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4678" r:id="rId4"/>
    <p:sldMasterId id="2147484728" r:id="rId5"/>
  </p:sldMasterIdLst>
  <p:notesMasterIdLst>
    <p:notesMasterId r:id="rId82"/>
  </p:notesMasterIdLst>
  <p:handoutMasterIdLst>
    <p:handoutMasterId r:id="rId83"/>
  </p:handoutMasterIdLst>
  <p:sldIdLst>
    <p:sldId id="2970" r:id="rId6"/>
    <p:sldId id="5765" r:id="rId7"/>
    <p:sldId id="5200" r:id="rId8"/>
    <p:sldId id="257" r:id="rId9"/>
    <p:sldId id="5764" r:id="rId10"/>
    <p:sldId id="4430" r:id="rId11"/>
    <p:sldId id="274" r:id="rId12"/>
    <p:sldId id="2147483620" r:id="rId13"/>
    <p:sldId id="5162" r:id="rId14"/>
    <p:sldId id="2147483621" r:id="rId15"/>
    <p:sldId id="5548" r:id="rId16"/>
    <p:sldId id="2145707034" r:id="rId17"/>
    <p:sldId id="4890" r:id="rId18"/>
    <p:sldId id="5747" r:id="rId19"/>
    <p:sldId id="5753" r:id="rId20"/>
    <p:sldId id="5197" r:id="rId21"/>
    <p:sldId id="268" r:id="rId22"/>
    <p:sldId id="2147483624" r:id="rId23"/>
    <p:sldId id="2147483625" r:id="rId24"/>
    <p:sldId id="2147483626" r:id="rId25"/>
    <p:sldId id="2147483627" r:id="rId26"/>
    <p:sldId id="2147483628" r:id="rId27"/>
    <p:sldId id="4567" r:id="rId28"/>
    <p:sldId id="5567" r:id="rId29"/>
    <p:sldId id="452" r:id="rId30"/>
    <p:sldId id="2147483631" r:id="rId31"/>
    <p:sldId id="5565" r:id="rId32"/>
    <p:sldId id="2147483630" r:id="rId33"/>
    <p:sldId id="2147483633" r:id="rId34"/>
    <p:sldId id="4547" r:id="rId35"/>
    <p:sldId id="4935" r:id="rId36"/>
    <p:sldId id="4548" r:id="rId37"/>
    <p:sldId id="2147483629" r:id="rId38"/>
    <p:sldId id="5199" r:id="rId39"/>
    <p:sldId id="2147483634" r:id="rId40"/>
    <p:sldId id="2147483636" r:id="rId41"/>
    <p:sldId id="2147483637" r:id="rId42"/>
    <p:sldId id="2147483638" r:id="rId43"/>
    <p:sldId id="2147483641" r:id="rId44"/>
    <p:sldId id="5079" r:id="rId45"/>
    <p:sldId id="4579" r:id="rId46"/>
    <p:sldId id="2962" r:id="rId47"/>
    <p:sldId id="5742" r:id="rId48"/>
    <p:sldId id="2147483646" r:id="rId49"/>
    <p:sldId id="2147483647" r:id="rId50"/>
    <p:sldId id="256" r:id="rId51"/>
    <p:sldId id="4302" r:id="rId52"/>
    <p:sldId id="263" r:id="rId53"/>
    <p:sldId id="264" r:id="rId54"/>
    <p:sldId id="262" r:id="rId55"/>
    <p:sldId id="265" r:id="rId56"/>
    <p:sldId id="5080" r:id="rId57"/>
    <p:sldId id="5761" r:id="rId58"/>
    <p:sldId id="269" r:id="rId59"/>
    <p:sldId id="270" r:id="rId60"/>
    <p:sldId id="271" r:id="rId61"/>
    <p:sldId id="5646" r:id="rId62"/>
    <p:sldId id="2145706873" r:id="rId63"/>
    <p:sldId id="272" r:id="rId64"/>
    <p:sldId id="5612" r:id="rId65"/>
    <p:sldId id="273" r:id="rId66"/>
    <p:sldId id="2145706868" r:id="rId67"/>
    <p:sldId id="2145707003" r:id="rId68"/>
    <p:sldId id="258" r:id="rId69"/>
    <p:sldId id="275" r:id="rId70"/>
    <p:sldId id="260" r:id="rId71"/>
    <p:sldId id="261" r:id="rId72"/>
    <p:sldId id="277" r:id="rId73"/>
    <p:sldId id="278" r:id="rId74"/>
    <p:sldId id="279" r:id="rId75"/>
    <p:sldId id="280" r:id="rId76"/>
    <p:sldId id="281" r:id="rId77"/>
    <p:sldId id="282" r:id="rId78"/>
    <p:sldId id="283" r:id="rId79"/>
    <p:sldId id="284" r:id="rId80"/>
    <p:sldId id="285" r:id="rId81"/>
  </p:sldIdLst>
  <p:sldSz cx="9906000" cy="6858000" type="A4"/>
  <p:notesSz cx="6735763" cy="9866313"/>
  <p:defaultTextStyle>
    <a:defPPr>
      <a:defRPr lang="ja-JP"/>
    </a:defPPr>
    <a:lvl1pPr algn="l" rtl="0" fontAlgn="base">
      <a:spcBef>
        <a:spcPct val="0"/>
      </a:spcBef>
      <a:spcAft>
        <a:spcPct val="0"/>
      </a:spcAft>
      <a:defRPr kumimoji="1" sz="1200" kern="1200">
        <a:solidFill>
          <a:schemeClr val="tx1"/>
        </a:solidFill>
        <a:latin typeface="Arial" charset="0"/>
        <a:ea typeface="ＭＳ Ｐゴシック" charset="-128"/>
        <a:cs typeface="+mn-cs"/>
      </a:defRPr>
    </a:lvl1pPr>
    <a:lvl2pPr marL="455613" indent="1588" algn="l" rtl="0" fontAlgn="base">
      <a:spcBef>
        <a:spcPct val="0"/>
      </a:spcBef>
      <a:spcAft>
        <a:spcPct val="0"/>
      </a:spcAft>
      <a:defRPr kumimoji="1" sz="1200" kern="1200">
        <a:solidFill>
          <a:schemeClr val="tx1"/>
        </a:solidFill>
        <a:latin typeface="Arial" charset="0"/>
        <a:ea typeface="ＭＳ Ｐゴシック" charset="-128"/>
        <a:cs typeface="+mn-cs"/>
      </a:defRPr>
    </a:lvl2pPr>
    <a:lvl3pPr marL="912813" indent="1588" algn="l" rtl="0" fontAlgn="base">
      <a:spcBef>
        <a:spcPct val="0"/>
      </a:spcBef>
      <a:spcAft>
        <a:spcPct val="0"/>
      </a:spcAft>
      <a:defRPr kumimoji="1" sz="1200" kern="1200">
        <a:solidFill>
          <a:schemeClr val="tx1"/>
        </a:solidFill>
        <a:latin typeface="Arial" charset="0"/>
        <a:ea typeface="ＭＳ Ｐゴシック" charset="-128"/>
        <a:cs typeface="+mn-cs"/>
      </a:defRPr>
    </a:lvl3pPr>
    <a:lvl4pPr marL="1370013" indent="1588" algn="l" rtl="0" fontAlgn="base">
      <a:spcBef>
        <a:spcPct val="0"/>
      </a:spcBef>
      <a:spcAft>
        <a:spcPct val="0"/>
      </a:spcAft>
      <a:defRPr kumimoji="1" sz="1200" kern="1200">
        <a:solidFill>
          <a:schemeClr val="tx1"/>
        </a:solidFill>
        <a:latin typeface="Arial" charset="0"/>
        <a:ea typeface="ＭＳ Ｐゴシック" charset="-128"/>
        <a:cs typeface="+mn-cs"/>
      </a:defRPr>
    </a:lvl4pPr>
    <a:lvl5pPr marL="1827213" indent="1588" algn="l" rtl="0" fontAlgn="base">
      <a:spcBef>
        <a:spcPct val="0"/>
      </a:spcBef>
      <a:spcAft>
        <a:spcPct val="0"/>
      </a:spcAft>
      <a:defRPr kumimoji="1" sz="1200" kern="1200">
        <a:solidFill>
          <a:schemeClr val="tx1"/>
        </a:solidFill>
        <a:latin typeface="Arial" charset="0"/>
        <a:ea typeface="ＭＳ Ｐゴシック" charset="-128"/>
        <a:cs typeface="+mn-cs"/>
      </a:defRPr>
    </a:lvl5pPr>
    <a:lvl6pPr marL="2286000" algn="l" defTabSz="914400" rtl="0" eaLnBrk="1" latinLnBrk="0" hangingPunct="1">
      <a:defRPr kumimoji="1" sz="1200" kern="1200">
        <a:solidFill>
          <a:schemeClr val="tx1"/>
        </a:solidFill>
        <a:latin typeface="Arial" charset="0"/>
        <a:ea typeface="ＭＳ Ｐゴシック" charset="-128"/>
        <a:cs typeface="+mn-cs"/>
      </a:defRPr>
    </a:lvl6pPr>
    <a:lvl7pPr marL="2743200" algn="l" defTabSz="914400" rtl="0" eaLnBrk="1" latinLnBrk="0" hangingPunct="1">
      <a:defRPr kumimoji="1" sz="1200" kern="1200">
        <a:solidFill>
          <a:schemeClr val="tx1"/>
        </a:solidFill>
        <a:latin typeface="Arial" charset="0"/>
        <a:ea typeface="ＭＳ Ｐゴシック" charset="-128"/>
        <a:cs typeface="+mn-cs"/>
      </a:defRPr>
    </a:lvl7pPr>
    <a:lvl8pPr marL="3200400" algn="l" defTabSz="914400" rtl="0" eaLnBrk="1" latinLnBrk="0" hangingPunct="1">
      <a:defRPr kumimoji="1" sz="1200" kern="1200">
        <a:solidFill>
          <a:schemeClr val="tx1"/>
        </a:solidFill>
        <a:latin typeface="Arial" charset="0"/>
        <a:ea typeface="ＭＳ Ｐゴシック" charset="-128"/>
        <a:cs typeface="+mn-cs"/>
      </a:defRPr>
    </a:lvl8pPr>
    <a:lvl9pPr marL="3657600" algn="l" defTabSz="914400" rtl="0" eaLnBrk="1" latinLnBrk="0" hangingPunct="1">
      <a:defRPr kumimoji="1" sz="1200"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312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579"/>
    <a:srgbClr val="0432FF"/>
    <a:srgbClr val="005493"/>
    <a:srgbClr val="FFFFFF"/>
    <a:srgbClr val="FF9300"/>
    <a:srgbClr val="CCFF99"/>
    <a:srgbClr val="0000CC"/>
    <a:srgbClr val="00FF99"/>
    <a:srgbClr val="8EFA00"/>
    <a:srgbClr val="99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C24B47-0912-46EA-A878-10AB65E5D782}" v="62" dt="2026-08-28T11:10:34.695"/>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7853C-536D-4A76-A0AE-DD22124D55A5}" styleName="テーマ スタイル 1 - アクセント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558" autoAdjust="0"/>
    <p:restoredTop sz="96197" autoAdjust="0"/>
  </p:normalViewPr>
  <p:slideViewPr>
    <p:cSldViewPr>
      <p:cViewPr varScale="1">
        <p:scale>
          <a:sx n="124" d="100"/>
          <a:sy n="124" d="100"/>
        </p:scale>
        <p:origin x="432" y="90"/>
      </p:cViewPr>
      <p:guideLst>
        <p:guide orient="horz" pos="2160"/>
        <p:guide pos="3121"/>
      </p:guideLst>
    </p:cSldViewPr>
  </p:slideViewPr>
  <p:outlineViewPr>
    <p:cViewPr>
      <p:scale>
        <a:sx n="33" d="100"/>
        <a:sy n="33" d="100"/>
      </p:scale>
      <p:origin x="0" y="7356"/>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presProps" Target="presProps.xml"/><Relationship Id="rId89" Type="http://schemas.microsoft.com/office/2015/10/relationships/revisionInfo" Target="revisionInfo.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2.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handoutMaster" Target="handoutMasters/handoutMaster1.xml"/><Relationship Id="rId88"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tableStyles" Target="tableStyles.xml"/><Relationship Id="rId61" Type="http://schemas.openxmlformats.org/officeDocument/2006/relationships/slide" Target="slides/slide56.xml"/><Relationship Id="rId82" Type="http://schemas.openxmlformats.org/officeDocument/2006/relationships/notesMaster" Target="notesMasters/notesMaster1.xml"/><Relationship Id="rId19" Type="http://schemas.openxmlformats.org/officeDocument/2006/relationships/slide" Target="slides/slide1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小川 陽(ogawa-akira.nc1)" userId="0dd7f0e8-0e10-4381-b784-637bfcd8f7bc" providerId="ADAL" clId="{D79025F3-ED63-40B0-8822-FEFF5DFAB6CA}"/>
    <pc:docChg chg="modSld">
      <pc:chgData name="小川 陽(ogawa-akira.nc1)" userId="0dd7f0e8-0e10-4381-b784-637bfcd8f7bc" providerId="ADAL" clId="{D79025F3-ED63-40B0-8822-FEFF5DFAB6CA}" dt="2026-08-28T11:10:34.695" v="61"/>
      <pc:docMkLst>
        <pc:docMk/>
      </pc:docMkLst>
      <pc:sldChg chg="modSp">
        <pc:chgData name="小川 陽(ogawa-akira.nc1)" userId="0dd7f0e8-0e10-4381-b784-637bfcd8f7bc" providerId="ADAL" clId="{D79025F3-ED63-40B0-8822-FEFF5DFAB6CA}" dt="2026-08-28T11:10:34.695" v="61"/>
        <pc:sldMkLst>
          <pc:docMk/>
          <pc:sldMk cId="1035011529" sldId="4548"/>
        </pc:sldMkLst>
        <pc:spChg chg="mod">
          <ac:chgData name="小川 陽(ogawa-akira.nc1)" userId="0dd7f0e8-0e10-4381-b784-637bfcd8f7bc" providerId="ADAL" clId="{D79025F3-ED63-40B0-8822-FEFF5DFAB6CA}" dt="2026-08-28T11:10:34.695" v="61"/>
          <ac:spMkLst>
            <pc:docMk/>
            <pc:sldMk cId="1035011529" sldId="4548"/>
            <ac:spMk id="4" creationId="{86999311-56C0-2296-B078-237E00FC150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1"/>
            <a:ext cx="2919032" cy="492780"/>
          </a:xfrm>
          <a:prstGeom prst="rect">
            <a:avLst/>
          </a:prstGeom>
        </p:spPr>
        <p:txBody>
          <a:bodyPr vert="horz" lIns="90645" tIns="45323" rIns="90645" bIns="45323" rtlCol="0"/>
          <a:lstStyle>
            <a:lvl1pPr algn="l">
              <a:defRPr sz="1200"/>
            </a:lvl1pPr>
          </a:lstStyle>
          <a:p>
            <a:pPr>
              <a:defRPr/>
            </a:pPr>
            <a:endParaRPr lang="ja-JP" altLang="en-US"/>
          </a:p>
        </p:txBody>
      </p:sp>
      <p:sp>
        <p:nvSpPr>
          <p:cNvPr id="3" name="日付プレースホルダ 2"/>
          <p:cNvSpPr>
            <a:spLocks noGrp="1"/>
          </p:cNvSpPr>
          <p:nvPr>
            <p:ph type="dt" sz="quarter" idx="1"/>
          </p:nvPr>
        </p:nvSpPr>
        <p:spPr>
          <a:xfrm>
            <a:off x="3815226" y="1"/>
            <a:ext cx="2919032" cy="492780"/>
          </a:xfrm>
          <a:prstGeom prst="rect">
            <a:avLst/>
          </a:prstGeom>
        </p:spPr>
        <p:txBody>
          <a:bodyPr vert="horz" lIns="90645" tIns="45323" rIns="90645" bIns="45323" rtlCol="0"/>
          <a:lstStyle>
            <a:lvl1pPr algn="r">
              <a:defRPr sz="1200"/>
            </a:lvl1pPr>
          </a:lstStyle>
          <a:p>
            <a:pPr>
              <a:defRPr/>
            </a:pPr>
            <a:fld id="{EE6FBA28-A1AE-4C36-BCA0-654D79111960}" type="datetimeFigureOut">
              <a:rPr lang="ja-JP" altLang="en-US"/>
              <a:pPr>
                <a:defRPr/>
              </a:pPr>
              <a:t>2026/8/28</a:t>
            </a:fld>
            <a:endParaRPr lang="ja-JP" altLang="en-US"/>
          </a:p>
        </p:txBody>
      </p:sp>
      <p:sp>
        <p:nvSpPr>
          <p:cNvPr id="4" name="フッター プレースホルダ 3"/>
          <p:cNvSpPr>
            <a:spLocks noGrp="1"/>
          </p:cNvSpPr>
          <p:nvPr>
            <p:ph type="ftr" sz="quarter" idx="2"/>
          </p:nvPr>
        </p:nvSpPr>
        <p:spPr>
          <a:xfrm>
            <a:off x="0" y="9372003"/>
            <a:ext cx="2919032" cy="492780"/>
          </a:xfrm>
          <a:prstGeom prst="rect">
            <a:avLst/>
          </a:prstGeom>
        </p:spPr>
        <p:txBody>
          <a:bodyPr vert="horz" lIns="90645" tIns="45323" rIns="90645" bIns="45323" rtlCol="0" anchor="b"/>
          <a:lstStyle>
            <a:lvl1pPr algn="l">
              <a:defRPr sz="1200"/>
            </a:lvl1pPr>
          </a:lstStyle>
          <a:p>
            <a:pPr>
              <a:defRPr/>
            </a:pPr>
            <a:endParaRPr lang="ja-JP" altLang="en-US"/>
          </a:p>
        </p:txBody>
      </p:sp>
      <p:sp>
        <p:nvSpPr>
          <p:cNvPr id="5" name="スライド番号プレースホルダ 4"/>
          <p:cNvSpPr>
            <a:spLocks noGrp="1"/>
          </p:cNvSpPr>
          <p:nvPr>
            <p:ph type="sldNum" sz="quarter" idx="3"/>
          </p:nvPr>
        </p:nvSpPr>
        <p:spPr>
          <a:xfrm>
            <a:off x="3815226" y="9372003"/>
            <a:ext cx="2919032" cy="492780"/>
          </a:xfrm>
          <a:prstGeom prst="rect">
            <a:avLst/>
          </a:prstGeom>
        </p:spPr>
        <p:txBody>
          <a:bodyPr vert="horz" lIns="90645" tIns="45323" rIns="90645" bIns="45323" rtlCol="0" anchor="b"/>
          <a:lstStyle>
            <a:lvl1pPr algn="r">
              <a:defRPr sz="1200"/>
            </a:lvl1pPr>
          </a:lstStyle>
          <a:p>
            <a:pPr>
              <a:defRPr/>
            </a:pPr>
            <a:fld id="{F5CDDE59-BE9B-4D2A-8ADD-502EC06031C5}" type="slidenum">
              <a:rPr lang="ja-JP" altLang="en-US"/>
              <a:pPr>
                <a:defRPr/>
              </a:pPr>
              <a:t>‹#›</a:t>
            </a:fld>
            <a:endParaRPr lang="ja-JP" altLang="en-US"/>
          </a:p>
        </p:txBody>
      </p:sp>
    </p:spTree>
    <p:extLst>
      <p:ext uri="{BB962C8B-B14F-4D97-AF65-F5344CB8AC3E}">
        <p14:creationId xmlns:p14="http://schemas.microsoft.com/office/powerpoint/2010/main" val="118233138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1"/>
            <a:ext cx="2917526" cy="492780"/>
          </a:xfrm>
          <a:prstGeom prst="rect">
            <a:avLst/>
          </a:prstGeom>
          <a:noFill/>
          <a:ln w="9525">
            <a:noFill/>
            <a:miter lim="800000"/>
            <a:headEnd/>
            <a:tailEnd/>
          </a:ln>
          <a:effectLst/>
        </p:spPr>
        <p:txBody>
          <a:bodyPr vert="horz" wrap="square" lIns="90935" tIns="45468" rIns="90935" bIns="45468" numCol="1" anchor="t" anchorCtr="0" compatLnSpc="1">
            <a:prstTxWarp prst="textNoShape">
              <a:avLst/>
            </a:prstTxWarp>
          </a:bodyPr>
          <a:lstStyle>
            <a:lvl1pPr defTabSz="909601">
              <a:defRPr>
                <a:ea typeface="ＭＳ Ｐゴシック" pitchFamily="50" charset="-128"/>
              </a:defRPr>
            </a:lvl1pPr>
          </a:lstStyle>
          <a:p>
            <a:pPr>
              <a:defRPr/>
            </a:pPr>
            <a:endParaRPr lang="en-US" altLang="ja-JP"/>
          </a:p>
        </p:txBody>
      </p:sp>
      <p:sp>
        <p:nvSpPr>
          <p:cNvPr id="15363" name="Rectangle 3"/>
          <p:cNvSpPr>
            <a:spLocks noGrp="1" noChangeArrowheads="1"/>
          </p:cNvSpPr>
          <p:nvPr>
            <p:ph type="dt" idx="1"/>
          </p:nvPr>
        </p:nvSpPr>
        <p:spPr bwMode="auto">
          <a:xfrm>
            <a:off x="3816731" y="1"/>
            <a:ext cx="2917526" cy="492780"/>
          </a:xfrm>
          <a:prstGeom prst="rect">
            <a:avLst/>
          </a:prstGeom>
          <a:noFill/>
          <a:ln w="9525">
            <a:noFill/>
            <a:miter lim="800000"/>
            <a:headEnd/>
            <a:tailEnd/>
          </a:ln>
          <a:effectLst/>
        </p:spPr>
        <p:txBody>
          <a:bodyPr vert="horz" wrap="square" lIns="90935" tIns="45468" rIns="90935" bIns="45468" numCol="1" anchor="t" anchorCtr="0" compatLnSpc="1">
            <a:prstTxWarp prst="textNoShape">
              <a:avLst/>
            </a:prstTxWarp>
          </a:bodyPr>
          <a:lstStyle>
            <a:lvl1pPr algn="r" defTabSz="909601">
              <a:defRPr>
                <a:ea typeface="ＭＳ Ｐゴシック" pitchFamily="50" charset="-128"/>
              </a:defRPr>
            </a:lvl1pPr>
          </a:lstStyle>
          <a:p>
            <a:pPr>
              <a:defRPr/>
            </a:pPr>
            <a:endParaRPr lang="en-US" altLang="ja-JP"/>
          </a:p>
        </p:txBody>
      </p:sp>
      <p:sp>
        <p:nvSpPr>
          <p:cNvPr id="49156" name="Rectangle 4"/>
          <p:cNvSpPr>
            <a:spLocks noGrp="1" noRot="1" noChangeAspect="1" noChangeArrowheads="1" noTextEdit="1"/>
          </p:cNvSpPr>
          <p:nvPr>
            <p:ph type="sldImg" idx="2"/>
          </p:nvPr>
        </p:nvSpPr>
        <p:spPr bwMode="auto">
          <a:xfrm>
            <a:off x="698500" y="739775"/>
            <a:ext cx="5340350" cy="36988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5" name="Rectangle 5"/>
          <p:cNvSpPr>
            <a:spLocks noGrp="1" noChangeArrowheads="1"/>
          </p:cNvSpPr>
          <p:nvPr>
            <p:ph type="body" sz="quarter" idx="3"/>
          </p:nvPr>
        </p:nvSpPr>
        <p:spPr bwMode="auto">
          <a:xfrm>
            <a:off x="674782" y="4686002"/>
            <a:ext cx="5386201" cy="4441141"/>
          </a:xfrm>
          <a:prstGeom prst="rect">
            <a:avLst/>
          </a:prstGeom>
          <a:noFill/>
          <a:ln w="9525">
            <a:noFill/>
            <a:miter lim="800000"/>
            <a:headEnd/>
            <a:tailEnd/>
          </a:ln>
          <a:effectLst/>
        </p:spPr>
        <p:txBody>
          <a:bodyPr vert="horz" wrap="square" lIns="90935" tIns="45468" rIns="90935" bIns="45468"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15366" name="Rectangle 6"/>
          <p:cNvSpPr>
            <a:spLocks noGrp="1" noChangeArrowheads="1"/>
          </p:cNvSpPr>
          <p:nvPr>
            <p:ph type="ftr" sz="quarter" idx="4"/>
          </p:nvPr>
        </p:nvSpPr>
        <p:spPr bwMode="auto">
          <a:xfrm>
            <a:off x="0" y="9372003"/>
            <a:ext cx="2917526" cy="492780"/>
          </a:xfrm>
          <a:prstGeom prst="rect">
            <a:avLst/>
          </a:prstGeom>
          <a:noFill/>
          <a:ln w="9525">
            <a:noFill/>
            <a:miter lim="800000"/>
            <a:headEnd/>
            <a:tailEnd/>
          </a:ln>
          <a:effectLst/>
        </p:spPr>
        <p:txBody>
          <a:bodyPr vert="horz" wrap="square" lIns="90935" tIns="45468" rIns="90935" bIns="45468" numCol="1" anchor="b" anchorCtr="0" compatLnSpc="1">
            <a:prstTxWarp prst="textNoShape">
              <a:avLst/>
            </a:prstTxWarp>
          </a:bodyPr>
          <a:lstStyle>
            <a:lvl1pPr defTabSz="909601">
              <a:defRPr>
                <a:ea typeface="ＭＳ Ｐゴシック" pitchFamily="50" charset="-128"/>
              </a:defRPr>
            </a:lvl1pPr>
          </a:lstStyle>
          <a:p>
            <a:pPr>
              <a:defRPr/>
            </a:pPr>
            <a:endParaRPr lang="en-US" altLang="ja-JP"/>
          </a:p>
        </p:txBody>
      </p:sp>
      <p:sp>
        <p:nvSpPr>
          <p:cNvPr id="15367" name="Rectangle 7"/>
          <p:cNvSpPr>
            <a:spLocks noGrp="1" noChangeArrowheads="1"/>
          </p:cNvSpPr>
          <p:nvPr>
            <p:ph type="sldNum" sz="quarter" idx="5"/>
          </p:nvPr>
        </p:nvSpPr>
        <p:spPr bwMode="auto">
          <a:xfrm>
            <a:off x="3816731" y="9372003"/>
            <a:ext cx="2917526" cy="492780"/>
          </a:xfrm>
          <a:prstGeom prst="rect">
            <a:avLst/>
          </a:prstGeom>
          <a:noFill/>
          <a:ln w="9525">
            <a:noFill/>
            <a:miter lim="800000"/>
            <a:headEnd/>
            <a:tailEnd/>
          </a:ln>
          <a:effectLst/>
        </p:spPr>
        <p:txBody>
          <a:bodyPr vert="horz" wrap="square" lIns="90935" tIns="45468" rIns="90935" bIns="45468" numCol="1" anchor="b" anchorCtr="0" compatLnSpc="1">
            <a:prstTxWarp prst="textNoShape">
              <a:avLst/>
            </a:prstTxWarp>
          </a:bodyPr>
          <a:lstStyle>
            <a:lvl1pPr algn="r" defTabSz="909601">
              <a:defRPr>
                <a:ea typeface="ＭＳ Ｐゴシック" pitchFamily="50" charset="-128"/>
              </a:defRPr>
            </a:lvl1pPr>
          </a:lstStyle>
          <a:p>
            <a:pPr>
              <a:defRPr/>
            </a:pPr>
            <a:fld id="{E838F0BB-FE81-4C5E-BCAD-2EE10E505864}" type="slidenum">
              <a:rPr lang="en-US" altLang="ja-JP"/>
              <a:pPr>
                <a:defRPr/>
              </a:pPr>
              <a:t>‹#›</a:t>
            </a:fld>
            <a:endParaRPr lang="en-US" altLang="ja-JP"/>
          </a:p>
        </p:txBody>
      </p:sp>
    </p:spTree>
    <p:extLst>
      <p:ext uri="{BB962C8B-B14F-4D97-AF65-F5344CB8AC3E}">
        <p14:creationId xmlns:p14="http://schemas.microsoft.com/office/powerpoint/2010/main" val="687253215"/>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56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28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00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72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5561" algn="l" defTabSz="914224" rtl="0" eaLnBrk="1" latinLnBrk="0" hangingPunct="1">
      <a:defRPr kumimoji="1" sz="1200" kern="1200">
        <a:solidFill>
          <a:schemeClr val="tx1"/>
        </a:solidFill>
        <a:latin typeface="+mn-lt"/>
        <a:ea typeface="+mn-ea"/>
        <a:cs typeface="+mn-cs"/>
      </a:defRPr>
    </a:lvl6pPr>
    <a:lvl7pPr marL="2742674" algn="l" defTabSz="914224" rtl="0" eaLnBrk="1" latinLnBrk="0" hangingPunct="1">
      <a:defRPr kumimoji="1" sz="1200" kern="1200">
        <a:solidFill>
          <a:schemeClr val="tx1"/>
        </a:solidFill>
        <a:latin typeface="+mn-lt"/>
        <a:ea typeface="+mn-ea"/>
        <a:cs typeface="+mn-cs"/>
      </a:defRPr>
    </a:lvl7pPr>
    <a:lvl8pPr marL="3199784" algn="l" defTabSz="914224" rtl="0" eaLnBrk="1" latinLnBrk="0" hangingPunct="1">
      <a:defRPr kumimoji="1" sz="1200" kern="1200">
        <a:solidFill>
          <a:schemeClr val="tx1"/>
        </a:solidFill>
        <a:latin typeface="+mn-lt"/>
        <a:ea typeface="+mn-ea"/>
        <a:cs typeface="+mn-cs"/>
      </a:defRPr>
    </a:lvl8pPr>
    <a:lvl9pPr marL="3656897" algn="l" defTabSz="914224"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a:latin typeface="MS PGothic" panose="020B0600070205080204" pitchFamily="34" charset="-128"/>
                <a:ea typeface="MS PGothic" panose="020B0600070205080204" pitchFamily="34" charset="-128"/>
              </a:rPr>
              <a:t>障害児支援は</a:t>
            </a:r>
            <a:r>
              <a:rPr lang="en-US" altLang="ja-JP" dirty="0">
                <a:latin typeface="MS PGothic" panose="020B0600070205080204" pitchFamily="34" charset="-128"/>
                <a:ea typeface="MS PGothic" panose="020B0600070205080204" pitchFamily="34" charset="-128"/>
              </a:rPr>
              <a:t>､</a:t>
            </a:r>
            <a:r>
              <a:rPr lang="ja-JP" altLang="en-US">
                <a:latin typeface="MS PGothic" panose="020B0600070205080204" pitchFamily="34" charset="-128"/>
                <a:ea typeface="MS PGothic" panose="020B0600070205080204" pitchFamily="34" charset="-128"/>
              </a:rPr>
              <a:t>社会福祉事業であり</a:t>
            </a:r>
            <a:r>
              <a:rPr lang="en-US" altLang="ja-JP" dirty="0">
                <a:latin typeface="MS PGothic" panose="020B0600070205080204" pitchFamily="34" charset="-128"/>
                <a:ea typeface="MS PGothic" panose="020B0600070205080204" pitchFamily="34" charset="-128"/>
              </a:rPr>
              <a:t>､</a:t>
            </a:r>
            <a:r>
              <a:rPr lang="ja-JP" altLang="en-US">
                <a:latin typeface="MS PGothic" panose="020B0600070205080204" pitchFamily="34" charset="-128"/>
                <a:ea typeface="MS PGothic" panose="020B0600070205080204" pitchFamily="34" charset="-128"/>
              </a:rPr>
              <a:t>その趣旨に従った支援を提供でき</a:t>
            </a:r>
            <a:r>
              <a:rPr lang="en-US" altLang="ja-JP" dirty="0">
                <a:latin typeface="MS PGothic" panose="020B0600070205080204" pitchFamily="34" charset="-128"/>
                <a:ea typeface="MS PGothic" panose="020B0600070205080204" pitchFamily="34" charset="-128"/>
              </a:rPr>
              <a:t>､</a:t>
            </a:r>
            <a:r>
              <a:rPr lang="ja-JP" altLang="en-US">
                <a:latin typeface="MS PGothic" panose="020B0600070205080204" pitchFamily="34" charset="-128"/>
                <a:ea typeface="MS PGothic" panose="020B0600070205080204" pitchFamily="34" charset="-128"/>
              </a:rPr>
              <a:t>責務を果たすことができる</a:t>
            </a:r>
            <a:r>
              <a:rPr lang="en-US" altLang="ja-JP" dirty="0">
                <a:latin typeface="MS PGothic" panose="020B0600070205080204" pitchFamily="34" charset="-128"/>
                <a:ea typeface="MS PGothic" panose="020B0600070205080204" pitchFamily="34" charset="-128"/>
              </a:rPr>
              <a:t>｡</a:t>
            </a:r>
          </a:p>
          <a:p>
            <a:pPr marL="939800" indent="-623888">
              <a:buNone/>
            </a:pPr>
            <a:r>
              <a:rPr lang="ja-JP" altLang="en-US" sz="1050">
                <a:latin typeface="MS PGothic" panose="020B0600070205080204" pitchFamily="34" charset="-128"/>
                <a:ea typeface="MS PGothic" panose="020B0600070205080204" pitchFamily="34" charset="-128"/>
              </a:rPr>
              <a:t>⇒・障害児支援は、児童福祉法では</a:t>
            </a:r>
            <a:r>
              <a:rPr lang="en-US" altLang="ja-JP" sz="1050" dirty="0">
                <a:latin typeface="MS PGothic" panose="020B0600070205080204" pitchFamily="34" charset="-128"/>
                <a:ea typeface="MS PGothic" panose="020B0600070205080204" pitchFamily="34" charset="-128"/>
              </a:rPr>
              <a:t>｢</a:t>
            </a:r>
            <a:r>
              <a:rPr lang="ja-JP" altLang="en-US" sz="1050">
                <a:latin typeface="MS PGothic" panose="020B0600070205080204" pitchFamily="34" charset="-128"/>
                <a:ea typeface="MS PGothic" panose="020B0600070205080204" pitchFamily="34" charset="-128"/>
              </a:rPr>
              <a:t>サービス</a:t>
            </a:r>
            <a:r>
              <a:rPr lang="en-US" altLang="ja-JP" sz="1050" dirty="0">
                <a:latin typeface="MS PGothic" panose="020B0600070205080204" pitchFamily="34" charset="-128"/>
                <a:ea typeface="MS PGothic" panose="020B0600070205080204" pitchFamily="34" charset="-128"/>
              </a:rPr>
              <a:t>｣</a:t>
            </a:r>
            <a:r>
              <a:rPr lang="ja-JP" altLang="en-US" sz="1050">
                <a:latin typeface="MS PGothic" panose="020B0600070205080204" pitchFamily="34" charset="-128"/>
                <a:ea typeface="MS PGothic" panose="020B0600070205080204" pitchFamily="34" charset="-128"/>
              </a:rPr>
              <a:t>ではなく</a:t>
            </a:r>
            <a:r>
              <a:rPr lang="en-US" altLang="ja-JP" sz="1050" dirty="0">
                <a:latin typeface="MS PGothic" panose="020B0600070205080204" pitchFamily="34" charset="-128"/>
                <a:ea typeface="MS PGothic" panose="020B0600070205080204" pitchFamily="34" charset="-128"/>
              </a:rPr>
              <a:t>｢</a:t>
            </a:r>
            <a:r>
              <a:rPr lang="ja-JP" altLang="en-US" sz="1050">
                <a:latin typeface="MS PGothic" panose="020B0600070205080204" pitchFamily="34" charset="-128"/>
                <a:ea typeface="MS PGothic" panose="020B0600070205080204" pitchFamily="34" charset="-128"/>
              </a:rPr>
              <a:t>支援</a:t>
            </a:r>
            <a:r>
              <a:rPr lang="en-US" altLang="ja-JP" sz="1050" dirty="0">
                <a:latin typeface="MS PGothic" panose="020B0600070205080204" pitchFamily="34" charset="-128"/>
                <a:ea typeface="MS PGothic" panose="020B0600070205080204" pitchFamily="34" charset="-128"/>
              </a:rPr>
              <a:t>｣</a:t>
            </a:r>
            <a:r>
              <a:rPr lang="ja-JP" altLang="en-US" sz="1050">
                <a:latin typeface="MS PGothic" panose="020B0600070205080204" pitchFamily="34" charset="-128"/>
                <a:ea typeface="MS PGothic" panose="020B0600070205080204" pitchFamily="34" charset="-128"/>
              </a:rPr>
              <a:t>であること、社会福祉法では</a:t>
            </a:r>
            <a:r>
              <a:rPr lang="en-US" altLang="ja-JP" sz="1050" dirty="0">
                <a:latin typeface="MS PGothic" panose="020B0600070205080204" pitchFamily="34" charset="-128"/>
                <a:ea typeface="MS PGothic" panose="020B0600070205080204" pitchFamily="34" charset="-128"/>
              </a:rPr>
              <a:t>｢</a:t>
            </a:r>
            <a:r>
              <a:rPr lang="ja-JP" altLang="en-US" sz="1050">
                <a:latin typeface="MS PGothic" panose="020B0600070205080204" pitchFamily="34" charset="-128"/>
                <a:ea typeface="MS PGothic" panose="020B0600070205080204" pitchFamily="34" charset="-128"/>
              </a:rPr>
              <a:t>社会福祉事業</a:t>
            </a:r>
            <a:r>
              <a:rPr lang="en-US" altLang="ja-JP" sz="1050" dirty="0">
                <a:latin typeface="MS PGothic" panose="020B0600070205080204" pitchFamily="34" charset="-128"/>
                <a:ea typeface="MS PGothic" panose="020B0600070205080204" pitchFamily="34" charset="-128"/>
              </a:rPr>
              <a:t>｣</a:t>
            </a:r>
            <a:r>
              <a:rPr lang="ja-JP" altLang="en-US" sz="1050">
                <a:latin typeface="MS PGothic" panose="020B0600070205080204" pitchFamily="34" charset="-128"/>
                <a:ea typeface="MS PGothic" panose="020B0600070205080204" pitchFamily="34" charset="-128"/>
              </a:rPr>
              <a:t>であることを確認し、社会福祉事業の目的を理解する</a:t>
            </a:r>
            <a:endParaRPr lang="en-US" altLang="ja-JP" sz="1050" dirty="0">
              <a:latin typeface="MS PGothic" panose="020B0600070205080204" pitchFamily="34" charset="-128"/>
              <a:ea typeface="MS PGothic" panose="020B0600070205080204" pitchFamily="34" charset="-128"/>
            </a:endParaRPr>
          </a:p>
          <a:p>
            <a:r>
              <a:rPr lang="ja-JP" altLang="en-US">
                <a:latin typeface="MS PGothic" panose="020B0600070205080204" pitchFamily="34" charset="-128"/>
                <a:ea typeface="MS PGothic" panose="020B0600070205080204" pitchFamily="34" charset="-128"/>
              </a:rPr>
              <a:t>障害児支援は、こどもの権利条約に基づき、こどもの主体性を尊重した発達の保障であり、個別支援計画や日々の支援に反映させることができる。</a:t>
            </a:r>
            <a:endParaRPr lang="en-US" altLang="ja-JP" dirty="0">
              <a:latin typeface="MS PGothic" panose="020B0600070205080204" pitchFamily="34" charset="-128"/>
              <a:ea typeface="MS PGothic" panose="020B0600070205080204" pitchFamily="34" charset="-128"/>
            </a:endParaRPr>
          </a:p>
          <a:p>
            <a:pPr marL="939800" indent="-623888">
              <a:buNone/>
            </a:pPr>
            <a:r>
              <a:rPr lang="ja-JP" altLang="en-US" sz="1050">
                <a:latin typeface="MS PGothic" panose="020B0600070205080204" pitchFamily="34" charset="-128"/>
                <a:ea typeface="MS PGothic" panose="020B0600070205080204" pitchFamily="34" charset="-128"/>
              </a:rPr>
              <a:t>⇒・こどもの権利条約の概要を知り、障害児も同じこどもであるという大前提に立っていることを理解する</a:t>
            </a:r>
            <a:endParaRPr lang="en-US" altLang="ja-JP" sz="1050" dirty="0">
              <a:latin typeface="MS PGothic" panose="020B0600070205080204" pitchFamily="34" charset="-128"/>
              <a:ea typeface="MS PGothic" panose="020B0600070205080204" pitchFamily="34" charset="-128"/>
            </a:endParaRPr>
          </a:p>
          <a:p>
            <a:pPr marL="939800" indent="-623888">
              <a:buNone/>
            </a:pPr>
            <a:r>
              <a:rPr lang="ja-JP" altLang="en-US" sz="1050">
                <a:latin typeface="MS PGothic" panose="020B0600070205080204" pitchFamily="34" charset="-128"/>
                <a:ea typeface="MS PGothic" panose="020B0600070205080204" pitchFamily="34" charset="-128"/>
              </a:rPr>
              <a:t>　</a:t>
            </a:r>
            <a:r>
              <a:rPr lang="en-US" altLang="ja-JP" sz="1050" dirty="0">
                <a:latin typeface="MS PGothic" panose="020B0600070205080204" pitchFamily="34" charset="-128"/>
                <a:ea typeface="MS PGothic" panose="020B0600070205080204" pitchFamily="34" charset="-128"/>
              </a:rPr>
              <a:t> </a:t>
            </a:r>
            <a:r>
              <a:rPr lang="ja-JP" altLang="en-US" sz="1050">
                <a:latin typeface="MS PGothic" panose="020B0600070205080204" pitchFamily="34" charset="-128"/>
                <a:ea typeface="MS PGothic" panose="020B0600070205080204" pitchFamily="34" charset="-128"/>
              </a:rPr>
              <a:t>・こどもの「主体性」を尊重できているか、発達的視点に立った支援になっているかを確認する</a:t>
            </a:r>
            <a:endParaRPr lang="en-US" altLang="ja-JP" sz="1050" dirty="0">
              <a:latin typeface="MS PGothic" panose="020B0600070205080204" pitchFamily="34" charset="-128"/>
              <a:ea typeface="MS PGothic" panose="020B0600070205080204" pitchFamily="34" charset="-128"/>
            </a:endParaRPr>
          </a:p>
          <a:p>
            <a:r>
              <a:rPr lang="ja-JP" altLang="en-US" sz="1050">
                <a:latin typeface="MS PGothic" panose="020B0600070205080204" pitchFamily="34" charset="-128"/>
                <a:ea typeface="MS PGothic" panose="020B0600070205080204" pitchFamily="34" charset="-128"/>
              </a:rPr>
              <a:t>障害児支援は</a:t>
            </a:r>
            <a:r>
              <a:rPr lang="en-US" altLang="ja-JP" sz="1050" dirty="0">
                <a:latin typeface="MS PGothic" panose="020B0600070205080204" pitchFamily="34" charset="-128"/>
                <a:ea typeface="MS PGothic" panose="020B0600070205080204" pitchFamily="34" charset="-128"/>
              </a:rPr>
              <a:t>､</a:t>
            </a:r>
            <a:r>
              <a:rPr lang="ja-JP" altLang="en-US" sz="1050">
                <a:latin typeface="MS PGothic" panose="020B0600070205080204" pitchFamily="34" charset="-128"/>
                <a:ea typeface="MS PGothic" panose="020B0600070205080204" pitchFamily="34" charset="-128"/>
              </a:rPr>
              <a:t>障害者の権利条約に基づき</a:t>
            </a:r>
            <a:r>
              <a:rPr lang="en-US" altLang="ja-JP" sz="1050" dirty="0">
                <a:latin typeface="MS PGothic" panose="020B0600070205080204" pitchFamily="34" charset="-128"/>
                <a:ea typeface="MS PGothic" panose="020B0600070205080204" pitchFamily="34" charset="-128"/>
              </a:rPr>
              <a:t>､</a:t>
            </a:r>
            <a:r>
              <a:rPr lang="ja-JP" altLang="en-US" sz="1050">
                <a:latin typeface="MS PGothic" panose="020B0600070205080204" pitchFamily="34" charset="-128"/>
                <a:ea typeface="MS PGothic" panose="020B0600070205080204" pitchFamily="34" charset="-128"/>
              </a:rPr>
              <a:t>個々の障害や特性に応じて特別に配慮された支援や配慮を行い</a:t>
            </a:r>
            <a:r>
              <a:rPr lang="en-US" altLang="ja-JP" sz="1050" dirty="0">
                <a:latin typeface="MS PGothic" panose="020B0600070205080204" pitchFamily="34" charset="-128"/>
                <a:ea typeface="MS PGothic" panose="020B0600070205080204" pitchFamily="34" charset="-128"/>
              </a:rPr>
              <a:t>､</a:t>
            </a:r>
            <a:r>
              <a:rPr lang="ja-JP" altLang="en-US" sz="1050">
                <a:latin typeface="MS PGothic" panose="020B0600070205080204" pitchFamily="34" charset="-128"/>
                <a:ea typeface="MS PGothic" panose="020B0600070205080204" pitchFamily="34" charset="-128"/>
              </a:rPr>
              <a:t>常にソーシャル・インクルージョンを常に意識した個別支援計画の立案と支援ができる</a:t>
            </a:r>
            <a:r>
              <a:rPr lang="en-US" altLang="ja-JP" sz="1050" dirty="0">
                <a:latin typeface="MS PGothic" panose="020B0600070205080204" pitchFamily="34" charset="-128"/>
                <a:ea typeface="MS PGothic" panose="020B0600070205080204" pitchFamily="34" charset="-128"/>
              </a:rPr>
              <a:t>｡</a:t>
            </a:r>
          </a:p>
          <a:p>
            <a:pPr marL="895350" indent="-895350">
              <a:buNone/>
            </a:pPr>
            <a:r>
              <a:rPr lang="ja-JP" altLang="en-US" sz="1050">
                <a:latin typeface="MS PGothic" panose="020B0600070205080204" pitchFamily="34" charset="-128"/>
                <a:ea typeface="MS PGothic" panose="020B0600070205080204" pitchFamily="34" charset="-128"/>
              </a:rPr>
              <a:t>　　　⇒・障害や疾病、発達の特性に応じたかかわり（合理的配慮を含む）をする支援であることを理解する</a:t>
            </a:r>
            <a:endParaRPr lang="en-US" altLang="ja-JP" sz="1050" dirty="0">
              <a:latin typeface="MS PGothic" panose="020B0600070205080204" pitchFamily="34" charset="-128"/>
              <a:ea typeface="MS PGothic" panose="020B0600070205080204" pitchFamily="34" charset="-128"/>
            </a:endParaRPr>
          </a:p>
          <a:p>
            <a:pPr marL="895350" indent="-895350">
              <a:buNone/>
            </a:pPr>
            <a:r>
              <a:rPr lang="en-US" altLang="ja-JP" sz="1050" dirty="0">
                <a:latin typeface="MS PGothic" panose="020B0600070205080204" pitchFamily="34" charset="-128"/>
                <a:ea typeface="MS PGothic" panose="020B0600070205080204" pitchFamily="34" charset="-128"/>
              </a:rPr>
              <a:t>         </a:t>
            </a:r>
            <a:r>
              <a:rPr lang="ja-JP" altLang="en-US" sz="1050">
                <a:latin typeface="MS PGothic" panose="020B0600070205080204" pitchFamily="34" charset="-128"/>
                <a:ea typeface="MS PGothic" panose="020B0600070205080204" pitchFamily="34" charset="-128"/>
              </a:rPr>
              <a:t>・ソーシャル・インクルージョンとは何かを正しく理解する</a:t>
            </a:r>
            <a:endParaRPr lang="en-US" altLang="ja-JP" sz="1050" dirty="0">
              <a:latin typeface="MS PGothic" panose="020B0600070205080204" pitchFamily="34" charset="-128"/>
              <a:ea typeface="MS PGothic" panose="020B0600070205080204" pitchFamily="34" charset="-128"/>
            </a:endParaRPr>
          </a:p>
          <a:p>
            <a:r>
              <a:rPr lang="ja-JP" altLang="en-US" sz="1050">
                <a:latin typeface="MS PGothic" panose="020B0600070205080204" pitchFamily="34" charset="-128"/>
                <a:ea typeface="MS PGothic" panose="020B0600070205080204" pitchFamily="34" charset="-128"/>
              </a:rPr>
              <a:t>相談支援事業者及び関係機関との連携も含めて、児童発達支援管理責任者の役割を説明できる。</a:t>
            </a:r>
            <a:endParaRPr lang="en-US" altLang="ja-JP" sz="1050" dirty="0">
              <a:latin typeface="MS PGothic" panose="020B0600070205080204" pitchFamily="34" charset="-128"/>
              <a:ea typeface="MS PGothic" panose="020B0600070205080204" pitchFamily="34" charset="-128"/>
            </a:endParaRPr>
          </a:p>
          <a:p>
            <a:pPr marL="0" indent="0">
              <a:buNone/>
            </a:pPr>
            <a:r>
              <a:rPr lang="ja-JP" altLang="en-US" sz="1050">
                <a:latin typeface="MS PGothic" panose="020B0600070205080204" pitchFamily="34" charset="-128"/>
                <a:ea typeface="MS PGothic" panose="020B0600070205080204" pitchFamily="34" charset="-128"/>
              </a:rPr>
              <a:t>　　　⇒・指定基準の規定を確認する</a:t>
            </a:r>
            <a:endParaRPr lang="en-US" altLang="ja-JP" sz="1050" dirty="0">
              <a:latin typeface="MS PGothic" panose="020B0600070205080204" pitchFamily="34" charset="-128"/>
              <a:ea typeface="MS PGothic" panose="020B0600070205080204" pitchFamily="34" charset="-128"/>
            </a:endParaRPr>
          </a:p>
          <a:p>
            <a:pPr marL="0" indent="0">
              <a:buNone/>
            </a:pPr>
            <a:r>
              <a:rPr lang="ja-JP" altLang="en-US" sz="1050">
                <a:latin typeface="MS PGothic" panose="020B0600070205080204" pitchFamily="34" charset="-128"/>
                <a:ea typeface="MS PGothic" panose="020B0600070205080204" pitchFamily="34" charset="-128"/>
              </a:rPr>
              <a:t>　　　　</a:t>
            </a:r>
            <a:r>
              <a:rPr lang="en-US" altLang="ja-JP" sz="1050" dirty="0">
                <a:latin typeface="MS PGothic" panose="020B0600070205080204" pitchFamily="34" charset="-128"/>
                <a:ea typeface="MS PGothic" panose="020B0600070205080204" pitchFamily="34" charset="-128"/>
              </a:rPr>
              <a:t> </a:t>
            </a:r>
            <a:r>
              <a:rPr lang="ja-JP" altLang="en-US" sz="1050">
                <a:latin typeface="MS PGothic" panose="020B0600070205080204" pitchFamily="34" charset="-128"/>
                <a:ea typeface="MS PGothic" panose="020B0600070205080204" pitchFamily="34" charset="-128"/>
              </a:rPr>
              <a:t>・サービス提供管理責任者との対比から、児童期における支援のポイントを理解する</a:t>
            </a:r>
            <a:endParaRPr lang="en-US" altLang="ja-JP" sz="1050" dirty="0">
              <a:latin typeface="MS PGothic" panose="020B0600070205080204" pitchFamily="34" charset="-128"/>
              <a:ea typeface="MS PGothic" panose="020B0600070205080204" pitchFamily="34" charset="-128"/>
            </a:endParaRPr>
          </a:p>
          <a:p>
            <a:pPr marL="0" indent="0">
              <a:buNone/>
            </a:pPr>
            <a:r>
              <a:rPr lang="ja-JP" altLang="en-US" sz="1050">
                <a:latin typeface="MS PGothic" panose="020B0600070205080204" pitchFamily="34" charset="-128"/>
                <a:ea typeface="MS PGothic" panose="020B0600070205080204" pitchFamily="34" charset="-128"/>
              </a:rPr>
              <a:t>　　　　</a:t>
            </a:r>
            <a:r>
              <a:rPr lang="en-US" altLang="ja-JP" sz="1050" dirty="0">
                <a:latin typeface="MS PGothic" panose="020B0600070205080204" pitchFamily="34" charset="-128"/>
                <a:ea typeface="MS PGothic" panose="020B0600070205080204" pitchFamily="34" charset="-128"/>
              </a:rPr>
              <a:t> </a:t>
            </a:r>
            <a:r>
              <a:rPr lang="ja-JP" altLang="en-US" sz="1050">
                <a:latin typeface="MS PGothic" panose="020B0600070205080204" pitchFamily="34" charset="-128"/>
                <a:ea typeface="MS PGothic" panose="020B0600070205080204" pitchFamily="34" charset="-128"/>
              </a:rPr>
              <a:t>・個別支援計画に関する業務を中核として、支援の内容やスタッフの資質の向上、家族や関係機関との対外的な顔であることを理解する</a:t>
            </a:r>
            <a:endParaRPr lang="en-US" altLang="ja-JP" sz="1050" dirty="0">
              <a:latin typeface="MS PGothic" panose="020B0600070205080204" pitchFamily="34" charset="-128"/>
              <a:ea typeface="MS PGothic" panose="020B0600070205080204" pitchFamily="34" charset="-128"/>
            </a:endParaRPr>
          </a:p>
          <a:p>
            <a:pPr marL="939800" indent="-306388">
              <a:buNone/>
            </a:pPr>
            <a:endParaRPr lang="en-US" altLang="ja-JP" sz="1050" dirty="0">
              <a:latin typeface="MS PGothic" panose="020B0600070205080204" pitchFamily="34" charset="-128"/>
              <a:ea typeface="MS PGothic" panose="020B0600070205080204" pitchFamily="34" charset="-128"/>
            </a:endParaRPr>
          </a:p>
          <a:p>
            <a:pPr marL="939800" indent="-306388">
              <a:buNone/>
            </a:pPr>
            <a:endParaRPr lang="en-US" altLang="ja-JP" sz="1050" dirty="0">
              <a:latin typeface="MS PGothic" panose="020B0600070205080204" pitchFamily="34" charset="-128"/>
              <a:ea typeface="MS PGothic" panose="020B0600070205080204" pitchFamily="34" charset="-128"/>
            </a:endParaRPr>
          </a:p>
          <a:p>
            <a:endParaRPr kumimoji="1" lang="ja-JP" altLang="en-US"/>
          </a:p>
        </p:txBody>
      </p:sp>
    </p:spTree>
    <p:extLst>
      <p:ext uri="{BB962C8B-B14F-4D97-AF65-F5344CB8AC3E}">
        <p14:creationId xmlns:p14="http://schemas.microsoft.com/office/powerpoint/2010/main" val="3421619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761775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これは、第</a:t>
            </a:r>
            <a:r>
              <a:rPr kumimoji="1" lang="en-US" altLang="ja-JP" dirty="0"/>
              <a:t>2</a:t>
            </a:r>
            <a:r>
              <a:rPr kumimoji="1" lang="ja-JP" altLang="en-US"/>
              <a:t>条発達障害の定義で明示されている各障害について、その関係を示したものです。</a:t>
            </a:r>
            <a:endParaRPr kumimoji="1" lang="en-US" altLang="ja-JP" dirty="0"/>
          </a:p>
          <a:p>
            <a:r>
              <a:rPr kumimoji="1" lang="ja-JP" altLang="en-US"/>
              <a:t>発達障害の多くは知的障害を伴っていないことも明記しています。</a:t>
            </a:r>
          </a:p>
        </p:txBody>
      </p:sp>
      <p:sp>
        <p:nvSpPr>
          <p:cNvPr id="4" name="スライド番号プレースホルダー 3"/>
          <p:cNvSpPr>
            <a:spLocks noGrp="1"/>
          </p:cNvSpPr>
          <p:nvPr>
            <p:ph type="sldNum" sz="quarter" idx="5"/>
          </p:nvPr>
        </p:nvSpPr>
        <p:spPr/>
        <p:txBody>
          <a:bodyPr/>
          <a:lstStyle/>
          <a:p>
            <a:fld id="{A72D0D41-992B-42ED-81A7-BD37C052390A}" type="slidenum">
              <a:rPr kumimoji="1" lang="ja-JP" altLang="en-US" smtClean="0"/>
              <a:pPr/>
              <a:t>24</a:t>
            </a:fld>
            <a:endParaRPr kumimoji="1" lang="ja-JP" altLang="en-US"/>
          </a:p>
        </p:txBody>
      </p:sp>
    </p:spTree>
    <p:extLst>
      <p:ext uri="{BB962C8B-B14F-4D97-AF65-F5344CB8AC3E}">
        <p14:creationId xmlns:p14="http://schemas.microsoft.com/office/powerpoint/2010/main" val="1290688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2788" y="746125"/>
            <a:ext cx="5381625" cy="3725863"/>
          </a:xfrm>
        </p:spPr>
      </p:sp>
      <p:sp>
        <p:nvSpPr>
          <p:cNvPr id="3" name="Notes Placeholder 2"/>
          <p:cNvSpPr>
            <a:spLocks noGrp="1"/>
          </p:cNvSpPr>
          <p:nvPr>
            <p:ph type="body" idx="1"/>
          </p:nvPr>
        </p:nvSpPr>
        <p:spPr/>
        <p:txBody>
          <a:bodyPr>
            <a:normAutofit/>
          </a:bodyPr>
          <a:lstStyle/>
          <a:p>
            <a:endParaRPr kumimoji="1" lang="ja-JP"/>
          </a:p>
        </p:txBody>
      </p:sp>
      <p:sp>
        <p:nvSpPr>
          <p:cNvPr id="4" name="Slide Number Placeholder 3"/>
          <p:cNvSpPr>
            <a:spLocks noGrp="1"/>
          </p:cNvSpPr>
          <p:nvPr>
            <p:ph type="sldNum" sz="quarter" idx="10"/>
          </p:nvPr>
        </p:nvSpPr>
        <p:spPr/>
        <p:txBody>
          <a:bodyPr/>
          <a:lstStyle/>
          <a:p>
            <a:fld id="{DB5CB03D-52F8-45FC-9D51-CC9AF1B89DEC}" type="slidenum">
              <a:rPr kumimoji="1" lang="en-US" altLang="ja-JP" smtClean="0"/>
              <a:pPr/>
              <a:t>33</a:t>
            </a:fld>
            <a:endParaRPr kumimoji="1" lang="ja-JP"/>
          </a:p>
        </p:txBody>
      </p:sp>
    </p:spTree>
    <p:extLst>
      <p:ext uri="{BB962C8B-B14F-4D97-AF65-F5344CB8AC3E}">
        <p14:creationId xmlns:p14="http://schemas.microsoft.com/office/powerpoint/2010/main" val="28215949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98500" y="739775"/>
            <a:ext cx="5340350" cy="3698875"/>
          </a:xfrm>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40357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3319872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809DF-B442-C633-4F11-41046E80F4D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F531CD1-E99F-764A-F4AA-0A52B5F879B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670A104-7677-7DC8-41D3-E3AF56710729}"/>
              </a:ext>
            </a:extLst>
          </p:cNvPr>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613636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28228792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727"/>
            <a:ext cx="84201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 サブタイトルの書式設定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6920193-7F62-4B0F-A26E-3C036304FC06}"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093605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5D72CE4-16E0-42CE-AF85-3CCA80DAEF29}"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4099154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910"/>
            <a:ext cx="222885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95308" y="274910"/>
            <a:ext cx="653415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25A0AF0-5F13-486A-9847-F7AB5E546B57}"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9018355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4638"/>
            <a:ext cx="8915400" cy="1143000"/>
          </a:xfrm>
        </p:spPr>
        <p:txBody>
          <a:bodyPr/>
          <a:lstStyle/>
          <a:p>
            <a:r>
              <a:rPr lang="ja-JP" altLang="en-US"/>
              <a:t>マスタ タイトルの書式設定</a:t>
            </a:r>
          </a:p>
        </p:txBody>
      </p:sp>
      <p:sp>
        <p:nvSpPr>
          <p:cNvPr id="3" name="表プレースホルダ 2"/>
          <p:cNvSpPr>
            <a:spLocks noGrp="1"/>
          </p:cNvSpPr>
          <p:nvPr>
            <p:ph type="tbl" idx="1"/>
          </p:nvPr>
        </p:nvSpPr>
        <p:spPr>
          <a:xfrm>
            <a:off x="495300" y="1600206"/>
            <a:ext cx="8915400" cy="4525963"/>
          </a:xfrm>
        </p:spPr>
        <p:txBody>
          <a:bodyPr/>
          <a:lstStyle/>
          <a:p>
            <a:pPr lvl="0"/>
            <a:endParaRPr lang="ja-JP" alt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F905456-D052-40B3-A063-9B0E6E7F70AA}"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4525068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コンテンツ">
    <p:spTree>
      <p:nvGrpSpPr>
        <p:cNvPr id="1" name=""/>
        <p:cNvGrpSpPr/>
        <p:nvPr/>
      </p:nvGrpSpPr>
      <p:grpSpPr>
        <a:xfrm>
          <a:off x="0" y="0"/>
          <a:ext cx="0" cy="0"/>
          <a:chOff x="0" y="0"/>
          <a:chExt cx="0" cy="0"/>
        </a:xfrm>
      </p:grpSpPr>
      <p:sp>
        <p:nvSpPr>
          <p:cNvPr id="2" name="コンテンツ プレースホルダ 1"/>
          <p:cNvSpPr>
            <a:spLocks noGrp="1"/>
          </p:cNvSpPr>
          <p:nvPr>
            <p:ph/>
          </p:nvPr>
        </p:nvSpPr>
        <p:spPr>
          <a:xfrm>
            <a:off x="495300" y="274910"/>
            <a:ext cx="8915400" cy="5851525"/>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51BFF0E-5137-4627-86AA-21EE257611E8}"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8893745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6"/>
            <a:ext cx="84201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215ED7F3-F69E-4B52-A86D-E4B114A0CE4F}" type="datetimeFigureOut">
              <a:rPr lang="ja-JP" altLang="en-US" smtClean="0">
                <a:solidFill>
                  <a:prstClr val="black">
                    <a:tint val="75000"/>
                  </a:prstClr>
                </a:solidFill>
              </a:rPr>
              <a:pPr/>
              <a:t>2026/8/28</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CF3AE4A7-5553-4157-BD2B-CEDFAA1AA3B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1973441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215ED7F3-F69E-4B52-A86D-E4B114A0CE4F}" type="datetimeFigureOut">
              <a:rPr lang="ja-JP" altLang="en-US" smtClean="0">
                <a:solidFill>
                  <a:prstClr val="black">
                    <a:tint val="75000"/>
                  </a:prstClr>
                </a:solidFill>
              </a:rPr>
              <a:pPr/>
              <a:t>2026/8/28</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CF3AE4A7-5553-4157-BD2B-CEDFAA1AA3B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6863801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01"/>
            <a:ext cx="84201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215ED7F3-F69E-4B52-A86D-E4B114A0CE4F}" type="datetimeFigureOut">
              <a:rPr lang="ja-JP" altLang="en-US" smtClean="0">
                <a:solidFill>
                  <a:prstClr val="black">
                    <a:tint val="75000"/>
                  </a:prstClr>
                </a:solidFill>
              </a:rPr>
              <a:pPr/>
              <a:t>2026/8/28</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CF3AE4A7-5553-4157-BD2B-CEDFAA1AA3B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367333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215ED7F3-F69E-4B52-A86D-E4B114A0CE4F}" type="datetimeFigureOut">
              <a:rPr lang="ja-JP" altLang="en-US" smtClean="0">
                <a:solidFill>
                  <a:prstClr val="black">
                    <a:tint val="75000"/>
                  </a:prstClr>
                </a:solidFill>
              </a:rPr>
              <a:pPr/>
              <a:t>2026/8/28</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CF3AE4A7-5553-4157-BD2B-CEDFAA1AA3B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0383555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215ED7F3-F69E-4B52-A86D-E4B114A0CE4F}" type="datetimeFigureOut">
              <a:rPr lang="ja-JP" altLang="en-US" smtClean="0">
                <a:solidFill>
                  <a:prstClr val="black">
                    <a:tint val="75000"/>
                  </a:prstClr>
                </a:solidFill>
              </a:rPr>
              <a:pPr/>
              <a:t>2026/8/28</a:t>
            </a:fld>
            <a:endParaRPr lang="ja-JP" altLang="en-US">
              <a:solidFill>
                <a:prstClr val="black">
                  <a:tint val="75000"/>
                </a:prstClr>
              </a:solidFill>
            </a:endParaRPr>
          </a:p>
        </p:txBody>
      </p:sp>
      <p:sp>
        <p:nvSpPr>
          <p:cNvPr id="8" name="フッター プレースホルダ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 8"/>
          <p:cNvSpPr>
            <a:spLocks noGrp="1"/>
          </p:cNvSpPr>
          <p:nvPr>
            <p:ph type="sldNum" sz="quarter" idx="12"/>
          </p:nvPr>
        </p:nvSpPr>
        <p:spPr/>
        <p:txBody>
          <a:bodyPr/>
          <a:lstStyle/>
          <a:p>
            <a:fld id="{CF3AE4A7-5553-4157-BD2B-CEDFAA1AA3B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2366333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215ED7F3-F69E-4B52-A86D-E4B114A0CE4F}" type="datetimeFigureOut">
              <a:rPr lang="ja-JP" altLang="en-US" smtClean="0">
                <a:solidFill>
                  <a:prstClr val="black">
                    <a:tint val="75000"/>
                  </a:prstClr>
                </a:solidFill>
              </a:rPr>
              <a:pPr/>
              <a:t>2026/8/28</a:t>
            </a:fld>
            <a:endParaRPr lang="ja-JP" altLang="en-US">
              <a:solidFill>
                <a:prstClr val="black">
                  <a:tint val="75000"/>
                </a:prstClr>
              </a:solidFill>
            </a:endParaRPr>
          </a:p>
        </p:txBody>
      </p:sp>
      <p:sp>
        <p:nvSpPr>
          <p:cNvPr id="4" name="フッター プレースホルダ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 4"/>
          <p:cNvSpPr>
            <a:spLocks noGrp="1"/>
          </p:cNvSpPr>
          <p:nvPr>
            <p:ph type="sldNum" sz="quarter" idx="12"/>
          </p:nvPr>
        </p:nvSpPr>
        <p:spPr/>
        <p:txBody>
          <a:bodyPr/>
          <a:lstStyle/>
          <a:p>
            <a:fld id="{CF3AE4A7-5553-4157-BD2B-CEDFAA1AA3B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237632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EF23906-C28C-47DE-8E4F-A94606051E12}"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600138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215ED7F3-F69E-4B52-A86D-E4B114A0CE4F}" type="datetimeFigureOut">
              <a:rPr lang="ja-JP" altLang="en-US" smtClean="0">
                <a:solidFill>
                  <a:prstClr val="black">
                    <a:tint val="75000"/>
                  </a:prstClr>
                </a:solidFill>
              </a:rPr>
              <a:pPr/>
              <a:t>2026/8/28</a:t>
            </a:fld>
            <a:endParaRPr lang="ja-JP" altLang="en-US">
              <a:solidFill>
                <a:prstClr val="black">
                  <a:tint val="75000"/>
                </a:prstClr>
              </a:solidFill>
            </a:endParaRPr>
          </a:p>
        </p:txBody>
      </p:sp>
      <p:sp>
        <p:nvSpPr>
          <p:cNvPr id="3" name="フッター プレースホルダ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 3"/>
          <p:cNvSpPr>
            <a:spLocks noGrp="1"/>
          </p:cNvSpPr>
          <p:nvPr>
            <p:ph type="sldNum" sz="quarter" idx="12"/>
          </p:nvPr>
        </p:nvSpPr>
        <p:spPr/>
        <p:txBody>
          <a:bodyPr/>
          <a:lstStyle/>
          <a:p>
            <a:fld id="{CF3AE4A7-5553-4157-BD2B-CEDFAA1AA3B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1586443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215ED7F3-F69E-4B52-A86D-E4B114A0CE4F}" type="datetimeFigureOut">
              <a:rPr lang="ja-JP" altLang="en-US" smtClean="0">
                <a:solidFill>
                  <a:prstClr val="black">
                    <a:tint val="75000"/>
                  </a:prstClr>
                </a:solidFill>
              </a:rPr>
              <a:pPr/>
              <a:t>2026/8/28</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CF3AE4A7-5553-4157-BD2B-CEDFAA1AA3B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630154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215ED7F3-F69E-4B52-A86D-E4B114A0CE4F}" type="datetimeFigureOut">
              <a:rPr lang="ja-JP" altLang="en-US" smtClean="0">
                <a:solidFill>
                  <a:prstClr val="black">
                    <a:tint val="75000"/>
                  </a:prstClr>
                </a:solidFill>
              </a:rPr>
              <a:pPr/>
              <a:t>2026/8/28</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CF3AE4A7-5553-4157-BD2B-CEDFAA1AA3B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749885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215ED7F3-F69E-4B52-A86D-E4B114A0CE4F}" type="datetimeFigureOut">
              <a:rPr lang="ja-JP" altLang="en-US" smtClean="0">
                <a:solidFill>
                  <a:prstClr val="black">
                    <a:tint val="75000"/>
                  </a:prstClr>
                </a:solidFill>
              </a:rPr>
              <a:pPr/>
              <a:t>2026/8/28</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CF3AE4A7-5553-4157-BD2B-CEDFAA1AA3B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6872809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39"/>
            <a:ext cx="222885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95300" y="274639"/>
            <a:ext cx="652145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215ED7F3-F69E-4B52-A86D-E4B114A0CE4F}" type="datetimeFigureOut">
              <a:rPr lang="ja-JP" altLang="en-US" smtClean="0">
                <a:solidFill>
                  <a:prstClr val="black">
                    <a:tint val="75000"/>
                  </a:prstClr>
                </a:solidFill>
              </a:rPr>
              <a:pPr/>
              <a:t>2026/8/28</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CF3AE4A7-5553-4157-BD2B-CEDFAA1AA3B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211550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638" y="4407202"/>
            <a:ext cx="84201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7356F00-DC71-473E-82CD-36AD32941D14}"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952242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95303" y="1600206"/>
            <a:ext cx="438150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029199" y="1600206"/>
            <a:ext cx="438150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F66A93B-25A7-4F55-9C85-6C5A8BB65174}"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3480618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03241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503241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D8C76D0-8B61-4937-AB5C-AF8CE3F4F91D}"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4252293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5EA36B2-2BF2-4778-A334-096F1966A8DB}"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594213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62CD0B0-E75C-40CC-B5E5-16CA9DF9565C}"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901856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8" y="273050"/>
            <a:ext cx="3259138"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873499" y="273323"/>
            <a:ext cx="553720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95308" y="1435103"/>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DEB519-43A5-4205-9F20-4A1A0C3FC127}"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9978543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513" y="4800600"/>
            <a:ext cx="59436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87BBD6C-A4FE-48B5-A03C-414F353369B8}"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108566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95300" y="274638"/>
            <a:ext cx="8915400" cy="1143000"/>
          </a:xfrm>
          <a:prstGeom prst="rect">
            <a:avLst/>
          </a:prstGeom>
          <a:noFill/>
          <a:ln w="9525">
            <a:noFill/>
            <a:miter lim="800000"/>
            <a:headEnd/>
            <a:tailEnd/>
          </a:ln>
        </p:spPr>
        <p:txBody>
          <a:bodyPr vert="horz" wrap="square" lIns="91399" tIns="45701" rIns="91399" bIns="45701" numCol="1" anchor="ctr" anchorCtr="0" compatLnSpc="1">
            <a:prstTxWarp prst="textNoShape">
              <a:avLst/>
            </a:prstTxWarp>
          </a:bodyPr>
          <a:lstStyle/>
          <a:p>
            <a:pPr lvl="0"/>
            <a:r>
              <a:rPr lang="ja-JP" altLang="en-US"/>
              <a:t>マスタ タイトルの書式設定</a:t>
            </a:r>
          </a:p>
        </p:txBody>
      </p:sp>
      <p:sp>
        <p:nvSpPr>
          <p:cNvPr id="1027" name="Rectangle 3"/>
          <p:cNvSpPr>
            <a:spLocks noGrp="1" noChangeArrowheads="1"/>
          </p:cNvSpPr>
          <p:nvPr>
            <p:ph type="body" idx="1"/>
          </p:nvPr>
        </p:nvSpPr>
        <p:spPr bwMode="auto">
          <a:xfrm>
            <a:off x="495300" y="1600206"/>
            <a:ext cx="8915400" cy="4525963"/>
          </a:xfrm>
          <a:prstGeom prst="rect">
            <a:avLst/>
          </a:prstGeom>
          <a:noFill/>
          <a:ln w="9525">
            <a:noFill/>
            <a:miter lim="800000"/>
            <a:headEnd/>
            <a:tailEnd/>
          </a:ln>
        </p:spPr>
        <p:txBody>
          <a:bodyPr vert="horz" wrap="square" lIns="91399" tIns="45701" rIns="91399" bIns="45701"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495300" y="6245225"/>
            <a:ext cx="2311400" cy="476250"/>
          </a:xfrm>
          <a:prstGeom prst="rect">
            <a:avLst/>
          </a:prstGeom>
          <a:noFill/>
          <a:ln w="9525">
            <a:noFill/>
            <a:miter lim="800000"/>
            <a:headEnd/>
            <a:tailEnd/>
          </a:ln>
          <a:effectLst/>
        </p:spPr>
        <p:txBody>
          <a:bodyPr vert="horz" wrap="square" lIns="91399" tIns="45701" rIns="91399" bIns="45701" numCol="1" anchor="t" anchorCtr="0" compatLnSpc="1">
            <a:prstTxWarp prst="textNoShape">
              <a:avLst/>
            </a:prstTxWarp>
          </a:bodyPr>
          <a:lstStyle>
            <a:lvl1pPr>
              <a:defRPr sz="1400">
                <a:ea typeface="ＭＳ Ｐゴシック" pitchFamily="50" charset="-128"/>
              </a:defRPr>
            </a:lvl1pPr>
          </a:lstStyle>
          <a:p>
            <a:pPr>
              <a:defRPr/>
            </a:pPr>
            <a:endParaRPr lang="en-US" altLang="ja-JP">
              <a:solidFill>
                <a:srgbClr val="000000"/>
              </a:solidFill>
            </a:endParaRPr>
          </a:p>
        </p:txBody>
      </p:sp>
      <p:sp>
        <p:nvSpPr>
          <p:cNvPr id="1029" name="Rectangle 5"/>
          <p:cNvSpPr>
            <a:spLocks noGrp="1" noChangeArrowheads="1"/>
          </p:cNvSpPr>
          <p:nvPr>
            <p:ph type="ftr" sz="quarter" idx="3"/>
          </p:nvPr>
        </p:nvSpPr>
        <p:spPr bwMode="auto">
          <a:xfrm>
            <a:off x="3384550" y="6245225"/>
            <a:ext cx="3136900" cy="476250"/>
          </a:xfrm>
          <a:prstGeom prst="rect">
            <a:avLst/>
          </a:prstGeom>
          <a:noFill/>
          <a:ln w="9525">
            <a:noFill/>
            <a:miter lim="800000"/>
            <a:headEnd/>
            <a:tailEnd/>
          </a:ln>
          <a:effectLst/>
        </p:spPr>
        <p:txBody>
          <a:bodyPr vert="horz" wrap="square" lIns="91399" tIns="45701" rIns="91399" bIns="45701" numCol="1" anchor="t" anchorCtr="0" compatLnSpc="1">
            <a:prstTxWarp prst="textNoShape">
              <a:avLst/>
            </a:prstTxWarp>
          </a:bodyPr>
          <a:lstStyle>
            <a:lvl1pPr algn="ctr">
              <a:defRPr sz="1400">
                <a:ea typeface="ＭＳ Ｐゴシック" pitchFamily="50" charset="-128"/>
              </a:defRPr>
            </a:lvl1pPr>
          </a:lstStyle>
          <a:p>
            <a:pPr>
              <a:defRPr/>
            </a:pPr>
            <a:endParaRPr lang="en-US" altLang="ja-JP">
              <a:solidFill>
                <a:srgbClr val="000000"/>
              </a:solidFill>
            </a:endParaRPr>
          </a:p>
        </p:txBody>
      </p:sp>
      <p:sp>
        <p:nvSpPr>
          <p:cNvPr id="1030" name="Rectangle 6"/>
          <p:cNvSpPr>
            <a:spLocks noGrp="1" noChangeArrowheads="1"/>
          </p:cNvSpPr>
          <p:nvPr>
            <p:ph type="sldNum" sz="quarter" idx="4"/>
          </p:nvPr>
        </p:nvSpPr>
        <p:spPr bwMode="auto">
          <a:xfrm>
            <a:off x="7683501" y="6624638"/>
            <a:ext cx="2311400" cy="476250"/>
          </a:xfrm>
          <a:prstGeom prst="rect">
            <a:avLst/>
          </a:prstGeom>
          <a:noFill/>
          <a:ln w="9525">
            <a:noFill/>
            <a:miter lim="800000"/>
            <a:headEnd/>
            <a:tailEnd/>
          </a:ln>
          <a:effectLst/>
        </p:spPr>
        <p:txBody>
          <a:bodyPr vert="horz" wrap="square" lIns="91399" tIns="45701" rIns="91399" bIns="45701" numCol="1" anchor="t" anchorCtr="0" compatLnSpc="1">
            <a:prstTxWarp prst="textNoShape">
              <a:avLst/>
            </a:prstTxWarp>
          </a:bodyPr>
          <a:lstStyle>
            <a:lvl1pPr algn="r">
              <a:defRPr sz="1400">
                <a:ea typeface="ＭＳ Ｐゴシック" pitchFamily="50" charset="-128"/>
              </a:defRPr>
            </a:lvl1pPr>
          </a:lstStyle>
          <a:p>
            <a:pPr>
              <a:defRPr/>
            </a:pPr>
            <a:fld id="{418FF292-1B2E-4AB9-B266-833EDFA59EDB}"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4023177791"/>
      </p:ext>
    </p:extLst>
  </p:cSld>
  <p:clrMap bg1="lt1" tx1="dk1" bg2="lt2" tx2="dk2" accent1="accent1" accent2="accent2" accent3="accent3" accent4="accent4" accent5="accent5" accent6="accent6" hlink="hlink" folHlink="folHlink"/>
  <p:sldLayoutIdLst>
    <p:sldLayoutId id="2147484679" r:id="rId1"/>
    <p:sldLayoutId id="2147484680" r:id="rId2"/>
    <p:sldLayoutId id="2147484681" r:id="rId3"/>
    <p:sldLayoutId id="2147484682" r:id="rId4"/>
    <p:sldLayoutId id="2147484683" r:id="rId5"/>
    <p:sldLayoutId id="2147484684" r:id="rId6"/>
    <p:sldLayoutId id="2147484685" r:id="rId7"/>
    <p:sldLayoutId id="2147484686" r:id="rId8"/>
    <p:sldLayoutId id="2147484687" r:id="rId9"/>
    <p:sldLayoutId id="2147484688" r:id="rId10"/>
    <p:sldLayoutId id="2147484689" r:id="rId11"/>
    <p:sldLayoutId id="2147484690" r:id="rId12"/>
    <p:sldLayoutId id="2147484691" r:id="rId13"/>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598613" indent="-227013"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215ED7F3-F69E-4B52-A86D-E4B114A0CE4F}" type="datetimeFigureOut">
              <a:rPr lang="ja-JP" altLang="en-US" smtClean="0">
                <a:solidFill>
                  <a:prstClr val="black">
                    <a:tint val="75000"/>
                  </a:prstClr>
                </a:solidFill>
                <a:latin typeface="Calibri"/>
                <a:ea typeface="ＭＳ Ｐゴシック" panose="020B0600070205080204" pitchFamily="50" charset="-128"/>
              </a:rPr>
              <a:pPr fontAlgn="auto">
                <a:spcBef>
                  <a:spcPts val="0"/>
                </a:spcBef>
                <a:spcAft>
                  <a:spcPts val="0"/>
                </a:spcAft>
              </a:pPr>
              <a:t>2026/8/28</a:t>
            </a:fld>
            <a:endParaRPr lang="ja-JP" altLang="en-US">
              <a:solidFill>
                <a:prstClr val="black">
                  <a:tint val="75000"/>
                </a:prstClr>
              </a:solidFill>
              <a:latin typeface="Calibri"/>
              <a:ea typeface="ＭＳ Ｐゴシック" panose="020B0600070205080204" pitchFamily="50" charset="-128"/>
            </a:endParaRPr>
          </a:p>
        </p:txBody>
      </p:sp>
      <p:sp>
        <p:nvSpPr>
          <p:cNvPr id="5" name="フッター プレースホルダ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ja-JP" altLang="en-US">
              <a:solidFill>
                <a:prstClr val="black">
                  <a:tint val="75000"/>
                </a:prstClr>
              </a:solidFill>
              <a:latin typeface="Calibri"/>
              <a:ea typeface="ＭＳ Ｐゴシック" panose="020B0600070205080204" pitchFamily="50" charset="-128"/>
            </a:endParaRPr>
          </a:p>
        </p:txBody>
      </p:sp>
      <p:sp>
        <p:nvSpPr>
          <p:cNvPr id="6" name="スライド番号プレースホルダ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CF3AE4A7-5553-4157-BD2B-CEDFAA1AA3B9}" type="slidenum">
              <a:rPr lang="ja-JP" altLang="en-US" smtClean="0">
                <a:solidFill>
                  <a:prstClr val="black">
                    <a:tint val="75000"/>
                  </a:prstClr>
                </a:solidFill>
                <a:latin typeface="Calibri"/>
                <a:ea typeface="ＭＳ Ｐゴシック" panose="020B0600070205080204" pitchFamily="50" charset="-128"/>
              </a:rPr>
              <a:pPr fontAlgn="auto">
                <a:spcBef>
                  <a:spcPts val="0"/>
                </a:spcBef>
                <a:spcAft>
                  <a:spcPts val="0"/>
                </a:spcAft>
              </a:pPr>
              <a:t>‹#›</a:t>
            </a:fld>
            <a:endParaRPr lang="ja-JP" altLang="en-US">
              <a:solidFill>
                <a:prstClr val="black">
                  <a:tint val="75000"/>
                </a:prstClr>
              </a:solidFill>
              <a:latin typeface="Calibri"/>
              <a:ea typeface="ＭＳ Ｐゴシック" panose="020B0600070205080204" pitchFamily="50" charset="-128"/>
            </a:endParaRPr>
          </a:p>
        </p:txBody>
      </p:sp>
    </p:spTree>
    <p:extLst>
      <p:ext uri="{BB962C8B-B14F-4D97-AF65-F5344CB8AC3E}">
        <p14:creationId xmlns:p14="http://schemas.microsoft.com/office/powerpoint/2010/main" val="4038056774"/>
      </p:ext>
    </p:extLst>
  </p:cSld>
  <p:clrMap bg1="lt1" tx1="dk1" bg2="lt2" tx2="dk2" accent1="accent1" accent2="accent2" accent3="accent3" accent4="accent4" accent5="accent5" accent6="accent6" hlink="hlink" folHlink="folHlink"/>
  <p:sldLayoutIdLst>
    <p:sldLayoutId id="2147484729" r:id="rId1"/>
    <p:sldLayoutId id="2147484730" r:id="rId2"/>
    <p:sldLayoutId id="2147484731" r:id="rId3"/>
    <p:sldLayoutId id="2147484732" r:id="rId4"/>
    <p:sldLayoutId id="2147484733" r:id="rId5"/>
    <p:sldLayoutId id="2147484734" r:id="rId6"/>
    <p:sldLayoutId id="2147484735" r:id="rId7"/>
    <p:sldLayoutId id="2147484736" r:id="rId8"/>
    <p:sldLayoutId id="2147484737" r:id="rId9"/>
    <p:sldLayoutId id="2147484738" r:id="rId10"/>
    <p:sldLayoutId id="214748473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9.png"/><Relationship Id="rId1" Type="http://schemas.openxmlformats.org/officeDocument/2006/relationships/slideLayout" Target="../slideLayouts/slideLayout20.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p:cNvSpPr>
            <a:spLocks noGrp="1" noChangeArrowheads="1"/>
          </p:cNvSpPr>
          <p:nvPr>
            <p:ph type="ctrTitle" idx="4294967295"/>
          </p:nvPr>
        </p:nvSpPr>
        <p:spPr>
          <a:xfrm>
            <a:off x="10716" y="1364945"/>
            <a:ext cx="9906000" cy="3049718"/>
          </a:xfrm>
        </p:spPr>
        <p:txBody>
          <a:bodyPr/>
          <a:lstStyle/>
          <a:p>
            <a:pPr>
              <a:spcBef>
                <a:spcPts val="2400"/>
              </a:spcBef>
            </a:pPr>
            <a:r>
              <a:rPr lang="ja-JP" altLang="en-US" sz="6600"/>
              <a:t>児童期における</a:t>
            </a:r>
            <a:br>
              <a:rPr lang="en-US" altLang="ja-JP" sz="6600" dirty="0"/>
            </a:br>
            <a:r>
              <a:rPr lang="ja-JP" altLang="en-US" sz="6600"/>
              <a:t>支援提供の基本姿勢 </a:t>
            </a:r>
            <a:endParaRPr lang="ja-JP" altLang="en-US" dirty="0"/>
          </a:p>
        </p:txBody>
      </p:sp>
      <p:sp>
        <p:nvSpPr>
          <p:cNvPr id="83971" name="Rectangle 3"/>
          <p:cNvSpPr txBox="1">
            <a:spLocks noChangeArrowheads="1"/>
          </p:cNvSpPr>
          <p:nvPr/>
        </p:nvSpPr>
        <p:spPr bwMode="auto">
          <a:xfrm>
            <a:off x="1496616" y="4759256"/>
            <a:ext cx="6934200" cy="1706532"/>
          </a:xfrm>
          <a:prstGeom prst="rect">
            <a:avLst/>
          </a:prstGeom>
          <a:noFill/>
          <a:ln w="9525">
            <a:noFill/>
            <a:miter lim="800000"/>
            <a:headEnd/>
            <a:tailEnd/>
          </a:ln>
        </p:spPr>
        <p:txBody>
          <a:bodyPr lIns="91399" tIns="45701" rIns="91399" bIns="45701" anchor="ctr" anchorCtr="0"/>
          <a:lstStyle/>
          <a:p>
            <a:pPr algn="ctr">
              <a:lnSpc>
                <a:spcPct val="80000"/>
              </a:lnSpc>
              <a:spcBef>
                <a:spcPct val="20000"/>
              </a:spcBef>
            </a:pPr>
            <a:r>
              <a:rPr lang="ja-JP" altLang="en-US" sz="2800"/>
              <a:t>一般社団法人</a:t>
            </a:r>
            <a:r>
              <a:rPr lang="en-US" altLang="ja-JP" sz="2800" dirty="0"/>
              <a:t> </a:t>
            </a:r>
            <a:r>
              <a:rPr lang="ja-JP" altLang="en-US" sz="2800"/>
              <a:t>全国児童発達支援協議会</a:t>
            </a:r>
            <a:endParaRPr lang="en-US" altLang="ja-JP" sz="900" dirty="0"/>
          </a:p>
          <a:p>
            <a:pPr algn="ctr">
              <a:spcBef>
                <a:spcPts val="1224"/>
              </a:spcBef>
            </a:pPr>
            <a:r>
              <a:rPr lang="ja-JP" altLang="en-US" sz="2800" dirty="0"/>
              <a:t>光真坊　浩史</a:t>
            </a:r>
            <a:endParaRPr lang="ja-JP" altLang="ja-JP" sz="2000" dirty="0"/>
          </a:p>
        </p:txBody>
      </p:sp>
      <p:cxnSp>
        <p:nvCxnSpPr>
          <p:cNvPr id="6" name="直線コネクタ 5"/>
          <p:cNvCxnSpPr/>
          <p:nvPr/>
        </p:nvCxnSpPr>
        <p:spPr bwMode="auto">
          <a:xfrm>
            <a:off x="452407" y="1196752"/>
            <a:ext cx="9001188" cy="1836"/>
          </a:xfrm>
          <a:prstGeom prst="line">
            <a:avLst/>
          </a:prstGeom>
          <a:solidFill>
            <a:schemeClr val="bg1"/>
          </a:solidFill>
          <a:ln w="9525" cap="flat" cmpd="sng" algn="ctr">
            <a:solidFill>
              <a:schemeClr val="tx1"/>
            </a:solidFill>
            <a:prstDash val="solid"/>
            <a:round/>
            <a:headEnd type="none" w="med" len="med"/>
            <a:tailEnd type="none" w="med" len="med"/>
          </a:ln>
          <a:effectLst/>
        </p:spPr>
      </p:cxnSp>
      <p:cxnSp>
        <p:nvCxnSpPr>
          <p:cNvPr id="7" name="直線コネクタ 6"/>
          <p:cNvCxnSpPr/>
          <p:nvPr/>
        </p:nvCxnSpPr>
        <p:spPr bwMode="auto">
          <a:xfrm>
            <a:off x="452407" y="4723308"/>
            <a:ext cx="9001188" cy="1836"/>
          </a:xfrm>
          <a:prstGeom prst="line">
            <a:avLst/>
          </a:prstGeom>
          <a:solidFill>
            <a:schemeClr val="bg1"/>
          </a:solidFill>
          <a:ln w="9525" cap="flat" cmpd="sng" algn="ctr">
            <a:solidFill>
              <a:schemeClr val="tx1"/>
            </a:solidFill>
            <a:prstDash val="solid"/>
            <a:round/>
            <a:headEnd type="none" w="med" len="med"/>
            <a:tailEnd type="none" w="med" len="med"/>
          </a:ln>
          <a:effectLst/>
        </p:spPr>
      </p:cxnSp>
      <p:sp>
        <p:nvSpPr>
          <p:cNvPr id="8" name="Rectangle 3"/>
          <p:cNvSpPr txBox="1">
            <a:spLocks noChangeArrowheads="1"/>
          </p:cNvSpPr>
          <p:nvPr/>
        </p:nvSpPr>
        <p:spPr bwMode="auto">
          <a:xfrm>
            <a:off x="992560" y="194613"/>
            <a:ext cx="7766417" cy="680642"/>
          </a:xfrm>
          <a:prstGeom prst="rect">
            <a:avLst/>
          </a:prstGeom>
          <a:noFill/>
          <a:ln w="9525">
            <a:noFill/>
            <a:miter lim="800000"/>
            <a:headEnd/>
            <a:tailEnd/>
          </a:ln>
        </p:spPr>
        <p:txBody>
          <a:bodyPr lIns="91399" tIns="45701" rIns="91399" bIns="45701"/>
          <a:lstStyle/>
          <a:p>
            <a:pPr algn="ctr">
              <a:lnSpc>
                <a:spcPct val="80000"/>
              </a:lnSpc>
              <a:spcBef>
                <a:spcPct val="20000"/>
              </a:spcBef>
            </a:pPr>
            <a:r>
              <a:rPr lang="ja-JP" altLang="en-US" sz="1800"/>
              <a:t>令和８年度サービス管理</a:t>
            </a:r>
            <a:r>
              <a:rPr lang="ja-JP" altLang="en-US" sz="2000"/>
              <a:t>責任者</a:t>
            </a:r>
            <a:r>
              <a:rPr lang="ja-JP" altLang="en-US" sz="1800"/>
              <a:t>・児童発達支援管理責任者指導者養成研修</a:t>
            </a:r>
            <a:endParaRPr lang="en-US" altLang="ja-JP" sz="1800" dirty="0"/>
          </a:p>
          <a:p>
            <a:pPr algn="ctr">
              <a:lnSpc>
                <a:spcPct val="80000"/>
              </a:lnSpc>
              <a:spcBef>
                <a:spcPct val="20000"/>
              </a:spcBef>
            </a:pPr>
            <a:r>
              <a:rPr lang="ja-JP" altLang="en-US" sz="1800"/>
              <a:t>専門コース別研修：障害児支援</a:t>
            </a:r>
            <a:endParaRPr lang="ja-JP" altLang="en-US" sz="180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733883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B131D-06D8-B17E-271C-C0D9E8FC5B48}"/>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4D5B4F19-C10A-4AAE-0C2C-50EE3C0F548D}"/>
              </a:ext>
            </a:extLst>
          </p:cNvPr>
          <p:cNvSpPr/>
          <p:nvPr/>
        </p:nvSpPr>
        <p:spPr>
          <a:xfrm>
            <a:off x="77376" y="1220650"/>
            <a:ext cx="8497716" cy="5290184"/>
          </a:xfrm>
          <a:prstGeom prst="rect">
            <a:avLst/>
          </a:prstGeom>
        </p:spPr>
        <p:txBody>
          <a:bodyPr wrap="square">
            <a:noAutofit/>
          </a:bodyPr>
          <a:lstStyle/>
          <a:p>
            <a:pPr marL="228600" indent="-228600"/>
            <a:r>
              <a:rPr lang="ja-JP" altLang="en-US" sz="2700" dirty="0">
                <a:solidFill>
                  <a:srgbClr val="000000"/>
                </a:solidFill>
                <a:effectLst/>
                <a:latin typeface="Helvetica" pitchFamily="2" charset="0"/>
              </a:rPr>
              <a:t>・ </a:t>
            </a:r>
            <a:r>
              <a:rPr lang="ja-JP" altLang="en-US" sz="2700" u="sng" dirty="0">
                <a:effectLst/>
                <a:latin typeface="Helvetica" pitchFamily="2" charset="0"/>
              </a:rPr>
              <a:t>障害の特性</a:t>
            </a:r>
            <a:r>
              <a:rPr lang="ja-JP" altLang="en-US" sz="2700" dirty="0">
                <a:effectLst/>
                <a:latin typeface="Helvetica" pitchFamily="2" charset="0"/>
              </a:rPr>
              <a:t>を踏まえた</a:t>
            </a:r>
            <a:r>
              <a:rPr lang="ja-JP" altLang="en-US" sz="2700" u="sng" dirty="0">
                <a:effectLst/>
                <a:latin typeface="Helvetica" pitchFamily="2" charset="0"/>
              </a:rPr>
              <a:t>ニーズに応じた発達支援</a:t>
            </a:r>
            <a:r>
              <a:rPr lang="ja-JP" altLang="en-US" sz="2700">
                <a:effectLst/>
                <a:latin typeface="Helvetica" pitchFamily="2" charset="0"/>
              </a:rPr>
              <a:t>の提供</a:t>
            </a:r>
            <a:r>
              <a:rPr lang="ja-JP" altLang="en-US" sz="2200">
                <a:effectLst/>
                <a:latin typeface="Helvetica" pitchFamily="2" charset="0"/>
              </a:rPr>
              <a:t>（</a:t>
            </a:r>
            <a:r>
              <a:rPr lang="ja-JP" altLang="en-US" sz="2200" dirty="0">
                <a:effectLst/>
                <a:latin typeface="Helvetica" pitchFamily="2" charset="0"/>
              </a:rPr>
              <a:t>こどもの</a:t>
            </a:r>
            <a:r>
              <a:rPr lang="ja-JP" altLang="en-US" sz="2200" u="sng" dirty="0">
                <a:effectLst/>
                <a:latin typeface="Helvetica" pitchFamily="2" charset="0"/>
              </a:rPr>
              <a:t>ウェルビーイング</a:t>
            </a:r>
            <a:r>
              <a:rPr lang="ja-JP" altLang="en-US" sz="2200" u="sng">
                <a:effectLst/>
                <a:latin typeface="Helvetica" pitchFamily="2" charset="0"/>
              </a:rPr>
              <a:t>の向上</a:t>
            </a:r>
            <a:r>
              <a:rPr lang="en-US" altLang="ja-JP" sz="2200" u="sng" dirty="0">
                <a:latin typeface="Helvetica" pitchFamily="2" charset="0"/>
              </a:rPr>
              <a:t>,</a:t>
            </a:r>
            <a:r>
              <a:rPr lang="ja-JP" altLang="en-US" sz="2200" u="sng">
                <a:effectLst/>
                <a:latin typeface="Helvetica" pitchFamily="2" charset="0"/>
              </a:rPr>
              <a:t>エンパワメント</a:t>
            </a:r>
            <a:r>
              <a:rPr lang="ja-JP" altLang="en-US" sz="2200" dirty="0">
                <a:effectLst/>
                <a:latin typeface="Helvetica" pitchFamily="2" charset="0"/>
              </a:rPr>
              <a:t>を前提とした</a:t>
            </a:r>
            <a:r>
              <a:rPr lang="ja-JP" altLang="en-US" sz="2200">
                <a:effectLst/>
                <a:latin typeface="Helvetica" pitchFamily="2" charset="0"/>
              </a:rPr>
              <a:t>支援）</a:t>
            </a:r>
            <a:endParaRPr lang="ja-JP" altLang="en-US" sz="900">
              <a:effectLst/>
              <a:latin typeface="Helvetica" pitchFamily="2" charset="0"/>
            </a:endParaRPr>
          </a:p>
          <a:p>
            <a:pPr marL="228600" indent="-228600">
              <a:spcBef>
                <a:spcPts val="1200"/>
              </a:spcBef>
            </a:pPr>
            <a:r>
              <a:rPr lang="ja-JP" altLang="en-US" sz="2700">
                <a:latin typeface="Helvetica" pitchFamily="2" charset="0"/>
              </a:rPr>
              <a:t>・</a:t>
            </a:r>
            <a:r>
              <a:rPr lang="ja-JP" altLang="en-US" sz="2700">
                <a:effectLst/>
                <a:latin typeface="Helvetica" pitchFamily="2" charset="0"/>
              </a:rPr>
              <a:t> </a:t>
            </a:r>
            <a:r>
              <a:rPr lang="ja-JP" altLang="en-US" sz="2700" u="sng" dirty="0">
                <a:effectLst/>
                <a:latin typeface="Helvetica" pitchFamily="2" charset="0"/>
              </a:rPr>
              <a:t>合理的配慮</a:t>
            </a:r>
            <a:r>
              <a:rPr lang="ja-JP" altLang="en-US" sz="2700" u="sng">
                <a:effectLst/>
                <a:latin typeface="Helvetica" pitchFamily="2" charset="0"/>
              </a:rPr>
              <a:t>の提供</a:t>
            </a:r>
            <a:endParaRPr lang="en-US" altLang="ja-JP" sz="2700" u="sng" dirty="0">
              <a:effectLst/>
              <a:latin typeface="Helvetica" pitchFamily="2" charset="0"/>
            </a:endParaRPr>
          </a:p>
          <a:p>
            <a:pPr marL="715963" indent="-228600"/>
            <a:r>
              <a:rPr lang="ja-JP" altLang="en-US" sz="2200" dirty="0">
                <a:solidFill>
                  <a:srgbClr val="000000"/>
                </a:solidFill>
                <a:effectLst/>
                <a:latin typeface="Helvetica" pitchFamily="2" charset="0"/>
              </a:rPr>
              <a:t>（</a:t>
            </a:r>
            <a:r>
              <a:rPr lang="ja-JP" altLang="en-US" sz="2200" u="sng" dirty="0">
                <a:solidFill>
                  <a:srgbClr val="000000"/>
                </a:solidFill>
                <a:effectLst/>
                <a:latin typeface="Helvetica" pitchFamily="2" charset="0"/>
              </a:rPr>
              <a:t>社会的なバリアを取り除くための対話・</a:t>
            </a:r>
            <a:r>
              <a:rPr lang="ja-JP" altLang="en-US" sz="2200" u="sng">
                <a:solidFill>
                  <a:srgbClr val="000000"/>
                </a:solidFill>
                <a:effectLst/>
                <a:latin typeface="Helvetica" pitchFamily="2" charset="0"/>
              </a:rPr>
              <a:t>検討</a:t>
            </a:r>
            <a:r>
              <a:rPr lang="ja-JP" altLang="en-US" sz="2200">
                <a:solidFill>
                  <a:srgbClr val="000000"/>
                </a:solidFill>
                <a:effectLst/>
                <a:latin typeface="Helvetica" pitchFamily="2" charset="0"/>
              </a:rPr>
              <a:t>）</a:t>
            </a:r>
            <a:endParaRPr lang="ja-JP" altLang="en-US" sz="900" dirty="0">
              <a:solidFill>
                <a:srgbClr val="000000"/>
              </a:solidFill>
              <a:effectLst/>
              <a:latin typeface="Helvetica" pitchFamily="2" charset="0"/>
            </a:endParaRPr>
          </a:p>
          <a:p>
            <a:pPr marL="228600" indent="-228600">
              <a:spcBef>
                <a:spcPts val="1200"/>
              </a:spcBef>
            </a:pPr>
            <a:r>
              <a:rPr lang="ja-JP" altLang="en-US" sz="2800" dirty="0">
                <a:solidFill>
                  <a:srgbClr val="000000"/>
                </a:solidFill>
                <a:latin typeface="Helvetica" pitchFamily="2" charset="0"/>
              </a:rPr>
              <a:t>・</a:t>
            </a:r>
            <a:r>
              <a:rPr lang="ja-JP" altLang="en-US" sz="2800" dirty="0">
                <a:solidFill>
                  <a:srgbClr val="000000"/>
                </a:solidFill>
                <a:effectLst/>
                <a:latin typeface="Helvetica" pitchFamily="2" charset="0"/>
              </a:rPr>
              <a:t> </a:t>
            </a:r>
            <a:r>
              <a:rPr lang="ja-JP" altLang="en-US" sz="2800" u="sng" dirty="0">
                <a:solidFill>
                  <a:srgbClr val="000000"/>
                </a:solidFill>
                <a:effectLst/>
                <a:latin typeface="Helvetica" pitchFamily="2" charset="0"/>
              </a:rPr>
              <a:t>家族支援</a:t>
            </a:r>
            <a:r>
              <a:rPr lang="ja-JP" altLang="en-US" sz="2800">
                <a:solidFill>
                  <a:srgbClr val="000000"/>
                </a:solidFill>
                <a:effectLst/>
                <a:latin typeface="Helvetica" pitchFamily="2" charset="0"/>
              </a:rPr>
              <a:t>の提供</a:t>
            </a:r>
            <a:endParaRPr lang="en-US" altLang="ja-JP" sz="2800" dirty="0">
              <a:solidFill>
                <a:srgbClr val="000000"/>
              </a:solidFill>
              <a:effectLst/>
              <a:latin typeface="Helvetica" pitchFamily="2" charset="0"/>
            </a:endParaRPr>
          </a:p>
          <a:p>
            <a:pPr marL="715963" indent="-228600"/>
            <a:r>
              <a:rPr lang="ja-JP" altLang="en-US" sz="2200">
                <a:solidFill>
                  <a:srgbClr val="000000"/>
                </a:solidFill>
                <a:effectLst/>
                <a:latin typeface="Helvetica" pitchFamily="2" charset="0"/>
              </a:rPr>
              <a:t>（家族のウェルビーイングの向上</a:t>
            </a:r>
            <a:r>
              <a:rPr lang="en-US" altLang="ja-JP" sz="2200" dirty="0">
                <a:solidFill>
                  <a:srgbClr val="000000"/>
                </a:solidFill>
                <a:latin typeface="Helvetica" pitchFamily="2" charset="0"/>
              </a:rPr>
              <a:t>､</a:t>
            </a:r>
            <a:r>
              <a:rPr lang="ja-JP" altLang="en-US" sz="2200">
                <a:solidFill>
                  <a:srgbClr val="000000"/>
                </a:solidFill>
                <a:effectLst/>
                <a:latin typeface="Helvetica" pitchFamily="2" charset="0"/>
              </a:rPr>
              <a:t>エンパワメントを前提とした支援）</a:t>
            </a:r>
            <a:endParaRPr lang="ja-JP" altLang="en-US" sz="900" dirty="0">
              <a:solidFill>
                <a:srgbClr val="000000"/>
              </a:solidFill>
              <a:effectLst/>
              <a:latin typeface="Helvetica" pitchFamily="2" charset="0"/>
            </a:endParaRPr>
          </a:p>
          <a:p>
            <a:pPr marL="228600" indent="-228600">
              <a:spcBef>
                <a:spcPts val="1200"/>
              </a:spcBef>
            </a:pPr>
            <a:r>
              <a:rPr lang="ja-JP" altLang="en-US" sz="2700" dirty="0">
                <a:solidFill>
                  <a:srgbClr val="000000"/>
                </a:solidFill>
                <a:latin typeface="Helvetica" pitchFamily="2" charset="0"/>
              </a:rPr>
              <a:t>・</a:t>
            </a:r>
            <a:r>
              <a:rPr lang="ja-JP" altLang="en-US" sz="2700" dirty="0">
                <a:solidFill>
                  <a:srgbClr val="000000"/>
                </a:solidFill>
                <a:effectLst/>
                <a:latin typeface="Helvetica" pitchFamily="2" charset="0"/>
              </a:rPr>
              <a:t> </a:t>
            </a:r>
            <a:r>
              <a:rPr lang="ja-JP" altLang="en-US" sz="2700" u="sng" dirty="0">
                <a:solidFill>
                  <a:srgbClr val="000000"/>
                </a:solidFill>
                <a:effectLst/>
                <a:latin typeface="Helvetica" pitchFamily="2" charset="0"/>
              </a:rPr>
              <a:t>地域社会への参加・包摂（インクルージョン）</a:t>
            </a:r>
            <a:r>
              <a:rPr lang="ja-JP" altLang="en-US" sz="2700" dirty="0">
                <a:solidFill>
                  <a:srgbClr val="000000"/>
                </a:solidFill>
                <a:effectLst/>
                <a:latin typeface="Helvetica" pitchFamily="2" charset="0"/>
              </a:rPr>
              <a:t>の推進</a:t>
            </a:r>
            <a:endParaRPr lang="en-US" altLang="ja-JP" sz="2700" dirty="0">
              <a:solidFill>
                <a:srgbClr val="000000"/>
              </a:solidFill>
              <a:effectLst/>
              <a:latin typeface="Helvetica" pitchFamily="2" charset="0"/>
            </a:endParaRPr>
          </a:p>
          <a:p>
            <a:pPr marL="715963" indent="-228600"/>
            <a:r>
              <a:rPr lang="ja-JP" altLang="en-US" sz="2200" dirty="0">
                <a:solidFill>
                  <a:srgbClr val="000000"/>
                </a:solidFill>
                <a:effectLst/>
                <a:latin typeface="Helvetica" pitchFamily="2" charset="0"/>
              </a:rPr>
              <a:t>（一般のこども施策との併行利用や移行に向けた</a:t>
            </a:r>
            <a:r>
              <a:rPr lang="ja-JP" altLang="en-US" sz="2200">
                <a:solidFill>
                  <a:srgbClr val="000000"/>
                </a:solidFill>
                <a:effectLst/>
                <a:latin typeface="Helvetica" pitchFamily="2" charset="0"/>
              </a:rPr>
              <a:t>支援、</a:t>
            </a:r>
            <a:endParaRPr lang="en-US" altLang="ja-JP" sz="2200" dirty="0">
              <a:solidFill>
                <a:srgbClr val="000000"/>
              </a:solidFill>
              <a:effectLst/>
              <a:latin typeface="Helvetica" pitchFamily="2" charset="0"/>
            </a:endParaRPr>
          </a:p>
          <a:p>
            <a:pPr marL="715963" indent="-228600"/>
            <a:r>
              <a:rPr lang="ja-JP" altLang="en-US" sz="2200">
                <a:solidFill>
                  <a:srgbClr val="000000"/>
                </a:solidFill>
                <a:latin typeface="Helvetica" pitchFamily="2" charset="0"/>
              </a:rPr>
              <a:t>　</a:t>
            </a:r>
            <a:r>
              <a:rPr lang="ja-JP" altLang="en-US" sz="2200">
                <a:solidFill>
                  <a:srgbClr val="000000"/>
                </a:solidFill>
                <a:effectLst/>
                <a:latin typeface="Helvetica" pitchFamily="2" charset="0"/>
              </a:rPr>
              <a:t>地域</a:t>
            </a:r>
            <a:r>
              <a:rPr lang="ja-JP" altLang="en-US" sz="2200">
                <a:solidFill>
                  <a:srgbClr val="000000"/>
                </a:solidFill>
                <a:latin typeface="Helvetica" pitchFamily="2" charset="0"/>
              </a:rPr>
              <a:t>で</a:t>
            </a:r>
            <a:r>
              <a:rPr lang="ja-JP" altLang="en-US" sz="2200">
                <a:solidFill>
                  <a:srgbClr val="000000"/>
                </a:solidFill>
                <a:effectLst/>
                <a:latin typeface="Helvetica" pitchFamily="2" charset="0"/>
              </a:rPr>
              <a:t>暮らす</a:t>
            </a:r>
            <a:r>
              <a:rPr lang="ja-JP" altLang="en-US" sz="2200" dirty="0">
                <a:solidFill>
                  <a:srgbClr val="000000"/>
                </a:solidFill>
                <a:effectLst/>
                <a:latin typeface="Helvetica" pitchFamily="2" charset="0"/>
              </a:rPr>
              <a:t>他のこどもとの交流などの</a:t>
            </a:r>
            <a:r>
              <a:rPr lang="ja-JP" altLang="en-US" sz="2200">
                <a:solidFill>
                  <a:srgbClr val="000000"/>
                </a:solidFill>
                <a:effectLst/>
                <a:latin typeface="Helvetica" pitchFamily="2" charset="0"/>
              </a:rPr>
              <a:t>取組）</a:t>
            </a:r>
            <a:endParaRPr lang="ja-JP" altLang="en-US" sz="1000" dirty="0">
              <a:solidFill>
                <a:srgbClr val="000000"/>
              </a:solidFill>
              <a:effectLst/>
              <a:latin typeface="Helvetica" pitchFamily="2" charset="0"/>
            </a:endParaRPr>
          </a:p>
          <a:p>
            <a:pPr marL="228600" indent="-228600">
              <a:spcBef>
                <a:spcPts val="1200"/>
              </a:spcBef>
            </a:pPr>
            <a:r>
              <a:rPr lang="ja-JP" altLang="en-US" sz="2700" dirty="0">
                <a:solidFill>
                  <a:srgbClr val="000000"/>
                </a:solidFill>
                <a:latin typeface="Helvetica" pitchFamily="2" charset="0"/>
              </a:rPr>
              <a:t>・</a:t>
            </a:r>
            <a:r>
              <a:rPr lang="ja-JP" altLang="en-US" sz="2700" dirty="0">
                <a:solidFill>
                  <a:srgbClr val="000000"/>
                </a:solidFill>
                <a:effectLst/>
                <a:latin typeface="Helvetica" pitchFamily="2" charset="0"/>
              </a:rPr>
              <a:t> 事業所や関係機関と連携した</a:t>
            </a:r>
            <a:r>
              <a:rPr lang="ja-JP" altLang="en-US" sz="2700" u="sng" dirty="0">
                <a:solidFill>
                  <a:srgbClr val="000000"/>
                </a:solidFill>
                <a:effectLst/>
                <a:latin typeface="Helvetica" pitchFamily="2" charset="0"/>
              </a:rPr>
              <a:t>切れ目のない支援</a:t>
            </a:r>
            <a:r>
              <a:rPr lang="ja-JP" altLang="en-US" sz="2700" dirty="0">
                <a:solidFill>
                  <a:srgbClr val="000000"/>
                </a:solidFill>
                <a:effectLst/>
                <a:latin typeface="Helvetica" pitchFamily="2" charset="0"/>
              </a:rPr>
              <a:t>の提供</a:t>
            </a:r>
            <a:endParaRPr lang="en-US" altLang="ja-JP" sz="2700" dirty="0">
              <a:solidFill>
                <a:srgbClr val="000000"/>
              </a:solidFill>
              <a:effectLst/>
              <a:latin typeface="Helvetica" pitchFamily="2" charset="0"/>
            </a:endParaRPr>
          </a:p>
          <a:p>
            <a:pPr marL="715963" indent="-228600"/>
            <a:r>
              <a:rPr lang="ja-JP" altLang="en-US" sz="2200" dirty="0">
                <a:solidFill>
                  <a:srgbClr val="000000"/>
                </a:solidFill>
                <a:effectLst/>
                <a:latin typeface="Helvetica" pitchFamily="2" charset="0"/>
              </a:rPr>
              <a:t>（関係機関や関係者の連携による切れ目のない一貫した</a:t>
            </a:r>
            <a:r>
              <a:rPr lang="ja-JP" altLang="en-US" sz="2200">
                <a:solidFill>
                  <a:srgbClr val="000000"/>
                </a:solidFill>
                <a:effectLst/>
                <a:latin typeface="Helvetica" pitchFamily="2" charset="0"/>
              </a:rPr>
              <a:t>支援を　提供</a:t>
            </a:r>
            <a:r>
              <a:rPr lang="ja-JP" altLang="en-US" sz="2200" dirty="0">
                <a:solidFill>
                  <a:srgbClr val="000000"/>
                </a:solidFill>
                <a:effectLst/>
                <a:latin typeface="Helvetica" pitchFamily="2" charset="0"/>
              </a:rPr>
              <a:t>する体制の構築）</a:t>
            </a:r>
          </a:p>
        </p:txBody>
      </p:sp>
      <p:sp>
        <p:nvSpPr>
          <p:cNvPr id="2" name="スライド番号プレースホルダー 9">
            <a:extLst>
              <a:ext uri="{FF2B5EF4-FFF2-40B4-BE49-F238E27FC236}">
                <a16:creationId xmlns:a16="http://schemas.microsoft.com/office/drawing/2014/main" id="{1A8DE2C5-93F2-8679-21F6-8F285B19E045}"/>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1800" smtClean="0">
                <a:solidFill>
                  <a:srgbClr val="000000"/>
                </a:solidFill>
              </a:rPr>
              <a:pPr>
                <a:defRPr/>
              </a:pPr>
              <a:t>9</a:t>
            </a:fld>
            <a:endParaRPr lang="en-US" altLang="ja-JP" sz="1800" dirty="0">
              <a:solidFill>
                <a:srgbClr val="000000"/>
              </a:solidFill>
            </a:endParaRPr>
          </a:p>
        </p:txBody>
      </p:sp>
      <p:sp>
        <p:nvSpPr>
          <p:cNvPr id="5" name="正方形/長方形 4">
            <a:extLst>
              <a:ext uri="{FF2B5EF4-FFF2-40B4-BE49-F238E27FC236}">
                <a16:creationId xmlns:a16="http://schemas.microsoft.com/office/drawing/2014/main" id="{B2605606-8712-4C68-44FA-F4333DE34D60}"/>
              </a:ext>
            </a:extLst>
          </p:cNvPr>
          <p:cNvSpPr/>
          <p:nvPr/>
        </p:nvSpPr>
        <p:spPr>
          <a:xfrm>
            <a:off x="1456309" y="109039"/>
            <a:ext cx="5688246" cy="648071"/>
          </a:xfrm>
          <a:prstGeom prst="rect">
            <a:avLst/>
          </a:prstGeom>
          <a:ln>
            <a:noFill/>
          </a:ln>
        </p:spPr>
        <p:txBody>
          <a:bodyPr wrap="square">
            <a:noAutofit/>
          </a:bodyPr>
          <a:lstStyle/>
          <a:p>
            <a:pPr algn="ctr" fontAlgn="base">
              <a:spcBef>
                <a:spcPct val="0"/>
              </a:spcBef>
              <a:spcAft>
                <a:spcPct val="0"/>
              </a:spcAft>
            </a:pPr>
            <a:r>
              <a:rPr lang="ja-JP" altLang="en-US" sz="3600" u="sng">
                <a:latin typeface="+mn-ea"/>
              </a:rPr>
              <a:t>（２）障害児支援の基本理念</a:t>
            </a:r>
            <a:endParaRPr lang="en-US" altLang="ja-JP" sz="3600" u="sng" dirty="0">
              <a:latin typeface="+mn-ea"/>
            </a:endParaRPr>
          </a:p>
          <a:p>
            <a:pPr fontAlgn="base">
              <a:spcBef>
                <a:spcPct val="0"/>
              </a:spcBef>
              <a:spcAft>
                <a:spcPct val="0"/>
              </a:spcAft>
            </a:pPr>
            <a:endParaRPr lang="ja-JP" altLang="ja-JP" sz="1000" dirty="0">
              <a:latin typeface="+mn-ea"/>
            </a:endParaRPr>
          </a:p>
        </p:txBody>
      </p:sp>
      <p:sp>
        <p:nvSpPr>
          <p:cNvPr id="6" name="テキスト ボックス 5">
            <a:extLst>
              <a:ext uri="{FF2B5EF4-FFF2-40B4-BE49-F238E27FC236}">
                <a16:creationId xmlns:a16="http://schemas.microsoft.com/office/drawing/2014/main" id="{85632267-D97E-1A3C-2BE8-E9A2562AB2C1}"/>
              </a:ext>
            </a:extLst>
          </p:cNvPr>
          <p:cNvSpPr txBox="1"/>
          <p:nvPr/>
        </p:nvSpPr>
        <p:spPr>
          <a:xfrm>
            <a:off x="8648529" y="1968747"/>
            <a:ext cx="1210588" cy="400110"/>
          </a:xfrm>
          <a:prstGeom prst="rect">
            <a:avLst/>
          </a:prstGeom>
          <a:solidFill>
            <a:srgbClr val="FFD579">
              <a:alpha val="30166"/>
            </a:srgbClr>
          </a:solidFill>
          <a:ln>
            <a:solidFill>
              <a:srgbClr val="FF0000"/>
            </a:solidFill>
          </a:ln>
        </p:spPr>
        <p:txBody>
          <a:bodyPr wrap="none" rtlCol="0">
            <a:spAutoFit/>
          </a:bodyPr>
          <a:lstStyle/>
          <a:p>
            <a:r>
              <a:rPr kumimoji="1" lang="ja-JP" altLang="en-US" sz="2000">
                <a:solidFill>
                  <a:srgbClr val="FF0000"/>
                </a:solidFill>
              </a:rPr>
              <a:t>本人支援</a:t>
            </a:r>
          </a:p>
        </p:txBody>
      </p:sp>
      <p:sp>
        <p:nvSpPr>
          <p:cNvPr id="7" name="テキスト ボックス 6">
            <a:extLst>
              <a:ext uri="{FF2B5EF4-FFF2-40B4-BE49-F238E27FC236}">
                <a16:creationId xmlns:a16="http://schemas.microsoft.com/office/drawing/2014/main" id="{413AD8F9-1EC5-0D34-32ED-9BFF0D5A530E}"/>
              </a:ext>
            </a:extLst>
          </p:cNvPr>
          <p:cNvSpPr txBox="1"/>
          <p:nvPr/>
        </p:nvSpPr>
        <p:spPr>
          <a:xfrm>
            <a:off x="3196604" y="2139319"/>
            <a:ext cx="2207656" cy="400110"/>
          </a:xfrm>
          <a:prstGeom prst="rect">
            <a:avLst/>
          </a:prstGeom>
          <a:noFill/>
        </p:spPr>
        <p:txBody>
          <a:bodyPr wrap="none" rtlCol="0">
            <a:spAutoFit/>
          </a:bodyPr>
          <a:lstStyle/>
          <a:p>
            <a:r>
              <a:rPr kumimoji="1" lang="ja-JP" altLang="en-US" sz="2000">
                <a:solidFill>
                  <a:srgbClr val="0432FF"/>
                </a:solidFill>
              </a:rPr>
              <a:t>←</a:t>
            </a:r>
            <a:r>
              <a:rPr kumimoji="1" lang="en-US" altLang="ja-JP" sz="2000" dirty="0">
                <a:solidFill>
                  <a:srgbClr val="0432FF"/>
                </a:solidFill>
              </a:rPr>
              <a:t> ICF</a:t>
            </a:r>
            <a:r>
              <a:rPr kumimoji="1" lang="ja-JP" altLang="en-US" sz="2000">
                <a:solidFill>
                  <a:srgbClr val="0432FF"/>
                </a:solidFill>
              </a:rPr>
              <a:t>の環境因子</a:t>
            </a:r>
          </a:p>
        </p:txBody>
      </p:sp>
      <p:sp>
        <p:nvSpPr>
          <p:cNvPr id="8" name="テキスト ボックス 7">
            <a:extLst>
              <a:ext uri="{FF2B5EF4-FFF2-40B4-BE49-F238E27FC236}">
                <a16:creationId xmlns:a16="http://schemas.microsoft.com/office/drawing/2014/main" id="{DC1D6DAA-BD26-9733-5B8F-28C24D033AF2}"/>
              </a:ext>
            </a:extLst>
          </p:cNvPr>
          <p:cNvSpPr txBox="1"/>
          <p:nvPr/>
        </p:nvSpPr>
        <p:spPr>
          <a:xfrm>
            <a:off x="6615256" y="778002"/>
            <a:ext cx="3291286" cy="400110"/>
          </a:xfrm>
          <a:prstGeom prst="rect">
            <a:avLst/>
          </a:prstGeom>
          <a:noFill/>
          <a:ln>
            <a:noFill/>
          </a:ln>
        </p:spPr>
        <p:txBody>
          <a:bodyPr wrap="none" rtlCol="0">
            <a:spAutoFit/>
          </a:bodyPr>
          <a:lstStyle/>
          <a:p>
            <a:r>
              <a:rPr kumimoji="1" lang="ja-JP" altLang="en-US" sz="2000">
                <a:solidFill>
                  <a:srgbClr val="0432FF"/>
                </a:solidFill>
              </a:rPr>
              <a:t>障害者基本法第</a:t>
            </a:r>
            <a:r>
              <a:rPr kumimoji="1" lang="en-US" altLang="ja-JP" sz="2000" dirty="0">
                <a:solidFill>
                  <a:srgbClr val="0432FF"/>
                </a:solidFill>
              </a:rPr>
              <a:t>17</a:t>
            </a:r>
            <a:r>
              <a:rPr kumimoji="1" lang="ja-JP" altLang="en-US" sz="2000">
                <a:solidFill>
                  <a:srgbClr val="0432FF"/>
                </a:solidFill>
              </a:rPr>
              <a:t>条「療育」</a:t>
            </a:r>
          </a:p>
        </p:txBody>
      </p:sp>
      <p:cxnSp>
        <p:nvCxnSpPr>
          <p:cNvPr id="10" name="直線矢印コネクタ 9">
            <a:extLst>
              <a:ext uri="{FF2B5EF4-FFF2-40B4-BE49-F238E27FC236}">
                <a16:creationId xmlns:a16="http://schemas.microsoft.com/office/drawing/2014/main" id="{F015E04B-1219-9C74-280B-AC749F28E919}"/>
              </a:ext>
            </a:extLst>
          </p:cNvPr>
          <p:cNvCxnSpPr>
            <a:cxnSpLocks/>
          </p:cNvCxnSpPr>
          <p:nvPr/>
        </p:nvCxnSpPr>
        <p:spPr bwMode="auto">
          <a:xfrm flipH="1">
            <a:off x="6416183" y="1088120"/>
            <a:ext cx="252124" cy="163469"/>
          </a:xfrm>
          <a:prstGeom prst="straightConnector1">
            <a:avLst/>
          </a:prstGeom>
          <a:solidFill>
            <a:schemeClr val="bg1"/>
          </a:solidFill>
          <a:ln w="12700" cap="flat" cmpd="sng" algn="ctr">
            <a:solidFill>
              <a:srgbClr val="0432FF"/>
            </a:solidFill>
            <a:prstDash val="solid"/>
            <a:round/>
            <a:headEnd type="none" w="med" len="med"/>
            <a:tailEnd type="triangle"/>
          </a:ln>
          <a:effectLst/>
        </p:spPr>
      </p:cxnSp>
      <p:sp>
        <p:nvSpPr>
          <p:cNvPr id="9" name="テキスト ボックス 8">
            <a:extLst>
              <a:ext uri="{FF2B5EF4-FFF2-40B4-BE49-F238E27FC236}">
                <a16:creationId xmlns:a16="http://schemas.microsoft.com/office/drawing/2014/main" id="{4512B67B-F76B-B3F8-C3AB-1224A9955862}"/>
              </a:ext>
            </a:extLst>
          </p:cNvPr>
          <p:cNvSpPr txBox="1"/>
          <p:nvPr/>
        </p:nvSpPr>
        <p:spPr>
          <a:xfrm>
            <a:off x="7048868" y="193216"/>
            <a:ext cx="2424062" cy="461665"/>
          </a:xfrm>
          <a:prstGeom prst="rect">
            <a:avLst/>
          </a:prstGeom>
          <a:noFill/>
        </p:spPr>
        <p:txBody>
          <a:bodyPr wrap="none" rtlCol="0">
            <a:spAutoFit/>
          </a:bodyPr>
          <a:lstStyle/>
          <a:p>
            <a:r>
              <a:rPr kumimoji="1" lang="ja-JP" altLang="en-US" sz="2400">
                <a:solidFill>
                  <a:srgbClr val="FF0000"/>
                </a:solidFill>
              </a:rPr>
              <a:t>←</a:t>
            </a:r>
            <a:r>
              <a:rPr kumimoji="1" lang="en-US" altLang="ja-JP" sz="2400" dirty="0">
                <a:solidFill>
                  <a:srgbClr val="FF0000"/>
                </a:solidFill>
              </a:rPr>
              <a:t> </a:t>
            </a:r>
            <a:r>
              <a:rPr lang="ja-JP" altLang="en-US" sz="2400" u="sng">
                <a:solidFill>
                  <a:srgbClr val="FF0000"/>
                </a:solidFill>
              </a:rPr>
              <a:t>障害者</a:t>
            </a:r>
            <a:r>
              <a:rPr kumimoji="1" lang="ja-JP" altLang="en-US" sz="2400" u="sng">
                <a:solidFill>
                  <a:srgbClr val="FF0000"/>
                </a:solidFill>
              </a:rPr>
              <a:t>の権利</a:t>
            </a:r>
          </a:p>
        </p:txBody>
      </p:sp>
      <p:sp>
        <p:nvSpPr>
          <p:cNvPr id="11" name="テキスト ボックス 10">
            <a:extLst>
              <a:ext uri="{FF2B5EF4-FFF2-40B4-BE49-F238E27FC236}">
                <a16:creationId xmlns:a16="http://schemas.microsoft.com/office/drawing/2014/main" id="{344F5D91-C20B-B368-3A21-F4C173C8432E}"/>
              </a:ext>
            </a:extLst>
          </p:cNvPr>
          <p:cNvSpPr txBox="1"/>
          <p:nvPr/>
        </p:nvSpPr>
        <p:spPr>
          <a:xfrm>
            <a:off x="6155094" y="2155597"/>
            <a:ext cx="1951175" cy="400110"/>
          </a:xfrm>
          <a:prstGeom prst="rect">
            <a:avLst/>
          </a:prstGeom>
          <a:noFill/>
        </p:spPr>
        <p:txBody>
          <a:bodyPr wrap="none" rtlCol="0">
            <a:spAutoFit/>
          </a:bodyPr>
          <a:lstStyle/>
          <a:p>
            <a:r>
              <a:rPr kumimoji="1" lang="en-US" altLang="ja-JP" sz="2000" dirty="0">
                <a:solidFill>
                  <a:srgbClr val="0432FF"/>
                </a:solidFill>
              </a:rPr>
              <a:t> ICF</a:t>
            </a:r>
            <a:r>
              <a:rPr kumimoji="1" lang="ja-JP" altLang="en-US" sz="2000">
                <a:solidFill>
                  <a:srgbClr val="0432FF"/>
                </a:solidFill>
              </a:rPr>
              <a:t>の個人因子</a:t>
            </a:r>
          </a:p>
        </p:txBody>
      </p:sp>
      <p:sp>
        <p:nvSpPr>
          <p:cNvPr id="12" name="テキスト ボックス 11">
            <a:extLst>
              <a:ext uri="{FF2B5EF4-FFF2-40B4-BE49-F238E27FC236}">
                <a16:creationId xmlns:a16="http://schemas.microsoft.com/office/drawing/2014/main" id="{7E6AFE60-DA04-405C-893C-4260669AD0B5}"/>
              </a:ext>
            </a:extLst>
          </p:cNvPr>
          <p:cNvSpPr txBox="1"/>
          <p:nvPr/>
        </p:nvSpPr>
        <p:spPr>
          <a:xfrm>
            <a:off x="8648529" y="3207264"/>
            <a:ext cx="1210588" cy="400110"/>
          </a:xfrm>
          <a:prstGeom prst="rect">
            <a:avLst/>
          </a:prstGeom>
          <a:solidFill>
            <a:srgbClr val="FFD579">
              <a:alpha val="30166"/>
            </a:srgbClr>
          </a:solidFill>
          <a:ln>
            <a:solidFill>
              <a:srgbClr val="FF0000"/>
            </a:solidFill>
          </a:ln>
        </p:spPr>
        <p:txBody>
          <a:bodyPr wrap="none" rtlCol="0">
            <a:spAutoFit/>
          </a:bodyPr>
          <a:lstStyle/>
          <a:p>
            <a:r>
              <a:rPr kumimoji="1" lang="ja-JP" altLang="en-US" sz="2000">
                <a:solidFill>
                  <a:srgbClr val="FF0000"/>
                </a:solidFill>
              </a:rPr>
              <a:t>家族支援</a:t>
            </a:r>
          </a:p>
        </p:txBody>
      </p:sp>
      <p:sp>
        <p:nvSpPr>
          <p:cNvPr id="13" name="テキスト ボックス 12">
            <a:extLst>
              <a:ext uri="{FF2B5EF4-FFF2-40B4-BE49-F238E27FC236}">
                <a16:creationId xmlns:a16="http://schemas.microsoft.com/office/drawing/2014/main" id="{38562C5F-0FAA-DA89-0036-3A440D32A3D6}"/>
              </a:ext>
            </a:extLst>
          </p:cNvPr>
          <p:cNvSpPr txBox="1"/>
          <p:nvPr/>
        </p:nvSpPr>
        <p:spPr>
          <a:xfrm>
            <a:off x="8660548" y="5078038"/>
            <a:ext cx="1210588" cy="707886"/>
          </a:xfrm>
          <a:prstGeom prst="rect">
            <a:avLst/>
          </a:prstGeom>
          <a:solidFill>
            <a:srgbClr val="FFD579">
              <a:alpha val="30166"/>
            </a:srgbClr>
          </a:solidFill>
          <a:ln>
            <a:solidFill>
              <a:srgbClr val="FF0000"/>
            </a:solidFill>
          </a:ln>
        </p:spPr>
        <p:txBody>
          <a:bodyPr wrap="none" rtlCol="0">
            <a:spAutoFit/>
          </a:bodyPr>
          <a:lstStyle/>
          <a:p>
            <a:r>
              <a:rPr kumimoji="1" lang="ja-JP" altLang="en-US" sz="2000">
                <a:solidFill>
                  <a:srgbClr val="FF0000"/>
                </a:solidFill>
              </a:rPr>
              <a:t>地域との</a:t>
            </a:r>
            <a:endParaRPr kumimoji="1" lang="en-US" altLang="ja-JP" sz="2000" dirty="0">
              <a:solidFill>
                <a:srgbClr val="FF0000"/>
              </a:solidFill>
            </a:endParaRPr>
          </a:p>
          <a:p>
            <a:r>
              <a:rPr lang="ja-JP" altLang="en-US" sz="2000">
                <a:solidFill>
                  <a:srgbClr val="FF0000"/>
                </a:solidFill>
              </a:rPr>
              <a:t>連携</a:t>
            </a:r>
            <a:r>
              <a:rPr kumimoji="1" lang="ja-JP" altLang="en-US" sz="2000">
                <a:solidFill>
                  <a:srgbClr val="FF0000"/>
                </a:solidFill>
              </a:rPr>
              <a:t>支援</a:t>
            </a:r>
          </a:p>
        </p:txBody>
      </p:sp>
      <p:sp>
        <p:nvSpPr>
          <p:cNvPr id="14" name="右中かっこ 13">
            <a:extLst>
              <a:ext uri="{FF2B5EF4-FFF2-40B4-BE49-F238E27FC236}">
                <a16:creationId xmlns:a16="http://schemas.microsoft.com/office/drawing/2014/main" id="{0B5D5300-1C31-B56C-D59E-A4E9A135BDF5}"/>
              </a:ext>
            </a:extLst>
          </p:cNvPr>
          <p:cNvSpPr/>
          <p:nvPr/>
        </p:nvSpPr>
        <p:spPr bwMode="auto">
          <a:xfrm>
            <a:off x="8359068" y="4069434"/>
            <a:ext cx="216024" cy="2232248"/>
          </a:xfrm>
          <a:prstGeom prst="rightBrace">
            <a:avLst>
              <a:gd name="adj1" fmla="val 62369"/>
              <a:gd name="adj2" fmla="val 62109"/>
            </a:avLst>
          </a:prstGeom>
          <a:noFill/>
          <a:ln w="9525" cap="flat" cmpd="sng" algn="ctr">
            <a:solidFill>
              <a:srgbClr val="FF0000"/>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15" name="右中かっこ 14">
            <a:extLst>
              <a:ext uri="{FF2B5EF4-FFF2-40B4-BE49-F238E27FC236}">
                <a16:creationId xmlns:a16="http://schemas.microsoft.com/office/drawing/2014/main" id="{A72A943C-8875-7E3B-80DF-C9D1D851A4BF}"/>
              </a:ext>
            </a:extLst>
          </p:cNvPr>
          <p:cNvSpPr/>
          <p:nvPr/>
        </p:nvSpPr>
        <p:spPr bwMode="auto">
          <a:xfrm>
            <a:off x="8420945" y="1293821"/>
            <a:ext cx="204463" cy="1631123"/>
          </a:xfrm>
          <a:prstGeom prst="rightBrace">
            <a:avLst>
              <a:gd name="adj1" fmla="val 62369"/>
              <a:gd name="adj2" fmla="val 50000"/>
            </a:avLst>
          </a:prstGeom>
          <a:solidFill>
            <a:schemeClr val="bg1"/>
          </a:solidFill>
          <a:ln w="9525" cap="flat" cmpd="sng" algn="ctr">
            <a:solidFill>
              <a:srgbClr val="FF0000"/>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17" name="テキスト ボックス 16">
            <a:extLst>
              <a:ext uri="{FF2B5EF4-FFF2-40B4-BE49-F238E27FC236}">
                <a16:creationId xmlns:a16="http://schemas.microsoft.com/office/drawing/2014/main" id="{5DB8C3C4-56A4-7E7A-47F0-33607AAF7AFC}"/>
              </a:ext>
            </a:extLst>
          </p:cNvPr>
          <p:cNvSpPr txBox="1"/>
          <p:nvPr/>
        </p:nvSpPr>
        <p:spPr>
          <a:xfrm>
            <a:off x="8632103" y="4089717"/>
            <a:ext cx="1210588" cy="707886"/>
          </a:xfrm>
          <a:prstGeom prst="rect">
            <a:avLst/>
          </a:prstGeom>
          <a:solidFill>
            <a:srgbClr val="FFD579">
              <a:alpha val="30166"/>
            </a:srgbClr>
          </a:solidFill>
          <a:ln>
            <a:solidFill>
              <a:srgbClr val="FF0000"/>
            </a:solidFill>
          </a:ln>
        </p:spPr>
        <p:txBody>
          <a:bodyPr wrap="none" rtlCol="0">
            <a:spAutoFit/>
          </a:bodyPr>
          <a:lstStyle/>
          <a:p>
            <a:r>
              <a:rPr lang="ja-JP" altLang="en-US" sz="2000">
                <a:solidFill>
                  <a:srgbClr val="FF0000"/>
                </a:solidFill>
              </a:rPr>
              <a:t>一部、</a:t>
            </a:r>
            <a:endParaRPr lang="en-US" altLang="ja-JP" sz="2000" dirty="0">
              <a:solidFill>
                <a:srgbClr val="FF0000"/>
              </a:solidFill>
            </a:endParaRPr>
          </a:p>
          <a:p>
            <a:r>
              <a:rPr lang="ja-JP" altLang="en-US" sz="2000">
                <a:solidFill>
                  <a:srgbClr val="FF0000"/>
                </a:solidFill>
              </a:rPr>
              <a:t>移行</a:t>
            </a:r>
            <a:r>
              <a:rPr kumimoji="1" lang="ja-JP" altLang="en-US" sz="2000">
                <a:solidFill>
                  <a:srgbClr val="FF0000"/>
                </a:solidFill>
              </a:rPr>
              <a:t>支援</a:t>
            </a:r>
          </a:p>
        </p:txBody>
      </p:sp>
      <p:cxnSp>
        <p:nvCxnSpPr>
          <p:cNvPr id="19" name="直線矢印コネクタ 18">
            <a:extLst>
              <a:ext uri="{FF2B5EF4-FFF2-40B4-BE49-F238E27FC236}">
                <a16:creationId xmlns:a16="http://schemas.microsoft.com/office/drawing/2014/main" id="{561FCBE3-B6C7-0F6B-46E3-3957560BA5B6}"/>
              </a:ext>
            </a:extLst>
          </p:cNvPr>
          <p:cNvCxnSpPr>
            <a:cxnSpLocks/>
          </p:cNvCxnSpPr>
          <p:nvPr/>
        </p:nvCxnSpPr>
        <p:spPr bwMode="auto">
          <a:xfrm flipH="1">
            <a:off x="7257256" y="4548653"/>
            <a:ext cx="1396718" cy="0"/>
          </a:xfrm>
          <a:prstGeom prst="straightConnector1">
            <a:avLst/>
          </a:prstGeom>
          <a:solidFill>
            <a:schemeClr val="bg1"/>
          </a:solidFill>
          <a:ln w="12700" cap="flat" cmpd="sng" algn="ctr">
            <a:solidFill>
              <a:srgbClr val="FF0000"/>
            </a:solidFill>
            <a:prstDash val="solid"/>
            <a:round/>
            <a:headEnd type="none" w="med" len="med"/>
            <a:tailEnd type="triangle"/>
          </a:ln>
          <a:effectLst/>
        </p:spPr>
      </p:cxnSp>
      <p:cxnSp>
        <p:nvCxnSpPr>
          <p:cNvPr id="20" name="直線矢印コネクタ 19">
            <a:extLst>
              <a:ext uri="{FF2B5EF4-FFF2-40B4-BE49-F238E27FC236}">
                <a16:creationId xmlns:a16="http://schemas.microsoft.com/office/drawing/2014/main" id="{6AEDDE77-B65D-9EA9-C645-130D35D3B035}"/>
              </a:ext>
            </a:extLst>
          </p:cNvPr>
          <p:cNvCxnSpPr>
            <a:cxnSpLocks/>
          </p:cNvCxnSpPr>
          <p:nvPr/>
        </p:nvCxnSpPr>
        <p:spPr bwMode="auto">
          <a:xfrm flipH="1" flipV="1">
            <a:off x="6031857" y="2097224"/>
            <a:ext cx="4739" cy="258428"/>
          </a:xfrm>
          <a:prstGeom prst="straightConnector1">
            <a:avLst/>
          </a:prstGeom>
          <a:solidFill>
            <a:schemeClr val="bg1"/>
          </a:solidFill>
          <a:ln w="12700" cap="flat" cmpd="sng" algn="ctr">
            <a:solidFill>
              <a:srgbClr val="0432FF"/>
            </a:solidFill>
            <a:prstDash val="solid"/>
            <a:round/>
            <a:headEnd type="none" w="med" len="med"/>
            <a:tailEnd type="triangle"/>
          </a:ln>
          <a:effectLst/>
        </p:spPr>
      </p:cxnSp>
      <p:cxnSp>
        <p:nvCxnSpPr>
          <p:cNvPr id="16" name="直線コネクタ 15">
            <a:extLst>
              <a:ext uri="{FF2B5EF4-FFF2-40B4-BE49-F238E27FC236}">
                <a16:creationId xmlns:a16="http://schemas.microsoft.com/office/drawing/2014/main" id="{1DE7C68C-A3E2-61E6-6E77-7A0731B5DFE9}"/>
              </a:ext>
            </a:extLst>
          </p:cNvPr>
          <p:cNvCxnSpPr>
            <a:cxnSpLocks/>
          </p:cNvCxnSpPr>
          <p:nvPr/>
        </p:nvCxnSpPr>
        <p:spPr bwMode="auto">
          <a:xfrm>
            <a:off x="6039077" y="2355652"/>
            <a:ext cx="210067" cy="0"/>
          </a:xfrm>
          <a:prstGeom prst="line">
            <a:avLst/>
          </a:prstGeom>
          <a:solidFill>
            <a:schemeClr val="bg1"/>
          </a:solidFill>
          <a:ln w="12700" cap="flat" cmpd="sng" algn="ctr">
            <a:solidFill>
              <a:srgbClr val="0432FF"/>
            </a:solidFill>
            <a:prstDash val="solid"/>
            <a:round/>
            <a:headEnd type="none" w="med" len="med"/>
            <a:tailEnd type="none" w="med" len="med"/>
          </a:ln>
          <a:effectLst/>
        </p:spPr>
      </p:cxnSp>
    </p:spTree>
    <p:extLst>
      <p:ext uri="{BB962C8B-B14F-4D97-AF65-F5344CB8AC3E}">
        <p14:creationId xmlns:p14="http://schemas.microsoft.com/office/powerpoint/2010/main" val="25628319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5" name="スライド番号プレースホルダ 1"/>
          <p:cNvSpPr txBox="1">
            <a:spLocks noGrp="1"/>
          </p:cNvSpPr>
          <p:nvPr/>
        </p:nvSpPr>
        <p:spPr bwMode="auto">
          <a:xfrm>
            <a:off x="7860803" y="6531040"/>
            <a:ext cx="1969477" cy="405798"/>
          </a:xfrm>
          <a:prstGeom prst="rect">
            <a:avLst/>
          </a:prstGeom>
          <a:noFill/>
          <a:ln w="9525">
            <a:noFill/>
            <a:miter lim="800000"/>
            <a:headEnd/>
            <a:tailEnd/>
          </a:ln>
        </p:spPr>
        <p:txBody>
          <a:bodyPr lIns="77878" tIns="38941" rIns="77878" bIns="38941"/>
          <a:lstStyle/>
          <a:p>
            <a:pPr algn="r"/>
            <a:fld id="{4BE2966F-524A-4071-86E5-AAE677233190}" type="slidenum">
              <a:rPr lang="en-US" altLang="ja-JP" sz="2000">
                <a:solidFill>
                  <a:srgbClr val="000000"/>
                </a:solidFill>
              </a:rPr>
              <a:pPr algn="r"/>
              <a:t>10</a:t>
            </a:fld>
            <a:endParaRPr lang="en-US" altLang="ja-JP" sz="2000">
              <a:solidFill>
                <a:srgbClr val="000000"/>
              </a:solidFill>
            </a:endParaRPr>
          </a:p>
        </p:txBody>
      </p:sp>
      <p:sp>
        <p:nvSpPr>
          <p:cNvPr id="14" name="Rectangle 3"/>
          <p:cNvSpPr txBox="1">
            <a:spLocks noChangeArrowheads="1"/>
          </p:cNvSpPr>
          <p:nvPr/>
        </p:nvSpPr>
        <p:spPr bwMode="auto">
          <a:xfrm>
            <a:off x="818019" y="860555"/>
            <a:ext cx="8515223" cy="489103"/>
          </a:xfrm>
          <a:prstGeom prst="rect">
            <a:avLst/>
          </a:prstGeom>
          <a:noFill/>
          <a:ln w="9525">
            <a:noFill/>
            <a:miter lim="800000"/>
            <a:headEnd/>
            <a:tailEnd/>
          </a:ln>
        </p:spPr>
        <p:txBody>
          <a:bodyPr lIns="71887" tIns="35946" rIns="71887" bIns="35946"/>
          <a:lstStyle/>
          <a:p>
            <a:pPr algn="ctr">
              <a:lnSpc>
                <a:spcPct val="80000"/>
              </a:lnSpc>
              <a:spcBef>
                <a:spcPct val="20000"/>
              </a:spcBef>
            </a:pPr>
            <a:r>
              <a:rPr lang="ja-JP" altLang="en-US" sz="2386" u="sng" spc="-85">
                <a:solidFill>
                  <a:srgbClr val="FF0000"/>
                </a:solidFill>
                <a:latin typeface="Calibri"/>
                <a:ea typeface="ＭＳ Ｐゴシック" panose="020B0600070205080204" pitchFamily="50" charset="-128"/>
              </a:rPr>
              <a:t>こどもをまんなか</a:t>
            </a:r>
            <a:r>
              <a:rPr lang="ja-JP" altLang="en-US" sz="2386" spc="-85">
                <a:solidFill>
                  <a:srgbClr val="000000"/>
                </a:solidFill>
                <a:latin typeface="Calibri"/>
                <a:ea typeface="ＭＳ Ｐゴシック" panose="020B0600070205080204" pitchFamily="50" charset="-128"/>
              </a:rPr>
              <a:t>に</a:t>
            </a:r>
            <a:r>
              <a:rPr lang="ja-JP" altLang="en-US" sz="2386" spc="-85" dirty="0">
                <a:solidFill>
                  <a:srgbClr val="000000"/>
                </a:solidFill>
                <a:latin typeface="Calibri"/>
                <a:ea typeface="ＭＳ Ｐゴシック" panose="020B0600070205080204" pitchFamily="50" charset="-128"/>
              </a:rPr>
              <a:t>据えた</a:t>
            </a:r>
            <a:r>
              <a:rPr lang="ja-JP" altLang="en-US" sz="2386" spc="-85">
                <a:solidFill>
                  <a:srgbClr val="000000"/>
                </a:solidFill>
                <a:latin typeface="Calibri"/>
                <a:ea typeface="ＭＳ Ｐゴシック" panose="020B0600070205080204" pitchFamily="50" charset="-128"/>
              </a:rPr>
              <a:t>３つの階層</a:t>
            </a:r>
            <a:endParaRPr lang="en-US" altLang="ja-JP" sz="2386" spc="-85" dirty="0">
              <a:solidFill>
                <a:srgbClr val="000000"/>
              </a:solidFill>
              <a:latin typeface="Calibri"/>
              <a:ea typeface="ＭＳ Ｐゴシック" panose="020B0600070205080204" pitchFamily="50" charset="-128"/>
            </a:endParaRPr>
          </a:p>
        </p:txBody>
      </p:sp>
      <p:sp>
        <p:nvSpPr>
          <p:cNvPr id="15" name="タイトル 1"/>
          <p:cNvSpPr txBox="1">
            <a:spLocks/>
          </p:cNvSpPr>
          <p:nvPr/>
        </p:nvSpPr>
        <p:spPr>
          <a:xfrm>
            <a:off x="1054205" y="13089"/>
            <a:ext cx="7791337" cy="696972"/>
          </a:xfrm>
          <a:prstGeom prst="rect">
            <a:avLst/>
          </a:prstGeom>
        </p:spPr>
        <p:txBody>
          <a:bodyPr>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a:lstStyle>
          <a:p>
            <a:r>
              <a:rPr lang="ja-JP" altLang="en-US" sz="3600" u="sng" kern="0">
                <a:solidFill>
                  <a:srgbClr val="000000"/>
                </a:solidFill>
                <a:latin typeface="MS PGothic" panose="020B0600070205080204" pitchFamily="34" charset="-128"/>
                <a:ea typeface="MS PGothic" panose="020B0600070205080204" pitchFamily="34" charset="-128"/>
              </a:rPr>
              <a:t>障害児支援の構造</a:t>
            </a:r>
            <a:endParaRPr lang="ja-JP" altLang="en-US" sz="3600" u="sng" kern="0" dirty="0">
              <a:solidFill>
                <a:srgbClr val="000000"/>
              </a:solidFill>
              <a:latin typeface="MS PGothic" panose="020B0600070205080204" pitchFamily="34" charset="-128"/>
              <a:ea typeface="MS PGothic" panose="020B0600070205080204" pitchFamily="34" charset="-128"/>
            </a:endParaRPr>
          </a:p>
        </p:txBody>
      </p:sp>
      <p:grpSp>
        <p:nvGrpSpPr>
          <p:cNvPr id="24" name="グループ化 23">
            <a:extLst>
              <a:ext uri="{FF2B5EF4-FFF2-40B4-BE49-F238E27FC236}">
                <a16:creationId xmlns:a16="http://schemas.microsoft.com/office/drawing/2014/main" id="{A706423F-774C-6530-D8DB-7EB045D2331E}"/>
              </a:ext>
            </a:extLst>
          </p:cNvPr>
          <p:cNvGrpSpPr/>
          <p:nvPr/>
        </p:nvGrpSpPr>
        <p:grpSpPr>
          <a:xfrm>
            <a:off x="1054205" y="1241424"/>
            <a:ext cx="7791337" cy="5515838"/>
            <a:chOff x="1054205" y="1376954"/>
            <a:chExt cx="7791337" cy="5380307"/>
          </a:xfrm>
        </p:grpSpPr>
        <p:sp>
          <p:nvSpPr>
            <p:cNvPr id="253954" name="円/楕円 6"/>
            <p:cNvSpPr>
              <a:spLocks noChangeArrowheads="1"/>
            </p:cNvSpPr>
            <p:nvPr/>
          </p:nvSpPr>
          <p:spPr bwMode="auto">
            <a:xfrm>
              <a:off x="1054205" y="1376954"/>
              <a:ext cx="7791337" cy="5380307"/>
            </a:xfrm>
            <a:prstGeom prst="ellipse">
              <a:avLst/>
            </a:prstGeom>
            <a:solidFill>
              <a:srgbClr val="CCFF99"/>
            </a:solidFill>
            <a:ln w="9525" algn="ctr">
              <a:solidFill>
                <a:schemeClr val="tx1"/>
              </a:solidFill>
              <a:round/>
              <a:headEnd/>
              <a:tailEnd/>
            </a:ln>
          </p:spPr>
          <p:txBody>
            <a:bodyPr lIns="31360" tIns="6270" rIns="31360" bIns="6270"/>
            <a:lstStyle/>
            <a:p>
              <a:pPr marL="101455" indent="-101455" defTabSz="744002"/>
              <a:endParaRPr lang="ja-JP" altLang="en-US" sz="1534">
                <a:solidFill>
                  <a:srgbClr val="000000"/>
                </a:solidFill>
              </a:endParaRPr>
            </a:p>
          </p:txBody>
        </p:sp>
        <p:sp>
          <p:nvSpPr>
            <p:cNvPr id="253957" name="円/楕円 5"/>
            <p:cNvSpPr>
              <a:spLocks noChangeArrowheads="1"/>
            </p:cNvSpPr>
            <p:nvPr/>
          </p:nvSpPr>
          <p:spPr bwMode="auto">
            <a:xfrm>
              <a:off x="1955814" y="1511515"/>
              <a:ext cx="5904989" cy="3444056"/>
            </a:xfrm>
            <a:prstGeom prst="ellipse">
              <a:avLst/>
            </a:prstGeom>
            <a:solidFill>
              <a:srgbClr val="FFCC66"/>
            </a:solidFill>
            <a:ln w="9525" algn="ctr">
              <a:solidFill>
                <a:schemeClr val="tx1"/>
              </a:solidFill>
              <a:round/>
              <a:headEnd/>
              <a:tailEnd/>
            </a:ln>
          </p:spPr>
          <p:txBody>
            <a:bodyPr lIns="31360" tIns="6270" rIns="31360" bIns="6270"/>
            <a:lstStyle/>
            <a:p>
              <a:pPr marL="101455" indent="-101455" defTabSz="744002"/>
              <a:endParaRPr lang="ja-JP" altLang="en-US" sz="1534">
                <a:solidFill>
                  <a:srgbClr val="000000"/>
                </a:solidFill>
              </a:endParaRPr>
            </a:p>
          </p:txBody>
        </p:sp>
        <p:sp>
          <p:nvSpPr>
            <p:cNvPr id="8" name="Rectangle 3"/>
            <p:cNvSpPr txBox="1">
              <a:spLocks noChangeArrowheads="1"/>
            </p:cNvSpPr>
            <p:nvPr/>
          </p:nvSpPr>
          <p:spPr>
            <a:xfrm>
              <a:off x="3342655" y="3642278"/>
              <a:ext cx="3508656" cy="551886"/>
            </a:xfrm>
            <a:prstGeom prst="rect">
              <a:avLst/>
            </a:prstGeom>
            <a:noFill/>
          </p:spPr>
          <p:txBody>
            <a:bodyPr/>
            <a:lstStyle/>
            <a:p>
              <a:pPr algn="ctr">
                <a:defRPr/>
              </a:pPr>
              <a:r>
                <a:rPr lang="ja-JP" altLang="en-US" sz="2386" dirty="0">
                  <a:solidFill>
                    <a:srgbClr val="000000"/>
                  </a:solidFill>
                  <a:latin typeface="Arial"/>
                  <a:ea typeface="ＭＳ Ｐゴシック"/>
                </a:rPr>
                <a:t>親と協働の</a:t>
              </a:r>
              <a:r>
                <a:rPr lang="ja-JP" altLang="en-US" sz="2386">
                  <a:solidFill>
                    <a:srgbClr val="000000"/>
                  </a:solidFill>
                  <a:latin typeface="Arial"/>
                  <a:ea typeface="ＭＳ Ｐゴシック"/>
                </a:rPr>
                <a:t>子育て支援</a:t>
              </a:r>
              <a:endParaRPr lang="en-US" altLang="ja-JP" sz="2386" dirty="0">
                <a:solidFill>
                  <a:srgbClr val="000000"/>
                </a:solidFill>
                <a:latin typeface="Arial"/>
                <a:ea typeface="ＭＳ Ｐゴシック"/>
              </a:endParaRPr>
            </a:p>
            <a:p>
              <a:pPr algn="ctr">
                <a:defRPr/>
              </a:pPr>
              <a:r>
                <a:rPr lang="ja-JP" altLang="en-US" sz="2386">
                  <a:solidFill>
                    <a:srgbClr val="000000"/>
                  </a:solidFill>
                  <a:latin typeface="Arial"/>
                  <a:ea typeface="ＭＳ Ｐゴシック"/>
                </a:rPr>
                <a:t>家庭生活の支援</a:t>
              </a:r>
              <a:endParaRPr lang="en-US" altLang="ja-JP" sz="2386" dirty="0">
                <a:solidFill>
                  <a:srgbClr val="000000"/>
                </a:solidFill>
                <a:latin typeface="Arial"/>
                <a:ea typeface="ＭＳ Ｐゴシック"/>
              </a:endParaRPr>
            </a:p>
            <a:p>
              <a:pPr algn="ctr">
                <a:defRPr/>
              </a:pPr>
              <a:r>
                <a:rPr lang="ja-JP" altLang="en-US" sz="2386" dirty="0">
                  <a:solidFill>
                    <a:srgbClr val="000000"/>
                  </a:solidFill>
                  <a:latin typeface="Arial"/>
                  <a:ea typeface="ＭＳ Ｐゴシック"/>
                </a:rPr>
                <a:t>（親育ち支援）</a:t>
              </a:r>
              <a:endParaRPr lang="en-US" altLang="ja-JP" sz="2386" dirty="0">
                <a:solidFill>
                  <a:srgbClr val="000000"/>
                </a:solidFill>
                <a:latin typeface="Arial"/>
                <a:ea typeface="ＭＳ Ｐゴシック"/>
              </a:endParaRPr>
            </a:p>
            <a:p>
              <a:pPr algn="ctr">
                <a:defRPr/>
              </a:pPr>
              <a:endParaRPr lang="ja-JP" altLang="en-US" sz="2727" dirty="0">
                <a:solidFill>
                  <a:srgbClr val="000000"/>
                </a:solidFill>
                <a:latin typeface="Arial"/>
                <a:ea typeface="ＭＳ Ｐゴシック"/>
              </a:endParaRPr>
            </a:p>
          </p:txBody>
        </p:sp>
        <p:sp>
          <p:nvSpPr>
            <p:cNvPr id="9" name="Rectangle 3"/>
            <p:cNvSpPr txBox="1">
              <a:spLocks noChangeArrowheads="1"/>
            </p:cNvSpPr>
            <p:nvPr/>
          </p:nvSpPr>
          <p:spPr>
            <a:xfrm>
              <a:off x="2977940" y="5022304"/>
              <a:ext cx="3859000" cy="612756"/>
            </a:xfrm>
            <a:prstGeom prst="rect">
              <a:avLst/>
            </a:prstGeom>
            <a:noFill/>
          </p:spPr>
          <p:txBody>
            <a:bodyPr/>
            <a:lstStyle/>
            <a:p>
              <a:pPr algn="ctr">
                <a:defRPr/>
              </a:pPr>
              <a:r>
                <a:rPr lang="ja-JP" altLang="en-US" sz="2954" u="sng">
                  <a:solidFill>
                    <a:srgbClr val="008000"/>
                  </a:solidFill>
                  <a:latin typeface="Arial"/>
                  <a:ea typeface="ＭＳ Ｐゴシック"/>
                </a:rPr>
                <a:t>地域連携・支援</a:t>
              </a:r>
              <a:endParaRPr lang="ja-JP" altLang="en-US" sz="2954" u="sng" dirty="0">
                <a:solidFill>
                  <a:srgbClr val="008000"/>
                </a:solidFill>
                <a:latin typeface="Arial"/>
                <a:ea typeface="ＭＳ Ｐゴシック"/>
              </a:endParaRPr>
            </a:p>
          </p:txBody>
        </p:sp>
        <p:sp>
          <p:nvSpPr>
            <p:cNvPr id="12" name="Rectangle 3"/>
            <p:cNvSpPr txBox="1">
              <a:spLocks noChangeArrowheads="1"/>
            </p:cNvSpPr>
            <p:nvPr/>
          </p:nvSpPr>
          <p:spPr>
            <a:xfrm>
              <a:off x="3657806" y="3141610"/>
              <a:ext cx="2584136" cy="478842"/>
            </a:xfrm>
            <a:prstGeom prst="rect">
              <a:avLst/>
            </a:prstGeom>
            <a:noFill/>
          </p:spPr>
          <p:txBody>
            <a:bodyPr/>
            <a:lstStyle/>
            <a:p>
              <a:pPr algn="ctr">
                <a:defRPr/>
              </a:pPr>
              <a:r>
                <a:rPr lang="ja-JP" altLang="en-US" sz="2954" u="sng" dirty="0">
                  <a:solidFill>
                    <a:srgbClr val="C00000"/>
                  </a:solidFill>
                  <a:latin typeface="Arial"/>
                  <a:ea typeface="ＭＳ Ｐゴシック"/>
                </a:rPr>
                <a:t>家族支援</a:t>
              </a:r>
              <a:endParaRPr lang="en-US" altLang="ja-JP" sz="2954" u="sng" dirty="0">
                <a:solidFill>
                  <a:srgbClr val="C00000"/>
                </a:solidFill>
                <a:latin typeface="Arial"/>
                <a:ea typeface="ＭＳ Ｐゴシック"/>
              </a:endParaRPr>
            </a:p>
          </p:txBody>
        </p:sp>
        <p:sp>
          <p:nvSpPr>
            <p:cNvPr id="13" name="Rectangle 3"/>
            <p:cNvSpPr txBox="1">
              <a:spLocks noChangeArrowheads="1"/>
            </p:cNvSpPr>
            <p:nvPr/>
          </p:nvSpPr>
          <p:spPr>
            <a:xfrm>
              <a:off x="2810215" y="5511433"/>
              <a:ext cx="4279316" cy="478842"/>
            </a:xfrm>
            <a:prstGeom prst="rect">
              <a:avLst/>
            </a:prstGeom>
            <a:noFill/>
          </p:spPr>
          <p:txBody>
            <a:bodyPr/>
            <a:lstStyle/>
            <a:p>
              <a:pPr algn="ctr">
                <a:defRPr/>
              </a:pPr>
              <a:r>
                <a:rPr lang="ja-JP" altLang="en-US" sz="2386" dirty="0">
                  <a:solidFill>
                    <a:srgbClr val="000000"/>
                  </a:solidFill>
                  <a:latin typeface="Arial"/>
                  <a:ea typeface="ＭＳ Ｐゴシック"/>
                </a:rPr>
                <a:t>地域連携による支援</a:t>
              </a:r>
              <a:endParaRPr lang="en-US" altLang="ja-JP" sz="2386" dirty="0">
                <a:solidFill>
                  <a:srgbClr val="000000"/>
                </a:solidFill>
                <a:latin typeface="Arial"/>
                <a:ea typeface="ＭＳ Ｐゴシック"/>
              </a:endParaRPr>
            </a:p>
            <a:p>
              <a:pPr algn="ctr">
                <a:defRPr/>
              </a:pPr>
              <a:r>
                <a:rPr lang="ja-JP" altLang="en-US" sz="2386" dirty="0">
                  <a:solidFill>
                    <a:srgbClr val="000000"/>
                  </a:solidFill>
                  <a:latin typeface="Arial"/>
                  <a:ea typeface="ＭＳ Ｐゴシック"/>
                </a:rPr>
                <a:t>地域生活の支援</a:t>
              </a:r>
              <a:endParaRPr lang="en-US" altLang="ja-JP" sz="2386" dirty="0">
                <a:solidFill>
                  <a:srgbClr val="000000"/>
                </a:solidFill>
                <a:latin typeface="Arial"/>
                <a:ea typeface="ＭＳ Ｐゴシック"/>
              </a:endParaRPr>
            </a:p>
            <a:p>
              <a:pPr algn="ctr">
                <a:defRPr/>
              </a:pPr>
              <a:r>
                <a:rPr lang="ja-JP" altLang="en-US" sz="2386">
                  <a:solidFill>
                    <a:srgbClr val="000000"/>
                  </a:solidFill>
                  <a:latin typeface="Arial"/>
                  <a:ea typeface="ＭＳ Ｐゴシック"/>
                </a:rPr>
                <a:t>（地域づくり、支援力向上支援）</a:t>
              </a:r>
            </a:p>
            <a:p>
              <a:pPr algn="ctr">
                <a:defRPr/>
              </a:pPr>
              <a:endParaRPr lang="ja-JP" altLang="en-US" sz="2727" dirty="0">
                <a:solidFill>
                  <a:srgbClr val="000000"/>
                </a:solidFill>
                <a:latin typeface="Arial"/>
                <a:ea typeface="ＭＳ Ｐゴシック"/>
              </a:endParaRPr>
            </a:p>
          </p:txBody>
        </p:sp>
        <p:sp>
          <p:nvSpPr>
            <p:cNvPr id="253956" name="円/楕円 4"/>
            <p:cNvSpPr>
              <a:spLocks noChangeArrowheads="1"/>
            </p:cNvSpPr>
            <p:nvPr/>
          </p:nvSpPr>
          <p:spPr bwMode="auto">
            <a:xfrm>
              <a:off x="3280713" y="1598539"/>
              <a:ext cx="3344577" cy="1493418"/>
            </a:xfrm>
            <a:prstGeom prst="ellipse">
              <a:avLst/>
            </a:prstGeom>
            <a:solidFill>
              <a:srgbClr val="CCECFF"/>
            </a:solidFill>
            <a:ln w="9525" algn="ctr">
              <a:solidFill>
                <a:schemeClr val="tx1"/>
              </a:solidFill>
              <a:round/>
              <a:headEnd/>
              <a:tailEnd/>
            </a:ln>
          </p:spPr>
          <p:txBody>
            <a:bodyPr lIns="31360" tIns="6270" rIns="31360" bIns="6270"/>
            <a:lstStyle/>
            <a:p>
              <a:pPr marL="101455" indent="-101455" defTabSz="744002"/>
              <a:endParaRPr lang="ja-JP" altLang="en-US" sz="1534" dirty="0">
                <a:solidFill>
                  <a:srgbClr val="FFFFFF"/>
                </a:solidFill>
              </a:endParaRPr>
            </a:p>
          </p:txBody>
        </p:sp>
        <p:sp>
          <p:nvSpPr>
            <p:cNvPr id="4" name="Rectangle 3"/>
            <p:cNvSpPr txBox="1">
              <a:spLocks noChangeArrowheads="1"/>
            </p:cNvSpPr>
            <p:nvPr/>
          </p:nvSpPr>
          <p:spPr>
            <a:xfrm>
              <a:off x="3605418" y="2569073"/>
              <a:ext cx="2756147" cy="612756"/>
            </a:xfrm>
            <a:prstGeom prst="rect">
              <a:avLst/>
            </a:prstGeom>
            <a:noFill/>
          </p:spPr>
          <p:txBody>
            <a:bodyPr/>
            <a:lstStyle/>
            <a:p>
              <a:pPr algn="ctr">
                <a:defRPr/>
              </a:pPr>
              <a:r>
                <a:rPr lang="ja-JP" altLang="en-US" sz="2386" dirty="0">
                  <a:solidFill>
                    <a:srgbClr val="000000"/>
                  </a:solidFill>
                  <a:latin typeface="Arial"/>
                  <a:ea typeface="ＭＳ Ｐゴシック"/>
                </a:rPr>
                <a:t>子育ち支援</a:t>
              </a:r>
              <a:endParaRPr lang="en-US" altLang="ja-JP" sz="2386" dirty="0">
                <a:solidFill>
                  <a:srgbClr val="000000"/>
                </a:solidFill>
                <a:latin typeface="Arial"/>
                <a:ea typeface="ＭＳ Ｐゴシック"/>
              </a:endParaRPr>
            </a:p>
          </p:txBody>
        </p:sp>
        <p:sp>
          <p:nvSpPr>
            <p:cNvPr id="11" name="Rectangle 3"/>
            <p:cNvSpPr txBox="1">
              <a:spLocks noChangeArrowheads="1"/>
            </p:cNvSpPr>
            <p:nvPr/>
          </p:nvSpPr>
          <p:spPr>
            <a:xfrm>
              <a:off x="3645423" y="1716052"/>
              <a:ext cx="2687646" cy="478842"/>
            </a:xfrm>
            <a:prstGeom prst="rect">
              <a:avLst/>
            </a:prstGeom>
            <a:noFill/>
          </p:spPr>
          <p:txBody>
            <a:bodyPr/>
            <a:lstStyle/>
            <a:p>
              <a:pPr algn="ctr">
                <a:defRPr/>
              </a:pPr>
              <a:r>
                <a:rPr lang="ja-JP" altLang="en-US" sz="2954" u="sng">
                  <a:solidFill>
                    <a:srgbClr val="0000CC"/>
                  </a:solidFill>
                  <a:latin typeface="Arial"/>
                  <a:ea typeface="ＭＳ Ｐゴシック"/>
                </a:rPr>
                <a:t>本人支援</a:t>
              </a:r>
              <a:endParaRPr lang="en-US" altLang="ja-JP" sz="2954" u="sng" dirty="0">
                <a:solidFill>
                  <a:srgbClr val="0000CC"/>
                </a:solidFill>
                <a:latin typeface="Arial"/>
                <a:ea typeface="ＭＳ Ｐゴシック"/>
              </a:endParaRPr>
            </a:p>
            <a:p>
              <a:pPr algn="ctr">
                <a:defRPr/>
              </a:pPr>
              <a:r>
                <a:rPr lang="ja-JP" altLang="en-US" sz="2215">
                  <a:solidFill>
                    <a:srgbClr val="0000CC"/>
                  </a:solidFill>
                  <a:latin typeface="Arial"/>
                  <a:ea typeface="ＭＳ Ｐゴシック"/>
                </a:rPr>
                <a:t>（狭義の発達支援）</a:t>
              </a:r>
              <a:endParaRPr lang="en-US" altLang="ja-JP" sz="2215" dirty="0">
                <a:solidFill>
                  <a:srgbClr val="0000CC"/>
                </a:solidFill>
                <a:latin typeface="Arial"/>
                <a:ea typeface="ＭＳ Ｐゴシック"/>
              </a:endParaRPr>
            </a:p>
          </p:txBody>
        </p:sp>
        <p:grpSp>
          <p:nvGrpSpPr>
            <p:cNvPr id="2" name="グループ化 1">
              <a:extLst>
                <a:ext uri="{FF2B5EF4-FFF2-40B4-BE49-F238E27FC236}">
                  <a16:creationId xmlns:a16="http://schemas.microsoft.com/office/drawing/2014/main" id="{FB6716FD-76E1-DF41-B65E-A66086054365}"/>
                </a:ext>
              </a:extLst>
            </p:cNvPr>
            <p:cNvGrpSpPr/>
            <p:nvPr/>
          </p:nvGrpSpPr>
          <p:grpSpPr>
            <a:xfrm>
              <a:off x="6333070" y="2531599"/>
              <a:ext cx="2237502" cy="3036726"/>
              <a:chOff x="6467528" y="2388459"/>
              <a:chExt cx="2423961" cy="3289787"/>
            </a:xfrm>
          </p:grpSpPr>
          <p:sp>
            <p:nvSpPr>
              <p:cNvPr id="20" name="下カーブ矢印 19">
                <a:extLst>
                  <a:ext uri="{FF2B5EF4-FFF2-40B4-BE49-F238E27FC236}">
                    <a16:creationId xmlns:a16="http://schemas.microsoft.com/office/drawing/2014/main" id="{E0ACE6AC-E024-794A-A6B9-14A999606503}"/>
                  </a:ext>
                </a:extLst>
              </p:cNvPr>
              <p:cNvSpPr/>
              <p:nvPr/>
            </p:nvSpPr>
            <p:spPr>
              <a:xfrm rot="5400000">
                <a:off x="5443985" y="3412002"/>
                <a:ext cx="3289787" cy="1242702"/>
              </a:xfrm>
              <a:prstGeom prst="curvedDownArrow">
                <a:avLst>
                  <a:gd name="adj1" fmla="val 11082"/>
                  <a:gd name="adj2" fmla="val 26785"/>
                  <a:gd name="adj3" fmla="val 20888"/>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79173"/>
                <a:endParaRPr lang="ja-JP" altLang="en-US" sz="1534">
                  <a:solidFill>
                    <a:srgbClr val="FFFFFF"/>
                  </a:solidFill>
                  <a:latin typeface="Corbel" panose="020B0503020204020204"/>
                  <a:ea typeface="ＭＳ ゴシック" panose="020B0609070205080204" pitchFamily="49" charset="-128"/>
                </a:endParaRPr>
              </a:p>
            </p:txBody>
          </p:sp>
          <p:sp>
            <p:nvSpPr>
              <p:cNvPr id="21" name="Rectangle 3">
                <a:extLst>
                  <a:ext uri="{FF2B5EF4-FFF2-40B4-BE49-F238E27FC236}">
                    <a16:creationId xmlns:a16="http://schemas.microsoft.com/office/drawing/2014/main" id="{4D4FB132-6DB6-BD4A-AD3A-020742A2CA65}"/>
                  </a:ext>
                </a:extLst>
              </p:cNvPr>
              <p:cNvSpPr txBox="1">
                <a:spLocks noChangeArrowheads="1"/>
              </p:cNvSpPr>
              <p:nvPr/>
            </p:nvSpPr>
            <p:spPr>
              <a:xfrm>
                <a:off x="7055051" y="3839317"/>
                <a:ext cx="1836438" cy="886806"/>
              </a:xfrm>
              <a:prstGeom prst="rect">
                <a:avLst/>
              </a:prstGeom>
              <a:solidFill>
                <a:srgbClr val="FFFF00"/>
              </a:solidFill>
              <a:ln>
                <a:solidFill>
                  <a:schemeClr val="tx1"/>
                </a:solidFill>
              </a:ln>
            </p:spPr>
            <p:txBody>
              <a:bodyPr/>
              <a:lstStyle/>
              <a:p>
                <a:pPr algn="ctr" defTabSz="779173">
                  <a:defRPr/>
                </a:pPr>
                <a:r>
                  <a:rPr lang="ja-JP" altLang="en-US" sz="2585" u="sng" dirty="0">
                    <a:solidFill>
                      <a:srgbClr val="0000CC"/>
                    </a:solidFill>
                    <a:latin typeface="Arial"/>
                    <a:ea typeface="ＭＳ Ｐゴシック"/>
                  </a:rPr>
                  <a:t>移行支援</a:t>
                </a:r>
                <a:endParaRPr lang="en-US" altLang="ja-JP" sz="2585" u="sng" dirty="0">
                  <a:solidFill>
                    <a:srgbClr val="0000CC"/>
                  </a:solidFill>
                  <a:latin typeface="Arial"/>
                  <a:ea typeface="ＭＳ Ｐゴシック"/>
                </a:endParaRPr>
              </a:p>
              <a:p>
                <a:pPr algn="ctr" defTabSz="779173">
                  <a:defRPr/>
                </a:pPr>
                <a:r>
                  <a:rPr lang="ja-JP" altLang="en-US" sz="1534" dirty="0">
                    <a:solidFill>
                      <a:srgbClr val="2C2C2C"/>
                    </a:solidFill>
                    <a:latin typeface="Arial"/>
                    <a:ea typeface="ＭＳ Ｐゴシック"/>
                  </a:rPr>
                  <a:t>インクルージョン</a:t>
                </a:r>
                <a:endParaRPr lang="en-US" altLang="ja-JP" sz="1534" dirty="0">
                  <a:solidFill>
                    <a:srgbClr val="2C2C2C"/>
                  </a:solidFill>
                  <a:latin typeface="Arial"/>
                  <a:ea typeface="ＭＳ Ｐゴシック"/>
                </a:endParaRPr>
              </a:p>
            </p:txBody>
          </p:sp>
        </p:grpSp>
      </p:grpSp>
      <p:sp>
        <p:nvSpPr>
          <p:cNvPr id="3" name="テキスト ボックス 2">
            <a:extLst>
              <a:ext uri="{FF2B5EF4-FFF2-40B4-BE49-F238E27FC236}">
                <a16:creationId xmlns:a16="http://schemas.microsoft.com/office/drawing/2014/main" id="{74F80A85-9CCA-32A1-A6BD-E51088239D9A}"/>
              </a:ext>
            </a:extLst>
          </p:cNvPr>
          <p:cNvSpPr txBox="1"/>
          <p:nvPr/>
        </p:nvSpPr>
        <p:spPr>
          <a:xfrm>
            <a:off x="7442288" y="966427"/>
            <a:ext cx="1628972" cy="400110"/>
          </a:xfrm>
          <a:prstGeom prst="rect">
            <a:avLst/>
          </a:prstGeom>
          <a:noFill/>
        </p:spPr>
        <p:txBody>
          <a:bodyPr wrap="none" rtlCol="0">
            <a:spAutoFit/>
          </a:bodyPr>
          <a:lstStyle/>
          <a:p>
            <a:r>
              <a:rPr kumimoji="1" lang="ja-JP" altLang="en-US" sz="2000" u="sng">
                <a:solidFill>
                  <a:srgbClr val="FF0000"/>
                </a:solidFill>
              </a:rPr>
              <a:t>ミクロ・</a:t>
            </a:r>
            <a:r>
              <a:rPr lang="ja-JP" altLang="en-US" sz="2000" u="sng">
                <a:solidFill>
                  <a:srgbClr val="FF0000"/>
                </a:solidFill>
              </a:rPr>
              <a:t>レベル</a:t>
            </a:r>
            <a:endParaRPr kumimoji="1" lang="ja-JP" altLang="en-US" sz="2000" u="sng">
              <a:solidFill>
                <a:srgbClr val="FF0000"/>
              </a:solidFill>
            </a:endParaRPr>
          </a:p>
        </p:txBody>
      </p:sp>
      <p:sp>
        <p:nvSpPr>
          <p:cNvPr id="5" name="テキスト ボックス 4">
            <a:extLst>
              <a:ext uri="{FF2B5EF4-FFF2-40B4-BE49-F238E27FC236}">
                <a16:creationId xmlns:a16="http://schemas.microsoft.com/office/drawing/2014/main" id="{B2855B7B-DCDB-E677-BAE9-2F9FFA95810D}"/>
              </a:ext>
            </a:extLst>
          </p:cNvPr>
          <p:cNvSpPr txBox="1"/>
          <p:nvPr/>
        </p:nvSpPr>
        <p:spPr>
          <a:xfrm>
            <a:off x="7853055" y="1435146"/>
            <a:ext cx="1439818" cy="400110"/>
          </a:xfrm>
          <a:prstGeom prst="rect">
            <a:avLst/>
          </a:prstGeom>
          <a:noFill/>
        </p:spPr>
        <p:txBody>
          <a:bodyPr wrap="none" rtlCol="0">
            <a:spAutoFit/>
          </a:bodyPr>
          <a:lstStyle/>
          <a:p>
            <a:r>
              <a:rPr lang="ja-JP" altLang="en-US" sz="2000" u="sng">
                <a:solidFill>
                  <a:srgbClr val="FF0000"/>
                </a:solidFill>
              </a:rPr>
              <a:t>メゾ・レベル</a:t>
            </a:r>
            <a:endParaRPr kumimoji="1" lang="ja-JP" altLang="en-US" sz="2000" u="sng">
              <a:solidFill>
                <a:srgbClr val="FF0000"/>
              </a:solidFill>
            </a:endParaRPr>
          </a:p>
        </p:txBody>
      </p:sp>
      <p:sp>
        <p:nvSpPr>
          <p:cNvPr id="6" name="テキスト ボックス 5">
            <a:extLst>
              <a:ext uri="{FF2B5EF4-FFF2-40B4-BE49-F238E27FC236}">
                <a16:creationId xmlns:a16="http://schemas.microsoft.com/office/drawing/2014/main" id="{15EF6757-F245-BA5E-B227-C91151BCDB34}"/>
              </a:ext>
            </a:extLst>
          </p:cNvPr>
          <p:cNvSpPr txBox="1"/>
          <p:nvPr/>
        </p:nvSpPr>
        <p:spPr>
          <a:xfrm>
            <a:off x="8200084" y="1900334"/>
            <a:ext cx="1705916" cy="400110"/>
          </a:xfrm>
          <a:prstGeom prst="rect">
            <a:avLst/>
          </a:prstGeom>
          <a:noFill/>
        </p:spPr>
        <p:txBody>
          <a:bodyPr wrap="none" rtlCol="0">
            <a:spAutoFit/>
          </a:bodyPr>
          <a:lstStyle/>
          <a:p>
            <a:r>
              <a:rPr lang="ja-JP" altLang="en-US" sz="2000" u="sng">
                <a:solidFill>
                  <a:srgbClr val="FF0000"/>
                </a:solidFill>
              </a:rPr>
              <a:t>マク</a:t>
            </a:r>
            <a:r>
              <a:rPr kumimoji="1" lang="ja-JP" altLang="en-US" sz="2000" u="sng">
                <a:solidFill>
                  <a:srgbClr val="FF0000"/>
                </a:solidFill>
              </a:rPr>
              <a:t>ロ・レベル</a:t>
            </a:r>
          </a:p>
        </p:txBody>
      </p:sp>
      <p:cxnSp>
        <p:nvCxnSpPr>
          <p:cNvPr id="10" name="直線矢印コネクタ 9">
            <a:extLst>
              <a:ext uri="{FF2B5EF4-FFF2-40B4-BE49-F238E27FC236}">
                <a16:creationId xmlns:a16="http://schemas.microsoft.com/office/drawing/2014/main" id="{313BF4FB-D8EA-1C6C-3299-9C1E5A948ABE}"/>
              </a:ext>
            </a:extLst>
          </p:cNvPr>
          <p:cNvCxnSpPr>
            <a:cxnSpLocks/>
          </p:cNvCxnSpPr>
          <p:nvPr/>
        </p:nvCxnSpPr>
        <p:spPr bwMode="auto">
          <a:xfrm flipH="1">
            <a:off x="6211605" y="1293645"/>
            <a:ext cx="1321146" cy="722380"/>
          </a:xfrm>
          <a:prstGeom prst="straightConnector1">
            <a:avLst/>
          </a:prstGeom>
          <a:solidFill>
            <a:schemeClr val="bg1"/>
          </a:solidFill>
          <a:ln w="19050" cap="flat" cmpd="sng" algn="ctr">
            <a:solidFill>
              <a:srgbClr val="FF0000"/>
            </a:solidFill>
            <a:prstDash val="solid"/>
            <a:round/>
            <a:headEnd type="none" w="med" len="med"/>
            <a:tailEnd type="triangle"/>
          </a:ln>
          <a:effectLst/>
        </p:spPr>
      </p:cxnSp>
      <p:cxnSp>
        <p:nvCxnSpPr>
          <p:cNvPr id="19" name="直線矢印コネクタ 18">
            <a:extLst>
              <a:ext uri="{FF2B5EF4-FFF2-40B4-BE49-F238E27FC236}">
                <a16:creationId xmlns:a16="http://schemas.microsoft.com/office/drawing/2014/main" id="{44C6F5E8-579F-1D9D-4B61-921F96D47637}"/>
              </a:ext>
            </a:extLst>
          </p:cNvPr>
          <p:cNvCxnSpPr>
            <a:cxnSpLocks/>
          </p:cNvCxnSpPr>
          <p:nvPr/>
        </p:nvCxnSpPr>
        <p:spPr bwMode="auto">
          <a:xfrm flipH="1">
            <a:off x="7139626" y="1762840"/>
            <a:ext cx="810560" cy="662315"/>
          </a:xfrm>
          <a:prstGeom prst="straightConnector1">
            <a:avLst/>
          </a:prstGeom>
          <a:solidFill>
            <a:schemeClr val="bg1"/>
          </a:solidFill>
          <a:ln w="19050" cap="flat" cmpd="sng" algn="ctr">
            <a:solidFill>
              <a:srgbClr val="FF0000"/>
            </a:solidFill>
            <a:prstDash val="solid"/>
            <a:round/>
            <a:headEnd type="none" w="med" len="med"/>
            <a:tailEnd type="triangle"/>
          </a:ln>
          <a:effectLst/>
        </p:spPr>
      </p:cxnSp>
      <p:cxnSp>
        <p:nvCxnSpPr>
          <p:cNvPr id="22" name="直線矢印コネクタ 21">
            <a:extLst>
              <a:ext uri="{FF2B5EF4-FFF2-40B4-BE49-F238E27FC236}">
                <a16:creationId xmlns:a16="http://schemas.microsoft.com/office/drawing/2014/main" id="{4BB46D95-0980-1285-82CF-11D227E1C5E1}"/>
              </a:ext>
            </a:extLst>
          </p:cNvPr>
          <p:cNvCxnSpPr>
            <a:cxnSpLocks/>
          </p:cNvCxnSpPr>
          <p:nvPr/>
        </p:nvCxnSpPr>
        <p:spPr bwMode="auto">
          <a:xfrm flipH="1">
            <a:off x="7994515" y="2225816"/>
            <a:ext cx="298293" cy="603271"/>
          </a:xfrm>
          <a:prstGeom prst="straightConnector1">
            <a:avLst/>
          </a:prstGeom>
          <a:solidFill>
            <a:schemeClr val="bg1"/>
          </a:solidFill>
          <a:ln w="19050" cap="flat" cmpd="sng" algn="ctr">
            <a:solidFill>
              <a:srgbClr val="FF0000"/>
            </a:solidFill>
            <a:prstDash val="solid"/>
            <a:round/>
            <a:headEnd type="none" w="med" len="med"/>
            <a:tailEnd type="triangle"/>
          </a:ln>
          <a:effectLst/>
        </p:spPr>
      </p:cxnSp>
      <p:sp>
        <p:nvSpPr>
          <p:cNvPr id="7" name="テキスト ボックス 6">
            <a:extLst>
              <a:ext uri="{FF2B5EF4-FFF2-40B4-BE49-F238E27FC236}">
                <a16:creationId xmlns:a16="http://schemas.microsoft.com/office/drawing/2014/main" id="{9D527880-03C2-F30B-90AB-461EC1F679E6}"/>
              </a:ext>
            </a:extLst>
          </p:cNvPr>
          <p:cNvSpPr txBox="1"/>
          <p:nvPr/>
        </p:nvSpPr>
        <p:spPr>
          <a:xfrm>
            <a:off x="127823" y="3026384"/>
            <a:ext cx="2850460" cy="1631216"/>
          </a:xfrm>
          <a:prstGeom prst="rect">
            <a:avLst/>
          </a:prstGeom>
          <a:noFill/>
        </p:spPr>
        <p:txBody>
          <a:bodyPr wrap="none" rtlCol="0">
            <a:spAutoFit/>
          </a:bodyPr>
          <a:lstStyle/>
          <a:p>
            <a:r>
              <a:rPr kumimoji="1" lang="ja-JP" altLang="en-US" sz="2000">
                <a:solidFill>
                  <a:srgbClr val="0432FF"/>
                </a:solidFill>
              </a:rPr>
              <a:t>障害児支援においては、</a:t>
            </a:r>
            <a:endParaRPr kumimoji="1" lang="en-US" altLang="ja-JP" sz="2000" dirty="0">
              <a:solidFill>
                <a:srgbClr val="0432FF"/>
              </a:solidFill>
            </a:endParaRPr>
          </a:p>
          <a:p>
            <a:r>
              <a:rPr lang="ja-JP" altLang="en-US" sz="2000">
                <a:solidFill>
                  <a:srgbClr val="0432FF"/>
                </a:solidFill>
              </a:rPr>
              <a:t>３つの階層での支援が</a:t>
            </a:r>
            <a:endParaRPr lang="en-US" altLang="ja-JP" sz="2000" dirty="0">
              <a:solidFill>
                <a:srgbClr val="0432FF"/>
              </a:solidFill>
            </a:endParaRPr>
          </a:p>
          <a:p>
            <a:r>
              <a:rPr lang="ja-JP" altLang="en-US" sz="2000">
                <a:solidFill>
                  <a:srgbClr val="0432FF"/>
                </a:solidFill>
              </a:rPr>
              <a:t>包括的に提供される</a:t>
            </a:r>
            <a:endParaRPr lang="en-US" altLang="ja-JP" sz="2000" dirty="0">
              <a:solidFill>
                <a:srgbClr val="0432FF"/>
              </a:solidFill>
            </a:endParaRPr>
          </a:p>
          <a:p>
            <a:r>
              <a:rPr lang="ja-JP" altLang="en-US" sz="2000">
                <a:solidFill>
                  <a:srgbClr val="0432FF"/>
                </a:solidFill>
              </a:rPr>
              <a:t>必要がある</a:t>
            </a:r>
            <a:endParaRPr lang="en-US" altLang="ja-JP" sz="2000" dirty="0">
              <a:solidFill>
                <a:srgbClr val="0432FF"/>
              </a:solidFill>
            </a:endParaRPr>
          </a:p>
          <a:p>
            <a:r>
              <a:rPr lang="ja-JP" altLang="en-US" sz="2000">
                <a:solidFill>
                  <a:srgbClr val="0432FF"/>
                </a:solidFill>
              </a:rPr>
              <a:t>（不分離の原則）</a:t>
            </a:r>
            <a:endParaRPr lang="en-US" altLang="ja-JP" sz="2000" dirty="0">
              <a:solidFill>
                <a:srgbClr val="0432FF"/>
              </a:solidFill>
            </a:endParaRPr>
          </a:p>
        </p:txBody>
      </p:sp>
    </p:spTree>
    <p:extLst>
      <p:ext uri="{BB962C8B-B14F-4D97-AF65-F5344CB8AC3E}">
        <p14:creationId xmlns:p14="http://schemas.microsoft.com/office/powerpoint/2010/main" val="28188558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9C1907B-CFD3-7978-A82D-AD37444A8107}"/>
              </a:ext>
            </a:extLst>
          </p:cNvPr>
          <p:cNvSpPr>
            <a:spLocks noGrp="1"/>
          </p:cNvSpPr>
          <p:nvPr>
            <p:ph type="sldNum" sz="quarter" idx="12"/>
          </p:nvPr>
        </p:nvSpPr>
        <p:spPr/>
        <p:txBody>
          <a:bodyPr/>
          <a:lstStyle/>
          <a:p>
            <a:pPr>
              <a:defRPr/>
            </a:pPr>
            <a:fld id="{A62CD0B0-E75C-40CC-B5E5-16CA9DF9565C}" type="slidenum">
              <a:rPr lang="en-US" altLang="ja-JP" smtClean="0">
                <a:solidFill>
                  <a:srgbClr val="000000"/>
                </a:solidFill>
              </a:rPr>
              <a:pPr>
                <a:defRPr/>
              </a:pPr>
              <a:t>11</a:t>
            </a:fld>
            <a:endParaRPr lang="en-US" altLang="ja-JP">
              <a:solidFill>
                <a:srgbClr val="000000"/>
              </a:solidFill>
            </a:endParaRPr>
          </a:p>
        </p:txBody>
      </p:sp>
      <p:sp>
        <p:nvSpPr>
          <p:cNvPr id="5" name="テキスト ボックス 4">
            <a:extLst>
              <a:ext uri="{FF2B5EF4-FFF2-40B4-BE49-F238E27FC236}">
                <a16:creationId xmlns:a16="http://schemas.microsoft.com/office/drawing/2014/main" id="{362FCA34-DD22-74AF-1665-C657B253D868}"/>
              </a:ext>
            </a:extLst>
          </p:cNvPr>
          <p:cNvSpPr txBox="1"/>
          <p:nvPr/>
        </p:nvSpPr>
        <p:spPr>
          <a:xfrm>
            <a:off x="1442824" y="164997"/>
            <a:ext cx="6655989" cy="646331"/>
          </a:xfrm>
          <a:prstGeom prst="rect">
            <a:avLst/>
          </a:prstGeom>
          <a:noFill/>
        </p:spPr>
        <p:txBody>
          <a:bodyPr wrap="none" rtlCol="0">
            <a:spAutoFit/>
          </a:bodyPr>
          <a:lstStyle/>
          <a:p>
            <a:r>
              <a:rPr kumimoji="1" lang="ja-JP" altLang="en-US" sz="3600" u="sng"/>
              <a:t>こども施策と障害児支援との関係</a:t>
            </a:r>
          </a:p>
        </p:txBody>
      </p:sp>
      <p:grpSp>
        <p:nvGrpSpPr>
          <p:cNvPr id="18" name="グループ化 17">
            <a:extLst>
              <a:ext uri="{FF2B5EF4-FFF2-40B4-BE49-F238E27FC236}">
                <a16:creationId xmlns:a16="http://schemas.microsoft.com/office/drawing/2014/main" id="{8C93E54A-513E-39EE-4BF9-A5B868C1012B}"/>
              </a:ext>
            </a:extLst>
          </p:cNvPr>
          <p:cNvGrpSpPr/>
          <p:nvPr/>
        </p:nvGrpSpPr>
        <p:grpSpPr>
          <a:xfrm>
            <a:off x="596516" y="3295637"/>
            <a:ext cx="8712968" cy="3312368"/>
            <a:chOff x="632520" y="3429000"/>
            <a:chExt cx="8712968" cy="3312368"/>
          </a:xfrm>
        </p:grpSpPr>
        <p:sp>
          <p:nvSpPr>
            <p:cNvPr id="3" name="正方形/長方形 2">
              <a:extLst>
                <a:ext uri="{FF2B5EF4-FFF2-40B4-BE49-F238E27FC236}">
                  <a16:creationId xmlns:a16="http://schemas.microsoft.com/office/drawing/2014/main" id="{213BE1C1-4B9F-EEA5-1727-5BE21D90D111}"/>
                </a:ext>
              </a:extLst>
            </p:cNvPr>
            <p:cNvSpPr/>
            <p:nvPr/>
          </p:nvSpPr>
          <p:spPr bwMode="auto">
            <a:xfrm>
              <a:off x="632520" y="3429000"/>
              <a:ext cx="8712968" cy="3312368"/>
            </a:xfrm>
            <a:prstGeom prst="rect">
              <a:avLst/>
            </a:prstGeom>
            <a:solidFill>
              <a:srgbClr val="92D050">
                <a:alpha val="25000"/>
              </a:srgbClr>
            </a:solidFill>
            <a:ln w="57150" cap="flat" cmpd="sng" algn="ctr">
              <a:solidFill>
                <a:srgbClr val="008F00"/>
              </a:solidFill>
              <a:prstDash val="solid"/>
              <a:round/>
              <a:headEnd type="none" w="med" len="med"/>
              <a:tailEnd type="none" w="med" len="med"/>
            </a:ln>
            <a:effectLst/>
          </p:spPr>
          <p:txBody>
            <a:bodyPr vert="horz" wrap="square" lIns="36804" tIns="7359" rIns="36804" bIns="7359" numCol="1" rtlCol="0" anchor="ctr" anchorCtr="1" compatLnSpc="1">
              <a:prstTxWarp prst="textNoShape">
                <a:avLst/>
              </a:prstTxWarp>
            </a:bodyPr>
            <a:lstStyle/>
            <a:p>
              <a:pPr marL="119063" marR="0" indent="-119063" algn="ctr" defTabSz="873125"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rgbClr val="008F00"/>
                </a:solidFill>
                <a:effectLst/>
                <a:latin typeface="Arial" charset="0"/>
                <a:ea typeface="ＭＳ Ｐゴシック" pitchFamily="50" charset="-128"/>
              </a:endParaRPr>
            </a:p>
          </p:txBody>
        </p:sp>
        <p:sp>
          <p:nvSpPr>
            <p:cNvPr id="7" name="コンテンツ プレースホルダー 2">
              <a:extLst>
                <a:ext uri="{FF2B5EF4-FFF2-40B4-BE49-F238E27FC236}">
                  <a16:creationId xmlns:a16="http://schemas.microsoft.com/office/drawing/2014/main" id="{ECD1ABDC-52E5-9FA9-E2E7-714E3DF7186B}"/>
                </a:ext>
              </a:extLst>
            </p:cNvPr>
            <p:cNvSpPr txBox="1">
              <a:spLocks/>
            </p:cNvSpPr>
            <p:nvPr/>
          </p:nvSpPr>
          <p:spPr bwMode="auto">
            <a:xfrm>
              <a:off x="1966505" y="3522306"/>
              <a:ext cx="5292251" cy="576064"/>
            </a:xfrm>
            <a:prstGeom prst="rect">
              <a:avLst/>
            </a:prstGeom>
            <a:noFill/>
            <a:ln>
              <a:noFill/>
            </a:ln>
          </p:spPr>
          <p:txBody>
            <a:bodyPr vert="horz" wrap="square" lIns="91414" tIns="45707" rIns="91414" bIns="45707" numCol="1" anchor="t" anchorCtr="0" compatLnSpc="1">
              <a:prstTxWarp prst="textNoShape">
                <a:avLst/>
              </a:prstTxWarp>
              <a:noAutofit/>
            </a:body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lang="ja-JP" altLang="en-US" sz="3200" u="sng" kern="0">
                  <a:latin typeface="+mn-lt"/>
                  <a:ea typeface="+mn-ea"/>
                </a:rPr>
                <a:t>こども施策の基本理念</a:t>
              </a:r>
              <a:endParaRPr kumimoji="1" lang="ja-JP" altLang="en-US" sz="3200" b="0" i="0" u="sng" strike="noStrike" kern="0" cap="none" spc="0" normalizeH="0" baseline="0" noProof="0" dirty="0">
                <a:ln>
                  <a:noFill/>
                </a:ln>
                <a:solidFill>
                  <a:schemeClr val="tx1"/>
                </a:solidFill>
                <a:effectLst/>
                <a:uLnTx/>
                <a:uFillTx/>
                <a:latin typeface="+mn-lt"/>
                <a:ea typeface="+mn-ea"/>
                <a:cs typeface="+mn-cs"/>
              </a:endParaRPr>
            </a:p>
          </p:txBody>
        </p:sp>
        <p:sp>
          <p:nvSpPr>
            <p:cNvPr id="8" name="テキスト ボックス 7">
              <a:extLst>
                <a:ext uri="{FF2B5EF4-FFF2-40B4-BE49-F238E27FC236}">
                  <a16:creationId xmlns:a16="http://schemas.microsoft.com/office/drawing/2014/main" id="{C5C9365C-885B-08B6-1925-AF69E5B369B6}"/>
                </a:ext>
              </a:extLst>
            </p:cNvPr>
            <p:cNvSpPr txBox="1"/>
            <p:nvPr/>
          </p:nvSpPr>
          <p:spPr>
            <a:xfrm>
              <a:off x="932560" y="4616377"/>
              <a:ext cx="2606598" cy="2000548"/>
            </a:xfrm>
            <a:prstGeom prst="rect">
              <a:avLst/>
            </a:prstGeom>
            <a:solidFill>
              <a:srgbClr val="FBDE70"/>
            </a:solidFill>
            <a:ln>
              <a:solidFill>
                <a:schemeClr val="tx1"/>
              </a:solidFill>
            </a:ln>
          </p:spPr>
          <p:txBody>
            <a:bodyPr wrap="square">
              <a:spAutoFit/>
            </a:bodyPr>
            <a:lstStyle/>
            <a:p>
              <a:pPr marL="2063750" indent="-2054225" algn="ctr">
                <a:spcBef>
                  <a:spcPts val="0"/>
                </a:spcBef>
              </a:pPr>
              <a:r>
                <a:rPr lang="ja-JP" altLang="en-US" sz="2400" u="sng">
                  <a:solidFill>
                    <a:srgbClr val="0432FF"/>
                  </a:solidFill>
                  <a:latin typeface="+mj-ea"/>
                  <a:ea typeface="+mj-ea"/>
                </a:rPr>
                <a:t>４つの原則</a:t>
              </a:r>
              <a:endParaRPr lang="en-US" altLang="ja-JP" sz="2000" u="sng" dirty="0">
                <a:solidFill>
                  <a:srgbClr val="0432FF"/>
                </a:solidFill>
                <a:latin typeface="+mj-ea"/>
                <a:ea typeface="+mj-ea"/>
              </a:endParaRPr>
            </a:p>
            <a:p>
              <a:pPr marL="9525" indent="-9525">
                <a:spcBef>
                  <a:spcPts val="0"/>
                </a:spcBef>
              </a:pPr>
              <a:r>
                <a:rPr lang="ja-JP" altLang="en-US" sz="2000">
                  <a:solidFill>
                    <a:srgbClr val="0432FF"/>
                  </a:solidFill>
                  <a:latin typeface="+mj-ea"/>
                  <a:ea typeface="+mj-ea"/>
                </a:rPr>
                <a:t>・</a:t>
              </a:r>
              <a:r>
                <a:rPr lang="ja-JP" altLang="en-US" sz="2000">
                  <a:solidFill>
                    <a:srgbClr val="0432FF"/>
                  </a:solidFill>
                  <a:effectLst/>
                  <a:latin typeface="+mj-ea"/>
                  <a:ea typeface="+mj-ea"/>
                </a:rPr>
                <a:t>生命、生存および</a:t>
              </a:r>
              <a:endParaRPr lang="en-US" altLang="ja-JP" sz="2000" dirty="0">
                <a:solidFill>
                  <a:srgbClr val="0432FF"/>
                </a:solidFill>
                <a:effectLst/>
                <a:latin typeface="+mj-ea"/>
                <a:ea typeface="+mj-ea"/>
              </a:endParaRPr>
            </a:p>
            <a:p>
              <a:pPr marL="9525" indent="-9525">
                <a:spcBef>
                  <a:spcPts val="0"/>
                </a:spcBef>
              </a:pPr>
              <a:r>
                <a:rPr lang="ja-JP" altLang="en-US" sz="2000">
                  <a:solidFill>
                    <a:srgbClr val="0432FF"/>
                  </a:solidFill>
                  <a:latin typeface="+mj-ea"/>
                  <a:ea typeface="+mj-ea"/>
                </a:rPr>
                <a:t>　　</a:t>
              </a:r>
              <a:r>
                <a:rPr lang="ja-JP" altLang="en-US" sz="2000">
                  <a:solidFill>
                    <a:srgbClr val="0432FF"/>
                  </a:solidFill>
                  <a:effectLst/>
                  <a:latin typeface="+mj-ea"/>
                  <a:ea typeface="+mj-ea"/>
                </a:rPr>
                <a:t>発達に対する権利</a:t>
              </a:r>
            </a:p>
            <a:p>
              <a:pPr marL="9525" indent="-9525">
                <a:spcBef>
                  <a:spcPts val="0"/>
                </a:spcBef>
              </a:pPr>
              <a:r>
                <a:rPr lang="ja-JP" altLang="en-US" sz="2000">
                  <a:solidFill>
                    <a:srgbClr val="0432FF"/>
                  </a:solidFill>
                </a:rPr>
                <a:t>・こどもの意見の尊重</a:t>
              </a:r>
              <a:endParaRPr lang="en-US" altLang="ja-JP" sz="2000" dirty="0">
                <a:solidFill>
                  <a:srgbClr val="0432FF"/>
                </a:solidFill>
              </a:endParaRPr>
            </a:p>
            <a:p>
              <a:pPr marL="9525" indent="-9525">
                <a:spcBef>
                  <a:spcPts val="0"/>
                </a:spcBef>
              </a:pPr>
              <a:r>
                <a:rPr lang="ja-JP" altLang="en-US" sz="2000">
                  <a:solidFill>
                    <a:srgbClr val="0432FF"/>
                  </a:solidFill>
                </a:rPr>
                <a:t>・こどもの最善の利益</a:t>
              </a:r>
              <a:endParaRPr lang="en-US" altLang="ja-JP" sz="2000" dirty="0">
                <a:solidFill>
                  <a:srgbClr val="0432FF"/>
                </a:solidFill>
              </a:endParaRPr>
            </a:p>
            <a:p>
              <a:pPr marL="9525" indent="-9525">
                <a:spcBef>
                  <a:spcPts val="0"/>
                </a:spcBef>
              </a:pPr>
              <a:r>
                <a:rPr lang="ja-JP" altLang="en-US" sz="2000">
                  <a:solidFill>
                    <a:srgbClr val="0432FF"/>
                  </a:solidFill>
                </a:rPr>
                <a:t>・差別の禁止</a:t>
              </a:r>
              <a:endParaRPr lang="en-US" altLang="ja-JP" sz="2400" dirty="0">
                <a:solidFill>
                  <a:srgbClr val="0432FF"/>
                </a:solidFill>
              </a:endParaRPr>
            </a:p>
          </p:txBody>
        </p:sp>
        <p:sp>
          <p:nvSpPr>
            <p:cNvPr id="9" name="テキスト ボックス 8">
              <a:extLst>
                <a:ext uri="{FF2B5EF4-FFF2-40B4-BE49-F238E27FC236}">
                  <a16:creationId xmlns:a16="http://schemas.microsoft.com/office/drawing/2014/main" id="{4E678FD1-BDEB-AA39-520C-2F09E7DC69B5}"/>
                </a:ext>
              </a:extLst>
            </p:cNvPr>
            <p:cNvSpPr txBox="1"/>
            <p:nvPr/>
          </p:nvSpPr>
          <p:spPr>
            <a:xfrm>
              <a:off x="3674942" y="4602971"/>
              <a:ext cx="1916105" cy="1712697"/>
            </a:xfrm>
            <a:prstGeom prst="rect">
              <a:avLst/>
            </a:prstGeom>
            <a:solidFill>
              <a:srgbClr val="FBDE70"/>
            </a:solidFill>
            <a:ln>
              <a:solidFill>
                <a:schemeClr val="tx1"/>
              </a:solidFill>
            </a:ln>
          </p:spPr>
          <p:txBody>
            <a:bodyPr wrap="none" rtlCol="0">
              <a:noAutofit/>
            </a:bodyPr>
            <a:lstStyle/>
            <a:p>
              <a:pPr algn="ctr"/>
              <a:r>
                <a:rPr kumimoji="1" lang="ja-JP" altLang="en-US" sz="2400" u="sng">
                  <a:solidFill>
                    <a:srgbClr val="0432FF"/>
                  </a:solidFill>
                </a:rPr>
                <a:t>４つの柱</a:t>
              </a:r>
              <a:endParaRPr kumimoji="1" lang="en-US" altLang="ja-JP" sz="2000" u="sng" dirty="0">
                <a:solidFill>
                  <a:srgbClr val="0432FF"/>
                </a:solidFill>
              </a:endParaRPr>
            </a:p>
            <a:p>
              <a:r>
                <a:rPr kumimoji="1" lang="ja-JP" altLang="en-US" sz="2000">
                  <a:solidFill>
                    <a:srgbClr val="0432FF"/>
                  </a:solidFill>
                </a:rPr>
                <a:t>・生きる権利</a:t>
              </a:r>
              <a:endParaRPr kumimoji="1" lang="en-US" altLang="ja-JP" sz="2000" dirty="0">
                <a:solidFill>
                  <a:srgbClr val="0432FF"/>
                </a:solidFill>
              </a:endParaRPr>
            </a:p>
            <a:p>
              <a:r>
                <a:rPr lang="ja-JP" altLang="en-US" sz="2000">
                  <a:solidFill>
                    <a:srgbClr val="0432FF"/>
                  </a:solidFill>
                </a:rPr>
                <a:t>・育つ権利</a:t>
              </a:r>
              <a:endParaRPr lang="en-US" altLang="ja-JP" sz="2000" dirty="0">
                <a:solidFill>
                  <a:srgbClr val="0432FF"/>
                </a:solidFill>
              </a:endParaRPr>
            </a:p>
            <a:p>
              <a:r>
                <a:rPr kumimoji="1" lang="ja-JP" altLang="en-US" sz="2000">
                  <a:solidFill>
                    <a:srgbClr val="0432FF"/>
                  </a:solidFill>
                </a:rPr>
                <a:t>・守られる権利</a:t>
              </a:r>
              <a:endParaRPr kumimoji="1" lang="en-US" altLang="ja-JP" sz="2000" dirty="0">
                <a:solidFill>
                  <a:srgbClr val="0432FF"/>
                </a:solidFill>
              </a:endParaRPr>
            </a:p>
            <a:p>
              <a:r>
                <a:rPr lang="ja-JP" altLang="en-US" sz="2000">
                  <a:solidFill>
                    <a:srgbClr val="0432FF"/>
                  </a:solidFill>
                </a:rPr>
                <a:t>・参加する権利</a:t>
              </a:r>
              <a:endParaRPr kumimoji="1" lang="ja-JP" altLang="en-US" sz="2400">
                <a:solidFill>
                  <a:srgbClr val="0432FF"/>
                </a:solidFill>
              </a:endParaRPr>
            </a:p>
          </p:txBody>
        </p:sp>
        <p:sp>
          <p:nvSpPr>
            <p:cNvPr id="10" name="テキスト ボックス 9">
              <a:extLst>
                <a:ext uri="{FF2B5EF4-FFF2-40B4-BE49-F238E27FC236}">
                  <a16:creationId xmlns:a16="http://schemas.microsoft.com/office/drawing/2014/main" id="{093CEBA6-B66C-A42C-9E0D-8B06D19342E5}"/>
                </a:ext>
              </a:extLst>
            </p:cNvPr>
            <p:cNvSpPr txBox="1"/>
            <p:nvPr/>
          </p:nvSpPr>
          <p:spPr>
            <a:xfrm>
              <a:off x="5852852" y="4618413"/>
              <a:ext cx="2714394" cy="707886"/>
            </a:xfrm>
            <a:prstGeom prst="rect">
              <a:avLst/>
            </a:prstGeom>
            <a:solidFill>
              <a:srgbClr val="FFFF00"/>
            </a:solidFill>
            <a:ln>
              <a:solidFill>
                <a:schemeClr val="tx1"/>
              </a:solidFill>
            </a:ln>
          </p:spPr>
          <p:txBody>
            <a:bodyPr wrap="square">
              <a:spAutoFit/>
            </a:bodyPr>
            <a:lstStyle/>
            <a:p>
              <a:pPr marL="319088" indent="-319088">
                <a:spcBef>
                  <a:spcPts val="0"/>
                </a:spcBef>
              </a:pPr>
              <a:r>
                <a:rPr lang="ja-JP" altLang="en-US" sz="2000">
                  <a:solidFill>
                    <a:srgbClr val="0432FF"/>
                  </a:solidFill>
                  <a:latin typeface="+mj-ea"/>
                  <a:ea typeface="+mj-ea"/>
                </a:rPr>
                <a:t>・子育てに喜びを</a:t>
              </a:r>
              <a:endParaRPr lang="en-US" altLang="ja-JP" sz="2000" dirty="0">
                <a:solidFill>
                  <a:srgbClr val="0432FF"/>
                </a:solidFill>
                <a:latin typeface="+mj-ea"/>
                <a:ea typeface="+mj-ea"/>
              </a:endParaRPr>
            </a:p>
            <a:p>
              <a:pPr marL="319088" indent="-319088">
                <a:spcBef>
                  <a:spcPts val="0"/>
                </a:spcBef>
              </a:pPr>
              <a:r>
                <a:rPr lang="ja-JP" altLang="en-US" sz="2000">
                  <a:solidFill>
                    <a:srgbClr val="0432FF"/>
                  </a:solidFill>
                  <a:latin typeface="+mj-ea"/>
                  <a:ea typeface="+mj-ea"/>
                </a:rPr>
                <a:t>　感じられる社会づくり</a:t>
              </a:r>
              <a:endParaRPr lang="en-US" altLang="ja-JP" sz="2000" dirty="0">
                <a:solidFill>
                  <a:srgbClr val="0432FF"/>
                </a:solidFill>
              </a:endParaRPr>
            </a:p>
          </p:txBody>
        </p:sp>
        <p:sp>
          <p:nvSpPr>
            <p:cNvPr id="11" name="テキスト ボックス 10">
              <a:extLst>
                <a:ext uri="{FF2B5EF4-FFF2-40B4-BE49-F238E27FC236}">
                  <a16:creationId xmlns:a16="http://schemas.microsoft.com/office/drawing/2014/main" id="{9C1FC199-A5E7-7598-DEFC-1D5A748CBF34}"/>
                </a:ext>
              </a:extLst>
            </p:cNvPr>
            <p:cNvSpPr txBox="1"/>
            <p:nvPr/>
          </p:nvSpPr>
          <p:spPr>
            <a:xfrm>
              <a:off x="1547248" y="4082422"/>
              <a:ext cx="3744416" cy="461665"/>
            </a:xfrm>
            <a:prstGeom prst="rect">
              <a:avLst/>
            </a:prstGeom>
            <a:noFill/>
          </p:spPr>
          <p:txBody>
            <a:bodyPr wrap="square">
              <a:spAutoFit/>
            </a:bodyPr>
            <a:lstStyle/>
            <a:p>
              <a:pPr marL="2064779" indent="-2064779" algn="ctr">
                <a:spcBef>
                  <a:spcPts val="0"/>
                </a:spcBef>
              </a:pPr>
              <a:r>
                <a:rPr lang="en-US" altLang="ja-JP" sz="2400" u="sng" dirty="0">
                  <a:solidFill>
                    <a:srgbClr val="0432FF"/>
                  </a:solidFill>
                  <a:latin typeface="+mj-ea"/>
                  <a:ea typeface="+mj-ea"/>
                </a:rPr>
                <a:t>【</a:t>
              </a:r>
              <a:r>
                <a:rPr lang="ja-JP" altLang="en-US" sz="2400" u="sng">
                  <a:solidFill>
                    <a:srgbClr val="0432FF"/>
                  </a:solidFill>
                  <a:latin typeface="+mj-ea"/>
                  <a:ea typeface="+mj-ea"/>
                </a:rPr>
                <a:t>こどもの権利</a:t>
              </a:r>
              <a:r>
                <a:rPr lang="en-US" altLang="ja-JP" sz="2400" u="sng" dirty="0">
                  <a:solidFill>
                    <a:srgbClr val="0432FF"/>
                  </a:solidFill>
                  <a:latin typeface="+mj-ea"/>
                  <a:ea typeface="+mj-ea"/>
                </a:rPr>
                <a:t>】</a:t>
              </a:r>
              <a:endParaRPr lang="en-US" altLang="ja-JP" sz="2400" dirty="0">
                <a:solidFill>
                  <a:srgbClr val="0432FF"/>
                </a:solidFill>
              </a:endParaRPr>
            </a:p>
          </p:txBody>
        </p:sp>
        <p:sp>
          <p:nvSpPr>
            <p:cNvPr id="12" name="テキスト ボックス 11">
              <a:extLst>
                <a:ext uri="{FF2B5EF4-FFF2-40B4-BE49-F238E27FC236}">
                  <a16:creationId xmlns:a16="http://schemas.microsoft.com/office/drawing/2014/main" id="{BCCDA5C2-953E-CAC9-788D-2CACB18ED7F3}"/>
                </a:ext>
              </a:extLst>
            </p:cNvPr>
            <p:cNvSpPr txBox="1"/>
            <p:nvPr/>
          </p:nvSpPr>
          <p:spPr>
            <a:xfrm>
              <a:off x="6351121" y="4150370"/>
              <a:ext cx="1773487" cy="461665"/>
            </a:xfrm>
            <a:prstGeom prst="rect">
              <a:avLst/>
            </a:prstGeom>
            <a:noFill/>
          </p:spPr>
          <p:txBody>
            <a:bodyPr wrap="square">
              <a:spAutoFit/>
            </a:bodyPr>
            <a:lstStyle/>
            <a:p>
              <a:pPr marL="2064779" indent="-2064779" algn="ctr">
                <a:spcBef>
                  <a:spcPts val="0"/>
                </a:spcBef>
              </a:pPr>
              <a:r>
                <a:rPr lang="en-US" altLang="ja-JP" sz="2400" u="sng" dirty="0">
                  <a:solidFill>
                    <a:srgbClr val="0432FF"/>
                  </a:solidFill>
                  <a:latin typeface="+mj-ea"/>
                  <a:ea typeface="+mj-ea"/>
                </a:rPr>
                <a:t>【</a:t>
              </a:r>
              <a:r>
                <a:rPr lang="ja-JP" altLang="en-US" sz="2400" u="sng">
                  <a:solidFill>
                    <a:srgbClr val="0432FF"/>
                  </a:solidFill>
                  <a:latin typeface="+mj-ea"/>
                  <a:ea typeface="+mj-ea"/>
                </a:rPr>
                <a:t>ミッション</a:t>
              </a:r>
              <a:r>
                <a:rPr lang="en-US" altLang="ja-JP" sz="2400" u="sng" dirty="0">
                  <a:solidFill>
                    <a:srgbClr val="0432FF"/>
                  </a:solidFill>
                  <a:latin typeface="+mj-ea"/>
                  <a:ea typeface="+mj-ea"/>
                </a:rPr>
                <a:t>】</a:t>
              </a:r>
              <a:endParaRPr lang="en-US" altLang="ja-JP" sz="2400" dirty="0">
                <a:solidFill>
                  <a:srgbClr val="0432FF"/>
                </a:solidFill>
              </a:endParaRPr>
            </a:p>
          </p:txBody>
        </p:sp>
        <p:sp>
          <p:nvSpPr>
            <p:cNvPr id="13" name="テキスト ボックス 12">
              <a:extLst>
                <a:ext uri="{FF2B5EF4-FFF2-40B4-BE49-F238E27FC236}">
                  <a16:creationId xmlns:a16="http://schemas.microsoft.com/office/drawing/2014/main" id="{54BFECA8-423B-0E2A-7B13-211486248599}"/>
                </a:ext>
              </a:extLst>
            </p:cNvPr>
            <p:cNvSpPr txBox="1"/>
            <p:nvPr/>
          </p:nvSpPr>
          <p:spPr>
            <a:xfrm>
              <a:off x="5852852" y="5386782"/>
              <a:ext cx="2108269" cy="400110"/>
            </a:xfrm>
            <a:prstGeom prst="rect">
              <a:avLst/>
            </a:prstGeom>
            <a:noFill/>
          </p:spPr>
          <p:txBody>
            <a:bodyPr wrap="none" rtlCol="0">
              <a:spAutoFit/>
            </a:bodyPr>
            <a:lstStyle/>
            <a:p>
              <a:r>
                <a:rPr kumimoji="1" lang="ja-JP" altLang="en-US" sz="2000">
                  <a:solidFill>
                    <a:srgbClr val="0432FF"/>
                  </a:solidFill>
                </a:rPr>
                <a:t>・家庭養育の原則</a:t>
              </a:r>
            </a:p>
          </p:txBody>
        </p:sp>
      </p:grpSp>
      <p:sp>
        <p:nvSpPr>
          <p:cNvPr id="14" name="テキスト ボックス 13">
            <a:extLst>
              <a:ext uri="{FF2B5EF4-FFF2-40B4-BE49-F238E27FC236}">
                <a16:creationId xmlns:a16="http://schemas.microsoft.com/office/drawing/2014/main" id="{D73A133B-06D4-515C-EC2C-96E56D94694C}"/>
              </a:ext>
            </a:extLst>
          </p:cNvPr>
          <p:cNvSpPr txBox="1"/>
          <p:nvPr/>
        </p:nvSpPr>
        <p:spPr>
          <a:xfrm>
            <a:off x="1438767" y="2142883"/>
            <a:ext cx="2396810" cy="1077218"/>
          </a:xfrm>
          <a:prstGeom prst="rect">
            <a:avLst/>
          </a:prstGeom>
          <a:noFill/>
        </p:spPr>
        <p:txBody>
          <a:bodyPr wrap="none" rtlCol="0">
            <a:spAutoFit/>
          </a:bodyPr>
          <a:lstStyle/>
          <a:p>
            <a:r>
              <a:rPr kumimoji="1" lang="ja-JP" altLang="en-US" sz="1600">
                <a:solidFill>
                  <a:srgbClr val="FF0000"/>
                </a:solidFill>
              </a:rPr>
              <a:t>こども施策の基本理念が</a:t>
            </a:r>
            <a:endParaRPr kumimoji="1" lang="en-US" altLang="ja-JP" sz="1600" dirty="0">
              <a:solidFill>
                <a:srgbClr val="FF0000"/>
              </a:solidFill>
            </a:endParaRPr>
          </a:p>
          <a:p>
            <a:r>
              <a:rPr kumimoji="1" lang="ja-JP" altLang="en-US" sz="1600">
                <a:solidFill>
                  <a:srgbClr val="FF0000"/>
                </a:solidFill>
              </a:rPr>
              <a:t>護られ、達成できるよう、</a:t>
            </a:r>
            <a:endParaRPr kumimoji="1" lang="en-US" altLang="ja-JP" sz="1600" dirty="0">
              <a:solidFill>
                <a:srgbClr val="FF0000"/>
              </a:solidFill>
            </a:endParaRPr>
          </a:p>
          <a:p>
            <a:r>
              <a:rPr lang="ja-JP" altLang="en-US" sz="1600">
                <a:solidFill>
                  <a:srgbClr val="FF0000"/>
                </a:solidFill>
              </a:rPr>
              <a:t>障害児・家族に対して、</a:t>
            </a:r>
            <a:endParaRPr lang="en-US" altLang="ja-JP" sz="1600" dirty="0">
              <a:solidFill>
                <a:srgbClr val="FF0000"/>
              </a:solidFill>
            </a:endParaRPr>
          </a:p>
          <a:p>
            <a:r>
              <a:rPr kumimoji="1" lang="ja-JP" altLang="en-US" sz="1600">
                <a:solidFill>
                  <a:srgbClr val="FF0000"/>
                </a:solidFill>
              </a:rPr>
              <a:t>障害者の権利を護る</a:t>
            </a:r>
          </a:p>
        </p:txBody>
      </p:sp>
      <p:grpSp>
        <p:nvGrpSpPr>
          <p:cNvPr id="17" name="グループ化 16">
            <a:extLst>
              <a:ext uri="{FF2B5EF4-FFF2-40B4-BE49-F238E27FC236}">
                <a16:creationId xmlns:a16="http://schemas.microsoft.com/office/drawing/2014/main" id="{F6D4EBF2-A3F8-18CA-6146-98F9203D944A}"/>
              </a:ext>
            </a:extLst>
          </p:cNvPr>
          <p:cNvGrpSpPr/>
          <p:nvPr/>
        </p:nvGrpSpPr>
        <p:grpSpPr>
          <a:xfrm>
            <a:off x="3922948" y="904634"/>
            <a:ext cx="5406898" cy="2320372"/>
            <a:chOff x="3958952" y="1037997"/>
            <a:chExt cx="5406898" cy="2320372"/>
          </a:xfrm>
        </p:grpSpPr>
        <p:sp>
          <p:nvSpPr>
            <p:cNvPr id="4" name="正方形/長方形 3">
              <a:extLst>
                <a:ext uri="{FF2B5EF4-FFF2-40B4-BE49-F238E27FC236}">
                  <a16:creationId xmlns:a16="http://schemas.microsoft.com/office/drawing/2014/main" id="{03B36BA7-7CF7-1B84-99C3-94C8F0286DED}"/>
                </a:ext>
              </a:extLst>
            </p:cNvPr>
            <p:cNvSpPr/>
            <p:nvPr/>
          </p:nvSpPr>
          <p:spPr bwMode="auto">
            <a:xfrm>
              <a:off x="3958952" y="1037997"/>
              <a:ext cx="5406898" cy="2320372"/>
            </a:xfrm>
            <a:prstGeom prst="rect">
              <a:avLst/>
            </a:prstGeom>
            <a:solidFill>
              <a:srgbClr val="FFC000">
                <a:alpha val="15238"/>
              </a:srgbClr>
            </a:solidFill>
            <a:ln w="57150" cap="flat" cmpd="sng" algn="ctr">
              <a:solidFill>
                <a:srgbClr val="FD6C2B"/>
              </a:solidFill>
              <a:prstDash val="solid"/>
              <a:round/>
              <a:headEnd type="none" w="med" len="med"/>
              <a:tailEnd type="none" w="med" len="med"/>
            </a:ln>
            <a:effectLst/>
          </p:spPr>
          <p:txBody>
            <a:bodyPr vert="horz" wrap="square" lIns="36804" tIns="7359" rIns="36804" bIns="7359" numCol="1" rtlCol="0" anchor="ctr" anchorCtr="1"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2800" b="0" i="0" u="none" strike="noStrike" cap="none" normalizeH="0" baseline="0">
                <a:ln>
                  <a:noFill/>
                </a:ln>
                <a:solidFill>
                  <a:srgbClr val="FF0000"/>
                </a:solidFill>
                <a:effectLst/>
                <a:latin typeface="Arial" charset="0"/>
                <a:ea typeface="ＭＳ Ｐゴシック" pitchFamily="50" charset="-128"/>
              </a:endParaRPr>
            </a:p>
          </p:txBody>
        </p:sp>
        <p:sp>
          <p:nvSpPr>
            <p:cNvPr id="15" name="テキスト ボックス 14">
              <a:extLst>
                <a:ext uri="{FF2B5EF4-FFF2-40B4-BE49-F238E27FC236}">
                  <a16:creationId xmlns:a16="http://schemas.microsoft.com/office/drawing/2014/main" id="{352BD8DA-F8C2-6E4D-2B7B-A8B433AFB79E}"/>
                </a:ext>
              </a:extLst>
            </p:cNvPr>
            <p:cNvSpPr txBox="1"/>
            <p:nvPr/>
          </p:nvSpPr>
          <p:spPr>
            <a:xfrm>
              <a:off x="3958952" y="1700070"/>
              <a:ext cx="5123179" cy="1317635"/>
            </a:xfrm>
            <a:prstGeom prst="rect">
              <a:avLst/>
            </a:prstGeom>
            <a:noFill/>
          </p:spPr>
          <p:txBody>
            <a:bodyPr wrap="none" rtlCol="0">
              <a:noAutofit/>
            </a:bodyPr>
            <a:lstStyle/>
            <a:p>
              <a:r>
                <a:rPr lang="ja-JP" altLang="en-US" sz="2000"/>
                <a:t>・障害の特性を踏まえたニーズに応じた発達支援</a:t>
              </a:r>
              <a:endParaRPr lang="en-US" altLang="ja-JP" sz="2000" dirty="0"/>
            </a:p>
            <a:p>
              <a:r>
                <a:rPr lang="ja-JP" altLang="en-US" sz="2000"/>
                <a:t>・合理的配慮の提供　　　</a:t>
              </a:r>
              <a:r>
                <a:rPr kumimoji="1" lang="ja-JP" altLang="en-US" sz="2000"/>
                <a:t>　</a:t>
              </a:r>
              <a:endParaRPr kumimoji="1" lang="en-US" altLang="ja-JP" sz="2000" dirty="0"/>
            </a:p>
            <a:p>
              <a:r>
                <a:rPr kumimoji="1" lang="ja-JP" altLang="en-US" sz="1800"/>
                <a:t>・</a:t>
              </a:r>
              <a:r>
                <a:rPr kumimoji="1" lang="ja-JP" altLang="en-US" sz="2000"/>
                <a:t>家族支援の提供</a:t>
              </a:r>
              <a:endParaRPr kumimoji="1" lang="en-US" altLang="ja-JP" sz="2000" dirty="0"/>
            </a:p>
            <a:p>
              <a:r>
                <a:rPr kumimoji="1" lang="ja-JP" altLang="en-US" sz="2000"/>
                <a:t>・地域社会への参加、インクルージョンの推進</a:t>
              </a:r>
              <a:endParaRPr kumimoji="1" lang="en-US" altLang="ja-JP" sz="2000" dirty="0"/>
            </a:p>
            <a:p>
              <a:r>
                <a:rPr lang="ja-JP" altLang="en-US" sz="2000"/>
                <a:t>・連携による途切れない支援</a:t>
              </a:r>
              <a:endParaRPr lang="en-US" altLang="ja-JP" sz="2000" dirty="0"/>
            </a:p>
          </p:txBody>
        </p:sp>
        <p:sp>
          <p:nvSpPr>
            <p:cNvPr id="16" name="コンテンツ プレースホルダー 2">
              <a:extLst>
                <a:ext uri="{FF2B5EF4-FFF2-40B4-BE49-F238E27FC236}">
                  <a16:creationId xmlns:a16="http://schemas.microsoft.com/office/drawing/2014/main" id="{79934E98-C520-B21D-8D01-7A8DC46D1087}"/>
                </a:ext>
              </a:extLst>
            </p:cNvPr>
            <p:cNvSpPr txBox="1">
              <a:spLocks/>
            </p:cNvSpPr>
            <p:nvPr/>
          </p:nvSpPr>
          <p:spPr>
            <a:xfrm>
              <a:off x="4598486" y="1156444"/>
              <a:ext cx="4185772" cy="576064"/>
            </a:xfrm>
            <a:prstGeom prst="rect">
              <a:avLst/>
            </a:prstGeom>
            <a:noFill/>
          </p:spPr>
          <p:txBody>
            <a:bodyPr>
              <a:noAutofit/>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598613" indent="-227013"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marL="0" indent="0" algn="ctr">
                <a:buFontTx/>
                <a:buNone/>
              </a:pPr>
              <a:r>
                <a:rPr lang="ja-JP" altLang="en-US" sz="3000" u="sng" kern="0"/>
                <a:t>障害者支援の基本理念</a:t>
              </a:r>
              <a:endParaRPr lang="ja-JP" altLang="en-US" sz="2800" u="sng" kern="0" dirty="0"/>
            </a:p>
          </p:txBody>
        </p:sp>
      </p:grpSp>
    </p:spTree>
    <p:extLst>
      <p:ext uri="{BB962C8B-B14F-4D97-AF65-F5344CB8AC3E}">
        <p14:creationId xmlns:p14="http://schemas.microsoft.com/office/powerpoint/2010/main" val="15748112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C72902AA-66DC-0B1E-932A-D69306A9B8B2}"/>
              </a:ext>
            </a:extLst>
          </p:cNvPr>
          <p:cNvSpPr>
            <a:spLocks noChangeArrowheads="1"/>
          </p:cNvSpPr>
          <p:nvPr/>
        </p:nvSpPr>
        <p:spPr bwMode="auto">
          <a:xfrm>
            <a:off x="128464" y="907640"/>
            <a:ext cx="9426004" cy="1657264"/>
          </a:xfrm>
          <a:prstGeom prst="rect">
            <a:avLst/>
          </a:prstGeom>
          <a:solidFill>
            <a:schemeClr val="accent5">
              <a:lumMod val="20000"/>
              <a:lumOff val="80000"/>
            </a:schemeClr>
          </a:solidFill>
          <a:ln w="28575">
            <a:solidFill>
              <a:srgbClr val="000000"/>
            </a:solidFill>
            <a:miter lim="800000"/>
            <a:headEnd/>
            <a:tailEnd/>
          </a:ln>
        </p:spPr>
        <p:txBody>
          <a:bodyPr/>
          <a:lstStyle/>
          <a:p>
            <a:pPr marL="2138363" indent="-2138363"/>
            <a:r>
              <a:rPr lang="en-US" altLang="ja-JP" sz="2600" dirty="0"/>
              <a:t>①</a:t>
            </a:r>
            <a:r>
              <a:rPr lang="ja-JP" altLang="en-US" sz="2600"/>
              <a:t>本人支援　</a:t>
            </a:r>
            <a:r>
              <a:rPr lang="en-US" altLang="ja-JP" sz="2600" dirty="0"/>
              <a:t> </a:t>
            </a:r>
            <a:r>
              <a:rPr lang="ja-JP" altLang="en-US" sz="2600"/>
              <a:t>：主に就学前の障害のあるこども又はその可能性のあるこどもに対し、個々の障害の状態や発達の状況、障害の特性等に応じた発達上のニーズに合わせて本人への発達支援</a:t>
            </a:r>
            <a:endParaRPr lang="en-US" altLang="ja-JP" sz="2600" dirty="0"/>
          </a:p>
        </p:txBody>
      </p:sp>
      <p:sp>
        <p:nvSpPr>
          <p:cNvPr id="2" name="スライド番号プレースホルダー 9">
            <a:extLst>
              <a:ext uri="{FF2B5EF4-FFF2-40B4-BE49-F238E27FC236}">
                <a16:creationId xmlns:a16="http://schemas.microsoft.com/office/drawing/2014/main" id="{25D1946A-2538-0E2F-CB9E-A79A6A5911CA}"/>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12</a:t>
            </a:fld>
            <a:endParaRPr lang="en-US" altLang="ja-JP" sz="2000" dirty="0">
              <a:solidFill>
                <a:srgbClr val="000000"/>
              </a:solidFill>
            </a:endParaRPr>
          </a:p>
        </p:txBody>
      </p:sp>
      <p:sp>
        <p:nvSpPr>
          <p:cNvPr id="6" name="Rectangle 1">
            <a:extLst>
              <a:ext uri="{FF2B5EF4-FFF2-40B4-BE49-F238E27FC236}">
                <a16:creationId xmlns:a16="http://schemas.microsoft.com/office/drawing/2014/main" id="{66635F34-3CE5-6534-B4C4-216F58FCEF27}"/>
              </a:ext>
            </a:extLst>
          </p:cNvPr>
          <p:cNvSpPr>
            <a:spLocks noChangeArrowheads="1"/>
          </p:cNvSpPr>
          <p:nvPr/>
        </p:nvSpPr>
        <p:spPr bwMode="auto">
          <a:xfrm>
            <a:off x="128464" y="2745554"/>
            <a:ext cx="9426004" cy="555472"/>
          </a:xfrm>
          <a:prstGeom prst="rect">
            <a:avLst/>
          </a:prstGeom>
          <a:solidFill>
            <a:schemeClr val="accent5">
              <a:lumMod val="20000"/>
              <a:lumOff val="80000"/>
            </a:schemeClr>
          </a:solidFill>
          <a:ln w="28575">
            <a:solidFill>
              <a:srgbClr val="000000"/>
            </a:solidFill>
            <a:miter lim="800000"/>
            <a:headEnd/>
            <a:tailEnd/>
          </a:ln>
        </p:spPr>
        <p:txBody>
          <a:bodyPr/>
          <a:lstStyle/>
          <a:p>
            <a:r>
              <a:rPr lang="ja-JP" altLang="en-US" sz="2600">
                <a:solidFill>
                  <a:srgbClr val="000000"/>
                </a:solidFill>
                <a:latin typeface="+mn-ea"/>
                <a:ea typeface="+mn-ea"/>
              </a:rPr>
              <a:t>②家族支援　</a:t>
            </a:r>
            <a:r>
              <a:rPr lang="en-US" altLang="ja-JP" sz="2600" dirty="0">
                <a:solidFill>
                  <a:srgbClr val="000000"/>
                </a:solidFill>
                <a:latin typeface="+mn-ea"/>
                <a:ea typeface="+mn-ea"/>
              </a:rPr>
              <a:t> </a:t>
            </a:r>
            <a:r>
              <a:rPr lang="ja-JP" altLang="en-US" sz="2600">
                <a:solidFill>
                  <a:srgbClr val="000000"/>
                </a:solidFill>
                <a:latin typeface="+mn-ea"/>
                <a:ea typeface="+mn-ea"/>
              </a:rPr>
              <a:t>：</a:t>
            </a:r>
            <a:r>
              <a:rPr lang="ja-JP" altLang="en-US" sz="2600"/>
              <a:t>こどもの発達の基盤となる家族への支援</a:t>
            </a:r>
          </a:p>
        </p:txBody>
      </p:sp>
      <p:sp>
        <p:nvSpPr>
          <p:cNvPr id="7" name="Rectangle 1">
            <a:extLst>
              <a:ext uri="{FF2B5EF4-FFF2-40B4-BE49-F238E27FC236}">
                <a16:creationId xmlns:a16="http://schemas.microsoft.com/office/drawing/2014/main" id="{12EA99C3-589C-1066-F7B1-F2F419B797E7}"/>
              </a:ext>
            </a:extLst>
          </p:cNvPr>
          <p:cNvSpPr>
            <a:spLocks noChangeArrowheads="1"/>
          </p:cNvSpPr>
          <p:nvPr/>
        </p:nvSpPr>
        <p:spPr bwMode="auto">
          <a:xfrm>
            <a:off x="150980" y="3498517"/>
            <a:ext cx="9426004" cy="938595"/>
          </a:xfrm>
          <a:prstGeom prst="rect">
            <a:avLst/>
          </a:prstGeom>
          <a:solidFill>
            <a:schemeClr val="accent5">
              <a:lumMod val="20000"/>
              <a:lumOff val="80000"/>
            </a:schemeClr>
          </a:solidFill>
          <a:ln w="28575">
            <a:solidFill>
              <a:srgbClr val="000000"/>
            </a:solidFill>
            <a:miter lim="800000"/>
            <a:headEnd/>
            <a:tailEnd/>
          </a:ln>
        </p:spPr>
        <p:txBody>
          <a:bodyPr/>
          <a:lstStyle/>
          <a:p>
            <a:pPr marL="2138363" indent="-2138363"/>
            <a:r>
              <a:rPr lang="ja-JP" altLang="en-US" sz="2600">
                <a:solidFill>
                  <a:srgbClr val="000000"/>
                </a:solidFill>
                <a:latin typeface="+mn-ea"/>
                <a:ea typeface="+mn-ea"/>
              </a:rPr>
              <a:t>③地域連携・支援：こ</a:t>
            </a:r>
            <a:r>
              <a:rPr lang="ja-JP" altLang="en-US" sz="2600"/>
              <a:t>どもや家庭に関わる関係機関と連携を図りながら、こどもや家族を包括的に支援</a:t>
            </a:r>
          </a:p>
          <a:p>
            <a:pPr marL="2755900" indent="-2755900"/>
            <a:endParaRPr lang="en-US" altLang="ja-JP" sz="2600" dirty="0">
              <a:solidFill>
                <a:srgbClr val="000000"/>
              </a:solidFill>
              <a:latin typeface="+mn-ea"/>
              <a:ea typeface="+mn-ea"/>
            </a:endParaRPr>
          </a:p>
        </p:txBody>
      </p:sp>
      <p:sp>
        <p:nvSpPr>
          <p:cNvPr id="8" name="Rectangle 1">
            <a:extLst>
              <a:ext uri="{FF2B5EF4-FFF2-40B4-BE49-F238E27FC236}">
                <a16:creationId xmlns:a16="http://schemas.microsoft.com/office/drawing/2014/main" id="{10A998DD-12B0-37A4-D871-2C50CE0F7911}"/>
              </a:ext>
            </a:extLst>
          </p:cNvPr>
          <p:cNvSpPr>
            <a:spLocks noChangeArrowheads="1"/>
          </p:cNvSpPr>
          <p:nvPr/>
        </p:nvSpPr>
        <p:spPr bwMode="auto">
          <a:xfrm>
            <a:off x="150980" y="4634602"/>
            <a:ext cx="9426004" cy="1315757"/>
          </a:xfrm>
          <a:prstGeom prst="rect">
            <a:avLst/>
          </a:prstGeom>
          <a:solidFill>
            <a:schemeClr val="accent5">
              <a:lumMod val="20000"/>
              <a:lumOff val="80000"/>
            </a:schemeClr>
          </a:solidFill>
          <a:ln w="28575">
            <a:solidFill>
              <a:srgbClr val="000000"/>
            </a:solidFill>
            <a:miter lim="800000"/>
            <a:headEnd/>
            <a:tailEnd/>
          </a:ln>
        </p:spPr>
        <p:txBody>
          <a:bodyPr/>
          <a:lstStyle/>
          <a:p>
            <a:pPr marL="2092325" indent="-2092325"/>
            <a:r>
              <a:rPr lang="ja-JP" altLang="en-US" sz="2600">
                <a:solidFill>
                  <a:srgbClr val="000000"/>
                </a:solidFill>
                <a:latin typeface="+mn-ea"/>
                <a:ea typeface="+mn-ea"/>
              </a:rPr>
              <a:t>④移行支援　</a:t>
            </a:r>
            <a:r>
              <a:rPr lang="en-US" altLang="ja-JP" sz="2600" dirty="0">
                <a:solidFill>
                  <a:srgbClr val="000000"/>
                </a:solidFill>
                <a:latin typeface="+mn-ea"/>
                <a:ea typeface="+mn-ea"/>
              </a:rPr>
              <a:t> </a:t>
            </a:r>
            <a:r>
              <a:rPr lang="ja-JP" altLang="en-US" sz="2600">
                <a:solidFill>
                  <a:srgbClr val="000000"/>
                </a:solidFill>
                <a:latin typeface="+mn-ea"/>
                <a:ea typeface="+mn-ea"/>
              </a:rPr>
              <a:t>：</a:t>
            </a:r>
            <a:r>
              <a:rPr lang="ja-JP" altLang="en-US" sz="2600"/>
              <a:t>全てのこどもが共に成長できるよう、障害のあるこどもが、可能な限り、地域の保育、教育等を受けられるように支援</a:t>
            </a:r>
          </a:p>
          <a:p>
            <a:pPr marL="622300" indent="-622300"/>
            <a:endParaRPr lang="en-US" altLang="ja-JP" sz="2400" dirty="0">
              <a:solidFill>
                <a:srgbClr val="000000"/>
              </a:solidFill>
              <a:latin typeface="+mn-ea"/>
              <a:ea typeface="+mn-ea"/>
            </a:endParaRPr>
          </a:p>
        </p:txBody>
      </p:sp>
      <p:sp>
        <p:nvSpPr>
          <p:cNvPr id="10" name="テキスト ボックス 9">
            <a:extLst>
              <a:ext uri="{FF2B5EF4-FFF2-40B4-BE49-F238E27FC236}">
                <a16:creationId xmlns:a16="http://schemas.microsoft.com/office/drawing/2014/main" id="{AB1D3BE2-AF4E-817D-F006-068E50A8607A}"/>
              </a:ext>
            </a:extLst>
          </p:cNvPr>
          <p:cNvSpPr txBox="1"/>
          <p:nvPr/>
        </p:nvSpPr>
        <p:spPr>
          <a:xfrm>
            <a:off x="1305841" y="0"/>
            <a:ext cx="6941323" cy="646331"/>
          </a:xfrm>
          <a:prstGeom prst="rect">
            <a:avLst/>
          </a:prstGeom>
          <a:noFill/>
        </p:spPr>
        <p:txBody>
          <a:bodyPr wrap="none" rtlCol="0">
            <a:spAutoFit/>
          </a:bodyPr>
          <a:lstStyle/>
          <a:p>
            <a:pPr algn="ctr"/>
            <a:r>
              <a:rPr kumimoji="1" lang="ja-JP" altLang="en-US" sz="3600" u="sng"/>
              <a:t>障害児通所支援の</a:t>
            </a:r>
            <a:r>
              <a:rPr lang="ja-JP" altLang="en-US" sz="3600" u="sng"/>
              <a:t>４</a:t>
            </a:r>
            <a:r>
              <a:rPr kumimoji="1" lang="ja-JP" altLang="en-US" sz="3600" u="sng"/>
              <a:t>つの基本機能</a:t>
            </a:r>
          </a:p>
        </p:txBody>
      </p:sp>
    </p:spTree>
    <p:extLst>
      <p:ext uri="{BB962C8B-B14F-4D97-AF65-F5344CB8AC3E}">
        <p14:creationId xmlns:p14="http://schemas.microsoft.com/office/powerpoint/2010/main" val="2167295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C8F93-E8A4-543A-E562-34C2CA3AF6B5}"/>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E6C1D9D7-EC38-DAE3-F76C-32A198157D78}"/>
              </a:ext>
            </a:extLst>
          </p:cNvPr>
          <p:cNvSpPr>
            <a:spLocks noChangeArrowheads="1"/>
          </p:cNvSpPr>
          <p:nvPr/>
        </p:nvSpPr>
        <p:spPr bwMode="auto">
          <a:xfrm>
            <a:off x="128464" y="907640"/>
            <a:ext cx="9426004" cy="937790"/>
          </a:xfrm>
          <a:prstGeom prst="rect">
            <a:avLst/>
          </a:prstGeom>
          <a:solidFill>
            <a:schemeClr val="accent5">
              <a:lumMod val="20000"/>
              <a:lumOff val="80000"/>
            </a:schemeClr>
          </a:solidFill>
          <a:ln w="28575">
            <a:solidFill>
              <a:srgbClr val="000000"/>
            </a:solidFill>
            <a:miter lim="800000"/>
            <a:headEnd/>
            <a:tailEnd/>
          </a:ln>
        </p:spPr>
        <p:txBody>
          <a:bodyPr/>
          <a:lstStyle/>
          <a:p>
            <a:pPr marL="622300" indent="-622300"/>
            <a:r>
              <a:rPr lang="en-US" altLang="ja-JP" sz="2600" dirty="0"/>
              <a:t>①</a:t>
            </a:r>
            <a:r>
              <a:rPr lang="ja-JP" altLang="en-US" sz="2600"/>
              <a:t>発達支援機能　</a:t>
            </a:r>
            <a:r>
              <a:rPr lang="en-US" altLang="ja-JP" sz="2600" dirty="0"/>
              <a:t> </a:t>
            </a:r>
            <a:r>
              <a:rPr lang="ja-JP" altLang="en-US" sz="2600"/>
              <a:t>：専門性の向上とケア単位の小規模化（含</a:t>
            </a:r>
            <a:r>
              <a:rPr lang="en-US" altLang="ja-JP" sz="2600" dirty="0"/>
              <a:t>GH</a:t>
            </a:r>
            <a:r>
              <a:rPr lang="ja-JP" altLang="en-US" sz="2600"/>
              <a:t>）</a:t>
            </a:r>
            <a:endParaRPr lang="en-US" altLang="ja-JP" sz="2600" dirty="0"/>
          </a:p>
          <a:p>
            <a:pPr marL="3252788" indent="-3252788"/>
            <a:r>
              <a:rPr lang="en-US" altLang="ja-JP" sz="2600" dirty="0"/>
              <a:t>           </a:t>
            </a:r>
            <a:r>
              <a:rPr lang="ja-JP" altLang="en-US" sz="2600"/>
              <a:t>　　　　　　　　医療型の保育士配置促進と医ケアスコア導入</a:t>
            </a:r>
            <a:endParaRPr lang="en-US" altLang="ja-JP" sz="2600" dirty="0"/>
          </a:p>
        </p:txBody>
      </p:sp>
      <p:sp>
        <p:nvSpPr>
          <p:cNvPr id="2" name="スライド番号プレースホルダー 9">
            <a:extLst>
              <a:ext uri="{FF2B5EF4-FFF2-40B4-BE49-F238E27FC236}">
                <a16:creationId xmlns:a16="http://schemas.microsoft.com/office/drawing/2014/main" id="{4B82C29C-8C95-1C47-33AA-90F9E76101DA}"/>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13</a:t>
            </a:fld>
            <a:endParaRPr lang="en-US" altLang="ja-JP" sz="2000" dirty="0">
              <a:solidFill>
                <a:srgbClr val="000000"/>
              </a:solidFill>
            </a:endParaRPr>
          </a:p>
        </p:txBody>
      </p:sp>
      <p:sp>
        <p:nvSpPr>
          <p:cNvPr id="6" name="Rectangle 1">
            <a:extLst>
              <a:ext uri="{FF2B5EF4-FFF2-40B4-BE49-F238E27FC236}">
                <a16:creationId xmlns:a16="http://schemas.microsoft.com/office/drawing/2014/main" id="{7BDA93D0-EBA5-6C8A-468A-8326C432FB30}"/>
              </a:ext>
            </a:extLst>
          </p:cNvPr>
          <p:cNvSpPr>
            <a:spLocks noChangeArrowheads="1"/>
          </p:cNvSpPr>
          <p:nvPr/>
        </p:nvSpPr>
        <p:spPr bwMode="auto">
          <a:xfrm>
            <a:off x="128464" y="2103074"/>
            <a:ext cx="9426004" cy="864096"/>
          </a:xfrm>
          <a:prstGeom prst="rect">
            <a:avLst/>
          </a:prstGeom>
          <a:solidFill>
            <a:schemeClr val="accent5">
              <a:lumMod val="20000"/>
              <a:lumOff val="80000"/>
            </a:schemeClr>
          </a:solidFill>
          <a:ln w="28575">
            <a:solidFill>
              <a:srgbClr val="000000"/>
            </a:solidFill>
            <a:miter lim="800000"/>
            <a:headEnd/>
            <a:tailEnd/>
          </a:ln>
        </p:spPr>
        <p:txBody>
          <a:bodyPr/>
          <a:lstStyle/>
          <a:p>
            <a:pPr marL="622300" indent="-622300"/>
            <a:r>
              <a:rPr lang="ja-JP" altLang="en-US" sz="2600">
                <a:solidFill>
                  <a:srgbClr val="000000"/>
                </a:solidFill>
                <a:latin typeface="+mn-ea"/>
                <a:ea typeface="+mn-ea"/>
              </a:rPr>
              <a:t>②自立支援機能　</a:t>
            </a:r>
            <a:r>
              <a:rPr lang="en-US" altLang="ja-JP" sz="2600" dirty="0">
                <a:solidFill>
                  <a:srgbClr val="000000"/>
                </a:solidFill>
                <a:latin typeface="+mn-ea"/>
                <a:ea typeface="+mn-ea"/>
              </a:rPr>
              <a:t> </a:t>
            </a:r>
            <a:r>
              <a:rPr lang="ja-JP" altLang="en-US" sz="2600">
                <a:solidFill>
                  <a:srgbClr val="000000"/>
                </a:solidFill>
                <a:latin typeface="+mn-ea"/>
                <a:ea typeface="+mn-ea"/>
              </a:rPr>
              <a:t>：退所後の支援を行うソーシャルワーカー配置</a:t>
            </a:r>
            <a:endParaRPr lang="en-US" altLang="ja-JP" sz="2600" dirty="0">
              <a:solidFill>
                <a:srgbClr val="000000"/>
              </a:solidFill>
              <a:latin typeface="+mn-ea"/>
              <a:ea typeface="+mn-ea"/>
            </a:endParaRPr>
          </a:p>
          <a:p>
            <a:pPr marL="2755900" indent="-2755900"/>
            <a:r>
              <a:rPr lang="ja-JP" altLang="en-US" sz="2600">
                <a:solidFill>
                  <a:srgbClr val="000000"/>
                </a:solidFill>
                <a:latin typeface="+mn-ea"/>
                <a:ea typeface="+mn-ea"/>
              </a:rPr>
              <a:t>　　　　　　　　　　　　　いわゆる「過齢児」への対応</a:t>
            </a:r>
            <a:endParaRPr lang="en-US" altLang="ja-JP" sz="2400" dirty="0">
              <a:solidFill>
                <a:srgbClr val="000000"/>
              </a:solidFill>
              <a:latin typeface="+mn-ea"/>
              <a:ea typeface="+mn-ea"/>
            </a:endParaRPr>
          </a:p>
        </p:txBody>
      </p:sp>
      <p:sp>
        <p:nvSpPr>
          <p:cNvPr id="7" name="Rectangle 1">
            <a:extLst>
              <a:ext uri="{FF2B5EF4-FFF2-40B4-BE49-F238E27FC236}">
                <a16:creationId xmlns:a16="http://schemas.microsoft.com/office/drawing/2014/main" id="{53AE3742-4D9D-A5CD-DDF8-B6690AE800E7}"/>
              </a:ext>
            </a:extLst>
          </p:cNvPr>
          <p:cNvSpPr>
            <a:spLocks noChangeArrowheads="1"/>
          </p:cNvSpPr>
          <p:nvPr/>
        </p:nvSpPr>
        <p:spPr bwMode="auto">
          <a:xfrm>
            <a:off x="128464" y="3231615"/>
            <a:ext cx="9426004" cy="1294458"/>
          </a:xfrm>
          <a:prstGeom prst="rect">
            <a:avLst/>
          </a:prstGeom>
          <a:solidFill>
            <a:schemeClr val="accent5">
              <a:lumMod val="20000"/>
              <a:lumOff val="80000"/>
            </a:schemeClr>
          </a:solidFill>
          <a:ln w="28575">
            <a:solidFill>
              <a:srgbClr val="000000"/>
            </a:solidFill>
            <a:miter lim="800000"/>
            <a:headEnd/>
            <a:tailEnd/>
          </a:ln>
        </p:spPr>
        <p:txBody>
          <a:bodyPr/>
          <a:lstStyle/>
          <a:p>
            <a:pPr marL="2755900" indent="-2755900"/>
            <a:r>
              <a:rPr lang="ja-JP" altLang="en-US" sz="2600">
                <a:solidFill>
                  <a:srgbClr val="000000"/>
                </a:solidFill>
                <a:latin typeface="+mn-ea"/>
                <a:ea typeface="+mn-ea"/>
              </a:rPr>
              <a:t>③社会的養護機能：児童相談所との連携、保育所等訪援等で児童養護施設や乳児院への専門性の伝達、心理的ケアを担当する専門職配置と研修の実施</a:t>
            </a:r>
            <a:endParaRPr lang="en-US" altLang="ja-JP" sz="2600" dirty="0">
              <a:solidFill>
                <a:srgbClr val="000000"/>
              </a:solidFill>
              <a:latin typeface="+mn-ea"/>
              <a:ea typeface="+mn-ea"/>
            </a:endParaRPr>
          </a:p>
        </p:txBody>
      </p:sp>
      <p:sp>
        <p:nvSpPr>
          <p:cNvPr id="8" name="Rectangle 1">
            <a:extLst>
              <a:ext uri="{FF2B5EF4-FFF2-40B4-BE49-F238E27FC236}">
                <a16:creationId xmlns:a16="http://schemas.microsoft.com/office/drawing/2014/main" id="{5D20B839-AEC3-D969-0D88-E5E8CCEA0BA2}"/>
              </a:ext>
            </a:extLst>
          </p:cNvPr>
          <p:cNvSpPr>
            <a:spLocks noChangeArrowheads="1"/>
          </p:cNvSpPr>
          <p:nvPr/>
        </p:nvSpPr>
        <p:spPr bwMode="auto">
          <a:xfrm>
            <a:off x="128464" y="4737356"/>
            <a:ext cx="9426004" cy="923892"/>
          </a:xfrm>
          <a:prstGeom prst="rect">
            <a:avLst/>
          </a:prstGeom>
          <a:solidFill>
            <a:schemeClr val="accent5">
              <a:lumMod val="20000"/>
              <a:lumOff val="80000"/>
            </a:schemeClr>
          </a:solidFill>
          <a:ln w="28575">
            <a:solidFill>
              <a:srgbClr val="000000"/>
            </a:solidFill>
            <a:miter lim="800000"/>
            <a:headEnd/>
            <a:tailEnd/>
          </a:ln>
        </p:spPr>
        <p:txBody>
          <a:bodyPr/>
          <a:lstStyle/>
          <a:p>
            <a:pPr marL="2801938" indent="-2801938"/>
            <a:r>
              <a:rPr lang="ja-JP" altLang="en-US" sz="2600">
                <a:solidFill>
                  <a:srgbClr val="000000"/>
                </a:solidFill>
                <a:latin typeface="+mn-ea"/>
                <a:ea typeface="+mn-ea"/>
              </a:rPr>
              <a:t>④地域支援機能　</a:t>
            </a:r>
            <a:r>
              <a:rPr lang="en-US" altLang="ja-JP" sz="2600" dirty="0">
                <a:solidFill>
                  <a:srgbClr val="000000"/>
                </a:solidFill>
                <a:latin typeface="+mn-ea"/>
                <a:ea typeface="+mn-ea"/>
              </a:rPr>
              <a:t> </a:t>
            </a:r>
            <a:r>
              <a:rPr lang="ja-JP" altLang="en-US" sz="2600">
                <a:solidFill>
                  <a:srgbClr val="000000"/>
                </a:solidFill>
                <a:latin typeface="+mn-ea"/>
                <a:ea typeface="+mn-ea"/>
              </a:rPr>
              <a:t>：ソーシャルワーカーの配置、里親やファミリーホームの支援</a:t>
            </a:r>
            <a:endParaRPr lang="en-US" altLang="ja-JP" sz="2400" dirty="0">
              <a:solidFill>
                <a:srgbClr val="000000"/>
              </a:solidFill>
              <a:latin typeface="+mn-ea"/>
              <a:ea typeface="+mn-ea"/>
            </a:endParaRPr>
          </a:p>
        </p:txBody>
      </p:sp>
      <p:sp>
        <p:nvSpPr>
          <p:cNvPr id="10" name="テキスト ボックス 9">
            <a:extLst>
              <a:ext uri="{FF2B5EF4-FFF2-40B4-BE49-F238E27FC236}">
                <a16:creationId xmlns:a16="http://schemas.microsoft.com/office/drawing/2014/main" id="{41636AAE-1E2E-874A-35DE-CDD028097E8C}"/>
              </a:ext>
            </a:extLst>
          </p:cNvPr>
          <p:cNvSpPr txBox="1"/>
          <p:nvPr/>
        </p:nvSpPr>
        <p:spPr>
          <a:xfrm>
            <a:off x="1305840" y="0"/>
            <a:ext cx="6941324" cy="646331"/>
          </a:xfrm>
          <a:prstGeom prst="rect">
            <a:avLst/>
          </a:prstGeom>
          <a:noFill/>
        </p:spPr>
        <p:txBody>
          <a:bodyPr wrap="none" rtlCol="0">
            <a:spAutoFit/>
          </a:bodyPr>
          <a:lstStyle/>
          <a:p>
            <a:pPr algn="ctr"/>
            <a:r>
              <a:rPr kumimoji="1" lang="ja-JP" altLang="en-US" sz="3600" u="sng"/>
              <a:t>障害児入所施設の</a:t>
            </a:r>
            <a:r>
              <a:rPr lang="ja-JP" altLang="en-US" sz="3600" u="sng"/>
              <a:t>４</a:t>
            </a:r>
            <a:r>
              <a:rPr kumimoji="1" lang="ja-JP" altLang="en-US" sz="3600" u="sng"/>
              <a:t>つの基本機能</a:t>
            </a:r>
          </a:p>
        </p:txBody>
      </p:sp>
    </p:spTree>
    <p:extLst>
      <p:ext uri="{BB962C8B-B14F-4D97-AF65-F5344CB8AC3E}">
        <p14:creationId xmlns:p14="http://schemas.microsoft.com/office/powerpoint/2010/main" val="1462201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88DDF-47E0-D53E-1E9C-00A8C02B46F2}"/>
            </a:ext>
          </a:extLst>
        </p:cNvPr>
        <p:cNvGrpSpPr/>
        <p:nvPr/>
      </p:nvGrpSpPr>
      <p:grpSpPr>
        <a:xfrm>
          <a:off x="0" y="0"/>
          <a:ext cx="0" cy="0"/>
          <a:chOff x="0" y="0"/>
          <a:chExt cx="0" cy="0"/>
        </a:xfrm>
      </p:grpSpPr>
      <p:sp>
        <p:nvSpPr>
          <p:cNvPr id="5" name="Rectangle 3">
            <a:extLst>
              <a:ext uri="{FF2B5EF4-FFF2-40B4-BE49-F238E27FC236}">
                <a16:creationId xmlns:a16="http://schemas.microsoft.com/office/drawing/2014/main" id="{F3A939D0-64BC-962C-24E9-96B6BD68AA10}"/>
              </a:ext>
            </a:extLst>
          </p:cNvPr>
          <p:cNvSpPr txBox="1">
            <a:spLocks noChangeArrowheads="1"/>
          </p:cNvSpPr>
          <p:nvPr/>
        </p:nvSpPr>
        <p:spPr bwMode="auto">
          <a:xfrm>
            <a:off x="164468" y="2873197"/>
            <a:ext cx="9577064" cy="936104"/>
          </a:xfrm>
          <a:prstGeom prst="rect">
            <a:avLst/>
          </a:prstGeom>
          <a:noFill/>
          <a:ln w="9525">
            <a:noFill/>
            <a:miter lim="800000"/>
            <a:headEnd/>
            <a:tailEnd/>
          </a:ln>
        </p:spPr>
        <p:txBody>
          <a:bodyPr lIns="91399" tIns="45701" rIns="91399" bIns="45701"/>
          <a:lstStyle/>
          <a:p>
            <a:pPr marL="981075" indent="-981075" algn="ctr">
              <a:lnSpc>
                <a:spcPct val="110000"/>
              </a:lnSpc>
              <a:buNone/>
            </a:pPr>
            <a:r>
              <a:rPr lang="ja-JP" altLang="en-US" sz="6000">
                <a:latin typeface="MS PGothic" panose="020B0600070205080204" pitchFamily="34" charset="-128"/>
                <a:ea typeface="MS PGothic" panose="020B0600070205080204" pitchFamily="34" charset="-128"/>
              </a:rPr>
              <a:t>２．障害児支援の基本姿勢</a:t>
            </a:r>
            <a:endParaRPr lang="en-US" altLang="ja-JP" sz="4800" dirty="0">
              <a:latin typeface="MS PGothic" panose="020B0600070205080204" pitchFamily="34" charset="-128"/>
              <a:ea typeface="MS PGothic" panose="020B0600070205080204" pitchFamily="34" charset="-128"/>
            </a:endParaRPr>
          </a:p>
        </p:txBody>
      </p:sp>
      <p:sp>
        <p:nvSpPr>
          <p:cNvPr id="2" name="スライド番号プレースホルダー 9">
            <a:extLst>
              <a:ext uri="{FF2B5EF4-FFF2-40B4-BE49-F238E27FC236}">
                <a16:creationId xmlns:a16="http://schemas.microsoft.com/office/drawing/2014/main" id="{3F8B8F07-404D-BCEA-D259-B54E4B1FE67E}"/>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14</a:t>
            </a:fld>
            <a:endParaRPr lang="en-US" altLang="ja-JP" sz="2000" dirty="0">
              <a:solidFill>
                <a:srgbClr val="000000"/>
              </a:solidFill>
            </a:endParaRPr>
          </a:p>
        </p:txBody>
      </p:sp>
    </p:spTree>
    <p:extLst>
      <p:ext uri="{BB962C8B-B14F-4D97-AF65-F5344CB8AC3E}">
        <p14:creationId xmlns:p14="http://schemas.microsoft.com/office/powerpoint/2010/main" val="1103824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64468" y="2492896"/>
            <a:ext cx="9577064" cy="3024336"/>
          </a:xfrm>
          <a:prstGeom prst="rect">
            <a:avLst/>
          </a:prstGeom>
          <a:noFill/>
          <a:ln w="9525">
            <a:noFill/>
            <a:miter lim="800000"/>
            <a:headEnd/>
            <a:tailEnd/>
          </a:ln>
        </p:spPr>
        <p:txBody>
          <a:bodyPr lIns="91399" tIns="45701" rIns="91399" bIns="45701"/>
          <a:lstStyle/>
          <a:p>
            <a:pPr marL="981075" indent="-981075" algn="ctr">
              <a:lnSpc>
                <a:spcPct val="110000"/>
              </a:lnSpc>
              <a:buNone/>
            </a:pPr>
            <a:r>
              <a:rPr lang="ja-JP" altLang="en-US" sz="5400">
                <a:latin typeface="MS PGothic" panose="020B0600070205080204" pitchFamily="34" charset="-128"/>
                <a:ea typeface="MS PGothic" panose="020B0600070205080204" pitchFamily="34" charset="-128"/>
              </a:rPr>
              <a:t>（１）障害児支援の基本姿勢</a:t>
            </a:r>
            <a:r>
              <a:rPr lang="en-US" altLang="ja-JP" sz="5400" dirty="0">
                <a:latin typeface="MS PGothic" panose="020B0600070205080204" pitchFamily="34" charset="-128"/>
                <a:ea typeface="MS PGothic" panose="020B0600070205080204" pitchFamily="34" charset="-128"/>
              </a:rPr>
              <a:t>①</a:t>
            </a:r>
          </a:p>
          <a:p>
            <a:pPr marL="981075" indent="-981075" algn="ctr">
              <a:lnSpc>
                <a:spcPct val="110000"/>
              </a:lnSpc>
              <a:buNone/>
            </a:pPr>
            <a:r>
              <a:rPr lang="en-US" altLang="ja-JP" sz="4800" dirty="0">
                <a:latin typeface="MS PGothic" panose="020B0600070205080204" pitchFamily="34" charset="-128"/>
                <a:ea typeface="MS PGothic" panose="020B0600070205080204" pitchFamily="34" charset="-128"/>
              </a:rPr>
              <a:t>〜</a:t>
            </a:r>
            <a:r>
              <a:rPr lang="ja-JP" altLang="en-US" sz="4800">
                <a:latin typeface="MS PGothic" panose="020B0600070205080204" pitchFamily="34" charset="-128"/>
                <a:ea typeface="MS PGothic" panose="020B0600070205080204" pitchFamily="34" charset="-128"/>
              </a:rPr>
              <a:t>法令遵守</a:t>
            </a:r>
            <a:r>
              <a:rPr lang="en-US" altLang="ja-JP" sz="4800" dirty="0">
                <a:latin typeface="MS PGothic" panose="020B0600070205080204" pitchFamily="34" charset="-128"/>
                <a:ea typeface="MS PGothic" panose="020B0600070205080204" pitchFamily="34" charset="-128"/>
              </a:rPr>
              <a:t>〜</a:t>
            </a:r>
          </a:p>
        </p:txBody>
      </p:sp>
      <p:sp>
        <p:nvSpPr>
          <p:cNvPr id="2" name="スライド番号プレースホルダー 9">
            <a:extLst>
              <a:ext uri="{FF2B5EF4-FFF2-40B4-BE49-F238E27FC236}">
                <a16:creationId xmlns:a16="http://schemas.microsoft.com/office/drawing/2014/main" id="{DE25288A-687A-B4C7-9906-C047E3B563C9}"/>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15</a:t>
            </a:fld>
            <a:endParaRPr lang="en-US" altLang="ja-JP" sz="2000" dirty="0">
              <a:solidFill>
                <a:srgbClr val="000000"/>
              </a:solidFill>
            </a:endParaRPr>
          </a:p>
        </p:txBody>
      </p:sp>
    </p:spTree>
    <p:extLst>
      <p:ext uri="{BB962C8B-B14F-4D97-AF65-F5344CB8AC3E}">
        <p14:creationId xmlns:p14="http://schemas.microsoft.com/office/powerpoint/2010/main" val="8487194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1037" y="116632"/>
            <a:ext cx="8543925" cy="721486"/>
          </a:xfrm>
        </p:spPr>
        <p:txBody>
          <a:bodyPr>
            <a:noAutofit/>
          </a:bodyPr>
          <a:lstStyle/>
          <a:p>
            <a:pPr algn="ctr"/>
            <a:r>
              <a:rPr lang="ja-JP" altLang="en-US" sz="4800" u="sng"/>
              <a:t>ポイント</a:t>
            </a:r>
            <a:endParaRPr lang="ja-JP" altLang="en-US" sz="4800" u="sng" dirty="0"/>
          </a:p>
        </p:txBody>
      </p:sp>
      <p:sp>
        <p:nvSpPr>
          <p:cNvPr id="3" name="コンテンツ プレースホルダー 2"/>
          <p:cNvSpPr>
            <a:spLocks noGrp="1"/>
          </p:cNvSpPr>
          <p:nvPr>
            <p:ph idx="1"/>
          </p:nvPr>
        </p:nvSpPr>
        <p:spPr>
          <a:xfrm>
            <a:off x="0" y="968555"/>
            <a:ext cx="9849544" cy="5628798"/>
          </a:xfrm>
        </p:spPr>
        <p:txBody>
          <a:bodyPr>
            <a:noAutofit/>
          </a:bodyPr>
          <a:lstStyle/>
          <a:p>
            <a:pPr marL="757238" indent="-503238">
              <a:lnSpc>
                <a:spcPct val="90000"/>
              </a:lnSpc>
              <a:spcBef>
                <a:spcPts val="1200"/>
              </a:spcBef>
              <a:buNone/>
            </a:pPr>
            <a:r>
              <a:rPr lang="en-US" altLang="ja-JP" sz="3000" dirty="0"/>
              <a:t>① </a:t>
            </a:r>
            <a:r>
              <a:rPr lang="ja-JP" altLang="en-US" sz="3000"/>
              <a:t>障害児支援は、こどもや家族の今と未来に関与する重い責任があり、厳格に法令遵守することが求められる</a:t>
            </a:r>
            <a:r>
              <a:rPr lang="en-US" altLang="ja-JP" sz="3000" dirty="0"/>
              <a:t> </a:t>
            </a:r>
            <a:r>
              <a:rPr lang="ja-JP" altLang="en-US" sz="3000"/>
              <a:t>　（法令遵守はこどもの権利</a:t>
            </a:r>
            <a:r>
              <a:rPr lang="en-US" altLang="ja-JP" sz="3000" dirty="0"/>
              <a:t>､</a:t>
            </a:r>
            <a:r>
              <a:rPr lang="ja-JP" altLang="en-US" sz="3000"/>
              <a:t>発達を護ることにつながる）</a:t>
            </a:r>
            <a:endParaRPr lang="en-US" altLang="ja-JP" sz="3000" dirty="0"/>
          </a:p>
          <a:p>
            <a:pPr marL="757238" indent="-503238">
              <a:lnSpc>
                <a:spcPct val="90000"/>
              </a:lnSpc>
              <a:spcBef>
                <a:spcPts val="1200"/>
              </a:spcBef>
              <a:buNone/>
            </a:pPr>
            <a:r>
              <a:rPr lang="ja-JP" altLang="en-US" sz="3000"/>
              <a:t>②</a:t>
            </a:r>
            <a:r>
              <a:rPr lang="en-US" altLang="ja-JP" sz="3000" dirty="0"/>
              <a:t> </a:t>
            </a:r>
            <a:r>
              <a:rPr lang="ja-JP" altLang="en-US" sz="3000"/>
              <a:t>法令遵守するには、条約、法令、指定基準や報酬基準、ガイドラインや運営指針等を理解している必要がある</a:t>
            </a:r>
            <a:endParaRPr lang="en-US" altLang="ja-JP" sz="3000" dirty="0"/>
          </a:p>
          <a:p>
            <a:pPr marL="757238" indent="-503238">
              <a:lnSpc>
                <a:spcPct val="90000"/>
              </a:lnSpc>
              <a:spcBef>
                <a:spcPts val="1200"/>
              </a:spcBef>
              <a:buNone/>
            </a:pPr>
            <a:r>
              <a:rPr lang="en-US" altLang="ja-JP" sz="3000" dirty="0"/>
              <a:t>③ </a:t>
            </a:r>
            <a:r>
              <a:rPr lang="ja-JP" altLang="en-US" sz="3000"/>
              <a:t>障害児支援は、主に公費で賄われる社会福祉事業であり、「開かれた事業」である必要がある</a:t>
            </a:r>
          </a:p>
          <a:p>
            <a:pPr marL="757238" indent="-503238">
              <a:lnSpc>
                <a:spcPct val="90000"/>
              </a:lnSpc>
              <a:spcBef>
                <a:spcPts val="1200"/>
              </a:spcBef>
              <a:buNone/>
            </a:pPr>
            <a:r>
              <a:rPr lang="ja-JP" altLang="en-US" sz="3000"/>
              <a:t>④</a:t>
            </a:r>
            <a:r>
              <a:rPr lang="en-US" altLang="ja-JP" sz="3000" dirty="0"/>
              <a:t> </a:t>
            </a:r>
            <a:r>
              <a:rPr lang="ja-JP" altLang="en-US" sz="3000"/>
              <a:t>障害児支援は、発達支援（通所・入所支援）と相談支援（障害児相談支援）が“車の両輪”として機能するよう、相互に尊重し合い、協働する必要がある</a:t>
            </a:r>
            <a:endParaRPr lang="en-US" altLang="ja-JP" sz="3000" dirty="0"/>
          </a:p>
          <a:p>
            <a:pPr marL="757238" indent="-503238">
              <a:lnSpc>
                <a:spcPct val="90000"/>
              </a:lnSpc>
              <a:spcBef>
                <a:spcPts val="1200"/>
              </a:spcBef>
              <a:buNone/>
            </a:pPr>
            <a:r>
              <a:rPr lang="ja-JP" altLang="en-US" sz="3000"/>
              <a:t>⑤</a:t>
            </a:r>
            <a:r>
              <a:rPr lang="en-US" altLang="ja-JP" sz="3000" dirty="0"/>
              <a:t> </a:t>
            </a:r>
            <a:r>
              <a:rPr lang="ja-JP" altLang="en-US" sz="3000"/>
              <a:t>障害児支援は、診断確定前もしくは周辺児を含む現に支援が必要な幅広いこどもを対象として提供する</a:t>
            </a:r>
            <a:endParaRPr lang="en-US" altLang="ja-JP" sz="3000" dirty="0"/>
          </a:p>
        </p:txBody>
      </p:sp>
      <p:sp>
        <p:nvSpPr>
          <p:cNvPr id="5" name="スライド番号プレースホルダー 9">
            <a:extLst>
              <a:ext uri="{FF2B5EF4-FFF2-40B4-BE49-F238E27FC236}">
                <a16:creationId xmlns:a16="http://schemas.microsoft.com/office/drawing/2014/main" id="{405E1B8A-4345-D0D8-D8C5-6BBC96E41FF1}"/>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16</a:t>
            </a:fld>
            <a:endParaRPr lang="en-US" altLang="ja-JP" sz="2000" dirty="0">
              <a:solidFill>
                <a:srgbClr val="000000"/>
              </a:solidFill>
            </a:endParaRPr>
          </a:p>
        </p:txBody>
      </p:sp>
    </p:spTree>
    <p:extLst>
      <p:ext uri="{BB962C8B-B14F-4D97-AF65-F5344CB8AC3E}">
        <p14:creationId xmlns:p14="http://schemas.microsoft.com/office/powerpoint/2010/main" val="22273644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72481" y="188640"/>
            <a:ext cx="9505056" cy="721486"/>
          </a:xfrm>
        </p:spPr>
        <p:txBody>
          <a:bodyPr>
            <a:noAutofit/>
          </a:bodyPr>
          <a:lstStyle/>
          <a:p>
            <a:pPr algn="ctr"/>
            <a:r>
              <a:rPr lang="en-US" altLang="ja-JP" sz="4000" u="sng" dirty="0"/>
              <a:t>①</a:t>
            </a:r>
            <a:r>
              <a:rPr lang="ja-JP" altLang="en-US" sz="4000" u="sng"/>
              <a:t>法令遵守（コンプライアンス）の重要性</a:t>
            </a:r>
            <a:endParaRPr lang="ja-JP" altLang="en-US" sz="4000" u="sng" dirty="0"/>
          </a:p>
        </p:txBody>
      </p:sp>
      <p:sp>
        <p:nvSpPr>
          <p:cNvPr id="3" name="コンテンツ プレースホルダー 2"/>
          <p:cNvSpPr>
            <a:spLocks noGrp="1"/>
          </p:cNvSpPr>
          <p:nvPr>
            <p:ph idx="1"/>
          </p:nvPr>
        </p:nvSpPr>
        <p:spPr>
          <a:xfrm>
            <a:off x="93203" y="1045698"/>
            <a:ext cx="9612325" cy="5623662"/>
          </a:xfrm>
        </p:spPr>
        <p:txBody>
          <a:bodyPr>
            <a:noAutofit/>
          </a:bodyPr>
          <a:lstStyle/>
          <a:p>
            <a:pPr marL="254100" indent="0">
              <a:buNone/>
            </a:pPr>
            <a:r>
              <a:rPr lang="ja-JP" altLang="en-US" sz="2800"/>
              <a:t>「障害児支援」は法定事業であり、法令遵守が求められる</a:t>
            </a:r>
            <a:endParaRPr lang="en-US" altLang="ja-JP" sz="2800" dirty="0"/>
          </a:p>
          <a:p>
            <a:pPr marL="254100" indent="0">
              <a:buNone/>
            </a:pPr>
            <a:r>
              <a:rPr lang="ja-JP" altLang="en-US" sz="2800"/>
              <a:t>法令遵守（コンプライアンス）の範囲は、法律はもちろん、法人や会社の</a:t>
            </a:r>
            <a:r>
              <a:rPr lang="en-US" altLang="ja-JP" sz="2800" dirty="0"/>
              <a:t>“</a:t>
            </a:r>
            <a:r>
              <a:rPr lang="ja-JP" altLang="en-US" sz="2800"/>
              <a:t>ルール”、職業倫理のほか、一般道徳・倫理で考えられている</a:t>
            </a:r>
            <a:r>
              <a:rPr lang="en-US" altLang="ja-JP" sz="2800" dirty="0"/>
              <a:t> </a:t>
            </a:r>
            <a:r>
              <a:rPr lang="ja-JP" altLang="en-US" sz="2800"/>
              <a:t>“すべきこと・してはならないもの”も含まれる。</a:t>
            </a:r>
            <a:endParaRPr lang="en-US" altLang="ja-JP" sz="2800" dirty="0"/>
          </a:p>
          <a:p>
            <a:pPr marL="2230438" indent="-1787525">
              <a:spcBef>
                <a:spcPts val="1272"/>
              </a:spcBef>
              <a:buNone/>
            </a:pPr>
            <a:r>
              <a:rPr lang="en-US" altLang="ja-JP" sz="2800" u="sng" dirty="0"/>
              <a:t>【</a:t>
            </a:r>
            <a:r>
              <a:rPr lang="ja-JP" altLang="en-US" sz="2800" u="sng"/>
              <a:t>法</a:t>
            </a:r>
            <a:r>
              <a:rPr lang="en-US" altLang="ja-JP" sz="2800" u="sng" dirty="0"/>
              <a:t> </a:t>
            </a:r>
            <a:r>
              <a:rPr lang="ja-JP" altLang="en-US" sz="2800" u="sng"/>
              <a:t>規</a:t>
            </a:r>
            <a:r>
              <a:rPr lang="en-US" altLang="ja-JP" sz="2800" u="sng" dirty="0"/>
              <a:t> </a:t>
            </a:r>
            <a:r>
              <a:rPr lang="ja-JP" altLang="en-US" sz="2800" u="sng"/>
              <a:t>範</a:t>
            </a:r>
            <a:r>
              <a:rPr lang="en-US" altLang="ja-JP" sz="2800" u="sng" dirty="0"/>
              <a:t>】</a:t>
            </a:r>
            <a:r>
              <a:rPr lang="en-US" altLang="ja-JP" sz="2800" dirty="0"/>
              <a:t> </a:t>
            </a:r>
            <a:r>
              <a:rPr lang="ja-JP" altLang="en-US" sz="2800"/>
              <a:t>権利条約や関係法律、条例、通知、事務連絡など、法制度に関係する一切のもの</a:t>
            </a:r>
            <a:endParaRPr lang="en-US" altLang="ja-JP" sz="2800" dirty="0"/>
          </a:p>
          <a:p>
            <a:pPr marL="2674938" indent="-444500">
              <a:buNone/>
            </a:pPr>
            <a:r>
              <a:rPr lang="ja-JP" altLang="en-US" sz="2800"/>
              <a:t>⇒</a:t>
            </a:r>
            <a:r>
              <a:rPr lang="en-US" altLang="ja-JP" sz="2800" dirty="0"/>
              <a:t> </a:t>
            </a:r>
            <a:r>
              <a:rPr lang="ja-JP" altLang="en-US" sz="2800" u="sng"/>
              <a:t>社会福祉法</a:t>
            </a:r>
            <a:r>
              <a:rPr lang="ja-JP" altLang="en-US" sz="2800"/>
              <a:t>、</a:t>
            </a:r>
            <a:r>
              <a:rPr lang="ja-JP" altLang="en-US" sz="2800" u="sng"/>
              <a:t>児童福祉法</a:t>
            </a:r>
            <a:r>
              <a:rPr lang="ja-JP" altLang="en-US" sz="2800"/>
              <a:t>、</a:t>
            </a:r>
            <a:r>
              <a:rPr lang="ja-JP" altLang="en-US" sz="2800" u="sng"/>
              <a:t>障害者基本法</a:t>
            </a:r>
            <a:r>
              <a:rPr lang="ja-JP" altLang="en-US" sz="2800"/>
              <a:t>、</a:t>
            </a:r>
            <a:r>
              <a:rPr lang="ja-JP" altLang="en-US" sz="2800" u="sng"/>
              <a:t>最低基準・指定基準条例</a:t>
            </a:r>
            <a:r>
              <a:rPr lang="ja-JP" altLang="en-US" sz="2800"/>
              <a:t>のほか、</a:t>
            </a:r>
            <a:r>
              <a:rPr lang="ja-JP" altLang="en-US" sz="2800" u="sng"/>
              <a:t>ガイドライン</a:t>
            </a:r>
            <a:r>
              <a:rPr lang="ja-JP" altLang="en-US" sz="2800"/>
              <a:t>、</a:t>
            </a:r>
            <a:r>
              <a:rPr lang="ja-JP" altLang="en-US" sz="2800" u="sng"/>
              <a:t>運営指針</a:t>
            </a:r>
            <a:r>
              <a:rPr lang="ja-JP" altLang="en-US" sz="2800"/>
              <a:t>、</a:t>
            </a:r>
            <a:r>
              <a:rPr lang="ja-JP" altLang="en-US" sz="2800" u="sng"/>
              <a:t>手引き</a:t>
            </a:r>
            <a:r>
              <a:rPr lang="ja-JP" altLang="en-US" sz="2800"/>
              <a:t>、</a:t>
            </a:r>
            <a:r>
              <a:rPr lang="ja-JP" altLang="en-US" sz="2800" u="sng"/>
              <a:t>検討会報告書</a:t>
            </a:r>
            <a:r>
              <a:rPr lang="ja-JP" altLang="en-US" sz="2800"/>
              <a:t>など</a:t>
            </a:r>
            <a:endParaRPr lang="en-US" altLang="ja-JP" sz="2800" dirty="0"/>
          </a:p>
          <a:p>
            <a:pPr marL="2230438" indent="-1787525">
              <a:buNone/>
            </a:pPr>
            <a:r>
              <a:rPr lang="en-US" altLang="ja-JP" sz="2800" u="sng" dirty="0"/>
              <a:t>【</a:t>
            </a:r>
            <a:r>
              <a:rPr lang="ja-JP" altLang="en-US" sz="2800" u="sng"/>
              <a:t>社内規範</a:t>
            </a:r>
            <a:r>
              <a:rPr lang="en-US" altLang="ja-JP" sz="2800" u="sng" dirty="0"/>
              <a:t>】</a:t>
            </a:r>
            <a:r>
              <a:rPr lang="en-US" altLang="ja-JP" sz="2800" dirty="0"/>
              <a:t> </a:t>
            </a:r>
            <a:r>
              <a:rPr lang="ja-JP" altLang="en-US" sz="2800"/>
              <a:t>法人・社内のルールや業務マニュアル等の規則</a:t>
            </a:r>
            <a:endParaRPr lang="en-US" altLang="ja-JP" sz="2800" dirty="0"/>
          </a:p>
          <a:p>
            <a:pPr marL="2366963" indent="-1924050">
              <a:buNone/>
            </a:pPr>
            <a:r>
              <a:rPr lang="en-US" altLang="ja-JP" sz="2800" u="sng" dirty="0"/>
              <a:t>【</a:t>
            </a:r>
            <a:r>
              <a:rPr lang="ja-JP" altLang="en-US" sz="2800" u="sng"/>
              <a:t>倫理規範</a:t>
            </a:r>
            <a:r>
              <a:rPr lang="en-US" altLang="ja-JP" sz="2800" u="sng" dirty="0"/>
              <a:t>】</a:t>
            </a:r>
            <a:r>
              <a:rPr lang="en-US" altLang="ja-JP" sz="2800" dirty="0"/>
              <a:t> </a:t>
            </a:r>
            <a:r>
              <a:rPr lang="ja-JP" altLang="en-US" sz="2800"/>
              <a:t>職務上守らねばいけない倫理・規範、人として守らなければいけない社会的倫理・規範など</a:t>
            </a:r>
            <a:endParaRPr lang="en-US" altLang="ja-JP" sz="2400" dirty="0"/>
          </a:p>
          <a:p>
            <a:pPr marL="2230438" indent="-1787525">
              <a:buNone/>
            </a:pPr>
            <a:endParaRPr lang="ja-JP" altLang="en-US" sz="2800"/>
          </a:p>
        </p:txBody>
      </p:sp>
      <p:sp>
        <p:nvSpPr>
          <p:cNvPr id="5" name="スライド番号プレースホルダー 9">
            <a:extLst>
              <a:ext uri="{FF2B5EF4-FFF2-40B4-BE49-F238E27FC236}">
                <a16:creationId xmlns:a16="http://schemas.microsoft.com/office/drawing/2014/main" id="{405E1B8A-4345-D0D8-D8C5-6BBC96E41FF1}"/>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17</a:t>
            </a:fld>
            <a:endParaRPr lang="en-US" altLang="ja-JP" sz="2000" dirty="0">
              <a:solidFill>
                <a:srgbClr val="000000"/>
              </a:solidFill>
            </a:endParaRPr>
          </a:p>
        </p:txBody>
      </p:sp>
    </p:spTree>
    <p:extLst>
      <p:ext uri="{BB962C8B-B14F-4D97-AF65-F5344CB8AC3E}">
        <p14:creationId xmlns:p14="http://schemas.microsoft.com/office/powerpoint/2010/main" val="32528685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bwMode="auto">
          <a:xfrm>
            <a:off x="5814" y="152735"/>
            <a:ext cx="9906001" cy="574675"/>
          </a:xfrm>
          <a:prstGeom prst="rect">
            <a:avLst/>
          </a:prstGeom>
          <a:noFill/>
          <a:ln w="9525">
            <a:noFill/>
            <a:miter lim="800000"/>
            <a:headEnd/>
            <a:tailEnd/>
          </a:ln>
        </p:spPr>
        <p:txBody>
          <a:bodyPr lIns="84368" tIns="42186" rIns="84368" bIns="42186"/>
          <a:lstStyle/>
          <a:p>
            <a:pPr algn="ctr">
              <a:lnSpc>
                <a:spcPct val="80000"/>
              </a:lnSpc>
              <a:spcBef>
                <a:spcPct val="20000"/>
              </a:spcBef>
              <a:defRPr/>
            </a:pPr>
            <a:r>
              <a:rPr lang="en-US" altLang="ja-JP" sz="4000" u="sng" dirty="0"/>
              <a:t>②</a:t>
            </a:r>
            <a:r>
              <a:rPr lang="ja-JP" altLang="en-US" sz="4000" u="sng"/>
              <a:t>障害児支援に関わる者の責任</a:t>
            </a:r>
            <a:endParaRPr lang="en-US" altLang="ja-JP" sz="4000" u="sng" spc="-100" dirty="0">
              <a:solidFill>
                <a:srgbClr val="000000"/>
              </a:solidFill>
            </a:endParaRPr>
          </a:p>
        </p:txBody>
      </p:sp>
      <p:sp>
        <p:nvSpPr>
          <p:cNvPr id="299010" name="Rectangle 1"/>
          <p:cNvSpPr>
            <a:spLocks noChangeArrowheads="1"/>
          </p:cNvSpPr>
          <p:nvPr/>
        </p:nvSpPr>
        <p:spPr bwMode="auto">
          <a:xfrm>
            <a:off x="1" y="805169"/>
            <a:ext cx="9906000" cy="6008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44450"/>
            <a:r>
              <a:rPr lang="ja-JP" altLang="en-US" sz="3200" u="sng"/>
              <a:t>１）こどもの発達に関わる責任 </a:t>
            </a:r>
            <a:endParaRPr lang="ja-JP" altLang="en-US" sz="6600" u="sng"/>
          </a:p>
          <a:p>
            <a:pPr marL="493713" indent="-214313">
              <a:spcBef>
                <a:spcPts val="600"/>
              </a:spcBef>
            </a:pPr>
            <a:r>
              <a:rPr lang="ja-JP" altLang="en-US" sz="3000"/>
              <a:t>・</a:t>
            </a:r>
            <a:r>
              <a:rPr lang="ja-JP" altLang="en-US" sz="3000" u="sng"/>
              <a:t>大人になっていく成長・発達過程</a:t>
            </a:r>
            <a:r>
              <a:rPr lang="ja-JP" altLang="en-US" sz="3000"/>
              <a:t>、</a:t>
            </a:r>
            <a:r>
              <a:rPr lang="ja-JP" altLang="en-US" sz="3000" u="sng"/>
              <a:t>人格形成に大きな　影響を与える重要な時期</a:t>
            </a:r>
            <a:r>
              <a:rPr lang="ja-JP" altLang="en-US" sz="3000"/>
              <a:t>に関わる</a:t>
            </a:r>
            <a:r>
              <a:rPr lang="ja-JP" altLang="en-US" sz="3000" u="sng">
                <a:solidFill>
                  <a:srgbClr val="FF0000"/>
                </a:solidFill>
              </a:rPr>
              <a:t>重い使命と責任</a:t>
            </a:r>
            <a:r>
              <a:rPr lang="ja-JP" altLang="en-US" sz="3000"/>
              <a:t>を負っていること </a:t>
            </a:r>
            <a:endParaRPr lang="en-US" altLang="ja-JP" sz="3000" dirty="0"/>
          </a:p>
          <a:p>
            <a:pPr marL="854075" indent="-268288">
              <a:spcBef>
                <a:spcPts val="0"/>
              </a:spcBef>
            </a:pPr>
            <a:r>
              <a:rPr lang="ja-JP" altLang="en-US" sz="3000"/>
              <a:t>　　</a:t>
            </a:r>
            <a:r>
              <a:rPr lang="en-US" altLang="ja-JP" sz="3000" dirty="0"/>
              <a:t>※</a:t>
            </a:r>
            <a:r>
              <a:rPr lang="ja-JP" altLang="en-US" sz="3000"/>
              <a:t>「</a:t>
            </a:r>
            <a:r>
              <a:rPr lang="ja-JP" altLang="en-US" sz="3000" u="sng"/>
              <a:t>こども</a:t>
            </a:r>
            <a:r>
              <a:rPr lang="ja-JP" altLang="en-US" sz="3000"/>
              <a:t>とは</a:t>
            </a:r>
            <a:r>
              <a:rPr lang="ja-JP" altLang="en-US" sz="3000" u="sng"/>
              <a:t>心身の発達の過程</a:t>
            </a:r>
            <a:r>
              <a:rPr lang="ja-JP" altLang="en-US" sz="3000"/>
              <a:t>にある者」</a:t>
            </a:r>
            <a:r>
              <a:rPr lang="ja-JP" altLang="en-US" sz="2400"/>
              <a:t>こども基本法</a:t>
            </a:r>
            <a:endParaRPr lang="en-US" altLang="ja-JP" sz="3000" dirty="0"/>
          </a:p>
          <a:p>
            <a:pPr marL="493713" indent="-214313">
              <a:spcBef>
                <a:spcPts val="900"/>
              </a:spcBef>
            </a:pPr>
            <a:r>
              <a:rPr lang="ja-JP" altLang="en-US" sz="3000"/>
              <a:t>・この重い使命と責任を果たすためには、こどもの</a:t>
            </a:r>
            <a:r>
              <a:rPr lang="ja-JP" altLang="en-US" sz="3000" u="sng">
                <a:solidFill>
                  <a:srgbClr val="0432FF"/>
                </a:solidFill>
              </a:rPr>
              <a:t>発達の正しい理解</a:t>
            </a:r>
            <a:r>
              <a:rPr lang="ja-JP" altLang="en-US" sz="3000"/>
              <a:t>と</a:t>
            </a:r>
            <a:r>
              <a:rPr lang="ja-JP" altLang="en-US" sz="3000" u="sng">
                <a:solidFill>
                  <a:srgbClr val="0432FF"/>
                </a:solidFill>
              </a:rPr>
              <a:t>支援に関する技術</a:t>
            </a:r>
            <a:r>
              <a:rPr lang="ja-JP" altLang="en-US" sz="3000"/>
              <a:t>が必要であること</a:t>
            </a:r>
            <a:endParaRPr lang="ja-JP" altLang="en-US" sz="2800"/>
          </a:p>
          <a:p>
            <a:pPr marL="854075" indent="-268288">
              <a:spcBef>
                <a:spcPts val="300"/>
              </a:spcBef>
            </a:pPr>
            <a:r>
              <a:rPr lang="ja-JP" altLang="en-US" sz="2800"/>
              <a:t>　　⇒</a:t>
            </a:r>
            <a:r>
              <a:rPr lang="en-US" altLang="ja-JP" sz="2800" dirty="0"/>
              <a:t> </a:t>
            </a:r>
            <a:r>
              <a:rPr lang="ja-JP" altLang="en-US" sz="2800"/>
              <a:t>適切な支援の不提供＝こどもの権利が守られていない　　　</a:t>
            </a:r>
            <a:endParaRPr lang="en-US" altLang="ja-JP" sz="2800" dirty="0"/>
          </a:p>
          <a:p>
            <a:pPr marL="449263" indent="-225425">
              <a:spcBef>
                <a:spcPts val="900"/>
              </a:spcBef>
            </a:pPr>
            <a:r>
              <a:rPr lang="ja-JP" altLang="en-US" sz="3000"/>
              <a:t>・自事業所だけで完結せず、常に相談支援、児童発達支援センター、学校等の関係機関との連携を図ること</a:t>
            </a:r>
            <a:endParaRPr lang="en-US" altLang="ja-JP" sz="3000" dirty="0"/>
          </a:p>
          <a:p>
            <a:pPr marL="1470025" indent="-439738">
              <a:spcBef>
                <a:spcPts val="300"/>
              </a:spcBef>
            </a:pPr>
            <a:r>
              <a:rPr lang="ja-JP" altLang="en-US" sz="2800"/>
              <a:t>⇒</a:t>
            </a:r>
            <a:r>
              <a:rPr lang="en-US" altLang="ja-JP" sz="2800" dirty="0"/>
              <a:t> </a:t>
            </a:r>
            <a:r>
              <a:rPr lang="ja-JP" altLang="en-US" sz="2800"/>
              <a:t>支援の厚みが増すだけでなく、自事業所が適切な支援を提供できているかについて他者の目が入ることになる</a:t>
            </a:r>
          </a:p>
          <a:p>
            <a:pPr eaLnBrk="1" hangingPunct="1">
              <a:lnSpc>
                <a:spcPct val="90000"/>
              </a:lnSpc>
              <a:spcBef>
                <a:spcPts val="600"/>
              </a:spcBef>
              <a:defRPr/>
            </a:pPr>
            <a:endParaRPr lang="en-US" altLang="ja-JP" sz="5400" dirty="0">
              <a:solidFill>
                <a:srgbClr val="000000"/>
              </a:solidFill>
              <a:latin typeface="+mn-ea"/>
              <a:ea typeface="+mn-ea"/>
            </a:endParaRPr>
          </a:p>
        </p:txBody>
      </p:sp>
      <p:sp>
        <p:nvSpPr>
          <p:cNvPr id="4" name="スライド番号プレースホルダー 9">
            <a:extLst>
              <a:ext uri="{FF2B5EF4-FFF2-40B4-BE49-F238E27FC236}">
                <a16:creationId xmlns:a16="http://schemas.microsoft.com/office/drawing/2014/main" id="{22CE829C-DC53-203B-AF0F-C06166864666}"/>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18</a:t>
            </a:fld>
            <a:endParaRPr lang="en-US" altLang="ja-JP" sz="2000" dirty="0">
              <a:solidFill>
                <a:srgbClr val="000000"/>
              </a:solidFill>
            </a:endParaRPr>
          </a:p>
        </p:txBody>
      </p:sp>
    </p:spTree>
    <p:extLst>
      <p:ext uri="{BB962C8B-B14F-4D97-AF65-F5344CB8AC3E}">
        <p14:creationId xmlns:p14="http://schemas.microsoft.com/office/powerpoint/2010/main" val="2831726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DBF33491-F352-7C16-C9CD-F6B81DBF0643}"/>
              </a:ext>
            </a:extLst>
          </p:cNvPr>
          <p:cNvSpPr/>
          <p:nvPr/>
        </p:nvSpPr>
        <p:spPr>
          <a:xfrm>
            <a:off x="80010" y="102870"/>
            <a:ext cx="9738360" cy="6697980"/>
          </a:xfrm>
          <a:prstGeom prst="rect">
            <a:avLst/>
          </a:prstGeom>
          <a:solidFill>
            <a:srgbClr val="FFD579">
              <a:alpha val="1868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D5012BCB-37E1-4D3B-A658-625816A4635C}"/>
              </a:ext>
            </a:extLst>
          </p:cNvPr>
          <p:cNvSpPr>
            <a:spLocks noGrp="1"/>
          </p:cNvSpPr>
          <p:nvPr>
            <p:ph type="title"/>
          </p:nvPr>
        </p:nvSpPr>
        <p:spPr>
          <a:xfrm>
            <a:off x="432435" y="24856"/>
            <a:ext cx="9041130" cy="1325563"/>
          </a:xfrm>
        </p:spPr>
        <p:txBody>
          <a:bodyPr>
            <a:noAutofit/>
          </a:bodyPr>
          <a:lstStyle/>
          <a:p>
            <a:pPr algn="ctr"/>
            <a:r>
              <a:rPr lang="ja-JP" altLang="ja-JP" sz="4000" u="sng" dirty="0">
                <a:effectLst/>
                <a:latin typeface="MS PGothic" panose="020B0600070205080204" pitchFamily="34" charset="-128"/>
                <a:ea typeface="MS PGothic" panose="020B0600070205080204" pitchFamily="34" charset="-128"/>
                <a:cs typeface="Times New Roman" panose="02020603050405020304" pitchFamily="18" charset="0"/>
              </a:rPr>
              <a:t>都道府県研修で本講義を</a:t>
            </a:r>
            <a:r>
              <a:rPr lang="ja-JP" altLang="ja-JP" sz="4000" u="sng">
                <a:effectLst/>
                <a:latin typeface="MS PGothic" panose="020B0600070205080204" pitchFamily="34" charset="-128"/>
                <a:ea typeface="MS PGothic" panose="020B0600070205080204" pitchFamily="34" charset="-128"/>
                <a:cs typeface="Times New Roman" panose="02020603050405020304" pitchFamily="18" charset="0"/>
              </a:rPr>
              <a:t>実施する際に検討</a:t>
            </a:r>
            <a:r>
              <a:rPr lang="ja-JP" altLang="ja-JP" sz="4000" u="sng" dirty="0">
                <a:effectLst/>
                <a:latin typeface="MS PGothic" panose="020B0600070205080204" pitchFamily="34" charset="-128"/>
                <a:ea typeface="MS PGothic" panose="020B0600070205080204" pitchFamily="34" charset="-128"/>
                <a:cs typeface="Times New Roman" panose="02020603050405020304" pitchFamily="18" charset="0"/>
              </a:rPr>
              <a:t>して</a:t>
            </a:r>
            <a:r>
              <a:rPr lang="ja-JP" altLang="ja-JP" sz="4000" u="sng">
                <a:effectLst/>
                <a:latin typeface="MS PGothic" panose="020B0600070205080204" pitchFamily="34" charset="-128"/>
                <a:ea typeface="MS PGothic" panose="020B0600070205080204" pitchFamily="34" charset="-128"/>
                <a:cs typeface="Times New Roman" panose="02020603050405020304" pitchFamily="18" charset="0"/>
              </a:rPr>
              <a:t>欲しいこと</a:t>
            </a:r>
            <a:endParaRPr lang="ja-JP" altLang="en-US" sz="6600" u="sng" dirty="0">
              <a:latin typeface="MS PGothic" panose="020B0600070205080204" pitchFamily="34" charset="-128"/>
              <a:ea typeface="MS PGothic" panose="020B0600070205080204" pitchFamily="34" charset="-128"/>
            </a:endParaRPr>
          </a:p>
        </p:txBody>
      </p:sp>
      <p:sp>
        <p:nvSpPr>
          <p:cNvPr id="3" name="コンテンツ プレースホルダー 2">
            <a:extLst>
              <a:ext uri="{FF2B5EF4-FFF2-40B4-BE49-F238E27FC236}">
                <a16:creationId xmlns:a16="http://schemas.microsoft.com/office/drawing/2014/main" id="{4AEE7A81-104D-4D7C-AFFA-5FC3960D3549}"/>
              </a:ext>
            </a:extLst>
          </p:cNvPr>
          <p:cNvSpPr>
            <a:spLocks noGrp="1"/>
          </p:cNvSpPr>
          <p:nvPr>
            <p:ph idx="1"/>
          </p:nvPr>
        </p:nvSpPr>
        <p:spPr>
          <a:xfrm>
            <a:off x="156795" y="1389026"/>
            <a:ext cx="9705528" cy="5373216"/>
          </a:xfrm>
        </p:spPr>
        <p:txBody>
          <a:bodyPr>
            <a:noAutofit/>
          </a:bodyPr>
          <a:lstStyle/>
          <a:p>
            <a:r>
              <a:rPr kumimoji="1" lang="ja-JP" altLang="en-US" sz="2800">
                <a:latin typeface="MS PGothic" panose="020B0600070205080204" pitchFamily="34" charset="-128"/>
                <a:ea typeface="MS PGothic" panose="020B0600070205080204" pitchFamily="34" charset="-128"/>
              </a:rPr>
              <a:t>本講義は、障害児支援に関わる者</a:t>
            </a:r>
            <a:r>
              <a:rPr lang="ja-JP" altLang="en-US" sz="2800">
                <a:latin typeface="MS PGothic" panose="020B0600070205080204" pitchFamily="34" charset="-128"/>
                <a:ea typeface="MS PGothic" panose="020B0600070205080204" pitchFamily="34" charset="-128"/>
              </a:rPr>
              <a:t>（相談支援専門員（障害児相談支援）及び児童</a:t>
            </a:r>
            <a:r>
              <a:rPr kumimoji="1" lang="ja-JP" altLang="en-US" sz="2800">
                <a:latin typeface="MS PGothic" panose="020B0600070205080204" pitchFamily="34" charset="-128"/>
                <a:ea typeface="MS PGothic" panose="020B0600070205080204" pitchFamily="34" charset="-128"/>
              </a:rPr>
              <a:t>発達支援管理責任者の基本姿勢について</a:t>
            </a:r>
            <a:r>
              <a:rPr lang="ja-JP" altLang="en-US" sz="2800">
                <a:latin typeface="MS PGothic" panose="020B0600070205080204" pitchFamily="34" charset="-128"/>
                <a:ea typeface="MS PGothic" panose="020B0600070205080204" pitchFamily="34" charset="-128"/>
              </a:rPr>
              <a:t>、</a:t>
            </a:r>
            <a:r>
              <a:rPr kumimoji="1" lang="ja-JP" altLang="en-US" sz="2800">
                <a:latin typeface="MS PGothic" panose="020B0600070205080204" pitchFamily="34" charset="-128"/>
                <a:ea typeface="MS PGothic" panose="020B0600070205080204" pitchFamily="34" charset="-128"/>
              </a:rPr>
              <a:t>条約や法律、指定</a:t>
            </a:r>
            <a:r>
              <a:rPr lang="ja-JP" altLang="en-US" sz="2800">
                <a:latin typeface="MS PGothic" panose="020B0600070205080204" pitchFamily="34" charset="-128"/>
                <a:ea typeface="MS PGothic" panose="020B0600070205080204" pitchFamily="34" charset="-128"/>
              </a:rPr>
              <a:t>基準、ガイドライン等を</a:t>
            </a:r>
            <a:r>
              <a:rPr kumimoji="1" lang="ja-JP" altLang="en-US" sz="2800">
                <a:latin typeface="MS PGothic" panose="020B0600070205080204" pitchFamily="34" charset="-128"/>
                <a:ea typeface="MS PGothic" panose="020B0600070205080204" pitchFamily="34" charset="-128"/>
              </a:rPr>
              <a:t>引用しながら、</a:t>
            </a:r>
            <a:r>
              <a:rPr lang="ja-JP" altLang="en-US" sz="2800" u="sng">
                <a:latin typeface="MS PGothic" panose="020B0600070205080204" pitchFamily="34" charset="-128"/>
                <a:ea typeface="MS PGothic" panose="020B0600070205080204" pitchFamily="34" charset="-128"/>
              </a:rPr>
              <a:t>法令遵守</a:t>
            </a:r>
            <a:r>
              <a:rPr lang="ja-JP" altLang="en-US" sz="2800">
                <a:latin typeface="MS PGothic" panose="020B0600070205080204" pitchFamily="34" charset="-128"/>
                <a:ea typeface="MS PGothic" panose="020B0600070205080204" pitchFamily="34" charset="-128"/>
              </a:rPr>
              <a:t>を意識して、両者が</a:t>
            </a:r>
            <a:r>
              <a:rPr lang="ja-JP" altLang="en-US" sz="2800" u="sng">
                <a:latin typeface="MS PGothic" panose="020B0600070205080204" pitchFamily="34" charset="-128"/>
                <a:ea typeface="MS PGothic" panose="020B0600070205080204" pitchFamily="34" charset="-128"/>
              </a:rPr>
              <a:t>協働して行う</a:t>
            </a:r>
            <a:r>
              <a:rPr lang="ja-JP" altLang="en-US" sz="2800">
                <a:latin typeface="MS PGothic" panose="020B0600070205080204" pitchFamily="34" charset="-128"/>
                <a:ea typeface="MS PGothic" panose="020B0600070205080204" pitchFamily="34" charset="-128"/>
              </a:rPr>
              <a:t>ものであるという　こと</a:t>
            </a:r>
            <a:r>
              <a:rPr kumimoji="1" lang="ja-JP" altLang="en-US" sz="2800">
                <a:latin typeface="MS PGothic" panose="020B0600070205080204" pitchFamily="34" charset="-128"/>
                <a:ea typeface="MS PGothic" panose="020B0600070205080204" pitchFamily="34" charset="-128"/>
              </a:rPr>
              <a:t>を再確認する総論である。</a:t>
            </a:r>
            <a:endParaRPr kumimoji="1" lang="en-US" altLang="ja-JP" sz="2800" dirty="0">
              <a:latin typeface="MS PGothic" panose="020B0600070205080204" pitchFamily="34" charset="-128"/>
              <a:ea typeface="MS PGothic" panose="020B0600070205080204" pitchFamily="34" charset="-128"/>
            </a:endParaRPr>
          </a:p>
          <a:p>
            <a:r>
              <a:rPr kumimoji="1" lang="ja-JP" altLang="en-US" sz="2800">
                <a:latin typeface="MS PGothic" panose="020B0600070205080204" pitchFamily="34" charset="-128"/>
                <a:ea typeface="MS PGothic" panose="020B0600070205080204" pitchFamily="34" charset="-128"/>
              </a:rPr>
              <a:t>障害児支援は</a:t>
            </a:r>
            <a:r>
              <a:rPr kumimoji="1" lang="ja-JP" altLang="en-US" sz="2800" u="sng">
                <a:latin typeface="MS PGothic" panose="020B0600070205080204" pitchFamily="34" charset="-128"/>
                <a:ea typeface="MS PGothic" panose="020B0600070205080204" pitchFamily="34" charset="-128"/>
              </a:rPr>
              <a:t>社会福祉事業</a:t>
            </a:r>
            <a:r>
              <a:rPr kumimoji="1" lang="ja-JP" altLang="en-US" sz="2800">
                <a:latin typeface="MS PGothic" panose="020B0600070205080204" pitchFamily="34" charset="-128"/>
                <a:ea typeface="MS PGothic" panose="020B0600070205080204" pitchFamily="34" charset="-128"/>
              </a:rPr>
              <a:t>（社会全体の福祉のために“開かれた”事業）であることを確認する。</a:t>
            </a:r>
            <a:endParaRPr kumimoji="1" lang="en-US" altLang="ja-JP" sz="2800" dirty="0">
              <a:latin typeface="MS PGothic" panose="020B0600070205080204" pitchFamily="34" charset="-128"/>
              <a:ea typeface="MS PGothic" panose="020B0600070205080204" pitchFamily="34" charset="-128"/>
            </a:endParaRPr>
          </a:p>
          <a:p>
            <a:r>
              <a:rPr kumimoji="1" lang="ja-JP" altLang="en-US" sz="2800">
                <a:latin typeface="MS PGothic" panose="020B0600070205080204" pitchFamily="34" charset="-128"/>
                <a:ea typeface="MS PGothic" panose="020B0600070205080204" pitchFamily="34" charset="-128"/>
              </a:rPr>
              <a:t>こどもを</a:t>
            </a:r>
            <a:r>
              <a:rPr lang="ja-JP" altLang="en-US" sz="2800">
                <a:latin typeface="MS PGothic" panose="020B0600070205080204" pitchFamily="34" charset="-128"/>
                <a:ea typeface="MS PGothic" panose="020B0600070205080204" pitchFamily="34" charset="-128"/>
              </a:rPr>
              <a:t>まんなか</a:t>
            </a:r>
            <a:r>
              <a:rPr kumimoji="1" lang="ja-JP" altLang="en-US" sz="2800">
                <a:latin typeface="MS PGothic" panose="020B0600070205080204" pitchFamily="34" charset="-128"/>
                <a:ea typeface="MS PGothic" panose="020B0600070205080204" pitchFamily="34" charset="-128"/>
              </a:rPr>
              <a:t>に据えて、</a:t>
            </a:r>
            <a:r>
              <a:rPr lang="ja-JP" altLang="en-US" sz="2800">
                <a:latin typeface="MS PGothic" panose="020B0600070205080204" pitchFamily="34" charset="-128"/>
                <a:ea typeface="MS PGothic" panose="020B0600070205080204" pitchFamily="34" charset="-128"/>
              </a:rPr>
              <a:t>こどもとしての当たり前の成長・発達を保障しつつ、障害や特性に応じて個々に配慮されるものであることを確認し</a:t>
            </a:r>
            <a:r>
              <a:rPr lang="en-US" altLang="ja-JP" sz="2800" dirty="0">
                <a:latin typeface="MS PGothic" panose="020B0600070205080204" pitchFamily="34" charset="-128"/>
                <a:ea typeface="MS PGothic" panose="020B0600070205080204" pitchFamily="34" charset="-128"/>
              </a:rPr>
              <a:t>､</a:t>
            </a:r>
            <a:r>
              <a:rPr kumimoji="1" lang="ja-JP" altLang="en-US" sz="2800">
                <a:latin typeface="MS PGothic" panose="020B0600070205080204" pitchFamily="34" charset="-128"/>
                <a:ea typeface="MS PGothic" panose="020B0600070205080204" pitchFamily="34" charset="-128"/>
              </a:rPr>
              <a:t>事業者本位になっていないかを確認する</a:t>
            </a:r>
            <a:r>
              <a:rPr kumimoji="1" lang="en-US" altLang="ja-JP" sz="2800" dirty="0">
                <a:latin typeface="MS PGothic" panose="020B0600070205080204" pitchFamily="34" charset="-128"/>
                <a:ea typeface="MS PGothic" panose="020B0600070205080204" pitchFamily="34" charset="-128"/>
              </a:rPr>
              <a:t>｡</a:t>
            </a:r>
          </a:p>
          <a:p>
            <a:r>
              <a:rPr lang="ja-JP" altLang="en-US" sz="2800">
                <a:latin typeface="MS PGothic" panose="020B0600070205080204" pitchFamily="34" charset="-128"/>
                <a:ea typeface="MS PGothic" panose="020B0600070205080204" pitchFamily="34" charset="-128"/>
              </a:rPr>
              <a:t>内容的には多いため、資料としては掲載しつつも、講義ではポイントを整理して伝えるようにしてもらいたい。</a:t>
            </a:r>
            <a:endParaRPr lang="en-US" altLang="ja-JP" sz="2800" dirty="0">
              <a:latin typeface="MS PGothic" panose="020B0600070205080204" pitchFamily="34" charset="-128"/>
              <a:ea typeface="MS PGothic" panose="020B0600070205080204" pitchFamily="34" charset="-128"/>
            </a:endParaRPr>
          </a:p>
        </p:txBody>
      </p:sp>
      <p:sp>
        <p:nvSpPr>
          <p:cNvPr id="4" name="スライド番号プレースホルダー 9">
            <a:extLst>
              <a:ext uri="{FF2B5EF4-FFF2-40B4-BE49-F238E27FC236}">
                <a16:creationId xmlns:a16="http://schemas.microsoft.com/office/drawing/2014/main" id="{EE26764C-49F2-7671-0E34-6FC8CB42BA71}"/>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1</a:t>
            </a:fld>
            <a:endParaRPr lang="en-US" altLang="ja-JP" sz="2000" dirty="0">
              <a:solidFill>
                <a:srgbClr val="000000"/>
              </a:solidFill>
            </a:endParaRPr>
          </a:p>
        </p:txBody>
      </p:sp>
    </p:spTree>
    <p:extLst>
      <p:ext uri="{BB962C8B-B14F-4D97-AF65-F5344CB8AC3E}">
        <p14:creationId xmlns:p14="http://schemas.microsoft.com/office/powerpoint/2010/main" val="12705740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1"/>
          <p:cNvSpPr>
            <a:spLocks noChangeArrowheads="1"/>
          </p:cNvSpPr>
          <p:nvPr/>
        </p:nvSpPr>
        <p:spPr bwMode="auto">
          <a:xfrm>
            <a:off x="19094" y="260648"/>
            <a:ext cx="9906000" cy="603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1113"/>
            <a:r>
              <a:rPr lang="ja-JP" altLang="en-US" sz="3200" u="sng"/>
              <a:t>２）社会福祉事業を行う者としての責任 </a:t>
            </a:r>
            <a:endParaRPr lang="ja-JP" altLang="en-US" sz="6600" u="sng"/>
          </a:p>
          <a:p>
            <a:pPr marL="493713" indent="-214313">
              <a:spcBef>
                <a:spcPts val="300"/>
              </a:spcBef>
            </a:pPr>
            <a:r>
              <a:rPr lang="ja-JP" altLang="en-US" sz="3000"/>
              <a:t>・</a:t>
            </a:r>
            <a:r>
              <a:rPr lang="ja-JP" altLang="en-US" sz="2800" b="0" i="0" u="none" strike="noStrike">
                <a:solidFill>
                  <a:srgbClr val="1A1A1C"/>
                </a:solidFill>
                <a:effectLst/>
                <a:highlight>
                  <a:srgbClr val="FFFFFF"/>
                </a:highlight>
                <a:latin typeface="+mj-ea"/>
                <a:ea typeface="+mj-ea"/>
              </a:rPr>
              <a:t>社会福祉を目的とする他の法律と相まつて、福祉サービスの利用者の利益の保護及び地域における社会福祉の推進を図るとともに、社会福祉事業の公明かつ適正な実施の確保及び社会福祉を目的とする事業の健全な発達を図り、もつて社会福祉の増進に資することを目的とする</a:t>
            </a:r>
            <a:endParaRPr lang="en-US" altLang="ja-JP" sz="1800" dirty="0">
              <a:latin typeface="+mj-ea"/>
              <a:ea typeface="+mj-ea"/>
            </a:endParaRPr>
          </a:p>
          <a:p>
            <a:pPr marL="854075" indent="-268288">
              <a:spcBef>
                <a:spcPts val="300"/>
              </a:spcBef>
            </a:pPr>
            <a:r>
              <a:rPr lang="ja-JP" altLang="en-US" sz="2800"/>
              <a:t>　</a:t>
            </a:r>
            <a:r>
              <a:rPr lang="en-US" altLang="ja-JP" sz="2800" dirty="0"/>
              <a:t>【</a:t>
            </a:r>
            <a:r>
              <a:rPr lang="ja-JP" altLang="en-US" sz="2800"/>
              <a:t>第一種社会福祉事業</a:t>
            </a:r>
            <a:r>
              <a:rPr lang="en-US" altLang="ja-JP" sz="2800" dirty="0"/>
              <a:t>】</a:t>
            </a:r>
            <a:r>
              <a:rPr lang="ja-JP" altLang="en-US" sz="2800"/>
              <a:t>障害児入所施設の経営</a:t>
            </a:r>
            <a:endParaRPr lang="en-US" altLang="ja-JP" sz="2800" dirty="0"/>
          </a:p>
          <a:p>
            <a:pPr marL="854075" indent="-268288">
              <a:spcBef>
                <a:spcPts val="300"/>
              </a:spcBef>
            </a:pPr>
            <a:r>
              <a:rPr lang="ja-JP" altLang="en-US" sz="2800"/>
              <a:t>　</a:t>
            </a:r>
            <a:r>
              <a:rPr lang="en-US" altLang="ja-JP" sz="2800" dirty="0"/>
              <a:t>【</a:t>
            </a:r>
            <a:r>
              <a:rPr lang="ja-JP" altLang="en-US" sz="2800"/>
              <a:t>第二種社会福祉事業</a:t>
            </a:r>
            <a:r>
              <a:rPr lang="en-US" altLang="ja-JP" sz="2800" dirty="0"/>
              <a:t>】</a:t>
            </a:r>
            <a:r>
              <a:rPr lang="ja-JP" altLang="en-US" sz="2800"/>
              <a:t>障害児通所支援、障害児相談支援</a:t>
            </a:r>
            <a:endParaRPr lang="en-US" altLang="ja-JP" sz="2800" dirty="0"/>
          </a:p>
          <a:p>
            <a:pPr marL="538163" indent="-269875">
              <a:spcBef>
                <a:spcPts val="900"/>
              </a:spcBef>
            </a:pPr>
            <a:r>
              <a:rPr lang="ja-JP" altLang="en-US" sz="3000" u="sng"/>
              <a:t>・社会福祉を目的</a:t>
            </a:r>
            <a:r>
              <a:rPr lang="ja-JP" altLang="en-US" sz="3000"/>
              <a:t>とする事業のうち、</a:t>
            </a:r>
            <a:r>
              <a:rPr lang="ja-JP" altLang="en-US" sz="3000" u="sng">
                <a:solidFill>
                  <a:srgbClr val="0432FF"/>
                </a:solidFill>
              </a:rPr>
              <a:t>規制</a:t>
            </a:r>
            <a:r>
              <a:rPr lang="ja-JP" altLang="en-US" sz="3000"/>
              <a:t>と</a:t>
            </a:r>
            <a:r>
              <a:rPr lang="ja-JP" altLang="en-US" sz="3000" u="sng">
                <a:solidFill>
                  <a:srgbClr val="0432FF"/>
                </a:solidFill>
              </a:rPr>
              <a:t>助成</a:t>
            </a:r>
            <a:r>
              <a:rPr lang="ja-JP" altLang="en-US" sz="3000"/>
              <a:t>を通じて</a:t>
            </a:r>
            <a:r>
              <a:rPr lang="ja-JP" altLang="en-US" sz="3000" u="sng"/>
              <a:t>公明かつ適正な実施</a:t>
            </a:r>
            <a:r>
              <a:rPr lang="ja-JP" altLang="en-US" sz="3000"/>
              <a:t>の確保を図ること</a:t>
            </a:r>
          </a:p>
          <a:p>
            <a:pPr marL="538163" indent="-269875">
              <a:spcBef>
                <a:spcPts val="900"/>
              </a:spcBef>
            </a:pPr>
            <a:r>
              <a:rPr lang="ja-JP" altLang="en-US" sz="3000"/>
              <a:t>・支援が</a:t>
            </a:r>
            <a:r>
              <a:rPr lang="ja-JP" altLang="en-US" sz="3000" u="sng"/>
              <a:t>必要な人に生活を保障</a:t>
            </a:r>
            <a:r>
              <a:rPr lang="ja-JP" altLang="en-US" sz="3000"/>
              <a:t>し、</a:t>
            </a:r>
            <a:r>
              <a:rPr lang="ja-JP" altLang="en-US" sz="3000" u="sng"/>
              <a:t>援助</a:t>
            </a:r>
            <a:r>
              <a:rPr lang="ja-JP" altLang="en-US" sz="3000"/>
              <a:t>などを行って、　 </a:t>
            </a:r>
            <a:r>
              <a:rPr lang="ja-JP" altLang="en-US" sz="3000" u="sng"/>
              <a:t>社会全体の福祉向上</a:t>
            </a:r>
            <a:r>
              <a:rPr lang="ja-JP" altLang="en-US" sz="3000"/>
              <a:t>をめざすこと</a:t>
            </a:r>
            <a:endParaRPr lang="en-US" altLang="ja-JP" sz="3000" dirty="0">
              <a:solidFill>
                <a:srgbClr val="0432FF"/>
              </a:solidFill>
            </a:endParaRPr>
          </a:p>
          <a:p>
            <a:pPr marL="854075" indent="-268288">
              <a:spcBef>
                <a:spcPts val="0"/>
              </a:spcBef>
            </a:pPr>
            <a:r>
              <a:rPr lang="ja-JP" altLang="en-US" sz="3000" u="sng">
                <a:solidFill>
                  <a:srgbClr val="FF0000"/>
                </a:solidFill>
              </a:rPr>
              <a:t>⇒</a:t>
            </a:r>
            <a:r>
              <a:rPr lang="en-US" altLang="ja-JP" sz="3000" u="sng" dirty="0">
                <a:solidFill>
                  <a:srgbClr val="FF0000"/>
                </a:solidFill>
              </a:rPr>
              <a:t> </a:t>
            </a:r>
            <a:r>
              <a:rPr lang="ja-JP" altLang="en-US" sz="3000" u="sng">
                <a:solidFill>
                  <a:srgbClr val="FF0000"/>
                </a:solidFill>
              </a:rPr>
              <a:t>「法令遵守」「社会全体の福祉」「開かれた事業所」</a:t>
            </a:r>
            <a:endParaRPr lang="en-US" altLang="ja-JP" sz="5400" dirty="0">
              <a:solidFill>
                <a:srgbClr val="FF0000"/>
              </a:solidFill>
              <a:latin typeface="+mn-ea"/>
              <a:ea typeface="+mn-ea"/>
            </a:endParaRPr>
          </a:p>
        </p:txBody>
      </p:sp>
      <p:sp>
        <p:nvSpPr>
          <p:cNvPr id="4" name="スライド番号プレースホルダー 9">
            <a:extLst>
              <a:ext uri="{FF2B5EF4-FFF2-40B4-BE49-F238E27FC236}">
                <a16:creationId xmlns:a16="http://schemas.microsoft.com/office/drawing/2014/main" id="{22CE829C-DC53-203B-AF0F-C06166864666}"/>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19</a:t>
            </a:fld>
            <a:endParaRPr lang="en-US" altLang="ja-JP" sz="2000" dirty="0">
              <a:solidFill>
                <a:srgbClr val="000000"/>
              </a:solidFill>
            </a:endParaRPr>
          </a:p>
        </p:txBody>
      </p:sp>
    </p:spTree>
    <p:extLst>
      <p:ext uri="{BB962C8B-B14F-4D97-AF65-F5344CB8AC3E}">
        <p14:creationId xmlns:p14="http://schemas.microsoft.com/office/powerpoint/2010/main" val="25189671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9000" contrast="59000"/>
                    </a14:imgEffect>
                  </a14:imgLayer>
                </a14:imgProps>
              </a:ext>
              <a:ext uri="{28A0092B-C50C-407E-A947-70E740481C1C}">
                <a14:useLocalDpi xmlns:a14="http://schemas.microsoft.com/office/drawing/2010/main" val="0"/>
              </a:ext>
            </a:extLst>
          </a:blip>
          <a:srcRect/>
          <a:stretch>
            <a:fillRect/>
          </a:stretch>
        </p:blipFill>
        <p:spPr bwMode="auto">
          <a:xfrm>
            <a:off x="208247" y="293784"/>
            <a:ext cx="9489504" cy="65973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直線コネクタ 3">
            <a:extLst>
              <a:ext uri="{FF2B5EF4-FFF2-40B4-BE49-F238E27FC236}">
                <a16:creationId xmlns:a16="http://schemas.microsoft.com/office/drawing/2014/main" id="{3388BACC-47D6-B04C-ADC5-2547AFC16CBF}"/>
              </a:ext>
            </a:extLst>
          </p:cNvPr>
          <p:cNvCxnSpPr>
            <a:cxnSpLocks/>
          </p:cNvCxnSpPr>
          <p:nvPr/>
        </p:nvCxnSpPr>
        <p:spPr bwMode="auto">
          <a:xfrm flipH="1">
            <a:off x="605106" y="1662499"/>
            <a:ext cx="1043524" cy="0"/>
          </a:xfrm>
          <a:prstGeom prst="line">
            <a:avLst/>
          </a:prstGeom>
          <a:solidFill>
            <a:schemeClr val="bg1"/>
          </a:solidFill>
          <a:ln w="28575" cap="flat" cmpd="sng" algn="ctr">
            <a:solidFill>
              <a:srgbClr val="FF0000"/>
            </a:solidFill>
            <a:prstDash val="solid"/>
            <a:round/>
            <a:headEnd type="none" w="med" len="med"/>
            <a:tailEnd type="none" w="med" len="med"/>
          </a:ln>
          <a:effectLst/>
        </p:spPr>
      </p:cxnSp>
      <p:cxnSp>
        <p:nvCxnSpPr>
          <p:cNvPr id="7" name="直線コネクタ 6">
            <a:extLst>
              <a:ext uri="{FF2B5EF4-FFF2-40B4-BE49-F238E27FC236}">
                <a16:creationId xmlns:a16="http://schemas.microsoft.com/office/drawing/2014/main" id="{6668D575-A234-DB4B-BF44-C74DC13BC85C}"/>
              </a:ext>
            </a:extLst>
          </p:cNvPr>
          <p:cNvCxnSpPr>
            <a:cxnSpLocks/>
          </p:cNvCxnSpPr>
          <p:nvPr/>
        </p:nvCxnSpPr>
        <p:spPr bwMode="auto">
          <a:xfrm flipH="1">
            <a:off x="958473" y="1100863"/>
            <a:ext cx="1043524" cy="0"/>
          </a:xfrm>
          <a:prstGeom prst="line">
            <a:avLst/>
          </a:prstGeom>
          <a:solidFill>
            <a:schemeClr val="bg1"/>
          </a:solidFill>
          <a:ln w="28575" cap="flat" cmpd="sng" algn="ctr">
            <a:solidFill>
              <a:srgbClr val="FF0000"/>
            </a:solidFill>
            <a:prstDash val="solid"/>
            <a:round/>
            <a:headEnd type="none" w="med" len="med"/>
            <a:tailEnd type="none" w="med" len="med"/>
          </a:ln>
          <a:effectLst/>
        </p:spPr>
      </p:cxnSp>
      <p:cxnSp>
        <p:nvCxnSpPr>
          <p:cNvPr id="8" name="直線コネクタ 7">
            <a:extLst>
              <a:ext uri="{FF2B5EF4-FFF2-40B4-BE49-F238E27FC236}">
                <a16:creationId xmlns:a16="http://schemas.microsoft.com/office/drawing/2014/main" id="{D5117DC7-B9F6-AE47-A9CC-ACA66201DB14}"/>
              </a:ext>
            </a:extLst>
          </p:cNvPr>
          <p:cNvCxnSpPr>
            <a:cxnSpLocks/>
          </p:cNvCxnSpPr>
          <p:nvPr/>
        </p:nvCxnSpPr>
        <p:spPr bwMode="auto">
          <a:xfrm flipH="1" flipV="1">
            <a:off x="2697680" y="1672328"/>
            <a:ext cx="815594" cy="2877"/>
          </a:xfrm>
          <a:prstGeom prst="line">
            <a:avLst/>
          </a:prstGeom>
          <a:solidFill>
            <a:schemeClr val="bg1"/>
          </a:solidFill>
          <a:ln w="28575" cap="flat" cmpd="sng" algn="ctr">
            <a:solidFill>
              <a:srgbClr val="FF0000"/>
            </a:solidFill>
            <a:prstDash val="solid"/>
            <a:round/>
            <a:headEnd type="none" w="med" len="med"/>
            <a:tailEnd type="none" w="med" len="med"/>
          </a:ln>
          <a:effectLst/>
        </p:spPr>
      </p:cxnSp>
      <p:cxnSp>
        <p:nvCxnSpPr>
          <p:cNvPr id="11" name="直線コネクタ 10">
            <a:extLst>
              <a:ext uri="{FF2B5EF4-FFF2-40B4-BE49-F238E27FC236}">
                <a16:creationId xmlns:a16="http://schemas.microsoft.com/office/drawing/2014/main" id="{E41984EE-E9CB-5E42-BFDD-EE7E2F9BC37D}"/>
              </a:ext>
            </a:extLst>
          </p:cNvPr>
          <p:cNvCxnSpPr>
            <a:cxnSpLocks/>
          </p:cNvCxnSpPr>
          <p:nvPr/>
        </p:nvCxnSpPr>
        <p:spPr bwMode="auto">
          <a:xfrm flipH="1">
            <a:off x="3949909" y="1662499"/>
            <a:ext cx="347841" cy="0"/>
          </a:xfrm>
          <a:prstGeom prst="line">
            <a:avLst/>
          </a:prstGeom>
          <a:solidFill>
            <a:schemeClr val="bg1"/>
          </a:solidFill>
          <a:ln w="28575" cap="flat" cmpd="sng" algn="ctr">
            <a:solidFill>
              <a:srgbClr val="FF0000"/>
            </a:solidFill>
            <a:prstDash val="solid"/>
            <a:round/>
            <a:headEnd type="none" w="med" len="med"/>
            <a:tailEnd type="none" w="med" len="med"/>
          </a:ln>
          <a:effectLst/>
        </p:spPr>
      </p:cxnSp>
      <p:cxnSp>
        <p:nvCxnSpPr>
          <p:cNvPr id="14" name="直線コネクタ 13">
            <a:extLst>
              <a:ext uri="{FF2B5EF4-FFF2-40B4-BE49-F238E27FC236}">
                <a16:creationId xmlns:a16="http://schemas.microsoft.com/office/drawing/2014/main" id="{9DB3F3C1-35C1-CA4D-B3B0-1AD7685AAF19}"/>
              </a:ext>
            </a:extLst>
          </p:cNvPr>
          <p:cNvCxnSpPr>
            <a:cxnSpLocks/>
          </p:cNvCxnSpPr>
          <p:nvPr/>
        </p:nvCxnSpPr>
        <p:spPr bwMode="auto">
          <a:xfrm flipH="1">
            <a:off x="958473" y="2392412"/>
            <a:ext cx="3339277" cy="0"/>
          </a:xfrm>
          <a:prstGeom prst="line">
            <a:avLst/>
          </a:prstGeom>
          <a:solidFill>
            <a:schemeClr val="bg1"/>
          </a:solidFill>
          <a:ln w="28575" cap="flat" cmpd="sng" algn="ctr">
            <a:solidFill>
              <a:srgbClr val="FF0000"/>
            </a:solidFill>
            <a:prstDash val="solid"/>
            <a:round/>
            <a:headEnd type="none" w="med" len="med"/>
            <a:tailEnd type="none" w="med" len="med"/>
          </a:ln>
          <a:effectLst/>
        </p:spPr>
      </p:cxnSp>
      <p:cxnSp>
        <p:nvCxnSpPr>
          <p:cNvPr id="16" name="直線コネクタ 15">
            <a:extLst>
              <a:ext uri="{FF2B5EF4-FFF2-40B4-BE49-F238E27FC236}">
                <a16:creationId xmlns:a16="http://schemas.microsoft.com/office/drawing/2014/main" id="{022A4314-6959-414A-B1F0-D6B575A7FE37}"/>
              </a:ext>
            </a:extLst>
          </p:cNvPr>
          <p:cNvCxnSpPr>
            <a:cxnSpLocks/>
          </p:cNvCxnSpPr>
          <p:nvPr/>
        </p:nvCxnSpPr>
        <p:spPr bwMode="auto">
          <a:xfrm flipH="1">
            <a:off x="5689116" y="1100863"/>
            <a:ext cx="834819" cy="0"/>
          </a:xfrm>
          <a:prstGeom prst="line">
            <a:avLst/>
          </a:prstGeom>
          <a:solidFill>
            <a:schemeClr val="bg1"/>
          </a:solidFill>
          <a:ln w="28575" cap="flat" cmpd="sng" algn="ctr">
            <a:solidFill>
              <a:srgbClr val="FF0000"/>
            </a:solidFill>
            <a:prstDash val="solid"/>
            <a:round/>
            <a:headEnd type="none" w="med" len="med"/>
            <a:tailEnd type="none" w="med" len="med"/>
          </a:ln>
          <a:effectLst/>
        </p:spPr>
      </p:cxnSp>
      <p:cxnSp>
        <p:nvCxnSpPr>
          <p:cNvPr id="19" name="直線コネクタ 18">
            <a:extLst>
              <a:ext uri="{FF2B5EF4-FFF2-40B4-BE49-F238E27FC236}">
                <a16:creationId xmlns:a16="http://schemas.microsoft.com/office/drawing/2014/main" id="{F5A7C7E6-E4DD-5640-882C-B4071106F34C}"/>
              </a:ext>
            </a:extLst>
          </p:cNvPr>
          <p:cNvCxnSpPr>
            <a:cxnSpLocks/>
          </p:cNvCxnSpPr>
          <p:nvPr/>
        </p:nvCxnSpPr>
        <p:spPr bwMode="auto">
          <a:xfrm flipH="1">
            <a:off x="5689116" y="2392412"/>
            <a:ext cx="834819" cy="0"/>
          </a:xfrm>
          <a:prstGeom prst="line">
            <a:avLst/>
          </a:prstGeom>
          <a:solidFill>
            <a:schemeClr val="bg1"/>
          </a:solidFill>
          <a:ln w="28575" cap="flat" cmpd="sng" algn="ctr">
            <a:solidFill>
              <a:srgbClr val="FF0000"/>
            </a:solidFill>
            <a:prstDash val="solid"/>
            <a:round/>
            <a:headEnd type="none" w="med" len="med"/>
            <a:tailEnd type="none" w="med" len="med"/>
          </a:ln>
          <a:effectLst/>
        </p:spPr>
      </p:cxnSp>
      <p:cxnSp>
        <p:nvCxnSpPr>
          <p:cNvPr id="20" name="直線コネクタ 19">
            <a:extLst>
              <a:ext uri="{FF2B5EF4-FFF2-40B4-BE49-F238E27FC236}">
                <a16:creationId xmlns:a16="http://schemas.microsoft.com/office/drawing/2014/main" id="{1AA0583B-7CB1-AA4A-8B4B-D8561A0E9782}"/>
              </a:ext>
            </a:extLst>
          </p:cNvPr>
          <p:cNvCxnSpPr>
            <a:cxnSpLocks/>
          </p:cNvCxnSpPr>
          <p:nvPr/>
        </p:nvCxnSpPr>
        <p:spPr bwMode="auto">
          <a:xfrm flipH="1">
            <a:off x="6649604" y="1100863"/>
            <a:ext cx="1822243" cy="0"/>
          </a:xfrm>
          <a:prstGeom prst="line">
            <a:avLst/>
          </a:prstGeom>
          <a:solidFill>
            <a:schemeClr val="bg1"/>
          </a:solidFill>
          <a:ln w="28575" cap="flat" cmpd="sng" algn="ctr">
            <a:solidFill>
              <a:srgbClr val="FF0000"/>
            </a:solidFill>
            <a:prstDash val="solid"/>
            <a:round/>
            <a:headEnd type="none" w="med" len="med"/>
            <a:tailEnd type="none" w="med" len="med"/>
          </a:ln>
          <a:effectLst/>
        </p:spPr>
      </p:cxnSp>
      <p:cxnSp>
        <p:nvCxnSpPr>
          <p:cNvPr id="22" name="直線コネクタ 21">
            <a:extLst>
              <a:ext uri="{FF2B5EF4-FFF2-40B4-BE49-F238E27FC236}">
                <a16:creationId xmlns:a16="http://schemas.microsoft.com/office/drawing/2014/main" id="{ABD5327E-F2A5-CB4B-A190-A7C454861DFD}"/>
              </a:ext>
            </a:extLst>
          </p:cNvPr>
          <p:cNvCxnSpPr>
            <a:cxnSpLocks/>
          </p:cNvCxnSpPr>
          <p:nvPr/>
        </p:nvCxnSpPr>
        <p:spPr bwMode="auto">
          <a:xfrm flipH="1">
            <a:off x="5175454" y="1487372"/>
            <a:ext cx="1321797" cy="0"/>
          </a:xfrm>
          <a:prstGeom prst="line">
            <a:avLst/>
          </a:prstGeom>
          <a:solidFill>
            <a:schemeClr val="bg1"/>
          </a:solidFill>
          <a:ln w="28575" cap="flat" cmpd="sng" algn="ctr">
            <a:solidFill>
              <a:srgbClr val="FF0000"/>
            </a:solidFill>
            <a:prstDash val="solid"/>
            <a:round/>
            <a:headEnd type="none" w="med" len="med"/>
            <a:tailEnd type="none" w="med" len="med"/>
          </a:ln>
          <a:effectLst/>
        </p:spPr>
      </p:cxnSp>
      <p:cxnSp>
        <p:nvCxnSpPr>
          <p:cNvPr id="24" name="直線コネクタ 23">
            <a:extLst>
              <a:ext uri="{FF2B5EF4-FFF2-40B4-BE49-F238E27FC236}">
                <a16:creationId xmlns:a16="http://schemas.microsoft.com/office/drawing/2014/main" id="{CB79CE39-A2B4-9D4C-AF22-BA19FF1DFAD1}"/>
              </a:ext>
            </a:extLst>
          </p:cNvPr>
          <p:cNvCxnSpPr>
            <a:cxnSpLocks/>
          </p:cNvCxnSpPr>
          <p:nvPr/>
        </p:nvCxnSpPr>
        <p:spPr bwMode="auto">
          <a:xfrm flipH="1">
            <a:off x="7637028" y="1277945"/>
            <a:ext cx="834819" cy="0"/>
          </a:xfrm>
          <a:prstGeom prst="line">
            <a:avLst/>
          </a:prstGeom>
          <a:solidFill>
            <a:schemeClr val="bg1"/>
          </a:solidFill>
          <a:ln w="28575" cap="flat" cmpd="sng" algn="ctr">
            <a:solidFill>
              <a:srgbClr val="FF0000"/>
            </a:solidFill>
            <a:prstDash val="solid"/>
            <a:round/>
            <a:headEnd type="none" w="med" len="med"/>
            <a:tailEnd type="none" w="med" len="med"/>
          </a:ln>
          <a:effectLst/>
        </p:spPr>
      </p:cxnSp>
      <p:cxnSp>
        <p:nvCxnSpPr>
          <p:cNvPr id="25" name="直線コネクタ 24">
            <a:extLst>
              <a:ext uri="{FF2B5EF4-FFF2-40B4-BE49-F238E27FC236}">
                <a16:creationId xmlns:a16="http://schemas.microsoft.com/office/drawing/2014/main" id="{B7E21C52-1ECE-E440-BF58-57F61EBCF7E2}"/>
              </a:ext>
            </a:extLst>
          </p:cNvPr>
          <p:cNvCxnSpPr>
            <a:cxnSpLocks/>
          </p:cNvCxnSpPr>
          <p:nvPr/>
        </p:nvCxnSpPr>
        <p:spPr bwMode="auto">
          <a:xfrm flipH="1">
            <a:off x="5480411" y="1277945"/>
            <a:ext cx="834819" cy="0"/>
          </a:xfrm>
          <a:prstGeom prst="line">
            <a:avLst/>
          </a:prstGeom>
          <a:solidFill>
            <a:schemeClr val="bg1"/>
          </a:solidFill>
          <a:ln w="28575" cap="flat" cmpd="sng" algn="ctr">
            <a:solidFill>
              <a:srgbClr val="FF0000"/>
            </a:solidFill>
            <a:prstDash val="solid"/>
            <a:round/>
            <a:headEnd type="none" w="med" len="med"/>
            <a:tailEnd type="none" w="med" len="med"/>
          </a:ln>
          <a:effectLst/>
        </p:spPr>
      </p:cxnSp>
      <p:cxnSp>
        <p:nvCxnSpPr>
          <p:cNvPr id="26" name="直線コネクタ 25">
            <a:extLst>
              <a:ext uri="{FF2B5EF4-FFF2-40B4-BE49-F238E27FC236}">
                <a16:creationId xmlns:a16="http://schemas.microsoft.com/office/drawing/2014/main" id="{2AC96AB1-1617-9140-91F9-DB5071DD300E}"/>
              </a:ext>
            </a:extLst>
          </p:cNvPr>
          <p:cNvCxnSpPr>
            <a:cxnSpLocks/>
          </p:cNvCxnSpPr>
          <p:nvPr/>
        </p:nvCxnSpPr>
        <p:spPr bwMode="auto">
          <a:xfrm flipH="1">
            <a:off x="9376235" y="1277945"/>
            <a:ext cx="278272" cy="0"/>
          </a:xfrm>
          <a:prstGeom prst="line">
            <a:avLst/>
          </a:prstGeom>
          <a:solidFill>
            <a:schemeClr val="bg1"/>
          </a:solidFill>
          <a:ln w="28575" cap="flat" cmpd="sng" algn="ctr">
            <a:solidFill>
              <a:srgbClr val="FF0000"/>
            </a:solidFill>
            <a:prstDash val="solid"/>
            <a:round/>
            <a:headEnd type="none" w="med" len="med"/>
            <a:tailEnd type="none" w="med" len="med"/>
          </a:ln>
          <a:effectLst/>
        </p:spPr>
      </p:cxnSp>
      <p:cxnSp>
        <p:nvCxnSpPr>
          <p:cNvPr id="29" name="直線コネクタ 28">
            <a:extLst>
              <a:ext uri="{FF2B5EF4-FFF2-40B4-BE49-F238E27FC236}">
                <a16:creationId xmlns:a16="http://schemas.microsoft.com/office/drawing/2014/main" id="{BB9C3DBE-0DB8-6C4C-9F24-DE29BC8E49DD}"/>
              </a:ext>
            </a:extLst>
          </p:cNvPr>
          <p:cNvCxnSpPr>
            <a:cxnSpLocks/>
          </p:cNvCxnSpPr>
          <p:nvPr/>
        </p:nvCxnSpPr>
        <p:spPr bwMode="auto">
          <a:xfrm flipH="1">
            <a:off x="7290796" y="1478133"/>
            <a:ext cx="2363712" cy="0"/>
          </a:xfrm>
          <a:prstGeom prst="line">
            <a:avLst/>
          </a:prstGeom>
          <a:solidFill>
            <a:schemeClr val="bg1"/>
          </a:solidFill>
          <a:ln w="28575" cap="flat" cmpd="sng" algn="ctr">
            <a:solidFill>
              <a:srgbClr val="FF0000"/>
            </a:solidFill>
            <a:prstDash val="solid"/>
            <a:round/>
            <a:headEnd type="none" w="med" len="med"/>
            <a:tailEnd type="none" w="med" len="med"/>
          </a:ln>
          <a:effectLst/>
        </p:spPr>
      </p:cxnSp>
      <p:cxnSp>
        <p:nvCxnSpPr>
          <p:cNvPr id="31" name="直線コネクタ 30">
            <a:extLst>
              <a:ext uri="{FF2B5EF4-FFF2-40B4-BE49-F238E27FC236}">
                <a16:creationId xmlns:a16="http://schemas.microsoft.com/office/drawing/2014/main" id="{0D7D7538-CE29-024A-847A-0FDF52CA8B1D}"/>
              </a:ext>
            </a:extLst>
          </p:cNvPr>
          <p:cNvCxnSpPr>
            <a:cxnSpLocks/>
          </p:cNvCxnSpPr>
          <p:nvPr/>
        </p:nvCxnSpPr>
        <p:spPr bwMode="auto">
          <a:xfrm flipH="1">
            <a:off x="5175454" y="1672328"/>
            <a:ext cx="4124647" cy="0"/>
          </a:xfrm>
          <a:prstGeom prst="line">
            <a:avLst/>
          </a:prstGeom>
          <a:solidFill>
            <a:schemeClr val="bg1"/>
          </a:solidFill>
          <a:ln w="28575" cap="flat" cmpd="sng" algn="ctr">
            <a:solidFill>
              <a:srgbClr val="FF0000"/>
            </a:solidFill>
            <a:prstDash val="solid"/>
            <a:round/>
            <a:headEnd type="none" w="med" len="med"/>
            <a:tailEnd type="none" w="med" len="med"/>
          </a:ln>
          <a:effectLst/>
        </p:spPr>
      </p:cxnSp>
      <p:cxnSp>
        <p:nvCxnSpPr>
          <p:cNvPr id="33" name="直線コネクタ 32">
            <a:extLst>
              <a:ext uri="{FF2B5EF4-FFF2-40B4-BE49-F238E27FC236}">
                <a16:creationId xmlns:a16="http://schemas.microsoft.com/office/drawing/2014/main" id="{84C8BEAB-105C-BC43-A91E-3EA5923D4A49}"/>
              </a:ext>
            </a:extLst>
          </p:cNvPr>
          <p:cNvCxnSpPr>
            <a:cxnSpLocks/>
          </p:cNvCxnSpPr>
          <p:nvPr/>
        </p:nvCxnSpPr>
        <p:spPr bwMode="auto">
          <a:xfrm flipH="1">
            <a:off x="5313279" y="1870694"/>
            <a:ext cx="1001951" cy="0"/>
          </a:xfrm>
          <a:prstGeom prst="line">
            <a:avLst/>
          </a:prstGeom>
          <a:solidFill>
            <a:schemeClr val="bg1"/>
          </a:solidFill>
          <a:ln w="28575" cap="flat" cmpd="sng" algn="ctr">
            <a:solidFill>
              <a:srgbClr val="FF0000"/>
            </a:solidFill>
            <a:prstDash val="solid"/>
            <a:round/>
            <a:headEnd type="none" w="med" len="med"/>
            <a:tailEnd type="none" w="med" len="med"/>
          </a:ln>
          <a:effectLst/>
        </p:spPr>
      </p:cxnSp>
      <p:cxnSp>
        <p:nvCxnSpPr>
          <p:cNvPr id="35" name="直線コネクタ 34">
            <a:extLst>
              <a:ext uri="{FF2B5EF4-FFF2-40B4-BE49-F238E27FC236}">
                <a16:creationId xmlns:a16="http://schemas.microsoft.com/office/drawing/2014/main" id="{6D1A4145-8CB0-9E44-99EF-832C6E7D299F}"/>
              </a:ext>
            </a:extLst>
          </p:cNvPr>
          <p:cNvCxnSpPr>
            <a:cxnSpLocks/>
          </p:cNvCxnSpPr>
          <p:nvPr/>
        </p:nvCxnSpPr>
        <p:spPr bwMode="auto">
          <a:xfrm flipH="1">
            <a:off x="5181583" y="2569091"/>
            <a:ext cx="4472925" cy="0"/>
          </a:xfrm>
          <a:prstGeom prst="line">
            <a:avLst/>
          </a:prstGeom>
          <a:solidFill>
            <a:schemeClr val="bg1"/>
          </a:solidFill>
          <a:ln w="28575" cap="flat" cmpd="sng" algn="ctr">
            <a:solidFill>
              <a:srgbClr val="FF0000"/>
            </a:solidFill>
            <a:prstDash val="solid"/>
            <a:round/>
            <a:headEnd type="none" w="med" len="med"/>
            <a:tailEnd type="none" w="med" len="med"/>
          </a:ln>
          <a:effectLst/>
        </p:spPr>
      </p:cxnSp>
      <p:cxnSp>
        <p:nvCxnSpPr>
          <p:cNvPr id="37" name="直線コネクタ 36">
            <a:extLst>
              <a:ext uri="{FF2B5EF4-FFF2-40B4-BE49-F238E27FC236}">
                <a16:creationId xmlns:a16="http://schemas.microsoft.com/office/drawing/2014/main" id="{4AF9B369-1447-7743-96C9-EC46160C6D81}"/>
              </a:ext>
            </a:extLst>
          </p:cNvPr>
          <p:cNvCxnSpPr>
            <a:cxnSpLocks/>
          </p:cNvCxnSpPr>
          <p:nvPr/>
        </p:nvCxnSpPr>
        <p:spPr bwMode="auto">
          <a:xfrm flipH="1">
            <a:off x="5856248" y="2771706"/>
            <a:ext cx="1434548" cy="0"/>
          </a:xfrm>
          <a:prstGeom prst="line">
            <a:avLst/>
          </a:prstGeom>
          <a:solidFill>
            <a:schemeClr val="bg1"/>
          </a:solidFill>
          <a:ln w="28575" cap="flat" cmpd="sng" algn="ctr">
            <a:solidFill>
              <a:srgbClr val="FF0000"/>
            </a:solidFill>
            <a:prstDash val="solid"/>
            <a:round/>
            <a:headEnd type="none" w="med" len="med"/>
            <a:tailEnd type="none" w="med" len="med"/>
          </a:ln>
          <a:effectLst/>
        </p:spPr>
      </p:cxnSp>
      <p:cxnSp>
        <p:nvCxnSpPr>
          <p:cNvPr id="39" name="直線コネクタ 38">
            <a:extLst>
              <a:ext uri="{FF2B5EF4-FFF2-40B4-BE49-F238E27FC236}">
                <a16:creationId xmlns:a16="http://schemas.microsoft.com/office/drawing/2014/main" id="{120C3541-EB9B-4147-9490-BB97FB20AC96}"/>
              </a:ext>
            </a:extLst>
          </p:cNvPr>
          <p:cNvCxnSpPr>
            <a:cxnSpLocks/>
          </p:cNvCxnSpPr>
          <p:nvPr/>
        </p:nvCxnSpPr>
        <p:spPr bwMode="auto">
          <a:xfrm flipH="1">
            <a:off x="7845732" y="2771706"/>
            <a:ext cx="1321797" cy="0"/>
          </a:xfrm>
          <a:prstGeom prst="line">
            <a:avLst/>
          </a:prstGeom>
          <a:solidFill>
            <a:schemeClr val="bg1"/>
          </a:solidFill>
          <a:ln w="28575" cap="flat" cmpd="sng" algn="ctr">
            <a:solidFill>
              <a:srgbClr val="FF0000"/>
            </a:solidFill>
            <a:prstDash val="solid"/>
            <a:round/>
            <a:headEnd type="none" w="med" len="med"/>
            <a:tailEnd type="none" w="med" len="med"/>
          </a:ln>
          <a:effectLst/>
        </p:spPr>
      </p:cxnSp>
      <p:cxnSp>
        <p:nvCxnSpPr>
          <p:cNvPr id="41" name="直線コネクタ 40">
            <a:extLst>
              <a:ext uri="{FF2B5EF4-FFF2-40B4-BE49-F238E27FC236}">
                <a16:creationId xmlns:a16="http://schemas.microsoft.com/office/drawing/2014/main" id="{E59B61DA-10AB-D944-8DA9-F418C0A03594}"/>
              </a:ext>
            </a:extLst>
          </p:cNvPr>
          <p:cNvCxnSpPr>
            <a:cxnSpLocks/>
          </p:cNvCxnSpPr>
          <p:nvPr/>
        </p:nvCxnSpPr>
        <p:spPr bwMode="auto">
          <a:xfrm flipH="1">
            <a:off x="5856248" y="3335868"/>
            <a:ext cx="641003" cy="0"/>
          </a:xfrm>
          <a:prstGeom prst="line">
            <a:avLst/>
          </a:prstGeom>
          <a:solidFill>
            <a:schemeClr val="bg1"/>
          </a:solidFill>
          <a:ln w="28575" cap="flat" cmpd="sng" algn="ctr">
            <a:solidFill>
              <a:srgbClr val="FF0000"/>
            </a:solidFill>
            <a:prstDash val="solid"/>
            <a:round/>
            <a:headEnd type="none" w="med" len="med"/>
            <a:tailEnd type="none" w="med" len="med"/>
          </a:ln>
          <a:effectLst/>
        </p:spPr>
      </p:cxnSp>
      <p:cxnSp>
        <p:nvCxnSpPr>
          <p:cNvPr id="43" name="直線コネクタ 42">
            <a:extLst>
              <a:ext uri="{FF2B5EF4-FFF2-40B4-BE49-F238E27FC236}">
                <a16:creationId xmlns:a16="http://schemas.microsoft.com/office/drawing/2014/main" id="{DA3D5AE2-C661-5543-975F-CD024C406AEA}"/>
              </a:ext>
            </a:extLst>
          </p:cNvPr>
          <p:cNvCxnSpPr>
            <a:cxnSpLocks/>
          </p:cNvCxnSpPr>
          <p:nvPr/>
        </p:nvCxnSpPr>
        <p:spPr bwMode="auto">
          <a:xfrm flipH="1">
            <a:off x="5847587" y="3524814"/>
            <a:ext cx="1443208" cy="0"/>
          </a:xfrm>
          <a:prstGeom prst="line">
            <a:avLst/>
          </a:prstGeom>
          <a:solidFill>
            <a:schemeClr val="bg1"/>
          </a:solidFill>
          <a:ln w="28575" cap="flat" cmpd="sng" algn="ctr">
            <a:solidFill>
              <a:srgbClr val="FF0000"/>
            </a:solidFill>
            <a:prstDash val="solid"/>
            <a:round/>
            <a:headEnd type="none" w="med" len="med"/>
            <a:tailEnd type="none" w="med" len="med"/>
          </a:ln>
          <a:effectLst/>
        </p:spPr>
      </p:cxnSp>
      <p:cxnSp>
        <p:nvCxnSpPr>
          <p:cNvPr id="45" name="直線コネクタ 44">
            <a:extLst>
              <a:ext uri="{FF2B5EF4-FFF2-40B4-BE49-F238E27FC236}">
                <a16:creationId xmlns:a16="http://schemas.microsoft.com/office/drawing/2014/main" id="{8680E306-773C-0745-AD2C-CCA9310FAFAC}"/>
              </a:ext>
            </a:extLst>
          </p:cNvPr>
          <p:cNvCxnSpPr>
            <a:cxnSpLocks/>
          </p:cNvCxnSpPr>
          <p:nvPr/>
        </p:nvCxnSpPr>
        <p:spPr bwMode="auto">
          <a:xfrm flipH="1">
            <a:off x="5368615" y="3715162"/>
            <a:ext cx="3381505" cy="0"/>
          </a:xfrm>
          <a:prstGeom prst="line">
            <a:avLst/>
          </a:prstGeom>
          <a:solidFill>
            <a:schemeClr val="bg1"/>
          </a:solidFill>
          <a:ln w="28575" cap="flat" cmpd="sng" algn="ctr">
            <a:solidFill>
              <a:srgbClr val="FF0000"/>
            </a:solidFill>
            <a:prstDash val="solid"/>
            <a:round/>
            <a:headEnd type="none" w="med" len="med"/>
            <a:tailEnd type="none" w="med" len="med"/>
          </a:ln>
          <a:effectLst/>
        </p:spPr>
      </p:cxnSp>
      <p:cxnSp>
        <p:nvCxnSpPr>
          <p:cNvPr id="47" name="直線コネクタ 46">
            <a:extLst>
              <a:ext uri="{FF2B5EF4-FFF2-40B4-BE49-F238E27FC236}">
                <a16:creationId xmlns:a16="http://schemas.microsoft.com/office/drawing/2014/main" id="{343855A5-E968-9441-8C64-789BE5349863}"/>
              </a:ext>
            </a:extLst>
          </p:cNvPr>
          <p:cNvCxnSpPr>
            <a:cxnSpLocks/>
          </p:cNvCxnSpPr>
          <p:nvPr/>
        </p:nvCxnSpPr>
        <p:spPr bwMode="auto">
          <a:xfrm flipH="1">
            <a:off x="5421787" y="6499901"/>
            <a:ext cx="3467470" cy="0"/>
          </a:xfrm>
          <a:prstGeom prst="line">
            <a:avLst/>
          </a:prstGeom>
          <a:solidFill>
            <a:schemeClr val="bg1"/>
          </a:solidFill>
          <a:ln w="28575" cap="flat" cmpd="sng" algn="ctr">
            <a:solidFill>
              <a:srgbClr val="FF0000"/>
            </a:solidFill>
            <a:prstDash val="solid"/>
            <a:round/>
            <a:headEnd type="none" w="med" len="med"/>
            <a:tailEnd type="none" w="med" len="med"/>
          </a:ln>
          <a:effectLst/>
        </p:spPr>
      </p:cxnSp>
      <p:cxnSp>
        <p:nvCxnSpPr>
          <p:cNvPr id="48" name="直線コネクタ 47">
            <a:extLst>
              <a:ext uri="{FF2B5EF4-FFF2-40B4-BE49-F238E27FC236}">
                <a16:creationId xmlns:a16="http://schemas.microsoft.com/office/drawing/2014/main" id="{408B9A3D-D987-F342-9F08-E56B28453489}"/>
              </a:ext>
            </a:extLst>
          </p:cNvPr>
          <p:cNvCxnSpPr>
            <a:cxnSpLocks/>
          </p:cNvCxnSpPr>
          <p:nvPr/>
        </p:nvCxnSpPr>
        <p:spPr bwMode="auto">
          <a:xfrm flipH="1">
            <a:off x="5994729" y="4968295"/>
            <a:ext cx="1642298" cy="0"/>
          </a:xfrm>
          <a:prstGeom prst="line">
            <a:avLst/>
          </a:prstGeom>
          <a:solidFill>
            <a:schemeClr val="bg1"/>
          </a:solidFill>
          <a:ln w="28575" cap="flat" cmpd="sng" algn="ctr">
            <a:solidFill>
              <a:srgbClr val="FF0000"/>
            </a:solidFill>
            <a:prstDash val="solid"/>
            <a:round/>
            <a:headEnd type="none" w="med" len="med"/>
            <a:tailEnd type="none" w="med" len="med"/>
          </a:ln>
          <a:effectLst/>
        </p:spPr>
      </p:cxnSp>
      <p:cxnSp>
        <p:nvCxnSpPr>
          <p:cNvPr id="50" name="直線コネクタ 49">
            <a:extLst>
              <a:ext uri="{FF2B5EF4-FFF2-40B4-BE49-F238E27FC236}">
                <a16:creationId xmlns:a16="http://schemas.microsoft.com/office/drawing/2014/main" id="{F3DB7D18-4480-F34B-805E-74A4898C4CE5}"/>
              </a:ext>
            </a:extLst>
          </p:cNvPr>
          <p:cNvCxnSpPr>
            <a:cxnSpLocks/>
          </p:cNvCxnSpPr>
          <p:nvPr/>
        </p:nvCxnSpPr>
        <p:spPr bwMode="auto">
          <a:xfrm flipH="1">
            <a:off x="8151347" y="4968295"/>
            <a:ext cx="1016183" cy="0"/>
          </a:xfrm>
          <a:prstGeom prst="line">
            <a:avLst/>
          </a:prstGeom>
          <a:solidFill>
            <a:schemeClr val="bg1"/>
          </a:solidFill>
          <a:ln w="28575" cap="flat" cmpd="sng" algn="ctr">
            <a:solidFill>
              <a:srgbClr val="FF0000"/>
            </a:solidFill>
            <a:prstDash val="solid"/>
            <a:round/>
            <a:headEnd type="none" w="med" len="med"/>
            <a:tailEnd type="none" w="med" len="med"/>
          </a:ln>
          <a:effectLst/>
        </p:spPr>
      </p:cxnSp>
      <p:cxnSp>
        <p:nvCxnSpPr>
          <p:cNvPr id="53" name="直線コネクタ 52">
            <a:extLst>
              <a:ext uri="{FF2B5EF4-FFF2-40B4-BE49-F238E27FC236}">
                <a16:creationId xmlns:a16="http://schemas.microsoft.com/office/drawing/2014/main" id="{717DC223-B4C4-8F49-9EAC-1F2FF948BCE3}"/>
              </a:ext>
            </a:extLst>
          </p:cNvPr>
          <p:cNvCxnSpPr>
            <a:cxnSpLocks/>
          </p:cNvCxnSpPr>
          <p:nvPr/>
        </p:nvCxnSpPr>
        <p:spPr bwMode="auto">
          <a:xfrm flipH="1">
            <a:off x="8054438" y="5177150"/>
            <a:ext cx="973955" cy="0"/>
          </a:xfrm>
          <a:prstGeom prst="line">
            <a:avLst/>
          </a:prstGeom>
          <a:solidFill>
            <a:schemeClr val="bg1"/>
          </a:solidFill>
          <a:ln w="28575" cap="flat" cmpd="sng" algn="ctr">
            <a:solidFill>
              <a:srgbClr val="FF0000"/>
            </a:solidFill>
            <a:prstDash val="solid"/>
            <a:round/>
            <a:headEnd type="none" w="med" len="med"/>
            <a:tailEnd type="none" w="med" len="med"/>
          </a:ln>
          <a:effectLst/>
        </p:spPr>
      </p:cxnSp>
      <p:cxnSp>
        <p:nvCxnSpPr>
          <p:cNvPr id="55" name="直線コネクタ 54">
            <a:extLst>
              <a:ext uri="{FF2B5EF4-FFF2-40B4-BE49-F238E27FC236}">
                <a16:creationId xmlns:a16="http://schemas.microsoft.com/office/drawing/2014/main" id="{93D79A7C-F923-BA4E-935E-64BFF7DAF7C2}"/>
              </a:ext>
            </a:extLst>
          </p:cNvPr>
          <p:cNvCxnSpPr>
            <a:cxnSpLocks/>
          </p:cNvCxnSpPr>
          <p:nvPr/>
        </p:nvCxnSpPr>
        <p:spPr bwMode="auto">
          <a:xfrm flipH="1">
            <a:off x="6639211" y="5925338"/>
            <a:ext cx="2865766" cy="0"/>
          </a:xfrm>
          <a:prstGeom prst="line">
            <a:avLst/>
          </a:prstGeom>
          <a:solidFill>
            <a:schemeClr val="bg1"/>
          </a:solidFill>
          <a:ln w="28575" cap="flat" cmpd="sng" algn="ctr">
            <a:solidFill>
              <a:srgbClr val="FF0000"/>
            </a:solidFill>
            <a:prstDash val="solid"/>
            <a:round/>
            <a:headEnd type="none" w="med" len="med"/>
            <a:tailEnd type="none" w="med" len="med"/>
          </a:ln>
          <a:effectLst/>
        </p:spPr>
      </p:cxnSp>
      <p:cxnSp>
        <p:nvCxnSpPr>
          <p:cNvPr id="57" name="直線コネクタ 56">
            <a:extLst>
              <a:ext uri="{FF2B5EF4-FFF2-40B4-BE49-F238E27FC236}">
                <a16:creationId xmlns:a16="http://schemas.microsoft.com/office/drawing/2014/main" id="{37EB760F-03B7-8547-92F6-0D37FA55D79F}"/>
              </a:ext>
            </a:extLst>
          </p:cNvPr>
          <p:cNvCxnSpPr>
            <a:cxnSpLocks/>
          </p:cNvCxnSpPr>
          <p:nvPr/>
        </p:nvCxnSpPr>
        <p:spPr bwMode="auto">
          <a:xfrm flipH="1">
            <a:off x="5199017" y="6116810"/>
            <a:ext cx="2438010" cy="0"/>
          </a:xfrm>
          <a:prstGeom prst="line">
            <a:avLst/>
          </a:prstGeom>
          <a:solidFill>
            <a:schemeClr val="bg1"/>
          </a:solidFill>
          <a:ln w="28575" cap="flat" cmpd="sng" algn="ctr">
            <a:solidFill>
              <a:srgbClr val="FF0000"/>
            </a:solidFill>
            <a:prstDash val="solid"/>
            <a:round/>
            <a:headEnd type="none" w="med" len="med"/>
            <a:tailEnd type="none" w="med" len="med"/>
          </a:ln>
          <a:effectLst/>
        </p:spPr>
      </p:cxnSp>
      <p:sp>
        <p:nvSpPr>
          <p:cNvPr id="2" name="テキスト ボックス 1">
            <a:extLst>
              <a:ext uri="{FF2B5EF4-FFF2-40B4-BE49-F238E27FC236}">
                <a16:creationId xmlns:a16="http://schemas.microsoft.com/office/drawing/2014/main" id="{10B7400D-DC08-AE71-C495-8DB5FC3E5BA7}"/>
              </a:ext>
            </a:extLst>
          </p:cNvPr>
          <p:cNvSpPr txBox="1"/>
          <p:nvPr/>
        </p:nvSpPr>
        <p:spPr>
          <a:xfrm>
            <a:off x="511825" y="4976976"/>
            <a:ext cx="4371710" cy="1815882"/>
          </a:xfrm>
          <a:prstGeom prst="rect">
            <a:avLst/>
          </a:prstGeom>
          <a:solidFill>
            <a:srgbClr val="FFFF00"/>
          </a:solidFill>
          <a:ln w="19050">
            <a:solidFill>
              <a:srgbClr val="FF0000"/>
            </a:solidFill>
          </a:ln>
        </p:spPr>
        <p:txBody>
          <a:bodyPr wrap="none" rtlCol="0">
            <a:spAutoFit/>
          </a:bodyPr>
          <a:lstStyle/>
          <a:p>
            <a:r>
              <a:rPr kumimoji="1" lang="ja-JP" altLang="en-US" sz="1600">
                <a:solidFill>
                  <a:srgbClr val="FF0000"/>
                </a:solidFill>
              </a:rPr>
              <a:t>★</a:t>
            </a:r>
            <a:r>
              <a:rPr kumimoji="1" lang="en-US" altLang="ja-JP" sz="1600" dirty="0">
                <a:solidFill>
                  <a:srgbClr val="FF0000"/>
                </a:solidFill>
              </a:rPr>
              <a:t> </a:t>
            </a:r>
            <a:r>
              <a:rPr kumimoji="1" lang="ja-JP" altLang="en-US" sz="1600">
                <a:solidFill>
                  <a:srgbClr val="FF0000"/>
                </a:solidFill>
              </a:rPr>
              <a:t>第１条の主語が、「国民」から「児童」へ変更</a:t>
            </a:r>
            <a:endParaRPr kumimoji="1" lang="en-US" altLang="ja-JP" sz="1600" dirty="0">
              <a:solidFill>
                <a:srgbClr val="FF0000"/>
              </a:solidFill>
            </a:endParaRPr>
          </a:p>
          <a:p>
            <a:r>
              <a:rPr lang="ja-JP" altLang="en-US" sz="1600">
                <a:solidFill>
                  <a:srgbClr val="FF0000"/>
                </a:solidFill>
              </a:rPr>
              <a:t>　　　⇒</a:t>
            </a:r>
            <a:r>
              <a:rPr lang="en-US" altLang="ja-JP" sz="1600" dirty="0">
                <a:solidFill>
                  <a:srgbClr val="FF0000"/>
                </a:solidFill>
              </a:rPr>
              <a:t> </a:t>
            </a:r>
            <a:r>
              <a:rPr lang="ja-JP" altLang="en-US" sz="1600">
                <a:solidFill>
                  <a:srgbClr val="FF0000"/>
                </a:solidFill>
              </a:rPr>
              <a:t>大人の責務としての位置づけから、</a:t>
            </a:r>
            <a:endParaRPr lang="en-US" altLang="ja-JP" sz="1600" dirty="0">
              <a:solidFill>
                <a:srgbClr val="FF0000"/>
              </a:solidFill>
            </a:endParaRPr>
          </a:p>
          <a:p>
            <a:r>
              <a:rPr lang="ja-JP" altLang="en-US" sz="1600">
                <a:solidFill>
                  <a:srgbClr val="FF0000"/>
                </a:solidFill>
              </a:rPr>
              <a:t>　　　　　こども主体の法律への転換を意味する。</a:t>
            </a:r>
            <a:endParaRPr lang="en-US" altLang="ja-JP" sz="1600" dirty="0">
              <a:solidFill>
                <a:srgbClr val="FF0000"/>
              </a:solidFill>
            </a:endParaRPr>
          </a:p>
          <a:p>
            <a:r>
              <a:rPr kumimoji="1" lang="ja-JP" altLang="en-US" sz="1600">
                <a:solidFill>
                  <a:srgbClr val="FF0000"/>
                </a:solidFill>
              </a:rPr>
              <a:t>★</a:t>
            </a:r>
            <a:r>
              <a:rPr kumimoji="1" lang="en-US" altLang="ja-JP" sz="1600" dirty="0">
                <a:solidFill>
                  <a:srgbClr val="FF0000"/>
                </a:solidFill>
              </a:rPr>
              <a:t> </a:t>
            </a:r>
            <a:r>
              <a:rPr kumimoji="1" lang="ja-JP" altLang="en-US" sz="1600">
                <a:solidFill>
                  <a:srgbClr val="FF0000"/>
                </a:solidFill>
              </a:rPr>
              <a:t>第２条で「意見の尊重」「最善の利益」を明記</a:t>
            </a:r>
            <a:endParaRPr kumimoji="1" lang="en-US" altLang="ja-JP" sz="1600" dirty="0">
              <a:solidFill>
                <a:srgbClr val="FF0000"/>
              </a:solidFill>
            </a:endParaRPr>
          </a:p>
          <a:p>
            <a:r>
              <a:rPr lang="ja-JP" altLang="en-US" sz="1600">
                <a:solidFill>
                  <a:srgbClr val="FF0000"/>
                </a:solidFill>
              </a:rPr>
              <a:t>　　　⇒</a:t>
            </a:r>
            <a:r>
              <a:rPr lang="en-US" altLang="ja-JP" sz="1600" dirty="0">
                <a:solidFill>
                  <a:srgbClr val="FF0000"/>
                </a:solidFill>
              </a:rPr>
              <a:t> </a:t>
            </a:r>
            <a:r>
              <a:rPr lang="ja-JP" altLang="en-US" sz="1600">
                <a:solidFill>
                  <a:srgbClr val="FF0000"/>
                </a:solidFill>
              </a:rPr>
              <a:t>保護者の第一義的責任（育成義務）</a:t>
            </a:r>
            <a:endParaRPr lang="en-US" altLang="ja-JP" sz="1600" dirty="0">
              <a:solidFill>
                <a:srgbClr val="FF0000"/>
              </a:solidFill>
            </a:endParaRPr>
          </a:p>
          <a:p>
            <a:r>
              <a:rPr kumimoji="1" lang="ja-JP" altLang="en-US" sz="1600">
                <a:solidFill>
                  <a:srgbClr val="FF0000"/>
                </a:solidFill>
              </a:rPr>
              <a:t>　　　　　行政は親と育成の共同責任者</a:t>
            </a:r>
            <a:endParaRPr kumimoji="1" lang="en-US" altLang="ja-JP" sz="1600" dirty="0">
              <a:solidFill>
                <a:srgbClr val="FF0000"/>
              </a:solidFill>
            </a:endParaRPr>
          </a:p>
          <a:p>
            <a:r>
              <a:rPr lang="ja-JP" altLang="en-US" sz="1600">
                <a:solidFill>
                  <a:srgbClr val="FF0000"/>
                </a:solidFill>
              </a:rPr>
              <a:t>★</a:t>
            </a:r>
            <a:r>
              <a:rPr lang="en-US" altLang="ja-JP" sz="1600" dirty="0">
                <a:solidFill>
                  <a:srgbClr val="FF0000"/>
                </a:solidFill>
              </a:rPr>
              <a:t> </a:t>
            </a:r>
            <a:r>
              <a:rPr lang="ja-JP" altLang="en-US" sz="1600">
                <a:solidFill>
                  <a:srgbClr val="FF0000"/>
                </a:solidFill>
              </a:rPr>
              <a:t>第３条の２で「家庭養育」「家庭的養育」を明記</a:t>
            </a:r>
            <a:endParaRPr kumimoji="1" lang="ja-JP" altLang="en-US" sz="1600">
              <a:solidFill>
                <a:srgbClr val="FF0000"/>
              </a:solidFill>
            </a:endParaRPr>
          </a:p>
        </p:txBody>
      </p:sp>
      <p:sp>
        <p:nvSpPr>
          <p:cNvPr id="3" name="スライド番号プレースホルダー 9">
            <a:extLst>
              <a:ext uri="{FF2B5EF4-FFF2-40B4-BE49-F238E27FC236}">
                <a16:creationId xmlns:a16="http://schemas.microsoft.com/office/drawing/2014/main" id="{F7FC0CC1-76F1-F9A1-2094-27E20F5B74AF}"/>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20</a:t>
            </a:fld>
            <a:endParaRPr lang="en-US" altLang="ja-JP" sz="2000" dirty="0">
              <a:solidFill>
                <a:srgbClr val="000000"/>
              </a:solidFill>
            </a:endParaRPr>
          </a:p>
        </p:txBody>
      </p:sp>
      <p:sp>
        <p:nvSpPr>
          <p:cNvPr id="5" name="Rectangle 3">
            <a:extLst>
              <a:ext uri="{FF2B5EF4-FFF2-40B4-BE49-F238E27FC236}">
                <a16:creationId xmlns:a16="http://schemas.microsoft.com/office/drawing/2014/main" id="{BC08DB1A-B2B0-2BA5-A4DA-2EFC89782CDF}"/>
              </a:ext>
            </a:extLst>
          </p:cNvPr>
          <p:cNvSpPr txBox="1">
            <a:spLocks noChangeArrowheads="1"/>
          </p:cNvSpPr>
          <p:nvPr/>
        </p:nvSpPr>
        <p:spPr bwMode="auto">
          <a:xfrm>
            <a:off x="1176765" y="78761"/>
            <a:ext cx="7295082" cy="512649"/>
          </a:xfrm>
          <a:prstGeom prst="rect">
            <a:avLst/>
          </a:prstGeom>
          <a:solidFill>
            <a:schemeClr val="bg1"/>
          </a:solidFill>
          <a:ln w="9525">
            <a:noFill/>
            <a:miter lim="800000"/>
            <a:headEnd/>
            <a:tailEnd/>
          </a:ln>
        </p:spPr>
        <p:txBody>
          <a:bodyPr lIns="0" tIns="0" rIns="0" bIns="0"/>
          <a:lstStyle/>
          <a:p>
            <a:pPr algn="ctr">
              <a:lnSpc>
                <a:spcPct val="80000"/>
              </a:lnSpc>
              <a:spcBef>
                <a:spcPct val="20000"/>
              </a:spcBef>
              <a:defRPr/>
            </a:pPr>
            <a:r>
              <a:rPr lang="en-US" altLang="ja-JP" sz="4000" u="sng" dirty="0"/>
              <a:t>③</a:t>
            </a:r>
            <a:r>
              <a:rPr lang="ja-JP" altLang="en-US" sz="4000" u="sng"/>
              <a:t>児童福祉法における規定</a:t>
            </a:r>
            <a:endParaRPr lang="en-US" altLang="ja-JP" sz="4000" u="sng" spc="-100" dirty="0">
              <a:solidFill>
                <a:srgbClr val="000000"/>
              </a:solidFill>
            </a:endParaRPr>
          </a:p>
        </p:txBody>
      </p:sp>
      <p:sp>
        <p:nvSpPr>
          <p:cNvPr id="9" name="Rectangle 3">
            <a:extLst>
              <a:ext uri="{FF2B5EF4-FFF2-40B4-BE49-F238E27FC236}">
                <a16:creationId xmlns:a16="http://schemas.microsoft.com/office/drawing/2014/main" id="{C9612207-8855-E96C-F2AB-AC8C1ED49F49}"/>
              </a:ext>
            </a:extLst>
          </p:cNvPr>
          <p:cNvSpPr txBox="1">
            <a:spLocks noChangeArrowheads="1"/>
          </p:cNvSpPr>
          <p:nvPr/>
        </p:nvSpPr>
        <p:spPr bwMode="auto">
          <a:xfrm>
            <a:off x="5710631" y="672390"/>
            <a:ext cx="3184205" cy="138898"/>
          </a:xfrm>
          <a:prstGeom prst="rect">
            <a:avLst/>
          </a:prstGeom>
          <a:solidFill>
            <a:schemeClr val="bg1"/>
          </a:solidFill>
          <a:ln w="9525">
            <a:noFill/>
            <a:miter lim="800000"/>
            <a:headEnd/>
            <a:tailEnd/>
          </a:ln>
        </p:spPr>
        <p:txBody>
          <a:bodyPr lIns="0" tIns="0" rIns="0" bIns="0"/>
          <a:lstStyle/>
          <a:p>
            <a:pPr algn="ctr">
              <a:lnSpc>
                <a:spcPct val="80000"/>
              </a:lnSpc>
              <a:spcBef>
                <a:spcPct val="20000"/>
              </a:spcBef>
              <a:defRPr/>
            </a:pPr>
            <a:r>
              <a:rPr lang="ja-JP" altLang="en-US" sz="1400" u="sng"/>
              <a:t>平成</a:t>
            </a:r>
            <a:r>
              <a:rPr lang="en-US" altLang="ja-JP" sz="1400" u="sng" dirty="0"/>
              <a:t>30</a:t>
            </a:r>
            <a:r>
              <a:rPr lang="ja-JP" altLang="en-US" sz="1400" u="sng"/>
              <a:t>年改正児童福祉法</a:t>
            </a:r>
            <a:endParaRPr lang="en-US" altLang="ja-JP" sz="1400" u="sng" spc="-100" dirty="0">
              <a:solidFill>
                <a:srgbClr val="000000"/>
              </a:solidFill>
            </a:endParaRPr>
          </a:p>
        </p:txBody>
      </p:sp>
      <p:sp>
        <p:nvSpPr>
          <p:cNvPr id="6" name="テキスト ボックス 5">
            <a:extLst>
              <a:ext uri="{FF2B5EF4-FFF2-40B4-BE49-F238E27FC236}">
                <a16:creationId xmlns:a16="http://schemas.microsoft.com/office/drawing/2014/main" id="{F98C2E19-78D4-787E-A4C5-123F69F9836D}"/>
              </a:ext>
            </a:extLst>
          </p:cNvPr>
          <p:cNvSpPr txBox="1"/>
          <p:nvPr/>
        </p:nvSpPr>
        <p:spPr>
          <a:xfrm>
            <a:off x="1779122" y="653544"/>
            <a:ext cx="2170787" cy="215444"/>
          </a:xfrm>
          <a:prstGeom prst="rect">
            <a:avLst/>
          </a:prstGeom>
          <a:solidFill>
            <a:schemeClr val="bg1"/>
          </a:solidFill>
        </p:spPr>
        <p:txBody>
          <a:bodyPr wrap="none" tIns="0" bIns="0" rtlCol="0">
            <a:spAutoFit/>
          </a:bodyPr>
          <a:lstStyle/>
          <a:p>
            <a:r>
              <a:rPr kumimoji="1" lang="ja-JP" altLang="en-US" sz="1400"/>
              <a:t>改正前（</a:t>
            </a:r>
            <a:r>
              <a:rPr kumimoji="1" lang="en-US" altLang="ja-JP" sz="1400" dirty="0"/>
              <a:t>〜</a:t>
            </a:r>
            <a:r>
              <a:rPr kumimoji="1" lang="ja-JP" altLang="en-US" sz="1400"/>
              <a:t>平成３０年３月）</a:t>
            </a:r>
          </a:p>
        </p:txBody>
      </p:sp>
    </p:spTree>
    <p:extLst>
      <p:ext uri="{BB962C8B-B14F-4D97-AF65-F5344CB8AC3E}">
        <p14:creationId xmlns:p14="http://schemas.microsoft.com/office/powerpoint/2010/main" val="9065726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1"/>
          <p:cNvSpPr>
            <a:spLocks noChangeArrowheads="1"/>
          </p:cNvSpPr>
          <p:nvPr/>
        </p:nvSpPr>
        <p:spPr bwMode="auto">
          <a:xfrm>
            <a:off x="69993" y="764704"/>
            <a:ext cx="9805445" cy="3009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sz="2000">
                <a:latin typeface="MS PGothic" panose="020B0600070205080204" pitchFamily="34" charset="-128"/>
                <a:ea typeface="MS PGothic" panose="020B0600070205080204" pitchFamily="34" charset="-128"/>
              </a:rPr>
              <a:t>第四条　この法律で、児童とは、満十八歳に満たない者をいい、児童を左のように分ける。</a:t>
            </a:r>
          </a:p>
          <a:p>
            <a:r>
              <a:rPr lang="ja-JP" altLang="en-US" sz="2000">
                <a:latin typeface="MS PGothic" panose="020B0600070205080204" pitchFamily="34" charset="-128"/>
                <a:ea typeface="MS PGothic" panose="020B0600070205080204" pitchFamily="34" charset="-128"/>
              </a:rPr>
              <a:t>　　一　乳児　満一歳に満たない者</a:t>
            </a:r>
          </a:p>
          <a:p>
            <a:pPr>
              <a:spcBef>
                <a:spcPts val="300"/>
              </a:spcBef>
            </a:pPr>
            <a:r>
              <a:rPr lang="ja-JP" altLang="en-US" sz="2000">
                <a:latin typeface="MS PGothic" panose="020B0600070205080204" pitchFamily="34" charset="-128"/>
                <a:ea typeface="MS PGothic" panose="020B0600070205080204" pitchFamily="34" charset="-128"/>
              </a:rPr>
              <a:t>　　二　幼児　満一歳から、小学校就学の始期に達するまでの者</a:t>
            </a:r>
          </a:p>
          <a:p>
            <a:pPr>
              <a:spcBef>
                <a:spcPts val="300"/>
              </a:spcBef>
            </a:pPr>
            <a:r>
              <a:rPr lang="ja-JP" altLang="en-US" sz="2000">
                <a:latin typeface="MS PGothic" panose="020B0600070205080204" pitchFamily="34" charset="-128"/>
                <a:ea typeface="MS PGothic" panose="020B0600070205080204" pitchFamily="34" charset="-128"/>
              </a:rPr>
              <a:t>　　三　少年　小学校就学の始期から、満十八歳に達するまでの者</a:t>
            </a:r>
          </a:p>
          <a:p>
            <a:pPr marL="409575" indent="-409575">
              <a:spcBef>
                <a:spcPts val="600"/>
              </a:spcBef>
            </a:pPr>
            <a:r>
              <a:rPr lang="ja-JP" altLang="en-US" sz="2000">
                <a:latin typeface="MS PGothic" panose="020B0600070205080204" pitchFamily="34" charset="-128"/>
                <a:ea typeface="MS PGothic" panose="020B0600070205080204" pitchFamily="34" charset="-128"/>
              </a:rPr>
              <a:t>　②　この法律で、</a:t>
            </a:r>
            <a:r>
              <a:rPr lang="ja-JP" altLang="en-US" sz="2000" u="sng">
                <a:solidFill>
                  <a:srgbClr val="FF0000"/>
                </a:solidFill>
                <a:latin typeface="MS PGothic" panose="020B0600070205080204" pitchFamily="34" charset="-128"/>
                <a:ea typeface="MS PGothic" panose="020B0600070205080204" pitchFamily="34" charset="-128"/>
              </a:rPr>
              <a:t>障害児</a:t>
            </a:r>
            <a:r>
              <a:rPr lang="ja-JP" altLang="en-US" sz="2000">
                <a:latin typeface="MS PGothic" panose="020B0600070205080204" pitchFamily="34" charset="-128"/>
                <a:ea typeface="MS PGothic" panose="020B0600070205080204" pitchFamily="34" charset="-128"/>
              </a:rPr>
              <a:t>とは、</a:t>
            </a:r>
            <a:r>
              <a:rPr lang="ja-JP" altLang="en-US" sz="2000" u="sng">
                <a:solidFill>
                  <a:srgbClr val="0432FF"/>
                </a:solidFill>
                <a:latin typeface="MS PGothic" panose="020B0600070205080204" pitchFamily="34" charset="-128"/>
                <a:ea typeface="MS PGothic" panose="020B0600070205080204" pitchFamily="34" charset="-128"/>
              </a:rPr>
              <a:t>身体</a:t>
            </a:r>
            <a:r>
              <a:rPr lang="ja-JP" altLang="en-US" sz="2000" u="sng">
                <a:solidFill>
                  <a:srgbClr val="FF0000"/>
                </a:solidFill>
                <a:latin typeface="MS PGothic" panose="020B0600070205080204" pitchFamily="34" charset="-128"/>
                <a:ea typeface="MS PGothic" panose="020B0600070205080204" pitchFamily="34" charset="-128"/>
              </a:rPr>
              <a:t>に</a:t>
            </a:r>
            <a:r>
              <a:rPr lang="ja-JP" altLang="en-US" sz="2000" u="sng">
                <a:solidFill>
                  <a:srgbClr val="0432FF"/>
                </a:solidFill>
                <a:latin typeface="MS PGothic" panose="020B0600070205080204" pitchFamily="34" charset="-128"/>
                <a:ea typeface="MS PGothic" panose="020B0600070205080204" pitchFamily="34" charset="-128"/>
              </a:rPr>
              <a:t>障害</a:t>
            </a:r>
            <a:r>
              <a:rPr lang="ja-JP" altLang="en-US" sz="2000">
                <a:latin typeface="MS PGothic" panose="020B0600070205080204" pitchFamily="34" charset="-128"/>
                <a:ea typeface="MS PGothic" panose="020B0600070205080204" pitchFamily="34" charset="-128"/>
              </a:rPr>
              <a:t>のある児童、</a:t>
            </a:r>
            <a:r>
              <a:rPr lang="ja-JP" altLang="en-US" sz="2000" u="sng">
                <a:solidFill>
                  <a:srgbClr val="0432FF"/>
                </a:solidFill>
                <a:latin typeface="MS PGothic" panose="020B0600070205080204" pitchFamily="34" charset="-128"/>
                <a:ea typeface="MS PGothic" panose="020B0600070205080204" pitchFamily="34" charset="-128"/>
              </a:rPr>
              <a:t>知的障害</a:t>
            </a:r>
            <a:r>
              <a:rPr lang="ja-JP" altLang="en-US" sz="2000">
                <a:latin typeface="MS PGothic" panose="020B0600070205080204" pitchFamily="34" charset="-128"/>
                <a:ea typeface="MS PGothic" panose="020B0600070205080204" pitchFamily="34" charset="-128"/>
              </a:rPr>
              <a:t>のある児童、</a:t>
            </a:r>
            <a:r>
              <a:rPr lang="ja-JP" altLang="en-US" sz="2000" u="sng">
                <a:solidFill>
                  <a:srgbClr val="0432FF"/>
                </a:solidFill>
                <a:latin typeface="MS PGothic" panose="020B0600070205080204" pitchFamily="34" charset="-128"/>
                <a:ea typeface="MS PGothic" panose="020B0600070205080204" pitchFamily="34" charset="-128"/>
              </a:rPr>
              <a:t>精神</a:t>
            </a:r>
            <a:r>
              <a:rPr lang="ja-JP" altLang="en-US" sz="2000" u="sng">
                <a:solidFill>
                  <a:srgbClr val="FF0000"/>
                </a:solidFill>
                <a:latin typeface="MS PGothic" panose="020B0600070205080204" pitchFamily="34" charset="-128"/>
                <a:ea typeface="MS PGothic" panose="020B0600070205080204" pitchFamily="34" charset="-128"/>
              </a:rPr>
              <a:t>に</a:t>
            </a:r>
            <a:r>
              <a:rPr lang="ja-JP" altLang="en-US" sz="2000" u="sng">
                <a:solidFill>
                  <a:srgbClr val="0432FF"/>
                </a:solidFill>
                <a:latin typeface="MS PGothic" panose="020B0600070205080204" pitchFamily="34" charset="-128"/>
                <a:ea typeface="MS PGothic" panose="020B0600070205080204" pitchFamily="34" charset="-128"/>
              </a:rPr>
              <a:t>障害</a:t>
            </a:r>
            <a:r>
              <a:rPr lang="ja-JP" altLang="en-US" sz="2000">
                <a:latin typeface="MS PGothic" panose="020B0600070205080204" pitchFamily="34" charset="-128"/>
                <a:ea typeface="MS PGothic" panose="020B0600070205080204" pitchFamily="34" charset="-128"/>
              </a:rPr>
              <a:t>のある児童</a:t>
            </a:r>
            <a:r>
              <a:rPr lang="en-US" altLang="ja-JP" sz="2000" dirty="0">
                <a:latin typeface="MS PGothic" panose="020B0600070205080204" pitchFamily="34" charset="-128"/>
                <a:ea typeface="MS PGothic" panose="020B0600070205080204" pitchFamily="34" charset="-128"/>
              </a:rPr>
              <a:t>(</a:t>
            </a:r>
            <a:r>
              <a:rPr lang="ja-JP" altLang="en-US" sz="2000">
                <a:latin typeface="MS PGothic" panose="020B0600070205080204" pitchFamily="34" charset="-128"/>
                <a:ea typeface="MS PGothic" panose="020B0600070205080204" pitchFamily="34" charset="-128"/>
              </a:rPr>
              <a:t>発達障害者支援法</a:t>
            </a:r>
            <a:r>
              <a:rPr lang="en-US" altLang="ja-JP" sz="2000" dirty="0">
                <a:latin typeface="MS PGothic" panose="020B0600070205080204" pitchFamily="34" charset="-128"/>
                <a:ea typeface="MS PGothic" panose="020B0600070205080204" pitchFamily="34" charset="-128"/>
              </a:rPr>
              <a:t>(</a:t>
            </a:r>
            <a:r>
              <a:rPr lang="ja-JP" altLang="en-US" sz="2000">
                <a:latin typeface="MS PGothic" panose="020B0600070205080204" pitchFamily="34" charset="-128"/>
                <a:ea typeface="MS PGothic" panose="020B0600070205080204" pitchFamily="34" charset="-128"/>
              </a:rPr>
              <a:t>平成十六年法律第百六十七号</a:t>
            </a:r>
            <a:r>
              <a:rPr lang="en-US" altLang="ja-JP" sz="2000" dirty="0">
                <a:latin typeface="MS PGothic" panose="020B0600070205080204" pitchFamily="34" charset="-128"/>
                <a:ea typeface="MS PGothic" panose="020B0600070205080204" pitchFamily="34" charset="-128"/>
              </a:rPr>
              <a:t>)</a:t>
            </a:r>
            <a:r>
              <a:rPr lang="ja-JP" altLang="en-US" sz="2000">
                <a:latin typeface="MS PGothic" panose="020B0600070205080204" pitchFamily="34" charset="-128"/>
                <a:ea typeface="MS PGothic" panose="020B0600070205080204" pitchFamily="34" charset="-128"/>
              </a:rPr>
              <a:t>第二条第二項に規定する</a:t>
            </a:r>
            <a:r>
              <a:rPr lang="ja-JP" altLang="en-US" sz="2000">
                <a:solidFill>
                  <a:srgbClr val="0432FF"/>
                </a:solidFill>
                <a:latin typeface="MS PGothic" panose="020B0600070205080204" pitchFamily="34" charset="-128"/>
                <a:ea typeface="MS PGothic" panose="020B0600070205080204" pitchFamily="34" charset="-128"/>
              </a:rPr>
              <a:t>発達障害児を含む</a:t>
            </a:r>
            <a:r>
              <a:rPr lang="ja-JP" altLang="en-US" sz="2000">
                <a:latin typeface="MS PGothic" panose="020B0600070205080204" pitchFamily="34" charset="-128"/>
                <a:ea typeface="MS PGothic" panose="020B0600070205080204" pitchFamily="34" charset="-128"/>
              </a:rPr>
              <a:t>。</a:t>
            </a:r>
            <a:r>
              <a:rPr lang="en-US" altLang="ja-JP" sz="2000" dirty="0">
                <a:latin typeface="MS PGothic" panose="020B0600070205080204" pitchFamily="34" charset="-128"/>
                <a:ea typeface="MS PGothic" panose="020B0600070205080204" pitchFamily="34" charset="-128"/>
              </a:rPr>
              <a:t>)</a:t>
            </a:r>
            <a:r>
              <a:rPr lang="ja-JP" altLang="en-US" sz="2000">
                <a:latin typeface="MS PGothic" panose="020B0600070205080204" pitchFamily="34" charset="-128"/>
                <a:ea typeface="MS PGothic" panose="020B0600070205080204" pitchFamily="34" charset="-128"/>
              </a:rPr>
              <a:t>又は</a:t>
            </a:r>
            <a:r>
              <a:rPr lang="ja-JP" altLang="en-US" sz="2000" u="sng">
                <a:solidFill>
                  <a:srgbClr val="0432FF"/>
                </a:solidFill>
                <a:latin typeface="MS PGothic" panose="020B0600070205080204" pitchFamily="34" charset="-128"/>
                <a:ea typeface="MS PGothic" panose="020B0600070205080204" pitchFamily="34" charset="-128"/>
              </a:rPr>
              <a:t>治療方法が確立していない疾病その他の特殊の疾病</a:t>
            </a:r>
            <a:r>
              <a:rPr lang="ja-JP" altLang="en-US" sz="2000">
                <a:latin typeface="MS PGothic" panose="020B0600070205080204" pitchFamily="34" charset="-128"/>
                <a:ea typeface="MS PGothic" panose="020B0600070205080204" pitchFamily="34" charset="-128"/>
              </a:rPr>
              <a:t>であつて障害者の日常生活及び社会生活を総合的に支援するための法律</a:t>
            </a:r>
            <a:r>
              <a:rPr lang="en-US" altLang="ja-JP" sz="2000" dirty="0">
                <a:latin typeface="MS PGothic" panose="020B0600070205080204" pitchFamily="34" charset="-128"/>
                <a:ea typeface="MS PGothic" panose="020B0600070205080204" pitchFamily="34" charset="-128"/>
              </a:rPr>
              <a:t>(</a:t>
            </a:r>
            <a:r>
              <a:rPr lang="ja-JP" altLang="en-US" sz="2000">
                <a:latin typeface="MS PGothic" panose="020B0600070205080204" pitchFamily="34" charset="-128"/>
                <a:ea typeface="MS PGothic" panose="020B0600070205080204" pitchFamily="34" charset="-128"/>
              </a:rPr>
              <a:t>平成十七年法律第百二十三号</a:t>
            </a:r>
            <a:r>
              <a:rPr lang="en-US" altLang="ja-JP" sz="2000" dirty="0">
                <a:latin typeface="MS PGothic" panose="020B0600070205080204" pitchFamily="34" charset="-128"/>
                <a:ea typeface="MS PGothic" panose="020B0600070205080204" pitchFamily="34" charset="-128"/>
              </a:rPr>
              <a:t>)</a:t>
            </a:r>
            <a:r>
              <a:rPr lang="ja-JP" altLang="en-US" sz="2000">
                <a:latin typeface="MS PGothic" panose="020B0600070205080204" pitchFamily="34" charset="-128"/>
                <a:ea typeface="MS PGothic" panose="020B0600070205080204" pitchFamily="34" charset="-128"/>
              </a:rPr>
              <a:t>第四条第一項の政令で定めるものによる障害の程度が同項の厚生労働大臣が定める程度である児童をいう。</a:t>
            </a:r>
          </a:p>
        </p:txBody>
      </p:sp>
      <p:sp>
        <p:nvSpPr>
          <p:cNvPr id="5" name="スライド番号プレースホルダー 9">
            <a:extLst>
              <a:ext uri="{FF2B5EF4-FFF2-40B4-BE49-F238E27FC236}">
                <a16:creationId xmlns:a16="http://schemas.microsoft.com/office/drawing/2014/main" id="{828D964C-4B09-E479-FB6F-5CAEE567AF71}"/>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21</a:t>
            </a:fld>
            <a:endParaRPr lang="en-US" altLang="ja-JP" sz="2000" dirty="0">
              <a:solidFill>
                <a:srgbClr val="000000"/>
              </a:solidFill>
            </a:endParaRPr>
          </a:p>
        </p:txBody>
      </p:sp>
      <p:sp>
        <p:nvSpPr>
          <p:cNvPr id="12" name="テキスト ボックス 11">
            <a:extLst>
              <a:ext uri="{FF2B5EF4-FFF2-40B4-BE49-F238E27FC236}">
                <a16:creationId xmlns:a16="http://schemas.microsoft.com/office/drawing/2014/main" id="{D1E496CD-26DD-3B99-5426-C6F1527E8AD7}"/>
              </a:ext>
            </a:extLst>
          </p:cNvPr>
          <p:cNvSpPr txBox="1"/>
          <p:nvPr/>
        </p:nvSpPr>
        <p:spPr>
          <a:xfrm>
            <a:off x="168006" y="4416939"/>
            <a:ext cx="9569987" cy="2092881"/>
          </a:xfrm>
          <a:prstGeom prst="rect">
            <a:avLst/>
          </a:prstGeom>
          <a:solidFill>
            <a:srgbClr val="FFFF00"/>
          </a:solidFill>
          <a:ln w="19050">
            <a:solidFill>
              <a:srgbClr val="FF0000"/>
            </a:solidFill>
          </a:ln>
        </p:spPr>
        <p:txBody>
          <a:bodyPr wrap="square">
            <a:spAutoFit/>
          </a:bodyPr>
          <a:lstStyle/>
          <a:p>
            <a:r>
              <a:rPr kumimoji="1" lang="ja-JP" altLang="en-US" sz="2000" b="0" i="0" u="none" strike="noStrike" cap="none" normalizeH="0" baseline="0">
                <a:ln>
                  <a:noFill/>
                </a:ln>
                <a:solidFill>
                  <a:srgbClr val="FF0000"/>
                </a:solidFill>
                <a:effectLst/>
                <a:latin typeface="Arial" charset="0"/>
                <a:ea typeface="ＭＳ Ｐゴシック" pitchFamily="50" charset="-128"/>
              </a:rPr>
              <a:t>⇒</a:t>
            </a:r>
            <a:r>
              <a:rPr kumimoji="1" lang="en-US" altLang="ja-JP" sz="2000" b="0" i="0" u="none" strike="noStrike" cap="none" normalizeH="0" baseline="0" dirty="0">
                <a:ln>
                  <a:noFill/>
                </a:ln>
                <a:solidFill>
                  <a:srgbClr val="FF0000"/>
                </a:solidFill>
                <a:effectLst/>
                <a:latin typeface="Arial" charset="0"/>
                <a:ea typeface="ＭＳ Ｐゴシック" pitchFamily="50" charset="-128"/>
              </a:rPr>
              <a:t> </a:t>
            </a:r>
            <a:r>
              <a:rPr kumimoji="1" lang="ja-JP" altLang="en-US" sz="2000" b="0" i="0" u="none" strike="noStrike" cap="none" normalizeH="0" baseline="0">
                <a:ln>
                  <a:noFill/>
                </a:ln>
                <a:solidFill>
                  <a:srgbClr val="FF0000"/>
                </a:solidFill>
                <a:effectLst/>
                <a:latin typeface="Arial" charset="0"/>
                <a:ea typeface="ＭＳ Ｐゴシック" pitchFamily="50" charset="-128"/>
              </a:rPr>
              <a:t>「診断前支援」（早期支援）を可能に</a:t>
            </a:r>
            <a:r>
              <a:rPr lang="ja-JP" altLang="en-US" sz="2000">
                <a:solidFill>
                  <a:srgbClr val="FF0000"/>
                </a:solidFill>
                <a:ea typeface="ＭＳ Ｐゴシック" pitchFamily="50" charset="-128"/>
              </a:rPr>
              <a:t>する柔軟な</a:t>
            </a:r>
            <a:r>
              <a:rPr kumimoji="1" lang="ja-JP" altLang="en-US" sz="2000" b="0" i="0" u="none" strike="noStrike" cap="none" normalizeH="0" baseline="0">
                <a:ln>
                  <a:noFill/>
                </a:ln>
                <a:solidFill>
                  <a:srgbClr val="FF0000"/>
                </a:solidFill>
                <a:effectLst/>
                <a:latin typeface="Arial" charset="0"/>
                <a:ea typeface="ＭＳ Ｐゴシック" pitchFamily="50" charset="-128"/>
              </a:rPr>
              <a:t>定義</a:t>
            </a:r>
            <a:endParaRPr kumimoji="1" lang="en-US" altLang="ja-JP" sz="2000" b="0" i="0" u="none" strike="noStrike" cap="none" normalizeH="0" baseline="0" dirty="0">
              <a:ln>
                <a:noFill/>
              </a:ln>
              <a:solidFill>
                <a:srgbClr val="FF0000"/>
              </a:solidFill>
              <a:effectLst/>
              <a:latin typeface="Arial" charset="0"/>
              <a:ea typeface="ＭＳ Ｐゴシック" pitchFamily="50" charset="-128"/>
            </a:endParaRPr>
          </a:p>
          <a:p>
            <a:r>
              <a:rPr lang="ja-JP" altLang="en-US" sz="2000">
                <a:solidFill>
                  <a:srgbClr val="FF0000"/>
                </a:solidFill>
                <a:ea typeface="ＭＳ Ｐゴシック" pitchFamily="50" charset="-128"/>
              </a:rPr>
              <a:t>　　　・</a:t>
            </a:r>
            <a:r>
              <a:rPr lang="en-US" altLang="ja-JP" sz="2000" dirty="0">
                <a:solidFill>
                  <a:srgbClr val="FF0000"/>
                </a:solidFill>
                <a:ea typeface="ＭＳ Ｐゴシック" pitchFamily="50" charset="-128"/>
              </a:rPr>
              <a:t> </a:t>
            </a:r>
            <a:r>
              <a:rPr lang="ja-JP" altLang="en-US" sz="2000">
                <a:solidFill>
                  <a:srgbClr val="FF0000"/>
                </a:solidFill>
                <a:ea typeface="ＭＳ Ｐゴシック" pitchFamily="50" charset="-128"/>
              </a:rPr>
              <a:t>障害者手帳は不要（身体障害者＝「身体障害者福祉法」には障害者手帳交付者）</a:t>
            </a:r>
            <a:endParaRPr lang="en-US" altLang="ja-JP" sz="2000" dirty="0">
              <a:solidFill>
                <a:srgbClr val="FF0000"/>
              </a:solidFill>
              <a:ea typeface="ＭＳ Ｐゴシック" pitchFamily="50" charset="-128"/>
            </a:endParaRPr>
          </a:p>
          <a:p>
            <a:r>
              <a:rPr lang="ja-JP" altLang="en-US" sz="2000">
                <a:solidFill>
                  <a:srgbClr val="FF0000"/>
                </a:solidFill>
                <a:ea typeface="ＭＳ Ｐゴシック" pitchFamily="50" charset="-128"/>
              </a:rPr>
              <a:t>　　　・</a:t>
            </a:r>
            <a:r>
              <a:rPr lang="en-US" altLang="ja-JP" sz="2000" dirty="0">
                <a:solidFill>
                  <a:srgbClr val="FF0000"/>
                </a:solidFill>
                <a:ea typeface="ＭＳ Ｐゴシック" pitchFamily="50" charset="-128"/>
              </a:rPr>
              <a:t> </a:t>
            </a:r>
            <a:r>
              <a:rPr lang="ja-JP" altLang="en-US" sz="2000">
                <a:solidFill>
                  <a:srgbClr val="FF0000"/>
                </a:solidFill>
                <a:ea typeface="ＭＳ Ｐゴシック" pitchFamily="50" charset="-128"/>
              </a:rPr>
              <a:t>医学的診断は不要（精神障害者＝「精神保健福祉法」には疾患を有する者）</a:t>
            </a:r>
            <a:endParaRPr lang="en-US" altLang="ja-JP" sz="2000" dirty="0">
              <a:solidFill>
                <a:srgbClr val="FF0000"/>
              </a:solidFill>
              <a:ea typeface="ＭＳ Ｐゴシック" pitchFamily="50" charset="-128"/>
            </a:endParaRPr>
          </a:p>
          <a:p>
            <a:r>
              <a:rPr lang="ja-JP" altLang="en-US" sz="2000">
                <a:solidFill>
                  <a:srgbClr val="FF0000"/>
                </a:solidFill>
                <a:ea typeface="ＭＳ Ｐゴシック" pitchFamily="50" charset="-128"/>
              </a:rPr>
              <a:t>　　　・</a:t>
            </a:r>
            <a:r>
              <a:rPr lang="en-US" altLang="ja-JP" sz="2000" dirty="0">
                <a:solidFill>
                  <a:srgbClr val="FF0000"/>
                </a:solidFill>
                <a:ea typeface="ＭＳ Ｐゴシック" pitchFamily="50" charset="-128"/>
              </a:rPr>
              <a:t> </a:t>
            </a:r>
            <a:r>
              <a:rPr lang="ja-JP" altLang="en-US" sz="2000">
                <a:solidFill>
                  <a:srgbClr val="FF0000"/>
                </a:solidFill>
                <a:ea typeface="ＭＳ Ｐゴシック" pitchFamily="50" charset="-128"/>
              </a:rPr>
              <a:t>「知的障害」はそもそも法律に定義なし</a:t>
            </a:r>
            <a:endParaRPr lang="en-US" altLang="ja-JP" sz="2000" dirty="0">
              <a:solidFill>
                <a:srgbClr val="FF0000"/>
              </a:solidFill>
              <a:ea typeface="ＭＳ Ｐゴシック" pitchFamily="50" charset="-128"/>
            </a:endParaRPr>
          </a:p>
          <a:p>
            <a:pPr marL="223838" indent="-223838">
              <a:spcBef>
                <a:spcPts val="1200"/>
              </a:spcBef>
            </a:pPr>
            <a:r>
              <a:rPr lang="ja-JP" altLang="en-US" sz="2000">
                <a:solidFill>
                  <a:srgbClr val="FF0000"/>
                </a:solidFill>
                <a:ea typeface="ＭＳ Ｐゴシック" pitchFamily="50" charset="-128"/>
              </a:rPr>
              <a:t>　</a:t>
            </a:r>
            <a:r>
              <a:rPr lang="ja-JP" altLang="en-US" sz="2000" u="sng">
                <a:solidFill>
                  <a:srgbClr val="FF0000"/>
                </a:solidFill>
                <a:ea typeface="ＭＳ Ｐゴシック" pitchFamily="50" charset="-128"/>
              </a:rPr>
              <a:t>つまり、障害が確定する前もしくは障害を受容できていない段階から相談に応じ（親の受容に寄り添うを含む）、支援を開始することが基本姿勢の一つと読み取れる</a:t>
            </a:r>
            <a:endParaRPr lang="ja-JP" altLang="en-US" sz="2000" u="sng"/>
          </a:p>
        </p:txBody>
      </p:sp>
      <p:sp>
        <p:nvSpPr>
          <p:cNvPr id="14" name="テキスト ボックス 13">
            <a:extLst>
              <a:ext uri="{FF2B5EF4-FFF2-40B4-BE49-F238E27FC236}">
                <a16:creationId xmlns:a16="http://schemas.microsoft.com/office/drawing/2014/main" id="{76121C6F-6C25-18FE-6A11-17DF165F02F7}"/>
              </a:ext>
            </a:extLst>
          </p:cNvPr>
          <p:cNvSpPr txBox="1"/>
          <p:nvPr/>
        </p:nvSpPr>
        <p:spPr>
          <a:xfrm>
            <a:off x="3080792" y="71299"/>
            <a:ext cx="3057247" cy="584775"/>
          </a:xfrm>
          <a:prstGeom prst="rect">
            <a:avLst/>
          </a:prstGeom>
          <a:noFill/>
        </p:spPr>
        <p:txBody>
          <a:bodyPr wrap="none" rtlCol="0">
            <a:spAutoFit/>
          </a:bodyPr>
          <a:lstStyle/>
          <a:p>
            <a:r>
              <a:rPr kumimoji="1" lang="ja-JP" altLang="en-US" sz="3200" u="sng"/>
              <a:t>「障害児」の定義</a:t>
            </a:r>
          </a:p>
        </p:txBody>
      </p:sp>
    </p:spTree>
    <p:extLst>
      <p:ext uri="{BB962C8B-B14F-4D97-AF65-F5344CB8AC3E}">
        <p14:creationId xmlns:p14="http://schemas.microsoft.com/office/powerpoint/2010/main" val="3712181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bwMode="auto">
          <a:xfrm>
            <a:off x="810795" y="129732"/>
            <a:ext cx="8280920" cy="574675"/>
          </a:xfrm>
          <a:prstGeom prst="rect">
            <a:avLst/>
          </a:prstGeom>
          <a:noFill/>
          <a:ln w="9525">
            <a:noFill/>
            <a:miter lim="800000"/>
            <a:headEnd/>
            <a:tailEnd/>
          </a:ln>
        </p:spPr>
        <p:txBody>
          <a:bodyPr lIns="84368" tIns="42186" rIns="84368" bIns="42186"/>
          <a:lstStyle/>
          <a:p>
            <a:pPr algn="ctr">
              <a:lnSpc>
                <a:spcPct val="80000"/>
              </a:lnSpc>
              <a:spcBef>
                <a:spcPct val="20000"/>
              </a:spcBef>
              <a:defRPr/>
            </a:pPr>
            <a:r>
              <a:rPr lang="ja-JP" altLang="en-US" sz="3200" u="sng"/>
              <a:t>特定の障害に関する定義</a:t>
            </a:r>
            <a:endParaRPr lang="en-US" altLang="ja-JP" sz="3200" u="sng" spc="-100" dirty="0">
              <a:solidFill>
                <a:srgbClr val="000000"/>
              </a:solidFill>
            </a:endParaRPr>
          </a:p>
        </p:txBody>
      </p:sp>
      <p:sp>
        <p:nvSpPr>
          <p:cNvPr id="4" name="テキスト ボックス 3">
            <a:extLst>
              <a:ext uri="{FF2B5EF4-FFF2-40B4-BE49-F238E27FC236}">
                <a16:creationId xmlns:a16="http://schemas.microsoft.com/office/drawing/2014/main" id="{954517CE-8A6C-50AD-3CFF-453C94581892}"/>
              </a:ext>
            </a:extLst>
          </p:cNvPr>
          <p:cNvSpPr txBox="1"/>
          <p:nvPr/>
        </p:nvSpPr>
        <p:spPr>
          <a:xfrm>
            <a:off x="79642" y="962136"/>
            <a:ext cx="9736863" cy="1631216"/>
          </a:xfrm>
          <a:prstGeom prst="rect">
            <a:avLst/>
          </a:prstGeom>
          <a:noFill/>
        </p:spPr>
        <p:txBody>
          <a:bodyPr wrap="square">
            <a:spAutoFit/>
          </a:bodyPr>
          <a:lstStyle/>
          <a:p>
            <a:pPr marL="273050" indent="-273050" algn="l"/>
            <a:r>
              <a:rPr lang="ja-JP" altLang="en-US" sz="2000" b="1" i="0" u="none" strike="noStrike">
                <a:solidFill>
                  <a:srgbClr val="000000"/>
                </a:solidFill>
                <a:effectLst/>
                <a:latin typeface="MS PGothic" panose="020B0600070205080204" pitchFamily="34" charset="-128"/>
                <a:ea typeface="MS PGothic" panose="020B0600070205080204" pitchFamily="34" charset="-128"/>
              </a:rPr>
              <a:t>第七条</a:t>
            </a:r>
            <a:r>
              <a:rPr lang="ja-JP" altLang="en-US" sz="2000" b="0" i="0" u="none" strike="noStrike">
                <a:solidFill>
                  <a:srgbClr val="000000"/>
                </a:solidFill>
                <a:effectLst/>
                <a:latin typeface="MS PGothic" panose="020B0600070205080204" pitchFamily="34" charset="-128"/>
                <a:ea typeface="MS PGothic" panose="020B0600070205080204" pitchFamily="34" charset="-128"/>
              </a:rPr>
              <a:t>　この法律で、</a:t>
            </a:r>
            <a:r>
              <a:rPr lang="ja-JP" altLang="en-US" sz="2000" b="0" i="0" u="sng" strike="noStrike">
                <a:effectLst/>
                <a:latin typeface="MS PGothic" panose="020B0600070205080204" pitchFamily="34" charset="-128"/>
                <a:ea typeface="MS PGothic" panose="020B0600070205080204" pitchFamily="34" charset="-128"/>
              </a:rPr>
              <a:t>児童福祉施設</a:t>
            </a:r>
            <a:r>
              <a:rPr lang="ja-JP" altLang="en-US" sz="2000" b="0" i="0" u="none" strike="noStrike">
                <a:effectLst/>
                <a:latin typeface="MS PGothic" panose="020B0600070205080204" pitchFamily="34" charset="-128"/>
                <a:ea typeface="MS PGothic" panose="020B0600070205080204" pitchFamily="34" charset="-128"/>
              </a:rPr>
              <a:t>とは、・・・（省略）・・</a:t>
            </a:r>
            <a:r>
              <a:rPr lang="ja-JP" altLang="en-US" sz="2000" b="0" i="0" strike="noStrike">
                <a:effectLst/>
                <a:latin typeface="MS PGothic" panose="020B0600070205080204" pitchFamily="34" charset="-128"/>
                <a:ea typeface="MS PGothic" panose="020B0600070205080204" pitchFamily="34" charset="-128"/>
              </a:rPr>
              <a:t>・障害児入所施設、児童発達支援センター、児童心理治療施設、児童自立支援施設及び児童家庭支援センターとする。</a:t>
            </a:r>
          </a:p>
          <a:p>
            <a:pPr marL="273050" indent="-273050" algn="l"/>
            <a:r>
              <a:rPr lang="ja-JP" altLang="en-US" sz="2000" b="1" i="0" strike="noStrike">
                <a:effectLst/>
                <a:latin typeface="MS PGothic" panose="020B0600070205080204" pitchFamily="34" charset="-128"/>
                <a:ea typeface="MS PGothic" panose="020B0600070205080204" pitchFamily="34" charset="-128"/>
              </a:rPr>
              <a:t>②</a:t>
            </a:r>
            <a:r>
              <a:rPr lang="ja-JP" altLang="en-US" sz="2000" b="0" i="0" strike="noStrike">
                <a:effectLst/>
                <a:latin typeface="MS PGothic" panose="020B0600070205080204" pitchFamily="34" charset="-128"/>
                <a:ea typeface="MS PGothic" panose="020B0600070205080204" pitchFamily="34" charset="-128"/>
              </a:rPr>
              <a:t>　＜中略＞</a:t>
            </a:r>
            <a:r>
              <a:rPr lang="ja-JP" altLang="en-US" sz="2000" b="0" i="0" u="none" strike="noStrike">
                <a:solidFill>
                  <a:srgbClr val="FF0000"/>
                </a:solidFill>
                <a:effectLst/>
                <a:latin typeface="MS PGothic" panose="020B0600070205080204" pitchFamily="34" charset="-128"/>
                <a:ea typeface="MS PGothic" panose="020B0600070205080204" pitchFamily="34" charset="-128"/>
              </a:rPr>
              <a:t>障害児のうち知的障害のある児童、肢体不自由のある児童又は重度の知的障害及び重度の肢体不自由が重複している児童</a:t>
            </a:r>
            <a:r>
              <a:rPr lang="en-US" altLang="ja-JP" sz="2000" b="0" i="0" u="none" strike="noStrike" dirty="0">
                <a:solidFill>
                  <a:srgbClr val="FF0000"/>
                </a:solidFill>
                <a:effectLst/>
                <a:latin typeface="MS PGothic" panose="020B0600070205080204" pitchFamily="34" charset="-128"/>
                <a:ea typeface="MS PGothic" panose="020B0600070205080204" pitchFamily="34" charset="-128"/>
              </a:rPr>
              <a:t>(</a:t>
            </a:r>
            <a:r>
              <a:rPr lang="ja-JP" altLang="en-US" sz="2000" b="0" i="0" u="none" strike="noStrike">
                <a:solidFill>
                  <a:srgbClr val="FF0000"/>
                </a:solidFill>
                <a:effectLst/>
                <a:latin typeface="MS PGothic" panose="020B0600070205080204" pitchFamily="34" charset="-128"/>
                <a:ea typeface="MS PGothic" panose="020B0600070205080204" pitchFamily="34" charset="-128"/>
              </a:rPr>
              <a:t>以下「</a:t>
            </a:r>
            <a:r>
              <a:rPr lang="ja-JP" altLang="en-US" sz="2000" b="0" i="0" u="sng" strike="noStrike">
                <a:solidFill>
                  <a:srgbClr val="FF0000"/>
                </a:solidFill>
                <a:effectLst/>
                <a:latin typeface="MS PGothic" panose="020B0600070205080204" pitchFamily="34" charset="-128"/>
                <a:ea typeface="MS PGothic" panose="020B0600070205080204" pitchFamily="34" charset="-128"/>
              </a:rPr>
              <a:t>重症心身障害児</a:t>
            </a:r>
            <a:r>
              <a:rPr lang="ja-JP" altLang="en-US" sz="2000" b="0" i="0" u="none" strike="noStrike">
                <a:solidFill>
                  <a:srgbClr val="FF0000"/>
                </a:solidFill>
                <a:effectLst/>
                <a:latin typeface="MS PGothic" panose="020B0600070205080204" pitchFamily="34" charset="-128"/>
                <a:ea typeface="MS PGothic" panose="020B0600070205080204" pitchFamily="34" charset="-128"/>
              </a:rPr>
              <a:t>」という</a:t>
            </a:r>
            <a:r>
              <a:rPr lang="en-US" altLang="ja-JP" sz="2000" b="0" i="0" u="none" strike="noStrike" dirty="0">
                <a:solidFill>
                  <a:srgbClr val="FF0000"/>
                </a:solidFill>
                <a:effectLst/>
                <a:latin typeface="MS PGothic" panose="020B0600070205080204" pitchFamily="34" charset="-128"/>
                <a:ea typeface="MS PGothic" panose="020B0600070205080204" pitchFamily="34" charset="-128"/>
              </a:rPr>
              <a:t>)</a:t>
            </a:r>
            <a:r>
              <a:rPr lang="ja-JP" altLang="en-US" sz="2000" b="0" i="0" u="none" strike="noStrike">
                <a:solidFill>
                  <a:srgbClr val="000000"/>
                </a:solidFill>
                <a:effectLst/>
                <a:latin typeface="MS PGothic" panose="020B0600070205080204" pitchFamily="34" charset="-128"/>
                <a:ea typeface="MS PGothic" panose="020B0600070205080204" pitchFamily="34" charset="-128"/>
              </a:rPr>
              <a:t>に対し行われる</a:t>
            </a:r>
            <a:r>
              <a:rPr lang="ja-JP" altLang="en-US" sz="2000" b="0" i="0" strike="noStrike">
                <a:solidFill>
                  <a:srgbClr val="000000"/>
                </a:solidFill>
                <a:effectLst/>
                <a:latin typeface="MS PGothic" panose="020B0600070205080204" pitchFamily="34" charset="-128"/>
                <a:ea typeface="MS PGothic" panose="020B0600070205080204" pitchFamily="34" charset="-128"/>
              </a:rPr>
              <a:t>治療</a:t>
            </a:r>
            <a:r>
              <a:rPr lang="ja-JP" altLang="en-US" sz="2000" b="0" i="0" u="none" strike="noStrike">
                <a:solidFill>
                  <a:srgbClr val="000000"/>
                </a:solidFill>
                <a:effectLst/>
                <a:latin typeface="MS PGothic" panose="020B0600070205080204" pitchFamily="34" charset="-128"/>
                <a:ea typeface="MS PGothic" panose="020B0600070205080204" pitchFamily="34" charset="-128"/>
              </a:rPr>
              <a:t>をいう。</a:t>
            </a:r>
          </a:p>
        </p:txBody>
      </p:sp>
      <p:sp>
        <p:nvSpPr>
          <p:cNvPr id="6" name="テキスト ボックス 5">
            <a:extLst>
              <a:ext uri="{FF2B5EF4-FFF2-40B4-BE49-F238E27FC236}">
                <a16:creationId xmlns:a16="http://schemas.microsoft.com/office/drawing/2014/main" id="{CDA6F999-B914-F442-55E1-F70A7956B048}"/>
              </a:ext>
            </a:extLst>
          </p:cNvPr>
          <p:cNvSpPr txBox="1"/>
          <p:nvPr/>
        </p:nvSpPr>
        <p:spPr>
          <a:xfrm>
            <a:off x="106559" y="3066725"/>
            <a:ext cx="9721080" cy="1938992"/>
          </a:xfrm>
          <a:prstGeom prst="rect">
            <a:avLst/>
          </a:prstGeom>
          <a:noFill/>
        </p:spPr>
        <p:txBody>
          <a:bodyPr wrap="square">
            <a:spAutoFit/>
          </a:bodyPr>
          <a:lstStyle/>
          <a:p>
            <a:r>
              <a:rPr lang="ja-JP" altLang="en-US" sz="2000" b="1">
                <a:solidFill>
                  <a:srgbClr val="232323"/>
                </a:solidFill>
                <a:effectLst/>
              </a:rPr>
              <a:t>第五十六条の六</a:t>
            </a:r>
            <a:endParaRPr lang="en-US" altLang="ja-JP" sz="2000" b="1" dirty="0">
              <a:solidFill>
                <a:srgbClr val="232323"/>
              </a:solidFill>
              <a:effectLst/>
            </a:endParaRPr>
          </a:p>
          <a:p>
            <a:pPr marL="266700" indent="-266700"/>
            <a:r>
              <a:rPr lang="ja-JP" altLang="en-US" sz="2000" b="1">
                <a:solidFill>
                  <a:srgbClr val="232323"/>
                </a:solidFill>
              </a:rPr>
              <a:t>②</a:t>
            </a:r>
            <a:r>
              <a:rPr lang="ja-JP" altLang="en-US" sz="2000">
                <a:solidFill>
                  <a:srgbClr val="232323"/>
                </a:solidFill>
              </a:rPr>
              <a:t>　</a:t>
            </a:r>
            <a:r>
              <a:rPr lang="ja-JP" altLang="en-US" sz="2000">
                <a:solidFill>
                  <a:srgbClr val="3F3F3F"/>
                </a:solidFill>
                <a:effectLst/>
              </a:rPr>
              <a:t>地方公共団体は、</a:t>
            </a:r>
            <a:r>
              <a:rPr lang="ja-JP" altLang="en-US" sz="2000" u="sng">
                <a:solidFill>
                  <a:srgbClr val="FF0000"/>
                </a:solidFill>
                <a:effectLst/>
              </a:rPr>
              <a:t>人工呼吸器を装着している障害児その他の日常生活を営むために医療を要する状態にある障害児</a:t>
            </a:r>
            <a:r>
              <a:rPr lang="ja-JP" altLang="en-US" sz="2000">
                <a:solidFill>
                  <a:srgbClr val="3F3F3F"/>
                </a:solidFill>
                <a:effectLst/>
              </a:rPr>
              <a:t>が、その心身の状況に応じた適切な保健、医療、福祉その他の各関連分野の支援を受けられるよう、保健、医療、福祉 その他の各関連分野の支援を行う機関との連絡調整を行うための体制の整備に関し、必要な措置を講ずるように努めなければならない。」</a:t>
            </a:r>
            <a:endParaRPr lang="ja-JP" altLang="en-US" sz="2000">
              <a:effectLst/>
            </a:endParaRPr>
          </a:p>
        </p:txBody>
      </p:sp>
      <p:sp>
        <p:nvSpPr>
          <p:cNvPr id="5" name="スライド番号プレースホルダー 9">
            <a:extLst>
              <a:ext uri="{FF2B5EF4-FFF2-40B4-BE49-F238E27FC236}">
                <a16:creationId xmlns:a16="http://schemas.microsoft.com/office/drawing/2014/main" id="{828D964C-4B09-E479-FB6F-5CAEE567AF71}"/>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22</a:t>
            </a:fld>
            <a:endParaRPr lang="en-US" altLang="ja-JP" sz="2000" dirty="0">
              <a:solidFill>
                <a:srgbClr val="000000"/>
              </a:solidFill>
            </a:endParaRPr>
          </a:p>
        </p:txBody>
      </p:sp>
      <p:sp>
        <p:nvSpPr>
          <p:cNvPr id="9" name="テキスト ボックス 8">
            <a:extLst>
              <a:ext uri="{FF2B5EF4-FFF2-40B4-BE49-F238E27FC236}">
                <a16:creationId xmlns:a16="http://schemas.microsoft.com/office/drawing/2014/main" id="{38B38776-B5BC-793B-22D1-823F4CA0DD09}"/>
              </a:ext>
            </a:extLst>
          </p:cNvPr>
          <p:cNvSpPr txBox="1"/>
          <p:nvPr/>
        </p:nvSpPr>
        <p:spPr>
          <a:xfrm>
            <a:off x="86313" y="2685532"/>
            <a:ext cx="2286203" cy="461665"/>
          </a:xfrm>
          <a:prstGeom prst="rect">
            <a:avLst/>
          </a:prstGeom>
          <a:noFill/>
        </p:spPr>
        <p:txBody>
          <a:bodyPr wrap="none" rtlCol="0">
            <a:spAutoFit/>
          </a:bodyPr>
          <a:lstStyle/>
          <a:p>
            <a:r>
              <a:rPr kumimoji="1" lang="ja-JP" altLang="en-US" sz="2400" u="sng"/>
              <a:t>「医療的ケア児」</a:t>
            </a:r>
          </a:p>
        </p:txBody>
      </p:sp>
      <p:sp>
        <p:nvSpPr>
          <p:cNvPr id="12" name="テキスト ボックス 11">
            <a:extLst>
              <a:ext uri="{FF2B5EF4-FFF2-40B4-BE49-F238E27FC236}">
                <a16:creationId xmlns:a16="http://schemas.microsoft.com/office/drawing/2014/main" id="{4C554939-FA7F-0A4D-1E74-47361425807D}"/>
              </a:ext>
            </a:extLst>
          </p:cNvPr>
          <p:cNvSpPr txBox="1"/>
          <p:nvPr/>
        </p:nvSpPr>
        <p:spPr>
          <a:xfrm>
            <a:off x="82824" y="626570"/>
            <a:ext cx="2646878" cy="461665"/>
          </a:xfrm>
          <a:prstGeom prst="rect">
            <a:avLst/>
          </a:prstGeom>
          <a:noFill/>
        </p:spPr>
        <p:txBody>
          <a:bodyPr wrap="none" rtlCol="0">
            <a:spAutoFit/>
          </a:bodyPr>
          <a:lstStyle/>
          <a:p>
            <a:r>
              <a:rPr kumimoji="1" lang="ja-JP" altLang="en-US" sz="2400" u="sng"/>
              <a:t>「重症心身障害児」</a:t>
            </a:r>
          </a:p>
        </p:txBody>
      </p:sp>
      <p:grpSp>
        <p:nvGrpSpPr>
          <p:cNvPr id="16" name="グループ化 15">
            <a:extLst>
              <a:ext uri="{FF2B5EF4-FFF2-40B4-BE49-F238E27FC236}">
                <a16:creationId xmlns:a16="http://schemas.microsoft.com/office/drawing/2014/main" id="{55A76035-CA14-4620-0827-9B5A54CD6199}"/>
              </a:ext>
            </a:extLst>
          </p:cNvPr>
          <p:cNvGrpSpPr/>
          <p:nvPr/>
        </p:nvGrpSpPr>
        <p:grpSpPr>
          <a:xfrm>
            <a:off x="132826" y="5247276"/>
            <a:ext cx="9627623" cy="1350077"/>
            <a:chOff x="123543" y="5723069"/>
            <a:chExt cx="9627623" cy="992500"/>
          </a:xfrm>
        </p:grpSpPr>
        <p:sp>
          <p:nvSpPr>
            <p:cNvPr id="15" name="正方形/長方形 14">
              <a:extLst>
                <a:ext uri="{FF2B5EF4-FFF2-40B4-BE49-F238E27FC236}">
                  <a16:creationId xmlns:a16="http://schemas.microsoft.com/office/drawing/2014/main" id="{6A190EF5-1749-E1FB-926B-C535DC892EFF}"/>
                </a:ext>
              </a:extLst>
            </p:cNvPr>
            <p:cNvSpPr/>
            <p:nvPr/>
          </p:nvSpPr>
          <p:spPr bwMode="auto">
            <a:xfrm>
              <a:off x="164467" y="5723069"/>
              <a:ext cx="9586699" cy="992500"/>
            </a:xfrm>
            <a:prstGeom prst="rect">
              <a:avLst/>
            </a:prstGeom>
            <a:solidFill>
              <a:srgbClr val="FFFF00"/>
            </a:solidFill>
            <a:ln w="19050" cap="flat" cmpd="sng" algn="ctr">
              <a:solidFill>
                <a:srgbClr val="FF0000"/>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14" name="テキスト ボックス 13">
              <a:extLst>
                <a:ext uri="{FF2B5EF4-FFF2-40B4-BE49-F238E27FC236}">
                  <a16:creationId xmlns:a16="http://schemas.microsoft.com/office/drawing/2014/main" id="{31BB48A8-B053-B88A-C5BA-415770493FA6}"/>
                </a:ext>
              </a:extLst>
            </p:cNvPr>
            <p:cNvSpPr txBox="1"/>
            <p:nvPr/>
          </p:nvSpPr>
          <p:spPr>
            <a:xfrm>
              <a:off x="123543" y="5834409"/>
              <a:ext cx="9509977" cy="746658"/>
            </a:xfrm>
            <a:prstGeom prst="rect">
              <a:avLst/>
            </a:prstGeom>
            <a:noFill/>
          </p:spPr>
          <p:txBody>
            <a:bodyPr wrap="square" anchor="ctr" anchorCtr="0">
              <a:spAutoFit/>
            </a:bodyPr>
            <a:lstStyle/>
            <a:p>
              <a:r>
                <a:rPr kumimoji="1" lang="ja-JP" altLang="en-US" sz="2000" b="0" i="0" u="none" strike="noStrike" cap="none" normalizeH="0" baseline="0">
                  <a:ln>
                    <a:noFill/>
                  </a:ln>
                  <a:solidFill>
                    <a:srgbClr val="FF0000"/>
                  </a:solidFill>
                  <a:effectLst/>
                  <a:latin typeface="Arial" charset="0"/>
                  <a:ea typeface="ＭＳ Ｐゴシック" pitchFamily="50" charset="-128"/>
                </a:rPr>
                <a:t>⇒</a:t>
              </a:r>
              <a:r>
                <a:rPr kumimoji="1" lang="en-US" altLang="ja-JP" sz="2000" b="0" i="0" u="none" strike="noStrike" cap="none" normalizeH="0" baseline="0" dirty="0">
                  <a:ln>
                    <a:noFill/>
                  </a:ln>
                  <a:solidFill>
                    <a:srgbClr val="FF0000"/>
                  </a:solidFill>
                  <a:effectLst/>
                  <a:latin typeface="Arial" charset="0"/>
                  <a:ea typeface="ＭＳ Ｐゴシック" pitchFamily="50" charset="-128"/>
                </a:rPr>
                <a:t> </a:t>
              </a:r>
              <a:r>
                <a:rPr kumimoji="1" lang="ja-JP" altLang="en-US" sz="2000" b="0" i="0" u="none" strike="noStrike" cap="none" normalizeH="0" baseline="0">
                  <a:ln>
                    <a:noFill/>
                  </a:ln>
                  <a:solidFill>
                    <a:srgbClr val="FF0000"/>
                  </a:solidFill>
                  <a:effectLst/>
                  <a:latin typeface="Arial" charset="0"/>
                  <a:ea typeface="ＭＳ Ｐゴシック" pitchFamily="50" charset="-128"/>
                </a:rPr>
                <a:t>「重症心身障害児」「医療的ケア児」の法的位置づけ</a:t>
              </a:r>
              <a:endParaRPr kumimoji="1" lang="en-US" altLang="ja-JP" sz="2000" b="0" i="0" u="none" strike="noStrike" cap="none" normalizeH="0" baseline="0" dirty="0">
                <a:ln>
                  <a:noFill/>
                </a:ln>
                <a:solidFill>
                  <a:srgbClr val="FF0000"/>
                </a:solidFill>
                <a:effectLst/>
                <a:latin typeface="Arial" charset="0"/>
                <a:ea typeface="ＭＳ Ｐゴシック" pitchFamily="50" charset="-128"/>
              </a:endParaRPr>
            </a:p>
            <a:p>
              <a:pPr marL="671513" indent="-671513"/>
              <a:r>
                <a:rPr lang="ja-JP" altLang="en-US" sz="2000">
                  <a:solidFill>
                    <a:srgbClr val="FF0000"/>
                  </a:solidFill>
                  <a:ea typeface="ＭＳ Ｐゴシック" pitchFamily="50" charset="-128"/>
                </a:rPr>
                <a:t>　　　・</a:t>
              </a:r>
              <a:r>
                <a:rPr lang="en-US" altLang="ja-JP" sz="2000" dirty="0">
                  <a:solidFill>
                    <a:srgbClr val="FF0000"/>
                  </a:solidFill>
                  <a:ea typeface="ＭＳ Ｐゴシック" pitchFamily="50" charset="-128"/>
                </a:rPr>
                <a:t> </a:t>
              </a:r>
              <a:r>
                <a:rPr lang="ja-JP" altLang="en-US" sz="2000">
                  <a:solidFill>
                    <a:srgbClr val="FF0000"/>
                  </a:solidFill>
                  <a:ea typeface="ＭＳ Ｐゴシック" pitchFamily="50" charset="-128"/>
                </a:rPr>
                <a:t>確定診断前又は周辺児、重症心身障害児、医療的ケア児、行動障害のある児童、高次脳機能障害児を地域で支えていく</a:t>
              </a:r>
              <a:r>
                <a:rPr lang="en-US" altLang="ja-JP" sz="2000" dirty="0">
                  <a:solidFill>
                    <a:srgbClr val="FF0000"/>
                  </a:solidFill>
                  <a:ea typeface="ＭＳ Ｐゴシック" pitchFamily="50" charset="-128"/>
                </a:rPr>
                <a:t> </a:t>
              </a:r>
              <a:r>
                <a:rPr lang="ja-JP" altLang="en-US" sz="2000">
                  <a:solidFill>
                    <a:srgbClr val="FF0000"/>
                  </a:solidFill>
                  <a:ea typeface="ＭＳ Ｐゴシック" pitchFamily="50" charset="-128"/>
                </a:rPr>
                <a:t>（施設・事業所には「応諾義務」あり）</a:t>
              </a:r>
              <a:endParaRPr lang="ja-JP" altLang="en-US" sz="2000"/>
            </a:p>
          </p:txBody>
        </p:sp>
      </p:grpSp>
    </p:spTree>
    <p:extLst>
      <p:ext uri="{BB962C8B-B14F-4D97-AF65-F5344CB8AC3E}">
        <p14:creationId xmlns:p14="http://schemas.microsoft.com/office/powerpoint/2010/main" val="1419177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6D06E4-C975-EB7A-5981-3D84B751D8BA}"/>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76F920D5-0D47-1867-E287-F9C28D11667E}"/>
              </a:ext>
            </a:extLst>
          </p:cNvPr>
          <p:cNvSpPr>
            <a:spLocks noGrp="1"/>
          </p:cNvSpPr>
          <p:nvPr>
            <p:ph idx="1"/>
          </p:nvPr>
        </p:nvSpPr>
        <p:spPr>
          <a:xfrm>
            <a:off x="158129" y="630736"/>
            <a:ext cx="9282236" cy="623315"/>
          </a:xfrm>
        </p:spPr>
        <p:txBody>
          <a:bodyPr anchor="ctr" anchorCtr="0"/>
          <a:lstStyle/>
          <a:p>
            <a:pPr marL="0" indent="0">
              <a:buNone/>
            </a:pPr>
            <a:r>
              <a:rPr kumimoji="1" lang="en-US" altLang="ja-JP" sz="2800" u="sng" dirty="0"/>
              <a:t>① </a:t>
            </a:r>
            <a:r>
              <a:rPr kumimoji="1" lang="ja-JP" altLang="en-US" sz="2800" u="sng"/>
              <a:t>「発達障害」</a:t>
            </a:r>
          </a:p>
        </p:txBody>
      </p:sp>
      <p:sp>
        <p:nvSpPr>
          <p:cNvPr id="4" name="スライド番号プレースホルダー 3">
            <a:extLst>
              <a:ext uri="{FF2B5EF4-FFF2-40B4-BE49-F238E27FC236}">
                <a16:creationId xmlns:a16="http://schemas.microsoft.com/office/drawing/2014/main" id="{E11209BB-F843-9A52-3289-A7B8C60DC57B}"/>
              </a:ext>
            </a:extLst>
          </p:cNvPr>
          <p:cNvSpPr>
            <a:spLocks noGrp="1"/>
          </p:cNvSpPr>
          <p:nvPr>
            <p:ph type="sldNum" sz="quarter" idx="12"/>
          </p:nvPr>
        </p:nvSpPr>
        <p:spPr/>
        <p:txBody>
          <a:bodyPr/>
          <a:lstStyle/>
          <a:p>
            <a:pPr>
              <a:defRPr/>
            </a:pPr>
            <a:fld id="{6EF23906-C28C-47DE-8E4F-A94606051E12}" type="slidenum">
              <a:rPr lang="en-US" altLang="ja-JP" smtClean="0">
                <a:solidFill>
                  <a:srgbClr val="000000"/>
                </a:solidFill>
              </a:rPr>
              <a:pPr>
                <a:defRPr/>
              </a:pPr>
              <a:t>23</a:t>
            </a:fld>
            <a:endParaRPr lang="en-US" altLang="ja-JP">
              <a:solidFill>
                <a:srgbClr val="000000"/>
              </a:solidFill>
            </a:endParaRPr>
          </a:p>
        </p:txBody>
      </p:sp>
      <p:sp>
        <p:nvSpPr>
          <p:cNvPr id="7" name="Rectangle 3">
            <a:extLst>
              <a:ext uri="{FF2B5EF4-FFF2-40B4-BE49-F238E27FC236}">
                <a16:creationId xmlns:a16="http://schemas.microsoft.com/office/drawing/2014/main" id="{B6F98D61-8527-FA85-37EA-44584A3A24C3}"/>
              </a:ext>
            </a:extLst>
          </p:cNvPr>
          <p:cNvSpPr txBox="1">
            <a:spLocks noChangeArrowheads="1"/>
          </p:cNvSpPr>
          <p:nvPr/>
        </p:nvSpPr>
        <p:spPr bwMode="auto">
          <a:xfrm>
            <a:off x="810795" y="129732"/>
            <a:ext cx="8280920" cy="574675"/>
          </a:xfrm>
          <a:prstGeom prst="rect">
            <a:avLst/>
          </a:prstGeom>
          <a:noFill/>
          <a:ln w="9525">
            <a:noFill/>
            <a:miter lim="800000"/>
            <a:headEnd/>
            <a:tailEnd/>
          </a:ln>
        </p:spPr>
        <p:txBody>
          <a:bodyPr lIns="84368" tIns="42186" rIns="84368" bIns="42186"/>
          <a:lstStyle/>
          <a:p>
            <a:pPr algn="ctr">
              <a:lnSpc>
                <a:spcPct val="80000"/>
              </a:lnSpc>
              <a:spcBef>
                <a:spcPct val="20000"/>
              </a:spcBef>
              <a:defRPr/>
            </a:pPr>
            <a:r>
              <a:rPr lang="ja-JP" altLang="en-US" sz="3200" u="sng"/>
              <a:t>その他の障害の定義</a:t>
            </a:r>
            <a:endParaRPr lang="en-US" altLang="ja-JP" sz="3200" u="sng" spc="-100" dirty="0">
              <a:solidFill>
                <a:srgbClr val="000000"/>
              </a:solidFill>
            </a:endParaRPr>
          </a:p>
        </p:txBody>
      </p:sp>
      <p:sp>
        <p:nvSpPr>
          <p:cNvPr id="11" name="テキスト ボックス 10">
            <a:extLst>
              <a:ext uri="{FF2B5EF4-FFF2-40B4-BE49-F238E27FC236}">
                <a16:creationId xmlns:a16="http://schemas.microsoft.com/office/drawing/2014/main" id="{1C1079F6-18D9-7AA1-CA38-78E414287C30}"/>
              </a:ext>
            </a:extLst>
          </p:cNvPr>
          <p:cNvSpPr txBox="1"/>
          <p:nvPr/>
        </p:nvSpPr>
        <p:spPr>
          <a:xfrm>
            <a:off x="436196" y="1846024"/>
            <a:ext cx="9269331" cy="4893647"/>
          </a:xfrm>
          <a:prstGeom prst="rect">
            <a:avLst/>
          </a:prstGeom>
          <a:noFill/>
        </p:spPr>
        <p:txBody>
          <a:bodyPr wrap="square">
            <a:spAutoFit/>
          </a:bodyPr>
          <a:lstStyle/>
          <a:p>
            <a:r>
              <a:rPr lang="ja-JP" altLang="ja-JP" sz="2400"/>
              <a:t>「</a:t>
            </a:r>
            <a:r>
              <a:rPr lang="ja-JP" altLang="en-US" sz="2400"/>
              <a:t>発達</a:t>
            </a:r>
            <a:r>
              <a:rPr lang="ja-JP" altLang="ja-JP" sz="2400"/>
              <a:t>障害」</a:t>
            </a:r>
          </a:p>
          <a:p>
            <a:pPr marL="1866900" indent="-1597025"/>
            <a:r>
              <a:rPr lang="ja-JP" altLang="en-US" sz="2400"/>
              <a:t>第２条第１項　この法律において「発達障害」とは、自閉症、アスペルガー症候群その他の広汎性発達障害、学習障害、注意欠陥多動性障害その他これに類する脳機能の障害であってその症状が通常低年齢において発現するものと　して政令で定めるものをいう。</a:t>
            </a:r>
            <a:endParaRPr lang="en-US" altLang="ja-JP" sz="2400" dirty="0"/>
          </a:p>
          <a:p>
            <a:endParaRPr lang="en-US" altLang="ja-JP" sz="2400" dirty="0"/>
          </a:p>
          <a:p>
            <a:r>
              <a:rPr lang="ja-JP" altLang="ja-JP" sz="2400"/>
              <a:t>「</a:t>
            </a:r>
            <a:r>
              <a:rPr lang="ja-JP" altLang="en-US" sz="2400"/>
              <a:t>発達</a:t>
            </a:r>
            <a:r>
              <a:rPr lang="ja-JP" altLang="ja-JP" sz="2400"/>
              <a:t>障害者」</a:t>
            </a:r>
          </a:p>
          <a:p>
            <a:pPr marL="1866900" indent="-1597025"/>
            <a:r>
              <a:rPr lang="ja-JP" altLang="en-US" sz="2400"/>
              <a:t>第２条第２項　この法律において「発達障害者」とは、発達障害がある者であって発達障害及び社会的障壁により日常生活又は社会生活に制限を受けるものをいい、「発達障害児」とは、発達障害者のうち十八歳未満のものをいう。</a:t>
            </a:r>
            <a:endParaRPr lang="ja-JP" altLang="ja-JP" sz="2400"/>
          </a:p>
          <a:p>
            <a:pPr marL="1920875" indent="-1651000"/>
            <a:endParaRPr lang="ja-JP" altLang="ja-JP" sz="2400"/>
          </a:p>
        </p:txBody>
      </p:sp>
      <p:sp>
        <p:nvSpPr>
          <p:cNvPr id="12" name="テキスト ボックス 11">
            <a:extLst>
              <a:ext uri="{FF2B5EF4-FFF2-40B4-BE49-F238E27FC236}">
                <a16:creationId xmlns:a16="http://schemas.microsoft.com/office/drawing/2014/main" id="{D2AD7ABD-2A0D-745A-72D6-F824E9033AAC}"/>
              </a:ext>
            </a:extLst>
          </p:cNvPr>
          <p:cNvSpPr txBox="1"/>
          <p:nvPr/>
        </p:nvSpPr>
        <p:spPr>
          <a:xfrm>
            <a:off x="311882" y="1286573"/>
            <a:ext cx="9537662" cy="523220"/>
          </a:xfrm>
          <a:prstGeom prst="rect">
            <a:avLst/>
          </a:prstGeom>
          <a:noFill/>
        </p:spPr>
        <p:txBody>
          <a:bodyPr wrap="square">
            <a:spAutoFit/>
          </a:bodyPr>
          <a:lstStyle/>
          <a:p>
            <a:pPr>
              <a:buNone/>
            </a:pPr>
            <a:r>
              <a:rPr lang="ja-JP" altLang="en-US" sz="2800">
                <a:solidFill>
                  <a:srgbClr val="000000"/>
                </a:solidFill>
                <a:latin typeface="Helvetica" pitchFamily="2" charset="0"/>
              </a:rPr>
              <a:t>発達</a:t>
            </a:r>
            <a:r>
              <a:rPr lang="ja-JP" altLang="en-US" sz="2800">
                <a:solidFill>
                  <a:srgbClr val="000000"/>
                </a:solidFill>
                <a:effectLst/>
                <a:latin typeface="Helvetica" pitchFamily="2" charset="0"/>
              </a:rPr>
              <a:t>障害支援法</a:t>
            </a:r>
            <a:r>
              <a:rPr lang="ja-JP" altLang="en-US" sz="2600">
                <a:solidFill>
                  <a:srgbClr val="000000"/>
                </a:solidFill>
                <a:effectLst/>
                <a:latin typeface="Helvetica" pitchFamily="2" charset="0"/>
              </a:rPr>
              <a:t>（</a:t>
            </a:r>
            <a:r>
              <a:rPr lang="en-US" altLang="ja-JP" sz="2600" dirty="0">
                <a:solidFill>
                  <a:srgbClr val="000000"/>
                </a:solidFill>
                <a:effectLst/>
                <a:latin typeface="Helvetica" pitchFamily="2" charset="0"/>
              </a:rPr>
              <a:t>H16.12</a:t>
            </a:r>
            <a:r>
              <a:rPr lang="ja-JP" altLang="en-US" sz="2600">
                <a:solidFill>
                  <a:srgbClr val="000000"/>
                </a:solidFill>
                <a:effectLst/>
                <a:latin typeface="Helvetica" pitchFamily="2" charset="0"/>
              </a:rPr>
              <a:t>成立：</a:t>
            </a:r>
            <a:r>
              <a:rPr lang="en-US" altLang="ja-JP" sz="2600" dirty="0">
                <a:solidFill>
                  <a:srgbClr val="000000"/>
                </a:solidFill>
                <a:effectLst/>
                <a:latin typeface="Helvetica" pitchFamily="2" charset="0"/>
              </a:rPr>
              <a:t>H17.4</a:t>
            </a:r>
            <a:r>
              <a:rPr lang="ja-JP" altLang="en-US" sz="2600">
                <a:solidFill>
                  <a:srgbClr val="000000"/>
                </a:solidFill>
                <a:effectLst/>
                <a:latin typeface="Helvetica" pitchFamily="2" charset="0"/>
              </a:rPr>
              <a:t>施行⇒</a:t>
            </a:r>
            <a:r>
              <a:rPr lang="en-US" altLang="ja-JP" sz="2600" dirty="0">
                <a:solidFill>
                  <a:srgbClr val="000000"/>
                </a:solidFill>
                <a:effectLst/>
                <a:latin typeface="Helvetica" pitchFamily="2" charset="0"/>
              </a:rPr>
              <a:t>H28.8.1</a:t>
            </a:r>
            <a:r>
              <a:rPr lang="ja-JP" altLang="en-US" sz="2600">
                <a:solidFill>
                  <a:srgbClr val="000000"/>
                </a:solidFill>
                <a:effectLst/>
                <a:latin typeface="Helvetica" pitchFamily="2" charset="0"/>
              </a:rPr>
              <a:t>改正法施行）</a:t>
            </a:r>
          </a:p>
        </p:txBody>
      </p:sp>
    </p:spTree>
    <p:extLst>
      <p:ext uri="{BB962C8B-B14F-4D97-AF65-F5344CB8AC3E}">
        <p14:creationId xmlns:p14="http://schemas.microsoft.com/office/powerpoint/2010/main" val="38075955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グループ化 23"/>
          <p:cNvGrpSpPr/>
          <p:nvPr/>
        </p:nvGrpSpPr>
        <p:grpSpPr>
          <a:xfrm>
            <a:off x="4141700" y="981309"/>
            <a:ext cx="1808334" cy="1562021"/>
            <a:chOff x="5010196" y="584682"/>
            <a:chExt cx="1959028" cy="1692189"/>
          </a:xfrm>
          <a:gradFill flip="none" rotWithShape="1">
            <a:gsLst>
              <a:gs pos="0">
                <a:schemeClr val="bg1">
                  <a:lumMod val="95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grpSpPr>
        <p:sp>
          <p:nvSpPr>
            <p:cNvPr id="25" name="円/楕円 24"/>
            <p:cNvSpPr/>
            <p:nvPr/>
          </p:nvSpPr>
          <p:spPr>
            <a:xfrm>
              <a:off x="5010196" y="584682"/>
              <a:ext cx="1959028" cy="1692189"/>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solidFill>
                  <a:prstClr val="white"/>
                </a:solidFill>
              </a:endParaRPr>
            </a:p>
          </p:txBody>
        </p:sp>
        <p:sp>
          <p:nvSpPr>
            <p:cNvPr id="26" name="テキスト ボックス 25"/>
            <p:cNvSpPr txBox="1"/>
            <p:nvPr/>
          </p:nvSpPr>
          <p:spPr>
            <a:xfrm>
              <a:off x="5398075" y="872714"/>
              <a:ext cx="1283117" cy="838772"/>
            </a:xfrm>
            <a:prstGeom prst="rect">
              <a:avLst/>
            </a:prstGeom>
            <a:noFill/>
            <a:ln>
              <a:noFill/>
            </a:ln>
          </p:spPr>
          <p:txBody>
            <a:bodyPr wrap="square" rtlCol="0">
              <a:spAutoFit/>
            </a:bodyPr>
            <a:lstStyle/>
            <a:p>
              <a:r>
                <a:rPr lang="ja-JP" altLang="en-US" sz="1477" dirty="0">
                  <a:solidFill>
                    <a:prstClr val="black"/>
                  </a:solidFill>
                  <a:latin typeface="ＭＳ Ｐゴシック"/>
                </a:rPr>
                <a:t>知的な遅れを伴うこともある</a:t>
              </a:r>
            </a:p>
          </p:txBody>
        </p:sp>
      </p:grpSp>
      <p:grpSp>
        <p:nvGrpSpPr>
          <p:cNvPr id="53" name="グループ化 52"/>
          <p:cNvGrpSpPr/>
          <p:nvPr/>
        </p:nvGrpSpPr>
        <p:grpSpPr>
          <a:xfrm>
            <a:off x="2608976" y="2036651"/>
            <a:ext cx="2929286" cy="1832847"/>
            <a:chOff x="2434830" y="3105542"/>
            <a:chExt cx="3173393" cy="1985584"/>
          </a:xfrm>
        </p:grpSpPr>
        <p:sp>
          <p:nvSpPr>
            <p:cNvPr id="33" name="角丸四角形 32"/>
            <p:cNvSpPr/>
            <p:nvPr/>
          </p:nvSpPr>
          <p:spPr>
            <a:xfrm>
              <a:off x="2434830" y="3105542"/>
              <a:ext cx="3173393" cy="1985584"/>
            </a:xfrm>
            <a:prstGeom prst="roundRect">
              <a:avLst/>
            </a:prstGeom>
            <a:solidFill>
              <a:srgbClr val="FFCCCC">
                <a:alpha val="6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solidFill>
                  <a:prstClr val="white"/>
                </a:solidFill>
              </a:endParaRPr>
            </a:p>
          </p:txBody>
        </p:sp>
        <p:sp>
          <p:nvSpPr>
            <p:cNvPr id="38" name="角丸四角形 37"/>
            <p:cNvSpPr/>
            <p:nvPr/>
          </p:nvSpPr>
          <p:spPr>
            <a:xfrm>
              <a:off x="2636533" y="3326054"/>
              <a:ext cx="2782086" cy="369332"/>
            </a:xfrm>
            <a:prstGeom prst="roundRect">
              <a:avLst/>
            </a:prstGeom>
            <a:solidFill>
              <a:schemeClr val="accent4">
                <a:lumMod val="75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846" dirty="0">
                  <a:solidFill>
                    <a:prstClr val="white"/>
                  </a:solidFill>
                </a:rPr>
                <a:t>　</a:t>
              </a:r>
              <a:r>
                <a:rPr lang="ja-JP" altLang="en-US" sz="1662" b="1" dirty="0">
                  <a:solidFill>
                    <a:prstClr val="white"/>
                  </a:solidFill>
                </a:rPr>
                <a:t>自　閉　症</a:t>
              </a:r>
            </a:p>
          </p:txBody>
        </p:sp>
        <p:grpSp>
          <p:nvGrpSpPr>
            <p:cNvPr id="52" name="グループ化 51"/>
            <p:cNvGrpSpPr/>
            <p:nvPr/>
          </p:nvGrpSpPr>
          <p:grpSpPr>
            <a:xfrm>
              <a:off x="2645486" y="4492673"/>
              <a:ext cx="2817680" cy="407750"/>
              <a:chOff x="2635884" y="4605782"/>
              <a:chExt cx="2817680" cy="407750"/>
            </a:xfrm>
          </p:grpSpPr>
          <p:sp>
            <p:nvSpPr>
              <p:cNvPr id="48" name="角丸四角形 47"/>
              <p:cNvSpPr/>
              <p:nvPr/>
            </p:nvSpPr>
            <p:spPr>
              <a:xfrm>
                <a:off x="2635884" y="4624060"/>
                <a:ext cx="2817680" cy="369332"/>
              </a:xfrm>
              <a:prstGeom prst="roundRect">
                <a:avLst/>
              </a:prstGeom>
              <a:solidFill>
                <a:schemeClr val="tx2">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62" dirty="0">
                    <a:solidFill>
                      <a:prstClr val="white"/>
                    </a:solidFill>
                  </a:rPr>
                  <a:t>　</a:t>
                </a:r>
              </a:p>
            </p:txBody>
          </p:sp>
          <p:sp>
            <p:nvSpPr>
              <p:cNvPr id="49" name="テキスト ボックス 48"/>
              <p:cNvSpPr txBox="1"/>
              <p:nvPr/>
            </p:nvSpPr>
            <p:spPr>
              <a:xfrm>
                <a:off x="2987550" y="4605782"/>
                <a:ext cx="2325490" cy="407750"/>
              </a:xfrm>
              <a:prstGeom prst="rect">
                <a:avLst/>
              </a:prstGeom>
              <a:noFill/>
              <a:ln>
                <a:noFill/>
              </a:ln>
            </p:spPr>
            <p:txBody>
              <a:bodyPr wrap="square" rtlCol="0">
                <a:spAutoFit/>
              </a:bodyPr>
              <a:lstStyle/>
              <a:p>
                <a:r>
                  <a:rPr lang="ja-JP" altLang="en-US" sz="1662" b="1" dirty="0">
                    <a:solidFill>
                      <a:prstClr val="white"/>
                    </a:solidFill>
                  </a:rPr>
                  <a:t>アスペルガー症候群</a:t>
                </a:r>
                <a:r>
                  <a:rPr lang="ja-JP" altLang="en-US" sz="1846" b="1" dirty="0">
                    <a:solidFill>
                      <a:prstClr val="black"/>
                    </a:solidFill>
                  </a:rPr>
                  <a:t>　　　</a:t>
                </a:r>
                <a:r>
                  <a:rPr lang="ja-JP" altLang="en-US" sz="1846" dirty="0">
                    <a:solidFill>
                      <a:prstClr val="black"/>
                    </a:solidFill>
                  </a:rPr>
                  <a:t>　　　　　　　</a:t>
                </a:r>
                <a:endParaRPr lang="en-US" altLang="ja-JP" sz="1846" dirty="0">
                  <a:solidFill>
                    <a:srgbClr val="FF0000"/>
                  </a:solidFill>
                  <a:latin typeface="ＭＳ Ｐゴシック"/>
                </a:endParaRPr>
              </a:p>
            </p:txBody>
          </p:sp>
        </p:grpSp>
        <p:sp>
          <p:nvSpPr>
            <p:cNvPr id="32" name="テキスト ボックス 31"/>
            <p:cNvSpPr txBox="1"/>
            <p:nvPr/>
          </p:nvSpPr>
          <p:spPr>
            <a:xfrm>
              <a:off x="2784241" y="3913668"/>
              <a:ext cx="2622083" cy="407750"/>
            </a:xfrm>
            <a:prstGeom prst="rect">
              <a:avLst/>
            </a:prstGeom>
            <a:noFill/>
          </p:spPr>
          <p:txBody>
            <a:bodyPr wrap="square" rtlCol="0">
              <a:spAutoFit/>
            </a:bodyPr>
            <a:lstStyle/>
            <a:p>
              <a:r>
                <a:rPr lang="ja-JP" altLang="en-US" sz="1662" b="1" dirty="0">
                  <a:solidFill>
                    <a:prstClr val="black"/>
                  </a:solidFill>
                  <a:latin typeface="ＭＳ Ｐゴシック"/>
                </a:rPr>
                <a:t>広汎性発達障害</a:t>
              </a:r>
              <a:r>
                <a:rPr lang="ja-JP" altLang="en-US" sz="1292" b="1" dirty="0">
                  <a:solidFill>
                    <a:prstClr val="black"/>
                  </a:solidFill>
                  <a:latin typeface="ＭＳ Ｐゴシック"/>
                </a:rPr>
                <a:t>　（</a:t>
              </a:r>
              <a:r>
                <a:rPr lang="en-US" altLang="ja-JP" sz="1292" b="1" dirty="0">
                  <a:solidFill>
                    <a:prstClr val="black"/>
                  </a:solidFill>
                  <a:latin typeface="ＭＳ Ｐゴシック"/>
                </a:rPr>
                <a:t>PDD</a:t>
              </a:r>
              <a:r>
                <a:rPr lang="ja-JP" altLang="en-US" sz="1292" b="1" dirty="0">
                  <a:solidFill>
                    <a:prstClr val="black"/>
                  </a:solidFill>
                  <a:latin typeface="ＭＳ Ｐゴシック"/>
                </a:rPr>
                <a:t>）</a:t>
              </a:r>
              <a:r>
                <a:rPr lang="ja-JP" altLang="en-US" sz="1846" dirty="0">
                  <a:solidFill>
                    <a:prstClr val="black"/>
                  </a:solidFill>
                  <a:latin typeface="ＭＳ Ｐゴシック"/>
                </a:rPr>
                <a:t>　　</a:t>
              </a:r>
              <a:r>
                <a:rPr lang="ja-JP" altLang="en-US" sz="1846" dirty="0">
                  <a:solidFill>
                    <a:prstClr val="black"/>
                  </a:solidFill>
                </a:rPr>
                <a:t>　　　　　　　　　　　　　　</a:t>
              </a:r>
              <a:endParaRPr lang="en-US" altLang="ja-JP" sz="1846" dirty="0">
                <a:solidFill>
                  <a:srgbClr val="FF0000"/>
                </a:solidFill>
                <a:latin typeface="ＭＳ Ｐゴシック"/>
              </a:endParaRPr>
            </a:p>
          </p:txBody>
        </p:sp>
      </p:grpSp>
      <p:sp>
        <p:nvSpPr>
          <p:cNvPr id="2" name="Text Box 30"/>
          <p:cNvSpPr txBox="1">
            <a:spLocks noChangeArrowheads="1"/>
          </p:cNvSpPr>
          <p:nvPr/>
        </p:nvSpPr>
        <p:spPr bwMode="auto">
          <a:xfrm>
            <a:off x="381000" y="-15726"/>
            <a:ext cx="9144000" cy="542805"/>
          </a:xfrm>
          <a:prstGeom prst="rect">
            <a:avLst/>
          </a:prstGeom>
          <a:noFill/>
          <a:ln w="9525">
            <a:noFill/>
            <a:miter lim="800000"/>
            <a:headEnd/>
            <a:tailEnd/>
          </a:ln>
        </p:spPr>
        <p:txBody>
          <a:bodyPr wrap="square" lIns="87341" tIns="43670" rIns="87341" bIns="43670">
            <a:spAutoFit/>
          </a:bodyPr>
          <a:lstStyle/>
          <a:p>
            <a:pPr algn="ctr" defTabSz="871926"/>
            <a:r>
              <a:rPr lang="ja-JP" altLang="en-US" sz="2954" b="1" dirty="0">
                <a:solidFill>
                  <a:prstClr val="black"/>
                </a:solidFill>
                <a:latin typeface="ＭＳ Ｐゴシック"/>
              </a:rPr>
              <a:t>代表的な発達障害</a:t>
            </a:r>
            <a:endParaRPr lang="ja-JP" altLang="en-US" sz="4062" b="1" dirty="0">
              <a:solidFill>
                <a:prstClr val="black"/>
              </a:solidFill>
              <a:latin typeface="ＭＳ Ｐゴシック"/>
            </a:endParaRPr>
          </a:p>
        </p:txBody>
      </p:sp>
      <p:grpSp>
        <p:nvGrpSpPr>
          <p:cNvPr id="3" name="グループ化 18"/>
          <p:cNvGrpSpPr/>
          <p:nvPr/>
        </p:nvGrpSpPr>
        <p:grpSpPr>
          <a:xfrm>
            <a:off x="381000" y="460561"/>
            <a:ext cx="9144000" cy="66469"/>
            <a:chOff x="0" y="188640"/>
            <a:chExt cx="9144000" cy="72008"/>
          </a:xfrm>
        </p:grpSpPr>
        <p:cxnSp>
          <p:nvCxnSpPr>
            <p:cNvPr id="4" name="直線コネクタ 3"/>
            <p:cNvCxnSpPr/>
            <p:nvPr/>
          </p:nvCxnSpPr>
          <p:spPr>
            <a:xfrm>
              <a:off x="0" y="188640"/>
              <a:ext cx="9144000" cy="0"/>
            </a:xfrm>
            <a:prstGeom prst="line">
              <a:avLst/>
            </a:prstGeom>
            <a:ln>
              <a:solidFill>
                <a:srgbClr val="99CCFF"/>
              </a:solidFill>
            </a:ln>
          </p:spPr>
          <p:style>
            <a:lnRef idx="1">
              <a:schemeClr val="accent1"/>
            </a:lnRef>
            <a:fillRef idx="0">
              <a:schemeClr val="accent1"/>
            </a:fillRef>
            <a:effectRef idx="0">
              <a:schemeClr val="accent1"/>
            </a:effectRef>
            <a:fontRef idx="minor">
              <a:schemeClr val="tx1"/>
            </a:fontRef>
          </p:style>
        </p:cxnSp>
        <p:cxnSp>
          <p:nvCxnSpPr>
            <p:cNvPr id="5" name="直線コネクタ 4"/>
            <p:cNvCxnSpPr/>
            <p:nvPr/>
          </p:nvCxnSpPr>
          <p:spPr>
            <a:xfrm>
              <a:off x="0" y="260648"/>
              <a:ext cx="9144000" cy="0"/>
            </a:xfrm>
            <a:prstGeom prst="line">
              <a:avLst/>
            </a:prstGeom>
            <a:ln w="57150">
              <a:solidFill>
                <a:srgbClr val="99CCFF"/>
              </a:solidFill>
            </a:ln>
          </p:spPr>
          <p:style>
            <a:lnRef idx="1">
              <a:schemeClr val="accent1"/>
            </a:lnRef>
            <a:fillRef idx="0">
              <a:schemeClr val="accent1"/>
            </a:fillRef>
            <a:effectRef idx="0">
              <a:schemeClr val="accent1"/>
            </a:effectRef>
            <a:fontRef idx="minor">
              <a:schemeClr val="tx1"/>
            </a:fontRef>
          </p:style>
        </p:cxnSp>
      </p:grpSp>
      <p:grpSp>
        <p:nvGrpSpPr>
          <p:cNvPr id="7" name="グループ化 6"/>
          <p:cNvGrpSpPr/>
          <p:nvPr/>
        </p:nvGrpSpPr>
        <p:grpSpPr>
          <a:xfrm>
            <a:off x="923067" y="3964035"/>
            <a:ext cx="4628155" cy="1404222"/>
            <a:chOff x="1136576" y="4648985"/>
            <a:chExt cx="5013835" cy="1516319"/>
          </a:xfrm>
        </p:grpSpPr>
        <p:sp>
          <p:nvSpPr>
            <p:cNvPr id="28" name="角丸四角形吹き出し 27"/>
            <p:cNvSpPr/>
            <p:nvPr/>
          </p:nvSpPr>
          <p:spPr>
            <a:xfrm>
              <a:off x="1136576" y="4648985"/>
              <a:ext cx="4307648" cy="1516319"/>
            </a:xfrm>
            <a:prstGeom prst="wedgeRoundRectCallout">
              <a:avLst>
                <a:gd name="adj1" fmla="val -4615"/>
                <a:gd name="adj2" fmla="val -80411"/>
                <a:gd name="adj3" fmla="val 16667"/>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solidFill>
                  <a:prstClr val="white"/>
                </a:solidFill>
              </a:endParaRPr>
            </a:p>
          </p:txBody>
        </p:sp>
        <p:sp>
          <p:nvSpPr>
            <p:cNvPr id="29" name="テキスト ボックス 28"/>
            <p:cNvSpPr txBox="1"/>
            <p:nvPr/>
          </p:nvSpPr>
          <p:spPr>
            <a:xfrm>
              <a:off x="1280592" y="4750725"/>
              <a:ext cx="4869819" cy="1326961"/>
            </a:xfrm>
            <a:prstGeom prst="rect">
              <a:avLst/>
            </a:prstGeom>
            <a:noFill/>
          </p:spPr>
          <p:txBody>
            <a:bodyPr wrap="square" rtlCol="0">
              <a:spAutoFit/>
            </a:bodyPr>
            <a:lstStyle/>
            <a:p>
              <a:r>
                <a:rPr lang="ja-JP" altLang="en-US" sz="1477" dirty="0">
                  <a:solidFill>
                    <a:srgbClr val="4BACC6">
                      <a:lumMod val="60000"/>
                      <a:lumOff val="40000"/>
                    </a:srgbClr>
                  </a:solidFill>
                  <a:latin typeface="ＭＳ Ｐゴシック"/>
                </a:rPr>
                <a:t>● </a:t>
              </a:r>
              <a:r>
                <a:rPr lang="ja-JP" altLang="en-US" sz="1477" dirty="0">
                  <a:solidFill>
                    <a:prstClr val="black"/>
                  </a:solidFill>
                  <a:uFill>
                    <a:solidFill>
                      <a:srgbClr val="FF66CC"/>
                    </a:solidFill>
                  </a:uFill>
                  <a:latin typeface="ＭＳ Ｐゴシック"/>
                </a:rPr>
                <a:t>基本的に、言葉の発達の遅れはない</a:t>
              </a:r>
              <a:endParaRPr lang="en-US" altLang="ja-JP" sz="1477" dirty="0">
                <a:solidFill>
                  <a:prstClr val="black"/>
                </a:solidFill>
                <a:uFill>
                  <a:solidFill>
                    <a:srgbClr val="FF66CC"/>
                  </a:solidFill>
                </a:uFill>
                <a:latin typeface="ＭＳ Ｐゴシック"/>
              </a:endParaRPr>
            </a:p>
            <a:p>
              <a:r>
                <a:rPr lang="ja-JP" altLang="en-US" sz="1477" dirty="0">
                  <a:solidFill>
                    <a:srgbClr val="4BACC6">
                      <a:lumMod val="60000"/>
                      <a:lumOff val="40000"/>
                    </a:srgbClr>
                  </a:solidFill>
                  <a:latin typeface="ＭＳ Ｐゴシック"/>
                </a:rPr>
                <a:t>● </a:t>
              </a:r>
              <a:r>
                <a:rPr lang="ja-JP" altLang="en-US" sz="1477" dirty="0">
                  <a:solidFill>
                    <a:prstClr val="black"/>
                  </a:solidFill>
                  <a:latin typeface="ＭＳ Ｐゴシック"/>
                </a:rPr>
                <a:t>コミュニケーションの障害</a:t>
              </a:r>
              <a:endParaRPr lang="en-US" altLang="ja-JP" sz="1477" dirty="0">
                <a:solidFill>
                  <a:prstClr val="black"/>
                </a:solidFill>
                <a:latin typeface="ＭＳ Ｐゴシック"/>
              </a:endParaRPr>
            </a:p>
            <a:p>
              <a:r>
                <a:rPr lang="ja-JP" altLang="en-US" sz="1477" dirty="0">
                  <a:solidFill>
                    <a:srgbClr val="4BACC6">
                      <a:lumMod val="60000"/>
                      <a:lumOff val="40000"/>
                    </a:srgbClr>
                  </a:solidFill>
                  <a:latin typeface="ＭＳ Ｐゴシック"/>
                </a:rPr>
                <a:t>● </a:t>
              </a:r>
              <a:r>
                <a:rPr lang="ja-JP" altLang="en-US" sz="1477" dirty="0">
                  <a:solidFill>
                    <a:prstClr val="black"/>
                  </a:solidFill>
                  <a:latin typeface="ＭＳ Ｐゴシック"/>
                </a:rPr>
                <a:t>対人関係・社会性の障害</a:t>
              </a:r>
              <a:endParaRPr lang="en-US" altLang="ja-JP" sz="1477" dirty="0">
                <a:solidFill>
                  <a:prstClr val="black"/>
                </a:solidFill>
                <a:latin typeface="ＭＳ Ｐゴシック"/>
              </a:endParaRPr>
            </a:p>
            <a:p>
              <a:r>
                <a:rPr lang="ja-JP" altLang="en-US" sz="1477" dirty="0">
                  <a:solidFill>
                    <a:srgbClr val="4BACC6">
                      <a:lumMod val="60000"/>
                      <a:lumOff val="40000"/>
                    </a:srgbClr>
                  </a:solidFill>
                  <a:latin typeface="ＭＳ Ｐゴシック"/>
                </a:rPr>
                <a:t>● </a:t>
              </a:r>
              <a:r>
                <a:rPr lang="ja-JP" altLang="en-US" sz="1477" dirty="0">
                  <a:solidFill>
                    <a:prstClr val="black"/>
                  </a:solidFill>
                  <a:latin typeface="ＭＳ Ｐゴシック"/>
                </a:rPr>
                <a:t>パターン化した行動、興味・関心のかたより</a:t>
              </a:r>
              <a:endParaRPr lang="en-US" altLang="ja-JP" sz="1477" dirty="0">
                <a:solidFill>
                  <a:prstClr val="black"/>
                </a:solidFill>
                <a:latin typeface="ＭＳ Ｐゴシック"/>
              </a:endParaRPr>
            </a:p>
            <a:p>
              <a:r>
                <a:rPr lang="ja-JP" altLang="en-US" sz="1477" dirty="0">
                  <a:solidFill>
                    <a:srgbClr val="4BACC6">
                      <a:lumMod val="60000"/>
                      <a:lumOff val="40000"/>
                    </a:srgbClr>
                  </a:solidFill>
                  <a:latin typeface="ＭＳ Ｐゴシック"/>
                </a:rPr>
                <a:t>● </a:t>
              </a:r>
              <a:r>
                <a:rPr lang="ja-JP" altLang="en-US" sz="1477" dirty="0">
                  <a:solidFill>
                    <a:prstClr val="black"/>
                  </a:solidFill>
                  <a:latin typeface="ＭＳ Ｐゴシック"/>
                </a:rPr>
                <a:t>不器用（言語発達に比べて）</a:t>
              </a:r>
              <a:endParaRPr lang="en-US" altLang="ja-JP" sz="1477" dirty="0">
                <a:solidFill>
                  <a:prstClr val="black"/>
                </a:solidFill>
                <a:latin typeface="ＭＳ Ｐゴシック"/>
              </a:endParaRPr>
            </a:p>
          </p:txBody>
        </p:sp>
      </p:grpSp>
      <p:sp>
        <p:nvSpPr>
          <p:cNvPr id="41" name="テキスト ボックス 40"/>
          <p:cNvSpPr txBox="1"/>
          <p:nvPr/>
        </p:nvSpPr>
        <p:spPr>
          <a:xfrm>
            <a:off x="627267" y="5402424"/>
            <a:ext cx="8837393" cy="1384995"/>
          </a:xfrm>
          <a:prstGeom prst="rect">
            <a:avLst/>
          </a:prstGeom>
          <a:noFill/>
          <a:ln>
            <a:noFill/>
            <a:prstDash val="lgDash"/>
          </a:ln>
        </p:spPr>
        <p:txBody>
          <a:bodyPr wrap="square" rtlCol="0">
            <a:spAutoFit/>
          </a:bodyPr>
          <a:lstStyle/>
          <a:p>
            <a:r>
              <a:rPr lang="ja-JP" altLang="en-US" sz="1400" dirty="0">
                <a:solidFill>
                  <a:prstClr val="black"/>
                </a:solidFill>
                <a:latin typeface="ＭＳ Ｐ明朝" panose="02020600040205080304" pitchFamily="18" charset="-128"/>
                <a:ea typeface="ＭＳ Ｐ明朝" panose="02020600040205080304" pitchFamily="18" charset="-128"/>
              </a:rPr>
              <a:t>（参考）　発達障害に関連して使われることのある用語</a:t>
            </a:r>
            <a:endParaRPr lang="en-US" altLang="ja-JP" sz="1400" dirty="0">
              <a:solidFill>
                <a:prstClr val="black"/>
              </a:solidFill>
              <a:latin typeface="ＭＳ Ｐ明朝" panose="02020600040205080304" pitchFamily="18" charset="-128"/>
              <a:ea typeface="ＭＳ Ｐ明朝" panose="02020600040205080304" pitchFamily="18" charset="-128"/>
            </a:endParaRPr>
          </a:p>
          <a:p>
            <a:r>
              <a:rPr lang="ja-JP" altLang="en-US" sz="1400" dirty="0">
                <a:solidFill>
                  <a:prstClr val="black"/>
                </a:solidFill>
                <a:latin typeface="ＭＳ Ｐ明朝" panose="02020600040205080304" pitchFamily="18" charset="-128"/>
                <a:ea typeface="ＭＳ Ｐ明朝" panose="02020600040205080304" pitchFamily="18" charset="-128"/>
              </a:rPr>
              <a:t>　  ・</a:t>
            </a:r>
            <a:r>
              <a:rPr lang="zh-TW" altLang="en-US" sz="1400" dirty="0">
                <a:solidFill>
                  <a:prstClr val="black"/>
                </a:solidFill>
                <a:latin typeface="ＭＳ Ｐ明朝" panose="02020600040205080304" pitchFamily="18" charset="-128"/>
                <a:ea typeface="ＭＳ Ｐ明朝" panose="02020600040205080304" pitchFamily="18" charset="-128"/>
              </a:rPr>
              <a:t>強度行動障害</a:t>
            </a:r>
            <a:r>
              <a:rPr lang="ja-JP" altLang="en-US" sz="1400" dirty="0">
                <a:solidFill>
                  <a:prstClr val="black"/>
                </a:solidFill>
                <a:latin typeface="ＭＳ Ｐ明朝" panose="02020600040205080304" pitchFamily="18" charset="-128"/>
                <a:ea typeface="ＭＳ Ｐ明朝" panose="02020600040205080304" pitchFamily="18" charset="-128"/>
              </a:rPr>
              <a:t>：激しい自傷や他害などがあり、特別な支援が必要な状態。　</a:t>
            </a:r>
            <a:endParaRPr lang="en-US" altLang="ja-JP" sz="1400" dirty="0">
              <a:solidFill>
                <a:prstClr val="black"/>
              </a:solidFill>
              <a:latin typeface="ＭＳ Ｐ明朝" panose="02020600040205080304" pitchFamily="18" charset="-128"/>
              <a:ea typeface="ＭＳ Ｐ明朝" panose="02020600040205080304" pitchFamily="18" charset="-128"/>
            </a:endParaRPr>
          </a:p>
          <a:p>
            <a:r>
              <a:rPr lang="ja-JP" altLang="en-US" sz="1400" dirty="0">
                <a:solidFill>
                  <a:prstClr val="black"/>
                </a:solidFill>
                <a:latin typeface="ＭＳ Ｐ明朝" panose="02020600040205080304" pitchFamily="18" charset="-128"/>
                <a:ea typeface="ＭＳ Ｐ明朝" panose="02020600040205080304" pitchFamily="18" charset="-128"/>
              </a:rPr>
              <a:t>　  ・高機能：知的な遅れを伴わないこと。</a:t>
            </a:r>
            <a:endParaRPr lang="en-US" altLang="ja-JP" sz="1400" dirty="0">
              <a:solidFill>
                <a:prstClr val="black"/>
              </a:solidFill>
              <a:latin typeface="ＭＳ Ｐ明朝" panose="02020600040205080304" pitchFamily="18" charset="-128"/>
              <a:ea typeface="ＭＳ Ｐ明朝" panose="02020600040205080304" pitchFamily="18" charset="-128"/>
            </a:endParaRPr>
          </a:p>
          <a:p>
            <a:r>
              <a:rPr lang="ja-JP" altLang="en-US" sz="1400" dirty="0">
                <a:solidFill>
                  <a:prstClr val="black"/>
                </a:solidFill>
                <a:latin typeface="ＭＳ Ｐ明朝" panose="02020600040205080304" pitchFamily="18" charset="-128"/>
                <a:ea typeface="ＭＳ Ｐ明朝" panose="02020600040205080304" pitchFamily="18" charset="-128"/>
              </a:rPr>
              <a:t>　  ・自閉症スペクトラム障害</a:t>
            </a:r>
            <a:r>
              <a:rPr lang="en-US" altLang="ja-JP" sz="1400" dirty="0">
                <a:solidFill>
                  <a:prstClr val="black"/>
                </a:solidFill>
                <a:latin typeface="ＭＳ Ｐ明朝" panose="02020600040205080304" pitchFamily="18" charset="-128"/>
                <a:ea typeface="ＭＳ Ｐ明朝" panose="02020600040205080304" pitchFamily="18" charset="-128"/>
              </a:rPr>
              <a:t>(ASD)</a:t>
            </a:r>
            <a:r>
              <a:rPr lang="ja-JP" altLang="en-US" sz="1400" dirty="0">
                <a:solidFill>
                  <a:prstClr val="black"/>
                </a:solidFill>
                <a:latin typeface="ＭＳ Ｐ明朝" panose="02020600040205080304" pitchFamily="18" charset="-128"/>
                <a:ea typeface="ＭＳ Ｐ明朝" panose="02020600040205080304" pitchFamily="18" charset="-128"/>
              </a:rPr>
              <a:t>：広汎性発達障害（</a:t>
            </a:r>
            <a:r>
              <a:rPr lang="en-US" altLang="ja-JP" sz="1400" dirty="0">
                <a:solidFill>
                  <a:prstClr val="black"/>
                </a:solidFill>
                <a:latin typeface="ＭＳ Ｐ明朝" panose="02020600040205080304" pitchFamily="18" charset="-128"/>
                <a:ea typeface="ＭＳ Ｐ明朝" panose="02020600040205080304" pitchFamily="18" charset="-128"/>
              </a:rPr>
              <a:t>PDD</a:t>
            </a:r>
            <a:r>
              <a:rPr lang="ja-JP" altLang="en-US" sz="1400" dirty="0">
                <a:solidFill>
                  <a:prstClr val="black"/>
                </a:solidFill>
                <a:latin typeface="ＭＳ Ｐ明朝" panose="02020600040205080304" pitchFamily="18" charset="-128"/>
                <a:ea typeface="ＭＳ Ｐ明朝" panose="02020600040205080304" pitchFamily="18" charset="-128"/>
              </a:rPr>
              <a:t>）とほぼ同義。</a:t>
            </a:r>
            <a:endParaRPr lang="en-US" altLang="ja-JP" sz="1400" dirty="0">
              <a:solidFill>
                <a:prstClr val="black"/>
              </a:solidFill>
              <a:latin typeface="ＭＳ Ｐ明朝" panose="02020600040205080304" pitchFamily="18" charset="-128"/>
              <a:ea typeface="ＭＳ Ｐ明朝" panose="02020600040205080304" pitchFamily="18" charset="-128"/>
            </a:endParaRPr>
          </a:p>
          <a:p>
            <a:pPr marL="269875" indent="-269875"/>
            <a:r>
              <a:rPr lang="ja-JP" altLang="en-US" sz="1400" dirty="0">
                <a:solidFill>
                  <a:prstClr val="black"/>
                </a:solidFill>
                <a:latin typeface="ＭＳ Ｐ明朝" panose="02020600040205080304" pitchFamily="18" charset="-128"/>
                <a:ea typeface="ＭＳ Ｐ明朝" panose="02020600040205080304" pitchFamily="18" charset="-128"/>
              </a:rPr>
              <a:t>　  ・発達凸凹（でこぼこ）：発達の状態や能力に差異はあるが社会的不適応を示していないケースについて、</a:t>
            </a:r>
            <a:r>
              <a:rPr lang="en-US" altLang="ja-JP" sz="1400" dirty="0">
                <a:solidFill>
                  <a:prstClr val="black"/>
                </a:solidFill>
                <a:latin typeface="ＭＳ Ｐ明朝" panose="02020600040205080304" pitchFamily="18" charset="-128"/>
                <a:ea typeface="ＭＳ Ｐ明朝" panose="02020600040205080304" pitchFamily="18" charset="-128"/>
              </a:rPr>
              <a:t> </a:t>
            </a:r>
            <a:r>
              <a:rPr lang="ja-JP" altLang="en-US" sz="1400" dirty="0">
                <a:solidFill>
                  <a:prstClr val="black"/>
                </a:solidFill>
                <a:latin typeface="ＭＳ Ｐ明朝" panose="02020600040205080304" pitchFamily="18" charset="-128"/>
                <a:ea typeface="ＭＳ Ｐ明朝" panose="02020600040205080304" pitchFamily="18" charset="-128"/>
              </a:rPr>
              <a:t>「障害」や「発達障害」という言葉を使わず</a:t>
            </a:r>
            <a:r>
              <a:rPr lang="ja-JP" altLang="en-US" sz="1400">
                <a:solidFill>
                  <a:prstClr val="black"/>
                </a:solidFill>
                <a:latin typeface="ＭＳ Ｐ明朝" panose="02020600040205080304" pitchFamily="18" charset="-128"/>
                <a:ea typeface="ＭＳ Ｐ明朝" panose="02020600040205080304" pitchFamily="18" charset="-128"/>
              </a:rPr>
              <a:t>、 表現</a:t>
            </a:r>
            <a:r>
              <a:rPr lang="ja-JP" altLang="en-US" sz="1400" dirty="0">
                <a:solidFill>
                  <a:prstClr val="black"/>
                </a:solidFill>
                <a:latin typeface="ＭＳ Ｐ明朝" panose="02020600040205080304" pitchFamily="18" charset="-128"/>
                <a:ea typeface="ＭＳ Ｐ明朝" panose="02020600040205080304" pitchFamily="18" charset="-128"/>
              </a:rPr>
              <a:t>するもの</a:t>
            </a:r>
            <a:r>
              <a:rPr lang="ja-JP" altLang="en-US" sz="1400">
                <a:solidFill>
                  <a:prstClr val="black"/>
                </a:solidFill>
                <a:latin typeface="ＭＳ Ｐ明朝" panose="02020600040205080304" pitchFamily="18" charset="-128"/>
                <a:ea typeface="ＭＳ Ｐ明朝" panose="02020600040205080304" pitchFamily="18" charset="-128"/>
              </a:rPr>
              <a:t>。　</a:t>
            </a:r>
            <a:endParaRPr lang="en-US" altLang="ja-JP" sz="1400" dirty="0">
              <a:solidFill>
                <a:prstClr val="black"/>
              </a:solidFill>
              <a:latin typeface="ＭＳ Ｐ明朝" panose="02020600040205080304" pitchFamily="18" charset="-128"/>
              <a:ea typeface="ＭＳ Ｐ明朝" panose="02020600040205080304" pitchFamily="18" charset="-128"/>
            </a:endParaRPr>
          </a:p>
        </p:txBody>
      </p:sp>
      <p:grpSp>
        <p:nvGrpSpPr>
          <p:cNvPr id="12" name="グループ化 11"/>
          <p:cNvGrpSpPr/>
          <p:nvPr/>
        </p:nvGrpSpPr>
        <p:grpSpPr>
          <a:xfrm>
            <a:off x="5406439" y="1712467"/>
            <a:ext cx="4028364" cy="1454617"/>
            <a:chOff x="5444224" y="1203432"/>
            <a:chExt cx="4364061" cy="1883285"/>
          </a:xfrm>
        </p:grpSpPr>
        <p:sp>
          <p:nvSpPr>
            <p:cNvPr id="16" name="角丸四角形 15"/>
            <p:cNvSpPr/>
            <p:nvPr/>
          </p:nvSpPr>
          <p:spPr>
            <a:xfrm>
              <a:off x="5444224" y="1203432"/>
              <a:ext cx="4333212" cy="1883285"/>
            </a:xfrm>
            <a:prstGeom prst="roundRect">
              <a:avLst/>
            </a:prstGeom>
            <a:solidFill>
              <a:srgbClr val="FFCC00">
                <a:alpha val="60000"/>
              </a:srgb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solidFill>
                  <a:prstClr val="white"/>
                </a:solidFill>
              </a:endParaRPr>
            </a:p>
          </p:txBody>
        </p:sp>
        <p:sp>
          <p:nvSpPr>
            <p:cNvPr id="17" name="テキスト ボックス 16"/>
            <p:cNvSpPr txBox="1"/>
            <p:nvPr/>
          </p:nvSpPr>
          <p:spPr>
            <a:xfrm>
              <a:off x="5626254" y="1351492"/>
              <a:ext cx="4182031" cy="1333569"/>
            </a:xfrm>
            <a:prstGeom prst="rect">
              <a:avLst/>
            </a:prstGeom>
            <a:noFill/>
          </p:spPr>
          <p:txBody>
            <a:bodyPr wrap="square" rtlCol="0">
              <a:spAutoFit/>
            </a:bodyPr>
            <a:lstStyle/>
            <a:p>
              <a:r>
                <a:rPr lang="ja-JP" altLang="en-US" sz="1662" b="1" dirty="0">
                  <a:solidFill>
                    <a:prstClr val="black"/>
                  </a:solidFill>
                  <a:latin typeface="ＭＳ Ｐゴシック"/>
                </a:rPr>
                <a:t>　　注意欠陥多動性障害　</a:t>
              </a:r>
              <a:r>
                <a:rPr lang="en-US" altLang="ja-JP" sz="1662" b="1" dirty="0">
                  <a:solidFill>
                    <a:srgbClr val="F79646">
                      <a:lumMod val="75000"/>
                    </a:srgbClr>
                  </a:solidFill>
                  <a:latin typeface="ＭＳ Ｐゴシック"/>
                </a:rPr>
                <a:t>AD/HD</a:t>
              </a:r>
            </a:p>
            <a:p>
              <a:r>
                <a:rPr lang="ja-JP" altLang="en-US" sz="1477" dirty="0">
                  <a:solidFill>
                    <a:srgbClr val="F79646">
                      <a:lumMod val="75000"/>
                    </a:srgbClr>
                  </a:solidFill>
                  <a:latin typeface="ＭＳ Ｐゴシック"/>
                </a:rPr>
                <a:t>　● </a:t>
              </a:r>
              <a:r>
                <a:rPr lang="ja-JP" altLang="en-US" sz="1477" dirty="0">
                  <a:solidFill>
                    <a:prstClr val="black"/>
                  </a:solidFill>
                  <a:latin typeface="ＭＳ Ｐゴシック"/>
                </a:rPr>
                <a:t>不注意（集中できない）</a:t>
              </a:r>
              <a:endParaRPr lang="en-US" altLang="ja-JP" sz="1477" dirty="0">
                <a:solidFill>
                  <a:prstClr val="black"/>
                </a:solidFill>
                <a:latin typeface="ＭＳ Ｐゴシック"/>
              </a:endParaRPr>
            </a:p>
            <a:p>
              <a:r>
                <a:rPr lang="ja-JP" altLang="en-US" sz="1477" dirty="0">
                  <a:solidFill>
                    <a:srgbClr val="F79646">
                      <a:lumMod val="75000"/>
                    </a:srgbClr>
                  </a:solidFill>
                  <a:latin typeface="ＭＳ Ｐゴシック"/>
                </a:rPr>
                <a:t>　● </a:t>
              </a:r>
              <a:r>
                <a:rPr lang="ja-JP" altLang="en-US" sz="1477" dirty="0">
                  <a:solidFill>
                    <a:prstClr val="black"/>
                  </a:solidFill>
                  <a:latin typeface="ＭＳ Ｐゴシック"/>
                </a:rPr>
                <a:t>多動・多弁（じっとしていられない）</a:t>
              </a:r>
              <a:endParaRPr lang="en-US" altLang="ja-JP" sz="1477" dirty="0">
                <a:solidFill>
                  <a:prstClr val="black"/>
                </a:solidFill>
                <a:latin typeface="ＭＳ Ｐゴシック"/>
              </a:endParaRPr>
            </a:p>
            <a:p>
              <a:r>
                <a:rPr lang="ja-JP" altLang="en-US" sz="1477" dirty="0">
                  <a:solidFill>
                    <a:srgbClr val="F79646">
                      <a:lumMod val="75000"/>
                    </a:srgbClr>
                  </a:solidFill>
                  <a:latin typeface="ＭＳ Ｐゴシック"/>
                </a:rPr>
                <a:t>　● </a:t>
              </a:r>
              <a:r>
                <a:rPr lang="ja-JP" altLang="en-US" sz="1477" dirty="0">
                  <a:solidFill>
                    <a:prstClr val="black"/>
                  </a:solidFill>
                  <a:latin typeface="ＭＳ Ｐゴシック"/>
                </a:rPr>
                <a:t>衝動的に行動する（考えるよりも先に動く）</a:t>
              </a:r>
            </a:p>
          </p:txBody>
        </p:sp>
      </p:grpSp>
      <p:grpSp>
        <p:nvGrpSpPr>
          <p:cNvPr id="11" name="グループ化 10"/>
          <p:cNvGrpSpPr/>
          <p:nvPr/>
        </p:nvGrpSpPr>
        <p:grpSpPr>
          <a:xfrm>
            <a:off x="5438881" y="2908907"/>
            <a:ext cx="3967446" cy="1353520"/>
            <a:chOff x="6289156" y="3393825"/>
            <a:chExt cx="4298066" cy="1609585"/>
          </a:xfrm>
        </p:grpSpPr>
        <p:sp>
          <p:nvSpPr>
            <p:cNvPr id="22" name="角丸四角形 21"/>
            <p:cNvSpPr/>
            <p:nvPr/>
          </p:nvSpPr>
          <p:spPr>
            <a:xfrm>
              <a:off x="6289156" y="3393825"/>
              <a:ext cx="4298066" cy="1609585"/>
            </a:xfrm>
            <a:prstGeom prst="roundRect">
              <a:avLst/>
            </a:prstGeom>
            <a:solidFill>
              <a:schemeClr val="accent3">
                <a:lumMod val="40000"/>
                <a:lumOff val="60000"/>
                <a:alpha val="6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solidFill>
                  <a:prstClr val="white"/>
                </a:solidFill>
              </a:endParaRPr>
            </a:p>
          </p:txBody>
        </p:sp>
        <p:sp>
          <p:nvSpPr>
            <p:cNvPr id="23" name="テキスト ボックス 22"/>
            <p:cNvSpPr txBox="1"/>
            <p:nvPr/>
          </p:nvSpPr>
          <p:spPr>
            <a:xfrm>
              <a:off x="6396376" y="3789045"/>
              <a:ext cx="4092701" cy="954582"/>
            </a:xfrm>
            <a:prstGeom prst="rect">
              <a:avLst/>
            </a:prstGeom>
            <a:noFill/>
            <a:ln>
              <a:noFill/>
            </a:ln>
          </p:spPr>
          <p:txBody>
            <a:bodyPr wrap="square" rtlCol="0">
              <a:spAutoFit/>
            </a:bodyPr>
            <a:lstStyle/>
            <a:p>
              <a:r>
                <a:rPr lang="ja-JP" altLang="en-US" sz="1662" b="1" dirty="0">
                  <a:solidFill>
                    <a:prstClr val="black"/>
                  </a:solidFill>
                  <a:latin typeface="ＭＳ Ｐゴシック"/>
                </a:rPr>
                <a:t>学習障害　</a:t>
              </a:r>
              <a:r>
                <a:rPr lang="en-US" altLang="ja-JP" sz="1662" b="1" dirty="0">
                  <a:solidFill>
                    <a:srgbClr val="FF0000"/>
                  </a:solidFill>
                  <a:latin typeface="ＭＳ Ｐゴシック"/>
                </a:rPr>
                <a:t>LD</a:t>
              </a:r>
            </a:p>
            <a:p>
              <a:r>
                <a:rPr lang="ja-JP" altLang="en-US" sz="1477" dirty="0">
                  <a:solidFill>
                    <a:srgbClr val="9BBB59">
                      <a:lumMod val="75000"/>
                    </a:srgbClr>
                  </a:solidFill>
                  <a:latin typeface="ＭＳ Ｐゴシック"/>
                </a:rPr>
                <a:t>● </a:t>
              </a:r>
              <a:r>
                <a:rPr lang="ja-JP" altLang="en-US" sz="1477" dirty="0">
                  <a:solidFill>
                    <a:prstClr val="black"/>
                  </a:solidFill>
                  <a:latin typeface="ＭＳ Ｐゴシック"/>
                </a:rPr>
                <a:t>「読む」、「書く」、「計算する」等の能力が、</a:t>
              </a:r>
              <a:endParaRPr lang="en-US" altLang="ja-JP" sz="1477" dirty="0">
                <a:solidFill>
                  <a:prstClr val="black"/>
                </a:solidFill>
                <a:latin typeface="ＭＳ Ｐゴシック"/>
              </a:endParaRPr>
            </a:p>
            <a:p>
              <a:r>
                <a:rPr lang="ja-JP" altLang="en-US" sz="1477" dirty="0">
                  <a:solidFill>
                    <a:prstClr val="black"/>
                  </a:solidFill>
                  <a:latin typeface="ＭＳ Ｐゴシック"/>
                </a:rPr>
                <a:t>　　全体的な知的発達に比べて極端に苦手</a:t>
              </a:r>
              <a:endParaRPr lang="en-US" altLang="ja-JP" sz="1477" dirty="0">
                <a:solidFill>
                  <a:prstClr val="black"/>
                </a:solidFill>
                <a:latin typeface="ＭＳ Ｐゴシック"/>
              </a:endParaRPr>
            </a:p>
          </p:txBody>
        </p:sp>
      </p:grpSp>
      <p:grpSp>
        <p:nvGrpSpPr>
          <p:cNvPr id="54" name="グループ化 53"/>
          <p:cNvGrpSpPr/>
          <p:nvPr/>
        </p:nvGrpSpPr>
        <p:grpSpPr>
          <a:xfrm>
            <a:off x="664264" y="715433"/>
            <a:ext cx="3506168" cy="1368273"/>
            <a:chOff x="395529" y="692695"/>
            <a:chExt cx="3798349" cy="1482296"/>
          </a:xfrm>
        </p:grpSpPr>
        <p:sp>
          <p:nvSpPr>
            <p:cNvPr id="9" name="角丸四角形吹き出し 8"/>
            <p:cNvSpPr/>
            <p:nvPr/>
          </p:nvSpPr>
          <p:spPr>
            <a:xfrm>
              <a:off x="395529" y="692695"/>
              <a:ext cx="3515447" cy="1376415"/>
            </a:xfrm>
            <a:prstGeom prst="wedgeRoundRectCallout">
              <a:avLst>
                <a:gd name="adj1" fmla="val 38221"/>
                <a:gd name="adj2" fmla="val 64669"/>
                <a:gd name="adj3" fmla="val 16667"/>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solidFill>
                  <a:prstClr val="white"/>
                </a:solidFill>
              </a:endParaRPr>
            </a:p>
          </p:txBody>
        </p:sp>
        <p:sp>
          <p:nvSpPr>
            <p:cNvPr id="10" name="テキスト ボックス 9"/>
            <p:cNvSpPr txBox="1"/>
            <p:nvPr/>
          </p:nvSpPr>
          <p:spPr>
            <a:xfrm>
              <a:off x="559195" y="812881"/>
              <a:ext cx="3634683" cy="1362110"/>
            </a:xfrm>
            <a:prstGeom prst="rect">
              <a:avLst/>
            </a:prstGeom>
            <a:noFill/>
          </p:spPr>
          <p:txBody>
            <a:bodyPr wrap="square" rtlCol="0">
              <a:spAutoFit/>
            </a:bodyPr>
            <a:lstStyle/>
            <a:p>
              <a:r>
                <a:rPr lang="ja-JP" altLang="en-US" sz="1477" dirty="0">
                  <a:solidFill>
                    <a:srgbClr val="8064A2">
                      <a:lumMod val="60000"/>
                      <a:lumOff val="40000"/>
                    </a:srgbClr>
                  </a:solidFill>
                  <a:latin typeface="ＭＳ Ｐゴシック"/>
                </a:rPr>
                <a:t>● </a:t>
              </a:r>
              <a:r>
                <a:rPr lang="ja-JP" altLang="en-US" sz="1477" dirty="0">
                  <a:solidFill>
                    <a:prstClr val="black"/>
                  </a:solidFill>
                  <a:uFill>
                    <a:solidFill>
                      <a:srgbClr val="FF66CC"/>
                    </a:solidFill>
                  </a:uFill>
                  <a:latin typeface="ＭＳ Ｐゴシック"/>
                </a:rPr>
                <a:t>言葉の発達の遅れ</a:t>
              </a:r>
              <a:endParaRPr lang="en-US" altLang="ja-JP" sz="1477" dirty="0">
                <a:solidFill>
                  <a:prstClr val="black"/>
                </a:solidFill>
                <a:uFill>
                  <a:solidFill>
                    <a:srgbClr val="FF66CC"/>
                  </a:solidFill>
                </a:uFill>
                <a:latin typeface="ＭＳ Ｐゴシック"/>
              </a:endParaRPr>
            </a:p>
            <a:p>
              <a:r>
                <a:rPr lang="ja-JP" altLang="en-US" sz="1477" dirty="0">
                  <a:solidFill>
                    <a:srgbClr val="8064A2">
                      <a:lumMod val="60000"/>
                      <a:lumOff val="40000"/>
                    </a:srgbClr>
                  </a:solidFill>
                  <a:latin typeface="ＭＳ Ｐゴシック"/>
                </a:rPr>
                <a:t>● </a:t>
              </a:r>
              <a:r>
                <a:rPr lang="ja-JP" altLang="en-US" sz="1477" dirty="0">
                  <a:solidFill>
                    <a:prstClr val="black"/>
                  </a:solidFill>
                  <a:latin typeface="ＭＳ Ｐゴシック"/>
                </a:rPr>
                <a:t>コミュニケーションの障害</a:t>
              </a:r>
              <a:endParaRPr lang="en-US" altLang="ja-JP" sz="1477" dirty="0">
                <a:solidFill>
                  <a:prstClr val="black"/>
                </a:solidFill>
                <a:latin typeface="ＭＳ Ｐゴシック"/>
              </a:endParaRPr>
            </a:p>
            <a:p>
              <a:r>
                <a:rPr lang="ja-JP" altLang="en-US" sz="1477" dirty="0">
                  <a:solidFill>
                    <a:srgbClr val="8064A2">
                      <a:lumMod val="60000"/>
                      <a:lumOff val="40000"/>
                    </a:srgbClr>
                  </a:solidFill>
                  <a:latin typeface="ＭＳ Ｐゴシック"/>
                </a:rPr>
                <a:t>● </a:t>
              </a:r>
              <a:r>
                <a:rPr lang="ja-JP" altLang="en-US" sz="1477" dirty="0">
                  <a:solidFill>
                    <a:prstClr val="black"/>
                  </a:solidFill>
                  <a:latin typeface="ＭＳ Ｐゴシック"/>
                </a:rPr>
                <a:t>対人関係・社会性の障害</a:t>
              </a:r>
              <a:endParaRPr lang="en-US" altLang="ja-JP" sz="1477" dirty="0">
                <a:solidFill>
                  <a:prstClr val="black"/>
                </a:solidFill>
                <a:latin typeface="ＭＳ Ｐゴシック"/>
              </a:endParaRPr>
            </a:p>
            <a:p>
              <a:r>
                <a:rPr lang="ja-JP" altLang="en-US" sz="1477" dirty="0">
                  <a:solidFill>
                    <a:srgbClr val="8064A2">
                      <a:lumMod val="60000"/>
                      <a:lumOff val="40000"/>
                    </a:srgbClr>
                  </a:solidFill>
                  <a:latin typeface="ＭＳ Ｐゴシック"/>
                </a:rPr>
                <a:t>● </a:t>
              </a:r>
              <a:r>
                <a:rPr lang="ja-JP" altLang="en-US" sz="1477" dirty="0">
                  <a:solidFill>
                    <a:prstClr val="black"/>
                  </a:solidFill>
                  <a:latin typeface="ＭＳ Ｐゴシック"/>
                </a:rPr>
                <a:t>パターン化した行動、こだわり</a:t>
              </a:r>
              <a:endParaRPr lang="en-US" altLang="ja-JP" sz="1477" dirty="0">
                <a:solidFill>
                  <a:prstClr val="black"/>
                </a:solidFill>
                <a:latin typeface="ＭＳ Ｐゴシック"/>
              </a:endParaRPr>
            </a:p>
            <a:p>
              <a:endParaRPr lang="ja-JP" altLang="en-US" sz="1662" dirty="0">
                <a:solidFill>
                  <a:prstClr val="black"/>
                </a:solidFill>
              </a:endParaRPr>
            </a:p>
          </p:txBody>
        </p:sp>
      </p:grpSp>
      <p:sp>
        <p:nvSpPr>
          <p:cNvPr id="30" name="テキスト ボックス 29"/>
          <p:cNvSpPr txBox="1"/>
          <p:nvPr/>
        </p:nvSpPr>
        <p:spPr>
          <a:xfrm>
            <a:off x="5285345" y="4619409"/>
            <a:ext cx="4179314" cy="490006"/>
          </a:xfrm>
          <a:prstGeom prst="rect">
            <a:avLst/>
          </a:prstGeom>
          <a:noFill/>
          <a:ln>
            <a:noFill/>
            <a:prstDash val="lgDash"/>
          </a:ln>
        </p:spPr>
        <p:txBody>
          <a:bodyPr wrap="square" rtlCol="0">
            <a:spAutoFit/>
          </a:bodyPr>
          <a:lstStyle/>
          <a:p>
            <a:r>
              <a:rPr lang="en-US" altLang="ja-JP" sz="1292" dirty="0">
                <a:solidFill>
                  <a:prstClr val="black"/>
                </a:solidFill>
                <a:latin typeface="ＭＳ Ｐゴシック"/>
              </a:rPr>
              <a:t>※</a:t>
            </a:r>
            <a:r>
              <a:rPr lang="ja-JP" altLang="en-US" sz="1292" dirty="0">
                <a:solidFill>
                  <a:prstClr val="black"/>
                </a:solidFill>
                <a:latin typeface="ＭＳ Ｐゴシック"/>
              </a:rPr>
              <a:t>このほか、トゥレット症候群や吃音（症）なども</a:t>
            </a:r>
            <a:endParaRPr lang="en-US" altLang="ja-JP" sz="1292" dirty="0">
              <a:solidFill>
                <a:prstClr val="black"/>
              </a:solidFill>
              <a:latin typeface="ＭＳ Ｐゴシック"/>
            </a:endParaRPr>
          </a:p>
          <a:p>
            <a:r>
              <a:rPr lang="ja-JP" altLang="en-US" sz="1292" dirty="0">
                <a:solidFill>
                  <a:prstClr val="black"/>
                </a:solidFill>
                <a:latin typeface="ＭＳ Ｐゴシック"/>
              </a:rPr>
              <a:t>   発達障害に含まれる。　</a:t>
            </a:r>
          </a:p>
        </p:txBody>
      </p:sp>
      <p:sp>
        <p:nvSpPr>
          <p:cNvPr id="6" name="テキスト ボックス 5">
            <a:extLst>
              <a:ext uri="{FF2B5EF4-FFF2-40B4-BE49-F238E27FC236}">
                <a16:creationId xmlns:a16="http://schemas.microsoft.com/office/drawing/2014/main" id="{08E08054-3B03-3C21-2A60-D62DFAEDD400}"/>
              </a:ext>
            </a:extLst>
          </p:cNvPr>
          <p:cNvSpPr txBox="1"/>
          <p:nvPr/>
        </p:nvSpPr>
        <p:spPr>
          <a:xfrm>
            <a:off x="7592183" y="6564170"/>
            <a:ext cx="1723549" cy="338554"/>
          </a:xfrm>
          <a:prstGeom prst="rect">
            <a:avLst/>
          </a:prstGeom>
          <a:noFill/>
        </p:spPr>
        <p:txBody>
          <a:bodyPr wrap="none" rtlCol="0">
            <a:spAutoFit/>
          </a:bodyPr>
          <a:lstStyle/>
          <a:p>
            <a:r>
              <a:rPr lang="ja-JP" altLang="en-US" sz="1600"/>
              <a:t>出典：厚生労働省</a:t>
            </a:r>
          </a:p>
        </p:txBody>
      </p:sp>
      <p:sp>
        <p:nvSpPr>
          <p:cNvPr id="8" name="テキスト ボックス 7">
            <a:extLst>
              <a:ext uri="{FF2B5EF4-FFF2-40B4-BE49-F238E27FC236}">
                <a16:creationId xmlns:a16="http://schemas.microsoft.com/office/drawing/2014/main" id="{895DD380-8EBA-7F7B-72A6-4F1012F5DB01}"/>
              </a:ext>
            </a:extLst>
          </p:cNvPr>
          <p:cNvSpPr txBox="1"/>
          <p:nvPr/>
        </p:nvSpPr>
        <p:spPr>
          <a:xfrm>
            <a:off x="117713" y="57615"/>
            <a:ext cx="697627" cy="400110"/>
          </a:xfrm>
          <a:prstGeom prst="rect">
            <a:avLst/>
          </a:prstGeom>
          <a:solidFill>
            <a:schemeClr val="bg1"/>
          </a:solidFill>
          <a:ln>
            <a:solidFill>
              <a:schemeClr val="tx1"/>
            </a:solidFill>
          </a:ln>
        </p:spPr>
        <p:txBody>
          <a:bodyPr wrap="none" rtlCol="0">
            <a:spAutoFit/>
          </a:bodyPr>
          <a:lstStyle/>
          <a:p>
            <a:r>
              <a:rPr lang="ja-JP" altLang="en-US" sz="2000"/>
              <a:t>参考</a:t>
            </a:r>
          </a:p>
        </p:txBody>
      </p:sp>
      <p:sp>
        <p:nvSpPr>
          <p:cNvPr id="13" name="テキスト ボックス 12">
            <a:extLst>
              <a:ext uri="{FF2B5EF4-FFF2-40B4-BE49-F238E27FC236}">
                <a16:creationId xmlns:a16="http://schemas.microsoft.com/office/drawing/2014/main" id="{CC6CADCD-D7B5-9EC7-A750-F34817F94F94}"/>
              </a:ext>
            </a:extLst>
          </p:cNvPr>
          <p:cNvSpPr txBox="1"/>
          <p:nvPr/>
        </p:nvSpPr>
        <p:spPr>
          <a:xfrm>
            <a:off x="6601706" y="126919"/>
            <a:ext cx="1641796" cy="400110"/>
          </a:xfrm>
          <a:prstGeom prst="rect">
            <a:avLst/>
          </a:prstGeom>
          <a:noFill/>
        </p:spPr>
        <p:txBody>
          <a:bodyPr wrap="none" rtlCol="0">
            <a:spAutoFit/>
          </a:bodyPr>
          <a:lstStyle/>
          <a:p>
            <a:r>
              <a:rPr lang="en-US" altLang="ja-JP" sz="2000" dirty="0"/>
              <a:t>【</a:t>
            </a:r>
            <a:r>
              <a:rPr lang="ja-JP" altLang="en-US" sz="2000"/>
              <a:t>第２条関係</a:t>
            </a:r>
            <a:r>
              <a:rPr lang="en-US" altLang="ja-JP" sz="2000" dirty="0"/>
              <a:t>】</a:t>
            </a:r>
            <a:endParaRPr lang="ja-JP" altLang="en-US" sz="2000"/>
          </a:p>
        </p:txBody>
      </p:sp>
    </p:spTree>
    <p:extLst>
      <p:ext uri="{BB962C8B-B14F-4D97-AF65-F5344CB8AC3E}">
        <p14:creationId xmlns:p14="http://schemas.microsoft.com/office/powerpoint/2010/main" val="1609262200"/>
      </p:ext>
    </p:extLst>
  </p:cSld>
  <p:clrMapOvr>
    <a:masterClrMapping/>
  </p:clrMapOvr>
  <mc:AlternateContent xmlns:mc="http://schemas.openxmlformats.org/markup-compatibility/2006" xmlns:p14="http://schemas.microsoft.com/office/powerpoint/2010/main">
    <mc:Choice Requires="p14">
      <p:transition spd="slow" p14:dur="2000" advTm="84879"/>
    </mc:Choice>
    <mc:Fallback xmlns="">
      <p:transition spd="slow" advTm="84879"/>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07550-D91E-4637-9BA8-2FAD94DF1D62}"/>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CAE643FF-60DF-76CF-14BD-3B701FFBAEB7}"/>
              </a:ext>
            </a:extLst>
          </p:cNvPr>
          <p:cNvSpPr>
            <a:spLocks noGrp="1"/>
          </p:cNvSpPr>
          <p:nvPr>
            <p:ph idx="1"/>
          </p:nvPr>
        </p:nvSpPr>
        <p:spPr>
          <a:xfrm>
            <a:off x="158129" y="170652"/>
            <a:ext cx="9282236" cy="623315"/>
          </a:xfrm>
        </p:spPr>
        <p:txBody>
          <a:bodyPr anchor="ctr" anchorCtr="0"/>
          <a:lstStyle/>
          <a:p>
            <a:pPr marL="0" indent="0">
              <a:buNone/>
            </a:pPr>
            <a:r>
              <a:rPr kumimoji="1" lang="en-US" altLang="ja-JP" sz="2800" u="sng" dirty="0"/>
              <a:t>② </a:t>
            </a:r>
            <a:r>
              <a:rPr kumimoji="1" lang="ja-JP" altLang="en-US" sz="2800" u="sng"/>
              <a:t>「強度行動障害」</a:t>
            </a:r>
          </a:p>
        </p:txBody>
      </p:sp>
      <p:sp>
        <p:nvSpPr>
          <p:cNvPr id="4" name="スライド番号プレースホルダー 3">
            <a:extLst>
              <a:ext uri="{FF2B5EF4-FFF2-40B4-BE49-F238E27FC236}">
                <a16:creationId xmlns:a16="http://schemas.microsoft.com/office/drawing/2014/main" id="{FD30820B-D671-5E13-4DC3-D5B40A500CDA}"/>
              </a:ext>
            </a:extLst>
          </p:cNvPr>
          <p:cNvSpPr>
            <a:spLocks noGrp="1"/>
          </p:cNvSpPr>
          <p:nvPr>
            <p:ph type="sldNum" sz="quarter" idx="12"/>
          </p:nvPr>
        </p:nvSpPr>
        <p:spPr/>
        <p:txBody>
          <a:bodyPr/>
          <a:lstStyle/>
          <a:p>
            <a:pPr>
              <a:defRPr/>
            </a:pPr>
            <a:fld id="{6EF23906-C28C-47DE-8E4F-A94606051E12}" type="slidenum">
              <a:rPr lang="en-US" altLang="ja-JP" smtClean="0">
                <a:solidFill>
                  <a:srgbClr val="000000"/>
                </a:solidFill>
              </a:rPr>
              <a:pPr>
                <a:defRPr/>
              </a:pPr>
              <a:t>25</a:t>
            </a:fld>
            <a:endParaRPr lang="en-US" altLang="ja-JP">
              <a:solidFill>
                <a:srgbClr val="000000"/>
              </a:solidFill>
            </a:endParaRPr>
          </a:p>
        </p:txBody>
      </p:sp>
      <p:sp>
        <p:nvSpPr>
          <p:cNvPr id="5" name="テキスト ボックス 4">
            <a:extLst>
              <a:ext uri="{FF2B5EF4-FFF2-40B4-BE49-F238E27FC236}">
                <a16:creationId xmlns:a16="http://schemas.microsoft.com/office/drawing/2014/main" id="{52B1F9F0-E4F3-43C3-EDF6-256FD8C80032}"/>
              </a:ext>
            </a:extLst>
          </p:cNvPr>
          <p:cNvSpPr txBox="1"/>
          <p:nvPr/>
        </p:nvSpPr>
        <p:spPr>
          <a:xfrm>
            <a:off x="455898" y="1490008"/>
            <a:ext cx="9033606" cy="1938992"/>
          </a:xfrm>
          <a:prstGeom prst="rect">
            <a:avLst/>
          </a:prstGeom>
          <a:noFill/>
        </p:spPr>
        <p:txBody>
          <a:bodyPr wrap="square">
            <a:spAutoFit/>
          </a:bodyPr>
          <a:lstStyle/>
          <a:p>
            <a:r>
              <a:rPr lang="ja-JP" altLang="en-US" sz="2400"/>
              <a:t>「自分の体を叩いたり食べられないものを口に入れる、危険につながる飛び出しなど本人の健康を損ねる行動、他人を叩いたり物を壊す、　大泣きが何時間も続くなど周囲の人のくらしに影響を及ぼす行動が、著しく高い頻度で起こるため、特別に配慮された支援が必要になっている状態のこと」</a:t>
            </a:r>
          </a:p>
        </p:txBody>
      </p:sp>
      <p:sp>
        <p:nvSpPr>
          <p:cNvPr id="8" name="テキスト ボックス 7">
            <a:extLst>
              <a:ext uri="{FF2B5EF4-FFF2-40B4-BE49-F238E27FC236}">
                <a16:creationId xmlns:a16="http://schemas.microsoft.com/office/drawing/2014/main" id="{0EA8BA09-DB14-8DAB-F69D-2C6AEA2376DA}"/>
              </a:ext>
            </a:extLst>
          </p:cNvPr>
          <p:cNvSpPr txBox="1"/>
          <p:nvPr/>
        </p:nvSpPr>
        <p:spPr>
          <a:xfrm>
            <a:off x="2576736" y="3192251"/>
            <a:ext cx="7087831" cy="338554"/>
          </a:xfrm>
          <a:prstGeom prst="rect">
            <a:avLst/>
          </a:prstGeom>
          <a:noFill/>
        </p:spPr>
        <p:txBody>
          <a:bodyPr wrap="square">
            <a:spAutoFit/>
          </a:bodyPr>
          <a:lstStyle/>
          <a:p>
            <a:pPr algn="r">
              <a:buNone/>
            </a:pPr>
            <a:r>
              <a:rPr lang="ja-JP" altLang="en-US" sz="1600">
                <a:solidFill>
                  <a:srgbClr val="000000"/>
                </a:solidFill>
                <a:effectLst/>
                <a:latin typeface="Helvetica" pitchFamily="2" charset="0"/>
              </a:rPr>
              <a:t>出典：強度行動障害支援者養成研修基礎研修資料</a:t>
            </a:r>
          </a:p>
        </p:txBody>
      </p:sp>
      <p:sp>
        <p:nvSpPr>
          <p:cNvPr id="9" name="テキスト ボックス 8">
            <a:extLst>
              <a:ext uri="{FF2B5EF4-FFF2-40B4-BE49-F238E27FC236}">
                <a16:creationId xmlns:a16="http://schemas.microsoft.com/office/drawing/2014/main" id="{A4AD82AC-4394-9BDA-3879-1D83EE7B7EFA}"/>
              </a:ext>
            </a:extLst>
          </p:cNvPr>
          <p:cNvSpPr txBox="1"/>
          <p:nvPr/>
        </p:nvSpPr>
        <p:spPr>
          <a:xfrm>
            <a:off x="423392" y="3784566"/>
            <a:ext cx="9033606" cy="2308324"/>
          </a:xfrm>
          <a:prstGeom prst="rect">
            <a:avLst/>
          </a:prstGeom>
          <a:noFill/>
        </p:spPr>
        <p:txBody>
          <a:bodyPr wrap="square">
            <a:spAutoFit/>
          </a:bodyPr>
          <a:lstStyle/>
          <a:p>
            <a:pPr>
              <a:buNone/>
            </a:pPr>
            <a:r>
              <a:rPr lang="ja-JP" altLang="en-US" sz="2400">
                <a:solidFill>
                  <a:srgbClr val="000000"/>
                </a:solidFill>
                <a:latin typeface="Helvetica" pitchFamily="2" charset="0"/>
              </a:rPr>
              <a:t>「</a:t>
            </a:r>
            <a:r>
              <a:rPr lang="ja-JP" altLang="en-US" sz="2400">
                <a:solidFill>
                  <a:srgbClr val="000000"/>
                </a:solidFill>
                <a:effectLst/>
                <a:latin typeface="Helvetica" pitchFamily="2" charset="0"/>
              </a:rPr>
              <a:t>精神科的な診断として定義される群とは異なり、直接的他害（噛みつき、頭突き等）や間接的他害（睡眠の乱れ、同一性の保持等）、自傷行為等が通常考えられない頻度と形式で出現し、その養育環境では著しく処遇の困難なものであり、行動的に定義される群。</a:t>
            </a:r>
            <a:r>
              <a:rPr lang="ja-JP" altLang="en-US" sz="2400">
                <a:solidFill>
                  <a:srgbClr val="000000"/>
                </a:solidFill>
                <a:latin typeface="Helvetica" pitchFamily="2" charset="0"/>
              </a:rPr>
              <a:t>家庭にあって通常の育てからをし、かなり養育努力があっても著しい処遇困難が持続している状態」</a:t>
            </a:r>
            <a:endParaRPr lang="ja-JP" altLang="en-US" sz="2400">
              <a:solidFill>
                <a:srgbClr val="BE0053"/>
              </a:solidFill>
              <a:effectLst/>
              <a:latin typeface="Helvetica" pitchFamily="2" charset="0"/>
            </a:endParaRPr>
          </a:p>
        </p:txBody>
      </p:sp>
      <p:sp>
        <p:nvSpPr>
          <p:cNvPr id="10" name="テキスト ボックス 9">
            <a:extLst>
              <a:ext uri="{FF2B5EF4-FFF2-40B4-BE49-F238E27FC236}">
                <a16:creationId xmlns:a16="http://schemas.microsoft.com/office/drawing/2014/main" id="{120D8E71-F8BD-98E2-1409-A513F4DFA292}"/>
              </a:ext>
            </a:extLst>
          </p:cNvPr>
          <p:cNvSpPr txBox="1"/>
          <p:nvPr/>
        </p:nvSpPr>
        <p:spPr>
          <a:xfrm>
            <a:off x="2728989" y="6156068"/>
            <a:ext cx="7265912" cy="584775"/>
          </a:xfrm>
          <a:prstGeom prst="rect">
            <a:avLst/>
          </a:prstGeom>
          <a:noFill/>
        </p:spPr>
        <p:txBody>
          <a:bodyPr wrap="square">
            <a:spAutoFit/>
          </a:bodyPr>
          <a:lstStyle/>
          <a:p>
            <a:pPr>
              <a:buNone/>
            </a:pPr>
            <a:r>
              <a:rPr lang="ja-JP" altLang="en-US" sz="1600">
                <a:solidFill>
                  <a:srgbClr val="000000"/>
                </a:solidFill>
                <a:effectLst/>
                <a:latin typeface="Helvetica" pitchFamily="2" charset="0"/>
              </a:rPr>
              <a:t>出典：行動障害児（者）研究会（</a:t>
            </a:r>
            <a:r>
              <a:rPr lang="en-US" altLang="ja-JP" sz="1600" dirty="0">
                <a:solidFill>
                  <a:srgbClr val="000000"/>
                </a:solidFill>
                <a:effectLst/>
                <a:latin typeface="Helvetica" pitchFamily="2" charset="0"/>
              </a:rPr>
              <a:t>1989</a:t>
            </a:r>
            <a:r>
              <a:rPr lang="ja-JP" altLang="en-US" sz="1600">
                <a:solidFill>
                  <a:srgbClr val="000000"/>
                </a:solidFill>
                <a:effectLst/>
                <a:latin typeface="Helvetica" pitchFamily="2" charset="0"/>
              </a:rPr>
              <a:t>）</a:t>
            </a:r>
            <a:endParaRPr lang="en-US" altLang="ja-JP" sz="1600" dirty="0">
              <a:solidFill>
                <a:srgbClr val="000000"/>
              </a:solidFill>
              <a:effectLst/>
              <a:latin typeface="Helvetica" pitchFamily="2" charset="0"/>
            </a:endParaRPr>
          </a:p>
          <a:p>
            <a:pPr>
              <a:buNone/>
            </a:pPr>
            <a:r>
              <a:rPr lang="ja-JP" altLang="en-US" sz="1600">
                <a:solidFill>
                  <a:srgbClr val="000000"/>
                </a:solidFill>
                <a:latin typeface="Helvetica" pitchFamily="2" charset="0"/>
              </a:rPr>
              <a:t>　　　　</a:t>
            </a:r>
            <a:r>
              <a:rPr lang="ja-JP" altLang="en-US" sz="1600">
                <a:solidFill>
                  <a:srgbClr val="000000"/>
                </a:solidFill>
                <a:effectLst/>
                <a:latin typeface="Helvetica" pitchFamily="2" charset="0"/>
              </a:rPr>
              <a:t>「強度行動障害児（者）の行動改善及び処遇のあり方に関する研究」報告書</a:t>
            </a:r>
          </a:p>
        </p:txBody>
      </p:sp>
      <p:sp>
        <p:nvSpPr>
          <p:cNvPr id="6" name="テキスト ボックス 5">
            <a:extLst>
              <a:ext uri="{FF2B5EF4-FFF2-40B4-BE49-F238E27FC236}">
                <a16:creationId xmlns:a16="http://schemas.microsoft.com/office/drawing/2014/main" id="{BFF67929-80E1-9BED-5F8B-10CE0723916F}"/>
              </a:ext>
            </a:extLst>
          </p:cNvPr>
          <p:cNvSpPr txBox="1"/>
          <p:nvPr/>
        </p:nvSpPr>
        <p:spPr>
          <a:xfrm>
            <a:off x="455898" y="864050"/>
            <a:ext cx="7954422" cy="461665"/>
          </a:xfrm>
          <a:prstGeom prst="rect">
            <a:avLst/>
          </a:prstGeom>
          <a:noFill/>
        </p:spPr>
        <p:txBody>
          <a:bodyPr wrap="none" rtlCol="0">
            <a:spAutoFit/>
          </a:bodyPr>
          <a:lstStyle/>
          <a:p>
            <a:r>
              <a:rPr kumimoji="1" lang="ja-JP" altLang="en-US" sz="2400"/>
              <a:t>法律による定義はなく、法律用語や医学的診断名ではない。</a:t>
            </a:r>
          </a:p>
        </p:txBody>
      </p:sp>
    </p:spTree>
    <p:extLst>
      <p:ext uri="{BB962C8B-B14F-4D97-AF65-F5344CB8AC3E}">
        <p14:creationId xmlns:p14="http://schemas.microsoft.com/office/powerpoint/2010/main" val="21219293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15">
            <a:extLst>
              <a:ext uri="{FF2B5EF4-FFF2-40B4-BE49-F238E27FC236}">
                <a16:creationId xmlns:a16="http://schemas.microsoft.com/office/drawing/2014/main" id="{B76E9686-C951-B41A-C6FF-A8B86F162790}"/>
              </a:ext>
            </a:extLst>
          </p:cNvPr>
          <p:cNvSpPr/>
          <p:nvPr/>
        </p:nvSpPr>
        <p:spPr bwMode="auto">
          <a:xfrm>
            <a:off x="914676" y="4161036"/>
            <a:ext cx="7566716" cy="1368152"/>
          </a:xfrm>
          <a:prstGeom prst="roundRect">
            <a:avLst/>
          </a:prstGeom>
          <a:solidFill>
            <a:srgbClr val="FFD579">
              <a:alpha val="35060"/>
            </a:srgbClr>
          </a:solidFill>
          <a:ln w="9525" cap="flat" cmpd="sng" algn="ctr">
            <a:solidFill>
              <a:schemeClr val="tx1"/>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4" name="スライド番号プレースホルダー 3">
            <a:extLst>
              <a:ext uri="{FF2B5EF4-FFF2-40B4-BE49-F238E27FC236}">
                <a16:creationId xmlns:a16="http://schemas.microsoft.com/office/drawing/2014/main" id="{370097C9-7BBA-1424-EBDD-1A19F70730AF}"/>
              </a:ext>
            </a:extLst>
          </p:cNvPr>
          <p:cNvSpPr>
            <a:spLocks noGrp="1"/>
          </p:cNvSpPr>
          <p:nvPr>
            <p:ph type="sldNum" sz="quarter" idx="12"/>
          </p:nvPr>
        </p:nvSpPr>
        <p:spPr/>
        <p:txBody>
          <a:bodyPr/>
          <a:lstStyle/>
          <a:p>
            <a:pPr>
              <a:defRPr/>
            </a:pPr>
            <a:fld id="{6EF23906-C28C-47DE-8E4F-A94606051E12}" type="slidenum">
              <a:rPr lang="en-US" altLang="ja-JP" smtClean="0">
                <a:solidFill>
                  <a:srgbClr val="000000"/>
                </a:solidFill>
              </a:rPr>
              <a:pPr>
                <a:defRPr/>
              </a:pPr>
              <a:t>26</a:t>
            </a:fld>
            <a:endParaRPr lang="en-US" altLang="ja-JP">
              <a:solidFill>
                <a:srgbClr val="000000"/>
              </a:solidFill>
            </a:endParaRPr>
          </a:p>
        </p:txBody>
      </p:sp>
      <p:sp>
        <p:nvSpPr>
          <p:cNvPr id="5" name="Rectangle 1">
            <a:extLst>
              <a:ext uri="{FF2B5EF4-FFF2-40B4-BE49-F238E27FC236}">
                <a16:creationId xmlns:a16="http://schemas.microsoft.com/office/drawing/2014/main" id="{FBBB02B2-ACA7-9B7D-B1A7-84A271A5EBE0}"/>
              </a:ext>
            </a:extLst>
          </p:cNvPr>
          <p:cNvSpPr>
            <a:spLocks noChangeArrowheads="1"/>
          </p:cNvSpPr>
          <p:nvPr/>
        </p:nvSpPr>
        <p:spPr bwMode="auto">
          <a:xfrm>
            <a:off x="2465940" y="102318"/>
            <a:ext cx="4974118" cy="923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76176"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marL="457200" eaLnBrk="0" hangingPunct="0">
              <a:defRPr>
                <a:solidFill>
                  <a:schemeClr val="tx1"/>
                </a:solidFill>
                <a:latin typeface="Arial" panose="020B0604020202020204" pitchFamily="34" charset="0"/>
              </a:defRPr>
            </a:lvl2pPr>
            <a:lvl3pPr marL="914400" eaLnBrk="0" hangingPunct="0">
              <a:defRPr>
                <a:solidFill>
                  <a:schemeClr val="tx1"/>
                </a:solidFill>
                <a:latin typeface="Arial" panose="020B0604020202020204" pitchFamily="34" charset="0"/>
              </a:defRPr>
            </a:lvl3pPr>
            <a:lvl4pPr marL="1371600" eaLnBrk="0" hangingPunct="0">
              <a:defRPr>
                <a:solidFill>
                  <a:schemeClr val="tx1"/>
                </a:solidFill>
                <a:latin typeface="Arial" panose="020B0604020202020204" pitchFamily="34" charset="0"/>
              </a:defRPr>
            </a:lvl4pPr>
            <a:lvl5pPr marL="1828800"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3200" i="0" u="sng" strike="noStrike" cap="none" normalizeH="0" baseline="0">
                <a:ln>
                  <a:noFill/>
                </a:ln>
                <a:solidFill>
                  <a:schemeClr val="tx1"/>
                </a:solidFill>
                <a:effectLst/>
                <a:latin typeface="MS PGothic" panose="020B0600070205080204" pitchFamily="34" charset="-128"/>
                <a:ea typeface="MS PGothic" panose="020B0600070205080204" pitchFamily="34" charset="-128"/>
              </a:rPr>
              <a:t>強度行動障害の</a:t>
            </a:r>
            <a:r>
              <a:rPr kumimoji="0" lang="ja-JP" altLang="en-US" sz="3200" i="0" u="sng" strike="noStrike" cap="none" normalizeH="0" baseline="0">
                <a:ln>
                  <a:noFill/>
                </a:ln>
                <a:solidFill>
                  <a:schemeClr val="tx1"/>
                </a:solidFill>
                <a:effectLst/>
                <a:latin typeface="MS PGothic" panose="020B0600070205080204" pitchFamily="34" charset="-128"/>
                <a:ea typeface="MS PGothic" panose="020B0600070205080204" pitchFamily="34" charset="-128"/>
              </a:rPr>
              <a:t>概念</a:t>
            </a:r>
            <a:endParaRPr kumimoji="0" lang="ja-JP" altLang="ja-JP" sz="3600" i="0" u="sng" strike="noStrike" cap="none" normalizeH="0" baseline="0">
              <a:ln>
                <a:noFill/>
              </a:ln>
              <a:solidFill>
                <a:schemeClr val="tx1"/>
              </a:solidFill>
              <a:effectLst/>
              <a:latin typeface="MS PGothic" panose="020B0600070205080204" pitchFamily="34" charset="-128"/>
              <a:ea typeface="MS PGothic" panose="020B0600070205080204" pitchFamily="34" charset="-128"/>
            </a:endParaRPr>
          </a:p>
          <a:p>
            <a:pPr marL="0" marR="0" lvl="0" indent="0" algn="ctr" defTabSz="914400" rtl="0" eaLnBrk="0" fontAlgn="base" latinLnBrk="0" hangingPunct="0">
              <a:lnSpc>
                <a:spcPct val="100000"/>
              </a:lnSpc>
              <a:spcBef>
                <a:spcPts val="600"/>
              </a:spcBef>
              <a:spcAft>
                <a:spcPct val="0"/>
              </a:spcAft>
              <a:buClrTx/>
              <a:buSzTx/>
              <a:buFontTx/>
              <a:buNone/>
              <a:tabLst/>
            </a:pPr>
            <a:r>
              <a:rPr kumimoji="0" lang="ja-JP" altLang="ja-JP" sz="1800" i="0" u="none" strike="noStrike" cap="none" normalizeH="0" baseline="0">
                <a:ln>
                  <a:noFill/>
                </a:ln>
                <a:solidFill>
                  <a:srgbClr val="666666"/>
                </a:solidFill>
                <a:effectLst/>
                <a:latin typeface="MS PGothic" panose="020B0600070205080204" pitchFamily="34" charset="-128"/>
                <a:ea typeface="MS PGothic" panose="020B0600070205080204" pitchFamily="34" charset="-128"/>
              </a:rPr>
              <a:t>なぜ、激しい行動（二次障害）は引き起こされるのか</a:t>
            </a:r>
            <a:endParaRPr kumimoji="0" lang="ja-JP" altLang="ja-JP" sz="2400" i="0" u="none" strike="noStrike" cap="none" normalizeH="0" baseline="0">
              <a:ln>
                <a:noFill/>
              </a:ln>
              <a:solidFill>
                <a:schemeClr val="tx1"/>
              </a:solidFill>
              <a:effectLst/>
              <a:latin typeface="MS PGothic" panose="020B0600070205080204" pitchFamily="34" charset="-128"/>
              <a:ea typeface="MS PGothic" panose="020B0600070205080204" pitchFamily="34" charset="-128"/>
            </a:endParaRPr>
          </a:p>
        </p:txBody>
      </p:sp>
      <p:sp>
        <p:nvSpPr>
          <p:cNvPr id="6" name="Rectangle 2">
            <a:extLst>
              <a:ext uri="{FF2B5EF4-FFF2-40B4-BE49-F238E27FC236}">
                <a16:creationId xmlns:a16="http://schemas.microsoft.com/office/drawing/2014/main" id="{30B51151-F5FD-0551-7D94-B9D084A10144}"/>
              </a:ext>
            </a:extLst>
          </p:cNvPr>
          <p:cNvSpPr>
            <a:spLocks noChangeArrowheads="1"/>
          </p:cNvSpPr>
          <p:nvPr/>
        </p:nvSpPr>
        <p:spPr bwMode="auto">
          <a:xfrm>
            <a:off x="506775" y="1194732"/>
            <a:ext cx="3960440" cy="2610005"/>
          </a:xfrm>
          <a:prstGeom prst="rect">
            <a:avLst/>
          </a:prstGeom>
          <a:noFill/>
          <a:ln>
            <a:noFill/>
          </a:ln>
          <a:effectLst/>
        </p:spPr>
        <p:txBody>
          <a:bodyPr vert="horz" wrap="square" lIns="0" tIns="0" rIns="0" bIns="0" numCol="1" anchor="ctr" anchorCtr="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2400" b="1" i="0" u="sng" strike="noStrike" cap="none" normalizeH="0" baseline="0">
                <a:ln>
                  <a:noFill/>
                </a:ln>
                <a:solidFill>
                  <a:srgbClr val="2A3B45"/>
                </a:solidFill>
                <a:effectLst/>
                <a:latin typeface="Arial" panose="020B0604020202020204" pitchFamily="34" charset="0"/>
                <a:ea typeface="var(--font-heading)"/>
              </a:rPr>
              <a:t>重度の知的障害</a:t>
            </a:r>
          </a:p>
          <a:p>
            <a:pPr marL="1379538" marR="0" lvl="0" indent="-1379538" algn="l" defTabSz="914400" rtl="0" eaLnBrk="0" fontAlgn="base" latinLnBrk="0" hangingPunct="0">
              <a:lnSpc>
                <a:spcPct val="100000"/>
              </a:lnSpc>
              <a:spcBef>
                <a:spcPts val="600"/>
              </a:spcBef>
              <a:spcAft>
                <a:spcPct val="0"/>
              </a:spcAft>
              <a:buClrTx/>
              <a:buSzTx/>
            </a:pPr>
            <a:r>
              <a:rPr kumimoji="0" lang="ja-JP" altLang="ja-JP" sz="1800" b="1" i="0" u="none" strike="noStrike" cap="none" normalizeH="0" baseline="0">
                <a:ln>
                  <a:noFill/>
                </a:ln>
                <a:solidFill>
                  <a:srgbClr val="2A3B45"/>
                </a:solidFill>
                <a:effectLst/>
                <a:latin typeface="Arial" panose="020B0604020202020204" pitchFamily="34" charset="0"/>
                <a:ea typeface="Noto Sans JP"/>
              </a:rPr>
              <a:t>理解の困難：</a:t>
            </a:r>
            <a:r>
              <a:rPr kumimoji="0" lang="ja-JP" altLang="ja-JP" sz="1800" b="0" i="0" u="none" strike="noStrike" cap="none" normalizeH="0" baseline="0">
                <a:ln>
                  <a:noFill/>
                </a:ln>
                <a:solidFill>
                  <a:srgbClr val="2A3B45"/>
                </a:solidFill>
                <a:effectLst/>
                <a:latin typeface="Arial" panose="020B0604020202020204" pitchFamily="34" charset="0"/>
                <a:ea typeface="Noto Sans JP"/>
              </a:rPr>
              <a:t>複雑な言葉や状況の把握が難しい</a:t>
            </a:r>
          </a:p>
          <a:p>
            <a:pPr marL="1379538" marR="0" lvl="0" indent="-1379538" algn="l" defTabSz="914400" rtl="0" eaLnBrk="0" fontAlgn="base" latinLnBrk="0" hangingPunct="0">
              <a:lnSpc>
                <a:spcPct val="100000"/>
              </a:lnSpc>
              <a:spcBef>
                <a:spcPct val="0"/>
              </a:spcBef>
              <a:spcAft>
                <a:spcPct val="0"/>
              </a:spcAft>
              <a:buClrTx/>
              <a:buSzTx/>
            </a:pPr>
            <a:r>
              <a:rPr kumimoji="0" lang="ja-JP" altLang="ja-JP" sz="1800" b="1" i="0" u="none" strike="noStrike" cap="none" normalizeH="0" baseline="0">
                <a:ln>
                  <a:noFill/>
                </a:ln>
                <a:solidFill>
                  <a:srgbClr val="2A3B45"/>
                </a:solidFill>
                <a:effectLst/>
                <a:latin typeface="Arial" panose="020B0604020202020204" pitchFamily="34" charset="0"/>
                <a:ea typeface="Noto Sans JP"/>
              </a:rPr>
              <a:t>表出の困難：</a:t>
            </a:r>
            <a:r>
              <a:rPr kumimoji="0" lang="ja-JP" altLang="ja-JP" sz="1800" b="0" i="0" u="none" strike="noStrike" cap="none" normalizeH="0" baseline="0">
                <a:ln>
                  <a:noFill/>
                </a:ln>
                <a:solidFill>
                  <a:srgbClr val="2A3B45"/>
                </a:solidFill>
                <a:effectLst/>
                <a:latin typeface="Arial" panose="020B0604020202020204" pitchFamily="34" charset="0"/>
                <a:ea typeface="Noto Sans JP"/>
              </a:rPr>
              <a:t>自分の要求や「嫌だ」という気持ちを言葉で伝えられない</a:t>
            </a:r>
          </a:p>
          <a:p>
            <a:pPr marL="1379538" marR="0" lvl="0" indent="-1379538" algn="l" defTabSz="914400" rtl="0" eaLnBrk="0" fontAlgn="base" latinLnBrk="0" hangingPunct="0">
              <a:lnSpc>
                <a:spcPct val="100000"/>
              </a:lnSpc>
              <a:spcBef>
                <a:spcPct val="0"/>
              </a:spcBef>
              <a:spcAft>
                <a:spcPct val="0"/>
              </a:spcAft>
              <a:buClrTx/>
              <a:buSzTx/>
            </a:pPr>
            <a:r>
              <a:rPr kumimoji="0" lang="ja-JP" altLang="ja-JP" sz="1800" b="1" i="0" u="none" strike="noStrike" cap="none" normalizeH="0" baseline="0">
                <a:ln>
                  <a:noFill/>
                </a:ln>
                <a:solidFill>
                  <a:srgbClr val="2A3B45"/>
                </a:solidFill>
                <a:effectLst/>
                <a:latin typeface="Arial" panose="020B0604020202020204" pitchFamily="34" charset="0"/>
                <a:ea typeface="Noto Sans JP"/>
              </a:rPr>
              <a:t>経験の偏り：</a:t>
            </a:r>
            <a:r>
              <a:rPr kumimoji="0" lang="ja-JP" altLang="ja-JP" sz="1800" b="0" i="0" u="none" strike="noStrike" cap="none" normalizeH="0" baseline="0">
                <a:ln>
                  <a:noFill/>
                </a:ln>
                <a:solidFill>
                  <a:srgbClr val="2A3B45"/>
                </a:solidFill>
                <a:effectLst/>
                <a:latin typeface="Arial" panose="020B0604020202020204" pitchFamily="34" charset="0"/>
                <a:ea typeface="Noto Sans JP"/>
              </a:rPr>
              <a:t>成功体験が乏しくなり</a:t>
            </a:r>
            <a:r>
              <a:rPr kumimoji="0" lang="ja-JP" altLang="en-US" sz="1800" b="0" i="0" u="none" strike="noStrike" cap="none" normalizeH="0" baseline="0">
                <a:ln>
                  <a:noFill/>
                </a:ln>
                <a:solidFill>
                  <a:srgbClr val="2A3B45"/>
                </a:solidFill>
                <a:effectLst/>
                <a:latin typeface="Arial" panose="020B0604020202020204" pitchFamily="34" charset="0"/>
                <a:ea typeface="Noto Sans JP"/>
              </a:rPr>
              <a:t>　</a:t>
            </a:r>
            <a:r>
              <a:rPr kumimoji="0" lang="ja-JP" altLang="ja-JP" sz="1800" b="0" i="0" u="none" strike="noStrike" cap="none" normalizeH="0" baseline="0">
                <a:ln>
                  <a:noFill/>
                </a:ln>
                <a:solidFill>
                  <a:srgbClr val="2A3B45"/>
                </a:solidFill>
                <a:effectLst/>
                <a:latin typeface="Arial" panose="020B0604020202020204" pitchFamily="34" charset="0"/>
                <a:ea typeface="Noto Sans JP"/>
              </a:rPr>
              <a:t>やすい</a:t>
            </a:r>
            <a:endParaRPr kumimoji="0" lang="ja-JP" altLang="ja-JP" sz="1050" b="0" i="0" u="none" strike="noStrike" cap="none" normalizeH="0" baseline="0">
              <a:ln>
                <a:noFill/>
              </a:ln>
              <a:solidFill>
                <a:srgbClr val="2A3B45"/>
              </a:solidFill>
              <a:effectLst/>
              <a:latin typeface="Arial" panose="020B0604020202020204" pitchFamily="34" charset="0"/>
              <a:ea typeface="Noto Sans JP"/>
            </a:endParaRPr>
          </a:p>
        </p:txBody>
      </p:sp>
      <p:sp>
        <p:nvSpPr>
          <p:cNvPr id="7" name="Rectangle 3">
            <a:extLst>
              <a:ext uri="{FF2B5EF4-FFF2-40B4-BE49-F238E27FC236}">
                <a16:creationId xmlns:a16="http://schemas.microsoft.com/office/drawing/2014/main" id="{88F84BF3-80E1-45D8-0150-B31F0718CC4A}"/>
              </a:ext>
            </a:extLst>
          </p:cNvPr>
          <p:cNvSpPr>
            <a:spLocks noChangeArrowheads="1"/>
          </p:cNvSpPr>
          <p:nvPr/>
        </p:nvSpPr>
        <p:spPr bwMode="auto">
          <a:xfrm>
            <a:off x="5123415" y="1153101"/>
            <a:ext cx="4248472" cy="2513659"/>
          </a:xfrm>
          <a:prstGeom prst="rect">
            <a:avLst/>
          </a:prstGeom>
          <a:noFill/>
          <a:ln>
            <a:noFill/>
          </a:ln>
          <a:effectLst/>
        </p:spPr>
        <p:txBody>
          <a:bodyPr vert="horz" wrap="square" lIns="0" tIns="0" rIns="0" bIns="0" numCol="1" anchor="ctr" anchorCtr="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2400" b="1" i="0" u="sng" strike="noStrike" cap="none" normalizeH="0" baseline="0">
                <a:ln>
                  <a:noFill/>
                </a:ln>
                <a:solidFill>
                  <a:srgbClr val="2A3B45"/>
                </a:solidFill>
                <a:effectLst/>
                <a:latin typeface="Arial" panose="020B0604020202020204" pitchFamily="34" charset="0"/>
                <a:ea typeface="var(--font-heading)"/>
              </a:rPr>
              <a:t>自閉症の特性</a:t>
            </a:r>
          </a:p>
          <a:p>
            <a:pPr marL="1600200" marR="0" lvl="0" indent="-1600200" algn="l" defTabSz="914400" rtl="0" eaLnBrk="0" fontAlgn="base" latinLnBrk="0" hangingPunct="0">
              <a:lnSpc>
                <a:spcPct val="100000"/>
              </a:lnSpc>
              <a:spcBef>
                <a:spcPts val="600"/>
              </a:spcBef>
              <a:spcAft>
                <a:spcPct val="0"/>
              </a:spcAft>
              <a:buClrTx/>
              <a:buSzTx/>
            </a:pPr>
            <a:r>
              <a:rPr kumimoji="0" lang="ja-JP" altLang="ja-JP" sz="1800" b="1" i="0" u="none" strike="noStrike" cap="none" normalizeH="0" baseline="0">
                <a:ln>
                  <a:noFill/>
                </a:ln>
                <a:solidFill>
                  <a:srgbClr val="2A3B45"/>
                </a:solidFill>
                <a:effectLst/>
                <a:latin typeface="Arial" panose="020B0604020202020204" pitchFamily="34" charset="0"/>
                <a:ea typeface="Noto Sans JP"/>
              </a:rPr>
              <a:t>想像力の障害：</a:t>
            </a:r>
            <a:r>
              <a:rPr kumimoji="0" lang="ja-JP" altLang="ja-JP" sz="1800" b="0" i="0" u="none" strike="noStrike" cap="none" normalizeH="0" baseline="0">
                <a:ln>
                  <a:noFill/>
                </a:ln>
                <a:solidFill>
                  <a:srgbClr val="2A3B45"/>
                </a:solidFill>
                <a:effectLst/>
                <a:latin typeface="Arial" panose="020B0604020202020204" pitchFamily="34" charset="0"/>
                <a:ea typeface="Noto Sans JP"/>
              </a:rPr>
              <a:t>先の見通しが立たないと極度の不安を感じる</a:t>
            </a:r>
          </a:p>
          <a:p>
            <a:pPr marL="1600200" marR="0" lvl="0" indent="-1600200" algn="l" defTabSz="914400" rtl="0" eaLnBrk="0" fontAlgn="base" latinLnBrk="0" hangingPunct="0">
              <a:lnSpc>
                <a:spcPct val="100000"/>
              </a:lnSpc>
              <a:spcBef>
                <a:spcPct val="0"/>
              </a:spcBef>
              <a:spcAft>
                <a:spcPct val="0"/>
              </a:spcAft>
              <a:buClrTx/>
              <a:buSzTx/>
            </a:pPr>
            <a:r>
              <a:rPr kumimoji="0" lang="ja-JP" altLang="ja-JP" sz="1800" b="1" i="0" u="none" strike="noStrike" cap="none" normalizeH="0" baseline="0">
                <a:ln>
                  <a:noFill/>
                </a:ln>
                <a:solidFill>
                  <a:srgbClr val="2A3B45"/>
                </a:solidFill>
                <a:effectLst/>
                <a:latin typeface="Arial" panose="020B0604020202020204" pitchFamily="34" charset="0"/>
                <a:ea typeface="Noto Sans JP"/>
              </a:rPr>
              <a:t>強いこだわり：</a:t>
            </a:r>
            <a:r>
              <a:rPr kumimoji="0" lang="ja-JP" altLang="ja-JP" sz="1800" b="0" i="0" u="none" strike="noStrike" cap="none" normalizeH="0" baseline="0">
                <a:ln>
                  <a:noFill/>
                </a:ln>
                <a:solidFill>
                  <a:srgbClr val="2A3B45"/>
                </a:solidFill>
                <a:effectLst/>
                <a:latin typeface="Arial" panose="020B0604020202020204" pitchFamily="34" charset="0"/>
                <a:ea typeface="Noto Sans JP"/>
              </a:rPr>
              <a:t>手順や予定の変更への</a:t>
            </a:r>
            <a:r>
              <a:rPr kumimoji="0" lang="ja-JP" altLang="en-US" sz="1800" b="0" i="0" u="none" strike="noStrike" cap="none" normalizeH="0" baseline="0">
                <a:ln>
                  <a:noFill/>
                </a:ln>
                <a:solidFill>
                  <a:srgbClr val="2A3B45"/>
                </a:solidFill>
                <a:effectLst/>
                <a:latin typeface="Arial" panose="020B0604020202020204" pitchFamily="34" charset="0"/>
                <a:ea typeface="Noto Sans JP"/>
              </a:rPr>
              <a:t>　</a:t>
            </a:r>
            <a:r>
              <a:rPr kumimoji="0" lang="ja-JP" altLang="ja-JP" sz="1800" b="0" i="0" u="none" strike="noStrike" cap="none" normalizeH="0" baseline="0">
                <a:ln>
                  <a:noFill/>
                </a:ln>
                <a:solidFill>
                  <a:srgbClr val="2A3B45"/>
                </a:solidFill>
                <a:effectLst/>
                <a:latin typeface="Arial" panose="020B0604020202020204" pitchFamily="34" charset="0"/>
                <a:ea typeface="Noto Sans JP"/>
              </a:rPr>
              <a:t>耐性が低い</a:t>
            </a:r>
          </a:p>
          <a:p>
            <a:pPr marL="1600200" marR="0" lvl="0" indent="-1600200" algn="l" defTabSz="914400" rtl="0" eaLnBrk="0" fontAlgn="base" latinLnBrk="0" hangingPunct="0">
              <a:lnSpc>
                <a:spcPct val="100000"/>
              </a:lnSpc>
              <a:spcBef>
                <a:spcPct val="0"/>
              </a:spcBef>
              <a:spcAft>
                <a:spcPct val="0"/>
              </a:spcAft>
              <a:buClrTx/>
              <a:buSzTx/>
            </a:pPr>
            <a:r>
              <a:rPr kumimoji="0" lang="ja-JP" altLang="ja-JP" sz="1800" b="1" i="0" u="none" strike="noStrike" cap="none" normalizeH="0" baseline="0">
                <a:ln>
                  <a:noFill/>
                </a:ln>
                <a:solidFill>
                  <a:srgbClr val="2A3B45"/>
                </a:solidFill>
                <a:effectLst/>
                <a:latin typeface="Arial" panose="020B0604020202020204" pitchFamily="34" charset="0"/>
                <a:ea typeface="Noto Sans JP"/>
              </a:rPr>
              <a:t>感覚の特異性：</a:t>
            </a:r>
            <a:r>
              <a:rPr kumimoji="0" lang="ja-JP" altLang="ja-JP" sz="1800" b="0" i="0" u="none" strike="noStrike" cap="none" normalizeH="0" baseline="0">
                <a:ln>
                  <a:noFill/>
                </a:ln>
                <a:solidFill>
                  <a:srgbClr val="2A3B45"/>
                </a:solidFill>
                <a:effectLst/>
                <a:latin typeface="Arial" panose="020B0604020202020204" pitchFamily="34" charset="0"/>
                <a:ea typeface="Noto Sans JP"/>
              </a:rPr>
              <a:t>特定の音や光、触覚への激しい苦痛（感覚過敏）</a:t>
            </a:r>
            <a:endParaRPr kumimoji="0" lang="ja-JP" altLang="ja-JP" sz="1050" b="0" i="0" u="none" strike="noStrike" cap="none" normalizeH="0" baseline="0">
              <a:ln>
                <a:noFill/>
              </a:ln>
              <a:solidFill>
                <a:srgbClr val="2A3B45"/>
              </a:solidFill>
              <a:effectLst/>
              <a:latin typeface="Arial" panose="020B0604020202020204" pitchFamily="34" charset="0"/>
              <a:ea typeface="Noto Sans JP"/>
            </a:endParaRPr>
          </a:p>
        </p:txBody>
      </p:sp>
      <p:sp>
        <p:nvSpPr>
          <p:cNvPr id="8" name="Rectangle 4">
            <a:extLst>
              <a:ext uri="{FF2B5EF4-FFF2-40B4-BE49-F238E27FC236}">
                <a16:creationId xmlns:a16="http://schemas.microsoft.com/office/drawing/2014/main" id="{4F47066E-5A95-A24B-BD60-E9D0E5D4354F}"/>
              </a:ext>
            </a:extLst>
          </p:cNvPr>
          <p:cNvSpPr>
            <a:spLocks noChangeArrowheads="1"/>
          </p:cNvSpPr>
          <p:nvPr/>
        </p:nvSpPr>
        <p:spPr bwMode="auto">
          <a:xfrm>
            <a:off x="914676" y="4273335"/>
            <a:ext cx="7761312" cy="476251"/>
          </a:xfrm>
          <a:prstGeom prst="rect">
            <a:avLst/>
          </a:prstGeom>
          <a:noFill/>
          <a:ln>
            <a:noFill/>
          </a:ln>
          <a:effectLst/>
        </p:spPr>
        <p:txBody>
          <a:bodyPr vert="horz" wrap="none" lIns="0" tIns="0" rIns="0" bIns="114264" numCol="1" anchor="ctr" anchorCtr="0" compatLnSpc="1">
            <a:prstTxWarp prst="textNoShape">
              <a:avLst/>
            </a:prstTxWarp>
            <a:noAutofit/>
          </a:bodyPr>
          <a:lstStyle>
            <a:lvl1pPr eaLnBrk="0" hangingPunct="0">
              <a:defRPr>
                <a:solidFill>
                  <a:schemeClr val="tx1"/>
                </a:solidFill>
                <a:latin typeface="Arial" panose="020B0604020202020204" pitchFamily="34" charset="0"/>
              </a:defRPr>
            </a:lvl1pPr>
            <a:lvl2pPr marL="457200" eaLnBrk="0" hangingPunct="0">
              <a:defRPr>
                <a:solidFill>
                  <a:schemeClr val="tx1"/>
                </a:solidFill>
                <a:latin typeface="Arial" panose="020B0604020202020204" pitchFamily="34" charset="0"/>
              </a:defRPr>
            </a:lvl2pPr>
            <a:lvl3pPr marL="914400" eaLnBrk="0" hangingPunct="0">
              <a:defRPr>
                <a:solidFill>
                  <a:schemeClr val="tx1"/>
                </a:solidFill>
                <a:latin typeface="Arial" panose="020B0604020202020204" pitchFamily="34" charset="0"/>
              </a:defRPr>
            </a:lvl3pPr>
            <a:lvl4pPr marL="1371600" eaLnBrk="0" hangingPunct="0">
              <a:defRPr>
                <a:solidFill>
                  <a:schemeClr val="tx1"/>
                </a:solidFill>
                <a:latin typeface="Arial" panose="020B0604020202020204" pitchFamily="34" charset="0"/>
              </a:defRPr>
            </a:lvl4pPr>
            <a:lvl5pPr marL="1828800"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2400" b="1" i="0" u="sng" strike="noStrike" cap="none" normalizeH="0" baseline="0">
                <a:ln>
                  <a:noFill/>
                </a:ln>
                <a:solidFill>
                  <a:schemeClr val="tx1"/>
                </a:solidFill>
                <a:effectLst/>
                <a:latin typeface="Arial" panose="020B0604020202020204" pitchFamily="34" charset="0"/>
                <a:ea typeface="Noto Sans JP"/>
              </a:rPr>
              <a:t>環境要因（ミスマッチと不適切な関わりの蓄積）</a:t>
            </a:r>
            <a:endParaRPr kumimoji="0" lang="ja-JP" altLang="ja-JP" sz="3200" b="0" i="0" u="none" strike="noStrike" cap="none" normalizeH="0" baseline="0">
              <a:ln>
                <a:noFill/>
              </a:ln>
              <a:solidFill>
                <a:schemeClr val="tx1"/>
              </a:solidFill>
              <a:effectLst/>
              <a:latin typeface="Arial" panose="020B0604020202020204" pitchFamily="34" charset="0"/>
            </a:endParaRPr>
          </a:p>
        </p:txBody>
      </p:sp>
      <p:sp>
        <p:nvSpPr>
          <p:cNvPr id="9" name="Rectangle 5">
            <a:extLst>
              <a:ext uri="{FF2B5EF4-FFF2-40B4-BE49-F238E27FC236}">
                <a16:creationId xmlns:a16="http://schemas.microsoft.com/office/drawing/2014/main" id="{BD1AB856-6B65-5D6E-2BB2-1D578DF17E90}"/>
              </a:ext>
            </a:extLst>
          </p:cNvPr>
          <p:cNvSpPr>
            <a:spLocks noChangeArrowheads="1"/>
          </p:cNvSpPr>
          <p:nvPr/>
        </p:nvSpPr>
        <p:spPr bwMode="auto">
          <a:xfrm>
            <a:off x="1004890" y="5884554"/>
            <a:ext cx="7580884" cy="754028"/>
          </a:xfrm>
          <a:prstGeom prst="rect">
            <a:avLst/>
          </a:prstGeom>
          <a:solidFill>
            <a:srgbClr val="FF9300">
              <a:alpha val="58281"/>
            </a:srgbClr>
          </a:solidFill>
          <a:ln>
            <a:solidFill>
              <a:schemeClr val="tx1"/>
            </a:solidFill>
          </a:ln>
          <a:effectLst/>
        </p:spPr>
        <p:txBody>
          <a:bodyPr vert="horz" wrap="square" lIns="0" tIns="0" rIns="0" bIns="76176"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marL="457200" eaLnBrk="0" hangingPunct="0">
              <a:defRPr>
                <a:solidFill>
                  <a:schemeClr val="tx1"/>
                </a:solidFill>
                <a:latin typeface="Arial" panose="020B0604020202020204" pitchFamily="34" charset="0"/>
              </a:defRPr>
            </a:lvl2pPr>
            <a:lvl3pPr marL="914400" eaLnBrk="0" hangingPunct="0">
              <a:defRPr>
                <a:solidFill>
                  <a:schemeClr val="tx1"/>
                </a:solidFill>
                <a:latin typeface="Arial" panose="020B0604020202020204" pitchFamily="34" charset="0"/>
              </a:defRPr>
            </a:lvl3pPr>
            <a:lvl4pPr marL="1371600" eaLnBrk="0" hangingPunct="0">
              <a:defRPr>
                <a:solidFill>
                  <a:schemeClr val="tx1"/>
                </a:solidFill>
                <a:latin typeface="Arial" panose="020B0604020202020204" pitchFamily="34" charset="0"/>
              </a:defRPr>
            </a:lvl4pPr>
            <a:lvl5pPr marL="1828800"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2400" b="1" i="0" u="sng" strike="noStrike" cap="none" normalizeH="0" baseline="0">
                <a:ln>
                  <a:noFill/>
                </a:ln>
                <a:effectLst/>
                <a:latin typeface="Arial" panose="020B0604020202020204" pitchFamily="34" charset="0"/>
                <a:ea typeface="var(--font-heading)"/>
              </a:rPr>
              <a:t>強度行動障害（二次障害）</a:t>
            </a:r>
            <a:endParaRPr kumimoji="0" lang="ja-JP" altLang="ja-JP" sz="4000" b="1" i="0" u="sng" strike="noStrike" cap="none" normalizeH="0" baseline="0">
              <a:ln>
                <a:noFill/>
              </a:ln>
              <a:effectLst/>
              <a:latin typeface="Arial" panose="020B0604020202020204" pitchFamily="34" charset="0"/>
              <a:ea typeface="var(--font-heading)"/>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2000" b="0" i="0" u="none" strike="noStrike" cap="none" normalizeH="0" baseline="0">
                <a:ln>
                  <a:noFill/>
                </a:ln>
                <a:effectLst/>
                <a:latin typeface="Arial" panose="020B0604020202020204" pitchFamily="34" charset="0"/>
                <a:ea typeface="Noto Sans JP"/>
              </a:rPr>
              <a:t>環境への不適応と自己防衛の最終手段としての「激しい行動」</a:t>
            </a:r>
            <a:endParaRPr kumimoji="0" lang="ja-JP" altLang="ja-JP" sz="1800" b="0" i="0" u="none" strike="noStrike" cap="none" normalizeH="0" baseline="0">
              <a:ln>
                <a:noFill/>
              </a:ln>
              <a:effectLst/>
              <a:latin typeface="Arial" panose="020B0604020202020204" pitchFamily="34" charset="0"/>
            </a:endParaRPr>
          </a:p>
        </p:txBody>
      </p:sp>
      <p:sp>
        <p:nvSpPr>
          <p:cNvPr id="10" name="Rectangle 4">
            <a:extLst>
              <a:ext uri="{FF2B5EF4-FFF2-40B4-BE49-F238E27FC236}">
                <a16:creationId xmlns:a16="http://schemas.microsoft.com/office/drawing/2014/main" id="{BAE7B174-8C5B-B46D-BEC1-EA0614C34B39}"/>
              </a:ext>
            </a:extLst>
          </p:cNvPr>
          <p:cNvSpPr>
            <a:spLocks noChangeArrowheads="1"/>
          </p:cNvSpPr>
          <p:nvPr/>
        </p:nvSpPr>
        <p:spPr bwMode="auto">
          <a:xfrm>
            <a:off x="3879175" y="4818397"/>
            <a:ext cx="1832314" cy="573828"/>
          </a:xfrm>
          <a:prstGeom prst="rect">
            <a:avLst/>
          </a:prstGeom>
          <a:solidFill>
            <a:schemeClr val="bg1"/>
          </a:solidFill>
          <a:ln>
            <a:noFill/>
          </a:ln>
          <a:effectLst/>
        </p:spPr>
        <p:txBody>
          <a:bodyPr vert="horz" wrap="none" lIns="0" tIns="0" rIns="0" bIns="0" numCol="1" anchor="ctr" anchorCtr="1" compatLnSpc="1">
            <a:prstTxWarp prst="textNoShape">
              <a:avLst/>
            </a:prstTxWarp>
            <a:noAutofit/>
          </a:bodyPr>
          <a:lstStyle>
            <a:lvl1pPr eaLnBrk="0" hangingPunct="0">
              <a:defRPr>
                <a:solidFill>
                  <a:schemeClr val="tx1"/>
                </a:solidFill>
                <a:latin typeface="Arial" panose="020B0604020202020204" pitchFamily="34" charset="0"/>
              </a:defRPr>
            </a:lvl1pPr>
            <a:lvl2pPr marL="457200" eaLnBrk="0" hangingPunct="0">
              <a:defRPr>
                <a:solidFill>
                  <a:schemeClr val="tx1"/>
                </a:solidFill>
                <a:latin typeface="Arial" panose="020B0604020202020204" pitchFamily="34" charset="0"/>
              </a:defRPr>
            </a:lvl2pPr>
            <a:lvl3pPr marL="914400" eaLnBrk="0" hangingPunct="0">
              <a:defRPr>
                <a:solidFill>
                  <a:schemeClr val="tx1"/>
                </a:solidFill>
                <a:latin typeface="Arial" panose="020B0604020202020204" pitchFamily="34" charset="0"/>
              </a:defRPr>
            </a:lvl3pPr>
            <a:lvl4pPr marL="1371600" eaLnBrk="0" hangingPunct="0">
              <a:defRPr>
                <a:solidFill>
                  <a:schemeClr val="tx1"/>
                </a:solidFill>
                <a:latin typeface="Arial" panose="020B0604020202020204" pitchFamily="34" charset="0"/>
              </a:defRPr>
            </a:lvl4pPr>
            <a:lvl5pPr marL="1828800"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a:ln>
                  <a:noFill/>
                </a:ln>
                <a:solidFill>
                  <a:srgbClr val="2A3B45"/>
                </a:solidFill>
                <a:effectLst/>
                <a:latin typeface="Arial" panose="020B0604020202020204" pitchFamily="34" charset="0"/>
                <a:ea typeface="Noto Sans JP"/>
              </a:rPr>
              <a:t>予測不能な環境</a:t>
            </a:r>
            <a:endParaRPr kumimoji="0" lang="en-US" altLang="ja-JP" sz="1800" b="0" i="0" u="none" strike="noStrike" cap="none" normalizeH="0" baseline="0" dirty="0">
              <a:ln>
                <a:noFill/>
              </a:ln>
              <a:solidFill>
                <a:srgbClr val="2A3B45"/>
              </a:solidFill>
              <a:effectLst/>
              <a:latin typeface="Arial" panose="020B0604020202020204" pitchFamily="34" charset="0"/>
              <a:ea typeface="Noto Sans JP"/>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a:ln>
                  <a:noFill/>
                </a:ln>
                <a:solidFill>
                  <a:srgbClr val="2A3B45"/>
                </a:solidFill>
                <a:effectLst/>
                <a:latin typeface="Arial" panose="020B0604020202020204" pitchFamily="34" charset="0"/>
                <a:ea typeface="Noto Sans JP"/>
              </a:rPr>
              <a:t>への恐怖</a:t>
            </a:r>
            <a:endParaRPr kumimoji="0" lang="ja-JP" altLang="ja-JP" sz="3200" b="0" i="0" u="none" strike="noStrike" cap="none" normalizeH="0" baseline="0">
              <a:ln>
                <a:noFill/>
              </a:ln>
              <a:solidFill>
                <a:schemeClr val="tx1"/>
              </a:solidFill>
              <a:effectLst/>
              <a:latin typeface="Arial" panose="020B0604020202020204" pitchFamily="34" charset="0"/>
            </a:endParaRPr>
          </a:p>
        </p:txBody>
      </p:sp>
      <p:sp>
        <p:nvSpPr>
          <p:cNvPr id="11" name="Rectangle 4">
            <a:extLst>
              <a:ext uri="{FF2B5EF4-FFF2-40B4-BE49-F238E27FC236}">
                <a16:creationId xmlns:a16="http://schemas.microsoft.com/office/drawing/2014/main" id="{C2FAFC9C-AC32-551D-7359-EE9EB3A7DB5F}"/>
              </a:ext>
            </a:extLst>
          </p:cNvPr>
          <p:cNvSpPr>
            <a:spLocks noChangeArrowheads="1"/>
          </p:cNvSpPr>
          <p:nvPr/>
        </p:nvSpPr>
        <p:spPr bwMode="auto">
          <a:xfrm>
            <a:off x="6180283" y="4807542"/>
            <a:ext cx="1832314" cy="573828"/>
          </a:xfrm>
          <a:prstGeom prst="rect">
            <a:avLst/>
          </a:prstGeom>
          <a:solidFill>
            <a:schemeClr val="bg1"/>
          </a:solidFill>
          <a:ln>
            <a:noFill/>
          </a:ln>
          <a:effectLst/>
        </p:spPr>
        <p:txBody>
          <a:bodyPr vert="horz" wrap="none" lIns="0" tIns="0" rIns="0" bIns="0" numCol="1" anchor="ctr" anchorCtr="1" compatLnSpc="1">
            <a:prstTxWarp prst="textNoShape">
              <a:avLst/>
            </a:prstTxWarp>
            <a:noAutofit/>
          </a:bodyPr>
          <a:lstStyle>
            <a:lvl1pPr eaLnBrk="0" hangingPunct="0">
              <a:defRPr>
                <a:solidFill>
                  <a:schemeClr val="tx1"/>
                </a:solidFill>
                <a:latin typeface="Arial" panose="020B0604020202020204" pitchFamily="34" charset="0"/>
              </a:defRPr>
            </a:lvl1pPr>
            <a:lvl2pPr marL="457200" eaLnBrk="0" hangingPunct="0">
              <a:defRPr>
                <a:solidFill>
                  <a:schemeClr val="tx1"/>
                </a:solidFill>
                <a:latin typeface="Arial" panose="020B0604020202020204" pitchFamily="34" charset="0"/>
              </a:defRPr>
            </a:lvl2pPr>
            <a:lvl3pPr marL="914400" eaLnBrk="0" hangingPunct="0">
              <a:defRPr>
                <a:solidFill>
                  <a:schemeClr val="tx1"/>
                </a:solidFill>
                <a:latin typeface="Arial" panose="020B0604020202020204" pitchFamily="34" charset="0"/>
              </a:defRPr>
            </a:lvl3pPr>
            <a:lvl4pPr marL="1371600" eaLnBrk="0" hangingPunct="0">
              <a:defRPr>
                <a:solidFill>
                  <a:schemeClr val="tx1"/>
                </a:solidFill>
                <a:latin typeface="Arial" panose="020B0604020202020204" pitchFamily="34" charset="0"/>
              </a:defRPr>
            </a:lvl4pPr>
            <a:lvl5pPr marL="1828800"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a:ln>
                  <a:noFill/>
                </a:ln>
                <a:solidFill>
                  <a:srgbClr val="2A3B45"/>
                </a:solidFill>
                <a:effectLst/>
                <a:latin typeface="Arial" panose="020B0604020202020204" pitchFamily="34" charset="0"/>
                <a:ea typeface="Noto Sans JP"/>
              </a:rPr>
              <a:t>行動を力で抑え</a:t>
            </a:r>
            <a:endParaRPr kumimoji="0" lang="en-US" altLang="ja-JP" sz="1800" b="0" i="0" u="none" strike="noStrike" cap="none" normalizeH="0" baseline="0" dirty="0">
              <a:ln>
                <a:noFill/>
              </a:ln>
              <a:solidFill>
                <a:srgbClr val="2A3B45"/>
              </a:solidFill>
              <a:effectLst/>
              <a:latin typeface="Arial" panose="020B0604020202020204" pitchFamily="34" charset="0"/>
              <a:ea typeface="Noto Sans JP"/>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a:ln>
                  <a:noFill/>
                </a:ln>
                <a:solidFill>
                  <a:srgbClr val="2A3B45"/>
                </a:solidFill>
                <a:effectLst/>
                <a:latin typeface="Arial" panose="020B0604020202020204" pitchFamily="34" charset="0"/>
                <a:ea typeface="Noto Sans JP"/>
              </a:rPr>
              <a:t>込まれる経験</a:t>
            </a:r>
            <a:endParaRPr kumimoji="0" lang="ja-JP" altLang="ja-JP" sz="3200" b="0" i="0" u="none" strike="noStrike" cap="none" normalizeH="0" baseline="0">
              <a:ln>
                <a:noFill/>
              </a:ln>
              <a:solidFill>
                <a:schemeClr val="tx1"/>
              </a:solidFill>
              <a:effectLst/>
              <a:latin typeface="Arial" panose="020B0604020202020204" pitchFamily="34" charset="0"/>
            </a:endParaRPr>
          </a:p>
        </p:txBody>
      </p:sp>
      <p:sp>
        <p:nvSpPr>
          <p:cNvPr id="12" name="Rectangle 4">
            <a:extLst>
              <a:ext uri="{FF2B5EF4-FFF2-40B4-BE49-F238E27FC236}">
                <a16:creationId xmlns:a16="http://schemas.microsoft.com/office/drawing/2014/main" id="{1E00BBFD-7543-F451-9544-57706076CC93}"/>
              </a:ext>
            </a:extLst>
          </p:cNvPr>
          <p:cNvSpPr>
            <a:spLocks noChangeArrowheads="1"/>
          </p:cNvSpPr>
          <p:nvPr/>
        </p:nvSpPr>
        <p:spPr bwMode="auto">
          <a:xfrm>
            <a:off x="1570838" y="4818397"/>
            <a:ext cx="1832314" cy="573828"/>
          </a:xfrm>
          <a:prstGeom prst="rect">
            <a:avLst/>
          </a:prstGeom>
          <a:solidFill>
            <a:schemeClr val="bg1"/>
          </a:solidFill>
          <a:ln>
            <a:noFill/>
          </a:ln>
          <a:effectLst/>
        </p:spPr>
        <p:txBody>
          <a:bodyPr vert="horz" wrap="none" lIns="0" tIns="0" rIns="0" bIns="0" numCol="1" anchor="ctr" anchorCtr="1" compatLnSpc="1">
            <a:prstTxWarp prst="textNoShape">
              <a:avLst/>
            </a:prstTxWarp>
            <a:noAutofit/>
          </a:bodyPr>
          <a:lstStyle>
            <a:lvl1pPr eaLnBrk="0" hangingPunct="0">
              <a:defRPr>
                <a:solidFill>
                  <a:schemeClr val="tx1"/>
                </a:solidFill>
                <a:latin typeface="Arial" panose="020B0604020202020204" pitchFamily="34" charset="0"/>
              </a:defRPr>
            </a:lvl1pPr>
            <a:lvl2pPr marL="457200" eaLnBrk="0" hangingPunct="0">
              <a:defRPr>
                <a:solidFill>
                  <a:schemeClr val="tx1"/>
                </a:solidFill>
                <a:latin typeface="Arial" panose="020B0604020202020204" pitchFamily="34" charset="0"/>
              </a:defRPr>
            </a:lvl2pPr>
            <a:lvl3pPr marL="914400" eaLnBrk="0" hangingPunct="0">
              <a:defRPr>
                <a:solidFill>
                  <a:schemeClr val="tx1"/>
                </a:solidFill>
                <a:latin typeface="Arial" panose="020B0604020202020204" pitchFamily="34" charset="0"/>
              </a:defRPr>
            </a:lvl3pPr>
            <a:lvl4pPr marL="1371600" eaLnBrk="0" hangingPunct="0">
              <a:defRPr>
                <a:solidFill>
                  <a:schemeClr val="tx1"/>
                </a:solidFill>
                <a:latin typeface="Arial" panose="020B0604020202020204" pitchFamily="34" charset="0"/>
              </a:defRPr>
            </a:lvl4pPr>
            <a:lvl5pPr marL="1828800"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a:ln>
                  <a:noFill/>
                </a:ln>
                <a:solidFill>
                  <a:srgbClr val="2A3B45"/>
                </a:solidFill>
                <a:effectLst/>
                <a:latin typeface="Arial" panose="020B0604020202020204" pitchFamily="34" charset="0"/>
                <a:ea typeface="Noto Sans JP"/>
              </a:rPr>
              <a:t> 要求が伝わら</a:t>
            </a:r>
            <a:endParaRPr kumimoji="0" lang="en-US" altLang="ja-JP" sz="1800" b="0" i="0" u="none" strike="noStrike" cap="none" normalizeH="0" baseline="0" dirty="0">
              <a:ln>
                <a:noFill/>
              </a:ln>
              <a:solidFill>
                <a:srgbClr val="2A3B45"/>
              </a:solidFill>
              <a:effectLst/>
              <a:latin typeface="Arial" panose="020B0604020202020204" pitchFamily="34" charset="0"/>
              <a:ea typeface="Noto Sans JP"/>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a:ln>
                  <a:noFill/>
                </a:ln>
                <a:solidFill>
                  <a:srgbClr val="2A3B45"/>
                </a:solidFill>
                <a:effectLst/>
                <a:latin typeface="Arial" panose="020B0604020202020204" pitchFamily="34" charset="0"/>
                <a:ea typeface="Noto Sans JP"/>
              </a:rPr>
              <a:t>ない絶望感</a:t>
            </a:r>
            <a:endParaRPr kumimoji="0" lang="ja-JP" altLang="ja-JP" sz="3200" b="0" i="0" u="none" strike="noStrike" cap="none" normalizeH="0" baseline="0">
              <a:ln>
                <a:noFill/>
              </a:ln>
              <a:solidFill>
                <a:schemeClr val="tx1"/>
              </a:solidFill>
              <a:effectLst/>
              <a:latin typeface="Arial" panose="020B0604020202020204" pitchFamily="34" charset="0"/>
            </a:endParaRPr>
          </a:p>
        </p:txBody>
      </p:sp>
      <p:sp>
        <p:nvSpPr>
          <p:cNvPr id="13" name="角丸四角形 12">
            <a:extLst>
              <a:ext uri="{FF2B5EF4-FFF2-40B4-BE49-F238E27FC236}">
                <a16:creationId xmlns:a16="http://schemas.microsoft.com/office/drawing/2014/main" id="{34F95B27-5940-2536-CB2B-837682A58192}"/>
              </a:ext>
            </a:extLst>
          </p:cNvPr>
          <p:cNvSpPr/>
          <p:nvPr/>
        </p:nvSpPr>
        <p:spPr bwMode="auto">
          <a:xfrm>
            <a:off x="288031" y="1148506"/>
            <a:ext cx="4397929" cy="2713061"/>
          </a:xfrm>
          <a:prstGeom prst="roundRect">
            <a:avLst>
              <a:gd name="adj" fmla="val 8532"/>
            </a:avLst>
          </a:prstGeom>
          <a:noFill/>
          <a:ln w="9525" cap="flat" cmpd="sng" algn="ctr">
            <a:solidFill>
              <a:schemeClr val="tx1"/>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14" name="角丸四角形 13">
            <a:extLst>
              <a:ext uri="{FF2B5EF4-FFF2-40B4-BE49-F238E27FC236}">
                <a16:creationId xmlns:a16="http://schemas.microsoft.com/office/drawing/2014/main" id="{096E548B-3C59-ACE6-9723-7893DA9CF791}"/>
              </a:ext>
            </a:extLst>
          </p:cNvPr>
          <p:cNvSpPr/>
          <p:nvPr/>
        </p:nvSpPr>
        <p:spPr bwMode="auto">
          <a:xfrm>
            <a:off x="4973958" y="1143205"/>
            <a:ext cx="4397929" cy="2713061"/>
          </a:xfrm>
          <a:prstGeom prst="roundRect">
            <a:avLst>
              <a:gd name="adj" fmla="val 8532"/>
            </a:avLst>
          </a:prstGeom>
          <a:noFill/>
          <a:ln w="9525" cap="flat" cmpd="sng" algn="ctr">
            <a:solidFill>
              <a:schemeClr val="tx1"/>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15" name="円/楕円 14">
            <a:extLst>
              <a:ext uri="{FF2B5EF4-FFF2-40B4-BE49-F238E27FC236}">
                <a16:creationId xmlns:a16="http://schemas.microsoft.com/office/drawing/2014/main" id="{87193F97-C3CB-23EA-E3E2-F8AC820ACD8C}"/>
              </a:ext>
            </a:extLst>
          </p:cNvPr>
          <p:cNvSpPr/>
          <p:nvPr/>
        </p:nvSpPr>
        <p:spPr bwMode="auto">
          <a:xfrm>
            <a:off x="4528186" y="2347171"/>
            <a:ext cx="534293" cy="534293"/>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0" tIns="0" rIns="0" bIns="0" numCol="1" rtlCol="0" anchor="ctr" anchorCtr="1"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r>
              <a:rPr kumimoji="1" lang="ja-JP" altLang="en-US" sz="3200" b="0" i="0" u="none" strike="noStrike" cap="none" normalizeH="0" baseline="0">
                <a:ln>
                  <a:noFill/>
                </a:ln>
                <a:solidFill>
                  <a:schemeClr val="tx1"/>
                </a:solidFill>
                <a:effectLst/>
                <a:latin typeface="Arial" charset="0"/>
                <a:ea typeface="ＭＳ Ｐゴシック" pitchFamily="50" charset="-128"/>
              </a:rPr>
              <a:t>＋</a:t>
            </a:r>
          </a:p>
        </p:txBody>
      </p:sp>
      <p:sp>
        <p:nvSpPr>
          <p:cNvPr id="17" name="フローチャート: 組合せ 16">
            <a:extLst>
              <a:ext uri="{FF2B5EF4-FFF2-40B4-BE49-F238E27FC236}">
                <a16:creationId xmlns:a16="http://schemas.microsoft.com/office/drawing/2014/main" id="{71BDA31A-5064-68F5-304C-D7429A00329F}"/>
              </a:ext>
            </a:extLst>
          </p:cNvPr>
          <p:cNvSpPr/>
          <p:nvPr/>
        </p:nvSpPr>
        <p:spPr bwMode="auto">
          <a:xfrm>
            <a:off x="4585473" y="3930378"/>
            <a:ext cx="419718" cy="230658"/>
          </a:xfrm>
          <a:prstGeom prst="flowChartMerg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18" name="フローチャート: 組合せ 17">
            <a:extLst>
              <a:ext uri="{FF2B5EF4-FFF2-40B4-BE49-F238E27FC236}">
                <a16:creationId xmlns:a16="http://schemas.microsoft.com/office/drawing/2014/main" id="{351CF642-EA7E-1F9B-97CB-D458CD165EB3}"/>
              </a:ext>
            </a:extLst>
          </p:cNvPr>
          <p:cNvSpPr/>
          <p:nvPr/>
        </p:nvSpPr>
        <p:spPr bwMode="auto">
          <a:xfrm>
            <a:off x="4585473" y="5597628"/>
            <a:ext cx="419718" cy="230658"/>
          </a:xfrm>
          <a:prstGeom prst="flowChartMerg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2" name="テキスト ボックス 1">
            <a:extLst>
              <a:ext uri="{FF2B5EF4-FFF2-40B4-BE49-F238E27FC236}">
                <a16:creationId xmlns:a16="http://schemas.microsoft.com/office/drawing/2014/main" id="{20BFD8BE-5BB3-2382-9716-05791E75AAB1}"/>
              </a:ext>
            </a:extLst>
          </p:cNvPr>
          <p:cNvSpPr txBox="1"/>
          <p:nvPr/>
        </p:nvSpPr>
        <p:spPr>
          <a:xfrm>
            <a:off x="117713" y="57615"/>
            <a:ext cx="697627" cy="400110"/>
          </a:xfrm>
          <a:prstGeom prst="rect">
            <a:avLst/>
          </a:prstGeom>
          <a:solidFill>
            <a:schemeClr val="bg1"/>
          </a:solidFill>
          <a:ln>
            <a:solidFill>
              <a:schemeClr val="tx1"/>
            </a:solidFill>
          </a:ln>
        </p:spPr>
        <p:txBody>
          <a:bodyPr wrap="none" rtlCol="0">
            <a:spAutoFit/>
          </a:bodyPr>
          <a:lstStyle/>
          <a:p>
            <a:r>
              <a:rPr lang="ja-JP" altLang="en-US" sz="2000"/>
              <a:t>参考</a:t>
            </a:r>
          </a:p>
        </p:txBody>
      </p:sp>
    </p:spTree>
    <p:extLst>
      <p:ext uri="{BB962C8B-B14F-4D97-AF65-F5344CB8AC3E}">
        <p14:creationId xmlns:p14="http://schemas.microsoft.com/office/powerpoint/2010/main" val="27104865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93580B-3867-EA9F-7B9F-35A99E16BE4D}"/>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559ABD70-C2CA-937C-40A3-F977445D62C3}"/>
              </a:ext>
            </a:extLst>
          </p:cNvPr>
          <p:cNvSpPr>
            <a:spLocks noGrp="1"/>
          </p:cNvSpPr>
          <p:nvPr>
            <p:ph idx="1"/>
          </p:nvPr>
        </p:nvSpPr>
        <p:spPr>
          <a:xfrm>
            <a:off x="187567" y="156541"/>
            <a:ext cx="9282236" cy="623315"/>
          </a:xfrm>
        </p:spPr>
        <p:txBody>
          <a:bodyPr anchor="ctr" anchorCtr="0"/>
          <a:lstStyle/>
          <a:p>
            <a:pPr marL="0" indent="0">
              <a:buNone/>
            </a:pPr>
            <a:r>
              <a:rPr lang="en-US" altLang="ja-JP" sz="2800" u="sng" dirty="0"/>
              <a:t>③</a:t>
            </a:r>
            <a:r>
              <a:rPr kumimoji="1" lang="en-US" altLang="ja-JP" sz="2800" u="sng" dirty="0"/>
              <a:t> </a:t>
            </a:r>
            <a:r>
              <a:rPr kumimoji="1" lang="ja-JP" altLang="en-US" sz="2800" u="sng"/>
              <a:t>「</a:t>
            </a:r>
            <a:r>
              <a:rPr lang="ja-JP" altLang="en-US" sz="2800" u="sng"/>
              <a:t>高次脳機能</a:t>
            </a:r>
            <a:r>
              <a:rPr kumimoji="1" lang="ja-JP" altLang="en-US" sz="2800" u="sng"/>
              <a:t>障害」</a:t>
            </a:r>
          </a:p>
        </p:txBody>
      </p:sp>
      <p:sp>
        <p:nvSpPr>
          <p:cNvPr id="4" name="スライド番号プレースホルダー 3">
            <a:extLst>
              <a:ext uri="{FF2B5EF4-FFF2-40B4-BE49-F238E27FC236}">
                <a16:creationId xmlns:a16="http://schemas.microsoft.com/office/drawing/2014/main" id="{F0A871A9-2243-E30C-81D5-9BCB6F3FE222}"/>
              </a:ext>
            </a:extLst>
          </p:cNvPr>
          <p:cNvSpPr>
            <a:spLocks noGrp="1"/>
          </p:cNvSpPr>
          <p:nvPr>
            <p:ph type="sldNum" sz="quarter" idx="12"/>
          </p:nvPr>
        </p:nvSpPr>
        <p:spPr/>
        <p:txBody>
          <a:bodyPr/>
          <a:lstStyle/>
          <a:p>
            <a:pPr>
              <a:defRPr/>
            </a:pPr>
            <a:fld id="{6EF23906-C28C-47DE-8E4F-A94606051E12}" type="slidenum">
              <a:rPr lang="en-US" altLang="ja-JP" smtClean="0">
                <a:solidFill>
                  <a:srgbClr val="000000"/>
                </a:solidFill>
              </a:rPr>
              <a:pPr>
                <a:defRPr/>
              </a:pPr>
              <a:t>27</a:t>
            </a:fld>
            <a:endParaRPr lang="en-US" altLang="ja-JP">
              <a:solidFill>
                <a:srgbClr val="000000"/>
              </a:solidFill>
            </a:endParaRPr>
          </a:p>
        </p:txBody>
      </p:sp>
      <p:sp>
        <p:nvSpPr>
          <p:cNvPr id="5" name="テキスト ボックス 4">
            <a:extLst>
              <a:ext uri="{FF2B5EF4-FFF2-40B4-BE49-F238E27FC236}">
                <a16:creationId xmlns:a16="http://schemas.microsoft.com/office/drawing/2014/main" id="{A7D7CC92-A6B4-5AA1-5B42-27419F0AA972}"/>
              </a:ext>
            </a:extLst>
          </p:cNvPr>
          <p:cNvSpPr txBox="1"/>
          <p:nvPr/>
        </p:nvSpPr>
        <p:spPr>
          <a:xfrm>
            <a:off x="436197" y="1536174"/>
            <a:ext cx="9033606" cy="3785652"/>
          </a:xfrm>
          <a:prstGeom prst="rect">
            <a:avLst/>
          </a:prstGeom>
          <a:noFill/>
        </p:spPr>
        <p:txBody>
          <a:bodyPr wrap="square">
            <a:spAutoFit/>
          </a:bodyPr>
          <a:lstStyle/>
          <a:p>
            <a:r>
              <a:rPr lang="ja-JP" altLang="ja-JP" sz="2400"/>
              <a:t>「高次脳機能障害」</a:t>
            </a:r>
          </a:p>
          <a:p>
            <a:pPr marL="1866900" indent="-1597025"/>
            <a:r>
              <a:rPr lang="ja-JP" altLang="en-US" sz="2400"/>
              <a:t>第２条第１項　</a:t>
            </a:r>
            <a:r>
              <a:rPr lang="ja-JP" altLang="ja-JP" sz="2400"/>
              <a:t>疾病の発症又は事故による受傷による脳の器質的病変に起因すると認められる記憶障害、注意障害、遂行機能障害、社会的行動障害、失語、失行、失認その他の認知機能の障害として政令で定めるもの</a:t>
            </a:r>
          </a:p>
          <a:p>
            <a:endParaRPr lang="en-US" altLang="ja-JP" sz="2400" dirty="0"/>
          </a:p>
          <a:p>
            <a:r>
              <a:rPr lang="ja-JP" altLang="ja-JP" sz="2400"/>
              <a:t>「高次脳機能障害者」</a:t>
            </a:r>
          </a:p>
          <a:p>
            <a:pPr marL="1920875" indent="-1651000"/>
            <a:r>
              <a:rPr lang="ja-JP" altLang="en-US" sz="2400"/>
              <a:t>第２条第２項　</a:t>
            </a:r>
            <a:r>
              <a:rPr lang="ja-JP" altLang="ja-JP" sz="2400"/>
              <a:t>高次脳機能障害がある者であって、高次脳機能障害及び社会的障壁により日常生活又は社会生活に制限を受けるもの</a:t>
            </a:r>
          </a:p>
        </p:txBody>
      </p:sp>
      <p:sp>
        <p:nvSpPr>
          <p:cNvPr id="8" name="テキスト ボックス 7">
            <a:extLst>
              <a:ext uri="{FF2B5EF4-FFF2-40B4-BE49-F238E27FC236}">
                <a16:creationId xmlns:a16="http://schemas.microsoft.com/office/drawing/2014/main" id="{1A3D33AD-0DD1-204F-A8D2-87DF751DCBEA}"/>
              </a:ext>
            </a:extLst>
          </p:cNvPr>
          <p:cNvSpPr txBox="1"/>
          <p:nvPr/>
        </p:nvSpPr>
        <p:spPr>
          <a:xfrm>
            <a:off x="311882" y="976723"/>
            <a:ext cx="9537662" cy="523220"/>
          </a:xfrm>
          <a:prstGeom prst="rect">
            <a:avLst/>
          </a:prstGeom>
          <a:noFill/>
        </p:spPr>
        <p:txBody>
          <a:bodyPr wrap="square">
            <a:spAutoFit/>
          </a:bodyPr>
          <a:lstStyle/>
          <a:p>
            <a:pPr>
              <a:buNone/>
            </a:pPr>
            <a:r>
              <a:rPr lang="ja-JP" altLang="en-US" sz="2800">
                <a:solidFill>
                  <a:srgbClr val="000000"/>
                </a:solidFill>
                <a:effectLst/>
                <a:latin typeface="Helvetica" pitchFamily="2" charset="0"/>
              </a:rPr>
              <a:t>高次脳機能障害支援法（</a:t>
            </a:r>
            <a:r>
              <a:rPr lang="en-US" altLang="ja-JP" sz="2800" dirty="0">
                <a:solidFill>
                  <a:srgbClr val="000000"/>
                </a:solidFill>
                <a:effectLst/>
                <a:latin typeface="Helvetica" pitchFamily="2" charset="0"/>
              </a:rPr>
              <a:t>2025.12.16</a:t>
            </a:r>
            <a:r>
              <a:rPr lang="ja-JP" altLang="en-US" sz="2800">
                <a:solidFill>
                  <a:srgbClr val="000000"/>
                </a:solidFill>
                <a:effectLst/>
                <a:latin typeface="Helvetica" pitchFamily="2" charset="0"/>
              </a:rPr>
              <a:t>成立：</a:t>
            </a:r>
            <a:r>
              <a:rPr lang="en-US" altLang="ja-JP" sz="2800" dirty="0">
                <a:solidFill>
                  <a:srgbClr val="000000"/>
                </a:solidFill>
                <a:effectLst/>
                <a:latin typeface="Helvetica" pitchFamily="2" charset="0"/>
              </a:rPr>
              <a:t>2026.4.1</a:t>
            </a:r>
            <a:r>
              <a:rPr lang="ja-JP" altLang="en-US" sz="2800">
                <a:solidFill>
                  <a:srgbClr val="000000"/>
                </a:solidFill>
                <a:effectLst/>
                <a:latin typeface="Helvetica" pitchFamily="2" charset="0"/>
              </a:rPr>
              <a:t>施行）</a:t>
            </a:r>
          </a:p>
        </p:txBody>
      </p:sp>
      <p:sp>
        <p:nvSpPr>
          <p:cNvPr id="2" name="テキスト ボックス 1">
            <a:extLst>
              <a:ext uri="{FF2B5EF4-FFF2-40B4-BE49-F238E27FC236}">
                <a16:creationId xmlns:a16="http://schemas.microsoft.com/office/drawing/2014/main" id="{DC05B3A2-F1DE-5B73-CB74-86AAF7BDB2A3}"/>
              </a:ext>
            </a:extLst>
          </p:cNvPr>
          <p:cNvSpPr txBox="1"/>
          <p:nvPr/>
        </p:nvSpPr>
        <p:spPr>
          <a:xfrm>
            <a:off x="632520" y="5619667"/>
            <a:ext cx="7503977" cy="523220"/>
          </a:xfrm>
          <a:prstGeom prst="rect">
            <a:avLst/>
          </a:prstGeom>
          <a:noFill/>
        </p:spPr>
        <p:txBody>
          <a:bodyPr wrap="none" rtlCol="0">
            <a:spAutoFit/>
          </a:bodyPr>
          <a:lstStyle/>
          <a:p>
            <a:r>
              <a:rPr kumimoji="1" lang="ja-JP" altLang="en-US" sz="2800">
                <a:solidFill>
                  <a:srgbClr val="FF0000"/>
                </a:solidFill>
              </a:rPr>
              <a:t>⇒</a:t>
            </a:r>
            <a:r>
              <a:rPr kumimoji="1" lang="en-US" altLang="ja-JP" sz="2800" dirty="0">
                <a:solidFill>
                  <a:srgbClr val="FF0000"/>
                </a:solidFill>
              </a:rPr>
              <a:t> </a:t>
            </a:r>
            <a:r>
              <a:rPr kumimoji="1" lang="ja-JP" altLang="en-US" sz="2800">
                <a:solidFill>
                  <a:srgbClr val="FF0000"/>
                </a:solidFill>
              </a:rPr>
              <a:t>「高次脳機能障害者」には、こどもも含まれる</a:t>
            </a:r>
          </a:p>
        </p:txBody>
      </p:sp>
    </p:spTree>
    <p:extLst>
      <p:ext uri="{BB962C8B-B14F-4D97-AF65-F5344CB8AC3E}">
        <p14:creationId xmlns:p14="http://schemas.microsoft.com/office/powerpoint/2010/main" val="1396443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1357A-9BBA-508F-035C-5B23E7DBE9D3}"/>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6DB92230-2070-41C6-5878-EBB146630C38}"/>
              </a:ext>
            </a:extLst>
          </p:cNvPr>
          <p:cNvPicPr>
            <a:picLocks noChangeAspect="1"/>
          </p:cNvPicPr>
          <p:nvPr/>
        </p:nvPicPr>
        <p:blipFill>
          <a:blip r:embed="rId2"/>
          <a:srcRect l="4760" t="12076" b="3013"/>
          <a:stretch>
            <a:fillRect/>
          </a:stretch>
        </p:blipFill>
        <p:spPr>
          <a:xfrm>
            <a:off x="356722" y="2348880"/>
            <a:ext cx="8996249" cy="4320480"/>
          </a:xfrm>
          <a:prstGeom prst="rect">
            <a:avLst/>
          </a:prstGeom>
          <a:noFill/>
        </p:spPr>
      </p:pic>
      <p:sp>
        <p:nvSpPr>
          <p:cNvPr id="4" name="スライド番号プレースホルダー 3" hidden="1">
            <a:extLst>
              <a:ext uri="{FF2B5EF4-FFF2-40B4-BE49-F238E27FC236}">
                <a16:creationId xmlns:a16="http://schemas.microsoft.com/office/drawing/2014/main" id="{DCA63485-F532-0019-849A-14FF53B683C3}"/>
              </a:ext>
            </a:extLst>
          </p:cNvPr>
          <p:cNvSpPr>
            <a:spLocks noGrp="1"/>
          </p:cNvSpPr>
          <p:nvPr>
            <p:ph type="sldNum" sz="quarter" idx="12"/>
          </p:nvPr>
        </p:nvSpPr>
        <p:spPr/>
        <p:txBody>
          <a:bodyPr/>
          <a:lstStyle/>
          <a:p>
            <a:pPr>
              <a:spcAft>
                <a:spcPts val="600"/>
              </a:spcAft>
              <a:defRPr/>
            </a:pPr>
            <a:fld id="{6EF23906-C28C-47DE-8E4F-A94606051E12}" type="slidenum">
              <a:rPr lang="en-US" altLang="ja-JP" smtClean="0">
                <a:solidFill>
                  <a:srgbClr val="000000"/>
                </a:solidFill>
              </a:rPr>
              <a:pPr>
                <a:spcAft>
                  <a:spcPts val="600"/>
                </a:spcAft>
                <a:defRPr/>
              </a:pPr>
              <a:t>28</a:t>
            </a:fld>
            <a:endParaRPr lang="en-US" altLang="ja-JP">
              <a:solidFill>
                <a:srgbClr val="000000"/>
              </a:solidFill>
            </a:endParaRPr>
          </a:p>
        </p:txBody>
      </p:sp>
      <p:sp>
        <p:nvSpPr>
          <p:cNvPr id="3" name="テキスト ボックス 2">
            <a:extLst>
              <a:ext uri="{FF2B5EF4-FFF2-40B4-BE49-F238E27FC236}">
                <a16:creationId xmlns:a16="http://schemas.microsoft.com/office/drawing/2014/main" id="{8BE253CB-B46E-9BAB-669A-3A2AD4ED3830}"/>
              </a:ext>
            </a:extLst>
          </p:cNvPr>
          <p:cNvSpPr txBox="1"/>
          <p:nvPr/>
        </p:nvSpPr>
        <p:spPr>
          <a:xfrm>
            <a:off x="282626" y="0"/>
            <a:ext cx="9494909" cy="2453160"/>
          </a:xfrm>
          <a:prstGeom prst="rect">
            <a:avLst/>
          </a:prstGeom>
          <a:noFill/>
        </p:spPr>
        <p:txBody>
          <a:bodyPr wrap="square">
            <a:spAutoFit/>
          </a:bodyPr>
          <a:lstStyle/>
          <a:p>
            <a:pPr marL="0" marR="0" algn="ctr">
              <a:buNone/>
            </a:pPr>
            <a:r>
              <a:rPr lang="ja-JP" altLang="ja-JP" sz="3000" u="sng">
                <a:solidFill>
                  <a:srgbClr val="000000"/>
                </a:solidFill>
                <a:effectLst/>
                <a:latin typeface="Helvetica" pitchFamily="2" charset="0"/>
              </a:rPr>
              <a:t>高次脳機能障害の原因</a:t>
            </a:r>
            <a:r>
              <a:rPr lang="ja-JP" altLang="en-US" sz="3000" u="sng">
                <a:solidFill>
                  <a:srgbClr val="000000"/>
                </a:solidFill>
                <a:effectLst/>
                <a:latin typeface="Helvetica" pitchFamily="2" charset="0"/>
              </a:rPr>
              <a:t>と症状</a:t>
            </a:r>
            <a:endParaRPr lang="ja-JP" altLang="ja-JP" sz="3000" u="sng">
              <a:solidFill>
                <a:srgbClr val="000000"/>
              </a:solidFill>
              <a:effectLst/>
              <a:latin typeface="Helvetica" pitchFamily="2" charset="0"/>
            </a:endParaRPr>
          </a:p>
          <a:p>
            <a:pPr marL="0" marR="0">
              <a:buNone/>
            </a:pPr>
            <a:endParaRPr lang="en-US" altLang="ja-JP" sz="1100" dirty="0">
              <a:solidFill>
                <a:srgbClr val="000000"/>
              </a:solidFill>
              <a:effectLst/>
              <a:latin typeface="Helvetica" pitchFamily="2" charset="0"/>
            </a:endParaRPr>
          </a:p>
          <a:p>
            <a:pPr marL="0" marR="0">
              <a:buNone/>
            </a:pPr>
            <a:r>
              <a:rPr lang="ja-JP" altLang="ja-JP" sz="2100" u="sng">
                <a:solidFill>
                  <a:srgbClr val="000000"/>
                </a:solidFill>
                <a:effectLst/>
                <a:latin typeface="Helvetica" pitchFamily="2" charset="0"/>
              </a:rPr>
              <a:t>脳の器質的病変</a:t>
            </a:r>
          </a:p>
          <a:p>
            <a:pPr marL="0" marR="0">
              <a:buNone/>
            </a:pPr>
            <a:r>
              <a:rPr lang="en-US" altLang="ja-JP" sz="2000" dirty="0">
                <a:solidFill>
                  <a:srgbClr val="000000"/>
                </a:solidFill>
                <a:effectLst/>
                <a:latin typeface="Helvetica" pitchFamily="2" charset="0"/>
              </a:rPr>
              <a:t>  </a:t>
            </a:r>
            <a:r>
              <a:rPr lang="ja-JP" altLang="ja-JP" sz="2000">
                <a:solidFill>
                  <a:srgbClr val="000000"/>
                </a:solidFill>
                <a:effectLst/>
                <a:latin typeface="Helvetica" pitchFamily="2" charset="0"/>
              </a:rPr>
              <a:t>（狭義）脳外傷、脳血管障害、急性脳症・脳炎、脳腫瘍、低酸素性脳症など</a:t>
            </a:r>
            <a:endParaRPr lang="en-US" altLang="ja-JP" sz="2000" dirty="0">
              <a:solidFill>
                <a:srgbClr val="000000"/>
              </a:solidFill>
              <a:effectLst/>
              <a:latin typeface="Helvetica" pitchFamily="2" charset="0"/>
            </a:endParaRPr>
          </a:p>
          <a:p>
            <a:pPr marL="0" marR="0">
              <a:buNone/>
            </a:pPr>
            <a:endParaRPr lang="en-US" altLang="ja-JP" sz="1000" dirty="0">
              <a:solidFill>
                <a:srgbClr val="000000"/>
              </a:solidFill>
              <a:latin typeface="Helvetica" pitchFamily="2" charset="0"/>
            </a:endParaRPr>
          </a:p>
          <a:p>
            <a:pPr marL="0" marR="0">
              <a:buNone/>
            </a:pPr>
            <a:r>
              <a:rPr lang="ja-JP" altLang="ja-JP" sz="2100" u="sng">
                <a:solidFill>
                  <a:srgbClr val="000000"/>
                </a:solidFill>
                <a:effectLst/>
                <a:latin typeface="Helvetica" pitchFamily="2" charset="0"/>
              </a:rPr>
              <a:t>日常生活、社会生活の制約</a:t>
            </a:r>
          </a:p>
          <a:p>
            <a:pPr marL="0" marR="0">
              <a:buNone/>
            </a:pPr>
            <a:r>
              <a:rPr lang="en-US" altLang="ja-JP" sz="2000" dirty="0">
                <a:solidFill>
                  <a:srgbClr val="000000"/>
                </a:solidFill>
                <a:effectLst/>
                <a:latin typeface="Helvetica" pitchFamily="2" charset="0"/>
              </a:rPr>
              <a:t>  </a:t>
            </a:r>
            <a:r>
              <a:rPr lang="ja-JP" altLang="en-US" sz="2000">
                <a:solidFill>
                  <a:srgbClr val="000000"/>
                </a:solidFill>
                <a:effectLst/>
                <a:latin typeface="Helvetica" pitchFamily="2" charset="0"/>
              </a:rPr>
              <a:t>例）</a:t>
            </a:r>
            <a:r>
              <a:rPr lang="ja-JP" altLang="ja-JP" sz="2000">
                <a:solidFill>
                  <a:srgbClr val="000000"/>
                </a:solidFill>
                <a:effectLst/>
                <a:latin typeface="Helvetica" pitchFamily="2" charset="0"/>
              </a:rPr>
              <a:t>感情の制御が困難⇒問題行動</a:t>
            </a:r>
            <a:r>
              <a:rPr lang="ja-JP" altLang="en-US" sz="2000">
                <a:solidFill>
                  <a:srgbClr val="000000"/>
                </a:solidFill>
                <a:effectLst/>
                <a:latin typeface="Helvetica" pitchFamily="2" charset="0"/>
              </a:rPr>
              <a:t>　、</a:t>
            </a:r>
            <a:r>
              <a:rPr lang="ja-JP" altLang="ja-JP" sz="2000">
                <a:solidFill>
                  <a:srgbClr val="000000"/>
                </a:solidFill>
                <a:effectLst/>
                <a:latin typeface="Helvetica" pitchFamily="2" charset="0"/>
              </a:rPr>
              <a:t>授業が理解できない、集中できない</a:t>
            </a:r>
          </a:p>
          <a:p>
            <a:pPr marL="0" marR="0">
              <a:buNone/>
            </a:pPr>
            <a:r>
              <a:rPr lang="ja-JP" altLang="en-US" sz="2000">
                <a:solidFill>
                  <a:srgbClr val="000000"/>
                </a:solidFill>
                <a:effectLst/>
                <a:latin typeface="Helvetica" pitchFamily="2" charset="0"/>
              </a:rPr>
              <a:t>　　 </a:t>
            </a:r>
            <a:r>
              <a:rPr lang="ja-JP" altLang="ja-JP" sz="2000">
                <a:solidFill>
                  <a:srgbClr val="000000"/>
                </a:solidFill>
                <a:effectLst/>
                <a:latin typeface="Helvetica" pitchFamily="2" charset="0"/>
              </a:rPr>
              <a:t>準備・計画が困難（学校や生活）</a:t>
            </a:r>
            <a:r>
              <a:rPr lang="ja-JP" altLang="en-US" sz="2000">
                <a:solidFill>
                  <a:srgbClr val="000000"/>
                </a:solidFill>
                <a:effectLst/>
                <a:latin typeface="Helvetica" pitchFamily="2" charset="0"/>
              </a:rPr>
              <a:t>、</a:t>
            </a:r>
            <a:r>
              <a:rPr lang="ja-JP" altLang="ja-JP" sz="2000">
                <a:solidFill>
                  <a:srgbClr val="000000"/>
                </a:solidFill>
                <a:effectLst/>
                <a:latin typeface="Helvetica" pitchFamily="2" charset="0"/>
              </a:rPr>
              <a:t>対人トラブル</a:t>
            </a:r>
          </a:p>
        </p:txBody>
      </p:sp>
      <p:sp>
        <p:nvSpPr>
          <p:cNvPr id="7" name="テキスト ボックス 6">
            <a:extLst>
              <a:ext uri="{FF2B5EF4-FFF2-40B4-BE49-F238E27FC236}">
                <a16:creationId xmlns:a16="http://schemas.microsoft.com/office/drawing/2014/main" id="{AD6A7138-92FD-37C6-572C-BBA3D563D7E4}"/>
              </a:ext>
            </a:extLst>
          </p:cNvPr>
          <p:cNvSpPr txBox="1"/>
          <p:nvPr/>
        </p:nvSpPr>
        <p:spPr>
          <a:xfrm>
            <a:off x="117713" y="57615"/>
            <a:ext cx="697627" cy="400110"/>
          </a:xfrm>
          <a:prstGeom prst="rect">
            <a:avLst/>
          </a:prstGeom>
          <a:solidFill>
            <a:schemeClr val="bg1"/>
          </a:solidFill>
          <a:ln>
            <a:solidFill>
              <a:schemeClr val="tx1"/>
            </a:solidFill>
          </a:ln>
        </p:spPr>
        <p:txBody>
          <a:bodyPr wrap="none" rtlCol="0">
            <a:spAutoFit/>
          </a:bodyPr>
          <a:lstStyle/>
          <a:p>
            <a:r>
              <a:rPr lang="ja-JP" altLang="en-US" sz="2000"/>
              <a:t>参考</a:t>
            </a:r>
          </a:p>
        </p:txBody>
      </p:sp>
      <p:sp>
        <p:nvSpPr>
          <p:cNvPr id="5" name="テキスト ボックス 4">
            <a:extLst>
              <a:ext uri="{FF2B5EF4-FFF2-40B4-BE49-F238E27FC236}">
                <a16:creationId xmlns:a16="http://schemas.microsoft.com/office/drawing/2014/main" id="{71A193EA-3DA0-70B7-C070-C9F5698C0F88}"/>
              </a:ext>
            </a:extLst>
          </p:cNvPr>
          <p:cNvSpPr txBox="1"/>
          <p:nvPr/>
        </p:nvSpPr>
        <p:spPr>
          <a:xfrm>
            <a:off x="6747262" y="6608385"/>
            <a:ext cx="3046027" cy="276999"/>
          </a:xfrm>
          <a:prstGeom prst="rect">
            <a:avLst/>
          </a:prstGeom>
          <a:noFill/>
        </p:spPr>
        <p:txBody>
          <a:bodyPr wrap="none" rtlCol="0">
            <a:spAutoFit/>
          </a:bodyPr>
          <a:lstStyle/>
          <a:p>
            <a:r>
              <a:rPr kumimoji="1" lang="ja-JP" altLang="en-US"/>
              <a:t>出典：千葉県千葉リハビリテーションセンター</a:t>
            </a:r>
          </a:p>
        </p:txBody>
      </p:sp>
    </p:spTree>
    <p:extLst>
      <p:ext uri="{BB962C8B-B14F-4D97-AF65-F5344CB8AC3E}">
        <p14:creationId xmlns:p14="http://schemas.microsoft.com/office/powerpoint/2010/main" val="784423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88439-1164-810C-51E6-CA8F775768A3}"/>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41D21872-5AC9-9A3E-9891-86D8F83E7854}"/>
              </a:ext>
            </a:extLst>
          </p:cNvPr>
          <p:cNvSpPr>
            <a:spLocks noGrp="1"/>
          </p:cNvSpPr>
          <p:nvPr>
            <p:ph type="title"/>
          </p:nvPr>
        </p:nvSpPr>
        <p:spPr>
          <a:xfrm>
            <a:off x="626745" y="37119"/>
            <a:ext cx="8652510" cy="800100"/>
          </a:xfrm>
        </p:spPr>
        <p:txBody>
          <a:bodyPr>
            <a:normAutofit/>
          </a:bodyPr>
          <a:lstStyle/>
          <a:p>
            <a:r>
              <a:rPr kumimoji="1" lang="ja-JP" altLang="en-US" sz="4000" u="sng">
                <a:latin typeface="MS PGothic" panose="020B0600070205080204" pitchFamily="34" charset="-128"/>
                <a:ea typeface="MS PGothic" panose="020B0600070205080204" pitchFamily="34" charset="-128"/>
              </a:rPr>
              <a:t>本講義の位置づけ</a:t>
            </a:r>
            <a:endParaRPr kumimoji="1" lang="ja-JP" altLang="en-US" sz="4000" u="sng" dirty="0">
              <a:latin typeface="MS PGothic" panose="020B0600070205080204" pitchFamily="34" charset="-128"/>
              <a:ea typeface="MS PGothic" panose="020B0600070205080204" pitchFamily="34" charset="-128"/>
            </a:endParaRPr>
          </a:p>
        </p:txBody>
      </p:sp>
      <p:sp>
        <p:nvSpPr>
          <p:cNvPr id="6" name="コンテンツ プレースホルダー 2">
            <a:extLst>
              <a:ext uri="{FF2B5EF4-FFF2-40B4-BE49-F238E27FC236}">
                <a16:creationId xmlns:a16="http://schemas.microsoft.com/office/drawing/2014/main" id="{9417C69C-0278-65BD-0BAD-034D31C2A9C8}"/>
              </a:ext>
            </a:extLst>
          </p:cNvPr>
          <p:cNvSpPr>
            <a:spLocks noGrp="1"/>
          </p:cNvSpPr>
          <p:nvPr>
            <p:ph idx="1"/>
          </p:nvPr>
        </p:nvSpPr>
        <p:spPr>
          <a:xfrm>
            <a:off x="128464" y="836713"/>
            <a:ext cx="9777536" cy="5256584"/>
          </a:xfrm>
        </p:spPr>
        <p:txBody>
          <a:bodyPr>
            <a:noAutofit/>
          </a:bodyPr>
          <a:lstStyle/>
          <a:p>
            <a:pPr marL="404813" indent="-404813">
              <a:buNone/>
            </a:pPr>
            <a:r>
              <a:rPr lang="ja-JP" altLang="en-US" sz="2800">
                <a:latin typeface="MS PGothic" panose="020B0600070205080204" pitchFamily="34" charset="-128"/>
                <a:ea typeface="MS PGothic" panose="020B0600070205080204" pitchFamily="34" charset="-128"/>
              </a:rPr>
              <a:t>◎</a:t>
            </a:r>
            <a:r>
              <a:rPr lang="en-US" altLang="ja-JP" sz="2800" dirty="0">
                <a:latin typeface="MS PGothic" panose="020B0600070205080204" pitchFamily="34" charset="-128"/>
                <a:ea typeface="MS PGothic" panose="020B0600070205080204" pitchFamily="34" charset="-128"/>
              </a:rPr>
              <a:t> </a:t>
            </a:r>
            <a:r>
              <a:rPr lang="ja-JP" altLang="en-US" sz="2800">
                <a:latin typeface="MS PGothic" panose="020B0600070205080204" pitchFamily="34" charset="-128"/>
                <a:ea typeface="MS PGothic" panose="020B0600070205080204" pitchFamily="34" charset="-128"/>
              </a:rPr>
              <a:t>本研修は、相談支援専門員（障害児相談支援）と児童発達支援管理責任者が合同で学ぶ場であり、協働を念頭に共通するこどもと家族に寄り添う基本的な姿勢を確認する意図がある。</a:t>
            </a:r>
          </a:p>
          <a:p>
            <a:pPr marL="404813" indent="-404813">
              <a:buNone/>
            </a:pPr>
            <a:r>
              <a:rPr lang="ja-JP" altLang="en-US" sz="2800">
                <a:latin typeface="MS PGothic" panose="020B0600070205080204" pitchFamily="34" charset="-128"/>
                <a:ea typeface="MS PGothic" panose="020B0600070205080204" pitchFamily="34" charset="-128"/>
              </a:rPr>
              <a:t>◎</a:t>
            </a:r>
            <a:r>
              <a:rPr lang="en-US" altLang="ja-JP" sz="2800" dirty="0">
                <a:latin typeface="MS PGothic" panose="020B0600070205080204" pitchFamily="34" charset="-128"/>
                <a:ea typeface="MS PGothic" panose="020B0600070205080204" pitchFamily="34" charset="-128"/>
              </a:rPr>
              <a:t> </a:t>
            </a:r>
            <a:r>
              <a:rPr lang="ja-JP" altLang="en-US" sz="2800">
                <a:latin typeface="MS PGothic" panose="020B0600070205080204" pitchFamily="34" charset="-128"/>
                <a:ea typeface="MS PGothic" panose="020B0600070205080204" pitchFamily="34" charset="-128"/>
              </a:rPr>
              <a:t>そのうえで、本講義は最初の講義であり、まず「障害児支援とは何か」という初歩的で基本的な内容を再確認することがねらいとなっている。</a:t>
            </a:r>
            <a:endParaRPr lang="en-US" altLang="ja-JP" sz="2800" dirty="0">
              <a:latin typeface="MS PGothic" panose="020B0600070205080204" pitchFamily="34" charset="-128"/>
              <a:ea typeface="MS PGothic" panose="020B0600070205080204" pitchFamily="34" charset="-128"/>
            </a:endParaRPr>
          </a:p>
          <a:p>
            <a:pPr marL="404813" indent="-404813">
              <a:buNone/>
            </a:pPr>
            <a:r>
              <a:rPr lang="ja-JP" altLang="en-US" sz="2800">
                <a:latin typeface="MS PGothic" panose="020B0600070205080204" pitchFamily="34" charset="-128"/>
                <a:ea typeface="MS PGothic" panose="020B0600070205080204" pitchFamily="34" charset="-128"/>
              </a:rPr>
              <a:t>◎</a:t>
            </a:r>
            <a:r>
              <a:rPr lang="en-US" altLang="ja-JP" sz="2800" dirty="0">
                <a:latin typeface="MS PGothic" panose="020B0600070205080204" pitchFamily="34" charset="-128"/>
                <a:ea typeface="MS PGothic" panose="020B0600070205080204" pitchFamily="34" charset="-128"/>
              </a:rPr>
              <a:t> </a:t>
            </a:r>
            <a:r>
              <a:rPr lang="ja-JP" altLang="en-US" sz="2800">
                <a:latin typeface="MS PGothic" panose="020B0600070205080204" pitchFamily="34" charset="-128"/>
                <a:ea typeface="MS PGothic" panose="020B0600070205080204" pitchFamily="34" charset="-128"/>
              </a:rPr>
              <a:t>障害児は「こども」であり、こどもまんなかの支援を提供することが重要であることを伝える</a:t>
            </a:r>
            <a:endParaRPr lang="en-US" altLang="ja-JP" sz="2800" dirty="0">
              <a:latin typeface="MS PGothic" panose="020B0600070205080204" pitchFamily="34" charset="-128"/>
              <a:ea typeface="MS PGothic" panose="020B0600070205080204" pitchFamily="34" charset="-128"/>
            </a:endParaRPr>
          </a:p>
          <a:p>
            <a:pPr marL="404813" indent="-404813">
              <a:buNone/>
            </a:pPr>
            <a:r>
              <a:rPr lang="ja-JP" altLang="en-US" sz="2800">
                <a:latin typeface="MS PGothic" panose="020B0600070205080204" pitchFamily="34" charset="-128"/>
                <a:ea typeface="MS PGothic" panose="020B0600070205080204" pitchFamily="34" charset="-128"/>
              </a:rPr>
              <a:t>◎</a:t>
            </a:r>
            <a:r>
              <a:rPr lang="en-US" altLang="ja-JP" sz="2800" dirty="0">
                <a:latin typeface="MS PGothic" panose="020B0600070205080204" pitchFamily="34" charset="-128"/>
                <a:ea typeface="MS PGothic" panose="020B0600070205080204" pitchFamily="34" charset="-128"/>
              </a:rPr>
              <a:t> </a:t>
            </a:r>
            <a:r>
              <a:rPr lang="ja-JP" altLang="en-US" sz="2800">
                <a:latin typeface="MS PGothic" panose="020B0600070205080204" pitchFamily="34" charset="-128"/>
                <a:ea typeface="MS PGothic" panose="020B0600070205080204" pitchFamily="34" charset="-128"/>
              </a:rPr>
              <a:t>そのために重要となる法令遵守の視点、権利の保障や擁護の視点について概観する</a:t>
            </a:r>
            <a:endParaRPr lang="en-US" altLang="ja-JP" sz="2800" dirty="0">
              <a:latin typeface="MS PGothic" panose="020B0600070205080204" pitchFamily="34" charset="-128"/>
              <a:ea typeface="MS PGothic" panose="020B0600070205080204" pitchFamily="34" charset="-128"/>
            </a:endParaRPr>
          </a:p>
          <a:p>
            <a:pPr marL="404813" indent="-404813">
              <a:buNone/>
            </a:pPr>
            <a:r>
              <a:rPr kumimoji="1" lang="ja-JP" altLang="en-US" sz="2800">
                <a:latin typeface="MS PGothic" panose="020B0600070205080204" pitchFamily="34" charset="-128"/>
                <a:ea typeface="MS PGothic" panose="020B0600070205080204" pitchFamily="34" charset="-128"/>
              </a:rPr>
              <a:t>◎</a:t>
            </a:r>
            <a:r>
              <a:rPr kumimoji="1" lang="en-US" altLang="ja-JP" sz="2800" dirty="0">
                <a:latin typeface="MS PGothic" panose="020B0600070205080204" pitchFamily="34" charset="-128"/>
                <a:ea typeface="MS PGothic" panose="020B0600070205080204" pitchFamily="34" charset="-128"/>
              </a:rPr>
              <a:t> </a:t>
            </a:r>
            <a:r>
              <a:rPr kumimoji="1" lang="ja-JP" altLang="en-US" sz="2800">
                <a:latin typeface="MS PGothic" panose="020B0600070205080204" pitchFamily="34" charset="-128"/>
                <a:ea typeface="MS PGothic" panose="020B0600070205080204" pitchFamily="34" charset="-128"/>
              </a:rPr>
              <a:t>本講義の基本的姿勢をベースに、以降の講義につなげる</a:t>
            </a:r>
            <a:endParaRPr kumimoji="1" lang="en-US" altLang="ja-JP" sz="2800" dirty="0">
              <a:latin typeface="MS PGothic" panose="020B0600070205080204" pitchFamily="34" charset="-128"/>
              <a:ea typeface="MS PGothic" panose="020B0600070205080204" pitchFamily="34" charset="-128"/>
            </a:endParaRPr>
          </a:p>
        </p:txBody>
      </p:sp>
      <p:sp>
        <p:nvSpPr>
          <p:cNvPr id="3" name="スライド番号プレースホルダー 9">
            <a:extLst>
              <a:ext uri="{FF2B5EF4-FFF2-40B4-BE49-F238E27FC236}">
                <a16:creationId xmlns:a16="http://schemas.microsoft.com/office/drawing/2014/main" id="{3216248D-8BDE-C22C-09E0-B62D1526D8B2}"/>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2</a:t>
            </a:fld>
            <a:endParaRPr lang="en-US" altLang="ja-JP" sz="2000" dirty="0">
              <a:solidFill>
                <a:srgbClr val="000000"/>
              </a:solidFill>
            </a:endParaRPr>
          </a:p>
        </p:txBody>
      </p:sp>
    </p:spTree>
    <p:extLst>
      <p:ext uri="{BB962C8B-B14F-4D97-AF65-F5344CB8AC3E}">
        <p14:creationId xmlns:p14="http://schemas.microsoft.com/office/powerpoint/2010/main" val="28045338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1"/>
          <p:cNvSpPr>
            <a:spLocks noChangeArrowheads="1"/>
          </p:cNvSpPr>
          <p:nvPr/>
        </p:nvSpPr>
        <p:spPr bwMode="auto">
          <a:xfrm>
            <a:off x="64231" y="645540"/>
            <a:ext cx="9777536" cy="620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85738" indent="-185738"/>
            <a:r>
              <a:rPr lang="ja-JP" altLang="en-US" sz="2000" b="1" dirty="0">
                <a:latin typeface="MS PGothic" panose="020B0600070205080204" pitchFamily="34" charset="-128"/>
                <a:ea typeface="MS PGothic" panose="020B0600070205080204" pitchFamily="34" charset="-128"/>
              </a:rPr>
              <a:t>第六条の二の二　</a:t>
            </a:r>
            <a:r>
              <a:rPr lang="ja-JP" altLang="en-US" sz="2000" dirty="0">
                <a:latin typeface="MS PGothic" panose="020B0600070205080204" pitchFamily="34" charset="-128"/>
                <a:ea typeface="MS PGothic" panose="020B0600070205080204" pitchFamily="34" charset="-128"/>
              </a:rPr>
              <a:t>この法律で、</a:t>
            </a:r>
            <a:r>
              <a:rPr lang="ja-JP" altLang="en-US" sz="2000" u="sng" dirty="0">
                <a:solidFill>
                  <a:srgbClr val="FF0000"/>
                </a:solidFill>
                <a:latin typeface="MS PGothic" panose="020B0600070205080204" pitchFamily="34" charset="-128"/>
                <a:ea typeface="MS PGothic" panose="020B0600070205080204" pitchFamily="34" charset="-128"/>
              </a:rPr>
              <a:t>障害児通所支援</a:t>
            </a:r>
            <a:r>
              <a:rPr lang="ja-JP" altLang="en-US" sz="2000" dirty="0">
                <a:latin typeface="MS PGothic" panose="020B0600070205080204" pitchFamily="34" charset="-128"/>
                <a:ea typeface="MS PGothic" panose="020B0600070205080204" pitchFamily="34" charset="-128"/>
              </a:rPr>
              <a:t>とは、</a:t>
            </a:r>
            <a:r>
              <a:rPr lang="ja-JP" altLang="en-US" sz="2000" u="sng" dirty="0">
                <a:solidFill>
                  <a:srgbClr val="0432FF"/>
                </a:solidFill>
                <a:latin typeface="MS PGothic" panose="020B0600070205080204" pitchFamily="34" charset="-128"/>
                <a:ea typeface="MS PGothic" panose="020B0600070205080204" pitchFamily="34" charset="-128"/>
              </a:rPr>
              <a:t>児童</a:t>
            </a:r>
            <a:r>
              <a:rPr lang="ja-JP" altLang="en-US" sz="2000" u="sng">
                <a:solidFill>
                  <a:srgbClr val="0432FF"/>
                </a:solidFill>
                <a:latin typeface="MS PGothic" panose="020B0600070205080204" pitchFamily="34" charset="-128"/>
                <a:ea typeface="MS PGothic" panose="020B0600070205080204" pitchFamily="34" charset="-128"/>
              </a:rPr>
              <a:t>発達支援</a:t>
            </a:r>
            <a:r>
              <a:rPr lang="ja-JP" altLang="en-US" sz="2000" u="sng">
                <a:latin typeface="MS PGothic" panose="020B0600070205080204" pitchFamily="34" charset="-128"/>
                <a:ea typeface="MS PGothic" panose="020B0600070205080204" pitchFamily="34" charset="-128"/>
              </a:rPr>
              <a:t>、</a:t>
            </a:r>
            <a:r>
              <a:rPr lang="ja-JP" altLang="en-US" sz="2000" u="sng" dirty="0">
                <a:solidFill>
                  <a:srgbClr val="0432FF"/>
                </a:solidFill>
                <a:latin typeface="MS PGothic" panose="020B0600070205080204" pitchFamily="34" charset="-128"/>
                <a:ea typeface="MS PGothic" panose="020B0600070205080204" pitchFamily="34" charset="-128"/>
              </a:rPr>
              <a:t>放課後等デイサービ</a:t>
            </a:r>
            <a:r>
              <a:rPr lang="ja-JP" altLang="en-US" sz="2000" u="sng" dirty="0">
                <a:latin typeface="MS PGothic" panose="020B0600070205080204" pitchFamily="34" charset="-128"/>
                <a:ea typeface="MS PGothic" panose="020B0600070205080204" pitchFamily="34" charset="-128"/>
              </a:rPr>
              <a:t>ス、</a:t>
            </a:r>
            <a:r>
              <a:rPr lang="ja-JP" altLang="en-US" sz="2000" u="sng" dirty="0">
                <a:solidFill>
                  <a:srgbClr val="0432FF"/>
                </a:solidFill>
                <a:latin typeface="MS PGothic" panose="020B0600070205080204" pitchFamily="34" charset="-128"/>
                <a:ea typeface="MS PGothic" panose="020B0600070205080204" pitchFamily="34" charset="-128"/>
              </a:rPr>
              <a:t>居宅訪問型児童発達支援</a:t>
            </a:r>
            <a:r>
              <a:rPr lang="ja-JP" altLang="en-US" sz="2000" u="sng" dirty="0">
                <a:latin typeface="MS PGothic" panose="020B0600070205080204" pitchFamily="34" charset="-128"/>
                <a:ea typeface="MS PGothic" panose="020B0600070205080204" pitchFamily="34" charset="-128"/>
              </a:rPr>
              <a:t>及び</a:t>
            </a:r>
            <a:r>
              <a:rPr lang="ja-JP" altLang="en-US" sz="2000" u="sng" dirty="0">
                <a:solidFill>
                  <a:srgbClr val="0432FF"/>
                </a:solidFill>
                <a:latin typeface="MS PGothic" panose="020B0600070205080204" pitchFamily="34" charset="-128"/>
                <a:ea typeface="MS PGothic" panose="020B0600070205080204" pitchFamily="34" charset="-128"/>
              </a:rPr>
              <a:t>保育所等訪問支援</a:t>
            </a:r>
            <a:r>
              <a:rPr lang="ja-JP" altLang="en-US" sz="2000" dirty="0">
                <a:latin typeface="MS PGothic" panose="020B0600070205080204" pitchFamily="34" charset="-128"/>
                <a:ea typeface="MS PGothic" panose="020B0600070205080204" pitchFamily="34" charset="-128"/>
              </a:rPr>
              <a:t>をいい、</a:t>
            </a:r>
            <a:r>
              <a:rPr lang="ja-JP" altLang="en-US" sz="2000" u="sng" dirty="0">
                <a:solidFill>
                  <a:srgbClr val="FF0000"/>
                </a:solidFill>
                <a:latin typeface="MS PGothic" panose="020B0600070205080204" pitchFamily="34" charset="-128"/>
                <a:ea typeface="MS PGothic" panose="020B0600070205080204" pitchFamily="34" charset="-128"/>
              </a:rPr>
              <a:t>障害児通所支援事業</a:t>
            </a:r>
            <a:r>
              <a:rPr lang="ja-JP" altLang="en-US" sz="2000" dirty="0">
                <a:latin typeface="MS PGothic" panose="020B0600070205080204" pitchFamily="34" charset="-128"/>
                <a:ea typeface="MS PGothic" panose="020B0600070205080204" pitchFamily="34" charset="-128"/>
              </a:rPr>
              <a:t>とは、障害児通所支援を行う事業をいう。</a:t>
            </a:r>
            <a:endParaRPr lang="ja-JP" altLang="en-US" sz="2000" i="1" u="sng" dirty="0">
              <a:solidFill>
                <a:srgbClr val="00B050"/>
              </a:solidFill>
              <a:latin typeface="MS PGothic" panose="020B0600070205080204" pitchFamily="34" charset="-128"/>
              <a:ea typeface="MS PGothic" panose="020B0600070205080204" pitchFamily="34" charset="-128"/>
            </a:endParaRPr>
          </a:p>
          <a:p>
            <a:pPr marL="185738" indent="-185738"/>
            <a:r>
              <a:rPr lang="ja-JP" altLang="en-US" sz="2000">
                <a:latin typeface="MS PGothic" panose="020B0600070205080204" pitchFamily="34" charset="-128"/>
                <a:ea typeface="MS PGothic" panose="020B0600070205080204" pitchFamily="34" charset="-128"/>
              </a:rPr>
              <a:t>②　この法律で、児童発達支援とは、障害児につき、児童発達支援センターその他の内閣府令で定める施設に通わせ、日常生活における基本的な動作及び知識技能の習得並びに集団生活への適応のための支援その他の内閣府令で定める便宜を供与し、又はこれに併せて児童発達支援センターにおいて治療（肢体不自由児）を行うことをいう。</a:t>
            </a:r>
            <a:endParaRPr lang="ja-JP" altLang="en-US" sz="2000" dirty="0">
              <a:latin typeface="MS PGothic" panose="020B0600070205080204" pitchFamily="34" charset="-128"/>
              <a:ea typeface="MS PGothic" panose="020B0600070205080204" pitchFamily="34" charset="-128"/>
            </a:endParaRPr>
          </a:p>
          <a:p>
            <a:pPr marL="185738" indent="-185738"/>
            <a:r>
              <a:rPr lang="en-US" altLang="ja-JP" sz="2000" dirty="0">
                <a:latin typeface="MS PGothic" panose="020B0600070205080204" pitchFamily="34" charset="-128"/>
                <a:ea typeface="MS PGothic" panose="020B0600070205080204" pitchFamily="34" charset="-128"/>
              </a:rPr>
              <a:t>③ </a:t>
            </a:r>
            <a:r>
              <a:rPr lang="ja-JP" altLang="en-US" sz="2000" dirty="0">
                <a:latin typeface="MS PGothic" panose="020B0600070205080204" pitchFamily="34" charset="-128"/>
                <a:ea typeface="MS PGothic" panose="020B0600070205080204" pitchFamily="34" charset="-128"/>
              </a:rPr>
              <a:t>この法律で、</a:t>
            </a:r>
            <a:r>
              <a:rPr lang="ja-JP" altLang="en-US" sz="2000" u="sng" dirty="0">
                <a:solidFill>
                  <a:srgbClr val="FF0000"/>
                </a:solidFill>
                <a:latin typeface="MS PGothic" panose="020B0600070205080204" pitchFamily="34" charset="-128"/>
                <a:ea typeface="MS PGothic" panose="020B0600070205080204" pitchFamily="34" charset="-128"/>
              </a:rPr>
              <a:t>放課後等デイサービス</a:t>
            </a:r>
            <a:r>
              <a:rPr lang="ja-JP" altLang="en-US" sz="2000" dirty="0">
                <a:latin typeface="MS PGothic" panose="020B0600070205080204" pitchFamily="34" charset="-128"/>
                <a:ea typeface="MS PGothic" panose="020B0600070205080204" pitchFamily="34" charset="-128"/>
              </a:rPr>
              <a:t>とは、学校教育法（昭和二十二年法律第二十六号）第一条に規定する学校（幼稚園及び大学を除く。）又は専修学校等（同法第百二十四条に規定する専修学校及び同法第百三十四条第一項に規定する各種学校をいう。）に就学している障害児（専修学校等に就学している障害児にあつては、その福祉の増進を図るため、授業の終了後又は休業日における支援の必要があると市町村長が認める者に限る。）につき、授業の終了後又は休業日に児童発達支援センターその他の内閣府令で定める施設に通わせ、生活能力の向上のために必要な支援、社会との交流の促進その他の便宜を供与することをいう。</a:t>
            </a:r>
          </a:p>
          <a:p>
            <a:pPr marL="185738" indent="-185738"/>
            <a:r>
              <a:rPr lang="en-US" altLang="ja-JP" sz="2000" dirty="0">
                <a:latin typeface="MS PGothic" panose="020B0600070205080204" pitchFamily="34" charset="-128"/>
                <a:ea typeface="MS PGothic" panose="020B0600070205080204" pitchFamily="34" charset="-128"/>
              </a:rPr>
              <a:t>④ </a:t>
            </a:r>
            <a:r>
              <a:rPr lang="ja-JP" altLang="en-US" sz="2000" dirty="0">
                <a:latin typeface="MS PGothic" panose="020B0600070205080204" pitchFamily="34" charset="-128"/>
                <a:ea typeface="MS PGothic" panose="020B0600070205080204" pitchFamily="34" charset="-128"/>
              </a:rPr>
              <a:t>この法律で、</a:t>
            </a:r>
            <a:r>
              <a:rPr lang="ja-JP" altLang="en-US" sz="2000" u="sng" dirty="0">
                <a:solidFill>
                  <a:srgbClr val="FF0000"/>
                </a:solidFill>
                <a:latin typeface="MS PGothic" panose="020B0600070205080204" pitchFamily="34" charset="-128"/>
                <a:ea typeface="MS PGothic" panose="020B0600070205080204" pitchFamily="34" charset="-128"/>
              </a:rPr>
              <a:t>居宅訪問型児童発達支援</a:t>
            </a:r>
            <a:r>
              <a:rPr lang="ja-JP" altLang="en-US" sz="2000" dirty="0">
                <a:latin typeface="MS PGothic" panose="020B0600070205080204" pitchFamily="34" charset="-128"/>
                <a:ea typeface="MS PGothic" panose="020B0600070205080204" pitchFamily="34" charset="-128"/>
              </a:rPr>
              <a:t>とは、重度の障害の状態その他これに準ずるものとして内閣府令で定める状態にある障害児であつて、児童発達支援又は放課後等デイサービスを受けるために外出することが著しく困難なものにつき、当該障害児の居宅を訪問し、日常生活における基本的な動作及び知識技能の習得並びに生活能力の向上のために必要な支援その他の内閣府令で定める便宜を供与することをいう。</a:t>
            </a:r>
          </a:p>
        </p:txBody>
      </p:sp>
      <p:sp>
        <p:nvSpPr>
          <p:cNvPr id="2" name="スライド番号プレースホルダー 9">
            <a:extLst>
              <a:ext uri="{FF2B5EF4-FFF2-40B4-BE49-F238E27FC236}">
                <a16:creationId xmlns:a16="http://schemas.microsoft.com/office/drawing/2014/main" id="{2152A477-C3AE-5B4D-FC37-799E6D93E0F7}"/>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29</a:t>
            </a:fld>
            <a:endParaRPr lang="en-US" altLang="ja-JP" sz="2000" dirty="0">
              <a:solidFill>
                <a:srgbClr val="000000"/>
              </a:solidFill>
            </a:endParaRPr>
          </a:p>
        </p:txBody>
      </p:sp>
      <p:sp>
        <p:nvSpPr>
          <p:cNvPr id="5" name="Rectangle 3">
            <a:extLst>
              <a:ext uri="{FF2B5EF4-FFF2-40B4-BE49-F238E27FC236}">
                <a16:creationId xmlns:a16="http://schemas.microsoft.com/office/drawing/2014/main" id="{11411A13-AF5B-363F-970D-0BFF2F26550A}"/>
              </a:ext>
            </a:extLst>
          </p:cNvPr>
          <p:cNvSpPr txBox="1">
            <a:spLocks noChangeArrowheads="1"/>
          </p:cNvSpPr>
          <p:nvPr/>
        </p:nvSpPr>
        <p:spPr bwMode="auto">
          <a:xfrm>
            <a:off x="-1" y="116632"/>
            <a:ext cx="9906001" cy="483129"/>
          </a:xfrm>
          <a:prstGeom prst="rect">
            <a:avLst/>
          </a:prstGeom>
          <a:noFill/>
          <a:ln w="9525">
            <a:noFill/>
            <a:miter lim="800000"/>
            <a:headEnd/>
            <a:tailEnd/>
          </a:ln>
        </p:spPr>
        <p:txBody>
          <a:bodyPr lIns="84368" tIns="42186" rIns="84368" bIns="42186"/>
          <a:lstStyle/>
          <a:p>
            <a:pPr algn="ctr">
              <a:lnSpc>
                <a:spcPct val="80000"/>
              </a:lnSpc>
              <a:spcBef>
                <a:spcPct val="20000"/>
              </a:spcBef>
              <a:defRPr/>
            </a:pPr>
            <a:r>
              <a:rPr lang="ja-JP" altLang="en-US" sz="3200" u="sng"/>
              <a:t>障害児支援の定義</a:t>
            </a:r>
            <a:endParaRPr lang="en-US" altLang="ja-JP" sz="3200" u="sng" spc="-100" dirty="0">
              <a:solidFill>
                <a:srgbClr val="000000"/>
              </a:solidFill>
            </a:endParaRPr>
          </a:p>
        </p:txBody>
      </p:sp>
    </p:spTree>
    <p:extLst>
      <p:ext uri="{BB962C8B-B14F-4D97-AF65-F5344CB8AC3E}">
        <p14:creationId xmlns:p14="http://schemas.microsoft.com/office/powerpoint/2010/main" val="14927641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1"/>
          <p:cNvSpPr>
            <a:spLocks noChangeArrowheads="1"/>
          </p:cNvSpPr>
          <p:nvPr/>
        </p:nvSpPr>
        <p:spPr bwMode="auto">
          <a:xfrm>
            <a:off x="0" y="-12419"/>
            <a:ext cx="9906000" cy="5817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85738" indent="-185738"/>
            <a:r>
              <a:rPr lang="en-US" altLang="ja-JP" sz="2000" dirty="0">
                <a:latin typeface="MS PGothic" panose="020B0600070205080204" pitchFamily="34" charset="-128"/>
                <a:ea typeface="MS PGothic" panose="020B0600070205080204" pitchFamily="34" charset="-128"/>
              </a:rPr>
              <a:t>⑤ </a:t>
            </a:r>
            <a:r>
              <a:rPr lang="ja-JP" altLang="en-US" sz="2000">
                <a:latin typeface="MS PGothic" panose="020B0600070205080204" pitchFamily="34" charset="-128"/>
                <a:ea typeface="MS PGothic" panose="020B0600070205080204" pitchFamily="34" charset="-128"/>
              </a:rPr>
              <a:t>この法律で、</a:t>
            </a:r>
            <a:r>
              <a:rPr lang="ja-JP" altLang="en-US" sz="2000" u="sng">
                <a:solidFill>
                  <a:srgbClr val="FF0000"/>
                </a:solidFill>
                <a:latin typeface="MS PGothic" panose="020B0600070205080204" pitchFamily="34" charset="-128"/>
                <a:ea typeface="MS PGothic" panose="020B0600070205080204" pitchFamily="34" charset="-128"/>
              </a:rPr>
              <a:t>保育所等訪問支援</a:t>
            </a:r>
            <a:r>
              <a:rPr lang="ja-JP" altLang="en-US" sz="2000">
                <a:latin typeface="MS PGothic" panose="020B0600070205080204" pitchFamily="34" charset="-128"/>
                <a:ea typeface="MS PGothic" panose="020B0600070205080204" pitchFamily="34" charset="-128"/>
              </a:rPr>
              <a:t>とは、保育所その他の児童が集団生活を営む施設として内閣府令で定めるものに通う障害児又は乳児院その他の児童が集団生活を営む施設として内閣府令で定めるものに入所する障害児につき、当該施設を訪問し、当該施設における障害児以外の児童との集団生活への適応のための専門的な支援その他の便宜を供与することをいう。</a:t>
            </a:r>
          </a:p>
          <a:p>
            <a:pPr marL="185738" indent="-185738"/>
            <a:endParaRPr lang="en-US" altLang="ja-JP" sz="2000" dirty="0">
              <a:latin typeface="MS PGothic" panose="020B0600070205080204" pitchFamily="34" charset="-128"/>
              <a:ea typeface="MS PGothic" panose="020B0600070205080204" pitchFamily="34" charset="-128"/>
            </a:endParaRPr>
          </a:p>
          <a:p>
            <a:pPr marL="185738" indent="-185738"/>
            <a:endParaRPr lang="en-US" altLang="ja-JP" sz="1400" dirty="0">
              <a:latin typeface="MS PGothic" panose="020B0600070205080204" pitchFamily="34" charset="-128"/>
              <a:ea typeface="MS PGothic" panose="020B0600070205080204" pitchFamily="34" charset="-128"/>
            </a:endParaRPr>
          </a:p>
          <a:p>
            <a:pPr marL="185738" indent="-185738"/>
            <a:endParaRPr lang="en-US" altLang="ja-JP" sz="1400" dirty="0">
              <a:latin typeface="MS PGothic" panose="020B0600070205080204" pitchFamily="34" charset="-128"/>
              <a:ea typeface="MS PGothic" panose="020B0600070205080204" pitchFamily="34" charset="-128"/>
            </a:endParaRPr>
          </a:p>
          <a:p>
            <a:pPr marL="185738" indent="-185738"/>
            <a:endParaRPr lang="en-US" altLang="ja-JP" sz="1800" dirty="0">
              <a:latin typeface="MS PGothic" panose="020B0600070205080204" pitchFamily="34" charset="-128"/>
              <a:ea typeface="MS PGothic" panose="020B0600070205080204" pitchFamily="34" charset="-128"/>
            </a:endParaRPr>
          </a:p>
          <a:p>
            <a:pPr marL="185738" indent="-185738"/>
            <a:r>
              <a:rPr lang="en-US" altLang="ja-JP" sz="2000" dirty="0">
                <a:latin typeface="MS PGothic" panose="020B0600070205080204" pitchFamily="34" charset="-128"/>
                <a:ea typeface="MS PGothic" panose="020B0600070205080204" pitchFamily="34" charset="-128"/>
              </a:rPr>
              <a:t>⑥ </a:t>
            </a:r>
            <a:r>
              <a:rPr lang="ja-JP" altLang="en-US" sz="2000">
                <a:latin typeface="MS PGothic" panose="020B0600070205080204" pitchFamily="34" charset="-128"/>
                <a:ea typeface="MS PGothic" panose="020B0600070205080204" pitchFamily="34" charset="-128"/>
              </a:rPr>
              <a:t>この法律で、</a:t>
            </a:r>
            <a:r>
              <a:rPr lang="ja-JP" altLang="en-US" sz="2000" u="sng">
                <a:solidFill>
                  <a:srgbClr val="FF0000"/>
                </a:solidFill>
                <a:latin typeface="MS PGothic" panose="020B0600070205080204" pitchFamily="34" charset="-128"/>
                <a:ea typeface="MS PGothic" panose="020B0600070205080204" pitchFamily="34" charset="-128"/>
              </a:rPr>
              <a:t>障害児相談支援</a:t>
            </a:r>
            <a:r>
              <a:rPr lang="ja-JP" altLang="en-US" sz="2000">
                <a:latin typeface="MS PGothic" panose="020B0600070205080204" pitchFamily="34" charset="-128"/>
                <a:ea typeface="MS PGothic" panose="020B0600070205080204" pitchFamily="34" charset="-128"/>
              </a:rPr>
              <a:t>とは、障害児支援利用援助及び継続障害児支援利用援助を行うことをいい、障害児相談支援事業とは、障害児相談支援を行う事業をいう。</a:t>
            </a:r>
            <a:endParaRPr lang="ja-JP" altLang="en-US" sz="900">
              <a:latin typeface="MS PGothic" panose="020B0600070205080204" pitchFamily="34" charset="-128"/>
              <a:ea typeface="MS PGothic" panose="020B0600070205080204" pitchFamily="34" charset="-128"/>
            </a:endParaRPr>
          </a:p>
          <a:p>
            <a:pPr marL="185738" indent="-185738"/>
            <a:r>
              <a:rPr lang="en-US" altLang="ja-JP" sz="2000" dirty="0">
                <a:latin typeface="MS PGothic" panose="020B0600070205080204" pitchFamily="34" charset="-128"/>
                <a:ea typeface="MS PGothic" panose="020B0600070205080204" pitchFamily="34" charset="-128"/>
              </a:rPr>
              <a:t>⑦ </a:t>
            </a:r>
            <a:r>
              <a:rPr lang="ja-JP" altLang="en-US" sz="2000">
                <a:latin typeface="MS PGothic" panose="020B0600070205080204" pitchFamily="34" charset="-128"/>
                <a:ea typeface="MS PGothic" panose="020B0600070205080204" pitchFamily="34" charset="-128"/>
              </a:rPr>
              <a:t>この法律で、</a:t>
            </a:r>
            <a:r>
              <a:rPr lang="ja-JP" altLang="en-US" sz="2000" u="sng">
                <a:solidFill>
                  <a:srgbClr val="FF0000"/>
                </a:solidFill>
                <a:latin typeface="MS PGothic" panose="020B0600070205080204" pitchFamily="34" charset="-128"/>
                <a:ea typeface="MS PGothic" panose="020B0600070205080204" pitchFamily="34" charset="-128"/>
              </a:rPr>
              <a:t>障害児支援利用援助</a:t>
            </a:r>
            <a:r>
              <a:rPr lang="ja-JP" altLang="en-US" sz="2000">
                <a:latin typeface="MS PGothic" panose="020B0600070205080204" pitchFamily="34" charset="-128"/>
                <a:ea typeface="MS PGothic" panose="020B0600070205080204" pitchFamily="34" charset="-128"/>
              </a:rPr>
              <a:t>とは、第二十一条の五の六第一項又は第二十一条の五の八第一項の申請に係る障害児の心身の状況、その置かれている環境、当該障害児又はその保護者の障害児通所支援の利用に関する意向その他の事情を勘案し、利用する障害児通所支援の種類及び内容その他の内閣府令で定める事項を定めた計画を作成し、第二十一条の五の五第一項に規定する通所給付決定（次項において「通所給付決定」という。）又は第二十一条の五の八第二項に規定する通所給付決定の変更の決定（次項において「通所給付決定の変更の決定」という。）（以下この条及び第二十四条の二十六第一項第一号において「給付決定等」と総称する。）が行われた後に、第二十一条の五の三第一項に規定する指定障害児通所支援事業者その他の者（次項において「関係者」という。）との連絡調整その他の便宜を供与するとともに、当該給付決定等に係る障害児通所支援の種類及び内容、これを担当する者その他の内閣府令で定める事項を記載した計画を作成することをいう。</a:t>
            </a:r>
          </a:p>
        </p:txBody>
      </p:sp>
      <p:sp>
        <p:nvSpPr>
          <p:cNvPr id="2" name="スライド番号プレースホルダー 9">
            <a:extLst>
              <a:ext uri="{FF2B5EF4-FFF2-40B4-BE49-F238E27FC236}">
                <a16:creationId xmlns:a16="http://schemas.microsoft.com/office/drawing/2014/main" id="{C0AE1F40-C2D0-3DB3-1F5D-C27EE361FC68}"/>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30</a:t>
            </a:fld>
            <a:endParaRPr lang="en-US" altLang="ja-JP" sz="2000" dirty="0">
              <a:solidFill>
                <a:srgbClr val="000000"/>
              </a:solidFill>
            </a:endParaRPr>
          </a:p>
        </p:txBody>
      </p:sp>
      <p:sp>
        <p:nvSpPr>
          <p:cNvPr id="4" name="四角形吹き出し 3">
            <a:extLst>
              <a:ext uri="{FF2B5EF4-FFF2-40B4-BE49-F238E27FC236}">
                <a16:creationId xmlns:a16="http://schemas.microsoft.com/office/drawing/2014/main" id="{5A976FD3-8029-A212-69BD-E50966D6C339}"/>
              </a:ext>
            </a:extLst>
          </p:cNvPr>
          <p:cNvSpPr/>
          <p:nvPr/>
        </p:nvSpPr>
        <p:spPr bwMode="auto">
          <a:xfrm>
            <a:off x="533605" y="1556792"/>
            <a:ext cx="8838790" cy="957316"/>
          </a:xfrm>
          <a:prstGeom prst="wedgeRectCallout">
            <a:avLst>
              <a:gd name="adj1" fmla="val -33434"/>
              <a:gd name="adj2" fmla="val 5470"/>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r>
              <a:rPr kumimoji="1" lang="ja-JP" altLang="en-US" sz="2000" b="0" i="0" u="none" strike="noStrike" cap="none" normalizeH="0" baseline="0">
                <a:ln>
                  <a:noFill/>
                </a:ln>
                <a:solidFill>
                  <a:srgbClr val="FF0000"/>
                </a:solidFill>
                <a:effectLst/>
                <a:ea typeface="ＭＳ Ｐゴシック" pitchFamily="50" charset="-128"/>
              </a:rPr>
              <a:t>・利用形態・手続きは、「サービス」だが</a:t>
            </a:r>
            <a:r>
              <a:rPr kumimoji="1" lang="en-US" altLang="ja-JP" sz="2000" b="0" i="0" u="none" strike="noStrike" cap="none" normalizeH="0" baseline="0" dirty="0">
                <a:ln>
                  <a:noFill/>
                </a:ln>
                <a:solidFill>
                  <a:srgbClr val="FF0000"/>
                </a:solidFill>
                <a:effectLst/>
                <a:ea typeface="ＭＳ Ｐゴシック" pitchFamily="50" charset="-128"/>
              </a:rPr>
              <a:t>…</a:t>
            </a:r>
          </a:p>
          <a:p>
            <a:pPr marL="119063" marR="0" indent="-119063" algn="l" defTabSz="873125" rtl="0" eaLnBrk="1" fontAlgn="base" latinLnBrk="0" hangingPunct="1">
              <a:lnSpc>
                <a:spcPct val="100000"/>
              </a:lnSpc>
              <a:spcBef>
                <a:spcPct val="0"/>
              </a:spcBef>
              <a:spcAft>
                <a:spcPct val="0"/>
              </a:spcAft>
              <a:buClrTx/>
              <a:buSzTx/>
              <a:buFontTx/>
              <a:buNone/>
              <a:tabLst/>
            </a:pPr>
            <a:r>
              <a:rPr lang="ja-JP" altLang="en-US" sz="2000">
                <a:solidFill>
                  <a:srgbClr val="FF0000"/>
                </a:solidFill>
                <a:ea typeface="ＭＳ Ｐゴシック" pitchFamily="50" charset="-128"/>
              </a:rPr>
              <a:t>・児童福祉法上は、「支援」や「事業」という用語を用いている（放デイを除く）</a:t>
            </a:r>
            <a:endParaRPr lang="en-US" altLang="ja-JP" sz="2000" dirty="0">
              <a:solidFill>
                <a:srgbClr val="FF0000"/>
              </a:solidFill>
              <a:ea typeface="ＭＳ Ｐゴシック" pitchFamily="50" charset="-128"/>
            </a:endParaRPr>
          </a:p>
          <a:p>
            <a:pPr marL="452438" marR="0" indent="-452438" algn="l" defTabSz="873125" rtl="0" eaLnBrk="1" fontAlgn="base" latinLnBrk="0" hangingPunct="1">
              <a:lnSpc>
                <a:spcPct val="100000"/>
              </a:lnSpc>
              <a:spcBef>
                <a:spcPct val="0"/>
              </a:spcBef>
              <a:spcAft>
                <a:spcPct val="0"/>
              </a:spcAft>
              <a:buClrTx/>
              <a:buSzTx/>
              <a:buFontTx/>
              <a:buNone/>
            </a:pPr>
            <a:r>
              <a:rPr lang="ja-JP" altLang="en-US" sz="2000">
                <a:solidFill>
                  <a:srgbClr val="FF0000"/>
                </a:solidFill>
                <a:ea typeface="ＭＳ Ｐゴシック" pitchFamily="50" charset="-128"/>
              </a:rPr>
              <a:t>　⇒</a:t>
            </a:r>
            <a:r>
              <a:rPr lang="en-US" altLang="ja-JP" sz="2000" dirty="0">
                <a:solidFill>
                  <a:srgbClr val="FF0000"/>
                </a:solidFill>
                <a:ea typeface="ＭＳ Ｐゴシック" pitchFamily="50" charset="-128"/>
              </a:rPr>
              <a:t> </a:t>
            </a:r>
            <a:r>
              <a:rPr kumimoji="1" lang="ja-JP" altLang="en-US" sz="2000" b="0" i="0" u="none" strike="noStrike" cap="none" normalizeH="0" baseline="0">
                <a:ln>
                  <a:noFill/>
                </a:ln>
                <a:solidFill>
                  <a:srgbClr val="FF0000"/>
                </a:solidFill>
                <a:effectLst/>
                <a:ea typeface="ＭＳ Ｐゴシック" pitchFamily="50" charset="-128"/>
              </a:rPr>
              <a:t>必要な支援を児童や家族に届ける責務があると読み取れる</a:t>
            </a:r>
            <a:endParaRPr kumimoji="1" lang="en-US" altLang="ja-JP" sz="2000" b="0" i="0" u="none" strike="noStrike" cap="none" normalizeH="0" baseline="0" dirty="0">
              <a:ln>
                <a:noFill/>
              </a:ln>
              <a:solidFill>
                <a:srgbClr val="FF0000"/>
              </a:solidFill>
              <a:effectLst/>
              <a:ea typeface="ＭＳ Ｐゴシック" pitchFamily="50" charset="-128"/>
            </a:endParaRPr>
          </a:p>
        </p:txBody>
      </p:sp>
    </p:spTree>
    <p:extLst>
      <p:ext uri="{BB962C8B-B14F-4D97-AF65-F5344CB8AC3E}">
        <p14:creationId xmlns:p14="http://schemas.microsoft.com/office/powerpoint/2010/main" val="1064400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1"/>
          <p:cNvSpPr>
            <a:spLocks noChangeArrowheads="1"/>
          </p:cNvSpPr>
          <p:nvPr/>
        </p:nvSpPr>
        <p:spPr bwMode="auto">
          <a:xfrm>
            <a:off x="0" y="116632"/>
            <a:ext cx="9906000" cy="6741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85738" indent="-185738"/>
            <a:r>
              <a:rPr lang="en-US" altLang="ja-JP" sz="2000" dirty="0">
                <a:latin typeface="MS PGothic" panose="020B0600070205080204" pitchFamily="34" charset="-128"/>
                <a:ea typeface="MS PGothic" panose="020B0600070205080204" pitchFamily="34" charset="-128"/>
              </a:rPr>
              <a:t>⑧ </a:t>
            </a:r>
            <a:r>
              <a:rPr lang="ja-JP" altLang="en-US" sz="2000">
                <a:latin typeface="MS PGothic" panose="020B0600070205080204" pitchFamily="34" charset="-128"/>
                <a:ea typeface="MS PGothic" panose="020B0600070205080204" pitchFamily="34" charset="-128"/>
              </a:rPr>
              <a:t>この法律で、</a:t>
            </a:r>
            <a:r>
              <a:rPr lang="ja-JP" altLang="en-US" sz="2000" u="sng">
                <a:solidFill>
                  <a:srgbClr val="FF0000"/>
                </a:solidFill>
                <a:latin typeface="MS PGothic" panose="020B0600070205080204" pitchFamily="34" charset="-128"/>
                <a:ea typeface="MS PGothic" panose="020B0600070205080204" pitchFamily="34" charset="-128"/>
              </a:rPr>
              <a:t>継続障害児支援利用援助</a:t>
            </a:r>
            <a:r>
              <a:rPr lang="ja-JP" altLang="en-US" sz="2000">
                <a:latin typeface="MS PGothic" panose="020B0600070205080204" pitchFamily="34" charset="-128"/>
                <a:ea typeface="MS PGothic" panose="020B0600070205080204" pitchFamily="34" charset="-128"/>
              </a:rPr>
              <a:t>とは、通所給付決定に係る障害児の保護者（以下「通所給付決定保護者」という。）が、第二十一条の五の七第八項に規定する通所給付決定の有効期間内において、継続して障害児通所支援を適切に利用することができるよう、当該通所給付決定に係る障害児支援利用計画（この項の規定により変更されたものを含む。）が適切であるかどうかにつき、内閣府令で定める期間ごとに、当該通所給付決定保護者の障害児通所支援の利用状況を検証し、その結果及び当該通所給付決定に係る障害児の心身の状況、その置かれている環境、当該障害児又はその保護者の障害児通所支援の利用に関する意向その他の事情を勘案し、障害児支援利用計画の見直しを行い、その結果に基づき、次のいずれかの便宜の供与を行うことをいう。</a:t>
            </a:r>
          </a:p>
          <a:p>
            <a:pPr marL="766763" indent="-314325"/>
            <a:r>
              <a:rPr lang="ja-JP" altLang="en-US" sz="2000">
                <a:latin typeface="MS PGothic" panose="020B0600070205080204" pitchFamily="34" charset="-128"/>
                <a:ea typeface="MS PGothic" panose="020B0600070205080204" pitchFamily="34" charset="-128"/>
              </a:rPr>
              <a:t>一</a:t>
            </a:r>
            <a:r>
              <a:rPr lang="en-US" altLang="ja-JP" sz="2000" dirty="0">
                <a:latin typeface="MS PGothic" panose="020B0600070205080204" pitchFamily="34" charset="-128"/>
                <a:ea typeface="MS PGothic" panose="020B0600070205080204" pitchFamily="34" charset="-128"/>
              </a:rPr>
              <a:t> </a:t>
            </a:r>
            <a:r>
              <a:rPr lang="ja-JP" altLang="en-US" sz="2000">
                <a:latin typeface="MS PGothic" panose="020B0600070205080204" pitchFamily="34" charset="-128"/>
                <a:ea typeface="MS PGothic" panose="020B0600070205080204" pitchFamily="34" charset="-128"/>
              </a:rPr>
              <a:t>障害児支援利用計画を変更するとともに、関係者との連絡調整その他の便宜の供与を行うこと。</a:t>
            </a:r>
          </a:p>
          <a:p>
            <a:pPr marL="766763" indent="-314325"/>
            <a:r>
              <a:rPr lang="ja-JP" altLang="en-US" sz="2000">
                <a:latin typeface="MS PGothic" panose="020B0600070205080204" pitchFamily="34" charset="-128"/>
                <a:ea typeface="MS PGothic" panose="020B0600070205080204" pitchFamily="34" charset="-128"/>
              </a:rPr>
              <a:t>二</a:t>
            </a:r>
            <a:r>
              <a:rPr lang="en-US" altLang="ja-JP" sz="2000" dirty="0">
                <a:latin typeface="MS PGothic" panose="020B0600070205080204" pitchFamily="34" charset="-128"/>
                <a:ea typeface="MS PGothic" panose="020B0600070205080204" pitchFamily="34" charset="-128"/>
              </a:rPr>
              <a:t> </a:t>
            </a:r>
            <a:r>
              <a:rPr lang="ja-JP" altLang="en-US" sz="2000">
                <a:latin typeface="MS PGothic" panose="020B0600070205080204" pitchFamily="34" charset="-128"/>
                <a:ea typeface="MS PGothic" panose="020B0600070205080204" pitchFamily="34" charset="-128"/>
              </a:rPr>
              <a:t>新たな通所給付決定又は通所給付決定の変更の決定が必要であると認められる場合において、当該給付決定等に係る障害児の保護者に対し、給付決定等に係る申請の勧奨を行うこと。記載した計画（次項において「障害児支援利用計画」という。）を作成することをいう。</a:t>
            </a:r>
            <a:endParaRPr lang="en-US" altLang="ja-JP" sz="2000" dirty="0">
              <a:latin typeface="MS PGothic" panose="020B0600070205080204" pitchFamily="34" charset="-128"/>
              <a:ea typeface="MS PGothic" panose="020B0600070205080204" pitchFamily="34" charset="-128"/>
            </a:endParaRPr>
          </a:p>
          <a:p>
            <a:pPr marL="185738" indent="-185738"/>
            <a:endParaRPr lang="ja-JP" altLang="en-US" sz="2000">
              <a:latin typeface="MS PGothic" panose="020B0600070205080204" pitchFamily="34" charset="-128"/>
              <a:ea typeface="MS PGothic" panose="020B0600070205080204" pitchFamily="34" charset="-128"/>
            </a:endParaRPr>
          </a:p>
        </p:txBody>
      </p:sp>
      <p:sp>
        <p:nvSpPr>
          <p:cNvPr id="2" name="スライド番号プレースホルダー 9">
            <a:extLst>
              <a:ext uri="{FF2B5EF4-FFF2-40B4-BE49-F238E27FC236}">
                <a16:creationId xmlns:a16="http://schemas.microsoft.com/office/drawing/2014/main" id="{C0AE1F40-C2D0-3DB3-1F5D-C27EE361FC68}"/>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31</a:t>
            </a:fld>
            <a:endParaRPr lang="en-US" altLang="ja-JP" sz="2000" dirty="0">
              <a:solidFill>
                <a:srgbClr val="000000"/>
              </a:solidFill>
            </a:endParaRPr>
          </a:p>
        </p:txBody>
      </p:sp>
      <p:sp>
        <p:nvSpPr>
          <p:cNvPr id="4" name="四角形吹き出し 3">
            <a:extLst>
              <a:ext uri="{FF2B5EF4-FFF2-40B4-BE49-F238E27FC236}">
                <a16:creationId xmlns:a16="http://schemas.microsoft.com/office/drawing/2014/main" id="{86999311-56C0-2296-B078-237E00FC150F}"/>
              </a:ext>
            </a:extLst>
          </p:cNvPr>
          <p:cNvSpPr/>
          <p:nvPr/>
        </p:nvSpPr>
        <p:spPr bwMode="auto">
          <a:xfrm>
            <a:off x="142984" y="4854252"/>
            <a:ext cx="9620032" cy="1584176"/>
          </a:xfrm>
          <a:prstGeom prst="wedgeRectCallout">
            <a:avLst>
              <a:gd name="adj1" fmla="val -33434"/>
              <a:gd name="adj2" fmla="val 5470"/>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36804" tIns="7359" rIns="36804" bIns="7359" numCol="1" rtlCol="0" anchor="ctr" anchorCtr="0" compatLnSpc="1">
            <a:prstTxWarp prst="textNoShape">
              <a:avLst/>
            </a:prstTxWarp>
          </a:bodyPr>
          <a:lstStyle/>
          <a:p>
            <a:pPr marL="119063" marR="0" indent="-119063" algn="l" defTabSz="873125" rtl="0" eaLnBrk="1" fontAlgn="base" latinLnBrk="0" hangingPunct="1">
              <a:lnSpc>
                <a:spcPct val="100000"/>
              </a:lnSpc>
              <a:spcBef>
                <a:spcPts val="600"/>
              </a:spcBef>
              <a:spcAft>
                <a:spcPct val="0"/>
              </a:spcAft>
              <a:buClrTx/>
              <a:buSzTx/>
              <a:buFontTx/>
              <a:buNone/>
              <a:tabLst/>
            </a:pPr>
            <a:r>
              <a:rPr kumimoji="1" lang="ja-JP" altLang="en-US" sz="2000" b="0" i="0" u="none" strike="noStrike" cap="none" normalizeH="0" baseline="0" dirty="0">
                <a:ln>
                  <a:noFill/>
                </a:ln>
                <a:solidFill>
                  <a:srgbClr val="FF0000"/>
                </a:solidFill>
                <a:effectLst/>
                <a:ea typeface="ＭＳ Ｐゴシック" pitchFamily="50" charset="-128"/>
              </a:rPr>
              <a:t>・障害児相談支援について、児童福祉法で手続き、</a:t>
            </a:r>
            <a:r>
              <a:rPr lang="ja-JP" altLang="en-US" sz="2000" dirty="0">
                <a:solidFill>
                  <a:srgbClr val="FF0000"/>
                </a:solidFill>
                <a:ea typeface="ＭＳ Ｐゴシック" pitchFamily="50" charset="-128"/>
              </a:rPr>
              <a:t>プロセス</a:t>
            </a:r>
            <a:r>
              <a:rPr kumimoji="1" lang="ja-JP" altLang="en-US" sz="2000" b="0" i="0" u="none" strike="noStrike" cap="none" normalizeH="0" baseline="0" dirty="0">
                <a:ln>
                  <a:noFill/>
                </a:ln>
                <a:solidFill>
                  <a:srgbClr val="FF0000"/>
                </a:solidFill>
                <a:effectLst/>
                <a:ea typeface="ＭＳ Ｐゴシック" pitchFamily="50" charset="-128"/>
              </a:rPr>
              <a:t>、業務内容を定義している</a:t>
            </a:r>
            <a:endParaRPr kumimoji="1" lang="en-US" altLang="ja-JP" sz="2000" b="0" i="0" u="none" strike="noStrike" cap="none" normalizeH="0" baseline="0" dirty="0">
              <a:ln>
                <a:noFill/>
              </a:ln>
              <a:solidFill>
                <a:srgbClr val="FF0000"/>
              </a:solidFill>
              <a:effectLst/>
              <a:ea typeface="ＭＳ Ｐゴシック" pitchFamily="50" charset="-128"/>
            </a:endParaRPr>
          </a:p>
          <a:p>
            <a:pPr marL="119063" marR="0" indent="-119063" algn="l" defTabSz="873125" rtl="0" eaLnBrk="1" fontAlgn="base" latinLnBrk="0" hangingPunct="1">
              <a:lnSpc>
                <a:spcPct val="100000"/>
              </a:lnSpc>
              <a:spcBef>
                <a:spcPts val="300"/>
              </a:spcBef>
              <a:spcAft>
                <a:spcPct val="0"/>
              </a:spcAft>
              <a:buClrTx/>
              <a:buSzTx/>
              <a:buFontTx/>
              <a:buNone/>
              <a:tabLst/>
            </a:pPr>
            <a:r>
              <a:rPr lang="ja-JP" altLang="en-US" sz="2000" dirty="0">
                <a:solidFill>
                  <a:srgbClr val="FF0000"/>
                </a:solidFill>
                <a:ea typeface="ＭＳ Ｐゴシック" pitchFamily="50" charset="-128"/>
              </a:rPr>
              <a:t>・基本相談は、規定されていない</a:t>
            </a:r>
            <a:endParaRPr lang="en-US" altLang="ja-JP" sz="2000" dirty="0">
              <a:solidFill>
                <a:srgbClr val="FF0000"/>
              </a:solidFill>
              <a:ea typeface="ＭＳ Ｐゴシック" pitchFamily="50" charset="-128"/>
            </a:endParaRPr>
          </a:p>
          <a:p>
            <a:pPr marL="119063" marR="0" indent="-119063" algn="l" defTabSz="873125" rtl="0" eaLnBrk="1" fontAlgn="base" latinLnBrk="0" hangingPunct="1">
              <a:lnSpc>
                <a:spcPct val="100000"/>
              </a:lnSpc>
              <a:spcBef>
                <a:spcPts val="300"/>
              </a:spcBef>
              <a:spcAft>
                <a:spcPct val="0"/>
              </a:spcAft>
              <a:buClrTx/>
              <a:buSzTx/>
              <a:buFontTx/>
              <a:buNone/>
              <a:tabLst/>
            </a:pPr>
            <a:r>
              <a:rPr lang="ja-JP" altLang="en-US" sz="2000" dirty="0">
                <a:solidFill>
                  <a:srgbClr val="FF0000"/>
                </a:solidFill>
                <a:ea typeface="ＭＳ Ｐゴシック" pitchFamily="50" charset="-128"/>
              </a:rPr>
              <a:t>・プロセスは、実際とはかなりズレがある</a:t>
            </a:r>
            <a:endParaRPr lang="en-US" altLang="ja-JP" sz="2000" dirty="0">
              <a:solidFill>
                <a:srgbClr val="FF0000"/>
              </a:solidFill>
              <a:ea typeface="ＭＳ Ｐゴシック" pitchFamily="50" charset="-128"/>
            </a:endParaRPr>
          </a:p>
          <a:p>
            <a:pPr marL="119063" marR="0" indent="-119063" algn="l" defTabSz="873125" rtl="0" eaLnBrk="1" fontAlgn="base" latinLnBrk="0" hangingPunct="1">
              <a:lnSpc>
                <a:spcPct val="100000"/>
              </a:lnSpc>
              <a:spcBef>
                <a:spcPts val="300"/>
              </a:spcBef>
              <a:spcAft>
                <a:spcPct val="0"/>
              </a:spcAft>
              <a:buClrTx/>
              <a:buSzTx/>
              <a:buFontTx/>
              <a:buNone/>
              <a:tabLst/>
            </a:pPr>
            <a:r>
              <a:rPr lang="ja-JP" altLang="en-US" sz="2000" dirty="0">
                <a:solidFill>
                  <a:srgbClr val="FF0000"/>
                </a:solidFill>
                <a:ea typeface="ＭＳ Ｐゴシック" pitchFamily="50" charset="-128"/>
              </a:rPr>
              <a:t>・</a:t>
            </a:r>
            <a:r>
              <a:rPr kumimoji="1" lang="ja-JP" altLang="en-US" sz="2000" b="0" i="0" u="none" strike="noStrike" cap="none" normalizeH="0" baseline="0" dirty="0">
                <a:ln>
                  <a:noFill/>
                </a:ln>
                <a:solidFill>
                  <a:srgbClr val="FF0000"/>
                </a:solidFill>
                <a:effectLst/>
                <a:ea typeface="ＭＳ Ｐゴシック" pitchFamily="50" charset="-128"/>
              </a:rPr>
              <a:t>地域によっては、セルフプランも依然として多い（推奨されている自治体もある</a:t>
            </a:r>
            <a:r>
              <a:rPr kumimoji="1" lang="en-US" altLang="ja-JP" sz="2000" b="0" i="0" u="none" strike="noStrike" cap="none" normalizeH="0" baseline="0">
                <a:ln>
                  <a:noFill/>
                </a:ln>
                <a:solidFill>
                  <a:srgbClr val="FF0000"/>
                </a:solidFill>
                <a:effectLst/>
                <a:ea typeface="ＭＳ Ｐゴシック" pitchFamily="50" charset="-128"/>
              </a:rPr>
              <a:t>?</a:t>
            </a:r>
            <a:r>
              <a:rPr lang="ja-JP" altLang="en-US" sz="2000">
                <a:solidFill>
                  <a:srgbClr val="FF0000"/>
                </a:solidFill>
                <a:ea typeface="ＭＳ Ｐゴシック" pitchFamily="50" charset="-128"/>
              </a:rPr>
              <a:t>）</a:t>
            </a:r>
            <a:endParaRPr kumimoji="1" lang="ja-JP" altLang="en-US" sz="2000" b="0" i="0" u="none" strike="noStrike" cap="none" normalizeH="0" baseline="0">
              <a:ln>
                <a:noFill/>
              </a:ln>
              <a:solidFill>
                <a:srgbClr val="FF0000"/>
              </a:solidFill>
              <a:effectLst/>
              <a:ea typeface="ＭＳ Ｐゴシック" pitchFamily="50" charset="-128"/>
            </a:endParaRPr>
          </a:p>
        </p:txBody>
      </p:sp>
    </p:spTree>
    <p:extLst>
      <p:ext uri="{BB962C8B-B14F-4D97-AF65-F5344CB8AC3E}">
        <p14:creationId xmlns:p14="http://schemas.microsoft.com/office/powerpoint/2010/main" val="1035011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8F9AE-7A5D-A700-0CC3-BE61ECEFB100}"/>
            </a:ext>
          </a:extLst>
        </p:cNvPr>
        <p:cNvGrpSpPr/>
        <p:nvPr/>
      </p:nvGrpSpPr>
      <p:grpSpPr>
        <a:xfrm>
          <a:off x="0" y="0"/>
          <a:ext cx="0" cy="0"/>
          <a:chOff x="0" y="0"/>
          <a:chExt cx="0" cy="0"/>
        </a:xfrm>
      </p:grpSpPr>
      <p:sp>
        <p:nvSpPr>
          <p:cNvPr id="299010" name="Rectangle 1">
            <a:extLst>
              <a:ext uri="{FF2B5EF4-FFF2-40B4-BE49-F238E27FC236}">
                <a16:creationId xmlns:a16="http://schemas.microsoft.com/office/drawing/2014/main" id="{DCF5162B-E31D-6050-5B19-61F70E9E548F}"/>
              </a:ext>
            </a:extLst>
          </p:cNvPr>
          <p:cNvSpPr>
            <a:spLocks noChangeArrowheads="1"/>
          </p:cNvSpPr>
          <p:nvPr/>
        </p:nvSpPr>
        <p:spPr bwMode="auto">
          <a:xfrm>
            <a:off x="64231" y="404664"/>
            <a:ext cx="9777536" cy="5798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85738" indent="-185738"/>
            <a:r>
              <a:rPr lang="ja-JP" altLang="en-US" sz="2000" b="1">
                <a:latin typeface="MS PGothic" panose="020B0600070205080204" pitchFamily="34" charset="-128"/>
                <a:ea typeface="MS PGothic" panose="020B0600070205080204" pitchFamily="34" charset="-128"/>
              </a:rPr>
              <a:t>第七条</a:t>
            </a:r>
            <a:r>
              <a:rPr lang="ja-JP" altLang="en-US" sz="2000">
                <a:latin typeface="MS PGothic" panose="020B0600070205080204" pitchFamily="34" charset="-128"/>
                <a:ea typeface="MS PGothic" panose="020B0600070205080204" pitchFamily="34" charset="-128"/>
              </a:rPr>
              <a:t>　</a:t>
            </a:r>
          </a:p>
          <a:p>
            <a:pPr marL="185738" indent="-185738"/>
            <a:r>
              <a:rPr lang="en-US" altLang="ja-JP" sz="2000" dirty="0">
                <a:latin typeface="MS PGothic" panose="020B0600070205080204" pitchFamily="34" charset="-128"/>
                <a:ea typeface="MS PGothic" panose="020B0600070205080204" pitchFamily="34" charset="-128"/>
              </a:rPr>
              <a:t>②</a:t>
            </a:r>
            <a:r>
              <a:rPr lang="ja-JP" altLang="en-US" sz="2000">
                <a:latin typeface="MS PGothic" panose="020B0600070205080204" pitchFamily="34" charset="-128"/>
                <a:ea typeface="MS PGothic" panose="020B0600070205080204" pitchFamily="34" charset="-128"/>
              </a:rPr>
              <a:t>　この法律で、</a:t>
            </a:r>
            <a:r>
              <a:rPr lang="ja-JP" altLang="en-US" sz="2000" u="sng">
                <a:solidFill>
                  <a:srgbClr val="FF0000"/>
                </a:solidFill>
                <a:latin typeface="MS PGothic" panose="020B0600070205080204" pitchFamily="34" charset="-128"/>
                <a:ea typeface="MS PGothic" panose="020B0600070205080204" pitchFamily="34" charset="-128"/>
              </a:rPr>
              <a:t>障害児入所支援</a:t>
            </a:r>
            <a:r>
              <a:rPr lang="ja-JP" altLang="en-US" sz="2000">
                <a:latin typeface="MS PGothic" panose="020B0600070205080204" pitchFamily="34" charset="-128"/>
                <a:ea typeface="MS PGothic" panose="020B0600070205080204" pitchFamily="34" charset="-128"/>
              </a:rPr>
              <a:t>とは、障害児入所施設に入所し、又は独立行政法人国立病院機構若しくは国立研究開発法人国立精神・神経医療研究センターの設置する医療機関であつて内閣総理大臣が指定するものに入院する障害児に対して行われる保護、日常生活における基本的な動作及び独立自活に必要な知識技能の習得のための支援並びに障害児入所施設に入所し、又は指定発達支援医療機関に入院する障害児のうち知的障害のある児童、肢体不自由のある児童又は重度の知的障害及び重度の肢体不自由が重複している児童（以下「重症心身障害児」）に対し行われる治療をいう。</a:t>
            </a:r>
            <a:endParaRPr lang="en-US" altLang="ja-JP" sz="2000" dirty="0">
              <a:latin typeface="MS PGothic" panose="020B0600070205080204" pitchFamily="34" charset="-128"/>
              <a:ea typeface="MS PGothic" panose="020B0600070205080204" pitchFamily="34" charset="-128"/>
            </a:endParaRPr>
          </a:p>
          <a:p>
            <a:pPr marL="185738" indent="-185738"/>
            <a:endParaRPr lang="en-US" altLang="ja-JP" sz="2000" b="1" dirty="0">
              <a:latin typeface="MS PGothic" panose="020B0600070205080204" pitchFamily="34" charset="-128"/>
              <a:ea typeface="MS PGothic" panose="020B0600070205080204" pitchFamily="34" charset="-128"/>
            </a:endParaRPr>
          </a:p>
          <a:p>
            <a:pPr marL="185738" indent="-185738"/>
            <a:r>
              <a:rPr lang="ja-JP" altLang="en-US" sz="2000" b="1">
                <a:latin typeface="MS PGothic" panose="020B0600070205080204" pitchFamily="34" charset="-128"/>
                <a:ea typeface="MS PGothic" panose="020B0600070205080204" pitchFamily="34" charset="-128"/>
              </a:rPr>
              <a:t>第四十二条　</a:t>
            </a:r>
            <a:r>
              <a:rPr lang="ja-JP" altLang="en-US" sz="2000" u="sng">
                <a:solidFill>
                  <a:srgbClr val="FF0000"/>
                </a:solidFill>
                <a:latin typeface="MS PGothic" panose="020B0600070205080204" pitchFamily="34" charset="-128"/>
                <a:ea typeface="MS PGothic" panose="020B0600070205080204" pitchFamily="34" charset="-128"/>
              </a:rPr>
              <a:t>障害児入所施設</a:t>
            </a:r>
            <a:r>
              <a:rPr lang="ja-JP" altLang="en-US" sz="2000">
                <a:latin typeface="MS PGothic" panose="020B0600070205080204" pitchFamily="34" charset="-128"/>
                <a:ea typeface="MS PGothic" panose="020B0600070205080204" pitchFamily="34" charset="-128"/>
              </a:rPr>
              <a:t>は、次の各号に掲げる区分に応じ、障害児を入所させて、当該各号に定める支援を行うことを目的とする施設とする。</a:t>
            </a:r>
          </a:p>
          <a:p>
            <a:pPr marL="185738" indent="-185738"/>
            <a:r>
              <a:rPr lang="ja-JP" altLang="en-US" sz="2000">
                <a:latin typeface="MS PGothic" panose="020B0600070205080204" pitchFamily="34" charset="-128"/>
                <a:ea typeface="MS PGothic" panose="020B0600070205080204" pitchFamily="34" charset="-128"/>
              </a:rPr>
              <a:t>一　福祉型障害児入所施設　保護並びに日常生活における基本的な動作及び独立自活に必要な知識技能の習得のための支援</a:t>
            </a:r>
          </a:p>
          <a:p>
            <a:pPr marL="185738" indent="-185738"/>
            <a:r>
              <a:rPr lang="ja-JP" altLang="en-US" sz="2000">
                <a:latin typeface="MS PGothic" panose="020B0600070205080204" pitchFamily="34" charset="-128"/>
                <a:ea typeface="MS PGothic" panose="020B0600070205080204" pitchFamily="34" charset="-128"/>
              </a:rPr>
              <a:t>二　医療型障害児入所施設　保護、日常生活における基本的な動作及び独立自活に必要な知識技能の習得のための支援並びに治療</a:t>
            </a:r>
          </a:p>
          <a:p>
            <a:pPr marL="185738" indent="-185738"/>
            <a:endParaRPr lang="en-US" altLang="ja-JP" sz="2000" dirty="0">
              <a:latin typeface="MS PGothic" panose="020B0600070205080204" pitchFamily="34" charset="-128"/>
              <a:ea typeface="MS PGothic" panose="020B0600070205080204" pitchFamily="34" charset="-128"/>
            </a:endParaRPr>
          </a:p>
          <a:p>
            <a:pPr marL="185738" indent="-185738"/>
            <a:r>
              <a:rPr lang="ja-JP" altLang="en-US" sz="2000">
                <a:latin typeface="MS PGothic" panose="020B0600070205080204" pitchFamily="34" charset="-128"/>
                <a:ea typeface="MS PGothic" panose="020B0600070205080204" pitchFamily="34" charset="-128"/>
              </a:rPr>
              <a:t>第四十三条　</a:t>
            </a:r>
            <a:r>
              <a:rPr lang="ja-JP" altLang="en-US" sz="2000" u="sng">
                <a:solidFill>
                  <a:srgbClr val="FF0000"/>
                </a:solidFill>
                <a:latin typeface="MS PGothic" panose="020B0600070205080204" pitchFamily="34" charset="-128"/>
                <a:ea typeface="MS PGothic" panose="020B0600070205080204" pitchFamily="34" charset="-128"/>
              </a:rPr>
              <a:t>児童発達支援センター</a:t>
            </a:r>
            <a:r>
              <a:rPr lang="ja-JP" altLang="en-US" sz="2000">
                <a:latin typeface="MS PGothic" panose="020B0600070205080204" pitchFamily="34" charset="-128"/>
                <a:ea typeface="MS PGothic" panose="020B0600070205080204" pitchFamily="34" charset="-128"/>
              </a:rPr>
              <a:t>は、地域の障害児の健全な発達において中核的な役割を担う機関として、障害児を日々保護者の下から通わせて、高度の専門的な知識及び技術を必要とする児童発達支援を提供し、あわせて障害児の家族、指定障害児通所支援事業者その他の関係者に対し、相談、専門的な助言その他の必要な援助を行うことを目的とする施設とする。</a:t>
            </a:r>
            <a:endParaRPr lang="ja-JP" altLang="en-US" sz="2000" dirty="0">
              <a:latin typeface="MS PGothic" panose="020B0600070205080204" pitchFamily="34" charset="-128"/>
              <a:ea typeface="MS PGothic" panose="020B0600070205080204" pitchFamily="34" charset="-128"/>
            </a:endParaRPr>
          </a:p>
        </p:txBody>
      </p:sp>
      <p:sp>
        <p:nvSpPr>
          <p:cNvPr id="2" name="スライド番号プレースホルダー 9">
            <a:extLst>
              <a:ext uri="{FF2B5EF4-FFF2-40B4-BE49-F238E27FC236}">
                <a16:creationId xmlns:a16="http://schemas.microsoft.com/office/drawing/2014/main" id="{7E872019-B0D0-DE02-F8C8-5B5AE6B2DF13}"/>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32</a:t>
            </a:fld>
            <a:endParaRPr lang="en-US" altLang="ja-JP" sz="2000" dirty="0">
              <a:solidFill>
                <a:srgbClr val="000000"/>
              </a:solidFill>
            </a:endParaRPr>
          </a:p>
        </p:txBody>
      </p:sp>
      <p:sp>
        <p:nvSpPr>
          <p:cNvPr id="3" name="Rectangle 3">
            <a:extLst>
              <a:ext uri="{FF2B5EF4-FFF2-40B4-BE49-F238E27FC236}">
                <a16:creationId xmlns:a16="http://schemas.microsoft.com/office/drawing/2014/main" id="{F2424CE8-FBB4-D9D2-CE44-4F3179B535DD}"/>
              </a:ext>
            </a:extLst>
          </p:cNvPr>
          <p:cNvSpPr txBox="1">
            <a:spLocks noChangeArrowheads="1"/>
          </p:cNvSpPr>
          <p:nvPr/>
        </p:nvSpPr>
        <p:spPr bwMode="auto">
          <a:xfrm>
            <a:off x="-1" y="116632"/>
            <a:ext cx="9906001" cy="483129"/>
          </a:xfrm>
          <a:prstGeom prst="rect">
            <a:avLst/>
          </a:prstGeom>
          <a:noFill/>
          <a:ln w="9525">
            <a:noFill/>
            <a:miter lim="800000"/>
            <a:headEnd/>
            <a:tailEnd/>
          </a:ln>
        </p:spPr>
        <p:txBody>
          <a:bodyPr lIns="84368" tIns="42186" rIns="84368" bIns="42186"/>
          <a:lstStyle/>
          <a:p>
            <a:pPr algn="ctr">
              <a:lnSpc>
                <a:spcPct val="80000"/>
              </a:lnSpc>
              <a:spcBef>
                <a:spcPct val="20000"/>
              </a:spcBef>
              <a:defRPr/>
            </a:pPr>
            <a:r>
              <a:rPr lang="ja-JP" altLang="en-US" sz="3200" u="sng"/>
              <a:t>児童福祉施設の定義</a:t>
            </a:r>
            <a:endParaRPr lang="en-US" altLang="ja-JP" sz="3200" u="sng" spc="-100" dirty="0">
              <a:solidFill>
                <a:srgbClr val="000000"/>
              </a:solidFill>
            </a:endParaRPr>
          </a:p>
        </p:txBody>
      </p:sp>
    </p:spTree>
    <p:extLst>
      <p:ext uri="{BB962C8B-B14F-4D97-AF65-F5344CB8AC3E}">
        <p14:creationId xmlns:p14="http://schemas.microsoft.com/office/powerpoint/2010/main" val="104098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464" y="492096"/>
            <a:ext cx="9764013" cy="1585049"/>
          </a:xfrm>
        </p:spPr>
        <p:txBody>
          <a:bodyPr>
            <a:noAutofit/>
          </a:bodyPr>
          <a:lstStyle/>
          <a:p>
            <a:pPr marL="0" indent="0">
              <a:buNone/>
            </a:pPr>
            <a:r>
              <a:rPr lang="ja-JP" altLang="en-US" sz="2000" b="1" u="sng"/>
              <a:t>児童福祉法第２６条第１項　</a:t>
            </a:r>
            <a:r>
              <a:rPr lang="en-US" altLang="ja-JP" sz="2000" b="1" u="sng" dirty="0"/>
              <a:t>【</a:t>
            </a:r>
            <a:r>
              <a:rPr lang="ja-JP" altLang="en-US" sz="2000" b="1" u="sng"/>
              <a:t>抜粋</a:t>
            </a:r>
            <a:r>
              <a:rPr lang="en-US" altLang="ja-JP" sz="2000" b="1" u="sng" dirty="0"/>
              <a:t>】</a:t>
            </a:r>
          </a:p>
          <a:p>
            <a:pPr marL="0" indent="0">
              <a:buNone/>
            </a:pPr>
            <a:r>
              <a:rPr lang="en-US" altLang="ja-JP" sz="1800" dirty="0"/>
              <a:t>  </a:t>
            </a:r>
            <a:r>
              <a:rPr lang="ja-JP" altLang="en-US" sz="1800"/>
              <a:t>児童相談所長は</a:t>
            </a:r>
            <a:r>
              <a:rPr lang="en-US" altLang="ja-JP" sz="1800" dirty="0"/>
              <a:t>､</a:t>
            </a:r>
            <a:r>
              <a:rPr lang="ja-JP" altLang="en-US" sz="1800" u="sng"/>
              <a:t>第二十五条第一項</a:t>
            </a:r>
            <a:r>
              <a:rPr lang="ja-JP" altLang="en-US" sz="1800"/>
              <a:t>の規定による</a:t>
            </a:r>
            <a:r>
              <a:rPr lang="ja-JP" altLang="en-US" sz="1800" u="sng"/>
              <a:t>通告</a:t>
            </a:r>
            <a:r>
              <a:rPr lang="ja-JP" altLang="en-US" sz="1800"/>
              <a:t>を受けた児童</a:t>
            </a:r>
            <a:r>
              <a:rPr lang="en-US" altLang="ja-JP" sz="1800" dirty="0"/>
              <a:t>､</a:t>
            </a:r>
            <a:r>
              <a:rPr lang="ja-JP" altLang="en-US" sz="1800" u="sng"/>
              <a:t>第二十五条の七第一項第一号</a:t>
            </a:r>
            <a:r>
              <a:rPr lang="ja-JP" altLang="en-US" sz="1800"/>
              <a:t>若しくは</a:t>
            </a:r>
            <a:r>
              <a:rPr lang="ja-JP" altLang="en-US" sz="1800" u="sng"/>
              <a:t>第二項第一号</a:t>
            </a:r>
            <a:r>
              <a:rPr lang="en-US" altLang="ja-JP" sz="1800" dirty="0"/>
              <a:t>､</a:t>
            </a:r>
            <a:r>
              <a:rPr lang="ja-JP" altLang="en-US" sz="1800" u="sng"/>
              <a:t>前条第一号</a:t>
            </a:r>
            <a:r>
              <a:rPr lang="ja-JP" altLang="en-US" sz="1800"/>
              <a:t>又は</a:t>
            </a:r>
            <a:r>
              <a:rPr lang="ja-JP" altLang="en-US" sz="1800" u="sng"/>
              <a:t>少年法第六条の六第一項</a:t>
            </a:r>
            <a:r>
              <a:rPr lang="ja-JP" altLang="en-US" sz="1800"/>
              <a:t>若しくは</a:t>
            </a:r>
            <a:r>
              <a:rPr lang="ja-JP" altLang="en-US" sz="1800" u="sng"/>
              <a:t>第十八条第一項</a:t>
            </a:r>
            <a:r>
              <a:rPr lang="ja-JP" altLang="en-US" sz="1800"/>
              <a:t>の規定による</a:t>
            </a:r>
            <a:r>
              <a:rPr lang="ja-JP" altLang="en-US" sz="1800" u="sng"/>
              <a:t>送致</a:t>
            </a:r>
            <a:r>
              <a:rPr lang="ja-JP" altLang="en-US" sz="1800"/>
              <a:t>を受けた児童及び相談に応じた児童、その保護者又は妊産婦について、必要があると認めたときは、</a:t>
            </a:r>
            <a:r>
              <a:rPr lang="ja-JP" altLang="en-US" sz="1800" u="sng">
                <a:solidFill>
                  <a:srgbClr val="0432FF"/>
                </a:solidFill>
              </a:rPr>
              <a:t>次の各号</a:t>
            </a:r>
            <a:r>
              <a:rPr lang="ja-JP" altLang="en-US" sz="1800"/>
              <a:t>のいずれかの措置を採らなければならない。</a:t>
            </a:r>
            <a:endParaRPr lang="ja-JP" altLang="en-US" sz="1800">
              <a:solidFill>
                <a:srgbClr val="FF0000"/>
              </a:solidFill>
            </a:endParaRPr>
          </a:p>
        </p:txBody>
      </p:sp>
      <p:sp>
        <p:nvSpPr>
          <p:cNvPr id="5" name="Content Placeholder 2">
            <a:extLst>
              <a:ext uri="{FF2B5EF4-FFF2-40B4-BE49-F238E27FC236}">
                <a16:creationId xmlns:a16="http://schemas.microsoft.com/office/drawing/2014/main" id="{86539AA9-4FA0-48C9-7D35-084713E5FD65}"/>
              </a:ext>
            </a:extLst>
          </p:cNvPr>
          <p:cNvSpPr txBox="1">
            <a:spLocks/>
          </p:cNvSpPr>
          <p:nvPr/>
        </p:nvSpPr>
        <p:spPr bwMode="auto">
          <a:xfrm>
            <a:off x="272480" y="1988840"/>
            <a:ext cx="9443020" cy="2304256"/>
          </a:xfrm>
          <a:prstGeom prst="rect">
            <a:avLst/>
          </a:prstGeom>
          <a:noFill/>
          <a:ln w="9525">
            <a:noFill/>
            <a:miter lim="800000"/>
            <a:headEnd/>
            <a:tailEnd/>
          </a:ln>
        </p:spPr>
        <p:txBody>
          <a:bodyPr vert="horz" wrap="square" lIns="91399" tIns="45701" rIns="91399" bIns="45701" numCol="1" anchor="t" anchorCtr="0" compatLnSpc="1">
            <a:prstTxWarp prst="textNoShape">
              <a:avLst/>
            </a:prstTxWarp>
            <a:noAutofit/>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598613" indent="-227013"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marL="317500" indent="-317500">
              <a:buFontTx/>
              <a:buNone/>
            </a:pPr>
            <a:r>
              <a:rPr lang="ja-JP" altLang="en-US" sz="1800" b="1" kern="0"/>
              <a:t>一</a:t>
            </a:r>
            <a:r>
              <a:rPr lang="ja-JP" altLang="en-US" sz="1800" kern="0"/>
              <a:t>　</a:t>
            </a:r>
            <a:r>
              <a:rPr lang="ja-JP" altLang="en-US" sz="1800" u="sng" kern="0">
                <a:solidFill>
                  <a:srgbClr val="0432FF"/>
                </a:solidFill>
              </a:rPr>
              <a:t>次条の措置</a:t>
            </a:r>
            <a:r>
              <a:rPr lang="ja-JP" altLang="en-US" sz="1800" kern="0"/>
              <a:t>を要すると認める者は、これを都道府県知事に報告すること。</a:t>
            </a:r>
            <a:endParaRPr lang="en-US" altLang="ja-JP" sz="1800" kern="0" dirty="0"/>
          </a:p>
          <a:p>
            <a:pPr marL="317500" indent="-317500">
              <a:spcBef>
                <a:spcPts val="200"/>
              </a:spcBef>
              <a:buFontTx/>
              <a:buNone/>
            </a:pPr>
            <a:r>
              <a:rPr lang="ja-JP" altLang="en-US" sz="1800" b="1" kern="0"/>
              <a:t>二</a:t>
            </a:r>
            <a:r>
              <a:rPr lang="ja-JP" altLang="en-US" sz="1800" kern="0"/>
              <a:t>　</a:t>
            </a:r>
            <a:r>
              <a:rPr lang="ja-JP" altLang="en-US" sz="1800" u="sng" kern="0">
                <a:solidFill>
                  <a:srgbClr val="0432FF"/>
                </a:solidFill>
              </a:rPr>
              <a:t>児童又はその保護者を</a:t>
            </a:r>
            <a:r>
              <a:rPr lang="ja-JP" altLang="en-US" sz="1800" u="sng" kern="0"/>
              <a:t>児童相談所その他の関係機関若しくは関係団体の事業所若しくは事務所に通わせ</a:t>
            </a:r>
            <a:r>
              <a:rPr lang="ja-JP" altLang="en-US" sz="1800" kern="0"/>
              <a:t>当該事業所若しくは事務所において、又は当該児童若しくはその保護者の住所若しくは居所において、</a:t>
            </a:r>
            <a:r>
              <a:rPr lang="ja-JP" altLang="en-US" sz="1800" u="sng" kern="0"/>
              <a:t>児童福祉司若しくは児童委員に指導させ</a:t>
            </a:r>
            <a:r>
              <a:rPr lang="ja-JP" altLang="en-US" sz="1800" kern="0"/>
              <a:t>、又は市町村、都道府県以外の者の設置する</a:t>
            </a:r>
            <a:r>
              <a:rPr lang="ja-JP" altLang="en-US" sz="1800" u="sng" kern="0"/>
              <a:t>児童家庭支援センター</a:t>
            </a:r>
            <a:r>
              <a:rPr lang="ja-JP" altLang="en-US" sz="1800" kern="0"/>
              <a:t>、都道府県以外の・・・省略・・・</a:t>
            </a:r>
            <a:r>
              <a:rPr lang="ja-JP" altLang="en-US" sz="1800" u="sng" kern="0">
                <a:solidFill>
                  <a:srgbClr val="FF0000"/>
                </a:solidFill>
              </a:rPr>
              <a:t>一般相談支援事業</a:t>
            </a:r>
            <a:r>
              <a:rPr lang="ja-JP" altLang="en-US" sz="1800" u="sng" kern="0">
                <a:solidFill>
                  <a:srgbClr val="0432FF"/>
                </a:solidFill>
              </a:rPr>
              <a:t>若しくは</a:t>
            </a:r>
            <a:r>
              <a:rPr lang="ja-JP" altLang="en-US" sz="1800" u="sng" kern="0">
                <a:solidFill>
                  <a:srgbClr val="FF0000"/>
                </a:solidFill>
              </a:rPr>
              <a:t>特定相談支援事業</a:t>
            </a:r>
            <a:r>
              <a:rPr lang="ja-JP" altLang="en-US" sz="1800" u="sng" kern="0"/>
              <a:t>（次条第一項第二号及び第三十四条の七において「</a:t>
            </a:r>
            <a:r>
              <a:rPr lang="ja-JP" altLang="en-US" sz="1800" u="sng" kern="0">
                <a:solidFill>
                  <a:srgbClr val="FF0000"/>
                </a:solidFill>
              </a:rPr>
              <a:t>障害者等相談支援事業</a:t>
            </a:r>
            <a:r>
              <a:rPr lang="ja-JP" altLang="en-US" sz="1800" u="sng" kern="0"/>
              <a:t>」という。）</a:t>
            </a:r>
            <a:r>
              <a:rPr lang="ja-JP" altLang="en-US" sz="1800" u="sng" kern="0">
                <a:solidFill>
                  <a:srgbClr val="FF0000"/>
                </a:solidFill>
              </a:rPr>
              <a:t>を行う者</a:t>
            </a:r>
            <a:r>
              <a:rPr lang="ja-JP" altLang="en-US" sz="1800" kern="0"/>
              <a:t>その他当該指導を適切に行うことができる者として厚生労働省令で定めるものに</a:t>
            </a:r>
            <a:r>
              <a:rPr lang="ja-JP" altLang="en-US" sz="1800" u="sng" kern="0">
                <a:solidFill>
                  <a:srgbClr val="FF0000"/>
                </a:solidFill>
              </a:rPr>
              <a:t>委託して指導</a:t>
            </a:r>
            <a:r>
              <a:rPr lang="ja-JP" altLang="en-US" sz="1800" u="sng" kern="0"/>
              <a:t>させる</a:t>
            </a:r>
            <a:r>
              <a:rPr lang="ja-JP" altLang="en-US" sz="1800" kern="0"/>
              <a:t>こと。</a:t>
            </a:r>
          </a:p>
        </p:txBody>
      </p:sp>
      <p:sp>
        <p:nvSpPr>
          <p:cNvPr id="7" name="テキスト ボックス 6">
            <a:extLst>
              <a:ext uri="{FF2B5EF4-FFF2-40B4-BE49-F238E27FC236}">
                <a16:creationId xmlns:a16="http://schemas.microsoft.com/office/drawing/2014/main" id="{0F78B2A9-CA9C-073D-B91F-AC9A3486D303}"/>
              </a:ext>
            </a:extLst>
          </p:cNvPr>
          <p:cNvSpPr txBox="1"/>
          <p:nvPr/>
        </p:nvSpPr>
        <p:spPr>
          <a:xfrm>
            <a:off x="128464" y="4301608"/>
            <a:ext cx="9525000" cy="1585049"/>
          </a:xfrm>
          <a:prstGeom prst="rect">
            <a:avLst/>
          </a:prstGeom>
          <a:noFill/>
        </p:spPr>
        <p:txBody>
          <a:bodyPr wrap="square" rtlCol="0">
            <a:spAutoFit/>
          </a:bodyPr>
          <a:lstStyle/>
          <a:p>
            <a:r>
              <a:rPr lang="ja-JP" altLang="en-US" sz="2000" b="1" u="sng"/>
              <a:t>児童福祉法第</a:t>
            </a:r>
            <a:r>
              <a:rPr lang="en-US" altLang="ja-JP" sz="2000" b="1" u="sng" dirty="0"/>
              <a:t>27</a:t>
            </a:r>
            <a:r>
              <a:rPr lang="ja-JP" altLang="en-US" sz="2000" b="1" u="sng"/>
              <a:t>条第１項第</a:t>
            </a:r>
            <a:r>
              <a:rPr lang="en-US" altLang="ja-JP" sz="2000" b="1" u="sng" dirty="0"/>
              <a:t>2</a:t>
            </a:r>
            <a:r>
              <a:rPr lang="ja-JP" altLang="en-US" sz="2000" b="1" u="sng"/>
              <a:t>号</a:t>
            </a:r>
            <a:r>
              <a:rPr lang="en-US" altLang="ja-JP" sz="2000" b="1" u="sng" dirty="0"/>
              <a:t> 【</a:t>
            </a:r>
            <a:r>
              <a:rPr lang="ja-JP" altLang="en-US" sz="2000" b="1" u="sng"/>
              <a:t>抜粋</a:t>
            </a:r>
            <a:r>
              <a:rPr lang="en-US" altLang="ja-JP" sz="2000" b="1" u="sng" dirty="0"/>
              <a:t>】</a:t>
            </a:r>
          </a:p>
          <a:p>
            <a:pPr marL="449263" indent="-449263">
              <a:spcBef>
                <a:spcPts val="200"/>
              </a:spcBef>
            </a:pPr>
            <a:r>
              <a:rPr lang="en-US" altLang="ja-JP" sz="1800" b="1" dirty="0"/>
              <a:t>  </a:t>
            </a:r>
            <a:r>
              <a:rPr lang="ja-JP" altLang="en-US" sz="1800" b="1"/>
              <a:t>二　</a:t>
            </a:r>
            <a:r>
              <a:rPr lang="ja-JP" altLang="en-US" sz="1800" u="sng">
                <a:solidFill>
                  <a:srgbClr val="0432FF"/>
                </a:solidFill>
              </a:rPr>
              <a:t>児童又はその保護者を</a:t>
            </a:r>
            <a:r>
              <a:rPr lang="ja-JP" altLang="en-US" sz="1800"/>
              <a:t>児童相談所その他の</a:t>
            </a:r>
            <a:r>
              <a:rPr lang="ja-JP" altLang="en-US" sz="1800" u="sng"/>
              <a:t>関係機関若しくは関係団体</a:t>
            </a:r>
            <a:r>
              <a:rPr lang="ja-JP" altLang="en-US" sz="1800"/>
              <a:t>の事業所若しくは事務所に通わせ・・・（省略）・・・若しくは</a:t>
            </a:r>
            <a:r>
              <a:rPr lang="ja-JP" altLang="en-US" sz="1800" u="sng">
                <a:solidFill>
                  <a:srgbClr val="FF0000"/>
                </a:solidFill>
              </a:rPr>
              <a:t>当該都道府県が行う障害者等相談支援事業に係る職員に指導させ</a:t>
            </a:r>
            <a:r>
              <a:rPr lang="ja-JP" altLang="en-US" sz="1800"/>
              <a:t>、又は・・・（省略）・・・、</a:t>
            </a:r>
            <a:r>
              <a:rPr lang="ja-JP" altLang="en-US" sz="1800" u="sng">
                <a:solidFill>
                  <a:srgbClr val="FF0000"/>
                </a:solidFill>
              </a:rPr>
              <a:t>当該都道府県以外の障害者等相談支援事業を行う者</a:t>
            </a:r>
            <a:r>
              <a:rPr lang="ja-JP" altLang="en-US" sz="1800"/>
              <a:t>若しくは前条第一項第二号に規定する厚生労働省令で定める者に</a:t>
            </a:r>
            <a:r>
              <a:rPr lang="ja-JP" altLang="en-US" sz="1800" u="sng">
                <a:solidFill>
                  <a:srgbClr val="FF0000"/>
                </a:solidFill>
              </a:rPr>
              <a:t>委託して指導させる</a:t>
            </a:r>
            <a:r>
              <a:rPr lang="ja-JP" altLang="en-US" sz="1800"/>
              <a:t>こと。</a:t>
            </a:r>
            <a:endParaRPr lang="en-US" altLang="ja-JP" sz="1800" dirty="0"/>
          </a:p>
        </p:txBody>
      </p:sp>
      <p:sp>
        <p:nvSpPr>
          <p:cNvPr id="8" name="Rectangle 3">
            <a:extLst>
              <a:ext uri="{FF2B5EF4-FFF2-40B4-BE49-F238E27FC236}">
                <a16:creationId xmlns:a16="http://schemas.microsoft.com/office/drawing/2014/main" id="{1B23AE7A-5C33-19F6-B6E5-FAAFFB3E2CAC}"/>
              </a:ext>
            </a:extLst>
          </p:cNvPr>
          <p:cNvSpPr txBox="1">
            <a:spLocks noChangeArrowheads="1"/>
          </p:cNvSpPr>
          <p:nvPr/>
        </p:nvSpPr>
        <p:spPr bwMode="auto">
          <a:xfrm>
            <a:off x="-1" y="44624"/>
            <a:ext cx="9906001" cy="574675"/>
          </a:xfrm>
          <a:prstGeom prst="rect">
            <a:avLst/>
          </a:prstGeom>
          <a:noFill/>
          <a:ln w="9525">
            <a:noFill/>
            <a:miter lim="800000"/>
            <a:headEnd/>
            <a:tailEnd/>
          </a:ln>
        </p:spPr>
        <p:txBody>
          <a:bodyPr lIns="84368" tIns="42186" rIns="84368" bIns="42186"/>
          <a:lstStyle/>
          <a:p>
            <a:pPr algn="ctr">
              <a:lnSpc>
                <a:spcPct val="80000"/>
              </a:lnSpc>
              <a:spcBef>
                <a:spcPct val="20000"/>
              </a:spcBef>
              <a:defRPr/>
            </a:pPr>
            <a:r>
              <a:rPr lang="en-US" altLang="ja-JP" sz="2400" dirty="0"/>
              <a:t>【</a:t>
            </a:r>
            <a:r>
              <a:rPr lang="ja-JP" altLang="en-US" sz="2400"/>
              <a:t>参考</a:t>
            </a:r>
            <a:r>
              <a:rPr lang="en-US" altLang="ja-JP" sz="2400" dirty="0"/>
              <a:t>】</a:t>
            </a:r>
            <a:r>
              <a:rPr lang="ja-JP" altLang="en-US" sz="2400"/>
              <a:t>　</a:t>
            </a:r>
            <a:r>
              <a:rPr lang="ja-JP" altLang="en-US" sz="2800" u="sng"/>
              <a:t>児童相談所長による相談支援等への委託に関する規定</a:t>
            </a:r>
            <a:endParaRPr lang="en-US" altLang="ja-JP" sz="2800" u="sng" spc="-100" dirty="0">
              <a:solidFill>
                <a:srgbClr val="000000"/>
              </a:solidFill>
            </a:endParaRPr>
          </a:p>
        </p:txBody>
      </p:sp>
      <p:sp>
        <p:nvSpPr>
          <p:cNvPr id="9" name="四角形吹き出し 8">
            <a:extLst>
              <a:ext uri="{FF2B5EF4-FFF2-40B4-BE49-F238E27FC236}">
                <a16:creationId xmlns:a16="http://schemas.microsoft.com/office/drawing/2014/main" id="{B8940E81-9CB2-17D8-A6A6-589C682946FE}"/>
              </a:ext>
            </a:extLst>
          </p:cNvPr>
          <p:cNvSpPr/>
          <p:nvPr/>
        </p:nvSpPr>
        <p:spPr bwMode="auto">
          <a:xfrm>
            <a:off x="128464" y="5896574"/>
            <a:ext cx="9649072" cy="916802"/>
          </a:xfrm>
          <a:prstGeom prst="wedgeRectCallout">
            <a:avLst>
              <a:gd name="adj1" fmla="val -33434"/>
              <a:gd name="adj2" fmla="val 5470"/>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r>
              <a:rPr lang="ja-JP" altLang="en-US" sz="2000">
                <a:solidFill>
                  <a:srgbClr val="FF0000"/>
                </a:solidFill>
                <a:ea typeface="ＭＳ Ｐゴシック" pitchFamily="50" charset="-128"/>
              </a:rPr>
              <a:t>・要支援または要保護児童に対して児童相談所から障害者等相談支援事業（</a:t>
            </a:r>
            <a:r>
              <a:rPr lang="ja-JP" altLang="en-US" sz="2000" b="1" u="sng">
                <a:solidFill>
                  <a:srgbClr val="FF0000"/>
                </a:solidFill>
                <a:ea typeface="ＭＳ Ｐゴシック" pitchFamily="50" charset="-128"/>
              </a:rPr>
              <a:t>基本相談</a:t>
            </a:r>
            <a:r>
              <a:rPr lang="ja-JP" altLang="en-US" sz="2000">
                <a:solidFill>
                  <a:srgbClr val="FF0000"/>
                </a:solidFill>
                <a:ea typeface="ＭＳ Ｐゴシック" pitchFamily="50" charset="-128"/>
              </a:rPr>
              <a:t>付与の一般・特定相談支援）に指導委託のほか、障害児通所支援や入所施設に措置できる規定がある</a:t>
            </a:r>
            <a:r>
              <a:rPr lang="en-US" altLang="ja-JP" sz="2000" dirty="0">
                <a:solidFill>
                  <a:srgbClr val="FF0000"/>
                </a:solidFill>
                <a:ea typeface="ＭＳ Ｐゴシック" pitchFamily="50" charset="-128"/>
              </a:rPr>
              <a:t> </a:t>
            </a:r>
            <a:r>
              <a:rPr kumimoji="1" lang="ja-JP" altLang="en-US" sz="2000" b="0" i="0" u="none" strike="noStrike" cap="none" normalizeH="0" baseline="0">
                <a:ln>
                  <a:noFill/>
                </a:ln>
                <a:solidFill>
                  <a:srgbClr val="FF0000"/>
                </a:solidFill>
                <a:effectLst/>
                <a:ea typeface="ＭＳ Ｐゴシック" pitchFamily="50" charset="-128"/>
              </a:rPr>
              <a:t>⇒</a:t>
            </a:r>
            <a:r>
              <a:rPr kumimoji="1" lang="en-US" altLang="ja-JP" sz="2000" b="0" i="0" u="none" strike="noStrike" cap="none" normalizeH="0" dirty="0">
                <a:ln>
                  <a:noFill/>
                </a:ln>
                <a:solidFill>
                  <a:srgbClr val="FF0000"/>
                </a:solidFill>
                <a:effectLst/>
                <a:ea typeface="ＭＳ Ｐゴシック" pitchFamily="50" charset="-128"/>
              </a:rPr>
              <a:t> </a:t>
            </a:r>
            <a:r>
              <a:rPr kumimoji="1" lang="ja-JP" altLang="en-US" sz="2000" b="0" i="0" u="none" strike="noStrike" cap="none" normalizeH="0" baseline="0">
                <a:ln>
                  <a:noFill/>
                </a:ln>
                <a:solidFill>
                  <a:srgbClr val="FF0000"/>
                </a:solidFill>
                <a:effectLst/>
                <a:ea typeface="ＭＳ Ｐゴシック" pitchFamily="50" charset="-128"/>
              </a:rPr>
              <a:t>セーフティネットとしての役割が期待されている</a:t>
            </a:r>
          </a:p>
        </p:txBody>
      </p:sp>
    </p:spTree>
    <p:extLst>
      <p:ext uri="{BB962C8B-B14F-4D97-AF65-F5344CB8AC3E}">
        <p14:creationId xmlns:p14="http://schemas.microsoft.com/office/powerpoint/2010/main" val="2078964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9">
            <a:extLst>
              <a:ext uri="{FF2B5EF4-FFF2-40B4-BE49-F238E27FC236}">
                <a16:creationId xmlns:a16="http://schemas.microsoft.com/office/drawing/2014/main" id="{5ECCE05E-ECA9-0729-25E9-EFAAAD6E88AD}"/>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34</a:t>
            </a:fld>
            <a:endParaRPr lang="en-US" altLang="ja-JP" sz="2000" dirty="0">
              <a:solidFill>
                <a:srgbClr val="000000"/>
              </a:solidFill>
            </a:endParaRPr>
          </a:p>
        </p:txBody>
      </p:sp>
      <p:sp>
        <p:nvSpPr>
          <p:cNvPr id="2" name="タイトル 1">
            <a:extLst>
              <a:ext uri="{FF2B5EF4-FFF2-40B4-BE49-F238E27FC236}">
                <a16:creationId xmlns:a16="http://schemas.microsoft.com/office/drawing/2014/main" id="{A371B5C6-05E4-8FFE-06EB-322EA777EEC1}"/>
              </a:ext>
            </a:extLst>
          </p:cNvPr>
          <p:cNvSpPr txBox="1">
            <a:spLocks/>
          </p:cNvSpPr>
          <p:nvPr/>
        </p:nvSpPr>
        <p:spPr bwMode="auto">
          <a:xfrm>
            <a:off x="344488" y="0"/>
            <a:ext cx="8739811" cy="721486"/>
          </a:xfrm>
          <a:prstGeom prst="rect">
            <a:avLst/>
          </a:prstGeom>
          <a:noFill/>
          <a:ln w="9525">
            <a:noFill/>
            <a:miter lim="800000"/>
            <a:headEnd/>
            <a:tailEnd/>
          </a:ln>
        </p:spPr>
        <p:txBody>
          <a:bodyPr vert="horz" wrap="square" lIns="91399" tIns="45701" rIns="91399" bIns="45701" numCol="1" anchor="ctr" anchorCtr="0" compatLnSpc="1">
            <a:prstTxWarp prst="textNoShape">
              <a:avLst/>
            </a:prstTxWarp>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a:lstStyle>
          <a:p>
            <a:r>
              <a:rPr lang="en-US" altLang="ja-JP" sz="4000" u="sng" kern="0" dirty="0"/>
              <a:t>④</a:t>
            </a:r>
            <a:r>
              <a:rPr lang="ja-JP" altLang="en-US" sz="4000" u="sng" kern="0"/>
              <a:t>ガイドライン等の遵守</a:t>
            </a:r>
            <a:endParaRPr lang="ja-JP" altLang="en-US" sz="4000" kern="0" dirty="0"/>
          </a:p>
        </p:txBody>
      </p:sp>
      <p:sp>
        <p:nvSpPr>
          <p:cNvPr id="16" name="Rectangle 1">
            <a:extLst>
              <a:ext uri="{FF2B5EF4-FFF2-40B4-BE49-F238E27FC236}">
                <a16:creationId xmlns:a16="http://schemas.microsoft.com/office/drawing/2014/main" id="{2B1DBE5F-31B0-DDBD-313F-ED5C1764DB80}"/>
              </a:ext>
            </a:extLst>
          </p:cNvPr>
          <p:cNvSpPr>
            <a:spLocks noChangeArrowheads="1"/>
          </p:cNvSpPr>
          <p:nvPr/>
        </p:nvSpPr>
        <p:spPr bwMode="auto">
          <a:xfrm>
            <a:off x="-12778" y="640358"/>
            <a:ext cx="9965332" cy="6217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sz="2600" u="sng" dirty="0">
                <a:solidFill>
                  <a:srgbClr val="0432FF"/>
                </a:solidFill>
              </a:rPr>
              <a:t>（１</a:t>
            </a:r>
            <a:r>
              <a:rPr lang="ja-JP" altLang="ja-JP" sz="2600" u="sng">
                <a:solidFill>
                  <a:srgbClr val="0432FF"/>
                </a:solidFill>
              </a:rPr>
              <a:t>）</a:t>
            </a:r>
            <a:r>
              <a:rPr lang="ja-JP" altLang="en-US" sz="2600" u="sng">
                <a:solidFill>
                  <a:srgbClr val="0432FF"/>
                </a:solidFill>
                <a:latin typeface="MS PGothic" panose="020B0600070205080204" pitchFamily="34" charset="-128"/>
                <a:ea typeface="MS PGothic" panose="020B0600070205080204" pitchFamily="34" charset="-128"/>
              </a:rPr>
              <a:t>ガイドライン </a:t>
            </a:r>
            <a:endParaRPr lang="ja-JP" altLang="en-US" sz="2600" u="sng" dirty="0">
              <a:solidFill>
                <a:srgbClr val="0432FF"/>
              </a:solidFill>
              <a:latin typeface="MS PGothic" panose="020B0600070205080204" pitchFamily="34" charset="-128"/>
              <a:ea typeface="MS PGothic" panose="020B0600070205080204" pitchFamily="34" charset="-128"/>
            </a:endParaRPr>
          </a:p>
          <a:p>
            <a:r>
              <a:rPr lang="ja-JP" altLang="en-US" sz="2400">
                <a:latin typeface="MS PGothic" panose="020B0600070205080204" pitchFamily="34" charset="-128"/>
                <a:ea typeface="MS PGothic" panose="020B0600070205080204" pitchFamily="34" charset="-128"/>
              </a:rPr>
              <a:t>　①</a:t>
            </a:r>
            <a:r>
              <a:rPr lang="ja-JP" altLang="en-US" sz="2400" dirty="0">
                <a:latin typeface="MS PGothic" panose="020B0600070205080204" pitchFamily="34" charset="-128"/>
                <a:ea typeface="MS PGothic" panose="020B0600070205080204" pitchFamily="34" charset="-128"/>
              </a:rPr>
              <a:t>児童発達支援ガイドライン（</a:t>
            </a:r>
            <a:r>
              <a:rPr lang="en-US" altLang="ja-JP" sz="2400" dirty="0">
                <a:latin typeface="MS PGothic" panose="020B0600070205080204" pitchFamily="34" charset="-128"/>
                <a:ea typeface="MS PGothic" panose="020B0600070205080204" pitchFamily="34" charset="-128"/>
              </a:rPr>
              <a:t>R6</a:t>
            </a:r>
            <a:r>
              <a:rPr lang="ja-JP" altLang="en-US" sz="2400" dirty="0">
                <a:latin typeface="MS PGothic" panose="020B0600070205080204" pitchFamily="34" charset="-128"/>
                <a:ea typeface="MS PGothic" panose="020B0600070205080204" pitchFamily="34" charset="-128"/>
              </a:rPr>
              <a:t>改正）</a:t>
            </a:r>
            <a:endParaRPr lang="en-US" altLang="ja-JP" sz="2400" dirty="0">
              <a:latin typeface="MS PGothic" panose="020B0600070205080204" pitchFamily="34" charset="-128"/>
              <a:ea typeface="MS PGothic" panose="020B0600070205080204" pitchFamily="34" charset="-128"/>
            </a:endParaRPr>
          </a:p>
          <a:p>
            <a:r>
              <a:rPr lang="ja-JP" altLang="en-US" sz="2400">
                <a:latin typeface="MS PGothic" panose="020B0600070205080204" pitchFamily="34" charset="-128"/>
                <a:ea typeface="MS PGothic" panose="020B0600070205080204" pitchFamily="34" charset="-128"/>
              </a:rPr>
              <a:t>　②</a:t>
            </a:r>
            <a:r>
              <a:rPr lang="ja-JP" altLang="en-US" sz="2400" dirty="0">
                <a:latin typeface="MS PGothic" panose="020B0600070205080204" pitchFamily="34" charset="-128"/>
                <a:ea typeface="MS PGothic" panose="020B0600070205080204" pitchFamily="34" charset="-128"/>
              </a:rPr>
              <a:t>放課後等デイサービスガイドライン（</a:t>
            </a:r>
            <a:r>
              <a:rPr lang="en-US" altLang="ja-JP" sz="2400" dirty="0">
                <a:latin typeface="MS PGothic" panose="020B0600070205080204" pitchFamily="34" charset="-128"/>
                <a:ea typeface="MS PGothic" panose="020B0600070205080204" pitchFamily="34" charset="-128"/>
              </a:rPr>
              <a:t>R6</a:t>
            </a:r>
            <a:r>
              <a:rPr lang="ja-JP" altLang="en-US" sz="2400" dirty="0">
                <a:latin typeface="MS PGothic" panose="020B0600070205080204" pitchFamily="34" charset="-128"/>
                <a:ea typeface="MS PGothic" panose="020B0600070205080204" pitchFamily="34" charset="-128"/>
              </a:rPr>
              <a:t>改正）</a:t>
            </a:r>
            <a:endParaRPr lang="en-US" altLang="ja-JP" sz="2400" dirty="0">
              <a:latin typeface="MS PGothic" panose="020B0600070205080204" pitchFamily="34" charset="-128"/>
              <a:ea typeface="MS PGothic" panose="020B0600070205080204" pitchFamily="34" charset="-128"/>
            </a:endParaRPr>
          </a:p>
          <a:p>
            <a:r>
              <a:rPr lang="ja-JP" altLang="en-US" sz="2400">
                <a:latin typeface="MS PGothic" panose="020B0600070205080204" pitchFamily="34" charset="-128"/>
                <a:ea typeface="MS PGothic" panose="020B0600070205080204" pitchFamily="34" charset="-128"/>
              </a:rPr>
              <a:t>　③</a:t>
            </a:r>
            <a:r>
              <a:rPr lang="ja-JP" altLang="en-US" sz="2400" dirty="0">
                <a:latin typeface="MS PGothic" panose="020B0600070205080204" pitchFamily="34" charset="-128"/>
                <a:ea typeface="MS PGothic" panose="020B0600070205080204" pitchFamily="34" charset="-128"/>
              </a:rPr>
              <a:t>保育所等訪問支援ガイドライン（</a:t>
            </a:r>
            <a:r>
              <a:rPr lang="en-US" altLang="ja-JP" sz="2400" dirty="0">
                <a:latin typeface="MS PGothic" panose="020B0600070205080204" pitchFamily="34" charset="-128"/>
                <a:ea typeface="MS PGothic" panose="020B0600070205080204" pitchFamily="34" charset="-128"/>
              </a:rPr>
              <a:t>R6</a:t>
            </a:r>
            <a:r>
              <a:rPr lang="ja-JP" altLang="en-US" sz="2400">
                <a:latin typeface="MS PGothic" panose="020B0600070205080204" pitchFamily="34" charset="-128"/>
                <a:ea typeface="MS PGothic" panose="020B0600070205080204" pitchFamily="34" charset="-128"/>
              </a:rPr>
              <a:t>作成）</a:t>
            </a:r>
            <a:endParaRPr lang="en-US" altLang="ja-JP" sz="2400" dirty="0">
              <a:latin typeface="MS PGothic" panose="020B0600070205080204" pitchFamily="34" charset="-128"/>
              <a:ea typeface="MS PGothic" panose="020B0600070205080204" pitchFamily="34" charset="-128"/>
            </a:endParaRPr>
          </a:p>
          <a:p>
            <a:r>
              <a:rPr lang="ja-JP" altLang="en-US" sz="2400">
                <a:latin typeface="MS PGothic" panose="020B0600070205080204" pitchFamily="34" charset="-128"/>
                <a:ea typeface="MS PGothic" panose="020B0600070205080204" pitchFamily="34" charset="-128"/>
              </a:rPr>
              <a:t>　</a:t>
            </a:r>
            <a:r>
              <a:rPr lang="en-US" altLang="ja-JP" sz="2400" dirty="0">
                <a:latin typeface="MS PGothic" panose="020B0600070205080204" pitchFamily="34" charset="-128"/>
                <a:ea typeface="MS PGothic" panose="020B0600070205080204" pitchFamily="34" charset="-128"/>
              </a:rPr>
              <a:t>④</a:t>
            </a:r>
            <a:r>
              <a:rPr lang="ja-JP" altLang="en-US" sz="2400">
                <a:latin typeface="MS PGothic" panose="020B0600070205080204" pitchFamily="34" charset="-128"/>
                <a:ea typeface="MS PGothic" panose="020B0600070205080204" pitchFamily="34" charset="-128"/>
              </a:rPr>
              <a:t>障害児支援の安全管理に関するガイドライン（</a:t>
            </a:r>
            <a:r>
              <a:rPr lang="en-US" altLang="ja-JP" sz="2400" dirty="0">
                <a:latin typeface="MS PGothic" panose="020B0600070205080204" pitchFamily="34" charset="-128"/>
                <a:ea typeface="MS PGothic" panose="020B0600070205080204" pitchFamily="34" charset="-128"/>
              </a:rPr>
              <a:t>R6.7</a:t>
            </a:r>
            <a:r>
              <a:rPr lang="ja-JP" altLang="en-US" sz="2400">
                <a:latin typeface="MS PGothic" panose="020B0600070205080204" pitchFamily="34" charset="-128"/>
                <a:ea typeface="MS PGothic" panose="020B0600070205080204" pitchFamily="34" charset="-128"/>
              </a:rPr>
              <a:t>発出）</a:t>
            </a:r>
            <a:endParaRPr lang="en-US" altLang="ja-JP" sz="2400" dirty="0">
              <a:latin typeface="MS PGothic" panose="020B0600070205080204" pitchFamily="34" charset="-128"/>
              <a:ea typeface="MS PGothic" panose="020B0600070205080204" pitchFamily="34" charset="-128"/>
            </a:endParaRPr>
          </a:p>
          <a:p>
            <a:pPr>
              <a:spcBef>
                <a:spcPts val="600"/>
              </a:spcBef>
            </a:pPr>
            <a:r>
              <a:rPr lang="ja-JP" altLang="ja-JP" sz="2600" u="sng">
                <a:solidFill>
                  <a:srgbClr val="0432FF"/>
                </a:solidFill>
              </a:rPr>
              <a:t>（</a:t>
            </a:r>
            <a:r>
              <a:rPr lang="ja-JP" altLang="ja-JP" sz="2600" u="sng" dirty="0">
                <a:solidFill>
                  <a:srgbClr val="0432FF"/>
                </a:solidFill>
              </a:rPr>
              <a:t>２</a:t>
            </a:r>
            <a:r>
              <a:rPr lang="ja-JP" altLang="en-US" sz="2600" u="sng" dirty="0">
                <a:solidFill>
                  <a:srgbClr val="0432FF"/>
                </a:solidFill>
              </a:rPr>
              <a:t>）障害児入所施設運営指針</a:t>
            </a:r>
            <a:endParaRPr lang="ja-JP" altLang="ja-JP" sz="2600" u="sng" dirty="0">
              <a:solidFill>
                <a:srgbClr val="0432FF"/>
              </a:solidFill>
            </a:endParaRPr>
          </a:p>
          <a:p>
            <a:pPr marL="622300" indent="-622300"/>
            <a:r>
              <a:rPr lang="ja-JP" altLang="en-US" sz="2400"/>
              <a:t>　</a:t>
            </a:r>
            <a:r>
              <a:rPr lang="en-US" altLang="ja-JP" sz="2400" dirty="0"/>
              <a:t>①</a:t>
            </a:r>
            <a:r>
              <a:rPr lang="ja-JP" altLang="en-US" sz="2400" dirty="0"/>
              <a:t>障害児入所施設</a:t>
            </a:r>
            <a:r>
              <a:rPr lang="ja-JP" altLang="en-US" sz="2400"/>
              <a:t>運営指針</a:t>
            </a:r>
            <a:r>
              <a:rPr lang="ja-JP" altLang="en-US" sz="2400">
                <a:latin typeface="MS PGothic" panose="020B0600070205080204" pitchFamily="34" charset="-128"/>
                <a:ea typeface="MS PGothic" panose="020B0600070205080204" pitchFamily="34" charset="-128"/>
              </a:rPr>
              <a:t>（</a:t>
            </a:r>
            <a:r>
              <a:rPr lang="en-US" altLang="ja-JP" sz="2400" dirty="0">
                <a:latin typeface="MS PGothic" panose="020B0600070205080204" pitchFamily="34" charset="-128"/>
                <a:ea typeface="MS PGothic" panose="020B0600070205080204" pitchFamily="34" charset="-128"/>
              </a:rPr>
              <a:t>R3.9</a:t>
            </a:r>
            <a:r>
              <a:rPr lang="ja-JP" altLang="en-US" sz="2400">
                <a:latin typeface="MS PGothic" panose="020B0600070205080204" pitchFamily="34" charset="-128"/>
                <a:ea typeface="MS PGothic" panose="020B0600070205080204" pitchFamily="34" charset="-128"/>
              </a:rPr>
              <a:t>発出</a:t>
            </a:r>
            <a:r>
              <a:rPr lang="ja-JP" altLang="en-US" sz="2400"/>
              <a:t>）</a:t>
            </a:r>
            <a:endParaRPr lang="en-US" altLang="ja-JP" sz="2400" dirty="0"/>
          </a:p>
          <a:p>
            <a:pPr marL="3252788" indent="-3252788">
              <a:spcBef>
                <a:spcPts val="600"/>
              </a:spcBef>
            </a:pPr>
            <a:r>
              <a:rPr lang="ja-JP" altLang="ja-JP" sz="2600" u="sng" dirty="0">
                <a:solidFill>
                  <a:srgbClr val="0432FF"/>
                </a:solidFill>
              </a:rPr>
              <a:t>（</a:t>
            </a:r>
            <a:r>
              <a:rPr lang="ja-JP" altLang="en-US" sz="2600" u="sng" dirty="0">
                <a:solidFill>
                  <a:srgbClr val="0432FF"/>
                </a:solidFill>
              </a:rPr>
              <a:t>３）その他</a:t>
            </a:r>
            <a:endParaRPr lang="ja-JP" altLang="ja-JP" sz="2600" u="sng" dirty="0">
              <a:solidFill>
                <a:srgbClr val="0432FF"/>
              </a:solidFill>
            </a:endParaRPr>
          </a:p>
          <a:p>
            <a:pPr marL="365125" indent="-180975">
              <a:tabLst>
                <a:tab pos="215900" algn="l"/>
              </a:tabLst>
            </a:pPr>
            <a:r>
              <a:rPr lang="en-US" altLang="ja-JP" sz="2300" dirty="0">
                <a:latin typeface="MS PGothic" panose="020B0600070205080204" pitchFamily="34" charset="-128"/>
                <a:ea typeface="MS PGothic" panose="020B0600070205080204" pitchFamily="34" charset="-128"/>
              </a:rPr>
              <a:t>①</a:t>
            </a:r>
            <a:r>
              <a:rPr lang="ja-JP" altLang="en-US" sz="2400">
                <a:solidFill>
                  <a:srgbClr val="000000"/>
                </a:solidFill>
                <a:latin typeface="+mn-ea"/>
                <a:ea typeface="+mn-ea"/>
              </a:rPr>
              <a:t>国の審議会、部会、検討会報告など</a:t>
            </a:r>
            <a:endParaRPr lang="en-US" altLang="ja-JP" sz="2400" dirty="0">
              <a:solidFill>
                <a:srgbClr val="000000"/>
              </a:solidFill>
              <a:latin typeface="+mn-ea"/>
              <a:ea typeface="+mn-ea"/>
            </a:endParaRPr>
          </a:p>
          <a:p>
            <a:pPr marL="674688" indent="-160338"/>
            <a:r>
              <a:rPr lang="ja-JP" altLang="en-US" sz="2100">
                <a:solidFill>
                  <a:srgbClr val="000000"/>
                </a:solidFill>
                <a:latin typeface="+mn-ea"/>
                <a:ea typeface="+mn-ea"/>
              </a:rPr>
              <a:t>・幼児期までのこどもの育ちに係る基本ビジョン　　・こどもの居場所づくりに関する指針　・障害児支援に</a:t>
            </a:r>
            <a:r>
              <a:rPr lang="ja-JP" altLang="en-US" sz="2100"/>
              <a:t>おける人材育成に関する検討会報告書　など</a:t>
            </a:r>
            <a:endParaRPr lang="en-US" altLang="ja-JP" sz="2100" dirty="0">
              <a:solidFill>
                <a:srgbClr val="000000"/>
              </a:solidFill>
              <a:latin typeface="+mn-ea"/>
              <a:ea typeface="+mn-ea"/>
            </a:endParaRPr>
          </a:p>
          <a:p>
            <a:pPr marL="536575" indent="-536575"/>
            <a:r>
              <a:rPr lang="ja-JP" altLang="en-US" sz="2300"/>
              <a:t>　</a:t>
            </a:r>
            <a:r>
              <a:rPr lang="en-US" altLang="ja-JP" sz="2300" dirty="0"/>
              <a:t>②</a:t>
            </a:r>
            <a:r>
              <a:rPr lang="ja-JP" altLang="en-US" sz="2300"/>
              <a:t>障害児支援におけるこどもの意思の尊重・最善の利益の優先考慮の手引き</a:t>
            </a:r>
            <a:endParaRPr lang="en-US" altLang="ja-JP" sz="2300" dirty="0"/>
          </a:p>
          <a:p>
            <a:pPr marL="536575" indent="-536575"/>
            <a:r>
              <a:rPr lang="ja-JP" altLang="en-US" sz="2300">
                <a:solidFill>
                  <a:srgbClr val="000000"/>
                </a:solidFill>
                <a:latin typeface="+mn-ea"/>
                <a:ea typeface="+mn-ea"/>
              </a:rPr>
              <a:t>　</a:t>
            </a:r>
            <a:r>
              <a:rPr lang="en-US" altLang="ja-JP" sz="2300" dirty="0">
                <a:solidFill>
                  <a:srgbClr val="000000"/>
                </a:solidFill>
                <a:latin typeface="+mn-ea"/>
                <a:ea typeface="+mn-ea"/>
              </a:rPr>
              <a:t>③</a:t>
            </a:r>
            <a:r>
              <a:rPr lang="ja-JP" altLang="en-US" sz="2300" b="0" i="0" u="none" strike="noStrike">
                <a:solidFill>
                  <a:srgbClr val="222222"/>
                </a:solidFill>
                <a:effectLst/>
                <a:highlight>
                  <a:srgbClr val="FFFFFF"/>
                </a:highlight>
                <a:latin typeface="BIZ UDPゴシック"/>
              </a:rPr>
              <a:t>障害</a:t>
            </a:r>
            <a:r>
              <a:rPr lang="ja-JP" altLang="en-US" sz="2300" b="0" i="0" u="none" strike="noStrike">
                <a:effectLst/>
                <a:latin typeface="BIZ UDPゴシック"/>
              </a:rPr>
              <a:t>者</a:t>
            </a:r>
            <a:r>
              <a:rPr lang="ja-JP" altLang="en-US" sz="2300" b="0" i="0" u="none" strike="noStrike">
                <a:solidFill>
                  <a:srgbClr val="222222"/>
                </a:solidFill>
                <a:effectLst/>
                <a:highlight>
                  <a:srgbClr val="FFFFFF"/>
                </a:highlight>
                <a:latin typeface="BIZ UDPゴシック"/>
              </a:rPr>
              <a:t>虐待の防止と対応の手引き</a:t>
            </a:r>
            <a:r>
              <a:rPr lang="ja-JP" altLang="en-US" sz="2300">
                <a:solidFill>
                  <a:srgbClr val="000000"/>
                </a:solidFill>
                <a:latin typeface="+mn-ea"/>
                <a:ea typeface="+mn-ea"/>
              </a:rPr>
              <a:t>、障害児虐待予防マニュアル等</a:t>
            </a:r>
            <a:endParaRPr lang="en-US" altLang="ja-JP" sz="2300" dirty="0">
              <a:solidFill>
                <a:srgbClr val="000000"/>
              </a:solidFill>
              <a:latin typeface="+mn-ea"/>
              <a:ea typeface="+mn-ea"/>
            </a:endParaRPr>
          </a:p>
          <a:p>
            <a:pPr marL="3252788" indent="-3252788"/>
            <a:r>
              <a:rPr lang="ja-JP" altLang="en-US" sz="2300">
                <a:solidFill>
                  <a:srgbClr val="000000"/>
                </a:solidFill>
                <a:latin typeface="+mn-ea"/>
                <a:ea typeface="+mn-ea"/>
              </a:rPr>
              <a:t>　</a:t>
            </a:r>
            <a:r>
              <a:rPr lang="en-US" altLang="ja-JP" sz="2300" dirty="0">
                <a:solidFill>
                  <a:srgbClr val="000000"/>
                </a:solidFill>
                <a:latin typeface="+mn-ea"/>
                <a:ea typeface="+mn-ea"/>
              </a:rPr>
              <a:t>④</a:t>
            </a:r>
            <a:r>
              <a:rPr lang="ja-JP" altLang="en-US" sz="2300">
                <a:solidFill>
                  <a:srgbClr val="000000"/>
                </a:solidFill>
                <a:latin typeface="+mn-ea"/>
                <a:ea typeface="+mn-ea"/>
              </a:rPr>
              <a:t>こども一般施策におけるガイドラインや指針等</a:t>
            </a:r>
            <a:endParaRPr lang="en-US" altLang="ja-JP" sz="2300" dirty="0">
              <a:solidFill>
                <a:srgbClr val="000000"/>
              </a:solidFill>
              <a:latin typeface="+mn-ea"/>
              <a:ea typeface="+mn-ea"/>
            </a:endParaRPr>
          </a:p>
          <a:p>
            <a:pPr marL="898525" indent="-387350"/>
            <a:r>
              <a:rPr lang="ja-JP" altLang="en-US" sz="2100">
                <a:solidFill>
                  <a:srgbClr val="000000"/>
                </a:solidFill>
                <a:latin typeface="+mn-ea"/>
                <a:ea typeface="+mn-ea"/>
              </a:rPr>
              <a:t>・保育所保育指針　・幼保連携型認定こども園教育・保育要領　・幼稚園教育要領</a:t>
            </a:r>
            <a:endParaRPr lang="en-US" altLang="ja-JP" sz="2100" dirty="0">
              <a:solidFill>
                <a:srgbClr val="000000"/>
              </a:solidFill>
              <a:latin typeface="+mn-ea"/>
              <a:ea typeface="+mn-ea"/>
            </a:endParaRPr>
          </a:p>
          <a:p>
            <a:pPr marL="674688" indent="-163513"/>
            <a:r>
              <a:rPr lang="ja-JP" altLang="en-US" sz="2100">
                <a:solidFill>
                  <a:srgbClr val="000000"/>
                </a:solidFill>
                <a:latin typeface="+mn-ea"/>
                <a:ea typeface="+mn-ea"/>
              </a:rPr>
              <a:t>・特別支援学校幼稚部、小学部、中学部</a:t>
            </a:r>
            <a:r>
              <a:rPr lang="ja-JP" altLang="en-US" sz="2100" dirty="0">
                <a:solidFill>
                  <a:srgbClr val="000000"/>
                </a:solidFill>
                <a:latin typeface="+mn-ea"/>
                <a:ea typeface="+mn-ea"/>
              </a:rPr>
              <a:t>、高等部学習</a:t>
            </a:r>
            <a:r>
              <a:rPr lang="ja-JP" altLang="en-US" sz="2100">
                <a:solidFill>
                  <a:srgbClr val="000000"/>
                </a:solidFill>
                <a:latin typeface="+mn-ea"/>
                <a:ea typeface="+mn-ea"/>
              </a:rPr>
              <a:t>指導要領　</a:t>
            </a:r>
            <a:endParaRPr lang="en-US" altLang="ja-JP" sz="2100" dirty="0">
              <a:solidFill>
                <a:srgbClr val="000000"/>
              </a:solidFill>
              <a:latin typeface="+mn-ea"/>
              <a:ea typeface="+mn-ea"/>
            </a:endParaRPr>
          </a:p>
          <a:p>
            <a:pPr marL="674688" indent="-163513"/>
            <a:r>
              <a:rPr lang="ja-JP" altLang="en-US" sz="2100">
                <a:solidFill>
                  <a:srgbClr val="000000"/>
                </a:solidFill>
                <a:latin typeface="+mn-ea"/>
                <a:ea typeface="+mn-ea"/>
              </a:rPr>
              <a:t>・放課後児童クラブ運営指針　・児童館運営指針　など</a:t>
            </a:r>
            <a:endParaRPr lang="en-US" altLang="ja-JP" sz="2100" dirty="0">
              <a:solidFill>
                <a:srgbClr val="000000"/>
              </a:solidFill>
              <a:latin typeface="+mn-ea"/>
              <a:ea typeface="+mn-ea"/>
            </a:endParaRPr>
          </a:p>
        </p:txBody>
      </p:sp>
    </p:spTree>
    <p:extLst>
      <p:ext uri="{BB962C8B-B14F-4D97-AF65-F5344CB8AC3E}">
        <p14:creationId xmlns:p14="http://schemas.microsoft.com/office/powerpoint/2010/main" val="31844980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a:defRPr/>
            </a:pPr>
            <a:fld id="{E6920193-7F62-4B0F-A26E-3C036304FC06}" type="slidenum">
              <a:rPr lang="en-US" altLang="ja-JP" smtClean="0">
                <a:solidFill>
                  <a:srgbClr val="000000"/>
                </a:solidFill>
              </a:rPr>
              <a:pPr>
                <a:defRPr/>
              </a:pPr>
              <a:t>35</a:t>
            </a:fld>
            <a:endParaRPr lang="en-US" altLang="ja-JP">
              <a:solidFill>
                <a:srgbClr val="000000"/>
              </a:solidFill>
            </a:endParaRPr>
          </a:p>
        </p:txBody>
      </p:sp>
      <p:pic>
        <p:nvPicPr>
          <p:cNvPr id="3" name="図 2">
            <a:extLst>
              <a:ext uri="{FF2B5EF4-FFF2-40B4-BE49-F238E27FC236}">
                <a16:creationId xmlns:a16="http://schemas.microsoft.com/office/drawing/2014/main" id="{A81DB898-92A5-0111-6E33-A92616AF2E04}"/>
              </a:ext>
            </a:extLst>
          </p:cNvPr>
          <p:cNvPicPr>
            <a:picLocks noChangeAspect="1"/>
          </p:cNvPicPr>
          <p:nvPr/>
        </p:nvPicPr>
        <p:blipFill>
          <a:blip r:embed="rId3"/>
          <a:stretch>
            <a:fillRect/>
          </a:stretch>
        </p:blipFill>
        <p:spPr>
          <a:xfrm>
            <a:off x="0" y="7008"/>
            <a:ext cx="9895876" cy="6850991"/>
          </a:xfrm>
          <a:prstGeom prst="rect">
            <a:avLst/>
          </a:prstGeom>
        </p:spPr>
      </p:pic>
      <p:sp>
        <p:nvSpPr>
          <p:cNvPr id="4" name="テキスト ボックス 3">
            <a:extLst>
              <a:ext uri="{FF2B5EF4-FFF2-40B4-BE49-F238E27FC236}">
                <a16:creationId xmlns:a16="http://schemas.microsoft.com/office/drawing/2014/main" id="{A7FEA37E-257B-AC12-3DEB-881B04EC5E7F}"/>
              </a:ext>
            </a:extLst>
          </p:cNvPr>
          <p:cNvSpPr txBox="1"/>
          <p:nvPr/>
        </p:nvSpPr>
        <p:spPr>
          <a:xfrm>
            <a:off x="58447" y="116632"/>
            <a:ext cx="697627" cy="400110"/>
          </a:xfrm>
          <a:prstGeom prst="rect">
            <a:avLst/>
          </a:prstGeom>
          <a:solidFill>
            <a:schemeClr val="bg1"/>
          </a:solidFill>
          <a:ln>
            <a:solidFill>
              <a:schemeClr val="tx1"/>
            </a:solidFill>
          </a:ln>
        </p:spPr>
        <p:txBody>
          <a:bodyPr wrap="none" rtlCol="0">
            <a:spAutoFit/>
          </a:bodyPr>
          <a:lstStyle/>
          <a:p>
            <a:r>
              <a:rPr kumimoji="1" lang="ja-JP" altLang="en-US" sz="2000"/>
              <a:t>参考</a:t>
            </a:r>
          </a:p>
        </p:txBody>
      </p:sp>
    </p:spTree>
    <p:extLst>
      <p:ext uri="{BB962C8B-B14F-4D97-AF65-F5344CB8AC3E}">
        <p14:creationId xmlns:p14="http://schemas.microsoft.com/office/powerpoint/2010/main" val="14391708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2C002-CF81-7986-3C1F-FA38D8C13BC8}"/>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07715F81-2D6B-795E-779F-B812C643257E}"/>
              </a:ext>
            </a:extLst>
          </p:cNvPr>
          <p:cNvSpPr>
            <a:spLocks noGrp="1"/>
          </p:cNvSpPr>
          <p:nvPr>
            <p:ph type="sldNum" sz="quarter" idx="12"/>
          </p:nvPr>
        </p:nvSpPr>
        <p:spPr/>
        <p:txBody>
          <a:bodyPr/>
          <a:lstStyle/>
          <a:p>
            <a:pPr>
              <a:defRPr/>
            </a:pPr>
            <a:fld id="{6EF23906-C28C-47DE-8E4F-A94606051E12}" type="slidenum">
              <a:rPr lang="en-US" altLang="ja-JP" smtClean="0">
                <a:solidFill>
                  <a:srgbClr val="000000"/>
                </a:solidFill>
              </a:rPr>
              <a:pPr>
                <a:defRPr/>
              </a:pPr>
              <a:t>36</a:t>
            </a:fld>
            <a:endParaRPr lang="en-US" altLang="ja-JP">
              <a:solidFill>
                <a:srgbClr val="000000"/>
              </a:solidFill>
            </a:endParaRPr>
          </a:p>
        </p:txBody>
      </p:sp>
      <p:grpSp>
        <p:nvGrpSpPr>
          <p:cNvPr id="18" name="グループ化 17">
            <a:extLst>
              <a:ext uri="{FF2B5EF4-FFF2-40B4-BE49-F238E27FC236}">
                <a16:creationId xmlns:a16="http://schemas.microsoft.com/office/drawing/2014/main" id="{32C58BD4-0F0F-A1F3-2741-81CDD42CE14A}"/>
              </a:ext>
            </a:extLst>
          </p:cNvPr>
          <p:cNvGrpSpPr/>
          <p:nvPr/>
        </p:nvGrpSpPr>
        <p:grpSpPr>
          <a:xfrm>
            <a:off x="122748" y="637753"/>
            <a:ext cx="9724497" cy="2527783"/>
            <a:chOff x="100332" y="1596062"/>
            <a:chExt cx="9724497" cy="2527783"/>
          </a:xfrm>
        </p:grpSpPr>
        <p:sp>
          <p:nvSpPr>
            <p:cNvPr id="13" name="テキスト ボックス 12">
              <a:extLst>
                <a:ext uri="{FF2B5EF4-FFF2-40B4-BE49-F238E27FC236}">
                  <a16:creationId xmlns:a16="http://schemas.microsoft.com/office/drawing/2014/main" id="{B93CE176-A34D-C089-C1D8-647489675433}"/>
                </a:ext>
              </a:extLst>
            </p:cNvPr>
            <p:cNvSpPr txBox="1"/>
            <p:nvPr/>
          </p:nvSpPr>
          <p:spPr>
            <a:xfrm>
              <a:off x="100332" y="1596062"/>
              <a:ext cx="1107996" cy="461665"/>
            </a:xfrm>
            <a:prstGeom prst="rect">
              <a:avLst/>
            </a:prstGeom>
            <a:noFill/>
          </p:spPr>
          <p:txBody>
            <a:bodyPr wrap="none" rtlCol="0">
              <a:spAutoFit/>
            </a:bodyPr>
            <a:lstStyle/>
            <a:p>
              <a:r>
                <a:rPr kumimoji="1" lang="en-US" altLang="ja-JP" sz="2400" dirty="0"/>
                <a:t>【</a:t>
              </a:r>
              <a:r>
                <a:rPr kumimoji="1" lang="ja-JP" altLang="en-US" sz="2400"/>
                <a:t>理念</a:t>
              </a:r>
              <a:r>
                <a:rPr kumimoji="1" lang="en-US" altLang="ja-JP" sz="2400" dirty="0"/>
                <a:t>】</a:t>
              </a:r>
              <a:endParaRPr kumimoji="1" lang="ja-JP" altLang="en-US" sz="2400"/>
            </a:p>
          </p:txBody>
        </p:sp>
        <p:sp>
          <p:nvSpPr>
            <p:cNvPr id="14" name="テキスト ボックス 13">
              <a:extLst>
                <a:ext uri="{FF2B5EF4-FFF2-40B4-BE49-F238E27FC236}">
                  <a16:creationId xmlns:a16="http://schemas.microsoft.com/office/drawing/2014/main" id="{49FCAA4C-8EA3-F6A0-6870-60D358E724A8}"/>
                </a:ext>
              </a:extLst>
            </p:cNvPr>
            <p:cNvSpPr txBox="1"/>
            <p:nvPr/>
          </p:nvSpPr>
          <p:spPr>
            <a:xfrm>
              <a:off x="206277" y="2044921"/>
              <a:ext cx="9618552" cy="2078924"/>
            </a:xfrm>
            <a:prstGeom prst="rect">
              <a:avLst/>
            </a:prstGeom>
            <a:solidFill>
              <a:schemeClr val="bg1"/>
            </a:solidFill>
            <a:ln w="28575">
              <a:solidFill>
                <a:srgbClr val="FF0000"/>
              </a:solidFill>
            </a:ln>
          </p:spPr>
          <p:txBody>
            <a:bodyPr wrap="square" rtlCol="0">
              <a:noAutofit/>
            </a:bodyPr>
            <a:lstStyle/>
            <a:p>
              <a:r>
                <a:rPr kumimoji="1" lang="ja-JP" altLang="en-US" sz="2200"/>
                <a:t>全てのこどもが、安全で安心して過ごせる多くの居場所を持ちながら、様々な学びや、社会で生き抜く力を得るための糧となる多様な体験活動や外遊びの機会に接することができ、自己肯定感や自己有用感を高め、身体的・精神的・社会的に将来にわたって幸せな状態（ウェルビーイング）で成長し、こどもが本来持っている主体性や想像力を十分に発揮して社会で活躍していけるよう「こどもまんなか」の居場所づくりを実現する。</a:t>
              </a:r>
            </a:p>
          </p:txBody>
        </p:sp>
      </p:grpSp>
      <p:grpSp>
        <p:nvGrpSpPr>
          <p:cNvPr id="19" name="グループ化 18">
            <a:extLst>
              <a:ext uri="{FF2B5EF4-FFF2-40B4-BE49-F238E27FC236}">
                <a16:creationId xmlns:a16="http://schemas.microsoft.com/office/drawing/2014/main" id="{4F8A8540-2464-6EE5-4564-948988E690E9}"/>
              </a:ext>
            </a:extLst>
          </p:cNvPr>
          <p:cNvGrpSpPr/>
          <p:nvPr/>
        </p:nvGrpSpPr>
        <p:grpSpPr>
          <a:xfrm>
            <a:off x="117703" y="3222206"/>
            <a:ext cx="9721865" cy="3530645"/>
            <a:chOff x="122748" y="3813771"/>
            <a:chExt cx="9721865" cy="3530645"/>
          </a:xfrm>
        </p:grpSpPr>
        <p:sp>
          <p:nvSpPr>
            <p:cNvPr id="15" name="テキスト ボックス 14">
              <a:extLst>
                <a:ext uri="{FF2B5EF4-FFF2-40B4-BE49-F238E27FC236}">
                  <a16:creationId xmlns:a16="http://schemas.microsoft.com/office/drawing/2014/main" id="{878125D1-6FA4-C07E-C06D-0B7A1F5095BF}"/>
                </a:ext>
              </a:extLst>
            </p:cNvPr>
            <p:cNvSpPr txBox="1"/>
            <p:nvPr/>
          </p:nvSpPr>
          <p:spPr>
            <a:xfrm>
              <a:off x="226061" y="4270062"/>
              <a:ext cx="9618552" cy="3074354"/>
            </a:xfrm>
            <a:prstGeom prst="rect">
              <a:avLst/>
            </a:prstGeom>
            <a:solidFill>
              <a:schemeClr val="bg1"/>
            </a:solidFill>
            <a:ln w="28575">
              <a:solidFill>
                <a:srgbClr val="FF0000"/>
              </a:solidFill>
            </a:ln>
          </p:spPr>
          <p:txBody>
            <a:bodyPr wrap="square" rtlCol="0">
              <a:noAutofit/>
            </a:bodyPr>
            <a:lstStyle/>
            <a:p>
              <a:pPr marL="144463" indent="-144463"/>
              <a:r>
                <a:rPr kumimoji="1" lang="ja-JP" altLang="en-US" sz="2200"/>
                <a:t>・こども・若者が過ごす場所・時間・人との関係性全てが、こども・若者にとっての居場所になり得る。物理的な「場」だけでなく、遊びや体験活動、オンライン空間といった多様な形態を取りうるものである。</a:t>
              </a:r>
              <a:endParaRPr kumimoji="1" lang="en-US" altLang="ja-JP" sz="2200" dirty="0"/>
            </a:p>
            <a:p>
              <a:pPr marL="144463" indent="-144463"/>
              <a:r>
                <a:rPr lang="ja-JP" altLang="en-US" sz="2200"/>
                <a:t>・その場や対象を居場所と感じるかどうかは、こども・若者本人が決めることであり、そこに行くかどうか、どう過ごすか、その場をどのようにしていきたいかなど、こども・若者が自ら決め、行動する姿勢など、こども・若者の主体性を大切にすることが求められる。</a:t>
              </a:r>
              <a:endParaRPr lang="en-US" altLang="ja-JP" sz="2200" dirty="0"/>
            </a:p>
            <a:p>
              <a:pPr marL="144463" indent="-144463"/>
              <a:r>
                <a:rPr kumimoji="1" lang="ja-JP" altLang="en-US" sz="2200"/>
                <a:t>・居場所の特徴として、多くのこどもにとって、学校外場所になっていること、個人的なもので代わりやすく、地域性や目的、人との関係などに影響を受けるもの</a:t>
              </a:r>
            </a:p>
          </p:txBody>
        </p:sp>
        <p:sp>
          <p:nvSpPr>
            <p:cNvPr id="16" name="テキスト ボックス 15">
              <a:extLst>
                <a:ext uri="{FF2B5EF4-FFF2-40B4-BE49-F238E27FC236}">
                  <a16:creationId xmlns:a16="http://schemas.microsoft.com/office/drawing/2014/main" id="{EEA2BAB5-7646-ADDC-7702-0A153CAABA91}"/>
                </a:ext>
              </a:extLst>
            </p:cNvPr>
            <p:cNvSpPr txBox="1"/>
            <p:nvPr/>
          </p:nvSpPr>
          <p:spPr>
            <a:xfrm>
              <a:off x="122748" y="3813771"/>
              <a:ext cx="3031599" cy="461665"/>
            </a:xfrm>
            <a:prstGeom prst="rect">
              <a:avLst/>
            </a:prstGeom>
            <a:noFill/>
          </p:spPr>
          <p:txBody>
            <a:bodyPr wrap="none" rtlCol="0">
              <a:spAutoFit/>
            </a:bodyPr>
            <a:lstStyle/>
            <a:p>
              <a:r>
                <a:rPr kumimoji="1" lang="en-US" altLang="ja-JP" sz="2400" dirty="0"/>
                <a:t>【</a:t>
              </a:r>
              <a:r>
                <a:rPr kumimoji="1" lang="ja-JP" altLang="en-US" sz="2400"/>
                <a:t>こどもの居場所とは</a:t>
              </a:r>
              <a:r>
                <a:rPr kumimoji="1" lang="en-US" altLang="ja-JP" sz="2400" dirty="0"/>
                <a:t>】</a:t>
              </a:r>
              <a:endParaRPr kumimoji="1" lang="ja-JP" altLang="en-US" sz="2400"/>
            </a:p>
          </p:txBody>
        </p:sp>
      </p:grpSp>
      <p:sp>
        <p:nvSpPr>
          <p:cNvPr id="5" name="テキスト ボックス 4">
            <a:extLst>
              <a:ext uri="{FF2B5EF4-FFF2-40B4-BE49-F238E27FC236}">
                <a16:creationId xmlns:a16="http://schemas.microsoft.com/office/drawing/2014/main" id="{5EEC60CC-C4AF-44F3-082C-EC3A7A9A0A62}"/>
              </a:ext>
            </a:extLst>
          </p:cNvPr>
          <p:cNvSpPr txBox="1"/>
          <p:nvPr/>
        </p:nvSpPr>
        <p:spPr>
          <a:xfrm>
            <a:off x="526889" y="136524"/>
            <a:ext cx="9016896" cy="584775"/>
          </a:xfrm>
          <a:prstGeom prst="rect">
            <a:avLst/>
          </a:prstGeom>
          <a:noFill/>
        </p:spPr>
        <p:txBody>
          <a:bodyPr wrap="square">
            <a:spAutoFit/>
          </a:bodyPr>
          <a:lstStyle/>
          <a:p>
            <a:pPr algn="ctr"/>
            <a:r>
              <a:rPr lang="ja-JP" altLang="en-US" sz="3200">
                <a:solidFill>
                  <a:srgbClr val="000000"/>
                </a:solidFill>
              </a:rPr>
              <a:t>「こどもの居場所づくりに関する指針」の概要</a:t>
            </a:r>
            <a:endParaRPr lang="en-US" altLang="ja-JP" sz="3200" dirty="0">
              <a:solidFill>
                <a:srgbClr val="000000"/>
              </a:solidFill>
            </a:endParaRPr>
          </a:p>
        </p:txBody>
      </p:sp>
      <p:sp>
        <p:nvSpPr>
          <p:cNvPr id="2" name="テキスト ボックス 1">
            <a:extLst>
              <a:ext uri="{FF2B5EF4-FFF2-40B4-BE49-F238E27FC236}">
                <a16:creationId xmlns:a16="http://schemas.microsoft.com/office/drawing/2014/main" id="{A10E203B-E800-225C-E799-C7D357B76EA0}"/>
              </a:ext>
            </a:extLst>
          </p:cNvPr>
          <p:cNvSpPr txBox="1"/>
          <p:nvPr/>
        </p:nvSpPr>
        <p:spPr>
          <a:xfrm>
            <a:off x="128464" y="116632"/>
            <a:ext cx="697627" cy="400110"/>
          </a:xfrm>
          <a:prstGeom prst="rect">
            <a:avLst/>
          </a:prstGeom>
          <a:solidFill>
            <a:schemeClr val="bg1"/>
          </a:solidFill>
          <a:ln>
            <a:solidFill>
              <a:schemeClr val="tx1"/>
            </a:solidFill>
          </a:ln>
        </p:spPr>
        <p:txBody>
          <a:bodyPr wrap="none" rtlCol="0">
            <a:spAutoFit/>
          </a:bodyPr>
          <a:lstStyle/>
          <a:p>
            <a:r>
              <a:rPr kumimoji="1" lang="ja-JP" altLang="en-US" sz="2000"/>
              <a:t>参考</a:t>
            </a:r>
          </a:p>
        </p:txBody>
      </p:sp>
    </p:spTree>
    <p:extLst>
      <p:ext uri="{BB962C8B-B14F-4D97-AF65-F5344CB8AC3E}">
        <p14:creationId xmlns:p14="http://schemas.microsoft.com/office/powerpoint/2010/main" val="40448469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55C62-2E9E-F71D-EC01-C6A948838A8C}"/>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750DCB48-8740-367D-3F3B-4414E4055F98}"/>
              </a:ext>
            </a:extLst>
          </p:cNvPr>
          <p:cNvSpPr>
            <a:spLocks noGrp="1"/>
          </p:cNvSpPr>
          <p:nvPr>
            <p:ph type="sldNum" sz="quarter" idx="12"/>
          </p:nvPr>
        </p:nvSpPr>
        <p:spPr/>
        <p:txBody>
          <a:bodyPr/>
          <a:lstStyle/>
          <a:p>
            <a:pPr>
              <a:defRPr/>
            </a:pPr>
            <a:fld id="{6EF23906-C28C-47DE-8E4F-A94606051E12}" type="slidenum">
              <a:rPr lang="en-US" altLang="ja-JP" smtClean="0">
                <a:solidFill>
                  <a:srgbClr val="000000"/>
                </a:solidFill>
              </a:rPr>
              <a:pPr>
                <a:defRPr/>
              </a:pPr>
              <a:t>37</a:t>
            </a:fld>
            <a:endParaRPr lang="en-US" altLang="ja-JP">
              <a:solidFill>
                <a:srgbClr val="000000"/>
              </a:solidFill>
            </a:endParaRPr>
          </a:p>
        </p:txBody>
      </p:sp>
      <p:pic>
        <p:nvPicPr>
          <p:cNvPr id="6" name="図 5">
            <a:extLst>
              <a:ext uri="{FF2B5EF4-FFF2-40B4-BE49-F238E27FC236}">
                <a16:creationId xmlns:a16="http://schemas.microsoft.com/office/drawing/2014/main" id="{69697183-28CC-2884-32F8-15834FEEB40A}"/>
              </a:ext>
            </a:extLst>
          </p:cNvPr>
          <p:cNvPicPr>
            <a:picLocks noChangeAspect="1"/>
          </p:cNvPicPr>
          <p:nvPr/>
        </p:nvPicPr>
        <p:blipFill>
          <a:blip r:embed="rId2"/>
          <a:srcRect t="6895"/>
          <a:stretch>
            <a:fillRect/>
          </a:stretch>
        </p:blipFill>
        <p:spPr>
          <a:xfrm>
            <a:off x="-288" y="476672"/>
            <a:ext cx="9900184" cy="6381327"/>
          </a:xfrm>
          <a:prstGeom prst="rect">
            <a:avLst/>
          </a:prstGeom>
        </p:spPr>
      </p:pic>
      <p:sp>
        <p:nvSpPr>
          <p:cNvPr id="2" name="テキスト ボックス 1">
            <a:extLst>
              <a:ext uri="{FF2B5EF4-FFF2-40B4-BE49-F238E27FC236}">
                <a16:creationId xmlns:a16="http://schemas.microsoft.com/office/drawing/2014/main" id="{ED738146-0042-B6B9-71E6-2321067B3849}"/>
              </a:ext>
            </a:extLst>
          </p:cNvPr>
          <p:cNvSpPr txBox="1"/>
          <p:nvPr/>
        </p:nvSpPr>
        <p:spPr>
          <a:xfrm>
            <a:off x="58197" y="35332"/>
            <a:ext cx="646331" cy="369332"/>
          </a:xfrm>
          <a:prstGeom prst="rect">
            <a:avLst/>
          </a:prstGeom>
          <a:solidFill>
            <a:schemeClr val="bg1"/>
          </a:solidFill>
          <a:ln>
            <a:solidFill>
              <a:srgbClr val="0432FF"/>
            </a:solidFill>
          </a:ln>
        </p:spPr>
        <p:txBody>
          <a:bodyPr wrap="none" rtlCol="0">
            <a:spAutoFit/>
          </a:bodyPr>
          <a:lstStyle/>
          <a:p>
            <a:r>
              <a:rPr kumimoji="1" lang="ja-JP" altLang="en-US" sz="1800"/>
              <a:t>参考</a:t>
            </a:r>
          </a:p>
        </p:txBody>
      </p:sp>
      <p:sp>
        <p:nvSpPr>
          <p:cNvPr id="3" name="テキスト ボックス 2">
            <a:extLst>
              <a:ext uri="{FF2B5EF4-FFF2-40B4-BE49-F238E27FC236}">
                <a16:creationId xmlns:a16="http://schemas.microsoft.com/office/drawing/2014/main" id="{B8806AB8-7C9D-2A41-3CBC-831C3FE4D03F}"/>
              </a:ext>
            </a:extLst>
          </p:cNvPr>
          <p:cNvSpPr txBox="1"/>
          <p:nvPr/>
        </p:nvSpPr>
        <p:spPr>
          <a:xfrm>
            <a:off x="636249" y="45785"/>
            <a:ext cx="9358652" cy="430887"/>
          </a:xfrm>
          <a:prstGeom prst="rect">
            <a:avLst/>
          </a:prstGeom>
          <a:noFill/>
        </p:spPr>
        <p:txBody>
          <a:bodyPr wrap="none" rtlCol="0">
            <a:spAutoFit/>
          </a:bodyPr>
          <a:lstStyle/>
          <a:p>
            <a:pPr algn="ctr"/>
            <a:r>
              <a:rPr kumimoji="1" lang="ja-JP" altLang="en-US" sz="2200"/>
              <a:t>「障害児支援におけるこどもの意思の尊重・最善の利益の優先考慮の手引き」</a:t>
            </a:r>
          </a:p>
        </p:txBody>
      </p:sp>
    </p:spTree>
    <p:extLst>
      <p:ext uri="{BB962C8B-B14F-4D97-AF65-F5344CB8AC3E}">
        <p14:creationId xmlns:p14="http://schemas.microsoft.com/office/powerpoint/2010/main" val="16753868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78C5A-7AC6-5F05-431B-97EB1F6D3F71}"/>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8A988BC1-A47B-AFD7-E4E3-09E6DC585C63}"/>
              </a:ext>
            </a:extLst>
          </p:cNvPr>
          <p:cNvSpPr>
            <a:spLocks noGrp="1"/>
          </p:cNvSpPr>
          <p:nvPr>
            <p:ph type="sldNum" sz="quarter" idx="12"/>
          </p:nvPr>
        </p:nvSpPr>
        <p:spPr/>
        <p:txBody>
          <a:bodyPr/>
          <a:lstStyle/>
          <a:p>
            <a:pPr>
              <a:defRPr/>
            </a:pPr>
            <a:fld id="{6EF23906-C28C-47DE-8E4F-A94606051E12}" type="slidenum">
              <a:rPr lang="en-US" altLang="ja-JP" smtClean="0">
                <a:solidFill>
                  <a:srgbClr val="000000"/>
                </a:solidFill>
              </a:rPr>
              <a:pPr>
                <a:defRPr/>
              </a:pPr>
              <a:t>38</a:t>
            </a:fld>
            <a:endParaRPr lang="en-US" altLang="ja-JP">
              <a:solidFill>
                <a:srgbClr val="000000"/>
              </a:solidFill>
            </a:endParaRPr>
          </a:p>
        </p:txBody>
      </p:sp>
      <p:pic>
        <p:nvPicPr>
          <p:cNvPr id="3" name="図 2">
            <a:extLst>
              <a:ext uri="{FF2B5EF4-FFF2-40B4-BE49-F238E27FC236}">
                <a16:creationId xmlns:a16="http://schemas.microsoft.com/office/drawing/2014/main" id="{B21FDE0B-38B2-50D9-31FC-1AE9C8C043B1}"/>
              </a:ext>
            </a:extLst>
          </p:cNvPr>
          <p:cNvPicPr>
            <a:picLocks noChangeAspect="1"/>
          </p:cNvPicPr>
          <p:nvPr/>
        </p:nvPicPr>
        <p:blipFill>
          <a:blip r:embed="rId2"/>
          <a:stretch>
            <a:fillRect/>
          </a:stretch>
        </p:blipFill>
        <p:spPr>
          <a:xfrm>
            <a:off x="-1" y="0"/>
            <a:ext cx="9906001" cy="6858000"/>
          </a:xfrm>
          <a:prstGeom prst="rect">
            <a:avLst/>
          </a:prstGeom>
        </p:spPr>
      </p:pic>
      <p:sp>
        <p:nvSpPr>
          <p:cNvPr id="2" name="テキスト ボックス 1">
            <a:extLst>
              <a:ext uri="{FF2B5EF4-FFF2-40B4-BE49-F238E27FC236}">
                <a16:creationId xmlns:a16="http://schemas.microsoft.com/office/drawing/2014/main" id="{B06ECF32-8D36-2561-191D-4CA51965E3C4}"/>
              </a:ext>
            </a:extLst>
          </p:cNvPr>
          <p:cNvSpPr txBox="1"/>
          <p:nvPr/>
        </p:nvSpPr>
        <p:spPr>
          <a:xfrm>
            <a:off x="56456" y="44624"/>
            <a:ext cx="697627" cy="400110"/>
          </a:xfrm>
          <a:prstGeom prst="rect">
            <a:avLst/>
          </a:prstGeom>
          <a:solidFill>
            <a:schemeClr val="bg1"/>
          </a:solidFill>
          <a:ln>
            <a:solidFill>
              <a:schemeClr val="tx1"/>
            </a:solidFill>
          </a:ln>
        </p:spPr>
        <p:txBody>
          <a:bodyPr wrap="none" rtlCol="0">
            <a:spAutoFit/>
          </a:bodyPr>
          <a:lstStyle/>
          <a:p>
            <a:r>
              <a:rPr kumimoji="1" lang="ja-JP" altLang="en-US" sz="2000"/>
              <a:t>参考</a:t>
            </a:r>
          </a:p>
        </p:txBody>
      </p:sp>
    </p:spTree>
    <p:extLst>
      <p:ext uri="{BB962C8B-B14F-4D97-AF65-F5344CB8AC3E}">
        <p14:creationId xmlns:p14="http://schemas.microsoft.com/office/powerpoint/2010/main" val="25659317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984CCD4-CE9D-4ABF-BE0A-C412BB17DF4A}"/>
              </a:ext>
            </a:extLst>
          </p:cNvPr>
          <p:cNvSpPr>
            <a:spLocks noGrp="1"/>
          </p:cNvSpPr>
          <p:nvPr>
            <p:ph type="title"/>
          </p:nvPr>
        </p:nvSpPr>
        <p:spPr>
          <a:xfrm>
            <a:off x="846805" y="116632"/>
            <a:ext cx="7886700" cy="548680"/>
          </a:xfrm>
        </p:spPr>
        <p:txBody>
          <a:bodyPr/>
          <a:lstStyle/>
          <a:p>
            <a:r>
              <a:rPr kumimoji="1" lang="ja-JP" altLang="en-US" sz="4000" u="sng">
                <a:latin typeface="MS PGothic" panose="020B0600070205080204" pitchFamily="34" charset="-128"/>
                <a:ea typeface="MS PGothic" panose="020B0600070205080204" pitchFamily="34" charset="-128"/>
              </a:rPr>
              <a:t>達成目標</a:t>
            </a:r>
            <a:endParaRPr kumimoji="1" lang="ja-JP" altLang="en-US" sz="4000" u="sng" dirty="0">
              <a:latin typeface="MS PGothic" panose="020B0600070205080204" pitchFamily="34" charset="-128"/>
              <a:ea typeface="MS PGothic" panose="020B0600070205080204" pitchFamily="34" charset="-128"/>
            </a:endParaRPr>
          </a:p>
        </p:txBody>
      </p:sp>
      <p:sp>
        <p:nvSpPr>
          <p:cNvPr id="3" name="コンテンツ プレースホルダー 2">
            <a:extLst>
              <a:ext uri="{FF2B5EF4-FFF2-40B4-BE49-F238E27FC236}">
                <a16:creationId xmlns:a16="http://schemas.microsoft.com/office/drawing/2014/main" id="{3357AFEB-BD0C-4169-BF27-DC564ADCE775}"/>
              </a:ext>
            </a:extLst>
          </p:cNvPr>
          <p:cNvSpPr>
            <a:spLocks noGrp="1"/>
          </p:cNvSpPr>
          <p:nvPr>
            <p:ph idx="1"/>
          </p:nvPr>
        </p:nvSpPr>
        <p:spPr>
          <a:xfrm>
            <a:off x="28187" y="803577"/>
            <a:ext cx="9993560" cy="6054423"/>
          </a:xfrm>
        </p:spPr>
        <p:txBody>
          <a:bodyPr>
            <a:noAutofit/>
          </a:bodyPr>
          <a:lstStyle/>
          <a:p>
            <a:pPr marL="0" indent="0">
              <a:buNone/>
            </a:pPr>
            <a:r>
              <a:rPr kumimoji="1" lang="ja-JP" altLang="en-US" sz="2800" dirty="0">
                <a:latin typeface="MS PGothic" panose="020B0600070205080204" pitchFamily="34" charset="-128"/>
                <a:ea typeface="MS PGothic" panose="020B0600070205080204" pitchFamily="34" charset="-128"/>
              </a:rPr>
              <a:t>相談支援専門員</a:t>
            </a:r>
            <a:r>
              <a:rPr lang="ja-JP" altLang="en-US" sz="2800" dirty="0">
                <a:latin typeface="MS PGothic" panose="020B0600070205080204" pitchFamily="34" charset="-128"/>
                <a:ea typeface="MS PGothic" panose="020B0600070205080204" pitchFamily="34" charset="-128"/>
              </a:rPr>
              <a:t>及び児童発達支援管理責任者として</a:t>
            </a:r>
            <a:r>
              <a:rPr kumimoji="1" lang="ja-JP" altLang="en-US" sz="2800">
                <a:latin typeface="MS PGothic" panose="020B0600070205080204" pitchFamily="34" charset="-128"/>
                <a:ea typeface="MS PGothic" panose="020B0600070205080204" pitchFamily="34" charset="-128"/>
              </a:rPr>
              <a:t>、障害児　支援</a:t>
            </a:r>
            <a:r>
              <a:rPr kumimoji="1" lang="ja-JP" altLang="en-US" sz="2800" dirty="0">
                <a:latin typeface="MS PGothic" panose="020B0600070205080204" pitchFamily="34" charset="-128"/>
                <a:ea typeface="MS PGothic" panose="020B0600070205080204" pitchFamily="34" charset="-128"/>
              </a:rPr>
              <a:t>の提供に関する基本姿勢を理解することができる。</a:t>
            </a:r>
            <a:endParaRPr kumimoji="1" lang="en-US" altLang="ja-JP" sz="2800" dirty="0">
              <a:latin typeface="MS PGothic" panose="020B0600070205080204" pitchFamily="34" charset="-128"/>
              <a:ea typeface="MS PGothic" panose="020B0600070205080204" pitchFamily="34" charset="-128"/>
            </a:endParaRPr>
          </a:p>
          <a:p>
            <a:pPr>
              <a:lnSpc>
                <a:spcPct val="90000"/>
              </a:lnSpc>
              <a:spcBef>
                <a:spcPts val="900"/>
              </a:spcBef>
            </a:pPr>
            <a:r>
              <a:rPr lang="ja-JP" altLang="en-US" sz="2600" dirty="0">
                <a:latin typeface="MS PGothic" panose="020B0600070205080204" pitchFamily="34" charset="-128"/>
                <a:ea typeface="MS PGothic" panose="020B0600070205080204" pitchFamily="34" charset="-128"/>
              </a:rPr>
              <a:t>障害児支援は、こどもの成長・発達、人格形成に関わる重い</a:t>
            </a:r>
            <a:r>
              <a:rPr lang="ja-JP" altLang="en-US" sz="2600">
                <a:latin typeface="MS PGothic" panose="020B0600070205080204" pitchFamily="34" charset="-128"/>
                <a:ea typeface="MS PGothic" panose="020B0600070205080204" pitchFamily="34" charset="-128"/>
              </a:rPr>
              <a:t>責任があること</a:t>
            </a:r>
            <a:r>
              <a:rPr lang="ja-JP" altLang="en-US" sz="2600" dirty="0">
                <a:latin typeface="MS PGothic" panose="020B0600070205080204" pitchFamily="34" charset="-128"/>
                <a:ea typeface="MS PGothic" panose="020B0600070205080204" pitchFamily="34" charset="-128"/>
              </a:rPr>
              <a:t>を自覚すること</a:t>
            </a:r>
            <a:endParaRPr lang="en-US" altLang="ja-JP" sz="2600" dirty="0">
              <a:latin typeface="MS PGothic" panose="020B0600070205080204" pitchFamily="34" charset="-128"/>
              <a:ea typeface="MS PGothic" panose="020B0600070205080204" pitchFamily="34" charset="-128"/>
            </a:endParaRPr>
          </a:p>
          <a:p>
            <a:pPr>
              <a:lnSpc>
                <a:spcPct val="90000"/>
              </a:lnSpc>
              <a:spcBef>
                <a:spcPts val="900"/>
              </a:spcBef>
            </a:pPr>
            <a:r>
              <a:rPr lang="ja-JP" altLang="en-US" sz="2600" dirty="0">
                <a:latin typeface="MS PGothic" panose="020B0600070205080204" pitchFamily="34" charset="-128"/>
                <a:ea typeface="MS PGothic" panose="020B0600070205080204" pitchFamily="34" charset="-128"/>
              </a:rPr>
              <a:t>障害児支援は、社会福祉事業であり、常に法令遵守と開かれた事業運営を意識して、その責務を果たすこと</a:t>
            </a:r>
            <a:endParaRPr lang="en-US" altLang="ja-JP" sz="2600" dirty="0">
              <a:latin typeface="MS PGothic" panose="020B0600070205080204" pitchFamily="34" charset="-128"/>
              <a:ea typeface="MS PGothic" panose="020B0600070205080204" pitchFamily="34" charset="-128"/>
            </a:endParaRPr>
          </a:p>
          <a:p>
            <a:pPr>
              <a:lnSpc>
                <a:spcPct val="90000"/>
              </a:lnSpc>
              <a:spcBef>
                <a:spcPts val="900"/>
              </a:spcBef>
            </a:pPr>
            <a:r>
              <a:rPr kumimoji="1" lang="ja-JP" altLang="en-US" sz="2600" dirty="0">
                <a:latin typeface="MS PGothic" panose="020B0600070205080204" pitchFamily="34" charset="-128"/>
                <a:ea typeface="MS PGothic" panose="020B0600070205080204" pitchFamily="34" charset="-128"/>
              </a:rPr>
              <a:t>障害児はまずはこどもであり、</a:t>
            </a:r>
            <a:r>
              <a:rPr lang="ja-JP" altLang="en-US" sz="2600" dirty="0">
                <a:latin typeface="MS PGothic" panose="020B0600070205080204" pitchFamily="34" charset="-128"/>
                <a:ea typeface="MS PGothic" panose="020B0600070205080204" pitchFamily="34" charset="-128"/>
              </a:rPr>
              <a:t>こ</a:t>
            </a:r>
            <a:r>
              <a:rPr kumimoji="1" lang="ja-JP" altLang="en-US" sz="2600" dirty="0">
                <a:latin typeface="MS PGothic" panose="020B0600070205080204" pitchFamily="34" charset="-128"/>
                <a:ea typeface="MS PGothic" panose="020B0600070205080204" pitchFamily="34" charset="-128"/>
              </a:rPr>
              <a:t>どもの権利条約に基づき、常にこどもの主体性を尊重し、最善の利益を考慮すること</a:t>
            </a:r>
            <a:endParaRPr kumimoji="1" lang="en-US" altLang="ja-JP" sz="2600" dirty="0">
              <a:latin typeface="MS PGothic" panose="020B0600070205080204" pitchFamily="34" charset="-128"/>
              <a:ea typeface="MS PGothic" panose="020B0600070205080204" pitchFamily="34" charset="-128"/>
            </a:endParaRPr>
          </a:p>
          <a:p>
            <a:pPr>
              <a:lnSpc>
                <a:spcPct val="90000"/>
              </a:lnSpc>
              <a:spcBef>
                <a:spcPts val="900"/>
              </a:spcBef>
            </a:pPr>
            <a:r>
              <a:rPr lang="ja-JP" altLang="en-US" sz="2600" dirty="0">
                <a:latin typeface="MS PGothic" panose="020B0600070205080204" pitchFamily="34" charset="-128"/>
                <a:ea typeface="MS PGothic" panose="020B0600070205080204" pitchFamily="34" charset="-128"/>
              </a:rPr>
              <a:t>障害児支援は、障害者の権利条約に基づき、常に個々の</a:t>
            </a:r>
            <a:r>
              <a:rPr lang="ja-JP" altLang="en-US" sz="2600">
                <a:latin typeface="MS PGothic" panose="020B0600070205080204" pitchFamily="34" charset="-128"/>
                <a:ea typeface="MS PGothic" panose="020B0600070205080204" pitchFamily="34" charset="-128"/>
              </a:rPr>
              <a:t>障害や　特性</a:t>
            </a:r>
            <a:r>
              <a:rPr lang="ja-JP" altLang="en-US" sz="2600" dirty="0">
                <a:latin typeface="MS PGothic" panose="020B0600070205080204" pitchFamily="34" charset="-128"/>
                <a:ea typeface="MS PGothic" panose="020B0600070205080204" pitchFamily="34" charset="-128"/>
              </a:rPr>
              <a:t>に応じて配慮された環境設定や支援を行い、また、ソーシャル・インクルージョン（社会的包摂）を目指すこと</a:t>
            </a:r>
            <a:endParaRPr lang="en-US" altLang="ja-JP" sz="2600" dirty="0">
              <a:latin typeface="MS PGothic" panose="020B0600070205080204" pitchFamily="34" charset="-128"/>
              <a:ea typeface="MS PGothic" panose="020B0600070205080204" pitchFamily="34" charset="-128"/>
            </a:endParaRPr>
          </a:p>
          <a:p>
            <a:pPr>
              <a:lnSpc>
                <a:spcPct val="90000"/>
              </a:lnSpc>
              <a:spcBef>
                <a:spcPts val="900"/>
              </a:spcBef>
            </a:pPr>
            <a:r>
              <a:rPr lang="ja-JP" altLang="en-US" sz="2600" dirty="0">
                <a:latin typeface="MS PGothic" panose="020B0600070205080204" pitchFamily="34" charset="-128"/>
                <a:ea typeface="MS PGothic" panose="020B0600070205080204" pitchFamily="34" charset="-128"/>
              </a:rPr>
              <a:t>障害児支援は、こども本人への支援、家族支援、地域支援・</a:t>
            </a:r>
            <a:r>
              <a:rPr lang="ja-JP" altLang="en-US" sz="2600">
                <a:latin typeface="MS PGothic" panose="020B0600070205080204" pitchFamily="34" charset="-128"/>
                <a:ea typeface="MS PGothic" panose="020B0600070205080204" pitchFamily="34" charset="-128"/>
              </a:rPr>
              <a:t>連携、　移行</a:t>
            </a:r>
            <a:r>
              <a:rPr lang="ja-JP" altLang="en-US" sz="2600" dirty="0">
                <a:latin typeface="MS PGothic" panose="020B0600070205080204" pitchFamily="34" charset="-128"/>
                <a:ea typeface="MS PGothic" panose="020B0600070205080204" pitchFamily="34" charset="-128"/>
              </a:rPr>
              <a:t>支援からなり、ライフステージにわたって途切れないよう縦と横の連携を意識した支援を行うこと</a:t>
            </a:r>
            <a:endParaRPr lang="en-US" altLang="ja-JP" sz="2600" dirty="0">
              <a:latin typeface="MS PGothic" panose="020B0600070205080204" pitchFamily="34" charset="-128"/>
              <a:ea typeface="MS PGothic" panose="020B0600070205080204" pitchFamily="34" charset="-128"/>
            </a:endParaRPr>
          </a:p>
          <a:p>
            <a:endParaRPr lang="en-US" altLang="ja-JP" sz="2800" dirty="0">
              <a:latin typeface="MS PGothic" panose="020B0600070205080204" pitchFamily="34" charset="-128"/>
              <a:ea typeface="MS PGothic" panose="020B0600070205080204" pitchFamily="34" charset="-128"/>
            </a:endParaRPr>
          </a:p>
        </p:txBody>
      </p:sp>
      <p:sp>
        <p:nvSpPr>
          <p:cNvPr id="4" name="スライド番号プレースホルダー 9">
            <a:extLst>
              <a:ext uri="{FF2B5EF4-FFF2-40B4-BE49-F238E27FC236}">
                <a16:creationId xmlns:a16="http://schemas.microsoft.com/office/drawing/2014/main" id="{A5EA9B34-498E-3E4D-D941-2D3B2F8F789A}"/>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3</a:t>
            </a:fld>
            <a:endParaRPr lang="en-US" altLang="ja-JP" sz="2000" dirty="0">
              <a:solidFill>
                <a:srgbClr val="000000"/>
              </a:solidFill>
            </a:endParaRPr>
          </a:p>
        </p:txBody>
      </p:sp>
    </p:spTree>
    <p:extLst>
      <p:ext uri="{BB962C8B-B14F-4D97-AF65-F5344CB8AC3E}">
        <p14:creationId xmlns:p14="http://schemas.microsoft.com/office/powerpoint/2010/main" val="33959959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64468" y="2492896"/>
            <a:ext cx="9577064" cy="3024336"/>
          </a:xfrm>
          <a:prstGeom prst="rect">
            <a:avLst/>
          </a:prstGeom>
          <a:noFill/>
          <a:ln w="9525">
            <a:noFill/>
            <a:miter lim="800000"/>
            <a:headEnd/>
            <a:tailEnd/>
          </a:ln>
        </p:spPr>
        <p:txBody>
          <a:bodyPr lIns="91399" tIns="45701" rIns="91399" bIns="45701"/>
          <a:lstStyle/>
          <a:p>
            <a:pPr marL="11113" indent="-11113" algn="ctr">
              <a:lnSpc>
                <a:spcPct val="110000"/>
              </a:lnSpc>
              <a:buNone/>
            </a:pPr>
            <a:r>
              <a:rPr lang="ja-JP" altLang="en-US" sz="5400">
                <a:latin typeface="MS PGothic" panose="020B0600070205080204" pitchFamily="34" charset="-128"/>
                <a:ea typeface="MS PGothic" panose="020B0600070205080204" pitchFamily="34" charset="-128"/>
              </a:rPr>
              <a:t>（２）障害児支援の基本姿勢</a:t>
            </a:r>
            <a:r>
              <a:rPr lang="en-US" altLang="ja-JP" sz="5400" dirty="0">
                <a:latin typeface="MS PGothic" panose="020B0600070205080204" pitchFamily="34" charset="-128"/>
                <a:ea typeface="MS PGothic" panose="020B0600070205080204" pitchFamily="34" charset="-128"/>
              </a:rPr>
              <a:t>②</a:t>
            </a:r>
          </a:p>
          <a:p>
            <a:pPr marL="981075" indent="-981075" algn="ctr">
              <a:lnSpc>
                <a:spcPct val="110000"/>
              </a:lnSpc>
              <a:buNone/>
            </a:pPr>
            <a:r>
              <a:rPr lang="en-US" altLang="ja-JP" sz="4800" dirty="0">
                <a:latin typeface="MS PGothic" panose="020B0600070205080204" pitchFamily="34" charset="-128"/>
                <a:ea typeface="MS PGothic" panose="020B0600070205080204" pitchFamily="34" charset="-128"/>
              </a:rPr>
              <a:t>〜</a:t>
            </a:r>
            <a:r>
              <a:rPr lang="ja-JP" altLang="en-US" sz="4800">
                <a:latin typeface="MS PGothic" panose="020B0600070205080204" pitchFamily="34" charset="-128"/>
                <a:ea typeface="MS PGothic" panose="020B0600070205080204" pitchFamily="34" charset="-128"/>
              </a:rPr>
              <a:t>権利の尊重</a:t>
            </a:r>
            <a:r>
              <a:rPr lang="en-US" altLang="ja-JP" sz="4800" dirty="0">
                <a:latin typeface="MS PGothic" panose="020B0600070205080204" pitchFamily="34" charset="-128"/>
                <a:ea typeface="MS PGothic" panose="020B0600070205080204" pitchFamily="34" charset="-128"/>
              </a:rPr>
              <a:t>〜</a:t>
            </a:r>
          </a:p>
        </p:txBody>
      </p:sp>
      <p:sp>
        <p:nvSpPr>
          <p:cNvPr id="2" name="スライド番号プレースホルダー 9">
            <a:extLst>
              <a:ext uri="{FF2B5EF4-FFF2-40B4-BE49-F238E27FC236}">
                <a16:creationId xmlns:a16="http://schemas.microsoft.com/office/drawing/2014/main" id="{DE25288A-687A-B4C7-9906-C047E3B563C9}"/>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39</a:t>
            </a:fld>
            <a:endParaRPr lang="en-US" altLang="ja-JP" sz="2000" dirty="0">
              <a:solidFill>
                <a:srgbClr val="000000"/>
              </a:solidFill>
            </a:endParaRPr>
          </a:p>
        </p:txBody>
      </p:sp>
    </p:spTree>
    <p:extLst>
      <p:ext uri="{BB962C8B-B14F-4D97-AF65-F5344CB8AC3E}">
        <p14:creationId xmlns:p14="http://schemas.microsoft.com/office/powerpoint/2010/main" val="5770279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0" y="764704"/>
            <a:ext cx="9612325" cy="6003963"/>
          </a:xfrm>
        </p:spPr>
        <p:txBody>
          <a:bodyPr>
            <a:noAutofit/>
          </a:bodyPr>
          <a:lstStyle/>
          <a:p>
            <a:pPr marL="757238" indent="-503238">
              <a:spcBef>
                <a:spcPts val="1200"/>
              </a:spcBef>
              <a:buNone/>
            </a:pPr>
            <a:r>
              <a:rPr lang="en-US" altLang="ja-JP" sz="3000" dirty="0"/>
              <a:t>① </a:t>
            </a:r>
            <a:r>
              <a:rPr lang="ja-JP" altLang="en-US" sz="3000" dirty="0"/>
              <a:t>障害児支援は、権利を大切にした支援である</a:t>
            </a:r>
            <a:endParaRPr lang="en-US" altLang="ja-JP" sz="3000" dirty="0"/>
          </a:p>
          <a:p>
            <a:pPr marL="719138" indent="-465138">
              <a:spcBef>
                <a:spcPts val="900"/>
              </a:spcBef>
              <a:buNone/>
            </a:pPr>
            <a:r>
              <a:rPr lang="ja-JP" altLang="en-US" sz="3000" dirty="0"/>
              <a:t>②</a:t>
            </a:r>
            <a:r>
              <a:rPr lang="en-US" altLang="ja-JP" sz="3000" dirty="0"/>
              <a:t> </a:t>
            </a:r>
            <a:r>
              <a:rPr lang="ja-JP" altLang="en-US" sz="3000" dirty="0"/>
              <a:t>権利を護ることは、虐待など不適切な支援をしないこと（発達を妨げない）だけでなく、こどもの権利を保障すること（</a:t>
            </a:r>
            <a:r>
              <a:rPr lang="ja-JP" altLang="en-US" sz="3000"/>
              <a:t>配慮されてその子らしい発達を保障する</a:t>
            </a:r>
            <a:r>
              <a:rPr lang="ja-JP" altLang="en-US" sz="3000" dirty="0"/>
              <a:t>こと）</a:t>
            </a:r>
            <a:endParaRPr lang="en-US" altLang="ja-JP" sz="3000" dirty="0"/>
          </a:p>
          <a:p>
            <a:pPr marL="719138" indent="-465138">
              <a:spcBef>
                <a:spcPts val="900"/>
              </a:spcBef>
              <a:buNone/>
            </a:pPr>
            <a:r>
              <a:rPr lang="ja-JP" altLang="en-US" sz="3000" dirty="0"/>
              <a:t>③</a:t>
            </a:r>
            <a:r>
              <a:rPr lang="en-US" altLang="ja-JP" sz="3000" dirty="0"/>
              <a:t> </a:t>
            </a:r>
            <a:r>
              <a:rPr lang="ja-JP" altLang="en-US" sz="3000" dirty="0"/>
              <a:t>障害児支援は、こどもの権利と障害者の権利の両面から保障することである（相互補完の関係）</a:t>
            </a:r>
            <a:endParaRPr lang="en-US" altLang="ja-JP" sz="3000" dirty="0"/>
          </a:p>
          <a:p>
            <a:pPr marL="719138" indent="-465138">
              <a:spcBef>
                <a:spcPts val="900"/>
              </a:spcBef>
              <a:buNone/>
            </a:pPr>
            <a:r>
              <a:rPr lang="en-US" altLang="ja-JP" sz="3000" dirty="0"/>
              <a:t>④ </a:t>
            </a:r>
            <a:r>
              <a:rPr lang="ja-JP" altLang="en-US" sz="3000" dirty="0"/>
              <a:t>障害児は「こども」であり、まず「こども」としての権利が優先され、それを達成するために障害者</a:t>
            </a:r>
            <a:r>
              <a:rPr lang="ja-JP" altLang="en-US" sz="3000"/>
              <a:t>の権利（社会的障壁の除去、合理的配慮等）が</a:t>
            </a:r>
            <a:r>
              <a:rPr lang="ja-JP" altLang="en-US" sz="3000" dirty="0"/>
              <a:t>尊重される</a:t>
            </a:r>
            <a:endParaRPr lang="en-US" altLang="ja-JP" sz="3000" dirty="0"/>
          </a:p>
          <a:p>
            <a:pPr marL="719138" indent="-465138">
              <a:spcBef>
                <a:spcPts val="900"/>
              </a:spcBef>
              <a:buNone/>
            </a:pPr>
            <a:r>
              <a:rPr lang="en-US" altLang="ja-JP" sz="3000" dirty="0"/>
              <a:t>⑤ </a:t>
            </a:r>
            <a:r>
              <a:rPr lang="ja-JP" altLang="en-US" sz="3000"/>
              <a:t>こどもまんなか社会の実現に向けて、こども家庭庁で検討</a:t>
            </a:r>
            <a:r>
              <a:rPr lang="ja-JP" altLang="en-US" sz="3000" dirty="0"/>
              <a:t>・策定</a:t>
            </a:r>
            <a:r>
              <a:rPr lang="ja-JP" altLang="en-US" sz="3000"/>
              <a:t>された指針や報告書などを踏まえて支援</a:t>
            </a:r>
            <a:r>
              <a:rPr lang="ja-JP" altLang="en-US" sz="3000" dirty="0"/>
              <a:t>を行う</a:t>
            </a:r>
          </a:p>
        </p:txBody>
      </p:sp>
      <p:sp>
        <p:nvSpPr>
          <p:cNvPr id="5" name="スライド番号プレースホルダー 9">
            <a:extLst>
              <a:ext uri="{FF2B5EF4-FFF2-40B4-BE49-F238E27FC236}">
                <a16:creationId xmlns:a16="http://schemas.microsoft.com/office/drawing/2014/main" id="{405E1B8A-4345-D0D8-D8C5-6BBC96E41FF1}"/>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40</a:t>
            </a:fld>
            <a:endParaRPr lang="en-US" altLang="ja-JP" sz="2000" dirty="0">
              <a:solidFill>
                <a:srgbClr val="000000"/>
              </a:solidFill>
            </a:endParaRPr>
          </a:p>
        </p:txBody>
      </p:sp>
      <p:sp>
        <p:nvSpPr>
          <p:cNvPr id="7" name="タイトル 1">
            <a:extLst>
              <a:ext uri="{FF2B5EF4-FFF2-40B4-BE49-F238E27FC236}">
                <a16:creationId xmlns:a16="http://schemas.microsoft.com/office/drawing/2014/main" id="{9D04D571-9818-E855-2798-85311B6C6F1A}"/>
              </a:ext>
            </a:extLst>
          </p:cNvPr>
          <p:cNvSpPr>
            <a:spLocks noGrp="1"/>
          </p:cNvSpPr>
          <p:nvPr>
            <p:ph type="title"/>
          </p:nvPr>
        </p:nvSpPr>
        <p:spPr>
          <a:xfrm>
            <a:off x="681037" y="44624"/>
            <a:ext cx="8543925" cy="721486"/>
          </a:xfrm>
        </p:spPr>
        <p:txBody>
          <a:bodyPr>
            <a:noAutofit/>
          </a:bodyPr>
          <a:lstStyle/>
          <a:p>
            <a:pPr algn="ctr"/>
            <a:r>
              <a:rPr lang="ja-JP" altLang="en-US" sz="4800" u="sng" dirty="0"/>
              <a:t>ポイント</a:t>
            </a:r>
          </a:p>
        </p:txBody>
      </p:sp>
    </p:spTree>
    <p:extLst>
      <p:ext uri="{BB962C8B-B14F-4D97-AF65-F5344CB8AC3E}">
        <p14:creationId xmlns:p14="http://schemas.microsoft.com/office/powerpoint/2010/main" val="22036232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9872" y="864093"/>
            <a:ext cx="9906004" cy="5877275"/>
          </a:xfrm>
          <a:prstGeom prst="rect">
            <a:avLst/>
          </a:prstGeom>
          <a:noFill/>
          <a:ln w="9525">
            <a:noFill/>
            <a:miter lim="800000"/>
            <a:headEnd/>
            <a:tailEnd/>
          </a:ln>
        </p:spPr>
        <p:txBody>
          <a:bodyPr wrap="square" anchor="t" anchorCtr="0">
            <a:noAutofit/>
          </a:bodyPr>
          <a:lstStyle/>
          <a:p>
            <a:pPr marL="712788" indent="-712788">
              <a:spcBef>
                <a:spcPts val="1200"/>
              </a:spcBef>
            </a:pPr>
            <a:r>
              <a:rPr lang="ja-JP" altLang="en-US" sz="280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a:t>
            </a:r>
            <a:r>
              <a:rPr lang="ja-JP" altLang="en-US" sz="2800" u="sng">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◎こどもの</a:t>
            </a:r>
            <a:r>
              <a:rPr lang="ja-JP" altLang="en-US" sz="2800" u="sng"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「権利」を</a:t>
            </a:r>
            <a:r>
              <a:rPr lang="ja-JP" altLang="en-US" sz="2800" u="sng"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侵害しない</a:t>
            </a:r>
            <a:r>
              <a:rPr lang="ja-JP" altLang="en-US" sz="2800" u="sng"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専門的支援</a:t>
            </a:r>
          </a:p>
          <a:p>
            <a:pPr marL="712788" indent="-712788"/>
            <a:r>
              <a:rPr lang="ja-JP" altLang="en-US" sz="280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・こどもや</a:t>
            </a:r>
            <a:r>
              <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障害のある人などは、権利侵害されやすい</a:t>
            </a:r>
          </a:p>
          <a:p>
            <a:pPr marL="712788" indent="-712788"/>
            <a:r>
              <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・施設・事業所内虐待の防止及び不適切支援の不提供</a:t>
            </a:r>
          </a:p>
          <a:p>
            <a:pPr marL="712788" indent="-712788"/>
            <a:r>
              <a:rPr lang="ja-JP" altLang="en-US" sz="240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⇒こどもや</a:t>
            </a:r>
            <a:r>
              <a:rPr lang="ja-JP" altLang="en-US" sz="24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障害の適切な理解と支援力（＝合理的配慮の提供）</a:t>
            </a:r>
          </a:p>
          <a:p>
            <a:pPr marL="712788" indent="-712788"/>
            <a:r>
              <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・家庭内虐待の早期発見と未然防止の役割（＝家族支援）</a:t>
            </a:r>
          </a:p>
          <a:p>
            <a:pPr marL="712788" indent="-712788"/>
            <a:r>
              <a:rPr lang="ja-JP" altLang="en-US" sz="24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⇒児童養護施設入所児のうち障害等を有する児童は</a:t>
            </a:r>
            <a:r>
              <a:rPr lang="ja-JP" altLang="en-US" sz="2400" u="sng"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３６</a:t>
            </a:r>
            <a:r>
              <a:rPr lang="en-US" altLang="ja-JP" sz="2400" u="sng"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a:t>
            </a:r>
            <a:r>
              <a:rPr lang="ja-JP" altLang="en-US" sz="2400" u="sng"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７％</a:t>
            </a:r>
            <a:endParaRPr lang="ja-JP" altLang="en-US" sz="2000" u="sng"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endParaRPr>
          </a:p>
          <a:p>
            <a:pPr marL="712788" indent="-712788"/>
            <a:r>
              <a:rPr lang="ja-JP" altLang="en-US" sz="24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障害児入所施設入所児のうち虐待・養育放棄は</a:t>
            </a:r>
            <a:r>
              <a:rPr lang="ja-JP" altLang="en-US" sz="2400" u="sng"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３７</a:t>
            </a:r>
            <a:r>
              <a:rPr lang="en-US" altLang="ja-JP" sz="2400" u="sng"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a:t>
            </a:r>
            <a:r>
              <a:rPr lang="ja-JP" altLang="en-US" sz="2400" u="sng"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７％</a:t>
            </a:r>
          </a:p>
          <a:p>
            <a:pPr marL="712788" indent="-712788">
              <a:spcBef>
                <a:spcPts val="1200"/>
              </a:spcBef>
            </a:pPr>
            <a:r>
              <a:rPr lang="ja-JP" altLang="en-US" sz="280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a:t>
            </a:r>
            <a:r>
              <a:rPr lang="ja-JP" altLang="en-US" sz="2800" u="sng">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◎こどもの</a:t>
            </a:r>
            <a:r>
              <a:rPr lang="ja-JP" altLang="en-US" sz="2800" u="sng"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「権利」を</a:t>
            </a:r>
            <a:r>
              <a:rPr lang="ja-JP" altLang="en-US" sz="2800" u="sng"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保障する</a:t>
            </a:r>
            <a:r>
              <a:rPr lang="ja-JP" altLang="en-US" sz="2800" u="sng"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専門的支援</a:t>
            </a:r>
          </a:p>
          <a:p>
            <a:pPr marL="712788" indent="-712788"/>
            <a:r>
              <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a:t>
            </a:r>
            <a:r>
              <a:rPr lang="ja-JP" altLang="en-US" sz="280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・「こども」</a:t>
            </a:r>
            <a:r>
              <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としての人権や尊厳に配慮された支援</a:t>
            </a:r>
          </a:p>
          <a:p>
            <a:pPr marL="712788" indent="-712788"/>
            <a:r>
              <a:rPr lang="ja-JP" altLang="en-US" sz="24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⇒障害</a:t>
            </a:r>
            <a:r>
              <a:rPr lang="ja-JP" altLang="en-US" sz="240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のあるこどもも</a:t>
            </a:r>
            <a:r>
              <a:rPr lang="ja-JP" altLang="en-US" sz="24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権利の主体者であるという認識</a:t>
            </a:r>
          </a:p>
          <a:p>
            <a:pPr marL="712788" indent="-712788"/>
            <a:r>
              <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a:t>
            </a:r>
            <a:r>
              <a:rPr lang="ja-JP" altLang="en-US" sz="280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・「こども」</a:t>
            </a:r>
            <a:r>
              <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と「障害者」としての権利の適切な理解と対応</a:t>
            </a:r>
          </a:p>
          <a:p>
            <a:pPr marL="712788" indent="-712788"/>
            <a:r>
              <a:rPr lang="ja-JP" altLang="en-US" sz="240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⇒こども期</a:t>
            </a:r>
            <a:r>
              <a:rPr lang="ja-JP" altLang="en-US" sz="24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に必要な経験、体験、学習の保障</a:t>
            </a:r>
          </a:p>
          <a:p>
            <a:pPr marL="712788" indent="-712788"/>
            <a:r>
              <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・権利を意識した、未来志向型、将来につながる支援</a:t>
            </a:r>
            <a:endParaRPr lang="en-US" altLang="ja-JP"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endParaRPr>
          </a:p>
          <a:p>
            <a:pPr marL="712788" indent="-712788"/>
            <a:r>
              <a:rPr lang="ja-JP" altLang="en-US" sz="24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⇒共生社会の実現、意思決定に基づく自分らしい暮らしの実現</a:t>
            </a:r>
          </a:p>
          <a:p>
            <a:pPr marL="712788" indent="-712788"/>
            <a:endPar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endParaRPr>
          </a:p>
        </p:txBody>
      </p:sp>
      <p:sp>
        <p:nvSpPr>
          <p:cNvPr id="3" name="スライド番号プレースホルダー 9">
            <a:extLst>
              <a:ext uri="{FF2B5EF4-FFF2-40B4-BE49-F238E27FC236}">
                <a16:creationId xmlns:a16="http://schemas.microsoft.com/office/drawing/2014/main" id="{FCEF4BF9-74F1-39B8-2555-53108A42ADB0}"/>
              </a:ext>
            </a:extLst>
          </p:cNvPr>
          <p:cNvSpPr txBox="1">
            <a:spLocks/>
          </p:cNvSpPr>
          <p:nvPr/>
        </p:nvSpPr>
        <p:spPr>
          <a:xfrm>
            <a:off x="7594876" y="6510834"/>
            <a:ext cx="2311400" cy="380301"/>
          </a:xfrm>
          <a:prstGeom prst="rect">
            <a:avLst/>
          </a:prstGeom>
        </p:spPr>
        <p:txBody>
          <a:bodyPr vert="horz" lIns="91440" tIns="45720" rIns="91440" bIns="45720" rtlCol="0" anchor="ctr"/>
          <a:lstStyle>
            <a:defPPr>
              <a:defRPr lang="ja-JP"/>
            </a:defPPr>
            <a:lvl1pPr algn="r" rtl="0" fontAlgn="base">
              <a:spcBef>
                <a:spcPct val="0"/>
              </a:spcBef>
              <a:spcAft>
                <a:spcPct val="0"/>
              </a:spcAft>
              <a:defRPr kumimoji="1" sz="1200" kern="1200">
                <a:solidFill>
                  <a:schemeClr val="tx1">
                    <a:tint val="75000"/>
                  </a:schemeClr>
                </a:solidFill>
                <a:latin typeface="Arial" charset="0"/>
                <a:ea typeface="ＭＳ Ｐゴシック" charset="-128"/>
                <a:cs typeface="+mn-cs"/>
              </a:defRPr>
            </a:lvl1pPr>
            <a:lvl2pPr marL="455613" indent="1588" algn="l" rtl="0" fontAlgn="base">
              <a:spcBef>
                <a:spcPct val="0"/>
              </a:spcBef>
              <a:spcAft>
                <a:spcPct val="0"/>
              </a:spcAft>
              <a:defRPr kumimoji="1" sz="1200" kern="1200">
                <a:solidFill>
                  <a:schemeClr val="tx1"/>
                </a:solidFill>
                <a:latin typeface="Arial" charset="0"/>
                <a:ea typeface="ＭＳ Ｐゴシック" charset="-128"/>
                <a:cs typeface="+mn-cs"/>
              </a:defRPr>
            </a:lvl2pPr>
            <a:lvl3pPr marL="912813" indent="1588" algn="l" rtl="0" fontAlgn="base">
              <a:spcBef>
                <a:spcPct val="0"/>
              </a:spcBef>
              <a:spcAft>
                <a:spcPct val="0"/>
              </a:spcAft>
              <a:defRPr kumimoji="1" sz="1200" kern="1200">
                <a:solidFill>
                  <a:schemeClr val="tx1"/>
                </a:solidFill>
                <a:latin typeface="Arial" charset="0"/>
                <a:ea typeface="ＭＳ Ｐゴシック" charset="-128"/>
                <a:cs typeface="+mn-cs"/>
              </a:defRPr>
            </a:lvl3pPr>
            <a:lvl4pPr marL="1370013" indent="1588" algn="l" rtl="0" fontAlgn="base">
              <a:spcBef>
                <a:spcPct val="0"/>
              </a:spcBef>
              <a:spcAft>
                <a:spcPct val="0"/>
              </a:spcAft>
              <a:defRPr kumimoji="1" sz="1200" kern="1200">
                <a:solidFill>
                  <a:schemeClr val="tx1"/>
                </a:solidFill>
                <a:latin typeface="Arial" charset="0"/>
                <a:ea typeface="ＭＳ Ｐゴシック" charset="-128"/>
                <a:cs typeface="+mn-cs"/>
              </a:defRPr>
            </a:lvl4pPr>
            <a:lvl5pPr marL="1827213" indent="1588" algn="l" rtl="0" fontAlgn="base">
              <a:spcBef>
                <a:spcPct val="0"/>
              </a:spcBef>
              <a:spcAft>
                <a:spcPct val="0"/>
              </a:spcAft>
              <a:defRPr kumimoji="1" sz="1200" kern="1200">
                <a:solidFill>
                  <a:schemeClr val="tx1"/>
                </a:solidFill>
                <a:latin typeface="Arial" charset="0"/>
                <a:ea typeface="ＭＳ Ｐゴシック" charset="-128"/>
                <a:cs typeface="+mn-cs"/>
              </a:defRPr>
            </a:lvl5pPr>
            <a:lvl6pPr marL="2286000" algn="l" defTabSz="914400" rtl="0" eaLnBrk="1" latinLnBrk="0" hangingPunct="1">
              <a:defRPr kumimoji="1" sz="1200" kern="1200">
                <a:solidFill>
                  <a:schemeClr val="tx1"/>
                </a:solidFill>
                <a:latin typeface="Arial" charset="0"/>
                <a:ea typeface="ＭＳ Ｐゴシック" charset="-128"/>
                <a:cs typeface="+mn-cs"/>
              </a:defRPr>
            </a:lvl6pPr>
            <a:lvl7pPr marL="2743200" algn="l" defTabSz="914400" rtl="0" eaLnBrk="1" latinLnBrk="0" hangingPunct="1">
              <a:defRPr kumimoji="1" sz="1200" kern="1200">
                <a:solidFill>
                  <a:schemeClr val="tx1"/>
                </a:solidFill>
                <a:latin typeface="Arial" charset="0"/>
                <a:ea typeface="ＭＳ Ｐゴシック" charset="-128"/>
                <a:cs typeface="+mn-cs"/>
              </a:defRPr>
            </a:lvl7pPr>
            <a:lvl8pPr marL="3200400" algn="l" defTabSz="914400" rtl="0" eaLnBrk="1" latinLnBrk="0" hangingPunct="1">
              <a:defRPr kumimoji="1" sz="1200" kern="1200">
                <a:solidFill>
                  <a:schemeClr val="tx1"/>
                </a:solidFill>
                <a:latin typeface="Arial" charset="0"/>
                <a:ea typeface="ＭＳ Ｐゴシック" charset="-128"/>
                <a:cs typeface="+mn-cs"/>
              </a:defRPr>
            </a:lvl8pPr>
            <a:lvl9pPr marL="3657600" algn="l" defTabSz="914400" rtl="0" eaLnBrk="1" latinLnBrk="0" hangingPunct="1">
              <a:defRPr kumimoji="1" sz="1200" kern="1200">
                <a:solidFill>
                  <a:schemeClr val="tx1"/>
                </a:solidFill>
                <a:latin typeface="Arial" charset="0"/>
                <a:ea typeface="ＭＳ Ｐゴシック" charset="-128"/>
                <a:cs typeface="+mn-cs"/>
              </a:defRPr>
            </a:lvl9pPr>
          </a:lstStyle>
          <a:p>
            <a:pPr>
              <a:defRPr/>
            </a:pPr>
            <a:fld id="{6EF23906-C28C-47DE-8E4F-A94606051E12}" type="slidenum">
              <a:rPr lang="en-US" altLang="ja-JP" sz="2000" smtClean="0">
                <a:solidFill>
                  <a:srgbClr val="000000"/>
                </a:solidFill>
              </a:rPr>
              <a:pPr>
                <a:defRPr/>
              </a:pPr>
              <a:t>41</a:t>
            </a:fld>
            <a:endParaRPr lang="en-US" altLang="ja-JP" sz="2000" dirty="0">
              <a:solidFill>
                <a:srgbClr val="000000"/>
              </a:solidFill>
            </a:endParaRPr>
          </a:p>
        </p:txBody>
      </p:sp>
      <p:sp>
        <p:nvSpPr>
          <p:cNvPr id="6" name="テキスト ボックス 5">
            <a:extLst>
              <a:ext uri="{FF2B5EF4-FFF2-40B4-BE49-F238E27FC236}">
                <a16:creationId xmlns:a16="http://schemas.microsoft.com/office/drawing/2014/main" id="{342505DF-C226-AF88-BD1C-1875A277B2C4}"/>
              </a:ext>
            </a:extLst>
          </p:cNvPr>
          <p:cNvSpPr txBox="1"/>
          <p:nvPr/>
        </p:nvSpPr>
        <p:spPr>
          <a:xfrm>
            <a:off x="1388604" y="136315"/>
            <a:ext cx="7128792" cy="707886"/>
          </a:xfrm>
          <a:prstGeom prst="rect">
            <a:avLst/>
          </a:prstGeom>
          <a:noFill/>
        </p:spPr>
        <p:txBody>
          <a:bodyPr wrap="square">
            <a:spAutoFit/>
          </a:bodyPr>
          <a:lstStyle/>
          <a:p>
            <a:pPr marL="712788" indent="-712788" algn="ctr"/>
            <a:r>
              <a:rPr lang="en-US" altLang="ja-JP" sz="4000" u="sng"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① </a:t>
            </a:r>
            <a:r>
              <a:rPr lang="ja-JP" altLang="en-US" sz="4000" u="sng">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「権利」を尊重した支援とは</a:t>
            </a:r>
            <a:endParaRPr lang="ja-JP" altLang="en-US" sz="4000" u="sng"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endParaRPr>
          </a:p>
        </p:txBody>
      </p:sp>
    </p:spTree>
    <p:extLst>
      <p:ext uri="{BB962C8B-B14F-4D97-AF65-F5344CB8AC3E}">
        <p14:creationId xmlns:p14="http://schemas.microsoft.com/office/powerpoint/2010/main" val="38364341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2C4707A2-6E40-E6F5-C050-40EAD08CA6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257" y="-41100"/>
            <a:ext cx="7183062" cy="6624736"/>
          </a:xfrm>
          <a:prstGeom prst="rect">
            <a:avLst/>
          </a:prstGeom>
        </p:spPr>
      </p:pic>
      <p:sp>
        <p:nvSpPr>
          <p:cNvPr id="6" name="テキスト ボックス 5">
            <a:extLst>
              <a:ext uri="{FF2B5EF4-FFF2-40B4-BE49-F238E27FC236}">
                <a16:creationId xmlns:a16="http://schemas.microsoft.com/office/drawing/2014/main" id="{0C4A827C-1B47-D855-137C-E338D45E4959}"/>
              </a:ext>
            </a:extLst>
          </p:cNvPr>
          <p:cNvSpPr txBox="1"/>
          <p:nvPr/>
        </p:nvSpPr>
        <p:spPr>
          <a:xfrm>
            <a:off x="1077777" y="6597352"/>
            <a:ext cx="8831264" cy="338554"/>
          </a:xfrm>
          <a:prstGeom prst="rect">
            <a:avLst/>
          </a:prstGeom>
          <a:noFill/>
        </p:spPr>
        <p:txBody>
          <a:bodyPr wrap="none" rtlCol="0">
            <a:spAutoFit/>
          </a:bodyPr>
          <a:lstStyle/>
          <a:p>
            <a:r>
              <a:rPr lang="ja-JP" altLang="en-US" sz="1600"/>
              <a:t>厚生労働省：令和６年度 障害者虐待対応状況調査＜障害者福祉施設従事者等による障害者虐待＞</a:t>
            </a:r>
          </a:p>
        </p:txBody>
      </p:sp>
      <p:pic>
        <p:nvPicPr>
          <p:cNvPr id="8" name="図 7">
            <a:extLst>
              <a:ext uri="{FF2B5EF4-FFF2-40B4-BE49-F238E27FC236}">
                <a16:creationId xmlns:a16="http://schemas.microsoft.com/office/drawing/2014/main" id="{92E5307B-D3A8-AA9B-C71D-75664DCFA1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7296" y="5532123"/>
            <a:ext cx="2231911" cy="736600"/>
          </a:xfrm>
          <a:prstGeom prst="rect">
            <a:avLst/>
          </a:prstGeom>
        </p:spPr>
      </p:pic>
      <p:pic>
        <p:nvPicPr>
          <p:cNvPr id="9" name="図 8">
            <a:extLst>
              <a:ext uri="{FF2B5EF4-FFF2-40B4-BE49-F238E27FC236}">
                <a16:creationId xmlns:a16="http://schemas.microsoft.com/office/drawing/2014/main" id="{1EF9F0BB-C336-57C5-4593-3AFEEC8BF8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8182" y="5553894"/>
            <a:ext cx="2231911" cy="736600"/>
          </a:xfrm>
          <a:prstGeom prst="rect">
            <a:avLst/>
          </a:prstGeom>
        </p:spPr>
      </p:pic>
      <p:sp>
        <p:nvSpPr>
          <p:cNvPr id="7" name="正方形/長方形 6">
            <a:extLst>
              <a:ext uri="{FF2B5EF4-FFF2-40B4-BE49-F238E27FC236}">
                <a16:creationId xmlns:a16="http://schemas.microsoft.com/office/drawing/2014/main" id="{499448F7-58EB-B77E-813C-A357D7B1DAEE}"/>
              </a:ext>
            </a:extLst>
          </p:cNvPr>
          <p:cNvSpPr/>
          <p:nvPr/>
        </p:nvSpPr>
        <p:spPr>
          <a:xfrm>
            <a:off x="920552" y="5587172"/>
            <a:ext cx="6768752" cy="62650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E0348EB2-A7D1-65D1-EB63-21C2A3F6A585}"/>
              </a:ext>
            </a:extLst>
          </p:cNvPr>
          <p:cNvSpPr txBox="1"/>
          <p:nvPr/>
        </p:nvSpPr>
        <p:spPr>
          <a:xfrm>
            <a:off x="8308308" y="5215799"/>
            <a:ext cx="941283" cy="369332"/>
          </a:xfrm>
          <a:prstGeom prst="rect">
            <a:avLst/>
          </a:prstGeom>
          <a:noFill/>
        </p:spPr>
        <p:txBody>
          <a:bodyPr wrap="none" rtlCol="0">
            <a:spAutoFit/>
          </a:bodyPr>
          <a:lstStyle/>
          <a:p>
            <a:r>
              <a:rPr kumimoji="1" lang="en-US" altLang="ja-JP" sz="1800" dirty="0"/>
              <a:t>R5</a:t>
            </a:r>
            <a:r>
              <a:rPr kumimoji="1" lang="ja-JP" altLang="en-US" sz="1800"/>
              <a:t>件数</a:t>
            </a:r>
          </a:p>
        </p:txBody>
      </p:sp>
    </p:spTree>
    <p:extLst>
      <p:ext uri="{BB962C8B-B14F-4D97-AF65-F5344CB8AC3E}">
        <p14:creationId xmlns:p14="http://schemas.microsoft.com/office/powerpoint/2010/main" val="14352194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136240" y="188640"/>
            <a:ext cx="9633520" cy="6021288"/>
          </a:xfrm>
          <a:prstGeom prst="rect">
            <a:avLst/>
          </a:prstGeom>
          <a:noFill/>
          <a:ln w="9525">
            <a:noFill/>
            <a:miter lim="800000"/>
            <a:headEnd/>
            <a:tailEnd/>
          </a:ln>
        </p:spPr>
        <p:txBody>
          <a:bodyPr wrap="square" anchor="t" anchorCtr="0">
            <a:noAutofit/>
          </a:bodyPr>
          <a:lstStyle/>
          <a:p>
            <a:pPr marL="712788" indent="-712788"/>
            <a:r>
              <a:rPr lang="ja-JP" altLang="en-US" sz="3400" u="sng">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a:t>
            </a:r>
            <a:r>
              <a:rPr lang="ja-JP" altLang="en-US" sz="3400" u="sng"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権利」の捉え方の再確認</a:t>
            </a:r>
            <a:endParaRPr lang="ja-JP" altLang="en-US" sz="2400" u="sng"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endParaRPr>
          </a:p>
          <a:p>
            <a:pPr>
              <a:spcBef>
                <a:spcPts val="1200"/>
              </a:spcBef>
            </a:pPr>
            <a:r>
              <a:rPr lang="ja-JP" altLang="en-US" sz="280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「こどもの</a:t>
            </a:r>
            <a:r>
              <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権利に関する条約」</a:t>
            </a:r>
            <a:endParaRPr lang="en-US" altLang="ja-JP"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endParaRPr>
          </a:p>
          <a:p>
            <a:pPr>
              <a:spcBef>
                <a:spcPts val="0"/>
              </a:spcBef>
            </a:pPr>
            <a:r>
              <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（１９８９年国連採択　⇒　１９９４年日本批准）</a:t>
            </a:r>
            <a:endParaRPr lang="en-US" altLang="ja-JP" sz="9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endParaRPr>
          </a:p>
          <a:p>
            <a:pPr>
              <a:spcBef>
                <a:spcPts val="0"/>
              </a:spcBef>
            </a:pPr>
            <a:r>
              <a:rPr lang="ja-JP" altLang="en-US" sz="24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a:t>
            </a:r>
            <a:r>
              <a:rPr lang="en-US" altLang="ja-JP" sz="24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a:t>
            </a:r>
            <a:r>
              <a:rPr lang="ja-JP" altLang="en-US" sz="24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従前の救済的、保護的と</a:t>
            </a:r>
            <a:r>
              <a:rPr lang="ja-JP" altLang="en-US" sz="240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もいえるこどもの</a:t>
            </a:r>
            <a:r>
              <a:rPr lang="ja-JP" altLang="en-US" sz="24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権利観が変化</a:t>
            </a:r>
            <a:endParaRPr lang="en-US" altLang="ja-JP" sz="24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endParaRPr>
          </a:p>
          <a:p>
            <a:pPr>
              <a:spcBef>
                <a:spcPts val="0"/>
              </a:spcBef>
            </a:pPr>
            <a:r>
              <a:rPr lang="ja-JP" altLang="en-US" sz="6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a:t>
            </a:r>
            <a:endParaRPr lang="en-US" altLang="ja-JP" sz="6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endParaRPr>
          </a:p>
          <a:p>
            <a:pPr>
              <a:spcBef>
                <a:spcPts val="0"/>
              </a:spcBef>
            </a:pPr>
            <a:r>
              <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a:t>
            </a:r>
            <a:r>
              <a:rPr lang="en-US" altLang="ja-JP" sz="2800" u="sng"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a:t>
            </a:r>
            <a:r>
              <a:rPr lang="ja-JP" altLang="en-US" sz="2800" u="sng"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受動的権利保障</a:t>
            </a:r>
            <a:r>
              <a:rPr lang="en-US" altLang="ja-JP" sz="2800" u="sng"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a:t>
            </a:r>
            <a:r>
              <a:rPr lang="ja-JP" altLang="en-US" sz="26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（権利</a:t>
            </a:r>
            <a:r>
              <a:rPr lang="ja-JP" altLang="en-US" sz="2600" dirty="0">
                <a:latin typeface="ＭＳ Ｐゴシック" panose="020B0600070205080204" pitchFamily="50" charset="-128"/>
                <a:ea typeface="ＭＳ Ｐゴシック" panose="020B0600070205080204" pitchFamily="50" charset="-128"/>
                <a:cs typeface="HG丸ｺﾞｼｯｸM-PRO" pitchFamily="50" charset="-128"/>
              </a:rPr>
              <a:t>享受</a:t>
            </a:r>
            <a:r>
              <a:rPr lang="ja-JP" altLang="en-US" sz="260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の</a:t>
            </a:r>
            <a:r>
              <a:rPr lang="ja-JP" altLang="en-US" sz="2600">
                <a:solidFill>
                  <a:srgbClr val="FF0000"/>
                </a:solidFill>
                <a:latin typeface="ＭＳ Ｐゴシック" panose="020B0600070205080204" pitchFamily="50" charset="-128"/>
                <a:ea typeface="ＭＳ Ｐゴシック" panose="020B0600070205080204" pitchFamily="50" charset="-128"/>
                <a:cs typeface="HG丸ｺﾞｼｯｸM-PRO" pitchFamily="50" charset="-128"/>
              </a:rPr>
              <a:t>主体</a:t>
            </a:r>
            <a:r>
              <a:rPr lang="ja-JP" altLang="en-US" sz="260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であり</a:t>
            </a:r>
            <a:r>
              <a:rPr lang="ja-JP" altLang="en-US" sz="2600">
                <a:solidFill>
                  <a:srgbClr val="FF0000"/>
                </a:solidFill>
                <a:latin typeface="ＭＳ Ｐゴシック" panose="020B0600070205080204" pitchFamily="50" charset="-128"/>
                <a:ea typeface="ＭＳ Ｐゴシック" panose="020B0600070205080204" pitchFamily="50" charset="-128"/>
                <a:cs typeface="HG丸ｺﾞｼｯｸM-PRO" pitchFamily="50" charset="-128"/>
              </a:rPr>
              <a:t>保護</a:t>
            </a:r>
            <a:r>
              <a:rPr lang="ja-JP" altLang="en-US" sz="26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される対象）</a:t>
            </a:r>
            <a:endParaRPr lang="en-US" altLang="ja-JP" sz="26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endParaRPr>
          </a:p>
          <a:p>
            <a:pPr>
              <a:spcBef>
                <a:spcPts val="0"/>
              </a:spcBef>
            </a:pPr>
            <a:r>
              <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a:t>
            </a:r>
            <a:endParaRPr lang="en-US" altLang="ja-JP"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endParaRPr>
          </a:p>
          <a:p>
            <a:pPr>
              <a:spcBef>
                <a:spcPts val="0"/>
              </a:spcBef>
            </a:pPr>
            <a:r>
              <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a:t>
            </a:r>
            <a:r>
              <a:rPr lang="en-US" altLang="ja-JP" sz="2800" u="sng"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a:t>
            </a:r>
            <a:r>
              <a:rPr lang="ja-JP" altLang="en-US" sz="2800" u="sng"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能動的権利保障</a:t>
            </a:r>
            <a:r>
              <a:rPr lang="en-US" altLang="ja-JP" sz="2800" u="sng"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a:t>
            </a:r>
            <a:r>
              <a:rPr lang="ja-JP" altLang="en-US" sz="26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a:t>
            </a:r>
            <a:r>
              <a:rPr lang="ja-JP" altLang="en-US" sz="2600" dirty="0">
                <a:solidFill>
                  <a:srgbClr val="FF0000"/>
                </a:solidFill>
                <a:latin typeface="ＭＳ Ｐゴシック" panose="020B0600070205080204" pitchFamily="50" charset="-128"/>
                <a:ea typeface="ＭＳ Ｐゴシック" panose="020B0600070205080204" pitchFamily="50" charset="-128"/>
                <a:cs typeface="HG丸ｺﾞｼｯｸM-PRO" pitchFamily="50" charset="-128"/>
              </a:rPr>
              <a:t>意見表明権</a:t>
            </a:r>
            <a:r>
              <a:rPr lang="ja-JP" altLang="en-US" sz="26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に代表される</a:t>
            </a:r>
            <a:r>
              <a:rPr lang="ja-JP" altLang="en-US" sz="2600" dirty="0">
                <a:solidFill>
                  <a:srgbClr val="FF0000"/>
                </a:solidFill>
                <a:latin typeface="ＭＳ Ｐゴシック" panose="020B0600070205080204" pitchFamily="50" charset="-128"/>
                <a:ea typeface="ＭＳ Ｐゴシック" panose="020B0600070205080204" pitchFamily="50" charset="-128"/>
                <a:cs typeface="HG丸ｺﾞｼｯｸM-PRO" pitchFamily="50" charset="-128"/>
              </a:rPr>
              <a:t>社会への参画</a:t>
            </a:r>
            <a:r>
              <a:rPr lang="ja-JP" altLang="en-US" sz="26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a:t>
            </a:r>
            <a:endParaRPr lang="en-US" altLang="ja-JP" sz="26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endParaRPr>
          </a:p>
          <a:p>
            <a:pPr>
              <a:spcBef>
                <a:spcPts val="0"/>
              </a:spcBef>
            </a:pPr>
            <a:r>
              <a:rPr lang="ja-JP" altLang="en-US" sz="26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（市民的</a:t>
            </a:r>
            <a:r>
              <a:rPr lang="ja-JP" altLang="en-US" sz="2600">
                <a:solidFill>
                  <a:srgbClr val="FF0000"/>
                </a:solidFill>
                <a:latin typeface="ＭＳ Ｐゴシック" panose="020B0600070205080204" pitchFamily="50" charset="-128"/>
                <a:ea typeface="ＭＳ Ｐゴシック" panose="020B0600070205080204" pitchFamily="50" charset="-128"/>
                <a:cs typeface="HG丸ｺﾞｼｯｸM-PRO" pitchFamily="50" charset="-128"/>
              </a:rPr>
              <a:t>自由権</a:t>
            </a:r>
            <a:r>
              <a:rPr lang="ja-JP" altLang="en-US" sz="260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がこどもに</a:t>
            </a:r>
            <a:r>
              <a:rPr lang="ja-JP" altLang="en-US" sz="26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も適用）</a:t>
            </a:r>
            <a:endParaRPr lang="en-US" altLang="ja-JP" sz="26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endParaRPr>
          </a:p>
          <a:p>
            <a:pPr>
              <a:spcBef>
                <a:spcPts val="0"/>
              </a:spcBef>
            </a:pPr>
            <a:r>
              <a:rPr lang="ja-JP" altLang="en-US" sz="26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a:t>
            </a:r>
            <a:r>
              <a:rPr lang="ja-JP" altLang="en-US" sz="2600" dirty="0">
                <a:solidFill>
                  <a:srgbClr val="FF0000"/>
                </a:solidFill>
                <a:latin typeface="ＭＳ Ｐゴシック" panose="020B0600070205080204" pitchFamily="50" charset="-128"/>
                <a:ea typeface="ＭＳ Ｐゴシック" panose="020B0600070205080204" pitchFamily="50" charset="-128"/>
                <a:cs typeface="HG丸ｺﾞｼｯｸM-PRO" pitchFamily="50" charset="-128"/>
              </a:rPr>
              <a:t>権利行使の主体</a:t>
            </a:r>
            <a:r>
              <a:rPr lang="ja-JP" altLang="en-US" sz="26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a:t>
            </a:r>
            <a:endParaRPr lang="en-US" altLang="ja-JP" sz="26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endParaRPr>
          </a:p>
          <a:p>
            <a:pPr>
              <a:spcBef>
                <a:spcPts val="0"/>
              </a:spcBef>
            </a:pPr>
            <a:endParaRPr lang="en-US" altLang="ja-JP" sz="1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endParaRPr>
          </a:p>
          <a:p>
            <a:pPr>
              <a:spcBef>
                <a:spcPts val="0"/>
              </a:spcBef>
            </a:pPr>
            <a:r>
              <a:rPr lang="ja-JP" altLang="en-US" sz="26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「権利保障」とは、自尊心の育み、自らへの人権意識の醸成</a:t>
            </a:r>
            <a:endParaRPr lang="en-US" altLang="ja-JP" sz="26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endParaRPr>
          </a:p>
          <a:p>
            <a:pPr>
              <a:spcBef>
                <a:spcPts val="0"/>
              </a:spcBef>
            </a:pPr>
            <a:r>
              <a:rPr lang="ja-JP" altLang="en-US" sz="26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・「自分を大切にしたい」と思う心（＝自尊心）の上に成り立つ</a:t>
            </a:r>
            <a:endParaRPr lang="en-US" altLang="ja-JP" sz="26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endParaRPr>
          </a:p>
          <a:p>
            <a:pPr>
              <a:spcBef>
                <a:spcPts val="0"/>
              </a:spcBef>
            </a:pPr>
            <a:r>
              <a:rPr lang="ja-JP" altLang="en-US" sz="26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・自尊心が他尊心を育む：絶対的自尊心（無条件の愛に基づく）</a:t>
            </a:r>
          </a:p>
          <a:p>
            <a:pPr>
              <a:spcBef>
                <a:spcPts val="0"/>
              </a:spcBef>
            </a:pPr>
            <a:r>
              <a:rPr lang="ja-JP" altLang="en-US" sz="26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・自尊心＝①自己受容感、②自己達成感、③自己有用感</a:t>
            </a:r>
            <a:endParaRPr lang="en-US" altLang="ja-JP" sz="26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endParaRPr>
          </a:p>
        </p:txBody>
      </p:sp>
      <p:sp>
        <p:nvSpPr>
          <p:cNvPr id="4" name="スライド番号プレースホルダー 9">
            <a:extLst>
              <a:ext uri="{FF2B5EF4-FFF2-40B4-BE49-F238E27FC236}">
                <a16:creationId xmlns:a16="http://schemas.microsoft.com/office/drawing/2014/main" id="{F6484F35-E269-4939-0424-343FDD216B5E}"/>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43</a:t>
            </a:fld>
            <a:endParaRPr lang="en-US" altLang="ja-JP" sz="2000" dirty="0">
              <a:solidFill>
                <a:srgbClr val="000000"/>
              </a:solidFill>
            </a:endParaRPr>
          </a:p>
        </p:txBody>
      </p:sp>
    </p:spTree>
    <p:extLst>
      <p:ext uri="{BB962C8B-B14F-4D97-AF65-F5344CB8AC3E}">
        <p14:creationId xmlns:p14="http://schemas.microsoft.com/office/powerpoint/2010/main" val="25050242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111950" y="175711"/>
            <a:ext cx="9737594" cy="6421641"/>
          </a:xfrm>
          <a:prstGeom prst="rect">
            <a:avLst/>
          </a:prstGeom>
          <a:noFill/>
          <a:ln w="9525">
            <a:noFill/>
            <a:miter lim="800000"/>
            <a:headEnd/>
            <a:tailEnd/>
          </a:ln>
        </p:spPr>
        <p:txBody>
          <a:bodyPr wrap="square" anchor="t" anchorCtr="0">
            <a:noAutofit/>
          </a:bodyPr>
          <a:lstStyle/>
          <a:p>
            <a:pPr marL="712788" indent="-712788"/>
            <a:r>
              <a:rPr lang="ja-JP" altLang="en-US" sz="3400" u="sng">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◎権利</a:t>
            </a:r>
            <a:r>
              <a:rPr lang="ja-JP" altLang="en-US" sz="3400" u="sng"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擁護</a:t>
            </a:r>
            <a:r>
              <a:rPr lang="ja-JP" altLang="en-US" sz="3400" u="sng">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は「こども」</a:t>
            </a:r>
            <a:r>
              <a:rPr lang="ja-JP" altLang="en-US" sz="3400" u="sng"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と「障害」の両方の視点から</a:t>
            </a:r>
            <a:endParaRPr lang="ja-JP" altLang="en-US" sz="2400" u="sng"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endParaRPr>
          </a:p>
          <a:p>
            <a:pPr>
              <a:spcBef>
                <a:spcPts val="1200"/>
              </a:spcBef>
            </a:pPr>
            <a:r>
              <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a:t>
            </a:r>
            <a:r>
              <a:rPr lang="ja-JP" altLang="en-US" sz="2800" u="sng"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（１）「障害児」</a:t>
            </a:r>
            <a:r>
              <a:rPr lang="ja-JP" altLang="en-US" sz="2800" u="sng">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というこどもは</a:t>
            </a:r>
            <a:r>
              <a:rPr lang="ja-JP" altLang="en-US" sz="2800" u="sng"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いない</a:t>
            </a:r>
          </a:p>
          <a:p>
            <a:pPr>
              <a:spcBef>
                <a:spcPts val="600"/>
              </a:spcBef>
            </a:pPr>
            <a:r>
              <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 小さな「障害者」ではなく、</a:t>
            </a:r>
            <a:r>
              <a:rPr lang="ja-JP" altLang="en-US" sz="2800" u="sng"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まず</a:t>
            </a:r>
            <a:r>
              <a:rPr lang="ja-JP" altLang="en-US" sz="2800" u="sng">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は「こども」</a:t>
            </a:r>
            <a:r>
              <a:rPr lang="ja-JP" altLang="en-US" sz="2800" u="sng"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である</a:t>
            </a:r>
            <a:endParaRPr lang="en-US" altLang="ja-JP" sz="2800" u="sng"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endParaRPr>
          </a:p>
          <a:p>
            <a:pPr>
              <a:spcBef>
                <a:spcPts val="0"/>
              </a:spcBef>
            </a:pPr>
            <a:r>
              <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 チャイルド・ファースト</a:t>
            </a:r>
            <a:endParaRPr lang="en-US" altLang="ja-JP"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endParaRPr>
          </a:p>
          <a:p>
            <a:pPr>
              <a:spcBef>
                <a:spcPts val="0"/>
              </a:spcBef>
            </a:pPr>
            <a:r>
              <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a:t>
            </a:r>
            <a:r>
              <a:rPr lang="en-US" altLang="ja-JP"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Child with disabilities </a:t>
            </a:r>
            <a:r>
              <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など）</a:t>
            </a:r>
            <a:endParaRPr lang="en-US" altLang="ja-JP"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endParaRPr>
          </a:p>
          <a:p>
            <a:pPr>
              <a:spcBef>
                <a:spcPts val="0"/>
              </a:spcBef>
            </a:pPr>
            <a:r>
              <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a:t>
            </a:r>
            <a:r>
              <a:rPr lang="ja-JP" altLang="en-US" sz="280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こども自身</a:t>
            </a:r>
            <a:r>
              <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が意思決定過程に参画する</a:t>
            </a:r>
            <a:r>
              <a:rPr lang="ja-JP" altLang="en-US" sz="24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（意見表明と尊重）</a:t>
            </a:r>
            <a:endPar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endParaRPr>
          </a:p>
          <a:p>
            <a:pPr>
              <a:spcBef>
                <a:spcPts val="2400"/>
              </a:spcBef>
            </a:pPr>
            <a:r>
              <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a:t>
            </a:r>
            <a:r>
              <a:rPr lang="ja-JP" altLang="en-US" sz="2800" u="sng"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（２）「障害」</a:t>
            </a:r>
            <a:r>
              <a:rPr lang="ja-JP" altLang="en-US" sz="2800" u="sng">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のあるこどもと</a:t>
            </a:r>
            <a:r>
              <a:rPr lang="ja-JP" altLang="en-US" sz="2800" u="sng"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しての権利擁護</a:t>
            </a:r>
          </a:p>
          <a:p>
            <a:pPr marL="1169988" indent="-1169988">
              <a:spcBef>
                <a:spcPts val="0"/>
              </a:spcBef>
            </a:pPr>
            <a:r>
              <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a:t>
            </a:r>
            <a:r>
              <a:rPr lang="en-US" altLang="ja-JP"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&lt;</a:t>
            </a:r>
            <a:r>
              <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１</a:t>
            </a:r>
            <a:r>
              <a:rPr lang="en-US" altLang="ja-JP"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&gt;</a:t>
            </a:r>
            <a:r>
              <a:rPr lang="ja-JP" altLang="en-US" sz="280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「こども」</a:t>
            </a:r>
            <a:r>
              <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としての全ての権利が障害児にも保障される</a:t>
            </a:r>
            <a:endParaRPr lang="en-US" altLang="ja-JP"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endParaRPr>
          </a:p>
          <a:p>
            <a:pPr marL="1169988" indent="-1169988">
              <a:spcBef>
                <a:spcPts val="0"/>
              </a:spcBef>
            </a:pPr>
            <a:r>
              <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a:t>
            </a:r>
            <a:r>
              <a:rPr lang="ja-JP" altLang="en-US" sz="280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こどもと</a:t>
            </a:r>
            <a:r>
              <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しての権利を保障する</a:t>
            </a:r>
            <a:r>
              <a:rPr lang="ja-JP" altLang="en-US" sz="2800" dirty="0">
                <a:solidFill>
                  <a:srgbClr val="FF0000"/>
                </a:solidFill>
                <a:latin typeface="ＭＳ Ｐゴシック" panose="020B0600070205080204" pitchFamily="50" charset="-128"/>
                <a:ea typeface="ＭＳ Ｐゴシック" panose="020B0600070205080204" pitchFamily="50" charset="-128"/>
                <a:cs typeface="HG丸ｺﾞｼｯｸM-PRO" pitchFamily="50" charset="-128"/>
              </a:rPr>
              <a:t>（</a:t>
            </a:r>
            <a:r>
              <a:rPr lang="ja-JP" altLang="en-US" sz="2800" u="sng" dirty="0">
                <a:solidFill>
                  <a:srgbClr val="FF0000"/>
                </a:solidFill>
                <a:latin typeface="ＭＳ Ｐゴシック" panose="020B0600070205080204" pitchFamily="50" charset="-128"/>
                <a:ea typeface="ＭＳ Ｐゴシック" panose="020B0600070205080204" pitchFamily="50" charset="-128"/>
                <a:cs typeface="HG丸ｺﾞｼｯｸM-PRO" pitchFamily="50" charset="-128"/>
              </a:rPr>
              <a:t>発達の視点</a:t>
            </a:r>
            <a:r>
              <a:rPr lang="ja-JP" altLang="en-US" sz="2800" dirty="0">
                <a:solidFill>
                  <a:srgbClr val="FF0000"/>
                </a:solidFill>
                <a:latin typeface="ＭＳ Ｐゴシック" panose="020B0600070205080204" pitchFamily="50" charset="-128"/>
                <a:ea typeface="ＭＳ Ｐゴシック" panose="020B0600070205080204" pitchFamily="50" charset="-128"/>
                <a:cs typeface="HG丸ｺﾞｼｯｸM-PRO" pitchFamily="50" charset="-128"/>
              </a:rPr>
              <a:t>）</a:t>
            </a:r>
            <a:endParaRPr lang="en-US" altLang="ja-JP" sz="2800" dirty="0">
              <a:solidFill>
                <a:srgbClr val="FF0000"/>
              </a:solidFill>
              <a:latin typeface="ＭＳ Ｐゴシック" panose="020B0600070205080204" pitchFamily="50" charset="-128"/>
              <a:ea typeface="ＭＳ Ｐゴシック" panose="020B0600070205080204" pitchFamily="50" charset="-128"/>
              <a:cs typeface="HG丸ｺﾞｼｯｸM-PRO" pitchFamily="50" charset="-128"/>
            </a:endParaRPr>
          </a:p>
          <a:p>
            <a:pPr marL="1519238" indent="-1519238">
              <a:spcBef>
                <a:spcPts val="1200"/>
              </a:spcBef>
            </a:pPr>
            <a:r>
              <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a:t>
            </a:r>
            <a:r>
              <a:rPr lang="en-US" altLang="ja-JP"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&lt;</a:t>
            </a:r>
            <a:r>
              <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２</a:t>
            </a:r>
            <a:r>
              <a:rPr lang="en-US" altLang="ja-JP"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&gt;</a:t>
            </a:r>
            <a:r>
              <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障害があることによる生きづらさや育ちにくさ、経験不足に対する機会の保障と特別な配慮（合理的配慮）が不可欠</a:t>
            </a:r>
            <a:r>
              <a:rPr lang="ja-JP" altLang="en-US" sz="2800" dirty="0">
                <a:solidFill>
                  <a:srgbClr val="FF0000"/>
                </a:solidFill>
                <a:latin typeface="ＭＳ Ｐゴシック" panose="020B0600070205080204" pitchFamily="50" charset="-128"/>
                <a:ea typeface="ＭＳ Ｐゴシック" panose="020B0600070205080204" pitchFamily="50" charset="-128"/>
                <a:cs typeface="HG丸ｺﾞｼｯｸM-PRO" pitchFamily="50" charset="-128"/>
              </a:rPr>
              <a:t>（</a:t>
            </a:r>
            <a:r>
              <a:rPr lang="ja-JP" altLang="en-US" sz="2800" u="sng" dirty="0">
                <a:solidFill>
                  <a:srgbClr val="FF0000"/>
                </a:solidFill>
                <a:latin typeface="ＭＳ Ｐゴシック" panose="020B0600070205080204" pitchFamily="50" charset="-128"/>
                <a:ea typeface="ＭＳ Ｐゴシック" panose="020B0600070205080204" pitchFamily="50" charset="-128"/>
                <a:cs typeface="HG丸ｺﾞｼｯｸM-PRO" pitchFamily="50" charset="-128"/>
              </a:rPr>
              <a:t>障害の視点</a:t>
            </a:r>
            <a:r>
              <a:rPr lang="ja-JP" altLang="en-US" sz="2800" dirty="0">
                <a:solidFill>
                  <a:srgbClr val="FF0000"/>
                </a:solidFill>
                <a:latin typeface="ＭＳ Ｐゴシック" panose="020B0600070205080204" pitchFamily="50" charset="-128"/>
                <a:ea typeface="ＭＳ Ｐゴシック" panose="020B0600070205080204" pitchFamily="50" charset="-128"/>
                <a:cs typeface="HG丸ｺﾞｼｯｸM-PRO" pitchFamily="50" charset="-128"/>
              </a:rPr>
              <a:t>）</a:t>
            </a:r>
            <a:endParaRPr lang="en-US" altLang="ja-JP"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endParaRPr>
          </a:p>
          <a:p>
            <a:pPr marL="1169988" indent="-1169988">
              <a:spcBef>
                <a:spcPts val="0"/>
              </a:spcBef>
            </a:pPr>
            <a:r>
              <a:rPr lang="ja-JP" altLang="en-US"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 障害のある人としての権利を保障する</a:t>
            </a:r>
            <a:endParaRPr lang="en-US" altLang="ja-JP" sz="28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endParaRPr>
          </a:p>
        </p:txBody>
      </p:sp>
      <p:sp>
        <p:nvSpPr>
          <p:cNvPr id="3" name="スライド番号プレースホルダー 9">
            <a:extLst>
              <a:ext uri="{FF2B5EF4-FFF2-40B4-BE49-F238E27FC236}">
                <a16:creationId xmlns:a16="http://schemas.microsoft.com/office/drawing/2014/main" id="{EE069991-5DB0-DA17-CEC4-686DA3F830DA}"/>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44</a:t>
            </a:fld>
            <a:endParaRPr lang="en-US" altLang="ja-JP" sz="2000" dirty="0">
              <a:solidFill>
                <a:srgbClr val="000000"/>
              </a:solidFill>
            </a:endParaRPr>
          </a:p>
        </p:txBody>
      </p:sp>
    </p:spTree>
    <p:extLst>
      <p:ext uri="{BB962C8B-B14F-4D97-AF65-F5344CB8AC3E}">
        <p14:creationId xmlns:p14="http://schemas.microsoft.com/office/powerpoint/2010/main" val="13825169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78346" y="86706"/>
            <a:ext cx="9827654" cy="6654661"/>
          </a:xfrm>
          <a:prstGeom prst="rect">
            <a:avLst/>
          </a:prstGeom>
          <a:noFill/>
          <a:ln w="9525">
            <a:noFill/>
            <a:miter lim="800000"/>
            <a:headEnd/>
            <a:tailEnd/>
          </a:ln>
        </p:spPr>
        <p:txBody>
          <a:bodyPr wrap="square" anchor="t" anchorCtr="0">
            <a:noAutofit/>
          </a:bodyPr>
          <a:lstStyle/>
          <a:p>
            <a:pPr algn="ctr"/>
            <a:r>
              <a:rPr lang="en-US" altLang="ja-JP" sz="4000" u="sng"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② </a:t>
            </a:r>
            <a:r>
              <a:rPr lang="ja-JP" altLang="en-US" sz="4000" u="sng">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まず「こども」</a:t>
            </a:r>
            <a:r>
              <a:rPr lang="ja-JP" altLang="en-US" sz="4000" u="sng"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として</a:t>
            </a:r>
            <a:r>
              <a:rPr lang="ja-JP" altLang="en-US" sz="2800" u="sng"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（チャイルド・ファースト）</a:t>
            </a:r>
            <a:endParaRPr lang="en-US" altLang="ja-JP" sz="2800" u="sng"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endParaRPr>
          </a:p>
          <a:p>
            <a:pPr marL="133350">
              <a:spcBef>
                <a:spcPts val="1108"/>
              </a:spcBef>
            </a:pPr>
            <a:r>
              <a:rPr lang="ja-JP" altLang="en-US" sz="3200" u="sng">
                <a:solidFill>
                  <a:srgbClr val="0000CC"/>
                </a:solidFill>
                <a:latin typeface="ＭＳ Ｐゴシック" panose="020B0600070205080204" pitchFamily="50" charset="-128"/>
                <a:ea typeface="ＭＳ Ｐゴシック" panose="020B0600070205080204" pitchFamily="50" charset="-128"/>
                <a:cs typeface="HG丸ｺﾞｼｯｸM-PRO" pitchFamily="50" charset="-128"/>
              </a:rPr>
              <a:t>◎「児童の</a:t>
            </a:r>
            <a:r>
              <a:rPr lang="ja-JP" altLang="en-US" sz="3200" u="sng" dirty="0">
                <a:solidFill>
                  <a:srgbClr val="0000CC"/>
                </a:solidFill>
                <a:latin typeface="ＭＳ Ｐゴシック" panose="020B0600070205080204" pitchFamily="50" charset="-128"/>
                <a:ea typeface="ＭＳ Ｐゴシック" panose="020B0600070205080204" pitchFamily="50" charset="-128"/>
                <a:cs typeface="HG丸ｺﾞｼｯｸM-PRO" pitchFamily="50" charset="-128"/>
              </a:rPr>
              <a:t>権利条約」に基づいた支援の展開</a:t>
            </a:r>
            <a:endParaRPr lang="en-US" altLang="ja-JP" sz="3200" u="sng" dirty="0">
              <a:solidFill>
                <a:srgbClr val="0000CC"/>
              </a:solidFill>
              <a:latin typeface="ＭＳ Ｐゴシック" panose="020B0600070205080204" pitchFamily="50" charset="-128"/>
              <a:ea typeface="ＭＳ Ｐゴシック" panose="020B0600070205080204" pitchFamily="50" charset="-128"/>
              <a:cs typeface="HG丸ｺﾞｼｯｸM-PRO" pitchFamily="50" charset="-128"/>
            </a:endParaRPr>
          </a:p>
          <a:p>
            <a:pPr marL="1075619" indent="-1075619">
              <a:spcBef>
                <a:spcPts val="1108"/>
              </a:spcBef>
            </a:pPr>
            <a:r>
              <a:rPr lang="ja-JP" altLang="en-US" sz="240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a:t>
            </a:r>
            <a:r>
              <a:rPr lang="ja-JP" altLang="en-US" sz="2400">
                <a:latin typeface="ＭＳ Ｐゴシック" panose="020B0600070205080204" pitchFamily="50" charset="-128"/>
                <a:ea typeface="ＭＳ Ｐゴシック" panose="020B0600070205080204" pitchFamily="50" charset="-128"/>
                <a:cs typeface="HG丸ｺﾞｼｯｸM-PRO" pitchFamily="50" charset="-128"/>
              </a:rPr>
              <a:t>こどもの</a:t>
            </a:r>
            <a:r>
              <a:rPr lang="ja-JP" altLang="en-US" sz="2400" u="sng" dirty="0">
                <a:latin typeface="ＭＳ Ｐゴシック" panose="020B0600070205080204" pitchFamily="50" charset="-128"/>
                <a:ea typeface="ＭＳ Ｐゴシック" panose="020B0600070205080204" pitchFamily="50" charset="-128"/>
                <a:cs typeface="HG丸ｺﾞｼｯｸM-PRO" pitchFamily="50" charset="-128"/>
              </a:rPr>
              <a:t>最善（</a:t>
            </a:r>
            <a:r>
              <a:rPr lang="en-US" altLang="ja-JP" sz="2400" u="sng" dirty="0">
                <a:latin typeface="ＭＳ Ｐゴシック" panose="020B0600070205080204" pitchFamily="50" charset="-128"/>
                <a:ea typeface="ＭＳ Ｐゴシック" panose="020B0600070205080204" pitchFamily="50" charset="-128"/>
                <a:cs typeface="HG丸ｺﾞｼｯｸM-PRO" pitchFamily="50" charset="-128"/>
              </a:rPr>
              <a:t>Best</a:t>
            </a:r>
            <a:r>
              <a:rPr lang="ja-JP" altLang="en-US" sz="2400" u="sng" dirty="0">
                <a:latin typeface="ＭＳ Ｐゴシック" panose="020B0600070205080204" pitchFamily="50" charset="-128"/>
                <a:ea typeface="ＭＳ Ｐゴシック" panose="020B0600070205080204" pitchFamily="50" charset="-128"/>
                <a:cs typeface="HG丸ｺﾞｼｯｸM-PRO" pitchFamily="50" charset="-128"/>
              </a:rPr>
              <a:t>）の利益</a:t>
            </a:r>
            <a:r>
              <a:rPr lang="ja-JP" altLang="en-US" sz="2400" dirty="0">
                <a:latin typeface="ＭＳ Ｐゴシック" panose="020B0600070205080204" pitchFamily="50" charset="-128"/>
                <a:ea typeface="ＭＳ Ｐゴシック" panose="020B0600070205080204" pitchFamily="50" charset="-128"/>
                <a:cs typeface="HG丸ｺﾞｼｯｸM-PRO" pitchFamily="50" charset="-128"/>
              </a:rPr>
              <a:t>［第</a:t>
            </a:r>
            <a:r>
              <a:rPr lang="en-US" altLang="ja-JP" sz="2400" dirty="0">
                <a:latin typeface="ＭＳ Ｐゴシック" panose="020B0600070205080204" pitchFamily="50" charset="-128"/>
                <a:ea typeface="ＭＳ Ｐゴシック" panose="020B0600070205080204" pitchFamily="50" charset="-128"/>
                <a:cs typeface="HG丸ｺﾞｼｯｸM-PRO" pitchFamily="50" charset="-128"/>
              </a:rPr>
              <a:t>3</a:t>
            </a:r>
            <a:r>
              <a:rPr lang="ja-JP" altLang="en-US" sz="2400" dirty="0">
                <a:latin typeface="ＭＳ Ｐゴシック" panose="020B0600070205080204" pitchFamily="50" charset="-128"/>
                <a:ea typeface="ＭＳ Ｐゴシック" panose="020B0600070205080204" pitchFamily="50" charset="-128"/>
                <a:cs typeface="HG丸ｺﾞｼｯｸM-PRO" pitchFamily="50" charset="-128"/>
              </a:rPr>
              <a:t>条］</a:t>
            </a:r>
            <a:r>
              <a:rPr lang="en-US" altLang="ja-JP" sz="2400" dirty="0">
                <a:latin typeface="ＭＳ Ｐゴシック" panose="020B0600070205080204" pitchFamily="50" charset="-128"/>
                <a:ea typeface="ＭＳ Ｐゴシック" panose="020B0600070205080204" pitchFamily="50" charset="-128"/>
                <a:cs typeface="HG丸ｺﾞｼｯｸM-PRO" pitchFamily="50" charset="-128"/>
              </a:rPr>
              <a:t> </a:t>
            </a:r>
            <a:r>
              <a:rPr lang="ja-JP" altLang="en-US" sz="2400">
                <a:latin typeface="ＭＳ Ｐゴシック" panose="020B0600070205080204" pitchFamily="50" charset="-128"/>
                <a:ea typeface="ＭＳ Ｐゴシック" panose="020B0600070205080204" pitchFamily="50" charset="-128"/>
                <a:cs typeface="HG丸ｺﾞｼｯｸM-PRO" pitchFamily="50" charset="-128"/>
              </a:rPr>
              <a:t>⇒</a:t>
            </a:r>
            <a:r>
              <a:rPr lang="en-US" altLang="ja-JP" sz="2400" dirty="0">
                <a:latin typeface="ＭＳ Ｐゴシック" panose="020B0600070205080204" pitchFamily="50" charset="-128"/>
                <a:ea typeface="ＭＳ Ｐゴシック" panose="020B0600070205080204" pitchFamily="50" charset="-128"/>
                <a:cs typeface="HG丸ｺﾞｼｯｸM-PRO" pitchFamily="50" charset="-128"/>
              </a:rPr>
              <a:t> </a:t>
            </a:r>
            <a:r>
              <a:rPr lang="ja-JP" altLang="en-US" sz="2400">
                <a:latin typeface="ＭＳ Ｐゴシック" panose="020B0600070205080204" pitchFamily="50" charset="-128"/>
                <a:ea typeface="ＭＳ Ｐゴシック" panose="020B0600070205080204" pitchFamily="50" charset="-128"/>
                <a:cs typeface="HG丸ｺﾞｼｯｸM-PRO" pitchFamily="50" charset="-128"/>
              </a:rPr>
              <a:t>こどもは</a:t>
            </a:r>
            <a:r>
              <a:rPr lang="ja-JP" altLang="en-US" sz="2400" dirty="0">
                <a:latin typeface="ＭＳ Ｐゴシック" panose="020B0600070205080204" pitchFamily="50" charset="-128"/>
                <a:ea typeface="ＭＳ Ｐゴシック" panose="020B0600070205080204" pitchFamily="50" charset="-128"/>
                <a:cs typeface="HG丸ｺﾞｼｯｸM-PRO" pitchFamily="50" charset="-128"/>
              </a:rPr>
              <a:t>社会の宝として</a:t>
            </a:r>
            <a:endParaRPr lang="en-US" altLang="ja-JP" sz="2400" dirty="0">
              <a:latin typeface="ＭＳ Ｐゴシック" panose="020B0600070205080204" pitchFamily="50" charset="-128"/>
              <a:ea typeface="ＭＳ Ｐゴシック" panose="020B0600070205080204" pitchFamily="50" charset="-128"/>
              <a:cs typeface="HG丸ｺﾞｼｯｸM-PRO" pitchFamily="50" charset="-128"/>
            </a:endParaRPr>
          </a:p>
          <a:p>
            <a:pPr marL="1075619" indent="-1075619">
              <a:spcBef>
                <a:spcPts val="508"/>
              </a:spcBef>
            </a:pPr>
            <a:r>
              <a:rPr lang="ja-JP" altLang="en-US" sz="2400">
                <a:latin typeface="ＭＳ Ｐゴシック" panose="020B0600070205080204" pitchFamily="50" charset="-128"/>
                <a:ea typeface="ＭＳ Ｐゴシック" panose="020B0600070205080204" pitchFamily="50" charset="-128"/>
                <a:cs typeface="HG丸ｺﾞｼｯｸM-PRO" pitchFamily="50" charset="-128"/>
              </a:rPr>
              <a:t>　　・こどもの</a:t>
            </a:r>
            <a:r>
              <a:rPr lang="ja-JP" altLang="en-US" sz="2400" u="sng" dirty="0">
                <a:latin typeface="ＭＳ Ｐゴシック" panose="020B0600070205080204" pitchFamily="50" charset="-128"/>
                <a:ea typeface="ＭＳ Ｐゴシック" panose="020B0600070205080204" pitchFamily="50" charset="-128"/>
                <a:cs typeface="HG丸ｺﾞｼｯｸM-PRO" pitchFamily="50" charset="-128"/>
              </a:rPr>
              <a:t>存在</a:t>
            </a:r>
            <a:r>
              <a:rPr lang="ja-JP" altLang="en-US" sz="2400" dirty="0">
                <a:latin typeface="ＭＳ Ｐゴシック" panose="020B0600070205080204" pitchFamily="50" charset="-128"/>
                <a:ea typeface="ＭＳ Ｐゴシック" panose="020B0600070205080204" pitchFamily="50" charset="-128"/>
                <a:cs typeface="HG丸ｺﾞｼｯｸM-PRO" pitchFamily="50" charset="-128"/>
              </a:rPr>
              <a:t>及び</a:t>
            </a:r>
            <a:r>
              <a:rPr lang="ja-JP" altLang="en-US" sz="2400" u="sng" dirty="0">
                <a:latin typeface="ＭＳ Ｐゴシック" panose="020B0600070205080204" pitchFamily="50" charset="-128"/>
                <a:ea typeface="ＭＳ Ｐゴシック" panose="020B0600070205080204" pitchFamily="50" charset="-128"/>
                <a:cs typeface="HG丸ｺﾞｼｯｸM-PRO" pitchFamily="50" charset="-128"/>
              </a:rPr>
              <a:t>発達の最大限（</a:t>
            </a:r>
            <a:r>
              <a:rPr lang="en-US" altLang="ja-JP" sz="2400" u="sng" dirty="0">
                <a:latin typeface="ＭＳ Ｐゴシック" panose="020B0600070205080204" pitchFamily="50" charset="-128"/>
                <a:ea typeface="ＭＳ Ｐゴシック" panose="020B0600070205080204" pitchFamily="50" charset="-128"/>
                <a:cs typeface="HG丸ｺﾞｼｯｸM-PRO" pitchFamily="50" charset="-128"/>
              </a:rPr>
              <a:t>Maximum</a:t>
            </a:r>
            <a:r>
              <a:rPr lang="ja-JP" altLang="en-US" sz="2400" u="sng" dirty="0">
                <a:latin typeface="ＭＳ Ｐゴシック" panose="020B0600070205080204" pitchFamily="50" charset="-128"/>
                <a:ea typeface="ＭＳ Ｐゴシック" panose="020B0600070205080204" pitchFamily="50" charset="-128"/>
                <a:cs typeface="HG丸ｺﾞｼｯｸM-PRO" pitchFamily="50" charset="-128"/>
              </a:rPr>
              <a:t>）の確保</a:t>
            </a:r>
            <a:r>
              <a:rPr lang="ja-JP" altLang="en-US" sz="2400" dirty="0">
                <a:latin typeface="ＭＳ Ｐゴシック" panose="020B0600070205080204" pitchFamily="50" charset="-128"/>
                <a:ea typeface="ＭＳ Ｐゴシック" panose="020B0600070205080204" pitchFamily="50" charset="-128"/>
                <a:cs typeface="HG丸ｺﾞｼｯｸM-PRO" pitchFamily="50" charset="-128"/>
              </a:rPr>
              <a:t>［第</a:t>
            </a:r>
            <a:r>
              <a:rPr lang="en-US" altLang="ja-JP" sz="2400" dirty="0">
                <a:latin typeface="ＭＳ Ｐゴシック" panose="020B0600070205080204" pitchFamily="50" charset="-128"/>
                <a:ea typeface="ＭＳ Ｐゴシック" panose="020B0600070205080204" pitchFamily="50" charset="-128"/>
                <a:cs typeface="HG丸ｺﾞｼｯｸM-PRO" pitchFamily="50" charset="-128"/>
              </a:rPr>
              <a:t>6</a:t>
            </a:r>
            <a:r>
              <a:rPr lang="ja-JP" altLang="en-US" sz="2400" dirty="0">
                <a:latin typeface="ＭＳ Ｐゴシック" panose="020B0600070205080204" pitchFamily="50" charset="-128"/>
                <a:ea typeface="ＭＳ Ｐゴシック" panose="020B0600070205080204" pitchFamily="50" charset="-128"/>
                <a:cs typeface="HG丸ｺﾞｼｯｸM-PRO" pitchFamily="50" charset="-128"/>
              </a:rPr>
              <a:t>条］</a:t>
            </a:r>
            <a:endParaRPr lang="en-US" altLang="ja-JP" sz="2400" dirty="0">
              <a:latin typeface="ＭＳ Ｐゴシック" panose="020B0600070205080204" pitchFamily="50" charset="-128"/>
              <a:ea typeface="ＭＳ Ｐゴシック" panose="020B0600070205080204" pitchFamily="50" charset="-128"/>
              <a:cs typeface="HG丸ｺﾞｼｯｸM-PRO" pitchFamily="50" charset="-128"/>
            </a:endParaRPr>
          </a:p>
          <a:p>
            <a:pPr marL="1075619" indent="-1075619">
              <a:spcBef>
                <a:spcPts val="0"/>
              </a:spcBef>
            </a:pPr>
            <a:r>
              <a:rPr lang="ja-JP" altLang="en-US" sz="2400" dirty="0">
                <a:latin typeface="ＭＳ Ｐゴシック" panose="020B0600070205080204" pitchFamily="50" charset="-128"/>
                <a:ea typeface="ＭＳ Ｐゴシック" panose="020B0600070205080204" pitchFamily="50" charset="-128"/>
                <a:cs typeface="HG丸ｺﾞｼｯｸM-PRO" pitchFamily="50" charset="-128"/>
              </a:rPr>
              <a:t>　　　　　　　　　　　　　　　　　　　　　　　</a:t>
            </a:r>
            <a:r>
              <a:rPr lang="ja-JP" altLang="en-US" sz="2400"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　</a:t>
            </a:r>
            <a:r>
              <a:rPr lang="en-US" altLang="ja-JP" sz="2400"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  </a:t>
            </a:r>
            <a:r>
              <a:rPr lang="ja-JP" altLang="en-US" sz="2400"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a:t>
            </a:r>
            <a:r>
              <a:rPr lang="en-US" altLang="ja-JP" sz="2400"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 </a:t>
            </a:r>
            <a:r>
              <a:rPr lang="ja-JP" altLang="en-US" sz="2400"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愛護（承認・感謝）</a:t>
            </a:r>
            <a:r>
              <a:rPr lang="en-US" altLang="ja-JP" sz="2400"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a:t>
            </a:r>
            <a:r>
              <a:rPr lang="ja-JP" altLang="en-US" sz="2400"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発達の保障</a:t>
            </a:r>
          </a:p>
          <a:p>
            <a:pPr marL="1075619" indent="-1075619">
              <a:spcBef>
                <a:spcPts val="508"/>
              </a:spcBef>
            </a:pPr>
            <a:r>
              <a:rPr lang="ja-JP" altLang="en-US" sz="2400" dirty="0">
                <a:latin typeface="ＭＳ Ｐゴシック" panose="020B0600070205080204" pitchFamily="50" charset="-128"/>
                <a:ea typeface="ＭＳ Ｐゴシック" panose="020B0600070205080204" pitchFamily="50" charset="-128"/>
                <a:cs typeface="HG丸ｺﾞｼｯｸM-PRO" pitchFamily="50" charset="-128"/>
              </a:rPr>
              <a:t>　　・</a:t>
            </a:r>
            <a:r>
              <a:rPr lang="ja-JP" altLang="en-US" sz="2400" u="sng"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自由に自己の意見を表明する権利</a:t>
            </a:r>
            <a:r>
              <a:rPr lang="ja-JP" altLang="en-US" sz="2400"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の確保</a:t>
            </a:r>
            <a:r>
              <a:rPr lang="ja-JP" altLang="en-US" sz="2400" dirty="0">
                <a:latin typeface="ＭＳ Ｐゴシック" panose="020B0600070205080204" pitchFamily="50" charset="-128"/>
                <a:ea typeface="ＭＳ Ｐゴシック" panose="020B0600070205080204" pitchFamily="50" charset="-128"/>
                <a:cs typeface="HG丸ｺﾞｼｯｸM-PRO" pitchFamily="50" charset="-128"/>
              </a:rPr>
              <a:t>［第</a:t>
            </a:r>
            <a:r>
              <a:rPr lang="en-US" altLang="ja-JP" sz="2400" dirty="0">
                <a:latin typeface="ＭＳ Ｐゴシック" panose="020B0600070205080204" pitchFamily="50" charset="-128"/>
                <a:ea typeface="ＭＳ Ｐゴシック" panose="020B0600070205080204" pitchFamily="50" charset="-128"/>
                <a:cs typeface="HG丸ｺﾞｼｯｸM-PRO" pitchFamily="50" charset="-128"/>
              </a:rPr>
              <a:t>12</a:t>
            </a:r>
            <a:r>
              <a:rPr lang="ja-JP" altLang="en-US" sz="2400" dirty="0">
                <a:latin typeface="ＭＳ Ｐゴシック" panose="020B0600070205080204" pitchFamily="50" charset="-128"/>
                <a:ea typeface="ＭＳ Ｐゴシック" panose="020B0600070205080204" pitchFamily="50" charset="-128"/>
                <a:cs typeface="HG丸ｺﾞｼｯｸM-PRO" pitchFamily="50" charset="-128"/>
              </a:rPr>
              <a:t>条］</a:t>
            </a:r>
          </a:p>
          <a:p>
            <a:pPr marL="1075619" indent="-1075619">
              <a:spcBef>
                <a:spcPts val="554"/>
              </a:spcBef>
            </a:pPr>
            <a:r>
              <a:rPr lang="ja-JP" altLang="en-US" sz="2000" dirty="0">
                <a:latin typeface="ＭＳ Ｐゴシック" panose="020B0600070205080204" pitchFamily="50" charset="-128"/>
                <a:ea typeface="ＭＳ Ｐゴシック" panose="020B0600070205080204" pitchFamily="50" charset="-128"/>
                <a:cs typeface="HG丸ｺﾞｼｯｸM-PRO" pitchFamily="50" charset="-128"/>
              </a:rPr>
              <a:t>　</a:t>
            </a:r>
            <a:r>
              <a:rPr lang="ja-JP" altLang="en-US" sz="2400" dirty="0">
                <a:solidFill>
                  <a:srgbClr val="FF9300"/>
                </a:solidFill>
                <a:latin typeface="ＭＳ Ｐゴシック" panose="020B0600070205080204" pitchFamily="50" charset="-128"/>
                <a:ea typeface="ＭＳ Ｐゴシック" panose="020B0600070205080204" pitchFamily="50" charset="-128"/>
                <a:cs typeface="HG丸ｺﾞｼｯｸM-PRO" pitchFamily="50" charset="-128"/>
              </a:rPr>
              <a:t>　　　　</a:t>
            </a:r>
            <a:r>
              <a:rPr lang="ja-JP" altLang="en-US" sz="2400"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　　　</a:t>
            </a:r>
            <a:r>
              <a:rPr lang="en-US" altLang="ja-JP" sz="2400" i="1"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 </a:t>
            </a:r>
            <a:r>
              <a:rPr lang="ja-JP" altLang="en-US" sz="2400" i="1"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意見が大切される経験 ⇒ 主体性、意思決定支援の基礎に</a:t>
            </a:r>
          </a:p>
          <a:p>
            <a:pPr marL="585788" indent="-585788">
              <a:spcBef>
                <a:spcPts val="508"/>
              </a:spcBef>
            </a:pPr>
            <a:r>
              <a:rPr lang="ja-JP" altLang="en-US" sz="24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・一時的若しくは恒久的に家庭環境を奪われた児童又は家庭環境にとどまることが認められない児童への</a:t>
            </a:r>
            <a:r>
              <a:rPr lang="ja-JP" altLang="en-US" sz="2400" u="sng" dirty="0">
                <a:latin typeface="ＭＳ Ｐゴシック" panose="020B0600070205080204" pitchFamily="50" charset="-128"/>
                <a:ea typeface="ＭＳ Ｐゴシック" panose="020B0600070205080204" pitchFamily="50" charset="-128"/>
                <a:cs typeface="HG丸ｺﾞｼｯｸM-PRO" pitchFamily="50" charset="-128"/>
              </a:rPr>
              <a:t>特別な保護及び援助　</a:t>
            </a:r>
            <a:r>
              <a:rPr lang="ja-JP" altLang="en-US" sz="2400" dirty="0">
                <a:latin typeface="ＭＳ Ｐゴシック" panose="020B0600070205080204" pitchFamily="50" charset="-128"/>
                <a:ea typeface="ＭＳ Ｐゴシック" panose="020B0600070205080204" pitchFamily="50" charset="-128"/>
                <a:cs typeface="HG丸ｺﾞｼｯｸM-PRO" pitchFamily="50" charset="-128"/>
              </a:rPr>
              <a:t>［第</a:t>
            </a:r>
            <a:r>
              <a:rPr lang="en-US" altLang="ja-JP" sz="2400" dirty="0">
                <a:latin typeface="ＭＳ Ｐゴシック" panose="020B0600070205080204" pitchFamily="50" charset="-128"/>
                <a:ea typeface="ＭＳ Ｐゴシック" panose="020B0600070205080204" pitchFamily="50" charset="-128"/>
                <a:cs typeface="HG丸ｺﾞｼｯｸM-PRO" pitchFamily="50" charset="-128"/>
              </a:rPr>
              <a:t>20</a:t>
            </a:r>
            <a:r>
              <a:rPr lang="ja-JP" altLang="en-US" sz="2400" dirty="0">
                <a:latin typeface="ＭＳ Ｐゴシック" panose="020B0600070205080204" pitchFamily="50" charset="-128"/>
                <a:ea typeface="ＭＳ Ｐゴシック" panose="020B0600070205080204" pitchFamily="50" charset="-128"/>
                <a:cs typeface="HG丸ｺﾞｼｯｸM-PRO" pitchFamily="50" charset="-128"/>
              </a:rPr>
              <a:t>条］</a:t>
            </a:r>
            <a:endParaRPr lang="en-US" altLang="ja-JP" sz="2400" dirty="0">
              <a:latin typeface="ＭＳ Ｐゴシック" panose="020B0600070205080204" pitchFamily="50" charset="-128"/>
              <a:ea typeface="ＭＳ Ｐゴシック" panose="020B0600070205080204" pitchFamily="50" charset="-128"/>
              <a:cs typeface="HG丸ｺﾞｼｯｸM-PRO" pitchFamily="50" charset="-128"/>
            </a:endParaRPr>
          </a:p>
          <a:p>
            <a:pPr marL="585788" indent="-585788">
              <a:spcBef>
                <a:spcPts val="0"/>
              </a:spcBef>
            </a:pPr>
            <a:r>
              <a:rPr lang="ja-JP" altLang="en-US" sz="24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a:t>
            </a:r>
            <a:r>
              <a:rPr lang="ja-JP" altLang="en-US" sz="2400"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　　　　　　　　　　⇒</a:t>
            </a:r>
            <a:r>
              <a:rPr lang="en-US" altLang="ja-JP" sz="2400"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 </a:t>
            </a:r>
            <a:r>
              <a:rPr lang="ja-JP" altLang="en-US" sz="2400"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家庭的養護・養育の推進</a:t>
            </a:r>
            <a:endParaRPr lang="en-US" altLang="ja-JP" sz="2400"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endParaRPr>
          </a:p>
          <a:p>
            <a:pPr marL="744434" indent="-744434">
              <a:spcBef>
                <a:spcPts val="508"/>
              </a:spcBef>
            </a:pPr>
            <a:r>
              <a:rPr lang="ja-JP" altLang="en-US" sz="24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・到達可能な</a:t>
            </a:r>
            <a:r>
              <a:rPr lang="ja-JP" altLang="en-US" sz="2400" u="sng"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最高水準（</a:t>
            </a:r>
            <a:r>
              <a:rPr lang="en-US" altLang="ja-JP" sz="2400" u="sng"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Highest</a:t>
            </a:r>
            <a:r>
              <a:rPr lang="ja-JP" altLang="en-US" sz="2400" u="sng"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）の健康</a:t>
            </a:r>
            <a:r>
              <a:rPr lang="ja-JP" altLang="en-US" sz="24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の享受［第</a:t>
            </a:r>
            <a:r>
              <a:rPr lang="en-US" altLang="ja-JP" sz="24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24</a:t>
            </a:r>
            <a:r>
              <a:rPr lang="ja-JP" altLang="en-US" sz="24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条］</a:t>
            </a:r>
            <a:r>
              <a:rPr lang="ja-JP" altLang="en-US" sz="2400"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a:t>
            </a:r>
            <a:r>
              <a:rPr lang="en-US" altLang="ja-JP" sz="2400"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 </a:t>
            </a:r>
            <a:r>
              <a:rPr lang="ja-JP" altLang="en-US" sz="2400"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健康の保持</a:t>
            </a:r>
            <a:endParaRPr lang="en-US" altLang="ja-JP" sz="2400"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endParaRPr>
          </a:p>
          <a:p>
            <a:pPr marL="581025" indent="-581025">
              <a:spcBef>
                <a:spcPts val="508"/>
              </a:spcBef>
            </a:pPr>
            <a:r>
              <a:rPr lang="ja-JP" altLang="en-US" sz="240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・こどもの</a:t>
            </a:r>
            <a:r>
              <a:rPr lang="ja-JP" altLang="en-US" sz="2400" u="sng"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人格・才能並びに精神的及び身体的な能力</a:t>
            </a:r>
            <a:r>
              <a:rPr lang="ja-JP" altLang="en-US" sz="2400" dirty="0">
                <a:latin typeface="ＭＳ Ｐゴシック" panose="020B0600070205080204" pitchFamily="50" charset="-128"/>
                <a:ea typeface="ＭＳ Ｐゴシック" panose="020B0600070205080204" pitchFamily="50" charset="-128"/>
                <a:cs typeface="HG丸ｺﾞｼｯｸM-PRO" pitchFamily="50" charset="-128"/>
              </a:rPr>
              <a:t>の可能な</a:t>
            </a:r>
            <a:r>
              <a:rPr lang="ja-JP" altLang="en-US" sz="2400" u="sng"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最大限（</a:t>
            </a:r>
            <a:r>
              <a:rPr lang="en-US" altLang="ja-JP" sz="2400" u="sng"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Fullest</a:t>
            </a:r>
            <a:r>
              <a:rPr lang="ja-JP" altLang="en-US" sz="2400" u="sng"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）の発達</a:t>
            </a:r>
            <a:r>
              <a:rPr lang="ja-JP" altLang="en-US" sz="2400" dirty="0">
                <a:latin typeface="ＭＳ Ｐゴシック" panose="020B0600070205080204" pitchFamily="50" charset="-128"/>
                <a:ea typeface="ＭＳ Ｐゴシック" panose="020B0600070205080204" pitchFamily="50" charset="-128"/>
                <a:cs typeface="HG丸ｺﾞｼｯｸM-PRO" pitchFamily="50" charset="-128"/>
              </a:rPr>
              <a:t>［第</a:t>
            </a:r>
            <a:r>
              <a:rPr lang="en-US" altLang="ja-JP" sz="2400" dirty="0">
                <a:latin typeface="ＭＳ Ｐゴシック" panose="020B0600070205080204" pitchFamily="50" charset="-128"/>
                <a:ea typeface="ＭＳ Ｐゴシック" panose="020B0600070205080204" pitchFamily="50" charset="-128"/>
                <a:cs typeface="HG丸ｺﾞｼｯｸM-PRO" pitchFamily="50" charset="-128"/>
              </a:rPr>
              <a:t>29</a:t>
            </a:r>
            <a:r>
              <a:rPr lang="ja-JP" altLang="en-US" sz="2400" dirty="0">
                <a:latin typeface="ＭＳ Ｐゴシック" panose="020B0600070205080204" pitchFamily="50" charset="-128"/>
                <a:ea typeface="ＭＳ Ｐゴシック" panose="020B0600070205080204" pitchFamily="50" charset="-128"/>
                <a:cs typeface="HG丸ｺﾞｼｯｸM-PRO" pitchFamily="50" charset="-128"/>
              </a:rPr>
              <a:t>条］　</a:t>
            </a:r>
            <a:r>
              <a:rPr lang="ja-JP" altLang="en-US" sz="2400"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　　　　</a:t>
            </a:r>
            <a:r>
              <a:rPr lang="ja-JP" altLang="en-US" sz="2400"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　⇒</a:t>
            </a:r>
            <a:r>
              <a:rPr lang="en-US" altLang="ja-JP" sz="2400"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 </a:t>
            </a:r>
            <a:r>
              <a:rPr lang="ja-JP" altLang="en-US" sz="2400" dirty="0">
                <a:solidFill>
                  <a:srgbClr val="0432FF"/>
                </a:solidFill>
                <a:latin typeface="ＭＳ Ｐゴシック" panose="020B0600070205080204" pitchFamily="50" charset="-128"/>
                <a:ea typeface="ＭＳ Ｐゴシック" panose="020B0600070205080204" pitchFamily="50" charset="-128"/>
                <a:cs typeface="HG丸ｺﾞｼｯｸM-PRO" pitchFamily="50" charset="-128"/>
              </a:rPr>
              <a:t>能力の伸長（＝個の輝き）</a:t>
            </a:r>
          </a:p>
        </p:txBody>
      </p:sp>
      <p:sp>
        <p:nvSpPr>
          <p:cNvPr id="2" name="テキスト ボックス 1">
            <a:extLst>
              <a:ext uri="{FF2B5EF4-FFF2-40B4-BE49-F238E27FC236}">
                <a16:creationId xmlns:a16="http://schemas.microsoft.com/office/drawing/2014/main" id="{35B3A38E-DA3D-7586-B77B-AA230D44F79D}"/>
              </a:ext>
            </a:extLst>
          </p:cNvPr>
          <p:cNvSpPr txBox="1"/>
          <p:nvPr/>
        </p:nvSpPr>
        <p:spPr>
          <a:xfrm>
            <a:off x="-23572" y="6012841"/>
            <a:ext cx="9929572" cy="830997"/>
          </a:xfrm>
          <a:prstGeom prst="rect">
            <a:avLst/>
          </a:prstGeom>
          <a:noFill/>
        </p:spPr>
        <p:txBody>
          <a:bodyPr wrap="square" rtlCol="0">
            <a:spAutoFit/>
          </a:bodyPr>
          <a:lstStyle/>
          <a:p>
            <a:pPr marL="319088" indent="-319088"/>
            <a:r>
              <a:rPr kumimoji="1" lang="ja-JP" altLang="en-US" sz="2400">
                <a:solidFill>
                  <a:srgbClr val="FF0000"/>
                </a:solidFill>
              </a:rPr>
              <a:t>⇒</a:t>
            </a:r>
            <a:r>
              <a:rPr kumimoji="1" lang="en-US" altLang="ja-JP" sz="2400" dirty="0">
                <a:solidFill>
                  <a:srgbClr val="FF0000"/>
                </a:solidFill>
              </a:rPr>
              <a:t> </a:t>
            </a:r>
            <a:r>
              <a:rPr lang="ja-JP" altLang="en-US" sz="2400">
                <a:solidFill>
                  <a:srgbClr val="FF0000"/>
                </a:solidFill>
              </a:rPr>
              <a:t>これら</a:t>
            </a:r>
            <a:r>
              <a:rPr kumimoji="1" lang="ja-JP" altLang="en-US" sz="2400">
                <a:solidFill>
                  <a:srgbClr val="FF0000"/>
                </a:solidFill>
              </a:rPr>
              <a:t>のこどもとしての権利が護られた上で、それを達成できるよう、障害児についてはその障害や特性に応じた「合理的配慮」を行う必要がある</a:t>
            </a:r>
          </a:p>
        </p:txBody>
      </p:sp>
      <p:sp>
        <p:nvSpPr>
          <p:cNvPr id="3" name="スライド番号プレースホルダー 9">
            <a:extLst>
              <a:ext uri="{FF2B5EF4-FFF2-40B4-BE49-F238E27FC236}">
                <a16:creationId xmlns:a16="http://schemas.microsoft.com/office/drawing/2014/main" id="{CF3D858C-2A9B-1D9D-ABB7-F9B015C47547}"/>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45</a:t>
            </a:fld>
            <a:endParaRPr lang="en-US" altLang="ja-JP" sz="2000" dirty="0">
              <a:solidFill>
                <a:srgbClr val="000000"/>
              </a:solidFill>
            </a:endParaRPr>
          </a:p>
        </p:txBody>
      </p:sp>
    </p:spTree>
    <p:extLst>
      <p:ext uri="{BB962C8B-B14F-4D97-AF65-F5344CB8AC3E}">
        <p14:creationId xmlns:p14="http://schemas.microsoft.com/office/powerpoint/2010/main" val="30521360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1"/>
          <p:cNvSpPr txBox="1">
            <a:spLocks noChangeArrowheads="1"/>
          </p:cNvSpPr>
          <p:nvPr/>
        </p:nvSpPr>
        <p:spPr bwMode="auto">
          <a:xfrm>
            <a:off x="200472" y="-15280"/>
            <a:ext cx="9505056" cy="6493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algn="ctr"/>
            <a:r>
              <a:rPr lang="ja-JP" altLang="en-US" sz="3600" u="sng" dirty="0">
                <a:solidFill>
                  <a:prstClr val="black"/>
                </a:solidFill>
              </a:rPr>
              <a:t>児童の権利に関する条約</a:t>
            </a:r>
            <a:endParaRPr lang="ja-JP" altLang="ja-JP" sz="3600" dirty="0">
              <a:solidFill>
                <a:prstClr val="black"/>
              </a:solidFill>
            </a:endParaRPr>
          </a:p>
          <a:p>
            <a:pPr marL="1899186" indent="-1899186">
              <a:spcBef>
                <a:spcPts val="554"/>
              </a:spcBef>
            </a:pPr>
            <a:r>
              <a:rPr lang="ja-JP" altLang="en-US" sz="2954" u="sng" dirty="0">
                <a:solidFill>
                  <a:prstClr val="black"/>
                </a:solidFill>
              </a:rPr>
              <a:t>４つの柱</a:t>
            </a:r>
            <a:endParaRPr lang="en-US" altLang="ja-JP" sz="2954" u="sng" dirty="0">
              <a:solidFill>
                <a:prstClr val="black"/>
              </a:solidFill>
            </a:endParaRPr>
          </a:p>
          <a:p>
            <a:pPr marL="2064779" indent="-2064779">
              <a:spcBef>
                <a:spcPts val="554"/>
              </a:spcBef>
            </a:pPr>
            <a:r>
              <a:rPr lang="ja-JP" altLang="en-US" sz="2400" dirty="0">
                <a:solidFill>
                  <a:prstClr val="black"/>
                </a:solidFill>
              </a:rPr>
              <a:t>　</a:t>
            </a:r>
            <a:r>
              <a:rPr lang="ja-JP" altLang="en-US" sz="2400" dirty="0">
                <a:solidFill>
                  <a:srgbClr val="FF0000"/>
                </a:solidFill>
              </a:rPr>
              <a:t>①</a:t>
            </a:r>
            <a:r>
              <a:rPr lang="ja-JP" altLang="ja-JP" sz="2400" u="sng" dirty="0">
                <a:solidFill>
                  <a:srgbClr val="FF0000"/>
                </a:solidFill>
              </a:rPr>
              <a:t>生きる</a:t>
            </a:r>
            <a:r>
              <a:rPr lang="ja-JP" altLang="ja-JP" sz="2400" u="sng">
                <a:solidFill>
                  <a:srgbClr val="FF0000"/>
                </a:solidFill>
              </a:rPr>
              <a:t>権利</a:t>
            </a:r>
            <a:r>
              <a:rPr lang="ja-JP" altLang="ja-JP" sz="2400">
                <a:solidFill>
                  <a:prstClr val="black"/>
                </a:solidFill>
              </a:rPr>
              <a:t>：</a:t>
            </a:r>
            <a:r>
              <a:rPr lang="ja-JP" altLang="en-US" sz="2400">
                <a:solidFill>
                  <a:prstClr val="black"/>
                </a:solidFill>
              </a:rPr>
              <a:t>こども</a:t>
            </a:r>
            <a:r>
              <a:rPr lang="ja-JP" altLang="ja-JP" sz="2400">
                <a:solidFill>
                  <a:prstClr val="black"/>
                </a:solidFill>
              </a:rPr>
              <a:t>たち</a:t>
            </a:r>
            <a:r>
              <a:rPr lang="ja-JP" altLang="ja-JP" sz="2400" dirty="0">
                <a:solidFill>
                  <a:prstClr val="black"/>
                </a:solidFill>
              </a:rPr>
              <a:t>は健康に生まれ、安全な水や</a:t>
            </a:r>
            <a:r>
              <a:rPr lang="ja-JP" altLang="ja-JP" sz="2400" u="sng" dirty="0">
                <a:solidFill>
                  <a:srgbClr val="0432FF"/>
                </a:solidFill>
              </a:rPr>
              <a:t>十分な栄養</a:t>
            </a:r>
            <a:r>
              <a:rPr lang="ja-JP" altLang="ja-JP" sz="2400" dirty="0">
                <a:solidFill>
                  <a:prstClr val="black"/>
                </a:solidFill>
              </a:rPr>
              <a:t>を</a:t>
            </a:r>
            <a:r>
              <a:rPr lang="ja-JP" altLang="en-US" sz="2400" dirty="0">
                <a:solidFill>
                  <a:prstClr val="black"/>
                </a:solidFill>
              </a:rPr>
              <a:t>　</a:t>
            </a:r>
            <a:r>
              <a:rPr lang="ja-JP" altLang="ja-JP" sz="2400" dirty="0">
                <a:solidFill>
                  <a:prstClr val="black"/>
                </a:solidFill>
              </a:rPr>
              <a:t>得て、</a:t>
            </a:r>
            <a:r>
              <a:rPr lang="ja-JP" altLang="ja-JP" sz="2400" u="sng" dirty="0">
                <a:solidFill>
                  <a:srgbClr val="0000CC"/>
                </a:solidFill>
              </a:rPr>
              <a:t>健やかに成長する権利</a:t>
            </a:r>
            <a:r>
              <a:rPr lang="ja-JP" altLang="ja-JP" sz="2400" dirty="0">
                <a:solidFill>
                  <a:prstClr val="black"/>
                </a:solidFill>
              </a:rPr>
              <a:t>を持ってい</a:t>
            </a:r>
            <a:r>
              <a:rPr lang="ja-JP" altLang="en-US" sz="2400" dirty="0">
                <a:solidFill>
                  <a:prstClr val="black"/>
                </a:solidFill>
              </a:rPr>
              <a:t>る</a:t>
            </a:r>
            <a:r>
              <a:rPr lang="ja-JP" altLang="ja-JP" sz="2400" dirty="0">
                <a:solidFill>
                  <a:prstClr val="black"/>
                </a:solidFill>
              </a:rPr>
              <a:t>。</a:t>
            </a:r>
          </a:p>
          <a:p>
            <a:pPr marL="2064779" indent="-2064779">
              <a:spcBef>
                <a:spcPts val="1108"/>
              </a:spcBef>
            </a:pPr>
            <a:r>
              <a:rPr lang="ja-JP" altLang="en-US" sz="2400" dirty="0">
                <a:solidFill>
                  <a:prstClr val="black"/>
                </a:solidFill>
              </a:rPr>
              <a:t>　</a:t>
            </a:r>
            <a:r>
              <a:rPr lang="ja-JP" altLang="en-US" sz="2400" dirty="0">
                <a:solidFill>
                  <a:srgbClr val="FF0000"/>
                </a:solidFill>
              </a:rPr>
              <a:t>②</a:t>
            </a:r>
            <a:r>
              <a:rPr lang="ja-JP" altLang="ja-JP" sz="2400" u="sng" dirty="0">
                <a:solidFill>
                  <a:srgbClr val="FF0000"/>
                </a:solidFill>
              </a:rPr>
              <a:t>育つ権利</a:t>
            </a:r>
            <a:r>
              <a:rPr lang="ja-JP" altLang="ja-JP" sz="2400">
                <a:solidFill>
                  <a:prstClr val="black"/>
                </a:solidFill>
              </a:rPr>
              <a:t>：</a:t>
            </a:r>
            <a:r>
              <a:rPr lang="ja-JP" altLang="en-US" sz="2400">
                <a:solidFill>
                  <a:prstClr val="black"/>
                </a:solidFill>
              </a:rPr>
              <a:t>　こども</a:t>
            </a:r>
            <a:r>
              <a:rPr lang="ja-JP" altLang="ja-JP" sz="2400">
                <a:solidFill>
                  <a:prstClr val="black"/>
                </a:solidFill>
              </a:rPr>
              <a:t>たち</a:t>
            </a:r>
            <a:r>
              <a:rPr lang="ja-JP" altLang="ja-JP" sz="2400" dirty="0">
                <a:solidFill>
                  <a:prstClr val="black"/>
                </a:solidFill>
              </a:rPr>
              <a:t>は</a:t>
            </a:r>
            <a:r>
              <a:rPr lang="ja-JP" altLang="ja-JP" sz="2400" u="sng" dirty="0">
                <a:solidFill>
                  <a:srgbClr val="0000CC"/>
                </a:solidFill>
              </a:rPr>
              <a:t>教育を受ける権利</a:t>
            </a:r>
            <a:r>
              <a:rPr lang="ja-JP" altLang="ja-JP" sz="2400" dirty="0">
                <a:solidFill>
                  <a:prstClr val="black"/>
                </a:solidFill>
              </a:rPr>
              <a:t>を持ってい</a:t>
            </a:r>
            <a:r>
              <a:rPr lang="ja-JP" altLang="en-US" sz="2400" dirty="0">
                <a:solidFill>
                  <a:prstClr val="black"/>
                </a:solidFill>
              </a:rPr>
              <a:t>る</a:t>
            </a:r>
            <a:r>
              <a:rPr lang="ja-JP" altLang="ja-JP" sz="2400" dirty="0">
                <a:solidFill>
                  <a:prstClr val="black"/>
                </a:solidFill>
              </a:rPr>
              <a:t>。また、</a:t>
            </a:r>
            <a:r>
              <a:rPr lang="ja-JP" altLang="en-US" sz="2400" dirty="0">
                <a:solidFill>
                  <a:prstClr val="black"/>
                </a:solidFill>
              </a:rPr>
              <a:t>　　　</a:t>
            </a:r>
            <a:r>
              <a:rPr lang="ja-JP" altLang="ja-JP" sz="2400" u="sng" dirty="0">
                <a:solidFill>
                  <a:srgbClr val="0432FF"/>
                </a:solidFill>
              </a:rPr>
              <a:t>休んだり</a:t>
            </a:r>
            <a:r>
              <a:rPr lang="ja-JP" altLang="ja-JP" sz="2400" dirty="0">
                <a:solidFill>
                  <a:prstClr val="black"/>
                </a:solidFill>
              </a:rPr>
              <a:t>、</a:t>
            </a:r>
            <a:r>
              <a:rPr lang="ja-JP" altLang="ja-JP" sz="2400" u="sng" dirty="0">
                <a:solidFill>
                  <a:srgbClr val="0432FF"/>
                </a:solidFill>
              </a:rPr>
              <a:t>遊んだり</a:t>
            </a:r>
            <a:r>
              <a:rPr lang="ja-JP" altLang="ja-JP" sz="2400" dirty="0">
                <a:solidFill>
                  <a:prstClr val="black"/>
                </a:solidFill>
              </a:rPr>
              <a:t>すること、</a:t>
            </a:r>
            <a:r>
              <a:rPr lang="ja-JP" altLang="ja-JP" sz="2400" u="sng" dirty="0">
                <a:solidFill>
                  <a:srgbClr val="0432FF"/>
                </a:solidFill>
              </a:rPr>
              <a:t>様々な情報を得る</a:t>
            </a:r>
            <a:r>
              <a:rPr lang="ja-JP" altLang="ja-JP" sz="2400" dirty="0">
                <a:solidFill>
                  <a:prstClr val="black"/>
                </a:solidFill>
              </a:rPr>
              <a:t>こと、</a:t>
            </a:r>
            <a:r>
              <a:rPr lang="ja-JP" altLang="en-US" sz="2400" dirty="0">
                <a:solidFill>
                  <a:prstClr val="black"/>
                </a:solidFill>
              </a:rPr>
              <a:t>　　</a:t>
            </a:r>
            <a:r>
              <a:rPr lang="ja-JP" altLang="ja-JP" sz="2400" u="sng" dirty="0">
                <a:solidFill>
                  <a:srgbClr val="0432FF"/>
                </a:solidFill>
              </a:rPr>
              <a:t>自分の考え</a:t>
            </a:r>
            <a:r>
              <a:rPr lang="ja-JP" altLang="ja-JP" sz="2400" dirty="0">
                <a:solidFill>
                  <a:srgbClr val="0432FF"/>
                </a:solidFill>
              </a:rPr>
              <a:t>や</a:t>
            </a:r>
            <a:r>
              <a:rPr lang="ja-JP" altLang="ja-JP" sz="2400" u="sng" dirty="0">
                <a:solidFill>
                  <a:srgbClr val="0432FF"/>
                </a:solidFill>
              </a:rPr>
              <a:t>信仰が守られる</a:t>
            </a:r>
            <a:r>
              <a:rPr lang="ja-JP" altLang="ja-JP" sz="2400" dirty="0">
                <a:solidFill>
                  <a:prstClr val="black"/>
                </a:solidFill>
              </a:rPr>
              <a:t>ことも、</a:t>
            </a:r>
            <a:r>
              <a:rPr lang="ja-JP" altLang="ja-JP" sz="2400" u="sng" dirty="0">
                <a:solidFill>
                  <a:srgbClr val="0432FF"/>
                </a:solidFill>
              </a:rPr>
              <a:t>自分らしく成長</a:t>
            </a:r>
            <a:r>
              <a:rPr lang="ja-JP" altLang="ja-JP" sz="2400" dirty="0">
                <a:solidFill>
                  <a:prstClr val="black"/>
                </a:solidFill>
              </a:rPr>
              <a:t>するために、とても重要。</a:t>
            </a:r>
          </a:p>
          <a:p>
            <a:pPr marL="2064779" indent="-2064779">
              <a:spcBef>
                <a:spcPts val="1108"/>
              </a:spcBef>
            </a:pPr>
            <a:r>
              <a:rPr lang="ja-JP" altLang="en-US" sz="2400" dirty="0">
                <a:solidFill>
                  <a:prstClr val="black"/>
                </a:solidFill>
              </a:rPr>
              <a:t>　</a:t>
            </a:r>
            <a:r>
              <a:rPr lang="ja-JP" altLang="en-US" sz="2400" dirty="0">
                <a:solidFill>
                  <a:srgbClr val="FF0000"/>
                </a:solidFill>
              </a:rPr>
              <a:t>③</a:t>
            </a:r>
            <a:r>
              <a:rPr lang="ja-JP" altLang="ja-JP" sz="2400" u="sng" dirty="0">
                <a:solidFill>
                  <a:srgbClr val="FF0000"/>
                </a:solidFill>
              </a:rPr>
              <a:t>守られる</a:t>
            </a:r>
            <a:r>
              <a:rPr lang="ja-JP" altLang="ja-JP" sz="2400" u="sng">
                <a:solidFill>
                  <a:srgbClr val="FF0000"/>
                </a:solidFill>
              </a:rPr>
              <a:t>権利</a:t>
            </a:r>
            <a:r>
              <a:rPr lang="ja-JP" altLang="ja-JP" sz="2400">
                <a:solidFill>
                  <a:prstClr val="black"/>
                </a:solidFill>
              </a:rPr>
              <a:t>：</a:t>
            </a:r>
            <a:r>
              <a:rPr lang="ja-JP" altLang="en-US" sz="2400">
                <a:solidFill>
                  <a:prstClr val="black"/>
                </a:solidFill>
              </a:rPr>
              <a:t>こども</a:t>
            </a:r>
            <a:r>
              <a:rPr lang="ja-JP" altLang="ja-JP" sz="2400">
                <a:solidFill>
                  <a:prstClr val="black"/>
                </a:solidFill>
              </a:rPr>
              <a:t>たち</a:t>
            </a:r>
            <a:r>
              <a:rPr lang="ja-JP" altLang="ja-JP" sz="2400" dirty="0">
                <a:solidFill>
                  <a:prstClr val="black"/>
                </a:solidFill>
              </a:rPr>
              <a:t>は、</a:t>
            </a:r>
            <a:r>
              <a:rPr lang="ja-JP" altLang="ja-JP" sz="2400" u="sng" dirty="0">
                <a:solidFill>
                  <a:srgbClr val="0432FF"/>
                </a:solidFill>
              </a:rPr>
              <a:t>あらゆる種類の虐待</a:t>
            </a:r>
            <a:r>
              <a:rPr lang="ja-JP" altLang="ja-JP" sz="2400" u="sng" dirty="0">
                <a:solidFill>
                  <a:prstClr val="black"/>
                </a:solidFill>
              </a:rPr>
              <a:t>や搾取などから</a:t>
            </a:r>
            <a:r>
              <a:rPr lang="ja-JP" altLang="en-US" sz="2400" u="sng" dirty="0">
                <a:solidFill>
                  <a:prstClr val="black"/>
                </a:solidFill>
              </a:rPr>
              <a:t>　</a:t>
            </a:r>
            <a:r>
              <a:rPr lang="ja-JP" altLang="ja-JP" sz="2400" u="sng" dirty="0">
                <a:solidFill>
                  <a:srgbClr val="0000CC"/>
                </a:solidFill>
              </a:rPr>
              <a:t>守ら</a:t>
            </a:r>
            <a:r>
              <a:rPr lang="ja-JP" altLang="en-US" sz="2400" u="sng" dirty="0">
                <a:solidFill>
                  <a:srgbClr val="0000CC"/>
                </a:solidFill>
              </a:rPr>
              <a:t>れる権利</a:t>
            </a:r>
            <a:r>
              <a:rPr lang="ja-JP" altLang="en-US" sz="2400" dirty="0">
                <a:solidFill>
                  <a:prstClr val="black"/>
                </a:solidFill>
              </a:rPr>
              <a:t>を持っている</a:t>
            </a:r>
            <a:r>
              <a:rPr lang="ja-JP" altLang="ja-JP" sz="2400" dirty="0">
                <a:solidFill>
                  <a:prstClr val="black"/>
                </a:solidFill>
              </a:rPr>
              <a:t>。</a:t>
            </a:r>
            <a:r>
              <a:rPr lang="ja-JP" altLang="ja-JP" sz="2400" u="sng" dirty="0">
                <a:solidFill>
                  <a:srgbClr val="0432FF"/>
                </a:solidFill>
              </a:rPr>
              <a:t>障が</a:t>
            </a:r>
            <a:r>
              <a:rPr lang="ja-JP" altLang="ja-JP" sz="2400" u="sng">
                <a:solidFill>
                  <a:srgbClr val="0432FF"/>
                </a:solidFill>
              </a:rPr>
              <a:t>いがある</a:t>
            </a:r>
            <a:r>
              <a:rPr lang="ja-JP" altLang="en-US" sz="2400" u="sng">
                <a:solidFill>
                  <a:srgbClr val="0432FF"/>
                </a:solidFill>
              </a:rPr>
              <a:t>こども</a:t>
            </a:r>
            <a:r>
              <a:rPr lang="ja-JP" altLang="ja-JP" sz="2400">
                <a:solidFill>
                  <a:prstClr val="black"/>
                </a:solidFill>
              </a:rPr>
              <a:t>、</a:t>
            </a:r>
            <a:r>
              <a:rPr lang="ja-JP" altLang="ja-JP" sz="2400" dirty="0">
                <a:solidFill>
                  <a:prstClr val="black"/>
                </a:solidFill>
              </a:rPr>
              <a:t>少数</a:t>
            </a:r>
            <a:r>
              <a:rPr lang="ja-JP" altLang="ja-JP" sz="2400">
                <a:solidFill>
                  <a:prstClr val="black"/>
                </a:solidFill>
              </a:rPr>
              <a:t>民族の</a:t>
            </a:r>
            <a:r>
              <a:rPr lang="ja-JP" altLang="en-US" sz="2400">
                <a:solidFill>
                  <a:prstClr val="black"/>
                </a:solidFill>
              </a:rPr>
              <a:t>こども</a:t>
            </a:r>
            <a:r>
              <a:rPr lang="ja-JP" altLang="ja-JP" sz="2400">
                <a:solidFill>
                  <a:prstClr val="black"/>
                </a:solidFill>
              </a:rPr>
              <a:t>など</a:t>
            </a:r>
            <a:r>
              <a:rPr lang="ja-JP" altLang="ja-JP" sz="2400" dirty="0">
                <a:solidFill>
                  <a:prstClr val="black"/>
                </a:solidFill>
              </a:rPr>
              <a:t>は特に守られなければな</a:t>
            </a:r>
            <a:r>
              <a:rPr lang="ja-JP" altLang="en-US" sz="2400" dirty="0">
                <a:solidFill>
                  <a:prstClr val="black"/>
                </a:solidFill>
              </a:rPr>
              <a:t>らない</a:t>
            </a:r>
            <a:r>
              <a:rPr lang="ja-JP" altLang="ja-JP" sz="2400" dirty="0">
                <a:solidFill>
                  <a:prstClr val="black"/>
                </a:solidFill>
              </a:rPr>
              <a:t>。</a:t>
            </a:r>
          </a:p>
          <a:p>
            <a:pPr marL="2064779" indent="-2064779">
              <a:spcBef>
                <a:spcPts val="1108"/>
              </a:spcBef>
            </a:pPr>
            <a:r>
              <a:rPr lang="ja-JP" altLang="en-US" sz="2400" dirty="0">
                <a:solidFill>
                  <a:prstClr val="black"/>
                </a:solidFill>
              </a:rPr>
              <a:t>　</a:t>
            </a:r>
            <a:r>
              <a:rPr lang="ja-JP" altLang="en-US" sz="2400" dirty="0">
                <a:solidFill>
                  <a:srgbClr val="FF0000"/>
                </a:solidFill>
              </a:rPr>
              <a:t>④</a:t>
            </a:r>
            <a:r>
              <a:rPr lang="ja-JP" altLang="ja-JP" sz="2400" u="sng" dirty="0">
                <a:solidFill>
                  <a:srgbClr val="FF0000"/>
                </a:solidFill>
              </a:rPr>
              <a:t>参加する</a:t>
            </a:r>
            <a:r>
              <a:rPr lang="ja-JP" altLang="ja-JP" sz="2400" u="sng">
                <a:solidFill>
                  <a:srgbClr val="FF0000"/>
                </a:solidFill>
              </a:rPr>
              <a:t>権利</a:t>
            </a:r>
            <a:r>
              <a:rPr lang="ja-JP" altLang="ja-JP" sz="2400">
                <a:solidFill>
                  <a:prstClr val="black"/>
                </a:solidFill>
              </a:rPr>
              <a:t>：</a:t>
            </a:r>
            <a:r>
              <a:rPr lang="ja-JP" altLang="en-US" sz="2400">
                <a:solidFill>
                  <a:prstClr val="black"/>
                </a:solidFill>
              </a:rPr>
              <a:t>こども</a:t>
            </a:r>
            <a:r>
              <a:rPr lang="ja-JP" altLang="ja-JP" sz="2400">
                <a:solidFill>
                  <a:prstClr val="black"/>
                </a:solidFill>
              </a:rPr>
              <a:t>たち</a:t>
            </a:r>
            <a:r>
              <a:rPr lang="ja-JP" altLang="ja-JP" sz="2400" dirty="0">
                <a:solidFill>
                  <a:prstClr val="black"/>
                </a:solidFill>
              </a:rPr>
              <a:t>は、</a:t>
            </a:r>
            <a:r>
              <a:rPr lang="ja-JP" altLang="ja-JP" sz="2400" u="sng" dirty="0">
                <a:solidFill>
                  <a:prstClr val="black"/>
                </a:solidFill>
              </a:rPr>
              <a:t>自分に関係のあることについて</a:t>
            </a:r>
            <a:r>
              <a:rPr lang="ja-JP" altLang="ja-JP" sz="2400" u="sng" dirty="0">
                <a:solidFill>
                  <a:srgbClr val="0000CC"/>
                </a:solidFill>
              </a:rPr>
              <a:t>自由に意見を言ったり</a:t>
            </a:r>
            <a:r>
              <a:rPr lang="ja-JP" altLang="ja-JP" sz="2400" u="sng" dirty="0">
                <a:solidFill>
                  <a:prstClr val="black"/>
                </a:solidFill>
              </a:rPr>
              <a:t>、</a:t>
            </a:r>
            <a:r>
              <a:rPr lang="ja-JP" altLang="ja-JP" sz="2400" u="sng" dirty="0">
                <a:solidFill>
                  <a:srgbClr val="0432FF"/>
                </a:solidFill>
              </a:rPr>
              <a:t>集まってグループをつくったり、</a:t>
            </a:r>
            <a:r>
              <a:rPr lang="ja-JP" altLang="ja-JP" sz="2400" u="sng" dirty="0">
                <a:solidFill>
                  <a:srgbClr val="0000CC"/>
                </a:solidFill>
              </a:rPr>
              <a:t>活動することができ</a:t>
            </a:r>
            <a:r>
              <a:rPr lang="ja-JP" altLang="en-US" sz="2400" u="sng" dirty="0">
                <a:solidFill>
                  <a:srgbClr val="0000CC"/>
                </a:solidFill>
              </a:rPr>
              <a:t>る権利</a:t>
            </a:r>
            <a:r>
              <a:rPr lang="ja-JP" altLang="en-US" sz="2400" dirty="0">
                <a:solidFill>
                  <a:prstClr val="black"/>
                </a:solidFill>
              </a:rPr>
              <a:t>を持っている</a:t>
            </a:r>
            <a:r>
              <a:rPr lang="ja-JP" altLang="ja-JP" sz="2400" dirty="0">
                <a:solidFill>
                  <a:prstClr val="black"/>
                </a:solidFill>
              </a:rPr>
              <a:t>。その際は家族や地域社会の一員としての</a:t>
            </a:r>
            <a:r>
              <a:rPr lang="ja-JP" altLang="ja-JP" sz="2400" u="sng" dirty="0">
                <a:solidFill>
                  <a:srgbClr val="0432FF"/>
                </a:solidFill>
              </a:rPr>
              <a:t>ルールを守って、行動すること</a:t>
            </a:r>
            <a:r>
              <a:rPr lang="ja-JP" altLang="ja-JP" sz="2400" dirty="0">
                <a:solidFill>
                  <a:prstClr val="black"/>
                </a:solidFill>
              </a:rPr>
              <a:t>が大切。</a:t>
            </a:r>
            <a:endParaRPr lang="en-US" altLang="ja-JP" sz="2400" dirty="0">
              <a:solidFill>
                <a:prstClr val="black"/>
              </a:solidFill>
            </a:endParaRPr>
          </a:p>
        </p:txBody>
      </p:sp>
      <p:sp>
        <p:nvSpPr>
          <p:cNvPr id="2" name="スライド番号プレースホルダー 9">
            <a:extLst>
              <a:ext uri="{FF2B5EF4-FFF2-40B4-BE49-F238E27FC236}">
                <a16:creationId xmlns:a16="http://schemas.microsoft.com/office/drawing/2014/main" id="{5A8F6AD4-3E74-0925-9EC7-065948E1CA25}"/>
              </a:ext>
            </a:extLst>
          </p:cNvPr>
          <p:cNvSpPr txBox="1">
            <a:spLocks/>
          </p:cNvSpPr>
          <p:nvPr/>
        </p:nvSpPr>
        <p:spPr>
          <a:xfrm>
            <a:off x="7594876" y="6510834"/>
            <a:ext cx="2311400" cy="380301"/>
          </a:xfrm>
          <a:prstGeom prst="rect">
            <a:avLst/>
          </a:prstGeom>
        </p:spPr>
        <p:txBody>
          <a:bodyPr vert="horz" lIns="91440" tIns="45720" rIns="91440" bIns="45720" rtlCol="0" anchor="ctr"/>
          <a:lstStyle>
            <a:defPPr>
              <a:defRPr lang="ja-JP"/>
            </a:defPPr>
            <a:lvl1pPr algn="r" rtl="0" fontAlgn="base">
              <a:spcBef>
                <a:spcPct val="0"/>
              </a:spcBef>
              <a:spcAft>
                <a:spcPct val="0"/>
              </a:spcAft>
              <a:defRPr kumimoji="1" sz="1200" kern="1200">
                <a:solidFill>
                  <a:schemeClr val="tx1">
                    <a:tint val="75000"/>
                  </a:schemeClr>
                </a:solidFill>
                <a:latin typeface="Arial" charset="0"/>
                <a:ea typeface="ＭＳ Ｐゴシック" charset="-128"/>
                <a:cs typeface="+mn-cs"/>
              </a:defRPr>
            </a:lvl1pPr>
            <a:lvl2pPr marL="455613" indent="1588" algn="l" rtl="0" fontAlgn="base">
              <a:spcBef>
                <a:spcPct val="0"/>
              </a:spcBef>
              <a:spcAft>
                <a:spcPct val="0"/>
              </a:spcAft>
              <a:defRPr kumimoji="1" sz="1200" kern="1200">
                <a:solidFill>
                  <a:schemeClr val="tx1"/>
                </a:solidFill>
                <a:latin typeface="Arial" charset="0"/>
                <a:ea typeface="ＭＳ Ｐゴシック" charset="-128"/>
                <a:cs typeface="+mn-cs"/>
              </a:defRPr>
            </a:lvl2pPr>
            <a:lvl3pPr marL="912813" indent="1588" algn="l" rtl="0" fontAlgn="base">
              <a:spcBef>
                <a:spcPct val="0"/>
              </a:spcBef>
              <a:spcAft>
                <a:spcPct val="0"/>
              </a:spcAft>
              <a:defRPr kumimoji="1" sz="1200" kern="1200">
                <a:solidFill>
                  <a:schemeClr val="tx1"/>
                </a:solidFill>
                <a:latin typeface="Arial" charset="0"/>
                <a:ea typeface="ＭＳ Ｐゴシック" charset="-128"/>
                <a:cs typeface="+mn-cs"/>
              </a:defRPr>
            </a:lvl3pPr>
            <a:lvl4pPr marL="1370013" indent="1588" algn="l" rtl="0" fontAlgn="base">
              <a:spcBef>
                <a:spcPct val="0"/>
              </a:spcBef>
              <a:spcAft>
                <a:spcPct val="0"/>
              </a:spcAft>
              <a:defRPr kumimoji="1" sz="1200" kern="1200">
                <a:solidFill>
                  <a:schemeClr val="tx1"/>
                </a:solidFill>
                <a:latin typeface="Arial" charset="0"/>
                <a:ea typeface="ＭＳ Ｐゴシック" charset="-128"/>
                <a:cs typeface="+mn-cs"/>
              </a:defRPr>
            </a:lvl4pPr>
            <a:lvl5pPr marL="1827213" indent="1588" algn="l" rtl="0" fontAlgn="base">
              <a:spcBef>
                <a:spcPct val="0"/>
              </a:spcBef>
              <a:spcAft>
                <a:spcPct val="0"/>
              </a:spcAft>
              <a:defRPr kumimoji="1" sz="1200" kern="1200">
                <a:solidFill>
                  <a:schemeClr val="tx1"/>
                </a:solidFill>
                <a:latin typeface="Arial" charset="0"/>
                <a:ea typeface="ＭＳ Ｐゴシック" charset="-128"/>
                <a:cs typeface="+mn-cs"/>
              </a:defRPr>
            </a:lvl5pPr>
            <a:lvl6pPr marL="2286000" algn="l" defTabSz="914400" rtl="0" eaLnBrk="1" latinLnBrk="0" hangingPunct="1">
              <a:defRPr kumimoji="1" sz="1200" kern="1200">
                <a:solidFill>
                  <a:schemeClr val="tx1"/>
                </a:solidFill>
                <a:latin typeface="Arial" charset="0"/>
                <a:ea typeface="ＭＳ Ｐゴシック" charset="-128"/>
                <a:cs typeface="+mn-cs"/>
              </a:defRPr>
            </a:lvl6pPr>
            <a:lvl7pPr marL="2743200" algn="l" defTabSz="914400" rtl="0" eaLnBrk="1" latinLnBrk="0" hangingPunct="1">
              <a:defRPr kumimoji="1" sz="1200" kern="1200">
                <a:solidFill>
                  <a:schemeClr val="tx1"/>
                </a:solidFill>
                <a:latin typeface="Arial" charset="0"/>
                <a:ea typeface="ＭＳ Ｐゴシック" charset="-128"/>
                <a:cs typeface="+mn-cs"/>
              </a:defRPr>
            </a:lvl7pPr>
            <a:lvl8pPr marL="3200400" algn="l" defTabSz="914400" rtl="0" eaLnBrk="1" latinLnBrk="0" hangingPunct="1">
              <a:defRPr kumimoji="1" sz="1200" kern="1200">
                <a:solidFill>
                  <a:schemeClr val="tx1"/>
                </a:solidFill>
                <a:latin typeface="Arial" charset="0"/>
                <a:ea typeface="ＭＳ Ｐゴシック" charset="-128"/>
                <a:cs typeface="+mn-cs"/>
              </a:defRPr>
            </a:lvl8pPr>
            <a:lvl9pPr marL="3657600" algn="l" defTabSz="914400" rtl="0" eaLnBrk="1" latinLnBrk="0" hangingPunct="1">
              <a:defRPr kumimoji="1" sz="1200" kern="1200">
                <a:solidFill>
                  <a:schemeClr val="tx1"/>
                </a:solidFill>
                <a:latin typeface="Arial" charset="0"/>
                <a:ea typeface="ＭＳ Ｐゴシック" charset="-128"/>
                <a:cs typeface="+mn-cs"/>
              </a:defRPr>
            </a:lvl9pPr>
          </a:lstStyle>
          <a:p>
            <a:pPr>
              <a:defRPr/>
            </a:pPr>
            <a:fld id="{6EF23906-C28C-47DE-8E4F-A94606051E12}" type="slidenum">
              <a:rPr lang="en-US" altLang="ja-JP" sz="2000" smtClean="0">
                <a:solidFill>
                  <a:srgbClr val="000000"/>
                </a:solidFill>
              </a:rPr>
              <a:pPr>
                <a:defRPr/>
              </a:pPr>
              <a:t>46</a:t>
            </a:fld>
            <a:endParaRPr lang="en-US" altLang="ja-JP" sz="2000" dirty="0">
              <a:solidFill>
                <a:srgbClr val="000000"/>
              </a:solidFill>
            </a:endParaRPr>
          </a:p>
        </p:txBody>
      </p:sp>
    </p:spTree>
    <p:extLst>
      <p:ext uri="{BB962C8B-B14F-4D97-AF65-F5344CB8AC3E}">
        <p14:creationId xmlns:p14="http://schemas.microsoft.com/office/powerpoint/2010/main" val="25734882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63846" y="900264"/>
            <a:ext cx="9778308" cy="5990871"/>
          </a:xfrm>
          <a:prstGeom prst="rect">
            <a:avLst/>
          </a:prstGeom>
        </p:spPr>
        <p:txBody>
          <a:bodyPr wrap="square">
            <a:spAutoFit/>
          </a:bodyPr>
          <a:lstStyle/>
          <a:p>
            <a:r>
              <a:rPr lang="ja-JP" altLang="en-US" sz="2800" u="sng" dirty="0">
                <a:solidFill>
                  <a:prstClr val="black"/>
                </a:solidFill>
                <a:latin typeface="ＭＳ Ｐゴシック"/>
                <a:ea typeface="ＭＳ Ｐゴシック"/>
              </a:rPr>
              <a:t>第</a:t>
            </a:r>
            <a:r>
              <a:rPr lang="en-US" altLang="ja-JP" sz="2800" u="sng" dirty="0">
                <a:solidFill>
                  <a:prstClr val="black"/>
                </a:solidFill>
                <a:latin typeface="ＭＳ Ｐゴシック"/>
                <a:ea typeface="ＭＳ Ｐゴシック"/>
              </a:rPr>
              <a:t>23</a:t>
            </a:r>
            <a:r>
              <a:rPr lang="ja-JP" altLang="en-US" sz="2800" u="sng" dirty="0">
                <a:solidFill>
                  <a:prstClr val="black"/>
                </a:solidFill>
                <a:latin typeface="ＭＳ Ｐゴシック"/>
                <a:ea typeface="ＭＳ Ｐゴシック"/>
              </a:rPr>
              <a:t>条（</a:t>
            </a:r>
            <a:r>
              <a:rPr lang="ja-JP" altLang="ja-JP" sz="2800" u="sng" dirty="0">
                <a:solidFill>
                  <a:prstClr val="black"/>
                </a:solidFill>
                <a:latin typeface="ＭＳ Ｐゴシック"/>
                <a:ea typeface="ＭＳ Ｐゴシック"/>
              </a:rPr>
              <a:t>障害</a:t>
            </a:r>
            <a:r>
              <a:rPr lang="ja-JP" altLang="en-US" sz="2800" u="sng">
                <a:solidFill>
                  <a:prstClr val="black"/>
                </a:solidFill>
                <a:latin typeface="ＭＳ Ｐゴシック"/>
                <a:ea typeface="ＭＳ Ｐゴシック"/>
              </a:rPr>
              <a:t>のあるこどもの</a:t>
            </a:r>
            <a:r>
              <a:rPr lang="ja-JP" altLang="en-US" sz="2800" u="sng" dirty="0">
                <a:solidFill>
                  <a:prstClr val="black"/>
                </a:solidFill>
                <a:latin typeface="ＭＳ Ｐゴシック"/>
                <a:ea typeface="ＭＳ Ｐゴシック"/>
              </a:rPr>
              <a:t>権利）</a:t>
            </a:r>
            <a:endParaRPr lang="ja-JP" altLang="en-US" sz="800" dirty="0">
              <a:solidFill>
                <a:prstClr val="black"/>
              </a:solidFill>
              <a:latin typeface="ＭＳ Ｐゴシック"/>
              <a:ea typeface="ＭＳ Ｐゴシック"/>
            </a:endParaRPr>
          </a:p>
          <a:p>
            <a:pPr marL="268288" indent="-268288">
              <a:lnSpc>
                <a:spcPct val="95000"/>
              </a:lnSpc>
            </a:pPr>
            <a:r>
              <a:rPr lang="en-US" altLang="ja-JP" sz="2400" dirty="0">
                <a:solidFill>
                  <a:prstClr val="black"/>
                </a:solidFill>
                <a:latin typeface="ＭＳ Ｐゴシック"/>
                <a:ea typeface="ＭＳ Ｐゴシック"/>
              </a:rPr>
              <a:t>1</a:t>
            </a:r>
            <a:r>
              <a:rPr lang="ja-JP" altLang="en-US" sz="2400" dirty="0">
                <a:solidFill>
                  <a:prstClr val="black"/>
                </a:solidFill>
                <a:latin typeface="ＭＳ Ｐゴシック"/>
                <a:ea typeface="ＭＳ Ｐゴシック"/>
              </a:rPr>
              <a:t>　精神的又は身体的な障害を有する児童が、その</a:t>
            </a:r>
            <a:r>
              <a:rPr lang="ja-JP" altLang="en-US" sz="2400" u="sng" dirty="0">
                <a:solidFill>
                  <a:srgbClr val="0432FF"/>
                </a:solidFill>
                <a:latin typeface="ＭＳ Ｐゴシック"/>
                <a:ea typeface="ＭＳ Ｐゴシック"/>
              </a:rPr>
              <a:t>尊厳を確保</a:t>
            </a:r>
            <a:r>
              <a:rPr lang="ja-JP" altLang="en-US" sz="2400" dirty="0">
                <a:solidFill>
                  <a:prstClr val="black"/>
                </a:solidFill>
                <a:latin typeface="ＭＳ Ｐゴシック"/>
                <a:ea typeface="ＭＳ Ｐゴシック"/>
              </a:rPr>
              <a:t>し、</a:t>
            </a:r>
            <a:r>
              <a:rPr lang="ja-JP" altLang="en-US" sz="2400" u="sng" dirty="0">
                <a:solidFill>
                  <a:srgbClr val="0432FF"/>
                </a:solidFill>
                <a:latin typeface="ＭＳ Ｐゴシック"/>
                <a:ea typeface="ＭＳ Ｐゴシック"/>
              </a:rPr>
              <a:t>自立を促進</a:t>
            </a:r>
            <a:r>
              <a:rPr lang="ja-JP" altLang="en-US" sz="2400" dirty="0">
                <a:solidFill>
                  <a:prstClr val="black"/>
                </a:solidFill>
                <a:latin typeface="ＭＳ Ｐゴシック"/>
                <a:ea typeface="ＭＳ Ｐゴシック"/>
              </a:rPr>
              <a:t>し及び</a:t>
            </a:r>
            <a:r>
              <a:rPr lang="ja-JP" altLang="en-US" sz="2400" u="sng" dirty="0">
                <a:solidFill>
                  <a:srgbClr val="0432FF"/>
                </a:solidFill>
                <a:latin typeface="ＭＳ Ｐゴシック"/>
                <a:ea typeface="ＭＳ Ｐゴシック"/>
              </a:rPr>
              <a:t>社会への積極的な参加を容易</a:t>
            </a:r>
            <a:r>
              <a:rPr lang="ja-JP" altLang="en-US" sz="2400" dirty="0">
                <a:solidFill>
                  <a:prstClr val="black"/>
                </a:solidFill>
                <a:latin typeface="ＭＳ Ｐゴシック"/>
                <a:ea typeface="ＭＳ Ｐゴシック"/>
              </a:rPr>
              <a:t>にする</a:t>
            </a:r>
            <a:r>
              <a:rPr lang="ja-JP" altLang="en-US" sz="2400" dirty="0">
                <a:solidFill>
                  <a:srgbClr val="0432FF"/>
                </a:solidFill>
                <a:latin typeface="ＭＳ Ｐゴシック"/>
                <a:ea typeface="ＭＳ Ｐゴシック"/>
              </a:rPr>
              <a:t>条件の下で</a:t>
            </a:r>
            <a:r>
              <a:rPr lang="ja-JP" altLang="en-US" sz="2400">
                <a:solidFill>
                  <a:prstClr val="black"/>
                </a:solidFill>
                <a:latin typeface="ＭＳ Ｐゴシック"/>
                <a:ea typeface="ＭＳ Ｐゴシック"/>
              </a:rPr>
              <a:t>十分かつ相応</a:t>
            </a:r>
            <a:r>
              <a:rPr lang="ja-JP" altLang="en-US" sz="2400" dirty="0">
                <a:solidFill>
                  <a:prstClr val="black"/>
                </a:solidFill>
                <a:latin typeface="ＭＳ Ｐゴシック"/>
                <a:ea typeface="ＭＳ Ｐゴシック"/>
              </a:rPr>
              <a:t>な生活を享受すべきであることを認める。 </a:t>
            </a:r>
            <a:endParaRPr lang="en-US" altLang="ja-JP" sz="2400" dirty="0">
              <a:solidFill>
                <a:prstClr val="black"/>
              </a:solidFill>
              <a:latin typeface="ＭＳ Ｐゴシック"/>
              <a:ea typeface="ＭＳ Ｐゴシック"/>
            </a:endParaRPr>
          </a:p>
          <a:p>
            <a:pPr marL="268288" indent="-268288">
              <a:lnSpc>
                <a:spcPct val="95000"/>
              </a:lnSpc>
            </a:pPr>
            <a:endParaRPr lang="ja-JP" altLang="en-US" sz="800" dirty="0">
              <a:solidFill>
                <a:prstClr val="black"/>
              </a:solidFill>
              <a:latin typeface="ＭＳ Ｐゴシック"/>
              <a:ea typeface="ＭＳ Ｐゴシック"/>
            </a:endParaRPr>
          </a:p>
          <a:p>
            <a:pPr marL="268288" indent="-268288">
              <a:lnSpc>
                <a:spcPct val="95000"/>
              </a:lnSpc>
            </a:pPr>
            <a:r>
              <a:rPr lang="ja-JP" altLang="en-US" sz="2400" dirty="0">
                <a:solidFill>
                  <a:prstClr val="black"/>
                </a:solidFill>
                <a:latin typeface="ＭＳ Ｐゴシック"/>
                <a:ea typeface="ＭＳ Ｐゴシック"/>
              </a:rPr>
              <a:t>２　障害を有する児童が</a:t>
            </a:r>
            <a:r>
              <a:rPr lang="ja-JP" altLang="en-US" sz="2400" u="sng" dirty="0">
                <a:solidFill>
                  <a:srgbClr val="0432FF"/>
                </a:solidFill>
                <a:latin typeface="ＭＳ Ｐゴシック"/>
                <a:ea typeface="ＭＳ Ｐゴシック"/>
              </a:rPr>
              <a:t>特別の養護についての権利を有する</a:t>
            </a:r>
            <a:r>
              <a:rPr lang="ja-JP" altLang="en-US" sz="2400" dirty="0">
                <a:solidFill>
                  <a:prstClr val="black"/>
                </a:solidFill>
                <a:latin typeface="ＭＳ Ｐゴシック"/>
                <a:ea typeface="ＭＳ Ｐゴシック"/>
              </a:rPr>
              <a:t>ことを認めるものとし、利用可能な手段の下で、申込みに応じた、かつ、</a:t>
            </a:r>
            <a:r>
              <a:rPr lang="ja-JP" altLang="en-US" sz="2400" dirty="0">
                <a:solidFill>
                  <a:srgbClr val="0432FF"/>
                </a:solidFill>
                <a:latin typeface="ＭＳ Ｐゴシック"/>
                <a:ea typeface="ＭＳ Ｐゴシック"/>
              </a:rPr>
              <a:t>当該児童の状況及び父母又は当該児童を養護している他の者の事情に適した援</a:t>
            </a:r>
            <a:r>
              <a:rPr lang="ja-JP" altLang="en-US" sz="2400" dirty="0">
                <a:solidFill>
                  <a:prstClr val="black"/>
                </a:solidFill>
                <a:latin typeface="ＭＳ Ｐゴシック"/>
                <a:ea typeface="ＭＳ Ｐゴシック"/>
              </a:rPr>
              <a:t>助を、これを受ける資格を有する児童及びこのような児童の養護について責任を有する者に与えることを奨励し、かつ、確保する。 </a:t>
            </a:r>
            <a:endParaRPr lang="en-US" altLang="ja-JP" sz="2400" dirty="0">
              <a:solidFill>
                <a:prstClr val="black"/>
              </a:solidFill>
              <a:latin typeface="ＭＳ Ｐゴシック"/>
              <a:ea typeface="ＭＳ Ｐゴシック"/>
            </a:endParaRPr>
          </a:p>
          <a:p>
            <a:pPr marL="268288" indent="-268288">
              <a:lnSpc>
                <a:spcPct val="95000"/>
              </a:lnSpc>
            </a:pPr>
            <a:endParaRPr lang="ja-JP" altLang="en-US" sz="600" dirty="0">
              <a:solidFill>
                <a:prstClr val="black"/>
              </a:solidFill>
              <a:latin typeface="ＭＳ Ｐゴシック"/>
              <a:ea typeface="ＭＳ Ｐゴシック"/>
            </a:endParaRPr>
          </a:p>
          <a:p>
            <a:pPr marL="268288" indent="-268288">
              <a:lnSpc>
                <a:spcPct val="95000"/>
              </a:lnSpc>
            </a:pPr>
            <a:r>
              <a:rPr lang="ja-JP" altLang="en-US" sz="2400" dirty="0">
                <a:solidFill>
                  <a:prstClr val="black"/>
                </a:solidFill>
                <a:latin typeface="ＭＳ Ｐゴシック"/>
                <a:ea typeface="ＭＳ Ｐゴシック"/>
              </a:rPr>
              <a:t>３　障害を有する児童の特別な必要を認めて、２の規定に従って与えられる援助は、父母又は当該児童を</a:t>
            </a:r>
            <a:r>
              <a:rPr lang="ja-JP" altLang="en-US" sz="2400" u="sng" dirty="0">
                <a:solidFill>
                  <a:srgbClr val="0432FF"/>
                </a:solidFill>
                <a:latin typeface="ＭＳ Ｐゴシック"/>
                <a:ea typeface="ＭＳ Ｐゴシック"/>
              </a:rPr>
              <a:t>養護している他の者の資力を考慮して可能な限り無償で与えられるもの</a:t>
            </a:r>
            <a:r>
              <a:rPr lang="ja-JP" altLang="en-US" sz="2400" dirty="0">
                <a:solidFill>
                  <a:prstClr val="black"/>
                </a:solidFill>
                <a:latin typeface="ＭＳ Ｐゴシック"/>
                <a:ea typeface="ＭＳ Ｐゴシック"/>
              </a:rPr>
              <a:t>とし、かつ、障害を有する児童が</a:t>
            </a:r>
            <a:r>
              <a:rPr lang="ja-JP" altLang="en-US" sz="2400" dirty="0">
                <a:solidFill>
                  <a:srgbClr val="0432FF"/>
                </a:solidFill>
                <a:latin typeface="ＭＳ Ｐゴシック"/>
                <a:ea typeface="ＭＳ Ｐゴシック"/>
              </a:rPr>
              <a:t>可能な限り</a:t>
            </a:r>
            <a:r>
              <a:rPr lang="ja-JP" altLang="en-US" sz="2400" u="sng" dirty="0">
                <a:solidFill>
                  <a:srgbClr val="0432FF"/>
                </a:solidFill>
                <a:latin typeface="ＭＳ Ｐゴシック"/>
                <a:ea typeface="ＭＳ Ｐゴシック"/>
              </a:rPr>
              <a:t>社会への統合</a:t>
            </a:r>
            <a:r>
              <a:rPr lang="ja-JP" altLang="en-US" sz="2400" dirty="0">
                <a:solidFill>
                  <a:srgbClr val="0432FF"/>
                </a:solidFill>
                <a:latin typeface="ＭＳ Ｐゴシック"/>
                <a:ea typeface="ＭＳ Ｐゴシック"/>
              </a:rPr>
              <a:t>及び</a:t>
            </a:r>
            <a:r>
              <a:rPr lang="ja-JP" altLang="en-US" sz="2400" u="sng" dirty="0">
                <a:solidFill>
                  <a:srgbClr val="0432FF"/>
                </a:solidFill>
                <a:latin typeface="ＭＳ Ｐゴシック"/>
                <a:ea typeface="ＭＳ Ｐゴシック"/>
              </a:rPr>
              <a:t>個人の発達</a:t>
            </a:r>
            <a:r>
              <a:rPr lang="ja-JP" altLang="en-US" sz="2400" dirty="0">
                <a:solidFill>
                  <a:srgbClr val="0432FF"/>
                </a:solidFill>
                <a:latin typeface="ＭＳ Ｐゴシック"/>
                <a:ea typeface="ＭＳ Ｐゴシック"/>
              </a:rPr>
              <a:t>（文化的及び精神的な発達を含む。）を達成する</a:t>
            </a:r>
            <a:r>
              <a:rPr lang="ja-JP" altLang="en-US" sz="2400" dirty="0">
                <a:solidFill>
                  <a:prstClr val="black"/>
                </a:solidFill>
                <a:latin typeface="ＭＳ Ｐゴシック"/>
                <a:ea typeface="ＭＳ Ｐゴシック"/>
              </a:rPr>
              <a:t>ことに資する方法で当該児童が</a:t>
            </a:r>
            <a:r>
              <a:rPr lang="ja-JP" altLang="en-US" sz="2400" u="sng" dirty="0">
                <a:solidFill>
                  <a:srgbClr val="0432FF"/>
                </a:solidFill>
                <a:latin typeface="ＭＳ Ｐゴシック"/>
                <a:ea typeface="ＭＳ Ｐゴシック"/>
              </a:rPr>
              <a:t>教育、訓練、保健サービス、リハビリテーション・サービス、雇用のための準備及びレクリエーションの機会を実質的に利用し及び享受することができる</a:t>
            </a:r>
            <a:r>
              <a:rPr lang="ja-JP" altLang="en-US" sz="2400" dirty="0">
                <a:solidFill>
                  <a:prstClr val="black"/>
                </a:solidFill>
                <a:latin typeface="ＭＳ Ｐゴシック"/>
                <a:ea typeface="ＭＳ Ｐゴシック"/>
              </a:rPr>
              <a:t>ように行われるものとする。 </a:t>
            </a:r>
          </a:p>
        </p:txBody>
      </p:sp>
      <p:sp>
        <p:nvSpPr>
          <p:cNvPr id="2" name="スライド番号プレースホルダー 9">
            <a:extLst>
              <a:ext uri="{FF2B5EF4-FFF2-40B4-BE49-F238E27FC236}">
                <a16:creationId xmlns:a16="http://schemas.microsoft.com/office/drawing/2014/main" id="{16FE009C-4DFE-5E3C-C3A7-99938E4DD557}"/>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47</a:t>
            </a:fld>
            <a:endParaRPr lang="en-US" altLang="ja-JP" sz="2000" dirty="0">
              <a:solidFill>
                <a:srgbClr val="000000"/>
              </a:solidFill>
            </a:endParaRPr>
          </a:p>
        </p:txBody>
      </p:sp>
      <p:sp>
        <p:nvSpPr>
          <p:cNvPr id="6" name="テキスト ボックス 5">
            <a:extLst>
              <a:ext uri="{FF2B5EF4-FFF2-40B4-BE49-F238E27FC236}">
                <a16:creationId xmlns:a16="http://schemas.microsoft.com/office/drawing/2014/main" id="{AF2E1C19-6774-AFCB-73D7-0A8D5F2378A5}"/>
              </a:ext>
            </a:extLst>
          </p:cNvPr>
          <p:cNvSpPr txBox="1"/>
          <p:nvPr/>
        </p:nvSpPr>
        <p:spPr>
          <a:xfrm>
            <a:off x="-31045" y="529516"/>
            <a:ext cx="4984044" cy="523220"/>
          </a:xfrm>
          <a:prstGeom prst="rect">
            <a:avLst/>
          </a:prstGeom>
          <a:noFill/>
        </p:spPr>
        <p:txBody>
          <a:bodyPr wrap="square">
            <a:spAutoFit/>
          </a:bodyPr>
          <a:lstStyle/>
          <a:p>
            <a:r>
              <a:rPr lang="ja-JP" altLang="en-US" sz="2800" u="sng">
                <a:solidFill>
                  <a:prstClr val="black"/>
                </a:solidFill>
              </a:rPr>
              <a:t>◎児童の権利に関する条約</a:t>
            </a:r>
            <a:endParaRPr lang="ja-JP" altLang="en-US" sz="2800"/>
          </a:p>
        </p:txBody>
      </p:sp>
      <p:sp>
        <p:nvSpPr>
          <p:cNvPr id="4" name="正方形/長方形 3">
            <a:extLst>
              <a:ext uri="{FF2B5EF4-FFF2-40B4-BE49-F238E27FC236}">
                <a16:creationId xmlns:a16="http://schemas.microsoft.com/office/drawing/2014/main" id="{6FB12024-B3C4-D76E-B600-64E74DCA4E48}"/>
              </a:ext>
            </a:extLst>
          </p:cNvPr>
          <p:cNvSpPr/>
          <p:nvPr/>
        </p:nvSpPr>
        <p:spPr>
          <a:xfrm>
            <a:off x="1568624" y="-36541"/>
            <a:ext cx="6985549" cy="692696"/>
          </a:xfrm>
          <a:prstGeom prst="rect">
            <a:avLst/>
          </a:prstGeom>
        </p:spPr>
        <p:txBody>
          <a:bodyPr wrap="square">
            <a:noAutofit/>
          </a:bodyPr>
          <a:lstStyle/>
          <a:p>
            <a:pPr algn="ctr" fontAlgn="base">
              <a:spcBef>
                <a:spcPct val="0"/>
              </a:spcBef>
              <a:spcAft>
                <a:spcPct val="0"/>
              </a:spcAft>
            </a:pPr>
            <a:r>
              <a:rPr lang="en-US" altLang="ja-JP" sz="3600" u="sng" dirty="0">
                <a:latin typeface="+mn-ea"/>
              </a:rPr>
              <a:t>③ </a:t>
            </a:r>
            <a:r>
              <a:rPr lang="ja-JP" altLang="en-US" sz="3600" u="sng">
                <a:latin typeface="+mn-ea"/>
              </a:rPr>
              <a:t>障害や特性に配慮する</a:t>
            </a:r>
            <a:endParaRPr lang="en-US" altLang="ja-JP" sz="3600" u="sng" dirty="0">
              <a:latin typeface="+mn-ea"/>
            </a:endParaRPr>
          </a:p>
          <a:p>
            <a:pPr algn="ctr" fontAlgn="base">
              <a:spcBef>
                <a:spcPct val="0"/>
              </a:spcBef>
              <a:spcAft>
                <a:spcPct val="0"/>
              </a:spcAft>
            </a:pPr>
            <a:endParaRPr lang="ja-JP" altLang="ja-JP" sz="1000" dirty="0">
              <a:latin typeface="+mn-ea"/>
            </a:endParaRPr>
          </a:p>
        </p:txBody>
      </p:sp>
    </p:spTree>
    <p:extLst>
      <p:ext uri="{BB962C8B-B14F-4D97-AF65-F5344CB8AC3E}">
        <p14:creationId xmlns:p14="http://schemas.microsoft.com/office/powerpoint/2010/main" val="8881624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28464" y="566188"/>
            <a:ext cx="9650615" cy="6036776"/>
          </a:xfrm>
          <a:prstGeom prst="rect">
            <a:avLst/>
          </a:prstGeom>
        </p:spPr>
        <p:txBody>
          <a:bodyPr wrap="square">
            <a:noAutofit/>
          </a:bodyPr>
          <a:lstStyle/>
          <a:p>
            <a:pPr>
              <a:spcBef>
                <a:spcPts val="1200"/>
              </a:spcBef>
            </a:pPr>
            <a:r>
              <a:rPr lang="ja-JP" altLang="en-US" sz="2800" u="sng" dirty="0">
                <a:latin typeface="+mn-ea"/>
              </a:rPr>
              <a:t>第７条（</a:t>
            </a:r>
            <a:r>
              <a:rPr lang="ja-JP" altLang="ja-JP" sz="2800" u="sng" dirty="0">
                <a:latin typeface="+mn-ea"/>
              </a:rPr>
              <a:t>障害</a:t>
            </a:r>
            <a:r>
              <a:rPr lang="ja-JP" altLang="ja-JP" sz="2800" u="sng">
                <a:latin typeface="+mn-ea"/>
              </a:rPr>
              <a:t>のある</a:t>
            </a:r>
            <a:r>
              <a:rPr lang="ja-JP" altLang="en-US" sz="2800" u="sng">
                <a:latin typeface="+mn-ea"/>
              </a:rPr>
              <a:t>こども）</a:t>
            </a:r>
            <a:endParaRPr lang="ja-JP" altLang="en-US" sz="1100" dirty="0">
              <a:latin typeface="+mn-ea"/>
            </a:endParaRPr>
          </a:p>
          <a:p>
            <a:pPr marL="268288" indent="-268288" fontAlgn="base">
              <a:spcBef>
                <a:spcPct val="0"/>
              </a:spcBef>
              <a:spcAft>
                <a:spcPct val="0"/>
              </a:spcAft>
            </a:pPr>
            <a:r>
              <a:rPr lang="en-US" altLang="ja-JP" sz="2400" dirty="0">
                <a:latin typeface="+mn-ea"/>
              </a:rPr>
              <a:t>1</a:t>
            </a:r>
            <a:r>
              <a:rPr lang="ja-JP" altLang="en-US" sz="2400" dirty="0">
                <a:latin typeface="+mn-ea"/>
              </a:rPr>
              <a:t>　締約国は、障害のある児童が</a:t>
            </a:r>
            <a:r>
              <a:rPr lang="ja-JP" altLang="en-US" sz="2400" u="sng" dirty="0">
                <a:solidFill>
                  <a:srgbClr val="0432FF"/>
                </a:solidFill>
                <a:latin typeface="+mn-ea"/>
              </a:rPr>
              <a:t>他の児童との平等を基礎</a:t>
            </a:r>
            <a:r>
              <a:rPr lang="ja-JP" altLang="en-US" sz="2400" dirty="0">
                <a:latin typeface="+mn-ea"/>
              </a:rPr>
              <a:t>として</a:t>
            </a:r>
            <a:r>
              <a:rPr lang="ja-JP" altLang="en-US" sz="2400" u="sng" dirty="0">
                <a:solidFill>
                  <a:srgbClr val="0432FF"/>
                </a:solidFill>
                <a:latin typeface="+mn-ea"/>
              </a:rPr>
              <a:t>全ての　人権及び基本的自由を完全に享有することを確保</a:t>
            </a:r>
            <a:r>
              <a:rPr lang="ja-JP" altLang="en-US" sz="2400" dirty="0">
                <a:latin typeface="+mn-ea"/>
              </a:rPr>
              <a:t>するための全ての　必要な措置をとる。 </a:t>
            </a:r>
          </a:p>
          <a:p>
            <a:pPr marL="268288" indent="-268288" fontAlgn="base">
              <a:spcBef>
                <a:spcPts val="1200"/>
              </a:spcBef>
              <a:spcAft>
                <a:spcPct val="0"/>
              </a:spcAft>
            </a:pPr>
            <a:r>
              <a:rPr lang="en-US" altLang="ja-JP" sz="2400" dirty="0">
                <a:latin typeface="+mn-ea"/>
              </a:rPr>
              <a:t>2</a:t>
            </a:r>
            <a:r>
              <a:rPr lang="ja-JP" altLang="en-US" sz="2400" dirty="0">
                <a:latin typeface="+mn-ea"/>
              </a:rPr>
              <a:t>　障害のある児童に関する全ての措置をとるに当たっては、</a:t>
            </a:r>
            <a:r>
              <a:rPr lang="ja-JP" altLang="en-US" sz="2400" u="sng" dirty="0">
                <a:solidFill>
                  <a:srgbClr val="0432FF"/>
                </a:solidFill>
                <a:latin typeface="+mn-ea"/>
              </a:rPr>
              <a:t>児童の最善　の利益が主として考慮される</a:t>
            </a:r>
            <a:r>
              <a:rPr lang="ja-JP" altLang="en-US" sz="2400" dirty="0">
                <a:latin typeface="+mn-ea"/>
              </a:rPr>
              <a:t>ものとする。 </a:t>
            </a:r>
          </a:p>
          <a:p>
            <a:pPr marL="268288" indent="-268288" fontAlgn="base">
              <a:spcBef>
                <a:spcPts val="1200"/>
              </a:spcBef>
              <a:spcAft>
                <a:spcPct val="0"/>
              </a:spcAft>
            </a:pPr>
            <a:r>
              <a:rPr lang="en-US" altLang="ja-JP" sz="2400" dirty="0">
                <a:latin typeface="+mn-ea"/>
              </a:rPr>
              <a:t>3</a:t>
            </a:r>
            <a:r>
              <a:rPr lang="ja-JP" altLang="en-US" sz="2400" dirty="0">
                <a:latin typeface="+mn-ea"/>
              </a:rPr>
              <a:t>　締約国は、障害のある児童が、自己に影響を及ぼす全ての事項に　　ついて</a:t>
            </a:r>
            <a:r>
              <a:rPr lang="ja-JP" altLang="en-US" sz="2400" u="sng" dirty="0">
                <a:solidFill>
                  <a:srgbClr val="0432FF"/>
                </a:solidFill>
                <a:latin typeface="+mn-ea"/>
              </a:rPr>
              <a:t>自由に自己の意見を表明する権利</a:t>
            </a:r>
            <a:r>
              <a:rPr lang="ja-JP" altLang="en-US" sz="2400" dirty="0">
                <a:latin typeface="+mn-ea"/>
              </a:rPr>
              <a:t>並びに</a:t>
            </a:r>
            <a:r>
              <a:rPr lang="ja-JP" altLang="en-US" sz="2400" u="sng" dirty="0">
                <a:solidFill>
                  <a:srgbClr val="0432FF"/>
                </a:solidFill>
                <a:latin typeface="+mn-ea"/>
              </a:rPr>
              <a:t>この権利を実現する　ための障害及び年齢に適した支援を提供される権利を有する</a:t>
            </a:r>
            <a:r>
              <a:rPr lang="ja-JP" altLang="en-US" sz="2400" dirty="0">
                <a:latin typeface="+mn-ea"/>
              </a:rPr>
              <a:t>ことを確保する。この場合において、障害のある児童の意見は、</a:t>
            </a:r>
            <a:r>
              <a:rPr lang="ja-JP" altLang="en-US" sz="2400" u="sng" dirty="0">
                <a:solidFill>
                  <a:srgbClr val="0432FF"/>
                </a:solidFill>
                <a:latin typeface="+mn-ea"/>
              </a:rPr>
              <a:t>他の児童との平等を基礎として、その児童の年齢及び成熟度に従って相応に考慮される　　</a:t>
            </a:r>
            <a:r>
              <a:rPr lang="ja-JP" altLang="en-US" sz="2400" dirty="0">
                <a:latin typeface="+mn-ea"/>
              </a:rPr>
              <a:t>ものとする</a:t>
            </a:r>
            <a:endParaRPr lang="en-US" altLang="ja-JP" sz="1100" dirty="0">
              <a:latin typeface="+mn-ea"/>
            </a:endParaRPr>
          </a:p>
          <a:p>
            <a:pPr marL="268288" indent="-268288" fontAlgn="base">
              <a:spcBef>
                <a:spcPts val="1200"/>
              </a:spcBef>
              <a:spcAft>
                <a:spcPct val="0"/>
              </a:spcAft>
            </a:pPr>
            <a:r>
              <a:rPr lang="ja-JP" altLang="en-US" sz="2400" dirty="0">
                <a:solidFill>
                  <a:srgbClr val="FF0000"/>
                </a:solidFill>
                <a:latin typeface="+mn-ea"/>
              </a:rPr>
              <a:t>　⇒</a:t>
            </a:r>
            <a:r>
              <a:rPr lang="en-US" altLang="ja-JP" sz="2400" dirty="0">
                <a:solidFill>
                  <a:srgbClr val="FF0000"/>
                </a:solidFill>
                <a:latin typeface="+mn-ea"/>
              </a:rPr>
              <a:t> </a:t>
            </a:r>
            <a:r>
              <a:rPr lang="ja-JP" altLang="en-US" sz="2400" dirty="0">
                <a:solidFill>
                  <a:srgbClr val="FF0000"/>
                </a:solidFill>
                <a:latin typeface="+mn-ea"/>
              </a:rPr>
              <a:t>他のこどもたちとの平等を強調</a:t>
            </a:r>
            <a:endParaRPr lang="en-US" altLang="ja-JP" sz="2400" dirty="0">
              <a:solidFill>
                <a:srgbClr val="FF0000"/>
              </a:solidFill>
              <a:latin typeface="+mn-ea"/>
            </a:endParaRPr>
          </a:p>
          <a:p>
            <a:pPr marL="268288" indent="-268288" fontAlgn="base">
              <a:spcBef>
                <a:spcPts val="0"/>
              </a:spcBef>
              <a:spcAft>
                <a:spcPct val="0"/>
              </a:spcAft>
            </a:pPr>
            <a:r>
              <a:rPr lang="ja-JP" altLang="en-US" sz="2400" dirty="0">
                <a:solidFill>
                  <a:srgbClr val="FF0000"/>
                </a:solidFill>
                <a:latin typeface="+mn-ea"/>
              </a:rPr>
              <a:t>　　　こどもに備わる権利を確保すること</a:t>
            </a:r>
            <a:endParaRPr lang="en-US" altLang="ja-JP" sz="2400" dirty="0">
              <a:solidFill>
                <a:srgbClr val="FF0000"/>
              </a:solidFill>
              <a:latin typeface="+mn-ea"/>
            </a:endParaRPr>
          </a:p>
          <a:p>
            <a:pPr marL="268288" indent="-268288">
              <a:spcBef>
                <a:spcPts val="0"/>
              </a:spcBef>
            </a:pPr>
            <a:r>
              <a:rPr lang="ja-JP" altLang="en-US" sz="2400" dirty="0">
                <a:solidFill>
                  <a:srgbClr val="FF0000"/>
                </a:solidFill>
                <a:latin typeface="+mn-ea"/>
              </a:rPr>
              <a:t>　　　</a:t>
            </a:r>
            <a:r>
              <a:rPr lang="ja-JP" altLang="en-US" sz="2400">
                <a:solidFill>
                  <a:srgbClr val="FF0000"/>
                </a:solidFill>
                <a:latin typeface="+mn-ea"/>
              </a:rPr>
              <a:t>意見表明権を</a:t>
            </a:r>
            <a:r>
              <a:rPr lang="ja-JP" altLang="en-US" sz="2400" dirty="0">
                <a:solidFill>
                  <a:srgbClr val="FF0000"/>
                </a:solidFill>
                <a:latin typeface="+mn-ea"/>
              </a:rPr>
              <a:t>確保</a:t>
            </a:r>
            <a:r>
              <a:rPr lang="ja-JP" altLang="en-US" sz="2400">
                <a:solidFill>
                  <a:srgbClr val="FF0000"/>
                </a:solidFill>
                <a:latin typeface="+mn-ea"/>
              </a:rPr>
              <a:t>すること（意見表明支援）</a:t>
            </a:r>
            <a:endParaRPr lang="ja-JP" altLang="en-US" sz="2400" dirty="0">
              <a:solidFill>
                <a:srgbClr val="FF0000"/>
              </a:solidFill>
              <a:latin typeface="+mn-ea"/>
            </a:endParaRPr>
          </a:p>
        </p:txBody>
      </p:sp>
      <p:sp>
        <p:nvSpPr>
          <p:cNvPr id="2" name="スライド番号プレースホルダー 9">
            <a:extLst>
              <a:ext uri="{FF2B5EF4-FFF2-40B4-BE49-F238E27FC236}">
                <a16:creationId xmlns:a16="http://schemas.microsoft.com/office/drawing/2014/main" id="{6F43C93F-2231-2205-0B51-291D8AC9387D}"/>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48</a:t>
            </a:fld>
            <a:endParaRPr lang="en-US" altLang="ja-JP" sz="2000" dirty="0">
              <a:solidFill>
                <a:srgbClr val="000000"/>
              </a:solidFill>
            </a:endParaRPr>
          </a:p>
        </p:txBody>
      </p:sp>
      <p:sp>
        <p:nvSpPr>
          <p:cNvPr id="4" name="テキスト ボックス 3">
            <a:extLst>
              <a:ext uri="{FF2B5EF4-FFF2-40B4-BE49-F238E27FC236}">
                <a16:creationId xmlns:a16="http://schemas.microsoft.com/office/drawing/2014/main" id="{02DB36A1-A405-92DF-802B-8A66FE62E790}"/>
              </a:ext>
            </a:extLst>
          </p:cNvPr>
          <p:cNvSpPr txBox="1"/>
          <p:nvPr/>
        </p:nvSpPr>
        <p:spPr>
          <a:xfrm>
            <a:off x="33122" y="3743"/>
            <a:ext cx="6072005" cy="584775"/>
          </a:xfrm>
          <a:prstGeom prst="rect">
            <a:avLst/>
          </a:prstGeom>
          <a:noFill/>
        </p:spPr>
        <p:txBody>
          <a:bodyPr wrap="square">
            <a:spAutoFit/>
          </a:bodyPr>
          <a:lstStyle/>
          <a:p>
            <a:r>
              <a:rPr lang="ja-JP" altLang="en-US" sz="3200" u="sng">
                <a:solidFill>
                  <a:prstClr val="black"/>
                </a:solidFill>
              </a:rPr>
              <a:t>◎障害者の権利に関する条約</a:t>
            </a:r>
            <a:endParaRPr lang="ja-JP" altLang="en-US" sz="3200"/>
          </a:p>
        </p:txBody>
      </p:sp>
    </p:spTree>
    <p:extLst>
      <p:ext uri="{BB962C8B-B14F-4D97-AF65-F5344CB8AC3E}">
        <p14:creationId xmlns:p14="http://schemas.microsoft.com/office/powerpoint/2010/main" val="5479631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A8C1F-6B19-DA9F-0DCE-11082D75348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FB7F71B-84A8-2134-DB00-19BD80AD46B5}"/>
              </a:ext>
            </a:extLst>
          </p:cNvPr>
          <p:cNvSpPr>
            <a:spLocks noGrp="1"/>
          </p:cNvSpPr>
          <p:nvPr>
            <p:ph type="title"/>
          </p:nvPr>
        </p:nvSpPr>
        <p:spPr>
          <a:xfrm>
            <a:off x="432435" y="24857"/>
            <a:ext cx="9041130" cy="955872"/>
          </a:xfrm>
        </p:spPr>
        <p:txBody>
          <a:bodyPr>
            <a:noAutofit/>
          </a:bodyPr>
          <a:lstStyle/>
          <a:p>
            <a:pPr algn="ctr"/>
            <a:r>
              <a:rPr lang="ja-JP" altLang="en-US" sz="4800" u="sng">
                <a:effectLst/>
                <a:latin typeface="MS PGothic" panose="020B0600070205080204" pitchFamily="34" charset="-128"/>
                <a:ea typeface="MS PGothic" panose="020B0600070205080204" pitchFamily="34" charset="-128"/>
                <a:cs typeface="Times New Roman" panose="02020603050405020304" pitchFamily="18" charset="0"/>
              </a:rPr>
              <a:t>目　　次</a:t>
            </a:r>
            <a:endParaRPr lang="ja-JP" altLang="en-US" sz="8000" u="sng" dirty="0">
              <a:latin typeface="MS PGothic" panose="020B0600070205080204" pitchFamily="34" charset="-128"/>
              <a:ea typeface="MS PGothic" panose="020B0600070205080204" pitchFamily="34" charset="-128"/>
            </a:endParaRPr>
          </a:p>
        </p:txBody>
      </p:sp>
      <p:sp>
        <p:nvSpPr>
          <p:cNvPr id="3" name="コンテンツ プレースホルダー 2">
            <a:extLst>
              <a:ext uri="{FF2B5EF4-FFF2-40B4-BE49-F238E27FC236}">
                <a16:creationId xmlns:a16="http://schemas.microsoft.com/office/drawing/2014/main" id="{5375B825-6D91-8DEC-2C88-8877BF68F291}"/>
              </a:ext>
            </a:extLst>
          </p:cNvPr>
          <p:cNvSpPr>
            <a:spLocks noGrp="1"/>
          </p:cNvSpPr>
          <p:nvPr>
            <p:ph idx="1"/>
          </p:nvPr>
        </p:nvSpPr>
        <p:spPr>
          <a:xfrm>
            <a:off x="200472" y="991615"/>
            <a:ext cx="9705528" cy="5720382"/>
          </a:xfrm>
        </p:spPr>
        <p:txBody>
          <a:bodyPr>
            <a:noAutofit/>
          </a:bodyPr>
          <a:lstStyle/>
          <a:p>
            <a:pPr marL="0" indent="0">
              <a:buNone/>
            </a:pPr>
            <a:r>
              <a:rPr lang="ja-JP" altLang="en-US">
                <a:latin typeface="MS PGothic" panose="020B0600070205080204" pitchFamily="34" charset="-128"/>
                <a:ea typeface="MS PGothic" panose="020B0600070205080204" pitchFamily="34" charset="-128"/>
              </a:rPr>
              <a:t>１．こども施策と障害児支援の基本理念</a:t>
            </a:r>
            <a:endParaRPr lang="en-US" altLang="ja-JP" dirty="0">
              <a:latin typeface="MS PGothic" panose="020B0600070205080204" pitchFamily="34" charset="-128"/>
              <a:ea typeface="MS PGothic" panose="020B0600070205080204" pitchFamily="34" charset="-128"/>
            </a:endParaRPr>
          </a:p>
          <a:p>
            <a:pPr marL="0" indent="0">
              <a:buNone/>
            </a:pPr>
            <a:r>
              <a:rPr lang="ja-JP" altLang="en-US" sz="2800">
                <a:latin typeface="MS PGothic" panose="020B0600070205080204" pitchFamily="34" charset="-128"/>
                <a:ea typeface="MS PGothic" panose="020B0600070205080204" pitchFamily="34" charset="-128"/>
              </a:rPr>
              <a:t>（１）こども施策の基本理念</a:t>
            </a:r>
            <a:endParaRPr lang="en-US" altLang="ja-JP" sz="2800" dirty="0">
              <a:latin typeface="MS PGothic" panose="020B0600070205080204" pitchFamily="34" charset="-128"/>
              <a:ea typeface="MS PGothic" panose="020B0600070205080204" pitchFamily="34" charset="-128"/>
            </a:endParaRPr>
          </a:p>
          <a:p>
            <a:pPr marL="0" indent="0">
              <a:buNone/>
            </a:pPr>
            <a:r>
              <a:rPr lang="ja-JP" altLang="en-US" sz="2800">
                <a:latin typeface="MS PGothic" panose="020B0600070205080204" pitchFamily="34" charset="-128"/>
                <a:ea typeface="MS PGothic" panose="020B0600070205080204" pitchFamily="34" charset="-128"/>
              </a:rPr>
              <a:t>（２）障害児支援の基本理念</a:t>
            </a:r>
            <a:endParaRPr lang="en-US" altLang="ja-JP" sz="2800" dirty="0">
              <a:latin typeface="MS PGothic" panose="020B0600070205080204" pitchFamily="34" charset="-128"/>
              <a:ea typeface="MS PGothic" panose="020B0600070205080204" pitchFamily="34" charset="-128"/>
            </a:endParaRPr>
          </a:p>
          <a:p>
            <a:pPr marL="0" indent="0">
              <a:buNone/>
            </a:pPr>
            <a:endParaRPr lang="en-US" altLang="ja-JP" sz="1100" dirty="0">
              <a:latin typeface="MS PGothic" panose="020B0600070205080204" pitchFamily="34" charset="-128"/>
              <a:ea typeface="MS PGothic" panose="020B0600070205080204" pitchFamily="34" charset="-128"/>
            </a:endParaRPr>
          </a:p>
          <a:p>
            <a:pPr marL="0" indent="0">
              <a:buNone/>
            </a:pPr>
            <a:r>
              <a:rPr lang="ja-JP" altLang="en-US">
                <a:latin typeface="MS PGothic" panose="020B0600070205080204" pitchFamily="34" charset="-128"/>
                <a:ea typeface="MS PGothic" panose="020B0600070205080204" pitchFamily="34" charset="-128"/>
              </a:rPr>
              <a:t>２．障害児支援の基本的姿勢</a:t>
            </a:r>
            <a:endParaRPr lang="en-US" altLang="ja-JP" dirty="0">
              <a:latin typeface="MS PGothic" panose="020B0600070205080204" pitchFamily="34" charset="-128"/>
              <a:ea typeface="MS PGothic" panose="020B0600070205080204" pitchFamily="34" charset="-128"/>
            </a:endParaRPr>
          </a:p>
          <a:p>
            <a:pPr marL="0" indent="0">
              <a:buNone/>
            </a:pPr>
            <a:r>
              <a:rPr lang="ja-JP" altLang="en-US" sz="2800">
                <a:latin typeface="MS PGothic" panose="020B0600070205080204" pitchFamily="34" charset="-128"/>
                <a:ea typeface="MS PGothic" panose="020B0600070205080204" pitchFamily="34" charset="-128"/>
              </a:rPr>
              <a:t>（１）障害児支援の基本姿勢</a:t>
            </a:r>
            <a:r>
              <a:rPr lang="en-US" altLang="ja-JP" sz="2800" dirty="0">
                <a:latin typeface="MS PGothic" panose="020B0600070205080204" pitchFamily="34" charset="-128"/>
                <a:ea typeface="MS PGothic" panose="020B0600070205080204" pitchFamily="34" charset="-128"/>
              </a:rPr>
              <a:t>①</a:t>
            </a:r>
            <a:r>
              <a:rPr lang="ja-JP" altLang="en-US" sz="2800">
                <a:latin typeface="MS PGothic" panose="020B0600070205080204" pitchFamily="34" charset="-128"/>
                <a:ea typeface="MS PGothic" panose="020B0600070205080204" pitchFamily="34" charset="-128"/>
              </a:rPr>
              <a:t>　</a:t>
            </a:r>
            <a:r>
              <a:rPr lang="en-US" altLang="ja-JP" sz="2800" dirty="0">
                <a:latin typeface="MS PGothic" panose="020B0600070205080204" pitchFamily="34" charset="-128"/>
                <a:ea typeface="MS PGothic" panose="020B0600070205080204" pitchFamily="34" charset="-128"/>
              </a:rPr>
              <a:t>〜</a:t>
            </a:r>
            <a:r>
              <a:rPr lang="ja-JP" altLang="en-US" sz="2800">
                <a:latin typeface="MS PGothic" panose="020B0600070205080204" pitchFamily="34" charset="-128"/>
                <a:ea typeface="MS PGothic" panose="020B0600070205080204" pitchFamily="34" charset="-128"/>
              </a:rPr>
              <a:t>法令遵守</a:t>
            </a:r>
            <a:r>
              <a:rPr lang="en-US" altLang="ja-JP" sz="2800" dirty="0">
                <a:latin typeface="MS PGothic" panose="020B0600070205080204" pitchFamily="34" charset="-128"/>
                <a:ea typeface="MS PGothic" panose="020B0600070205080204" pitchFamily="34" charset="-128"/>
              </a:rPr>
              <a:t>〜</a:t>
            </a:r>
          </a:p>
          <a:p>
            <a:pPr marL="0" indent="0">
              <a:buNone/>
            </a:pPr>
            <a:r>
              <a:rPr lang="ja-JP" altLang="en-US" sz="2800">
                <a:latin typeface="MS PGothic" panose="020B0600070205080204" pitchFamily="34" charset="-128"/>
                <a:ea typeface="MS PGothic" panose="020B0600070205080204" pitchFamily="34" charset="-128"/>
              </a:rPr>
              <a:t>（２）障害児支援の基本姿勢</a:t>
            </a:r>
            <a:r>
              <a:rPr lang="en-US" altLang="ja-JP" sz="2800" dirty="0">
                <a:latin typeface="MS PGothic" panose="020B0600070205080204" pitchFamily="34" charset="-128"/>
                <a:ea typeface="MS PGothic" panose="020B0600070205080204" pitchFamily="34" charset="-128"/>
              </a:rPr>
              <a:t>②</a:t>
            </a:r>
            <a:r>
              <a:rPr lang="ja-JP" altLang="en-US" sz="2800">
                <a:latin typeface="MS PGothic" panose="020B0600070205080204" pitchFamily="34" charset="-128"/>
                <a:ea typeface="MS PGothic" panose="020B0600070205080204" pitchFamily="34" charset="-128"/>
              </a:rPr>
              <a:t>　</a:t>
            </a:r>
            <a:r>
              <a:rPr lang="en-US" altLang="ja-JP" sz="2800" dirty="0">
                <a:latin typeface="MS PGothic" panose="020B0600070205080204" pitchFamily="34" charset="-128"/>
                <a:ea typeface="MS PGothic" panose="020B0600070205080204" pitchFamily="34" charset="-128"/>
              </a:rPr>
              <a:t>〜</a:t>
            </a:r>
            <a:r>
              <a:rPr lang="ja-JP" altLang="en-US" sz="2800">
                <a:latin typeface="MS PGothic" panose="020B0600070205080204" pitchFamily="34" charset="-128"/>
                <a:ea typeface="MS PGothic" panose="020B0600070205080204" pitchFamily="34" charset="-128"/>
              </a:rPr>
              <a:t>権利の尊重</a:t>
            </a:r>
            <a:r>
              <a:rPr lang="en-US" altLang="ja-JP" sz="2800" dirty="0">
                <a:latin typeface="MS PGothic" panose="020B0600070205080204" pitchFamily="34" charset="-128"/>
                <a:ea typeface="MS PGothic" panose="020B0600070205080204" pitchFamily="34" charset="-128"/>
              </a:rPr>
              <a:t>〜</a:t>
            </a:r>
          </a:p>
          <a:p>
            <a:pPr marL="0" indent="0">
              <a:buNone/>
            </a:pPr>
            <a:r>
              <a:rPr lang="ja-JP" altLang="en-US" sz="2800">
                <a:latin typeface="MS PGothic" panose="020B0600070205080204" pitchFamily="34" charset="-128"/>
                <a:ea typeface="MS PGothic" panose="020B0600070205080204" pitchFamily="34" charset="-128"/>
              </a:rPr>
              <a:t>（３）障害児支援の基本姿勢</a:t>
            </a:r>
            <a:r>
              <a:rPr lang="en-US" altLang="ja-JP" sz="2800" dirty="0">
                <a:latin typeface="MS PGothic" panose="020B0600070205080204" pitchFamily="34" charset="-128"/>
                <a:ea typeface="MS PGothic" panose="020B0600070205080204" pitchFamily="34" charset="-128"/>
              </a:rPr>
              <a:t>③</a:t>
            </a:r>
            <a:r>
              <a:rPr lang="ja-JP" altLang="en-US" sz="2800">
                <a:latin typeface="MS PGothic" panose="020B0600070205080204" pitchFamily="34" charset="-128"/>
                <a:ea typeface="MS PGothic" panose="020B0600070205080204" pitchFamily="34" charset="-128"/>
              </a:rPr>
              <a:t>　</a:t>
            </a:r>
            <a:r>
              <a:rPr lang="en-US" altLang="ja-JP" sz="2800" dirty="0">
                <a:latin typeface="MS PGothic" panose="020B0600070205080204" pitchFamily="34" charset="-128"/>
                <a:ea typeface="MS PGothic" panose="020B0600070205080204" pitchFamily="34" charset="-128"/>
              </a:rPr>
              <a:t>〜</a:t>
            </a:r>
            <a:r>
              <a:rPr lang="ja-JP" altLang="en-US" sz="2800">
                <a:latin typeface="MS PGothic" panose="020B0600070205080204" pitchFamily="34" charset="-128"/>
                <a:ea typeface="MS PGothic" panose="020B0600070205080204" pitchFamily="34" charset="-128"/>
              </a:rPr>
              <a:t>価値観のアップデート</a:t>
            </a:r>
            <a:r>
              <a:rPr lang="en-US" altLang="ja-JP" sz="2800" dirty="0">
                <a:latin typeface="MS PGothic" panose="020B0600070205080204" pitchFamily="34" charset="-128"/>
                <a:ea typeface="MS PGothic" panose="020B0600070205080204" pitchFamily="34" charset="-128"/>
              </a:rPr>
              <a:t>〜</a:t>
            </a:r>
          </a:p>
          <a:p>
            <a:pPr marL="0" indent="0">
              <a:buNone/>
            </a:pPr>
            <a:endParaRPr lang="en-US" altLang="ja-JP" sz="1100" dirty="0">
              <a:latin typeface="MS PGothic" panose="020B0600070205080204" pitchFamily="34" charset="-128"/>
              <a:ea typeface="MS PGothic" panose="020B0600070205080204" pitchFamily="34" charset="-128"/>
            </a:endParaRPr>
          </a:p>
          <a:p>
            <a:pPr marL="0" indent="0">
              <a:buNone/>
            </a:pPr>
            <a:r>
              <a:rPr lang="ja-JP" altLang="en-US">
                <a:latin typeface="MS PGothic" panose="020B0600070205080204" pitchFamily="34" charset="-128"/>
                <a:ea typeface="MS PGothic" panose="020B0600070205080204" pitchFamily="34" charset="-128"/>
              </a:rPr>
              <a:t>３．さいごに</a:t>
            </a:r>
            <a:endParaRPr lang="en-US" altLang="ja-JP" dirty="0">
              <a:latin typeface="MS PGothic" panose="020B0600070205080204" pitchFamily="34" charset="-128"/>
              <a:ea typeface="MS PGothic" panose="020B0600070205080204" pitchFamily="34" charset="-128"/>
            </a:endParaRPr>
          </a:p>
          <a:p>
            <a:pPr marL="0" indent="0">
              <a:buNone/>
            </a:pPr>
            <a:r>
              <a:rPr lang="ja-JP" altLang="en-US" sz="2800">
                <a:latin typeface="MS PGothic" panose="020B0600070205080204" pitchFamily="34" charset="-128"/>
                <a:ea typeface="MS PGothic" panose="020B0600070205080204" pitchFamily="34" charset="-128"/>
              </a:rPr>
              <a:t>（１）職員の大切にすべき事項</a:t>
            </a:r>
            <a:endParaRPr lang="en-US" altLang="ja-JP" sz="2800" dirty="0">
              <a:latin typeface="MS PGothic" panose="020B0600070205080204" pitchFamily="34" charset="-128"/>
              <a:ea typeface="MS PGothic" panose="020B0600070205080204" pitchFamily="34" charset="-128"/>
            </a:endParaRPr>
          </a:p>
          <a:p>
            <a:pPr marL="0" indent="0">
              <a:buNone/>
            </a:pPr>
            <a:r>
              <a:rPr lang="ja-JP" altLang="en-US" sz="2800">
                <a:latin typeface="MS PGothic" panose="020B0600070205080204" pitchFamily="34" charset="-128"/>
                <a:ea typeface="MS PGothic" panose="020B0600070205080204" pitchFamily="34" charset="-128"/>
              </a:rPr>
              <a:t>（２）こどもとその家族と「ともに」歩む姿勢</a:t>
            </a:r>
            <a:endParaRPr lang="en-US" altLang="ja-JP" sz="2800" dirty="0">
              <a:latin typeface="MS PGothic" panose="020B0600070205080204" pitchFamily="34" charset="-128"/>
              <a:ea typeface="MS PGothic" panose="020B0600070205080204" pitchFamily="34" charset="-128"/>
            </a:endParaRPr>
          </a:p>
          <a:p>
            <a:pPr marL="0" indent="0">
              <a:buNone/>
            </a:pPr>
            <a:endParaRPr lang="en-US" altLang="ja-JP" sz="2800" dirty="0">
              <a:latin typeface="MS PGothic" panose="020B0600070205080204" pitchFamily="34" charset="-128"/>
              <a:ea typeface="MS PGothic" panose="020B0600070205080204" pitchFamily="34" charset="-128"/>
            </a:endParaRPr>
          </a:p>
        </p:txBody>
      </p:sp>
      <p:sp>
        <p:nvSpPr>
          <p:cNvPr id="4" name="スライド番号プレースホルダー 9">
            <a:extLst>
              <a:ext uri="{FF2B5EF4-FFF2-40B4-BE49-F238E27FC236}">
                <a16:creationId xmlns:a16="http://schemas.microsoft.com/office/drawing/2014/main" id="{F8BFE8EF-01A8-3838-BAE2-056D6041509A}"/>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4</a:t>
            </a:fld>
            <a:endParaRPr lang="en-US" altLang="ja-JP" sz="2000" dirty="0">
              <a:solidFill>
                <a:srgbClr val="000000"/>
              </a:solidFill>
            </a:endParaRPr>
          </a:p>
        </p:txBody>
      </p:sp>
    </p:spTree>
    <p:extLst>
      <p:ext uri="{BB962C8B-B14F-4D97-AF65-F5344CB8AC3E}">
        <p14:creationId xmlns:p14="http://schemas.microsoft.com/office/powerpoint/2010/main" val="27456484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E14C4AFC-9BA9-892D-72F1-A8B13F1267A4}"/>
              </a:ext>
            </a:extLst>
          </p:cNvPr>
          <p:cNvSpPr txBox="1"/>
          <p:nvPr/>
        </p:nvSpPr>
        <p:spPr>
          <a:xfrm>
            <a:off x="647180" y="276607"/>
            <a:ext cx="8611652" cy="646331"/>
          </a:xfrm>
          <a:prstGeom prst="rect">
            <a:avLst/>
          </a:prstGeom>
          <a:noFill/>
        </p:spPr>
        <p:txBody>
          <a:bodyPr wrap="none" rtlCol="0">
            <a:spAutoFit/>
          </a:bodyPr>
          <a:lstStyle/>
          <a:p>
            <a:pPr algn="ctr"/>
            <a:r>
              <a:rPr kumimoji="1" lang="ja-JP" altLang="en-US" sz="3600" u="sng"/>
              <a:t>こどもの</a:t>
            </a:r>
            <a:r>
              <a:rPr lang="ja-JP" altLang="en-US" sz="3600" u="sng"/>
              <a:t>権利と</a:t>
            </a:r>
            <a:r>
              <a:rPr kumimoji="1" lang="ja-JP" altLang="en-US" sz="3600" u="sng"/>
              <a:t>障害者の権利の相互補完性</a:t>
            </a:r>
          </a:p>
        </p:txBody>
      </p:sp>
      <p:sp>
        <p:nvSpPr>
          <p:cNvPr id="3" name="角丸四角形 2">
            <a:extLst>
              <a:ext uri="{FF2B5EF4-FFF2-40B4-BE49-F238E27FC236}">
                <a16:creationId xmlns:a16="http://schemas.microsoft.com/office/drawing/2014/main" id="{C4709957-34C9-5F18-5023-B94A4EA3951D}"/>
              </a:ext>
            </a:extLst>
          </p:cNvPr>
          <p:cNvSpPr/>
          <p:nvPr/>
        </p:nvSpPr>
        <p:spPr>
          <a:xfrm>
            <a:off x="488504" y="1325956"/>
            <a:ext cx="4104456" cy="5199388"/>
          </a:xfrm>
          <a:prstGeom prst="roundRect">
            <a:avLst>
              <a:gd name="adj" fmla="val 8737"/>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角丸四角形 4">
            <a:extLst>
              <a:ext uri="{FF2B5EF4-FFF2-40B4-BE49-F238E27FC236}">
                <a16:creationId xmlns:a16="http://schemas.microsoft.com/office/drawing/2014/main" id="{87935A08-07F8-3707-26E8-027BDBCF3BE1}"/>
              </a:ext>
            </a:extLst>
          </p:cNvPr>
          <p:cNvSpPr/>
          <p:nvPr/>
        </p:nvSpPr>
        <p:spPr>
          <a:xfrm>
            <a:off x="5296573" y="1325956"/>
            <a:ext cx="4104456" cy="5199388"/>
          </a:xfrm>
          <a:prstGeom prst="roundRect">
            <a:avLst>
              <a:gd name="adj" fmla="val 7982"/>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1499B98B-E749-D442-DFCE-71D6E370308C}"/>
              </a:ext>
            </a:extLst>
          </p:cNvPr>
          <p:cNvSpPr txBox="1"/>
          <p:nvPr/>
        </p:nvSpPr>
        <p:spPr>
          <a:xfrm>
            <a:off x="696370" y="1685965"/>
            <a:ext cx="3712876" cy="461665"/>
          </a:xfrm>
          <a:prstGeom prst="rect">
            <a:avLst/>
          </a:prstGeom>
          <a:noFill/>
        </p:spPr>
        <p:txBody>
          <a:bodyPr wrap="none" rtlCol="0">
            <a:spAutoFit/>
          </a:bodyPr>
          <a:lstStyle/>
          <a:p>
            <a:r>
              <a:rPr kumimoji="1" lang="ja-JP" altLang="en-US" sz="2400" u="sng"/>
              <a:t>こどもの権利に関する条約</a:t>
            </a:r>
          </a:p>
        </p:txBody>
      </p:sp>
      <p:sp>
        <p:nvSpPr>
          <p:cNvPr id="10" name="テキスト ボックス 9">
            <a:extLst>
              <a:ext uri="{FF2B5EF4-FFF2-40B4-BE49-F238E27FC236}">
                <a16:creationId xmlns:a16="http://schemas.microsoft.com/office/drawing/2014/main" id="{1FD1BEA9-57EA-A544-0F46-97657B865899}"/>
              </a:ext>
            </a:extLst>
          </p:cNvPr>
          <p:cNvSpPr txBox="1"/>
          <p:nvPr/>
        </p:nvSpPr>
        <p:spPr>
          <a:xfrm>
            <a:off x="5493349" y="1685964"/>
            <a:ext cx="3807453" cy="461665"/>
          </a:xfrm>
          <a:prstGeom prst="rect">
            <a:avLst/>
          </a:prstGeom>
          <a:noFill/>
        </p:spPr>
        <p:txBody>
          <a:bodyPr wrap="none" rtlCol="0">
            <a:spAutoFit/>
          </a:bodyPr>
          <a:lstStyle/>
          <a:p>
            <a:r>
              <a:rPr kumimoji="1" lang="ja-JP" altLang="en-US" sz="2400" u="sng"/>
              <a:t>障害者の権利に関する条約</a:t>
            </a:r>
          </a:p>
        </p:txBody>
      </p:sp>
      <p:grpSp>
        <p:nvGrpSpPr>
          <p:cNvPr id="19" name="グループ化 18">
            <a:extLst>
              <a:ext uri="{FF2B5EF4-FFF2-40B4-BE49-F238E27FC236}">
                <a16:creationId xmlns:a16="http://schemas.microsoft.com/office/drawing/2014/main" id="{35939189-4469-0A8E-004B-D4CD57F65C96}"/>
              </a:ext>
            </a:extLst>
          </p:cNvPr>
          <p:cNvGrpSpPr/>
          <p:nvPr/>
        </p:nvGrpSpPr>
        <p:grpSpPr>
          <a:xfrm>
            <a:off x="6496976" y="4405924"/>
            <a:ext cx="1800200" cy="1800200"/>
            <a:chOff x="6465168" y="3796446"/>
            <a:chExt cx="1800200" cy="1800200"/>
          </a:xfrm>
        </p:grpSpPr>
        <p:sp>
          <p:nvSpPr>
            <p:cNvPr id="6" name="円/楕円 5">
              <a:extLst>
                <a:ext uri="{FF2B5EF4-FFF2-40B4-BE49-F238E27FC236}">
                  <a16:creationId xmlns:a16="http://schemas.microsoft.com/office/drawing/2014/main" id="{1ECE3E64-609E-FB6D-4910-63CACD402D6C}"/>
                </a:ext>
              </a:extLst>
            </p:cNvPr>
            <p:cNvSpPr/>
            <p:nvPr/>
          </p:nvSpPr>
          <p:spPr>
            <a:xfrm>
              <a:off x="6465168" y="3796446"/>
              <a:ext cx="1800200" cy="1800200"/>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67A44073-24B7-C49E-6DE3-E5AD7EBEFF70}"/>
                </a:ext>
              </a:extLst>
            </p:cNvPr>
            <p:cNvSpPr txBox="1"/>
            <p:nvPr/>
          </p:nvSpPr>
          <p:spPr>
            <a:xfrm>
              <a:off x="6955629" y="4050649"/>
              <a:ext cx="872355" cy="400110"/>
            </a:xfrm>
            <a:prstGeom prst="rect">
              <a:avLst/>
            </a:prstGeom>
            <a:noFill/>
          </p:spPr>
          <p:txBody>
            <a:bodyPr wrap="none" rtlCol="0">
              <a:spAutoFit/>
            </a:bodyPr>
            <a:lstStyle/>
            <a:p>
              <a:r>
                <a:rPr kumimoji="1" lang="ja-JP" altLang="en-US" sz="2000"/>
                <a:t>第７条</a:t>
              </a:r>
            </a:p>
          </p:txBody>
        </p:sp>
        <p:sp>
          <p:nvSpPr>
            <p:cNvPr id="12" name="テキスト ボックス 11">
              <a:extLst>
                <a:ext uri="{FF2B5EF4-FFF2-40B4-BE49-F238E27FC236}">
                  <a16:creationId xmlns:a16="http://schemas.microsoft.com/office/drawing/2014/main" id="{F9217CAA-679B-8807-0F5F-8B0A7FF0ECC5}"/>
                </a:ext>
              </a:extLst>
            </p:cNvPr>
            <p:cNvSpPr txBox="1"/>
            <p:nvPr/>
          </p:nvSpPr>
          <p:spPr>
            <a:xfrm>
              <a:off x="6511760" y="4446332"/>
              <a:ext cx="1643399" cy="707886"/>
            </a:xfrm>
            <a:prstGeom prst="rect">
              <a:avLst/>
            </a:prstGeom>
            <a:noFill/>
          </p:spPr>
          <p:txBody>
            <a:bodyPr wrap="none" rtlCol="0">
              <a:spAutoFit/>
            </a:bodyPr>
            <a:lstStyle/>
            <a:p>
              <a:pPr algn="ctr"/>
              <a:r>
                <a:rPr kumimoji="1" lang="ja-JP" altLang="en-US" sz="2000"/>
                <a:t>障害のある</a:t>
              </a:r>
              <a:endParaRPr kumimoji="1" lang="en-US" altLang="ja-JP" sz="2000" dirty="0"/>
            </a:p>
            <a:p>
              <a:pPr algn="ctr"/>
              <a:r>
                <a:rPr kumimoji="1" lang="ja-JP" altLang="en-US" sz="2000"/>
                <a:t>こどもの権利</a:t>
              </a:r>
            </a:p>
          </p:txBody>
        </p:sp>
      </p:grpSp>
      <p:grpSp>
        <p:nvGrpSpPr>
          <p:cNvPr id="20" name="グループ化 19">
            <a:extLst>
              <a:ext uri="{FF2B5EF4-FFF2-40B4-BE49-F238E27FC236}">
                <a16:creationId xmlns:a16="http://schemas.microsoft.com/office/drawing/2014/main" id="{6621008E-E517-B60E-F132-72CC96AABECE}"/>
              </a:ext>
            </a:extLst>
          </p:cNvPr>
          <p:cNvGrpSpPr/>
          <p:nvPr/>
        </p:nvGrpSpPr>
        <p:grpSpPr>
          <a:xfrm>
            <a:off x="1496616" y="2600966"/>
            <a:ext cx="1800200" cy="1800200"/>
            <a:chOff x="1669548" y="2996952"/>
            <a:chExt cx="1800200" cy="1800200"/>
          </a:xfrm>
        </p:grpSpPr>
        <p:sp>
          <p:nvSpPr>
            <p:cNvPr id="4" name="円/楕円 3">
              <a:extLst>
                <a:ext uri="{FF2B5EF4-FFF2-40B4-BE49-F238E27FC236}">
                  <a16:creationId xmlns:a16="http://schemas.microsoft.com/office/drawing/2014/main" id="{90A3F788-3D07-6C75-E7A7-2FAAEDDE381A}"/>
                </a:ext>
              </a:extLst>
            </p:cNvPr>
            <p:cNvSpPr/>
            <p:nvPr/>
          </p:nvSpPr>
          <p:spPr>
            <a:xfrm>
              <a:off x="1669548" y="2996952"/>
              <a:ext cx="1800200" cy="1800200"/>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1739C1A3-E0C9-AA37-6544-51D3C35AB749}"/>
                </a:ext>
              </a:extLst>
            </p:cNvPr>
            <p:cNvSpPr txBox="1"/>
            <p:nvPr/>
          </p:nvSpPr>
          <p:spPr>
            <a:xfrm>
              <a:off x="2046107" y="3359443"/>
              <a:ext cx="1047082" cy="400110"/>
            </a:xfrm>
            <a:prstGeom prst="rect">
              <a:avLst/>
            </a:prstGeom>
            <a:noFill/>
          </p:spPr>
          <p:txBody>
            <a:bodyPr wrap="none" rtlCol="0">
              <a:spAutoFit/>
            </a:bodyPr>
            <a:lstStyle/>
            <a:p>
              <a:r>
                <a:rPr kumimoji="1" lang="ja-JP" altLang="en-US" sz="2000"/>
                <a:t>第２３条</a:t>
              </a:r>
            </a:p>
          </p:txBody>
        </p:sp>
        <p:sp>
          <p:nvSpPr>
            <p:cNvPr id="16" name="テキスト ボックス 15">
              <a:extLst>
                <a:ext uri="{FF2B5EF4-FFF2-40B4-BE49-F238E27FC236}">
                  <a16:creationId xmlns:a16="http://schemas.microsoft.com/office/drawing/2014/main" id="{DDF8189A-0E8F-0E3B-27D9-46BE60E62526}"/>
                </a:ext>
              </a:extLst>
            </p:cNvPr>
            <p:cNvSpPr txBox="1"/>
            <p:nvPr/>
          </p:nvSpPr>
          <p:spPr>
            <a:xfrm>
              <a:off x="1860960" y="3718249"/>
              <a:ext cx="1417376" cy="707886"/>
            </a:xfrm>
            <a:prstGeom prst="rect">
              <a:avLst/>
            </a:prstGeom>
            <a:noFill/>
          </p:spPr>
          <p:txBody>
            <a:bodyPr wrap="none" rtlCol="0">
              <a:spAutoFit/>
            </a:bodyPr>
            <a:lstStyle/>
            <a:p>
              <a:pPr algn="ctr"/>
              <a:r>
                <a:rPr kumimoji="1" lang="ja-JP" altLang="en-US" sz="2000"/>
                <a:t>障害のある</a:t>
              </a:r>
              <a:endParaRPr kumimoji="1" lang="en-US" altLang="ja-JP" sz="2000" dirty="0"/>
            </a:p>
            <a:p>
              <a:pPr algn="ctr"/>
              <a:r>
                <a:rPr kumimoji="1" lang="ja-JP" altLang="en-US" sz="2000"/>
                <a:t>こども</a:t>
              </a:r>
            </a:p>
          </p:txBody>
        </p:sp>
      </p:grpSp>
      <p:sp>
        <p:nvSpPr>
          <p:cNvPr id="17" name="下矢印 16">
            <a:extLst>
              <a:ext uri="{FF2B5EF4-FFF2-40B4-BE49-F238E27FC236}">
                <a16:creationId xmlns:a16="http://schemas.microsoft.com/office/drawing/2014/main" id="{87EB2364-8847-EBC0-FB22-2579F0B0DF16}"/>
              </a:ext>
            </a:extLst>
          </p:cNvPr>
          <p:cNvSpPr/>
          <p:nvPr/>
        </p:nvSpPr>
        <p:spPr>
          <a:xfrm rot="5400000">
            <a:off x="4287060" y="2397367"/>
            <a:ext cx="376507" cy="2069750"/>
          </a:xfrm>
          <a:prstGeom prst="downArrow">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下矢印 17">
            <a:extLst>
              <a:ext uri="{FF2B5EF4-FFF2-40B4-BE49-F238E27FC236}">
                <a16:creationId xmlns:a16="http://schemas.microsoft.com/office/drawing/2014/main" id="{4CD2BD3A-6280-3576-7BE5-604DF1BE50AE}"/>
              </a:ext>
            </a:extLst>
          </p:cNvPr>
          <p:cNvSpPr/>
          <p:nvPr/>
        </p:nvSpPr>
        <p:spPr>
          <a:xfrm rot="16200000">
            <a:off x="5092362" y="4271148"/>
            <a:ext cx="376507" cy="2069751"/>
          </a:xfrm>
          <a:prstGeom prst="down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11EED181-F42C-32A7-E1B5-29535D9ADBDE}"/>
              </a:ext>
            </a:extLst>
          </p:cNvPr>
          <p:cNvSpPr txBox="1"/>
          <p:nvPr/>
        </p:nvSpPr>
        <p:spPr>
          <a:xfrm>
            <a:off x="5606937" y="3227592"/>
            <a:ext cx="3520902" cy="369332"/>
          </a:xfrm>
          <a:prstGeom prst="rect">
            <a:avLst/>
          </a:prstGeom>
          <a:noFill/>
        </p:spPr>
        <p:txBody>
          <a:bodyPr wrap="square" rtlCol="0">
            <a:spAutoFit/>
          </a:bodyPr>
          <a:lstStyle/>
          <a:p>
            <a:r>
              <a:rPr lang="ja-JP" altLang="en-US" sz="1800">
                <a:solidFill>
                  <a:srgbClr val="0432FF"/>
                </a:solidFill>
              </a:rPr>
              <a:t>「障害者」としての権利</a:t>
            </a:r>
            <a:r>
              <a:rPr kumimoji="1" lang="ja-JP" altLang="en-US" sz="1800">
                <a:solidFill>
                  <a:srgbClr val="0432FF"/>
                </a:solidFill>
              </a:rPr>
              <a:t>内容を反映</a:t>
            </a:r>
          </a:p>
        </p:txBody>
      </p:sp>
      <p:sp>
        <p:nvSpPr>
          <p:cNvPr id="23" name="テキスト ボックス 22">
            <a:extLst>
              <a:ext uri="{FF2B5EF4-FFF2-40B4-BE49-F238E27FC236}">
                <a16:creationId xmlns:a16="http://schemas.microsoft.com/office/drawing/2014/main" id="{78A9886E-9978-40A8-843D-4A4718C6DD9B}"/>
              </a:ext>
            </a:extLst>
          </p:cNvPr>
          <p:cNvSpPr txBox="1"/>
          <p:nvPr/>
        </p:nvSpPr>
        <p:spPr>
          <a:xfrm>
            <a:off x="1303105" y="5104742"/>
            <a:ext cx="2900160" cy="369332"/>
          </a:xfrm>
          <a:prstGeom prst="rect">
            <a:avLst/>
          </a:prstGeom>
          <a:noFill/>
        </p:spPr>
        <p:txBody>
          <a:bodyPr wrap="square" rtlCol="0">
            <a:spAutoFit/>
          </a:bodyPr>
          <a:lstStyle/>
          <a:p>
            <a:r>
              <a:rPr kumimoji="1" lang="ja-JP" altLang="en-US" sz="1800">
                <a:solidFill>
                  <a:srgbClr val="0432FF"/>
                </a:solidFill>
              </a:rPr>
              <a:t>「</a:t>
            </a:r>
            <a:r>
              <a:rPr lang="ja-JP" altLang="en-US" sz="1800">
                <a:solidFill>
                  <a:srgbClr val="0432FF"/>
                </a:solidFill>
              </a:rPr>
              <a:t>こども」の権利</a:t>
            </a:r>
            <a:r>
              <a:rPr kumimoji="1" lang="ja-JP" altLang="en-US" sz="1800">
                <a:solidFill>
                  <a:srgbClr val="0432FF"/>
                </a:solidFill>
              </a:rPr>
              <a:t>内容を反映</a:t>
            </a:r>
          </a:p>
        </p:txBody>
      </p:sp>
      <p:sp>
        <p:nvSpPr>
          <p:cNvPr id="7" name="スライド番号プレースホルダー 9">
            <a:extLst>
              <a:ext uri="{FF2B5EF4-FFF2-40B4-BE49-F238E27FC236}">
                <a16:creationId xmlns:a16="http://schemas.microsoft.com/office/drawing/2014/main" id="{8C2E8752-8B14-371A-69F7-062AE5FE78E8}"/>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49</a:t>
            </a:fld>
            <a:endParaRPr lang="en-US" altLang="ja-JP" sz="2000" dirty="0">
              <a:solidFill>
                <a:srgbClr val="000000"/>
              </a:solidFill>
            </a:endParaRPr>
          </a:p>
        </p:txBody>
      </p:sp>
    </p:spTree>
    <p:extLst>
      <p:ext uri="{BB962C8B-B14F-4D97-AF65-F5344CB8AC3E}">
        <p14:creationId xmlns:p14="http://schemas.microsoft.com/office/powerpoint/2010/main" val="526838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left)">
                                      <p:cBhvr>
                                        <p:cTn id="11" dur="500"/>
                                        <p:tgtEl>
                                          <p:spTgt spid="1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500"/>
                            </p:stCondLst>
                            <p:childTnLst>
                              <p:par>
                                <p:cTn id="22" presetID="22" presetClass="entr" presetSubtype="2" fill="hold" grpId="0"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ipe(right)">
                                      <p:cBhvr>
                                        <p:cTn id="24" dur="500"/>
                                        <p:tgtEl>
                                          <p:spTgt spid="17"/>
                                        </p:tgtEl>
                                      </p:cBhvr>
                                    </p:animEffect>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22" grpId="0"/>
      <p:bldP spid="23"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55219-4EE9-6CE6-CB84-F177AF1E1CAF}"/>
            </a:ext>
          </a:extLst>
        </p:cNvPr>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D626D228-CD8A-0928-70E9-A6CF62AAE9D0}"/>
              </a:ext>
            </a:extLst>
          </p:cNvPr>
          <p:cNvSpPr txBox="1"/>
          <p:nvPr/>
        </p:nvSpPr>
        <p:spPr>
          <a:xfrm>
            <a:off x="7836012" y="6479547"/>
            <a:ext cx="1955985" cy="3260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4026" tIns="44026" rIns="44026" bIns="44026" numCol="1" spcCol="38100" rtlCol="0" anchor="t">
            <a:spAutoFit/>
          </a:bodyPr>
          <a:lstStyle/>
          <a:p>
            <a:pPr defTabSz="880567" fontAlgn="auto" hangingPunct="0">
              <a:spcBef>
                <a:spcPts val="0"/>
              </a:spcBef>
              <a:spcAft>
                <a:spcPts val="0"/>
              </a:spcAft>
            </a:pPr>
            <a:r>
              <a:rPr kumimoji="0" lang="en-US" altLang="ja-JP" sz="1541" dirty="0">
                <a:solidFill>
                  <a:srgbClr val="000000"/>
                </a:solidFill>
                <a:effectLst>
                  <a:outerShdw blurRad="38100" dist="38100" dir="2700000" rotWithShape="0">
                    <a:srgbClr val="000000">
                      <a:alpha val="43137"/>
                    </a:srgbClr>
                  </a:outerShdw>
                </a:effectLst>
                <a:latin typeface="+mn-lt"/>
                <a:ea typeface="+mn-ea"/>
                <a:sym typeface="Times Roman"/>
              </a:rPr>
              <a:t>Shelley Moore, 2019</a:t>
            </a:r>
            <a:endParaRPr kumimoji="0" lang="ja-JP" altLang="en-US" sz="1541">
              <a:solidFill>
                <a:srgbClr val="000000"/>
              </a:solidFill>
              <a:effectLst>
                <a:outerShdw blurRad="38100" dist="38100" dir="2700000" rotWithShape="0">
                  <a:srgbClr val="000000">
                    <a:alpha val="43137"/>
                  </a:srgbClr>
                </a:outerShdw>
              </a:effectLst>
              <a:latin typeface="+mn-lt"/>
              <a:ea typeface="+mn-ea"/>
              <a:sym typeface="Times Roman"/>
            </a:endParaRPr>
          </a:p>
        </p:txBody>
      </p:sp>
      <p:sp>
        <p:nvSpPr>
          <p:cNvPr id="10" name="子どもの特性を理解することで、生活上の工夫を考えることができるようになり、その実践により、“障害”という状態は変化していく。子どもと向き合うというよりも、同じ視点・同じ位置から同じ方向をみつめてみると、子どもが何をみて、何を感じているかがみえてくる。子どもの発達を牽引するのは子ども自身であり、子どもの意欲をうまく引き出し充実させ、自尊心や主体性を育み支えていくことが大切である。">
            <a:extLst>
              <a:ext uri="{FF2B5EF4-FFF2-40B4-BE49-F238E27FC236}">
                <a16:creationId xmlns:a16="http://schemas.microsoft.com/office/drawing/2014/main" id="{F579D392-DD9A-4461-13A2-95250E3B7706}"/>
              </a:ext>
            </a:extLst>
          </p:cNvPr>
          <p:cNvSpPr txBox="1"/>
          <p:nvPr/>
        </p:nvSpPr>
        <p:spPr>
          <a:xfrm>
            <a:off x="439739" y="52425"/>
            <a:ext cx="9014337" cy="6688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4026" rIns="44026">
            <a:spAutoFit/>
          </a:bodyPr>
          <a:lstStyle/>
          <a:p>
            <a:pPr marL="9525" lvl="2" algn="ctr">
              <a:lnSpc>
                <a:spcPct val="120000"/>
              </a:lnSpc>
              <a:spcBef>
                <a:spcPts val="193"/>
              </a:spcBef>
              <a:defRPr sz="2800">
                <a:effectLst/>
                <a:latin typeface="ヒラギノ丸ゴ ProN W4"/>
                <a:ea typeface="ヒラギノ丸ゴ ProN W4"/>
                <a:cs typeface="ヒラギノ丸ゴ ProN W4"/>
                <a:sym typeface="ヒラギノ丸ゴ ProN W4"/>
              </a:defRPr>
            </a:pPr>
            <a:r>
              <a:rPr lang="ja-JP" altLang="en-US" sz="3600" u="sng">
                <a:latin typeface="MS PGothic" panose="020B0600070205080204" pitchFamily="34" charset="-128"/>
                <a:ea typeface="MS PGothic" panose="020B0600070205080204" pitchFamily="34" charset="-128"/>
              </a:rPr>
              <a:t>インクルージョンは権利擁護</a:t>
            </a:r>
            <a:endParaRPr sz="3600" u="sng" dirty="0">
              <a:latin typeface="MS PGothic" panose="020B0600070205080204" pitchFamily="34" charset="-128"/>
              <a:ea typeface="MS PGothic" panose="020B0600070205080204" pitchFamily="34" charset="-128"/>
            </a:endParaRPr>
          </a:p>
        </p:txBody>
      </p:sp>
      <p:grpSp>
        <p:nvGrpSpPr>
          <p:cNvPr id="31" name="グループ化 30">
            <a:extLst>
              <a:ext uri="{FF2B5EF4-FFF2-40B4-BE49-F238E27FC236}">
                <a16:creationId xmlns:a16="http://schemas.microsoft.com/office/drawing/2014/main" id="{BA4CBCFE-60AA-DBD0-DB4B-F1B49B3CE97A}"/>
              </a:ext>
            </a:extLst>
          </p:cNvPr>
          <p:cNvGrpSpPr/>
          <p:nvPr/>
        </p:nvGrpSpPr>
        <p:grpSpPr>
          <a:xfrm>
            <a:off x="48722" y="1518875"/>
            <a:ext cx="2231418" cy="2881443"/>
            <a:chOff x="118790" y="1939012"/>
            <a:chExt cx="2231418" cy="2881443"/>
          </a:xfrm>
        </p:grpSpPr>
        <p:grpSp>
          <p:nvGrpSpPr>
            <p:cNvPr id="30" name="グループ化 29">
              <a:extLst>
                <a:ext uri="{FF2B5EF4-FFF2-40B4-BE49-F238E27FC236}">
                  <a16:creationId xmlns:a16="http://schemas.microsoft.com/office/drawing/2014/main" id="{3CAF5DDB-4F81-B2C6-1B74-7002B11E8D75}"/>
                </a:ext>
              </a:extLst>
            </p:cNvPr>
            <p:cNvGrpSpPr/>
            <p:nvPr/>
          </p:nvGrpSpPr>
          <p:grpSpPr>
            <a:xfrm>
              <a:off x="118790" y="3904728"/>
              <a:ext cx="2231418" cy="915727"/>
              <a:chOff x="12179" y="1568199"/>
              <a:chExt cx="2231418" cy="915727"/>
            </a:xfrm>
          </p:grpSpPr>
          <p:sp>
            <p:nvSpPr>
              <p:cNvPr id="11" name="子どもの特性を理解することで、生活上の工夫を考えることができるようになり、その実践により、“障害”という状態は変化していく。子どもと向き合うというよりも、同じ視点・同じ位置から同じ方向をみつめてみると、子どもが何をみて、何を感じているかがみえてくる。子どもの発達を牽引するのは子ども自身であり、子どもの意欲をうまく引き出し充実させ、自尊心や主体性を育み支えていくことが大切である。">
                <a:extLst>
                  <a:ext uri="{FF2B5EF4-FFF2-40B4-BE49-F238E27FC236}">
                    <a16:creationId xmlns:a16="http://schemas.microsoft.com/office/drawing/2014/main" id="{50EFDB1A-6862-C346-4CB1-3D0FCB031C0C}"/>
                  </a:ext>
                </a:extLst>
              </p:cNvPr>
              <p:cNvSpPr txBox="1"/>
              <p:nvPr/>
            </p:nvSpPr>
            <p:spPr>
              <a:xfrm>
                <a:off x="12179" y="1568199"/>
                <a:ext cx="2231418" cy="397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4026" rIns="44026">
                <a:spAutoFit/>
              </a:bodyPr>
              <a:lstStyle/>
              <a:p>
                <a:pPr marL="9525" lvl="2">
                  <a:lnSpc>
                    <a:spcPct val="120000"/>
                  </a:lnSpc>
                  <a:spcBef>
                    <a:spcPts val="193"/>
                  </a:spcBef>
                  <a:defRPr sz="2800">
                    <a:effectLst/>
                    <a:latin typeface="ヒラギノ丸ゴ ProN W4"/>
                    <a:ea typeface="ヒラギノ丸ゴ ProN W4"/>
                    <a:cs typeface="ヒラギノ丸ゴ ProN W4"/>
                    <a:sym typeface="ヒラギノ丸ゴ ProN W4"/>
                  </a:defRPr>
                </a:pPr>
                <a:r>
                  <a:rPr sz="1926" dirty="0">
                    <a:latin typeface="MS PGothic" panose="020B0600070205080204" pitchFamily="34" charset="-128"/>
                    <a:ea typeface="MS PGothic" panose="020B0600070205080204" pitchFamily="34" charset="-128"/>
                  </a:rPr>
                  <a:t>　</a:t>
                </a:r>
                <a:r>
                  <a:rPr lang="ja-JP" altLang="en-US" sz="1926">
                    <a:latin typeface="MS PGothic" panose="020B0600070205080204" pitchFamily="34" charset="-128"/>
                    <a:ea typeface="MS PGothic" panose="020B0600070205080204" pitchFamily="34" charset="-128"/>
                  </a:rPr>
                  <a:t>エクスクルージョン</a:t>
                </a:r>
                <a:endParaRPr sz="1926" dirty="0">
                  <a:latin typeface="MS PGothic" panose="020B0600070205080204" pitchFamily="34" charset="-128"/>
                  <a:ea typeface="MS PGothic" panose="020B0600070205080204" pitchFamily="34" charset="-128"/>
                </a:endParaRPr>
              </a:p>
            </p:txBody>
          </p:sp>
          <p:sp>
            <p:nvSpPr>
              <p:cNvPr id="12" name="子どもの特性を理解することで、生活上の工夫を考えることができるようになり、その実践により、“障害”という状態は変化していく。子どもと向き合うというよりも、同じ視点・同じ位置から同じ方向をみつめてみると、子どもが何をみて、何を感じているかがみえてくる。子どもの発達を牽引するのは子ども自身であり、子どもの意欲をうまく引き出し充実させ、自尊心や主体性を育み支えていくことが大切である。">
                <a:extLst>
                  <a:ext uri="{FF2B5EF4-FFF2-40B4-BE49-F238E27FC236}">
                    <a16:creationId xmlns:a16="http://schemas.microsoft.com/office/drawing/2014/main" id="{E22882E1-7410-AC01-DBD2-5BAF7BCA6B7D}"/>
                  </a:ext>
                </a:extLst>
              </p:cNvPr>
              <p:cNvSpPr txBox="1"/>
              <p:nvPr/>
            </p:nvSpPr>
            <p:spPr>
              <a:xfrm>
                <a:off x="406500" y="1901544"/>
                <a:ext cx="1312023" cy="5823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4026" rIns="44026">
                <a:spAutoFit/>
              </a:bodyPr>
              <a:lstStyle/>
              <a:p>
                <a:pPr marL="9525" lvl="2">
                  <a:lnSpc>
                    <a:spcPct val="120000"/>
                  </a:lnSpc>
                  <a:spcBef>
                    <a:spcPts val="193"/>
                  </a:spcBef>
                  <a:defRPr sz="2800">
                    <a:effectLst/>
                    <a:latin typeface="ヒラギノ丸ゴ ProN W4"/>
                    <a:ea typeface="ヒラギノ丸ゴ ProN W4"/>
                    <a:cs typeface="ヒラギノ丸ゴ ProN W4"/>
                    <a:sym typeface="ヒラギノ丸ゴ ProN W4"/>
                  </a:defRPr>
                </a:pPr>
                <a:r>
                  <a:rPr sz="3082" dirty="0">
                    <a:solidFill>
                      <a:schemeClr val="accent5">
                        <a:lumMod val="50000"/>
                      </a:schemeClr>
                    </a:solidFill>
                    <a:latin typeface="MS PGothic" panose="020B0600070205080204" pitchFamily="34" charset="-128"/>
                    <a:ea typeface="MS PGothic" panose="020B0600070205080204" pitchFamily="34" charset="-128"/>
                  </a:rPr>
                  <a:t>　</a:t>
                </a:r>
                <a:r>
                  <a:rPr lang="ja-JP" altLang="en-US" sz="3082">
                    <a:solidFill>
                      <a:schemeClr val="accent5">
                        <a:lumMod val="50000"/>
                      </a:schemeClr>
                    </a:solidFill>
                    <a:latin typeface="MS PGothic" panose="020B0600070205080204" pitchFamily="34" charset="-128"/>
                    <a:ea typeface="MS PGothic" panose="020B0600070205080204" pitchFamily="34" charset="-128"/>
                  </a:rPr>
                  <a:t>排除</a:t>
                </a:r>
                <a:endParaRPr sz="3082" dirty="0">
                  <a:solidFill>
                    <a:schemeClr val="accent5">
                      <a:lumMod val="50000"/>
                    </a:schemeClr>
                  </a:solidFill>
                  <a:latin typeface="MS PGothic" panose="020B0600070205080204" pitchFamily="34" charset="-128"/>
                  <a:ea typeface="MS PGothic" panose="020B0600070205080204" pitchFamily="34" charset="-128"/>
                </a:endParaRPr>
              </a:p>
            </p:txBody>
          </p:sp>
        </p:grpSp>
        <p:pic>
          <p:nvPicPr>
            <p:cNvPr id="7" name="図 6" descr="ダイアグラム&#10;&#10;AI 生成コンテンツは誤りを含む可能性があります。">
              <a:extLst>
                <a:ext uri="{FF2B5EF4-FFF2-40B4-BE49-F238E27FC236}">
                  <a16:creationId xmlns:a16="http://schemas.microsoft.com/office/drawing/2014/main" id="{123857BD-9DDF-4B20-DB18-E65588909B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700" y="1939012"/>
              <a:ext cx="2035281" cy="2045560"/>
            </a:xfrm>
            <a:prstGeom prst="rect">
              <a:avLst/>
            </a:prstGeom>
          </p:spPr>
        </p:pic>
      </p:grpSp>
      <p:grpSp>
        <p:nvGrpSpPr>
          <p:cNvPr id="32" name="グループ化 31">
            <a:extLst>
              <a:ext uri="{FF2B5EF4-FFF2-40B4-BE49-F238E27FC236}">
                <a16:creationId xmlns:a16="http://schemas.microsoft.com/office/drawing/2014/main" id="{38B60766-6708-5DCC-4496-F1CE45FF469E}"/>
              </a:ext>
            </a:extLst>
          </p:cNvPr>
          <p:cNvGrpSpPr/>
          <p:nvPr/>
        </p:nvGrpSpPr>
        <p:grpSpPr>
          <a:xfrm>
            <a:off x="2280140" y="1639287"/>
            <a:ext cx="2132388" cy="2770771"/>
            <a:chOff x="2350208" y="2059424"/>
            <a:chExt cx="2132388" cy="2770771"/>
          </a:xfrm>
        </p:grpSpPr>
        <p:pic>
          <p:nvPicPr>
            <p:cNvPr id="14" name="図 13" descr="円 が含まれている画像&#10;&#10;AI 生成コンテンツは誤りを含む可能性があります。">
              <a:extLst>
                <a:ext uri="{FF2B5EF4-FFF2-40B4-BE49-F238E27FC236}">
                  <a16:creationId xmlns:a16="http://schemas.microsoft.com/office/drawing/2014/main" id="{95DAE44A-5B21-9100-E821-E7BB2A00D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0208" y="2059424"/>
              <a:ext cx="2132388" cy="1824730"/>
            </a:xfrm>
            <a:prstGeom prst="rect">
              <a:avLst/>
            </a:prstGeom>
          </p:spPr>
        </p:pic>
        <p:grpSp>
          <p:nvGrpSpPr>
            <p:cNvPr id="29" name="グループ化 28">
              <a:extLst>
                <a:ext uri="{FF2B5EF4-FFF2-40B4-BE49-F238E27FC236}">
                  <a16:creationId xmlns:a16="http://schemas.microsoft.com/office/drawing/2014/main" id="{C65953F7-20AF-1E58-9662-0B3F160232B7}"/>
                </a:ext>
              </a:extLst>
            </p:cNvPr>
            <p:cNvGrpSpPr/>
            <p:nvPr/>
          </p:nvGrpSpPr>
          <p:grpSpPr>
            <a:xfrm>
              <a:off x="2360080" y="3901650"/>
              <a:ext cx="1889762" cy="928545"/>
              <a:chOff x="2387896" y="1555381"/>
              <a:chExt cx="1889762" cy="928545"/>
            </a:xfrm>
          </p:grpSpPr>
          <p:sp>
            <p:nvSpPr>
              <p:cNvPr id="21" name="子どもの特性を理解することで、生活上の工夫を考えることができるようになり、その実践により、“障害”という状態は変化していく。子どもと向き合うというよりも、同じ視点・同じ位置から同じ方向をみつめてみると、子どもが何をみて、何を感じているかがみえてくる。子どもの発達を牽引するのは子ども自身であり、子どもの意欲をうまく引き出し充実させ、自尊心や主体性を育み支えていくことが大切である。">
                <a:extLst>
                  <a:ext uri="{FF2B5EF4-FFF2-40B4-BE49-F238E27FC236}">
                    <a16:creationId xmlns:a16="http://schemas.microsoft.com/office/drawing/2014/main" id="{26ED561C-AC8C-9E34-312A-59FEA9945F63}"/>
                  </a:ext>
                </a:extLst>
              </p:cNvPr>
              <p:cNvSpPr txBox="1"/>
              <p:nvPr/>
            </p:nvSpPr>
            <p:spPr>
              <a:xfrm>
                <a:off x="2387896" y="1555381"/>
                <a:ext cx="1889762" cy="397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4026" rIns="44026">
                <a:spAutoFit/>
              </a:bodyPr>
              <a:lstStyle/>
              <a:p>
                <a:pPr marL="9525" lvl="2">
                  <a:lnSpc>
                    <a:spcPct val="120000"/>
                  </a:lnSpc>
                  <a:spcBef>
                    <a:spcPts val="193"/>
                  </a:spcBef>
                  <a:defRPr sz="2800">
                    <a:effectLst/>
                    <a:latin typeface="ヒラギノ丸ゴ ProN W4"/>
                    <a:ea typeface="ヒラギノ丸ゴ ProN W4"/>
                    <a:cs typeface="ヒラギノ丸ゴ ProN W4"/>
                    <a:sym typeface="ヒラギノ丸ゴ ProN W4"/>
                  </a:defRPr>
                </a:pPr>
                <a:r>
                  <a:rPr lang="ja-JP" altLang="en-US" sz="1926">
                    <a:latin typeface="MS PGothic" panose="020B0600070205080204" pitchFamily="34" charset="-128"/>
                    <a:ea typeface="MS PGothic" panose="020B0600070205080204" pitchFamily="34" charset="-128"/>
                  </a:rPr>
                  <a:t>セグリゲーション</a:t>
                </a:r>
                <a:endParaRPr sz="1926" dirty="0">
                  <a:latin typeface="MS PGothic" panose="020B0600070205080204" pitchFamily="34" charset="-128"/>
                  <a:ea typeface="MS PGothic" panose="020B0600070205080204" pitchFamily="34" charset="-128"/>
                </a:endParaRPr>
              </a:p>
            </p:txBody>
          </p:sp>
          <p:sp>
            <p:nvSpPr>
              <p:cNvPr id="24" name="子どもの特性を理解することで、生活上の工夫を考えることができるようになり、その実践により、“障害”という状態は変化していく。子どもと向き合うというよりも、同じ視点・同じ位置から同じ方向をみつめてみると、子どもが何をみて、何を感じているかがみえてくる。子どもの発達を牽引するのは子ども自身であり、子どもの意欲をうまく引き出し充実させ、自尊心や主体性を育み支えていくことが大切である。">
                <a:extLst>
                  <a:ext uri="{FF2B5EF4-FFF2-40B4-BE49-F238E27FC236}">
                    <a16:creationId xmlns:a16="http://schemas.microsoft.com/office/drawing/2014/main" id="{85541149-C5D5-1E96-813A-D574B2506B16}"/>
                  </a:ext>
                </a:extLst>
              </p:cNvPr>
              <p:cNvSpPr txBox="1"/>
              <p:nvPr/>
            </p:nvSpPr>
            <p:spPr>
              <a:xfrm>
                <a:off x="2869141" y="1901544"/>
                <a:ext cx="967163" cy="5823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4026" rIns="44026">
                <a:spAutoFit/>
              </a:bodyPr>
              <a:lstStyle/>
              <a:p>
                <a:pPr marL="9525" lvl="2">
                  <a:lnSpc>
                    <a:spcPct val="120000"/>
                  </a:lnSpc>
                  <a:spcBef>
                    <a:spcPts val="193"/>
                  </a:spcBef>
                  <a:defRPr sz="2800">
                    <a:effectLst/>
                    <a:latin typeface="ヒラギノ丸ゴ ProN W4"/>
                    <a:ea typeface="ヒラギノ丸ゴ ProN W4"/>
                    <a:cs typeface="ヒラギノ丸ゴ ProN W4"/>
                    <a:sym typeface="ヒラギノ丸ゴ ProN W4"/>
                  </a:defRPr>
                </a:pPr>
                <a:r>
                  <a:rPr lang="ja-JP" altLang="en-US" sz="3082">
                    <a:solidFill>
                      <a:schemeClr val="accent5">
                        <a:lumMod val="50000"/>
                      </a:schemeClr>
                    </a:solidFill>
                    <a:latin typeface="MS PGothic" panose="020B0600070205080204" pitchFamily="34" charset="-128"/>
                    <a:ea typeface="MS PGothic" panose="020B0600070205080204" pitchFamily="34" charset="-128"/>
                  </a:rPr>
                  <a:t>分離</a:t>
                </a:r>
                <a:endParaRPr sz="3082" dirty="0">
                  <a:solidFill>
                    <a:schemeClr val="accent5">
                      <a:lumMod val="50000"/>
                    </a:schemeClr>
                  </a:solidFill>
                  <a:latin typeface="MS PGothic" panose="020B0600070205080204" pitchFamily="34" charset="-128"/>
                  <a:ea typeface="MS PGothic" panose="020B0600070205080204" pitchFamily="34" charset="-128"/>
                </a:endParaRPr>
              </a:p>
            </p:txBody>
          </p:sp>
        </p:grpSp>
      </p:grpSp>
      <p:grpSp>
        <p:nvGrpSpPr>
          <p:cNvPr id="33" name="グループ化 32">
            <a:extLst>
              <a:ext uri="{FF2B5EF4-FFF2-40B4-BE49-F238E27FC236}">
                <a16:creationId xmlns:a16="http://schemas.microsoft.com/office/drawing/2014/main" id="{582BFAC3-704A-D7BC-F0D8-956287F56B6F}"/>
              </a:ext>
            </a:extLst>
          </p:cNvPr>
          <p:cNvGrpSpPr/>
          <p:nvPr/>
        </p:nvGrpSpPr>
        <p:grpSpPr>
          <a:xfrm>
            <a:off x="4256586" y="1650508"/>
            <a:ext cx="2060502" cy="2749055"/>
            <a:chOff x="4326654" y="2093915"/>
            <a:chExt cx="2060502" cy="2749055"/>
          </a:xfrm>
        </p:grpSpPr>
        <p:pic>
          <p:nvPicPr>
            <p:cNvPr id="16" name="図 15" descr="円&#10;&#10;AI 生成コンテンツは誤りを含む可能性があります。">
              <a:extLst>
                <a:ext uri="{FF2B5EF4-FFF2-40B4-BE49-F238E27FC236}">
                  <a16:creationId xmlns:a16="http://schemas.microsoft.com/office/drawing/2014/main" id="{E06CE20C-3EDD-9C1A-8C1D-1670451583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02889" y="2093915"/>
              <a:ext cx="1708033" cy="1782295"/>
            </a:xfrm>
            <a:prstGeom prst="rect">
              <a:avLst/>
            </a:prstGeom>
          </p:spPr>
        </p:pic>
        <p:grpSp>
          <p:nvGrpSpPr>
            <p:cNvPr id="28" name="グループ化 27">
              <a:extLst>
                <a:ext uri="{FF2B5EF4-FFF2-40B4-BE49-F238E27FC236}">
                  <a16:creationId xmlns:a16="http://schemas.microsoft.com/office/drawing/2014/main" id="{564B6FEC-F54C-4E39-A97A-96DB3A65209A}"/>
                </a:ext>
              </a:extLst>
            </p:cNvPr>
            <p:cNvGrpSpPr/>
            <p:nvPr/>
          </p:nvGrpSpPr>
          <p:grpSpPr>
            <a:xfrm>
              <a:off x="4326654" y="3924165"/>
              <a:ext cx="2060502" cy="918805"/>
              <a:chOff x="4421957" y="1565121"/>
              <a:chExt cx="2060502" cy="918805"/>
            </a:xfrm>
          </p:grpSpPr>
          <p:sp>
            <p:nvSpPr>
              <p:cNvPr id="22" name="子どもの特性を理解することで、生活上の工夫を考えることができるようになり、その実践により、“障害”という状態は変化していく。子どもと向き合うというよりも、同じ視点・同じ位置から同じ方向をみつめてみると、子どもが何をみて、何を感じているかがみえてくる。子どもの発達を牽引するのは子ども自身であり、子どもの意欲をうまく引き出し充実させ、自尊心や主体性を育み支えていくことが大切である。">
                <a:extLst>
                  <a:ext uri="{FF2B5EF4-FFF2-40B4-BE49-F238E27FC236}">
                    <a16:creationId xmlns:a16="http://schemas.microsoft.com/office/drawing/2014/main" id="{AE42FC18-C355-62C4-FD7C-E0DE007EDE85}"/>
                  </a:ext>
                </a:extLst>
              </p:cNvPr>
              <p:cNvSpPr txBox="1"/>
              <p:nvPr/>
            </p:nvSpPr>
            <p:spPr>
              <a:xfrm>
                <a:off x="4421957" y="1565121"/>
                <a:ext cx="2060502" cy="397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4026" rIns="44026">
                <a:spAutoFit/>
              </a:bodyPr>
              <a:lstStyle/>
              <a:p>
                <a:pPr marL="9525" lvl="2">
                  <a:lnSpc>
                    <a:spcPct val="120000"/>
                  </a:lnSpc>
                  <a:spcBef>
                    <a:spcPts val="193"/>
                  </a:spcBef>
                  <a:defRPr sz="2800">
                    <a:effectLst/>
                    <a:latin typeface="ヒラギノ丸ゴ ProN W4"/>
                    <a:ea typeface="ヒラギノ丸ゴ ProN W4"/>
                    <a:cs typeface="ヒラギノ丸ゴ ProN W4"/>
                    <a:sym typeface="ヒラギノ丸ゴ ProN W4"/>
                  </a:defRPr>
                </a:pPr>
                <a:r>
                  <a:rPr lang="ja-JP" altLang="en-US" sz="1926">
                    <a:latin typeface="MS PGothic" panose="020B0600070205080204" pitchFamily="34" charset="-128"/>
                    <a:ea typeface="MS PGothic" panose="020B0600070205080204" pitchFamily="34" charset="-128"/>
                  </a:rPr>
                  <a:t>インテグレーション</a:t>
                </a:r>
                <a:endParaRPr sz="1926" dirty="0">
                  <a:latin typeface="MS PGothic" panose="020B0600070205080204" pitchFamily="34" charset="-128"/>
                  <a:ea typeface="MS PGothic" panose="020B0600070205080204" pitchFamily="34" charset="-128"/>
                </a:endParaRPr>
              </a:p>
            </p:txBody>
          </p:sp>
          <p:sp>
            <p:nvSpPr>
              <p:cNvPr id="25" name="子どもの特性を理解することで、生活上の工夫を考えることができるようになり、その実践により、“障害”という状態は変化していく。子どもと向き合うというよりも、同じ視点・同じ位置から同じ方向をみつめてみると、子どもが何をみて、何を感じているかがみえてくる。子どもの発達を牽引するのは子ども自身であり、子どもの意欲をうまく引き出し充実させ、自尊心や主体性を育み支えていくことが大切である。">
                <a:extLst>
                  <a:ext uri="{FF2B5EF4-FFF2-40B4-BE49-F238E27FC236}">
                    <a16:creationId xmlns:a16="http://schemas.microsoft.com/office/drawing/2014/main" id="{5E29913F-E6FA-9E47-1618-B7D963A235E5}"/>
                  </a:ext>
                </a:extLst>
              </p:cNvPr>
              <p:cNvSpPr txBox="1"/>
              <p:nvPr/>
            </p:nvSpPr>
            <p:spPr>
              <a:xfrm>
                <a:off x="5062069" y="1901544"/>
                <a:ext cx="895155" cy="5823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4026" rIns="44026">
                <a:spAutoFit/>
              </a:bodyPr>
              <a:lstStyle/>
              <a:p>
                <a:pPr marL="9525" lvl="2">
                  <a:lnSpc>
                    <a:spcPct val="120000"/>
                  </a:lnSpc>
                  <a:spcBef>
                    <a:spcPts val="193"/>
                  </a:spcBef>
                  <a:defRPr sz="2800">
                    <a:effectLst/>
                    <a:latin typeface="ヒラギノ丸ゴ ProN W4"/>
                    <a:ea typeface="ヒラギノ丸ゴ ProN W4"/>
                    <a:cs typeface="ヒラギノ丸ゴ ProN W4"/>
                    <a:sym typeface="ヒラギノ丸ゴ ProN W4"/>
                  </a:defRPr>
                </a:pPr>
                <a:r>
                  <a:rPr lang="ja-JP" altLang="en-US" sz="3082">
                    <a:solidFill>
                      <a:schemeClr val="accent5">
                        <a:lumMod val="50000"/>
                      </a:schemeClr>
                    </a:solidFill>
                    <a:latin typeface="MS PGothic" panose="020B0600070205080204" pitchFamily="34" charset="-128"/>
                    <a:ea typeface="MS PGothic" panose="020B0600070205080204" pitchFamily="34" charset="-128"/>
                  </a:rPr>
                  <a:t>統合</a:t>
                </a:r>
                <a:endParaRPr sz="3082" dirty="0">
                  <a:solidFill>
                    <a:schemeClr val="accent5">
                      <a:lumMod val="50000"/>
                    </a:schemeClr>
                  </a:solidFill>
                  <a:latin typeface="MS PGothic" panose="020B0600070205080204" pitchFamily="34" charset="-128"/>
                  <a:ea typeface="MS PGothic" panose="020B0600070205080204" pitchFamily="34" charset="-128"/>
                </a:endParaRPr>
              </a:p>
            </p:txBody>
          </p:sp>
        </p:grpSp>
      </p:grpSp>
      <p:grpSp>
        <p:nvGrpSpPr>
          <p:cNvPr id="2" name="グループ化 1">
            <a:extLst>
              <a:ext uri="{FF2B5EF4-FFF2-40B4-BE49-F238E27FC236}">
                <a16:creationId xmlns:a16="http://schemas.microsoft.com/office/drawing/2014/main" id="{360AE5A0-C6CD-363F-075C-1C3CD8ECDBA5}"/>
              </a:ext>
            </a:extLst>
          </p:cNvPr>
          <p:cNvGrpSpPr/>
          <p:nvPr/>
        </p:nvGrpSpPr>
        <p:grpSpPr>
          <a:xfrm>
            <a:off x="8209783" y="1641986"/>
            <a:ext cx="1709336" cy="3252227"/>
            <a:chOff x="8279851" y="1696556"/>
            <a:chExt cx="1709336" cy="3252227"/>
          </a:xfrm>
        </p:grpSpPr>
        <p:pic>
          <p:nvPicPr>
            <p:cNvPr id="20" name="図 19" descr="ダイアグラム, 円&#10;&#10;AI 生成コンテンツは誤りを含む可能性があります。">
              <a:extLst>
                <a:ext uri="{FF2B5EF4-FFF2-40B4-BE49-F238E27FC236}">
                  <a16:creationId xmlns:a16="http://schemas.microsoft.com/office/drawing/2014/main" id="{6DD2D677-6C4B-31B5-FD2C-F8D5C37643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79851" y="1696556"/>
              <a:ext cx="1709336" cy="1782295"/>
            </a:xfrm>
            <a:prstGeom prst="rect">
              <a:avLst/>
            </a:prstGeom>
          </p:spPr>
        </p:pic>
        <p:sp>
          <p:nvSpPr>
            <p:cNvPr id="36" name="子どもの特性を理解することで、生活上の工夫を考えることができるようになり、その実践により、“障害”という状態は変化していく。子どもと向き合うというよりも、同じ視点・同じ位置から同じ方向をみつめてみると、子どもが何をみて、何を感じているかがみえてくる。子どもの発達を牽引するのは子ども自身であり、子どもの意欲をうまく引き出し充実させ、自尊心や主体性を育み支えていくことが大切である。">
              <a:extLst>
                <a:ext uri="{FF2B5EF4-FFF2-40B4-BE49-F238E27FC236}">
                  <a16:creationId xmlns:a16="http://schemas.microsoft.com/office/drawing/2014/main" id="{18AF5D22-35B9-0D89-1333-C4575A2AF329}"/>
                </a:ext>
              </a:extLst>
            </p:cNvPr>
            <p:cNvSpPr txBox="1"/>
            <p:nvPr/>
          </p:nvSpPr>
          <p:spPr>
            <a:xfrm>
              <a:off x="8578189" y="3785579"/>
              <a:ext cx="1245347" cy="11632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4026" rIns="44026">
              <a:spAutoFit/>
            </a:bodyPr>
            <a:lstStyle/>
            <a:p>
              <a:pPr marL="9525" lvl="2" algn="ctr">
                <a:lnSpc>
                  <a:spcPct val="120000"/>
                </a:lnSpc>
                <a:spcBef>
                  <a:spcPts val="193"/>
                </a:spcBef>
                <a:defRPr sz="2800">
                  <a:effectLst/>
                  <a:latin typeface="ヒラギノ丸ゴ ProN W4"/>
                  <a:ea typeface="ヒラギノ丸ゴ ProN W4"/>
                  <a:cs typeface="ヒラギノ丸ゴ ProN W4"/>
                  <a:sym typeface="ヒラギノ丸ゴ ProN W4"/>
                </a:defRPr>
              </a:pPr>
              <a:r>
                <a:rPr lang="ja-JP" altLang="en-US" sz="1926">
                  <a:latin typeface="MS PGothic" panose="020B0600070205080204" pitchFamily="34" charset="-128"/>
                  <a:ea typeface="MS PGothic" panose="020B0600070205080204" pitchFamily="34" charset="-128"/>
                </a:rPr>
                <a:t>さらに、</a:t>
              </a:r>
              <a:endParaRPr lang="en-US" altLang="ja-JP" sz="1926" dirty="0">
                <a:latin typeface="MS PGothic" panose="020B0600070205080204" pitchFamily="34" charset="-128"/>
                <a:ea typeface="MS PGothic" panose="020B0600070205080204" pitchFamily="34" charset="-128"/>
              </a:endParaRPr>
            </a:p>
            <a:p>
              <a:pPr marL="9525" lvl="2" algn="ctr">
                <a:lnSpc>
                  <a:spcPct val="120000"/>
                </a:lnSpc>
                <a:spcBef>
                  <a:spcPts val="193"/>
                </a:spcBef>
                <a:defRPr sz="2800">
                  <a:effectLst/>
                  <a:latin typeface="ヒラギノ丸ゴ ProN W4"/>
                  <a:ea typeface="ヒラギノ丸ゴ ProN W4"/>
                  <a:cs typeface="ヒラギノ丸ゴ ProN W4"/>
                  <a:sym typeface="ヒラギノ丸ゴ ProN W4"/>
                </a:defRPr>
              </a:pPr>
              <a:r>
                <a:rPr lang="ja-JP" altLang="en-US" sz="1926">
                  <a:latin typeface="MS PGothic" panose="020B0600070205080204" pitchFamily="34" charset="-128"/>
                  <a:ea typeface="MS PGothic" panose="020B0600070205080204" pitchFamily="34" charset="-128"/>
                </a:rPr>
                <a:t>みんなが</a:t>
              </a:r>
              <a:endParaRPr lang="en-US" altLang="ja-JP" sz="1926" dirty="0">
                <a:latin typeface="MS PGothic" panose="020B0600070205080204" pitchFamily="34" charset="-128"/>
                <a:ea typeface="MS PGothic" panose="020B0600070205080204" pitchFamily="34" charset="-128"/>
              </a:endParaRPr>
            </a:p>
            <a:p>
              <a:pPr marL="9525" lvl="2" algn="ctr">
                <a:lnSpc>
                  <a:spcPct val="120000"/>
                </a:lnSpc>
                <a:spcBef>
                  <a:spcPts val="193"/>
                </a:spcBef>
                <a:defRPr sz="2800">
                  <a:effectLst/>
                  <a:latin typeface="ヒラギノ丸ゴ ProN W4"/>
                  <a:ea typeface="ヒラギノ丸ゴ ProN W4"/>
                  <a:cs typeface="ヒラギノ丸ゴ ProN W4"/>
                  <a:sym typeface="ヒラギノ丸ゴ ProN W4"/>
                </a:defRPr>
              </a:pPr>
              <a:r>
                <a:rPr lang="ja-JP" altLang="en-US" sz="1926">
                  <a:latin typeface="MS PGothic" panose="020B0600070205080204" pitchFamily="34" charset="-128"/>
                  <a:ea typeface="MS PGothic" panose="020B0600070205080204" pitchFamily="34" charset="-128"/>
                </a:rPr>
                <a:t>違う</a:t>
              </a:r>
              <a:endParaRPr sz="1926" dirty="0">
                <a:latin typeface="MS PGothic" panose="020B0600070205080204" pitchFamily="34" charset="-128"/>
                <a:ea typeface="MS PGothic" panose="020B0600070205080204" pitchFamily="34" charset="-128"/>
              </a:endParaRPr>
            </a:p>
          </p:txBody>
        </p:sp>
      </p:grpSp>
      <p:sp>
        <p:nvSpPr>
          <p:cNvPr id="8" name="右矢印 7">
            <a:extLst>
              <a:ext uri="{FF2B5EF4-FFF2-40B4-BE49-F238E27FC236}">
                <a16:creationId xmlns:a16="http://schemas.microsoft.com/office/drawing/2014/main" id="{6C62FACF-C5B4-1324-1679-AC1330AE0D47}"/>
              </a:ext>
            </a:extLst>
          </p:cNvPr>
          <p:cNvSpPr/>
          <p:nvPr/>
        </p:nvSpPr>
        <p:spPr>
          <a:xfrm>
            <a:off x="509898" y="3817182"/>
            <a:ext cx="8331533" cy="1163204"/>
          </a:xfrm>
          <a:prstGeom prst="rightArrow">
            <a:avLst/>
          </a:prstGeom>
          <a:solidFill>
            <a:schemeClr val="accent1">
              <a:lumMod val="75000"/>
              <a:alpha val="40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4026" tIns="44026" rIns="44026" bIns="44026" numCol="1" spcCol="38100" rtlCol="0" anchor="t">
            <a:noAutofit/>
          </a:bodyPr>
          <a:lstStyle/>
          <a:p>
            <a:pPr defTabSz="880567" fontAlgn="auto" hangingPunct="0">
              <a:spcBef>
                <a:spcPts val="0"/>
              </a:spcBef>
              <a:spcAft>
                <a:spcPts val="0"/>
              </a:spcAft>
            </a:pPr>
            <a:endParaRPr kumimoji="0" lang="ja-JP" altLang="en-US" sz="3467">
              <a:solidFill>
                <a:srgbClr val="000000"/>
              </a:solidFill>
              <a:effectLst>
                <a:outerShdw blurRad="38100" dist="38100" dir="2700000" rotWithShape="0">
                  <a:srgbClr val="000000">
                    <a:alpha val="43137"/>
                  </a:srgbClr>
                </a:outerShdw>
              </a:effectLst>
              <a:latin typeface="+mn-lt"/>
              <a:ea typeface="+mn-ea"/>
              <a:sym typeface="Times Roman"/>
            </a:endParaRPr>
          </a:p>
        </p:txBody>
      </p:sp>
      <p:grpSp>
        <p:nvGrpSpPr>
          <p:cNvPr id="13" name="グループ化 12">
            <a:extLst>
              <a:ext uri="{FF2B5EF4-FFF2-40B4-BE49-F238E27FC236}">
                <a16:creationId xmlns:a16="http://schemas.microsoft.com/office/drawing/2014/main" id="{14053354-2E61-0444-C237-6F8C4A5182AC}"/>
              </a:ext>
            </a:extLst>
          </p:cNvPr>
          <p:cNvGrpSpPr/>
          <p:nvPr/>
        </p:nvGrpSpPr>
        <p:grpSpPr>
          <a:xfrm>
            <a:off x="6290738" y="1712324"/>
            <a:ext cx="2000747" cy="3219917"/>
            <a:chOff x="6290738" y="1270774"/>
            <a:chExt cx="2000747" cy="3219917"/>
          </a:xfrm>
        </p:grpSpPr>
        <p:grpSp>
          <p:nvGrpSpPr>
            <p:cNvPr id="34" name="グループ化 33">
              <a:extLst>
                <a:ext uri="{FF2B5EF4-FFF2-40B4-BE49-F238E27FC236}">
                  <a16:creationId xmlns:a16="http://schemas.microsoft.com/office/drawing/2014/main" id="{F35AAC63-EFD1-9E0E-62ED-0746F8959348}"/>
                </a:ext>
              </a:extLst>
            </p:cNvPr>
            <p:cNvGrpSpPr/>
            <p:nvPr/>
          </p:nvGrpSpPr>
          <p:grpSpPr>
            <a:xfrm>
              <a:off x="6290738" y="1270774"/>
              <a:ext cx="1916486" cy="2678541"/>
              <a:chOff x="6371209" y="2171054"/>
              <a:chExt cx="1916486" cy="2678541"/>
            </a:xfrm>
          </p:grpSpPr>
          <p:pic>
            <p:nvPicPr>
              <p:cNvPr id="18" name="図 17" descr="アイコン, 円&#10;&#10;AI 生成コンテンツは誤りを含む可能性があります。">
                <a:extLst>
                  <a:ext uri="{FF2B5EF4-FFF2-40B4-BE49-F238E27FC236}">
                    <a16:creationId xmlns:a16="http://schemas.microsoft.com/office/drawing/2014/main" id="{4C1640EB-0311-7D80-1647-0505CF6C70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54580" y="2171054"/>
                <a:ext cx="1711648" cy="1701337"/>
              </a:xfrm>
              <a:prstGeom prst="rect">
                <a:avLst/>
              </a:prstGeom>
            </p:spPr>
          </p:pic>
          <p:grpSp>
            <p:nvGrpSpPr>
              <p:cNvPr id="27" name="グループ化 26">
                <a:extLst>
                  <a:ext uri="{FF2B5EF4-FFF2-40B4-BE49-F238E27FC236}">
                    <a16:creationId xmlns:a16="http://schemas.microsoft.com/office/drawing/2014/main" id="{F7CAD8B8-251E-4841-E4EB-70160ABCF8A2}"/>
                  </a:ext>
                </a:extLst>
              </p:cNvPr>
              <p:cNvGrpSpPr/>
              <p:nvPr/>
            </p:nvGrpSpPr>
            <p:grpSpPr>
              <a:xfrm>
                <a:off x="6371209" y="3926472"/>
                <a:ext cx="1916486" cy="923123"/>
                <a:chOff x="6687173" y="1613275"/>
                <a:chExt cx="1916486" cy="923123"/>
              </a:xfrm>
            </p:grpSpPr>
            <p:sp>
              <p:nvSpPr>
                <p:cNvPr id="23" name="子どもの特性を理解することで、生活上の工夫を考えることができるようになり、その実践により、“障害”という状態は変化していく。子どもと向き合うというよりも、同じ視点・同じ位置から同じ方向をみつめてみると、子どもが何をみて、何を感じているかがみえてくる。子どもの発達を牽引するのは子ども自身であり、子どもの意欲をうまく引き出し充実させ、自尊心や主体性を育み支えていくことが大切である。">
                  <a:extLst>
                    <a:ext uri="{FF2B5EF4-FFF2-40B4-BE49-F238E27FC236}">
                      <a16:creationId xmlns:a16="http://schemas.microsoft.com/office/drawing/2014/main" id="{9EDDEDE9-C092-D8F4-7E8E-06693E1138AC}"/>
                    </a:ext>
                  </a:extLst>
                </p:cNvPr>
                <p:cNvSpPr txBox="1"/>
                <p:nvPr/>
              </p:nvSpPr>
              <p:spPr>
                <a:xfrm>
                  <a:off x="6687173" y="1613275"/>
                  <a:ext cx="1916486" cy="397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4026" rIns="44026">
                  <a:spAutoFit/>
                </a:bodyPr>
                <a:lstStyle/>
                <a:p>
                  <a:pPr marL="9525" lvl="2">
                    <a:lnSpc>
                      <a:spcPct val="120000"/>
                    </a:lnSpc>
                    <a:spcBef>
                      <a:spcPts val="193"/>
                    </a:spcBef>
                    <a:defRPr sz="2800">
                      <a:effectLst/>
                      <a:latin typeface="ヒラギノ丸ゴ ProN W4"/>
                      <a:ea typeface="ヒラギノ丸ゴ ProN W4"/>
                      <a:cs typeface="ヒラギノ丸ゴ ProN W4"/>
                      <a:sym typeface="ヒラギノ丸ゴ ProN W4"/>
                    </a:defRPr>
                  </a:pPr>
                  <a:r>
                    <a:rPr lang="ja-JP" altLang="en-US" sz="1926">
                      <a:latin typeface="MS PGothic" panose="020B0600070205080204" pitchFamily="34" charset="-128"/>
                      <a:ea typeface="MS PGothic" panose="020B0600070205080204" pitchFamily="34" charset="-128"/>
                    </a:rPr>
                    <a:t>インクルージョン</a:t>
                  </a:r>
                  <a:endParaRPr sz="1926" dirty="0">
                    <a:latin typeface="MS PGothic" panose="020B0600070205080204" pitchFamily="34" charset="-128"/>
                    <a:ea typeface="MS PGothic" panose="020B0600070205080204" pitchFamily="34" charset="-128"/>
                  </a:endParaRPr>
                </a:p>
              </p:txBody>
            </p:sp>
            <p:sp>
              <p:nvSpPr>
                <p:cNvPr id="26" name="子どもの特性を理解することで、生活上の工夫を考えることができるようになり、その実践により、“障害”という状態は変化していく。子どもと向き合うというよりも、同じ視点・同じ位置から同じ方向をみつめてみると、子どもが何をみて、何を感じているかがみえてくる。子どもの発達を牽引するのは子ども自身であり、子どもの意欲をうまく引き出し充実させ、自尊心や主体性を育み支えていくことが大切である。">
                  <a:extLst>
                    <a:ext uri="{FF2B5EF4-FFF2-40B4-BE49-F238E27FC236}">
                      <a16:creationId xmlns:a16="http://schemas.microsoft.com/office/drawing/2014/main" id="{14077009-7559-98AC-C418-C2BFDDFF6B49}"/>
                    </a:ext>
                  </a:extLst>
                </p:cNvPr>
                <p:cNvSpPr txBox="1"/>
                <p:nvPr/>
              </p:nvSpPr>
              <p:spPr>
                <a:xfrm>
                  <a:off x="7182990" y="1954016"/>
                  <a:ext cx="1039171" cy="5823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4026" rIns="44026">
                  <a:spAutoFit/>
                </a:bodyPr>
                <a:lstStyle/>
                <a:p>
                  <a:pPr marL="9525" lvl="2">
                    <a:lnSpc>
                      <a:spcPct val="120000"/>
                    </a:lnSpc>
                    <a:spcBef>
                      <a:spcPts val="193"/>
                    </a:spcBef>
                    <a:defRPr sz="2800">
                      <a:effectLst/>
                      <a:latin typeface="ヒラギノ丸ゴ ProN W4"/>
                      <a:ea typeface="ヒラギノ丸ゴ ProN W4"/>
                      <a:cs typeface="ヒラギノ丸ゴ ProN W4"/>
                      <a:sym typeface="ヒラギノ丸ゴ ProN W4"/>
                    </a:defRPr>
                  </a:pPr>
                  <a:r>
                    <a:rPr lang="ja-JP" altLang="en-US" sz="3082">
                      <a:solidFill>
                        <a:schemeClr val="accent5">
                          <a:lumMod val="50000"/>
                        </a:schemeClr>
                      </a:solidFill>
                      <a:latin typeface="MS PGothic" panose="020B0600070205080204" pitchFamily="34" charset="-128"/>
                      <a:ea typeface="MS PGothic" panose="020B0600070205080204" pitchFamily="34" charset="-128"/>
                    </a:rPr>
                    <a:t>包摂</a:t>
                  </a:r>
                  <a:endParaRPr sz="3082" dirty="0">
                    <a:solidFill>
                      <a:schemeClr val="accent5">
                        <a:lumMod val="50000"/>
                      </a:schemeClr>
                    </a:solidFill>
                    <a:latin typeface="MS PGothic" panose="020B0600070205080204" pitchFamily="34" charset="-128"/>
                    <a:ea typeface="MS PGothic" panose="020B0600070205080204" pitchFamily="34" charset="-128"/>
                  </a:endParaRPr>
                </a:p>
              </p:txBody>
            </p:sp>
          </p:grpSp>
        </p:grpSp>
        <p:sp>
          <p:nvSpPr>
            <p:cNvPr id="6" name="テキスト ボックス 5">
              <a:extLst>
                <a:ext uri="{FF2B5EF4-FFF2-40B4-BE49-F238E27FC236}">
                  <a16:creationId xmlns:a16="http://schemas.microsoft.com/office/drawing/2014/main" id="{514E206B-23E9-53FE-9BB8-93BB86A040CD}"/>
                </a:ext>
              </a:extLst>
            </p:cNvPr>
            <p:cNvSpPr txBox="1"/>
            <p:nvPr/>
          </p:nvSpPr>
          <p:spPr>
            <a:xfrm>
              <a:off x="6401224" y="3905916"/>
              <a:ext cx="1890261" cy="584775"/>
            </a:xfrm>
            <a:prstGeom prst="rect">
              <a:avLst/>
            </a:prstGeom>
            <a:noFill/>
          </p:spPr>
          <p:txBody>
            <a:bodyPr wrap="none" rtlCol="0">
              <a:spAutoFit/>
            </a:bodyPr>
            <a:lstStyle/>
            <a:p>
              <a:r>
                <a:rPr kumimoji="1" lang="ja-JP" altLang="en-US" sz="1600"/>
                <a:t>そのまま受け入れ、</a:t>
              </a:r>
              <a:endParaRPr kumimoji="1" lang="en-US" altLang="ja-JP" sz="1600" dirty="0"/>
            </a:p>
            <a:p>
              <a:r>
                <a:rPr kumimoji="1" lang="ja-JP" altLang="en-US" sz="1600"/>
                <a:t>合理的配慮を提供</a:t>
              </a:r>
            </a:p>
          </p:txBody>
        </p:sp>
      </p:grpSp>
      <p:pic>
        <p:nvPicPr>
          <p:cNvPr id="3" name="図 2">
            <a:extLst>
              <a:ext uri="{FF2B5EF4-FFF2-40B4-BE49-F238E27FC236}">
                <a16:creationId xmlns:a16="http://schemas.microsoft.com/office/drawing/2014/main" id="{0CCA7CF8-22D4-1E93-9832-A011609A4549}"/>
              </a:ext>
            </a:extLst>
          </p:cNvPr>
          <p:cNvPicPr>
            <a:picLocks noChangeAspect="1"/>
          </p:cNvPicPr>
          <p:nvPr/>
        </p:nvPicPr>
        <p:blipFill>
          <a:blip r:embed="rId7">
            <a:extLst>
              <a:ext uri="{28A0092B-C50C-407E-A947-70E740481C1C}">
                <a14:useLocalDpi xmlns:a14="http://schemas.microsoft.com/office/drawing/2010/main" val="0"/>
              </a:ext>
            </a:extLst>
          </a:blip>
          <a:srcRect l="48064" t="9007" r="5303" b="10274"/>
          <a:stretch>
            <a:fillRect/>
          </a:stretch>
        </p:blipFill>
        <p:spPr>
          <a:xfrm>
            <a:off x="3152800" y="4763223"/>
            <a:ext cx="2040310" cy="1971332"/>
          </a:xfrm>
          <a:prstGeom prst="rect">
            <a:avLst/>
          </a:prstGeom>
        </p:spPr>
      </p:pic>
      <p:sp>
        <p:nvSpPr>
          <p:cNvPr id="4" name="テキスト ボックス 3">
            <a:extLst>
              <a:ext uri="{FF2B5EF4-FFF2-40B4-BE49-F238E27FC236}">
                <a16:creationId xmlns:a16="http://schemas.microsoft.com/office/drawing/2014/main" id="{8B5D5F64-8223-0E77-CFCA-744AE3E9FA54}"/>
              </a:ext>
            </a:extLst>
          </p:cNvPr>
          <p:cNvSpPr txBox="1"/>
          <p:nvPr/>
        </p:nvSpPr>
        <p:spPr>
          <a:xfrm>
            <a:off x="5270710" y="5297734"/>
            <a:ext cx="3477234" cy="830997"/>
          </a:xfrm>
          <a:prstGeom prst="rect">
            <a:avLst/>
          </a:prstGeom>
          <a:noFill/>
        </p:spPr>
        <p:txBody>
          <a:bodyPr wrap="none" rtlCol="0">
            <a:spAutoFit/>
          </a:bodyPr>
          <a:lstStyle/>
          <a:p>
            <a:r>
              <a:rPr kumimoji="1" lang="ja-JP" altLang="en-US" sz="2400"/>
              <a:t>個人の中に</a:t>
            </a:r>
            <a:r>
              <a:rPr lang="ja-JP" altLang="en-US" sz="2400"/>
              <a:t>「違い」がある</a:t>
            </a:r>
            <a:endParaRPr lang="en-US" altLang="ja-JP" sz="2400" dirty="0"/>
          </a:p>
          <a:p>
            <a:r>
              <a:rPr lang="ja-JP" altLang="en-US" sz="2400"/>
              <a:t>「違い」を大切にした支援</a:t>
            </a:r>
            <a:endParaRPr kumimoji="1" lang="ja-JP" altLang="en-US" sz="2400"/>
          </a:p>
        </p:txBody>
      </p:sp>
      <p:sp>
        <p:nvSpPr>
          <p:cNvPr id="5" name="テキスト ボックス 4">
            <a:extLst>
              <a:ext uri="{FF2B5EF4-FFF2-40B4-BE49-F238E27FC236}">
                <a16:creationId xmlns:a16="http://schemas.microsoft.com/office/drawing/2014/main" id="{AA7A87D4-0172-2C1E-FFC3-4EDA67C1E98C}"/>
              </a:ext>
            </a:extLst>
          </p:cNvPr>
          <p:cNvSpPr txBox="1"/>
          <p:nvPr/>
        </p:nvSpPr>
        <p:spPr>
          <a:xfrm>
            <a:off x="5161574" y="6066490"/>
            <a:ext cx="3575018" cy="400110"/>
          </a:xfrm>
          <a:prstGeom prst="rect">
            <a:avLst/>
          </a:prstGeom>
          <a:noFill/>
        </p:spPr>
        <p:txBody>
          <a:bodyPr wrap="none" rtlCol="0">
            <a:spAutoFit/>
          </a:bodyPr>
          <a:lstStyle/>
          <a:p>
            <a:r>
              <a:rPr kumimoji="1" lang="ja-JP" altLang="en-US" sz="2000" u="sng">
                <a:solidFill>
                  <a:srgbClr val="FF0000"/>
                </a:solidFill>
              </a:rPr>
              <a:t>⇒ だから、５領域の評価が必要</a:t>
            </a:r>
          </a:p>
        </p:txBody>
      </p:sp>
      <p:sp>
        <p:nvSpPr>
          <p:cNvPr id="15" name="子どもの特性を理解することで、生活上の工夫を考えることができるようになり、その実践により、“障害”という状態は変化していく。子どもと向き合うというよりも、同じ視点・同じ位置から同じ方向をみつめてみると、子どもが何をみて、何を感じているかがみえてくる。子どもの発達を牽引するのは子ども自身であり、子どもの意欲をうまく引き出し充実させ、自尊心や主体性を育み支えていくことが大切である。">
            <a:extLst>
              <a:ext uri="{FF2B5EF4-FFF2-40B4-BE49-F238E27FC236}">
                <a16:creationId xmlns:a16="http://schemas.microsoft.com/office/drawing/2014/main" id="{261B60BE-4BCB-7655-25E6-236DB6C911EE}"/>
              </a:ext>
            </a:extLst>
          </p:cNvPr>
          <p:cNvSpPr txBox="1"/>
          <p:nvPr/>
        </p:nvSpPr>
        <p:spPr>
          <a:xfrm>
            <a:off x="451924" y="722512"/>
            <a:ext cx="9014337" cy="6047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4026" rIns="44026">
            <a:spAutoFit/>
          </a:bodyPr>
          <a:lstStyle/>
          <a:p>
            <a:pPr marL="9525" lvl="2" algn="ctr">
              <a:lnSpc>
                <a:spcPct val="120000"/>
              </a:lnSpc>
              <a:spcBef>
                <a:spcPts val="193"/>
              </a:spcBef>
              <a:defRPr sz="2800">
                <a:effectLst/>
                <a:latin typeface="ヒラギノ丸ゴ ProN W4"/>
                <a:ea typeface="ヒラギノ丸ゴ ProN W4"/>
                <a:cs typeface="ヒラギノ丸ゴ ProN W4"/>
                <a:sym typeface="ヒラギノ丸ゴ ProN W4"/>
              </a:defRPr>
            </a:pPr>
            <a:r>
              <a:rPr lang="en-US" altLang="ja-JP" sz="3200" dirty="0">
                <a:latin typeface="MS PGothic" panose="020B0600070205080204" pitchFamily="34" charset="-128"/>
                <a:ea typeface="MS PGothic" panose="020B0600070205080204" pitchFamily="34" charset="-128"/>
              </a:rPr>
              <a:t>〜</a:t>
            </a:r>
            <a:r>
              <a:rPr lang="ja-JP" altLang="en-US" sz="3200">
                <a:latin typeface="MS PGothic" panose="020B0600070205080204" pitchFamily="34" charset="-128"/>
                <a:ea typeface="MS PGothic" panose="020B0600070205080204" pitchFamily="34" charset="-128"/>
              </a:rPr>
              <a:t> 共生社会の実現の礎</a:t>
            </a:r>
            <a:r>
              <a:rPr lang="en-US" altLang="ja-JP" sz="3200" dirty="0">
                <a:latin typeface="MS PGothic" panose="020B0600070205080204" pitchFamily="34" charset="-128"/>
                <a:ea typeface="MS PGothic" panose="020B0600070205080204" pitchFamily="34" charset="-128"/>
              </a:rPr>
              <a:t> 〜</a:t>
            </a:r>
            <a:endParaRPr sz="3200" dirty="0">
              <a:latin typeface="MS PGothic" panose="020B0600070205080204" pitchFamily="34" charset="-128"/>
              <a:ea typeface="MS PGothic" panose="020B0600070205080204" pitchFamily="34" charset="-128"/>
            </a:endParaRPr>
          </a:p>
        </p:txBody>
      </p:sp>
      <p:sp>
        <p:nvSpPr>
          <p:cNvPr id="17" name="角丸四角形 16">
            <a:extLst>
              <a:ext uri="{FF2B5EF4-FFF2-40B4-BE49-F238E27FC236}">
                <a16:creationId xmlns:a16="http://schemas.microsoft.com/office/drawing/2014/main" id="{C0B8143F-E988-457C-3E71-47EBB0214513}"/>
              </a:ext>
            </a:extLst>
          </p:cNvPr>
          <p:cNvSpPr/>
          <p:nvPr/>
        </p:nvSpPr>
        <p:spPr bwMode="auto">
          <a:xfrm>
            <a:off x="6248703" y="1412776"/>
            <a:ext cx="1944657" cy="3672408"/>
          </a:xfrm>
          <a:prstGeom prst="roundRect">
            <a:avLst/>
          </a:prstGeom>
          <a:noFill/>
          <a:ln w="19050" cap="flat" cmpd="sng" algn="ctr">
            <a:solidFill>
              <a:srgbClr val="FF0000"/>
            </a:solidFill>
            <a:prstDash val="sysDash"/>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19" name="テキスト ボックス 18">
            <a:extLst>
              <a:ext uri="{FF2B5EF4-FFF2-40B4-BE49-F238E27FC236}">
                <a16:creationId xmlns:a16="http://schemas.microsoft.com/office/drawing/2014/main" id="{10F281DB-416A-D811-9A32-EE2A81EF5076}"/>
              </a:ext>
            </a:extLst>
          </p:cNvPr>
          <p:cNvSpPr txBox="1"/>
          <p:nvPr/>
        </p:nvSpPr>
        <p:spPr>
          <a:xfrm>
            <a:off x="1221808" y="5592659"/>
            <a:ext cx="1853392" cy="461665"/>
          </a:xfrm>
          <a:prstGeom prst="rect">
            <a:avLst/>
          </a:prstGeom>
          <a:noFill/>
        </p:spPr>
        <p:txBody>
          <a:bodyPr wrap="none" rtlCol="0">
            <a:spAutoFit/>
          </a:bodyPr>
          <a:lstStyle/>
          <a:p>
            <a:r>
              <a:rPr kumimoji="1" lang="ja-JP" altLang="en-US" sz="2400"/>
              <a:t>その先は・・・</a:t>
            </a:r>
          </a:p>
        </p:txBody>
      </p:sp>
    </p:spTree>
    <p:extLst>
      <p:ext uri="{BB962C8B-B14F-4D97-AF65-F5344CB8AC3E}">
        <p14:creationId xmlns:p14="http://schemas.microsoft.com/office/powerpoint/2010/main" val="3913756786"/>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5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fade">
                                      <p:cBhvr>
                                        <p:cTn id="3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p:bldP spid="5"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64468" y="2492896"/>
            <a:ext cx="9577064" cy="3024336"/>
          </a:xfrm>
          <a:prstGeom prst="rect">
            <a:avLst/>
          </a:prstGeom>
          <a:noFill/>
          <a:ln w="9525">
            <a:noFill/>
            <a:miter lim="800000"/>
            <a:headEnd/>
            <a:tailEnd/>
          </a:ln>
        </p:spPr>
        <p:txBody>
          <a:bodyPr lIns="91399" tIns="45701" rIns="91399" bIns="45701"/>
          <a:lstStyle/>
          <a:p>
            <a:pPr marL="981075" indent="-981075" algn="ctr">
              <a:lnSpc>
                <a:spcPct val="110000"/>
              </a:lnSpc>
              <a:buNone/>
            </a:pPr>
            <a:r>
              <a:rPr lang="ja-JP" altLang="en-US" sz="5400">
                <a:latin typeface="MS PGothic" panose="020B0600070205080204" pitchFamily="34" charset="-128"/>
                <a:ea typeface="MS PGothic" panose="020B0600070205080204" pitchFamily="34" charset="-128"/>
              </a:rPr>
              <a:t>３．障害児支援の基本姿勢</a:t>
            </a:r>
            <a:r>
              <a:rPr lang="en-US" altLang="ja-JP" sz="5400" dirty="0">
                <a:latin typeface="MS PGothic" panose="020B0600070205080204" pitchFamily="34" charset="-128"/>
                <a:ea typeface="MS PGothic" panose="020B0600070205080204" pitchFamily="34" charset="-128"/>
              </a:rPr>
              <a:t>③</a:t>
            </a:r>
          </a:p>
          <a:p>
            <a:pPr marL="981075" indent="-981075" algn="ctr">
              <a:lnSpc>
                <a:spcPct val="110000"/>
              </a:lnSpc>
              <a:buNone/>
            </a:pPr>
            <a:r>
              <a:rPr lang="en-US" altLang="ja-JP" sz="4800" dirty="0">
                <a:latin typeface="MS PGothic" panose="020B0600070205080204" pitchFamily="34" charset="-128"/>
                <a:ea typeface="MS PGothic" panose="020B0600070205080204" pitchFamily="34" charset="-128"/>
              </a:rPr>
              <a:t>〜</a:t>
            </a:r>
            <a:r>
              <a:rPr lang="ja-JP" altLang="en-US" sz="4800">
                <a:latin typeface="MS PGothic" panose="020B0600070205080204" pitchFamily="34" charset="-128"/>
                <a:ea typeface="MS PGothic" panose="020B0600070205080204" pitchFamily="34" charset="-128"/>
              </a:rPr>
              <a:t>価値観のアップデート</a:t>
            </a:r>
            <a:r>
              <a:rPr lang="en-US" altLang="ja-JP" sz="4800" dirty="0">
                <a:latin typeface="MS PGothic" panose="020B0600070205080204" pitchFamily="34" charset="-128"/>
                <a:ea typeface="MS PGothic" panose="020B0600070205080204" pitchFamily="34" charset="-128"/>
              </a:rPr>
              <a:t>〜</a:t>
            </a:r>
          </a:p>
        </p:txBody>
      </p:sp>
      <p:sp>
        <p:nvSpPr>
          <p:cNvPr id="2" name="スライド番号プレースホルダー 9">
            <a:extLst>
              <a:ext uri="{FF2B5EF4-FFF2-40B4-BE49-F238E27FC236}">
                <a16:creationId xmlns:a16="http://schemas.microsoft.com/office/drawing/2014/main" id="{DE25288A-687A-B4C7-9906-C047E3B563C9}"/>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51</a:t>
            </a:fld>
            <a:endParaRPr lang="en-US" altLang="ja-JP" sz="2000" dirty="0">
              <a:solidFill>
                <a:srgbClr val="000000"/>
              </a:solidFill>
            </a:endParaRPr>
          </a:p>
        </p:txBody>
      </p:sp>
    </p:spTree>
    <p:extLst>
      <p:ext uri="{BB962C8B-B14F-4D97-AF65-F5344CB8AC3E}">
        <p14:creationId xmlns:p14="http://schemas.microsoft.com/office/powerpoint/2010/main" val="7738023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BE2B9-C612-9B70-1C61-A97E939A07C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3ED9EA2A-E3E6-BF88-D4CB-9199316C14E5}"/>
              </a:ext>
            </a:extLst>
          </p:cNvPr>
          <p:cNvSpPr>
            <a:spLocks noGrp="1"/>
          </p:cNvSpPr>
          <p:nvPr>
            <p:ph type="title"/>
          </p:nvPr>
        </p:nvSpPr>
        <p:spPr>
          <a:xfrm>
            <a:off x="681037" y="116632"/>
            <a:ext cx="8543925" cy="721486"/>
          </a:xfrm>
        </p:spPr>
        <p:txBody>
          <a:bodyPr>
            <a:noAutofit/>
          </a:bodyPr>
          <a:lstStyle/>
          <a:p>
            <a:pPr algn="ctr"/>
            <a:r>
              <a:rPr lang="ja-JP" altLang="en-US" sz="4800" u="sng"/>
              <a:t>ポイント</a:t>
            </a:r>
            <a:endParaRPr lang="ja-JP" altLang="en-US" sz="4800" u="sng" dirty="0"/>
          </a:p>
        </p:txBody>
      </p:sp>
      <p:sp>
        <p:nvSpPr>
          <p:cNvPr id="3" name="コンテンツ プレースホルダー 2">
            <a:extLst>
              <a:ext uri="{FF2B5EF4-FFF2-40B4-BE49-F238E27FC236}">
                <a16:creationId xmlns:a16="http://schemas.microsoft.com/office/drawing/2014/main" id="{CBBE4BF6-E7C2-C647-BF72-DD30864FC669}"/>
              </a:ext>
            </a:extLst>
          </p:cNvPr>
          <p:cNvSpPr>
            <a:spLocks noGrp="1"/>
          </p:cNvSpPr>
          <p:nvPr>
            <p:ph idx="1"/>
          </p:nvPr>
        </p:nvSpPr>
        <p:spPr>
          <a:xfrm>
            <a:off x="0" y="968555"/>
            <a:ext cx="9849544" cy="5628798"/>
          </a:xfrm>
        </p:spPr>
        <p:txBody>
          <a:bodyPr>
            <a:noAutofit/>
          </a:bodyPr>
          <a:lstStyle/>
          <a:p>
            <a:pPr marL="757238" indent="-503238">
              <a:lnSpc>
                <a:spcPct val="90000"/>
              </a:lnSpc>
              <a:spcBef>
                <a:spcPts val="1200"/>
              </a:spcBef>
              <a:buNone/>
            </a:pPr>
            <a:r>
              <a:rPr lang="en-US" altLang="ja-JP" sz="3000" dirty="0"/>
              <a:t>①</a:t>
            </a:r>
            <a:r>
              <a:rPr lang="ja-JP" altLang="en-US" sz="3000"/>
              <a:t>障害児支援は、こどもを正しく理解することから始まる</a:t>
            </a:r>
            <a:endParaRPr lang="en-US" altLang="ja-JP" sz="3000" dirty="0"/>
          </a:p>
          <a:p>
            <a:pPr marL="757238" indent="-503238">
              <a:lnSpc>
                <a:spcPct val="90000"/>
              </a:lnSpc>
              <a:spcBef>
                <a:spcPts val="1200"/>
              </a:spcBef>
              <a:buNone/>
            </a:pPr>
            <a:r>
              <a:rPr lang="ja-JP" altLang="en-US" sz="3000"/>
              <a:t>②障害児支援は、こどもの声を聴き、こどもの姿を捉えることから始まる＜アセスメントの重要性＞</a:t>
            </a:r>
            <a:endParaRPr lang="en-US" altLang="ja-JP" sz="3000" dirty="0"/>
          </a:p>
          <a:p>
            <a:pPr marL="757238" indent="-503238">
              <a:lnSpc>
                <a:spcPct val="90000"/>
              </a:lnSpc>
              <a:spcBef>
                <a:spcPts val="1200"/>
              </a:spcBef>
              <a:buNone/>
            </a:pPr>
            <a:r>
              <a:rPr lang="en-US" altLang="ja-JP" sz="3000" dirty="0"/>
              <a:t>③ </a:t>
            </a:r>
            <a:r>
              <a:rPr lang="ja-JP" altLang="en-US" sz="3000"/>
              <a:t>障害児支援は、「指導」「訓練」「付与」ではなく、こどもが主体的に学び（習得）、適応していく過程を支援することである＜支援スタンスの大転換：</a:t>
            </a:r>
            <a:r>
              <a:rPr lang="en-US" altLang="ja-JP" sz="3000" dirty="0"/>
              <a:t>R6</a:t>
            </a:r>
            <a:r>
              <a:rPr lang="ja-JP" altLang="en-US" sz="3000"/>
              <a:t>改正児童福祉法＞</a:t>
            </a:r>
          </a:p>
          <a:p>
            <a:pPr marL="757238" indent="-503238">
              <a:lnSpc>
                <a:spcPct val="90000"/>
              </a:lnSpc>
              <a:spcBef>
                <a:spcPts val="1200"/>
              </a:spcBef>
              <a:buNone/>
            </a:pPr>
            <a:r>
              <a:rPr lang="ja-JP" altLang="en-US" sz="3000"/>
              <a:t>④</a:t>
            </a:r>
            <a:r>
              <a:rPr lang="en-US" altLang="ja-JP" sz="3000" dirty="0"/>
              <a:t> </a:t>
            </a:r>
            <a:r>
              <a:rPr lang="ja-JP" altLang="en-US" sz="3000"/>
              <a:t>障害児支援の目標を理解したうえで、支援者としての　留意点や基本姿勢を理解する</a:t>
            </a:r>
            <a:endParaRPr lang="en-US" altLang="ja-JP" sz="3000" dirty="0"/>
          </a:p>
          <a:p>
            <a:pPr marL="757238" indent="-503238">
              <a:lnSpc>
                <a:spcPct val="90000"/>
              </a:lnSpc>
              <a:spcBef>
                <a:spcPts val="1200"/>
              </a:spcBef>
              <a:buNone/>
            </a:pPr>
            <a:r>
              <a:rPr lang="ja-JP" altLang="en-US" sz="3000"/>
              <a:t>　　・「ともに」を重視した姿勢</a:t>
            </a:r>
            <a:endParaRPr lang="en-US" altLang="ja-JP" sz="3000" dirty="0"/>
          </a:p>
        </p:txBody>
      </p:sp>
      <p:sp>
        <p:nvSpPr>
          <p:cNvPr id="5" name="スライド番号プレースホルダー 9">
            <a:extLst>
              <a:ext uri="{FF2B5EF4-FFF2-40B4-BE49-F238E27FC236}">
                <a16:creationId xmlns:a16="http://schemas.microsoft.com/office/drawing/2014/main" id="{5B339694-9FD3-C40D-B61B-F29F1B0B4DC4}"/>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52</a:t>
            </a:fld>
            <a:endParaRPr lang="en-US" altLang="ja-JP" sz="2000" dirty="0">
              <a:solidFill>
                <a:srgbClr val="000000"/>
              </a:solidFill>
            </a:endParaRPr>
          </a:p>
        </p:txBody>
      </p:sp>
    </p:spTree>
    <p:extLst>
      <p:ext uri="{BB962C8B-B14F-4D97-AF65-F5344CB8AC3E}">
        <p14:creationId xmlns:p14="http://schemas.microsoft.com/office/powerpoint/2010/main" val="8350953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CF7C5-5B78-7BC0-E667-75BC8BC3A5D7}"/>
            </a:ext>
          </a:extLst>
        </p:cNvPr>
        <p:cNvGrpSpPr/>
        <p:nvPr/>
      </p:nvGrpSpPr>
      <p:grpSpPr>
        <a:xfrm>
          <a:off x="0" y="0"/>
          <a:ext cx="0" cy="0"/>
          <a:chOff x="0" y="0"/>
          <a:chExt cx="0" cy="0"/>
        </a:xfrm>
      </p:grpSpPr>
      <p:sp>
        <p:nvSpPr>
          <p:cNvPr id="299010" name="Rectangle 1">
            <a:extLst>
              <a:ext uri="{FF2B5EF4-FFF2-40B4-BE49-F238E27FC236}">
                <a16:creationId xmlns:a16="http://schemas.microsoft.com/office/drawing/2014/main" id="{C85DC4D4-7BC2-D30A-C33F-17EDA8594948}"/>
              </a:ext>
            </a:extLst>
          </p:cNvPr>
          <p:cNvSpPr>
            <a:spLocks noChangeArrowheads="1"/>
          </p:cNvSpPr>
          <p:nvPr/>
        </p:nvSpPr>
        <p:spPr bwMode="auto">
          <a:xfrm>
            <a:off x="524508" y="934628"/>
            <a:ext cx="8856984" cy="158787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marL="225425"/>
            <a:r>
              <a:rPr lang="ja-JP" altLang="en-US" sz="3200" u="sng"/>
              <a:t>こども基本法</a:t>
            </a:r>
            <a:endParaRPr lang="ja-JP" altLang="en-US" sz="6600" u="sng"/>
          </a:p>
          <a:p>
            <a:pPr marL="1608138" indent="-1022350">
              <a:spcBef>
                <a:spcPts val="600"/>
              </a:spcBef>
            </a:pPr>
            <a:r>
              <a:rPr lang="ja-JP" altLang="en-US" sz="2800"/>
              <a:t>第２条　　</a:t>
            </a:r>
            <a:r>
              <a:rPr lang="ja-JP" altLang="en-US" sz="2800">
                <a:effectLst/>
                <a:highlight>
                  <a:srgbClr val="FFFFFF"/>
                </a:highlight>
                <a:latin typeface="TsukuARdGothicStd"/>
              </a:rPr>
              <a:t>この法律において「こども」とは、</a:t>
            </a:r>
            <a:r>
              <a:rPr lang="ja-JP" altLang="en-US" sz="2800" u="sng">
                <a:solidFill>
                  <a:srgbClr val="FF0000"/>
                </a:solidFill>
                <a:effectLst/>
                <a:highlight>
                  <a:srgbClr val="FFFFFF"/>
                </a:highlight>
                <a:latin typeface="TsukuARdGothicStd"/>
              </a:rPr>
              <a:t>心身の発達</a:t>
            </a:r>
            <a:r>
              <a:rPr lang="ja-JP" altLang="en-US" sz="2800" u="sng">
                <a:effectLst/>
                <a:highlight>
                  <a:srgbClr val="FFFFFF"/>
                </a:highlight>
                <a:latin typeface="TsukuARdGothicStd"/>
              </a:rPr>
              <a:t>の</a:t>
            </a:r>
            <a:r>
              <a:rPr lang="ja-JP" altLang="en-US" sz="2800" u="sng">
                <a:solidFill>
                  <a:srgbClr val="FF0000"/>
                </a:solidFill>
                <a:effectLst/>
                <a:highlight>
                  <a:srgbClr val="FFFFFF"/>
                </a:highlight>
                <a:latin typeface="TsukuARdGothicStd"/>
              </a:rPr>
              <a:t>過程</a:t>
            </a:r>
            <a:r>
              <a:rPr lang="ja-JP" altLang="en-US" sz="2800" u="sng">
                <a:effectLst/>
                <a:highlight>
                  <a:srgbClr val="FFFFFF"/>
                </a:highlight>
                <a:latin typeface="TsukuARdGothicStd"/>
              </a:rPr>
              <a:t>にある者</a:t>
            </a:r>
            <a:r>
              <a:rPr lang="ja-JP" altLang="en-US" sz="2800">
                <a:effectLst/>
                <a:highlight>
                  <a:srgbClr val="FFFFFF"/>
                </a:highlight>
                <a:latin typeface="TsukuARdGothicStd"/>
              </a:rPr>
              <a:t>をいう。 </a:t>
            </a:r>
            <a:endParaRPr lang="ja-JP" altLang="en-US" sz="2800">
              <a:effectLst/>
              <a:highlight>
                <a:srgbClr val="FFFFFF"/>
              </a:highlight>
            </a:endParaRPr>
          </a:p>
        </p:txBody>
      </p:sp>
      <p:sp>
        <p:nvSpPr>
          <p:cNvPr id="4" name="スライド番号プレースホルダー 9">
            <a:extLst>
              <a:ext uri="{FF2B5EF4-FFF2-40B4-BE49-F238E27FC236}">
                <a16:creationId xmlns:a16="http://schemas.microsoft.com/office/drawing/2014/main" id="{BEDB3033-18D9-BAE8-4A79-CC295BA1A903}"/>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53</a:t>
            </a:fld>
            <a:endParaRPr lang="en-US" altLang="ja-JP" sz="2000" dirty="0">
              <a:solidFill>
                <a:srgbClr val="000000"/>
              </a:solidFill>
            </a:endParaRPr>
          </a:p>
        </p:txBody>
      </p:sp>
      <p:sp>
        <p:nvSpPr>
          <p:cNvPr id="2" name="テキスト ボックス 1">
            <a:extLst>
              <a:ext uri="{FF2B5EF4-FFF2-40B4-BE49-F238E27FC236}">
                <a16:creationId xmlns:a16="http://schemas.microsoft.com/office/drawing/2014/main" id="{FE549246-8C91-2C9F-745C-58A41391A267}"/>
              </a:ext>
            </a:extLst>
          </p:cNvPr>
          <p:cNvSpPr txBox="1"/>
          <p:nvPr/>
        </p:nvSpPr>
        <p:spPr>
          <a:xfrm>
            <a:off x="776536" y="2639233"/>
            <a:ext cx="8769424" cy="1569660"/>
          </a:xfrm>
          <a:prstGeom prst="rect">
            <a:avLst/>
          </a:prstGeom>
          <a:noFill/>
        </p:spPr>
        <p:txBody>
          <a:bodyPr wrap="square" rtlCol="0">
            <a:spAutoFit/>
          </a:bodyPr>
          <a:lstStyle/>
          <a:p>
            <a:pPr>
              <a:spcBef>
                <a:spcPts val="0"/>
              </a:spcBef>
            </a:pPr>
            <a:r>
              <a:rPr kumimoji="1" lang="ja-JP" altLang="en-US" sz="2400">
                <a:solidFill>
                  <a:srgbClr val="0000CC"/>
                </a:solidFill>
              </a:rPr>
              <a:t>＝発達の主体は「こども」</a:t>
            </a:r>
            <a:r>
              <a:rPr kumimoji="1" lang="en-US" altLang="ja-JP" sz="2400" dirty="0">
                <a:solidFill>
                  <a:srgbClr val="0000CC"/>
                </a:solidFill>
              </a:rPr>
              <a:t> </a:t>
            </a:r>
            <a:r>
              <a:rPr kumimoji="1" lang="ja-JP" altLang="en-US" sz="2400"/>
              <a:t>（大人主体（＝主導）ではない）</a:t>
            </a:r>
            <a:endParaRPr kumimoji="1" lang="en-US" altLang="ja-JP" sz="2400" dirty="0"/>
          </a:p>
          <a:p>
            <a:pPr>
              <a:spcBef>
                <a:spcPts val="0"/>
              </a:spcBef>
            </a:pPr>
            <a:r>
              <a:rPr lang="ja-JP" altLang="en-US" sz="2400">
                <a:solidFill>
                  <a:srgbClr val="0000CC"/>
                </a:solidFill>
              </a:rPr>
              <a:t>＝</a:t>
            </a:r>
            <a:r>
              <a:rPr kumimoji="1" lang="ja-JP" altLang="en-US" sz="2400">
                <a:solidFill>
                  <a:srgbClr val="0000CC"/>
                </a:solidFill>
              </a:rPr>
              <a:t>こどもを支援することは、</a:t>
            </a:r>
            <a:r>
              <a:rPr lang="ja-JP" altLang="en-US" sz="2400">
                <a:solidFill>
                  <a:srgbClr val="0000CC"/>
                </a:solidFill>
              </a:rPr>
              <a:t>こどもの</a:t>
            </a:r>
            <a:r>
              <a:rPr lang="ja-JP" altLang="en-US" sz="2400">
                <a:solidFill>
                  <a:srgbClr val="FF0000"/>
                </a:solidFill>
              </a:rPr>
              <a:t>発達の</a:t>
            </a:r>
            <a:r>
              <a:rPr lang="ja-JP" altLang="en-US" sz="2400" u="sng">
                <a:solidFill>
                  <a:srgbClr val="FF0000"/>
                </a:solidFill>
              </a:rPr>
              <a:t>過程</a:t>
            </a:r>
            <a:r>
              <a:rPr lang="ja-JP" altLang="en-US" sz="2400">
                <a:solidFill>
                  <a:srgbClr val="0000CC"/>
                </a:solidFill>
              </a:rPr>
              <a:t>を</a:t>
            </a:r>
            <a:r>
              <a:rPr kumimoji="1" lang="ja-JP" altLang="en-US" sz="2400">
                <a:solidFill>
                  <a:srgbClr val="0000CC"/>
                </a:solidFill>
              </a:rPr>
              <a:t>支援すること</a:t>
            </a:r>
            <a:endParaRPr kumimoji="1" lang="en-US" altLang="ja-JP" sz="2400" dirty="0">
              <a:solidFill>
                <a:srgbClr val="0000CC"/>
              </a:solidFill>
            </a:endParaRPr>
          </a:p>
          <a:p>
            <a:pPr>
              <a:spcBef>
                <a:spcPts val="0"/>
              </a:spcBef>
            </a:pPr>
            <a:r>
              <a:rPr kumimoji="1" lang="ja-JP" altLang="en-US" sz="2400">
                <a:solidFill>
                  <a:srgbClr val="0000CC"/>
                </a:solidFill>
              </a:rPr>
              <a:t>　（こどもへの関わりは全てが発達支援と言える）</a:t>
            </a:r>
            <a:endParaRPr kumimoji="1" lang="en-US" altLang="ja-JP" sz="2400" dirty="0">
              <a:solidFill>
                <a:srgbClr val="0000CC"/>
              </a:solidFill>
            </a:endParaRPr>
          </a:p>
          <a:p>
            <a:pPr>
              <a:spcBef>
                <a:spcPts val="0"/>
              </a:spcBef>
            </a:pPr>
            <a:r>
              <a:rPr lang="ja-JP" altLang="en-US" sz="2400">
                <a:solidFill>
                  <a:srgbClr val="0000CC"/>
                </a:solidFill>
              </a:rPr>
              <a:t>＝こどもは自ら「発達したい」存在：だから、誤学習も発生しやすい</a:t>
            </a:r>
            <a:endParaRPr kumimoji="1" lang="ja-JP" altLang="en-US" sz="2400">
              <a:solidFill>
                <a:srgbClr val="0000CC"/>
              </a:solidFill>
            </a:endParaRPr>
          </a:p>
        </p:txBody>
      </p:sp>
      <p:sp>
        <p:nvSpPr>
          <p:cNvPr id="6" name="Rectangle 3">
            <a:extLst>
              <a:ext uri="{FF2B5EF4-FFF2-40B4-BE49-F238E27FC236}">
                <a16:creationId xmlns:a16="http://schemas.microsoft.com/office/drawing/2014/main" id="{3B16AD58-66A6-3303-E5DC-973A1FD65D5B}"/>
              </a:ext>
            </a:extLst>
          </p:cNvPr>
          <p:cNvSpPr txBox="1">
            <a:spLocks noChangeArrowheads="1"/>
          </p:cNvSpPr>
          <p:nvPr/>
        </p:nvSpPr>
        <p:spPr bwMode="auto">
          <a:xfrm>
            <a:off x="218474" y="59828"/>
            <a:ext cx="9469052" cy="626439"/>
          </a:xfrm>
          <a:prstGeom prst="rect">
            <a:avLst/>
          </a:prstGeom>
          <a:noFill/>
          <a:ln w="9525">
            <a:noFill/>
            <a:miter lim="800000"/>
            <a:headEnd/>
            <a:tailEnd/>
          </a:ln>
        </p:spPr>
        <p:txBody>
          <a:bodyPr lIns="91399" tIns="45701" rIns="91399" bIns="45701"/>
          <a:lstStyle/>
          <a:p>
            <a:pPr marL="11113" indent="-11113" algn="ctr">
              <a:lnSpc>
                <a:spcPct val="110000"/>
              </a:lnSpc>
              <a:spcBef>
                <a:spcPts val="1200"/>
              </a:spcBef>
              <a:buNone/>
            </a:pPr>
            <a:r>
              <a:rPr lang="en-US" altLang="ja-JP" sz="4000" u="sng" dirty="0">
                <a:latin typeface="MS PGothic" panose="020B0600070205080204" pitchFamily="34" charset="-128"/>
                <a:ea typeface="MS PGothic" panose="020B0600070205080204" pitchFamily="34" charset="-128"/>
              </a:rPr>
              <a:t>①</a:t>
            </a:r>
            <a:r>
              <a:rPr lang="ja-JP" altLang="en-US" sz="4000" u="sng">
                <a:latin typeface="MS PGothic" panose="020B0600070205080204" pitchFamily="34" charset="-128"/>
                <a:ea typeface="MS PGothic" panose="020B0600070205080204" pitchFamily="34" charset="-128"/>
              </a:rPr>
              <a:t> 「こども観」のアップデート</a:t>
            </a:r>
            <a:endParaRPr lang="en-US" altLang="ja-JP" sz="4000" u="sng" dirty="0">
              <a:latin typeface="MS PGothic" panose="020B0600070205080204" pitchFamily="34" charset="-128"/>
              <a:ea typeface="MS PGothic" panose="020B0600070205080204" pitchFamily="34" charset="-128"/>
            </a:endParaRPr>
          </a:p>
        </p:txBody>
      </p:sp>
      <p:sp>
        <p:nvSpPr>
          <p:cNvPr id="5" name="Rectangle 2">
            <a:extLst>
              <a:ext uri="{FF2B5EF4-FFF2-40B4-BE49-F238E27FC236}">
                <a16:creationId xmlns:a16="http://schemas.microsoft.com/office/drawing/2014/main" id="{9F48DE8A-7143-46C8-4271-5A2398AB0329}"/>
              </a:ext>
            </a:extLst>
          </p:cNvPr>
          <p:cNvSpPr txBox="1">
            <a:spLocks noChangeArrowheads="1"/>
          </p:cNvSpPr>
          <p:nvPr/>
        </p:nvSpPr>
        <p:spPr bwMode="auto">
          <a:xfrm>
            <a:off x="776536" y="4475473"/>
            <a:ext cx="8020704" cy="855509"/>
          </a:xfrm>
          <a:prstGeom prst="rect">
            <a:avLst/>
          </a:prstGeom>
          <a:noFill/>
          <a:ln w="28575">
            <a:solidFill>
              <a:schemeClr val="tx1"/>
            </a:solidFill>
            <a:miter lim="800000"/>
            <a:headEnd/>
            <a:tailEnd/>
          </a:ln>
        </p:spPr>
        <p:txBody>
          <a:bodyPr vert="horz" wrap="square" lIns="91399" tIns="45701" rIns="91399" bIns="45701" numCol="1" anchor="ctr" anchorCtr="1" compatLnSpc="1">
            <a:prstTxWarp prst="textNoShape">
              <a:avLst/>
            </a:prstTxWarp>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a:lstStyle>
          <a:p>
            <a:pPr marL="800100" indent="-800100"/>
            <a:r>
              <a:rPr lang="ja-JP" altLang="en-US" sz="2800" u="sng" kern="0">
                <a:latin typeface="MS PGothic" panose="020B0600070205080204" pitchFamily="34" charset="-128"/>
                <a:ea typeface="MS PGothic" panose="020B0600070205080204" pitchFamily="34" charset="-128"/>
              </a:rPr>
              <a:t>指導・訓練</a:t>
            </a:r>
            <a:r>
              <a:rPr lang="ja-JP" altLang="en-US" sz="2800" kern="0">
                <a:latin typeface="MS PGothic" panose="020B0600070205080204" pitchFamily="34" charset="-128"/>
                <a:ea typeface="MS PGothic" panose="020B0600070205080204" pitchFamily="34" charset="-128"/>
              </a:rPr>
              <a:t>が必要な存在としての「こども」</a:t>
            </a:r>
            <a:endParaRPr lang="en-US" altLang="ja-JP" sz="2800" kern="0" dirty="0">
              <a:latin typeface="MS PGothic" panose="020B0600070205080204" pitchFamily="34" charset="-128"/>
              <a:ea typeface="MS PGothic" panose="020B0600070205080204" pitchFamily="34" charset="-128"/>
            </a:endParaRPr>
          </a:p>
          <a:p>
            <a:pPr marL="800100" indent="-800100"/>
            <a:r>
              <a:rPr lang="ja-JP" altLang="en-US" sz="1800" kern="0">
                <a:latin typeface="MS PGothic" panose="020B0600070205080204" pitchFamily="34" charset="-128"/>
                <a:ea typeface="MS PGothic" panose="020B0600070205080204" pitchFamily="34" charset="-128"/>
              </a:rPr>
              <a:t>（教え、導かないと何もできない存在）</a:t>
            </a:r>
            <a:endParaRPr lang="en-US" altLang="ja-JP" sz="1800" kern="0" dirty="0">
              <a:latin typeface="MS PGothic" panose="020B0600070205080204" pitchFamily="34" charset="-128"/>
              <a:ea typeface="MS PGothic" panose="020B0600070205080204" pitchFamily="34" charset="-128"/>
            </a:endParaRPr>
          </a:p>
        </p:txBody>
      </p:sp>
      <p:sp>
        <p:nvSpPr>
          <p:cNvPr id="7" name="Rectangle 2">
            <a:extLst>
              <a:ext uri="{FF2B5EF4-FFF2-40B4-BE49-F238E27FC236}">
                <a16:creationId xmlns:a16="http://schemas.microsoft.com/office/drawing/2014/main" id="{B7875AFC-8A80-9B21-D2A6-A21F5F1FA309}"/>
              </a:ext>
            </a:extLst>
          </p:cNvPr>
          <p:cNvSpPr txBox="1">
            <a:spLocks noChangeArrowheads="1"/>
          </p:cNvSpPr>
          <p:nvPr/>
        </p:nvSpPr>
        <p:spPr bwMode="auto">
          <a:xfrm>
            <a:off x="776536" y="5942662"/>
            <a:ext cx="8020704" cy="855510"/>
          </a:xfrm>
          <a:prstGeom prst="rect">
            <a:avLst/>
          </a:prstGeom>
          <a:noFill/>
          <a:ln w="28575">
            <a:solidFill>
              <a:srgbClr val="FF0000"/>
            </a:solidFill>
            <a:miter lim="800000"/>
            <a:headEnd/>
            <a:tailEnd/>
          </a:ln>
        </p:spPr>
        <p:txBody>
          <a:bodyPr vert="horz" wrap="square" lIns="91399" tIns="45701" rIns="91399" bIns="45701" numCol="1" anchor="ctr" anchorCtr="1" compatLnSpc="1">
            <a:prstTxWarp prst="textNoShape">
              <a:avLst/>
            </a:prstTxWarp>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a:lstStyle>
          <a:p>
            <a:pPr marL="800100" indent="-800100"/>
            <a:r>
              <a:rPr lang="ja-JP" altLang="en-US" sz="2800" u="sng" kern="0">
                <a:solidFill>
                  <a:srgbClr val="FF0000"/>
                </a:solidFill>
                <a:latin typeface="MS PGothic" panose="020B0600070205080204" pitchFamily="34" charset="-128"/>
                <a:ea typeface="MS PGothic" panose="020B0600070205080204" pitchFamily="34" charset="-128"/>
              </a:rPr>
              <a:t>適切な環境</a:t>
            </a:r>
            <a:r>
              <a:rPr lang="ja-JP" altLang="en-US" sz="2800" kern="0">
                <a:solidFill>
                  <a:srgbClr val="FF0000"/>
                </a:solidFill>
                <a:latin typeface="MS PGothic" panose="020B0600070205080204" pitchFamily="34" charset="-128"/>
                <a:ea typeface="MS PGothic" panose="020B0600070205080204" pitchFamily="34" charset="-128"/>
              </a:rPr>
              <a:t>があれば自ら伸びていける「こども」</a:t>
            </a:r>
            <a:endParaRPr lang="en-US" altLang="ja-JP" sz="2800" kern="0" dirty="0">
              <a:solidFill>
                <a:srgbClr val="FF0000"/>
              </a:solidFill>
              <a:latin typeface="MS PGothic" panose="020B0600070205080204" pitchFamily="34" charset="-128"/>
              <a:ea typeface="MS PGothic" panose="020B0600070205080204" pitchFamily="34" charset="-128"/>
            </a:endParaRPr>
          </a:p>
          <a:p>
            <a:pPr marL="800100" indent="-800100"/>
            <a:r>
              <a:rPr lang="ja-JP" altLang="en-US" sz="1800" kern="0">
                <a:solidFill>
                  <a:srgbClr val="FF0000"/>
                </a:solidFill>
                <a:latin typeface="MS PGothic" panose="020B0600070205080204" pitchFamily="34" charset="-128"/>
                <a:ea typeface="MS PGothic" panose="020B0600070205080204" pitchFamily="34" charset="-128"/>
              </a:rPr>
              <a:t>（特性や発達状況に応じた適切な環境で、自ら納得して、主体的に育つ存在）</a:t>
            </a:r>
            <a:endParaRPr lang="en-US" altLang="ja-JP" sz="1800" kern="0" dirty="0">
              <a:solidFill>
                <a:srgbClr val="FF0000"/>
              </a:solidFill>
              <a:latin typeface="MS PGothic" panose="020B0600070205080204" pitchFamily="34" charset="-128"/>
              <a:ea typeface="MS PGothic" panose="020B0600070205080204" pitchFamily="34" charset="-128"/>
            </a:endParaRPr>
          </a:p>
        </p:txBody>
      </p:sp>
      <p:sp>
        <p:nvSpPr>
          <p:cNvPr id="8" name="下矢印 7">
            <a:extLst>
              <a:ext uri="{FF2B5EF4-FFF2-40B4-BE49-F238E27FC236}">
                <a16:creationId xmlns:a16="http://schemas.microsoft.com/office/drawing/2014/main" id="{547E6F4C-B872-76B9-008A-2212D78E2F75}"/>
              </a:ext>
            </a:extLst>
          </p:cNvPr>
          <p:cNvSpPr/>
          <p:nvPr/>
        </p:nvSpPr>
        <p:spPr bwMode="auto">
          <a:xfrm>
            <a:off x="4484948" y="5423289"/>
            <a:ext cx="936104" cy="441883"/>
          </a:xfrm>
          <a:prstGeom prst="downArrow">
            <a:avLst/>
          </a:prstGeom>
          <a:solidFill>
            <a:schemeClr val="accent5">
              <a:lumMod val="90000"/>
            </a:schemeClr>
          </a:solidFill>
          <a:ln w="9525" cap="flat" cmpd="sng" algn="ctr">
            <a:solidFill>
              <a:schemeClr val="tx1"/>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800" b="0" i="0" u="none" strike="noStrike" cap="none" normalizeH="0" baseline="0">
              <a:ln>
                <a:noFill/>
              </a:ln>
              <a:solidFill>
                <a:schemeClr val="tx1"/>
              </a:solidFill>
              <a:effectLst/>
              <a:latin typeface="Arial" charset="0"/>
              <a:ea typeface="ＭＳ Ｐゴシック" pitchFamily="50" charset="-128"/>
            </a:endParaRPr>
          </a:p>
        </p:txBody>
      </p:sp>
    </p:spTree>
    <p:extLst>
      <p:ext uri="{BB962C8B-B14F-4D97-AF65-F5344CB8AC3E}">
        <p14:creationId xmlns:p14="http://schemas.microsoft.com/office/powerpoint/2010/main" val="3604138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99010"/>
                                        </p:tgtEl>
                                        <p:attrNameLst>
                                          <p:attrName>style.visibility</p:attrName>
                                        </p:attrNameLst>
                                      </p:cBhvr>
                                      <p:to>
                                        <p:strVal val="visible"/>
                                      </p:to>
                                    </p:set>
                                    <p:animEffect transition="in" filter="fade">
                                      <p:cBhvr>
                                        <p:cTn id="7" dur="500"/>
                                        <p:tgtEl>
                                          <p:spTgt spid="2990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500"/>
                            </p:stCondLst>
                            <p:childTnLst>
                              <p:par>
                                <p:cTn id="17" presetID="22" presetClass="entr" presetSubtype="1"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500"/>
                                        <p:tgtEl>
                                          <p:spTgt spid="8"/>
                                        </p:tgtEl>
                                      </p:cBhvr>
                                    </p:animEffect>
                                  </p:childTnLst>
                                </p:cTn>
                              </p:par>
                            </p:childTnLst>
                          </p:cTn>
                        </p:par>
                        <p:par>
                          <p:cTn id="20" fill="hold">
                            <p:stCondLst>
                              <p:cond delay="1000"/>
                            </p:stCondLst>
                            <p:childTnLst>
                              <p:par>
                                <p:cTn id="21" presetID="22" presetClass="entr" presetSubtype="1"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up)">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010" grpId="0" animBg="1"/>
      <p:bldP spid="2" grpId="0"/>
      <p:bldP spid="5" grpId="0" animBg="1"/>
      <p:bldP spid="7" grpId="0" animBg="1"/>
      <p:bldP spid="8"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D061F-C4AE-4452-3C70-6E44624C1F78}"/>
            </a:ext>
          </a:extLst>
        </p:cNvPr>
        <p:cNvGrpSpPr/>
        <p:nvPr/>
      </p:nvGrpSpPr>
      <p:grpSpPr>
        <a:xfrm>
          <a:off x="0" y="0"/>
          <a:ext cx="0" cy="0"/>
          <a:chOff x="0" y="0"/>
          <a:chExt cx="0" cy="0"/>
        </a:xfrm>
      </p:grpSpPr>
      <p:sp>
        <p:nvSpPr>
          <p:cNvPr id="22" name="テキスト ボックス 21">
            <a:extLst>
              <a:ext uri="{FF2B5EF4-FFF2-40B4-BE49-F238E27FC236}">
                <a16:creationId xmlns:a16="http://schemas.microsoft.com/office/drawing/2014/main" id="{7C598B25-3FB1-B38D-2430-E0B5751E5CCB}"/>
              </a:ext>
            </a:extLst>
          </p:cNvPr>
          <p:cNvSpPr txBox="1"/>
          <p:nvPr/>
        </p:nvSpPr>
        <p:spPr>
          <a:xfrm>
            <a:off x="753655" y="4540554"/>
            <a:ext cx="8398117" cy="830997"/>
          </a:xfrm>
          <a:prstGeom prst="rect">
            <a:avLst/>
          </a:prstGeom>
          <a:noFill/>
        </p:spPr>
        <p:txBody>
          <a:bodyPr wrap="square">
            <a:spAutoFit/>
          </a:bodyPr>
          <a:lstStyle/>
          <a:p>
            <a:pPr marL="190500" indent="-190500">
              <a:buNone/>
            </a:pPr>
            <a:r>
              <a:rPr lang="ja-JP" altLang="en-US" sz="1600">
                <a:latin typeface="Meiryo" panose="020B0604030504040204" pitchFamily="34" charset="-128"/>
                <a:ea typeface="Meiryo" panose="020B0604030504040204" pitchFamily="34" charset="-128"/>
              </a:rPr>
              <a:t>「</a:t>
            </a:r>
            <a:r>
              <a:rPr lang="ja-JP" altLang="ja-JP" sz="1600">
                <a:latin typeface="Meiryo" panose="020B0604030504040204" pitchFamily="34" charset="-128"/>
                <a:ea typeface="Meiryo" panose="020B0604030504040204" pitchFamily="34" charset="-128"/>
              </a:rPr>
              <a:t>障害者は，その社会の他の異なったニーズを持つ特別な集団と考えられるべきではなく，その通常の人間的なニーズを満たすのに特別の困難を持つ普通の市民と考えられるべきなのである</a:t>
            </a:r>
            <a:r>
              <a:rPr lang="ja-JP" altLang="ja-JP" sz="1600">
                <a:effectLst/>
                <a:latin typeface="Meiryo" panose="020B0604030504040204" pitchFamily="34" charset="-128"/>
                <a:ea typeface="Meiryo" panose="020B0604030504040204" pitchFamily="34" charset="-128"/>
              </a:rPr>
              <a:t> </a:t>
            </a:r>
            <a:r>
              <a:rPr lang="ja-JP" altLang="en-US" sz="1600">
                <a:effectLst/>
                <a:latin typeface="Meiryo" panose="020B0604030504040204" pitchFamily="34" charset="-128"/>
                <a:ea typeface="Meiryo" panose="020B0604030504040204" pitchFamily="34" charset="-128"/>
              </a:rPr>
              <a:t>」</a:t>
            </a:r>
            <a:endParaRPr kumimoji="1" lang="en-US" altLang="ja-JP" sz="1600" dirty="0">
              <a:latin typeface="Meiryo" panose="020B0604030504040204" pitchFamily="34" charset="-128"/>
              <a:ea typeface="Meiryo" panose="020B0604030504040204" pitchFamily="34" charset="-128"/>
            </a:endParaRPr>
          </a:p>
        </p:txBody>
      </p:sp>
      <p:sp>
        <p:nvSpPr>
          <p:cNvPr id="3" name="Rectangle 3">
            <a:extLst>
              <a:ext uri="{FF2B5EF4-FFF2-40B4-BE49-F238E27FC236}">
                <a16:creationId xmlns:a16="http://schemas.microsoft.com/office/drawing/2014/main" id="{99E37DDF-976D-253E-5BEF-9B7EADAF414F}"/>
              </a:ext>
            </a:extLst>
          </p:cNvPr>
          <p:cNvSpPr txBox="1">
            <a:spLocks noChangeArrowheads="1"/>
          </p:cNvSpPr>
          <p:nvPr/>
        </p:nvSpPr>
        <p:spPr bwMode="auto">
          <a:xfrm>
            <a:off x="249103" y="806323"/>
            <a:ext cx="9469052" cy="574675"/>
          </a:xfrm>
          <a:prstGeom prst="rect">
            <a:avLst/>
          </a:prstGeom>
          <a:noFill/>
          <a:ln w="9525">
            <a:noFill/>
            <a:miter lim="800000"/>
            <a:headEnd/>
            <a:tailEnd/>
          </a:ln>
        </p:spPr>
        <p:txBody>
          <a:bodyPr lIns="84368" tIns="42186" rIns="84368" bIns="42186"/>
          <a:lstStyle/>
          <a:p>
            <a:pPr>
              <a:lnSpc>
                <a:spcPct val="80000"/>
              </a:lnSpc>
              <a:spcBef>
                <a:spcPct val="20000"/>
              </a:spcBef>
              <a:defRPr/>
            </a:pPr>
            <a:r>
              <a:rPr lang="ja-JP" altLang="en-US" sz="3200" u="sng"/>
              <a:t>１）障害のあるこどもは</a:t>
            </a:r>
            <a:r>
              <a:rPr lang="en-US" altLang="ja-JP" sz="3200" u="sng" dirty="0"/>
              <a:t>､</a:t>
            </a:r>
            <a:r>
              <a:rPr lang="ja-JP" altLang="en-US" sz="3200" u="sng"/>
              <a:t>普通（同じ）のこども</a:t>
            </a:r>
            <a:endParaRPr lang="en-US" altLang="ja-JP" sz="3200" u="sng" spc="-100" dirty="0">
              <a:solidFill>
                <a:srgbClr val="000000"/>
              </a:solidFill>
            </a:endParaRPr>
          </a:p>
        </p:txBody>
      </p:sp>
      <p:sp>
        <p:nvSpPr>
          <p:cNvPr id="16" name="Rectangle 3">
            <a:extLst>
              <a:ext uri="{FF2B5EF4-FFF2-40B4-BE49-F238E27FC236}">
                <a16:creationId xmlns:a16="http://schemas.microsoft.com/office/drawing/2014/main" id="{59F40AFD-65C4-6002-8321-2DE9F3B66D55}"/>
              </a:ext>
            </a:extLst>
          </p:cNvPr>
          <p:cNvSpPr txBox="1">
            <a:spLocks noChangeArrowheads="1"/>
          </p:cNvSpPr>
          <p:nvPr/>
        </p:nvSpPr>
        <p:spPr bwMode="auto">
          <a:xfrm>
            <a:off x="218473" y="-30082"/>
            <a:ext cx="9469052" cy="626439"/>
          </a:xfrm>
          <a:prstGeom prst="rect">
            <a:avLst/>
          </a:prstGeom>
          <a:noFill/>
          <a:ln w="9525">
            <a:noFill/>
            <a:miter lim="800000"/>
            <a:headEnd/>
            <a:tailEnd/>
          </a:ln>
        </p:spPr>
        <p:txBody>
          <a:bodyPr lIns="91399" tIns="45701" rIns="91399" bIns="45701"/>
          <a:lstStyle/>
          <a:p>
            <a:pPr marL="11113" indent="-11113" algn="ctr">
              <a:lnSpc>
                <a:spcPct val="110000"/>
              </a:lnSpc>
              <a:spcBef>
                <a:spcPts val="1200"/>
              </a:spcBef>
              <a:buNone/>
            </a:pPr>
            <a:r>
              <a:rPr lang="en-US" altLang="ja-JP" sz="4000" u="sng" dirty="0">
                <a:latin typeface="MS PGothic" panose="020B0600070205080204" pitchFamily="34" charset="-128"/>
                <a:ea typeface="MS PGothic" panose="020B0600070205080204" pitchFamily="34" charset="-128"/>
              </a:rPr>
              <a:t>② </a:t>
            </a:r>
            <a:r>
              <a:rPr lang="ja-JP" altLang="en-US" sz="4000" u="sng">
                <a:latin typeface="MS PGothic" panose="020B0600070205080204" pitchFamily="34" charset="-128"/>
                <a:ea typeface="MS PGothic" panose="020B0600070205080204" pitchFamily="34" charset="-128"/>
              </a:rPr>
              <a:t>「障害観」のアップデート</a:t>
            </a:r>
            <a:endParaRPr lang="en-US" altLang="ja-JP" sz="4000" u="sng" dirty="0">
              <a:latin typeface="MS PGothic" panose="020B0600070205080204" pitchFamily="34" charset="-128"/>
              <a:ea typeface="MS PGothic" panose="020B0600070205080204" pitchFamily="34" charset="-128"/>
            </a:endParaRPr>
          </a:p>
        </p:txBody>
      </p:sp>
      <p:cxnSp>
        <p:nvCxnSpPr>
          <p:cNvPr id="8" name="直線矢印コネクタ 7">
            <a:extLst>
              <a:ext uri="{FF2B5EF4-FFF2-40B4-BE49-F238E27FC236}">
                <a16:creationId xmlns:a16="http://schemas.microsoft.com/office/drawing/2014/main" id="{95A1269B-21AE-29CC-CE8E-947C29DEA4A9}"/>
              </a:ext>
            </a:extLst>
          </p:cNvPr>
          <p:cNvCxnSpPr>
            <a:cxnSpLocks/>
          </p:cNvCxnSpPr>
          <p:nvPr/>
        </p:nvCxnSpPr>
        <p:spPr bwMode="auto">
          <a:xfrm>
            <a:off x="4016896" y="2977749"/>
            <a:ext cx="935817" cy="2526123"/>
          </a:xfrm>
          <a:prstGeom prst="straightConnector1">
            <a:avLst/>
          </a:prstGeom>
          <a:solidFill>
            <a:schemeClr val="bg1"/>
          </a:solidFill>
          <a:ln w="19050" cap="flat" cmpd="sng" algn="ctr">
            <a:solidFill>
              <a:srgbClr val="FF0000"/>
            </a:solidFill>
            <a:prstDash val="solid"/>
            <a:round/>
            <a:headEnd type="none" w="med" len="med"/>
            <a:tailEnd type="triangle"/>
          </a:ln>
          <a:effectLst/>
        </p:spPr>
      </p:cxnSp>
      <p:sp>
        <p:nvSpPr>
          <p:cNvPr id="17" name="テキスト ボックス 16">
            <a:extLst>
              <a:ext uri="{FF2B5EF4-FFF2-40B4-BE49-F238E27FC236}">
                <a16:creationId xmlns:a16="http://schemas.microsoft.com/office/drawing/2014/main" id="{E2D126F1-642F-3EE8-634C-E671E83E1674}"/>
              </a:ext>
            </a:extLst>
          </p:cNvPr>
          <p:cNvSpPr txBox="1"/>
          <p:nvPr/>
        </p:nvSpPr>
        <p:spPr>
          <a:xfrm>
            <a:off x="4689162" y="5408813"/>
            <a:ext cx="4910319" cy="461665"/>
          </a:xfrm>
          <a:prstGeom prst="rect">
            <a:avLst/>
          </a:prstGeom>
          <a:noFill/>
        </p:spPr>
        <p:txBody>
          <a:bodyPr wrap="none" rtlCol="0">
            <a:spAutoFit/>
          </a:bodyPr>
          <a:lstStyle/>
          <a:p>
            <a:r>
              <a:rPr kumimoji="1" lang="ja-JP" altLang="en-US" sz="2400" u="sng">
                <a:solidFill>
                  <a:srgbClr val="FF0000"/>
                </a:solidFill>
              </a:rPr>
              <a:t>こどもの育ちの視点（発達の専門性）</a:t>
            </a:r>
          </a:p>
        </p:txBody>
      </p:sp>
      <p:sp>
        <p:nvSpPr>
          <p:cNvPr id="19" name="テキスト ボックス 18">
            <a:extLst>
              <a:ext uri="{FF2B5EF4-FFF2-40B4-BE49-F238E27FC236}">
                <a16:creationId xmlns:a16="http://schemas.microsoft.com/office/drawing/2014/main" id="{7F0B4B0F-C719-CEB6-0D08-12A8D754A906}"/>
              </a:ext>
            </a:extLst>
          </p:cNvPr>
          <p:cNvSpPr txBox="1"/>
          <p:nvPr/>
        </p:nvSpPr>
        <p:spPr>
          <a:xfrm>
            <a:off x="2658039" y="6013409"/>
            <a:ext cx="6941442" cy="461665"/>
          </a:xfrm>
          <a:prstGeom prst="rect">
            <a:avLst/>
          </a:prstGeom>
          <a:noFill/>
        </p:spPr>
        <p:txBody>
          <a:bodyPr wrap="square" rtlCol="0">
            <a:spAutoFit/>
          </a:bodyPr>
          <a:lstStyle/>
          <a:p>
            <a:r>
              <a:rPr lang="ja-JP" altLang="en-US" sz="2400" u="sng">
                <a:solidFill>
                  <a:srgbClr val="0432FF"/>
                </a:solidFill>
              </a:rPr>
              <a:t>障害</a:t>
            </a:r>
            <a:r>
              <a:rPr kumimoji="1" lang="ja-JP" altLang="en-US" sz="2400" u="sng">
                <a:solidFill>
                  <a:srgbClr val="0432FF"/>
                </a:solidFill>
              </a:rPr>
              <a:t>や特性へ</a:t>
            </a:r>
            <a:r>
              <a:rPr lang="ja-JP" altLang="en-US" sz="2400" u="sng">
                <a:solidFill>
                  <a:srgbClr val="0432FF"/>
                </a:solidFill>
              </a:rPr>
              <a:t>の合理的配慮</a:t>
            </a:r>
            <a:r>
              <a:rPr kumimoji="1" lang="ja-JP" altLang="en-US" sz="2400" u="sng">
                <a:solidFill>
                  <a:srgbClr val="0432FF"/>
                </a:solidFill>
              </a:rPr>
              <a:t>の視点（障害の専門性）</a:t>
            </a:r>
            <a:endParaRPr kumimoji="1" lang="ja-JP" altLang="en-US" sz="2000">
              <a:solidFill>
                <a:srgbClr val="0432FF"/>
              </a:solidFill>
            </a:endParaRPr>
          </a:p>
        </p:txBody>
      </p:sp>
      <p:cxnSp>
        <p:nvCxnSpPr>
          <p:cNvPr id="20" name="直線矢印コネクタ 19">
            <a:extLst>
              <a:ext uri="{FF2B5EF4-FFF2-40B4-BE49-F238E27FC236}">
                <a16:creationId xmlns:a16="http://schemas.microsoft.com/office/drawing/2014/main" id="{C63E0BBC-B5BA-B60D-B971-76687439051F}"/>
              </a:ext>
            </a:extLst>
          </p:cNvPr>
          <p:cNvCxnSpPr>
            <a:cxnSpLocks/>
          </p:cNvCxnSpPr>
          <p:nvPr/>
        </p:nvCxnSpPr>
        <p:spPr bwMode="auto">
          <a:xfrm>
            <a:off x="2072680" y="3472958"/>
            <a:ext cx="792088" cy="2540451"/>
          </a:xfrm>
          <a:prstGeom prst="straightConnector1">
            <a:avLst/>
          </a:prstGeom>
          <a:solidFill>
            <a:schemeClr val="bg1"/>
          </a:solidFill>
          <a:ln w="19050" cap="flat" cmpd="sng" algn="ctr">
            <a:solidFill>
              <a:srgbClr val="0432FF"/>
            </a:solidFill>
            <a:prstDash val="solid"/>
            <a:round/>
            <a:headEnd type="none" w="med" len="med"/>
            <a:tailEnd type="triangle"/>
          </a:ln>
          <a:effectLst/>
        </p:spPr>
      </p:cxnSp>
      <p:sp>
        <p:nvSpPr>
          <p:cNvPr id="21" name="テキスト ボックス 20">
            <a:extLst>
              <a:ext uri="{FF2B5EF4-FFF2-40B4-BE49-F238E27FC236}">
                <a16:creationId xmlns:a16="http://schemas.microsoft.com/office/drawing/2014/main" id="{FAEC8D4C-04D9-DB6E-C932-7B4306DAD7DD}"/>
              </a:ext>
            </a:extLst>
          </p:cNvPr>
          <p:cNvSpPr txBox="1"/>
          <p:nvPr/>
        </p:nvSpPr>
        <p:spPr>
          <a:xfrm>
            <a:off x="754228" y="4173948"/>
            <a:ext cx="8398117" cy="369332"/>
          </a:xfrm>
          <a:prstGeom prst="rect">
            <a:avLst/>
          </a:prstGeom>
          <a:noFill/>
        </p:spPr>
        <p:txBody>
          <a:bodyPr wrap="square">
            <a:spAutoFit/>
          </a:bodyPr>
          <a:lstStyle/>
          <a:p>
            <a:pPr marL="12700" lvl="2" indent="0">
              <a:buNone/>
            </a:pPr>
            <a:r>
              <a:rPr lang="ja-JP" altLang="en-US" sz="1800" u="sng">
                <a:latin typeface="Meiryo" panose="020B0604030504040204" pitchFamily="34" charset="-128"/>
                <a:ea typeface="Meiryo" panose="020B0604030504040204" pitchFamily="34" charset="-128"/>
              </a:rPr>
              <a:t>原典：</a:t>
            </a:r>
            <a:r>
              <a:rPr lang="ja-JP" altLang="ja-JP" sz="1800" u="sng">
                <a:latin typeface="Meiryo" panose="020B0604030504040204" pitchFamily="34" charset="-128"/>
                <a:ea typeface="Meiryo" panose="020B0604030504040204" pitchFamily="34" charset="-128"/>
              </a:rPr>
              <a:t>国連総会決議</a:t>
            </a:r>
            <a:r>
              <a:rPr lang="en-US" altLang="ja-JP" sz="1800" u="sng" dirty="0">
                <a:latin typeface="Meiryo" panose="020B0604030504040204" pitchFamily="34" charset="-128"/>
                <a:ea typeface="Meiryo" panose="020B0604030504040204" pitchFamily="34" charset="-128"/>
              </a:rPr>
              <a:t>34/158</a:t>
            </a:r>
            <a:r>
              <a:rPr lang="ja-JP" altLang="en-US" sz="1800" u="sng">
                <a:latin typeface="Meiryo" panose="020B0604030504040204" pitchFamily="34" charset="-128"/>
                <a:ea typeface="Meiryo" panose="020B0604030504040204" pitchFamily="34" charset="-128"/>
              </a:rPr>
              <a:t>（</a:t>
            </a:r>
            <a:r>
              <a:rPr lang="en-US" altLang="ja-JP" sz="1800" u="sng" dirty="0">
                <a:latin typeface="Meiryo" panose="020B0604030504040204" pitchFamily="34" charset="-128"/>
                <a:ea typeface="Meiryo" panose="020B0604030504040204" pitchFamily="34" charset="-128"/>
              </a:rPr>
              <a:t>1980</a:t>
            </a:r>
            <a:r>
              <a:rPr lang="ja-JP" altLang="ja-JP" sz="1800" u="sng">
                <a:latin typeface="Meiryo" panose="020B0604030504040204" pitchFamily="34" charset="-128"/>
                <a:ea typeface="Meiryo" panose="020B0604030504040204" pitchFamily="34" charset="-128"/>
              </a:rPr>
              <a:t>年１月</a:t>
            </a:r>
            <a:r>
              <a:rPr lang="en-US" altLang="ja-JP" sz="1800" u="sng" dirty="0">
                <a:latin typeface="Meiryo" panose="020B0604030504040204" pitchFamily="34" charset="-128"/>
                <a:ea typeface="Meiryo" panose="020B0604030504040204" pitchFamily="34" charset="-128"/>
              </a:rPr>
              <a:t>30</a:t>
            </a:r>
            <a:r>
              <a:rPr lang="ja-JP" altLang="ja-JP" sz="1800" u="sng">
                <a:latin typeface="Meiryo" panose="020B0604030504040204" pitchFamily="34" charset="-128"/>
                <a:ea typeface="Meiryo" panose="020B0604030504040204" pitchFamily="34" charset="-128"/>
              </a:rPr>
              <a:t>日採択</a:t>
            </a:r>
            <a:r>
              <a:rPr lang="ja-JP" altLang="en-US" sz="1800" u="sng">
                <a:latin typeface="Meiryo" panose="020B0604030504040204" pitchFamily="34" charset="-128"/>
                <a:ea typeface="Meiryo" panose="020B0604030504040204" pitchFamily="34" charset="-128"/>
              </a:rPr>
              <a:t>）</a:t>
            </a:r>
            <a:r>
              <a:rPr lang="ja-JP" altLang="ja-JP" sz="1800" u="sng">
                <a:latin typeface="Meiryo" panose="020B0604030504040204" pitchFamily="34" charset="-128"/>
                <a:ea typeface="Meiryo" panose="020B0604030504040204" pitchFamily="34" charset="-128"/>
              </a:rPr>
              <a:t>国際障害者年行動計画　</a:t>
            </a:r>
            <a:endParaRPr lang="ja-JP" altLang="en-US" sz="1800" u="sng"/>
          </a:p>
        </p:txBody>
      </p:sp>
      <p:sp>
        <p:nvSpPr>
          <p:cNvPr id="23" name="テキスト ボックス 22">
            <a:extLst>
              <a:ext uri="{FF2B5EF4-FFF2-40B4-BE49-F238E27FC236}">
                <a16:creationId xmlns:a16="http://schemas.microsoft.com/office/drawing/2014/main" id="{F1AB1EFA-1AB8-CB6C-BD21-109EE237E5E2}"/>
              </a:ext>
            </a:extLst>
          </p:cNvPr>
          <p:cNvSpPr txBox="1"/>
          <p:nvPr/>
        </p:nvSpPr>
        <p:spPr>
          <a:xfrm>
            <a:off x="776536" y="1580078"/>
            <a:ext cx="7979267" cy="2477601"/>
          </a:xfrm>
          <a:prstGeom prst="rect">
            <a:avLst/>
          </a:prstGeom>
          <a:solidFill>
            <a:srgbClr val="FFFF00">
              <a:alpha val="20000"/>
            </a:srgbClr>
          </a:solidFill>
          <a:ln w="15875">
            <a:solidFill>
              <a:schemeClr val="tx1"/>
            </a:solidFill>
          </a:ln>
        </p:spPr>
        <p:txBody>
          <a:bodyPr wrap="square">
            <a:spAutoFit/>
          </a:bodyPr>
          <a:lstStyle/>
          <a:p>
            <a:pPr marL="0" indent="0">
              <a:buNone/>
            </a:pPr>
            <a:r>
              <a:rPr lang="ja-JP" altLang="en-US" sz="2800" u="sng">
                <a:latin typeface="+mj-ea"/>
                <a:ea typeface="+mj-ea"/>
              </a:rPr>
              <a:t>障害のある子ども</a:t>
            </a:r>
            <a:r>
              <a:rPr lang="ja-JP" altLang="en-US" sz="2800">
                <a:latin typeface="+mj-ea"/>
                <a:ea typeface="+mj-ea"/>
              </a:rPr>
              <a:t>は、その社会の他の異なった　</a:t>
            </a:r>
            <a:endParaRPr lang="en-US" altLang="ja-JP" sz="2800" dirty="0">
              <a:latin typeface="+mj-ea"/>
              <a:ea typeface="+mj-ea"/>
            </a:endParaRPr>
          </a:p>
          <a:p>
            <a:pPr marL="0" indent="0">
              <a:buNone/>
            </a:pPr>
            <a:r>
              <a:rPr lang="ja-JP" altLang="en-US" sz="2800">
                <a:latin typeface="+mj-ea"/>
                <a:ea typeface="+mj-ea"/>
              </a:rPr>
              <a:t>ニーズを持つ特別な存在と考えられるべきではなく</a:t>
            </a:r>
            <a:endParaRPr lang="en-US" altLang="ja-JP" sz="2800" dirty="0">
              <a:latin typeface="+mj-ea"/>
              <a:ea typeface="+mj-ea"/>
            </a:endParaRPr>
          </a:p>
          <a:p>
            <a:pPr marL="0" indent="0">
              <a:spcBef>
                <a:spcPts val="600"/>
              </a:spcBef>
              <a:buNone/>
            </a:pPr>
            <a:r>
              <a:rPr lang="ja-JP" altLang="en-US" sz="2800" b="1" u="sng">
                <a:solidFill>
                  <a:srgbClr val="FF0000"/>
                </a:solidFill>
                <a:latin typeface="+mj-ea"/>
                <a:ea typeface="+mj-ea"/>
              </a:rPr>
              <a:t>通常の子どもたちがもつニーズ</a:t>
            </a:r>
            <a:r>
              <a:rPr lang="ja-JP" altLang="en-US" sz="2800">
                <a:latin typeface="+mj-ea"/>
                <a:ea typeface="+mj-ea"/>
              </a:rPr>
              <a:t>を満たすのに</a:t>
            </a:r>
            <a:endParaRPr lang="en-US" altLang="ja-JP" sz="2800" dirty="0">
              <a:latin typeface="+mj-ea"/>
              <a:ea typeface="+mj-ea"/>
            </a:endParaRPr>
          </a:p>
          <a:p>
            <a:pPr marL="0" indent="0">
              <a:spcBef>
                <a:spcPts val="600"/>
              </a:spcBef>
              <a:buNone/>
            </a:pPr>
            <a:r>
              <a:rPr lang="ja-JP" altLang="en-US" sz="2800" b="1" u="sng">
                <a:solidFill>
                  <a:srgbClr val="0432FF"/>
                </a:solidFill>
                <a:latin typeface="+mj-ea"/>
                <a:ea typeface="+mj-ea"/>
              </a:rPr>
              <a:t>特別な困難</a:t>
            </a:r>
            <a:r>
              <a:rPr lang="ja-JP" altLang="en-US" sz="2800">
                <a:latin typeface="+mj-ea"/>
                <a:ea typeface="+mj-ea"/>
              </a:rPr>
              <a:t>を持つ（特別な工夫や配慮が必要）</a:t>
            </a:r>
            <a:endParaRPr lang="en-US" altLang="ja-JP" sz="2800" dirty="0">
              <a:latin typeface="+mj-ea"/>
              <a:ea typeface="+mj-ea"/>
            </a:endParaRPr>
          </a:p>
          <a:p>
            <a:pPr marL="0" indent="0">
              <a:spcBef>
                <a:spcPts val="600"/>
              </a:spcBef>
              <a:buNone/>
            </a:pPr>
            <a:r>
              <a:rPr lang="ja-JP" altLang="en-US" sz="2800" b="1" u="sng">
                <a:solidFill>
                  <a:srgbClr val="008F00"/>
                </a:solidFill>
                <a:latin typeface="+mj-ea"/>
                <a:ea typeface="+mj-ea"/>
              </a:rPr>
              <a:t>普通の子ども</a:t>
            </a:r>
            <a:r>
              <a:rPr lang="ja-JP" altLang="en-US" sz="2800">
                <a:latin typeface="+mj-ea"/>
                <a:ea typeface="+mj-ea"/>
              </a:rPr>
              <a:t>と考えられるべき</a:t>
            </a:r>
            <a:endParaRPr lang="en-US" altLang="ja-JP" sz="2800" dirty="0">
              <a:latin typeface="+mj-ea"/>
              <a:ea typeface="+mj-ea"/>
            </a:endParaRPr>
          </a:p>
        </p:txBody>
      </p:sp>
    </p:spTree>
    <p:extLst>
      <p:ext uri="{BB962C8B-B14F-4D97-AF65-F5344CB8AC3E}">
        <p14:creationId xmlns:p14="http://schemas.microsoft.com/office/powerpoint/2010/main" val="1722135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p:cTn id="11" dur="500" fill="hold"/>
                                        <p:tgtEl>
                                          <p:spTgt spid="17"/>
                                        </p:tgtEl>
                                        <p:attrNameLst>
                                          <p:attrName>ppt_w</p:attrName>
                                        </p:attrNameLst>
                                      </p:cBhvr>
                                      <p:tavLst>
                                        <p:tav tm="0">
                                          <p:val>
                                            <p:fltVal val="0"/>
                                          </p:val>
                                        </p:tav>
                                        <p:tav tm="100000">
                                          <p:val>
                                            <p:strVal val="#ppt_w"/>
                                          </p:val>
                                        </p:tav>
                                      </p:tavLst>
                                    </p:anim>
                                    <p:anim calcmode="lin" valueType="num">
                                      <p:cBhvr>
                                        <p:cTn id="12" dur="500" fill="hold"/>
                                        <p:tgtEl>
                                          <p:spTgt spid="17"/>
                                        </p:tgtEl>
                                        <p:attrNameLst>
                                          <p:attrName>ppt_h</p:attrName>
                                        </p:attrNameLst>
                                      </p:cBhvr>
                                      <p:tavLst>
                                        <p:tav tm="0">
                                          <p:val>
                                            <p:fltVal val="0"/>
                                          </p:val>
                                        </p:tav>
                                        <p:tav tm="100000">
                                          <p:val>
                                            <p:strVal val="#ppt_h"/>
                                          </p:val>
                                        </p:tav>
                                      </p:tavLst>
                                    </p:anim>
                                    <p:animEffect transition="in" filter="fade">
                                      <p:cBhvr>
                                        <p:cTn id="13" dur="500"/>
                                        <p:tgtEl>
                                          <p:spTgt spid="17"/>
                                        </p:tgtEl>
                                      </p:cBhvr>
                                    </p:animEffect>
                                  </p:childTnLst>
                                </p:cTn>
                              </p:par>
                            </p:childTnLst>
                          </p:cTn>
                        </p:par>
                        <p:par>
                          <p:cTn id="14" fill="hold">
                            <p:stCondLst>
                              <p:cond delay="1000"/>
                            </p:stCondLst>
                            <p:childTnLst>
                              <p:par>
                                <p:cTn id="15" presetID="22" presetClass="entr" presetSubtype="1"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up)">
                                      <p:cBhvr>
                                        <p:cTn id="17" dur="500"/>
                                        <p:tgtEl>
                                          <p:spTgt spid="20"/>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p:cTn id="21" dur="500" fill="hold"/>
                                        <p:tgtEl>
                                          <p:spTgt spid="19"/>
                                        </p:tgtEl>
                                        <p:attrNameLst>
                                          <p:attrName>ppt_w</p:attrName>
                                        </p:attrNameLst>
                                      </p:cBhvr>
                                      <p:tavLst>
                                        <p:tav tm="0">
                                          <p:val>
                                            <p:fltVal val="0"/>
                                          </p:val>
                                        </p:tav>
                                        <p:tav tm="100000">
                                          <p:val>
                                            <p:strVal val="#ppt_w"/>
                                          </p:val>
                                        </p:tav>
                                      </p:tavLst>
                                    </p:anim>
                                    <p:anim calcmode="lin" valueType="num">
                                      <p:cBhvr>
                                        <p:cTn id="22" dur="500" fill="hold"/>
                                        <p:tgtEl>
                                          <p:spTgt spid="19"/>
                                        </p:tgtEl>
                                        <p:attrNameLst>
                                          <p:attrName>ppt_h</p:attrName>
                                        </p:attrNameLst>
                                      </p:cBhvr>
                                      <p:tavLst>
                                        <p:tav tm="0">
                                          <p:val>
                                            <p:fltVal val="0"/>
                                          </p:val>
                                        </p:tav>
                                        <p:tav tm="100000">
                                          <p:val>
                                            <p:strVal val="#ppt_h"/>
                                          </p:val>
                                        </p:tav>
                                      </p:tavLst>
                                    </p:anim>
                                    <p:animEffect transition="in" filter="fade">
                                      <p:cBhvr>
                                        <p:cTn id="2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568A7-0F57-0AAB-BF21-655F9955B2DF}"/>
            </a:ext>
          </a:extLst>
        </p:cNvPr>
        <p:cNvGrpSpPr/>
        <p:nvPr/>
      </p:nvGrpSpPr>
      <p:grpSpPr>
        <a:xfrm>
          <a:off x="0" y="0"/>
          <a:ext cx="0" cy="0"/>
          <a:chOff x="0" y="0"/>
          <a:chExt cx="0" cy="0"/>
        </a:xfrm>
      </p:grpSpPr>
      <p:sp>
        <p:nvSpPr>
          <p:cNvPr id="4" name="スライド番号プレースホルダー 9">
            <a:extLst>
              <a:ext uri="{FF2B5EF4-FFF2-40B4-BE49-F238E27FC236}">
                <a16:creationId xmlns:a16="http://schemas.microsoft.com/office/drawing/2014/main" id="{BB2D902F-D36E-BE3E-CBD1-C8A52DC0B185}"/>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55</a:t>
            </a:fld>
            <a:endParaRPr lang="en-US" altLang="ja-JP" sz="2000" dirty="0">
              <a:solidFill>
                <a:srgbClr val="000000"/>
              </a:solidFill>
            </a:endParaRPr>
          </a:p>
        </p:txBody>
      </p:sp>
      <p:sp>
        <p:nvSpPr>
          <p:cNvPr id="11" name="Rectangle 3">
            <a:extLst>
              <a:ext uri="{FF2B5EF4-FFF2-40B4-BE49-F238E27FC236}">
                <a16:creationId xmlns:a16="http://schemas.microsoft.com/office/drawing/2014/main" id="{EE8CB4A2-9E8E-A984-20F0-F5E64D0F1D76}"/>
              </a:ext>
            </a:extLst>
          </p:cNvPr>
          <p:cNvSpPr txBox="1">
            <a:spLocks noChangeArrowheads="1"/>
          </p:cNvSpPr>
          <p:nvPr/>
        </p:nvSpPr>
        <p:spPr bwMode="auto">
          <a:xfrm>
            <a:off x="194951" y="270040"/>
            <a:ext cx="9127889" cy="574675"/>
          </a:xfrm>
          <a:prstGeom prst="rect">
            <a:avLst/>
          </a:prstGeom>
          <a:noFill/>
          <a:ln w="9525">
            <a:noFill/>
            <a:miter lim="800000"/>
            <a:headEnd/>
            <a:tailEnd/>
          </a:ln>
        </p:spPr>
        <p:txBody>
          <a:bodyPr lIns="84368" tIns="42186" rIns="84368" bIns="42186"/>
          <a:lstStyle/>
          <a:p>
            <a:pPr>
              <a:lnSpc>
                <a:spcPct val="80000"/>
              </a:lnSpc>
              <a:spcBef>
                <a:spcPct val="20000"/>
              </a:spcBef>
              <a:defRPr/>
            </a:pPr>
            <a:r>
              <a:rPr lang="ja-JP" altLang="en-US" sz="3200" u="sng"/>
              <a:t>２）</a:t>
            </a:r>
            <a:r>
              <a:rPr lang="en-US" altLang="ja-JP" sz="3200" u="sng" dirty="0"/>
              <a:t>ICF</a:t>
            </a:r>
            <a:r>
              <a:rPr lang="ja-JP" altLang="en-US" sz="3200" u="sng"/>
              <a:t>モデル（国際生活機能分類）の正しい理解</a:t>
            </a:r>
            <a:endParaRPr lang="en-US" altLang="ja-JP" sz="3200" u="sng" dirty="0"/>
          </a:p>
        </p:txBody>
      </p:sp>
      <p:sp>
        <p:nvSpPr>
          <p:cNvPr id="12" name="Rectangle 3">
            <a:extLst>
              <a:ext uri="{FF2B5EF4-FFF2-40B4-BE49-F238E27FC236}">
                <a16:creationId xmlns:a16="http://schemas.microsoft.com/office/drawing/2014/main" id="{D63E2139-DA01-EEF5-0125-56C59C0E4CAE}"/>
              </a:ext>
            </a:extLst>
          </p:cNvPr>
          <p:cNvSpPr txBox="1">
            <a:spLocks noChangeArrowheads="1"/>
          </p:cNvSpPr>
          <p:nvPr/>
        </p:nvSpPr>
        <p:spPr bwMode="auto">
          <a:xfrm>
            <a:off x="745589" y="1721295"/>
            <a:ext cx="8929515" cy="574675"/>
          </a:xfrm>
          <a:prstGeom prst="rect">
            <a:avLst/>
          </a:prstGeom>
          <a:noFill/>
          <a:ln w="9525">
            <a:noFill/>
            <a:miter lim="800000"/>
            <a:headEnd/>
            <a:tailEnd/>
          </a:ln>
        </p:spPr>
        <p:txBody>
          <a:bodyPr lIns="84368" tIns="42186" rIns="84368" bIns="42186"/>
          <a:lstStyle/>
          <a:p>
            <a:pPr marL="5024438" indent="-5024438">
              <a:lnSpc>
                <a:spcPct val="80000"/>
              </a:lnSpc>
              <a:spcBef>
                <a:spcPct val="20000"/>
              </a:spcBef>
              <a:defRPr/>
            </a:pPr>
            <a:r>
              <a:rPr lang="ja-JP" altLang="en-US" sz="3200"/>
              <a:t>・個人モデル</a:t>
            </a:r>
            <a:r>
              <a:rPr lang="en-US" altLang="ja-JP" sz="3200" dirty="0"/>
              <a:t> </a:t>
            </a:r>
            <a:r>
              <a:rPr lang="ja-JP" altLang="en-US" sz="3200"/>
              <a:t>⇔</a:t>
            </a:r>
            <a:r>
              <a:rPr lang="en-US" altLang="ja-JP" sz="3200" dirty="0"/>
              <a:t> </a:t>
            </a:r>
            <a:r>
              <a:rPr lang="ja-JP" altLang="en-US" sz="3200" u="sng">
                <a:solidFill>
                  <a:srgbClr val="FF0000"/>
                </a:solidFill>
              </a:rPr>
              <a:t>社会モデル</a:t>
            </a:r>
            <a:r>
              <a:rPr lang="ja-JP" altLang="en-US" sz="3200"/>
              <a:t>：</a:t>
            </a:r>
            <a:r>
              <a:rPr lang="ja-JP" altLang="en-US" sz="2800"/>
              <a:t>障害の個人にあるのではなく社会にある</a:t>
            </a:r>
            <a:endParaRPr lang="en-US" altLang="ja-JP" sz="3200" dirty="0"/>
          </a:p>
        </p:txBody>
      </p:sp>
      <p:sp>
        <p:nvSpPr>
          <p:cNvPr id="13" name="Rectangle 3">
            <a:extLst>
              <a:ext uri="{FF2B5EF4-FFF2-40B4-BE49-F238E27FC236}">
                <a16:creationId xmlns:a16="http://schemas.microsoft.com/office/drawing/2014/main" id="{62315BEC-616D-EC9A-9BC7-6F237DCC5670}"/>
              </a:ext>
            </a:extLst>
          </p:cNvPr>
          <p:cNvSpPr txBox="1">
            <a:spLocks noChangeArrowheads="1"/>
          </p:cNvSpPr>
          <p:nvPr/>
        </p:nvSpPr>
        <p:spPr bwMode="auto">
          <a:xfrm>
            <a:off x="745589" y="859810"/>
            <a:ext cx="8929515" cy="574675"/>
          </a:xfrm>
          <a:prstGeom prst="rect">
            <a:avLst/>
          </a:prstGeom>
          <a:noFill/>
          <a:ln w="9525">
            <a:noFill/>
            <a:miter lim="800000"/>
            <a:headEnd/>
            <a:tailEnd/>
          </a:ln>
        </p:spPr>
        <p:txBody>
          <a:bodyPr lIns="84368" tIns="42186" rIns="84368" bIns="42186"/>
          <a:lstStyle/>
          <a:p>
            <a:pPr marL="4979988" indent="-4979988">
              <a:lnSpc>
                <a:spcPct val="80000"/>
              </a:lnSpc>
              <a:spcBef>
                <a:spcPct val="20000"/>
              </a:spcBef>
              <a:defRPr/>
            </a:pPr>
            <a:r>
              <a:rPr lang="ja-JP" altLang="en-US" sz="3200"/>
              <a:t>・疾患モデル</a:t>
            </a:r>
            <a:r>
              <a:rPr lang="en-US" altLang="ja-JP" sz="3200" dirty="0"/>
              <a:t> </a:t>
            </a:r>
            <a:r>
              <a:rPr lang="ja-JP" altLang="en-US" sz="3200"/>
              <a:t>⇔</a:t>
            </a:r>
            <a:r>
              <a:rPr lang="en-US" altLang="ja-JP" sz="3200" dirty="0"/>
              <a:t> </a:t>
            </a:r>
            <a:r>
              <a:rPr lang="ja-JP" altLang="en-US" sz="3200" u="sng">
                <a:solidFill>
                  <a:srgbClr val="FF0000"/>
                </a:solidFill>
              </a:rPr>
              <a:t>生活モデル</a:t>
            </a:r>
            <a:r>
              <a:rPr lang="ja-JP" altLang="en-US" sz="3200"/>
              <a:t>：</a:t>
            </a:r>
            <a:r>
              <a:rPr lang="ja-JP" altLang="en-US" sz="2800"/>
              <a:t>障害は生活のしづらさで捉える：障害者＝生活者</a:t>
            </a:r>
            <a:endParaRPr lang="en-US" altLang="ja-JP" sz="3200" dirty="0"/>
          </a:p>
        </p:txBody>
      </p:sp>
      <p:sp>
        <p:nvSpPr>
          <p:cNvPr id="14" name="Rectangle 3">
            <a:extLst>
              <a:ext uri="{FF2B5EF4-FFF2-40B4-BE49-F238E27FC236}">
                <a16:creationId xmlns:a16="http://schemas.microsoft.com/office/drawing/2014/main" id="{3E84FE3D-843B-3B97-9580-BCD62EA8EDF1}"/>
              </a:ext>
            </a:extLst>
          </p:cNvPr>
          <p:cNvSpPr txBox="1">
            <a:spLocks noChangeArrowheads="1"/>
          </p:cNvSpPr>
          <p:nvPr/>
        </p:nvSpPr>
        <p:spPr bwMode="auto">
          <a:xfrm>
            <a:off x="718654" y="3678973"/>
            <a:ext cx="8896622" cy="1656673"/>
          </a:xfrm>
          <a:prstGeom prst="rect">
            <a:avLst/>
          </a:prstGeom>
          <a:noFill/>
          <a:ln w="9525">
            <a:noFill/>
            <a:miter lim="800000"/>
            <a:headEnd/>
            <a:tailEnd/>
          </a:ln>
        </p:spPr>
        <p:txBody>
          <a:bodyPr lIns="84368" tIns="42186" rIns="84368" bIns="42186"/>
          <a:lstStyle/>
          <a:p>
            <a:pPr marL="4979988" indent="-4979988">
              <a:lnSpc>
                <a:spcPct val="80000"/>
              </a:lnSpc>
              <a:spcBef>
                <a:spcPct val="20000"/>
              </a:spcBef>
              <a:defRPr/>
            </a:pPr>
            <a:r>
              <a:rPr lang="ja-JP" altLang="en-US" sz="3200"/>
              <a:t>・治療モデル</a:t>
            </a:r>
            <a:r>
              <a:rPr lang="en-US" altLang="ja-JP" sz="3200" dirty="0"/>
              <a:t> </a:t>
            </a:r>
            <a:r>
              <a:rPr lang="ja-JP" altLang="en-US" sz="3200"/>
              <a:t>⇔</a:t>
            </a:r>
            <a:r>
              <a:rPr lang="en-US" altLang="ja-JP" sz="3200" dirty="0"/>
              <a:t> </a:t>
            </a:r>
            <a:r>
              <a:rPr lang="ja-JP" altLang="en-US" sz="3200" u="sng">
                <a:solidFill>
                  <a:srgbClr val="FF0000"/>
                </a:solidFill>
              </a:rPr>
              <a:t>人権モデル</a:t>
            </a:r>
            <a:r>
              <a:rPr lang="ja-JP" altLang="en-US" sz="3200"/>
              <a:t>：</a:t>
            </a:r>
            <a:r>
              <a:rPr lang="ja-JP" altLang="en-US" sz="2800"/>
              <a:t>障害は多様性の１つであり、否定されない</a:t>
            </a:r>
            <a:endParaRPr lang="en-US" altLang="ja-JP" sz="2800" dirty="0"/>
          </a:p>
          <a:p>
            <a:pPr marL="4979988" indent="44450">
              <a:lnSpc>
                <a:spcPct val="80000"/>
              </a:lnSpc>
              <a:spcBef>
                <a:spcPct val="20000"/>
              </a:spcBef>
              <a:defRPr/>
            </a:pPr>
            <a:r>
              <a:rPr lang="ja-JP" altLang="en-US" sz="2800"/>
              <a:t>障害</a:t>
            </a:r>
            <a:r>
              <a:rPr lang="en-US" altLang="ja-JP" sz="2800" dirty="0"/>
              <a:t> </a:t>
            </a:r>
            <a:r>
              <a:rPr lang="ja-JP" altLang="en-US" sz="2800"/>
              <a:t>＝</a:t>
            </a:r>
            <a:r>
              <a:rPr lang="en-US" altLang="ja-JP" sz="2800" dirty="0"/>
              <a:t> </a:t>
            </a:r>
            <a:r>
              <a:rPr lang="ja-JP" altLang="en-US" sz="2800"/>
              <a:t>尊厳（対等）</a:t>
            </a:r>
            <a:endParaRPr lang="en-US" altLang="ja-JP" sz="2800" dirty="0"/>
          </a:p>
          <a:p>
            <a:pPr marL="4979988" indent="44450">
              <a:lnSpc>
                <a:spcPct val="80000"/>
              </a:lnSpc>
              <a:spcBef>
                <a:spcPct val="20000"/>
              </a:spcBef>
              <a:defRPr/>
            </a:pPr>
            <a:r>
              <a:rPr lang="ja-JP" altLang="en-US" sz="2800"/>
              <a:t>　　</a:t>
            </a:r>
            <a:r>
              <a:rPr lang="en-US" altLang="ja-JP" sz="2800" dirty="0"/>
              <a:t>  </a:t>
            </a:r>
            <a:r>
              <a:rPr lang="ja-JP" altLang="en-US" sz="2800"/>
              <a:t>　</a:t>
            </a:r>
            <a:r>
              <a:rPr lang="en-US" altLang="ja-JP" sz="2800" dirty="0"/>
              <a:t>≠  </a:t>
            </a:r>
            <a:r>
              <a:rPr lang="ja-JP" altLang="en-US" sz="2800"/>
              <a:t>劣る（劣等）</a:t>
            </a:r>
            <a:endParaRPr lang="en-US" altLang="ja-JP" sz="2800" dirty="0"/>
          </a:p>
        </p:txBody>
      </p:sp>
      <p:sp>
        <p:nvSpPr>
          <p:cNvPr id="15" name="テキスト ボックス 14">
            <a:extLst>
              <a:ext uri="{FF2B5EF4-FFF2-40B4-BE49-F238E27FC236}">
                <a16:creationId xmlns:a16="http://schemas.microsoft.com/office/drawing/2014/main" id="{8DDDDA0E-172E-68BB-60B1-CB7F89C5386E}"/>
              </a:ext>
            </a:extLst>
          </p:cNvPr>
          <p:cNvSpPr txBox="1"/>
          <p:nvPr/>
        </p:nvSpPr>
        <p:spPr>
          <a:xfrm>
            <a:off x="194951" y="5544004"/>
            <a:ext cx="9599711" cy="1138773"/>
          </a:xfrm>
          <a:prstGeom prst="rect">
            <a:avLst/>
          </a:prstGeom>
          <a:noFill/>
        </p:spPr>
        <p:txBody>
          <a:bodyPr wrap="square" rtlCol="0">
            <a:spAutoFit/>
          </a:bodyPr>
          <a:lstStyle/>
          <a:p>
            <a:r>
              <a:rPr kumimoji="1" lang="en-US" altLang="ja-JP" sz="2800" dirty="0">
                <a:solidFill>
                  <a:srgbClr val="0432FF"/>
                </a:solidFill>
              </a:rPr>
              <a:t>※ </a:t>
            </a:r>
            <a:r>
              <a:rPr kumimoji="1" lang="ja-JP" altLang="en-US" sz="2800">
                <a:solidFill>
                  <a:srgbClr val="0432FF"/>
                </a:solidFill>
              </a:rPr>
              <a:t>現状はまだまだ</a:t>
            </a:r>
            <a:r>
              <a:rPr lang="ja-JP" altLang="en-US" sz="2800">
                <a:solidFill>
                  <a:srgbClr val="0432FF"/>
                </a:solidFill>
              </a:rPr>
              <a:t>医学</a:t>
            </a:r>
            <a:r>
              <a:rPr kumimoji="1" lang="ja-JP" altLang="en-US" sz="2800">
                <a:solidFill>
                  <a:srgbClr val="0432FF"/>
                </a:solidFill>
              </a:rPr>
              <a:t>モデルが台頭？</a:t>
            </a:r>
            <a:r>
              <a:rPr kumimoji="1" lang="en-US" altLang="ja-JP" sz="2800" dirty="0">
                <a:solidFill>
                  <a:srgbClr val="0432FF"/>
                </a:solidFill>
              </a:rPr>
              <a:t> </a:t>
            </a:r>
            <a:r>
              <a:rPr kumimoji="1" lang="ja-JP" altLang="en-US" sz="2800">
                <a:solidFill>
                  <a:srgbClr val="0432FF"/>
                </a:solidFill>
              </a:rPr>
              <a:t>（逆に強まっている？）</a:t>
            </a:r>
            <a:endParaRPr kumimoji="1" lang="en-US" altLang="ja-JP" sz="2000" dirty="0">
              <a:solidFill>
                <a:srgbClr val="0432FF"/>
              </a:solidFill>
            </a:endParaRPr>
          </a:p>
          <a:p>
            <a:r>
              <a:rPr lang="ja-JP" altLang="en-US" sz="2000">
                <a:solidFill>
                  <a:srgbClr val="0432FF"/>
                </a:solidFill>
              </a:rPr>
              <a:t>　　　⇒</a:t>
            </a:r>
            <a:r>
              <a:rPr lang="en-US" altLang="ja-JP" sz="2000" dirty="0">
                <a:solidFill>
                  <a:srgbClr val="0432FF"/>
                </a:solidFill>
              </a:rPr>
              <a:t> </a:t>
            </a:r>
            <a:r>
              <a:rPr lang="ja-JP" altLang="en-US" sz="2000">
                <a:solidFill>
                  <a:srgbClr val="0432FF"/>
                </a:solidFill>
              </a:rPr>
              <a:t>手帳制度（機能障害で程度を判断）、受給者証交付は医師の意見を前提</a:t>
            </a:r>
            <a:endParaRPr lang="en-US" altLang="ja-JP" sz="2000" dirty="0">
              <a:solidFill>
                <a:srgbClr val="0432FF"/>
              </a:solidFill>
            </a:endParaRPr>
          </a:p>
          <a:p>
            <a:r>
              <a:rPr lang="ja-JP" altLang="en-US" sz="2000">
                <a:solidFill>
                  <a:srgbClr val="0432FF"/>
                </a:solidFill>
              </a:rPr>
              <a:t>　　　⇒</a:t>
            </a:r>
            <a:r>
              <a:rPr lang="en-US" altLang="ja-JP" sz="2000" dirty="0">
                <a:solidFill>
                  <a:srgbClr val="0432FF"/>
                </a:solidFill>
              </a:rPr>
              <a:t> </a:t>
            </a:r>
            <a:r>
              <a:rPr lang="ja-JP" altLang="en-US" sz="2000">
                <a:solidFill>
                  <a:srgbClr val="0432FF"/>
                </a:solidFill>
              </a:rPr>
              <a:t>受給者証の交付に医師意見を要件としている自治体も（制度上は不要）</a:t>
            </a:r>
            <a:endParaRPr lang="en-US" altLang="ja-JP" sz="2000" dirty="0">
              <a:solidFill>
                <a:srgbClr val="0432FF"/>
              </a:solidFill>
            </a:endParaRPr>
          </a:p>
        </p:txBody>
      </p:sp>
      <p:sp>
        <p:nvSpPr>
          <p:cNvPr id="2" name="テキスト ボックス 1">
            <a:extLst>
              <a:ext uri="{FF2B5EF4-FFF2-40B4-BE49-F238E27FC236}">
                <a16:creationId xmlns:a16="http://schemas.microsoft.com/office/drawing/2014/main" id="{82896C5B-AD1F-84AC-A931-D51DCFBA9BEE}"/>
              </a:ext>
            </a:extLst>
          </p:cNvPr>
          <p:cNvSpPr txBox="1"/>
          <p:nvPr/>
        </p:nvSpPr>
        <p:spPr>
          <a:xfrm>
            <a:off x="1265485" y="4439039"/>
            <a:ext cx="3342582" cy="830997"/>
          </a:xfrm>
          <a:prstGeom prst="rect">
            <a:avLst/>
          </a:prstGeom>
          <a:noFill/>
        </p:spPr>
        <p:txBody>
          <a:bodyPr wrap="none" rtlCol="0">
            <a:spAutoFit/>
          </a:bodyPr>
          <a:lstStyle/>
          <a:p>
            <a:r>
              <a:rPr kumimoji="1" lang="ja-JP" altLang="en-US" sz="2400"/>
              <a:t>一般的には</a:t>
            </a:r>
            <a:endParaRPr kumimoji="1" lang="en-US" altLang="ja-JP" sz="2400" dirty="0"/>
          </a:p>
          <a:p>
            <a:r>
              <a:rPr kumimoji="1" lang="ja-JP" altLang="en-US" sz="2400" u="sng"/>
              <a:t>「医学モデル」</a:t>
            </a:r>
            <a:r>
              <a:rPr lang="ja-JP" altLang="en-US" sz="2400"/>
              <a:t>と称される</a:t>
            </a:r>
            <a:endParaRPr kumimoji="1" lang="ja-JP" altLang="en-US" sz="2400"/>
          </a:p>
        </p:txBody>
      </p:sp>
      <p:cxnSp>
        <p:nvCxnSpPr>
          <p:cNvPr id="7" name="直線矢印コネクタ 6">
            <a:extLst>
              <a:ext uri="{FF2B5EF4-FFF2-40B4-BE49-F238E27FC236}">
                <a16:creationId xmlns:a16="http://schemas.microsoft.com/office/drawing/2014/main" id="{63851DA7-A507-04BC-A9F7-A76DD0776508}"/>
              </a:ext>
            </a:extLst>
          </p:cNvPr>
          <p:cNvCxnSpPr>
            <a:cxnSpLocks/>
          </p:cNvCxnSpPr>
          <p:nvPr/>
        </p:nvCxnSpPr>
        <p:spPr bwMode="auto">
          <a:xfrm>
            <a:off x="1482182" y="1313996"/>
            <a:ext cx="815339" cy="3193313"/>
          </a:xfrm>
          <a:prstGeom prst="straightConnector1">
            <a:avLst/>
          </a:prstGeom>
          <a:solidFill>
            <a:schemeClr val="bg1"/>
          </a:solidFill>
          <a:ln w="9525" cap="flat" cmpd="sng" algn="ctr">
            <a:solidFill>
              <a:schemeClr val="tx1"/>
            </a:solidFill>
            <a:prstDash val="dash"/>
            <a:round/>
            <a:headEnd type="none" w="med" len="med"/>
            <a:tailEnd type="triangle"/>
          </a:ln>
          <a:effectLst/>
        </p:spPr>
      </p:cxnSp>
      <p:cxnSp>
        <p:nvCxnSpPr>
          <p:cNvPr id="8" name="直線矢印コネクタ 7">
            <a:extLst>
              <a:ext uri="{FF2B5EF4-FFF2-40B4-BE49-F238E27FC236}">
                <a16:creationId xmlns:a16="http://schemas.microsoft.com/office/drawing/2014/main" id="{73D7CD82-1F9B-B8A9-109E-FF42200B5DE4}"/>
              </a:ext>
            </a:extLst>
          </p:cNvPr>
          <p:cNvCxnSpPr>
            <a:cxnSpLocks/>
          </p:cNvCxnSpPr>
          <p:nvPr/>
        </p:nvCxnSpPr>
        <p:spPr bwMode="auto">
          <a:xfrm>
            <a:off x="1695680" y="4133692"/>
            <a:ext cx="388342" cy="372983"/>
          </a:xfrm>
          <a:prstGeom prst="straightConnector1">
            <a:avLst/>
          </a:prstGeom>
          <a:solidFill>
            <a:schemeClr val="bg1"/>
          </a:solidFill>
          <a:ln w="9525" cap="flat" cmpd="sng" algn="ctr">
            <a:solidFill>
              <a:schemeClr val="tx1"/>
            </a:solidFill>
            <a:prstDash val="dash"/>
            <a:round/>
            <a:headEnd type="none" w="med" len="med"/>
            <a:tailEnd type="triangle"/>
          </a:ln>
          <a:effectLst/>
        </p:spPr>
      </p:cxnSp>
      <p:sp>
        <p:nvSpPr>
          <p:cNvPr id="5" name="下矢印 4">
            <a:extLst>
              <a:ext uri="{FF2B5EF4-FFF2-40B4-BE49-F238E27FC236}">
                <a16:creationId xmlns:a16="http://schemas.microsoft.com/office/drawing/2014/main" id="{EF662268-C7A2-0479-D47C-C3FDF54284A7}"/>
              </a:ext>
            </a:extLst>
          </p:cNvPr>
          <p:cNvSpPr/>
          <p:nvPr/>
        </p:nvSpPr>
        <p:spPr>
          <a:xfrm>
            <a:off x="2936776" y="2420889"/>
            <a:ext cx="1512168" cy="1049726"/>
          </a:xfrm>
          <a:prstGeom prst="downArrow">
            <a:avLst>
              <a:gd name="adj1" fmla="val 50000"/>
              <a:gd name="adj2" fmla="val 35244"/>
            </a:avLst>
          </a:prstGeom>
          <a:solidFill>
            <a:srgbClr val="CC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8C1D0E62-A9D7-74E2-5701-292338B01FC0}"/>
              </a:ext>
            </a:extLst>
          </p:cNvPr>
          <p:cNvSpPr txBox="1"/>
          <p:nvPr/>
        </p:nvSpPr>
        <p:spPr>
          <a:xfrm>
            <a:off x="3369694" y="2754859"/>
            <a:ext cx="646331" cy="369332"/>
          </a:xfrm>
          <a:prstGeom prst="rect">
            <a:avLst/>
          </a:prstGeom>
          <a:noFill/>
        </p:spPr>
        <p:txBody>
          <a:bodyPr wrap="none" rtlCol="0">
            <a:spAutoFit/>
          </a:bodyPr>
          <a:lstStyle/>
          <a:p>
            <a:pPr algn="ctr"/>
            <a:r>
              <a:rPr kumimoji="1" lang="ja-JP" altLang="en-US" sz="1800"/>
              <a:t>発展</a:t>
            </a:r>
          </a:p>
        </p:txBody>
      </p:sp>
      <p:sp>
        <p:nvSpPr>
          <p:cNvPr id="18" name="テキスト ボックス 17">
            <a:extLst>
              <a:ext uri="{FF2B5EF4-FFF2-40B4-BE49-F238E27FC236}">
                <a16:creationId xmlns:a16="http://schemas.microsoft.com/office/drawing/2014/main" id="{07AF631D-C985-52E8-6285-D497D3D7546F}"/>
              </a:ext>
            </a:extLst>
          </p:cNvPr>
          <p:cNvSpPr txBox="1"/>
          <p:nvPr/>
        </p:nvSpPr>
        <p:spPr>
          <a:xfrm>
            <a:off x="4424866" y="2647018"/>
            <a:ext cx="4776606" cy="707886"/>
          </a:xfrm>
          <a:prstGeom prst="rect">
            <a:avLst/>
          </a:prstGeom>
          <a:noFill/>
        </p:spPr>
        <p:txBody>
          <a:bodyPr wrap="square" rtlCol="0">
            <a:spAutoFit/>
          </a:bodyPr>
          <a:lstStyle/>
          <a:p>
            <a:r>
              <a:rPr lang="ja-JP" altLang="en-US" sz="2000">
                <a:solidFill>
                  <a:schemeClr val="accent5">
                    <a:lumMod val="75000"/>
                  </a:schemeClr>
                </a:solidFill>
              </a:rPr>
              <a:t>障がいのある人の生き方や</a:t>
            </a:r>
            <a:r>
              <a:rPr kumimoji="1" lang="ja-JP" altLang="en-US" sz="2000">
                <a:solidFill>
                  <a:schemeClr val="accent5">
                    <a:lumMod val="75000"/>
                  </a:schemeClr>
                </a:solidFill>
              </a:rPr>
              <a:t>支援の考え方のベースとして</a:t>
            </a:r>
          </a:p>
        </p:txBody>
      </p:sp>
    </p:spTree>
    <p:extLst>
      <p:ext uri="{BB962C8B-B14F-4D97-AF65-F5344CB8AC3E}">
        <p14:creationId xmlns:p14="http://schemas.microsoft.com/office/powerpoint/2010/main" val="2881455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up)">
                                      <p:cBhvr>
                                        <p:cTn id="32" dur="500"/>
                                        <p:tgtEl>
                                          <p:spTgt spid="7"/>
                                        </p:tgtEl>
                                      </p:cBhvr>
                                    </p:animEffect>
                                  </p:childTnLst>
                                </p:cTn>
                              </p:par>
                              <p:par>
                                <p:cTn id="33" presetID="22" presetClass="entr" presetSubtype="1" fill="hold" nodeType="with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up)">
                                      <p:cBhvr>
                                        <p:cTn id="35" dur="500"/>
                                        <p:tgtEl>
                                          <p:spTgt spid="8"/>
                                        </p:tgtEl>
                                      </p:cBhvr>
                                    </p:animEffect>
                                  </p:childTnLst>
                                </p:cTn>
                              </p:par>
                              <p:par>
                                <p:cTn id="36" presetID="22" presetClass="entr" presetSubtype="1" fill="hold" grpId="0" nodeType="with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wipe(up)">
                                      <p:cBhvr>
                                        <p:cTn id="3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FA9AADD7-4699-5540-BC37-3D66933F5298}"/>
              </a:ext>
            </a:extLst>
          </p:cNvPr>
          <p:cNvSpPr>
            <a:spLocks noGrp="1"/>
          </p:cNvSpPr>
          <p:nvPr>
            <p:ph type="sldNum" sz="quarter" idx="12"/>
          </p:nvPr>
        </p:nvSpPr>
        <p:spPr>
          <a:xfrm>
            <a:off x="7099300" y="6520259"/>
            <a:ext cx="2311400" cy="365125"/>
          </a:xfrm>
        </p:spPr>
        <p:txBody>
          <a:bodyPr/>
          <a:lstStyle/>
          <a:p>
            <a:pPr algn="r" rtl="0" fontAlgn="base">
              <a:spcBef>
                <a:spcPct val="0"/>
              </a:spcBef>
              <a:spcAft>
                <a:spcPct val="0"/>
              </a:spcAft>
              <a:defRPr/>
            </a:pPr>
            <a:fld id="{6EF23906-C28C-47DE-8E4F-A94606051E12}" type="slidenum">
              <a:rPr kumimoji="1" lang="en-US" altLang="ja-JP" sz="2000" kern="1200" smtClean="0">
                <a:solidFill>
                  <a:srgbClr val="000000"/>
                </a:solidFill>
                <a:latin typeface="Arial" charset="0"/>
                <a:ea typeface="ＭＳ Ｐゴシック" pitchFamily="50" charset="-128"/>
                <a:cs typeface="+mn-cs"/>
              </a:rPr>
              <a:pPr algn="r" rtl="0" fontAlgn="base">
                <a:spcBef>
                  <a:spcPct val="0"/>
                </a:spcBef>
                <a:spcAft>
                  <a:spcPct val="0"/>
                </a:spcAft>
                <a:defRPr/>
              </a:pPr>
              <a:t>56</a:t>
            </a:fld>
            <a:endParaRPr kumimoji="1" lang="en-US" altLang="ja-JP" sz="2000" kern="1200" dirty="0">
              <a:solidFill>
                <a:srgbClr val="000000"/>
              </a:solidFill>
              <a:latin typeface="Arial" charset="0"/>
              <a:ea typeface="ＭＳ Ｐゴシック" pitchFamily="50" charset="-128"/>
              <a:cs typeface="+mn-cs"/>
            </a:endParaRPr>
          </a:p>
        </p:txBody>
      </p:sp>
      <p:cxnSp>
        <p:nvCxnSpPr>
          <p:cNvPr id="3" name="直線矢印コネクタ 2">
            <a:extLst>
              <a:ext uri="{FF2B5EF4-FFF2-40B4-BE49-F238E27FC236}">
                <a16:creationId xmlns:a16="http://schemas.microsoft.com/office/drawing/2014/main" id="{C8849637-A4FA-9814-2179-D833CA343F2A}"/>
              </a:ext>
            </a:extLst>
          </p:cNvPr>
          <p:cNvCxnSpPr>
            <a:cxnSpLocks/>
          </p:cNvCxnSpPr>
          <p:nvPr/>
        </p:nvCxnSpPr>
        <p:spPr bwMode="auto">
          <a:xfrm flipV="1">
            <a:off x="2336058" y="3331022"/>
            <a:ext cx="1611792" cy="14593"/>
          </a:xfrm>
          <a:prstGeom prst="straightConnector1">
            <a:avLst/>
          </a:prstGeom>
          <a:solidFill>
            <a:schemeClr val="bg1"/>
          </a:solidFill>
          <a:ln w="31750" cap="flat" cmpd="sng" algn="ctr">
            <a:solidFill>
              <a:schemeClr val="tx1"/>
            </a:solidFill>
            <a:prstDash val="solid"/>
            <a:round/>
            <a:headEnd type="arrow" w="lg" len="lg"/>
            <a:tailEnd type="arrow" w="lg" len="lg"/>
          </a:ln>
          <a:effectLst/>
        </p:spPr>
      </p:cxnSp>
      <p:cxnSp>
        <p:nvCxnSpPr>
          <p:cNvPr id="5" name="直線矢印コネクタ 4">
            <a:extLst>
              <a:ext uri="{FF2B5EF4-FFF2-40B4-BE49-F238E27FC236}">
                <a16:creationId xmlns:a16="http://schemas.microsoft.com/office/drawing/2014/main" id="{39217657-B54D-91B9-F88A-0F0014514072}"/>
              </a:ext>
            </a:extLst>
          </p:cNvPr>
          <p:cNvCxnSpPr>
            <a:cxnSpLocks/>
          </p:cNvCxnSpPr>
          <p:nvPr/>
        </p:nvCxnSpPr>
        <p:spPr bwMode="auto">
          <a:xfrm>
            <a:off x="5745088" y="3345615"/>
            <a:ext cx="1994025" cy="0"/>
          </a:xfrm>
          <a:prstGeom prst="straightConnector1">
            <a:avLst/>
          </a:prstGeom>
          <a:solidFill>
            <a:schemeClr val="bg1"/>
          </a:solidFill>
          <a:ln w="31750" cap="flat" cmpd="sng" algn="ctr">
            <a:solidFill>
              <a:schemeClr val="tx1"/>
            </a:solidFill>
            <a:prstDash val="solid"/>
            <a:round/>
            <a:headEnd type="arrow" w="lg" len="lg"/>
            <a:tailEnd type="arrow" w="lg" len="lg"/>
          </a:ln>
          <a:effectLst/>
        </p:spPr>
      </p:cxnSp>
      <p:sp>
        <p:nvSpPr>
          <p:cNvPr id="2" name="テキスト ボックス 1">
            <a:extLst>
              <a:ext uri="{FF2B5EF4-FFF2-40B4-BE49-F238E27FC236}">
                <a16:creationId xmlns:a16="http://schemas.microsoft.com/office/drawing/2014/main" id="{86150E67-CA2D-6E4C-8449-B61836068855}"/>
              </a:ext>
            </a:extLst>
          </p:cNvPr>
          <p:cNvSpPr txBox="1"/>
          <p:nvPr/>
        </p:nvSpPr>
        <p:spPr>
          <a:xfrm>
            <a:off x="3643578" y="1080966"/>
            <a:ext cx="2589170" cy="855619"/>
          </a:xfrm>
          <a:prstGeom prst="rect">
            <a:avLst/>
          </a:prstGeom>
          <a:solidFill>
            <a:srgbClr val="CCFF99"/>
          </a:solidFill>
          <a:ln w="28575">
            <a:solidFill>
              <a:schemeClr val="tx1"/>
            </a:solidFill>
          </a:ln>
        </p:spPr>
        <p:txBody>
          <a:bodyPr wrap="none" rtlCol="0">
            <a:spAutoFit/>
          </a:bodyPr>
          <a:lstStyle/>
          <a:p>
            <a:pPr algn="ctr"/>
            <a:r>
              <a:rPr kumimoji="1" lang="ja-JP" altLang="en-US" sz="2800"/>
              <a:t>健康状態</a:t>
            </a:r>
            <a:endParaRPr kumimoji="1" lang="en-US" altLang="ja-JP" sz="2800" dirty="0"/>
          </a:p>
          <a:p>
            <a:pPr algn="ctr">
              <a:lnSpc>
                <a:spcPct val="90000"/>
              </a:lnSpc>
            </a:pPr>
            <a:r>
              <a:rPr lang="ja-JP" altLang="en-US" sz="2400"/>
              <a:t>（変調または病気）</a:t>
            </a:r>
            <a:endParaRPr kumimoji="1" lang="ja-JP" altLang="en-US" sz="2400"/>
          </a:p>
        </p:txBody>
      </p:sp>
      <p:sp>
        <p:nvSpPr>
          <p:cNvPr id="8" name="テキスト ボックス 7">
            <a:extLst>
              <a:ext uri="{FF2B5EF4-FFF2-40B4-BE49-F238E27FC236}">
                <a16:creationId xmlns:a16="http://schemas.microsoft.com/office/drawing/2014/main" id="{F198136E-BF9D-E04D-924D-5C20CB7F94C4}"/>
              </a:ext>
            </a:extLst>
          </p:cNvPr>
          <p:cNvSpPr txBox="1"/>
          <p:nvPr/>
        </p:nvSpPr>
        <p:spPr>
          <a:xfrm>
            <a:off x="621675" y="2726337"/>
            <a:ext cx="1620957" cy="1115690"/>
          </a:xfrm>
          <a:prstGeom prst="rect">
            <a:avLst/>
          </a:prstGeom>
          <a:solidFill>
            <a:srgbClr val="CCFF99"/>
          </a:solidFill>
          <a:ln w="28575">
            <a:solidFill>
              <a:schemeClr val="tx1"/>
            </a:solidFill>
          </a:ln>
        </p:spPr>
        <p:txBody>
          <a:bodyPr wrap="none" rtlCol="0">
            <a:spAutoFit/>
          </a:bodyPr>
          <a:lstStyle/>
          <a:p>
            <a:pPr algn="ctr"/>
            <a:r>
              <a:rPr kumimoji="1" lang="ja-JP" altLang="en-US" sz="2800"/>
              <a:t>心身機能</a:t>
            </a:r>
            <a:endParaRPr kumimoji="1" lang="en-US" altLang="ja-JP" sz="2800" dirty="0"/>
          </a:p>
          <a:p>
            <a:pPr algn="ctr"/>
            <a:endParaRPr kumimoji="1" lang="en-US" altLang="ja-JP" sz="1050" dirty="0"/>
          </a:p>
          <a:p>
            <a:pPr algn="ctr"/>
            <a:r>
              <a:rPr lang="ja-JP" altLang="en-US" sz="2800"/>
              <a:t>身体構造</a:t>
            </a:r>
            <a:endParaRPr kumimoji="1" lang="ja-JP" altLang="en-US" sz="2800"/>
          </a:p>
        </p:txBody>
      </p:sp>
      <p:sp>
        <p:nvSpPr>
          <p:cNvPr id="11" name="テキスト ボックス 10">
            <a:extLst>
              <a:ext uri="{FF2B5EF4-FFF2-40B4-BE49-F238E27FC236}">
                <a16:creationId xmlns:a16="http://schemas.microsoft.com/office/drawing/2014/main" id="{5A1B5041-8792-904A-9CB3-6453F7830BF1}"/>
              </a:ext>
            </a:extLst>
          </p:cNvPr>
          <p:cNvSpPr txBox="1"/>
          <p:nvPr/>
        </p:nvSpPr>
        <p:spPr>
          <a:xfrm>
            <a:off x="1403230" y="5530269"/>
            <a:ext cx="1620957" cy="523220"/>
          </a:xfrm>
          <a:prstGeom prst="rect">
            <a:avLst/>
          </a:prstGeom>
          <a:solidFill>
            <a:srgbClr val="CCFF99"/>
          </a:solidFill>
          <a:ln w="57150">
            <a:solidFill>
              <a:srgbClr val="FF0000"/>
            </a:solidFill>
          </a:ln>
        </p:spPr>
        <p:txBody>
          <a:bodyPr wrap="none" rtlCol="0">
            <a:spAutoFit/>
          </a:bodyPr>
          <a:lstStyle/>
          <a:p>
            <a:pPr algn="ctr"/>
            <a:r>
              <a:rPr lang="ja-JP" altLang="en-US" sz="2800"/>
              <a:t>環境因子</a:t>
            </a:r>
            <a:endParaRPr kumimoji="1" lang="ja-JP" altLang="en-US" sz="2400"/>
          </a:p>
        </p:txBody>
      </p:sp>
      <p:sp>
        <p:nvSpPr>
          <p:cNvPr id="12" name="テキスト ボックス 11">
            <a:extLst>
              <a:ext uri="{FF2B5EF4-FFF2-40B4-BE49-F238E27FC236}">
                <a16:creationId xmlns:a16="http://schemas.microsoft.com/office/drawing/2014/main" id="{4BF40FA1-888F-7B4A-A44B-F076EBC99552}"/>
              </a:ext>
            </a:extLst>
          </p:cNvPr>
          <p:cNvSpPr txBox="1"/>
          <p:nvPr/>
        </p:nvSpPr>
        <p:spPr>
          <a:xfrm>
            <a:off x="6426042" y="5555015"/>
            <a:ext cx="1620957" cy="523220"/>
          </a:xfrm>
          <a:prstGeom prst="rect">
            <a:avLst/>
          </a:prstGeom>
          <a:solidFill>
            <a:srgbClr val="CCFF99"/>
          </a:solidFill>
          <a:ln w="57150">
            <a:solidFill>
              <a:srgbClr val="0000CC"/>
            </a:solidFill>
          </a:ln>
        </p:spPr>
        <p:txBody>
          <a:bodyPr wrap="none" rtlCol="0">
            <a:spAutoFit/>
          </a:bodyPr>
          <a:lstStyle/>
          <a:p>
            <a:pPr algn="ctr"/>
            <a:r>
              <a:rPr lang="ja-JP" altLang="en-US" sz="2800"/>
              <a:t>個人因子</a:t>
            </a:r>
            <a:endParaRPr kumimoji="1" lang="ja-JP" altLang="en-US" sz="2400"/>
          </a:p>
        </p:txBody>
      </p:sp>
      <p:cxnSp>
        <p:nvCxnSpPr>
          <p:cNvPr id="6" name="直線矢印コネクタ 5">
            <a:extLst>
              <a:ext uri="{FF2B5EF4-FFF2-40B4-BE49-F238E27FC236}">
                <a16:creationId xmlns:a16="http://schemas.microsoft.com/office/drawing/2014/main" id="{6CAEE9B2-E805-9743-81A0-7B2C5BAB6FA3}"/>
              </a:ext>
            </a:extLst>
          </p:cNvPr>
          <p:cNvCxnSpPr>
            <a:cxnSpLocks/>
          </p:cNvCxnSpPr>
          <p:nvPr/>
        </p:nvCxnSpPr>
        <p:spPr bwMode="auto">
          <a:xfrm flipV="1">
            <a:off x="8575699" y="2187886"/>
            <a:ext cx="0" cy="574821"/>
          </a:xfrm>
          <a:prstGeom prst="straightConnector1">
            <a:avLst/>
          </a:prstGeom>
          <a:solidFill>
            <a:schemeClr val="bg1"/>
          </a:solidFill>
          <a:ln w="31750" cap="flat" cmpd="sng" algn="ctr">
            <a:solidFill>
              <a:schemeClr val="tx1"/>
            </a:solidFill>
            <a:prstDash val="solid"/>
            <a:round/>
            <a:headEnd type="arrow" w="lg" len="lg"/>
            <a:tailEnd type="none" w="lg" len="lg"/>
          </a:ln>
          <a:effectLst/>
        </p:spPr>
      </p:cxnSp>
      <p:cxnSp>
        <p:nvCxnSpPr>
          <p:cNvPr id="15" name="直線矢印コネクタ 14">
            <a:extLst>
              <a:ext uri="{FF2B5EF4-FFF2-40B4-BE49-F238E27FC236}">
                <a16:creationId xmlns:a16="http://schemas.microsoft.com/office/drawing/2014/main" id="{AEB3B18A-1105-224B-A64A-CADDB4CE2F0A}"/>
              </a:ext>
            </a:extLst>
          </p:cNvPr>
          <p:cNvCxnSpPr>
            <a:cxnSpLocks/>
          </p:cNvCxnSpPr>
          <p:nvPr/>
        </p:nvCxnSpPr>
        <p:spPr bwMode="auto">
          <a:xfrm flipV="1">
            <a:off x="4938166" y="1957172"/>
            <a:ext cx="0" cy="783232"/>
          </a:xfrm>
          <a:prstGeom prst="straightConnector1">
            <a:avLst/>
          </a:prstGeom>
          <a:solidFill>
            <a:schemeClr val="bg1"/>
          </a:solidFill>
          <a:ln w="31750" cap="flat" cmpd="sng" algn="ctr">
            <a:solidFill>
              <a:schemeClr val="tx1"/>
            </a:solidFill>
            <a:prstDash val="solid"/>
            <a:round/>
            <a:headEnd type="arrow" w="lg" len="lg"/>
            <a:tailEnd type="arrow" w="lg" len="lg"/>
          </a:ln>
          <a:effectLst/>
        </p:spPr>
      </p:cxnSp>
      <p:cxnSp>
        <p:nvCxnSpPr>
          <p:cNvPr id="16" name="直線矢印コネクタ 15">
            <a:extLst>
              <a:ext uri="{FF2B5EF4-FFF2-40B4-BE49-F238E27FC236}">
                <a16:creationId xmlns:a16="http://schemas.microsoft.com/office/drawing/2014/main" id="{C9627E8A-2A4D-6F48-83F9-316022020638}"/>
              </a:ext>
            </a:extLst>
          </p:cNvPr>
          <p:cNvCxnSpPr>
            <a:cxnSpLocks/>
          </p:cNvCxnSpPr>
          <p:nvPr/>
        </p:nvCxnSpPr>
        <p:spPr bwMode="auto">
          <a:xfrm flipV="1">
            <a:off x="1428164" y="2206575"/>
            <a:ext cx="0" cy="442582"/>
          </a:xfrm>
          <a:prstGeom prst="straightConnector1">
            <a:avLst/>
          </a:prstGeom>
          <a:solidFill>
            <a:schemeClr val="bg1"/>
          </a:solidFill>
          <a:ln w="31750" cap="flat" cmpd="sng" algn="ctr">
            <a:solidFill>
              <a:schemeClr val="tx1"/>
            </a:solidFill>
            <a:prstDash val="solid"/>
            <a:round/>
            <a:headEnd type="arrow" w="lg" len="lg"/>
            <a:tailEnd type="none" w="lg" len="lg"/>
          </a:ln>
          <a:effectLst/>
        </p:spPr>
      </p:cxnSp>
      <p:cxnSp>
        <p:nvCxnSpPr>
          <p:cNvPr id="17" name="直線矢印コネクタ 16">
            <a:extLst>
              <a:ext uri="{FF2B5EF4-FFF2-40B4-BE49-F238E27FC236}">
                <a16:creationId xmlns:a16="http://schemas.microsoft.com/office/drawing/2014/main" id="{B6811655-C7E4-4F43-A092-F080942F3764}"/>
              </a:ext>
            </a:extLst>
          </p:cNvPr>
          <p:cNvCxnSpPr>
            <a:cxnSpLocks/>
          </p:cNvCxnSpPr>
          <p:nvPr/>
        </p:nvCxnSpPr>
        <p:spPr bwMode="auto">
          <a:xfrm>
            <a:off x="4941125" y="4098340"/>
            <a:ext cx="0" cy="1012720"/>
          </a:xfrm>
          <a:prstGeom prst="straightConnector1">
            <a:avLst/>
          </a:prstGeom>
          <a:solidFill>
            <a:schemeClr val="bg1"/>
          </a:solidFill>
          <a:ln w="31750" cap="flat" cmpd="sng" algn="ctr">
            <a:solidFill>
              <a:schemeClr val="tx1"/>
            </a:solidFill>
            <a:prstDash val="solid"/>
            <a:round/>
            <a:headEnd type="arrow" w="lg" len="lg"/>
            <a:tailEnd type="none" w="lg" len="lg"/>
          </a:ln>
          <a:effectLst/>
        </p:spPr>
      </p:cxnSp>
      <p:cxnSp>
        <p:nvCxnSpPr>
          <p:cNvPr id="20" name="直線矢印コネクタ 19">
            <a:extLst>
              <a:ext uri="{FF2B5EF4-FFF2-40B4-BE49-F238E27FC236}">
                <a16:creationId xmlns:a16="http://schemas.microsoft.com/office/drawing/2014/main" id="{AE7AB7F0-7957-6942-8C02-DBB801D6602B}"/>
              </a:ext>
            </a:extLst>
          </p:cNvPr>
          <p:cNvCxnSpPr>
            <a:cxnSpLocks/>
          </p:cNvCxnSpPr>
          <p:nvPr/>
        </p:nvCxnSpPr>
        <p:spPr bwMode="auto">
          <a:xfrm flipV="1">
            <a:off x="7236520" y="5120641"/>
            <a:ext cx="0" cy="419209"/>
          </a:xfrm>
          <a:prstGeom prst="straightConnector1">
            <a:avLst/>
          </a:prstGeom>
          <a:solidFill>
            <a:schemeClr val="bg1"/>
          </a:solidFill>
          <a:ln w="31750" cap="flat" cmpd="sng" algn="ctr">
            <a:solidFill>
              <a:schemeClr val="tx1"/>
            </a:solidFill>
            <a:prstDash val="solid"/>
            <a:round/>
            <a:headEnd type="arrow" w="lg" len="lg"/>
            <a:tailEnd type="none" w="lg" len="lg"/>
          </a:ln>
          <a:effectLst/>
        </p:spPr>
      </p:cxnSp>
      <p:cxnSp>
        <p:nvCxnSpPr>
          <p:cNvPr id="21" name="直線矢印コネクタ 20">
            <a:extLst>
              <a:ext uri="{FF2B5EF4-FFF2-40B4-BE49-F238E27FC236}">
                <a16:creationId xmlns:a16="http://schemas.microsoft.com/office/drawing/2014/main" id="{28279DA9-7AB7-8749-9782-738834E83350}"/>
              </a:ext>
            </a:extLst>
          </p:cNvPr>
          <p:cNvCxnSpPr>
            <a:cxnSpLocks/>
          </p:cNvCxnSpPr>
          <p:nvPr/>
        </p:nvCxnSpPr>
        <p:spPr bwMode="auto">
          <a:xfrm flipV="1">
            <a:off x="2166834" y="5120641"/>
            <a:ext cx="0" cy="384848"/>
          </a:xfrm>
          <a:prstGeom prst="straightConnector1">
            <a:avLst/>
          </a:prstGeom>
          <a:solidFill>
            <a:schemeClr val="bg1"/>
          </a:solidFill>
          <a:ln w="31750" cap="flat" cmpd="sng" algn="ctr">
            <a:solidFill>
              <a:schemeClr val="tx1"/>
            </a:solidFill>
            <a:prstDash val="solid"/>
            <a:round/>
            <a:headEnd type="arrow" w="lg" len="lg"/>
            <a:tailEnd type="none" w="lg" len="lg"/>
          </a:ln>
          <a:effectLst/>
        </p:spPr>
      </p:cxnSp>
      <p:cxnSp>
        <p:nvCxnSpPr>
          <p:cNvPr id="22" name="直線矢印コネクタ 21">
            <a:extLst>
              <a:ext uri="{FF2B5EF4-FFF2-40B4-BE49-F238E27FC236}">
                <a16:creationId xmlns:a16="http://schemas.microsoft.com/office/drawing/2014/main" id="{78B347D0-68DF-1A45-9636-10690576724C}"/>
              </a:ext>
            </a:extLst>
          </p:cNvPr>
          <p:cNvCxnSpPr>
            <a:cxnSpLocks/>
          </p:cNvCxnSpPr>
          <p:nvPr/>
        </p:nvCxnSpPr>
        <p:spPr bwMode="auto">
          <a:xfrm>
            <a:off x="8576295" y="4098340"/>
            <a:ext cx="0" cy="657729"/>
          </a:xfrm>
          <a:prstGeom prst="straightConnector1">
            <a:avLst/>
          </a:prstGeom>
          <a:solidFill>
            <a:schemeClr val="bg1"/>
          </a:solidFill>
          <a:ln w="31750" cap="flat" cmpd="sng" algn="ctr">
            <a:solidFill>
              <a:schemeClr val="tx1"/>
            </a:solidFill>
            <a:prstDash val="solid"/>
            <a:round/>
            <a:headEnd type="arrow" w="lg" len="lg"/>
            <a:tailEnd type="none" w="lg" len="lg"/>
          </a:ln>
          <a:effectLst/>
        </p:spPr>
      </p:cxnSp>
      <p:cxnSp>
        <p:nvCxnSpPr>
          <p:cNvPr id="23" name="直線矢印コネクタ 22">
            <a:extLst>
              <a:ext uri="{FF2B5EF4-FFF2-40B4-BE49-F238E27FC236}">
                <a16:creationId xmlns:a16="http://schemas.microsoft.com/office/drawing/2014/main" id="{354F3FCC-24EA-264A-8C7B-58916D4DF6FE}"/>
              </a:ext>
            </a:extLst>
          </p:cNvPr>
          <p:cNvCxnSpPr>
            <a:cxnSpLocks/>
          </p:cNvCxnSpPr>
          <p:nvPr/>
        </p:nvCxnSpPr>
        <p:spPr bwMode="auto">
          <a:xfrm>
            <a:off x="1440089" y="4158343"/>
            <a:ext cx="0" cy="597726"/>
          </a:xfrm>
          <a:prstGeom prst="straightConnector1">
            <a:avLst/>
          </a:prstGeom>
          <a:solidFill>
            <a:schemeClr val="bg1"/>
          </a:solidFill>
          <a:ln w="31750" cap="flat" cmpd="sng" algn="ctr">
            <a:solidFill>
              <a:schemeClr val="tx1"/>
            </a:solidFill>
            <a:prstDash val="solid"/>
            <a:round/>
            <a:headEnd type="arrow" w="lg" len="lg"/>
            <a:tailEnd type="none" w="lg" len="lg"/>
          </a:ln>
          <a:effectLst/>
        </p:spPr>
      </p:cxnSp>
      <p:cxnSp>
        <p:nvCxnSpPr>
          <p:cNvPr id="24" name="直線矢印コネクタ 23">
            <a:extLst>
              <a:ext uri="{FF2B5EF4-FFF2-40B4-BE49-F238E27FC236}">
                <a16:creationId xmlns:a16="http://schemas.microsoft.com/office/drawing/2014/main" id="{D7D0AF4C-AEE6-ED42-8EC3-4BC37CAEB7FD}"/>
              </a:ext>
            </a:extLst>
          </p:cNvPr>
          <p:cNvCxnSpPr>
            <a:cxnSpLocks/>
          </p:cNvCxnSpPr>
          <p:nvPr/>
        </p:nvCxnSpPr>
        <p:spPr bwMode="auto">
          <a:xfrm>
            <a:off x="1440089" y="4746488"/>
            <a:ext cx="7135610" cy="0"/>
          </a:xfrm>
          <a:prstGeom prst="straightConnector1">
            <a:avLst/>
          </a:prstGeom>
          <a:solidFill>
            <a:schemeClr val="bg1"/>
          </a:solidFill>
          <a:ln w="31750" cap="flat" cmpd="sng" algn="ctr">
            <a:solidFill>
              <a:schemeClr val="tx1"/>
            </a:solidFill>
            <a:prstDash val="solid"/>
            <a:round/>
            <a:headEnd type="none" w="lg" len="lg"/>
            <a:tailEnd type="none" w="lg" len="lg"/>
          </a:ln>
          <a:effectLst/>
        </p:spPr>
      </p:cxnSp>
      <p:cxnSp>
        <p:nvCxnSpPr>
          <p:cNvPr id="26" name="直線矢印コネクタ 25">
            <a:extLst>
              <a:ext uri="{FF2B5EF4-FFF2-40B4-BE49-F238E27FC236}">
                <a16:creationId xmlns:a16="http://schemas.microsoft.com/office/drawing/2014/main" id="{FF5994B5-6252-FB40-B638-92B6CE66BA01}"/>
              </a:ext>
            </a:extLst>
          </p:cNvPr>
          <p:cNvCxnSpPr>
            <a:cxnSpLocks/>
          </p:cNvCxnSpPr>
          <p:nvPr/>
        </p:nvCxnSpPr>
        <p:spPr bwMode="auto">
          <a:xfrm>
            <a:off x="1428164" y="2206575"/>
            <a:ext cx="7147535" cy="0"/>
          </a:xfrm>
          <a:prstGeom prst="straightConnector1">
            <a:avLst/>
          </a:prstGeom>
          <a:solidFill>
            <a:schemeClr val="bg1"/>
          </a:solidFill>
          <a:ln w="31750" cap="flat" cmpd="sng" algn="ctr">
            <a:solidFill>
              <a:schemeClr val="tx1"/>
            </a:solidFill>
            <a:prstDash val="solid"/>
            <a:round/>
            <a:headEnd type="none" w="lg" len="lg"/>
            <a:tailEnd type="none" w="lg" len="lg"/>
          </a:ln>
          <a:effectLst/>
        </p:spPr>
      </p:cxnSp>
      <p:cxnSp>
        <p:nvCxnSpPr>
          <p:cNvPr id="37" name="直線矢印コネクタ 36">
            <a:extLst>
              <a:ext uri="{FF2B5EF4-FFF2-40B4-BE49-F238E27FC236}">
                <a16:creationId xmlns:a16="http://schemas.microsoft.com/office/drawing/2014/main" id="{9588740B-4510-8149-9918-05F93CD14FE5}"/>
              </a:ext>
            </a:extLst>
          </p:cNvPr>
          <p:cNvCxnSpPr>
            <a:cxnSpLocks/>
          </p:cNvCxnSpPr>
          <p:nvPr/>
        </p:nvCxnSpPr>
        <p:spPr bwMode="auto">
          <a:xfrm>
            <a:off x="2166834" y="5111060"/>
            <a:ext cx="5069686" cy="0"/>
          </a:xfrm>
          <a:prstGeom prst="straightConnector1">
            <a:avLst/>
          </a:prstGeom>
          <a:solidFill>
            <a:schemeClr val="bg1"/>
          </a:solidFill>
          <a:ln w="31750" cap="flat" cmpd="sng" algn="ctr">
            <a:solidFill>
              <a:schemeClr val="tx1"/>
            </a:solidFill>
            <a:prstDash val="solid"/>
            <a:round/>
            <a:headEnd type="none" w="lg" len="lg"/>
            <a:tailEnd type="none" w="lg" len="lg"/>
          </a:ln>
          <a:effectLst/>
        </p:spPr>
      </p:cxnSp>
      <p:sp>
        <p:nvSpPr>
          <p:cNvPr id="13" name="テキスト ボックス 12">
            <a:extLst>
              <a:ext uri="{FF2B5EF4-FFF2-40B4-BE49-F238E27FC236}">
                <a16:creationId xmlns:a16="http://schemas.microsoft.com/office/drawing/2014/main" id="{FA462E41-7275-A6F0-4632-2BA3BA85E57A}"/>
              </a:ext>
            </a:extLst>
          </p:cNvPr>
          <p:cNvSpPr txBox="1"/>
          <p:nvPr/>
        </p:nvSpPr>
        <p:spPr>
          <a:xfrm>
            <a:off x="297085" y="3836005"/>
            <a:ext cx="2262158" cy="369332"/>
          </a:xfrm>
          <a:prstGeom prst="rect">
            <a:avLst/>
          </a:prstGeom>
          <a:noFill/>
        </p:spPr>
        <p:txBody>
          <a:bodyPr wrap="none" rtlCol="0">
            <a:spAutoFit/>
          </a:bodyPr>
          <a:lstStyle/>
          <a:p>
            <a:r>
              <a:rPr kumimoji="1" lang="ja-JP" altLang="en-US" sz="1800">
                <a:solidFill>
                  <a:srgbClr val="002060"/>
                </a:solidFill>
              </a:rPr>
              <a:t>障害の基礎的疾病等</a:t>
            </a:r>
          </a:p>
        </p:txBody>
      </p:sp>
      <p:sp>
        <p:nvSpPr>
          <p:cNvPr id="18" name="テキスト ボックス 17">
            <a:extLst>
              <a:ext uri="{FF2B5EF4-FFF2-40B4-BE49-F238E27FC236}">
                <a16:creationId xmlns:a16="http://schemas.microsoft.com/office/drawing/2014/main" id="{895FA88B-FA1F-3F03-7732-0C0E50789000}"/>
              </a:ext>
            </a:extLst>
          </p:cNvPr>
          <p:cNvSpPr txBox="1"/>
          <p:nvPr/>
        </p:nvSpPr>
        <p:spPr>
          <a:xfrm>
            <a:off x="3876014" y="3810800"/>
            <a:ext cx="2124299" cy="369332"/>
          </a:xfrm>
          <a:prstGeom prst="rect">
            <a:avLst/>
          </a:prstGeom>
          <a:noFill/>
        </p:spPr>
        <p:txBody>
          <a:bodyPr wrap="none" rtlCol="0">
            <a:spAutoFit/>
          </a:bodyPr>
          <a:lstStyle/>
          <a:p>
            <a:r>
              <a:rPr kumimoji="1" lang="ja-JP" altLang="en-US" sz="1800">
                <a:solidFill>
                  <a:srgbClr val="002060"/>
                </a:solidFill>
              </a:rPr>
              <a:t>日常的な生活・活動</a:t>
            </a:r>
          </a:p>
        </p:txBody>
      </p:sp>
      <p:sp>
        <p:nvSpPr>
          <p:cNvPr id="19" name="テキスト ボックス 18">
            <a:extLst>
              <a:ext uri="{FF2B5EF4-FFF2-40B4-BE49-F238E27FC236}">
                <a16:creationId xmlns:a16="http://schemas.microsoft.com/office/drawing/2014/main" id="{1F970D44-5BF6-5ABA-4B8C-345E7283093A}"/>
              </a:ext>
            </a:extLst>
          </p:cNvPr>
          <p:cNvSpPr txBox="1"/>
          <p:nvPr/>
        </p:nvSpPr>
        <p:spPr>
          <a:xfrm>
            <a:off x="8046999" y="3808557"/>
            <a:ext cx="1107996" cy="369332"/>
          </a:xfrm>
          <a:prstGeom prst="rect">
            <a:avLst/>
          </a:prstGeom>
          <a:noFill/>
        </p:spPr>
        <p:txBody>
          <a:bodyPr wrap="none" rtlCol="0">
            <a:spAutoFit/>
          </a:bodyPr>
          <a:lstStyle/>
          <a:p>
            <a:r>
              <a:rPr kumimoji="1" lang="ja-JP" altLang="en-US" sz="1800">
                <a:solidFill>
                  <a:srgbClr val="002060"/>
                </a:solidFill>
              </a:rPr>
              <a:t>社会参加</a:t>
            </a:r>
          </a:p>
        </p:txBody>
      </p:sp>
      <p:sp>
        <p:nvSpPr>
          <p:cNvPr id="31" name="角丸四角形 30">
            <a:extLst>
              <a:ext uri="{FF2B5EF4-FFF2-40B4-BE49-F238E27FC236}">
                <a16:creationId xmlns:a16="http://schemas.microsoft.com/office/drawing/2014/main" id="{CA0D8265-AEE2-90FD-7A09-38DD15DFC6F8}"/>
              </a:ext>
            </a:extLst>
          </p:cNvPr>
          <p:cNvSpPr/>
          <p:nvPr/>
        </p:nvSpPr>
        <p:spPr bwMode="auto">
          <a:xfrm>
            <a:off x="297085" y="2399137"/>
            <a:ext cx="9423858" cy="2154794"/>
          </a:xfrm>
          <a:prstGeom prst="roundRect">
            <a:avLst/>
          </a:prstGeom>
          <a:noFill/>
          <a:ln w="76200" cap="flat" cmpd="sng" algn="ctr">
            <a:solidFill>
              <a:srgbClr val="0432FF"/>
            </a:solidFill>
            <a:prstDash val="sysDot"/>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32" name="テキスト ボックス 31">
            <a:extLst>
              <a:ext uri="{FF2B5EF4-FFF2-40B4-BE49-F238E27FC236}">
                <a16:creationId xmlns:a16="http://schemas.microsoft.com/office/drawing/2014/main" id="{02536195-F1A1-2044-B869-8D61144AE66E}"/>
              </a:ext>
            </a:extLst>
          </p:cNvPr>
          <p:cNvSpPr txBox="1"/>
          <p:nvPr/>
        </p:nvSpPr>
        <p:spPr>
          <a:xfrm>
            <a:off x="2232924" y="2227251"/>
            <a:ext cx="1449938" cy="461665"/>
          </a:xfrm>
          <a:prstGeom prst="rect">
            <a:avLst/>
          </a:prstGeom>
          <a:solidFill>
            <a:schemeClr val="bg1"/>
          </a:solidFill>
        </p:spPr>
        <p:txBody>
          <a:bodyPr wrap="square" rtlCol="0">
            <a:spAutoFit/>
          </a:bodyPr>
          <a:lstStyle/>
          <a:p>
            <a:pPr algn="ctr"/>
            <a:r>
              <a:rPr lang="ja-JP" altLang="en-US" sz="2400" u="sng">
                <a:solidFill>
                  <a:srgbClr val="0432FF"/>
                </a:solidFill>
              </a:rPr>
              <a:t>生活機能</a:t>
            </a:r>
            <a:endParaRPr kumimoji="1" lang="ja-JP" altLang="en-US" sz="2000">
              <a:solidFill>
                <a:srgbClr val="0432FF"/>
              </a:solidFill>
            </a:endParaRPr>
          </a:p>
        </p:txBody>
      </p:sp>
      <p:sp>
        <p:nvSpPr>
          <p:cNvPr id="33" name="正方形/長方形 32">
            <a:extLst>
              <a:ext uri="{FF2B5EF4-FFF2-40B4-BE49-F238E27FC236}">
                <a16:creationId xmlns:a16="http://schemas.microsoft.com/office/drawing/2014/main" id="{2FB17C79-A839-FA17-E0A2-43E94A7EA58E}"/>
              </a:ext>
            </a:extLst>
          </p:cNvPr>
          <p:cNvSpPr/>
          <p:nvPr/>
        </p:nvSpPr>
        <p:spPr>
          <a:xfrm>
            <a:off x="127692" y="40959"/>
            <a:ext cx="9650615" cy="584775"/>
          </a:xfrm>
          <a:prstGeom prst="rect">
            <a:avLst/>
          </a:prstGeom>
        </p:spPr>
        <p:txBody>
          <a:bodyPr wrap="square">
            <a:spAutoFit/>
          </a:bodyPr>
          <a:lstStyle/>
          <a:p>
            <a:pPr algn="ctr" fontAlgn="base">
              <a:spcBef>
                <a:spcPct val="0"/>
              </a:spcBef>
              <a:spcAft>
                <a:spcPct val="0"/>
              </a:spcAft>
            </a:pPr>
            <a:r>
              <a:rPr lang="ja-JP" altLang="en-US" sz="3200" u="sng">
                <a:latin typeface="+mn-ea"/>
              </a:rPr>
              <a:t>国際生活機能分類（</a:t>
            </a:r>
            <a:r>
              <a:rPr lang="en-US" altLang="ja-JP" sz="3200" u="sng" dirty="0">
                <a:latin typeface="+mn-ea"/>
              </a:rPr>
              <a:t>ICF</a:t>
            </a:r>
            <a:r>
              <a:rPr lang="ja-JP" altLang="en-US" sz="3200" u="sng">
                <a:latin typeface="+mn-ea"/>
              </a:rPr>
              <a:t>）モデル（</a:t>
            </a:r>
            <a:r>
              <a:rPr lang="en-US" altLang="ja-JP" sz="3200" u="sng" dirty="0">
                <a:latin typeface="+mn-ea"/>
              </a:rPr>
              <a:t>2001</a:t>
            </a:r>
            <a:r>
              <a:rPr lang="ja-JP" altLang="en-US" sz="3200" u="sng">
                <a:latin typeface="+mn-ea"/>
              </a:rPr>
              <a:t>）</a:t>
            </a:r>
            <a:endParaRPr lang="en-US" altLang="ja-JP" sz="3200" u="sng" dirty="0">
              <a:latin typeface="+mn-ea"/>
            </a:endParaRPr>
          </a:p>
        </p:txBody>
      </p:sp>
      <p:sp>
        <p:nvSpPr>
          <p:cNvPr id="39" name="テキスト ボックス 38">
            <a:extLst>
              <a:ext uri="{FF2B5EF4-FFF2-40B4-BE49-F238E27FC236}">
                <a16:creationId xmlns:a16="http://schemas.microsoft.com/office/drawing/2014/main" id="{1489F6A8-3DB0-4D5C-94AE-5D1D62110B0C}"/>
              </a:ext>
            </a:extLst>
          </p:cNvPr>
          <p:cNvSpPr txBox="1"/>
          <p:nvPr/>
        </p:nvSpPr>
        <p:spPr>
          <a:xfrm>
            <a:off x="953448" y="6068937"/>
            <a:ext cx="2578367" cy="738664"/>
          </a:xfrm>
          <a:prstGeom prst="rect">
            <a:avLst/>
          </a:prstGeom>
          <a:noFill/>
        </p:spPr>
        <p:txBody>
          <a:bodyPr wrap="square" rtlCol="0">
            <a:spAutoFit/>
          </a:bodyPr>
          <a:lstStyle/>
          <a:p>
            <a:pPr algn="ctr"/>
            <a:r>
              <a:rPr lang="ja-JP" altLang="en-US" sz="2400" u="sng">
                <a:solidFill>
                  <a:srgbClr val="FF0000"/>
                </a:solidFill>
              </a:rPr>
              <a:t>社会モデル</a:t>
            </a:r>
            <a:endParaRPr lang="en-US" altLang="ja-JP" sz="1800" dirty="0">
              <a:solidFill>
                <a:srgbClr val="FF0000"/>
              </a:solidFill>
            </a:endParaRPr>
          </a:p>
          <a:p>
            <a:pPr algn="ctr"/>
            <a:r>
              <a:rPr kumimoji="1" lang="ja-JP" altLang="en-US" sz="1800">
                <a:solidFill>
                  <a:srgbClr val="FF0000"/>
                </a:solidFill>
              </a:rPr>
              <a:t>（障害は社会側にある）</a:t>
            </a:r>
            <a:endParaRPr kumimoji="1" lang="ja-JP" altLang="en-US" sz="1600">
              <a:solidFill>
                <a:srgbClr val="FF0000"/>
              </a:solidFill>
            </a:endParaRPr>
          </a:p>
        </p:txBody>
      </p:sp>
      <p:sp>
        <p:nvSpPr>
          <p:cNvPr id="7" name="角丸四角形 6">
            <a:extLst>
              <a:ext uri="{FF2B5EF4-FFF2-40B4-BE49-F238E27FC236}">
                <a16:creationId xmlns:a16="http://schemas.microsoft.com/office/drawing/2014/main" id="{81548BE8-4F66-E76A-0BEC-5EEF75312BBD}"/>
              </a:ext>
            </a:extLst>
          </p:cNvPr>
          <p:cNvSpPr/>
          <p:nvPr/>
        </p:nvSpPr>
        <p:spPr bwMode="auto">
          <a:xfrm>
            <a:off x="3702247" y="2636634"/>
            <a:ext cx="5844524" cy="1665900"/>
          </a:xfrm>
          <a:prstGeom prst="roundRect">
            <a:avLst/>
          </a:prstGeom>
          <a:noFill/>
          <a:ln w="76200" cap="flat" cmpd="sng" algn="ctr">
            <a:solidFill>
              <a:srgbClr val="FF0000"/>
            </a:solidFill>
            <a:prstDash val="sysDot"/>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35" name="テキスト ボックス 34">
            <a:extLst>
              <a:ext uri="{FF2B5EF4-FFF2-40B4-BE49-F238E27FC236}">
                <a16:creationId xmlns:a16="http://schemas.microsoft.com/office/drawing/2014/main" id="{487F10CB-68D8-95AB-D7CD-274AE758813C}"/>
              </a:ext>
            </a:extLst>
          </p:cNvPr>
          <p:cNvSpPr txBox="1"/>
          <p:nvPr/>
        </p:nvSpPr>
        <p:spPr>
          <a:xfrm>
            <a:off x="5870320" y="2447887"/>
            <a:ext cx="1681872" cy="738664"/>
          </a:xfrm>
          <a:prstGeom prst="rect">
            <a:avLst/>
          </a:prstGeom>
          <a:solidFill>
            <a:schemeClr val="bg1"/>
          </a:solidFill>
        </p:spPr>
        <p:txBody>
          <a:bodyPr wrap="none" rtlCol="0">
            <a:spAutoFit/>
          </a:bodyPr>
          <a:lstStyle/>
          <a:p>
            <a:pPr algn="ctr"/>
            <a:r>
              <a:rPr kumimoji="1" lang="ja-JP" altLang="en-US" sz="2400">
                <a:solidFill>
                  <a:srgbClr val="FF0000"/>
                </a:solidFill>
              </a:rPr>
              <a:t>生活モデル</a:t>
            </a:r>
            <a:endParaRPr kumimoji="1" lang="en-US" altLang="ja-JP" sz="2400" dirty="0">
              <a:solidFill>
                <a:srgbClr val="FF0000"/>
              </a:solidFill>
            </a:endParaRPr>
          </a:p>
          <a:p>
            <a:r>
              <a:rPr kumimoji="1" lang="ja-JP" altLang="en-US" sz="1800">
                <a:solidFill>
                  <a:srgbClr val="FF0000"/>
                </a:solidFill>
              </a:rPr>
              <a:t>（生活しづらさ）</a:t>
            </a:r>
            <a:endParaRPr kumimoji="1" lang="en-US" altLang="ja-JP" sz="1800" dirty="0">
              <a:solidFill>
                <a:srgbClr val="FF0000"/>
              </a:solidFill>
            </a:endParaRPr>
          </a:p>
        </p:txBody>
      </p:sp>
      <p:sp>
        <p:nvSpPr>
          <p:cNvPr id="9" name="テキスト ボックス 8">
            <a:extLst>
              <a:ext uri="{FF2B5EF4-FFF2-40B4-BE49-F238E27FC236}">
                <a16:creationId xmlns:a16="http://schemas.microsoft.com/office/drawing/2014/main" id="{B9171296-C2BC-DF40-A4F1-ED6F436F84F1}"/>
              </a:ext>
            </a:extLst>
          </p:cNvPr>
          <p:cNvSpPr txBox="1"/>
          <p:nvPr/>
        </p:nvSpPr>
        <p:spPr>
          <a:xfrm>
            <a:off x="3960922" y="2808855"/>
            <a:ext cx="1736312" cy="1006205"/>
          </a:xfrm>
          <a:prstGeom prst="rect">
            <a:avLst/>
          </a:prstGeom>
          <a:solidFill>
            <a:srgbClr val="CCFF99"/>
          </a:solidFill>
          <a:ln w="28575">
            <a:solidFill>
              <a:schemeClr val="tx1"/>
            </a:solidFill>
          </a:ln>
        </p:spPr>
        <p:txBody>
          <a:bodyPr wrap="square" rtlCol="0" anchor="ctr" anchorCtr="1">
            <a:noAutofit/>
          </a:bodyPr>
          <a:lstStyle/>
          <a:p>
            <a:pPr algn="ctr"/>
            <a:r>
              <a:rPr kumimoji="1" lang="ja-JP" altLang="en-US" sz="2800"/>
              <a:t>活動</a:t>
            </a:r>
            <a:endParaRPr kumimoji="1" lang="ja-JP" altLang="en-US" sz="2400"/>
          </a:p>
        </p:txBody>
      </p:sp>
      <p:sp>
        <p:nvSpPr>
          <p:cNvPr id="10" name="テキスト ボックス 9">
            <a:extLst>
              <a:ext uri="{FF2B5EF4-FFF2-40B4-BE49-F238E27FC236}">
                <a16:creationId xmlns:a16="http://schemas.microsoft.com/office/drawing/2014/main" id="{06E6A221-66D0-764D-8F3C-5CE487DA1F77}"/>
              </a:ext>
            </a:extLst>
          </p:cNvPr>
          <p:cNvSpPr txBox="1"/>
          <p:nvPr/>
        </p:nvSpPr>
        <p:spPr>
          <a:xfrm>
            <a:off x="7739109" y="2820648"/>
            <a:ext cx="1620953" cy="1006205"/>
          </a:xfrm>
          <a:prstGeom prst="rect">
            <a:avLst/>
          </a:prstGeom>
          <a:solidFill>
            <a:srgbClr val="CCFF99"/>
          </a:solidFill>
          <a:ln w="28575">
            <a:solidFill>
              <a:schemeClr val="tx1"/>
            </a:solidFill>
          </a:ln>
        </p:spPr>
        <p:txBody>
          <a:bodyPr wrap="none" rtlCol="0" anchor="ctr" anchorCtr="1">
            <a:noAutofit/>
          </a:bodyPr>
          <a:lstStyle/>
          <a:p>
            <a:pPr algn="ctr"/>
            <a:r>
              <a:rPr kumimoji="1" lang="ja-JP" altLang="en-US" sz="2800"/>
              <a:t>参加</a:t>
            </a:r>
            <a:endParaRPr kumimoji="1" lang="ja-JP" altLang="en-US" sz="2400"/>
          </a:p>
        </p:txBody>
      </p:sp>
    </p:spTree>
    <p:extLst>
      <p:ext uri="{BB962C8B-B14F-4D97-AF65-F5344CB8AC3E}">
        <p14:creationId xmlns:p14="http://schemas.microsoft.com/office/powerpoint/2010/main" val="1249736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heel(1)">
                                      <p:cBhvr>
                                        <p:cTn id="7" dur="2000"/>
                                        <p:tgtEl>
                                          <p:spTgt spid="31"/>
                                        </p:tgtEl>
                                      </p:cBhvr>
                                    </p:animEffect>
                                  </p:childTnLst>
                                </p:cTn>
                              </p:par>
                            </p:childTnLst>
                          </p:cTn>
                        </p:par>
                        <p:par>
                          <p:cTn id="8" fill="hold">
                            <p:stCondLst>
                              <p:cond delay="2000"/>
                            </p:stCondLst>
                            <p:childTnLst>
                              <p:par>
                                <p:cTn id="9" presetID="53" presetClass="entr" presetSubtype="16" fill="hold" grpId="0" nodeType="afterEffect">
                                  <p:stCondLst>
                                    <p:cond delay="0"/>
                                  </p:stCondLst>
                                  <p:childTnLst>
                                    <p:set>
                                      <p:cBhvr>
                                        <p:cTn id="10" dur="1" fill="hold">
                                          <p:stCondLst>
                                            <p:cond delay="0"/>
                                          </p:stCondLst>
                                        </p:cTn>
                                        <p:tgtEl>
                                          <p:spTgt spid="35"/>
                                        </p:tgtEl>
                                        <p:attrNameLst>
                                          <p:attrName>style.visibility</p:attrName>
                                        </p:attrNameLst>
                                      </p:cBhvr>
                                      <p:to>
                                        <p:strVal val="visible"/>
                                      </p:to>
                                    </p:set>
                                    <p:anim calcmode="lin" valueType="num">
                                      <p:cBhvr>
                                        <p:cTn id="11" dur="500" fill="hold"/>
                                        <p:tgtEl>
                                          <p:spTgt spid="35"/>
                                        </p:tgtEl>
                                        <p:attrNameLst>
                                          <p:attrName>ppt_w</p:attrName>
                                        </p:attrNameLst>
                                      </p:cBhvr>
                                      <p:tavLst>
                                        <p:tav tm="0">
                                          <p:val>
                                            <p:fltVal val="0"/>
                                          </p:val>
                                        </p:tav>
                                        <p:tav tm="100000">
                                          <p:val>
                                            <p:strVal val="#ppt_w"/>
                                          </p:val>
                                        </p:tav>
                                      </p:tavLst>
                                    </p:anim>
                                    <p:anim calcmode="lin" valueType="num">
                                      <p:cBhvr>
                                        <p:cTn id="12" dur="500" fill="hold"/>
                                        <p:tgtEl>
                                          <p:spTgt spid="35"/>
                                        </p:tgtEl>
                                        <p:attrNameLst>
                                          <p:attrName>ppt_h</p:attrName>
                                        </p:attrNameLst>
                                      </p:cBhvr>
                                      <p:tavLst>
                                        <p:tav tm="0">
                                          <p:val>
                                            <p:fltVal val="0"/>
                                          </p:val>
                                        </p:tav>
                                        <p:tav tm="100000">
                                          <p:val>
                                            <p:strVal val="#ppt_h"/>
                                          </p:val>
                                        </p:tav>
                                      </p:tavLst>
                                    </p:anim>
                                    <p:animEffect transition="in" filter="fade">
                                      <p:cBhvr>
                                        <p:cTn id="13" dur="500"/>
                                        <p:tgtEl>
                                          <p:spTgt spid="35"/>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32"/>
                                        </p:tgtEl>
                                        <p:attrNameLst>
                                          <p:attrName>style.visibility</p:attrName>
                                        </p:attrNameLst>
                                      </p:cBhvr>
                                      <p:to>
                                        <p:strVal val="visible"/>
                                      </p:to>
                                    </p:set>
                                    <p:anim calcmode="lin" valueType="num">
                                      <p:cBhvr>
                                        <p:cTn id="16" dur="500" fill="hold"/>
                                        <p:tgtEl>
                                          <p:spTgt spid="32"/>
                                        </p:tgtEl>
                                        <p:attrNameLst>
                                          <p:attrName>ppt_w</p:attrName>
                                        </p:attrNameLst>
                                      </p:cBhvr>
                                      <p:tavLst>
                                        <p:tav tm="0">
                                          <p:val>
                                            <p:fltVal val="0"/>
                                          </p:val>
                                        </p:tav>
                                        <p:tav tm="100000">
                                          <p:val>
                                            <p:strVal val="#ppt_w"/>
                                          </p:val>
                                        </p:tav>
                                      </p:tavLst>
                                    </p:anim>
                                    <p:anim calcmode="lin" valueType="num">
                                      <p:cBhvr>
                                        <p:cTn id="17" dur="500" fill="hold"/>
                                        <p:tgtEl>
                                          <p:spTgt spid="32"/>
                                        </p:tgtEl>
                                        <p:attrNameLst>
                                          <p:attrName>ppt_h</p:attrName>
                                        </p:attrNameLst>
                                      </p:cBhvr>
                                      <p:tavLst>
                                        <p:tav tm="0">
                                          <p:val>
                                            <p:fltVal val="0"/>
                                          </p:val>
                                        </p:tav>
                                        <p:tav tm="100000">
                                          <p:val>
                                            <p:strVal val="#ppt_h"/>
                                          </p:val>
                                        </p:tav>
                                      </p:tavLst>
                                    </p:anim>
                                    <p:animEffect transition="in" filter="fade">
                                      <p:cBhvr>
                                        <p:cTn id="18" dur="500"/>
                                        <p:tgtEl>
                                          <p:spTgt spid="32"/>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39"/>
                                        </p:tgtEl>
                                        <p:attrNameLst>
                                          <p:attrName>style.visibility</p:attrName>
                                        </p:attrNameLst>
                                      </p:cBhvr>
                                      <p:to>
                                        <p:strVal val="visible"/>
                                      </p:to>
                                    </p:set>
                                    <p:anim calcmode="lin" valueType="num">
                                      <p:cBhvr>
                                        <p:cTn id="21" dur="500" fill="hold"/>
                                        <p:tgtEl>
                                          <p:spTgt spid="39"/>
                                        </p:tgtEl>
                                        <p:attrNameLst>
                                          <p:attrName>ppt_w</p:attrName>
                                        </p:attrNameLst>
                                      </p:cBhvr>
                                      <p:tavLst>
                                        <p:tav tm="0">
                                          <p:val>
                                            <p:fltVal val="0"/>
                                          </p:val>
                                        </p:tav>
                                        <p:tav tm="100000">
                                          <p:val>
                                            <p:strVal val="#ppt_w"/>
                                          </p:val>
                                        </p:tav>
                                      </p:tavLst>
                                    </p:anim>
                                    <p:anim calcmode="lin" valueType="num">
                                      <p:cBhvr>
                                        <p:cTn id="22" dur="500" fill="hold"/>
                                        <p:tgtEl>
                                          <p:spTgt spid="39"/>
                                        </p:tgtEl>
                                        <p:attrNameLst>
                                          <p:attrName>ppt_h</p:attrName>
                                        </p:attrNameLst>
                                      </p:cBhvr>
                                      <p:tavLst>
                                        <p:tav tm="0">
                                          <p:val>
                                            <p:fltVal val="0"/>
                                          </p:val>
                                        </p:tav>
                                        <p:tav tm="100000">
                                          <p:val>
                                            <p:strVal val="#ppt_h"/>
                                          </p:val>
                                        </p:tav>
                                      </p:tavLst>
                                    </p:anim>
                                    <p:animEffect transition="in" filter="fade">
                                      <p:cBhvr>
                                        <p:cTn id="23" dur="500"/>
                                        <p:tgtEl>
                                          <p:spTgt spid="39"/>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heel(1)">
                                      <p:cBhvr>
                                        <p:cTn id="28"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9" grpId="0" animBg="1"/>
      <p:bldP spid="7" grpId="0" animBg="1"/>
      <p:bldP spid="35"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2F492-282C-8551-58BC-0F4DC3FBF503}"/>
            </a:ext>
          </a:extLst>
        </p:cNvPr>
        <p:cNvGrpSpPr/>
        <p:nvPr/>
      </p:nvGrpSpPr>
      <p:grpSpPr>
        <a:xfrm>
          <a:off x="0" y="0"/>
          <a:ext cx="0" cy="0"/>
          <a:chOff x="0" y="0"/>
          <a:chExt cx="0" cy="0"/>
        </a:xfrm>
      </p:grpSpPr>
      <p:pic>
        <p:nvPicPr>
          <p:cNvPr id="32" name="図 31" descr="文字の書かれた紙&#10;&#10;AI 生成コンテンツは誤りを含む可能性があります。">
            <a:extLst>
              <a:ext uri="{FF2B5EF4-FFF2-40B4-BE49-F238E27FC236}">
                <a16:creationId xmlns:a16="http://schemas.microsoft.com/office/drawing/2014/main" id="{779C4E2C-08DE-101C-D09E-53E38FA8A8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9645" y="1229423"/>
            <a:ext cx="2298700" cy="5613400"/>
          </a:xfrm>
          <a:prstGeom prst="rect">
            <a:avLst/>
          </a:prstGeom>
        </p:spPr>
      </p:pic>
      <p:pic>
        <p:nvPicPr>
          <p:cNvPr id="22" name="図 21">
            <a:extLst>
              <a:ext uri="{FF2B5EF4-FFF2-40B4-BE49-F238E27FC236}">
                <a16:creationId xmlns:a16="http://schemas.microsoft.com/office/drawing/2014/main" id="{A53FA169-1722-5A94-B62A-2B0DCA2C4C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2084" y="1094704"/>
            <a:ext cx="2298700" cy="5791200"/>
          </a:xfrm>
          <a:prstGeom prst="rect">
            <a:avLst/>
          </a:prstGeom>
        </p:spPr>
      </p:pic>
      <p:sp>
        <p:nvSpPr>
          <p:cNvPr id="4" name="スライド番号プレースホルダー 3">
            <a:extLst>
              <a:ext uri="{FF2B5EF4-FFF2-40B4-BE49-F238E27FC236}">
                <a16:creationId xmlns:a16="http://schemas.microsoft.com/office/drawing/2014/main" id="{8355DB93-5DF9-4A26-B851-D2018C56650B}"/>
              </a:ext>
            </a:extLst>
          </p:cNvPr>
          <p:cNvSpPr>
            <a:spLocks noGrp="1"/>
          </p:cNvSpPr>
          <p:nvPr>
            <p:ph type="sldNum" sz="quarter" idx="12"/>
          </p:nvPr>
        </p:nvSpPr>
        <p:spPr>
          <a:xfrm>
            <a:off x="7616034" y="6527570"/>
            <a:ext cx="2311400" cy="476250"/>
          </a:xfrm>
        </p:spPr>
        <p:txBody>
          <a:bodyPr/>
          <a:lstStyle/>
          <a:p>
            <a:pPr>
              <a:defRPr/>
            </a:pPr>
            <a:fld id="{6EF23906-C28C-47DE-8E4F-A94606051E12}" type="slidenum">
              <a:rPr lang="en-US" altLang="ja-JP" smtClean="0">
                <a:solidFill>
                  <a:srgbClr val="000000"/>
                </a:solidFill>
              </a:rPr>
              <a:pPr>
                <a:defRPr/>
              </a:pPr>
              <a:t>57</a:t>
            </a:fld>
            <a:endParaRPr lang="en-US" altLang="ja-JP">
              <a:solidFill>
                <a:srgbClr val="000000"/>
              </a:solidFill>
            </a:endParaRPr>
          </a:p>
        </p:txBody>
      </p:sp>
      <p:sp>
        <p:nvSpPr>
          <p:cNvPr id="13" name="テキスト ボックス 12">
            <a:extLst>
              <a:ext uri="{FF2B5EF4-FFF2-40B4-BE49-F238E27FC236}">
                <a16:creationId xmlns:a16="http://schemas.microsoft.com/office/drawing/2014/main" id="{F84E62E6-1F82-BA53-ACAE-32660F4CBF1F}"/>
              </a:ext>
            </a:extLst>
          </p:cNvPr>
          <p:cNvSpPr txBox="1"/>
          <p:nvPr/>
        </p:nvSpPr>
        <p:spPr>
          <a:xfrm>
            <a:off x="632555" y="1496904"/>
            <a:ext cx="673216" cy="368403"/>
          </a:xfrm>
          <a:prstGeom prst="rect">
            <a:avLst/>
          </a:prstGeom>
          <a:noFill/>
        </p:spPr>
        <p:txBody>
          <a:bodyPr wrap="none" rtlCol="0">
            <a:spAutoFit/>
          </a:bodyPr>
          <a:lstStyle/>
          <a:p>
            <a:r>
              <a:rPr kumimoji="1" lang="ja-JP" altLang="en-US" sz="1800"/>
              <a:t>（旧）</a:t>
            </a:r>
          </a:p>
        </p:txBody>
      </p:sp>
      <p:sp>
        <p:nvSpPr>
          <p:cNvPr id="16" name="正方形/長方形 15">
            <a:extLst>
              <a:ext uri="{FF2B5EF4-FFF2-40B4-BE49-F238E27FC236}">
                <a16:creationId xmlns:a16="http://schemas.microsoft.com/office/drawing/2014/main" id="{37712F5A-62CC-DDFD-244B-DA938F787F03}"/>
              </a:ext>
            </a:extLst>
          </p:cNvPr>
          <p:cNvSpPr/>
          <p:nvPr/>
        </p:nvSpPr>
        <p:spPr bwMode="auto">
          <a:xfrm>
            <a:off x="1706487" y="3001600"/>
            <a:ext cx="283991" cy="441941"/>
          </a:xfrm>
          <a:prstGeom prst="rect">
            <a:avLst/>
          </a:prstGeom>
          <a:noFill/>
          <a:ln w="28575" cap="flat" cmpd="sng" algn="ctr">
            <a:solidFill>
              <a:srgbClr val="FF0000"/>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17" name="正方形/長方形 16">
            <a:extLst>
              <a:ext uri="{FF2B5EF4-FFF2-40B4-BE49-F238E27FC236}">
                <a16:creationId xmlns:a16="http://schemas.microsoft.com/office/drawing/2014/main" id="{BE194123-F976-2D16-A7CC-83677C70C1EB}"/>
              </a:ext>
            </a:extLst>
          </p:cNvPr>
          <p:cNvSpPr/>
          <p:nvPr/>
        </p:nvSpPr>
        <p:spPr bwMode="auto">
          <a:xfrm>
            <a:off x="1712111" y="4472080"/>
            <a:ext cx="283991" cy="441941"/>
          </a:xfrm>
          <a:prstGeom prst="rect">
            <a:avLst/>
          </a:prstGeom>
          <a:noFill/>
          <a:ln w="28575" cap="flat" cmpd="sng" algn="ctr">
            <a:solidFill>
              <a:srgbClr val="FF0000"/>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19" name="正方形/長方形 18">
            <a:extLst>
              <a:ext uri="{FF2B5EF4-FFF2-40B4-BE49-F238E27FC236}">
                <a16:creationId xmlns:a16="http://schemas.microsoft.com/office/drawing/2014/main" id="{05BB00D3-390E-881B-8F02-F25AA621277D}"/>
              </a:ext>
            </a:extLst>
          </p:cNvPr>
          <p:cNvSpPr/>
          <p:nvPr/>
        </p:nvSpPr>
        <p:spPr bwMode="auto">
          <a:xfrm>
            <a:off x="1416757" y="1115500"/>
            <a:ext cx="283991" cy="441941"/>
          </a:xfrm>
          <a:prstGeom prst="rect">
            <a:avLst/>
          </a:prstGeom>
          <a:noFill/>
          <a:ln w="28575" cap="flat" cmpd="sng" algn="ctr">
            <a:solidFill>
              <a:srgbClr val="FF0000"/>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20" name="正方形/長方形 19">
            <a:extLst>
              <a:ext uri="{FF2B5EF4-FFF2-40B4-BE49-F238E27FC236}">
                <a16:creationId xmlns:a16="http://schemas.microsoft.com/office/drawing/2014/main" id="{EEF2B622-7BFA-AA57-4959-B265BE0376D6}"/>
              </a:ext>
            </a:extLst>
          </p:cNvPr>
          <p:cNvSpPr/>
          <p:nvPr/>
        </p:nvSpPr>
        <p:spPr bwMode="auto">
          <a:xfrm>
            <a:off x="1351896" y="818575"/>
            <a:ext cx="425987" cy="441941"/>
          </a:xfrm>
          <a:prstGeom prst="rect">
            <a:avLst/>
          </a:prstGeom>
          <a:solidFill>
            <a:schemeClr val="bg1"/>
          </a:solidFill>
          <a:ln w="9525" cap="flat" cmpd="sng" algn="ctr">
            <a:no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14" name="テキスト ボックス 13">
            <a:extLst>
              <a:ext uri="{FF2B5EF4-FFF2-40B4-BE49-F238E27FC236}">
                <a16:creationId xmlns:a16="http://schemas.microsoft.com/office/drawing/2014/main" id="{2622C202-1B7E-A9A2-8463-0BBF5FFBB1BB}"/>
              </a:ext>
            </a:extLst>
          </p:cNvPr>
          <p:cNvSpPr txBox="1"/>
          <p:nvPr/>
        </p:nvSpPr>
        <p:spPr>
          <a:xfrm>
            <a:off x="8560475" y="1619343"/>
            <a:ext cx="626933" cy="330928"/>
          </a:xfrm>
          <a:prstGeom prst="rect">
            <a:avLst/>
          </a:prstGeom>
          <a:noFill/>
        </p:spPr>
        <p:txBody>
          <a:bodyPr wrap="none" rtlCol="0">
            <a:spAutoFit/>
          </a:bodyPr>
          <a:lstStyle/>
          <a:p>
            <a:r>
              <a:rPr kumimoji="1" lang="ja-JP" altLang="en-US" sz="1600"/>
              <a:t>（新）</a:t>
            </a:r>
          </a:p>
        </p:txBody>
      </p:sp>
      <p:sp>
        <p:nvSpPr>
          <p:cNvPr id="23" name="正方形/長方形 22">
            <a:extLst>
              <a:ext uri="{FF2B5EF4-FFF2-40B4-BE49-F238E27FC236}">
                <a16:creationId xmlns:a16="http://schemas.microsoft.com/office/drawing/2014/main" id="{5B898633-CA03-5496-2412-2DC9BF206ED2}"/>
              </a:ext>
            </a:extLst>
          </p:cNvPr>
          <p:cNvSpPr/>
          <p:nvPr/>
        </p:nvSpPr>
        <p:spPr bwMode="auto">
          <a:xfrm>
            <a:off x="7388704" y="2002153"/>
            <a:ext cx="283420" cy="427277"/>
          </a:xfrm>
          <a:prstGeom prst="rect">
            <a:avLst/>
          </a:prstGeom>
          <a:noFill/>
          <a:ln w="28575" cap="flat" cmpd="sng" algn="ctr">
            <a:solidFill>
              <a:srgbClr val="FF0000"/>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24" name="正方形/長方形 23">
            <a:extLst>
              <a:ext uri="{FF2B5EF4-FFF2-40B4-BE49-F238E27FC236}">
                <a16:creationId xmlns:a16="http://schemas.microsoft.com/office/drawing/2014/main" id="{87FE6494-237A-82FE-BE31-726084F1A66C}"/>
              </a:ext>
            </a:extLst>
          </p:cNvPr>
          <p:cNvSpPr/>
          <p:nvPr/>
        </p:nvSpPr>
        <p:spPr bwMode="auto">
          <a:xfrm>
            <a:off x="7647576" y="4175929"/>
            <a:ext cx="283420" cy="427277"/>
          </a:xfrm>
          <a:prstGeom prst="rect">
            <a:avLst/>
          </a:prstGeom>
          <a:noFill/>
          <a:ln w="28575" cap="flat" cmpd="sng" algn="ctr">
            <a:solidFill>
              <a:srgbClr val="FF0000"/>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31" name="正方形/長方形 30">
            <a:extLst>
              <a:ext uri="{FF2B5EF4-FFF2-40B4-BE49-F238E27FC236}">
                <a16:creationId xmlns:a16="http://schemas.microsoft.com/office/drawing/2014/main" id="{548C8C1F-3FA5-0088-1F9D-2278B0E25FA0}"/>
              </a:ext>
            </a:extLst>
          </p:cNvPr>
          <p:cNvSpPr/>
          <p:nvPr/>
        </p:nvSpPr>
        <p:spPr bwMode="auto">
          <a:xfrm>
            <a:off x="7642245" y="6165964"/>
            <a:ext cx="283420" cy="427277"/>
          </a:xfrm>
          <a:prstGeom prst="rect">
            <a:avLst/>
          </a:prstGeom>
          <a:noFill/>
          <a:ln w="28575" cap="flat" cmpd="sng" algn="ctr">
            <a:solidFill>
              <a:srgbClr val="FF0000"/>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7" name="Rectangle 3">
            <a:extLst>
              <a:ext uri="{FF2B5EF4-FFF2-40B4-BE49-F238E27FC236}">
                <a16:creationId xmlns:a16="http://schemas.microsoft.com/office/drawing/2014/main" id="{0A59D97B-4063-B489-2EC0-9D14956332E0}"/>
              </a:ext>
            </a:extLst>
          </p:cNvPr>
          <p:cNvSpPr txBox="1">
            <a:spLocks noChangeArrowheads="1"/>
          </p:cNvSpPr>
          <p:nvPr/>
        </p:nvSpPr>
        <p:spPr bwMode="auto">
          <a:xfrm>
            <a:off x="200472" y="603432"/>
            <a:ext cx="9705528" cy="626439"/>
          </a:xfrm>
          <a:prstGeom prst="rect">
            <a:avLst/>
          </a:prstGeom>
          <a:noFill/>
          <a:ln w="9525">
            <a:noFill/>
            <a:miter lim="800000"/>
            <a:headEnd/>
            <a:tailEnd/>
          </a:ln>
        </p:spPr>
        <p:txBody>
          <a:bodyPr lIns="91399" tIns="45701" rIns="91399" bIns="45701"/>
          <a:lstStyle/>
          <a:p>
            <a:pPr marL="11113" indent="-11113">
              <a:lnSpc>
                <a:spcPct val="110000"/>
              </a:lnSpc>
              <a:spcBef>
                <a:spcPts val="1200"/>
              </a:spcBef>
              <a:buNone/>
            </a:pPr>
            <a:r>
              <a:rPr lang="ja-JP" altLang="en-US" sz="3200" u="sng">
                <a:latin typeface="MS PGothic" panose="020B0600070205080204" pitchFamily="34" charset="-128"/>
                <a:ea typeface="MS PGothic" panose="020B0600070205080204" pitchFamily="34" charset="-128"/>
              </a:rPr>
              <a:t>１）発達支援は「治療」「指導」「訓練」</a:t>
            </a:r>
            <a:r>
              <a:rPr lang="en-US" altLang="ja-JP" sz="3200" u="sng" dirty="0">
                <a:latin typeface="MS PGothic" panose="020B0600070205080204" pitchFamily="34" charset="-128"/>
                <a:ea typeface="MS PGothic" panose="020B0600070205080204" pitchFamily="34" charset="-128"/>
              </a:rPr>
              <a:t> </a:t>
            </a:r>
            <a:r>
              <a:rPr lang="ja-JP" altLang="en-US" sz="3200" u="sng">
                <a:latin typeface="MS PGothic" panose="020B0600070205080204" pitchFamily="34" charset="-128"/>
                <a:ea typeface="MS PGothic" panose="020B0600070205080204" pitchFamily="34" charset="-128"/>
              </a:rPr>
              <a:t>⇒</a:t>
            </a:r>
            <a:r>
              <a:rPr lang="en-US" altLang="ja-JP" sz="3200" u="sng" dirty="0">
                <a:latin typeface="MS PGothic" panose="020B0600070205080204" pitchFamily="34" charset="-128"/>
                <a:ea typeface="MS PGothic" panose="020B0600070205080204" pitchFamily="34" charset="-128"/>
              </a:rPr>
              <a:t> </a:t>
            </a:r>
            <a:r>
              <a:rPr lang="ja-JP" altLang="en-US" sz="3200" u="sng">
                <a:latin typeface="MS PGothic" panose="020B0600070205080204" pitchFamily="34" charset="-128"/>
                <a:ea typeface="MS PGothic" panose="020B0600070205080204" pitchFamily="34" charset="-128"/>
              </a:rPr>
              <a:t>「支援」へ</a:t>
            </a:r>
            <a:endParaRPr lang="en-US" altLang="ja-JP" sz="3200" u="sng" dirty="0">
              <a:latin typeface="MS PGothic" panose="020B0600070205080204" pitchFamily="34" charset="-128"/>
              <a:ea typeface="MS PGothic" panose="020B0600070205080204" pitchFamily="34" charset="-128"/>
            </a:endParaRPr>
          </a:p>
        </p:txBody>
      </p:sp>
      <p:cxnSp>
        <p:nvCxnSpPr>
          <p:cNvPr id="9" name="直線矢印コネクタ 8">
            <a:extLst>
              <a:ext uri="{FF2B5EF4-FFF2-40B4-BE49-F238E27FC236}">
                <a16:creationId xmlns:a16="http://schemas.microsoft.com/office/drawing/2014/main" id="{799075B6-4BD1-F517-AF3B-F8B7F01000C5}"/>
              </a:ext>
            </a:extLst>
          </p:cNvPr>
          <p:cNvCxnSpPr>
            <a:stCxn id="16" idx="3"/>
          </p:cNvCxnSpPr>
          <p:nvPr/>
        </p:nvCxnSpPr>
        <p:spPr bwMode="auto">
          <a:xfrm flipV="1">
            <a:off x="1990478" y="2373981"/>
            <a:ext cx="5401699" cy="848590"/>
          </a:xfrm>
          <a:prstGeom prst="straightConnector1">
            <a:avLst/>
          </a:prstGeom>
          <a:solidFill>
            <a:schemeClr val="bg1"/>
          </a:solidFill>
          <a:ln w="12700" cap="flat" cmpd="sng" algn="ctr">
            <a:solidFill>
              <a:srgbClr val="FF0000"/>
            </a:solidFill>
            <a:prstDash val="solid"/>
            <a:round/>
            <a:headEnd type="none" w="med" len="med"/>
            <a:tailEnd type="triangle"/>
          </a:ln>
          <a:effectLst/>
        </p:spPr>
      </p:cxnSp>
      <p:cxnSp>
        <p:nvCxnSpPr>
          <p:cNvPr id="25" name="直線矢印コネクタ 24">
            <a:extLst>
              <a:ext uri="{FF2B5EF4-FFF2-40B4-BE49-F238E27FC236}">
                <a16:creationId xmlns:a16="http://schemas.microsoft.com/office/drawing/2014/main" id="{53565814-63E6-8C76-6CD5-EB0F2AF84449}"/>
              </a:ext>
            </a:extLst>
          </p:cNvPr>
          <p:cNvCxnSpPr>
            <a:cxnSpLocks/>
          </p:cNvCxnSpPr>
          <p:nvPr/>
        </p:nvCxnSpPr>
        <p:spPr bwMode="auto">
          <a:xfrm flipV="1">
            <a:off x="1960644" y="2452511"/>
            <a:ext cx="5412609" cy="2259050"/>
          </a:xfrm>
          <a:prstGeom prst="straightConnector1">
            <a:avLst/>
          </a:prstGeom>
          <a:solidFill>
            <a:schemeClr val="bg1"/>
          </a:solidFill>
          <a:ln w="12700" cap="flat" cmpd="sng" algn="ctr">
            <a:solidFill>
              <a:srgbClr val="FF0000"/>
            </a:solidFill>
            <a:prstDash val="solid"/>
            <a:round/>
            <a:headEnd type="none" w="med" len="med"/>
            <a:tailEnd type="triangle"/>
          </a:ln>
          <a:effectLst/>
        </p:spPr>
      </p:cxnSp>
      <p:cxnSp>
        <p:nvCxnSpPr>
          <p:cNvPr id="27" name="直線矢印コネクタ 26">
            <a:extLst>
              <a:ext uri="{FF2B5EF4-FFF2-40B4-BE49-F238E27FC236}">
                <a16:creationId xmlns:a16="http://schemas.microsoft.com/office/drawing/2014/main" id="{616F79B2-DA7E-3747-37BC-A7448C695B11}"/>
              </a:ext>
            </a:extLst>
          </p:cNvPr>
          <p:cNvCxnSpPr>
            <a:cxnSpLocks/>
          </p:cNvCxnSpPr>
          <p:nvPr/>
        </p:nvCxnSpPr>
        <p:spPr bwMode="auto">
          <a:xfrm flipV="1">
            <a:off x="1960644" y="2482250"/>
            <a:ext cx="5518507" cy="4091774"/>
          </a:xfrm>
          <a:prstGeom prst="straightConnector1">
            <a:avLst/>
          </a:prstGeom>
          <a:solidFill>
            <a:schemeClr val="bg1"/>
          </a:solidFill>
          <a:ln w="12700" cap="flat" cmpd="sng" algn="ctr">
            <a:solidFill>
              <a:srgbClr val="FF0000"/>
            </a:solidFill>
            <a:prstDash val="solid"/>
            <a:round/>
            <a:headEnd type="none" w="med" len="med"/>
            <a:tailEnd type="triangle"/>
          </a:ln>
          <a:effectLst/>
        </p:spPr>
      </p:cxnSp>
      <p:sp>
        <p:nvSpPr>
          <p:cNvPr id="11" name="テキスト ボックス 10">
            <a:extLst>
              <a:ext uri="{FF2B5EF4-FFF2-40B4-BE49-F238E27FC236}">
                <a16:creationId xmlns:a16="http://schemas.microsoft.com/office/drawing/2014/main" id="{C4144406-B6B2-8C22-00FA-F1901E138B8C}"/>
              </a:ext>
            </a:extLst>
          </p:cNvPr>
          <p:cNvSpPr txBox="1"/>
          <p:nvPr/>
        </p:nvSpPr>
        <p:spPr>
          <a:xfrm>
            <a:off x="7057405" y="345817"/>
            <a:ext cx="1453099" cy="400110"/>
          </a:xfrm>
          <a:prstGeom prst="rect">
            <a:avLst/>
          </a:prstGeom>
          <a:noFill/>
        </p:spPr>
        <p:txBody>
          <a:bodyPr wrap="square">
            <a:spAutoFit/>
          </a:bodyPr>
          <a:lstStyle/>
          <a:p>
            <a:r>
              <a:rPr lang="ja-JP" altLang="en-US" sz="2000">
                <a:latin typeface="MS PGothic" panose="020B0600070205080204" pitchFamily="34" charset="-128"/>
                <a:ea typeface="MS PGothic" panose="020B0600070205080204" pitchFamily="34" charset="-128"/>
              </a:rPr>
              <a:t>（サポート）</a:t>
            </a:r>
            <a:endParaRPr lang="ja-JP" altLang="en-US" sz="2000"/>
          </a:p>
        </p:txBody>
      </p:sp>
      <p:sp>
        <p:nvSpPr>
          <p:cNvPr id="33" name="正方形/長方形 32">
            <a:extLst>
              <a:ext uri="{FF2B5EF4-FFF2-40B4-BE49-F238E27FC236}">
                <a16:creationId xmlns:a16="http://schemas.microsoft.com/office/drawing/2014/main" id="{63EF76FA-30A7-DD1A-E96F-032F9B3393CA}"/>
              </a:ext>
            </a:extLst>
          </p:cNvPr>
          <p:cNvSpPr/>
          <p:nvPr/>
        </p:nvSpPr>
        <p:spPr bwMode="auto">
          <a:xfrm>
            <a:off x="1704569" y="6561962"/>
            <a:ext cx="276715" cy="295516"/>
          </a:xfrm>
          <a:prstGeom prst="rect">
            <a:avLst/>
          </a:prstGeom>
          <a:noFill/>
          <a:ln w="28575" cap="flat" cmpd="sng" algn="ctr">
            <a:solidFill>
              <a:srgbClr val="FF0000"/>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21" name="正方形/長方形 20">
            <a:extLst>
              <a:ext uri="{FF2B5EF4-FFF2-40B4-BE49-F238E27FC236}">
                <a16:creationId xmlns:a16="http://schemas.microsoft.com/office/drawing/2014/main" id="{6936C943-212A-3F1A-59B1-A94D6A469E63}"/>
              </a:ext>
            </a:extLst>
          </p:cNvPr>
          <p:cNvSpPr/>
          <p:nvPr/>
        </p:nvSpPr>
        <p:spPr bwMode="auto">
          <a:xfrm flipV="1">
            <a:off x="1616566" y="6791086"/>
            <a:ext cx="411398" cy="94817"/>
          </a:xfrm>
          <a:prstGeom prst="rect">
            <a:avLst/>
          </a:prstGeom>
          <a:solidFill>
            <a:schemeClr val="bg1"/>
          </a:solidFill>
          <a:ln w="9525" cap="flat" cmpd="sng" algn="ctr">
            <a:no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2" name="Rectangle 3">
            <a:extLst>
              <a:ext uri="{FF2B5EF4-FFF2-40B4-BE49-F238E27FC236}">
                <a16:creationId xmlns:a16="http://schemas.microsoft.com/office/drawing/2014/main" id="{9BE80ABD-7895-0A12-AD24-CBD971FACA40}"/>
              </a:ext>
            </a:extLst>
          </p:cNvPr>
          <p:cNvSpPr txBox="1">
            <a:spLocks noChangeArrowheads="1"/>
          </p:cNvSpPr>
          <p:nvPr/>
        </p:nvSpPr>
        <p:spPr bwMode="auto">
          <a:xfrm>
            <a:off x="1949623" y="-68759"/>
            <a:ext cx="5201619" cy="626439"/>
          </a:xfrm>
          <a:prstGeom prst="rect">
            <a:avLst/>
          </a:prstGeom>
          <a:noFill/>
          <a:ln w="9525">
            <a:noFill/>
            <a:miter lim="800000"/>
            <a:headEnd/>
            <a:tailEnd/>
          </a:ln>
        </p:spPr>
        <p:txBody>
          <a:bodyPr lIns="91399" tIns="45701" rIns="91399" bIns="45701"/>
          <a:lstStyle/>
          <a:p>
            <a:pPr marL="11113" indent="-11113" algn="ctr">
              <a:lnSpc>
                <a:spcPct val="110000"/>
              </a:lnSpc>
              <a:spcBef>
                <a:spcPts val="1200"/>
              </a:spcBef>
              <a:buNone/>
            </a:pPr>
            <a:r>
              <a:rPr lang="en-US" altLang="ja-JP" sz="4000" u="sng" dirty="0">
                <a:latin typeface="MS PGothic" panose="020B0600070205080204" pitchFamily="34" charset="-128"/>
                <a:ea typeface="MS PGothic" panose="020B0600070205080204" pitchFamily="34" charset="-128"/>
              </a:rPr>
              <a:t>③</a:t>
            </a:r>
            <a:r>
              <a:rPr lang="ja-JP" altLang="en-US" sz="4000" u="sng">
                <a:latin typeface="MS PGothic" panose="020B0600070205080204" pitchFamily="34" charset="-128"/>
                <a:ea typeface="MS PGothic" panose="020B0600070205080204" pitchFamily="34" charset="-128"/>
              </a:rPr>
              <a:t>「支援観」の大転換</a:t>
            </a:r>
            <a:endParaRPr lang="en-US" altLang="ja-JP" sz="4000" u="sng" dirty="0">
              <a:latin typeface="MS PGothic" panose="020B0600070205080204" pitchFamily="34" charset="-128"/>
              <a:ea typeface="MS PGothic" panose="020B0600070205080204" pitchFamily="34" charset="-128"/>
            </a:endParaRPr>
          </a:p>
        </p:txBody>
      </p:sp>
      <p:sp>
        <p:nvSpPr>
          <p:cNvPr id="5" name="右矢印 4">
            <a:extLst>
              <a:ext uri="{FF2B5EF4-FFF2-40B4-BE49-F238E27FC236}">
                <a16:creationId xmlns:a16="http://schemas.microsoft.com/office/drawing/2014/main" id="{22913C1A-79DF-207D-EF45-09A20F04DF22}"/>
              </a:ext>
            </a:extLst>
          </p:cNvPr>
          <p:cNvSpPr/>
          <p:nvPr/>
        </p:nvSpPr>
        <p:spPr bwMode="auto">
          <a:xfrm>
            <a:off x="4318433" y="2798812"/>
            <a:ext cx="1492324" cy="504056"/>
          </a:xfrm>
          <a:prstGeom prst="rightArrow">
            <a:avLst/>
          </a:prstGeom>
          <a:solidFill>
            <a:srgbClr val="99FF66"/>
          </a:solidFill>
          <a:ln w="9525" cap="flat" cmpd="sng" algn="ctr">
            <a:solidFill>
              <a:schemeClr val="tx1"/>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6" name="テキスト ボックス 5">
            <a:extLst>
              <a:ext uri="{FF2B5EF4-FFF2-40B4-BE49-F238E27FC236}">
                <a16:creationId xmlns:a16="http://schemas.microsoft.com/office/drawing/2014/main" id="{7FAE0EF5-26D4-7B97-3599-F1A08B5E43E1}"/>
              </a:ext>
            </a:extLst>
          </p:cNvPr>
          <p:cNvSpPr txBox="1"/>
          <p:nvPr/>
        </p:nvSpPr>
        <p:spPr>
          <a:xfrm>
            <a:off x="4747580" y="3302868"/>
            <a:ext cx="410840" cy="2031325"/>
          </a:xfrm>
          <a:prstGeom prst="rect">
            <a:avLst/>
          </a:prstGeom>
          <a:noFill/>
        </p:spPr>
        <p:txBody>
          <a:bodyPr wrap="square" rtlCol="0">
            <a:spAutoFit/>
          </a:bodyPr>
          <a:lstStyle/>
          <a:p>
            <a:r>
              <a:rPr kumimoji="1" lang="ja-JP" altLang="en-US" sz="1800"/>
              <a:t>改正児童福祉法</a:t>
            </a:r>
          </a:p>
        </p:txBody>
      </p:sp>
      <p:sp>
        <p:nvSpPr>
          <p:cNvPr id="8" name="テキスト ボックス 7">
            <a:extLst>
              <a:ext uri="{FF2B5EF4-FFF2-40B4-BE49-F238E27FC236}">
                <a16:creationId xmlns:a16="http://schemas.microsoft.com/office/drawing/2014/main" id="{465D5E89-3B7B-A665-BF8D-69C295956000}"/>
              </a:ext>
            </a:extLst>
          </p:cNvPr>
          <p:cNvSpPr txBox="1"/>
          <p:nvPr/>
        </p:nvSpPr>
        <p:spPr>
          <a:xfrm>
            <a:off x="4283962" y="2132341"/>
            <a:ext cx="1415772" cy="461665"/>
          </a:xfrm>
          <a:prstGeom prst="rect">
            <a:avLst/>
          </a:prstGeom>
          <a:noFill/>
          <a:ln>
            <a:solidFill>
              <a:schemeClr val="tx1"/>
            </a:solidFill>
          </a:ln>
        </p:spPr>
        <p:txBody>
          <a:bodyPr wrap="none" rtlCol="0">
            <a:spAutoFit/>
          </a:bodyPr>
          <a:lstStyle/>
          <a:p>
            <a:r>
              <a:rPr lang="ja-JP" altLang="en-US" sz="2400"/>
              <a:t>通所支援</a:t>
            </a:r>
            <a:endParaRPr kumimoji="1" lang="ja-JP" altLang="en-US" sz="2400"/>
          </a:p>
        </p:txBody>
      </p:sp>
      <p:sp>
        <p:nvSpPr>
          <p:cNvPr id="10" name="テキスト ボックス 9">
            <a:extLst>
              <a:ext uri="{FF2B5EF4-FFF2-40B4-BE49-F238E27FC236}">
                <a16:creationId xmlns:a16="http://schemas.microsoft.com/office/drawing/2014/main" id="{5AA73A01-397E-49A7-6F0E-CC2585198605}"/>
              </a:ext>
            </a:extLst>
          </p:cNvPr>
          <p:cNvSpPr txBox="1"/>
          <p:nvPr/>
        </p:nvSpPr>
        <p:spPr>
          <a:xfrm>
            <a:off x="4133705" y="5772692"/>
            <a:ext cx="1638590" cy="338554"/>
          </a:xfrm>
          <a:prstGeom prst="rect">
            <a:avLst/>
          </a:prstGeom>
          <a:noFill/>
        </p:spPr>
        <p:txBody>
          <a:bodyPr wrap="none" rtlCol="0">
            <a:spAutoFit/>
          </a:bodyPr>
          <a:lstStyle/>
          <a:p>
            <a:r>
              <a:rPr kumimoji="1" lang="ja-JP" altLang="en-US" sz="1600"/>
              <a:t>（</a:t>
            </a:r>
            <a:r>
              <a:rPr kumimoji="1" lang="en-US" altLang="ja-JP" sz="1600" dirty="0"/>
              <a:t>R</a:t>
            </a:r>
            <a:r>
              <a:rPr kumimoji="1" lang="ja-JP" altLang="en-US" sz="1600"/>
              <a:t>６年４月施行）</a:t>
            </a:r>
          </a:p>
        </p:txBody>
      </p:sp>
    </p:spTree>
    <p:extLst>
      <p:ext uri="{BB962C8B-B14F-4D97-AF65-F5344CB8AC3E}">
        <p14:creationId xmlns:p14="http://schemas.microsoft.com/office/powerpoint/2010/main" val="3288084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500"/>
                                        <p:tgtEl>
                                          <p:spTgt spid="19"/>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childTnLst>
                          </p:cTn>
                        </p:par>
                        <p:par>
                          <p:cTn id="24" fill="hold">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500"/>
                                        <p:tgtEl>
                                          <p:spTgt spid="3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500"/>
                                        <p:tgtEl>
                                          <p:spTgt spid="9"/>
                                        </p:tgtEl>
                                      </p:cBhvr>
                                    </p:animEffect>
                                  </p:childTnLst>
                                </p:cTn>
                              </p:par>
                            </p:childTnLst>
                          </p:cTn>
                        </p:par>
                        <p:par>
                          <p:cTn id="33" fill="hold">
                            <p:stCondLst>
                              <p:cond delay="500"/>
                            </p:stCondLst>
                            <p:childTnLst>
                              <p:par>
                                <p:cTn id="34" presetID="22" presetClass="entr" presetSubtype="8" fill="hold" nodeType="after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wipe(left)">
                                      <p:cBhvr>
                                        <p:cTn id="36" dur="500"/>
                                        <p:tgtEl>
                                          <p:spTgt spid="25"/>
                                        </p:tgtEl>
                                      </p:cBhvr>
                                    </p:animEffect>
                                  </p:childTnLst>
                                </p:cTn>
                              </p:par>
                            </p:childTnLst>
                          </p:cTn>
                        </p:par>
                        <p:par>
                          <p:cTn id="37" fill="hold">
                            <p:stCondLst>
                              <p:cond delay="1000"/>
                            </p:stCondLst>
                            <p:childTnLst>
                              <p:par>
                                <p:cTn id="38" presetID="22" presetClass="entr" presetSubtype="8" fill="hold" nodeType="after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wipe(left)">
                                      <p:cBhvr>
                                        <p:cTn id="40" dur="500"/>
                                        <p:tgtEl>
                                          <p:spTgt spid="27"/>
                                        </p:tgtEl>
                                      </p:cBhvr>
                                    </p:animEffect>
                                  </p:childTnLst>
                                </p:cTn>
                              </p:par>
                            </p:childTnLst>
                          </p:cTn>
                        </p:par>
                        <p:par>
                          <p:cTn id="41" fill="hold">
                            <p:stCondLst>
                              <p:cond delay="1500"/>
                            </p:stCondLst>
                            <p:childTnLst>
                              <p:par>
                                <p:cTn id="42" presetID="53" presetClass="entr" presetSubtype="16" fill="hold" grpId="0" nodeType="afterEffect">
                                  <p:stCondLst>
                                    <p:cond delay="0"/>
                                  </p:stCondLst>
                                  <p:childTnLst>
                                    <p:set>
                                      <p:cBhvr>
                                        <p:cTn id="43" dur="1" fill="hold">
                                          <p:stCondLst>
                                            <p:cond delay="0"/>
                                          </p:stCondLst>
                                        </p:cTn>
                                        <p:tgtEl>
                                          <p:spTgt spid="23"/>
                                        </p:tgtEl>
                                        <p:attrNameLst>
                                          <p:attrName>style.visibility</p:attrName>
                                        </p:attrNameLst>
                                      </p:cBhvr>
                                      <p:to>
                                        <p:strVal val="visible"/>
                                      </p:to>
                                    </p:set>
                                    <p:anim calcmode="lin" valueType="num">
                                      <p:cBhvr>
                                        <p:cTn id="44" dur="500" fill="hold"/>
                                        <p:tgtEl>
                                          <p:spTgt spid="23"/>
                                        </p:tgtEl>
                                        <p:attrNameLst>
                                          <p:attrName>ppt_w</p:attrName>
                                        </p:attrNameLst>
                                      </p:cBhvr>
                                      <p:tavLst>
                                        <p:tav tm="0">
                                          <p:val>
                                            <p:fltVal val="0"/>
                                          </p:val>
                                        </p:tav>
                                        <p:tav tm="100000">
                                          <p:val>
                                            <p:strVal val="#ppt_w"/>
                                          </p:val>
                                        </p:tav>
                                      </p:tavLst>
                                    </p:anim>
                                    <p:anim calcmode="lin" valueType="num">
                                      <p:cBhvr>
                                        <p:cTn id="45" dur="500" fill="hold"/>
                                        <p:tgtEl>
                                          <p:spTgt spid="23"/>
                                        </p:tgtEl>
                                        <p:attrNameLst>
                                          <p:attrName>ppt_h</p:attrName>
                                        </p:attrNameLst>
                                      </p:cBhvr>
                                      <p:tavLst>
                                        <p:tav tm="0">
                                          <p:val>
                                            <p:fltVal val="0"/>
                                          </p:val>
                                        </p:tav>
                                        <p:tav tm="100000">
                                          <p:val>
                                            <p:strVal val="#ppt_h"/>
                                          </p:val>
                                        </p:tav>
                                      </p:tavLst>
                                    </p:anim>
                                    <p:animEffect transition="in" filter="fade">
                                      <p:cBhvr>
                                        <p:cTn id="46" dur="500"/>
                                        <p:tgtEl>
                                          <p:spTgt spid="23"/>
                                        </p:tgtEl>
                                      </p:cBhvr>
                                    </p:animEffect>
                                  </p:childTnLst>
                                </p:cTn>
                              </p:par>
                            </p:childTnLst>
                          </p:cTn>
                        </p:par>
                        <p:par>
                          <p:cTn id="47" fill="hold">
                            <p:stCondLst>
                              <p:cond delay="2000"/>
                            </p:stCondLst>
                            <p:childTnLst>
                              <p:par>
                                <p:cTn id="48" presetID="10" presetClass="entr" presetSubtype="0" fill="hold" grpId="0" nodeType="afterEffect">
                                  <p:stCondLst>
                                    <p:cond delay="0"/>
                                  </p:stCondLst>
                                  <p:childTnLst>
                                    <p:set>
                                      <p:cBhvr>
                                        <p:cTn id="49" dur="1" fill="hold">
                                          <p:stCondLst>
                                            <p:cond delay="0"/>
                                          </p:stCondLst>
                                        </p:cTn>
                                        <p:tgtEl>
                                          <p:spTgt spid="33"/>
                                        </p:tgtEl>
                                        <p:attrNameLst>
                                          <p:attrName>style.visibility</p:attrName>
                                        </p:attrNameLst>
                                      </p:cBhvr>
                                      <p:to>
                                        <p:strVal val="visible"/>
                                      </p:to>
                                    </p:set>
                                    <p:animEffect transition="in" filter="fade">
                                      <p:cBhvr>
                                        <p:cTn id="5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9" grpId="0" animBg="1"/>
      <p:bldP spid="14" grpId="0"/>
      <p:bldP spid="23" grpId="0" animBg="1"/>
      <p:bldP spid="24" grpId="0" animBg="1"/>
      <p:bldP spid="31" grpId="0" animBg="1"/>
      <p:bldP spid="33"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B0554-F81E-8CA2-0F5E-DB9569F350B5}"/>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0BFD9283-22C0-658A-AE93-5EFBE20912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9616" y="470714"/>
            <a:ext cx="2246479" cy="6387286"/>
          </a:xfrm>
          <a:prstGeom prst="rect">
            <a:avLst/>
          </a:prstGeom>
        </p:spPr>
      </p:pic>
      <p:sp>
        <p:nvSpPr>
          <p:cNvPr id="4" name="スライド番号プレースホルダー 3">
            <a:extLst>
              <a:ext uri="{FF2B5EF4-FFF2-40B4-BE49-F238E27FC236}">
                <a16:creationId xmlns:a16="http://schemas.microsoft.com/office/drawing/2014/main" id="{EA0BD49D-8467-3107-8601-952067650E71}"/>
              </a:ext>
            </a:extLst>
          </p:cNvPr>
          <p:cNvSpPr>
            <a:spLocks noGrp="1"/>
          </p:cNvSpPr>
          <p:nvPr>
            <p:ph type="sldNum" sz="quarter" idx="12"/>
          </p:nvPr>
        </p:nvSpPr>
        <p:spPr/>
        <p:txBody>
          <a:bodyPr/>
          <a:lstStyle/>
          <a:p>
            <a:pPr>
              <a:defRPr/>
            </a:pPr>
            <a:fld id="{6EF23906-C28C-47DE-8E4F-A94606051E12}" type="slidenum">
              <a:rPr lang="en-US" altLang="ja-JP" smtClean="0">
                <a:solidFill>
                  <a:srgbClr val="000000"/>
                </a:solidFill>
              </a:rPr>
              <a:pPr>
                <a:defRPr/>
              </a:pPr>
              <a:t>58</a:t>
            </a:fld>
            <a:endParaRPr lang="en-US" altLang="ja-JP">
              <a:solidFill>
                <a:srgbClr val="000000"/>
              </a:solidFill>
            </a:endParaRPr>
          </a:p>
        </p:txBody>
      </p:sp>
      <p:sp>
        <p:nvSpPr>
          <p:cNvPr id="14" name="テキスト ボックス 13">
            <a:extLst>
              <a:ext uri="{FF2B5EF4-FFF2-40B4-BE49-F238E27FC236}">
                <a16:creationId xmlns:a16="http://schemas.microsoft.com/office/drawing/2014/main" id="{0B760D94-7D59-EBAE-D11A-D63F028E40C5}"/>
              </a:ext>
            </a:extLst>
          </p:cNvPr>
          <p:cNvSpPr txBox="1"/>
          <p:nvPr/>
        </p:nvSpPr>
        <p:spPr>
          <a:xfrm>
            <a:off x="7363287" y="132160"/>
            <a:ext cx="595035" cy="338554"/>
          </a:xfrm>
          <a:prstGeom prst="rect">
            <a:avLst/>
          </a:prstGeom>
          <a:noFill/>
        </p:spPr>
        <p:txBody>
          <a:bodyPr wrap="none" rtlCol="0">
            <a:spAutoFit/>
          </a:bodyPr>
          <a:lstStyle/>
          <a:p>
            <a:r>
              <a:rPr kumimoji="1" lang="ja-JP" altLang="en-US" sz="1600"/>
              <a:t>（新）</a:t>
            </a:r>
          </a:p>
        </p:txBody>
      </p:sp>
      <p:sp>
        <p:nvSpPr>
          <p:cNvPr id="13" name="テキスト ボックス 12">
            <a:extLst>
              <a:ext uri="{FF2B5EF4-FFF2-40B4-BE49-F238E27FC236}">
                <a16:creationId xmlns:a16="http://schemas.microsoft.com/office/drawing/2014/main" id="{D89B6DF5-8E9F-C5D3-504F-3E4CE08E59FB}"/>
              </a:ext>
            </a:extLst>
          </p:cNvPr>
          <p:cNvSpPr txBox="1"/>
          <p:nvPr/>
        </p:nvSpPr>
        <p:spPr>
          <a:xfrm>
            <a:off x="2196989" y="166100"/>
            <a:ext cx="595035" cy="338554"/>
          </a:xfrm>
          <a:prstGeom prst="rect">
            <a:avLst/>
          </a:prstGeom>
          <a:noFill/>
        </p:spPr>
        <p:txBody>
          <a:bodyPr wrap="none" rtlCol="0">
            <a:spAutoFit/>
          </a:bodyPr>
          <a:lstStyle/>
          <a:p>
            <a:r>
              <a:rPr kumimoji="1" lang="ja-JP" altLang="en-US" sz="1600"/>
              <a:t>（旧）</a:t>
            </a:r>
          </a:p>
        </p:txBody>
      </p:sp>
      <p:sp>
        <p:nvSpPr>
          <p:cNvPr id="16" name="正方形/長方形 15">
            <a:extLst>
              <a:ext uri="{FF2B5EF4-FFF2-40B4-BE49-F238E27FC236}">
                <a16:creationId xmlns:a16="http://schemas.microsoft.com/office/drawing/2014/main" id="{2933028E-24A4-8E25-1982-712E4FCD09EC}"/>
              </a:ext>
            </a:extLst>
          </p:cNvPr>
          <p:cNvSpPr/>
          <p:nvPr/>
        </p:nvSpPr>
        <p:spPr bwMode="auto">
          <a:xfrm>
            <a:off x="2398839" y="5013176"/>
            <a:ext cx="288032" cy="468052"/>
          </a:xfrm>
          <a:prstGeom prst="rect">
            <a:avLst/>
          </a:prstGeom>
          <a:noFill/>
          <a:ln w="28575" cap="flat" cmpd="sng" algn="ctr">
            <a:solidFill>
              <a:srgbClr val="FF0000"/>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17" name="正方形/長方形 16">
            <a:extLst>
              <a:ext uri="{FF2B5EF4-FFF2-40B4-BE49-F238E27FC236}">
                <a16:creationId xmlns:a16="http://schemas.microsoft.com/office/drawing/2014/main" id="{E39B74FD-9933-BF85-8DE7-BF3464DA6045}"/>
              </a:ext>
            </a:extLst>
          </p:cNvPr>
          <p:cNvSpPr/>
          <p:nvPr/>
        </p:nvSpPr>
        <p:spPr bwMode="auto">
          <a:xfrm>
            <a:off x="2092524" y="2790924"/>
            <a:ext cx="288032" cy="468052"/>
          </a:xfrm>
          <a:prstGeom prst="rect">
            <a:avLst/>
          </a:prstGeom>
          <a:noFill/>
          <a:ln w="28575" cap="flat" cmpd="sng" algn="ctr">
            <a:solidFill>
              <a:srgbClr val="FF0000"/>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18" name="正方形/長方形 17">
            <a:extLst>
              <a:ext uri="{FF2B5EF4-FFF2-40B4-BE49-F238E27FC236}">
                <a16:creationId xmlns:a16="http://schemas.microsoft.com/office/drawing/2014/main" id="{CE208330-D6BB-0544-7A2F-A58BA9E3C41D}"/>
              </a:ext>
            </a:extLst>
          </p:cNvPr>
          <p:cNvSpPr/>
          <p:nvPr/>
        </p:nvSpPr>
        <p:spPr bwMode="auto">
          <a:xfrm>
            <a:off x="1804492" y="5046416"/>
            <a:ext cx="288032" cy="468052"/>
          </a:xfrm>
          <a:prstGeom prst="rect">
            <a:avLst/>
          </a:prstGeom>
          <a:noFill/>
          <a:ln w="28575" cap="flat" cmpd="sng" algn="ctr">
            <a:solidFill>
              <a:srgbClr val="FF0000"/>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19" name="正方形/長方形 18">
            <a:extLst>
              <a:ext uri="{FF2B5EF4-FFF2-40B4-BE49-F238E27FC236}">
                <a16:creationId xmlns:a16="http://schemas.microsoft.com/office/drawing/2014/main" id="{B4A6D922-9D71-5B62-F5C1-350DD1849C80}"/>
              </a:ext>
            </a:extLst>
          </p:cNvPr>
          <p:cNvSpPr/>
          <p:nvPr/>
        </p:nvSpPr>
        <p:spPr bwMode="auto">
          <a:xfrm>
            <a:off x="1478323" y="2564786"/>
            <a:ext cx="288032" cy="468052"/>
          </a:xfrm>
          <a:prstGeom prst="rect">
            <a:avLst/>
          </a:prstGeom>
          <a:noFill/>
          <a:ln w="28575" cap="flat" cmpd="sng" algn="ctr">
            <a:solidFill>
              <a:srgbClr val="FF0000"/>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20" name="正方形/長方形 19">
            <a:extLst>
              <a:ext uri="{FF2B5EF4-FFF2-40B4-BE49-F238E27FC236}">
                <a16:creationId xmlns:a16="http://schemas.microsoft.com/office/drawing/2014/main" id="{02A65E83-0365-AFCB-73FE-EAAFD379726F}"/>
              </a:ext>
            </a:extLst>
          </p:cNvPr>
          <p:cNvSpPr/>
          <p:nvPr/>
        </p:nvSpPr>
        <p:spPr bwMode="auto">
          <a:xfrm>
            <a:off x="1444204" y="547114"/>
            <a:ext cx="432048" cy="408476"/>
          </a:xfrm>
          <a:prstGeom prst="rect">
            <a:avLst/>
          </a:prstGeom>
          <a:solidFill>
            <a:schemeClr val="bg1"/>
          </a:solidFill>
          <a:ln w="9525" cap="flat" cmpd="sng" algn="ctr">
            <a:no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pic>
        <p:nvPicPr>
          <p:cNvPr id="7" name="図 6" descr="文字と絵が描かれた絵&#10;&#10;低い精度で自動的に生成された説明">
            <a:extLst>
              <a:ext uri="{FF2B5EF4-FFF2-40B4-BE49-F238E27FC236}">
                <a16:creationId xmlns:a16="http://schemas.microsoft.com/office/drawing/2014/main" id="{7DFB3CB1-CF23-0B43-C7B0-0ED447DEE1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8474" y="495245"/>
            <a:ext cx="2486654" cy="6387287"/>
          </a:xfrm>
          <a:prstGeom prst="rect">
            <a:avLst/>
          </a:prstGeom>
        </p:spPr>
      </p:pic>
      <p:sp>
        <p:nvSpPr>
          <p:cNvPr id="12" name="右矢印 11">
            <a:extLst>
              <a:ext uri="{FF2B5EF4-FFF2-40B4-BE49-F238E27FC236}">
                <a16:creationId xmlns:a16="http://schemas.microsoft.com/office/drawing/2014/main" id="{21AFD206-1896-5F70-1DE6-BD4B5D15828E}"/>
              </a:ext>
            </a:extLst>
          </p:cNvPr>
          <p:cNvSpPr/>
          <p:nvPr/>
        </p:nvSpPr>
        <p:spPr bwMode="auto">
          <a:xfrm>
            <a:off x="4318433" y="2798812"/>
            <a:ext cx="1492324" cy="504056"/>
          </a:xfrm>
          <a:prstGeom prst="rightArrow">
            <a:avLst/>
          </a:prstGeom>
          <a:solidFill>
            <a:srgbClr val="99FF66"/>
          </a:solidFill>
          <a:ln w="9525" cap="flat" cmpd="sng" algn="ctr">
            <a:solidFill>
              <a:schemeClr val="tx1"/>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15" name="テキスト ボックス 14">
            <a:extLst>
              <a:ext uri="{FF2B5EF4-FFF2-40B4-BE49-F238E27FC236}">
                <a16:creationId xmlns:a16="http://schemas.microsoft.com/office/drawing/2014/main" id="{42F23EE4-4E9B-47C2-9091-F227928433B2}"/>
              </a:ext>
            </a:extLst>
          </p:cNvPr>
          <p:cNvSpPr txBox="1"/>
          <p:nvPr/>
        </p:nvSpPr>
        <p:spPr>
          <a:xfrm>
            <a:off x="4747580" y="3302868"/>
            <a:ext cx="410840" cy="2031325"/>
          </a:xfrm>
          <a:prstGeom prst="rect">
            <a:avLst/>
          </a:prstGeom>
          <a:noFill/>
        </p:spPr>
        <p:txBody>
          <a:bodyPr wrap="square" rtlCol="0">
            <a:spAutoFit/>
          </a:bodyPr>
          <a:lstStyle/>
          <a:p>
            <a:r>
              <a:rPr kumimoji="1" lang="ja-JP" altLang="en-US" sz="1800"/>
              <a:t>改正児童福祉法</a:t>
            </a:r>
          </a:p>
        </p:txBody>
      </p:sp>
      <p:sp>
        <p:nvSpPr>
          <p:cNvPr id="23" name="正方形/長方形 22">
            <a:extLst>
              <a:ext uri="{FF2B5EF4-FFF2-40B4-BE49-F238E27FC236}">
                <a16:creationId xmlns:a16="http://schemas.microsoft.com/office/drawing/2014/main" id="{61B37EDA-A778-51B1-8D4F-E18D8A9F3B38}"/>
              </a:ext>
            </a:extLst>
          </p:cNvPr>
          <p:cNvSpPr/>
          <p:nvPr/>
        </p:nvSpPr>
        <p:spPr bwMode="auto">
          <a:xfrm>
            <a:off x="7219414" y="4653136"/>
            <a:ext cx="287747" cy="1709619"/>
          </a:xfrm>
          <a:prstGeom prst="rect">
            <a:avLst/>
          </a:prstGeom>
          <a:noFill/>
          <a:ln w="28575" cap="flat" cmpd="sng" algn="ctr">
            <a:solidFill>
              <a:srgbClr val="FF0000"/>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24" name="正方形/長方形 23">
            <a:extLst>
              <a:ext uri="{FF2B5EF4-FFF2-40B4-BE49-F238E27FC236}">
                <a16:creationId xmlns:a16="http://schemas.microsoft.com/office/drawing/2014/main" id="{E5C37CD5-449D-7859-A365-78794E86D231}"/>
              </a:ext>
            </a:extLst>
          </p:cNvPr>
          <p:cNvSpPr/>
          <p:nvPr/>
        </p:nvSpPr>
        <p:spPr bwMode="auto">
          <a:xfrm>
            <a:off x="6654729" y="4262610"/>
            <a:ext cx="287747" cy="1709619"/>
          </a:xfrm>
          <a:prstGeom prst="rect">
            <a:avLst/>
          </a:prstGeom>
          <a:noFill/>
          <a:ln w="28575" cap="flat" cmpd="sng" algn="ctr">
            <a:solidFill>
              <a:srgbClr val="FF0000"/>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9" name="テキスト ボックス 8">
            <a:extLst>
              <a:ext uri="{FF2B5EF4-FFF2-40B4-BE49-F238E27FC236}">
                <a16:creationId xmlns:a16="http://schemas.microsoft.com/office/drawing/2014/main" id="{F33B6A50-394E-6F8C-2571-393B2B1FB279}"/>
              </a:ext>
            </a:extLst>
          </p:cNvPr>
          <p:cNvSpPr txBox="1"/>
          <p:nvPr/>
        </p:nvSpPr>
        <p:spPr>
          <a:xfrm>
            <a:off x="4283962" y="2132341"/>
            <a:ext cx="1415772" cy="461665"/>
          </a:xfrm>
          <a:prstGeom prst="rect">
            <a:avLst/>
          </a:prstGeom>
          <a:noFill/>
          <a:ln>
            <a:solidFill>
              <a:schemeClr val="tx1"/>
            </a:solidFill>
          </a:ln>
        </p:spPr>
        <p:txBody>
          <a:bodyPr wrap="none" rtlCol="0">
            <a:spAutoFit/>
          </a:bodyPr>
          <a:lstStyle/>
          <a:p>
            <a:r>
              <a:rPr kumimoji="1" lang="ja-JP" altLang="en-US" sz="2400"/>
              <a:t>入所施設</a:t>
            </a:r>
          </a:p>
        </p:txBody>
      </p:sp>
      <p:sp>
        <p:nvSpPr>
          <p:cNvPr id="2" name="テキスト ボックス 1">
            <a:extLst>
              <a:ext uri="{FF2B5EF4-FFF2-40B4-BE49-F238E27FC236}">
                <a16:creationId xmlns:a16="http://schemas.microsoft.com/office/drawing/2014/main" id="{6811972E-2EF4-3DC2-A606-C9BFFBBC0E99}"/>
              </a:ext>
            </a:extLst>
          </p:cNvPr>
          <p:cNvSpPr txBox="1"/>
          <p:nvPr/>
        </p:nvSpPr>
        <p:spPr>
          <a:xfrm>
            <a:off x="4133705" y="5772692"/>
            <a:ext cx="1638590" cy="338554"/>
          </a:xfrm>
          <a:prstGeom prst="rect">
            <a:avLst/>
          </a:prstGeom>
          <a:noFill/>
        </p:spPr>
        <p:txBody>
          <a:bodyPr wrap="none" rtlCol="0">
            <a:spAutoFit/>
          </a:bodyPr>
          <a:lstStyle/>
          <a:p>
            <a:r>
              <a:rPr kumimoji="1" lang="ja-JP" altLang="en-US" sz="1600"/>
              <a:t>（</a:t>
            </a:r>
            <a:r>
              <a:rPr kumimoji="1" lang="en-US" altLang="ja-JP" sz="1600" dirty="0"/>
              <a:t>R</a:t>
            </a:r>
            <a:r>
              <a:rPr kumimoji="1" lang="ja-JP" altLang="en-US" sz="1600"/>
              <a:t>６年４月施行）</a:t>
            </a:r>
          </a:p>
        </p:txBody>
      </p:sp>
      <p:sp>
        <p:nvSpPr>
          <p:cNvPr id="6" name="正方形/長方形 5">
            <a:extLst>
              <a:ext uri="{FF2B5EF4-FFF2-40B4-BE49-F238E27FC236}">
                <a16:creationId xmlns:a16="http://schemas.microsoft.com/office/drawing/2014/main" id="{36FFF135-09FB-7BD0-5290-11561D49C641}"/>
              </a:ext>
            </a:extLst>
          </p:cNvPr>
          <p:cNvSpPr/>
          <p:nvPr/>
        </p:nvSpPr>
        <p:spPr bwMode="auto">
          <a:xfrm>
            <a:off x="1516212" y="3398598"/>
            <a:ext cx="288032" cy="468052"/>
          </a:xfrm>
          <a:prstGeom prst="rect">
            <a:avLst/>
          </a:prstGeom>
          <a:noFill/>
          <a:ln w="28575" cap="flat" cmpd="sng" algn="ctr">
            <a:solidFill>
              <a:srgbClr val="FF0000"/>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8" name="正方形/長方形 7">
            <a:extLst>
              <a:ext uri="{FF2B5EF4-FFF2-40B4-BE49-F238E27FC236}">
                <a16:creationId xmlns:a16="http://schemas.microsoft.com/office/drawing/2014/main" id="{39BA564C-A6F7-C17A-7D03-2AB4920A2B6C}"/>
              </a:ext>
            </a:extLst>
          </p:cNvPr>
          <p:cNvSpPr/>
          <p:nvPr/>
        </p:nvSpPr>
        <p:spPr bwMode="auto">
          <a:xfrm>
            <a:off x="6650914" y="6538913"/>
            <a:ext cx="288032" cy="343619"/>
          </a:xfrm>
          <a:prstGeom prst="rect">
            <a:avLst/>
          </a:prstGeom>
          <a:noFill/>
          <a:ln w="28575" cap="flat" cmpd="sng" algn="ctr">
            <a:solidFill>
              <a:srgbClr val="FF0000"/>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10" name="正方形/長方形 9">
            <a:extLst>
              <a:ext uri="{FF2B5EF4-FFF2-40B4-BE49-F238E27FC236}">
                <a16:creationId xmlns:a16="http://schemas.microsoft.com/office/drawing/2014/main" id="{EBCD7690-9FC9-2990-9D8C-5FE49AA50E7F}"/>
              </a:ext>
            </a:extLst>
          </p:cNvPr>
          <p:cNvSpPr/>
          <p:nvPr/>
        </p:nvSpPr>
        <p:spPr>
          <a:xfrm>
            <a:off x="6572129" y="6785205"/>
            <a:ext cx="504056" cy="1218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E04AAE99-DE24-EEAB-3136-B871C0943507}"/>
              </a:ext>
            </a:extLst>
          </p:cNvPr>
          <p:cNvSpPr/>
          <p:nvPr/>
        </p:nvSpPr>
        <p:spPr bwMode="auto">
          <a:xfrm>
            <a:off x="6351331" y="883515"/>
            <a:ext cx="288032" cy="343619"/>
          </a:xfrm>
          <a:prstGeom prst="rect">
            <a:avLst/>
          </a:prstGeom>
          <a:noFill/>
          <a:ln w="28575" cap="flat" cmpd="sng" algn="ctr">
            <a:solidFill>
              <a:srgbClr val="FF0000"/>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21" name="正方形/長方形 20">
            <a:extLst>
              <a:ext uri="{FF2B5EF4-FFF2-40B4-BE49-F238E27FC236}">
                <a16:creationId xmlns:a16="http://schemas.microsoft.com/office/drawing/2014/main" id="{D1DBA5DF-353D-E1E6-7003-FD0D26EAEDAD}"/>
              </a:ext>
            </a:extLst>
          </p:cNvPr>
          <p:cNvSpPr/>
          <p:nvPr/>
        </p:nvSpPr>
        <p:spPr>
          <a:xfrm>
            <a:off x="6290874" y="824842"/>
            <a:ext cx="504056" cy="1218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 name="直線矢印コネクタ 21">
            <a:extLst>
              <a:ext uri="{FF2B5EF4-FFF2-40B4-BE49-F238E27FC236}">
                <a16:creationId xmlns:a16="http://schemas.microsoft.com/office/drawing/2014/main" id="{1929F143-9761-AF14-0E51-6B0E5AA3066C}"/>
              </a:ext>
            </a:extLst>
          </p:cNvPr>
          <p:cNvCxnSpPr>
            <a:cxnSpLocks/>
          </p:cNvCxnSpPr>
          <p:nvPr/>
        </p:nvCxnSpPr>
        <p:spPr bwMode="auto">
          <a:xfrm>
            <a:off x="2383580" y="3010234"/>
            <a:ext cx="4797289" cy="3009771"/>
          </a:xfrm>
          <a:prstGeom prst="straightConnector1">
            <a:avLst/>
          </a:prstGeom>
          <a:solidFill>
            <a:schemeClr val="bg1"/>
          </a:solidFill>
          <a:ln w="12700" cap="flat" cmpd="sng" algn="ctr">
            <a:solidFill>
              <a:srgbClr val="FF0000"/>
            </a:solidFill>
            <a:prstDash val="solid"/>
            <a:round/>
            <a:headEnd type="none" w="med" len="med"/>
            <a:tailEnd type="triangle"/>
          </a:ln>
          <a:effectLst/>
        </p:spPr>
      </p:cxnSp>
      <p:cxnSp>
        <p:nvCxnSpPr>
          <p:cNvPr id="26" name="直線矢印コネクタ 25">
            <a:extLst>
              <a:ext uri="{FF2B5EF4-FFF2-40B4-BE49-F238E27FC236}">
                <a16:creationId xmlns:a16="http://schemas.microsoft.com/office/drawing/2014/main" id="{070B8F8E-D70D-1E37-BBD6-659E294EA3B8}"/>
              </a:ext>
            </a:extLst>
          </p:cNvPr>
          <p:cNvCxnSpPr>
            <a:cxnSpLocks/>
          </p:cNvCxnSpPr>
          <p:nvPr/>
        </p:nvCxnSpPr>
        <p:spPr bwMode="auto">
          <a:xfrm>
            <a:off x="2689255" y="5242144"/>
            <a:ext cx="4491614" cy="844996"/>
          </a:xfrm>
          <a:prstGeom prst="straightConnector1">
            <a:avLst/>
          </a:prstGeom>
          <a:solidFill>
            <a:schemeClr val="bg1"/>
          </a:solidFill>
          <a:ln w="12700" cap="flat" cmpd="sng" algn="ctr">
            <a:solidFill>
              <a:srgbClr val="FF0000"/>
            </a:solidFill>
            <a:prstDash val="solid"/>
            <a:round/>
            <a:headEnd type="none" w="med" len="med"/>
            <a:tailEnd type="triangle"/>
          </a:ln>
          <a:effectLst/>
        </p:spPr>
      </p:cxnSp>
      <p:cxnSp>
        <p:nvCxnSpPr>
          <p:cNvPr id="27" name="直線矢印コネクタ 26">
            <a:extLst>
              <a:ext uri="{FF2B5EF4-FFF2-40B4-BE49-F238E27FC236}">
                <a16:creationId xmlns:a16="http://schemas.microsoft.com/office/drawing/2014/main" id="{B1DA7831-6F2B-563F-9569-8D4AC876C146}"/>
              </a:ext>
            </a:extLst>
          </p:cNvPr>
          <p:cNvCxnSpPr>
            <a:cxnSpLocks/>
          </p:cNvCxnSpPr>
          <p:nvPr/>
        </p:nvCxnSpPr>
        <p:spPr bwMode="auto">
          <a:xfrm>
            <a:off x="1819935" y="3672727"/>
            <a:ext cx="4752194" cy="2888510"/>
          </a:xfrm>
          <a:prstGeom prst="straightConnector1">
            <a:avLst/>
          </a:prstGeom>
          <a:solidFill>
            <a:schemeClr val="bg1"/>
          </a:solidFill>
          <a:ln w="12700" cap="flat" cmpd="sng" algn="ctr">
            <a:solidFill>
              <a:srgbClr val="FF0000"/>
            </a:solidFill>
            <a:prstDash val="solid"/>
            <a:round/>
            <a:headEnd type="none" w="med" len="med"/>
            <a:tailEnd type="triangle"/>
          </a:ln>
          <a:effectLst/>
        </p:spPr>
      </p:cxnSp>
    </p:spTree>
    <p:extLst>
      <p:ext uri="{BB962C8B-B14F-4D97-AF65-F5344CB8AC3E}">
        <p14:creationId xmlns:p14="http://schemas.microsoft.com/office/powerpoint/2010/main" val="3262276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wipe(left)">
                                      <p:cBhvr>
                                        <p:cTn id="11" dur="500"/>
                                        <p:tgtEl>
                                          <p:spTgt spid="26"/>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left)">
                                      <p:cBhvr>
                                        <p:cTn id="1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217249" y="1916832"/>
            <a:ext cx="9471502" cy="3024336"/>
          </a:xfrm>
          <a:prstGeom prst="rect">
            <a:avLst/>
          </a:prstGeom>
          <a:noFill/>
          <a:ln w="9525">
            <a:noFill/>
            <a:miter lim="800000"/>
            <a:headEnd/>
            <a:tailEnd/>
          </a:ln>
        </p:spPr>
        <p:txBody>
          <a:bodyPr lIns="91399" tIns="45701" rIns="91399" bIns="45701"/>
          <a:lstStyle/>
          <a:p>
            <a:pPr marL="11113" indent="-11113" algn="ctr">
              <a:lnSpc>
                <a:spcPct val="110000"/>
              </a:lnSpc>
              <a:buNone/>
            </a:pPr>
            <a:r>
              <a:rPr lang="ja-JP" altLang="en-US" sz="6000">
                <a:latin typeface="MS PGothic" panose="020B0600070205080204" pitchFamily="34" charset="-128"/>
                <a:ea typeface="MS PGothic" panose="020B0600070205080204" pitchFamily="34" charset="-128"/>
              </a:rPr>
              <a:t>１．こども施策と障害児支援の基本理念</a:t>
            </a:r>
            <a:endParaRPr lang="en-US" altLang="ja-JP" sz="6000" dirty="0">
              <a:latin typeface="MS PGothic" panose="020B0600070205080204" pitchFamily="34" charset="-128"/>
              <a:ea typeface="MS PGothic" panose="020B0600070205080204" pitchFamily="34" charset="-128"/>
            </a:endParaRPr>
          </a:p>
          <a:p>
            <a:pPr marL="11113" indent="-11113" algn="ctr">
              <a:lnSpc>
                <a:spcPct val="110000"/>
              </a:lnSpc>
              <a:buNone/>
            </a:pPr>
            <a:endParaRPr lang="en-US" altLang="ja-JP" sz="1100" dirty="0">
              <a:latin typeface="MS PGothic" panose="020B0600070205080204" pitchFamily="34" charset="-128"/>
              <a:ea typeface="MS PGothic" panose="020B0600070205080204" pitchFamily="34" charset="-128"/>
            </a:endParaRPr>
          </a:p>
          <a:p>
            <a:pPr marL="1384300">
              <a:lnSpc>
                <a:spcPct val="110000"/>
              </a:lnSpc>
              <a:buNone/>
            </a:pPr>
            <a:r>
              <a:rPr lang="ja-JP" altLang="en-US" sz="3600">
                <a:latin typeface="MS PGothic" panose="020B0600070205080204" pitchFamily="34" charset="-128"/>
                <a:ea typeface="MS PGothic" panose="020B0600070205080204" pitchFamily="34" charset="-128"/>
              </a:rPr>
              <a:t>・障害児支援は、こども施策である</a:t>
            </a:r>
            <a:endParaRPr lang="en-US" altLang="ja-JP" sz="3600" dirty="0">
              <a:latin typeface="MS PGothic" panose="020B0600070205080204" pitchFamily="34" charset="-128"/>
              <a:ea typeface="MS PGothic" panose="020B0600070205080204" pitchFamily="34" charset="-128"/>
            </a:endParaRPr>
          </a:p>
          <a:p>
            <a:pPr marL="1384300">
              <a:lnSpc>
                <a:spcPct val="110000"/>
              </a:lnSpc>
              <a:buNone/>
            </a:pPr>
            <a:r>
              <a:rPr lang="ja-JP" altLang="en-US" sz="3600">
                <a:latin typeface="MS PGothic" panose="020B0600070205080204" pitchFamily="34" charset="-128"/>
                <a:ea typeface="MS PGothic" panose="020B0600070205080204" pitchFamily="34" charset="-128"/>
              </a:rPr>
              <a:t>・障害児はこどもであるという前提の</a:t>
            </a:r>
            <a:endParaRPr lang="en-US" altLang="ja-JP" sz="3600" dirty="0">
              <a:latin typeface="MS PGothic" panose="020B0600070205080204" pitchFamily="34" charset="-128"/>
              <a:ea typeface="MS PGothic" panose="020B0600070205080204" pitchFamily="34" charset="-128"/>
            </a:endParaRPr>
          </a:p>
          <a:p>
            <a:pPr marL="1384300">
              <a:lnSpc>
                <a:spcPct val="110000"/>
              </a:lnSpc>
              <a:buNone/>
            </a:pPr>
            <a:r>
              <a:rPr lang="ja-JP" altLang="en-US" sz="3600">
                <a:latin typeface="MS PGothic" panose="020B0600070205080204" pitchFamily="34" charset="-128"/>
                <a:ea typeface="MS PGothic" panose="020B0600070205080204" pitchFamily="34" charset="-128"/>
              </a:rPr>
              <a:t>もとで障害や特性に配慮される</a:t>
            </a:r>
            <a:endParaRPr lang="en-US" altLang="ja-JP" sz="3600" dirty="0">
              <a:latin typeface="MS PGothic" panose="020B0600070205080204" pitchFamily="34" charset="-128"/>
              <a:ea typeface="MS PGothic" panose="020B0600070205080204" pitchFamily="34" charset="-128"/>
            </a:endParaRPr>
          </a:p>
          <a:p>
            <a:pPr marL="11113" indent="-11113" algn="ctr">
              <a:lnSpc>
                <a:spcPct val="110000"/>
              </a:lnSpc>
              <a:buNone/>
            </a:pPr>
            <a:endParaRPr lang="en-US" altLang="ja-JP" sz="4000" dirty="0">
              <a:latin typeface="MS PGothic" panose="020B0600070205080204" pitchFamily="34" charset="-128"/>
              <a:ea typeface="MS PGothic" panose="020B0600070205080204" pitchFamily="34" charset="-128"/>
            </a:endParaRPr>
          </a:p>
        </p:txBody>
      </p:sp>
      <p:sp>
        <p:nvSpPr>
          <p:cNvPr id="2" name="スライド番号プレースホルダー 9">
            <a:extLst>
              <a:ext uri="{FF2B5EF4-FFF2-40B4-BE49-F238E27FC236}">
                <a16:creationId xmlns:a16="http://schemas.microsoft.com/office/drawing/2014/main" id="{DE25288A-687A-B4C7-9906-C047E3B563C9}"/>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5</a:t>
            </a:fld>
            <a:endParaRPr lang="en-US" altLang="ja-JP" sz="2000" dirty="0">
              <a:solidFill>
                <a:srgbClr val="000000"/>
              </a:solidFill>
            </a:endParaRPr>
          </a:p>
        </p:txBody>
      </p:sp>
    </p:spTree>
    <p:extLst>
      <p:ext uri="{BB962C8B-B14F-4D97-AF65-F5344CB8AC3E}">
        <p14:creationId xmlns:p14="http://schemas.microsoft.com/office/powerpoint/2010/main" val="4273590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3F3E3-7073-82A0-2F35-9C2858DAA5E0}"/>
            </a:ext>
          </a:extLst>
        </p:cNvPr>
        <p:cNvGrpSpPr/>
        <p:nvPr/>
      </p:nvGrpSpPr>
      <p:grpSpPr>
        <a:xfrm>
          <a:off x="0" y="0"/>
          <a:ext cx="0" cy="0"/>
          <a:chOff x="0" y="0"/>
          <a:chExt cx="0" cy="0"/>
        </a:xfrm>
      </p:grpSpPr>
      <p:sp>
        <p:nvSpPr>
          <p:cNvPr id="3" name="Rectangle 1">
            <a:extLst>
              <a:ext uri="{FF2B5EF4-FFF2-40B4-BE49-F238E27FC236}">
                <a16:creationId xmlns:a16="http://schemas.microsoft.com/office/drawing/2014/main" id="{1E36A6C4-DFAD-A15F-5EFD-5654AF38BF90}"/>
              </a:ext>
            </a:extLst>
          </p:cNvPr>
          <p:cNvSpPr>
            <a:spLocks noChangeArrowheads="1"/>
          </p:cNvSpPr>
          <p:nvPr/>
        </p:nvSpPr>
        <p:spPr bwMode="auto">
          <a:xfrm>
            <a:off x="102939" y="43229"/>
            <a:ext cx="9803061" cy="855463"/>
          </a:xfrm>
          <a:prstGeom prst="rect">
            <a:avLst/>
          </a:prstGeom>
          <a:noFill/>
          <a:ln w="9525">
            <a:noFill/>
            <a:miter lim="800000"/>
            <a:headEnd/>
            <a:tailEnd/>
          </a:ln>
        </p:spPr>
        <p:txBody>
          <a:bodyPr wrap="square" anchor="t" anchorCtr="0">
            <a:noAutofit/>
          </a:bodyPr>
          <a:lstStyle/>
          <a:p>
            <a:r>
              <a:rPr lang="ja-JP" altLang="en-US" sz="3600" u="sng">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rPr>
              <a:t>２）児童福祉法の発達支援は「福祉的支援」である</a:t>
            </a:r>
            <a:endParaRPr lang="ja-JP" altLang="en-US" sz="1800" u="sng" dirty="0">
              <a:solidFill>
                <a:srgbClr val="000000"/>
              </a:solidFill>
              <a:latin typeface="ＭＳ Ｐゴシック" panose="020B0600070205080204" pitchFamily="50" charset="-128"/>
              <a:ea typeface="ＭＳ Ｐゴシック" panose="020B0600070205080204" pitchFamily="50" charset="-128"/>
              <a:cs typeface="HG丸ｺﾞｼｯｸM-PRO" pitchFamily="50" charset="-128"/>
            </a:endParaRPr>
          </a:p>
        </p:txBody>
      </p:sp>
      <p:sp>
        <p:nvSpPr>
          <p:cNvPr id="2" name="スライド番号プレースホルダー 1">
            <a:extLst>
              <a:ext uri="{FF2B5EF4-FFF2-40B4-BE49-F238E27FC236}">
                <a16:creationId xmlns:a16="http://schemas.microsoft.com/office/drawing/2014/main" id="{D3626A4E-373E-839C-F537-E8B9F1088226}"/>
              </a:ext>
            </a:extLst>
          </p:cNvPr>
          <p:cNvSpPr>
            <a:spLocks noGrp="1"/>
          </p:cNvSpPr>
          <p:nvPr>
            <p:ph type="sldNum" sz="quarter" idx="12"/>
          </p:nvPr>
        </p:nvSpPr>
        <p:spPr/>
        <p:txBody>
          <a:bodyPr/>
          <a:lstStyle/>
          <a:p>
            <a:pPr>
              <a:defRPr/>
            </a:pPr>
            <a:fld id="{E6920193-7F62-4B0F-A26E-3C036304FC06}" type="slidenum">
              <a:rPr lang="en-US" altLang="ja-JP" smtClean="0">
                <a:solidFill>
                  <a:srgbClr val="000000"/>
                </a:solidFill>
              </a:rPr>
              <a:pPr>
                <a:defRPr/>
              </a:pPr>
              <a:t>59</a:t>
            </a:fld>
            <a:endParaRPr lang="en-US" altLang="ja-JP" dirty="0">
              <a:solidFill>
                <a:srgbClr val="000000"/>
              </a:solidFill>
            </a:endParaRPr>
          </a:p>
        </p:txBody>
      </p:sp>
      <p:grpSp>
        <p:nvGrpSpPr>
          <p:cNvPr id="13" name="グループ化 12">
            <a:extLst>
              <a:ext uri="{FF2B5EF4-FFF2-40B4-BE49-F238E27FC236}">
                <a16:creationId xmlns:a16="http://schemas.microsoft.com/office/drawing/2014/main" id="{6058E3F1-C26B-24DB-A5C3-014E21B5D04C}"/>
              </a:ext>
            </a:extLst>
          </p:cNvPr>
          <p:cNvGrpSpPr/>
          <p:nvPr/>
        </p:nvGrpSpPr>
        <p:grpSpPr>
          <a:xfrm>
            <a:off x="495300" y="825568"/>
            <a:ext cx="3456384" cy="3554139"/>
            <a:chOff x="-43288" y="905166"/>
            <a:chExt cx="3456384" cy="3240360"/>
          </a:xfrm>
        </p:grpSpPr>
        <p:sp>
          <p:nvSpPr>
            <p:cNvPr id="4" name="円/楕円 3">
              <a:extLst>
                <a:ext uri="{FF2B5EF4-FFF2-40B4-BE49-F238E27FC236}">
                  <a16:creationId xmlns:a16="http://schemas.microsoft.com/office/drawing/2014/main" id="{AE678FE7-3690-6C4B-4452-BD657556CDC3}"/>
                </a:ext>
              </a:extLst>
            </p:cNvPr>
            <p:cNvSpPr/>
            <p:nvPr/>
          </p:nvSpPr>
          <p:spPr bwMode="auto">
            <a:xfrm>
              <a:off x="-43288" y="905166"/>
              <a:ext cx="3456384" cy="3240360"/>
            </a:xfrm>
            <a:prstGeom prst="ellipse">
              <a:avLst/>
            </a:prstGeom>
            <a:solidFill>
              <a:schemeClr val="accent1">
                <a:alpha val="39306"/>
              </a:schemeClr>
            </a:solidFill>
            <a:ln w="9525" cap="flat" cmpd="sng" algn="ctr">
              <a:solidFill>
                <a:schemeClr val="tx1"/>
              </a:solidFill>
              <a:prstDash val="solid"/>
              <a:round/>
              <a:headEnd type="none" w="med" len="med"/>
              <a:tailEnd type="none" w="med" len="med"/>
            </a:ln>
            <a:effectLst/>
          </p:spPr>
          <p:txBody>
            <a:bodyPr vert="horz" wrap="square" lIns="36804" tIns="7359" rIns="36804" bIns="7359" numCol="1" rtlCol="0" anchor="ctr" anchorCtr="1" compatLnSpc="1">
              <a:prstTxWarp prst="textNoShape">
                <a:avLst/>
              </a:prstTxWarp>
            </a:bodyPr>
            <a:lstStyle/>
            <a:p>
              <a:pPr marL="119063" marR="0" indent="-106363" defTabSz="873125" rtl="0" eaLnBrk="1" fontAlgn="base" latinLnBrk="0" hangingPunct="1">
                <a:lnSpc>
                  <a:spcPct val="100000"/>
                </a:lnSpc>
                <a:spcBef>
                  <a:spcPct val="0"/>
                </a:spcBef>
                <a:spcAft>
                  <a:spcPct val="0"/>
                </a:spcAft>
                <a:buClrTx/>
                <a:buSzTx/>
                <a:buFontTx/>
                <a:buNone/>
              </a:pPr>
              <a:endParaRPr kumimoji="1" lang="ja-JP" altLang="en-US" sz="3200" b="0" i="0" u="none" strike="noStrike" cap="none" normalizeH="0" baseline="0">
                <a:ln>
                  <a:noFill/>
                </a:ln>
                <a:solidFill>
                  <a:schemeClr val="tx1"/>
                </a:solidFill>
                <a:effectLst/>
                <a:latin typeface="Arial" charset="0"/>
                <a:ea typeface="ＭＳ Ｐゴシック" pitchFamily="50" charset="-128"/>
              </a:endParaRPr>
            </a:p>
          </p:txBody>
        </p:sp>
        <p:sp>
          <p:nvSpPr>
            <p:cNvPr id="16" name="テキスト ボックス 15">
              <a:extLst>
                <a:ext uri="{FF2B5EF4-FFF2-40B4-BE49-F238E27FC236}">
                  <a16:creationId xmlns:a16="http://schemas.microsoft.com/office/drawing/2014/main" id="{76187FA8-3A70-5FB0-DF7E-B8D55C63F504}"/>
                </a:ext>
              </a:extLst>
            </p:cNvPr>
            <p:cNvSpPr txBox="1"/>
            <p:nvPr/>
          </p:nvSpPr>
          <p:spPr>
            <a:xfrm>
              <a:off x="385873" y="2261054"/>
              <a:ext cx="2236510" cy="584775"/>
            </a:xfrm>
            <a:prstGeom prst="rect">
              <a:avLst/>
            </a:prstGeom>
            <a:noFill/>
          </p:spPr>
          <p:txBody>
            <a:bodyPr wrap="none" rtlCol="0">
              <a:spAutoFit/>
            </a:bodyPr>
            <a:lstStyle/>
            <a:p>
              <a:r>
                <a:rPr lang="ja-JP" altLang="en-US" sz="3200"/>
                <a:t>医学的支援</a:t>
              </a:r>
              <a:endParaRPr kumimoji="1" lang="ja-JP" altLang="en-US" sz="3200"/>
            </a:p>
          </p:txBody>
        </p:sp>
      </p:grpSp>
      <p:grpSp>
        <p:nvGrpSpPr>
          <p:cNvPr id="15" name="グループ化 14">
            <a:extLst>
              <a:ext uri="{FF2B5EF4-FFF2-40B4-BE49-F238E27FC236}">
                <a16:creationId xmlns:a16="http://schemas.microsoft.com/office/drawing/2014/main" id="{5159FA14-71A1-3CB9-BC5A-9CC45816A0FB}"/>
              </a:ext>
            </a:extLst>
          </p:cNvPr>
          <p:cNvGrpSpPr/>
          <p:nvPr/>
        </p:nvGrpSpPr>
        <p:grpSpPr>
          <a:xfrm>
            <a:off x="3152272" y="829553"/>
            <a:ext cx="3456384" cy="3554139"/>
            <a:chOff x="2613684" y="909151"/>
            <a:chExt cx="3456384" cy="3240360"/>
          </a:xfrm>
        </p:grpSpPr>
        <p:sp>
          <p:nvSpPr>
            <p:cNvPr id="8" name="円/楕円 7">
              <a:extLst>
                <a:ext uri="{FF2B5EF4-FFF2-40B4-BE49-F238E27FC236}">
                  <a16:creationId xmlns:a16="http://schemas.microsoft.com/office/drawing/2014/main" id="{61490393-2C9E-E57B-AC34-3E8AFBF00052}"/>
                </a:ext>
              </a:extLst>
            </p:cNvPr>
            <p:cNvSpPr/>
            <p:nvPr/>
          </p:nvSpPr>
          <p:spPr bwMode="auto">
            <a:xfrm>
              <a:off x="2613684" y="909151"/>
              <a:ext cx="3456384" cy="3240360"/>
            </a:xfrm>
            <a:prstGeom prst="ellipse">
              <a:avLst/>
            </a:prstGeom>
            <a:solidFill>
              <a:srgbClr val="FFFF00">
                <a:alpha val="46165"/>
              </a:srgbClr>
            </a:solidFill>
            <a:ln w="9525" cap="flat" cmpd="sng" algn="ctr">
              <a:solidFill>
                <a:schemeClr val="tx1"/>
              </a:solidFill>
              <a:prstDash val="solid"/>
              <a:round/>
              <a:headEnd type="none" w="med" len="med"/>
              <a:tailEnd type="none" w="med" len="med"/>
            </a:ln>
            <a:effectLst/>
          </p:spPr>
          <p:txBody>
            <a:bodyPr vert="horz" wrap="square" lIns="36804" tIns="7359" rIns="36804" bIns="7359" numCol="1" rtlCol="0" anchor="ctr" anchorCtr="1"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r>
                <a:rPr kumimoji="1" lang="ja-JP" altLang="en-US" sz="3200" b="0" i="0" u="none" strike="noStrike" cap="none" normalizeH="0" baseline="0">
                  <a:ln>
                    <a:noFill/>
                  </a:ln>
                  <a:solidFill>
                    <a:schemeClr val="tx1"/>
                  </a:solidFill>
                  <a:effectLst/>
                  <a:latin typeface="Arial" charset="0"/>
                  <a:ea typeface="ＭＳ Ｐゴシック" pitchFamily="50" charset="-128"/>
                </a:rPr>
                <a:t>　</a:t>
              </a:r>
            </a:p>
          </p:txBody>
        </p:sp>
        <p:sp>
          <p:nvSpPr>
            <p:cNvPr id="18" name="テキスト ボックス 17">
              <a:extLst>
                <a:ext uri="{FF2B5EF4-FFF2-40B4-BE49-F238E27FC236}">
                  <a16:creationId xmlns:a16="http://schemas.microsoft.com/office/drawing/2014/main" id="{E2C8DC73-A4A3-08CA-64C8-4C39FDBFD3D5}"/>
                </a:ext>
              </a:extLst>
            </p:cNvPr>
            <p:cNvSpPr txBox="1"/>
            <p:nvPr/>
          </p:nvSpPr>
          <p:spPr>
            <a:xfrm>
              <a:off x="3514209" y="2262207"/>
              <a:ext cx="2236510" cy="584775"/>
            </a:xfrm>
            <a:prstGeom prst="rect">
              <a:avLst/>
            </a:prstGeom>
            <a:noFill/>
          </p:spPr>
          <p:txBody>
            <a:bodyPr wrap="none" rtlCol="0">
              <a:spAutoFit/>
            </a:bodyPr>
            <a:lstStyle/>
            <a:p>
              <a:r>
                <a:rPr lang="ja-JP" altLang="en-US" sz="3200"/>
                <a:t>教育的支援</a:t>
              </a:r>
              <a:endParaRPr kumimoji="1" lang="ja-JP" altLang="en-US" sz="2000"/>
            </a:p>
          </p:txBody>
        </p:sp>
      </p:grpSp>
      <p:grpSp>
        <p:nvGrpSpPr>
          <p:cNvPr id="17" name="グループ化 16">
            <a:extLst>
              <a:ext uri="{FF2B5EF4-FFF2-40B4-BE49-F238E27FC236}">
                <a16:creationId xmlns:a16="http://schemas.microsoft.com/office/drawing/2014/main" id="{8722D37D-1625-E484-CE4D-3D7D86A91F3C}"/>
              </a:ext>
            </a:extLst>
          </p:cNvPr>
          <p:cNvGrpSpPr/>
          <p:nvPr/>
        </p:nvGrpSpPr>
        <p:grpSpPr>
          <a:xfrm>
            <a:off x="1823786" y="3201757"/>
            <a:ext cx="3456384" cy="3554138"/>
            <a:chOff x="1285198" y="3189086"/>
            <a:chExt cx="3456384" cy="3240360"/>
          </a:xfrm>
        </p:grpSpPr>
        <p:sp>
          <p:nvSpPr>
            <p:cNvPr id="12" name="円/楕円 11">
              <a:extLst>
                <a:ext uri="{FF2B5EF4-FFF2-40B4-BE49-F238E27FC236}">
                  <a16:creationId xmlns:a16="http://schemas.microsoft.com/office/drawing/2014/main" id="{E049285A-76A8-6F39-7650-C1F5375B14F3}"/>
                </a:ext>
              </a:extLst>
            </p:cNvPr>
            <p:cNvSpPr/>
            <p:nvPr/>
          </p:nvSpPr>
          <p:spPr bwMode="auto">
            <a:xfrm>
              <a:off x="1285198" y="3189086"/>
              <a:ext cx="3456384" cy="3240360"/>
            </a:xfrm>
            <a:prstGeom prst="ellipse">
              <a:avLst/>
            </a:prstGeom>
            <a:solidFill>
              <a:srgbClr val="FFC000">
                <a:alpha val="46000"/>
              </a:srgbClr>
            </a:solidFill>
            <a:ln w="38100" cap="flat" cmpd="sng" algn="ctr">
              <a:solidFill>
                <a:srgbClr val="FF0000"/>
              </a:solidFill>
              <a:prstDash val="solid"/>
              <a:round/>
              <a:headEnd type="none" w="med" len="med"/>
              <a:tailEnd type="none" w="med" len="med"/>
            </a:ln>
            <a:effectLst/>
          </p:spPr>
          <p:txBody>
            <a:bodyPr vert="horz" wrap="square" lIns="36804" tIns="7359" rIns="36804" bIns="7359" numCol="1" rtlCol="0" anchor="ctr" anchorCtr="1"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3200" b="0" i="0" u="none" strike="noStrike" cap="none" normalizeH="0" baseline="0">
                <a:ln>
                  <a:noFill/>
                </a:ln>
                <a:solidFill>
                  <a:schemeClr val="tx1"/>
                </a:solidFill>
                <a:effectLst/>
                <a:latin typeface="Arial" charset="0"/>
                <a:ea typeface="ＭＳ Ｐゴシック" pitchFamily="50" charset="-128"/>
              </a:endParaRPr>
            </a:p>
          </p:txBody>
        </p:sp>
        <p:sp>
          <p:nvSpPr>
            <p:cNvPr id="6" name="テキスト ボックス 5">
              <a:extLst>
                <a:ext uri="{FF2B5EF4-FFF2-40B4-BE49-F238E27FC236}">
                  <a16:creationId xmlns:a16="http://schemas.microsoft.com/office/drawing/2014/main" id="{03C7A7B6-3978-09D3-8171-9EF60AE9769A}"/>
                </a:ext>
              </a:extLst>
            </p:cNvPr>
            <p:cNvSpPr txBox="1"/>
            <p:nvPr/>
          </p:nvSpPr>
          <p:spPr>
            <a:xfrm>
              <a:off x="1753250" y="5019832"/>
              <a:ext cx="2621230" cy="645390"/>
            </a:xfrm>
            <a:prstGeom prst="rect">
              <a:avLst/>
            </a:prstGeom>
            <a:noFill/>
          </p:spPr>
          <p:txBody>
            <a:bodyPr wrap="none" rtlCol="0">
              <a:spAutoFit/>
            </a:bodyPr>
            <a:lstStyle/>
            <a:p>
              <a:pPr algn="ctr"/>
              <a:r>
                <a:rPr kumimoji="1" lang="ja-JP" altLang="en-US" sz="2000">
                  <a:solidFill>
                    <a:srgbClr val="FF0000"/>
                  </a:solidFill>
                </a:rPr>
                <a:t>権利擁護・尊重の支援</a:t>
              </a:r>
              <a:endParaRPr kumimoji="1" lang="en-US" altLang="ja-JP" sz="2000" dirty="0">
                <a:solidFill>
                  <a:srgbClr val="FF0000"/>
                </a:solidFill>
              </a:endParaRPr>
            </a:p>
            <a:p>
              <a:pPr algn="ctr"/>
              <a:r>
                <a:rPr lang="ja-JP" altLang="en-US" sz="2000">
                  <a:solidFill>
                    <a:srgbClr val="FF0000"/>
                  </a:solidFill>
                </a:rPr>
                <a:t>（人権モデル）</a:t>
              </a:r>
              <a:endParaRPr kumimoji="1" lang="ja-JP" altLang="en-US" sz="2000">
                <a:solidFill>
                  <a:srgbClr val="FF0000"/>
                </a:solidFill>
              </a:endParaRPr>
            </a:p>
          </p:txBody>
        </p:sp>
        <p:sp>
          <p:nvSpPr>
            <p:cNvPr id="10" name="テキスト ボックス 9">
              <a:extLst>
                <a:ext uri="{FF2B5EF4-FFF2-40B4-BE49-F238E27FC236}">
                  <a16:creationId xmlns:a16="http://schemas.microsoft.com/office/drawing/2014/main" id="{E60B0597-9E7C-DAD8-502F-1F4B547A55C6}"/>
                </a:ext>
              </a:extLst>
            </p:cNvPr>
            <p:cNvSpPr txBox="1"/>
            <p:nvPr/>
          </p:nvSpPr>
          <p:spPr>
            <a:xfrm>
              <a:off x="1925573" y="4460287"/>
              <a:ext cx="2276585" cy="584775"/>
            </a:xfrm>
            <a:prstGeom prst="rect">
              <a:avLst/>
            </a:prstGeom>
            <a:noFill/>
          </p:spPr>
          <p:txBody>
            <a:bodyPr wrap="none" rtlCol="0">
              <a:spAutoFit/>
            </a:bodyPr>
            <a:lstStyle/>
            <a:p>
              <a:r>
                <a:rPr lang="ja-JP" altLang="en-US" sz="3200" b="1" u="sng">
                  <a:solidFill>
                    <a:srgbClr val="FF0000"/>
                  </a:solidFill>
                </a:rPr>
                <a:t>福祉的支援</a:t>
              </a:r>
              <a:endParaRPr kumimoji="1" lang="ja-JP" altLang="en-US" sz="3200" b="1" u="sng">
                <a:solidFill>
                  <a:srgbClr val="FF0000"/>
                </a:solidFill>
              </a:endParaRPr>
            </a:p>
          </p:txBody>
        </p:sp>
      </p:grpSp>
      <p:cxnSp>
        <p:nvCxnSpPr>
          <p:cNvPr id="7" name="直線矢印コネクタ 6">
            <a:extLst>
              <a:ext uri="{FF2B5EF4-FFF2-40B4-BE49-F238E27FC236}">
                <a16:creationId xmlns:a16="http://schemas.microsoft.com/office/drawing/2014/main" id="{5C7EFCCA-B58D-FE7E-A02A-B32E51B514DA}"/>
              </a:ext>
            </a:extLst>
          </p:cNvPr>
          <p:cNvCxnSpPr>
            <a:cxnSpLocks/>
          </p:cNvCxnSpPr>
          <p:nvPr/>
        </p:nvCxnSpPr>
        <p:spPr bwMode="auto">
          <a:xfrm>
            <a:off x="4832228" y="4916754"/>
            <a:ext cx="915994" cy="415349"/>
          </a:xfrm>
          <a:prstGeom prst="straightConnector1">
            <a:avLst/>
          </a:prstGeom>
          <a:solidFill>
            <a:schemeClr val="bg1"/>
          </a:solidFill>
          <a:ln w="19050" cap="flat" cmpd="sng" algn="ctr">
            <a:solidFill>
              <a:srgbClr val="FF0000"/>
            </a:solidFill>
            <a:prstDash val="solid"/>
            <a:round/>
            <a:headEnd type="none" w="med" len="med"/>
            <a:tailEnd type="triangle"/>
          </a:ln>
          <a:effectLst/>
        </p:spPr>
      </p:cxnSp>
      <p:sp>
        <p:nvSpPr>
          <p:cNvPr id="9" name="テキスト ボックス 8">
            <a:extLst>
              <a:ext uri="{FF2B5EF4-FFF2-40B4-BE49-F238E27FC236}">
                <a16:creationId xmlns:a16="http://schemas.microsoft.com/office/drawing/2014/main" id="{525B36A3-0353-ECC9-DACC-8535EE900495}"/>
              </a:ext>
            </a:extLst>
          </p:cNvPr>
          <p:cNvSpPr txBox="1"/>
          <p:nvPr/>
        </p:nvSpPr>
        <p:spPr>
          <a:xfrm>
            <a:off x="5839704" y="5051310"/>
            <a:ext cx="2797561" cy="830997"/>
          </a:xfrm>
          <a:prstGeom prst="rect">
            <a:avLst/>
          </a:prstGeom>
          <a:noFill/>
        </p:spPr>
        <p:txBody>
          <a:bodyPr wrap="none" rtlCol="0">
            <a:spAutoFit/>
          </a:bodyPr>
          <a:lstStyle/>
          <a:p>
            <a:r>
              <a:rPr lang="ja-JP" altLang="en-US" sz="2400" u="sng">
                <a:solidFill>
                  <a:srgbClr val="FF0000"/>
                </a:solidFill>
              </a:rPr>
              <a:t>児童福祉法に基づく</a:t>
            </a:r>
            <a:endParaRPr lang="en-US" altLang="ja-JP" sz="2400" u="sng" dirty="0">
              <a:solidFill>
                <a:srgbClr val="FF0000"/>
              </a:solidFill>
            </a:endParaRPr>
          </a:p>
          <a:p>
            <a:r>
              <a:rPr kumimoji="1" lang="ja-JP" altLang="en-US" sz="2400" u="sng">
                <a:solidFill>
                  <a:srgbClr val="FF0000"/>
                </a:solidFill>
              </a:rPr>
              <a:t>通所・入所支援</a:t>
            </a:r>
          </a:p>
        </p:txBody>
      </p:sp>
      <p:sp>
        <p:nvSpPr>
          <p:cNvPr id="11" name="テキスト ボックス 10">
            <a:extLst>
              <a:ext uri="{FF2B5EF4-FFF2-40B4-BE49-F238E27FC236}">
                <a16:creationId xmlns:a16="http://schemas.microsoft.com/office/drawing/2014/main" id="{3B760178-C832-B1B8-54F0-9D9BE0A200BE}"/>
              </a:ext>
            </a:extLst>
          </p:cNvPr>
          <p:cNvSpPr txBox="1"/>
          <p:nvPr/>
        </p:nvSpPr>
        <p:spPr>
          <a:xfrm>
            <a:off x="5939171" y="6455813"/>
            <a:ext cx="3504795" cy="300082"/>
          </a:xfrm>
          <a:prstGeom prst="rect">
            <a:avLst/>
          </a:prstGeom>
          <a:noFill/>
        </p:spPr>
        <p:txBody>
          <a:bodyPr wrap="square">
            <a:spAutoFit/>
          </a:bodyPr>
          <a:lstStyle/>
          <a:p>
            <a:pPr marL="0" marR="0">
              <a:buNone/>
            </a:pPr>
            <a:r>
              <a:rPr lang="ja-JP" altLang="en-US" sz="1350">
                <a:latin typeface="Helvetica" pitchFamily="2" charset="0"/>
              </a:rPr>
              <a:t>参考：発達障害者支援法第２条第４項</a:t>
            </a:r>
            <a:endParaRPr lang="ja-JP" altLang="ja-JP" sz="1350">
              <a:effectLst/>
              <a:latin typeface="Helvetica" pitchFamily="2" charset="0"/>
            </a:endParaRPr>
          </a:p>
        </p:txBody>
      </p:sp>
    </p:spTree>
    <p:extLst>
      <p:ext uri="{BB962C8B-B14F-4D97-AF65-F5344CB8AC3E}">
        <p14:creationId xmlns:p14="http://schemas.microsoft.com/office/powerpoint/2010/main" val="1730674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Effect transition="in" filter="fade">
                                      <p:cBhvr>
                                        <p:cTn id="19" dur="500"/>
                                        <p:tgtEl>
                                          <p:spTgt spid="17"/>
                                        </p:tgtEl>
                                      </p:cBhvr>
                                    </p:animEffect>
                                  </p:childTnLst>
                                </p:cTn>
                              </p:par>
                            </p:childTnLst>
                          </p:cTn>
                        </p:par>
                        <p:par>
                          <p:cTn id="20" fill="hold">
                            <p:stCondLst>
                              <p:cond delay="500"/>
                            </p:stCondLst>
                            <p:childTnLst>
                              <p:par>
                                <p:cTn id="21" presetID="22" presetClass="entr" presetSubtype="4"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00"/>
                                        <p:tgtEl>
                                          <p:spTgt spid="7"/>
                                        </p:tgtEl>
                                      </p:cBhvr>
                                    </p:animEffect>
                                  </p:childTnLst>
                                </p:cTn>
                              </p:par>
                            </p:childTnLst>
                          </p:cTn>
                        </p:par>
                        <p:par>
                          <p:cTn id="24" fill="hold">
                            <p:stCondLst>
                              <p:cond delay="1000"/>
                            </p:stCondLst>
                            <p:childTnLst>
                              <p:par>
                                <p:cTn id="25" presetID="53" presetClass="entr" presetSubtype="16"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A8BD7-0B6F-0D8B-5FFE-95A1604B9AED}"/>
            </a:ext>
          </a:extLst>
        </p:cNvPr>
        <p:cNvGrpSpPr/>
        <p:nvPr/>
      </p:nvGrpSpPr>
      <p:grpSpPr>
        <a:xfrm>
          <a:off x="0" y="0"/>
          <a:ext cx="0" cy="0"/>
          <a:chOff x="0" y="0"/>
          <a:chExt cx="0" cy="0"/>
        </a:xfrm>
      </p:grpSpPr>
      <p:sp>
        <p:nvSpPr>
          <p:cNvPr id="4" name="スライド番号プレースホルダー 9">
            <a:extLst>
              <a:ext uri="{FF2B5EF4-FFF2-40B4-BE49-F238E27FC236}">
                <a16:creationId xmlns:a16="http://schemas.microsoft.com/office/drawing/2014/main" id="{E055170E-F499-9115-77FA-42B0A0BDFC46}"/>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60</a:t>
            </a:fld>
            <a:endParaRPr lang="en-US" altLang="ja-JP" sz="2000" dirty="0">
              <a:solidFill>
                <a:srgbClr val="000000"/>
              </a:solidFill>
            </a:endParaRPr>
          </a:p>
        </p:txBody>
      </p:sp>
      <p:sp>
        <p:nvSpPr>
          <p:cNvPr id="13" name="Rectangle 3">
            <a:extLst>
              <a:ext uri="{FF2B5EF4-FFF2-40B4-BE49-F238E27FC236}">
                <a16:creationId xmlns:a16="http://schemas.microsoft.com/office/drawing/2014/main" id="{007E2CFB-43A8-A49F-38AA-74B10EE19765}"/>
              </a:ext>
            </a:extLst>
          </p:cNvPr>
          <p:cNvSpPr txBox="1">
            <a:spLocks noChangeArrowheads="1"/>
          </p:cNvSpPr>
          <p:nvPr/>
        </p:nvSpPr>
        <p:spPr bwMode="auto">
          <a:xfrm>
            <a:off x="362252" y="930476"/>
            <a:ext cx="3096340" cy="1676690"/>
          </a:xfrm>
          <a:prstGeom prst="rect">
            <a:avLst/>
          </a:prstGeom>
          <a:solidFill>
            <a:schemeClr val="accent5">
              <a:lumMod val="20000"/>
              <a:lumOff val="80000"/>
            </a:schemeClr>
          </a:solidFill>
          <a:ln w="9525">
            <a:solidFill>
              <a:srgbClr val="0432FF"/>
            </a:solidFill>
            <a:miter lim="800000"/>
            <a:headEnd/>
            <a:tailEnd/>
          </a:ln>
        </p:spPr>
        <p:txBody>
          <a:bodyPr lIns="84368" tIns="42186" rIns="84368" bIns="42186" anchor="ctr" anchorCtr="1"/>
          <a:lstStyle/>
          <a:p>
            <a:pPr marL="4979988" indent="-4979988" algn="ctr">
              <a:lnSpc>
                <a:spcPct val="80000"/>
              </a:lnSpc>
              <a:spcBef>
                <a:spcPct val="20000"/>
              </a:spcBef>
              <a:defRPr/>
            </a:pPr>
            <a:r>
              <a:rPr lang="ja-JP" altLang="en-US" sz="3200" u="sng">
                <a:solidFill>
                  <a:srgbClr val="0432FF"/>
                </a:solidFill>
              </a:rPr>
              <a:t>特性改善型</a:t>
            </a:r>
            <a:r>
              <a:rPr lang="en-US" altLang="ja-JP" sz="3200" dirty="0">
                <a:solidFill>
                  <a:srgbClr val="0432FF"/>
                </a:solidFill>
              </a:rPr>
              <a:t> </a:t>
            </a:r>
            <a:r>
              <a:rPr lang="ja-JP" altLang="en-US" sz="3200">
                <a:solidFill>
                  <a:srgbClr val="0432FF"/>
                </a:solidFill>
              </a:rPr>
              <a:t>　　</a:t>
            </a:r>
            <a:endParaRPr lang="en-US" altLang="ja-JP" sz="3200" u="sng" dirty="0">
              <a:solidFill>
                <a:srgbClr val="0432FF"/>
              </a:solidFill>
            </a:endParaRPr>
          </a:p>
          <a:p>
            <a:pPr marL="4979988" indent="-4979988" algn="ctr">
              <a:lnSpc>
                <a:spcPct val="80000"/>
              </a:lnSpc>
              <a:spcBef>
                <a:spcPts val="1632"/>
              </a:spcBef>
              <a:defRPr/>
            </a:pPr>
            <a:r>
              <a:rPr lang="ja-JP" altLang="en-US" sz="1800">
                <a:solidFill>
                  <a:srgbClr val="0432FF"/>
                </a:solidFill>
              </a:rPr>
              <a:t>困らないようにしてあげたい</a:t>
            </a:r>
            <a:endParaRPr lang="en-US" altLang="ja-JP" sz="1800" dirty="0">
              <a:solidFill>
                <a:srgbClr val="0432FF"/>
              </a:solidFill>
            </a:endParaRPr>
          </a:p>
          <a:p>
            <a:pPr marL="4979988" indent="-4979988" algn="ctr">
              <a:lnSpc>
                <a:spcPct val="90000"/>
              </a:lnSpc>
              <a:spcBef>
                <a:spcPts val="0"/>
              </a:spcBef>
              <a:defRPr/>
            </a:pPr>
            <a:r>
              <a:rPr lang="ja-JP" altLang="en-US" sz="1800">
                <a:solidFill>
                  <a:srgbClr val="0432FF"/>
                </a:solidFill>
              </a:rPr>
              <a:t>困る部分はなおしたい</a:t>
            </a:r>
            <a:endParaRPr lang="en-US" altLang="ja-JP" sz="1800" dirty="0">
              <a:solidFill>
                <a:srgbClr val="0432FF"/>
              </a:solidFill>
            </a:endParaRPr>
          </a:p>
        </p:txBody>
      </p:sp>
      <p:sp>
        <p:nvSpPr>
          <p:cNvPr id="17" name="Rectangle 3">
            <a:extLst>
              <a:ext uri="{FF2B5EF4-FFF2-40B4-BE49-F238E27FC236}">
                <a16:creationId xmlns:a16="http://schemas.microsoft.com/office/drawing/2014/main" id="{03AC1E22-F208-20BE-097C-67AB2B481CCA}"/>
              </a:ext>
            </a:extLst>
          </p:cNvPr>
          <p:cNvSpPr txBox="1">
            <a:spLocks noChangeArrowheads="1"/>
          </p:cNvSpPr>
          <p:nvPr/>
        </p:nvSpPr>
        <p:spPr bwMode="auto">
          <a:xfrm>
            <a:off x="3458592" y="941060"/>
            <a:ext cx="6534968" cy="1900400"/>
          </a:xfrm>
          <a:prstGeom prst="rect">
            <a:avLst/>
          </a:prstGeom>
          <a:noFill/>
          <a:ln w="9525">
            <a:noFill/>
            <a:miter lim="800000"/>
            <a:headEnd/>
            <a:tailEnd/>
          </a:ln>
        </p:spPr>
        <p:txBody>
          <a:bodyPr lIns="84368" tIns="42186" rIns="84368" bIns="42186"/>
          <a:lstStyle/>
          <a:p>
            <a:pPr marL="4979988" indent="-4979988">
              <a:lnSpc>
                <a:spcPct val="80000"/>
              </a:lnSpc>
              <a:spcBef>
                <a:spcPct val="20000"/>
              </a:spcBef>
              <a:defRPr/>
            </a:pPr>
            <a:r>
              <a:rPr lang="ja-JP" altLang="en-US" sz="2400">
                <a:solidFill>
                  <a:srgbClr val="0432FF"/>
                </a:solidFill>
              </a:rPr>
              <a:t>・「こどもの最善の利益」という名の指導・訓練</a:t>
            </a:r>
            <a:endParaRPr lang="en-US" altLang="ja-JP" sz="2400" dirty="0">
              <a:solidFill>
                <a:srgbClr val="0432FF"/>
              </a:solidFill>
            </a:endParaRPr>
          </a:p>
          <a:p>
            <a:pPr marL="141288" indent="-141288">
              <a:lnSpc>
                <a:spcPct val="80000"/>
              </a:lnSpc>
              <a:spcBef>
                <a:spcPct val="20000"/>
              </a:spcBef>
              <a:defRPr/>
            </a:pPr>
            <a:r>
              <a:rPr lang="ja-JP" altLang="en-US" sz="2400">
                <a:solidFill>
                  <a:srgbClr val="0432FF"/>
                </a:solidFill>
              </a:rPr>
              <a:t>・障害や特性をマイナスと捉えて、改善やなおそう（治そう）とする支援</a:t>
            </a:r>
            <a:endParaRPr lang="en-US" altLang="ja-JP" sz="2400" dirty="0">
              <a:solidFill>
                <a:srgbClr val="0432FF"/>
              </a:solidFill>
            </a:endParaRPr>
          </a:p>
          <a:p>
            <a:pPr marL="4979988" indent="-4979988">
              <a:lnSpc>
                <a:spcPct val="80000"/>
              </a:lnSpc>
              <a:spcBef>
                <a:spcPct val="20000"/>
              </a:spcBef>
              <a:defRPr/>
            </a:pPr>
            <a:r>
              <a:rPr lang="ja-JP" altLang="en-US" sz="2200">
                <a:solidFill>
                  <a:srgbClr val="0432FF"/>
                </a:solidFill>
              </a:rPr>
              <a:t>　例）・</a:t>
            </a:r>
            <a:r>
              <a:rPr lang="en-US" altLang="ja-JP" sz="2200" dirty="0">
                <a:solidFill>
                  <a:srgbClr val="0432FF"/>
                </a:solidFill>
              </a:rPr>
              <a:t>ADHD</a:t>
            </a:r>
            <a:r>
              <a:rPr lang="ja-JP" altLang="en-US" sz="2200">
                <a:solidFill>
                  <a:srgbClr val="0432FF"/>
                </a:solidFill>
              </a:rPr>
              <a:t>のこどもに、着席練習をさせる</a:t>
            </a:r>
            <a:endParaRPr lang="en-US" altLang="ja-JP" sz="2200" dirty="0">
              <a:solidFill>
                <a:srgbClr val="0432FF"/>
              </a:solidFill>
            </a:endParaRPr>
          </a:p>
          <a:p>
            <a:pPr marL="4979988" indent="-4979988">
              <a:lnSpc>
                <a:spcPct val="80000"/>
              </a:lnSpc>
              <a:spcBef>
                <a:spcPct val="20000"/>
              </a:spcBef>
              <a:defRPr/>
            </a:pPr>
            <a:r>
              <a:rPr lang="ja-JP" altLang="en-US" sz="2200">
                <a:solidFill>
                  <a:srgbClr val="0432FF"/>
                </a:solidFill>
              </a:rPr>
              <a:t>　　　</a:t>
            </a:r>
            <a:r>
              <a:rPr lang="en-US" altLang="ja-JP" sz="2200" dirty="0">
                <a:solidFill>
                  <a:srgbClr val="0432FF"/>
                </a:solidFill>
              </a:rPr>
              <a:t> </a:t>
            </a:r>
            <a:r>
              <a:rPr lang="ja-JP" altLang="en-US" sz="2200">
                <a:solidFill>
                  <a:srgbClr val="0432FF"/>
                </a:solidFill>
              </a:rPr>
              <a:t>・書字障害のこどもに、書かせる練習　など</a:t>
            </a:r>
            <a:endParaRPr lang="en-US" altLang="ja-JP" sz="2200" dirty="0">
              <a:solidFill>
                <a:srgbClr val="0432FF"/>
              </a:solidFill>
            </a:endParaRPr>
          </a:p>
        </p:txBody>
      </p:sp>
      <p:sp>
        <p:nvSpPr>
          <p:cNvPr id="18" name="Rectangle 3">
            <a:extLst>
              <a:ext uri="{FF2B5EF4-FFF2-40B4-BE49-F238E27FC236}">
                <a16:creationId xmlns:a16="http://schemas.microsoft.com/office/drawing/2014/main" id="{706F2E8B-5586-97ED-FB55-5A401C19F58D}"/>
              </a:ext>
            </a:extLst>
          </p:cNvPr>
          <p:cNvSpPr txBox="1">
            <a:spLocks noChangeArrowheads="1"/>
          </p:cNvSpPr>
          <p:nvPr/>
        </p:nvSpPr>
        <p:spPr bwMode="auto">
          <a:xfrm>
            <a:off x="3458592" y="4537168"/>
            <a:ext cx="6447408" cy="1569666"/>
          </a:xfrm>
          <a:prstGeom prst="rect">
            <a:avLst/>
          </a:prstGeom>
          <a:noFill/>
          <a:ln w="9525">
            <a:noFill/>
            <a:miter lim="800000"/>
            <a:headEnd/>
            <a:tailEnd/>
          </a:ln>
        </p:spPr>
        <p:txBody>
          <a:bodyPr lIns="84368" tIns="42186" rIns="84368" bIns="42186"/>
          <a:lstStyle/>
          <a:p>
            <a:pPr marL="4979988" indent="-4979988">
              <a:lnSpc>
                <a:spcPct val="80000"/>
              </a:lnSpc>
              <a:spcBef>
                <a:spcPct val="20000"/>
              </a:spcBef>
              <a:defRPr/>
            </a:pPr>
            <a:r>
              <a:rPr lang="ja-JP" altLang="en-US" sz="2400">
                <a:solidFill>
                  <a:srgbClr val="FF0000"/>
                </a:solidFill>
              </a:rPr>
              <a:t>・</a:t>
            </a:r>
            <a:r>
              <a:rPr lang="ja-JP" altLang="en-US" sz="2400" u="sng">
                <a:solidFill>
                  <a:srgbClr val="FF0000"/>
                </a:solidFill>
              </a:rPr>
              <a:t>こども自らが習得していく過程</a:t>
            </a:r>
            <a:r>
              <a:rPr lang="ja-JP" altLang="en-US" sz="2400">
                <a:solidFill>
                  <a:srgbClr val="FF0000"/>
                </a:solidFill>
              </a:rPr>
              <a:t>を大切にした支援</a:t>
            </a:r>
            <a:endParaRPr lang="en-US" altLang="ja-JP" sz="2400" dirty="0">
              <a:solidFill>
                <a:srgbClr val="FF0000"/>
              </a:solidFill>
            </a:endParaRPr>
          </a:p>
          <a:p>
            <a:pPr marL="4979988" indent="-4979988">
              <a:lnSpc>
                <a:spcPct val="80000"/>
              </a:lnSpc>
              <a:spcBef>
                <a:spcPct val="20000"/>
              </a:spcBef>
              <a:defRPr/>
            </a:pPr>
            <a:r>
              <a:rPr lang="ja-JP" altLang="en-US" sz="2200">
                <a:solidFill>
                  <a:srgbClr val="FF0000"/>
                </a:solidFill>
              </a:rPr>
              <a:t>　例）・本人のペースやスタイルに合わせた支援</a:t>
            </a:r>
            <a:endParaRPr lang="en-US" altLang="ja-JP" sz="2200" dirty="0">
              <a:solidFill>
                <a:srgbClr val="FF0000"/>
              </a:solidFill>
            </a:endParaRPr>
          </a:p>
          <a:p>
            <a:pPr marL="4979988" indent="-4979988">
              <a:lnSpc>
                <a:spcPct val="80000"/>
              </a:lnSpc>
              <a:spcBef>
                <a:spcPts val="200"/>
              </a:spcBef>
              <a:defRPr/>
            </a:pPr>
            <a:r>
              <a:rPr lang="ja-JP" altLang="en-US" sz="2200">
                <a:solidFill>
                  <a:srgbClr val="FF0000"/>
                </a:solidFill>
              </a:rPr>
              <a:t>　</a:t>
            </a:r>
            <a:r>
              <a:rPr lang="en-US" altLang="ja-JP" sz="2200" dirty="0">
                <a:solidFill>
                  <a:srgbClr val="FF0000"/>
                </a:solidFill>
              </a:rPr>
              <a:t> </a:t>
            </a:r>
            <a:r>
              <a:rPr lang="ja-JP" altLang="en-US" sz="2200">
                <a:solidFill>
                  <a:srgbClr val="FF0000"/>
                </a:solidFill>
              </a:rPr>
              <a:t>　　・本人の発達過程に合わせた支援</a:t>
            </a:r>
            <a:endParaRPr lang="en-US" altLang="ja-JP" sz="2200" dirty="0">
              <a:solidFill>
                <a:srgbClr val="FF0000"/>
              </a:solidFill>
            </a:endParaRPr>
          </a:p>
          <a:p>
            <a:pPr marL="4979988" indent="-4979988">
              <a:lnSpc>
                <a:spcPct val="80000"/>
              </a:lnSpc>
              <a:spcBef>
                <a:spcPts val="200"/>
              </a:spcBef>
              <a:defRPr/>
            </a:pPr>
            <a:r>
              <a:rPr lang="ja-JP" altLang="en-US" sz="2200">
                <a:solidFill>
                  <a:srgbClr val="FF0000"/>
                </a:solidFill>
              </a:rPr>
              <a:t>　　　　（本人の良い変化［過程］に着目する）</a:t>
            </a:r>
            <a:endParaRPr lang="en-US" altLang="ja-JP" sz="2200" dirty="0">
              <a:solidFill>
                <a:srgbClr val="FF0000"/>
              </a:solidFill>
            </a:endParaRPr>
          </a:p>
          <a:p>
            <a:pPr marL="4979988" indent="-4532313">
              <a:lnSpc>
                <a:spcPct val="80000"/>
              </a:lnSpc>
              <a:spcBef>
                <a:spcPts val="200"/>
              </a:spcBef>
              <a:defRPr/>
            </a:pPr>
            <a:r>
              <a:rPr lang="ja-JP" altLang="en-US" sz="2200">
                <a:solidFill>
                  <a:srgbClr val="FF0000"/>
                </a:solidFill>
              </a:rPr>
              <a:t>　・本人ならではの成長・発達の支援</a:t>
            </a:r>
            <a:endParaRPr lang="en-US" altLang="ja-JP" sz="2200" dirty="0">
              <a:solidFill>
                <a:srgbClr val="FF0000"/>
              </a:solidFill>
            </a:endParaRPr>
          </a:p>
        </p:txBody>
      </p:sp>
      <p:sp>
        <p:nvSpPr>
          <p:cNvPr id="19" name="Rectangle 3">
            <a:extLst>
              <a:ext uri="{FF2B5EF4-FFF2-40B4-BE49-F238E27FC236}">
                <a16:creationId xmlns:a16="http://schemas.microsoft.com/office/drawing/2014/main" id="{270D653B-7AA3-70DD-E87F-F3230DDC8D05}"/>
              </a:ext>
            </a:extLst>
          </p:cNvPr>
          <p:cNvSpPr txBox="1">
            <a:spLocks noChangeArrowheads="1"/>
          </p:cNvSpPr>
          <p:nvPr/>
        </p:nvSpPr>
        <p:spPr bwMode="auto">
          <a:xfrm>
            <a:off x="3458592" y="3489414"/>
            <a:ext cx="6206263" cy="1035424"/>
          </a:xfrm>
          <a:prstGeom prst="rect">
            <a:avLst/>
          </a:prstGeom>
          <a:noFill/>
          <a:ln w="9525">
            <a:noFill/>
            <a:miter lim="800000"/>
            <a:headEnd/>
            <a:tailEnd/>
          </a:ln>
        </p:spPr>
        <p:txBody>
          <a:bodyPr lIns="84368" tIns="42186" rIns="84368" bIns="42186"/>
          <a:lstStyle/>
          <a:p>
            <a:pPr marL="4979988" indent="-4979988">
              <a:lnSpc>
                <a:spcPct val="80000"/>
              </a:lnSpc>
              <a:spcBef>
                <a:spcPct val="20000"/>
              </a:spcBef>
              <a:defRPr/>
            </a:pPr>
            <a:r>
              <a:rPr lang="ja-JP" altLang="en-US" sz="2400">
                <a:solidFill>
                  <a:srgbClr val="FF0000"/>
                </a:solidFill>
              </a:rPr>
              <a:t>・</a:t>
            </a:r>
            <a:r>
              <a:rPr lang="ja-JP" altLang="en-US" sz="2400" u="sng">
                <a:solidFill>
                  <a:srgbClr val="FF0000"/>
                </a:solidFill>
              </a:rPr>
              <a:t>こどもの声・姿を反映させた</a:t>
            </a:r>
            <a:r>
              <a:rPr lang="ja-JP" altLang="en-US" sz="2400">
                <a:solidFill>
                  <a:srgbClr val="FF0000"/>
                </a:solidFill>
              </a:rPr>
              <a:t>支援</a:t>
            </a:r>
            <a:endParaRPr lang="en-US" altLang="ja-JP" sz="2400" dirty="0">
              <a:solidFill>
                <a:srgbClr val="FF0000"/>
              </a:solidFill>
            </a:endParaRPr>
          </a:p>
          <a:p>
            <a:pPr marL="671513" indent="-671513">
              <a:lnSpc>
                <a:spcPct val="90000"/>
              </a:lnSpc>
              <a:spcBef>
                <a:spcPts val="0"/>
              </a:spcBef>
              <a:defRPr/>
            </a:pPr>
            <a:r>
              <a:rPr lang="ja-JP" altLang="en-US" sz="2200">
                <a:solidFill>
                  <a:srgbClr val="FF0000"/>
                </a:solidFill>
              </a:rPr>
              <a:t>　例）ワクワク、楽しい支援</a:t>
            </a:r>
            <a:endParaRPr lang="en-US" altLang="ja-JP" sz="2200" dirty="0">
              <a:solidFill>
                <a:srgbClr val="FF0000"/>
              </a:solidFill>
            </a:endParaRPr>
          </a:p>
          <a:p>
            <a:pPr marL="671513" indent="-671513">
              <a:lnSpc>
                <a:spcPct val="90000"/>
              </a:lnSpc>
              <a:spcBef>
                <a:spcPts val="0"/>
              </a:spcBef>
              <a:defRPr/>
            </a:pPr>
            <a:r>
              <a:rPr lang="ja-JP" altLang="en-US" sz="2200">
                <a:solidFill>
                  <a:srgbClr val="FF0000"/>
                </a:solidFill>
              </a:rPr>
              <a:t>　　　やってみたいを重視した無理のない支援</a:t>
            </a:r>
            <a:endParaRPr lang="en-US" altLang="ja-JP" sz="2200" dirty="0">
              <a:solidFill>
                <a:srgbClr val="FF0000"/>
              </a:solidFill>
            </a:endParaRPr>
          </a:p>
        </p:txBody>
      </p:sp>
      <p:sp>
        <p:nvSpPr>
          <p:cNvPr id="2" name="Rectangle 3">
            <a:extLst>
              <a:ext uri="{FF2B5EF4-FFF2-40B4-BE49-F238E27FC236}">
                <a16:creationId xmlns:a16="http://schemas.microsoft.com/office/drawing/2014/main" id="{7704E37C-C4CC-5FE5-8B2D-07E20D926294}"/>
              </a:ext>
            </a:extLst>
          </p:cNvPr>
          <p:cNvSpPr txBox="1">
            <a:spLocks noChangeArrowheads="1"/>
          </p:cNvSpPr>
          <p:nvPr/>
        </p:nvSpPr>
        <p:spPr bwMode="auto">
          <a:xfrm>
            <a:off x="344835" y="3489414"/>
            <a:ext cx="3113481" cy="3172061"/>
          </a:xfrm>
          <a:prstGeom prst="rect">
            <a:avLst/>
          </a:prstGeom>
          <a:solidFill>
            <a:srgbClr val="FFC000">
              <a:alpha val="39000"/>
            </a:srgbClr>
          </a:solidFill>
          <a:ln w="9525">
            <a:solidFill>
              <a:srgbClr val="FF0000"/>
            </a:solidFill>
            <a:miter lim="800000"/>
            <a:headEnd/>
            <a:tailEnd/>
          </a:ln>
        </p:spPr>
        <p:txBody>
          <a:bodyPr lIns="84368" tIns="42186" rIns="84368" bIns="42186" anchor="ctr" anchorCtr="1"/>
          <a:lstStyle/>
          <a:p>
            <a:pPr marL="4979988" indent="-4979988" algn="ctr">
              <a:lnSpc>
                <a:spcPct val="80000"/>
              </a:lnSpc>
              <a:spcBef>
                <a:spcPct val="20000"/>
              </a:spcBef>
              <a:defRPr/>
            </a:pPr>
            <a:r>
              <a:rPr lang="ja-JP" altLang="en-US" sz="3200" u="sng">
                <a:solidFill>
                  <a:srgbClr val="FF0000"/>
                </a:solidFill>
              </a:rPr>
              <a:t>こども主体型</a:t>
            </a:r>
            <a:endParaRPr lang="en-US" altLang="ja-JP" sz="3200" u="sng" dirty="0">
              <a:solidFill>
                <a:srgbClr val="FF0000"/>
              </a:solidFill>
            </a:endParaRPr>
          </a:p>
          <a:p>
            <a:pPr marL="4979988" indent="-4979988" algn="ctr">
              <a:lnSpc>
                <a:spcPct val="80000"/>
              </a:lnSpc>
              <a:spcBef>
                <a:spcPts val="1632"/>
              </a:spcBef>
              <a:defRPr/>
            </a:pPr>
            <a:r>
              <a:rPr lang="ja-JP" altLang="en-US" sz="2000">
                <a:solidFill>
                  <a:srgbClr val="FF0000"/>
                </a:solidFill>
              </a:rPr>
              <a:t>障害や特性があっても</a:t>
            </a:r>
            <a:endParaRPr lang="en-US" altLang="ja-JP" sz="2000" dirty="0">
              <a:solidFill>
                <a:srgbClr val="FF0000"/>
              </a:solidFill>
            </a:endParaRPr>
          </a:p>
          <a:p>
            <a:pPr marL="4979988" indent="-4979988" algn="ctr">
              <a:lnSpc>
                <a:spcPct val="80000"/>
              </a:lnSpc>
              <a:spcBef>
                <a:spcPct val="20000"/>
              </a:spcBef>
              <a:defRPr/>
            </a:pPr>
            <a:r>
              <a:rPr lang="en-US" altLang="ja-JP" sz="2000" dirty="0">
                <a:solidFill>
                  <a:srgbClr val="FF0000"/>
                </a:solidFill>
              </a:rPr>
              <a:t>Well-being</a:t>
            </a:r>
          </a:p>
        </p:txBody>
      </p:sp>
      <p:sp>
        <p:nvSpPr>
          <p:cNvPr id="8" name="下矢印 7">
            <a:extLst>
              <a:ext uri="{FF2B5EF4-FFF2-40B4-BE49-F238E27FC236}">
                <a16:creationId xmlns:a16="http://schemas.microsoft.com/office/drawing/2014/main" id="{FFB9FC04-410D-E0B8-FC76-D0E54F00CE13}"/>
              </a:ext>
            </a:extLst>
          </p:cNvPr>
          <p:cNvSpPr/>
          <p:nvPr/>
        </p:nvSpPr>
        <p:spPr bwMode="auto">
          <a:xfrm>
            <a:off x="1613543" y="2679821"/>
            <a:ext cx="576064" cy="749179"/>
          </a:xfrm>
          <a:prstGeom prst="downArrow">
            <a:avLst/>
          </a:prstGeom>
          <a:solidFill>
            <a:srgbClr val="008F00"/>
          </a:solidFill>
          <a:ln w="9525" cap="flat" cmpd="sng" algn="ctr">
            <a:solidFill>
              <a:schemeClr val="tx1"/>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5" name="Rectangle 3">
            <a:extLst>
              <a:ext uri="{FF2B5EF4-FFF2-40B4-BE49-F238E27FC236}">
                <a16:creationId xmlns:a16="http://schemas.microsoft.com/office/drawing/2014/main" id="{5EC24E02-144C-3584-33BF-C308D4A6CD93}"/>
              </a:ext>
            </a:extLst>
          </p:cNvPr>
          <p:cNvSpPr txBox="1">
            <a:spLocks noChangeArrowheads="1"/>
          </p:cNvSpPr>
          <p:nvPr/>
        </p:nvSpPr>
        <p:spPr bwMode="auto">
          <a:xfrm>
            <a:off x="128464" y="102037"/>
            <a:ext cx="9865096" cy="626439"/>
          </a:xfrm>
          <a:prstGeom prst="rect">
            <a:avLst/>
          </a:prstGeom>
          <a:noFill/>
          <a:ln w="9525">
            <a:noFill/>
            <a:miter lim="800000"/>
            <a:headEnd/>
            <a:tailEnd/>
          </a:ln>
        </p:spPr>
        <p:txBody>
          <a:bodyPr lIns="91399" tIns="45701" rIns="91399" bIns="45701"/>
          <a:lstStyle/>
          <a:p>
            <a:pPr marL="11113" indent="-11113">
              <a:lnSpc>
                <a:spcPct val="110000"/>
              </a:lnSpc>
              <a:spcBef>
                <a:spcPts val="1200"/>
              </a:spcBef>
              <a:buNone/>
            </a:pPr>
            <a:r>
              <a:rPr lang="ja-JP" altLang="en-US" sz="3600" u="sng">
                <a:latin typeface="MS PGothic" panose="020B0600070205080204" pitchFamily="34" charset="-128"/>
                <a:ea typeface="MS PGothic" panose="020B0600070205080204" pitchFamily="34" charset="-128"/>
              </a:rPr>
              <a:t>３）こどもの声・姿から始まる「こどもまんなか」支援</a:t>
            </a:r>
            <a:endParaRPr lang="en-US" altLang="ja-JP" sz="3600" u="sng" dirty="0">
              <a:latin typeface="MS PGothic" panose="020B0600070205080204" pitchFamily="34" charset="-128"/>
              <a:ea typeface="MS PGothic" panose="020B0600070205080204" pitchFamily="34" charset="-128"/>
            </a:endParaRPr>
          </a:p>
        </p:txBody>
      </p:sp>
      <p:sp>
        <p:nvSpPr>
          <p:cNvPr id="3" name="Rectangle 3">
            <a:extLst>
              <a:ext uri="{FF2B5EF4-FFF2-40B4-BE49-F238E27FC236}">
                <a16:creationId xmlns:a16="http://schemas.microsoft.com/office/drawing/2014/main" id="{8795DB69-592D-D155-2504-570D460DB9B9}"/>
              </a:ext>
            </a:extLst>
          </p:cNvPr>
          <p:cNvSpPr txBox="1">
            <a:spLocks noChangeArrowheads="1"/>
          </p:cNvSpPr>
          <p:nvPr/>
        </p:nvSpPr>
        <p:spPr bwMode="auto">
          <a:xfrm>
            <a:off x="3458592" y="6142319"/>
            <a:ext cx="6206263" cy="707863"/>
          </a:xfrm>
          <a:prstGeom prst="rect">
            <a:avLst/>
          </a:prstGeom>
          <a:noFill/>
          <a:ln w="9525">
            <a:noFill/>
            <a:miter lim="800000"/>
            <a:headEnd/>
            <a:tailEnd/>
          </a:ln>
        </p:spPr>
        <p:txBody>
          <a:bodyPr lIns="84368" tIns="42186" rIns="84368" bIns="42186"/>
          <a:lstStyle/>
          <a:p>
            <a:pPr marL="4979988" indent="-4979988">
              <a:lnSpc>
                <a:spcPct val="80000"/>
              </a:lnSpc>
              <a:spcBef>
                <a:spcPct val="20000"/>
              </a:spcBef>
              <a:defRPr/>
            </a:pPr>
            <a:r>
              <a:rPr lang="ja-JP" altLang="en-US" sz="2400">
                <a:solidFill>
                  <a:srgbClr val="FF0000"/>
                </a:solidFill>
              </a:rPr>
              <a:t>・</a:t>
            </a:r>
            <a:r>
              <a:rPr lang="ja-JP" altLang="en-US" sz="2400" u="sng">
                <a:solidFill>
                  <a:srgbClr val="FF0000"/>
                </a:solidFill>
              </a:rPr>
              <a:t>生活や遊び等の中に発達的意味を持つ</a:t>
            </a:r>
            <a:r>
              <a:rPr lang="ja-JP" altLang="en-US" sz="2400">
                <a:solidFill>
                  <a:srgbClr val="FF0000"/>
                </a:solidFill>
              </a:rPr>
              <a:t>支援</a:t>
            </a:r>
            <a:endParaRPr lang="en-US" altLang="ja-JP" sz="2400" dirty="0">
              <a:solidFill>
                <a:srgbClr val="FF0000"/>
              </a:solidFill>
            </a:endParaRPr>
          </a:p>
          <a:p>
            <a:pPr marL="671513" indent="-671513">
              <a:lnSpc>
                <a:spcPct val="90000"/>
              </a:lnSpc>
              <a:spcBef>
                <a:spcPts val="0"/>
              </a:spcBef>
              <a:defRPr/>
            </a:pPr>
            <a:r>
              <a:rPr lang="ja-JP" altLang="en-US" sz="2200">
                <a:solidFill>
                  <a:srgbClr val="FF0000"/>
                </a:solidFill>
              </a:rPr>
              <a:t>　例）生活や遊びに５領域の発達を見い出す</a:t>
            </a:r>
            <a:endParaRPr lang="en-US" altLang="ja-JP" sz="2200" dirty="0">
              <a:solidFill>
                <a:srgbClr val="FF0000"/>
              </a:solidFill>
            </a:endParaRPr>
          </a:p>
        </p:txBody>
      </p:sp>
    </p:spTree>
    <p:extLst>
      <p:ext uri="{BB962C8B-B14F-4D97-AF65-F5344CB8AC3E}">
        <p14:creationId xmlns:p14="http://schemas.microsoft.com/office/powerpoint/2010/main" val="3416794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500"/>
                                        <p:tgtEl>
                                          <p:spTgt spid="19"/>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 grpId="0" animBg="1"/>
      <p:bldP spid="8" grpId="0" animBg="1"/>
      <p:bldP spid="3"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3A372-2356-D41F-FA7F-6BE16AD4A6D3}"/>
            </a:ext>
          </a:extLst>
        </p:cNvPr>
        <p:cNvGrpSpPr/>
        <p:nvPr/>
      </p:nvGrpSpPr>
      <p:grpSpPr>
        <a:xfrm>
          <a:off x="0" y="0"/>
          <a:ext cx="0" cy="0"/>
          <a:chOff x="0" y="0"/>
          <a:chExt cx="0" cy="0"/>
        </a:xfrm>
      </p:grpSpPr>
      <p:sp>
        <p:nvSpPr>
          <p:cNvPr id="2" name="スライド番号プレースホルダー 9">
            <a:extLst>
              <a:ext uri="{FF2B5EF4-FFF2-40B4-BE49-F238E27FC236}">
                <a16:creationId xmlns:a16="http://schemas.microsoft.com/office/drawing/2014/main" id="{8CA3FFA2-2336-4E85-1379-7AB7AE444E4D}"/>
              </a:ext>
            </a:extLst>
          </p:cNvPr>
          <p:cNvSpPr>
            <a:spLocks noGrp="1"/>
          </p:cNvSpPr>
          <p:nvPr>
            <p:ph type="sldNum" sz="quarter" idx="12"/>
          </p:nvPr>
        </p:nvSpPr>
        <p:spPr>
          <a:xfrm>
            <a:off x="7391655" y="6273771"/>
            <a:ext cx="2133600" cy="351047"/>
          </a:xfrm>
        </p:spPr>
        <p:txBody>
          <a:bodyPr/>
          <a:lstStyle/>
          <a:p>
            <a:pPr>
              <a:defRPr/>
            </a:pPr>
            <a:fld id="{6EF23906-C28C-47DE-8E4F-A94606051E12}" type="slidenum">
              <a:rPr lang="en-US" altLang="ja-JP" sz="1846">
                <a:solidFill>
                  <a:srgbClr val="000000"/>
                </a:solidFill>
              </a:rPr>
              <a:pPr>
                <a:defRPr/>
              </a:pPr>
              <a:t>61</a:t>
            </a:fld>
            <a:endParaRPr lang="en-US" altLang="ja-JP" sz="1846" dirty="0">
              <a:solidFill>
                <a:srgbClr val="000000"/>
              </a:solidFill>
            </a:endParaRPr>
          </a:p>
        </p:txBody>
      </p:sp>
      <p:sp>
        <p:nvSpPr>
          <p:cNvPr id="3" name="Rectangle 3">
            <a:extLst>
              <a:ext uri="{FF2B5EF4-FFF2-40B4-BE49-F238E27FC236}">
                <a16:creationId xmlns:a16="http://schemas.microsoft.com/office/drawing/2014/main" id="{AD0CA989-4F90-21E7-B476-9AC3E7EAD587}"/>
              </a:ext>
            </a:extLst>
          </p:cNvPr>
          <p:cNvSpPr txBox="1">
            <a:spLocks noChangeArrowheads="1"/>
          </p:cNvSpPr>
          <p:nvPr/>
        </p:nvSpPr>
        <p:spPr bwMode="auto">
          <a:xfrm>
            <a:off x="128464" y="692201"/>
            <a:ext cx="9649072" cy="5624581"/>
          </a:xfrm>
          <a:prstGeom prst="rect">
            <a:avLst/>
          </a:prstGeom>
          <a:noFill/>
          <a:ln w="9525">
            <a:noFill/>
            <a:miter lim="800000"/>
            <a:headEnd/>
            <a:tailEnd/>
          </a:ln>
        </p:spPr>
        <p:txBody>
          <a:bodyPr lIns="84368" tIns="42186" rIns="84368" bIns="42186" anchor="t" anchorCtr="0"/>
          <a:lstStyle/>
          <a:p>
            <a:pPr marL="381010" indent="-381010">
              <a:lnSpc>
                <a:spcPct val="110000"/>
              </a:lnSpc>
            </a:pPr>
            <a:r>
              <a:rPr lang="ja-JP" altLang="en-US" sz="2585">
                <a:solidFill>
                  <a:srgbClr val="222222"/>
                </a:solidFill>
                <a:latin typeface="MS PGothic" panose="020B0600070205080204" pitchFamily="34" charset="-128"/>
                <a:ea typeface="MS PGothic" panose="020B0600070205080204" pitchFamily="34" charset="-128"/>
              </a:rPr>
              <a:t>◎</a:t>
            </a:r>
            <a:r>
              <a:rPr lang="en-US" altLang="ja-JP" sz="2585" dirty="0">
                <a:solidFill>
                  <a:srgbClr val="222222"/>
                </a:solidFill>
                <a:latin typeface="MS PGothic" panose="020B0600070205080204" pitchFamily="34" charset="-128"/>
                <a:ea typeface="MS PGothic" panose="020B0600070205080204" pitchFamily="34" charset="-128"/>
              </a:rPr>
              <a:t> </a:t>
            </a:r>
            <a:r>
              <a:rPr lang="ja-JP" altLang="en-US" sz="2585">
                <a:solidFill>
                  <a:srgbClr val="222222"/>
                </a:solidFill>
                <a:latin typeface="MS PGothic" panose="020B0600070205080204" pitchFamily="34" charset="-128"/>
                <a:ea typeface="MS PGothic" panose="020B0600070205080204" pitchFamily="34" charset="-128"/>
              </a:rPr>
              <a:t>こどもの発達の理解は、こどもの生活する姿を捉えることから始まる。すなわち、生活の中でこどもが何に興味を持ち、それはどのように広げたり深めたりしているのか、遊びの傾向はどうか、どのような生活への取り組み方をしているのかなどを、</a:t>
            </a:r>
            <a:r>
              <a:rPr lang="ja-JP" altLang="en-US" sz="2585">
                <a:solidFill>
                  <a:srgbClr val="FF0000"/>
                </a:solidFill>
                <a:latin typeface="MS PGothic" panose="020B0600070205080204" pitchFamily="34" charset="-128"/>
                <a:ea typeface="MS PGothic" panose="020B0600070205080204" pitchFamily="34" charset="-128"/>
              </a:rPr>
              <a:t>こどもの生活の姿やその変化を丁寧に見ていく</a:t>
            </a:r>
            <a:r>
              <a:rPr lang="ja-JP" altLang="en-US" sz="2585">
                <a:solidFill>
                  <a:srgbClr val="222222"/>
                </a:solidFill>
                <a:latin typeface="MS PGothic" panose="020B0600070205080204" pitchFamily="34" charset="-128"/>
                <a:ea typeface="MS PGothic" panose="020B0600070205080204" pitchFamily="34" charset="-128"/>
              </a:rPr>
              <a:t>ことによって発達する姿を捉えることができる。</a:t>
            </a:r>
            <a:endParaRPr lang="en-US" altLang="ja-JP" sz="2585" dirty="0">
              <a:solidFill>
                <a:srgbClr val="222222"/>
              </a:solidFill>
              <a:latin typeface="MS PGothic" panose="020B0600070205080204" pitchFamily="34" charset="-128"/>
              <a:ea typeface="MS PGothic" panose="020B0600070205080204" pitchFamily="34" charset="-128"/>
            </a:endParaRPr>
          </a:p>
          <a:p>
            <a:pPr marL="381010" indent="-381010">
              <a:lnSpc>
                <a:spcPct val="110000"/>
              </a:lnSpc>
            </a:pPr>
            <a:r>
              <a:rPr lang="ja-JP" altLang="en-US" sz="2585">
                <a:solidFill>
                  <a:srgbClr val="222222"/>
                </a:solidFill>
                <a:latin typeface="MS PGothic" panose="020B0600070205080204" pitchFamily="34" charset="-128"/>
                <a:ea typeface="MS PGothic" panose="020B0600070205080204" pitchFamily="34" charset="-128"/>
              </a:rPr>
              <a:t>◎こうした発達の理解は、</a:t>
            </a:r>
            <a:r>
              <a:rPr lang="ja-JP" altLang="en-US" sz="2585">
                <a:solidFill>
                  <a:srgbClr val="0432FF"/>
                </a:solidFill>
                <a:latin typeface="MS PGothic" panose="020B0600070205080204" pitchFamily="34" charset="-128"/>
                <a:ea typeface="MS PGothic" panose="020B0600070205080204" pitchFamily="34" charset="-128"/>
              </a:rPr>
              <a:t>行動や言葉、仕草や表情など表面に現れたものを手がかりにして</a:t>
            </a:r>
            <a:r>
              <a:rPr lang="ja-JP" altLang="en-US" sz="2585">
                <a:solidFill>
                  <a:srgbClr val="222222"/>
                </a:solidFill>
                <a:latin typeface="MS PGothic" panose="020B0600070205080204" pitchFamily="34" charset="-128"/>
                <a:ea typeface="MS PGothic" panose="020B0600070205080204" pitchFamily="34" charset="-128"/>
              </a:rPr>
              <a:t>、</a:t>
            </a:r>
            <a:r>
              <a:rPr lang="ja-JP" altLang="en-US" sz="2585" u="sng">
                <a:solidFill>
                  <a:srgbClr val="FF0000"/>
                </a:solidFill>
                <a:latin typeface="MS PGothic" panose="020B0600070205080204" pitchFamily="34" charset="-128"/>
                <a:ea typeface="MS PGothic" panose="020B0600070205080204" pitchFamily="34" charset="-128"/>
              </a:rPr>
              <a:t>内面の動きを理解</a:t>
            </a:r>
            <a:r>
              <a:rPr lang="ja-JP" altLang="en-US" sz="2585">
                <a:solidFill>
                  <a:srgbClr val="222222"/>
                </a:solidFill>
                <a:latin typeface="MS PGothic" panose="020B0600070205080204" pitchFamily="34" charset="-128"/>
                <a:ea typeface="MS PGothic" panose="020B0600070205080204" pitchFamily="34" charset="-128"/>
              </a:rPr>
              <a:t>していく。</a:t>
            </a:r>
            <a:endParaRPr lang="en-US" altLang="ja-JP" sz="2585" dirty="0">
              <a:solidFill>
                <a:srgbClr val="222222"/>
              </a:solidFill>
              <a:latin typeface="MS PGothic" panose="020B0600070205080204" pitchFamily="34" charset="-128"/>
              <a:ea typeface="MS PGothic" panose="020B0600070205080204" pitchFamily="34" charset="-128"/>
            </a:endParaRPr>
          </a:p>
          <a:p>
            <a:pPr marL="381010" indent="-381010">
              <a:lnSpc>
                <a:spcPct val="110000"/>
              </a:lnSpc>
            </a:pPr>
            <a:r>
              <a:rPr lang="ja-JP" altLang="en-US" sz="2585">
                <a:solidFill>
                  <a:srgbClr val="222222"/>
                </a:solidFill>
                <a:latin typeface="MS PGothic" panose="020B0600070205080204" pitchFamily="34" charset="-128"/>
                <a:ea typeface="MS PGothic" panose="020B0600070205080204" pitchFamily="34" charset="-128"/>
              </a:rPr>
              <a:t>◎生活する</a:t>
            </a:r>
            <a:r>
              <a:rPr lang="ja-JP" altLang="en-US" sz="2585">
                <a:solidFill>
                  <a:srgbClr val="FF0000"/>
                </a:solidFill>
                <a:latin typeface="MS PGothic" panose="020B0600070205080204" pitchFamily="34" charset="-128"/>
                <a:ea typeface="MS PGothic" panose="020B0600070205080204" pitchFamily="34" charset="-128"/>
              </a:rPr>
              <a:t>姿の変化を継続的に見ていく</a:t>
            </a:r>
            <a:r>
              <a:rPr lang="ja-JP" altLang="en-US" sz="2585">
                <a:solidFill>
                  <a:srgbClr val="222222"/>
                </a:solidFill>
                <a:latin typeface="MS PGothic" panose="020B0600070205080204" pitchFamily="34" charset="-128"/>
                <a:ea typeface="MS PGothic" panose="020B0600070205080204" pitchFamily="34" charset="-128"/>
              </a:rPr>
              <a:t>ことが重要で、それらをもとに支援計画を作り上げていく。</a:t>
            </a:r>
            <a:endParaRPr lang="en-US" altLang="ja-JP" sz="2585" dirty="0">
              <a:solidFill>
                <a:srgbClr val="222222"/>
              </a:solidFill>
              <a:latin typeface="MS PGothic" panose="020B0600070205080204" pitchFamily="34" charset="-128"/>
              <a:ea typeface="MS PGothic" panose="020B0600070205080204" pitchFamily="34" charset="-128"/>
            </a:endParaRPr>
          </a:p>
          <a:p>
            <a:pPr marL="381010" indent="-381010">
              <a:lnSpc>
                <a:spcPct val="110000"/>
              </a:lnSpc>
            </a:pPr>
            <a:r>
              <a:rPr lang="ja-JP" altLang="en-US" sz="2585">
                <a:solidFill>
                  <a:srgbClr val="222222"/>
                </a:solidFill>
                <a:latin typeface="MS PGothic" panose="020B0600070205080204" pitchFamily="34" charset="-128"/>
                <a:ea typeface="MS PGothic" panose="020B0600070205080204" pitchFamily="34" charset="-128"/>
              </a:rPr>
              <a:t>◎</a:t>
            </a:r>
            <a:r>
              <a:rPr lang="en-US" altLang="ja-JP" sz="2585" dirty="0">
                <a:solidFill>
                  <a:srgbClr val="222222"/>
                </a:solidFill>
                <a:latin typeface="MS PGothic" panose="020B0600070205080204" pitchFamily="34" charset="-128"/>
                <a:ea typeface="MS PGothic" panose="020B0600070205080204" pitchFamily="34" charset="-128"/>
              </a:rPr>
              <a:t> </a:t>
            </a:r>
            <a:r>
              <a:rPr lang="ja-JP" altLang="en-US" sz="2585">
                <a:solidFill>
                  <a:srgbClr val="222222"/>
                </a:solidFill>
                <a:latin typeface="MS PGothic" panose="020B0600070205080204" pitchFamily="34" charset="-128"/>
                <a:ea typeface="MS PGothic" panose="020B0600070205080204" pitchFamily="34" charset="-128"/>
              </a:rPr>
              <a:t>こども一人ひとりが</a:t>
            </a:r>
            <a:r>
              <a:rPr lang="ja-JP" altLang="en-US" sz="2585">
                <a:solidFill>
                  <a:srgbClr val="FF0000"/>
                </a:solidFill>
                <a:latin typeface="MS PGothic" panose="020B0600070205080204" pitchFamily="34" charset="-128"/>
                <a:ea typeface="MS PGothic" panose="020B0600070205080204" pitchFamily="34" charset="-128"/>
              </a:rPr>
              <a:t>こども期にふさわしい生活を展開し発達に必要な経験が得られるよう</a:t>
            </a:r>
            <a:r>
              <a:rPr lang="ja-JP" altLang="en-US" sz="2585">
                <a:solidFill>
                  <a:srgbClr val="222222"/>
                </a:solidFill>
                <a:latin typeface="MS PGothic" panose="020B0600070205080204" pitchFamily="34" charset="-128"/>
                <a:ea typeface="MS PGothic" panose="020B0600070205080204" pitchFamily="34" charset="-128"/>
              </a:rPr>
              <a:t>に、具体的なねらいや内容、環境の構成などの支援内容や方法について検討する。</a:t>
            </a:r>
            <a:endParaRPr lang="en-US" altLang="ja-JP" sz="2585" dirty="0">
              <a:solidFill>
                <a:srgbClr val="222222"/>
              </a:solidFill>
              <a:latin typeface="MS PGothic" panose="020B0600070205080204" pitchFamily="34" charset="-128"/>
              <a:ea typeface="MS PGothic" panose="020B0600070205080204" pitchFamily="34" charset="-128"/>
            </a:endParaRPr>
          </a:p>
        </p:txBody>
      </p:sp>
      <p:sp>
        <p:nvSpPr>
          <p:cNvPr id="4" name="テキスト ボックス 3">
            <a:extLst>
              <a:ext uri="{FF2B5EF4-FFF2-40B4-BE49-F238E27FC236}">
                <a16:creationId xmlns:a16="http://schemas.microsoft.com/office/drawing/2014/main" id="{50A71C57-B8AC-CEDF-677C-87253859A008}"/>
              </a:ext>
            </a:extLst>
          </p:cNvPr>
          <p:cNvSpPr txBox="1"/>
          <p:nvPr/>
        </p:nvSpPr>
        <p:spPr>
          <a:xfrm>
            <a:off x="278043" y="45870"/>
            <a:ext cx="9509334" cy="646331"/>
          </a:xfrm>
          <a:prstGeom prst="rect">
            <a:avLst/>
          </a:prstGeom>
          <a:noFill/>
        </p:spPr>
        <p:txBody>
          <a:bodyPr wrap="none" rtlCol="0">
            <a:spAutoFit/>
          </a:bodyPr>
          <a:lstStyle/>
          <a:p>
            <a:r>
              <a:rPr lang="ja-JP" altLang="en-US" sz="3600" u="sng"/>
              <a:t>こどもまんなか（こどもの主体性）は、声や姿から</a:t>
            </a:r>
          </a:p>
        </p:txBody>
      </p:sp>
      <p:sp>
        <p:nvSpPr>
          <p:cNvPr id="5" name="テキスト ボックス 4">
            <a:extLst>
              <a:ext uri="{FF2B5EF4-FFF2-40B4-BE49-F238E27FC236}">
                <a16:creationId xmlns:a16="http://schemas.microsoft.com/office/drawing/2014/main" id="{91DA2447-57AA-6EE3-6896-E706A770BB29}"/>
              </a:ext>
            </a:extLst>
          </p:cNvPr>
          <p:cNvSpPr txBox="1"/>
          <p:nvPr/>
        </p:nvSpPr>
        <p:spPr>
          <a:xfrm>
            <a:off x="2401189" y="6530686"/>
            <a:ext cx="7124066" cy="348109"/>
          </a:xfrm>
          <a:prstGeom prst="rect">
            <a:avLst/>
          </a:prstGeom>
          <a:noFill/>
        </p:spPr>
        <p:txBody>
          <a:bodyPr wrap="none" rtlCol="0">
            <a:spAutoFit/>
          </a:bodyPr>
          <a:lstStyle/>
          <a:p>
            <a:r>
              <a:rPr lang="ja-JP" altLang="en-US" sz="1662"/>
              <a:t>参考：幼稚園教育指導資料第１集：指導計画の作成と保育の展開（文科省）</a:t>
            </a:r>
          </a:p>
        </p:txBody>
      </p:sp>
    </p:spTree>
    <p:extLst>
      <p:ext uri="{BB962C8B-B14F-4D97-AF65-F5344CB8AC3E}">
        <p14:creationId xmlns:p14="http://schemas.microsoft.com/office/powerpoint/2010/main" val="382257354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1F71A-FCB1-D1BE-DF26-F7FC71967321}"/>
            </a:ext>
          </a:extLst>
        </p:cNvPr>
        <p:cNvGrpSpPr/>
        <p:nvPr/>
      </p:nvGrpSpPr>
      <p:grpSpPr>
        <a:xfrm>
          <a:off x="0" y="0"/>
          <a:ext cx="0" cy="0"/>
          <a:chOff x="0" y="0"/>
          <a:chExt cx="0" cy="0"/>
        </a:xfrm>
      </p:grpSpPr>
      <p:sp>
        <p:nvSpPr>
          <p:cNvPr id="2" name="スライド番号プレースホルダー 9">
            <a:extLst>
              <a:ext uri="{FF2B5EF4-FFF2-40B4-BE49-F238E27FC236}">
                <a16:creationId xmlns:a16="http://schemas.microsoft.com/office/drawing/2014/main" id="{206735FA-D4AE-A173-BCBF-BFFD3697EFEA}"/>
              </a:ext>
            </a:extLst>
          </p:cNvPr>
          <p:cNvSpPr>
            <a:spLocks noGrp="1"/>
          </p:cNvSpPr>
          <p:nvPr>
            <p:ph type="sldNum" sz="quarter" idx="12"/>
          </p:nvPr>
        </p:nvSpPr>
        <p:spPr>
          <a:xfrm>
            <a:off x="7754168" y="6510834"/>
            <a:ext cx="2311400" cy="380301"/>
          </a:xfrm>
        </p:spPr>
        <p:txBody>
          <a:bodyPr/>
          <a:lstStyle/>
          <a:p>
            <a:pPr>
              <a:defRPr/>
            </a:pPr>
            <a:fld id="{6EF23906-C28C-47DE-8E4F-A94606051E12}" type="slidenum">
              <a:rPr lang="en-US" altLang="ja-JP" sz="2000" smtClean="0">
                <a:solidFill>
                  <a:srgbClr val="000000"/>
                </a:solidFill>
              </a:rPr>
              <a:pPr>
                <a:defRPr/>
              </a:pPr>
              <a:t>62</a:t>
            </a:fld>
            <a:endParaRPr lang="en-US" altLang="ja-JP" sz="2000" dirty="0">
              <a:solidFill>
                <a:srgbClr val="000000"/>
              </a:solidFill>
            </a:endParaRPr>
          </a:p>
        </p:txBody>
      </p:sp>
      <p:sp>
        <p:nvSpPr>
          <p:cNvPr id="5" name="正方形/長方形 4">
            <a:extLst>
              <a:ext uri="{FF2B5EF4-FFF2-40B4-BE49-F238E27FC236}">
                <a16:creationId xmlns:a16="http://schemas.microsoft.com/office/drawing/2014/main" id="{B7A4A017-10E0-CA96-79F2-4339E05C12C5}"/>
              </a:ext>
            </a:extLst>
          </p:cNvPr>
          <p:cNvSpPr/>
          <p:nvPr/>
        </p:nvSpPr>
        <p:spPr>
          <a:xfrm>
            <a:off x="0" y="-736"/>
            <a:ext cx="9906000" cy="800219"/>
          </a:xfrm>
          <a:prstGeom prst="rect">
            <a:avLst/>
          </a:prstGeom>
        </p:spPr>
        <p:txBody>
          <a:bodyPr wrap="square">
            <a:spAutoFit/>
          </a:bodyPr>
          <a:lstStyle/>
          <a:p>
            <a:pPr algn="ctr" fontAlgn="base">
              <a:spcBef>
                <a:spcPct val="0"/>
              </a:spcBef>
              <a:spcAft>
                <a:spcPct val="0"/>
              </a:spcAft>
            </a:pPr>
            <a:r>
              <a:rPr lang="ja-JP" altLang="en-US" sz="3600" u="sng">
                <a:latin typeface="+mn-ea"/>
              </a:rPr>
              <a:t>こどもの声を尊重したうえで最善の利益を</a:t>
            </a:r>
            <a:r>
              <a:rPr lang="ja-JP" altLang="en-US" sz="3400" u="sng">
                <a:latin typeface="+mn-ea"/>
              </a:rPr>
              <a:t>考慮</a:t>
            </a:r>
            <a:r>
              <a:rPr lang="ja-JP" altLang="en-US" sz="3600" u="sng">
                <a:latin typeface="+mn-ea"/>
              </a:rPr>
              <a:t>する</a:t>
            </a:r>
            <a:endParaRPr lang="en-US" altLang="ja-JP" sz="3600" u="sng" dirty="0">
              <a:latin typeface="+mn-ea"/>
            </a:endParaRPr>
          </a:p>
          <a:p>
            <a:pPr fontAlgn="base">
              <a:spcBef>
                <a:spcPct val="0"/>
              </a:spcBef>
              <a:spcAft>
                <a:spcPct val="0"/>
              </a:spcAft>
            </a:pPr>
            <a:endParaRPr lang="ja-JP" altLang="ja-JP" sz="1000" dirty="0">
              <a:latin typeface="+mn-ea"/>
            </a:endParaRPr>
          </a:p>
        </p:txBody>
      </p:sp>
      <p:sp>
        <p:nvSpPr>
          <p:cNvPr id="20" name="円/楕円 19">
            <a:extLst>
              <a:ext uri="{FF2B5EF4-FFF2-40B4-BE49-F238E27FC236}">
                <a16:creationId xmlns:a16="http://schemas.microsoft.com/office/drawing/2014/main" id="{CD38CAFE-93C1-0477-1104-A969C4DFC16D}"/>
              </a:ext>
            </a:extLst>
          </p:cNvPr>
          <p:cNvSpPr/>
          <p:nvPr/>
        </p:nvSpPr>
        <p:spPr bwMode="auto">
          <a:xfrm>
            <a:off x="298837" y="1556380"/>
            <a:ext cx="8197831" cy="3888843"/>
          </a:xfrm>
          <a:prstGeom prst="ellipse">
            <a:avLst/>
          </a:prstGeom>
          <a:solidFill>
            <a:schemeClr val="accent5">
              <a:lumMod val="90000"/>
              <a:alpha val="47000"/>
            </a:schemeClr>
          </a:solidFill>
          <a:ln w="9525" cap="flat" cmpd="sng" algn="ctr">
            <a:solidFill>
              <a:schemeClr val="tx1"/>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grpSp>
        <p:nvGrpSpPr>
          <p:cNvPr id="11" name="グループ化 10">
            <a:extLst>
              <a:ext uri="{FF2B5EF4-FFF2-40B4-BE49-F238E27FC236}">
                <a16:creationId xmlns:a16="http://schemas.microsoft.com/office/drawing/2014/main" id="{891F125B-8CBE-268C-0FE0-E46D7019B0BD}"/>
              </a:ext>
            </a:extLst>
          </p:cNvPr>
          <p:cNvGrpSpPr/>
          <p:nvPr/>
        </p:nvGrpSpPr>
        <p:grpSpPr>
          <a:xfrm>
            <a:off x="1109315" y="1556381"/>
            <a:ext cx="8379903" cy="3888842"/>
            <a:chOff x="-1614937" y="2100084"/>
            <a:chExt cx="10744401" cy="3888842"/>
          </a:xfrm>
        </p:grpSpPr>
        <p:sp>
          <p:nvSpPr>
            <p:cNvPr id="19" name="円/楕円 18">
              <a:extLst>
                <a:ext uri="{FF2B5EF4-FFF2-40B4-BE49-F238E27FC236}">
                  <a16:creationId xmlns:a16="http://schemas.microsoft.com/office/drawing/2014/main" id="{DCFE1548-1D8A-4CF4-57C8-46AA89E773B6}"/>
                </a:ext>
              </a:extLst>
            </p:cNvPr>
            <p:cNvSpPr/>
            <p:nvPr/>
          </p:nvSpPr>
          <p:spPr bwMode="auto">
            <a:xfrm>
              <a:off x="-1614937" y="2100084"/>
              <a:ext cx="10744401" cy="3888842"/>
            </a:xfrm>
            <a:prstGeom prst="ellipse">
              <a:avLst/>
            </a:prstGeom>
            <a:solidFill>
              <a:srgbClr val="FFFF00">
                <a:alpha val="58000"/>
              </a:srgbClr>
            </a:solidFill>
            <a:ln w="9525" cap="flat" cmpd="sng" algn="ctr">
              <a:solidFill>
                <a:schemeClr val="tx1"/>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22" name="テキスト ボックス 21">
              <a:extLst>
                <a:ext uri="{FF2B5EF4-FFF2-40B4-BE49-F238E27FC236}">
                  <a16:creationId xmlns:a16="http://schemas.microsoft.com/office/drawing/2014/main" id="{D02C6E74-1E71-E918-077B-1E088A31578C}"/>
                </a:ext>
              </a:extLst>
            </p:cNvPr>
            <p:cNvSpPr txBox="1"/>
            <p:nvPr/>
          </p:nvSpPr>
          <p:spPr>
            <a:xfrm>
              <a:off x="4993592" y="2387224"/>
              <a:ext cx="3005982" cy="985849"/>
            </a:xfrm>
            <a:prstGeom prst="rect">
              <a:avLst/>
            </a:prstGeom>
            <a:noFill/>
          </p:spPr>
          <p:txBody>
            <a:bodyPr wrap="none" rtlCol="0">
              <a:noAutofit/>
            </a:bodyPr>
            <a:lstStyle/>
            <a:p>
              <a:pPr algn="ctr"/>
              <a:r>
                <a:rPr kumimoji="1" lang="ja-JP" altLang="en-US" sz="2800" u="sng"/>
                <a:t>こどもの</a:t>
              </a:r>
              <a:endParaRPr kumimoji="1" lang="en-US" altLang="ja-JP" sz="2800" u="sng" dirty="0"/>
            </a:p>
            <a:p>
              <a:pPr algn="ctr"/>
              <a:r>
                <a:rPr kumimoji="1" lang="ja-JP" altLang="en-US" sz="2800" u="sng"/>
                <a:t>最善の利益</a:t>
              </a:r>
            </a:p>
          </p:txBody>
        </p:sp>
        <p:sp>
          <p:nvSpPr>
            <p:cNvPr id="10" name="テキスト ボックス 9">
              <a:extLst>
                <a:ext uri="{FF2B5EF4-FFF2-40B4-BE49-F238E27FC236}">
                  <a16:creationId xmlns:a16="http://schemas.microsoft.com/office/drawing/2014/main" id="{5B180474-9CE2-44B6-7A07-2EFB4064DCA6}"/>
                </a:ext>
              </a:extLst>
            </p:cNvPr>
            <p:cNvSpPr txBox="1"/>
            <p:nvPr/>
          </p:nvSpPr>
          <p:spPr>
            <a:xfrm>
              <a:off x="3629447" y="3373074"/>
              <a:ext cx="5055103" cy="1908215"/>
            </a:xfrm>
            <a:prstGeom prst="rect">
              <a:avLst/>
            </a:prstGeom>
            <a:noFill/>
          </p:spPr>
          <p:txBody>
            <a:bodyPr wrap="square" rtlCol="0">
              <a:spAutoFit/>
            </a:bodyPr>
            <a:lstStyle/>
            <a:p>
              <a:pPr algn="ctr"/>
              <a:r>
                <a:rPr kumimoji="1" lang="ja-JP" altLang="en-US" sz="2000"/>
                <a:t>こどもの声に基づく、楽しく面白い遊び・経験の中に、</a:t>
              </a:r>
              <a:r>
                <a:rPr kumimoji="1" lang="ja-JP" altLang="en-US" sz="2000" u="sng"/>
                <a:t>発達の５領域＋心の育ち</a:t>
              </a:r>
              <a:r>
                <a:rPr kumimoji="1" lang="ja-JP" altLang="en-US" sz="2000"/>
                <a:t>の芽生えを見出し、広げ、伸ばしていくという視点</a:t>
              </a:r>
              <a:endParaRPr kumimoji="1" lang="en-US" altLang="ja-JP" sz="1900" dirty="0"/>
            </a:p>
            <a:p>
              <a:pPr algn="ctr"/>
              <a:r>
                <a:rPr kumimoji="1" lang="ja-JP" altLang="en-US" sz="1900"/>
                <a:t>（当然、試行錯誤の保障も含む）</a:t>
              </a:r>
              <a:endParaRPr kumimoji="1" lang="en-US" altLang="ja-JP" sz="1900" dirty="0"/>
            </a:p>
            <a:p>
              <a:pPr algn="ctr"/>
              <a:r>
                <a:rPr lang="en-US" altLang="ja-JP" sz="1900" dirty="0"/>
                <a:t>(</a:t>
              </a:r>
              <a:r>
                <a:rPr lang="ja-JP" altLang="en-US" sz="1900"/>
                <a:t>楽しめる視点</a:t>
              </a:r>
              <a:r>
                <a:rPr lang="en-US" altLang="ja-JP" sz="1900" dirty="0"/>
                <a:t>)</a:t>
              </a:r>
            </a:p>
          </p:txBody>
        </p:sp>
      </p:grpSp>
      <p:sp>
        <p:nvSpPr>
          <p:cNvPr id="3" name="テキスト ボックス 2">
            <a:extLst>
              <a:ext uri="{FF2B5EF4-FFF2-40B4-BE49-F238E27FC236}">
                <a16:creationId xmlns:a16="http://schemas.microsoft.com/office/drawing/2014/main" id="{D7DB25BD-2BA8-6C74-731F-E725ABDF2335}"/>
              </a:ext>
            </a:extLst>
          </p:cNvPr>
          <p:cNvSpPr txBox="1"/>
          <p:nvPr/>
        </p:nvSpPr>
        <p:spPr>
          <a:xfrm>
            <a:off x="4594123" y="6035369"/>
            <a:ext cx="2489784" cy="769441"/>
          </a:xfrm>
          <a:prstGeom prst="rect">
            <a:avLst/>
          </a:prstGeom>
          <a:noFill/>
        </p:spPr>
        <p:txBody>
          <a:bodyPr wrap="none" rtlCol="0">
            <a:spAutoFit/>
          </a:bodyPr>
          <a:lstStyle/>
          <a:p>
            <a:pPr algn="ctr"/>
            <a:r>
              <a:rPr kumimoji="1" lang="ja-JP" altLang="en-US" sz="2400">
                <a:solidFill>
                  <a:srgbClr val="008F00"/>
                </a:solidFill>
              </a:rPr>
              <a:t>こどもの声の尊重</a:t>
            </a:r>
            <a:endParaRPr kumimoji="1" lang="en-US" altLang="ja-JP" sz="2000" dirty="0">
              <a:solidFill>
                <a:srgbClr val="008F00"/>
              </a:solidFill>
            </a:endParaRPr>
          </a:p>
          <a:p>
            <a:pPr algn="ctr"/>
            <a:r>
              <a:rPr lang="ja-JP" altLang="en-US" sz="2000">
                <a:solidFill>
                  <a:srgbClr val="008F00"/>
                </a:solidFill>
              </a:rPr>
              <a:t>（環境設定と見守り）</a:t>
            </a:r>
            <a:endParaRPr kumimoji="1" lang="ja-JP" altLang="en-US" sz="2400">
              <a:solidFill>
                <a:srgbClr val="008F00"/>
              </a:solidFill>
            </a:endParaRPr>
          </a:p>
        </p:txBody>
      </p:sp>
      <p:cxnSp>
        <p:nvCxnSpPr>
          <p:cNvPr id="4" name="直線矢印コネクタ 3">
            <a:extLst>
              <a:ext uri="{FF2B5EF4-FFF2-40B4-BE49-F238E27FC236}">
                <a16:creationId xmlns:a16="http://schemas.microsoft.com/office/drawing/2014/main" id="{94C1EA4D-E24A-619A-CBCC-34416930134D}"/>
              </a:ext>
            </a:extLst>
          </p:cNvPr>
          <p:cNvCxnSpPr>
            <a:cxnSpLocks/>
          </p:cNvCxnSpPr>
          <p:nvPr/>
        </p:nvCxnSpPr>
        <p:spPr bwMode="auto">
          <a:xfrm flipH="1" flipV="1">
            <a:off x="935828" y="3789040"/>
            <a:ext cx="804" cy="1987296"/>
          </a:xfrm>
          <a:prstGeom prst="straightConnector1">
            <a:avLst/>
          </a:prstGeom>
          <a:solidFill>
            <a:schemeClr val="bg1"/>
          </a:solidFill>
          <a:ln w="57150" cap="flat" cmpd="sng" algn="ctr">
            <a:solidFill>
              <a:srgbClr val="0432FF"/>
            </a:solidFill>
            <a:prstDash val="solid"/>
            <a:round/>
            <a:headEnd type="none" w="med" len="med"/>
            <a:tailEnd type="triangle" w="lg" len="lg"/>
          </a:ln>
          <a:effectLst/>
        </p:spPr>
      </p:cxnSp>
      <p:cxnSp>
        <p:nvCxnSpPr>
          <p:cNvPr id="6" name="直線矢印コネクタ 5">
            <a:extLst>
              <a:ext uri="{FF2B5EF4-FFF2-40B4-BE49-F238E27FC236}">
                <a16:creationId xmlns:a16="http://schemas.microsoft.com/office/drawing/2014/main" id="{95320F29-ACFA-6125-4DC6-E79B1EF62BD0}"/>
              </a:ext>
            </a:extLst>
          </p:cNvPr>
          <p:cNvCxnSpPr>
            <a:cxnSpLocks/>
          </p:cNvCxnSpPr>
          <p:nvPr/>
        </p:nvCxnSpPr>
        <p:spPr bwMode="auto">
          <a:xfrm flipV="1">
            <a:off x="8978378" y="3870618"/>
            <a:ext cx="0" cy="2129615"/>
          </a:xfrm>
          <a:prstGeom prst="straightConnector1">
            <a:avLst/>
          </a:prstGeom>
          <a:solidFill>
            <a:schemeClr val="bg1"/>
          </a:solidFill>
          <a:ln w="57150" cap="flat" cmpd="sng" algn="ctr">
            <a:solidFill>
              <a:srgbClr val="FE7133"/>
            </a:solidFill>
            <a:prstDash val="solid"/>
            <a:round/>
            <a:headEnd type="none" w="med" len="med"/>
            <a:tailEnd type="triangle" w="lg" len="lg"/>
          </a:ln>
          <a:effectLst/>
        </p:spPr>
      </p:cxnSp>
      <p:cxnSp>
        <p:nvCxnSpPr>
          <p:cNvPr id="7" name="直線矢印コネクタ 6">
            <a:extLst>
              <a:ext uri="{FF2B5EF4-FFF2-40B4-BE49-F238E27FC236}">
                <a16:creationId xmlns:a16="http://schemas.microsoft.com/office/drawing/2014/main" id="{BD3EA1FE-F302-8C73-A2A3-67AEEF263A95}"/>
              </a:ext>
            </a:extLst>
          </p:cNvPr>
          <p:cNvCxnSpPr>
            <a:cxnSpLocks/>
          </p:cNvCxnSpPr>
          <p:nvPr/>
        </p:nvCxnSpPr>
        <p:spPr bwMode="auto">
          <a:xfrm flipV="1">
            <a:off x="5920674" y="4567945"/>
            <a:ext cx="0" cy="1467424"/>
          </a:xfrm>
          <a:prstGeom prst="straightConnector1">
            <a:avLst/>
          </a:prstGeom>
          <a:solidFill>
            <a:schemeClr val="bg1"/>
          </a:solidFill>
          <a:ln w="57150" cap="flat" cmpd="sng" algn="ctr">
            <a:solidFill>
              <a:srgbClr val="008F00"/>
            </a:solidFill>
            <a:prstDash val="solid"/>
            <a:round/>
            <a:headEnd type="none" w="med" len="med"/>
            <a:tailEnd type="triangle" w="lg" len="lg"/>
          </a:ln>
          <a:effectLst/>
        </p:spPr>
      </p:cxnSp>
      <p:sp>
        <p:nvSpPr>
          <p:cNvPr id="8" name="テキスト ボックス 7">
            <a:extLst>
              <a:ext uri="{FF2B5EF4-FFF2-40B4-BE49-F238E27FC236}">
                <a16:creationId xmlns:a16="http://schemas.microsoft.com/office/drawing/2014/main" id="{8583EFB3-07DB-1E75-54AA-C47671C8E5F0}"/>
              </a:ext>
            </a:extLst>
          </p:cNvPr>
          <p:cNvSpPr txBox="1"/>
          <p:nvPr/>
        </p:nvSpPr>
        <p:spPr>
          <a:xfrm>
            <a:off x="176673" y="5776336"/>
            <a:ext cx="4070345" cy="1077218"/>
          </a:xfrm>
          <a:prstGeom prst="rect">
            <a:avLst/>
          </a:prstGeom>
          <a:noFill/>
        </p:spPr>
        <p:txBody>
          <a:bodyPr wrap="none" rtlCol="0">
            <a:spAutoFit/>
          </a:bodyPr>
          <a:lstStyle/>
          <a:p>
            <a:pPr marL="136525"/>
            <a:r>
              <a:rPr lang="ja-JP" altLang="en-US" sz="2400">
                <a:solidFill>
                  <a:srgbClr val="0432FF"/>
                </a:solidFill>
              </a:rPr>
              <a:t>こどもの声の承認</a:t>
            </a:r>
            <a:endParaRPr lang="en-US" altLang="ja-JP" sz="2400" dirty="0">
              <a:solidFill>
                <a:srgbClr val="0432FF"/>
              </a:solidFill>
            </a:endParaRPr>
          </a:p>
          <a:p>
            <a:r>
              <a:rPr lang="ja-JP" altLang="en-US" sz="2000">
                <a:solidFill>
                  <a:srgbClr val="0432FF"/>
                </a:solidFill>
              </a:rPr>
              <a:t>（時には行動等の制限もあるが、</a:t>
            </a:r>
            <a:endParaRPr lang="en-US" altLang="ja-JP" sz="2000" dirty="0">
              <a:solidFill>
                <a:srgbClr val="0432FF"/>
              </a:solidFill>
            </a:endParaRPr>
          </a:p>
          <a:p>
            <a:r>
              <a:rPr lang="ja-JP" altLang="en-US" sz="2000">
                <a:solidFill>
                  <a:srgbClr val="0432FF"/>
                </a:solidFill>
              </a:rPr>
              <a:t>　意見は大切にされ、否定されない）</a:t>
            </a:r>
            <a:endParaRPr kumimoji="1" lang="ja-JP" altLang="en-US" sz="2000">
              <a:solidFill>
                <a:srgbClr val="0432FF"/>
              </a:solidFill>
            </a:endParaRPr>
          </a:p>
        </p:txBody>
      </p:sp>
      <p:sp>
        <p:nvSpPr>
          <p:cNvPr id="13" name="テキスト ボックス 12">
            <a:extLst>
              <a:ext uri="{FF2B5EF4-FFF2-40B4-BE49-F238E27FC236}">
                <a16:creationId xmlns:a16="http://schemas.microsoft.com/office/drawing/2014/main" id="{370AB199-001C-4647-5820-79BF82D7A77B}"/>
              </a:ext>
            </a:extLst>
          </p:cNvPr>
          <p:cNvSpPr txBox="1"/>
          <p:nvPr/>
        </p:nvSpPr>
        <p:spPr>
          <a:xfrm>
            <a:off x="7319578" y="6026217"/>
            <a:ext cx="2489784" cy="769441"/>
          </a:xfrm>
          <a:prstGeom prst="rect">
            <a:avLst/>
          </a:prstGeom>
          <a:noFill/>
        </p:spPr>
        <p:txBody>
          <a:bodyPr wrap="none" rtlCol="0">
            <a:spAutoFit/>
          </a:bodyPr>
          <a:lstStyle/>
          <a:p>
            <a:pPr algn="ctr"/>
            <a:r>
              <a:rPr kumimoji="1" lang="ja-JP" altLang="en-US" sz="2400">
                <a:solidFill>
                  <a:srgbClr val="FE7133"/>
                </a:solidFill>
              </a:rPr>
              <a:t>こどもの声の拡大</a:t>
            </a:r>
            <a:endParaRPr kumimoji="1" lang="en-US" altLang="ja-JP" sz="2000" dirty="0">
              <a:solidFill>
                <a:srgbClr val="FE7133"/>
              </a:solidFill>
            </a:endParaRPr>
          </a:p>
          <a:p>
            <a:pPr algn="ctr"/>
            <a:r>
              <a:rPr lang="ja-JP" altLang="en-US" sz="2000">
                <a:solidFill>
                  <a:srgbClr val="FE7133"/>
                </a:solidFill>
              </a:rPr>
              <a:t>（経験の拡大等）</a:t>
            </a:r>
            <a:endParaRPr kumimoji="1" lang="ja-JP" altLang="en-US" sz="2400">
              <a:solidFill>
                <a:srgbClr val="FE7133"/>
              </a:solidFill>
            </a:endParaRPr>
          </a:p>
        </p:txBody>
      </p:sp>
      <p:sp>
        <p:nvSpPr>
          <p:cNvPr id="15" name="テキスト ボックス 14">
            <a:extLst>
              <a:ext uri="{FF2B5EF4-FFF2-40B4-BE49-F238E27FC236}">
                <a16:creationId xmlns:a16="http://schemas.microsoft.com/office/drawing/2014/main" id="{00B4998C-BB7B-629B-FF05-614123812EAD}"/>
              </a:ext>
            </a:extLst>
          </p:cNvPr>
          <p:cNvSpPr txBox="1"/>
          <p:nvPr/>
        </p:nvSpPr>
        <p:spPr>
          <a:xfrm>
            <a:off x="8189204" y="5206609"/>
            <a:ext cx="1515158" cy="338554"/>
          </a:xfrm>
          <a:prstGeom prst="rect">
            <a:avLst/>
          </a:prstGeom>
          <a:solidFill>
            <a:schemeClr val="bg1"/>
          </a:solidFill>
        </p:spPr>
        <p:txBody>
          <a:bodyPr wrap="none" rtlCol="0">
            <a:spAutoFit/>
          </a:bodyPr>
          <a:lstStyle/>
          <a:p>
            <a:r>
              <a:rPr lang="ja-JP" altLang="en-US" sz="1600"/>
              <a:t>こどもの声の外</a:t>
            </a:r>
            <a:endParaRPr kumimoji="1" lang="ja-JP" altLang="en-US" sz="1600"/>
          </a:p>
        </p:txBody>
      </p:sp>
      <p:sp>
        <p:nvSpPr>
          <p:cNvPr id="9" name="テキスト ボックス 8">
            <a:extLst>
              <a:ext uri="{FF2B5EF4-FFF2-40B4-BE49-F238E27FC236}">
                <a16:creationId xmlns:a16="http://schemas.microsoft.com/office/drawing/2014/main" id="{63F43B94-2712-E911-7002-E9287E98CFAD}"/>
              </a:ext>
            </a:extLst>
          </p:cNvPr>
          <p:cNvSpPr txBox="1"/>
          <p:nvPr/>
        </p:nvSpPr>
        <p:spPr>
          <a:xfrm>
            <a:off x="1644518" y="2472927"/>
            <a:ext cx="2810393" cy="1323439"/>
          </a:xfrm>
          <a:prstGeom prst="rect">
            <a:avLst/>
          </a:prstGeom>
          <a:noFill/>
        </p:spPr>
        <p:txBody>
          <a:bodyPr wrap="square" rtlCol="0">
            <a:spAutoFit/>
          </a:bodyPr>
          <a:lstStyle/>
          <a:p>
            <a:r>
              <a:rPr kumimoji="1" lang="ja-JP" altLang="en-US" sz="2000"/>
              <a:t>こどもの「やってみたい」「面白い」は、その　段階で必要とされる遊びや　活動</a:t>
            </a:r>
            <a:r>
              <a:rPr lang="ja-JP" altLang="en-US" sz="2000"/>
              <a:t>（発達ニーズ）</a:t>
            </a:r>
            <a:endParaRPr kumimoji="1" lang="ja-JP" altLang="en-US" sz="2000"/>
          </a:p>
        </p:txBody>
      </p:sp>
      <p:sp>
        <p:nvSpPr>
          <p:cNvPr id="12" name="テキスト ボックス 11">
            <a:extLst>
              <a:ext uri="{FF2B5EF4-FFF2-40B4-BE49-F238E27FC236}">
                <a16:creationId xmlns:a16="http://schemas.microsoft.com/office/drawing/2014/main" id="{EB25A96C-43A2-EDF8-9598-4122D2A02A51}"/>
              </a:ext>
            </a:extLst>
          </p:cNvPr>
          <p:cNvSpPr txBox="1"/>
          <p:nvPr/>
        </p:nvSpPr>
        <p:spPr>
          <a:xfrm>
            <a:off x="1279827" y="3737655"/>
            <a:ext cx="4337638" cy="1631216"/>
          </a:xfrm>
          <a:prstGeom prst="rect">
            <a:avLst/>
          </a:prstGeom>
          <a:noFill/>
        </p:spPr>
        <p:txBody>
          <a:bodyPr wrap="square" rtlCol="0">
            <a:spAutoFit/>
          </a:bodyPr>
          <a:lstStyle/>
          <a:p>
            <a:r>
              <a:rPr lang="ja-JP" altLang="en-US" sz="2000"/>
              <a:t>もちろん、こどもの声の中には、</a:t>
            </a:r>
            <a:endParaRPr lang="en-US" altLang="ja-JP" sz="2000" dirty="0"/>
          </a:p>
          <a:p>
            <a:r>
              <a:rPr lang="en-US" altLang="ja-JP" sz="2000" dirty="0"/>
              <a:t>  </a:t>
            </a:r>
            <a:r>
              <a:rPr lang="ja-JP" altLang="en-US" sz="2000"/>
              <a:t>一見、役に立たないように見える</a:t>
            </a:r>
            <a:endParaRPr lang="en-US" altLang="ja-JP" sz="2000" dirty="0"/>
          </a:p>
          <a:p>
            <a:r>
              <a:rPr lang="ja-JP" altLang="en-US" sz="2000"/>
              <a:t>　　　ものもあるが、実はそれが重要</a:t>
            </a:r>
            <a:endParaRPr lang="en-US" altLang="ja-JP" sz="2000" dirty="0"/>
          </a:p>
          <a:p>
            <a:r>
              <a:rPr lang="ja-JP" altLang="en-US" sz="2000"/>
              <a:t>　　　　　　（ハンドルの“遊び”的なもの）</a:t>
            </a:r>
            <a:endParaRPr lang="en-US" altLang="ja-JP" sz="2000" dirty="0"/>
          </a:p>
          <a:p>
            <a:r>
              <a:rPr kumimoji="1" lang="ja-JP" altLang="en-US" sz="2000"/>
              <a:t>　　　　　　　　 　（次ステージへの準備）</a:t>
            </a:r>
          </a:p>
        </p:txBody>
      </p:sp>
      <p:sp>
        <p:nvSpPr>
          <p:cNvPr id="26" name="テキスト ボックス 25">
            <a:extLst>
              <a:ext uri="{FF2B5EF4-FFF2-40B4-BE49-F238E27FC236}">
                <a16:creationId xmlns:a16="http://schemas.microsoft.com/office/drawing/2014/main" id="{7CABFA21-D952-4CF3-2AEC-048DEDE077D6}"/>
              </a:ext>
            </a:extLst>
          </p:cNvPr>
          <p:cNvSpPr txBox="1"/>
          <p:nvPr/>
        </p:nvSpPr>
        <p:spPr>
          <a:xfrm>
            <a:off x="4866376" y="5488269"/>
            <a:ext cx="2241319" cy="338554"/>
          </a:xfrm>
          <a:prstGeom prst="rect">
            <a:avLst/>
          </a:prstGeom>
          <a:solidFill>
            <a:schemeClr val="bg1"/>
          </a:solidFill>
        </p:spPr>
        <p:txBody>
          <a:bodyPr wrap="none" rtlCol="0">
            <a:spAutoFit/>
          </a:bodyPr>
          <a:lstStyle/>
          <a:p>
            <a:r>
              <a:rPr lang="ja-JP" altLang="en-US" sz="1600"/>
              <a:t>こどもの声と重なる部分</a:t>
            </a:r>
            <a:endParaRPr kumimoji="1" lang="ja-JP" altLang="en-US" sz="1600"/>
          </a:p>
        </p:txBody>
      </p:sp>
      <p:sp>
        <p:nvSpPr>
          <p:cNvPr id="33" name="テキスト ボックス 32">
            <a:extLst>
              <a:ext uri="{FF2B5EF4-FFF2-40B4-BE49-F238E27FC236}">
                <a16:creationId xmlns:a16="http://schemas.microsoft.com/office/drawing/2014/main" id="{CCA8BF68-2B38-70F6-E619-CE219031AE38}"/>
              </a:ext>
            </a:extLst>
          </p:cNvPr>
          <p:cNvSpPr txBox="1"/>
          <p:nvPr/>
        </p:nvSpPr>
        <p:spPr>
          <a:xfrm>
            <a:off x="298837" y="5033756"/>
            <a:ext cx="1620957" cy="338554"/>
          </a:xfrm>
          <a:prstGeom prst="rect">
            <a:avLst/>
          </a:prstGeom>
          <a:solidFill>
            <a:schemeClr val="bg1"/>
          </a:solidFill>
        </p:spPr>
        <p:txBody>
          <a:bodyPr wrap="none" rtlCol="0">
            <a:spAutoFit/>
          </a:bodyPr>
          <a:lstStyle/>
          <a:p>
            <a:r>
              <a:rPr lang="ja-JP" altLang="en-US" sz="1600"/>
              <a:t>最善の利益の外</a:t>
            </a:r>
            <a:endParaRPr kumimoji="1" lang="ja-JP" altLang="en-US" sz="1600"/>
          </a:p>
        </p:txBody>
      </p:sp>
      <p:sp>
        <p:nvSpPr>
          <p:cNvPr id="21" name="テキスト ボックス 20">
            <a:extLst>
              <a:ext uri="{FF2B5EF4-FFF2-40B4-BE49-F238E27FC236}">
                <a16:creationId xmlns:a16="http://schemas.microsoft.com/office/drawing/2014/main" id="{E7BCE7B5-F3DD-8CB2-9125-FD1D8D36F14B}"/>
              </a:ext>
            </a:extLst>
          </p:cNvPr>
          <p:cNvSpPr txBox="1"/>
          <p:nvPr/>
        </p:nvSpPr>
        <p:spPr>
          <a:xfrm>
            <a:off x="1515566" y="1906661"/>
            <a:ext cx="1795684" cy="523220"/>
          </a:xfrm>
          <a:prstGeom prst="rect">
            <a:avLst/>
          </a:prstGeom>
          <a:noFill/>
        </p:spPr>
        <p:txBody>
          <a:bodyPr wrap="none" rtlCol="0">
            <a:spAutoFit/>
          </a:bodyPr>
          <a:lstStyle/>
          <a:p>
            <a:r>
              <a:rPr kumimoji="1" lang="ja-JP" altLang="en-US" sz="2800" u="sng"/>
              <a:t>こどもの声</a:t>
            </a:r>
          </a:p>
        </p:txBody>
      </p:sp>
      <p:sp>
        <p:nvSpPr>
          <p:cNvPr id="17" name="テキスト ボックス 16">
            <a:extLst>
              <a:ext uri="{FF2B5EF4-FFF2-40B4-BE49-F238E27FC236}">
                <a16:creationId xmlns:a16="http://schemas.microsoft.com/office/drawing/2014/main" id="{6FB6F554-6741-1947-D3B4-CEF185C3739B}"/>
              </a:ext>
            </a:extLst>
          </p:cNvPr>
          <p:cNvSpPr txBox="1"/>
          <p:nvPr/>
        </p:nvSpPr>
        <p:spPr>
          <a:xfrm>
            <a:off x="675380" y="608965"/>
            <a:ext cx="8062143" cy="830997"/>
          </a:xfrm>
          <a:prstGeom prst="rect">
            <a:avLst/>
          </a:prstGeom>
          <a:noFill/>
        </p:spPr>
        <p:txBody>
          <a:bodyPr wrap="none" rtlCol="0">
            <a:spAutoFit/>
          </a:bodyPr>
          <a:lstStyle/>
          <a:p>
            <a:pPr marL="455613" indent="-222250"/>
            <a:r>
              <a:rPr lang="ja-JP" altLang="en-US" sz="2400" u="sng">
                <a:solidFill>
                  <a:srgbClr val="000000"/>
                </a:solidFill>
                <a:latin typeface="Helvetica" pitchFamily="2" charset="0"/>
              </a:rPr>
              <a:t>こどもの声を聴く</a:t>
            </a:r>
            <a:r>
              <a:rPr lang="ja-JP" altLang="en-US" sz="2400">
                <a:solidFill>
                  <a:srgbClr val="000000"/>
                </a:solidFill>
                <a:latin typeface="Helvetica" pitchFamily="2" charset="0"/>
              </a:rPr>
              <a:t>こと（こどもの主体性の尊重は権利擁護）を</a:t>
            </a:r>
            <a:endParaRPr lang="en-US" altLang="ja-JP" sz="2400" dirty="0">
              <a:solidFill>
                <a:srgbClr val="000000"/>
              </a:solidFill>
              <a:latin typeface="Helvetica" pitchFamily="2" charset="0"/>
            </a:endParaRPr>
          </a:p>
          <a:p>
            <a:pPr marL="455613" indent="-222250"/>
            <a:r>
              <a:rPr lang="en-US" altLang="ja-JP" sz="2400" dirty="0">
                <a:solidFill>
                  <a:srgbClr val="000000"/>
                </a:solidFill>
                <a:latin typeface="Helvetica" pitchFamily="2" charset="0"/>
              </a:rPr>
              <a:t>   </a:t>
            </a:r>
            <a:r>
              <a:rPr lang="ja-JP" altLang="en-US" sz="2400">
                <a:solidFill>
                  <a:srgbClr val="000000"/>
                </a:solidFill>
                <a:latin typeface="Helvetica" pitchFamily="2" charset="0"/>
              </a:rPr>
              <a:t>徹底しながら、</a:t>
            </a:r>
            <a:r>
              <a:rPr lang="ja-JP" altLang="en-US" sz="2400" u="sng">
                <a:solidFill>
                  <a:srgbClr val="000000"/>
                </a:solidFill>
                <a:latin typeface="Helvetica" pitchFamily="2" charset="0"/>
              </a:rPr>
              <a:t>こどもの最善の利益</a:t>
            </a:r>
            <a:r>
              <a:rPr lang="ja-JP" altLang="en-US" sz="2400">
                <a:solidFill>
                  <a:srgbClr val="000000"/>
                </a:solidFill>
                <a:latin typeface="Helvetica" pitchFamily="2" charset="0"/>
              </a:rPr>
              <a:t>を考慮する</a:t>
            </a:r>
            <a:endParaRPr lang="en-US" altLang="ja-JP" sz="2400" dirty="0">
              <a:solidFill>
                <a:srgbClr val="000000"/>
              </a:solidFill>
              <a:latin typeface="Helvetica" pitchFamily="2" charset="0"/>
            </a:endParaRPr>
          </a:p>
        </p:txBody>
      </p:sp>
    </p:spTree>
    <p:extLst>
      <p:ext uri="{BB962C8B-B14F-4D97-AF65-F5344CB8AC3E}">
        <p14:creationId xmlns:p14="http://schemas.microsoft.com/office/powerpoint/2010/main" val="93282134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ボックス 13">
            <a:extLst>
              <a:ext uri="{FF2B5EF4-FFF2-40B4-BE49-F238E27FC236}">
                <a16:creationId xmlns:a16="http://schemas.microsoft.com/office/drawing/2014/main" id="{75C15E59-63FF-6AA8-EE57-C7112993CB41}"/>
              </a:ext>
            </a:extLst>
          </p:cNvPr>
          <p:cNvSpPr txBox="1"/>
          <p:nvPr/>
        </p:nvSpPr>
        <p:spPr>
          <a:xfrm>
            <a:off x="165948" y="76440"/>
            <a:ext cx="9704901" cy="615553"/>
          </a:xfrm>
          <a:prstGeom prst="rect">
            <a:avLst/>
          </a:prstGeom>
          <a:noFill/>
        </p:spPr>
        <p:txBody>
          <a:bodyPr wrap="none" rtlCol="0">
            <a:spAutoFit/>
          </a:bodyPr>
          <a:lstStyle/>
          <a:p>
            <a:pPr algn="ctr"/>
            <a:r>
              <a:rPr kumimoji="1" lang="ja-JP" altLang="en-US" sz="3400" u="sng"/>
              <a:t>４）発達支援</a:t>
            </a:r>
            <a:r>
              <a:rPr lang="ja-JP" altLang="en-US" sz="3400" u="sng"/>
              <a:t>はその子ならではの</a:t>
            </a:r>
            <a:r>
              <a:rPr kumimoji="1" lang="ja-JP" altLang="en-US" sz="3400" u="sng"/>
              <a:t>成長・発達を支える</a:t>
            </a:r>
          </a:p>
        </p:txBody>
      </p:sp>
      <p:sp>
        <p:nvSpPr>
          <p:cNvPr id="15" name="円弧 14">
            <a:extLst>
              <a:ext uri="{FF2B5EF4-FFF2-40B4-BE49-F238E27FC236}">
                <a16:creationId xmlns:a16="http://schemas.microsoft.com/office/drawing/2014/main" id="{BA0B2B28-C701-A79B-A74F-DE406B07008A}"/>
              </a:ext>
            </a:extLst>
          </p:cNvPr>
          <p:cNvSpPr/>
          <p:nvPr/>
        </p:nvSpPr>
        <p:spPr bwMode="auto">
          <a:xfrm rot="19830852">
            <a:off x="1072477" y="5393374"/>
            <a:ext cx="5498677" cy="3736642"/>
          </a:xfrm>
          <a:prstGeom prst="arc">
            <a:avLst>
              <a:gd name="adj1" fmla="val 16915993"/>
              <a:gd name="adj2" fmla="val 21526804"/>
            </a:avLst>
          </a:prstGeom>
          <a:noFill/>
          <a:ln w="50800" cap="flat" cmpd="sng" algn="ctr">
            <a:solidFill>
              <a:srgbClr val="008F00"/>
            </a:solidFill>
            <a:prstDash val="sysDash"/>
            <a:round/>
            <a:headEnd type="none" w="med" len="med"/>
            <a:tailEnd type="arrow"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rgbClr val="FF0000"/>
              </a:solidFill>
              <a:effectLst/>
              <a:latin typeface="Arial" charset="0"/>
              <a:ea typeface="ＭＳ Ｐゴシック" pitchFamily="50" charset="-128"/>
            </a:endParaRPr>
          </a:p>
        </p:txBody>
      </p:sp>
      <p:sp>
        <p:nvSpPr>
          <p:cNvPr id="17" name="テキスト ボックス 16">
            <a:extLst>
              <a:ext uri="{FF2B5EF4-FFF2-40B4-BE49-F238E27FC236}">
                <a16:creationId xmlns:a16="http://schemas.microsoft.com/office/drawing/2014/main" id="{C15580EC-1E6F-95CC-FD4A-CE93D24FE7C5}"/>
              </a:ext>
            </a:extLst>
          </p:cNvPr>
          <p:cNvSpPr txBox="1"/>
          <p:nvPr/>
        </p:nvSpPr>
        <p:spPr>
          <a:xfrm>
            <a:off x="4543216" y="5872936"/>
            <a:ext cx="4359802" cy="1015663"/>
          </a:xfrm>
          <a:prstGeom prst="rect">
            <a:avLst/>
          </a:prstGeom>
          <a:noFill/>
          <a:ln>
            <a:noFill/>
          </a:ln>
        </p:spPr>
        <p:txBody>
          <a:bodyPr wrap="square" rtlCol="0">
            <a:spAutoFit/>
          </a:bodyPr>
          <a:lstStyle/>
          <a:p>
            <a:r>
              <a:rPr lang="ja-JP" altLang="en-US" sz="2000">
                <a:solidFill>
                  <a:srgbClr val="008F00"/>
                </a:solidFill>
              </a:rPr>
              <a:t>・上手く獲得できない（未学習）</a:t>
            </a:r>
            <a:endParaRPr lang="en-US" altLang="ja-JP" sz="2000" dirty="0">
              <a:solidFill>
                <a:srgbClr val="008F00"/>
              </a:solidFill>
            </a:endParaRPr>
          </a:p>
          <a:p>
            <a:r>
              <a:rPr lang="ja-JP" altLang="en-US" sz="2000">
                <a:solidFill>
                  <a:srgbClr val="008F00"/>
                </a:solidFill>
              </a:rPr>
              <a:t>・間違って獲得する（誤学習）</a:t>
            </a:r>
            <a:endParaRPr lang="en-US" altLang="ja-JP" sz="2000" dirty="0">
              <a:solidFill>
                <a:srgbClr val="008F00"/>
              </a:solidFill>
            </a:endParaRPr>
          </a:p>
          <a:p>
            <a:r>
              <a:rPr lang="ja-JP" altLang="en-US" sz="2000">
                <a:solidFill>
                  <a:srgbClr val="008F00"/>
                </a:solidFill>
              </a:rPr>
              <a:t>・その結果として二次的問題等</a:t>
            </a:r>
            <a:endParaRPr lang="en-US" altLang="ja-JP" sz="2000" dirty="0">
              <a:solidFill>
                <a:srgbClr val="008F00"/>
              </a:solidFill>
            </a:endParaRPr>
          </a:p>
        </p:txBody>
      </p:sp>
      <p:sp>
        <p:nvSpPr>
          <p:cNvPr id="21" name="テキスト ボックス 20">
            <a:extLst>
              <a:ext uri="{FF2B5EF4-FFF2-40B4-BE49-F238E27FC236}">
                <a16:creationId xmlns:a16="http://schemas.microsoft.com/office/drawing/2014/main" id="{EB1C269B-3260-FE52-0328-D7B45122B717}"/>
              </a:ext>
            </a:extLst>
          </p:cNvPr>
          <p:cNvSpPr txBox="1"/>
          <p:nvPr/>
        </p:nvSpPr>
        <p:spPr>
          <a:xfrm rot="20056597">
            <a:off x="2766020" y="4098516"/>
            <a:ext cx="4504759" cy="523220"/>
          </a:xfrm>
          <a:prstGeom prst="rect">
            <a:avLst/>
          </a:prstGeom>
          <a:noFill/>
        </p:spPr>
        <p:txBody>
          <a:bodyPr wrap="none" rtlCol="0">
            <a:spAutoFit/>
          </a:bodyPr>
          <a:lstStyle/>
          <a:p>
            <a:r>
              <a:rPr kumimoji="1" lang="ja-JP" altLang="en-US" sz="2800">
                <a:solidFill>
                  <a:srgbClr val="FF0000"/>
                </a:solidFill>
              </a:rPr>
              <a:t>その子</a:t>
            </a:r>
            <a:r>
              <a:rPr lang="ja-JP" altLang="en-US" sz="2800">
                <a:solidFill>
                  <a:srgbClr val="FF0000"/>
                </a:solidFill>
              </a:rPr>
              <a:t>ならではの</a:t>
            </a:r>
            <a:r>
              <a:rPr kumimoji="1" lang="ja-JP" altLang="en-US" sz="2800">
                <a:solidFill>
                  <a:srgbClr val="FF0000"/>
                </a:solidFill>
              </a:rPr>
              <a:t>成長・発達</a:t>
            </a:r>
            <a:endParaRPr kumimoji="1" lang="ja-JP" altLang="en-US" sz="2000">
              <a:solidFill>
                <a:srgbClr val="FF0000"/>
              </a:solidFill>
            </a:endParaRPr>
          </a:p>
        </p:txBody>
      </p:sp>
      <p:sp>
        <p:nvSpPr>
          <p:cNvPr id="19" name="テキスト ボックス 18">
            <a:extLst>
              <a:ext uri="{FF2B5EF4-FFF2-40B4-BE49-F238E27FC236}">
                <a16:creationId xmlns:a16="http://schemas.microsoft.com/office/drawing/2014/main" id="{A66EC584-A5F3-7268-34F5-9C45F266222E}"/>
              </a:ext>
            </a:extLst>
          </p:cNvPr>
          <p:cNvSpPr txBox="1"/>
          <p:nvPr/>
        </p:nvSpPr>
        <p:spPr>
          <a:xfrm rot="20092433">
            <a:off x="7412517" y="3039544"/>
            <a:ext cx="2356357" cy="1323439"/>
          </a:xfrm>
          <a:prstGeom prst="rect">
            <a:avLst/>
          </a:prstGeom>
          <a:solidFill>
            <a:schemeClr val="bg1"/>
          </a:solidFill>
        </p:spPr>
        <p:txBody>
          <a:bodyPr wrap="square" rtlCol="0">
            <a:spAutoFit/>
          </a:bodyPr>
          <a:lstStyle/>
          <a:p>
            <a:pPr algn="ctr"/>
            <a:r>
              <a:rPr kumimoji="1" lang="ja-JP" altLang="en-US" sz="2000">
                <a:solidFill>
                  <a:srgbClr val="FF0000"/>
                </a:solidFill>
              </a:rPr>
              <a:t>その子の成長・発達を実現する専門的な配慮や支援</a:t>
            </a:r>
            <a:endParaRPr kumimoji="1" lang="en-US" altLang="ja-JP" sz="2000" dirty="0">
              <a:solidFill>
                <a:srgbClr val="FF0000"/>
              </a:solidFill>
            </a:endParaRPr>
          </a:p>
          <a:p>
            <a:pPr algn="ctr"/>
            <a:r>
              <a:rPr lang="ja-JP" altLang="en-US" sz="2000">
                <a:solidFill>
                  <a:srgbClr val="FF0000"/>
                </a:solidFill>
              </a:rPr>
              <a:t>（育ちを支える）</a:t>
            </a:r>
            <a:endParaRPr kumimoji="1" lang="ja-JP" altLang="en-US" sz="2000">
              <a:solidFill>
                <a:srgbClr val="FF0000"/>
              </a:solidFill>
            </a:endParaRPr>
          </a:p>
        </p:txBody>
      </p:sp>
      <p:sp>
        <p:nvSpPr>
          <p:cNvPr id="4" name="円弧 3">
            <a:extLst>
              <a:ext uri="{FF2B5EF4-FFF2-40B4-BE49-F238E27FC236}">
                <a16:creationId xmlns:a16="http://schemas.microsoft.com/office/drawing/2014/main" id="{52FA7096-2028-95ED-8698-00FD85EB43C3}"/>
              </a:ext>
            </a:extLst>
          </p:cNvPr>
          <p:cNvSpPr/>
          <p:nvPr/>
        </p:nvSpPr>
        <p:spPr bwMode="auto">
          <a:xfrm rot="20123962">
            <a:off x="821097" y="4909782"/>
            <a:ext cx="8201614" cy="4284314"/>
          </a:xfrm>
          <a:prstGeom prst="arc">
            <a:avLst>
              <a:gd name="adj1" fmla="val 15865832"/>
              <a:gd name="adj2" fmla="val 20362357"/>
            </a:avLst>
          </a:prstGeom>
          <a:noFill/>
          <a:ln w="50800" cap="flat" cmpd="sng" algn="ctr">
            <a:solidFill>
              <a:srgbClr val="008F00"/>
            </a:solidFill>
            <a:prstDash val="sysDash"/>
            <a:round/>
            <a:headEnd type="none" w="med" len="med"/>
            <a:tailEnd type="arrow"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rgbClr val="FF0000"/>
              </a:solidFill>
              <a:effectLst/>
              <a:latin typeface="Arial" charset="0"/>
              <a:ea typeface="ＭＳ Ｐゴシック" pitchFamily="50" charset="-128"/>
            </a:endParaRPr>
          </a:p>
        </p:txBody>
      </p:sp>
      <p:sp>
        <p:nvSpPr>
          <p:cNvPr id="2" name="スライド番号プレースホルダー 1">
            <a:extLst>
              <a:ext uri="{FF2B5EF4-FFF2-40B4-BE49-F238E27FC236}">
                <a16:creationId xmlns:a16="http://schemas.microsoft.com/office/drawing/2014/main" id="{84BE21EB-ACC3-91BD-79B8-BF23AEA17805}"/>
              </a:ext>
            </a:extLst>
          </p:cNvPr>
          <p:cNvSpPr>
            <a:spLocks noGrp="1"/>
          </p:cNvSpPr>
          <p:nvPr>
            <p:ph type="sldNum" sz="quarter" idx="12"/>
          </p:nvPr>
        </p:nvSpPr>
        <p:spPr>
          <a:xfrm>
            <a:off x="7483151" y="6417862"/>
            <a:ext cx="2311400" cy="365125"/>
          </a:xfrm>
        </p:spPr>
        <p:txBody>
          <a:bodyPr/>
          <a:lstStyle/>
          <a:p>
            <a:pPr>
              <a:defRPr/>
            </a:pPr>
            <a:fld id="{E3DFD397-5BDE-4ECC-AAE1-3BEC1E3B3889}" type="slidenum">
              <a:rPr lang="ja-JP" altLang="en-US" sz="2000" smtClean="0">
                <a:solidFill>
                  <a:prstClr val="black">
                    <a:tint val="75000"/>
                  </a:prstClr>
                </a:solidFill>
              </a:rPr>
              <a:pPr>
                <a:defRPr/>
              </a:pPr>
              <a:t>63</a:t>
            </a:fld>
            <a:endParaRPr lang="ja-JP" altLang="en-US" sz="2000" dirty="0">
              <a:solidFill>
                <a:prstClr val="black">
                  <a:tint val="75000"/>
                </a:prstClr>
              </a:solidFill>
            </a:endParaRPr>
          </a:p>
        </p:txBody>
      </p:sp>
      <p:cxnSp>
        <p:nvCxnSpPr>
          <p:cNvPr id="9" name="直線矢印コネクタ 8">
            <a:extLst>
              <a:ext uri="{FF2B5EF4-FFF2-40B4-BE49-F238E27FC236}">
                <a16:creationId xmlns:a16="http://schemas.microsoft.com/office/drawing/2014/main" id="{F8AA0CCD-4D12-A20D-A016-D1D9AF7B7C09}"/>
              </a:ext>
            </a:extLst>
          </p:cNvPr>
          <p:cNvCxnSpPr>
            <a:cxnSpLocks/>
          </p:cNvCxnSpPr>
          <p:nvPr/>
        </p:nvCxnSpPr>
        <p:spPr bwMode="auto">
          <a:xfrm flipV="1">
            <a:off x="716517" y="908720"/>
            <a:ext cx="6454887" cy="5616624"/>
          </a:xfrm>
          <a:prstGeom prst="straightConnector1">
            <a:avLst/>
          </a:prstGeom>
          <a:solidFill>
            <a:schemeClr val="bg1"/>
          </a:solidFill>
          <a:ln w="28575" cap="flat" cmpd="sng" algn="ctr">
            <a:solidFill>
              <a:srgbClr val="0000CC"/>
            </a:solidFill>
            <a:prstDash val="dash"/>
            <a:round/>
            <a:headEnd type="none" w="med" len="med"/>
            <a:tailEnd type="arrow"/>
          </a:ln>
          <a:effectLst/>
        </p:spPr>
      </p:cxnSp>
      <p:sp>
        <p:nvSpPr>
          <p:cNvPr id="12" name="テキスト ボックス 11">
            <a:extLst>
              <a:ext uri="{FF2B5EF4-FFF2-40B4-BE49-F238E27FC236}">
                <a16:creationId xmlns:a16="http://schemas.microsoft.com/office/drawing/2014/main" id="{3807926F-9CAE-4AF3-7A5B-807C4A80F2CD}"/>
              </a:ext>
            </a:extLst>
          </p:cNvPr>
          <p:cNvSpPr txBox="1"/>
          <p:nvPr/>
        </p:nvSpPr>
        <p:spPr>
          <a:xfrm rot="19139656">
            <a:off x="2377019" y="3206377"/>
            <a:ext cx="3108543" cy="461665"/>
          </a:xfrm>
          <a:prstGeom prst="rect">
            <a:avLst/>
          </a:prstGeom>
          <a:noFill/>
        </p:spPr>
        <p:txBody>
          <a:bodyPr wrap="none" rtlCol="0">
            <a:spAutoFit/>
          </a:bodyPr>
          <a:lstStyle/>
          <a:p>
            <a:r>
              <a:rPr kumimoji="1" lang="ja-JP" altLang="en-US" sz="2400">
                <a:solidFill>
                  <a:srgbClr val="0432FF"/>
                </a:solidFill>
              </a:rPr>
              <a:t>年齢相応の成長・発達</a:t>
            </a:r>
            <a:endParaRPr kumimoji="1" lang="ja-JP" altLang="en-US" sz="1800">
              <a:solidFill>
                <a:srgbClr val="0432FF"/>
              </a:solidFill>
            </a:endParaRPr>
          </a:p>
        </p:txBody>
      </p:sp>
      <p:sp>
        <p:nvSpPr>
          <p:cNvPr id="16" name="上矢印 15">
            <a:extLst>
              <a:ext uri="{FF2B5EF4-FFF2-40B4-BE49-F238E27FC236}">
                <a16:creationId xmlns:a16="http://schemas.microsoft.com/office/drawing/2014/main" id="{AC62E20D-5F81-631F-8595-C307F4922ECE}"/>
              </a:ext>
            </a:extLst>
          </p:cNvPr>
          <p:cNvSpPr/>
          <p:nvPr/>
        </p:nvSpPr>
        <p:spPr bwMode="auto">
          <a:xfrm>
            <a:off x="7520987" y="1211118"/>
            <a:ext cx="382307" cy="1851726"/>
          </a:xfrm>
          <a:prstGeom prst="upArrow">
            <a:avLst/>
          </a:prstGeom>
          <a:solidFill>
            <a:srgbClr val="00B050"/>
          </a:solidFill>
          <a:ln w="38100" cap="flat" cmpd="sng" algn="ctr">
            <a:solidFill>
              <a:srgbClr val="0432FF"/>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22" name="テキスト ボックス 21">
            <a:extLst>
              <a:ext uri="{FF2B5EF4-FFF2-40B4-BE49-F238E27FC236}">
                <a16:creationId xmlns:a16="http://schemas.microsoft.com/office/drawing/2014/main" id="{CB7999EF-2D2B-C6DF-9C1B-7F44C773974A}"/>
              </a:ext>
            </a:extLst>
          </p:cNvPr>
          <p:cNvSpPr txBox="1"/>
          <p:nvPr/>
        </p:nvSpPr>
        <p:spPr>
          <a:xfrm>
            <a:off x="6093554" y="1840965"/>
            <a:ext cx="3395950" cy="707886"/>
          </a:xfrm>
          <a:prstGeom prst="rect">
            <a:avLst/>
          </a:prstGeom>
          <a:solidFill>
            <a:schemeClr val="bg1"/>
          </a:solidFill>
        </p:spPr>
        <p:txBody>
          <a:bodyPr wrap="square" rtlCol="0">
            <a:spAutoFit/>
          </a:bodyPr>
          <a:lstStyle/>
          <a:p>
            <a:pPr algn="ctr"/>
            <a:r>
              <a:rPr kumimoji="1" lang="ja-JP" altLang="en-US" sz="2000">
                <a:solidFill>
                  <a:schemeClr val="accent5">
                    <a:lumMod val="75000"/>
                  </a:schemeClr>
                </a:solidFill>
              </a:rPr>
              <a:t>ノーマル発達に近づける障害や特性を治す指導・訓練</a:t>
            </a:r>
          </a:p>
        </p:txBody>
      </p:sp>
      <p:cxnSp>
        <p:nvCxnSpPr>
          <p:cNvPr id="3" name="直線矢印コネクタ 2">
            <a:extLst>
              <a:ext uri="{FF2B5EF4-FFF2-40B4-BE49-F238E27FC236}">
                <a16:creationId xmlns:a16="http://schemas.microsoft.com/office/drawing/2014/main" id="{0AFB4FF5-A3F1-BFB4-3194-11DDBB1315EB}"/>
              </a:ext>
            </a:extLst>
          </p:cNvPr>
          <p:cNvCxnSpPr>
            <a:cxnSpLocks/>
          </p:cNvCxnSpPr>
          <p:nvPr/>
        </p:nvCxnSpPr>
        <p:spPr bwMode="auto">
          <a:xfrm flipV="1">
            <a:off x="716517" y="2483047"/>
            <a:ext cx="8868792" cy="4136567"/>
          </a:xfrm>
          <a:prstGeom prst="straightConnector1">
            <a:avLst/>
          </a:prstGeom>
          <a:solidFill>
            <a:schemeClr val="bg1"/>
          </a:solidFill>
          <a:ln w="69850" cap="flat" cmpd="sng" algn="ctr">
            <a:solidFill>
              <a:srgbClr val="FF0000"/>
            </a:solidFill>
            <a:prstDash val="solid"/>
            <a:round/>
            <a:headEnd type="none" w="med" len="med"/>
            <a:tailEnd type="arrow"/>
          </a:ln>
          <a:effectLst/>
        </p:spPr>
      </p:cxnSp>
      <p:grpSp>
        <p:nvGrpSpPr>
          <p:cNvPr id="27" name="グループ化 26">
            <a:extLst>
              <a:ext uri="{FF2B5EF4-FFF2-40B4-BE49-F238E27FC236}">
                <a16:creationId xmlns:a16="http://schemas.microsoft.com/office/drawing/2014/main" id="{E7A7A901-82D1-7909-C9A3-BE7ED19ED3A7}"/>
              </a:ext>
            </a:extLst>
          </p:cNvPr>
          <p:cNvGrpSpPr/>
          <p:nvPr/>
        </p:nvGrpSpPr>
        <p:grpSpPr>
          <a:xfrm>
            <a:off x="7237056" y="1764292"/>
            <a:ext cx="950168" cy="941536"/>
            <a:chOff x="1914600" y="1986124"/>
            <a:chExt cx="950168" cy="941536"/>
          </a:xfrm>
        </p:grpSpPr>
        <p:cxnSp>
          <p:nvCxnSpPr>
            <p:cNvPr id="24" name="直線コネクタ 23">
              <a:extLst>
                <a:ext uri="{FF2B5EF4-FFF2-40B4-BE49-F238E27FC236}">
                  <a16:creationId xmlns:a16="http://schemas.microsoft.com/office/drawing/2014/main" id="{7E1E00AF-7E3B-A390-1E14-65C40A7699DB}"/>
                </a:ext>
              </a:extLst>
            </p:cNvPr>
            <p:cNvCxnSpPr/>
            <p:nvPr/>
          </p:nvCxnSpPr>
          <p:spPr bwMode="auto">
            <a:xfrm flipH="1">
              <a:off x="1928664" y="1988840"/>
              <a:ext cx="936104" cy="936104"/>
            </a:xfrm>
            <a:prstGeom prst="line">
              <a:avLst/>
            </a:prstGeom>
            <a:solidFill>
              <a:schemeClr val="bg1"/>
            </a:solidFill>
            <a:ln w="76200" cap="flat" cmpd="sng" algn="ctr">
              <a:solidFill>
                <a:srgbClr val="0432FF"/>
              </a:solidFill>
              <a:prstDash val="solid"/>
              <a:round/>
              <a:headEnd type="none" w="med" len="med"/>
              <a:tailEnd type="none" w="med" len="med"/>
            </a:ln>
            <a:effectLst/>
          </p:spPr>
        </p:cxnSp>
        <p:cxnSp>
          <p:nvCxnSpPr>
            <p:cNvPr id="26" name="直線コネクタ 25">
              <a:extLst>
                <a:ext uri="{FF2B5EF4-FFF2-40B4-BE49-F238E27FC236}">
                  <a16:creationId xmlns:a16="http://schemas.microsoft.com/office/drawing/2014/main" id="{2902A79B-BC20-0F28-F038-6F6C362CDA11}"/>
                </a:ext>
              </a:extLst>
            </p:cNvPr>
            <p:cNvCxnSpPr/>
            <p:nvPr/>
          </p:nvCxnSpPr>
          <p:spPr bwMode="auto">
            <a:xfrm>
              <a:off x="1914600" y="1986124"/>
              <a:ext cx="941536" cy="941536"/>
            </a:xfrm>
            <a:prstGeom prst="line">
              <a:avLst/>
            </a:prstGeom>
            <a:solidFill>
              <a:schemeClr val="bg1"/>
            </a:solidFill>
            <a:ln w="76200" cap="flat" cmpd="sng" algn="ctr">
              <a:solidFill>
                <a:srgbClr val="0432FF"/>
              </a:solidFill>
              <a:prstDash val="solid"/>
              <a:round/>
              <a:headEnd type="none" w="med" len="med"/>
              <a:tailEnd type="none" w="med" len="med"/>
            </a:ln>
            <a:effectLst/>
          </p:spPr>
        </p:cxnSp>
      </p:grpSp>
      <p:sp>
        <p:nvSpPr>
          <p:cNvPr id="7" name="テキスト ボックス 6">
            <a:extLst>
              <a:ext uri="{FF2B5EF4-FFF2-40B4-BE49-F238E27FC236}">
                <a16:creationId xmlns:a16="http://schemas.microsoft.com/office/drawing/2014/main" id="{1ADBD692-4122-C88A-ABB9-F37F8EA5ABDB}"/>
              </a:ext>
            </a:extLst>
          </p:cNvPr>
          <p:cNvSpPr txBox="1"/>
          <p:nvPr/>
        </p:nvSpPr>
        <p:spPr>
          <a:xfrm>
            <a:off x="132201" y="1031096"/>
            <a:ext cx="4833374" cy="1569660"/>
          </a:xfrm>
          <a:prstGeom prst="rect">
            <a:avLst/>
          </a:prstGeom>
          <a:noFill/>
        </p:spPr>
        <p:txBody>
          <a:bodyPr wrap="none" rtlCol="0">
            <a:spAutoFit/>
          </a:bodyPr>
          <a:lstStyle/>
          <a:p>
            <a:r>
              <a:rPr kumimoji="1" lang="ja-JP" altLang="en-US" sz="2400"/>
              <a:t>・障害や特性を無くす支援ではない</a:t>
            </a:r>
            <a:endParaRPr kumimoji="1" lang="en-US" altLang="ja-JP" sz="2400" dirty="0"/>
          </a:p>
          <a:p>
            <a:pPr>
              <a:tabLst>
                <a:tab pos="173038" algn="l"/>
              </a:tabLst>
            </a:pPr>
            <a:r>
              <a:rPr kumimoji="1" lang="ja-JP" altLang="en-US" sz="2400"/>
              <a:t>・できないこと（できそうもないこと）を</a:t>
            </a:r>
            <a:endParaRPr kumimoji="1" lang="en-US" altLang="ja-JP" sz="2400" dirty="0"/>
          </a:p>
          <a:p>
            <a:pPr>
              <a:tabLst>
                <a:tab pos="173038" algn="l"/>
              </a:tabLst>
            </a:pPr>
            <a:r>
              <a:rPr lang="ja-JP" altLang="en-US" sz="2400"/>
              <a:t>　</a:t>
            </a:r>
            <a:r>
              <a:rPr kumimoji="1" lang="ja-JP" altLang="en-US" sz="2400"/>
              <a:t>できるようにする</a:t>
            </a:r>
            <a:r>
              <a:rPr lang="ja-JP" altLang="en-US" sz="2400"/>
              <a:t>支援ではない</a:t>
            </a:r>
            <a:endParaRPr lang="en-US" altLang="ja-JP" sz="2400" dirty="0"/>
          </a:p>
          <a:p>
            <a:pPr>
              <a:tabLst>
                <a:tab pos="173038" algn="l"/>
              </a:tabLst>
            </a:pPr>
            <a:r>
              <a:rPr kumimoji="1" lang="ja-JP" altLang="en-US" sz="2400"/>
              <a:t>　（社会に合わせるための支援）</a:t>
            </a:r>
          </a:p>
        </p:txBody>
      </p:sp>
      <p:sp>
        <p:nvSpPr>
          <p:cNvPr id="18" name="テキスト ボックス 17">
            <a:extLst>
              <a:ext uri="{FF2B5EF4-FFF2-40B4-BE49-F238E27FC236}">
                <a16:creationId xmlns:a16="http://schemas.microsoft.com/office/drawing/2014/main" id="{A37D7507-8043-77C3-22E3-1256819B5724}"/>
              </a:ext>
            </a:extLst>
          </p:cNvPr>
          <p:cNvSpPr txBox="1"/>
          <p:nvPr/>
        </p:nvSpPr>
        <p:spPr>
          <a:xfrm>
            <a:off x="6779606" y="4602133"/>
            <a:ext cx="1973873" cy="1015663"/>
          </a:xfrm>
          <a:prstGeom prst="rect">
            <a:avLst/>
          </a:prstGeom>
          <a:noFill/>
          <a:ln>
            <a:noFill/>
          </a:ln>
        </p:spPr>
        <p:txBody>
          <a:bodyPr wrap="square" rtlCol="0">
            <a:spAutoFit/>
          </a:bodyPr>
          <a:lstStyle/>
          <a:p>
            <a:r>
              <a:rPr lang="ja-JP" altLang="en-US" sz="2000">
                <a:solidFill>
                  <a:srgbClr val="008F00"/>
                </a:solidFill>
              </a:rPr>
              <a:t>障害や特性と、</a:t>
            </a:r>
            <a:endParaRPr lang="en-US" altLang="ja-JP" sz="2000" dirty="0">
              <a:solidFill>
                <a:srgbClr val="008F00"/>
              </a:solidFill>
            </a:endParaRPr>
          </a:p>
          <a:p>
            <a:r>
              <a:rPr lang="ja-JP" altLang="en-US" sz="2000">
                <a:solidFill>
                  <a:srgbClr val="008F00"/>
                </a:solidFill>
              </a:rPr>
              <a:t>環境や関わりが</a:t>
            </a:r>
            <a:endParaRPr lang="en-US" altLang="ja-JP" sz="2000" dirty="0">
              <a:solidFill>
                <a:srgbClr val="008F00"/>
              </a:solidFill>
            </a:endParaRPr>
          </a:p>
          <a:p>
            <a:r>
              <a:rPr lang="ja-JP" altLang="en-US" sz="2000">
                <a:solidFill>
                  <a:srgbClr val="008F00"/>
                </a:solidFill>
              </a:rPr>
              <a:t>不適合だと</a:t>
            </a:r>
            <a:r>
              <a:rPr lang="en-US" altLang="ja-JP" sz="2000" dirty="0">
                <a:solidFill>
                  <a:srgbClr val="008F00"/>
                </a:solidFill>
              </a:rPr>
              <a:t>…</a:t>
            </a:r>
          </a:p>
        </p:txBody>
      </p:sp>
    </p:spTree>
    <p:extLst>
      <p:ext uri="{BB962C8B-B14F-4D97-AF65-F5344CB8AC3E}">
        <p14:creationId xmlns:p14="http://schemas.microsoft.com/office/powerpoint/2010/main" val="244954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2000"/>
                                        <p:tgtEl>
                                          <p:spTgt spid="9"/>
                                        </p:tgtEl>
                                      </p:cBhvr>
                                    </p:animEffect>
                                  </p:childTnLst>
                                </p:cTn>
                              </p:par>
                              <p:par>
                                <p:cTn id="8" presetID="22" presetClass="entr" presetSubtype="4" fill="hold" grpId="0" nodeType="withEffect">
                                  <p:stCondLst>
                                    <p:cond delay="50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1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2000"/>
                                        <p:tgtEl>
                                          <p:spTgt spid="3"/>
                                        </p:tgtEl>
                                      </p:cBhvr>
                                    </p:animEffect>
                                  </p:childTnLst>
                                </p:cTn>
                              </p:par>
                              <p:par>
                                <p:cTn id="16" presetID="22" presetClass="entr" presetSubtype="4" fill="hold" grpId="0" nodeType="withEffect">
                                  <p:stCondLst>
                                    <p:cond delay="500"/>
                                  </p:stCondLst>
                                  <p:childTnLst>
                                    <p:set>
                                      <p:cBhvr>
                                        <p:cTn id="17" dur="1" fill="hold">
                                          <p:stCondLst>
                                            <p:cond delay="0"/>
                                          </p:stCondLst>
                                        </p:cTn>
                                        <p:tgtEl>
                                          <p:spTgt spid="21"/>
                                        </p:tgtEl>
                                        <p:attrNameLst>
                                          <p:attrName>style.visibility</p:attrName>
                                        </p:attrNameLst>
                                      </p:cBhvr>
                                      <p:to>
                                        <p:strVal val="visible"/>
                                      </p:to>
                                    </p:set>
                                    <p:animEffect transition="in" filter="wipe(down)">
                                      <p:cBhvr>
                                        <p:cTn id="18" dur="10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00"/>
                                        <p:tgtEl>
                                          <p:spTgt spid="16"/>
                                        </p:tgtEl>
                                      </p:cBhvr>
                                    </p:animEffect>
                                  </p:childTnLst>
                                </p:cTn>
                              </p:par>
                            </p:childTnLst>
                          </p:cTn>
                        </p:par>
                        <p:par>
                          <p:cTn id="24" fill="hold">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par>
                          <p:cTn id="28" fill="hold">
                            <p:stCondLst>
                              <p:cond delay="1000"/>
                            </p:stCondLst>
                            <p:childTnLst>
                              <p:par>
                                <p:cTn id="29" presetID="53" presetClass="entr" presetSubtype="16" fill="hold" nodeType="afterEffect">
                                  <p:stCondLst>
                                    <p:cond delay="500"/>
                                  </p:stCondLst>
                                  <p:childTnLst>
                                    <p:set>
                                      <p:cBhvr>
                                        <p:cTn id="30" dur="1" fill="hold">
                                          <p:stCondLst>
                                            <p:cond delay="0"/>
                                          </p:stCondLst>
                                        </p:cTn>
                                        <p:tgtEl>
                                          <p:spTgt spid="27"/>
                                        </p:tgtEl>
                                        <p:attrNameLst>
                                          <p:attrName>style.visibility</p:attrName>
                                        </p:attrNameLst>
                                      </p:cBhvr>
                                      <p:to>
                                        <p:strVal val="visible"/>
                                      </p:to>
                                    </p:set>
                                    <p:anim calcmode="lin" valueType="num">
                                      <p:cBhvr>
                                        <p:cTn id="31" dur="500" fill="hold"/>
                                        <p:tgtEl>
                                          <p:spTgt spid="27"/>
                                        </p:tgtEl>
                                        <p:attrNameLst>
                                          <p:attrName>ppt_w</p:attrName>
                                        </p:attrNameLst>
                                      </p:cBhvr>
                                      <p:tavLst>
                                        <p:tav tm="0">
                                          <p:val>
                                            <p:fltVal val="0"/>
                                          </p:val>
                                        </p:tav>
                                        <p:tav tm="100000">
                                          <p:val>
                                            <p:strVal val="#ppt_w"/>
                                          </p:val>
                                        </p:tav>
                                      </p:tavLst>
                                    </p:anim>
                                    <p:anim calcmode="lin" valueType="num">
                                      <p:cBhvr>
                                        <p:cTn id="32" dur="500" fill="hold"/>
                                        <p:tgtEl>
                                          <p:spTgt spid="27"/>
                                        </p:tgtEl>
                                        <p:attrNameLst>
                                          <p:attrName>ppt_h</p:attrName>
                                        </p:attrNameLst>
                                      </p:cBhvr>
                                      <p:tavLst>
                                        <p:tav tm="0">
                                          <p:val>
                                            <p:fltVal val="0"/>
                                          </p:val>
                                        </p:tav>
                                        <p:tav tm="100000">
                                          <p:val>
                                            <p:strVal val="#ppt_h"/>
                                          </p:val>
                                        </p:tav>
                                      </p:tavLst>
                                    </p:anim>
                                    <p:animEffect transition="in" filter="fade">
                                      <p:cBhvr>
                                        <p:cTn id="33" dur="500"/>
                                        <p:tgtEl>
                                          <p:spTgt spid="2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wipe(left)">
                                      <p:cBhvr>
                                        <p:cTn id="38" dur="500"/>
                                        <p:tgtEl>
                                          <p:spTgt spid="4"/>
                                        </p:tgtEl>
                                      </p:cBhvr>
                                    </p:animEffect>
                                  </p:childTnLst>
                                </p:cTn>
                              </p:par>
                            </p:childTnLst>
                          </p:cTn>
                        </p:par>
                        <p:par>
                          <p:cTn id="39" fill="hold">
                            <p:stCondLst>
                              <p:cond delay="500"/>
                            </p:stCondLst>
                            <p:childTnLst>
                              <p:par>
                                <p:cTn id="40" presetID="10" presetClass="entr" presetSubtype="0" fill="hold" grpId="0" nodeType="after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wipe(left)">
                                      <p:cBhvr>
                                        <p:cTn id="46" dur="500"/>
                                        <p:tgtEl>
                                          <p:spTgt spid="15"/>
                                        </p:tgtEl>
                                      </p:cBhvr>
                                    </p:animEffect>
                                  </p:childTnLst>
                                </p:cTn>
                              </p:par>
                            </p:childTnLst>
                          </p:cTn>
                        </p:par>
                        <p:par>
                          <p:cTn id="47" fill="hold">
                            <p:stCondLst>
                              <p:cond delay="1500"/>
                            </p:stCondLst>
                            <p:childTnLst>
                              <p:par>
                                <p:cTn id="48" presetID="10" presetClass="entr" presetSubtype="0" fill="hold" grpId="0" nodeType="after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childTnLst>
                          </p:cTn>
                        </p:par>
                        <p:par>
                          <p:cTn id="51" fill="hold">
                            <p:stCondLst>
                              <p:cond delay="2000"/>
                            </p:stCondLst>
                            <p:childTnLst>
                              <p:par>
                                <p:cTn id="52" presetID="10" presetClass="entr" presetSubtype="0" fill="hold" grpId="0" nodeType="after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fade">
                                      <p:cBhvr>
                                        <p:cTn id="5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p:bldP spid="21" grpId="0"/>
      <p:bldP spid="19" grpId="0" animBg="1"/>
      <p:bldP spid="4" grpId="0" animBg="1"/>
      <p:bldP spid="12" grpId="0"/>
      <p:bldP spid="16" grpId="0" animBg="1"/>
      <p:bldP spid="22" grpId="0" animBg="1"/>
      <p:bldP spid="18"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745BE-FF1A-379B-A465-AA97214BE0AF}"/>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746F2F23-5EA6-DA3C-25D1-9AA57F063256}"/>
              </a:ext>
            </a:extLst>
          </p:cNvPr>
          <p:cNvSpPr>
            <a:spLocks noGrp="1"/>
          </p:cNvSpPr>
          <p:nvPr>
            <p:ph type="sldNum" sz="quarter" idx="12"/>
          </p:nvPr>
        </p:nvSpPr>
        <p:spPr>
          <a:xfrm>
            <a:off x="7099300" y="6520259"/>
            <a:ext cx="2311400" cy="365125"/>
          </a:xfrm>
        </p:spPr>
        <p:txBody>
          <a:bodyPr/>
          <a:lstStyle/>
          <a:p>
            <a:pPr algn="r" rtl="0" fontAlgn="base">
              <a:spcBef>
                <a:spcPct val="0"/>
              </a:spcBef>
              <a:spcAft>
                <a:spcPct val="0"/>
              </a:spcAft>
              <a:defRPr/>
            </a:pPr>
            <a:fld id="{6EF23906-C28C-47DE-8E4F-A94606051E12}" type="slidenum">
              <a:rPr kumimoji="1" lang="en-US" altLang="ja-JP" sz="2000" kern="1200" smtClean="0">
                <a:solidFill>
                  <a:srgbClr val="000000"/>
                </a:solidFill>
                <a:latin typeface="Arial" charset="0"/>
                <a:ea typeface="ＭＳ Ｐゴシック" pitchFamily="50" charset="-128"/>
                <a:cs typeface="+mn-cs"/>
              </a:rPr>
              <a:pPr algn="r" rtl="0" fontAlgn="base">
                <a:spcBef>
                  <a:spcPct val="0"/>
                </a:spcBef>
                <a:spcAft>
                  <a:spcPct val="0"/>
                </a:spcAft>
                <a:defRPr/>
              </a:pPr>
              <a:t>64</a:t>
            </a:fld>
            <a:endParaRPr kumimoji="1" lang="en-US" altLang="ja-JP" sz="2000" kern="1200" dirty="0">
              <a:solidFill>
                <a:srgbClr val="000000"/>
              </a:solidFill>
              <a:latin typeface="Arial" charset="0"/>
              <a:ea typeface="ＭＳ Ｐゴシック" pitchFamily="50" charset="-128"/>
              <a:cs typeface="+mn-cs"/>
            </a:endParaRPr>
          </a:p>
        </p:txBody>
      </p:sp>
      <p:cxnSp>
        <p:nvCxnSpPr>
          <p:cNvPr id="3" name="直線矢印コネクタ 2">
            <a:extLst>
              <a:ext uri="{FF2B5EF4-FFF2-40B4-BE49-F238E27FC236}">
                <a16:creationId xmlns:a16="http://schemas.microsoft.com/office/drawing/2014/main" id="{B51E483F-3B94-143A-D98B-57AE79C21D4C}"/>
              </a:ext>
            </a:extLst>
          </p:cNvPr>
          <p:cNvCxnSpPr>
            <a:cxnSpLocks/>
          </p:cNvCxnSpPr>
          <p:nvPr/>
        </p:nvCxnSpPr>
        <p:spPr bwMode="auto">
          <a:xfrm flipV="1">
            <a:off x="2418802" y="3030861"/>
            <a:ext cx="1611792" cy="14593"/>
          </a:xfrm>
          <a:prstGeom prst="straightConnector1">
            <a:avLst/>
          </a:prstGeom>
          <a:solidFill>
            <a:schemeClr val="bg1"/>
          </a:solidFill>
          <a:ln w="31750" cap="flat" cmpd="sng" algn="ctr">
            <a:solidFill>
              <a:schemeClr val="tx1"/>
            </a:solidFill>
            <a:prstDash val="solid"/>
            <a:round/>
            <a:headEnd type="arrow" w="lg" len="lg"/>
            <a:tailEnd type="arrow" w="lg" len="lg"/>
          </a:ln>
          <a:effectLst/>
        </p:spPr>
      </p:cxnSp>
      <p:cxnSp>
        <p:nvCxnSpPr>
          <p:cNvPr id="5" name="直線矢印コネクタ 4">
            <a:extLst>
              <a:ext uri="{FF2B5EF4-FFF2-40B4-BE49-F238E27FC236}">
                <a16:creationId xmlns:a16="http://schemas.microsoft.com/office/drawing/2014/main" id="{4EABB39C-7DD9-2EB9-D379-2C5DFB8157B5}"/>
              </a:ext>
            </a:extLst>
          </p:cNvPr>
          <p:cNvCxnSpPr>
            <a:cxnSpLocks/>
          </p:cNvCxnSpPr>
          <p:nvPr/>
        </p:nvCxnSpPr>
        <p:spPr bwMode="auto">
          <a:xfrm>
            <a:off x="5888350" y="3036633"/>
            <a:ext cx="1933507" cy="8821"/>
          </a:xfrm>
          <a:prstGeom prst="straightConnector1">
            <a:avLst/>
          </a:prstGeom>
          <a:solidFill>
            <a:schemeClr val="bg1"/>
          </a:solidFill>
          <a:ln w="31750" cap="flat" cmpd="sng" algn="ctr">
            <a:solidFill>
              <a:schemeClr val="tx1"/>
            </a:solidFill>
            <a:prstDash val="solid"/>
            <a:round/>
            <a:headEnd type="arrow" w="lg" len="lg"/>
            <a:tailEnd type="arrow" w="lg" len="lg"/>
          </a:ln>
          <a:effectLst/>
        </p:spPr>
      </p:cxnSp>
      <p:sp>
        <p:nvSpPr>
          <p:cNvPr id="2" name="テキスト ボックス 1">
            <a:extLst>
              <a:ext uri="{FF2B5EF4-FFF2-40B4-BE49-F238E27FC236}">
                <a16:creationId xmlns:a16="http://schemas.microsoft.com/office/drawing/2014/main" id="{F907CB7F-424D-C463-CFBD-6FED4C30955E}"/>
              </a:ext>
            </a:extLst>
          </p:cNvPr>
          <p:cNvSpPr txBox="1"/>
          <p:nvPr/>
        </p:nvSpPr>
        <p:spPr>
          <a:xfrm>
            <a:off x="3726322" y="780805"/>
            <a:ext cx="2589170" cy="855619"/>
          </a:xfrm>
          <a:prstGeom prst="rect">
            <a:avLst/>
          </a:prstGeom>
          <a:solidFill>
            <a:srgbClr val="CCFF99"/>
          </a:solidFill>
          <a:ln w="28575">
            <a:solidFill>
              <a:schemeClr val="tx1"/>
            </a:solidFill>
          </a:ln>
        </p:spPr>
        <p:txBody>
          <a:bodyPr wrap="none" rtlCol="0">
            <a:spAutoFit/>
          </a:bodyPr>
          <a:lstStyle/>
          <a:p>
            <a:pPr algn="ctr"/>
            <a:r>
              <a:rPr kumimoji="1" lang="ja-JP" altLang="en-US" sz="2800"/>
              <a:t>健康状態</a:t>
            </a:r>
            <a:endParaRPr kumimoji="1" lang="en-US" altLang="ja-JP" sz="2800" dirty="0"/>
          </a:p>
          <a:p>
            <a:pPr algn="ctr">
              <a:lnSpc>
                <a:spcPct val="90000"/>
              </a:lnSpc>
            </a:pPr>
            <a:r>
              <a:rPr lang="ja-JP" altLang="en-US" sz="2400"/>
              <a:t>（変調または病気）</a:t>
            </a:r>
            <a:endParaRPr kumimoji="1" lang="ja-JP" altLang="en-US" sz="2400"/>
          </a:p>
        </p:txBody>
      </p:sp>
      <p:sp>
        <p:nvSpPr>
          <p:cNvPr id="8" name="テキスト ボックス 7">
            <a:extLst>
              <a:ext uri="{FF2B5EF4-FFF2-40B4-BE49-F238E27FC236}">
                <a16:creationId xmlns:a16="http://schemas.microsoft.com/office/drawing/2014/main" id="{807ED6FF-B077-1664-507F-85E2F4A5B5D8}"/>
              </a:ext>
            </a:extLst>
          </p:cNvPr>
          <p:cNvSpPr txBox="1"/>
          <p:nvPr/>
        </p:nvSpPr>
        <p:spPr>
          <a:xfrm>
            <a:off x="704419" y="2426176"/>
            <a:ext cx="1620957" cy="1115690"/>
          </a:xfrm>
          <a:prstGeom prst="rect">
            <a:avLst/>
          </a:prstGeom>
          <a:solidFill>
            <a:srgbClr val="CCFF99"/>
          </a:solidFill>
          <a:ln w="28575">
            <a:solidFill>
              <a:schemeClr val="tx1"/>
            </a:solidFill>
          </a:ln>
        </p:spPr>
        <p:txBody>
          <a:bodyPr wrap="none" rtlCol="0">
            <a:spAutoFit/>
          </a:bodyPr>
          <a:lstStyle/>
          <a:p>
            <a:pPr algn="ctr"/>
            <a:r>
              <a:rPr kumimoji="1" lang="ja-JP" altLang="en-US" sz="2800"/>
              <a:t>心身機能</a:t>
            </a:r>
            <a:endParaRPr kumimoji="1" lang="en-US" altLang="ja-JP" sz="2800" dirty="0"/>
          </a:p>
          <a:p>
            <a:pPr algn="ctr"/>
            <a:endParaRPr kumimoji="1" lang="en-US" altLang="ja-JP" sz="1050" dirty="0"/>
          </a:p>
          <a:p>
            <a:pPr algn="ctr"/>
            <a:r>
              <a:rPr lang="ja-JP" altLang="en-US" sz="2800"/>
              <a:t>身体構造</a:t>
            </a:r>
            <a:endParaRPr kumimoji="1" lang="ja-JP" altLang="en-US" sz="2800"/>
          </a:p>
        </p:txBody>
      </p:sp>
      <p:sp>
        <p:nvSpPr>
          <p:cNvPr id="9" name="テキスト ボックス 8">
            <a:extLst>
              <a:ext uri="{FF2B5EF4-FFF2-40B4-BE49-F238E27FC236}">
                <a16:creationId xmlns:a16="http://schemas.microsoft.com/office/drawing/2014/main" id="{41CCDC40-2AE7-328C-3596-5AAC33A89A39}"/>
              </a:ext>
            </a:extLst>
          </p:cNvPr>
          <p:cNvSpPr txBox="1"/>
          <p:nvPr/>
        </p:nvSpPr>
        <p:spPr>
          <a:xfrm>
            <a:off x="4102429" y="2508694"/>
            <a:ext cx="1736312" cy="1006205"/>
          </a:xfrm>
          <a:prstGeom prst="rect">
            <a:avLst/>
          </a:prstGeom>
          <a:solidFill>
            <a:srgbClr val="CCFF99"/>
          </a:solidFill>
          <a:ln w="28575">
            <a:solidFill>
              <a:schemeClr val="tx1"/>
            </a:solidFill>
          </a:ln>
        </p:spPr>
        <p:txBody>
          <a:bodyPr wrap="square" rtlCol="0" anchor="ctr" anchorCtr="1">
            <a:noAutofit/>
          </a:bodyPr>
          <a:lstStyle/>
          <a:p>
            <a:pPr algn="ctr"/>
            <a:r>
              <a:rPr kumimoji="1" lang="ja-JP" altLang="en-US" sz="2800"/>
              <a:t>活動</a:t>
            </a:r>
            <a:endParaRPr kumimoji="1" lang="ja-JP" altLang="en-US" sz="2400"/>
          </a:p>
        </p:txBody>
      </p:sp>
      <p:sp>
        <p:nvSpPr>
          <p:cNvPr id="10" name="テキスト ボックス 9">
            <a:extLst>
              <a:ext uri="{FF2B5EF4-FFF2-40B4-BE49-F238E27FC236}">
                <a16:creationId xmlns:a16="http://schemas.microsoft.com/office/drawing/2014/main" id="{EFFCAD37-0E0D-CF5C-2928-AD2688DA2564}"/>
              </a:ext>
            </a:extLst>
          </p:cNvPr>
          <p:cNvSpPr txBox="1"/>
          <p:nvPr/>
        </p:nvSpPr>
        <p:spPr>
          <a:xfrm>
            <a:off x="7918788" y="2508694"/>
            <a:ext cx="1620953" cy="1006205"/>
          </a:xfrm>
          <a:prstGeom prst="rect">
            <a:avLst/>
          </a:prstGeom>
          <a:solidFill>
            <a:srgbClr val="CCFF99"/>
          </a:solidFill>
          <a:ln w="28575">
            <a:solidFill>
              <a:schemeClr val="tx1"/>
            </a:solidFill>
          </a:ln>
        </p:spPr>
        <p:txBody>
          <a:bodyPr wrap="none" rtlCol="0" anchor="ctr" anchorCtr="1">
            <a:noAutofit/>
          </a:bodyPr>
          <a:lstStyle/>
          <a:p>
            <a:pPr algn="ctr"/>
            <a:r>
              <a:rPr kumimoji="1" lang="ja-JP" altLang="en-US" sz="2800"/>
              <a:t>参加</a:t>
            </a:r>
            <a:endParaRPr kumimoji="1" lang="ja-JP" altLang="en-US" sz="2400"/>
          </a:p>
        </p:txBody>
      </p:sp>
      <p:sp>
        <p:nvSpPr>
          <p:cNvPr id="11" name="テキスト ボックス 10">
            <a:extLst>
              <a:ext uri="{FF2B5EF4-FFF2-40B4-BE49-F238E27FC236}">
                <a16:creationId xmlns:a16="http://schemas.microsoft.com/office/drawing/2014/main" id="{CB328405-A096-F91A-8128-F08289B78B7E}"/>
              </a:ext>
            </a:extLst>
          </p:cNvPr>
          <p:cNvSpPr txBox="1"/>
          <p:nvPr/>
        </p:nvSpPr>
        <p:spPr>
          <a:xfrm>
            <a:off x="1155943" y="5207584"/>
            <a:ext cx="1620957" cy="523220"/>
          </a:xfrm>
          <a:prstGeom prst="rect">
            <a:avLst/>
          </a:prstGeom>
          <a:solidFill>
            <a:srgbClr val="CCFF99"/>
          </a:solidFill>
          <a:ln w="57150">
            <a:solidFill>
              <a:srgbClr val="FF0000"/>
            </a:solidFill>
          </a:ln>
        </p:spPr>
        <p:txBody>
          <a:bodyPr wrap="none" rtlCol="0">
            <a:spAutoFit/>
          </a:bodyPr>
          <a:lstStyle/>
          <a:p>
            <a:pPr algn="ctr"/>
            <a:r>
              <a:rPr lang="ja-JP" altLang="en-US" sz="2800"/>
              <a:t>環境因子</a:t>
            </a:r>
            <a:endParaRPr kumimoji="1" lang="ja-JP" altLang="en-US" sz="2400"/>
          </a:p>
        </p:txBody>
      </p:sp>
      <p:sp>
        <p:nvSpPr>
          <p:cNvPr id="12" name="テキスト ボックス 11">
            <a:extLst>
              <a:ext uri="{FF2B5EF4-FFF2-40B4-BE49-F238E27FC236}">
                <a16:creationId xmlns:a16="http://schemas.microsoft.com/office/drawing/2014/main" id="{5ED3D09D-5E09-5E05-ACAE-9DCD62B7CF6A}"/>
              </a:ext>
            </a:extLst>
          </p:cNvPr>
          <p:cNvSpPr txBox="1"/>
          <p:nvPr/>
        </p:nvSpPr>
        <p:spPr>
          <a:xfrm>
            <a:off x="6533350" y="5209499"/>
            <a:ext cx="1620957" cy="523220"/>
          </a:xfrm>
          <a:prstGeom prst="rect">
            <a:avLst/>
          </a:prstGeom>
          <a:solidFill>
            <a:srgbClr val="CCFF99"/>
          </a:solidFill>
          <a:ln w="57150">
            <a:solidFill>
              <a:srgbClr val="0000CC"/>
            </a:solidFill>
          </a:ln>
        </p:spPr>
        <p:txBody>
          <a:bodyPr wrap="none" rtlCol="0">
            <a:spAutoFit/>
          </a:bodyPr>
          <a:lstStyle/>
          <a:p>
            <a:pPr algn="ctr"/>
            <a:r>
              <a:rPr lang="ja-JP" altLang="en-US" sz="2800"/>
              <a:t>個人因子</a:t>
            </a:r>
            <a:endParaRPr kumimoji="1" lang="ja-JP" altLang="en-US" sz="2400"/>
          </a:p>
        </p:txBody>
      </p:sp>
      <p:cxnSp>
        <p:nvCxnSpPr>
          <p:cNvPr id="6" name="直線矢印コネクタ 5">
            <a:extLst>
              <a:ext uri="{FF2B5EF4-FFF2-40B4-BE49-F238E27FC236}">
                <a16:creationId xmlns:a16="http://schemas.microsoft.com/office/drawing/2014/main" id="{E5ABE55E-EAC7-FF43-AEC0-7FB7EDC1F1C8}"/>
              </a:ext>
            </a:extLst>
          </p:cNvPr>
          <p:cNvCxnSpPr>
            <a:cxnSpLocks/>
          </p:cNvCxnSpPr>
          <p:nvPr/>
        </p:nvCxnSpPr>
        <p:spPr bwMode="auto">
          <a:xfrm flipV="1">
            <a:off x="8658443" y="1887725"/>
            <a:ext cx="0" cy="574821"/>
          </a:xfrm>
          <a:prstGeom prst="straightConnector1">
            <a:avLst/>
          </a:prstGeom>
          <a:solidFill>
            <a:schemeClr val="bg1"/>
          </a:solidFill>
          <a:ln w="31750" cap="flat" cmpd="sng" algn="ctr">
            <a:solidFill>
              <a:schemeClr val="tx1"/>
            </a:solidFill>
            <a:prstDash val="solid"/>
            <a:round/>
            <a:headEnd type="arrow" w="lg" len="lg"/>
            <a:tailEnd type="none" w="lg" len="lg"/>
          </a:ln>
          <a:effectLst/>
        </p:spPr>
      </p:cxnSp>
      <p:cxnSp>
        <p:nvCxnSpPr>
          <p:cNvPr id="15" name="直線矢印コネクタ 14">
            <a:extLst>
              <a:ext uri="{FF2B5EF4-FFF2-40B4-BE49-F238E27FC236}">
                <a16:creationId xmlns:a16="http://schemas.microsoft.com/office/drawing/2014/main" id="{D8073797-6E6A-D70F-1923-B23B4878409B}"/>
              </a:ext>
            </a:extLst>
          </p:cNvPr>
          <p:cNvCxnSpPr>
            <a:cxnSpLocks/>
          </p:cNvCxnSpPr>
          <p:nvPr/>
        </p:nvCxnSpPr>
        <p:spPr bwMode="auto">
          <a:xfrm flipV="1">
            <a:off x="5020910" y="1657011"/>
            <a:ext cx="0" cy="783232"/>
          </a:xfrm>
          <a:prstGeom prst="straightConnector1">
            <a:avLst/>
          </a:prstGeom>
          <a:solidFill>
            <a:schemeClr val="bg1"/>
          </a:solidFill>
          <a:ln w="31750" cap="flat" cmpd="sng" algn="ctr">
            <a:solidFill>
              <a:schemeClr val="tx1"/>
            </a:solidFill>
            <a:prstDash val="solid"/>
            <a:round/>
            <a:headEnd type="arrow" w="lg" len="lg"/>
            <a:tailEnd type="arrow" w="lg" len="lg"/>
          </a:ln>
          <a:effectLst/>
        </p:spPr>
      </p:cxnSp>
      <p:cxnSp>
        <p:nvCxnSpPr>
          <p:cNvPr id="16" name="直線矢印コネクタ 15">
            <a:extLst>
              <a:ext uri="{FF2B5EF4-FFF2-40B4-BE49-F238E27FC236}">
                <a16:creationId xmlns:a16="http://schemas.microsoft.com/office/drawing/2014/main" id="{917A660E-7896-D7CA-FD30-BFEC4BE6CC24}"/>
              </a:ext>
            </a:extLst>
          </p:cNvPr>
          <p:cNvCxnSpPr>
            <a:cxnSpLocks/>
          </p:cNvCxnSpPr>
          <p:nvPr/>
        </p:nvCxnSpPr>
        <p:spPr bwMode="auto">
          <a:xfrm flipV="1">
            <a:off x="1510908" y="1906414"/>
            <a:ext cx="0" cy="442582"/>
          </a:xfrm>
          <a:prstGeom prst="straightConnector1">
            <a:avLst/>
          </a:prstGeom>
          <a:solidFill>
            <a:schemeClr val="bg1"/>
          </a:solidFill>
          <a:ln w="31750" cap="flat" cmpd="sng" algn="ctr">
            <a:solidFill>
              <a:schemeClr val="tx1"/>
            </a:solidFill>
            <a:prstDash val="solid"/>
            <a:round/>
            <a:headEnd type="arrow" w="lg" len="lg"/>
            <a:tailEnd type="none" w="lg" len="lg"/>
          </a:ln>
          <a:effectLst/>
        </p:spPr>
      </p:cxnSp>
      <p:cxnSp>
        <p:nvCxnSpPr>
          <p:cNvPr id="17" name="直線矢印コネクタ 16">
            <a:extLst>
              <a:ext uri="{FF2B5EF4-FFF2-40B4-BE49-F238E27FC236}">
                <a16:creationId xmlns:a16="http://schemas.microsoft.com/office/drawing/2014/main" id="{0456EC8D-B053-3960-BBBC-6826F0D6424F}"/>
              </a:ext>
            </a:extLst>
          </p:cNvPr>
          <p:cNvCxnSpPr>
            <a:cxnSpLocks/>
          </p:cNvCxnSpPr>
          <p:nvPr/>
        </p:nvCxnSpPr>
        <p:spPr bwMode="auto">
          <a:xfrm>
            <a:off x="5023869" y="3815380"/>
            <a:ext cx="0" cy="823301"/>
          </a:xfrm>
          <a:prstGeom prst="straightConnector1">
            <a:avLst/>
          </a:prstGeom>
          <a:solidFill>
            <a:schemeClr val="bg1"/>
          </a:solidFill>
          <a:ln w="31750" cap="flat" cmpd="sng" algn="ctr">
            <a:solidFill>
              <a:schemeClr val="tx1"/>
            </a:solidFill>
            <a:prstDash val="solid"/>
            <a:round/>
            <a:headEnd type="arrow" w="lg" len="lg"/>
            <a:tailEnd type="none" w="lg" len="lg"/>
          </a:ln>
          <a:effectLst/>
        </p:spPr>
      </p:cxnSp>
      <p:cxnSp>
        <p:nvCxnSpPr>
          <p:cNvPr id="20" name="直線矢印コネクタ 19">
            <a:extLst>
              <a:ext uri="{FF2B5EF4-FFF2-40B4-BE49-F238E27FC236}">
                <a16:creationId xmlns:a16="http://schemas.microsoft.com/office/drawing/2014/main" id="{67C076CA-20CC-BD17-7936-68D8DD96F59C}"/>
              </a:ext>
            </a:extLst>
          </p:cNvPr>
          <p:cNvCxnSpPr>
            <a:cxnSpLocks/>
            <a:stCxn id="12" idx="0"/>
          </p:cNvCxnSpPr>
          <p:nvPr/>
        </p:nvCxnSpPr>
        <p:spPr bwMode="auto">
          <a:xfrm flipH="1" flipV="1">
            <a:off x="7343828" y="4629100"/>
            <a:ext cx="1" cy="580399"/>
          </a:xfrm>
          <a:prstGeom prst="straightConnector1">
            <a:avLst/>
          </a:prstGeom>
          <a:solidFill>
            <a:schemeClr val="bg1"/>
          </a:solidFill>
          <a:ln w="31750" cap="flat" cmpd="sng" algn="ctr">
            <a:solidFill>
              <a:schemeClr val="tx1"/>
            </a:solidFill>
            <a:prstDash val="solid"/>
            <a:round/>
            <a:headEnd type="arrow" w="lg" len="lg"/>
            <a:tailEnd type="none" w="lg" len="lg"/>
          </a:ln>
          <a:effectLst/>
        </p:spPr>
      </p:cxnSp>
      <p:cxnSp>
        <p:nvCxnSpPr>
          <p:cNvPr id="21" name="直線矢印コネクタ 20">
            <a:extLst>
              <a:ext uri="{FF2B5EF4-FFF2-40B4-BE49-F238E27FC236}">
                <a16:creationId xmlns:a16="http://schemas.microsoft.com/office/drawing/2014/main" id="{57E3E5F9-5D64-BB07-3C52-35E760EFE37C}"/>
              </a:ext>
            </a:extLst>
          </p:cNvPr>
          <p:cNvCxnSpPr>
            <a:cxnSpLocks/>
          </p:cNvCxnSpPr>
          <p:nvPr/>
        </p:nvCxnSpPr>
        <p:spPr bwMode="auto">
          <a:xfrm flipV="1">
            <a:off x="1966422" y="4629100"/>
            <a:ext cx="0" cy="555653"/>
          </a:xfrm>
          <a:prstGeom prst="straightConnector1">
            <a:avLst/>
          </a:prstGeom>
          <a:solidFill>
            <a:schemeClr val="bg1"/>
          </a:solidFill>
          <a:ln w="31750" cap="flat" cmpd="sng" algn="ctr">
            <a:solidFill>
              <a:schemeClr val="tx1"/>
            </a:solidFill>
            <a:prstDash val="solid"/>
            <a:round/>
            <a:headEnd type="arrow" w="lg" len="lg"/>
            <a:tailEnd type="none" w="lg" len="lg"/>
          </a:ln>
          <a:effectLst/>
        </p:spPr>
      </p:cxnSp>
      <p:cxnSp>
        <p:nvCxnSpPr>
          <p:cNvPr id="22" name="直線矢印コネクタ 21">
            <a:extLst>
              <a:ext uri="{FF2B5EF4-FFF2-40B4-BE49-F238E27FC236}">
                <a16:creationId xmlns:a16="http://schemas.microsoft.com/office/drawing/2014/main" id="{90C3B387-3DB1-4243-71B3-34FFE8513054}"/>
              </a:ext>
            </a:extLst>
          </p:cNvPr>
          <p:cNvCxnSpPr>
            <a:cxnSpLocks/>
          </p:cNvCxnSpPr>
          <p:nvPr/>
        </p:nvCxnSpPr>
        <p:spPr bwMode="auto">
          <a:xfrm>
            <a:off x="8659039" y="3795243"/>
            <a:ext cx="0" cy="488447"/>
          </a:xfrm>
          <a:prstGeom prst="straightConnector1">
            <a:avLst/>
          </a:prstGeom>
          <a:solidFill>
            <a:schemeClr val="bg1"/>
          </a:solidFill>
          <a:ln w="31750" cap="flat" cmpd="sng" algn="ctr">
            <a:solidFill>
              <a:schemeClr val="tx1"/>
            </a:solidFill>
            <a:prstDash val="solid"/>
            <a:round/>
            <a:headEnd type="arrow" w="lg" len="lg"/>
            <a:tailEnd type="none" w="lg" len="lg"/>
          </a:ln>
          <a:effectLst/>
        </p:spPr>
      </p:cxnSp>
      <p:cxnSp>
        <p:nvCxnSpPr>
          <p:cNvPr id="23" name="直線矢印コネクタ 22">
            <a:extLst>
              <a:ext uri="{FF2B5EF4-FFF2-40B4-BE49-F238E27FC236}">
                <a16:creationId xmlns:a16="http://schemas.microsoft.com/office/drawing/2014/main" id="{F4B7E11E-2508-9DEB-DC34-4831C12CF895}"/>
              </a:ext>
            </a:extLst>
          </p:cNvPr>
          <p:cNvCxnSpPr>
            <a:cxnSpLocks/>
          </p:cNvCxnSpPr>
          <p:nvPr/>
        </p:nvCxnSpPr>
        <p:spPr bwMode="auto">
          <a:xfrm>
            <a:off x="1522833" y="3839848"/>
            <a:ext cx="0" cy="443842"/>
          </a:xfrm>
          <a:prstGeom prst="straightConnector1">
            <a:avLst/>
          </a:prstGeom>
          <a:solidFill>
            <a:schemeClr val="bg1"/>
          </a:solidFill>
          <a:ln w="31750" cap="flat" cmpd="sng" algn="ctr">
            <a:solidFill>
              <a:schemeClr val="tx1"/>
            </a:solidFill>
            <a:prstDash val="solid"/>
            <a:round/>
            <a:headEnd type="arrow" w="lg" len="lg"/>
            <a:tailEnd type="none" w="lg" len="lg"/>
          </a:ln>
          <a:effectLst/>
        </p:spPr>
      </p:cxnSp>
      <p:cxnSp>
        <p:nvCxnSpPr>
          <p:cNvPr id="24" name="直線矢印コネクタ 23">
            <a:extLst>
              <a:ext uri="{FF2B5EF4-FFF2-40B4-BE49-F238E27FC236}">
                <a16:creationId xmlns:a16="http://schemas.microsoft.com/office/drawing/2014/main" id="{D2E37AEF-D39E-35BF-C9F8-9159079B101D}"/>
              </a:ext>
            </a:extLst>
          </p:cNvPr>
          <p:cNvCxnSpPr>
            <a:cxnSpLocks/>
          </p:cNvCxnSpPr>
          <p:nvPr/>
        </p:nvCxnSpPr>
        <p:spPr bwMode="auto">
          <a:xfrm>
            <a:off x="1522833" y="4274109"/>
            <a:ext cx="7135610" cy="0"/>
          </a:xfrm>
          <a:prstGeom prst="straightConnector1">
            <a:avLst/>
          </a:prstGeom>
          <a:solidFill>
            <a:schemeClr val="bg1"/>
          </a:solidFill>
          <a:ln w="31750" cap="flat" cmpd="sng" algn="ctr">
            <a:solidFill>
              <a:schemeClr val="tx1"/>
            </a:solidFill>
            <a:prstDash val="solid"/>
            <a:round/>
            <a:headEnd type="none" w="lg" len="lg"/>
            <a:tailEnd type="none" w="lg" len="lg"/>
          </a:ln>
          <a:effectLst/>
        </p:spPr>
      </p:cxnSp>
      <p:cxnSp>
        <p:nvCxnSpPr>
          <p:cNvPr id="26" name="直線矢印コネクタ 25">
            <a:extLst>
              <a:ext uri="{FF2B5EF4-FFF2-40B4-BE49-F238E27FC236}">
                <a16:creationId xmlns:a16="http://schemas.microsoft.com/office/drawing/2014/main" id="{61A87E1D-5D52-79D1-09F0-8735B4F677F2}"/>
              </a:ext>
            </a:extLst>
          </p:cNvPr>
          <p:cNvCxnSpPr>
            <a:cxnSpLocks/>
          </p:cNvCxnSpPr>
          <p:nvPr/>
        </p:nvCxnSpPr>
        <p:spPr bwMode="auto">
          <a:xfrm>
            <a:off x="1510908" y="1906414"/>
            <a:ext cx="7147535" cy="0"/>
          </a:xfrm>
          <a:prstGeom prst="straightConnector1">
            <a:avLst/>
          </a:prstGeom>
          <a:solidFill>
            <a:schemeClr val="bg1"/>
          </a:solidFill>
          <a:ln w="31750" cap="flat" cmpd="sng" algn="ctr">
            <a:solidFill>
              <a:schemeClr val="tx1"/>
            </a:solidFill>
            <a:prstDash val="solid"/>
            <a:round/>
            <a:headEnd type="none" w="lg" len="lg"/>
            <a:tailEnd type="none" w="lg" len="lg"/>
          </a:ln>
          <a:effectLst/>
        </p:spPr>
      </p:cxnSp>
      <p:cxnSp>
        <p:nvCxnSpPr>
          <p:cNvPr id="37" name="直線矢印コネクタ 36">
            <a:extLst>
              <a:ext uri="{FF2B5EF4-FFF2-40B4-BE49-F238E27FC236}">
                <a16:creationId xmlns:a16="http://schemas.microsoft.com/office/drawing/2014/main" id="{ED1611D7-D1AC-730E-E83C-6B64DE92352B}"/>
              </a:ext>
            </a:extLst>
          </p:cNvPr>
          <p:cNvCxnSpPr>
            <a:cxnSpLocks/>
          </p:cNvCxnSpPr>
          <p:nvPr/>
        </p:nvCxnSpPr>
        <p:spPr bwMode="auto">
          <a:xfrm>
            <a:off x="1948411" y="4629100"/>
            <a:ext cx="5395417" cy="9581"/>
          </a:xfrm>
          <a:prstGeom prst="straightConnector1">
            <a:avLst/>
          </a:prstGeom>
          <a:solidFill>
            <a:schemeClr val="bg1"/>
          </a:solidFill>
          <a:ln w="31750" cap="flat" cmpd="sng" algn="ctr">
            <a:solidFill>
              <a:schemeClr val="tx1"/>
            </a:solidFill>
            <a:prstDash val="solid"/>
            <a:round/>
            <a:headEnd type="none" w="lg" len="lg"/>
            <a:tailEnd type="none" w="lg" len="lg"/>
          </a:ln>
          <a:effectLst/>
        </p:spPr>
      </p:cxnSp>
      <p:sp>
        <p:nvSpPr>
          <p:cNvPr id="13" name="テキスト ボックス 12">
            <a:extLst>
              <a:ext uri="{FF2B5EF4-FFF2-40B4-BE49-F238E27FC236}">
                <a16:creationId xmlns:a16="http://schemas.microsoft.com/office/drawing/2014/main" id="{8A8A6912-4D0F-0ADD-84B5-1597B5A85AEB}"/>
              </a:ext>
            </a:extLst>
          </p:cNvPr>
          <p:cNvSpPr txBox="1"/>
          <p:nvPr/>
        </p:nvSpPr>
        <p:spPr>
          <a:xfrm>
            <a:off x="379829" y="3535844"/>
            <a:ext cx="2262158" cy="369332"/>
          </a:xfrm>
          <a:prstGeom prst="rect">
            <a:avLst/>
          </a:prstGeom>
          <a:noFill/>
        </p:spPr>
        <p:txBody>
          <a:bodyPr wrap="none" rtlCol="0">
            <a:spAutoFit/>
          </a:bodyPr>
          <a:lstStyle/>
          <a:p>
            <a:r>
              <a:rPr kumimoji="1" lang="ja-JP" altLang="en-US" sz="1800">
                <a:solidFill>
                  <a:srgbClr val="002060"/>
                </a:solidFill>
              </a:rPr>
              <a:t>障害の基礎的疾病等</a:t>
            </a:r>
          </a:p>
        </p:txBody>
      </p:sp>
      <p:sp>
        <p:nvSpPr>
          <p:cNvPr id="18" name="テキスト ボックス 17">
            <a:extLst>
              <a:ext uri="{FF2B5EF4-FFF2-40B4-BE49-F238E27FC236}">
                <a16:creationId xmlns:a16="http://schemas.microsoft.com/office/drawing/2014/main" id="{79824281-E935-C16A-C09F-B28A21B54840}"/>
              </a:ext>
            </a:extLst>
          </p:cNvPr>
          <p:cNvSpPr txBox="1"/>
          <p:nvPr/>
        </p:nvSpPr>
        <p:spPr>
          <a:xfrm>
            <a:off x="3958758" y="3510639"/>
            <a:ext cx="2124299" cy="369332"/>
          </a:xfrm>
          <a:prstGeom prst="rect">
            <a:avLst/>
          </a:prstGeom>
          <a:noFill/>
        </p:spPr>
        <p:txBody>
          <a:bodyPr wrap="none" rtlCol="0">
            <a:spAutoFit/>
          </a:bodyPr>
          <a:lstStyle/>
          <a:p>
            <a:r>
              <a:rPr kumimoji="1" lang="ja-JP" altLang="en-US" sz="1800">
                <a:solidFill>
                  <a:srgbClr val="002060"/>
                </a:solidFill>
              </a:rPr>
              <a:t>日常的な生活・活動</a:t>
            </a:r>
          </a:p>
        </p:txBody>
      </p:sp>
      <p:sp>
        <p:nvSpPr>
          <p:cNvPr id="19" name="テキスト ボックス 18">
            <a:extLst>
              <a:ext uri="{FF2B5EF4-FFF2-40B4-BE49-F238E27FC236}">
                <a16:creationId xmlns:a16="http://schemas.microsoft.com/office/drawing/2014/main" id="{9F63939F-A688-0775-1F92-BB8060C81591}"/>
              </a:ext>
            </a:extLst>
          </p:cNvPr>
          <p:cNvSpPr txBox="1"/>
          <p:nvPr/>
        </p:nvSpPr>
        <p:spPr>
          <a:xfrm>
            <a:off x="8129743" y="3508396"/>
            <a:ext cx="1107996" cy="369332"/>
          </a:xfrm>
          <a:prstGeom prst="rect">
            <a:avLst/>
          </a:prstGeom>
          <a:noFill/>
        </p:spPr>
        <p:txBody>
          <a:bodyPr wrap="none" rtlCol="0">
            <a:spAutoFit/>
          </a:bodyPr>
          <a:lstStyle/>
          <a:p>
            <a:r>
              <a:rPr kumimoji="1" lang="ja-JP" altLang="en-US" sz="1800">
                <a:solidFill>
                  <a:srgbClr val="002060"/>
                </a:solidFill>
              </a:rPr>
              <a:t>社会参加</a:t>
            </a:r>
          </a:p>
        </p:txBody>
      </p:sp>
      <p:sp>
        <p:nvSpPr>
          <p:cNvPr id="25" name="テキスト ボックス 24">
            <a:extLst>
              <a:ext uri="{FF2B5EF4-FFF2-40B4-BE49-F238E27FC236}">
                <a16:creationId xmlns:a16="http://schemas.microsoft.com/office/drawing/2014/main" id="{F3C13DF6-540B-75C3-6AE1-5A2BAD0C51FC}"/>
              </a:ext>
            </a:extLst>
          </p:cNvPr>
          <p:cNvSpPr txBox="1"/>
          <p:nvPr/>
        </p:nvSpPr>
        <p:spPr>
          <a:xfrm>
            <a:off x="881633" y="5773784"/>
            <a:ext cx="2172390" cy="369332"/>
          </a:xfrm>
          <a:prstGeom prst="rect">
            <a:avLst/>
          </a:prstGeom>
          <a:noFill/>
        </p:spPr>
        <p:txBody>
          <a:bodyPr wrap="none" rtlCol="0">
            <a:spAutoFit/>
          </a:bodyPr>
          <a:lstStyle/>
          <a:p>
            <a:pPr algn="ctr"/>
            <a:r>
              <a:rPr kumimoji="1" lang="ja-JP" altLang="en-US" sz="1800">
                <a:solidFill>
                  <a:srgbClr val="0432FF"/>
                </a:solidFill>
              </a:rPr>
              <a:t>環境</a:t>
            </a:r>
            <a:r>
              <a:rPr kumimoji="1" lang="ja-JP" altLang="en-US" sz="1800" dirty="0">
                <a:solidFill>
                  <a:srgbClr val="0432FF"/>
                </a:solidFill>
              </a:rPr>
              <a:t>から</a:t>
            </a:r>
            <a:r>
              <a:rPr kumimoji="1" lang="ja-JP" altLang="en-US" sz="1800">
                <a:solidFill>
                  <a:srgbClr val="0432FF"/>
                </a:solidFill>
              </a:rPr>
              <a:t>受ける影響</a:t>
            </a:r>
            <a:endParaRPr lang="en-US" altLang="ja-JP" sz="1800" dirty="0">
              <a:solidFill>
                <a:srgbClr val="0432FF"/>
              </a:solidFill>
            </a:endParaRPr>
          </a:p>
        </p:txBody>
      </p:sp>
      <p:sp>
        <p:nvSpPr>
          <p:cNvPr id="28" name="テキスト ボックス 27">
            <a:extLst>
              <a:ext uri="{FF2B5EF4-FFF2-40B4-BE49-F238E27FC236}">
                <a16:creationId xmlns:a16="http://schemas.microsoft.com/office/drawing/2014/main" id="{1DF92506-1EBE-B400-2F3F-958D70C6E592}"/>
              </a:ext>
            </a:extLst>
          </p:cNvPr>
          <p:cNvSpPr txBox="1"/>
          <p:nvPr/>
        </p:nvSpPr>
        <p:spPr>
          <a:xfrm>
            <a:off x="5817055" y="5747884"/>
            <a:ext cx="4124488" cy="646331"/>
          </a:xfrm>
          <a:prstGeom prst="rect">
            <a:avLst/>
          </a:prstGeom>
          <a:noFill/>
        </p:spPr>
        <p:txBody>
          <a:bodyPr wrap="square" rtlCol="0">
            <a:spAutoFit/>
          </a:bodyPr>
          <a:lstStyle/>
          <a:p>
            <a:pPr marL="317500"/>
            <a:r>
              <a:rPr lang="ja-JP" altLang="en-US" sz="1800">
                <a:solidFill>
                  <a:srgbClr val="0432FF"/>
                </a:solidFill>
              </a:rPr>
              <a:t>自己の中にある意欲、関心、思い</a:t>
            </a:r>
            <a:r>
              <a:rPr kumimoji="1" lang="ja-JP" altLang="en-US" sz="1800">
                <a:solidFill>
                  <a:srgbClr val="0432FF"/>
                </a:solidFill>
              </a:rPr>
              <a:t>など</a:t>
            </a:r>
            <a:endParaRPr kumimoji="1" lang="en-US" altLang="ja-JP" sz="1800" dirty="0">
              <a:solidFill>
                <a:srgbClr val="0432FF"/>
              </a:solidFill>
            </a:endParaRPr>
          </a:p>
          <a:p>
            <a:pPr algn="ctr"/>
            <a:r>
              <a:rPr lang="ja-JP" altLang="en-US" sz="1800">
                <a:solidFill>
                  <a:srgbClr val="0432FF"/>
                </a:solidFill>
              </a:rPr>
              <a:t>（生育歴などの育ちの積み重ね）</a:t>
            </a:r>
            <a:endParaRPr kumimoji="1" lang="ja-JP" altLang="en-US" sz="1800">
              <a:solidFill>
                <a:srgbClr val="0432FF"/>
              </a:solidFill>
            </a:endParaRPr>
          </a:p>
        </p:txBody>
      </p:sp>
      <p:cxnSp>
        <p:nvCxnSpPr>
          <p:cNvPr id="27" name="直線矢印コネクタ 26">
            <a:extLst>
              <a:ext uri="{FF2B5EF4-FFF2-40B4-BE49-F238E27FC236}">
                <a16:creationId xmlns:a16="http://schemas.microsoft.com/office/drawing/2014/main" id="{DCE34CD6-B9CF-7EFF-3078-99B27DA7225E}"/>
              </a:ext>
            </a:extLst>
          </p:cNvPr>
          <p:cNvCxnSpPr>
            <a:cxnSpLocks/>
          </p:cNvCxnSpPr>
          <p:nvPr/>
        </p:nvCxnSpPr>
        <p:spPr bwMode="auto">
          <a:xfrm flipH="1" flipV="1">
            <a:off x="2418802" y="3839848"/>
            <a:ext cx="1690457" cy="2483144"/>
          </a:xfrm>
          <a:prstGeom prst="straightConnector1">
            <a:avLst/>
          </a:prstGeom>
          <a:solidFill>
            <a:schemeClr val="bg1"/>
          </a:solidFill>
          <a:ln w="57150" cap="flat" cmpd="sng" algn="ctr">
            <a:solidFill>
              <a:srgbClr val="008F00"/>
            </a:solidFill>
            <a:prstDash val="sysDash"/>
            <a:round/>
            <a:headEnd type="none" w="med" len="med"/>
            <a:tailEnd type="triangle"/>
          </a:ln>
          <a:effectLst/>
        </p:spPr>
      </p:cxnSp>
      <p:sp>
        <p:nvSpPr>
          <p:cNvPr id="14" name="テキスト ボックス 13">
            <a:extLst>
              <a:ext uri="{FF2B5EF4-FFF2-40B4-BE49-F238E27FC236}">
                <a16:creationId xmlns:a16="http://schemas.microsoft.com/office/drawing/2014/main" id="{A43EBE23-6D7D-4120-FFCD-B219BE363D82}"/>
              </a:ext>
            </a:extLst>
          </p:cNvPr>
          <p:cNvSpPr txBox="1"/>
          <p:nvPr/>
        </p:nvSpPr>
        <p:spPr>
          <a:xfrm>
            <a:off x="2063392" y="4161207"/>
            <a:ext cx="1710725" cy="738664"/>
          </a:xfrm>
          <a:prstGeom prst="rect">
            <a:avLst/>
          </a:prstGeom>
          <a:solidFill>
            <a:schemeClr val="bg1">
              <a:alpha val="90226"/>
            </a:schemeClr>
          </a:solidFill>
        </p:spPr>
        <p:txBody>
          <a:bodyPr wrap="none" rtlCol="0">
            <a:spAutoFit/>
          </a:bodyPr>
          <a:lstStyle/>
          <a:p>
            <a:pPr algn="ctr"/>
            <a:r>
              <a:rPr lang="ja-JP" altLang="en-US" sz="1400">
                <a:solidFill>
                  <a:srgbClr val="FF0000"/>
                </a:solidFill>
              </a:rPr>
              <a:t>障害や特性の軽減</a:t>
            </a:r>
            <a:endParaRPr lang="en-US" altLang="ja-JP" sz="1400" dirty="0">
              <a:solidFill>
                <a:srgbClr val="FF0000"/>
              </a:solidFill>
            </a:endParaRPr>
          </a:p>
          <a:p>
            <a:pPr algn="ctr"/>
            <a:r>
              <a:rPr lang="ja-JP" altLang="en-US" sz="1400">
                <a:solidFill>
                  <a:srgbClr val="FF0000"/>
                </a:solidFill>
              </a:rPr>
              <a:t>　が目的にならない</a:t>
            </a:r>
            <a:endParaRPr lang="en-US" altLang="ja-JP" sz="1400" dirty="0">
              <a:solidFill>
                <a:srgbClr val="FF0000"/>
              </a:solidFill>
            </a:endParaRPr>
          </a:p>
          <a:p>
            <a:pPr algn="ctr"/>
            <a:r>
              <a:rPr kumimoji="1" lang="ja-JP" altLang="en-US" sz="1400">
                <a:solidFill>
                  <a:srgbClr val="FF0000"/>
                </a:solidFill>
              </a:rPr>
              <a:t>（治療モデル）</a:t>
            </a:r>
            <a:endParaRPr kumimoji="1" lang="en-US" altLang="ja-JP" sz="1400" dirty="0">
              <a:solidFill>
                <a:srgbClr val="FF0000"/>
              </a:solidFill>
            </a:endParaRPr>
          </a:p>
        </p:txBody>
      </p:sp>
      <p:sp>
        <p:nvSpPr>
          <p:cNvPr id="7" name="テキスト ボックス 6">
            <a:extLst>
              <a:ext uri="{FF2B5EF4-FFF2-40B4-BE49-F238E27FC236}">
                <a16:creationId xmlns:a16="http://schemas.microsoft.com/office/drawing/2014/main" id="{D3C98F6A-24AD-BF9B-8372-79809556CE62}"/>
              </a:ext>
            </a:extLst>
          </p:cNvPr>
          <p:cNvSpPr txBox="1"/>
          <p:nvPr/>
        </p:nvSpPr>
        <p:spPr>
          <a:xfrm>
            <a:off x="478297" y="6091470"/>
            <a:ext cx="2940228" cy="769441"/>
          </a:xfrm>
          <a:prstGeom prst="rect">
            <a:avLst/>
          </a:prstGeom>
          <a:noFill/>
        </p:spPr>
        <p:txBody>
          <a:bodyPr wrap="none" rtlCol="0">
            <a:spAutoFit/>
          </a:bodyPr>
          <a:lstStyle/>
          <a:p>
            <a:pPr algn="ctr"/>
            <a:r>
              <a:rPr kumimoji="1" lang="ja-JP" altLang="en-US" sz="2200">
                <a:solidFill>
                  <a:srgbClr val="FF0000"/>
                </a:solidFill>
              </a:rPr>
              <a:t>＝</a:t>
            </a:r>
            <a:r>
              <a:rPr kumimoji="1" lang="ja-JP" altLang="en-US" sz="2200" dirty="0">
                <a:solidFill>
                  <a:srgbClr val="FF0000"/>
                </a:solidFill>
              </a:rPr>
              <a:t>社会的障壁の除去と</a:t>
            </a:r>
            <a:endParaRPr kumimoji="1" lang="en-US" altLang="ja-JP" sz="2200" dirty="0">
              <a:solidFill>
                <a:srgbClr val="FF0000"/>
              </a:solidFill>
            </a:endParaRPr>
          </a:p>
          <a:p>
            <a:pPr algn="ctr"/>
            <a:r>
              <a:rPr kumimoji="1" lang="ja-JP" altLang="en-US" sz="2200">
                <a:solidFill>
                  <a:srgbClr val="FF0000"/>
                </a:solidFill>
              </a:rPr>
              <a:t>合理的配慮の提供</a:t>
            </a:r>
            <a:endParaRPr kumimoji="1" lang="ja-JP" altLang="en-US" sz="2200" dirty="0">
              <a:solidFill>
                <a:srgbClr val="FF0000"/>
              </a:solidFill>
            </a:endParaRPr>
          </a:p>
        </p:txBody>
      </p:sp>
      <p:sp>
        <p:nvSpPr>
          <p:cNvPr id="29" name="テキスト ボックス 28">
            <a:extLst>
              <a:ext uri="{FF2B5EF4-FFF2-40B4-BE49-F238E27FC236}">
                <a16:creationId xmlns:a16="http://schemas.microsoft.com/office/drawing/2014/main" id="{36ED8DA4-26A1-6BC8-9620-0C18F9B6DE22}"/>
              </a:ext>
            </a:extLst>
          </p:cNvPr>
          <p:cNvSpPr txBox="1"/>
          <p:nvPr/>
        </p:nvSpPr>
        <p:spPr>
          <a:xfrm>
            <a:off x="6298025" y="6335526"/>
            <a:ext cx="3429144" cy="430887"/>
          </a:xfrm>
          <a:prstGeom prst="rect">
            <a:avLst/>
          </a:prstGeom>
          <a:noFill/>
        </p:spPr>
        <p:txBody>
          <a:bodyPr wrap="none" rtlCol="0">
            <a:spAutoFit/>
          </a:bodyPr>
          <a:lstStyle/>
          <a:p>
            <a:pPr algn="ctr"/>
            <a:r>
              <a:rPr kumimoji="1" lang="ja-JP" altLang="en-US" sz="2200">
                <a:solidFill>
                  <a:srgbClr val="FF0000"/>
                </a:solidFill>
              </a:rPr>
              <a:t>＝</a:t>
            </a:r>
            <a:r>
              <a:rPr kumimoji="1" lang="ja-JP" altLang="en-US" sz="2200" u="sng">
                <a:solidFill>
                  <a:srgbClr val="FF0000"/>
                </a:solidFill>
              </a:rPr>
              <a:t>主体性</a:t>
            </a:r>
            <a:r>
              <a:rPr kumimoji="1" lang="ja-JP" altLang="en-US" sz="2200">
                <a:solidFill>
                  <a:srgbClr val="FF0000"/>
                </a:solidFill>
              </a:rPr>
              <a:t>・自尊心等の涵養</a:t>
            </a:r>
            <a:endParaRPr kumimoji="1" lang="ja-JP" altLang="en-US" sz="2200" dirty="0">
              <a:solidFill>
                <a:srgbClr val="FF0000"/>
              </a:solidFill>
            </a:endParaRPr>
          </a:p>
        </p:txBody>
      </p:sp>
      <p:cxnSp>
        <p:nvCxnSpPr>
          <p:cNvPr id="34" name="直線矢印コネクタ 33">
            <a:extLst>
              <a:ext uri="{FF2B5EF4-FFF2-40B4-BE49-F238E27FC236}">
                <a16:creationId xmlns:a16="http://schemas.microsoft.com/office/drawing/2014/main" id="{5518D3BA-286D-A285-15D6-F4DFBD58634D}"/>
              </a:ext>
            </a:extLst>
          </p:cNvPr>
          <p:cNvCxnSpPr>
            <a:cxnSpLocks/>
          </p:cNvCxnSpPr>
          <p:nvPr/>
        </p:nvCxnSpPr>
        <p:spPr bwMode="auto">
          <a:xfrm flipV="1">
            <a:off x="4499316" y="3834429"/>
            <a:ext cx="1976588" cy="2474891"/>
          </a:xfrm>
          <a:prstGeom prst="straightConnector1">
            <a:avLst/>
          </a:prstGeom>
          <a:solidFill>
            <a:schemeClr val="bg1"/>
          </a:solidFill>
          <a:ln w="57150" cap="flat" cmpd="sng" algn="ctr">
            <a:solidFill>
              <a:srgbClr val="FF0000"/>
            </a:solidFill>
            <a:prstDash val="solid"/>
            <a:round/>
            <a:headEnd type="none" w="med" len="med"/>
            <a:tailEnd type="triangle"/>
          </a:ln>
          <a:effectLst/>
        </p:spPr>
      </p:cxnSp>
      <p:sp>
        <p:nvSpPr>
          <p:cNvPr id="38" name="テキスト ボックス 37">
            <a:extLst>
              <a:ext uri="{FF2B5EF4-FFF2-40B4-BE49-F238E27FC236}">
                <a16:creationId xmlns:a16="http://schemas.microsoft.com/office/drawing/2014/main" id="{75BD85F2-8E49-7E29-85E8-D8A560740C50}"/>
              </a:ext>
            </a:extLst>
          </p:cNvPr>
          <p:cNvSpPr txBox="1"/>
          <p:nvPr/>
        </p:nvSpPr>
        <p:spPr>
          <a:xfrm>
            <a:off x="3323708" y="4937998"/>
            <a:ext cx="2492990" cy="1077218"/>
          </a:xfrm>
          <a:prstGeom prst="rect">
            <a:avLst/>
          </a:prstGeom>
          <a:solidFill>
            <a:schemeClr val="bg1">
              <a:alpha val="90226"/>
            </a:schemeClr>
          </a:solidFill>
        </p:spPr>
        <p:txBody>
          <a:bodyPr wrap="none" rtlCol="0">
            <a:spAutoFit/>
          </a:bodyPr>
          <a:lstStyle/>
          <a:p>
            <a:pPr algn="ctr"/>
            <a:r>
              <a:rPr kumimoji="1" lang="en-US" altLang="ja-JP" sz="1800" u="sng" dirty="0">
                <a:solidFill>
                  <a:srgbClr val="FF0000"/>
                </a:solidFill>
              </a:rPr>
              <a:t>【</a:t>
            </a:r>
            <a:r>
              <a:rPr kumimoji="1" lang="ja-JP" altLang="en-US" sz="1800" u="sng">
                <a:solidFill>
                  <a:srgbClr val="FF0000"/>
                </a:solidFill>
              </a:rPr>
              <a:t>目標</a:t>
            </a:r>
            <a:r>
              <a:rPr kumimoji="1" lang="en-US" altLang="ja-JP" sz="1800" u="sng" dirty="0">
                <a:solidFill>
                  <a:srgbClr val="FF0000"/>
                </a:solidFill>
              </a:rPr>
              <a:t>】</a:t>
            </a:r>
            <a:r>
              <a:rPr kumimoji="1" lang="ja-JP" altLang="en-US" sz="1800" u="sng">
                <a:solidFill>
                  <a:srgbClr val="FF0000"/>
                </a:solidFill>
              </a:rPr>
              <a:t>生活の</a:t>
            </a:r>
            <a:r>
              <a:rPr lang="ja-JP" altLang="en-US" sz="1800" u="sng">
                <a:solidFill>
                  <a:srgbClr val="FF0000"/>
                </a:solidFill>
              </a:rPr>
              <a:t>質の</a:t>
            </a:r>
            <a:r>
              <a:rPr kumimoji="1" lang="ja-JP" altLang="en-US" sz="1800" u="sng">
                <a:solidFill>
                  <a:srgbClr val="FF0000"/>
                </a:solidFill>
              </a:rPr>
              <a:t>向上</a:t>
            </a:r>
            <a:endParaRPr kumimoji="1" lang="en-US" altLang="ja-JP" sz="1800" u="sng" dirty="0">
              <a:solidFill>
                <a:srgbClr val="FF0000"/>
              </a:solidFill>
            </a:endParaRPr>
          </a:p>
          <a:p>
            <a:pPr algn="ctr"/>
            <a:r>
              <a:rPr lang="en-US" altLang="ja-JP" sz="1800" u="sng" dirty="0">
                <a:solidFill>
                  <a:srgbClr val="FF0000"/>
                </a:solidFill>
              </a:rPr>
              <a:t>Well-Being</a:t>
            </a:r>
            <a:r>
              <a:rPr lang="ja-JP" altLang="en-US" sz="1800" u="sng">
                <a:solidFill>
                  <a:srgbClr val="FF0000"/>
                </a:solidFill>
              </a:rPr>
              <a:t>向上</a:t>
            </a:r>
            <a:endParaRPr kumimoji="1" lang="en-US" altLang="ja-JP" sz="1800" u="sng" dirty="0">
              <a:solidFill>
                <a:srgbClr val="FF0000"/>
              </a:solidFill>
            </a:endParaRPr>
          </a:p>
          <a:p>
            <a:pPr algn="ctr"/>
            <a:r>
              <a:rPr lang="ja-JP" altLang="en-US" sz="1400">
                <a:solidFill>
                  <a:srgbClr val="FF0000"/>
                </a:solidFill>
              </a:rPr>
              <a:t>（障害や特性の軽減</a:t>
            </a:r>
            <a:endParaRPr lang="en-US" altLang="ja-JP" sz="1400" dirty="0">
              <a:solidFill>
                <a:srgbClr val="FF0000"/>
              </a:solidFill>
            </a:endParaRPr>
          </a:p>
          <a:p>
            <a:pPr algn="ctr"/>
            <a:r>
              <a:rPr lang="ja-JP" altLang="en-US" sz="1400">
                <a:solidFill>
                  <a:srgbClr val="FF0000"/>
                </a:solidFill>
              </a:rPr>
              <a:t>　が目的ではない）</a:t>
            </a:r>
            <a:endParaRPr kumimoji="1" lang="en-US" altLang="ja-JP" sz="1400" dirty="0">
              <a:solidFill>
                <a:srgbClr val="FF0000"/>
              </a:solidFill>
            </a:endParaRPr>
          </a:p>
        </p:txBody>
      </p:sp>
      <p:cxnSp>
        <p:nvCxnSpPr>
          <p:cNvPr id="30" name="直線矢印コネクタ 29">
            <a:extLst>
              <a:ext uri="{FF2B5EF4-FFF2-40B4-BE49-F238E27FC236}">
                <a16:creationId xmlns:a16="http://schemas.microsoft.com/office/drawing/2014/main" id="{000241B3-F0F0-76DD-A067-E8396B4E552A}"/>
              </a:ext>
            </a:extLst>
          </p:cNvPr>
          <p:cNvCxnSpPr>
            <a:cxnSpLocks/>
          </p:cNvCxnSpPr>
          <p:nvPr/>
        </p:nvCxnSpPr>
        <p:spPr bwMode="auto">
          <a:xfrm flipV="1">
            <a:off x="4676199" y="5662463"/>
            <a:ext cx="1350006" cy="903168"/>
          </a:xfrm>
          <a:prstGeom prst="straightConnector1">
            <a:avLst/>
          </a:prstGeom>
          <a:solidFill>
            <a:schemeClr val="bg1"/>
          </a:solidFill>
          <a:ln w="57150" cap="flat" cmpd="sng" algn="ctr">
            <a:solidFill>
              <a:srgbClr val="FF0000"/>
            </a:solidFill>
            <a:prstDash val="solid"/>
            <a:round/>
            <a:headEnd type="none" w="med" len="med"/>
            <a:tailEnd type="triangle"/>
          </a:ln>
          <a:effectLst/>
        </p:spPr>
      </p:cxnSp>
      <p:cxnSp>
        <p:nvCxnSpPr>
          <p:cNvPr id="48" name="直線矢印コネクタ 47">
            <a:extLst>
              <a:ext uri="{FF2B5EF4-FFF2-40B4-BE49-F238E27FC236}">
                <a16:creationId xmlns:a16="http://schemas.microsoft.com/office/drawing/2014/main" id="{908FA090-2304-FB95-36EC-F7C296D5F512}"/>
              </a:ext>
            </a:extLst>
          </p:cNvPr>
          <p:cNvCxnSpPr>
            <a:cxnSpLocks/>
          </p:cNvCxnSpPr>
          <p:nvPr/>
        </p:nvCxnSpPr>
        <p:spPr bwMode="auto">
          <a:xfrm flipH="1" flipV="1">
            <a:off x="3143181" y="5662463"/>
            <a:ext cx="1146628" cy="903168"/>
          </a:xfrm>
          <a:prstGeom prst="straightConnector1">
            <a:avLst/>
          </a:prstGeom>
          <a:solidFill>
            <a:schemeClr val="bg1"/>
          </a:solidFill>
          <a:ln w="57150" cap="flat" cmpd="sng" algn="ctr">
            <a:solidFill>
              <a:srgbClr val="FF0000"/>
            </a:solidFill>
            <a:prstDash val="solid"/>
            <a:round/>
            <a:headEnd type="none" w="med" len="med"/>
            <a:tailEnd type="triangle"/>
          </a:ln>
          <a:effectLst/>
        </p:spPr>
      </p:cxnSp>
      <p:sp>
        <p:nvSpPr>
          <p:cNvPr id="36" name="テキスト ボックス 35">
            <a:extLst>
              <a:ext uri="{FF2B5EF4-FFF2-40B4-BE49-F238E27FC236}">
                <a16:creationId xmlns:a16="http://schemas.microsoft.com/office/drawing/2014/main" id="{1477A6D6-DEA5-1124-5A6C-BB583C2892C5}"/>
              </a:ext>
            </a:extLst>
          </p:cNvPr>
          <p:cNvSpPr txBox="1"/>
          <p:nvPr/>
        </p:nvSpPr>
        <p:spPr>
          <a:xfrm>
            <a:off x="3637542" y="6309320"/>
            <a:ext cx="1723549" cy="461665"/>
          </a:xfrm>
          <a:prstGeom prst="rect">
            <a:avLst/>
          </a:prstGeom>
          <a:solidFill>
            <a:srgbClr val="FFFF00"/>
          </a:solidFill>
          <a:ln>
            <a:solidFill>
              <a:srgbClr val="FF0000"/>
            </a:solidFill>
          </a:ln>
        </p:spPr>
        <p:txBody>
          <a:bodyPr wrap="none" rtlCol="0">
            <a:spAutoFit/>
          </a:bodyPr>
          <a:lstStyle/>
          <a:p>
            <a:pPr algn="ctr"/>
            <a:r>
              <a:rPr kumimoji="1" lang="ja-JP" altLang="en-US" sz="2400">
                <a:solidFill>
                  <a:srgbClr val="FF0000"/>
                </a:solidFill>
              </a:rPr>
              <a:t>福祉的支援</a:t>
            </a:r>
          </a:p>
        </p:txBody>
      </p:sp>
      <p:sp>
        <p:nvSpPr>
          <p:cNvPr id="40" name="テキスト ボックス 39">
            <a:extLst>
              <a:ext uri="{FF2B5EF4-FFF2-40B4-BE49-F238E27FC236}">
                <a16:creationId xmlns:a16="http://schemas.microsoft.com/office/drawing/2014/main" id="{77FF71F9-FFAE-B80C-C780-61F1A68BF750}"/>
              </a:ext>
            </a:extLst>
          </p:cNvPr>
          <p:cNvSpPr txBox="1"/>
          <p:nvPr/>
        </p:nvSpPr>
        <p:spPr>
          <a:xfrm>
            <a:off x="2351897" y="3834429"/>
            <a:ext cx="1031051" cy="1107996"/>
          </a:xfrm>
          <a:prstGeom prst="rect">
            <a:avLst/>
          </a:prstGeom>
          <a:noFill/>
        </p:spPr>
        <p:txBody>
          <a:bodyPr wrap="none" rtlCol="0">
            <a:spAutoFit/>
          </a:bodyPr>
          <a:lstStyle/>
          <a:p>
            <a:r>
              <a:rPr kumimoji="1" lang="ja-JP" altLang="en-US" sz="6600">
                <a:solidFill>
                  <a:srgbClr val="FF0000"/>
                </a:solidFill>
              </a:rPr>
              <a:t>✕</a:t>
            </a:r>
          </a:p>
        </p:txBody>
      </p:sp>
      <p:sp>
        <p:nvSpPr>
          <p:cNvPr id="41" name="角丸四角形 40">
            <a:extLst>
              <a:ext uri="{FF2B5EF4-FFF2-40B4-BE49-F238E27FC236}">
                <a16:creationId xmlns:a16="http://schemas.microsoft.com/office/drawing/2014/main" id="{3A4F233A-7F38-5748-F25A-4CD384E53CD5}"/>
              </a:ext>
            </a:extLst>
          </p:cNvPr>
          <p:cNvSpPr/>
          <p:nvPr/>
        </p:nvSpPr>
        <p:spPr bwMode="auto">
          <a:xfrm>
            <a:off x="297085" y="2118063"/>
            <a:ext cx="9423858" cy="1997209"/>
          </a:xfrm>
          <a:prstGeom prst="roundRect">
            <a:avLst/>
          </a:prstGeom>
          <a:noFill/>
          <a:ln w="76200" cap="flat" cmpd="sng" algn="ctr">
            <a:solidFill>
              <a:srgbClr val="0432FF"/>
            </a:solidFill>
            <a:prstDash val="sysDot"/>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42" name="テキスト ボックス 41">
            <a:extLst>
              <a:ext uri="{FF2B5EF4-FFF2-40B4-BE49-F238E27FC236}">
                <a16:creationId xmlns:a16="http://schemas.microsoft.com/office/drawing/2014/main" id="{2F70CC95-0093-B896-C82A-7BCC14870650}"/>
              </a:ext>
            </a:extLst>
          </p:cNvPr>
          <p:cNvSpPr txBox="1"/>
          <p:nvPr/>
        </p:nvSpPr>
        <p:spPr>
          <a:xfrm>
            <a:off x="2232924" y="1946177"/>
            <a:ext cx="1449938" cy="461665"/>
          </a:xfrm>
          <a:prstGeom prst="rect">
            <a:avLst/>
          </a:prstGeom>
          <a:solidFill>
            <a:schemeClr val="bg1"/>
          </a:solidFill>
        </p:spPr>
        <p:txBody>
          <a:bodyPr wrap="square" rtlCol="0">
            <a:spAutoFit/>
          </a:bodyPr>
          <a:lstStyle/>
          <a:p>
            <a:pPr algn="ctr"/>
            <a:r>
              <a:rPr lang="ja-JP" altLang="en-US" sz="2400" u="sng">
                <a:solidFill>
                  <a:srgbClr val="0432FF"/>
                </a:solidFill>
              </a:rPr>
              <a:t>生活機能</a:t>
            </a:r>
            <a:endParaRPr kumimoji="1" lang="ja-JP" altLang="en-US" sz="2000">
              <a:solidFill>
                <a:srgbClr val="0432FF"/>
              </a:solidFill>
            </a:endParaRPr>
          </a:p>
        </p:txBody>
      </p:sp>
      <p:sp>
        <p:nvSpPr>
          <p:cNvPr id="43" name="角丸四角形 42">
            <a:extLst>
              <a:ext uri="{FF2B5EF4-FFF2-40B4-BE49-F238E27FC236}">
                <a16:creationId xmlns:a16="http://schemas.microsoft.com/office/drawing/2014/main" id="{59E15022-A68F-CADC-6A94-D7C16816629C}"/>
              </a:ext>
            </a:extLst>
          </p:cNvPr>
          <p:cNvSpPr/>
          <p:nvPr/>
        </p:nvSpPr>
        <p:spPr bwMode="auto">
          <a:xfrm>
            <a:off x="3702247" y="2355560"/>
            <a:ext cx="5844524" cy="1517074"/>
          </a:xfrm>
          <a:prstGeom prst="roundRect">
            <a:avLst/>
          </a:prstGeom>
          <a:noFill/>
          <a:ln w="76200" cap="flat" cmpd="sng" algn="ctr">
            <a:solidFill>
              <a:srgbClr val="FF0000"/>
            </a:solidFill>
            <a:prstDash val="sysDot"/>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44" name="テキスト ボックス 43">
            <a:extLst>
              <a:ext uri="{FF2B5EF4-FFF2-40B4-BE49-F238E27FC236}">
                <a16:creationId xmlns:a16="http://schemas.microsoft.com/office/drawing/2014/main" id="{C7F19C7A-EB09-1F7E-D3DA-67716994B13F}"/>
              </a:ext>
            </a:extLst>
          </p:cNvPr>
          <p:cNvSpPr txBox="1"/>
          <p:nvPr/>
        </p:nvSpPr>
        <p:spPr>
          <a:xfrm>
            <a:off x="5991204" y="2207324"/>
            <a:ext cx="1681872" cy="738664"/>
          </a:xfrm>
          <a:prstGeom prst="rect">
            <a:avLst/>
          </a:prstGeom>
          <a:solidFill>
            <a:schemeClr val="bg1"/>
          </a:solidFill>
        </p:spPr>
        <p:txBody>
          <a:bodyPr wrap="none" rtlCol="0">
            <a:spAutoFit/>
          </a:bodyPr>
          <a:lstStyle/>
          <a:p>
            <a:pPr algn="ctr"/>
            <a:r>
              <a:rPr kumimoji="1" lang="ja-JP" altLang="en-US" sz="2400">
                <a:solidFill>
                  <a:srgbClr val="FF0000"/>
                </a:solidFill>
              </a:rPr>
              <a:t>生活モデル</a:t>
            </a:r>
            <a:endParaRPr kumimoji="1" lang="en-US" altLang="ja-JP" sz="2400" dirty="0">
              <a:solidFill>
                <a:srgbClr val="FF0000"/>
              </a:solidFill>
            </a:endParaRPr>
          </a:p>
          <a:p>
            <a:r>
              <a:rPr kumimoji="1" lang="ja-JP" altLang="en-US" sz="1800">
                <a:solidFill>
                  <a:srgbClr val="FF0000"/>
                </a:solidFill>
              </a:rPr>
              <a:t>（生活しづらさ）</a:t>
            </a:r>
            <a:endParaRPr kumimoji="1" lang="en-US" altLang="ja-JP" sz="1800" dirty="0">
              <a:solidFill>
                <a:srgbClr val="FF0000"/>
              </a:solidFill>
            </a:endParaRPr>
          </a:p>
        </p:txBody>
      </p:sp>
      <p:sp>
        <p:nvSpPr>
          <p:cNvPr id="32" name="正方形/長方形 31">
            <a:extLst>
              <a:ext uri="{FF2B5EF4-FFF2-40B4-BE49-F238E27FC236}">
                <a16:creationId xmlns:a16="http://schemas.microsoft.com/office/drawing/2014/main" id="{C98E77C1-F917-1FF0-45BA-612048C9FE14}"/>
              </a:ext>
            </a:extLst>
          </p:cNvPr>
          <p:cNvSpPr/>
          <p:nvPr/>
        </p:nvSpPr>
        <p:spPr>
          <a:xfrm>
            <a:off x="127692" y="40959"/>
            <a:ext cx="9650615" cy="584775"/>
          </a:xfrm>
          <a:prstGeom prst="rect">
            <a:avLst/>
          </a:prstGeom>
        </p:spPr>
        <p:txBody>
          <a:bodyPr wrap="square">
            <a:spAutoFit/>
          </a:bodyPr>
          <a:lstStyle/>
          <a:p>
            <a:pPr algn="ctr"/>
            <a:r>
              <a:rPr lang="en-US" altLang="ja-JP" sz="3200" u="sng" dirty="0">
                <a:latin typeface="+mn-ea"/>
              </a:rPr>
              <a:t>ICF</a:t>
            </a:r>
            <a:r>
              <a:rPr lang="ja-JP" altLang="en-US" sz="3200" u="sng">
                <a:latin typeface="+mn-ea"/>
              </a:rPr>
              <a:t>（国際生活機能分類）モデルを考慮した支援</a:t>
            </a:r>
            <a:endParaRPr lang="en-US" altLang="ja-JP" sz="3200" u="sng" dirty="0">
              <a:latin typeface="+mn-ea"/>
            </a:endParaRPr>
          </a:p>
        </p:txBody>
      </p:sp>
      <p:sp>
        <p:nvSpPr>
          <p:cNvPr id="31" name="テキスト ボックス 30">
            <a:extLst>
              <a:ext uri="{FF2B5EF4-FFF2-40B4-BE49-F238E27FC236}">
                <a16:creationId xmlns:a16="http://schemas.microsoft.com/office/drawing/2014/main" id="{D63FBB10-6757-5BAC-71B6-6F2066EFBACD}"/>
              </a:ext>
            </a:extLst>
          </p:cNvPr>
          <p:cNvSpPr txBox="1"/>
          <p:nvPr/>
        </p:nvSpPr>
        <p:spPr>
          <a:xfrm>
            <a:off x="6348852" y="789389"/>
            <a:ext cx="3716716" cy="923330"/>
          </a:xfrm>
          <a:prstGeom prst="rect">
            <a:avLst/>
          </a:prstGeom>
          <a:noFill/>
        </p:spPr>
        <p:txBody>
          <a:bodyPr wrap="square" rtlCol="0">
            <a:spAutoFit/>
          </a:bodyPr>
          <a:lstStyle/>
          <a:p>
            <a:r>
              <a:rPr kumimoji="1" lang="ja-JP" altLang="en-US" sz="1800">
                <a:solidFill>
                  <a:schemeClr val="accent5">
                    <a:lumMod val="75000"/>
                  </a:schemeClr>
                </a:solidFill>
              </a:rPr>
              <a:t>できないことや制限・制約だけでなく</a:t>
            </a:r>
            <a:endParaRPr kumimoji="1" lang="en-US" altLang="ja-JP" sz="1800" dirty="0">
              <a:solidFill>
                <a:schemeClr val="accent5">
                  <a:lumMod val="75000"/>
                </a:schemeClr>
              </a:solidFill>
            </a:endParaRPr>
          </a:p>
          <a:p>
            <a:r>
              <a:rPr kumimoji="1" lang="ja-JP" altLang="en-US" sz="1800">
                <a:solidFill>
                  <a:schemeClr val="accent5">
                    <a:lumMod val="75000"/>
                  </a:schemeClr>
                </a:solidFill>
              </a:rPr>
              <a:t>できること（支援があればできる）も見る</a:t>
            </a:r>
          </a:p>
        </p:txBody>
      </p:sp>
    </p:spTree>
    <p:extLst>
      <p:ext uri="{BB962C8B-B14F-4D97-AF65-F5344CB8AC3E}">
        <p14:creationId xmlns:p14="http://schemas.microsoft.com/office/powerpoint/2010/main" val="2555113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500" fill="hold"/>
                                        <p:tgtEl>
                                          <p:spTgt spid="36"/>
                                        </p:tgtEl>
                                        <p:attrNameLst>
                                          <p:attrName>ppt_w</p:attrName>
                                        </p:attrNameLst>
                                      </p:cBhvr>
                                      <p:tavLst>
                                        <p:tav tm="0">
                                          <p:val>
                                            <p:fltVal val="0"/>
                                          </p:val>
                                        </p:tav>
                                        <p:tav tm="100000">
                                          <p:val>
                                            <p:strVal val="#ppt_w"/>
                                          </p:val>
                                        </p:tav>
                                      </p:tavLst>
                                    </p:anim>
                                    <p:anim calcmode="lin" valueType="num">
                                      <p:cBhvr>
                                        <p:cTn id="8" dur="500" fill="hold"/>
                                        <p:tgtEl>
                                          <p:spTgt spid="36"/>
                                        </p:tgtEl>
                                        <p:attrNameLst>
                                          <p:attrName>ppt_h</p:attrName>
                                        </p:attrNameLst>
                                      </p:cBhvr>
                                      <p:tavLst>
                                        <p:tav tm="0">
                                          <p:val>
                                            <p:fltVal val="0"/>
                                          </p:val>
                                        </p:tav>
                                        <p:tav tm="100000">
                                          <p:val>
                                            <p:strVal val="#ppt_h"/>
                                          </p:val>
                                        </p:tav>
                                      </p:tavLst>
                                    </p:anim>
                                    <p:animEffect transition="in" filter="fade">
                                      <p:cBhvr>
                                        <p:cTn id="9" dur="500"/>
                                        <p:tgtEl>
                                          <p:spTgt spid="36"/>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wipe(down)">
                                      <p:cBhvr>
                                        <p:cTn id="14" dur="500"/>
                                        <p:tgtEl>
                                          <p:spTgt spid="27"/>
                                        </p:tgtEl>
                                      </p:cBhvr>
                                    </p:animEffect>
                                  </p:childTnLst>
                                </p:cTn>
                              </p:par>
                            </p:childTnLst>
                          </p:cTn>
                        </p:par>
                        <p:par>
                          <p:cTn id="15" fill="hold">
                            <p:stCondLst>
                              <p:cond delay="500"/>
                            </p:stCondLst>
                            <p:childTnLst>
                              <p:par>
                                <p:cTn id="16" presetID="53" presetClass="entr" presetSubtype="16"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p:cTn id="18" dur="500" fill="hold"/>
                                        <p:tgtEl>
                                          <p:spTgt spid="14"/>
                                        </p:tgtEl>
                                        <p:attrNameLst>
                                          <p:attrName>ppt_w</p:attrName>
                                        </p:attrNameLst>
                                      </p:cBhvr>
                                      <p:tavLst>
                                        <p:tav tm="0">
                                          <p:val>
                                            <p:fltVal val="0"/>
                                          </p:val>
                                        </p:tav>
                                        <p:tav tm="100000">
                                          <p:val>
                                            <p:strVal val="#ppt_w"/>
                                          </p:val>
                                        </p:tav>
                                      </p:tavLst>
                                    </p:anim>
                                    <p:anim calcmode="lin" valueType="num">
                                      <p:cBhvr>
                                        <p:cTn id="19" dur="500" fill="hold"/>
                                        <p:tgtEl>
                                          <p:spTgt spid="14"/>
                                        </p:tgtEl>
                                        <p:attrNameLst>
                                          <p:attrName>ppt_h</p:attrName>
                                        </p:attrNameLst>
                                      </p:cBhvr>
                                      <p:tavLst>
                                        <p:tav tm="0">
                                          <p:val>
                                            <p:fltVal val="0"/>
                                          </p:val>
                                        </p:tav>
                                        <p:tav tm="100000">
                                          <p:val>
                                            <p:strVal val="#ppt_h"/>
                                          </p:val>
                                        </p:tav>
                                      </p:tavLst>
                                    </p:anim>
                                    <p:animEffect transition="in" filter="fade">
                                      <p:cBhvr>
                                        <p:cTn id="20" dur="500"/>
                                        <p:tgtEl>
                                          <p:spTgt spid="14"/>
                                        </p:tgtEl>
                                      </p:cBhvr>
                                    </p:animEffect>
                                  </p:childTnLst>
                                </p:cTn>
                              </p:par>
                            </p:childTnLst>
                          </p:cTn>
                        </p:par>
                        <p:par>
                          <p:cTn id="21" fill="hold">
                            <p:stCondLst>
                              <p:cond delay="1000"/>
                            </p:stCondLst>
                            <p:childTnLst>
                              <p:par>
                                <p:cTn id="22" presetID="53" presetClass="entr" presetSubtype="16" fill="hold" grpId="0" nodeType="afterEffect">
                                  <p:stCondLst>
                                    <p:cond delay="0"/>
                                  </p:stCondLst>
                                  <p:childTnLst>
                                    <p:set>
                                      <p:cBhvr>
                                        <p:cTn id="23" dur="1" fill="hold">
                                          <p:stCondLst>
                                            <p:cond delay="0"/>
                                          </p:stCondLst>
                                        </p:cTn>
                                        <p:tgtEl>
                                          <p:spTgt spid="40"/>
                                        </p:tgtEl>
                                        <p:attrNameLst>
                                          <p:attrName>style.visibility</p:attrName>
                                        </p:attrNameLst>
                                      </p:cBhvr>
                                      <p:to>
                                        <p:strVal val="visible"/>
                                      </p:to>
                                    </p:set>
                                    <p:anim calcmode="lin" valueType="num">
                                      <p:cBhvr>
                                        <p:cTn id="24" dur="500" fill="hold"/>
                                        <p:tgtEl>
                                          <p:spTgt spid="40"/>
                                        </p:tgtEl>
                                        <p:attrNameLst>
                                          <p:attrName>ppt_w</p:attrName>
                                        </p:attrNameLst>
                                      </p:cBhvr>
                                      <p:tavLst>
                                        <p:tav tm="0">
                                          <p:val>
                                            <p:fltVal val="0"/>
                                          </p:val>
                                        </p:tav>
                                        <p:tav tm="100000">
                                          <p:val>
                                            <p:strVal val="#ppt_w"/>
                                          </p:val>
                                        </p:tav>
                                      </p:tavLst>
                                    </p:anim>
                                    <p:anim calcmode="lin" valueType="num">
                                      <p:cBhvr>
                                        <p:cTn id="25" dur="500" fill="hold"/>
                                        <p:tgtEl>
                                          <p:spTgt spid="40"/>
                                        </p:tgtEl>
                                        <p:attrNameLst>
                                          <p:attrName>ppt_h</p:attrName>
                                        </p:attrNameLst>
                                      </p:cBhvr>
                                      <p:tavLst>
                                        <p:tav tm="0">
                                          <p:val>
                                            <p:fltVal val="0"/>
                                          </p:val>
                                        </p:tav>
                                        <p:tav tm="100000">
                                          <p:val>
                                            <p:strVal val="#ppt_h"/>
                                          </p:val>
                                        </p:tav>
                                      </p:tavLst>
                                    </p:anim>
                                    <p:animEffect transition="in" filter="fade">
                                      <p:cBhvr>
                                        <p:cTn id="26" dur="500"/>
                                        <p:tgtEl>
                                          <p:spTgt spid="4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wipe(down)">
                                      <p:cBhvr>
                                        <p:cTn id="31" dur="500"/>
                                        <p:tgtEl>
                                          <p:spTgt spid="34"/>
                                        </p:tgtEl>
                                      </p:cBhvr>
                                    </p:animEffect>
                                  </p:childTnLst>
                                </p:cTn>
                              </p:par>
                            </p:childTnLst>
                          </p:cTn>
                        </p:par>
                        <p:par>
                          <p:cTn id="32" fill="hold">
                            <p:stCondLst>
                              <p:cond delay="500"/>
                            </p:stCondLst>
                            <p:childTnLst>
                              <p:par>
                                <p:cTn id="33" presetID="53" presetClass="entr" presetSubtype="16" fill="hold" grpId="0" nodeType="afterEffect">
                                  <p:stCondLst>
                                    <p:cond delay="0"/>
                                  </p:stCondLst>
                                  <p:childTnLst>
                                    <p:set>
                                      <p:cBhvr>
                                        <p:cTn id="34" dur="1" fill="hold">
                                          <p:stCondLst>
                                            <p:cond delay="0"/>
                                          </p:stCondLst>
                                        </p:cTn>
                                        <p:tgtEl>
                                          <p:spTgt spid="38"/>
                                        </p:tgtEl>
                                        <p:attrNameLst>
                                          <p:attrName>style.visibility</p:attrName>
                                        </p:attrNameLst>
                                      </p:cBhvr>
                                      <p:to>
                                        <p:strVal val="visible"/>
                                      </p:to>
                                    </p:set>
                                    <p:anim calcmode="lin" valueType="num">
                                      <p:cBhvr>
                                        <p:cTn id="35" dur="500" fill="hold"/>
                                        <p:tgtEl>
                                          <p:spTgt spid="38"/>
                                        </p:tgtEl>
                                        <p:attrNameLst>
                                          <p:attrName>ppt_w</p:attrName>
                                        </p:attrNameLst>
                                      </p:cBhvr>
                                      <p:tavLst>
                                        <p:tav tm="0">
                                          <p:val>
                                            <p:fltVal val="0"/>
                                          </p:val>
                                        </p:tav>
                                        <p:tav tm="100000">
                                          <p:val>
                                            <p:strVal val="#ppt_w"/>
                                          </p:val>
                                        </p:tav>
                                      </p:tavLst>
                                    </p:anim>
                                    <p:anim calcmode="lin" valueType="num">
                                      <p:cBhvr>
                                        <p:cTn id="36" dur="500" fill="hold"/>
                                        <p:tgtEl>
                                          <p:spTgt spid="38"/>
                                        </p:tgtEl>
                                        <p:attrNameLst>
                                          <p:attrName>ppt_h</p:attrName>
                                        </p:attrNameLst>
                                      </p:cBhvr>
                                      <p:tavLst>
                                        <p:tav tm="0">
                                          <p:val>
                                            <p:fltVal val="0"/>
                                          </p:val>
                                        </p:tav>
                                        <p:tav tm="100000">
                                          <p:val>
                                            <p:strVal val="#ppt_h"/>
                                          </p:val>
                                        </p:tav>
                                      </p:tavLst>
                                    </p:anim>
                                    <p:animEffect transition="in" filter="fade">
                                      <p:cBhvr>
                                        <p:cTn id="37" dur="500"/>
                                        <p:tgtEl>
                                          <p:spTgt spid="3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48"/>
                                        </p:tgtEl>
                                        <p:attrNameLst>
                                          <p:attrName>style.visibility</p:attrName>
                                        </p:attrNameLst>
                                      </p:cBhvr>
                                      <p:to>
                                        <p:strVal val="visible"/>
                                      </p:to>
                                    </p:set>
                                    <p:animEffect transition="in" filter="wipe(down)">
                                      <p:cBhvr>
                                        <p:cTn id="42" dur="500"/>
                                        <p:tgtEl>
                                          <p:spTgt spid="48"/>
                                        </p:tgtEl>
                                      </p:cBhvr>
                                    </p:animEffect>
                                  </p:childTnLst>
                                </p:cTn>
                              </p:par>
                            </p:childTnLst>
                          </p:cTn>
                        </p:par>
                        <p:par>
                          <p:cTn id="43" fill="hold">
                            <p:stCondLst>
                              <p:cond delay="500"/>
                            </p:stCondLst>
                            <p:childTnLst>
                              <p:par>
                                <p:cTn id="44" presetID="10" presetClass="entr" presetSubtype="0"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wipe(down)">
                                      <p:cBhvr>
                                        <p:cTn id="51" dur="500"/>
                                        <p:tgtEl>
                                          <p:spTgt spid="30"/>
                                        </p:tgtEl>
                                      </p:cBhvr>
                                    </p:animEffect>
                                  </p:childTnLst>
                                </p:cTn>
                              </p:par>
                            </p:childTnLst>
                          </p:cTn>
                        </p:par>
                        <p:par>
                          <p:cTn id="52" fill="hold">
                            <p:stCondLst>
                              <p:cond delay="500"/>
                            </p:stCondLst>
                            <p:childTnLst>
                              <p:par>
                                <p:cTn id="53" presetID="10" presetClass="entr" presetSubtype="0" fill="hold" grpId="0" nodeType="after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fade">
                                      <p:cBhvr>
                                        <p:cTn id="55" dur="500"/>
                                        <p:tgtEl>
                                          <p:spTgt spid="29"/>
                                        </p:tgtEl>
                                      </p:cBhvr>
                                    </p:animEffect>
                                  </p:childTnLst>
                                </p:cTn>
                              </p:par>
                            </p:childTnLst>
                          </p:cTn>
                        </p:par>
                      </p:childTnLst>
                    </p:cTn>
                  </p:par>
                  <p:par>
                    <p:cTn id="56" fill="hold">
                      <p:stCondLst>
                        <p:cond delay="indefinite"/>
                      </p:stCondLst>
                      <p:childTnLst>
                        <p:par>
                          <p:cTn id="57" fill="hold">
                            <p:stCondLst>
                              <p:cond delay="0"/>
                            </p:stCondLst>
                            <p:childTnLst>
                              <p:par>
                                <p:cTn id="58" presetID="21" presetClass="entr" presetSubtype="1" fill="hold" grpId="0" nodeType="clickEffect">
                                  <p:stCondLst>
                                    <p:cond delay="0"/>
                                  </p:stCondLst>
                                  <p:childTnLst>
                                    <p:set>
                                      <p:cBhvr>
                                        <p:cTn id="59" dur="1" fill="hold">
                                          <p:stCondLst>
                                            <p:cond delay="0"/>
                                          </p:stCondLst>
                                        </p:cTn>
                                        <p:tgtEl>
                                          <p:spTgt spid="41"/>
                                        </p:tgtEl>
                                        <p:attrNameLst>
                                          <p:attrName>style.visibility</p:attrName>
                                        </p:attrNameLst>
                                      </p:cBhvr>
                                      <p:to>
                                        <p:strVal val="visible"/>
                                      </p:to>
                                    </p:set>
                                    <p:animEffect transition="in" filter="wheel(1)">
                                      <p:cBhvr>
                                        <p:cTn id="60" dur="2000"/>
                                        <p:tgtEl>
                                          <p:spTgt spid="41"/>
                                        </p:tgtEl>
                                      </p:cBhvr>
                                    </p:animEffect>
                                  </p:childTnLst>
                                </p:cTn>
                              </p:par>
                            </p:childTnLst>
                          </p:cTn>
                        </p:par>
                        <p:par>
                          <p:cTn id="61" fill="hold">
                            <p:stCondLst>
                              <p:cond delay="2000"/>
                            </p:stCondLst>
                            <p:childTnLst>
                              <p:par>
                                <p:cTn id="62" presetID="53" presetClass="entr" presetSubtype="16" fill="hold" grpId="0" nodeType="afterEffect">
                                  <p:stCondLst>
                                    <p:cond delay="0"/>
                                  </p:stCondLst>
                                  <p:childTnLst>
                                    <p:set>
                                      <p:cBhvr>
                                        <p:cTn id="63" dur="1" fill="hold">
                                          <p:stCondLst>
                                            <p:cond delay="0"/>
                                          </p:stCondLst>
                                        </p:cTn>
                                        <p:tgtEl>
                                          <p:spTgt spid="44"/>
                                        </p:tgtEl>
                                        <p:attrNameLst>
                                          <p:attrName>style.visibility</p:attrName>
                                        </p:attrNameLst>
                                      </p:cBhvr>
                                      <p:to>
                                        <p:strVal val="visible"/>
                                      </p:to>
                                    </p:set>
                                    <p:anim calcmode="lin" valueType="num">
                                      <p:cBhvr>
                                        <p:cTn id="64" dur="500" fill="hold"/>
                                        <p:tgtEl>
                                          <p:spTgt spid="44"/>
                                        </p:tgtEl>
                                        <p:attrNameLst>
                                          <p:attrName>ppt_w</p:attrName>
                                        </p:attrNameLst>
                                      </p:cBhvr>
                                      <p:tavLst>
                                        <p:tav tm="0">
                                          <p:val>
                                            <p:fltVal val="0"/>
                                          </p:val>
                                        </p:tav>
                                        <p:tav tm="100000">
                                          <p:val>
                                            <p:strVal val="#ppt_w"/>
                                          </p:val>
                                        </p:tav>
                                      </p:tavLst>
                                    </p:anim>
                                    <p:anim calcmode="lin" valueType="num">
                                      <p:cBhvr>
                                        <p:cTn id="65" dur="500" fill="hold"/>
                                        <p:tgtEl>
                                          <p:spTgt spid="44"/>
                                        </p:tgtEl>
                                        <p:attrNameLst>
                                          <p:attrName>ppt_h</p:attrName>
                                        </p:attrNameLst>
                                      </p:cBhvr>
                                      <p:tavLst>
                                        <p:tav tm="0">
                                          <p:val>
                                            <p:fltVal val="0"/>
                                          </p:val>
                                        </p:tav>
                                        <p:tav tm="100000">
                                          <p:val>
                                            <p:strVal val="#ppt_h"/>
                                          </p:val>
                                        </p:tav>
                                      </p:tavLst>
                                    </p:anim>
                                    <p:animEffect transition="in" filter="fade">
                                      <p:cBhvr>
                                        <p:cTn id="66" dur="500"/>
                                        <p:tgtEl>
                                          <p:spTgt spid="44"/>
                                        </p:tgtEl>
                                      </p:cBhvr>
                                    </p:animEffect>
                                  </p:childTnLst>
                                </p:cTn>
                              </p:par>
                              <p:par>
                                <p:cTn id="67" presetID="53" presetClass="entr" presetSubtype="16" fill="hold" grpId="0" nodeType="withEffect">
                                  <p:stCondLst>
                                    <p:cond delay="0"/>
                                  </p:stCondLst>
                                  <p:childTnLst>
                                    <p:set>
                                      <p:cBhvr>
                                        <p:cTn id="68" dur="1" fill="hold">
                                          <p:stCondLst>
                                            <p:cond delay="0"/>
                                          </p:stCondLst>
                                        </p:cTn>
                                        <p:tgtEl>
                                          <p:spTgt spid="42"/>
                                        </p:tgtEl>
                                        <p:attrNameLst>
                                          <p:attrName>style.visibility</p:attrName>
                                        </p:attrNameLst>
                                      </p:cBhvr>
                                      <p:to>
                                        <p:strVal val="visible"/>
                                      </p:to>
                                    </p:set>
                                    <p:anim calcmode="lin" valueType="num">
                                      <p:cBhvr>
                                        <p:cTn id="69" dur="500" fill="hold"/>
                                        <p:tgtEl>
                                          <p:spTgt spid="42"/>
                                        </p:tgtEl>
                                        <p:attrNameLst>
                                          <p:attrName>ppt_w</p:attrName>
                                        </p:attrNameLst>
                                      </p:cBhvr>
                                      <p:tavLst>
                                        <p:tav tm="0">
                                          <p:val>
                                            <p:fltVal val="0"/>
                                          </p:val>
                                        </p:tav>
                                        <p:tav tm="100000">
                                          <p:val>
                                            <p:strVal val="#ppt_w"/>
                                          </p:val>
                                        </p:tav>
                                      </p:tavLst>
                                    </p:anim>
                                    <p:anim calcmode="lin" valueType="num">
                                      <p:cBhvr>
                                        <p:cTn id="70" dur="500" fill="hold"/>
                                        <p:tgtEl>
                                          <p:spTgt spid="42"/>
                                        </p:tgtEl>
                                        <p:attrNameLst>
                                          <p:attrName>ppt_h</p:attrName>
                                        </p:attrNameLst>
                                      </p:cBhvr>
                                      <p:tavLst>
                                        <p:tav tm="0">
                                          <p:val>
                                            <p:fltVal val="0"/>
                                          </p:val>
                                        </p:tav>
                                        <p:tav tm="100000">
                                          <p:val>
                                            <p:strVal val="#ppt_h"/>
                                          </p:val>
                                        </p:tav>
                                      </p:tavLst>
                                    </p:anim>
                                    <p:animEffect transition="in" filter="fade">
                                      <p:cBhvr>
                                        <p:cTn id="71" dur="500"/>
                                        <p:tgtEl>
                                          <p:spTgt spid="42"/>
                                        </p:tgtEl>
                                      </p:cBhvr>
                                    </p:animEffect>
                                  </p:childTnLst>
                                </p:cTn>
                              </p:par>
                            </p:childTnLst>
                          </p:cTn>
                        </p:par>
                      </p:childTnLst>
                    </p:cTn>
                  </p:par>
                  <p:par>
                    <p:cTn id="72" fill="hold">
                      <p:stCondLst>
                        <p:cond delay="indefinite"/>
                      </p:stCondLst>
                      <p:childTnLst>
                        <p:par>
                          <p:cTn id="73" fill="hold">
                            <p:stCondLst>
                              <p:cond delay="0"/>
                            </p:stCondLst>
                            <p:childTnLst>
                              <p:par>
                                <p:cTn id="74" presetID="21" presetClass="entr" presetSubtype="1" fill="hold" grpId="0" nodeType="clickEffect">
                                  <p:stCondLst>
                                    <p:cond delay="0"/>
                                  </p:stCondLst>
                                  <p:childTnLst>
                                    <p:set>
                                      <p:cBhvr>
                                        <p:cTn id="75" dur="1" fill="hold">
                                          <p:stCondLst>
                                            <p:cond delay="0"/>
                                          </p:stCondLst>
                                        </p:cTn>
                                        <p:tgtEl>
                                          <p:spTgt spid="43"/>
                                        </p:tgtEl>
                                        <p:attrNameLst>
                                          <p:attrName>style.visibility</p:attrName>
                                        </p:attrNameLst>
                                      </p:cBhvr>
                                      <p:to>
                                        <p:strVal val="visible"/>
                                      </p:to>
                                    </p:set>
                                    <p:animEffect transition="in" filter="wheel(1)">
                                      <p:cBhvr>
                                        <p:cTn id="76" dur="20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7" grpId="0"/>
      <p:bldP spid="29" grpId="0"/>
      <p:bldP spid="38" grpId="0" animBg="1"/>
      <p:bldP spid="36" grpId="0" animBg="1"/>
      <p:bldP spid="40" grpId="0"/>
      <p:bldP spid="41" grpId="0" animBg="1"/>
      <p:bldP spid="42" grpId="0" animBg="1"/>
      <p:bldP spid="43" grpId="0" animBg="1"/>
      <p:bldP spid="44"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41EC5-1F5A-EB47-03D5-6085528E750D}"/>
            </a:ext>
          </a:extLst>
        </p:cNvPr>
        <p:cNvGrpSpPr/>
        <p:nvPr/>
      </p:nvGrpSpPr>
      <p:grpSpPr>
        <a:xfrm>
          <a:off x="0" y="0"/>
          <a:ext cx="0" cy="0"/>
          <a:chOff x="0" y="0"/>
          <a:chExt cx="0" cy="0"/>
        </a:xfrm>
      </p:grpSpPr>
      <p:sp>
        <p:nvSpPr>
          <p:cNvPr id="5" name="Rectangle 3">
            <a:extLst>
              <a:ext uri="{FF2B5EF4-FFF2-40B4-BE49-F238E27FC236}">
                <a16:creationId xmlns:a16="http://schemas.microsoft.com/office/drawing/2014/main" id="{0DDECADD-39BD-D521-9BD5-196F7D3F6D39}"/>
              </a:ext>
            </a:extLst>
          </p:cNvPr>
          <p:cNvSpPr txBox="1">
            <a:spLocks noChangeArrowheads="1"/>
          </p:cNvSpPr>
          <p:nvPr/>
        </p:nvSpPr>
        <p:spPr bwMode="auto">
          <a:xfrm>
            <a:off x="-87560" y="2636912"/>
            <a:ext cx="9577064" cy="936104"/>
          </a:xfrm>
          <a:prstGeom prst="rect">
            <a:avLst/>
          </a:prstGeom>
          <a:noFill/>
          <a:ln w="9525">
            <a:noFill/>
            <a:miter lim="800000"/>
            <a:headEnd/>
            <a:tailEnd/>
          </a:ln>
        </p:spPr>
        <p:txBody>
          <a:bodyPr lIns="91399" tIns="45701" rIns="91399" bIns="45701"/>
          <a:lstStyle/>
          <a:p>
            <a:pPr marL="981075" indent="-981075" algn="ctr">
              <a:lnSpc>
                <a:spcPct val="110000"/>
              </a:lnSpc>
              <a:buNone/>
            </a:pPr>
            <a:r>
              <a:rPr lang="ja-JP" altLang="en-US" sz="6000">
                <a:latin typeface="MS PGothic" panose="020B0600070205080204" pitchFamily="34" charset="-128"/>
                <a:ea typeface="MS PGothic" panose="020B0600070205080204" pitchFamily="34" charset="-128"/>
              </a:rPr>
              <a:t>３．さいごに</a:t>
            </a:r>
            <a:endParaRPr lang="en-US" altLang="ja-JP" sz="4400" dirty="0">
              <a:latin typeface="MS PGothic" panose="020B0600070205080204" pitchFamily="34" charset="-128"/>
              <a:ea typeface="MS PGothic" panose="020B0600070205080204" pitchFamily="34" charset="-128"/>
            </a:endParaRPr>
          </a:p>
          <a:p>
            <a:pPr marL="981075" indent="-981075" algn="ctr">
              <a:lnSpc>
                <a:spcPct val="110000"/>
              </a:lnSpc>
              <a:buNone/>
            </a:pPr>
            <a:r>
              <a:rPr lang="ja-JP" altLang="en-US" sz="4400">
                <a:latin typeface="MS PGothic" panose="020B0600070205080204" pitchFamily="34" charset="-128"/>
                <a:ea typeface="MS PGothic" panose="020B0600070205080204" pitchFamily="34" charset="-128"/>
              </a:rPr>
              <a:t>（支援者としての基本姿勢）</a:t>
            </a:r>
            <a:endParaRPr lang="en-US" altLang="ja-JP" sz="3600" dirty="0">
              <a:latin typeface="MS PGothic" panose="020B0600070205080204" pitchFamily="34" charset="-128"/>
              <a:ea typeface="MS PGothic" panose="020B0600070205080204" pitchFamily="34" charset="-128"/>
            </a:endParaRPr>
          </a:p>
        </p:txBody>
      </p:sp>
      <p:sp>
        <p:nvSpPr>
          <p:cNvPr id="2" name="スライド番号プレースホルダー 9">
            <a:extLst>
              <a:ext uri="{FF2B5EF4-FFF2-40B4-BE49-F238E27FC236}">
                <a16:creationId xmlns:a16="http://schemas.microsoft.com/office/drawing/2014/main" id="{8D752912-0934-9602-0D2A-ADD23EB68D30}"/>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65</a:t>
            </a:fld>
            <a:endParaRPr lang="en-US" altLang="ja-JP" sz="2000" dirty="0">
              <a:solidFill>
                <a:srgbClr val="000000"/>
              </a:solidFill>
            </a:endParaRPr>
          </a:p>
        </p:txBody>
      </p:sp>
    </p:spTree>
    <p:extLst>
      <p:ext uri="{BB962C8B-B14F-4D97-AF65-F5344CB8AC3E}">
        <p14:creationId xmlns:p14="http://schemas.microsoft.com/office/powerpoint/2010/main" val="12059722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79F36-24DF-A5E3-FBF3-BB0D3391250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EEC64117-A03E-B138-44F5-6B65A84304FA}"/>
              </a:ext>
            </a:extLst>
          </p:cNvPr>
          <p:cNvSpPr>
            <a:spLocks noGrp="1"/>
          </p:cNvSpPr>
          <p:nvPr>
            <p:ph type="title"/>
          </p:nvPr>
        </p:nvSpPr>
        <p:spPr>
          <a:xfrm>
            <a:off x="681037" y="116632"/>
            <a:ext cx="8543925" cy="721486"/>
          </a:xfrm>
        </p:spPr>
        <p:txBody>
          <a:bodyPr>
            <a:noAutofit/>
          </a:bodyPr>
          <a:lstStyle/>
          <a:p>
            <a:pPr algn="ctr"/>
            <a:r>
              <a:rPr lang="ja-JP" altLang="en-US" sz="4800" u="sng"/>
              <a:t>ポイント</a:t>
            </a:r>
            <a:endParaRPr lang="ja-JP" altLang="en-US" sz="4800" u="sng" dirty="0"/>
          </a:p>
        </p:txBody>
      </p:sp>
      <p:sp>
        <p:nvSpPr>
          <p:cNvPr id="3" name="コンテンツ プレースホルダー 2">
            <a:extLst>
              <a:ext uri="{FF2B5EF4-FFF2-40B4-BE49-F238E27FC236}">
                <a16:creationId xmlns:a16="http://schemas.microsoft.com/office/drawing/2014/main" id="{8F51790E-B41F-8169-1147-FD3FEE3EE566}"/>
              </a:ext>
            </a:extLst>
          </p:cNvPr>
          <p:cNvSpPr>
            <a:spLocks noGrp="1"/>
          </p:cNvSpPr>
          <p:nvPr>
            <p:ph idx="1"/>
          </p:nvPr>
        </p:nvSpPr>
        <p:spPr>
          <a:xfrm>
            <a:off x="0" y="968555"/>
            <a:ext cx="9849544" cy="5628798"/>
          </a:xfrm>
        </p:spPr>
        <p:txBody>
          <a:bodyPr>
            <a:noAutofit/>
          </a:bodyPr>
          <a:lstStyle/>
          <a:p>
            <a:pPr marL="757238" indent="-503238">
              <a:lnSpc>
                <a:spcPct val="90000"/>
              </a:lnSpc>
              <a:spcBef>
                <a:spcPts val="1200"/>
              </a:spcBef>
              <a:buNone/>
            </a:pPr>
            <a:r>
              <a:rPr lang="en-US" altLang="ja-JP" sz="3000" dirty="0"/>
              <a:t>① </a:t>
            </a:r>
            <a:r>
              <a:rPr lang="ja-JP" altLang="en-US" sz="3000"/>
              <a:t>支援者として、目標を達成するために大切にすべき事項を理解する</a:t>
            </a:r>
            <a:endParaRPr lang="en-US" altLang="ja-JP" sz="3000" dirty="0"/>
          </a:p>
          <a:p>
            <a:pPr marL="1203325" indent="-949325">
              <a:lnSpc>
                <a:spcPct val="90000"/>
              </a:lnSpc>
              <a:spcBef>
                <a:spcPts val="600"/>
              </a:spcBef>
              <a:buNone/>
            </a:pPr>
            <a:r>
              <a:rPr lang="ja-JP" altLang="en-US" sz="3000"/>
              <a:t>　　　・通所支援（児童発達支援と放課後等デイサービス）のガイドラインを確認する</a:t>
            </a:r>
            <a:endParaRPr lang="en-US" altLang="ja-JP" sz="3000" dirty="0"/>
          </a:p>
          <a:p>
            <a:pPr marL="757238" indent="-503238">
              <a:lnSpc>
                <a:spcPct val="90000"/>
              </a:lnSpc>
              <a:spcBef>
                <a:spcPts val="2400"/>
              </a:spcBef>
              <a:buNone/>
            </a:pPr>
            <a:r>
              <a:rPr lang="en-US" altLang="ja-JP" sz="3000" dirty="0"/>
              <a:t>② </a:t>
            </a:r>
            <a:r>
              <a:rPr lang="ja-JP" altLang="en-US" sz="3000"/>
              <a:t>「ともに」を重視した姿勢</a:t>
            </a:r>
            <a:endParaRPr lang="en-US" altLang="ja-JP" sz="3000" dirty="0"/>
          </a:p>
          <a:p>
            <a:pPr marL="1247775" indent="-260350">
              <a:lnSpc>
                <a:spcPct val="90000"/>
              </a:lnSpc>
              <a:spcBef>
                <a:spcPts val="600"/>
              </a:spcBef>
              <a:buNone/>
            </a:pPr>
            <a:r>
              <a:rPr lang="ja-JP" altLang="en-US" sz="3000"/>
              <a:t>・障害児支援における人材育成検討会でまとめられた「ともに」の姿勢を確認する</a:t>
            </a:r>
            <a:endParaRPr lang="en-US" altLang="ja-JP" sz="3000" dirty="0"/>
          </a:p>
          <a:p>
            <a:pPr marL="715963" indent="-706438">
              <a:lnSpc>
                <a:spcPct val="90000"/>
              </a:lnSpc>
              <a:spcBef>
                <a:spcPts val="2400"/>
              </a:spcBef>
              <a:buNone/>
            </a:pPr>
            <a:r>
              <a:rPr lang="ja-JP" altLang="en-US" sz="3000"/>
              <a:t>　</a:t>
            </a:r>
            <a:r>
              <a:rPr lang="en-US" altLang="ja-JP" sz="3000" dirty="0"/>
              <a:t>③ </a:t>
            </a:r>
            <a:r>
              <a:rPr lang="ja-JP" altLang="en-US" sz="3000"/>
              <a:t>上記姿勢は、相談支援や入所支援にも共通する事項であることを理解する</a:t>
            </a:r>
            <a:endParaRPr lang="en-US" altLang="ja-JP" sz="3000" dirty="0"/>
          </a:p>
          <a:p>
            <a:pPr marL="9525" indent="0">
              <a:lnSpc>
                <a:spcPct val="90000"/>
              </a:lnSpc>
              <a:spcBef>
                <a:spcPts val="1200"/>
              </a:spcBef>
              <a:buNone/>
            </a:pPr>
            <a:r>
              <a:rPr lang="en-US" altLang="ja-JP" sz="3000" dirty="0"/>
              <a:t> </a:t>
            </a:r>
          </a:p>
        </p:txBody>
      </p:sp>
      <p:sp>
        <p:nvSpPr>
          <p:cNvPr id="5" name="スライド番号プレースホルダー 9">
            <a:extLst>
              <a:ext uri="{FF2B5EF4-FFF2-40B4-BE49-F238E27FC236}">
                <a16:creationId xmlns:a16="http://schemas.microsoft.com/office/drawing/2014/main" id="{0F78E41C-E086-2299-FC95-45731961F9F2}"/>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66</a:t>
            </a:fld>
            <a:endParaRPr lang="en-US" altLang="ja-JP" sz="2000" dirty="0">
              <a:solidFill>
                <a:srgbClr val="000000"/>
              </a:solidFill>
            </a:endParaRPr>
          </a:p>
        </p:txBody>
      </p:sp>
    </p:spTree>
    <p:extLst>
      <p:ext uri="{BB962C8B-B14F-4D97-AF65-F5344CB8AC3E}">
        <p14:creationId xmlns:p14="http://schemas.microsoft.com/office/powerpoint/2010/main" val="11378084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FC90CF68-1214-8E29-6B8D-2BC9876DFAE4}"/>
              </a:ext>
            </a:extLst>
          </p:cNvPr>
          <p:cNvSpPr txBox="1"/>
          <p:nvPr/>
        </p:nvSpPr>
        <p:spPr>
          <a:xfrm>
            <a:off x="0" y="1007045"/>
            <a:ext cx="9906000" cy="5950347"/>
          </a:xfrm>
          <a:prstGeom prst="rect">
            <a:avLst/>
          </a:prstGeom>
          <a:noFill/>
        </p:spPr>
        <p:txBody>
          <a:bodyPr wrap="square">
            <a:spAutoFit/>
          </a:bodyPr>
          <a:lstStyle/>
          <a:p>
            <a:pPr marL="273050" indent="-273050">
              <a:buNone/>
            </a:pPr>
            <a:r>
              <a:rPr lang="en-US" altLang="ja-JP" sz="2200" dirty="0">
                <a:solidFill>
                  <a:srgbClr val="000000"/>
                </a:solidFill>
                <a:effectLst/>
                <a:latin typeface="Helvetica" pitchFamily="2" charset="0"/>
              </a:rPr>
              <a:t>① </a:t>
            </a:r>
            <a:r>
              <a:rPr lang="ja-JP" altLang="en-US" sz="2200">
                <a:solidFill>
                  <a:srgbClr val="000000"/>
                </a:solidFill>
                <a:effectLst/>
                <a:latin typeface="Helvetica" pitchFamily="2" charset="0"/>
              </a:rPr>
              <a:t>一人一人のこどもの状況や家庭及び地域社会での生活の実態について、 アセスメントを適切に行い、こどもと保護者のニーズや課題を客観的に分析した上で支援に当たるとともに、こどもが安心感と信頼感を持って活動できるよう、こどもの主体としての思いや願いを受け止めること。</a:t>
            </a:r>
          </a:p>
          <a:p>
            <a:pPr marL="273050" indent="-273050">
              <a:spcBef>
                <a:spcPts val="200"/>
              </a:spcBef>
              <a:buNone/>
            </a:pPr>
            <a:r>
              <a:rPr lang="en-US" altLang="ja-JP" sz="2200" dirty="0">
                <a:solidFill>
                  <a:srgbClr val="000000"/>
                </a:solidFill>
                <a:effectLst/>
                <a:latin typeface="Helvetica" pitchFamily="2" charset="0"/>
              </a:rPr>
              <a:t>② </a:t>
            </a:r>
            <a:r>
              <a:rPr lang="ja-JP" altLang="en-US" sz="2200">
                <a:solidFill>
                  <a:srgbClr val="000000"/>
                </a:solidFill>
                <a:effectLst/>
                <a:latin typeface="Helvetica" pitchFamily="2" charset="0"/>
              </a:rPr>
              <a:t>こどもの生活リズムを大切にし、健康、安全で情緒の安定した生活ができる環境や、自己を十分に発揮できる環境を整えること。特に、３歳未満までのこどもの場合には、健康状態や生活習慣の形成に十分な配慮を行いながら、こどもの心身の発達に即して支援を行うこと。</a:t>
            </a:r>
          </a:p>
          <a:p>
            <a:pPr marL="273050" indent="-273050">
              <a:spcBef>
                <a:spcPts val="200"/>
              </a:spcBef>
              <a:buNone/>
            </a:pPr>
            <a:r>
              <a:rPr lang="en-US" altLang="ja-JP" sz="2200" dirty="0">
                <a:solidFill>
                  <a:srgbClr val="000000"/>
                </a:solidFill>
                <a:effectLst/>
                <a:latin typeface="Helvetica" pitchFamily="2" charset="0"/>
              </a:rPr>
              <a:t>③ </a:t>
            </a:r>
            <a:r>
              <a:rPr lang="ja-JP" altLang="en-US" sz="2200">
                <a:solidFill>
                  <a:srgbClr val="000000"/>
                </a:solidFill>
                <a:effectLst/>
                <a:latin typeface="Helvetica" pitchFamily="2" charset="0"/>
              </a:rPr>
              <a:t>一人一人のこどもの発達や障害の特性について理解し、 障害の状態や発達の過程に応じて、個別や集団における活動を通して支援を行うこと。その際、こどもの個人差に十分配慮すること。</a:t>
            </a:r>
          </a:p>
          <a:p>
            <a:pPr marL="273050" indent="-273050">
              <a:spcBef>
                <a:spcPts val="200"/>
              </a:spcBef>
              <a:buNone/>
            </a:pPr>
            <a:r>
              <a:rPr lang="en-US" altLang="ja-JP" sz="2200" dirty="0">
                <a:solidFill>
                  <a:srgbClr val="000000"/>
                </a:solidFill>
                <a:effectLst/>
                <a:latin typeface="Helvetica" pitchFamily="2" charset="0"/>
              </a:rPr>
              <a:t>④ </a:t>
            </a:r>
            <a:r>
              <a:rPr lang="ja-JP" altLang="en-US" sz="2200">
                <a:solidFill>
                  <a:srgbClr val="000000"/>
                </a:solidFill>
                <a:effectLst/>
                <a:latin typeface="Helvetica" pitchFamily="2" charset="0"/>
              </a:rPr>
              <a:t>こどもの相互の関係作りや互いに尊重する心を大切にし、 集団における活動を効果あるものにするよう援助すること。特に、３歳以上のこどもの場合には、個の成長と、こども同士の協同的な活動が促されるよう配慮しながら支援を行うこと。</a:t>
            </a:r>
          </a:p>
          <a:p>
            <a:pPr marL="273050" indent="-273050">
              <a:spcBef>
                <a:spcPts val="200"/>
              </a:spcBef>
              <a:buNone/>
            </a:pPr>
            <a:r>
              <a:rPr lang="en-US" altLang="ja-JP" sz="2200" dirty="0">
                <a:solidFill>
                  <a:srgbClr val="000000"/>
                </a:solidFill>
                <a:effectLst/>
                <a:latin typeface="Helvetica" pitchFamily="2" charset="0"/>
              </a:rPr>
              <a:t>⑤ </a:t>
            </a:r>
            <a:r>
              <a:rPr lang="ja-JP" altLang="en-US" sz="2200">
                <a:solidFill>
                  <a:srgbClr val="000000"/>
                </a:solidFill>
                <a:effectLst/>
                <a:latin typeface="Helvetica" pitchFamily="2" charset="0"/>
              </a:rPr>
              <a:t>こどもが自発的、意欲的に関われるような環境を構成し、こどもの主体的な活動やこども相互の関わりを大切にすること。特に、乳幼児期にふさわしい体験が得られるように支援を行うこと。</a:t>
            </a:r>
            <a:endParaRPr lang="ja-JP" altLang="en-US" sz="2200"/>
          </a:p>
        </p:txBody>
      </p:sp>
      <p:sp>
        <p:nvSpPr>
          <p:cNvPr id="7" name="テキスト ボックス 6">
            <a:extLst>
              <a:ext uri="{FF2B5EF4-FFF2-40B4-BE49-F238E27FC236}">
                <a16:creationId xmlns:a16="http://schemas.microsoft.com/office/drawing/2014/main" id="{3EAA3863-D0F5-C888-F21A-13E0C061E091}"/>
              </a:ext>
            </a:extLst>
          </p:cNvPr>
          <p:cNvSpPr txBox="1"/>
          <p:nvPr/>
        </p:nvSpPr>
        <p:spPr>
          <a:xfrm>
            <a:off x="794538" y="1641"/>
            <a:ext cx="8910990" cy="646331"/>
          </a:xfrm>
          <a:prstGeom prst="rect">
            <a:avLst/>
          </a:prstGeom>
          <a:noFill/>
        </p:spPr>
        <p:txBody>
          <a:bodyPr wrap="square">
            <a:spAutoFit/>
          </a:bodyPr>
          <a:lstStyle/>
          <a:p>
            <a:pPr algn="ctr">
              <a:buNone/>
            </a:pPr>
            <a:r>
              <a:rPr lang="ja-JP" altLang="en-US" sz="3600" u="sng">
                <a:solidFill>
                  <a:srgbClr val="000000"/>
                </a:solidFill>
                <a:effectLst/>
                <a:latin typeface="Helvetica" pitchFamily="2" charset="0"/>
              </a:rPr>
              <a:t>（１）職員の大切にすべき事項（ガイドライン）</a:t>
            </a:r>
          </a:p>
        </p:txBody>
      </p:sp>
      <p:sp>
        <p:nvSpPr>
          <p:cNvPr id="8" name="テキスト ボックス 7">
            <a:extLst>
              <a:ext uri="{FF2B5EF4-FFF2-40B4-BE49-F238E27FC236}">
                <a16:creationId xmlns:a16="http://schemas.microsoft.com/office/drawing/2014/main" id="{5C0BC0AD-53B2-6AAF-F32D-D5764D698BD1}"/>
              </a:ext>
            </a:extLst>
          </p:cNvPr>
          <p:cNvSpPr txBox="1"/>
          <p:nvPr/>
        </p:nvSpPr>
        <p:spPr>
          <a:xfrm>
            <a:off x="0" y="565899"/>
            <a:ext cx="2339102" cy="523220"/>
          </a:xfrm>
          <a:prstGeom prst="rect">
            <a:avLst/>
          </a:prstGeom>
          <a:noFill/>
        </p:spPr>
        <p:txBody>
          <a:bodyPr wrap="none" rtlCol="0">
            <a:spAutoFit/>
          </a:bodyPr>
          <a:lstStyle/>
          <a:p>
            <a:r>
              <a:rPr lang="ja-JP" altLang="en-US" sz="2800" u="sng"/>
              <a:t>児童発達支援</a:t>
            </a:r>
            <a:endParaRPr kumimoji="1" lang="ja-JP" altLang="en-US" sz="2800" u="sng"/>
          </a:p>
        </p:txBody>
      </p:sp>
    </p:spTree>
    <p:extLst>
      <p:ext uri="{BB962C8B-B14F-4D97-AF65-F5344CB8AC3E}">
        <p14:creationId xmlns:p14="http://schemas.microsoft.com/office/powerpoint/2010/main" val="37567416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B775C5-CEA8-025E-4A76-751CE4E878E0}"/>
            </a:ext>
          </a:extLst>
        </p:cNvPr>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786AAFC9-A4F3-98CF-6684-3FDDED4DFA47}"/>
              </a:ext>
            </a:extLst>
          </p:cNvPr>
          <p:cNvSpPr txBox="1"/>
          <p:nvPr/>
        </p:nvSpPr>
        <p:spPr>
          <a:xfrm>
            <a:off x="0" y="31604"/>
            <a:ext cx="9906000" cy="6832640"/>
          </a:xfrm>
          <a:prstGeom prst="rect">
            <a:avLst/>
          </a:prstGeom>
          <a:noFill/>
        </p:spPr>
        <p:txBody>
          <a:bodyPr wrap="square">
            <a:spAutoFit/>
          </a:bodyPr>
          <a:lstStyle/>
          <a:p>
            <a:pPr marL="319088" indent="-307975">
              <a:buNone/>
            </a:pPr>
            <a:r>
              <a:rPr lang="en-US" altLang="ja-JP" sz="2200" dirty="0">
                <a:solidFill>
                  <a:srgbClr val="000000"/>
                </a:solidFill>
                <a:effectLst/>
                <a:latin typeface="Helvetica" pitchFamily="2" charset="0"/>
              </a:rPr>
              <a:t>⑥ </a:t>
            </a:r>
            <a:r>
              <a:rPr lang="ja-JP" altLang="en-US" sz="2200">
                <a:solidFill>
                  <a:srgbClr val="000000"/>
                </a:solidFill>
                <a:effectLst/>
                <a:latin typeface="Helvetica" pitchFamily="2" charset="0"/>
              </a:rPr>
              <a:t>こどもの成長は、 「遊び」を通して促されることから、周囲との関わりを深めたり、表現力を高めたりする「遊び」を通し、職員が適切に関わる中で、豊かな感性や表現する力を養い、創造性を豊かにできるように、具体的な支援を行うこと。</a:t>
            </a:r>
          </a:p>
          <a:p>
            <a:pPr marL="319088" indent="-307975">
              <a:spcBef>
                <a:spcPts val="600"/>
              </a:spcBef>
              <a:buNone/>
            </a:pPr>
            <a:r>
              <a:rPr lang="en-US" altLang="ja-JP" sz="2200" dirty="0">
                <a:solidFill>
                  <a:srgbClr val="000000"/>
                </a:solidFill>
                <a:effectLst/>
                <a:latin typeface="Helvetica" pitchFamily="2" charset="0"/>
              </a:rPr>
              <a:t>⑦ </a:t>
            </a:r>
            <a:r>
              <a:rPr lang="ja-JP" altLang="en-US" sz="2200">
                <a:solidFill>
                  <a:srgbClr val="000000"/>
                </a:solidFill>
                <a:effectLst/>
                <a:latin typeface="Helvetica" pitchFamily="2" charset="0"/>
              </a:rPr>
              <a:t>単に運動機能や検査上に表される知的能力にとどまらず、 「育つ上での自信や意欲」 、「発話だけに限定されないコミュニケーション能力の向上」 、 「自由で多様な選択」等も踏まえながら、こどものできること、得意なこと及び可能性に着目し可能性を拡げることや、苦手なことにも挑戦できる支援を行うこと。</a:t>
            </a:r>
          </a:p>
          <a:p>
            <a:pPr marL="319088" indent="-307975">
              <a:spcBef>
                <a:spcPts val="600"/>
              </a:spcBef>
            </a:pPr>
            <a:r>
              <a:rPr lang="en-US" altLang="ja-JP" sz="2200" dirty="0"/>
              <a:t>⑧ </a:t>
            </a:r>
            <a:r>
              <a:rPr lang="ja-JP" altLang="en-US" sz="2200"/>
              <a:t>乳幼児期は、親子関係の形成期にあることを踏まえ、保護者のこどもの障害特性の理解等に配慮するとともに、一人一人の保護者の状況やその意向を理解し、受容し、それぞれの親子関係や家庭生活等に配慮しながら、様々な機会をとらえ、適切に援助すること。</a:t>
            </a:r>
          </a:p>
          <a:p>
            <a:pPr marL="319088" indent="-307975">
              <a:spcBef>
                <a:spcPts val="600"/>
              </a:spcBef>
            </a:pPr>
            <a:r>
              <a:rPr lang="en-US" altLang="ja-JP" sz="2200" dirty="0"/>
              <a:t>⑨</a:t>
            </a:r>
            <a:r>
              <a:rPr lang="ja-JP" altLang="en-US" sz="2200"/>
              <a:t>こどもの育ちと個別のニーズを共に保障した上で、地域社会への参加・包摂（インクルージョン）の推進の観点を常に念頭に置き、こどもと地域のつながりを意識しながら支援を行うこと。 </a:t>
            </a:r>
            <a:endParaRPr lang="en-US" altLang="ja-JP" sz="2200" dirty="0"/>
          </a:p>
          <a:p>
            <a:pPr marL="319088" indent="-307975">
              <a:spcBef>
                <a:spcPts val="600"/>
              </a:spcBef>
            </a:pPr>
            <a:r>
              <a:rPr lang="en-US" altLang="ja-JP" sz="2200" dirty="0"/>
              <a:t>⑩ </a:t>
            </a:r>
            <a:r>
              <a:rPr lang="ja-JP" altLang="en-US" sz="2200"/>
              <a:t>こどもや家族を包括的に支援していくためには、事業所等において、多職種でそれぞれの専門性を発揮し、こどものニーズを多方面から総合的に捉えるとともに、互いに協力しあいながらチームアプローチによる支援を行うこと。また、事業所等内にとどまらず、地域の関係機関や他の事業所等との連携を通じて、こどもや家族を支えていく連携体制を構築すること。</a:t>
            </a:r>
          </a:p>
        </p:txBody>
      </p:sp>
    </p:spTree>
    <p:extLst>
      <p:ext uri="{BB962C8B-B14F-4D97-AF65-F5344CB8AC3E}">
        <p14:creationId xmlns:p14="http://schemas.microsoft.com/office/powerpoint/2010/main" val="7987723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0B4A265-860B-E674-9BD4-B7B22FA0799F}"/>
              </a:ext>
            </a:extLst>
          </p:cNvPr>
          <p:cNvSpPr>
            <a:spLocks noGrp="1"/>
          </p:cNvSpPr>
          <p:nvPr>
            <p:ph type="sldNum" sz="quarter" idx="12"/>
          </p:nvPr>
        </p:nvSpPr>
        <p:spPr/>
        <p:txBody>
          <a:bodyPr/>
          <a:lstStyle/>
          <a:p>
            <a:pPr>
              <a:defRPr/>
            </a:pPr>
            <a:fld id="{6EF23906-C28C-47DE-8E4F-A94606051E12}" type="slidenum">
              <a:rPr lang="en-US" altLang="ja-JP" smtClean="0">
                <a:solidFill>
                  <a:srgbClr val="000000"/>
                </a:solidFill>
              </a:rPr>
              <a:pPr>
                <a:defRPr/>
              </a:pPr>
              <a:t>6</a:t>
            </a:fld>
            <a:endParaRPr lang="en-US" altLang="ja-JP">
              <a:solidFill>
                <a:srgbClr val="000000"/>
              </a:solidFill>
            </a:endParaRPr>
          </a:p>
        </p:txBody>
      </p:sp>
      <p:sp>
        <p:nvSpPr>
          <p:cNvPr id="8" name="テキスト ボックス 7">
            <a:extLst>
              <a:ext uri="{FF2B5EF4-FFF2-40B4-BE49-F238E27FC236}">
                <a16:creationId xmlns:a16="http://schemas.microsoft.com/office/drawing/2014/main" id="{E113768C-9798-F752-C61C-8799FF8DC076}"/>
              </a:ext>
            </a:extLst>
          </p:cNvPr>
          <p:cNvSpPr txBox="1"/>
          <p:nvPr/>
        </p:nvSpPr>
        <p:spPr>
          <a:xfrm>
            <a:off x="1423606" y="799266"/>
            <a:ext cx="6705682" cy="523220"/>
          </a:xfrm>
          <a:prstGeom prst="rect">
            <a:avLst/>
          </a:prstGeom>
          <a:noFill/>
        </p:spPr>
        <p:txBody>
          <a:bodyPr wrap="none" rtlCol="0">
            <a:spAutoFit/>
          </a:bodyPr>
          <a:lstStyle/>
          <a:p>
            <a:pPr algn="ctr"/>
            <a:r>
              <a:rPr lang="ja-JP" altLang="en-US" sz="2800"/>
              <a:t>その子ならではの輝き、成長・発達を支える</a:t>
            </a:r>
            <a:endParaRPr kumimoji="1" lang="ja-JP" altLang="en-US" sz="2800"/>
          </a:p>
        </p:txBody>
      </p:sp>
      <p:pic>
        <p:nvPicPr>
          <p:cNvPr id="10" name="図 9" descr="おもちゃ, 人形, 女性, 立つ が含まれている画像&#10;&#10;AI 生成コンテンツは誤りを含む可能性があります。">
            <a:extLst>
              <a:ext uri="{FF2B5EF4-FFF2-40B4-BE49-F238E27FC236}">
                <a16:creationId xmlns:a16="http://schemas.microsoft.com/office/drawing/2014/main" id="{94A8E768-DBF7-9CAF-EB37-1F1ED726EFA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100000"/>
                    </a14:imgEffect>
                    <a14:imgEffect>
                      <a14:colorTemperature colorTemp="10204"/>
                    </a14:imgEffect>
                    <a14:imgEffect>
                      <a14:saturation sat="81000"/>
                    </a14:imgEffect>
                    <a14:imgEffect>
                      <a14:brightnessContrast bright="26000" contrast="40000"/>
                    </a14:imgEffect>
                  </a14:imgLayer>
                </a14:imgProps>
              </a:ext>
              <a:ext uri="{28A0092B-C50C-407E-A947-70E740481C1C}">
                <a14:useLocalDpi xmlns:a14="http://schemas.microsoft.com/office/drawing/2010/main" val="0"/>
              </a:ext>
            </a:extLst>
          </a:blip>
          <a:stretch>
            <a:fillRect/>
          </a:stretch>
        </p:blipFill>
        <p:spPr>
          <a:xfrm>
            <a:off x="2902036" y="1799103"/>
            <a:ext cx="3242801" cy="4299444"/>
          </a:xfrm>
          <a:prstGeom prst="rect">
            <a:avLst/>
          </a:prstGeom>
        </p:spPr>
      </p:pic>
      <p:sp>
        <p:nvSpPr>
          <p:cNvPr id="18" name="テキスト ボックス 17">
            <a:extLst>
              <a:ext uri="{FF2B5EF4-FFF2-40B4-BE49-F238E27FC236}">
                <a16:creationId xmlns:a16="http://schemas.microsoft.com/office/drawing/2014/main" id="{D2D23B91-16E7-26DD-3DF8-F9902A51DE8E}"/>
              </a:ext>
            </a:extLst>
          </p:cNvPr>
          <p:cNvSpPr txBox="1"/>
          <p:nvPr/>
        </p:nvSpPr>
        <p:spPr>
          <a:xfrm>
            <a:off x="3592145" y="4032918"/>
            <a:ext cx="2031325" cy="584775"/>
          </a:xfrm>
          <a:prstGeom prst="rect">
            <a:avLst/>
          </a:prstGeom>
          <a:solidFill>
            <a:srgbClr val="FFFF00"/>
          </a:solidFill>
          <a:ln>
            <a:solidFill>
              <a:schemeClr val="tx1"/>
            </a:solidFill>
          </a:ln>
        </p:spPr>
        <p:txBody>
          <a:bodyPr wrap="none" rtlCol="0">
            <a:spAutoFit/>
          </a:bodyPr>
          <a:lstStyle/>
          <a:p>
            <a:pPr algn="ctr"/>
            <a:r>
              <a:rPr kumimoji="1" lang="ja-JP" altLang="en-US" sz="3200"/>
              <a:t>人権・尊厳</a:t>
            </a:r>
          </a:p>
        </p:txBody>
      </p:sp>
      <p:sp>
        <p:nvSpPr>
          <p:cNvPr id="20" name="円/楕円 19">
            <a:extLst>
              <a:ext uri="{FF2B5EF4-FFF2-40B4-BE49-F238E27FC236}">
                <a16:creationId xmlns:a16="http://schemas.microsoft.com/office/drawing/2014/main" id="{7E49C0B2-120E-B959-6885-5EE09218B1FE}"/>
              </a:ext>
            </a:extLst>
          </p:cNvPr>
          <p:cNvSpPr/>
          <p:nvPr/>
        </p:nvSpPr>
        <p:spPr bwMode="auto">
          <a:xfrm>
            <a:off x="2260229" y="1553754"/>
            <a:ext cx="4695156" cy="4695156"/>
          </a:xfrm>
          <a:prstGeom prst="ellipse">
            <a:avLst/>
          </a:prstGeom>
          <a:noFill/>
          <a:ln w="9525" cap="flat" cmpd="sng" algn="ctr">
            <a:solidFill>
              <a:schemeClr val="tx1"/>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marR="0" indent="-119063" algn="l" defTabSz="873125"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Arial" charset="0"/>
              <a:ea typeface="ＭＳ Ｐゴシック" pitchFamily="50" charset="-128"/>
            </a:endParaRPr>
          </a:p>
        </p:txBody>
      </p:sp>
      <p:sp>
        <p:nvSpPr>
          <p:cNvPr id="2" name="Rectangle 3">
            <a:extLst>
              <a:ext uri="{FF2B5EF4-FFF2-40B4-BE49-F238E27FC236}">
                <a16:creationId xmlns:a16="http://schemas.microsoft.com/office/drawing/2014/main" id="{3B834452-1ED6-E9C3-6F3E-868BC92DA6D3}"/>
              </a:ext>
            </a:extLst>
          </p:cNvPr>
          <p:cNvSpPr txBox="1">
            <a:spLocks noChangeArrowheads="1"/>
          </p:cNvSpPr>
          <p:nvPr/>
        </p:nvSpPr>
        <p:spPr bwMode="auto">
          <a:xfrm>
            <a:off x="188527" y="203185"/>
            <a:ext cx="9528945" cy="574017"/>
          </a:xfrm>
          <a:prstGeom prst="rect">
            <a:avLst/>
          </a:prstGeom>
          <a:noFill/>
          <a:ln w="9525">
            <a:noFill/>
            <a:miter lim="800000"/>
            <a:headEnd/>
            <a:tailEnd/>
          </a:ln>
        </p:spPr>
        <p:txBody>
          <a:bodyPr lIns="84368" tIns="42186" rIns="84368" bIns="42186"/>
          <a:lstStyle/>
          <a:p>
            <a:pPr algn="ctr">
              <a:lnSpc>
                <a:spcPct val="80000"/>
              </a:lnSpc>
              <a:spcBef>
                <a:spcPct val="20000"/>
              </a:spcBef>
            </a:pPr>
            <a:r>
              <a:rPr lang="ja-JP" altLang="en-US" sz="3600" u="sng" spc="-100">
                <a:latin typeface="MS PGothic" panose="020B0600070205080204" pitchFamily="34" charset="-128"/>
                <a:ea typeface="MS PGothic" panose="020B0600070205080204" pitchFamily="34" charset="-128"/>
              </a:rPr>
              <a:t>「こどもまんなか」は</a:t>
            </a:r>
            <a:r>
              <a:rPr lang="en-US" altLang="ja-JP" sz="3600" u="sng" spc="-100" dirty="0">
                <a:latin typeface="MS PGothic" panose="020B0600070205080204" pitchFamily="34" charset="-128"/>
                <a:ea typeface="MS PGothic" panose="020B0600070205080204" pitchFamily="34" charset="-128"/>
              </a:rPr>
              <a:t>､</a:t>
            </a:r>
            <a:r>
              <a:rPr lang="ja-JP" altLang="en-US" sz="3600" u="sng" spc="-100">
                <a:solidFill>
                  <a:srgbClr val="0432FF"/>
                </a:solidFill>
                <a:latin typeface="MS PGothic" panose="020B0600070205080204" pitchFamily="34" charset="-128"/>
                <a:ea typeface="MS PGothic" panose="020B0600070205080204" pitchFamily="34" charset="-128"/>
              </a:rPr>
              <a:t>人権モデル</a:t>
            </a:r>
            <a:r>
              <a:rPr lang="ja-JP" altLang="en-US" sz="3600" u="sng" spc="-100">
                <a:latin typeface="MS PGothic" panose="020B0600070205080204" pitchFamily="34" charset="-128"/>
                <a:ea typeface="MS PGothic" panose="020B0600070205080204" pitchFamily="34" charset="-128"/>
              </a:rPr>
              <a:t>に基づく支援</a:t>
            </a:r>
            <a:endParaRPr lang="en-US" altLang="ja-JP" sz="3600" u="sng" spc="-100" dirty="0">
              <a:latin typeface="MS PGothic" panose="020B0600070205080204" pitchFamily="34" charset="-128"/>
              <a:ea typeface="MS PGothic" panose="020B0600070205080204" pitchFamily="34" charset="-128"/>
            </a:endParaRPr>
          </a:p>
        </p:txBody>
      </p:sp>
      <p:sp>
        <p:nvSpPr>
          <p:cNvPr id="11" name="テキスト ボックス 10">
            <a:extLst>
              <a:ext uri="{FF2B5EF4-FFF2-40B4-BE49-F238E27FC236}">
                <a16:creationId xmlns:a16="http://schemas.microsoft.com/office/drawing/2014/main" id="{D04C4039-DB87-E23E-7C49-1D793E8B39C0}"/>
              </a:ext>
            </a:extLst>
          </p:cNvPr>
          <p:cNvSpPr txBox="1"/>
          <p:nvPr/>
        </p:nvSpPr>
        <p:spPr>
          <a:xfrm>
            <a:off x="777058" y="1737248"/>
            <a:ext cx="2815194" cy="830997"/>
          </a:xfrm>
          <a:prstGeom prst="rect">
            <a:avLst/>
          </a:prstGeom>
          <a:solidFill>
            <a:schemeClr val="bg1"/>
          </a:solidFill>
        </p:spPr>
        <p:txBody>
          <a:bodyPr wrap="none" rtlCol="0">
            <a:spAutoFit/>
          </a:bodyPr>
          <a:lstStyle/>
          <a:p>
            <a:r>
              <a:rPr kumimoji="1" lang="ja-JP" altLang="en-US" sz="2400"/>
              <a:t>安心と挑戦の循環</a:t>
            </a:r>
            <a:endParaRPr kumimoji="1" lang="en-US" altLang="ja-JP" sz="2400" dirty="0"/>
          </a:p>
          <a:p>
            <a:r>
              <a:rPr lang="ja-JP" altLang="en-US" sz="2400"/>
              <a:t>アタッチメントの形成</a:t>
            </a:r>
            <a:endParaRPr kumimoji="1" lang="ja-JP" altLang="en-US" sz="2400"/>
          </a:p>
        </p:txBody>
      </p:sp>
      <p:sp>
        <p:nvSpPr>
          <p:cNvPr id="12" name="テキスト ボックス 11">
            <a:extLst>
              <a:ext uri="{FF2B5EF4-FFF2-40B4-BE49-F238E27FC236}">
                <a16:creationId xmlns:a16="http://schemas.microsoft.com/office/drawing/2014/main" id="{8CDAA395-3729-62BA-2D99-82FE18ACB4F4}"/>
              </a:ext>
            </a:extLst>
          </p:cNvPr>
          <p:cNvSpPr txBox="1"/>
          <p:nvPr/>
        </p:nvSpPr>
        <p:spPr>
          <a:xfrm>
            <a:off x="499739" y="3135890"/>
            <a:ext cx="2249334" cy="461665"/>
          </a:xfrm>
          <a:prstGeom prst="rect">
            <a:avLst/>
          </a:prstGeom>
          <a:solidFill>
            <a:schemeClr val="bg1"/>
          </a:solidFill>
        </p:spPr>
        <p:txBody>
          <a:bodyPr wrap="none" rtlCol="0">
            <a:spAutoFit/>
          </a:bodyPr>
          <a:lstStyle/>
          <a:p>
            <a:r>
              <a:rPr kumimoji="1" lang="ja-JP" altLang="en-US" sz="2400"/>
              <a:t>生きる力の育成</a:t>
            </a:r>
          </a:p>
        </p:txBody>
      </p:sp>
      <p:sp>
        <p:nvSpPr>
          <p:cNvPr id="13" name="テキスト ボックス 12">
            <a:extLst>
              <a:ext uri="{FF2B5EF4-FFF2-40B4-BE49-F238E27FC236}">
                <a16:creationId xmlns:a16="http://schemas.microsoft.com/office/drawing/2014/main" id="{2834E577-8477-4171-902C-F49FBCF62764}"/>
              </a:ext>
            </a:extLst>
          </p:cNvPr>
          <p:cNvSpPr txBox="1"/>
          <p:nvPr/>
        </p:nvSpPr>
        <p:spPr>
          <a:xfrm>
            <a:off x="6478015" y="3442601"/>
            <a:ext cx="2973891" cy="461665"/>
          </a:xfrm>
          <a:prstGeom prst="rect">
            <a:avLst/>
          </a:prstGeom>
          <a:solidFill>
            <a:schemeClr val="bg1"/>
          </a:solidFill>
        </p:spPr>
        <p:txBody>
          <a:bodyPr wrap="none" rtlCol="0">
            <a:spAutoFit/>
          </a:bodyPr>
          <a:lstStyle/>
          <a:p>
            <a:r>
              <a:rPr kumimoji="1" lang="ja-JP" altLang="en-US" sz="2400"/>
              <a:t>好き・得意を伸ばせる</a:t>
            </a:r>
          </a:p>
        </p:txBody>
      </p:sp>
      <p:sp>
        <p:nvSpPr>
          <p:cNvPr id="14" name="テキスト ボックス 13">
            <a:extLst>
              <a:ext uri="{FF2B5EF4-FFF2-40B4-BE49-F238E27FC236}">
                <a16:creationId xmlns:a16="http://schemas.microsoft.com/office/drawing/2014/main" id="{D37AF88D-8B70-E1FD-7401-D76E46BC9F14}"/>
              </a:ext>
            </a:extLst>
          </p:cNvPr>
          <p:cNvSpPr txBox="1"/>
          <p:nvPr/>
        </p:nvSpPr>
        <p:spPr>
          <a:xfrm>
            <a:off x="630224" y="5435948"/>
            <a:ext cx="2783134" cy="830997"/>
          </a:xfrm>
          <a:prstGeom prst="rect">
            <a:avLst/>
          </a:prstGeom>
          <a:solidFill>
            <a:schemeClr val="bg1"/>
          </a:solidFill>
        </p:spPr>
        <p:txBody>
          <a:bodyPr wrap="none" rtlCol="0">
            <a:spAutoFit/>
          </a:bodyPr>
          <a:lstStyle/>
          <a:p>
            <a:r>
              <a:rPr kumimoji="1" lang="ja-JP" altLang="en-US" sz="2400"/>
              <a:t>多彩な経験を</a:t>
            </a:r>
            <a:r>
              <a:rPr lang="ja-JP" altLang="en-US" sz="2400"/>
              <a:t>通じた</a:t>
            </a:r>
            <a:endParaRPr lang="en-US" altLang="ja-JP" sz="2400" dirty="0"/>
          </a:p>
          <a:p>
            <a:r>
              <a:rPr kumimoji="1" lang="ja-JP" altLang="en-US" sz="2400"/>
              <a:t>新たな自分の発見</a:t>
            </a:r>
          </a:p>
        </p:txBody>
      </p:sp>
      <p:sp>
        <p:nvSpPr>
          <p:cNvPr id="5" name="テキスト ボックス 4">
            <a:extLst>
              <a:ext uri="{FF2B5EF4-FFF2-40B4-BE49-F238E27FC236}">
                <a16:creationId xmlns:a16="http://schemas.microsoft.com/office/drawing/2014/main" id="{98E6DACA-0D78-5A79-FF40-EEDE66C9696F}"/>
              </a:ext>
            </a:extLst>
          </p:cNvPr>
          <p:cNvSpPr txBox="1"/>
          <p:nvPr/>
        </p:nvSpPr>
        <p:spPr>
          <a:xfrm>
            <a:off x="5774328" y="5417913"/>
            <a:ext cx="3172663" cy="1384995"/>
          </a:xfrm>
          <a:prstGeom prst="rect">
            <a:avLst/>
          </a:prstGeom>
          <a:solidFill>
            <a:schemeClr val="bg1"/>
          </a:solidFill>
        </p:spPr>
        <p:txBody>
          <a:bodyPr wrap="none" rtlCol="0">
            <a:spAutoFit/>
          </a:bodyPr>
          <a:lstStyle/>
          <a:p>
            <a:r>
              <a:rPr kumimoji="1" lang="ja-JP" altLang="en-US" sz="2400"/>
              <a:t>自分のことが好き</a:t>
            </a:r>
            <a:endParaRPr kumimoji="1" lang="en-US" altLang="ja-JP" sz="2400" dirty="0"/>
          </a:p>
          <a:p>
            <a:r>
              <a:rPr lang="ja-JP" altLang="en-US" sz="2000"/>
              <a:t>　（安全感、安心感、</a:t>
            </a:r>
            <a:endParaRPr lang="en-US" altLang="ja-JP" sz="2000" dirty="0"/>
          </a:p>
          <a:p>
            <a:r>
              <a:rPr lang="ja-JP" altLang="en-US" sz="2000"/>
              <a:t>　　受容感、達成感、有用感</a:t>
            </a:r>
            <a:endParaRPr lang="en-US" altLang="ja-JP" sz="2000" dirty="0"/>
          </a:p>
          <a:p>
            <a:r>
              <a:rPr kumimoji="1" lang="ja-JP" altLang="en-US" sz="2000"/>
              <a:t>　　効力感、肯定感・・・）</a:t>
            </a:r>
          </a:p>
        </p:txBody>
      </p:sp>
      <p:sp>
        <p:nvSpPr>
          <p:cNvPr id="6" name="テキスト ボックス 5">
            <a:extLst>
              <a:ext uri="{FF2B5EF4-FFF2-40B4-BE49-F238E27FC236}">
                <a16:creationId xmlns:a16="http://schemas.microsoft.com/office/drawing/2014/main" id="{5E4DBA76-753F-81F2-59E5-CEACF33E68FF}"/>
              </a:ext>
            </a:extLst>
          </p:cNvPr>
          <p:cNvSpPr txBox="1"/>
          <p:nvPr/>
        </p:nvSpPr>
        <p:spPr>
          <a:xfrm>
            <a:off x="5796486" y="1765102"/>
            <a:ext cx="3292889" cy="461665"/>
          </a:xfrm>
          <a:prstGeom prst="rect">
            <a:avLst/>
          </a:prstGeom>
          <a:solidFill>
            <a:schemeClr val="bg1"/>
          </a:solidFill>
        </p:spPr>
        <p:txBody>
          <a:bodyPr wrap="none" rtlCol="0">
            <a:spAutoFit/>
          </a:bodyPr>
          <a:lstStyle/>
          <a:p>
            <a:r>
              <a:rPr kumimoji="1" lang="ja-JP" altLang="en-US" sz="2400"/>
              <a:t>意見を言い、尊重される</a:t>
            </a:r>
          </a:p>
        </p:txBody>
      </p:sp>
      <p:sp>
        <p:nvSpPr>
          <p:cNvPr id="7" name="テキスト ボックス 6">
            <a:extLst>
              <a:ext uri="{FF2B5EF4-FFF2-40B4-BE49-F238E27FC236}">
                <a16:creationId xmlns:a16="http://schemas.microsoft.com/office/drawing/2014/main" id="{C1DC7B03-49EF-EFCF-6047-932EC8B12CF0}"/>
              </a:ext>
            </a:extLst>
          </p:cNvPr>
          <p:cNvSpPr txBox="1"/>
          <p:nvPr/>
        </p:nvSpPr>
        <p:spPr>
          <a:xfrm>
            <a:off x="777058" y="4461482"/>
            <a:ext cx="1972015" cy="461665"/>
          </a:xfrm>
          <a:prstGeom prst="rect">
            <a:avLst/>
          </a:prstGeom>
          <a:solidFill>
            <a:schemeClr val="bg1"/>
          </a:solidFill>
        </p:spPr>
        <p:txBody>
          <a:bodyPr wrap="none" rtlCol="0">
            <a:spAutoFit/>
          </a:bodyPr>
          <a:lstStyle/>
          <a:p>
            <a:r>
              <a:rPr kumimoji="1" lang="ja-JP" altLang="en-US" sz="2400"/>
              <a:t>居場所がある</a:t>
            </a:r>
          </a:p>
        </p:txBody>
      </p:sp>
      <p:sp>
        <p:nvSpPr>
          <p:cNvPr id="9" name="テキスト ボックス 8">
            <a:extLst>
              <a:ext uri="{FF2B5EF4-FFF2-40B4-BE49-F238E27FC236}">
                <a16:creationId xmlns:a16="http://schemas.microsoft.com/office/drawing/2014/main" id="{4C0F64F3-F3D6-2D94-CE1B-BACD2A6BD134}"/>
              </a:ext>
            </a:extLst>
          </p:cNvPr>
          <p:cNvSpPr txBox="1"/>
          <p:nvPr/>
        </p:nvSpPr>
        <p:spPr>
          <a:xfrm>
            <a:off x="6409747" y="4415035"/>
            <a:ext cx="2185214" cy="461665"/>
          </a:xfrm>
          <a:prstGeom prst="rect">
            <a:avLst/>
          </a:prstGeom>
          <a:solidFill>
            <a:schemeClr val="bg1"/>
          </a:solidFill>
        </p:spPr>
        <p:txBody>
          <a:bodyPr wrap="none" rtlCol="0">
            <a:spAutoFit/>
          </a:bodyPr>
          <a:lstStyle/>
          <a:p>
            <a:r>
              <a:rPr kumimoji="1" lang="ja-JP" altLang="en-US" sz="2400"/>
              <a:t>そのままでいい</a:t>
            </a:r>
          </a:p>
        </p:txBody>
      </p:sp>
      <p:sp>
        <p:nvSpPr>
          <p:cNvPr id="15" name="テキスト ボックス 14">
            <a:extLst>
              <a:ext uri="{FF2B5EF4-FFF2-40B4-BE49-F238E27FC236}">
                <a16:creationId xmlns:a16="http://schemas.microsoft.com/office/drawing/2014/main" id="{9490035D-AB2C-939A-DF9D-725AECC40DE1}"/>
              </a:ext>
            </a:extLst>
          </p:cNvPr>
          <p:cNvSpPr txBox="1"/>
          <p:nvPr/>
        </p:nvSpPr>
        <p:spPr>
          <a:xfrm>
            <a:off x="6127866" y="2568245"/>
            <a:ext cx="2509020" cy="461665"/>
          </a:xfrm>
          <a:prstGeom prst="rect">
            <a:avLst/>
          </a:prstGeom>
          <a:solidFill>
            <a:schemeClr val="bg1"/>
          </a:solidFill>
        </p:spPr>
        <p:txBody>
          <a:bodyPr wrap="none" rtlCol="0">
            <a:spAutoFit/>
          </a:bodyPr>
          <a:lstStyle/>
          <a:p>
            <a:r>
              <a:rPr kumimoji="1" lang="ja-JP" altLang="en-US" sz="2400"/>
              <a:t>自分で決められる</a:t>
            </a:r>
          </a:p>
        </p:txBody>
      </p:sp>
    </p:spTree>
    <p:extLst>
      <p:ext uri="{BB962C8B-B14F-4D97-AF65-F5344CB8AC3E}">
        <p14:creationId xmlns:p14="http://schemas.microsoft.com/office/powerpoint/2010/main" val="2876480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fade">
                                      <p:cBhvr>
                                        <p:cTn id="47" dur="500"/>
                                        <p:tgtEl>
                                          <p:spTgt spid="5"/>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 calcmode="lin" valueType="num">
                                      <p:cBhvr>
                                        <p:cTn id="52" dur="500" fill="hold"/>
                                        <p:tgtEl>
                                          <p:spTgt spid="18"/>
                                        </p:tgtEl>
                                        <p:attrNameLst>
                                          <p:attrName>ppt_w</p:attrName>
                                        </p:attrNameLst>
                                      </p:cBhvr>
                                      <p:tavLst>
                                        <p:tav tm="0">
                                          <p:val>
                                            <p:fltVal val="0"/>
                                          </p:val>
                                        </p:tav>
                                        <p:tav tm="100000">
                                          <p:val>
                                            <p:strVal val="#ppt_w"/>
                                          </p:val>
                                        </p:tav>
                                      </p:tavLst>
                                    </p:anim>
                                    <p:anim calcmode="lin" valueType="num">
                                      <p:cBhvr>
                                        <p:cTn id="53" dur="500" fill="hold"/>
                                        <p:tgtEl>
                                          <p:spTgt spid="18"/>
                                        </p:tgtEl>
                                        <p:attrNameLst>
                                          <p:attrName>ppt_h</p:attrName>
                                        </p:attrNameLst>
                                      </p:cBhvr>
                                      <p:tavLst>
                                        <p:tav tm="0">
                                          <p:val>
                                            <p:fltVal val="0"/>
                                          </p:val>
                                        </p:tav>
                                        <p:tav tm="100000">
                                          <p:val>
                                            <p:strVal val="#ppt_h"/>
                                          </p:val>
                                        </p:tav>
                                      </p:tavLst>
                                    </p:anim>
                                    <p:animEffect transition="in" filter="fade">
                                      <p:cBhvr>
                                        <p:cTn id="5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1" grpId="0" animBg="1"/>
      <p:bldP spid="12" grpId="0" animBg="1"/>
      <p:bldP spid="13" grpId="0" animBg="1"/>
      <p:bldP spid="14" grpId="0" animBg="1"/>
      <p:bldP spid="5" grpId="0" animBg="1"/>
      <p:bldP spid="6" grpId="0" animBg="1"/>
      <p:bldP spid="7" grpId="0" animBg="1"/>
      <p:bldP spid="9" grpId="0" animBg="1"/>
      <p:bldP spid="15"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D7873D9F-01A9-3750-0D31-DCD7B319DA22}"/>
              </a:ext>
            </a:extLst>
          </p:cNvPr>
          <p:cNvSpPr txBox="1"/>
          <p:nvPr/>
        </p:nvSpPr>
        <p:spPr>
          <a:xfrm>
            <a:off x="20452" y="476672"/>
            <a:ext cx="9865096" cy="6571030"/>
          </a:xfrm>
          <a:prstGeom prst="rect">
            <a:avLst/>
          </a:prstGeom>
          <a:noFill/>
        </p:spPr>
        <p:txBody>
          <a:bodyPr wrap="square">
            <a:spAutoFit/>
          </a:bodyPr>
          <a:lstStyle/>
          <a:p>
            <a:pPr marL="273050" indent="-261938">
              <a:buNone/>
            </a:pPr>
            <a:r>
              <a:rPr lang="en-US" altLang="ja-JP" sz="2200" dirty="0">
                <a:solidFill>
                  <a:srgbClr val="000000"/>
                </a:solidFill>
                <a:latin typeface="Helvetica" pitchFamily="2" charset="0"/>
              </a:rPr>
              <a:t>① </a:t>
            </a:r>
            <a:r>
              <a:rPr lang="ja-JP" altLang="en-US" sz="2200">
                <a:solidFill>
                  <a:srgbClr val="000000"/>
                </a:solidFill>
                <a:latin typeface="Helvetica" pitchFamily="2" charset="0"/>
              </a:rPr>
              <a:t>（児童発達支援と同じ）</a:t>
            </a:r>
            <a:endParaRPr lang="en-US" altLang="ja-JP" sz="2200" dirty="0">
              <a:solidFill>
                <a:srgbClr val="000000"/>
              </a:solidFill>
              <a:latin typeface="Helvetica" pitchFamily="2" charset="0"/>
            </a:endParaRPr>
          </a:p>
          <a:p>
            <a:pPr marL="273050" indent="-261938">
              <a:buNone/>
            </a:pPr>
            <a:r>
              <a:rPr lang="en-US" altLang="ja-JP" sz="2200" dirty="0">
                <a:solidFill>
                  <a:srgbClr val="000000"/>
                </a:solidFill>
                <a:latin typeface="Helvetica" pitchFamily="2" charset="0"/>
              </a:rPr>
              <a:t>② </a:t>
            </a:r>
            <a:r>
              <a:rPr lang="ja-JP" altLang="en-US" sz="2200">
                <a:solidFill>
                  <a:srgbClr val="000000"/>
                </a:solidFill>
                <a:latin typeface="Helvetica" pitchFamily="2" charset="0"/>
              </a:rPr>
              <a:t>（児童発達支援と同じ）</a:t>
            </a:r>
            <a:endParaRPr lang="en-US" altLang="ja-JP" sz="2200" dirty="0">
              <a:solidFill>
                <a:srgbClr val="000000"/>
              </a:solidFill>
              <a:latin typeface="Helvetica" pitchFamily="2" charset="0"/>
            </a:endParaRPr>
          </a:p>
          <a:p>
            <a:pPr marL="273050" indent="-261938">
              <a:buNone/>
            </a:pPr>
            <a:r>
              <a:rPr lang="en-US" altLang="ja-JP" sz="2200" dirty="0">
                <a:solidFill>
                  <a:srgbClr val="000000"/>
                </a:solidFill>
                <a:latin typeface="Helvetica" pitchFamily="2" charset="0"/>
              </a:rPr>
              <a:t>③ </a:t>
            </a:r>
            <a:r>
              <a:rPr lang="ja-JP" altLang="en-US" sz="2200">
                <a:solidFill>
                  <a:srgbClr val="000000"/>
                </a:solidFill>
                <a:latin typeface="Helvetica" pitchFamily="2" charset="0"/>
              </a:rPr>
              <a:t>（児童発達支援と同じ）</a:t>
            </a:r>
            <a:endParaRPr lang="en-US" altLang="ja-JP" sz="2200" dirty="0">
              <a:solidFill>
                <a:srgbClr val="000000"/>
              </a:solidFill>
              <a:latin typeface="Helvetica" pitchFamily="2" charset="0"/>
            </a:endParaRPr>
          </a:p>
          <a:p>
            <a:pPr marL="273050" indent="-261938">
              <a:spcBef>
                <a:spcPts val="600"/>
              </a:spcBef>
              <a:buNone/>
            </a:pPr>
            <a:r>
              <a:rPr lang="en-US" altLang="ja-JP" sz="2200" dirty="0"/>
              <a:t>④</a:t>
            </a:r>
            <a:r>
              <a:rPr lang="ja-JP" altLang="en-US" sz="2200"/>
              <a:t>こどもの相互の関係作りや互いに尊重する心を大切にし、集団における活動を効果あるものにするよう援助すること。その際、個の成長と、こども同士の協同的な活動が促されるよう配慮するとともに、社会的な行動や行為を意識ながら支援を行うこと。</a:t>
            </a:r>
            <a:endParaRPr lang="en-US" altLang="ja-JP" sz="2200" dirty="0"/>
          </a:p>
          <a:p>
            <a:pPr marL="273050" indent="-261938">
              <a:spcBef>
                <a:spcPts val="600"/>
              </a:spcBef>
              <a:buNone/>
            </a:pPr>
            <a:r>
              <a:rPr lang="en-US" altLang="ja-JP" sz="2200" dirty="0"/>
              <a:t>⑤</a:t>
            </a:r>
            <a:r>
              <a:rPr lang="ja-JP" altLang="en-US" sz="2200"/>
              <a:t>こどもが自発的、意欲的に関われるような環境を構成し、こどもの主体的な活動やこども相互の関わりを大切にすること。こどもが様々なことを考えながら自己選択・自己決定する時間を意識的につくり、こどもが大人に見守られているという安心感の中で体験できる機会を意図的に提供し、丁寧に見守る支援を行うこと。</a:t>
            </a:r>
            <a:endParaRPr lang="en-US" altLang="ja-JP" sz="2200" dirty="0">
              <a:solidFill>
                <a:srgbClr val="000000"/>
              </a:solidFill>
              <a:latin typeface="Helvetica" pitchFamily="2" charset="0"/>
            </a:endParaRPr>
          </a:p>
          <a:p>
            <a:pPr>
              <a:spcBef>
                <a:spcPts val="600"/>
              </a:spcBef>
            </a:pPr>
            <a:r>
              <a:rPr lang="en-US" altLang="ja-JP" sz="2200" dirty="0">
                <a:solidFill>
                  <a:srgbClr val="000000"/>
                </a:solidFill>
                <a:latin typeface="Helvetica" pitchFamily="2" charset="0"/>
              </a:rPr>
              <a:t>⑥ </a:t>
            </a:r>
            <a:r>
              <a:rPr lang="ja-JP" altLang="en-US" sz="2200">
                <a:solidFill>
                  <a:srgbClr val="000000"/>
                </a:solidFill>
                <a:latin typeface="Helvetica" pitchFamily="2" charset="0"/>
              </a:rPr>
              <a:t>（児童発達支援と同じ）</a:t>
            </a:r>
            <a:endParaRPr lang="en-US" altLang="ja-JP" sz="2200" dirty="0">
              <a:solidFill>
                <a:srgbClr val="000000"/>
              </a:solidFill>
              <a:latin typeface="Helvetica" pitchFamily="2" charset="0"/>
            </a:endParaRPr>
          </a:p>
          <a:p>
            <a:pPr>
              <a:spcBef>
                <a:spcPts val="0"/>
              </a:spcBef>
            </a:pPr>
            <a:r>
              <a:rPr lang="en-US" altLang="ja-JP" sz="2200" dirty="0">
                <a:solidFill>
                  <a:srgbClr val="000000"/>
                </a:solidFill>
                <a:latin typeface="Helvetica" pitchFamily="2" charset="0"/>
              </a:rPr>
              <a:t>⑦ </a:t>
            </a:r>
            <a:r>
              <a:rPr lang="ja-JP" altLang="en-US" sz="2200">
                <a:solidFill>
                  <a:srgbClr val="000000"/>
                </a:solidFill>
                <a:latin typeface="Helvetica" pitchFamily="2" charset="0"/>
              </a:rPr>
              <a:t>（児童発達支援と同じ）</a:t>
            </a:r>
            <a:endParaRPr lang="en-US" altLang="ja-JP" sz="2200" dirty="0">
              <a:solidFill>
                <a:srgbClr val="000000"/>
              </a:solidFill>
              <a:effectLst/>
              <a:latin typeface="Helvetica" pitchFamily="2" charset="0"/>
            </a:endParaRPr>
          </a:p>
          <a:p>
            <a:pPr marL="273050" indent="-261938">
              <a:spcBef>
                <a:spcPts val="600"/>
              </a:spcBef>
              <a:buNone/>
            </a:pPr>
            <a:r>
              <a:rPr lang="en-US" altLang="ja-JP" sz="2200" dirty="0">
                <a:solidFill>
                  <a:srgbClr val="000000"/>
                </a:solidFill>
                <a:effectLst/>
                <a:latin typeface="Helvetica" pitchFamily="2" charset="0"/>
              </a:rPr>
              <a:t>⑧ </a:t>
            </a:r>
            <a:r>
              <a:rPr lang="ja-JP" altLang="en-US" sz="2200">
                <a:solidFill>
                  <a:srgbClr val="000000"/>
                </a:solidFill>
                <a:effectLst/>
                <a:latin typeface="Helvetica" pitchFamily="2" charset="0"/>
              </a:rPr>
              <a:t>こどもが他者との信頼関係の形成を経験できることが必要であり、この経験を起点として、仲間とともに過ごすことの心地よさや楽しさを味わうことで、人と関わることへの関心が育ち、コミュニケーションをとることの楽しさを感じられるように支援すること。また、仲間と関わることにより、葛藤を調整する力や主張する力、折り合いをつける力が育つよう支援すること。</a:t>
            </a:r>
          </a:p>
        </p:txBody>
      </p:sp>
      <p:sp>
        <p:nvSpPr>
          <p:cNvPr id="8" name="テキスト ボックス 7">
            <a:extLst>
              <a:ext uri="{FF2B5EF4-FFF2-40B4-BE49-F238E27FC236}">
                <a16:creationId xmlns:a16="http://schemas.microsoft.com/office/drawing/2014/main" id="{252897FF-16E5-626C-F233-563BD770D857}"/>
              </a:ext>
            </a:extLst>
          </p:cNvPr>
          <p:cNvSpPr txBox="1"/>
          <p:nvPr/>
        </p:nvSpPr>
        <p:spPr>
          <a:xfrm>
            <a:off x="0" y="0"/>
            <a:ext cx="3599062" cy="523220"/>
          </a:xfrm>
          <a:prstGeom prst="rect">
            <a:avLst/>
          </a:prstGeom>
          <a:noFill/>
        </p:spPr>
        <p:txBody>
          <a:bodyPr wrap="none" rtlCol="0">
            <a:spAutoFit/>
          </a:bodyPr>
          <a:lstStyle/>
          <a:p>
            <a:r>
              <a:rPr lang="ja-JP" altLang="en-US" sz="2800" u="sng"/>
              <a:t>放課後等デイサービス</a:t>
            </a:r>
            <a:endParaRPr kumimoji="1" lang="ja-JP" altLang="en-US" sz="2800" u="sng"/>
          </a:p>
        </p:txBody>
      </p:sp>
    </p:spTree>
    <p:extLst>
      <p:ext uri="{BB962C8B-B14F-4D97-AF65-F5344CB8AC3E}">
        <p14:creationId xmlns:p14="http://schemas.microsoft.com/office/powerpoint/2010/main" val="18252350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4E40C-50E4-2C77-2006-80FFCEF17127}"/>
            </a:ext>
          </a:extLst>
        </p:cNvPr>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3E60A352-EE86-D35F-0BEC-57333EEA571C}"/>
              </a:ext>
            </a:extLst>
          </p:cNvPr>
          <p:cNvSpPr txBox="1"/>
          <p:nvPr/>
        </p:nvSpPr>
        <p:spPr>
          <a:xfrm>
            <a:off x="20452" y="27275"/>
            <a:ext cx="9865096" cy="7094250"/>
          </a:xfrm>
          <a:prstGeom prst="rect">
            <a:avLst/>
          </a:prstGeom>
          <a:noFill/>
        </p:spPr>
        <p:txBody>
          <a:bodyPr wrap="square">
            <a:spAutoFit/>
          </a:bodyPr>
          <a:lstStyle/>
          <a:p>
            <a:pPr marL="273050" indent="-261938">
              <a:spcBef>
                <a:spcPts val="600"/>
              </a:spcBef>
              <a:buNone/>
            </a:pPr>
            <a:r>
              <a:rPr lang="en-US" altLang="ja-JP" sz="2200" dirty="0">
                <a:solidFill>
                  <a:srgbClr val="000000"/>
                </a:solidFill>
                <a:latin typeface="Helvetica" pitchFamily="2" charset="0"/>
              </a:rPr>
              <a:t>⑨ </a:t>
            </a:r>
            <a:r>
              <a:rPr lang="ja-JP" altLang="en-US" sz="2200">
                <a:solidFill>
                  <a:srgbClr val="000000"/>
                </a:solidFill>
                <a:latin typeface="Helvetica" pitchFamily="2" charset="0"/>
              </a:rPr>
              <a:t>児童期から青年期は、年齢とともに発達上のニーズが変化したり、二次障害やメンタルヘルスの課題を抱えたりするなど、様々な課題に直面するとともに、人格を形成していく時</a:t>
            </a:r>
            <a:r>
              <a:rPr lang="ja-JP" altLang="en-US" sz="2200"/>
              <a:t>期にあることから、自尊感情や自己効力感を育むことができるよう支援すること。</a:t>
            </a:r>
          </a:p>
          <a:p>
            <a:pPr marL="273050" indent="-261938">
              <a:spcBef>
                <a:spcPts val="600"/>
              </a:spcBef>
            </a:pPr>
            <a:r>
              <a:rPr lang="en-US" altLang="ja-JP" sz="2200" dirty="0"/>
              <a:t>⑩ </a:t>
            </a:r>
            <a:r>
              <a:rPr lang="ja-JP" altLang="en-US" sz="2200"/>
              <a:t>こどもが、年齢とともに変化する発達上のニーズや、二次障害、メンタルヘルスの課題を乗り越えていくためには、自尊感情や自己効力感を育むことが重要であり、そのベースとなるのは保護者や家庭生活である。このことを踏まえ、保護者のこどもの障害特性の理解等に配慮するとともに、一人一人の保護者の状況やその意向を理解し、受容し、それぞれの親子関係や家庭生活等に配慮しながら、様々な機会をとらえ、適切に援助すること。</a:t>
            </a:r>
          </a:p>
          <a:p>
            <a:pPr marL="273050" indent="-261938">
              <a:spcBef>
                <a:spcPts val="600"/>
              </a:spcBef>
            </a:pPr>
            <a:r>
              <a:rPr lang="en-US" altLang="ja-JP" sz="2200" dirty="0"/>
              <a:t>⑪ </a:t>
            </a:r>
            <a:r>
              <a:rPr lang="ja-JP" altLang="en-US" sz="2200"/>
              <a:t>こどもの育ちと個別のニーズを共に保障した上で、地域社会への参加・包摂（インクルージョン）の推進の観点を常に念頭に置き、こどもと地域のつながりを意識しながら支援を行うこと。</a:t>
            </a:r>
            <a:endParaRPr lang="ja-JP" altLang="en-US" sz="2200">
              <a:solidFill>
                <a:srgbClr val="000000"/>
              </a:solidFill>
              <a:latin typeface="Helvetica" pitchFamily="2" charset="0"/>
            </a:endParaRPr>
          </a:p>
          <a:p>
            <a:pPr marL="273050" indent="-261938">
              <a:spcBef>
                <a:spcPts val="600"/>
              </a:spcBef>
            </a:pPr>
            <a:r>
              <a:rPr lang="en-US" altLang="ja-JP" sz="2200" dirty="0"/>
              <a:t>⑫ </a:t>
            </a:r>
            <a:r>
              <a:rPr lang="ja-JP" altLang="en-US" sz="2200"/>
              <a:t>こどもや家族を包括的に支援していくため、また、大人になる準備を含めた将来の日常生活や社会生活に向けた準備を支援していくため、事業所において、多職種でそれぞれの専門性を発揮し、こどものニーズを多方面から総合的に捉えるとともに、互いに協力しあいながらチームアプローチによる支援を行うこと。また、事業所内にとどまらず、地域の関係機関や他の事業所等との連携を通じて、こどもや家族を支えていく連携体制を構築すること。</a:t>
            </a:r>
          </a:p>
          <a:p>
            <a:endParaRPr lang="ja-JP" altLang="en-US" sz="2200">
              <a:solidFill>
                <a:srgbClr val="000000"/>
              </a:solidFill>
              <a:effectLst/>
              <a:latin typeface="Helvetica" pitchFamily="2" charset="0"/>
            </a:endParaRPr>
          </a:p>
        </p:txBody>
      </p:sp>
    </p:spTree>
    <p:extLst>
      <p:ext uri="{BB962C8B-B14F-4D97-AF65-F5344CB8AC3E}">
        <p14:creationId xmlns:p14="http://schemas.microsoft.com/office/powerpoint/2010/main" val="81568409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円/楕円 5">
            <a:extLst>
              <a:ext uri="{FF2B5EF4-FFF2-40B4-BE49-F238E27FC236}">
                <a16:creationId xmlns:a16="http://schemas.microsoft.com/office/drawing/2014/main" id="{CAC489DE-74BF-F804-67DB-5182EDA26984}"/>
              </a:ext>
            </a:extLst>
          </p:cNvPr>
          <p:cNvSpPr/>
          <p:nvPr/>
        </p:nvSpPr>
        <p:spPr>
          <a:xfrm>
            <a:off x="1136576" y="1974387"/>
            <a:ext cx="2432698" cy="2432698"/>
          </a:xfrm>
          <a:prstGeom prst="ellipse">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600" u="sng">
                <a:solidFill>
                  <a:schemeClr val="bg1"/>
                </a:solidFill>
                <a:latin typeface="MS PGothic" panose="020B0600070205080204" pitchFamily="34" charset="-128"/>
                <a:ea typeface="MS PGothic" panose="020B0600070205080204" pitchFamily="34" charset="-128"/>
              </a:rPr>
              <a:t>利用者</a:t>
            </a:r>
          </a:p>
        </p:txBody>
      </p:sp>
      <p:sp>
        <p:nvSpPr>
          <p:cNvPr id="7" name="円/楕円 6">
            <a:extLst>
              <a:ext uri="{FF2B5EF4-FFF2-40B4-BE49-F238E27FC236}">
                <a16:creationId xmlns:a16="http://schemas.microsoft.com/office/drawing/2014/main" id="{B3D253C8-1EED-3BC4-81DF-10CE32DCE0AE}"/>
              </a:ext>
            </a:extLst>
          </p:cNvPr>
          <p:cNvSpPr/>
          <p:nvPr/>
        </p:nvSpPr>
        <p:spPr>
          <a:xfrm>
            <a:off x="6012854" y="1974387"/>
            <a:ext cx="2432698" cy="2432698"/>
          </a:xfrm>
          <a:prstGeom prst="ellipse">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600" u="sng">
                <a:solidFill>
                  <a:schemeClr val="bg1"/>
                </a:solidFill>
                <a:latin typeface="MS PGothic" panose="020B0600070205080204" pitchFamily="34" charset="-128"/>
                <a:ea typeface="MS PGothic" panose="020B0600070205080204" pitchFamily="34" charset="-128"/>
              </a:rPr>
              <a:t>支援者</a:t>
            </a:r>
          </a:p>
        </p:txBody>
      </p:sp>
      <p:sp>
        <p:nvSpPr>
          <p:cNvPr id="8" name="右矢印 7">
            <a:extLst>
              <a:ext uri="{FF2B5EF4-FFF2-40B4-BE49-F238E27FC236}">
                <a16:creationId xmlns:a16="http://schemas.microsoft.com/office/drawing/2014/main" id="{81E24ECE-F082-F866-76C8-68EEDE10B7F5}"/>
              </a:ext>
            </a:extLst>
          </p:cNvPr>
          <p:cNvSpPr/>
          <p:nvPr/>
        </p:nvSpPr>
        <p:spPr>
          <a:xfrm>
            <a:off x="4218603" y="3502116"/>
            <a:ext cx="1295191" cy="37578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9" name="右矢印 8">
            <a:extLst>
              <a:ext uri="{FF2B5EF4-FFF2-40B4-BE49-F238E27FC236}">
                <a16:creationId xmlns:a16="http://schemas.microsoft.com/office/drawing/2014/main" id="{8B5FC5D1-2C1A-5400-EC90-4E3692ED2588}"/>
              </a:ext>
            </a:extLst>
          </p:cNvPr>
          <p:cNvSpPr/>
          <p:nvPr/>
        </p:nvSpPr>
        <p:spPr>
          <a:xfrm rot="10800000">
            <a:off x="4129826" y="2457269"/>
            <a:ext cx="1383968" cy="37578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800"/>
          </a:p>
        </p:txBody>
      </p:sp>
      <p:sp>
        <p:nvSpPr>
          <p:cNvPr id="12" name="テキスト ボックス 11">
            <a:extLst>
              <a:ext uri="{FF2B5EF4-FFF2-40B4-BE49-F238E27FC236}">
                <a16:creationId xmlns:a16="http://schemas.microsoft.com/office/drawing/2014/main" id="{1C016511-3070-EE13-EC34-6793BDE01701}"/>
              </a:ext>
            </a:extLst>
          </p:cNvPr>
          <p:cNvSpPr txBox="1"/>
          <p:nvPr/>
        </p:nvSpPr>
        <p:spPr>
          <a:xfrm>
            <a:off x="470806" y="1285169"/>
            <a:ext cx="5945858" cy="584775"/>
          </a:xfrm>
          <a:prstGeom prst="rect">
            <a:avLst/>
          </a:prstGeom>
          <a:noFill/>
        </p:spPr>
        <p:txBody>
          <a:bodyPr wrap="none" rtlCol="0">
            <a:spAutoFit/>
          </a:bodyPr>
          <a:lstStyle/>
          <a:p>
            <a:r>
              <a:rPr lang="ja-JP" altLang="en-US" sz="3200">
                <a:latin typeface="MS PGothic" panose="020B0600070205080204" pitchFamily="34" charset="-128"/>
                <a:ea typeface="MS PGothic" panose="020B0600070205080204" pitchFamily="34" charset="-128"/>
              </a:rPr>
              <a:t>「</a:t>
            </a:r>
            <a:r>
              <a:rPr lang="en-US" altLang="ja-JP" sz="3200" dirty="0">
                <a:latin typeface="MS PGothic" panose="020B0600070205080204" pitchFamily="34" charset="-128"/>
                <a:ea typeface="MS PGothic" panose="020B0600070205080204" pitchFamily="34" charset="-128"/>
              </a:rPr>
              <a:t>to</a:t>
            </a:r>
            <a:r>
              <a:rPr lang="ja-JP" altLang="en-US" sz="3200">
                <a:latin typeface="MS PGothic" panose="020B0600070205080204" pitchFamily="34" charset="-128"/>
                <a:ea typeface="MS PGothic" panose="020B0600070205080204" pitchFamily="34" charset="-128"/>
              </a:rPr>
              <a:t>」の支援から、「</a:t>
            </a:r>
            <a:r>
              <a:rPr lang="en-US" altLang="ja-JP" sz="3200" dirty="0">
                <a:latin typeface="MS PGothic" panose="020B0600070205080204" pitchFamily="34" charset="-128"/>
                <a:ea typeface="MS PGothic" panose="020B0600070205080204" pitchFamily="34" charset="-128"/>
              </a:rPr>
              <a:t>with</a:t>
            </a:r>
            <a:r>
              <a:rPr lang="ja-JP" altLang="en-US" sz="3200">
                <a:latin typeface="MS PGothic" panose="020B0600070205080204" pitchFamily="34" charset="-128"/>
                <a:ea typeface="MS PGothic" panose="020B0600070205080204" pitchFamily="34" charset="-128"/>
              </a:rPr>
              <a:t>」の支援へ</a:t>
            </a:r>
            <a:endParaRPr lang="en-US" altLang="ja-JP" sz="3200" dirty="0">
              <a:latin typeface="MS PGothic" panose="020B0600070205080204" pitchFamily="34" charset="-128"/>
              <a:ea typeface="MS PGothic" panose="020B0600070205080204" pitchFamily="34" charset="-128"/>
            </a:endParaRPr>
          </a:p>
        </p:txBody>
      </p:sp>
      <p:sp>
        <p:nvSpPr>
          <p:cNvPr id="18" name="テキスト ボックス 17">
            <a:extLst>
              <a:ext uri="{FF2B5EF4-FFF2-40B4-BE49-F238E27FC236}">
                <a16:creationId xmlns:a16="http://schemas.microsoft.com/office/drawing/2014/main" id="{BAFB7496-E4D8-E5CC-0F83-4D7D04597AD5}"/>
              </a:ext>
            </a:extLst>
          </p:cNvPr>
          <p:cNvSpPr txBox="1"/>
          <p:nvPr/>
        </p:nvSpPr>
        <p:spPr>
          <a:xfrm>
            <a:off x="4821810" y="4698667"/>
            <a:ext cx="4953964" cy="2092881"/>
          </a:xfrm>
          <a:prstGeom prst="rect">
            <a:avLst/>
          </a:prstGeom>
          <a:noFill/>
        </p:spPr>
        <p:txBody>
          <a:bodyPr wrap="square">
            <a:spAutoFit/>
          </a:bodyPr>
          <a:lstStyle/>
          <a:p>
            <a:pPr>
              <a:spcBef>
                <a:spcPts val="300"/>
              </a:spcBef>
              <a:buNone/>
            </a:pPr>
            <a:r>
              <a:rPr lang="en-US" altLang="ja-JP" sz="2400" dirty="0">
                <a:solidFill>
                  <a:srgbClr val="4E8F00"/>
                </a:solidFill>
                <a:effectLst/>
                <a:latin typeface="Helvetica" pitchFamily="2" charset="0"/>
              </a:rPr>
              <a:t>① </a:t>
            </a:r>
            <a:r>
              <a:rPr lang="ja-JP" altLang="en-US" sz="2400">
                <a:solidFill>
                  <a:srgbClr val="4E8F00"/>
                </a:solidFill>
                <a:effectLst/>
                <a:latin typeface="Helvetica" pitchFamily="2" charset="0"/>
              </a:rPr>
              <a:t>尊重し合いながら、</a:t>
            </a:r>
            <a:r>
              <a:rPr lang="ja-JP" altLang="en-US" sz="2400" u="sng">
                <a:solidFill>
                  <a:srgbClr val="FF0000"/>
                </a:solidFill>
                <a:effectLst/>
                <a:latin typeface="Helvetica" pitchFamily="2" charset="0"/>
              </a:rPr>
              <a:t>ともに生きる</a:t>
            </a:r>
            <a:endParaRPr lang="en-US" altLang="ja-JP" sz="2400" u="sng" dirty="0">
              <a:solidFill>
                <a:srgbClr val="FF0000"/>
              </a:solidFill>
              <a:effectLst/>
              <a:latin typeface="Helvetica" pitchFamily="2" charset="0"/>
            </a:endParaRPr>
          </a:p>
          <a:p>
            <a:pPr>
              <a:spcBef>
                <a:spcPts val="300"/>
              </a:spcBef>
              <a:buNone/>
            </a:pPr>
            <a:r>
              <a:rPr lang="en-US" altLang="ja-JP" sz="2400" dirty="0">
                <a:solidFill>
                  <a:srgbClr val="4E8F00"/>
                </a:solidFill>
                <a:effectLst/>
                <a:latin typeface="Helvetica" pitchFamily="2" charset="0"/>
              </a:rPr>
              <a:t>② </a:t>
            </a:r>
            <a:r>
              <a:rPr lang="ja-JP" altLang="en-US" sz="2400">
                <a:solidFill>
                  <a:srgbClr val="4E8F00"/>
                </a:solidFill>
                <a:effectLst/>
                <a:latin typeface="Helvetica" pitchFamily="2" charset="0"/>
              </a:rPr>
              <a:t>想いに寄り添い、</a:t>
            </a:r>
            <a:r>
              <a:rPr lang="ja-JP" altLang="en-US" sz="2400" u="sng">
                <a:solidFill>
                  <a:srgbClr val="FF0000"/>
                </a:solidFill>
                <a:effectLst/>
                <a:latin typeface="Helvetica" pitchFamily="2" charset="0"/>
              </a:rPr>
              <a:t>ともに支え合う</a:t>
            </a:r>
            <a:endParaRPr lang="en-US" altLang="ja-JP" sz="2400" u="sng" dirty="0">
              <a:solidFill>
                <a:srgbClr val="FF0000"/>
              </a:solidFill>
              <a:effectLst/>
              <a:latin typeface="Helvetica" pitchFamily="2" charset="0"/>
            </a:endParaRPr>
          </a:p>
          <a:p>
            <a:pPr>
              <a:spcBef>
                <a:spcPts val="300"/>
              </a:spcBef>
              <a:buNone/>
            </a:pPr>
            <a:r>
              <a:rPr lang="en-US" altLang="ja-JP" sz="2400" dirty="0">
                <a:solidFill>
                  <a:srgbClr val="4E8F00"/>
                </a:solidFill>
                <a:effectLst/>
                <a:latin typeface="Helvetica" pitchFamily="2" charset="0"/>
              </a:rPr>
              <a:t>③ </a:t>
            </a:r>
            <a:r>
              <a:rPr lang="ja-JP" altLang="en-US" sz="2400">
                <a:solidFill>
                  <a:srgbClr val="4E8F00"/>
                </a:solidFill>
                <a:effectLst/>
                <a:latin typeface="Helvetica" pitchFamily="2" charset="0"/>
              </a:rPr>
              <a:t>支援を</a:t>
            </a:r>
            <a:r>
              <a:rPr lang="ja-JP" altLang="en-US" sz="2400" u="sng">
                <a:solidFill>
                  <a:srgbClr val="FF0000"/>
                </a:solidFill>
                <a:effectLst/>
                <a:latin typeface="Helvetica" pitchFamily="2" charset="0"/>
              </a:rPr>
              <a:t>ともにつくる</a:t>
            </a:r>
          </a:p>
          <a:p>
            <a:pPr>
              <a:spcBef>
                <a:spcPts val="300"/>
              </a:spcBef>
              <a:buNone/>
            </a:pPr>
            <a:r>
              <a:rPr lang="en-US" altLang="ja-JP" sz="2400" dirty="0">
                <a:solidFill>
                  <a:srgbClr val="4E8F00"/>
                </a:solidFill>
                <a:effectLst/>
                <a:latin typeface="Helvetica" pitchFamily="2" charset="0"/>
              </a:rPr>
              <a:t>④ </a:t>
            </a:r>
            <a:r>
              <a:rPr lang="ja-JP" altLang="en-US" sz="2400">
                <a:solidFill>
                  <a:srgbClr val="4E8F00"/>
                </a:solidFill>
                <a:effectLst/>
                <a:latin typeface="Helvetica" pitchFamily="2" charset="0"/>
              </a:rPr>
              <a:t>安心できる場を</a:t>
            </a:r>
            <a:r>
              <a:rPr lang="ja-JP" altLang="en-US" sz="2400" u="sng">
                <a:solidFill>
                  <a:srgbClr val="FF0000"/>
                </a:solidFill>
                <a:effectLst/>
                <a:latin typeface="Helvetica" pitchFamily="2" charset="0"/>
              </a:rPr>
              <a:t>ともに育てる</a:t>
            </a:r>
            <a:endParaRPr lang="en-US" altLang="ja-JP" sz="2400" u="sng" dirty="0">
              <a:solidFill>
                <a:srgbClr val="FF0000"/>
              </a:solidFill>
              <a:effectLst/>
              <a:latin typeface="Helvetica" pitchFamily="2" charset="0"/>
            </a:endParaRPr>
          </a:p>
          <a:p>
            <a:pPr>
              <a:spcBef>
                <a:spcPts val="300"/>
              </a:spcBef>
              <a:buNone/>
            </a:pPr>
            <a:r>
              <a:rPr lang="en-US" altLang="ja-JP" sz="2400" dirty="0">
                <a:solidFill>
                  <a:srgbClr val="4E8F00"/>
                </a:solidFill>
                <a:effectLst/>
                <a:latin typeface="Helvetica" pitchFamily="2" charset="0"/>
              </a:rPr>
              <a:t>⑤ </a:t>
            </a:r>
            <a:r>
              <a:rPr lang="ja-JP" altLang="en-US" sz="2400" u="sng">
                <a:solidFill>
                  <a:srgbClr val="FF0000"/>
                </a:solidFill>
                <a:effectLst/>
                <a:latin typeface="Helvetica" pitchFamily="2" charset="0"/>
              </a:rPr>
              <a:t>ともに学び合い</a:t>
            </a:r>
            <a:r>
              <a:rPr lang="ja-JP" altLang="en-US" sz="2400">
                <a:solidFill>
                  <a:srgbClr val="4E8F00"/>
                </a:solidFill>
                <a:effectLst/>
                <a:latin typeface="Helvetica" pitchFamily="2" charset="0"/>
              </a:rPr>
              <a:t>、</a:t>
            </a:r>
            <a:r>
              <a:rPr lang="ja-JP" altLang="en-US" sz="2400" u="sng">
                <a:solidFill>
                  <a:srgbClr val="FF0000"/>
                </a:solidFill>
                <a:effectLst/>
                <a:latin typeface="Helvetica" pitchFamily="2" charset="0"/>
              </a:rPr>
              <a:t>ともに育ち合う</a:t>
            </a:r>
          </a:p>
        </p:txBody>
      </p:sp>
      <p:sp>
        <p:nvSpPr>
          <p:cNvPr id="4" name="テキスト ボックス 3">
            <a:extLst>
              <a:ext uri="{FF2B5EF4-FFF2-40B4-BE49-F238E27FC236}">
                <a16:creationId xmlns:a16="http://schemas.microsoft.com/office/drawing/2014/main" id="{543F8E44-9B95-F138-BD91-BE17B09B6BCF}"/>
              </a:ext>
            </a:extLst>
          </p:cNvPr>
          <p:cNvSpPr txBox="1"/>
          <p:nvPr/>
        </p:nvSpPr>
        <p:spPr>
          <a:xfrm>
            <a:off x="130226" y="6481116"/>
            <a:ext cx="4387740" cy="276999"/>
          </a:xfrm>
          <a:prstGeom prst="rect">
            <a:avLst/>
          </a:prstGeom>
          <a:noFill/>
        </p:spPr>
        <p:txBody>
          <a:bodyPr wrap="none" rtlCol="0">
            <a:spAutoFit/>
          </a:bodyPr>
          <a:lstStyle/>
          <a:p>
            <a:r>
              <a:rPr lang="en-US" altLang="ja-JP" dirty="0"/>
              <a:t>【</a:t>
            </a:r>
            <a:r>
              <a:rPr lang="ja-JP" altLang="en-US"/>
              <a:t>一部引用</a:t>
            </a:r>
            <a:r>
              <a:rPr lang="en-US" altLang="ja-JP" dirty="0"/>
              <a:t>】 </a:t>
            </a:r>
            <a:r>
              <a:rPr kumimoji="1" lang="ja-JP" altLang="en-US"/>
              <a:t>障害児支援の人材育成に関する検討会報告書（</a:t>
            </a:r>
            <a:r>
              <a:rPr kumimoji="1" lang="en-US" altLang="ja-JP" dirty="0"/>
              <a:t>R6</a:t>
            </a:r>
            <a:r>
              <a:rPr kumimoji="1" lang="ja-JP" altLang="en-US"/>
              <a:t>）</a:t>
            </a:r>
          </a:p>
        </p:txBody>
      </p:sp>
      <p:sp>
        <p:nvSpPr>
          <p:cNvPr id="5" name="テキスト ボックス 4">
            <a:extLst>
              <a:ext uri="{FF2B5EF4-FFF2-40B4-BE49-F238E27FC236}">
                <a16:creationId xmlns:a16="http://schemas.microsoft.com/office/drawing/2014/main" id="{BA3C21F4-E651-E57C-EC82-B24BFB259ECD}"/>
              </a:ext>
            </a:extLst>
          </p:cNvPr>
          <p:cNvSpPr txBox="1"/>
          <p:nvPr/>
        </p:nvSpPr>
        <p:spPr>
          <a:xfrm>
            <a:off x="4693115" y="4278086"/>
            <a:ext cx="1723549" cy="461665"/>
          </a:xfrm>
          <a:prstGeom prst="rect">
            <a:avLst/>
          </a:prstGeom>
          <a:noFill/>
        </p:spPr>
        <p:txBody>
          <a:bodyPr wrap="none" rtlCol="0">
            <a:spAutoFit/>
          </a:bodyPr>
          <a:lstStyle/>
          <a:p>
            <a:r>
              <a:rPr kumimoji="1" lang="en-US" altLang="ja-JP" sz="2400" u="sng" dirty="0"/>
              <a:t>【</a:t>
            </a:r>
            <a:r>
              <a:rPr kumimoji="1" lang="ja-JP" altLang="en-US" sz="2400" u="sng"/>
              <a:t>基本姿勢</a:t>
            </a:r>
            <a:r>
              <a:rPr kumimoji="1" lang="en-US" altLang="ja-JP" sz="2400" u="sng" dirty="0"/>
              <a:t>】</a:t>
            </a:r>
            <a:endParaRPr kumimoji="1" lang="ja-JP" altLang="en-US" sz="2400" u="sng"/>
          </a:p>
        </p:txBody>
      </p:sp>
      <p:sp>
        <p:nvSpPr>
          <p:cNvPr id="10" name="コンテンツ プレースホルダー 2">
            <a:extLst>
              <a:ext uri="{FF2B5EF4-FFF2-40B4-BE49-F238E27FC236}">
                <a16:creationId xmlns:a16="http://schemas.microsoft.com/office/drawing/2014/main" id="{9224B159-DCDC-0D7C-CB39-F1E860610920}"/>
              </a:ext>
            </a:extLst>
          </p:cNvPr>
          <p:cNvSpPr txBox="1">
            <a:spLocks/>
          </p:cNvSpPr>
          <p:nvPr/>
        </p:nvSpPr>
        <p:spPr>
          <a:xfrm>
            <a:off x="573775" y="4698667"/>
            <a:ext cx="3744416" cy="9240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spcBef>
                <a:spcPts val="0"/>
              </a:spcBef>
              <a:buNone/>
            </a:pPr>
            <a:r>
              <a:rPr lang="ja-JP" altLang="en-US" sz="2400" kern="100">
                <a:latin typeface="MS PGothic" panose="020B0600070205080204" pitchFamily="34" charset="-128"/>
                <a:ea typeface="MS PGothic" panose="020B0600070205080204" pitchFamily="34" charset="-128"/>
                <a:cs typeface="Times New Roman" panose="02020603050405020304" pitchFamily="18" charset="0"/>
              </a:rPr>
              <a:t>対象者</a:t>
            </a:r>
            <a:r>
              <a:rPr lang="ja-JP" altLang="ja-JP" sz="2400" kern="100">
                <a:latin typeface="MS PGothic" panose="020B0600070205080204" pitchFamily="34" charset="-128"/>
                <a:ea typeface="MS PGothic" panose="020B0600070205080204" pitchFamily="34" charset="-128"/>
                <a:cs typeface="Times New Roman" panose="02020603050405020304" pitchFamily="18" charset="0"/>
              </a:rPr>
              <a:t>と</a:t>
            </a:r>
            <a:r>
              <a:rPr lang="ja-JP" altLang="en-US" sz="2400" kern="100">
                <a:latin typeface="MS PGothic" panose="020B0600070205080204" pitchFamily="34" charset="-128"/>
                <a:ea typeface="MS PGothic" panose="020B0600070205080204" pitchFamily="34" charset="-128"/>
                <a:cs typeface="Times New Roman" panose="02020603050405020304" pitchFamily="18" charset="0"/>
              </a:rPr>
              <a:t>支援者</a:t>
            </a:r>
            <a:r>
              <a:rPr lang="ja-JP" altLang="ja-JP" sz="2400" kern="100">
                <a:latin typeface="MS PGothic" panose="020B0600070205080204" pitchFamily="34" charset="-128"/>
                <a:ea typeface="MS PGothic" panose="020B0600070205080204" pitchFamily="34" charset="-128"/>
                <a:cs typeface="Times New Roman" panose="02020603050405020304" pitchFamily="18" charset="0"/>
              </a:rPr>
              <a:t>の</a:t>
            </a:r>
            <a:r>
              <a:rPr lang="ja-JP" altLang="en-US" sz="2400" kern="100">
                <a:latin typeface="MS PGothic" panose="020B0600070205080204" pitchFamily="34" charset="-128"/>
                <a:ea typeface="MS PGothic" panose="020B0600070205080204" pitchFamily="34" charset="-128"/>
                <a:cs typeface="Times New Roman" panose="02020603050405020304" pitchFamily="18" charset="0"/>
              </a:rPr>
              <a:t>両方</a:t>
            </a:r>
            <a:r>
              <a:rPr lang="ja-JP" altLang="ja-JP" sz="2400" kern="100">
                <a:latin typeface="MS PGothic" panose="020B0600070205080204" pitchFamily="34" charset="-128"/>
                <a:ea typeface="MS PGothic" panose="020B0600070205080204" pitchFamily="34" charset="-128"/>
                <a:cs typeface="Times New Roman" panose="02020603050405020304" pitchFamily="18" charset="0"/>
              </a:rPr>
              <a:t>が</a:t>
            </a:r>
            <a:endParaRPr lang="en-US" altLang="ja-JP" sz="2400" kern="100" dirty="0">
              <a:latin typeface="MS PGothic" panose="020B0600070205080204" pitchFamily="34" charset="-128"/>
              <a:ea typeface="MS PGothic" panose="020B0600070205080204" pitchFamily="34" charset="-128"/>
              <a:cs typeface="Times New Roman" panose="02020603050405020304" pitchFamily="18" charset="0"/>
            </a:endParaRPr>
          </a:p>
          <a:p>
            <a:pPr marL="0" indent="0" algn="ctr">
              <a:spcBef>
                <a:spcPts val="0"/>
              </a:spcBef>
              <a:buNone/>
            </a:pPr>
            <a:r>
              <a:rPr lang="ja-JP" altLang="ja-JP" sz="2400" kern="100">
                <a:latin typeface="MS PGothic" panose="020B0600070205080204" pitchFamily="34" charset="-128"/>
                <a:ea typeface="MS PGothic" panose="020B0600070205080204" pitchFamily="34" charset="-128"/>
                <a:cs typeface="Times New Roman" panose="02020603050405020304" pitchFamily="18" charset="0"/>
              </a:rPr>
              <a:t>「育ちあう関係」を通して、</a:t>
            </a:r>
            <a:endParaRPr lang="en-US" altLang="ja-JP" sz="2400" kern="100" dirty="0">
              <a:latin typeface="MS PGothic" panose="020B0600070205080204" pitchFamily="34" charset="-128"/>
              <a:ea typeface="MS PGothic" panose="020B0600070205080204" pitchFamily="34" charset="-128"/>
              <a:cs typeface="Times New Roman" panose="02020603050405020304" pitchFamily="18" charset="0"/>
            </a:endParaRPr>
          </a:p>
          <a:p>
            <a:pPr marL="0" indent="0" algn="ctr">
              <a:spcBef>
                <a:spcPts val="0"/>
              </a:spcBef>
              <a:buNone/>
            </a:pPr>
            <a:r>
              <a:rPr lang="ja-JP" altLang="ja-JP" sz="2400" kern="100">
                <a:latin typeface="MS PGothic" panose="020B0600070205080204" pitchFamily="34" charset="-128"/>
                <a:ea typeface="MS PGothic" panose="020B0600070205080204" pitchFamily="34" charset="-128"/>
                <a:cs typeface="Times New Roman" panose="02020603050405020304" pitchFamily="18" charset="0"/>
              </a:rPr>
              <a:t>主体性を尊重していく</a:t>
            </a:r>
            <a:r>
              <a:rPr lang="ja-JP" altLang="en-US" sz="2400" kern="100">
                <a:solidFill>
                  <a:srgbClr val="FF0000"/>
                </a:solidFill>
                <a:latin typeface="MS PGothic" panose="020B0600070205080204" pitchFamily="34" charset="-128"/>
                <a:ea typeface="MS PGothic" panose="020B0600070205080204" pitchFamily="34" charset="-128"/>
                <a:cs typeface="Times New Roman" panose="02020603050405020304" pitchFamily="18" charset="0"/>
              </a:rPr>
              <a:t>　</a:t>
            </a:r>
            <a:endParaRPr lang="en-US" altLang="ja-JP" sz="2400" kern="100" dirty="0">
              <a:solidFill>
                <a:srgbClr val="FF0000"/>
              </a:solidFill>
              <a:latin typeface="MS PGothic" panose="020B0600070205080204" pitchFamily="34" charset="-128"/>
              <a:ea typeface="MS PGothic" panose="020B0600070205080204" pitchFamily="34" charset="-128"/>
              <a:cs typeface="Times New Roman" panose="02020603050405020304" pitchFamily="18" charset="0"/>
            </a:endParaRPr>
          </a:p>
          <a:p>
            <a:pPr marL="0" indent="0" algn="ctr">
              <a:spcBef>
                <a:spcPts val="0"/>
              </a:spcBef>
              <a:buNone/>
            </a:pPr>
            <a:r>
              <a:rPr lang="ja-JP" altLang="en-US" sz="2400" kern="100">
                <a:solidFill>
                  <a:srgbClr val="FF0000"/>
                </a:solidFill>
                <a:latin typeface="MS PGothic" panose="020B0600070205080204" pitchFamily="34" charset="-128"/>
                <a:ea typeface="MS PGothic" panose="020B0600070205080204" pitchFamily="34" charset="-128"/>
                <a:cs typeface="Times New Roman" panose="02020603050405020304" pitchFamily="18" charset="0"/>
              </a:rPr>
              <a:t>⇒</a:t>
            </a:r>
            <a:r>
              <a:rPr lang="en-US" altLang="ja-JP" sz="2400" kern="100" dirty="0">
                <a:solidFill>
                  <a:srgbClr val="FF0000"/>
                </a:solidFill>
                <a:latin typeface="MS PGothic" panose="020B0600070205080204" pitchFamily="34" charset="-128"/>
                <a:ea typeface="MS PGothic" panose="020B0600070205080204" pitchFamily="34" charset="-128"/>
                <a:cs typeface="Times New Roman" panose="02020603050405020304" pitchFamily="18" charset="0"/>
              </a:rPr>
              <a:t> </a:t>
            </a:r>
            <a:r>
              <a:rPr lang="ja-JP" altLang="en-US" sz="2400" u="sng" kern="100">
                <a:solidFill>
                  <a:srgbClr val="FF0000"/>
                </a:solidFill>
                <a:latin typeface="MS PGothic" panose="020B0600070205080204" pitchFamily="34" charset="-128"/>
                <a:ea typeface="MS PGothic" panose="020B0600070205080204" pitchFamily="34" charset="-128"/>
                <a:cs typeface="Times New Roman" panose="02020603050405020304" pitchFamily="18" charset="0"/>
              </a:rPr>
              <a:t>「発達的共感」</a:t>
            </a:r>
            <a:endParaRPr lang="ja-JP" altLang="ja-JP" sz="2400" kern="100">
              <a:solidFill>
                <a:srgbClr val="FF0000"/>
              </a:solidFill>
              <a:latin typeface="MS PGothic" panose="020B0600070205080204" pitchFamily="34" charset="-128"/>
              <a:ea typeface="MS PGothic" panose="020B0600070205080204" pitchFamily="34" charset="-128"/>
              <a:cs typeface="Times New Roman" panose="02020603050405020304" pitchFamily="18" charset="0"/>
            </a:endParaRPr>
          </a:p>
        </p:txBody>
      </p:sp>
      <p:sp>
        <p:nvSpPr>
          <p:cNvPr id="2" name="テキスト ボックス 1">
            <a:extLst>
              <a:ext uri="{FF2B5EF4-FFF2-40B4-BE49-F238E27FC236}">
                <a16:creationId xmlns:a16="http://schemas.microsoft.com/office/drawing/2014/main" id="{425C965C-B6AE-1DD3-D720-B00D6B5D87A6}"/>
              </a:ext>
            </a:extLst>
          </p:cNvPr>
          <p:cNvSpPr txBox="1"/>
          <p:nvPr/>
        </p:nvSpPr>
        <p:spPr>
          <a:xfrm>
            <a:off x="585855" y="24456"/>
            <a:ext cx="8376192" cy="1200329"/>
          </a:xfrm>
          <a:prstGeom prst="rect">
            <a:avLst/>
          </a:prstGeom>
          <a:noFill/>
        </p:spPr>
        <p:txBody>
          <a:bodyPr wrap="square">
            <a:spAutoFit/>
          </a:bodyPr>
          <a:lstStyle/>
          <a:p>
            <a:pPr marL="174625" indent="-174625" algn="ctr"/>
            <a:r>
              <a:rPr lang="ja-JP" altLang="en-US" sz="3600" u="sng"/>
              <a:t>（２）こどもとその家族とともに歩む</a:t>
            </a:r>
            <a:endParaRPr lang="en-US" altLang="ja-JP" sz="3600" u="sng" dirty="0"/>
          </a:p>
          <a:p>
            <a:pPr marL="174625" indent="-174625" algn="ctr"/>
            <a:r>
              <a:rPr lang="ja-JP" altLang="en-US" sz="3600" u="sng"/>
              <a:t>ための支援者の基本姿勢</a:t>
            </a:r>
            <a:endParaRPr lang="en-US" altLang="ja-JP" sz="3600" dirty="0"/>
          </a:p>
        </p:txBody>
      </p:sp>
    </p:spTree>
    <p:extLst>
      <p:ext uri="{BB962C8B-B14F-4D97-AF65-F5344CB8AC3E}">
        <p14:creationId xmlns:p14="http://schemas.microsoft.com/office/powerpoint/2010/main" val="1851269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879F3-0E3F-A60F-14AF-45DAA7AD2595}"/>
            </a:ext>
          </a:extLst>
        </p:cNvPr>
        <p:cNvGrpSpPr/>
        <p:nvPr/>
      </p:nvGrpSpPr>
      <p:grpSpPr>
        <a:xfrm>
          <a:off x="0" y="0"/>
          <a:ext cx="0" cy="0"/>
          <a:chOff x="0" y="0"/>
          <a:chExt cx="0" cy="0"/>
        </a:xfrm>
      </p:grpSpPr>
      <p:sp>
        <p:nvSpPr>
          <p:cNvPr id="5" name="Rectangle 1">
            <a:extLst>
              <a:ext uri="{FF2B5EF4-FFF2-40B4-BE49-F238E27FC236}">
                <a16:creationId xmlns:a16="http://schemas.microsoft.com/office/drawing/2014/main" id="{6A1FBC2F-F122-1B2A-2034-5062F6F1E34B}"/>
              </a:ext>
            </a:extLst>
          </p:cNvPr>
          <p:cNvSpPr>
            <a:spLocks noChangeArrowheads="1"/>
          </p:cNvSpPr>
          <p:nvPr/>
        </p:nvSpPr>
        <p:spPr bwMode="auto">
          <a:xfrm>
            <a:off x="0" y="1052736"/>
            <a:ext cx="9951756" cy="5541089"/>
          </a:xfrm>
          <a:prstGeom prst="rect">
            <a:avLst/>
          </a:prstGeom>
          <a:noFill/>
          <a:ln w="9525">
            <a:noFill/>
            <a:miter lim="800000"/>
            <a:headEnd/>
            <a:tailEnd/>
          </a:ln>
        </p:spPr>
        <p:txBody>
          <a:bodyPr wrap="square" anchor="t" anchorCtr="0">
            <a:noAutofit/>
          </a:bodyPr>
          <a:lstStyle/>
          <a:p>
            <a:pPr>
              <a:spcBef>
                <a:spcPts val="600"/>
              </a:spcBef>
            </a:pPr>
            <a:r>
              <a:rPr lang="ja-JP" altLang="en-US" sz="2800" u="sng"/>
              <a:t>１）尊重し合いながら、</a:t>
            </a:r>
            <a:r>
              <a:rPr lang="ja-JP" altLang="en-US" sz="2800" u="sng">
                <a:solidFill>
                  <a:srgbClr val="0432FF"/>
                </a:solidFill>
              </a:rPr>
              <a:t>ともに生きる</a:t>
            </a:r>
          </a:p>
          <a:p>
            <a:pPr marL="182563" indent="-182563"/>
            <a:r>
              <a:rPr lang="ja-JP" altLang="en-US" sz="2300"/>
              <a:t>・ 障害の有無に関わらず、こどもを大切な存在として尊重し、一人ひとりの尊厳を大切にする</a:t>
            </a:r>
          </a:p>
          <a:p>
            <a:pPr marL="182563" indent="-182563"/>
            <a:r>
              <a:rPr lang="ja-JP" altLang="en-US" sz="2300"/>
              <a:t>・ 障害を社会がつくる障壁と捉えるとともに、ともに生きる関係を築いていく。</a:t>
            </a:r>
          </a:p>
          <a:p>
            <a:pPr marL="182563" indent="-182563"/>
            <a:r>
              <a:rPr lang="ja-JP" altLang="en-US" sz="2300"/>
              <a:t>・ 支援者自身もともに生きる一人として自分を大切にしながら、こどもや家族が肯定的に受け止められていると感じるように関わっていく。</a:t>
            </a:r>
          </a:p>
          <a:p>
            <a:pPr>
              <a:spcBef>
                <a:spcPts val="2400"/>
              </a:spcBef>
            </a:pPr>
            <a:r>
              <a:rPr lang="ja-JP" altLang="en-US" sz="2800" u="sng"/>
              <a:t>２）想いに寄り添い、</a:t>
            </a:r>
            <a:r>
              <a:rPr lang="ja-JP" altLang="en-US" sz="2800" u="sng">
                <a:solidFill>
                  <a:srgbClr val="0432FF"/>
                </a:solidFill>
              </a:rPr>
              <a:t>ともに支え合う</a:t>
            </a:r>
          </a:p>
          <a:p>
            <a:pPr marL="228600" indent="-228600">
              <a:lnSpc>
                <a:spcPct val="90000"/>
              </a:lnSpc>
            </a:pPr>
            <a:r>
              <a:rPr lang="ja-JP" altLang="en-US" sz="2300"/>
              <a:t>・ こどもや家族の行動や言葉の奥にある想いや状況に丁寧に寄り添い、理解を深め合う。</a:t>
            </a:r>
          </a:p>
          <a:p>
            <a:pPr marL="182563" indent="-182563">
              <a:lnSpc>
                <a:spcPct val="90000"/>
              </a:lnSpc>
            </a:pPr>
            <a:r>
              <a:rPr lang="ja-JP" altLang="en-US" sz="2300"/>
              <a:t>・ こどもに寄り添い、気持ちや願いに共感と理解をもって、支え、認め、励まし、</a:t>
            </a:r>
            <a:r>
              <a:rPr lang="en-US" altLang="ja-JP" sz="2300" dirty="0"/>
              <a:t> </a:t>
            </a:r>
            <a:r>
              <a:rPr lang="ja-JP" altLang="en-US" sz="2300"/>
              <a:t>ともに歩んでいく。</a:t>
            </a:r>
          </a:p>
          <a:p>
            <a:pPr marL="182563" indent="-182563">
              <a:lnSpc>
                <a:spcPct val="90000"/>
              </a:lnSpc>
            </a:pPr>
            <a:r>
              <a:rPr lang="ja-JP" altLang="en-US" sz="2300"/>
              <a:t>・ ひとりのこどもとして尊重し、そのこどもの特性の理解や成長の過程を温かく見守りながら、背景や想いに寄り添い、安心・安全な環境のもとで、家族とともに考え、ともに悩み、ともに支えるとともに、学び続ける姿勢を大切にする。</a:t>
            </a:r>
          </a:p>
          <a:p>
            <a:pPr marL="182563" indent="-182563">
              <a:lnSpc>
                <a:spcPct val="90000"/>
              </a:lnSpc>
            </a:pPr>
            <a:r>
              <a:rPr lang="ja-JP" altLang="en-US" sz="2300"/>
              <a:t>・ こどもや家族が内在的に持つ力を発揮できるような関わりを大切にしながら、ともに歩んでいく。</a:t>
            </a:r>
          </a:p>
          <a:p>
            <a:endParaRPr lang="ja-JP" altLang="en-US" sz="2300"/>
          </a:p>
          <a:p>
            <a:pPr marL="182563" indent="-171450">
              <a:spcBef>
                <a:spcPts val="600"/>
              </a:spcBef>
            </a:pPr>
            <a:endParaRPr lang="ja-JP" altLang="en-US" sz="4000" dirty="0">
              <a:solidFill>
                <a:srgbClr val="000000"/>
              </a:solidFill>
            </a:endParaRPr>
          </a:p>
        </p:txBody>
      </p:sp>
      <p:sp>
        <p:nvSpPr>
          <p:cNvPr id="3" name="スライド番号プレースホルダー 9">
            <a:extLst>
              <a:ext uri="{FF2B5EF4-FFF2-40B4-BE49-F238E27FC236}">
                <a16:creationId xmlns:a16="http://schemas.microsoft.com/office/drawing/2014/main" id="{A6B0CBC6-D5F4-7CD8-6539-E3A18D7E23F1}"/>
              </a:ext>
            </a:extLst>
          </p:cNvPr>
          <p:cNvSpPr>
            <a:spLocks noGrp="1"/>
          </p:cNvSpPr>
          <p:nvPr>
            <p:ph type="sldNum" sz="quarter" idx="12"/>
          </p:nvPr>
        </p:nvSpPr>
        <p:spPr>
          <a:xfrm>
            <a:off x="7594600" y="6521817"/>
            <a:ext cx="2311400" cy="380301"/>
          </a:xfrm>
        </p:spPr>
        <p:txBody>
          <a:bodyPr/>
          <a:lstStyle/>
          <a:p>
            <a:pPr>
              <a:defRPr/>
            </a:pPr>
            <a:fld id="{6EF23906-C28C-47DE-8E4F-A94606051E12}" type="slidenum">
              <a:rPr lang="en-US" altLang="ja-JP" sz="2000" smtClean="0">
                <a:solidFill>
                  <a:srgbClr val="000000"/>
                </a:solidFill>
              </a:rPr>
              <a:pPr>
                <a:defRPr/>
              </a:pPr>
              <a:t>72</a:t>
            </a:fld>
            <a:endParaRPr lang="en-US" altLang="ja-JP" sz="2000" dirty="0">
              <a:solidFill>
                <a:srgbClr val="000000"/>
              </a:solidFill>
            </a:endParaRPr>
          </a:p>
        </p:txBody>
      </p:sp>
      <p:sp>
        <p:nvSpPr>
          <p:cNvPr id="15" name="テキスト ボックス 14">
            <a:extLst>
              <a:ext uri="{FF2B5EF4-FFF2-40B4-BE49-F238E27FC236}">
                <a16:creationId xmlns:a16="http://schemas.microsoft.com/office/drawing/2014/main" id="{10385FCE-6287-FB7D-8097-C184C14E0125}"/>
              </a:ext>
            </a:extLst>
          </p:cNvPr>
          <p:cNvSpPr txBox="1"/>
          <p:nvPr/>
        </p:nvSpPr>
        <p:spPr>
          <a:xfrm>
            <a:off x="764904" y="44624"/>
            <a:ext cx="8376192" cy="646331"/>
          </a:xfrm>
          <a:prstGeom prst="rect">
            <a:avLst/>
          </a:prstGeom>
          <a:noFill/>
        </p:spPr>
        <p:txBody>
          <a:bodyPr wrap="square">
            <a:spAutoFit/>
          </a:bodyPr>
          <a:lstStyle/>
          <a:p>
            <a:pPr marL="174625" indent="-174625" algn="ctr"/>
            <a:r>
              <a:rPr lang="ja-JP" altLang="en-US" sz="3600" u="sng"/>
              <a:t>「ともに」歩む支援者の基本姿勢</a:t>
            </a:r>
            <a:endParaRPr lang="en-US" altLang="ja-JP" sz="3600" dirty="0"/>
          </a:p>
        </p:txBody>
      </p:sp>
      <p:sp>
        <p:nvSpPr>
          <p:cNvPr id="2" name="タイトル 1">
            <a:extLst>
              <a:ext uri="{FF2B5EF4-FFF2-40B4-BE49-F238E27FC236}">
                <a16:creationId xmlns:a16="http://schemas.microsoft.com/office/drawing/2014/main" id="{F47B10BB-E2E1-640A-32AA-281E838C0870}"/>
              </a:ext>
            </a:extLst>
          </p:cNvPr>
          <p:cNvSpPr txBox="1">
            <a:spLocks/>
          </p:cNvSpPr>
          <p:nvPr/>
        </p:nvSpPr>
        <p:spPr bwMode="auto">
          <a:xfrm>
            <a:off x="1498472" y="646416"/>
            <a:ext cx="6909056" cy="330785"/>
          </a:xfrm>
          <a:prstGeom prst="rect">
            <a:avLst/>
          </a:prstGeom>
          <a:noFill/>
          <a:ln w="9525">
            <a:noFill/>
            <a:miter lim="800000"/>
            <a:headEnd/>
            <a:tailEnd/>
          </a:ln>
        </p:spPr>
        <p:txBody>
          <a:bodyPr vert="horz" wrap="square" lIns="91399" tIns="45701" rIns="91399" bIns="45701" numCol="1" anchor="ctr" anchorCtr="0" compatLnSpc="1">
            <a:prstTxWarp prst="textNoShape">
              <a:avLst/>
            </a:prstTxWarp>
            <a:noAutofit/>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a:lstStyle>
          <a:p>
            <a:r>
              <a:rPr lang="ja-JP" altLang="en-US" sz="2000" u="sng">
                <a:solidFill>
                  <a:schemeClr val="tx1"/>
                </a:solidFill>
              </a:rPr>
              <a:t>（障害児支援における人材育成に関する検討会報告書）</a:t>
            </a:r>
            <a:endParaRPr lang="ja-JP" altLang="en-US" sz="1400" u="sng" kern="0" dirty="0">
              <a:solidFill>
                <a:schemeClr val="tx1"/>
              </a:solidFill>
            </a:endParaRPr>
          </a:p>
        </p:txBody>
      </p:sp>
    </p:spTree>
    <p:extLst>
      <p:ext uri="{BB962C8B-B14F-4D97-AF65-F5344CB8AC3E}">
        <p14:creationId xmlns:p14="http://schemas.microsoft.com/office/powerpoint/2010/main" val="255509845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AFB56-C613-9819-3E4A-58370DEA1D43}"/>
            </a:ext>
          </a:extLst>
        </p:cNvPr>
        <p:cNvGrpSpPr/>
        <p:nvPr/>
      </p:nvGrpSpPr>
      <p:grpSpPr>
        <a:xfrm>
          <a:off x="0" y="0"/>
          <a:ext cx="0" cy="0"/>
          <a:chOff x="0" y="0"/>
          <a:chExt cx="0" cy="0"/>
        </a:xfrm>
      </p:grpSpPr>
      <p:sp>
        <p:nvSpPr>
          <p:cNvPr id="5" name="Rectangle 1">
            <a:extLst>
              <a:ext uri="{FF2B5EF4-FFF2-40B4-BE49-F238E27FC236}">
                <a16:creationId xmlns:a16="http://schemas.microsoft.com/office/drawing/2014/main" id="{800428B8-FD81-C409-D797-DC6792B841F8}"/>
              </a:ext>
            </a:extLst>
          </p:cNvPr>
          <p:cNvSpPr>
            <a:spLocks noChangeArrowheads="1"/>
          </p:cNvSpPr>
          <p:nvPr/>
        </p:nvSpPr>
        <p:spPr bwMode="auto">
          <a:xfrm>
            <a:off x="14052" y="116632"/>
            <a:ext cx="9951756" cy="6785486"/>
          </a:xfrm>
          <a:prstGeom prst="rect">
            <a:avLst/>
          </a:prstGeom>
          <a:noFill/>
          <a:ln w="9525">
            <a:noFill/>
            <a:miter lim="800000"/>
            <a:headEnd/>
            <a:tailEnd/>
          </a:ln>
        </p:spPr>
        <p:txBody>
          <a:bodyPr wrap="square" anchor="t" anchorCtr="0">
            <a:noAutofit/>
          </a:bodyPr>
          <a:lstStyle/>
          <a:p>
            <a:r>
              <a:rPr lang="ja-JP" altLang="en-US" sz="2800" u="sng"/>
              <a:t>３）支援を</a:t>
            </a:r>
            <a:r>
              <a:rPr lang="ja-JP" altLang="en-US" sz="2800" u="sng">
                <a:solidFill>
                  <a:srgbClr val="0432FF"/>
                </a:solidFill>
              </a:rPr>
              <a:t>ともにつくる</a:t>
            </a:r>
          </a:p>
          <a:p>
            <a:pPr marL="228600" indent="-228600"/>
            <a:r>
              <a:rPr lang="ja-JP" altLang="en-US" sz="2400"/>
              <a:t>・ みんなに同じ支援ではなく、そのこどもに合った支援を、こどもや家族と一緒につくっていく。</a:t>
            </a:r>
          </a:p>
          <a:p>
            <a:pPr marL="182563" indent="-182563"/>
            <a:r>
              <a:rPr lang="ja-JP" altLang="en-US" sz="2400"/>
              <a:t>・ こどもが自ら選ぶことを大切にし、気持ちや意思を丁寧に汲み取る工夫や配慮を重ねながら、そのこどもらしく育っていけるよう、肯定的なまなざしで関わっていく。</a:t>
            </a:r>
          </a:p>
          <a:p>
            <a:pPr marL="182563" indent="-182563"/>
            <a:r>
              <a:rPr lang="ja-JP" altLang="en-US" sz="2400"/>
              <a:t>・ 家族の思いや不安にも寄り添い、安心して子育てができるよう、関係者や関係機関がともに手をつなぎ信頼関係を育んでいく。</a:t>
            </a:r>
            <a:endParaRPr lang="ja-JP" altLang="en-US" sz="4000"/>
          </a:p>
          <a:p>
            <a:pPr>
              <a:spcBef>
                <a:spcPts val="2400"/>
              </a:spcBef>
            </a:pPr>
            <a:r>
              <a:rPr lang="ja-JP" altLang="en-US" sz="2800" u="sng"/>
              <a:t>４）安心できる場を</a:t>
            </a:r>
            <a:r>
              <a:rPr lang="ja-JP" altLang="en-US" sz="2800" u="sng">
                <a:solidFill>
                  <a:srgbClr val="0432FF"/>
                </a:solidFill>
              </a:rPr>
              <a:t>ともに育てる</a:t>
            </a:r>
          </a:p>
          <a:p>
            <a:pPr marL="182563" indent="-182563"/>
            <a:r>
              <a:rPr lang="ja-JP" altLang="en-US" sz="2400"/>
              <a:t>・ こどもが安心して過ごせる場や地域を、家族や地域と協力しながらともに育んでいく。</a:t>
            </a:r>
          </a:p>
          <a:p>
            <a:pPr marL="182563" indent="-182563"/>
            <a:r>
              <a:rPr lang="ja-JP" altLang="en-US" sz="2400"/>
              <a:t>・ 家族と地域、支援者、多職種のつながりを活かし、ともに支え合える場を育んでいく。</a:t>
            </a:r>
          </a:p>
          <a:p>
            <a:pPr marL="182563" indent="-182563"/>
            <a:r>
              <a:rPr lang="ja-JP" altLang="en-US" sz="2400"/>
              <a:t>・ チームで取り組む姿勢を持ち、地域や社会とともに、こどもや家族が安心して暮らし・育つ地域を目指す。</a:t>
            </a:r>
          </a:p>
        </p:txBody>
      </p:sp>
      <p:sp>
        <p:nvSpPr>
          <p:cNvPr id="3" name="スライド番号プレースホルダー 9">
            <a:extLst>
              <a:ext uri="{FF2B5EF4-FFF2-40B4-BE49-F238E27FC236}">
                <a16:creationId xmlns:a16="http://schemas.microsoft.com/office/drawing/2014/main" id="{D9C103DC-3E45-3951-32EB-E376994F92C4}"/>
              </a:ext>
            </a:extLst>
          </p:cNvPr>
          <p:cNvSpPr>
            <a:spLocks noGrp="1"/>
          </p:cNvSpPr>
          <p:nvPr>
            <p:ph type="sldNum" sz="quarter" idx="12"/>
          </p:nvPr>
        </p:nvSpPr>
        <p:spPr>
          <a:xfrm>
            <a:off x="7594600" y="6525384"/>
            <a:ext cx="2311400" cy="380301"/>
          </a:xfrm>
        </p:spPr>
        <p:txBody>
          <a:bodyPr/>
          <a:lstStyle/>
          <a:p>
            <a:pPr>
              <a:defRPr/>
            </a:pPr>
            <a:fld id="{6EF23906-C28C-47DE-8E4F-A94606051E12}" type="slidenum">
              <a:rPr lang="en-US" altLang="ja-JP" sz="2000" smtClean="0">
                <a:solidFill>
                  <a:srgbClr val="000000"/>
                </a:solidFill>
              </a:rPr>
              <a:pPr>
                <a:defRPr/>
              </a:pPr>
              <a:t>73</a:t>
            </a:fld>
            <a:endParaRPr lang="en-US" altLang="ja-JP" sz="2000" dirty="0">
              <a:solidFill>
                <a:srgbClr val="000000"/>
              </a:solidFill>
            </a:endParaRPr>
          </a:p>
        </p:txBody>
      </p:sp>
    </p:spTree>
    <p:extLst>
      <p:ext uri="{BB962C8B-B14F-4D97-AF65-F5344CB8AC3E}">
        <p14:creationId xmlns:p14="http://schemas.microsoft.com/office/powerpoint/2010/main" val="337565486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24813-ACCF-6B87-5670-5B2D561769F4}"/>
            </a:ext>
          </a:extLst>
        </p:cNvPr>
        <p:cNvGrpSpPr/>
        <p:nvPr/>
      </p:nvGrpSpPr>
      <p:grpSpPr>
        <a:xfrm>
          <a:off x="0" y="0"/>
          <a:ext cx="0" cy="0"/>
          <a:chOff x="0" y="0"/>
          <a:chExt cx="0" cy="0"/>
        </a:xfrm>
      </p:grpSpPr>
      <p:sp>
        <p:nvSpPr>
          <p:cNvPr id="5" name="Rectangle 1">
            <a:extLst>
              <a:ext uri="{FF2B5EF4-FFF2-40B4-BE49-F238E27FC236}">
                <a16:creationId xmlns:a16="http://schemas.microsoft.com/office/drawing/2014/main" id="{5C898998-A4DA-C02D-F501-0E2A7D881F86}"/>
              </a:ext>
            </a:extLst>
          </p:cNvPr>
          <p:cNvSpPr>
            <a:spLocks noChangeArrowheads="1"/>
          </p:cNvSpPr>
          <p:nvPr/>
        </p:nvSpPr>
        <p:spPr bwMode="auto">
          <a:xfrm>
            <a:off x="14052" y="116632"/>
            <a:ext cx="9951756" cy="6785486"/>
          </a:xfrm>
          <a:prstGeom prst="rect">
            <a:avLst/>
          </a:prstGeom>
          <a:noFill/>
          <a:ln w="9525">
            <a:noFill/>
            <a:miter lim="800000"/>
            <a:headEnd/>
            <a:tailEnd/>
          </a:ln>
        </p:spPr>
        <p:txBody>
          <a:bodyPr wrap="square" anchor="t" anchorCtr="0">
            <a:noAutofit/>
          </a:bodyPr>
          <a:lstStyle/>
          <a:p>
            <a:pPr>
              <a:spcBef>
                <a:spcPts val="1200"/>
              </a:spcBef>
            </a:pPr>
            <a:r>
              <a:rPr lang="ja-JP" altLang="en-US" sz="2800" u="sng"/>
              <a:t>５）</a:t>
            </a:r>
            <a:r>
              <a:rPr lang="ja-JP" altLang="en-US" sz="2800" u="sng">
                <a:solidFill>
                  <a:srgbClr val="0432FF"/>
                </a:solidFill>
              </a:rPr>
              <a:t>ともに学び合い</a:t>
            </a:r>
            <a:r>
              <a:rPr lang="ja-JP" altLang="en-US" sz="2800" u="sng"/>
              <a:t>、</a:t>
            </a:r>
            <a:r>
              <a:rPr lang="ja-JP" altLang="en-US" sz="2800" u="sng">
                <a:solidFill>
                  <a:srgbClr val="0432FF"/>
                </a:solidFill>
              </a:rPr>
              <a:t>ともに育ち合う</a:t>
            </a:r>
          </a:p>
          <a:p>
            <a:pPr marL="228600" indent="-228600"/>
            <a:r>
              <a:rPr lang="ja-JP" altLang="en-US" sz="2400"/>
              <a:t>・ 支援者自身の関わり方や考え方を振り返りながら、こどもや家族とともにより良い形を模索する。</a:t>
            </a:r>
          </a:p>
          <a:p>
            <a:pPr marL="228600" indent="-228600"/>
            <a:r>
              <a:rPr lang="ja-JP" altLang="en-US" sz="2400"/>
              <a:t>・ こどもの命と安全を守る責任を自覚し、ともに日々の実践を見つめ続ける。</a:t>
            </a:r>
          </a:p>
          <a:p>
            <a:pPr marL="228600" indent="-228600"/>
            <a:r>
              <a:rPr lang="ja-JP" altLang="en-US" sz="2400"/>
              <a:t>・ こどもの権利と最善の利益を中心に置き、支援力を高めながら学び続ける。</a:t>
            </a:r>
          </a:p>
          <a:p>
            <a:pPr marL="228600" indent="-228600"/>
            <a:r>
              <a:rPr lang="ja-JP" altLang="en-US" sz="2400"/>
              <a:t>・ 乳幼児期から成人期まで、ライフステージに応じて必要な支援を継続的につなげていくことを見据え、ともに歩む。</a:t>
            </a:r>
            <a:endParaRPr lang="en-US" altLang="ja-JP" sz="2400" dirty="0"/>
          </a:p>
          <a:p>
            <a:pPr marL="228600" indent="-228600"/>
            <a:r>
              <a:rPr lang="ja-JP" altLang="en-US" sz="2400"/>
              <a:t>・ 福祉制度への理解と法令の遵守を土台としながら、支援の中で知り得た情報を守り、信頼のもとに支援を進めていく。</a:t>
            </a:r>
          </a:p>
        </p:txBody>
      </p:sp>
      <p:sp>
        <p:nvSpPr>
          <p:cNvPr id="3" name="スライド番号プレースホルダー 9">
            <a:extLst>
              <a:ext uri="{FF2B5EF4-FFF2-40B4-BE49-F238E27FC236}">
                <a16:creationId xmlns:a16="http://schemas.microsoft.com/office/drawing/2014/main" id="{BF89FBE5-55E9-04F9-2D63-A4A8618AD8E4}"/>
              </a:ext>
            </a:extLst>
          </p:cNvPr>
          <p:cNvSpPr>
            <a:spLocks noGrp="1"/>
          </p:cNvSpPr>
          <p:nvPr>
            <p:ph type="sldNum" sz="quarter" idx="12"/>
          </p:nvPr>
        </p:nvSpPr>
        <p:spPr>
          <a:xfrm>
            <a:off x="7594600" y="6525384"/>
            <a:ext cx="2311400" cy="380301"/>
          </a:xfrm>
        </p:spPr>
        <p:txBody>
          <a:bodyPr/>
          <a:lstStyle/>
          <a:p>
            <a:pPr>
              <a:defRPr/>
            </a:pPr>
            <a:fld id="{6EF23906-C28C-47DE-8E4F-A94606051E12}" type="slidenum">
              <a:rPr lang="en-US" altLang="ja-JP" sz="2000" smtClean="0">
                <a:solidFill>
                  <a:srgbClr val="000000"/>
                </a:solidFill>
              </a:rPr>
              <a:pPr>
                <a:defRPr/>
              </a:pPr>
              <a:t>74</a:t>
            </a:fld>
            <a:endParaRPr lang="en-US" altLang="ja-JP" sz="2000" dirty="0">
              <a:solidFill>
                <a:srgbClr val="000000"/>
              </a:solidFill>
            </a:endParaRPr>
          </a:p>
        </p:txBody>
      </p:sp>
    </p:spTree>
    <p:extLst>
      <p:ext uri="{BB962C8B-B14F-4D97-AF65-F5344CB8AC3E}">
        <p14:creationId xmlns:p14="http://schemas.microsoft.com/office/powerpoint/2010/main" val="223411015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bwMode="auto">
          <a:xfrm>
            <a:off x="2072680" y="154025"/>
            <a:ext cx="5263765" cy="574675"/>
          </a:xfrm>
          <a:prstGeom prst="rect">
            <a:avLst/>
          </a:prstGeom>
          <a:noFill/>
          <a:ln w="9525">
            <a:noFill/>
            <a:miter lim="800000"/>
            <a:headEnd/>
            <a:tailEnd/>
          </a:ln>
        </p:spPr>
        <p:txBody>
          <a:bodyPr lIns="84368" tIns="42186" rIns="84368" bIns="42186"/>
          <a:lstStyle/>
          <a:p>
            <a:pPr algn="ctr">
              <a:lnSpc>
                <a:spcPct val="80000"/>
              </a:lnSpc>
              <a:spcBef>
                <a:spcPct val="20000"/>
              </a:spcBef>
              <a:defRPr/>
            </a:pPr>
            <a:r>
              <a:rPr lang="ja-JP" altLang="en-US" sz="4400" u="sng"/>
              <a:t>ま　と　め</a:t>
            </a:r>
            <a:endParaRPr lang="en-US" altLang="ja-JP" sz="4400" u="sng" spc="-100" dirty="0">
              <a:solidFill>
                <a:srgbClr val="000000"/>
              </a:solidFill>
            </a:endParaRPr>
          </a:p>
        </p:txBody>
      </p:sp>
      <p:sp>
        <p:nvSpPr>
          <p:cNvPr id="299010" name="Rectangle 1"/>
          <p:cNvSpPr>
            <a:spLocks noChangeArrowheads="1"/>
          </p:cNvSpPr>
          <p:nvPr/>
        </p:nvSpPr>
        <p:spPr bwMode="auto">
          <a:xfrm>
            <a:off x="18290" y="1268760"/>
            <a:ext cx="9951467" cy="56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sz="2800" u="sng"/>
              <a:t>（１）支援は「人」によって構築される</a:t>
            </a:r>
            <a:r>
              <a:rPr lang="en-US" altLang="ja-JP" sz="2400" u="sng" dirty="0">
                <a:solidFill>
                  <a:srgbClr val="0432FF"/>
                </a:solidFill>
              </a:rPr>
              <a:t>【</a:t>
            </a:r>
            <a:r>
              <a:rPr lang="ja-JP" altLang="en-US" sz="2400" u="sng">
                <a:solidFill>
                  <a:srgbClr val="0432FF"/>
                </a:solidFill>
              </a:rPr>
              <a:t>「人」が支援の質を決める</a:t>
            </a:r>
            <a:r>
              <a:rPr lang="en-US" altLang="ja-JP" sz="2400" u="sng" dirty="0">
                <a:solidFill>
                  <a:srgbClr val="0432FF"/>
                </a:solidFill>
              </a:rPr>
              <a:t>】</a:t>
            </a:r>
            <a:br>
              <a:rPr lang="ja-JP" altLang="en-US" sz="2400">
                <a:solidFill>
                  <a:srgbClr val="0432FF"/>
                </a:solidFill>
              </a:rPr>
            </a:br>
            <a:r>
              <a:rPr lang="ja-JP" altLang="en-US" sz="2400"/>
              <a:t>　・スタッフの育成：一人ひとりの高い意識</a:t>
            </a:r>
            <a:r>
              <a:rPr lang="en-US" altLang="ja-JP" sz="2400" dirty="0"/>
              <a:t>､</a:t>
            </a:r>
            <a:r>
              <a:rPr lang="ja-JP" altLang="en-US" sz="2400"/>
              <a:t>職場の雰囲気</a:t>
            </a:r>
            <a:r>
              <a:rPr lang="en-US" altLang="ja-JP" sz="2400" dirty="0"/>
              <a:t>､</a:t>
            </a:r>
            <a:r>
              <a:rPr lang="ja-JP" altLang="en-US" sz="2400"/>
              <a:t>知識・スキル</a:t>
            </a:r>
            <a:r>
              <a:rPr lang="en-US" altLang="ja-JP" sz="2400" dirty="0"/>
              <a:t>UP</a:t>
            </a:r>
            <a:endParaRPr lang="ja-JP" altLang="en-US" sz="2400"/>
          </a:p>
          <a:p>
            <a:pPr>
              <a:spcBef>
                <a:spcPts val="600"/>
              </a:spcBef>
            </a:pPr>
            <a:r>
              <a:rPr lang="ja-JP" altLang="en-US" sz="2800" u="sng"/>
              <a:t>（２）事業所の理念に基づいた支援</a:t>
            </a:r>
            <a:r>
              <a:rPr lang="en-US" altLang="ja-JP" sz="2400" u="sng" dirty="0">
                <a:solidFill>
                  <a:srgbClr val="0432FF"/>
                </a:solidFill>
              </a:rPr>
              <a:t>【</a:t>
            </a:r>
            <a:r>
              <a:rPr lang="ja-JP" altLang="en-US" sz="2400" u="sng">
                <a:solidFill>
                  <a:srgbClr val="0432FF"/>
                </a:solidFill>
              </a:rPr>
              <a:t>理念なき・理念倒れの支援は</a:t>
            </a:r>
            <a:r>
              <a:rPr lang="en-US" altLang="ja-JP" sz="2400" u="sng" dirty="0">
                <a:solidFill>
                  <a:srgbClr val="0432FF"/>
                </a:solidFill>
              </a:rPr>
              <a:t>NG】</a:t>
            </a:r>
            <a:br>
              <a:rPr lang="ja-JP" altLang="en-US" sz="2800">
                <a:solidFill>
                  <a:srgbClr val="0432FF"/>
                </a:solidFill>
              </a:rPr>
            </a:br>
            <a:r>
              <a:rPr lang="ja-JP" altLang="en-US" sz="2400"/>
              <a:t>　・「発達支援」に関する理念の確立：報酬は支援の質の対価である</a:t>
            </a:r>
            <a:endParaRPr lang="ja-JP" altLang="en-US" sz="2800"/>
          </a:p>
          <a:p>
            <a:pPr>
              <a:spcBef>
                <a:spcPts val="600"/>
              </a:spcBef>
            </a:pPr>
            <a:r>
              <a:rPr lang="ja-JP" altLang="en-US" sz="2800" u="sng"/>
              <a:t>（３）子どもの権利が保障されている実践</a:t>
            </a:r>
            <a:r>
              <a:rPr lang="en-US" altLang="ja-JP" sz="2400" u="sng" dirty="0">
                <a:solidFill>
                  <a:srgbClr val="0432FF"/>
                </a:solidFill>
              </a:rPr>
              <a:t>【</a:t>
            </a:r>
            <a:r>
              <a:rPr lang="ja-JP" altLang="en-US" sz="2400" u="sng">
                <a:solidFill>
                  <a:srgbClr val="0432FF"/>
                </a:solidFill>
              </a:rPr>
              <a:t>「こども」を正しく理解する</a:t>
            </a:r>
            <a:r>
              <a:rPr lang="en-US" altLang="ja-JP" sz="2400" u="sng" dirty="0">
                <a:solidFill>
                  <a:srgbClr val="0432FF"/>
                </a:solidFill>
              </a:rPr>
              <a:t>】</a:t>
            </a:r>
            <a:br>
              <a:rPr lang="ja-JP" altLang="en-US" sz="2800">
                <a:solidFill>
                  <a:srgbClr val="0432FF"/>
                </a:solidFill>
              </a:rPr>
            </a:br>
            <a:r>
              <a:rPr lang="ja-JP" altLang="en-US" sz="2400"/>
              <a:t>　・養護、成長・発達の保障、こどもの意見・主体性の尊重、家族支援</a:t>
            </a:r>
            <a:r>
              <a:rPr lang="en-US" altLang="ja-JP" sz="2400" dirty="0"/>
              <a:t> </a:t>
            </a:r>
            <a:r>
              <a:rPr lang="ja-JP" altLang="en-US" sz="2400"/>
              <a:t>等</a:t>
            </a:r>
          </a:p>
          <a:p>
            <a:pPr>
              <a:spcBef>
                <a:spcPts val="600"/>
              </a:spcBef>
            </a:pPr>
            <a:r>
              <a:rPr lang="ja-JP" altLang="en-US" sz="2800" u="sng"/>
              <a:t>（４）障害者の権利が保障されている実践</a:t>
            </a:r>
            <a:r>
              <a:rPr lang="en-US" altLang="ja-JP" sz="2400" u="sng" dirty="0">
                <a:solidFill>
                  <a:srgbClr val="0432FF"/>
                </a:solidFill>
              </a:rPr>
              <a:t>【</a:t>
            </a:r>
            <a:r>
              <a:rPr lang="ja-JP" altLang="en-US" sz="2400" u="sng">
                <a:solidFill>
                  <a:srgbClr val="0432FF"/>
                </a:solidFill>
              </a:rPr>
              <a:t>障害や特性の理解と実践</a:t>
            </a:r>
            <a:r>
              <a:rPr lang="en-US" altLang="ja-JP" sz="2400" u="sng" dirty="0">
                <a:solidFill>
                  <a:srgbClr val="0432FF"/>
                </a:solidFill>
              </a:rPr>
              <a:t>】</a:t>
            </a:r>
            <a:endParaRPr lang="en-US" altLang="ja-JP" sz="2800" u="sng" dirty="0">
              <a:solidFill>
                <a:srgbClr val="0432FF"/>
              </a:solidFill>
            </a:endParaRPr>
          </a:p>
          <a:p>
            <a:pPr>
              <a:spcBef>
                <a:spcPts val="0"/>
              </a:spcBef>
            </a:pPr>
            <a:r>
              <a:rPr lang="ja-JP" altLang="en-US" sz="2400"/>
              <a:t>　・障害や特性に応じた合理的配慮の提供、インクルージョンの推進</a:t>
            </a:r>
            <a:r>
              <a:rPr lang="en-US" altLang="ja-JP" sz="2400" dirty="0"/>
              <a:t> </a:t>
            </a:r>
            <a:r>
              <a:rPr lang="ja-JP" altLang="en-US" sz="2400"/>
              <a:t>等</a:t>
            </a:r>
            <a:endParaRPr lang="en-US" altLang="ja-JP" sz="2400" dirty="0"/>
          </a:p>
          <a:p>
            <a:pPr>
              <a:spcBef>
                <a:spcPts val="600"/>
              </a:spcBef>
            </a:pPr>
            <a:r>
              <a:rPr lang="ja-JP" altLang="en-US" sz="2800" u="sng"/>
              <a:t>（５）支援の適切なプロセス管理</a:t>
            </a:r>
            <a:r>
              <a:rPr lang="en-US" altLang="ja-JP" sz="2400" u="sng" dirty="0">
                <a:solidFill>
                  <a:srgbClr val="0432FF"/>
                </a:solidFill>
              </a:rPr>
              <a:t>【</a:t>
            </a:r>
            <a:r>
              <a:rPr lang="ja-JP" altLang="en-US" sz="2400" u="sng">
                <a:solidFill>
                  <a:srgbClr val="0432FF"/>
                </a:solidFill>
              </a:rPr>
              <a:t>児発管・相談支援の腕が試される</a:t>
            </a:r>
            <a:r>
              <a:rPr lang="en-US" altLang="ja-JP" sz="2400" u="sng" dirty="0">
                <a:solidFill>
                  <a:srgbClr val="0432FF"/>
                </a:solidFill>
              </a:rPr>
              <a:t>】</a:t>
            </a:r>
            <a:endParaRPr lang="ja-JP" altLang="en-US" sz="5400" u="sng">
              <a:solidFill>
                <a:srgbClr val="0432FF"/>
              </a:solidFill>
            </a:endParaRPr>
          </a:p>
          <a:p>
            <a:pPr marL="757238" indent="-446088"/>
            <a:r>
              <a:rPr lang="ja-JP" altLang="en-US" sz="2400"/>
              <a:t>・見立て（アセスメント力</a:t>
            </a:r>
            <a:r>
              <a:rPr lang="en-US" altLang="ja-JP" sz="2400" dirty="0"/>
              <a:t>)､</a:t>
            </a:r>
            <a:r>
              <a:rPr lang="ja-JP" altLang="en-US" sz="2400"/>
              <a:t>手立て（支援力</a:t>
            </a:r>
            <a:r>
              <a:rPr lang="en-US" altLang="ja-JP" sz="2400" dirty="0"/>
              <a:t>)､</a:t>
            </a:r>
            <a:r>
              <a:rPr lang="ja-JP" altLang="en-US" sz="2400"/>
              <a:t>評価力：ガイドライン等の活用</a:t>
            </a:r>
            <a:endParaRPr lang="en-US" altLang="ja-JP" sz="2400" dirty="0"/>
          </a:p>
          <a:p>
            <a:pPr marL="757238" indent="-747713">
              <a:spcBef>
                <a:spcPts val="600"/>
              </a:spcBef>
            </a:pPr>
            <a:r>
              <a:rPr lang="ja-JP" altLang="en-US" sz="2800" u="sng">
                <a:solidFill>
                  <a:srgbClr val="000000"/>
                </a:solidFill>
                <a:latin typeface="+mn-ea"/>
                <a:ea typeface="+mn-ea"/>
              </a:rPr>
              <a:t>（６）家族、関係機関と協働した支援</a:t>
            </a:r>
            <a:r>
              <a:rPr lang="en-US" altLang="ja-JP" sz="2400" u="sng" dirty="0">
                <a:solidFill>
                  <a:srgbClr val="0432FF"/>
                </a:solidFill>
                <a:latin typeface="+mn-ea"/>
                <a:ea typeface="+mn-ea"/>
              </a:rPr>
              <a:t>【</a:t>
            </a:r>
            <a:r>
              <a:rPr lang="ja-JP" altLang="en-US" sz="2400" u="sng">
                <a:solidFill>
                  <a:srgbClr val="0432FF"/>
                </a:solidFill>
                <a:latin typeface="+mn-ea"/>
                <a:ea typeface="+mn-ea"/>
              </a:rPr>
              <a:t>開かれた事業が質を高める</a:t>
            </a:r>
            <a:r>
              <a:rPr lang="en-US" altLang="ja-JP" sz="2400" u="sng" dirty="0">
                <a:solidFill>
                  <a:srgbClr val="0432FF"/>
                </a:solidFill>
                <a:latin typeface="+mn-ea"/>
                <a:ea typeface="+mn-ea"/>
              </a:rPr>
              <a:t>】</a:t>
            </a:r>
            <a:endParaRPr lang="en-US" altLang="ja-JP" sz="2800" u="sng" dirty="0">
              <a:solidFill>
                <a:srgbClr val="0432FF"/>
              </a:solidFill>
              <a:latin typeface="+mn-ea"/>
              <a:ea typeface="+mn-ea"/>
            </a:endParaRPr>
          </a:p>
          <a:p>
            <a:pPr marL="757238" indent="-747713"/>
            <a:r>
              <a:rPr lang="ja-JP" altLang="en-US" sz="2400">
                <a:solidFill>
                  <a:srgbClr val="000000"/>
                </a:solidFill>
                <a:latin typeface="+mn-ea"/>
                <a:ea typeface="+mn-ea"/>
              </a:rPr>
              <a:t>　・相談支援と発達支援は最強タッグ＝車の両輪であり、対等な関係</a:t>
            </a:r>
            <a:endParaRPr lang="en-US" altLang="ja-JP" sz="2400" dirty="0">
              <a:solidFill>
                <a:srgbClr val="000000"/>
              </a:solidFill>
              <a:latin typeface="+mn-ea"/>
              <a:ea typeface="+mn-ea"/>
            </a:endParaRPr>
          </a:p>
          <a:p>
            <a:pPr marL="757238" indent="-747713"/>
            <a:r>
              <a:rPr lang="ja-JP" altLang="en-US" sz="2400">
                <a:solidFill>
                  <a:srgbClr val="000000"/>
                </a:solidFill>
                <a:latin typeface="+mn-ea"/>
                <a:ea typeface="+mn-ea"/>
              </a:rPr>
              <a:t>　・関係機関に畏敬の念を持って共に歩む。家族を支え、</a:t>
            </a:r>
            <a:r>
              <a:rPr lang="ja-JP" altLang="en-US" sz="2400">
                <a:latin typeface="+mn-ea"/>
                <a:ea typeface="+mn-ea"/>
              </a:rPr>
              <a:t>共に</a:t>
            </a:r>
            <a:r>
              <a:rPr lang="ja-JP" altLang="en-US" sz="2400">
                <a:solidFill>
                  <a:srgbClr val="000000"/>
                </a:solidFill>
                <a:latin typeface="+mn-ea"/>
                <a:ea typeface="+mn-ea"/>
              </a:rPr>
              <a:t>歩む</a:t>
            </a:r>
            <a:endParaRPr lang="en-US" altLang="ja-JP" sz="2400" dirty="0">
              <a:solidFill>
                <a:srgbClr val="000000"/>
              </a:solidFill>
              <a:latin typeface="+mn-ea"/>
              <a:ea typeface="+mn-ea"/>
            </a:endParaRPr>
          </a:p>
        </p:txBody>
      </p:sp>
      <p:sp>
        <p:nvSpPr>
          <p:cNvPr id="2" name="スライド番号プレースホルダー 9">
            <a:extLst>
              <a:ext uri="{FF2B5EF4-FFF2-40B4-BE49-F238E27FC236}">
                <a16:creationId xmlns:a16="http://schemas.microsoft.com/office/drawing/2014/main" id="{D7A7957D-DA39-5FA3-283C-AEC7BAB542C6}"/>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75</a:t>
            </a:fld>
            <a:endParaRPr lang="en-US" altLang="ja-JP" sz="2000" dirty="0">
              <a:solidFill>
                <a:srgbClr val="000000"/>
              </a:solidFill>
            </a:endParaRPr>
          </a:p>
        </p:txBody>
      </p:sp>
      <p:sp>
        <p:nvSpPr>
          <p:cNvPr id="5" name="Rectangle 3">
            <a:extLst>
              <a:ext uri="{FF2B5EF4-FFF2-40B4-BE49-F238E27FC236}">
                <a16:creationId xmlns:a16="http://schemas.microsoft.com/office/drawing/2014/main" id="{F57D9B2A-1E25-E567-01EE-21729999730E}"/>
              </a:ext>
            </a:extLst>
          </p:cNvPr>
          <p:cNvSpPr txBox="1">
            <a:spLocks noChangeArrowheads="1"/>
          </p:cNvSpPr>
          <p:nvPr/>
        </p:nvSpPr>
        <p:spPr bwMode="auto">
          <a:xfrm>
            <a:off x="-60252" y="836712"/>
            <a:ext cx="9966252" cy="574675"/>
          </a:xfrm>
          <a:prstGeom prst="rect">
            <a:avLst/>
          </a:prstGeom>
          <a:noFill/>
          <a:ln w="9525">
            <a:noFill/>
            <a:miter lim="800000"/>
            <a:headEnd/>
            <a:tailEnd/>
          </a:ln>
        </p:spPr>
        <p:txBody>
          <a:bodyPr lIns="84368" tIns="42186" rIns="84368" bIns="42186"/>
          <a:lstStyle/>
          <a:p>
            <a:pPr>
              <a:lnSpc>
                <a:spcPct val="80000"/>
              </a:lnSpc>
              <a:spcBef>
                <a:spcPct val="20000"/>
              </a:spcBef>
              <a:defRPr/>
            </a:pPr>
            <a:r>
              <a:rPr lang="ja-JP" altLang="en-US" sz="3200" u="sng"/>
              <a:t>良質な支援を提供しようとする努力のすべてが基本姿勢</a:t>
            </a:r>
            <a:endParaRPr lang="en-US" altLang="ja-JP" sz="3200" u="sng" spc="-100" dirty="0">
              <a:solidFill>
                <a:srgbClr val="000000"/>
              </a:solidFill>
            </a:endParaRPr>
          </a:p>
        </p:txBody>
      </p:sp>
    </p:spTree>
    <p:extLst>
      <p:ext uri="{BB962C8B-B14F-4D97-AF65-F5344CB8AC3E}">
        <p14:creationId xmlns:p14="http://schemas.microsoft.com/office/powerpoint/2010/main" val="883710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328C6-F413-2CD3-F288-8636107D7E78}"/>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7B3292A4-9A30-BA44-C90C-8B0DD627A83F}"/>
              </a:ext>
            </a:extLst>
          </p:cNvPr>
          <p:cNvSpPr/>
          <p:nvPr/>
        </p:nvSpPr>
        <p:spPr>
          <a:xfrm>
            <a:off x="86644" y="945133"/>
            <a:ext cx="8198082" cy="5058740"/>
          </a:xfrm>
          <a:prstGeom prst="rect">
            <a:avLst/>
          </a:prstGeom>
        </p:spPr>
        <p:txBody>
          <a:bodyPr wrap="square">
            <a:noAutofit/>
          </a:bodyPr>
          <a:lstStyle/>
          <a:p>
            <a:pPr marL="228600" indent="-228600">
              <a:lnSpc>
                <a:spcPct val="90000"/>
              </a:lnSpc>
              <a:spcBef>
                <a:spcPts val="500"/>
              </a:spcBef>
            </a:pPr>
            <a:r>
              <a:rPr lang="ja-JP" altLang="en-US" sz="2500">
                <a:solidFill>
                  <a:srgbClr val="000000"/>
                </a:solidFill>
                <a:effectLst/>
                <a:latin typeface="Helvetica" pitchFamily="2" charset="0"/>
              </a:rPr>
              <a:t>・</a:t>
            </a:r>
            <a:r>
              <a:rPr lang="en-US" altLang="ja-JP" sz="2500" dirty="0">
                <a:solidFill>
                  <a:srgbClr val="000000"/>
                </a:solidFill>
                <a:effectLst/>
                <a:latin typeface="Helvetica" pitchFamily="2" charset="0"/>
              </a:rPr>
              <a:t> </a:t>
            </a:r>
            <a:r>
              <a:rPr lang="ja-JP" altLang="en-US" sz="2500">
                <a:solidFill>
                  <a:srgbClr val="000000"/>
                </a:solidFill>
                <a:effectLst/>
                <a:latin typeface="Helvetica" pitchFamily="2" charset="0"/>
              </a:rPr>
              <a:t>全てのこどもは</a:t>
            </a:r>
            <a:r>
              <a:rPr lang="ja-JP" altLang="en-US" sz="2500" u="sng">
                <a:effectLst/>
                <a:latin typeface="Helvetica" pitchFamily="2" charset="0"/>
              </a:rPr>
              <a:t>大切にされ、基本的な人権が守られ、　　　差別されない</a:t>
            </a:r>
            <a:r>
              <a:rPr lang="ja-JP" altLang="en-US" sz="2500">
                <a:effectLst/>
                <a:latin typeface="Helvetica" pitchFamily="2" charset="0"/>
              </a:rPr>
              <a:t>こと　</a:t>
            </a:r>
            <a:r>
              <a:rPr lang="en-US" altLang="ja-JP" sz="2500" dirty="0">
                <a:effectLst/>
                <a:latin typeface="Helvetica" pitchFamily="2" charset="0"/>
              </a:rPr>
              <a:t> </a:t>
            </a:r>
            <a:endParaRPr lang="ja-JP" altLang="en-US" sz="2500">
              <a:effectLst/>
              <a:latin typeface="Helvetica" pitchFamily="2" charset="0"/>
            </a:endParaRPr>
          </a:p>
          <a:p>
            <a:pPr marL="228600" indent="-228600">
              <a:lnSpc>
                <a:spcPct val="90000"/>
              </a:lnSpc>
              <a:spcBef>
                <a:spcPts val="1300"/>
              </a:spcBef>
            </a:pPr>
            <a:r>
              <a:rPr lang="ja-JP" altLang="en-US" sz="2500">
                <a:latin typeface="Helvetica" pitchFamily="2" charset="0"/>
              </a:rPr>
              <a:t>・</a:t>
            </a:r>
            <a:r>
              <a:rPr lang="ja-JP" altLang="en-US" sz="2500">
                <a:effectLst/>
                <a:latin typeface="Helvetica" pitchFamily="2" charset="0"/>
              </a:rPr>
              <a:t> 全てのこどもは</a:t>
            </a:r>
            <a:r>
              <a:rPr lang="ja-JP" altLang="en-US" sz="2500" u="sng">
                <a:effectLst/>
                <a:latin typeface="Helvetica" pitchFamily="2" charset="0"/>
              </a:rPr>
              <a:t>大事に育てられ、生活が守られ、愛され、保護される権利が守られ、平等に教育を受けられる</a:t>
            </a:r>
            <a:r>
              <a:rPr lang="ja-JP" altLang="en-US" sz="2500">
                <a:effectLst/>
                <a:latin typeface="Helvetica" pitchFamily="2" charset="0"/>
              </a:rPr>
              <a:t>こと</a:t>
            </a:r>
          </a:p>
          <a:p>
            <a:pPr marL="228600" indent="-228600">
              <a:lnSpc>
                <a:spcPct val="90000"/>
              </a:lnSpc>
              <a:spcBef>
                <a:spcPts val="1300"/>
              </a:spcBef>
            </a:pPr>
            <a:r>
              <a:rPr lang="ja-JP" altLang="en-US" sz="2500">
                <a:latin typeface="Helvetica" pitchFamily="2" charset="0"/>
              </a:rPr>
              <a:t>・</a:t>
            </a:r>
            <a:r>
              <a:rPr lang="ja-JP" altLang="en-US" sz="2500">
                <a:effectLst/>
                <a:latin typeface="Helvetica" pitchFamily="2" charset="0"/>
              </a:rPr>
              <a:t> 年齢や発達の程度により、</a:t>
            </a:r>
            <a:r>
              <a:rPr lang="ja-JP" altLang="en-US" sz="2500" u="sng">
                <a:effectLst/>
                <a:latin typeface="Helvetica" pitchFamily="2" charset="0"/>
              </a:rPr>
              <a:t>自分に直接関係することに　</a:t>
            </a:r>
            <a:r>
              <a:rPr lang="ja-JP" altLang="en-US" sz="2500" u="sng">
                <a:solidFill>
                  <a:srgbClr val="0432FF"/>
                </a:solidFill>
                <a:effectLst/>
                <a:latin typeface="Helvetica" pitchFamily="2" charset="0"/>
              </a:rPr>
              <a:t>　</a:t>
            </a:r>
            <a:r>
              <a:rPr lang="ja-JP" altLang="en-US" sz="2500" u="sng">
                <a:effectLst/>
                <a:latin typeface="Helvetica" pitchFamily="2" charset="0"/>
              </a:rPr>
              <a:t>意見を言えたり</a:t>
            </a:r>
            <a:r>
              <a:rPr lang="ja-JP" altLang="en-US" sz="2500">
                <a:effectLst/>
                <a:latin typeface="Helvetica" pitchFamily="2" charset="0"/>
              </a:rPr>
              <a:t>、</a:t>
            </a:r>
            <a:r>
              <a:rPr lang="ja-JP" altLang="en-US" sz="2500" u="sng">
                <a:effectLst/>
                <a:latin typeface="Helvetica" pitchFamily="2" charset="0"/>
              </a:rPr>
              <a:t>社会の様々な活動に参加</a:t>
            </a:r>
            <a:r>
              <a:rPr lang="ja-JP" altLang="en-US" sz="2500">
                <a:effectLst/>
                <a:latin typeface="Helvetica" pitchFamily="2" charset="0"/>
              </a:rPr>
              <a:t>できること</a:t>
            </a:r>
          </a:p>
          <a:p>
            <a:pPr marL="228600" indent="-228600">
              <a:lnSpc>
                <a:spcPct val="90000"/>
              </a:lnSpc>
              <a:spcBef>
                <a:spcPts val="1300"/>
              </a:spcBef>
            </a:pPr>
            <a:r>
              <a:rPr lang="ja-JP" altLang="en-US" sz="2500">
                <a:latin typeface="Helvetica" pitchFamily="2" charset="0"/>
              </a:rPr>
              <a:t>・</a:t>
            </a:r>
            <a:r>
              <a:rPr lang="ja-JP" altLang="en-US" sz="2500">
                <a:effectLst/>
                <a:latin typeface="Helvetica" pitchFamily="2" charset="0"/>
              </a:rPr>
              <a:t> 全てのこどもは</a:t>
            </a:r>
            <a:r>
              <a:rPr lang="ja-JP" altLang="en-US" sz="2500" u="sng">
                <a:effectLst/>
                <a:latin typeface="Helvetica" pitchFamily="2" charset="0"/>
              </a:rPr>
              <a:t>年齢や発達の程度に応じて、意見が尊重　され、</a:t>
            </a:r>
            <a:r>
              <a:rPr lang="ja-JP" altLang="en-US" sz="2500">
                <a:effectLst/>
                <a:latin typeface="Helvetica" pitchFamily="2" charset="0"/>
              </a:rPr>
              <a:t>こどもの</a:t>
            </a:r>
            <a:r>
              <a:rPr lang="ja-JP" altLang="en-US" sz="2500" u="sng">
                <a:effectLst/>
                <a:latin typeface="Helvetica" pitchFamily="2" charset="0"/>
              </a:rPr>
              <a:t>今とこれから</a:t>
            </a:r>
            <a:r>
              <a:rPr lang="ja-JP" altLang="en-US" sz="2500">
                <a:effectLst/>
                <a:latin typeface="Helvetica" pitchFamily="2" charset="0"/>
              </a:rPr>
              <a:t>にとって</a:t>
            </a:r>
            <a:r>
              <a:rPr lang="ja-JP" altLang="en-US" sz="2500" u="sng">
                <a:effectLst/>
                <a:latin typeface="Helvetica" pitchFamily="2" charset="0"/>
              </a:rPr>
              <a:t>最もよいことが優先</a:t>
            </a:r>
            <a:r>
              <a:rPr lang="ja-JP" altLang="en-US" sz="2500">
                <a:effectLst/>
                <a:latin typeface="Helvetica" pitchFamily="2" charset="0"/>
              </a:rPr>
              <a:t>して考えられること</a:t>
            </a:r>
          </a:p>
          <a:p>
            <a:pPr marL="228600" indent="-228600">
              <a:lnSpc>
                <a:spcPct val="90000"/>
              </a:lnSpc>
              <a:spcBef>
                <a:spcPts val="1300"/>
              </a:spcBef>
            </a:pPr>
            <a:r>
              <a:rPr lang="ja-JP" altLang="en-US" sz="2500">
                <a:solidFill>
                  <a:srgbClr val="000000"/>
                </a:solidFill>
                <a:latin typeface="Helvetica" pitchFamily="2" charset="0"/>
              </a:rPr>
              <a:t>・</a:t>
            </a:r>
            <a:r>
              <a:rPr lang="ja-JP" altLang="en-US" sz="2500">
                <a:solidFill>
                  <a:srgbClr val="000000"/>
                </a:solidFill>
                <a:effectLst/>
                <a:latin typeface="Helvetica" pitchFamily="2" charset="0"/>
              </a:rPr>
              <a:t> 子育ては家庭を基本としながら、そのサポートが十分に行われ、家庭で育つことが難しいこどもも、</a:t>
            </a:r>
            <a:r>
              <a:rPr lang="ja-JP" altLang="en-US" sz="2500">
                <a:effectLst/>
                <a:latin typeface="Helvetica" pitchFamily="2" charset="0"/>
              </a:rPr>
              <a:t>家庭と同様の環境が確保されること</a:t>
            </a:r>
          </a:p>
          <a:p>
            <a:pPr marL="266700" indent="-266700">
              <a:lnSpc>
                <a:spcPct val="90000"/>
              </a:lnSpc>
              <a:spcBef>
                <a:spcPts val="1300"/>
              </a:spcBef>
            </a:pPr>
            <a:r>
              <a:rPr lang="ja-JP" altLang="en-US" sz="2500">
                <a:latin typeface="Helvetica" pitchFamily="2" charset="0"/>
              </a:rPr>
              <a:t>・</a:t>
            </a:r>
            <a:r>
              <a:rPr lang="ja-JP" altLang="en-US" sz="2500">
                <a:effectLst/>
                <a:latin typeface="Helvetica" pitchFamily="2" charset="0"/>
              </a:rPr>
              <a:t> 家庭や子育てに夢を持ち、喜びを感じられる</a:t>
            </a:r>
            <a:r>
              <a:rPr lang="ja-JP" altLang="en-US" sz="2500" u="sng">
                <a:effectLst/>
                <a:latin typeface="Helvetica" pitchFamily="2" charset="0"/>
              </a:rPr>
              <a:t>社会をつくる</a:t>
            </a:r>
            <a:r>
              <a:rPr lang="ja-JP" altLang="en-US" sz="2500">
                <a:solidFill>
                  <a:srgbClr val="000000"/>
                </a:solidFill>
                <a:effectLst/>
                <a:latin typeface="Helvetica" pitchFamily="2" charset="0"/>
              </a:rPr>
              <a:t>こと</a:t>
            </a:r>
          </a:p>
        </p:txBody>
      </p:sp>
      <p:sp>
        <p:nvSpPr>
          <p:cNvPr id="2" name="スライド番号プレースホルダー 9">
            <a:extLst>
              <a:ext uri="{FF2B5EF4-FFF2-40B4-BE49-F238E27FC236}">
                <a16:creationId xmlns:a16="http://schemas.microsoft.com/office/drawing/2014/main" id="{E5E58413-94E7-EFCC-6F48-16D30EEEF3DB}"/>
              </a:ext>
            </a:extLst>
          </p:cNvPr>
          <p:cNvSpPr>
            <a:spLocks noGrp="1"/>
          </p:cNvSpPr>
          <p:nvPr>
            <p:ph type="sldNum" sz="quarter" idx="12"/>
          </p:nvPr>
        </p:nvSpPr>
        <p:spPr>
          <a:xfrm>
            <a:off x="7594876" y="6510834"/>
            <a:ext cx="2311400" cy="380301"/>
          </a:xfrm>
        </p:spPr>
        <p:txBody>
          <a:bodyPr/>
          <a:lstStyle/>
          <a:p>
            <a:pPr>
              <a:defRPr/>
            </a:pPr>
            <a:fld id="{6EF23906-C28C-47DE-8E4F-A94606051E12}" type="slidenum">
              <a:rPr lang="en-US" altLang="ja-JP" sz="2000" smtClean="0">
                <a:solidFill>
                  <a:srgbClr val="000000"/>
                </a:solidFill>
              </a:rPr>
              <a:pPr>
                <a:defRPr/>
              </a:pPr>
              <a:t>7</a:t>
            </a:fld>
            <a:endParaRPr lang="en-US" altLang="ja-JP" sz="2000" dirty="0">
              <a:solidFill>
                <a:srgbClr val="000000"/>
              </a:solidFill>
            </a:endParaRPr>
          </a:p>
        </p:txBody>
      </p:sp>
      <p:sp>
        <p:nvSpPr>
          <p:cNvPr id="5" name="正方形/長方形 4">
            <a:extLst>
              <a:ext uri="{FF2B5EF4-FFF2-40B4-BE49-F238E27FC236}">
                <a16:creationId xmlns:a16="http://schemas.microsoft.com/office/drawing/2014/main" id="{0455E9DC-493A-B7C8-E83E-9C38DC963441}"/>
              </a:ext>
            </a:extLst>
          </p:cNvPr>
          <p:cNvSpPr/>
          <p:nvPr/>
        </p:nvSpPr>
        <p:spPr>
          <a:xfrm>
            <a:off x="1712640" y="145784"/>
            <a:ext cx="5482704" cy="584775"/>
          </a:xfrm>
          <a:prstGeom prst="rect">
            <a:avLst/>
          </a:prstGeom>
          <a:ln>
            <a:noFill/>
          </a:ln>
        </p:spPr>
        <p:txBody>
          <a:bodyPr wrap="square" tIns="0" bIns="0">
            <a:noAutofit/>
          </a:bodyPr>
          <a:lstStyle/>
          <a:p>
            <a:pPr algn="ctr" fontAlgn="base">
              <a:spcBef>
                <a:spcPct val="0"/>
              </a:spcBef>
              <a:spcAft>
                <a:spcPct val="0"/>
              </a:spcAft>
            </a:pPr>
            <a:r>
              <a:rPr lang="ja-JP" altLang="en-US" sz="3600" u="sng">
                <a:latin typeface="+mn-ea"/>
              </a:rPr>
              <a:t>（１）こども施策の基本理念</a:t>
            </a:r>
            <a:endParaRPr lang="en-US" altLang="ja-JP" sz="3600" u="sng" dirty="0">
              <a:latin typeface="+mn-ea"/>
            </a:endParaRPr>
          </a:p>
          <a:p>
            <a:pPr fontAlgn="base">
              <a:spcBef>
                <a:spcPct val="0"/>
              </a:spcBef>
              <a:spcAft>
                <a:spcPct val="0"/>
              </a:spcAft>
            </a:pPr>
            <a:endParaRPr lang="ja-JP" altLang="ja-JP" sz="1000" dirty="0">
              <a:latin typeface="+mn-ea"/>
            </a:endParaRPr>
          </a:p>
        </p:txBody>
      </p:sp>
      <p:sp>
        <p:nvSpPr>
          <p:cNvPr id="7" name="テキスト ボックス 6">
            <a:extLst>
              <a:ext uri="{FF2B5EF4-FFF2-40B4-BE49-F238E27FC236}">
                <a16:creationId xmlns:a16="http://schemas.microsoft.com/office/drawing/2014/main" id="{4EF92E6E-0C8A-8DB0-2080-E306913F9552}"/>
              </a:ext>
            </a:extLst>
          </p:cNvPr>
          <p:cNvSpPr txBox="1"/>
          <p:nvPr/>
        </p:nvSpPr>
        <p:spPr>
          <a:xfrm>
            <a:off x="8352288" y="1044637"/>
            <a:ext cx="1210588" cy="400110"/>
          </a:xfrm>
          <a:prstGeom prst="rect">
            <a:avLst/>
          </a:prstGeom>
          <a:solidFill>
            <a:srgbClr val="FFD579">
              <a:alpha val="30449"/>
            </a:srgbClr>
          </a:solidFill>
          <a:ln>
            <a:solidFill>
              <a:srgbClr val="FF0000"/>
            </a:solidFill>
          </a:ln>
        </p:spPr>
        <p:txBody>
          <a:bodyPr wrap="none" rtlCol="0">
            <a:spAutoFit/>
          </a:bodyPr>
          <a:lstStyle/>
          <a:p>
            <a:r>
              <a:rPr kumimoji="1" lang="ja-JP" altLang="en-US" sz="2000">
                <a:solidFill>
                  <a:srgbClr val="FF0000"/>
                </a:solidFill>
              </a:rPr>
              <a:t>基本原則</a:t>
            </a:r>
          </a:p>
        </p:txBody>
      </p:sp>
      <p:sp>
        <p:nvSpPr>
          <p:cNvPr id="8" name="テキスト ボックス 7">
            <a:extLst>
              <a:ext uri="{FF2B5EF4-FFF2-40B4-BE49-F238E27FC236}">
                <a16:creationId xmlns:a16="http://schemas.microsoft.com/office/drawing/2014/main" id="{97BD252B-394D-6572-A6DD-00B8924DA0A5}"/>
              </a:ext>
            </a:extLst>
          </p:cNvPr>
          <p:cNvSpPr txBox="1"/>
          <p:nvPr/>
        </p:nvSpPr>
        <p:spPr>
          <a:xfrm>
            <a:off x="8352288" y="1800759"/>
            <a:ext cx="1467068" cy="400110"/>
          </a:xfrm>
          <a:prstGeom prst="rect">
            <a:avLst/>
          </a:prstGeom>
          <a:solidFill>
            <a:srgbClr val="FFD579">
              <a:alpha val="30449"/>
            </a:srgbClr>
          </a:solidFill>
          <a:ln>
            <a:solidFill>
              <a:srgbClr val="FF0000"/>
            </a:solidFill>
          </a:ln>
        </p:spPr>
        <p:txBody>
          <a:bodyPr wrap="none" rtlCol="0">
            <a:spAutoFit/>
          </a:bodyPr>
          <a:lstStyle/>
          <a:p>
            <a:r>
              <a:rPr kumimoji="1" lang="ja-JP" altLang="en-US" sz="2000">
                <a:solidFill>
                  <a:srgbClr val="FF0000"/>
                </a:solidFill>
              </a:rPr>
              <a:t>受動的権利</a:t>
            </a:r>
          </a:p>
        </p:txBody>
      </p:sp>
      <p:sp>
        <p:nvSpPr>
          <p:cNvPr id="9" name="テキスト ボックス 8">
            <a:extLst>
              <a:ext uri="{FF2B5EF4-FFF2-40B4-BE49-F238E27FC236}">
                <a16:creationId xmlns:a16="http://schemas.microsoft.com/office/drawing/2014/main" id="{473CF4C6-BAE4-414B-3D3E-314CC70D3649}"/>
              </a:ext>
            </a:extLst>
          </p:cNvPr>
          <p:cNvSpPr txBox="1"/>
          <p:nvPr/>
        </p:nvSpPr>
        <p:spPr>
          <a:xfrm>
            <a:off x="8352288" y="2586520"/>
            <a:ext cx="1467068" cy="400110"/>
          </a:xfrm>
          <a:prstGeom prst="rect">
            <a:avLst/>
          </a:prstGeom>
          <a:solidFill>
            <a:srgbClr val="FFD579">
              <a:alpha val="30449"/>
            </a:srgbClr>
          </a:solidFill>
          <a:ln>
            <a:solidFill>
              <a:srgbClr val="FF0000"/>
            </a:solidFill>
          </a:ln>
        </p:spPr>
        <p:txBody>
          <a:bodyPr wrap="none" rtlCol="0">
            <a:spAutoFit/>
          </a:bodyPr>
          <a:lstStyle/>
          <a:p>
            <a:r>
              <a:rPr kumimoji="1" lang="ja-JP" altLang="en-US" sz="2000">
                <a:solidFill>
                  <a:srgbClr val="FF0000"/>
                </a:solidFill>
              </a:rPr>
              <a:t>能動的権利</a:t>
            </a:r>
          </a:p>
        </p:txBody>
      </p:sp>
      <p:sp>
        <p:nvSpPr>
          <p:cNvPr id="10" name="テキスト ボックス 9">
            <a:extLst>
              <a:ext uri="{FF2B5EF4-FFF2-40B4-BE49-F238E27FC236}">
                <a16:creationId xmlns:a16="http://schemas.microsoft.com/office/drawing/2014/main" id="{0C8AC6C2-03FE-9A78-9062-909CF01EDCA0}"/>
              </a:ext>
            </a:extLst>
          </p:cNvPr>
          <p:cNvSpPr txBox="1"/>
          <p:nvPr/>
        </p:nvSpPr>
        <p:spPr>
          <a:xfrm>
            <a:off x="8352288" y="3694143"/>
            <a:ext cx="1210588" cy="400110"/>
          </a:xfrm>
          <a:prstGeom prst="rect">
            <a:avLst/>
          </a:prstGeom>
          <a:solidFill>
            <a:srgbClr val="FFD579">
              <a:alpha val="30449"/>
            </a:srgbClr>
          </a:solidFill>
          <a:ln>
            <a:solidFill>
              <a:srgbClr val="FF0000"/>
            </a:solidFill>
          </a:ln>
        </p:spPr>
        <p:txBody>
          <a:bodyPr wrap="none" rtlCol="0">
            <a:spAutoFit/>
          </a:bodyPr>
          <a:lstStyle/>
          <a:p>
            <a:r>
              <a:rPr kumimoji="1" lang="ja-JP" altLang="en-US" sz="2000">
                <a:solidFill>
                  <a:srgbClr val="FF0000"/>
                </a:solidFill>
              </a:rPr>
              <a:t>基本原則</a:t>
            </a:r>
          </a:p>
        </p:txBody>
      </p:sp>
      <p:sp>
        <p:nvSpPr>
          <p:cNvPr id="11" name="テキスト ボックス 10">
            <a:extLst>
              <a:ext uri="{FF2B5EF4-FFF2-40B4-BE49-F238E27FC236}">
                <a16:creationId xmlns:a16="http://schemas.microsoft.com/office/drawing/2014/main" id="{BC102640-01F9-4AFA-9E0C-AFC1422A7F82}"/>
              </a:ext>
            </a:extLst>
          </p:cNvPr>
          <p:cNvSpPr txBox="1"/>
          <p:nvPr/>
        </p:nvSpPr>
        <p:spPr>
          <a:xfrm>
            <a:off x="8352288" y="4805191"/>
            <a:ext cx="1467068" cy="707886"/>
          </a:xfrm>
          <a:prstGeom prst="rect">
            <a:avLst/>
          </a:prstGeom>
          <a:solidFill>
            <a:srgbClr val="FFD579">
              <a:alpha val="30449"/>
            </a:srgbClr>
          </a:solidFill>
          <a:ln>
            <a:solidFill>
              <a:srgbClr val="FF0000"/>
            </a:solidFill>
          </a:ln>
        </p:spPr>
        <p:txBody>
          <a:bodyPr wrap="none" rtlCol="0">
            <a:spAutoFit/>
          </a:bodyPr>
          <a:lstStyle/>
          <a:p>
            <a:r>
              <a:rPr lang="ja-JP" altLang="en-US" sz="2000">
                <a:solidFill>
                  <a:srgbClr val="FF0000"/>
                </a:solidFill>
              </a:rPr>
              <a:t>家庭養育の</a:t>
            </a:r>
            <a:endParaRPr lang="en-US" altLang="ja-JP" sz="2000" dirty="0">
              <a:solidFill>
                <a:srgbClr val="FF0000"/>
              </a:solidFill>
            </a:endParaRPr>
          </a:p>
          <a:p>
            <a:r>
              <a:rPr kumimoji="1" lang="ja-JP" altLang="en-US" sz="2000">
                <a:solidFill>
                  <a:srgbClr val="FF0000"/>
                </a:solidFill>
              </a:rPr>
              <a:t>原則</a:t>
            </a:r>
          </a:p>
        </p:txBody>
      </p:sp>
      <p:sp>
        <p:nvSpPr>
          <p:cNvPr id="12" name="テキスト ボックス 11">
            <a:extLst>
              <a:ext uri="{FF2B5EF4-FFF2-40B4-BE49-F238E27FC236}">
                <a16:creationId xmlns:a16="http://schemas.microsoft.com/office/drawing/2014/main" id="{07D66BA7-9C5A-ABD8-CE37-6B7D57C3993A}"/>
              </a:ext>
            </a:extLst>
          </p:cNvPr>
          <p:cNvSpPr txBox="1"/>
          <p:nvPr/>
        </p:nvSpPr>
        <p:spPr>
          <a:xfrm>
            <a:off x="8352288" y="5855587"/>
            <a:ext cx="1159292" cy="400110"/>
          </a:xfrm>
          <a:prstGeom prst="rect">
            <a:avLst/>
          </a:prstGeom>
          <a:solidFill>
            <a:srgbClr val="FFD579">
              <a:alpha val="30449"/>
            </a:srgbClr>
          </a:solidFill>
          <a:ln>
            <a:solidFill>
              <a:srgbClr val="FF0000"/>
            </a:solidFill>
          </a:ln>
        </p:spPr>
        <p:txBody>
          <a:bodyPr wrap="none" rtlCol="0">
            <a:spAutoFit/>
          </a:bodyPr>
          <a:lstStyle/>
          <a:p>
            <a:r>
              <a:rPr kumimoji="1" lang="ja-JP" altLang="en-US" sz="2000">
                <a:solidFill>
                  <a:srgbClr val="FF0000"/>
                </a:solidFill>
              </a:rPr>
              <a:t>ミッション</a:t>
            </a:r>
          </a:p>
        </p:txBody>
      </p:sp>
      <p:sp>
        <p:nvSpPr>
          <p:cNvPr id="13" name="テキスト ボックス 12">
            <a:extLst>
              <a:ext uri="{FF2B5EF4-FFF2-40B4-BE49-F238E27FC236}">
                <a16:creationId xmlns:a16="http://schemas.microsoft.com/office/drawing/2014/main" id="{0580C378-8A8F-92CC-6235-1EEAB62EB54D}"/>
              </a:ext>
            </a:extLst>
          </p:cNvPr>
          <p:cNvSpPr txBox="1"/>
          <p:nvPr/>
        </p:nvSpPr>
        <p:spPr>
          <a:xfrm>
            <a:off x="8398775" y="2178433"/>
            <a:ext cx="1164101" cy="338554"/>
          </a:xfrm>
          <a:prstGeom prst="rect">
            <a:avLst/>
          </a:prstGeom>
          <a:noFill/>
        </p:spPr>
        <p:txBody>
          <a:bodyPr wrap="none" rtlCol="0">
            <a:spAutoFit/>
          </a:bodyPr>
          <a:lstStyle/>
          <a:p>
            <a:r>
              <a:rPr kumimoji="1" lang="ja-JP" altLang="en-US" sz="1600">
                <a:solidFill>
                  <a:srgbClr val="008F00"/>
                </a:solidFill>
              </a:rPr>
              <a:t>与える義務</a:t>
            </a:r>
          </a:p>
        </p:txBody>
      </p:sp>
      <p:sp>
        <p:nvSpPr>
          <p:cNvPr id="14" name="テキスト ボックス 13">
            <a:extLst>
              <a:ext uri="{FF2B5EF4-FFF2-40B4-BE49-F238E27FC236}">
                <a16:creationId xmlns:a16="http://schemas.microsoft.com/office/drawing/2014/main" id="{28EB3902-A4FC-A772-C0C8-EC717EEE6C0E}"/>
              </a:ext>
            </a:extLst>
          </p:cNvPr>
          <p:cNvSpPr txBox="1"/>
          <p:nvPr/>
        </p:nvSpPr>
        <p:spPr>
          <a:xfrm>
            <a:off x="7594876" y="0"/>
            <a:ext cx="1874231" cy="830997"/>
          </a:xfrm>
          <a:prstGeom prst="rect">
            <a:avLst/>
          </a:prstGeom>
          <a:noFill/>
        </p:spPr>
        <p:txBody>
          <a:bodyPr wrap="none" rtlCol="0">
            <a:spAutoFit/>
          </a:bodyPr>
          <a:lstStyle/>
          <a:p>
            <a:r>
              <a:rPr kumimoji="1" lang="ja-JP" altLang="en-US" sz="2400">
                <a:solidFill>
                  <a:srgbClr val="FF0000"/>
                </a:solidFill>
              </a:rPr>
              <a:t>ベースとなる</a:t>
            </a:r>
            <a:endParaRPr kumimoji="1" lang="en-US" altLang="ja-JP" sz="2400" dirty="0">
              <a:solidFill>
                <a:srgbClr val="FF0000"/>
              </a:solidFill>
            </a:endParaRPr>
          </a:p>
          <a:p>
            <a:r>
              <a:rPr kumimoji="1" lang="ja-JP" altLang="en-US" sz="2400">
                <a:solidFill>
                  <a:srgbClr val="FF0000"/>
                </a:solidFill>
              </a:rPr>
              <a:t>こどもの権利</a:t>
            </a:r>
          </a:p>
        </p:txBody>
      </p:sp>
      <p:sp>
        <p:nvSpPr>
          <p:cNvPr id="15" name="テキスト ボックス 14">
            <a:extLst>
              <a:ext uri="{FF2B5EF4-FFF2-40B4-BE49-F238E27FC236}">
                <a16:creationId xmlns:a16="http://schemas.microsoft.com/office/drawing/2014/main" id="{0A56D5FE-26BB-3BA9-D29F-92B5EC7F425C}"/>
              </a:ext>
            </a:extLst>
          </p:cNvPr>
          <p:cNvSpPr txBox="1"/>
          <p:nvPr/>
        </p:nvSpPr>
        <p:spPr>
          <a:xfrm>
            <a:off x="8395569" y="4071410"/>
            <a:ext cx="1380506" cy="338554"/>
          </a:xfrm>
          <a:prstGeom prst="rect">
            <a:avLst/>
          </a:prstGeom>
          <a:noFill/>
        </p:spPr>
        <p:txBody>
          <a:bodyPr wrap="none" rtlCol="0">
            <a:spAutoFit/>
          </a:bodyPr>
          <a:lstStyle/>
          <a:p>
            <a:r>
              <a:rPr kumimoji="1" lang="ja-JP" altLang="en-US" sz="1600">
                <a:solidFill>
                  <a:srgbClr val="008F00"/>
                </a:solidFill>
              </a:rPr>
              <a:t>尊重する義務</a:t>
            </a:r>
          </a:p>
        </p:txBody>
      </p:sp>
      <p:sp>
        <p:nvSpPr>
          <p:cNvPr id="16" name="テキスト ボックス 15">
            <a:extLst>
              <a:ext uri="{FF2B5EF4-FFF2-40B4-BE49-F238E27FC236}">
                <a16:creationId xmlns:a16="http://schemas.microsoft.com/office/drawing/2014/main" id="{7DC4AF7A-AA2C-8DC9-8464-E39268E47C96}"/>
              </a:ext>
            </a:extLst>
          </p:cNvPr>
          <p:cNvSpPr txBox="1"/>
          <p:nvPr/>
        </p:nvSpPr>
        <p:spPr>
          <a:xfrm>
            <a:off x="8422942" y="2966359"/>
            <a:ext cx="1415772" cy="584775"/>
          </a:xfrm>
          <a:prstGeom prst="rect">
            <a:avLst/>
          </a:prstGeom>
          <a:noFill/>
        </p:spPr>
        <p:txBody>
          <a:bodyPr wrap="none" rtlCol="0">
            <a:spAutoFit/>
          </a:bodyPr>
          <a:lstStyle/>
          <a:p>
            <a:r>
              <a:rPr lang="ja-JP" altLang="en-US" sz="1600">
                <a:solidFill>
                  <a:srgbClr val="008F00"/>
                </a:solidFill>
              </a:rPr>
              <a:t>聴く義務</a:t>
            </a:r>
            <a:endParaRPr lang="en-US" altLang="ja-JP" sz="1600" dirty="0">
              <a:solidFill>
                <a:srgbClr val="008F00"/>
              </a:solidFill>
            </a:endParaRPr>
          </a:p>
          <a:p>
            <a:r>
              <a:rPr kumimoji="1" lang="ja-JP" altLang="en-US" sz="1600">
                <a:solidFill>
                  <a:srgbClr val="008F00"/>
                </a:solidFill>
              </a:rPr>
              <a:t>機会提供義務</a:t>
            </a:r>
          </a:p>
        </p:txBody>
      </p:sp>
      <p:sp>
        <p:nvSpPr>
          <p:cNvPr id="4" name="テキスト ボックス 3">
            <a:extLst>
              <a:ext uri="{FF2B5EF4-FFF2-40B4-BE49-F238E27FC236}">
                <a16:creationId xmlns:a16="http://schemas.microsoft.com/office/drawing/2014/main" id="{B421588F-F63E-FDC9-B85F-D555AF8C169C}"/>
              </a:ext>
            </a:extLst>
          </p:cNvPr>
          <p:cNvSpPr txBox="1"/>
          <p:nvPr/>
        </p:nvSpPr>
        <p:spPr>
          <a:xfrm>
            <a:off x="7195344" y="249999"/>
            <a:ext cx="492443" cy="461665"/>
          </a:xfrm>
          <a:prstGeom prst="rect">
            <a:avLst/>
          </a:prstGeom>
          <a:noFill/>
        </p:spPr>
        <p:txBody>
          <a:bodyPr wrap="none" rtlCol="0">
            <a:spAutoFit/>
          </a:bodyPr>
          <a:lstStyle/>
          <a:p>
            <a:r>
              <a:rPr lang="ja-JP" altLang="en-US" sz="2400">
                <a:solidFill>
                  <a:srgbClr val="FF0000"/>
                </a:solidFill>
              </a:rPr>
              <a:t>←</a:t>
            </a:r>
            <a:endParaRPr kumimoji="1" lang="ja-JP" altLang="en-US" sz="2400">
              <a:solidFill>
                <a:srgbClr val="FF0000"/>
              </a:solidFill>
            </a:endParaRPr>
          </a:p>
        </p:txBody>
      </p:sp>
    </p:spTree>
    <p:extLst>
      <p:ext uri="{BB962C8B-B14F-4D97-AF65-F5344CB8AC3E}">
        <p14:creationId xmlns:p14="http://schemas.microsoft.com/office/powerpoint/2010/main" val="301858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6C593-53E7-0093-2A2A-7BE8A811FA37}"/>
            </a:ext>
          </a:extLst>
        </p:cNvPr>
        <p:cNvGrpSpPr/>
        <p:nvPr/>
      </p:nvGrpSpPr>
      <p:grpSpPr>
        <a:xfrm>
          <a:off x="0" y="0"/>
          <a:ext cx="0" cy="0"/>
          <a:chOff x="0" y="0"/>
          <a:chExt cx="0" cy="0"/>
        </a:xfrm>
      </p:grpSpPr>
      <p:sp>
        <p:nvSpPr>
          <p:cNvPr id="3" name="テキスト ボックス 21">
            <a:extLst>
              <a:ext uri="{FF2B5EF4-FFF2-40B4-BE49-F238E27FC236}">
                <a16:creationId xmlns:a16="http://schemas.microsoft.com/office/drawing/2014/main" id="{04658166-E97D-3EEF-E16D-F531ADEECF45}"/>
              </a:ext>
            </a:extLst>
          </p:cNvPr>
          <p:cNvSpPr txBox="1">
            <a:spLocks noChangeArrowheads="1"/>
          </p:cNvSpPr>
          <p:nvPr/>
        </p:nvSpPr>
        <p:spPr bwMode="auto">
          <a:xfrm>
            <a:off x="200472" y="182245"/>
            <a:ext cx="950505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algn="ctr"/>
            <a:r>
              <a:rPr lang="ja-JP" altLang="en-US" sz="3200" u="sng">
                <a:solidFill>
                  <a:prstClr val="black"/>
                </a:solidFill>
              </a:rPr>
              <a:t>児童の</a:t>
            </a:r>
            <a:r>
              <a:rPr lang="ja-JP" altLang="en-US" sz="3200" u="sng" dirty="0">
                <a:solidFill>
                  <a:prstClr val="black"/>
                </a:solidFill>
              </a:rPr>
              <a:t>権利に</a:t>
            </a:r>
            <a:r>
              <a:rPr lang="ja-JP" altLang="en-US" sz="3200" u="sng">
                <a:solidFill>
                  <a:prstClr val="black"/>
                </a:solidFill>
              </a:rPr>
              <a:t>関する条約の４つの原則と柱</a:t>
            </a:r>
            <a:endParaRPr lang="en-US" altLang="ja-JP" sz="2400" dirty="0">
              <a:solidFill>
                <a:prstClr val="black"/>
              </a:solidFill>
            </a:endParaRPr>
          </a:p>
        </p:txBody>
      </p:sp>
      <p:sp>
        <p:nvSpPr>
          <p:cNvPr id="2" name="スライド番号プレースホルダー 9">
            <a:extLst>
              <a:ext uri="{FF2B5EF4-FFF2-40B4-BE49-F238E27FC236}">
                <a16:creationId xmlns:a16="http://schemas.microsoft.com/office/drawing/2014/main" id="{240C11C4-6761-0FA5-3CFD-9055D0996BC4}"/>
              </a:ext>
            </a:extLst>
          </p:cNvPr>
          <p:cNvSpPr txBox="1">
            <a:spLocks/>
          </p:cNvSpPr>
          <p:nvPr/>
        </p:nvSpPr>
        <p:spPr>
          <a:xfrm>
            <a:off x="7594876" y="6510834"/>
            <a:ext cx="2311400" cy="380301"/>
          </a:xfrm>
          <a:prstGeom prst="rect">
            <a:avLst/>
          </a:prstGeom>
        </p:spPr>
        <p:txBody>
          <a:bodyPr vert="horz" lIns="91440" tIns="45720" rIns="91440" bIns="45720" rtlCol="0" anchor="ctr"/>
          <a:lstStyle>
            <a:defPPr>
              <a:defRPr lang="ja-JP"/>
            </a:defPPr>
            <a:lvl1pPr algn="r" rtl="0" fontAlgn="base">
              <a:spcBef>
                <a:spcPct val="0"/>
              </a:spcBef>
              <a:spcAft>
                <a:spcPct val="0"/>
              </a:spcAft>
              <a:defRPr kumimoji="1" sz="1200" kern="1200">
                <a:solidFill>
                  <a:schemeClr val="tx1">
                    <a:tint val="75000"/>
                  </a:schemeClr>
                </a:solidFill>
                <a:latin typeface="Arial" charset="0"/>
                <a:ea typeface="ＭＳ Ｐゴシック" charset="-128"/>
                <a:cs typeface="+mn-cs"/>
              </a:defRPr>
            </a:lvl1pPr>
            <a:lvl2pPr marL="455613" indent="1588" algn="l" rtl="0" fontAlgn="base">
              <a:spcBef>
                <a:spcPct val="0"/>
              </a:spcBef>
              <a:spcAft>
                <a:spcPct val="0"/>
              </a:spcAft>
              <a:defRPr kumimoji="1" sz="1200" kern="1200">
                <a:solidFill>
                  <a:schemeClr val="tx1"/>
                </a:solidFill>
                <a:latin typeface="Arial" charset="0"/>
                <a:ea typeface="ＭＳ Ｐゴシック" charset="-128"/>
                <a:cs typeface="+mn-cs"/>
              </a:defRPr>
            </a:lvl2pPr>
            <a:lvl3pPr marL="912813" indent="1588" algn="l" rtl="0" fontAlgn="base">
              <a:spcBef>
                <a:spcPct val="0"/>
              </a:spcBef>
              <a:spcAft>
                <a:spcPct val="0"/>
              </a:spcAft>
              <a:defRPr kumimoji="1" sz="1200" kern="1200">
                <a:solidFill>
                  <a:schemeClr val="tx1"/>
                </a:solidFill>
                <a:latin typeface="Arial" charset="0"/>
                <a:ea typeface="ＭＳ Ｐゴシック" charset="-128"/>
                <a:cs typeface="+mn-cs"/>
              </a:defRPr>
            </a:lvl3pPr>
            <a:lvl4pPr marL="1370013" indent="1588" algn="l" rtl="0" fontAlgn="base">
              <a:spcBef>
                <a:spcPct val="0"/>
              </a:spcBef>
              <a:spcAft>
                <a:spcPct val="0"/>
              </a:spcAft>
              <a:defRPr kumimoji="1" sz="1200" kern="1200">
                <a:solidFill>
                  <a:schemeClr val="tx1"/>
                </a:solidFill>
                <a:latin typeface="Arial" charset="0"/>
                <a:ea typeface="ＭＳ Ｐゴシック" charset="-128"/>
                <a:cs typeface="+mn-cs"/>
              </a:defRPr>
            </a:lvl4pPr>
            <a:lvl5pPr marL="1827213" indent="1588" algn="l" rtl="0" fontAlgn="base">
              <a:spcBef>
                <a:spcPct val="0"/>
              </a:spcBef>
              <a:spcAft>
                <a:spcPct val="0"/>
              </a:spcAft>
              <a:defRPr kumimoji="1" sz="1200" kern="1200">
                <a:solidFill>
                  <a:schemeClr val="tx1"/>
                </a:solidFill>
                <a:latin typeface="Arial" charset="0"/>
                <a:ea typeface="ＭＳ Ｐゴシック" charset="-128"/>
                <a:cs typeface="+mn-cs"/>
              </a:defRPr>
            </a:lvl5pPr>
            <a:lvl6pPr marL="2286000" algn="l" defTabSz="914400" rtl="0" eaLnBrk="1" latinLnBrk="0" hangingPunct="1">
              <a:defRPr kumimoji="1" sz="1200" kern="1200">
                <a:solidFill>
                  <a:schemeClr val="tx1"/>
                </a:solidFill>
                <a:latin typeface="Arial" charset="0"/>
                <a:ea typeface="ＭＳ Ｐゴシック" charset="-128"/>
                <a:cs typeface="+mn-cs"/>
              </a:defRPr>
            </a:lvl6pPr>
            <a:lvl7pPr marL="2743200" algn="l" defTabSz="914400" rtl="0" eaLnBrk="1" latinLnBrk="0" hangingPunct="1">
              <a:defRPr kumimoji="1" sz="1200" kern="1200">
                <a:solidFill>
                  <a:schemeClr val="tx1"/>
                </a:solidFill>
                <a:latin typeface="Arial" charset="0"/>
                <a:ea typeface="ＭＳ Ｐゴシック" charset="-128"/>
                <a:cs typeface="+mn-cs"/>
              </a:defRPr>
            </a:lvl7pPr>
            <a:lvl8pPr marL="3200400" algn="l" defTabSz="914400" rtl="0" eaLnBrk="1" latinLnBrk="0" hangingPunct="1">
              <a:defRPr kumimoji="1" sz="1200" kern="1200">
                <a:solidFill>
                  <a:schemeClr val="tx1"/>
                </a:solidFill>
                <a:latin typeface="Arial" charset="0"/>
                <a:ea typeface="ＭＳ Ｐゴシック" charset="-128"/>
                <a:cs typeface="+mn-cs"/>
              </a:defRPr>
            </a:lvl8pPr>
            <a:lvl9pPr marL="3657600" algn="l" defTabSz="914400" rtl="0" eaLnBrk="1" latinLnBrk="0" hangingPunct="1">
              <a:defRPr kumimoji="1" sz="1200" kern="1200">
                <a:solidFill>
                  <a:schemeClr val="tx1"/>
                </a:solidFill>
                <a:latin typeface="Arial" charset="0"/>
                <a:ea typeface="ＭＳ Ｐゴシック" charset="-128"/>
                <a:cs typeface="+mn-cs"/>
              </a:defRPr>
            </a:lvl9pPr>
          </a:lstStyle>
          <a:p>
            <a:pPr>
              <a:defRPr/>
            </a:pPr>
            <a:fld id="{6EF23906-C28C-47DE-8E4F-A94606051E12}" type="slidenum">
              <a:rPr lang="en-US" altLang="ja-JP" sz="2000" smtClean="0">
                <a:solidFill>
                  <a:srgbClr val="000000"/>
                </a:solidFill>
              </a:rPr>
              <a:pPr>
                <a:defRPr/>
              </a:pPr>
              <a:t>8</a:t>
            </a:fld>
            <a:endParaRPr lang="en-US" altLang="ja-JP" sz="2000" dirty="0">
              <a:solidFill>
                <a:srgbClr val="000000"/>
              </a:solidFill>
            </a:endParaRPr>
          </a:p>
        </p:txBody>
      </p:sp>
      <p:sp>
        <p:nvSpPr>
          <p:cNvPr id="4" name="テキスト ボックス 21">
            <a:extLst>
              <a:ext uri="{FF2B5EF4-FFF2-40B4-BE49-F238E27FC236}">
                <a16:creationId xmlns:a16="http://schemas.microsoft.com/office/drawing/2014/main" id="{38CA75CF-08A7-F9C5-4ED1-EDE7B185DFAC}"/>
              </a:ext>
            </a:extLst>
          </p:cNvPr>
          <p:cNvSpPr txBox="1">
            <a:spLocks noChangeArrowheads="1"/>
          </p:cNvSpPr>
          <p:nvPr/>
        </p:nvSpPr>
        <p:spPr bwMode="auto">
          <a:xfrm>
            <a:off x="192030" y="2681639"/>
            <a:ext cx="9506592" cy="4116512"/>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marL="2064779" indent="-2064779">
              <a:spcBef>
                <a:spcPts val="554"/>
              </a:spcBef>
            </a:pPr>
            <a:r>
              <a:rPr lang="ja-JP" altLang="en-US" sz="2800" u="sng"/>
              <a:t>４つの権利の柱：　</a:t>
            </a:r>
            <a:endParaRPr lang="en-US" altLang="ja-JP" sz="2800" u="sng" dirty="0"/>
          </a:p>
          <a:p>
            <a:pPr marL="2064779" indent="-2064779">
              <a:spcBef>
                <a:spcPts val="554"/>
              </a:spcBef>
            </a:pPr>
            <a:r>
              <a:rPr lang="ja-JP" altLang="en-US" sz="2000"/>
              <a:t>　</a:t>
            </a:r>
            <a:r>
              <a:rPr lang="ja-JP" altLang="en-US" sz="2400"/>
              <a:t>①</a:t>
            </a:r>
            <a:r>
              <a:rPr lang="ja-JP" altLang="ja-JP" sz="2400" u="sng" dirty="0"/>
              <a:t>生きる</a:t>
            </a:r>
            <a:r>
              <a:rPr lang="ja-JP" altLang="ja-JP" sz="2400" u="sng"/>
              <a:t>権利</a:t>
            </a:r>
            <a:r>
              <a:rPr lang="ja-JP" altLang="ja-JP" sz="2400"/>
              <a:t>：</a:t>
            </a:r>
            <a:r>
              <a:rPr lang="ja-JP" altLang="en-US" sz="2000"/>
              <a:t>こ</a:t>
            </a:r>
            <a:r>
              <a:rPr lang="ja-JP" altLang="ja-JP" sz="2000"/>
              <a:t>ども</a:t>
            </a:r>
            <a:r>
              <a:rPr lang="ja-JP" altLang="ja-JP" sz="2000" dirty="0"/>
              <a:t>たちは健康に生まれ、安全な水や</a:t>
            </a:r>
            <a:r>
              <a:rPr lang="ja-JP" altLang="ja-JP" sz="2000" u="sng" dirty="0"/>
              <a:t>十分な</a:t>
            </a:r>
            <a:r>
              <a:rPr lang="ja-JP" altLang="ja-JP" sz="2000" u="sng"/>
              <a:t>栄養</a:t>
            </a:r>
            <a:r>
              <a:rPr lang="ja-JP" altLang="ja-JP" sz="2000"/>
              <a:t>を得て</a:t>
            </a:r>
            <a:r>
              <a:rPr lang="ja-JP" altLang="ja-JP" sz="2000" dirty="0"/>
              <a:t>、</a:t>
            </a:r>
            <a:r>
              <a:rPr lang="ja-JP" altLang="ja-JP" sz="2000" u="sng" dirty="0"/>
              <a:t>健やかに成長する権利</a:t>
            </a:r>
            <a:r>
              <a:rPr lang="ja-JP" altLang="ja-JP" sz="2000" dirty="0"/>
              <a:t>を持ってい</a:t>
            </a:r>
            <a:r>
              <a:rPr lang="ja-JP" altLang="en-US" sz="2000" dirty="0"/>
              <a:t>る</a:t>
            </a:r>
            <a:r>
              <a:rPr lang="ja-JP" altLang="ja-JP" sz="2000" dirty="0"/>
              <a:t>。</a:t>
            </a:r>
          </a:p>
          <a:p>
            <a:pPr marL="2064779" indent="-2064779">
              <a:spcBef>
                <a:spcPts val="508"/>
              </a:spcBef>
            </a:pPr>
            <a:r>
              <a:rPr lang="ja-JP" altLang="en-US" sz="2000" dirty="0"/>
              <a:t>　</a:t>
            </a:r>
            <a:r>
              <a:rPr lang="ja-JP" altLang="en-US" sz="2400" dirty="0"/>
              <a:t>②</a:t>
            </a:r>
            <a:r>
              <a:rPr lang="ja-JP" altLang="ja-JP" sz="2400" u="sng" dirty="0"/>
              <a:t>育つ権利</a:t>
            </a:r>
            <a:r>
              <a:rPr lang="ja-JP" altLang="ja-JP" sz="2400"/>
              <a:t>：</a:t>
            </a:r>
            <a:r>
              <a:rPr lang="ja-JP" altLang="en-US" sz="2400"/>
              <a:t>　</a:t>
            </a:r>
            <a:r>
              <a:rPr lang="ja-JP" altLang="en-US" sz="2000"/>
              <a:t>こ</a:t>
            </a:r>
            <a:r>
              <a:rPr lang="ja-JP" altLang="ja-JP" sz="2000"/>
              <a:t>ども</a:t>
            </a:r>
            <a:r>
              <a:rPr lang="ja-JP" altLang="ja-JP" sz="2000" dirty="0"/>
              <a:t>たちは</a:t>
            </a:r>
            <a:r>
              <a:rPr lang="ja-JP" altLang="ja-JP" sz="2000" u="sng" dirty="0"/>
              <a:t>教育を受ける権利</a:t>
            </a:r>
            <a:r>
              <a:rPr lang="ja-JP" altLang="ja-JP" sz="2000" dirty="0"/>
              <a:t>を持ってい</a:t>
            </a:r>
            <a:r>
              <a:rPr lang="ja-JP" altLang="en-US" sz="2000" dirty="0"/>
              <a:t>る</a:t>
            </a:r>
            <a:r>
              <a:rPr lang="ja-JP" altLang="ja-JP" sz="2000" dirty="0"/>
              <a:t>。</a:t>
            </a:r>
            <a:r>
              <a:rPr lang="ja-JP" altLang="ja-JP" sz="2000"/>
              <a:t>また、</a:t>
            </a:r>
            <a:r>
              <a:rPr lang="ja-JP" altLang="ja-JP" sz="2000" u="sng"/>
              <a:t>休んだり</a:t>
            </a:r>
            <a:r>
              <a:rPr lang="ja-JP" altLang="ja-JP" sz="2000" dirty="0"/>
              <a:t>、</a:t>
            </a:r>
            <a:r>
              <a:rPr lang="ja-JP" altLang="ja-JP" sz="2000" u="sng" dirty="0"/>
              <a:t>遊んだり</a:t>
            </a:r>
            <a:r>
              <a:rPr lang="ja-JP" altLang="ja-JP" sz="2000" dirty="0"/>
              <a:t>すること、</a:t>
            </a:r>
            <a:r>
              <a:rPr lang="ja-JP" altLang="ja-JP" sz="2000" u="sng" dirty="0"/>
              <a:t>様々な情報を得る</a:t>
            </a:r>
            <a:r>
              <a:rPr lang="ja-JP" altLang="ja-JP" sz="2000"/>
              <a:t>こと、</a:t>
            </a:r>
            <a:r>
              <a:rPr lang="ja-JP" altLang="ja-JP" sz="2000" u="sng"/>
              <a:t>自分</a:t>
            </a:r>
            <a:r>
              <a:rPr lang="ja-JP" altLang="ja-JP" sz="2000" u="sng" dirty="0"/>
              <a:t>の考え</a:t>
            </a:r>
            <a:r>
              <a:rPr lang="ja-JP" altLang="ja-JP" sz="2000" dirty="0"/>
              <a:t>や</a:t>
            </a:r>
            <a:r>
              <a:rPr lang="ja-JP" altLang="ja-JP" sz="2000" u="sng" dirty="0"/>
              <a:t>信仰が守られる</a:t>
            </a:r>
            <a:r>
              <a:rPr lang="ja-JP" altLang="ja-JP" sz="2000" dirty="0"/>
              <a:t>ことも、</a:t>
            </a:r>
            <a:r>
              <a:rPr lang="ja-JP" altLang="ja-JP" sz="2000" u="sng" dirty="0"/>
              <a:t>自分らしく成長</a:t>
            </a:r>
            <a:r>
              <a:rPr lang="ja-JP" altLang="ja-JP" sz="2000" dirty="0"/>
              <a:t>するために、とても重要。</a:t>
            </a:r>
          </a:p>
          <a:p>
            <a:pPr marL="2319338" indent="-2319338">
              <a:spcBef>
                <a:spcPts val="508"/>
              </a:spcBef>
            </a:pPr>
            <a:r>
              <a:rPr lang="ja-JP" altLang="en-US" sz="2000" dirty="0"/>
              <a:t>　</a:t>
            </a:r>
            <a:r>
              <a:rPr lang="ja-JP" altLang="en-US" sz="2400" dirty="0"/>
              <a:t>③</a:t>
            </a:r>
            <a:r>
              <a:rPr lang="ja-JP" altLang="ja-JP" sz="2400" u="sng" dirty="0"/>
              <a:t>守られる</a:t>
            </a:r>
            <a:r>
              <a:rPr lang="ja-JP" altLang="ja-JP" sz="2400" u="sng"/>
              <a:t>権利</a:t>
            </a:r>
            <a:r>
              <a:rPr lang="ja-JP" altLang="ja-JP" sz="2000"/>
              <a:t>：</a:t>
            </a:r>
            <a:r>
              <a:rPr lang="ja-JP" altLang="en-US" sz="2000"/>
              <a:t>こ</a:t>
            </a:r>
            <a:r>
              <a:rPr lang="ja-JP" altLang="ja-JP" sz="2000"/>
              <a:t>ども</a:t>
            </a:r>
            <a:r>
              <a:rPr lang="ja-JP" altLang="ja-JP" sz="2000" dirty="0"/>
              <a:t>たちは、</a:t>
            </a:r>
            <a:r>
              <a:rPr lang="ja-JP" altLang="ja-JP" sz="2000" u="sng" dirty="0"/>
              <a:t>あらゆる種類の虐待や搾取</a:t>
            </a:r>
            <a:r>
              <a:rPr lang="ja-JP" altLang="ja-JP" sz="2000" u="sng"/>
              <a:t>などから守ら</a:t>
            </a:r>
            <a:r>
              <a:rPr lang="ja-JP" altLang="en-US" sz="2000" u="sng"/>
              <a:t>れる権利</a:t>
            </a:r>
            <a:r>
              <a:rPr lang="ja-JP" altLang="en-US" sz="2000"/>
              <a:t>を持っている</a:t>
            </a:r>
            <a:r>
              <a:rPr lang="ja-JP" altLang="ja-JP" sz="2000"/>
              <a:t>。</a:t>
            </a:r>
            <a:r>
              <a:rPr lang="ja-JP" altLang="ja-JP" sz="2000" u="sng" dirty="0"/>
              <a:t>障がいがある子ども</a:t>
            </a:r>
            <a:r>
              <a:rPr lang="ja-JP" altLang="ja-JP" sz="2000" dirty="0"/>
              <a:t>、少数</a:t>
            </a:r>
            <a:r>
              <a:rPr lang="ja-JP" altLang="ja-JP" sz="2000"/>
              <a:t>民族の</a:t>
            </a:r>
            <a:r>
              <a:rPr lang="ja-JP" altLang="en-US" sz="2000"/>
              <a:t>こ</a:t>
            </a:r>
            <a:r>
              <a:rPr lang="ja-JP" altLang="ja-JP" sz="2000"/>
              <a:t>ども</a:t>
            </a:r>
            <a:r>
              <a:rPr lang="ja-JP" altLang="ja-JP" sz="2000" dirty="0"/>
              <a:t>などは特に守られなければな</a:t>
            </a:r>
            <a:r>
              <a:rPr lang="ja-JP" altLang="en-US" sz="2000" dirty="0"/>
              <a:t>らない</a:t>
            </a:r>
            <a:r>
              <a:rPr lang="ja-JP" altLang="ja-JP" sz="2000" dirty="0"/>
              <a:t>。</a:t>
            </a:r>
          </a:p>
          <a:p>
            <a:pPr marL="2405063" indent="-2405063">
              <a:spcBef>
                <a:spcPts val="508"/>
              </a:spcBef>
            </a:pPr>
            <a:r>
              <a:rPr lang="ja-JP" altLang="en-US" sz="2000" dirty="0"/>
              <a:t>　</a:t>
            </a:r>
            <a:r>
              <a:rPr lang="ja-JP" altLang="en-US" sz="2400" dirty="0"/>
              <a:t>④</a:t>
            </a:r>
            <a:r>
              <a:rPr lang="ja-JP" altLang="ja-JP" sz="2400" u="sng" dirty="0"/>
              <a:t>参加する</a:t>
            </a:r>
            <a:r>
              <a:rPr lang="ja-JP" altLang="ja-JP" sz="2400" u="sng"/>
              <a:t>権利</a:t>
            </a:r>
            <a:r>
              <a:rPr lang="ja-JP" altLang="ja-JP" sz="2000"/>
              <a:t>：</a:t>
            </a:r>
            <a:r>
              <a:rPr lang="ja-JP" altLang="en-US" sz="2000"/>
              <a:t>こ</a:t>
            </a:r>
            <a:r>
              <a:rPr lang="ja-JP" altLang="ja-JP" sz="2000"/>
              <a:t>ども</a:t>
            </a:r>
            <a:r>
              <a:rPr lang="ja-JP" altLang="ja-JP" sz="2000" dirty="0"/>
              <a:t>たちは、</a:t>
            </a:r>
            <a:r>
              <a:rPr lang="ja-JP" altLang="ja-JP" sz="2000" u="sng" dirty="0"/>
              <a:t>自分に関係のあることについて自由に意見</a:t>
            </a:r>
            <a:r>
              <a:rPr lang="ja-JP" altLang="ja-JP" sz="2000" u="sng"/>
              <a:t>を言ったり集まってグループを</a:t>
            </a:r>
            <a:r>
              <a:rPr lang="ja-JP" altLang="en-US" sz="2000" u="sng"/>
              <a:t>作</a:t>
            </a:r>
            <a:r>
              <a:rPr lang="ja-JP" altLang="ja-JP" sz="2000" u="sng"/>
              <a:t>ったり、活動でき</a:t>
            </a:r>
            <a:r>
              <a:rPr lang="ja-JP" altLang="en-US" sz="2000" u="sng"/>
              <a:t>る権利</a:t>
            </a:r>
            <a:r>
              <a:rPr lang="ja-JP" altLang="en-US" sz="2000"/>
              <a:t>がある。</a:t>
            </a:r>
            <a:endParaRPr lang="en-US" altLang="ja-JP" sz="2000" dirty="0"/>
          </a:p>
        </p:txBody>
      </p:sp>
      <p:sp>
        <p:nvSpPr>
          <p:cNvPr id="5" name="テキスト ボックス 4">
            <a:extLst>
              <a:ext uri="{FF2B5EF4-FFF2-40B4-BE49-F238E27FC236}">
                <a16:creationId xmlns:a16="http://schemas.microsoft.com/office/drawing/2014/main" id="{95E2FFFC-67AB-9FCB-1786-41E456C85618}"/>
              </a:ext>
            </a:extLst>
          </p:cNvPr>
          <p:cNvSpPr txBox="1"/>
          <p:nvPr/>
        </p:nvSpPr>
        <p:spPr>
          <a:xfrm>
            <a:off x="200472" y="944049"/>
            <a:ext cx="9505056" cy="1631216"/>
          </a:xfrm>
          <a:prstGeom prst="rect">
            <a:avLst/>
          </a:prstGeom>
          <a:noFill/>
          <a:ln w="12700">
            <a:noFill/>
          </a:ln>
        </p:spPr>
        <p:txBody>
          <a:bodyPr wrap="square">
            <a:spAutoFit/>
          </a:bodyPr>
          <a:lstStyle/>
          <a:p>
            <a:pPr marL="2063750" indent="-2052638">
              <a:spcBef>
                <a:spcPts val="0"/>
              </a:spcBef>
            </a:pPr>
            <a:r>
              <a:rPr lang="ja-JP" altLang="en-US" sz="2800" u="sng">
                <a:latin typeface="+mj-ea"/>
                <a:ea typeface="+mj-ea"/>
              </a:rPr>
              <a:t>４つの原則</a:t>
            </a:r>
            <a:r>
              <a:rPr lang="ja-JP" altLang="en-US" sz="2800">
                <a:latin typeface="+mj-ea"/>
                <a:ea typeface="+mj-ea"/>
              </a:rPr>
              <a:t>：</a:t>
            </a:r>
            <a:r>
              <a:rPr lang="ja-JP" altLang="en-US" sz="2400">
                <a:latin typeface="+mj-ea"/>
                <a:ea typeface="+mj-ea"/>
              </a:rPr>
              <a:t>・</a:t>
            </a:r>
            <a:r>
              <a:rPr lang="ja-JP" altLang="en-US" sz="2400">
                <a:effectLst/>
                <a:latin typeface="+mj-ea"/>
                <a:ea typeface="+mj-ea"/>
              </a:rPr>
              <a:t>生命、生存および発達に対する権利</a:t>
            </a:r>
          </a:p>
          <a:p>
            <a:pPr marL="2063750" indent="-196850">
              <a:spcBef>
                <a:spcPts val="0"/>
              </a:spcBef>
            </a:pPr>
            <a:r>
              <a:rPr lang="ja-JP" altLang="en-US" sz="2400"/>
              <a:t>・こどもの意見の尊重</a:t>
            </a:r>
            <a:endParaRPr lang="en-US" altLang="ja-JP" sz="2400" dirty="0"/>
          </a:p>
          <a:p>
            <a:pPr marL="2063750" indent="-196850">
              <a:spcBef>
                <a:spcPts val="0"/>
              </a:spcBef>
            </a:pPr>
            <a:r>
              <a:rPr lang="ja-JP" altLang="en-US" sz="2400"/>
              <a:t>・こどもの最善の利益</a:t>
            </a:r>
            <a:endParaRPr lang="en-US" altLang="ja-JP" sz="2400" dirty="0"/>
          </a:p>
          <a:p>
            <a:pPr marL="2063750" indent="-196850">
              <a:spcBef>
                <a:spcPts val="0"/>
              </a:spcBef>
            </a:pPr>
            <a:r>
              <a:rPr lang="ja-JP" altLang="en-US" sz="2400"/>
              <a:t>・差別の禁止</a:t>
            </a:r>
            <a:endParaRPr lang="en-US" altLang="ja-JP" sz="2400" dirty="0"/>
          </a:p>
        </p:txBody>
      </p:sp>
    </p:spTree>
    <p:extLst>
      <p:ext uri="{BB962C8B-B14F-4D97-AF65-F5344CB8AC3E}">
        <p14:creationId xmlns:p14="http://schemas.microsoft.com/office/powerpoint/2010/main" val="3656823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theme/theme1.xml><?xml version="1.0" encoding="utf-8"?>
<a:theme xmlns:a="http://schemas.openxmlformats.org/drawingml/2006/main" name="7_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36804" tIns="7359" rIns="36804" bIns="7359" numCol="1" anchor="t" anchorCtr="0" compatLnSpc="1">
        <a:prstTxWarp prst="textNoShape">
          <a:avLst/>
        </a:prstTxWarp>
      </a:bodyPr>
      <a:lstStyle>
        <a:defPPr marL="119063" marR="0" indent="-119063" algn="l" defTabSz="873125" rtl="0" eaLnBrk="1" fontAlgn="base" latinLnBrk="0" hangingPunct="1">
          <a:lnSpc>
            <a:spcPct val="100000"/>
          </a:lnSpc>
          <a:spcBef>
            <a:spcPct val="0"/>
          </a:spcBef>
          <a:spcAft>
            <a:spcPct val="0"/>
          </a:spcAft>
          <a:buClrTx/>
          <a:buSzTx/>
          <a:buFontTx/>
          <a:buNone/>
          <a:tabLst/>
          <a:defRPr kumimoji="1" lang="ja-JP" altLang="en-US" sz="12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36804" tIns="7359" rIns="36804" bIns="7359" numCol="1" anchor="t" anchorCtr="0" compatLnSpc="1">
        <a:prstTxWarp prst="textNoShape">
          <a:avLst/>
        </a:prstTxWarp>
      </a:bodyPr>
      <a:lstStyle>
        <a:defPPr marL="119063" marR="0" indent="-119063" algn="l" defTabSz="873125" rtl="0" eaLnBrk="1" fontAlgn="base" latinLnBrk="0" hangingPunct="1">
          <a:lnSpc>
            <a:spcPct val="100000"/>
          </a:lnSpc>
          <a:spcBef>
            <a:spcPct val="0"/>
          </a:spcBef>
          <a:spcAft>
            <a:spcPct val="0"/>
          </a:spcAft>
          <a:buClrTx/>
          <a:buSzTx/>
          <a:buFontTx/>
          <a:buNone/>
          <a:tabLst/>
          <a:defRPr kumimoji="1" lang="ja-JP" altLang="en-US" sz="12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674B6B82DB004D46816416437228CFDA" ma:contentTypeVersion="15" ma:contentTypeDescription="新しいドキュメントを作成します。" ma:contentTypeScope="" ma:versionID="a723a85411dc36c33e4b1130281861fa">
  <xsd:schema xmlns:xsd="http://www.w3.org/2001/XMLSchema" xmlns:xs="http://www.w3.org/2001/XMLSchema" xmlns:p="http://schemas.microsoft.com/office/2006/metadata/properties" xmlns:ns2="7ba608ac-4d1c-4c85-8325-32933235d56e" xmlns:ns3="e0e86db0-997c-4cb6-bb34-f88ecb8e7e9c" targetNamespace="http://schemas.microsoft.com/office/2006/metadata/properties" ma:root="true" ma:fieldsID="d93bfe5fb9f7557c3c620d9a66b597cf" ns2:_="" ns3:_="">
    <xsd:import namespace="7ba608ac-4d1c-4c85-8325-32933235d56e"/>
    <xsd:import namespace="e0e86db0-997c-4cb6-bb34-f88ecb8e7e9c"/>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a608ac-4d1c-4c85-8325-32933235d56e"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0e86db0-997c-4cb6-bb34-f88ecb8e7e9c"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6c071f7-5b06-478e-9825-313a81a7c9c3}" ma:internalName="TaxCatchAll" ma:showField="CatchAllData" ma:web="e0e86db0-997c-4cb6-bb34-f88ecb8e7e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e0e86db0-997c-4cb6-bb34-f88ecb8e7e9c" xsi:nil="true"/>
    <lcf76f155ced4ddcb4097134ff3c332f xmlns="7ba608ac-4d1c-4c85-8325-32933235d56e">
      <Terms xmlns="http://schemas.microsoft.com/office/infopath/2007/PartnerControls"/>
    </lcf76f155ced4ddcb4097134ff3c332f>
    <Owner xmlns="7ba608ac-4d1c-4c85-8325-32933235d56e">
      <UserInfo>
        <DisplayName/>
        <AccountId xsi:nil="true"/>
        <AccountType/>
      </UserInfo>
    </Owner>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7DACD86-825D-41C5-98C9-C8B118473794}"/>
</file>

<file path=customXml/itemProps2.xml><?xml version="1.0" encoding="utf-8"?>
<ds:datastoreItem xmlns:ds="http://schemas.openxmlformats.org/officeDocument/2006/customXml" ds:itemID="{84B56BDC-0251-41B3-978B-6C983227F527}">
  <ds:schemaRefs>
    <ds:schemaRef ds:uri="http://schemas.openxmlformats.org/package/2006/metadata/core-properties"/>
    <ds:schemaRef ds:uri="http://schemas.microsoft.com/office/2006/documentManagement/types"/>
    <ds:schemaRef ds:uri="http://purl.org/dc/dcmitype/"/>
    <ds:schemaRef ds:uri="http://purl.org/dc/terms/"/>
    <ds:schemaRef ds:uri="http://schemas.microsoft.com/office/2006/metadata/properties"/>
    <ds:schemaRef ds:uri="http://purl.org/dc/elements/1.1/"/>
    <ds:schemaRef ds:uri="8B97BE19-CDDD-400E-817A-CFDD13F7EC12"/>
    <ds:schemaRef ds:uri="http://www.w3.org/XML/1998/namespace"/>
    <ds:schemaRef ds:uri="http://schemas.microsoft.com/office/infopath/2007/PartnerControls"/>
    <ds:schemaRef ds:uri="263dbbe5-076b-4606-a03b-9598f5f2f35a"/>
    <ds:schemaRef ds:uri="a6f9f875-7af9-4528-8c5c-fc377319d8fb"/>
  </ds:schemaRefs>
</ds:datastoreItem>
</file>

<file path=customXml/itemProps3.xml><?xml version="1.0" encoding="utf-8"?>
<ds:datastoreItem xmlns:ds="http://schemas.openxmlformats.org/officeDocument/2006/customXml" ds:itemID="{E088C318-B4BA-43C0-89FF-5D45285AA72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13135</TotalTime>
  <Words>13069</Words>
  <Application>Microsoft Office PowerPoint</Application>
  <PresentationFormat>A4 210 x 297 mm</PresentationFormat>
  <Paragraphs>858</Paragraphs>
  <Slides>76</Slides>
  <Notes>8</Notes>
  <HiddenSlides>0</HiddenSlides>
  <MMClips>0</MMClips>
  <ScaleCrop>false</ScaleCrop>
  <HeadingPairs>
    <vt:vector size="6" baseType="variant">
      <vt:variant>
        <vt:lpstr>使用されているフォント</vt:lpstr>
      </vt:variant>
      <vt:variant>
        <vt:i4>10</vt:i4>
      </vt:variant>
      <vt:variant>
        <vt:lpstr>テーマ</vt:lpstr>
      </vt:variant>
      <vt:variant>
        <vt:i4>2</vt:i4>
      </vt:variant>
      <vt:variant>
        <vt:lpstr>スライド タイトル</vt:lpstr>
      </vt:variant>
      <vt:variant>
        <vt:i4>76</vt:i4>
      </vt:variant>
    </vt:vector>
  </HeadingPairs>
  <TitlesOfParts>
    <vt:vector size="88" baseType="lpstr">
      <vt:lpstr>BIZ UDPゴシック</vt:lpstr>
      <vt:lpstr>ＭＳ Ｐゴシック</vt:lpstr>
      <vt:lpstr>ＭＳ Ｐゴシック</vt:lpstr>
      <vt:lpstr>ＭＳ Ｐ明朝</vt:lpstr>
      <vt:lpstr>TsukuARdGothicStd</vt:lpstr>
      <vt:lpstr>Meiryo</vt:lpstr>
      <vt:lpstr>Arial</vt:lpstr>
      <vt:lpstr>Calibri</vt:lpstr>
      <vt:lpstr>Corbel</vt:lpstr>
      <vt:lpstr>Helvetica</vt:lpstr>
      <vt:lpstr>7_標準デザイン</vt:lpstr>
      <vt:lpstr>Office テーマ</vt:lpstr>
      <vt:lpstr>児童期における 支援提供の基本姿勢 </vt:lpstr>
      <vt:lpstr>都道府県研修で本講義を実施する際に検討して欲しいこと</vt:lpstr>
      <vt:lpstr>本講義の位置づけ</vt:lpstr>
      <vt:lpstr>達成目標</vt:lpstr>
      <vt:lpstr>目　　次</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ポイント</vt:lpstr>
      <vt:lpstr>①法令遵守（コンプライアンス）の重要性</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ポイント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ポイント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ポイント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厚生労働省</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緊急に措置すべき事項</dc:title>
  <dc:creator>厚生労働省ネットワークシステム</dc:creator>
  <cp:lastModifiedBy>小川 陽(ogawa-akira.nc1)</cp:lastModifiedBy>
  <cp:revision>1951</cp:revision>
  <cp:lastPrinted>2022-08-01T11:02:11Z</cp:lastPrinted>
  <dcterms:created xsi:type="dcterms:W3CDTF">2007-11-14T00:37:22Z</dcterms:created>
  <dcterms:modified xsi:type="dcterms:W3CDTF">2026-08-28T11:10:36Z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ibunrui">
    <vt:lpwstr/>
  </property>
  <property fmtid="{D5CDD505-2E9C-101B-9397-08002B2CF9AE}" pid="3" name="Syoubunrui">
    <vt:lpwstr/>
  </property>
  <property fmtid="{D5CDD505-2E9C-101B-9397-08002B2CF9AE}" pid="4" name="Sakuseibi">
    <vt:lpwstr/>
  </property>
  <property fmtid="{D5CDD505-2E9C-101B-9397-08002B2CF9AE}" pid="5" name="Hozonkikanmeisyou">
    <vt:lpwstr/>
  </property>
  <property fmtid="{D5CDD505-2E9C-101B-9397-08002B2CF9AE}" pid="6" name="Hozonkikanmanryoubi">
    <vt:lpwstr/>
  </property>
  <property fmtid="{D5CDD505-2E9C-101B-9397-08002B2CF9AE}" pid="7" name="Yobi01">
    <vt:lpwstr/>
  </property>
  <property fmtid="{D5CDD505-2E9C-101B-9397-08002B2CF9AE}" pid="8" name="Gyouseibunnsyo">
    <vt:lpwstr/>
  </property>
  <property fmtid="{D5CDD505-2E9C-101B-9397-08002B2CF9AE}" pid="9" name="ChuubunruiID">
    <vt:lpwstr/>
  </property>
  <property fmtid="{D5CDD505-2E9C-101B-9397-08002B2CF9AE}" pid="10" name="Yobi03">
    <vt:lpwstr/>
  </property>
  <property fmtid="{D5CDD505-2E9C-101B-9397-08002B2CF9AE}" pid="11" name="Chuubunrui">
    <vt:lpwstr/>
  </property>
  <property fmtid="{D5CDD505-2E9C-101B-9397-08002B2CF9AE}" pid="12" name="Sakuseika">
    <vt:lpwstr/>
  </property>
  <property fmtid="{D5CDD505-2E9C-101B-9397-08002B2CF9AE}" pid="13" name="SyoubunruiID">
    <vt:lpwstr/>
  </property>
  <property fmtid="{D5CDD505-2E9C-101B-9397-08002B2CF9AE}" pid="14" name="Renkei">
    <vt:lpwstr/>
  </property>
  <property fmtid="{D5CDD505-2E9C-101B-9397-08002B2CF9AE}" pid="15" name="Flag01">
    <vt:lpwstr/>
  </property>
  <property fmtid="{D5CDD505-2E9C-101B-9397-08002B2CF9AE}" pid="16" name="Kakuteisyori">
    <vt:lpwstr/>
  </property>
  <property fmtid="{D5CDD505-2E9C-101B-9397-08002B2CF9AE}" pid="17" name="DaibunruiID">
    <vt:lpwstr/>
  </property>
  <property fmtid="{D5CDD505-2E9C-101B-9397-08002B2CF9AE}" pid="18" name="GyouseibunsyoID">
    <vt:lpwstr/>
  </property>
  <property fmtid="{D5CDD505-2E9C-101B-9397-08002B2CF9AE}" pid="19" name="Yobi02">
    <vt:lpwstr/>
  </property>
  <property fmtid="{D5CDD505-2E9C-101B-9397-08002B2CF9AE}" pid="20" name="ContentTypeId">
    <vt:lpwstr>0x010100674B6B82DB004D46816416437228CFDA</vt:lpwstr>
  </property>
  <property fmtid="{D5CDD505-2E9C-101B-9397-08002B2CF9AE}" pid="21" name="MediaServiceImageTags">
    <vt:lpwstr/>
  </property>
  <property fmtid="{D5CDD505-2E9C-101B-9397-08002B2CF9AE}" pid="22" name="Order">
    <vt:r8>292300</vt:r8>
  </property>
  <property fmtid="{D5CDD505-2E9C-101B-9397-08002B2CF9AE}" pid="23" name="_SourceUrl">
    <vt:lpwstr/>
  </property>
  <property fmtid="{D5CDD505-2E9C-101B-9397-08002B2CF9AE}" pid="24" name="_SharedFileIndex">
    <vt:lpwstr/>
  </property>
  <property fmtid="{D5CDD505-2E9C-101B-9397-08002B2CF9AE}" pid="25" name="ComplianceAssetId">
    <vt:lpwstr/>
  </property>
  <property fmtid="{D5CDD505-2E9C-101B-9397-08002B2CF9AE}" pid="26" name="TriggerFlowInfo">
    <vt:lpwstr/>
  </property>
</Properties>
</file>