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0" r:id="rId5"/>
    <p:sldMasterId id="2147483673" r:id="rId6"/>
    <p:sldMasterId id="2147483685" r:id="rId7"/>
  </p:sldMasterIdLst>
  <p:notesMasterIdLst>
    <p:notesMasterId r:id="rId59"/>
  </p:notesMasterIdLst>
  <p:sldIdLst>
    <p:sldId id="480" r:id="rId8"/>
    <p:sldId id="4762" r:id="rId9"/>
    <p:sldId id="3731" r:id="rId10"/>
    <p:sldId id="4696" r:id="rId11"/>
    <p:sldId id="2145706903" r:id="rId12"/>
    <p:sldId id="2145706911" r:id="rId13"/>
    <p:sldId id="2145706908" r:id="rId14"/>
    <p:sldId id="2145706914" r:id="rId15"/>
    <p:sldId id="5236" r:id="rId16"/>
    <p:sldId id="2145706902" r:id="rId17"/>
    <p:sldId id="3765" r:id="rId18"/>
    <p:sldId id="2145706909" r:id="rId19"/>
    <p:sldId id="4770" r:id="rId20"/>
    <p:sldId id="3758" r:id="rId21"/>
    <p:sldId id="649" r:id="rId22"/>
    <p:sldId id="354" r:id="rId23"/>
    <p:sldId id="2145706987" r:id="rId24"/>
    <p:sldId id="3760" r:id="rId25"/>
    <p:sldId id="3762" r:id="rId26"/>
    <p:sldId id="4761" r:id="rId27"/>
    <p:sldId id="3755" r:id="rId28"/>
    <p:sldId id="2145706910" r:id="rId29"/>
    <p:sldId id="4745" r:id="rId30"/>
    <p:sldId id="3713" r:id="rId31"/>
    <p:sldId id="4757" r:id="rId32"/>
    <p:sldId id="2145706912" r:id="rId33"/>
    <p:sldId id="756" r:id="rId34"/>
    <p:sldId id="4732" r:id="rId35"/>
    <p:sldId id="5741" r:id="rId36"/>
    <p:sldId id="5742" r:id="rId37"/>
    <p:sldId id="2145707004" r:id="rId38"/>
    <p:sldId id="2145706915" r:id="rId39"/>
    <p:sldId id="4759" r:id="rId40"/>
    <p:sldId id="3737" r:id="rId41"/>
    <p:sldId id="706" r:id="rId42"/>
    <p:sldId id="5215" r:id="rId43"/>
    <p:sldId id="646" r:id="rId44"/>
    <p:sldId id="4399" r:id="rId45"/>
    <p:sldId id="4400" r:id="rId46"/>
    <p:sldId id="2145706916" r:id="rId47"/>
    <p:sldId id="4402" r:id="rId48"/>
    <p:sldId id="4760" r:id="rId49"/>
    <p:sldId id="3740" r:id="rId50"/>
    <p:sldId id="644" r:id="rId51"/>
    <p:sldId id="713" r:id="rId52"/>
    <p:sldId id="2145706992" r:id="rId53"/>
    <p:sldId id="2145706990" r:id="rId54"/>
    <p:sldId id="276" r:id="rId55"/>
    <p:sldId id="2145706913" r:id="rId56"/>
    <p:sldId id="2145706991" r:id="rId57"/>
    <p:sldId id="2145706989" r:id="rId5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ED11FE-7425-4A97-AE17-9DB15ED38D34}" v="2" dt="2026-08-28T08:40:01.0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93"/>
    <p:restoredTop sz="62894"/>
  </p:normalViewPr>
  <p:slideViewPr>
    <p:cSldViewPr snapToGrid="0">
      <p:cViewPr varScale="1">
        <p:scale>
          <a:sx n="78" d="100"/>
          <a:sy n="78" d="100"/>
        </p:scale>
        <p:origin x="148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microsoft.com/office/2016/11/relationships/changesInfo" Target="changesInfos/changesInfo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小川 陽(ogawa-akira.nc1)" userId="0dd7f0e8-0e10-4381-b784-637bfcd8f7bc" providerId="ADAL" clId="{D79025F3-ED63-40B0-8822-FEFF5DFAB6CA}"/>
    <pc:docChg chg="custSel modSld">
      <pc:chgData name="小川 陽(ogawa-akira.nc1)" userId="0dd7f0e8-0e10-4381-b784-637bfcd8f7bc" providerId="ADAL" clId="{D79025F3-ED63-40B0-8822-FEFF5DFAB6CA}" dt="2026-08-28T08:40:01.075" v="9"/>
      <pc:docMkLst>
        <pc:docMk/>
      </pc:docMkLst>
      <pc:sldChg chg="modSp mod">
        <pc:chgData name="小川 陽(ogawa-akira.nc1)" userId="0dd7f0e8-0e10-4381-b784-637bfcd8f7bc" providerId="ADAL" clId="{D79025F3-ED63-40B0-8822-FEFF5DFAB6CA}" dt="2026-08-28T08:40:01.075" v="9"/>
        <pc:sldMkLst>
          <pc:docMk/>
          <pc:sldMk cId="3928663442" sldId="4762"/>
        </pc:sldMkLst>
        <pc:spChg chg="mod">
          <ac:chgData name="小川 陽(ogawa-akira.nc1)" userId="0dd7f0e8-0e10-4381-b784-637bfcd8f7bc" providerId="ADAL" clId="{D79025F3-ED63-40B0-8822-FEFF5DFAB6CA}" dt="2026-08-28T08:40:01.075" v="9"/>
          <ac:spMkLst>
            <pc:docMk/>
            <pc:sldMk cId="3928663442" sldId="4762"/>
            <ac:spMk id="7" creationId="{63739349-7D6B-F14D-58E8-B97BF5B4410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EC1D-28F6-2E49-8538-3EC3390B9F1B}" type="datetimeFigureOut">
              <a:rPr kumimoji="1" lang="ja-JP" altLang="en-US" smtClean="0"/>
              <a:t>2026/8/28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05B484-FD26-814E-BB54-C2A99C7A2B4E}" type="slidenum">
              <a:rPr kumimoji="1" lang="ja-JP" altLang="en-US" smtClean="0"/>
              <a:t>‹#›</a:t>
            </a:fld>
            <a:endParaRPr kumimoji="1" lang="ja-JP" altLang="en-US"/>
          </a:p>
        </p:txBody>
      </p:sp>
    </p:spTree>
    <p:extLst>
      <p:ext uri="{BB962C8B-B14F-4D97-AF65-F5344CB8AC3E}">
        <p14:creationId xmlns:p14="http://schemas.microsoft.com/office/powerpoint/2010/main" val="122475472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講義を担当される方へ（メッセージ）</a:t>
            </a:r>
            <a:endParaRPr kumimoji="1" lang="en-US" altLang="ja-JP" dirty="0"/>
          </a:p>
          <a:p>
            <a:r>
              <a:rPr kumimoji="1" lang="ja-JP" altLang="en-US" dirty="0"/>
              <a:t>特に</a:t>
            </a:r>
            <a:r>
              <a:rPr kumimoji="1" lang="en-US" altLang="ja-JP" dirty="0"/>
              <a:t>Web</a:t>
            </a:r>
            <a:r>
              <a:rPr kumimoji="1" lang="ja-JP" altLang="en-US" dirty="0"/>
              <a:t>講義でお話しされる都道府県の担当者の方は、メモ欄を含めた講義資料を印刷され、手元でご確認頂けると幸いです。</a:t>
            </a:r>
            <a:endParaRPr kumimoji="1" lang="en-US" altLang="ja-JP" dirty="0"/>
          </a:p>
          <a:p>
            <a:r>
              <a:rPr kumimoji="1" lang="ja-JP" altLang="en-US" dirty="0"/>
              <a:t>本テーマは、「児童発達支援管理責任者」と「相談支援専門員」との合同研修ですので、講師となる児童発達支援管理責任者の方は、双方の立場を意識して、講義をして頂く必要があります。</a:t>
            </a:r>
            <a:endParaRPr kumimoji="1" lang="en-US" altLang="ja-JP" dirty="0"/>
          </a:p>
        </p:txBody>
      </p:sp>
    </p:spTree>
    <p:extLst>
      <p:ext uri="{BB962C8B-B14F-4D97-AF65-F5344CB8AC3E}">
        <p14:creationId xmlns:p14="http://schemas.microsoft.com/office/powerpoint/2010/main" val="1688732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また、横の連携だけでなく、ライフステージを通じた縦の連携も大切です。　</a:t>
            </a:r>
            <a:endParaRPr kumimoji="1" lang="en-US" altLang="ja-JP" dirty="0"/>
          </a:p>
          <a:p>
            <a:r>
              <a:rPr kumimoji="1" lang="ja-JP" altLang="en-US"/>
              <a:t>ライフステージについてはこの後説明しますが、</a:t>
            </a:r>
            <a:endParaRPr kumimoji="1" lang="en-US" altLang="ja-JP" dirty="0"/>
          </a:p>
          <a:p>
            <a:r>
              <a:rPr kumimoji="1" lang="ja-JP" altLang="en-US"/>
              <a:t>各時期</a:t>
            </a:r>
            <a:r>
              <a:rPr kumimoji="1" lang="ja-JP" altLang="en-US" dirty="0"/>
              <a:t>ごとにがこどもへの支援を、こどもを中心に、有機的に繋げていくためには、年度ごとに変化する所属クラスのこども集団への適応状況や関係機関</a:t>
            </a:r>
            <a:r>
              <a:rPr kumimoji="1" lang="ja-JP" altLang="en-US"/>
              <a:t>の掌握など、</a:t>
            </a:r>
            <a:endParaRPr kumimoji="1" lang="en-US" altLang="ja-JP" dirty="0"/>
          </a:p>
          <a:p>
            <a:r>
              <a:rPr kumimoji="1" lang="ja-JP" altLang="en-US"/>
              <a:t>その</a:t>
            </a:r>
            <a:r>
              <a:rPr kumimoji="1" lang="ja-JP" altLang="en-US" dirty="0"/>
              <a:t>時点のたての連携。進学や進級、就職などを</a:t>
            </a:r>
            <a:r>
              <a:rPr kumimoji="1" lang="ja-JP" altLang="en-US"/>
              <a:t>意識した連携</a:t>
            </a:r>
            <a:r>
              <a:rPr kumimoji="1" lang="ja-JP" altLang="en-US" dirty="0"/>
              <a:t>を常に意識しておく必要があります。</a:t>
            </a:r>
            <a:endParaRPr kumimoji="1" lang="en-US" altLang="ja-JP" dirty="0"/>
          </a:p>
          <a:p>
            <a:endParaRPr kumimoji="1" lang="en-US" altLang="ja-JP" dirty="0"/>
          </a:p>
          <a:p>
            <a:r>
              <a:rPr kumimoji="1" lang="ja-JP" altLang="en-US"/>
              <a:t>したがって</a:t>
            </a:r>
            <a:r>
              <a:rPr kumimoji="1" lang="ja-JP" altLang="en-US" dirty="0"/>
              <a:t>、意識的な移行支援は障害児支援には不可欠なことです。</a:t>
            </a:r>
            <a:endParaRPr kumimoji="1" lang="en-US" altLang="ja-JP" dirty="0"/>
          </a:p>
          <a:p>
            <a:r>
              <a:rPr kumimoji="1" lang="ja-JP" altLang="en-US"/>
              <a:t>特</a:t>
            </a:r>
            <a:r>
              <a:rPr kumimoji="1" lang="ja-JP" altLang="en-US" dirty="0"/>
              <a:t>に相談支援専門員は、移行支援の際に地域の使える社会資源などを色々と提案</a:t>
            </a:r>
            <a:r>
              <a:rPr kumimoji="1" lang="ja-JP" altLang="en-US"/>
              <a:t>していただき、こども</a:t>
            </a:r>
            <a:r>
              <a:rPr kumimoji="1" lang="ja-JP" altLang="en-US" dirty="0"/>
              <a:t>の可能性を拡げる視点と現実的な状況を調整する視点が必要と</a:t>
            </a:r>
            <a:r>
              <a:rPr kumimoji="1" lang="ja-JP" altLang="en-US"/>
              <a:t>なります。</a:t>
            </a:r>
            <a:endParaRPr kumimoji="1" lang="en-US" altLang="ja-JP" dirty="0"/>
          </a:p>
          <a:p>
            <a:r>
              <a:rPr kumimoji="1" lang="ja-JP" altLang="en-US"/>
              <a:t>また</a:t>
            </a:r>
            <a:r>
              <a:rPr kumimoji="1" lang="ja-JP" altLang="en-US" dirty="0"/>
              <a:t>、児童発達支援管理責任者はこどものその時々の変化を把握し、こどもの示す反応や行動が成長発達に伴うものであるの</a:t>
            </a:r>
            <a:r>
              <a:rPr kumimoji="1" lang="ja-JP" altLang="en-US"/>
              <a:t>か、</a:t>
            </a:r>
            <a:endParaRPr kumimoji="1" lang="en-US" altLang="ja-JP" dirty="0"/>
          </a:p>
          <a:p>
            <a:r>
              <a:rPr kumimoji="1" lang="ja-JP" altLang="en-US"/>
              <a:t>環境的</a:t>
            </a:r>
            <a:r>
              <a:rPr kumimoji="1" lang="ja-JP" altLang="en-US" dirty="0"/>
              <a:t>要因への適応によるものなのかを見極め、経過を見守る対応をとるべきなのか、環境の調整を積極的に行うものであるかの判断をする必要があります。</a:t>
            </a:r>
            <a:endParaRPr kumimoji="1" lang="en-US" altLang="ja-JP" dirty="0"/>
          </a:p>
          <a:p>
            <a:endParaRPr kumimoji="1" lang="en-US" altLang="ja-JP" dirty="0"/>
          </a:p>
          <a:p>
            <a:r>
              <a:rPr kumimoji="1" lang="ja-JP" altLang="en-US"/>
              <a:t>保護者</a:t>
            </a:r>
            <a:r>
              <a:rPr kumimoji="1" lang="ja-JP" altLang="en-US" dirty="0"/>
              <a:t>は</a:t>
            </a:r>
            <a:r>
              <a:rPr kumimoji="1" lang="ja-JP" altLang="en-US"/>
              <a:t>、あたらしい事</a:t>
            </a:r>
            <a:r>
              <a:rPr kumimoji="1" lang="ja-JP" altLang="en-US" dirty="0"/>
              <a:t>にチャレンジする決断に時間が</a:t>
            </a:r>
            <a:r>
              <a:rPr kumimoji="1" lang="ja-JP" altLang="en-US"/>
              <a:t>かかります。</a:t>
            </a:r>
            <a:endParaRPr kumimoji="1" lang="en-US" altLang="ja-JP" dirty="0"/>
          </a:p>
          <a:p>
            <a:r>
              <a:rPr kumimoji="1" lang="ja-JP" altLang="en-US"/>
              <a:t>継続的</a:t>
            </a:r>
            <a:r>
              <a:rPr kumimoji="1" lang="ja-JP" altLang="en-US" dirty="0"/>
              <a:t>な支援にも意味がありますが、「事前に少しずつ、色々な視点や展望を具体的に提案し、熟考できる時間を与えてられるようにかかわる必要があります。</a:t>
            </a:r>
            <a:endParaRPr kumimoji="1" lang="en-US" altLang="ja-JP" dirty="0"/>
          </a:p>
          <a:p>
            <a:r>
              <a:rPr kumimoji="1" lang="ja-JP" altLang="en-US"/>
              <a:t>こども</a:t>
            </a:r>
            <a:r>
              <a:rPr kumimoji="1" lang="ja-JP" altLang="en-US" dirty="0"/>
              <a:t>たちの生活は、家庭（親やきょうだい）やお友達、クラスでの相互作用の中で営まれます。こどもの成長発達や障害特性に基づいた観点のみでなく、環境を含めた俯瞰的な立ち位置で支援することを心がける必要があります。</a:t>
            </a:r>
          </a:p>
        </p:txBody>
      </p:sp>
    </p:spTree>
    <p:extLst>
      <p:ext uri="{BB962C8B-B14F-4D97-AF65-F5344CB8AC3E}">
        <p14:creationId xmlns:p14="http://schemas.microsoft.com/office/powerpoint/2010/main" val="1415612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a:t>スライドに準じて、獲得目標と内容を簡潔にお伝えください。</a:t>
            </a:r>
            <a:endParaRPr kumimoji="1" lang="ja-JP" altLang="en-US"/>
          </a:p>
          <a:p>
            <a:endParaRPr kumimoji="1" lang="ja-JP" altLang="en-US"/>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13</a:t>
            </a:fld>
            <a:endParaRPr kumimoji="1" lang="ja-JP" altLang="en-US"/>
          </a:p>
        </p:txBody>
      </p:sp>
    </p:spTree>
    <p:extLst>
      <p:ext uri="{BB962C8B-B14F-4D97-AF65-F5344CB8AC3E}">
        <p14:creationId xmlns:p14="http://schemas.microsoft.com/office/powerpoint/2010/main" val="739287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こちらの表がライフステージを表しています。</a:t>
            </a:r>
            <a:endParaRPr kumimoji="1" lang="en-US" altLang="ja-JP" dirty="0"/>
          </a:p>
          <a:p>
            <a:r>
              <a:rPr kumimoji="1" lang="ja-JP" altLang="en-US"/>
              <a:t>詳細な説明はできませんが、注目していただきたいのは、</a:t>
            </a:r>
            <a:endParaRPr kumimoji="1" lang="en-US" altLang="ja-JP" dirty="0"/>
          </a:p>
          <a:p>
            <a:r>
              <a:rPr kumimoji="1" lang="ja-JP" altLang="en-US"/>
              <a:t>こども</a:t>
            </a:r>
            <a:r>
              <a:rPr kumimoji="1" lang="ja-JP" altLang="en-US" dirty="0"/>
              <a:t>時代には、小刻みにステージ</a:t>
            </a:r>
            <a:r>
              <a:rPr kumimoji="1" lang="ja-JP" altLang="en-US"/>
              <a:t>が訪れることです。</a:t>
            </a:r>
            <a:endParaRPr kumimoji="1" lang="en-US" altLang="ja-JP" dirty="0"/>
          </a:p>
          <a:p>
            <a:endParaRPr kumimoji="1" lang="en-US" altLang="ja-JP" dirty="0"/>
          </a:p>
          <a:p>
            <a:r>
              <a:rPr kumimoji="1" lang="ja-JP" altLang="en-US" dirty="0"/>
              <a:t>このライフステージには、それぞれの時期にこどもが経験すべき事がたくさんあります。</a:t>
            </a:r>
            <a:endParaRPr kumimoji="1" lang="en-US" altLang="ja-JP" dirty="0"/>
          </a:p>
          <a:p>
            <a:r>
              <a:rPr kumimoji="1" lang="ja-JP" altLang="en-US" dirty="0"/>
              <a:t>同時に、この時期にしか経験できないことも多く</a:t>
            </a:r>
            <a:r>
              <a:rPr kumimoji="1" lang="ja-JP" altLang="en-US"/>
              <a:t>あります。</a:t>
            </a:r>
            <a:endParaRPr kumimoji="1" lang="en-US" altLang="ja-JP" dirty="0"/>
          </a:p>
          <a:p>
            <a:endParaRPr kumimoji="1" lang="en-US" altLang="ja-JP" dirty="0"/>
          </a:p>
          <a:p>
            <a:r>
              <a:rPr kumimoji="1" lang="ja-JP" altLang="en-US"/>
              <a:t>就学後や成人後を見越したスキルを身につけることも大切ですが、</a:t>
            </a:r>
            <a:endParaRPr kumimoji="1" lang="en-US" altLang="ja-JP" dirty="0"/>
          </a:p>
          <a:p>
            <a:r>
              <a:rPr kumimoji="1" lang="ja-JP" altLang="en-US"/>
              <a:t>その時のこどものニーズを保障するという観点も、その後のライフステージに繋がる大切な要素であることを忘れないでください。</a:t>
            </a:r>
            <a:endParaRPr kumimoji="1" lang="en-US" altLang="ja-JP" dirty="0"/>
          </a:p>
          <a:p>
            <a:endParaRPr kumimoji="1" lang="en-US" altLang="ja-JP" dirty="0"/>
          </a:p>
          <a:p>
            <a:endParaRPr kumimoji="1" lang="en-US" altLang="ja-JP" dirty="0"/>
          </a:p>
          <a:p>
            <a:endParaRPr kumimoji="1" lang="en-US" altLang="ja-JP" dirty="0"/>
          </a:p>
        </p:txBody>
      </p:sp>
    </p:spTree>
    <p:extLst>
      <p:ext uri="{BB962C8B-B14F-4D97-AF65-F5344CB8AC3E}">
        <p14:creationId xmlns:p14="http://schemas.microsoft.com/office/powerpoint/2010/main" val="567968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こどものライフステージを意識して発達支援を行うためには、</a:t>
            </a:r>
            <a:endParaRPr kumimoji="1" lang="en-US" altLang="ja-JP" dirty="0"/>
          </a:p>
          <a:p>
            <a:r>
              <a:rPr kumimoji="1" lang="ja-JP" altLang="en-US"/>
              <a:t>こどもの状態をアセスメントし、早期に対応していくことが必要です。</a:t>
            </a:r>
            <a:endParaRPr kumimoji="1" lang="en-US" altLang="ja-JP" dirty="0"/>
          </a:p>
          <a:p>
            <a:r>
              <a:rPr kumimoji="1" lang="ja-JP" altLang="en-US"/>
              <a:t>それは自己理解を深め、２次障害を防ぐことにもつながります。</a:t>
            </a:r>
            <a:endParaRPr kumimoji="1" lang="en-US" altLang="ja-JP" dirty="0"/>
          </a:p>
          <a:p>
            <a:r>
              <a:rPr kumimoji="1" lang="ja-JP" altLang="en-US"/>
              <a:t>例えば、言語でのコミュニケーションが難しいこどもに対して、絵カード等での意思伝達を早期から支援することは将来の強度行動障害を防ぐことにもつながります。</a:t>
            </a:r>
            <a:endParaRPr kumimoji="1" lang="en-US" altLang="ja-JP" dirty="0"/>
          </a:p>
          <a:p>
            <a:endParaRPr kumimoji="1" lang="en-US" altLang="ja-JP" dirty="0"/>
          </a:p>
          <a:p>
            <a:r>
              <a:rPr kumimoji="1" lang="ja-JP" altLang="en-US"/>
              <a:t>家族支援の観点からも、ライフステージを見越した支援は必要です。</a:t>
            </a:r>
            <a:endParaRPr kumimoji="1" lang="en-US" altLang="ja-JP" dirty="0"/>
          </a:p>
          <a:p>
            <a:r>
              <a:rPr kumimoji="1" lang="ja-JP" altLang="en-US"/>
              <a:t>特に子育てが初めての保護者は、こどもが将来どのような困り感を抱くか、なかなか想像しにくいことが考えられます。</a:t>
            </a:r>
            <a:endParaRPr kumimoji="1" lang="en-US" altLang="ja-JP" dirty="0"/>
          </a:p>
          <a:p>
            <a:r>
              <a:rPr kumimoji="1" lang="ja-JP" altLang="en-US"/>
              <a:t>こどもが将来向き合うであろう壁なども伝え、一緒に考えることが大切です。</a:t>
            </a:r>
            <a:endParaRPr kumimoji="1" lang="en-US" altLang="ja-JP" dirty="0"/>
          </a:p>
          <a:p>
            <a:endParaRPr kumimoji="1" lang="en-US" altLang="ja-JP" dirty="0"/>
          </a:p>
          <a:p>
            <a:r>
              <a:rPr kumimoji="1" lang="ja-JP" altLang="en-US"/>
              <a:t>こども</a:t>
            </a:r>
            <a:r>
              <a:rPr kumimoji="1" lang="ja-JP" altLang="en-US" dirty="0"/>
              <a:t>は成長発達し続けます。また、一定の年齢になれば、ステージも変化し、学校や学年は自動的に変化</a:t>
            </a:r>
            <a:r>
              <a:rPr kumimoji="1" lang="ja-JP" altLang="en-US"/>
              <a:t>します。</a:t>
            </a:r>
            <a:endParaRPr kumimoji="1" lang="en-US" altLang="ja-JP" dirty="0"/>
          </a:p>
          <a:p>
            <a:r>
              <a:rPr kumimoji="1" lang="ja-JP" altLang="en-US"/>
              <a:t>そのような観点から、こどもの将来を想像しながら、こどもや保護者、関係機関と連携することが大切です。</a:t>
            </a:r>
            <a:endParaRPr kumimoji="1" lang="en-US" altLang="ja-JP" dirty="0"/>
          </a:p>
        </p:txBody>
      </p:sp>
    </p:spTree>
    <p:extLst>
      <p:ext uri="{BB962C8B-B14F-4D97-AF65-F5344CB8AC3E}">
        <p14:creationId xmlns:p14="http://schemas.microsoft.com/office/powerpoint/2010/main" val="2728831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ライフステージ</a:t>
            </a:r>
            <a:r>
              <a:rPr kumimoji="1" lang="ja-JP" altLang="en-US" dirty="0"/>
              <a:t>ごとの課題の一例です。</a:t>
            </a:r>
            <a:endParaRPr kumimoji="1" lang="en-US" altLang="ja-JP" dirty="0"/>
          </a:p>
          <a:p>
            <a:r>
              <a:rPr kumimoji="1" lang="ja-JP" altLang="en-US"/>
              <a:t>紹介程度になりますが、</a:t>
            </a:r>
            <a:r>
              <a:rPr kumimoji="1" lang="ja-JP" altLang="en-US" dirty="0"/>
              <a:t>事業所での支援方針を膨らませ、共有できる資料として活用・発展させていただければと思います。</a:t>
            </a:r>
          </a:p>
        </p:txBody>
      </p:sp>
    </p:spTree>
    <p:extLst>
      <p:ext uri="{BB962C8B-B14F-4D97-AF65-F5344CB8AC3E}">
        <p14:creationId xmlns:p14="http://schemas.microsoft.com/office/powerpoint/2010/main" val="809777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こちらには、障害のある子どもを捉える上での考え方が記載されています。</a:t>
            </a:r>
            <a:endParaRPr kumimoji="1" lang="en-US" altLang="ja-JP" dirty="0"/>
          </a:p>
          <a:p>
            <a:endParaRPr kumimoji="1" lang="en-US" altLang="ja-JP" sz="1200" u="sng" kern="1200" dirty="0">
              <a:solidFill>
                <a:schemeClr val="tx1"/>
              </a:solidFill>
              <a:latin typeface="+mj-ea"/>
              <a:ea typeface="+mn-ea"/>
              <a:cs typeface="+mn-cs"/>
            </a:endParaRPr>
          </a:p>
          <a:p>
            <a:r>
              <a:rPr kumimoji="1" lang="ja-JP" altLang="en-US" sz="1200" u="sng" kern="1200">
                <a:solidFill>
                  <a:schemeClr val="tx1"/>
                </a:solidFill>
                <a:latin typeface="+mj-ea"/>
                <a:ea typeface="+mn-ea"/>
                <a:cs typeface="+mn-cs"/>
              </a:rPr>
              <a:t>障害のある子ども</a:t>
            </a:r>
            <a:r>
              <a:rPr kumimoji="1" lang="ja-JP" altLang="en-US" sz="1200" kern="1200">
                <a:solidFill>
                  <a:schemeClr val="tx1"/>
                </a:solidFill>
                <a:latin typeface="+mj-ea"/>
                <a:ea typeface="+mn-ea"/>
                <a:cs typeface="+mn-cs"/>
              </a:rPr>
              <a:t>は、その社会の他の異なったニーズを持つ特別な存在と考えられるべきではなく</a:t>
            </a:r>
            <a:endParaRPr kumimoji="1" lang="en-US" altLang="ja-JP" sz="1200" kern="1200" dirty="0">
              <a:solidFill>
                <a:schemeClr val="tx1"/>
              </a:solidFill>
              <a:latin typeface="+mj-ea"/>
              <a:ea typeface="+mn-ea"/>
              <a:cs typeface="+mn-cs"/>
            </a:endParaRPr>
          </a:p>
          <a:p>
            <a:pPr>
              <a:spcBef>
                <a:spcPts val="600"/>
              </a:spcBef>
            </a:pPr>
            <a:r>
              <a:rPr kumimoji="1" lang="ja-JP" altLang="en-US" sz="1200" b="1" u="sng" kern="1200">
                <a:solidFill>
                  <a:srgbClr val="FF0000"/>
                </a:solidFill>
                <a:latin typeface="+mj-ea"/>
                <a:ea typeface="+mn-ea"/>
                <a:cs typeface="+mn-cs"/>
              </a:rPr>
              <a:t>通常の子どもたちがもつニーズ</a:t>
            </a:r>
            <a:r>
              <a:rPr kumimoji="1" lang="ja-JP" altLang="en-US" sz="1200" kern="1200">
                <a:solidFill>
                  <a:schemeClr val="tx1"/>
                </a:solidFill>
                <a:latin typeface="+mj-ea"/>
                <a:ea typeface="+mn-ea"/>
                <a:cs typeface="+mn-cs"/>
              </a:rPr>
              <a:t>を満たすのに</a:t>
            </a:r>
            <a:r>
              <a:rPr kumimoji="1" lang="ja-JP" altLang="en-US" sz="1200" b="1" u="sng" kern="1200">
                <a:solidFill>
                  <a:srgbClr val="0432FF"/>
                </a:solidFill>
                <a:latin typeface="+mj-ea"/>
                <a:ea typeface="+mn-ea"/>
                <a:cs typeface="+mn-cs"/>
              </a:rPr>
              <a:t>特別な困難</a:t>
            </a:r>
            <a:r>
              <a:rPr kumimoji="1" lang="ja-JP" altLang="en-US" sz="1200" kern="1200">
                <a:solidFill>
                  <a:schemeClr val="tx1"/>
                </a:solidFill>
                <a:latin typeface="+mj-ea"/>
                <a:ea typeface="+mn-ea"/>
                <a:cs typeface="+mn-cs"/>
              </a:rPr>
              <a:t>を持つ（特別な工夫や配慮が必要）</a:t>
            </a:r>
            <a:endParaRPr kumimoji="1" lang="en-US" altLang="ja-JP" sz="1200" kern="1200" dirty="0">
              <a:solidFill>
                <a:schemeClr val="tx1"/>
              </a:solidFill>
              <a:latin typeface="+mj-ea"/>
              <a:ea typeface="+mn-ea"/>
              <a:cs typeface="+mn-cs"/>
            </a:endParaRPr>
          </a:p>
          <a:p>
            <a:pPr>
              <a:spcBef>
                <a:spcPts val="600"/>
              </a:spcBef>
            </a:pPr>
            <a:r>
              <a:rPr kumimoji="1" lang="ja-JP" altLang="en-US" sz="1200" b="1" u="sng" kern="1200">
                <a:solidFill>
                  <a:srgbClr val="008F00"/>
                </a:solidFill>
                <a:latin typeface="+mj-ea"/>
                <a:ea typeface="+mn-ea"/>
                <a:cs typeface="+mn-cs"/>
              </a:rPr>
              <a:t>普通の子ども</a:t>
            </a:r>
            <a:r>
              <a:rPr kumimoji="1" lang="ja-JP" altLang="en-US" sz="1200" kern="1200">
                <a:solidFill>
                  <a:schemeClr val="tx1"/>
                </a:solidFill>
                <a:latin typeface="+mj-ea"/>
                <a:ea typeface="+mn-ea"/>
                <a:cs typeface="+mn-cs"/>
              </a:rPr>
              <a:t>と考えられるべき、と記載されています。</a:t>
            </a:r>
            <a:endParaRPr kumimoji="1" lang="en-US" altLang="ja-JP" sz="1200" kern="1200" dirty="0">
              <a:solidFill>
                <a:schemeClr val="tx1"/>
              </a:solidFill>
              <a:latin typeface="+mj-ea"/>
              <a:ea typeface="+mn-ea"/>
              <a:cs typeface="+mn-cs"/>
            </a:endParaRPr>
          </a:p>
          <a:p>
            <a:pPr>
              <a:spcBef>
                <a:spcPts val="600"/>
              </a:spcBef>
            </a:pPr>
            <a:endParaRPr kumimoji="1" lang="en-US" altLang="ja-JP" dirty="0"/>
          </a:p>
          <a:p>
            <a:r>
              <a:rPr kumimoji="1" lang="ja-JP" altLang="en-US"/>
              <a:t>私たちが目の前で支援をしているこどもは、小さな障害者ではありません。</a:t>
            </a:r>
            <a:endParaRPr kumimoji="1" lang="en-US" altLang="ja-JP" dirty="0"/>
          </a:p>
          <a:p>
            <a:r>
              <a:rPr kumimoji="1" lang="ja-JP" altLang="en-US"/>
              <a:t>まずはこどもとしてのニーズがあり、それを満たすために障害特性への配慮が必要であるということがわかります。</a:t>
            </a:r>
            <a:endParaRPr kumimoji="1" lang="en-US" altLang="ja-JP" dirty="0"/>
          </a:p>
          <a:p>
            <a:r>
              <a:rPr kumimoji="1" lang="ja-JP" altLang="en-US"/>
              <a:t>それは発達のニーズについても同様です。</a:t>
            </a:r>
            <a:endParaRPr kumimoji="1" lang="en-US" altLang="ja-JP" dirty="0"/>
          </a:p>
          <a:p>
            <a:endParaRPr kumimoji="1" lang="ja-JP" altLang="en-US"/>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17</a:t>
            </a:fld>
            <a:endParaRPr kumimoji="1" lang="ja-JP" altLang="en-US"/>
          </a:p>
        </p:txBody>
      </p:sp>
    </p:spTree>
    <p:extLst>
      <p:ext uri="{BB962C8B-B14F-4D97-AF65-F5344CB8AC3E}">
        <p14:creationId xmlns:p14="http://schemas.microsoft.com/office/powerpoint/2010/main" val="1047485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以降</a:t>
            </a:r>
            <a:r>
              <a:rPr kumimoji="1" lang="en-US" altLang="ja-JP" dirty="0"/>
              <a:t>4</a:t>
            </a:r>
            <a:r>
              <a:rPr kumimoji="1" lang="ja-JP" altLang="en-US" dirty="0"/>
              <a:t>枚の</a:t>
            </a:r>
            <a:r>
              <a:rPr kumimoji="1" lang="ja-JP" altLang="en-US"/>
              <a:t>スライドは、ライフステージごとの発達の特徴と通所支援・相談支援の役割を表しています。</a:t>
            </a:r>
            <a:endParaRPr kumimoji="1" lang="en-US" altLang="ja-JP" dirty="0"/>
          </a:p>
          <a:p>
            <a:r>
              <a:rPr kumimoji="1" lang="ja-JP" altLang="en-US"/>
              <a:t>発達の特徴や支援機能については、全て網羅しているわけではありませんので、一例</a:t>
            </a:r>
            <a:r>
              <a:rPr kumimoji="1" lang="ja-JP" altLang="en-US" dirty="0"/>
              <a:t>としてご使用</a:t>
            </a:r>
            <a:r>
              <a:rPr kumimoji="1" lang="ja-JP" altLang="en-US"/>
              <a:t>ください。</a:t>
            </a:r>
            <a:endParaRPr kumimoji="1" lang="en-US" altLang="ja-JP" dirty="0"/>
          </a:p>
          <a:p>
            <a:r>
              <a:rPr kumimoji="1" lang="ja-JP" altLang="en-US"/>
              <a:t>ただ、ここで申し上げたいのは、ライフステージを通して、こどもとしてのニーズがあり、それをどのような配慮や環境調整を行い満たすことができるのかを考えていただきたいと思いスライドを作成させていただきました、</a:t>
            </a:r>
            <a:endParaRPr kumimoji="1" lang="en-US" altLang="ja-JP" dirty="0"/>
          </a:p>
          <a:p>
            <a:r>
              <a:rPr kumimoji="1" lang="ja-JP" altLang="en-US"/>
              <a:t>こども</a:t>
            </a:r>
            <a:r>
              <a:rPr kumimoji="1" lang="ja-JP" altLang="en-US" dirty="0"/>
              <a:t>家庭庁発出のガイドラインにも詳しい記載がありますし、一般的な発達段階の特徴やライフステージごとのイベントについては、人間発達に関わる書籍等を参考に充実させていただくといいかと思います。</a:t>
            </a:r>
            <a:endParaRPr kumimoji="1" lang="en-US" altLang="ja-JP" dirty="0"/>
          </a:p>
          <a:p>
            <a:endParaRPr kumimoji="1" lang="en-US" altLang="ja-JP" dirty="0"/>
          </a:p>
          <a:p>
            <a:r>
              <a:rPr kumimoji="1" lang="ja-JP" altLang="en-US" dirty="0"/>
              <a:t>このスライドは就学前のライフステージごとの特徴の大枠を示しました。</a:t>
            </a:r>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（紹介程度で良いかと思われます。）</a:t>
            </a:r>
          </a:p>
          <a:p>
            <a:endParaRPr kumimoji="1" lang="ja-JP" altLang="en-US" dirty="0"/>
          </a:p>
        </p:txBody>
      </p:sp>
    </p:spTree>
    <p:extLst>
      <p:ext uri="{BB962C8B-B14F-4D97-AF65-F5344CB8AC3E}">
        <p14:creationId xmlns:p14="http://schemas.microsoft.com/office/powerpoint/2010/main" val="3347157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就学前</a:t>
            </a:r>
            <a:r>
              <a:rPr kumimoji="1" lang="ja-JP" altLang="en-US" dirty="0"/>
              <a:t>のライフステージごとの支援機能の一例を発達支援の３本柱で示しました。</a:t>
            </a:r>
            <a:endParaRPr kumimoji="1" lang="en-US" altLang="ja-JP" dirty="0"/>
          </a:p>
          <a:p>
            <a:r>
              <a:rPr kumimoji="1" lang="ja-JP" altLang="en-US"/>
              <a:t>（紹介程度で良いかと思われます。）</a:t>
            </a:r>
            <a:endParaRPr kumimoji="1" lang="ja-JP" altLang="en-US" dirty="0"/>
          </a:p>
        </p:txBody>
      </p:sp>
    </p:spTree>
    <p:extLst>
      <p:ext uri="{BB962C8B-B14F-4D97-AF65-F5344CB8AC3E}">
        <p14:creationId xmlns:p14="http://schemas.microsoft.com/office/powerpoint/2010/main" val="2053628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学齢児</a:t>
            </a:r>
            <a:r>
              <a:rPr kumimoji="1" lang="ja-JP" altLang="en-US" dirty="0"/>
              <a:t>以降のライフステージごとの特徴の大枠を示しました。</a:t>
            </a:r>
            <a:endParaRPr kumimoji="1" lang="en-US" altLang="ja-JP" dirty="0"/>
          </a:p>
          <a:p>
            <a:r>
              <a:rPr kumimoji="1" lang="ja-JP" altLang="en-US"/>
              <a:t>（紹介程度で良いかと思われます。）</a:t>
            </a:r>
          </a:p>
          <a:p>
            <a:endParaRPr kumimoji="1" lang="ja-JP" altLang="en-US" dirty="0"/>
          </a:p>
        </p:txBody>
      </p:sp>
    </p:spTree>
    <p:extLst>
      <p:ext uri="{BB962C8B-B14F-4D97-AF65-F5344CB8AC3E}">
        <p14:creationId xmlns:p14="http://schemas.microsoft.com/office/powerpoint/2010/main" val="165322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学齢児</a:t>
            </a:r>
            <a:r>
              <a:rPr kumimoji="1" lang="ja-JP" altLang="en-US" dirty="0"/>
              <a:t>以降のライフステージごとの支援機能の一例を発達支援の３本柱で示しました。</a:t>
            </a:r>
            <a:endParaRPr kumimoji="1" lang="en-US" altLang="ja-JP" dirty="0"/>
          </a:p>
          <a:p>
            <a:r>
              <a:rPr kumimoji="1" lang="ja-JP" altLang="en-US"/>
              <a:t>（紹介程度で良いかと思われます。）</a:t>
            </a:r>
          </a:p>
          <a:p>
            <a:endParaRPr kumimoji="1" lang="ja-JP" altLang="en-US" dirty="0"/>
          </a:p>
        </p:txBody>
      </p:sp>
    </p:spTree>
    <p:extLst>
      <p:ext uri="{BB962C8B-B14F-4D97-AF65-F5344CB8AC3E}">
        <p14:creationId xmlns:p14="http://schemas.microsoft.com/office/powerpoint/2010/main" val="2377143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＜国研修用メモ＞</a:t>
            </a:r>
            <a:endParaRPr kumimoji="1" lang="en-US" altLang="ja-JP" dirty="0"/>
          </a:p>
          <a:p>
            <a:endParaRPr kumimoji="1" lang="en-US" altLang="ja-JP" dirty="0"/>
          </a:p>
          <a:p>
            <a:r>
              <a:rPr kumimoji="1" lang="ja-JP" altLang="en-US"/>
              <a:t>本講義</a:t>
            </a:r>
            <a:r>
              <a:rPr kumimoji="1" lang="ja-JP" altLang="en-US" dirty="0"/>
              <a:t>を受講される方々の多くは、日々の実践を積み重ねられた方々です。支援対象の多くが発達障害があるこどもとそのご家族であると思います。</a:t>
            </a:r>
            <a:endParaRPr kumimoji="1" lang="en-US" altLang="ja-JP" dirty="0"/>
          </a:p>
          <a:p>
            <a:r>
              <a:rPr kumimoji="1" lang="ja-JP" altLang="en-US" dirty="0"/>
              <a:t>しかし、ここでは、知的障害、肢体不自由、重症心身障害、医ケア、難聴、難病など、障害のある様々なこどもを想定して、講義を進めてください。</a:t>
            </a:r>
            <a:endParaRPr kumimoji="1" lang="en-US" altLang="ja-JP" dirty="0"/>
          </a:p>
          <a:p>
            <a:r>
              <a:rPr kumimoji="1" lang="ja-JP" altLang="en-US" dirty="0"/>
              <a:t>エピソードについては、話し手により伝わり方が変わるものです。あくまでも自身の経験に基づいたお話であることも周知しつつ、課程や反省点等をお伝えいただければ</a:t>
            </a:r>
            <a:r>
              <a:rPr kumimoji="1" lang="ja-JP" altLang="en-US"/>
              <a:t>幸いです</a:t>
            </a:r>
            <a:endParaRPr kumimoji="1" lang="en-US" altLang="ja-JP" dirty="0"/>
          </a:p>
          <a:p>
            <a:endParaRPr kumimoji="1" lang="en-US" altLang="ja-JP" dirty="0"/>
          </a:p>
          <a:p>
            <a:r>
              <a:rPr kumimoji="1" lang="ja-JP" altLang="en-US"/>
              <a:t>また、資料については、約４０枚あり、１２０分の講義の場合、１スライド３分程度の講義内容となります。</a:t>
            </a:r>
            <a:endParaRPr kumimoji="1" lang="en-US" altLang="ja-JP" dirty="0"/>
          </a:p>
          <a:p>
            <a:r>
              <a:rPr kumimoji="1" lang="ja-JP" altLang="en-US"/>
              <a:t>全体を見ていただき、スライドにかける時間については、講師の皆さんが増減、修正していただいて構いません。</a:t>
            </a:r>
            <a:endParaRPr kumimoji="1" lang="en-US" altLang="ja-JP" dirty="0"/>
          </a:p>
          <a:p>
            <a:r>
              <a:rPr kumimoji="1" lang="ja-JP" altLang="en-US"/>
              <a:t>また、メモ欄に簡単な台本も記入しておりますが、あくまで参考としてご使用いただければ幸いです。</a:t>
            </a:r>
            <a:endParaRPr kumimoji="1" lang="en-US" altLang="ja-JP" dirty="0"/>
          </a:p>
        </p:txBody>
      </p:sp>
    </p:spTree>
    <p:extLst>
      <p:ext uri="{BB962C8B-B14F-4D97-AF65-F5344CB8AC3E}">
        <p14:creationId xmlns:p14="http://schemas.microsoft.com/office/powerpoint/2010/main" val="871912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本人支援については、この講義の後に「児童期における発達支援」があるので、その講義に繋げるような役割を想定していいます。</a:t>
            </a:r>
            <a:endParaRPr kumimoji="1" lang="en-US" altLang="ja-JP" dirty="0"/>
          </a:p>
          <a:p>
            <a:r>
              <a:rPr kumimoji="1" lang="ja-JP" altLang="en-US"/>
              <a:t>「児童期の発達支援」については、アセスメントや個別支援計画の作成が中心となるようなので、本講義では５領域とこどもの意見表明や主体性の部分を中心に講義を願いします。</a:t>
            </a:r>
            <a:endParaRPr kumimoji="1" lang="en-US" altLang="ja-JP" dirty="0"/>
          </a:p>
          <a:p>
            <a:endParaRPr kumimoji="1" lang="en-US" altLang="ja-JP" dirty="0"/>
          </a:p>
          <a:p>
            <a:r>
              <a:rPr kumimoji="1" lang="ja-JP" altLang="en-US"/>
              <a:t>また、家族支援や、地域支援・地域連携・移行支援については、本講義で取り上げることとなります。</a:t>
            </a:r>
            <a:endParaRPr kumimoji="1" lang="en-US" altLang="ja-JP" dirty="0"/>
          </a:p>
          <a:p>
            <a:r>
              <a:rPr kumimoji="1" lang="ja-JP" altLang="en-US"/>
              <a:t>家族支援の障害受容については大切な部分なのでスライドを多くしておりますが、時間配分によって、紹介程度で留めるスライドがあっても構いません。</a:t>
            </a:r>
            <a:endParaRPr kumimoji="1" lang="en-US" altLang="ja-JP" dirty="0"/>
          </a:p>
          <a:p>
            <a:r>
              <a:rPr kumimoji="1" lang="ja-JP" altLang="en-US"/>
              <a:t>また、インクルージョンについての解説もお願いします。</a:t>
            </a:r>
            <a:endParaRPr kumimoji="1" lang="en-US" altLang="ja-JP" dirty="0"/>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22</a:t>
            </a:fld>
            <a:endParaRPr kumimoji="1" lang="ja-JP" altLang="en-US"/>
          </a:p>
        </p:txBody>
      </p:sp>
    </p:spTree>
    <p:extLst>
      <p:ext uri="{BB962C8B-B14F-4D97-AF65-F5344CB8AC3E}">
        <p14:creationId xmlns:p14="http://schemas.microsoft.com/office/powerpoint/2010/main" val="1622754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右側</a:t>
            </a:r>
            <a:r>
              <a:rPr kumimoji="1" lang="ja-JP" altLang="en-US" dirty="0"/>
              <a:t>に意識すべき</a:t>
            </a:r>
            <a:r>
              <a:rPr kumimoji="1" lang="en-US" altLang="ja-JP" dirty="0"/>
              <a:t>4</a:t>
            </a:r>
            <a:r>
              <a:rPr kumimoji="1" lang="ja-JP" altLang="en-US" dirty="0"/>
              <a:t>つの支援内容が示されています。</a:t>
            </a:r>
            <a:endParaRPr kumimoji="1" lang="en-US" altLang="ja-JP" dirty="0"/>
          </a:p>
          <a:p>
            <a:r>
              <a:rPr kumimoji="1" lang="ja-JP" altLang="en-US" dirty="0"/>
              <a:t>本人支援、家族支援、移行支援はこども個々人に即して検討され、提供されるものです。</a:t>
            </a:r>
            <a:endParaRPr kumimoji="1" lang="en-US" altLang="ja-JP" dirty="0"/>
          </a:p>
          <a:p>
            <a:r>
              <a:rPr kumimoji="1" lang="ja-JP" altLang="en-US" dirty="0"/>
              <a:t>地域支援・地域連携は事業として意識されるべき関係機関との連携や啓発活動等でもあります。</a:t>
            </a:r>
            <a:endParaRPr kumimoji="1" lang="en-US" altLang="ja-JP" dirty="0"/>
          </a:p>
          <a:p>
            <a:endParaRPr kumimoji="1" lang="en-US" altLang="ja-JP" dirty="0"/>
          </a:p>
          <a:p>
            <a:r>
              <a:rPr kumimoji="1" lang="ja-JP" altLang="en-US" dirty="0"/>
              <a:t>左側の図は、こどもを中心に据えた支援展開を表わしています。</a:t>
            </a:r>
            <a:endParaRPr kumimoji="1" lang="en-US" altLang="ja-JP" dirty="0"/>
          </a:p>
          <a:p>
            <a:r>
              <a:rPr kumimoji="1" lang="ja-JP" altLang="en-US" dirty="0"/>
              <a:t>一人のこどもの本人支援と同時にその子を養育する親や一緒に暮らすきょうだいなど家族・家庭を対象とした支援展開です。</a:t>
            </a:r>
            <a:endParaRPr kumimoji="1" lang="en-US" altLang="ja-JP" dirty="0"/>
          </a:p>
          <a:p>
            <a:r>
              <a:rPr kumimoji="1" lang="ja-JP" altLang="en-US" dirty="0"/>
              <a:t>本人支援を進めるにあたり、移行先等を意識しておくことは発達支援には不可欠ですので、個々の進級・進学先等を踏まえた地域連携も必要不可欠となります。</a:t>
            </a:r>
            <a:endParaRPr kumimoji="1" lang="en-US" altLang="ja-JP" dirty="0"/>
          </a:p>
          <a:p>
            <a:endParaRPr kumimoji="1" lang="en-US" altLang="ja-JP" dirty="0"/>
          </a:p>
          <a:p>
            <a:endParaRPr kumimoji="1" lang="ja-JP" altLang="en-US" dirty="0"/>
          </a:p>
        </p:txBody>
      </p:sp>
    </p:spTree>
    <p:extLst>
      <p:ext uri="{BB962C8B-B14F-4D97-AF65-F5344CB8AC3E}">
        <p14:creationId xmlns:p14="http://schemas.microsoft.com/office/powerpoint/2010/main" val="1687185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広義</a:t>
            </a:r>
            <a:r>
              <a:rPr kumimoji="1" lang="ja-JP" altLang="en-US" dirty="0"/>
              <a:t>の発達支援に関して確認します。</a:t>
            </a:r>
            <a:br>
              <a:rPr kumimoji="1" lang="en-US" altLang="ja-JP" dirty="0"/>
            </a:br>
            <a:r>
              <a:rPr kumimoji="1" lang="ja-JP" altLang="en-US" dirty="0"/>
              <a:t>本人支援は狭義の発達支援であること。</a:t>
            </a:r>
            <a:endParaRPr kumimoji="1" lang="en-US" altLang="ja-JP" dirty="0"/>
          </a:p>
          <a:p>
            <a:r>
              <a:rPr kumimoji="1" lang="ja-JP" altLang="en-US" dirty="0"/>
              <a:t>こどもは環境の影響を受けて育つこと</a:t>
            </a:r>
            <a:endParaRPr kumimoji="1" lang="en-US" altLang="ja-JP" dirty="0"/>
          </a:p>
          <a:p>
            <a:r>
              <a:rPr kumimoji="1" lang="ja-JP" altLang="en-US" dirty="0"/>
              <a:t>環境として大きな影響力を持つのは保護者をはじめ、きょうだいや家族であること</a:t>
            </a:r>
            <a:endParaRPr kumimoji="1" lang="en-US" altLang="ja-JP" dirty="0"/>
          </a:p>
          <a:p>
            <a:r>
              <a:rPr kumimoji="1" lang="ja-JP" altLang="en-US" dirty="0"/>
              <a:t>そして、その家庭が生活を営む地域の理解が大切であること</a:t>
            </a:r>
            <a:endParaRPr kumimoji="1" lang="en-US" altLang="ja-JP" dirty="0"/>
          </a:p>
          <a:p>
            <a:r>
              <a:rPr kumimoji="1" lang="ja-JP" altLang="en-US" dirty="0"/>
              <a:t>これらは、こどもを中心に展開されるべきものです。</a:t>
            </a:r>
            <a:endParaRPr kumimoji="1" lang="en-US" altLang="ja-JP" dirty="0"/>
          </a:p>
          <a:p>
            <a:endParaRPr kumimoji="1" lang="en-US" altLang="ja-JP" dirty="0"/>
          </a:p>
          <a:p>
            <a:r>
              <a:rPr kumimoji="1" lang="ja-JP" altLang="en-US" dirty="0"/>
              <a:t>特に相談支援専門員は俯瞰的にこどもの生活する地域をみて、必要なサービスを組み立て、提案する必要があります。</a:t>
            </a:r>
            <a:endParaRPr kumimoji="1" lang="en-US" altLang="ja-JP" dirty="0"/>
          </a:p>
          <a:p>
            <a:r>
              <a:rPr kumimoji="1" lang="ja-JP" altLang="en-US" dirty="0"/>
              <a:t>その主眼はこどもの育ちに向けられ、その育ちを促進するものです。</a:t>
            </a:r>
            <a:endParaRPr kumimoji="1" lang="en-US" altLang="ja-JP" dirty="0"/>
          </a:p>
          <a:p>
            <a:r>
              <a:rPr kumimoji="1" lang="ja-JP" altLang="en-US" dirty="0"/>
              <a:t>これらの支援は、毎年大きく変化するごとに見直す必要があります。</a:t>
            </a:r>
            <a:endParaRPr kumimoji="1" lang="en-US" altLang="ja-JP" dirty="0"/>
          </a:p>
          <a:p>
            <a:r>
              <a:rPr kumimoji="1" lang="ja-JP" altLang="en-US" dirty="0"/>
              <a:t>そのための最低でも、年度ごとの進学や進級を見据えて、モニタリングし、計画立案を行なう必要があります。</a:t>
            </a:r>
            <a:endParaRPr kumimoji="1" lang="en-US" altLang="ja-JP" dirty="0"/>
          </a:p>
          <a:p>
            <a:endParaRPr kumimoji="1" lang="en-US" altLang="ja-JP" dirty="0"/>
          </a:p>
          <a:p>
            <a:r>
              <a:rPr kumimoji="1" lang="ja-JP" altLang="en-US" dirty="0"/>
              <a:t>児童発達支援管理責任者は、日々のこどもの変化や成長を見守ることができ、こどもへの連続した支援には移行支援は不可欠です。</a:t>
            </a:r>
            <a:endParaRPr kumimoji="1" lang="en-US" altLang="ja-JP" dirty="0"/>
          </a:p>
          <a:p>
            <a:r>
              <a:rPr kumimoji="1" lang="ja-JP" altLang="en-US" dirty="0"/>
              <a:t>中長期的にこどもの状態やその変化を見守ることは、自ずと成長発達を見ることになります。</a:t>
            </a:r>
            <a:endParaRPr kumimoji="1" lang="en-US" altLang="ja-JP" dirty="0"/>
          </a:p>
          <a:p>
            <a:r>
              <a:rPr kumimoji="1" lang="ja-JP" altLang="en-US" dirty="0"/>
              <a:t>就園、就学、進級、進学等の環境の変化は当たり前に訪れる環境の変化であり、その環境下で成長・発達するものです。</a:t>
            </a:r>
            <a:endParaRPr kumimoji="1" lang="en-US" altLang="ja-JP" dirty="0"/>
          </a:p>
          <a:p>
            <a:endParaRPr kumimoji="1" lang="en-US" altLang="ja-JP" dirty="0"/>
          </a:p>
          <a:p>
            <a:r>
              <a:rPr kumimoji="1" lang="ja-JP" altLang="en-US" dirty="0"/>
              <a:t>極端な表現ですが、移行支援を目標にした個別支援計画や支援は、こどもの現状を理解せず、無理な支援提供になりかねません。</a:t>
            </a:r>
            <a:endParaRPr kumimoji="1" lang="en-US" altLang="ja-JP" dirty="0"/>
          </a:p>
          <a:p>
            <a:r>
              <a:rPr kumimoji="1" lang="ja-JP" altLang="en-US" dirty="0"/>
              <a:t>逆に近い将来の環境の変化を捉えていない個別支援計画や支援は、こどもの現実的な生活に即さないものになりかねないことに留意します。</a:t>
            </a:r>
            <a:endParaRPr kumimoji="1" lang="en-US" altLang="ja-JP" dirty="0"/>
          </a:p>
          <a:p>
            <a:endParaRPr kumimoji="1" lang="en-US" altLang="ja-JP" dirty="0"/>
          </a:p>
          <a:p>
            <a:r>
              <a:rPr kumimoji="1" lang="ja-JP" altLang="en-US" dirty="0"/>
              <a:t>なお、本人支援については、次の講義テーマで深く学ぶ機会がありますので、本講義では軽く触れていただければ結構です。</a:t>
            </a:r>
          </a:p>
          <a:p>
            <a:endParaRPr kumimoji="1" lang="ja-JP" altLang="en-US" dirty="0"/>
          </a:p>
        </p:txBody>
      </p:sp>
    </p:spTree>
    <p:extLst>
      <p:ext uri="{BB962C8B-B14F-4D97-AF65-F5344CB8AC3E}">
        <p14:creationId xmlns:p14="http://schemas.microsoft.com/office/powerpoint/2010/main" val="4174392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本人支援のポイントやプロセスに関しては、別途（次の）講義ならびに演習に委ねることができます。本講義ではアセスメントの重要性、支援者の研鑽の必要性、こどもの意思の尊重、主体性の大切さを広く確認するように伝えます。</a:t>
            </a:r>
          </a:p>
        </p:txBody>
      </p:sp>
    </p:spTree>
    <p:extLst>
      <p:ext uri="{BB962C8B-B14F-4D97-AF65-F5344CB8AC3E}">
        <p14:creationId xmlns:p14="http://schemas.microsoft.com/office/powerpoint/2010/main" val="1664755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8613" y="665163"/>
            <a:ext cx="5910262" cy="3325812"/>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本人</a:t>
            </a:r>
            <a:r>
              <a:rPr kumimoji="1" lang="ja-JP" altLang="en-US" dirty="0"/>
              <a:t>支援に際し、とられるべき</a:t>
            </a:r>
            <a:r>
              <a:rPr kumimoji="1" lang="en-US" altLang="ja-JP" dirty="0"/>
              <a:t>PDCA</a:t>
            </a:r>
            <a:r>
              <a:rPr kumimoji="1" lang="ja-JP" altLang="en-US" dirty="0"/>
              <a:t>サイクルを表しています。</a:t>
            </a:r>
            <a:endParaRPr kumimoji="1" lang="en-US" altLang="ja-JP" dirty="0"/>
          </a:p>
          <a:p>
            <a:r>
              <a:rPr kumimoji="1" lang="ja-JP" altLang="en-US" dirty="0"/>
              <a:t>これは、日々の支援でも、定期のモニタリングでも同様に意識すべきプロセスです。</a:t>
            </a:r>
            <a:endParaRPr kumimoji="1" lang="en-US" altLang="ja-JP" dirty="0"/>
          </a:p>
          <a:p>
            <a:r>
              <a:rPr kumimoji="1" lang="ja-JP" altLang="en-US" dirty="0"/>
              <a:t>特に私たちは、思い込みや決めつけでこどもを知ろうとし、動作や行動を解釈し、判断してしまう危険性を持っています。</a:t>
            </a:r>
            <a:endParaRPr kumimoji="1" lang="en-US" altLang="ja-JP" dirty="0"/>
          </a:p>
          <a:p>
            <a:r>
              <a:rPr kumimoji="1" lang="ja-JP" altLang="en-US" dirty="0"/>
              <a:t>大人である我々は、こども時代を経験しています。</a:t>
            </a:r>
            <a:endParaRPr kumimoji="1" lang="en-US" altLang="ja-JP" dirty="0"/>
          </a:p>
          <a:p>
            <a:r>
              <a:rPr kumimoji="1" lang="ja-JP" altLang="en-US" dirty="0"/>
              <a:t>自分のこども時代の経験や記憶を元に、参考に支援内容を考えることは悪いことではありませんが、そこに理論的な裏付けがなければ、それは専門性のある支援とは言えません。</a:t>
            </a:r>
            <a:endParaRPr kumimoji="1" lang="en-US" altLang="ja-JP" dirty="0"/>
          </a:p>
          <a:p>
            <a:r>
              <a:rPr kumimoji="1" lang="ja-JP" altLang="en-US" dirty="0"/>
              <a:t>したがって、客観的に捉え、理論や学問、科学性に基づく指標の上で、支援内容を考える必要があります。</a:t>
            </a:r>
            <a:endParaRPr kumimoji="1" lang="en-US" altLang="ja-JP" dirty="0"/>
          </a:p>
          <a:p>
            <a:endParaRPr kumimoji="1" lang="en-US" altLang="ja-JP" dirty="0"/>
          </a:p>
          <a:p>
            <a:r>
              <a:rPr kumimoji="1" lang="ja-JP" altLang="en-US" dirty="0"/>
              <a:t>肢体不自由や重症児の場合は、客観視しやすい傾向があるとともに、障害の克服的な視点での支援に偏る危険性があります。それは、運動の麻痺などの特殊な障害が明らかに見えるからかも知れません。</a:t>
            </a:r>
            <a:endParaRPr kumimoji="1" lang="en-US" altLang="ja-JP" dirty="0"/>
          </a:p>
          <a:p>
            <a:r>
              <a:rPr kumimoji="1" lang="ja-JP" altLang="en-US" dirty="0"/>
              <a:t>一方、発達障害や軽度の知的障害があるこどもの場合、我々のこどものころの経験や保護者の小さいころの体験や記憶によって、こどもの困り感を解釈される事が少なくありません。</a:t>
            </a:r>
            <a:endParaRPr kumimoji="1" lang="en-US" altLang="ja-JP" dirty="0"/>
          </a:p>
          <a:p>
            <a:r>
              <a:rPr kumimoji="1" lang="ja-JP" altLang="en-US" dirty="0"/>
              <a:t>客観的に事象をとらえ、こどものアセスメントに基づいて分析を進めることが必要です。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lIns="88221" tIns="44111" rIns="88221" bIns="44111"/>
          <a:lstStyle/>
          <a:p>
            <a:pPr marL="0" marR="0" lvl="0" indent="0" algn="l" defTabSz="914400" rtl="0" eaLnBrk="1" fontAlgn="auto" latinLnBrk="0" hangingPunct="1">
              <a:lnSpc>
                <a:spcPct val="100000"/>
              </a:lnSpc>
              <a:spcBef>
                <a:spcPts val="0"/>
              </a:spcBef>
              <a:spcAft>
                <a:spcPts val="0"/>
              </a:spcAft>
              <a:buClrTx/>
              <a:buSzTx/>
              <a:buFontTx/>
              <a:buNone/>
              <a:tabLst/>
              <a:defRPr/>
            </a:pPr>
            <a:fld id="{F9DF9924-5AE6-4E62-841C-EA3136C117EF}" type="slidenum">
              <a:rPr kumimoji="1" lang="ja-JP" altLang="en-US" sz="18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245494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49689" y="9428164"/>
            <a:ext cx="2946400" cy="496887"/>
          </a:xfrm>
          <a:prstGeom prst="rect">
            <a:avLst/>
          </a:prstGeom>
          <a:ln/>
        </p:spPr>
        <p:txBody>
          <a:bodyPr lIns="91432" tIns="45716" rIns="91432" bIns="45716"/>
          <a:lstStyle/>
          <a:p>
            <a:pPr marL="0" marR="0" lvl="0" indent="0" algn="l" defTabSz="914400" rtl="0" eaLnBrk="1" fontAlgn="auto" latinLnBrk="0" hangingPunct="1">
              <a:lnSpc>
                <a:spcPct val="100000"/>
              </a:lnSpc>
              <a:spcBef>
                <a:spcPts val="0"/>
              </a:spcBef>
              <a:spcAft>
                <a:spcPts val="0"/>
              </a:spcAft>
              <a:buClrTx/>
              <a:buSzTx/>
              <a:buFontTx/>
              <a:buNone/>
              <a:tabLst/>
              <a:defRPr/>
            </a:pPr>
            <a:fld id="{0E54DF56-0A5A-4F6C-B227-5C9956B33637}" type="slidenum">
              <a:rPr kumimoji="1" lang="en-US" altLang="ja-JP"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1" lang="en-US" altLang="ja-JP"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9746" name="Rectangle 2"/>
          <p:cNvSpPr>
            <a:spLocks noGrp="1" noRot="1" noChangeAspect="1" noChangeArrowheads="1" noTextEdit="1"/>
          </p:cNvSpPr>
          <p:nvPr>
            <p:ph type="sldImg"/>
          </p:nvPr>
        </p:nvSpPr>
        <p:spPr>
          <a:xfrm>
            <a:off x="92075" y="744538"/>
            <a:ext cx="6615113" cy="3721100"/>
          </a:xfrm>
          <a:ln/>
        </p:spPr>
      </p:sp>
      <p:sp>
        <p:nvSpPr>
          <p:cNvPr id="159747"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lang="en-US" altLang="ja-JP" dirty="0"/>
          </a:p>
          <a:p>
            <a:endParaRPr lang="en-US" altLang="ja-JP" dirty="0"/>
          </a:p>
          <a:p>
            <a:r>
              <a:rPr lang="ja-JP" altLang="en-US"/>
              <a:t>こども</a:t>
            </a:r>
            <a:r>
              <a:rPr lang="ja-JP" altLang="en-US" dirty="0"/>
              <a:t>の動作や行動を理解するために不可欠な視点を列挙しています。</a:t>
            </a:r>
            <a:endParaRPr lang="en-US" altLang="ja-JP" dirty="0"/>
          </a:p>
          <a:p>
            <a:r>
              <a:rPr lang="ja-JP" altLang="en-US" dirty="0"/>
              <a:t>これらの項目は、児発管や相談支援専門員のみならず、直接処遇を行なう支援者が研鑽を積むべき項目でもあります。</a:t>
            </a:r>
            <a:endParaRPr lang="en-US" altLang="ja-JP" dirty="0"/>
          </a:p>
          <a:p>
            <a:r>
              <a:rPr lang="ja-JP" altLang="en-US" dirty="0"/>
              <a:t>こどもを理解し、具体的な支援を計画、提供するにあたり、情報が整理され、多面的に見れることで、「こどもが楽しい」と思える支援、「こどもがやってみよう！」と思える支援を計画し、提供しやすくなります。</a:t>
            </a:r>
            <a:endParaRPr lang="en-US" altLang="ja-JP" dirty="0"/>
          </a:p>
          <a:p>
            <a:endParaRPr lang="en-US" altLang="ja-JP" dirty="0"/>
          </a:p>
          <a:p>
            <a:r>
              <a:rPr lang="ja-JP" altLang="en-US" dirty="0"/>
              <a:t>それと同時に、ひとりのこどもに関わる関係機関の把握が大切です。</a:t>
            </a:r>
            <a:endParaRPr lang="en-US" altLang="ja-JP" dirty="0"/>
          </a:p>
          <a:p>
            <a:r>
              <a:rPr lang="ja-JP" altLang="en-US" dirty="0"/>
              <a:t>人は場面や環境によって、発揮できる力が異なります。</a:t>
            </a:r>
            <a:endParaRPr lang="en-US" altLang="ja-JP" dirty="0"/>
          </a:p>
          <a:p>
            <a:r>
              <a:rPr lang="ja-JP" altLang="en-US" dirty="0"/>
              <a:t>こどもは、適切な場面を提供することでこども自身の伸びしろを引きだす事ができます。（発達の促進）</a:t>
            </a:r>
            <a:endParaRPr lang="en-US" altLang="ja-JP" dirty="0"/>
          </a:p>
          <a:p>
            <a:endParaRPr lang="en-US" altLang="ja-JP" dirty="0"/>
          </a:p>
          <a:p>
            <a:r>
              <a:rPr lang="ja-JP" altLang="en-US" dirty="0"/>
              <a:t>知識は本からでも得られます。日々の疑問と解決を踏まえて地域を確認する作業により具体的に蓄積されます。</a:t>
            </a:r>
            <a:endParaRPr lang="ja-JP" altLang="ja-JP" dirty="0"/>
          </a:p>
        </p:txBody>
      </p:sp>
    </p:spTree>
    <p:extLst>
      <p:ext uri="{BB962C8B-B14F-4D97-AF65-F5344CB8AC3E}">
        <p14:creationId xmlns:p14="http://schemas.microsoft.com/office/powerpoint/2010/main" val="7997812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各ガイドライン</a:t>
            </a:r>
            <a:r>
              <a:rPr kumimoji="1" lang="ja-JP" altLang="en-US" dirty="0"/>
              <a:t>をまとめた資料です。</a:t>
            </a:r>
            <a:endParaRPr kumimoji="1" lang="en-US" altLang="ja-JP" dirty="0"/>
          </a:p>
          <a:p>
            <a:r>
              <a:rPr kumimoji="1" lang="ja-JP" altLang="en-US" dirty="0"/>
              <a:t>アセスメントや領域に漏れがないかを確認しつつ、総合的な観点で関わることが大切です。</a:t>
            </a:r>
            <a:endParaRPr kumimoji="1" lang="en-US" altLang="ja-JP" dirty="0"/>
          </a:p>
          <a:p>
            <a:r>
              <a:rPr kumimoji="1" lang="ja-JP" altLang="en-US" dirty="0"/>
              <a:t>既定された方法やプログラムのみを提供するものではありません。</a:t>
            </a:r>
            <a:endParaRPr kumimoji="1" lang="en-US" altLang="ja-JP" dirty="0"/>
          </a:p>
          <a:p>
            <a:r>
              <a:rPr kumimoji="1" lang="ja-JP" altLang="en-US" dirty="0"/>
              <a:t>また、</a:t>
            </a:r>
            <a:r>
              <a:rPr kumimoji="1" lang="en-US" altLang="ja-JP" dirty="0"/>
              <a:t>5</a:t>
            </a:r>
            <a:r>
              <a:rPr kumimoji="1" lang="ja-JP" altLang="en-US" dirty="0"/>
              <a:t>領域等の視点や確認項目を埋めることで終わらないよう心掛ける必要があります。</a:t>
            </a:r>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8C6E79-0C96-4F14-9829-1C698426A1F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2406737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8F5C9-CFDF-C3CE-C81A-78479E1BF5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0A5B424-363B-9230-2CCF-882B9CE8FD0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B28FF6D-A041-4A0B-BDE4-8963E244D9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sz="1200" kern="1200">
                <a:solidFill>
                  <a:schemeClr val="tx1"/>
                </a:solidFill>
                <a:effectLst/>
                <a:latin typeface="+mn-lt"/>
                <a:ea typeface="+mn-ea"/>
                <a:cs typeface="+mn-cs"/>
              </a:rPr>
              <a:t>本人支援においては、みなさんの事業所でも支援プログラムの作成などを行なっておられると思いますが、</a:t>
            </a:r>
            <a:endParaRPr kumimoji="1" lang="en-US" altLang="ja-JP" sz="1200" kern="1200" dirty="0">
              <a:solidFill>
                <a:schemeClr val="tx1"/>
              </a:solidFill>
              <a:effectLst/>
              <a:latin typeface="+mn-lt"/>
              <a:ea typeface="+mn-ea"/>
              <a:cs typeface="+mn-cs"/>
            </a:endParaRPr>
          </a:p>
          <a:p>
            <a:r>
              <a:rPr kumimoji="1" lang="ja-JP" altLang="ja-JP" sz="1200" kern="1200">
                <a:solidFill>
                  <a:schemeClr val="tx1"/>
                </a:solidFill>
                <a:effectLst/>
                <a:latin typeface="+mn-lt"/>
                <a:ea typeface="+mn-ea"/>
                <a:cs typeface="+mn-cs"/>
              </a:rPr>
              <a:t>５領域（｢健康・生活｣、｢運動・感覚｣、｢認知・行動｣、｢言語・コミュニケーション｣、｢人間関係・社会性｣）の視点等を踏まえたアセスメントを行った上で、</a:t>
            </a:r>
            <a:endParaRPr kumimoji="1" lang="en-US" altLang="ja-JP" sz="1200" kern="1200" dirty="0">
              <a:solidFill>
                <a:schemeClr val="tx1"/>
              </a:solidFill>
              <a:effectLst/>
              <a:latin typeface="+mn-lt"/>
              <a:ea typeface="+mn-ea"/>
              <a:cs typeface="+mn-cs"/>
            </a:endParaRPr>
          </a:p>
          <a:p>
            <a:r>
              <a:rPr kumimoji="1" lang="ja-JP" altLang="ja-JP" sz="1200" kern="1200">
                <a:solidFill>
                  <a:schemeClr val="tx1"/>
                </a:solidFill>
                <a:effectLst/>
                <a:latin typeface="+mn-lt"/>
                <a:ea typeface="+mn-ea"/>
                <a:cs typeface="+mn-cs"/>
              </a:rPr>
              <a:t>個々のこどもに応じて、オーダーメイドの支援を提供していくことが重要で</a:t>
            </a:r>
            <a:r>
              <a:rPr kumimoji="1" lang="ja-JP" altLang="en-US" sz="1200" kern="1200">
                <a:solidFill>
                  <a:schemeClr val="tx1"/>
                </a:solidFill>
                <a:effectLst/>
                <a:latin typeface="+mn-lt"/>
                <a:ea typeface="+mn-ea"/>
                <a:cs typeface="+mn-cs"/>
              </a:rPr>
              <a:t>す。</a:t>
            </a:r>
            <a:endParaRPr kumimoji="1" lang="en-US" altLang="ja-JP" sz="1200" kern="1200" dirty="0">
              <a:solidFill>
                <a:schemeClr val="tx1"/>
              </a:solidFill>
              <a:effectLst/>
              <a:latin typeface="+mn-lt"/>
              <a:ea typeface="+mn-ea"/>
              <a:cs typeface="+mn-cs"/>
            </a:endParaRPr>
          </a:p>
          <a:p>
            <a:endParaRPr kumimoji="1" lang="en-US" altLang="ja-JP" sz="1200" kern="1200" dirty="0">
              <a:solidFill>
                <a:schemeClr val="tx1"/>
              </a:solidFill>
              <a:effectLst/>
              <a:latin typeface="+mn-lt"/>
              <a:ea typeface="+mn-ea"/>
              <a:cs typeface="+mn-cs"/>
            </a:endParaRPr>
          </a:p>
          <a:p>
            <a:r>
              <a:rPr kumimoji="1" lang="ja-JP" altLang="en-US" sz="1200" kern="1200">
                <a:solidFill>
                  <a:schemeClr val="tx1"/>
                </a:solidFill>
                <a:effectLst/>
                <a:latin typeface="+mn-lt"/>
                <a:ea typeface="+mn-ea"/>
                <a:cs typeface="+mn-cs"/>
              </a:rPr>
              <a:t>個別支援計画の作成においても、必ずしもそれぞれの領域ごとに目標を立てる必要はありませんが、特定の領域に偏るのではなく、５領域全ての要素を個別支援計画にも入れることになっています。</a:t>
            </a:r>
            <a:endParaRPr kumimoji="1" lang="en-US" altLang="ja-JP" sz="1200" kern="1200" dirty="0">
              <a:solidFill>
                <a:schemeClr val="tx1"/>
              </a:solidFill>
              <a:effectLst/>
              <a:latin typeface="+mn-lt"/>
              <a:ea typeface="+mn-ea"/>
              <a:cs typeface="+mn-cs"/>
            </a:endParaRPr>
          </a:p>
          <a:p>
            <a:r>
              <a:rPr kumimoji="1" lang="ja-JP" altLang="en-US" sz="1200" kern="1200">
                <a:solidFill>
                  <a:schemeClr val="tx1"/>
                </a:solidFill>
                <a:effectLst/>
                <a:latin typeface="+mn-lt"/>
                <a:ea typeface="+mn-ea"/>
                <a:cs typeface="+mn-cs"/>
              </a:rPr>
              <a:t>この表の文言は児童発達支援ガイドラインと放課後等デイサービスガイドラインを参考に記載をしておりますので、</a:t>
            </a:r>
            <a:endParaRPr kumimoji="1" lang="en-US" altLang="ja-JP" sz="1200" kern="1200" dirty="0">
              <a:solidFill>
                <a:schemeClr val="tx1"/>
              </a:solidFill>
              <a:effectLst/>
              <a:latin typeface="+mn-lt"/>
              <a:ea typeface="+mn-ea"/>
              <a:cs typeface="+mn-cs"/>
            </a:endParaRPr>
          </a:p>
          <a:p>
            <a:r>
              <a:rPr kumimoji="1" lang="ja-JP" altLang="en-US" sz="1200" kern="1200">
                <a:solidFill>
                  <a:schemeClr val="tx1"/>
                </a:solidFill>
                <a:effectLst/>
                <a:latin typeface="+mn-lt"/>
                <a:ea typeface="+mn-ea"/>
                <a:cs typeface="+mn-cs"/>
              </a:rPr>
              <a:t>領域ごとの詳しい内容はそちらをご参照ください。</a:t>
            </a:r>
            <a:endParaRPr kumimoji="1" lang="en-US" altLang="ja-JP" sz="1200" kern="1200" dirty="0">
              <a:solidFill>
                <a:schemeClr val="tx1"/>
              </a:solidFill>
              <a:effectLst/>
              <a:latin typeface="+mn-lt"/>
              <a:ea typeface="+mn-ea"/>
              <a:cs typeface="+mn-cs"/>
            </a:endParaRPr>
          </a:p>
          <a:p>
            <a:endParaRPr kumimoji="1" lang="ja-JP" altLang="en-US" dirty="0"/>
          </a:p>
        </p:txBody>
      </p:sp>
    </p:spTree>
    <p:extLst>
      <p:ext uri="{BB962C8B-B14F-4D97-AF65-F5344CB8AC3E}">
        <p14:creationId xmlns:p14="http://schemas.microsoft.com/office/powerpoint/2010/main" val="4708609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A6102-55BE-09DF-37C8-1C0232D012E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2126BB-DA87-00A6-F684-1DB894E1810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4B1FF4D-45B2-5AE8-95BB-C28AB2A94117}"/>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2006532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lang="en-US" altLang="ja-JP" dirty="0"/>
          </a:p>
          <a:p>
            <a:endParaRPr kumimoji="1" lang="en-US" altLang="ja-JP" dirty="0"/>
          </a:p>
          <a:p>
            <a:r>
              <a:rPr kumimoji="1" lang="ja-JP" altLang="en-US"/>
              <a:t>基本姿勢の再掲資料となります。</a:t>
            </a:r>
            <a:endParaRPr kumimoji="1" lang="en-US" altLang="ja-JP" dirty="0"/>
          </a:p>
          <a:p>
            <a:r>
              <a:rPr kumimoji="1" lang="ja-JP" altLang="en-US"/>
              <a:t>発達支援の関わりの醍醐味は、本人の興味関心、希望をかなえつつ、アセスメントから導かれた、こどもの発達のニーズに合わせた体験や経験させたい要素を織り込んで活動を組み立てられるかです。</a:t>
            </a:r>
            <a:endParaRPr kumimoji="1" lang="en-US" altLang="ja-JP" dirty="0"/>
          </a:p>
          <a:p>
            <a:r>
              <a:rPr kumimoji="1" lang="ja-JP" altLang="en-US"/>
              <a:t>こどもの意見や意思を大切にして、取り組みを日々続けることで、こどもとの信頼関係や本人の自己有能感を育むことにつながります。</a:t>
            </a:r>
            <a:endParaRPr kumimoji="1" lang="en-US" altLang="ja-JP" dirty="0"/>
          </a:p>
          <a:p>
            <a:endParaRPr kumimoji="1" lang="ja-JP" altLang="en-US"/>
          </a:p>
          <a:p>
            <a:endParaRPr kumimoji="1" lang="ja-JP" altLang="en-US"/>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31</a:t>
            </a:fld>
            <a:endParaRPr kumimoji="1" lang="ja-JP" altLang="en-US"/>
          </a:p>
        </p:txBody>
      </p:sp>
    </p:spTree>
    <p:extLst>
      <p:ext uri="{BB962C8B-B14F-4D97-AF65-F5344CB8AC3E}">
        <p14:creationId xmlns:p14="http://schemas.microsoft.com/office/powerpoint/2010/main" val="1647385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（スライド</a:t>
            </a:r>
            <a:r>
              <a:rPr lang="ja-JP" altLang="en-US" dirty="0"/>
              <a:t>に準じて、獲得目標と内容を簡潔にお伝え</a:t>
            </a:r>
            <a:r>
              <a:rPr lang="ja-JP" altLang="en-US"/>
              <a:t>ください。）</a:t>
            </a:r>
            <a:endParaRPr lang="en-US" altLang="ja-JP" dirty="0"/>
          </a:p>
        </p:txBody>
      </p:sp>
    </p:spTree>
    <p:extLst>
      <p:ext uri="{BB962C8B-B14F-4D97-AF65-F5344CB8AC3E}">
        <p14:creationId xmlns:p14="http://schemas.microsoft.com/office/powerpoint/2010/main" val="2402606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0" i="0" kern="1200">
                <a:solidFill>
                  <a:schemeClr val="tx1"/>
                </a:solidFill>
                <a:effectLst/>
                <a:latin typeface="+mn-lt"/>
                <a:ea typeface="+mn-ea"/>
                <a:cs typeface="+mn-cs"/>
              </a:rPr>
              <a:t>こどもの意思を尊重し、最善の利益を実現するためには、「信頼関係の構築」を基礎として、「意思形成」「意思表出」「意見形成」「意見表明」「意見実現」を継続的かつ丁寧に支援することが重要です。</a:t>
            </a:r>
            <a:endParaRPr kumimoji="1" lang="en-US" altLang="ja-JP"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0" i="0" kern="1200">
                <a:solidFill>
                  <a:schemeClr val="tx1"/>
                </a:solidFill>
                <a:effectLst/>
                <a:latin typeface="+mn-lt"/>
                <a:ea typeface="+mn-ea"/>
                <a:cs typeface="+mn-cs"/>
              </a:rPr>
              <a:t>特に障害のあるこどもは、言葉による表現が難しい場合や、経験の少なさから選択肢を知ら</a:t>
            </a:r>
            <a:r>
              <a:rPr kumimoji="1" lang="ja-JP" altLang="en-US" sz="1200" b="0" i="0" kern="1200">
                <a:solidFill>
                  <a:schemeClr val="tx1"/>
                </a:solidFill>
                <a:effectLst/>
                <a:latin typeface="+mn-lt"/>
                <a:ea typeface="+mn-ea"/>
                <a:cs typeface="+mn-cs"/>
              </a:rPr>
              <a:t>ない場合</a:t>
            </a:r>
            <a:r>
              <a:rPr kumimoji="1" lang="ja-JP" altLang="ja-JP" sz="1200" b="0" i="0" kern="1200">
                <a:solidFill>
                  <a:schemeClr val="tx1"/>
                </a:solidFill>
                <a:effectLst/>
                <a:latin typeface="+mn-lt"/>
                <a:ea typeface="+mn-ea"/>
                <a:cs typeface="+mn-cs"/>
              </a:rPr>
              <a:t>、</a:t>
            </a:r>
            <a:r>
              <a:rPr kumimoji="1" lang="ja-JP" altLang="en-US" sz="1200" b="0" i="0" kern="1200">
                <a:solidFill>
                  <a:schemeClr val="tx1"/>
                </a:solidFill>
                <a:effectLst/>
                <a:latin typeface="+mn-lt"/>
                <a:ea typeface="+mn-ea"/>
                <a:cs typeface="+mn-cs"/>
              </a:rPr>
              <a:t>これまでの育ちの中で主体性が育っておらず、</a:t>
            </a:r>
            <a:r>
              <a:rPr kumimoji="1" lang="ja-JP" altLang="ja-JP" sz="1200" b="0" i="0" kern="1200">
                <a:solidFill>
                  <a:schemeClr val="tx1"/>
                </a:solidFill>
                <a:effectLst/>
                <a:latin typeface="+mn-lt"/>
                <a:ea typeface="+mn-ea"/>
                <a:cs typeface="+mn-cs"/>
              </a:rPr>
              <a:t>意思を表す意欲が弱まっている場合があります。</a:t>
            </a:r>
            <a:endParaRPr kumimoji="1" lang="en-US" altLang="ja-JP"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0" i="0" kern="1200">
                <a:solidFill>
                  <a:schemeClr val="tx1"/>
                </a:solidFill>
                <a:effectLst/>
                <a:latin typeface="+mn-lt"/>
                <a:ea typeface="+mn-ea"/>
                <a:cs typeface="+mn-cs"/>
              </a:rPr>
              <a:t>そのため、安全・安心な環境と愛着関係の中で自己肯定感を育み、遊びや多様な活動を通して選択・決定する経験を重ねる必要があります。</a:t>
            </a:r>
            <a:endParaRPr kumimoji="1" lang="en-US" altLang="ja-JP"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0" i="0" kern="1200">
                <a:solidFill>
                  <a:schemeClr val="tx1"/>
                </a:solidFill>
                <a:effectLst/>
                <a:latin typeface="+mn-lt"/>
                <a:ea typeface="+mn-ea"/>
                <a:cs typeface="+mn-cs"/>
              </a:rPr>
              <a:t>職員は、言葉だけでなく、表情や行動の変化、生活スタイル、好みなどから意思をくみ取り、絵カード、文字盤、手話、トーキングエイドなども活用して合理的配慮を行います。</a:t>
            </a:r>
            <a:endParaRPr kumimoji="1" lang="en-US" altLang="ja-JP"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0" i="0" kern="1200">
                <a:solidFill>
                  <a:schemeClr val="tx1"/>
                </a:solidFill>
                <a:effectLst/>
                <a:latin typeface="+mn-lt"/>
                <a:ea typeface="+mn-ea"/>
                <a:cs typeface="+mn-cs"/>
              </a:rPr>
              <a:t>把握した意見を言語化する際は必ず本人に確認し、大人の誘導にならないよう注意します。こどもの希望と最善の利益が一致しない場合も、意見を否定せず受容・傾聴し、</a:t>
            </a:r>
            <a:endParaRPr kumimoji="1" lang="en-US" altLang="ja-JP"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0" i="0" kern="1200">
                <a:solidFill>
                  <a:schemeClr val="tx1"/>
                </a:solidFill>
                <a:effectLst/>
                <a:latin typeface="+mn-lt"/>
                <a:ea typeface="+mn-ea"/>
                <a:cs typeface="+mn-cs"/>
              </a:rPr>
              <a:t>必要に応じて職員間で役割を分担したり、外部の意見表明等支援員を活用したりします。こうした支援の積み重ねが、自己肯定感や自尊心、自己効力感を高め、こどもが自分らしく生きる力につながります。</a:t>
            </a:r>
          </a:p>
          <a:p>
            <a:endParaRPr kumimoji="1" lang="ja-JP" altLang="en-US"/>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32</a:t>
            </a:fld>
            <a:endParaRPr kumimoji="1" lang="ja-JP" altLang="en-US"/>
          </a:p>
        </p:txBody>
      </p:sp>
    </p:spTree>
    <p:extLst>
      <p:ext uri="{BB962C8B-B14F-4D97-AF65-F5344CB8AC3E}">
        <p14:creationId xmlns:p14="http://schemas.microsoft.com/office/powerpoint/2010/main" val="23884170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障害児</a:t>
            </a:r>
            <a:r>
              <a:rPr kumimoji="1" lang="ja-JP" altLang="en-US" dirty="0"/>
              <a:t>支援の三本柱の一つである「家族支援」です。</a:t>
            </a:r>
            <a:endParaRPr kumimoji="1" lang="en-US" altLang="ja-JP" dirty="0"/>
          </a:p>
          <a:p>
            <a:endParaRPr kumimoji="1" lang="en-US" altLang="ja-JP" dirty="0"/>
          </a:p>
          <a:p>
            <a:r>
              <a:rPr kumimoji="1" lang="ja-JP" altLang="en-US" dirty="0"/>
              <a:t>こどもは、環境（家庭）の影響を大きくうけ、成長発達を遂げます。</a:t>
            </a:r>
            <a:endParaRPr kumimoji="1" lang="en-US" altLang="ja-JP" dirty="0"/>
          </a:p>
          <a:p>
            <a:r>
              <a:rPr kumimoji="1" lang="ja-JP" altLang="en-US" dirty="0"/>
              <a:t>環境（家庭）に依存しているといってもいいかもしれません。</a:t>
            </a:r>
            <a:endParaRPr kumimoji="1" lang="en-US" altLang="ja-JP" dirty="0"/>
          </a:p>
          <a:p>
            <a:r>
              <a:rPr kumimoji="1" lang="ja-JP" altLang="en-US" dirty="0"/>
              <a:t>それは、家族を構成するのは、保護者であったり、きょうだい等です。</a:t>
            </a:r>
            <a:endParaRPr kumimoji="1" lang="en-US" altLang="ja-JP" dirty="0"/>
          </a:p>
          <a:p>
            <a:endParaRPr kumimoji="1" lang="en-US" altLang="ja-JP" dirty="0"/>
          </a:p>
          <a:p>
            <a:r>
              <a:rPr kumimoji="1" lang="ja-JP" altLang="en-US" dirty="0"/>
              <a:t>特にこどもが小さいときには、「保護者の育児応援」が大切かつ不可欠です。</a:t>
            </a:r>
            <a:endParaRPr kumimoji="1" lang="en-US" altLang="ja-JP" dirty="0"/>
          </a:p>
          <a:p>
            <a:r>
              <a:rPr kumimoji="1" lang="ja-JP" altLang="en-US" dirty="0"/>
              <a:t>こどもにとって「お母さんの笑顔」は大切な栄養素です。</a:t>
            </a:r>
            <a:endParaRPr kumimoji="1" lang="en-US" altLang="ja-JP" dirty="0"/>
          </a:p>
          <a:p>
            <a:r>
              <a:rPr kumimoji="1" lang="ja-JP" altLang="en-US" dirty="0"/>
              <a:t>こどもたちが見せる成長発達・トラブルまでも受入れ、「子育てが面白い！」とおもえる保護者への支援と寄り添いが必要です。それによりこどもは安心や安全を実感し、安定して成長発達をすることができるでしょう。</a:t>
            </a:r>
            <a:endParaRPr kumimoji="1" lang="en-US" altLang="ja-JP" dirty="0"/>
          </a:p>
          <a:p>
            <a:endParaRPr kumimoji="1" lang="en-US" altLang="ja-JP" dirty="0"/>
          </a:p>
          <a:p>
            <a:r>
              <a:rPr kumimoji="1" lang="ja-JP" altLang="en-US" dirty="0"/>
              <a:t>成長発達のためのこどもの課題や保護者の在り方のみを伝えるばかりの「指導」は、親を、家族を追い詰めてしまうかもしれません。</a:t>
            </a:r>
            <a:endParaRPr kumimoji="1" lang="en-US" altLang="ja-JP" dirty="0"/>
          </a:p>
          <a:p>
            <a:endParaRPr kumimoji="1" lang="en-US" altLang="ja-JP" dirty="0"/>
          </a:p>
          <a:p>
            <a:r>
              <a:rPr kumimoji="1" lang="ja-JP" altLang="en-US" dirty="0"/>
              <a:t>次に「きょうだい」についてです。</a:t>
            </a:r>
            <a:endParaRPr kumimoji="1" lang="en-US" altLang="ja-JP" dirty="0"/>
          </a:p>
          <a:p>
            <a:r>
              <a:rPr kumimoji="1" lang="ja-JP" altLang="en-US" dirty="0"/>
              <a:t>当たり前のことですが、きょうだい児とって、当該児童は兄であり、姉であり、弟であり、妹です。</a:t>
            </a:r>
            <a:endParaRPr kumimoji="1" lang="en-US" altLang="ja-JP" dirty="0"/>
          </a:p>
          <a:p>
            <a:r>
              <a:rPr kumimoji="1" lang="ja-JP" altLang="en-US" dirty="0"/>
              <a:t>当該児童のことを当たり前に受入れ、ともに育ちます。ある時はシビヤにかかることもあるでしょう。</a:t>
            </a:r>
            <a:endParaRPr kumimoji="1" lang="en-US" altLang="ja-JP" dirty="0"/>
          </a:p>
          <a:p>
            <a:r>
              <a:rPr kumimoji="1" lang="ja-JP" altLang="en-US" dirty="0"/>
              <a:t>「きょうだい」にとって当該児童は「障害児」ではありません。家族の一員であり、「○○君（さん）」であるきょうだいです。</a:t>
            </a:r>
            <a:endParaRPr kumimoji="1" lang="en-US" altLang="ja-JP" dirty="0"/>
          </a:p>
          <a:p>
            <a:r>
              <a:rPr kumimoji="1" lang="ja-JP" altLang="en-US" dirty="0"/>
              <a:t>共に過ごしていく中できょうだい児へも時折関わり、当該児童とともに関わっていくことも大切ですし、場合によっては保護者と共に当該児童の特徴やかかわり方を伝えることも有効です。</a:t>
            </a:r>
            <a:endParaRPr kumimoji="1" lang="en-US" altLang="ja-JP" dirty="0"/>
          </a:p>
        </p:txBody>
      </p:sp>
    </p:spTree>
    <p:extLst>
      <p:ext uri="{BB962C8B-B14F-4D97-AF65-F5344CB8AC3E}">
        <p14:creationId xmlns:p14="http://schemas.microsoft.com/office/powerpoint/2010/main" val="31653708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こちらが家族支援の基本的な考え方となります。</a:t>
            </a:r>
            <a:endParaRPr kumimoji="1" lang="en-US" altLang="ja-JP" dirty="0"/>
          </a:p>
          <a:p>
            <a:endParaRPr kumimoji="1" lang="en-US" altLang="ja-JP" dirty="0"/>
          </a:p>
          <a:p>
            <a:r>
              <a:rPr kumimoji="1" lang="ja-JP" altLang="en-US"/>
              <a:t>（読み上げてください）</a:t>
            </a:r>
            <a:endParaRPr kumimoji="1" lang="en-US" altLang="ja-JP" dirty="0"/>
          </a:p>
        </p:txBody>
      </p:sp>
    </p:spTree>
    <p:extLst>
      <p:ext uri="{BB962C8B-B14F-4D97-AF65-F5344CB8AC3E}">
        <p14:creationId xmlns:p14="http://schemas.microsoft.com/office/powerpoint/2010/main" val="537975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本人</a:t>
            </a:r>
            <a:r>
              <a:rPr kumimoji="1" lang="ja-JP" altLang="en-US" dirty="0"/>
              <a:t>支援を充実させるためには、家族への支援は不可欠です。</a:t>
            </a:r>
            <a:endParaRPr kumimoji="1" lang="en-US" altLang="ja-JP" dirty="0"/>
          </a:p>
          <a:p>
            <a:r>
              <a:rPr kumimoji="1" lang="ja-JP" altLang="en-US" dirty="0"/>
              <a:t>特に通所支援の場合、利用の継続の可否などが保護者の意向で決まることが多くあります。</a:t>
            </a:r>
            <a:endParaRPr kumimoji="1" lang="en-US" altLang="ja-JP" dirty="0"/>
          </a:p>
          <a:p>
            <a:r>
              <a:rPr kumimoji="1" lang="ja-JP" altLang="en-US" dirty="0"/>
              <a:t>こども同様に保護者にとって、安心・安全であり、信頼をえれることが大前提です。</a:t>
            </a:r>
            <a:endParaRPr kumimoji="1" lang="en-US" altLang="ja-JP" dirty="0"/>
          </a:p>
          <a:p>
            <a:endParaRPr kumimoji="1" lang="en-US" altLang="ja-JP" dirty="0"/>
          </a:p>
          <a:p>
            <a:r>
              <a:rPr kumimoji="1" lang="ja-JP" altLang="en-US" dirty="0"/>
              <a:t>保護者間のネットワークや情報交換はその時々の助けになります。ただし、そのような交流を臨んでいない方もおられますが、適切な時期に交流を促すことは大切です。</a:t>
            </a:r>
            <a:endParaRPr kumimoji="1" lang="en-US" altLang="ja-JP" dirty="0"/>
          </a:p>
          <a:p>
            <a:endParaRPr kumimoji="1" lang="en-US" altLang="ja-JP" dirty="0"/>
          </a:p>
          <a:p>
            <a:r>
              <a:rPr kumimoji="1" lang="ja-JP" altLang="en-US" dirty="0"/>
              <a:t>保護者、きょうだいともにやりたいことややらなければならないことがあります。手法等による本人支援に重きを置きすぎて、家族の構造を歪曲させないように留意が必要です。また、こどもと保護者が共依存となることへの留意も必要です。</a:t>
            </a:r>
          </a:p>
        </p:txBody>
      </p:sp>
    </p:spTree>
    <p:extLst>
      <p:ext uri="{BB962C8B-B14F-4D97-AF65-F5344CB8AC3E}">
        <p14:creationId xmlns:p14="http://schemas.microsoft.com/office/powerpoint/2010/main" val="9059766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a:t>
            </a:r>
            <a:r>
              <a:rPr kumimoji="1" lang="ja-JP" altLang="en-US" dirty="0"/>
              <a:t>障害の受容」に関してふれておきます。</a:t>
            </a:r>
            <a:endParaRPr kumimoji="1" lang="en-US" altLang="ja-JP" dirty="0"/>
          </a:p>
          <a:p>
            <a:r>
              <a:rPr kumimoji="1" lang="ja-JP" altLang="en-US" dirty="0"/>
              <a:t>先ずは親の障害受容です。親も時間をかけて親になります。</a:t>
            </a:r>
            <a:endParaRPr kumimoji="1" lang="en-US" altLang="ja-JP" dirty="0"/>
          </a:p>
          <a:p>
            <a:r>
              <a:rPr kumimoji="1" lang="ja-JP" altLang="en-US" dirty="0"/>
              <a:t>多くの親は、障害や発達の知識がないことが多いです。また、我が子のこととなると客観的にはいられない事もあります。</a:t>
            </a:r>
            <a:endParaRPr kumimoji="1" lang="en-US" altLang="ja-JP" dirty="0"/>
          </a:p>
          <a:p>
            <a:r>
              <a:rPr kumimoji="1" lang="ja-JP" altLang="en-US" dirty="0"/>
              <a:t>第一子で、かつこどもが小さい場合、育てにくさを感じていない、気付いていない親もられます。</a:t>
            </a:r>
            <a:endParaRPr kumimoji="1" lang="en-US" altLang="ja-JP" dirty="0"/>
          </a:p>
          <a:p>
            <a:r>
              <a:rPr kumimoji="1" lang="ja-JP" altLang="en-US" dirty="0"/>
              <a:t>公園デビューや集団での我が子をみて、違和感を覚えることも少なくないでしょう。</a:t>
            </a:r>
            <a:endParaRPr kumimoji="1" lang="en-US" altLang="ja-JP" dirty="0"/>
          </a:p>
          <a:p>
            <a:r>
              <a:rPr kumimoji="1" lang="ja-JP" altLang="en-US" dirty="0"/>
              <a:t>他児との比較、全体との逸脱具合などで気付き、心配し、不安になり、都度対応します。それが、受容の過程となるでしょう。</a:t>
            </a:r>
            <a:endParaRPr kumimoji="1" lang="en-US" altLang="ja-JP" dirty="0"/>
          </a:p>
          <a:p>
            <a:r>
              <a:rPr kumimoji="1" lang="ja-JP" altLang="en-US" dirty="0"/>
              <a:t>そして、こどもは発達してゆきます。こどもの育ちの要素、障害特性の要素等を時間をかけて、一連の発達段階ごとに</a:t>
            </a:r>
            <a:r>
              <a:rPr kumimoji="1" lang="en-US" altLang="ja-JP" dirty="0"/>
              <a:t>Try and error </a:t>
            </a:r>
            <a:r>
              <a:rPr kumimoji="1" lang="ja-JP" altLang="en-US" dirty="0"/>
              <a:t>するプロセスが必要です。</a:t>
            </a:r>
            <a:endParaRPr kumimoji="1" lang="en-US" altLang="ja-JP" dirty="0"/>
          </a:p>
          <a:p>
            <a:r>
              <a:rPr kumimoji="1" lang="ja-JP" altLang="en-US" dirty="0"/>
              <a:t>「障害の告知」「気づき」「障害児通所支援の利用」は、入口に過ぎません。</a:t>
            </a:r>
            <a:endParaRPr kumimoji="1" lang="en-US" altLang="ja-JP" dirty="0"/>
          </a:p>
          <a:p>
            <a:endParaRPr kumimoji="1" lang="en-US" altLang="ja-JP" dirty="0"/>
          </a:p>
          <a:p>
            <a:r>
              <a:rPr kumimoji="1" lang="ja-JP" altLang="en-US" dirty="0"/>
              <a:t>我々は、長期にわたりこどもと家族と付き合える機会を持っています。</a:t>
            </a:r>
            <a:endParaRPr kumimoji="1" lang="en-US" altLang="ja-JP" dirty="0"/>
          </a:p>
          <a:p>
            <a:r>
              <a:rPr kumimoji="1" lang="ja-JP" altLang="en-US" dirty="0"/>
              <a:t>じっくり付き合うスタンスが必要です。</a:t>
            </a:r>
          </a:p>
        </p:txBody>
      </p:sp>
    </p:spTree>
    <p:extLst>
      <p:ext uri="{BB962C8B-B14F-4D97-AF65-F5344CB8AC3E}">
        <p14:creationId xmlns:p14="http://schemas.microsoft.com/office/powerpoint/2010/main" val="38045736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また、障害受容については、慢性的悲哀という考え方、また段階説や螺旋モデルについても知っておいたら良いでしょう。</a:t>
            </a:r>
            <a:endParaRPr kumimoji="1" lang="en-US" altLang="ja-JP" dirty="0"/>
          </a:p>
          <a:p>
            <a:r>
              <a:rPr kumimoji="1" lang="ja-JP" altLang="en-US"/>
              <a:t>詳しくは書籍やインターネット等で検索いただければ出てきますので、ここでは紹介程度にとどめておきますが、</a:t>
            </a:r>
            <a:endParaRPr kumimoji="1" lang="en-US" altLang="ja-JP" dirty="0"/>
          </a:p>
          <a:p>
            <a:r>
              <a:rPr kumimoji="1" lang="ja-JP" altLang="en-US"/>
              <a:t>障害のある子どもを持つ親には、障害のような終結することがない状況では、悲哀や</a:t>
            </a:r>
            <a:r>
              <a:rPr lang="ja-JP" altLang="en-US" sz="1200">
                <a:latin typeface="BIZ UDGothic" panose="020B0400000000000000" pitchFamily="49" charset="-128"/>
                <a:ea typeface="BIZ UDGothic" panose="020B0400000000000000" pitchFamily="49" charset="-128"/>
                <a:cs typeface="MS PGothic"/>
              </a:rPr>
              <a:t>悲嘆が常に内面に内在し、再燃することもあります。</a:t>
            </a:r>
            <a:endParaRPr lang="en-US" altLang="ja-JP" sz="1200" dirty="0">
              <a:latin typeface="BIZ UDGothic" panose="020B0400000000000000" pitchFamily="49" charset="-128"/>
              <a:ea typeface="BIZ UDGothic" panose="020B0400000000000000" pitchFamily="49" charset="-128"/>
              <a:cs typeface="MS PGothic"/>
            </a:endParaRPr>
          </a:p>
          <a:p>
            <a:endParaRPr kumimoji="1" lang="en-US" altLang="ja-JP" sz="1200" dirty="0">
              <a:latin typeface="BIZ UDGothic" panose="020B0400000000000000" pitchFamily="49" charset="-128"/>
              <a:ea typeface="BIZ UDGothic" panose="020B0400000000000000" pitchFamily="49" charset="-128"/>
            </a:endParaRPr>
          </a:p>
          <a:p>
            <a:endParaRPr kumimoji="1" lang="en-US" altLang="ja-JP" dirty="0"/>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38</a:t>
            </a:fld>
            <a:endParaRPr kumimoji="1" lang="ja-JP" altLang="en-US"/>
          </a:p>
        </p:txBody>
      </p:sp>
    </p:spTree>
    <p:extLst>
      <p:ext uri="{BB962C8B-B14F-4D97-AF65-F5344CB8AC3E}">
        <p14:creationId xmlns:p14="http://schemas.microsoft.com/office/powerpoint/2010/main" val="15765343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また、私たち専門家は、受容を乗り越えるために励ますこともあるが、</a:t>
            </a:r>
            <a:endParaRPr kumimoji="1" lang="en-US" altLang="ja-JP" dirty="0"/>
          </a:p>
          <a:p>
            <a:r>
              <a:rPr kumimoji="1" lang="ja-JP" altLang="en-US"/>
              <a:t>場合によっては、親が悲哀の感情を表出することを妨げることもあります。</a:t>
            </a:r>
            <a:endParaRPr kumimoji="1" lang="en-US" altLang="ja-JP" dirty="0"/>
          </a:p>
          <a:p>
            <a:endParaRPr kumimoji="1" lang="en-US" altLang="ja-JP" dirty="0"/>
          </a:p>
          <a:p>
            <a:r>
              <a:rPr kumimoji="1" lang="ja-JP" altLang="en-US"/>
              <a:t>私たち専門家は、このような悲哀の反応を当然のものとして受け入れることで家族の生活を効果的に援助することができます。</a:t>
            </a:r>
            <a:endParaRPr kumimoji="1" lang="en-US" altLang="ja-JP" dirty="0"/>
          </a:p>
          <a:p>
            <a:endParaRPr kumimoji="1" lang="ja-JP" altLang="en-US"/>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39</a:t>
            </a:fld>
            <a:endParaRPr kumimoji="1" lang="ja-JP" altLang="en-US"/>
          </a:p>
        </p:txBody>
      </p:sp>
    </p:spTree>
    <p:extLst>
      <p:ext uri="{BB962C8B-B14F-4D97-AF65-F5344CB8AC3E}">
        <p14:creationId xmlns:p14="http://schemas.microsoft.com/office/powerpoint/2010/main" val="14174718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2E377-2546-5042-FAC9-5E18CD1EDF4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B29F3BC-7FB1-B211-D852-0C8C842B0A7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C47C413-422D-D08D-282E-B30E683C3A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左側は段階説の説明になります。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障害のあるこどもの親になったときに、こどもの障害をどのように受容するのかを段階的に説明したものとなります。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93980">
              <a:lnSpc>
                <a:spcPct val="90000"/>
              </a:lnSpc>
              <a:spcBef>
                <a:spcPts val="165"/>
              </a:spcBef>
            </a:pPr>
            <a:r>
              <a:rPr kumimoji="1" lang="ja-JP" altLang="en-US"/>
              <a:t>また、右側の螺旋形モデルは、</a:t>
            </a:r>
            <a:r>
              <a:rPr lang="ja-JP" altLang="en-US" sz="1200" spc="15">
                <a:latin typeface="MS PGothic" panose="020B0600070205080204" pitchFamily="34" charset="-128"/>
                <a:ea typeface="MS PGothic" panose="020B0600070205080204" pitchFamily="34" charset="-128"/>
                <a:cs typeface="MS PGothic"/>
              </a:rPr>
              <a:t>障害の認識の過程で家族には障害を認める気持ち</a:t>
            </a:r>
            <a:r>
              <a:rPr lang="ja-JP" altLang="en-US" sz="1200">
                <a:latin typeface="MS PGothic" panose="020B0600070205080204" pitchFamily="34" charset="-128"/>
                <a:ea typeface="MS PGothic" panose="020B0600070205080204" pitchFamily="34" charset="-128"/>
                <a:cs typeface="MS PGothic"/>
              </a:rPr>
              <a:t>（</a:t>
            </a:r>
            <a:r>
              <a:rPr lang="ja-JP" altLang="en-US" sz="1200" spc="10">
                <a:latin typeface="MS PGothic" panose="020B0600070205080204" pitchFamily="34" charset="-128"/>
                <a:ea typeface="MS PGothic" panose="020B0600070205080204" pitchFamily="34" charset="-128"/>
                <a:cs typeface="MS PGothic"/>
              </a:rPr>
              <a:t>肯定</a:t>
            </a:r>
            <a:r>
              <a:rPr lang="ja-JP" altLang="en-US" sz="1200">
                <a:latin typeface="MS PGothic" panose="020B0600070205080204" pitchFamily="34" charset="-128"/>
                <a:ea typeface="MS PGothic" panose="020B0600070205080204" pitchFamily="34" charset="-128"/>
                <a:cs typeface="MS PGothic"/>
              </a:rPr>
              <a:t>）</a:t>
            </a:r>
            <a:r>
              <a:rPr lang="ja-JP" altLang="en-US" sz="1200" spc="5">
                <a:latin typeface="MS PGothic" panose="020B0600070205080204" pitchFamily="34" charset="-128"/>
                <a:ea typeface="MS PGothic" panose="020B0600070205080204" pitchFamily="34" charset="-128"/>
                <a:cs typeface="MS PGothic"/>
              </a:rPr>
              <a:t>と</a:t>
            </a:r>
            <a:r>
              <a:rPr lang="ja-JP" altLang="en-US" sz="1200" spc="10">
                <a:latin typeface="MS PGothic" panose="020B0600070205080204" pitchFamily="34" charset="-128"/>
                <a:ea typeface="MS PGothic" panose="020B0600070205080204" pitchFamily="34" charset="-128"/>
                <a:cs typeface="MS PGothic"/>
              </a:rPr>
              <a:t>障害を認めた</a:t>
            </a:r>
            <a:r>
              <a:rPr lang="ja-JP" altLang="en-US" sz="1200" spc="5">
                <a:latin typeface="MS PGothic" panose="020B0600070205080204" pitchFamily="34" charset="-128"/>
                <a:ea typeface="MS PGothic" panose="020B0600070205080204" pitchFamily="34" charset="-128"/>
                <a:cs typeface="MS PGothic"/>
              </a:rPr>
              <a:t>く</a:t>
            </a:r>
            <a:r>
              <a:rPr lang="ja-JP" altLang="en-US" sz="1200" spc="10">
                <a:latin typeface="MS PGothic" panose="020B0600070205080204" pitchFamily="34" charset="-128"/>
                <a:ea typeface="MS PGothic" panose="020B0600070205080204" pitchFamily="34" charset="-128"/>
                <a:cs typeface="MS PGothic"/>
              </a:rPr>
              <a:t>ない</a:t>
            </a:r>
            <a:r>
              <a:rPr lang="ja-JP" altLang="en-US" sz="1200">
                <a:latin typeface="MS PGothic" panose="020B0600070205080204" pitchFamily="34" charset="-128"/>
                <a:ea typeface="MS PGothic" panose="020B0600070205080204" pitchFamily="34" charset="-128"/>
                <a:cs typeface="MS PGothic"/>
              </a:rPr>
              <a:t>（</a:t>
            </a:r>
            <a:r>
              <a:rPr lang="ja-JP" altLang="en-US" sz="1200" spc="10">
                <a:latin typeface="MS PGothic" panose="020B0600070205080204" pitchFamily="34" charset="-128"/>
                <a:ea typeface="MS PGothic" panose="020B0600070205080204" pitchFamily="34" charset="-128"/>
                <a:cs typeface="MS PGothic"/>
              </a:rPr>
              <a:t>否定</a:t>
            </a:r>
            <a:r>
              <a:rPr lang="ja-JP" altLang="en-US" sz="1200">
                <a:latin typeface="MS PGothic" panose="020B0600070205080204" pitchFamily="34" charset="-128"/>
                <a:ea typeface="MS PGothic" panose="020B0600070205080204" pitchFamily="34" charset="-128"/>
                <a:cs typeface="MS PGothic"/>
              </a:rPr>
              <a:t>）</a:t>
            </a:r>
            <a:r>
              <a:rPr lang="ja-JP" altLang="en-US" sz="1200" spc="10">
                <a:latin typeface="MS PGothic" panose="020B0600070205080204" pitchFamily="34" charset="-128"/>
                <a:ea typeface="MS PGothic" panose="020B0600070205080204" pitchFamily="34" charset="-128"/>
                <a:cs typeface="MS PGothic"/>
              </a:rPr>
              <a:t>する気持ちの両方があり、</a:t>
            </a:r>
            <a:endParaRPr lang="ja-JP" altLang="en-US" sz="1200">
              <a:latin typeface="MS PGothic" panose="020B0600070205080204" pitchFamily="34" charset="-128"/>
              <a:ea typeface="MS PGothic" panose="020B0600070205080204" pitchFamily="34" charset="-128"/>
              <a:cs typeface="MS PGothic"/>
            </a:endParaRPr>
          </a:p>
          <a:p>
            <a:pPr marL="93980" marR="75565" algn="just">
              <a:lnSpc>
                <a:spcPct val="90000"/>
              </a:lnSpc>
              <a:spcBef>
                <a:spcPts val="525"/>
              </a:spcBef>
            </a:pPr>
            <a:r>
              <a:rPr lang="ja-JP" altLang="en-US" sz="1200" spc="10">
                <a:latin typeface="MS PGothic" panose="020B0600070205080204" pitchFamily="34" charset="-128"/>
                <a:ea typeface="MS PGothic" panose="020B0600070205080204" pitchFamily="34" charset="-128"/>
                <a:cs typeface="MS PGothic"/>
              </a:rPr>
              <a:t>こ</a:t>
            </a:r>
            <a:r>
              <a:rPr lang="ja-JP" altLang="en-US" sz="1200" spc="15">
                <a:latin typeface="MS PGothic" panose="020B0600070205080204" pitchFamily="34" charset="-128"/>
                <a:ea typeface="MS PGothic" panose="020B0600070205080204" pitchFamily="34" charset="-128"/>
                <a:cs typeface="MS PGothic"/>
              </a:rPr>
              <a:t>の両面感情は</a:t>
            </a:r>
            <a:r>
              <a:rPr lang="ja-JP" altLang="en-US" sz="1200" spc="10">
                <a:latin typeface="MS PGothic" panose="020B0600070205080204" pitchFamily="34" charset="-128"/>
                <a:ea typeface="MS PGothic" panose="020B0600070205080204" pitchFamily="34" charset="-128"/>
                <a:cs typeface="MS PGothic"/>
              </a:rPr>
              <a:t>、</a:t>
            </a:r>
            <a:r>
              <a:rPr lang="ja-JP" altLang="en-US" sz="1200" spc="15">
                <a:latin typeface="MS PGothic" panose="020B0600070205080204" pitchFamily="34" charset="-128"/>
                <a:ea typeface="MS PGothic" panose="020B0600070205080204" pitchFamily="34" charset="-128"/>
                <a:cs typeface="MS PGothic"/>
              </a:rPr>
              <a:t>表裏の色の違</a:t>
            </a:r>
            <a:r>
              <a:rPr lang="ja-JP" altLang="en-US" sz="1200" spc="10">
                <a:latin typeface="MS PGothic" panose="020B0600070205080204" pitchFamily="34" charset="-128"/>
                <a:ea typeface="MS PGothic" panose="020B0600070205080204" pitchFamily="34" charset="-128"/>
                <a:cs typeface="MS PGothic"/>
              </a:rPr>
              <a:t>うリ</a:t>
            </a:r>
            <a:r>
              <a:rPr lang="ja-JP" altLang="en-US" sz="1200" spc="15">
                <a:latin typeface="MS PGothic" panose="020B0600070205080204" pitchFamily="34" charset="-128"/>
                <a:ea typeface="MS PGothic" panose="020B0600070205080204" pitchFamily="34" charset="-128"/>
                <a:cs typeface="MS PGothic"/>
              </a:rPr>
              <a:t>ボンを巻き取</a:t>
            </a:r>
            <a:r>
              <a:rPr lang="ja-JP" altLang="en-US" sz="1200" spc="10">
                <a:latin typeface="MS PGothic" panose="020B0600070205080204" pitchFamily="34" charset="-128"/>
                <a:ea typeface="MS PGothic" panose="020B0600070205080204" pitchFamily="34" charset="-128"/>
                <a:cs typeface="MS PGothic"/>
              </a:rPr>
              <a:t>って螺旋に伸ば</a:t>
            </a:r>
            <a:r>
              <a:rPr lang="ja-JP" altLang="en-US" sz="1200" spc="5">
                <a:latin typeface="MS PGothic" panose="020B0600070205080204" pitchFamily="34" charset="-128"/>
                <a:ea typeface="MS PGothic" panose="020B0600070205080204" pitchFamily="34" charset="-128"/>
                <a:cs typeface="MS PGothic"/>
              </a:rPr>
              <a:t>し</a:t>
            </a:r>
            <a:r>
              <a:rPr lang="ja-JP" altLang="en-US" sz="1200" spc="10">
                <a:latin typeface="MS PGothic" panose="020B0600070205080204" pitchFamily="34" charset="-128"/>
                <a:ea typeface="MS PGothic" panose="020B0600070205080204" pitchFamily="34" charset="-128"/>
                <a:cs typeface="MS PGothic"/>
              </a:rPr>
              <a:t>た</a:t>
            </a:r>
            <a:r>
              <a:rPr lang="ja-JP" altLang="en-US" sz="1200" spc="5">
                <a:latin typeface="MS PGothic" panose="020B0600070205080204" pitchFamily="34" charset="-128"/>
                <a:ea typeface="MS PGothic" panose="020B0600070205080204" pitchFamily="34" charset="-128"/>
                <a:cs typeface="MS PGothic"/>
              </a:rPr>
              <a:t>り</a:t>
            </a:r>
            <a:r>
              <a:rPr lang="ja-JP" altLang="en-US" sz="1200" spc="10">
                <a:latin typeface="MS PGothic" panose="020B0600070205080204" pitchFamily="34" charset="-128"/>
                <a:ea typeface="MS PGothic" panose="020B0600070205080204" pitchFamily="34" charset="-128"/>
                <a:cs typeface="MS PGothic"/>
              </a:rPr>
              <a:t>縮めた</a:t>
            </a:r>
            <a:r>
              <a:rPr lang="ja-JP" altLang="en-US" sz="1200" spc="5">
                <a:latin typeface="MS PGothic" panose="020B0600070205080204" pitchFamily="34" charset="-128"/>
                <a:ea typeface="MS PGothic" panose="020B0600070205080204" pitchFamily="34" charset="-128"/>
                <a:cs typeface="MS PGothic"/>
              </a:rPr>
              <a:t>りし</a:t>
            </a:r>
            <a:r>
              <a:rPr lang="ja-JP" altLang="en-US" sz="1200" spc="10">
                <a:latin typeface="MS PGothic" panose="020B0600070205080204" pitchFamily="34" charset="-128"/>
                <a:ea typeface="MS PGothic" panose="020B0600070205080204" pitchFamily="34" charset="-128"/>
                <a:cs typeface="MS PGothic"/>
              </a:rPr>
              <a:t>た</a:t>
            </a:r>
            <a:r>
              <a:rPr lang="ja-JP" altLang="en-US" sz="1200" spc="5">
                <a:latin typeface="MS PGothic" panose="020B0600070205080204" pitchFamily="34" charset="-128"/>
                <a:ea typeface="MS PGothic" panose="020B0600070205080204" pitchFamily="34" charset="-128"/>
                <a:cs typeface="MS PGothic"/>
              </a:rPr>
              <a:t>と</a:t>
            </a:r>
            <a:r>
              <a:rPr lang="ja-JP" altLang="en-US" sz="1200" spc="10">
                <a:latin typeface="MS PGothic" panose="020B0600070205080204" pitchFamily="34" charset="-128"/>
                <a:ea typeface="MS PGothic" panose="020B0600070205080204" pitchFamily="34" charset="-128"/>
                <a:cs typeface="MS PGothic"/>
              </a:rPr>
              <a:t>きのよ</a:t>
            </a:r>
            <a:r>
              <a:rPr lang="ja-JP" altLang="en-US" sz="1200" spc="5">
                <a:latin typeface="MS PGothic" panose="020B0600070205080204" pitchFamily="34" charset="-128"/>
                <a:ea typeface="MS PGothic" panose="020B0600070205080204" pitchFamily="34" charset="-128"/>
                <a:cs typeface="MS PGothic"/>
              </a:rPr>
              <a:t>う</a:t>
            </a:r>
            <a:r>
              <a:rPr lang="ja-JP" altLang="en-US" sz="1200" spc="10">
                <a:latin typeface="MS PGothic" panose="020B0600070205080204" pitchFamily="34" charset="-128"/>
                <a:ea typeface="MS PGothic" panose="020B0600070205080204" pitchFamily="34" charset="-128"/>
                <a:cs typeface="MS PGothic"/>
              </a:rPr>
              <a:t>に</a:t>
            </a:r>
            <a:r>
              <a:rPr lang="ja-JP" altLang="en-US" sz="1200" spc="5">
                <a:latin typeface="MS PGothic" panose="020B0600070205080204" pitchFamily="34" charset="-128"/>
                <a:ea typeface="MS PGothic" panose="020B0600070205080204" pitchFamily="34" charset="-128"/>
                <a:cs typeface="MS PGothic"/>
              </a:rPr>
              <a:t>、</a:t>
            </a:r>
            <a:r>
              <a:rPr lang="ja-JP" altLang="en-US" sz="1200" spc="10">
                <a:latin typeface="MS PGothic" panose="020B0600070205080204" pitchFamily="34" charset="-128"/>
                <a:ea typeface="MS PGothic" panose="020B0600070205080204" pitchFamily="34" charset="-128"/>
                <a:cs typeface="MS PGothic"/>
              </a:rPr>
              <a:t>状況によ</a:t>
            </a:r>
            <a:r>
              <a:rPr lang="ja-JP" altLang="en-US" sz="1200" spc="5">
                <a:latin typeface="MS PGothic" panose="020B0600070205080204" pitchFamily="34" charset="-128"/>
                <a:ea typeface="MS PGothic" panose="020B0600070205080204" pitchFamily="34" charset="-128"/>
                <a:cs typeface="MS PGothic"/>
              </a:rPr>
              <a:t>っ</a:t>
            </a:r>
            <a:r>
              <a:rPr lang="ja-JP" altLang="en-US" sz="1200" spc="10">
                <a:latin typeface="MS PGothic" panose="020B0600070205080204" pitchFamily="34" charset="-128"/>
                <a:ea typeface="MS PGothic" panose="020B0600070205080204" pitchFamily="34" charset="-128"/>
                <a:cs typeface="MS PGothic"/>
              </a:rPr>
              <a:t>て現れ方が変わる</a:t>
            </a:r>
            <a:r>
              <a:rPr lang="ja-JP" altLang="en-US" sz="1200" spc="5">
                <a:latin typeface="MS PGothic" panose="020B0600070205080204" pitchFamily="34" charset="-128"/>
                <a:ea typeface="MS PGothic" panose="020B0600070205080204" pitchFamily="34" charset="-128"/>
                <a:cs typeface="MS PGothic"/>
              </a:rPr>
              <a:t>ことを示しています。</a:t>
            </a:r>
            <a:endParaRPr lang="en-US" altLang="ja-JP" sz="1200" spc="5" dirty="0">
              <a:latin typeface="MS PGothic" panose="020B0600070205080204" pitchFamily="34" charset="-128"/>
              <a:ea typeface="MS PGothic" panose="020B0600070205080204" pitchFamily="34" charset="-128"/>
              <a:cs typeface="MS PGothic"/>
            </a:endParaRPr>
          </a:p>
          <a:p>
            <a:pPr marL="93980" marR="75565" algn="just">
              <a:lnSpc>
                <a:spcPct val="90000"/>
              </a:lnSpc>
              <a:spcBef>
                <a:spcPts val="525"/>
              </a:spcBef>
            </a:pPr>
            <a:r>
              <a:rPr lang="ja-JP" altLang="en-US" sz="1200" spc="15">
                <a:latin typeface="MS PGothic" panose="020B0600070205080204" pitchFamily="34" charset="-128"/>
                <a:ea typeface="MS PGothic" panose="020B0600070205080204" pitchFamily="34" charset="-128"/>
                <a:cs typeface="MS PGothic"/>
              </a:rPr>
              <a:t>障害受容の過程は</a:t>
            </a:r>
            <a:r>
              <a:rPr lang="ja-JP" altLang="en-US" sz="1200" spc="10">
                <a:latin typeface="MS PGothic" panose="020B0600070205080204" pitchFamily="34" charset="-128"/>
                <a:ea typeface="MS PGothic" panose="020B0600070205080204" pitchFamily="34" charset="-128"/>
                <a:cs typeface="MS PGothic"/>
              </a:rPr>
              <a:t>、</a:t>
            </a:r>
            <a:r>
              <a:rPr lang="ja-JP" altLang="en-US" sz="1200" spc="15">
                <a:latin typeface="MS PGothic" panose="020B0600070205080204" pitchFamily="34" charset="-128"/>
                <a:ea typeface="MS PGothic" panose="020B0600070205080204" pitchFamily="34" charset="-128"/>
                <a:cs typeface="MS PGothic"/>
              </a:rPr>
              <a:t>螺旋階段を昇る人の姿が見え隠れするように外側からは全貌がつかめないものだろ</a:t>
            </a:r>
            <a:r>
              <a:rPr lang="ja-JP" altLang="en-US" sz="1200" spc="10">
                <a:latin typeface="MS PGothic" panose="020B0600070205080204" pitchFamily="34" charset="-128"/>
                <a:ea typeface="MS PGothic" panose="020B0600070205080204" pitchFamily="34" charset="-128"/>
                <a:cs typeface="MS PGothic"/>
              </a:rPr>
              <a:t>うと中田先生はおっしゃっています。</a:t>
            </a:r>
            <a:endParaRPr lang="en-US" altLang="ja-JP" sz="1200" spc="5" dirty="0">
              <a:latin typeface="MS PGothic" panose="020B0600070205080204" pitchFamily="34" charset="-128"/>
              <a:ea typeface="MS PGothic" panose="020B0600070205080204" pitchFamily="34" charset="-128"/>
              <a:cs typeface="MS PGothic"/>
            </a:endParaRPr>
          </a:p>
          <a:p>
            <a:pPr marL="93980" marR="75565" algn="just">
              <a:lnSpc>
                <a:spcPct val="90000"/>
              </a:lnSpc>
              <a:spcBef>
                <a:spcPts val="525"/>
              </a:spcBef>
            </a:pPr>
            <a:endParaRPr lang="ja-JP" altLang="en-US" sz="1200">
              <a:latin typeface="MS PGothic" panose="020B0600070205080204" pitchFamily="34" charset="-128"/>
              <a:ea typeface="MS PGothic" panose="020B0600070205080204" pitchFamily="34" charset="-128"/>
              <a:cs typeface="MS PGothic"/>
            </a:endParaRPr>
          </a:p>
          <a:p>
            <a:pPr marL="93980" marR="26034">
              <a:lnSpc>
                <a:spcPct val="90000"/>
              </a:lnSpc>
              <a:spcBef>
                <a:spcPts val="545"/>
              </a:spcBef>
            </a:pPr>
            <a:r>
              <a:rPr lang="ja-JP" altLang="en-US" sz="1200" spc="15">
                <a:latin typeface="MS PGothic" panose="020B0600070205080204" pitchFamily="34" charset="-128"/>
                <a:ea typeface="MS PGothic" panose="020B0600070205080204" pitchFamily="34" charset="-128"/>
                <a:cs typeface="MS PGothic"/>
              </a:rPr>
              <a:t>家族が子どもの障害を肯定しているようでも、内面で </a:t>
            </a:r>
            <a:r>
              <a:rPr lang="ja-JP" altLang="en-US" sz="1200" spc="10">
                <a:latin typeface="MS PGothic" panose="020B0600070205080204" pitchFamily="34" charset="-128"/>
                <a:ea typeface="MS PGothic" panose="020B0600070205080204" pitchFamily="34" charset="-128"/>
                <a:cs typeface="MS PGothic"/>
              </a:rPr>
              <a:t>は障害を否定する心情が存在</a:t>
            </a:r>
            <a:r>
              <a:rPr lang="ja-JP" altLang="en-US" sz="1200" spc="5">
                <a:latin typeface="MS PGothic" panose="020B0600070205080204" pitchFamily="34" charset="-128"/>
                <a:ea typeface="MS PGothic" panose="020B0600070205080204" pitchFamily="34" charset="-128"/>
                <a:cs typeface="MS PGothic"/>
              </a:rPr>
              <a:t>し、</a:t>
            </a:r>
            <a:r>
              <a:rPr lang="ja-JP" altLang="en-US" sz="1200" spc="10">
                <a:latin typeface="MS PGothic" panose="020B0600070205080204" pitchFamily="34" charset="-128"/>
                <a:ea typeface="MS PGothic" panose="020B0600070205080204" pitchFamily="34" charset="-128"/>
                <a:cs typeface="MS PGothic"/>
              </a:rPr>
              <a:t>家族が障害を否定</a:t>
            </a:r>
            <a:r>
              <a:rPr lang="ja-JP" altLang="en-US" sz="1200" spc="5">
                <a:latin typeface="MS PGothic" panose="020B0600070205080204" pitchFamily="34" charset="-128"/>
                <a:ea typeface="MS PGothic" panose="020B0600070205080204" pitchFamily="34" charset="-128"/>
                <a:cs typeface="MS PGothic"/>
              </a:rPr>
              <a:t>し</a:t>
            </a:r>
            <a:r>
              <a:rPr lang="ja-JP" altLang="en-US" sz="1200" spc="10">
                <a:latin typeface="MS PGothic" panose="020B0600070205080204" pitchFamily="34" charset="-128"/>
                <a:ea typeface="MS PGothic" panose="020B0600070205080204" pitchFamily="34" charset="-128"/>
                <a:cs typeface="MS PGothic"/>
              </a:rPr>
              <a:t>ているよ</a:t>
            </a:r>
            <a:r>
              <a:rPr lang="ja-JP" altLang="en-US" sz="1200" spc="5">
                <a:latin typeface="MS PGothic" panose="020B0600070205080204" pitchFamily="34" charset="-128"/>
                <a:ea typeface="MS PGothic" panose="020B0600070205080204" pitchFamily="34" charset="-128"/>
                <a:cs typeface="MS PGothic"/>
              </a:rPr>
              <a:t>う</a:t>
            </a:r>
            <a:r>
              <a:rPr lang="ja-JP" altLang="en-US" sz="1200" spc="10">
                <a:latin typeface="MS PGothic" panose="020B0600070205080204" pitchFamily="34" charset="-128"/>
                <a:ea typeface="MS PGothic" panose="020B0600070205080204" pitchFamily="34" charset="-128"/>
                <a:cs typeface="MS PGothic"/>
              </a:rPr>
              <a:t>で</a:t>
            </a:r>
            <a:r>
              <a:rPr lang="ja-JP" altLang="en-US" sz="1200" spc="5">
                <a:latin typeface="MS PGothic" panose="020B0600070205080204" pitchFamily="34" charset="-128"/>
                <a:ea typeface="MS PGothic" panose="020B0600070205080204" pitchFamily="34" charset="-128"/>
                <a:cs typeface="MS PGothic"/>
              </a:rPr>
              <a:t>も、</a:t>
            </a:r>
            <a:r>
              <a:rPr lang="ja-JP" altLang="en-US" sz="1200" spc="10">
                <a:latin typeface="MS PGothic" panose="020B0600070205080204" pitchFamily="34" charset="-128"/>
                <a:ea typeface="MS PGothic" panose="020B0600070205080204" pitchFamily="34" charset="-128"/>
                <a:cs typeface="MS PGothic"/>
              </a:rPr>
              <a:t>それは障害を認め受け入れよ</a:t>
            </a:r>
            <a:r>
              <a:rPr lang="ja-JP" altLang="en-US" sz="1200" spc="5">
                <a:latin typeface="MS PGothic" panose="020B0600070205080204" pitchFamily="34" charset="-128"/>
                <a:ea typeface="MS PGothic" panose="020B0600070205080204" pitchFamily="34" charset="-128"/>
                <a:cs typeface="MS PGothic"/>
              </a:rPr>
              <a:t>う </a:t>
            </a:r>
            <a:r>
              <a:rPr lang="ja-JP" altLang="en-US" sz="1200" spc="10">
                <a:latin typeface="MS PGothic" panose="020B0600070205080204" pitchFamily="34" charset="-128"/>
                <a:ea typeface="MS PGothic" panose="020B0600070205080204" pitchFamily="34" charset="-128"/>
                <a:cs typeface="MS PGothic"/>
              </a:rPr>
              <a:t>と</a:t>
            </a:r>
            <a:r>
              <a:rPr lang="ja-JP" altLang="en-US" sz="1200" spc="15">
                <a:latin typeface="MS PGothic" panose="020B0600070205080204" pitchFamily="34" charset="-128"/>
                <a:ea typeface="MS PGothic" panose="020B0600070205080204" pitchFamily="34" charset="-128"/>
                <a:cs typeface="MS PGothic"/>
              </a:rPr>
              <a:t>する過程</a:t>
            </a:r>
            <a:r>
              <a:rPr lang="ja-JP" altLang="en-US" sz="1200" spc="10">
                <a:latin typeface="MS PGothic" panose="020B0600070205080204" pitchFamily="34" charset="-128"/>
                <a:ea typeface="MS PGothic" panose="020B0600070205080204" pitchFamily="34" charset="-128"/>
                <a:cs typeface="MS PGothic"/>
              </a:rPr>
              <a:t>と</a:t>
            </a:r>
            <a:r>
              <a:rPr lang="ja-JP" altLang="en-US" sz="1200" spc="15">
                <a:latin typeface="MS PGothic" panose="020B0600070205080204" pitchFamily="34" charset="-128"/>
                <a:ea typeface="MS PGothic" panose="020B0600070205080204" pitchFamily="34" charset="-128"/>
                <a:cs typeface="MS PGothic"/>
              </a:rPr>
              <a:t>考えることが必要です。</a:t>
            </a:r>
            <a:endParaRPr lang="ja-JP" altLang="en-US" sz="1200">
              <a:latin typeface="MS PGothic" panose="020B0600070205080204" pitchFamily="34" charset="-128"/>
              <a:ea typeface="MS PGothic" panose="020B0600070205080204" pitchFamily="34" charset="-128"/>
              <a:cs typeface="MS PGothic"/>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a:extLst>
              <a:ext uri="{FF2B5EF4-FFF2-40B4-BE49-F238E27FC236}">
                <a16:creationId xmlns:a16="http://schemas.microsoft.com/office/drawing/2014/main" id="{F668C1B6-CC08-33F0-E60E-F6EDAB371048}"/>
              </a:ext>
            </a:extLst>
          </p:cNvPr>
          <p:cNvSpPr>
            <a:spLocks noGrp="1"/>
          </p:cNvSpPr>
          <p:nvPr>
            <p:ph type="sldNum" sz="quarter" idx="5"/>
          </p:nvPr>
        </p:nvSpPr>
        <p:spPr/>
        <p:txBody>
          <a:bodyPr/>
          <a:lstStyle/>
          <a:p>
            <a:fld id="{0405B484-FD26-814E-BB54-C2A99C7A2B4E}" type="slidenum">
              <a:rPr kumimoji="1" lang="ja-JP" altLang="en-US" smtClean="0"/>
              <a:t>40</a:t>
            </a:fld>
            <a:endParaRPr kumimoji="1" lang="ja-JP" altLang="en-US"/>
          </a:p>
        </p:txBody>
      </p:sp>
    </p:spTree>
    <p:extLst>
      <p:ext uri="{BB962C8B-B14F-4D97-AF65-F5344CB8AC3E}">
        <p14:creationId xmlns:p14="http://schemas.microsoft.com/office/powerpoint/2010/main" val="20555142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そして、こちらが今までの慢性的悲哀や段階説、螺旋系モデルを中田先生が統合した内容のまとめとなります。</a:t>
            </a:r>
            <a:endParaRPr kumimoji="1" lang="en-US" altLang="ja-JP" dirty="0"/>
          </a:p>
          <a:p>
            <a:r>
              <a:rPr kumimoji="1" lang="ja-JP" altLang="en-US"/>
              <a:t>障害告知を受けた保護者の精神的衝撃からの回復には一定程度の時間が必要であること、また、回復したとしても慢性的悲哀をが常に内在していること、</a:t>
            </a:r>
            <a:endParaRPr kumimoji="1" lang="en-US" altLang="ja-JP" dirty="0"/>
          </a:p>
          <a:p>
            <a:r>
              <a:rPr kumimoji="1" lang="ja-JP" altLang="en-US"/>
              <a:t>また、悲哀と回復を何度も経験する中で障害に対する価値観の変革が進むこと。そして、受容するかしないかについても個人の主体性に委ねるべき問題であること</a:t>
            </a:r>
            <a:endParaRPr kumimoji="1" lang="en-US" altLang="ja-JP" dirty="0"/>
          </a:p>
          <a:p>
            <a:r>
              <a:rPr kumimoji="1" lang="ja-JP" altLang="en-US"/>
              <a:t>が書かれています。</a:t>
            </a:r>
            <a:endParaRPr kumimoji="1" lang="en-US" altLang="ja-JP" dirty="0"/>
          </a:p>
          <a:p>
            <a:endParaRPr kumimoji="1" lang="en-US" altLang="ja-JP" dirty="0"/>
          </a:p>
          <a:p>
            <a:endParaRPr kumimoji="1" lang="ja-JP" altLang="en-US"/>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41</a:t>
            </a:fld>
            <a:endParaRPr kumimoji="1" lang="ja-JP" altLang="en-US"/>
          </a:p>
        </p:txBody>
      </p:sp>
    </p:spTree>
    <p:extLst>
      <p:ext uri="{BB962C8B-B14F-4D97-AF65-F5344CB8AC3E}">
        <p14:creationId xmlns:p14="http://schemas.microsoft.com/office/powerpoint/2010/main" val="38870650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（地域</a:t>
            </a:r>
            <a:r>
              <a:rPr kumimoji="1" lang="ja-JP" altLang="en-US" dirty="0"/>
              <a:t>との関係づくりでは、その都道府県ごとのリアリティのある話しを踏まえてお話しください。</a:t>
            </a:r>
            <a:endParaRPr kumimoji="1" lang="en-US" altLang="ja-JP" dirty="0"/>
          </a:p>
          <a:p>
            <a:r>
              <a:rPr kumimoji="1" lang="ja-JP" altLang="en-US" dirty="0"/>
              <a:t>都道府県内でも地域格差があると</a:t>
            </a:r>
            <a:r>
              <a:rPr kumimoji="1" lang="ja-JP" altLang="en-US"/>
              <a:t>思われます。「</a:t>
            </a:r>
            <a:r>
              <a:rPr kumimoji="1" lang="ja-JP" altLang="en-US" dirty="0"/>
              <a:t>こどもにとって」必要な地域への関わりとして説明して</a:t>
            </a:r>
            <a:r>
              <a:rPr kumimoji="1" lang="ja-JP" altLang="en-US"/>
              <a:t>ください。）</a:t>
            </a:r>
            <a:endParaRPr kumimoji="1" lang="en-US" altLang="ja-JP" dirty="0"/>
          </a:p>
          <a:p>
            <a:endParaRPr kumimoji="1" lang="en-US" altLang="ja-JP" dirty="0"/>
          </a:p>
          <a:p>
            <a:r>
              <a:rPr kumimoji="1" lang="ja-JP" altLang="en-US"/>
              <a:t>地域支援・地域連携はこどもとその家族が安心して生活するために不可欠です。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こどもが地域の一員として、生活できるように関係者の日々のコミュニケーションが重要となってきます。</a:t>
            </a:r>
            <a:endParaRPr lang="en-US" altLang="ja-JP" sz="12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dirty="0">
              <a:solidFill>
                <a:srgbClr val="0432FF"/>
              </a:solidFill>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solidFill>
                  <a:srgbClr val="0432FF"/>
                </a:solidFill>
                <a:ea typeface="BIZ UDPゴシック" panose="020B0400000000000000" pitchFamily="50" charset="-128"/>
              </a:rPr>
              <a:t>こどもが所属する学校や園との連携はもちろん、地域の自立支援協議会、行政との連携も必要です。</a:t>
            </a:r>
            <a:endParaRPr kumimoji="1" lang="en-US" altLang="ja-JP" sz="1200" dirty="0">
              <a:solidFill>
                <a:srgbClr val="0432FF"/>
              </a:solidFill>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solidFill>
                  <a:srgbClr val="0432FF"/>
                </a:solidFill>
                <a:ea typeface="BIZ UDPゴシック" panose="020B0400000000000000" pitchFamily="50" charset="-128"/>
              </a:rPr>
              <a:t>また、こどもにとって、友人の存在は重要です。</a:t>
            </a:r>
            <a:endParaRPr kumimoji="1" lang="en-US" altLang="ja-JP" sz="1200" dirty="0">
              <a:solidFill>
                <a:srgbClr val="0432FF"/>
              </a:solidFill>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事業所での友達関係のみでなく、保育所や学校などの基礎集団における「友達との関係」の把握や活用も立派な地域支援です。</a:t>
            </a:r>
            <a:endParaRPr kumimoji="1" lang="en-US" altLang="ja-JP" sz="1200" dirty="0">
              <a:solidFill>
                <a:srgbClr val="0432FF"/>
              </a:solidFill>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a:p>
            <a:endParaRPr kumimoji="1" lang="en-US" altLang="ja-JP" dirty="0"/>
          </a:p>
        </p:txBody>
      </p:sp>
    </p:spTree>
    <p:extLst>
      <p:ext uri="{BB962C8B-B14F-4D97-AF65-F5344CB8AC3E}">
        <p14:creationId xmlns:p14="http://schemas.microsoft.com/office/powerpoint/2010/main" val="3296495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（ガイドライン</a:t>
            </a:r>
            <a:r>
              <a:rPr kumimoji="1" lang="ja-JP" altLang="en-US" dirty="0"/>
              <a:t>については、その都度機会あるごとに確認</a:t>
            </a:r>
            <a:r>
              <a:rPr kumimoji="1" lang="ja-JP" altLang="en-US"/>
              <a:t>するようお伝え</a:t>
            </a:r>
            <a:r>
              <a:rPr kumimoji="1" lang="ja-JP" altLang="en-US" dirty="0"/>
              <a:t>ください。</a:t>
            </a:r>
            <a:br>
              <a:rPr kumimoji="1" lang="en-US" altLang="ja-JP" dirty="0"/>
            </a:br>
            <a:r>
              <a:rPr kumimoji="1" lang="en-US" altLang="ja-JP" dirty="0"/>
              <a:t>QR</a:t>
            </a:r>
            <a:r>
              <a:rPr kumimoji="1" lang="ja-JP" altLang="en-US" dirty="0"/>
              <a:t>コードは最新情報を確認できますので、</a:t>
            </a:r>
            <a:r>
              <a:rPr kumimoji="1" lang="ja-JP" altLang="en-US"/>
              <a:t>ご活用ください）。</a:t>
            </a:r>
            <a:endParaRPr kumimoji="1" lang="ja-JP" altLang="en-US" dirty="0"/>
          </a:p>
        </p:txBody>
      </p:sp>
    </p:spTree>
    <p:extLst>
      <p:ext uri="{BB962C8B-B14F-4D97-AF65-F5344CB8AC3E}">
        <p14:creationId xmlns:p14="http://schemas.microsoft.com/office/powerpoint/2010/main" val="3852941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ここまでお話してきたように、こどもを中心として、横の機関との連携、またライフステージを通した縦の機関との連携の重要性をお話してきました。</a:t>
            </a:r>
            <a:endParaRPr kumimoji="1" lang="en-US" altLang="ja-JP" dirty="0"/>
          </a:p>
          <a:p>
            <a:r>
              <a:rPr kumimoji="1" lang="ja-JP" altLang="en-US"/>
              <a:t>特に学校やこども園では担任の先生が年度によって交代する場合などがあるかと思われます。</a:t>
            </a:r>
            <a:endParaRPr kumimoji="1" lang="en-US" altLang="ja-JP" dirty="0"/>
          </a:p>
          <a:p>
            <a:r>
              <a:rPr kumimoji="1" lang="ja-JP" altLang="en-US"/>
              <a:t>その際に支援の連続性を途切れさせないためにも、学校やこども園などとの密接な連携をお願いします。</a:t>
            </a:r>
            <a:endParaRPr kumimoji="1" lang="en-US" altLang="ja-JP" dirty="0"/>
          </a:p>
        </p:txBody>
      </p:sp>
    </p:spTree>
    <p:extLst>
      <p:ext uri="{BB962C8B-B14F-4D97-AF65-F5344CB8AC3E}">
        <p14:creationId xmlns:p14="http://schemas.microsoft.com/office/powerpoint/2010/main" val="13780409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地域連携や移行支援を行う場合の情報共有に際してのポイントとなります。</a:t>
            </a:r>
            <a:endParaRPr kumimoji="1" lang="en-US" altLang="ja-JP" dirty="0"/>
          </a:p>
          <a:p>
            <a:endParaRPr kumimoji="1" lang="en-US" altLang="ja-JP" dirty="0"/>
          </a:p>
          <a:p>
            <a:r>
              <a:rPr kumimoji="1" lang="ja-JP" altLang="en-US" dirty="0"/>
              <a:t>特に進学や事業所の変更など大きな「移行」の時に</a:t>
            </a:r>
            <a:r>
              <a:rPr kumimoji="1" lang="ja-JP" altLang="en-US"/>
              <a:t>は、この移行を強く意識する必要があります。</a:t>
            </a:r>
            <a:endParaRPr kumimoji="1" lang="en-US" altLang="ja-JP" dirty="0"/>
          </a:p>
          <a:p>
            <a:r>
              <a:rPr kumimoji="1" lang="ja-JP" altLang="en-US"/>
              <a:t>個別支援計画の引き継ぎだけでなく、個別ファイルの作成等も検討して支援を行うと良いでしょう。</a:t>
            </a:r>
            <a:endParaRPr kumimoji="1" lang="en-US" altLang="ja-JP" dirty="0"/>
          </a:p>
          <a:p>
            <a:endParaRPr kumimoji="1" lang="en-US" altLang="ja-JP" dirty="0"/>
          </a:p>
          <a:p>
            <a:r>
              <a:rPr kumimoji="1" lang="ja-JP" altLang="en-US"/>
              <a:t>また、情報の共有については、必ず本人や保護者の確認のもと行う必要があります。</a:t>
            </a:r>
            <a:endParaRPr kumimoji="1" lang="en-US" altLang="ja-JP" dirty="0"/>
          </a:p>
          <a:p>
            <a:r>
              <a:rPr kumimoji="1" lang="ja-JP" altLang="en-US"/>
              <a:t>そのため、本人や保護者が同席する支援会議の場で協議することが望ましいと言えるでしょう。</a:t>
            </a:r>
            <a:endParaRPr kumimoji="1" lang="ja-JP" altLang="en-US" dirty="0"/>
          </a:p>
        </p:txBody>
      </p:sp>
    </p:spTree>
    <p:extLst>
      <p:ext uri="{BB962C8B-B14F-4D97-AF65-F5344CB8AC3E}">
        <p14:creationId xmlns:p14="http://schemas.microsoft.com/office/powerpoint/2010/main" val="11367177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6EF12-CF98-11CB-63BB-B1E1924D41E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2454512-124D-94D4-0743-6082620E1FF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8FBD7ED-CA6C-B756-3BA6-9D12C0F4E8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このセクションではインクルージョンについてお話します。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障害児支援ではセンターの中核機能と保育所等訪問支援が中心となりますが、児童発達や放デイについても移行支援や地域連携、地域支援が支援の一つとして位置付けられていることから、通所支援全体でインクルージョン推進に向けた取り組みが必要であるということをお伝え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また、ぜひ最後は、あらゆるこどもの育ちを保障するために。こどもを真ん中に関係機関がそれぞれ協働するイメージをお話いただき、皆さんの使命感を盛り上げていただければと思います。</a:t>
            </a:r>
          </a:p>
        </p:txBody>
      </p:sp>
      <p:sp>
        <p:nvSpPr>
          <p:cNvPr id="4" name="スライド番号プレースホルダー 3">
            <a:extLst>
              <a:ext uri="{FF2B5EF4-FFF2-40B4-BE49-F238E27FC236}">
                <a16:creationId xmlns:a16="http://schemas.microsoft.com/office/drawing/2014/main" id="{DCF0326C-3BB3-2FD2-63B6-901E7748B27A}"/>
              </a:ext>
            </a:extLst>
          </p:cNvPr>
          <p:cNvSpPr>
            <a:spLocks noGrp="1"/>
          </p:cNvSpPr>
          <p:nvPr>
            <p:ph type="sldNum" sz="quarter" idx="5"/>
          </p:nvPr>
        </p:nvSpPr>
        <p:spPr/>
        <p:txBody>
          <a:bodyPr/>
          <a:lstStyle/>
          <a:p>
            <a:fld id="{0405B484-FD26-814E-BB54-C2A99C7A2B4E}" type="slidenum">
              <a:rPr kumimoji="1" lang="ja-JP" altLang="en-US" smtClean="0"/>
              <a:t>46</a:t>
            </a:fld>
            <a:endParaRPr kumimoji="1" lang="ja-JP" altLang="en-US"/>
          </a:p>
        </p:txBody>
      </p:sp>
    </p:spTree>
    <p:extLst>
      <p:ext uri="{BB962C8B-B14F-4D97-AF65-F5344CB8AC3E}">
        <p14:creationId xmlns:p14="http://schemas.microsoft.com/office/powerpoint/2010/main" val="23633834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3E4E0-DE96-DE25-2F82-F5B4FABB264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068D974-456A-0727-E6E4-983397698B0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EAA2FCA-6B21-9205-C547-D0E8254F500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a:t>スライドに準じて、獲得目標と内容を簡潔にお伝えください。</a:t>
            </a:r>
            <a:endParaRPr kumimoji="1" lang="ja-JP" altLang="en-US"/>
          </a:p>
          <a:p>
            <a:endParaRPr kumimoji="1" lang="ja-JP" altLang="en-US"/>
          </a:p>
        </p:txBody>
      </p:sp>
      <p:sp>
        <p:nvSpPr>
          <p:cNvPr id="4" name="スライド番号プレースホルダー 3">
            <a:extLst>
              <a:ext uri="{FF2B5EF4-FFF2-40B4-BE49-F238E27FC236}">
                <a16:creationId xmlns:a16="http://schemas.microsoft.com/office/drawing/2014/main" id="{C45CD502-82FA-46D8-8EE6-A8B89847D1A6}"/>
              </a:ext>
            </a:extLst>
          </p:cNvPr>
          <p:cNvSpPr>
            <a:spLocks noGrp="1"/>
          </p:cNvSpPr>
          <p:nvPr>
            <p:ph type="sldNum" sz="quarter" idx="5"/>
          </p:nvPr>
        </p:nvSpPr>
        <p:spPr/>
        <p:txBody>
          <a:bodyPr/>
          <a:lstStyle/>
          <a:p>
            <a:fld id="{0405B484-FD26-814E-BB54-C2A99C7A2B4E}" type="slidenum">
              <a:rPr kumimoji="1" lang="ja-JP" altLang="en-US" smtClean="0"/>
              <a:t>47</a:t>
            </a:fld>
            <a:endParaRPr kumimoji="1" lang="ja-JP" altLang="en-US"/>
          </a:p>
        </p:txBody>
      </p:sp>
    </p:spTree>
    <p:extLst>
      <p:ext uri="{BB962C8B-B14F-4D97-AF65-F5344CB8AC3E}">
        <p14:creationId xmlns:p14="http://schemas.microsoft.com/office/powerpoint/2010/main" val="41204602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現在、インクルーシブ保育やインクルージョンなどの言葉を聞くことが多いかと思われます。</a:t>
            </a:r>
            <a:endParaRPr kumimoji="1" lang="en-US" altLang="ja-JP" dirty="0"/>
          </a:p>
          <a:p>
            <a:r>
              <a:rPr kumimoji="1" lang="ja-JP" altLang="en-US"/>
              <a:t>今のインクルージョンという考え方の他には、ノーマライゼーションやインテグレーションといった考え方があります。</a:t>
            </a:r>
            <a:endParaRPr kumimoji="1" lang="en-US" altLang="ja-JP" dirty="0"/>
          </a:p>
          <a:p>
            <a:endParaRPr kumimoji="1" lang="en-US" altLang="ja-JP" dirty="0"/>
          </a:p>
          <a:p>
            <a:r>
              <a:rPr kumimoji="1" lang="ja-JP" altLang="en-US"/>
              <a:t>インクルージョンはあらゆる子供が必要な援助を受けながら保育・教育を受けることです。</a:t>
            </a:r>
            <a:endParaRPr kumimoji="1" lang="en-US" altLang="ja-JP" dirty="0"/>
          </a:p>
          <a:p>
            <a:r>
              <a:rPr kumimoji="1" lang="ja-JP" altLang="en-US"/>
              <a:t>注意していただきたいのは、インテグレーションはインテグレートされる子供、ここでいう障害のあるこどもに適応するよう期待されていたのに対し、</a:t>
            </a:r>
            <a:endParaRPr kumimoji="1" lang="en-US" altLang="ja-JP" dirty="0"/>
          </a:p>
          <a:p>
            <a:r>
              <a:rPr kumimoji="1" lang="ja-JP" altLang="en-US"/>
              <a:t>インクルージョンは、あらゆるこどものための体制づくりにつながります。</a:t>
            </a:r>
            <a:endParaRPr kumimoji="1" lang="en-US" altLang="ja-JP" dirty="0"/>
          </a:p>
          <a:p>
            <a:r>
              <a:rPr kumimoji="1" lang="ja-JP" altLang="en-US"/>
              <a:t>障害のこどもだけではなく。あらゆるこどもが障害の有無に関係なく、それぞれの個性やそれぞれの能力に合った支援を受けながら、保育や教育を受けることを目指しているのがインクルージョンとなります。</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48</a:t>
            </a:fld>
            <a:endParaRPr kumimoji="1" lang="ja-JP" altLang="en-US"/>
          </a:p>
        </p:txBody>
      </p:sp>
    </p:spTree>
    <p:extLst>
      <p:ext uri="{BB962C8B-B14F-4D97-AF65-F5344CB8AC3E}">
        <p14:creationId xmlns:p14="http://schemas.microsoft.com/office/powerpoint/2010/main" val="1374156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2E3EB-0D44-2B52-F9A1-82A5F797C4D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644ADBF-9D0E-FAB5-64B0-866D01CBFF8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F726552-C490-42A5-AAED-AE8250DC28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r>
              <a:rPr kumimoji="1" lang="ja-JP" altLang="en-US"/>
              <a:t>では、そのインクルージョンな世の中を作るため、障害児通所支援では何が期待されているか。</a:t>
            </a:r>
            <a:endParaRPr kumimoji="1" lang="en-US" altLang="ja-JP" dirty="0"/>
          </a:p>
          <a:p>
            <a:endParaRPr kumimoji="1" lang="en-US" altLang="ja-JP" dirty="0"/>
          </a:p>
          <a:p>
            <a:r>
              <a:rPr kumimoji="1" lang="ja-JP" altLang="en-US"/>
              <a:t>まず、こちらはこの講義の序盤で出した資料の再掲となります。</a:t>
            </a:r>
            <a:endParaRPr kumimoji="1" lang="en-US" altLang="ja-JP" dirty="0"/>
          </a:p>
          <a:p>
            <a:r>
              <a:rPr kumimoji="1" lang="ja-JP" altLang="en-US"/>
              <a:t>この図の児童発達支援センターの部分をご覧ください。</a:t>
            </a:r>
            <a:endParaRPr kumimoji="1" lang="en-US" altLang="ja-JP" dirty="0"/>
          </a:p>
          <a:p>
            <a:endParaRPr kumimoji="1" lang="en-US" altLang="ja-JP" dirty="0"/>
          </a:p>
          <a:p>
            <a:r>
              <a:rPr kumimoji="1" lang="ja-JP" altLang="en-US"/>
              <a:t>児童発達支援センター等の中核拠点には４つの機能が求められています。</a:t>
            </a:r>
            <a:endParaRPr kumimoji="1" lang="en-US" altLang="ja-JP" dirty="0"/>
          </a:p>
          <a:p>
            <a:r>
              <a:rPr kumimoji="1" lang="ja-JP" altLang="en-US"/>
              <a:t>一つ目が、幅広い高度な専門性に基づく発達支援、家族支援機能、２つ目が地域の障害児支援事業所に対するスーパバイズ・コンサルテーション機能、３つ目が地域のインクルージョン推進の中核機能</a:t>
            </a:r>
            <a:endParaRPr kumimoji="1" lang="en-US" altLang="ja-JP" dirty="0"/>
          </a:p>
          <a:p>
            <a:r>
              <a:rPr kumimoji="1" lang="ja-JP" altLang="en-US"/>
              <a:t>そして４つ目が地域の発達支援に関する入口としての相談機能です。</a:t>
            </a:r>
            <a:endParaRPr kumimoji="1" lang="en-US" altLang="ja-JP" dirty="0"/>
          </a:p>
          <a:p>
            <a:endParaRPr kumimoji="1" lang="en-US" altLang="ja-JP" dirty="0"/>
          </a:p>
          <a:p>
            <a:r>
              <a:rPr kumimoji="1" lang="ja-JP" altLang="en-US"/>
              <a:t>障害児支援のこれからは、児童発達支援センターなどを中心に、インクルーシブな社会の中で障害のある子供と家族が育つ環境を整えていくこととなります。</a:t>
            </a:r>
            <a:endParaRPr kumimoji="1" lang="en-US" altLang="ja-JP" dirty="0"/>
          </a:p>
          <a:p>
            <a:endParaRPr kumimoji="1" lang="en-US" altLang="ja-JP" dirty="0"/>
          </a:p>
          <a:p>
            <a:r>
              <a:rPr kumimoji="1" lang="ja-JP" altLang="en-US"/>
              <a:t>また、放課後等デイサービスや児童発達支援事業所の皆さんも、地域支援や地域連携、移行支援を通してインクルーシブな社会への働きかけを行うことが期待されています。</a:t>
            </a:r>
            <a:endParaRPr kumimoji="1" lang="en-US" altLang="ja-JP" dirty="0"/>
          </a:p>
          <a:p>
            <a:r>
              <a:rPr kumimoji="1" lang="ja-JP" altLang="en-US"/>
              <a:t>ここにいるみなさんも、地域の中でのこどもの育ちを保障する一人として、障害児支援の専門的支援を通してこどもの育ちを担っていることを改めて自覚し、さらに支援の質向上に努め、関係機関と連携していきましょう。</a:t>
            </a:r>
            <a:endParaRPr kumimoji="1" lang="en-US" altLang="ja-JP" dirty="0"/>
          </a:p>
        </p:txBody>
      </p:sp>
      <p:sp>
        <p:nvSpPr>
          <p:cNvPr id="4" name="スライド番号プレースホルダー 3">
            <a:extLst>
              <a:ext uri="{FF2B5EF4-FFF2-40B4-BE49-F238E27FC236}">
                <a16:creationId xmlns:a16="http://schemas.microsoft.com/office/drawing/2014/main" id="{2C67B322-5AAF-09C0-85A2-2871A50CB740}"/>
              </a:ext>
            </a:extLst>
          </p:cNvPr>
          <p:cNvSpPr>
            <a:spLocks noGrp="1"/>
          </p:cNvSpPr>
          <p:nvPr>
            <p:ph type="sldNum" sz="quarter" idx="5"/>
          </p:nvPr>
        </p:nvSpPr>
        <p:spPr/>
        <p:txBody>
          <a:bodyPr/>
          <a:lstStyle/>
          <a:p>
            <a:fld id="{0405B484-FD26-814E-BB54-C2A99C7A2B4E}" type="slidenum">
              <a:rPr kumimoji="1" lang="ja-JP" altLang="en-US" smtClean="0"/>
              <a:t>49</a:t>
            </a:fld>
            <a:endParaRPr kumimoji="1" lang="ja-JP" altLang="en-US"/>
          </a:p>
        </p:txBody>
      </p:sp>
    </p:spTree>
    <p:extLst>
      <p:ext uri="{BB962C8B-B14F-4D97-AF65-F5344CB8AC3E}">
        <p14:creationId xmlns:p14="http://schemas.microsoft.com/office/powerpoint/2010/main" val="28486474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また、保育所等訪問支援についても、ここで触れておきたいと思います。</a:t>
            </a:r>
            <a:endParaRPr kumimoji="1" lang="en-US" altLang="ja-JP" dirty="0"/>
          </a:p>
          <a:p>
            <a:r>
              <a:rPr kumimoji="1" lang="ja-JP" altLang="en-US"/>
              <a:t>時間がないため、詳細については保育所等訪問支援ガイドラインをご参考ください。</a:t>
            </a:r>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保育所等訪問支援は、訪問先に出向き、その</a:t>
            </a:r>
            <a:r>
              <a:rPr kumimoji="1" lang="en-US" altLang="ja-JP" dirty="0"/>
              <a:t>1</a:t>
            </a:r>
            <a:r>
              <a:rPr kumimoji="1" lang="ja-JP" altLang="en-US"/>
              <a:t>、こども本人に対する支援や、その２、訪問先施設の職員に対する支援を通して</a:t>
            </a:r>
            <a:r>
              <a:rPr kumimoji="1" lang="ja-JP" altLang="ja-JP" sz="1200" kern="1200">
                <a:solidFill>
                  <a:schemeClr val="tx1"/>
                </a:solidFill>
                <a:effectLst/>
                <a:latin typeface="+mn-lt"/>
                <a:ea typeface="+mn-ea"/>
                <a:cs typeface="+mn-cs"/>
              </a:rPr>
              <a:t>インクルージョンを推進していく</a:t>
            </a:r>
            <a:r>
              <a:rPr kumimoji="1" lang="ja-JP" altLang="en-US" sz="1200" kern="1200">
                <a:solidFill>
                  <a:schemeClr val="tx1"/>
                </a:solidFill>
                <a:effectLst/>
                <a:latin typeface="+mn-lt"/>
                <a:ea typeface="+mn-ea"/>
                <a:cs typeface="+mn-cs"/>
              </a:rPr>
              <a:t>こととなります。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その際に、注意いただきたい点が</a:t>
            </a:r>
            <a:r>
              <a:rPr kumimoji="1" lang="en-US" altLang="ja-JP" sz="1200" kern="1200" dirty="0">
                <a:solidFill>
                  <a:schemeClr val="tx1"/>
                </a:solidFill>
                <a:effectLst/>
                <a:latin typeface="+mn-lt"/>
                <a:ea typeface="+mn-ea"/>
                <a:cs typeface="+mn-cs"/>
              </a:rPr>
              <a:t>2</a:t>
            </a:r>
            <a:r>
              <a:rPr kumimoji="1" lang="ja-JP" altLang="en-US" sz="1200" kern="1200">
                <a:solidFill>
                  <a:schemeClr val="tx1"/>
                </a:solidFill>
                <a:effectLst/>
                <a:latin typeface="+mn-lt"/>
                <a:ea typeface="+mn-ea"/>
                <a:cs typeface="+mn-cs"/>
              </a:rPr>
              <a:t>点あります。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effectLst/>
                <a:latin typeface="+mn-lt"/>
                <a:ea typeface="+mn-ea"/>
                <a:cs typeface="+mn-cs"/>
              </a:rPr>
              <a:t>保育所等訪問支援を行っている事業所の中には、放デイや児童発達もやられている事業所も多くあるかと思われます。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訪問先施設と皆さんの所属されている施設では、環境や人的リソース、達成目標などが違います。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そのため、自分の事業所ではできるのに、なぜできないの、といった姿勢で関わるのではなく、こちらに記載があるように、訪問先施設の意向を受け止め、そして、エンパワメントの視点で関わることを心がけ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ちなみに、皆さんが所属する施設に、誰か助言に来られたことはありますか？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もしないので、あれば、想像してみてください。いきなりダメ出しをされたら、皆さんどう思うでしょうか。もしくは、皆さんの意見を丁寧に聞き取り、まず肯定や共感をしてくれた場合はどうでしょう。</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ぜひ想像力を働かせ、訪問先施設と、こどもを真ん中に考える支援を実現させてください。</a:t>
            </a:r>
            <a:endParaRPr kumimoji="1" lang="en-US" altLang="ja-JP" dirty="0"/>
          </a:p>
          <a:p>
            <a:endParaRPr kumimoji="1" lang="ja-JP" altLang="en-US"/>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50</a:t>
            </a:fld>
            <a:endParaRPr kumimoji="1" lang="ja-JP" altLang="en-US"/>
          </a:p>
        </p:txBody>
      </p:sp>
    </p:spTree>
    <p:extLst>
      <p:ext uri="{BB962C8B-B14F-4D97-AF65-F5344CB8AC3E}">
        <p14:creationId xmlns:p14="http://schemas.microsoft.com/office/powerpoint/2010/main" val="24726476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また、こちらは、令和</a:t>
            </a:r>
            <a:r>
              <a:rPr kumimoji="1" lang="en-US" altLang="ja-JP" dirty="0"/>
              <a:t>8</a:t>
            </a:r>
            <a:r>
              <a:rPr kumimoji="1" lang="ja-JP" altLang="en-US"/>
              <a:t>年</a:t>
            </a:r>
            <a:r>
              <a:rPr kumimoji="1" lang="en-US" altLang="ja-JP" dirty="0"/>
              <a:t>7</a:t>
            </a:r>
            <a:r>
              <a:rPr kumimoji="1" lang="ja-JP" altLang="en-US"/>
              <a:t>月に開催されたインクルージョン推進に向けた関係者懇談会の際に出された資料となります。</a:t>
            </a:r>
            <a:endParaRPr kumimoji="1" lang="en-US" altLang="ja-JP" dirty="0"/>
          </a:p>
          <a:p>
            <a:endParaRPr kumimoji="1" lang="en-US" altLang="ja-JP" dirty="0"/>
          </a:p>
          <a:p>
            <a:r>
              <a:rPr kumimoji="1" lang="ja-JP" altLang="en-US"/>
              <a:t>これまでこども園や放課後児童クラブにおいても障害のある児童の受け入れは推進されてきました。</a:t>
            </a:r>
            <a:endParaRPr kumimoji="1" lang="en-US" altLang="ja-JP" dirty="0"/>
          </a:p>
          <a:p>
            <a:r>
              <a:rPr kumimoji="1" lang="ja-JP" altLang="en-US"/>
              <a:t>昨今の少子化や障害児支援を利用する児童が増えていく中で、インクルージョンの一層の推進が求められています。</a:t>
            </a:r>
            <a:endParaRPr kumimoji="1" lang="en-US" altLang="ja-JP" dirty="0"/>
          </a:p>
          <a:p>
            <a:endParaRPr kumimoji="1" lang="en-US" altLang="ja-JP" dirty="0"/>
          </a:p>
          <a:p>
            <a:r>
              <a:rPr kumimoji="1" lang="ja-JP" altLang="en-US"/>
              <a:t>ぜひ、この図を見ながら、皆さんの役割はなんなのか、これから必要とされる専門性は何なのか、ぜひ考えならが目の前のこどもに向き合ってください。そして、ぜひ事業所の中でも話し合ってみてください。</a:t>
            </a:r>
            <a:endParaRPr kumimoji="1" lang="en-US" altLang="ja-JP" dirty="0"/>
          </a:p>
          <a:p>
            <a:r>
              <a:rPr kumimoji="1" lang="ja-JP" altLang="en-US"/>
              <a:t>ここにいる皆さんが、今後地域のインクルージョンを担う人材として活躍し、あらゆるこどもが幸せな社会で育つことができるよう願って、最後とさせていただきます。</a:t>
            </a:r>
            <a:endParaRPr kumimoji="1" lang="en-US" altLang="ja-JP" dirty="0"/>
          </a:p>
          <a:p>
            <a:endParaRPr kumimoji="1" lang="en-US" altLang="ja-JP" dirty="0"/>
          </a:p>
          <a:p>
            <a:r>
              <a:rPr kumimoji="1" lang="ja-JP" altLang="en-US"/>
              <a:t>長時間にわたる講義、お疲れ様でした。</a:t>
            </a:r>
            <a:endParaRPr kumimoji="1" lang="en-US" altLang="ja-JP" dirty="0"/>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51</a:t>
            </a:fld>
            <a:endParaRPr kumimoji="1" lang="ja-JP" altLang="en-US"/>
          </a:p>
        </p:txBody>
      </p:sp>
    </p:spTree>
    <p:extLst>
      <p:ext uri="{BB962C8B-B14F-4D97-AF65-F5344CB8AC3E}">
        <p14:creationId xmlns:p14="http://schemas.microsoft.com/office/powerpoint/2010/main" val="2672885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a:t>スライドに準じて、獲得目標と内容を簡潔にお伝えください。</a:t>
            </a:r>
            <a:endParaRPr kumimoji="1" lang="ja-JP" altLang="en-US"/>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6</a:t>
            </a:fld>
            <a:endParaRPr kumimoji="1" lang="ja-JP" altLang="en-US"/>
          </a:p>
        </p:txBody>
      </p:sp>
    </p:spTree>
    <p:extLst>
      <p:ext uri="{BB962C8B-B14F-4D97-AF65-F5344CB8AC3E}">
        <p14:creationId xmlns:p14="http://schemas.microsoft.com/office/powerpoint/2010/main" val="1955754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＜実際のコース別研修での原稿（例）＞</a:t>
            </a:r>
            <a:endParaRPr kumimoji="1" lang="en-US" altLang="ja-JP" dirty="0"/>
          </a:p>
          <a:p>
            <a:endParaRPr kumimoji="1" lang="en-US" altLang="ja-JP" dirty="0"/>
          </a:p>
          <a:p>
            <a:r>
              <a:rPr kumimoji="1" lang="ja-JP" altLang="en-US"/>
              <a:t>こちらは、こども家庭庁による行政説明の際に提示されたスライドとなります。</a:t>
            </a:r>
            <a:endParaRPr kumimoji="1" lang="en-US" altLang="ja-JP" dirty="0"/>
          </a:p>
          <a:p>
            <a:r>
              <a:rPr kumimoji="1" lang="ja-JP" altLang="en-US"/>
              <a:t>障害児支援のこれからとして、児童発達支援センター等を中心として、</a:t>
            </a:r>
            <a:endParaRPr kumimoji="1" lang="en-US" altLang="ja-JP" dirty="0"/>
          </a:p>
          <a:p>
            <a:r>
              <a:rPr kumimoji="1" lang="ja-JP" altLang="en-US"/>
              <a:t>障害の有無に関わらず、全てのこどもが共に育つ地域づくりに関係機関が協働して取り組むという内容が示されています。</a:t>
            </a:r>
            <a:endParaRPr kumimoji="1" lang="en-US" altLang="ja-JP" dirty="0"/>
          </a:p>
          <a:p>
            <a:endParaRPr kumimoji="1" lang="en-US" altLang="ja-JP" dirty="0"/>
          </a:p>
          <a:p>
            <a:r>
              <a:rPr kumimoji="1" lang="ja-JP" altLang="en-US"/>
              <a:t>障害のある大人の方への支援ととこどもへの支援を比べた時、障害児支援の特徴として、こどもとその家族を取り巻く関係機関の多さが挙げられます。</a:t>
            </a:r>
            <a:endParaRPr kumimoji="1" lang="en-US" altLang="ja-JP" dirty="0"/>
          </a:p>
          <a:p>
            <a:r>
              <a:rPr kumimoji="1" lang="ja-JP" altLang="en-US"/>
              <a:t>それは、支援の対象が本人だけでなく、家族への支援も重要であることが理由に挙げられます。</a:t>
            </a:r>
            <a:endParaRPr kumimoji="1" lang="en-US" altLang="ja-JP" dirty="0"/>
          </a:p>
          <a:p>
            <a:endParaRPr kumimoji="1" lang="en-US" altLang="ja-JP" dirty="0"/>
          </a:p>
          <a:p>
            <a:r>
              <a:rPr kumimoji="1" lang="ja-JP" altLang="en-US"/>
              <a:t>また、本人支援ひとつをとっても、幼児期、学齢期、青年期と異なる発達のステージがあること、</a:t>
            </a:r>
            <a:endParaRPr kumimoji="1" lang="en-US" altLang="ja-JP" dirty="0"/>
          </a:p>
          <a:p>
            <a:r>
              <a:rPr kumimoji="1" lang="ja-JP" altLang="en-US"/>
              <a:t>また、就学や進学などのライフイベントで本人と関わる関係者が変わっていくことも</a:t>
            </a:r>
            <a:endParaRPr kumimoji="1" lang="en-US" altLang="ja-JP" dirty="0"/>
          </a:p>
          <a:p>
            <a:r>
              <a:rPr kumimoji="1" lang="ja-JP" altLang="en-US"/>
              <a:t>障害児支援を行う上で、こどもを取り巻く関係機関が多い理由となります。</a:t>
            </a:r>
            <a:endParaRPr kumimoji="1" lang="en-US" altLang="ja-JP" dirty="0"/>
          </a:p>
          <a:p>
            <a:endParaRPr kumimoji="1" lang="en-US" altLang="ja-JP" dirty="0"/>
          </a:p>
          <a:p>
            <a:r>
              <a:rPr kumimoji="1" lang="ja-JP" altLang="en-US"/>
              <a:t>ライフイベントで本人と関わる関係者が変わっていく中で、連携をしていくことを縦の連携とした時、</a:t>
            </a:r>
            <a:endParaRPr kumimoji="1" lang="en-US" altLang="ja-JP" dirty="0"/>
          </a:p>
          <a:p>
            <a:r>
              <a:rPr kumimoji="1" lang="ja-JP" altLang="en-US"/>
              <a:t>この図のように、その時のこどもとその家族を取り巻く関係機関と連携することを“横”の連携とすることができます。</a:t>
            </a:r>
            <a:endParaRPr kumimoji="1" lang="en-US" altLang="ja-JP" dirty="0"/>
          </a:p>
          <a:p>
            <a:r>
              <a:rPr kumimoji="1" lang="ja-JP" altLang="en-US"/>
              <a:t>私たちは、支援を提供するとき、こどもとその家族を自分の事業所だけで捉えるのではなく、</a:t>
            </a:r>
            <a:endParaRPr kumimoji="1" lang="en-US" altLang="ja-JP" dirty="0"/>
          </a:p>
          <a:p>
            <a:r>
              <a:rPr kumimoji="1" lang="ja-JP" altLang="en-US"/>
              <a:t>横と縦のつながりを意識して捉える必要があり、また連携をとっていく必要があります。</a:t>
            </a:r>
            <a:endParaRPr kumimoji="1" lang="en-US" altLang="ja-JP" dirty="0"/>
          </a:p>
          <a:p>
            <a:endParaRPr kumimoji="1" lang="en-US" altLang="ja-JP" dirty="0"/>
          </a:p>
          <a:p>
            <a:r>
              <a:rPr kumimoji="1" lang="ja-JP" altLang="en-US"/>
              <a:t>それは、こどもとその家族を多面的に捉えることで、ニーズを汲み取ったり、支援を統一したりすることにつながります。</a:t>
            </a:r>
            <a:endParaRPr kumimoji="1" lang="en-US" altLang="ja-JP" dirty="0"/>
          </a:p>
          <a:p>
            <a:r>
              <a:rPr kumimoji="1" lang="ja-JP" altLang="en-US"/>
              <a:t>特に、障害児通所支援だけの連携だけでなく、こども園や放課後児童クラブ、学校など子どもが日常過ごす機関との連携を大切にしてください。</a:t>
            </a:r>
            <a:endParaRPr kumimoji="1" lang="en-US" altLang="ja-JP" dirty="0"/>
          </a:p>
          <a:p>
            <a:r>
              <a:rPr kumimoji="1" lang="ja-JP" altLang="en-US"/>
              <a:t>また、こどもと家族を捉える上で、インフォーマルな地域資源、例えば、習い事やママさんサークルなども重要な居場所になっているケースが多いことも留意ください。</a:t>
            </a:r>
            <a:endParaRPr kumimoji="1" lang="en-US" altLang="ja-JP" dirty="0"/>
          </a:p>
          <a:p>
            <a:endParaRPr kumimoji="1" lang="en-US" altLang="ja-JP" dirty="0"/>
          </a:p>
          <a:p>
            <a:r>
              <a:rPr kumimoji="1" lang="ja-JP" altLang="en-US"/>
              <a:t>これは、もちろん相談支援専門員の皆さんだけに関わることではありません。</a:t>
            </a:r>
            <a:endParaRPr kumimoji="1" lang="en-US" altLang="ja-JP" dirty="0"/>
          </a:p>
          <a:p>
            <a:r>
              <a:rPr kumimoji="1" lang="ja-JP" altLang="en-US"/>
              <a:t>通所支援を行う方にとっても、これらの関係機関と連携を行うことが支援を行う上で大切になってきます。</a:t>
            </a:r>
            <a:endParaRPr kumimoji="1" lang="en-US" altLang="ja-JP" dirty="0"/>
          </a:p>
          <a:p>
            <a:endParaRPr kumimoji="1" lang="en-US" altLang="ja-JP" dirty="0"/>
          </a:p>
          <a:p>
            <a:r>
              <a:rPr kumimoji="1" lang="ja-JP" altLang="en-US"/>
              <a:t>相談支援専門員の皆さんと通所支援を行う皆さんが協働してこどもの地域資源を掘り起こしていく、繋げていくことが大切です。</a:t>
            </a:r>
            <a:endParaRPr kumimoji="1" lang="en-US" altLang="ja-JP" dirty="0"/>
          </a:p>
          <a:p>
            <a:endParaRPr kumimoji="1" lang="en-US" altLang="ja-JP" dirty="0"/>
          </a:p>
          <a:p>
            <a:r>
              <a:rPr kumimoji="1" lang="ja-JP" altLang="en-US"/>
              <a:t>（ここで２、３、皆さんが現場で実践されている横の連携などをお話しいただけると良いと思います、）</a:t>
            </a:r>
            <a:endParaRPr kumimoji="1" lang="en-US" altLang="ja-JP" dirty="0"/>
          </a:p>
          <a:p>
            <a:endParaRPr kumimoji="1" lang="ja-JP" altLang="en-US"/>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7</a:t>
            </a:fld>
            <a:endParaRPr kumimoji="1" lang="ja-JP" altLang="en-US"/>
          </a:p>
        </p:txBody>
      </p:sp>
    </p:spTree>
    <p:extLst>
      <p:ext uri="{BB962C8B-B14F-4D97-AF65-F5344CB8AC3E}">
        <p14:creationId xmlns:p14="http://schemas.microsoft.com/office/powerpoint/2010/main" val="409304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AAEB7-338D-AF31-C8C7-E1981D666F3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5887090-1AAB-CCD7-54C9-258C2C906FE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86B47C1-440A-3AA4-FC40-562E341479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また、障害児入所支援について、参考としてお話しさせていただきます。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障害児入所支援を受け、入所するこどもたちの経路としては、措置入所と契約入所が挙げられます。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契約入所については、児童相談所による受給者証発行という点以外は、通所支援を利用する経緯と同じように、施設との契約に基づいて入所施設を利用する形になります。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措置入所については次のスライドで簡単にはなりますが説明をさせていただきます。</a:t>
            </a:r>
            <a:endParaRPr kumimoji="1" lang="en-US" altLang="ja-JP" dirty="0"/>
          </a:p>
        </p:txBody>
      </p:sp>
    </p:spTree>
    <p:extLst>
      <p:ext uri="{BB962C8B-B14F-4D97-AF65-F5344CB8AC3E}">
        <p14:creationId xmlns:p14="http://schemas.microsoft.com/office/powerpoint/2010/main" val="2619734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ja-JP" altLang="ja-JP" sz="1200" b="0" i="0" kern="1200">
                <a:solidFill>
                  <a:schemeClr val="tx1"/>
                </a:solidFill>
                <a:effectLst/>
                <a:latin typeface="+mn-lt"/>
                <a:ea typeface="+mn-ea"/>
                <a:cs typeface="+mn-cs"/>
              </a:rPr>
              <a:t>措置入所とは、保護者と施設の契約ではなく、行政がこどもの安全や福祉のために必要と判断し、児童福祉法に基づいて障害児入所施設への入所を決定する仕組みです。</a:t>
            </a:r>
          </a:p>
          <a:p>
            <a:r>
              <a:rPr kumimoji="1" lang="ja-JP" altLang="ja-JP" sz="1200" b="0" i="0" kern="1200">
                <a:solidFill>
                  <a:schemeClr val="tx1"/>
                </a:solidFill>
                <a:effectLst/>
                <a:latin typeface="+mn-lt"/>
                <a:ea typeface="+mn-ea"/>
                <a:cs typeface="+mn-cs"/>
              </a:rPr>
              <a:t>まず、本人や保護者、市町村、学校などから児童相談所が相談や通告を受けます。児童相談所は、家庭の養育状況や障害特性、本人の発達、医療的な必要性などを調査・診断・判定します。</a:t>
            </a:r>
          </a:p>
          <a:p>
            <a:r>
              <a:rPr kumimoji="1" lang="ja-JP" altLang="ja-JP" sz="1200" b="0" i="0" kern="1200">
                <a:solidFill>
                  <a:schemeClr val="tx1"/>
                </a:solidFill>
                <a:effectLst/>
                <a:latin typeface="+mn-lt"/>
                <a:ea typeface="+mn-ea"/>
                <a:cs typeface="+mn-cs"/>
              </a:rPr>
              <a:t>その結果をもとに、在宅支援など他の方法も含めて検討し、施設での保護や専門的支援が必要かを判断します。その後、本人や保護者への説明、入所先との受入れ調整を行い、都道府県等が正式に措置を決定します。</a:t>
            </a:r>
          </a:p>
          <a:p>
            <a:r>
              <a:rPr kumimoji="1" lang="ja-JP" altLang="ja-JP" sz="1200" b="0" i="0" kern="1200">
                <a:solidFill>
                  <a:schemeClr val="tx1"/>
                </a:solidFill>
                <a:effectLst/>
                <a:latin typeface="+mn-lt"/>
                <a:ea typeface="+mn-ea"/>
                <a:cs typeface="+mn-cs"/>
              </a:rPr>
              <a:t>なお、緊急時には一時保護が行われることがあります。また、保護者の意向に反して入所させる場合は、原則として家庭裁判所の承認が必要です。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Tree>
    <p:extLst>
      <p:ext uri="{BB962C8B-B14F-4D97-AF65-F5344CB8AC3E}">
        <p14:creationId xmlns:p14="http://schemas.microsoft.com/office/powerpoint/2010/main" val="3136695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＜実際のコース別研修での原稿（例）＞</a:t>
            </a:r>
            <a:endParaRPr kumimoji="1" lang="en-US" altLang="ja-JP" dirty="0"/>
          </a:p>
          <a:p>
            <a:endParaRPr kumimoji="1" lang="en-US" altLang="ja-JP" dirty="0"/>
          </a:p>
          <a:p>
            <a:r>
              <a:rPr kumimoji="1" lang="ja-JP" altLang="en-US"/>
              <a:t>先ほど、こどもが日中過ごす場として、</a:t>
            </a:r>
            <a:endParaRPr kumimoji="1" lang="en-US" altLang="ja-JP" dirty="0"/>
          </a:p>
          <a:p>
            <a:r>
              <a:rPr kumimoji="1" lang="ja-JP" altLang="en-US"/>
              <a:t>こども園や放課後児童クラブ、学校などを挙げさせていただきました。</a:t>
            </a:r>
            <a:endParaRPr kumimoji="1" lang="en-US" altLang="ja-JP" dirty="0"/>
          </a:p>
          <a:p>
            <a:endParaRPr kumimoji="1" lang="en-US" altLang="ja-JP" dirty="0"/>
          </a:p>
          <a:p>
            <a:r>
              <a:rPr kumimoji="1" lang="ja-JP" altLang="en-US"/>
              <a:t>こちらの図が、障害児通所支援とこどもが日中に過ごす基礎集団の関係性を示したものになります。</a:t>
            </a:r>
            <a:endParaRPr kumimoji="1" lang="en-US" altLang="ja-JP" dirty="0"/>
          </a:p>
          <a:p>
            <a:endParaRPr kumimoji="1" lang="en-US" altLang="ja-JP" dirty="0"/>
          </a:p>
          <a:p>
            <a:r>
              <a:rPr kumimoji="1" lang="ja-JP" altLang="en-US"/>
              <a:t>上がこどもの基礎集団を示したもの、下が発達支援のサービスを示したものになります。</a:t>
            </a:r>
            <a:endParaRPr kumimoji="1" lang="en-US" altLang="ja-JP" dirty="0"/>
          </a:p>
          <a:p>
            <a:r>
              <a:rPr kumimoji="1" lang="ja-JP" altLang="en-US"/>
              <a:t>基礎集団とは、こどもが日中、地域で過ごす場所となり、</a:t>
            </a:r>
            <a:endParaRPr kumimoji="1" lang="en-US" altLang="ja-JP" dirty="0"/>
          </a:p>
          <a:p>
            <a:r>
              <a:rPr kumimoji="1" lang="ja-JP" altLang="en-US"/>
              <a:t>幼児期であれば保育所やこども園、学齢期・青年期であれば小学校や中学校、高校、</a:t>
            </a:r>
            <a:endParaRPr kumimoji="1" lang="en-US" altLang="ja-JP" dirty="0"/>
          </a:p>
          <a:p>
            <a:r>
              <a:rPr kumimoji="1" lang="ja-JP" altLang="en-US"/>
              <a:t>そして、放課後活動の場所として児童館や放課後児童クラブなどが挙げられます。</a:t>
            </a:r>
            <a:endParaRPr kumimoji="1" lang="en-US" altLang="ja-JP" dirty="0"/>
          </a:p>
          <a:p>
            <a:endParaRPr kumimoji="1" lang="en-US" altLang="ja-JP" dirty="0"/>
          </a:p>
          <a:p>
            <a:r>
              <a:rPr kumimoji="1" lang="ja-JP" altLang="en-US"/>
              <a:t>中学生、高校生など一部、基礎集団がフォーマルな機関ではない部分も存在しますが</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私たちは、こどもを基礎集団での育ちを意識しながら、支援をしていくことが大切です。</a:t>
            </a:r>
            <a:endParaRPr kumimoji="1" lang="en-US" altLang="ja-JP" dirty="0"/>
          </a:p>
          <a:p>
            <a:endParaRPr kumimoji="1" lang="en-US" altLang="ja-JP" dirty="0"/>
          </a:p>
          <a:p>
            <a:r>
              <a:rPr kumimoji="1" lang="ja-JP" altLang="en-US"/>
              <a:t>こどもが将来、それぞれの地域で自分らしく過ごすことができるようになるため、</a:t>
            </a:r>
            <a:endParaRPr kumimoji="1" lang="en-US" altLang="ja-JP" dirty="0"/>
          </a:p>
          <a:p>
            <a:r>
              <a:rPr kumimoji="1" lang="ja-JP" altLang="en-US"/>
              <a:t>基礎集団での育ちを支援するため、移行支援や後方支援もインクルージョンを担う私たちの大切な役割です。</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0405B484-FD26-814E-BB54-C2A99C7A2B4E}" type="slidenum">
              <a:rPr kumimoji="1" lang="ja-JP" altLang="en-US" smtClean="0"/>
              <a:t>10</a:t>
            </a:fld>
            <a:endParaRPr kumimoji="1" lang="ja-JP" altLang="en-US"/>
          </a:p>
        </p:txBody>
      </p:sp>
    </p:spTree>
    <p:extLst>
      <p:ext uri="{BB962C8B-B14F-4D97-AF65-F5344CB8AC3E}">
        <p14:creationId xmlns:p14="http://schemas.microsoft.com/office/powerpoint/2010/main" val="1775519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C2A05B-679D-BCF0-A7E1-3511C7DE217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90C1C5B-9AA4-2C84-864E-F1CA4D57E0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BBD18B9-D371-DA3A-2CA5-E8CCA8787471}"/>
              </a:ext>
            </a:extLst>
          </p:cNvPr>
          <p:cNvSpPr>
            <a:spLocks noGrp="1"/>
          </p:cNvSpPr>
          <p:nvPr>
            <p:ph type="dt" sz="half" idx="10"/>
          </p:nvPr>
        </p:nvSpPr>
        <p:spPr/>
        <p:txBody>
          <a:bodyPr/>
          <a:lstStyle/>
          <a:p>
            <a:fld id="{06EF1BC8-6897-1240-8B63-DFAA55E45FB5}"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E5CFC2E0-1E46-C48E-BF2D-F0F722739FB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3289D4B-E417-3B33-B46F-12DC976399FF}"/>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385377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289100-81F7-613A-E598-2D27A7E3CBC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310F2BE-BB11-D2F4-1D46-51B256F2F90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B9A0C16-B6E6-AC2F-95D3-13D05088E1F9}"/>
              </a:ext>
            </a:extLst>
          </p:cNvPr>
          <p:cNvSpPr>
            <a:spLocks noGrp="1"/>
          </p:cNvSpPr>
          <p:nvPr>
            <p:ph type="dt" sz="half" idx="10"/>
          </p:nvPr>
        </p:nvSpPr>
        <p:spPr/>
        <p:txBody>
          <a:bodyPr/>
          <a:lstStyle/>
          <a:p>
            <a:fld id="{554054A5-89B0-7344-9C65-0A03AF504A0F}"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8931162A-D3D4-5283-61FB-AE276452FA3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481B705-EC70-910C-87F6-11BAC30E8DC3}"/>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2802502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BA27119-1742-7735-7366-69447EACE4B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73936DF-EE17-C9AD-2276-04719D9B6412}"/>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EA3BFC6-DDAB-3385-A529-F22947E0E633}"/>
              </a:ext>
            </a:extLst>
          </p:cNvPr>
          <p:cNvSpPr>
            <a:spLocks noGrp="1"/>
          </p:cNvSpPr>
          <p:nvPr>
            <p:ph type="dt" sz="half" idx="10"/>
          </p:nvPr>
        </p:nvSpPr>
        <p:spPr/>
        <p:txBody>
          <a:bodyPr/>
          <a:lstStyle/>
          <a:p>
            <a:fld id="{2FD65573-F03B-4746-981B-93E524C32C69}"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1A472BB2-B2F9-31EF-E2D1-6159A89B243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176A375-3EAF-9B50-B7DC-401EEAED04DD}"/>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1753476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85"/>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919A7569-6CB2-4DBC-B095-C369780DD675}"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CF2693FE-CCA4-4605-BC17-BA5989BF2075}"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795950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AB1DB9C3-BE1A-4D08-9436-4151DF16881B}"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53EDA-CF1C-43FE-9BA8-D1A4592054A1}"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155352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60"/>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C76D0E7B-81EB-4398-9872-F62A817CAA07}"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B0828F4B-E1CE-405D-8C18-12B5C953DF01}"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479368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57009FF1-72AB-44D1-82B6-320768B8A403}"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B8A44F43-2FC4-4250-9B16-621291906B81}"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857751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72" y="1535113"/>
            <a:ext cx="538903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72" y="2174875"/>
            <a:ext cx="538903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89DB07C8-1D4E-43B8-8D97-FC5942016F24}"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0188BF9B-9B16-4887-AB25-857E65720CCF}"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8408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B681A737-AE4B-4F57-994F-4CCC1703867C}"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pPr>
              <a:defRPr/>
            </a:pPr>
            <a:fld id="{C650E9EA-994D-4B3E-B495-79AF36648B34}"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361162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83403BD7-9254-4AC7-94CB-4ED6E490E94E}"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ACD93086-001E-4747-B2A1-E3A4F81E7329}"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375391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6" y="273052"/>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0"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96B036D7-EA86-4F93-8245-B444625329C5}"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27126C98-0824-412A-A451-8853463E4D10}"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9680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C8A0A35-1E94-D5F2-38C1-496B4EF1F02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DA354DF-3D06-F737-E579-B8F2A531AEF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A37CFFF-FD76-AA53-6664-560DC7D5399D}"/>
              </a:ext>
            </a:extLst>
          </p:cNvPr>
          <p:cNvSpPr>
            <a:spLocks noGrp="1"/>
          </p:cNvSpPr>
          <p:nvPr>
            <p:ph type="dt" sz="half" idx="10"/>
          </p:nvPr>
        </p:nvSpPr>
        <p:spPr/>
        <p:txBody>
          <a:bodyPr/>
          <a:lstStyle/>
          <a:p>
            <a:fld id="{01E3EB5E-903E-E24E-845C-D8BE551F7B8D}"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110C3FD3-282D-AB9B-E19C-ECB4C0E8D82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E8A5EF6-859A-A9AF-AD64-90CD0E0ABB35}"/>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984297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1286B553-B6EF-4641-BDE3-4A5810711FAC}"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8AEAF838-39E2-4E7F-A1BF-7EBA757DBA5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269099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698189A8-0003-4CDC-9749-C1A9BC4CAD6B}"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27126C98-0824-412A-A451-8853463E4D10}"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7297369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F063D3A0-77EF-43F8-9D4F-D65DDFF84083}"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27126C98-0824-412A-A451-8853463E4D10}"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1388168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609600" y="274639"/>
            <a:ext cx="10972800" cy="5851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日付プレースホルダー 2"/>
          <p:cNvSpPr>
            <a:spLocks noGrp="1"/>
          </p:cNvSpPr>
          <p:nvPr>
            <p:ph type="dt" sz="half" idx="10"/>
          </p:nvPr>
        </p:nvSpPr>
        <p:spPr>
          <a:xfrm>
            <a:off x="609600" y="6245225"/>
            <a:ext cx="2844800" cy="476250"/>
          </a:xfrm>
        </p:spPr>
        <p:txBody>
          <a:bodyPr/>
          <a:lstStyle>
            <a:lvl1pPr>
              <a:defRPr/>
            </a:lvl1pPr>
          </a:lstStyle>
          <a:p>
            <a:fld id="{2B888324-A92A-4820-9710-6CBF0ED6B18C}" type="datetime1">
              <a:rPr lang="ja-JP" altLang="en-US" smtClean="0">
                <a:solidFill>
                  <a:prstClr val="black">
                    <a:tint val="75000"/>
                  </a:prstClr>
                </a:solidFill>
              </a:rPr>
              <a:t>2026/8/28</a:t>
            </a:fld>
            <a:endParaRPr lang="en-US" altLang="ja-JP">
              <a:solidFill>
                <a:prstClr val="black">
                  <a:tint val="75000"/>
                </a:prstClr>
              </a:solidFill>
            </a:endParaRPr>
          </a:p>
        </p:txBody>
      </p:sp>
      <p:sp>
        <p:nvSpPr>
          <p:cNvPr id="4" name="フッター プレースホルダー 3"/>
          <p:cNvSpPr>
            <a:spLocks noGrp="1"/>
          </p:cNvSpPr>
          <p:nvPr>
            <p:ph type="ftr" sz="quarter" idx="11"/>
          </p:nvPr>
        </p:nvSpPr>
        <p:spPr>
          <a:xfrm>
            <a:off x="4165600" y="6245225"/>
            <a:ext cx="3860800" cy="476250"/>
          </a:xfrm>
        </p:spPr>
        <p:txBody>
          <a:bodyPr/>
          <a:lstStyle>
            <a:lvl1pPr>
              <a:defRPr/>
            </a:lvl1pPr>
          </a:lstStyle>
          <a:p>
            <a:endParaRPr lang="en-US" altLang="ja-JP">
              <a:solidFill>
                <a:prstClr val="black">
                  <a:tint val="75000"/>
                </a:prstClr>
              </a:solidFill>
            </a:endParaRPr>
          </a:p>
        </p:txBody>
      </p:sp>
      <p:sp>
        <p:nvSpPr>
          <p:cNvPr id="5" name="スライド番号プレースホルダー 4"/>
          <p:cNvSpPr>
            <a:spLocks noGrp="1"/>
          </p:cNvSpPr>
          <p:nvPr>
            <p:ph type="sldNum" sz="quarter" idx="12"/>
          </p:nvPr>
        </p:nvSpPr>
        <p:spPr>
          <a:xfrm>
            <a:off x="8737600" y="6245225"/>
            <a:ext cx="2844800" cy="476250"/>
          </a:xfrm>
        </p:spPr>
        <p:txBody>
          <a:bodyPr/>
          <a:lstStyle>
            <a:lvl1pPr>
              <a:defRPr/>
            </a:lvl1pPr>
          </a:lstStyle>
          <a:p>
            <a:fld id="{6BE72C1A-BBCF-4EC8-9E3C-F91AA049A9E8}" type="slidenum">
              <a:rPr lang="en-US" altLang="ja-JP">
                <a:solidFill>
                  <a:prstClr val="black">
                    <a:tint val="75000"/>
                  </a:prstClr>
                </a:solidFill>
              </a:rPr>
              <a:pPr/>
              <a:t>‹#›</a:t>
            </a:fld>
            <a:endParaRPr lang="en-US" altLang="ja-JP">
              <a:solidFill>
                <a:prstClr val="black">
                  <a:tint val="75000"/>
                </a:prstClr>
              </a:solidFill>
            </a:endParaRPr>
          </a:p>
        </p:txBody>
      </p:sp>
    </p:spTree>
    <p:extLst>
      <p:ext uri="{BB962C8B-B14F-4D97-AF65-F5344CB8AC3E}">
        <p14:creationId xmlns:p14="http://schemas.microsoft.com/office/powerpoint/2010/main" val="20365136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6842"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7"/>
            <a:ext cx="11471566" cy="1739347"/>
          </a:xfrm>
        </p:spPr>
        <p:txBody>
          <a:bodyPr tIns="45720" bIns="45720" anchor="ctr">
            <a:normAutofit/>
          </a:bodyPr>
          <a:lstStyle>
            <a:lvl1pPr algn="ctr">
              <a:lnSpc>
                <a:spcPct val="80000"/>
              </a:lnSpc>
              <a:defRPr sz="6000" spc="0" baseline="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970317"/>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DF0BF5-5EB8-4025-8DB1-F02CB741B170}"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989982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C17779-3021-4DC3-A5E7-6811D29BBC48}"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908096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1"/>
      </p:bgRef>
    </p:bg>
    <p:spTree>
      <p:nvGrpSpPr>
        <p:cNvPr id="1" name=""/>
        <p:cNvGrpSpPr/>
        <p:nvPr/>
      </p:nvGrpSpPr>
      <p:grpSpPr>
        <a:xfrm>
          <a:off x="0" y="0"/>
          <a:ext cx="0" cy="0"/>
          <a:chOff x="0" y="0"/>
          <a:chExt cx="0" cy="0"/>
        </a:xfrm>
      </p:grpSpPr>
      <p:sp>
        <p:nvSpPr>
          <p:cNvPr id="7" name="Rectangle 6"/>
          <p:cNvSpPr/>
          <p:nvPr/>
        </p:nvSpPr>
        <p:spPr>
          <a:xfrm>
            <a:off x="-6842"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0" baseline="0">
                <a:solidFill>
                  <a:schemeClr val="bg1"/>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3191" y="3984402"/>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lvl1pPr>
              <a:defRPr>
                <a:solidFill>
                  <a:schemeClr val="tx2"/>
                </a:solidFill>
              </a:defRPr>
            </a:lvl1pPr>
          </a:lstStyle>
          <a:p>
            <a:fld id="{D78B0CD2-69C2-4E91-95FD-CC0A71200AED}"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46504914"/>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914396" y="2011680"/>
            <a:ext cx="48768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00800" y="2011680"/>
            <a:ext cx="48768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407D19D-60F0-4383-B9F5-BFECB95F6CE2}"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461731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914400" y="1913470"/>
            <a:ext cx="48768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914400" y="2656566"/>
            <a:ext cx="48768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00571" y="1913470"/>
            <a:ext cx="48768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400571" y="2656564"/>
            <a:ext cx="48768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467B34F-D3B0-4D37-8906-76D3DF66F787}"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8668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19DD471-BDC5-41A9-BFCF-196B9D901461}"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3020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49A4D6-51A8-13F7-F684-B0C2E2B9BA7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F16A1DC-A0EB-0451-569E-73AB73A6B6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D993FC7-C1D1-2FCD-1C33-6F9DD52B9296}"/>
              </a:ext>
            </a:extLst>
          </p:cNvPr>
          <p:cNvSpPr>
            <a:spLocks noGrp="1"/>
          </p:cNvSpPr>
          <p:nvPr>
            <p:ph type="dt" sz="half" idx="10"/>
          </p:nvPr>
        </p:nvSpPr>
        <p:spPr/>
        <p:txBody>
          <a:bodyPr/>
          <a:lstStyle/>
          <a:p>
            <a:fld id="{25D4FA87-EA33-DD43-A706-43EBCF7BC146}"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657FDDC4-1485-376B-B9BE-B933EC13701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C541152-47BC-4A59-1EA3-D8F491183BDB}"/>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3429776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0DAAC-1F99-467B-A101-D0C48306AB56}"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054857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914400" y="2148840"/>
            <a:ext cx="6096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856757" y="2147489"/>
            <a:ext cx="341376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E210885-2B48-44E5-976D-910FDBB1C45E}"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582915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914400" y="2211494"/>
            <a:ext cx="633984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847135" y="2150621"/>
            <a:ext cx="341376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FE51A78-51DE-4E01-B492-62C3B255F757}"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493468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3A0E299-0D06-4D50-BD5B-81583749D40A}"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762299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609600"/>
            <a:ext cx="2402380" cy="56388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609600"/>
            <a:ext cx="7973291" cy="56388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838201" y="6422857"/>
            <a:ext cx="2743196" cy="365125"/>
          </a:xfrm>
        </p:spPr>
        <p:txBody>
          <a:bodyPr/>
          <a:lstStyle/>
          <a:p>
            <a:fld id="{0810D2AF-9F77-48BB-B790-030A9B2E4FEF}" type="datetime1">
              <a:rPr lang="ja-JP" altLang="en-US" smtClean="0">
                <a:solidFill>
                  <a:prstClr val="black">
                    <a:tint val="75000"/>
                  </a:prstClr>
                </a:solidFill>
              </a:rPr>
              <a:t>2026/8/28</a:t>
            </a:fld>
            <a:endParaRPr lang="ja-JP" altLang="en-US">
              <a:solidFill>
                <a:prstClr val="black">
                  <a:tint val="75000"/>
                </a:prstClr>
              </a:solidFill>
            </a:endParaRPr>
          </a:p>
        </p:txBody>
      </p:sp>
      <p:sp>
        <p:nvSpPr>
          <p:cNvPr id="5" name="Footer Placeholder 4"/>
          <p:cNvSpPr>
            <a:spLocks noGrp="1"/>
          </p:cNvSpPr>
          <p:nvPr>
            <p:ph type="ftr" sz="quarter" idx="11"/>
          </p:nvPr>
        </p:nvSpPr>
        <p:spPr>
          <a:xfrm>
            <a:off x="3776137" y="6422857"/>
            <a:ext cx="4279669" cy="365125"/>
          </a:xfrm>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a:xfrm>
            <a:off x="8073050" y="6422857"/>
            <a:ext cx="879759" cy="365125"/>
          </a:xfrm>
        </p:spPr>
        <p:txBody>
          <a:bodyPr/>
          <a:lstStyle/>
          <a:p>
            <a:fld id="{F7197E0B-3DE5-44B4-8205-21AF5ABFE12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876501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7"/>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099459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558834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2"/>
            <a:ext cx="103632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655535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380081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7" y="1535113"/>
            <a:ext cx="538903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7" y="2174875"/>
            <a:ext cx="538903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032110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24ACA4-A616-5F39-F660-50FAB6BC4EA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07F77A1-AE0F-ACB2-013E-B84D1F55F642}"/>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0663676-7E09-FB83-D337-5A0A81CFF70F}"/>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A78D513-A887-EB2A-FBC9-D6817503FB2A}"/>
              </a:ext>
            </a:extLst>
          </p:cNvPr>
          <p:cNvSpPr>
            <a:spLocks noGrp="1"/>
          </p:cNvSpPr>
          <p:nvPr>
            <p:ph type="dt" sz="half" idx="10"/>
          </p:nvPr>
        </p:nvSpPr>
        <p:spPr/>
        <p:txBody>
          <a:bodyPr/>
          <a:lstStyle/>
          <a:p>
            <a:fld id="{BCA4F031-03F4-D445-B645-54CC7DD11593}" type="datetime1">
              <a:rPr kumimoji="1" lang="ja-JP" altLang="en-US" smtClean="0"/>
              <a:t>2026/8/28</a:t>
            </a:fld>
            <a:endParaRPr kumimoji="1" lang="ja-JP" altLang="en-US"/>
          </a:p>
        </p:txBody>
      </p:sp>
      <p:sp>
        <p:nvSpPr>
          <p:cNvPr id="6" name="フッター プレースホルダー 5">
            <a:extLst>
              <a:ext uri="{FF2B5EF4-FFF2-40B4-BE49-F238E27FC236}">
                <a16:creationId xmlns:a16="http://schemas.microsoft.com/office/drawing/2014/main" id="{95140087-BEEE-26D4-A74C-C2BC9B57B86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3DDA2D1-0E61-8B9E-1743-114A651E54AE}"/>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12408950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416715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202149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3050"/>
            <a:ext cx="4011084"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4766734" y="273052"/>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0"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71357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723279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338473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0" y="274639"/>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19064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F38FE0-BC15-9DAB-BE07-7B65E48F29A5}"/>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9257B68-09FF-DE33-EE32-6834A5862F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4DA3C59-76C3-2F4B-BABE-932F13821E4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0FAD2F7-2B07-42E7-6E92-F658BD2816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593FAB6-3985-CF19-97DA-3C3086F2DB3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B50FC38-69DC-C86E-6C5B-BADFA7EBF3A8}"/>
              </a:ext>
            </a:extLst>
          </p:cNvPr>
          <p:cNvSpPr>
            <a:spLocks noGrp="1"/>
          </p:cNvSpPr>
          <p:nvPr>
            <p:ph type="dt" sz="half" idx="10"/>
          </p:nvPr>
        </p:nvSpPr>
        <p:spPr/>
        <p:txBody>
          <a:bodyPr/>
          <a:lstStyle/>
          <a:p>
            <a:fld id="{BD49DAD6-CF7A-2640-A38B-5698D94A3F05}" type="datetime1">
              <a:rPr kumimoji="1" lang="ja-JP" altLang="en-US" smtClean="0"/>
              <a:t>2026/8/28</a:t>
            </a:fld>
            <a:endParaRPr kumimoji="1" lang="ja-JP" altLang="en-US"/>
          </a:p>
        </p:txBody>
      </p:sp>
      <p:sp>
        <p:nvSpPr>
          <p:cNvPr id="8" name="フッター プレースホルダー 7">
            <a:extLst>
              <a:ext uri="{FF2B5EF4-FFF2-40B4-BE49-F238E27FC236}">
                <a16:creationId xmlns:a16="http://schemas.microsoft.com/office/drawing/2014/main" id="{68B6FBB4-07DD-9D9E-9C8C-3FBDF7DEB375}"/>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897781D-C248-0F6C-F728-DD166F89F3D9}"/>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1441144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F6B9AA-B1EF-0F8B-85EC-903517D174A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976E004-C25A-2B00-1F9A-FED3FC0179E4}"/>
              </a:ext>
            </a:extLst>
          </p:cNvPr>
          <p:cNvSpPr>
            <a:spLocks noGrp="1"/>
          </p:cNvSpPr>
          <p:nvPr>
            <p:ph type="dt" sz="half" idx="10"/>
          </p:nvPr>
        </p:nvSpPr>
        <p:spPr/>
        <p:txBody>
          <a:bodyPr/>
          <a:lstStyle/>
          <a:p>
            <a:fld id="{A3E98426-18F2-1843-B727-66A887F10396}" type="datetime1">
              <a:rPr kumimoji="1" lang="ja-JP" altLang="en-US" smtClean="0"/>
              <a:t>2026/8/28</a:t>
            </a:fld>
            <a:endParaRPr kumimoji="1" lang="ja-JP" altLang="en-US"/>
          </a:p>
        </p:txBody>
      </p:sp>
      <p:sp>
        <p:nvSpPr>
          <p:cNvPr id="4" name="フッター プレースホルダー 3">
            <a:extLst>
              <a:ext uri="{FF2B5EF4-FFF2-40B4-BE49-F238E27FC236}">
                <a16:creationId xmlns:a16="http://schemas.microsoft.com/office/drawing/2014/main" id="{5FDC4B1D-2D49-5C6B-E1CE-18F9F8D116F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0024916-29A1-CEE0-C2BF-2D340F93DFB0}"/>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3986298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A3A8667-6F80-8FFE-BDC1-E2F52B505926}"/>
              </a:ext>
            </a:extLst>
          </p:cNvPr>
          <p:cNvSpPr>
            <a:spLocks noGrp="1"/>
          </p:cNvSpPr>
          <p:nvPr>
            <p:ph type="dt" sz="half" idx="10"/>
          </p:nvPr>
        </p:nvSpPr>
        <p:spPr/>
        <p:txBody>
          <a:bodyPr/>
          <a:lstStyle/>
          <a:p>
            <a:fld id="{0539EC8F-E981-0545-A450-53AC4A5E8C42}" type="datetime1">
              <a:rPr kumimoji="1" lang="ja-JP" altLang="en-US" smtClean="0"/>
              <a:t>2026/8/28</a:t>
            </a:fld>
            <a:endParaRPr kumimoji="1" lang="ja-JP" altLang="en-US"/>
          </a:p>
        </p:txBody>
      </p:sp>
      <p:sp>
        <p:nvSpPr>
          <p:cNvPr id="3" name="フッター プレースホルダー 2">
            <a:extLst>
              <a:ext uri="{FF2B5EF4-FFF2-40B4-BE49-F238E27FC236}">
                <a16:creationId xmlns:a16="http://schemas.microsoft.com/office/drawing/2014/main" id="{777766F4-95FE-E7AC-8F05-153003AB0CC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C84BCEA-1740-448F-C2E3-0A60F14173EE}"/>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1500988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B995A4-DE63-7774-9664-44BD07868C4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61FAEF4-45B6-086C-9747-6AE9DE297C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84E4B92-2B92-C4D0-500C-260A5789BE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4FDF5F5-5604-4B0F-FA58-07C0E208A6F6}"/>
              </a:ext>
            </a:extLst>
          </p:cNvPr>
          <p:cNvSpPr>
            <a:spLocks noGrp="1"/>
          </p:cNvSpPr>
          <p:nvPr>
            <p:ph type="dt" sz="half" idx="10"/>
          </p:nvPr>
        </p:nvSpPr>
        <p:spPr/>
        <p:txBody>
          <a:bodyPr/>
          <a:lstStyle/>
          <a:p>
            <a:fld id="{CBD1C688-B641-FD4C-8D6C-114CD311FF42}" type="datetime1">
              <a:rPr kumimoji="1" lang="ja-JP" altLang="en-US" smtClean="0"/>
              <a:t>2026/8/28</a:t>
            </a:fld>
            <a:endParaRPr kumimoji="1" lang="ja-JP" altLang="en-US"/>
          </a:p>
        </p:txBody>
      </p:sp>
      <p:sp>
        <p:nvSpPr>
          <p:cNvPr id="6" name="フッター プレースホルダー 5">
            <a:extLst>
              <a:ext uri="{FF2B5EF4-FFF2-40B4-BE49-F238E27FC236}">
                <a16:creationId xmlns:a16="http://schemas.microsoft.com/office/drawing/2014/main" id="{0A6A2022-837F-16AD-7BB7-0F363462683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B5175C8-218A-0158-775D-8ECA930C7628}"/>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2468268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12273B-A222-24A7-56F6-77BC22597AF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659EF67-15C2-7187-2ED5-E4C158E34E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7BFA870-2080-5428-0F40-F37BF03E31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497A97C-F952-DF26-8B3E-C1F313E8B99C}"/>
              </a:ext>
            </a:extLst>
          </p:cNvPr>
          <p:cNvSpPr>
            <a:spLocks noGrp="1"/>
          </p:cNvSpPr>
          <p:nvPr>
            <p:ph type="dt" sz="half" idx="10"/>
          </p:nvPr>
        </p:nvSpPr>
        <p:spPr/>
        <p:txBody>
          <a:bodyPr/>
          <a:lstStyle/>
          <a:p>
            <a:fld id="{C94FDCA8-BBAE-7240-A52D-9A0CB4C2519E}" type="datetime1">
              <a:rPr kumimoji="1" lang="ja-JP" altLang="en-US" smtClean="0"/>
              <a:t>2026/8/28</a:t>
            </a:fld>
            <a:endParaRPr kumimoji="1" lang="ja-JP" altLang="en-US"/>
          </a:p>
        </p:txBody>
      </p:sp>
      <p:sp>
        <p:nvSpPr>
          <p:cNvPr id="6" name="フッター プレースホルダー 5">
            <a:extLst>
              <a:ext uri="{FF2B5EF4-FFF2-40B4-BE49-F238E27FC236}">
                <a16:creationId xmlns:a16="http://schemas.microsoft.com/office/drawing/2014/main" id="{64491BD1-34B4-7D22-EBB5-EE8F57C02E0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CCE249B-E53E-5D0C-AAE2-23FA7EF907A3}"/>
              </a:ext>
            </a:extLst>
          </p:cNvPr>
          <p:cNvSpPr>
            <a:spLocks noGrp="1"/>
          </p:cNvSpPr>
          <p:nvPr>
            <p:ph type="sldNum" sz="quarter" idx="12"/>
          </p:nvPr>
        </p:nvSpPr>
        <p:spPr/>
        <p:txBody>
          <a:body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1813388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4750491-1F48-28CD-BC80-A27D0E6780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AFAB867-844C-75AE-1470-918E7C407B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4" name="日付プレースホルダー 3">
            <a:extLst>
              <a:ext uri="{FF2B5EF4-FFF2-40B4-BE49-F238E27FC236}">
                <a16:creationId xmlns:a16="http://schemas.microsoft.com/office/drawing/2014/main" id="{2ADA807D-B663-0C65-345B-4FEC050E55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6402489-DE7F-5D45-A8C2-898C48E3D3DE}" type="datetime1">
              <a:rPr kumimoji="1" lang="ja-JP" altLang="en-US" smtClean="0"/>
              <a:t>2026/8/28</a:t>
            </a:fld>
            <a:endParaRPr kumimoji="1" lang="ja-JP" altLang="en-US"/>
          </a:p>
        </p:txBody>
      </p:sp>
      <p:sp>
        <p:nvSpPr>
          <p:cNvPr id="5" name="フッター プレースホルダー 4">
            <a:extLst>
              <a:ext uri="{FF2B5EF4-FFF2-40B4-BE49-F238E27FC236}">
                <a16:creationId xmlns:a16="http://schemas.microsoft.com/office/drawing/2014/main" id="{C07A15DA-024A-D322-1C06-9FFD97AF27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B888ACC-539A-5899-C636-4DA810A687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1E3EA3-BD4D-6E43-978F-523B06AF1452}" type="slidenum">
              <a:rPr kumimoji="1" lang="ja-JP" altLang="en-US" smtClean="0"/>
              <a:t>‹#›</a:t>
            </a:fld>
            <a:endParaRPr kumimoji="1" lang="ja-JP" altLang="en-US"/>
          </a:p>
        </p:txBody>
      </p:sp>
    </p:spTree>
    <p:extLst>
      <p:ext uri="{BB962C8B-B14F-4D97-AF65-F5344CB8AC3E}">
        <p14:creationId xmlns:p14="http://schemas.microsoft.com/office/powerpoint/2010/main" val="396844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BIZ UDGothic" panose="020B0400000000000000" pitchFamily="49" charset="-128"/>
          <a:ea typeface="BIZ UDGothic" panose="020B0400000000000000" pitchFamily="49"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BIZ UDGothic" panose="020B0400000000000000" pitchFamily="49" charset="-128"/>
          <a:ea typeface="BIZ UDGothic" panose="020B0400000000000000" pitchFamily="49"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BIZ UDGothic" panose="020B0400000000000000" pitchFamily="49" charset="-128"/>
          <a:ea typeface="BIZ UDGothic" panose="020B0400000000000000" pitchFamily="49"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BIZ UDGothic" panose="020B0400000000000000" pitchFamily="49" charset="-128"/>
          <a:ea typeface="BIZ UDGothic" panose="020B0400000000000000" pitchFamily="49"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BIZ UDGothic" panose="020B0400000000000000" pitchFamily="49" charset="-128"/>
          <a:ea typeface="BIZ UDGothic" panose="020B0400000000000000" pitchFamily="49"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BIZ UDGothic" panose="020B0400000000000000" pitchFamily="49" charset="-128"/>
          <a:ea typeface="BIZ UDGothic" panose="020B0400000000000000" pitchFamily="49"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41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3C81B48-5512-4DB8-8F76-2A3526688AEB}" type="datetime1">
              <a:rPr lang="ja-JP" altLang="en-US" smtClean="0">
                <a:solidFill>
                  <a:prstClr val="black">
                    <a:tint val="75000"/>
                  </a:prstClr>
                </a:solidFill>
              </a:rPr>
              <a:t>2026/8/28</a:t>
            </a:fld>
            <a:endParaRPr lang="ja-JP" altLang="en-US" dirty="0">
              <a:solidFill>
                <a:prstClr val="black">
                  <a:tint val="75000"/>
                </a:prstClr>
              </a:solidFill>
            </a:endParaRPr>
          </a:p>
        </p:txBody>
      </p:sp>
      <p:sp>
        <p:nvSpPr>
          <p:cNvPr id="5" name="フッター プレースホルダー 4"/>
          <p:cNvSpPr>
            <a:spLocks noGrp="1"/>
          </p:cNvSpPr>
          <p:nvPr>
            <p:ph type="ftr" sz="quarter" idx="3"/>
          </p:nvPr>
        </p:nvSpPr>
        <p:spPr>
          <a:xfrm>
            <a:off x="4165600" y="635641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8737600" y="635641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7126C98-0824-412A-A451-8853463E4D10}"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2654019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2" y="176109"/>
            <a:ext cx="12188953"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13359" y="284176"/>
            <a:ext cx="10363200" cy="150876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913359" y="2011680"/>
            <a:ext cx="10363200" cy="420624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908744" y="6422857"/>
            <a:ext cx="3460058" cy="365125"/>
          </a:xfrm>
          <a:prstGeom prst="rect">
            <a:avLst/>
          </a:prstGeom>
        </p:spPr>
        <p:txBody>
          <a:bodyPr vert="horz" lIns="91440" tIns="45720" rIns="45720" bIns="45720" rtlCol="0" anchor="ctr"/>
          <a:lstStyle>
            <a:lvl1pPr algn="l">
              <a:defRPr sz="1050">
                <a:solidFill>
                  <a:schemeClr val="tx1"/>
                </a:solidFill>
              </a:defRPr>
            </a:lvl1pPr>
          </a:lstStyle>
          <a:p>
            <a:pPr fontAlgn="base">
              <a:spcBef>
                <a:spcPct val="0"/>
              </a:spcBef>
              <a:spcAft>
                <a:spcPct val="0"/>
              </a:spcAft>
              <a:defRPr/>
            </a:pPr>
            <a:fld id="{E60D9631-BD99-4D4E-B173-1000680ADF1E}" type="datetime1">
              <a:rPr kumimoji="0" lang="ja-JP" altLang="en-US" smtClean="0">
                <a:solidFill>
                  <a:srgbClr val="000000"/>
                </a:solidFill>
              </a:rPr>
              <a:t>2026/8/28</a:t>
            </a:fld>
            <a:endParaRPr kumimoji="0" lang="en-US">
              <a:solidFill>
                <a:srgbClr val="000000"/>
              </a:solidFill>
            </a:endParaRPr>
          </a:p>
        </p:txBody>
      </p:sp>
      <p:sp>
        <p:nvSpPr>
          <p:cNvPr id="5" name="Footer Placeholder 4"/>
          <p:cNvSpPr>
            <a:spLocks noGrp="1"/>
          </p:cNvSpPr>
          <p:nvPr>
            <p:ph type="ftr" sz="quarter" idx="3"/>
          </p:nvPr>
        </p:nvSpPr>
        <p:spPr>
          <a:xfrm>
            <a:off x="5588001" y="6422857"/>
            <a:ext cx="5414170" cy="365125"/>
          </a:xfrm>
          <a:prstGeom prst="rect">
            <a:avLst/>
          </a:prstGeom>
        </p:spPr>
        <p:txBody>
          <a:bodyPr vert="horz" lIns="91440" tIns="45720" rIns="91440" bIns="45720" rtlCol="0" anchor="ctr"/>
          <a:lstStyle>
            <a:lvl1pPr algn="r">
              <a:defRPr sz="1050">
                <a:solidFill>
                  <a:schemeClr val="tx1"/>
                </a:solidFill>
              </a:defRPr>
            </a:lvl1pPr>
          </a:lstStyle>
          <a:p>
            <a:pPr fontAlgn="base">
              <a:spcBef>
                <a:spcPct val="0"/>
              </a:spcBef>
              <a:spcAft>
                <a:spcPct val="0"/>
              </a:spcAft>
              <a:defRPr/>
            </a:pPr>
            <a:endParaRPr kumimoji="0" lang="en-US">
              <a:solidFill>
                <a:srgbClr val="000000"/>
              </a:solidFill>
            </a:endParaRPr>
          </a:p>
        </p:txBody>
      </p:sp>
      <p:sp>
        <p:nvSpPr>
          <p:cNvPr id="6" name="Slide Number Placeholder 5"/>
          <p:cNvSpPr>
            <a:spLocks noGrp="1"/>
          </p:cNvSpPr>
          <p:nvPr>
            <p:ph type="sldNum" sz="quarter" idx="4"/>
          </p:nvPr>
        </p:nvSpPr>
        <p:spPr>
          <a:xfrm>
            <a:off x="11020184" y="6422857"/>
            <a:ext cx="946265" cy="365125"/>
          </a:xfrm>
          <a:prstGeom prst="rect">
            <a:avLst/>
          </a:prstGeom>
        </p:spPr>
        <p:txBody>
          <a:bodyPr vert="horz" lIns="45720" tIns="45720" rIns="91440" bIns="45720" rtlCol="0" anchor="ctr"/>
          <a:lstStyle>
            <a:lvl1pPr algn="l">
              <a:defRPr sz="1200" b="0">
                <a:solidFill>
                  <a:schemeClr val="tx1"/>
                </a:solidFill>
              </a:defRPr>
            </a:lvl1pPr>
          </a:lstStyle>
          <a:p>
            <a:pPr fontAlgn="base">
              <a:spcBef>
                <a:spcPct val="0"/>
              </a:spcBef>
              <a:spcAft>
                <a:spcPct val="0"/>
              </a:spcAft>
              <a:defRPr/>
            </a:pPr>
            <a:fld id="{66EC5647-FE32-474F-81A6-3EADE2516AE4}" type="slidenum">
              <a:rPr kumimoji="0" lang="ja-JP" altLang="en-US" smtClean="0">
                <a:solidFill>
                  <a:srgbClr val="000000"/>
                </a:solidFill>
              </a:rPr>
              <a:pPr fontAlgn="base">
                <a:spcBef>
                  <a:spcPct val="0"/>
                </a:spcBef>
                <a:spcAft>
                  <a:spcPct val="0"/>
                </a:spcAft>
                <a:defRPr/>
              </a:pPr>
              <a:t>‹#›</a:t>
            </a:fld>
            <a:endParaRPr kumimoji="0" lang="en-US">
              <a:solidFill>
                <a:srgbClr val="000000"/>
              </a:solidFill>
            </a:endParaRPr>
          </a:p>
        </p:txBody>
      </p:sp>
    </p:spTree>
    <p:extLst>
      <p:ext uri="{BB962C8B-B14F-4D97-AF65-F5344CB8AC3E}">
        <p14:creationId xmlns:p14="http://schemas.microsoft.com/office/powerpoint/2010/main" val="2607561366"/>
      </p:ext>
    </p:extLst>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85000"/>
        </a:lnSpc>
        <a:spcBef>
          <a:spcPct val="0"/>
        </a:spcBef>
        <a:buNone/>
        <a:defRPr kumimoji="1"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kumimoji="1"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kumimoji="1" sz="16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5ED7F3-F69E-4B52-A86D-E4B114A0CE4F}" type="datetimeFigureOut">
              <a:rPr lang="ja-JP" altLang="en-US" smtClean="0">
                <a:solidFill>
                  <a:prstClr val="black">
                    <a:tint val="75000"/>
                  </a:prstClr>
                </a:solidFill>
              </a:rPr>
              <a:pPr/>
              <a:t>2026/8/28</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3AE4A7-5553-4157-BD2B-CEDFAA1AA3B9}"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987178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3.wmf"/><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ctrTitle"/>
          </p:nvPr>
        </p:nvSpPr>
        <p:spPr>
          <a:xfrm>
            <a:off x="1703512" y="2491640"/>
            <a:ext cx="8420100" cy="792089"/>
          </a:xfrm>
        </p:spPr>
        <p:txBody>
          <a:bodyPr>
            <a:normAutofit/>
          </a:bodyPr>
          <a:lstStyle/>
          <a:p>
            <a:pPr>
              <a:spcBef>
                <a:spcPts val="3000"/>
              </a:spcBef>
              <a:defRPr/>
            </a:pPr>
            <a:r>
              <a:rPr lang="ja-JP" altLang="en-US" sz="4000" b="1" kern="0" dirty="0">
                <a:solidFill>
                  <a:srgbClr val="090807"/>
                </a:solidFill>
                <a:latin typeface="BIZ UDPゴシック" panose="020B0400000000000000" pitchFamily="50" charset="-128"/>
                <a:ea typeface="BIZ UDPゴシック" panose="020B0400000000000000" pitchFamily="50" charset="-128"/>
              </a:rPr>
              <a:t>児童期における支援提供のポイント</a:t>
            </a:r>
            <a:endParaRPr lang="ja-JP" altLang="en-US" sz="4000" b="1" dirty="0">
              <a:latin typeface="BIZ UDPゴシック" panose="020B0400000000000000" pitchFamily="50" charset="-128"/>
              <a:ea typeface="BIZ UDPゴシック" panose="020B0400000000000000" pitchFamily="50" charset="-128"/>
            </a:endParaRPr>
          </a:p>
        </p:txBody>
      </p:sp>
      <p:sp>
        <p:nvSpPr>
          <p:cNvPr id="2" name="字幕 1">
            <a:extLst>
              <a:ext uri="{FF2B5EF4-FFF2-40B4-BE49-F238E27FC236}">
                <a16:creationId xmlns:a16="http://schemas.microsoft.com/office/drawing/2014/main" id="{A561BF47-5F55-416B-A1EE-7C1661C9AD1B}"/>
              </a:ext>
            </a:extLst>
          </p:cNvPr>
          <p:cNvSpPr>
            <a:spLocks noGrp="1"/>
          </p:cNvSpPr>
          <p:nvPr>
            <p:ph type="subTitle" idx="1"/>
          </p:nvPr>
        </p:nvSpPr>
        <p:spPr>
          <a:xfrm>
            <a:off x="4943872" y="4834256"/>
            <a:ext cx="6831816" cy="1588600"/>
          </a:xfrm>
        </p:spPr>
        <p:txBody>
          <a:bodyPr>
            <a:normAutofit/>
          </a:bodyPr>
          <a:lstStyle/>
          <a:p>
            <a:pPr algn="l"/>
            <a:r>
              <a:rPr kumimoji="1" lang="ja-JP" altLang="en-US">
                <a:latin typeface="BIZ UDPゴシック" panose="020B0400000000000000" pitchFamily="50" charset="-128"/>
                <a:ea typeface="BIZ UDPゴシック" panose="020B0400000000000000" pitchFamily="50" charset="-128"/>
              </a:rPr>
              <a:t>株式会社</a:t>
            </a:r>
            <a:r>
              <a:rPr kumimoji="1" lang="en-US" altLang="ja-JP" dirty="0">
                <a:latin typeface="BIZ UDPゴシック" panose="020B0400000000000000" pitchFamily="50" charset="-128"/>
                <a:ea typeface="BIZ UDPゴシック" panose="020B0400000000000000" pitchFamily="50" charset="-128"/>
              </a:rPr>
              <a:t>UNIQUER</a:t>
            </a:r>
            <a:r>
              <a:rPr kumimoji="1" lang="ja-JP" altLang="en-US">
                <a:latin typeface="BIZ UDPゴシック" panose="020B0400000000000000" pitchFamily="50" charset="-128"/>
                <a:ea typeface="BIZ UDPゴシック" panose="020B0400000000000000" pitchFamily="50" charset="-128"/>
              </a:rPr>
              <a:t> 　代表取締役</a:t>
            </a:r>
            <a:endParaRPr kumimoji="1" lang="en-US" altLang="ja-JP" dirty="0">
              <a:latin typeface="BIZ UDPゴシック" panose="020B0400000000000000" pitchFamily="50" charset="-128"/>
              <a:ea typeface="BIZ UDPゴシック" panose="020B0400000000000000" pitchFamily="50" charset="-128"/>
            </a:endParaRPr>
          </a:p>
          <a:p>
            <a:pPr algn="l"/>
            <a:r>
              <a:rPr lang="ja-JP" altLang="en-US">
                <a:latin typeface="BIZ UDPゴシック" panose="020B0400000000000000" pitchFamily="50" charset="-128"/>
                <a:ea typeface="BIZ UDPゴシック" panose="020B0400000000000000" pitchFamily="50" charset="-128"/>
              </a:rPr>
              <a:t>一般社団法人全国</a:t>
            </a:r>
            <a:r>
              <a:rPr lang="ja-JP" altLang="en-US" dirty="0">
                <a:latin typeface="BIZ UDPゴシック" panose="020B0400000000000000" pitchFamily="50" charset="-128"/>
                <a:ea typeface="BIZ UDPゴシック" panose="020B0400000000000000" pitchFamily="50" charset="-128"/>
              </a:rPr>
              <a:t>児童発達支援協</a:t>
            </a:r>
            <a:r>
              <a:rPr lang="ja-JP" altLang="en-US">
                <a:latin typeface="BIZ UDPゴシック" panose="020B0400000000000000" pitchFamily="50" charset="-128"/>
                <a:ea typeface="BIZ UDPゴシック" panose="020B0400000000000000" pitchFamily="50" charset="-128"/>
              </a:rPr>
              <a:t>議会　理事</a:t>
            </a:r>
            <a:endParaRPr kumimoji="1" lang="en-US" altLang="ja-JP" dirty="0">
              <a:latin typeface="BIZ UDPゴシック" panose="020B0400000000000000" pitchFamily="50" charset="-128"/>
              <a:ea typeface="BIZ UDPゴシック" panose="020B0400000000000000" pitchFamily="50" charset="-128"/>
            </a:endParaRPr>
          </a:p>
          <a:p>
            <a:pPr algn="r"/>
            <a:r>
              <a:rPr lang="ja-JP" altLang="en-US">
                <a:latin typeface="BIZ UDPゴシック" panose="020B0400000000000000" pitchFamily="50" charset="-128"/>
                <a:ea typeface="BIZ UDPゴシック" panose="020B0400000000000000" pitchFamily="50" charset="-128"/>
              </a:rPr>
              <a:t>熊本　哲也　</a:t>
            </a:r>
            <a:endParaRPr lang="ja-JP" altLang="en-US" dirty="0">
              <a:latin typeface="BIZ UDPゴシック" panose="020B0400000000000000" pitchFamily="50" charset="-128"/>
              <a:ea typeface="BIZ UDPゴシック" panose="020B0400000000000000" pitchFamily="50" charset="-128"/>
            </a:endParaRPr>
          </a:p>
        </p:txBody>
      </p:sp>
      <p:sp>
        <p:nvSpPr>
          <p:cNvPr id="4" name="Rectangle 3">
            <a:extLst>
              <a:ext uri="{FF2B5EF4-FFF2-40B4-BE49-F238E27FC236}">
                <a16:creationId xmlns:a16="http://schemas.microsoft.com/office/drawing/2014/main" id="{E75E698A-D72A-7494-E85B-447A8EB2BA21}"/>
              </a:ext>
            </a:extLst>
          </p:cNvPr>
          <p:cNvSpPr txBox="1">
            <a:spLocks noChangeArrowheads="1"/>
          </p:cNvSpPr>
          <p:nvPr/>
        </p:nvSpPr>
        <p:spPr bwMode="auto">
          <a:xfrm>
            <a:off x="1852364" y="127918"/>
            <a:ext cx="8420100" cy="564779"/>
          </a:xfrm>
          <a:prstGeom prst="rect">
            <a:avLst/>
          </a:prstGeom>
          <a:solidFill>
            <a:schemeClr val="bg2">
              <a:lumMod val="20000"/>
              <a:lumOff val="80000"/>
            </a:schemeClr>
          </a:solidFill>
          <a:ln w="9525">
            <a:solidFill>
              <a:schemeClr val="accent1">
                <a:lumMod val="25000"/>
              </a:schemeClr>
            </a:solidFill>
            <a:miter lim="800000"/>
            <a:headEnd/>
            <a:tailEnd/>
          </a:ln>
          <a:scene3d>
            <a:camera prst="orthographicFront"/>
            <a:lightRig rig="threePt" dir="t"/>
          </a:scene3d>
          <a:sp3d>
            <a:bevelT prst="convex"/>
          </a:sp3d>
        </p:spPr>
        <p:txBody>
          <a:bodyPr lIns="91399" tIns="45701" rIns="91399" bIns="45701"/>
          <a:lstStyle/>
          <a:p>
            <a:pPr algn="ctr">
              <a:lnSpc>
                <a:spcPct val="80000"/>
              </a:lnSpc>
              <a:spcBef>
                <a:spcPct val="20000"/>
              </a:spcBef>
            </a:pPr>
            <a:r>
              <a:rPr lang="ja-JP" altLang="en-US" sz="1600">
                <a:solidFill>
                  <a:schemeClr val="bg2">
                    <a:lumMod val="50000"/>
                  </a:schemeClr>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令和８年（２０２６）</a:t>
            </a:r>
            <a:r>
              <a:rPr lang="ja-JP" altLang="en-US" sz="1600" dirty="0">
                <a:solidFill>
                  <a:schemeClr val="bg2">
                    <a:lumMod val="50000"/>
                  </a:schemeClr>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度サービス管理責任者及び児童発達支援管理責任者指導者養成研修</a:t>
            </a:r>
            <a:endParaRPr lang="en-US" altLang="ja-JP" sz="1600" dirty="0">
              <a:solidFill>
                <a:schemeClr val="bg2">
                  <a:lumMod val="50000"/>
                </a:schemeClr>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algn="ctr">
              <a:lnSpc>
                <a:spcPct val="80000"/>
              </a:lnSpc>
              <a:spcBef>
                <a:spcPct val="20000"/>
              </a:spcBef>
            </a:pPr>
            <a:r>
              <a:rPr lang="ja-JP" altLang="en-US" sz="1600" dirty="0">
                <a:solidFill>
                  <a:schemeClr val="bg2">
                    <a:lumMod val="50000"/>
                  </a:schemeClr>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専門コース別研修　障害児支援 </a:t>
            </a:r>
          </a:p>
          <a:p>
            <a:pPr algn="ctr">
              <a:lnSpc>
                <a:spcPct val="80000"/>
              </a:lnSpc>
              <a:spcBef>
                <a:spcPct val="20000"/>
              </a:spcBef>
            </a:pPr>
            <a:endParaRPr lang="ja-JP" altLang="ja-JP" sz="3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30179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E3065-E6CD-0E17-8CD1-33B644D15AC3}"/>
            </a:ext>
          </a:extLst>
        </p:cNvPr>
        <p:cNvGrpSpPr/>
        <p:nvPr/>
      </p:nvGrpSpPr>
      <p:grpSpPr>
        <a:xfrm>
          <a:off x="0" y="0"/>
          <a:ext cx="0" cy="0"/>
          <a:chOff x="0" y="0"/>
          <a:chExt cx="0" cy="0"/>
        </a:xfrm>
      </p:grpSpPr>
      <p:sp>
        <p:nvSpPr>
          <p:cNvPr id="3" name="テキスト ボックス 21">
            <a:extLst>
              <a:ext uri="{FF2B5EF4-FFF2-40B4-BE49-F238E27FC236}">
                <a16:creationId xmlns:a16="http://schemas.microsoft.com/office/drawing/2014/main" id="{59E170AE-C44A-A21A-1BEA-879365329619}"/>
              </a:ext>
            </a:extLst>
          </p:cNvPr>
          <p:cNvSpPr txBox="1">
            <a:spLocks noChangeArrowheads="1"/>
          </p:cNvSpPr>
          <p:nvPr/>
        </p:nvSpPr>
        <p:spPr bwMode="auto">
          <a:xfrm>
            <a:off x="1209489" y="342710"/>
            <a:ext cx="93853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a:r>
              <a:rPr lang="ja-JP" altLang="en-US" sz="3200" u="sng">
                <a:solidFill>
                  <a:prstClr val="black"/>
                </a:solidFill>
                <a:latin typeface="BIZ UDGothic" panose="020B0400000000000000" pitchFamily="49" charset="-128"/>
              </a:rPr>
              <a:t>こどもが日中暮らす場所と障害児支援</a:t>
            </a:r>
            <a:endParaRPr lang="en-US" altLang="ja-JP" sz="3200" u="sng" dirty="0">
              <a:solidFill>
                <a:srgbClr val="FF0000"/>
              </a:solidFill>
              <a:latin typeface="BIZ UDGothic" panose="020B0400000000000000" pitchFamily="49" charset="-128"/>
            </a:endParaRPr>
          </a:p>
        </p:txBody>
      </p:sp>
      <p:sp>
        <p:nvSpPr>
          <p:cNvPr id="6" name="角丸四角形 5">
            <a:extLst>
              <a:ext uri="{FF2B5EF4-FFF2-40B4-BE49-F238E27FC236}">
                <a16:creationId xmlns:a16="http://schemas.microsoft.com/office/drawing/2014/main" id="{7B365229-3300-9E02-79A7-2517E1167DF6}"/>
              </a:ext>
            </a:extLst>
          </p:cNvPr>
          <p:cNvSpPr/>
          <p:nvPr/>
        </p:nvSpPr>
        <p:spPr>
          <a:xfrm>
            <a:off x="2367496" y="2763891"/>
            <a:ext cx="2602479" cy="467945"/>
          </a:xfrm>
          <a:prstGeom prst="roundRect">
            <a:avLst/>
          </a:prstGeom>
          <a:solidFill>
            <a:schemeClr val="accent2">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2400" dirty="0">
                <a:latin typeface="MS PGothic" panose="020B0600070205080204" pitchFamily="34" charset="-128"/>
                <a:ea typeface="MS PGothic" panose="020B0600070205080204" pitchFamily="34" charset="-128"/>
              </a:rPr>
              <a:t>保育所・こども園</a:t>
            </a:r>
          </a:p>
        </p:txBody>
      </p:sp>
      <p:sp>
        <p:nvSpPr>
          <p:cNvPr id="9" name="角丸四角形 8">
            <a:extLst>
              <a:ext uri="{FF2B5EF4-FFF2-40B4-BE49-F238E27FC236}">
                <a16:creationId xmlns:a16="http://schemas.microsoft.com/office/drawing/2014/main" id="{CFEDB809-19B7-E9F4-EB98-750376927F9F}"/>
              </a:ext>
            </a:extLst>
          </p:cNvPr>
          <p:cNvSpPr/>
          <p:nvPr/>
        </p:nvSpPr>
        <p:spPr>
          <a:xfrm>
            <a:off x="5060724" y="2133767"/>
            <a:ext cx="2857118" cy="1098068"/>
          </a:xfrm>
          <a:prstGeom prst="roundRect">
            <a:avLst/>
          </a:prstGeom>
          <a:solidFill>
            <a:schemeClr val="accent2">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2800">
                <a:latin typeface="MS PGothic" panose="020B0600070205080204" pitchFamily="34" charset="-128"/>
                <a:ea typeface="MS PGothic" panose="020B0600070205080204" pitchFamily="34" charset="-128"/>
              </a:rPr>
              <a:t>小学校</a:t>
            </a:r>
            <a:endParaRPr lang="en-US" altLang="ja-JP" sz="2800" dirty="0">
              <a:latin typeface="MS PGothic" panose="020B0600070205080204" pitchFamily="34" charset="-128"/>
              <a:ea typeface="MS PGothic" panose="020B0600070205080204" pitchFamily="34" charset="-128"/>
            </a:endParaRPr>
          </a:p>
          <a:p>
            <a:pPr algn="ctr"/>
            <a:r>
              <a:rPr lang="ja-JP" altLang="en-US" sz="2800">
                <a:latin typeface="MS PGothic" panose="020B0600070205080204" pitchFamily="34" charset="-128"/>
                <a:ea typeface="MS PGothic" panose="020B0600070205080204" pitchFamily="34" charset="-128"/>
              </a:rPr>
              <a:t>小学部</a:t>
            </a:r>
          </a:p>
        </p:txBody>
      </p:sp>
      <p:sp>
        <p:nvSpPr>
          <p:cNvPr id="11" name="テキスト ボックス 10">
            <a:extLst>
              <a:ext uri="{FF2B5EF4-FFF2-40B4-BE49-F238E27FC236}">
                <a16:creationId xmlns:a16="http://schemas.microsoft.com/office/drawing/2014/main" id="{63767EA1-BCD9-53FB-1707-9C20C3D2E6B6}"/>
              </a:ext>
            </a:extLst>
          </p:cNvPr>
          <p:cNvSpPr txBox="1"/>
          <p:nvPr/>
        </p:nvSpPr>
        <p:spPr>
          <a:xfrm>
            <a:off x="3008670" y="1364985"/>
            <a:ext cx="1415772" cy="461665"/>
          </a:xfrm>
          <a:prstGeom prst="rect">
            <a:avLst/>
          </a:prstGeom>
          <a:noFill/>
        </p:spPr>
        <p:txBody>
          <a:bodyPr wrap="none" rtlCol="0">
            <a:spAutoFit/>
          </a:bodyPr>
          <a:lstStyle/>
          <a:p>
            <a:r>
              <a:rPr lang="ja-JP" altLang="en-US" sz="2400" u="sng">
                <a:latin typeface="MS PGothic" panose="020B0600070205080204" pitchFamily="34" charset="-128"/>
                <a:ea typeface="MS PGothic" panose="020B0600070205080204" pitchFamily="34" charset="-128"/>
              </a:rPr>
              <a:t>乳幼児期</a:t>
            </a:r>
          </a:p>
        </p:txBody>
      </p:sp>
      <p:sp>
        <p:nvSpPr>
          <p:cNvPr id="12" name="テキスト ボックス 11">
            <a:extLst>
              <a:ext uri="{FF2B5EF4-FFF2-40B4-BE49-F238E27FC236}">
                <a16:creationId xmlns:a16="http://schemas.microsoft.com/office/drawing/2014/main" id="{81673C5D-D2A3-2D19-F7D3-F550BD633459}"/>
              </a:ext>
            </a:extLst>
          </p:cNvPr>
          <p:cNvSpPr txBox="1"/>
          <p:nvPr/>
        </p:nvSpPr>
        <p:spPr>
          <a:xfrm>
            <a:off x="7502604" y="1270204"/>
            <a:ext cx="1107996" cy="461665"/>
          </a:xfrm>
          <a:prstGeom prst="rect">
            <a:avLst/>
          </a:prstGeom>
          <a:noFill/>
        </p:spPr>
        <p:txBody>
          <a:bodyPr wrap="none" rtlCol="0">
            <a:spAutoFit/>
          </a:bodyPr>
          <a:lstStyle/>
          <a:p>
            <a:r>
              <a:rPr lang="ja-JP" altLang="en-US" sz="2400" u="sng">
                <a:latin typeface="MS PGothic" panose="020B0600070205080204" pitchFamily="34" charset="-128"/>
                <a:ea typeface="MS PGothic" panose="020B0600070205080204" pitchFamily="34" charset="-128"/>
              </a:rPr>
              <a:t>学齢期</a:t>
            </a:r>
          </a:p>
        </p:txBody>
      </p:sp>
      <p:sp>
        <p:nvSpPr>
          <p:cNvPr id="21" name="角丸四角形 20">
            <a:extLst>
              <a:ext uri="{FF2B5EF4-FFF2-40B4-BE49-F238E27FC236}">
                <a16:creationId xmlns:a16="http://schemas.microsoft.com/office/drawing/2014/main" id="{E6E474EA-9FDE-CFD9-787E-BD84235070BD}"/>
              </a:ext>
            </a:extLst>
          </p:cNvPr>
          <p:cNvSpPr/>
          <p:nvPr/>
        </p:nvSpPr>
        <p:spPr>
          <a:xfrm>
            <a:off x="8024141" y="2133767"/>
            <a:ext cx="1408331" cy="1098068"/>
          </a:xfrm>
          <a:prstGeom prst="roundRect">
            <a:avLst/>
          </a:prstGeom>
          <a:solidFill>
            <a:schemeClr val="accent2">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2800">
                <a:latin typeface="MS PGothic" panose="020B0600070205080204" pitchFamily="34" charset="-128"/>
                <a:ea typeface="MS PGothic" panose="020B0600070205080204" pitchFamily="34" charset="-128"/>
              </a:rPr>
              <a:t>中学校</a:t>
            </a:r>
            <a:endParaRPr lang="en-US" altLang="ja-JP" sz="2800" dirty="0">
              <a:latin typeface="MS PGothic" panose="020B0600070205080204" pitchFamily="34" charset="-128"/>
              <a:ea typeface="MS PGothic" panose="020B0600070205080204" pitchFamily="34" charset="-128"/>
            </a:endParaRPr>
          </a:p>
          <a:p>
            <a:pPr algn="ctr"/>
            <a:r>
              <a:rPr lang="ja-JP" altLang="en-US" sz="2800">
                <a:latin typeface="MS PGothic" panose="020B0600070205080204" pitchFamily="34" charset="-128"/>
                <a:ea typeface="MS PGothic" panose="020B0600070205080204" pitchFamily="34" charset="-128"/>
              </a:rPr>
              <a:t>中学部</a:t>
            </a:r>
          </a:p>
        </p:txBody>
      </p:sp>
      <p:sp>
        <p:nvSpPr>
          <p:cNvPr id="22" name="角丸四角形 21">
            <a:extLst>
              <a:ext uri="{FF2B5EF4-FFF2-40B4-BE49-F238E27FC236}">
                <a16:creationId xmlns:a16="http://schemas.microsoft.com/office/drawing/2014/main" id="{9889D321-7C8B-7737-A914-97B661A8305E}"/>
              </a:ext>
            </a:extLst>
          </p:cNvPr>
          <p:cNvSpPr/>
          <p:nvPr/>
        </p:nvSpPr>
        <p:spPr>
          <a:xfrm>
            <a:off x="9484402" y="2133768"/>
            <a:ext cx="1408331" cy="1098068"/>
          </a:xfrm>
          <a:prstGeom prst="roundRect">
            <a:avLst>
              <a:gd name="adj" fmla="val 17721"/>
            </a:avLst>
          </a:prstGeom>
          <a:solidFill>
            <a:schemeClr val="accent2">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2800">
                <a:latin typeface="MS PGothic" panose="020B0600070205080204" pitchFamily="34" charset="-128"/>
                <a:ea typeface="MS PGothic" panose="020B0600070205080204" pitchFamily="34" charset="-128"/>
              </a:rPr>
              <a:t>高校等</a:t>
            </a:r>
            <a:endParaRPr lang="en-US" altLang="ja-JP" sz="2800" dirty="0">
              <a:latin typeface="MS PGothic" panose="020B0600070205080204" pitchFamily="34" charset="-128"/>
              <a:ea typeface="MS PGothic" panose="020B0600070205080204" pitchFamily="34" charset="-128"/>
            </a:endParaRPr>
          </a:p>
          <a:p>
            <a:pPr algn="ctr"/>
            <a:r>
              <a:rPr lang="ja-JP" altLang="en-US" sz="2800">
                <a:latin typeface="MS PGothic" panose="020B0600070205080204" pitchFamily="34" charset="-128"/>
                <a:ea typeface="MS PGothic" panose="020B0600070205080204" pitchFamily="34" charset="-128"/>
              </a:rPr>
              <a:t>高等部</a:t>
            </a:r>
            <a:endParaRPr lang="en-US" altLang="ja-JP" sz="2800" dirty="0">
              <a:latin typeface="MS PGothic" panose="020B0600070205080204" pitchFamily="34" charset="-128"/>
              <a:ea typeface="MS PGothic" panose="020B0600070205080204" pitchFamily="34" charset="-128"/>
            </a:endParaRPr>
          </a:p>
        </p:txBody>
      </p:sp>
      <p:sp>
        <p:nvSpPr>
          <p:cNvPr id="31" name="テキスト ボックス 30">
            <a:extLst>
              <a:ext uri="{FF2B5EF4-FFF2-40B4-BE49-F238E27FC236}">
                <a16:creationId xmlns:a16="http://schemas.microsoft.com/office/drawing/2014/main" id="{0F90BD2A-F9DC-6A4C-0499-41B719F5144F}"/>
              </a:ext>
            </a:extLst>
          </p:cNvPr>
          <p:cNvSpPr txBox="1"/>
          <p:nvPr/>
        </p:nvSpPr>
        <p:spPr>
          <a:xfrm>
            <a:off x="989025" y="2638584"/>
            <a:ext cx="1325322" cy="1446550"/>
          </a:xfrm>
          <a:prstGeom prst="rect">
            <a:avLst/>
          </a:prstGeom>
          <a:noFill/>
        </p:spPr>
        <p:txBody>
          <a:bodyPr wrap="square" rtlCol="0">
            <a:spAutoFit/>
          </a:bodyPr>
          <a:lstStyle/>
          <a:p>
            <a:pPr algn="ctr"/>
            <a:r>
              <a:rPr lang="ja-JP" altLang="en-US" sz="2400">
                <a:latin typeface="MS PGothic" panose="020B0600070205080204" pitchFamily="34" charset="-128"/>
                <a:ea typeface="MS PGothic" panose="020B0600070205080204" pitchFamily="34" charset="-128"/>
              </a:rPr>
              <a:t>日中の</a:t>
            </a:r>
            <a:endParaRPr lang="en-US" altLang="ja-JP" sz="2400" dirty="0">
              <a:latin typeface="MS PGothic" panose="020B0600070205080204" pitchFamily="34" charset="-128"/>
              <a:ea typeface="MS PGothic" panose="020B0600070205080204" pitchFamily="34" charset="-128"/>
            </a:endParaRPr>
          </a:p>
          <a:p>
            <a:pPr algn="ctr"/>
            <a:r>
              <a:rPr lang="ja-JP" altLang="en-US" sz="2400">
                <a:latin typeface="MS PGothic" panose="020B0600070205080204" pitchFamily="34" charset="-128"/>
                <a:ea typeface="MS PGothic" panose="020B0600070205080204" pitchFamily="34" charset="-128"/>
              </a:rPr>
              <a:t>暮らし</a:t>
            </a:r>
            <a:endParaRPr lang="en-US" altLang="ja-JP" sz="2400" dirty="0">
              <a:latin typeface="MS PGothic" panose="020B0600070205080204" pitchFamily="34" charset="-128"/>
              <a:ea typeface="MS PGothic" panose="020B0600070205080204" pitchFamily="34" charset="-128"/>
            </a:endParaRPr>
          </a:p>
          <a:p>
            <a:pPr algn="ctr"/>
            <a:r>
              <a:rPr lang="ja-JP" altLang="en-US" sz="2400">
                <a:latin typeface="MS PGothic" panose="020B0600070205080204" pitchFamily="34" charset="-128"/>
                <a:ea typeface="MS PGothic" panose="020B0600070205080204" pitchFamily="34" charset="-128"/>
              </a:rPr>
              <a:t>の場所</a:t>
            </a:r>
            <a:endParaRPr lang="en-US" altLang="ja-JP" sz="2400" dirty="0">
              <a:latin typeface="MS PGothic" panose="020B0600070205080204" pitchFamily="34" charset="-128"/>
              <a:ea typeface="MS PGothic" panose="020B0600070205080204" pitchFamily="34" charset="-128"/>
            </a:endParaRPr>
          </a:p>
          <a:p>
            <a:pPr algn="ctr"/>
            <a:r>
              <a:rPr lang="ja-JP" altLang="en-US" sz="1600">
                <a:latin typeface="MS PGothic" panose="020B0600070205080204" pitchFamily="34" charset="-128"/>
                <a:ea typeface="MS PGothic" panose="020B0600070205080204" pitchFamily="34" charset="-128"/>
              </a:rPr>
              <a:t>（基礎集団）</a:t>
            </a:r>
          </a:p>
        </p:txBody>
      </p:sp>
      <p:sp>
        <p:nvSpPr>
          <p:cNvPr id="5" name="角丸四角形 4">
            <a:extLst>
              <a:ext uri="{FF2B5EF4-FFF2-40B4-BE49-F238E27FC236}">
                <a16:creationId xmlns:a16="http://schemas.microsoft.com/office/drawing/2014/main" id="{DC8565CF-35D1-3863-552D-18FAE9EA1568}"/>
              </a:ext>
            </a:extLst>
          </p:cNvPr>
          <p:cNvSpPr/>
          <p:nvPr/>
        </p:nvSpPr>
        <p:spPr>
          <a:xfrm>
            <a:off x="2463138" y="4859524"/>
            <a:ext cx="2506836" cy="864096"/>
          </a:xfrm>
          <a:prstGeom prst="roundRect">
            <a:avLst/>
          </a:prstGeom>
          <a:solidFill>
            <a:schemeClr val="accent6">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2800">
                <a:latin typeface="MS PGothic" panose="020B0600070205080204" pitchFamily="34" charset="-128"/>
                <a:ea typeface="MS PGothic" panose="020B0600070205080204" pitchFamily="34" charset="-128"/>
              </a:rPr>
              <a:t>児童発達支援</a:t>
            </a:r>
          </a:p>
        </p:txBody>
      </p:sp>
      <p:sp>
        <p:nvSpPr>
          <p:cNvPr id="14" name="角丸四角形 13">
            <a:extLst>
              <a:ext uri="{FF2B5EF4-FFF2-40B4-BE49-F238E27FC236}">
                <a16:creationId xmlns:a16="http://schemas.microsoft.com/office/drawing/2014/main" id="{AA1D1E0F-9464-42C8-E012-218C0AA3FD81}"/>
              </a:ext>
            </a:extLst>
          </p:cNvPr>
          <p:cNvSpPr/>
          <p:nvPr/>
        </p:nvSpPr>
        <p:spPr>
          <a:xfrm>
            <a:off x="5009939" y="4030029"/>
            <a:ext cx="2857116" cy="589817"/>
          </a:xfrm>
          <a:prstGeom prst="roundRect">
            <a:avLst/>
          </a:prstGeom>
          <a:solidFill>
            <a:schemeClr val="tx2">
              <a:lumMod val="25000"/>
              <a:lumOff val="75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2700">
                <a:latin typeface="MS PGothic" panose="020B0600070205080204" pitchFamily="34" charset="-128"/>
                <a:ea typeface="MS PGothic" panose="020B0600070205080204" pitchFamily="34" charset="-128"/>
              </a:rPr>
              <a:t>放課後児童クラブ</a:t>
            </a:r>
          </a:p>
        </p:txBody>
      </p:sp>
      <p:sp>
        <p:nvSpPr>
          <p:cNvPr id="23" name="テキスト ボックス 22">
            <a:extLst>
              <a:ext uri="{FF2B5EF4-FFF2-40B4-BE49-F238E27FC236}">
                <a16:creationId xmlns:a16="http://schemas.microsoft.com/office/drawing/2014/main" id="{541C5539-70F7-C02A-4490-0044854226E8}"/>
              </a:ext>
            </a:extLst>
          </p:cNvPr>
          <p:cNvSpPr txBox="1"/>
          <p:nvPr/>
        </p:nvSpPr>
        <p:spPr>
          <a:xfrm>
            <a:off x="1009545" y="4876073"/>
            <a:ext cx="1453593" cy="830997"/>
          </a:xfrm>
          <a:prstGeom prst="rect">
            <a:avLst/>
          </a:prstGeom>
          <a:noFill/>
        </p:spPr>
        <p:txBody>
          <a:bodyPr wrap="square" rtlCol="0">
            <a:spAutoFit/>
          </a:bodyPr>
          <a:lstStyle/>
          <a:p>
            <a:pPr algn="ctr"/>
            <a:r>
              <a:rPr lang="ja-JP" altLang="en-US" sz="2400">
                <a:latin typeface="MS PGothic" panose="020B0600070205080204" pitchFamily="34" charset="-128"/>
                <a:ea typeface="MS PGothic" panose="020B0600070205080204" pitchFamily="34" charset="-128"/>
              </a:rPr>
              <a:t>発達支援</a:t>
            </a:r>
            <a:endParaRPr lang="en-US" altLang="ja-JP" sz="2400" dirty="0">
              <a:latin typeface="MS PGothic" panose="020B0600070205080204" pitchFamily="34" charset="-128"/>
              <a:ea typeface="MS PGothic" panose="020B0600070205080204" pitchFamily="34" charset="-128"/>
            </a:endParaRPr>
          </a:p>
          <a:p>
            <a:pPr algn="ctr"/>
            <a:r>
              <a:rPr lang="ja-JP" altLang="en-US" sz="2400">
                <a:latin typeface="MS PGothic" panose="020B0600070205080204" pitchFamily="34" charset="-128"/>
                <a:ea typeface="MS PGothic" panose="020B0600070205080204" pitchFamily="34" charset="-128"/>
              </a:rPr>
              <a:t>の場所</a:t>
            </a:r>
          </a:p>
        </p:txBody>
      </p:sp>
      <p:sp>
        <p:nvSpPr>
          <p:cNvPr id="41" name="角丸四角形 40">
            <a:extLst>
              <a:ext uri="{FF2B5EF4-FFF2-40B4-BE49-F238E27FC236}">
                <a16:creationId xmlns:a16="http://schemas.microsoft.com/office/drawing/2014/main" id="{48762E94-115C-3E18-0E14-37B34B43CC48}"/>
              </a:ext>
            </a:extLst>
          </p:cNvPr>
          <p:cNvSpPr/>
          <p:nvPr/>
        </p:nvSpPr>
        <p:spPr>
          <a:xfrm>
            <a:off x="3547360" y="2156352"/>
            <a:ext cx="1422614" cy="467945"/>
          </a:xfrm>
          <a:prstGeom prst="roundRect">
            <a:avLst/>
          </a:prstGeom>
          <a:solidFill>
            <a:schemeClr val="accent2">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2400">
                <a:latin typeface="MS PGothic" panose="020B0600070205080204" pitchFamily="34" charset="-128"/>
                <a:ea typeface="MS PGothic" panose="020B0600070205080204" pitchFamily="34" charset="-128"/>
              </a:rPr>
              <a:t>幼稚園</a:t>
            </a:r>
          </a:p>
        </p:txBody>
      </p:sp>
      <p:sp>
        <p:nvSpPr>
          <p:cNvPr id="13" name="角丸四角形 12">
            <a:extLst>
              <a:ext uri="{FF2B5EF4-FFF2-40B4-BE49-F238E27FC236}">
                <a16:creationId xmlns:a16="http://schemas.microsoft.com/office/drawing/2014/main" id="{711B3F96-FC70-D8E7-0808-1B836D73F76F}"/>
              </a:ext>
            </a:extLst>
          </p:cNvPr>
          <p:cNvSpPr/>
          <p:nvPr/>
        </p:nvSpPr>
        <p:spPr>
          <a:xfrm>
            <a:off x="5026325" y="4859524"/>
            <a:ext cx="5797794" cy="864096"/>
          </a:xfrm>
          <a:prstGeom prst="roundRect">
            <a:avLst/>
          </a:prstGeom>
          <a:solidFill>
            <a:schemeClr val="accent6">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2800" dirty="0">
                <a:latin typeface="MS PGothic" panose="020B0600070205080204" pitchFamily="34" charset="-128"/>
                <a:ea typeface="MS PGothic" panose="020B0600070205080204" pitchFamily="34" charset="-128"/>
              </a:rPr>
              <a:t>放課後等デイサービス</a:t>
            </a:r>
          </a:p>
        </p:txBody>
      </p:sp>
      <p:sp>
        <p:nvSpPr>
          <p:cNvPr id="68" name="角丸四角形 67">
            <a:extLst>
              <a:ext uri="{FF2B5EF4-FFF2-40B4-BE49-F238E27FC236}">
                <a16:creationId xmlns:a16="http://schemas.microsoft.com/office/drawing/2014/main" id="{FA45B624-7892-97BE-5ACC-85980A85EF4C}"/>
              </a:ext>
            </a:extLst>
          </p:cNvPr>
          <p:cNvSpPr/>
          <p:nvPr/>
        </p:nvSpPr>
        <p:spPr>
          <a:xfrm>
            <a:off x="5009939" y="3429000"/>
            <a:ext cx="5830566" cy="463890"/>
          </a:xfrm>
          <a:prstGeom prst="roundRect">
            <a:avLst/>
          </a:prstGeom>
          <a:solidFill>
            <a:schemeClr val="tx2">
              <a:lumMod val="10000"/>
              <a:lumOff val="90000"/>
            </a:schemeClr>
          </a:solidFill>
          <a:ln w="190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r>
              <a:rPr lang="ja-JP" altLang="en-US" sz="2700">
                <a:latin typeface="MS PGothic" panose="020B0600070205080204" pitchFamily="34" charset="-128"/>
                <a:ea typeface="MS PGothic" panose="020B0600070205080204" pitchFamily="34" charset="-128"/>
              </a:rPr>
              <a:t>児童館等</a:t>
            </a:r>
          </a:p>
        </p:txBody>
      </p:sp>
      <p:sp>
        <p:nvSpPr>
          <p:cNvPr id="4" name="スライド番号プレースホルダー 3">
            <a:extLst>
              <a:ext uri="{FF2B5EF4-FFF2-40B4-BE49-F238E27FC236}">
                <a16:creationId xmlns:a16="http://schemas.microsoft.com/office/drawing/2014/main" id="{28FBFE64-A2AF-1FE1-A212-5E49FDE2CE7E}"/>
              </a:ext>
            </a:extLst>
          </p:cNvPr>
          <p:cNvSpPr>
            <a:spLocks noGrp="1"/>
          </p:cNvSpPr>
          <p:nvPr>
            <p:ph type="sldNum" sz="quarter" idx="12"/>
          </p:nvPr>
        </p:nvSpPr>
        <p:spPr/>
        <p:txBody>
          <a:bodyPr/>
          <a:lstStyle/>
          <a:p>
            <a:fld id="{9D1E3EA3-BD4D-6E43-978F-523B06AF1452}" type="slidenum">
              <a:rPr kumimoji="1" lang="ja-JP" altLang="en-US" smtClean="0"/>
              <a:t>10</a:t>
            </a:fld>
            <a:endParaRPr kumimoji="1" lang="ja-JP" altLang="en-US"/>
          </a:p>
        </p:txBody>
      </p:sp>
    </p:spTree>
    <p:extLst>
      <p:ext uri="{BB962C8B-B14F-4D97-AF65-F5344CB8AC3E}">
        <p14:creationId xmlns:p14="http://schemas.microsoft.com/office/powerpoint/2010/main" val="3027336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9524" y="-249238"/>
            <a:ext cx="8592079" cy="342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43" name="グループ化 29"/>
          <p:cNvGrpSpPr>
            <a:grpSpLocks/>
          </p:cNvGrpSpPr>
          <p:nvPr/>
        </p:nvGrpSpPr>
        <p:grpSpPr bwMode="auto">
          <a:xfrm>
            <a:off x="2159298" y="3429032"/>
            <a:ext cx="7993742" cy="2797175"/>
            <a:chOff x="845940" y="3821436"/>
            <a:chExt cx="7378053" cy="2796505"/>
          </a:xfrm>
        </p:grpSpPr>
        <p:sp>
          <p:nvSpPr>
            <p:cNvPr id="10271" name="テキスト ボックス 1"/>
            <p:cNvSpPr txBox="1">
              <a:spLocks noChangeArrowheads="1"/>
            </p:cNvSpPr>
            <p:nvPr/>
          </p:nvSpPr>
          <p:spPr bwMode="auto">
            <a:xfrm>
              <a:off x="845940" y="3821436"/>
              <a:ext cx="454514" cy="1352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2000" b="1">
                  <a:solidFill>
                    <a:srgbClr val="000000"/>
                  </a:solidFill>
                  <a:latin typeface="BIZ UDPゴシック" panose="020B0400000000000000" pitchFamily="50" charset="-128"/>
                  <a:ea typeface="BIZ UDPゴシック" panose="020B0400000000000000" pitchFamily="50" charset="-128"/>
                </a:rPr>
                <a:t>乳幼児期</a:t>
              </a:r>
            </a:p>
          </p:txBody>
        </p:sp>
        <p:sp>
          <p:nvSpPr>
            <p:cNvPr id="10272" name="テキスト ボックス 2"/>
            <p:cNvSpPr txBox="1">
              <a:spLocks noChangeArrowheads="1"/>
            </p:cNvSpPr>
            <p:nvPr/>
          </p:nvSpPr>
          <p:spPr bwMode="auto">
            <a:xfrm>
              <a:off x="1411368" y="4469352"/>
              <a:ext cx="1193099" cy="980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1800" b="1">
                  <a:solidFill>
                    <a:srgbClr val="000000"/>
                  </a:solidFill>
                  <a:latin typeface="BIZ UDPゴシック" panose="020B0400000000000000" pitchFamily="50" charset="-128"/>
                  <a:ea typeface="BIZ UDPゴシック" panose="020B0400000000000000" pitchFamily="50" charset="-128"/>
                </a:rPr>
                <a:t>幼稚園</a:t>
              </a:r>
              <a:endParaRPr kumimoji="0" lang="en-US" altLang="ja-JP" sz="1800" b="1">
                <a:solidFill>
                  <a:srgbClr val="000000"/>
                </a:solidFill>
                <a:latin typeface="BIZ UDPゴシック" panose="020B0400000000000000" pitchFamily="50" charset="-128"/>
                <a:ea typeface="BIZ UDPゴシック" panose="020B0400000000000000" pitchFamily="50" charset="-128"/>
              </a:endParaRPr>
            </a:p>
            <a:p>
              <a:pPr defTabSz="457200" eaLnBrk="1" fontAlgn="base" hangingPunct="1">
                <a:spcBef>
                  <a:spcPct val="0"/>
                </a:spcBef>
                <a:spcAft>
                  <a:spcPct val="0"/>
                </a:spcAft>
                <a:buNone/>
                <a:defRPr/>
              </a:pPr>
              <a:r>
                <a:rPr kumimoji="0" lang="ja-JP" altLang="en-US" sz="1800" b="1">
                  <a:solidFill>
                    <a:srgbClr val="000000"/>
                  </a:solidFill>
                  <a:latin typeface="BIZ UDPゴシック" panose="020B0400000000000000" pitchFamily="50" charset="-128"/>
                  <a:ea typeface="BIZ UDPゴシック" panose="020B0400000000000000" pitchFamily="50" charset="-128"/>
                </a:rPr>
                <a:t>　　・</a:t>
              </a:r>
              <a:endParaRPr kumimoji="0" lang="en-US" altLang="ja-JP" sz="1800" b="1">
                <a:solidFill>
                  <a:srgbClr val="000000"/>
                </a:solidFill>
                <a:latin typeface="BIZ UDPゴシック" panose="020B0400000000000000" pitchFamily="50" charset="-128"/>
                <a:ea typeface="BIZ UDPゴシック" panose="020B0400000000000000" pitchFamily="50" charset="-128"/>
              </a:endParaRPr>
            </a:p>
            <a:p>
              <a:pPr defTabSz="457200" eaLnBrk="1" fontAlgn="base" hangingPunct="1">
                <a:spcBef>
                  <a:spcPct val="0"/>
                </a:spcBef>
                <a:spcAft>
                  <a:spcPct val="0"/>
                </a:spcAft>
                <a:buNone/>
                <a:defRPr/>
              </a:pPr>
              <a:r>
                <a:rPr kumimoji="0" lang="ja-JP" altLang="en-US" sz="1800" b="1">
                  <a:solidFill>
                    <a:srgbClr val="000000"/>
                  </a:solidFill>
                  <a:latin typeface="BIZ UDPゴシック" panose="020B0400000000000000" pitchFamily="50" charset="-128"/>
                  <a:ea typeface="BIZ UDPゴシック" panose="020B0400000000000000" pitchFamily="50" charset="-128"/>
                </a:rPr>
                <a:t>保育所</a:t>
              </a:r>
              <a:endParaRPr kumimoji="0" lang="en-US" altLang="ja-JP" sz="1800" b="1">
                <a:solidFill>
                  <a:srgbClr val="000000"/>
                </a:solidFill>
                <a:latin typeface="BIZ UDPゴシック" panose="020B0400000000000000" pitchFamily="50" charset="-128"/>
                <a:ea typeface="BIZ UDPゴシック" panose="020B0400000000000000" pitchFamily="50" charset="-128"/>
              </a:endParaRPr>
            </a:p>
            <a:p>
              <a:pPr defTabSz="457200" eaLnBrk="1" fontAlgn="base" hangingPunct="1">
                <a:spcBef>
                  <a:spcPct val="0"/>
                </a:spcBef>
                <a:spcAft>
                  <a:spcPct val="0"/>
                </a:spcAft>
                <a:buNone/>
                <a:defRPr/>
              </a:pPr>
              <a:endParaRPr kumimoji="0" lang="ja-JP" altLang="en-US" sz="1800" b="1">
                <a:solidFill>
                  <a:srgbClr val="000000"/>
                </a:solidFill>
                <a:latin typeface="BIZ UDPゴシック" panose="020B0400000000000000" pitchFamily="50" charset="-128"/>
                <a:ea typeface="BIZ UDPゴシック" panose="020B0400000000000000" pitchFamily="50" charset="-128"/>
              </a:endParaRPr>
            </a:p>
          </p:txBody>
        </p:sp>
        <p:sp>
          <p:nvSpPr>
            <p:cNvPr id="10273" name="テキスト ボックス 8"/>
            <p:cNvSpPr txBox="1">
              <a:spLocks noChangeArrowheads="1"/>
            </p:cNvSpPr>
            <p:nvPr/>
          </p:nvSpPr>
          <p:spPr bwMode="auto">
            <a:xfrm>
              <a:off x="2717948" y="3821437"/>
              <a:ext cx="454514" cy="1009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2000" b="1">
                  <a:solidFill>
                    <a:srgbClr val="000000"/>
                  </a:solidFill>
                  <a:latin typeface="BIZ UDPゴシック" panose="020B0400000000000000" pitchFamily="50" charset="-128"/>
                  <a:ea typeface="BIZ UDPゴシック" panose="020B0400000000000000" pitchFamily="50" charset="-128"/>
                </a:rPr>
                <a:t>学 齢 期</a:t>
              </a:r>
            </a:p>
          </p:txBody>
        </p:sp>
        <p:sp>
          <p:nvSpPr>
            <p:cNvPr id="13" name="円/楕円 12"/>
            <p:cNvSpPr/>
            <p:nvPr/>
          </p:nvSpPr>
          <p:spPr bwMode="auto">
            <a:xfrm>
              <a:off x="2535989" y="4824718"/>
              <a:ext cx="720080" cy="1772634"/>
            </a:xfrm>
            <a:prstGeom prst="ellipse">
              <a:avLst/>
            </a:prstGeom>
            <a:solidFill>
              <a:srgbClr val="FFC000"/>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10277" name="テキスト ボックス 9"/>
            <p:cNvSpPr txBox="1">
              <a:spLocks noChangeArrowheads="1"/>
            </p:cNvSpPr>
            <p:nvPr/>
          </p:nvSpPr>
          <p:spPr bwMode="auto">
            <a:xfrm>
              <a:off x="2717946" y="5025890"/>
              <a:ext cx="454514" cy="1374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2000" b="1">
                  <a:solidFill>
                    <a:srgbClr val="000000"/>
                  </a:solidFill>
                  <a:latin typeface="BIZ UDPゴシック" panose="020B0400000000000000" pitchFamily="50" charset="-128"/>
                  <a:ea typeface="BIZ UDPゴシック" panose="020B0400000000000000" pitchFamily="50" charset="-128"/>
                </a:rPr>
                <a:t>移行期支援</a:t>
              </a:r>
            </a:p>
          </p:txBody>
        </p:sp>
        <p:sp>
          <p:nvSpPr>
            <p:cNvPr id="10278" name="テキスト ボックス 13"/>
            <p:cNvSpPr txBox="1">
              <a:spLocks noChangeArrowheads="1"/>
            </p:cNvSpPr>
            <p:nvPr/>
          </p:nvSpPr>
          <p:spPr bwMode="auto">
            <a:xfrm>
              <a:off x="3579563" y="4445361"/>
              <a:ext cx="426107" cy="959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1800" b="1">
                  <a:solidFill>
                    <a:srgbClr val="000000"/>
                  </a:solidFill>
                  <a:latin typeface="BIZ UDPゴシック" panose="020B0400000000000000" pitchFamily="50" charset="-128"/>
                  <a:ea typeface="BIZ UDPゴシック" panose="020B0400000000000000" pitchFamily="50" charset="-128"/>
                </a:rPr>
                <a:t>小学校</a:t>
              </a:r>
            </a:p>
          </p:txBody>
        </p:sp>
        <p:sp>
          <p:nvSpPr>
            <p:cNvPr id="10279" name="テキスト ボックス 14"/>
            <p:cNvSpPr txBox="1">
              <a:spLocks noChangeArrowheads="1"/>
            </p:cNvSpPr>
            <p:nvPr/>
          </p:nvSpPr>
          <p:spPr bwMode="auto">
            <a:xfrm>
              <a:off x="5061897" y="4414048"/>
              <a:ext cx="426107" cy="784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1800" b="1">
                  <a:solidFill>
                    <a:srgbClr val="000000"/>
                  </a:solidFill>
                  <a:latin typeface="BIZ UDPゴシック" panose="020B0400000000000000" pitchFamily="50" charset="-128"/>
                  <a:ea typeface="BIZ UDPゴシック" panose="020B0400000000000000" pitchFamily="50" charset="-128"/>
                </a:rPr>
                <a:t>中学校</a:t>
              </a:r>
            </a:p>
          </p:txBody>
        </p:sp>
        <p:sp>
          <p:nvSpPr>
            <p:cNvPr id="10280" name="テキスト ボックス 15"/>
            <p:cNvSpPr txBox="1">
              <a:spLocks noChangeArrowheads="1"/>
            </p:cNvSpPr>
            <p:nvPr/>
          </p:nvSpPr>
          <p:spPr bwMode="auto">
            <a:xfrm>
              <a:off x="6573895" y="4458648"/>
              <a:ext cx="426107" cy="89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1800" b="1">
                  <a:solidFill>
                    <a:srgbClr val="000000"/>
                  </a:solidFill>
                  <a:latin typeface="BIZ UDPゴシック" panose="020B0400000000000000" pitchFamily="50" charset="-128"/>
                  <a:ea typeface="BIZ UDPゴシック" panose="020B0400000000000000" pitchFamily="50" charset="-128"/>
                </a:rPr>
                <a:t>高　校　</a:t>
              </a:r>
            </a:p>
          </p:txBody>
        </p:sp>
        <p:sp>
          <p:nvSpPr>
            <p:cNvPr id="18" name="円/楕円 17"/>
            <p:cNvSpPr/>
            <p:nvPr/>
          </p:nvSpPr>
          <p:spPr bwMode="auto">
            <a:xfrm>
              <a:off x="4191990" y="4872887"/>
              <a:ext cx="653885" cy="1724465"/>
            </a:xfrm>
            <a:prstGeom prst="ellipse">
              <a:avLst/>
            </a:prstGeom>
            <a:solidFill>
              <a:srgbClr val="FFC000"/>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10284" name="テキスト ボックス 16"/>
            <p:cNvSpPr txBox="1">
              <a:spLocks noChangeArrowheads="1"/>
            </p:cNvSpPr>
            <p:nvPr/>
          </p:nvSpPr>
          <p:spPr bwMode="auto">
            <a:xfrm>
              <a:off x="4301945" y="5033765"/>
              <a:ext cx="454514"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2000" b="1">
                  <a:solidFill>
                    <a:srgbClr val="000000"/>
                  </a:solidFill>
                  <a:latin typeface="BIZ UDPゴシック" panose="020B0400000000000000" pitchFamily="50" charset="-128"/>
                  <a:ea typeface="BIZ UDPゴシック" panose="020B0400000000000000" pitchFamily="50" charset="-128"/>
                </a:rPr>
                <a:t>移行期支援</a:t>
              </a:r>
            </a:p>
          </p:txBody>
        </p:sp>
        <p:grpSp>
          <p:nvGrpSpPr>
            <p:cNvPr id="10285" name="グループ化 26"/>
            <p:cNvGrpSpPr>
              <a:grpSpLocks/>
            </p:cNvGrpSpPr>
            <p:nvPr/>
          </p:nvGrpSpPr>
          <p:grpSpPr bwMode="auto">
            <a:xfrm>
              <a:off x="5614932" y="4845307"/>
              <a:ext cx="800076" cy="1772634"/>
              <a:chOff x="5475648" y="4845307"/>
              <a:chExt cx="800076" cy="1772634"/>
            </a:xfrm>
          </p:grpSpPr>
          <p:sp>
            <p:nvSpPr>
              <p:cNvPr id="20" name="円/楕円 19"/>
              <p:cNvSpPr/>
              <p:nvPr/>
            </p:nvSpPr>
            <p:spPr bwMode="auto">
              <a:xfrm>
                <a:off x="5475648" y="4845307"/>
                <a:ext cx="800076" cy="1772634"/>
              </a:xfrm>
              <a:prstGeom prst="ellipse">
                <a:avLst/>
              </a:prstGeom>
              <a:solidFill>
                <a:srgbClr val="FFC000"/>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10294" name="テキスト ボックス 18"/>
              <p:cNvSpPr txBox="1">
                <a:spLocks noChangeArrowheads="1"/>
              </p:cNvSpPr>
              <p:nvPr/>
            </p:nvSpPr>
            <p:spPr bwMode="auto">
              <a:xfrm>
                <a:off x="5667461" y="5033721"/>
                <a:ext cx="454515" cy="1374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2000" b="1">
                    <a:solidFill>
                      <a:srgbClr val="000000"/>
                    </a:solidFill>
                    <a:latin typeface="BIZ UDPゴシック" panose="020B0400000000000000" pitchFamily="50" charset="-128"/>
                    <a:ea typeface="BIZ UDPゴシック" panose="020B0400000000000000" pitchFamily="50" charset="-128"/>
                  </a:rPr>
                  <a:t>移行期支援</a:t>
                </a:r>
              </a:p>
            </p:txBody>
          </p:sp>
        </p:grpSp>
        <p:sp>
          <p:nvSpPr>
            <p:cNvPr id="10286" name="テキスト ボックス 20"/>
            <p:cNvSpPr txBox="1">
              <a:spLocks noChangeArrowheads="1"/>
            </p:cNvSpPr>
            <p:nvPr/>
          </p:nvSpPr>
          <p:spPr bwMode="auto">
            <a:xfrm>
              <a:off x="7265516" y="3836324"/>
              <a:ext cx="454514" cy="1009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2000" b="1">
                  <a:solidFill>
                    <a:srgbClr val="000000"/>
                  </a:solidFill>
                  <a:latin typeface="BIZ UDPゴシック" panose="020B0400000000000000" pitchFamily="50" charset="-128"/>
                  <a:ea typeface="BIZ UDPゴシック" panose="020B0400000000000000" pitchFamily="50" charset="-128"/>
                </a:rPr>
                <a:t>成 人 期</a:t>
              </a:r>
            </a:p>
          </p:txBody>
        </p:sp>
        <p:sp>
          <p:nvSpPr>
            <p:cNvPr id="23" name="円/楕円 22"/>
            <p:cNvSpPr/>
            <p:nvPr/>
          </p:nvSpPr>
          <p:spPr bwMode="auto">
            <a:xfrm>
              <a:off x="7094663" y="4803998"/>
              <a:ext cx="1129330" cy="1772634"/>
            </a:xfrm>
            <a:prstGeom prst="ellipse">
              <a:avLst/>
            </a:prstGeom>
            <a:solidFill>
              <a:srgbClr val="FFC000"/>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10290" name="テキスト ボックス 21"/>
            <p:cNvSpPr txBox="1">
              <a:spLocks noChangeArrowheads="1"/>
            </p:cNvSpPr>
            <p:nvPr/>
          </p:nvSpPr>
          <p:spPr bwMode="auto">
            <a:xfrm>
              <a:off x="7320845" y="4979900"/>
              <a:ext cx="738585" cy="1503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algn="dist" defTabSz="457200" eaLnBrk="1" fontAlgn="base" hangingPunct="1">
                <a:spcBef>
                  <a:spcPct val="0"/>
                </a:spcBef>
                <a:spcAft>
                  <a:spcPct val="0"/>
                </a:spcAft>
                <a:buNone/>
                <a:defRPr/>
              </a:pPr>
              <a:r>
                <a:rPr kumimoji="0" lang="ja-JP" altLang="en-US" sz="2000" b="1">
                  <a:solidFill>
                    <a:srgbClr val="000000"/>
                  </a:solidFill>
                  <a:latin typeface="BIZ UDPゴシック" panose="020B0400000000000000" pitchFamily="50" charset="-128"/>
                  <a:ea typeface="BIZ UDPゴシック" panose="020B0400000000000000" pitchFamily="50" charset="-128"/>
                </a:rPr>
                <a:t>就労支援等</a:t>
              </a:r>
              <a:endParaRPr kumimoji="0" lang="en-US" altLang="ja-JP" sz="2000" b="1">
                <a:solidFill>
                  <a:srgbClr val="000000"/>
                </a:solidFill>
                <a:latin typeface="BIZ UDPゴシック" panose="020B0400000000000000" pitchFamily="50" charset="-128"/>
                <a:ea typeface="BIZ UDPゴシック" panose="020B0400000000000000" pitchFamily="50" charset="-128"/>
              </a:endParaRPr>
            </a:p>
            <a:p>
              <a:pPr algn="dist" defTabSz="457200" eaLnBrk="1" fontAlgn="base" hangingPunct="1">
                <a:spcBef>
                  <a:spcPct val="0"/>
                </a:spcBef>
                <a:spcAft>
                  <a:spcPct val="0"/>
                </a:spcAft>
                <a:buNone/>
                <a:defRPr/>
              </a:pPr>
              <a:r>
                <a:rPr kumimoji="0" lang="ja-JP" altLang="en-US" sz="2000" b="1">
                  <a:solidFill>
                    <a:srgbClr val="000000"/>
                  </a:solidFill>
                  <a:latin typeface="BIZ UDPゴシック" panose="020B0400000000000000" pitchFamily="50" charset="-128"/>
                  <a:ea typeface="BIZ UDPゴシック" panose="020B0400000000000000" pitchFamily="50" charset="-128"/>
                </a:rPr>
                <a:t>移行期支援</a:t>
              </a:r>
            </a:p>
          </p:txBody>
        </p:sp>
      </p:grpSp>
      <p:sp>
        <p:nvSpPr>
          <p:cNvPr id="10244" name="テキスト ボックス 30"/>
          <p:cNvSpPr txBox="1">
            <a:spLocks noChangeArrowheads="1"/>
          </p:cNvSpPr>
          <p:nvPr/>
        </p:nvSpPr>
        <p:spPr bwMode="auto">
          <a:xfrm>
            <a:off x="2900628" y="6226291"/>
            <a:ext cx="623424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2400" b="1">
                <a:solidFill>
                  <a:srgbClr val="000000"/>
                </a:solidFill>
                <a:latin typeface="BIZ UDPゴシック" panose="020B0400000000000000" pitchFamily="50" charset="-128"/>
                <a:ea typeface="BIZ UDPゴシック" panose="020B0400000000000000" pitchFamily="50" charset="-128"/>
              </a:rPr>
              <a:t>個別の支援計画、サポートファイルの活用</a:t>
            </a:r>
          </a:p>
        </p:txBody>
      </p:sp>
      <p:grpSp>
        <p:nvGrpSpPr>
          <p:cNvPr id="10245" name="グループ化 1"/>
          <p:cNvGrpSpPr>
            <a:grpSpLocks/>
          </p:cNvGrpSpPr>
          <p:nvPr/>
        </p:nvGrpSpPr>
        <p:grpSpPr bwMode="auto">
          <a:xfrm>
            <a:off x="2321066" y="2649538"/>
            <a:ext cx="8380544" cy="931862"/>
            <a:chOff x="1225996" y="2924944"/>
            <a:chExt cx="7228514" cy="931754"/>
          </a:xfrm>
        </p:grpSpPr>
        <p:sp>
          <p:nvSpPr>
            <p:cNvPr id="3" name="ストライプ矢印 2"/>
            <p:cNvSpPr/>
            <p:nvPr/>
          </p:nvSpPr>
          <p:spPr bwMode="auto">
            <a:xfrm>
              <a:off x="1225996" y="2924944"/>
              <a:ext cx="6638895" cy="931754"/>
            </a:xfrm>
            <a:prstGeom prst="stripedRightArrow">
              <a:avLst/>
            </a:prstGeom>
            <a:solidFill>
              <a:srgbClr val="FF0000"/>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10270" name="テキスト ボックス 1"/>
            <p:cNvSpPr txBox="1">
              <a:spLocks noChangeArrowheads="1"/>
            </p:cNvSpPr>
            <p:nvPr/>
          </p:nvSpPr>
          <p:spPr bwMode="auto">
            <a:xfrm>
              <a:off x="2295525" y="3128318"/>
              <a:ext cx="615898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2800">
                  <a:solidFill>
                    <a:srgbClr val="FFFFFF"/>
                  </a:solidFill>
                  <a:latin typeface="BIZ UDPゴシック" panose="020B0400000000000000" pitchFamily="50" charset="-128"/>
                  <a:ea typeface="BIZ UDPゴシック" panose="020B0400000000000000" pitchFamily="50" charset="-128"/>
                </a:rPr>
                <a:t>縦の連携（切れ目のない支援）</a:t>
              </a:r>
            </a:p>
          </p:txBody>
        </p:sp>
      </p:grpSp>
      <p:grpSp>
        <p:nvGrpSpPr>
          <p:cNvPr id="10246" name="グループ化 6"/>
          <p:cNvGrpSpPr>
            <a:grpSpLocks/>
          </p:cNvGrpSpPr>
          <p:nvPr/>
        </p:nvGrpSpPr>
        <p:grpSpPr bwMode="auto">
          <a:xfrm>
            <a:off x="1143015" y="816001"/>
            <a:ext cx="1083469" cy="2659063"/>
            <a:chOff x="0" y="815444"/>
            <a:chExt cx="1000695" cy="2659671"/>
          </a:xfrm>
        </p:grpSpPr>
        <p:sp>
          <p:nvSpPr>
            <p:cNvPr id="5" name="上下矢印 4"/>
            <p:cNvSpPr/>
            <p:nvPr/>
          </p:nvSpPr>
          <p:spPr bwMode="auto">
            <a:xfrm>
              <a:off x="0" y="815444"/>
              <a:ext cx="1000695" cy="2659671"/>
            </a:xfrm>
            <a:prstGeom prst="upDownArrow">
              <a:avLst/>
            </a:prstGeom>
            <a:solidFill>
              <a:srgbClr val="FF0000"/>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10266" name="テキスト ボックス 3"/>
            <p:cNvSpPr txBox="1">
              <a:spLocks noChangeArrowheads="1"/>
            </p:cNvSpPr>
            <p:nvPr/>
          </p:nvSpPr>
          <p:spPr bwMode="auto">
            <a:xfrm>
              <a:off x="225399" y="1168264"/>
              <a:ext cx="568526" cy="2006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algn="dist" defTabSz="457200" eaLnBrk="1" fontAlgn="base" hangingPunct="1">
                <a:spcBef>
                  <a:spcPct val="0"/>
                </a:spcBef>
                <a:spcAft>
                  <a:spcPct val="0"/>
                </a:spcAft>
                <a:buNone/>
                <a:defRPr/>
              </a:pPr>
              <a:r>
                <a:rPr kumimoji="0" lang="ja-JP" altLang="en-US" sz="2800">
                  <a:solidFill>
                    <a:srgbClr val="FFFFFF"/>
                  </a:solidFill>
                  <a:latin typeface="BIZ UDPゴシック" panose="020B0400000000000000" pitchFamily="50" charset="-128"/>
                  <a:ea typeface="BIZ UDPゴシック" panose="020B0400000000000000" pitchFamily="50" charset="-128"/>
                </a:rPr>
                <a:t>横の連携</a:t>
              </a:r>
            </a:p>
          </p:txBody>
        </p:sp>
      </p:grpSp>
      <p:sp>
        <p:nvSpPr>
          <p:cNvPr id="37" name="円/楕円 36"/>
          <p:cNvSpPr/>
          <p:nvPr/>
        </p:nvSpPr>
        <p:spPr bwMode="auto">
          <a:xfrm>
            <a:off x="2195567" y="4520931"/>
            <a:ext cx="780172" cy="1773058"/>
          </a:xfrm>
          <a:prstGeom prst="ellipse">
            <a:avLst/>
          </a:prstGeom>
          <a:solidFill>
            <a:srgbClr val="FFC000"/>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38" name="右矢印 37"/>
          <p:cNvSpPr/>
          <p:nvPr/>
        </p:nvSpPr>
        <p:spPr bwMode="auto">
          <a:xfrm>
            <a:off x="4925870" y="5120538"/>
            <a:ext cx="803550" cy="248055"/>
          </a:xfrm>
          <a:prstGeom prst="rightArrow">
            <a:avLst/>
          </a:prstGeom>
          <a:solidFill>
            <a:srgbClr val="FFC000"/>
          </a:solidFill>
          <a:ln>
            <a:noFill/>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39" name="右矢印 38"/>
          <p:cNvSpPr/>
          <p:nvPr/>
        </p:nvSpPr>
        <p:spPr bwMode="auto">
          <a:xfrm>
            <a:off x="6618598" y="5125161"/>
            <a:ext cx="647532" cy="243316"/>
          </a:xfrm>
          <a:prstGeom prst="rightArrow">
            <a:avLst/>
          </a:prstGeom>
          <a:solidFill>
            <a:srgbClr val="FFC000"/>
          </a:solidFill>
          <a:ln>
            <a:noFill/>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40" name="右矢印 39"/>
          <p:cNvSpPr/>
          <p:nvPr/>
        </p:nvSpPr>
        <p:spPr bwMode="auto">
          <a:xfrm>
            <a:off x="3078014" y="5125277"/>
            <a:ext cx="803550" cy="248055"/>
          </a:xfrm>
          <a:prstGeom prst="rightArrow">
            <a:avLst/>
          </a:prstGeom>
          <a:solidFill>
            <a:srgbClr val="FFC000"/>
          </a:solidFill>
          <a:ln>
            <a:noFill/>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41" name="右矢印 40"/>
          <p:cNvSpPr/>
          <p:nvPr/>
        </p:nvSpPr>
        <p:spPr bwMode="auto">
          <a:xfrm>
            <a:off x="8256780" y="5129900"/>
            <a:ext cx="647532" cy="243316"/>
          </a:xfrm>
          <a:prstGeom prst="rightArrow">
            <a:avLst/>
          </a:prstGeom>
          <a:solidFill>
            <a:srgbClr val="FFC000"/>
          </a:solidFill>
          <a:ln>
            <a:noFill/>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defTabSz="457200"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10262" name="テキスト ボックス 9"/>
          <p:cNvSpPr txBox="1">
            <a:spLocks noChangeArrowheads="1"/>
          </p:cNvSpPr>
          <p:nvPr/>
        </p:nvSpPr>
        <p:spPr bwMode="auto">
          <a:xfrm>
            <a:off x="2360160" y="4653078"/>
            <a:ext cx="492443" cy="1374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defTabSz="457200" eaLnBrk="1" fontAlgn="base" hangingPunct="1">
              <a:spcBef>
                <a:spcPct val="0"/>
              </a:spcBef>
              <a:spcAft>
                <a:spcPct val="0"/>
              </a:spcAft>
              <a:buNone/>
              <a:defRPr/>
            </a:pPr>
            <a:r>
              <a:rPr kumimoji="0" lang="ja-JP" altLang="en-US" sz="2000" b="1">
                <a:solidFill>
                  <a:srgbClr val="000000"/>
                </a:solidFill>
                <a:latin typeface="BIZ UDPゴシック" panose="020B0400000000000000" pitchFamily="50" charset="-128"/>
                <a:ea typeface="BIZ UDPゴシック" panose="020B0400000000000000" pitchFamily="50" charset="-128"/>
              </a:rPr>
              <a:t>移行期支援</a:t>
            </a:r>
          </a:p>
        </p:txBody>
      </p:sp>
      <p:sp>
        <p:nvSpPr>
          <p:cNvPr id="33" name="テキスト ボックス 32">
            <a:extLst>
              <a:ext uri="{FF2B5EF4-FFF2-40B4-BE49-F238E27FC236}">
                <a16:creationId xmlns:a16="http://schemas.microsoft.com/office/drawing/2014/main" id="{68CF838A-24C4-443C-9988-C1D1954AA0D1}"/>
              </a:ext>
            </a:extLst>
          </p:cNvPr>
          <p:cNvSpPr txBox="1"/>
          <p:nvPr/>
        </p:nvSpPr>
        <p:spPr>
          <a:xfrm>
            <a:off x="6095260" y="0"/>
            <a:ext cx="4953740" cy="369332"/>
          </a:xfrm>
          <a:prstGeom prst="rect">
            <a:avLst/>
          </a:prstGeom>
          <a:noFill/>
        </p:spPr>
        <p:txBody>
          <a:bodyPr wrap="square">
            <a:spAutoFit/>
          </a:bodyPr>
          <a:lstStyle/>
          <a:p>
            <a:pPr algn="r" defTabSz="457200">
              <a:defRPr/>
            </a:pPr>
            <a:r>
              <a:rPr kumimoji="0" lang="en-US" altLang="ja-JP" b="1" dirty="0">
                <a:solidFill>
                  <a:prstClr val="black"/>
                </a:solidFill>
                <a:latin typeface="BIZ UDPゴシック" panose="020B0400000000000000" pitchFamily="50" charset="-128"/>
                <a:ea typeface="BIZ UDPゴシック" panose="020B0400000000000000" pitchFamily="50" charset="-128"/>
              </a:rPr>
              <a:t>2016</a:t>
            </a:r>
            <a:r>
              <a:rPr kumimoji="0" lang="ja-JP" altLang="en-US" b="1" dirty="0">
                <a:solidFill>
                  <a:prstClr val="black"/>
                </a:solidFill>
                <a:latin typeface="BIZ UDPゴシック" panose="020B0400000000000000" pitchFamily="50" charset="-128"/>
                <a:ea typeface="BIZ UDPゴシック" panose="020B0400000000000000" pitchFamily="50" charset="-128"/>
              </a:rPr>
              <a:t>講義「支援提供の基本姿勢」</a:t>
            </a:r>
            <a:endParaRPr kumimoji="0" lang="ja-JP" altLang="en-US" dirty="0">
              <a:solidFill>
                <a:prstClr val="black"/>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AE7C1FFA-4B7C-4E54-4648-5EC3B7B41088}"/>
              </a:ext>
            </a:extLst>
          </p:cNvPr>
          <p:cNvSpPr>
            <a:spLocks noGrp="1"/>
          </p:cNvSpPr>
          <p:nvPr>
            <p:ph type="sldNum" sz="quarter" idx="12"/>
          </p:nvPr>
        </p:nvSpPr>
        <p:spPr/>
        <p:txBody>
          <a:bodyPr/>
          <a:lstStyle/>
          <a:p>
            <a:fld id="{9D1E3EA3-BD4D-6E43-978F-523B06AF1452}" type="slidenum">
              <a:rPr kumimoji="1" lang="ja-JP" altLang="en-US" smtClean="0"/>
              <a:t>11</a:t>
            </a:fld>
            <a:endParaRPr kumimoji="1" lang="ja-JP" altLang="en-US"/>
          </a:p>
        </p:txBody>
      </p:sp>
    </p:spTree>
    <p:extLst>
      <p:ext uri="{BB962C8B-B14F-4D97-AF65-F5344CB8AC3E}">
        <p14:creationId xmlns:p14="http://schemas.microsoft.com/office/powerpoint/2010/main" val="3645644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F636F-C719-DFC1-A664-9DD79BCD7B5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874E230-6886-0CC0-F526-3F10291A451A}"/>
              </a:ext>
            </a:extLst>
          </p:cNvPr>
          <p:cNvSpPr>
            <a:spLocks noGrp="1"/>
          </p:cNvSpPr>
          <p:nvPr>
            <p:ph type="title"/>
          </p:nvPr>
        </p:nvSpPr>
        <p:spPr/>
        <p:txBody>
          <a:bodyPr>
            <a:normAutofit/>
          </a:bodyPr>
          <a:lstStyle/>
          <a:p>
            <a:r>
              <a:rPr lang="ja-JP" altLang="en-US" sz="3200">
                <a:latin typeface="BIZ UDGothic" panose="020B0400000000000000" pitchFamily="49" charset="-128"/>
                <a:ea typeface="BIZ UDGothic" panose="020B0400000000000000" pitchFamily="49" charset="-128"/>
              </a:rPr>
              <a:t>「こどものライフステージと支援」</a:t>
            </a:r>
            <a:br>
              <a:rPr lang="en-US" altLang="ja-JP" sz="3200" dirty="0">
                <a:latin typeface="BIZ UDGothic" panose="020B0400000000000000" pitchFamily="49" charset="-128"/>
                <a:ea typeface="BIZ UDGothic" panose="020B0400000000000000" pitchFamily="49" charset="-128"/>
              </a:rPr>
            </a:br>
            <a:r>
              <a:rPr lang="ja-JP" altLang="en-US" sz="3200">
                <a:latin typeface="BIZ UDGothic" panose="020B0400000000000000" pitchFamily="49" charset="-128"/>
                <a:ea typeface="BIZ UDGothic" panose="020B0400000000000000" pitchFamily="49" charset="-128"/>
              </a:rPr>
              <a:t>　　　　　　　　セクションでお伝えいただきたいこと</a:t>
            </a:r>
            <a:endParaRPr kumimoji="1" lang="ja-JP" altLang="en-US" sz="3200">
              <a:latin typeface="BIZ UDGothic" panose="020B0400000000000000" pitchFamily="49" charset="-128"/>
              <a:ea typeface="BIZ UDGothic" panose="020B0400000000000000" pitchFamily="49" charset="-128"/>
            </a:endParaRPr>
          </a:p>
        </p:txBody>
      </p:sp>
      <p:sp>
        <p:nvSpPr>
          <p:cNvPr id="3" name="コンテンツ プレースホルダー 2">
            <a:extLst>
              <a:ext uri="{FF2B5EF4-FFF2-40B4-BE49-F238E27FC236}">
                <a16:creationId xmlns:a16="http://schemas.microsoft.com/office/drawing/2014/main" id="{10042A1C-CD52-4866-E782-425C2E3C589D}"/>
              </a:ext>
            </a:extLst>
          </p:cNvPr>
          <p:cNvSpPr>
            <a:spLocks noGrp="1"/>
          </p:cNvSpPr>
          <p:nvPr>
            <p:ph idx="1"/>
          </p:nvPr>
        </p:nvSpPr>
        <p:spPr/>
        <p:txBody>
          <a:bodyPr>
            <a:normAutofit/>
          </a:bodyPr>
          <a:lstStyle/>
          <a:p>
            <a:pPr marL="727075" indent="-727075">
              <a:buNone/>
            </a:pPr>
            <a:r>
              <a:rPr kumimoji="1" lang="ja-JP" altLang="en-US">
                <a:latin typeface="BIZ UDGothic" panose="020B0400000000000000" pitchFamily="49" charset="-128"/>
                <a:ea typeface="BIZ UDGothic" panose="020B0400000000000000" pitchFamily="49" charset="-128"/>
              </a:rPr>
              <a:t>１、こどものライフステージは頻繁に変わります。そのライフステージとその時期のイベントを確認してください。</a:t>
            </a:r>
            <a:endParaRPr kumimoji="1" lang="en-US" altLang="ja-JP" dirty="0">
              <a:latin typeface="BIZ UDGothic" panose="020B0400000000000000" pitchFamily="49" charset="-128"/>
              <a:ea typeface="BIZ UDGothic" panose="020B0400000000000000" pitchFamily="49" charset="-128"/>
            </a:endParaRPr>
          </a:p>
          <a:p>
            <a:pPr marL="727075" indent="-727075">
              <a:buNone/>
            </a:pPr>
            <a:r>
              <a:rPr lang="ja-JP" altLang="en-US">
                <a:latin typeface="BIZ UDGothic" panose="020B0400000000000000" pitchFamily="49" charset="-128"/>
                <a:ea typeface="BIZ UDGothic" panose="020B0400000000000000" pitchFamily="49" charset="-128"/>
              </a:rPr>
              <a:t>２、「こども」としての発達ニーズを意識しながら支援を行う観点をご説明ください。特に就学前、就学後のこどもの発達ニーズと通所支援事業所の役割を関連づけて、お話しください。</a:t>
            </a:r>
            <a:endParaRPr lang="en-US" altLang="ja-JP" dirty="0">
              <a:latin typeface="BIZ UDGothic" panose="020B0400000000000000" pitchFamily="49" charset="-128"/>
              <a:ea typeface="BIZ UDGothic" panose="020B0400000000000000" pitchFamily="49" charset="-128"/>
            </a:endParaRPr>
          </a:p>
          <a:p>
            <a:pPr marL="727075" indent="-727075">
              <a:buNone/>
            </a:pPr>
            <a:r>
              <a:rPr kumimoji="1" lang="ja-JP" altLang="en-US">
                <a:latin typeface="BIZ UDGothic" panose="020B0400000000000000" pitchFamily="49" charset="-128"/>
                <a:ea typeface="BIZ UDGothic" panose="020B0400000000000000" pitchFamily="49" charset="-128"/>
              </a:rPr>
              <a:t>３、こどもは進級や進学、就学で日常過ごす環境が変わります。</a:t>
            </a:r>
            <a:r>
              <a:rPr lang="ja-JP" altLang="en-US">
                <a:latin typeface="BIZ UDGothic" panose="020B0400000000000000" pitchFamily="49" charset="-128"/>
                <a:ea typeface="BIZ UDGothic" panose="020B0400000000000000" pitchFamily="49" charset="-128"/>
              </a:rPr>
              <a:t>その中でも連続した関わりを行うことが、こどもの安心に繋がります。次のライフステージに向け、関係機関との連携が重要である点をご説明ください。</a:t>
            </a:r>
            <a:endParaRPr kumimoji="1" lang="ja-JP" altLang="en-US">
              <a:latin typeface="BIZ UDGothic" panose="020B0400000000000000" pitchFamily="49" charset="-128"/>
              <a:ea typeface="BIZ UDGothic" panose="020B0400000000000000" pitchFamily="49" charset="-128"/>
            </a:endParaRPr>
          </a:p>
        </p:txBody>
      </p:sp>
      <p:sp>
        <p:nvSpPr>
          <p:cNvPr id="4" name="スライド番号プレースホルダー 3">
            <a:extLst>
              <a:ext uri="{FF2B5EF4-FFF2-40B4-BE49-F238E27FC236}">
                <a16:creationId xmlns:a16="http://schemas.microsoft.com/office/drawing/2014/main" id="{FEAB1846-6A2F-2F2A-0DF1-E7AC392221F5}"/>
              </a:ext>
            </a:extLst>
          </p:cNvPr>
          <p:cNvSpPr>
            <a:spLocks noGrp="1"/>
          </p:cNvSpPr>
          <p:nvPr>
            <p:ph type="sldNum" sz="quarter" idx="12"/>
          </p:nvPr>
        </p:nvSpPr>
        <p:spPr/>
        <p:txBody>
          <a:bodyPr/>
          <a:lstStyle/>
          <a:p>
            <a:fld id="{9D1E3EA3-BD4D-6E43-978F-523B06AF1452}" type="slidenum">
              <a:rPr kumimoji="1" lang="ja-JP" altLang="en-US" smtClean="0"/>
              <a:t>12</a:t>
            </a:fld>
            <a:endParaRPr kumimoji="1" lang="ja-JP" altLang="en-US"/>
          </a:p>
        </p:txBody>
      </p:sp>
      <p:sp>
        <p:nvSpPr>
          <p:cNvPr id="5" name="テキスト ボックス 4">
            <a:extLst>
              <a:ext uri="{FF2B5EF4-FFF2-40B4-BE49-F238E27FC236}">
                <a16:creationId xmlns:a16="http://schemas.microsoft.com/office/drawing/2014/main" id="{8EE250A3-E5F6-E11A-7B0A-CBF85B6532FF}"/>
              </a:ext>
            </a:extLst>
          </p:cNvPr>
          <p:cNvSpPr txBox="1"/>
          <p:nvPr/>
        </p:nvSpPr>
        <p:spPr>
          <a:xfrm>
            <a:off x="10329746" y="230188"/>
            <a:ext cx="1616927" cy="369332"/>
          </a:xfrm>
          <a:prstGeom prst="rect">
            <a:avLst/>
          </a:prstGeom>
          <a:solidFill>
            <a:schemeClr val="accent2"/>
          </a:solidFill>
          <a:ln>
            <a:solidFill>
              <a:schemeClr val="accent1"/>
            </a:solidFill>
          </a:ln>
        </p:spPr>
        <p:txBody>
          <a:bodyPr wrap="square" rtlCol="0">
            <a:spAutoFit/>
          </a:bodyPr>
          <a:lstStyle/>
          <a:p>
            <a:pPr algn="ctr"/>
            <a:r>
              <a:rPr lang="ja-JP" altLang="en-US">
                <a:solidFill>
                  <a:schemeClr val="bg1"/>
                </a:solidFill>
              </a:rPr>
              <a:t>本講義専用</a:t>
            </a:r>
            <a:endParaRPr kumimoji="1" lang="ja-JP" altLang="en-US">
              <a:solidFill>
                <a:schemeClr val="bg1"/>
              </a:solidFill>
            </a:endParaRPr>
          </a:p>
        </p:txBody>
      </p:sp>
    </p:spTree>
    <p:extLst>
      <p:ext uri="{BB962C8B-B14F-4D97-AF65-F5344CB8AC3E}">
        <p14:creationId xmlns:p14="http://schemas.microsoft.com/office/powerpoint/2010/main" val="755357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3DFFE-9B34-B928-245C-431439950AA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91EAA9A-0157-6605-EF1E-99E14A3775EE}"/>
              </a:ext>
            </a:extLst>
          </p:cNvPr>
          <p:cNvSpPr>
            <a:spLocks noGrp="1"/>
          </p:cNvSpPr>
          <p:nvPr>
            <p:ph type="title"/>
          </p:nvPr>
        </p:nvSpPr>
        <p:spPr/>
        <p:txBody>
          <a:bodyPr>
            <a:normAutofit/>
          </a:bodyPr>
          <a:lstStyle/>
          <a:p>
            <a:r>
              <a:rPr lang="ja-JP" altLang="en-US"/>
              <a:t>こどものライフステージと支援</a:t>
            </a:r>
            <a:endParaRPr kumimoji="1" lang="ja-JP" altLang="en-US"/>
          </a:p>
        </p:txBody>
      </p:sp>
      <p:sp>
        <p:nvSpPr>
          <p:cNvPr id="3" name="コンテンツ プレースホルダー 2">
            <a:extLst>
              <a:ext uri="{FF2B5EF4-FFF2-40B4-BE49-F238E27FC236}">
                <a16:creationId xmlns:a16="http://schemas.microsoft.com/office/drawing/2014/main" id="{DB06A516-6E51-1BB4-E5F1-8DBB1453E3AB}"/>
              </a:ext>
            </a:extLst>
          </p:cNvPr>
          <p:cNvSpPr>
            <a:spLocks noGrp="1"/>
          </p:cNvSpPr>
          <p:nvPr>
            <p:ph idx="1"/>
          </p:nvPr>
        </p:nvSpPr>
        <p:spPr>
          <a:xfrm>
            <a:off x="838200" y="2005012"/>
            <a:ext cx="10515600" cy="4351338"/>
          </a:xfrm>
        </p:spPr>
        <p:txBody>
          <a:bodyPr/>
          <a:lstStyle/>
          <a:p>
            <a:pPr marL="0" indent="0">
              <a:buNone/>
            </a:pPr>
            <a:r>
              <a:rPr lang="ja-JP" altLang="en-US"/>
              <a:t>１、こども時代の頻繁なライフステージの変化についての確認</a:t>
            </a:r>
            <a:endParaRPr lang="en-US" altLang="ja-JP" dirty="0"/>
          </a:p>
          <a:p>
            <a:pPr marL="0" indent="0">
              <a:buNone/>
            </a:pPr>
            <a:endParaRPr lang="en-US" altLang="ja-JP" dirty="0"/>
          </a:p>
          <a:p>
            <a:pPr marL="0" indent="0">
              <a:buNone/>
            </a:pPr>
            <a:r>
              <a:rPr lang="ja-JP" altLang="en-US"/>
              <a:t>２、「こども」としての発達ニーズを意識しながらの支援</a:t>
            </a:r>
            <a:endParaRPr lang="en-US" altLang="ja-JP" dirty="0"/>
          </a:p>
          <a:p>
            <a:pPr marL="0" indent="0">
              <a:buNone/>
            </a:pPr>
            <a:endParaRPr lang="en-US" altLang="ja-JP" dirty="0"/>
          </a:p>
          <a:p>
            <a:pPr marL="0" indent="0">
              <a:buNone/>
            </a:pPr>
            <a:r>
              <a:rPr lang="ja-JP" altLang="en-US"/>
              <a:t>３、次のライフステージに向けた関係機関との連携</a:t>
            </a:r>
            <a:endParaRPr kumimoji="1" lang="ja-JP" altLang="en-US"/>
          </a:p>
        </p:txBody>
      </p:sp>
      <p:sp>
        <p:nvSpPr>
          <p:cNvPr id="5" name="スライド番号プレースホルダー 4">
            <a:extLst>
              <a:ext uri="{FF2B5EF4-FFF2-40B4-BE49-F238E27FC236}">
                <a16:creationId xmlns:a16="http://schemas.microsoft.com/office/drawing/2014/main" id="{E89E96C3-1C1F-5B2F-6C15-F25D2E50BC4A}"/>
              </a:ext>
            </a:extLst>
          </p:cNvPr>
          <p:cNvSpPr>
            <a:spLocks noGrp="1"/>
          </p:cNvSpPr>
          <p:nvPr>
            <p:ph type="sldNum" sz="quarter" idx="12"/>
          </p:nvPr>
        </p:nvSpPr>
        <p:spPr/>
        <p:txBody>
          <a:bodyPr/>
          <a:lstStyle/>
          <a:p>
            <a:fld id="{9D1E3EA3-BD4D-6E43-978F-523B06AF1452}" type="slidenum">
              <a:rPr kumimoji="1" lang="ja-JP" altLang="en-US" smtClean="0"/>
              <a:t>13</a:t>
            </a:fld>
            <a:endParaRPr kumimoji="1" lang="ja-JP" altLang="en-US"/>
          </a:p>
        </p:txBody>
      </p:sp>
    </p:spTree>
    <p:extLst>
      <p:ext uri="{BB962C8B-B14F-4D97-AF65-F5344CB8AC3E}">
        <p14:creationId xmlns:p14="http://schemas.microsoft.com/office/powerpoint/2010/main" val="1348303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431704" y="117256"/>
            <a:ext cx="4680520" cy="720080"/>
          </a:xfrm>
        </p:spPr>
        <p:style>
          <a:lnRef idx="1">
            <a:schemeClr val="accent2"/>
          </a:lnRef>
          <a:fillRef idx="2">
            <a:schemeClr val="accent2"/>
          </a:fillRef>
          <a:effectRef idx="1">
            <a:schemeClr val="accent2"/>
          </a:effectRef>
          <a:fontRef idx="minor">
            <a:schemeClr val="dk1"/>
          </a:fontRef>
        </p:style>
        <p:txBody>
          <a:bodyPr>
            <a:normAutofit/>
          </a:bodyPr>
          <a:lstStyle/>
          <a:p>
            <a:r>
              <a:rPr lang="ja-JP" altLang="en-US" sz="2800" dirty="0">
                <a:latin typeface="BIZ UDPゴシック" panose="020B0400000000000000" pitchFamily="50" charset="-128"/>
                <a:ea typeface="BIZ UDPゴシック" panose="020B0400000000000000" pitchFamily="50" charset="-128"/>
              </a:rPr>
              <a:t>ライフステージ（例）</a:t>
            </a:r>
            <a:endParaRPr lang="ja-JP" altLang="en-US" sz="1600" dirty="0">
              <a:latin typeface="BIZ UDPゴシック" panose="020B0400000000000000" pitchFamily="50" charset="-128"/>
              <a:ea typeface="BIZ UDPゴシック" panose="020B0400000000000000" pitchFamily="50" charset="-128"/>
            </a:endParaRPr>
          </a:p>
        </p:txBody>
      </p:sp>
      <p:graphicFrame>
        <p:nvGraphicFramePr>
          <p:cNvPr id="47182" name="Group 78"/>
          <p:cNvGraphicFramePr>
            <a:graphicFrameLocks noGrp="1"/>
          </p:cNvGraphicFramePr>
          <p:nvPr>
            <p:extLst>
              <p:ext uri="{D42A27DB-BD31-4B8C-83A1-F6EECF244321}">
                <p14:modId xmlns:p14="http://schemas.microsoft.com/office/powerpoint/2010/main" val="53283049"/>
              </p:ext>
            </p:extLst>
          </p:nvPr>
        </p:nvGraphicFramePr>
        <p:xfrm>
          <a:off x="3503712" y="980728"/>
          <a:ext cx="4536504" cy="5616000"/>
        </p:xfrm>
        <a:graphic>
          <a:graphicData uri="http://schemas.openxmlformats.org/drawingml/2006/table">
            <a:tbl>
              <a:tblPr>
                <a:tableStyleId>{16D9F66E-5EB9-4882-86FB-DCBF35E3C3E4}</a:tableStyleId>
              </a:tblPr>
              <a:tblGrid>
                <a:gridCol w="1291870">
                  <a:extLst>
                    <a:ext uri="{9D8B030D-6E8A-4147-A177-3AD203B41FA5}">
                      <a16:colId xmlns:a16="http://schemas.microsoft.com/office/drawing/2014/main" val="20000"/>
                    </a:ext>
                  </a:extLst>
                </a:gridCol>
                <a:gridCol w="3244634">
                  <a:extLst>
                    <a:ext uri="{9D8B030D-6E8A-4147-A177-3AD203B41FA5}">
                      <a16:colId xmlns:a16="http://schemas.microsoft.com/office/drawing/2014/main" val="20001"/>
                    </a:ext>
                  </a:extLst>
                </a:gridCol>
              </a:tblGrid>
              <a:tr h="468000">
                <a:tc gridSpan="2">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胎生期</a:t>
                      </a:r>
                      <a:endParaRPr kumimoji="1" lang="ja-JP" altLang="en-US" sz="18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0"/>
                  </a:ext>
                </a:extLst>
              </a:tr>
              <a:tr h="468000">
                <a:tc gridSpan="2">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新生児期</a:t>
                      </a:r>
                      <a:r>
                        <a:rPr kumimoji="1" lang="ja-JP" altLang="en-US" sz="1100" u="none" strike="noStrike" cap="none" normalizeH="0" baseline="0" dirty="0">
                          <a:ln>
                            <a:noFill/>
                          </a:ln>
                          <a:effectLst/>
                          <a:latin typeface="BIZ UDGothic" panose="020B0400000000000000" pitchFamily="49" charset="-128"/>
                          <a:ea typeface="BIZ UDGothic" panose="020B0400000000000000" pitchFamily="49" charset="-128"/>
                        </a:rPr>
                        <a:t>（おおよそ２か月まで）</a:t>
                      </a:r>
                      <a:endParaRPr kumimoji="1" lang="en-US" altLang="ja-JP" sz="11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1"/>
                  </a:ext>
                </a:extLst>
              </a:tr>
              <a:tr h="468000">
                <a:tc gridSpan="2">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乳児期</a:t>
                      </a:r>
                      <a:r>
                        <a:rPr kumimoji="1" lang="ja-JP" altLang="en-US" sz="1100" u="none" strike="noStrike" cap="none" normalizeH="0" baseline="0" dirty="0">
                          <a:ln>
                            <a:noFill/>
                          </a:ln>
                          <a:effectLst/>
                          <a:latin typeface="BIZ UDGothic" panose="020B0400000000000000" pitchFamily="49" charset="-128"/>
                          <a:ea typeface="BIZ UDGothic" panose="020B0400000000000000" pitchFamily="49" charset="-128"/>
                        </a:rPr>
                        <a:t>（主として０～３歳未満）</a:t>
                      </a:r>
                      <a:endParaRPr kumimoji="1" lang="en-US" altLang="ja-JP" sz="11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2"/>
                  </a:ext>
                </a:extLst>
              </a:tr>
              <a:tr h="468000">
                <a:tc rowSpan="2">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幼児期</a:t>
                      </a:r>
                      <a:endParaRPr kumimoji="1" lang="ja-JP" altLang="en-US" sz="18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前期</a:t>
                      </a:r>
                      <a:r>
                        <a:rPr kumimoji="1" lang="ja-JP" altLang="en-US" sz="1100" u="none" strike="noStrike" cap="none" normalizeH="0" baseline="0" dirty="0">
                          <a:ln>
                            <a:noFill/>
                          </a:ln>
                          <a:effectLst/>
                          <a:latin typeface="BIZ UDGothic" panose="020B0400000000000000" pitchFamily="49" charset="-128"/>
                          <a:ea typeface="BIZ UDGothic" panose="020B0400000000000000" pitchFamily="49" charset="-128"/>
                        </a:rPr>
                        <a:t>（主として３歳～５歳未満）</a:t>
                      </a:r>
                      <a:endParaRPr kumimoji="1" lang="ja-JP" altLang="en-US" sz="12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extLst>
                  <a:ext uri="{0D108BD9-81ED-4DB2-BD59-A6C34878D82A}">
                    <a16:rowId xmlns:a16="http://schemas.microsoft.com/office/drawing/2014/main" val="10003"/>
                  </a:ext>
                </a:extLst>
              </a:tr>
              <a:tr h="468000">
                <a:tc vMerge="1">
                  <a:txBody>
                    <a:bodyPr/>
                    <a:lstStyle/>
                    <a:p>
                      <a:endParaRPr kumimoji="1" lang="ja-JP" altLang="en-US"/>
                    </a:p>
                  </a:txBody>
                  <a:tcPr/>
                </a:tc>
                <a:tc>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後期</a:t>
                      </a:r>
                      <a:r>
                        <a:rPr kumimoji="1" lang="ja-JP" altLang="en-US" sz="1100" u="none" strike="noStrike" cap="none" normalizeH="0" baseline="0" dirty="0">
                          <a:ln>
                            <a:noFill/>
                          </a:ln>
                          <a:effectLst/>
                          <a:latin typeface="BIZ UDGothic" panose="020B0400000000000000" pitchFamily="49" charset="-128"/>
                          <a:ea typeface="BIZ UDGothic" panose="020B0400000000000000" pitchFamily="49" charset="-128"/>
                        </a:rPr>
                        <a:t>（主として５歳～就学まで）</a:t>
                      </a:r>
                      <a:endParaRPr kumimoji="1" lang="ja-JP" altLang="en-US" sz="12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extLst>
                  <a:ext uri="{0D108BD9-81ED-4DB2-BD59-A6C34878D82A}">
                    <a16:rowId xmlns:a16="http://schemas.microsoft.com/office/drawing/2014/main" val="10004"/>
                  </a:ext>
                </a:extLst>
              </a:tr>
              <a:tr h="468000">
                <a:tc gridSpan="2">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学童期</a:t>
                      </a:r>
                      <a:r>
                        <a:rPr kumimoji="1" lang="ja-JP" altLang="en-US" sz="1100" b="0" i="0" u="none" strike="noStrike" kern="1200" cap="none" spc="0" normalizeH="0" baseline="0" noProof="0" dirty="0">
                          <a:ln>
                            <a:noFill/>
                          </a:ln>
                          <a:solidFill>
                            <a:srgbClr val="000000"/>
                          </a:solidFill>
                          <a:effectLst/>
                          <a:uLnTx/>
                          <a:uFillTx/>
                          <a:latin typeface="BIZ UDGothic" panose="020B0400000000000000" pitchFamily="49" charset="-128"/>
                          <a:ea typeface="BIZ UDGothic" panose="020B0400000000000000" pitchFamily="49" charset="-128"/>
                          <a:cs typeface="+mn-cs"/>
                        </a:rPr>
                        <a:t>（主として就学～１２歳）</a:t>
                      </a:r>
                      <a:endParaRPr kumimoji="1" lang="ja-JP" altLang="en-US" sz="18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5"/>
                  </a:ext>
                </a:extLst>
              </a:tr>
              <a:tr h="468000">
                <a:tc gridSpan="2">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800" b="0" i="0" u="none" strike="noStrike" kern="1200" cap="none" spc="0" normalizeH="0" baseline="0" noProof="0" dirty="0">
                          <a:ln>
                            <a:noFill/>
                          </a:ln>
                          <a:solidFill>
                            <a:srgbClr val="000000"/>
                          </a:solidFill>
                          <a:effectLst/>
                          <a:uLnTx/>
                          <a:uFillTx/>
                          <a:latin typeface="BIZ UDGothic" panose="020B0400000000000000" pitchFamily="49" charset="-128"/>
                          <a:ea typeface="BIZ UDGothic" panose="020B0400000000000000" pitchFamily="49" charset="-128"/>
                          <a:cs typeface="+mn-cs"/>
                        </a:rPr>
                        <a:t>思春期</a:t>
                      </a:r>
                      <a:r>
                        <a:rPr kumimoji="1" lang="ja-JP" altLang="en-US" sz="1100" b="0" i="0" u="none" strike="noStrike" kern="1200" cap="none" spc="0" normalizeH="0" baseline="0" noProof="0" dirty="0">
                          <a:ln>
                            <a:noFill/>
                          </a:ln>
                          <a:solidFill>
                            <a:srgbClr val="000000"/>
                          </a:solidFill>
                          <a:effectLst/>
                          <a:uLnTx/>
                          <a:uFillTx/>
                          <a:latin typeface="BIZ UDGothic" panose="020B0400000000000000" pitchFamily="49" charset="-128"/>
                          <a:ea typeface="BIZ UDGothic" panose="020B0400000000000000" pitchFamily="49" charset="-128"/>
                          <a:cs typeface="+mn-cs"/>
                        </a:rPr>
                        <a:t>（主として１３歳～１７歳）</a:t>
                      </a:r>
                      <a:endParaRPr kumimoji="1" lang="ja-JP" altLang="en-US" sz="1800" b="0" i="0" u="none" strike="noStrike" kern="1200" cap="none" spc="0" normalizeH="0" baseline="0" noProof="0" dirty="0">
                        <a:ln>
                          <a:noFill/>
                        </a:ln>
                        <a:solidFill>
                          <a:srgbClr val="000000"/>
                        </a:solidFill>
                        <a:effectLst/>
                        <a:uLnTx/>
                        <a:uFillTx/>
                        <a:latin typeface="BIZ UDGothic" panose="020B0400000000000000" pitchFamily="49" charset="-128"/>
                        <a:ea typeface="BIZ UDGothic" panose="020B0400000000000000" pitchFamily="49" charset="-128"/>
                        <a:cs typeface="+mn-cs"/>
                      </a:endParaRP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936704136"/>
                  </a:ext>
                </a:extLst>
              </a:tr>
              <a:tr h="468000">
                <a:tc rowSpan="2">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青年期</a:t>
                      </a:r>
                      <a:endParaRPr kumimoji="1" lang="ja-JP" altLang="en-US" sz="18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前期</a:t>
                      </a:r>
                      <a:r>
                        <a:rPr kumimoji="1" lang="ja-JP" altLang="en-US" sz="1100" u="none" strike="noStrike" cap="none" normalizeH="0" baseline="0" dirty="0">
                          <a:ln>
                            <a:noFill/>
                          </a:ln>
                          <a:effectLst/>
                          <a:latin typeface="BIZ UDGothic" panose="020B0400000000000000" pitchFamily="49" charset="-128"/>
                          <a:ea typeface="BIZ UDGothic" panose="020B0400000000000000" pitchFamily="49" charset="-128"/>
                        </a:rPr>
                        <a:t>（主として１８～２０歳）</a:t>
                      </a:r>
                      <a:endParaRPr kumimoji="1" lang="ja-JP" altLang="en-US" sz="11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extLst>
                  <a:ext uri="{0D108BD9-81ED-4DB2-BD59-A6C34878D82A}">
                    <a16:rowId xmlns:a16="http://schemas.microsoft.com/office/drawing/2014/main" val="10006"/>
                  </a:ext>
                </a:extLst>
              </a:tr>
              <a:tr h="468000">
                <a:tc vMerge="1">
                  <a:txBody>
                    <a:bodyPr/>
                    <a:lstStyle/>
                    <a:p>
                      <a:endParaRPr kumimoji="1" lang="ja-JP" altLang="en-US"/>
                    </a:p>
                  </a:txBody>
                  <a:tcPr/>
                </a:tc>
                <a:tc>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後期</a:t>
                      </a:r>
                      <a:r>
                        <a:rPr kumimoji="1" lang="ja-JP" altLang="en-US" sz="1100" u="none" strike="noStrike" cap="none" normalizeH="0" baseline="0" dirty="0">
                          <a:ln>
                            <a:noFill/>
                          </a:ln>
                          <a:effectLst/>
                          <a:latin typeface="BIZ UDGothic" panose="020B0400000000000000" pitchFamily="49" charset="-128"/>
                          <a:ea typeface="BIZ UDGothic" panose="020B0400000000000000" pitchFamily="49" charset="-128"/>
                        </a:rPr>
                        <a:t>（主として２０歳代）</a:t>
                      </a:r>
                      <a:endParaRPr kumimoji="1" lang="ja-JP" altLang="en-US" sz="16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extLst>
                  <a:ext uri="{0D108BD9-81ED-4DB2-BD59-A6C34878D82A}">
                    <a16:rowId xmlns:a16="http://schemas.microsoft.com/office/drawing/2014/main" val="10007"/>
                  </a:ext>
                </a:extLst>
              </a:tr>
              <a:tr h="468000">
                <a:tc rowSpan="3">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成人期</a:t>
                      </a:r>
                      <a:endParaRPr kumimoji="1" lang="ja-JP" altLang="en-US" sz="18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前期</a:t>
                      </a:r>
                      <a:r>
                        <a:rPr kumimoji="1" lang="ja-JP" altLang="en-US" sz="1100" u="none" strike="noStrike" cap="none" normalizeH="0" baseline="0" dirty="0">
                          <a:ln>
                            <a:noFill/>
                          </a:ln>
                          <a:effectLst/>
                          <a:latin typeface="BIZ UDGothic" panose="020B0400000000000000" pitchFamily="49" charset="-128"/>
                          <a:ea typeface="BIZ UDGothic" panose="020B0400000000000000" pitchFamily="49" charset="-128"/>
                        </a:rPr>
                        <a:t>（主として３０～４０歳代）</a:t>
                      </a:r>
                      <a:endParaRPr kumimoji="1" lang="ja-JP" altLang="en-US" sz="11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extLst>
                  <a:ext uri="{0D108BD9-81ED-4DB2-BD59-A6C34878D82A}">
                    <a16:rowId xmlns:a16="http://schemas.microsoft.com/office/drawing/2014/main" val="10008"/>
                  </a:ext>
                </a:extLst>
              </a:tr>
              <a:tr h="468000">
                <a:tc vMerge="1">
                  <a:txBody>
                    <a:bodyPr/>
                    <a:lstStyle/>
                    <a:p>
                      <a:endParaRPr kumimoji="1" lang="ja-JP" altLang="en-US"/>
                    </a:p>
                  </a:txBody>
                  <a:tcPr/>
                </a:tc>
                <a:tc>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中期</a:t>
                      </a:r>
                      <a:r>
                        <a:rPr kumimoji="1" lang="ja-JP" altLang="en-US" sz="1100" u="none" strike="noStrike" cap="none" normalizeH="0" baseline="0" dirty="0">
                          <a:ln>
                            <a:noFill/>
                          </a:ln>
                          <a:effectLst/>
                          <a:latin typeface="BIZ UDGothic" panose="020B0400000000000000" pitchFamily="49" charset="-128"/>
                          <a:ea typeface="BIZ UDGothic" panose="020B0400000000000000" pitchFamily="49" charset="-128"/>
                        </a:rPr>
                        <a:t>（主として５０歳代～６５歳未満）</a:t>
                      </a:r>
                      <a:endParaRPr kumimoji="1" lang="ja-JP" altLang="en-US" sz="11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extLst>
                  <a:ext uri="{0D108BD9-81ED-4DB2-BD59-A6C34878D82A}">
                    <a16:rowId xmlns:a16="http://schemas.microsoft.com/office/drawing/2014/main" val="10009"/>
                  </a:ext>
                </a:extLst>
              </a:tr>
              <a:tr h="468000">
                <a:tc vMerge="1">
                  <a:txBody>
                    <a:bodyPr/>
                    <a:lstStyle/>
                    <a:p>
                      <a:endParaRPr kumimoji="1" lang="ja-JP" altLang="en-US"/>
                    </a:p>
                  </a:txBody>
                  <a:tcPr/>
                </a:tc>
                <a:tc>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800" u="none" strike="noStrike" cap="none" normalizeH="0" baseline="0" dirty="0">
                          <a:ln>
                            <a:noFill/>
                          </a:ln>
                          <a:effectLst/>
                          <a:latin typeface="BIZ UDGothic" panose="020B0400000000000000" pitchFamily="49" charset="-128"/>
                          <a:ea typeface="BIZ UDGothic" panose="020B0400000000000000" pitchFamily="49" charset="-128"/>
                        </a:rPr>
                        <a:t>後期</a:t>
                      </a:r>
                      <a:r>
                        <a:rPr kumimoji="1" lang="ja-JP" altLang="en-US" sz="1100" u="none" strike="noStrike" cap="none" normalizeH="0" baseline="0" dirty="0">
                          <a:ln>
                            <a:noFill/>
                          </a:ln>
                          <a:effectLst/>
                          <a:latin typeface="BIZ UDGothic" panose="020B0400000000000000" pitchFamily="49" charset="-128"/>
                          <a:ea typeface="BIZ UDGothic" panose="020B0400000000000000" pitchFamily="49" charset="-128"/>
                        </a:rPr>
                        <a:t>（主として６５歳以上）</a:t>
                      </a:r>
                      <a:endParaRPr kumimoji="1" lang="ja-JP" altLang="en-US" sz="1600" b="0" i="0" u="none" strike="noStrike" cap="none" normalizeH="0" baseline="0" dirty="0">
                        <a:ln>
                          <a:noFill/>
                        </a:ln>
                        <a:solidFill>
                          <a:schemeClr val="tx1"/>
                        </a:solidFill>
                        <a:effectLst/>
                        <a:latin typeface="BIZ UDGothic" panose="020B0400000000000000" pitchFamily="49" charset="-128"/>
                        <a:ea typeface="BIZ UDGothic" panose="020B0400000000000000" pitchFamily="49" charset="-128"/>
                      </a:endParaRPr>
                    </a:p>
                  </a:txBody>
                  <a:tcPr anchor="ctr" horzOverflow="overflow">
                    <a:solidFill>
                      <a:srgbClr val="D6FCD4"/>
                    </a:solidFill>
                  </a:tcPr>
                </a:tc>
                <a:extLst>
                  <a:ext uri="{0D108BD9-81ED-4DB2-BD59-A6C34878D82A}">
                    <a16:rowId xmlns:a16="http://schemas.microsoft.com/office/drawing/2014/main" val="10010"/>
                  </a:ext>
                </a:extLst>
              </a:tr>
            </a:tbl>
          </a:graphicData>
        </a:graphic>
      </p:graphicFrame>
      <p:sp>
        <p:nvSpPr>
          <p:cNvPr id="4" name="スライド番号プレースホルダー 3">
            <a:extLst>
              <a:ext uri="{FF2B5EF4-FFF2-40B4-BE49-F238E27FC236}">
                <a16:creationId xmlns:a16="http://schemas.microsoft.com/office/drawing/2014/main" id="{166B0206-D24B-ECAE-B819-81BE8783E604}"/>
              </a:ext>
            </a:extLst>
          </p:cNvPr>
          <p:cNvSpPr>
            <a:spLocks noGrp="1"/>
          </p:cNvSpPr>
          <p:nvPr>
            <p:ph type="sldNum" sz="quarter" idx="12"/>
          </p:nvPr>
        </p:nvSpPr>
        <p:spPr/>
        <p:txBody>
          <a:bodyPr/>
          <a:lstStyle/>
          <a:p>
            <a:fld id="{9D1E3EA3-BD4D-6E43-978F-523B06AF1452}" type="slidenum">
              <a:rPr kumimoji="1" lang="ja-JP" altLang="en-US" smtClean="0"/>
              <a:t>14</a:t>
            </a:fld>
            <a:endParaRPr kumimoji="1" lang="ja-JP" altLang="en-US"/>
          </a:p>
        </p:txBody>
      </p:sp>
    </p:spTree>
    <p:extLst>
      <p:ext uri="{BB962C8B-B14F-4D97-AF65-F5344CB8AC3E}">
        <p14:creationId xmlns:p14="http://schemas.microsoft.com/office/powerpoint/2010/main" val="4218240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グループ化 4"/>
          <p:cNvGrpSpPr>
            <a:grpSpLocks/>
          </p:cNvGrpSpPr>
          <p:nvPr/>
        </p:nvGrpSpPr>
        <p:grpSpPr bwMode="auto">
          <a:xfrm>
            <a:off x="1684760" y="277813"/>
            <a:ext cx="9283435" cy="1077218"/>
            <a:chOff x="323850" y="601663"/>
            <a:chExt cx="9099550" cy="1077218"/>
          </a:xfrm>
        </p:grpSpPr>
        <p:sp>
          <p:nvSpPr>
            <p:cNvPr id="26641" name="AutoShape 2"/>
            <p:cNvSpPr>
              <a:spLocks noChangeArrowheads="1"/>
            </p:cNvSpPr>
            <p:nvPr/>
          </p:nvSpPr>
          <p:spPr bwMode="auto">
            <a:xfrm>
              <a:off x="323850" y="1231900"/>
              <a:ext cx="8569325" cy="358775"/>
            </a:xfrm>
            <a:prstGeom prst="parallelogram">
              <a:avLst>
                <a:gd name="adj" fmla="val 97530"/>
              </a:avLst>
            </a:prstGeom>
            <a:gradFill rotWithShape="1">
              <a:gsLst>
                <a:gs pos="0">
                  <a:srgbClr val="FFFFFF"/>
                </a:gs>
                <a:gs pos="100000">
                  <a:srgbClr val="FFBD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4281" tIns="8888" rIns="74281" bIns="8888" anchor="ct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endParaRPr kumimoji="0" lang="ja-JP" altLang="en-US" sz="2400">
                <a:solidFill>
                  <a:srgbClr val="000000"/>
                </a:solidFill>
                <a:latin typeface="BIZ UDPゴシック" panose="020B0400000000000000" pitchFamily="50" charset="-128"/>
                <a:ea typeface="BIZ UDPゴシック" panose="020B0400000000000000" pitchFamily="50" charset="-128"/>
              </a:endParaRPr>
            </a:p>
          </p:txBody>
        </p:sp>
        <p:sp>
          <p:nvSpPr>
            <p:cNvPr id="26642" name="Text Box 12"/>
            <p:cNvSpPr txBox="1">
              <a:spLocks noChangeArrowheads="1"/>
            </p:cNvSpPr>
            <p:nvPr/>
          </p:nvSpPr>
          <p:spPr bwMode="auto">
            <a:xfrm>
              <a:off x="422275" y="601663"/>
              <a:ext cx="9001125" cy="1077218"/>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dirty="0">
                  <a:solidFill>
                    <a:srgbClr val="000000"/>
                  </a:solidFill>
                  <a:latin typeface="BIZ UDPゴシック" panose="020B0400000000000000" pitchFamily="50" charset="-128"/>
                  <a:ea typeface="BIZ UDPゴシック" panose="020B0400000000000000" pitchFamily="50" charset="-128"/>
                </a:rPr>
                <a:t>ライフステージを通して（意識して）発達を支援する</a:t>
              </a:r>
            </a:p>
          </p:txBody>
        </p:sp>
      </p:grpSp>
      <p:sp>
        <p:nvSpPr>
          <p:cNvPr id="26627" name="テキスト ボックス 18"/>
          <p:cNvSpPr txBox="1">
            <a:spLocks noChangeArrowheads="1"/>
          </p:cNvSpPr>
          <p:nvPr/>
        </p:nvSpPr>
        <p:spPr bwMode="auto">
          <a:xfrm>
            <a:off x="2264363" y="1631950"/>
            <a:ext cx="80842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800">
                <a:solidFill>
                  <a:srgbClr val="000000"/>
                </a:solidFill>
                <a:latin typeface="BIZ UDPゴシック" panose="020B0400000000000000" pitchFamily="50" charset="-128"/>
                <a:ea typeface="BIZ UDPゴシック" panose="020B0400000000000000" pitchFamily="50" charset="-128"/>
              </a:rPr>
              <a:t>それぞれのステージにおける早期発見・早期対応</a:t>
            </a:r>
          </a:p>
        </p:txBody>
      </p:sp>
      <p:sp>
        <p:nvSpPr>
          <p:cNvPr id="26628" name="テキスト ボックス 50204"/>
          <p:cNvSpPr txBox="1">
            <a:spLocks noChangeArrowheads="1"/>
          </p:cNvSpPr>
          <p:nvPr/>
        </p:nvSpPr>
        <p:spPr bwMode="auto">
          <a:xfrm>
            <a:off x="2253986" y="2628900"/>
            <a:ext cx="817417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800">
                <a:solidFill>
                  <a:srgbClr val="000000"/>
                </a:solidFill>
                <a:latin typeface="BIZ UDPゴシック" panose="020B0400000000000000" pitchFamily="50" charset="-128"/>
                <a:ea typeface="BIZ UDPゴシック" panose="020B0400000000000000" pitchFamily="50" charset="-128"/>
              </a:rPr>
              <a:t>将来の自立に向けて、学童期、思春期・青年期の発達支援の重要性</a:t>
            </a:r>
          </a:p>
        </p:txBody>
      </p:sp>
      <p:sp>
        <p:nvSpPr>
          <p:cNvPr id="26629" name="テキスト ボックス 50207"/>
          <p:cNvSpPr txBox="1">
            <a:spLocks noChangeArrowheads="1"/>
          </p:cNvSpPr>
          <p:nvPr/>
        </p:nvSpPr>
        <p:spPr bwMode="auto">
          <a:xfrm>
            <a:off x="2334818" y="3582988"/>
            <a:ext cx="33858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800" dirty="0">
                <a:solidFill>
                  <a:srgbClr val="000000"/>
                </a:solidFill>
                <a:latin typeface="BIZ UDPゴシック" panose="020B0400000000000000" pitchFamily="50" charset="-128"/>
                <a:ea typeface="BIZ UDPゴシック" panose="020B0400000000000000" pitchFamily="50" charset="-128"/>
              </a:rPr>
              <a:t>こどもの状況を把握</a:t>
            </a:r>
          </a:p>
        </p:txBody>
      </p:sp>
      <p:sp>
        <p:nvSpPr>
          <p:cNvPr id="26630" name="右矢印 50208"/>
          <p:cNvSpPr>
            <a:spLocks noChangeArrowheads="1"/>
          </p:cNvSpPr>
          <p:nvPr/>
        </p:nvSpPr>
        <p:spPr bwMode="auto">
          <a:xfrm flipV="1">
            <a:off x="5939499" y="3716338"/>
            <a:ext cx="858176" cy="330200"/>
          </a:xfrm>
          <a:prstGeom prst="rightArrow">
            <a:avLst>
              <a:gd name="adj1" fmla="val 50000"/>
              <a:gd name="adj2" fmla="val 50113"/>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26631" name="テキスト ボックス 50209"/>
          <p:cNvSpPr txBox="1">
            <a:spLocks noChangeArrowheads="1"/>
          </p:cNvSpPr>
          <p:nvPr/>
        </p:nvSpPr>
        <p:spPr bwMode="auto">
          <a:xfrm>
            <a:off x="6895703" y="3321050"/>
            <a:ext cx="264687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400">
                <a:solidFill>
                  <a:srgbClr val="000000"/>
                </a:solidFill>
                <a:latin typeface="BIZ UDPゴシック" panose="020B0400000000000000" pitchFamily="50" charset="-128"/>
                <a:ea typeface="BIZ UDPゴシック" panose="020B0400000000000000" pitchFamily="50" charset="-128"/>
              </a:rPr>
              <a:t>知的機能の水準</a:t>
            </a:r>
            <a:endParaRPr lang="en-US" altLang="ja-JP" sz="2400">
              <a:solidFill>
                <a:srgbClr val="000000"/>
              </a:solidFill>
              <a:latin typeface="BIZ UDPゴシック" panose="020B0400000000000000" pitchFamily="50" charset="-128"/>
              <a:ea typeface="BIZ UDPゴシック" panose="020B0400000000000000" pitchFamily="50" charset="-128"/>
            </a:endParaRPr>
          </a:p>
          <a:p>
            <a:pPr eaLnBrk="1" fontAlgn="base" hangingPunct="1">
              <a:spcBef>
                <a:spcPct val="0"/>
              </a:spcBef>
              <a:spcAft>
                <a:spcPct val="0"/>
              </a:spcAft>
              <a:buFontTx/>
              <a:buNone/>
            </a:pPr>
            <a:r>
              <a:rPr lang="ja-JP" altLang="en-US" sz="2400">
                <a:solidFill>
                  <a:srgbClr val="000000"/>
                </a:solidFill>
                <a:latin typeface="BIZ UDPゴシック" panose="020B0400000000000000" pitchFamily="50" charset="-128"/>
                <a:ea typeface="BIZ UDPゴシック" panose="020B0400000000000000" pitchFamily="50" charset="-128"/>
              </a:rPr>
              <a:t>認知、行動の特性</a:t>
            </a:r>
            <a:endParaRPr lang="en-US" altLang="ja-JP" sz="2400">
              <a:solidFill>
                <a:srgbClr val="000000"/>
              </a:solidFill>
              <a:latin typeface="BIZ UDPゴシック" panose="020B0400000000000000" pitchFamily="50" charset="-128"/>
              <a:ea typeface="BIZ UDPゴシック" panose="020B0400000000000000" pitchFamily="50" charset="-128"/>
            </a:endParaRPr>
          </a:p>
          <a:p>
            <a:pPr eaLnBrk="1" fontAlgn="base" hangingPunct="1">
              <a:spcBef>
                <a:spcPct val="0"/>
              </a:spcBef>
              <a:spcAft>
                <a:spcPct val="0"/>
              </a:spcAft>
              <a:buFontTx/>
              <a:buNone/>
            </a:pPr>
            <a:r>
              <a:rPr lang="ja-JP" altLang="en-US" sz="2400">
                <a:solidFill>
                  <a:srgbClr val="000000"/>
                </a:solidFill>
                <a:latin typeface="BIZ UDPゴシック" panose="020B0400000000000000" pitchFamily="50" charset="-128"/>
                <a:ea typeface="BIZ UDPゴシック" panose="020B0400000000000000" pitchFamily="50" charset="-128"/>
              </a:rPr>
              <a:t>学習の特性</a:t>
            </a:r>
            <a:endParaRPr lang="en-US" altLang="ja-JP" sz="2400">
              <a:solidFill>
                <a:srgbClr val="000000"/>
              </a:solidFill>
              <a:latin typeface="BIZ UDPゴシック" panose="020B0400000000000000" pitchFamily="50" charset="-128"/>
              <a:ea typeface="BIZ UDPゴシック" panose="020B0400000000000000" pitchFamily="50" charset="-128"/>
            </a:endParaRPr>
          </a:p>
          <a:p>
            <a:pPr eaLnBrk="1" fontAlgn="base" hangingPunct="1">
              <a:spcBef>
                <a:spcPct val="0"/>
              </a:spcBef>
              <a:spcAft>
                <a:spcPct val="0"/>
              </a:spcAft>
              <a:buFontTx/>
              <a:buNone/>
            </a:pPr>
            <a:r>
              <a:rPr lang="ja-JP" altLang="en-US" sz="2400">
                <a:solidFill>
                  <a:srgbClr val="000000"/>
                </a:solidFill>
                <a:latin typeface="BIZ UDPゴシック" panose="020B0400000000000000" pitchFamily="50" charset="-128"/>
                <a:ea typeface="BIZ UDPゴシック" panose="020B0400000000000000" pitchFamily="50" charset="-128"/>
              </a:rPr>
              <a:t>興味や関心の対象</a:t>
            </a:r>
          </a:p>
        </p:txBody>
      </p:sp>
      <p:sp>
        <p:nvSpPr>
          <p:cNvPr id="26632" name="テキスト ボックス 50210"/>
          <p:cNvSpPr txBox="1">
            <a:spLocks noChangeArrowheads="1"/>
          </p:cNvSpPr>
          <p:nvPr/>
        </p:nvSpPr>
        <p:spPr bwMode="auto">
          <a:xfrm>
            <a:off x="2398507" y="4221164"/>
            <a:ext cx="34163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800">
                <a:solidFill>
                  <a:srgbClr val="000000"/>
                </a:solidFill>
                <a:latin typeface="BIZ UDPゴシック" panose="020B0400000000000000" pitchFamily="50" charset="-128"/>
                <a:ea typeface="BIZ UDPゴシック" panose="020B0400000000000000" pitchFamily="50" charset="-128"/>
              </a:rPr>
              <a:t>学校、教師との連携</a:t>
            </a:r>
          </a:p>
        </p:txBody>
      </p:sp>
      <p:sp>
        <p:nvSpPr>
          <p:cNvPr id="26633" name="テキスト ボックス 50211"/>
          <p:cNvSpPr txBox="1">
            <a:spLocks noChangeArrowheads="1"/>
          </p:cNvSpPr>
          <p:nvPr/>
        </p:nvSpPr>
        <p:spPr bwMode="auto">
          <a:xfrm>
            <a:off x="2897188" y="4891183"/>
            <a:ext cx="44935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400">
                <a:solidFill>
                  <a:srgbClr val="000000"/>
                </a:solidFill>
                <a:latin typeface="BIZ UDPゴシック" panose="020B0400000000000000" pitchFamily="50" charset="-128"/>
                <a:ea typeface="BIZ UDPゴシック" panose="020B0400000000000000" pitchFamily="50" charset="-128"/>
              </a:rPr>
              <a:t>学校での具体的な支援への対応</a:t>
            </a:r>
            <a:endParaRPr lang="en-US" altLang="ja-JP" sz="2400" dirty="0">
              <a:solidFill>
                <a:srgbClr val="000000"/>
              </a:solidFill>
              <a:latin typeface="BIZ UDPゴシック" panose="020B0400000000000000" pitchFamily="50" charset="-128"/>
              <a:ea typeface="BIZ UDPゴシック" panose="020B0400000000000000" pitchFamily="50" charset="-128"/>
            </a:endParaRPr>
          </a:p>
        </p:txBody>
      </p:sp>
      <p:sp>
        <p:nvSpPr>
          <p:cNvPr id="26634" name="テキスト ボックス 50212"/>
          <p:cNvSpPr txBox="1">
            <a:spLocks noChangeArrowheads="1"/>
          </p:cNvSpPr>
          <p:nvPr/>
        </p:nvSpPr>
        <p:spPr bwMode="auto">
          <a:xfrm>
            <a:off x="3034772" y="5353146"/>
            <a:ext cx="23262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400" b="1" dirty="0">
                <a:solidFill>
                  <a:srgbClr val="000000"/>
                </a:solidFill>
                <a:latin typeface="BIZ UDPゴシック" panose="020B0400000000000000" pitchFamily="50" charset="-128"/>
                <a:ea typeface="BIZ UDPゴシック" panose="020B0400000000000000" pitchFamily="50" charset="-128"/>
              </a:rPr>
              <a:t>二次障害を防ぐ</a:t>
            </a:r>
          </a:p>
        </p:txBody>
      </p:sp>
      <p:sp>
        <p:nvSpPr>
          <p:cNvPr id="26635" name="右矢印 50213"/>
          <p:cNvSpPr>
            <a:spLocks noChangeArrowheads="1"/>
          </p:cNvSpPr>
          <p:nvPr/>
        </p:nvSpPr>
        <p:spPr bwMode="auto">
          <a:xfrm>
            <a:off x="5807083" y="5441950"/>
            <a:ext cx="429948" cy="230188"/>
          </a:xfrm>
          <a:prstGeom prst="rightArrow">
            <a:avLst>
              <a:gd name="adj1" fmla="val 50000"/>
              <a:gd name="adj2" fmla="val 50247"/>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26636" name="テキスト ボックス 50214"/>
          <p:cNvSpPr txBox="1">
            <a:spLocks noChangeArrowheads="1"/>
          </p:cNvSpPr>
          <p:nvPr/>
        </p:nvSpPr>
        <p:spPr bwMode="auto">
          <a:xfrm>
            <a:off x="7390726" y="5226050"/>
            <a:ext cx="29546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400">
                <a:solidFill>
                  <a:srgbClr val="000000"/>
                </a:solidFill>
                <a:latin typeface="BIZ UDPゴシック" panose="020B0400000000000000" pitchFamily="50" charset="-128"/>
                <a:ea typeface="BIZ UDPゴシック" panose="020B0400000000000000" pitchFamily="50" charset="-128"/>
              </a:rPr>
              <a:t>自尊感情を高める</a:t>
            </a:r>
            <a:endParaRPr lang="en-US" altLang="ja-JP" sz="2400" dirty="0">
              <a:solidFill>
                <a:srgbClr val="000000"/>
              </a:solidFill>
              <a:latin typeface="BIZ UDPゴシック" panose="020B0400000000000000" pitchFamily="50" charset="-128"/>
              <a:ea typeface="BIZ UDPゴシック" panose="020B0400000000000000" pitchFamily="50" charset="-128"/>
            </a:endParaRPr>
          </a:p>
          <a:p>
            <a:pPr eaLnBrk="1" fontAlgn="base" hangingPunct="1">
              <a:spcBef>
                <a:spcPct val="0"/>
              </a:spcBef>
              <a:spcAft>
                <a:spcPct val="0"/>
              </a:spcAft>
              <a:buFontTx/>
              <a:buNone/>
            </a:pPr>
            <a:r>
              <a:rPr lang="ja-JP" altLang="en-US" sz="2400">
                <a:solidFill>
                  <a:srgbClr val="000000"/>
                </a:solidFill>
                <a:latin typeface="BIZ UDPゴシック" panose="020B0400000000000000" pitchFamily="50" charset="-128"/>
                <a:ea typeface="BIZ UDPゴシック" panose="020B0400000000000000" pitchFamily="50" charset="-128"/>
              </a:rPr>
              <a:t>自分のよさに気づく</a:t>
            </a:r>
          </a:p>
        </p:txBody>
      </p:sp>
      <p:sp>
        <p:nvSpPr>
          <p:cNvPr id="26637" name="テキスト ボックス 50215"/>
          <p:cNvSpPr txBox="1">
            <a:spLocks noChangeArrowheads="1"/>
          </p:cNvSpPr>
          <p:nvPr/>
        </p:nvSpPr>
        <p:spPr bwMode="auto">
          <a:xfrm>
            <a:off x="2909233" y="6169121"/>
            <a:ext cx="41472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400">
                <a:solidFill>
                  <a:srgbClr val="000000"/>
                </a:solidFill>
                <a:latin typeface="BIZ UDPゴシック" panose="020B0400000000000000" pitchFamily="50" charset="-128"/>
                <a:ea typeface="BIZ UDPゴシック" panose="020B0400000000000000" pitchFamily="50" charset="-128"/>
              </a:rPr>
              <a:t>自己理解を深めるための支援</a:t>
            </a:r>
          </a:p>
        </p:txBody>
      </p:sp>
      <p:pic>
        <p:nvPicPr>
          <p:cNvPr id="26638" name="Picture 4" descr="C:\Users\kirara\AppData\Local\Microsoft\Windows\Temporary Internet Files\Content.IE5\VN5293TY\lgi01a2014041418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229" y="1619253"/>
            <a:ext cx="624284"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9" name="Picture 4" descr="C:\Users\kirara\AppData\Local\Microsoft\Windows\Temporary Internet Files\Content.IE5\VN5293TY\lgi01a2014041418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6717" y="2689225"/>
            <a:ext cx="62428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23"/>
          <p:cNvSpPr/>
          <p:nvPr/>
        </p:nvSpPr>
        <p:spPr bwMode="auto">
          <a:xfrm>
            <a:off x="6797680" y="3284538"/>
            <a:ext cx="3121422" cy="1657350"/>
          </a:xfrm>
          <a:prstGeom prst="roundRect">
            <a:avLst/>
          </a:prstGeom>
          <a:no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a:lstStyle/>
          <a:p>
            <a:pPr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8B0A4A45-6EC1-F57A-6B47-74B675960400}"/>
              </a:ext>
            </a:extLst>
          </p:cNvPr>
          <p:cNvSpPr>
            <a:spLocks noGrp="1"/>
          </p:cNvSpPr>
          <p:nvPr>
            <p:ph type="sldNum" sz="quarter" idx="12"/>
          </p:nvPr>
        </p:nvSpPr>
        <p:spPr/>
        <p:txBody>
          <a:bodyPr/>
          <a:lstStyle/>
          <a:p>
            <a:fld id="{9D1E3EA3-BD4D-6E43-978F-523B06AF1452}" type="slidenum">
              <a:rPr kumimoji="1" lang="ja-JP" altLang="en-US" smtClean="0"/>
              <a:t>15</a:t>
            </a:fld>
            <a:endParaRPr kumimoji="1" lang="ja-JP" altLang="en-US"/>
          </a:p>
        </p:txBody>
      </p:sp>
    </p:spTree>
    <p:extLst>
      <p:ext uri="{BB962C8B-B14F-4D97-AF65-F5344CB8AC3E}">
        <p14:creationId xmlns:p14="http://schemas.microsoft.com/office/powerpoint/2010/main" val="1954136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414505" y="136525"/>
            <a:ext cx="9223083" cy="419100"/>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ja-JP" altLang="en-US" sz="2800" dirty="0">
                <a:latin typeface="BIZ UDPゴシック" panose="020B0400000000000000" pitchFamily="50" charset="-128"/>
                <a:ea typeface="BIZ UDPゴシック" panose="020B0400000000000000" pitchFamily="50" charset="-128"/>
              </a:rPr>
              <a:t>ライフステージと各時期の中心的な課題（障害児・者の例）</a:t>
            </a:r>
            <a:endParaRPr lang="ja-JP" altLang="en-US" sz="1600" dirty="0">
              <a:latin typeface="BIZ UDPゴシック" panose="020B0400000000000000" pitchFamily="50" charset="-128"/>
              <a:ea typeface="BIZ UDPゴシック" panose="020B0400000000000000" pitchFamily="50" charset="-128"/>
            </a:endParaRPr>
          </a:p>
        </p:txBody>
      </p:sp>
      <p:graphicFrame>
        <p:nvGraphicFramePr>
          <p:cNvPr id="47182" name="Group 78"/>
          <p:cNvGraphicFramePr>
            <a:graphicFrameLocks noGrp="1"/>
          </p:cNvGraphicFramePr>
          <p:nvPr>
            <p:extLst>
              <p:ext uri="{D42A27DB-BD31-4B8C-83A1-F6EECF244321}">
                <p14:modId xmlns:p14="http://schemas.microsoft.com/office/powerpoint/2010/main" val="2647540765"/>
              </p:ext>
            </p:extLst>
          </p:nvPr>
        </p:nvGraphicFramePr>
        <p:xfrm>
          <a:off x="587297" y="662251"/>
          <a:ext cx="11017405" cy="6016772"/>
        </p:xfrm>
        <a:graphic>
          <a:graphicData uri="http://schemas.openxmlformats.org/drawingml/2006/table">
            <a:tbl>
              <a:tblPr>
                <a:tableStyleId>{16D9F66E-5EB9-4882-86FB-DCBF35E3C3E4}</a:tableStyleId>
              </a:tblPr>
              <a:tblGrid>
                <a:gridCol w="1065710">
                  <a:extLst>
                    <a:ext uri="{9D8B030D-6E8A-4147-A177-3AD203B41FA5}">
                      <a16:colId xmlns:a16="http://schemas.microsoft.com/office/drawing/2014/main" val="20000"/>
                    </a:ext>
                  </a:extLst>
                </a:gridCol>
                <a:gridCol w="197401">
                  <a:extLst>
                    <a:ext uri="{9D8B030D-6E8A-4147-A177-3AD203B41FA5}">
                      <a16:colId xmlns:a16="http://schemas.microsoft.com/office/drawing/2014/main" val="4115813322"/>
                    </a:ext>
                  </a:extLst>
                </a:gridCol>
                <a:gridCol w="2554324">
                  <a:extLst>
                    <a:ext uri="{9D8B030D-6E8A-4147-A177-3AD203B41FA5}">
                      <a16:colId xmlns:a16="http://schemas.microsoft.com/office/drawing/2014/main" val="20001"/>
                    </a:ext>
                  </a:extLst>
                </a:gridCol>
                <a:gridCol w="4488156">
                  <a:extLst>
                    <a:ext uri="{9D8B030D-6E8A-4147-A177-3AD203B41FA5}">
                      <a16:colId xmlns:a16="http://schemas.microsoft.com/office/drawing/2014/main" val="20002"/>
                    </a:ext>
                  </a:extLst>
                </a:gridCol>
                <a:gridCol w="2711814">
                  <a:extLst>
                    <a:ext uri="{9D8B030D-6E8A-4147-A177-3AD203B41FA5}">
                      <a16:colId xmlns:a16="http://schemas.microsoft.com/office/drawing/2014/main" val="2726978295"/>
                    </a:ext>
                  </a:extLst>
                </a:gridCol>
              </a:tblGrid>
              <a:tr h="316197">
                <a:tc gridSpan="3">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rPr>
                        <a:t>胎生期</a:t>
                      </a:r>
                      <a:endParaRPr kumimoji="1" lang="ja-JP" altLang="en-US" sz="18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endParaRPr kumimoji="1" lang="ja-JP" altLang="en-US"/>
                    </a:p>
                  </a:txBody>
                  <a:tcPr/>
                </a:tc>
                <a:tc hMerge="1">
                  <a:txBody>
                    <a:bodyPr/>
                    <a:lstStyle/>
                    <a:p>
                      <a:endParaRPr kumimoji="1" lang="ja-JP" altLang="en-US"/>
                    </a:p>
                  </a:txBody>
                  <a:tcPr/>
                </a:tc>
                <a:tc gridSpan="2">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400" u="none" strike="noStrike" cap="none" normalizeH="0" baseline="0" dirty="0">
                          <a:ln>
                            <a:noFill/>
                          </a:ln>
                          <a:effectLst/>
                        </a:rPr>
                        <a:t>胎生期における母親の不安への支援</a:t>
                      </a:r>
                      <a:endParaRPr kumimoji="1" lang="ja-JP" altLang="en-US" sz="14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0"/>
                  </a:ext>
                </a:extLst>
              </a:tr>
              <a:tr h="447946">
                <a:tc gridSpan="3">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rPr>
                        <a:t>新生児期</a:t>
                      </a:r>
                      <a:r>
                        <a:rPr kumimoji="1" lang="ja-JP" altLang="en-US" sz="1100" u="none" strike="noStrike" cap="none" normalizeH="0" baseline="0" dirty="0">
                          <a:ln>
                            <a:noFill/>
                          </a:ln>
                          <a:effectLst/>
                        </a:rPr>
                        <a:t>（おおよそ２ か月まで）</a:t>
                      </a:r>
                      <a:endParaRPr kumimoji="1" lang="en-US" altLang="ja-JP" sz="11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endParaRPr kumimoji="1" lang="ja-JP" altLang="en-US"/>
                    </a:p>
                  </a:txBody>
                  <a:tcPr/>
                </a:tc>
                <a:tc hMerge="1">
                  <a:txBody>
                    <a:bodyPr/>
                    <a:lstStyle/>
                    <a:p>
                      <a:endParaRPr kumimoji="1" lang="ja-JP" altLang="en-US"/>
                    </a:p>
                  </a:txBody>
                  <a:tcPr/>
                </a:tc>
                <a:tc gridSpan="2">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1400" u="none" strike="noStrike" cap="none" normalizeH="0" baseline="0" dirty="0">
                          <a:ln>
                            <a:noFill/>
                          </a:ln>
                          <a:effectLst/>
                        </a:rPr>
                        <a:t>先天性障害の告知とフォロー、治療・訓練の方針提示、家族への支援</a:t>
                      </a:r>
                      <a:endParaRPr kumimoji="1" lang="en-US" altLang="ja-JP" sz="14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1"/>
                  </a:ext>
                </a:extLst>
              </a:tr>
              <a:tr h="632395">
                <a:tc gridSpan="3">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800" u="none" strike="noStrike" cap="none" normalizeH="0" baseline="0" dirty="0">
                          <a:ln>
                            <a:noFill/>
                          </a:ln>
                          <a:effectLst/>
                        </a:rPr>
                        <a:t>乳児期</a:t>
                      </a:r>
                      <a:r>
                        <a:rPr kumimoji="1" lang="ja-JP" altLang="en-US" sz="1100" u="none" strike="noStrike" cap="none" normalizeH="0" baseline="0" dirty="0">
                          <a:ln>
                            <a:noFill/>
                          </a:ln>
                          <a:effectLst/>
                        </a:rPr>
                        <a:t>（主として０～３歳未満）</a:t>
                      </a:r>
                      <a:endParaRPr kumimoji="1" lang="en-US" altLang="ja-JP" sz="11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endParaRPr kumimoji="1" lang="ja-JP" altLang="en-US"/>
                    </a:p>
                  </a:txBody>
                  <a:tcPr/>
                </a:tc>
                <a:tc hMerge="1">
                  <a:txBody>
                    <a:bodyPr/>
                    <a:lstStyle/>
                    <a:p>
                      <a:endParaRPr kumimoji="1" lang="ja-JP" altLang="en-US"/>
                    </a:p>
                  </a:txBody>
                  <a:tcPr/>
                </a:tc>
                <a:tc gridSpan="2">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u="none" strike="noStrike" cap="none" normalizeH="0" baseline="0" dirty="0">
                          <a:ln>
                            <a:noFill/>
                          </a:ln>
                          <a:effectLst/>
                        </a:rPr>
                        <a:t>健康診査後のフォロー、家庭における子育て、機能訓練、豊かな感覚的な遊びの体験、親子療育の開始、家族の障害受容のための支援</a:t>
                      </a:r>
                      <a:endParaRPr kumimoji="1" lang="en-US" altLang="ja-JP" sz="14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2"/>
                  </a:ext>
                </a:extLst>
              </a:tr>
              <a:tr h="632395">
                <a:tc rowSpan="2" gridSpan="2">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rPr>
                        <a:t>幼児期</a:t>
                      </a:r>
                      <a:endParaRPr kumimoji="1" lang="ja-JP" altLang="en-US" sz="18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rowSpan="2" hMerge="1">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1" lang="ja-JP" altLang="en-US" sz="18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rPr>
                        <a:t>前期</a:t>
                      </a:r>
                      <a:r>
                        <a:rPr kumimoji="1" lang="ja-JP" altLang="en-US" sz="1100" u="none" strike="noStrike" cap="none" normalizeH="0" baseline="0" dirty="0">
                          <a:ln>
                            <a:noFill/>
                          </a:ln>
                          <a:effectLst/>
                        </a:rPr>
                        <a:t>（主として３歳～５歳未満）</a:t>
                      </a:r>
                      <a:endParaRPr kumimoji="1" lang="ja-JP" altLang="en-US" sz="12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gridSpan="2">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400" u="none" strike="noStrike" cap="none" normalizeH="0" baseline="0" dirty="0">
                          <a:ln>
                            <a:noFill/>
                          </a:ln>
                          <a:effectLst/>
                        </a:rPr>
                        <a:t>発達段階に応じた遊びを通した達成感の経験、集団での療育、地域の集団への参加の可能性、こどもに応じた複数の発達アセスメント</a:t>
                      </a:r>
                      <a:endParaRPr kumimoji="1" lang="ja-JP" altLang="en-US" sz="14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b"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3"/>
                  </a:ext>
                </a:extLst>
              </a:tr>
              <a:tr h="461121">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800" u="none" strike="noStrike" cap="none" normalizeH="0" baseline="0" dirty="0">
                          <a:ln>
                            <a:noFill/>
                          </a:ln>
                          <a:effectLst/>
                        </a:rPr>
                        <a:t>後期</a:t>
                      </a:r>
                      <a:r>
                        <a:rPr kumimoji="1" lang="ja-JP" altLang="en-US" sz="1100" u="none" strike="noStrike" cap="none" normalizeH="0" baseline="0" dirty="0">
                          <a:ln>
                            <a:noFill/>
                          </a:ln>
                          <a:effectLst/>
                        </a:rPr>
                        <a:t>（主として５歳～就学まで）</a:t>
                      </a:r>
                      <a:endParaRPr kumimoji="1" lang="ja-JP" altLang="en-US" sz="12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gridSpan="2">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400" u="none" strike="noStrike" cap="none" normalizeH="0" baseline="0" dirty="0">
                          <a:ln>
                            <a:noFill/>
                          </a:ln>
                          <a:effectLst/>
                        </a:rPr>
                        <a:t>就学に向けての支援、豊かな遊びを通した対人関係の構築と生活体験の広がり</a:t>
                      </a:r>
                      <a:endParaRPr kumimoji="1" lang="ja-JP" altLang="en-US" sz="14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4"/>
                  </a:ext>
                </a:extLst>
              </a:tr>
              <a:tr h="449362">
                <a:tc gridSpan="3">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rPr>
                        <a:t>学童期</a:t>
                      </a:r>
                      <a:r>
                        <a:rPr kumimoji="1" lang="ja-JP" altLang="en-US" sz="1100" u="none" strike="noStrike" cap="none" normalizeH="0" baseline="0" dirty="0">
                          <a:ln>
                            <a:noFill/>
                          </a:ln>
                          <a:effectLst/>
                        </a:rPr>
                        <a:t>（主として就学～１２歳まで）</a:t>
                      </a:r>
                      <a:endParaRPr kumimoji="1" lang="ja-JP" altLang="en-US" sz="11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endParaRPr kumimoji="1" lang="ja-JP" altLang="en-US"/>
                    </a:p>
                  </a:txBody>
                  <a:tcPr/>
                </a:tc>
                <a:tc hMerge="1">
                  <a:txBody>
                    <a:bodyPr/>
                    <a:lstStyle/>
                    <a:p>
                      <a:endParaRPr kumimoji="1" lang="ja-JP" altLang="en-US"/>
                    </a:p>
                  </a:txBody>
                  <a:tcPr/>
                </a:tc>
                <a:tc rowSpan="2">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400" u="none" strike="noStrike" cap="none" normalizeH="0" baseline="0" dirty="0">
                          <a:ln>
                            <a:noFill/>
                          </a:ln>
                          <a:effectLst/>
                        </a:rPr>
                        <a:t>能力に応じた臨機応変かつ適切な教育の提供、将来に向けて必要な生活体験、性教育、意思表現及び意思表明の機会、進学に向けた支援</a:t>
                      </a:r>
                      <a:endParaRPr kumimoji="1" lang="ja-JP" altLang="en-US" sz="14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extLst>
                  <a:ext uri="{0D108BD9-81ED-4DB2-BD59-A6C34878D82A}">
                    <a16:rowId xmlns:a16="http://schemas.microsoft.com/office/drawing/2014/main" val="10005"/>
                  </a:ext>
                </a:extLst>
              </a:tr>
              <a:tr h="447946">
                <a:tc gridSpan="3">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800" b="0" i="0" u="none" strike="noStrike" kern="1200" cap="none" spc="0" normalizeH="0" baseline="0" noProof="0" dirty="0">
                          <a:ln>
                            <a:noFill/>
                          </a:ln>
                          <a:solidFill>
                            <a:srgbClr val="000000"/>
                          </a:solidFill>
                          <a:effectLst/>
                          <a:uLnTx/>
                          <a:uFillTx/>
                          <a:latin typeface="+mn-lt"/>
                          <a:ea typeface="+mn-ea"/>
                          <a:cs typeface="+mn-cs"/>
                        </a:rPr>
                        <a:t>思春期</a:t>
                      </a:r>
                      <a:r>
                        <a:rPr kumimoji="1" lang="ja-JP" altLang="en-US" sz="1100" b="0" i="0" u="none" strike="noStrike" kern="1200" cap="none" spc="0" normalizeH="0" baseline="0" noProof="0" dirty="0">
                          <a:ln>
                            <a:noFill/>
                          </a:ln>
                          <a:solidFill>
                            <a:srgbClr val="000000"/>
                          </a:solidFill>
                          <a:effectLst/>
                          <a:uLnTx/>
                          <a:uFillTx/>
                          <a:latin typeface="+mn-lt"/>
                          <a:ea typeface="+mn-ea"/>
                          <a:cs typeface="+mn-cs"/>
                        </a:rPr>
                        <a:t>（主として１３歳～１７歳）</a:t>
                      </a:r>
                      <a:endParaRPr kumimoji="1" lang="ja-JP" altLang="en-US" sz="1800" b="0" i="0" u="none" strike="noStrike" kern="1200" cap="none" spc="0" normalizeH="0" baseline="0" noProof="0" dirty="0">
                        <a:ln>
                          <a:noFill/>
                        </a:ln>
                        <a:solidFill>
                          <a:srgbClr val="000000"/>
                        </a:solidFill>
                        <a:effectLst/>
                        <a:uLnTx/>
                        <a:uFillTx/>
                        <a:latin typeface="HGP創英ﾌﾟﾚｾﾞﾝｽEB" pitchFamily="18" charset="-128"/>
                        <a:ea typeface="HGP創英ﾌﾟﾚｾﾞﾝｽEB" pitchFamily="18" charset="-128"/>
                        <a:cs typeface="+mn-cs"/>
                      </a:endParaRPr>
                    </a:p>
                  </a:txBody>
                  <a:tcPr anchor="ctr" horzOverflow="overflow">
                    <a:solidFill>
                      <a:srgbClr val="D6FCD4"/>
                    </a:solidFill>
                  </a:tcPr>
                </a:tc>
                <a:tc hMerge="1">
                  <a:txBody>
                    <a:bodyPr/>
                    <a:lstStyle/>
                    <a:p>
                      <a:endParaRPr kumimoji="1" lang="ja-JP" altLang="en-US"/>
                    </a:p>
                  </a:txBody>
                  <a:tcPr/>
                </a:tc>
                <a:tc hMerge="1">
                  <a:txBody>
                    <a:bodyPr/>
                    <a:lstStyle/>
                    <a:p>
                      <a:endParaRPr kumimoji="1" lang="ja-JP" altLang="en-US"/>
                    </a:p>
                  </a:txBody>
                  <a:tcPr/>
                </a:tc>
                <a:tc vMerge="1">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400" u="none" strike="noStrike" cap="none" normalizeH="0" baseline="0" dirty="0">
                          <a:ln>
                            <a:noFill/>
                          </a:ln>
                          <a:effectLst/>
                        </a:rPr>
                        <a:t>卒業後に向けた就労体験生活体験、移行支援</a:t>
                      </a:r>
                      <a:endParaRPr kumimoji="1" lang="ja-JP" altLang="en-US" sz="14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extLst>
                  <a:ext uri="{0D108BD9-81ED-4DB2-BD59-A6C34878D82A}">
                    <a16:rowId xmlns:a16="http://schemas.microsoft.com/office/drawing/2014/main" val="1794532645"/>
                  </a:ext>
                </a:extLst>
              </a:tr>
              <a:tr h="447946">
                <a:tc rowSpan="2">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rPr>
                        <a:t>青年期</a:t>
                      </a:r>
                      <a:endParaRPr kumimoji="1" lang="ja-JP" altLang="en-US" sz="18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gridSpan="2">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a:ln>
                            <a:noFill/>
                          </a:ln>
                          <a:effectLst/>
                        </a:rPr>
                        <a:t>前期</a:t>
                      </a:r>
                      <a:r>
                        <a:rPr kumimoji="1" lang="ja-JP" altLang="en-US" sz="1100" u="none" strike="noStrike" cap="none" normalizeH="0" baseline="0">
                          <a:ln>
                            <a:noFill/>
                          </a:ln>
                          <a:effectLst/>
                        </a:rPr>
                        <a:t>（主として１８～</a:t>
                      </a:r>
                      <a:r>
                        <a:rPr kumimoji="1" lang="en-US" altLang="ja-JP" sz="1100" u="none" strike="noStrike" cap="none" normalizeH="0" baseline="0">
                          <a:ln>
                            <a:noFill/>
                          </a:ln>
                          <a:effectLst/>
                        </a:rPr>
                        <a:t>20</a:t>
                      </a:r>
                      <a:r>
                        <a:rPr kumimoji="1" lang="ja-JP" altLang="en-US" sz="1100" u="none" strike="noStrike" cap="none" normalizeH="0" baseline="0">
                          <a:ln>
                            <a:noFill/>
                          </a:ln>
                          <a:effectLst/>
                        </a:rPr>
                        <a:t>歳）</a:t>
                      </a:r>
                      <a:endParaRPr kumimoji="1" lang="ja-JP" altLang="en-US" sz="18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rPr>
                        <a:t>前期</a:t>
                      </a:r>
                      <a:r>
                        <a:rPr kumimoji="1" lang="ja-JP" altLang="en-US" sz="1100" u="none" strike="noStrike" cap="none" normalizeH="0" baseline="0" dirty="0">
                          <a:ln>
                            <a:noFill/>
                          </a:ln>
                          <a:effectLst/>
                        </a:rPr>
                        <a:t>（主として１８～</a:t>
                      </a:r>
                      <a:r>
                        <a:rPr kumimoji="1" lang="en-US" altLang="ja-JP" sz="1100" u="none" strike="noStrike" cap="none" normalizeH="0" baseline="0" dirty="0">
                          <a:ln>
                            <a:noFill/>
                          </a:ln>
                          <a:effectLst/>
                        </a:rPr>
                        <a:t>20</a:t>
                      </a:r>
                      <a:r>
                        <a:rPr kumimoji="1" lang="ja-JP" altLang="en-US" sz="1100" u="none" strike="noStrike" cap="none" normalizeH="0" baseline="0" dirty="0">
                          <a:ln>
                            <a:noFill/>
                          </a:ln>
                          <a:effectLst/>
                        </a:rPr>
                        <a:t>歳）</a:t>
                      </a:r>
                      <a:endParaRPr kumimoji="1" lang="ja-JP" altLang="en-US" sz="11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gridSpan="2">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400" u="none" strike="noStrike" cap="none" normalizeH="0" baseline="0" dirty="0">
                          <a:ln>
                            <a:noFill/>
                          </a:ln>
                          <a:effectLst/>
                        </a:rPr>
                        <a:t>地域・就労定着支援、本人のストレングスを活かした本格的な相談支援の開始</a:t>
                      </a:r>
                      <a:endParaRPr kumimoji="1" lang="ja-JP" altLang="en-US" sz="14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6"/>
                  </a:ext>
                </a:extLst>
              </a:tr>
              <a:tr h="632395">
                <a:tc vMerge="1">
                  <a:txBody>
                    <a:bodyPr/>
                    <a:lstStyle/>
                    <a:p>
                      <a:endParaRPr kumimoji="1" lang="ja-JP" altLang="en-US"/>
                    </a:p>
                  </a:txBody>
                  <a:tcPr/>
                </a:tc>
                <a:tc gridSpan="2">
                  <a:txBody>
                    <a:bodyPr/>
                    <a:lstStyle/>
                    <a:p>
                      <a:r>
                        <a:rPr kumimoji="1" lang="ja-JP" altLang="en-US" sz="1800" u="none" strike="noStrike" cap="none" normalizeH="0" baseline="0">
                          <a:ln>
                            <a:noFill/>
                          </a:ln>
                          <a:effectLst/>
                        </a:rPr>
                        <a:t>後期</a:t>
                      </a:r>
                      <a:r>
                        <a:rPr kumimoji="1" lang="ja-JP" altLang="en-US" sz="1100" u="none" strike="noStrike" cap="none" normalizeH="0" baseline="0">
                          <a:ln>
                            <a:noFill/>
                          </a:ln>
                          <a:effectLst/>
                        </a:rPr>
                        <a:t>（主として２０歳代）</a:t>
                      </a:r>
                      <a:endParaRPr kumimoji="1" lang="ja-JP" altLang="en-US"/>
                    </a:p>
                  </a:txBody>
                  <a:tcPr anchor="ctr" horzOverflow="overflow">
                    <a:solidFill>
                      <a:srgbClr val="D6FCD4"/>
                    </a:solidFill>
                  </a:tcPr>
                </a:tc>
                <a:tc hMerge="1">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800" u="none" strike="noStrike" cap="none" normalizeH="0" baseline="0" dirty="0">
                          <a:ln>
                            <a:noFill/>
                          </a:ln>
                          <a:effectLst/>
                        </a:rPr>
                        <a:t>後期</a:t>
                      </a:r>
                      <a:r>
                        <a:rPr kumimoji="1" lang="ja-JP" altLang="en-US" sz="1100" u="none" strike="noStrike" cap="none" normalizeH="0" baseline="0" dirty="0">
                          <a:ln>
                            <a:noFill/>
                          </a:ln>
                          <a:effectLst/>
                        </a:rPr>
                        <a:t>（主として２０歳代）</a:t>
                      </a:r>
                      <a:endParaRPr kumimoji="1" lang="ja-JP" altLang="en-US" sz="16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gridSpan="2">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400" b="0" i="0" u="none" strike="noStrike" cap="none" normalizeH="0" baseline="0" dirty="0">
                          <a:ln>
                            <a:noFill/>
                          </a:ln>
                          <a:solidFill>
                            <a:schemeClr val="tx1"/>
                          </a:solidFill>
                          <a:effectLst/>
                          <a:latin typeface="+mn-ea"/>
                          <a:ea typeface="+mn-ea"/>
                        </a:rPr>
                        <a:t>余暇・休日の過ごし方、適切な就労先の見直し、一人暮らしへの支援、本格的な意思決定支援の開始及び自己決定された暮らしの提供</a:t>
                      </a: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7"/>
                  </a:ext>
                </a:extLst>
              </a:tr>
              <a:tr h="447946">
                <a:tc rowSpan="3">
                  <a:txBody>
                    <a:bodyPr/>
                    <a:lstStyle>
                      <a:lvl1pPr>
                        <a:spcBef>
                          <a:spcPct val="20000"/>
                        </a:spcBef>
                        <a:buClr>
                          <a:schemeClr val="accent1"/>
                        </a:buClr>
                        <a:defRPr kumimoji="1" sz="2800">
                          <a:solidFill>
                            <a:schemeClr val="tx1"/>
                          </a:solidFill>
                          <a:latin typeface="Tahoma" pitchFamily="34" charset="0"/>
                          <a:ea typeface="ＭＳ Ｐゴシック" charset="-128"/>
                        </a:defRPr>
                      </a:lvl1pPr>
                      <a:lvl2pPr>
                        <a:spcBef>
                          <a:spcPct val="20000"/>
                        </a:spcBef>
                        <a:buClr>
                          <a:schemeClr val="hlink"/>
                        </a:buClr>
                        <a:defRPr kumimoji="1" sz="2400">
                          <a:solidFill>
                            <a:schemeClr val="tx1"/>
                          </a:solidFill>
                          <a:latin typeface="Tahoma" pitchFamily="34" charset="0"/>
                          <a:ea typeface="ＭＳ Ｐゴシック" charset="-128"/>
                        </a:defRPr>
                      </a:lvl2pPr>
                      <a:lvl3pPr>
                        <a:spcBef>
                          <a:spcPct val="20000"/>
                        </a:spcBef>
                        <a:buClr>
                          <a:schemeClr val="accent1"/>
                        </a:buClr>
                        <a:defRPr kumimoji="1" sz="2000">
                          <a:solidFill>
                            <a:schemeClr val="tx1"/>
                          </a:solidFill>
                          <a:latin typeface="Tahoma" pitchFamily="34" charset="0"/>
                          <a:ea typeface="ＭＳ Ｐゴシック" charset="-128"/>
                        </a:defRPr>
                      </a:lvl3pPr>
                      <a:lvl4pPr>
                        <a:spcBef>
                          <a:spcPct val="20000"/>
                        </a:spcBef>
                        <a:buClr>
                          <a:schemeClr val="folHlink"/>
                        </a:buClr>
                        <a:defRPr kumimoji="1">
                          <a:solidFill>
                            <a:schemeClr val="tx1"/>
                          </a:solidFill>
                          <a:latin typeface="Tahoma" pitchFamily="34" charset="0"/>
                          <a:ea typeface="ＭＳ Ｐゴシック" charset="-128"/>
                        </a:defRPr>
                      </a:lvl4pPr>
                      <a:lvl5pPr>
                        <a:spcBef>
                          <a:spcPct val="20000"/>
                        </a:spcBef>
                        <a:buClr>
                          <a:schemeClr val="accent1"/>
                        </a:buClr>
                        <a:defRPr kumimoji="1">
                          <a:solidFill>
                            <a:schemeClr val="tx1"/>
                          </a:solidFill>
                          <a:latin typeface="Tahoma" pitchFamily="34" charset="0"/>
                          <a:ea typeface="ＭＳ Ｐゴシック" charset="-128"/>
                        </a:defRPr>
                      </a:lvl5pPr>
                      <a:lvl6pPr fontAlgn="base">
                        <a:spcBef>
                          <a:spcPct val="20000"/>
                        </a:spcBef>
                        <a:spcAft>
                          <a:spcPct val="0"/>
                        </a:spcAft>
                        <a:buClr>
                          <a:schemeClr val="accent1"/>
                        </a:buClr>
                        <a:defRPr kumimoji="1">
                          <a:solidFill>
                            <a:schemeClr val="tx1"/>
                          </a:solidFill>
                          <a:latin typeface="Tahoma" pitchFamily="34" charset="0"/>
                          <a:ea typeface="ＭＳ Ｐゴシック" charset="-128"/>
                        </a:defRPr>
                      </a:lvl6pPr>
                      <a:lvl7pPr fontAlgn="base">
                        <a:spcBef>
                          <a:spcPct val="20000"/>
                        </a:spcBef>
                        <a:spcAft>
                          <a:spcPct val="0"/>
                        </a:spcAft>
                        <a:buClr>
                          <a:schemeClr val="accent1"/>
                        </a:buClr>
                        <a:defRPr kumimoji="1">
                          <a:solidFill>
                            <a:schemeClr val="tx1"/>
                          </a:solidFill>
                          <a:latin typeface="Tahoma" pitchFamily="34" charset="0"/>
                          <a:ea typeface="ＭＳ Ｐゴシック" charset="-128"/>
                        </a:defRPr>
                      </a:lvl7pPr>
                      <a:lvl8pPr fontAlgn="base">
                        <a:spcBef>
                          <a:spcPct val="20000"/>
                        </a:spcBef>
                        <a:spcAft>
                          <a:spcPct val="0"/>
                        </a:spcAft>
                        <a:buClr>
                          <a:schemeClr val="accent1"/>
                        </a:buClr>
                        <a:defRPr kumimoji="1">
                          <a:solidFill>
                            <a:schemeClr val="tx1"/>
                          </a:solidFill>
                          <a:latin typeface="Tahoma" pitchFamily="34" charset="0"/>
                          <a:ea typeface="ＭＳ Ｐゴシック" charset="-128"/>
                        </a:defRPr>
                      </a:lvl8pPr>
                      <a:lvl9pPr fontAlgn="base">
                        <a:spcBef>
                          <a:spcPct val="20000"/>
                        </a:spcBef>
                        <a:spcAft>
                          <a:spcPct val="0"/>
                        </a:spcAft>
                        <a:buClr>
                          <a:schemeClr val="accent1"/>
                        </a:buClr>
                        <a:defRPr kumimoji="1">
                          <a:solidFill>
                            <a:schemeClr val="tx1"/>
                          </a:solidFill>
                          <a:latin typeface="Tahoma" pitchFamily="34" charset="0"/>
                          <a:ea typeface="ＭＳ Ｐゴシック" charset="-128"/>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rPr>
                        <a:t>成人期</a:t>
                      </a:r>
                      <a:endParaRPr kumimoji="1" lang="ja-JP" altLang="en-US" sz="18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gridSpan="2">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a:ln>
                            <a:noFill/>
                          </a:ln>
                          <a:effectLst/>
                        </a:rPr>
                        <a:t>前期</a:t>
                      </a:r>
                      <a:r>
                        <a:rPr kumimoji="1" lang="ja-JP" altLang="en-US" sz="1100" u="none" strike="noStrike" cap="none" normalizeH="0" baseline="0">
                          <a:ln>
                            <a:noFill/>
                          </a:ln>
                          <a:effectLst/>
                        </a:rPr>
                        <a:t>（主として３０～４０歳代）</a:t>
                      </a:r>
                      <a:endParaRPr kumimoji="1" lang="ja-JP" altLang="en-US" sz="18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hMerge="1">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800" u="none" strike="noStrike" cap="none" normalizeH="0" baseline="0" dirty="0">
                          <a:ln>
                            <a:noFill/>
                          </a:ln>
                          <a:effectLst/>
                        </a:rPr>
                        <a:t>前期</a:t>
                      </a:r>
                      <a:r>
                        <a:rPr kumimoji="1" lang="ja-JP" altLang="en-US" sz="1100" u="none" strike="noStrike" cap="none" normalizeH="0" baseline="0" dirty="0">
                          <a:ln>
                            <a:noFill/>
                          </a:ln>
                          <a:effectLst/>
                        </a:rPr>
                        <a:t>（主として３０～４０歳代）</a:t>
                      </a:r>
                      <a:endParaRPr kumimoji="1" lang="ja-JP" altLang="en-US" sz="11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gridSpan="2">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n-ea"/>
                          <a:ea typeface="+mn-ea"/>
                        </a:rPr>
                        <a:t>地域のイベントへの参加、地域での居場所づくり、趣味を増やすための支援</a:t>
                      </a: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8"/>
                  </a:ext>
                </a:extLst>
              </a:tr>
              <a:tr h="461121">
                <a:tc vMerge="1">
                  <a:txBody>
                    <a:bodyPr/>
                    <a:lstStyle/>
                    <a:p>
                      <a:endParaRPr kumimoji="1" lang="ja-JP" altLang="en-US"/>
                    </a:p>
                  </a:txBody>
                  <a:tcPr/>
                </a:tc>
                <a:tc gridSpan="2">
                  <a:txBody>
                    <a:bodyPr/>
                    <a:lstStyle/>
                    <a:p>
                      <a:r>
                        <a:rPr kumimoji="1" lang="ja-JP" altLang="en-US" sz="1800" u="none" strike="noStrike" cap="none" normalizeH="0" baseline="0">
                          <a:ln>
                            <a:noFill/>
                          </a:ln>
                          <a:effectLst/>
                        </a:rPr>
                        <a:t>中期</a:t>
                      </a:r>
                      <a:r>
                        <a:rPr kumimoji="1" lang="ja-JP" altLang="en-US" sz="1100" u="none" strike="noStrike" cap="none" normalizeH="0" baseline="0">
                          <a:ln>
                            <a:noFill/>
                          </a:ln>
                          <a:effectLst/>
                        </a:rPr>
                        <a:t>（主として５０歳代～６５歳未満）</a:t>
                      </a:r>
                      <a:endParaRPr kumimoji="1" lang="ja-JP" altLang="en-US"/>
                    </a:p>
                  </a:txBody>
                  <a:tcPr anchor="ctr" horzOverflow="overflow">
                    <a:solidFill>
                      <a:srgbClr val="D6FCD4"/>
                    </a:solidFill>
                  </a:tcPr>
                </a:tc>
                <a:tc hMerge="1">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800" u="none" strike="noStrike" cap="none" normalizeH="0" baseline="0" dirty="0">
                          <a:ln>
                            <a:noFill/>
                          </a:ln>
                          <a:effectLst/>
                        </a:rPr>
                        <a:t>中期</a:t>
                      </a:r>
                      <a:r>
                        <a:rPr kumimoji="1" lang="ja-JP" altLang="en-US" sz="1100" u="none" strike="noStrike" cap="none" normalizeH="0" baseline="0" dirty="0">
                          <a:ln>
                            <a:noFill/>
                          </a:ln>
                          <a:effectLst/>
                        </a:rPr>
                        <a:t>（主として５０歳代～６５歳未満）</a:t>
                      </a:r>
                      <a:endParaRPr kumimoji="1" lang="ja-JP" altLang="en-US" sz="11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gridSpan="2">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400" b="0" i="0" u="none" strike="noStrike" cap="none" normalizeH="0" baseline="0" dirty="0">
                          <a:ln>
                            <a:noFill/>
                          </a:ln>
                          <a:solidFill>
                            <a:schemeClr val="tx1"/>
                          </a:solidFill>
                          <a:effectLst/>
                          <a:latin typeface="+mn-ea"/>
                          <a:ea typeface="+mn-ea"/>
                        </a:rPr>
                        <a:t>体力と本人の意欲に応じた生活の見直し、高齢期に向けた準備、保護者が後期高齢の年齢になっていることへの対応</a:t>
                      </a: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09"/>
                  </a:ext>
                </a:extLst>
              </a:tr>
              <a:tr h="447946">
                <a:tc vMerge="1">
                  <a:txBody>
                    <a:bodyPr/>
                    <a:lstStyle/>
                    <a:p>
                      <a:endParaRPr kumimoji="1" lang="ja-JP" altLang="en-US"/>
                    </a:p>
                  </a:txBody>
                  <a:tcPr/>
                </a:tc>
                <a:tc gridSpan="2">
                  <a:txBody>
                    <a:bodyPr/>
                    <a:lstStyle/>
                    <a:p>
                      <a:r>
                        <a:rPr kumimoji="1" lang="ja-JP" altLang="en-US" sz="1800" u="none" strike="noStrike" cap="none" normalizeH="0" baseline="0" dirty="0">
                          <a:ln>
                            <a:noFill/>
                          </a:ln>
                          <a:effectLst/>
                        </a:rPr>
                        <a:t>後期</a:t>
                      </a:r>
                      <a:r>
                        <a:rPr kumimoji="1" lang="ja-JP" altLang="en-US" sz="1100" u="none" strike="noStrike" cap="none" normalizeH="0" baseline="0" dirty="0">
                          <a:ln>
                            <a:noFill/>
                          </a:ln>
                          <a:effectLst/>
                        </a:rPr>
                        <a:t>（主として６５歳以上）</a:t>
                      </a:r>
                      <a:endParaRPr kumimoji="1" lang="ja-JP" altLang="en-US" dirty="0"/>
                    </a:p>
                  </a:txBody>
                  <a:tcPr anchor="ctr" horzOverflow="overflow">
                    <a:solidFill>
                      <a:srgbClr val="D6FCD4"/>
                    </a:solidFill>
                  </a:tcPr>
                </a:tc>
                <a:tc hMerge="1">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800" u="none" strike="noStrike" cap="none" normalizeH="0" baseline="0" dirty="0">
                          <a:ln>
                            <a:noFill/>
                          </a:ln>
                          <a:effectLst/>
                        </a:rPr>
                        <a:t>後期</a:t>
                      </a:r>
                      <a:r>
                        <a:rPr kumimoji="1" lang="ja-JP" altLang="en-US" sz="1100" u="none" strike="noStrike" cap="none" normalizeH="0" baseline="0" dirty="0">
                          <a:ln>
                            <a:noFill/>
                          </a:ln>
                          <a:effectLst/>
                        </a:rPr>
                        <a:t>（主として６５歳以上）</a:t>
                      </a:r>
                      <a:endParaRPr kumimoji="1" lang="ja-JP" altLang="en-US" sz="1600" b="0" i="0" u="none" strike="noStrike" cap="none" normalizeH="0" baseline="0" dirty="0">
                        <a:ln>
                          <a:noFill/>
                        </a:ln>
                        <a:solidFill>
                          <a:schemeClr val="tx1"/>
                        </a:solidFill>
                        <a:effectLst/>
                        <a:latin typeface="HGP創英ﾌﾟﾚｾﾞﾝｽEB" pitchFamily="18" charset="-128"/>
                        <a:ea typeface="HGP創英ﾌﾟﾚｾﾞﾝｽEB" pitchFamily="18" charset="-128"/>
                      </a:endParaRPr>
                    </a:p>
                  </a:txBody>
                  <a:tcPr anchor="ctr" horzOverflow="overflow">
                    <a:solidFill>
                      <a:srgbClr val="D6FCD4"/>
                    </a:solidFill>
                  </a:tcPr>
                </a:tc>
                <a:tc gridSpan="2">
                  <a:txBody>
                    <a:bodyPr/>
                    <a:lstStyle/>
                    <a:p>
                      <a:pPr marL="0" marR="0" lvl="0" indent="0" algn="l" defTabSz="914400" rtl="0" eaLnBrk="1" fontAlgn="t" latinLnBrk="0" hangingPunct="1">
                        <a:lnSpc>
                          <a:spcPct val="100000"/>
                        </a:lnSpc>
                        <a:spcBef>
                          <a:spcPct val="0"/>
                        </a:spcBef>
                        <a:spcAft>
                          <a:spcPct val="0"/>
                        </a:spcAft>
                        <a:buClrTx/>
                        <a:buSzTx/>
                        <a:buFontTx/>
                        <a:buNone/>
                        <a:tabLst/>
                        <a:defRPr/>
                      </a:pPr>
                      <a:r>
                        <a:rPr kumimoji="1" lang="ja-JP" altLang="en-US" sz="1400" b="0" i="0" u="none" strike="noStrike" cap="none" normalizeH="0" baseline="0" dirty="0">
                          <a:ln>
                            <a:noFill/>
                          </a:ln>
                          <a:solidFill>
                            <a:schemeClr val="tx1"/>
                          </a:solidFill>
                          <a:effectLst/>
                          <a:latin typeface="+mn-ea"/>
                          <a:ea typeface="+mn-ea"/>
                        </a:rPr>
                        <a:t>介護との連携、自己決定された暮らしが継続されているかのチェック</a:t>
                      </a:r>
                    </a:p>
                  </a:txBody>
                  <a:tcPr anchor="ctr" horzOverflow="overflow">
                    <a:solidFill>
                      <a:srgbClr val="D6FCD4"/>
                    </a:solidFill>
                  </a:tcPr>
                </a:tc>
                <a:tc hMerge="1">
                  <a:txBody>
                    <a:bodyPr/>
                    <a:lstStyle/>
                    <a:p>
                      <a:endParaRPr kumimoji="1" lang="ja-JP" altLang="en-US"/>
                    </a:p>
                  </a:txBody>
                  <a:tcPr/>
                </a:tc>
                <a:extLst>
                  <a:ext uri="{0D108BD9-81ED-4DB2-BD59-A6C34878D82A}">
                    <a16:rowId xmlns:a16="http://schemas.microsoft.com/office/drawing/2014/main" val="10010"/>
                  </a:ext>
                </a:extLst>
              </a:tr>
            </a:tbl>
          </a:graphicData>
        </a:graphic>
      </p:graphicFrame>
      <p:sp>
        <p:nvSpPr>
          <p:cNvPr id="4" name="スライド番号プレースホルダー 3">
            <a:extLst>
              <a:ext uri="{FF2B5EF4-FFF2-40B4-BE49-F238E27FC236}">
                <a16:creationId xmlns:a16="http://schemas.microsoft.com/office/drawing/2014/main" id="{9C7CD07B-3C2E-39B4-F42D-293BF91D1BBB}"/>
              </a:ext>
            </a:extLst>
          </p:cNvPr>
          <p:cNvSpPr>
            <a:spLocks noGrp="1"/>
          </p:cNvSpPr>
          <p:nvPr>
            <p:ph type="sldNum" sz="quarter" idx="12"/>
          </p:nvPr>
        </p:nvSpPr>
        <p:spPr/>
        <p:txBody>
          <a:bodyPr/>
          <a:lstStyle/>
          <a:p>
            <a:fld id="{9D1E3EA3-BD4D-6E43-978F-523B06AF1452}" type="slidenum">
              <a:rPr kumimoji="1" lang="ja-JP" altLang="en-US" smtClean="0"/>
              <a:t>16</a:t>
            </a:fld>
            <a:endParaRPr kumimoji="1" lang="ja-JP" altLang="en-US"/>
          </a:p>
        </p:txBody>
      </p:sp>
    </p:spTree>
    <p:extLst>
      <p:ext uri="{BB962C8B-B14F-4D97-AF65-F5344CB8AC3E}">
        <p14:creationId xmlns:p14="http://schemas.microsoft.com/office/powerpoint/2010/main" val="3993410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6A18D-A5D1-CFB2-7090-CE063259B792}"/>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8F79185-E0BF-2667-6086-1F7549768A98}"/>
              </a:ext>
            </a:extLst>
          </p:cNvPr>
          <p:cNvSpPr>
            <a:spLocks noGrp="1"/>
          </p:cNvSpPr>
          <p:nvPr>
            <p:ph type="sldNum" sz="quarter" idx="12"/>
          </p:nvPr>
        </p:nvSpPr>
        <p:spPr>
          <a:xfrm>
            <a:off x="8139113" y="6228602"/>
            <a:ext cx="2228850" cy="365125"/>
          </a:xfrm>
        </p:spPr>
        <p:txBody>
          <a:bodyPr/>
          <a:lstStyle/>
          <a:p>
            <a:pPr>
              <a:defRPr/>
            </a:pPr>
            <a:fld id="{6EF23906-C28C-47DE-8E4F-A94606051E12}" type="slidenum">
              <a:rPr lang="en-US" altLang="ja-JP" smtClean="0">
                <a:solidFill>
                  <a:srgbClr val="000000"/>
                </a:solidFill>
              </a:rPr>
              <a:pPr>
                <a:defRPr/>
              </a:pPr>
              <a:t>17</a:t>
            </a:fld>
            <a:endParaRPr lang="en-US" altLang="ja-JP">
              <a:solidFill>
                <a:srgbClr val="000000"/>
              </a:solidFill>
            </a:endParaRPr>
          </a:p>
        </p:txBody>
      </p:sp>
      <p:cxnSp>
        <p:nvCxnSpPr>
          <p:cNvPr id="7" name="直線矢印コネクタ 6">
            <a:extLst>
              <a:ext uri="{FF2B5EF4-FFF2-40B4-BE49-F238E27FC236}">
                <a16:creationId xmlns:a16="http://schemas.microsoft.com/office/drawing/2014/main" id="{4CB39562-F987-4449-D039-B0DFEA431E9B}"/>
              </a:ext>
            </a:extLst>
          </p:cNvPr>
          <p:cNvCxnSpPr>
            <a:cxnSpLocks/>
          </p:cNvCxnSpPr>
          <p:nvPr/>
        </p:nvCxnSpPr>
        <p:spPr bwMode="auto">
          <a:xfrm>
            <a:off x="5194788" y="3384619"/>
            <a:ext cx="991088" cy="1286963"/>
          </a:xfrm>
          <a:prstGeom prst="straightConnector1">
            <a:avLst/>
          </a:prstGeom>
          <a:solidFill>
            <a:schemeClr val="bg1"/>
          </a:solidFill>
          <a:ln w="19050" cap="flat" cmpd="sng" algn="ctr">
            <a:solidFill>
              <a:srgbClr val="FF0000"/>
            </a:solidFill>
            <a:prstDash val="solid"/>
            <a:round/>
            <a:headEnd type="none" w="med" len="med"/>
            <a:tailEnd type="triangle"/>
          </a:ln>
          <a:effectLst/>
        </p:spPr>
      </p:cxnSp>
      <p:sp>
        <p:nvSpPr>
          <p:cNvPr id="9" name="テキスト ボックス 8">
            <a:extLst>
              <a:ext uri="{FF2B5EF4-FFF2-40B4-BE49-F238E27FC236}">
                <a16:creationId xmlns:a16="http://schemas.microsoft.com/office/drawing/2014/main" id="{4A9B0FBC-B6F9-CE75-33CA-D106BC0263CB}"/>
              </a:ext>
            </a:extLst>
          </p:cNvPr>
          <p:cNvSpPr txBox="1"/>
          <p:nvPr/>
        </p:nvSpPr>
        <p:spPr>
          <a:xfrm>
            <a:off x="6048060" y="4710825"/>
            <a:ext cx="5416868" cy="461665"/>
          </a:xfrm>
          <a:prstGeom prst="rect">
            <a:avLst/>
          </a:prstGeom>
          <a:noFill/>
        </p:spPr>
        <p:txBody>
          <a:bodyPr wrap="none" rtlCol="0">
            <a:spAutoFit/>
          </a:bodyPr>
          <a:lstStyle/>
          <a:p>
            <a:r>
              <a:rPr lang="ja-JP" altLang="en-US" sz="2400" u="sng">
                <a:solidFill>
                  <a:srgbClr val="FF0000"/>
                </a:solidFill>
              </a:rPr>
              <a:t>こどもの育ちの視点（発達の専門性）</a:t>
            </a:r>
          </a:p>
        </p:txBody>
      </p:sp>
      <p:sp>
        <p:nvSpPr>
          <p:cNvPr id="10" name="テキスト ボックス 9">
            <a:extLst>
              <a:ext uri="{FF2B5EF4-FFF2-40B4-BE49-F238E27FC236}">
                <a16:creationId xmlns:a16="http://schemas.microsoft.com/office/drawing/2014/main" id="{2000189E-8C48-B8DE-29CA-84EEFAF459FE}"/>
              </a:ext>
            </a:extLst>
          </p:cNvPr>
          <p:cNvSpPr txBox="1"/>
          <p:nvPr/>
        </p:nvSpPr>
        <p:spPr>
          <a:xfrm>
            <a:off x="3725860" y="5392140"/>
            <a:ext cx="7570789" cy="461665"/>
          </a:xfrm>
          <a:prstGeom prst="rect">
            <a:avLst/>
          </a:prstGeom>
          <a:noFill/>
        </p:spPr>
        <p:txBody>
          <a:bodyPr wrap="square" rtlCol="0">
            <a:spAutoFit/>
          </a:bodyPr>
          <a:lstStyle/>
          <a:p>
            <a:r>
              <a:rPr lang="ja-JP" altLang="en-US" sz="2400" u="sng">
                <a:solidFill>
                  <a:srgbClr val="0432FF"/>
                </a:solidFill>
              </a:rPr>
              <a:t>障害や特性への合理的配慮の視点（障害の専門性）</a:t>
            </a:r>
            <a:endParaRPr lang="ja-JP" altLang="en-US" sz="2000">
              <a:solidFill>
                <a:srgbClr val="0432FF"/>
              </a:solidFill>
            </a:endParaRPr>
          </a:p>
        </p:txBody>
      </p:sp>
      <p:cxnSp>
        <p:nvCxnSpPr>
          <p:cNvPr id="11" name="直線矢印コネクタ 10">
            <a:extLst>
              <a:ext uri="{FF2B5EF4-FFF2-40B4-BE49-F238E27FC236}">
                <a16:creationId xmlns:a16="http://schemas.microsoft.com/office/drawing/2014/main" id="{EFE0538C-8BCF-828C-1311-14F2FECEEF3B}"/>
              </a:ext>
            </a:extLst>
          </p:cNvPr>
          <p:cNvCxnSpPr>
            <a:cxnSpLocks/>
          </p:cNvCxnSpPr>
          <p:nvPr/>
        </p:nvCxnSpPr>
        <p:spPr bwMode="auto">
          <a:xfrm>
            <a:off x="3250572" y="3879828"/>
            <a:ext cx="1076700" cy="1484537"/>
          </a:xfrm>
          <a:prstGeom prst="straightConnector1">
            <a:avLst/>
          </a:prstGeom>
          <a:solidFill>
            <a:schemeClr val="bg1"/>
          </a:solidFill>
          <a:ln w="19050" cap="flat" cmpd="sng" algn="ctr">
            <a:solidFill>
              <a:srgbClr val="0432FF"/>
            </a:solidFill>
            <a:prstDash val="solid"/>
            <a:round/>
            <a:headEnd type="none" w="med" len="med"/>
            <a:tailEnd type="triangle"/>
          </a:ln>
          <a:effectLst/>
        </p:spPr>
      </p:cxnSp>
      <p:sp>
        <p:nvSpPr>
          <p:cNvPr id="8" name="テキスト ボックス 7">
            <a:extLst>
              <a:ext uri="{FF2B5EF4-FFF2-40B4-BE49-F238E27FC236}">
                <a16:creationId xmlns:a16="http://schemas.microsoft.com/office/drawing/2014/main" id="{C3CC6B59-4B7C-1639-BB79-7AED075E6060}"/>
              </a:ext>
            </a:extLst>
          </p:cNvPr>
          <p:cNvSpPr txBox="1"/>
          <p:nvPr/>
        </p:nvSpPr>
        <p:spPr>
          <a:xfrm>
            <a:off x="782310" y="142651"/>
            <a:ext cx="10807132" cy="1200329"/>
          </a:xfrm>
          <a:prstGeom prst="rect">
            <a:avLst/>
          </a:prstGeom>
          <a:noFill/>
        </p:spPr>
        <p:txBody>
          <a:bodyPr wrap="square">
            <a:spAutoFit/>
          </a:bodyPr>
          <a:lstStyle/>
          <a:p>
            <a:pPr marL="174625" indent="-174625" algn="ctr"/>
            <a:r>
              <a:rPr lang="ja-JP" altLang="en-US" sz="3600" u="sng"/>
              <a:t>そもそも私たちは、「障害や特性のあるこども」</a:t>
            </a:r>
            <a:endParaRPr lang="en-US" altLang="ja-JP" sz="3600" u="sng" dirty="0"/>
          </a:p>
          <a:p>
            <a:pPr marL="174625" indent="-174625" algn="ctr"/>
            <a:r>
              <a:rPr lang="ja-JP" altLang="en-US" sz="3600" u="sng"/>
              <a:t>のことを正しく理解できているのでしょうか</a:t>
            </a:r>
            <a:endParaRPr lang="en-US" altLang="ja-JP" sz="3600" dirty="0"/>
          </a:p>
        </p:txBody>
      </p:sp>
      <p:sp>
        <p:nvSpPr>
          <p:cNvPr id="13" name="テキスト ボックス 12">
            <a:extLst>
              <a:ext uri="{FF2B5EF4-FFF2-40B4-BE49-F238E27FC236}">
                <a16:creationId xmlns:a16="http://schemas.microsoft.com/office/drawing/2014/main" id="{5CFDCC4E-FAC0-0012-B553-2E48491BF2A5}"/>
              </a:ext>
            </a:extLst>
          </p:cNvPr>
          <p:cNvSpPr txBox="1"/>
          <p:nvPr/>
        </p:nvSpPr>
        <p:spPr>
          <a:xfrm>
            <a:off x="1376901" y="5863134"/>
            <a:ext cx="9400472" cy="369332"/>
          </a:xfrm>
          <a:prstGeom prst="rect">
            <a:avLst/>
          </a:prstGeom>
          <a:noFill/>
        </p:spPr>
        <p:txBody>
          <a:bodyPr wrap="square">
            <a:spAutoFit/>
          </a:bodyPr>
          <a:lstStyle/>
          <a:p>
            <a:pPr marL="12700" lvl="2"/>
            <a:r>
              <a:rPr lang="ja-JP" altLang="en-US" u="sng">
                <a:latin typeface="Meiryo" panose="020B0604030504040204" pitchFamily="34" charset="-128"/>
                <a:ea typeface="Meiryo" panose="020B0604030504040204" pitchFamily="34" charset="-128"/>
              </a:rPr>
              <a:t>原典：</a:t>
            </a:r>
            <a:r>
              <a:rPr lang="ja-JP" altLang="ja-JP" u="sng">
                <a:latin typeface="Meiryo" panose="020B0604030504040204" pitchFamily="34" charset="-128"/>
                <a:ea typeface="Meiryo" panose="020B0604030504040204" pitchFamily="34" charset="-128"/>
              </a:rPr>
              <a:t>国連総会決議</a:t>
            </a:r>
            <a:r>
              <a:rPr lang="en-US" altLang="ja-JP" u="sng" dirty="0">
                <a:latin typeface="Meiryo" panose="020B0604030504040204" pitchFamily="34" charset="-128"/>
                <a:ea typeface="Meiryo" panose="020B0604030504040204" pitchFamily="34" charset="-128"/>
              </a:rPr>
              <a:t>34/158</a:t>
            </a:r>
            <a:r>
              <a:rPr lang="ja-JP" altLang="en-US" u="sng">
                <a:latin typeface="Meiryo" panose="020B0604030504040204" pitchFamily="34" charset="-128"/>
                <a:ea typeface="Meiryo" panose="020B0604030504040204" pitchFamily="34" charset="-128"/>
              </a:rPr>
              <a:t>（</a:t>
            </a:r>
            <a:r>
              <a:rPr lang="en-US" altLang="ja-JP" u="sng" dirty="0">
                <a:latin typeface="Meiryo" panose="020B0604030504040204" pitchFamily="34" charset="-128"/>
                <a:ea typeface="Meiryo" panose="020B0604030504040204" pitchFamily="34" charset="-128"/>
              </a:rPr>
              <a:t>1980</a:t>
            </a:r>
            <a:r>
              <a:rPr lang="ja-JP" altLang="ja-JP" u="sng">
                <a:latin typeface="Meiryo" panose="020B0604030504040204" pitchFamily="34" charset="-128"/>
                <a:ea typeface="Meiryo" panose="020B0604030504040204" pitchFamily="34" charset="-128"/>
              </a:rPr>
              <a:t>年１月</a:t>
            </a:r>
            <a:r>
              <a:rPr lang="en-US" altLang="ja-JP" u="sng" dirty="0">
                <a:latin typeface="Meiryo" panose="020B0604030504040204" pitchFamily="34" charset="-128"/>
                <a:ea typeface="Meiryo" panose="020B0604030504040204" pitchFamily="34" charset="-128"/>
              </a:rPr>
              <a:t>30</a:t>
            </a:r>
            <a:r>
              <a:rPr lang="ja-JP" altLang="ja-JP" u="sng">
                <a:latin typeface="Meiryo" panose="020B0604030504040204" pitchFamily="34" charset="-128"/>
                <a:ea typeface="Meiryo" panose="020B0604030504040204" pitchFamily="34" charset="-128"/>
              </a:rPr>
              <a:t>日採択</a:t>
            </a:r>
            <a:r>
              <a:rPr lang="ja-JP" altLang="en-US" u="sng">
                <a:latin typeface="Meiryo" panose="020B0604030504040204" pitchFamily="34" charset="-128"/>
                <a:ea typeface="Meiryo" panose="020B0604030504040204" pitchFamily="34" charset="-128"/>
              </a:rPr>
              <a:t>）</a:t>
            </a:r>
            <a:r>
              <a:rPr lang="ja-JP" altLang="ja-JP" u="sng">
                <a:latin typeface="Meiryo" panose="020B0604030504040204" pitchFamily="34" charset="-128"/>
                <a:ea typeface="Meiryo" panose="020B0604030504040204" pitchFamily="34" charset="-128"/>
              </a:rPr>
              <a:t>国際障害者年行動計画　</a:t>
            </a:r>
            <a:endParaRPr lang="ja-JP" altLang="en-US" u="sng"/>
          </a:p>
        </p:txBody>
      </p:sp>
      <p:sp>
        <p:nvSpPr>
          <p:cNvPr id="17" name="テキスト ボックス 16">
            <a:extLst>
              <a:ext uri="{FF2B5EF4-FFF2-40B4-BE49-F238E27FC236}">
                <a16:creationId xmlns:a16="http://schemas.microsoft.com/office/drawing/2014/main" id="{550F1903-1306-3F7F-B639-DD2DD706C206}"/>
              </a:ext>
            </a:extLst>
          </p:cNvPr>
          <p:cNvSpPr txBox="1"/>
          <p:nvPr/>
        </p:nvSpPr>
        <p:spPr>
          <a:xfrm>
            <a:off x="1414627" y="6228602"/>
            <a:ext cx="9400472" cy="584775"/>
          </a:xfrm>
          <a:prstGeom prst="rect">
            <a:avLst/>
          </a:prstGeom>
          <a:noFill/>
        </p:spPr>
        <p:txBody>
          <a:bodyPr wrap="square">
            <a:spAutoFit/>
          </a:bodyPr>
          <a:lstStyle/>
          <a:p>
            <a:pPr marL="190500" indent="-190500"/>
            <a:r>
              <a:rPr lang="ja-JP" altLang="en-US" sz="1600">
                <a:latin typeface="Meiryo" panose="020B0604030504040204" pitchFamily="34" charset="-128"/>
                <a:ea typeface="Meiryo" panose="020B0604030504040204" pitchFamily="34" charset="-128"/>
              </a:rPr>
              <a:t>「</a:t>
            </a:r>
            <a:r>
              <a:rPr lang="ja-JP" altLang="ja-JP" sz="1600">
                <a:latin typeface="Meiryo" panose="020B0604030504040204" pitchFamily="34" charset="-128"/>
                <a:ea typeface="Meiryo" panose="020B0604030504040204" pitchFamily="34" charset="-128"/>
              </a:rPr>
              <a:t>障害者は，その社会の他の異なったニーズを持つ特別な集団と考えられるべきではなく，その通常の人間的なニーズを満たすのに特別の困難を持つ普通の市民と考えられるべきなのである </a:t>
            </a:r>
            <a:r>
              <a:rPr lang="ja-JP" altLang="en-US" sz="1600">
                <a:latin typeface="Meiryo" panose="020B0604030504040204" pitchFamily="34" charset="-128"/>
                <a:ea typeface="Meiryo" panose="020B0604030504040204" pitchFamily="34" charset="-128"/>
              </a:rPr>
              <a:t>」</a:t>
            </a:r>
            <a:endParaRPr lang="en-US" altLang="ja-JP" sz="1600" dirty="0">
              <a:latin typeface="Meiryo" panose="020B0604030504040204" pitchFamily="34" charset="-128"/>
              <a:ea typeface="Meiryo" panose="020B0604030504040204" pitchFamily="34" charset="-128"/>
            </a:endParaRPr>
          </a:p>
        </p:txBody>
      </p:sp>
      <p:sp>
        <p:nvSpPr>
          <p:cNvPr id="16" name="テキスト ボックス 15">
            <a:extLst>
              <a:ext uri="{FF2B5EF4-FFF2-40B4-BE49-F238E27FC236}">
                <a16:creationId xmlns:a16="http://schemas.microsoft.com/office/drawing/2014/main" id="{5ACE5111-FFBA-53B1-F0F6-161C428815DE}"/>
              </a:ext>
            </a:extLst>
          </p:cNvPr>
          <p:cNvSpPr txBox="1"/>
          <p:nvPr/>
        </p:nvSpPr>
        <p:spPr>
          <a:xfrm>
            <a:off x="1954429" y="1986948"/>
            <a:ext cx="7979267" cy="2908489"/>
          </a:xfrm>
          <a:prstGeom prst="rect">
            <a:avLst/>
          </a:prstGeom>
          <a:solidFill>
            <a:srgbClr val="FFFF00">
              <a:alpha val="20000"/>
            </a:srgbClr>
          </a:solidFill>
          <a:ln w="15875">
            <a:solidFill>
              <a:schemeClr val="tx1"/>
            </a:solidFill>
          </a:ln>
        </p:spPr>
        <p:txBody>
          <a:bodyPr wrap="square">
            <a:spAutoFit/>
          </a:bodyPr>
          <a:lstStyle/>
          <a:p>
            <a:r>
              <a:rPr lang="ja-JP" altLang="en-US" sz="2800" u="sng">
                <a:latin typeface="+mj-ea"/>
                <a:ea typeface="+mj-ea"/>
              </a:rPr>
              <a:t>障害のある子ども</a:t>
            </a:r>
            <a:r>
              <a:rPr lang="ja-JP" altLang="en-US" sz="2800">
                <a:latin typeface="+mj-ea"/>
                <a:ea typeface="+mj-ea"/>
              </a:rPr>
              <a:t>は、その社会の他の異なった　</a:t>
            </a:r>
            <a:endParaRPr lang="en-US" altLang="ja-JP" sz="2800" dirty="0">
              <a:latin typeface="+mj-ea"/>
              <a:ea typeface="+mj-ea"/>
            </a:endParaRPr>
          </a:p>
          <a:p>
            <a:r>
              <a:rPr lang="ja-JP" altLang="en-US" sz="2800">
                <a:latin typeface="+mj-ea"/>
                <a:ea typeface="+mj-ea"/>
              </a:rPr>
              <a:t>ニーズを持つ特別な存在と考えられるべきではなく</a:t>
            </a:r>
            <a:endParaRPr lang="en-US" altLang="ja-JP" sz="2800" dirty="0">
              <a:latin typeface="+mj-ea"/>
              <a:ea typeface="+mj-ea"/>
            </a:endParaRPr>
          </a:p>
          <a:p>
            <a:pPr>
              <a:spcBef>
                <a:spcPts val="600"/>
              </a:spcBef>
            </a:pPr>
            <a:r>
              <a:rPr lang="ja-JP" altLang="en-US" sz="2800" b="1" u="sng">
                <a:solidFill>
                  <a:srgbClr val="FF0000"/>
                </a:solidFill>
                <a:latin typeface="+mj-ea"/>
                <a:ea typeface="+mj-ea"/>
              </a:rPr>
              <a:t>通常の子どもたちがもつニーズ</a:t>
            </a:r>
            <a:r>
              <a:rPr lang="ja-JP" altLang="en-US" sz="2800">
                <a:latin typeface="+mj-ea"/>
                <a:ea typeface="+mj-ea"/>
              </a:rPr>
              <a:t>を満たすのに</a:t>
            </a:r>
            <a:endParaRPr lang="en-US" altLang="ja-JP" sz="2800" dirty="0">
              <a:latin typeface="+mj-ea"/>
              <a:ea typeface="+mj-ea"/>
            </a:endParaRPr>
          </a:p>
          <a:p>
            <a:pPr>
              <a:spcBef>
                <a:spcPts val="600"/>
              </a:spcBef>
            </a:pPr>
            <a:r>
              <a:rPr lang="ja-JP" altLang="en-US" sz="2800" b="1" u="sng">
                <a:solidFill>
                  <a:srgbClr val="0432FF"/>
                </a:solidFill>
                <a:latin typeface="+mj-ea"/>
                <a:ea typeface="+mj-ea"/>
              </a:rPr>
              <a:t>特別な困難</a:t>
            </a:r>
            <a:r>
              <a:rPr lang="ja-JP" altLang="en-US" sz="2800">
                <a:latin typeface="+mj-ea"/>
                <a:ea typeface="+mj-ea"/>
              </a:rPr>
              <a:t>を持つ（特別な工夫や配慮が必要）</a:t>
            </a:r>
            <a:endParaRPr lang="en-US" altLang="ja-JP" sz="2800" dirty="0">
              <a:latin typeface="+mj-ea"/>
              <a:ea typeface="+mj-ea"/>
            </a:endParaRPr>
          </a:p>
          <a:p>
            <a:pPr>
              <a:spcBef>
                <a:spcPts val="600"/>
              </a:spcBef>
            </a:pPr>
            <a:r>
              <a:rPr lang="ja-JP" altLang="en-US" sz="2800" b="1" u="sng">
                <a:solidFill>
                  <a:srgbClr val="008F00"/>
                </a:solidFill>
                <a:latin typeface="+mj-ea"/>
                <a:ea typeface="+mj-ea"/>
              </a:rPr>
              <a:t>普通の子ども</a:t>
            </a:r>
            <a:r>
              <a:rPr lang="ja-JP" altLang="en-US" sz="2800">
                <a:latin typeface="+mj-ea"/>
                <a:ea typeface="+mj-ea"/>
              </a:rPr>
              <a:t>と考えられるべき</a:t>
            </a:r>
            <a:endParaRPr lang="en-US" altLang="ja-JP" sz="2800" dirty="0">
              <a:latin typeface="+mj-ea"/>
              <a:ea typeface="+mj-ea"/>
            </a:endParaRPr>
          </a:p>
        </p:txBody>
      </p:sp>
      <p:sp>
        <p:nvSpPr>
          <p:cNvPr id="3" name="テキスト ボックス 2">
            <a:extLst>
              <a:ext uri="{FF2B5EF4-FFF2-40B4-BE49-F238E27FC236}">
                <a16:creationId xmlns:a16="http://schemas.microsoft.com/office/drawing/2014/main" id="{649B6709-FE6B-F420-DB39-B9258F402228}"/>
              </a:ext>
            </a:extLst>
          </p:cNvPr>
          <p:cNvSpPr txBox="1"/>
          <p:nvPr/>
        </p:nvSpPr>
        <p:spPr>
          <a:xfrm>
            <a:off x="1901485" y="1406037"/>
            <a:ext cx="4099199" cy="523220"/>
          </a:xfrm>
          <a:prstGeom prst="rect">
            <a:avLst/>
          </a:prstGeom>
          <a:noFill/>
        </p:spPr>
        <p:txBody>
          <a:bodyPr wrap="none" rtlCol="0">
            <a:spAutoFit/>
          </a:bodyPr>
          <a:lstStyle/>
          <a:p>
            <a:r>
              <a:rPr lang="ja-JP" altLang="en-US" sz="2800"/>
              <a:t>権利擁護的視点での理解</a:t>
            </a:r>
          </a:p>
        </p:txBody>
      </p:sp>
    </p:spTree>
    <p:extLst>
      <p:ext uri="{BB962C8B-B14F-4D97-AF65-F5344CB8AC3E}">
        <p14:creationId xmlns:p14="http://schemas.microsoft.com/office/powerpoint/2010/main" val="61979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1822605" y="278481"/>
            <a:ext cx="8640959" cy="529862"/>
          </a:xfrm>
          <a:prstGeom prst="rect">
            <a:avLst/>
          </a:prstGeom>
          <a:noFill/>
          <a:ln w="9525">
            <a:noFill/>
            <a:miter lim="800000"/>
            <a:headEnd/>
            <a:tailEnd/>
          </a:ln>
        </p:spPr>
        <p:txBody>
          <a:bodyPr lIns="77878" tIns="38941" rIns="77878" bIns="38941"/>
          <a:lstStyle/>
          <a:p>
            <a:pPr algn="ctr" defTabSz="457200">
              <a:lnSpc>
                <a:spcPct val="80000"/>
              </a:lnSpc>
              <a:spcBef>
                <a:spcPct val="20000"/>
              </a:spcBef>
            </a:pPr>
            <a:r>
              <a:rPr kumimoji="0" lang="ja-JP" altLang="en-US" sz="3323" u="sng" spc="-92" dirty="0">
                <a:solidFill>
                  <a:srgbClr val="000000"/>
                </a:solidFill>
                <a:latin typeface="BIZ UDPゴシック" panose="020B0400000000000000" pitchFamily="50" charset="-128"/>
                <a:ea typeface="BIZ UDPゴシック" panose="020B0400000000000000" pitchFamily="50" charset="-128"/>
              </a:rPr>
              <a:t>就学前のライフステージに沿った発達の特徴</a:t>
            </a:r>
            <a:endParaRPr kumimoji="0" lang="en-US" altLang="ja-JP" sz="3323" spc="-92" dirty="0">
              <a:solidFill>
                <a:srgbClr val="000000"/>
              </a:solidFill>
              <a:latin typeface="BIZ UDPゴシック" panose="020B0400000000000000" pitchFamily="50" charset="-128"/>
              <a:ea typeface="BIZ UDPゴシック" panose="020B0400000000000000"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2953285915"/>
              </p:ext>
            </p:extLst>
          </p:nvPr>
        </p:nvGraphicFramePr>
        <p:xfrm>
          <a:off x="1509648" y="834705"/>
          <a:ext cx="9266872" cy="5607229"/>
        </p:xfrm>
        <a:graphic>
          <a:graphicData uri="http://schemas.openxmlformats.org/drawingml/2006/table">
            <a:tbl>
              <a:tblPr/>
              <a:tblGrid>
                <a:gridCol w="1338027">
                  <a:extLst>
                    <a:ext uri="{9D8B030D-6E8A-4147-A177-3AD203B41FA5}">
                      <a16:colId xmlns:a16="http://schemas.microsoft.com/office/drawing/2014/main" val="20000"/>
                    </a:ext>
                  </a:extLst>
                </a:gridCol>
                <a:gridCol w="7928845">
                  <a:extLst>
                    <a:ext uri="{9D8B030D-6E8A-4147-A177-3AD203B41FA5}">
                      <a16:colId xmlns:a16="http://schemas.microsoft.com/office/drawing/2014/main" val="20001"/>
                    </a:ext>
                  </a:extLst>
                </a:gridCol>
              </a:tblGrid>
              <a:tr h="658628">
                <a:tc>
                  <a:txBody>
                    <a:bodyPr/>
                    <a:lstStyle/>
                    <a:p>
                      <a:pPr algn="ctr">
                        <a:spcAft>
                          <a:spcPts val="0"/>
                        </a:spcAft>
                      </a:pPr>
                      <a:r>
                        <a:rPr lang="ja-JP" sz="1500" kern="100" dirty="0">
                          <a:latin typeface="+mn-ea"/>
                          <a:ea typeface="+mn-ea"/>
                          <a:cs typeface="Times New Roman"/>
                        </a:rPr>
                        <a:t>支援の視点</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90488" algn="just">
                        <a:spcAft>
                          <a:spcPts val="0"/>
                        </a:spcAft>
                      </a:pPr>
                      <a:r>
                        <a:rPr lang="ja-JP" altLang="en-US" sz="1700" kern="100" dirty="0">
                          <a:latin typeface="+mn-ea"/>
                          <a:ea typeface="+mn-ea"/>
                          <a:cs typeface="Times New Roman"/>
                        </a:rPr>
                        <a:t>　　　　</a:t>
                      </a:r>
                      <a:r>
                        <a:rPr lang="ja-JP" altLang="en-US" sz="1700" kern="100">
                          <a:latin typeface="+mn-ea"/>
                          <a:ea typeface="+mn-ea"/>
                          <a:cs typeface="Times New Roman"/>
                        </a:rPr>
                        <a:t>乳児</a:t>
                      </a:r>
                      <a:r>
                        <a:rPr lang="ja-JP" altLang="ja-JP" sz="1700" kern="100">
                          <a:latin typeface="+mn-ea"/>
                          <a:ea typeface="+mn-ea"/>
                          <a:cs typeface="Times New Roman"/>
                        </a:rPr>
                        <a:t>期　</a:t>
                      </a:r>
                      <a:r>
                        <a:rPr lang="ja-JP" altLang="en-US" sz="1700" kern="100">
                          <a:latin typeface="+mn-ea"/>
                          <a:ea typeface="+mn-ea"/>
                          <a:cs typeface="Times New Roman"/>
                        </a:rPr>
                        <a:t>　　　　　　　　　　　</a:t>
                      </a:r>
                      <a:r>
                        <a:rPr lang="ja-JP" altLang="en-US" sz="1700" kern="100" dirty="0">
                          <a:latin typeface="+mn-ea"/>
                          <a:ea typeface="+mn-ea"/>
                          <a:cs typeface="Times New Roman"/>
                        </a:rPr>
                        <a:t>幼児</a:t>
                      </a:r>
                      <a:r>
                        <a:rPr lang="ja-JP" altLang="en-US" sz="1700" kern="100">
                          <a:latin typeface="+mn-ea"/>
                          <a:ea typeface="+mn-ea"/>
                          <a:cs typeface="Times New Roman"/>
                        </a:rPr>
                        <a:t>前</a:t>
                      </a:r>
                      <a:r>
                        <a:rPr lang="ja-JP" altLang="ja-JP" sz="1700" kern="100">
                          <a:latin typeface="+mn-ea"/>
                          <a:ea typeface="+mn-ea"/>
                          <a:cs typeface="Times New Roman"/>
                        </a:rPr>
                        <a:t>期　</a:t>
                      </a:r>
                      <a:r>
                        <a:rPr lang="ja-JP" altLang="en-US" sz="1700" kern="100">
                          <a:latin typeface="+mn-ea"/>
                          <a:ea typeface="+mn-ea"/>
                          <a:cs typeface="Times New Roman"/>
                        </a:rPr>
                        <a:t>　　　幼児</a:t>
                      </a:r>
                      <a:r>
                        <a:rPr lang="ja-JP" altLang="en-US" sz="1700" kern="100" dirty="0">
                          <a:latin typeface="+mn-ea"/>
                          <a:ea typeface="+mn-ea"/>
                          <a:cs typeface="Times New Roman"/>
                        </a:rPr>
                        <a:t>後期</a:t>
                      </a:r>
                      <a:endParaRPr lang="ja-JP" altLang="ja-JP" sz="1700" kern="100" dirty="0">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72208">
                <a:tc>
                  <a:txBody>
                    <a:bodyPr/>
                    <a:lstStyle/>
                    <a:p>
                      <a:pPr algn="ctr">
                        <a:spcAft>
                          <a:spcPts val="0"/>
                        </a:spcAft>
                      </a:pPr>
                      <a:r>
                        <a:rPr lang="ja-JP" sz="1700" kern="100" dirty="0">
                          <a:latin typeface="+mn-ea"/>
                          <a:ea typeface="+mn-ea"/>
                          <a:cs typeface="Times New Roman"/>
                        </a:rPr>
                        <a:t>発達</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700" kern="100" dirty="0">
                          <a:latin typeface="+mn-ea"/>
                          <a:ea typeface="+mn-ea"/>
                          <a:cs typeface="Times New Roman"/>
                        </a:rPr>
                        <a:t>　・</a:t>
                      </a:r>
                      <a:r>
                        <a:rPr lang="ja-JP" altLang="en-US" sz="1700" kern="100" dirty="0">
                          <a:solidFill>
                            <a:srgbClr val="FF0000"/>
                          </a:solidFill>
                          <a:latin typeface="+mn-ea"/>
                          <a:ea typeface="+mn-ea"/>
                          <a:cs typeface="Times New Roman"/>
                        </a:rPr>
                        <a:t>快適な</a:t>
                      </a:r>
                      <a:r>
                        <a:rPr lang="ja-JP" altLang="en-US" sz="1700" kern="100" dirty="0">
                          <a:latin typeface="+mn-ea"/>
                          <a:ea typeface="+mn-ea"/>
                          <a:cs typeface="Times New Roman"/>
                        </a:rPr>
                        <a:t>生活リズム、</a:t>
                      </a:r>
                      <a:r>
                        <a:rPr lang="ja-JP" altLang="en-US" sz="1700" kern="100" dirty="0">
                          <a:solidFill>
                            <a:srgbClr val="FF0000"/>
                          </a:solidFill>
                          <a:latin typeface="+mn-ea"/>
                          <a:ea typeface="+mn-ea"/>
                          <a:cs typeface="Times New Roman"/>
                        </a:rPr>
                        <a:t>環境</a:t>
                      </a:r>
                      <a:r>
                        <a:rPr lang="ja-JP" altLang="en-US" sz="1700" kern="100" dirty="0">
                          <a:latin typeface="+mn-ea"/>
                          <a:ea typeface="+mn-ea"/>
                          <a:cs typeface="Times New Roman"/>
                        </a:rPr>
                        <a:t>づくり</a:t>
                      </a:r>
                      <a:r>
                        <a:rPr lang="en-US" altLang="ja-JP" sz="1700" kern="100" dirty="0">
                          <a:latin typeface="+mn-ea"/>
                          <a:ea typeface="+mn-ea"/>
                          <a:cs typeface="Times New Roman"/>
                        </a:rPr>
                        <a:t> </a:t>
                      </a:r>
                      <a:endParaRPr lang="ja-JP" altLang="ja-JP" sz="1700" kern="100" dirty="0">
                        <a:latin typeface="+mn-ea"/>
                        <a:ea typeface="+mn-ea"/>
                        <a:cs typeface="Times New Roman"/>
                      </a:endParaRPr>
                    </a:p>
                    <a:p>
                      <a:pPr algn="just">
                        <a:spcAft>
                          <a:spcPts val="0"/>
                        </a:spcAft>
                      </a:pPr>
                      <a:r>
                        <a:rPr lang="ja-JP" altLang="en-US" sz="1700" kern="100" dirty="0">
                          <a:latin typeface="+mn-ea"/>
                          <a:ea typeface="+mn-ea"/>
                          <a:cs typeface="Times New Roman"/>
                        </a:rPr>
                        <a:t>　　・こどもの成長のひとつ一つがイベント</a:t>
                      </a:r>
                      <a:endParaRPr lang="ja-JP" sz="1700" kern="100" dirty="0">
                        <a:latin typeface="+mn-ea"/>
                        <a:ea typeface="+mn-ea"/>
                        <a:cs typeface="Times New Roman"/>
                      </a:endParaRPr>
                    </a:p>
                    <a:p>
                      <a:pPr indent="571500" algn="just">
                        <a:spcAft>
                          <a:spcPts val="0"/>
                        </a:spcAft>
                      </a:pPr>
                      <a:r>
                        <a:rPr lang="ja-JP" altLang="en-US" sz="1700" kern="100" dirty="0">
                          <a:latin typeface="+mn-ea"/>
                          <a:ea typeface="+mn-ea"/>
                          <a:cs typeface="Times New Roman"/>
                        </a:rPr>
                        <a:t>・快適な生活リズム、環境づくり</a:t>
                      </a:r>
                      <a:endParaRPr lang="ja-JP" sz="1700" kern="100" dirty="0">
                        <a:latin typeface="+mn-ea"/>
                        <a:ea typeface="+mn-ea"/>
                        <a:cs typeface="Times New Roman"/>
                      </a:endParaRPr>
                    </a:p>
                    <a:p>
                      <a:pPr indent="1143000" algn="just">
                        <a:spcAft>
                          <a:spcPts val="0"/>
                        </a:spcAft>
                      </a:pPr>
                      <a:r>
                        <a:rPr lang="ja-JP" altLang="en-US" sz="1700" kern="100" dirty="0">
                          <a:latin typeface="+mn-ea"/>
                          <a:ea typeface="+mn-ea"/>
                          <a:cs typeface="Times New Roman"/>
                        </a:rPr>
                        <a:t>　　</a:t>
                      </a:r>
                      <a:r>
                        <a:rPr lang="ja-JP" sz="1700" kern="100" dirty="0">
                          <a:latin typeface="+mn-ea"/>
                          <a:ea typeface="+mn-ea"/>
                          <a:cs typeface="Times New Roman"/>
                        </a:rPr>
                        <a:t>・</a:t>
                      </a:r>
                      <a:r>
                        <a:rPr lang="ja-JP" altLang="en-US" sz="1700" kern="100" dirty="0">
                          <a:latin typeface="+mn-ea"/>
                          <a:ea typeface="+mn-ea"/>
                          <a:cs typeface="Times New Roman"/>
                        </a:rPr>
                        <a:t>保育所などでの集団生活スタート</a:t>
                      </a:r>
                      <a:endParaRPr lang="ja-JP" sz="1700" kern="100" dirty="0">
                        <a:latin typeface="+mn-ea"/>
                        <a:ea typeface="+mn-ea"/>
                        <a:cs typeface="Times New Roman"/>
                      </a:endParaRPr>
                    </a:p>
                    <a:p>
                      <a:pPr marL="0" indent="1617663" algn="just">
                        <a:spcAft>
                          <a:spcPts val="0"/>
                        </a:spcAft>
                      </a:pPr>
                      <a:r>
                        <a:rPr lang="ja-JP" sz="1700" kern="100" dirty="0">
                          <a:latin typeface="+mn-ea"/>
                          <a:ea typeface="+mn-ea"/>
                          <a:cs typeface="Times New Roman"/>
                        </a:rPr>
                        <a:t>・</a:t>
                      </a:r>
                      <a:r>
                        <a:rPr lang="ja-JP" altLang="en-US" sz="1700" kern="100" dirty="0">
                          <a:latin typeface="+mn-ea"/>
                          <a:ea typeface="+mn-ea"/>
                          <a:cs typeface="Times New Roman"/>
                        </a:rPr>
                        <a:t>基本的生活習慣が身につく</a:t>
                      </a:r>
                      <a:endParaRPr lang="en-US" altLang="ja-JP" sz="1700" kern="100" dirty="0">
                        <a:latin typeface="+mn-ea"/>
                        <a:ea typeface="+mn-ea"/>
                        <a:cs typeface="Times New Roman"/>
                      </a:endParaRPr>
                    </a:p>
                    <a:p>
                      <a:pPr indent="1828800" algn="just">
                        <a:spcAft>
                          <a:spcPts val="0"/>
                        </a:spcAft>
                      </a:pPr>
                      <a:r>
                        <a:rPr lang="ja-JP" altLang="en-US" sz="1700" kern="100" dirty="0">
                          <a:latin typeface="+mn-ea"/>
                          <a:ea typeface="+mn-ea"/>
                          <a:cs typeface="Times New Roman"/>
                        </a:rPr>
                        <a:t>　　　</a:t>
                      </a:r>
                      <a:r>
                        <a:rPr lang="ja-JP" sz="1700" kern="100" dirty="0">
                          <a:latin typeface="+mn-ea"/>
                          <a:ea typeface="+mn-ea"/>
                          <a:cs typeface="Times New Roman"/>
                        </a:rPr>
                        <a:t>・自己表現方法の獲得</a:t>
                      </a:r>
                    </a:p>
                    <a:p>
                      <a:pPr marL="0" indent="3233738" algn="just">
                        <a:spcAft>
                          <a:spcPts val="0"/>
                        </a:spcAft>
                      </a:pPr>
                      <a:r>
                        <a:rPr lang="ja-JP" altLang="en-US" sz="1700" kern="100" dirty="0">
                          <a:latin typeface="+mn-ea"/>
                          <a:ea typeface="+mn-ea"/>
                          <a:cs typeface="Times New Roman"/>
                        </a:rPr>
                        <a:t> </a:t>
                      </a:r>
                      <a:r>
                        <a:rPr lang="ja-JP" sz="1700" kern="100" dirty="0">
                          <a:latin typeface="+mn-ea"/>
                          <a:ea typeface="+mn-ea"/>
                          <a:cs typeface="Times New Roman"/>
                        </a:rPr>
                        <a:t>・</a:t>
                      </a:r>
                      <a:r>
                        <a:rPr lang="ja-JP" altLang="en-US" sz="1700" kern="100" dirty="0">
                          <a:latin typeface="+mn-ea"/>
                          <a:ea typeface="+mn-ea"/>
                          <a:cs typeface="Times New Roman"/>
                        </a:rPr>
                        <a:t>日常生活動作の確立</a:t>
                      </a:r>
                      <a:endParaRPr lang="en-US" altLang="ja-JP" sz="1700" kern="100" dirty="0">
                        <a:latin typeface="+mn-ea"/>
                        <a:ea typeface="+mn-ea"/>
                        <a:cs typeface="Times New Roman"/>
                      </a:endParaRPr>
                    </a:p>
                    <a:p>
                      <a:pPr marL="0" indent="3948113" algn="just">
                        <a:spcAft>
                          <a:spcPts val="0"/>
                        </a:spcAft>
                      </a:pPr>
                      <a:r>
                        <a:rPr lang="ja-JP" altLang="en-US" sz="1700" kern="100" dirty="0">
                          <a:latin typeface="+mn-ea"/>
                          <a:ea typeface="+mn-ea"/>
                          <a:cs typeface="Times New Roman"/>
                        </a:rPr>
                        <a:t>・幼稚園などでの集団生活スタート</a:t>
                      </a:r>
                      <a:endParaRPr lang="en-US" altLang="ja-JP" sz="1700" kern="100" dirty="0">
                        <a:latin typeface="+mn-ea"/>
                        <a:ea typeface="+mn-ea"/>
                        <a:cs typeface="Times New Roman"/>
                      </a:endParaRPr>
                    </a:p>
                    <a:p>
                      <a:pPr marL="0" indent="5386388" algn="just">
                        <a:spcAft>
                          <a:spcPts val="0"/>
                        </a:spcAft>
                      </a:pPr>
                      <a:r>
                        <a:rPr lang="ja-JP" altLang="en-US" sz="1700" kern="100" dirty="0">
                          <a:latin typeface="+mn-ea"/>
                          <a:ea typeface="+mn-ea"/>
                          <a:cs typeface="Times New Roman"/>
                        </a:rPr>
                        <a:t>・自己主張</a:t>
                      </a:r>
                      <a:endParaRPr lang="en-US" altLang="ja-JP" sz="1700" kern="100" dirty="0">
                        <a:latin typeface="+mn-ea"/>
                        <a:ea typeface="+mn-ea"/>
                        <a:cs typeface="Times New Roman"/>
                      </a:endParaRPr>
                    </a:p>
                    <a:p>
                      <a:pPr marL="0" indent="5653088" algn="just">
                        <a:spcAft>
                          <a:spcPts val="0"/>
                        </a:spcAft>
                      </a:pPr>
                      <a:r>
                        <a:rPr lang="ja-JP" altLang="en-US" sz="1700" kern="100" dirty="0">
                          <a:latin typeface="+mn-ea"/>
                          <a:ea typeface="+mn-ea"/>
                          <a:cs typeface="Times New Roman"/>
                        </a:rPr>
                        <a:t>・自己決定</a:t>
                      </a:r>
                      <a:endParaRPr lang="en-US" altLang="ja-JP" sz="1700" kern="100" dirty="0">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0001"/>
                  </a:ext>
                </a:extLst>
              </a:tr>
              <a:tr h="2357801">
                <a:tc>
                  <a:txBody>
                    <a:bodyPr/>
                    <a:lstStyle/>
                    <a:p>
                      <a:pPr algn="l">
                        <a:spcAft>
                          <a:spcPts val="0"/>
                        </a:spcAft>
                      </a:pPr>
                      <a:r>
                        <a:rPr lang="ja-JP" altLang="en-US" sz="1700" kern="100" dirty="0">
                          <a:latin typeface="+mn-ea"/>
                          <a:ea typeface="+mn-ea"/>
                          <a:cs typeface="Times New Roman"/>
                        </a:rPr>
                        <a:t>　</a:t>
                      </a:r>
                      <a:r>
                        <a:rPr lang="ja-JP" altLang="en-US" sz="1700" kern="100" dirty="0">
                          <a:solidFill>
                            <a:srgbClr val="FF0000"/>
                          </a:solidFill>
                          <a:latin typeface="+mn-ea"/>
                          <a:ea typeface="+mn-ea"/>
                          <a:cs typeface="Times New Roman"/>
                        </a:rPr>
                        <a:t>親子関係</a:t>
                      </a:r>
                      <a:endParaRPr lang="en-US" altLang="ja-JP" sz="1700" kern="100" dirty="0">
                        <a:solidFill>
                          <a:srgbClr val="FF0000"/>
                        </a:solidFill>
                        <a:latin typeface="+mn-ea"/>
                        <a:ea typeface="+mn-ea"/>
                        <a:cs typeface="Times New Roman"/>
                      </a:endParaRPr>
                    </a:p>
                    <a:p>
                      <a:pPr algn="l">
                        <a:spcAft>
                          <a:spcPts val="0"/>
                        </a:spcAft>
                      </a:pPr>
                      <a:r>
                        <a:rPr lang="ja-JP" altLang="en-US" sz="1700" kern="100" dirty="0">
                          <a:solidFill>
                            <a:srgbClr val="FF0000"/>
                          </a:solidFill>
                          <a:latin typeface="+mn-ea"/>
                          <a:ea typeface="+mn-ea"/>
                          <a:cs typeface="Times New Roman"/>
                        </a:rPr>
                        <a:t>　　育児</a:t>
                      </a:r>
                      <a:endParaRPr lang="en-US" altLang="ja-JP" sz="1700" kern="100" dirty="0">
                        <a:solidFill>
                          <a:srgbClr val="FF0000"/>
                        </a:solidFill>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700" kern="100" dirty="0">
                          <a:latin typeface="+mn-ea"/>
                          <a:ea typeface="+mn-ea"/>
                          <a:cs typeface="Times New Roman"/>
                        </a:rPr>
                        <a:t>・</a:t>
                      </a:r>
                      <a:r>
                        <a:rPr lang="ja-JP" altLang="en-US" sz="1700" kern="100" dirty="0">
                          <a:latin typeface="+mn-ea"/>
                          <a:ea typeface="+mn-ea"/>
                          <a:cs typeface="Times New Roman"/>
                        </a:rPr>
                        <a:t>育児の具体的な手立ての模索と確立</a:t>
                      </a:r>
                      <a:endParaRPr lang="en-US" altLang="ja-JP" sz="1700" kern="100" dirty="0">
                        <a:latin typeface="+mn-ea"/>
                        <a:ea typeface="+mn-ea"/>
                        <a:cs typeface="Times New Roman"/>
                      </a:endParaRPr>
                    </a:p>
                    <a:p>
                      <a:pPr algn="just">
                        <a:spcAft>
                          <a:spcPts val="0"/>
                        </a:spcAft>
                      </a:pPr>
                      <a:r>
                        <a:rPr lang="ja-JP" altLang="en-US" sz="1700" kern="100" dirty="0">
                          <a:latin typeface="+mn-ea"/>
                          <a:ea typeface="+mn-ea"/>
                          <a:cs typeface="Times New Roman"/>
                        </a:rPr>
                        <a:t>・保護者と本人の</a:t>
                      </a:r>
                      <a:r>
                        <a:rPr lang="ja-JP" altLang="en-US" sz="1700" kern="100" dirty="0">
                          <a:solidFill>
                            <a:srgbClr val="FF0000"/>
                          </a:solidFill>
                          <a:latin typeface="+mn-ea"/>
                          <a:ea typeface="+mn-ea"/>
                          <a:cs typeface="Times New Roman"/>
                        </a:rPr>
                        <a:t>愛着形成</a:t>
                      </a:r>
                      <a:endParaRPr lang="en-US" altLang="ja-JP" sz="1700" kern="100" dirty="0">
                        <a:solidFill>
                          <a:srgbClr val="FF0000"/>
                        </a:solidFill>
                        <a:latin typeface="+mn-ea"/>
                        <a:ea typeface="+mn-ea"/>
                        <a:cs typeface="Times New Roman"/>
                      </a:endParaRPr>
                    </a:p>
                    <a:p>
                      <a:pPr algn="just">
                        <a:spcAft>
                          <a:spcPts val="0"/>
                        </a:spcAft>
                      </a:pPr>
                      <a:r>
                        <a:rPr lang="ja-JP" altLang="en-US" sz="1700" kern="100" dirty="0">
                          <a:latin typeface="+mn-ea"/>
                          <a:ea typeface="+mn-ea"/>
                          <a:cs typeface="Times New Roman"/>
                        </a:rPr>
                        <a:t>・こどもとのスキンシップ</a:t>
                      </a:r>
                      <a:endParaRPr lang="en-US" altLang="ja-JP" sz="1700" kern="100" dirty="0">
                        <a:latin typeface="+mn-ea"/>
                        <a:ea typeface="+mn-ea"/>
                        <a:cs typeface="Times New Roman"/>
                      </a:endParaRPr>
                    </a:p>
                    <a:p>
                      <a:pPr algn="just">
                        <a:spcAft>
                          <a:spcPts val="0"/>
                        </a:spcAft>
                      </a:pPr>
                      <a:r>
                        <a:rPr lang="ja-JP" altLang="en-US" sz="1700" kern="100" dirty="0">
                          <a:latin typeface="+mn-ea"/>
                          <a:ea typeface="+mn-ea"/>
                          <a:cs typeface="Times New Roman"/>
                        </a:rPr>
                        <a:t>　　　　　・こどもとの言語コミュニケーションの活性化</a:t>
                      </a:r>
                      <a:endParaRPr lang="ja-JP" sz="1700" kern="100" dirty="0">
                        <a:latin typeface="+mn-ea"/>
                        <a:ea typeface="+mn-ea"/>
                        <a:cs typeface="Times New Roman"/>
                      </a:endParaRPr>
                    </a:p>
                    <a:p>
                      <a:pPr indent="1028700" algn="just">
                        <a:spcAft>
                          <a:spcPts val="0"/>
                        </a:spcAft>
                      </a:pPr>
                      <a:r>
                        <a:rPr lang="ja-JP" sz="1700" kern="100" dirty="0">
                          <a:latin typeface="+mn-ea"/>
                          <a:ea typeface="+mn-ea"/>
                          <a:cs typeface="Times New Roman"/>
                        </a:rPr>
                        <a:t>・</a:t>
                      </a:r>
                      <a:r>
                        <a:rPr lang="ja-JP" altLang="en-US" sz="1700" kern="100" dirty="0">
                          <a:latin typeface="+mn-ea"/>
                          <a:ea typeface="+mn-ea"/>
                          <a:cs typeface="Times New Roman"/>
                        </a:rPr>
                        <a:t>公園デビュー（我が子と他児との比較）</a:t>
                      </a:r>
                      <a:endParaRPr lang="en-US" altLang="ja-JP" sz="1700" kern="100" dirty="0">
                        <a:latin typeface="+mn-ea"/>
                        <a:ea typeface="+mn-ea"/>
                        <a:cs typeface="Times New Roman"/>
                      </a:endParaRPr>
                    </a:p>
                    <a:p>
                      <a:pPr marL="0" indent="2063750" algn="just">
                        <a:spcAft>
                          <a:spcPts val="0"/>
                        </a:spcAft>
                      </a:pPr>
                      <a:r>
                        <a:rPr lang="ja-JP" altLang="en-US" sz="1700" kern="100" dirty="0">
                          <a:latin typeface="+mn-ea"/>
                          <a:ea typeface="+mn-ea"/>
                          <a:cs typeface="Times New Roman"/>
                        </a:rPr>
                        <a:t>・こども同士の遊びの見守り</a:t>
                      </a:r>
                      <a:endParaRPr lang="ja-JP" sz="1700" kern="100" dirty="0">
                        <a:latin typeface="+mn-ea"/>
                        <a:ea typeface="+mn-ea"/>
                        <a:cs typeface="Times New Roman"/>
                      </a:endParaRPr>
                    </a:p>
                    <a:p>
                      <a:pPr marL="0" indent="3133725" algn="just">
                        <a:spcAft>
                          <a:spcPts val="0"/>
                        </a:spcAft>
                      </a:pPr>
                      <a:r>
                        <a:rPr lang="ja-JP" sz="1700" kern="100" dirty="0">
                          <a:latin typeface="+mn-ea"/>
                          <a:ea typeface="+mn-ea"/>
                          <a:cs typeface="Times New Roman"/>
                        </a:rPr>
                        <a:t>・</a:t>
                      </a:r>
                      <a:r>
                        <a:rPr lang="ja-JP" altLang="en-US" sz="1700" kern="100" dirty="0">
                          <a:latin typeface="+mn-ea"/>
                          <a:ea typeface="+mn-ea"/>
                          <a:cs typeface="Times New Roman"/>
                        </a:rPr>
                        <a:t>こどもの</a:t>
                      </a:r>
                      <a:r>
                        <a:rPr lang="ja-JP" altLang="en-US" sz="1700" kern="100" dirty="0">
                          <a:solidFill>
                            <a:srgbClr val="FF0000"/>
                          </a:solidFill>
                          <a:latin typeface="+mn-ea"/>
                          <a:ea typeface="+mn-ea"/>
                          <a:cs typeface="Times New Roman"/>
                        </a:rPr>
                        <a:t>「いやいや」期の葛藤</a:t>
                      </a:r>
                      <a:endParaRPr lang="en-US" altLang="ja-JP" sz="1700" kern="100" dirty="0">
                        <a:solidFill>
                          <a:srgbClr val="FF0000"/>
                        </a:solidFill>
                        <a:latin typeface="+mn-ea"/>
                        <a:ea typeface="+mn-ea"/>
                        <a:cs typeface="Times New Roman"/>
                      </a:endParaRPr>
                    </a:p>
                    <a:p>
                      <a:pPr indent="2628900" algn="just">
                        <a:spcAft>
                          <a:spcPts val="0"/>
                        </a:spcAft>
                      </a:pPr>
                      <a:r>
                        <a:rPr lang="ja-JP" altLang="en-US" sz="1700" kern="100" dirty="0">
                          <a:latin typeface="+mn-ea"/>
                          <a:ea typeface="+mn-ea"/>
                          <a:cs typeface="Times New Roman"/>
                        </a:rPr>
                        <a:t>　　　　　　・親子</a:t>
                      </a:r>
                      <a:r>
                        <a:rPr lang="ja-JP" altLang="en-US" sz="1700" kern="100" dirty="0">
                          <a:solidFill>
                            <a:srgbClr val="FF0000"/>
                          </a:solidFill>
                          <a:latin typeface="+mn-ea"/>
                          <a:ea typeface="+mn-ea"/>
                          <a:cs typeface="Times New Roman"/>
                        </a:rPr>
                        <a:t>分離時間</a:t>
                      </a:r>
                      <a:r>
                        <a:rPr lang="ja-JP" altLang="en-US" sz="1700" kern="100" dirty="0">
                          <a:latin typeface="+mn-ea"/>
                          <a:ea typeface="+mn-ea"/>
                          <a:cs typeface="Times New Roman"/>
                        </a:rPr>
                        <a:t>の受入れ</a:t>
                      </a:r>
                      <a:endParaRPr lang="ja-JP" sz="1700" kern="100" dirty="0">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cxnSp>
        <p:nvCxnSpPr>
          <p:cNvPr id="4" name="直線矢印コネクタ 3"/>
          <p:cNvCxnSpPr>
            <a:cxnSpLocks/>
          </p:cNvCxnSpPr>
          <p:nvPr/>
        </p:nvCxnSpPr>
        <p:spPr>
          <a:xfrm>
            <a:off x="4753220" y="1196752"/>
            <a:ext cx="197745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直線矢印コネクタ 5"/>
          <p:cNvCxnSpPr>
            <a:cxnSpLocks/>
          </p:cNvCxnSpPr>
          <p:nvPr/>
        </p:nvCxnSpPr>
        <p:spPr>
          <a:xfrm>
            <a:off x="7938919" y="1189172"/>
            <a:ext cx="77547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直線矢印コネクタ 6">
            <a:extLst>
              <a:ext uri="{FF2B5EF4-FFF2-40B4-BE49-F238E27FC236}">
                <a16:creationId xmlns:a16="http://schemas.microsoft.com/office/drawing/2014/main" id="{33550CB9-A564-A373-D5A0-80A2E62E1A50}"/>
              </a:ext>
            </a:extLst>
          </p:cNvPr>
          <p:cNvCxnSpPr>
            <a:cxnSpLocks/>
          </p:cNvCxnSpPr>
          <p:nvPr/>
        </p:nvCxnSpPr>
        <p:spPr>
          <a:xfrm>
            <a:off x="3201329" y="1196752"/>
            <a:ext cx="515207" cy="0"/>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CAAACF44-214B-BE85-0A16-0B1A76F0BB20}"/>
              </a:ext>
            </a:extLst>
          </p:cNvPr>
          <p:cNvSpPr txBox="1"/>
          <p:nvPr/>
        </p:nvSpPr>
        <p:spPr>
          <a:xfrm>
            <a:off x="2734359" y="834705"/>
            <a:ext cx="1261884" cy="307777"/>
          </a:xfrm>
          <a:prstGeom prst="rect">
            <a:avLst/>
          </a:prstGeom>
          <a:noFill/>
        </p:spPr>
        <p:txBody>
          <a:bodyPr wrap="none" rtlCol="0">
            <a:spAutoFit/>
          </a:bodyPr>
          <a:lstStyle/>
          <a:p>
            <a:r>
              <a:rPr lang="ja-JP" altLang="en-US" sz="1400" dirty="0">
                <a:latin typeface="BIZ UDPゴシック" panose="020B0400000000000000" pitchFamily="50" charset="-128"/>
                <a:ea typeface="BIZ UDPゴシック" panose="020B0400000000000000" pitchFamily="50" charset="-128"/>
              </a:rPr>
              <a:t>（新生時期）</a:t>
            </a:r>
          </a:p>
        </p:txBody>
      </p:sp>
      <p:cxnSp>
        <p:nvCxnSpPr>
          <p:cNvPr id="14" name="直線矢印コネクタ 13">
            <a:extLst>
              <a:ext uri="{FF2B5EF4-FFF2-40B4-BE49-F238E27FC236}">
                <a16:creationId xmlns:a16="http://schemas.microsoft.com/office/drawing/2014/main" id="{E393FC0B-C80B-A552-4BC2-278277B741D0}"/>
              </a:ext>
            </a:extLst>
          </p:cNvPr>
          <p:cNvCxnSpPr>
            <a:cxnSpLocks/>
          </p:cNvCxnSpPr>
          <p:nvPr/>
        </p:nvCxnSpPr>
        <p:spPr>
          <a:xfrm>
            <a:off x="9688094" y="1181592"/>
            <a:ext cx="77547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A36ABAA0-272A-DB28-5912-373526CAE7C1}"/>
              </a:ext>
            </a:extLst>
          </p:cNvPr>
          <p:cNvSpPr txBox="1"/>
          <p:nvPr/>
        </p:nvSpPr>
        <p:spPr>
          <a:xfrm>
            <a:off x="9265350" y="1220703"/>
            <a:ext cx="1620957" cy="307777"/>
          </a:xfrm>
          <a:prstGeom prst="rect">
            <a:avLst/>
          </a:prstGeom>
          <a:noFill/>
        </p:spPr>
        <p:txBody>
          <a:bodyPr wrap="none" rtlCol="0">
            <a:spAutoFit/>
          </a:bodyPr>
          <a:lstStyle/>
          <a:p>
            <a:r>
              <a:rPr lang="ja-JP" altLang="en-US" sz="1400" dirty="0">
                <a:latin typeface="BIZ UDPゴシック" panose="020B0400000000000000" pitchFamily="50" charset="-128"/>
                <a:ea typeface="BIZ UDPゴシック" panose="020B0400000000000000" pitchFamily="50" charset="-128"/>
              </a:rPr>
              <a:t>（就学への移行）</a:t>
            </a:r>
          </a:p>
        </p:txBody>
      </p:sp>
    </p:spTree>
    <p:extLst>
      <p:ext uri="{BB962C8B-B14F-4D97-AF65-F5344CB8AC3E}">
        <p14:creationId xmlns:p14="http://schemas.microsoft.com/office/powerpoint/2010/main" val="1575310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764640"/>
              </p:ext>
            </p:extLst>
          </p:nvPr>
        </p:nvGraphicFramePr>
        <p:xfrm>
          <a:off x="470209" y="670970"/>
          <a:ext cx="11251581" cy="6021290"/>
        </p:xfrm>
        <a:graphic>
          <a:graphicData uri="http://schemas.openxmlformats.org/drawingml/2006/table">
            <a:tbl>
              <a:tblPr/>
              <a:tblGrid>
                <a:gridCol w="1624596">
                  <a:extLst>
                    <a:ext uri="{9D8B030D-6E8A-4147-A177-3AD203B41FA5}">
                      <a16:colId xmlns:a16="http://schemas.microsoft.com/office/drawing/2014/main" val="20000"/>
                    </a:ext>
                  </a:extLst>
                </a:gridCol>
                <a:gridCol w="9626985">
                  <a:extLst>
                    <a:ext uri="{9D8B030D-6E8A-4147-A177-3AD203B41FA5}">
                      <a16:colId xmlns:a16="http://schemas.microsoft.com/office/drawing/2014/main" val="20001"/>
                    </a:ext>
                  </a:extLst>
                </a:gridCol>
              </a:tblGrid>
              <a:tr h="740334">
                <a:tc>
                  <a:txBody>
                    <a:bodyPr/>
                    <a:lstStyle/>
                    <a:p>
                      <a:pPr algn="ctr">
                        <a:spcAft>
                          <a:spcPts val="0"/>
                        </a:spcAft>
                      </a:pPr>
                      <a:r>
                        <a:rPr lang="ja-JP" sz="1500" kern="100" dirty="0">
                          <a:latin typeface="+mn-ea"/>
                          <a:ea typeface="+mn-ea"/>
                          <a:cs typeface="Times New Roman"/>
                        </a:rPr>
                        <a:t>支援の視点</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90488" algn="just">
                        <a:spcAft>
                          <a:spcPts val="0"/>
                        </a:spcAft>
                      </a:pPr>
                      <a:r>
                        <a:rPr lang="ja-JP" altLang="en-US" sz="1700" kern="100">
                          <a:latin typeface="+mn-ea"/>
                          <a:ea typeface="+mn-ea"/>
                          <a:cs typeface="Times New Roman"/>
                        </a:rPr>
                        <a:t>　　　　　　　　　　乳児</a:t>
                      </a:r>
                      <a:r>
                        <a:rPr lang="ja-JP" altLang="ja-JP" sz="1700" kern="100">
                          <a:latin typeface="+mn-ea"/>
                          <a:ea typeface="+mn-ea"/>
                          <a:cs typeface="Times New Roman"/>
                        </a:rPr>
                        <a:t>期　</a:t>
                      </a:r>
                      <a:r>
                        <a:rPr lang="ja-JP" altLang="en-US" sz="1700" kern="100">
                          <a:latin typeface="+mn-ea"/>
                          <a:ea typeface="+mn-ea"/>
                          <a:cs typeface="Times New Roman"/>
                        </a:rPr>
                        <a:t>　　　　　　　　　幼児前</a:t>
                      </a:r>
                      <a:r>
                        <a:rPr lang="ja-JP" altLang="ja-JP" sz="1700" kern="100">
                          <a:latin typeface="+mn-ea"/>
                          <a:ea typeface="+mn-ea"/>
                          <a:cs typeface="Times New Roman"/>
                        </a:rPr>
                        <a:t>期　</a:t>
                      </a:r>
                      <a:r>
                        <a:rPr lang="ja-JP" altLang="en-US" sz="1700" kern="100">
                          <a:latin typeface="+mn-ea"/>
                          <a:ea typeface="+mn-ea"/>
                          <a:cs typeface="Times New Roman"/>
                        </a:rPr>
                        <a:t>　　　　幼児</a:t>
                      </a:r>
                      <a:r>
                        <a:rPr lang="ja-JP" altLang="en-US" sz="1700" kern="100" dirty="0">
                          <a:latin typeface="+mn-ea"/>
                          <a:ea typeface="+mn-ea"/>
                          <a:cs typeface="Times New Roman"/>
                        </a:rPr>
                        <a:t>後期</a:t>
                      </a:r>
                      <a:endParaRPr lang="ja-JP" altLang="ja-JP" sz="1700" kern="100" dirty="0">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329795">
                <a:tc>
                  <a:txBody>
                    <a:bodyPr/>
                    <a:lstStyle/>
                    <a:p>
                      <a:pPr algn="ctr">
                        <a:spcAft>
                          <a:spcPts val="0"/>
                        </a:spcAft>
                      </a:pPr>
                      <a:r>
                        <a:rPr lang="ja-JP" sz="1700" kern="100" dirty="0">
                          <a:latin typeface="+mn-ea"/>
                          <a:ea typeface="+mn-ea"/>
                          <a:cs typeface="Times New Roman"/>
                        </a:rPr>
                        <a:t>発達支援</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700" kern="100" dirty="0">
                          <a:latin typeface="+mn-ea"/>
                          <a:ea typeface="+mn-ea"/>
                          <a:cs typeface="Times New Roman"/>
                        </a:rPr>
                        <a:t>　・快適な生活リズム、環境づくり</a:t>
                      </a:r>
                      <a:r>
                        <a:rPr lang="en-US" altLang="ja-JP" sz="1700" kern="100" dirty="0">
                          <a:latin typeface="+mn-ea"/>
                          <a:ea typeface="+mn-ea"/>
                          <a:cs typeface="Times New Roman"/>
                        </a:rPr>
                        <a:t> </a:t>
                      </a:r>
                      <a:r>
                        <a:rPr lang="ja-JP" altLang="en-US" sz="1700" kern="100" dirty="0">
                          <a:latin typeface="+mn-ea"/>
                          <a:ea typeface="+mn-ea"/>
                          <a:cs typeface="Times New Roman"/>
                        </a:rPr>
                        <a:t>（保護者の育児を積極的に伴走、誘導）</a:t>
                      </a:r>
                      <a:endParaRPr lang="ja-JP" altLang="ja-JP" sz="1700" kern="100" dirty="0">
                        <a:latin typeface="+mn-ea"/>
                        <a:ea typeface="+mn-ea"/>
                        <a:cs typeface="Times New Roman"/>
                      </a:endParaRPr>
                    </a:p>
                    <a:p>
                      <a:pPr algn="just">
                        <a:spcAft>
                          <a:spcPts val="0"/>
                        </a:spcAft>
                      </a:pPr>
                      <a:r>
                        <a:rPr lang="ja-JP" altLang="en-US" sz="1700" kern="100" dirty="0">
                          <a:latin typeface="+mn-ea"/>
                          <a:ea typeface="+mn-ea"/>
                          <a:cs typeface="Times New Roman"/>
                        </a:rPr>
                        <a:t>　　・正常発達の要素</a:t>
                      </a:r>
                      <a:r>
                        <a:rPr lang="en-US" altLang="ja-JP" sz="1700" kern="100" dirty="0">
                          <a:latin typeface="+mn-ea"/>
                          <a:ea typeface="+mn-ea"/>
                          <a:cs typeface="Times New Roman"/>
                        </a:rPr>
                        <a:t>/</a:t>
                      </a:r>
                      <a:r>
                        <a:rPr lang="ja-JP" altLang="en-US" sz="1700" kern="100" dirty="0">
                          <a:latin typeface="+mn-ea"/>
                          <a:ea typeface="+mn-ea"/>
                          <a:cs typeface="Times New Roman"/>
                        </a:rPr>
                        <a:t>障害特性の要素の見極め</a:t>
                      </a:r>
                      <a:endParaRPr lang="ja-JP" sz="1700" kern="100" dirty="0">
                        <a:latin typeface="+mn-ea"/>
                        <a:ea typeface="+mn-ea"/>
                        <a:cs typeface="Times New Roman"/>
                      </a:endParaRPr>
                    </a:p>
                    <a:p>
                      <a:pPr indent="571500" algn="just">
                        <a:spcAft>
                          <a:spcPts val="0"/>
                        </a:spcAft>
                      </a:pPr>
                      <a:r>
                        <a:rPr lang="ja-JP" altLang="en-US" sz="1700" kern="100" dirty="0">
                          <a:latin typeface="+mn-ea"/>
                          <a:ea typeface="+mn-ea"/>
                          <a:cs typeface="Times New Roman"/>
                        </a:rPr>
                        <a:t>・快適な生活リズム、環境の継続</a:t>
                      </a:r>
                      <a:endParaRPr lang="en-US" altLang="ja-JP" sz="1700" kern="100" dirty="0">
                        <a:latin typeface="+mn-ea"/>
                        <a:ea typeface="+mn-ea"/>
                        <a:cs typeface="Times New Roman"/>
                      </a:endParaRPr>
                    </a:p>
                    <a:p>
                      <a:pPr marL="0" marR="0" lvl="0" indent="571500" algn="just" defTabSz="914400" rtl="0" eaLnBrk="1" fontAlgn="auto" latinLnBrk="0" hangingPunct="1">
                        <a:lnSpc>
                          <a:spcPct val="100000"/>
                        </a:lnSpc>
                        <a:spcBef>
                          <a:spcPts val="0"/>
                        </a:spcBef>
                        <a:spcAft>
                          <a:spcPts val="0"/>
                        </a:spcAft>
                        <a:buClrTx/>
                        <a:buSzTx/>
                        <a:buFontTx/>
                        <a:buNone/>
                        <a:tabLst/>
                        <a:defRPr/>
                      </a:pPr>
                      <a:r>
                        <a:rPr lang="ja-JP" altLang="ja-JP" sz="1700" kern="100" dirty="0">
                          <a:latin typeface="+mn-ea"/>
                          <a:ea typeface="+mn-ea"/>
                          <a:cs typeface="Times New Roman"/>
                        </a:rPr>
                        <a:t>・</a:t>
                      </a:r>
                      <a:r>
                        <a:rPr lang="ja-JP" altLang="en-US" sz="1700" kern="100" dirty="0">
                          <a:latin typeface="+mn-ea"/>
                          <a:ea typeface="+mn-ea"/>
                          <a:cs typeface="Times New Roman"/>
                        </a:rPr>
                        <a:t>基本的生活動作への協力と計画的かつ段階的獲得</a:t>
                      </a:r>
                      <a:endParaRPr lang="ja-JP" sz="1700" kern="100" dirty="0">
                        <a:latin typeface="+mn-ea"/>
                        <a:ea typeface="+mn-ea"/>
                        <a:cs typeface="Times New Roman"/>
                      </a:endParaRPr>
                    </a:p>
                    <a:p>
                      <a:pPr indent="1143000" algn="just">
                        <a:spcAft>
                          <a:spcPts val="0"/>
                        </a:spcAft>
                      </a:pPr>
                      <a:r>
                        <a:rPr lang="ja-JP" altLang="en-US" sz="1700" kern="100" dirty="0">
                          <a:latin typeface="+mn-ea"/>
                          <a:ea typeface="+mn-ea"/>
                          <a:cs typeface="Times New Roman"/>
                        </a:rPr>
                        <a:t>　　</a:t>
                      </a:r>
                      <a:r>
                        <a:rPr lang="ja-JP" sz="1700" kern="100" dirty="0">
                          <a:latin typeface="+mn-ea"/>
                          <a:ea typeface="+mn-ea"/>
                          <a:cs typeface="Times New Roman"/>
                        </a:rPr>
                        <a:t>・</a:t>
                      </a:r>
                      <a:r>
                        <a:rPr lang="ja-JP" altLang="en-US" sz="1700" kern="100" dirty="0">
                          <a:latin typeface="+mn-ea"/>
                          <a:ea typeface="+mn-ea"/>
                          <a:cs typeface="Times New Roman"/>
                        </a:rPr>
                        <a:t>保育所などの集団での課題の具体的な援助</a:t>
                      </a:r>
                      <a:endParaRPr lang="ja-JP" sz="1700" kern="100" dirty="0">
                        <a:latin typeface="+mn-ea"/>
                        <a:ea typeface="+mn-ea"/>
                        <a:cs typeface="Times New Roman"/>
                      </a:endParaRPr>
                    </a:p>
                    <a:p>
                      <a:pPr indent="1828800" algn="just">
                        <a:spcAft>
                          <a:spcPts val="0"/>
                        </a:spcAft>
                      </a:pPr>
                      <a:r>
                        <a:rPr lang="ja-JP" altLang="en-US" sz="1700" kern="100" dirty="0">
                          <a:latin typeface="+mn-ea"/>
                          <a:ea typeface="+mn-ea"/>
                          <a:cs typeface="Times New Roman"/>
                        </a:rPr>
                        <a:t>　　　</a:t>
                      </a:r>
                      <a:r>
                        <a:rPr lang="ja-JP" sz="1700" kern="100" dirty="0">
                          <a:latin typeface="+mn-ea"/>
                          <a:ea typeface="+mn-ea"/>
                          <a:cs typeface="Times New Roman"/>
                        </a:rPr>
                        <a:t>・自己表現方法の</a:t>
                      </a:r>
                      <a:r>
                        <a:rPr lang="ja-JP" altLang="en-US" sz="1700" kern="100" dirty="0">
                          <a:latin typeface="+mn-ea"/>
                          <a:ea typeface="+mn-ea"/>
                          <a:cs typeface="Times New Roman"/>
                        </a:rPr>
                        <a:t>確認と肯定</a:t>
                      </a:r>
                      <a:endParaRPr lang="ja-JP" sz="1700" kern="100" dirty="0">
                        <a:latin typeface="+mn-ea"/>
                        <a:ea typeface="+mn-ea"/>
                        <a:cs typeface="Times New Roman"/>
                      </a:endParaRPr>
                    </a:p>
                    <a:p>
                      <a:pPr marL="0" indent="2598738" algn="just">
                        <a:spcAft>
                          <a:spcPts val="0"/>
                        </a:spcAft>
                      </a:pPr>
                      <a:r>
                        <a:rPr lang="ja-JP" altLang="en-US" sz="1700" kern="100" dirty="0">
                          <a:latin typeface="+mn-ea"/>
                          <a:ea typeface="+mn-ea"/>
                          <a:cs typeface="Times New Roman"/>
                        </a:rPr>
                        <a:t> </a:t>
                      </a:r>
                      <a:r>
                        <a:rPr lang="ja-JP" sz="1700" kern="100" dirty="0">
                          <a:latin typeface="+mn-ea"/>
                          <a:ea typeface="+mn-ea"/>
                          <a:cs typeface="Times New Roman"/>
                        </a:rPr>
                        <a:t>・</a:t>
                      </a:r>
                      <a:r>
                        <a:rPr lang="ja-JP" altLang="en-US" sz="1700" kern="100" dirty="0">
                          <a:latin typeface="+mn-ea"/>
                          <a:ea typeface="+mn-ea"/>
                          <a:cs typeface="Times New Roman"/>
                        </a:rPr>
                        <a:t>生活年齢相応の日常生活動作への協力（都度見直し）</a:t>
                      </a:r>
                      <a:endParaRPr lang="en-US" altLang="ja-JP" sz="1700" kern="100" dirty="0">
                        <a:latin typeface="+mn-ea"/>
                        <a:ea typeface="+mn-ea"/>
                        <a:cs typeface="Times New Roman"/>
                      </a:endParaRPr>
                    </a:p>
                    <a:p>
                      <a:pPr marL="0" indent="3948113" algn="just">
                        <a:spcAft>
                          <a:spcPts val="0"/>
                        </a:spcAft>
                      </a:pPr>
                      <a:r>
                        <a:rPr lang="ja-JP" altLang="en-US" sz="1700" kern="100" dirty="0">
                          <a:latin typeface="+mn-ea"/>
                          <a:ea typeface="+mn-ea"/>
                          <a:cs typeface="Times New Roman"/>
                        </a:rPr>
                        <a:t>・意思表明の尊重</a:t>
                      </a:r>
                      <a:endParaRPr lang="en-US" altLang="ja-JP" sz="1700" kern="100" dirty="0">
                        <a:latin typeface="+mn-ea"/>
                        <a:ea typeface="+mn-ea"/>
                        <a:cs typeface="Times New Roman"/>
                      </a:endParaRPr>
                    </a:p>
                    <a:p>
                      <a:pPr marL="0" indent="4660900" algn="just">
                        <a:spcAft>
                          <a:spcPts val="0"/>
                        </a:spcAft>
                      </a:pPr>
                      <a:r>
                        <a:rPr lang="ja-JP" altLang="en-US" sz="1700" kern="100" dirty="0">
                          <a:latin typeface="+mn-ea"/>
                          <a:ea typeface="+mn-ea"/>
                          <a:cs typeface="Times New Roman"/>
                        </a:rPr>
                        <a:t>・主張の肯定</a:t>
                      </a:r>
                      <a:endParaRPr lang="en-US" altLang="ja-JP" sz="1700" kern="100" dirty="0">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0001"/>
                  </a:ext>
                </a:extLst>
              </a:tr>
              <a:tr h="1798837">
                <a:tc>
                  <a:txBody>
                    <a:bodyPr/>
                    <a:lstStyle/>
                    <a:p>
                      <a:pPr algn="ctr">
                        <a:spcAft>
                          <a:spcPts val="0"/>
                        </a:spcAft>
                      </a:pPr>
                      <a:r>
                        <a:rPr lang="ja-JP" altLang="en-US" sz="1700" kern="100" dirty="0">
                          <a:latin typeface="+mn-ea"/>
                          <a:ea typeface="+mn-ea"/>
                          <a:cs typeface="Times New Roman"/>
                        </a:rPr>
                        <a:t>家族支援</a:t>
                      </a:r>
                      <a:endParaRPr lang="en-US" altLang="ja-JP" sz="1700" kern="100" dirty="0">
                        <a:latin typeface="+mn-ea"/>
                        <a:ea typeface="+mn-ea"/>
                        <a:cs typeface="Times New Roman"/>
                      </a:endParaRPr>
                    </a:p>
                    <a:p>
                      <a:pPr algn="ctr">
                        <a:spcAft>
                          <a:spcPts val="0"/>
                        </a:spcAft>
                      </a:pPr>
                      <a:r>
                        <a:rPr lang="ja-JP" altLang="en-US" sz="1700" kern="100" dirty="0">
                          <a:latin typeface="+mn-ea"/>
                          <a:ea typeface="+mn-ea"/>
                          <a:cs typeface="Times New Roman"/>
                        </a:rPr>
                        <a:t>（保護者）</a:t>
                      </a:r>
                      <a:endParaRPr lang="en-US" altLang="ja-JP" sz="1700" kern="100" dirty="0">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700" kern="100" dirty="0">
                          <a:latin typeface="+mn-ea"/>
                          <a:ea typeface="+mn-ea"/>
                          <a:cs typeface="Times New Roman"/>
                        </a:rPr>
                        <a:t>・</a:t>
                      </a:r>
                      <a:r>
                        <a:rPr lang="ja-JP" altLang="en-US" sz="1700" kern="100" dirty="0">
                          <a:latin typeface="+mn-ea"/>
                          <a:ea typeface="+mn-ea"/>
                          <a:cs typeface="Times New Roman"/>
                        </a:rPr>
                        <a:t>育児の具体的な手立ての（模索）提供</a:t>
                      </a:r>
                      <a:endParaRPr lang="en-US" altLang="ja-JP" sz="1700" kern="100" dirty="0">
                        <a:latin typeface="+mn-ea"/>
                        <a:ea typeface="+mn-ea"/>
                        <a:cs typeface="Times New Roman"/>
                      </a:endParaRPr>
                    </a:p>
                    <a:p>
                      <a:pPr algn="just">
                        <a:spcAft>
                          <a:spcPts val="0"/>
                        </a:spcAft>
                      </a:pPr>
                      <a:r>
                        <a:rPr lang="ja-JP" altLang="en-US" sz="1700" kern="100" dirty="0">
                          <a:latin typeface="+mn-ea"/>
                          <a:ea typeface="+mn-ea"/>
                          <a:cs typeface="Times New Roman"/>
                        </a:rPr>
                        <a:t>・スキンシップを重視した保護者と本人の愛着形成のための抱き方、関わり方の獲得</a:t>
                      </a:r>
                      <a:endParaRPr lang="en-US" altLang="ja-JP" sz="1700" kern="100" dirty="0">
                        <a:latin typeface="+mn-ea"/>
                        <a:ea typeface="+mn-ea"/>
                        <a:cs typeface="Times New Roman"/>
                      </a:endParaRPr>
                    </a:p>
                    <a:p>
                      <a:pPr algn="just">
                        <a:spcAft>
                          <a:spcPts val="0"/>
                        </a:spcAft>
                      </a:pPr>
                      <a:r>
                        <a:rPr lang="ja-JP" altLang="en-US" sz="1700" kern="100" dirty="0">
                          <a:latin typeface="+mn-ea"/>
                          <a:ea typeface="+mn-ea"/>
                          <a:cs typeface="Times New Roman"/>
                        </a:rPr>
                        <a:t>　　　　　・こどもとのコミュニケーション方法の強化と成功</a:t>
                      </a:r>
                      <a:endParaRPr lang="ja-JP" sz="1700" kern="100" dirty="0">
                        <a:latin typeface="+mn-ea"/>
                        <a:ea typeface="+mn-ea"/>
                        <a:cs typeface="Times New Roman"/>
                      </a:endParaRPr>
                    </a:p>
                    <a:p>
                      <a:pPr indent="1028700" algn="just">
                        <a:spcAft>
                          <a:spcPts val="0"/>
                        </a:spcAft>
                      </a:pPr>
                      <a:r>
                        <a:rPr lang="ja-JP" sz="1700" kern="100" dirty="0">
                          <a:latin typeface="+mn-ea"/>
                          <a:ea typeface="+mn-ea"/>
                          <a:cs typeface="Times New Roman"/>
                        </a:rPr>
                        <a:t>・</a:t>
                      </a:r>
                      <a:r>
                        <a:rPr lang="ja-JP" altLang="en-US" sz="1700" kern="100" dirty="0">
                          <a:latin typeface="+mn-ea"/>
                          <a:ea typeface="+mn-ea"/>
                          <a:cs typeface="Times New Roman"/>
                        </a:rPr>
                        <a:t>我が子と他児との比較に関する心情の傾聴</a:t>
                      </a:r>
                      <a:endParaRPr lang="en-US" altLang="ja-JP" sz="1700" kern="100" dirty="0">
                        <a:latin typeface="+mn-ea"/>
                        <a:ea typeface="+mn-ea"/>
                        <a:cs typeface="Times New Roman"/>
                      </a:endParaRPr>
                    </a:p>
                    <a:p>
                      <a:pPr marL="0" indent="2063750" algn="just">
                        <a:spcAft>
                          <a:spcPts val="0"/>
                        </a:spcAft>
                      </a:pPr>
                      <a:r>
                        <a:rPr lang="ja-JP" altLang="en-US" sz="1700" kern="100" dirty="0">
                          <a:latin typeface="+mn-ea"/>
                          <a:ea typeface="+mn-ea"/>
                          <a:cs typeface="Times New Roman"/>
                        </a:rPr>
                        <a:t>・こども同士の遊びを見守れるトレーニング</a:t>
                      </a:r>
                      <a:endParaRPr lang="ja-JP" sz="1700" kern="100" dirty="0">
                        <a:latin typeface="+mn-ea"/>
                        <a:ea typeface="+mn-ea"/>
                        <a:cs typeface="Times New Roman"/>
                      </a:endParaRPr>
                    </a:p>
                    <a:p>
                      <a:pPr marL="0" indent="3133725" algn="just">
                        <a:spcAft>
                          <a:spcPts val="0"/>
                        </a:spcAft>
                      </a:pPr>
                      <a:r>
                        <a:rPr lang="ja-JP" sz="1700" kern="100" dirty="0">
                          <a:latin typeface="+mn-ea"/>
                          <a:ea typeface="+mn-ea"/>
                          <a:cs typeface="Times New Roman"/>
                        </a:rPr>
                        <a:t>・</a:t>
                      </a:r>
                      <a:r>
                        <a:rPr lang="ja-JP" altLang="en-US" sz="1700" kern="100" dirty="0">
                          <a:latin typeface="+mn-ea"/>
                          <a:ea typeface="+mn-ea"/>
                          <a:cs typeface="Times New Roman"/>
                        </a:rPr>
                        <a:t>生活年齢と発達年齢の視点の整理</a:t>
                      </a:r>
                      <a:endParaRPr lang="en-US" altLang="ja-JP" sz="1700" kern="100" dirty="0">
                        <a:latin typeface="+mn-ea"/>
                        <a:ea typeface="+mn-ea"/>
                        <a:cs typeface="Times New Roman"/>
                      </a:endParaRPr>
                    </a:p>
                    <a:p>
                      <a:pPr indent="2628900" algn="just">
                        <a:spcAft>
                          <a:spcPts val="0"/>
                        </a:spcAft>
                      </a:pPr>
                      <a:r>
                        <a:rPr lang="ja-JP" altLang="en-US" sz="1700" kern="100" dirty="0">
                          <a:latin typeface="+mn-ea"/>
                          <a:ea typeface="+mn-ea"/>
                          <a:cs typeface="Times New Roman"/>
                        </a:rPr>
                        <a:t>　　　　　　・親子分離時間の設定</a:t>
                      </a:r>
                      <a:endParaRPr lang="ja-JP" sz="1700" kern="100" dirty="0">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35676">
                <a:tc>
                  <a:txBody>
                    <a:bodyPr/>
                    <a:lstStyle/>
                    <a:p>
                      <a:pPr algn="ctr">
                        <a:spcAft>
                          <a:spcPts val="0"/>
                        </a:spcAft>
                      </a:pPr>
                      <a:r>
                        <a:rPr lang="ja-JP" altLang="en-US" sz="1700" kern="100" dirty="0">
                          <a:latin typeface="+mn-ea"/>
                          <a:ea typeface="+mn-ea"/>
                          <a:cs typeface="Times New Roman"/>
                        </a:rPr>
                        <a:t>地域連携</a:t>
                      </a:r>
                      <a:endParaRPr lang="en-US" altLang="ja-JP" sz="1700" kern="100" dirty="0">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spcAft>
                          <a:spcPts val="0"/>
                        </a:spcAft>
                      </a:pPr>
                      <a:r>
                        <a:rPr lang="ja-JP" altLang="en-US" sz="1700" kern="100" dirty="0">
                          <a:latin typeface="+mn-ea"/>
                          <a:ea typeface="+mn-ea"/>
                          <a:cs typeface="Times New Roman"/>
                        </a:rPr>
                        <a:t>・所在自治体の子育て支援関連（保健師、児童家庭相談員等）との連携</a:t>
                      </a:r>
                      <a:endParaRPr lang="en-US" altLang="ja-JP" sz="1700" kern="100" dirty="0">
                        <a:latin typeface="+mn-ea"/>
                        <a:ea typeface="+mn-ea"/>
                        <a:cs typeface="Times New Roman"/>
                      </a:endParaRPr>
                    </a:p>
                    <a:p>
                      <a:pPr marL="0" indent="0" algn="just">
                        <a:spcAft>
                          <a:spcPts val="0"/>
                        </a:spcAft>
                      </a:pPr>
                      <a:r>
                        <a:rPr lang="ja-JP" altLang="en-US" sz="1700" kern="100" dirty="0">
                          <a:latin typeface="+mn-ea"/>
                          <a:ea typeface="+mn-ea"/>
                          <a:cs typeface="Times New Roman"/>
                        </a:rPr>
                        <a:t>・事業所と相談支援間の連携（支援開始当初は、保護者が揺れやすいので、密に）</a:t>
                      </a:r>
                      <a:endParaRPr lang="en-US" altLang="ja-JP" sz="1700" kern="100" dirty="0">
                        <a:latin typeface="+mn-ea"/>
                        <a:ea typeface="+mn-ea"/>
                        <a:cs typeface="Times New Roman"/>
                      </a:endParaRPr>
                    </a:p>
                    <a:p>
                      <a:pPr marL="0" indent="1349375" algn="just">
                        <a:spcAft>
                          <a:spcPts val="0"/>
                        </a:spcAft>
                      </a:pPr>
                      <a:r>
                        <a:rPr lang="ja-JP" altLang="en-US" sz="1700" kern="100" dirty="0">
                          <a:latin typeface="+mn-ea"/>
                          <a:ea typeface="+mn-ea"/>
                          <a:cs typeface="Times New Roman"/>
                        </a:rPr>
                        <a:t>・就園先との連絡手段の確立（相互のスタンスと役割の共有）</a:t>
                      </a:r>
                      <a:endParaRPr lang="en-US" altLang="ja-JP" sz="1700" kern="100" dirty="0">
                        <a:latin typeface="+mn-ea"/>
                        <a:ea typeface="+mn-ea"/>
                        <a:cs typeface="Times New Roman"/>
                      </a:endParaRPr>
                    </a:p>
                    <a:p>
                      <a:pPr marL="0" indent="1349375" algn="just">
                        <a:spcAft>
                          <a:spcPts val="0"/>
                        </a:spcAft>
                      </a:pPr>
                      <a:r>
                        <a:rPr lang="ja-JP" altLang="en-US" sz="1700" kern="100" dirty="0">
                          <a:latin typeface="+mn-ea"/>
                          <a:ea typeface="+mn-ea"/>
                          <a:cs typeface="Times New Roman"/>
                        </a:rPr>
                        <a:t>・就園先との情報交換（こどもの特徴、対応など具体的に、こまめに）</a:t>
                      </a:r>
                      <a:endParaRPr lang="ja-JP" sz="1700" kern="100" dirty="0">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3226054"/>
                  </a:ext>
                </a:extLst>
              </a:tr>
            </a:tbl>
          </a:graphicData>
        </a:graphic>
      </p:graphicFrame>
      <p:cxnSp>
        <p:nvCxnSpPr>
          <p:cNvPr id="4" name="直線矢印コネクタ 3"/>
          <p:cNvCxnSpPr>
            <a:cxnSpLocks/>
          </p:cNvCxnSpPr>
          <p:nvPr/>
        </p:nvCxnSpPr>
        <p:spPr>
          <a:xfrm>
            <a:off x="5161148" y="1034954"/>
            <a:ext cx="197745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直線矢印コネクタ 5"/>
          <p:cNvCxnSpPr>
            <a:cxnSpLocks/>
          </p:cNvCxnSpPr>
          <p:nvPr/>
        </p:nvCxnSpPr>
        <p:spPr>
          <a:xfrm>
            <a:off x="8228852" y="1034954"/>
            <a:ext cx="77547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直線矢印コネクタ 6">
            <a:extLst>
              <a:ext uri="{FF2B5EF4-FFF2-40B4-BE49-F238E27FC236}">
                <a16:creationId xmlns:a16="http://schemas.microsoft.com/office/drawing/2014/main" id="{33550CB9-A564-A373-D5A0-80A2E62E1A50}"/>
              </a:ext>
            </a:extLst>
          </p:cNvPr>
          <p:cNvCxnSpPr>
            <a:cxnSpLocks/>
          </p:cNvCxnSpPr>
          <p:nvPr/>
        </p:nvCxnSpPr>
        <p:spPr>
          <a:xfrm>
            <a:off x="3516740" y="1052735"/>
            <a:ext cx="515207" cy="0"/>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CAAACF44-214B-BE85-0A16-0B1A76F0BB20}"/>
              </a:ext>
            </a:extLst>
          </p:cNvPr>
          <p:cNvSpPr txBox="1"/>
          <p:nvPr/>
        </p:nvSpPr>
        <p:spPr>
          <a:xfrm>
            <a:off x="2080951" y="898847"/>
            <a:ext cx="1261884" cy="307777"/>
          </a:xfrm>
          <a:prstGeom prst="rect">
            <a:avLst/>
          </a:prstGeom>
          <a:noFill/>
        </p:spPr>
        <p:txBody>
          <a:bodyPr wrap="none" rtlCol="0">
            <a:spAutoFit/>
          </a:bodyPr>
          <a:lstStyle/>
          <a:p>
            <a:r>
              <a:rPr lang="ja-JP" altLang="en-US" sz="1400" dirty="0">
                <a:latin typeface="BIZ UDPゴシック" panose="020B0400000000000000" pitchFamily="50" charset="-128"/>
                <a:ea typeface="BIZ UDPゴシック" panose="020B0400000000000000" pitchFamily="50" charset="-128"/>
              </a:rPr>
              <a:t>（新生時期）</a:t>
            </a:r>
          </a:p>
        </p:txBody>
      </p:sp>
      <p:cxnSp>
        <p:nvCxnSpPr>
          <p:cNvPr id="14" name="直線矢印コネクタ 13">
            <a:extLst>
              <a:ext uri="{FF2B5EF4-FFF2-40B4-BE49-F238E27FC236}">
                <a16:creationId xmlns:a16="http://schemas.microsoft.com/office/drawing/2014/main" id="{E393FC0B-C80B-A552-4BC2-278277B741D0}"/>
              </a:ext>
            </a:extLst>
          </p:cNvPr>
          <p:cNvCxnSpPr>
            <a:cxnSpLocks/>
          </p:cNvCxnSpPr>
          <p:nvPr/>
        </p:nvCxnSpPr>
        <p:spPr>
          <a:xfrm>
            <a:off x="10023585" y="1034954"/>
            <a:ext cx="77547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A36ABAA0-272A-DB28-5912-373526CAE7C1}"/>
              </a:ext>
            </a:extLst>
          </p:cNvPr>
          <p:cNvSpPr txBox="1"/>
          <p:nvPr/>
        </p:nvSpPr>
        <p:spPr>
          <a:xfrm>
            <a:off x="10111049" y="1052735"/>
            <a:ext cx="1620957" cy="307777"/>
          </a:xfrm>
          <a:prstGeom prst="rect">
            <a:avLst/>
          </a:prstGeom>
          <a:noFill/>
        </p:spPr>
        <p:txBody>
          <a:bodyPr wrap="none" rtlCol="0">
            <a:spAutoFit/>
          </a:bodyPr>
          <a:lstStyle/>
          <a:p>
            <a:r>
              <a:rPr lang="ja-JP" altLang="en-US" sz="1400" dirty="0">
                <a:latin typeface="BIZ UDPゴシック" panose="020B0400000000000000" pitchFamily="50" charset="-128"/>
                <a:ea typeface="BIZ UDPゴシック" panose="020B0400000000000000" pitchFamily="50" charset="-128"/>
              </a:rPr>
              <a:t>（就学への移行）</a:t>
            </a:r>
          </a:p>
        </p:txBody>
      </p:sp>
      <p:sp>
        <p:nvSpPr>
          <p:cNvPr id="11" name="Rectangle 3">
            <a:extLst>
              <a:ext uri="{FF2B5EF4-FFF2-40B4-BE49-F238E27FC236}">
                <a16:creationId xmlns:a16="http://schemas.microsoft.com/office/drawing/2014/main" id="{A53F5574-FB49-C746-6A5A-B97E14C6C78F}"/>
              </a:ext>
            </a:extLst>
          </p:cNvPr>
          <p:cNvSpPr txBox="1">
            <a:spLocks noChangeArrowheads="1"/>
          </p:cNvSpPr>
          <p:nvPr/>
        </p:nvSpPr>
        <p:spPr bwMode="auto">
          <a:xfrm>
            <a:off x="1919537" y="194926"/>
            <a:ext cx="8640959" cy="529862"/>
          </a:xfrm>
          <a:prstGeom prst="rect">
            <a:avLst/>
          </a:prstGeom>
          <a:noFill/>
          <a:ln w="9525">
            <a:noFill/>
            <a:miter lim="800000"/>
            <a:headEnd/>
            <a:tailEnd/>
          </a:ln>
        </p:spPr>
        <p:txBody>
          <a:bodyPr lIns="77878" tIns="38941" rIns="77878" bIns="38941"/>
          <a:lstStyle/>
          <a:p>
            <a:pPr algn="ctr" defTabSz="457200">
              <a:lnSpc>
                <a:spcPct val="80000"/>
              </a:lnSpc>
              <a:spcBef>
                <a:spcPct val="20000"/>
              </a:spcBef>
            </a:pPr>
            <a:r>
              <a:rPr kumimoji="0" lang="ja-JP" altLang="en-US" sz="3323" u="sng" spc="-92" dirty="0">
                <a:solidFill>
                  <a:srgbClr val="000000"/>
                </a:solidFill>
                <a:latin typeface="BIZ UDPゴシック" panose="020B0400000000000000" pitchFamily="50" charset="-128"/>
                <a:ea typeface="BIZ UDPゴシック" panose="020B0400000000000000" pitchFamily="50" charset="-128"/>
              </a:rPr>
              <a:t>児童発達支援・相談支援の支援機能（例）</a:t>
            </a:r>
            <a:endParaRPr kumimoji="0" lang="en-US" altLang="ja-JP" sz="3323" spc="-92"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77335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0803FCC8-A82B-BF9F-6D4B-347219D645F7}"/>
              </a:ext>
            </a:extLst>
          </p:cNvPr>
          <p:cNvSpPr>
            <a:spLocks noGrp="1"/>
          </p:cNvSpPr>
          <p:nvPr>
            <p:ph type="title"/>
          </p:nvPr>
        </p:nvSpPr>
        <p:spPr/>
        <p:txBody>
          <a:bodyPr/>
          <a:lstStyle/>
          <a:p>
            <a:r>
              <a:rPr lang="ja-JP" altLang="en-US" sz="1600" dirty="0">
                <a:latin typeface="BIZ UDP明朝 Medium" panose="02020500000000000000" pitchFamily="18" charset="-128"/>
                <a:ea typeface="BIZ UDP明朝 Medium" panose="02020500000000000000" pitchFamily="18" charset="-128"/>
              </a:rPr>
              <a:t>（このスライドは、指導者養成研修用で、講義を進めるあたってのお願いです）</a:t>
            </a:r>
            <a:br>
              <a:rPr lang="en-US" altLang="ja-JP" sz="1600" dirty="0">
                <a:latin typeface="BIZ UDP明朝 Medium" panose="02020500000000000000" pitchFamily="18" charset="-128"/>
                <a:ea typeface="BIZ UDP明朝 Medium" panose="02020500000000000000" pitchFamily="18" charset="-128"/>
              </a:rPr>
            </a:br>
            <a:r>
              <a:rPr lang="ja-JP" altLang="en-US" sz="3200" dirty="0">
                <a:latin typeface="BIZ UDPゴシック" panose="020B0400000000000000" pitchFamily="50" charset="-128"/>
                <a:ea typeface="BIZ UDPゴシック" panose="020B0400000000000000" pitchFamily="50" charset="-128"/>
              </a:rPr>
              <a:t>事例等を引用して講義を進めてください</a:t>
            </a:r>
          </a:p>
        </p:txBody>
      </p:sp>
      <p:sp>
        <p:nvSpPr>
          <p:cNvPr id="7" name="コンテンツ プレースホルダー 6">
            <a:extLst>
              <a:ext uri="{FF2B5EF4-FFF2-40B4-BE49-F238E27FC236}">
                <a16:creationId xmlns:a16="http://schemas.microsoft.com/office/drawing/2014/main" id="{63739349-7D6B-F14D-58E8-B97BF5B44107}"/>
              </a:ext>
            </a:extLst>
          </p:cNvPr>
          <p:cNvSpPr>
            <a:spLocks noGrp="1"/>
          </p:cNvSpPr>
          <p:nvPr>
            <p:ph idx="1"/>
          </p:nvPr>
        </p:nvSpPr>
        <p:spPr>
          <a:xfrm>
            <a:off x="838200" y="1825625"/>
            <a:ext cx="10792522" cy="4351338"/>
          </a:xfrm>
        </p:spPr>
        <p:txBody>
          <a:bodyPr>
            <a:normAutofit fontScale="77500" lnSpcReduction="20000"/>
          </a:bodyPr>
          <a:lstStyle/>
          <a:p>
            <a:r>
              <a:rPr lang="ja-JP" altLang="en-US" dirty="0">
                <a:latin typeface="BIZ UDP明朝 Medium" panose="02020500000000000000" pitchFamily="18" charset="-128"/>
                <a:ea typeface="BIZ UDP明朝 Medium" panose="02020500000000000000" pitchFamily="18" charset="-128"/>
              </a:rPr>
              <a:t>実際にみなさんが講義される際に使用できる形にしています。</a:t>
            </a:r>
            <a:endParaRPr lang="en-US" altLang="ja-JP" dirty="0">
              <a:latin typeface="BIZ UDP明朝 Medium" panose="02020500000000000000" pitchFamily="18" charset="-128"/>
              <a:ea typeface="BIZ UDP明朝 Medium" panose="02020500000000000000" pitchFamily="18" charset="-128"/>
            </a:endParaRPr>
          </a:p>
          <a:p>
            <a:pPr marL="0" indent="0">
              <a:buNone/>
            </a:pPr>
            <a:r>
              <a:rPr lang="en-US" altLang="ja-JP" dirty="0">
                <a:latin typeface="BIZ UDP明朝 Medium" panose="02020500000000000000" pitchFamily="18" charset="-128"/>
                <a:ea typeface="BIZ UDP明朝 Medium" panose="02020500000000000000" pitchFamily="18" charset="-128"/>
              </a:rPr>
              <a:t>   </a:t>
            </a:r>
            <a:r>
              <a:rPr lang="ja-JP" altLang="en-US" dirty="0">
                <a:latin typeface="BIZ UDP明朝 Medium" panose="02020500000000000000" pitchFamily="18" charset="-128"/>
                <a:ea typeface="BIZ UDP明朝 Medium" panose="02020500000000000000" pitchFamily="18" charset="-128"/>
              </a:rPr>
              <a:t>実際にご使用になる場合は、　　　　　　　　マークのスライドを外してご活用ください。</a:t>
            </a:r>
            <a:endParaRPr lang="en-US" altLang="ja-JP" dirty="0">
              <a:latin typeface="BIZ UDP明朝 Medium" panose="02020500000000000000" pitchFamily="18" charset="-128"/>
              <a:ea typeface="BIZ UDP明朝 Medium" panose="02020500000000000000" pitchFamily="18" charset="-128"/>
            </a:endParaRPr>
          </a:p>
          <a:p>
            <a:endParaRPr lang="en-US" altLang="ja-JP" dirty="0">
              <a:latin typeface="BIZ UDP明朝 Medium" panose="02020500000000000000" pitchFamily="18" charset="-128"/>
              <a:ea typeface="BIZ UDP明朝 Medium" panose="02020500000000000000" pitchFamily="18" charset="-128"/>
            </a:endParaRPr>
          </a:p>
          <a:p>
            <a:pPr>
              <a:lnSpc>
                <a:spcPct val="120000"/>
              </a:lnSpc>
            </a:pPr>
            <a:r>
              <a:rPr lang="ja-JP" altLang="en-US" dirty="0">
                <a:latin typeface="BIZ UDP明朝 Medium" panose="02020500000000000000" pitchFamily="18" charset="-128"/>
                <a:ea typeface="BIZ UDP明朝 Medium" panose="02020500000000000000" pitchFamily="18" charset="-128"/>
              </a:rPr>
              <a:t>事例により受講者にお伝えいただきたいポイント</a:t>
            </a:r>
            <a:endParaRPr lang="en-US" altLang="ja-JP" dirty="0">
              <a:latin typeface="BIZ UDP明朝 Medium" panose="02020500000000000000" pitchFamily="18" charset="-128"/>
              <a:ea typeface="BIZ UDP明朝 Medium" panose="02020500000000000000" pitchFamily="18" charset="-128"/>
            </a:endParaRPr>
          </a:p>
          <a:p>
            <a:pPr marL="625475" indent="-265113">
              <a:lnSpc>
                <a:spcPct val="120000"/>
              </a:lnSpc>
              <a:buNone/>
            </a:pPr>
            <a:r>
              <a:rPr lang="ja-JP" altLang="en-US" sz="2400" dirty="0">
                <a:latin typeface="BIZ UDP明朝 Medium" panose="02020500000000000000" pitchFamily="18" charset="-128"/>
                <a:ea typeface="BIZ UDP明朝 Medium" panose="02020500000000000000" pitchFamily="18" charset="-128"/>
              </a:rPr>
              <a:t>①障害児とその家族を取り巻く環境を俯瞰して捉えることが、支援の提供にあたり大切であること。</a:t>
            </a:r>
            <a:endParaRPr lang="en-US" altLang="ja-JP" sz="2400" dirty="0">
              <a:latin typeface="BIZ UDP明朝 Medium" panose="02020500000000000000" pitchFamily="18" charset="-128"/>
              <a:ea typeface="BIZ UDP明朝 Medium" panose="02020500000000000000" pitchFamily="18" charset="-128"/>
            </a:endParaRPr>
          </a:p>
          <a:p>
            <a:pPr marL="625475" indent="-265113">
              <a:lnSpc>
                <a:spcPct val="120000"/>
              </a:lnSpc>
              <a:buNone/>
            </a:pPr>
            <a:r>
              <a:rPr lang="en-US" altLang="ja-JP" sz="2400" dirty="0">
                <a:latin typeface="BIZ UDP明朝 Medium" panose="02020500000000000000" pitchFamily="18" charset="-128"/>
                <a:ea typeface="BIZ UDP明朝 Medium" panose="02020500000000000000" pitchFamily="18" charset="-128"/>
              </a:rPr>
              <a:t>②</a:t>
            </a:r>
            <a:r>
              <a:rPr lang="ja-JP" altLang="en-US" sz="2400">
                <a:latin typeface="BIZ UDP明朝 Medium" panose="02020500000000000000" pitchFamily="18" charset="-128"/>
                <a:ea typeface="BIZ UDP明朝 Medium" panose="02020500000000000000" pitchFamily="18" charset="-128"/>
              </a:rPr>
              <a:t>児童発達支援管理責任者と相談支援専門員が日頃から連携し、こどもとその家族を取り巻く関係機関と連携を図ること。また、将来の育ちを見越し、関係機関と連携をしながら移行支援や地域移行を行うこと。</a:t>
            </a:r>
            <a:endParaRPr lang="en-US" altLang="ja-JP" sz="2400" dirty="0">
              <a:latin typeface="BIZ UDP明朝 Medium" panose="02020500000000000000" pitchFamily="18" charset="-128"/>
              <a:ea typeface="BIZ UDP明朝 Medium" panose="02020500000000000000" pitchFamily="18" charset="-128"/>
            </a:endParaRPr>
          </a:p>
          <a:p>
            <a:pPr marL="625475" indent="-265113">
              <a:lnSpc>
                <a:spcPct val="120000"/>
              </a:lnSpc>
              <a:buNone/>
            </a:pPr>
            <a:endParaRPr lang="en-US" altLang="ja-JP" sz="2400" dirty="0">
              <a:latin typeface="BIZ UDP明朝 Medium" panose="02020500000000000000" pitchFamily="18" charset="-128"/>
              <a:ea typeface="BIZ UDP明朝 Medium" panose="02020500000000000000" pitchFamily="18" charset="-128"/>
            </a:endParaRPr>
          </a:p>
          <a:p>
            <a:pPr>
              <a:lnSpc>
                <a:spcPct val="120000"/>
              </a:lnSpc>
            </a:pPr>
            <a:r>
              <a:rPr lang="ja-JP" altLang="en-US" u="sng" dirty="0">
                <a:latin typeface="BIZ UDP明朝 Medium" panose="02020500000000000000" pitchFamily="18" charset="-128"/>
                <a:ea typeface="BIZ UDP明朝 Medium" panose="02020500000000000000" pitchFamily="18" charset="-128"/>
              </a:rPr>
              <a:t>講師自身の経験事例をもとに成功例・失敗例も含め、試行錯誤の軌跡を</a:t>
            </a:r>
            <a:r>
              <a:rPr lang="ja-JP" altLang="en-US" dirty="0">
                <a:latin typeface="BIZ UDP明朝 Medium" panose="02020500000000000000" pitchFamily="18" charset="-128"/>
                <a:ea typeface="BIZ UDP明朝 Medium" panose="02020500000000000000" pitchFamily="18" charset="-128"/>
              </a:rPr>
              <a:t>お話しいただけると幸いです。</a:t>
            </a:r>
            <a:endParaRPr lang="en-US" altLang="ja-JP" dirty="0">
              <a:latin typeface="BIZ UDP明朝 Medium" panose="02020500000000000000" pitchFamily="18" charset="-128"/>
              <a:ea typeface="BIZ UDP明朝 Medium" panose="02020500000000000000" pitchFamily="18" charset="-128"/>
            </a:endParaRPr>
          </a:p>
        </p:txBody>
      </p:sp>
      <p:sp>
        <p:nvSpPr>
          <p:cNvPr id="2" name="スライド番号プレースホルダー 1">
            <a:extLst>
              <a:ext uri="{FF2B5EF4-FFF2-40B4-BE49-F238E27FC236}">
                <a16:creationId xmlns:a16="http://schemas.microsoft.com/office/drawing/2014/main" id="{4CEC3152-7036-9B0B-3875-08ABEA13B9D2}"/>
              </a:ext>
            </a:extLst>
          </p:cNvPr>
          <p:cNvSpPr>
            <a:spLocks noGrp="1"/>
          </p:cNvSpPr>
          <p:nvPr>
            <p:ph type="sldNum" sz="quarter" idx="12"/>
          </p:nvPr>
        </p:nvSpPr>
        <p:spPr>
          <a:xfrm>
            <a:off x="8681144" y="6553150"/>
            <a:ext cx="2311400" cy="476250"/>
          </a:xfrm>
        </p:spPr>
        <p:txBody>
          <a:bodyPr/>
          <a:lstStyle/>
          <a:p>
            <a:pPr>
              <a:defRPr/>
            </a:pPr>
            <a:fld id="{A1FB5DF6-1505-4C20-AB11-4B5C5FDD7159}" type="slidenum">
              <a:rPr lang="ja-JP" altLang="en-US" smtClean="0">
                <a:solidFill>
                  <a:schemeClr val="bg1"/>
                </a:solidFill>
                <a:latin typeface="UD デジタル 教科書体 NK-B" panose="02020700000000000000" pitchFamily="18" charset="-128"/>
                <a:ea typeface="UD デジタル 教科書体 NK-B" panose="02020700000000000000" pitchFamily="18" charset="-128"/>
              </a:rPr>
              <a:pPr>
                <a:defRPr/>
              </a:pPr>
              <a:t>2</a:t>
            </a:fld>
            <a:endParaRPr lang="en-US"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a:extLst>
              <a:ext uri="{FF2B5EF4-FFF2-40B4-BE49-F238E27FC236}">
                <a16:creationId xmlns:a16="http://schemas.microsoft.com/office/drawing/2014/main" id="{0D9408A3-9847-875C-C28E-51C569666D40}"/>
              </a:ext>
            </a:extLst>
          </p:cNvPr>
          <p:cNvSpPr txBox="1"/>
          <p:nvPr/>
        </p:nvSpPr>
        <p:spPr>
          <a:xfrm>
            <a:off x="4735551" y="2126398"/>
            <a:ext cx="1616927" cy="369332"/>
          </a:xfrm>
          <a:prstGeom prst="rect">
            <a:avLst/>
          </a:prstGeom>
          <a:solidFill>
            <a:schemeClr val="accent2"/>
          </a:solidFill>
          <a:ln>
            <a:solidFill>
              <a:schemeClr val="accent1"/>
            </a:solidFill>
          </a:ln>
        </p:spPr>
        <p:txBody>
          <a:bodyPr wrap="square" rtlCol="0">
            <a:spAutoFit/>
          </a:bodyPr>
          <a:lstStyle/>
          <a:p>
            <a:pPr algn="ctr"/>
            <a:r>
              <a:rPr lang="ja-JP" altLang="en-US">
                <a:solidFill>
                  <a:schemeClr val="bg1"/>
                </a:solidFill>
              </a:rPr>
              <a:t>本講義専用</a:t>
            </a:r>
            <a:endParaRPr kumimoji="1" lang="ja-JP" altLang="en-US">
              <a:solidFill>
                <a:schemeClr val="bg1"/>
              </a:solidFill>
            </a:endParaRPr>
          </a:p>
        </p:txBody>
      </p:sp>
      <p:sp>
        <p:nvSpPr>
          <p:cNvPr id="4" name="テキスト ボックス 3">
            <a:extLst>
              <a:ext uri="{FF2B5EF4-FFF2-40B4-BE49-F238E27FC236}">
                <a16:creationId xmlns:a16="http://schemas.microsoft.com/office/drawing/2014/main" id="{9D920CB0-B267-46CE-888F-C470801F083B}"/>
              </a:ext>
            </a:extLst>
          </p:cNvPr>
          <p:cNvSpPr txBox="1"/>
          <p:nvPr/>
        </p:nvSpPr>
        <p:spPr>
          <a:xfrm>
            <a:off x="10329746" y="230188"/>
            <a:ext cx="1616927" cy="369332"/>
          </a:xfrm>
          <a:prstGeom prst="rect">
            <a:avLst/>
          </a:prstGeom>
          <a:solidFill>
            <a:schemeClr val="accent2"/>
          </a:solidFill>
          <a:ln>
            <a:solidFill>
              <a:schemeClr val="accent1"/>
            </a:solidFill>
          </a:ln>
        </p:spPr>
        <p:txBody>
          <a:bodyPr wrap="square" rtlCol="0">
            <a:spAutoFit/>
          </a:bodyPr>
          <a:lstStyle/>
          <a:p>
            <a:pPr algn="ctr"/>
            <a:r>
              <a:rPr lang="ja-JP" altLang="en-US">
                <a:solidFill>
                  <a:schemeClr val="bg1"/>
                </a:solidFill>
              </a:rPr>
              <a:t>本講義専用</a:t>
            </a:r>
            <a:endParaRPr kumimoji="1" lang="ja-JP" altLang="en-US">
              <a:solidFill>
                <a:schemeClr val="bg1"/>
              </a:solidFill>
            </a:endParaRPr>
          </a:p>
        </p:txBody>
      </p:sp>
    </p:spTree>
    <p:extLst>
      <p:ext uri="{BB962C8B-B14F-4D97-AF65-F5344CB8AC3E}">
        <p14:creationId xmlns:p14="http://schemas.microsoft.com/office/powerpoint/2010/main" val="3928663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2107867" y="729344"/>
            <a:ext cx="7976270" cy="489103"/>
          </a:xfrm>
          <a:prstGeom prst="rect">
            <a:avLst/>
          </a:prstGeom>
          <a:noFill/>
          <a:ln w="9525">
            <a:noFill/>
            <a:miter lim="800000"/>
            <a:headEnd/>
            <a:tailEnd/>
          </a:ln>
        </p:spPr>
        <p:txBody>
          <a:bodyPr lIns="71887" tIns="35946" rIns="71887" bIns="35946"/>
          <a:lstStyle/>
          <a:p>
            <a:pPr algn="ctr" defTabSz="422041">
              <a:lnSpc>
                <a:spcPct val="80000"/>
              </a:lnSpc>
              <a:spcBef>
                <a:spcPct val="20000"/>
              </a:spcBef>
            </a:pPr>
            <a:r>
              <a:rPr kumimoji="0" lang="ja-JP" altLang="en-US" sz="3067" u="sng" spc="-85" dirty="0">
                <a:solidFill>
                  <a:srgbClr val="000000"/>
                </a:solidFill>
                <a:latin typeface="BIZ UDPゴシック" panose="020B0400000000000000" pitchFamily="50" charset="-128"/>
                <a:ea typeface="BIZ UDPゴシック" panose="020B0400000000000000" pitchFamily="50" charset="-128"/>
              </a:rPr>
              <a:t>就学後のライフステージに沿った発達の特徴</a:t>
            </a:r>
            <a:endParaRPr kumimoji="0" lang="en-US" altLang="ja-JP" sz="3067" spc="-85" dirty="0">
              <a:solidFill>
                <a:srgbClr val="000000"/>
              </a:solidFill>
              <a:latin typeface="BIZ UDPゴシック" panose="020B0400000000000000" pitchFamily="50" charset="-128"/>
              <a:ea typeface="BIZ UDPゴシック" panose="020B0400000000000000"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1741245283"/>
              </p:ext>
            </p:extLst>
          </p:nvPr>
        </p:nvGraphicFramePr>
        <p:xfrm>
          <a:off x="1862443" y="1434935"/>
          <a:ext cx="9645615" cy="4749343"/>
        </p:xfrm>
        <a:graphic>
          <a:graphicData uri="http://schemas.openxmlformats.org/drawingml/2006/table">
            <a:tbl>
              <a:tblPr/>
              <a:tblGrid>
                <a:gridCol w="1392713">
                  <a:extLst>
                    <a:ext uri="{9D8B030D-6E8A-4147-A177-3AD203B41FA5}">
                      <a16:colId xmlns:a16="http://schemas.microsoft.com/office/drawing/2014/main" val="20000"/>
                    </a:ext>
                  </a:extLst>
                </a:gridCol>
                <a:gridCol w="8252902">
                  <a:extLst>
                    <a:ext uri="{9D8B030D-6E8A-4147-A177-3AD203B41FA5}">
                      <a16:colId xmlns:a16="http://schemas.microsoft.com/office/drawing/2014/main" val="20001"/>
                    </a:ext>
                  </a:extLst>
                </a:gridCol>
              </a:tblGrid>
              <a:tr h="664689">
                <a:tc>
                  <a:txBody>
                    <a:bodyPr/>
                    <a:lstStyle/>
                    <a:p>
                      <a:pPr algn="ctr">
                        <a:spcAft>
                          <a:spcPts val="0"/>
                        </a:spcAft>
                      </a:pPr>
                      <a:r>
                        <a:rPr lang="ja-JP" sz="1400" kern="100" dirty="0">
                          <a:latin typeface="+mn-ea"/>
                          <a:ea typeface="+mn-ea"/>
                          <a:cs typeface="Times New Roman"/>
                        </a:rPr>
                        <a:t>支援の視点</a:t>
                      </a:r>
                    </a:p>
                  </a:txBody>
                  <a:tcPr marL="53565" marR="535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90488" algn="just">
                        <a:spcAft>
                          <a:spcPts val="0"/>
                        </a:spcAft>
                      </a:pPr>
                      <a:r>
                        <a:rPr lang="ja-JP" altLang="ja-JP" sz="1600" kern="100">
                          <a:latin typeface="+mn-ea"/>
                          <a:ea typeface="+mn-ea"/>
                          <a:cs typeface="Times New Roman"/>
                        </a:rPr>
                        <a:t>学童期　</a:t>
                      </a:r>
                      <a:r>
                        <a:rPr lang="ja-JP" altLang="en-US" sz="1600" kern="100">
                          <a:latin typeface="+mn-ea"/>
                          <a:ea typeface="+mn-ea"/>
                          <a:cs typeface="Times New Roman"/>
                        </a:rPr>
                        <a:t>　　　　　　　　　　　　</a:t>
                      </a:r>
                      <a:r>
                        <a:rPr lang="ja-JP" altLang="ja-JP" sz="1600" kern="100">
                          <a:latin typeface="+mn-ea"/>
                          <a:ea typeface="+mn-ea"/>
                          <a:cs typeface="Times New Roman"/>
                        </a:rPr>
                        <a:t>思春期　</a:t>
                      </a:r>
                      <a:r>
                        <a:rPr lang="ja-JP" altLang="en-US" sz="1600" kern="100">
                          <a:latin typeface="+mn-ea"/>
                          <a:ea typeface="+mn-ea"/>
                          <a:cs typeface="Times New Roman"/>
                        </a:rPr>
                        <a:t>　　　　　　　　　　</a:t>
                      </a:r>
                      <a:r>
                        <a:rPr lang="ja-JP" altLang="ja-JP" sz="1600" kern="100" dirty="0">
                          <a:latin typeface="+mn-ea"/>
                          <a:ea typeface="+mn-ea"/>
                          <a:cs typeface="Times New Roman"/>
                        </a:rPr>
                        <a:t>（</a:t>
                      </a:r>
                      <a:r>
                        <a:rPr lang="ja-JP" altLang="en-US" sz="1600" kern="100" dirty="0">
                          <a:latin typeface="+mn-ea"/>
                          <a:ea typeface="+mn-ea"/>
                          <a:cs typeface="Times New Roman"/>
                        </a:rPr>
                        <a:t>成人への</a:t>
                      </a:r>
                      <a:r>
                        <a:rPr lang="ja-JP" altLang="ja-JP" sz="1600" kern="100" dirty="0">
                          <a:latin typeface="+mn-ea"/>
                          <a:ea typeface="+mn-ea"/>
                          <a:cs typeface="Times New Roman"/>
                        </a:rPr>
                        <a:t>移行）</a:t>
                      </a:r>
                    </a:p>
                  </a:txBody>
                  <a:tcPr marL="53565" marR="535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908222">
                <a:tc>
                  <a:txBody>
                    <a:bodyPr/>
                    <a:lstStyle/>
                    <a:p>
                      <a:pPr algn="ctr">
                        <a:spcAft>
                          <a:spcPts val="0"/>
                        </a:spcAft>
                      </a:pPr>
                      <a:r>
                        <a:rPr lang="ja-JP" sz="1600" kern="100" dirty="0">
                          <a:latin typeface="+mn-ea"/>
                          <a:ea typeface="+mn-ea"/>
                          <a:cs typeface="Times New Roman"/>
                        </a:rPr>
                        <a:t>発達支援</a:t>
                      </a:r>
                    </a:p>
                  </a:txBody>
                  <a:tcPr marL="53565" marR="535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just">
                        <a:spcAft>
                          <a:spcPts val="0"/>
                        </a:spcAft>
                      </a:pPr>
                      <a:r>
                        <a:rPr lang="ja-JP" sz="1600" kern="100" dirty="0">
                          <a:latin typeface="+mn-ea"/>
                          <a:ea typeface="+mn-ea"/>
                          <a:cs typeface="Times New Roman"/>
                        </a:rPr>
                        <a:t>・</a:t>
                      </a:r>
                      <a:r>
                        <a:rPr lang="ja-JP" sz="1600" kern="100" dirty="0">
                          <a:solidFill>
                            <a:srgbClr val="FF0000"/>
                          </a:solidFill>
                          <a:latin typeface="+mn-ea"/>
                          <a:ea typeface="+mn-ea"/>
                          <a:cs typeface="Times New Roman"/>
                        </a:rPr>
                        <a:t>有能感（とりえ）</a:t>
                      </a:r>
                      <a:r>
                        <a:rPr lang="ja-JP" sz="1600" kern="100" dirty="0">
                          <a:latin typeface="+mn-ea"/>
                          <a:ea typeface="+mn-ea"/>
                          <a:cs typeface="Times New Roman"/>
                        </a:rPr>
                        <a:t>の獲得</a:t>
                      </a:r>
                    </a:p>
                    <a:p>
                      <a:pPr indent="571500" algn="just">
                        <a:spcAft>
                          <a:spcPts val="0"/>
                        </a:spcAft>
                      </a:pPr>
                      <a:r>
                        <a:rPr lang="ja-JP" altLang="en-US" sz="1600" kern="100" dirty="0">
                          <a:latin typeface="+mn-ea"/>
                          <a:ea typeface="+mn-ea"/>
                          <a:cs typeface="Times New Roman"/>
                        </a:rPr>
                        <a:t>　・</a:t>
                      </a:r>
                      <a:r>
                        <a:rPr lang="ja-JP" sz="1600" kern="100" dirty="0">
                          <a:latin typeface="+mn-ea"/>
                          <a:ea typeface="+mn-ea"/>
                          <a:cs typeface="Times New Roman"/>
                        </a:rPr>
                        <a:t>体験の積増しによる</a:t>
                      </a:r>
                      <a:r>
                        <a:rPr lang="ja-JP" sz="1600" kern="100" dirty="0">
                          <a:solidFill>
                            <a:srgbClr val="FF0000"/>
                          </a:solidFill>
                          <a:latin typeface="+mn-ea"/>
                          <a:ea typeface="+mn-ea"/>
                          <a:cs typeface="Times New Roman"/>
                        </a:rPr>
                        <a:t>自己肯定感</a:t>
                      </a:r>
                      <a:r>
                        <a:rPr lang="ja-JP" sz="1600" kern="100" dirty="0">
                          <a:latin typeface="+mn-ea"/>
                          <a:ea typeface="+mn-ea"/>
                          <a:cs typeface="Times New Roman"/>
                        </a:rPr>
                        <a:t>の育成</a:t>
                      </a:r>
                      <a:r>
                        <a:rPr lang="en-US" altLang="ja-JP" sz="1600" kern="100" dirty="0">
                          <a:latin typeface="+mn-ea"/>
                          <a:ea typeface="+mn-ea"/>
                          <a:cs typeface="Times New Roman"/>
                        </a:rPr>
                        <a:t> </a:t>
                      </a:r>
                      <a:r>
                        <a:rPr lang="ja-JP" altLang="en-US" sz="1600" kern="100" dirty="0">
                          <a:latin typeface="+mn-ea"/>
                          <a:ea typeface="+mn-ea"/>
                          <a:cs typeface="Times New Roman"/>
                        </a:rPr>
                        <a:t>（支援つきの試行錯誤等）</a:t>
                      </a:r>
                      <a:endParaRPr lang="ja-JP" sz="1600" kern="100" dirty="0">
                        <a:latin typeface="+mn-ea"/>
                        <a:ea typeface="+mn-ea"/>
                        <a:cs typeface="Times New Roman"/>
                      </a:endParaRPr>
                    </a:p>
                    <a:p>
                      <a:pPr indent="1143000" algn="just">
                        <a:spcAft>
                          <a:spcPts val="0"/>
                        </a:spcAft>
                      </a:pPr>
                      <a:r>
                        <a:rPr lang="ja-JP" altLang="en-US" sz="1600" kern="100" dirty="0">
                          <a:latin typeface="+mn-ea"/>
                          <a:ea typeface="+mn-ea"/>
                          <a:cs typeface="Times New Roman"/>
                        </a:rPr>
                        <a:t>　　</a:t>
                      </a:r>
                      <a:r>
                        <a:rPr lang="ja-JP" sz="1600" kern="100" dirty="0">
                          <a:latin typeface="+mn-ea"/>
                          <a:ea typeface="+mn-ea"/>
                          <a:cs typeface="Times New Roman"/>
                        </a:rPr>
                        <a:t>・</a:t>
                      </a:r>
                      <a:r>
                        <a:rPr lang="ja-JP" altLang="en-US" sz="1600" kern="100" dirty="0">
                          <a:solidFill>
                            <a:srgbClr val="FF0000"/>
                          </a:solidFill>
                          <a:latin typeface="+mn-ea"/>
                          <a:ea typeface="+mn-ea"/>
                          <a:cs typeface="Times New Roman"/>
                        </a:rPr>
                        <a:t>自他比較　　</a:t>
                      </a:r>
                      <a:r>
                        <a:rPr lang="ja-JP" sz="1600" kern="100" dirty="0">
                          <a:solidFill>
                            <a:srgbClr val="FF0000"/>
                          </a:solidFill>
                          <a:latin typeface="+mn-ea"/>
                          <a:ea typeface="+mn-ea"/>
                          <a:cs typeface="Times New Roman"/>
                        </a:rPr>
                        <a:t>自己理解、他者理解</a:t>
                      </a:r>
                    </a:p>
                    <a:p>
                      <a:pPr indent="1143000" algn="just">
                        <a:spcAft>
                          <a:spcPts val="0"/>
                        </a:spcAft>
                      </a:pPr>
                      <a:r>
                        <a:rPr lang="ja-JP" altLang="en-US" sz="1600" kern="100" dirty="0">
                          <a:latin typeface="+mn-ea"/>
                          <a:ea typeface="+mn-ea"/>
                          <a:cs typeface="Times New Roman"/>
                        </a:rPr>
                        <a:t>　　</a:t>
                      </a:r>
                      <a:r>
                        <a:rPr lang="ja-JP" sz="1600" kern="100" dirty="0">
                          <a:latin typeface="+mn-ea"/>
                          <a:ea typeface="+mn-ea"/>
                          <a:cs typeface="Times New Roman"/>
                        </a:rPr>
                        <a:t>　</a:t>
                      </a:r>
                      <a:r>
                        <a:rPr lang="en-US" altLang="ja-JP" sz="1600" kern="100" dirty="0">
                          <a:latin typeface="+mn-ea"/>
                          <a:ea typeface="+mn-ea"/>
                          <a:cs typeface="Times New Roman"/>
                        </a:rPr>
                        <a:t>  </a:t>
                      </a:r>
                      <a:r>
                        <a:rPr lang="ja-JP" altLang="en-US" sz="1600" kern="100" dirty="0">
                          <a:latin typeface="+mn-ea"/>
                          <a:ea typeface="+mn-ea"/>
                          <a:cs typeface="Times New Roman"/>
                        </a:rPr>
                        <a:t> </a:t>
                      </a:r>
                      <a:r>
                        <a:rPr lang="ja-JP" sz="1600" kern="100" dirty="0">
                          <a:latin typeface="+mn-ea"/>
                          <a:ea typeface="+mn-ea"/>
                          <a:cs typeface="Times New Roman"/>
                        </a:rPr>
                        <a:t>・仲間形成</a:t>
                      </a:r>
                    </a:p>
                    <a:p>
                      <a:pPr indent="1828800" algn="just">
                        <a:spcAft>
                          <a:spcPts val="0"/>
                        </a:spcAft>
                      </a:pPr>
                      <a:r>
                        <a:rPr lang="ja-JP" altLang="en-US" sz="1600" kern="100" dirty="0">
                          <a:latin typeface="+mn-ea"/>
                          <a:ea typeface="+mn-ea"/>
                          <a:cs typeface="Times New Roman"/>
                        </a:rPr>
                        <a:t>　　　</a:t>
                      </a:r>
                      <a:r>
                        <a:rPr lang="ja-JP" sz="1600" kern="100" dirty="0">
                          <a:latin typeface="+mn-ea"/>
                          <a:ea typeface="+mn-ea"/>
                          <a:cs typeface="Times New Roman"/>
                        </a:rPr>
                        <a:t>・自己表現方法の獲得</a:t>
                      </a:r>
                    </a:p>
                    <a:p>
                      <a:pPr indent="1943100" algn="just">
                        <a:spcAft>
                          <a:spcPts val="0"/>
                        </a:spcAft>
                      </a:pPr>
                      <a:r>
                        <a:rPr lang="ja-JP" altLang="en-US" sz="1600" kern="100" dirty="0">
                          <a:latin typeface="+mn-ea"/>
                          <a:ea typeface="+mn-ea"/>
                          <a:cs typeface="Times New Roman"/>
                        </a:rPr>
                        <a:t> 　　 </a:t>
                      </a:r>
                      <a:r>
                        <a:rPr lang="ja-JP" sz="1600" kern="100" dirty="0">
                          <a:latin typeface="+mn-ea"/>
                          <a:ea typeface="+mn-ea"/>
                          <a:cs typeface="Times New Roman"/>
                        </a:rPr>
                        <a:t>・</a:t>
                      </a:r>
                      <a:r>
                        <a:rPr lang="ja-JP" sz="1600" kern="100" dirty="0">
                          <a:solidFill>
                            <a:srgbClr val="FF0000"/>
                          </a:solidFill>
                          <a:latin typeface="+mn-ea"/>
                          <a:ea typeface="+mn-ea"/>
                          <a:cs typeface="Times New Roman"/>
                        </a:rPr>
                        <a:t>自己コントロール</a:t>
                      </a:r>
                      <a:r>
                        <a:rPr lang="ja-JP" sz="1600" kern="100" dirty="0">
                          <a:latin typeface="+mn-ea"/>
                          <a:ea typeface="+mn-ea"/>
                          <a:cs typeface="Times New Roman"/>
                        </a:rPr>
                        <a:t>（パニック時など）方法の獲得</a:t>
                      </a:r>
                    </a:p>
                  </a:txBody>
                  <a:tcPr marL="53565" marR="535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0001"/>
                  </a:ext>
                </a:extLst>
              </a:tr>
              <a:tr h="1192638">
                <a:tc>
                  <a:txBody>
                    <a:bodyPr/>
                    <a:lstStyle/>
                    <a:p>
                      <a:pPr algn="l">
                        <a:spcAft>
                          <a:spcPts val="0"/>
                        </a:spcAft>
                      </a:pPr>
                      <a:r>
                        <a:rPr lang="ja-JP" sz="1600" kern="100" dirty="0">
                          <a:latin typeface="+mn-ea"/>
                          <a:ea typeface="+mn-ea"/>
                          <a:cs typeface="Times New Roman"/>
                        </a:rPr>
                        <a:t>ソーシャル</a:t>
                      </a:r>
                    </a:p>
                    <a:p>
                      <a:pPr algn="r">
                        <a:spcAft>
                          <a:spcPts val="0"/>
                        </a:spcAft>
                      </a:pPr>
                      <a:r>
                        <a:rPr lang="ja-JP" sz="1600" kern="100" dirty="0">
                          <a:latin typeface="+mn-ea"/>
                          <a:ea typeface="+mn-ea"/>
                          <a:cs typeface="Times New Roman"/>
                        </a:rPr>
                        <a:t>スキル</a:t>
                      </a:r>
                    </a:p>
                  </a:txBody>
                  <a:tcPr marL="53565" marR="535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algn="just">
                        <a:spcAft>
                          <a:spcPts val="0"/>
                        </a:spcAft>
                      </a:pPr>
                      <a:r>
                        <a:rPr lang="ja-JP" sz="1600" kern="100" dirty="0">
                          <a:latin typeface="+mn-ea"/>
                          <a:ea typeface="+mn-ea"/>
                          <a:cs typeface="Times New Roman"/>
                        </a:rPr>
                        <a:t>・小集団における社会性の芽生え</a:t>
                      </a:r>
                    </a:p>
                    <a:p>
                      <a:pPr indent="1028700" algn="just">
                        <a:spcAft>
                          <a:spcPts val="0"/>
                        </a:spcAft>
                      </a:pPr>
                      <a:r>
                        <a:rPr lang="ja-JP" sz="1600" kern="100" dirty="0">
                          <a:latin typeface="+mn-ea"/>
                          <a:ea typeface="+mn-ea"/>
                          <a:cs typeface="Times New Roman"/>
                        </a:rPr>
                        <a:t>・集団における行動スキルの獲得</a:t>
                      </a:r>
                    </a:p>
                    <a:p>
                      <a:pPr indent="2628900" algn="just">
                        <a:spcAft>
                          <a:spcPts val="0"/>
                        </a:spcAft>
                      </a:pPr>
                      <a:r>
                        <a:rPr lang="ja-JP" sz="1600" kern="100" dirty="0">
                          <a:latin typeface="+mn-ea"/>
                          <a:ea typeface="+mn-ea"/>
                          <a:cs typeface="Times New Roman"/>
                        </a:rPr>
                        <a:t>・個別のソーシャルスキルの獲得</a:t>
                      </a:r>
                      <a:endParaRPr lang="en-US" altLang="ja-JP" sz="1600" kern="100" dirty="0">
                        <a:latin typeface="+mn-ea"/>
                        <a:ea typeface="+mn-ea"/>
                        <a:cs typeface="Times New Roman"/>
                      </a:endParaRPr>
                    </a:p>
                    <a:p>
                      <a:pPr indent="2628900" algn="just">
                        <a:spcAft>
                          <a:spcPts val="0"/>
                        </a:spcAft>
                      </a:pPr>
                      <a:r>
                        <a:rPr lang="ja-JP" altLang="en-US" sz="1600" kern="100" dirty="0">
                          <a:latin typeface="+mn-ea"/>
                          <a:ea typeface="+mn-ea"/>
                          <a:cs typeface="Times New Roman"/>
                        </a:rPr>
                        <a:t>　　　　　　・個別のソーシャルスキルの実用化</a:t>
                      </a:r>
                      <a:endParaRPr lang="ja-JP" sz="1600" kern="100" dirty="0">
                        <a:latin typeface="+mn-ea"/>
                        <a:ea typeface="+mn-ea"/>
                        <a:cs typeface="Times New Roman"/>
                      </a:endParaRPr>
                    </a:p>
                  </a:txBody>
                  <a:tcPr marL="53565" marR="535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0002"/>
                  </a:ext>
                </a:extLst>
              </a:tr>
              <a:tr h="983794">
                <a:tc>
                  <a:txBody>
                    <a:bodyPr/>
                    <a:lstStyle/>
                    <a:p>
                      <a:pPr algn="ctr">
                        <a:spcAft>
                          <a:spcPts val="0"/>
                        </a:spcAft>
                      </a:pPr>
                      <a:r>
                        <a:rPr lang="ja-JP" sz="1600" kern="100" dirty="0">
                          <a:latin typeface="+mn-ea"/>
                          <a:ea typeface="+mn-ea"/>
                          <a:cs typeface="Times New Roman"/>
                        </a:rPr>
                        <a:t>余暇支援</a:t>
                      </a:r>
                    </a:p>
                  </a:txBody>
                  <a:tcPr marL="53565" marR="535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600" kern="100" dirty="0">
                          <a:latin typeface="+mn-ea"/>
                          <a:ea typeface="+mn-ea"/>
                          <a:cs typeface="Times New Roman"/>
                        </a:rPr>
                        <a:t>・好きな遊びを見つける</a:t>
                      </a:r>
                      <a:endParaRPr lang="en-US" altLang="ja-JP" sz="1600" kern="100" dirty="0">
                        <a:latin typeface="+mn-ea"/>
                        <a:ea typeface="+mn-ea"/>
                        <a:cs typeface="Times New Roman"/>
                      </a:endParaRPr>
                    </a:p>
                    <a:p>
                      <a:pPr algn="just">
                        <a:spcAft>
                          <a:spcPts val="0"/>
                        </a:spcAft>
                      </a:pPr>
                      <a:r>
                        <a:rPr lang="ja-JP" altLang="en-US" sz="1600" kern="100" dirty="0">
                          <a:latin typeface="+mn-ea"/>
                          <a:ea typeface="+mn-ea"/>
                          <a:cs typeface="Times New Roman"/>
                        </a:rPr>
                        <a:t>　　　　　　・好きな遊びや活動に没頭する</a:t>
                      </a:r>
                      <a:endParaRPr lang="en-US" altLang="ja-JP" sz="1600" kern="100" dirty="0">
                        <a:latin typeface="+mn-ea"/>
                        <a:ea typeface="+mn-ea"/>
                        <a:cs typeface="Times New Roman"/>
                      </a:endParaRPr>
                    </a:p>
                    <a:p>
                      <a:pPr algn="just">
                        <a:spcAft>
                          <a:spcPts val="0"/>
                        </a:spcAft>
                      </a:pPr>
                      <a:r>
                        <a:rPr lang="ja-JP" altLang="en-US" sz="1600" kern="100" dirty="0">
                          <a:latin typeface="+mn-ea"/>
                          <a:ea typeface="+mn-ea"/>
                          <a:cs typeface="Times New Roman"/>
                        </a:rPr>
                        <a:t>　　　　　　　　　　　</a:t>
                      </a:r>
                      <a:r>
                        <a:rPr lang="ja-JP" sz="1600" kern="100" dirty="0">
                          <a:latin typeface="+mn-ea"/>
                          <a:ea typeface="+mn-ea"/>
                          <a:cs typeface="Times New Roman"/>
                        </a:rPr>
                        <a:t>・趣味や嗜好を広げる</a:t>
                      </a:r>
                      <a:r>
                        <a:rPr lang="ja-JP" altLang="en-US" sz="1600" kern="100" dirty="0">
                          <a:latin typeface="+mn-ea"/>
                          <a:ea typeface="+mn-ea"/>
                          <a:cs typeface="Times New Roman"/>
                        </a:rPr>
                        <a:t>、深める</a:t>
                      </a:r>
                      <a:endParaRPr lang="ja-JP" sz="1600" kern="100" dirty="0">
                        <a:latin typeface="+mn-ea"/>
                        <a:ea typeface="+mn-ea"/>
                        <a:cs typeface="Times New Roman"/>
                      </a:endParaRPr>
                    </a:p>
                    <a:p>
                      <a:pPr indent="2857500" algn="just">
                        <a:spcAft>
                          <a:spcPts val="0"/>
                        </a:spcAft>
                      </a:pPr>
                      <a:r>
                        <a:rPr lang="ja-JP" altLang="en-US" sz="1600" kern="100" dirty="0">
                          <a:latin typeface="+mn-ea"/>
                          <a:ea typeface="+mn-ea"/>
                          <a:cs typeface="Times New Roman"/>
                        </a:rPr>
                        <a:t>　　　　　　</a:t>
                      </a:r>
                      <a:r>
                        <a:rPr lang="ja-JP" sz="1600" kern="100" dirty="0">
                          <a:latin typeface="+mn-ea"/>
                          <a:ea typeface="+mn-ea"/>
                          <a:cs typeface="Times New Roman"/>
                        </a:rPr>
                        <a:t>・趣味を確立する</a:t>
                      </a:r>
                    </a:p>
                  </a:txBody>
                  <a:tcPr marL="53565" marR="535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cxnSp>
        <p:nvCxnSpPr>
          <p:cNvPr id="4" name="直線矢印コネクタ 3"/>
          <p:cNvCxnSpPr>
            <a:cxnSpLocks/>
          </p:cNvCxnSpPr>
          <p:nvPr/>
        </p:nvCxnSpPr>
        <p:spPr>
          <a:xfrm>
            <a:off x="4537414" y="1772391"/>
            <a:ext cx="1692401"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直線矢印コネクタ 5"/>
          <p:cNvCxnSpPr>
            <a:cxnSpLocks/>
          </p:cNvCxnSpPr>
          <p:nvPr/>
        </p:nvCxnSpPr>
        <p:spPr>
          <a:xfrm>
            <a:off x="7445542" y="1772391"/>
            <a:ext cx="2045197"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7991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1775520" y="233178"/>
            <a:ext cx="8903112" cy="529862"/>
          </a:xfrm>
          <a:prstGeom prst="rect">
            <a:avLst/>
          </a:prstGeom>
          <a:noFill/>
          <a:ln w="9525">
            <a:noFill/>
            <a:miter lim="800000"/>
            <a:headEnd/>
            <a:tailEnd/>
          </a:ln>
        </p:spPr>
        <p:txBody>
          <a:bodyPr lIns="77878" tIns="38941" rIns="77878" bIns="38941"/>
          <a:lstStyle/>
          <a:p>
            <a:pPr algn="ctr" defTabSz="457200">
              <a:lnSpc>
                <a:spcPct val="80000"/>
              </a:lnSpc>
              <a:spcBef>
                <a:spcPct val="20000"/>
              </a:spcBef>
            </a:pPr>
            <a:r>
              <a:rPr kumimoji="0" lang="ja-JP" altLang="en-US" sz="2800" u="sng" spc="-92" dirty="0">
                <a:solidFill>
                  <a:srgbClr val="000000"/>
                </a:solidFill>
                <a:latin typeface="BIZ UDPゴシック" panose="020B0400000000000000" pitchFamily="50" charset="-128"/>
                <a:ea typeface="BIZ UDPゴシック" panose="020B0400000000000000" pitchFamily="50" charset="-128"/>
              </a:rPr>
              <a:t>放課後等デイサービス・相談支援の支援機能（例）</a:t>
            </a:r>
            <a:endParaRPr kumimoji="0" lang="en-US" altLang="ja-JP" sz="2800" spc="-92" dirty="0">
              <a:solidFill>
                <a:srgbClr val="000000"/>
              </a:solidFill>
              <a:latin typeface="BIZ UDPゴシック" panose="020B0400000000000000" pitchFamily="50" charset="-128"/>
              <a:ea typeface="BIZ UDPゴシック" panose="020B0400000000000000" pitchFamily="50" charset="-128"/>
            </a:endParaRPr>
          </a:p>
        </p:txBody>
      </p:sp>
      <p:graphicFrame>
        <p:nvGraphicFramePr>
          <p:cNvPr id="4" name="表 3"/>
          <p:cNvGraphicFramePr>
            <a:graphicFrameLocks noGrp="1"/>
          </p:cNvGraphicFramePr>
          <p:nvPr/>
        </p:nvGraphicFramePr>
        <p:xfrm>
          <a:off x="1775520" y="763041"/>
          <a:ext cx="8903112" cy="5265391"/>
        </p:xfrm>
        <a:graphic>
          <a:graphicData uri="http://schemas.openxmlformats.org/drawingml/2006/table">
            <a:tbl>
              <a:tblPr/>
              <a:tblGrid>
                <a:gridCol w="1174714">
                  <a:extLst>
                    <a:ext uri="{9D8B030D-6E8A-4147-A177-3AD203B41FA5}">
                      <a16:colId xmlns:a16="http://schemas.microsoft.com/office/drawing/2014/main" val="20000"/>
                    </a:ext>
                  </a:extLst>
                </a:gridCol>
                <a:gridCol w="7728398">
                  <a:extLst>
                    <a:ext uri="{9D8B030D-6E8A-4147-A177-3AD203B41FA5}">
                      <a16:colId xmlns:a16="http://schemas.microsoft.com/office/drawing/2014/main" val="20001"/>
                    </a:ext>
                  </a:extLst>
                </a:gridCol>
              </a:tblGrid>
              <a:tr h="594127">
                <a:tc>
                  <a:txBody>
                    <a:bodyPr/>
                    <a:lstStyle/>
                    <a:p>
                      <a:pPr algn="ctr">
                        <a:spcAft>
                          <a:spcPts val="0"/>
                        </a:spcAft>
                      </a:pPr>
                      <a:r>
                        <a:rPr lang="ja-JP" sz="1200" kern="100" dirty="0">
                          <a:latin typeface="+mn-ea"/>
                          <a:ea typeface="+mn-ea"/>
                          <a:cs typeface="Times New Roman"/>
                        </a:rPr>
                        <a:t>支援の視点</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90488" algn="just">
                        <a:spcAft>
                          <a:spcPts val="0"/>
                        </a:spcAft>
                      </a:pPr>
                      <a:r>
                        <a:rPr lang="ja-JP" sz="1400" kern="100" dirty="0">
                          <a:latin typeface="+mn-ea"/>
                          <a:ea typeface="+mn-ea"/>
                          <a:cs typeface="Times New Roman"/>
                        </a:rPr>
                        <a:t>学童期　　　</a:t>
                      </a:r>
                      <a:r>
                        <a:rPr lang="ja-JP" altLang="en-US" sz="1400" kern="100" dirty="0">
                          <a:latin typeface="+mn-ea"/>
                          <a:ea typeface="+mn-ea"/>
                          <a:cs typeface="Times New Roman"/>
                        </a:rPr>
                        <a:t>　　　　　　　　　　　</a:t>
                      </a:r>
                      <a:r>
                        <a:rPr lang="ja-JP" sz="1400" kern="100" dirty="0">
                          <a:latin typeface="+mn-ea"/>
                          <a:ea typeface="+mn-ea"/>
                          <a:cs typeface="Times New Roman"/>
                        </a:rPr>
                        <a:t>思春期　</a:t>
                      </a:r>
                      <a:r>
                        <a:rPr lang="ja-JP" altLang="en-US" sz="1400" kern="100" dirty="0">
                          <a:latin typeface="+mn-ea"/>
                          <a:ea typeface="+mn-ea"/>
                          <a:cs typeface="Times New Roman"/>
                        </a:rPr>
                        <a:t>　　　　　　　　　　　　　　　　</a:t>
                      </a:r>
                      <a:r>
                        <a:rPr lang="ja-JP" sz="1400" kern="100" dirty="0">
                          <a:latin typeface="+mn-ea"/>
                          <a:ea typeface="+mn-ea"/>
                          <a:cs typeface="Times New Roman"/>
                        </a:rPr>
                        <a:t>　（移行）</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19311">
                <a:tc>
                  <a:txBody>
                    <a:bodyPr/>
                    <a:lstStyle/>
                    <a:p>
                      <a:pPr algn="ctr">
                        <a:spcAft>
                          <a:spcPts val="0"/>
                        </a:spcAft>
                      </a:pPr>
                      <a:r>
                        <a:rPr lang="ja-JP" sz="1400" kern="100" dirty="0">
                          <a:latin typeface="+mn-ea"/>
                          <a:ea typeface="+mn-ea"/>
                          <a:cs typeface="Times New Roman"/>
                        </a:rPr>
                        <a:t>本人支援</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400" kern="100" dirty="0">
                          <a:latin typeface="+mn-ea"/>
                          <a:ea typeface="+mn-ea"/>
                          <a:cs typeface="Times New Roman"/>
                        </a:rPr>
                        <a:t>・</a:t>
                      </a:r>
                      <a:r>
                        <a:rPr lang="ja-JP" altLang="en-US" sz="1400" kern="100" dirty="0">
                          <a:latin typeface="+mn-ea"/>
                          <a:ea typeface="+mn-ea"/>
                          <a:cs typeface="Times New Roman"/>
                        </a:rPr>
                        <a:t>発達支援</a:t>
                      </a:r>
                      <a:r>
                        <a:rPr lang="ja-JP" sz="1400" kern="100" dirty="0">
                          <a:latin typeface="+mn-ea"/>
                          <a:ea typeface="+mn-ea"/>
                          <a:cs typeface="Times New Roman"/>
                        </a:rPr>
                        <a:t>の継続</a:t>
                      </a:r>
                      <a:r>
                        <a:rPr lang="ja-JP" altLang="en-US" sz="1400" kern="100" dirty="0">
                          <a:latin typeface="+mn-ea"/>
                          <a:ea typeface="+mn-ea"/>
                          <a:cs typeface="Times New Roman"/>
                        </a:rPr>
                        <a:t>（行動や情動の統制、支援環境＝合理的配慮）</a:t>
                      </a:r>
                      <a:endParaRPr lang="ja-JP" sz="1400" kern="100" dirty="0">
                        <a:latin typeface="+mn-ea"/>
                        <a:ea typeface="+mn-ea"/>
                        <a:cs typeface="Times New Roman"/>
                      </a:endParaRPr>
                    </a:p>
                    <a:p>
                      <a:pPr marL="0" marR="0" indent="0" algn="just" defTabSz="914400" rtl="0" eaLnBrk="1" fontAlgn="auto" latinLnBrk="0" hangingPunct="1">
                        <a:lnSpc>
                          <a:spcPct val="100000"/>
                        </a:lnSpc>
                        <a:spcBef>
                          <a:spcPts val="0"/>
                        </a:spcBef>
                        <a:spcAft>
                          <a:spcPts val="0"/>
                        </a:spcAft>
                        <a:buClrTx/>
                        <a:buSzTx/>
                        <a:buFontTx/>
                        <a:buNone/>
                        <a:tabLst/>
                        <a:defRPr/>
                      </a:pPr>
                      <a:r>
                        <a:rPr lang="ja-JP" sz="1400" kern="100" dirty="0">
                          <a:latin typeface="+mn-ea"/>
                          <a:ea typeface="+mn-ea"/>
                          <a:cs typeface="Times New Roman"/>
                        </a:rPr>
                        <a:t>　　　</a:t>
                      </a:r>
                      <a:r>
                        <a:rPr lang="ja-JP" altLang="en-US" sz="1400" kern="100" dirty="0">
                          <a:latin typeface="+mn-ea"/>
                          <a:ea typeface="+mn-ea"/>
                          <a:cs typeface="Times New Roman"/>
                        </a:rPr>
                        <a:t>　</a:t>
                      </a:r>
                      <a:r>
                        <a:rPr lang="ja-JP" altLang="ja-JP" sz="1400" kern="100" dirty="0">
                          <a:latin typeface="+mn-ea"/>
                          <a:ea typeface="+mn-ea"/>
                          <a:cs typeface="Times New Roman"/>
                        </a:rPr>
                        <a:t>・年齢に応じた遊びや交友関係の支援</a:t>
                      </a:r>
                    </a:p>
                    <a:p>
                      <a:pPr algn="just">
                        <a:spcAft>
                          <a:spcPts val="0"/>
                        </a:spcAft>
                      </a:pPr>
                      <a:r>
                        <a:rPr lang="ja-JP" sz="1400" kern="100" dirty="0">
                          <a:latin typeface="+mn-ea"/>
                          <a:ea typeface="+mn-ea"/>
                          <a:cs typeface="Times New Roman"/>
                        </a:rPr>
                        <a:t>　</a:t>
                      </a:r>
                      <a:r>
                        <a:rPr lang="ja-JP" altLang="en-US" sz="1400" kern="100" dirty="0">
                          <a:latin typeface="+mn-ea"/>
                          <a:ea typeface="+mn-ea"/>
                          <a:cs typeface="Times New Roman"/>
                        </a:rPr>
                        <a:t>　　　　　　</a:t>
                      </a:r>
                      <a:r>
                        <a:rPr lang="ja-JP" sz="1400" kern="100" dirty="0">
                          <a:latin typeface="+mn-ea"/>
                          <a:ea typeface="+mn-ea"/>
                          <a:cs typeface="Times New Roman"/>
                        </a:rPr>
                        <a:t>・障害特性に応じた個別の支援</a:t>
                      </a:r>
                      <a:r>
                        <a:rPr lang="ja-JP" altLang="en-US" sz="1400" kern="100" dirty="0">
                          <a:latin typeface="+mn-ea"/>
                          <a:ea typeface="+mn-ea"/>
                          <a:cs typeface="Times New Roman"/>
                        </a:rPr>
                        <a:t>（二次障害予防、より豊かに生きる）</a:t>
                      </a:r>
                      <a:endParaRPr lang="en-US" altLang="ja-JP" sz="1400" kern="100" dirty="0">
                        <a:latin typeface="+mn-ea"/>
                        <a:ea typeface="+mn-ea"/>
                        <a:cs typeface="Times New Roman"/>
                      </a:endParaRPr>
                    </a:p>
                    <a:p>
                      <a:pPr indent="1257300" algn="just">
                        <a:spcAft>
                          <a:spcPts val="0"/>
                        </a:spcAft>
                      </a:pPr>
                      <a:r>
                        <a:rPr lang="ja-JP" altLang="en-US" sz="1400" kern="100" dirty="0">
                          <a:latin typeface="+mn-ea"/>
                          <a:ea typeface="+mn-ea"/>
                          <a:cs typeface="Times New Roman"/>
                        </a:rPr>
                        <a:t>　　　　　　　　　　　　　　　　　　　　</a:t>
                      </a:r>
                      <a:r>
                        <a:rPr lang="ja-JP" sz="1400" kern="100" dirty="0">
                          <a:latin typeface="+mn-ea"/>
                          <a:ea typeface="+mn-ea"/>
                          <a:cs typeface="Times New Roman"/>
                        </a:rPr>
                        <a:t>・本人の生活スタイルを見つける</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32642">
                <a:tc>
                  <a:txBody>
                    <a:bodyPr/>
                    <a:lstStyle/>
                    <a:p>
                      <a:pPr algn="ctr">
                        <a:spcAft>
                          <a:spcPts val="0"/>
                        </a:spcAft>
                      </a:pPr>
                      <a:r>
                        <a:rPr lang="ja-JP" sz="1400" kern="100" dirty="0">
                          <a:latin typeface="+mn-ea"/>
                          <a:ea typeface="+mn-ea"/>
                          <a:cs typeface="Times New Roman"/>
                        </a:rPr>
                        <a:t>家族支援</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400" kern="100" dirty="0">
                          <a:latin typeface="+mn-ea"/>
                          <a:ea typeface="+mn-ea"/>
                          <a:cs typeface="Times New Roman"/>
                        </a:rPr>
                        <a:t>・</a:t>
                      </a:r>
                      <a:r>
                        <a:rPr lang="ja-JP" altLang="en-US" sz="1400" kern="100" dirty="0">
                          <a:latin typeface="+mn-ea"/>
                          <a:ea typeface="+mn-ea"/>
                          <a:cs typeface="Times New Roman"/>
                        </a:rPr>
                        <a:t>こども</a:t>
                      </a:r>
                      <a:r>
                        <a:rPr lang="ja-JP" sz="1400" kern="100" dirty="0">
                          <a:latin typeface="+mn-ea"/>
                          <a:ea typeface="+mn-ea"/>
                          <a:cs typeface="Times New Roman"/>
                        </a:rPr>
                        <a:t>との関わり方に関する専門的な助言</a:t>
                      </a:r>
                    </a:p>
                    <a:p>
                      <a:pPr algn="just">
                        <a:spcAft>
                          <a:spcPts val="0"/>
                        </a:spcAft>
                      </a:pPr>
                      <a:r>
                        <a:rPr lang="ja-JP" sz="1400" kern="100" dirty="0">
                          <a:latin typeface="+mn-ea"/>
                          <a:ea typeface="+mn-ea"/>
                          <a:cs typeface="Times New Roman"/>
                        </a:rPr>
                        <a:t>・預か</a:t>
                      </a:r>
                      <a:r>
                        <a:rPr lang="ja-JP" altLang="en-US" sz="1400" kern="100" dirty="0">
                          <a:latin typeface="+mn-ea"/>
                          <a:ea typeface="+mn-ea"/>
                          <a:cs typeface="Times New Roman"/>
                        </a:rPr>
                        <a:t>り、共に育む</a:t>
                      </a:r>
                      <a:r>
                        <a:rPr lang="ja-JP" sz="1400" kern="100" dirty="0">
                          <a:latin typeface="+mn-ea"/>
                          <a:ea typeface="+mn-ea"/>
                          <a:cs typeface="Times New Roman"/>
                        </a:rPr>
                        <a:t>ことで親の安心感に寄り添う</a:t>
                      </a:r>
                    </a:p>
                    <a:p>
                      <a:pPr indent="1028700" algn="just">
                        <a:spcAft>
                          <a:spcPts val="0"/>
                        </a:spcAft>
                      </a:pPr>
                      <a:r>
                        <a:rPr lang="ja-JP" altLang="en-US" sz="1400" kern="100" dirty="0">
                          <a:latin typeface="+mn-ea"/>
                          <a:ea typeface="+mn-ea"/>
                          <a:cs typeface="Times New Roman"/>
                        </a:rPr>
                        <a:t>　　　　　　　　</a:t>
                      </a:r>
                      <a:r>
                        <a:rPr lang="ja-JP" sz="1400" kern="100" dirty="0">
                          <a:latin typeface="+mn-ea"/>
                          <a:ea typeface="+mn-ea"/>
                          <a:cs typeface="Times New Roman"/>
                        </a:rPr>
                        <a:t>・家庭における本人の役割</a:t>
                      </a:r>
                      <a:endParaRPr lang="en-US" altLang="ja-JP" sz="1400" kern="100" dirty="0">
                        <a:latin typeface="+mn-ea"/>
                        <a:ea typeface="+mn-ea"/>
                        <a:cs typeface="Times New Roman"/>
                      </a:endParaRPr>
                    </a:p>
                    <a:p>
                      <a:pPr indent="1028700" algn="just">
                        <a:spcAft>
                          <a:spcPts val="0"/>
                        </a:spcAft>
                      </a:pPr>
                      <a:r>
                        <a:rPr lang="ja-JP" altLang="en-US" sz="1400" kern="100" dirty="0">
                          <a:latin typeface="+mn-ea"/>
                          <a:ea typeface="+mn-ea"/>
                          <a:cs typeface="Times New Roman"/>
                        </a:rPr>
                        <a:t>　　　　　　　　　</a:t>
                      </a:r>
                      <a:r>
                        <a:rPr lang="ja-JP" altLang="ja-JP" sz="1400" kern="100" dirty="0">
                          <a:latin typeface="+mn-ea"/>
                          <a:ea typeface="+mn-ea"/>
                          <a:cs typeface="Times New Roman"/>
                        </a:rPr>
                        <a:t>・養育者から支援者へ移行するための関係性の調整</a:t>
                      </a:r>
                      <a:endParaRPr lang="en-US" altLang="ja-JP" sz="1400" kern="100" dirty="0">
                        <a:latin typeface="+mn-ea"/>
                        <a:ea typeface="+mn-ea"/>
                        <a:cs typeface="Times New Roman"/>
                      </a:endParaRPr>
                    </a:p>
                    <a:p>
                      <a:pPr algn="ctr">
                        <a:spcAft>
                          <a:spcPts val="0"/>
                        </a:spcAft>
                      </a:pPr>
                      <a:r>
                        <a:rPr lang="ja-JP" altLang="en-US" sz="1400" kern="100" dirty="0">
                          <a:latin typeface="+mn-ea"/>
                          <a:ea typeface="+mn-ea"/>
                          <a:cs typeface="Times New Roman"/>
                        </a:rPr>
                        <a:t>　　　　　　　　　　　　　　・</a:t>
                      </a:r>
                      <a:r>
                        <a:rPr lang="ja-JP" sz="1400" kern="100" dirty="0">
                          <a:latin typeface="+mn-ea"/>
                          <a:ea typeface="+mn-ea"/>
                          <a:cs typeface="Times New Roman"/>
                        </a:rPr>
                        <a:t>家族の役割についての整理と調整</a:t>
                      </a:r>
                    </a:p>
                    <a:p>
                      <a:pPr algn="r">
                        <a:spcAft>
                          <a:spcPts val="0"/>
                        </a:spcAft>
                      </a:pPr>
                      <a:r>
                        <a:rPr lang="ja-JP" sz="1400" kern="100" dirty="0">
                          <a:latin typeface="+mn-ea"/>
                          <a:ea typeface="+mn-ea"/>
                          <a:cs typeface="Times New Roman"/>
                        </a:rPr>
                        <a:t>　　　　　　　　　　</a:t>
                      </a:r>
                      <a:r>
                        <a:rPr lang="ja-JP" altLang="en-US" sz="1400" kern="100" dirty="0">
                          <a:latin typeface="+mn-ea"/>
                          <a:ea typeface="+mn-ea"/>
                          <a:cs typeface="Times New Roman"/>
                        </a:rPr>
                        <a:t>　　　</a:t>
                      </a:r>
                      <a:r>
                        <a:rPr lang="ja-JP" sz="1400" kern="100" dirty="0">
                          <a:latin typeface="+mn-ea"/>
                          <a:ea typeface="+mn-ea"/>
                          <a:cs typeface="Times New Roman"/>
                        </a:rPr>
                        <a:t>　　　　　・一人で過ご</a:t>
                      </a:r>
                      <a:r>
                        <a:rPr lang="ja-JP" altLang="en-US" sz="1400" kern="100" dirty="0">
                          <a:latin typeface="+mn-ea"/>
                          <a:ea typeface="+mn-ea"/>
                          <a:cs typeface="Times New Roman"/>
                        </a:rPr>
                        <a:t>す</a:t>
                      </a:r>
                      <a:r>
                        <a:rPr lang="ja-JP" sz="1400" kern="100" dirty="0">
                          <a:latin typeface="+mn-ea"/>
                          <a:ea typeface="+mn-ea"/>
                          <a:cs typeface="Times New Roman"/>
                        </a:rPr>
                        <a:t>ための制度利用や方法の助言</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19311">
                <a:tc>
                  <a:txBody>
                    <a:bodyPr/>
                    <a:lstStyle/>
                    <a:p>
                      <a:pPr algn="ctr">
                        <a:spcAft>
                          <a:spcPts val="0"/>
                        </a:spcAft>
                      </a:pPr>
                      <a:r>
                        <a:rPr lang="ja-JP" sz="1400" kern="100" dirty="0">
                          <a:latin typeface="+mn-ea"/>
                          <a:ea typeface="+mn-ea"/>
                          <a:cs typeface="Times New Roman"/>
                        </a:rPr>
                        <a:t>地域連携</a:t>
                      </a: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400" kern="100" dirty="0">
                          <a:latin typeface="+mn-ea"/>
                          <a:ea typeface="+mn-ea"/>
                          <a:cs typeface="Times New Roman"/>
                        </a:rPr>
                        <a:t>・</a:t>
                      </a:r>
                      <a:r>
                        <a:rPr lang="ja-JP" altLang="en-US" sz="1400" kern="100" dirty="0">
                          <a:latin typeface="+mn-ea"/>
                          <a:ea typeface="+mn-ea"/>
                          <a:cs typeface="Times New Roman"/>
                        </a:rPr>
                        <a:t>安心できる居場所づくり、チャレンジできる居場所探し</a:t>
                      </a:r>
                      <a:endParaRPr lang="en-US" altLang="ja-JP" sz="1400" kern="100" dirty="0">
                        <a:latin typeface="+mn-ea"/>
                        <a:ea typeface="+mn-ea"/>
                        <a:cs typeface="Times New Roman"/>
                      </a:endParaRPr>
                    </a:p>
                    <a:p>
                      <a:pPr algn="just">
                        <a:spcAft>
                          <a:spcPts val="0"/>
                        </a:spcAft>
                      </a:pPr>
                      <a:r>
                        <a:rPr lang="ja-JP" altLang="en-US" sz="1400" kern="100" dirty="0">
                          <a:latin typeface="+mn-ea"/>
                          <a:ea typeface="+mn-ea"/>
                          <a:cs typeface="Times New Roman"/>
                        </a:rPr>
                        <a:t>・</a:t>
                      </a:r>
                      <a:r>
                        <a:rPr lang="ja-JP" sz="1400" kern="100" dirty="0">
                          <a:latin typeface="+mn-ea"/>
                          <a:ea typeface="+mn-ea"/>
                          <a:cs typeface="Times New Roman"/>
                        </a:rPr>
                        <a:t>家庭と学校、事業所間の共通理解を図るための連携</a:t>
                      </a:r>
                      <a:endParaRPr lang="en-US" altLang="ja-JP" sz="1400" kern="100" dirty="0">
                        <a:latin typeface="+mn-ea"/>
                        <a:ea typeface="+mn-ea"/>
                        <a:cs typeface="Times New Roman"/>
                      </a:endParaRPr>
                    </a:p>
                    <a:p>
                      <a:pPr algn="just">
                        <a:spcAft>
                          <a:spcPts val="0"/>
                        </a:spcAft>
                      </a:pPr>
                      <a:r>
                        <a:rPr lang="ja-JP" altLang="en-US" sz="1400" kern="100" dirty="0">
                          <a:latin typeface="+mn-ea"/>
                          <a:ea typeface="+mn-ea"/>
                          <a:cs typeface="Times New Roman"/>
                        </a:rPr>
                        <a:t>・地域から分離されない、地域とつながりのある支援</a:t>
                      </a:r>
                      <a:endParaRPr lang="ja-JP" sz="1400" kern="100" dirty="0">
                        <a:latin typeface="+mn-ea"/>
                        <a:ea typeface="+mn-ea"/>
                        <a:cs typeface="Times New Roman"/>
                      </a:endParaRPr>
                    </a:p>
                    <a:p>
                      <a:pPr indent="914400" algn="just">
                        <a:spcAft>
                          <a:spcPts val="0"/>
                        </a:spcAft>
                      </a:pPr>
                      <a:r>
                        <a:rPr lang="ja-JP" altLang="en-US" sz="1400" kern="100" dirty="0">
                          <a:latin typeface="+mn-ea"/>
                          <a:ea typeface="+mn-ea"/>
                          <a:cs typeface="Times New Roman"/>
                        </a:rPr>
                        <a:t>　</a:t>
                      </a:r>
                      <a:r>
                        <a:rPr lang="ja-JP" sz="1400" kern="100" dirty="0">
                          <a:latin typeface="+mn-ea"/>
                          <a:ea typeface="+mn-ea"/>
                          <a:cs typeface="Times New Roman"/>
                        </a:rPr>
                        <a:t>・障害特性に応じた環境整備や支援方法についての連携</a:t>
                      </a:r>
                    </a:p>
                    <a:p>
                      <a:pPr indent="1698625" algn="just">
                        <a:spcAft>
                          <a:spcPts val="0"/>
                        </a:spcAft>
                      </a:pPr>
                      <a:r>
                        <a:rPr lang="ja-JP" altLang="en-US" sz="1400" kern="100" dirty="0">
                          <a:latin typeface="+mn-ea"/>
                          <a:ea typeface="+mn-ea"/>
                          <a:cs typeface="Times New Roman"/>
                        </a:rPr>
                        <a:t>　　　　　　　　</a:t>
                      </a:r>
                      <a:r>
                        <a:rPr lang="ja-JP" sz="1400" kern="100" dirty="0">
                          <a:latin typeface="+mn-ea"/>
                          <a:ea typeface="+mn-ea"/>
                          <a:cs typeface="Times New Roman"/>
                        </a:rPr>
                        <a:t>・障害特性や支援方法を卒後に繋ぐための連携</a:t>
                      </a:r>
                      <a:endParaRPr lang="en-US" altLang="ja-JP" sz="1400" kern="100" dirty="0">
                        <a:latin typeface="+mn-ea"/>
                        <a:ea typeface="+mn-ea"/>
                        <a:cs typeface="Times New Roman"/>
                      </a:endParaRPr>
                    </a:p>
                    <a:p>
                      <a:pPr indent="1698625" algn="r">
                        <a:spcAft>
                          <a:spcPts val="0"/>
                        </a:spcAft>
                      </a:pPr>
                      <a:r>
                        <a:rPr lang="ja-JP" altLang="en-US" sz="1400" kern="100" dirty="0">
                          <a:latin typeface="+mn-ea"/>
                          <a:ea typeface="+mn-ea"/>
                          <a:cs typeface="Times New Roman"/>
                        </a:rPr>
                        <a:t>・より創造的な生活の組み立てと仲間づくり</a:t>
                      </a:r>
                      <a:endParaRPr lang="ja-JP" sz="1400" kern="100" dirty="0">
                        <a:latin typeface="+mn-ea"/>
                        <a:ea typeface="+mn-ea"/>
                        <a:cs typeface="Times New Roman"/>
                      </a:endParaRPr>
                    </a:p>
                  </a:txBody>
                  <a:tcPr marL="58029" marR="580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cxnSp>
        <p:nvCxnSpPr>
          <p:cNvPr id="5" name="直線矢印コネクタ 4"/>
          <p:cNvCxnSpPr/>
          <p:nvPr/>
        </p:nvCxnSpPr>
        <p:spPr>
          <a:xfrm>
            <a:off x="4151784" y="1052736"/>
            <a:ext cx="1595254"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直線矢印コネクタ 5"/>
          <p:cNvCxnSpPr>
            <a:cxnSpLocks/>
          </p:cNvCxnSpPr>
          <p:nvPr/>
        </p:nvCxnSpPr>
        <p:spPr>
          <a:xfrm>
            <a:off x="7167005" y="1052736"/>
            <a:ext cx="1944216"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56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10BA6-5343-7946-65F3-03C7C5821D8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0E54DDD-5B64-787D-6566-A638C13291D2}"/>
              </a:ext>
            </a:extLst>
          </p:cNvPr>
          <p:cNvSpPr>
            <a:spLocks noGrp="1"/>
          </p:cNvSpPr>
          <p:nvPr>
            <p:ph type="title"/>
          </p:nvPr>
        </p:nvSpPr>
        <p:spPr/>
        <p:txBody>
          <a:bodyPr>
            <a:normAutofit/>
          </a:bodyPr>
          <a:lstStyle/>
          <a:p>
            <a:r>
              <a:rPr lang="ja-JP" altLang="en-US" sz="2900"/>
              <a:t>「児童期の支援における基本的な視点」</a:t>
            </a:r>
            <a:br>
              <a:rPr lang="en-US" altLang="ja-JP" sz="2900" dirty="0"/>
            </a:br>
            <a:r>
              <a:rPr lang="ja-JP" altLang="en-US" sz="2900"/>
              <a:t>　　　　　　　　　　　セクションでお伝えいただきたいこと</a:t>
            </a:r>
            <a:endParaRPr kumimoji="1" lang="ja-JP" altLang="en-US" sz="2900"/>
          </a:p>
        </p:txBody>
      </p:sp>
      <p:sp>
        <p:nvSpPr>
          <p:cNvPr id="3" name="コンテンツ プレースホルダー 2">
            <a:extLst>
              <a:ext uri="{FF2B5EF4-FFF2-40B4-BE49-F238E27FC236}">
                <a16:creationId xmlns:a16="http://schemas.microsoft.com/office/drawing/2014/main" id="{672C03A3-16A5-99F2-5455-ED952ABA8428}"/>
              </a:ext>
            </a:extLst>
          </p:cNvPr>
          <p:cNvSpPr>
            <a:spLocks noGrp="1"/>
          </p:cNvSpPr>
          <p:nvPr>
            <p:ph idx="1"/>
          </p:nvPr>
        </p:nvSpPr>
        <p:spPr/>
        <p:txBody>
          <a:bodyPr/>
          <a:lstStyle/>
          <a:p>
            <a:r>
              <a:rPr kumimoji="1" lang="ja-JP" altLang="en-US"/>
              <a:t>本人支援は</a:t>
            </a:r>
            <a:r>
              <a:rPr lang="ja-JP" altLang="en-US"/>
              <a:t>５領域とこどもの意見表明や主体性の部分を中心に</a:t>
            </a:r>
            <a:endParaRPr lang="en-US" altLang="ja-JP" dirty="0"/>
          </a:p>
          <a:p>
            <a:endParaRPr lang="en-US" altLang="ja-JP" dirty="0"/>
          </a:p>
          <a:p>
            <a:r>
              <a:rPr kumimoji="1" lang="ja-JP" altLang="en-US"/>
              <a:t>家族支援は親そだちを支援する観点と</a:t>
            </a:r>
            <a:endParaRPr kumimoji="1" lang="en-US" altLang="ja-JP" dirty="0"/>
          </a:p>
          <a:p>
            <a:pPr marL="0" indent="0">
              <a:buNone/>
            </a:pPr>
            <a:r>
              <a:rPr kumimoji="1" lang="ja-JP" altLang="en-US"/>
              <a:t>　　　　　　　　　　　　　　　　保護者の障害受容を中心に</a:t>
            </a:r>
            <a:endParaRPr kumimoji="1" lang="en-US" altLang="ja-JP" dirty="0"/>
          </a:p>
          <a:p>
            <a:endParaRPr kumimoji="1" lang="en-US" altLang="ja-JP" dirty="0"/>
          </a:p>
          <a:p>
            <a:r>
              <a:rPr lang="ja-JP" altLang="en-US"/>
              <a:t>地域支援・地域連携</a:t>
            </a:r>
            <a:r>
              <a:rPr lang="en-US" altLang="ja-JP" dirty="0"/>
              <a:t>/</a:t>
            </a:r>
            <a:r>
              <a:rPr lang="ja-JP" altLang="en-US"/>
              <a:t>以降支援は児童発達支援センター等の</a:t>
            </a:r>
            <a:endParaRPr lang="en-US" altLang="ja-JP" dirty="0"/>
          </a:p>
          <a:p>
            <a:pPr marL="0" indent="0">
              <a:buNone/>
            </a:pPr>
            <a:r>
              <a:rPr lang="ja-JP" altLang="en-US"/>
              <a:t>　　　　　　　中核的な役割と連携、インクルージョンについて</a:t>
            </a:r>
            <a:endParaRPr lang="en-US" altLang="ja-JP" dirty="0"/>
          </a:p>
        </p:txBody>
      </p:sp>
      <p:sp>
        <p:nvSpPr>
          <p:cNvPr id="5" name="スライド番号プレースホルダー 4">
            <a:extLst>
              <a:ext uri="{FF2B5EF4-FFF2-40B4-BE49-F238E27FC236}">
                <a16:creationId xmlns:a16="http://schemas.microsoft.com/office/drawing/2014/main" id="{BF6738D8-4516-6F53-2FD6-2972C1199AF9}"/>
              </a:ext>
            </a:extLst>
          </p:cNvPr>
          <p:cNvSpPr>
            <a:spLocks noGrp="1"/>
          </p:cNvSpPr>
          <p:nvPr>
            <p:ph type="sldNum" sz="quarter" idx="12"/>
          </p:nvPr>
        </p:nvSpPr>
        <p:spPr/>
        <p:txBody>
          <a:bodyPr/>
          <a:lstStyle/>
          <a:p>
            <a:fld id="{9D1E3EA3-BD4D-6E43-978F-523B06AF1452}" type="slidenum">
              <a:rPr kumimoji="1" lang="ja-JP" altLang="en-US" smtClean="0"/>
              <a:t>22</a:t>
            </a:fld>
            <a:endParaRPr kumimoji="1" lang="ja-JP" altLang="en-US"/>
          </a:p>
        </p:txBody>
      </p:sp>
      <p:sp>
        <p:nvSpPr>
          <p:cNvPr id="4" name="テキスト ボックス 3">
            <a:extLst>
              <a:ext uri="{FF2B5EF4-FFF2-40B4-BE49-F238E27FC236}">
                <a16:creationId xmlns:a16="http://schemas.microsoft.com/office/drawing/2014/main" id="{DA71F532-93BA-3982-9E22-C4E0B15CF62E}"/>
              </a:ext>
            </a:extLst>
          </p:cNvPr>
          <p:cNvSpPr txBox="1"/>
          <p:nvPr/>
        </p:nvSpPr>
        <p:spPr>
          <a:xfrm>
            <a:off x="10329746" y="230188"/>
            <a:ext cx="1616927" cy="369332"/>
          </a:xfrm>
          <a:prstGeom prst="rect">
            <a:avLst/>
          </a:prstGeom>
          <a:solidFill>
            <a:schemeClr val="accent2"/>
          </a:solidFill>
          <a:ln>
            <a:solidFill>
              <a:schemeClr val="accent1"/>
            </a:solidFill>
          </a:ln>
        </p:spPr>
        <p:txBody>
          <a:bodyPr wrap="square" rtlCol="0">
            <a:spAutoFit/>
          </a:bodyPr>
          <a:lstStyle/>
          <a:p>
            <a:pPr algn="ctr"/>
            <a:r>
              <a:rPr lang="ja-JP" altLang="en-US">
                <a:solidFill>
                  <a:schemeClr val="bg1"/>
                </a:solidFill>
              </a:rPr>
              <a:t>本講義専用</a:t>
            </a:r>
            <a:endParaRPr kumimoji="1" lang="ja-JP" altLang="en-US">
              <a:solidFill>
                <a:schemeClr val="bg1"/>
              </a:solidFill>
            </a:endParaRPr>
          </a:p>
        </p:txBody>
      </p:sp>
    </p:spTree>
    <p:extLst>
      <p:ext uri="{BB962C8B-B14F-4D97-AF65-F5344CB8AC3E}">
        <p14:creationId xmlns:p14="http://schemas.microsoft.com/office/powerpoint/2010/main" val="2965256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a:extLst>
              <a:ext uri="{FF2B5EF4-FFF2-40B4-BE49-F238E27FC236}">
                <a16:creationId xmlns:a16="http://schemas.microsoft.com/office/drawing/2014/main" id="{A756E43B-B53F-51C3-B8FF-7DB13D1941C1}"/>
              </a:ext>
            </a:extLst>
          </p:cNvPr>
          <p:cNvSpPr>
            <a:spLocks noGrp="1"/>
          </p:cNvSpPr>
          <p:nvPr>
            <p:ph type="body" idx="1"/>
          </p:nvPr>
        </p:nvSpPr>
        <p:spPr>
          <a:xfrm>
            <a:off x="1790700" y="1411339"/>
            <a:ext cx="4421132" cy="984874"/>
          </a:xfrm>
        </p:spPr>
        <p:txBody>
          <a:bodyPr/>
          <a:lstStyle/>
          <a:p>
            <a:r>
              <a:rPr lang="ja-JP" altLang="en-US">
                <a:latin typeface="BIZ UDPゴシック" panose="020B0400000000000000" pitchFamily="50" charset="-128"/>
                <a:ea typeface="BIZ UDPゴシック" panose="020B0400000000000000" pitchFamily="50" charset="-128"/>
              </a:rPr>
              <a:t>意識すべきは</a:t>
            </a:r>
          </a:p>
          <a:p>
            <a:pPr algn="ctr"/>
            <a:r>
              <a:rPr lang="en-US" altLang="ja-JP" dirty="0">
                <a:latin typeface="BIZ UDPゴシック" panose="020B0400000000000000" pitchFamily="50" charset="-128"/>
                <a:ea typeface="BIZ UDPゴシック" panose="020B0400000000000000" pitchFamily="50" charset="-128"/>
              </a:rPr>
              <a:t>4</a:t>
            </a:r>
            <a:r>
              <a:rPr lang="ja-JP" altLang="en-US">
                <a:latin typeface="BIZ UDPゴシック" panose="020B0400000000000000" pitchFamily="50" charset="-128"/>
                <a:ea typeface="BIZ UDPゴシック" panose="020B0400000000000000" pitchFamily="50" charset="-128"/>
              </a:rPr>
              <a:t>つの支援内容</a:t>
            </a:r>
            <a:endParaRPr lang="ja-JP" b="0">
              <a:latin typeface="BIZ UDPゴシック" panose="020B0400000000000000" pitchFamily="50" charset="-128"/>
              <a:ea typeface="BIZ UDPゴシック" panose="020B0400000000000000" pitchFamily="50" charset="-128"/>
              <a:cs typeface="Arial"/>
            </a:endParaRPr>
          </a:p>
        </p:txBody>
      </p:sp>
      <p:sp>
        <p:nvSpPr>
          <p:cNvPr id="10" name="テキスト プレースホルダー 9">
            <a:extLst>
              <a:ext uri="{FF2B5EF4-FFF2-40B4-BE49-F238E27FC236}">
                <a16:creationId xmlns:a16="http://schemas.microsoft.com/office/drawing/2014/main" id="{0E082012-F9F3-1806-4C8E-8FB855F8AB78}"/>
              </a:ext>
            </a:extLst>
          </p:cNvPr>
          <p:cNvSpPr>
            <a:spLocks noGrp="1"/>
          </p:cNvSpPr>
          <p:nvPr>
            <p:ph type="body" sz="quarter" idx="3"/>
          </p:nvPr>
        </p:nvSpPr>
        <p:spPr>
          <a:xfrm>
            <a:off x="6327515" y="1411339"/>
            <a:ext cx="4378590" cy="984874"/>
          </a:xfrm>
        </p:spPr>
        <p:txBody>
          <a:bodyPr/>
          <a:lstStyle/>
          <a:p>
            <a:r>
              <a:rPr lang="ja-JP" altLang="en-US">
                <a:latin typeface="BIZ UDPゴシック" panose="020B0400000000000000" pitchFamily="50" charset="-128"/>
                <a:ea typeface="BIZ UDPゴシック" panose="020B0400000000000000" pitchFamily="50" charset="-128"/>
              </a:rPr>
              <a:t>展開すべきは</a:t>
            </a:r>
            <a:endParaRPr lang="ja-JP">
              <a:latin typeface="BIZ UDPゴシック" panose="020B0400000000000000" pitchFamily="50" charset="-128"/>
              <a:ea typeface="BIZ UDPゴシック" panose="020B0400000000000000" pitchFamily="50" charset="-128"/>
            </a:endParaRPr>
          </a:p>
          <a:p>
            <a:pPr algn="ctr"/>
            <a:r>
              <a:rPr lang="ja-JP" altLang="en-US">
                <a:latin typeface="BIZ UDPゴシック" panose="020B0400000000000000" pitchFamily="50" charset="-128"/>
                <a:ea typeface="BIZ UDPゴシック" panose="020B0400000000000000" pitchFamily="50" charset="-128"/>
              </a:rPr>
              <a:t>こどもを中心に据えた支援</a:t>
            </a:r>
            <a:endParaRPr lang="ja-JP" b="0">
              <a:latin typeface="BIZ UDPゴシック" panose="020B0400000000000000" pitchFamily="50" charset="-128"/>
              <a:ea typeface="BIZ UDPゴシック" panose="020B0400000000000000" pitchFamily="50" charset="-128"/>
              <a:cs typeface="Arial"/>
            </a:endParaRPr>
          </a:p>
        </p:txBody>
      </p:sp>
      <p:pic>
        <p:nvPicPr>
          <p:cNvPr id="12" name="コンテンツ プレースホルダー 11">
            <a:extLst>
              <a:ext uri="{FF2B5EF4-FFF2-40B4-BE49-F238E27FC236}">
                <a16:creationId xmlns:a16="http://schemas.microsoft.com/office/drawing/2014/main" id="{9B352C61-D7AB-F4A4-B3A7-7273168286D4}"/>
              </a:ext>
            </a:extLst>
          </p:cNvPr>
          <p:cNvPicPr>
            <a:picLocks noGrp="1" noChangeAspect="1"/>
          </p:cNvPicPr>
          <p:nvPr>
            <p:ph sz="half" idx="2"/>
          </p:nvPr>
        </p:nvPicPr>
        <p:blipFill>
          <a:blip r:embed="rId3"/>
          <a:stretch>
            <a:fillRect/>
          </a:stretch>
        </p:blipFill>
        <p:spPr>
          <a:xfrm>
            <a:off x="1703643" y="2531387"/>
            <a:ext cx="3914647" cy="3818553"/>
          </a:xfrm>
          <a:prstGeom prst="rect">
            <a:avLst/>
          </a:prstGeom>
        </p:spPr>
      </p:pic>
      <p:pic>
        <p:nvPicPr>
          <p:cNvPr id="26" name="図 25">
            <a:extLst>
              <a:ext uri="{FF2B5EF4-FFF2-40B4-BE49-F238E27FC236}">
                <a16:creationId xmlns:a16="http://schemas.microsoft.com/office/drawing/2014/main" id="{84E1399B-292C-41B3-14FE-DE9D905C589D}"/>
              </a:ext>
            </a:extLst>
          </p:cNvPr>
          <p:cNvPicPr>
            <a:picLocks noChangeAspect="1"/>
          </p:cNvPicPr>
          <p:nvPr/>
        </p:nvPicPr>
        <p:blipFill>
          <a:blip r:embed="rId4"/>
          <a:stretch>
            <a:fillRect/>
          </a:stretch>
        </p:blipFill>
        <p:spPr>
          <a:xfrm>
            <a:off x="6205538" y="2530036"/>
            <a:ext cx="4786405" cy="3826314"/>
          </a:xfrm>
          <a:prstGeom prst="rect">
            <a:avLst/>
          </a:prstGeom>
        </p:spPr>
      </p:pic>
      <p:sp>
        <p:nvSpPr>
          <p:cNvPr id="3" name="スライド番号プレースホルダー 2">
            <a:extLst>
              <a:ext uri="{FF2B5EF4-FFF2-40B4-BE49-F238E27FC236}">
                <a16:creationId xmlns:a16="http://schemas.microsoft.com/office/drawing/2014/main" id="{6DF4179E-5773-4DCD-0720-ABE1135DA054}"/>
              </a:ext>
            </a:extLst>
          </p:cNvPr>
          <p:cNvSpPr>
            <a:spLocks noGrp="1"/>
          </p:cNvSpPr>
          <p:nvPr>
            <p:ph type="sldNum" sz="quarter" idx="12"/>
          </p:nvPr>
        </p:nvSpPr>
        <p:spPr/>
        <p:txBody>
          <a:bodyPr/>
          <a:lstStyle/>
          <a:p>
            <a:fld id="{9D1E3EA3-BD4D-6E43-978F-523B06AF1452}" type="slidenum">
              <a:rPr kumimoji="1" lang="ja-JP" altLang="en-US" smtClean="0"/>
              <a:t>23</a:t>
            </a:fld>
            <a:endParaRPr kumimoji="1" lang="ja-JP" altLang="en-US"/>
          </a:p>
        </p:txBody>
      </p:sp>
      <p:sp>
        <p:nvSpPr>
          <p:cNvPr id="2" name="タイトル 1">
            <a:extLst>
              <a:ext uri="{FF2B5EF4-FFF2-40B4-BE49-F238E27FC236}">
                <a16:creationId xmlns:a16="http://schemas.microsoft.com/office/drawing/2014/main" id="{295F41A2-2AF3-8D68-192C-B5A217283E2F}"/>
              </a:ext>
            </a:extLst>
          </p:cNvPr>
          <p:cNvSpPr>
            <a:spLocks noGrp="1"/>
          </p:cNvSpPr>
          <p:nvPr>
            <p:ph type="title"/>
          </p:nvPr>
        </p:nvSpPr>
        <p:spPr>
          <a:xfrm>
            <a:off x="1069715" y="136525"/>
            <a:ext cx="10515600" cy="1325563"/>
          </a:xfrm>
        </p:spPr>
        <p:txBody>
          <a:bodyPr/>
          <a:lstStyle/>
          <a:p>
            <a:r>
              <a:rPr lang="ja-JP" altLang="en-US"/>
              <a:t>児童期の支援における基本的な視点</a:t>
            </a:r>
            <a:endParaRPr kumimoji="1" lang="ja-JP" altLang="en-US"/>
          </a:p>
        </p:txBody>
      </p:sp>
    </p:spTree>
    <p:extLst>
      <p:ext uri="{BB962C8B-B14F-4D97-AF65-F5344CB8AC3E}">
        <p14:creationId xmlns:p14="http://schemas.microsoft.com/office/powerpoint/2010/main" val="1834603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476945" y="50499"/>
            <a:ext cx="9238110" cy="635696"/>
          </a:xfrm>
          <a:prstGeom prst="rect">
            <a:avLst/>
          </a:prstGeom>
          <a:noFill/>
          <a:ln w="9525">
            <a:noFill/>
            <a:miter lim="800000"/>
            <a:headEnd/>
            <a:tailEnd/>
          </a:ln>
        </p:spPr>
        <p:txBody>
          <a:bodyPr wrap="square" anchor="t" anchorCtr="0">
            <a:noAutofit/>
          </a:bodyPr>
          <a:lstStyle/>
          <a:p>
            <a:pPr marL="539750" indent="-539750" algn="ctr">
              <a:spcBef>
                <a:spcPts val="1200"/>
              </a:spcBef>
            </a:pPr>
            <a:r>
              <a:rPr lang="ja-JP" altLang="en-US" sz="3200" u="sng" dirty="0">
                <a:latin typeface="BIZ UDPゴシック" panose="020B0400000000000000" pitchFamily="50" charset="-128"/>
                <a:ea typeface="BIZ UDPゴシック" panose="020B0400000000000000" pitchFamily="50" charset="-128"/>
                <a:cs typeface="HG丸ｺﾞｼｯｸM-PRO" pitchFamily="50" charset="-128"/>
              </a:rPr>
              <a:t>発達支援（広義）の「３本柱」</a:t>
            </a:r>
            <a:endParaRPr lang="en-US" altLang="ja-JP" sz="3200" dirty="0">
              <a:latin typeface="BIZ UDPゴシック" panose="020B0400000000000000" pitchFamily="50" charset="-128"/>
              <a:ea typeface="BIZ UDPゴシック" panose="020B0400000000000000" pitchFamily="50" charset="-128"/>
              <a:cs typeface="HG丸ｺﾞｼｯｸM-PRO" pitchFamily="50" charset="-128"/>
            </a:endParaRPr>
          </a:p>
        </p:txBody>
      </p:sp>
      <p:grpSp>
        <p:nvGrpSpPr>
          <p:cNvPr id="20" name="グループ化 19">
            <a:extLst>
              <a:ext uri="{FF2B5EF4-FFF2-40B4-BE49-F238E27FC236}">
                <a16:creationId xmlns:a16="http://schemas.microsoft.com/office/drawing/2014/main" id="{856B6CAD-16D2-2847-A42B-2D83263B51E9}"/>
              </a:ext>
            </a:extLst>
          </p:cNvPr>
          <p:cNvGrpSpPr/>
          <p:nvPr/>
        </p:nvGrpSpPr>
        <p:grpSpPr>
          <a:xfrm>
            <a:off x="3438903" y="1330106"/>
            <a:ext cx="5304355" cy="4692649"/>
            <a:chOff x="-1" y="1748724"/>
            <a:chExt cx="5732557" cy="4692649"/>
          </a:xfrm>
        </p:grpSpPr>
        <p:grpSp>
          <p:nvGrpSpPr>
            <p:cNvPr id="7" name="グループ化 6">
              <a:extLst>
                <a:ext uri="{FF2B5EF4-FFF2-40B4-BE49-F238E27FC236}">
                  <a16:creationId xmlns:a16="http://schemas.microsoft.com/office/drawing/2014/main" id="{175CA66D-5438-314E-89F8-24CB775941A3}"/>
                </a:ext>
              </a:extLst>
            </p:cNvPr>
            <p:cNvGrpSpPr/>
            <p:nvPr/>
          </p:nvGrpSpPr>
          <p:grpSpPr>
            <a:xfrm>
              <a:off x="-1" y="1748724"/>
              <a:ext cx="5184576" cy="4692649"/>
              <a:chOff x="920577" y="908197"/>
              <a:chExt cx="8640763" cy="5617215"/>
            </a:xfrm>
          </p:grpSpPr>
          <p:sp>
            <p:nvSpPr>
              <p:cNvPr id="8" name="円/楕円 7">
                <a:extLst>
                  <a:ext uri="{FF2B5EF4-FFF2-40B4-BE49-F238E27FC236}">
                    <a16:creationId xmlns:a16="http://schemas.microsoft.com/office/drawing/2014/main" id="{00EAE7E7-A248-5E41-92D5-ABFA6AF46F47}"/>
                  </a:ext>
                </a:extLst>
              </p:cNvPr>
              <p:cNvSpPr>
                <a:spLocks noChangeArrowheads="1"/>
              </p:cNvSpPr>
              <p:nvPr/>
            </p:nvSpPr>
            <p:spPr bwMode="auto">
              <a:xfrm>
                <a:off x="920577" y="908197"/>
                <a:ext cx="8640763" cy="5617215"/>
              </a:xfrm>
              <a:prstGeom prst="ellipse">
                <a:avLst/>
              </a:prstGeom>
              <a:solidFill>
                <a:srgbClr val="CCFF99"/>
              </a:solidFill>
              <a:ln w="9525" algn="ctr">
                <a:solidFill>
                  <a:schemeClr val="tx1"/>
                </a:solidFill>
                <a:round/>
                <a:headEnd/>
                <a:tailEnd/>
              </a:ln>
            </p:spPr>
            <p:txBody>
              <a:bodyPr lIns="36804" tIns="7359" rIns="36804" bIns="7359"/>
              <a:lstStyle/>
              <a:p>
                <a:pPr marL="119063" indent="-119063" defTabSz="873125"/>
                <a:endParaRPr lang="ja-JP" altLang="en-US" sz="1100">
                  <a:solidFill>
                    <a:srgbClr val="000000"/>
                  </a:solidFill>
                  <a:latin typeface="BIZ UDPゴシック" panose="020B0400000000000000" pitchFamily="50" charset="-128"/>
                  <a:ea typeface="BIZ UDPゴシック" panose="020B0400000000000000" pitchFamily="50" charset="-128"/>
                </a:endParaRPr>
              </a:p>
            </p:txBody>
          </p:sp>
          <p:sp>
            <p:nvSpPr>
              <p:cNvPr id="9" name="円/楕円 5">
                <a:extLst>
                  <a:ext uri="{FF2B5EF4-FFF2-40B4-BE49-F238E27FC236}">
                    <a16:creationId xmlns:a16="http://schemas.microsoft.com/office/drawing/2014/main" id="{A0744B70-F6B5-4A45-B813-53CA833AF17E}"/>
                  </a:ext>
                </a:extLst>
              </p:cNvPr>
              <p:cNvSpPr>
                <a:spLocks noChangeArrowheads="1"/>
              </p:cNvSpPr>
              <p:nvPr/>
            </p:nvSpPr>
            <p:spPr bwMode="auto">
              <a:xfrm>
                <a:off x="1784453" y="1039367"/>
                <a:ext cx="6768948" cy="3363750"/>
              </a:xfrm>
              <a:prstGeom prst="ellipse">
                <a:avLst/>
              </a:prstGeom>
              <a:solidFill>
                <a:srgbClr val="FFCC66"/>
              </a:solidFill>
              <a:ln w="9525" algn="ctr">
                <a:solidFill>
                  <a:schemeClr val="tx1"/>
                </a:solidFill>
                <a:round/>
                <a:headEnd/>
                <a:tailEnd/>
              </a:ln>
            </p:spPr>
            <p:txBody>
              <a:bodyPr lIns="36804" tIns="7359" rIns="36804" bIns="7359"/>
              <a:lstStyle/>
              <a:p>
                <a:pPr marL="119063" indent="-119063" defTabSz="873125"/>
                <a:endParaRPr lang="ja-JP" altLang="en-US" sz="1100">
                  <a:solidFill>
                    <a:srgbClr val="000000"/>
                  </a:solidFill>
                  <a:latin typeface="BIZ UDPゴシック" panose="020B0400000000000000" pitchFamily="50" charset="-128"/>
                  <a:ea typeface="BIZ UDPゴシック" panose="020B0400000000000000" pitchFamily="50" charset="-128"/>
                </a:endParaRPr>
              </a:p>
            </p:txBody>
          </p:sp>
          <p:sp>
            <p:nvSpPr>
              <p:cNvPr id="10" name="Rectangle 3">
                <a:extLst>
                  <a:ext uri="{FF2B5EF4-FFF2-40B4-BE49-F238E27FC236}">
                    <a16:creationId xmlns:a16="http://schemas.microsoft.com/office/drawing/2014/main" id="{2D549E97-AD3F-A445-B9DF-78FE8FFEF8FF}"/>
                  </a:ext>
                </a:extLst>
              </p:cNvPr>
              <p:cNvSpPr txBox="1">
                <a:spLocks noChangeArrowheads="1"/>
              </p:cNvSpPr>
              <p:nvPr/>
            </p:nvSpPr>
            <p:spPr>
              <a:xfrm>
                <a:off x="2562996" y="3372203"/>
                <a:ext cx="5429288" cy="647700"/>
              </a:xfrm>
              <a:prstGeom prst="rect">
                <a:avLst/>
              </a:prstGeom>
              <a:noFill/>
            </p:spPr>
            <p:txBody>
              <a:bodyPr/>
              <a:lstStyle/>
              <a:p>
                <a:pPr algn="ctr">
                  <a:defRPr/>
                </a:pPr>
                <a:r>
                  <a:rPr lang="ja-JP" altLang="en-US" sz="2000" dirty="0">
                    <a:solidFill>
                      <a:srgbClr val="000000"/>
                    </a:solidFill>
                    <a:latin typeface="BIZ UDPゴシック" panose="020B0400000000000000" pitchFamily="50" charset="-128"/>
                    <a:ea typeface="BIZ UDPゴシック" panose="020B0400000000000000" pitchFamily="50" charset="-128"/>
                  </a:rPr>
                  <a:t>親と協働の子育て支援</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pPr algn="ctr">
                  <a:defRPr/>
                </a:pPr>
                <a:r>
                  <a:rPr lang="ja-JP" altLang="en-US" sz="2000" dirty="0">
                    <a:solidFill>
                      <a:srgbClr val="000000"/>
                    </a:solidFill>
                    <a:latin typeface="BIZ UDPゴシック" panose="020B0400000000000000" pitchFamily="50" charset="-128"/>
                    <a:ea typeface="BIZ UDPゴシック" panose="020B0400000000000000" pitchFamily="50" charset="-128"/>
                  </a:rPr>
                  <a:t>（親育ち支援）</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pPr algn="ctr">
                  <a:defRPr/>
                </a:pPr>
                <a:endParaRPr lang="ja-JP" altLang="en-US" sz="2400" dirty="0">
                  <a:solidFill>
                    <a:srgbClr val="000000"/>
                  </a:solidFill>
                  <a:latin typeface="BIZ UDPゴシック" panose="020B0400000000000000" pitchFamily="50" charset="-128"/>
                  <a:ea typeface="BIZ UDPゴシック" panose="020B0400000000000000" pitchFamily="50" charset="-128"/>
                </a:endParaRPr>
              </a:p>
            </p:txBody>
          </p:sp>
          <p:sp>
            <p:nvSpPr>
              <p:cNvPr id="11" name="Rectangle 3">
                <a:extLst>
                  <a:ext uri="{FF2B5EF4-FFF2-40B4-BE49-F238E27FC236}">
                    <a16:creationId xmlns:a16="http://schemas.microsoft.com/office/drawing/2014/main" id="{62DCEFCF-12F3-B948-A79E-C078BD5991E4}"/>
                  </a:ext>
                </a:extLst>
              </p:cNvPr>
              <p:cNvSpPr txBox="1">
                <a:spLocks noChangeArrowheads="1"/>
              </p:cNvSpPr>
              <p:nvPr/>
            </p:nvSpPr>
            <p:spPr>
              <a:xfrm>
                <a:off x="3207185" y="4558185"/>
                <a:ext cx="4032026" cy="719138"/>
              </a:xfrm>
              <a:prstGeom prst="rect">
                <a:avLst/>
              </a:prstGeom>
              <a:noFill/>
            </p:spPr>
            <p:txBody>
              <a:bodyPr/>
              <a:lstStyle/>
              <a:p>
                <a:pPr algn="ctr">
                  <a:defRPr/>
                </a:pPr>
                <a:r>
                  <a:rPr lang="ja-JP" altLang="en-US" sz="2800" u="sng" dirty="0">
                    <a:solidFill>
                      <a:srgbClr val="008000"/>
                    </a:solidFill>
                    <a:latin typeface="BIZ UDPゴシック" panose="020B0400000000000000" pitchFamily="50" charset="-128"/>
                    <a:ea typeface="BIZ UDPゴシック" panose="020B0400000000000000" pitchFamily="50" charset="-128"/>
                  </a:rPr>
                  <a:t>地域連携</a:t>
                </a:r>
              </a:p>
            </p:txBody>
          </p:sp>
          <p:sp>
            <p:nvSpPr>
              <p:cNvPr id="12" name="Rectangle 3">
                <a:extLst>
                  <a:ext uri="{FF2B5EF4-FFF2-40B4-BE49-F238E27FC236}">
                    <a16:creationId xmlns:a16="http://schemas.microsoft.com/office/drawing/2014/main" id="{16EBB922-BB97-2446-91FD-77E8233582E6}"/>
                  </a:ext>
                </a:extLst>
              </p:cNvPr>
              <p:cNvSpPr txBox="1">
                <a:spLocks noChangeArrowheads="1"/>
              </p:cNvSpPr>
              <p:nvPr/>
            </p:nvSpPr>
            <p:spPr>
              <a:xfrm>
                <a:off x="3612219" y="2755103"/>
                <a:ext cx="2942106" cy="561975"/>
              </a:xfrm>
              <a:prstGeom prst="rect">
                <a:avLst/>
              </a:prstGeom>
              <a:noFill/>
            </p:spPr>
            <p:txBody>
              <a:bodyPr/>
              <a:lstStyle/>
              <a:p>
                <a:pPr algn="ctr">
                  <a:defRPr/>
                </a:pPr>
                <a:r>
                  <a:rPr lang="ja-JP" altLang="en-US" sz="2800" u="sng" dirty="0">
                    <a:solidFill>
                      <a:srgbClr val="FF0000"/>
                    </a:solidFill>
                    <a:latin typeface="BIZ UDPゴシック" panose="020B0400000000000000" pitchFamily="50" charset="-128"/>
                    <a:ea typeface="BIZ UDPゴシック" panose="020B0400000000000000" pitchFamily="50" charset="-128"/>
                  </a:rPr>
                  <a:t>家族支援</a:t>
                </a:r>
                <a:endParaRPr lang="en-US" altLang="ja-JP" sz="2800" u="sng" dirty="0">
                  <a:solidFill>
                    <a:srgbClr val="FF0000"/>
                  </a:solidFill>
                  <a:latin typeface="BIZ UDPゴシック" panose="020B0400000000000000" pitchFamily="50" charset="-128"/>
                  <a:ea typeface="BIZ UDPゴシック" panose="020B0400000000000000" pitchFamily="50" charset="-128"/>
                </a:endParaRPr>
              </a:p>
            </p:txBody>
          </p:sp>
          <p:sp>
            <p:nvSpPr>
              <p:cNvPr id="13" name="Rectangle 3">
                <a:extLst>
                  <a:ext uri="{FF2B5EF4-FFF2-40B4-BE49-F238E27FC236}">
                    <a16:creationId xmlns:a16="http://schemas.microsoft.com/office/drawing/2014/main" id="{AC468545-4D7A-FC44-BFED-EAA21DCB405D}"/>
                  </a:ext>
                </a:extLst>
              </p:cNvPr>
              <p:cNvSpPr txBox="1">
                <a:spLocks noChangeArrowheads="1"/>
              </p:cNvSpPr>
              <p:nvPr/>
            </p:nvSpPr>
            <p:spPr>
              <a:xfrm>
                <a:off x="2940594" y="5182096"/>
                <a:ext cx="4754884" cy="561975"/>
              </a:xfrm>
              <a:prstGeom prst="rect">
                <a:avLst/>
              </a:prstGeom>
              <a:noFill/>
            </p:spPr>
            <p:txBody>
              <a:bodyPr/>
              <a:lstStyle/>
              <a:p>
                <a:pPr algn="ctr">
                  <a:defRPr/>
                </a:pPr>
                <a:r>
                  <a:rPr lang="ja-JP" altLang="en-US" sz="2000" dirty="0">
                    <a:solidFill>
                      <a:srgbClr val="000000"/>
                    </a:solidFill>
                    <a:latin typeface="BIZ UDPゴシック" panose="020B0400000000000000" pitchFamily="50" charset="-128"/>
                    <a:ea typeface="BIZ UDPゴシック" panose="020B0400000000000000" pitchFamily="50" charset="-128"/>
                  </a:rPr>
                  <a:t>地域連携による支援</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pPr algn="ctr">
                  <a:defRPr/>
                </a:pPr>
                <a:r>
                  <a:rPr lang="ja-JP" altLang="en-US" sz="2000">
                    <a:solidFill>
                      <a:srgbClr val="000000"/>
                    </a:solidFill>
                    <a:latin typeface="BIZ UDPゴシック" panose="020B0400000000000000" pitchFamily="50" charset="-128"/>
                    <a:ea typeface="BIZ UDPゴシック" panose="020B0400000000000000" pitchFamily="50" charset="-128"/>
                  </a:rPr>
                  <a:t>地域での生活支援</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pPr algn="ctr">
                  <a:defRPr/>
                </a:pPr>
                <a:r>
                  <a:rPr lang="ja-JP" altLang="en-US" sz="2000" dirty="0">
                    <a:solidFill>
                      <a:srgbClr val="000000"/>
                    </a:solidFill>
                    <a:latin typeface="BIZ UDPゴシック" panose="020B0400000000000000" pitchFamily="50" charset="-128"/>
                    <a:ea typeface="BIZ UDPゴシック" panose="020B0400000000000000" pitchFamily="50" charset="-128"/>
                  </a:rPr>
                  <a:t>（地域力向上支援）</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pPr algn="ctr">
                  <a:defRPr/>
                </a:pPr>
                <a:endParaRPr lang="ja-JP" altLang="en-US" sz="2400" dirty="0">
                  <a:solidFill>
                    <a:srgbClr val="000000"/>
                  </a:solidFill>
                  <a:latin typeface="BIZ UDPゴシック" panose="020B0400000000000000" pitchFamily="50" charset="-128"/>
                  <a:ea typeface="BIZ UDPゴシック" panose="020B0400000000000000" pitchFamily="50" charset="-128"/>
                </a:endParaRPr>
              </a:p>
            </p:txBody>
          </p:sp>
          <p:sp>
            <p:nvSpPr>
              <p:cNvPr id="14" name="円/楕円 4">
                <a:extLst>
                  <a:ext uri="{FF2B5EF4-FFF2-40B4-BE49-F238E27FC236}">
                    <a16:creationId xmlns:a16="http://schemas.microsoft.com/office/drawing/2014/main" id="{5A63B550-C296-644C-A893-60E99D9A219C}"/>
                  </a:ext>
                </a:extLst>
              </p:cNvPr>
              <p:cNvSpPr>
                <a:spLocks noChangeArrowheads="1"/>
              </p:cNvSpPr>
              <p:nvPr/>
            </p:nvSpPr>
            <p:spPr bwMode="auto">
              <a:xfrm>
                <a:off x="2744658" y="1138809"/>
                <a:ext cx="4880434" cy="1547140"/>
              </a:xfrm>
              <a:prstGeom prst="ellipse">
                <a:avLst/>
              </a:prstGeom>
              <a:solidFill>
                <a:schemeClr val="accent5">
                  <a:lumMod val="40000"/>
                  <a:lumOff val="60000"/>
                </a:schemeClr>
              </a:solidFill>
              <a:ln w="9525" algn="ctr">
                <a:solidFill>
                  <a:schemeClr val="tx1"/>
                </a:solidFill>
                <a:round/>
                <a:headEnd/>
                <a:tailEnd/>
              </a:ln>
            </p:spPr>
            <p:txBody>
              <a:bodyPr lIns="36804" tIns="7359" rIns="36804" bIns="7359"/>
              <a:lstStyle/>
              <a:p>
                <a:pPr marL="119063" indent="-119063" defTabSz="873125"/>
                <a:endParaRPr lang="ja-JP" altLang="en-US" sz="1100" dirty="0">
                  <a:solidFill>
                    <a:srgbClr val="FFFFFF"/>
                  </a:solidFill>
                  <a:latin typeface="BIZ UDPゴシック" panose="020B0400000000000000" pitchFamily="50" charset="-128"/>
                  <a:ea typeface="BIZ UDPゴシック" panose="020B0400000000000000" pitchFamily="50" charset="-128"/>
                </a:endParaRPr>
              </a:p>
            </p:txBody>
          </p:sp>
          <p:sp>
            <p:nvSpPr>
              <p:cNvPr id="15" name="Rectangle 3">
                <a:extLst>
                  <a:ext uri="{FF2B5EF4-FFF2-40B4-BE49-F238E27FC236}">
                    <a16:creationId xmlns:a16="http://schemas.microsoft.com/office/drawing/2014/main" id="{6FA28F1D-9780-7B4F-92C5-8BC1EEC73E71}"/>
                  </a:ext>
                </a:extLst>
              </p:cNvPr>
              <p:cNvSpPr txBox="1">
                <a:spLocks noChangeArrowheads="1"/>
              </p:cNvSpPr>
              <p:nvPr/>
            </p:nvSpPr>
            <p:spPr>
              <a:xfrm>
                <a:off x="3801093" y="2062655"/>
                <a:ext cx="2879725" cy="719137"/>
              </a:xfrm>
              <a:prstGeom prst="rect">
                <a:avLst/>
              </a:prstGeom>
              <a:noFill/>
            </p:spPr>
            <p:txBody>
              <a:bodyPr/>
              <a:lstStyle/>
              <a:p>
                <a:pPr algn="ctr">
                  <a:defRPr/>
                </a:pPr>
                <a:r>
                  <a:rPr lang="ja-JP" altLang="en-US" sz="2000">
                    <a:solidFill>
                      <a:srgbClr val="000000"/>
                    </a:solidFill>
                    <a:latin typeface="BIZ UDPゴシック" panose="020B0400000000000000" pitchFamily="50" charset="-128"/>
                    <a:ea typeface="BIZ UDPゴシック" panose="020B0400000000000000" pitchFamily="50" charset="-128"/>
                  </a:rPr>
                  <a:t>子育ち支援</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p:txBody>
          </p:sp>
          <p:sp>
            <p:nvSpPr>
              <p:cNvPr id="16" name="Rectangle 3">
                <a:extLst>
                  <a:ext uri="{FF2B5EF4-FFF2-40B4-BE49-F238E27FC236}">
                    <a16:creationId xmlns:a16="http://schemas.microsoft.com/office/drawing/2014/main" id="{97C117B4-F13F-3240-BAC0-F35C5D7DB3EC}"/>
                  </a:ext>
                </a:extLst>
              </p:cNvPr>
              <p:cNvSpPr txBox="1">
                <a:spLocks noChangeArrowheads="1"/>
              </p:cNvSpPr>
              <p:nvPr/>
            </p:nvSpPr>
            <p:spPr>
              <a:xfrm>
                <a:off x="2584643" y="1450959"/>
                <a:ext cx="5200463" cy="561975"/>
              </a:xfrm>
              <a:prstGeom prst="rect">
                <a:avLst/>
              </a:prstGeom>
              <a:noFill/>
            </p:spPr>
            <p:txBody>
              <a:bodyPr/>
              <a:lstStyle/>
              <a:p>
                <a:pPr algn="ctr">
                  <a:defRPr/>
                </a:pPr>
                <a:r>
                  <a:rPr lang="ja-JP" altLang="en-US" sz="2800" u="sng">
                    <a:solidFill>
                      <a:srgbClr val="0000CC"/>
                    </a:solidFill>
                    <a:latin typeface="BIZ UDPゴシック" panose="020B0400000000000000" pitchFamily="50" charset="-128"/>
                    <a:ea typeface="BIZ UDPゴシック" panose="020B0400000000000000" pitchFamily="50" charset="-128"/>
                  </a:rPr>
                  <a:t>本人支援</a:t>
                </a:r>
                <a:endParaRPr lang="en-US" altLang="ja-JP" sz="2800" u="sng" dirty="0">
                  <a:solidFill>
                    <a:srgbClr val="0000CC"/>
                  </a:solidFill>
                  <a:latin typeface="BIZ UDPゴシック" panose="020B0400000000000000" pitchFamily="50" charset="-128"/>
                  <a:ea typeface="BIZ UDPゴシック" panose="020B0400000000000000" pitchFamily="50" charset="-128"/>
                </a:endParaRPr>
              </a:p>
            </p:txBody>
          </p:sp>
        </p:grpSp>
        <p:sp>
          <p:nvSpPr>
            <p:cNvPr id="4" name="下カーブ矢印 3">
              <a:extLst>
                <a:ext uri="{FF2B5EF4-FFF2-40B4-BE49-F238E27FC236}">
                  <a16:creationId xmlns:a16="http://schemas.microsoft.com/office/drawing/2014/main" id="{97815791-AE20-B14B-BA93-366454438DAB}"/>
                </a:ext>
              </a:extLst>
            </p:cNvPr>
            <p:cNvSpPr/>
            <p:nvPr/>
          </p:nvSpPr>
          <p:spPr>
            <a:xfrm rot="5400000">
              <a:off x="2770442" y="3190255"/>
              <a:ext cx="2873524" cy="1454939"/>
            </a:xfrm>
            <a:prstGeom prst="curvedDownArrow">
              <a:avLst>
                <a:gd name="adj1" fmla="val 11082"/>
                <a:gd name="adj2" fmla="val 26785"/>
                <a:gd name="adj3" fmla="val 2088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latin typeface="BIZ UDPゴシック" panose="020B0400000000000000" pitchFamily="50" charset="-128"/>
                <a:ea typeface="BIZ UDPゴシック" panose="020B0400000000000000" pitchFamily="50" charset="-128"/>
              </a:endParaRPr>
            </a:p>
          </p:txBody>
        </p:sp>
        <p:sp>
          <p:nvSpPr>
            <p:cNvPr id="17" name="Rectangle 3">
              <a:extLst>
                <a:ext uri="{FF2B5EF4-FFF2-40B4-BE49-F238E27FC236}">
                  <a16:creationId xmlns:a16="http://schemas.microsoft.com/office/drawing/2014/main" id="{43C1A68D-4880-5143-BBB0-0D280252C2B3}"/>
                </a:ext>
              </a:extLst>
            </p:cNvPr>
            <p:cNvSpPr txBox="1">
              <a:spLocks noChangeArrowheads="1"/>
            </p:cNvSpPr>
            <p:nvPr/>
          </p:nvSpPr>
          <p:spPr>
            <a:xfrm>
              <a:off x="4124603" y="4098066"/>
              <a:ext cx="1607953" cy="666477"/>
            </a:xfrm>
            <a:prstGeom prst="rect">
              <a:avLst/>
            </a:prstGeom>
            <a:solidFill>
              <a:srgbClr val="FFFF00"/>
            </a:solidFill>
            <a:ln>
              <a:solidFill>
                <a:schemeClr val="tx1"/>
              </a:solidFill>
            </a:ln>
          </p:spPr>
          <p:txBody>
            <a:bodyPr lIns="91440" tIns="45720" rIns="91440" bIns="45720" anchor="t"/>
            <a:lstStyle/>
            <a:p>
              <a:pPr algn="ctr">
                <a:defRPr/>
              </a:pPr>
              <a:r>
                <a:rPr lang="ja-JP" altLang="en-US" sz="2000" u="sng" dirty="0">
                  <a:latin typeface="BIZ UDPゴシック" panose="020B0400000000000000" pitchFamily="50" charset="-128"/>
                  <a:ea typeface="BIZ UDPゴシック" panose="020B0400000000000000" pitchFamily="50" charset="-128"/>
                </a:rPr>
                <a:t>移行支援</a:t>
              </a:r>
              <a:endParaRPr lang="en-US" altLang="ja-JP" sz="2000" u="sng" dirty="0">
                <a:latin typeface="BIZ UDPゴシック" panose="020B0400000000000000" pitchFamily="50" charset="-128"/>
                <a:ea typeface="BIZ UDPゴシック" panose="020B0400000000000000" pitchFamily="50" charset="-128"/>
              </a:endParaRPr>
            </a:p>
            <a:p>
              <a:pPr algn="ctr">
                <a:defRPr/>
              </a:pPr>
              <a:r>
                <a:rPr lang="ja-JP" altLang="en-US" sz="1200" b="1" dirty="0">
                  <a:latin typeface="BIZ UDPゴシック" panose="020B0400000000000000" pitchFamily="50" charset="-128"/>
                  <a:ea typeface="BIZ UDPゴシック" panose="020B0400000000000000" pitchFamily="50" charset="-128"/>
                </a:rPr>
                <a:t>インクルージョン</a:t>
              </a:r>
              <a:endParaRPr lang="en-US" altLang="ja-JP" sz="1200" dirty="0">
                <a:latin typeface="BIZ UDPゴシック" panose="020B0400000000000000" pitchFamily="50" charset="-128"/>
                <a:ea typeface="BIZ UDPゴシック" panose="020B0400000000000000" pitchFamily="50" charset="-128"/>
                <a:cs typeface="Arial"/>
              </a:endParaRPr>
            </a:p>
          </p:txBody>
        </p:sp>
      </p:grpSp>
      <p:sp>
        <p:nvSpPr>
          <p:cNvPr id="22" name="正方形/長方形 21">
            <a:extLst>
              <a:ext uri="{FF2B5EF4-FFF2-40B4-BE49-F238E27FC236}">
                <a16:creationId xmlns:a16="http://schemas.microsoft.com/office/drawing/2014/main" id="{4BCD0089-F58F-7F4E-9E02-A9CD10BA27B7}"/>
              </a:ext>
            </a:extLst>
          </p:cNvPr>
          <p:cNvSpPr/>
          <p:nvPr/>
        </p:nvSpPr>
        <p:spPr bwMode="auto">
          <a:xfrm>
            <a:off x="1326518" y="70020"/>
            <a:ext cx="9649072" cy="6657655"/>
          </a:xfrm>
          <a:prstGeom prst="rect">
            <a:avLst/>
          </a:prstGeom>
          <a:no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indent="-119063" defTabSz="873125" fontAlgn="base">
              <a:spcBef>
                <a:spcPct val="0"/>
              </a:spcBef>
              <a:spcAft>
                <a:spcPct val="0"/>
              </a:spcAft>
            </a:pPr>
            <a:endParaRPr lang="ja-JP" altLang="en-US" sz="1200">
              <a:latin typeface="BIZ UDPゴシック" panose="020B0400000000000000" pitchFamily="50" charset="-128"/>
              <a:ea typeface="BIZ UDPゴシック" panose="020B0400000000000000" pitchFamily="50" charset="-128"/>
            </a:endParaRPr>
          </a:p>
        </p:txBody>
      </p:sp>
      <p:sp>
        <p:nvSpPr>
          <p:cNvPr id="21" name="Rectangle 1">
            <a:extLst>
              <a:ext uri="{FF2B5EF4-FFF2-40B4-BE49-F238E27FC236}">
                <a16:creationId xmlns:a16="http://schemas.microsoft.com/office/drawing/2014/main" id="{91E20485-E482-B2F1-2AD3-97EC115F40D1}"/>
              </a:ext>
            </a:extLst>
          </p:cNvPr>
          <p:cNvSpPr>
            <a:spLocks noChangeArrowheads="1"/>
          </p:cNvSpPr>
          <p:nvPr/>
        </p:nvSpPr>
        <p:spPr bwMode="auto">
          <a:xfrm>
            <a:off x="7942716" y="1433306"/>
            <a:ext cx="2515272" cy="860517"/>
          </a:xfrm>
          <a:prstGeom prst="rect">
            <a:avLst/>
          </a:prstGeom>
          <a:noFill/>
          <a:ln w="9525">
            <a:noFill/>
            <a:miter lim="800000"/>
            <a:headEnd/>
            <a:tailEnd/>
          </a:ln>
        </p:spPr>
        <p:txBody>
          <a:bodyPr wrap="square" anchor="t" anchorCtr="0">
            <a:noAutofit/>
          </a:bodyPr>
          <a:lstStyle/>
          <a:p>
            <a:pPr marL="3175" indent="-3175">
              <a:spcBef>
                <a:spcPts val="1200"/>
              </a:spcBef>
            </a:pPr>
            <a:r>
              <a:rPr lang="ja-JP" altLang="en-US" sz="2400" dirty="0">
                <a:latin typeface="BIZ UDPゴシック" panose="020B0400000000000000" pitchFamily="50" charset="-128"/>
                <a:ea typeface="BIZ UDPゴシック" panose="020B0400000000000000" pitchFamily="50" charset="-128"/>
                <a:cs typeface="HG丸ｺﾞｼｯｸM-PRO" pitchFamily="50" charset="-128"/>
              </a:rPr>
              <a:t>「本人支援」</a:t>
            </a:r>
            <a:endParaRPr lang="en-US" altLang="ja-JP" sz="2400" dirty="0">
              <a:latin typeface="BIZ UDPゴシック" panose="020B0400000000000000" pitchFamily="50" charset="-128"/>
              <a:ea typeface="BIZ UDPゴシック" panose="020B0400000000000000" pitchFamily="50" charset="-128"/>
              <a:cs typeface="HG丸ｺﾞｼｯｸM-PRO" pitchFamily="50" charset="-128"/>
            </a:endParaRPr>
          </a:p>
          <a:p>
            <a:pPr marL="3175" indent="-3175">
              <a:spcBef>
                <a:spcPts val="1200"/>
              </a:spcBef>
            </a:pP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（狭義の発達支援）</a:t>
            </a:r>
          </a:p>
        </p:txBody>
      </p:sp>
      <p:sp>
        <p:nvSpPr>
          <p:cNvPr id="23" name="Rectangle 1">
            <a:extLst>
              <a:ext uri="{FF2B5EF4-FFF2-40B4-BE49-F238E27FC236}">
                <a16:creationId xmlns:a16="http://schemas.microsoft.com/office/drawing/2014/main" id="{0D190BED-4D30-EB92-F451-16F08F331805}"/>
              </a:ext>
            </a:extLst>
          </p:cNvPr>
          <p:cNvSpPr>
            <a:spLocks noChangeArrowheads="1"/>
          </p:cNvSpPr>
          <p:nvPr/>
        </p:nvSpPr>
        <p:spPr bwMode="auto">
          <a:xfrm>
            <a:off x="1384215" y="6294621"/>
            <a:ext cx="9722740" cy="635696"/>
          </a:xfrm>
          <a:prstGeom prst="rect">
            <a:avLst/>
          </a:prstGeom>
          <a:noFill/>
          <a:ln w="9525">
            <a:noFill/>
            <a:miter lim="800000"/>
            <a:headEnd/>
            <a:tailEnd/>
          </a:ln>
        </p:spPr>
        <p:txBody>
          <a:bodyPr wrap="square" anchor="t" anchorCtr="0">
            <a:noAutofit/>
          </a:bodyPr>
          <a:lstStyle/>
          <a:p>
            <a:pPr marL="539750" indent="-539750" algn="ctr">
              <a:spcBef>
                <a:spcPts val="1200"/>
              </a:spcBef>
            </a:pPr>
            <a:r>
              <a:rPr lang="ja-JP" altLang="en-US" sz="2400" u="sng" dirty="0">
                <a:latin typeface="ＭＳ Ｐゴシック" panose="020B0600070205080204" pitchFamily="50" charset="-128"/>
                <a:cs typeface="HG丸ｺﾞｼｯｸM-PRO" pitchFamily="50" charset="-128"/>
              </a:rPr>
              <a:t>「３本柱」</a:t>
            </a:r>
            <a:r>
              <a:rPr lang="ja-JP" altLang="en-US" sz="2400" dirty="0">
                <a:latin typeface="ＭＳ Ｐゴシック" panose="020B0600070205080204" pitchFamily="50" charset="-128"/>
                <a:cs typeface="HG丸ｺﾞｼｯｸM-PRO" pitchFamily="50" charset="-128"/>
              </a:rPr>
              <a:t>は、個別支援計画に盛り込まれるべき視点である</a:t>
            </a:r>
            <a:endParaRPr lang="en-US" altLang="ja-JP" sz="2400" dirty="0">
              <a:latin typeface="ＭＳ Ｐゴシック" panose="020B0600070205080204" pitchFamily="50" charset="-128"/>
              <a:cs typeface="HG丸ｺﾞｼｯｸM-PRO" pitchFamily="50" charset="-128"/>
            </a:endParaRPr>
          </a:p>
        </p:txBody>
      </p:sp>
      <p:sp>
        <p:nvSpPr>
          <p:cNvPr id="24" name="Rectangle 1">
            <a:extLst>
              <a:ext uri="{FF2B5EF4-FFF2-40B4-BE49-F238E27FC236}">
                <a16:creationId xmlns:a16="http://schemas.microsoft.com/office/drawing/2014/main" id="{D8B89897-D113-A9DE-313F-C0CB6A07C5EA}"/>
              </a:ext>
            </a:extLst>
          </p:cNvPr>
          <p:cNvSpPr>
            <a:spLocks noChangeArrowheads="1"/>
          </p:cNvSpPr>
          <p:nvPr/>
        </p:nvSpPr>
        <p:spPr bwMode="auto">
          <a:xfrm>
            <a:off x="3719736" y="776602"/>
            <a:ext cx="5219544" cy="486536"/>
          </a:xfrm>
          <a:prstGeom prst="rect">
            <a:avLst/>
          </a:prstGeom>
          <a:noFill/>
          <a:ln w="9525">
            <a:noFill/>
            <a:miter lim="800000"/>
            <a:headEnd/>
            <a:tailEnd/>
          </a:ln>
        </p:spPr>
        <p:txBody>
          <a:bodyPr wrap="square" anchor="t" anchorCtr="0">
            <a:noAutofit/>
          </a:bodyPr>
          <a:lstStyle/>
          <a:p>
            <a:pPr marL="539750" indent="-539750">
              <a:spcBef>
                <a:spcPts val="1200"/>
              </a:spcBef>
            </a:pPr>
            <a:r>
              <a:rPr lang="en-US" altLang="ja-JP" dirty="0">
                <a:solidFill>
                  <a:schemeClr val="bg1"/>
                </a:solidFill>
                <a:latin typeface="BIZ UDPゴシック" panose="020B0400000000000000" pitchFamily="50" charset="-128"/>
                <a:ea typeface="BIZ UDPゴシック" panose="020B0400000000000000" pitchFamily="50" charset="-128"/>
                <a:cs typeface="HG丸ｺﾞｼｯｸM-PRO" pitchFamily="50" charset="-128"/>
              </a:rPr>
              <a:t>※ </a:t>
            </a:r>
            <a:r>
              <a:rPr lang="ja-JP" altLang="en-US" dirty="0">
                <a:solidFill>
                  <a:schemeClr val="bg1"/>
                </a:solidFill>
                <a:latin typeface="BIZ UDPゴシック" panose="020B0400000000000000" pitchFamily="50" charset="-128"/>
                <a:ea typeface="BIZ UDPゴシック" panose="020B0400000000000000" pitchFamily="50" charset="-128"/>
                <a:cs typeface="HG丸ｺﾞｼｯｸM-PRO" pitchFamily="50" charset="-128"/>
              </a:rPr>
              <a:t>発達支援（広義）は、３層構造である</a:t>
            </a:r>
            <a:endParaRPr lang="en-US" altLang="ja-JP" dirty="0">
              <a:solidFill>
                <a:schemeClr val="bg1"/>
              </a:solidFill>
              <a:latin typeface="BIZ UDPゴシック" panose="020B0400000000000000" pitchFamily="50" charset="-128"/>
              <a:ea typeface="BIZ UDPゴシック" panose="020B0400000000000000" pitchFamily="50" charset="-128"/>
              <a:cs typeface="HG丸ｺﾞｼｯｸM-PRO" pitchFamily="50" charset="-128"/>
            </a:endParaRPr>
          </a:p>
        </p:txBody>
      </p:sp>
      <p:sp>
        <p:nvSpPr>
          <p:cNvPr id="25" name="Rectangle 1">
            <a:extLst>
              <a:ext uri="{FF2B5EF4-FFF2-40B4-BE49-F238E27FC236}">
                <a16:creationId xmlns:a16="http://schemas.microsoft.com/office/drawing/2014/main" id="{952E0EEC-38E5-AB84-5F9A-69FDEF047BC4}"/>
              </a:ext>
            </a:extLst>
          </p:cNvPr>
          <p:cNvSpPr>
            <a:spLocks noChangeArrowheads="1"/>
          </p:cNvSpPr>
          <p:nvPr/>
        </p:nvSpPr>
        <p:spPr bwMode="auto">
          <a:xfrm>
            <a:off x="1384216" y="2731038"/>
            <a:ext cx="2640865" cy="1628320"/>
          </a:xfrm>
          <a:prstGeom prst="rect">
            <a:avLst/>
          </a:prstGeom>
          <a:noFill/>
          <a:ln w="9525">
            <a:noFill/>
            <a:miter lim="800000"/>
            <a:headEnd/>
            <a:tailEnd/>
          </a:ln>
        </p:spPr>
        <p:txBody>
          <a:bodyPr wrap="square" anchor="t" anchorCtr="0">
            <a:noAutofit/>
          </a:bodyPr>
          <a:lstStyle/>
          <a:p>
            <a:pPr>
              <a:spcBef>
                <a:spcPts val="1200"/>
              </a:spcBef>
            </a:pPr>
            <a:r>
              <a:rPr lang="ja-JP" altLang="en-US" sz="2400" dirty="0">
                <a:latin typeface="BIZ UDPゴシック" panose="020B0400000000000000" pitchFamily="50" charset="-128"/>
                <a:ea typeface="BIZ UDPゴシック" panose="020B0400000000000000" pitchFamily="50" charset="-128"/>
                <a:cs typeface="HG丸ｺﾞｼｯｸM-PRO" pitchFamily="50" charset="-128"/>
              </a:rPr>
              <a:t>「家族支援」</a:t>
            </a:r>
            <a:endParaRPr lang="en-US" altLang="ja-JP" sz="2400" dirty="0">
              <a:latin typeface="BIZ UDPゴシック" panose="020B0400000000000000" pitchFamily="50" charset="-128"/>
              <a:ea typeface="BIZ UDPゴシック" panose="020B0400000000000000" pitchFamily="50" charset="-128"/>
              <a:cs typeface="HG丸ｺﾞｼｯｸM-PRO" pitchFamily="50" charset="-128"/>
            </a:endParaRPr>
          </a:p>
          <a:p>
            <a:pPr>
              <a:spcBef>
                <a:spcPts val="1200"/>
              </a:spcBef>
            </a:pP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（保護者支援）</a:t>
            </a:r>
            <a:endParaRPr lang="en-US" altLang="ja-JP" sz="2000" dirty="0">
              <a:latin typeface="BIZ UDPゴシック" panose="020B0400000000000000" pitchFamily="50" charset="-128"/>
              <a:ea typeface="BIZ UDPゴシック" panose="020B0400000000000000" pitchFamily="50" charset="-128"/>
              <a:cs typeface="HG丸ｺﾞｼｯｸM-PRO" pitchFamily="50" charset="-128"/>
            </a:endParaRPr>
          </a:p>
          <a:p>
            <a:pPr>
              <a:spcBef>
                <a:spcPts val="1200"/>
              </a:spcBef>
            </a:pP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（きょうだい支援）</a:t>
            </a:r>
          </a:p>
        </p:txBody>
      </p:sp>
      <p:sp>
        <p:nvSpPr>
          <p:cNvPr id="26" name="Rectangle 1">
            <a:extLst>
              <a:ext uri="{FF2B5EF4-FFF2-40B4-BE49-F238E27FC236}">
                <a16:creationId xmlns:a16="http://schemas.microsoft.com/office/drawing/2014/main" id="{5128531E-3C09-00D4-6FE1-7120F36FA54F}"/>
              </a:ext>
            </a:extLst>
          </p:cNvPr>
          <p:cNvSpPr>
            <a:spLocks noChangeArrowheads="1"/>
          </p:cNvSpPr>
          <p:nvPr/>
        </p:nvSpPr>
        <p:spPr bwMode="auto">
          <a:xfrm>
            <a:off x="7331845" y="4679708"/>
            <a:ext cx="3920975" cy="1495314"/>
          </a:xfrm>
          <a:prstGeom prst="rect">
            <a:avLst/>
          </a:prstGeom>
          <a:noFill/>
          <a:ln w="9525">
            <a:noFill/>
            <a:miter lim="800000"/>
            <a:headEnd/>
            <a:tailEnd/>
          </a:ln>
        </p:spPr>
        <p:txBody>
          <a:bodyPr wrap="square" anchor="t" anchorCtr="0">
            <a:noAutofit/>
          </a:bodyPr>
          <a:lstStyle/>
          <a:p>
            <a:pPr marL="3175" indent="-3175">
              <a:spcBef>
                <a:spcPts val="1200"/>
              </a:spcBef>
            </a:pPr>
            <a:r>
              <a:rPr lang="ja-JP" altLang="en-US" sz="2400" dirty="0">
                <a:latin typeface="BIZ UDPゴシック" panose="020B0400000000000000" pitchFamily="50" charset="-128"/>
                <a:ea typeface="BIZ UDPゴシック" panose="020B0400000000000000" pitchFamily="50" charset="-128"/>
                <a:cs typeface="HG丸ｺﾞｼｯｸM-PRO" pitchFamily="50" charset="-128"/>
              </a:rPr>
              <a:t>「地域支援」「地域連携」</a:t>
            </a:r>
            <a:endParaRPr lang="en-US" altLang="ja-JP" sz="2400" dirty="0">
              <a:latin typeface="BIZ UDPゴシック" panose="020B0400000000000000" pitchFamily="50" charset="-128"/>
              <a:ea typeface="BIZ UDPゴシック" panose="020B0400000000000000" pitchFamily="50" charset="-128"/>
              <a:cs typeface="HG丸ｺﾞｼｯｸM-PRO" pitchFamily="50" charset="-128"/>
            </a:endParaRPr>
          </a:p>
          <a:p>
            <a:pPr marL="3175" indent="-3175">
              <a:spcBef>
                <a:spcPts val="1200"/>
              </a:spcBef>
            </a:pP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（本人の育ち、進路、生活）</a:t>
            </a:r>
            <a:endParaRPr lang="en-US" altLang="ja-JP" sz="2000" dirty="0">
              <a:latin typeface="BIZ UDPゴシック" panose="020B0400000000000000" pitchFamily="50" charset="-128"/>
              <a:ea typeface="BIZ UDPゴシック" panose="020B0400000000000000" pitchFamily="50" charset="-128"/>
              <a:cs typeface="HG丸ｺﾞｼｯｸM-PRO" pitchFamily="50" charset="-128"/>
            </a:endParaRPr>
          </a:p>
          <a:p>
            <a:pPr marL="3175" indent="-3175">
              <a:spcBef>
                <a:spcPts val="1200"/>
              </a:spcBef>
            </a:pP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（随時「移行支援」を意識）</a:t>
            </a:r>
          </a:p>
        </p:txBody>
      </p:sp>
    </p:spTree>
    <p:extLst>
      <p:ext uri="{BB962C8B-B14F-4D97-AF65-F5344CB8AC3E}">
        <p14:creationId xmlns:p14="http://schemas.microsoft.com/office/powerpoint/2010/main" val="1163104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2CEBCAF7-51E4-7913-10C7-971FF2791BD3}"/>
              </a:ext>
            </a:extLst>
          </p:cNvPr>
          <p:cNvSpPr>
            <a:spLocks noGrp="1"/>
          </p:cNvSpPr>
          <p:nvPr>
            <p:ph type="title"/>
          </p:nvPr>
        </p:nvSpPr>
        <p:spPr/>
        <p:txBody>
          <a:bodyPr/>
          <a:lstStyle/>
          <a:p>
            <a:r>
              <a:rPr lang="ja-JP" altLang="en-US" dirty="0">
                <a:solidFill>
                  <a:srgbClr val="099BDD"/>
                </a:solidFill>
                <a:latin typeface="MS UI Gothic" panose="020B0600070205080204" pitchFamily="50" charset="-128"/>
                <a:ea typeface="MS UI Gothic" panose="020B0600070205080204" pitchFamily="50" charset="-128"/>
              </a:rPr>
              <a:t>発達支援（本人支援）</a:t>
            </a:r>
            <a:endParaRPr lang="ja-JP" altLang="en-US" dirty="0">
              <a:latin typeface="MS UI Gothic" panose="020B0600070205080204" pitchFamily="50" charset="-128"/>
              <a:ea typeface="MS UI Gothic" panose="020B0600070205080204" pitchFamily="50" charset="-128"/>
            </a:endParaRPr>
          </a:p>
        </p:txBody>
      </p:sp>
      <p:sp>
        <p:nvSpPr>
          <p:cNvPr id="6" name="テキスト プレースホルダー 5">
            <a:extLst>
              <a:ext uri="{FF2B5EF4-FFF2-40B4-BE49-F238E27FC236}">
                <a16:creationId xmlns:a16="http://schemas.microsoft.com/office/drawing/2014/main" id="{D8CEA61D-F662-3B73-ABC0-15B28AB6B1A7}"/>
              </a:ext>
            </a:extLst>
          </p:cNvPr>
          <p:cNvSpPr>
            <a:spLocks noGrp="1"/>
          </p:cNvSpPr>
          <p:nvPr>
            <p:ph type="body"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F269F0D8-5EBD-3CD7-7CB7-9553FA722520}"/>
              </a:ext>
            </a:extLst>
          </p:cNvPr>
          <p:cNvSpPr>
            <a:spLocks noGrp="1"/>
          </p:cNvSpPr>
          <p:nvPr>
            <p:ph type="sldNum" sz="quarter" idx="12"/>
          </p:nvPr>
        </p:nvSpPr>
        <p:spPr/>
        <p:txBody>
          <a:bodyPr/>
          <a:lstStyle/>
          <a:p>
            <a:pPr algn="r"/>
            <a:fld id="{F7197E0B-3DE5-44B4-8205-21AF5ABFE129}" type="slidenum">
              <a:rPr lang="ja-JP" altLang="en-US">
                <a:solidFill>
                  <a:prstClr val="black">
                    <a:tint val="75000"/>
                  </a:prstClr>
                </a:solidFill>
                <a:latin typeface="UD デジタル 教科書体 NK-B" panose="02020700000000000000" pitchFamily="18" charset="-128"/>
                <a:ea typeface="UD デジタル 教科書体 NK-B" panose="02020700000000000000" pitchFamily="18" charset="-128"/>
              </a:rPr>
              <a:pPr algn="r"/>
              <a:t>25</a:t>
            </a:fld>
            <a:endParaRPr lang="ja-JP" altLang="en-US">
              <a:solidFill>
                <a:prstClr val="black">
                  <a:tint val="75000"/>
                </a:prstClr>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346237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左カーブ矢印 40"/>
          <p:cNvSpPr/>
          <p:nvPr/>
        </p:nvSpPr>
        <p:spPr>
          <a:xfrm rot="10800000" flipH="1">
            <a:off x="8040217" y="1412776"/>
            <a:ext cx="942675" cy="4680520"/>
          </a:xfrm>
          <a:prstGeom prst="curvedLeftArrow">
            <a:avLst>
              <a:gd name="adj1" fmla="val 11496"/>
              <a:gd name="adj2" fmla="val 25762"/>
              <a:gd name="adj3" fmla="val 25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ja-JP" altLang="en-US">
              <a:solidFill>
                <a:prstClr val="black"/>
              </a:solidFill>
              <a:latin typeface="BIZ UDPゴシック" panose="020B0400000000000000" pitchFamily="50" charset="-128"/>
              <a:ea typeface="BIZ UDPゴシック" panose="020B0400000000000000" pitchFamily="50" charset="-128"/>
            </a:endParaRPr>
          </a:p>
        </p:txBody>
      </p:sp>
      <p:sp>
        <p:nvSpPr>
          <p:cNvPr id="4" name="タイトル 3"/>
          <p:cNvSpPr>
            <a:spLocks noGrp="1"/>
          </p:cNvSpPr>
          <p:nvPr>
            <p:ph type="title"/>
          </p:nvPr>
        </p:nvSpPr>
        <p:spPr>
          <a:xfrm>
            <a:off x="1854599" y="248632"/>
            <a:ext cx="6857999" cy="576064"/>
          </a:xfrm>
        </p:spPr>
        <p:txBody>
          <a:bodyPr>
            <a:noAutofit/>
          </a:bodyPr>
          <a:lstStyle/>
          <a:p>
            <a:r>
              <a:rPr lang="ja-JP" altLang="en-US" sz="3600" b="1" dirty="0">
                <a:latin typeface="BIZ UDPゴシック" panose="020B0400000000000000" pitchFamily="50" charset="-128"/>
                <a:ea typeface="BIZ UDPゴシック" panose="020B0400000000000000" pitchFamily="50" charset="-128"/>
              </a:rPr>
              <a:t>こどもの支援のプロセス</a:t>
            </a:r>
            <a:endParaRPr lang="ja-JP" altLang="en-US" sz="3600" dirty="0">
              <a:latin typeface="BIZ UDPゴシック" panose="020B0400000000000000" pitchFamily="50" charset="-128"/>
              <a:ea typeface="BIZ UDPゴシック" panose="020B0400000000000000" pitchFamily="50" charset="-128"/>
            </a:endParaRPr>
          </a:p>
        </p:txBody>
      </p:sp>
      <p:grpSp>
        <p:nvGrpSpPr>
          <p:cNvPr id="5" name="グループ化 36"/>
          <p:cNvGrpSpPr/>
          <p:nvPr/>
        </p:nvGrpSpPr>
        <p:grpSpPr>
          <a:xfrm>
            <a:off x="1837511" y="1196756"/>
            <a:ext cx="5786845" cy="672109"/>
            <a:chOff x="272480" y="836711"/>
            <a:chExt cx="7257894" cy="672109"/>
          </a:xfrm>
        </p:grpSpPr>
        <p:sp>
          <p:nvSpPr>
            <p:cNvPr id="3" name="角丸四角形 2"/>
            <p:cNvSpPr/>
            <p:nvPr/>
          </p:nvSpPr>
          <p:spPr>
            <a:xfrm>
              <a:off x="272480" y="836711"/>
              <a:ext cx="6264696" cy="672109"/>
            </a:xfrm>
            <a:prstGeom prst="roundRect">
              <a:avLst/>
            </a:prstGeom>
          </p:spPr>
          <p:style>
            <a:lnRef idx="1">
              <a:schemeClr val="accent5"/>
            </a:lnRef>
            <a:fillRef idx="2">
              <a:schemeClr val="accent5"/>
            </a:fillRef>
            <a:effectRef idx="1">
              <a:schemeClr val="accent5"/>
            </a:effectRef>
            <a:fontRef idx="minor">
              <a:schemeClr val="dk1"/>
            </a:fontRef>
          </p:style>
          <p:txBody>
            <a:bodyPr lIns="36000" tIns="36000" rIns="36000" bIns="36000" rtlCol="0" anchor="ctr"/>
            <a:lstStyle/>
            <a:p>
              <a:pPr algn="ctr">
                <a:defRPr/>
              </a:pPr>
              <a:r>
                <a:rPr lang="ja-JP" altLang="en-US" dirty="0">
                  <a:solidFill>
                    <a:prstClr val="black"/>
                  </a:solidFill>
                  <a:latin typeface="BIZ UDPゴシック" panose="020B0400000000000000" pitchFamily="50" charset="-128"/>
                  <a:ea typeface="BIZ UDPゴシック" panose="020B0400000000000000" pitchFamily="50" charset="-128"/>
                </a:rPr>
                <a:t>こどもが示す現状をありのままにとらえる</a:t>
              </a:r>
              <a:endParaRPr lang="en-US" altLang="ja-JP" dirty="0">
                <a:solidFill>
                  <a:prstClr val="black"/>
                </a:solidFill>
                <a:latin typeface="BIZ UDPゴシック" panose="020B0400000000000000" pitchFamily="50" charset="-128"/>
                <a:ea typeface="BIZ UDPゴシック" panose="020B0400000000000000" pitchFamily="50" charset="-128"/>
              </a:endParaRPr>
            </a:p>
            <a:p>
              <a:pPr algn="ctr">
                <a:defRPr/>
              </a:pPr>
              <a:r>
                <a:rPr lang="ja-JP" altLang="en-US" dirty="0">
                  <a:solidFill>
                    <a:prstClr val="black"/>
                  </a:solidFill>
                  <a:latin typeface="BIZ UDPゴシック" panose="020B0400000000000000" pitchFamily="50" charset="-128"/>
                  <a:ea typeface="BIZ UDPゴシック" panose="020B0400000000000000" pitchFamily="50" charset="-128"/>
                </a:rPr>
                <a:t>（知識と客観的視点）</a:t>
              </a:r>
            </a:p>
          </p:txBody>
        </p:sp>
        <p:sp>
          <p:nvSpPr>
            <p:cNvPr id="2" name="円/楕円 1"/>
            <p:cNvSpPr/>
            <p:nvPr/>
          </p:nvSpPr>
          <p:spPr>
            <a:xfrm>
              <a:off x="6609184" y="958403"/>
              <a:ext cx="921190" cy="5107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600" b="1" dirty="0">
                  <a:solidFill>
                    <a:prstClr val="black"/>
                  </a:solidFill>
                  <a:latin typeface="BIZ UDPゴシック" panose="020B0400000000000000" pitchFamily="50" charset="-128"/>
                  <a:ea typeface="BIZ UDPゴシック" panose="020B0400000000000000" pitchFamily="50" charset="-128"/>
                </a:rPr>
                <a:t>把握</a:t>
              </a:r>
            </a:p>
          </p:txBody>
        </p:sp>
      </p:grpSp>
      <p:grpSp>
        <p:nvGrpSpPr>
          <p:cNvPr id="7" name="グループ化 35"/>
          <p:cNvGrpSpPr/>
          <p:nvPr/>
        </p:nvGrpSpPr>
        <p:grpSpPr>
          <a:xfrm>
            <a:off x="1706883" y="5013180"/>
            <a:ext cx="6139541" cy="672109"/>
            <a:chOff x="144608" y="5013175"/>
            <a:chExt cx="7445772" cy="672109"/>
          </a:xfrm>
        </p:grpSpPr>
        <p:sp>
          <p:nvSpPr>
            <p:cNvPr id="6" name="角丸四角形 5"/>
            <p:cNvSpPr/>
            <p:nvPr/>
          </p:nvSpPr>
          <p:spPr>
            <a:xfrm>
              <a:off x="144608" y="5013175"/>
              <a:ext cx="6470643" cy="672109"/>
            </a:xfrm>
            <a:prstGeom prst="roundRect">
              <a:avLst/>
            </a:prstGeom>
          </p:spPr>
          <p:style>
            <a:lnRef idx="1">
              <a:schemeClr val="accent5"/>
            </a:lnRef>
            <a:fillRef idx="2">
              <a:schemeClr val="accent5"/>
            </a:fillRef>
            <a:effectRef idx="1">
              <a:schemeClr val="accent5"/>
            </a:effectRef>
            <a:fontRef idx="minor">
              <a:schemeClr val="dk1"/>
            </a:fontRef>
          </p:style>
          <p:txBody>
            <a:bodyPr lIns="36000" tIns="36000" rIns="36000" bIns="36000" rtlCol="0" anchor="ctr"/>
            <a:lstStyle/>
            <a:p>
              <a:pPr algn="ctr">
                <a:defRPr/>
              </a:pPr>
              <a:r>
                <a:rPr lang="ja-JP" altLang="en-US" sz="1600" dirty="0">
                  <a:solidFill>
                    <a:prstClr val="black"/>
                  </a:solidFill>
                  <a:latin typeface="BIZ UDPゴシック" panose="020B0400000000000000" pitchFamily="50" charset="-128"/>
                  <a:ea typeface="BIZ UDPゴシック" panose="020B0400000000000000" pitchFamily="50" charset="-128"/>
                </a:rPr>
                <a:t>とらえた状況を障害特性、発達段階、生活環境と照合する</a:t>
              </a:r>
              <a:endParaRPr lang="en-US" altLang="ja-JP" sz="1600" dirty="0">
                <a:solidFill>
                  <a:prstClr val="black"/>
                </a:solidFill>
                <a:latin typeface="BIZ UDPゴシック" panose="020B0400000000000000" pitchFamily="50" charset="-128"/>
                <a:ea typeface="BIZ UDPゴシック" panose="020B0400000000000000" pitchFamily="50" charset="-128"/>
              </a:endParaRPr>
            </a:p>
            <a:p>
              <a:pPr algn="ctr">
                <a:defRPr/>
              </a:pPr>
              <a:r>
                <a:rPr lang="ja-JP" altLang="en-US" sz="1600" dirty="0">
                  <a:solidFill>
                    <a:prstClr val="black"/>
                  </a:solidFill>
                  <a:latin typeface="BIZ UDPゴシック" panose="020B0400000000000000" pitchFamily="50" charset="-128"/>
                  <a:ea typeface="BIZ UDPゴシック" panose="020B0400000000000000" pitchFamily="50" charset="-128"/>
                </a:rPr>
                <a:t>（情報収集と評価と想定）</a:t>
              </a:r>
            </a:p>
          </p:txBody>
        </p:sp>
        <p:sp>
          <p:nvSpPr>
            <p:cNvPr id="31" name="円/楕円 30"/>
            <p:cNvSpPr/>
            <p:nvPr/>
          </p:nvSpPr>
          <p:spPr>
            <a:xfrm>
              <a:off x="6747265" y="5085183"/>
              <a:ext cx="843115" cy="5107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600" b="1" dirty="0">
                  <a:solidFill>
                    <a:prstClr val="black"/>
                  </a:solidFill>
                  <a:latin typeface="BIZ UDPゴシック" panose="020B0400000000000000" pitchFamily="50" charset="-128"/>
                  <a:ea typeface="BIZ UDPゴシック" panose="020B0400000000000000" pitchFamily="50" charset="-128"/>
                </a:rPr>
                <a:t>分析</a:t>
              </a:r>
            </a:p>
          </p:txBody>
        </p:sp>
      </p:grpSp>
      <p:grpSp>
        <p:nvGrpSpPr>
          <p:cNvPr id="10" name="グループ化 37"/>
          <p:cNvGrpSpPr/>
          <p:nvPr/>
        </p:nvGrpSpPr>
        <p:grpSpPr>
          <a:xfrm>
            <a:off x="1706882" y="5805268"/>
            <a:ext cx="6215000" cy="672109"/>
            <a:chOff x="-2301752" y="6335836"/>
            <a:chExt cx="7317901" cy="672109"/>
          </a:xfrm>
        </p:grpSpPr>
        <p:sp>
          <p:nvSpPr>
            <p:cNvPr id="9" name="角丸四角形 8"/>
            <p:cNvSpPr/>
            <p:nvPr/>
          </p:nvSpPr>
          <p:spPr>
            <a:xfrm>
              <a:off x="-2301752" y="6335836"/>
              <a:ext cx="6282303" cy="672109"/>
            </a:xfrm>
            <a:prstGeom prst="roundRect">
              <a:avLst/>
            </a:prstGeom>
          </p:spPr>
          <p:style>
            <a:lnRef idx="1">
              <a:schemeClr val="accent5"/>
            </a:lnRef>
            <a:fillRef idx="2">
              <a:schemeClr val="accent5"/>
            </a:fillRef>
            <a:effectRef idx="1">
              <a:schemeClr val="accent5"/>
            </a:effectRef>
            <a:fontRef idx="minor">
              <a:schemeClr val="dk1"/>
            </a:fontRef>
          </p:style>
          <p:txBody>
            <a:bodyPr lIns="36000" tIns="36000" rIns="36000" bIns="36000" rtlCol="0" anchor="ctr"/>
            <a:lstStyle/>
            <a:p>
              <a:pPr>
                <a:defRPr/>
              </a:pPr>
              <a:r>
                <a:rPr lang="ja-JP" altLang="en-US" sz="1600" dirty="0">
                  <a:solidFill>
                    <a:prstClr val="black"/>
                  </a:solidFill>
                  <a:latin typeface="BIZ UDPゴシック" panose="020B0400000000000000" pitchFamily="50" charset="-128"/>
                  <a:ea typeface="BIZ UDPゴシック" panose="020B0400000000000000" pitchFamily="50" charset="-128"/>
                </a:rPr>
                <a:t>年齢相応の姿の想定と状況を照合し、</a:t>
              </a:r>
              <a:endParaRPr lang="en-US" altLang="ja-JP" sz="1600" dirty="0">
                <a:solidFill>
                  <a:prstClr val="black"/>
                </a:solidFill>
                <a:latin typeface="BIZ UDPゴシック" panose="020B0400000000000000" pitchFamily="50" charset="-128"/>
                <a:ea typeface="BIZ UDPゴシック" panose="020B0400000000000000" pitchFamily="50" charset="-128"/>
              </a:endParaRPr>
            </a:p>
            <a:p>
              <a:pPr algn="ctr">
                <a:defRPr/>
              </a:pPr>
              <a:r>
                <a:rPr lang="ja-JP" altLang="en-US" sz="1600" dirty="0">
                  <a:solidFill>
                    <a:prstClr val="black"/>
                  </a:solidFill>
                  <a:latin typeface="BIZ UDPゴシック" panose="020B0400000000000000" pitchFamily="50" charset="-128"/>
                  <a:ea typeface="BIZ UDPゴシック" panose="020B0400000000000000" pitchFamily="50" charset="-128"/>
                </a:rPr>
                <a:t>次の段階（姿）を創造する　（創造と方針の決定）</a:t>
              </a:r>
            </a:p>
          </p:txBody>
        </p:sp>
        <p:sp>
          <p:nvSpPr>
            <p:cNvPr id="32" name="円/楕円 31"/>
            <p:cNvSpPr/>
            <p:nvPr/>
          </p:nvSpPr>
          <p:spPr>
            <a:xfrm>
              <a:off x="4094959" y="6407844"/>
              <a:ext cx="921190" cy="5107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600" b="1" dirty="0">
                  <a:solidFill>
                    <a:prstClr val="black"/>
                  </a:solidFill>
                  <a:latin typeface="BIZ UDPゴシック" panose="020B0400000000000000" pitchFamily="50" charset="-128"/>
                  <a:ea typeface="BIZ UDPゴシック" panose="020B0400000000000000" pitchFamily="50" charset="-128"/>
                </a:rPr>
                <a:t>計画</a:t>
              </a:r>
            </a:p>
          </p:txBody>
        </p:sp>
      </p:grpSp>
      <p:grpSp>
        <p:nvGrpSpPr>
          <p:cNvPr id="13" name="グループ化 34"/>
          <p:cNvGrpSpPr/>
          <p:nvPr/>
        </p:nvGrpSpPr>
        <p:grpSpPr>
          <a:xfrm>
            <a:off x="1706881" y="1988840"/>
            <a:ext cx="5965674" cy="2928292"/>
            <a:chOff x="1784648" y="1508820"/>
            <a:chExt cx="6255684" cy="2928292"/>
          </a:xfrm>
        </p:grpSpPr>
        <p:sp>
          <p:nvSpPr>
            <p:cNvPr id="8" name="角丸四角形 7"/>
            <p:cNvSpPr/>
            <p:nvPr/>
          </p:nvSpPr>
          <p:spPr>
            <a:xfrm>
              <a:off x="1784648" y="1508820"/>
              <a:ext cx="6255684" cy="2928292"/>
            </a:xfrm>
            <a:prstGeom prst="roundRect">
              <a:avLst>
                <a:gd name="adj" fmla="val 9271"/>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ctr">
                <a:defRPr/>
              </a:pPr>
              <a:r>
                <a:rPr lang="ja-JP" altLang="en-US" dirty="0">
                  <a:solidFill>
                    <a:prstClr val="black"/>
                  </a:solidFill>
                  <a:latin typeface="BIZ UDPゴシック" panose="020B0400000000000000" pitchFamily="50" charset="-128"/>
                  <a:ea typeface="BIZ UDPゴシック" panose="020B0400000000000000" pitchFamily="50" charset="-128"/>
                </a:rPr>
                <a:t>因子を分類し、それぞれに分析しながら、深める</a:t>
              </a:r>
            </a:p>
          </p:txBody>
        </p:sp>
        <p:grpSp>
          <p:nvGrpSpPr>
            <p:cNvPr id="16" name="グループ化 21"/>
            <p:cNvGrpSpPr/>
            <p:nvPr/>
          </p:nvGrpSpPr>
          <p:grpSpPr>
            <a:xfrm>
              <a:off x="1880560" y="2060848"/>
              <a:ext cx="2916216" cy="1031200"/>
              <a:chOff x="3476944" y="4605506"/>
              <a:chExt cx="2916216" cy="1031200"/>
            </a:xfrm>
          </p:grpSpPr>
          <p:sp>
            <p:nvSpPr>
              <p:cNvPr id="23" name="角丸四角形 22"/>
              <p:cNvSpPr/>
              <p:nvPr/>
            </p:nvSpPr>
            <p:spPr>
              <a:xfrm>
                <a:off x="3476944" y="4605506"/>
                <a:ext cx="2913512" cy="1031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nchorCtr="0"/>
              <a:lstStyle/>
              <a:p>
                <a:pPr algn="ctr">
                  <a:defRPr/>
                </a:pPr>
                <a:r>
                  <a:rPr lang="ja-JP" altLang="en-US" dirty="0">
                    <a:solidFill>
                      <a:prstClr val="black"/>
                    </a:solidFill>
                    <a:latin typeface="BIZ UDPゴシック" panose="020B0400000000000000" pitchFamily="50" charset="-128"/>
                    <a:ea typeface="BIZ UDPゴシック" panose="020B0400000000000000" pitchFamily="50" charset="-128"/>
                  </a:rPr>
                  <a:t>発達段階による因子</a:t>
                </a:r>
              </a:p>
            </p:txBody>
          </p:sp>
          <p:sp>
            <p:nvSpPr>
              <p:cNvPr id="24" name="角丸四角形 23"/>
              <p:cNvSpPr/>
              <p:nvPr/>
            </p:nvSpPr>
            <p:spPr>
              <a:xfrm>
                <a:off x="3476944" y="5055006"/>
                <a:ext cx="972000" cy="57495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生活年齢</a:t>
                </a:r>
              </a:p>
            </p:txBody>
          </p:sp>
          <p:sp>
            <p:nvSpPr>
              <p:cNvPr id="25" name="角丸四角形 24"/>
              <p:cNvSpPr/>
              <p:nvPr/>
            </p:nvSpPr>
            <p:spPr>
              <a:xfrm>
                <a:off x="4448944" y="5061755"/>
                <a:ext cx="972000" cy="57495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年齢特徴</a:t>
                </a:r>
              </a:p>
            </p:txBody>
          </p:sp>
          <p:sp>
            <p:nvSpPr>
              <p:cNvPr id="26" name="角丸四角形 25"/>
              <p:cNvSpPr/>
              <p:nvPr/>
            </p:nvSpPr>
            <p:spPr>
              <a:xfrm>
                <a:off x="5421160" y="5061755"/>
                <a:ext cx="972000" cy="57495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認知特性</a:t>
                </a:r>
              </a:p>
            </p:txBody>
          </p:sp>
        </p:grpSp>
        <p:grpSp>
          <p:nvGrpSpPr>
            <p:cNvPr id="17" name="グループ化 29"/>
            <p:cNvGrpSpPr/>
            <p:nvPr/>
          </p:nvGrpSpPr>
          <p:grpSpPr>
            <a:xfrm>
              <a:off x="5049241" y="2060848"/>
              <a:ext cx="2916216" cy="1031200"/>
              <a:chOff x="3476944" y="4269668"/>
              <a:chExt cx="2916216" cy="1031200"/>
            </a:xfrm>
          </p:grpSpPr>
          <p:grpSp>
            <p:nvGrpSpPr>
              <p:cNvPr id="21" name="グループ化 20"/>
              <p:cNvGrpSpPr/>
              <p:nvPr/>
            </p:nvGrpSpPr>
            <p:grpSpPr>
              <a:xfrm>
                <a:off x="3476944" y="4269668"/>
                <a:ext cx="2916216" cy="1031200"/>
                <a:chOff x="3476944" y="4638470"/>
                <a:chExt cx="2916216" cy="1031200"/>
              </a:xfrm>
            </p:grpSpPr>
            <p:sp>
              <p:nvSpPr>
                <p:cNvPr id="11" name="角丸四角形 10"/>
                <p:cNvSpPr/>
                <p:nvPr/>
              </p:nvSpPr>
              <p:spPr>
                <a:xfrm>
                  <a:off x="3476944" y="4638470"/>
                  <a:ext cx="2913512" cy="1031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nchorCtr="0"/>
                <a:lstStyle/>
                <a:p>
                  <a:pPr algn="ctr">
                    <a:defRPr/>
                  </a:pPr>
                  <a:r>
                    <a:rPr lang="ja-JP" altLang="en-US" dirty="0">
                      <a:solidFill>
                        <a:prstClr val="black"/>
                      </a:solidFill>
                      <a:latin typeface="BIZ UDPゴシック" panose="020B0400000000000000" pitchFamily="50" charset="-128"/>
                      <a:ea typeface="BIZ UDPゴシック" panose="020B0400000000000000" pitchFamily="50" charset="-128"/>
                    </a:rPr>
                    <a:t>障害特性による因子</a:t>
                  </a:r>
                </a:p>
              </p:txBody>
            </p:sp>
            <p:sp>
              <p:nvSpPr>
                <p:cNvPr id="18" name="角丸四角形 17"/>
                <p:cNvSpPr/>
                <p:nvPr/>
              </p:nvSpPr>
              <p:spPr>
                <a:xfrm>
                  <a:off x="3476944" y="5100779"/>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発達年齢</a:t>
                  </a:r>
                </a:p>
              </p:txBody>
            </p:sp>
            <p:sp>
              <p:nvSpPr>
                <p:cNvPr id="19" name="角丸四角形 18"/>
                <p:cNvSpPr/>
                <p:nvPr/>
              </p:nvSpPr>
              <p:spPr>
                <a:xfrm>
                  <a:off x="4448944" y="5107528"/>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運動特性</a:t>
                  </a:r>
                </a:p>
              </p:txBody>
            </p:sp>
            <p:sp>
              <p:nvSpPr>
                <p:cNvPr id="20" name="角丸四角形 19"/>
                <p:cNvSpPr/>
                <p:nvPr/>
              </p:nvSpPr>
              <p:spPr>
                <a:xfrm>
                  <a:off x="5421160" y="5107528"/>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感覚特性</a:t>
                  </a:r>
                </a:p>
              </p:txBody>
            </p:sp>
          </p:grpSp>
          <p:sp>
            <p:nvSpPr>
              <p:cNvPr id="27" name="角丸四角形 26"/>
              <p:cNvSpPr/>
              <p:nvPr/>
            </p:nvSpPr>
            <p:spPr>
              <a:xfrm>
                <a:off x="3476944" y="5013176"/>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認知特性</a:t>
                </a:r>
              </a:p>
            </p:txBody>
          </p:sp>
          <p:sp>
            <p:nvSpPr>
              <p:cNvPr id="28" name="角丸四角形 27"/>
              <p:cNvSpPr/>
              <p:nvPr/>
            </p:nvSpPr>
            <p:spPr>
              <a:xfrm>
                <a:off x="4448944" y="5019925"/>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学習形態</a:t>
                </a:r>
              </a:p>
            </p:txBody>
          </p:sp>
          <p:sp>
            <p:nvSpPr>
              <p:cNvPr id="29" name="角丸四角形 28"/>
              <p:cNvSpPr/>
              <p:nvPr/>
            </p:nvSpPr>
            <p:spPr>
              <a:xfrm>
                <a:off x="5421160" y="5019925"/>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ja-JP" altLang="en-US" sz="1400" dirty="0">
                  <a:solidFill>
                    <a:prstClr val="black"/>
                  </a:solidFill>
                  <a:latin typeface="BIZ UDPゴシック" panose="020B0400000000000000" pitchFamily="50" charset="-128"/>
                  <a:ea typeface="BIZ UDPゴシック" panose="020B0400000000000000" pitchFamily="50" charset="-128"/>
                </a:endParaRPr>
              </a:p>
            </p:txBody>
          </p:sp>
        </p:grpSp>
        <p:grpSp>
          <p:nvGrpSpPr>
            <p:cNvPr id="22" name="グループ化 33"/>
            <p:cNvGrpSpPr/>
            <p:nvPr/>
          </p:nvGrpSpPr>
          <p:grpSpPr>
            <a:xfrm>
              <a:off x="3482902" y="3217598"/>
              <a:ext cx="2908660" cy="1019826"/>
              <a:chOff x="1888116" y="3273270"/>
              <a:chExt cx="2908660" cy="1019826"/>
            </a:xfrm>
          </p:grpSpPr>
          <p:grpSp>
            <p:nvGrpSpPr>
              <p:cNvPr id="30" name="グループ化 16"/>
              <p:cNvGrpSpPr/>
              <p:nvPr/>
            </p:nvGrpSpPr>
            <p:grpSpPr>
              <a:xfrm>
                <a:off x="1888116" y="3273270"/>
                <a:ext cx="2905955" cy="1019826"/>
                <a:chOff x="6847656" y="4599531"/>
                <a:chExt cx="2905955" cy="1019826"/>
              </a:xfrm>
            </p:grpSpPr>
            <p:grpSp>
              <p:nvGrpSpPr>
                <p:cNvPr id="34" name="グループ化 15"/>
                <p:cNvGrpSpPr/>
                <p:nvPr/>
              </p:nvGrpSpPr>
              <p:grpSpPr>
                <a:xfrm>
                  <a:off x="6847656" y="4599531"/>
                  <a:ext cx="2905955" cy="1019826"/>
                  <a:chOff x="5623520" y="4750296"/>
                  <a:chExt cx="2905955" cy="1019826"/>
                </a:xfrm>
              </p:grpSpPr>
              <p:sp>
                <p:nvSpPr>
                  <p:cNvPr id="12" name="角丸四角形 11"/>
                  <p:cNvSpPr/>
                  <p:nvPr/>
                </p:nvSpPr>
                <p:spPr>
                  <a:xfrm>
                    <a:off x="5623520" y="4750296"/>
                    <a:ext cx="2905955" cy="1019826"/>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nchorCtr="0"/>
                  <a:lstStyle/>
                  <a:p>
                    <a:pPr algn="ctr">
                      <a:defRPr/>
                    </a:pPr>
                    <a:r>
                      <a:rPr lang="ja-JP" altLang="en-US" sz="1400" dirty="0">
                        <a:solidFill>
                          <a:prstClr val="black"/>
                        </a:solidFill>
                        <a:latin typeface="BIZ UDPゴシック" panose="020B0400000000000000" pitchFamily="50" charset="-128"/>
                        <a:ea typeface="BIZ UDPゴシック" panose="020B0400000000000000" pitchFamily="50" charset="-128"/>
                      </a:rPr>
                      <a:t>環境</a:t>
                    </a:r>
                    <a:r>
                      <a:rPr lang="en-US" altLang="ja-JP" sz="1400" dirty="0">
                        <a:solidFill>
                          <a:prstClr val="black"/>
                        </a:solidFill>
                        <a:latin typeface="BIZ UDPゴシック" panose="020B0400000000000000" pitchFamily="50" charset="-128"/>
                        <a:ea typeface="BIZ UDPゴシック" panose="020B0400000000000000" pitchFamily="50" charset="-128"/>
                      </a:rPr>
                      <a:t>(</a:t>
                    </a:r>
                    <a:r>
                      <a:rPr lang="ja-JP" altLang="en-US" sz="1400" dirty="0">
                        <a:solidFill>
                          <a:prstClr val="black"/>
                        </a:solidFill>
                        <a:latin typeface="BIZ UDPゴシック" panose="020B0400000000000000" pitchFamily="50" charset="-128"/>
                        <a:ea typeface="BIZ UDPゴシック" panose="020B0400000000000000" pitchFamily="50" charset="-128"/>
                      </a:rPr>
                      <a:t>人</a:t>
                    </a:r>
                    <a:r>
                      <a:rPr lang="en-US" altLang="ja-JP" sz="1400" dirty="0">
                        <a:solidFill>
                          <a:prstClr val="black"/>
                        </a:solidFill>
                        <a:latin typeface="BIZ UDPゴシック" panose="020B0400000000000000" pitchFamily="50" charset="-128"/>
                        <a:ea typeface="BIZ UDPゴシック" panose="020B0400000000000000" pitchFamily="50" charset="-128"/>
                      </a:rPr>
                      <a:t>,</a:t>
                    </a:r>
                    <a:r>
                      <a:rPr lang="ja-JP" altLang="en-US" sz="1400" dirty="0">
                        <a:solidFill>
                          <a:prstClr val="black"/>
                        </a:solidFill>
                        <a:latin typeface="BIZ UDPゴシック" panose="020B0400000000000000" pitchFamily="50" charset="-128"/>
                        <a:ea typeface="BIZ UDPゴシック" panose="020B0400000000000000" pitchFamily="50" charset="-128"/>
                      </a:rPr>
                      <a:t>場所</a:t>
                    </a:r>
                    <a:r>
                      <a:rPr lang="en-US" altLang="ja-JP" sz="1400" dirty="0">
                        <a:solidFill>
                          <a:prstClr val="black"/>
                        </a:solidFill>
                        <a:latin typeface="BIZ UDPゴシック" panose="020B0400000000000000" pitchFamily="50" charset="-128"/>
                        <a:ea typeface="BIZ UDPゴシック" panose="020B0400000000000000" pitchFamily="50" charset="-128"/>
                      </a:rPr>
                      <a:t>,</a:t>
                    </a:r>
                    <a:r>
                      <a:rPr lang="ja-JP" altLang="en-US" sz="1400" dirty="0">
                        <a:solidFill>
                          <a:prstClr val="black"/>
                        </a:solidFill>
                        <a:latin typeface="BIZ UDPゴシック" panose="020B0400000000000000" pitchFamily="50" charset="-128"/>
                        <a:ea typeface="BIZ UDPゴシック" panose="020B0400000000000000" pitchFamily="50" charset="-128"/>
                      </a:rPr>
                      <a:t>時間</a:t>
                    </a:r>
                    <a:r>
                      <a:rPr lang="en-US" altLang="ja-JP" sz="1400" dirty="0">
                        <a:solidFill>
                          <a:prstClr val="black"/>
                        </a:solidFill>
                        <a:latin typeface="BIZ UDPゴシック" panose="020B0400000000000000" pitchFamily="50" charset="-128"/>
                        <a:ea typeface="BIZ UDPゴシック" panose="020B0400000000000000" pitchFamily="50" charset="-128"/>
                      </a:rPr>
                      <a:t>)</a:t>
                    </a:r>
                    <a:r>
                      <a:rPr lang="ja-JP" altLang="en-US" sz="1400" dirty="0">
                        <a:solidFill>
                          <a:prstClr val="black"/>
                        </a:solidFill>
                        <a:latin typeface="BIZ UDPゴシック" panose="020B0400000000000000" pitchFamily="50" charset="-128"/>
                        <a:ea typeface="BIZ UDPゴシック" panose="020B0400000000000000" pitchFamily="50" charset="-128"/>
                      </a:rPr>
                      <a:t>による因子</a:t>
                    </a:r>
                  </a:p>
                </p:txBody>
              </p:sp>
              <p:sp>
                <p:nvSpPr>
                  <p:cNvPr id="14" name="角丸四角形 13"/>
                  <p:cNvSpPr/>
                  <p:nvPr/>
                </p:nvSpPr>
                <p:spPr>
                  <a:xfrm>
                    <a:off x="5623521" y="5205772"/>
                    <a:ext cx="964444" cy="5643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家庭環境</a:t>
                    </a:r>
                  </a:p>
                </p:txBody>
              </p:sp>
            </p:grpSp>
            <p:sp>
              <p:nvSpPr>
                <p:cNvPr id="15" name="角丸四角形 14"/>
                <p:cNvSpPr/>
                <p:nvPr/>
              </p:nvSpPr>
              <p:spPr>
                <a:xfrm>
                  <a:off x="7812100" y="5055007"/>
                  <a:ext cx="957355" cy="5643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友達関係</a:t>
                  </a:r>
                </a:p>
              </p:txBody>
            </p:sp>
          </p:grpSp>
          <p:sp>
            <p:nvSpPr>
              <p:cNvPr id="33" name="角丸四角形 32"/>
              <p:cNvSpPr/>
              <p:nvPr/>
            </p:nvSpPr>
            <p:spPr>
              <a:xfrm>
                <a:off x="3824560" y="3728746"/>
                <a:ext cx="972216" cy="5643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lang="ja-JP" altLang="en-US" sz="1200" dirty="0">
                    <a:solidFill>
                      <a:prstClr val="black"/>
                    </a:solidFill>
                    <a:latin typeface="BIZ UDPゴシック" panose="020B0400000000000000" pitchFamily="50" charset="-128"/>
                    <a:ea typeface="BIZ UDPゴシック" panose="020B0400000000000000" pitchFamily="50" charset="-128"/>
                  </a:rPr>
                  <a:t>活動の場</a:t>
                </a:r>
              </a:p>
            </p:txBody>
          </p:sp>
        </p:grpSp>
      </p:grpSp>
      <p:sp>
        <p:nvSpPr>
          <p:cNvPr id="40" name="左カーブ矢印 39"/>
          <p:cNvSpPr/>
          <p:nvPr/>
        </p:nvSpPr>
        <p:spPr>
          <a:xfrm>
            <a:off x="7911737" y="5157192"/>
            <a:ext cx="522514" cy="1080120"/>
          </a:xfrm>
          <a:prstGeom prst="curvedLeftArrow">
            <a:avLst>
              <a:gd name="adj1" fmla="val 20194"/>
              <a:gd name="adj2" fmla="val 55913"/>
              <a:gd name="adj3" fmla="val 2500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defRPr/>
            </a:pPr>
            <a:endParaRPr lang="ja-JP" altLang="en-US">
              <a:solidFill>
                <a:prstClr val="black"/>
              </a:solidFill>
              <a:latin typeface="BIZ UDPゴシック" panose="020B0400000000000000" pitchFamily="50" charset="-128"/>
              <a:ea typeface="BIZ UDPゴシック" panose="020B0400000000000000" pitchFamily="50" charset="-128"/>
            </a:endParaRPr>
          </a:p>
        </p:txBody>
      </p:sp>
      <p:sp>
        <p:nvSpPr>
          <p:cNvPr id="39" name="左カーブ矢印 38"/>
          <p:cNvSpPr/>
          <p:nvPr/>
        </p:nvSpPr>
        <p:spPr>
          <a:xfrm>
            <a:off x="7676606" y="1484784"/>
            <a:ext cx="550554" cy="3888432"/>
          </a:xfrm>
          <a:prstGeom prst="curvedLeftArrow">
            <a:avLst>
              <a:gd name="adj1" fmla="val 35766"/>
              <a:gd name="adj2" fmla="val 70697"/>
              <a:gd name="adj3" fmla="val 2500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defRPr/>
            </a:pPr>
            <a:endParaRPr lang="ja-JP" altLang="en-US">
              <a:solidFill>
                <a:prstClr val="black"/>
              </a:solidFill>
              <a:latin typeface="BIZ UDPゴシック" panose="020B0400000000000000" pitchFamily="50" charset="-128"/>
              <a:ea typeface="BIZ UDPゴシック" panose="020B0400000000000000" pitchFamily="50" charset="-128"/>
            </a:endParaRPr>
          </a:p>
        </p:txBody>
      </p:sp>
      <p:sp>
        <p:nvSpPr>
          <p:cNvPr id="42" name="テキスト ボックス 41"/>
          <p:cNvSpPr txBox="1"/>
          <p:nvPr/>
        </p:nvSpPr>
        <p:spPr>
          <a:xfrm>
            <a:off x="9725607" y="320242"/>
            <a:ext cx="677108" cy="6491883"/>
          </a:xfrm>
          <a:prstGeom prst="rect">
            <a:avLst/>
          </a:prstGeom>
          <a:noFill/>
        </p:spPr>
        <p:txBody>
          <a:bodyPr vert="eaVert" wrap="square" rtlCol="0">
            <a:spAutoFit/>
          </a:bodyPr>
          <a:lstStyle/>
          <a:p>
            <a:pPr>
              <a:defRPr/>
            </a:pPr>
            <a:r>
              <a:rPr lang="ja-JP" altLang="en-US" sz="1600" dirty="0">
                <a:solidFill>
                  <a:srgbClr val="FF0000"/>
                </a:solidFill>
                <a:latin typeface="BIZ UDPゴシック" panose="020B0400000000000000" pitchFamily="50" charset="-128"/>
                <a:ea typeface="BIZ UDPゴシック" panose="020B0400000000000000" pitchFamily="50" charset="-128"/>
              </a:rPr>
              <a:t>毎回の支援でも、一年間の関わりでも</a:t>
            </a:r>
            <a:r>
              <a:rPr lang="ja-JP" altLang="en-US" sz="1600" dirty="0">
                <a:solidFill>
                  <a:prstClr val="black"/>
                </a:solidFill>
                <a:latin typeface="BIZ UDPゴシック" panose="020B0400000000000000" pitchFamily="50" charset="-128"/>
                <a:ea typeface="BIZ UDPゴシック" panose="020B0400000000000000" pitchFamily="50" charset="-128"/>
              </a:rPr>
              <a:t>このプロセスを繰り返す。</a:t>
            </a:r>
            <a:endParaRPr lang="en-US" altLang="ja-JP" sz="1600" dirty="0">
              <a:solidFill>
                <a:prstClr val="black"/>
              </a:solidFill>
              <a:latin typeface="BIZ UDPゴシック" panose="020B0400000000000000" pitchFamily="50" charset="-128"/>
              <a:ea typeface="BIZ UDPゴシック" panose="020B0400000000000000" pitchFamily="50" charset="-128"/>
            </a:endParaRPr>
          </a:p>
          <a:p>
            <a:pPr>
              <a:defRPr/>
            </a:pPr>
            <a:r>
              <a:rPr lang="ja-JP" altLang="en-US" sz="1600" dirty="0">
                <a:solidFill>
                  <a:prstClr val="black"/>
                </a:solidFill>
                <a:latin typeface="BIZ UDPゴシック" panose="020B0400000000000000" pitchFamily="50" charset="-128"/>
                <a:ea typeface="BIZ UDPゴシック" panose="020B0400000000000000" pitchFamily="50" charset="-128"/>
              </a:rPr>
              <a:t>（意図をもって過ごすと自然と　</a:t>
            </a:r>
            <a:r>
              <a:rPr lang="ja-JP" altLang="en-US" sz="1600" b="1" dirty="0">
                <a:solidFill>
                  <a:prstClr val="black"/>
                </a:solidFill>
                <a:latin typeface="BIZ UDPゴシック" panose="020B0400000000000000" pitchFamily="50" charset="-128"/>
                <a:ea typeface="BIZ UDPゴシック" panose="020B0400000000000000" pitchFamily="50" charset="-128"/>
              </a:rPr>
              <a:t>ＰＤＣＡ</a:t>
            </a:r>
            <a:r>
              <a:rPr lang="ja-JP" altLang="en-US" sz="1600" dirty="0">
                <a:solidFill>
                  <a:prstClr val="black"/>
                </a:solidFill>
                <a:latin typeface="BIZ UDPゴシック" panose="020B0400000000000000" pitchFamily="50" charset="-128"/>
                <a:ea typeface="BIZ UDPゴシック" panose="020B0400000000000000" pitchFamily="50" charset="-128"/>
              </a:rPr>
              <a:t>サイクルが生じる）</a:t>
            </a:r>
          </a:p>
        </p:txBody>
      </p:sp>
      <p:sp>
        <p:nvSpPr>
          <p:cNvPr id="43" name="円/楕円 42"/>
          <p:cNvSpPr/>
          <p:nvPr/>
        </p:nvSpPr>
        <p:spPr>
          <a:xfrm>
            <a:off x="8623758" y="3389811"/>
            <a:ext cx="637747" cy="5107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ja-JP" altLang="en-US" sz="1600" b="1" dirty="0">
                <a:solidFill>
                  <a:prstClr val="black"/>
                </a:solidFill>
                <a:latin typeface="BIZ UDPゴシック" panose="020B0400000000000000" pitchFamily="50" charset="-128"/>
                <a:ea typeface="BIZ UDPゴシック" panose="020B0400000000000000" pitchFamily="50" charset="-128"/>
              </a:rPr>
              <a:t>活動</a:t>
            </a:r>
          </a:p>
        </p:txBody>
      </p:sp>
      <p:sp>
        <p:nvSpPr>
          <p:cNvPr id="35" name="スライド番号プレースホルダー 34">
            <a:extLst>
              <a:ext uri="{FF2B5EF4-FFF2-40B4-BE49-F238E27FC236}">
                <a16:creationId xmlns:a16="http://schemas.microsoft.com/office/drawing/2014/main" id="{DF60604A-A267-C1AF-A405-4E7B84D5B47B}"/>
              </a:ext>
            </a:extLst>
          </p:cNvPr>
          <p:cNvSpPr>
            <a:spLocks noGrp="1"/>
          </p:cNvSpPr>
          <p:nvPr>
            <p:ph type="sldNum" sz="quarter" idx="12"/>
          </p:nvPr>
        </p:nvSpPr>
        <p:spPr>
          <a:xfrm>
            <a:off x="8514673" y="6447001"/>
            <a:ext cx="2311400" cy="365125"/>
          </a:xfrm>
        </p:spPr>
        <p:txBody>
          <a:bodyPr/>
          <a:lstStyle/>
          <a:p>
            <a:pPr>
              <a:defRPr/>
            </a:pPr>
            <a:fld id="{FAC53EDA-CF1C-43FE-9BA8-D1A4592054A1}" type="slidenum">
              <a:rPr lang="ja-JP" altLang="en-US">
                <a:solidFill>
                  <a:prstClr val="black">
                    <a:tint val="75000"/>
                  </a:prstClr>
                </a:solidFill>
                <a:latin typeface="BIZ UDPゴシック" panose="020B0400000000000000" pitchFamily="50" charset="-128"/>
                <a:ea typeface="BIZ UDPゴシック" panose="020B0400000000000000" pitchFamily="50" charset="-128"/>
              </a:rPr>
              <a:pPr>
                <a:defRPr/>
              </a:pPr>
              <a:t>26</a:t>
            </a:fld>
            <a:endParaRPr lang="ja-JP" altLang="en-US" dirty="0">
              <a:solidFill>
                <a:prstClr val="black">
                  <a:tint val="75000"/>
                </a:prstClr>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88547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4" name="Rectangle 4"/>
          <p:cNvSpPr>
            <a:spLocks noGrp="1" noChangeArrowheads="1"/>
          </p:cNvSpPr>
          <p:nvPr>
            <p:ph type="title"/>
          </p:nvPr>
        </p:nvSpPr>
        <p:spPr>
          <a:xfrm>
            <a:off x="1415481" y="188640"/>
            <a:ext cx="10549778" cy="1008112"/>
          </a:xfrm>
        </p:spPr>
        <p:txBody>
          <a:bodyPr>
            <a:noAutofit/>
          </a:bodyPr>
          <a:lstStyle/>
          <a:p>
            <a:pPr algn="l"/>
            <a:r>
              <a:rPr lang="ja-JP" altLang="en-US" sz="2800" b="1" dirty="0">
                <a:latin typeface="BIZ UDPゴシック" panose="020B0400000000000000" pitchFamily="50" charset="-128"/>
                <a:ea typeface="BIZ UDPゴシック" panose="020B0400000000000000" pitchFamily="50" charset="-128"/>
              </a:rPr>
              <a:t>障害児通所支援による</a:t>
            </a:r>
            <a:br>
              <a:rPr lang="en-US" altLang="ja-JP" sz="4000" b="1" dirty="0">
                <a:latin typeface="BIZ UDPゴシック" panose="020B0400000000000000" pitchFamily="50" charset="-128"/>
                <a:ea typeface="BIZ UDPゴシック" panose="020B0400000000000000" pitchFamily="50" charset="-128"/>
              </a:rPr>
            </a:br>
            <a:r>
              <a:rPr lang="ja-JP" altLang="en-US" sz="3600" b="1" dirty="0">
                <a:latin typeface="BIZ UDPゴシック" panose="020B0400000000000000" pitchFamily="50" charset="-128"/>
                <a:ea typeface="BIZ UDPゴシック" panose="020B0400000000000000" pitchFamily="50" charset="-128"/>
              </a:rPr>
              <a:t>こどもへの関わりに不可欠な視点（知識）</a:t>
            </a:r>
          </a:p>
        </p:txBody>
      </p:sp>
      <p:sp>
        <p:nvSpPr>
          <p:cNvPr id="158725" name="Rectangle 5"/>
          <p:cNvSpPr>
            <a:spLocks noGrp="1" noChangeArrowheads="1"/>
          </p:cNvSpPr>
          <p:nvPr>
            <p:ph type="body" sz="half" idx="2"/>
          </p:nvPr>
        </p:nvSpPr>
        <p:spPr>
          <a:xfrm>
            <a:off x="1638301" y="1400316"/>
            <a:ext cx="9151017" cy="4752528"/>
          </a:xfrm>
        </p:spPr>
        <p:txBody>
          <a:bodyPr>
            <a:normAutofit fontScale="92500" lnSpcReduction="20000"/>
          </a:bodyPr>
          <a:lstStyle/>
          <a:p>
            <a:pPr marL="0" indent="0">
              <a:buNone/>
            </a:pPr>
            <a:r>
              <a:rPr lang="ja-JP" altLang="en-US" sz="3000" dirty="0">
                <a:latin typeface="BIZ UDPゴシック" panose="020B0400000000000000" pitchFamily="50" charset="-128"/>
                <a:ea typeface="BIZ UDPゴシック" panose="020B0400000000000000" pitchFamily="50" charset="-128"/>
              </a:rPr>
              <a:t>⇒</a:t>
            </a:r>
            <a:r>
              <a:rPr lang="ja-JP" altLang="en-US" sz="3000" dirty="0">
                <a:solidFill>
                  <a:srgbClr val="FF0000"/>
                </a:solidFill>
                <a:latin typeface="BIZ UDPゴシック" panose="020B0400000000000000" pitchFamily="50" charset="-128"/>
                <a:ea typeface="BIZ UDPゴシック" panose="020B0400000000000000" pitchFamily="50" charset="-128"/>
              </a:rPr>
              <a:t>多面的</a:t>
            </a:r>
            <a:r>
              <a:rPr lang="ja-JP" altLang="en-US" sz="3000" dirty="0">
                <a:latin typeface="BIZ UDPゴシック" panose="020B0400000000000000" pitchFamily="50" charset="-128"/>
                <a:ea typeface="BIZ UDPゴシック" panose="020B0400000000000000" pitchFamily="50" charset="-128"/>
              </a:rPr>
              <a:t>に見れる感性の基盤</a:t>
            </a:r>
            <a:endParaRPr lang="en-US" altLang="ja-JP" sz="3000" dirty="0">
              <a:latin typeface="BIZ UDPゴシック" panose="020B0400000000000000" pitchFamily="50" charset="-128"/>
              <a:ea typeface="BIZ UDPゴシック" panose="020B0400000000000000" pitchFamily="50" charset="-128"/>
            </a:endParaRPr>
          </a:p>
          <a:p>
            <a:pPr marL="719138" lvl="1" indent="-201613"/>
            <a:r>
              <a:rPr lang="ja-JP" altLang="en-US" dirty="0">
                <a:latin typeface="BIZ UDPゴシック" panose="020B0400000000000000" pitchFamily="50" charset="-128"/>
                <a:ea typeface="BIZ UDPゴシック" panose="020B0400000000000000" pitchFamily="50" charset="-128"/>
              </a:rPr>
              <a:t>疾患や状態</a:t>
            </a:r>
            <a:r>
              <a:rPr lang="ja-JP" altLang="en-US" sz="1600" dirty="0">
                <a:latin typeface="BIZ UDPゴシック" panose="020B0400000000000000" pitchFamily="50" charset="-128"/>
                <a:ea typeface="BIZ UDPゴシック" panose="020B0400000000000000" pitchFamily="50" charset="-128"/>
              </a:rPr>
              <a:t>（診断、特徴、禁忌、予後等）</a:t>
            </a:r>
            <a:r>
              <a:rPr lang="ja-JP" altLang="en-US" dirty="0">
                <a:latin typeface="BIZ UDPゴシック" panose="020B0400000000000000" pitchFamily="50" charset="-128"/>
                <a:ea typeface="BIZ UDPゴシック" panose="020B0400000000000000" pitchFamily="50" charset="-128"/>
              </a:rPr>
              <a:t>に関すること</a:t>
            </a:r>
            <a:endParaRPr lang="en-US" altLang="ja-JP" dirty="0">
              <a:latin typeface="BIZ UDPゴシック" panose="020B0400000000000000" pitchFamily="50" charset="-128"/>
              <a:ea typeface="BIZ UDPゴシック" panose="020B0400000000000000" pitchFamily="50" charset="-128"/>
            </a:endParaRPr>
          </a:p>
          <a:p>
            <a:pPr marL="719138" lvl="1" indent="-201613"/>
            <a:endParaRPr lang="en-US" altLang="ja-JP" dirty="0">
              <a:latin typeface="BIZ UDPゴシック" panose="020B0400000000000000" pitchFamily="50" charset="-128"/>
              <a:ea typeface="BIZ UDPゴシック" panose="020B0400000000000000" pitchFamily="50" charset="-128"/>
            </a:endParaRPr>
          </a:p>
          <a:p>
            <a:pPr marL="719138" lvl="1" indent="-201613"/>
            <a:r>
              <a:rPr lang="ja-JP" altLang="en-US" dirty="0">
                <a:latin typeface="BIZ UDPゴシック" panose="020B0400000000000000" pitchFamily="50" charset="-128"/>
                <a:ea typeface="BIZ UDPゴシック" panose="020B0400000000000000" pitchFamily="50" charset="-128"/>
              </a:rPr>
              <a:t>成長</a:t>
            </a:r>
            <a:r>
              <a:rPr lang="ja-JP" altLang="en-US" sz="1600" dirty="0">
                <a:latin typeface="BIZ UDPゴシック" panose="020B0400000000000000" pitchFamily="50" charset="-128"/>
                <a:ea typeface="BIZ UDPゴシック" panose="020B0400000000000000" pitchFamily="50" charset="-128"/>
              </a:rPr>
              <a:t>（年齢、体の大きさ、手足の長さ、食事の量等）</a:t>
            </a:r>
            <a:r>
              <a:rPr lang="ja-JP" altLang="en-US" dirty="0">
                <a:latin typeface="BIZ UDPゴシック" panose="020B0400000000000000" pitchFamily="50" charset="-128"/>
                <a:ea typeface="BIZ UDPゴシック" panose="020B0400000000000000" pitchFamily="50" charset="-128"/>
              </a:rPr>
              <a:t>に関すること</a:t>
            </a:r>
            <a:endParaRPr lang="en-US" altLang="ja-JP" dirty="0">
              <a:latin typeface="BIZ UDPゴシック" panose="020B0400000000000000" pitchFamily="50" charset="-128"/>
              <a:ea typeface="BIZ UDPゴシック" panose="020B0400000000000000" pitchFamily="50" charset="-128"/>
            </a:endParaRPr>
          </a:p>
          <a:p>
            <a:pPr marL="719138" lvl="1" indent="-201613"/>
            <a:endParaRPr lang="en-US" altLang="ja-JP" dirty="0">
              <a:latin typeface="BIZ UDPゴシック" panose="020B0400000000000000" pitchFamily="50" charset="-128"/>
              <a:ea typeface="BIZ UDPゴシック" panose="020B0400000000000000" pitchFamily="50" charset="-128"/>
            </a:endParaRPr>
          </a:p>
          <a:p>
            <a:pPr marL="719138" lvl="1" indent="-201613"/>
            <a:r>
              <a:rPr lang="ja-JP" altLang="en-US" dirty="0">
                <a:latin typeface="BIZ UDPゴシック" panose="020B0400000000000000" pitchFamily="50" charset="-128"/>
                <a:ea typeface="BIZ UDPゴシック" panose="020B0400000000000000" pitchFamily="50" charset="-128"/>
              </a:rPr>
              <a:t>運動発達</a:t>
            </a:r>
            <a:r>
              <a:rPr lang="ja-JP" altLang="en-US" sz="1600" dirty="0">
                <a:latin typeface="BIZ UDPゴシック" panose="020B0400000000000000" pitchFamily="50" charset="-128"/>
                <a:ea typeface="BIZ UDPゴシック" panose="020B0400000000000000" pitchFamily="50" charset="-128"/>
              </a:rPr>
              <a:t>（筋肉の緊張、動き滑らかさ、パワー等）</a:t>
            </a:r>
            <a:r>
              <a:rPr lang="ja-JP" altLang="en-US" dirty="0">
                <a:latin typeface="BIZ UDPゴシック" panose="020B0400000000000000" pitchFamily="50" charset="-128"/>
                <a:ea typeface="BIZ UDPゴシック" panose="020B0400000000000000" pitchFamily="50" charset="-128"/>
              </a:rPr>
              <a:t>に関すること　</a:t>
            </a:r>
            <a:endParaRPr lang="en-US" altLang="ja-JP" dirty="0">
              <a:latin typeface="BIZ UDPゴシック" panose="020B0400000000000000" pitchFamily="50" charset="-128"/>
              <a:ea typeface="BIZ UDPゴシック" panose="020B0400000000000000" pitchFamily="50" charset="-128"/>
            </a:endParaRPr>
          </a:p>
          <a:p>
            <a:pPr marL="719138" lvl="1" indent="-201613"/>
            <a:endParaRPr lang="ja-JP" altLang="en-US" sz="1700" dirty="0">
              <a:latin typeface="BIZ UDPゴシック" panose="020B0400000000000000" pitchFamily="50" charset="-128"/>
              <a:ea typeface="BIZ UDPゴシック" panose="020B0400000000000000" pitchFamily="50" charset="-128"/>
            </a:endParaRPr>
          </a:p>
          <a:p>
            <a:pPr marL="719138" lvl="1" indent="-201613"/>
            <a:r>
              <a:rPr lang="ja-JP" altLang="en-US" dirty="0">
                <a:latin typeface="BIZ UDPゴシック" panose="020B0400000000000000" pitchFamily="50" charset="-128"/>
                <a:ea typeface="BIZ UDPゴシック" panose="020B0400000000000000" pitchFamily="50" charset="-128"/>
              </a:rPr>
              <a:t>感覚</a:t>
            </a:r>
            <a:r>
              <a:rPr lang="ja-JP" altLang="en-US" sz="1600" dirty="0">
                <a:latin typeface="BIZ UDPゴシック" panose="020B0400000000000000" pitchFamily="50" charset="-128"/>
                <a:ea typeface="BIZ UDPゴシック" panose="020B0400000000000000" pitchFamily="50" charset="-128"/>
              </a:rPr>
              <a:t>（好む感覚、苦手な感覚、鋭い感覚、鈍い感覚等）</a:t>
            </a:r>
            <a:r>
              <a:rPr lang="ja-JP" altLang="en-US" dirty="0">
                <a:latin typeface="BIZ UDPゴシック" panose="020B0400000000000000" pitchFamily="50" charset="-128"/>
                <a:ea typeface="BIZ UDPゴシック" panose="020B0400000000000000" pitchFamily="50" charset="-128"/>
              </a:rPr>
              <a:t>に関すること</a:t>
            </a:r>
            <a:endParaRPr lang="en-US" altLang="ja-JP" dirty="0">
              <a:latin typeface="BIZ UDPゴシック" panose="020B0400000000000000" pitchFamily="50" charset="-128"/>
              <a:ea typeface="BIZ UDPゴシック" panose="020B0400000000000000" pitchFamily="50" charset="-128"/>
            </a:endParaRPr>
          </a:p>
          <a:p>
            <a:pPr marL="719138" lvl="1" indent="-201613"/>
            <a:endParaRPr lang="ja-JP" altLang="en-US" sz="1700" dirty="0">
              <a:latin typeface="BIZ UDPゴシック" panose="020B0400000000000000" pitchFamily="50" charset="-128"/>
              <a:ea typeface="BIZ UDPゴシック" panose="020B0400000000000000" pitchFamily="50" charset="-128"/>
            </a:endParaRPr>
          </a:p>
          <a:p>
            <a:pPr marL="719138" lvl="1" indent="-201613"/>
            <a:r>
              <a:rPr lang="ja-JP" altLang="en-US" dirty="0">
                <a:latin typeface="BIZ UDPゴシック" panose="020B0400000000000000" pitchFamily="50" charset="-128"/>
                <a:ea typeface="BIZ UDPゴシック" panose="020B0400000000000000" pitchFamily="50" charset="-128"/>
              </a:rPr>
              <a:t>知能や学習</a:t>
            </a:r>
            <a:r>
              <a:rPr lang="ja-JP" altLang="en-US" sz="1600" dirty="0">
                <a:latin typeface="BIZ UDPゴシック" panose="020B0400000000000000" pitchFamily="50" charset="-128"/>
                <a:ea typeface="BIZ UDPゴシック" panose="020B0400000000000000" pitchFamily="50" charset="-128"/>
              </a:rPr>
              <a:t>（好きな遊び、得意な遊び、好きな教科、苦手な教科等）</a:t>
            </a:r>
            <a:r>
              <a:rPr lang="ja-JP" altLang="en-US" dirty="0">
                <a:latin typeface="BIZ UDPゴシック" panose="020B0400000000000000" pitchFamily="50" charset="-128"/>
                <a:ea typeface="BIZ UDPゴシック" panose="020B0400000000000000" pitchFamily="50" charset="-128"/>
              </a:rPr>
              <a:t>に関すること</a:t>
            </a:r>
            <a:endParaRPr lang="en-US" altLang="ja-JP" dirty="0">
              <a:latin typeface="BIZ UDPゴシック" panose="020B0400000000000000" pitchFamily="50" charset="-128"/>
              <a:ea typeface="BIZ UDPゴシック" panose="020B0400000000000000" pitchFamily="50" charset="-128"/>
            </a:endParaRPr>
          </a:p>
          <a:p>
            <a:pPr marL="719138" lvl="1" indent="-201613"/>
            <a:endParaRPr lang="ja-JP" altLang="en-US" sz="1700" dirty="0">
              <a:latin typeface="BIZ UDPゴシック" panose="020B0400000000000000" pitchFamily="50" charset="-128"/>
              <a:ea typeface="BIZ UDPゴシック" panose="020B0400000000000000" pitchFamily="50" charset="-128"/>
            </a:endParaRPr>
          </a:p>
          <a:p>
            <a:pPr marL="719138" lvl="1" indent="-201613"/>
            <a:r>
              <a:rPr lang="ja-JP" altLang="en-US" dirty="0">
                <a:latin typeface="BIZ UDPゴシック" panose="020B0400000000000000" pitchFamily="50" charset="-128"/>
                <a:ea typeface="BIZ UDPゴシック" panose="020B0400000000000000" pitchFamily="50" charset="-128"/>
              </a:rPr>
              <a:t>こどもと集団</a:t>
            </a:r>
            <a:r>
              <a:rPr lang="ja-JP" altLang="en-US" sz="1600" dirty="0">
                <a:latin typeface="BIZ UDPゴシック" panose="020B0400000000000000" pitchFamily="50" charset="-128"/>
                <a:ea typeface="BIZ UDPゴシック" panose="020B0400000000000000" pitchFamily="50" charset="-128"/>
              </a:rPr>
              <a:t>（誰と遊ぶ、どんな友達とどのように遊ぶ、つるむ等）</a:t>
            </a:r>
            <a:r>
              <a:rPr lang="ja-JP" altLang="en-US" dirty="0">
                <a:latin typeface="BIZ UDPゴシック" panose="020B0400000000000000" pitchFamily="50" charset="-128"/>
                <a:ea typeface="BIZ UDPゴシック" panose="020B0400000000000000" pitchFamily="50" charset="-128"/>
              </a:rPr>
              <a:t>に関すること</a:t>
            </a:r>
            <a:endParaRPr lang="ja-JP" altLang="en-US" sz="1700" dirty="0">
              <a:latin typeface="BIZ UDPゴシック" panose="020B0400000000000000" pitchFamily="50" charset="-128"/>
              <a:ea typeface="BIZ UDPゴシック" panose="020B0400000000000000" pitchFamily="50" charset="-128"/>
            </a:endParaRPr>
          </a:p>
          <a:p>
            <a:pPr marL="0" indent="0">
              <a:buNone/>
            </a:pPr>
            <a:endParaRPr lang="en-US" altLang="ja-JP" sz="3000" dirty="0">
              <a:latin typeface="BIZ UDPゴシック" panose="020B0400000000000000" pitchFamily="50" charset="-128"/>
              <a:ea typeface="BIZ UDPゴシック" panose="020B0400000000000000" pitchFamily="50" charset="-128"/>
            </a:endParaRPr>
          </a:p>
          <a:p>
            <a:pPr marL="0" indent="0">
              <a:buNone/>
            </a:pPr>
            <a:r>
              <a:rPr lang="ja-JP" altLang="en-US" sz="3000" dirty="0">
                <a:latin typeface="BIZ UDPゴシック" panose="020B0400000000000000" pitchFamily="50" charset="-128"/>
                <a:ea typeface="BIZ UDPゴシック" panose="020B0400000000000000" pitchFamily="50" charset="-128"/>
              </a:rPr>
              <a:t>⇒</a:t>
            </a:r>
            <a:r>
              <a:rPr lang="ja-JP" altLang="en-US" sz="3000" dirty="0">
                <a:solidFill>
                  <a:srgbClr val="FF0000"/>
                </a:solidFill>
                <a:latin typeface="BIZ UDPゴシック" panose="020B0400000000000000" pitchFamily="50" charset="-128"/>
                <a:ea typeface="BIZ UDPゴシック" panose="020B0400000000000000" pitchFamily="50" charset="-128"/>
              </a:rPr>
              <a:t>複合的</a:t>
            </a:r>
            <a:r>
              <a:rPr lang="ja-JP" altLang="en-US" sz="3000" dirty="0">
                <a:latin typeface="BIZ UDPゴシック" panose="020B0400000000000000" pitchFamily="50" charset="-128"/>
                <a:ea typeface="BIZ UDPゴシック" panose="020B0400000000000000" pitchFamily="50" charset="-128"/>
              </a:rPr>
              <a:t>に関われる関係機関とのつながり</a:t>
            </a:r>
            <a:endParaRPr lang="en-US" altLang="ja-JP"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D685A738-B1A9-266B-4B59-FAAC8F46B87F}"/>
              </a:ext>
            </a:extLst>
          </p:cNvPr>
          <p:cNvSpPr>
            <a:spLocks noGrp="1"/>
          </p:cNvSpPr>
          <p:nvPr>
            <p:ph type="sldNum" sz="quarter" idx="12"/>
          </p:nvPr>
        </p:nvSpPr>
        <p:spPr/>
        <p:txBody>
          <a:bodyPr/>
          <a:lstStyle/>
          <a:p>
            <a:fld id="{9D1E3EA3-BD4D-6E43-978F-523B06AF1452}" type="slidenum">
              <a:rPr kumimoji="1" lang="ja-JP" altLang="en-US" smtClean="0"/>
              <a:t>27</a:t>
            </a:fld>
            <a:endParaRPr kumimoji="1" lang="ja-JP" altLang="en-US"/>
          </a:p>
        </p:txBody>
      </p:sp>
    </p:spTree>
    <p:extLst>
      <p:ext uri="{BB962C8B-B14F-4D97-AF65-F5344CB8AC3E}">
        <p14:creationId xmlns:p14="http://schemas.microsoft.com/office/powerpoint/2010/main" val="4161735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a:extLst>
              <a:ext uri="{FF2B5EF4-FFF2-40B4-BE49-F238E27FC236}">
                <a16:creationId xmlns:a16="http://schemas.microsoft.com/office/drawing/2014/main" id="{A72A6777-66AD-9E79-7EA9-C4CDAD5EBE48}"/>
              </a:ext>
            </a:extLst>
          </p:cNvPr>
          <p:cNvSpPr>
            <a:spLocks noGrp="1"/>
          </p:cNvSpPr>
          <p:nvPr>
            <p:ph type="title"/>
          </p:nvPr>
        </p:nvSpPr>
        <p:spPr>
          <a:xfrm>
            <a:off x="1397478" y="150078"/>
            <a:ext cx="9397044" cy="614627"/>
          </a:xfrm>
        </p:spPr>
        <p:txBody>
          <a:bodyPr>
            <a:normAutofit fontScale="90000"/>
          </a:bodyPr>
          <a:lstStyle/>
          <a:p>
            <a:r>
              <a:rPr lang="ja-JP" altLang="en-US" sz="2800" dirty="0">
                <a:latin typeface="BIZ UDPゴシック" panose="020B0400000000000000" pitchFamily="50" charset="-128"/>
                <a:ea typeface="BIZ UDPゴシック" panose="020B0400000000000000" pitchFamily="50" charset="-128"/>
              </a:rPr>
              <a:t>児童発達支援・放課後等デイサービスで提供される</a:t>
            </a:r>
            <a:br>
              <a:rPr lang="en-US" altLang="ja-JP" sz="2800" dirty="0">
                <a:latin typeface="BIZ UDPゴシック" panose="020B0400000000000000" pitchFamily="50" charset="-128"/>
                <a:ea typeface="BIZ UDPゴシック" panose="020B0400000000000000" pitchFamily="50" charset="-128"/>
              </a:rPr>
            </a:br>
            <a:r>
              <a:rPr lang="ja-JP" altLang="en-US" sz="2800" dirty="0">
                <a:latin typeface="BIZ UDPゴシック" panose="020B0400000000000000" pitchFamily="50" charset="-128"/>
                <a:ea typeface="BIZ UDPゴシック" panose="020B0400000000000000" pitchFamily="50" charset="-128"/>
              </a:rPr>
              <a:t>支援方法のポイント</a:t>
            </a:r>
            <a:endParaRPr lang="ja-JP" altLang="en-US" sz="1800" dirty="0">
              <a:latin typeface="BIZ UDPゴシック" panose="020B0400000000000000" pitchFamily="50" charset="-128"/>
              <a:ea typeface="BIZ UDPゴシック" panose="020B0400000000000000" pitchFamily="50" charset="-128"/>
            </a:endParaRPr>
          </a:p>
        </p:txBody>
      </p:sp>
      <p:graphicFrame>
        <p:nvGraphicFramePr>
          <p:cNvPr id="2" name="表 1">
            <a:extLst>
              <a:ext uri="{FF2B5EF4-FFF2-40B4-BE49-F238E27FC236}">
                <a16:creationId xmlns:a16="http://schemas.microsoft.com/office/drawing/2014/main" id="{64DB8077-AA65-DF89-3D3A-7732113B566D}"/>
              </a:ext>
            </a:extLst>
          </p:cNvPr>
          <p:cNvGraphicFramePr>
            <a:graphicFrameLocks noGrp="1"/>
          </p:cNvGraphicFramePr>
          <p:nvPr/>
        </p:nvGraphicFramePr>
        <p:xfrm>
          <a:off x="1271464" y="928072"/>
          <a:ext cx="9649072" cy="4754880"/>
        </p:xfrm>
        <a:graphic>
          <a:graphicData uri="http://schemas.openxmlformats.org/drawingml/2006/table">
            <a:tbl>
              <a:tblPr firstRow="1" bandRow="1">
                <a:tableStyleId>{3B4B98B0-60AC-42C2-AFA5-B58CD77FA1E5}</a:tableStyleId>
              </a:tblPr>
              <a:tblGrid>
                <a:gridCol w="1512168">
                  <a:extLst>
                    <a:ext uri="{9D8B030D-6E8A-4147-A177-3AD203B41FA5}">
                      <a16:colId xmlns:a16="http://schemas.microsoft.com/office/drawing/2014/main" val="2819793956"/>
                    </a:ext>
                  </a:extLst>
                </a:gridCol>
                <a:gridCol w="3744416">
                  <a:extLst>
                    <a:ext uri="{9D8B030D-6E8A-4147-A177-3AD203B41FA5}">
                      <a16:colId xmlns:a16="http://schemas.microsoft.com/office/drawing/2014/main" val="2902818070"/>
                    </a:ext>
                  </a:extLst>
                </a:gridCol>
                <a:gridCol w="4392488">
                  <a:extLst>
                    <a:ext uri="{9D8B030D-6E8A-4147-A177-3AD203B41FA5}">
                      <a16:colId xmlns:a16="http://schemas.microsoft.com/office/drawing/2014/main" val="2761901224"/>
                    </a:ext>
                  </a:extLst>
                </a:gridCol>
              </a:tblGrid>
              <a:tr h="342404">
                <a:tc>
                  <a:txBody>
                    <a:bodyPr/>
                    <a:lstStyle/>
                    <a:p>
                      <a:endParaRPr kumimoji="1" lang="ja-JP" altLang="en-US"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800" dirty="0">
                          <a:solidFill>
                            <a:prstClr val="black"/>
                          </a:solidFill>
                          <a:latin typeface="+mn-lt"/>
                          <a:ea typeface="+mn-ea"/>
                        </a:rPr>
                        <a:t>児童発達援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800" dirty="0">
                          <a:solidFill>
                            <a:prstClr val="black"/>
                          </a:solidFill>
                          <a:latin typeface="+mn-lt"/>
                          <a:ea typeface="+mn-ea"/>
                        </a:rPr>
                        <a:t>放課後等デイサービス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0202222"/>
                  </a:ext>
                </a:extLst>
              </a:tr>
              <a:tr h="514990">
                <a:tc>
                  <a:txBody>
                    <a:bodyPr/>
                    <a:lstStyle/>
                    <a:p>
                      <a:endParaRPr kumimoji="1" lang="ja-JP" altLang="en-US"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41275" algn="just" defTabSz="4572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こどもの発達の過程や障害の特性等に応じた発達上のニーズ等を丁寧に把握</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し理解した上で、全てのこどもに</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総合的な支援を提供することを基本</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としつつ、こどもの発達段階や特性など、個々のニーズに応じて、</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特定の領域に重点を置いた支援を組み合わせて行う</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など、包括的かつ丁寧にオーダーメイドの支援を行っていくことが重要である。</a:t>
                      </a:r>
                    </a:p>
                    <a:p>
                      <a:pPr marL="0" marR="0" lvl="0" indent="41275" algn="just" defTabSz="4572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　</a:t>
                      </a:r>
                      <a:endParaRPr kumimoji="1" lang="en-US" altLang="ja-JP"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それぞれの時期の</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こどもの発達の過程や特性等に応じた発達上のニーズ</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、適応行動の状況や特に配慮が必要な事項等を丁寧に把握し理解した上で</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、放課後等デイサービスを利用する全てのこどもをありのままに受け止めて、</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こどもが自分らしく過ごせる場であるという安全・安心の土台の上で、総合的な支援を提供することを基本</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としつつ、こどもの発達段階や特性など、</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個々のニーズに応じて、特定の領域に重点を置いた支援を組み合わせて行う</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など、包括的かつ丁寧にオーダーメイドの支援を行っていくことが重要である。</a:t>
                      </a:r>
                      <a:endParaRPr kumimoji="1" lang="ja-JP" altLang="en-US" sz="1200" u="non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8399570"/>
                  </a:ext>
                </a:extLst>
              </a:tr>
              <a:tr h="732110">
                <a:tc>
                  <a:txBody>
                    <a:bodyPr/>
                    <a:lstStyle/>
                    <a:p>
                      <a:r>
                        <a:rPr kumimoji="1" lang="ja-JP" altLang="en-US" sz="1400" dirty="0"/>
                        <a:t>こどもの発達の過程や障害特性に応じた発達のニーズ等の把握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本人支援の</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５領域</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健康・生活</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運動・感覚</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認知・行動</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言語・コミュニケーション</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人間関係・社会性</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の視点等を踏まえたアセスメント</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を行うことが必要</a:t>
                      </a:r>
                    </a:p>
                    <a:p>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こどもの発達の過程や特性等に応じた、発達上のニーズの把握に当たっては、本人支援の</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５領域</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健康・生活</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運動・感覚</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認知・行動</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言語・コミュニケーション</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人間関係・社会性</a:t>
                      </a:r>
                      <a:r>
                        <a:rPr kumimoji="1" lang="en-US" altLang="ja-JP"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の視点等を踏まえたアセスメント</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を行うことが必要である。</a:t>
                      </a:r>
                      <a:endParaRPr kumimoji="1" lang="ja-JP" altLang="en-US" sz="1200" u="non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9708345"/>
                  </a:ext>
                </a:extLst>
              </a:tr>
              <a:tr h="732110">
                <a:tc>
                  <a:txBody>
                    <a:bodyPr/>
                    <a:lstStyle/>
                    <a:p>
                      <a:r>
                        <a:rPr kumimoji="1" lang="ja-JP" altLang="en-US" sz="1400" dirty="0"/>
                        <a:t>総合的な支援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個々のこどもに応じた、生活や遊び等の中での、</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５領域の視点を網羅したオーダーメイドの支援</a:t>
                      </a:r>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総合的な支援とは、本人支援の</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５領域の視点等を踏まえたアセスメントを行った上で、生活や遊び等の中で、５領域の視点を網羅した個々のこどもに応じたオーダーメイドの支援が行われる</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ものである。</a:t>
                      </a:r>
                      <a:endParaRPr kumimoji="1" lang="ja-JP" altLang="en-US" sz="1200" u="non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082695"/>
                  </a:ext>
                </a:extLst>
              </a:tr>
              <a:tr h="732110">
                <a:tc>
                  <a:txBody>
                    <a:bodyPr/>
                    <a:lstStyle/>
                    <a:p>
                      <a:r>
                        <a:rPr kumimoji="1" lang="ja-JP" altLang="en-US" sz="1400" dirty="0"/>
                        <a:t>特定の領域に重点を置いた支援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本人支援の５領域の視点等を踏まえたアセスメントを行った上で、</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その</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視点を網羅した支援（</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総合的な支援</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）を行うこと</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に加え</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、理学療法士等の有する専門性に基づきアセスメントを行い、計画的及び個別・集中的に行う、</a:t>
                      </a:r>
                      <a:r>
                        <a:rPr kumimoji="1" lang="ja-JP" altLang="en-US" sz="1200" b="1" u="none" dirty="0">
                          <a:solidFill>
                            <a:srgbClr val="FF0000"/>
                          </a:solidFill>
                          <a:latin typeface="BIZ UDPゴシック" panose="020B0400000000000000" pitchFamily="50" charset="-128"/>
                          <a:ea typeface="BIZ UDPゴシック" panose="020B0400000000000000" pitchFamily="50" charset="-128"/>
                        </a:rPr>
                        <a:t>５領域のうち特定（又は複数）の領域に重点を置いた支援</a:t>
                      </a: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が計画的及び個別・集中的に行われる</a:t>
                      </a:r>
                      <a:r>
                        <a:rPr kumimoji="1" lang="ja-JP" altLang="en-US" sz="1200" b="0" u="none" dirty="0">
                          <a:solidFill>
                            <a:schemeClr val="tx1">
                              <a:lumMod val="75000"/>
                              <a:lumOff val="25000"/>
                            </a:schemeClr>
                          </a:solidFill>
                          <a:latin typeface="BIZ UDPゴシック" panose="020B0400000000000000" pitchFamily="50" charset="-128"/>
                          <a:ea typeface="BIZ UDPゴシック" panose="020B0400000000000000" pitchFamily="50" charset="-128"/>
                        </a:rPr>
                        <a:t>ものであり、一対一による個別支援だけでなく、個々のニーズに応じた配慮がされた上で、小集団等で行われる支援も含まれるものである。</a:t>
                      </a:r>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sz="1200" u="non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680860"/>
                  </a:ext>
                </a:extLst>
              </a:tr>
            </a:tbl>
          </a:graphicData>
        </a:graphic>
      </p:graphicFrame>
      <p:sp>
        <p:nvSpPr>
          <p:cNvPr id="4" name="タイトル 13">
            <a:extLst>
              <a:ext uri="{FF2B5EF4-FFF2-40B4-BE49-F238E27FC236}">
                <a16:creationId xmlns:a16="http://schemas.microsoft.com/office/drawing/2014/main" id="{CA5DD324-3225-7E55-684A-7FF08D71968E}"/>
              </a:ext>
            </a:extLst>
          </p:cNvPr>
          <p:cNvSpPr txBox="1">
            <a:spLocks/>
          </p:cNvSpPr>
          <p:nvPr/>
        </p:nvSpPr>
        <p:spPr bwMode="auto">
          <a:xfrm>
            <a:off x="7608167" y="550009"/>
            <a:ext cx="2572895" cy="36004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a:lstStyle>
          <a:p>
            <a:pPr algn="l"/>
            <a:r>
              <a:rPr lang="ja-JP" altLang="en-US" sz="1400" dirty="0">
                <a:latin typeface="BIZ UDPゴシック" panose="020B0400000000000000" pitchFamily="50" charset="-128"/>
                <a:ea typeface="BIZ UDPゴシック" panose="020B0400000000000000" pitchFamily="50" charset="-128"/>
              </a:rPr>
              <a:t>（ガイドラインより）　　</a:t>
            </a:r>
            <a:endParaRPr lang="en-US" altLang="ja-JP" sz="1400"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6C37849B-1DBA-5DD1-0BF2-9BF90BA2AB94}"/>
              </a:ext>
            </a:extLst>
          </p:cNvPr>
          <p:cNvSpPr txBox="1"/>
          <p:nvPr/>
        </p:nvSpPr>
        <p:spPr>
          <a:xfrm>
            <a:off x="1271464" y="5805265"/>
            <a:ext cx="10956846" cy="830997"/>
          </a:xfrm>
          <a:prstGeom prst="rect">
            <a:avLst/>
          </a:prstGeom>
          <a:noFill/>
        </p:spPr>
        <p:txBody>
          <a:bodyPr wrap="none" rtlCol="0">
            <a:spAutoFit/>
          </a:bodyPr>
          <a:lstStyle/>
          <a:p>
            <a:r>
              <a:rPr lang="ja-JP" altLang="en-US" sz="2400" dirty="0"/>
              <a:t>支援方法は、支援者の一方的な提供（おしつけ）であってはならない。</a:t>
            </a:r>
            <a:endParaRPr lang="en-US" altLang="ja-JP" sz="2400" dirty="0"/>
          </a:p>
          <a:p>
            <a:r>
              <a:rPr lang="ja-JP" altLang="en-US" sz="2400" dirty="0"/>
              <a:t>また、こどもの成長や将来をイメージしてかかわるものでなければならない。</a:t>
            </a:r>
          </a:p>
        </p:txBody>
      </p:sp>
      <p:sp>
        <p:nvSpPr>
          <p:cNvPr id="7" name="スライド番号プレースホルダー 6">
            <a:extLst>
              <a:ext uri="{FF2B5EF4-FFF2-40B4-BE49-F238E27FC236}">
                <a16:creationId xmlns:a16="http://schemas.microsoft.com/office/drawing/2014/main" id="{E9E90F49-F057-3707-F4C7-C7CD27C37BF9}"/>
              </a:ext>
            </a:extLst>
          </p:cNvPr>
          <p:cNvSpPr>
            <a:spLocks noGrp="1"/>
          </p:cNvSpPr>
          <p:nvPr>
            <p:ph type="sldNum" sz="quarter" idx="12"/>
          </p:nvPr>
        </p:nvSpPr>
        <p:spPr/>
        <p:txBody>
          <a:bodyPr/>
          <a:lstStyle/>
          <a:p>
            <a:fld id="{9D1E3EA3-BD4D-6E43-978F-523B06AF1452}" type="slidenum">
              <a:rPr kumimoji="1" lang="ja-JP" altLang="en-US" smtClean="0"/>
              <a:t>28</a:t>
            </a:fld>
            <a:endParaRPr kumimoji="1" lang="ja-JP" altLang="en-US"/>
          </a:p>
        </p:txBody>
      </p:sp>
    </p:spTree>
    <p:extLst>
      <p:ext uri="{BB962C8B-B14F-4D97-AF65-F5344CB8AC3E}">
        <p14:creationId xmlns:p14="http://schemas.microsoft.com/office/powerpoint/2010/main" val="2794113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5F343-1C13-FBA2-683A-4588D4AC2C8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B79F96A-539C-10DA-8F75-85853BD1968A}"/>
              </a:ext>
            </a:extLst>
          </p:cNvPr>
          <p:cNvSpPr>
            <a:spLocks noGrp="1"/>
          </p:cNvSpPr>
          <p:nvPr>
            <p:ph type="title"/>
          </p:nvPr>
        </p:nvSpPr>
        <p:spPr>
          <a:xfrm>
            <a:off x="1280526" y="41"/>
            <a:ext cx="9715313" cy="615601"/>
          </a:xfrm>
        </p:spPr>
        <p:txBody>
          <a:bodyPr>
            <a:noAutofit/>
          </a:bodyPr>
          <a:lstStyle/>
          <a:p>
            <a:pPr algn="ctr"/>
            <a:r>
              <a:rPr lang="ja-JP" altLang="en-US" sz="3600">
                <a:latin typeface="BIZ UDGothic" panose="020B0400000000000000" pitchFamily="49" charset="-128"/>
                <a:ea typeface="BIZ UDGothic" panose="020B0400000000000000" pitchFamily="49" charset="-128"/>
              </a:rPr>
              <a:t>ガイドラインに掲載された「５領域」の活用</a:t>
            </a:r>
            <a:endParaRPr lang="ja-JP" altLang="en-US" sz="3600" dirty="0">
              <a:latin typeface="BIZ UDGothic" panose="020B0400000000000000" pitchFamily="49" charset="-128"/>
              <a:ea typeface="BIZ UDGothic" panose="020B0400000000000000" pitchFamily="49" charset="-128"/>
            </a:endParaRPr>
          </a:p>
        </p:txBody>
      </p:sp>
      <p:sp>
        <p:nvSpPr>
          <p:cNvPr id="4" name="スライド番号プレースホルダー 3">
            <a:extLst>
              <a:ext uri="{FF2B5EF4-FFF2-40B4-BE49-F238E27FC236}">
                <a16:creationId xmlns:a16="http://schemas.microsoft.com/office/drawing/2014/main" id="{C699D5B4-10CF-F32F-275F-65607FADAFF1}"/>
              </a:ext>
            </a:extLst>
          </p:cNvPr>
          <p:cNvSpPr>
            <a:spLocks noGrp="1"/>
          </p:cNvSpPr>
          <p:nvPr>
            <p:ph type="sldNum" sz="quarter" idx="12"/>
          </p:nvPr>
        </p:nvSpPr>
        <p:spPr>
          <a:xfrm>
            <a:off x="8423443" y="6592268"/>
            <a:ext cx="2228850" cy="365125"/>
          </a:xfrm>
        </p:spPr>
        <p:txBody>
          <a:bodyPr/>
          <a:lstStyle/>
          <a:p>
            <a:fld id="{9D1FACA5-F295-4B71-9523-E0646159294B}" type="slidenum">
              <a:rPr kumimoji="1" lang="ja-JP" altLang="en-US" smtClean="0">
                <a:latin typeface="UD デジタル 教科書体 NK-B" panose="02020700000000000000" pitchFamily="18" charset="-128"/>
                <a:ea typeface="UD デジタル 教科書体 NK-B" panose="02020700000000000000" pitchFamily="18" charset="-128"/>
              </a:rPr>
              <a:t>29</a:t>
            </a:fld>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11" name="テキスト ボックス 10">
            <a:extLst>
              <a:ext uri="{FF2B5EF4-FFF2-40B4-BE49-F238E27FC236}">
                <a16:creationId xmlns:a16="http://schemas.microsoft.com/office/drawing/2014/main" id="{C0D8ED6E-D497-2D40-A387-E14038CB4B26}"/>
              </a:ext>
            </a:extLst>
          </p:cNvPr>
          <p:cNvSpPr txBox="1"/>
          <p:nvPr/>
        </p:nvSpPr>
        <p:spPr>
          <a:xfrm>
            <a:off x="1249299" y="1663443"/>
            <a:ext cx="1728192" cy="369332"/>
          </a:xfrm>
          <a:prstGeom prst="rect">
            <a:avLst/>
          </a:prstGeom>
          <a:noFill/>
        </p:spPr>
        <p:txBody>
          <a:bodyPr wrap="square" anchor="ctr">
            <a:spAutoFit/>
          </a:bodyPr>
          <a:lstStyle/>
          <a:p>
            <a:pPr marL="139700" indent="-139700" algn="ctr" defTabSz="457200">
              <a:defRPr/>
            </a:pPr>
            <a:r>
              <a:rPr lang="ja-JP" altLang="en-US" dirty="0">
                <a:solidFill>
                  <a:schemeClr val="tx2"/>
                </a:solidFill>
                <a:latin typeface="BIZ UDGothic" panose="020B0400000000000000" pitchFamily="49" charset="-128"/>
                <a:ea typeface="BIZ UDGothic" panose="020B0400000000000000" pitchFamily="49" charset="-128"/>
              </a:rPr>
              <a:t>健康・生活</a:t>
            </a:r>
          </a:p>
        </p:txBody>
      </p:sp>
      <p:sp>
        <p:nvSpPr>
          <p:cNvPr id="12" name="テキスト ボックス 11">
            <a:extLst>
              <a:ext uri="{FF2B5EF4-FFF2-40B4-BE49-F238E27FC236}">
                <a16:creationId xmlns:a16="http://schemas.microsoft.com/office/drawing/2014/main" id="{59A5B970-0FD2-3105-E241-7ABF7C806EAD}"/>
              </a:ext>
            </a:extLst>
          </p:cNvPr>
          <p:cNvSpPr txBox="1"/>
          <p:nvPr/>
        </p:nvSpPr>
        <p:spPr>
          <a:xfrm>
            <a:off x="1267170" y="3375254"/>
            <a:ext cx="1728192" cy="369332"/>
          </a:xfrm>
          <a:prstGeom prst="rect">
            <a:avLst/>
          </a:prstGeom>
          <a:noFill/>
        </p:spPr>
        <p:txBody>
          <a:bodyPr wrap="square" anchor="ctr">
            <a:spAutoFit/>
          </a:bodyPr>
          <a:lstStyle/>
          <a:p>
            <a:pPr marL="139700" indent="-139700" algn="ctr" defTabSz="457200">
              <a:defRPr/>
            </a:pPr>
            <a:r>
              <a:rPr lang="ja-JP" altLang="en-US" dirty="0">
                <a:solidFill>
                  <a:schemeClr val="tx2"/>
                </a:solidFill>
                <a:latin typeface="BIZ UDGothic" panose="020B0400000000000000" pitchFamily="49" charset="-128"/>
                <a:ea typeface="BIZ UDGothic" panose="020B0400000000000000" pitchFamily="49" charset="-128"/>
              </a:rPr>
              <a:t>運動・感覚</a:t>
            </a:r>
          </a:p>
        </p:txBody>
      </p:sp>
      <p:sp>
        <p:nvSpPr>
          <p:cNvPr id="5" name="四角形: 角を丸くする 4">
            <a:extLst>
              <a:ext uri="{FF2B5EF4-FFF2-40B4-BE49-F238E27FC236}">
                <a16:creationId xmlns:a16="http://schemas.microsoft.com/office/drawing/2014/main" id="{AB70D272-D907-CBC6-12C1-DDE9A5091D03}"/>
              </a:ext>
            </a:extLst>
          </p:cNvPr>
          <p:cNvSpPr/>
          <p:nvPr/>
        </p:nvSpPr>
        <p:spPr>
          <a:xfrm>
            <a:off x="2963663" y="1100421"/>
            <a:ext cx="3916893" cy="5666336"/>
          </a:xfrm>
          <a:prstGeom prst="roundRect">
            <a:avLst>
              <a:gd name="adj" fmla="val 3218"/>
            </a:avLst>
          </a:prstGeom>
          <a:solidFill>
            <a:schemeClr val="accent2">
              <a:lumMod val="20000"/>
              <a:lumOff val="80000"/>
            </a:schemeClr>
          </a:solidFill>
          <a:ln w="19050">
            <a:solidFill>
              <a:srgbClr val="FD6C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a:latin typeface="+mn-ea"/>
            </a:endParaRPr>
          </a:p>
        </p:txBody>
      </p:sp>
      <p:sp>
        <p:nvSpPr>
          <p:cNvPr id="6" name="四角形: 角を丸くする 5">
            <a:extLst>
              <a:ext uri="{FF2B5EF4-FFF2-40B4-BE49-F238E27FC236}">
                <a16:creationId xmlns:a16="http://schemas.microsoft.com/office/drawing/2014/main" id="{44D6A762-4007-DC87-F5FA-FDDF69729F9D}"/>
              </a:ext>
            </a:extLst>
          </p:cNvPr>
          <p:cNvSpPr/>
          <p:nvPr/>
        </p:nvSpPr>
        <p:spPr>
          <a:xfrm>
            <a:off x="3073966" y="1263867"/>
            <a:ext cx="3665609" cy="1134810"/>
          </a:xfrm>
          <a:prstGeom prst="roundRect">
            <a:avLst>
              <a:gd name="adj" fmla="val 984"/>
            </a:avLst>
          </a:prstGeom>
          <a:solidFill>
            <a:schemeClr val="bg1"/>
          </a:solidFill>
          <a:ln w="19050">
            <a:solidFill>
              <a:srgbClr val="FD6C2B"/>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72000" tIns="0" rIns="0" bIns="0" rtlCol="0" anchor="t" anchorCtr="0"/>
          <a:lstStyle/>
          <a:p>
            <a:r>
              <a:rPr lang="ja-JP" altLang="en-US" sz="1600" dirty="0">
                <a:solidFill>
                  <a:schemeClr val="tx1">
                    <a:lumMod val="75000"/>
                    <a:lumOff val="25000"/>
                  </a:schemeClr>
                </a:solidFill>
                <a:latin typeface="BIZ UDGothic" panose="020B0400000000000000" pitchFamily="49" charset="-128"/>
                <a:ea typeface="BIZ UDGothic" panose="020B0400000000000000" pitchFamily="49" charset="-128"/>
              </a:rPr>
              <a:t>〇健康状態の維持・改善</a:t>
            </a:r>
          </a:p>
          <a:p>
            <a:r>
              <a:rPr lang="ja-JP" altLang="en-US" sz="1600" dirty="0">
                <a:solidFill>
                  <a:schemeClr val="tx1">
                    <a:lumMod val="75000"/>
                    <a:lumOff val="25000"/>
                  </a:schemeClr>
                </a:solidFill>
                <a:latin typeface="BIZ UDGothic" panose="020B0400000000000000" pitchFamily="49" charset="-128"/>
                <a:ea typeface="BIZ UDGothic" panose="020B0400000000000000" pitchFamily="49" charset="-128"/>
              </a:rPr>
              <a:t>〇生活習慣や生活リズムの形成</a:t>
            </a:r>
          </a:p>
          <a:p>
            <a:r>
              <a:rPr lang="ja-JP" altLang="en-US" sz="1600" dirty="0">
                <a:solidFill>
                  <a:schemeClr val="tx1">
                    <a:lumMod val="75000"/>
                    <a:lumOff val="25000"/>
                  </a:schemeClr>
                </a:solidFill>
                <a:latin typeface="BIZ UDGothic" panose="020B0400000000000000" pitchFamily="49" charset="-128"/>
                <a:ea typeface="BIZ UDGothic" panose="020B0400000000000000" pitchFamily="49" charset="-128"/>
              </a:rPr>
              <a:t>〇基本的生活スキル</a:t>
            </a:r>
            <a:r>
              <a:rPr lang="ja-JP" altLang="en-US" sz="1600">
                <a:solidFill>
                  <a:schemeClr val="tx1">
                    <a:lumMod val="75000"/>
                    <a:lumOff val="25000"/>
                  </a:schemeClr>
                </a:solidFill>
                <a:latin typeface="BIZ UDGothic" panose="020B0400000000000000" pitchFamily="49" charset="-128"/>
                <a:ea typeface="BIZ UDGothic" panose="020B0400000000000000" pitchFamily="49" charset="-128"/>
              </a:rPr>
              <a:t>の獲得</a:t>
            </a:r>
            <a:endParaRPr lang="ja-JP" altLang="en-US" sz="1600" dirty="0">
              <a:solidFill>
                <a:schemeClr val="tx1">
                  <a:lumMod val="75000"/>
                  <a:lumOff val="25000"/>
                </a:schemeClr>
              </a:solidFill>
              <a:latin typeface="BIZ UDGothic" panose="020B0400000000000000" pitchFamily="49" charset="-128"/>
              <a:ea typeface="BIZ UDGothic" panose="020B0400000000000000" pitchFamily="49" charset="-128"/>
            </a:endParaRPr>
          </a:p>
        </p:txBody>
      </p:sp>
      <p:sp>
        <p:nvSpPr>
          <p:cNvPr id="7" name="四角形: 角を丸くする 6">
            <a:extLst>
              <a:ext uri="{FF2B5EF4-FFF2-40B4-BE49-F238E27FC236}">
                <a16:creationId xmlns:a16="http://schemas.microsoft.com/office/drawing/2014/main" id="{B92D19D3-A00E-8D4D-1734-B0033BE63D34}"/>
              </a:ext>
            </a:extLst>
          </p:cNvPr>
          <p:cNvSpPr/>
          <p:nvPr/>
        </p:nvSpPr>
        <p:spPr>
          <a:xfrm>
            <a:off x="3073966" y="2671020"/>
            <a:ext cx="3695593" cy="1808416"/>
          </a:xfrm>
          <a:prstGeom prst="roundRect">
            <a:avLst>
              <a:gd name="adj" fmla="val 984"/>
            </a:avLst>
          </a:prstGeom>
          <a:solidFill>
            <a:schemeClr val="bg1"/>
          </a:solidFill>
          <a:ln w="19050">
            <a:solidFill>
              <a:srgbClr val="FD6C2B"/>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72000" tIns="0" rIns="0" bIns="0" rtlCol="0" anchor="t" anchorCtr="0"/>
          <a:lstStyle/>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〇姿勢と運動・動作の基本的技能の向上</a:t>
            </a:r>
          </a:p>
          <a:p>
            <a:pPr marL="231775" indent="-231775"/>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〇姿勢保持と運動・動作の補助的手段の活用</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〇身体の移動能力の向上</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〇保有する感覚の活用</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〇感覚の補助及び代行手段の活用</a:t>
            </a:r>
          </a:p>
          <a:p>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〇感覚の特性への対応</a:t>
            </a:r>
          </a:p>
        </p:txBody>
      </p:sp>
      <p:sp>
        <p:nvSpPr>
          <p:cNvPr id="8" name="四角形: 角を丸くする 7">
            <a:extLst>
              <a:ext uri="{FF2B5EF4-FFF2-40B4-BE49-F238E27FC236}">
                <a16:creationId xmlns:a16="http://schemas.microsoft.com/office/drawing/2014/main" id="{A2D9D969-8DE1-59EE-B417-72CE12F1E14E}"/>
              </a:ext>
            </a:extLst>
          </p:cNvPr>
          <p:cNvSpPr/>
          <p:nvPr/>
        </p:nvSpPr>
        <p:spPr>
          <a:xfrm>
            <a:off x="3073967" y="4746689"/>
            <a:ext cx="3694903" cy="1801742"/>
          </a:xfrm>
          <a:prstGeom prst="roundRect">
            <a:avLst>
              <a:gd name="adj" fmla="val 984"/>
            </a:avLst>
          </a:prstGeom>
          <a:solidFill>
            <a:schemeClr val="bg1"/>
          </a:solidFill>
          <a:ln w="19050">
            <a:solidFill>
              <a:srgbClr val="FD6C2B"/>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72000" tIns="0" rIns="0" bIns="0" rtlCol="0" anchor="t" anchorCtr="0"/>
          <a:lstStyle/>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〇認知の特性についての理解と対応</a:t>
            </a:r>
            <a:endParaRPr lang="en-US" altLang="ja-JP" sz="1400" dirty="0">
              <a:solidFill>
                <a:schemeClr val="tx1">
                  <a:lumMod val="75000"/>
                  <a:lumOff val="25000"/>
                </a:schemeClr>
              </a:solidFill>
              <a:latin typeface="BIZ UDGothic" panose="020B0400000000000000" pitchFamily="49" charset="-128"/>
              <a:ea typeface="BIZ UDGothic" panose="020B0400000000000000" pitchFamily="49" charset="-128"/>
            </a:endParaRPr>
          </a:p>
          <a:p>
            <a:pPr marL="182563" indent="-182563"/>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〇対象や外部環境の適切な認知と適切な行動</a:t>
            </a:r>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の習得（</a:t>
            </a:r>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感覚の活用や認知機能の発達、知覚から行動への認知過程の発達、認知や行動の手掛かりとなる概念の形成）</a:t>
            </a:r>
            <a:endParaRPr lang="en-US" altLang="ja-JP" sz="1400" dirty="0">
              <a:solidFill>
                <a:schemeClr val="tx1">
                  <a:lumMod val="75000"/>
                  <a:lumOff val="25000"/>
                </a:schemeClr>
              </a:solidFill>
              <a:latin typeface="BIZ UDGothic" panose="020B0400000000000000" pitchFamily="49" charset="-128"/>
              <a:ea typeface="BIZ UDGothic" panose="020B0400000000000000" pitchFamily="49" charset="-128"/>
            </a:endParaRP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〇行動障害への予防及び対応</a:t>
            </a:r>
          </a:p>
        </p:txBody>
      </p:sp>
      <p:sp>
        <p:nvSpPr>
          <p:cNvPr id="16" name="テキスト ボックス 15">
            <a:extLst>
              <a:ext uri="{FF2B5EF4-FFF2-40B4-BE49-F238E27FC236}">
                <a16:creationId xmlns:a16="http://schemas.microsoft.com/office/drawing/2014/main" id="{F68E68A9-2A07-9802-8937-D277F6A12DAA}"/>
              </a:ext>
            </a:extLst>
          </p:cNvPr>
          <p:cNvSpPr txBox="1"/>
          <p:nvPr/>
        </p:nvSpPr>
        <p:spPr>
          <a:xfrm>
            <a:off x="3073965" y="653535"/>
            <a:ext cx="3665609" cy="400110"/>
          </a:xfrm>
          <a:prstGeom prst="rect">
            <a:avLst/>
          </a:prstGeom>
          <a:solidFill>
            <a:srgbClr val="FD6C2B"/>
          </a:solidFill>
          <a:ln>
            <a:noFill/>
          </a:ln>
        </p:spPr>
        <p:style>
          <a:lnRef idx="2">
            <a:schemeClr val="accent2"/>
          </a:lnRef>
          <a:fillRef idx="1">
            <a:schemeClr val="lt1"/>
          </a:fillRef>
          <a:effectRef idx="0">
            <a:schemeClr val="accent2"/>
          </a:effectRef>
          <a:fontRef idx="minor">
            <a:schemeClr val="dk1"/>
          </a:fontRef>
        </p:style>
        <p:txBody>
          <a:bodyPr vert="horz" wrap="square" rtlCol="0" anchor="ctr">
            <a:spAutoFit/>
          </a:bodyPr>
          <a:lstStyle/>
          <a:p>
            <a:pPr algn="ctr"/>
            <a:r>
              <a:rPr lang="ja-JP" altLang="en-US" sz="2000" dirty="0">
                <a:solidFill>
                  <a:schemeClr val="bg1"/>
                </a:solidFill>
                <a:latin typeface="BIZ UDGothic" panose="020B0400000000000000" pitchFamily="49" charset="-128"/>
                <a:ea typeface="BIZ UDGothic" panose="020B0400000000000000" pitchFamily="49" charset="-128"/>
              </a:rPr>
              <a:t>児童発達支援</a:t>
            </a:r>
          </a:p>
        </p:txBody>
      </p:sp>
      <p:sp>
        <p:nvSpPr>
          <p:cNvPr id="17" name="四角形: 角を丸くする 16">
            <a:extLst>
              <a:ext uri="{FF2B5EF4-FFF2-40B4-BE49-F238E27FC236}">
                <a16:creationId xmlns:a16="http://schemas.microsoft.com/office/drawing/2014/main" id="{D4F55B7D-F8EA-62B0-204D-183F7B3DFA7E}"/>
              </a:ext>
            </a:extLst>
          </p:cNvPr>
          <p:cNvSpPr/>
          <p:nvPr/>
        </p:nvSpPr>
        <p:spPr>
          <a:xfrm>
            <a:off x="6944423" y="1092641"/>
            <a:ext cx="4008652" cy="5678862"/>
          </a:xfrm>
          <a:prstGeom prst="roundRect">
            <a:avLst>
              <a:gd name="adj" fmla="val 3093"/>
            </a:avLst>
          </a:prstGeom>
          <a:solidFill>
            <a:schemeClr val="accent4">
              <a:lumMod val="20000"/>
              <a:lumOff val="80000"/>
            </a:schemeClr>
          </a:solidFill>
          <a:ln w="19050">
            <a:solidFill>
              <a:srgbClr val="F9A8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latin typeface="+mn-ea"/>
            </a:endParaRPr>
          </a:p>
        </p:txBody>
      </p:sp>
      <p:sp>
        <p:nvSpPr>
          <p:cNvPr id="18" name="四角形: 角を丸くする 17">
            <a:extLst>
              <a:ext uri="{FF2B5EF4-FFF2-40B4-BE49-F238E27FC236}">
                <a16:creationId xmlns:a16="http://schemas.microsoft.com/office/drawing/2014/main" id="{1D2A1E98-811D-96E2-8394-60B5F9A1A506}"/>
              </a:ext>
            </a:extLst>
          </p:cNvPr>
          <p:cNvSpPr/>
          <p:nvPr/>
        </p:nvSpPr>
        <p:spPr>
          <a:xfrm>
            <a:off x="7061850" y="1263867"/>
            <a:ext cx="3747601" cy="1168484"/>
          </a:xfrm>
          <a:prstGeom prst="roundRect">
            <a:avLst>
              <a:gd name="adj" fmla="val 984"/>
            </a:avLst>
          </a:prstGeom>
          <a:solidFill>
            <a:schemeClr val="bg1"/>
          </a:solidFill>
          <a:ln w="19050">
            <a:solidFill>
              <a:srgbClr val="F9A805"/>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72000" tIns="0" rIns="0" bIns="0" rtlCol="0" anchor="t" anchorCtr="0"/>
          <a:lstStyle/>
          <a:p>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〇健康状態の維持・改善</a:t>
            </a:r>
          </a:p>
          <a:p>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〇生活習慣や生活リズムの形成</a:t>
            </a:r>
          </a:p>
          <a:p>
            <a:pPr marL="231775" indent="-231775"/>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〇基本的生活スキルの獲得</a:t>
            </a:r>
            <a:endParaRPr lang="en-US" altLang="ja-JP" sz="1400" dirty="0">
              <a:solidFill>
                <a:schemeClr val="tx1">
                  <a:lumMod val="75000"/>
                  <a:lumOff val="25000"/>
                </a:schemeClr>
              </a:solidFill>
              <a:latin typeface="BIZ UDGothic" panose="020B0400000000000000" pitchFamily="49" charset="-128"/>
              <a:ea typeface="BIZ UDGothic" panose="020B0400000000000000" pitchFamily="49" charset="-128"/>
            </a:endParaRPr>
          </a:p>
          <a:p>
            <a:pPr marL="231775" indent="-231775"/>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〇生活におけるマネジメントスキルの育成</a:t>
            </a:r>
          </a:p>
        </p:txBody>
      </p:sp>
      <p:sp>
        <p:nvSpPr>
          <p:cNvPr id="19" name="四角形: 角を丸くする 18">
            <a:extLst>
              <a:ext uri="{FF2B5EF4-FFF2-40B4-BE49-F238E27FC236}">
                <a16:creationId xmlns:a16="http://schemas.microsoft.com/office/drawing/2014/main" id="{E13BCEF7-3C9A-72E5-C28C-B1801FF26D48}"/>
              </a:ext>
            </a:extLst>
          </p:cNvPr>
          <p:cNvSpPr/>
          <p:nvPr/>
        </p:nvSpPr>
        <p:spPr>
          <a:xfrm>
            <a:off x="7085817" y="2671021"/>
            <a:ext cx="3711990" cy="1799211"/>
          </a:xfrm>
          <a:prstGeom prst="roundRect">
            <a:avLst>
              <a:gd name="adj" fmla="val 984"/>
            </a:avLst>
          </a:prstGeom>
          <a:solidFill>
            <a:schemeClr val="bg1"/>
          </a:solidFill>
          <a:ln w="19050">
            <a:solidFill>
              <a:srgbClr val="F9A805"/>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72000" tIns="0" rIns="0" bIns="0" rtlCol="0" anchor="t" anchorCtr="0"/>
          <a:lstStyle/>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〇姿勢と運動・動作の基本的技能の向上</a:t>
            </a:r>
          </a:p>
          <a:p>
            <a:pPr marL="231775" indent="-231775"/>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〇姿勢保持と運動・動作の補助的手段の活用</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〇身体の移動能力の向上</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〇保有する感覚</a:t>
            </a:r>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の活用</a:t>
            </a:r>
            <a:endParaRPr lang="en-US" altLang="ja-JP" sz="1400" dirty="0">
              <a:solidFill>
                <a:schemeClr val="tx1">
                  <a:lumMod val="75000"/>
                  <a:lumOff val="25000"/>
                </a:schemeClr>
              </a:solidFill>
              <a:latin typeface="BIZ UDGothic" panose="020B0400000000000000" pitchFamily="49" charset="-128"/>
              <a:ea typeface="BIZ UDGothic" panose="020B0400000000000000" pitchFamily="49" charset="-128"/>
            </a:endParaRPr>
          </a:p>
          <a:p>
            <a:pPr marL="88900" indent="-88900"/>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〇感覚の補助及び代行手段の活用</a:t>
            </a:r>
            <a:endPar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endParaRPr>
          </a:p>
          <a:p>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〇感覚の特性へ</a:t>
            </a:r>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の対応</a:t>
            </a:r>
            <a:endPar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endParaRPr>
          </a:p>
        </p:txBody>
      </p:sp>
      <p:sp>
        <p:nvSpPr>
          <p:cNvPr id="20" name="四角形: 角を丸くする 19">
            <a:extLst>
              <a:ext uri="{FF2B5EF4-FFF2-40B4-BE49-F238E27FC236}">
                <a16:creationId xmlns:a16="http://schemas.microsoft.com/office/drawing/2014/main" id="{F595B9A0-DD03-E33F-94A6-5005BB9D477F}"/>
              </a:ext>
            </a:extLst>
          </p:cNvPr>
          <p:cNvSpPr/>
          <p:nvPr/>
        </p:nvSpPr>
        <p:spPr>
          <a:xfrm>
            <a:off x="7165723" y="4746689"/>
            <a:ext cx="3596695" cy="1817765"/>
          </a:xfrm>
          <a:prstGeom prst="roundRect">
            <a:avLst>
              <a:gd name="adj" fmla="val 984"/>
            </a:avLst>
          </a:prstGeom>
          <a:solidFill>
            <a:schemeClr val="bg1"/>
          </a:solidFill>
          <a:ln w="19050">
            <a:solidFill>
              <a:srgbClr val="F9A805"/>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72000" tIns="0" rIns="0" bIns="0" rtlCol="0" anchor="t" anchorCtr="0"/>
          <a:lstStyle/>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〇認知の特性についての理解と対応</a:t>
            </a:r>
            <a:endParaRPr lang="en-US" altLang="ja-JP" sz="1400" dirty="0">
              <a:solidFill>
                <a:schemeClr val="tx1">
                  <a:lumMod val="75000"/>
                  <a:lumOff val="25000"/>
                </a:schemeClr>
              </a:solidFill>
              <a:latin typeface="BIZ UDGothic" panose="020B0400000000000000" pitchFamily="49" charset="-128"/>
              <a:ea typeface="BIZ UDGothic" panose="020B0400000000000000" pitchFamily="49" charset="-128"/>
            </a:endParaRPr>
          </a:p>
          <a:p>
            <a:pPr marL="182563" indent="-182563"/>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〇対象や外部環境の適切な認知と適切な行動</a:t>
            </a:r>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の習得（感覚の活用や認知機能の発達、知覚から行動への認知過程の発達、認知や行動の手掛かりとなる概念の形成）</a:t>
            </a:r>
            <a:endParaRPr lang="en-US" altLang="ja-JP" sz="1400" dirty="0">
              <a:solidFill>
                <a:schemeClr val="tx1">
                  <a:lumMod val="75000"/>
                  <a:lumOff val="25000"/>
                </a:schemeClr>
              </a:solidFill>
              <a:latin typeface="BIZ UDGothic" panose="020B0400000000000000" pitchFamily="49" charset="-128"/>
              <a:ea typeface="BIZ UDGothic" panose="020B0400000000000000" pitchFamily="49" charset="-128"/>
            </a:endParaRPr>
          </a:p>
          <a:p>
            <a:pPr marL="88900" indent="-88900"/>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〇</a:t>
            </a:r>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行動障害への予防及び対応等</a:t>
            </a:r>
          </a:p>
        </p:txBody>
      </p:sp>
      <p:sp>
        <p:nvSpPr>
          <p:cNvPr id="28" name="テキスト ボックス 27">
            <a:extLst>
              <a:ext uri="{FF2B5EF4-FFF2-40B4-BE49-F238E27FC236}">
                <a16:creationId xmlns:a16="http://schemas.microsoft.com/office/drawing/2014/main" id="{20191D24-752D-4416-8724-06BEDE6BC77B}"/>
              </a:ext>
            </a:extLst>
          </p:cNvPr>
          <p:cNvSpPr txBox="1"/>
          <p:nvPr/>
        </p:nvSpPr>
        <p:spPr>
          <a:xfrm>
            <a:off x="7061849" y="643455"/>
            <a:ext cx="3700568" cy="400110"/>
          </a:xfrm>
          <a:prstGeom prst="rect">
            <a:avLst/>
          </a:prstGeom>
          <a:solidFill>
            <a:srgbClr val="92D050"/>
          </a:solidFill>
          <a:ln>
            <a:noFill/>
          </a:ln>
        </p:spPr>
        <p:style>
          <a:lnRef idx="2">
            <a:schemeClr val="accent2"/>
          </a:lnRef>
          <a:fillRef idx="1">
            <a:schemeClr val="lt1"/>
          </a:fillRef>
          <a:effectRef idx="0">
            <a:schemeClr val="accent2"/>
          </a:effectRef>
          <a:fontRef idx="minor">
            <a:schemeClr val="dk1"/>
          </a:fontRef>
        </p:style>
        <p:txBody>
          <a:bodyPr vert="horz" wrap="square" rtlCol="0" anchor="ctr">
            <a:spAutoFit/>
          </a:bodyPr>
          <a:lstStyle/>
          <a:p>
            <a:pPr algn="ctr"/>
            <a:r>
              <a:rPr lang="ja-JP" altLang="en-US" sz="2000" dirty="0">
                <a:solidFill>
                  <a:schemeClr val="tx1"/>
                </a:solidFill>
                <a:latin typeface="BIZ UDGothic" panose="020B0400000000000000" pitchFamily="49" charset="-128"/>
                <a:ea typeface="BIZ UDGothic" panose="020B0400000000000000" pitchFamily="49" charset="-128"/>
              </a:rPr>
              <a:t>放課後等デイサービス</a:t>
            </a:r>
          </a:p>
        </p:txBody>
      </p:sp>
      <p:sp>
        <p:nvSpPr>
          <p:cNvPr id="31" name="四角形: 角を丸くする 30">
            <a:extLst>
              <a:ext uri="{FF2B5EF4-FFF2-40B4-BE49-F238E27FC236}">
                <a16:creationId xmlns:a16="http://schemas.microsoft.com/office/drawing/2014/main" id="{F1314064-D3C7-F655-8534-A65073FBBDCF}"/>
              </a:ext>
            </a:extLst>
          </p:cNvPr>
          <p:cNvSpPr/>
          <p:nvPr/>
        </p:nvSpPr>
        <p:spPr>
          <a:xfrm>
            <a:off x="1196886" y="1175458"/>
            <a:ext cx="9709545" cy="1351906"/>
          </a:xfrm>
          <a:prstGeom prst="roundRect">
            <a:avLst/>
          </a:prstGeom>
          <a:noFill/>
          <a:ln w="1905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ja-JP" altLang="en-US" sz="1400">
              <a:latin typeface="+mn-ea"/>
            </a:endParaRPr>
          </a:p>
        </p:txBody>
      </p:sp>
      <p:sp>
        <p:nvSpPr>
          <p:cNvPr id="32" name="四角形: 角を丸くする 31">
            <a:extLst>
              <a:ext uri="{FF2B5EF4-FFF2-40B4-BE49-F238E27FC236}">
                <a16:creationId xmlns:a16="http://schemas.microsoft.com/office/drawing/2014/main" id="{75CD5612-8F4E-41AC-9D51-B864E12F254F}"/>
              </a:ext>
            </a:extLst>
          </p:cNvPr>
          <p:cNvSpPr/>
          <p:nvPr/>
        </p:nvSpPr>
        <p:spPr>
          <a:xfrm>
            <a:off x="1196887" y="2599173"/>
            <a:ext cx="9709543" cy="1982154"/>
          </a:xfrm>
          <a:prstGeom prst="roundRect">
            <a:avLst>
              <a:gd name="adj" fmla="val 10952"/>
            </a:avLst>
          </a:prstGeom>
          <a:noFill/>
          <a:ln w="19050">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ja-JP" altLang="en-US" sz="1400">
              <a:latin typeface="+mn-ea"/>
            </a:endParaRPr>
          </a:p>
        </p:txBody>
      </p:sp>
      <p:sp>
        <p:nvSpPr>
          <p:cNvPr id="13" name="テキスト ボックス 12">
            <a:extLst>
              <a:ext uri="{FF2B5EF4-FFF2-40B4-BE49-F238E27FC236}">
                <a16:creationId xmlns:a16="http://schemas.microsoft.com/office/drawing/2014/main" id="{79822BD1-6FC4-BF13-66BD-C53404419818}"/>
              </a:ext>
            </a:extLst>
          </p:cNvPr>
          <p:cNvSpPr txBox="1"/>
          <p:nvPr/>
        </p:nvSpPr>
        <p:spPr>
          <a:xfrm>
            <a:off x="1402810" y="5470905"/>
            <a:ext cx="1456912" cy="369332"/>
          </a:xfrm>
          <a:prstGeom prst="rect">
            <a:avLst/>
          </a:prstGeom>
          <a:solidFill>
            <a:schemeClr val="bg1"/>
          </a:solidFill>
        </p:spPr>
        <p:txBody>
          <a:bodyPr wrap="square" anchor="ctr">
            <a:spAutoFit/>
          </a:bodyPr>
          <a:lstStyle/>
          <a:p>
            <a:pPr marL="139700" indent="-139700" algn="ctr" defTabSz="457200">
              <a:defRPr/>
            </a:pPr>
            <a:r>
              <a:rPr lang="ja-JP" altLang="en-US" dirty="0">
                <a:solidFill>
                  <a:schemeClr val="tx2"/>
                </a:solidFill>
                <a:latin typeface="BIZ UDGothic" panose="020B0400000000000000" pitchFamily="49" charset="-128"/>
                <a:ea typeface="BIZ UDGothic" panose="020B0400000000000000" pitchFamily="49" charset="-128"/>
              </a:rPr>
              <a:t>認知・行動</a:t>
            </a:r>
          </a:p>
        </p:txBody>
      </p:sp>
      <p:sp>
        <p:nvSpPr>
          <p:cNvPr id="33" name="四角形: 角を丸くする 32">
            <a:extLst>
              <a:ext uri="{FF2B5EF4-FFF2-40B4-BE49-F238E27FC236}">
                <a16:creationId xmlns:a16="http://schemas.microsoft.com/office/drawing/2014/main" id="{D867ADFF-0751-CC98-7213-23EE7EC4B0E2}"/>
              </a:ext>
            </a:extLst>
          </p:cNvPr>
          <p:cNvSpPr/>
          <p:nvPr/>
        </p:nvSpPr>
        <p:spPr>
          <a:xfrm>
            <a:off x="1191119" y="4653136"/>
            <a:ext cx="9709543" cy="2041308"/>
          </a:xfrm>
          <a:prstGeom prst="roundRect">
            <a:avLst>
              <a:gd name="adj" fmla="val 9403"/>
            </a:avLst>
          </a:prstGeom>
          <a:noFill/>
          <a:ln w="19050">
            <a:solidFill>
              <a:schemeClr val="accent4"/>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ja-JP" altLang="en-US" sz="1400">
              <a:latin typeface="+mn-ea"/>
            </a:endParaRPr>
          </a:p>
        </p:txBody>
      </p:sp>
    </p:spTree>
    <p:extLst>
      <p:ext uri="{BB962C8B-B14F-4D97-AF65-F5344CB8AC3E}">
        <p14:creationId xmlns:p14="http://schemas.microsoft.com/office/powerpoint/2010/main" val="4043824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827AEC-CF65-507C-D6B7-634B5FB41CAB}"/>
              </a:ext>
            </a:extLst>
          </p:cNvPr>
          <p:cNvSpPr>
            <a:spLocks noGrp="1"/>
          </p:cNvSpPr>
          <p:nvPr>
            <p:ph type="title"/>
          </p:nvPr>
        </p:nvSpPr>
        <p:spPr/>
        <p:txBody>
          <a:bodyPr/>
          <a:lstStyle/>
          <a:p>
            <a:r>
              <a:rPr kumimoji="1" lang="ja-JP" altLang="en-US" dirty="0">
                <a:latin typeface="BIZ UDPゴシック" panose="020B0400000000000000" pitchFamily="50" charset="-128"/>
                <a:ea typeface="BIZ UDPゴシック" panose="020B0400000000000000" pitchFamily="50" charset="-128"/>
              </a:rPr>
              <a:t>獲得目標と内容</a:t>
            </a:r>
          </a:p>
        </p:txBody>
      </p:sp>
      <p:sp>
        <p:nvSpPr>
          <p:cNvPr id="3" name="コンテンツ プレースホルダー 2">
            <a:extLst>
              <a:ext uri="{FF2B5EF4-FFF2-40B4-BE49-F238E27FC236}">
                <a16:creationId xmlns:a16="http://schemas.microsoft.com/office/drawing/2014/main" id="{760875DC-097B-67B7-CE8A-8B83D8DE6163}"/>
              </a:ext>
            </a:extLst>
          </p:cNvPr>
          <p:cNvSpPr>
            <a:spLocks noGrp="1"/>
          </p:cNvSpPr>
          <p:nvPr>
            <p:ph idx="1"/>
          </p:nvPr>
        </p:nvSpPr>
        <p:spPr>
          <a:xfrm>
            <a:off x="2279576" y="2060848"/>
            <a:ext cx="7488832" cy="4206240"/>
          </a:xfrm>
        </p:spPr>
        <p:txBody>
          <a:bodyPr>
            <a:normAutofit/>
          </a:bodyPr>
          <a:lstStyle/>
          <a:p>
            <a:pPr marL="0" indent="0">
              <a:buNone/>
            </a:pPr>
            <a:r>
              <a:rPr lang="ja-JP" altLang="en-US" dirty="0">
                <a:latin typeface="BIZ UDPゴシック" panose="020B0400000000000000" pitchFamily="50" charset="-128"/>
                <a:ea typeface="BIZ UDPゴシック" panose="020B0400000000000000" pitchFamily="50" charset="-128"/>
              </a:rPr>
              <a:t>獲得目標</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児童期における支援提供の特徴について理解を深める</a:t>
            </a:r>
            <a:endParaRPr lang="en-US" altLang="ja-JP" dirty="0">
              <a:latin typeface="BIZ UDPゴシック" panose="020B0400000000000000" pitchFamily="50" charset="-128"/>
              <a:ea typeface="BIZ UDPゴシック" panose="020B0400000000000000" pitchFamily="50" charset="-128"/>
            </a:endParaRPr>
          </a:p>
          <a:p>
            <a:endParaRPr kumimoji="1" lang="en-US" altLang="ja-JP" dirty="0">
              <a:latin typeface="BIZ UDPゴシック" panose="020B0400000000000000" pitchFamily="50" charset="-128"/>
              <a:ea typeface="BIZ UDPゴシック" panose="020B0400000000000000" pitchFamily="50" charset="-128"/>
            </a:endParaRPr>
          </a:p>
          <a:p>
            <a:pPr marL="0" indent="0">
              <a:buNone/>
            </a:pPr>
            <a:r>
              <a:rPr kumimoji="1" lang="ja-JP" altLang="en-US" dirty="0">
                <a:latin typeface="BIZ UDPゴシック" panose="020B0400000000000000" pitchFamily="50" charset="-128"/>
                <a:ea typeface="BIZ UDPゴシック" panose="020B0400000000000000" pitchFamily="50" charset="-128"/>
              </a:rPr>
              <a:t>内容</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障害児通所支援の</a:t>
            </a:r>
            <a:r>
              <a:rPr lang="ja-JP" altLang="en-US">
                <a:latin typeface="BIZ UDPゴシック" panose="020B0400000000000000" pitchFamily="50" charset="-128"/>
                <a:ea typeface="BIZ UDPゴシック" panose="020B0400000000000000" pitchFamily="50" charset="-128"/>
              </a:rPr>
              <a:t>立ち位置</a:t>
            </a:r>
            <a:endParaRPr lang="en-US" altLang="ja-JP" dirty="0">
              <a:latin typeface="BIZ UDPゴシック" panose="020B0400000000000000" pitchFamily="50" charset="-128"/>
              <a:ea typeface="BIZ UDPゴシック" panose="020B0400000000000000" pitchFamily="50" charset="-128"/>
            </a:endParaRPr>
          </a:p>
          <a:p>
            <a:r>
              <a:rPr lang="ja-JP" altLang="en-US">
                <a:latin typeface="BIZ UDPゴシック" panose="020B0400000000000000" pitchFamily="50" charset="-128"/>
                <a:ea typeface="BIZ UDPゴシック" panose="020B0400000000000000" pitchFamily="50" charset="-128"/>
              </a:rPr>
              <a:t>こどものライフステージと支援 </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児童期の支援に関する基本的</a:t>
            </a:r>
            <a:r>
              <a:rPr lang="ja-JP" altLang="en-US">
                <a:latin typeface="BIZ UDPゴシック" panose="020B0400000000000000" pitchFamily="50" charset="-128"/>
                <a:ea typeface="BIZ UDPゴシック" panose="020B0400000000000000" pitchFamily="50" charset="-128"/>
              </a:rPr>
              <a:t>視点 </a:t>
            </a:r>
            <a:endParaRPr lang="en-US" altLang="ja-JP" dirty="0">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D1BA49F6-48BF-D676-88A1-953B3506D91C}"/>
              </a:ext>
            </a:extLst>
          </p:cNvPr>
          <p:cNvSpPr>
            <a:spLocks noGrp="1"/>
          </p:cNvSpPr>
          <p:nvPr>
            <p:ph type="sldNum" sz="quarter" idx="12"/>
          </p:nvPr>
        </p:nvSpPr>
        <p:spPr/>
        <p:txBody>
          <a:bodyPr/>
          <a:lstStyle/>
          <a:p>
            <a:fld id="{9D1E3EA3-BD4D-6E43-978F-523B06AF1452}" type="slidenum">
              <a:rPr kumimoji="1" lang="ja-JP" altLang="en-US" smtClean="0"/>
              <a:t>3</a:t>
            </a:fld>
            <a:endParaRPr kumimoji="1" lang="ja-JP" altLang="en-US"/>
          </a:p>
        </p:txBody>
      </p:sp>
    </p:spTree>
    <p:extLst>
      <p:ext uri="{BB962C8B-B14F-4D97-AF65-F5344CB8AC3E}">
        <p14:creationId xmlns:p14="http://schemas.microsoft.com/office/powerpoint/2010/main" val="31845495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861C9-F5B9-8478-59B4-7729099B6A32}"/>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9F9B078-A747-48E3-2C15-216981E1791A}"/>
              </a:ext>
            </a:extLst>
          </p:cNvPr>
          <p:cNvSpPr>
            <a:spLocks noGrp="1"/>
          </p:cNvSpPr>
          <p:nvPr>
            <p:ph type="sldNum" sz="quarter" idx="12"/>
          </p:nvPr>
        </p:nvSpPr>
        <p:spPr>
          <a:xfrm>
            <a:off x="8423443" y="6592268"/>
            <a:ext cx="2228850" cy="365125"/>
          </a:xfrm>
        </p:spPr>
        <p:txBody>
          <a:bodyPr/>
          <a:lstStyle/>
          <a:p>
            <a:fld id="{9D1FACA5-F295-4B71-9523-E0646159294B}" type="slidenum">
              <a:rPr kumimoji="1" lang="ja-JP" altLang="en-US" smtClean="0">
                <a:latin typeface="UD デジタル 教科書体 NK-B" panose="02020700000000000000" pitchFamily="18" charset="-128"/>
                <a:ea typeface="UD デジタル 教科書体 NK-B" panose="02020700000000000000" pitchFamily="18" charset="-128"/>
              </a:rPr>
              <a:t>30</a:t>
            </a:fld>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14" name="テキスト ボックス 13">
            <a:extLst>
              <a:ext uri="{FF2B5EF4-FFF2-40B4-BE49-F238E27FC236}">
                <a16:creationId xmlns:a16="http://schemas.microsoft.com/office/drawing/2014/main" id="{C25FCE3C-E984-4A2D-F950-352697FD0148}"/>
              </a:ext>
            </a:extLst>
          </p:cNvPr>
          <p:cNvSpPr txBox="1"/>
          <p:nvPr/>
        </p:nvSpPr>
        <p:spPr>
          <a:xfrm>
            <a:off x="974175" y="1531336"/>
            <a:ext cx="2221578" cy="523220"/>
          </a:xfrm>
          <a:prstGeom prst="rect">
            <a:avLst/>
          </a:prstGeom>
          <a:noFill/>
        </p:spPr>
        <p:txBody>
          <a:bodyPr wrap="square" anchor="ctr">
            <a:spAutoFit/>
          </a:bodyPr>
          <a:lstStyle/>
          <a:p>
            <a:pPr marL="139700" indent="-139700" algn="ctr" defTabSz="457200">
              <a:defRPr/>
            </a:pPr>
            <a:r>
              <a:rPr lang="ja-JP" altLang="en-US" sz="1400">
                <a:solidFill>
                  <a:schemeClr val="tx2"/>
                </a:solidFill>
                <a:latin typeface="BIZ UDGothic" panose="020B0400000000000000" pitchFamily="49" charset="-128"/>
                <a:ea typeface="BIZ UDGothic" panose="020B0400000000000000" pitchFamily="49" charset="-128"/>
              </a:rPr>
              <a:t>言語・</a:t>
            </a:r>
            <a:endParaRPr lang="en-US" altLang="ja-JP" sz="1400" dirty="0">
              <a:solidFill>
                <a:schemeClr val="tx2"/>
              </a:solidFill>
              <a:latin typeface="BIZ UDGothic" panose="020B0400000000000000" pitchFamily="49" charset="-128"/>
              <a:ea typeface="BIZ UDGothic" panose="020B0400000000000000" pitchFamily="49" charset="-128"/>
            </a:endParaRPr>
          </a:p>
          <a:p>
            <a:pPr marL="139700" indent="-139700" algn="ctr" defTabSz="457200">
              <a:defRPr/>
            </a:pPr>
            <a:r>
              <a:rPr lang="ja-JP" altLang="en-US" sz="1400">
                <a:solidFill>
                  <a:schemeClr val="tx2"/>
                </a:solidFill>
                <a:latin typeface="BIZ UDGothic" panose="020B0400000000000000" pitchFamily="49" charset="-128"/>
                <a:ea typeface="BIZ UDGothic" panose="020B0400000000000000" pitchFamily="49" charset="-128"/>
              </a:rPr>
              <a:t>コミュニケーション</a:t>
            </a:r>
            <a:endParaRPr lang="ja-JP" altLang="en-US" sz="1400" dirty="0">
              <a:solidFill>
                <a:schemeClr val="tx2"/>
              </a:solidFill>
              <a:latin typeface="BIZ UDGothic" panose="020B0400000000000000" pitchFamily="49" charset="-128"/>
              <a:ea typeface="BIZ UDGothic" panose="020B0400000000000000" pitchFamily="49" charset="-128"/>
            </a:endParaRPr>
          </a:p>
        </p:txBody>
      </p:sp>
      <p:sp>
        <p:nvSpPr>
          <p:cNvPr id="15" name="テキスト ボックス 14">
            <a:extLst>
              <a:ext uri="{FF2B5EF4-FFF2-40B4-BE49-F238E27FC236}">
                <a16:creationId xmlns:a16="http://schemas.microsoft.com/office/drawing/2014/main" id="{61781DA0-1DFA-88DE-46BD-37B5515B8D95}"/>
              </a:ext>
            </a:extLst>
          </p:cNvPr>
          <p:cNvSpPr txBox="1"/>
          <p:nvPr/>
        </p:nvSpPr>
        <p:spPr>
          <a:xfrm>
            <a:off x="1127315" y="3701320"/>
            <a:ext cx="1915298" cy="353943"/>
          </a:xfrm>
          <a:prstGeom prst="rect">
            <a:avLst/>
          </a:prstGeom>
          <a:noFill/>
        </p:spPr>
        <p:txBody>
          <a:bodyPr wrap="square" anchor="ctr">
            <a:spAutoFit/>
          </a:bodyPr>
          <a:lstStyle/>
          <a:p>
            <a:pPr marL="139700" indent="-139700" algn="ctr" defTabSz="457200">
              <a:defRPr/>
            </a:pPr>
            <a:r>
              <a:rPr lang="ja-JP" altLang="en-US" sz="1700" dirty="0">
                <a:solidFill>
                  <a:schemeClr val="tx2"/>
                </a:solidFill>
                <a:latin typeface="BIZ UDGothic" panose="020B0400000000000000" pitchFamily="49" charset="-128"/>
                <a:ea typeface="BIZ UDGothic" panose="020B0400000000000000" pitchFamily="49" charset="-128"/>
              </a:rPr>
              <a:t>人間関係・社会性</a:t>
            </a:r>
          </a:p>
        </p:txBody>
      </p:sp>
      <p:grpSp>
        <p:nvGrpSpPr>
          <p:cNvPr id="30" name="グループ化 29">
            <a:extLst>
              <a:ext uri="{FF2B5EF4-FFF2-40B4-BE49-F238E27FC236}">
                <a16:creationId xmlns:a16="http://schemas.microsoft.com/office/drawing/2014/main" id="{A97ED08F-D716-68D2-A4EB-F472ADE9F975}"/>
              </a:ext>
            </a:extLst>
          </p:cNvPr>
          <p:cNvGrpSpPr/>
          <p:nvPr/>
        </p:nvGrpSpPr>
        <p:grpSpPr>
          <a:xfrm>
            <a:off x="2972000" y="142824"/>
            <a:ext cx="3925625" cy="4726336"/>
            <a:chOff x="-140029" y="783300"/>
            <a:chExt cx="3925625" cy="4366432"/>
          </a:xfrm>
        </p:grpSpPr>
        <p:sp>
          <p:nvSpPr>
            <p:cNvPr id="5" name="四角形: 角を丸くする 4">
              <a:extLst>
                <a:ext uri="{FF2B5EF4-FFF2-40B4-BE49-F238E27FC236}">
                  <a16:creationId xmlns:a16="http://schemas.microsoft.com/office/drawing/2014/main" id="{484DF96A-65FB-A319-8E76-E944ABC04851}"/>
                </a:ext>
              </a:extLst>
            </p:cNvPr>
            <p:cNvSpPr/>
            <p:nvPr/>
          </p:nvSpPr>
          <p:spPr>
            <a:xfrm>
              <a:off x="-140029" y="1212542"/>
              <a:ext cx="3925625" cy="3937190"/>
            </a:xfrm>
            <a:prstGeom prst="roundRect">
              <a:avLst>
                <a:gd name="adj" fmla="val 3218"/>
              </a:avLst>
            </a:prstGeom>
            <a:solidFill>
              <a:schemeClr val="accent2">
                <a:lumMod val="20000"/>
                <a:lumOff val="80000"/>
              </a:schemeClr>
            </a:solidFill>
            <a:ln w="19050">
              <a:solidFill>
                <a:srgbClr val="FD6C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a:latin typeface="+mn-ea"/>
              </a:endParaRPr>
            </a:p>
          </p:txBody>
        </p:sp>
        <p:sp>
          <p:nvSpPr>
            <p:cNvPr id="9" name="四角形: 角を丸くする 8">
              <a:extLst>
                <a:ext uri="{FF2B5EF4-FFF2-40B4-BE49-F238E27FC236}">
                  <a16:creationId xmlns:a16="http://schemas.microsoft.com/office/drawing/2014/main" id="{CF9BDCC8-3567-4CD8-CCEE-43D709551BD6}"/>
                </a:ext>
              </a:extLst>
            </p:cNvPr>
            <p:cNvSpPr/>
            <p:nvPr/>
          </p:nvSpPr>
          <p:spPr>
            <a:xfrm>
              <a:off x="-68718" y="1424349"/>
              <a:ext cx="3764820" cy="1836058"/>
            </a:xfrm>
            <a:prstGeom prst="roundRect">
              <a:avLst>
                <a:gd name="adj" fmla="val 984"/>
              </a:avLst>
            </a:prstGeom>
            <a:solidFill>
              <a:schemeClr val="bg1"/>
            </a:solidFill>
            <a:ln w="19050">
              <a:solidFill>
                <a:srgbClr val="FD6C2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Ins="0" rtlCol="0" anchor="ctr"/>
            <a:lstStyle/>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〇コミュニケーションの基礎的能力の向上</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〇言語の受容と表出</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〇言語の形成と活用</a:t>
              </a:r>
            </a:p>
            <a:p>
              <a:pPr marL="231775" indent="-231775"/>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〇人との相互作用によるコミュニケーション能力の獲得</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〇コミュニケーション手段の選択と活用</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〇状況に</a:t>
              </a:r>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応じたコミュニケーション</a:t>
              </a:r>
              <a:endParaRPr lang="en-US" altLang="ja-JP" sz="1400" dirty="0">
                <a:solidFill>
                  <a:schemeClr val="tx1">
                    <a:lumMod val="75000"/>
                    <a:lumOff val="25000"/>
                  </a:schemeClr>
                </a:solidFill>
                <a:latin typeface="BIZ UDGothic" panose="020B0400000000000000" pitchFamily="49" charset="-128"/>
                <a:ea typeface="BIZ UDGothic" panose="020B0400000000000000" pitchFamily="49" charset="-128"/>
              </a:endParaRPr>
            </a:p>
            <a:p>
              <a:pPr marL="88900" indent="-88900"/>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〇</a:t>
              </a:r>
              <a:r>
                <a:rPr lang="ja-JP" altLang="en-US" sz="1400">
                  <a:solidFill>
                    <a:schemeClr val="tx1"/>
                  </a:solidFill>
                  <a:latin typeface="BIZ UDGothic" panose="020B0400000000000000" pitchFamily="49" charset="-128"/>
                  <a:ea typeface="BIZ UDGothic" panose="020B0400000000000000" pitchFamily="49" charset="-128"/>
                </a:rPr>
                <a:t>読み書き能力の向上</a:t>
              </a:r>
            </a:p>
          </p:txBody>
        </p:sp>
        <p:sp>
          <p:nvSpPr>
            <p:cNvPr id="10" name="四角形: 角を丸くする 9">
              <a:extLst>
                <a:ext uri="{FF2B5EF4-FFF2-40B4-BE49-F238E27FC236}">
                  <a16:creationId xmlns:a16="http://schemas.microsoft.com/office/drawing/2014/main" id="{EA6FEC1F-09AD-0996-CA4E-EF967EF9CB6B}"/>
                </a:ext>
              </a:extLst>
            </p:cNvPr>
            <p:cNvSpPr/>
            <p:nvPr/>
          </p:nvSpPr>
          <p:spPr>
            <a:xfrm>
              <a:off x="1198" y="3482110"/>
              <a:ext cx="3694903" cy="1455694"/>
            </a:xfrm>
            <a:prstGeom prst="roundRect">
              <a:avLst>
                <a:gd name="adj" fmla="val 984"/>
              </a:avLst>
            </a:prstGeom>
            <a:solidFill>
              <a:schemeClr val="bg1"/>
            </a:solidFill>
            <a:ln w="19050">
              <a:solidFill>
                <a:srgbClr val="FD6C2B"/>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88900" indent="-88900"/>
              <a:r>
                <a:rPr lang="ja-JP" altLang="en-US" sz="1600" dirty="0">
                  <a:solidFill>
                    <a:schemeClr val="tx1">
                      <a:lumMod val="75000"/>
                      <a:lumOff val="25000"/>
                    </a:schemeClr>
                  </a:solidFill>
                  <a:latin typeface="BIZ UDGothic" panose="020B0400000000000000" pitchFamily="49" charset="-128"/>
                  <a:ea typeface="BIZ UDGothic" panose="020B0400000000000000" pitchFamily="49" charset="-128"/>
                </a:rPr>
                <a:t>〇アタッチメント（愛着）の形成</a:t>
              </a:r>
              <a:r>
                <a:rPr lang="ja-JP" altLang="en-US" sz="1600">
                  <a:solidFill>
                    <a:schemeClr val="tx1">
                      <a:lumMod val="75000"/>
                      <a:lumOff val="25000"/>
                    </a:schemeClr>
                  </a:solidFill>
                  <a:latin typeface="BIZ UDGothic" panose="020B0400000000000000" pitchFamily="49" charset="-128"/>
                  <a:ea typeface="BIZ UDGothic" panose="020B0400000000000000" pitchFamily="49" charset="-128"/>
                </a:rPr>
                <a:t>と安定</a:t>
              </a:r>
              <a:endParaRPr lang="en-US" altLang="ja-JP" sz="1600" dirty="0">
                <a:solidFill>
                  <a:schemeClr val="tx1">
                    <a:lumMod val="75000"/>
                    <a:lumOff val="25000"/>
                  </a:schemeClr>
                </a:solidFill>
                <a:latin typeface="BIZ UDGothic" panose="020B0400000000000000" pitchFamily="49" charset="-128"/>
                <a:ea typeface="BIZ UDGothic" panose="020B0400000000000000" pitchFamily="49" charset="-128"/>
              </a:endParaRPr>
            </a:p>
            <a:p>
              <a:pPr marL="88900" indent="-88900"/>
              <a:r>
                <a:rPr lang="ja-JP" altLang="en-US" sz="1600">
                  <a:solidFill>
                    <a:schemeClr val="tx1">
                      <a:lumMod val="75000"/>
                      <a:lumOff val="25000"/>
                    </a:schemeClr>
                  </a:solidFill>
                  <a:latin typeface="BIZ UDGothic" panose="020B0400000000000000" pitchFamily="49" charset="-128"/>
                  <a:ea typeface="BIZ UDGothic" panose="020B0400000000000000" pitchFamily="49" charset="-128"/>
                </a:rPr>
                <a:t>〇</a:t>
              </a:r>
              <a:r>
                <a:rPr lang="ja-JP" altLang="en-US" sz="1600" dirty="0">
                  <a:solidFill>
                    <a:schemeClr val="tx1">
                      <a:lumMod val="75000"/>
                      <a:lumOff val="25000"/>
                    </a:schemeClr>
                  </a:solidFill>
                  <a:latin typeface="BIZ UDGothic" panose="020B0400000000000000" pitchFamily="49" charset="-128"/>
                  <a:ea typeface="BIZ UDGothic" panose="020B0400000000000000" pitchFamily="49" charset="-128"/>
                </a:rPr>
                <a:t>遊びを通じた社会性の発達</a:t>
              </a:r>
            </a:p>
            <a:p>
              <a:pPr marL="88900" indent="-88900"/>
              <a:r>
                <a:rPr lang="ja-JP" altLang="en-US" sz="1600" dirty="0">
                  <a:solidFill>
                    <a:schemeClr val="tx1">
                      <a:lumMod val="75000"/>
                      <a:lumOff val="25000"/>
                    </a:schemeClr>
                  </a:solidFill>
                  <a:latin typeface="BIZ UDGothic" panose="020B0400000000000000" pitchFamily="49" charset="-128"/>
                  <a:ea typeface="BIZ UDGothic" panose="020B0400000000000000" pitchFamily="49" charset="-128"/>
                </a:rPr>
                <a:t>〇自己の理解と行動の調整</a:t>
              </a:r>
              <a:endParaRPr lang="en-US" altLang="ja-JP" sz="1600" dirty="0">
                <a:solidFill>
                  <a:schemeClr val="tx1">
                    <a:lumMod val="75000"/>
                    <a:lumOff val="25000"/>
                  </a:schemeClr>
                </a:solidFill>
                <a:latin typeface="BIZ UDGothic" panose="020B0400000000000000" pitchFamily="49" charset="-128"/>
                <a:ea typeface="BIZ UDGothic" panose="020B0400000000000000" pitchFamily="49" charset="-128"/>
              </a:endParaRPr>
            </a:p>
            <a:p>
              <a:pPr marL="88900" indent="-88900"/>
              <a:r>
                <a:rPr lang="ja-JP" altLang="en-US" sz="1600" dirty="0">
                  <a:solidFill>
                    <a:schemeClr val="tx1">
                      <a:lumMod val="75000"/>
                      <a:lumOff val="25000"/>
                    </a:schemeClr>
                  </a:solidFill>
                  <a:latin typeface="BIZ UDGothic" panose="020B0400000000000000" pitchFamily="49" charset="-128"/>
                  <a:ea typeface="BIZ UDGothic" panose="020B0400000000000000" pitchFamily="49" charset="-128"/>
                </a:rPr>
                <a:t>〇仲間づくりと集団への参加</a:t>
              </a:r>
            </a:p>
          </p:txBody>
        </p:sp>
        <p:sp>
          <p:nvSpPr>
            <p:cNvPr id="16" name="テキスト ボックス 15">
              <a:extLst>
                <a:ext uri="{FF2B5EF4-FFF2-40B4-BE49-F238E27FC236}">
                  <a16:creationId xmlns:a16="http://schemas.microsoft.com/office/drawing/2014/main" id="{4FA0D118-9111-8A70-687E-960BEE189505}"/>
                </a:ext>
              </a:extLst>
            </p:cNvPr>
            <p:cNvSpPr txBox="1"/>
            <p:nvPr/>
          </p:nvSpPr>
          <p:spPr>
            <a:xfrm>
              <a:off x="-69415" y="783300"/>
              <a:ext cx="3765515" cy="371103"/>
            </a:xfrm>
            <a:prstGeom prst="rect">
              <a:avLst/>
            </a:prstGeom>
            <a:solidFill>
              <a:srgbClr val="FD6C2B"/>
            </a:solidFill>
            <a:ln>
              <a:noFill/>
            </a:ln>
          </p:spPr>
          <p:style>
            <a:lnRef idx="2">
              <a:schemeClr val="accent2"/>
            </a:lnRef>
            <a:fillRef idx="1">
              <a:schemeClr val="lt1"/>
            </a:fillRef>
            <a:effectRef idx="0">
              <a:schemeClr val="accent2"/>
            </a:effectRef>
            <a:fontRef idx="minor">
              <a:schemeClr val="dk1"/>
            </a:fontRef>
          </p:style>
          <p:txBody>
            <a:bodyPr vert="horz" wrap="square" rtlCol="0" anchor="ctr">
              <a:spAutoFit/>
            </a:bodyPr>
            <a:lstStyle/>
            <a:p>
              <a:pPr algn="ctr"/>
              <a:r>
                <a:rPr lang="ja-JP" altLang="en-US" sz="2000" dirty="0">
                  <a:solidFill>
                    <a:schemeClr val="bg1"/>
                  </a:solidFill>
                  <a:latin typeface="BIZ UDGothic" panose="020B0400000000000000" pitchFamily="49" charset="-128"/>
                  <a:ea typeface="BIZ UDGothic" panose="020B0400000000000000" pitchFamily="49" charset="-128"/>
                </a:rPr>
                <a:t>児童発達支援</a:t>
              </a:r>
            </a:p>
          </p:txBody>
        </p:sp>
      </p:grpSp>
      <p:grpSp>
        <p:nvGrpSpPr>
          <p:cNvPr id="29" name="グループ化 28">
            <a:extLst>
              <a:ext uri="{FF2B5EF4-FFF2-40B4-BE49-F238E27FC236}">
                <a16:creationId xmlns:a16="http://schemas.microsoft.com/office/drawing/2014/main" id="{97BD6EB2-0C7E-0F45-8691-8F3EF2377A8E}"/>
              </a:ext>
            </a:extLst>
          </p:cNvPr>
          <p:cNvGrpSpPr/>
          <p:nvPr/>
        </p:nvGrpSpPr>
        <p:grpSpPr>
          <a:xfrm>
            <a:off x="6962330" y="161416"/>
            <a:ext cx="4004292" cy="4714641"/>
            <a:chOff x="-1067620" y="394580"/>
            <a:chExt cx="2335268" cy="4622452"/>
          </a:xfrm>
        </p:grpSpPr>
        <p:sp>
          <p:nvSpPr>
            <p:cNvPr id="17" name="四角形: 角を丸くする 16">
              <a:extLst>
                <a:ext uri="{FF2B5EF4-FFF2-40B4-BE49-F238E27FC236}">
                  <a16:creationId xmlns:a16="http://schemas.microsoft.com/office/drawing/2014/main" id="{6DE3B347-0ECF-FC46-3982-FD329562A943}"/>
                </a:ext>
              </a:extLst>
            </p:cNvPr>
            <p:cNvSpPr/>
            <p:nvPr/>
          </p:nvSpPr>
          <p:spPr>
            <a:xfrm>
              <a:off x="-1067620" y="838650"/>
              <a:ext cx="2335268" cy="4178382"/>
            </a:xfrm>
            <a:prstGeom prst="roundRect">
              <a:avLst>
                <a:gd name="adj" fmla="val 3093"/>
              </a:avLst>
            </a:prstGeom>
            <a:solidFill>
              <a:schemeClr val="accent4">
                <a:lumMod val="20000"/>
                <a:lumOff val="80000"/>
              </a:schemeClr>
            </a:solidFill>
            <a:ln w="19050">
              <a:solidFill>
                <a:srgbClr val="F9A80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latin typeface="+mn-ea"/>
              </a:endParaRPr>
            </a:p>
          </p:txBody>
        </p:sp>
        <p:sp>
          <p:nvSpPr>
            <p:cNvPr id="21" name="四角形: 角を丸くする 20">
              <a:extLst>
                <a:ext uri="{FF2B5EF4-FFF2-40B4-BE49-F238E27FC236}">
                  <a16:creationId xmlns:a16="http://schemas.microsoft.com/office/drawing/2014/main" id="{DA027646-0891-CDF8-FF02-FE28F4232DF8}"/>
                </a:ext>
              </a:extLst>
            </p:cNvPr>
            <p:cNvSpPr/>
            <p:nvPr/>
          </p:nvSpPr>
          <p:spPr>
            <a:xfrm>
              <a:off x="-1006132" y="1056672"/>
              <a:ext cx="2166360" cy="1950615"/>
            </a:xfrm>
            <a:prstGeom prst="roundRect">
              <a:avLst>
                <a:gd name="adj" fmla="val 984"/>
              </a:avLst>
            </a:prstGeom>
            <a:solidFill>
              <a:schemeClr val="bg1"/>
            </a:solidFill>
            <a:ln w="19050">
              <a:solidFill>
                <a:srgbClr val="F9A805"/>
              </a:solidFill>
              <a:prstDash val="solid"/>
            </a:ln>
          </p:spPr>
          <p:style>
            <a:lnRef idx="2">
              <a:schemeClr val="accent1">
                <a:shade val="15000"/>
              </a:schemeClr>
            </a:lnRef>
            <a:fillRef idx="1">
              <a:schemeClr val="accent1"/>
            </a:fillRef>
            <a:effectRef idx="0">
              <a:schemeClr val="accent1"/>
            </a:effectRef>
            <a:fontRef idx="minor">
              <a:schemeClr val="lt1"/>
            </a:fontRef>
          </p:style>
          <p:txBody>
            <a:bodyPr lIns="72000" rIns="0" rtlCol="0" anchor="t"/>
            <a:lstStyle/>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〇コミュニケーションの基礎的能力の向上</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〇言語の受容と表出</a:t>
              </a:r>
            </a:p>
            <a:p>
              <a:pPr marL="88900" indent="-88900"/>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〇言語の形成と活用</a:t>
              </a:r>
            </a:p>
            <a:p>
              <a:pPr marL="231775" indent="-231775"/>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〇人との相互作用によるコミュニケーション能力の獲得</a:t>
              </a:r>
            </a:p>
            <a:p>
              <a:pPr marL="88900" indent="-88900"/>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〇</a:t>
              </a:r>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コミュニケーション手段の選択と活用</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〇状況に</a:t>
              </a:r>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応じたコミュニケーション</a:t>
              </a:r>
              <a:endParaRPr lang="en-US" altLang="ja-JP" sz="1400" dirty="0">
                <a:solidFill>
                  <a:schemeClr val="tx1">
                    <a:lumMod val="75000"/>
                    <a:lumOff val="25000"/>
                  </a:schemeClr>
                </a:solidFill>
                <a:latin typeface="BIZ UDGothic" panose="020B0400000000000000" pitchFamily="49" charset="-128"/>
                <a:ea typeface="BIZ UDGothic" panose="020B0400000000000000" pitchFamily="49" charset="-128"/>
              </a:endParaRPr>
            </a:p>
            <a:p>
              <a:pPr marL="88900" indent="-88900"/>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〇</a:t>
              </a:r>
              <a:r>
                <a:rPr lang="ja-JP" altLang="en-US" sz="1400">
                  <a:solidFill>
                    <a:schemeClr val="tx1"/>
                  </a:solidFill>
                  <a:latin typeface="BIZ UDGothic" panose="020B0400000000000000" pitchFamily="49" charset="-128"/>
                  <a:ea typeface="BIZ UDGothic" panose="020B0400000000000000" pitchFamily="49" charset="-128"/>
                </a:rPr>
                <a:t>読み書き能力の向上</a:t>
              </a:r>
            </a:p>
          </p:txBody>
        </p:sp>
        <p:sp>
          <p:nvSpPr>
            <p:cNvPr id="22" name="四角形: 角を丸くする 21">
              <a:extLst>
                <a:ext uri="{FF2B5EF4-FFF2-40B4-BE49-F238E27FC236}">
                  <a16:creationId xmlns:a16="http://schemas.microsoft.com/office/drawing/2014/main" id="{B728B76A-446F-F976-6B72-DF053318916C}"/>
                </a:ext>
              </a:extLst>
            </p:cNvPr>
            <p:cNvSpPr/>
            <p:nvPr/>
          </p:nvSpPr>
          <p:spPr>
            <a:xfrm>
              <a:off x="-1002139" y="3244611"/>
              <a:ext cx="2162366" cy="1540677"/>
            </a:xfrm>
            <a:prstGeom prst="roundRect">
              <a:avLst>
                <a:gd name="adj" fmla="val 984"/>
              </a:avLst>
            </a:prstGeom>
            <a:solidFill>
              <a:schemeClr val="bg1"/>
            </a:solidFill>
            <a:ln w="19050">
              <a:solidFill>
                <a:srgbClr val="F9A805"/>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88900" indent="-88900"/>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〇アタッチメント（愛着）の形成と安定</a:t>
              </a:r>
            </a:p>
            <a:p>
              <a:pPr marL="88900" indent="-88900"/>
              <a:r>
                <a:rPr lang="ja-JP" altLang="en-US" sz="1400">
                  <a:solidFill>
                    <a:schemeClr val="tx1">
                      <a:lumMod val="75000"/>
                      <a:lumOff val="25000"/>
                    </a:schemeClr>
                  </a:solidFill>
                  <a:latin typeface="BIZ UDGothic" panose="020B0400000000000000" pitchFamily="49" charset="-128"/>
                  <a:ea typeface="BIZ UDGothic" panose="020B0400000000000000" pitchFamily="49" charset="-128"/>
                </a:rPr>
                <a:t>〇</a:t>
              </a:r>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情緒の安定</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〇他者との関わり（人間関係）の形成</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〇遊びを通じた社会性の発達</a:t>
              </a: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〇自己の理解と行動の調整</a:t>
              </a:r>
              <a:endParaRPr lang="en-US" altLang="ja-JP" sz="1400" dirty="0">
                <a:solidFill>
                  <a:schemeClr val="tx1">
                    <a:lumMod val="75000"/>
                    <a:lumOff val="25000"/>
                  </a:schemeClr>
                </a:solidFill>
                <a:latin typeface="BIZ UDGothic" panose="020B0400000000000000" pitchFamily="49" charset="-128"/>
                <a:ea typeface="BIZ UDGothic" panose="020B0400000000000000" pitchFamily="49" charset="-128"/>
              </a:endParaRPr>
            </a:p>
            <a:p>
              <a:pPr marL="88900" indent="-88900"/>
              <a:r>
                <a:rPr lang="ja-JP" altLang="en-US" sz="1400" dirty="0">
                  <a:solidFill>
                    <a:schemeClr val="tx1">
                      <a:lumMod val="75000"/>
                      <a:lumOff val="25000"/>
                    </a:schemeClr>
                  </a:solidFill>
                  <a:latin typeface="BIZ UDGothic" panose="020B0400000000000000" pitchFamily="49" charset="-128"/>
                  <a:ea typeface="BIZ UDGothic" panose="020B0400000000000000" pitchFamily="49" charset="-128"/>
                </a:rPr>
                <a:t>〇仲間づくりと集団への参加</a:t>
              </a:r>
              <a:endParaRPr lang="ja-JP" altLang="en-US" sz="1600" dirty="0">
                <a:solidFill>
                  <a:schemeClr val="tx1">
                    <a:lumMod val="75000"/>
                    <a:lumOff val="25000"/>
                  </a:schemeClr>
                </a:solidFill>
                <a:latin typeface="BIZ UDGothic" panose="020B0400000000000000" pitchFamily="49" charset="-128"/>
                <a:ea typeface="BIZ UDGothic" panose="020B0400000000000000" pitchFamily="49" charset="-128"/>
              </a:endParaRPr>
            </a:p>
          </p:txBody>
        </p:sp>
        <p:sp>
          <p:nvSpPr>
            <p:cNvPr id="28" name="テキスト ボックス 27">
              <a:extLst>
                <a:ext uri="{FF2B5EF4-FFF2-40B4-BE49-F238E27FC236}">
                  <a16:creationId xmlns:a16="http://schemas.microsoft.com/office/drawing/2014/main" id="{13760017-0E5E-5488-A8D2-240D7A40B836}"/>
                </a:ext>
              </a:extLst>
            </p:cNvPr>
            <p:cNvSpPr txBox="1"/>
            <p:nvPr/>
          </p:nvSpPr>
          <p:spPr>
            <a:xfrm>
              <a:off x="-1002139" y="394580"/>
              <a:ext cx="2162366" cy="393837"/>
            </a:xfrm>
            <a:prstGeom prst="rect">
              <a:avLst/>
            </a:prstGeom>
            <a:solidFill>
              <a:srgbClr val="92D050"/>
            </a:solidFill>
            <a:ln>
              <a:noFill/>
            </a:ln>
          </p:spPr>
          <p:style>
            <a:lnRef idx="2">
              <a:schemeClr val="accent2"/>
            </a:lnRef>
            <a:fillRef idx="1">
              <a:schemeClr val="lt1"/>
            </a:fillRef>
            <a:effectRef idx="0">
              <a:schemeClr val="accent2"/>
            </a:effectRef>
            <a:fontRef idx="minor">
              <a:schemeClr val="dk1"/>
            </a:fontRef>
          </p:style>
          <p:txBody>
            <a:bodyPr vert="horz" wrap="square" rtlCol="0" anchor="ctr">
              <a:spAutoFit/>
            </a:bodyPr>
            <a:lstStyle/>
            <a:p>
              <a:pPr algn="ctr"/>
              <a:r>
                <a:rPr lang="ja-JP" altLang="en-US" sz="2000" dirty="0">
                  <a:solidFill>
                    <a:schemeClr val="tx1"/>
                  </a:solidFill>
                  <a:latin typeface="BIZ UDGothic" panose="020B0400000000000000" pitchFamily="49" charset="-128"/>
                  <a:ea typeface="BIZ UDGothic" panose="020B0400000000000000" pitchFamily="49" charset="-128"/>
                </a:rPr>
                <a:t>放課後等デイサービス</a:t>
              </a:r>
              <a:endParaRPr lang="ja-JP" altLang="en-US" sz="1600" dirty="0">
                <a:solidFill>
                  <a:schemeClr val="tx1"/>
                </a:solidFill>
                <a:latin typeface="BIZ UDGothic" panose="020B0400000000000000" pitchFamily="49" charset="-128"/>
                <a:ea typeface="BIZ UDGothic" panose="020B0400000000000000" pitchFamily="49" charset="-128"/>
              </a:endParaRPr>
            </a:p>
          </p:txBody>
        </p:sp>
      </p:grpSp>
      <p:sp>
        <p:nvSpPr>
          <p:cNvPr id="34" name="四角形: 角を丸くする 33">
            <a:extLst>
              <a:ext uri="{FF2B5EF4-FFF2-40B4-BE49-F238E27FC236}">
                <a16:creationId xmlns:a16="http://schemas.microsoft.com/office/drawing/2014/main" id="{609E0946-9B40-6B40-A206-5C5875610ECA}"/>
              </a:ext>
            </a:extLst>
          </p:cNvPr>
          <p:cNvSpPr/>
          <p:nvPr/>
        </p:nvSpPr>
        <p:spPr>
          <a:xfrm>
            <a:off x="1211130" y="729965"/>
            <a:ext cx="9667289" cy="2180673"/>
          </a:xfrm>
          <a:prstGeom prst="roundRect">
            <a:avLst>
              <a:gd name="adj" fmla="val 6608"/>
            </a:avLst>
          </a:prstGeom>
          <a:noFill/>
          <a:ln w="19050">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ja-JP" altLang="en-US" sz="1400">
              <a:latin typeface="+mn-ea"/>
            </a:endParaRPr>
          </a:p>
        </p:txBody>
      </p:sp>
      <p:sp>
        <p:nvSpPr>
          <p:cNvPr id="35" name="四角形: 角を丸くする 34">
            <a:extLst>
              <a:ext uri="{FF2B5EF4-FFF2-40B4-BE49-F238E27FC236}">
                <a16:creationId xmlns:a16="http://schemas.microsoft.com/office/drawing/2014/main" id="{E0B8B7D5-2D24-E03E-031D-170F7882AB13}"/>
              </a:ext>
            </a:extLst>
          </p:cNvPr>
          <p:cNvSpPr/>
          <p:nvPr/>
        </p:nvSpPr>
        <p:spPr>
          <a:xfrm>
            <a:off x="1211129" y="2996952"/>
            <a:ext cx="9667289" cy="1727200"/>
          </a:xfrm>
          <a:prstGeom prst="roundRect">
            <a:avLst>
              <a:gd name="adj" fmla="val 9104"/>
            </a:avLst>
          </a:prstGeom>
          <a:noFill/>
          <a:ln w="1905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ja-JP" altLang="en-US" sz="1400">
              <a:latin typeface="+mn-ea"/>
            </a:endParaRPr>
          </a:p>
        </p:txBody>
      </p:sp>
      <p:sp>
        <p:nvSpPr>
          <p:cNvPr id="2" name="テキスト ボックス 1">
            <a:extLst>
              <a:ext uri="{FF2B5EF4-FFF2-40B4-BE49-F238E27FC236}">
                <a16:creationId xmlns:a16="http://schemas.microsoft.com/office/drawing/2014/main" id="{BD5793F1-E52E-CFF2-2775-C7BBAA8DC37A}"/>
              </a:ext>
            </a:extLst>
          </p:cNvPr>
          <p:cNvSpPr txBox="1"/>
          <p:nvPr/>
        </p:nvSpPr>
        <p:spPr>
          <a:xfrm>
            <a:off x="1328528" y="5168691"/>
            <a:ext cx="9534945" cy="1527895"/>
          </a:xfrm>
          <a:prstGeom prst="rect">
            <a:avLst/>
          </a:prstGeom>
          <a:noFill/>
          <a:ln>
            <a:solidFill>
              <a:schemeClr val="tx1"/>
            </a:solidFill>
          </a:ln>
        </p:spPr>
        <p:txBody>
          <a:bodyPr wrap="square" rtlCol="0">
            <a:noAutofit/>
          </a:bodyPr>
          <a:lstStyle/>
          <a:p>
            <a:pPr marL="312738" indent="-312738" defTabSz="844083"/>
            <a:r>
              <a:rPr lang="ja-JP" altLang="en-US" sz="2215" spc="-92">
                <a:solidFill>
                  <a:prstClr val="black"/>
                </a:solidFill>
                <a:latin typeface="MS PGothic" panose="020B0600070205080204" pitchFamily="34" charset="-128"/>
                <a:ea typeface="MS PGothic" panose="020B0600070205080204" pitchFamily="34" charset="-128"/>
              </a:rPr>
              <a:t>◎ 「５領域」は、</a:t>
            </a:r>
            <a:endParaRPr lang="en-US" altLang="ja-JP" sz="2215" spc="-92" dirty="0">
              <a:solidFill>
                <a:prstClr val="black"/>
              </a:solidFill>
              <a:latin typeface="MS PGothic" panose="020B0600070205080204" pitchFamily="34" charset="-128"/>
              <a:ea typeface="MS PGothic" panose="020B0600070205080204" pitchFamily="34" charset="-128"/>
            </a:endParaRPr>
          </a:p>
          <a:p>
            <a:pPr marL="312738" indent="-312738" defTabSz="844083"/>
            <a:r>
              <a:rPr lang="ja-JP" altLang="en-US" sz="2215" spc="-92">
                <a:solidFill>
                  <a:prstClr val="black"/>
                </a:solidFill>
                <a:latin typeface="MS PGothic" panose="020B0600070205080204" pitchFamily="34" charset="-128"/>
                <a:ea typeface="MS PGothic" panose="020B0600070205080204" pitchFamily="34" charset="-128"/>
              </a:rPr>
              <a:t>　　</a:t>
            </a:r>
            <a:r>
              <a:rPr lang="en-US" altLang="ja-JP" sz="2215" spc="-92" dirty="0">
                <a:solidFill>
                  <a:prstClr val="black"/>
                </a:solidFill>
                <a:latin typeface="MS PGothic" panose="020B0600070205080204" pitchFamily="34" charset="-128"/>
                <a:ea typeface="MS PGothic" panose="020B0600070205080204" pitchFamily="34" charset="-128"/>
              </a:rPr>
              <a:t>① </a:t>
            </a:r>
            <a:r>
              <a:rPr lang="ja-JP" altLang="en-US" sz="2215" spc="-92">
                <a:solidFill>
                  <a:prstClr val="black"/>
                </a:solidFill>
                <a:latin typeface="MS PGothic" panose="020B0600070205080204" pitchFamily="34" charset="-128"/>
                <a:ea typeface="MS PGothic" panose="020B0600070205080204" pitchFamily="34" charset="-128"/>
              </a:rPr>
              <a:t>「方法」として用いる（具体的には、「アセスメント」に活用）</a:t>
            </a:r>
            <a:endParaRPr lang="en-US" altLang="ja-JP" sz="2215" spc="-92" dirty="0">
              <a:solidFill>
                <a:prstClr val="black"/>
              </a:solidFill>
              <a:latin typeface="MS PGothic" panose="020B0600070205080204" pitchFamily="34" charset="-128"/>
              <a:ea typeface="MS PGothic" panose="020B0600070205080204" pitchFamily="34" charset="-128"/>
            </a:endParaRPr>
          </a:p>
          <a:p>
            <a:pPr marL="312738" indent="-312738" defTabSz="844083"/>
            <a:r>
              <a:rPr lang="ja-JP" altLang="en-US" sz="2215" spc="-92">
                <a:solidFill>
                  <a:prstClr val="black"/>
                </a:solidFill>
                <a:latin typeface="MS PGothic" panose="020B0600070205080204" pitchFamily="34" charset="-128"/>
                <a:ea typeface="MS PGothic" panose="020B0600070205080204" pitchFamily="34" charset="-128"/>
              </a:rPr>
              <a:t>　　</a:t>
            </a:r>
            <a:r>
              <a:rPr lang="en-US" altLang="ja-JP" sz="2215" spc="-92" dirty="0">
                <a:solidFill>
                  <a:prstClr val="black"/>
                </a:solidFill>
                <a:latin typeface="MS PGothic" panose="020B0600070205080204" pitchFamily="34" charset="-128"/>
                <a:ea typeface="MS PGothic" panose="020B0600070205080204" pitchFamily="34" charset="-128"/>
              </a:rPr>
              <a:t>② </a:t>
            </a:r>
            <a:r>
              <a:rPr lang="ja-JP" altLang="en-US" sz="2215" spc="-92">
                <a:solidFill>
                  <a:prstClr val="black"/>
                </a:solidFill>
                <a:latin typeface="MS PGothic" panose="020B0600070205080204" pitchFamily="34" charset="-128"/>
                <a:ea typeface="MS PGothic" panose="020B0600070205080204" pitchFamily="34" charset="-128"/>
              </a:rPr>
              <a:t>「個別支援計画」では、支援の「目標」と「内容」と連動させて記載する</a:t>
            </a:r>
            <a:endParaRPr lang="en-US" altLang="ja-JP" sz="2215" spc="-92" dirty="0">
              <a:solidFill>
                <a:prstClr val="black"/>
              </a:solidFill>
              <a:latin typeface="MS PGothic" panose="020B0600070205080204" pitchFamily="34" charset="-128"/>
              <a:ea typeface="MS PGothic" panose="020B0600070205080204" pitchFamily="34" charset="-128"/>
            </a:endParaRPr>
          </a:p>
          <a:p>
            <a:pPr marL="312738" indent="-312738" defTabSz="844083"/>
            <a:r>
              <a:rPr lang="ja-JP" altLang="en-US" sz="2215" spc="-92">
                <a:solidFill>
                  <a:prstClr val="black"/>
                </a:solidFill>
                <a:latin typeface="MS PGothic" panose="020B0600070205080204" pitchFamily="34" charset="-128"/>
                <a:ea typeface="MS PGothic" panose="020B0600070205080204" pitchFamily="34" charset="-128"/>
              </a:rPr>
              <a:t>　　</a:t>
            </a:r>
            <a:r>
              <a:rPr lang="en-US" altLang="ja-JP" sz="2215" spc="-92" dirty="0">
                <a:solidFill>
                  <a:prstClr val="black"/>
                </a:solidFill>
                <a:latin typeface="MS PGothic" panose="020B0600070205080204" pitchFamily="34" charset="-128"/>
                <a:ea typeface="MS PGothic" panose="020B0600070205080204" pitchFamily="34" charset="-128"/>
              </a:rPr>
              <a:t>③ </a:t>
            </a:r>
            <a:r>
              <a:rPr lang="ja-JP" altLang="en-US" sz="2215" spc="-92">
                <a:solidFill>
                  <a:prstClr val="black"/>
                </a:solidFill>
                <a:latin typeface="MS PGothic" panose="020B0600070205080204" pitchFamily="34" charset="-128"/>
                <a:ea typeface="MS PGothic" panose="020B0600070205080204" pitchFamily="34" charset="-128"/>
              </a:rPr>
              <a:t>「支援プログラム」は、５領域と連動させる（公表義務）</a:t>
            </a:r>
            <a:endParaRPr lang="ja-JP" altLang="en-US" sz="2215" spc="-92" dirty="0">
              <a:solidFill>
                <a:prstClr val="black"/>
              </a:solidFill>
              <a:latin typeface="MS PGothic" panose="020B0600070205080204" pitchFamily="34" charset="-128"/>
              <a:ea typeface="MS PGothic" panose="020B0600070205080204" pitchFamily="34" charset="-128"/>
            </a:endParaRPr>
          </a:p>
        </p:txBody>
      </p:sp>
    </p:spTree>
    <p:extLst>
      <p:ext uri="{BB962C8B-B14F-4D97-AF65-F5344CB8AC3E}">
        <p14:creationId xmlns:p14="http://schemas.microsoft.com/office/powerpoint/2010/main" val="3904175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1F71A-FCB1-D1BE-DF26-F7FC71967321}"/>
            </a:ext>
          </a:extLst>
        </p:cNvPr>
        <p:cNvGrpSpPr/>
        <p:nvPr/>
      </p:nvGrpSpPr>
      <p:grpSpPr>
        <a:xfrm>
          <a:off x="0" y="0"/>
          <a:ext cx="0" cy="0"/>
          <a:chOff x="0" y="0"/>
          <a:chExt cx="0" cy="0"/>
        </a:xfrm>
      </p:grpSpPr>
      <p:sp>
        <p:nvSpPr>
          <p:cNvPr id="2" name="スライド番号プレースホルダー 9">
            <a:extLst>
              <a:ext uri="{FF2B5EF4-FFF2-40B4-BE49-F238E27FC236}">
                <a16:creationId xmlns:a16="http://schemas.microsoft.com/office/drawing/2014/main" id="{206735FA-D4AE-A173-BCBF-BFFD3697EFEA}"/>
              </a:ext>
            </a:extLst>
          </p:cNvPr>
          <p:cNvSpPr>
            <a:spLocks noGrp="1"/>
          </p:cNvSpPr>
          <p:nvPr>
            <p:ph type="sldNum" sz="quarter" idx="12"/>
          </p:nvPr>
        </p:nvSpPr>
        <p:spPr>
          <a:xfrm>
            <a:off x="8897168" y="6510835"/>
            <a:ext cx="2311400" cy="380301"/>
          </a:xfrm>
        </p:spPr>
        <p:txBody>
          <a:bodyPr/>
          <a:lstStyle/>
          <a:p>
            <a:pPr fontAlgn="base">
              <a:spcBef>
                <a:spcPct val="0"/>
              </a:spcBef>
              <a:spcAft>
                <a:spcPct val="0"/>
              </a:spcAft>
              <a:defRPr/>
            </a:pPr>
            <a:fld id="{6EF23906-C28C-47DE-8E4F-A94606051E12}" type="slidenum">
              <a:rPr lang="en-US" altLang="ja-JP" sz="2000">
                <a:solidFill>
                  <a:srgbClr val="000000"/>
                </a:solidFill>
                <a:latin typeface="Arial" charset="0"/>
                <a:ea typeface="ＭＳ Ｐゴシック" charset="-128"/>
              </a:rPr>
              <a:pPr fontAlgn="base">
                <a:spcBef>
                  <a:spcPct val="0"/>
                </a:spcBef>
                <a:spcAft>
                  <a:spcPct val="0"/>
                </a:spcAft>
                <a:defRPr/>
              </a:pPr>
              <a:t>31</a:t>
            </a:fld>
            <a:endParaRPr lang="en-US" altLang="ja-JP" sz="2000" dirty="0">
              <a:solidFill>
                <a:srgbClr val="000000"/>
              </a:solidFill>
              <a:latin typeface="Arial" charset="0"/>
              <a:ea typeface="ＭＳ Ｐゴシック" charset="-128"/>
            </a:endParaRPr>
          </a:p>
        </p:txBody>
      </p:sp>
      <p:sp>
        <p:nvSpPr>
          <p:cNvPr id="5" name="正方形/長方形 4">
            <a:extLst>
              <a:ext uri="{FF2B5EF4-FFF2-40B4-BE49-F238E27FC236}">
                <a16:creationId xmlns:a16="http://schemas.microsoft.com/office/drawing/2014/main" id="{B7A4A017-10E0-CA96-79F2-4339E05C12C5}"/>
              </a:ext>
            </a:extLst>
          </p:cNvPr>
          <p:cNvSpPr/>
          <p:nvPr/>
        </p:nvSpPr>
        <p:spPr>
          <a:xfrm>
            <a:off x="1143000" y="-736"/>
            <a:ext cx="9906000" cy="800219"/>
          </a:xfrm>
          <a:prstGeom prst="rect">
            <a:avLst/>
          </a:prstGeom>
        </p:spPr>
        <p:txBody>
          <a:bodyPr wrap="square">
            <a:spAutoFit/>
          </a:bodyPr>
          <a:lstStyle/>
          <a:p>
            <a:pPr algn="ctr" fontAlgn="base">
              <a:spcBef>
                <a:spcPct val="0"/>
              </a:spcBef>
              <a:spcAft>
                <a:spcPct val="0"/>
              </a:spcAft>
            </a:pPr>
            <a:r>
              <a:rPr lang="ja-JP" altLang="en-US" sz="3600" u="sng">
                <a:solidFill>
                  <a:prstClr val="black"/>
                </a:solidFill>
                <a:latin typeface="ＭＳ Ｐゴシック" panose="020B0600070205080204" pitchFamily="34" charset="-128"/>
                <a:ea typeface="ＭＳ Ｐゴシック" charset="-128"/>
              </a:rPr>
              <a:t>こどもの声を尊重したうえで最善の利益を</a:t>
            </a:r>
            <a:r>
              <a:rPr lang="ja-JP" altLang="en-US" sz="3400" u="sng">
                <a:solidFill>
                  <a:prstClr val="black"/>
                </a:solidFill>
                <a:latin typeface="ＭＳ Ｐゴシック" panose="020B0600070205080204" pitchFamily="34" charset="-128"/>
                <a:ea typeface="ＭＳ Ｐゴシック" charset="-128"/>
              </a:rPr>
              <a:t>考慮</a:t>
            </a:r>
            <a:r>
              <a:rPr lang="ja-JP" altLang="en-US" sz="3600" u="sng">
                <a:solidFill>
                  <a:prstClr val="black"/>
                </a:solidFill>
                <a:latin typeface="ＭＳ Ｐゴシック" panose="020B0600070205080204" pitchFamily="34" charset="-128"/>
                <a:ea typeface="ＭＳ Ｐゴシック" charset="-128"/>
              </a:rPr>
              <a:t>する</a:t>
            </a:r>
            <a:endParaRPr lang="en-US" altLang="ja-JP" sz="3600" u="sng" dirty="0">
              <a:solidFill>
                <a:prstClr val="black"/>
              </a:solidFill>
              <a:latin typeface="ＭＳ Ｐゴシック" panose="020B0600070205080204" pitchFamily="34" charset="-128"/>
              <a:ea typeface="ＭＳ Ｐゴシック" charset="-128"/>
            </a:endParaRPr>
          </a:p>
          <a:p>
            <a:pPr fontAlgn="base">
              <a:spcBef>
                <a:spcPct val="0"/>
              </a:spcBef>
              <a:spcAft>
                <a:spcPct val="0"/>
              </a:spcAft>
            </a:pPr>
            <a:endParaRPr lang="ja-JP" altLang="ja-JP" sz="1000" dirty="0">
              <a:solidFill>
                <a:prstClr val="black"/>
              </a:solidFill>
              <a:latin typeface="ＭＳ Ｐゴシック" panose="020B0600070205080204" pitchFamily="34" charset="-128"/>
              <a:ea typeface="ＭＳ Ｐゴシック" charset="-128"/>
            </a:endParaRPr>
          </a:p>
        </p:txBody>
      </p:sp>
      <p:sp>
        <p:nvSpPr>
          <p:cNvPr id="20" name="円/楕円 19">
            <a:extLst>
              <a:ext uri="{FF2B5EF4-FFF2-40B4-BE49-F238E27FC236}">
                <a16:creationId xmlns:a16="http://schemas.microsoft.com/office/drawing/2014/main" id="{CD38CAFE-93C1-0477-1104-A969C4DFC16D}"/>
              </a:ext>
            </a:extLst>
          </p:cNvPr>
          <p:cNvSpPr/>
          <p:nvPr/>
        </p:nvSpPr>
        <p:spPr bwMode="auto">
          <a:xfrm>
            <a:off x="1441838" y="1556381"/>
            <a:ext cx="8197831" cy="3888843"/>
          </a:xfrm>
          <a:prstGeom prst="ellipse">
            <a:avLst/>
          </a:prstGeom>
          <a:solidFill>
            <a:schemeClr val="accent5">
              <a:lumMod val="90000"/>
              <a:alpha val="47000"/>
            </a:schemeClr>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indent="-119063" defTabSz="873125" fontAlgn="base">
              <a:spcBef>
                <a:spcPct val="0"/>
              </a:spcBef>
              <a:spcAft>
                <a:spcPct val="0"/>
              </a:spcAft>
            </a:pPr>
            <a:endParaRPr lang="ja-JP" altLang="en-US" sz="1200">
              <a:solidFill>
                <a:prstClr val="black"/>
              </a:solidFill>
              <a:latin typeface="Arial" charset="0"/>
              <a:ea typeface="ＭＳ Ｐゴシック" pitchFamily="50" charset="-128"/>
            </a:endParaRPr>
          </a:p>
        </p:txBody>
      </p:sp>
      <p:grpSp>
        <p:nvGrpSpPr>
          <p:cNvPr id="11" name="グループ化 10">
            <a:extLst>
              <a:ext uri="{FF2B5EF4-FFF2-40B4-BE49-F238E27FC236}">
                <a16:creationId xmlns:a16="http://schemas.microsoft.com/office/drawing/2014/main" id="{891F125B-8CBE-268C-0FE0-E46D7019B0BD}"/>
              </a:ext>
            </a:extLst>
          </p:cNvPr>
          <p:cNvGrpSpPr/>
          <p:nvPr/>
        </p:nvGrpSpPr>
        <p:grpSpPr>
          <a:xfrm>
            <a:off x="2252316" y="1556381"/>
            <a:ext cx="8379903" cy="3888842"/>
            <a:chOff x="-1614937" y="2100084"/>
            <a:chExt cx="10744401" cy="3888842"/>
          </a:xfrm>
        </p:grpSpPr>
        <p:sp>
          <p:nvSpPr>
            <p:cNvPr id="19" name="円/楕円 18">
              <a:extLst>
                <a:ext uri="{FF2B5EF4-FFF2-40B4-BE49-F238E27FC236}">
                  <a16:creationId xmlns:a16="http://schemas.microsoft.com/office/drawing/2014/main" id="{DCFE1548-1D8A-4CF4-57C8-46AA89E773B6}"/>
                </a:ext>
              </a:extLst>
            </p:cNvPr>
            <p:cNvSpPr/>
            <p:nvPr/>
          </p:nvSpPr>
          <p:spPr bwMode="auto">
            <a:xfrm>
              <a:off x="-1614937" y="2100084"/>
              <a:ext cx="10744401" cy="3888842"/>
            </a:xfrm>
            <a:prstGeom prst="ellipse">
              <a:avLst/>
            </a:prstGeom>
            <a:solidFill>
              <a:srgbClr val="FFFF00">
                <a:alpha val="58000"/>
              </a:srgbClr>
            </a:solid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indent="-119063" defTabSz="873125" fontAlgn="base">
                <a:spcBef>
                  <a:spcPct val="0"/>
                </a:spcBef>
                <a:spcAft>
                  <a:spcPct val="0"/>
                </a:spcAft>
              </a:pPr>
              <a:endParaRPr lang="ja-JP" altLang="en-US" sz="1200">
                <a:solidFill>
                  <a:prstClr val="black"/>
                </a:solidFill>
                <a:latin typeface="Arial" charset="0"/>
                <a:ea typeface="ＭＳ Ｐゴシック" pitchFamily="50" charset="-128"/>
              </a:endParaRPr>
            </a:p>
          </p:txBody>
        </p:sp>
        <p:sp>
          <p:nvSpPr>
            <p:cNvPr id="22" name="テキスト ボックス 21">
              <a:extLst>
                <a:ext uri="{FF2B5EF4-FFF2-40B4-BE49-F238E27FC236}">
                  <a16:creationId xmlns:a16="http://schemas.microsoft.com/office/drawing/2014/main" id="{D02C6E74-1E71-E918-077B-1E088A31578C}"/>
                </a:ext>
              </a:extLst>
            </p:cNvPr>
            <p:cNvSpPr txBox="1"/>
            <p:nvPr/>
          </p:nvSpPr>
          <p:spPr>
            <a:xfrm>
              <a:off x="4993592" y="2387224"/>
              <a:ext cx="3005982" cy="985849"/>
            </a:xfrm>
            <a:prstGeom prst="rect">
              <a:avLst/>
            </a:prstGeom>
            <a:noFill/>
          </p:spPr>
          <p:txBody>
            <a:bodyPr wrap="none" rtlCol="0">
              <a:noAutofit/>
            </a:bodyPr>
            <a:lstStyle/>
            <a:p>
              <a:pPr algn="ctr" fontAlgn="base">
                <a:spcBef>
                  <a:spcPct val="0"/>
                </a:spcBef>
                <a:spcAft>
                  <a:spcPct val="0"/>
                </a:spcAft>
              </a:pPr>
              <a:r>
                <a:rPr lang="ja-JP" altLang="en-US" sz="2800" u="sng">
                  <a:solidFill>
                    <a:prstClr val="black"/>
                  </a:solidFill>
                  <a:latin typeface="Arial" charset="0"/>
                  <a:ea typeface="ＭＳ Ｐゴシック" charset="-128"/>
                </a:rPr>
                <a:t>こどもの</a:t>
              </a:r>
              <a:endParaRPr lang="en-US" altLang="ja-JP" sz="2800" u="sng" dirty="0">
                <a:solidFill>
                  <a:prstClr val="black"/>
                </a:solidFill>
                <a:latin typeface="Arial" charset="0"/>
                <a:ea typeface="ＭＳ Ｐゴシック" charset="-128"/>
              </a:endParaRPr>
            </a:p>
            <a:p>
              <a:pPr algn="ctr" fontAlgn="base">
                <a:spcBef>
                  <a:spcPct val="0"/>
                </a:spcBef>
                <a:spcAft>
                  <a:spcPct val="0"/>
                </a:spcAft>
              </a:pPr>
              <a:r>
                <a:rPr lang="ja-JP" altLang="en-US" sz="2800" u="sng">
                  <a:solidFill>
                    <a:prstClr val="black"/>
                  </a:solidFill>
                  <a:latin typeface="Arial" charset="0"/>
                  <a:ea typeface="ＭＳ Ｐゴシック" charset="-128"/>
                </a:rPr>
                <a:t>最善の利益</a:t>
              </a:r>
            </a:p>
          </p:txBody>
        </p:sp>
        <p:sp>
          <p:nvSpPr>
            <p:cNvPr id="10" name="テキスト ボックス 9">
              <a:extLst>
                <a:ext uri="{FF2B5EF4-FFF2-40B4-BE49-F238E27FC236}">
                  <a16:creationId xmlns:a16="http://schemas.microsoft.com/office/drawing/2014/main" id="{5B180474-9CE2-44B6-7A07-2EFB4064DCA6}"/>
                </a:ext>
              </a:extLst>
            </p:cNvPr>
            <p:cNvSpPr txBox="1"/>
            <p:nvPr/>
          </p:nvSpPr>
          <p:spPr>
            <a:xfrm>
              <a:off x="3629447" y="3373074"/>
              <a:ext cx="5055103" cy="1908215"/>
            </a:xfrm>
            <a:prstGeom prst="rect">
              <a:avLst/>
            </a:prstGeom>
            <a:noFill/>
          </p:spPr>
          <p:txBody>
            <a:bodyPr wrap="square" rtlCol="0">
              <a:spAutoFit/>
            </a:bodyPr>
            <a:lstStyle/>
            <a:p>
              <a:pPr algn="ctr" fontAlgn="base">
                <a:spcBef>
                  <a:spcPct val="0"/>
                </a:spcBef>
                <a:spcAft>
                  <a:spcPct val="0"/>
                </a:spcAft>
              </a:pPr>
              <a:r>
                <a:rPr lang="ja-JP" altLang="en-US" sz="2000">
                  <a:solidFill>
                    <a:prstClr val="black"/>
                  </a:solidFill>
                  <a:latin typeface="Arial" charset="0"/>
                  <a:ea typeface="ＭＳ Ｐゴシック" charset="-128"/>
                </a:rPr>
                <a:t>こどもの声に基づく、楽しく面白い遊び・経験の中に、</a:t>
              </a:r>
              <a:r>
                <a:rPr lang="ja-JP" altLang="en-US" sz="2000" u="sng">
                  <a:solidFill>
                    <a:prstClr val="black"/>
                  </a:solidFill>
                  <a:latin typeface="Arial" charset="0"/>
                  <a:ea typeface="ＭＳ Ｐゴシック" charset="-128"/>
                </a:rPr>
                <a:t>発達の５領域＋心の育ち</a:t>
              </a:r>
              <a:r>
                <a:rPr lang="ja-JP" altLang="en-US" sz="2000">
                  <a:solidFill>
                    <a:prstClr val="black"/>
                  </a:solidFill>
                  <a:latin typeface="Arial" charset="0"/>
                  <a:ea typeface="ＭＳ Ｐゴシック" charset="-128"/>
                </a:rPr>
                <a:t>の芽生えを見出し、広げ、伸ばしていくという視点</a:t>
              </a:r>
              <a:endParaRPr lang="en-US" altLang="ja-JP" sz="1900" dirty="0">
                <a:solidFill>
                  <a:prstClr val="black"/>
                </a:solidFill>
                <a:latin typeface="Arial" charset="0"/>
                <a:ea typeface="ＭＳ Ｐゴシック" charset="-128"/>
              </a:endParaRPr>
            </a:p>
            <a:p>
              <a:pPr algn="ctr" fontAlgn="base">
                <a:spcBef>
                  <a:spcPct val="0"/>
                </a:spcBef>
                <a:spcAft>
                  <a:spcPct val="0"/>
                </a:spcAft>
              </a:pPr>
              <a:r>
                <a:rPr lang="ja-JP" altLang="en-US" sz="1900">
                  <a:solidFill>
                    <a:prstClr val="black"/>
                  </a:solidFill>
                  <a:latin typeface="Arial" charset="0"/>
                  <a:ea typeface="ＭＳ Ｐゴシック" charset="-128"/>
                </a:rPr>
                <a:t>（当然、試行錯誤の保障も含む）</a:t>
              </a:r>
              <a:endParaRPr lang="en-US" altLang="ja-JP" sz="1900" dirty="0">
                <a:solidFill>
                  <a:prstClr val="black"/>
                </a:solidFill>
                <a:latin typeface="Arial" charset="0"/>
                <a:ea typeface="ＭＳ Ｐゴシック" charset="-128"/>
              </a:endParaRPr>
            </a:p>
            <a:p>
              <a:pPr algn="ctr" fontAlgn="base">
                <a:spcBef>
                  <a:spcPct val="0"/>
                </a:spcBef>
                <a:spcAft>
                  <a:spcPct val="0"/>
                </a:spcAft>
              </a:pPr>
              <a:r>
                <a:rPr lang="en-US" altLang="ja-JP" sz="1900" dirty="0">
                  <a:solidFill>
                    <a:prstClr val="black"/>
                  </a:solidFill>
                  <a:latin typeface="Arial" charset="0"/>
                  <a:ea typeface="ＭＳ Ｐゴシック" charset="-128"/>
                </a:rPr>
                <a:t>(</a:t>
              </a:r>
              <a:r>
                <a:rPr lang="ja-JP" altLang="en-US" sz="1900">
                  <a:solidFill>
                    <a:prstClr val="black"/>
                  </a:solidFill>
                  <a:latin typeface="Arial" charset="0"/>
                  <a:ea typeface="ＭＳ Ｐゴシック" charset="-128"/>
                </a:rPr>
                <a:t>楽しめる視点</a:t>
              </a:r>
              <a:r>
                <a:rPr lang="en-US" altLang="ja-JP" sz="1900" dirty="0">
                  <a:solidFill>
                    <a:prstClr val="black"/>
                  </a:solidFill>
                  <a:latin typeface="Arial" charset="0"/>
                  <a:ea typeface="ＭＳ Ｐゴシック" charset="-128"/>
                </a:rPr>
                <a:t>)</a:t>
              </a:r>
            </a:p>
          </p:txBody>
        </p:sp>
      </p:grpSp>
      <p:sp>
        <p:nvSpPr>
          <p:cNvPr id="3" name="テキスト ボックス 2">
            <a:extLst>
              <a:ext uri="{FF2B5EF4-FFF2-40B4-BE49-F238E27FC236}">
                <a16:creationId xmlns:a16="http://schemas.microsoft.com/office/drawing/2014/main" id="{D7DB25BD-2BA8-6C74-731F-E725ABDF2335}"/>
              </a:ext>
            </a:extLst>
          </p:cNvPr>
          <p:cNvSpPr txBox="1"/>
          <p:nvPr/>
        </p:nvSpPr>
        <p:spPr>
          <a:xfrm>
            <a:off x="5737123" y="6035370"/>
            <a:ext cx="2489784" cy="769441"/>
          </a:xfrm>
          <a:prstGeom prst="rect">
            <a:avLst/>
          </a:prstGeom>
          <a:noFill/>
        </p:spPr>
        <p:txBody>
          <a:bodyPr wrap="none" rtlCol="0">
            <a:spAutoFit/>
          </a:bodyPr>
          <a:lstStyle/>
          <a:p>
            <a:pPr algn="ctr" fontAlgn="base">
              <a:spcBef>
                <a:spcPct val="0"/>
              </a:spcBef>
              <a:spcAft>
                <a:spcPct val="0"/>
              </a:spcAft>
            </a:pPr>
            <a:r>
              <a:rPr lang="ja-JP" altLang="en-US" sz="2400">
                <a:solidFill>
                  <a:srgbClr val="008F00"/>
                </a:solidFill>
                <a:latin typeface="Arial" charset="0"/>
                <a:ea typeface="ＭＳ Ｐゴシック" charset="-128"/>
              </a:rPr>
              <a:t>こどもの声の尊重</a:t>
            </a:r>
            <a:endParaRPr lang="en-US" altLang="ja-JP" sz="2000" dirty="0">
              <a:solidFill>
                <a:srgbClr val="008F00"/>
              </a:solidFill>
              <a:latin typeface="Arial" charset="0"/>
              <a:ea typeface="ＭＳ Ｐゴシック" charset="-128"/>
            </a:endParaRPr>
          </a:p>
          <a:p>
            <a:pPr algn="ctr" fontAlgn="base">
              <a:spcBef>
                <a:spcPct val="0"/>
              </a:spcBef>
              <a:spcAft>
                <a:spcPct val="0"/>
              </a:spcAft>
            </a:pPr>
            <a:r>
              <a:rPr lang="ja-JP" altLang="en-US" sz="2000">
                <a:solidFill>
                  <a:srgbClr val="008F00"/>
                </a:solidFill>
                <a:latin typeface="Arial" charset="0"/>
                <a:ea typeface="ＭＳ Ｐゴシック" charset="-128"/>
              </a:rPr>
              <a:t>（環境設定と見守り）</a:t>
            </a:r>
            <a:endParaRPr lang="ja-JP" altLang="en-US" sz="2400">
              <a:solidFill>
                <a:srgbClr val="008F00"/>
              </a:solidFill>
              <a:latin typeface="Arial" charset="0"/>
              <a:ea typeface="ＭＳ Ｐゴシック" charset="-128"/>
            </a:endParaRPr>
          </a:p>
        </p:txBody>
      </p:sp>
      <p:cxnSp>
        <p:nvCxnSpPr>
          <p:cNvPr id="4" name="直線矢印コネクタ 3">
            <a:extLst>
              <a:ext uri="{FF2B5EF4-FFF2-40B4-BE49-F238E27FC236}">
                <a16:creationId xmlns:a16="http://schemas.microsoft.com/office/drawing/2014/main" id="{94C1EA4D-E24A-619A-CBCC-34416930134D}"/>
              </a:ext>
            </a:extLst>
          </p:cNvPr>
          <p:cNvCxnSpPr>
            <a:cxnSpLocks/>
          </p:cNvCxnSpPr>
          <p:nvPr/>
        </p:nvCxnSpPr>
        <p:spPr bwMode="auto">
          <a:xfrm flipH="1" flipV="1">
            <a:off x="2078828" y="3789040"/>
            <a:ext cx="804" cy="1987296"/>
          </a:xfrm>
          <a:prstGeom prst="straightConnector1">
            <a:avLst/>
          </a:prstGeom>
          <a:solidFill>
            <a:schemeClr val="bg1"/>
          </a:solidFill>
          <a:ln w="57150" cap="flat" cmpd="sng" algn="ctr">
            <a:solidFill>
              <a:srgbClr val="0432FF"/>
            </a:solidFill>
            <a:prstDash val="solid"/>
            <a:round/>
            <a:headEnd type="none" w="med" len="med"/>
            <a:tailEnd type="triangle" w="lg" len="lg"/>
          </a:ln>
          <a:effectLst/>
        </p:spPr>
      </p:cxnSp>
      <p:cxnSp>
        <p:nvCxnSpPr>
          <p:cNvPr id="6" name="直線矢印コネクタ 5">
            <a:extLst>
              <a:ext uri="{FF2B5EF4-FFF2-40B4-BE49-F238E27FC236}">
                <a16:creationId xmlns:a16="http://schemas.microsoft.com/office/drawing/2014/main" id="{95320F29-ACFA-6125-4DC6-E79B1EF62BD0}"/>
              </a:ext>
            </a:extLst>
          </p:cNvPr>
          <p:cNvCxnSpPr>
            <a:cxnSpLocks/>
          </p:cNvCxnSpPr>
          <p:nvPr/>
        </p:nvCxnSpPr>
        <p:spPr bwMode="auto">
          <a:xfrm flipV="1">
            <a:off x="10121378" y="3870619"/>
            <a:ext cx="0" cy="2129615"/>
          </a:xfrm>
          <a:prstGeom prst="straightConnector1">
            <a:avLst/>
          </a:prstGeom>
          <a:solidFill>
            <a:schemeClr val="bg1"/>
          </a:solidFill>
          <a:ln w="57150" cap="flat" cmpd="sng" algn="ctr">
            <a:solidFill>
              <a:srgbClr val="FE7133"/>
            </a:solidFill>
            <a:prstDash val="solid"/>
            <a:round/>
            <a:headEnd type="none" w="med" len="med"/>
            <a:tailEnd type="triangle" w="lg" len="lg"/>
          </a:ln>
          <a:effectLst/>
        </p:spPr>
      </p:cxnSp>
      <p:cxnSp>
        <p:nvCxnSpPr>
          <p:cNvPr id="7" name="直線矢印コネクタ 6">
            <a:extLst>
              <a:ext uri="{FF2B5EF4-FFF2-40B4-BE49-F238E27FC236}">
                <a16:creationId xmlns:a16="http://schemas.microsoft.com/office/drawing/2014/main" id="{BD3EA1FE-F302-8C73-A2A3-67AEEF263A95}"/>
              </a:ext>
            </a:extLst>
          </p:cNvPr>
          <p:cNvCxnSpPr>
            <a:cxnSpLocks/>
          </p:cNvCxnSpPr>
          <p:nvPr/>
        </p:nvCxnSpPr>
        <p:spPr bwMode="auto">
          <a:xfrm flipV="1">
            <a:off x="7063674" y="4567945"/>
            <a:ext cx="0" cy="1467424"/>
          </a:xfrm>
          <a:prstGeom prst="straightConnector1">
            <a:avLst/>
          </a:prstGeom>
          <a:solidFill>
            <a:schemeClr val="bg1"/>
          </a:solidFill>
          <a:ln w="57150" cap="flat" cmpd="sng" algn="ctr">
            <a:solidFill>
              <a:srgbClr val="008F00"/>
            </a:solidFill>
            <a:prstDash val="solid"/>
            <a:round/>
            <a:headEnd type="none" w="med" len="med"/>
            <a:tailEnd type="triangle" w="lg" len="lg"/>
          </a:ln>
          <a:effectLst/>
        </p:spPr>
      </p:cxnSp>
      <p:sp>
        <p:nvSpPr>
          <p:cNvPr id="8" name="テキスト ボックス 7">
            <a:extLst>
              <a:ext uri="{FF2B5EF4-FFF2-40B4-BE49-F238E27FC236}">
                <a16:creationId xmlns:a16="http://schemas.microsoft.com/office/drawing/2014/main" id="{8583EFB3-07DB-1E75-54AA-C47671C8E5F0}"/>
              </a:ext>
            </a:extLst>
          </p:cNvPr>
          <p:cNvSpPr txBox="1"/>
          <p:nvPr/>
        </p:nvSpPr>
        <p:spPr>
          <a:xfrm>
            <a:off x="1319674" y="5776336"/>
            <a:ext cx="4184159" cy="1077218"/>
          </a:xfrm>
          <a:prstGeom prst="rect">
            <a:avLst/>
          </a:prstGeom>
          <a:noFill/>
        </p:spPr>
        <p:txBody>
          <a:bodyPr wrap="none" rtlCol="0">
            <a:spAutoFit/>
          </a:bodyPr>
          <a:lstStyle/>
          <a:p>
            <a:pPr marL="136525" fontAlgn="base">
              <a:spcBef>
                <a:spcPct val="0"/>
              </a:spcBef>
              <a:spcAft>
                <a:spcPct val="0"/>
              </a:spcAft>
            </a:pPr>
            <a:r>
              <a:rPr lang="ja-JP" altLang="en-US" sz="2400">
                <a:solidFill>
                  <a:srgbClr val="0432FF"/>
                </a:solidFill>
                <a:latin typeface="Arial" charset="0"/>
                <a:ea typeface="ＭＳ Ｐゴシック" charset="-128"/>
              </a:rPr>
              <a:t>こどもの声の承認</a:t>
            </a:r>
            <a:endParaRPr lang="en-US" altLang="ja-JP" sz="2400" dirty="0">
              <a:solidFill>
                <a:srgbClr val="0432FF"/>
              </a:solidFill>
              <a:latin typeface="Arial" charset="0"/>
              <a:ea typeface="ＭＳ Ｐゴシック" charset="-128"/>
            </a:endParaRPr>
          </a:p>
          <a:p>
            <a:pPr fontAlgn="base">
              <a:spcBef>
                <a:spcPct val="0"/>
              </a:spcBef>
              <a:spcAft>
                <a:spcPct val="0"/>
              </a:spcAft>
            </a:pPr>
            <a:r>
              <a:rPr lang="ja-JP" altLang="en-US" sz="2000">
                <a:solidFill>
                  <a:srgbClr val="0432FF"/>
                </a:solidFill>
                <a:latin typeface="Arial" charset="0"/>
                <a:ea typeface="ＭＳ Ｐゴシック" charset="-128"/>
              </a:rPr>
              <a:t>（時には行動等のを制限もあるが、</a:t>
            </a:r>
            <a:endParaRPr lang="en-US" altLang="ja-JP" sz="2000" dirty="0">
              <a:solidFill>
                <a:srgbClr val="0432FF"/>
              </a:solidFill>
              <a:latin typeface="Arial" charset="0"/>
              <a:ea typeface="ＭＳ Ｐゴシック" charset="-128"/>
            </a:endParaRPr>
          </a:p>
          <a:p>
            <a:pPr fontAlgn="base">
              <a:spcBef>
                <a:spcPct val="0"/>
              </a:spcBef>
              <a:spcAft>
                <a:spcPct val="0"/>
              </a:spcAft>
            </a:pPr>
            <a:r>
              <a:rPr lang="ja-JP" altLang="en-US" sz="2000">
                <a:solidFill>
                  <a:srgbClr val="0432FF"/>
                </a:solidFill>
                <a:latin typeface="Arial" charset="0"/>
                <a:ea typeface="ＭＳ Ｐゴシック" charset="-128"/>
              </a:rPr>
              <a:t>　意見は大切にされ、否定されない）</a:t>
            </a:r>
          </a:p>
        </p:txBody>
      </p:sp>
      <p:sp>
        <p:nvSpPr>
          <p:cNvPr id="13" name="テキスト ボックス 12">
            <a:extLst>
              <a:ext uri="{FF2B5EF4-FFF2-40B4-BE49-F238E27FC236}">
                <a16:creationId xmlns:a16="http://schemas.microsoft.com/office/drawing/2014/main" id="{370AB199-001C-4647-5820-79BF82D7A77B}"/>
              </a:ext>
            </a:extLst>
          </p:cNvPr>
          <p:cNvSpPr txBox="1"/>
          <p:nvPr/>
        </p:nvSpPr>
        <p:spPr>
          <a:xfrm>
            <a:off x="8462578" y="6026218"/>
            <a:ext cx="2489784" cy="769441"/>
          </a:xfrm>
          <a:prstGeom prst="rect">
            <a:avLst/>
          </a:prstGeom>
          <a:noFill/>
        </p:spPr>
        <p:txBody>
          <a:bodyPr wrap="none" rtlCol="0">
            <a:spAutoFit/>
          </a:bodyPr>
          <a:lstStyle/>
          <a:p>
            <a:pPr algn="ctr" fontAlgn="base">
              <a:spcBef>
                <a:spcPct val="0"/>
              </a:spcBef>
              <a:spcAft>
                <a:spcPct val="0"/>
              </a:spcAft>
            </a:pPr>
            <a:r>
              <a:rPr lang="ja-JP" altLang="en-US" sz="2400">
                <a:solidFill>
                  <a:srgbClr val="FE7133"/>
                </a:solidFill>
                <a:latin typeface="Arial" charset="0"/>
                <a:ea typeface="ＭＳ Ｐゴシック" charset="-128"/>
              </a:rPr>
              <a:t>こどもの声の拡大</a:t>
            </a:r>
            <a:endParaRPr lang="en-US" altLang="ja-JP" sz="2000" dirty="0">
              <a:solidFill>
                <a:srgbClr val="FE7133"/>
              </a:solidFill>
              <a:latin typeface="Arial" charset="0"/>
              <a:ea typeface="ＭＳ Ｐゴシック" charset="-128"/>
            </a:endParaRPr>
          </a:p>
          <a:p>
            <a:pPr algn="ctr" fontAlgn="base">
              <a:spcBef>
                <a:spcPct val="0"/>
              </a:spcBef>
              <a:spcAft>
                <a:spcPct val="0"/>
              </a:spcAft>
            </a:pPr>
            <a:r>
              <a:rPr lang="ja-JP" altLang="en-US" sz="2000">
                <a:solidFill>
                  <a:srgbClr val="FE7133"/>
                </a:solidFill>
                <a:latin typeface="Arial" charset="0"/>
                <a:ea typeface="ＭＳ Ｐゴシック" charset="-128"/>
              </a:rPr>
              <a:t>（経験の拡大等）</a:t>
            </a:r>
            <a:endParaRPr lang="ja-JP" altLang="en-US" sz="2400">
              <a:solidFill>
                <a:srgbClr val="FE7133"/>
              </a:solidFill>
              <a:latin typeface="Arial" charset="0"/>
              <a:ea typeface="ＭＳ Ｐゴシック" charset="-128"/>
            </a:endParaRPr>
          </a:p>
        </p:txBody>
      </p:sp>
      <p:sp>
        <p:nvSpPr>
          <p:cNvPr id="15" name="テキスト ボックス 14">
            <a:extLst>
              <a:ext uri="{FF2B5EF4-FFF2-40B4-BE49-F238E27FC236}">
                <a16:creationId xmlns:a16="http://schemas.microsoft.com/office/drawing/2014/main" id="{00B4998C-BB7B-629B-FF05-614123812EAD}"/>
              </a:ext>
            </a:extLst>
          </p:cNvPr>
          <p:cNvSpPr txBox="1"/>
          <p:nvPr/>
        </p:nvSpPr>
        <p:spPr>
          <a:xfrm>
            <a:off x="9332204" y="5206609"/>
            <a:ext cx="1515158" cy="338554"/>
          </a:xfrm>
          <a:prstGeom prst="rect">
            <a:avLst/>
          </a:prstGeom>
          <a:solidFill>
            <a:schemeClr val="bg1"/>
          </a:solidFill>
        </p:spPr>
        <p:txBody>
          <a:bodyPr wrap="none" rtlCol="0">
            <a:spAutoFit/>
          </a:bodyPr>
          <a:lstStyle/>
          <a:p>
            <a:pPr fontAlgn="base">
              <a:spcBef>
                <a:spcPct val="0"/>
              </a:spcBef>
              <a:spcAft>
                <a:spcPct val="0"/>
              </a:spcAft>
            </a:pPr>
            <a:r>
              <a:rPr lang="ja-JP" altLang="en-US" sz="1600">
                <a:solidFill>
                  <a:prstClr val="black"/>
                </a:solidFill>
                <a:latin typeface="Arial" charset="0"/>
                <a:ea typeface="ＭＳ Ｐゴシック" charset="-128"/>
              </a:rPr>
              <a:t>こどもの声の外</a:t>
            </a:r>
          </a:p>
        </p:txBody>
      </p:sp>
      <p:sp>
        <p:nvSpPr>
          <p:cNvPr id="9" name="テキスト ボックス 8">
            <a:extLst>
              <a:ext uri="{FF2B5EF4-FFF2-40B4-BE49-F238E27FC236}">
                <a16:creationId xmlns:a16="http://schemas.microsoft.com/office/drawing/2014/main" id="{63F43B94-2712-E911-7002-E9287E98CFAD}"/>
              </a:ext>
            </a:extLst>
          </p:cNvPr>
          <p:cNvSpPr txBox="1"/>
          <p:nvPr/>
        </p:nvSpPr>
        <p:spPr>
          <a:xfrm>
            <a:off x="2787519" y="2472928"/>
            <a:ext cx="2810393" cy="1323439"/>
          </a:xfrm>
          <a:prstGeom prst="rect">
            <a:avLst/>
          </a:prstGeom>
          <a:noFill/>
        </p:spPr>
        <p:txBody>
          <a:bodyPr wrap="square" rtlCol="0">
            <a:spAutoFit/>
          </a:bodyPr>
          <a:lstStyle/>
          <a:p>
            <a:pPr fontAlgn="base">
              <a:spcBef>
                <a:spcPct val="0"/>
              </a:spcBef>
              <a:spcAft>
                <a:spcPct val="0"/>
              </a:spcAft>
            </a:pPr>
            <a:r>
              <a:rPr lang="ja-JP" altLang="en-US" sz="2000">
                <a:solidFill>
                  <a:prstClr val="black"/>
                </a:solidFill>
                <a:latin typeface="Arial" charset="0"/>
                <a:ea typeface="ＭＳ Ｐゴシック" charset="-128"/>
              </a:rPr>
              <a:t>こどもの「やってみたい」「面白い」は、その　段階で必要とされる遊びや　活動（発達ニーズ）</a:t>
            </a:r>
          </a:p>
        </p:txBody>
      </p:sp>
      <p:sp>
        <p:nvSpPr>
          <p:cNvPr id="12" name="テキスト ボックス 11">
            <a:extLst>
              <a:ext uri="{FF2B5EF4-FFF2-40B4-BE49-F238E27FC236}">
                <a16:creationId xmlns:a16="http://schemas.microsoft.com/office/drawing/2014/main" id="{EB25A96C-43A2-EDF8-9598-4122D2A02A51}"/>
              </a:ext>
            </a:extLst>
          </p:cNvPr>
          <p:cNvSpPr txBox="1"/>
          <p:nvPr/>
        </p:nvSpPr>
        <p:spPr>
          <a:xfrm>
            <a:off x="2422827" y="3737655"/>
            <a:ext cx="4337638" cy="1631216"/>
          </a:xfrm>
          <a:prstGeom prst="rect">
            <a:avLst/>
          </a:prstGeom>
          <a:noFill/>
        </p:spPr>
        <p:txBody>
          <a:bodyPr wrap="square" rtlCol="0">
            <a:spAutoFit/>
          </a:bodyPr>
          <a:lstStyle/>
          <a:p>
            <a:pPr fontAlgn="base">
              <a:spcBef>
                <a:spcPct val="0"/>
              </a:spcBef>
              <a:spcAft>
                <a:spcPct val="0"/>
              </a:spcAft>
            </a:pPr>
            <a:r>
              <a:rPr lang="ja-JP" altLang="en-US" sz="2000">
                <a:solidFill>
                  <a:prstClr val="black"/>
                </a:solidFill>
                <a:latin typeface="Arial" charset="0"/>
                <a:ea typeface="ＭＳ Ｐゴシック" charset="-128"/>
              </a:rPr>
              <a:t>もちろん、こどもの声の中には、</a:t>
            </a:r>
            <a:endParaRPr lang="en-US" altLang="ja-JP" sz="2000" dirty="0">
              <a:solidFill>
                <a:prstClr val="black"/>
              </a:solidFill>
              <a:latin typeface="Arial" charset="0"/>
              <a:ea typeface="ＭＳ Ｐゴシック" charset="-128"/>
            </a:endParaRPr>
          </a:p>
          <a:p>
            <a:pPr fontAlgn="base">
              <a:spcBef>
                <a:spcPct val="0"/>
              </a:spcBef>
              <a:spcAft>
                <a:spcPct val="0"/>
              </a:spcAft>
            </a:pPr>
            <a:r>
              <a:rPr lang="en-US" altLang="ja-JP" sz="2000" dirty="0">
                <a:solidFill>
                  <a:prstClr val="black"/>
                </a:solidFill>
                <a:latin typeface="Arial" charset="0"/>
                <a:ea typeface="ＭＳ Ｐゴシック" charset="-128"/>
              </a:rPr>
              <a:t>  </a:t>
            </a:r>
            <a:r>
              <a:rPr lang="ja-JP" altLang="en-US" sz="2000">
                <a:solidFill>
                  <a:prstClr val="black"/>
                </a:solidFill>
                <a:latin typeface="Arial" charset="0"/>
                <a:ea typeface="ＭＳ Ｐゴシック" charset="-128"/>
              </a:rPr>
              <a:t>一見、役に立たないように見える</a:t>
            </a:r>
            <a:endParaRPr lang="en-US" altLang="ja-JP" sz="2000" dirty="0">
              <a:solidFill>
                <a:prstClr val="black"/>
              </a:solidFill>
              <a:latin typeface="Arial" charset="0"/>
              <a:ea typeface="ＭＳ Ｐゴシック" charset="-128"/>
            </a:endParaRPr>
          </a:p>
          <a:p>
            <a:pPr fontAlgn="base">
              <a:spcBef>
                <a:spcPct val="0"/>
              </a:spcBef>
              <a:spcAft>
                <a:spcPct val="0"/>
              </a:spcAft>
            </a:pPr>
            <a:r>
              <a:rPr lang="ja-JP" altLang="en-US" sz="2000">
                <a:solidFill>
                  <a:prstClr val="black"/>
                </a:solidFill>
                <a:latin typeface="Arial" charset="0"/>
                <a:ea typeface="ＭＳ Ｐゴシック" charset="-128"/>
              </a:rPr>
              <a:t>　　　ものもあるが、実はそれが重要</a:t>
            </a:r>
            <a:endParaRPr lang="en-US" altLang="ja-JP" sz="2000" dirty="0">
              <a:solidFill>
                <a:prstClr val="black"/>
              </a:solidFill>
              <a:latin typeface="Arial" charset="0"/>
              <a:ea typeface="ＭＳ Ｐゴシック" charset="-128"/>
            </a:endParaRPr>
          </a:p>
          <a:p>
            <a:pPr fontAlgn="base">
              <a:spcBef>
                <a:spcPct val="0"/>
              </a:spcBef>
              <a:spcAft>
                <a:spcPct val="0"/>
              </a:spcAft>
            </a:pPr>
            <a:r>
              <a:rPr lang="ja-JP" altLang="en-US" sz="2000">
                <a:solidFill>
                  <a:prstClr val="black"/>
                </a:solidFill>
                <a:latin typeface="Arial" charset="0"/>
                <a:ea typeface="ＭＳ Ｐゴシック" charset="-128"/>
              </a:rPr>
              <a:t>　　　　　　（ハンドルの“遊び”的なもの）</a:t>
            </a:r>
            <a:endParaRPr lang="en-US" altLang="ja-JP" sz="2000" dirty="0">
              <a:solidFill>
                <a:prstClr val="black"/>
              </a:solidFill>
              <a:latin typeface="Arial" charset="0"/>
              <a:ea typeface="ＭＳ Ｐゴシック" charset="-128"/>
            </a:endParaRPr>
          </a:p>
          <a:p>
            <a:pPr fontAlgn="base">
              <a:spcBef>
                <a:spcPct val="0"/>
              </a:spcBef>
              <a:spcAft>
                <a:spcPct val="0"/>
              </a:spcAft>
            </a:pPr>
            <a:r>
              <a:rPr lang="ja-JP" altLang="en-US" sz="2000">
                <a:solidFill>
                  <a:prstClr val="black"/>
                </a:solidFill>
                <a:latin typeface="Arial" charset="0"/>
                <a:ea typeface="ＭＳ Ｐゴシック" charset="-128"/>
              </a:rPr>
              <a:t>　　　　　　　　 　（次ステージへの準備）</a:t>
            </a:r>
          </a:p>
        </p:txBody>
      </p:sp>
      <p:sp>
        <p:nvSpPr>
          <p:cNvPr id="26" name="テキスト ボックス 25">
            <a:extLst>
              <a:ext uri="{FF2B5EF4-FFF2-40B4-BE49-F238E27FC236}">
                <a16:creationId xmlns:a16="http://schemas.microsoft.com/office/drawing/2014/main" id="{7CABFA21-D952-4CF3-2AEC-048DEDE077D6}"/>
              </a:ext>
            </a:extLst>
          </p:cNvPr>
          <p:cNvSpPr txBox="1"/>
          <p:nvPr/>
        </p:nvSpPr>
        <p:spPr>
          <a:xfrm>
            <a:off x="6009377" y="5488269"/>
            <a:ext cx="2241319" cy="338554"/>
          </a:xfrm>
          <a:prstGeom prst="rect">
            <a:avLst/>
          </a:prstGeom>
          <a:solidFill>
            <a:schemeClr val="bg1"/>
          </a:solidFill>
        </p:spPr>
        <p:txBody>
          <a:bodyPr wrap="none" rtlCol="0">
            <a:spAutoFit/>
          </a:bodyPr>
          <a:lstStyle/>
          <a:p>
            <a:pPr fontAlgn="base">
              <a:spcBef>
                <a:spcPct val="0"/>
              </a:spcBef>
              <a:spcAft>
                <a:spcPct val="0"/>
              </a:spcAft>
            </a:pPr>
            <a:r>
              <a:rPr lang="ja-JP" altLang="en-US" sz="1600">
                <a:solidFill>
                  <a:prstClr val="black"/>
                </a:solidFill>
                <a:latin typeface="Arial" charset="0"/>
                <a:ea typeface="ＭＳ Ｐゴシック" charset="-128"/>
              </a:rPr>
              <a:t>こどもの声と重なる部分</a:t>
            </a:r>
          </a:p>
        </p:txBody>
      </p:sp>
      <p:sp>
        <p:nvSpPr>
          <p:cNvPr id="33" name="テキスト ボックス 32">
            <a:extLst>
              <a:ext uri="{FF2B5EF4-FFF2-40B4-BE49-F238E27FC236}">
                <a16:creationId xmlns:a16="http://schemas.microsoft.com/office/drawing/2014/main" id="{CCA8BF68-2B38-70F6-E619-CE219031AE38}"/>
              </a:ext>
            </a:extLst>
          </p:cNvPr>
          <p:cNvSpPr txBox="1"/>
          <p:nvPr/>
        </p:nvSpPr>
        <p:spPr>
          <a:xfrm>
            <a:off x="1441838" y="5033756"/>
            <a:ext cx="1620957" cy="338554"/>
          </a:xfrm>
          <a:prstGeom prst="rect">
            <a:avLst/>
          </a:prstGeom>
          <a:solidFill>
            <a:schemeClr val="bg1"/>
          </a:solidFill>
        </p:spPr>
        <p:txBody>
          <a:bodyPr wrap="none" rtlCol="0">
            <a:spAutoFit/>
          </a:bodyPr>
          <a:lstStyle/>
          <a:p>
            <a:pPr fontAlgn="base">
              <a:spcBef>
                <a:spcPct val="0"/>
              </a:spcBef>
              <a:spcAft>
                <a:spcPct val="0"/>
              </a:spcAft>
            </a:pPr>
            <a:r>
              <a:rPr lang="ja-JP" altLang="en-US" sz="1600">
                <a:solidFill>
                  <a:prstClr val="black"/>
                </a:solidFill>
                <a:latin typeface="Arial" charset="0"/>
                <a:ea typeface="ＭＳ Ｐゴシック" charset="-128"/>
              </a:rPr>
              <a:t>最善の利益の外</a:t>
            </a:r>
          </a:p>
        </p:txBody>
      </p:sp>
      <p:sp>
        <p:nvSpPr>
          <p:cNvPr id="21" name="テキスト ボックス 20">
            <a:extLst>
              <a:ext uri="{FF2B5EF4-FFF2-40B4-BE49-F238E27FC236}">
                <a16:creationId xmlns:a16="http://schemas.microsoft.com/office/drawing/2014/main" id="{E7BCE7B5-F3DD-8CB2-9125-FD1D8D36F14B}"/>
              </a:ext>
            </a:extLst>
          </p:cNvPr>
          <p:cNvSpPr txBox="1"/>
          <p:nvPr/>
        </p:nvSpPr>
        <p:spPr>
          <a:xfrm>
            <a:off x="2658566" y="1906661"/>
            <a:ext cx="1795684" cy="523220"/>
          </a:xfrm>
          <a:prstGeom prst="rect">
            <a:avLst/>
          </a:prstGeom>
          <a:noFill/>
        </p:spPr>
        <p:txBody>
          <a:bodyPr wrap="none" rtlCol="0">
            <a:spAutoFit/>
          </a:bodyPr>
          <a:lstStyle/>
          <a:p>
            <a:pPr fontAlgn="base">
              <a:spcBef>
                <a:spcPct val="0"/>
              </a:spcBef>
              <a:spcAft>
                <a:spcPct val="0"/>
              </a:spcAft>
            </a:pPr>
            <a:r>
              <a:rPr lang="ja-JP" altLang="en-US" sz="2800" u="sng">
                <a:solidFill>
                  <a:prstClr val="black"/>
                </a:solidFill>
                <a:latin typeface="Arial" charset="0"/>
                <a:ea typeface="ＭＳ Ｐゴシック" charset="-128"/>
              </a:rPr>
              <a:t>こどもの声</a:t>
            </a:r>
          </a:p>
        </p:txBody>
      </p:sp>
      <p:sp>
        <p:nvSpPr>
          <p:cNvPr id="17" name="テキスト ボックス 16">
            <a:extLst>
              <a:ext uri="{FF2B5EF4-FFF2-40B4-BE49-F238E27FC236}">
                <a16:creationId xmlns:a16="http://schemas.microsoft.com/office/drawing/2014/main" id="{6FB6F554-6741-1947-D3B4-CEF185C3739B}"/>
              </a:ext>
            </a:extLst>
          </p:cNvPr>
          <p:cNvSpPr txBox="1"/>
          <p:nvPr/>
        </p:nvSpPr>
        <p:spPr>
          <a:xfrm>
            <a:off x="1818381" y="608966"/>
            <a:ext cx="8062143" cy="830997"/>
          </a:xfrm>
          <a:prstGeom prst="rect">
            <a:avLst/>
          </a:prstGeom>
          <a:noFill/>
        </p:spPr>
        <p:txBody>
          <a:bodyPr wrap="none" rtlCol="0">
            <a:spAutoFit/>
          </a:bodyPr>
          <a:lstStyle/>
          <a:p>
            <a:pPr marL="455613" indent="-222250" fontAlgn="base">
              <a:spcBef>
                <a:spcPct val="0"/>
              </a:spcBef>
              <a:spcAft>
                <a:spcPct val="0"/>
              </a:spcAft>
            </a:pPr>
            <a:r>
              <a:rPr lang="ja-JP" altLang="en-US" sz="2400" u="sng">
                <a:solidFill>
                  <a:srgbClr val="000000"/>
                </a:solidFill>
                <a:latin typeface="Helvetica" pitchFamily="2" charset="0"/>
                <a:ea typeface="ＭＳ Ｐゴシック" charset="-128"/>
              </a:rPr>
              <a:t>こどもの声を聴く</a:t>
            </a:r>
            <a:r>
              <a:rPr lang="ja-JP" altLang="en-US" sz="2400">
                <a:solidFill>
                  <a:srgbClr val="000000"/>
                </a:solidFill>
                <a:latin typeface="Helvetica" pitchFamily="2" charset="0"/>
                <a:ea typeface="ＭＳ Ｐゴシック" charset="-128"/>
              </a:rPr>
              <a:t>こと（こどもの主体性の尊重は権利擁護）を</a:t>
            </a:r>
            <a:endParaRPr lang="en-US" altLang="ja-JP" sz="2400" dirty="0">
              <a:solidFill>
                <a:srgbClr val="000000"/>
              </a:solidFill>
              <a:latin typeface="Helvetica" pitchFamily="2" charset="0"/>
              <a:ea typeface="ＭＳ Ｐゴシック" charset="-128"/>
            </a:endParaRPr>
          </a:p>
          <a:p>
            <a:pPr marL="455613" indent="-222250" fontAlgn="base">
              <a:spcBef>
                <a:spcPct val="0"/>
              </a:spcBef>
              <a:spcAft>
                <a:spcPct val="0"/>
              </a:spcAft>
            </a:pPr>
            <a:r>
              <a:rPr lang="en-US" altLang="ja-JP" sz="2400" dirty="0">
                <a:solidFill>
                  <a:srgbClr val="000000"/>
                </a:solidFill>
                <a:latin typeface="Helvetica" pitchFamily="2" charset="0"/>
                <a:ea typeface="ＭＳ Ｐゴシック" charset="-128"/>
              </a:rPr>
              <a:t>   </a:t>
            </a:r>
            <a:r>
              <a:rPr lang="ja-JP" altLang="en-US" sz="2400">
                <a:solidFill>
                  <a:srgbClr val="000000"/>
                </a:solidFill>
                <a:latin typeface="Helvetica" pitchFamily="2" charset="0"/>
                <a:ea typeface="ＭＳ Ｐゴシック" charset="-128"/>
              </a:rPr>
              <a:t>徹底しながら、</a:t>
            </a:r>
            <a:r>
              <a:rPr lang="ja-JP" altLang="en-US" sz="2400" u="sng">
                <a:solidFill>
                  <a:srgbClr val="000000"/>
                </a:solidFill>
                <a:latin typeface="Helvetica" pitchFamily="2" charset="0"/>
                <a:ea typeface="ＭＳ Ｐゴシック" charset="-128"/>
              </a:rPr>
              <a:t>こどもの最善の利益</a:t>
            </a:r>
            <a:r>
              <a:rPr lang="ja-JP" altLang="en-US" sz="2400">
                <a:solidFill>
                  <a:srgbClr val="000000"/>
                </a:solidFill>
                <a:latin typeface="Helvetica" pitchFamily="2" charset="0"/>
                <a:ea typeface="ＭＳ Ｐゴシック" charset="-128"/>
              </a:rPr>
              <a:t>を考慮する</a:t>
            </a:r>
            <a:endParaRPr lang="en-US" altLang="ja-JP" sz="2400" dirty="0">
              <a:solidFill>
                <a:srgbClr val="000000"/>
              </a:solidFill>
              <a:latin typeface="Helvetica" pitchFamily="2" charset="0"/>
              <a:ea typeface="ＭＳ Ｐゴシック" charset="-128"/>
            </a:endParaRPr>
          </a:p>
        </p:txBody>
      </p:sp>
    </p:spTree>
    <p:extLst>
      <p:ext uri="{BB962C8B-B14F-4D97-AF65-F5344CB8AC3E}">
        <p14:creationId xmlns:p14="http://schemas.microsoft.com/office/powerpoint/2010/main" val="3942197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0FD707-D583-E144-EADF-90EF8C55E1AA}"/>
              </a:ext>
            </a:extLst>
          </p:cNvPr>
          <p:cNvSpPr>
            <a:spLocks noGrp="1"/>
          </p:cNvSpPr>
          <p:nvPr>
            <p:ph type="title"/>
          </p:nvPr>
        </p:nvSpPr>
        <p:spPr/>
        <p:txBody>
          <a:bodyPr>
            <a:normAutofit/>
          </a:bodyPr>
          <a:lstStyle/>
          <a:p>
            <a:r>
              <a:rPr lang="ja-JP" altLang="ja-JP"/>
              <a:t>こどもの意思の尊重・</a:t>
            </a:r>
            <a:br>
              <a:rPr lang="en-US" altLang="ja-JP" dirty="0"/>
            </a:br>
            <a:r>
              <a:rPr lang="ja-JP" altLang="ja-JP"/>
              <a:t>最善の利益の優先考慮</a:t>
            </a:r>
            <a:r>
              <a:rPr lang="ja-JP" altLang="en-US"/>
              <a:t>に向けたステップ</a:t>
            </a:r>
            <a:endParaRPr kumimoji="1" lang="ja-JP" altLang="en-US"/>
          </a:p>
        </p:txBody>
      </p:sp>
      <p:pic>
        <p:nvPicPr>
          <p:cNvPr id="5" name="コンテンツ プレースホルダー 4">
            <a:extLst>
              <a:ext uri="{FF2B5EF4-FFF2-40B4-BE49-F238E27FC236}">
                <a16:creationId xmlns:a16="http://schemas.microsoft.com/office/drawing/2014/main" id="{F83311DC-951D-97A9-A027-62BE20748442}"/>
              </a:ext>
            </a:extLst>
          </p:cNvPr>
          <p:cNvPicPr>
            <a:picLocks noGrp="1" noChangeAspect="1"/>
          </p:cNvPicPr>
          <p:nvPr>
            <p:ph idx="1"/>
          </p:nvPr>
        </p:nvPicPr>
        <p:blipFill>
          <a:blip r:embed="rId3"/>
          <a:stretch>
            <a:fillRect/>
          </a:stretch>
        </p:blipFill>
        <p:spPr>
          <a:xfrm>
            <a:off x="1709740" y="1690688"/>
            <a:ext cx="8772520" cy="4223359"/>
          </a:xfrm>
          <a:prstGeom prst="rect">
            <a:avLst/>
          </a:prstGeom>
        </p:spPr>
      </p:pic>
      <p:sp>
        <p:nvSpPr>
          <p:cNvPr id="4" name="スライド番号プレースホルダー 3">
            <a:extLst>
              <a:ext uri="{FF2B5EF4-FFF2-40B4-BE49-F238E27FC236}">
                <a16:creationId xmlns:a16="http://schemas.microsoft.com/office/drawing/2014/main" id="{95890ABF-7808-3601-5EE8-28305B675E2C}"/>
              </a:ext>
            </a:extLst>
          </p:cNvPr>
          <p:cNvSpPr>
            <a:spLocks noGrp="1"/>
          </p:cNvSpPr>
          <p:nvPr>
            <p:ph type="sldNum" sz="quarter" idx="12"/>
          </p:nvPr>
        </p:nvSpPr>
        <p:spPr/>
        <p:txBody>
          <a:bodyPr/>
          <a:lstStyle/>
          <a:p>
            <a:fld id="{9D1E3EA3-BD4D-6E43-978F-523B06AF1452}" type="slidenum">
              <a:rPr kumimoji="1" lang="ja-JP" altLang="en-US" smtClean="0"/>
              <a:t>32</a:t>
            </a:fld>
            <a:endParaRPr kumimoji="1" lang="ja-JP" altLang="en-US"/>
          </a:p>
        </p:txBody>
      </p:sp>
      <p:sp>
        <p:nvSpPr>
          <p:cNvPr id="6" name="テキスト ボックス 5">
            <a:extLst>
              <a:ext uri="{FF2B5EF4-FFF2-40B4-BE49-F238E27FC236}">
                <a16:creationId xmlns:a16="http://schemas.microsoft.com/office/drawing/2014/main" id="{85C0452C-52E9-B1A5-91BD-F350FC6712F0}"/>
              </a:ext>
            </a:extLst>
          </p:cNvPr>
          <p:cNvSpPr txBox="1"/>
          <p:nvPr/>
        </p:nvSpPr>
        <p:spPr>
          <a:xfrm>
            <a:off x="5414853" y="6004393"/>
            <a:ext cx="6391493" cy="261610"/>
          </a:xfrm>
          <a:prstGeom prst="rect">
            <a:avLst/>
          </a:prstGeom>
          <a:noFill/>
        </p:spPr>
        <p:txBody>
          <a:bodyPr wrap="none" rtlCol="0">
            <a:spAutoFit/>
          </a:bodyPr>
          <a:lstStyle/>
          <a:p>
            <a:r>
              <a:rPr lang="ja-JP" altLang="en-US" sz="1100"/>
              <a:t>出典：障害児支援におけるこどもの意思の尊重・最善の利益の優先考慮の手引き（令和６年８月）</a:t>
            </a:r>
            <a:endParaRPr kumimoji="1" lang="ja-JP" altLang="en-US" sz="1100"/>
          </a:p>
        </p:txBody>
      </p:sp>
    </p:spTree>
    <p:extLst>
      <p:ext uri="{BB962C8B-B14F-4D97-AF65-F5344CB8AC3E}">
        <p14:creationId xmlns:p14="http://schemas.microsoft.com/office/powerpoint/2010/main" val="2966664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2CEBCAF7-51E4-7913-10C7-971FF2791BD3}"/>
              </a:ext>
            </a:extLst>
          </p:cNvPr>
          <p:cNvSpPr>
            <a:spLocks noGrp="1"/>
          </p:cNvSpPr>
          <p:nvPr>
            <p:ph type="title"/>
          </p:nvPr>
        </p:nvSpPr>
        <p:spPr>
          <a:xfrm>
            <a:off x="1819968" y="2208879"/>
            <a:ext cx="8596513" cy="1676400"/>
          </a:xfrm>
        </p:spPr>
        <p:txBody>
          <a:bodyPr>
            <a:normAutofit fontScale="90000"/>
          </a:bodyPr>
          <a:lstStyle/>
          <a:p>
            <a:r>
              <a:rPr lang="ja-JP" altLang="en-US" cap="all" dirty="0">
                <a:solidFill>
                  <a:srgbClr val="099BDD"/>
                </a:solidFill>
                <a:latin typeface="BIZ UDPゴシック" panose="020B0400000000000000" pitchFamily="50" charset="-128"/>
                <a:ea typeface="BIZ UDPゴシック" panose="020B0400000000000000" pitchFamily="50" charset="-128"/>
              </a:rPr>
              <a:t>家族支援</a:t>
            </a:r>
            <a:br>
              <a:rPr lang="en-US" altLang="ja-JP" dirty="0">
                <a:solidFill>
                  <a:srgbClr val="099BDD"/>
                </a:solidFill>
                <a:latin typeface="BIZ UDPゴシック" panose="020B0400000000000000" pitchFamily="50" charset="-128"/>
                <a:ea typeface="BIZ UDPゴシック" panose="020B0400000000000000" pitchFamily="50" charset="-128"/>
              </a:rPr>
            </a:br>
            <a:r>
              <a:rPr lang="ja-JP" altLang="en-US" cap="all" dirty="0">
                <a:solidFill>
                  <a:srgbClr val="099BDD"/>
                </a:solidFill>
                <a:latin typeface="BIZ UDPゴシック" panose="020B0400000000000000" pitchFamily="50" charset="-128"/>
                <a:ea typeface="BIZ UDPゴシック" panose="020B0400000000000000" pitchFamily="50" charset="-128"/>
              </a:rPr>
              <a:t>（養育者、きょうだい）</a:t>
            </a:r>
            <a:endParaRPr lang="ja-JP" altLang="en-US"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F269F0D8-5EBD-3CD7-7CB7-9553FA722520}"/>
              </a:ext>
            </a:extLst>
          </p:cNvPr>
          <p:cNvSpPr>
            <a:spLocks noGrp="1"/>
          </p:cNvSpPr>
          <p:nvPr>
            <p:ph type="sldNum" sz="quarter" idx="12"/>
          </p:nvPr>
        </p:nvSpPr>
        <p:spPr/>
        <p:txBody>
          <a:bodyPr/>
          <a:lstStyle/>
          <a:p>
            <a:pPr>
              <a:defRPr/>
            </a:pPr>
            <a:fld id="{F7197E0B-3DE5-44B4-8205-21AF5ABFE129}" type="slidenum">
              <a:rPr lang="ja-JP" altLang="en-US">
                <a:solidFill>
                  <a:prstClr val="black">
                    <a:tint val="75000"/>
                  </a:prstClr>
                </a:solidFill>
                <a:latin typeface="UD デジタル 教科書体 NK-B" panose="02020700000000000000" pitchFamily="18" charset="-128"/>
                <a:ea typeface="UD デジタル 教科書体 NK-B" panose="02020700000000000000" pitchFamily="18" charset="-128"/>
              </a:rPr>
              <a:pPr>
                <a:defRPr/>
              </a:pPr>
              <a:t>33</a:t>
            </a:fld>
            <a:endParaRPr lang="ja-JP" altLang="en-US" dirty="0">
              <a:solidFill>
                <a:prstClr val="black">
                  <a:tint val="75000"/>
                </a:prstClr>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8502626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538410" y="273623"/>
            <a:ext cx="9687850" cy="635696"/>
          </a:xfrm>
          <a:prstGeom prst="rect">
            <a:avLst/>
          </a:prstGeom>
          <a:noFill/>
          <a:ln w="9525">
            <a:noFill/>
            <a:miter lim="800000"/>
            <a:headEnd/>
            <a:tailEnd/>
          </a:ln>
        </p:spPr>
        <p:txBody>
          <a:bodyPr wrap="square" anchor="t" anchorCtr="0">
            <a:noAutofit/>
          </a:bodyPr>
          <a:lstStyle/>
          <a:p>
            <a:pPr marL="539750" indent="-539750">
              <a:spcBef>
                <a:spcPts val="1200"/>
              </a:spcBef>
              <a:defRPr/>
            </a:pPr>
            <a:r>
              <a:rPr lang="ja-JP" altLang="en-US" sz="2800" u="sng"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rPr>
              <a:t>家族支援</a:t>
            </a:r>
            <a:endParaRPr lang="en-US" altLang="ja-JP" sz="28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endParaRPr>
          </a:p>
        </p:txBody>
      </p:sp>
      <p:sp>
        <p:nvSpPr>
          <p:cNvPr id="18" name="Rectangle 1">
            <a:extLst>
              <a:ext uri="{FF2B5EF4-FFF2-40B4-BE49-F238E27FC236}">
                <a16:creationId xmlns:a16="http://schemas.microsoft.com/office/drawing/2014/main" id="{7DCE29E3-C37E-794E-B07F-77B5541BF558}"/>
              </a:ext>
            </a:extLst>
          </p:cNvPr>
          <p:cNvSpPr>
            <a:spLocks noChangeArrowheads="1"/>
          </p:cNvSpPr>
          <p:nvPr/>
        </p:nvSpPr>
        <p:spPr bwMode="auto">
          <a:xfrm>
            <a:off x="3979350" y="404664"/>
            <a:ext cx="6982198" cy="5070476"/>
          </a:xfrm>
          <a:prstGeom prst="rect">
            <a:avLst/>
          </a:prstGeom>
          <a:noFill/>
          <a:ln w="9525">
            <a:noFill/>
            <a:miter lim="800000"/>
            <a:headEnd/>
            <a:tailEnd/>
          </a:ln>
        </p:spPr>
        <p:txBody>
          <a:bodyPr wrap="square" anchor="t" anchorCtr="0">
            <a:noAutofit/>
          </a:bodyPr>
          <a:lstStyle/>
          <a:p>
            <a:pPr marL="317500" indent="-317500">
              <a:defRPr/>
            </a:pPr>
            <a:r>
              <a:rPr lang="ja-JP" altLang="en-US"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⇒障害児通所支援では、家族支援を行う必要がある。</a:t>
            </a: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317500" indent="-317500">
              <a:defRPr/>
            </a:pPr>
            <a:r>
              <a:rPr lang="ja-JP" altLang="en-US"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その提供にあたっては、対象児童の発達支援を中心に据えた</a:t>
            </a:r>
            <a:r>
              <a:rPr lang="ja-JP" altLang="en-US" sz="2000" u="sng"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「家族支援」</a:t>
            </a:r>
            <a:r>
              <a:rPr lang="ja-JP" altLang="en-US"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に主眼をおくものである。</a:t>
            </a: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317500" indent="-317500">
              <a:defRPr/>
            </a:pP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317500" indent="306388">
              <a:defRPr/>
            </a:pP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養育者</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は、こどもの成長・発達の基礎</a:t>
            </a: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317500" indent="306388">
              <a:defRPr/>
            </a:pP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　保護者の特徴と</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こどもの</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特性</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に配慮</a:t>
            </a:r>
            <a:endPar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endParaRPr>
          </a:p>
          <a:p>
            <a:pPr marL="317500" indent="306388">
              <a:defRPr/>
            </a:pPr>
            <a:r>
              <a:rPr lang="ja-JP" altLang="en-US"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　（保護者が実現可能な助言、子育てに添った助言）</a:t>
            </a: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317500" indent="306388"/>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本人ときょうだい</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p>
          <a:p>
            <a:pPr marL="317500" indent="306388"/>
            <a:r>
              <a:rPr lang="ja-JP" altLang="en-US"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　（こどもの成長・発達を</a:t>
            </a:r>
            <a:r>
              <a:rPr lang="ja-JP" altLang="en-US" sz="200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加速）</a:t>
            </a: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446088"/>
            <a:r>
              <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	</a:t>
            </a:r>
            <a:r>
              <a:rPr lang="ja-JP" altLang="en-US" sz="20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rPr>
              <a:t>⇒</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育児への傾聴</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chemeClr val="bg1"/>
                </a:solidFill>
                <a:latin typeface="BIZ UDPゴシック" panose="020B0400000000000000" pitchFamily="50" charset="-128"/>
                <a:ea typeface="BIZ UDPゴシック" panose="020B0400000000000000" pitchFamily="50" charset="-128"/>
                <a:cs typeface="HG丸ｺﾞｼｯｸM-PRO" pitchFamily="50" charset="-128"/>
              </a:rPr>
              <a:t>と</a:t>
            </a:r>
            <a:r>
              <a:rPr lang="ja-JP" altLang="en-US" sz="20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rPr>
              <a:t>的確な</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現状確認</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p>
          <a:p>
            <a:pPr marL="446088"/>
            <a:r>
              <a:rPr lang="en-US" altLang="ja-JP" sz="2000" dirty="0">
                <a:latin typeface="BIZ UDPゴシック" panose="020B0400000000000000" pitchFamily="50" charset="-128"/>
                <a:ea typeface="BIZ UDPゴシック" panose="020B0400000000000000" pitchFamily="50" charset="-128"/>
                <a:cs typeface="HG丸ｺﾞｼｯｸM-PRO" pitchFamily="50" charset="-128"/>
              </a:rPr>
              <a:t>	</a:t>
            </a: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　養育者の現状に添った</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手立ての</a:t>
            </a:r>
            <a:r>
              <a:rPr lang="ja-JP" altLang="en-US" sz="200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選択</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a:solidFill>
                  <a:srgbClr val="2C2C2C"/>
                </a:solidFill>
                <a:latin typeface="BIZ UDPゴシック" panose="020B0400000000000000" pitchFamily="50" charset="-128"/>
                <a:ea typeface="BIZ UDPゴシック" panose="020B0400000000000000" pitchFamily="50" charset="-128"/>
                <a:cs typeface="HG丸ｺﾞｼｯｸM-PRO" pitchFamily="50" charset="-128"/>
              </a:rPr>
              <a:t>に</a:t>
            </a:r>
            <a:r>
              <a:rPr lang="ja-JP" altLang="en-US" sz="20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rPr>
              <a:t>関する知識が必要である。</a:t>
            </a:r>
            <a:endParaRPr lang="en-US" altLang="ja-JP" sz="20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endParaRPr>
          </a:p>
          <a:p>
            <a:pPr marL="1260475">
              <a:defRPr/>
            </a:pPr>
            <a:r>
              <a:rPr lang="en-US" altLang="ja-JP" sz="20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rPr>
              <a:t>きょうだい関係の把握</a:t>
            </a:r>
            <a:r>
              <a:rPr lang="en-US" altLang="ja-JP" sz="20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rPr>
              <a:t>』</a:t>
            </a: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892175">
              <a:defRPr/>
            </a:pPr>
            <a:r>
              <a:rPr lang="ja-JP" altLang="en-US" sz="20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rPr>
              <a:t>⇒支援提供に際しては、</a:t>
            </a:r>
            <a:endParaRPr lang="en-US" altLang="ja-JP" sz="20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endParaRPr>
          </a:p>
          <a:p>
            <a:pPr marL="892175">
              <a:defRPr/>
            </a:pP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家庭の生活状況（時間、場所、人数）</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chemeClr val="bg1"/>
                </a:solidFill>
                <a:latin typeface="BIZ UDPゴシック" panose="020B0400000000000000" pitchFamily="50" charset="-128"/>
                <a:ea typeface="BIZ UDPゴシック" panose="020B0400000000000000" pitchFamily="50" charset="-128"/>
                <a:cs typeface="HG丸ｺﾞｼｯｸM-PRO" pitchFamily="50" charset="-128"/>
              </a:rPr>
              <a:t>に配慮し、</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育児</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子育て</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の充実や軽減を想定して提供されるべきである。</a:t>
            </a:r>
            <a:endParaRPr lang="en-US" altLang="ja-JP" sz="2000" dirty="0">
              <a:latin typeface="BIZ UDPゴシック" panose="020B0400000000000000" pitchFamily="50" charset="-128"/>
              <a:ea typeface="BIZ UDPゴシック" panose="020B0400000000000000" pitchFamily="50" charset="-128"/>
              <a:cs typeface="HG丸ｺﾞｼｯｸM-PRO" pitchFamily="50" charset="-128"/>
            </a:endParaRPr>
          </a:p>
        </p:txBody>
      </p:sp>
      <p:sp>
        <p:nvSpPr>
          <p:cNvPr id="19" name="テキスト ボックス 18">
            <a:extLst>
              <a:ext uri="{FF2B5EF4-FFF2-40B4-BE49-F238E27FC236}">
                <a16:creationId xmlns:a16="http://schemas.microsoft.com/office/drawing/2014/main" id="{E302449D-3EC6-344E-9B3C-51B257C6C37D}"/>
              </a:ext>
            </a:extLst>
          </p:cNvPr>
          <p:cNvSpPr txBox="1"/>
          <p:nvPr/>
        </p:nvSpPr>
        <p:spPr>
          <a:xfrm>
            <a:off x="1703512" y="6017371"/>
            <a:ext cx="9010800" cy="769441"/>
          </a:xfrm>
          <a:prstGeom prst="rect">
            <a:avLst/>
          </a:prstGeom>
          <a:noFill/>
        </p:spPr>
        <p:txBody>
          <a:bodyPr wrap="none" rtlCol="0">
            <a:spAutoFit/>
          </a:bodyPr>
          <a:lstStyle/>
          <a:p>
            <a:pPr marL="317500" indent="-317500">
              <a:defRPr/>
            </a:pPr>
            <a:r>
              <a:rPr lang="ja-JP" altLang="en-US" sz="22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⇒「地域連携」「地域支援」</a:t>
            </a:r>
            <a:r>
              <a:rPr lang="ja-JP" altLang="en-US" sz="2200" dirty="0">
                <a:latin typeface="BIZ UDPゴシック" panose="020B0400000000000000" pitchFamily="50" charset="-128"/>
                <a:ea typeface="BIZ UDPゴシック" panose="020B0400000000000000" pitchFamily="50" charset="-128"/>
                <a:cs typeface="HG丸ｺﾞｼｯｸM-PRO" pitchFamily="50" charset="-128"/>
              </a:rPr>
              <a:t>を意識してアプローチ</a:t>
            </a:r>
            <a:endParaRPr lang="en-US" altLang="ja-JP" sz="2200" dirty="0">
              <a:latin typeface="BIZ UDPゴシック" panose="020B0400000000000000" pitchFamily="50" charset="-128"/>
              <a:ea typeface="BIZ UDPゴシック" panose="020B0400000000000000" pitchFamily="50" charset="-128"/>
              <a:cs typeface="HG丸ｺﾞｼｯｸM-PRO" pitchFamily="50" charset="-128"/>
            </a:endParaRPr>
          </a:p>
          <a:p>
            <a:pPr marL="317500" indent="-317500">
              <a:defRPr/>
            </a:pPr>
            <a:r>
              <a:rPr lang="ja-JP" altLang="en-US" sz="2200" dirty="0">
                <a:latin typeface="BIZ UDPゴシック" panose="020B0400000000000000" pitchFamily="50" charset="-128"/>
                <a:ea typeface="BIZ UDPゴシック" panose="020B0400000000000000" pitchFamily="50" charset="-128"/>
                <a:cs typeface="HG丸ｺﾞｼｯｸM-PRO" pitchFamily="50" charset="-128"/>
              </a:rPr>
              <a:t>　　　（養育者の孤立、きょうだい児の負担増 等を引き起こさない）</a:t>
            </a:r>
            <a:endParaRPr lang="en-US" altLang="ja-JP" sz="2200" dirty="0">
              <a:latin typeface="BIZ UDPゴシック" panose="020B0400000000000000" pitchFamily="50" charset="-128"/>
              <a:ea typeface="BIZ UDPゴシック" panose="020B0400000000000000" pitchFamily="50" charset="-128"/>
              <a:cs typeface="HG丸ｺﾞｼｯｸM-PRO" pitchFamily="50" charset="-128"/>
            </a:endParaRPr>
          </a:p>
        </p:txBody>
      </p:sp>
      <p:sp>
        <p:nvSpPr>
          <p:cNvPr id="22" name="正方形/長方形 21">
            <a:extLst>
              <a:ext uri="{FF2B5EF4-FFF2-40B4-BE49-F238E27FC236}">
                <a16:creationId xmlns:a16="http://schemas.microsoft.com/office/drawing/2014/main" id="{4BCD0089-F58F-7F4E-9E02-A9CD10BA27B7}"/>
              </a:ext>
            </a:extLst>
          </p:cNvPr>
          <p:cNvSpPr/>
          <p:nvPr/>
        </p:nvSpPr>
        <p:spPr bwMode="auto">
          <a:xfrm>
            <a:off x="1271464" y="116632"/>
            <a:ext cx="9649072" cy="6657655"/>
          </a:xfrm>
          <a:prstGeom prst="rect">
            <a:avLst/>
          </a:prstGeom>
          <a:noFill/>
          <a:ln w="9525" cap="flat" cmpd="sng" algn="ctr">
            <a:solidFill>
              <a:schemeClr val="tx1"/>
            </a:solidFill>
            <a:prstDash val="solid"/>
            <a:round/>
            <a:headEnd type="none" w="med" len="med"/>
            <a:tailEnd type="none" w="med" len="med"/>
          </a:ln>
          <a:effectLst/>
        </p:spPr>
        <p:txBody>
          <a:bodyPr vert="horz" wrap="square" lIns="36804" tIns="7359" rIns="36804" bIns="7359" numCol="1" rtlCol="0" anchor="t" anchorCtr="0" compatLnSpc="1">
            <a:prstTxWarp prst="textNoShape">
              <a:avLst/>
            </a:prstTxWarp>
          </a:bodyPr>
          <a:lstStyle/>
          <a:p>
            <a:pPr marL="119063" indent="-119063" defTabSz="873125" fontAlgn="base">
              <a:spcBef>
                <a:spcPct val="0"/>
              </a:spcBef>
              <a:spcAft>
                <a:spcPct val="0"/>
              </a:spcAft>
              <a:defRPr/>
            </a:pPr>
            <a:endParaRPr lang="ja-JP" altLang="en-US" sz="1200">
              <a:solidFill>
                <a:srgbClr val="FFFFFF"/>
              </a:solidFill>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730D071C-DD29-377E-539E-CF1BB50E924E}"/>
              </a:ext>
            </a:extLst>
          </p:cNvPr>
          <p:cNvPicPr>
            <a:picLocks noChangeAspect="1"/>
          </p:cNvPicPr>
          <p:nvPr/>
        </p:nvPicPr>
        <p:blipFill>
          <a:blip r:embed="rId3"/>
          <a:stretch>
            <a:fillRect/>
          </a:stretch>
        </p:blipFill>
        <p:spPr>
          <a:xfrm>
            <a:off x="1415481" y="1066312"/>
            <a:ext cx="3142971" cy="2527473"/>
          </a:xfrm>
          <a:prstGeom prst="rect">
            <a:avLst/>
          </a:prstGeom>
        </p:spPr>
      </p:pic>
      <p:sp>
        <p:nvSpPr>
          <p:cNvPr id="9" name="楕円 8">
            <a:extLst>
              <a:ext uri="{FF2B5EF4-FFF2-40B4-BE49-F238E27FC236}">
                <a16:creationId xmlns:a16="http://schemas.microsoft.com/office/drawing/2014/main" id="{AF9CE925-E462-1957-9D85-D6235D86A4DE}"/>
              </a:ext>
            </a:extLst>
          </p:cNvPr>
          <p:cNvSpPr/>
          <p:nvPr/>
        </p:nvSpPr>
        <p:spPr>
          <a:xfrm>
            <a:off x="1847528" y="1774456"/>
            <a:ext cx="1699774" cy="885835"/>
          </a:xfrm>
          <a:prstGeom prst="ellipse">
            <a:avLst/>
          </a:prstGeom>
          <a:noFill/>
          <a:ln w="73025" cap="flat" cmpd="sng" algn="ctr">
            <a:solidFill>
              <a:srgbClr val="FF0000"/>
            </a:solidFill>
            <a:prstDash val="sysDash"/>
            <a:round/>
            <a:headEnd type="none" w="med" len="med"/>
            <a:tailEnd type="none" w="med" len="med"/>
            <a:extLst>
              <a:ext uri="{C807C97D-BFC1-408E-A445-0C87EB9F89A2}">
                <ask:lineSketchStyleProps xmlns:ask="http://schemas.microsoft.com/office/drawing/2018/sketchyshapes" sd="1219033472">
                  <a:custGeom>
                    <a:avLst/>
                    <a:gdLst>
                      <a:gd name="connsiteX0" fmla="*/ 0 w 1699774"/>
                      <a:gd name="connsiteY0" fmla="*/ 442918 h 885835"/>
                      <a:gd name="connsiteX1" fmla="*/ 849887 w 1699774"/>
                      <a:gd name="connsiteY1" fmla="*/ 0 h 885835"/>
                      <a:gd name="connsiteX2" fmla="*/ 1699774 w 1699774"/>
                      <a:gd name="connsiteY2" fmla="*/ 442918 h 885835"/>
                      <a:gd name="connsiteX3" fmla="*/ 849887 w 1699774"/>
                      <a:gd name="connsiteY3" fmla="*/ 885836 h 885835"/>
                      <a:gd name="connsiteX4" fmla="*/ 0 w 1699774"/>
                      <a:gd name="connsiteY4" fmla="*/ 442918 h 885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9774" h="885835" extrusionOk="0">
                        <a:moveTo>
                          <a:pt x="0" y="442918"/>
                        </a:moveTo>
                        <a:cubicBezTo>
                          <a:pt x="-70296" y="154941"/>
                          <a:pt x="332562" y="17995"/>
                          <a:pt x="849887" y="0"/>
                        </a:cubicBezTo>
                        <a:cubicBezTo>
                          <a:pt x="1364394" y="9500"/>
                          <a:pt x="1644397" y="200062"/>
                          <a:pt x="1699774" y="442918"/>
                        </a:cubicBezTo>
                        <a:cubicBezTo>
                          <a:pt x="1629432" y="756228"/>
                          <a:pt x="1297913" y="1003867"/>
                          <a:pt x="849887" y="885836"/>
                        </a:cubicBezTo>
                        <a:cubicBezTo>
                          <a:pt x="320073" y="852771"/>
                          <a:pt x="56632" y="714594"/>
                          <a:pt x="0" y="442918"/>
                        </a:cubicBezTo>
                        <a:close/>
                      </a:path>
                    </a:pathLst>
                  </a:custGeom>
                  <ask:type>
                    <ask:lineSketchNone/>
                  </ask:type>
                </ask:lineSketchStyleProps>
              </a:ext>
            </a:extLst>
          </a:ln>
        </p:spPr>
        <p:style>
          <a:lnRef idx="0">
            <a:scrgbClr r="0" g="0" b="0"/>
          </a:lnRef>
          <a:fillRef idx="0">
            <a:scrgbClr r="0" g="0" b="0"/>
          </a:fillRef>
          <a:effectRef idx="0">
            <a:scrgbClr r="0" g="0" b="0"/>
          </a:effectRef>
          <a:fontRef idx="minor">
            <a:schemeClr val="accent4"/>
          </a:fontRef>
        </p:style>
        <p:txBody>
          <a:bodyPr rtlCol="0" anchor="ctr"/>
          <a:lstStyle/>
          <a:p>
            <a:pPr algn="ctr"/>
            <a:endParaRPr lang="ja-JP" altLang="en-US">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310899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AutoShape 2"/>
          <p:cNvSpPr>
            <a:spLocks noChangeArrowheads="1"/>
          </p:cNvSpPr>
          <p:nvPr/>
        </p:nvSpPr>
        <p:spPr bwMode="auto">
          <a:xfrm>
            <a:off x="2133600" y="116633"/>
            <a:ext cx="7924800" cy="790633"/>
          </a:xfrm>
          <a:prstGeom prst="roundRect">
            <a:avLst>
              <a:gd name="adj" fmla="val 16667"/>
            </a:avLst>
          </a:prstGeom>
          <a:solidFill>
            <a:srgbClr val="FFFF66"/>
          </a:solidFill>
          <a:ln w="9525">
            <a:solidFill>
              <a:schemeClr val="tx1"/>
            </a:solidFill>
            <a:round/>
            <a:headEnd/>
            <a:tailEnd/>
          </a:ln>
          <a:effectLst>
            <a:outerShdw dist="107763" dir="2700000" algn="ctr" rotWithShape="0">
              <a:schemeClr val="bg2">
                <a:alpha val="50000"/>
              </a:schemeClr>
            </a:outerShdw>
          </a:effectLst>
        </p:spPr>
        <p:txBody>
          <a:bodyPr wrap="none" anchor="ctr"/>
          <a:lstStyle/>
          <a:p>
            <a:pPr algn="ctr" eaLnBrk="0" fontAlgn="base" hangingPunct="0">
              <a:spcBef>
                <a:spcPct val="0"/>
              </a:spcBef>
              <a:spcAft>
                <a:spcPct val="0"/>
              </a:spcAft>
            </a:pPr>
            <a:r>
              <a:rPr kumimoji="0" lang="ja-JP" altLang="en-US" sz="4000" dirty="0">
                <a:solidFill>
                  <a:srgbClr val="000000"/>
                </a:solidFill>
                <a:latin typeface="BIZ UDPゴシック" panose="020B0400000000000000" pitchFamily="50" charset="-128"/>
                <a:ea typeface="BIZ UDPゴシック" panose="020B0400000000000000" pitchFamily="50" charset="-128"/>
              </a:rPr>
              <a:t>基本的な考え方</a:t>
            </a:r>
          </a:p>
        </p:txBody>
      </p:sp>
      <p:sp>
        <p:nvSpPr>
          <p:cNvPr id="23556" name="AutoShape 3"/>
          <p:cNvSpPr>
            <a:spLocks noChangeArrowheads="1"/>
          </p:cNvSpPr>
          <p:nvPr/>
        </p:nvSpPr>
        <p:spPr bwMode="auto">
          <a:xfrm>
            <a:off x="1487488" y="1340768"/>
            <a:ext cx="9110662" cy="5112568"/>
          </a:xfrm>
          <a:prstGeom prst="roundRect">
            <a:avLst>
              <a:gd name="adj" fmla="val 16667"/>
            </a:avLst>
          </a:prstGeom>
          <a:solidFill>
            <a:schemeClr val="bg1"/>
          </a:solidFill>
          <a:ln w="9525">
            <a:noFill/>
            <a:round/>
            <a:headEnd/>
            <a:tailEnd/>
          </a:ln>
        </p:spPr>
        <p:txBody>
          <a:bodyPr wrap="none" lIns="90000" tIns="46800" rIns="90000" bIns="46800" anchor="ctr"/>
          <a:lstStyle/>
          <a:p>
            <a:pPr marL="342900" indent="-342900" eaLnBrk="0" fontAlgn="base" hangingPunct="0">
              <a:spcBef>
                <a:spcPct val="0"/>
              </a:spcBef>
              <a:spcAft>
                <a:spcPct val="0"/>
              </a:spcAft>
              <a:buFont typeface="Arial" panose="020B0604020202020204" pitchFamily="34" charset="0"/>
              <a:buChar char="•"/>
              <a:defRPr/>
            </a:pPr>
            <a:r>
              <a:rPr lang="ja-JP" altLang="en-US" sz="2400" b="1" dirty="0">
                <a:solidFill>
                  <a:srgbClr val="000000"/>
                </a:solidFill>
                <a:latin typeface="BIZ UDPゴシック" panose="020B0400000000000000" pitchFamily="50" charset="-128"/>
                <a:ea typeface="BIZ UDPゴシック" panose="020B0400000000000000" pitchFamily="50" charset="-128"/>
              </a:rPr>
              <a:t>こどものアセスメントならびに支援の実際に基づき、</a:t>
            </a:r>
            <a:endParaRPr lang="en-US" altLang="ja-JP" sz="2400" b="1" dirty="0">
              <a:solidFill>
                <a:srgbClr val="000000"/>
              </a:solidFill>
              <a:latin typeface="BIZ UDPゴシック" panose="020B0400000000000000" pitchFamily="50" charset="-128"/>
              <a:ea typeface="BIZ UDPゴシック" panose="020B0400000000000000" pitchFamily="50" charset="-128"/>
            </a:endParaRPr>
          </a:p>
          <a:p>
            <a:pPr eaLnBrk="0" fontAlgn="base" hangingPunct="0">
              <a:spcBef>
                <a:spcPct val="0"/>
              </a:spcBef>
              <a:spcAft>
                <a:spcPct val="0"/>
              </a:spcAft>
              <a:defRPr/>
            </a:pPr>
            <a:r>
              <a:rPr lang="ja-JP" altLang="en-US" sz="2400" b="1">
                <a:solidFill>
                  <a:srgbClr val="000000"/>
                </a:solidFill>
                <a:latin typeface="BIZ UDPゴシック" panose="020B0400000000000000" pitchFamily="50" charset="-128"/>
                <a:ea typeface="BIZ UDPゴシック" panose="020B0400000000000000" pitchFamily="50" charset="-128"/>
              </a:rPr>
              <a:t>　　　　　　　　　　　　　　　</a:t>
            </a:r>
            <a:r>
              <a:rPr lang="ja-JP" altLang="en-US" sz="2400" b="1" dirty="0">
                <a:solidFill>
                  <a:srgbClr val="000000"/>
                </a:solidFill>
                <a:latin typeface="BIZ UDPゴシック" panose="020B0400000000000000" pitchFamily="50" charset="-128"/>
                <a:ea typeface="BIZ UDPゴシック" panose="020B0400000000000000" pitchFamily="50" charset="-128"/>
              </a:rPr>
              <a:t>家族ができることを助言する</a:t>
            </a:r>
            <a:endParaRPr lang="en-US" altLang="ja-JP" sz="2400" b="1"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defRPr/>
            </a:pPr>
            <a:r>
              <a:rPr lang="ja-JP" altLang="en-US" sz="2400" dirty="0">
                <a:solidFill>
                  <a:srgbClr val="000000"/>
                </a:solidFill>
                <a:latin typeface="BIZ UDPゴシック" panose="020B0400000000000000" pitchFamily="50" charset="-128"/>
                <a:ea typeface="BIZ UDPゴシック" panose="020B0400000000000000" pitchFamily="50" charset="-128"/>
              </a:rPr>
              <a:t>　　　（家庭で取り組みやすい場面や方法・工夫等）</a:t>
            </a:r>
            <a:endParaRPr lang="en-US" altLang="ja-JP" sz="2400"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buFont typeface="Arial" panose="020B0604020202020204" pitchFamily="34" charset="0"/>
              <a:buChar char="•"/>
              <a:defRPr/>
            </a:pPr>
            <a:endParaRPr lang="en-US" altLang="ja-JP" sz="2400" b="1"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buFont typeface="Arial" panose="020B0604020202020204" pitchFamily="34" charset="0"/>
              <a:buChar char="•"/>
              <a:defRPr/>
            </a:pPr>
            <a:r>
              <a:rPr lang="ja-JP" altLang="en-US" sz="2400" b="1" dirty="0">
                <a:solidFill>
                  <a:srgbClr val="000000"/>
                </a:solidFill>
                <a:latin typeface="BIZ UDPゴシック" panose="020B0400000000000000" pitchFamily="50" charset="-128"/>
                <a:ea typeface="BIZ UDPゴシック" panose="020B0400000000000000" pitchFamily="50" charset="-128"/>
              </a:rPr>
              <a:t>出来るだけ正確で確かな情報を伝える</a:t>
            </a:r>
            <a:endParaRPr lang="en-US" altLang="ja-JP" sz="2400" b="1"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defRPr/>
            </a:pPr>
            <a:r>
              <a:rPr kumimoji="0" lang="ja-JP" altLang="en-US" sz="2400" dirty="0">
                <a:solidFill>
                  <a:srgbClr val="000000"/>
                </a:solidFill>
                <a:latin typeface="BIZ UDPゴシック" panose="020B0400000000000000" pitchFamily="50" charset="-128"/>
                <a:ea typeface="BIZ UDPゴシック" panose="020B0400000000000000" pitchFamily="50" charset="-128"/>
              </a:rPr>
              <a:t>　　　（今使えるサービス、将来的に使えるサービス等）</a:t>
            </a:r>
            <a:endParaRPr kumimoji="0" lang="en-US" altLang="ja-JP" sz="2400"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defRPr/>
            </a:pPr>
            <a:endParaRPr kumimoji="0" lang="en-US" altLang="ja-JP" sz="2400"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buFont typeface="Arial" pitchFamily="34" charset="0"/>
              <a:buChar char="•"/>
              <a:defRPr/>
            </a:pPr>
            <a:r>
              <a:rPr kumimoji="0" lang="ja-JP" altLang="en-US" sz="2400" b="1" dirty="0">
                <a:solidFill>
                  <a:srgbClr val="000000"/>
                </a:solidFill>
                <a:latin typeface="BIZ UDPゴシック" panose="020B0400000000000000" pitchFamily="50" charset="-128"/>
                <a:ea typeface="BIZ UDPゴシック" panose="020B0400000000000000" pitchFamily="50" charset="-128"/>
              </a:rPr>
              <a:t>家族のがんばり、工夫、育児・子育ての楽しさに共感する</a:t>
            </a:r>
            <a:endParaRPr kumimoji="0" lang="en-US" altLang="ja-JP" sz="2400" b="1"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defRPr/>
            </a:pPr>
            <a:r>
              <a:rPr kumimoji="0" lang="ja-JP" altLang="en-US" sz="2400" dirty="0">
                <a:solidFill>
                  <a:srgbClr val="000000"/>
                </a:solidFill>
                <a:latin typeface="BIZ UDPゴシック" panose="020B0400000000000000" pitchFamily="50" charset="-128"/>
                <a:ea typeface="BIZ UDPゴシック" panose="020B0400000000000000" pitchFamily="50" charset="-128"/>
              </a:rPr>
              <a:t>　　　（適切な関わり方法を伝え、成功場面を増やし褒める）</a:t>
            </a:r>
            <a:endParaRPr kumimoji="0" lang="en-US" altLang="ja-JP" sz="2400"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buFont typeface="Arial" pitchFamily="34" charset="0"/>
              <a:buChar char="•"/>
              <a:defRPr/>
            </a:pPr>
            <a:endParaRPr kumimoji="0" lang="en-US" altLang="ja-JP" sz="2400" b="1"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buFont typeface="Arial" pitchFamily="34" charset="0"/>
              <a:buChar char="•"/>
              <a:defRPr/>
            </a:pPr>
            <a:r>
              <a:rPr kumimoji="0" lang="ja-JP" altLang="en-US" sz="2400" b="1" dirty="0">
                <a:solidFill>
                  <a:srgbClr val="000000"/>
                </a:solidFill>
                <a:latin typeface="BIZ UDPゴシック" panose="020B0400000000000000" pitchFamily="50" charset="-128"/>
                <a:ea typeface="BIZ UDPゴシック" panose="020B0400000000000000" pitchFamily="50" charset="-128"/>
              </a:rPr>
              <a:t>家族が、仲間と出会うことを助ける</a:t>
            </a:r>
          </a:p>
          <a:p>
            <a:pPr marL="342900" indent="-342900" eaLnBrk="0" fontAlgn="base" hangingPunct="0">
              <a:spcBef>
                <a:spcPct val="0"/>
              </a:spcBef>
              <a:spcAft>
                <a:spcPct val="0"/>
              </a:spcAft>
              <a:defRPr/>
            </a:pPr>
            <a:r>
              <a:rPr kumimoji="0" lang="ja-JP" altLang="en-US" sz="2400" dirty="0">
                <a:solidFill>
                  <a:srgbClr val="000000"/>
                </a:solidFill>
                <a:latin typeface="BIZ UDPゴシック" panose="020B0400000000000000" pitchFamily="50" charset="-128"/>
                <a:ea typeface="BIZ UDPゴシック" panose="020B0400000000000000" pitchFamily="50" charset="-128"/>
              </a:rPr>
              <a:t>　　　</a:t>
            </a:r>
            <a:r>
              <a:rPr kumimoji="0" lang="en-US" altLang="ja-JP" sz="2400" dirty="0">
                <a:solidFill>
                  <a:srgbClr val="000000"/>
                </a:solidFill>
                <a:latin typeface="BIZ UDPゴシック" panose="020B0400000000000000" pitchFamily="50" charset="-128"/>
                <a:ea typeface="BIZ UDPゴシック" panose="020B0400000000000000" pitchFamily="50" charset="-128"/>
              </a:rPr>
              <a:t>(</a:t>
            </a:r>
            <a:r>
              <a:rPr kumimoji="0" lang="ja-JP" altLang="en-US" sz="2400" dirty="0">
                <a:solidFill>
                  <a:srgbClr val="000000"/>
                </a:solidFill>
                <a:latin typeface="BIZ UDPゴシック" panose="020B0400000000000000" pitchFamily="50" charset="-128"/>
                <a:ea typeface="BIZ UDPゴシック" panose="020B0400000000000000" pitchFamily="50" charset="-128"/>
              </a:rPr>
              <a:t>同属性の集団</a:t>
            </a:r>
            <a:r>
              <a:rPr kumimoji="0" lang="en-US" altLang="ja-JP" sz="2400" dirty="0">
                <a:solidFill>
                  <a:srgbClr val="000000"/>
                </a:solidFill>
                <a:latin typeface="BIZ UDPゴシック" panose="020B0400000000000000" pitchFamily="50" charset="-128"/>
                <a:ea typeface="BIZ UDPゴシック" panose="020B0400000000000000" pitchFamily="50" charset="-128"/>
              </a:rPr>
              <a:t>､</a:t>
            </a:r>
            <a:r>
              <a:rPr kumimoji="0" lang="ja-JP" altLang="en-US" sz="2400" dirty="0">
                <a:solidFill>
                  <a:srgbClr val="000000"/>
                </a:solidFill>
                <a:latin typeface="BIZ UDPゴシック" panose="020B0400000000000000" pitchFamily="50" charset="-128"/>
                <a:ea typeface="BIZ UDPゴシック" panose="020B0400000000000000" pitchFamily="50" charset="-128"/>
              </a:rPr>
              <a:t>先輩を紹介する</a:t>
            </a:r>
            <a:r>
              <a:rPr kumimoji="0" lang="en-US" altLang="ja-JP" sz="2400" dirty="0">
                <a:solidFill>
                  <a:srgbClr val="000000"/>
                </a:solidFill>
                <a:latin typeface="BIZ UDPゴシック" panose="020B0400000000000000" pitchFamily="50" charset="-128"/>
                <a:ea typeface="BIZ UDPゴシック" panose="020B0400000000000000" pitchFamily="50" charset="-128"/>
              </a:rPr>
              <a:t>)</a:t>
            </a:r>
            <a:r>
              <a:rPr kumimoji="0" lang="ja-JP" altLang="en-US" sz="2400" dirty="0">
                <a:solidFill>
                  <a:srgbClr val="000000"/>
                </a:solidFill>
                <a:latin typeface="BIZ UDPゴシック" panose="020B0400000000000000" pitchFamily="50" charset="-128"/>
                <a:ea typeface="BIZ UDPゴシック" panose="020B0400000000000000" pitchFamily="50" charset="-128"/>
              </a:rPr>
              <a:t>　</a:t>
            </a:r>
            <a:endParaRPr kumimoji="0" lang="en-US" altLang="ja-JP" sz="2400"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defRPr/>
            </a:pPr>
            <a:endParaRPr kumimoji="0" lang="en-US" altLang="ja-JP" sz="2400" dirty="0">
              <a:solidFill>
                <a:srgbClr val="000000"/>
              </a:solidFill>
              <a:latin typeface="BIZ UDPゴシック" panose="020B0400000000000000" pitchFamily="50" charset="-128"/>
              <a:ea typeface="BIZ UDPゴシック" panose="020B0400000000000000" pitchFamily="50" charset="-128"/>
            </a:endParaRPr>
          </a:p>
          <a:p>
            <a:pPr marL="342900" indent="-342900" eaLnBrk="0" fontAlgn="base" hangingPunct="0">
              <a:spcBef>
                <a:spcPct val="0"/>
              </a:spcBef>
              <a:spcAft>
                <a:spcPct val="0"/>
              </a:spcAft>
              <a:buFont typeface="Arial" panose="020B0604020202020204" pitchFamily="34" charset="0"/>
              <a:buChar char="•"/>
              <a:defRPr/>
            </a:pPr>
            <a:r>
              <a:rPr kumimoji="0" lang="ja-JP" altLang="en-US" sz="2400" b="1" dirty="0">
                <a:solidFill>
                  <a:srgbClr val="000000"/>
                </a:solidFill>
                <a:latin typeface="BIZ UDPゴシック" panose="020B0400000000000000" pitchFamily="50" charset="-128"/>
                <a:ea typeface="BIZ UDPゴシック" panose="020B0400000000000000" pitchFamily="50" charset="-128"/>
              </a:rPr>
              <a:t>関係者同士が、情報の共有や引き継ぎをしっかりと行う</a:t>
            </a:r>
          </a:p>
        </p:txBody>
      </p:sp>
      <p:sp>
        <p:nvSpPr>
          <p:cNvPr id="4" name="スライド番号プレースホルダー 3">
            <a:extLst>
              <a:ext uri="{FF2B5EF4-FFF2-40B4-BE49-F238E27FC236}">
                <a16:creationId xmlns:a16="http://schemas.microsoft.com/office/drawing/2014/main" id="{5B9BBB74-C457-A061-2D80-E3B5AD4A8AED}"/>
              </a:ext>
            </a:extLst>
          </p:cNvPr>
          <p:cNvSpPr>
            <a:spLocks noGrp="1"/>
          </p:cNvSpPr>
          <p:nvPr>
            <p:ph type="sldNum" sz="quarter" idx="12"/>
          </p:nvPr>
        </p:nvSpPr>
        <p:spPr/>
        <p:txBody>
          <a:bodyPr/>
          <a:lstStyle/>
          <a:p>
            <a:fld id="{9D1E3EA3-BD4D-6E43-978F-523B06AF1452}" type="slidenum">
              <a:rPr kumimoji="1" lang="ja-JP" altLang="en-US" smtClean="0"/>
              <a:t>35</a:t>
            </a:fld>
            <a:endParaRPr kumimoji="1" lang="ja-JP" altLang="en-US"/>
          </a:p>
        </p:txBody>
      </p:sp>
    </p:spTree>
    <p:extLst>
      <p:ext uri="{BB962C8B-B14F-4D97-AF65-F5344CB8AC3E}">
        <p14:creationId xmlns:p14="http://schemas.microsoft.com/office/powerpoint/2010/main" val="3504060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C507FBFB-FC82-5F7C-C7DC-8AC93DB762A6}"/>
              </a:ext>
            </a:extLst>
          </p:cNvPr>
          <p:cNvSpPr>
            <a:spLocks noGrp="1"/>
          </p:cNvSpPr>
          <p:nvPr>
            <p:ph type="title"/>
          </p:nvPr>
        </p:nvSpPr>
        <p:spPr>
          <a:xfrm>
            <a:off x="1638300" y="274638"/>
            <a:ext cx="8915400" cy="650512"/>
          </a:xfrm>
        </p:spPr>
        <p:txBody>
          <a:bodyPr>
            <a:normAutofit fontScale="90000"/>
          </a:bodyPr>
          <a:lstStyle/>
          <a:p>
            <a:r>
              <a:rPr lang="ja-JP" altLang="en-US" dirty="0">
                <a:latin typeface="BIZ UDPゴシック" panose="020B0400000000000000" pitchFamily="50" charset="-128"/>
                <a:ea typeface="BIZ UDPゴシック" panose="020B0400000000000000" pitchFamily="50" charset="-128"/>
              </a:rPr>
              <a:t>家族との取り組み</a:t>
            </a:r>
          </a:p>
        </p:txBody>
      </p:sp>
      <p:sp>
        <p:nvSpPr>
          <p:cNvPr id="4" name="コンテンツ プレースホルダー 3">
            <a:extLst>
              <a:ext uri="{FF2B5EF4-FFF2-40B4-BE49-F238E27FC236}">
                <a16:creationId xmlns:a16="http://schemas.microsoft.com/office/drawing/2014/main" id="{46D1B20A-5E73-4733-C60A-5B4A1BD0A6A4}"/>
              </a:ext>
            </a:extLst>
          </p:cNvPr>
          <p:cNvSpPr>
            <a:spLocks noGrp="1"/>
          </p:cNvSpPr>
          <p:nvPr>
            <p:ph idx="1"/>
          </p:nvPr>
        </p:nvSpPr>
        <p:spPr>
          <a:xfrm>
            <a:off x="1638300" y="1052736"/>
            <a:ext cx="8915400" cy="5530626"/>
          </a:xfrm>
        </p:spPr>
        <p:txBody>
          <a:bodyPr/>
          <a:lstStyle/>
          <a:p>
            <a:pPr marL="0" indent="0">
              <a:buNone/>
            </a:pPr>
            <a:r>
              <a:rPr lang="ja-JP" altLang="en-US" dirty="0">
                <a:latin typeface="BIZ UDPゴシック" panose="020B0400000000000000" pitchFamily="50" charset="-128"/>
                <a:ea typeface="BIZ UDPゴシック" panose="020B0400000000000000" pitchFamily="50" charset="-128"/>
              </a:rPr>
              <a:t>家族支援の最終目的は、</a:t>
            </a:r>
            <a:endParaRPr lang="en-US" altLang="ja-JP" dirty="0">
              <a:latin typeface="BIZ UDPゴシック" panose="020B0400000000000000" pitchFamily="50" charset="-128"/>
              <a:ea typeface="BIZ UDPゴシック" panose="020B0400000000000000" pitchFamily="50" charset="-128"/>
            </a:endParaRPr>
          </a:p>
          <a:p>
            <a:pPr marL="0" indent="0">
              <a:buNone/>
            </a:pPr>
            <a:r>
              <a:rPr lang="en-US" altLang="ja-JP" dirty="0">
                <a:latin typeface="BIZ UDPゴシック" panose="020B0400000000000000" pitchFamily="50" charset="-128"/>
                <a:ea typeface="BIZ UDPゴシック" panose="020B0400000000000000" pitchFamily="50" charset="-128"/>
              </a:rPr>
              <a:t>	</a:t>
            </a:r>
            <a:r>
              <a:rPr lang="ja-JP" altLang="en-US">
                <a:latin typeface="BIZ UDPゴシック" panose="020B0400000000000000" pitchFamily="50" charset="-128"/>
                <a:ea typeface="BIZ UDPゴシック" panose="020B0400000000000000" pitchFamily="50" charset="-128"/>
              </a:rPr>
              <a:t>　　　　当事者</a:t>
            </a:r>
            <a:r>
              <a:rPr lang="ja-JP" altLang="en-US" dirty="0">
                <a:latin typeface="BIZ UDPゴシック" panose="020B0400000000000000" pitchFamily="50" charset="-128"/>
                <a:ea typeface="BIZ UDPゴシック" panose="020B0400000000000000" pitchFamily="50" charset="-128"/>
              </a:rPr>
              <a:t>であるこどもの育ちの充実です。</a:t>
            </a:r>
            <a:endParaRPr lang="en-US" altLang="ja-JP"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pPr marL="1262063" indent="-285750"/>
            <a:r>
              <a:rPr lang="ja-JP" altLang="en-US" dirty="0">
                <a:latin typeface="BIZ UDPゴシック" panose="020B0400000000000000" pitchFamily="50" charset="-128"/>
                <a:ea typeface="BIZ UDPゴシック" panose="020B0400000000000000" pitchFamily="50" charset="-128"/>
              </a:rPr>
              <a:t>繋がることの大切さ</a:t>
            </a:r>
            <a:endParaRPr lang="en-US" altLang="ja-JP" dirty="0">
              <a:latin typeface="BIZ UDPゴシック" panose="020B0400000000000000" pitchFamily="50" charset="-128"/>
              <a:ea typeface="BIZ UDPゴシック" panose="020B0400000000000000" pitchFamily="50" charset="-128"/>
            </a:endParaRPr>
          </a:p>
          <a:p>
            <a:pPr marL="1887538" lvl="1">
              <a:buFont typeface="Wingdings" panose="05000000000000000000" pitchFamily="2" charset="2"/>
              <a:buChar char="Ø"/>
            </a:pPr>
            <a:r>
              <a:rPr lang="ja-JP" altLang="en-US" dirty="0">
                <a:latin typeface="BIZ UDPゴシック" panose="020B0400000000000000" pitchFamily="50" charset="-128"/>
                <a:ea typeface="BIZ UDPゴシック" panose="020B0400000000000000" pitchFamily="50" charset="-128"/>
              </a:rPr>
              <a:t>継続的なこどもとの関わりを維持するため</a:t>
            </a:r>
            <a:r>
              <a:rPr lang="ja-JP" altLang="en-US">
                <a:latin typeface="BIZ UDPゴシック" panose="020B0400000000000000" pitchFamily="50" charset="-128"/>
                <a:ea typeface="BIZ UDPゴシック" panose="020B0400000000000000" pitchFamily="50" charset="-128"/>
              </a:rPr>
              <a:t>の信頼</a:t>
            </a:r>
            <a:endParaRPr lang="en-US" altLang="ja-JP" dirty="0">
              <a:latin typeface="BIZ UDPゴシック" panose="020B0400000000000000" pitchFamily="50" charset="-128"/>
              <a:ea typeface="BIZ UDPゴシック" panose="020B0400000000000000" pitchFamily="50" charset="-128"/>
            </a:endParaRPr>
          </a:p>
          <a:p>
            <a:pPr marL="1887538" lvl="1">
              <a:buFont typeface="Wingdings" panose="05000000000000000000" pitchFamily="2" charset="2"/>
              <a:buChar char="Ø"/>
            </a:pPr>
            <a:endParaRPr lang="en-US" altLang="ja-JP" dirty="0">
              <a:latin typeface="BIZ UDPゴシック" panose="020B0400000000000000" pitchFamily="50" charset="-128"/>
              <a:ea typeface="BIZ UDPゴシック" panose="020B0400000000000000" pitchFamily="50" charset="-128"/>
            </a:endParaRPr>
          </a:p>
          <a:p>
            <a:pPr marL="1262063" indent="-285750"/>
            <a:r>
              <a:rPr lang="ja-JP" altLang="en-US" dirty="0">
                <a:latin typeface="BIZ UDPゴシック" panose="020B0400000000000000" pitchFamily="50" charset="-128"/>
                <a:ea typeface="BIZ UDPゴシック" panose="020B0400000000000000" pitchFamily="50" charset="-128"/>
              </a:rPr>
              <a:t>繋げることの大切さ</a:t>
            </a:r>
            <a:endParaRPr lang="en-US" altLang="ja-JP" dirty="0">
              <a:latin typeface="BIZ UDPゴシック" panose="020B0400000000000000" pitchFamily="50" charset="-128"/>
              <a:ea typeface="BIZ UDPゴシック" panose="020B0400000000000000" pitchFamily="50" charset="-128"/>
            </a:endParaRPr>
          </a:p>
          <a:p>
            <a:pPr marL="1887538" lvl="1">
              <a:buFont typeface="Wingdings" panose="05000000000000000000" pitchFamily="2" charset="2"/>
              <a:buChar char="Ø"/>
            </a:pPr>
            <a:r>
              <a:rPr lang="ja-JP" altLang="en-US" dirty="0">
                <a:latin typeface="BIZ UDPゴシック" panose="020B0400000000000000" pitchFamily="50" charset="-128"/>
                <a:ea typeface="BIZ UDPゴシック" panose="020B0400000000000000" pitchFamily="50" charset="-128"/>
              </a:rPr>
              <a:t>ピア（同属性のある）家族と</a:t>
            </a:r>
            <a:r>
              <a:rPr lang="ja-JP" altLang="en-US">
                <a:latin typeface="BIZ UDPゴシック" panose="020B0400000000000000" pitchFamily="50" charset="-128"/>
                <a:ea typeface="BIZ UDPゴシック" panose="020B0400000000000000" pitchFamily="50" charset="-128"/>
              </a:rPr>
              <a:t>の接点</a:t>
            </a:r>
            <a:endParaRPr lang="en-US" altLang="ja-JP" dirty="0">
              <a:latin typeface="BIZ UDPゴシック" panose="020B0400000000000000" pitchFamily="50" charset="-128"/>
              <a:ea typeface="BIZ UDPゴシック" panose="020B0400000000000000" pitchFamily="50" charset="-128"/>
            </a:endParaRPr>
          </a:p>
          <a:p>
            <a:pPr marL="1887538" lvl="1">
              <a:buFont typeface="Wingdings" panose="05000000000000000000" pitchFamily="2" charset="2"/>
              <a:buChar char="Ø"/>
            </a:pPr>
            <a:endParaRPr lang="en-US" altLang="ja-JP" dirty="0">
              <a:latin typeface="BIZ UDPゴシック" panose="020B0400000000000000" pitchFamily="50" charset="-128"/>
              <a:ea typeface="BIZ UDPゴシック" panose="020B0400000000000000" pitchFamily="50" charset="-128"/>
            </a:endParaRPr>
          </a:p>
          <a:p>
            <a:pPr marL="1262063" indent="-285750"/>
            <a:r>
              <a:rPr lang="ja-JP" altLang="en-US" dirty="0">
                <a:latin typeface="BIZ UDPゴシック" panose="020B0400000000000000" pitchFamily="50" charset="-128"/>
                <a:ea typeface="BIZ UDPゴシック" panose="020B0400000000000000" pitchFamily="50" charset="-128"/>
              </a:rPr>
              <a:t>個々の充実の大切さ</a:t>
            </a:r>
            <a:endParaRPr lang="en-US" altLang="ja-JP" dirty="0">
              <a:latin typeface="BIZ UDPゴシック" panose="020B0400000000000000" pitchFamily="50" charset="-128"/>
              <a:ea typeface="BIZ UDPゴシック" panose="020B0400000000000000" pitchFamily="50" charset="-128"/>
            </a:endParaRPr>
          </a:p>
          <a:p>
            <a:pPr marL="1887538" lvl="1">
              <a:buFont typeface="Wingdings" panose="05000000000000000000" pitchFamily="2" charset="2"/>
              <a:buChar char="Ø"/>
            </a:pPr>
            <a:r>
              <a:rPr lang="ja-JP" altLang="en-US" dirty="0">
                <a:latin typeface="BIZ UDPゴシック" panose="020B0400000000000000" pitchFamily="50" charset="-128"/>
                <a:ea typeface="BIZ UDPゴシック" panose="020B0400000000000000" pitchFamily="50" charset="-128"/>
              </a:rPr>
              <a:t>親、きょうだいそれぞれの生活や人生</a:t>
            </a:r>
            <a:endParaRPr lang="en-US" altLang="ja-JP" dirty="0">
              <a:latin typeface="BIZ UDPゴシック" panose="020B0400000000000000" pitchFamily="50" charset="-128"/>
              <a:ea typeface="BIZ UDPゴシック" panose="020B0400000000000000" pitchFamily="50" charset="-128"/>
            </a:endParaRPr>
          </a:p>
          <a:p>
            <a:endParaRPr lang="ja-JP" altLang="en-US" dirty="0">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A9875C46-047A-C850-6148-475E954FC7D3}"/>
              </a:ext>
            </a:extLst>
          </p:cNvPr>
          <p:cNvSpPr>
            <a:spLocks noGrp="1"/>
          </p:cNvSpPr>
          <p:nvPr>
            <p:ph type="sldNum" sz="quarter" idx="12"/>
          </p:nvPr>
        </p:nvSpPr>
        <p:spPr/>
        <p:txBody>
          <a:bodyPr/>
          <a:lstStyle/>
          <a:p>
            <a:fld id="{9D1E3EA3-BD4D-6E43-978F-523B06AF1452}" type="slidenum">
              <a:rPr kumimoji="1" lang="ja-JP" altLang="en-US" smtClean="0"/>
              <a:t>36</a:t>
            </a:fld>
            <a:endParaRPr kumimoji="1" lang="ja-JP" altLang="en-US"/>
          </a:p>
        </p:txBody>
      </p:sp>
    </p:spTree>
    <p:extLst>
      <p:ext uri="{BB962C8B-B14F-4D97-AF65-F5344CB8AC3E}">
        <p14:creationId xmlns:p14="http://schemas.microsoft.com/office/powerpoint/2010/main" val="26670352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5"/>
          <p:cNvSpPr txBox="1">
            <a:spLocks noChangeArrowheads="1"/>
          </p:cNvSpPr>
          <p:nvPr/>
        </p:nvSpPr>
        <p:spPr bwMode="auto">
          <a:xfrm>
            <a:off x="3444082" y="692154"/>
            <a:ext cx="2031325" cy="646331"/>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sz="3600" dirty="0">
                <a:solidFill>
                  <a:srgbClr val="000000"/>
                </a:solidFill>
                <a:latin typeface="BIZ UDPゴシック" panose="020B0400000000000000" pitchFamily="50" charset="-128"/>
                <a:ea typeface="BIZ UDPゴシック" panose="020B0400000000000000" pitchFamily="50" charset="-128"/>
              </a:rPr>
              <a:t>障害受容</a:t>
            </a:r>
          </a:p>
        </p:txBody>
      </p:sp>
      <p:sp>
        <p:nvSpPr>
          <p:cNvPr id="23555" name="Text Box 6"/>
          <p:cNvSpPr txBox="1">
            <a:spLocks noChangeArrowheads="1"/>
          </p:cNvSpPr>
          <p:nvPr/>
        </p:nvSpPr>
        <p:spPr bwMode="auto">
          <a:xfrm>
            <a:off x="1951275" y="1579987"/>
            <a:ext cx="9161482" cy="523220"/>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sz="2800" dirty="0">
                <a:solidFill>
                  <a:srgbClr val="000000"/>
                </a:solidFill>
                <a:latin typeface="BIZ UDPゴシック" panose="020B0400000000000000" pitchFamily="50" charset="-128"/>
                <a:ea typeface="BIZ UDPゴシック" panose="020B0400000000000000" pitchFamily="50" charset="-128"/>
              </a:rPr>
              <a:t>「わが子の障害の受容」と「障害のあるわが子の受容」</a:t>
            </a:r>
          </a:p>
        </p:txBody>
      </p:sp>
      <p:sp>
        <p:nvSpPr>
          <p:cNvPr id="23556" name="AutoShape 7"/>
          <p:cNvSpPr>
            <a:spLocks noChangeArrowheads="1"/>
          </p:cNvSpPr>
          <p:nvPr/>
        </p:nvSpPr>
        <p:spPr bwMode="auto">
          <a:xfrm>
            <a:off x="5666695" y="2148288"/>
            <a:ext cx="701675" cy="504825"/>
          </a:xfrm>
          <a:prstGeom prst="downArrow">
            <a:avLst>
              <a:gd name="adj1" fmla="val 50000"/>
              <a:gd name="adj2" fmla="val 25000"/>
            </a:avLst>
          </a:prstGeom>
          <a:solidFill>
            <a:schemeClr val="accent1"/>
          </a:solidFill>
          <a:ln>
            <a:noFill/>
          </a:ln>
          <a:effectLst>
            <a:outerShdw dist="107763" dir="18900000" algn="ctr" rotWithShape="0">
              <a:schemeClr val="bg2">
                <a:alpha val="50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23557" name="Text Box 8"/>
          <p:cNvSpPr txBox="1">
            <a:spLocks noChangeArrowheads="1"/>
          </p:cNvSpPr>
          <p:nvPr/>
        </p:nvSpPr>
        <p:spPr bwMode="auto">
          <a:xfrm>
            <a:off x="1888646" y="3637473"/>
            <a:ext cx="9016338" cy="1569660"/>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sz="2400" dirty="0">
                <a:solidFill>
                  <a:srgbClr val="000000"/>
                </a:solidFill>
                <a:latin typeface="BIZ UDPゴシック" panose="020B0400000000000000" pitchFamily="50" charset="-128"/>
                <a:ea typeface="BIZ UDPゴシック" panose="020B0400000000000000" pitchFamily="50" charset="-128"/>
              </a:rPr>
              <a:t>こどもの発達、成長とともに緩やかにこどもの姿を受け止めていく</a:t>
            </a:r>
            <a:endParaRPr kumimoji="0" lang="en-US" altLang="ja-JP" sz="2400" dirty="0">
              <a:solidFill>
                <a:srgbClr val="000000"/>
              </a:solidFill>
              <a:latin typeface="BIZ UDPゴシック" panose="020B0400000000000000" pitchFamily="50" charset="-128"/>
              <a:ea typeface="BIZ UDPゴシック" panose="020B0400000000000000" pitchFamily="50" charset="-128"/>
            </a:endParaRPr>
          </a:p>
          <a:p>
            <a:pPr eaLnBrk="1" fontAlgn="base" hangingPunct="1">
              <a:spcBef>
                <a:spcPct val="0"/>
              </a:spcBef>
              <a:spcAft>
                <a:spcPct val="0"/>
              </a:spcAft>
              <a:buFontTx/>
              <a:buNone/>
            </a:pPr>
            <a:endParaRPr kumimoji="0" lang="ja-JP" altLang="en-US" sz="2400" dirty="0">
              <a:solidFill>
                <a:srgbClr val="000000"/>
              </a:solidFill>
              <a:latin typeface="BIZ UDPゴシック" panose="020B0400000000000000" pitchFamily="50" charset="-128"/>
              <a:ea typeface="BIZ UDPゴシック" panose="020B0400000000000000" pitchFamily="50" charset="-128"/>
            </a:endParaRPr>
          </a:p>
          <a:p>
            <a:pPr eaLnBrk="1" fontAlgn="base" hangingPunct="1">
              <a:spcBef>
                <a:spcPct val="0"/>
              </a:spcBef>
              <a:spcAft>
                <a:spcPct val="0"/>
              </a:spcAft>
              <a:buFontTx/>
              <a:buNone/>
            </a:pPr>
            <a:r>
              <a:rPr kumimoji="0" lang="ja-JP" altLang="en-US" sz="2400" dirty="0">
                <a:solidFill>
                  <a:srgbClr val="000000"/>
                </a:solidFill>
                <a:latin typeface="BIZ UDPゴシック" panose="020B0400000000000000" pitchFamily="50" charset="-128"/>
                <a:ea typeface="BIZ UDPゴシック" panose="020B0400000000000000" pitchFamily="50" charset="-128"/>
              </a:rPr>
              <a:t>こどもへの発達支援、信頼が受容過程を側面的に支える</a:t>
            </a:r>
          </a:p>
        </p:txBody>
      </p:sp>
      <p:sp>
        <p:nvSpPr>
          <p:cNvPr id="23558" name="Text Box 9"/>
          <p:cNvSpPr txBox="1">
            <a:spLocks noChangeArrowheads="1"/>
          </p:cNvSpPr>
          <p:nvPr/>
        </p:nvSpPr>
        <p:spPr bwMode="auto">
          <a:xfrm>
            <a:off x="2742414" y="5300759"/>
            <a:ext cx="537198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sz="2400" b="1" dirty="0">
                <a:solidFill>
                  <a:srgbClr val="000000"/>
                </a:solidFill>
                <a:latin typeface="BIZ UDPゴシック" panose="020B0400000000000000" pitchFamily="50" charset="-128"/>
                <a:ea typeface="BIZ UDPゴシック" panose="020B0400000000000000" pitchFamily="50" charset="-128"/>
              </a:rPr>
              <a:t>親の不安を受け止める、理解する</a:t>
            </a:r>
          </a:p>
          <a:p>
            <a:pPr eaLnBrk="1" fontAlgn="base" hangingPunct="1">
              <a:spcBef>
                <a:spcPct val="0"/>
              </a:spcBef>
              <a:spcAft>
                <a:spcPct val="0"/>
              </a:spcAft>
              <a:buFontTx/>
              <a:buNone/>
            </a:pPr>
            <a:r>
              <a:rPr kumimoji="0" lang="ja-JP" altLang="en-US" sz="2400" b="1" dirty="0">
                <a:solidFill>
                  <a:srgbClr val="000000"/>
                </a:solidFill>
                <a:latin typeface="BIZ UDPゴシック" panose="020B0400000000000000" pitchFamily="50" charset="-128"/>
                <a:ea typeface="BIZ UDPゴシック" panose="020B0400000000000000" pitchFamily="50" charset="-128"/>
              </a:rPr>
              <a:t>親の受容能力に合わせた具体的な助言</a:t>
            </a:r>
          </a:p>
        </p:txBody>
      </p:sp>
      <p:pic>
        <p:nvPicPr>
          <p:cNvPr id="23559" name="Picture 10" descr="MC90044214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3472" y="3690294"/>
            <a:ext cx="481542"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11" descr="MC90044214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986" y="4410374"/>
            <a:ext cx="481542"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AutoShape 12"/>
          <p:cNvSpPr>
            <a:spLocks noChangeArrowheads="1"/>
          </p:cNvSpPr>
          <p:nvPr/>
        </p:nvSpPr>
        <p:spPr bwMode="auto">
          <a:xfrm>
            <a:off x="2429405" y="5229321"/>
            <a:ext cx="6631517" cy="936625"/>
          </a:xfrm>
          <a:prstGeom prst="roundRect">
            <a:avLst>
              <a:gd name="adj" fmla="val 16667"/>
            </a:avLst>
          </a:prstGeom>
          <a:noFill/>
          <a:ln w="19050">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pic>
        <p:nvPicPr>
          <p:cNvPr id="23562" name="Picture 14" descr="MC90043485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99315">
            <a:off x="8425188" y="64994"/>
            <a:ext cx="210502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16" descr="MC900312146[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71229" y="765182"/>
            <a:ext cx="140335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6">
            <a:extLst>
              <a:ext uri="{FF2B5EF4-FFF2-40B4-BE49-F238E27FC236}">
                <a16:creationId xmlns:a16="http://schemas.microsoft.com/office/drawing/2014/main" id="{A50CE21D-87B7-B15F-D657-0870ACFC0726}"/>
              </a:ext>
            </a:extLst>
          </p:cNvPr>
          <p:cNvSpPr txBox="1">
            <a:spLocks noChangeArrowheads="1"/>
          </p:cNvSpPr>
          <p:nvPr/>
        </p:nvSpPr>
        <p:spPr bwMode="auto">
          <a:xfrm>
            <a:off x="2049859" y="2659297"/>
            <a:ext cx="8802410" cy="461665"/>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sz="2400" dirty="0">
                <a:solidFill>
                  <a:srgbClr val="000000"/>
                </a:solidFill>
                <a:latin typeface="BIZ UDPゴシック" panose="020B0400000000000000" pitchFamily="50" charset="-128"/>
                <a:ea typeface="BIZ UDPゴシック" panose="020B0400000000000000" pitchFamily="50" charset="-128"/>
              </a:rPr>
              <a:t>その障害の発見時期、その重さ、診断内容により大きく異なる</a:t>
            </a:r>
          </a:p>
        </p:txBody>
      </p:sp>
      <p:sp>
        <p:nvSpPr>
          <p:cNvPr id="5" name="スライド番号プレースホルダー 4">
            <a:extLst>
              <a:ext uri="{FF2B5EF4-FFF2-40B4-BE49-F238E27FC236}">
                <a16:creationId xmlns:a16="http://schemas.microsoft.com/office/drawing/2014/main" id="{AC3EB3CF-59EF-B9E7-CC08-2CBFFF239819}"/>
              </a:ext>
            </a:extLst>
          </p:cNvPr>
          <p:cNvSpPr>
            <a:spLocks noGrp="1"/>
          </p:cNvSpPr>
          <p:nvPr>
            <p:ph type="sldNum" sz="quarter" idx="12"/>
          </p:nvPr>
        </p:nvSpPr>
        <p:spPr/>
        <p:txBody>
          <a:bodyPr/>
          <a:lstStyle/>
          <a:p>
            <a:fld id="{9D1E3EA3-BD4D-6E43-978F-523B06AF1452}" type="slidenum">
              <a:rPr kumimoji="1" lang="ja-JP" altLang="en-US" smtClean="0"/>
              <a:t>37</a:t>
            </a:fld>
            <a:endParaRPr kumimoji="1" lang="ja-JP" altLang="en-US"/>
          </a:p>
        </p:txBody>
      </p:sp>
    </p:spTree>
    <p:extLst>
      <p:ext uri="{BB962C8B-B14F-4D97-AF65-F5344CB8AC3E}">
        <p14:creationId xmlns:p14="http://schemas.microsoft.com/office/powerpoint/2010/main" val="4108507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4">
            <a:extLst>
              <a:ext uri="{FF2B5EF4-FFF2-40B4-BE49-F238E27FC236}">
                <a16:creationId xmlns:a16="http://schemas.microsoft.com/office/drawing/2014/main" id="{5DB1F441-2C3F-9E4F-BF94-2941B2D4C9F5}"/>
              </a:ext>
            </a:extLst>
          </p:cNvPr>
          <p:cNvSpPr txBox="1"/>
          <p:nvPr/>
        </p:nvSpPr>
        <p:spPr>
          <a:xfrm>
            <a:off x="942712" y="297666"/>
            <a:ext cx="9988524" cy="644444"/>
          </a:xfrm>
          <a:prstGeom prst="rect">
            <a:avLst/>
          </a:prstGeom>
        </p:spPr>
        <p:txBody>
          <a:bodyPr vert="horz" wrap="square" lIns="0" tIns="15875" rIns="0" bIns="0" rtlCol="0">
            <a:noAutofit/>
          </a:bodyPr>
          <a:lstStyle/>
          <a:p>
            <a:pPr marL="12700" algn="ctr">
              <a:spcBef>
                <a:spcPts val="125"/>
              </a:spcBef>
            </a:pPr>
            <a:r>
              <a:rPr sz="3600" u="sng" spc="20" dirty="0" err="1">
                <a:latin typeface="BIZ UDGothic" panose="020B0400000000000000" pitchFamily="49" charset="-128"/>
                <a:ea typeface="BIZ UDGothic" panose="020B0400000000000000" pitchFamily="49" charset="-128"/>
                <a:cs typeface="MS PGothic"/>
              </a:rPr>
              <a:t>慢性的悲哀</a:t>
            </a:r>
            <a:r>
              <a:rPr lang="ja-JP" altLang="en-US" sz="3600" u="sng" spc="20">
                <a:latin typeface="BIZ UDGothic" panose="020B0400000000000000" pitchFamily="49" charset="-128"/>
                <a:ea typeface="BIZ UDGothic" panose="020B0400000000000000" pitchFamily="49" charset="-128"/>
                <a:cs typeface="MS PGothic"/>
              </a:rPr>
              <a:t>（</a:t>
            </a:r>
            <a:r>
              <a:rPr lang="es-ES" altLang="ja-JP" sz="3600" u="sng" spc="20" dirty="0">
                <a:latin typeface="BIZ UDGothic" panose="020B0400000000000000" pitchFamily="49" charset="-128"/>
                <a:ea typeface="BIZ UDGothic" panose="020B0400000000000000" pitchFamily="49" charset="-128"/>
                <a:cs typeface="MS PGothic"/>
              </a:rPr>
              <a:t>Olshansky,1962</a:t>
            </a:r>
            <a:r>
              <a:rPr lang="ja-JP" altLang="en-US" sz="3600" u="sng" spc="20">
                <a:latin typeface="BIZ UDGothic" panose="020B0400000000000000" pitchFamily="49" charset="-128"/>
                <a:ea typeface="BIZ UDGothic" panose="020B0400000000000000" pitchFamily="49" charset="-128"/>
                <a:cs typeface="MS PGothic"/>
              </a:rPr>
              <a:t>）</a:t>
            </a:r>
            <a:r>
              <a:rPr sz="3600" u="sng" spc="20" dirty="0" err="1">
                <a:latin typeface="BIZ UDGothic" panose="020B0400000000000000" pitchFamily="49" charset="-128"/>
                <a:ea typeface="BIZ UDGothic" panose="020B0400000000000000" pitchFamily="49" charset="-128"/>
                <a:cs typeface="MS PGothic"/>
              </a:rPr>
              <a:t>の特徴のまとめ</a:t>
            </a:r>
            <a:endParaRPr sz="3600" u="sng" dirty="0">
              <a:latin typeface="BIZ UDGothic" panose="020B0400000000000000" pitchFamily="49" charset="-128"/>
              <a:ea typeface="BIZ UDGothic" panose="020B0400000000000000" pitchFamily="49" charset="-128"/>
              <a:cs typeface="MS PGothic"/>
            </a:endParaRPr>
          </a:p>
        </p:txBody>
      </p:sp>
      <p:sp>
        <p:nvSpPr>
          <p:cNvPr id="3" name="object 48">
            <a:extLst>
              <a:ext uri="{FF2B5EF4-FFF2-40B4-BE49-F238E27FC236}">
                <a16:creationId xmlns:a16="http://schemas.microsoft.com/office/drawing/2014/main" id="{DB06E773-A39D-7D49-9400-D8AA082F3E61}"/>
              </a:ext>
            </a:extLst>
          </p:cNvPr>
          <p:cNvSpPr txBox="1"/>
          <p:nvPr/>
        </p:nvSpPr>
        <p:spPr>
          <a:xfrm>
            <a:off x="1877131" y="1174084"/>
            <a:ext cx="8437738" cy="4509832"/>
          </a:xfrm>
          <a:prstGeom prst="rect">
            <a:avLst/>
          </a:prstGeom>
        </p:spPr>
        <p:txBody>
          <a:bodyPr vert="horz" wrap="square" lIns="0" tIns="6985" rIns="0" bIns="0" rtlCol="0">
            <a:noAutofit/>
          </a:bodyPr>
          <a:lstStyle/>
          <a:p>
            <a:pPr marL="544831" marR="128270" indent="-514350">
              <a:spcBef>
                <a:spcPts val="55"/>
              </a:spcBef>
              <a:buFont typeface="+mj-ea"/>
              <a:buAutoNum type="circleNumDbPlain"/>
              <a:tabLst>
                <a:tab pos="239395" algn="l"/>
              </a:tabLst>
            </a:pPr>
            <a:r>
              <a:rPr sz="2800" dirty="0" err="1">
                <a:latin typeface="BIZ UDGothic" panose="020B0400000000000000" pitchFamily="49" charset="-128"/>
                <a:ea typeface="BIZ UDGothic" panose="020B0400000000000000" pitchFamily="49" charset="-128"/>
                <a:cs typeface="MS PGothic"/>
              </a:rPr>
              <a:t>障害の</a:t>
            </a:r>
            <a:r>
              <a:rPr sz="2800" spc="-5" dirty="0" err="1">
                <a:latin typeface="BIZ UDGothic" panose="020B0400000000000000" pitchFamily="49" charset="-128"/>
                <a:ea typeface="BIZ UDGothic" panose="020B0400000000000000" pitchFamily="49" charset="-128"/>
                <a:cs typeface="MS PGothic"/>
              </a:rPr>
              <a:t>ような</a:t>
            </a:r>
            <a:r>
              <a:rPr sz="2800" dirty="0" err="1">
                <a:latin typeface="BIZ UDGothic" panose="020B0400000000000000" pitchFamily="49" charset="-128"/>
                <a:ea typeface="BIZ UDGothic" panose="020B0400000000000000" pitchFamily="49" charset="-128"/>
                <a:cs typeface="MS PGothic"/>
              </a:rPr>
              <a:t>終結す</a:t>
            </a:r>
            <a:r>
              <a:rPr sz="2800" spc="-5" dirty="0" err="1">
                <a:latin typeface="BIZ UDGothic" panose="020B0400000000000000" pitchFamily="49" charset="-128"/>
                <a:ea typeface="BIZ UDGothic" panose="020B0400000000000000" pitchFamily="49" charset="-128"/>
                <a:cs typeface="MS PGothic"/>
              </a:rPr>
              <a:t>ること</a:t>
            </a:r>
            <a:r>
              <a:rPr sz="2800" dirty="0" err="1">
                <a:latin typeface="BIZ UDGothic" panose="020B0400000000000000" pitchFamily="49" charset="-128"/>
                <a:ea typeface="BIZ UDGothic" panose="020B0400000000000000" pitchFamily="49" charset="-128"/>
                <a:cs typeface="MS PGothic"/>
              </a:rPr>
              <a:t>が</a:t>
            </a:r>
            <a:r>
              <a:rPr sz="2800" spc="-5" dirty="0" err="1">
                <a:latin typeface="BIZ UDGothic" panose="020B0400000000000000" pitchFamily="49" charset="-128"/>
                <a:ea typeface="BIZ UDGothic" panose="020B0400000000000000" pitchFamily="49" charset="-128"/>
                <a:cs typeface="MS PGothic"/>
              </a:rPr>
              <a:t>な</a:t>
            </a:r>
            <a:r>
              <a:rPr sz="2800" dirty="0" err="1">
                <a:latin typeface="BIZ UDGothic" panose="020B0400000000000000" pitchFamily="49" charset="-128"/>
                <a:ea typeface="BIZ UDGothic" panose="020B0400000000000000" pitchFamily="49" charset="-128"/>
                <a:cs typeface="MS PGothic"/>
              </a:rPr>
              <a:t>い状況</a:t>
            </a:r>
            <a:r>
              <a:rPr sz="2800" spc="-5" dirty="0" err="1">
                <a:latin typeface="BIZ UDGothic" panose="020B0400000000000000" pitchFamily="49" charset="-128"/>
                <a:ea typeface="BIZ UDGothic" panose="020B0400000000000000" pitchFamily="49" charset="-128"/>
                <a:cs typeface="MS PGothic"/>
              </a:rPr>
              <a:t>で</a:t>
            </a:r>
            <a:r>
              <a:rPr sz="2800" dirty="0" err="1">
                <a:latin typeface="BIZ UDGothic" panose="020B0400000000000000" pitchFamily="49" charset="-128"/>
                <a:ea typeface="BIZ UDGothic" panose="020B0400000000000000" pitchFamily="49" charset="-128"/>
                <a:cs typeface="MS PGothic"/>
              </a:rPr>
              <a:t>は</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悲哀や悲嘆が常に内面に存在す</a:t>
            </a:r>
            <a:r>
              <a:rPr sz="2800" spc="-5" dirty="0" err="1">
                <a:latin typeface="BIZ UDGothic" panose="020B0400000000000000" pitchFamily="49" charset="-128"/>
                <a:ea typeface="BIZ UDGothic" panose="020B0400000000000000" pitchFamily="49" charset="-128"/>
                <a:cs typeface="MS PGothic"/>
              </a:rPr>
              <a:t>る</a:t>
            </a:r>
            <a:endParaRPr lang="en-US" sz="2800" spc="-5" dirty="0">
              <a:latin typeface="BIZ UDGothic" panose="020B0400000000000000" pitchFamily="49" charset="-128"/>
              <a:ea typeface="BIZ UDGothic" panose="020B0400000000000000" pitchFamily="49" charset="-128"/>
              <a:cs typeface="MS PGothic"/>
            </a:endParaRPr>
          </a:p>
          <a:p>
            <a:pPr marL="544831" marR="128270" indent="-514350">
              <a:spcBef>
                <a:spcPts val="1200"/>
              </a:spcBef>
              <a:buFont typeface="+mj-ea"/>
              <a:buAutoNum type="circleNumDbPlain"/>
              <a:tabLst>
                <a:tab pos="239395" algn="l"/>
              </a:tabLst>
            </a:pPr>
            <a:r>
              <a:rPr sz="2800" dirty="0" err="1">
                <a:latin typeface="BIZ UDGothic" panose="020B0400000000000000" pitchFamily="49" charset="-128"/>
                <a:ea typeface="BIZ UDGothic" panose="020B0400000000000000" pitchFamily="49" charset="-128"/>
                <a:cs typeface="MS PGothic"/>
              </a:rPr>
              <a:t>悲哀は表面にいつ</a:t>
            </a:r>
            <a:r>
              <a:rPr sz="2800" spc="-5" dirty="0" err="1">
                <a:latin typeface="BIZ UDGothic" panose="020B0400000000000000" pitchFamily="49" charset="-128"/>
                <a:ea typeface="BIZ UDGothic" panose="020B0400000000000000" pitchFamily="49" charset="-128"/>
                <a:cs typeface="MS PGothic"/>
              </a:rPr>
              <a:t>も</a:t>
            </a:r>
            <a:r>
              <a:rPr sz="2800" dirty="0" err="1">
                <a:latin typeface="BIZ UDGothic" panose="020B0400000000000000" pitchFamily="49" charset="-128"/>
                <a:ea typeface="BIZ UDGothic" panose="020B0400000000000000" pitchFamily="49" charset="-128"/>
                <a:cs typeface="MS PGothic"/>
              </a:rPr>
              <a:t>現れ</a:t>
            </a:r>
            <a:r>
              <a:rPr sz="2800" spc="-5" dirty="0" err="1">
                <a:latin typeface="BIZ UDGothic" panose="020B0400000000000000" pitchFamily="49" charset="-128"/>
                <a:ea typeface="BIZ UDGothic" panose="020B0400000000000000" pitchFamily="49" charset="-128"/>
                <a:cs typeface="MS PGothic"/>
              </a:rPr>
              <a:t>て</a:t>
            </a:r>
            <a:r>
              <a:rPr sz="2800" dirty="0" err="1">
                <a:latin typeface="BIZ UDGothic" panose="020B0400000000000000" pitchFamily="49" charset="-128"/>
                <a:ea typeface="BIZ UDGothic" panose="020B0400000000000000" pitchFamily="49" charset="-128"/>
                <a:cs typeface="MS PGothic"/>
              </a:rPr>
              <a:t>い</a:t>
            </a:r>
            <a:r>
              <a:rPr sz="2800" spc="-5" dirty="0" err="1">
                <a:latin typeface="BIZ UDGothic" panose="020B0400000000000000" pitchFamily="49" charset="-128"/>
                <a:ea typeface="BIZ UDGothic" panose="020B0400000000000000" pitchFamily="49" charset="-128"/>
                <a:cs typeface="MS PGothic"/>
              </a:rPr>
              <a:t>る</a:t>
            </a:r>
            <a:r>
              <a:rPr sz="2800" dirty="0" err="1">
                <a:latin typeface="BIZ UDGothic" panose="020B0400000000000000" pitchFamily="49" charset="-128"/>
                <a:ea typeface="BIZ UDGothic" panose="020B0400000000000000" pitchFamily="49" charset="-128"/>
                <a:cs typeface="MS PGothic"/>
              </a:rPr>
              <a:t>わけ</a:t>
            </a:r>
            <a:r>
              <a:rPr sz="2800" spc="-5" dirty="0" err="1">
                <a:latin typeface="BIZ UDGothic" panose="020B0400000000000000" pitchFamily="49" charset="-128"/>
                <a:ea typeface="BIZ UDGothic" panose="020B0400000000000000" pitchFamily="49" charset="-128"/>
                <a:cs typeface="MS PGothic"/>
              </a:rPr>
              <a:t>で</a:t>
            </a:r>
            <a:r>
              <a:rPr sz="2800" dirty="0" err="1">
                <a:latin typeface="BIZ UDGothic" panose="020B0400000000000000" pitchFamily="49" charset="-128"/>
                <a:ea typeface="BIZ UDGothic" panose="020B0400000000000000" pitchFamily="49" charset="-128"/>
                <a:cs typeface="MS PGothic"/>
              </a:rPr>
              <a:t>は</a:t>
            </a:r>
            <a:r>
              <a:rPr sz="2800" spc="-5" dirty="0" err="1">
                <a:latin typeface="BIZ UDGothic" panose="020B0400000000000000" pitchFamily="49" charset="-128"/>
                <a:ea typeface="BIZ UDGothic" panose="020B0400000000000000" pitchFamily="49" charset="-128"/>
                <a:cs typeface="MS PGothic"/>
              </a:rPr>
              <a:t>なく</a:t>
            </a:r>
            <a:r>
              <a:rPr sz="2800" spc="-5" dirty="0">
                <a:latin typeface="BIZ UDGothic" panose="020B0400000000000000" pitchFamily="49" charset="-128"/>
                <a:ea typeface="BIZ UDGothic" panose="020B0400000000000000" pitchFamily="49" charset="-128"/>
                <a:cs typeface="MS PGothic"/>
              </a:rPr>
              <a:t>、 </a:t>
            </a:r>
            <a:r>
              <a:rPr sz="2800" dirty="0" err="1">
                <a:latin typeface="BIZ UDGothic" panose="020B0400000000000000" pitchFamily="49" charset="-128"/>
                <a:ea typeface="BIZ UDGothic" panose="020B0400000000000000" pitchFamily="49" charset="-128"/>
                <a:cs typeface="MS PGothic"/>
              </a:rPr>
              <a:t>時々再起す</a:t>
            </a:r>
            <a:r>
              <a:rPr sz="2800" spc="-5" dirty="0" err="1">
                <a:latin typeface="BIZ UDGothic" panose="020B0400000000000000" pitchFamily="49" charset="-128"/>
                <a:ea typeface="BIZ UDGothic" panose="020B0400000000000000" pitchFamily="49" charset="-128"/>
                <a:cs typeface="MS PGothic"/>
              </a:rPr>
              <a:t>る</a:t>
            </a:r>
            <a:r>
              <a:rPr sz="2800" dirty="0" err="1">
                <a:latin typeface="BIZ UDGothic" panose="020B0400000000000000" pitchFamily="49" charset="-128"/>
                <a:ea typeface="BIZ UDGothic" panose="020B0400000000000000" pitchFamily="49" charset="-128"/>
                <a:cs typeface="MS PGothic"/>
              </a:rPr>
              <a:t>か周期的に再燃す</a:t>
            </a:r>
            <a:r>
              <a:rPr sz="2800" spc="-5" dirty="0" err="1">
                <a:latin typeface="BIZ UDGothic" panose="020B0400000000000000" pitchFamily="49" charset="-128"/>
                <a:ea typeface="BIZ UDGothic" panose="020B0400000000000000" pitchFamily="49" charset="-128"/>
                <a:cs typeface="MS PGothic"/>
              </a:rPr>
              <a:t>る</a:t>
            </a:r>
            <a:endParaRPr lang="en-US" sz="2800" spc="-5" dirty="0">
              <a:latin typeface="BIZ UDGothic" panose="020B0400000000000000" pitchFamily="49" charset="-128"/>
              <a:ea typeface="BIZ UDGothic" panose="020B0400000000000000" pitchFamily="49" charset="-128"/>
              <a:cs typeface="MS PGothic"/>
            </a:endParaRPr>
          </a:p>
          <a:p>
            <a:pPr marL="544831" marR="128270" indent="-514350">
              <a:spcBef>
                <a:spcPts val="1200"/>
              </a:spcBef>
              <a:buFont typeface="+mj-ea"/>
              <a:buAutoNum type="circleNumDbPlain"/>
              <a:tabLst>
                <a:tab pos="239395" algn="l"/>
              </a:tabLst>
            </a:pPr>
            <a:r>
              <a:rPr sz="2800" dirty="0" err="1">
                <a:latin typeface="BIZ UDGothic" panose="020B0400000000000000" pitchFamily="49" charset="-128"/>
                <a:ea typeface="BIZ UDGothic" panose="020B0400000000000000" pitchFamily="49" charset="-128"/>
                <a:cs typeface="MS PGothic"/>
              </a:rPr>
              <a:t>慢性的悲哀は問題の悪化だけ</a:t>
            </a:r>
            <a:r>
              <a:rPr sz="2800" spc="-5" dirty="0" err="1">
                <a:latin typeface="BIZ UDGothic" panose="020B0400000000000000" pitchFamily="49" charset="-128"/>
                <a:ea typeface="BIZ UDGothic" panose="020B0400000000000000" pitchFamily="49" charset="-128"/>
                <a:cs typeface="MS PGothic"/>
              </a:rPr>
              <a:t>でなく、</a:t>
            </a:r>
            <a:r>
              <a:rPr sz="2800" dirty="0" err="1">
                <a:latin typeface="BIZ UDGothic" panose="020B0400000000000000" pitchFamily="49" charset="-128"/>
                <a:ea typeface="BIZ UDGothic" panose="020B0400000000000000" pitchFamily="49" charset="-128"/>
                <a:cs typeface="MS PGothic"/>
              </a:rPr>
              <a:t>家族の</a:t>
            </a:r>
            <a:r>
              <a:rPr sz="2800" spc="-5" dirty="0" err="1">
                <a:latin typeface="BIZ UDGothic" panose="020B0400000000000000" pitchFamily="49" charset="-128"/>
                <a:ea typeface="BIZ UDGothic" panose="020B0400000000000000" pitchFamily="49" charset="-128"/>
                <a:cs typeface="MS PGothic"/>
              </a:rPr>
              <a:t>ライフ</a:t>
            </a:r>
            <a:r>
              <a:rPr sz="2800" dirty="0" err="1">
                <a:latin typeface="BIZ UDGothic" panose="020B0400000000000000" pitchFamily="49" charset="-128"/>
                <a:ea typeface="BIZ UDGothic" panose="020B0400000000000000" pitchFamily="49" charset="-128"/>
                <a:cs typeface="MS PGothic"/>
              </a:rPr>
              <a:t>サ</a:t>
            </a:r>
            <a:r>
              <a:rPr sz="2800" spc="-5" dirty="0" err="1">
                <a:latin typeface="BIZ UDGothic" panose="020B0400000000000000" pitchFamily="49" charset="-128"/>
                <a:ea typeface="BIZ UDGothic" panose="020B0400000000000000" pitchFamily="49" charset="-128"/>
                <a:cs typeface="MS PGothic"/>
              </a:rPr>
              <a:t>イク</a:t>
            </a:r>
            <a:r>
              <a:rPr sz="2800" dirty="0" err="1">
                <a:latin typeface="BIZ UDGothic" panose="020B0400000000000000" pitchFamily="49" charset="-128"/>
                <a:ea typeface="BIZ UDGothic" panose="020B0400000000000000" pitchFamily="49" charset="-128"/>
                <a:cs typeface="MS PGothic"/>
              </a:rPr>
              <a:t>ル</a:t>
            </a:r>
            <a:r>
              <a:rPr sz="2800" spc="-5" dirty="0" err="1">
                <a:latin typeface="BIZ UDGothic" panose="020B0400000000000000" pitchFamily="49" charset="-128"/>
                <a:ea typeface="BIZ UDGothic" panose="020B0400000000000000" pitchFamily="49" charset="-128"/>
                <a:cs typeface="MS PGothic"/>
              </a:rPr>
              <a:t>で</a:t>
            </a:r>
            <a:r>
              <a:rPr sz="2800" dirty="0" err="1">
                <a:latin typeface="BIZ UDGothic" panose="020B0400000000000000" pitchFamily="49" charset="-128"/>
                <a:ea typeface="BIZ UDGothic" panose="020B0400000000000000" pitchFamily="49" charset="-128"/>
                <a:cs typeface="MS PGothic"/>
              </a:rPr>
              <a:t>起</a:t>
            </a:r>
            <a:r>
              <a:rPr sz="2800" spc="-5" dirty="0" err="1">
                <a:latin typeface="BIZ UDGothic" panose="020B0400000000000000" pitchFamily="49" charset="-128"/>
                <a:ea typeface="BIZ UDGothic" panose="020B0400000000000000" pitchFamily="49" charset="-128"/>
                <a:cs typeface="MS PGothic"/>
              </a:rPr>
              <a:t>きる</a:t>
            </a:r>
            <a:r>
              <a:rPr sz="2800" dirty="0" err="1">
                <a:latin typeface="BIZ UDGothic" panose="020B0400000000000000" pitchFamily="49" charset="-128"/>
                <a:ea typeface="BIZ UDGothic" panose="020B0400000000000000" pitchFamily="49" charset="-128"/>
                <a:cs typeface="MS PGothic"/>
              </a:rPr>
              <a:t>普通の出来事</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た</a:t>
            </a:r>
            <a:r>
              <a:rPr sz="2800" spc="-5" dirty="0" err="1">
                <a:latin typeface="BIZ UDGothic" panose="020B0400000000000000" pitchFamily="49" charset="-128"/>
                <a:ea typeface="BIZ UDGothic" panose="020B0400000000000000" pitchFamily="49" charset="-128"/>
                <a:cs typeface="MS PGothic"/>
              </a:rPr>
              <a:t>とえ</a:t>
            </a:r>
            <a:r>
              <a:rPr sz="2800" dirty="0" err="1">
                <a:latin typeface="BIZ UDGothic" panose="020B0400000000000000" pitchFamily="49" charset="-128"/>
                <a:ea typeface="BIZ UDGothic" panose="020B0400000000000000" pitchFamily="49" charset="-128"/>
                <a:cs typeface="MS PGothic"/>
              </a:rPr>
              <a:t>ば就学</a:t>
            </a:r>
            <a:r>
              <a:rPr sz="2800" spc="-5" dirty="0">
                <a:latin typeface="BIZ UDGothic" panose="020B0400000000000000" pitchFamily="49" charset="-128"/>
                <a:ea typeface="BIZ UDGothic" panose="020B0400000000000000" pitchFamily="49" charset="-128"/>
                <a:cs typeface="MS PGothic"/>
              </a:rPr>
              <a:t>、 </a:t>
            </a:r>
            <a:r>
              <a:rPr sz="2800" dirty="0" err="1">
                <a:latin typeface="BIZ UDGothic" panose="020B0400000000000000" pitchFamily="49" charset="-128"/>
                <a:ea typeface="BIZ UDGothic" panose="020B0400000000000000" pitchFamily="49" charset="-128"/>
                <a:cs typeface="MS PGothic"/>
              </a:rPr>
              <a:t>就職</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結婚</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転勤</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老齢化</a:t>
            </a:r>
            <a:r>
              <a:rPr sz="2800" spc="-5" dirty="0" err="1">
                <a:latin typeface="BIZ UDGothic" panose="020B0400000000000000" pitchFamily="49" charset="-128"/>
                <a:ea typeface="BIZ UDGothic" panose="020B0400000000000000" pitchFamily="49" charset="-128"/>
                <a:cs typeface="MS PGothic"/>
              </a:rPr>
              <a:t>など</a:t>
            </a:r>
            <a:r>
              <a:rPr sz="2800" dirty="0" err="1">
                <a:latin typeface="BIZ UDGothic" panose="020B0400000000000000" pitchFamily="49" charset="-128"/>
                <a:ea typeface="BIZ UDGothic" panose="020B0400000000000000" pitchFamily="49" charset="-128"/>
                <a:cs typeface="MS PGothic"/>
              </a:rPr>
              <a:t>が</a:t>
            </a:r>
            <a:r>
              <a:rPr sz="2800" spc="-5" dirty="0" err="1">
                <a:latin typeface="BIZ UDGothic" panose="020B0400000000000000" pitchFamily="49" charset="-128"/>
                <a:ea typeface="BIZ UDGothic" panose="020B0400000000000000" pitchFamily="49" charset="-128"/>
                <a:cs typeface="MS PGothic"/>
              </a:rPr>
              <a:t>きっ</a:t>
            </a:r>
            <a:r>
              <a:rPr sz="2800" dirty="0" err="1">
                <a:latin typeface="BIZ UDGothic" panose="020B0400000000000000" pitchFamily="49" charset="-128"/>
                <a:ea typeface="BIZ UDGothic" panose="020B0400000000000000" pitchFamily="49" charset="-128"/>
                <a:cs typeface="MS PGothic"/>
              </a:rPr>
              <a:t>かけ</a:t>
            </a:r>
            <a:r>
              <a:rPr sz="2800" spc="-5" dirty="0" err="1">
                <a:latin typeface="BIZ UDGothic" panose="020B0400000000000000" pitchFamily="49" charset="-128"/>
                <a:ea typeface="BIZ UDGothic" panose="020B0400000000000000" pitchFamily="49" charset="-128"/>
                <a:cs typeface="MS PGothic"/>
              </a:rPr>
              <a:t>となるこ</a:t>
            </a:r>
            <a:r>
              <a:rPr sz="2800" dirty="0" err="1">
                <a:latin typeface="BIZ UDGothic" panose="020B0400000000000000" pitchFamily="49" charset="-128"/>
                <a:ea typeface="BIZ UDGothic" panose="020B0400000000000000" pitchFamily="49" charset="-128"/>
                <a:cs typeface="MS PGothic"/>
              </a:rPr>
              <a:t>と</a:t>
            </a:r>
            <a:r>
              <a:rPr sz="2800" spc="5" dirty="0" err="1">
                <a:latin typeface="BIZ UDGothic" panose="020B0400000000000000" pitchFamily="49" charset="-128"/>
                <a:ea typeface="BIZ UDGothic" panose="020B0400000000000000" pitchFamily="49" charset="-128"/>
                <a:cs typeface="MS PGothic"/>
              </a:rPr>
              <a:t>が多い</a:t>
            </a:r>
            <a:endParaRPr lang="en-US" sz="2800" spc="5" dirty="0">
              <a:latin typeface="BIZ UDGothic" panose="020B0400000000000000" pitchFamily="49" charset="-128"/>
              <a:ea typeface="BIZ UDGothic" panose="020B0400000000000000" pitchFamily="49" charset="-128"/>
              <a:cs typeface="MS PGothic"/>
            </a:endParaRPr>
          </a:p>
          <a:p>
            <a:pPr marL="544831" marR="128270" indent="-514350">
              <a:spcBef>
                <a:spcPts val="1200"/>
              </a:spcBef>
              <a:buFont typeface="+mj-ea"/>
              <a:buAutoNum type="circleNumDbPlain"/>
              <a:tabLst>
                <a:tab pos="239395" algn="l"/>
              </a:tabLst>
            </a:pPr>
            <a:r>
              <a:rPr sz="2800" dirty="0" err="1">
                <a:latin typeface="BIZ UDGothic" panose="020B0400000000000000" pitchFamily="49" charset="-128"/>
                <a:ea typeface="BIZ UDGothic" panose="020B0400000000000000" pitchFamily="49" charset="-128"/>
                <a:cs typeface="MS PGothic"/>
              </a:rPr>
              <a:t>慢性的悲哀が表面化す</a:t>
            </a:r>
            <a:r>
              <a:rPr sz="2800" spc="-5" dirty="0" err="1">
                <a:latin typeface="BIZ UDGothic" panose="020B0400000000000000" pitchFamily="49" charset="-128"/>
                <a:ea typeface="BIZ UDGothic" panose="020B0400000000000000" pitchFamily="49" charset="-128"/>
                <a:cs typeface="MS PGothic"/>
              </a:rPr>
              <a:t>るとき</a:t>
            </a:r>
            <a:r>
              <a:rPr sz="2800" dirty="0" err="1">
                <a:latin typeface="BIZ UDGothic" panose="020B0400000000000000" pitchFamily="49" charset="-128"/>
                <a:ea typeface="BIZ UDGothic" panose="020B0400000000000000" pitchFamily="49" charset="-128"/>
                <a:cs typeface="MS PGothic"/>
              </a:rPr>
              <a:t>には</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喪失感</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否認</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失望</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落胆</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恐れ</a:t>
            </a:r>
            <a:r>
              <a:rPr sz="2800" spc="-5" dirty="0" err="1">
                <a:latin typeface="BIZ UDGothic" panose="020B0400000000000000" pitchFamily="49" charset="-128"/>
                <a:ea typeface="BIZ UDGothic" panose="020B0400000000000000" pitchFamily="49" charset="-128"/>
                <a:cs typeface="MS PGothic"/>
              </a:rPr>
              <a:t>、</a:t>
            </a:r>
            <a:r>
              <a:rPr sz="2800" dirty="0" err="1">
                <a:latin typeface="BIZ UDGothic" panose="020B0400000000000000" pitchFamily="49" charset="-128"/>
                <a:ea typeface="BIZ UDGothic" panose="020B0400000000000000" pitchFamily="49" charset="-128"/>
                <a:cs typeface="MS PGothic"/>
              </a:rPr>
              <a:t>怒</a:t>
            </a:r>
            <a:r>
              <a:rPr sz="2800" spc="-5" dirty="0" err="1">
                <a:latin typeface="BIZ UDGothic" panose="020B0400000000000000" pitchFamily="49" charset="-128"/>
                <a:ea typeface="BIZ UDGothic" panose="020B0400000000000000" pitchFamily="49" charset="-128"/>
                <a:cs typeface="MS PGothic"/>
              </a:rPr>
              <a:t>りなど</a:t>
            </a:r>
            <a:r>
              <a:rPr sz="2800" dirty="0" err="1">
                <a:latin typeface="BIZ UDGothic" panose="020B0400000000000000" pitchFamily="49" charset="-128"/>
                <a:ea typeface="BIZ UDGothic" panose="020B0400000000000000" pitchFamily="49" charset="-128"/>
                <a:cs typeface="MS PGothic"/>
              </a:rPr>
              <a:t>障害受容の段階的</a:t>
            </a:r>
            <a:r>
              <a:rPr sz="2800" spc="-5" dirty="0" err="1">
                <a:latin typeface="BIZ UDGothic" panose="020B0400000000000000" pitchFamily="49" charset="-128"/>
                <a:ea typeface="BIZ UDGothic" panose="020B0400000000000000" pitchFamily="49" charset="-128"/>
                <a:cs typeface="MS PGothic"/>
              </a:rPr>
              <a:t>モ</a:t>
            </a:r>
            <a:r>
              <a:rPr sz="2800" dirty="0" err="1">
                <a:latin typeface="BIZ UDGothic" panose="020B0400000000000000" pitchFamily="49" charset="-128"/>
                <a:ea typeface="BIZ UDGothic" panose="020B0400000000000000" pitchFamily="49" charset="-128"/>
                <a:cs typeface="MS PGothic"/>
              </a:rPr>
              <a:t>デルの感情や状態</a:t>
            </a:r>
            <a:r>
              <a:rPr sz="2800" spc="-5" dirty="0" err="1">
                <a:latin typeface="BIZ UDGothic" panose="020B0400000000000000" pitchFamily="49" charset="-128"/>
                <a:ea typeface="BIZ UDGothic" panose="020B0400000000000000" pitchFamily="49" charset="-128"/>
                <a:cs typeface="MS PGothic"/>
              </a:rPr>
              <a:t>と</a:t>
            </a:r>
            <a:r>
              <a:rPr sz="2800" dirty="0" err="1">
                <a:latin typeface="BIZ UDGothic" panose="020B0400000000000000" pitchFamily="49" charset="-128"/>
                <a:ea typeface="BIZ UDGothic" panose="020B0400000000000000" pitchFamily="49" charset="-128"/>
                <a:cs typeface="MS PGothic"/>
              </a:rPr>
              <a:t>同</a:t>
            </a:r>
            <a:r>
              <a:rPr sz="2800" spc="-5" dirty="0" err="1">
                <a:latin typeface="BIZ UDGothic" panose="020B0400000000000000" pitchFamily="49" charset="-128"/>
                <a:ea typeface="BIZ UDGothic" panose="020B0400000000000000" pitchFamily="49" charset="-128"/>
                <a:cs typeface="MS PGothic"/>
              </a:rPr>
              <a:t>じ</a:t>
            </a:r>
            <a:r>
              <a:rPr sz="2800" dirty="0" err="1">
                <a:latin typeface="BIZ UDGothic" panose="020B0400000000000000" pitchFamily="49" charset="-128"/>
                <a:ea typeface="BIZ UDGothic" panose="020B0400000000000000" pitchFamily="49" charset="-128"/>
                <a:cs typeface="MS PGothic"/>
              </a:rPr>
              <a:t>反応が再起す</a:t>
            </a:r>
            <a:r>
              <a:rPr sz="2800" spc="-5" dirty="0" err="1">
                <a:latin typeface="BIZ UDGothic" panose="020B0400000000000000" pitchFamily="49" charset="-128"/>
                <a:ea typeface="BIZ UDGothic" panose="020B0400000000000000" pitchFamily="49" charset="-128"/>
                <a:cs typeface="MS PGothic"/>
              </a:rPr>
              <a:t>る</a:t>
            </a:r>
            <a:endParaRPr sz="2800" dirty="0">
              <a:latin typeface="BIZ UDGothic" panose="020B0400000000000000" pitchFamily="49" charset="-128"/>
              <a:ea typeface="BIZ UDGothic" panose="020B0400000000000000" pitchFamily="49" charset="-128"/>
              <a:cs typeface="MS PGothic"/>
            </a:endParaRPr>
          </a:p>
        </p:txBody>
      </p:sp>
      <p:sp>
        <p:nvSpPr>
          <p:cNvPr id="4" name="テキスト ボックス 3">
            <a:extLst>
              <a:ext uri="{FF2B5EF4-FFF2-40B4-BE49-F238E27FC236}">
                <a16:creationId xmlns:a16="http://schemas.microsoft.com/office/drawing/2014/main" id="{8E35C8B5-55C5-78B3-C3F2-2129CDF7CDE8}"/>
              </a:ext>
            </a:extLst>
          </p:cNvPr>
          <p:cNvSpPr txBox="1"/>
          <p:nvPr/>
        </p:nvSpPr>
        <p:spPr>
          <a:xfrm>
            <a:off x="10418618" y="5937060"/>
            <a:ext cx="1415772" cy="461665"/>
          </a:xfrm>
          <a:prstGeom prst="rect">
            <a:avLst/>
          </a:prstGeom>
          <a:noFill/>
        </p:spPr>
        <p:txBody>
          <a:bodyPr wrap="none" rtlCol="0">
            <a:spAutoFit/>
          </a:bodyPr>
          <a:lstStyle/>
          <a:p>
            <a:r>
              <a:rPr lang="ja-JP" altLang="en-US" sz="2400">
                <a:latin typeface="BIZ UDGothic" panose="020B0400000000000000" pitchFamily="49" charset="-128"/>
                <a:ea typeface="BIZ UDGothic" panose="020B0400000000000000" pitchFamily="49" charset="-128"/>
              </a:rPr>
              <a:t>（中田）</a:t>
            </a:r>
            <a:endParaRPr lang="en-US" altLang="ja-JP" sz="2400" dirty="0">
              <a:latin typeface="BIZ UDGothic" panose="020B0400000000000000" pitchFamily="49" charset="-128"/>
              <a:ea typeface="BIZ UDGothic" panose="020B0400000000000000" pitchFamily="49" charset="-128"/>
            </a:endParaRPr>
          </a:p>
        </p:txBody>
      </p:sp>
    </p:spTree>
    <p:extLst>
      <p:ext uri="{BB962C8B-B14F-4D97-AF65-F5344CB8AC3E}">
        <p14:creationId xmlns:p14="http://schemas.microsoft.com/office/powerpoint/2010/main" val="30021897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4">
            <a:extLst>
              <a:ext uri="{FF2B5EF4-FFF2-40B4-BE49-F238E27FC236}">
                <a16:creationId xmlns:a16="http://schemas.microsoft.com/office/drawing/2014/main" id="{B1F1413D-A191-584C-9717-16538B8A40B5}"/>
              </a:ext>
            </a:extLst>
          </p:cNvPr>
          <p:cNvSpPr txBox="1"/>
          <p:nvPr/>
        </p:nvSpPr>
        <p:spPr>
          <a:xfrm>
            <a:off x="3631814" y="260648"/>
            <a:ext cx="4928375" cy="570028"/>
          </a:xfrm>
          <a:prstGeom prst="rect">
            <a:avLst/>
          </a:prstGeom>
        </p:spPr>
        <p:txBody>
          <a:bodyPr vert="horz" wrap="square" lIns="0" tIns="15875" rIns="0" bIns="0" rtlCol="0">
            <a:spAutoFit/>
          </a:bodyPr>
          <a:lstStyle/>
          <a:p>
            <a:pPr marL="12700" algn="ctr">
              <a:spcBef>
                <a:spcPts val="125"/>
              </a:spcBef>
            </a:pPr>
            <a:r>
              <a:rPr sz="3600" u="sng" spc="20" dirty="0">
                <a:latin typeface="MS PGothic"/>
                <a:cs typeface="MS PGothic"/>
              </a:rPr>
              <a:t>慢性的悲哀（悲嘆）</a:t>
            </a:r>
            <a:endParaRPr sz="3600" u="sng" dirty="0">
              <a:latin typeface="MS PGothic"/>
              <a:cs typeface="MS PGothic"/>
            </a:endParaRPr>
          </a:p>
        </p:txBody>
      </p:sp>
      <p:sp>
        <p:nvSpPr>
          <p:cNvPr id="3" name="object 28">
            <a:extLst>
              <a:ext uri="{FF2B5EF4-FFF2-40B4-BE49-F238E27FC236}">
                <a16:creationId xmlns:a16="http://schemas.microsoft.com/office/drawing/2014/main" id="{76961BD7-F684-4142-8762-D89EC26209B9}"/>
              </a:ext>
            </a:extLst>
          </p:cNvPr>
          <p:cNvSpPr txBox="1"/>
          <p:nvPr/>
        </p:nvSpPr>
        <p:spPr>
          <a:xfrm>
            <a:off x="1886914" y="1015707"/>
            <a:ext cx="8418172" cy="5676041"/>
          </a:xfrm>
          <a:prstGeom prst="rect">
            <a:avLst/>
          </a:prstGeom>
        </p:spPr>
        <p:txBody>
          <a:bodyPr vert="horz" wrap="square" lIns="0" tIns="41275" rIns="0" bIns="0" rtlCol="0">
            <a:spAutoFit/>
          </a:bodyPr>
          <a:lstStyle/>
          <a:p>
            <a:pPr marL="147955" marR="73025" indent="-25400" algn="just">
              <a:lnSpc>
                <a:spcPct val="117600"/>
              </a:lnSpc>
              <a:spcBef>
                <a:spcPts val="325"/>
              </a:spcBef>
            </a:pPr>
            <a:r>
              <a:rPr lang="ja-JP" altLang="en-US" sz="2400" spc="5">
                <a:latin typeface="MS PGothic" panose="020B0600070205080204" pitchFamily="34" charset="-128"/>
                <a:ea typeface="MS PGothic" panose="020B0600070205080204" pitchFamily="34" charset="-128"/>
                <a:cs typeface="MS PGothic"/>
              </a:rPr>
              <a:t>　</a:t>
            </a:r>
            <a:r>
              <a:rPr sz="2400" spc="5"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知的障害児の大多数の親は広範囲な精神的な反応</a:t>
            </a:r>
            <a:r>
              <a:rPr sz="2400" spc="10"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つま</a:t>
            </a:r>
            <a:r>
              <a:rPr sz="2400" spc="10" dirty="0">
                <a:latin typeface="MS PGothic" panose="020B0600070205080204" pitchFamily="34" charset="-128"/>
                <a:ea typeface="MS PGothic" panose="020B0600070205080204" pitchFamily="34" charset="-128"/>
                <a:cs typeface="MS PGothic"/>
              </a:rPr>
              <a:t>り</a:t>
            </a:r>
            <a:r>
              <a:rPr sz="2400" spc="15" dirty="0">
                <a:latin typeface="MS PGothic" panose="020B0600070205080204" pitchFamily="34" charset="-128"/>
                <a:ea typeface="MS PGothic" panose="020B0600070205080204" pitchFamily="34" charset="-128"/>
                <a:cs typeface="MS PGothic"/>
              </a:rPr>
              <a:t>慢性的な悲哀に苦</a:t>
            </a:r>
            <a:r>
              <a:rPr sz="2400" spc="10" dirty="0">
                <a:latin typeface="MS PGothic" panose="020B0600070205080204" pitchFamily="34" charset="-128"/>
                <a:ea typeface="MS PGothic" panose="020B0600070205080204" pitchFamily="34" charset="-128"/>
                <a:cs typeface="MS PGothic"/>
              </a:rPr>
              <a:t>し</a:t>
            </a:r>
            <a:r>
              <a:rPr sz="2400" spc="15" dirty="0">
                <a:latin typeface="MS PGothic" panose="020B0600070205080204" pitchFamily="34" charset="-128"/>
                <a:ea typeface="MS PGothic" panose="020B0600070205080204" pitchFamily="34" charset="-128"/>
                <a:cs typeface="MS PGothic"/>
              </a:rPr>
              <a:t>んでいる</a:t>
            </a:r>
            <a:r>
              <a:rPr sz="2400" spc="10" dirty="0">
                <a:latin typeface="MS PGothic" panose="020B0600070205080204" pitchFamily="34" charset="-128"/>
                <a:ea typeface="MS PGothic" panose="020B0600070205080204" pitchFamily="34" charset="-128"/>
                <a:cs typeface="MS PGothic"/>
              </a:rPr>
              <a:t>。こ</a:t>
            </a:r>
            <a:r>
              <a:rPr sz="2400" spc="15" dirty="0">
                <a:latin typeface="MS PGothic" panose="020B0600070205080204" pitchFamily="34" charset="-128"/>
                <a:ea typeface="MS PGothic" panose="020B0600070205080204" pitchFamily="34" charset="-128"/>
                <a:cs typeface="MS PGothic"/>
              </a:rPr>
              <a:t>の悲哀の程度は個人また状況によ</a:t>
            </a:r>
            <a:r>
              <a:rPr sz="2400" spc="10" dirty="0">
                <a:latin typeface="MS PGothic" panose="020B0600070205080204" pitchFamily="34" charset="-128"/>
                <a:ea typeface="MS PGothic" panose="020B0600070205080204" pitchFamily="34" charset="-128"/>
                <a:cs typeface="MS PGothic"/>
              </a:rPr>
              <a:t>っ</a:t>
            </a:r>
            <a:r>
              <a:rPr sz="2400" spc="15" dirty="0">
                <a:latin typeface="MS PGothic" panose="020B0600070205080204" pitchFamily="34" charset="-128"/>
                <a:ea typeface="MS PGothic" panose="020B0600070205080204" pitchFamily="34" charset="-128"/>
                <a:cs typeface="MS PGothic"/>
              </a:rPr>
              <a:t>て異なる</a:t>
            </a:r>
            <a:r>
              <a:rPr sz="2400" spc="10"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その感情を隠</a:t>
            </a:r>
            <a:r>
              <a:rPr sz="2400" spc="10" dirty="0">
                <a:latin typeface="MS PGothic" panose="020B0600070205080204" pitchFamily="34" charset="-128"/>
                <a:ea typeface="MS PGothic" panose="020B0600070205080204" pitchFamily="34" charset="-128"/>
                <a:cs typeface="MS PGothic"/>
              </a:rPr>
              <a:t>さ</a:t>
            </a:r>
            <a:r>
              <a:rPr sz="2400" spc="15" dirty="0">
                <a:latin typeface="MS PGothic" panose="020B0600070205080204" pitchFamily="34" charset="-128"/>
                <a:ea typeface="MS PGothic" panose="020B0600070205080204" pitchFamily="34" charset="-128"/>
                <a:cs typeface="MS PGothic"/>
              </a:rPr>
              <a:t>ずに表明する親</a:t>
            </a:r>
            <a:r>
              <a:rPr sz="2400" spc="10" dirty="0">
                <a:latin typeface="MS PGothic" panose="020B0600070205080204" pitchFamily="34" charset="-128"/>
                <a:ea typeface="MS PGothic" panose="020B0600070205080204" pitchFamily="34" charset="-128"/>
                <a:cs typeface="MS PGothic"/>
              </a:rPr>
              <a:t>も</a:t>
            </a:r>
            <a:r>
              <a:rPr sz="2400" spc="15" dirty="0">
                <a:latin typeface="MS PGothic" panose="020B0600070205080204" pitchFamily="34" charset="-128"/>
                <a:ea typeface="MS PGothic" panose="020B0600070205080204" pitchFamily="34" charset="-128"/>
                <a:cs typeface="MS PGothic"/>
              </a:rPr>
              <a:t>いるが</a:t>
            </a:r>
            <a:r>
              <a:rPr sz="2400" spc="10"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忍耐を重ん</a:t>
            </a:r>
            <a:r>
              <a:rPr sz="2400" spc="10" dirty="0">
                <a:latin typeface="MS PGothic" panose="020B0600070205080204" pitchFamily="34" charset="-128"/>
                <a:ea typeface="MS PGothic" panose="020B0600070205080204" pitchFamily="34" charset="-128"/>
                <a:cs typeface="MS PGothic"/>
              </a:rPr>
              <a:t>じ</a:t>
            </a:r>
            <a:r>
              <a:rPr sz="2400" spc="15" dirty="0">
                <a:latin typeface="MS PGothic" panose="020B0600070205080204" pitchFamily="34" charset="-128"/>
                <a:ea typeface="MS PGothic" panose="020B0600070205080204" pitchFamily="34" charset="-128"/>
                <a:cs typeface="MS PGothic"/>
              </a:rPr>
              <a:t>慢性的悲哀を隠す親</a:t>
            </a:r>
            <a:r>
              <a:rPr sz="2400" spc="10" dirty="0">
                <a:latin typeface="MS PGothic" panose="020B0600070205080204" pitchFamily="34" charset="-128"/>
                <a:ea typeface="MS PGothic" panose="020B0600070205080204" pitchFamily="34" charset="-128"/>
                <a:cs typeface="MS PGothic"/>
              </a:rPr>
              <a:t>も</a:t>
            </a:r>
            <a:r>
              <a:rPr sz="2400" spc="15" dirty="0">
                <a:latin typeface="MS PGothic" panose="020B0600070205080204" pitchFamily="34" charset="-128"/>
                <a:ea typeface="MS PGothic" panose="020B0600070205080204" pitchFamily="34" charset="-128"/>
                <a:cs typeface="MS PGothic"/>
              </a:rPr>
              <a:t>いる</a:t>
            </a:r>
            <a:r>
              <a:rPr sz="2400" spc="10" dirty="0">
                <a:latin typeface="MS PGothic" panose="020B0600070205080204" pitchFamily="34" charset="-128"/>
                <a:ea typeface="MS PGothic" panose="020B0600070205080204" pitchFamily="34" charset="-128"/>
                <a:cs typeface="MS PGothic"/>
              </a:rPr>
              <a:t>。</a:t>
            </a:r>
            <a:endParaRPr sz="2400" dirty="0">
              <a:latin typeface="MS PGothic" panose="020B0600070205080204" pitchFamily="34" charset="-128"/>
              <a:ea typeface="MS PGothic" panose="020B0600070205080204" pitchFamily="34" charset="-128"/>
              <a:cs typeface="MS PGothic"/>
            </a:endParaRPr>
          </a:p>
          <a:p>
            <a:pPr marL="147955" marR="51435" indent="21590">
              <a:lnSpc>
                <a:spcPct val="117600"/>
              </a:lnSpc>
              <a:spcBef>
                <a:spcPts val="195"/>
              </a:spcBef>
              <a:tabLst>
                <a:tab pos="1607185" algn="l"/>
              </a:tabLst>
            </a:pPr>
            <a:r>
              <a:rPr lang="ja-JP" altLang="en-US" sz="2400" spc="15">
                <a:latin typeface="MS PGothic" panose="020B0600070205080204" pitchFamily="34" charset="-128"/>
                <a:ea typeface="MS PGothic" panose="020B0600070205080204" pitchFamily="34" charset="-128"/>
                <a:cs typeface="MS PGothic"/>
              </a:rPr>
              <a:t>　</a:t>
            </a:r>
            <a:r>
              <a:rPr sz="2400" spc="15" dirty="0">
                <a:latin typeface="MS PGothic" panose="020B0600070205080204" pitchFamily="34" charset="-128"/>
                <a:ea typeface="MS PGothic" panose="020B0600070205080204" pitchFamily="34" charset="-128"/>
                <a:cs typeface="MS PGothic"/>
              </a:rPr>
              <a:t>医師や臨床心理士やケースワカーなどの専門家は</a:t>
            </a:r>
            <a:r>
              <a:rPr sz="2400" spc="10"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慢性的悲哀が知的障害児の親の自然な反応である</a:t>
            </a:r>
            <a:r>
              <a:rPr sz="2400" spc="10" dirty="0">
                <a:latin typeface="MS PGothic" panose="020B0600070205080204" pitchFamily="34" charset="-128"/>
                <a:ea typeface="MS PGothic" panose="020B0600070205080204" pitchFamily="34" charset="-128"/>
                <a:cs typeface="MS PGothic"/>
              </a:rPr>
              <a:t>こと</a:t>
            </a:r>
            <a:r>
              <a:rPr sz="2400" spc="15" dirty="0">
                <a:latin typeface="MS PGothic" panose="020B0600070205080204" pitchFamily="34" charset="-128"/>
                <a:ea typeface="MS PGothic" panose="020B0600070205080204" pitchFamily="34" charset="-128"/>
                <a:cs typeface="MS PGothic"/>
              </a:rPr>
              <a:t>にあま</a:t>
            </a:r>
            <a:r>
              <a:rPr sz="2400" spc="10" dirty="0">
                <a:latin typeface="MS PGothic" panose="020B0600070205080204" pitchFamily="34" charset="-128"/>
                <a:ea typeface="MS PGothic" panose="020B0600070205080204" pitchFamily="34" charset="-128"/>
                <a:cs typeface="MS PGothic"/>
              </a:rPr>
              <a:t>り</a:t>
            </a:r>
            <a:r>
              <a:rPr sz="2400" spc="15" dirty="0">
                <a:latin typeface="MS PGothic" panose="020B0600070205080204" pitchFamily="34" charset="-128"/>
                <a:ea typeface="MS PGothic" panose="020B0600070205080204" pitchFamily="34" charset="-128"/>
                <a:cs typeface="MS PGothic"/>
              </a:rPr>
              <a:t>気づいていない</a:t>
            </a:r>
            <a:r>
              <a:rPr sz="2400" spc="10"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そのため</a:t>
            </a:r>
            <a:r>
              <a:rPr sz="2400" spc="10"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専門家は親に悲哀を乗</a:t>
            </a:r>
            <a:r>
              <a:rPr sz="2400" spc="10" dirty="0">
                <a:latin typeface="MS PGothic" panose="020B0600070205080204" pitchFamily="34" charset="-128"/>
                <a:ea typeface="MS PGothic" panose="020B0600070205080204" pitchFamily="34" charset="-128"/>
                <a:cs typeface="MS PGothic"/>
              </a:rPr>
              <a:t>り</a:t>
            </a:r>
            <a:r>
              <a:rPr sz="2400" spc="15" dirty="0">
                <a:latin typeface="MS PGothic" panose="020B0600070205080204" pitchFamily="34" charset="-128"/>
                <a:ea typeface="MS PGothic" panose="020B0600070205080204" pitchFamily="34" charset="-128"/>
                <a:cs typeface="MS PGothic"/>
              </a:rPr>
              <a:t>越える</a:t>
            </a:r>
            <a:r>
              <a:rPr sz="2400" spc="10" dirty="0">
                <a:latin typeface="MS PGothic" panose="020B0600070205080204" pitchFamily="34" charset="-128"/>
                <a:ea typeface="MS PGothic" panose="020B0600070205080204" pitchFamily="34" charset="-128"/>
                <a:cs typeface="MS PGothic"/>
              </a:rPr>
              <a:t>こと</a:t>
            </a:r>
            <a:r>
              <a:rPr sz="2400" spc="15" dirty="0">
                <a:latin typeface="MS PGothic" panose="020B0600070205080204" pitchFamily="34" charset="-128"/>
                <a:ea typeface="MS PGothic" panose="020B0600070205080204" pitchFamily="34" charset="-128"/>
                <a:cs typeface="MS PGothic"/>
              </a:rPr>
              <a:t>をはげま</a:t>
            </a:r>
            <a:r>
              <a:rPr sz="2400" spc="10" dirty="0">
                <a:latin typeface="MS PGothic" panose="020B0600070205080204" pitchFamily="34" charset="-128"/>
                <a:ea typeface="MS PGothic" panose="020B0600070205080204" pitchFamily="34" charset="-128"/>
                <a:cs typeface="MS PGothic"/>
              </a:rPr>
              <a:t>し、</a:t>
            </a:r>
            <a:r>
              <a:rPr sz="2400" spc="15" dirty="0">
                <a:latin typeface="MS PGothic" panose="020B0600070205080204" pitchFamily="34" charset="-128"/>
                <a:ea typeface="MS PGothic" panose="020B0600070205080204" pitchFamily="34" charset="-128"/>
                <a:cs typeface="MS PGothic"/>
              </a:rPr>
              <a:t>親が</a:t>
            </a:r>
            <a:r>
              <a:rPr sz="2400" spc="10" dirty="0">
                <a:latin typeface="MS PGothic" panose="020B0600070205080204" pitchFamily="34" charset="-128"/>
                <a:ea typeface="MS PGothic" panose="020B0600070205080204" pitchFamily="34" charset="-128"/>
                <a:cs typeface="MS PGothic"/>
              </a:rPr>
              <a:t>こ</a:t>
            </a:r>
            <a:r>
              <a:rPr sz="2400" spc="15" dirty="0">
                <a:latin typeface="MS PGothic" panose="020B0600070205080204" pitchFamily="34" charset="-128"/>
                <a:ea typeface="MS PGothic" panose="020B0600070205080204" pitchFamily="34" charset="-128"/>
                <a:cs typeface="MS PGothic"/>
              </a:rPr>
              <a:t>の感情を表明する</a:t>
            </a:r>
            <a:r>
              <a:rPr sz="2400" spc="10" dirty="0">
                <a:latin typeface="MS PGothic" panose="020B0600070205080204" pitchFamily="34" charset="-128"/>
                <a:ea typeface="MS PGothic" panose="020B0600070205080204" pitchFamily="34" charset="-128"/>
                <a:cs typeface="MS PGothic"/>
              </a:rPr>
              <a:t>こと</a:t>
            </a:r>
            <a:r>
              <a:rPr sz="2400" spc="15" dirty="0">
                <a:latin typeface="MS PGothic" panose="020B0600070205080204" pitchFamily="34" charset="-128"/>
                <a:ea typeface="MS PGothic" panose="020B0600070205080204" pitchFamily="34" charset="-128"/>
                <a:cs typeface="MS PGothic"/>
              </a:rPr>
              <a:t>を妨げる</a:t>
            </a:r>
            <a:r>
              <a:rPr sz="2400" spc="10"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また</a:t>
            </a:r>
            <a:r>
              <a:rPr sz="2400" spc="10"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慢性的悲哀を神経症的な症状</a:t>
            </a:r>
            <a:r>
              <a:rPr sz="2400" spc="10" dirty="0">
                <a:latin typeface="MS PGothic" panose="020B0600070205080204" pitchFamily="34" charset="-128"/>
                <a:ea typeface="MS PGothic" panose="020B0600070205080204" pitchFamily="34" charset="-128"/>
                <a:cs typeface="MS PGothic"/>
              </a:rPr>
              <a:t>と</a:t>
            </a:r>
            <a:r>
              <a:rPr sz="2400" spc="15" dirty="0">
                <a:latin typeface="MS PGothic" panose="020B0600070205080204" pitchFamily="34" charset="-128"/>
                <a:ea typeface="MS PGothic" panose="020B0600070205080204" pitchFamily="34" charset="-128"/>
                <a:cs typeface="MS PGothic"/>
              </a:rPr>
              <a:t>見な</a:t>
            </a:r>
            <a:r>
              <a:rPr sz="2400" spc="10" dirty="0">
                <a:latin typeface="MS PGothic" panose="020B0600070205080204" pitchFamily="34" charset="-128"/>
                <a:ea typeface="MS PGothic" panose="020B0600070205080204" pitchFamily="34" charset="-128"/>
                <a:cs typeface="MS PGothic"/>
              </a:rPr>
              <a:t>し、</a:t>
            </a:r>
            <a:r>
              <a:rPr sz="2400" spc="15" dirty="0">
                <a:latin typeface="MS PGothic" panose="020B0600070205080204" pitchFamily="34" charset="-128"/>
                <a:ea typeface="MS PGothic" panose="020B0600070205080204" pitchFamily="34" charset="-128"/>
                <a:cs typeface="MS PGothic"/>
              </a:rPr>
              <a:t>親が現実を否認する傾向を強める要因</a:t>
            </a:r>
            <a:r>
              <a:rPr sz="2400" spc="10" dirty="0">
                <a:latin typeface="MS PGothic" panose="020B0600070205080204" pitchFamily="34" charset="-128"/>
                <a:ea typeface="MS PGothic" panose="020B0600070205080204" pitchFamily="34" charset="-128"/>
                <a:cs typeface="MS PGothic"/>
              </a:rPr>
              <a:t>と</a:t>
            </a:r>
            <a:r>
              <a:rPr sz="2400" spc="15" dirty="0">
                <a:latin typeface="MS PGothic" panose="020B0600070205080204" pitchFamily="34" charset="-128"/>
                <a:ea typeface="MS PGothic" panose="020B0600070205080204" pitchFamily="34" charset="-128"/>
                <a:cs typeface="MS PGothic"/>
              </a:rPr>
              <a:t>考える</a:t>
            </a:r>
            <a:r>
              <a:rPr sz="2400" spc="10"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専門家が</a:t>
            </a:r>
            <a:r>
              <a:rPr sz="2400" spc="10" dirty="0">
                <a:latin typeface="MS PGothic" panose="020B0600070205080204" pitchFamily="34" charset="-128"/>
                <a:ea typeface="MS PGothic" panose="020B0600070205080204" pitchFamily="34" charset="-128"/>
                <a:cs typeface="MS PGothic"/>
              </a:rPr>
              <a:t>こ</a:t>
            </a:r>
            <a:r>
              <a:rPr sz="2400" spc="15" dirty="0">
                <a:latin typeface="MS PGothic" panose="020B0600070205080204" pitchFamily="34" charset="-128"/>
                <a:ea typeface="MS PGothic" panose="020B0600070205080204" pitchFamily="34" charset="-128"/>
                <a:cs typeface="MS PGothic"/>
              </a:rPr>
              <a:t>の反応を知的障害児を</a:t>
            </a:r>
            <a:r>
              <a:rPr sz="2400" spc="10" dirty="0">
                <a:latin typeface="MS PGothic" panose="020B0600070205080204" pitchFamily="34" charset="-128"/>
                <a:ea typeface="MS PGothic" panose="020B0600070205080204" pitchFamily="34" charset="-128"/>
                <a:cs typeface="MS PGothic"/>
              </a:rPr>
              <a:t>も</a:t>
            </a:r>
            <a:r>
              <a:rPr sz="2400" spc="15" dirty="0">
                <a:latin typeface="MS PGothic" panose="020B0600070205080204" pitchFamily="34" charset="-128"/>
                <a:ea typeface="MS PGothic" panose="020B0600070205080204" pitchFamily="34" charset="-128"/>
                <a:cs typeface="MS PGothic"/>
              </a:rPr>
              <a:t>つ親の当然の反応</a:t>
            </a:r>
            <a:r>
              <a:rPr sz="2400" spc="10" dirty="0">
                <a:latin typeface="MS PGothic" panose="020B0600070205080204" pitchFamily="34" charset="-128"/>
                <a:ea typeface="MS PGothic" panose="020B0600070205080204" pitchFamily="34" charset="-128"/>
                <a:cs typeface="MS PGothic"/>
              </a:rPr>
              <a:t>とし</a:t>
            </a:r>
            <a:r>
              <a:rPr sz="2400" spc="15" dirty="0">
                <a:latin typeface="MS PGothic" panose="020B0600070205080204" pitchFamily="34" charset="-128"/>
                <a:ea typeface="MS PGothic" panose="020B0600070205080204" pitchFamily="34" charset="-128"/>
                <a:cs typeface="MS PGothic"/>
              </a:rPr>
              <a:t>て受け入れる</a:t>
            </a:r>
            <a:r>
              <a:rPr sz="2400" spc="10" dirty="0">
                <a:latin typeface="MS PGothic" panose="020B0600070205080204" pitchFamily="34" charset="-128"/>
                <a:ea typeface="MS PGothic" panose="020B0600070205080204" pitchFamily="34" charset="-128"/>
                <a:cs typeface="MS PGothic"/>
              </a:rPr>
              <a:t>こと</a:t>
            </a:r>
            <a:r>
              <a:rPr sz="2400" spc="15" dirty="0">
                <a:latin typeface="MS PGothic" panose="020B0600070205080204" pitchFamily="34" charset="-128"/>
                <a:ea typeface="MS PGothic" panose="020B0600070205080204" pitchFamily="34" charset="-128"/>
                <a:cs typeface="MS PGothic"/>
              </a:rPr>
              <a:t>ができれば</a:t>
            </a:r>
            <a:r>
              <a:rPr sz="2400" spc="10" dirty="0">
                <a:latin typeface="MS PGothic" panose="020B0600070205080204" pitchFamily="34" charset="-128"/>
                <a:ea typeface="MS PGothic" panose="020B0600070205080204" pitchFamily="34" charset="-128"/>
                <a:cs typeface="MS PGothic"/>
              </a:rPr>
              <a:t>、</a:t>
            </a:r>
            <a:r>
              <a:rPr sz="2400" spc="15" dirty="0">
                <a:latin typeface="MS PGothic" panose="020B0600070205080204" pitchFamily="34" charset="-128"/>
                <a:ea typeface="MS PGothic" panose="020B0600070205080204" pitchFamily="34" charset="-128"/>
                <a:cs typeface="MS PGothic"/>
              </a:rPr>
              <a:t>家族の生活をよ</a:t>
            </a:r>
            <a:r>
              <a:rPr sz="2400" spc="10" dirty="0">
                <a:latin typeface="MS PGothic" panose="020B0600070205080204" pitchFamily="34" charset="-128"/>
                <a:ea typeface="MS PGothic" panose="020B0600070205080204" pitchFamily="34" charset="-128"/>
                <a:cs typeface="MS PGothic"/>
              </a:rPr>
              <a:t>り</a:t>
            </a:r>
            <a:r>
              <a:rPr sz="2400" spc="15" dirty="0">
                <a:latin typeface="MS PGothic" panose="020B0600070205080204" pitchFamily="34" charset="-128"/>
                <a:ea typeface="MS PGothic" panose="020B0600070205080204" pitchFamily="34" charset="-128"/>
                <a:cs typeface="MS PGothic"/>
              </a:rPr>
              <a:t>快適にするためによ</a:t>
            </a:r>
            <a:r>
              <a:rPr sz="2400" spc="10" dirty="0">
                <a:latin typeface="MS PGothic" panose="020B0600070205080204" pitchFamily="34" charset="-128"/>
                <a:ea typeface="MS PGothic" panose="020B0600070205080204" pitchFamily="34" charset="-128"/>
                <a:cs typeface="MS PGothic"/>
              </a:rPr>
              <a:t>り</a:t>
            </a:r>
            <a:r>
              <a:rPr sz="2400" spc="15" dirty="0">
                <a:latin typeface="MS PGothic" panose="020B0600070205080204" pitchFamily="34" charset="-128"/>
                <a:ea typeface="MS PGothic" panose="020B0600070205080204" pitchFamily="34" charset="-128"/>
                <a:cs typeface="MS PGothic"/>
              </a:rPr>
              <a:t>効果的に援助する</a:t>
            </a:r>
            <a:r>
              <a:rPr sz="2400" spc="10" dirty="0">
                <a:latin typeface="MS PGothic" panose="020B0600070205080204" pitchFamily="34" charset="-128"/>
                <a:ea typeface="MS PGothic" panose="020B0600070205080204" pitchFamily="34" charset="-128"/>
                <a:cs typeface="MS PGothic"/>
              </a:rPr>
              <a:t>こと</a:t>
            </a:r>
            <a:r>
              <a:rPr sz="2400" spc="15" dirty="0">
                <a:latin typeface="MS PGothic" panose="020B0600070205080204" pitchFamily="34" charset="-128"/>
                <a:ea typeface="MS PGothic" panose="020B0600070205080204" pitchFamily="34" charset="-128"/>
                <a:cs typeface="MS PGothic"/>
              </a:rPr>
              <a:t>ができる</a:t>
            </a:r>
            <a:r>
              <a:rPr sz="2400" spc="10" dirty="0">
                <a:latin typeface="MS PGothic" panose="020B0600070205080204" pitchFamily="34" charset="-128"/>
                <a:ea typeface="MS PGothic" panose="020B0600070205080204" pitchFamily="34" charset="-128"/>
                <a:cs typeface="MS PGothic"/>
              </a:rPr>
              <a:t>。</a:t>
            </a:r>
            <a:r>
              <a:rPr sz="2400" spc="5" dirty="0">
                <a:latin typeface="MS PGothic" panose="020B0600070205080204" pitchFamily="34" charset="-128"/>
                <a:ea typeface="MS PGothic" panose="020B0600070205080204" pitchFamily="34" charset="-128"/>
                <a:cs typeface="MS PGothic"/>
              </a:rPr>
              <a:t>」</a:t>
            </a:r>
            <a:endParaRPr lang="en-US" sz="2400" spc="5" dirty="0">
              <a:latin typeface="MS PGothic" panose="020B0600070205080204" pitchFamily="34" charset="-128"/>
              <a:ea typeface="MS PGothic" panose="020B0600070205080204" pitchFamily="34" charset="-128"/>
              <a:cs typeface="MS PGothic"/>
            </a:endParaRPr>
          </a:p>
          <a:p>
            <a:pPr marL="147955" marR="51435" indent="21590" algn="r">
              <a:lnSpc>
                <a:spcPct val="117600"/>
              </a:lnSpc>
              <a:spcBef>
                <a:spcPts val="195"/>
              </a:spcBef>
              <a:tabLst>
                <a:tab pos="1607185" algn="l"/>
              </a:tabLst>
            </a:pPr>
            <a:r>
              <a:rPr sz="2400" spc="5" dirty="0">
                <a:latin typeface="MS PGothic" panose="020B0600070205080204" pitchFamily="34" charset="-128"/>
                <a:ea typeface="MS PGothic" panose="020B0600070205080204" pitchFamily="34" charset="-128"/>
                <a:cs typeface="MS PGothic"/>
              </a:rPr>
              <a:t>	</a:t>
            </a:r>
            <a:r>
              <a:rPr sz="2400" spc="5" dirty="0">
                <a:latin typeface="MS PGothic" panose="020B0600070205080204" pitchFamily="34" charset="-128"/>
                <a:ea typeface="MS PGothic" panose="020B0600070205080204" pitchFamily="34" charset="-128"/>
                <a:cs typeface="MS UI Gothic"/>
              </a:rPr>
              <a:t>（Olshansky</a:t>
            </a:r>
            <a:r>
              <a:rPr sz="2400" spc="55" dirty="0">
                <a:latin typeface="MS PGothic" panose="020B0600070205080204" pitchFamily="34" charset="-128"/>
                <a:ea typeface="MS PGothic" panose="020B0600070205080204" pitchFamily="34" charset="-128"/>
                <a:cs typeface="MS UI Gothic"/>
              </a:rPr>
              <a:t> </a:t>
            </a:r>
            <a:r>
              <a:rPr sz="2400" spc="5" dirty="0">
                <a:latin typeface="MS PGothic" panose="020B0600070205080204" pitchFamily="34" charset="-128"/>
                <a:ea typeface="MS PGothic" panose="020B0600070205080204" pitchFamily="34" charset="-128"/>
                <a:cs typeface="MS UI Gothic"/>
              </a:rPr>
              <a:t>1962)</a:t>
            </a:r>
            <a:endParaRPr sz="2400" dirty="0">
              <a:latin typeface="MS PGothic" panose="020B0600070205080204" pitchFamily="34" charset="-128"/>
              <a:ea typeface="MS PGothic" panose="020B0600070205080204" pitchFamily="34" charset="-128"/>
              <a:cs typeface="MS UI Gothic"/>
            </a:endParaRPr>
          </a:p>
        </p:txBody>
      </p:sp>
    </p:spTree>
    <p:extLst>
      <p:ext uri="{BB962C8B-B14F-4D97-AF65-F5344CB8AC3E}">
        <p14:creationId xmlns:p14="http://schemas.microsoft.com/office/powerpoint/2010/main" val="2541503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3ACB04-CDD6-3F88-03AF-FB5F62E063FF}"/>
              </a:ext>
            </a:extLst>
          </p:cNvPr>
          <p:cNvSpPr>
            <a:spLocks noGrp="1"/>
          </p:cNvSpPr>
          <p:nvPr>
            <p:ph type="title"/>
          </p:nvPr>
        </p:nvSpPr>
        <p:spPr>
          <a:xfrm>
            <a:off x="1981200" y="409574"/>
            <a:ext cx="8229600" cy="1143000"/>
          </a:xfrm>
        </p:spPr>
        <p:txBody>
          <a:bodyPr/>
          <a:lstStyle/>
          <a:p>
            <a:r>
              <a:rPr kumimoji="1" lang="ja-JP" altLang="en-US" dirty="0">
                <a:latin typeface="BIZ UDPゴシック" panose="020B0400000000000000" pitchFamily="50" charset="-128"/>
                <a:ea typeface="BIZ UDPゴシック" panose="020B0400000000000000" pitchFamily="50" charset="-128"/>
              </a:rPr>
              <a:t>障害</a:t>
            </a:r>
            <a:r>
              <a:rPr lang="ja-JP" altLang="en-US" dirty="0">
                <a:latin typeface="BIZ UDPゴシック" panose="020B0400000000000000" pitchFamily="50" charset="-128"/>
                <a:ea typeface="BIZ UDPゴシック" panose="020B0400000000000000" pitchFamily="50" charset="-128"/>
              </a:rPr>
              <a:t>児</a:t>
            </a:r>
            <a:r>
              <a:rPr kumimoji="1" lang="ja-JP" altLang="en-US" dirty="0">
                <a:latin typeface="BIZ UDPゴシック" panose="020B0400000000000000" pitchFamily="50" charset="-128"/>
                <a:ea typeface="BIZ UDPゴシック" panose="020B0400000000000000" pitchFamily="50" charset="-128"/>
              </a:rPr>
              <a:t>支援のガイドライン</a:t>
            </a: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等</a:t>
            </a:r>
            <a:endParaRPr kumimoji="1" lang="ja-JP" altLang="en-US"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82EFCC68-7DE5-1E77-AAA8-A0F27D9FC009}"/>
              </a:ext>
            </a:extLst>
          </p:cNvPr>
          <p:cNvSpPr>
            <a:spLocks noGrp="1"/>
          </p:cNvSpPr>
          <p:nvPr>
            <p:ph idx="1"/>
          </p:nvPr>
        </p:nvSpPr>
        <p:spPr>
          <a:xfrm>
            <a:off x="2304026" y="1879600"/>
            <a:ext cx="8546111" cy="3997326"/>
          </a:xfrm>
        </p:spPr>
        <p:txBody>
          <a:bodyPr/>
          <a:lstStyle/>
          <a:p>
            <a:r>
              <a:rPr kumimoji="1" lang="ja-JP" altLang="en-US" dirty="0">
                <a:latin typeface="BIZ UDPゴシック" panose="020B0400000000000000" pitchFamily="50" charset="-128"/>
                <a:ea typeface="BIZ UDPゴシック" panose="020B0400000000000000" pitchFamily="50" charset="-128"/>
              </a:rPr>
              <a:t>「児童発達支援ガイドライン」（改訂）</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「放課後等デイサービスガイドライン」（改訂）</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「保育所等訪問支援ガイドライン」</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「障害児入所施設運営指針」</a:t>
            </a:r>
          </a:p>
        </p:txBody>
      </p:sp>
      <p:pic>
        <p:nvPicPr>
          <p:cNvPr id="1026" name="Picture 2">
            <a:extLst>
              <a:ext uri="{FF2B5EF4-FFF2-40B4-BE49-F238E27FC236}">
                <a16:creationId xmlns:a16="http://schemas.microsoft.com/office/drawing/2014/main" id="{1F2B0FF8-29F6-C96D-F997-6D36EE1FE7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4569296"/>
            <a:ext cx="1524000" cy="1524000"/>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72B3DA9A-087E-6B58-6C93-F2E5DF773E44}"/>
              </a:ext>
            </a:extLst>
          </p:cNvPr>
          <p:cNvSpPr txBox="1"/>
          <p:nvPr/>
        </p:nvSpPr>
        <p:spPr>
          <a:xfrm>
            <a:off x="4742518" y="6006911"/>
            <a:ext cx="5313922" cy="369332"/>
          </a:xfrm>
          <a:prstGeom prst="rect">
            <a:avLst/>
          </a:prstGeom>
          <a:noFill/>
        </p:spPr>
        <p:txBody>
          <a:bodyPr wrap="square" rtlCol="0">
            <a:spAutoFit/>
          </a:bodyPr>
          <a:lstStyle/>
          <a:p>
            <a:pPr defTabSz="457200"/>
            <a:r>
              <a:rPr lang="ja-JP" altLang="en-US" dirty="0">
                <a:solidFill>
                  <a:prstClr val="black"/>
                </a:solidFill>
                <a:latin typeface="BIZ UDPゴシック" panose="020B0400000000000000" pitchFamily="50" charset="-128"/>
                <a:ea typeface="BIZ UDPゴシック" panose="020B0400000000000000" pitchFamily="50" charset="-128"/>
              </a:rPr>
              <a:t>こども家庭庁　障害児支援施策プラットホーム</a:t>
            </a:r>
          </a:p>
        </p:txBody>
      </p:sp>
      <p:sp>
        <p:nvSpPr>
          <p:cNvPr id="6" name="テキスト ボックス 5">
            <a:extLst>
              <a:ext uri="{FF2B5EF4-FFF2-40B4-BE49-F238E27FC236}">
                <a16:creationId xmlns:a16="http://schemas.microsoft.com/office/drawing/2014/main" id="{EAF36F88-CC2D-1735-2CC4-5A7532745A9E}"/>
              </a:ext>
            </a:extLst>
          </p:cNvPr>
          <p:cNvSpPr txBox="1"/>
          <p:nvPr/>
        </p:nvSpPr>
        <p:spPr>
          <a:xfrm>
            <a:off x="2927649" y="5116669"/>
            <a:ext cx="3185487" cy="369332"/>
          </a:xfrm>
          <a:prstGeom prst="rect">
            <a:avLst/>
          </a:prstGeom>
          <a:noFill/>
        </p:spPr>
        <p:txBody>
          <a:bodyPr wrap="none" rtlCol="0">
            <a:spAutoFit/>
          </a:bodyPr>
          <a:lstStyle/>
          <a:p>
            <a:pPr defTabSz="457200"/>
            <a:r>
              <a:rPr lang="ja-JP" altLang="en-US" dirty="0">
                <a:solidFill>
                  <a:prstClr val="black"/>
                </a:solidFill>
                <a:latin typeface="BIZ UDPゴシック" panose="020B0400000000000000" pitchFamily="50" charset="-128"/>
                <a:ea typeface="BIZ UDPゴシック" panose="020B0400000000000000" pitchFamily="50" charset="-128"/>
              </a:rPr>
              <a:t>様々な最新情報はこちらから</a:t>
            </a:r>
          </a:p>
        </p:txBody>
      </p:sp>
      <p:sp>
        <p:nvSpPr>
          <p:cNvPr id="7" name="矢印: 下 6">
            <a:extLst>
              <a:ext uri="{FF2B5EF4-FFF2-40B4-BE49-F238E27FC236}">
                <a16:creationId xmlns:a16="http://schemas.microsoft.com/office/drawing/2014/main" id="{8B399E0D-EFF4-81B6-7317-76CC9E69D802}"/>
              </a:ext>
            </a:extLst>
          </p:cNvPr>
          <p:cNvSpPr/>
          <p:nvPr/>
        </p:nvSpPr>
        <p:spPr>
          <a:xfrm rot="16200000">
            <a:off x="6224161" y="5165742"/>
            <a:ext cx="360040" cy="3216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スライド番号プレースホルダー 8">
            <a:extLst>
              <a:ext uri="{FF2B5EF4-FFF2-40B4-BE49-F238E27FC236}">
                <a16:creationId xmlns:a16="http://schemas.microsoft.com/office/drawing/2014/main" id="{32087A60-472B-E9B4-D6AE-87C8EF6D25D2}"/>
              </a:ext>
            </a:extLst>
          </p:cNvPr>
          <p:cNvSpPr>
            <a:spLocks noGrp="1"/>
          </p:cNvSpPr>
          <p:nvPr>
            <p:ph type="sldNum" sz="quarter" idx="12"/>
          </p:nvPr>
        </p:nvSpPr>
        <p:spPr/>
        <p:txBody>
          <a:bodyPr/>
          <a:lstStyle/>
          <a:p>
            <a:fld id="{9D1E3EA3-BD4D-6E43-978F-523B06AF1452}" type="slidenum">
              <a:rPr kumimoji="1" lang="ja-JP" altLang="en-US" smtClean="0"/>
              <a:t>4</a:t>
            </a:fld>
            <a:endParaRPr kumimoji="1" lang="ja-JP" altLang="en-US"/>
          </a:p>
        </p:txBody>
      </p:sp>
    </p:spTree>
    <p:extLst>
      <p:ext uri="{BB962C8B-B14F-4D97-AF65-F5344CB8AC3E}">
        <p14:creationId xmlns:p14="http://schemas.microsoft.com/office/powerpoint/2010/main" val="6812159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69D2A-17B9-5AFD-4665-C4882C1E4FE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7BB5286-95A6-F172-F12C-F34A15179559}"/>
              </a:ext>
            </a:extLst>
          </p:cNvPr>
          <p:cNvSpPr>
            <a:spLocks noGrp="1"/>
          </p:cNvSpPr>
          <p:nvPr>
            <p:ph type="title"/>
          </p:nvPr>
        </p:nvSpPr>
        <p:spPr/>
        <p:txBody>
          <a:bodyPr/>
          <a:lstStyle/>
          <a:p>
            <a:r>
              <a:rPr lang="ja-JP" altLang="en-US"/>
              <a:t>保護者の障害受容過程</a:t>
            </a:r>
            <a:endParaRPr kumimoji="1" lang="ja-JP" altLang="en-US"/>
          </a:p>
        </p:txBody>
      </p:sp>
      <p:pic>
        <p:nvPicPr>
          <p:cNvPr id="4" name="コンテンツ プレースホルダー 3">
            <a:extLst>
              <a:ext uri="{FF2B5EF4-FFF2-40B4-BE49-F238E27FC236}">
                <a16:creationId xmlns:a16="http://schemas.microsoft.com/office/drawing/2014/main" id="{8C334E46-8A8D-5193-7536-7598171504C9}"/>
              </a:ext>
            </a:extLst>
          </p:cNvPr>
          <p:cNvPicPr>
            <a:picLocks noGrp="1" noChangeAspect="1"/>
          </p:cNvPicPr>
          <p:nvPr>
            <p:ph idx="1"/>
          </p:nvPr>
        </p:nvPicPr>
        <p:blipFill>
          <a:blip r:embed="rId3"/>
          <a:stretch>
            <a:fillRect/>
          </a:stretch>
        </p:blipFill>
        <p:spPr>
          <a:xfrm>
            <a:off x="1017121" y="1959440"/>
            <a:ext cx="3913073" cy="4351338"/>
          </a:xfrm>
          <a:prstGeom prst="rect">
            <a:avLst/>
          </a:prstGeom>
        </p:spPr>
      </p:pic>
      <p:pic>
        <p:nvPicPr>
          <p:cNvPr id="5" name="図 4">
            <a:extLst>
              <a:ext uri="{FF2B5EF4-FFF2-40B4-BE49-F238E27FC236}">
                <a16:creationId xmlns:a16="http://schemas.microsoft.com/office/drawing/2014/main" id="{8D3E1722-A046-009D-1179-AC8DB5F83A22}"/>
              </a:ext>
            </a:extLst>
          </p:cNvPr>
          <p:cNvPicPr>
            <a:picLocks noChangeAspect="1"/>
          </p:cNvPicPr>
          <p:nvPr/>
        </p:nvPicPr>
        <p:blipFill>
          <a:blip r:embed="rId4"/>
          <a:stretch>
            <a:fillRect/>
          </a:stretch>
        </p:blipFill>
        <p:spPr>
          <a:xfrm>
            <a:off x="5181909" y="2171313"/>
            <a:ext cx="5538463" cy="3448901"/>
          </a:xfrm>
          <a:prstGeom prst="rect">
            <a:avLst/>
          </a:prstGeom>
        </p:spPr>
      </p:pic>
      <p:sp>
        <p:nvSpPr>
          <p:cNvPr id="6" name="テキスト ボックス 5">
            <a:extLst>
              <a:ext uri="{FF2B5EF4-FFF2-40B4-BE49-F238E27FC236}">
                <a16:creationId xmlns:a16="http://schemas.microsoft.com/office/drawing/2014/main" id="{85617E0B-9990-DC3C-9337-D6169F68FB0B}"/>
              </a:ext>
            </a:extLst>
          </p:cNvPr>
          <p:cNvSpPr txBox="1"/>
          <p:nvPr/>
        </p:nvSpPr>
        <p:spPr>
          <a:xfrm>
            <a:off x="5876693" y="5846544"/>
            <a:ext cx="5718232" cy="646331"/>
          </a:xfrm>
          <a:prstGeom prst="rect">
            <a:avLst/>
          </a:prstGeom>
          <a:noFill/>
        </p:spPr>
        <p:txBody>
          <a:bodyPr wrap="none" rtlCol="0">
            <a:spAutoFit/>
          </a:bodyPr>
          <a:lstStyle/>
          <a:p>
            <a:r>
              <a:rPr lang="ja-JP" altLang="ja-JP" sz="1200"/>
              <a:t>中田洋二郎</a:t>
            </a:r>
            <a:r>
              <a:rPr lang="en-US" altLang="ja-JP" sz="1200" dirty="0"/>
              <a:t>,</a:t>
            </a:r>
            <a:r>
              <a:rPr lang="ja-JP" altLang="en-US" sz="1200"/>
              <a:t>「親の障害の認識と受容に関する考察</a:t>
            </a:r>
            <a:r>
              <a:rPr lang="en-US" altLang="ja-JP" sz="1200" dirty="0"/>
              <a:t>-</a:t>
            </a:r>
            <a:r>
              <a:rPr lang="ja-JP" altLang="en-US" sz="1200"/>
              <a:t>受容の段階説と慢性的悲哀」</a:t>
            </a:r>
            <a:r>
              <a:rPr lang="en-US" altLang="ja-JP" sz="1200" dirty="0"/>
              <a:t>,</a:t>
            </a:r>
          </a:p>
          <a:p>
            <a:r>
              <a:rPr lang="en-US" altLang="ja-JP" sz="1200" dirty="0"/>
              <a:t>                                                                                1995,</a:t>
            </a:r>
            <a:r>
              <a:rPr lang="ja-JP" altLang="en-US" sz="1200"/>
              <a:t>早稲田心理学年報第</a:t>
            </a:r>
            <a:r>
              <a:rPr lang="en-US" altLang="ja-JP" sz="1200" dirty="0"/>
              <a:t>27</a:t>
            </a:r>
            <a:r>
              <a:rPr lang="ja-JP" altLang="en-US" sz="1200"/>
              <a:t>号</a:t>
            </a:r>
          </a:p>
          <a:p>
            <a:endParaRPr kumimoji="1" lang="ja-JP" altLang="en-US" sz="1200"/>
          </a:p>
        </p:txBody>
      </p:sp>
      <p:sp>
        <p:nvSpPr>
          <p:cNvPr id="7" name="テキスト ボックス 6">
            <a:extLst>
              <a:ext uri="{FF2B5EF4-FFF2-40B4-BE49-F238E27FC236}">
                <a16:creationId xmlns:a16="http://schemas.microsoft.com/office/drawing/2014/main" id="{55106DCE-578F-51B7-794F-D6A666E7AB6C}"/>
              </a:ext>
            </a:extLst>
          </p:cNvPr>
          <p:cNvSpPr txBox="1"/>
          <p:nvPr/>
        </p:nvSpPr>
        <p:spPr>
          <a:xfrm>
            <a:off x="2732156" y="6185098"/>
            <a:ext cx="2198038" cy="307777"/>
          </a:xfrm>
          <a:prstGeom prst="rect">
            <a:avLst/>
          </a:prstGeom>
          <a:noFill/>
        </p:spPr>
        <p:txBody>
          <a:bodyPr wrap="none" rtlCol="0">
            <a:spAutoFit/>
          </a:bodyPr>
          <a:lstStyle/>
          <a:p>
            <a:r>
              <a:rPr lang="ja-JP" altLang="ja-JP" sz="1400"/>
              <a:t>Drotar,et al.</a:t>
            </a:r>
            <a:r>
              <a:rPr lang="en-US" altLang="ja-JP" sz="1400" dirty="0"/>
              <a:t>,</a:t>
            </a:r>
            <a:r>
              <a:rPr lang="ja-JP" altLang="ja-JP" sz="1400"/>
              <a:t>1975</a:t>
            </a:r>
            <a:r>
              <a:rPr lang="en-US" altLang="ja-JP" sz="1400" dirty="0"/>
              <a:t>,</a:t>
            </a:r>
            <a:r>
              <a:rPr lang="ja-JP" altLang="ja-JP" sz="1400"/>
              <a:t>段階説</a:t>
            </a:r>
            <a:endParaRPr kumimoji="1" lang="ja-JP" altLang="en-US" sz="1400"/>
          </a:p>
        </p:txBody>
      </p:sp>
      <p:sp>
        <p:nvSpPr>
          <p:cNvPr id="3" name="スライド番号プレースホルダー 2">
            <a:extLst>
              <a:ext uri="{FF2B5EF4-FFF2-40B4-BE49-F238E27FC236}">
                <a16:creationId xmlns:a16="http://schemas.microsoft.com/office/drawing/2014/main" id="{D87A793E-4F3F-7825-BBF6-D838F7A04A14}"/>
              </a:ext>
            </a:extLst>
          </p:cNvPr>
          <p:cNvSpPr>
            <a:spLocks noGrp="1"/>
          </p:cNvSpPr>
          <p:nvPr>
            <p:ph type="sldNum" sz="quarter" idx="12"/>
          </p:nvPr>
        </p:nvSpPr>
        <p:spPr/>
        <p:txBody>
          <a:bodyPr/>
          <a:lstStyle/>
          <a:p>
            <a:fld id="{9D1E3EA3-BD4D-6E43-978F-523B06AF1452}" type="slidenum">
              <a:rPr kumimoji="1" lang="ja-JP" altLang="en-US" smtClean="0"/>
              <a:t>40</a:t>
            </a:fld>
            <a:endParaRPr kumimoji="1" lang="ja-JP" altLang="en-US"/>
          </a:p>
        </p:txBody>
      </p:sp>
    </p:spTree>
    <p:extLst>
      <p:ext uri="{BB962C8B-B14F-4D97-AF65-F5344CB8AC3E}">
        <p14:creationId xmlns:p14="http://schemas.microsoft.com/office/powerpoint/2010/main" val="15794634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62">
            <a:extLst>
              <a:ext uri="{FF2B5EF4-FFF2-40B4-BE49-F238E27FC236}">
                <a16:creationId xmlns:a16="http://schemas.microsoft.com/office/drawing/2014/main" id="{CA7D42F4-AED8-2B45-8F3A-234FEEE61F89}"/>
              </a:ext>
            </a:extLst>
          </p:cNvPr>
          <p:cNvSpPr txBox="1"/>
          <p:nvPr/>
        </p:nvSpPr>
        <p:spPr>
          <a:xfrm>
            <a:off x="1631505" y="916387"/>
            <a:ext cx="9217023" cy="5941615"/>
          </a:xfrm>
          <a:prstGeom prst="rect">
            <a:avLst/>
          </a:prstGeom>
        </p:spPr>
        <p:txBody>
          <a:bodyPr vert="horz" wrap="square" lIns="0" tIns="28575" rIns="0" bIns="0" rtlCol="0">
            <a:noAutofit/>
          </a:bodyPr>
          <a:lstStyle/>
          <a:p>
            <a:pPr marL="544830" marR="123825" indent="-514350" algn="just">
              <a:spcBef>
                <a:spcPts val="1200"/>
              </a:spcBef>
              <a:buFont typeface="+mj-ea"/>
              <a:buAutoNum type="circleNumDbPlain"/>
              <a:tabLst>
                <a:tab pos="213360" algn="l"/>
              </a:tabLst>
            </a:pPr>
            <a:r>
              <a:rPr sz="2800" dirty="0" err="1">
                <a:latin typeface="MS PGothic"/>
                <a:cs typeface="MS PGothic"/>
              </a:rPr>
              <a:t>障害告知は保護者に精神的衝撃</a:t>
            </a:r>
            <a:r>
              <a:rPr sz="2800" spc="-5" dirty="0" err="1">
                <a:latin typeface="MS PGothic"/>
                <a:cs typeface="MS PGothic"/>
              </a:rPr>
              <a:t>を</a:t>
            </a:r>
            <a:r>
              <a:rPr sz="2800" dirty="0" err="1">
                <a:latin typeface="MS PGothic"/>
                <a:cs typeface="MS PGothic"/>
              </a:rPr>
              <a:t>与</a:t>
            </a:r>
            <a:r>
              <a:rPr sz="2800" spc="-5" dirty="0" err="1">
                <a:latin typeface="MS PGothic"/>
                <a:cs typeface="MS PGothic"/>
              </a:rPr>
              <a:t>え、</a:t>
            </a:r>
            <a:r>
              <a:rPr sz="2800" dirty="0" err="1">
                <a:latin typeface="MS PGothic"/>
                <a:cs typeface="MS PGothic"/>
              </a:rPr>
              <a:t>その回復には一定の期間が必要</a:t>
            </a:r>
            <a:r>
              <a:rPr sz="2800" spc="-5" dirty="0" err="1">
                <a:latin typeface="MS PGothic"/>
                <a:cs typeface="MS PGothic"/>
              </a:rPr>
              <a:t>で</a:t>
            </a:r>
            <a:r>
              <a:rPr sz="2800" dirty="0" err="1">
                <a:latin typeface="MS PGothic"/>
                <a:cs typeface="MS PGothic"/>
              </a:rPr>
              <a:t>あ</a:t>
            </a:r>
            <a:r>
              <a:rPr sz="2800" spc="-5" dirty="0" err="1">
                <a:latin typeface="MS PGothic"/>
                <a:cs typeface="MS PGothic"/>
              </a:rPr>
              <a:t>る</a:t>
            </a:r>
            <a:endParaRPr lang="en-US" sz="2800" spc="-5" dirty="0">
              <a:latin typeface="MS PGothic"/>
              <a:cs typeface="MS PGothic"/>
            </a:endParaRPr>
          </a:p>
          <a:p>
            <a:pPr marL="544830" marR="123825" indent="-514350" algn="just">
              <a:spcBef>
                <a:spcPts val="1200"/>
              </a:spcBef>
              <a:buFont typeface="+mj-ea"/>
              <a:buAutoNum type="circleNumDbPlain"/>
              <a:tabLst>
                <a:tab pos="213360" algn="l"/>
              </a:tabLst>
            </a:pPr>
            <a:r>
              <a:rPr sz="2800" dirty="0" err="1">
                <a:latin typeface="MS PGothic"/>
                <a:cs typeface="MS PGothic"/>
              </a:rPr>
              <a:t>回復</a:t>
            </a:r>
            <a:r>
              <a:rPr sz="2800" spc="-5" dirty="0" err="1">
                <a:latin typeface="MS PGothic"/>
                <a:cs typeface="MS PGothic"/>
              </a:rPr>
              <a:t>し</a:t>
            </a:r>
            <a:r>
              <a:rPr sz="2800" dirty="0" err="1">
                <a:latin typeface="MS PGothic"/>
                <a:cs typeface="MS PGothic"/>
              </a:rPr>
              <a:t>表面</a:t>
            </a:r>
            <a:r>
              <a:rPr sz="2800" spc="-5" dirty="0" err="1">
                <a:latin typeface="MS PGothic"/>
                <a:cs typeface="MS PGothic"/>
              </a:rPr>
              <a:t>で</a:t>
            </a:r>
            <a:r>
              <a:rPr sz="2800" dirty="0" err="1">
                <a:latin typeface="MS PGothic"/>
                <a:cs typeface="MS PGothic"/>
              </a:rPr>
              <a:t>は適応</a:t>
            </a:r>
            <a:r>
              <a:rPr sz="2800" spc="-5" dirty="0" err="1">
                <a:latin typeface="MS PGothic"/>
                <a:cs typeface="MS PGothic"/>
              </a:rPr>
              <a:t>して</a:t>
            </a:r>
            <a:r>
              <a:rPr sz="2800" dirty="0" err="1">
                <a:latin typeface="MS PGothic"/>
                <a:cs typeface="MS PGothic"/>
              </a:rPr>
              <a:t>い</a:t>
            </a:r>
            <a:r>
              <a:rPr sz="2800" spc="-5" dirty="0" err="1">
                <a:latin typeface="MS PGothic"/>
                <a:cs typeface="MS PGothic"/>
              </a:rPr>
              <a:t>ても、</a:t>
            </a:r>
            <a:r>
              <a:rPr sz="2800" dirty="0" err="1">
                <a:latin typeface="MS PGothic"/>
                <a:cs typeface="MS PGothic"/>
              </a:rPr>
              <a:t>悲哀が常に内面にあ</a:t>
            </a:r>
            <a:r>
              <a:rPr sz="2800" spc="-5" dirty="0" err="1">
                <a:latin typeface="MS PGothic"/>
                <a:cs typeface="MS PGothic"/>
              </a:rPr>
              <a:t>り、</a:t>
            </a:r>
            <a:r>
              <a:rPr sz="2800" dirty="0" err="1">
                <a:latin typeface="MS PGothic"/>
                <a:cs typeface="MS PGothic"/>
              </a:rPr>
              <a:t>状況に</a:t>
            </a:r>
            <a:r>
              <a:rPr sz="2800" spc="-5" dirty="0" err="1">
                <a:latin typeface="MS PGothic"/>
                <a:cs typeface="MS PGothic"/>
              </a:rPr>
              <a:t>よって</a:t>
            </a:r>
            <a:r>
              <a:rPr sz="2800" dirty="0" err="1">
                <a:latin typeface="MS PGothic"/>
                <a:cs typeface="MS PGothic"/>
              </a:rPr>
              <a:t>再燃す</a:t>
            </a:r>
            <a:r>
              <a:rPr sz="2800" spc="-5" dirty="0" err="1">
                <a:latin typeface="MS PGothic"/>
                <a:cs typeface="MS PGothic"/>
              </a:rPr>
              <a:t>る</a:t>
            </a:r>
            <a:endParaRPr lang="en-US" sz="2800" spc="-5" dirty="0">
              <a:latin typeface="MS PGothic"/>
              <a:cs typeface="MS PGothic"/>
            </a:endParaRPr>
          </a:p>
          <a:p>
            <a:pPr marL="544830" marR="123825" indent="-514350" algn="just">
              <a:spcBef>
                <a:spcPts val="1200"/>
              </a:spcBef>
              <a:buFont typeface="+mj-ea"/>
              <a:buAutoNum type="circleNumDbPlain"/>
              <a:tabLst>
                <a:tab pos="213360" algn="l"/>
              </a:tabLst>
            </a:pPr>
            <a:r>
              <a:rPr sz="2800" dirty="0" err="1">
                <a:latin typeface="MS PGothic"/>
                <a:cs typeface="MS PGothic"/>
              </a:rPr>
              <a:t>慢性的悲哀</a:t>
            </a:r>
            <a:r>
              <a:rPr sz="2800" spc="-5" dirty="0" err="1">
                <a:latin typeface="MS PGothic"/>
                <a:cs typeface="MS PGothic"/>
              </a:rPr>
              <a:t>を</a:t>
            </a:r>
            <a:r>
              <a:rPr sz="2800" dirty="0" err="1">
                <a:latin typeface="MS PGothic"/>
                <a:cs typeface="MS PGothic"/>
              </a:rPr>
              <a:t>通</a:t>
            </a:r>
            <a:r>
              <a:rPr sz="2800" spc="-5" dirty="0" err="1">
                <a:latin typeface="MS PGothic"/>
                <a:cs typeface="MS PGothic"/>
              </a:rPr>
              <a:t>して</a:t>
            </a:r>
            <a:r>
              <a:rPr sz="2800" dirty="0" err="1">
                <a:latin typeface="MS PGothic"/>
                <a:cs typeface="MS PGothic"/>
              </a:rPr>
              <a:t>家族がい</a:t>
            </a:r>
            <a:r>
              <a:rPr sz="2800" spc="-5" dirty="0" err="1">
                <a:latin typeface="MS PGothic"/>
                <a:cs typeface="MS PGothic"/>
              </a:rPr>
              <a:t>くども</a:t>
            </a:r>
            <a:r>
              <a:rPr sz="2800" dirty="0" err="1">
                <a:latin typeface="MS PGothic"/>
                <a:cs typeface="MS PGothic"/>
              </a:rPr>
              <a:t>心痛</a:t>
            </a:r>
            <a:r>
              <a:rPr sz="2800" spc="-5" dirty="0" err="1">
                <a:latin typeface="MS PGothic"/>
                <a:cs typeface="MS PGothic"/>
              </a:rPr>
              <a:t>を</a:t>
            </a:r>
            <a:r>
              <a:rPr sz="2800" dirty="0" err="1">
                <a:latin typeface="MS PGothic"/>
                <a:cs typeface="MS PGothic"/>
              </a:rPr>
              <a:t>経験</a:t>
            </a:r>
            <a:r>
              <a:rPr sz="2800" spc="-5" dirty="0" err="1">
                <a:latin typeface="MS PGothic"/>
                <a:cs typeface="MS PGothic"/>
              </a:rPr>
              <a:t>し</a:t>
            </a:r>
            <a:r>
              <a:rPr lang="ja-JP" altLang="en-US" sz="2800" spc="-5">
                <a:latin typeface="MS PGothic"/>
                <a:cs typeface="MS PGothic"/>
              </a:rPr>
              <a:t>、</a:t>
            </a:r>
            <a:r>
              <a:rPr sz="2800" dirty="0" err="1">
                <a:latin typeface="MS PGothic"/>
                <a:cs typeface="MS PGothic"/>
              </a:rPr>
              <a:t>また</a:t>
            </a:r>
            <a:r>
              <a:rPr lang="ja-JP" altLang="en-US" sz="2800">
                <a:latin typeface="MS PGothic"/>
                <a:cs typeface="MS PGothic"/>
              </a:rPr>
              <a:t>　</a:t>
            </a:r>
            <a:r>
              <a:rPr sz="2800" dirty="0" err="1">
                <a:latin typeface="MS PGothic"/>
                <a:cs typeface="MS PGothic"/>
              </a:rPr>
              <a:t>幾度もそれを自らの努力で克服し、障害に対す</a:t>
            </a:r>
            <a:r>
              <a:rPr sz="2800" spc="-5" dirty="0" err="1">
                <a:latin typeface="MS PGothic"/>
                <a:cs typeface="MS PGothic"/>
              </a:rPr>
              <a:t>る</a:t>
            </a:r>
            <a:r>
              <a:rPr sz="2800" dirty="0" err="1">
                <a:latin typeface="MS PGothic"/>
                <a:cs typeface="MS PGothic"/>
              </a:rPr>
              <a:t>価値観の変革が進む</a:t>
            </a:r>
            <a:endParaRPr lang="en-US" sz="2800" dirty="0">
              <a:latin typeface="MS PGothic"/>
              <a:cs typeface="MS PGothic"/>
            </a:endParaRPr>
          </a:p>
          <a:p>
            <a:pPr marL="544830" marR="123825" indent="-514350" algn="just">
              <a:spcBef>
                <a:spcPts val="1200"/>
              </a:spcBef>
              <a:buFont typeface="+mj-ea"/>
              <a:buAutoNum type="circleNumDbPlain"/>
              <a:tabLst>
                <a:tab pos="213360" algn="l"/>
              </a:tabLst>
            </a:pPr>
            <a:r>
              <a:rPr sz="2800" dirty="0" err="1">
                <a:latin typeface="MS PGothic"/>
                <a:cs typeface="MS PGothic"/>
              </a:rPr>
              <a:t>慢性的悲哀は子</a:t>
            </a:r>
            <a:r>
              <a:rPr sz="2800" spc="-5" dirty="0" err="1">
                <a:latin typeface="MS PGothic"/>
                <a:cs typeface="MS PGothic"/>
              </a:rPr>
              <a:t>ども</a:t>
            </a:r>
            <a:r>
              <a:rPr sz="2800" dirty="0" err="1">
                <a:latin typeface="MS PGothic"/>
                <a:cs typeface="MS PGothic"/>
              </a:rPr>
              <a:t>の障害の否認</a:t>
            </a:r>
            <a:r>
              <a:rPr sz="2800" spc="-5" dirty="0" err="1">
                <a:latin typeface="MS PGothic"/>
                <a:cs typeface="MS PGothic"/>
              </a:rPr>
              <a:t>として</a:t>
            </a:r>
            <a:r>
              <a:rPr sz="2800" dirty="0" err="1">
                <a:latin typeface="MS PGothic"/>
                <a:cs typeface="MS PGothic"/>
              </a:rPr>
              <a:t>専門家には受け止め</a:t>
            </a:r>
            <a:r>
              <a:rPr sz="2800" spc="-5" dirty="0" err="1">
                <a:latin typeface="MS PGothic"/>
                <a:cs typeface="MS PGothic"/>
              </a:rPr>
              <a:t>ら</a:t>
            </a:r>
            <a:r>
              <a:rPr sz="2800" dirty="0" err="1">
                <a:latin typeface="MS PGothic"/>
                <a:cs typeface="MS PGothic"/>
              </a:rPr>
              <a:t>れ</a:t>
            </a:r>
            <a:r>
              <a:rPr sz="2800" spc="-5" dirty="0" err="1">
                <a:latin typeface="MS PGothic"/>
                <a:cs typeface="MS PGothic"/>
              </a:rPr>
              <a:t>る。し</a:t>
            </a:r>
            <a:r>
              <a:rPr sz="2800" dirty="0" err="1">
                <a:latin typeface="MS PGothic"/>
                <a:cs typeface="MS PGothic"/>
              </a:rPr>
              <a:t>か</a:t>
            </a:r>
            <a:r>
              <a:rPr sz="2800" spc="-5" dirty="0" err="1">
                <a:latin typeface="MS PGothic"/>
                <a:cs typeface="MS PGothic"/>
              </a:rPr>
              <a:t>し、</a:t>
            </a:r>
            <a:r>
              <a:rPr sz="2800" dirty="0" err="1">
                <a:latin typeface="MS PGothic"/>
                <a:cs typeface="MS PGothic"/>
              </a:rPr>
              <a:t>慢性的悲哀は保護者の自然</a:t>
            </a:r>
            <a:r>
              <a:rPr sz="2800" spc="-5" dirty="0" err="1">
                <a:latin typeface="MS PGothic"/>
                <a:cs typeface="MS PGothic"/>
              </a:rPr>
              <a:t>な</a:t>
            </a:r>
            <a:r>
              <a:rPr sz="2800" dirty="0" err="1">
                <a:latin typeface="MS PGothic"/>
                <a:cs typeface="MS PGothic"/>
              </a:rPr>
              <a:t>反応</a:t>
            </a:r>
            <a:r>
              <a:rPr sz="2800" spc="-5" dirty="0" err="1">
                <a:latin typeface="MS PGothic"/>
                <a:cs typeface="MS PGothic"/>
              </a:rPr>
              <a:t>として</a:t>
            </a:r>
            <a:r>
              <a:rPr sz="2800" dirty="0" err="1">
                <a:latin typeface="MS PGothic"/>
                <a:cs typeface="MS PGothic"/>
              </a:rPr>
              <a:t>考</a:t>
            </a:r>
            <a:r>
              <a:rPr sz="2800" spc="-5" dirty="0" err="1">
                <a:latin typeface="MS PGothic"/>
                <a:cs typeface="MS PGothic"/>
              </a:rPr>
              <a:t>える</a:t>
            </a:r>
            <a:r>
              <a:rPr sz="2800" dirty="0" err="1">
                <a:latin typeface="MS PGothic"/>
                <a:cs typeface="MS PGothic"/>
              </a:rPr>
              <a:t>べ</a:t>
            </a:r>
            <a:r>
              <a:rPr sz="2800" spc="-5" dirty="0" err="1">
                <a:latin typeface="MS PGothic"/>
                <a:cs typeface="MS PGothic"/>
              </a:rPr>
              <a:t>きで</a:t>
            </a:r>
            <a:r>
              <a:rPr sz="2800" dirty="0" err="1">
                <a:latin typeface="MS PGothic"/>
                <a:cs typeface="MS PGothic"/>
              </a:rPr>
              <a:t>あ</a:t>
            </a:r>
            <a:r>
              <a:rPr sz="2800" spc="-5" dirty="0" err="1">
                <a:latin typeface="MS PGothic"/>
                <a:cs typeface="MS PGothic"/>
              </a:rPr>
              <a:t>る</a:t>
            </a:r>
            <a:endParaRPr lang="en-US" sz="2800" spc="-5" dirty="0">
              <a:latin typeface="MS PGothic"/>
              <a:cs typeface="MS PGothic"/>
            </a:endParaRPr>
          </a:p>
          <a:p>
            <a:pPr marL="544830" marR="123825" indent="-514350" algn="just">
              <a:spcBef>
                <a:spcPts val="1200"/>
              </a:spcBef>
              <a:buFont typeface="+mj-ea"/>
              <a:buAutoNum type="circleNumDbPlain"/>
              <a:tabLst>
                <a:tab pos="213360" algn="l"/>
              </a:tabLst>
            </a:pPr>
            <a:r>
              <a:rPr sz="2800" dirty="0" err="1">
                <a:latin typeface="MS PGothic"/>
                <a:cs typeface="MS PGothic"/>
              </a:rPr>
              <a:t>障害受容は本来個人的体験、障害を受容するか否かは個人の主体性に委ね</a:t>
            </a:r>
            <a:r>
              <a:rPr sz="2800" spc="-5" dirty="0" err="1">
                <a:latin typeface="MS PGothic"/>
                <a:cs typeface="MS PGothic"/>
              </a:rPr>
              <a:t>る</a:t>
            </a:r>
            <a:r>
              <a:rPr sz="2800" dirty="0" err="1">
                <a:latin typeface="MS PGothic"/>
                <a:cs typeface="MS PGothic"/>
              </a:rPr>
              <a:t>べ</a:t>
            </a:r>
            <a:r>
              <a:rPr sz="2800" spc="-5" dirty="0" err="1">
                <a:latin typeface="MS PGothic"/>
                <a:cs typeface="MS PGothic"/>
              </a:rPr>
              <a:t>き</a:t>
            </a:r>
            <a:r>
              <a:rPr sz="2800" dirty="0" err="1">
                <a:latin typeface="MS PGothic"/>
                <a:cs typeface="MS PGothic"/>
              </a:rPr>
              <a:t>問題</a:t>
            </a:r>
            <a:r>
              <a:rPr sz="2800" spc="-5" dirty="0" err="1">
                <a:latin typeface="MS PGothic"/>
                <a:cs typeface="MS PGothic"/>
              </a:rPr>
              <a:t>で</a:t>
            </a:r>
            <a:r>
              <a:rPr sz="2800" dirty="0" err="1">
                <a:latin typeface="MS PGothic"/>
                <a:cs typeface="MS PGothic"/>
              </a:rPr>
              <a:t>あ</a:t>
            </a:r>
            <a:r>
              <a:rPr sz="2800" spc="-5" dirty="0" err="1">
                <a:latin typeface="MS PGothic"/>
                <a:cs typeface="MS PGothic"/>
              </a:rPr>
              <a:t>る</a:t>
            </a:r>
            <a:endParaRPr sz="2800" dirty="0">
              <a:latin typeface="MS PGothic"/>
              <a:cs typeface="MS PGothic"/>
            </a:endParaRPr>
          </a:p>
        </p:txBody>
      </p:sp>
      <p:sp>
        <p:nvSpPr>
          <p:cNvPr id="3" name="テキスト ボックス 2">
            <a:extLst>
              <a:ext uri="{FF2B5EF4-FFF2-40B4-BE49-F238E27FC236}">
                <a16:creationId xmlns:a16="http://schemas.microsoft.com/office/drawing/2014/main" id="{7424B896-E9AC-384D-9D4F-437DC9EE3D7A}"/>
              </a:ext>
            </a:extLst>
          </p:cNvPr>
          <p:cNvSpPr txBox="1"/>
          <p:nvPr/>
        </p:nvSpPr>
        <p:spPr>
          <a:xfrm>
            <a:off x="7911313" y="156464"/>
            <a:ext cx="1415772" cy="584775"/>
          </a:xfrm>
          <a:prstGeom prst="rect">
            <a:avLst/>
          </a:prstGeom>
          <a:noFill/>
        </p:spPr>
        <p:txBody>
          <a:bodyPr wrap="none" rtlCol="0">
            <a:spAutoFit/>
          </a:bodyPr>
          <a:lstStyle/>
          <a:p>
            <a:r>
              <a:rPr lang="ja-JP" altLang="en-US" sz="3200">
                <a:latin typeface="MS PGothic" panose="020B0600070205080204" pitchFamily="34" charset="-128"/>
                <a:ea typeface="MS PGothic" panose="020B0600070205080204" pitchFamily="34" charset="-128"/>
              </a:rPr>
              <a:t>（中田）</a:t>
            </a:r>
            <a:endParaRPr lang="en-US" altLang="ja-JP" sz="3200" dirty="0">
              <a:latin typeface="MS PGothic" panose="020B0600070205080204" pitchFamily="34" charset="-128"/>
              <a:ea typeface="MS PGothic" panose="020B0600070205080204" pitchFamily="34" charset="-128"/>
            </a:endParaRPr>
          </a:p>
        </p:txBody>
      </p:sp>
      <p:sp>
        <p:nvSpPr>
          <p:cNvPr id="4" name="object 58">
            <a:extLst>
              <a:ext uri="{FF2B5EF4-FFF2-40B4-BE49-F238E27FC236}">
                <a16:creationId xmlns:a16="http://schemas.microsoft.com/office/drawing/2014/main" id="{5C707E32-5E6F-5045-B6DF-FA4550FD2F8D}"/>
              </a:ext>
            </a:extLst>
          </p:cNvPr>
          <p:cNvSpPr txBox="1"/>
          <p:nvPr/>
        </p:nvSpPr>
        <p:spPr>
          <a:xfrm>
            <a:off x="3832880" y="156462"/>
            <a:ext cx="5186431" cy="570028"/>
          </a:xfrm>
          <a:prstGeom prst="rect">
            <a:avLst/>
          </a:prstGeom>
        </p:spPr>
        <p:txBody>
          <a:bodyPr vert="horz" wrap="square" lIns="0" tIns="15875" rIns="0" bIns="0" rtlCol="0">
            <a:spAutoFit/>
          </a:bodyPr>
          <a:lstStyle/>
          <a:p>
            <a:pPr marL="12700">
              <a:spcBef>
                <a:spcPts val="125"/>
              </a:spcBef>
            </a:pPr>
            <a:r>
              <a:rPr sz="3600" u="sng" spc="20" dirty="0">
                <a:latin typeface="MS PGothic"/>
                <a:cs typeface="MS PGothic"/>
              </a:rPr>
              <a:t>「障害受容」論の統合</a:t>
            </a:r>
            <a:endParaRPr sz="3600" u="sng" dirty="0">
              <a:latin typeface="MS PGothic"/>
              <a:cs typeface="MS PGothic"/>
            </a:endParaRPr>
          </a:p>
        </p:txBody>
      </p:sp>
    </p:spTree>
    <p:extLst>
      <p:ext uri="{BB962C8B-B14F-4D97-AF65-F5344CB8AC3E}">
        <p14:creationId xmlns:p14="http://schemas.microsoft.com/office/powerpoint/2010/main" val="34410639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2CEBCAF7-51E4-7913-10C7-971FF2791BD3}"/>
              </a:ext>
            </a:extLst>
          </p:cNvPr>
          <p:cNvSpPr>
            <a:spLocks noGrp="1"/>
          </p:cNvSpPr>
          <p:nvPr>
            <p:ph type="title"/>
          </p:nvPr>
        </p:nvSpPr>
        <p:spPr>
          <a:xfrm>
            <a:off x="1097020" y="2098043"/>
            <a:ext cx="9997960" cy="1676400"/>
          </a:xfrm>
        </p:spPr>
        <p:txBody>
          <a:bodyPr>
            <a:normAutofit fontScale="90000"/>
          </a:bodyPr>
          <a:lstStyle/>
          <a:p>
            <a:pPr algn="ctr"/>
            <a:r>
              <a:rPr lang="ja-JP" altLang="en-US" cap="all" dirty="0">
                <a:solidFill>
                  <a:srgbClr val="099BDD"/>
                </a:solidFill>
                <a:latin typeface="BIZ UDPゴシック" panose="020B0400000000000000" pitchFamily="50" charset="-128"/>
                <a:ea typeface="BIZ UDPゴシック" panose="020B0400000000000000" pitchFamily="50" charset="-128"/>
              </a:rPr>
              <a:t>地域連携・</a:t>
            </a:r>
            <a:r>
              <a:rPr lang="ja-JP" altLang="en-US" cap="all">
                <a:solidFill>
                  <a:srgbClr val="099BDD"/>
                </a:solidFill>
                <a:latin typeface="BIZ UDPゴシック" panose="020B0400000000000000" pitchFamily="50" charset="-128"/>
                <a:ea typeface="BIZ UDPゴシック" panose="020B0400000000000000" pitchFamily="50" charset="-128"/>
              </a:rPr>
              <a:t>地域支援</a:t>
            </a:r>
            <a:r>
              <a:rPr lang="en-US" altLang="ja-JP" cap="all" dirty="0">
                <a:solidFill>
                  <a:srgbClr val="099BDD"/>
                </a:solidFill>
                <a:latin typeface="BIZ UDPゴシック" panose="020B0400000000000000" pitchFamily="50" charset="-128"/>
                <a:ea typeface="BIZ UDPゴシック" panose="020B0400000000000000" pitchFamily="50" charset="-128"/>
              </a:rPr>
              <a:t>/</a:t>
            </a:r>
            <a:r>
              <a:rPr lang="ja-JP" altLang="en-US" cap="all">
                <a:solidFill>
                  <a:srgbClr val="099BDD"/>
                </a:solidFill>
                <a:latin typeface="BIZ UDPゴシック" panose="020B0400000000000000" pitchFamily="50" charset="-128"/>
                <a:ea typeface="BIZ UDPゴシック" panose="020B0400000000000000" pitchFamily="50" charset="-128"/>
              </a:rPr>
              <a:t>移行支援</a:t>
            </a:r>
            <a:endParaRPr lang="ja-JP" altLang="en-US"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F269F0D8-5EBD-3CD7-7CB7-9553FA722520}"/>
              </a:ext>
            </a:extLst>
          </p:cNvPr>
          <p:cNvSpPr>
            <a:spLocks noGrp="1"/>
          </p:cNvSpPr>
          <p:nvPr>
            <p:ph type="sldNum" sz="quarter" idx="12"/>
          </p:nvPr>
        </p:nvSpPr>
        <p:spPr/>
        <p:txBody>
          <a:bodyPr/>
          <a:lstStyle/>
          <a:p>
            <a:pPr algn="l">
              <a:defRPr/>
            </a:pPr>
            <a:fld id="{F7197E0B-3DE5-44B4-8205-21AF5ABFE129}" type="slidenum">
              <a:rPr lang="ja-JP" altLang="en-US">
                <a:solidFill>
                  <a:prstClr val="black">
                    <a:tint val="75000"/>
                  </a:prstClr>
                </a:solidFill>
                <a:latin typeface="UD デジタル 教科書体 NK-B" panose="02020700000000000000" pitchFamily="18" charset="-128"/>
                <a:ea typeface="UD デジタル 教科書体 NK-B" panose="02020700000000000000" pitchFamily="18" charset="-128"/>
              </a:rPr>
              <a:pPr algn="l">
                <a:defRPr/>
              </a:pPr>
              <a:t>42</a:t>
            </a:fld>
            <a:endParaRPr lang="ja-JP" altLang="en-US">
              <a:solidFill>
                <a:prstClr val="black">
                  <a:tint val="75000"/>
                </a:prstClr>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9887560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538410" y="273623"/>
            <a:ext cx="9687850" cy="635696"/>
          </a:xfrm>
          <a:prstGeom prst="rect">
            <a:avLst/>
          </a:prstGeom>
          <a:noFill/>
          <a:ln w="9525">
            <a:noFill/>
            <a:miter lim="800000"/>
            <a:headEnd/>
            <a:tailEnd/>
          </a:ln>
        </p:spPr>
        <p:txBody>
          <a:bodyPr wrap="square" anchor="t" anchorCtr="0">
            <a:noAutofit/>
          </a:bodyPr>
          <a:lstStyle/>
          <a:p>
            <a:pPr marL="539750" indent="-539750">
              <a:spcBef>
                <a:spcPts val="1200"/>
              </a:spcBef>
              <a:defRPr/>
            </a:pPr>
            <a:r>
              <a:rPr lang="ja-JP" altLang="en-US" sz="2800" u="sng"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rPr>
              <a:t>地域連携、地域支援</a:t>
            </a:r>
            <a:endParaRPr lang="en-US" altLang="ja-JP" sz="2800" dirty="0">
              <a:solidFill>
                <a:srgbClr val="2C2C2C"/>
              </a:solidFill>
              <a:latin typeface="BIZ UDPゴシック" panose="020B0400000000000000" pitchFamily="50" charset="-128"/>
              <a:ea typeface="BIZ UDPゴシック" panose="020B0400000000000000" pitchFamily="50" charset="-128"/>
              <a:cs typeface="HG丸ｺﾞｼｯｸM-PRO" pitchFamily="50" charset="-128"/>
            </a:endParaRPr>
          </a:p>
        </p:txBody>
      </p:sp>
      <p:sp>
        <p:nvSpPr>
          <p:cNvPr id="2" name="スライド番号プレースホルダー 1"/>
          <p:cNvSpPr>
            <a:spLocks noGrp="1"/>
          </p:cNvSpPr>
          <p:nvPr>
            <p:ph type="sldNum" sz="quarter" idx="12"/>
          </p:nvPr>
        </p:nvSpPr>
        <p:spPr/>
        <p:txBody>
          <a:bodyPr/>
          <a:lstStyle/>
          <a:p>
            <a:pPr>
              <a:defRPr/>
            </a:pPr>
            <a:fld id="{73E44226-3A56-4DE8-9BB1-36395FE9667F}" type="slidenum">
              <a:rPr lang="en-US" altLang="ja-JP">
                <a:solidFill>
                  <a:schemeClr val="bg1"/>
                </a:solidFill>
                <a:latin typeface="BIZ UDPゴシック" panose="020B0400000000000000" pitchFamily="50" charset="-128"/>
                <a:ea typeface="BIZ UDPゴシック" panose="020B0400000000000000" pitchFamily="50" charset="-128"/>
              </a:rPr>
              <a:pPr>
                <a:defRPr/>
              </a:pPr>
              <a:t>43</a:t>
            </a:fld>
            <a:endParaRPr lang="en-US" altLang="ja-JP" dirty="0">
              <a:solidFill>
                <a:schemeClr val="bg1"/>
              </a:solidFill>
              <a:latin typeface="BIZ UDPゴシック" panose="020B0400000000000000" pitchFamily="50" charset="-128"/>
              <a:ea typeface="BIZ UDPゴシック" panose="020B0400000000000000" pitchFamily="50" charset="-128"/>
            </a:endParaRPr>
          </a:p>
        </p:txBody>
      </p:sp>
      <p:sp>
        <p:nvSpPr>
          <p:cNvPr id="18" name="Rectangle 1">
            <a:extLst>
              <a:ext uri="{FF2B5EF4-FFF2-40B4-BE49-F238E27FC236}">
                <a16:creationId xmlns:a16="http://schemas.microsoft.com/office/drawing/2014/main" id="{7DCE29E3-C37E-794E-B07F-77B5541BF558}"/>
              </a:ext>
            </a:extLst>
          </p:cNvPr>
          <p:cNvSpPr>
            <a:spLocks noChangeArrowheads="1"/>
          </p:cNvSpPr>
          <p:nvPr/>
        </p:nvSpPr>
        <p:spPr bwMode="auto">
          <a:xfrm>
            <a:off x="4681381" y="726028"/>
            <a:ext cx="7155355" cy="5630322"/>
          </a:xfrm>
          <a:prstGeom prst="rect">
            <a:avLst/>
          </a:prstGeom>
          <a:noFill/>
          <a:ln w="9525">
            <a:noFill/>
            <a:miter lim="800000"/>
            <a:headEnd/>
            <a:tailEnd/>
          </a:ln>
        </p:spPr>
        <p:txBody>
          <a:bodyPr wrap="square" anchor="t" anchorCtr="0">
            <a:noAutofit/>
          </a:bodyPr>
          <a:lstStyle/>
          <a:p>
            <a:pPr marL="317500" indent="-317500">
              <a:defRPr/>
            </a:pPr>
            <a:r>
              <a:rPr lang="ja-JP" altLang="en-US"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u="sng"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「地域支援」「地域連携」</a:t>
            </a:r>
            <a:r>
              <a:rPr lang="ja-JP" altLang="en-US"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は、こどもとその家族が、安心して生活するために不可欠である。</a:t>
            </a: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317500" indent="304800">
              <a:defRPr/>
            </a:pPr>
            <a:r>
              <a:rPr lang="ja-JP" altLang="en-US"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こどもが地域の一員として、生活できるように関係者の日々のコミュニケーションが重要</a:t>
            </a: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357188" indent="306388">
              <a:tabLst>
                <a:tab pos="357188" algn="l"/>
              </a:tabLst>
            </a:pP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地域との関係づくり</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　</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地域との協働</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p>
          <a:p>
            <a:pPr marL="987425" indent="173038">
              <a:tabLst>
                <a:tab pos="987425" algn="l"/>
              </a:tabLst>
            </a:pP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自立支援協議会こども部会等、地域と接点を持つことを心がける</a:t>
            </a:r>
            <a:endParaRPr lang="en-US" altLang="ja-JP" sz="2000" dirty="0">
              <a:latin typeface="BIZ UDPゴシック" panose="020B0400000000000000" pitchFamily="50" charset="-128"/>
              <a:ea typeface="BIZ UDPゴシック" panose="020B0400000000000000" pitchFamily="50" charset="-128"/>
              <a:cs typeface="HG丸ｺﾞｼｯｸM-PRO" pitchFamily="50" charset="-128"/>
            </a:endParaRPr>
          </a:p>
          <a:p>
            <a:pPr marL="357188" indent="306388">
              <a:tabLst>
                <a:tab pos="357188" algn="l"/>
              </a:tabLst>
              <a:defRPr/>
            </a:pP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所属機関との連携</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p>
          <a:p>
            <a:pPr marL="981075">
              <a:defRPr/>
            </a:pP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　保育所や幼稚園、学校などこどもが主に過ごす場所、担任との接点を</a:t>
            </a:r>
            <a:r>
              <a:rPr lang="ja-JP" altLang="en-US" sz="2000">
                <a:latin typeface="BIZ UDPゴシック" panose="020B0400000000000000" pitchFamily="50" charset="-128"/>
                <a:ea typeface="BIZ UDPゴシック" panose="020B0400000000000000" pitchFamily="50" charset="-128"/>
                <a:cs typeface="HG丸ｺﾞｼｯｸM-PRO" pitchFamily="50" charset="-128"/>
              </a:rPr>
              <a:t>持つ。（友達関係の把握も含めて）</a:t>
            </a:r>
            <a:endParaRPr lang="en-US" altLang="ja-JP" sz="2000" dirty="0">
              <a:latin typeface="BIZ UDPゴシック" panose="020B0400000000000000" pitchFamily="50" charset="-128"/>
              <a:ea typeface="BIZ UDPゴシック" panose="020B0400000000000000" pitchFamily="50" charset="-128"/>
              <a:cs typeface="HG丸ｺﾞｼｯｸM-PRO" pitchFamily="50" charset="-128"/>
            </a:endParaRPr>
          </a:p>
          <a:p>
            <a:pPr marL="981075">
              <a:defRPr/>
            </a:pPr>
            <a:r>
              <a:rPr lang="ja-JP" altLang="en-US" sz="2000">
                <a:latin typeface="BIZ UDPゴシック" panose="020B0400000000000000" pitchFamily="50" charset="-128"/>
                <a:ea typeface="BIZ UDPゴシック" panose="020B0400000000000000" pitchFamily="50" charset="-128"/>
                <a:cs typeface="HG丸ｺﾞｼｯｸM-PRO" pitchFamily="50" charset="-128"/>
              </a:rPr>
              <a:t>　保育所保育指針や幼稚園教育要領、放課後児童クラブ運営指針、こどもの居場所づくりに関する指針</a:t>
            </a:r>
          </a:p>
          <a:p>
            <a:pPr marL="981075">
              <a:defRPr/>
            </a:pPr>
            <a:r>
              <a:rPr lang="ja-JP" altLang="en-US" sz="2000">
                <a:latin typeface="BIZ UDPゴシック" panose="020B0400000000000000" pitchFamily="50" charset="-128"/>
                <a:ea typeface="BIZ UDPゴシック" panose="020B0400000000000000" pitchFamily="50" charset="-128"/>
                <a:cs typeface="HG丸ｺﾞｼｯｸM-PRO" pitchFamily="50" charset="-128"/>
              </a:rPr>
              <a:t>等への理解も大切。</a:t>
            </a:r>
            <a:endParaRPr lang="en-US" altLang="ja-JP" sz="2000" dirty="0">
              <a:latin typeface="BIZ UDPゴシック" panose="020B0400000000000000" pitchFamily="50" charset="-128"/>
              <a:ea typeface="BIZ UDPゴシック" panose="020B0400000000000000" pitchFamily="50" charset="-128"/>
              <a:cs typeface="HG丸ｺﾞｼｯｸM-PRO" pitchFamily="50" charset="-128"/>
            </a:endParaRPr>
          </a:p>
          <a:p>
            <a:pPr marL="357188" indent="306388">
              <a:tabLst>
                <a:tab pos="357188" algn="l"/>
              </a:tabLst>
            </a:pP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行政機関との連携</a:t>
            </a:r>
            <a:r>
              <a:rPr lang="en-US" altLang="ja-JP" sz="2000"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a:t>
            </a:r>
          </a:p>
          <a:p>
            <a:pPr marL="981075" indent="306388">
              <a:tabLst>
                <a:tab pos="357188" algn="l"/>
              </a:tabLst>
            </a:pP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障害</a:t>
            </a:r>
            <a:r>
              <a:rPr lang="ja-JP" altLang="en-US" sz="2000">
                <a:latin typeface="BIZ UDPゴシック" panose="020B0400000000000000" pitchFamily="50" charset="-128"/>
                <a:ea typeface="BIZ UDPゴシック" panose="020B0400000000000000" pitchFamily="50" charset="-128"/>
                <a:cs typeface="HG丸ｺﾞｼｯｸM-PRO" pitchFamily="50" charset="-128"/>
              </a:rPr>
              <a:t>福祉関連だけで</a:t>
            </a: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なく</a:t>
            </a:r>
            <a:r>
              <a:rPr lang="ja-JP" altLang="en-US" sz="2000">
                <a:latin typeface="BIZ UDPゴシック" panose="020B0400000000000000" pitchFamily="50" charset="-128"/>
                <a:ea typeface="BIZ UDPゴシック" panose="020B0400000000000000" pitchFamily="50" charset="-128"/>
                <a:cs typeface="HG丸ｺﾞｼｯｸM-PRO" pitchFamily="50" charset="-128"/>
              </a:rPr>
              <a:t>、子育て支援関連部署との連携</a:t>
            </a:r>
            <a:r>
              <a:rPr lang="ja-JP" altLang="en-US" sz="2000" dirty="0">
                <a:latin typeface="BIZ UDPゴシック" panose="020B0400000000000000" pitchFamily="50" charset="-128"/>
                <a:ea typeface="BIZ UDPゴシック" panose="020B0400000000000000" pitchFamily="50" charset="-128"/>
                <a:cs typeface="HG丸ｺﾞｼｯｸM-PRO" pitchFamily="50" charset="-128"/>
              </a:rPr>
              <a:t>が</a:t>
            </a:r>
            <a:r>
              <a:rPr lang="ja-JP" altLang="en-US" sz="2000">
                <a:latin typeface="BIZ UDPゴシック" panose="020B0400000000000000" pitchFamily="50" charset="-128"/>
                <a:ea typeface="BIZ UDPゴシック" panose="020B0400000000000000" pitchFamily="50" charset="-128"/>
                <a:cs typeface="HG丸ｺﾞｼｯｸM-PRO" pitchFamily="50" charset="-128"/>
              </a:rPr>
              <a:t>重要。</a:t>
            </a: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a:p>
            <a:pPr marL="263525" indent="-263525">
              <a:tabLst>
                <a:tab pos="542925" algn="l"/>
              </a:tabLst>
            </a:pPr>
            <a:r>
              <a:rPr lang="ja-JP" altLang="en-US"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a:t>
            </a:r>
            <a:r>
              <a:rPr lang="ja-JP" altLang="en-US" sz="2000" u="sng" dirty="0">
                <a:solidFill>
                  <a:srgbClr val="FF0000"/>
                </a:solidFill>
                <a:latin typeface="BIZ UDPゴシック" panose="020B0400000000000000" pitchFamily="50" charset="-128"/>
                <a:ea typeface="BIZ UDPゴシック" panose="020B0400000000000000" pitchFamily="50" charset="-128"/>
                <a:cs typeface="HG丸ｺﾞｼｯｸM-PRO" pitchFamily="50" charset="-128"/>
              </a:rPr>
              <a:t>「移行支援」</a:t>
            </a:r>
            <a:r>
              <a:rPr lang="ja-JP" altLang="en-US" sz="2000">
                <a:solidFill>
                  <a:srgbClr val="0432FF"/>
                </a:solidFill>
                <a:latin typeface="BIZ UDPゴシック" panose="020B0400000000000000" pitchFamily="50" charset="-128"/>
                <a:ea typeface="BIZ UDPゴシック" panose="020B0400000000000000" pitchFamily="50" charset="-128"/>
                <a:cs typeface="HG丸ｺﾞｼｯｸM-PRO" pitchFamily="50" charset="-128"/>
              </a:rPr>
              <a:t>は、インクルージョンの視点から、こども園や放課後児童クラブ等と連携を大切に。</a:t>
            </a:r>
            <a:endParaRPr lang="en-US" altLang="ja-JP" sz="2000" dirty="0">
              <a:solidFill>
                <a:srgbClr val="0432FF"/>
              </a:solidFill>
              <a:latin typeface="BIZ UDPゴシック" panose="020B0400000000000000" pitchFamily="50" charset="-128"/>
              <a:ea typeface="BIZ UDPゴシック" panose="020B0400000000000000" pitchFamily="50" charset="-128"/>
              <a:cs typeface="HG丸ｺﾞｼｯｸM-PRO" pitchFamily="50" charset="-128"/>
            </a:endParaRPr>
          </a:p>
        </p:txBody>
      </p:sp>
      <p:pic>
        <p:nvPicPr>
          <p:cNvPr id="3" name="図 2">
            <a:extLst>
              <a:ext uri="{FF2B5EF4-FFF2-40B4-BE49-F238E27FC236}">
                <a16:creationId xmlns:a16="http://schemas.microsoft.com/office/drawing/2014/main" id="{730D071C-DD29-377E-539E-CF1BB50E924E}"/>
              </a:ext>
            </a:extLst>
          </p:cNvPr>
          <p:cNvPicPr>
            <a:picLocks noChangeAspect="1"/>
          </p:cNvPicPr>
          <p:nvPr/>
        </p:nvPicPr>
        <p:blipFill>
          <a:blip r:embed="rId3"/>
          <a:stretch>
            <a:fillRect/>
          </a:stretch>
        </p:blipFill>
        <p:spPr>
          <a:xfrm>
            <a:off x="1326261" y="830395"/>
            <a:ext cx="3142971" cy="2527473"/>
          </a:xfrm>
          <a:prstGeom prst="rect">
            <a:avLst/>
          </a:prstGeom>
        </p:spPr>
      </p:pic>
      <p:sp>
        <p:nvSpPr>
          <p:cNvPr id="9" name="楕円 8">
            <a:extLst>
              <a:ext uri="{FF2B5EF4-FFF2-40B4-BE49-F238E27FC236}">
                <a16:creationId xmlns:a16="http://schemas.microsoft.com/office/drawing/2014/main" id="{AF9CE925-E462-1957-9D85-D6235D86A4DE}"/>
              </a:ext>
            </a:extLst>
          </p:cNvPr>
          <p:cNvSpPr/>
          <p:nvPr/>
        </p:nvSpPr>
        <p:spPr>
          <a:xfrm>
            <a:off x="1755014" y="2394277"/>
            <a:ext cx="1699774" cy="956872"/>
          </a:xfrm>
          <a:prstGeom prst="ellipse">
            <a:avLst/>
          </a:prstGeom>
          <a:noFill/>
          <a:ln w="73025" cap="flat" cmpd="sng" algn="ctr">
            <a:solidFill>
              <a:srgbClr val="FF0000"/>
            </a:solidFill>
            <a:prstDash val="sysDash"/>
            <a:round/>
            <a:headEnd type="none" w="med" len="med"/>
            <a:tailEnd type="none" w="med" len="med"/>
            <a:extLst>
              <a:ext uri="{C807C97D-BFC1-408E-A445-0C87EB9F89A2}">
                <ask:lineSketchStyleProps xmlns:ask="http://schemas.microsoft.com/office/drawing/2018/sketchyshapes" sd="1219033472">
                  <a:custGeom>
                    <a:avLst/>
                    <a:gdLst>
                      <a:gd name="connsiteX0" fmla="*/ 0 w 1699774"/>
                      <a:gd name="connsiteY0" fmla="*/ 442918 h 885835"/>
                      <a:gd name="connsiteX1" fmla="*/ 849887 w 1699774"/>
                      <a:gd name="connsiteY1" fmla="*/ 0 h 885835"/>
                      <a:gd name="connsiteX2" fmla="*/ 1699774 w 1699774"/>
                      <a:gd name="connsiteY2" fmla="*/ 442918 h 885835"/>
                      <a:gd name="connsiteX3" fmla="*/ 849887 w 1699774"/>
                      <a:gd name="connsiteY3" fmla="*/ 885836 h 885835"/>
                      <a:gd name="connsiteX4" fmla="*/ 0 w 1699774"/>
                      <a:gd name="connsiteY4" fmla="*/ 442918 h 885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9774" h="885835" extrusionOk="0">
                        <a:moveTo>
                          <a:pt x="0" y="442918"/>
                        </a:moveTo>
                        <a:cubicBezTo>
                          <a:pt x="-70296" y="154941"/>
                          <a:pt x="332562" y="17995"/>
                          <a:pt x="849887" y="0"/>
                        </a:cubicBezTo>
                        <a:cubicBezTo>
                          <a:pt x="1364394" y="9500"/>
                          <a:pt x="1644397" y="200062"/>
                          <a:pt x="1699774" y="442918"/>
                        </a:cubicBezTo>
                        <a:cubicBezTo>
                          <a:pt x="1629432" y="756228"/>
                          <a:pt x="1297913" y="1003867"/>
                          <a:pt x="849887" y="885836"/>
                        </a:cubicBezTo>
                        <a:cubicBezTo>
                          <a:pt x="320073" y="852771"/>
                          <a:pt x="56632" y="714594"/>
                          <a:pt x="0" y="442918"/>
                        </a:cubicBezTo>
                        <a:close/>
                      </a:path>
                    </a:pathLst>
                  </a:custGeom>
                  <ask:type>
                    <ask:lineSketchNone/>
                  </ask:type>
                </ask:lineSketchStyleProps>
              </a:ext>
            </a:extLst>
          </a:ln>
        </p:spPr>
        <p:style>
          <a:lnRef idx="0">
            <a:scrgbClr r="0" g="0" b="0"/>
          </a:lnRef>
          <a:fillRef idx="0">
            <a:scrgbClr r="0" g="0" b="0"/>
          </a:fillRef>
          <a:effectRef idx="0">
            <a:scrgbClr r="0" g="0" b="0"/>
          </a:effectRef>
          <a:fontRef idx="minor">
            <a:schemeClr val="accent4"/>
          </a:fontRef>
        </p:style>
        <p:txBody>
          <a:bodyPr rtlCol="0" anchor="ctr"/>
          <a:lstStyle/>
          <a:p>
            <a:pPr algn="ctr">
              <a:defRPr/>
            </a:pPr>
            <a:endParaRPr lang="ja-JP" altLang="en-US">
              <a:solidFill>
                <a:srgbClr val="F24099"/>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4984842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Oval 7"/>
          <p:cNvSpPr>
            <a:spLocks noChangeArrowheads="1"/>
          </p:cNvSpPr>
          <p:nvPr/>
        </p:nvSpPr>
        <p:spPr bwMode="auto">
          <a:xfrm>
            <a:off x="2437640" y="1928890"/>
            <a:ext cx="7316278" cy="1244371"/>
          </a:xfrm>
          <a:prstGeom prst="ellipse">
            <a:avLst/>
          </a:prstGeom>
          <a:solidFill>
            <a:schemeClr val="accent1"/>
          </a:solidFill>
          <a:ln>
            <a:noFill/>
          </a:ln>
          <a:effectLst>
            <a:outerShdw dist="53882"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21507" name="Text Box 8"/>
          <p:cNvSpPr txBox="1">
            <a:spLocks noChangeArrowheads="1"/>
          </p:cNvSpPr>
          <p:nvPr/>
        </p:nvSpPr>
        <p:spPr bwMode="auto">
          <a:xfrm>
            <a:off x="1243761" y="257182"/>
            <a:ext cx="937704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dirty="0">
                <a:solidFill>
                  <a:srgbClr val="000000"/>
                </a:solidFill>
                <a:latin typeface="BIZ UDPゴシック" panose="020B0400000000000000" pitchFamily="50" charset="-128"/>
                <a:ea typeface="BIZ UDPゴシック" panose="020B0400000000000000" pitchFamily="50" charset="-128"/>
              </a:rPr>
              <a:t>こども</a:t>
            </a:r>
            <a:r>
              <a:rPr kumimoji="0" lang="ja-JP" altLang="en-US">
                <a:solidFill>
                  <a:srgbClr val="000000"/>
                </a:solidFill>
                <a:latin typeface="BIZ UDPゴシック" panose="020B0400000000000000" pitchFamily="50" charset="-128"/>
                <a:ea typeface="BIZ UDPゴシック" panose="020B0400000000000000" pitchFamily="50" charset="-128"/>
              </a:rPr>
              <a:t>の自立に</a:t>
            </a:r>
            <a:r>
              <a:rPr kumimoji="0" lang="ja-JP" altLang="en-US" dirty="0">
                <a:solidFill>
                  <a:srgbClr val="000000"/>
                </a:solidFill>
                <a:latin typeface="BIZ UDPゴシック" panose="020B0400000000000000" pitchFamily="50" charset="-128"/>
                <a:ea typeface="BIZ UDPゴシック" panose="020B0400000000000000" pitchFamily="50" charset="-128"/>
              </a:rPr>
              <a:t>向けて</a:t>
            </a:r>
          </a:p>
          <a:p>
            <a:pPr eaLnBrk="1" fontAlgn="base" hangingPunct="1">
              <a:spcBef>
                <a:spcPct val="0"/>
              </a:spcBef>
              <a:spcAft>
                <a:spcPct val="0"/>
              </a:spcAft>
              <a:buFontTx/>
              <a:buNone/>
            </a:pPr>
            <a:r>
              <a:rPr kumimoji="0" lang="ja-JP" altLang="en-US" dirty="0">
                <a:solidFill>
                  <a:srgbClr val="000000"/>
                </a:solidFill>
                <a:latin typeface="BIZ UDPゴシック" panose="020B0400000000000000" pitchFamily="50" charset="-128"/>
                <a:ea typeface="BIZ UDPゴシック" panose="020B0400000000000000" pitchFamily="50" charset="-128"/>
              </a:rPr>
              <a:t>　「縦横連携」を意識したネットワークづくり</a:t>
            </a:r>
          </a:p>
        </p:txBody>
      </p:sp>
      <p:sp>
        <p:nvSpPr>
          <p:cNvPr id="21508" name="Text Box 9"/>
          <p:cNvSpPr txBox="1">
            <a:spLocks noChangeArrowheads="1"/>
          </p:cNvSpPr>
          <p:nvPr/>
        </p:nvSpPr>
        <p:spPr bwMode="auto">
          <a:xfrm>
            <a:off x="2329657" y="1484785"/>
            <a:ext cx="4185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sz="2400" dirty="0">
                <a:solidFill>
                  <a:srgbClr val="000000"/>
                </a:solidFill>
                <a:latin typeface="BIZ UDPゴシック" panose="020B0400000000000000" pitchFamily="50" charset="-128"/>
                <a:ea typeface="BIZ UDPゴシック" panose="020B0400000000000000" pitchFamily="50" charset="-128"/>
              </a:rPr>
              <a:t>こどもの成長・発達とともに</a:t>
            </a:r>
          </a:p>
        </p:txBody>
      </p:sp>
      <p:sp>
        <p:nvSpPr>
          <p:cNvPr id="21509" name="Text Box 10"/>
          <p:cNvSpPr txBox="1">
            <a:spLocks noChangeArrowheads="1"/>
          </p:cNvSpPr>
          <p:nvPr/>
        </p:nvSpPr>
        <p:spPr bwMode="auto">
          <a:xfrm>
            <a:off x="3444143" y="2134164"/>
            <a:ext cx="541686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sz="2400" dirty="0">
                <a:solidFill>
                  <a:schemeClr val="bg1"/>
                </a:solidFill>
                <a:latin typeface="BIZ UDPゴシック" panose="020B0400000000000000" pitchFamily="50" charset="-128"/>
                <a:ea typeface="BIZ UDPゴシック" panose="020B0400000000000000" pitchFamily="50" charset="-128"/>
              </a:rPr>
              <a:t>個々がもつ発達課題、支援ニーズ変化</a:t>
            </a:r>
          </a:p>
          <a:p>
            <a:pPr eaLnBrk="1" fontAlgn="base" hangingPunct="1">
              <a:spcBef>
                <a:spcPct val="0"/>
              </a:spcBef>
              <a:spcAft>
                <a:spcPct val="0"/>
              </a:spcAft>
              <a:buFontTx/>
              <a:buNone/>
            </a:pPr>
            <a:r>
              <a:rPr kumimoji="0" lang="ja-JP" altLang="en-US" sz="2400" dirty="0">
                <a:solidFill>
                  <a:schemeClr val="bg1"/>
                </a:solidFill>
                <a:latin typeface="BIZ UDPゴシック" panose="020B0400000000000000" pitchFamily="50" charset="-128"/>
                <a:ea typeface="BIZ UDPゴシック" panose="020B0400000000000000" pitchFamily="50" charset="-128"/>
              </a:rPr>
              <a:t>親・家族が抱える生活ニーズ変化</a:t>
            </a:r>
          </a:p>
        </p:txBody>
      </p:sp>
      <p:sp>
        <p:nvSpPr>
          <p:cNvPr id="21510" name="Text Box 13"/>
          <p:cNvSpPr txBox="1">
            <a:spLocks noChangeArrowheads="1"/>
          </p:cNvSpPr>
          <p:nvPr/>
        </p:nvSpPr>
        <p:spPr bwMode="auto">
          <a:xfrm>
            <a:off x="5217242" y="3226271"/>
            <a:ext cx="41857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sz="2400">
                <a:solidFill>
                  <a:srgbClr val="000000"/>
                </a:solidFill>
                <a:latin typeface="BIZ UDPゴシック" panose="020B0400000000000000" pitchFamily="50" charset="-128"/>
                <a:ea typeface="BIZ UDPゴシック" panose="020B0400000000000000" pitchFamily="50" charset="-128"/>
              </a:rPr>
              <a:t>一機関だけでは支えきれない</a:t>
            </a:r>
          </a:p>
        </p:txBody>
      </p:sp>
      <p:sp>
        <p:nvSpPr>
          <p:cNvPr id="21511" name="Text Box 14"/>
          <p:cNvSpPr txBox="1">
            <a:spLocks noChangeArrowheads="1"/>
          </p:cNvSpPr>
          <p:nvPr/>
        </p:nvSpPr>
        <p:spPr bwMode="auto">
          <a:xfrm>
            <a:off x="1354787" y="4221089"/>
            <a:ext cx="678629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kumimoji="0" lang="ja-JP" altLang="en-US" sz="2400" dirty="0">
                <a:solidFill>
                  <a:srgbClr val="000000"/>
                </a:solidFill>
                <a:latin typeface="BIZ UDPゴシック" panose="020B0400000000000000" pitchFamily="50" charset="-128"/>
                <a:ea typeface="BIZ UDPゴシック" panose="020B0400000000000000" pitchFamily="50" charset="-128"/>
              </a:rPr>
              <a:t>◆移行期をどう繋いでいくかという視点</a:t>
            </a:r>
          </a:p>
          <a:p>
            <a:pPr eaLnBrk="1" fontAlgn="base" hangingPunct="1">
              <a:spcBef>
                <a:spcPct val="0"/>
              </a:spcBef>
              <a:spcAft>
                <a:spcPct val="0"/>
              </a:spcAft>
              <a:buFontTx/>
              <a:buNone/>
            </a:pPr>
            <a:endParaRPr kumimoji="0" lang="ja-JP" altLang="en-US" sz="2400" dirty="0">
              <a:solidFill>
                <a:srgbClr val="000000"/>
              </a:solidFill>
              <a:latin typeface="BIZ UDPゴシック" panose="020B0400000000000000" pitchFamily="50" charset="-128"/>
              <a:ea typeface="BIZ UDPゴシック" panose="020B0400000000000000" pitchFamily="50" charset="-128"/>
            </a:endParaRPr>
          </a:p>
        </p:txBody>
      </p:sp>
      <p:sp>
        <p:nvSpPr>
          <p:cNvPr id="21512" name="Line 22"/>
          <p:cNvSpPr>
            <a:spLocks noChangeShapeType="1"/>
          </p:cNvSpPr>
          <p:nvPr/>
        </p:nvSpPr>
        <p:spPr bwMode="auto">
          <a:xfrm>
            <a:off x="1805120" y="1412875"/>
            <a:ext cx="8915400" cy="0"/>
          </a:xfrm>
          <a:prstGeom prst="line">
            <a:avLst/>
          </a:prstGeom>
          <a:noFill/>
          <a:ln w="28575">
            <a:solidFill>
              <a:srgbClr val="FF0000"/>
            </a:solidFill>
            <a:round/>
            <a:headEnd/>
            <a:tailEnd/>
          </a:ln>
          <a:effectLst>
            <a:outerShdw algn="ctr" rotWithShape="0">
              <a:schemeClr val="bg2">
                <a:alpha val="50000"/>
              </a:schemeClr>
            </a:outerShdw>
          </a:effectLst>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21514" name="テキスト ボックス 16"/>
          <p:cNvSpPr txBox="1">
            <a:spLocks noChangeArrowheads="1"/>
          </p:cNvSpPr>
          <p:nvPr/>
        </p:nvSpPr>
        <p:spPr bwMode="auto">
          <a:xfrm>
            <a:off x="2889716" y="3646678"/>
            <a:ext cx="75713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400" dirty="0">
                <a:solidFill>
                  <a:srgbClr val="000000"/>
                </a:solidFill>
                <a:latin typeface="BIZ UDPゴシック" panose="020B0400000000000000" pitchFamily="50" charset="-128"/>
                <a:ea typeface="BIZ UDPゴシック" panose="020B0400000000000000" pitchFamily="50" charset="-128"/>
              </a:rPr>
              <a:t>ライフステージを見通した一貫性・継続性のある支援</a:t>
            </a:r>
          </a:p>
        </p:txBody>
      </p:sp>
      <p:sp>
        <p:nvSpPr>
          <p:cNvPr id="21515" name="テキスト ボックス 17"/>
          <p:cNvSpPr txBox="1">
            <a:spLocks noChangeArrowheads="1"/>
          </p:cNvSpPr>
          <p:nvPr/>
        </p:nvSpPr>
        <p:spPr bwMode="auto">
          <a:xfrm>
            <a:off x="1588686" y="4593322"/>
            <a:ext cx="7622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000" dirty="0">
                <a:solidFill>
                  <a:srgbClr val="000000"/>
                </a:solidFill>
                <a:latin typeface="BIZ UDPゴシック" panose="020B0400000000000000" pitchFamily="50" charset="-128"/>
                <a:ea typeface="BIZ UDPゴシック" panose="020B0400000000000000" pitchFamily="50" charset="-128"/>
              </a:rPr>
              <a:t>　担任や学年が変わる小さな移行期</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pPr eaLnBrk="1" fontAlgn="base" hangingPunct="1">
              <a:spcBef>
                <a:spcPct val="0"/>
              </a:spcBef>
              <a:spcAft>
                <a:spcPct val="0"/>
              </a:spcAft>
              <a:buFontTx/>
              <a:buNone/>
            </a:pPr>
            <a:r>
              <a:rPr lang="ja-JP" altLang="en-US" sz="2000" dirty="0">
                <a:solidFill>
                  <a:srgbClr val="000000"/>
                </a:solidFill>
                <a:latin typeface="BIZ UDPゴシック" panose="020B0400000000000000" pitchFamily="50" charset="-128"/>
                <a:ea typeface="BIZ UDPゴシック" panose="020B0400000000000000" pitchFamily="50" charset="-128"/>
              </a:rPr>
              <a:t>　入園、入学、卒後などライフイベントと関連した大きな移行期</a:t>
            </a:r>
          </a:p>
        </p:txBody>
      </p:sp>
      <p:sp>
        <p:nvSpPr>
          <p:cNvPr id="21516" name="テキスト ボックス 18"/>
          <p:cNvSpPr txBox="1">
            <a:spLocks noChangeArrowheads="1"/>
          </p:cNvSpPr>
          <p:nvPr/>
        </p:nvSpPr>
        <p:spPr bwMode="auto">
          <a:xfrm>
            <a:off x="1343473" y="5229201"/>
            <a:ext cx="103412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400" dirty="0">
                <a:solidFill>
                  <a:srgbClr val="000000"/>
                </a:solidFill>
                <a:latin typeface="BIZ UDPゴシック" panose="020B0400000000000000" pitchFamily="50" charset="-128"/>
                <a:ea typeface="BIZ UDPゴシック" panose="020B0400000000000000" pitchFamily="50" charset="-128"/>
              </a:rPr>
              <a:t>◆「縦・横」のネットワークでニーズに応じた支援を展開するという視点</a:t>
            </a:r>
          </a:p>
        </p:txBody>
      </p:sp>
      <p:sp>
        <p:nvSpPr>
          <p:cNvPr id="20" name="フリーフォーム 19"/>
          <p:cNvSpPr/>
          <p:nvPr/>
        </p:nvSpPr>
        <p:spPr bwMode="auto">
          <a:xfrm>
            <a:off x="6329920" y="1702268"/>
            <a:ext cx="1110985" cy="290512"/>
          </a:xfrm>
          <a:custGeom>
            <a:avLst/>
            <a:gdLst>
              <a:gd name="connsiteX0" fmla="*/ 0 w 1023583"/>
              <a:gd name="connsiteY0" fmla="*/ 0 h 368489"/>
              <a:gd name="connsiteX1" fmla="*/ 846161 w 1023583"/>
              <a:gd name="connsiteY1" fmla="*/ 81886 h 368489"/>
              <a:gd name="connsiteX2" fmla="*/ 996287 w 1023583"/>
              <a:gd name="connsiteY2" fmla="*/ 327546 h 368489"/>
              <a:gd name="connsiteX3" fmla="*/ 1009935 w 1023583"/>
              <a:gd name="connsiteY3" fmla="*/ 327546 h 368489"/>
            </a:gdLst>
            <a:ahLst/>
            <a:cxnLst>
              <a:cxn ang="0">
                <a:pos x="connsiteX0" y="connsiteY0"/>
              </a:cxn>
              <a:cxn ang="0">
                <a:pos x="connsiteX1" y="connsiteY1"/>
              </a:cxn>
              <a:cxn ang="0">
                <a:pos x="connsiteX2" y="connsiteY2"/>
              </a:cxn>
              <a:cxn ang="0">
                <a:pos x="connsiteX3" y="connsiteY3"/>
              </a:cxn>
            </a:cxnLst>
            <a:rect l="l" t="t" r="r" b="b"/>
            <a:pathLst>
              <a:path w="1023583" h="368489">
                <a:moveTo>
                  <a:pt x="0" y="0"/>
                </a:moveTo>
                <a:cubicBezTo>
                  <a:pt x="340056" y="13647"/>
                  <a:pt x="680113" y="27295"/>
                  <a:pt x="846161" y="81886"/>
                </a:cubicBezTo>
                <a:cubicBezTo>
                  <a:pt x="1012209" y="136477"/>
                  <a:pt x="968991" y="286603"/>
                  <a:pt x="996287" y="327546"/>
                </a:cubicBezTo>
                <a:cubicBezTo>
                  <a:pt x="1023583" y="368489"/>
                  <a:pt x="1016759" y="348017"/>
                  <a:pt x="1009935" y="327546"/>
                </a:cubicBezTo>
              </a:path>
            </a:pathLst>
          </a:custGeom>
          <a:ln>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a:lstStyle/>
          <a:p>
            <a:pPr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22" name="フリーフォーム 21"/>
          <p:cNvSpPr/>
          <p:nvPr/>
        </p:nvSpPr>
        <p:spPr bwMode="auto">
          <a:xfrm>
            <a:off x="3903319" y="3124668"/>
            <a:ext cx="1143661" cy="412750"/>
          </a:xfrm>
          <a:custGeom>
            <a:avLst/>
            <a:gdLst>
              <a:gd name="connsiteX0" fmla="*/ 1055427 w 1055427"/>
              <a:gd name="connsiteY0" fmla="*/ 395785 h 411708"/>
              <a:gd name="connsiteX1" fmla="*/ 332096 w 1055427"/>
              <a:gd name="connsiteY1" fmla="*/ 354842 h 411708"/>
              <a:gd name="connsiteX2" fmla="*/ 45493 w 1055427"/>
              <a:gd name="connsiteY2" fmla="*/ 54591 h 411708"/>
              <a:gd name="connsiteX3" fmla="*/ 59140 w 1055427"/>
              <a:gd name="connsiteY3" fmla="*/ 27296 h 411708"/>
            </a:gdLst>
            <a:ahLst/>
            <a:cxnLst>
              <a:cxn ang="0">
                <a:pos x="connsiteX0" y="connsiteY0"/>
              </a:cxn>
              <a:cxn ang="0">
                <a:pos x="connsiteX1" y="connsiteY1"/>
              </a:cxn>
              <a:cxn ang="0">
                <a:pos x="connsiteX2" y="connsiteY2"/>
              </a:cxn>
              <a:cxn ang="0">
                <a:pos x="connsiteX3" y="connsiteY3"/>
              </a:cxn>
            </a:cxnLst>
            <a:rect l="l" t="t" r="r" b="b"/>
            <a:pathLst>
              <a:path w="1055427" h="411708">
                <a:moveTo>
                  <a:pt x="1055427" y="395785"/>
                </a:moveTo>
                <a:cubicBezTo>
                  <a:pt x="777922" y="403746"/>
                  <a:pt x="500418" y="411708"/>
                  <a:pt x="332096" y="354842"/>
                </a:cubicBezTo>
                <a:cubicBezTo>
                  <a:pt x="163774" y="297976"/>
                  <a:pt x="90986" y="109182"/>
                  <a:pt x="45493" y="54591"/>
                </a:cubicBezTo>
                <a:cubicBezTo>
                  <a:pt x="0" y="0"/>
                  <a:pt x="29570" y="13648"/>
                  <a:pt x="59140" y="27296"/>
                </a:cubicBezTo>
              </a:path>
            </a:pathLst>
          </a:custGeom>
          <a:ln>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a:lstStyle/>
          <a:p>
            <a:pPr fontAlgn="base">
              <a:spcBef>
                <a:spcPct val="0"/>
              </a:spcBef>
              <a:spcAft>
                <a:spcPct val="0"/>
              </a:spcAft>
              <a:defRPr/>
            </a:pPr>
            <a:endParaRPr kumimoji="0" lang="ja-JP" altLang="en-US" sz="4000">
              <a:solidFill>
                <a:srgbClr val="000000"/>
              </a:solidFill>
              <a:latin typeface="BIZ UDPゴシック" panose="020B0400000000000000" pitchFamily="50" charset="-128"/>
              <a:ea typeface="BIZ UDPゴシック" panose="020B0400000000000000" pitchFamily="50" charset="-128"/>
            </a:endParaRPr>
          </a:p>
        </p:txBody>
      </p:sp>
      <p:sp>
        <p:nvSpPr>
          <p:cNvPr id="3" name="テキスト ボックス 18">
            <a:extLst>
              <a:ext uri="{FF2B5EF4-FFF2-40B4-BE49-F238E27FC236}">
                <a16:creationId xmlns:a16="http://schemas.microsoft.com/office/drawing/2014/main" id="{33A6EB84-03CF-9711-7107-5F09C3D88F43}"/>
              </a:ext>
            </a:extLst>
          </p:cNvPr>
          <p:cNvSpPr txBox="1">
            <a:spLocks noChangeArrowheads="1"/>
          </p:cNvSpPr>
          <p:nvPr/>
        </p:nvSpPr>
        <p:spPr bwMode="auto">
          <a:xfrm>
            <a:off x="1343472" y="5733257"/>
            <a:ext cx="93770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ea typeface="ＭＳ Ｐゴシック" pitchFamily="50" charset="-128"/>
              </a:defRPr>
            </a:lvl1pPr>
            <a:lvl2pPr marL="742950" indent="-285750" eaLnBrk="0" hangingPunct="0">
              <a:spcBef>
                <a:spcPct val="20000"/>
              </a:spcBef>
              <a:buChar char="–"/>
              <a:defRPr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50" charset="-128"/>
              </a:defRPr>
            </a:lvl9pPr>
          </a:lstStyle>
          <a:p>
            <a:pPr eaLnBrk="1" fontAlgn="base" hangingPunct="1">
              <a:spcBef>
                <a:spcPct val="0"/>
              </a:spcBef>
              <a:spcAft>
                <a:spcPct val="0"/>
              </a:spcAft>
              <a:buFontTx/>
              <a:buNone/>
            </a:pPr>
            <a:r>
              <a:rPr lang="ja-JP" altLang="en-US" sz="2400" dirty="0">
                <a:solidFill>
                  <a:srgbClr val="000000"/>
                </a:solidFill>
                <a:latin typeface="BIZ UDPゴシック" panose="020B0400000000000000" pitchFamily="50" charset="-128"/>
                <a:ea typeface="BIZ UDPゴシック" panose="020B0400000000000000" pitchFamily="50" charset="-128"/>
              </a:rPr>
              <a:t>◆こども同士（友達）と保護者同士（ママ友、パパ友、同属性）のネットワークで育ちあう、助け合う視点</a:t>
            </a:r>
          </a:p>
        </p:txBody>
      </p:sp>
      <p:sp>
        <p:nvSpPr>
          <p:cNvPr id="4" name="スライド番号プレースホルダー 3">
            <a:extLst>
              <a:ext uri="{FF2B5EF4-FFF2-40B4-BE49-F238E27FC236}">
                <a16:creationId xmlns:a16="http://schemas.microsoft.com/office/drawing/2014/main" id="{94AF1C56-EDEE-5EFC-840B-C95FF7E38438}"/>
              </a:ext>
            </a:extLst>
          </p:cNvPr>
          <p:cNvSpPr>
            <a:spLocks noGrp="1"/>
          </p:cNvSpPr>
          <p:nvPr>
            <p:ph type="sldNum" sz="quarter" idx="12"/>
          </p:nvPr>
        </p:nvSpPr>
        <p:spPr/>
        <p:txBody>
          <a:bodyPr/>
          <a:lstStyle/>
          <a:p>
            <a:fld id="{9D1E3EA3-BD4D-6E43-978F-523B06AF1452}" type="slidenum">
              <a:rPr kumimoji="1" lang="ja-JP" altLang="en-US" smtClean="0"/>
              <a:t>44</a:t>
            </a:fld>
            <a:endParaRPr kumimoji="1" lang="ja-JP" altLang="en-US"/>
          </a:p>
        </p:txBody>
      </p:sp>
    </p:spTree>
    <p:extLst>
      <p:ext uri="{BB962C8B-B14F-4D97-AF65-F5344CB8AC3E}">
        <p14:creationId xmlns:p14="http://schemas.microsoft.com/office/powerpoint/2010/main" val="23656526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AutoShape 2"/>
          <p:cNvSpPr>
            <a:spLocks noChangeArrowheads="1"/>
          </p:cNvSpPr>
          <p:nvPr/>
        </p:nvSpPr>
        <p:spPr bwMode="auto">
          <a:xfrm>
            <a:off x="1415480" y="116634"/>
            <a:ext cx="9378490" cy="648070"/>
          </a:xfrm>
          <a:prstGeom prst="roundRect">
            <a:avLst>
              <a:gd name="adj" fmla="val 16667"/>
            </a:avLst>
          </a:prstGeom>
          <a:solidFill>
            <a:srgbClr val="FFFF66"/>
          </a:solidFill>
          <a:ln w="9525">
            <a:solidFill>
              <a:schemeClr val="tx1"/>
            </a:solidFill>
            <a:round/>
            <a:headEnd/>
            <a:tailEnd/>
          </a:ln>
          <a:effectLst>
            <a:outerShdw dist="107763" dir="2700000" algn="ctr" rotWithShape="0">
              <a:schemeClr val="bg2">
                <a:alpha val="50000"/>
              </a:schemeClr>
            </a:outerShdw>
          </a:effectLst>
        </p:spPr>
        <p:txBody>
          <a:bodyPr wrap="none" anchor="ctr"/>
          <a:lstStyle/>
          <a:p>
            <a:pPr algn="ctr" eaLnBrk="0" fontAlgn="base" hangingPunct="0">
              <a:spcBef>
                <a:spcPct val="0"/>
              </a:spcBef>
              <a:spcAft>
                <a:spcPct val="0"/>
              </a:spcAft>
            </a:pPr>
            <a:r>
              <a:rPr kumimoji="0" lang="ja-JP" altLang="en-US" sz="3200" dirty="0">
                <a:solidFill>
                  <a:srgbClr val="000000"/>
                </a:solidFill>
                <a:latin typeface="BIZ UDPゴシック" panose="020B0400000000000000" pitchFamily="50" charset="-128"/>
                <a:ea typeface="BIZ UDPゴシック" panose="020B0400000000000000" pitchFamily="50" charset="-128"/>
              </a:rPr>
              <a:t>関係者同士が、情報の共有や引き継ぎ</a:t>
            </a:r>
          </a:p>
        </p:txBody>
      </p:sp>
      <p:sp>
        <p:nvSpPr>
          <p:cNvPr id="24580" name="AutoShape 3"/>
          <p:cNvSpPr>
            <a:spLocks noChangeArrowheads="1"/>
          </p:cNvSpPr>
          <p:nvPr/>
        </p:nvSpPr>
        <p:spPr bwMode="auto">
          <a:xfrm>
            <a:off x="1571498" y="908720"/>
            <a:ext cx="9222473" cy="5328592"/>
          </a:xfrm>
          <a:prstGeom prst="roundRect">
            <a:avLst>
              <a:gd name="adj" fmla="val 6925"/>
            </a:avLst>
          </a:prstGeom>
          <a:noFill/>
          <a:ln w="9525">
            <a:noFill/>
            <a:round/>
            <a:headEnd/>
            <a:tailEnd/>
          </a:ln>
        </p:spPr>
        <p:txBody>
          <a:bodyPr wrap="square" lIns="90000" tIns="46800" rIns="90000" bIns="46800" anchor="t" anchorCtr="0">
            <a:noAutofit/>
          </a:bodyPr>
          <a:lstStyle/>
          <a:p>
            <a:pPr marL="342900" indent="-342900">
              <a:buFont typeface="Arial" panose="020B0604020202020204" pitchFamily="34" charset="0"/>
              <a:buChar char="•"/>
            </a:pPr>
            <a:r>
              <a:rPr lang="ja-JP" altLang="en-US" sz="2000" b="1" dirty="0">
                <a:solidFill>
                  <a:srgbClr val="000000"/>
                </a:solidFill>
                <a:latin typeface="BIZ UDPゴシック" panose="020B0400000000000000" pitchFamily="50" charset="-128"/>
                <a:ea typeface="BIZ UDPゴシック" panose="020B0400000000000000" pitchFamily="50" charset="-128"/>
              </a:rPr>
              <a:t>運動・感覚・行動・情動・認知の特性に関する情報の引き継ぎ</a:t>
            </a:r>
            <a:endParaRPr lang="en-US" altLang="ja-JP" sz="2000" b="1" dirty="0">
              <a:solidFill>
                <a:srgbClr val="000000"/>
              </a:solidFill>
              <a:latin typeface="BIZ UDPゴシック" panose="020B0400000000000000" pitchFamily="50" charset="-128"/>
              <a:ea typeface="BIZ UDPゴシック" panose="020B0400000000000000" pitchFamily="50" charset="-128"/>
            </a:endParaRPr>
          </a:p>
          <a:p>
            <a:r>
              <a:rPr lang="ja-JP" altLang="en-US" sz="2000" dirty="0">
                <a:solidFill>
                  <a:srgbClr val="000000"/>
                </a:solidFill>
                <a:latin typeface="BIZ UDPゴシック" panose="020B0400000000000000" pitchFamily="50" charset="-128"/>
                <a:ea typeface="BIZ UDPゴシック" panose="020B0400000000000000" pitchFamily="50" charset="-128"/>
              </a:rPr>
              <a:t>　　　　検査結果、遅れ／特異性、強み／弱み、年齢経過による変化</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pPr marL="342900" indent="-342900">
              <a:spcBef>
                <a:spcPts val="1200"/>
              </a:spcBef>
              <a:buFont typeface="Arial" panose="020B0604020202020204" pitchFamily="34" charset="0"/>
              <a:buChar char="•"/>
            </a:pPr>
            <a:r>
              <a:rPr lang="ja-JP" altLang="en-US" sz="2000" b="1" dirty="0">
                <a:solidFill>
                  <a:srgbClr val="000000"/>
                </a:solidFill>
                <a:latin typeface="BIZ UDPゴシック" panose="020B0400000000000000" pitchFamily="50" charset="-128"/>
                <a:ea typeface="BIZ UDPゴシック" panose="020B0400000000000000" pitchFamily="50" charset="-128"/>
              </a:rPr>
              <a:t>個別支援計画の引き継ぎ</a:t>
            </a:r>
            <a:endParaRPr lang="en-US" altLang="ja-JP" sz="2000" b="1" dirty="0">
              <a:solidFill>
                <a:srgbClr val="000000"/>
              </a:solidFill>
              <a:latin typeface="BIZ UDPゴシック" panose="020B0400000000000000" pitchFamily="50" charset="-128"/>
              <a:ea typeface="BIZ UDPゴシック" panose="020B0400000000000000" pitchFamily="50" charset="-128"/>
            </a:endParaRPr>
          </a:p>
          <a:p>
            <a:r>
              <a:rPr lang="ja-JP" altLang="en-US" sz="2000" dirty="0">
                <a:solidFill>
                  <a:srgbClr val="000000"/>
                </a:solidFill>
                <a:latin typeface="BIZ UDPゴシック" panose="020B0400000000000000" pitchFamily="50" charset="-128"/>
                <a:ea typeface="BIZ UDPゴシック" panose="020B0400000000000000" pitchFamily="50" charset="-128"/>
              </a:rPr>
              <a:t>　　　　ニーズの整理、長期・短期目標、達成状況、</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r>
              <a:rPr lang="ja-JP" altLang="en-US" sz="2000" dirty="0">
                <a:solidFill>
                  <a:srgbClr val="000000"/>
                </a:solidFill>
                <a:latin typeface="BIZ UDPゴシック" panose="020B0400000000000000" pitchFamily="50" charset="-128"/>
                <a:ea typeface="BIZ UDPゴシック" panose="020B0400000000000000" pitchFamily="50" charset="-128"/>
              </a:rPr>
              <a:t>　　　　保護者満足度、新たな課題の整理へ</a:t>
            </a:r>
            <a:endParaRPr lang="en-US" altLang="ja-JP" sz="800" dirty="0">
              <a:solidFill>
                <a:srgbClr val="000000"/>
              </a:solidFill>
              <a:latin typeface="BIZ UDPゴシック" panose="020B0400000000000000" pitchFamily="50" charset="-128"/>
              <a:ea typeface="BIZ UDPゴシック" panose="020B0400000000000000" pitchFamily="50" charset="-128"/>
            </a:endParaRPr>
          </a:p>
          <a:p>
            <a:pPr marL="342900" indent="-342900">
              <a:spcBef>
                <a:spcPts val="1200"/>
              </a:spcBef>
              <a:buFont typeface="Arial" panose="020B0604020202020204" pitchFamily="34" charset="0"/>
              <a:buChar char="•"/>
            </a:pPr>
            <a:r>
              <a:rPr lang="ja-JP" altLang="en-US" sz="2000" b="1" dirty="0">
                <a:solidFill>
                  <a:srgbClr val="000000"/>
                </a:solidFill>
                <a:latin typeface="BIZ UDPゴシック" panose="020B0400000000000000" pitchFamily="50" charset="-128"/>
                <a:ea typeface="BIZ UDPゴシック" panose="020B0400000000000000" pitchFamily="50" charset="-128"/>
              </a:rPr>
              <a:t>支援の方法及び内容の引き継ぎ</a:t>
            </a:r>
            <a:endParaRPr lang="en-US" altLang="ja-JP" sz="2000" b="1" dirty="0">
              <a:solidFill>
                <a:srgbClr val="000000"/>
              </a:solidFill>
              <a:latin typeface="BIZ UDPゴシック" panose="020B0400000000000000" pitchFamily="50" charset="-128"/>
              <a:ea typeface="BIZ UDPゴシック" panose="020B0400000000000000" pitchFamily="50" charset="-128"/>
            </a:endParaRPr>
          </a:p>
          <a:p>
            <a:r>
              <a:rPr lang="ja-JP" altLang="en-US" sz="2000" dirty="0">
                <a:solidFill>
                  <a:srgbClr val="000000"/>
                </a:solidFill>
                <a:latin typeface="BIZ UDPゴシック" panose="020B0400000000000000" pitchFamily="50" charset="-128"/>
                <a:ea typeface="BIZ UDPゴシック" panose="020B0400000000000000" pitchFamily="50" charset="-128"/>
              </a:rPr>
              <a:t>　　　　計画に基づく日々の支援の具体的内容（教材、声掛け等）</a:t>
            </a:r>
            <a:endParaRPr lang="en-US" altLang="ja-JP" sz="2000" b="1" dirty="0">
              <a:solidFill>
                <a:srgbClr val="000000"/>
              </a:solidFill>
              <a:latin typeface="BIZ UDPゴシック" panose="020B0400000000000000" pitchFamily="50" charset="-128"/>
              <a:ea typeface="BIZ UDPゴシック" panose="020B0400000000000000" pitchFamily="50" charset="-128"/>
            </a:endParaRPr>
          </a:p>
          <a:p>
            <a:pPr marL="342900" indent="-342900">
              <a:spcBef>
                <a:spcPts val="1200"/>
              </a:spcBef>
              <a:buFont typeface="Arial" panose="020B0604020202020204" pitchFamily="34" charset="0"/>
              <a:buChar char="•"/>
            </a:pPr>
            <a:r>
              <a:rPr lang="ja-JP" altLang="en-US" sz="2000" b="1" dirty="0">
                <a:solidFill>
                  <a:srgbClr val="000000"/>
                </a:solidFill>
                <a:latin typeface="BIZ UDPゴシック" panose="020B0400000000000000" pitchFamily="50" charset="-128"/>
                <a:ea typeface="BIZ UDPゴシック" panose="020B0400000000000000" pitchFamily="50" charset="-128"/>
              </a:rPr>
              <a:t>保護者と話し合ってきたことの引き継ぎ</a:t>
            </a:r>
            <a:endParaRPr lang="en-US" altLang="ja-JP" sz="2000" b="1" dirty="0">
              <a:solidFill>
                <a:srgbClr val="000000"/>
              </a:solidFill>
              <a:latin typeface="BIZ UDPゴシック" panose="020B0400000000000000" pitchFamily="50" charset="-128"/>
              <a:ea typeface="BIZ UDPゴシック" panose="020B0400000000000000" pitchFamily="50" charset="-128"/>
            </a:endParaRPr>
          </a:p>
          <a:p>
            <a:r>
              <a:rPr lang="ja-JP" altLang="en-US" sz="2000" dirty="0">
                <a:solidFill>
                  <a:srgbClr val="000000"/>
                </a:solidFill>
                <a:latin typeface="BIZ UDPゴシック" panose="020B0400000000000000" pitchFamily="50" charset="-128"/>
                <a:ea typeface="BIZ UDPゴシック" panose="020B0400000000000000" pitchFamily="50" charset="-128"/>
              </a:rPr>
              <a:t>　　　　生育歴（子の育ちの特徴、苦労してきたこと）</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r>
              <a:rPr lang="ja-JP" altLang="en-US" sz="2000" dirty="0">
                <a:solidFill>
                  <a:srgbClr val="000000"/>
                </a:solidFill>
                <a:latin typeface="BIZ UDPゴシック" panose="020B0400000000000000" pitchFamily="50" charset="-128"/>
                <a:ea typeface="BIZ UDPゴシック" panose="020B0400000000000000" pitchFamily="50" charset="-128"/>
              </a:rPr>
              <a:t>　　　　提供された情報（健診、医療機関受診、相談経緯）</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r>
              <a:rPr lang="ja-JP" altLang="en-US" sz="2000" dirty="0">
                <a:solidFill>
                  <a:srgbClr val="000000"/>
                </a:solidFill>
                <a:latin typeface="BIZ UDPゴシック" panose="020B0400000000000000" pitchFamily="50" charset="-128"/>
                <a:ea typeface="BIZ UDPゴシック" panose="020B0400000000000000" pitchFamily="50" charset="-128"/>
              </a:rPr>
              <a:t>　　　　家族（父・母、祖父母、兄弟等）の思いや不安　周囲の環境</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pPr marL="342900" indent="-342900">
              <a:spcBef>
                <a:spcPts val="1200"/>
              </a:spcBef>
              <a:buFont typeface="Arial" panose="020B0604020202020204" pitchFamily="34" charset="0"/>
              <a:buChar char="•"/>
            </a:pPr>
            <a:r>
              <a:rPr lang="ja-JP" altLang="en-US" sz="2000" b="1" dirty="0">
                <a:solidFill>
                  <a:srgbClr val="000000"/>
                </a:solidFill>
                <a:latin typeface="BIZ UDPゴシック" panose="020B0400000000000000" pitchFamily="50" charset="-128"/>
                <a:ea typeface="BIZ UDPゴシック" panose="020B0400000000000000" pitchFamily="50" charset="-128"/>
              </a:rPr>
              <a:t>地域関係機関の情報の引き継ぎ</a:t>
            </a:r>
            <a:endParaRPr lang="en-US" altLang="ja-JP" sz="2000" b="1" dirty="0">
              <a:solidFill>
                <a:srgbClr val="000000"/>
              </a:solidFill>
              <a:latin typeface="BIZ UDPゴシック" panose="020B0400000000000000" pitchFamily="50" charset="-128"/>
              <a:ea typeface="BIZ UDPゴシック" panose="020B0400000000000000" pitchFamily="50" charset="-128"/>
            </a:endParaRPr>
          </a:p>
          <a:p>
            <a:r>
              <a:rPr lang="ja-JP" altLang="en-US" sz="2000" dirty="0">
                <a:solidFill>
                  <a:srgbClr val="000000"/>
                </a:solidFill>
                <a:latin typeface="BIZ UDPゴシック" panose="020B0400000000000000" pitchFamily="50" charset="-128"/>
                <a:ea typeface="BIZ UDPゴシック" panose="020B0400000000000000" pitchFamily="50" charset="-128"/>
              </a:rPr>
              <a:t>　　　　利用頻度、担当者、情報共有の方法、役割分担など</a:t>
            </a:r>
            <a:endParaRPr lang="en-US" altLang="ja-JP" sz="2000" dirty="0">
              <a:solidFill>
                <a:srgbClr val="000000"/>
              </a:solidFill>
              <a:latin typeface="BIZ UDPゴシック" panose="020B0400000000000000" pitchFamily="50" charset="-128"/>
              <a:ea typeface="BIZ UDPゴシック" panose="020B0400000000000000" pitchFamily="50" charset="-128"/>
            </a:endParaRPr>
          </a:p>
          <a:p>
            <a:endParaRPr lang="ja-JP" altLang="en-US" sz="20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F2A0B8C6-D0EC-81D6-DA51-74D98D4FFDFF}"/>
              </a:ext>
            </a:extLst>
          </p:cNvPr>
          <p:cNvSpPr>
            <a:spLocks noGrp="1"/>
          </p:cNvSpPr>
          <p:nvPr>
            <p:ph type="sldNum" sz="quarter" idx="12"/>
          </p:nvPr>
        </p:nvSpPr>
        <p:spPr/>
        <p:txBody>
          <a:bodyPr/>
          <a:lstStyle/>
          <a:p>
            <a:pPr>
              <a:defRPr/>
            </a:pPr>
            <a:fld id="{E1092D49-84C3-4752-8F4D-354FBC52CB74}" type="slidenum">
              <a:rPr lang="en-US" altLang="ja-JP" smtClean="0">
                <a:solidFill>
                  <a:srgbClr val="000000"/>
                </a:solidFill>
                <a:latin typeface="UD デジタル 教科書体 NK-B" panose="02020700000000000000" pitchFamily="18" charset="-128"/>
                <a:ea typeface="UD デジタル 教科書体 NK-B" panose="02020700000000000000" pitchFamily="18" charset="-128"/>
              </a:rPr>
              <a:pPr>
                <a:defRPr/>
              </a:pPr>
              <a:t>45</a:t>
            </a:fld>
            <a:endParaRPr lang="en-US" altLang="ja-JP" dirty="0">
              <a:solidFill>
                <a:srgbClr val="000000"/>
              </a:solidFill>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a:extLst>
              <a:ext uri="{FF2B5EF4-FFF2-40B4-BE49-F238E27FC236}">
                <a16:creationId xmlns:a16="http://schemas.microsoft.com/office/drawing/2014/main" id="{163B8CB6-8784-CEB8-10B0-C4A6A7570A90}"/>
              </a:ext>
            </a:extLst>
          </p:cNvPr>
          <p:cNvSpPr txBox="1"/>
          <p:nvPr/>
        </p:nvSpPr>
        <p:spPr>
          <a:xfrm>
            <a:off x="1919537" y="5951022"/>
            <a:ext cx="8784976" cy="584775"/>
          </a:xfrm>
          <a:prstGeom prst="rect">
            <a:avLst/>
          </a:prstGeom>
          <a:noFill/>
        </p:spPr>
        <p:txBody>
          <a:bodyPr wrap="square" rtlCol="0">
            <a:spAutoFit/>
          </a:bodyPr>
          <a:lstStyle/>
          <a:p>
            <a:r>
              <a:rPr lang="en-US" altLang="ja-JP" sz="1600" dirty="0">
                <a:solidFill>
                  <a:srgbClr val="FF0000"/>
                </a:solidFill>
                <a:latin typeface="BIZ UDPゴシック" panose="020B0400000000000000" pitchFamily="50" charset="-128"/>
                <a:ea typeface="BIZ UDPゴシック" panose="020B0400000000000000" pitchFamily="50" charset="-128"/>
              </a:rPr>
              <a:t>※</a:t>
            </a:r>
            <a:r>
              <a:rPr lang="ja-JP" altLang="en-US" sz="1600" dirty="0">
                <a:solidFill>
                  <a:srgbClr val="FF0000"/>
                </a:solidFill>
                <a:latin typeface="BIZ UDPゴシック" panose="020B0400000000000000" pitchFamily="50" charset="-128"/>
                <a:ea typeface="BIZ UDPゴシック" panose="020B0400000000000000" pitchFamily="50" charset="-128"/>
              </a:rPr>
              <a:t>情報の共有は、本人もしくは保護者の確認のもと行う必要がある。したがって、本人ならびに保護者が同席する支援会議の場で協議することが望ましい</a:t>
            </a:r>
          </a:p>
        </p:txBody>
      </p:sp>
    </p:spTree>
    <p:extLst>
      <p:ext uri="{BB962C8B-B14F-4D97-AF65-F5344CB8AC3E}">
        <p14:creationId xmlns:p14="http://schemas.microsoft.com/office/powerpoint/2010/main" val="13536969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89E4F-D640-5483-19F1-8B1549328D3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E657899-B5FA-0F46-CD15-5A3693C39039}"/>
              </a:ext>
            </a:extLst>
          </p:cNvPr>
          <p:cNvSpPr>
            <a:spLocks noGrp="1"/>
          </p:cNvSpPr>
          <p:nvPr>
            <p:ph type="title"/>
          </p:nvPr>
        </p:nvSpPr>
        <p:spPr/>
        <p:txBody>
          <a:bodyPr>
            <a:normAutofit/>
          </a:bodyPr>
          <a:lstStyle/>
          <a:p>
            <a:r>
              <a:rPr kumimoji="1" lang="ja-JP" altLang="en-US">
                <a:latin typeface="BIZ UDGothic" panose="020B0400000000000000" pitchFamily="49" charset="-128"/>
                <a:ea typeface="BIZ UDGothic" panose="020B0400000000000000" pitchFamily="49" charset="-128"/>
              </a:rPr>
              <a:t>「障害児支援のこれから」</a:t>
            </a:r>
            <a:br>
              <a:rPr kumimoji="1" lang="en-US" altLang="ja-JP" dirty="0">
                <a:latin typeface="BIZ UDGothic" panose="020B0400000000000000" pitchFamily="49" charset="-128"/>
                <a:ea typeface="BIZ UDGothic" panose="020B0400000000000000" pitchFamily="49" charset="-128"/>
              </a:rPr>
            </a:br>
            <a:r>
              <a:rPr kumimoji="1" lang="ja-JP" altLang="en-US">
                <a:latin typeface="BIZ UDGothic" panose="020B0400000000000000" pitchFamily="49" charset="-128"/>
                <a:ea typeface="BIZ UDGothic" panose="020B0400000000000000" pitchFamily="49" charset="-128"/>
              </a:rPr>
              <a:t>　　　　　　でお伝えいただきたいこと</a:t>
            </a:r>
          </a:p>
        </p:txBody>
      </p:sp>
      <p:sp>
        <p:nvSpPr>
          <p:cNvPr id="3" name="コンテンツ プレースホルダー 2">
            <a:extLst>
              <a:ext uri="{FF2B5EF4-FFF2-40B4-BE49-F238E27FC236}">
                <a16:creationId xmlns:a16="http://schemas.microsoft.com/office/drawing/2014/main" id="{DF6AA898-4BFF-7AB0-47AF-52BE16E380DD}"/>
              </a:ext>
            </a:extLst>
          </p:cNvPr>
          <p:cNvSpPr>
            <a:spLocks noGrp="1"/>
          </p:cNvSpPr>
          <p:nvPr>
            <p:ph idx="1"/>
          </p:nvPr>
        </p:nvSpPr>
        <p:spPr>
          <a:xfrm>
            <a:off x="838200" y="2005012"/>
            <a:ext cx="10515600" cy="4351338"/>
          </a:xfrm>
        </p:spPr>
        <p:txBody>
          <a:bodyPr>
            <a:normAutofit/>
          </a:bodyPr>
          <a:lstStyle/>
          <a:p>
            <a:pPr marL="0" indent="0">
              <a:buNone/>
            </a:pPr>
            <a:r>
              <a:rPr lang="ja-JP" altLang="en-US">
                <a:latin typeface="BIZ UDGothic" panose="020B0400000000000000" pitchFamily="49" charset="-128"/>
                <a:ea typeface="BIZ UDGothic" panose="020B0400000000000000" pitchFamily="49" charset="-128"/>
              </a:rPr>
              <a:t>１、インクルージョンの視点について整理をする</a:t>
            </a:r>
            <a:endParaRPr lang="en-US" altLang="ja-JP" dirty="0">
              <a:latin typeface="BIZ UDGothic" panose="020B0400000000000000" pitchFamily="49" charset="-128"/>
              <a:ea typeface="BIZ UDGothic" panose="020B0400000000000000" pitchFamily="49" charset="-128"/>
            </a:endParaRPr>
          </a:p>
          <a:p>
            <a:pPr marL="0" indent="0">
              <a:buNone/>
            </a:pPr>
            <a:r>
              <a:rPr lang="ja-JP" altLang="en-US"/>
              <a:t>　　（センター等の中核機能中心のスライドですが、</a:t>
            </a:r>
            <a:endParaRPr lang="en-US" altLang="ja-JP" dirty="0"/>
          </a:p>
          <a:p>
            <a:pPr marL="0" indent="0">
              <a:buNone/>
            </a:pPr>
            <a:r>
              <a:rPr lang="ja-JP" altLang="en-US"/>
              <a:t>　　　児発、放デイも地域支援や地域連携、移行支援が大切で</a:t>
            </a:r>
            <a:endParaRPr lang="en-US" altLang="ja-JP" dirty="0"/>
          </a:p>
          <a:p>
            <a:pPr marL="0" indent="0">
              <a:buNone/>
            </a:pPr>
            <a:r>
              <a:rPr lang="ja-JP" altLang="en-US"/>
              <a:t>　　　ある旨も併せて説明願います。）</a:t>
            </a:r>
            <a:endParaRPr lang="en-US" altLang="ja-JP" dirty="0">
              <a:latin typeface="BIZ UDGothic" panose="020B0400000000000000" pitchFamily="49" charset="-128"/>
              <a:ea typeface="BIZ UDGothic" panose="020B0400000000000000" pitchFamily="49" charset="-128"/>
            </a:endParaRPr>
          </a:p>
          <a:p>
            <a:pPr marL="0" indent="0">
              <a:buNone/>
            </a:pPr>
            <a:r>
              <a:rPr lang="ja-JP" altLang="en-US">
                <a:latin typeface="BIZ UDGothic" panose="020B0400000000000000" pitchFamily="49" charset="-128"/>
                <a:ea typeface="BIZ UDGothic" panose="020B0400000000000000" pitchFamily="49" charset="-128"/>
              </a:rPr>
              <a:t>２、保育所等訪問支援について理解する</a:t>
            </a:r>
            <a:endParaRPr lang="en-US" altLang="ja-JP" dirty="0">
              <a:latin typeface="BIZ UDGothic" panose="020B0400000000000000" pitchFamily="49" charset="-128"/>
              <a:ea typeface="BIZ UDGothic" panose="020B0400000000000000" pitchFamily="49" charset="-128"/>
            </a:endParaRPr>
          </a:p>
          <a:p>
            <a:pPr marL="0" indent="0">
              <a:buNone/>
            </a:pPr>
            <a:endParaRPr lang="en-US" altLang="ja-JP" dirty="0">
              <a:latin typeface="BIZ UDGothic" panose="020B0400000000000000" pitchFamily="49" charset="-128"/>
              <a:ea typeface="BIZ UDGothic" panose="020B0400000000000000" pitchFamily="49" charset="-128"/>
            </a:endParaRPr>
          </a:p>
          <a:p>
            <a:pPr marL="719138" indent="-719138">
              <a:buNone/>
            </a:pPr>
            <a:r>
              <a:rPr lang="ja-JP" altLang="en-US">
                <a:latin typeface="BIZ UDGothic" panose="020B0400000000000000" pitchFamily="49" charset="-128"/>
                <a:ea typeface="BIZ UDGothic" panose="020B0400000000000000" pitchFamily="49" charset="-128"/>
              </a:rPr>
              <a:t>３、改めて、障害児通所（入所）支援が果たすべき役割について整理をする。→皆さんが全体像を捉え、考え（始め</a:t>
            </a:r>
            <a:r>
              <a:rPr lang="en-US" altLang="ja-JP" dirty="0">
                <a:latin typeface="BIZ UDGothic" panose="020B0400000000000000" pitchFamily="49" charset="-128"/>
                <a:ea typeface="BIZ UDGothic" panose="020B0400000000000000" pitchFamily="49" charset="-128"/>
              </a:rPr>
              <a:t>/</a:t>
            </a:r>
            <a:r>
              <a:rPr lang="ja-JP" altLang="en-US">
                <a:latin typeface="BIZ UDGothic" panose="020B0400000000000000" pitchFamily="49" charset="-128"/>
                <a:ea typeface="BIZ UDGothic" panose="020B0400000000000000" pitchFamily="49" charset="-128"/>
              </a:rPr>
              <a:t>続け）ることが大切だと思います。</a:t>
            </a:r>
            <a:endParaRPr kumimoji="1" lang="ja-JP" altLang="en-US">
              <a:latin typeface="BIZ UDGothic" panose="020B0400000000000000" pitchFamily="49" charset="-128"/>
              <a:ea typeface="BIZ UDGothic" panose="020B0400000000000000" pitchFamily="49" charset="-128"/>
            </a:endParaRPr>
          </a:p>
        </p:txBody>
      </p:sp>
      <p:sp>
        <p:nvSpPr>
          <p:cNvPr id="5" name="スライド番号プレースホルダー 4">
            <a:extLst>
              <a:ext uri="{FF2B5EF4-FFF2-40B4-BE49-F238E27FC236}">
                <a16:creationId xmlns:a16="http://schemas.microsoft.com/office/drawing/2014/main" id="{318AA1A7-C5B1-97F1-9C21-92E0D6991734}"/>
              </a:ext>
            </a:extLst>
          </p:cNvPr>
          <p:cNvSpPr>
            <a:spLocks noGrp="1"/>
          </p:cNvSpPr>
          <p:nvPr>
            <p:ph type="sldNum" sz="quarter" idx="12"/>
          </p:nvPr>
        </p:nvSpPr>
        <p:spPr/>
        <p:txBody>
          <a:bodyPr/>
          <a:lstStyle/>
          <a:p>
            <a:fld id="{9D1E3EA3-BD4D-6E43-978F-523B06AF1452}" type="slidenum">
              <a:rPr kumimoji="1" lang="ja-JP" altLang="en-US" smtClean="0"/>
              <a:t>46</a:t>
            </a:fld>
            <a:endParaRPr kumimoji="1" lang="ja-JP" altLang="en-US"/>
          </a:p>
        </p:txBody>
      </p:sp>
      <p:sp>
        <p:nvSpPr>
          <p:cNvPr id="4" name="テキスト ボックス 3">
            <a:extLst>
              <a:ext uri="{FF2B5EF4-FFF2-40B4-BE49-F238E27FC236}">
                <a16:creationId xmlns:a16="http://schemas.microsoft.com/office/drawing/2014/main" id="{4E9770CE-B288-3E60-B041-1E1DA8A13AA2}"/>
              </a:ext>
            </a:extLst>
          </p:cNvPr>
          <p:cNvSpPr txBox="1"/>
          <p:nvPr/>
        </p:nvSpPr>
        <p:spPr>
          <a:xfrm>
            <a:off x="10329746" y="230188"/>
            <a:ext cx="1616927" cy="369332"/>
          </a:xfrm>
          <a:prstGeom prst="rect">
            <a:avLst/>
          </a:prstGeom>
          <a:solidFill>
            <a:schemeClr val="accent2"/>
          </a:solidFill>
          <a:ln>
            <a:solidFill>
              <a:schemeClr val="accent1"/>
            </a:solidFill>
          </a:ln>
        </p:spPr>
        <p:txBody>
          <a:bodyPr wrap="square" rtlCol="0">
            <a:spAutoFit/>
          </a:bodyPr>
          <a:lstStyle/>
          <a:p>
            <a:pPr algn="ctr"/>
            <a:r>
              <a:rPr lang="ja-JP" altLang="en-US">
                <a:solidFill>
                  <a:schemeClr val="bg1"/>
                </a:solidFill>
              </a:rPr>
              <a:t>本講義専用</a:t>
            </a:r>
            <a:endParaRPr kumimoji="1" lang="ja-JP" altLang="en-US">
              <a:solidFill>
                <a:schemeClr val="bg1"/>
              </a:solidFill>
            </a:endParaRPr>
          </a:p>
        </p:txBody>
      </p:sp>
    </p:spTree>
    <p:extLst>
      <p:ext uri="{BB962C8B-B14F-4D97-AF65-F5344CB8AC3E}">
        <p14:creationId xmlns:p14="http://schemas.microsoft.com/office/powerpoint/2010/main" val="33015308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6A533-9EB5-AC3D-0D3C-63DA1FEA6AF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3CF5D23-1DCA-3863-160E-334FDEAA289B}"/>
              </a:ext>
            </a:extLst>
          </p:cNvPr>
          <p:cNvSpPr>
            <a:spLocks noGrp="1"/>
          </p:cNvSpPr>
          <p:nvPr>
            <p:ph type="title"/>
          </p:nvPr>
        </p:nvSpPr>
        <p:spPr/>
        <p:txBody>
          <a:bodyPr>
            <a:normAutofit/>
          </a:bodyPr>
          <a:lstStyle/>
          <a:p>
            <a:r>
              <a:rPr kumimoji="1" lang="ja-JP" altLang="en-US">
                <a:latin typeface="BIZ UDGothic" panose="020B0400000000000000" pitchFamily="49" charset="-128"/>
                <a:ea typeface="BIZ UDGothic" panose="020B0400000000000000" pitchFamily="49" charset="-128"/>
              </a:rPr>
              <a:t>障害児支援のこれから</a:t>
            </a:r>
          </a:p>
        </p:txBody>
      </p:sp>
      <p:sp>
        <p:nvSpPr>
          <p:cNvPr id="3" name="コンテンツ プレースホルダー 2">
            <a:extLst>
              <a:ext uri="{FF2B5EF4-FFF2-40B4-BE49-F238E27FC236}">
                <a16:creationId xmlns:a16="http://schemas.microsoft.com/office/drawing/2014/main" id="{C859F632-A925-A703-4384-1E3B47969422}"/>
              </a:ext>
            </a:extLst>
          </p:cNvPr>
          <p:cNvSpPr>
            <a:spLocks noGrp="1"/>
          </p:cNvSpPr>
          <p:nvPr>
            <p:ph idx="1"/>
          </p:nvPr>
        </p:nvSpPr>
        <p:spPr>
          <a:xfrm>
            <a:off x="838200" y="2005012"/>
            <a:ext cx="10515600" cy="4351338"/>
          </a:xfrm>
        </p:spPr>
        <p:txBody>
          <a:bodyPr/>
          <a:lstStyle/>
          <a:p>
            <a:pPr marL="0" indent="0">
              <a:buNone/>
            </a:pPr>
            <a:r>
              <a:rPr lang="ja-JP" altLang="en-US">
                <a:latin typeface="BIZ UDGothic" panose="020B0400000000000000" pitchFamily="49" charset="-128"/>
                <a:ea typeface="BIZ UDGothic" panose="020B0400000000000000" pitchFamily="49" charset="-128"/>
              </a:rPr>
              <a:t>１、インクルージョンの視点について整理をする</a:t>
            </a:r>
            <a:endParaRPr lang="en-US" altLang="ja-JP" dirty="0">
              <a:latin typeface="BIZ UDGothic" panose="020B0400000000000000" pitchFamily="49" charset="-128"/>
              <a:ea typeface="BIZ UDGothic" panose="020B0400000000000000" pitchFamily="49" charset="-128"/>
            </a:endParaRPr>
          </a:p>
          <a:p>
            <a:pPr marL="0" indent="0">
              <a:buNone/>
            </a:pPr>
            <a:endParaRPr lang="en-US" altLang="ja-JP" dirty="0">
              <a:latin typeface="BIZ UDGothic" panose="020B0400000000000000" pitchFamily="49" charset="-128"/>
              <a:ea typeface="BIZ UDGothic" panose="020B0400000000000000" pitchFamily="49" charset="-128"/>
            </a:endParaRPr>
          </a:p>
          <a:p>
            <a:pPr marL="0" indent="0">
              <a:buNone/>
            </a:pPr>
            <a:r>
              <a:rPr lang="ja-JP" altLang="en-US">
                <a:latin typeface="BIZ UDGothic" panose="020B0400000000000000" pitchFamily="49" charset="-128"/>
                <a:ea typeface="BIZ UDGothic" panose="020B0400000000000000" pitchFamily="49" charset="-128"/>
              </a:rPr>
              <a:t>２、保育所等訪問支援について理解する</a:t>
            </a:r>
            <a:endParaRPr lang="en-US" altLang="ja-JP" dirty="0">
              <a:latin typeface="BIZ UDGothic" panose="020B0400000000000000" pitchFamily="49" charset="-128"/>
              <a:ea typeface="BIZ UDGothic" panose="020B0400000000000000" pitchFamily="49" charset="-128"/>
            </a:endParaRPr>
          </a:p>
          <a:p>
            <a:pPr marL="0" indent="0">
              <a:buNone/>
            </a:pPr>
            <a:endParaRPr lang="en-US" altLang="ja-JP" dirty="0">
              <a:latin typeface="BIZ UDGothic" panose="020B0400000000000000" pitchFamily="49" charset="-128"/>
              <a:ea typeface="BIZ UDGothic" panose="020B0400000000000000" pitchFamily="49" charset="-128"/>
            </a:endParaRPr>
          </a:p>
          <a:p>
            <a:pPr marL="719138" indent="-719138">
              <a:buNone/>
            </a:pPr>
            <a:r>
              <a:rPr lang="ja-JP" altLang="en-US">
                <a:latin typeface="BIZ UDGothic" panose="020B0400000000000000" pitchFamily="49" charset="-128"/>
                <a:ea typeface="BIZ UDGothic" panose="020B0400000000000000" pitchFamily="49" charset="-128"/>
              </a:rPr>
              <a:t>３、改めて、障害児通所（入所）支援が果たすべき役割について整理をする。</a:t>
            </a:r>
            <a:endParaRPr kumimoji="1" lang="ja-JP" altLang="en-US">
              <a:latin typeface="BIZ UDGothic" panose="020B0400000000000000" pitchFamily="49" charset="-128"/>
              <a:ea typeface="BIZ UDGothic" panose="020B0400000000000000" pitchFamily="49" charset="-128"/>
            </a:endParaRPr>
          </a:p>
        </p:txBody>
      </p:sp>
      <p:sp>
        <p:nvSpPr>
          <p:cNvPr id="5" name="スライド番号プレースホルダー 4">
            <a:extLst>
              <a:ext uri="{FF2B5EF4-FFF2-40B4-BE49-F238E27FC236}">
                <a16:creationId xmlns:a16="http://schemas.microsoft.com/office/drawing/2014/main" id="{3FBBD9CB-F81D-8DC0-1653-51F2668B8C31}"/>
              </a:ext>
            </a:extLst>
          </p:cNvPr>
          <p:cNvSpPr>
            <a:spLocks noGrp="1"/>
          </p:cNvSpPr>
          <p:nvPr>
            <p:ph type="sldNum" sz="quarter" idx="12"/>
          </p:nvPr>
        </p:nvSpPr>
        <p:spPr/>
        <p:txBody>
          <a:bodyPr/>
          <a:lstStyle/>
          <a:p>
            <a:fld id="{9D1E3EA3-BD4D-6E43-978F-523B06AF1452}" type="slidenum">
              <a:rPr kumimoji="1" lang="ja-JP" altLang="en-US" smtClean="0"/>
              <a:t>47</a:t>
            </a:fld>
            <a:endParaRPr kumimoji="1" lang="ja-JP" altLang="en-US"/>
          </a:p>
        </p:txBody>
      </p:sp>
    </p:spTree>
    <p:extLst>
      <p:ext uri="{BB962C8B-B14F-4D97-AF65-F5344CB8AC3E}">
        <p14:creationId xmlns:p14="http://schemas.microsoft.com/office/powerpoint/2010/main" val="2492899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146202" y="224045"/>
            <a:ext cx="9694034" cy="689932"/>
          </a:xfrm>
          <a:prstGeom prst="rect">
            <a:avLst/>
          </a:prstGeom>
        </p:spPr>
        <p:txBody>
          <a:bodyPr vert="horz" wrap="square" lIns="0" tIns="12700" rIns="0" bIns="0" rtlCol="0" anchor="ctr">
            <a:spAutoFit/>
          </a:bodyPr>
          <a:lstStyle/>
          <a:p>
            <a:pPr marL="12700">
              <a:lnSpc>
                <a:spcPct val="100000"/>
              </a:lnSpc>
              <a:spcBef>
                <a:spcPts val="100"/>
              </a:spcBef>
            </a:pPr>
            <a:r>
              <a:rPr u="heavy" spc="-50" dirty="0">
                <a:solidFill>
                  <a:srgbClr val="0000CC"/>
                </a:solidFill>
                <a:uFill>
                  <a:solidFill>
                    <a:srgbClr val="0000CC"/>
                  </a:solidFill>
                </a:uFill>
                <a:latin typeface="BIZ UDGothic" panose="020B0400000000000000" pitchFamily="49" charset="-128"/>
                <a:ea typeface="BIZ UDGothic" panose="020B0400000000000000" pitchFamily="49" charset="-128"/>
              </a:rPr>
              <a:t>インクルージョンに至る思想の変遷</a:t>
            </a:r>
          </a:p>
        </p:txBody>
      </p:sp>
      <p:sp>
        <p:nvSpPr>
          <p:cNvPr id="3" name="object 3"/>
          <p:cNvSpPr txBox="1"/>
          <p:nvPr/>
        </p:nvSpPr>
        <p:spPr>
          <a:xfrm>
            <a:off x="254829" y="928476"/>
            <a:ext cx="11937171" cy="6254148"/>
          </a:xfrm>
          <a:prstGeom prst="rect">
            <a:avLst/>
          </a:prstGeom>
        </p:spPr>
        <p:txBody>
          <a:bodyPr vert="horz" wrap="square" lIns="0" tIns="117475" rIns="0" bIns="0" rtlCol="0">
            <a:spAutoFit/>
          </a:bodyPr>
          <a:lstStyle/>
          <a:p>
            <a:pPr marL="12700">
              <a:spcBef>
                <a:spcPts val="925"/>
              </a:spcBef>
            </a:pPr>
            <a:r>
              <a:rPr sz="2800" u="heavy" dirty="0">
                <a:solidFill>
                  <a:srgbClr val="FF0000"/>
                </a:solidFill>
                <a:uFill>
                  <a:solidFill>
                    <a:srgbClr val="FF0000"/>
                  </a:solidFill>
                </a:uFill>
                <a:latin typeface="BIZ UDGothic" panose="020B0400000000000000" pitchFamily="49" charset="-128"/>
                <a:ea typeface="BIZ UDGothic" panose="020B0400000000000000" pitchFamily="49" charset="-128"/>
                <a:cs typeface="MS PGothic"/>
              </a:rPr>
              <a:t>◎</a:t>
            </a:r>
            <a:r>
              <a:rPr sz="3200" u="heavy" spc="-15" dirty="0">
                <a:solidFill>
                  <a:srgbClr val="FF0000"/>
                </a:solidFill>
                <a:uFill>
                  <a:solidFill>
                    <a:srgbClr val="FF0000"/>
                  </a:solidFill>
                </a:uFill>
                <a:latin typeface="BIZ UDGothic" panose="020B0400000000000000" pitchFamily="49" charset="-128"/>
                <a:ea typeface="BIZ UDGothic" panose="020B0400000000000000" pitchFamily="49" charset="-128"/>
                <a:cs typeface="MS PGothic"/>
              </a:rPr>
              <a:t>ノーマライゼーション</a:t>
            </a:r>
            <a:endParaRPr sz="3200" dirty="0">
              <a:latin typeface="BIZ UDGothic" panose="020B0400000000000000" pitchFamily="49" charset="-128"/>
              <a:ea typeface="BIZ UDGothic" panose="020B0400000000000000" pitchFamily="49" charset="-128"/>
              <a:cs typeface="MS PGothic"/>
            </a:endParaRPr>
          </a:p>
          <a:p>
            <a:pPr marL="12700">
              <a:spcBef>
                <a:spcPts val="825"/>
              </a:spcBef>
            </a:pPr>
            <a:r>
              <a:rPr sz="2800" u="heavy" dirty="0">
                <a:solidFill>
                  <a:srgbClr val="FF0000"/>
                </a:solidFill>
                <a:uFill>
                  <a:solidFill>
                    <a:srgbClr val="FF0000"/>
                  </a:solidFill>
                </a:uFill>
                <a:latin typeface="BIZ UDGothic" panose="020B0400000000000000" pitchFamily="49" charset="-128"/>
                <a:ea typeface="BIZ UDGothic" panose="020B0400000000000000" pitchFamily="49" charset="-128"/>
                <a:cs typeface="MS PGothic"/>
              </a:rPr>
              <a:t>◎</a:t>
            </a:r>
            <a:r>
              <a:rPr sz="3200" u="heavy" spc="-10" dirty="0">
                <a:solidFill>
                  <a:srgbClr val="FF0000"/>
                </a:solidFill>
                <a:uFill>
                  <a:solidFill>
                    <a:srgbClr val="FF0000"/>
                  </a:solidFill>
                </a:uFill>
                <a:latin typeface="BIZ UDGothic" panose="020B0400000000000000" pitchFamily="49" charset="-128"/>
                <a:ea typeface="BIZ UDGothic" panose="020B0400000000000000" pitchFamily="49" charset="-128"/>
                <a:cs typeface="MS PGothic"/>
              </a:rPr>
              <a:t>インテグレーション</a:t>
            </a:r>
            <a:r>
              <a:rPr sz="3200" u="heavy" dirty="0">
                <a:solidFill>
                  <a:srgbClr val="FF0000"/>
                </a:solidFill>
                <a:uFill>
                  <a:solidFill>
                    <a:srgbClr val="FF0000"/>
                  </a:solidFill>
                </a:uFill>
                <a:latin typeface="BIZ UDGothic" panose="020B0400000000000000" pitchFamily="49" charset="-128"/>
                <a:ea typeface="BIZ UDGothic" panose="020B0400000000000000" pitchFamily="49" charset="-128"/>
                <a:cs typeface="MS PGothic"/>
              </a:rPr>
              <a:t>（統合）：</a:t>
            </a:r>
            <a:r>
              <a:rPr sz="3200" u="heavy" spc="-10" dirty="0">
                <a:solidFill>
                  <a:srgbClr val="FF0000"/>
                </a:solidFill>
                <a:uFill>
                  <a:solidFill>
                    <a:srgbClr val="FF0000"/>
                  </a:solidFill>
                </a:uFill>
                <a:latin typeface="BIZ UDGothic" panose="020B0400000000000000" pitchFamily="49" charset="-128"/>
                <a:ea typeface="BIZ UDGothic" panose="020B0400000000000000" pitchFamily="49" charset="-128"/>
                <a:cs typeface="MS PGothic"/>
              </a:rPr>
              <a:t>「統合保育」</a:t>
            </a:r>
            <a:endParaRPr sz="3200" dirty="0">
              <a:latin typeface="BIZ UDGothic" panose="020B0400000000000000" pitchFamily="49" charset="-128"/>
              <a:ea typeface="BIZ UDGothic" panose="020B0400000000000000" pitchFamily="49" charset="-128"/>
              <a:cs typeface="MS PGothic"/>
            </a:endParaRPr>
          </a:p>
          <a:p>
            <a:pPr marL="485140">
              <a:lnSpc>
                <a:spcPts val="3180"/>
              </a:lnSpc>
              <a:spcBef>
                <a:spcPts val="495"/>
              </a:spcBef>
            </a:pPr>
            <a:r>
              <a:rPr sz="2800" spc="-40" dirty="0">
                <a:latin typeface="BIZ UDGothic" panose="020B0400000000000000" pitchFamily="49" charset="-128"/>
                <a:ea typeface="BIZ UDGothic" panose="020B0400000000000000" pitchFamily="49" charset="-128"/>
                <a:cs typeface="MS PGothic"/>
              </a:rPr>
              <a:t>障害のある子どももない子どもも、分け隔てなく一体のシス</a:t>
            </a:r>
            <a:endParaRPr sz="2800" dirty="0">
              <a:latin typeface="BIZ UDGothic" panose="020B0400000000000000" pitchFamily="49" charset="-128"/>
              <a:ea typeface="BIZ UDGothic" panose="020B0400000000000000" pitchFamily="49" charset="-128"/>
              <a:cs typeface="MS PGothic"/>
            </a:endParaRPr>
          </a:p>
          <a:p>
            <a:pPr marL="496570">
              <a:lnSpc>
                <a:spcPts val="3180"/>
              </a:lnSpc>
            </a:pPr>
            <a:r>
              <a:rPr sz="2800" spc="-20" dirty="0">
                <a:latin typeface="BIZ UDGothic" panose="020B0400000000000000" pitchFamily="49" charset="-128"/>
                <a:ea typeface="BIZ UDGothic" panose="020B0400000000000000" pitchFamily="49" charset="-128"/>
                <a:cs typeface="MS PGothic"/>
              </a:rPr>
              <a:t>テムが</a:t>
            </a:r>
            <a:r>
              <a:rPr sz="2800" u="sng" spc="-20" dirty="0">
                <a:uFill>
                  <a:solidFill>
                    <a:srgbClr val="000000"/>
                  </a:solidFill>
                </a:uFill>
                <a:latin typeface="BIZ UDGothic" panose="020B0400000000000000" pitchFamily="49" charset="-128"/>
                <a:ea typeface="BIZ UDGothic" panose="020B0400000000000000" pitchFamily="49" charset="-128"/>
                <a:cs typeface="MS PGothic"/>
              </a:rPr>
              <a:t>形成される状態</a:t>
            </a:r>
            <a:endParaRPr sz="2800" dirty="0">
              <a:latin typeface="BIZ UDGothic" panose="020B0400000000000000" pitchFamily="49" charset="-128"/>
              <a:ea typeface="BIZ UDGothic" panose="020B0400000000000000" pitchFamily="49" charset="-128"/>
              <a:cs typeface="MS PGothic"/>
            </a:endParaRPr>
          </a:p>
          <a:p>
            <a:pPr marL="485140">
              <a:spcBef>
                <a:spcPts val="305"/>
              </a:spcBef>
            </a:pPr>
            <a:r>
              <a:rPr sz="2800" spc="-5" dirty="0">
                <a:latin typeface="BIZ UDGothic" panose="020B0400000000000000" pitchFamily="49" charset="-128"/>
                <a:ea typeface="BIZ UDGothic" panose="020B0400000000000000" pitchFamily="49" charset="-128"/>
                <a:cs typeface="MS PGothic"/>
              </a:rPr>
              <a:t>・分離保育・教育  →  統合保育・教育</a:t>
            </a:r>
            <a:endParaRPr sz="2800" dirty="0">
              <a:latin typeface="BIZ UDGothic" panose="020B0400000000000000" pitchFamily="49" charset="-128"/>
              <a:ea typeface="BIZ UDGothic" panose="020B0400000000000000" pitchFamily="49" charset="-128"/>
              <a:cs typeface="MS PGothic"/>
            </a:endParaRPr>
          </a:p>
          <a:p>
            <a:pPr marL="587375" marR="46990" indent="-338455">
              <a:lnSpc>
                <a:spcPct val="90300"/>
              </a:lnSpc>
              <a:spcBef>
                <a:spcPts val="700"/>
              </a:spcBef>
            </a:pPr>
            <a:r>
              <a:rPr sz="2400" spc="-40" dirty="0">
                <a:latin typeface="BIZ UDGothic" panose="020B0400000000000000" pitchFamily="49" charset="-128"/>
                <a:ea typeface="BIZ UDGothic" panose="020B0400000000000000" pitchFamily="49" charset="-128"/>
                <a:cs typeface="MS PGothic"/>
              </a:rPr>
              <a:t>※個々の個別なニーズへの対応については言及されていな</a:t>
            </a:r>
            <a:r>
              <a:rPr sz="2400" spc="-45" dirty="0">
                <a:latin typeface="BIZ UDGothic" panose="020B0400000000000000" pitchFamily="49" charset="-128"/>
                <a:ea typeface="BIZ UDGothic" panose="020B0400000000000000" pitchFamily="49" charset="-128"/>
                <a:cs typeface="MS PGothic"/>
              </a:rPr>
              <a:t>い。置かれた環境に障害のある子どもが適応するよう期待</a:t>
            </a:r>
            <a:r>
              <a:rPr sz="2400" spc="-40" dirty="0">
                <a:latin typeface="BIZ UDGothic" panose="020B0400000000000000" pitchFamily="49" charset="-128"/>
                <a:ea typeface="BIZ UDGothic" panose="020B0400000000000000" pitchFamily="49" charset="-128"/>
                <a:cs typeface="MS PGothic"/>
              </a:rPr>
              <a:t>され、そのように促されることも多かった。</a:t>
            </a:r>
            <a:endParaRPr sz="2400" dirty="0">
              <a:latin typeface="BIZ UDGothic" panose="020B0400000000000000" pitchFamily="49" charset="-128"/>
              <a:ea typeface="BIZ UDGothic" panose="020B0400000000000000" pitchFamily="49" charset="-128"/>
              <a:cs typeface="MS PGothic"/>
            </a:endParaRPr>
          </a:p>
          <a:p>
            <a:pPr marL="45720">
              <a:spcBef>
                <a:spcPts val="1375"/>
              </a:spcBef>
            </a:pPr>
            <a:r>
              <a:rPr sz="3200" u="heavy" spc="-10" dirty="0">
                <a:solidFill>
                  <a:srgbClr val="FF0000"/>
                </a:solidFill>
                <a:uFill>
                  <a:solidFill>
                    <a:srgbClr val="FF0000"/>
                  </a:solidFill>
                </a:uFill>
                <a:latin typeface="BIZ UDGothic" panose="020B0400000000000000" pitchFamily="49" charset="-128"/>
                <a:ea typeface="BIZ UDGothic" panose="020B0400000000000000" pitchFamily="49" charset="-128"/>
                <a:cs typeface="MS PGothic"/>
              </a:rPr>
              <a:t>◎インクルージョン（包摂）：</a:t>
            </a:r>
            <a:r>
              <a:rPr sz="3200" u="heavy" spc="-15" dirty="0">
                <a:solidFill>
                  <a:srgbClr val="FF0000"/>
                </a:solidFill>
                <a:uFill>
                  <a:solidFill>
                    <a:srgbClr val="FF0000"/>
                  </a:solidFill>
                </a:uFill>
                <a:latin typeface="BIZ UDGothic" panose="020B0400000000000000" pitchFamily="49" charset="-128"/>
                <a:ea typeface="BIZ UDGothic" panose="020B0400000000000000" pitchFamily="49" charset="-128"/>
                <a:cs typeface="MS PGothic"/>
              </a:rPr>
              <a:t>「インクルーシブ保育」</a:t>
            </a:r>
            <a:endParaRPr sz="3200" dirty="0">
              <a:latin typeface="BIZ UDGothic" panose="020B0400000000000000" pitchFamily="49" charset="-128"/>
              <a:ea typeface="BIZ UDGothic" panose="020B0400000000000000" pitchFamily="49" charset="-128"/>
              <a:cs typeface="MS PGothic"/>
            </a:endParaRPr>
          </a:p>
          <a:p>
            <a:pPr marL="231775" marR="5080" indent="17145">
              <a:lnSpc>
                <a:spcPts val="2800"/>
              </a:lnSpc>
              <a:spcBef>
                <a:spcPts val="1120"/>
              </a:spcBef>
            </a:pPr>
            <a:r>
              <a:rPr sz="2800" spc="-15" dirty="0">
                <a:latin typeface="BIZ UDGothic" panose="020B0400000000000000" pitchFamily="49" charset="-128"/>
                <a:ea typeface="BIZ UDGothic" panose="020B0400000000000000" pitchFamily="49" charset="-128"/>
                <a:cs typeface="MS PGothic"/>
              </a:rPr>
              <a:t>障害の有無に関係なく、</a:t>
            </a:r>
            <a:r>
              <a:rPr sz="2800" u="sng" spc="-30" dirty="0">
                <a:uFill>
                  <a:solidFill>
                    <a:srgbClr val="000000"/>
                  </a:solidFill>
                </a:uFill>
                <a:latin typeface="BIZ UDGothic" panose="020B0400000000000000" pitchFamily="49" charset="-128"/>
                <a:ea typeface="BIZ UDGothic" panose="020B0400000000000000" pitchFamily="49" charset="-128"/>
                <a:cs typeface="MS PGothic"/>
              </a:rPr>
              <a:t>あらゆる子ども</a:t>
            </a:r>
            <a:r>
              <a:rPr sz="2800" spc="-20" dirty="0">
                <a:latin typeface="BIZ UDGothic" panose="020B0400000000000000" pitchFamily="49" charset="-128"/>
                <a:ea typeface="BIZ UDGothic" panose="020B0400000000000000" pitchFamily="49" charset="-128"/>
                <a:cs typeface="MS PGothic"/>
              </a:rPr>
              <a:t>が地域の園・学校に</a:t>
            </a:r>
            <a:r>
              <a:rPr sz="2800" spc="-10" dirty="0">
                <a:latin typeface="BIZ UDGothic" panose="020B0400000000000000" pitchFamily="49" charset="-128"/>
                <a:ea typeface="BIZ UDGothic" panose="020B0400000000000000" pitchFamily="49" charset="-128"/>
                <a:cs typeface="MS PGothic"/>
              </a:rPr>
              <a:t>包み込まれ</a:t>
            </a:r>
            <a:r>
              <a:rPr sz="2800" spc="-20" dirty="0">
                <a:latin typeface="BIZ UDGothic" panose="020B0400000000000000" pitchFamily="49" charset="-128"/>
                <a:ea typeface="BIZ UDGothic" panose="020B0400000000000000" pitchFamily="49" charset="-128"/>
                <a:cs typeface="MS PGothic"/>
              </a:rPr>
              <a:t>､</a:t>
            </a:r>
            <a:r>
              <a:rPr sz="2800" u="sng" spc="-20" dirty="0">
                <a:uFill>
                  <a:solidFill>
                    <a:srgbClr val="000000"/>
                  </a:solidFill>
                </a:uFill>
                <a:latin typeface="BIZ UDGothic" panose="020B0400000000000000" pitchFamily="49" charset="-128"/>
                <a:ea typeface="BIZ UDGothic" panose="020B0400000000000000" pitchFamily="49" charset="-128"/>
                <a:cs typeface="MS PGothic"/>
              </a:rPr>
              <a:t>必要な援助を受けながら</a:t>
            </a:r>
            <a:r>
              <a:rPr sz="2800" spc="-45" dirty="0">
                <a:latin typeface="BIZ UDGothic" panose="020B0400000000000000" pitchFamily="49" charset="-128"/>
                <a:ea typeface="BIZ UDGothic" panose="020B0400000000000000" pitchFamily="49" charset="-128"/>
                <a:cs typeface="MS PGothic"/>
              </a:rPr>
              <a:t>保育・教育を受けること</a:t>
            </a:r>
            <a:endParaRPr sz="2800" dirty="0">
              <a:latin typeface="BIZ UDGothic" panose="020B0400000000000000" pitchFamily="49" charset="-128"/>
              <a:ea typeface="BIZ UDGothic" panose="020B0400000000000000" pitchFamily="49" charset="-128"/>
              <a:cs typeface="MS PGothic"/>
            </a:endParaRPr>
          </a:p>
          <a:p>
            <a:pPr marL="485140">
              <a:spcBef>
                <a:spcPts val="305"/>
              </a:spcBef>
            </a:pPr>
            <a:r>
              <a:rPr sz="2800" spc="-30" dirty="0">
                <a:latin typeface="BIZ UDGothic" panose="020B0400000000000000" pitchFamily="49" charset="-128"/>
                <a:ea typeface="BIZ UDGothic" panose="020B0400000000000000" pitchFamily="49" charset="-128"/>
                <a:cs typeface="MS PGothic"/>
              </a:rPr>
              <a:t>・</a:t>
            </a:r>
            <a:r>
              <a:rPr sz="2800" spc="-30" dirty="0" err="1">
                <a:latin typeface="BIZ UDGothic" panose="020B0400000000000000" pitchFamily="49" charset="-128"/>
                <a:ea typeface="BIZ UDGothic" panose="020B0400000000000000" pitchFamily="49" charset="-128"/>
                <a:cs typeface="MS PGothic"/>
              </a:rPr>
              <a:t>障害の有無に関係なく、個々の違いを認識し合う</a:t>
            </a:r>
            <a:endParaRPr lang="en-US" sz="2800" spc="-30" dirty="0">
              <a:latin typeface="BIZ UDGothic" panose="020B0400000000000000" pitchFamily="49" charset="-128"/>
              <a:ea typeface="BIZ UDGothic" panose="020B0400000000000000" pitchFamily="49" charset="-128"/>
              <a:cs typeface="MS PGothic"/>
            </a:endParaRPr>
          </a:p>
          <a:p>
            <a:pPr marL="485140">
              <a:spcBef>
                <a:spcPts val="305"/>
              </a:spcBef>
            </a:pPr>
            <a:r>
              <a:rPr lang="ja-JP" altLang="en-US" sz="2800" b="1">
                <a:latin typeface="BIZ UDGothic" panose="020B0400000000000000" pitchFamily="49" charset="-128"/>
                <a:ea typeface="BIZ UDGothic" panose="020B0400000000000000" pitchFamily="49" charset="-128"/>
                <a:cs typeface="MS PGothic"/>
              </a:rPr>
              <a:t>・共学・協同と発達保障の実現、新たな価値の創造</a:t>
            </a:r>
          </a:p>
          <a:p>
            <a:pPr marL="485140">
              <a:spcBef>
                <a:spcPts val="305"/>
              </a:spcBef>
            </a:pPr>
            <a:endParaRPr sz="2800" dirty="0">
              <a:latin typeface="MS PGothic"/>
              <a:cs typeface="MS PGothic"/>
            </a:endParaRPr>
          </a:p>
        </p:txBody>
      </p:sp>
      <p:sp>
        <p:nvSpPr>
          <p:cNvPr id="5" name="object 5"/>
          <p:cNvSpPr txBox="1"/>
          <p:nvPr/>
        </p:nvSpPr>
        <p:spPr>
          <a:xfrm>
            <a:off x="10290203" y="6421966"/>
            <a:ext cx="180975" cy="197490"/>
          </a:xfrm>
          <a:prstGeom prst="rect">
            <a:avLst/>
          </a:prstGeom>
        </p:spPr>
        <p:txBody>
          <a:bodyPr vert="horz" wrap="square" lIns="0" tIns="12700" rIns="0" bIns="0" rtlCol="0">
            <a:spAutoFit/>
          </a:bodyPr>
          <a:lstStyle/>
          <a:p>
            <a:pPr marL="12700">
              <a:spcBef>
                <a:spcPts val="100"/>
              </a:spcBef>
            </a:pPr>
            <a:r>
              <a:rPr sz="1200" spc="-25" dirty="0">
                <a:solidFill>
                  <a:srgbClr val="898989"/>
                </a:solidFill>
                <a:latin typeface="Calibri"/>
                <a:cs typeface="Calibri"/>
              </a:rPr>
              <a:t>20</a:t>
            </a:r>
            <a:endParaRPr sz="1200">
              <a:latin typeface="Calibri"/>
              <a:cs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896AD-C72A-2B9E-93B0-0E3AE985FD9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EF08E12-5E86-60B6-82F7-5D2E47FE2F2C}"/>
              </a:ext>
            </a:extLst>
          </p:cNvPr>
          <p:cNvSpPr>
            <a:spLocks noGrp="1"/>
          </p:cNvSpPr>
          <p:nvPr>
            <p:ph type="title"/>
          </p:nvPr>
        </p:nvSpPr>
        <p:spPr/>
        <p:txBody>
          <a:bodyPr>
            <a:normAutofit/>
          </a:bodyPr>
          <a:lstStyle/>
          <a:p>
            <a:r>
              <a:rPr lang="ja-JP" altLang="en-US" sz="4000"/>
              <a:t>障害のあるこどもとその家族を取り巻く環境（再掲）</a:t>
            </a:r>
            <a:endParaRPr kumimoji="1" lang="ja-JP" altLang="en-US" sz="4000"/>
          </a:p>
        </p:txBody>
      </p:sp>
      <p:pic>
        <p:nvPicPr>
          <p:cNvPr id="4" name="コンテンツ プレースホルダー 3">
            <a:extLst>
              <a:ext uri="{FF2B5EF4-FFF2-40B4-BE49-F238E27FC236}">
                <a16:creationId xmlns:a16="http://schemas.microsoft.com/office/drawing/2014/main" id="{78D3B220-BD09-938D-6E00-BC7D0DA72D59}"/>
              </a:ext>
            </a:extLst>
          </p:cNvPr>
          <p:cNvPicPr>
            <a:picLocks noGrp="1" noChangeAspect="1"/>
          </p:cNvPicPr>
          <p:nvPr>
            <p:ph idx="1"/>
          </p:nvPr>
        </p:nvPicPr>
        <p:blipFill>
          <a:blip r:embed="rId3"/>
          <a:stretch>
            <a:fillRect/>
          </a:stretch>
        </p:blipFill>
        <p:spPr>
          <a:xfrm>
            <a:off x="2460702" y="1536255"/>
            <a:ext cx="7010400" cy="4848860"/>
          </a:xfrm>
          <a:prstGeom prst="rect">
            <a:avLst/>
          </a:prstGeom>
        </p:spPr>
      </p:pic>
      <p:sp>
        <p:nvSpPr>
          <p:cNvPr id="5" name="テキスト ボックス 4">
            <a:extLst>
              <a:ext uri="{FF2B5EF4-FFF2-40B4-BE49-F238E27FC236}">
                <a16:creationId xmlns:a16="http://schemas.microsoft.com/office/drawing/2014/main" id="{0899B8C8-A087-09D6-1976-B074227FD34A}"/>
              </a:ext>
            </a:extLst>
          </p:cNvPr>
          <p:cNvSpPr txBox="1"/>
          <p:nvPr/>
        </p:nvSpPr>
        <p:spPr>
          <a:xfrm>
            <a:off x="8257498" y="6459865"/>
            <a:ext cx="2723823" cy="261610"/>
          </a:xfrm>
          <a:prstGeom prst="rect">
            <a:avLst/>
          </a:prstGeom>
          <a:noFill/>
        </p:spPr>
        <p:txBody>
          <a:bodyPr wrap="none" rtlCol="0">
            <a:spAutoFit/>
          </a:bodyPr>
          <a:lstStyle/>
          <a:p>
            <a:r>
              <a:rPr lang="ja-JP" altLang="en-US" sz="1100"/>
              <a:t>出典：こども家庭庁支援局障害児支援課</a:t>
            </a:r>
            <a:endParaRPr kumimoji="1" lang="ja-JP" altLang="en-US" sz="1100"/>
          </a:p>
        </p:txBody>
      </p:sp>
      <p:sp>
        <p:nvSpPr>
          <p:cNvPr id="6" name="スライド番号プレースホルダー 5">
            <a:extLst>
              <a:ext uri="{FF2B5EF4-FFF2-40B4-BE49-F238E27FC236}">
                <a16:creationId xmlns:a16="http://schemas.microsoft.com/office/drawing/2014/main" id="{0877AAE6-342C-B8FB-2E94-6DC130C7D44D}"/>
              </a:ext>
            </a:extLst>
          </p:cNvPr>
          <p:cNvSpPr>
            <a:spLocks noGrp="1"/>
          </p:cNvSpPr>
          <p:nvPr>
            <p:ph type="sldNum" sz="quarter" idx="12"/>
          </p:nvPr>
        </p:nvSpPr>
        <p:spPr/>
        <p:txBody>
          <a:bodyPr/>
          <a:lstStyle/>
          <a:p>
            <a:fld id="{9D1E3EA3-BD4D-6E43-978F-523B06AF1452}" type="slidenum">
              <a:rPr kumimoji="1" lang="ja-JP" altLang="en-US" smtClean="0"/>
              <a:t>49</a:t>
            </a:fld>
            <a:endParaRPr kumimoji="1" lang="ja-JP" altLang="en-US"/>
          </a:p>
        </p:txBody>
      </p:sp>
    </p:spTree>
    <p:extLst>
      <p:ext uri="{BB962C8B-B14F-4D97-AF65-F5344CB8AC3E}">
        <p14:creationId xmlns:p14="http://schemas.microsoft.com/office/powerpoint/2010/main" val="1166996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5212E-51A5-A3FE-8830-9719552B743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D408F47-38DA-023C-D656-46F346C9BF35}"/>
              </a:ext>
            </a:extLst>
          </p:cNvPr>
          <p:cNvSpPr>
            <a:spLocks noGrp="1"/>
          </p:cNvSpPr>
          <p:nvPr>
            <p:ph type="title"/>
          </p:nvPr>
        </p:nvSpPr>
        <p:spPr/>
        <p:txBody>
          <a:bodyPr>
            <a:normAutofit fontScale="90000"/>
          </a:bodyPr>
          <a:lstStyle/>
          <a:p>
            <a:r>
              <a:rPr lang="ja-JP" altLang="en-US" sz="3200"/>
              <a:t>「障害児通所（入所）支援の立ち位置」</a:t>
            </a:r>
            <a:br>
              <a:rPr lang="en-US" altLang="ja-JP" sz="3200" dirty="0"/>
            </a:br>
            <a:r>
              <a:rPr lang="ja-JP" altLang="en-US" sz="3200"/>
              <a:t>　　　　　　　　　　セクションでお伝えいただきたいこと</a:t>
            </a:r>
            <a:endParaRPr kumimoji="1" lang="ja-JP" altLang="en-US" sz="3200"/>
          </a:p>
        </p:txBody>
      </p:sp>
      <p:sp>
        <p:nvSpPr>
          <p:cNvPr id="10" name="テキスト ボックス 9">
            <a:extLst>
              <a:ext uri="{FF2B5EF4-FFF2-40B4-BE49-F238E27FC236}">
                <a16:creationId xmlns:a16="http://schemas.microsoft.com/office/drawing/2014/main" id="{5B9DEB08-EFCA-2780-628D-1AF41365D865}"/>
              </a:ext>
            </a:extLst>
          </p:cNvPr>
          <p:cNvSpPr txBox="1"/>
          <p:nvPr/>
        </p:nvSpPr>
        <p:spPr>
          <a:xfrm>
            <a:off x="10329746" y="230188"/>
            <a:ext cx="1616927" cy="369332"/>
          </a:xfrm>
          <a:prstGeom prst="rect">
            <a:avLst/>
          </a:prstGeom>
          <a:solidFill>
            <a:schemeClr val="accent2"/>
          </a:solidFill>
          <a:ln>
            <a:solidFill>
              <a:schemeClr val="accent1"/>
            </a:solidFill>
          </a:ln>
        </p:spPr>
        <p:txBody>
          <a:bodyPr wrap="square" rtlCol="0">
            <a:spAutoFit/>
          </a:bodyPr>
          <a:lstStyle/>
          <a:p>
            <a:pPr algn="ctr"/>
            <a:r>
              <a:rPr lang="ja-JP" altLang="en-US">
                <a:solidFill>
                  <a:schemeClr val="bg1"/>
                </a:solidFill>
              </a:rPr>
              <a:t>本講義専用</a:t>
            </a:r>
            <a:endParaRPr kumimoji="1" lang="ja-JP" altLang="en-US">
              <a:solidFill>
                <a:schemeClr val="bg1"/>
              </a:solidFill>
            </a:endParaRPr>
          </a:p>
        </p:txBody>
      </p:sp>
      <p:sp>
        <p:nvSpPr>
          <p:cNvPr id="11" name="スライド番号プレースホルダー 10">
            <a:extLst>
              <a:ext uri="{FF2B5EF4-FFF2-40B4-BE49-F238E27FC236}">
                <a16:creationId xmlns:a16="http://schemas.microsoft.com/office/drawing/2014/main" id="{FB1F11E3-8E14-FEF9-BA0F-1FA3FD897CC7}"/>
              </a:ext>
            </a:extLst>
          </p:cNvPr>
          <p:cNvSpPr>
            <a:spLocks noGrp="1"/>
          </p:cNvSpPr>
          <p:nvPr>
            <p:ph type="sldNum" sz="quarter" idx="12"/>
          </p:nvPr>
        </p:nvSpPr>
        <p:spPr/>
        <p:txBody>
          <a:bodyPr/>
          <a:lstStyle/>
          <a:p>
            <a:fld id="{9D1E3EA3-BD4D-6E43-978F-523B06AF1452}" type="slidenum">
              <a:rPr kumimoji="1" lang="ja-JP" altLang="en-US" smtClean="0"/>
              <a:t>5</a:t>
            </a:fld>
            <a:endParaRPr kumimoji="1" lang="ja-JP" altLang="en-US"/>
          </a:p>
        </p:txBody>
      </p:sp>
      <p:sp>
        <p:nvSpPr>
          <p:cNvPr id="6" name="コンテンツ プレースホルダー 7">
            <a:extLst>
              <a:ext uri="{FF2B5EF4-FFF2-40B4-BE49-F238E27FC236}">
                <a16:creationId xmlns:a16="http://schemas.microsoft.com/office/drawing/2014/main" id="{DCF9C815-0BC5-10C5-E861-B15894E2BBE6}"/>
              </a:ext>
            </a:extLst>
          </p:cNvPr>
          <p:cNvSpPr>
            <a:spLocks noGrp="1"/>
          </p:cNvSpPr>
          <p:nvPr>
            <p:ph idx="1"/>
          </p:nvPr>
        </p:nvSpPr>
        <p:spPr>
          <a:xfrm>
            <a:off x="189571" y="1825625"/>
            <a:ext cx="11757101" cy="4351338"/>
          </a:xfrm>
        </p:spPr>
        <p:txBody>
          <a:bodyPr>
            <a:normAutofit fontScale="92500" lnSpcReduction="10000"/>
          </a:bodyPr>
          <a:lstStyle/>
          <a:p>
            <a:pPr marL="757238" indent="-746125">
              <a:lnSpc>
                <a:spcPct val="110000"/>
              </a:lnSpc>
              <a:buNone/>
            </a:pPr>
            <a:r>
              <a:rPr lang="ja-JP" altLang="en-US"/>
              <a:t>１、障害児通所（入所）支援がもつべき役割と相談支援専門員との協働。</a:t>
            </a:r>
            <a:endParaRPr lang="en-US" altLang="ja-JP" dirty="0"/>
          </a:p>
          <a:p>
            <a:pPr marL="757238" indent="-746125">
              <a:lnSpc>
                <a:spcPct val="110000"/>
              </a:lnSpc>
              <a:buNone/>
            </a:pPr>
            <a:r>
              <a:rPr lang="ja-JP" altLang="en-US" sz="2400"/>
              <a:t>　　</a:t>
            </a:r>
            <a:r>
              <a:rPr lang="ja-JP" altLang="en-US" sz="2400" u="sng"/>
              <a:t>（入所への経緯も含む。入所単体について言及するのは、こちらのセクションのみ。）</a:t>
            </a:r>
            <a:endParaRPr lang="en-US" altLang="ja-JP" sz="2400" u="sng" dirty="0"/>
          </a:p>
          <a:p>
            <a:pPr marL="757238" indent="-746125">
              <a:lnSpc>
                <a:spcPct val="110000"/>
              </a:lnSpc>
              <a:buNone/>
            </a:pPr>
            <a:r>
              <a:rPr lang="ja-JP" altLang="en-US"/>
              <a:t>２、こどもの基礎集団を意識し、連携を図りながら支援を行うこと</a:t>
            </a:r>
            <a:endParaRPr lang="en-US" altLang="ja-JP" dirty="0"/>
          </a:p>
          <a:p>
            <a:pPr marL="757238" indent="-746125">
              <a:lnSpc>
                <a:spcPct val="110000"/>
              </a:lnSpc>
              <a:buNone/>
            </a:pPr>
            <a:r>
              <a:rPr lang="ja-JP" altLang="en-US" sz="2400"/>
              <a:t>　　</a:t>
            </a:r>
            <a:r>
              <a:rPr lang="ja-JP" altLang="en-US" sz="2400" u="sng"/>
              <a:t>（こどもは日中過ごす場と発達支援の場の連続性の中で過ごしています。こどもを通所のみの観点から捉えず、こどもの生活全体を捉えてほしいことをお伝えください。）</a:t>
            </a:r>
            <a:endParaRPr lang="en-US" altLang="ja-JP" u="sng" dirty="0"/>
          </a:p>
          <a:p>
            <a:pPr marL="757238" indent="-746125">
              <a:lnSpc>
                <a:spcPct val="110000"/>
              </a:lnSpc>
              <a:buNone/>
            </a:pPr>
            <a:r>
              <a:rPr lang="ja-JP" altLang="en-US"/>
              <a:t>３、こどもとその家族を、横と縦の視点から関係機関と連携する観点と具体的な方法</a:t>
            </a:r>
            <a:endParaRPr lang="en-US" altLang="ja-JP" dirty="0"/>
          </a:p>
          <a:p>
            <a:pPr marL="757238" indent="-746125">
              <a:lnSpc>
                <a:spcPct val="110000"/>
              </a:lnSpc>
              <a:buNone/>
            </a:pPr>
            <a:r>
              <a:rPr lang="ja-JP" altLang="en-US"/>
              <a:t>　　</a:t>
            </a:r>
            <a:r>
              <a:rPr lang="ja-JP" altLang="en-US" sz="2600" u="sng"/>
              <a:t>（この講座を通じて、連携についてお伝えします。その導入として、縦と横の連携が重要であることをお伝えください。）</a:t>
            </a:r>
            <a:endParaRPr lang="en-US" altLang="ja-JP" u="sng" dirty="0"/>
          </a:p>
          <a:p>
            <a:pPr marL="757238" indent="-746125">
              <a:buNone/>
            </a:pPr>
            <a:endParaRPr lang="en-US" altLang="ja-JP" dirty="0"/>
          </a:p>
        </p:txBody>
      </p:sp>
    </p:spTree>
    <p:extLst>
      <p:ext uri="{BB962C8B-B14F-4D97-AF65-F5344CB8AC3E}">
        <p14:creationId xmlns:p14="http://schemas.microsoft.com/office/powerpoint/2010/main" val="10561236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063D3-177D-C6EE-4F55-F1AAC4C591A0}"/>
            </a:ext>
          </a:extLst>
        </p:cNvPr>
        <p:cNvGrpSpPr/>
        <p:nvPr/>
      </p:nvGrpSpPr>
      <p:grpSpPr>
        <a:xfrm>
          <a:off x="0" y="0"/>
          <a:ext cx="0" cy="0"/>
          <a:chOff x="0" y="0"/>
          <a:chExt cx="0" cy="0"/>
        </a:xfrm>
      </p:grpSpPr>
      <p:sp>
        <p:nvSpPr>
          <p:cNvPr id="2" name="object 2" descr="$PPTXTitle">
            <a:extLst>
              <a:ext uri="{FF2B5EF4-FFF2-40B4-BE49-F238E27FC236}">
                <a16:creationId xmlns:a16="http://schemas.microsoft.com/office/drawing/2014/main" id="{DAAFEA0B-54E2-E68D-7A55-26396A117E0A}"/>
              </a:ext>
            </a:extLst>
          </p:cNvPr>
          <p:cNvSpPr txBox="1">
            <a:spLocks noGrp="1"/>
          </p:cNvSpPr>
          <p:nvPr>
            <p:ph type="title"/>
          </p:nvPr>
        </p:nvSpPr>
        <p:spPr>
          <a:xfrm>
            <a:off x="1146202" y="224045"/>
            <a:ext cx="9694034" cy="689932"/>
          </a:xfrm>
          <a:prstGeom prst="rect">
            <a:avLst/>
          </a:prstGeom>
        </p:spPr>
        <p:txBody>
          <a:bodyPr vert="horz" wrap="square" lIns="0" tIns="12700" rIns="0" bIns="0" rtlCol="0" anchor="ctr">
            <a:spAutoFit/>
          </a:bodyPr>
          <a:lstStyle/>
          <a:p>
            <a:pPr marL="12700">
              <a:lnSpc>
                <a:spcPct val="100000"/>
              </a:lnSpc>
              <a:spcBef>
                <a:spcPts val="100"/>
              </a:spcBef>
            </a:pPr>
            <a:r>
              <a:rPr lang="ja-JP" altLang="en-US" spc="-50">
                <a:uFill>
                  <a:solidFill>
                    <a:srgbClr val="0000CC"/>
                  </a:solidFill>
                </a:uFill>
                <a:latin typeface="BIZ UDGothic" panose="020B0400000000000000" pitchFamily="49" charset="-128"/>
                <a:ea typeface="BIZ UDGothic" panose="020B0400000000000000" pitchFamily="49" charset="-128"/>
              </a:rPr>
              <a:t>保育所等訪問支援について</a:t>
            </a:r>
            <a:endParaRPr spc="-50" dirty="0">
              <a:uFill>
                <a:solidFill>
                  <a:srgbClr val="0000CC"/>
                </a:solidFill>
              </a:uFill>
              <a:latin typeface="BIZ UDGothic" panose="020B0400000000000000" pitchFamily="49" charset="-128"/>
              <a:ea typeface="BIZ UDGothic" panose="020B0400000000000000" pitchFamily="49" charset="-128"/>
            </a:endParaRPr>
          </a:p>
        </p:txBody>
      </p:sp>
      <p:sp>
        <p:nvSpPr>
          <p:cNvPr id="5" name="object 5">
            <a:extLst>
              <a:ext uri="{FF2B5EF4-FFF2-40B4-BE49-F238E27FC236}">
                <a16:creationId xmlns:a16="http://schemas.microsoft.com/office/drawing/2014/main" id="{8214ACC7-77D5-16B6-EA6B-DF48C45EC155}"/>
              </a:ext>
            </a:extLst>
          </p:cNvPr>
          <p:cNvSpPr txBox="1"/>
          <p:nvPr/>
        </p:nvSpPr>
        <p:spPr>
          <a:xfrm>
            <a:off x="10290203" y="6421966"/>
            <a:ext cx="180975" cy="197490"/>
          </a:xfrm>
          <a:prstGeom prst="rect">
            <a:avLst/>
          </a:prstGeom>
        </p:spPr>
        <p:txBody>
          <a:bodyPr vert="horz" wrap="square" lIns="0" tIns="12700" rIns="0" bIns="0" rtlCol="0">
            <a:spAutoFit/>
          </a:bodyPr>
          <a:lstStyle/>
          <a:p>
            <a:pPr marL="12700">
              <a:spcBef>
                <a:spcPts val="100"/>
              </a:spcBef>
            </a:pPr>
            <a:r>
              <a:rPr sz="1200" spc="-25" dirty="0">
                <a:solidFill>
                  <a:srgbClr val="898989"/>
                </a:solidFill>
                <a:latin typeface="Calibri"/>
                <a:cs typeface="Calibri"/>
              </a:rPr>
              <a:t>20</a:t>
            </a:r>
            <a:endParaRPr sz="1200">
              <a:latin typeface="Calibri"/>
              <a:cs typeface="Calibri"/>
            </a:endParaRPr>
          </a:p>
        </p:txBody>
      </p:sp>
      <p:sp>
        <p:nvSpPr>
          <p:cNvPr id="6" name="コンテンツ プレースホルダー 2">
            <a:extLst>
              <a:ext uri="{FF2B5EF4-FFF2-40B4-BE49-F238E27FC236}">
                <a16:creationId xmlns:a16="http://schemas.microsoft.com/office/drawing/2014/main" id="{51FA4AC3-1404-A34B-EE17-7D9AFF4936A8}"/>
              </a:ext>
            </a:extLst>
          </p:cNvPr>
          <p:cNvSpPr>
            <a:spLocks noGrp="1"/>
          </p:cNvSpPr>
          <p:nvPr>
            <p:ph idx="1"/>
          </p:nvPr>
        </p:nvSpPr>
        <p:spPr>
          <a:xfrm>
            <a:off x="385763" y="1492302"/>
            <a:ext cx="10968037" cy="4351338"/>
          </a:xfrm>
        </p:spPr>
        <p:txBody>
          <a:bodyPr>
            <a:normAutofit fontScale="77500" lnSpcReduction="20000"/>
          </a:bodyPr>
          <a:lstStyle/>
          <a:p>
            <a:pPr marL="0" indent="0">
              <a:buNone/>
            </a:pPr>
            <a:r>
              <a:rPr lang="ja-JP" altLang="en-US">
                <a:latin typeface="BIZ UDGothic" panose="020B0400000000000000" pitchFamily="49" charset="-128"/>
                <a:ea typeface="BIZ UDGothic" panose="020B0400000000000000" pitchFamily="49" charset="-128"/>
              </a:rPr>
              <a:t>保育所等訪問支援</a:t>
            </a:r>
            <a:endParaRPr lang="en-US" altLang="ja-JP" dirty="0">
              <a:latin typeface="BIZ UDGothic" panose="020B0400000000000000" pitchFamily="49" charset="-128"/>
              <a:ea typeface="BIZ UDGothic" panose="020B0400000000000000" pitchFamily="49" charset="-128"/>
            </a:endParaRPr>
          </a:p>
          <a:p>
            <a:pPr marL="0" indent="0">
              <a:buNone/>
            </a:pPr>
            <a:r>
              <a:rPr lang="ja-JP" altLang="en-US">
                <a:latin typeface="BIZ UDGothic" panose="020B0400000000000000" pitchFamily="49" charset="-128"/>
                <a:ea typeface="BIZ UDGothic" panose="020B0400000000000000" pitchFamily="49" charset="-128"/>
              </a:rPr>
              <a:t>　</a:t>
            </a:r>
            <a:r>
              <a:rPr lang="en-US" altLang="ja-JP" dirty="0">
                <a:latin typeface="BIZ UDGothic" panose="020B0400000000000000" pitchFamily="49" charset="-128"/>
                <a:ea typeface="BIZ UDGothic" panose="020B0400000000000000" pitchFamily="49" charset="-128"/>
              </a:rPr>
              <a:t>①</a:t>
            </a:r>
            <a:r>
              <a:rPr lang="ja-JP" altLang="ja-JP">
                <a:latin typeface="BIZ UDGothic" panose="020B0400000000000000" pitchFamily="49" charset="-128"/>
                <a:ea typeface="BIZ UDGothic" panose="020B0400000000000000" pitchFamily="49" charset="-128"/>
              </a:rPr>
              <a:t>こども本人に対する支援（集団生活への適応や日常生活動作の支援など）</a:t>
            </a:r>
            <a:endParaRPr lang="en-US" altLang="ja-JP" dirty="0">
              <a:latin typeface="BIZ UDGothic" panose="020B0400000000000000" pitchFamily="49" charset="-128"/>
              <a:ea typeface="BIZ UDGothic" panose="020B0400000000000000" pitchFamily="49" charset="-128"/>
            </a:endParaRPr>
          </a:p>
          <a:p>
            <a:pPr marL="0" indent="0">
              <a:buNone/>
            </a:pPr>
            <a:r>
              <a:rPr lang="ja-JP" altLang="en-US">
                <a:latin typeface="BIZ UDGothic" panose="020B0400000000000000" pitchFamily="49" charset="-128"/>
                <a:ea typeface="BIZ UDGothic" panose="020B0400000000000000" pitchFamily="49" charset="-128"/>
              </a:rPr>
              <a:t>　</a:t>
            </a:r>
            <a:r>
              <a:rPr lang="en-US" altLang="ja-JP" dirty="0">
                <a:latin typeface="BIZ UDGothic" panose="020B0400000000000000" pitchFamily="49" charset="-128"/>
                <a:ea typeface="BIZ UDGothic" panose="020B0400000000000000" pitchFamily="49" charset="-128"/>
              </a:rPr>
              <a:t>②</a:t>
            </a:r>
            <a:r>
              <a:rPr lang="ja-JP" altLang="ja-JP">
                <a:latin typeface="BIZ UDGothic" panose="020B0400000000000000" pitchFamily="49" charset="-128"/>
                <a:ea typeface="BIZ UDGothic" panose="020B0400000000000000" pitchFamily="49" charset="-128"/>
              </a:rPr>
              <a:t>訪問先施設の職員に対する支援</a:t>
            </a:r>
            <a:endParaRPr lang="en-US" altLang="ja-JP" dirty="0">
              <a:latin typeface="BIZ UDGothic" panose="020B0400000000000000" pitchFamily="49" charset="-128"/>
              <a:ea typeface="BIZ UDGothic" panose="020B0400000000000000" pitchFamily="49" charset="-128"/>
            </a:endParaRPr>
          </a:p>
          <a:p>
            <a:pPr marL="0" indent="0">
              <a:buNone/>
            </a:pPr>
            <a:r>
              <a:rPr lang="ja-JP" altLang="en-US">
                <a:latin typeface="BIZ UDGothic" panose="020B0400000000000000" pitchFamily="49" charset="-128"/>
                <a:ea typeface="BIZ UDGothic" panose="020B0400000000000000" pitchFamily="49" charset="-128"/>
              </a:rPr>
              <a:t>　　　　</a:t>
            </a:r>
            <a:r>
              <a:rPr lang="ja-JP" altLang="ja-JP">
                <a:latin typeface="BIZ UDGothic" panose="020B0400000000000000" pitchFamily="49" charset="-128"/>
                <a:ea typeface="BIZ UDGothic" panose="020B0400000000000000" pitchFamily="49" charset="-128"/>
              </a:rPr>
              <a:t>（こどもへの理解や特性を踏まえた支援方法や関わり方の助言など）</a:t>
            </a:r>
            <a:endParaRPr lang="en-US" altLang="ja-JP" dirty="0">
              <a:latin typeface="BIZ UDGothic" panose="020B0400000000000000" pitchFamily="49" charset="-128"/>
              <a:ea typeface="BIZ UDGothic" panose="020B0400000000000000" pitchFamily="49" charset="-128"/>
            </a:endParaRPr>
          </a:p>
          <a:p>
            <a:pPr marL="0" indent="0" algn="r">
              <a:buNone/>
            </a:pPr>
            <a:r>
              <a:rPr lang="en-US" altLang="ja-JP" dirty="0">
                <a:latin typeface="BIZ UDGothic" panose="020B0400000000000000" pitchFamily="49" charset="-128"/>
                <a:ea typeface="BIZ UDGothic" panose="020B0400000000000000" pitchFamily="49" charset="-128"/>
              </a:rPr>
              <a:t>※</a:t>
            </a:r>
            <a:r>
              <a:rPr lang="ja-JP" altLang="en-US">
                <a:latin typeface="BIZ UDGothic" panose="020B0400000000000000" pitchFamily="49" charset="-128"/>
                <a:ea typeface="BIZ UDGothic" panose="020B0400000000000000" pitchFamily="49" charset="-128"/>
              </a:rPr>
              <a:t>詳しくはガイドラインを参照</a:t>
            </a:r>
            <a:endParaRPr lang="ja-JP" altLang="ja-JP"/>
          </a:p>
          <a:p>
            <a:pPr marL="0" indent="0">
              <a:buNone/>
            </a:pPr>
            <a:r>
              <a:rPr lang="ja-JP" altLang="en-US">
                <a:latin typeface="BIZ UDGothic" panose="020B0400000000000000" pitchFamily="49" charset="-128"/>
                <a:ea typeface="BIZ UDGothic" panose="020B0400000000000000" pitchFamily="49" charset="-128"/>
              </a:rPr>
              <a:t>＞＞注意点　</a:t>
            </a:r>
            <a:endParaRPr lang="en-US" altLang="ja-JP" dirty="0">
              <a:latin typeface="BIZ UDGothic" panose="020B0400000000000000" pitchFamily="49" charset="-128"/>
              <a:ea typeface="BIZ UDGothic" panose="020B0400000000000000" pitchFamily="49" charset="-128"/>
            </a:endParaRPr>
          </a:p>
          <a:p>
            <a:pPr marL="0" indent="0">
              <a:buNone/>
            </a:pPr>
            <a:r>
              <a:rPr lang="ja-JP" altLang="en-US">
                <a:latin typeface="BIZ UDGothic" panose="020B0400000000000000" pitchFamily="49" charset="-128"/>
                <a:ea typeface="BIZ UDGothic" panose="020B0400000000000000" pitchFamily="49" charset="-128"/>
              </a:rPr>
              <a:t>　障害児通所支援と、こども園や学校は人的資源や環境、カリキュラムが異なる。</a:t>
            </a:r>
            <a:endParaRPr lang="en-US" altLang="ja-JP" dirty="0">
              <a:latin typeface="BIZ UDGothic" panose="020B0400000000000000" pitchFamily="49" charset="-128"/>
              <a:ea typeface="BIZ UDGothic" panose="020B0400000000000000" pitchFamily="49" charset="-128"/>
            </a:endParaRPr>
          </a:p>
          <a:p>
            <a:pPr marL="0" indent="0">
              <a:buNone/>
            </a:pPr>
            <a:r>
              <a:rPr kumimoji="1" lang="ja-JP" altLang="en-US">
                <a:latin typeface="BIZ UDGothic" panose="020B0400000000000000" pitchFamily="49" charset="-128"/>
                <a:ea typeface="BIZ UDGothic" panose="020B0400000000000000" pitchFamily="49" charset="-128"/>
              </a:rPr>
              <a:t>　→</a:t>
            </a:r>
            <a:r>
              <a:rPr kumimoji="1" lang="en-US" altLang="ja-JP" dirty="0">
                <a:latin typeface="BIZ UDGothic" panose="020B0400000000000000" pitchFamily="49" charset="-128"/>
                <a:ea typeface="BIZ UDGothic" panose="020B0400000000000000" pitchFamily="49" charset="-128"/>
              </a:rPr>
              <a:t>①</a:t>
            </a:r>
            <a:r>
              <a:rPr kumimoji="1" lang="ja-JP" altLang="en-US">
                <a:latin typeface="BIZ UDGothic" panose="020B0400000000000000" pitchFamily="49" charset="-128"/>
                <a:ea typeface="BIZ UDGothic" panose="020B0400000000000000" pitchFamily="49" charset="-128"/>
              </a:rPr>
              <a:t>訪問先施設の意向を受け止める。</a:t>
            </a:r>
            <a:r>
              <a:rPr kumimoji="1" lang="ja-JP" altLang="en-US" sz="2400">
                <a:latin typeface="BIZ UDGothic" panose="020B0400000000000000" pitchFamily="49" charset="-128"/>
                <a:ea typeface="BIZ UDGothic" panose="020B0400000000000000" pitchFamily="49" charset="-128"/>
              </a:rPr>
              <a:t>（自施設のやり方を押し付けない）</a:t>
            </a:r>
            <a:endParaRPr kumimoji="1" lang="en-US" altLang="ja-JP" sz="2400" dirty="0">
              <a:latin typeface="BIZ UDGothic" panose="020B0400000000000000" pitchFamily="49" charset="-128"/>
              <a:ea typeface="BIZ UDGothic" panose="020B0400000000000000" pitchFamily="49" charset="-128"/>
            </a:endParaRPr>
          </a:p>
          <a:p>
            <a:pPr marL="0" indent="0">
              <a:buNone/>
            </a:pPr>
            <a:r>
              <a:rPr lang="ja-JP" altLang="en-US">
                <a:latin typeface="BIZ UDGothic" panose="020B0400000000000000" pitchFamily="49" charset="-128"/>
                <a:ea typeface="BIZ UDGothic" panose="020B0400000000000000" pitchFamily="49" charset="-128"/>
              </a:rPr>
              <a:t>　　</a:t>
            </a:r>
            <a:r>
              <a:rPr lang="en-US" altLang="ja-JP" dirty="0">
                <a:latin typeface="BIZ UDGothic" panose="020B0400000000000000" pitchFamily="49" charset="-128"/>
                <a:ea typeface="BIZ UDGothic" panose="020B0400000000000000" pitchFamily="49" charset="-128"/>
              </a:rPr>
              <a:t>②</a:t>
            </a:r>
            <a:r>
              <a:rPr lang="ja-JP" altLang="en-US">
                <a:latin typeface="BIZ UDGothic" panose="020B0400000000000000" pitchFamily="49" charset="-128"/>
                <a:ea typeface="BIZ UDGothic" panose="020B0400000000000000" pitchFamily="49" charset="-128"/>
              </a:rPr>
              <a:t>訪問先施設の職員の方に、エンパワメントの視点で支援する。</a:t>
            </a:r>
            <a:endParaRPr lang="en-US" altLang="ja-JP" dirty="0">
              <a:latin typeface="BIZ UDGothic" panose="020B0400000000000000" pitchFamily="49" charset="-128"/>
              <a:ea typeface="BIZ UDGothic" panose="020B0400000000000000" pitchFamily="49" charset="-128"/>
            </a:endParaRPr>
          </a:p>
          <a:p>
            <a:pPr marL="0" indent="0">
              <a:buNone/>
            </a:pPr>
            <a:r>
              <a:rPr lang="ja-JP" altLang="en-US">
                <a:latin typeface="BIZ UDGothic" panose="020B0400000000000000" pitchFamily="49" charset="-128"/>
                <a:ea typeface="BIZ UDGothic" panose="020B0400000000000000" pitchFamily="49" charset="-128"/>
              </a:rPr>
              <a:t>　　</a:t>
            </a:r>
            <a:r>
              <a:rPr kumimoji="1" lang="ja-JP" altLang="en-US">
                <a:latin typeface="BIZ UDGothic" panose="020B0400000000000000" pitchFamily="49" charset="-128"/>
                <a:ea typeface="BIZ UDGothic" panose="020B0400000000000000" pitchFamily="49" charset="-128"/>
              </a:rPr>
              <a:t>（想像してみてください。もし自事業所に誰かが助言に来たら、</a:t>
            </a:r>
            <a:endParaRPr kumimoji="1" lang="en-US" altLang="ja-JP" dirty="0">
              <a:latin typeface="BIZ UDGothic" panose="020B0400000000000000" pitchFamily="49" charset="-128"/>
              <a:ea typeface="BIZ UDGothic" panose="020B0400000000000000" pitchFamily="49" charset="-128"/>
            </a:endParaRPr>
          </a:p>
          <a:p>
            <a:pPr marL="0" indent="0">
              <a:buNone/>
            </a:pPr>
            <a:r>
              <a:rPr lang="ja-JP" altLang="en-US">
                <a:latin typeface="BIZ UDGothic" panose="020B0400000000000000" pitchFamily="49" charset="-128"/>
                <a:ea typeface="BIZ UDGothic" panose="020B0400000000000000" pitchFamily="49" charset="-128"/>
              </a:rPr>
              <a:t>　　　　　　　　　　　　　　　　　　</a:t>
            </a:r>
            <a:r>
              <a:rPr kumimoji="1" lang="ja-JP" altLang="en-US">
                <a:latin typeface="BIZ UDGothic" panose="020B0400000000000000" pitchFamily="49" charset="-128"/>
                <a:ea typeface="BIZ UDGothic" panose="020B0400000000000000" pitchFamily="49" charset="-128"/>
              </a:rPr>
              <a:t>どんな風に接して欲しい</a:t>
            </a:r>
            <a:r>
              <a:rPr kumimoji="1" lang="en-US" altLang="ja-JP" dirty="0">
                <a:latin typeface="BIZ UDGothic" panose="020B0400000000000000" pitchFamily="49" charset="-128"/>
                <a:ea typeface="BIZ UDGothic" panose="020B0400000000000000" pitchFamily="49" charset="-128"/>
              </a:rPr>
              <a:t>/</a:t>
            </a:r>
            <a:r>
              <a:rPr kumimoji="1" lang="ja-JP" altLang="en-US">
                <a:latin typeface="BIZ UDGothic" panose="020B0400000000000000" pitchFamily="49" charset="-128"/>
                <a:ea typeface="BIZ UDGothic" panose="020B0400000000000000" pitchFamily="49" charset="-128"/>
              </a:rPr>
              <a:t>欲しくない？）</a:t>
            </a:r>
          </a:p>
        </p:txBody>
      </p:sp>
    </p:spTree>
    <p:extLst>
      <p:ext uri="{BB962C8B-B14F-4D97-AF65-F5344CB8AC3E}">
        <p14:creationId xmlns:p14="http://schemas.microsoft.com/office/powerpoint/2010/main" val="19144098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a:extLst>
              <a:ext uri="{FF2B5EF4-FFF2-40B4-BE49-F238E27FC236}">
                <a16:creationId xmlns:a16="http://schemas.microsoft.com/office/drawing/2014/main" id="{2C2CB0E6-290E-E3F4-9F4D-BF82AE4F89ED}"/>
              </a:ext>
            </a:extLst>
          </p:cNvPr>
          <p:cNvPicPr>
            <a:picLocks noGrp="1" noChangeAspect="1"/>
          </p:cNvPicPr>
          <p:nvPr>
            <p:ph idx="1"/>
          </p:nvPr>
        </p:nvPicPr>
        <p:blipFill>
          <a:blip r:embed="rId3"/>
          <a:stretch>
            <a:fillRect/>
          </a:stretch>
        </p:blipFill>
        <p:spPr>
          <a:xfrm>
            <a:off x="659423" y="-19998"/>
            <a:ext cx="9639300" cy="6741473"/>
          </a:xfrm>
          <a:prstGeom prst="rect">
            <a:avLst/>
          </a:prstGeom>
        </p:spPr>
      </p:pic>
      <p:sp>
        <p:nvSpPr>
          <p:cNvPr id="4" name="スライド番号プレースホルダー 3">
            <a:extLst>
              <a:ext uri="{FF2B5EF4-FFF2-40B4-BE49-F238E27FC236}">
                <a16:creationId xmlns:a16="http://schemas.microsoft.com/office/drawing/2014/main" id="{F93290BC-EC53-D1AA-3021-87885BF15ED0}"/>
              </a:ext>
            </a:extLst>
          </p:cNvPr>
          <p:cNvSpPr>
            <a:spLocks noGrp="1"/>
          </p:cNvSpPr>
          <p:nvPr>
            <p:ph type="sldNum" sz="quarter" idx="12"/>
          </p:nvPr>
        </p:nvSpPr>
        <p:spPr/>
        <p:txBody>
          <a:bodyPr/>
          <a:lstStyle/>
          <a:p>
            <a:fld id="{9D1E3EA3-BD4D-6E43-978F-523B06AF1452}" type="slidenum">
              <a:rPr kumimoji="1" lang="ja-JP" altLang="en-US" smtClean="0"/>
              <a:t>51</a:t>
            </a:fld>
            <a:endParaRPr kumimoji="1" lang="ja-JP" altLang="en-US"/>
          </a:p>
        </p:txBody>
      </p:sp>
      <p:sp>
        <p:nvSpPr>
          <p:cNvPr id="3" name="テキスト ボックス 2">
            <a:extLst>
              <a:ext uri="{FF2B5EF4-FFF2-40B4-BE49-F238E27FC236}">
                <a16:creationId xmlns:a16="http://schemas.microsoft.com/office/drawing/2014/main" id="{913041C5-8FBB-08F5-853B-DE8817438078}"/>
              </a:ext>
            </a:extLst>
          </p:cNvPr>
          <p:cNvSpPr txBox="1"/>
          <p:nvPr/>
        </p:nvSpPr>
        <p:spPr>
          <a:xfrm>
            <a:off x="9982200" y="5925463"/>
            <a:ext cx="2250831" cy="430887"/>
          </a:xfrm>
          <a:prstGeom prst="rect">
            <a:avLst/>
          </a:prstGeom>
          <a:noFill/>
        </p:spPr>
        <p:txBody>
          <a:bodyPr wrap="square">
            <a:spAutoFit/>
          </a:bodyPr>
          <a:lstStyle/>
          <a:p>
            <a:r>
              <a:rPr lang="ja-JP" altLang="ja-JP" sz="1100" b="0" i="0" u="none" strike="noStrike">
                <a:solidFill>
                  <a:schemeClr val="tx1"/>
                </a:solidFill>
                <a:effectLst/>
                <a:ea typeface="BIZ UDGothic" panose="020B0400000000000000"/>
              </a:rPr>
              <a:t>出典：インクルージョン推進に</a:t>
            </a:r>
            <a:endParaRPr lang="en-US" altLang="ja-JP" sz="1100" b="0" i="0" u="none" strike="noStrike" dirty="0">
              <a:solidFill>
                <a:schemeClr val="tx1"/>
              </a:solidFill>
              <a:effectLst/>
              <a:ea typeface="BIZ UDGothic" panose="020B0400000000000000"/>
            </a:endParaRPr>
          </a:p>
          <a:p>
            <a:r>
              <a:rPr lang="ja-JP" altLang="en-US" sz="1100">
                <a:ea typeface="BIZ UDGothic" panose="020B0400000000000000"/>
              </a:rPr>
              <a:t>　　　</a:t>
            </a:r>
            <a:r>
              <a:rPr lang="ja-JP" altLang="ja-JP" sz="1100" b="0" i="0" u="none" strike="noStrike">
                <a:solidFill>
                  <a:schemeClr val="tx1"/>
                </a:solidFill>
                <a:effectLst/>
                <a:ea typeface="BIZ UDGothic" panose="020B0400000000000000"/>
              </a:rPr>
              <a:t>向けた関係者懇談会資料</a:t>
            </a:r>
            <a:endParaRPr lang="ja-JP" altLang="en-US" sz="1100">
              <a:ea typeface="BIZ UDGothic" panose="020B0400000000000000"/>
            </a:endParaRPr>
          </a:p>
        </p:txBody>
      </p:sp>
    </p:spTree>
    <p:extLst>
      <p:ext uri="{BB962C8B-B14F-4D97-AF65-F5344CB8AC3E}">
        <p14:creationId xmlns:p14="http://schemas.microsoft.com/office/powerpoint/2010/main" val="3159595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3EFFB-9FA8-E499-3B00-84BAFDE9FF0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BD464E9-23D9-4B3D-230F-C2DE12EC0FC8}"/>
              </a:ext>
            </a:extLst>
          </p:cNvPr>
          <p:cNvSpPr>
            <a:spLocks noGrp="1"/>
          </p:cNvSpPr>
          <p:nvPr>
            <p:ph type="title"/>
          </p:nvPr>
        </p:nvSpPr>
        <p:spPr/>
        <p:txBody>
          <a:bodyPr>
            <a:normAutofit/>
          </a:bodyPr>
          <a:lstStyle/>
          <a:p>
            <a:r>
              <a:rPr lang="ja-JP" altLang="en-US" sz="3200"/>
              <a:t>障害児通所（入所）支援の立ち位置</a:t>
            </a:r>
            <a:endParaRPr kumimoji="1" lang="ja-JP" altLang="en-US" sz="3200"/>
          </a:p>
        </p:txBody>
      </p:sp>
      <p:sp>
        <p:nvSpPr>
          <p:cNvPr id="3" name="スライド番号プレースホルダー 2">
            <a:extLst>
              <a:ext uri="{FF2B5EF4-FFF2-40B4-BE49-F238E27FC236}">
                <a16:creationId xmlns:a16="http://schemas.microsoft.com/office/drawing/2014/main" id="{DC692162-C1AF-9E28-B439-664FE137F62B}"/>
              </a:ext>
            </a:extLst>
          </p:cNvPr>
          <p:cNvSpPr>
            <a:spLocks noGrp="1"/>
          </p:cNvSpPr>
          <p:nvPr>
            <p:ph type="sldNum" sz="quarter" idx="12"/>
          </p:nvPr>
        </p:nvSpPr>
        <p:spPr/>
        <p:txBody>
          <a:bodyPr/>
          <a:lstStyle/>
          <a:p>
            <a:fld id="{9D1E3EA3-BD4D-6E43-978F-523B06AF1452}" type="slidenum">
              <a:rPr kumimoji="1" lang="ja-JP" altLang="en-US" smtClean="0"/>
              <a:t>6</a:t>
            </a:fld>
            <a:endParaRPr kumimoji="1" lang="ja-JP" altLang="en-US"/>
          </a:p>
        </p:txBody>
      </p:sp>
      <p:sp>
        <p:nvSpPr>
          <p:cNvPr id="7" name="コンテンツ プレースホルダー 7">
            <a:extLst>
              <a:ext uri="{FF2B5EF4-FFF2-40B4-BE49-F238E27FC236}">
                <a16:creationId xmlns:a16="http://schemas.microsoft.com/office/drawing/2014/main" id="{3EF68D9D-F989-2FB5-8BB0-4AF676C1C6C0}"/>
              </a:ext>
            </a:extLst>
          </p:cNvPr>
          <p:cNvSpPr>
            <a:spLocks noGrp="1"/>
          </p:cNvSpPr>
          <p:nvPr>
            <p:ph idx="1"/>
          </p:nvPr>
        </p:nvSpPr>
        <p:spPr/>
        <p:txBody>
          <a:bodyPr>
            <a:normAutofit/>
          </a:bodyPr>
          <a:lstStyle/>
          <a:p>
            <a:pPr marL="757238" indent="-746125">
              <a:buNone/>
            </a:pPr>
            <a:r>
              <a:rPr lang="ja-JP" altLang="en-US"/>
              <a:t>１、障害児通所（入所）支援がもつべき役割と</a:t>
            </a:r>
            <a:endParaRPr lang="en-US" altLang="ja-JP" dirty="0"/>
          </a:p>
          <a:p>
            <a:pPr marL="757238" indent="-746125">
              <a:buNone/>
            </a:pPr>
            <a:r>
              <a:rPr lang="ja-JP" altLang="en-US"/>
              <a:t>　　　　　　　　　　　　　　　　　相談支援専門員との協働。</a:t>
            </a:r>
            <a:endParaRPr lang="en-US" altLang="ja-JP" dirty="0"/>
          </a:p>
          <a:p>
            <a:pPr marL="757238" indent="-746125">
              <a:buNone/>
            </a:pPr>
            <a:endParaRPr lang="en-US" altLang="ja-JP" dirty="0"/>
          </a:p>
          <a:p>
            <a:pPr marL="757238" indent="-746125">
              <a:buNone/>
            </a:pPr>
            <a:r>
              <a:rPr lang="ja-JP" altLang="en-US"/>
              <a:t>２、こどもの基礎集団を意識し、</a:t>
            </a:r>
            <a:endParaRPr lang="en-US" altLang="ja-JP" dirty="0"/>
          </a:p>
          <a:p>
            <a:pPr marL="757238" indent="-746125">
              <a:buNone/>
            </a:pPr>
            <a:r>
              <a:rPr lang="ja-JP" altLang="en-US"/>
              <a:t>　　　　　　　　　　　　　　連携を図りながら支援を行うこと</a:t>
            </a:r>
            <a:endParaRPr lang="en-US" altLang="ja-JP" dirty="0"/>
          </a:p>
          <a:p>
            <a:pPr marL="757238" indent="-746125">
              <a:buNone/>
            </a:pPr>
            <a:endParaRPr lang="en-US" altLang="ja-JP" dirty="0"/>
          </a:p>
          <a:p>
            <a:pPr marL="757238" indent="-746125">
              <a:buNone/>
            </a:pPr>
            <a:r>
              <a:rPr lang="ja-JP" altLang="en-US"/>
              <a:t>３、こどもとその家族を、横と縦の視点から</a:t>
            </a:r>
            <a:endParaRPr lang="en-US" altLang="ja-JP" dirty="0"/>
          </a:p>
          <a:p>
            <a:pPr marL="757238" indent="-746125">
              <a:buNone/>
            </a:pPr>
            <a:r>
              <a:rPr lang="ja-JP" altLang="en-US"/>
              <a:t>　　　　　　　　　　関係機関と連携する観点と具体的な方法</a:t>
            </a:r>
            <a:endParaRPr lang="en-US" altLang="ja-JP" dirty="0"/>
          </a:p>
          <a:p>
            <a:pPr marL="757238" indent="-746125">
              <a:buNone/>
            </a:pPr>
            <a:endParaRPr lang="en-US" altLang="ja-JP" dirty="0"/>
          </a:p>
        </p:txBody>
      </p:sp>
    </p:spTree>
    <p:extLst>
      <p:ext uri="{BB962C8B-B14F-4D97-AF65-F5344CB8AC3E}">
        <p14:creationId xmlns:p14="http://schemas.microsoft.com/office/powerpoint/2010/main" val="4221484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FAF86D-B2E9-AFDA-ECED-3E08E5ECCB00}"/>
              </a:ext>
            </a:extLst>
          </p:cNvPr>
          <p:cNvSpPr>
            <a:spLocks noGrp="1"/>
          </p:cNvSpPr>
          <p:nvPr>
            <p:ph type="title"/>
          </p:nvPr>
        </p:nvSpPr>
        <p:spPr/>
        <p:txBody>
          <a:bodyPr>
            <a:normAutofit/>
          </a:bodyPr>
          <a:lstStyle/>
          <a:p>
            <a:r>
              <a:rPr lang="ja-JP" altLang="en-US" sz="4000"/>
              <a:t>障害のあるこどもとその家族を取り巻く環境</a:t>
            </a:r>
            <a:endParaRPr kumimoji="1" lang="ja-JP" altLang="en-US" sz="4000"/>
          </a:p>
        </p:txBody>
      </p:sp>
      <p:pic>
        <p:nvPicPr>
          <p:cNvPr id="4" name="コンテンツ プレースホルダー 3">
            <a:extLst>
              <a:ext uri="{FF2B5EF4-FFF2-40B4-BE49-F238E27FC236}">
                <a16:creationId xmlns:a16="http://schemas.microsoft.com/office/drawing/2014/main" id="{CF66B3AC-869D-2EB7-8550-D23253EB82B0}"/>
              </a:ext>
            </a:extLst>
          </p:cNvPr>
          <p:cNvPicPr>
            <a:picLocks noGrp="1" noChangeAspect="1"/>
          </p:cNvPicPr>
          <p:nvPr>
            <p:ph idx="1"/>
          </p:nvPr>
        </p:nvPicPr>
        <p:blipFill>
          <a:blip r:embed="rId3"/>
          <a:stretch>
            <a:fillRect/>
          </a:stretch>
        </p:blipFill>
        <p:spPr>
          <a:xfrm>
            <a:off x="2460702" y="1536255"/>
            <a:ext cx="7010400" cy="4848860"/>
          </a:xfrm>
          <a:prstGeom prst="rect">
            <a:avLst/>
          </a:prstGeom>
        </p:spPr>
      </p:pic>
      <p:sp>
        <p:nvSpPr>
          <p:cNvPr id="5" name="テキスト ボックス 4">
            <a:extLst>
              <a:ext uri="{FF2B5EF4-FFF2-40B4-BE49-F238E27FC236}">
                <a16:creationId xmlns:a16="http://schemas.microsoft.com/office/drawing/2014/main" id="{A0AF1388-A31F-EBB6-C7FB-FC7B252D3DD0}"/>
              </a:ext>
            </a:extLst>
          </p:cNvPr>
          <p:cNvSpPr txBox="1"/>
          <p:nvPr/>
        </p:nvSpPr>
        <p:spPr>
          <a:xfrm>
            <a:off x="8281963" y="6459865"/>
            <a:ext cx="2723823" cy="261610"/>
          </a:xfrm>
          <a:prstGeom prst="rect">
            <a:avLst/>
          </a:prstGeom>
          <a:noFill/>
        </p:spPr>
        <p:txBody>
          <a:bodyPr wrap="none" rtlCol="0">
            <a:spAutoFit/>
          </a:bodyPr>
          <a:lstStyle/>
          <a:p>
            <a:r>
              <a:rPr lang="ja-JP" altLang="en-US" sz="1100"/>
              <a:t>出典：こども家庭庁支援局障害児支援課</a:t>
            </a:r>
            <a:endParaRPr kumimoji="1" lang="ja-JP" altLang="en-US" sz="1100"/>
          </a:p>
        </p:txBody>
      </p:sp>
      <p:sp>
        <p:nvSpPr>
          <p:cNvPr id="6" name="スライド番号プレースホルダー 5">
            <a:extLst>
              <a:ext uri="{FF2B5EF4-FFF2-40B4-BE49-F238E27FC236}">
                <a16:creationId xmlns:a16="http://schemas.microsoft.com/office/drawing/2014/main" id="{250A8711-618E-9829-962E-24A6505A91C4}"/>
              </a:ext>
            </a:extLst>
          </p:cNvPr>
          <p:cNvSpPr>
            <a:spLocks noGrp="1"/>
          </p:cNvSpPr>
          <p:nvPr>
            <p:ph type="sldNum" sz="quarter" idx="12"/>
          </p:nvPr>
        </p:nvSpPr>
        <p:spPr/>
        <p:txBody>
          <a:bodyPr/>
          <a:lstStyle/>
          <a:p>
            <a:fld id="{9D1E3EA3-BD4D-6E43-978F-523B06AF1452}" type="slidenum">
              <a:rPr kumimoji="1" lang="ja-JP" altLang="en-US" smtClean="0"/>
              <a:t>7</a:t>
            </a:fld>
            <a:endParaRPr kumimoji="1" lang="ja-JP" altLang="en-US"/>
          </a:p>
        </p:txBody>
      </p:sp>
    </p:spTree>
    <p:extLst>
      <p:ext uri="{BB962C8B-B14F-4D97-AF65-F5344CB8AC3E}">
        <p14:creationId xmlns:p14="http://schemas.microsoft.com/office/powerpoint/2010/main" val="2485299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FF272-3E8E-3200-043F-3C52AF1BC44B}"/>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F63CEC38-7152-90E3-A3CD-30BB89926AA8}"/>
              </a:ext>
            </a:extLst>
          </p:cNvPr>
          <p:cNvSpPr>
            <a:spLocks noGrp="1"/>
          </p:cNvSpPr>
          <p:nvPr>
            <p:ph type="title"/>
          </p:nvPr>
        </p:nvSpPr>
        <p:spPr>
          <a:xfrm>
            <a:off x="742950" y="620849"/>
            <a:ext cx="8915400" cy="677494"/>
          </a:xfrm>
        </p:spPr>
        <p:txBody>
          <a:bodyPr>
            <a:normAutofit fontScale="90000"/>
          </a:bodyPr>
          <a:lstStyle/>
          <a:p>
            <a:r>
              <a:rPr lang="ja-JP" altLang="en-US" dirty="0">
                <a:latin typeface="BIZ UDPゴシック" panose="020B0400000000000000" pitchFamily="50" charset="-128"/>
                <a:ea typeface="BIZ UDPゴシック" panose="020B0400000000000000" pitchFamily="50" charset="-128"/>
              </a:rPr>
              <a:t>（参考例）入所経緯 　　</a:t>
            </a:r>
          </a:p>
        </p:txBody>
      </p:sp>
      <p:sp>
        <p:nvSpPr>
          <p:cNvPr id="6" name="コンテンツ プレースホルダー 5">
            <a:extLst>
              <a:ext uri="{FF2B5EF4-FFF2-40B4-BE49-F238E27FC236}">
                <a16:creationId xmlns:a16="http://schemas.microsoft.com/office/drawing/2014/main" id="{A309ED31-65BF-2CDB-386F-01794DAF9BF1}"/>
              </a:ext>
            </a:extLst>
          </p:cNvPr>
          <p:cNvSpPr>
            <a:spLocks noGrp="1"/>
          </p:cNvSpPr>
          <p:nvPr>
            <p:ph idx="1"/>
          </p:nvPr>
        </p:nvSpPr>
        <p:spPr>
          <a:xfrm>
            <a:off x="1720280" y="2134057"/>
            <a:ext cx="9633520" cy="2044820"/>
          </a:xfrm>
        </p:spPr>
        <p:txBody>
          <a:bodyPr/>
          <a:lstStyle/>
          <a:p>
            <a:pPr marL="0" indent="0">
              <a:buNone/>
            </a:pPr>
            <a:r>
              <a:rPr lang="ja-JP" altLang="en-US" dirty="0">
                <a:latin typeface="BIZ UDPゴシック" panose="020B0400000000000000" pitchFamily="50" charset="-128"/>
                <a:ea typeface="BIZ UDPゴシック" panose="020B0400000000000000" pitchFamily="50" charset="-128"/>
              </a:rPr>
              <a:t>入所するこども達は</a:t>
            </a:r>
            <a:r>
              <a:rPr lang="en-US" altLang="ja-JP" dirty="0">
                <a:latin typeface="BIZ UDPゴシック" panose="020B0400000000000000" pitchFamily="50" charset="-128"/>
                <a:ea typeface="BIZ UDPゴシック" panose="020B0400000000000000" pitchFamily="50" charset="-128"/>
              </a:rPr>
              <a:t>…</a:t>
            </a:r>
          </a:p>
          <a:p>
            <a:pPr marL="0" indent="0">
              <a:buNone/>
            </a:pP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児童相談所の決定により入所する</a:t>
            </a:r>
            <a:endParaRPr lang="en-US" altLang="ja-JP" dirty="0">
              <a:latin typeface="BIZ UDPゴシック" panose="020B0400000000000000" pitchFamily="50" charset="-128"/>
              <a:ea typeface="BIZ UDPゴシック" panose="020B0400000000000000" pitchFamily="50" charset="-128"/>
            </a:endParaRPr>
          </a:p>
          <a:p>
            <a:pPr marL="457200" lvl="1" indent="0">
              <a:buNone/>
            </a:pP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◆措置入所</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児童相談所長の権限に置いて措置</a:t>
            </a:r>
            <a:endParaRPr lang="en-US" altLang="ja-JP" dirty="0">
              <a:latin typeface="BIZ UDPゴシック" panose="020B0400000000000000" pitchFamily="50" charset="-128"/>
              <a:ea typeface="BIZ UDPゴシック" panose="020B0400000000000000" pitchFamily="50" charset="-128"/>
            </a:endParaRPr>
          </a:p>
          <a:p>
            <a:pPr marL="457200" lvl="1" indent="0">
              <a:buNone/>
            </a:pPr>
            <a:r>
              <a:rPr lang="en-US" altLang="ja-JP" dirty="0">
                <a:latin typeface="BIZ UDPゴシック" panose="020B0400000000000000" pitchFamily="50" charset="-128"/>
                <a:ea typeface="BIZ UDPゴシック" panose="020B0400000000000000" pitchFamily="50" charset="-128"/>
              </a:rPr>
              <a:t>		</a:t>
            </a:r>
            <a:r>
              <a:rPr lang="ja-JP" altLang="en-US" dirty="0">
                <a:latin typeface="BIZ UDPゴシック" panose="020B0400000000000000" pitchFamily="50" charset="-128"/>
                <a:ea typeface="BIZ UDPゴシック" panose="020B0400000000000000" pitchFamily="50" charset="-128"/>
              </a:rPr>
              <a:t>◆契約入所</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児童相談所による受給者証発行により契約</a:t>
            </a:r>
          </a:p>
        </p:txBody>
      </p:sp>
      <p:sp>
        <p:nvSpPr>
          <p:cNvPr id="4" name="スライド番号プレースホルダー 3">
            <a:extLst>
              <a:ext uri="{FF2B5EF4-FFF2-40B4-BE49-F238E27FC236}">
                <a16:creationId xmlns:a16="http://schemas.microsoft.com/office/drawing/2014/main" id="{B6EF5F0A-0A78-EC7A-1AAE-21A9DF7C6203}"/>
              </a:ext>
            </a:extLst>
          </p:cNvPr>
          <p:cNvSpPr>
            <a:spLocks noGrp="1"/>
          </p:cNvSpPr>
          <p:nvPr>
            <p:ph type="sldNum" sz="quarter" idx="12"/>
          </p:nvPr>
        </p:nvSpPr>
        <p:spPr/>
        <p:txBody>
          <a:bodyPr/>
          <a:lstStyle/>
          <a:p>
            <a:pPr>
              <a:defRPr/>
            </a:pPr>
            <a:fld id="{982C5F09-8F10-4EF5-A173-3DA5ED5FE482}" type="slidenum">
              <a:rPr lang="ja-JP" altLang="en-US" smtClean="0">
                <a:solidFill>
                  <a:srgbClr val="000000"/>
                </a:solidFill>
                <a:latin typeface="BIZ UDPゴシック" panose="020B0400000000000000" pitchFamily="50" charset="-128"/>
                <a:ea typeface="BIZ UDPゴシック" panose="020B0400000000000000" pitchFamily="50" charset="-128"/>
              </a:rPr>
              <a:pPr>
                <a:defRPr/>
              </a:pPr>
              <a:t>8</a:t>
            </a:fld>
            <a:endParaRPr lang="en-US">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152425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94738EB9-8797-83CD-2F16-B48CD81497A5}"/>
              </a:ext>
            </a:extLst>
          </p:cNvPr>
          <p:cNvSpPr>
            <a:spLocks noGrp="1"/>
          </p:cNvSpPr>
          <p:nvPr>
            <p:ph type="title"/>
          </p:nvPr>
        </p:nvSpPr>
        <p:spPr>
          <a:xfrm>
            <a:off x="1638300" y="159218"/>
            <a:ext cx="9633520" cy="677494"/>
          </a:xfrm>
        </p:spPr>
        <p:txBody>
          <a:bodyPr>
            <a:normAutofit fontScale="90000"/>
          </a:bodyPr>
          <a:lstStyle/>
          <a:p>
            <a:r>
              <a:rPr lang="ja-JP" altLang="en-US" dirty="0">
                <a:latin typeface="BIZ UDPゴシック" panose="020B0400000000000000" pitchFamily="50" charset="-128"/>
                <a:ea typeface="BIZ UDPゴシック" panose="020B0400000000000000" pitchFamily="50" charset="-128"/>
              </a:rPr>
              <a:t>（参考例）</a:t>
            </a:r>
            <a:r>
              <a:rPr lang="ja-JP" altLang="en-US">
                <a:latin typeface="BIZ UDPゴシック" panose="020B0400000000000000" pitchFamily="50" charset="-128"/>
                <a:ea typeface="BIZ UDPゴシック" panose="020B0400000000000000" pitchFamily="50" charset="-128"/>
              </a:rPr>
              <a:t>入所経緯（措置入所） 　　</a:t>
            </a:r>
            <a:endParaRPr lang="ja-JP" altLang="en-US"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4E83EB25-558F-F451-8BA3-45FA07BC9A3F}"/>
              </a:ext>
            </a:extLst>
          </p:cNvPr>
          <p:cNvSpPr>
            <a:spLocks noGrp="1"/>
          </p:cNvSpPr>
          <p:nvPr>
            <p:ph type="sldNum" sz="quarter" idx="12"/>
          </p:nvPr>
        </p:nvSpPr>
        <p:spPr/>
        <p:txBody>
          <a:bodyPr/>
          <a:lstStyle/>
          <a:p>
            <a:pPr>
              <a:defRPr/>
            </a:pPr>
            <a:fld id="{982C5F09-8F10-4EF5-A173-3DA5ED5FE482}" type="slidenum">
              <a:rPr lang="ja-JP" altLang="en-US" smtClean="0">
                <a:solidFill>
                  <a:srgbClr val="000000"/>
                </a:solidFill>
                <a:latin typeface="BIZ UDPゴシック" panose="020B0400000000000000" pitchFamily="50" charset="-128"/>
                <a:ea typeface="BIZ UDPゴシック" panose="020B0400000000000000" pitchFamily="50" charset="-128"/>
              </a:rPr>
              <a:pPr>
                <a:defRPr/>
              </a:pPr>
              <a:t>9</a:t>
            </a:fld>
            <a:endParaRPr lang="en-US">
              <a:solidFill>
                <a:srgbClr val="000000"/>
              </a:solidFill>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6E1FBEF1-C6FA-0566-7CCA-FC948F0194A7}"/>
              </a:ext>
            </a:extLst>
          </p:cNvPr>
          <p:cNvPicPr>
            <a:picLocks noChangeAspect="1"/>
          </p:cNvPicPr>
          <p:nvPr/>
        </p:nvPicPr>
        <p:blipFill>
          <a:blip r:embed="rId3"/>
          <a:stretch>
            <a:fillRect/>
          </a:stretch>
        </p:blipFill>
        <p:spPr>
          <a:xfrm>
            <a:off x="1084116" y="1128084"/>
            <a:ext cx="8105567" cy="5228266"/>
          </a:xfrm>
          <a:prstGeom prst="rect">
            <a:avLst/>
          </a:prstGeom>
        </p:spPr>
      </p:pic>
      <p:sp>
        <p:nvSpPr>
          <p:cNvPr id="3" name="テキスト ボックス 2">
            <a:extLst>
              <a:ext uri="{FF2B5EF4-FFF2-40B4-BE49-F238E27FC236}">
                <a16:creationId xmlns:a16="http://schemas.microsoft.com/office/drawing/2014/main" id="{F814FFF9-FF79-7DE9-49F2-5DCE44143C7F}"/>
              </a:ext>
            </a:extLst>
          </p:cNvPr>
          <p:cNvSpPr txBox="1"/>
          <p:nvPr/>
        </p:nvSpPr>
        <p:spPr>
          <a:xfrm>
            <a:off x="7318911" y="6064978"/>
            <a:ext cx="4221517" cy="461665"/>
          </a:xfrm>
          <a:prstGeom prst="rect">
            <a:avLst/>
          </a:prstGeom>
          <a:noFill/>
        </p:spPr>
        <p:txBody>
          <a:bodyPr wrap="square" rtlCol="0">
            <a:spAutoFit/>
          </a:bodyPr>
          <a:lstStyle/>
          <a:p>
            <a:r>
              <a:rPr lang="ja-JP" altLang="en-US" sz="1200"/>
              <a:t>出典：厚生労働省</a:t>
            </a:r>
            <a:r>
              <a:rPr lang="en-US" altLang="ja-JP" sz="1200" dirty="0"/>
              <a:t>,</a:t>
            </a:r>
            <a:r>
              <a:rPr lang="ja-JP" altLang="ja-JP" sz="1200"/>
              <a:t>児童相談所の運営指針について：図表</a:t>
            </a:r>
          </a:p>
          <a:p>
            <a:endParaRPr kumimoji="1" lang="ja-JP" altLang="en-US" sz="1200"/>
          </a:p>
        </p:txBody>
      </p:sp>
    </p:spTree>
    <p:extLst>
      <p:ext uri="{BB962C8B-B14F-4D97-AF65-F5344CB8AC3E}">
        <p14:creationId xmlns:p14="http://schemas.microsoft.com/office/powerpoint/2010/main" val="2738854460"/>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縞模様">
  <a:themeElements>
    <a:clrScheme name="縞模様">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ユニバーサルフォント">
      <a:majorFont>
        <a:latin typeface="Univers Condensed"/>
        <a:ea typeface="UD デジタル 教科書体 NP-B"/>
        <a:cs typeface=""/>
      </a:majorFont>
      <a:minorFont>
        <a:latin typeface="UD デジタル 教科書体 NP-B"/>
        <a:ea typeface="MS UI Gothic"/>
        <a:cs typeface=""/>
      </a:minorFont>
    </a:fontScheme>
    <a:fmtScheme name="縞模様">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4.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lcf76f155ced4ddcb4097134ff3c332f xmlns="7ba608ac-4d1c-4c85-8325-32933235d56e">
      <Terms xmlns="http://schemas.microsoft.com/office/infopath/2007/PartnerControls"/>
    </lcf76f155ced4ddcb4097134ff3c332f>
    <Owner xmlns="7ba608ac-4d1c-4c85-8325-32933235d56e">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9DF488-7B53-4332-A346-4C57A26E756E}">
  <ds:schemaRefs>
    <ds:schemaRef ds:uri="http://schemas.microsoft.com/office/2006/metadata/properties"/>
    <ds:schemaRef ds:uri="http://schemas.microsoft.com/office/infopath/2007/PartnerControls"/>
    <ds:schemaRef ds:uri="263dbbe5-076b-4606-a03b-9598f5f2f35a"/>
    <ds:schemaRef ds:uri="a6f9f875-7af9-4528-8c5c-fc377319d8fb"/>
  </ds:schemaRefs>
</ds:datastoreItem>
</file>

<file path=customXml/itemProps2.xml><?xml version="1.0" encoding="utf-8"?>
<ds:datastoreItem xmlns:ds="http://schemas.openxmlformats.org/officeDocument/2006/customXml" ds:itemID="{21A86C98-AA6D-4778-B74E-642241A47788}"/>
</file>

<file path=customXml/itemProps3.xml><?xml version="1.0" encoding="utf-8"?>
<ds:datastoreItem xmlns:ds="http://schemas.openxmlformats.org/officeDocument/2006/customXml" ds:itemID="{C17AD67F-28C3-481E-94C5-71AF6BAF26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9710</TotalTime>
  <Words>13293</Words>
  <Application>Microsoft Office PowerPoint</Application>
  <PresentationFormat>ワイド画面</PresentationFormat>
  <Paragraphs>1075</Paragraphs>
  <Slides>51</Slides>
  <Notes>47</Notes>
  <HiddenSlides>0</HiddenSlides>
  <MMClips>0</MMClips>
  <ScaleCrop>false</ScaleCrop>
  <HeadingPairs>
    <vt:vector size="6" baseType="variant">
      <vt:variant>
        <vt:lpstr>使用されているフォント</vt:lpstr>
      </vt:variant>
      <vt:variant>
        <vt:i4>16</vt:i4>
      </vt:variant>
      <vt:variant>
        <vt:lpstr>テーマ</vt:lpstr>
      </vt:variant>
      <vt:variant>
        <vt:i4>4</vt:i4>
      </vt:variant>
      <vt:variant>
        <vt:lpstr>スライド タイトル</vt:lpstr>
      </vt:variant>
      <vt:variant>
        <vt:i4>51</vt:i4>
      </vt:variant>
    </vt:vector>
  </HeadingPairs>
  <TitlesOfParts>
    <vt:vector size="71" baseType="lpstr">
      <vt:lpstr>BIZ UDPゴシック</vt:lpstr>
      <vt:lpstr>BIZ UDP明朝 Medium</vt:lpstr>
      <vt:lpstr>BIZ UDGothic</vt:lpstr>
      <vt:lpstr>HGP創英ﾌﾟﾚｾﾞﾝｽEB</vt:lpstr>
      <vt:lpstr>ＭＳ Ｐゴシック</vt:lpstr>
      <vt:lpstr>ＭＳ Ｐゴシック</vt:lpstr>
      <vt:lpstr>MS UI Gothic</vt:lpstr>
      <vt:lpstr>UD デジタル 教科書体 NK-B</vt:lpstr>
      <vt:lpstr>UD デジタル 教科書体 NP-B</vt:lpstr>
      <vt:lpstr>Meiryo</vt:lpstr>
      <vt:lpstr>游ゴシック</vt:lpstr>
      <vt:lpstr>Arial</vt:lpstr>
      <vt:lpstr>Calibri</vt:lpstr>
      <vt:lpstr>Helvetica</vt:lpstr>
      <vt:lpstr>Univers Condensed</vt:lpstr>
      <vt:lpstr>Wingdings</vt:lpstr>
      <vt:lpstr>Office テーマ</vt:lpstr>
      <vt:lpstr>2_Office ​​テーマ</vt:lpstr>
      <vt:lpstr>縞模様</vt:lpstr>
      <vt:lpstr>1_Office テーマ</vt:lpstr>
      <vt:lpstr>児童期における支援提供のポイント</vt:lpstr>
      <vt:lpstr>（このスライドは、指導者養成研修用で、講義を進めるあたってのお願いです） 事例等を引用して講義を進めてください</vt:lpstr>
      <vt:lpstr>獲得目標と内容</vt:lpstr>
      <vt:lpstr>障害児支援のガイドライン 等</vt:lpstr>
      <vt:lpstr>「障害児通所（入所）支援の立ち位置」 　　　　　　　　　　セクションでお伝えいただきたいこと</vt:lpstr>
      <vt:lpstr>障害児通所（入所）支援の立ち位置</vt:lpstr>
      <vt:lpstr>障害のあるこどもとその家族を取り巻く環境</vt:lpstr>
      <vt:lpstr>（参考例）入所経緯 　　</vt:lpstr>
      <vt:lpstr>（参考例）入所経緯（措置入所） 　　</vt:lpstr>
      <vt:lpstr>PowerPoint プレゼンテーション</vt:lpstr>
      <vt:lpstr>PowerPoint プレゼンテーション</vt:lpstr>
      <vt:lpstr>「こどものライフステージと支援」 　　　　　　　　セクションでお伝えいただきたいこと</vt:lpstr>
      <vt:lpstr>こどものライフステージと支援</vt:lpstr>
      <vt:lpstr>ライフステージ（例）</vt:lpstr>
      <vt:lpstr>PowerPoint プレゼンテーション</vt:lpstr>
      <vt:lpstr>ライフステージと各時期の中心的な課題（障害児・者の例）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「児童期の支援における基本的な視点」 　　　　　　　　　　　セクションでお伝えいただきたいこと</vt:lpstr>
      <vt:lpstr>児童期の支援における基本的な視点</vt:lpstr>
      <vt:lpstr>PowerPoint プレゼンテーション</vt:lpstr>
      <vt:lpstr>発達支援（本人支援）</vt:lpstr>
      <vt:lpstr>こどもの支援のプロセス</vt:lpstr>
      <vt:lpstr>障害児通所支援による こどもへの関わりに不可欠な視点（知識）</vt:lpstr>
      <vt:lpstr>児童発達支援・放課後等デイサービスで提供される 支援方法のポイント</vt:lpstr>
      <vt:lpstr>ガイドラインに掲載された「５領域」の活用</vt:lpstr>
      <vt:lpstr>PowerPoint プレゼンテーション</vt:lpstr>
      <vt:lpstr>PowerPoint プレゼンテーション</vt:lpstr>
      <vt:lpstr>こどもの意思の尊重・ 最善の利益の優先考慮に向けたステップ</vt:lpstr>
      <vt:lpstr>家族支援 （養育者、きょうだい）</vt:lpstr>
      <vt:lpstr>PowerPoint プレゼンテーション</vt:lpstr>
      <vt:lpstr>PowerPoint プレゼンテーション</vt:lpstr>
      <vt:lpstr>家族との取り組み</vt:lpstr>
      <vt:lpstr>PowerPoint プレゼンテーション</vt:lpstr>
      <vt:lpstr>PowerPoint プレゼンテーション</vt:lpstr>
      <vt:lpstr>PowerPoint プレゼンテーション</vt:lpstr>
      <vt:lpstr>保護者の障害受容過程</vt:lpstr>
      <vt:lpstr>PowerPoint プレゼンテーション</vt:lpstr>
      <vt:lpstr>地域連携・地域支援/移行支援</vt:lpstr>
      <vt:lpstr>PowerPoint プレゼンテーション</vt:lpstr>
      <vt:lpstr>PowerPoint プレゼンテーション</vt:lpstr>
      <vt:lpstr>PowerPoint プレゼンテーション</vt:lpstr>
      <vt:lpstr>「障害児支援のこれから」 　　　　　　でお伝えいただきたいこと</vt:lpstr>
      <vt:lpstr>障害児支援のこれから</vt:lpstr>
      <vt:lpstr>インクルージョンに至る思想の変遷</vt:lpstr>
      <vt:lpstr>障害のあるこどもとその家族を取り巻く環境（再掲）</vt:lpstr>
      <vt:lpstr>保育所等訪問支援について</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哲也 熊本</dc:creator>
  <cp:lastModifiedBy>小川 陽(ogawa-akira.nc1)</cp:lastModifiedBy>
  <cp:revision>13</cp:revision>
  <cp:lastPrinted>2026-07-30T08:01:20Z</cp:lastPrinted>
  <dcterms:created xsi:type="dcterms:W3CDTF">2026-07-27T06:39:48Z</dcterms:created>
  <dcterms:modified xsi:type="dcterms:W3CDTF">2026-08-28T08:40:08Z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0x010100674B6B82DB004D46816416437228CFDA</vt:lpwstr>
  </property>
  <property fmtid="{D5CDD505-2E9C-101B-9397-08002B2CF9AE}" pid="3" name="MediaServiceImageTags">
    <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TriggerFlowInfo">
    <vt:lpwstr/>
  </property>
</Properties>
</file>