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mp" ContentType="image/png"/>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presentation.xml" ContentType="application/vnd.openxmlformats-officedocument.presentationml.presentation.main+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8.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33.xml" ContentType="application/vnd.openxmlformats-officedocument.presentationml.notesSlid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Masters/notesMaster1.xml" ContentType="application/vnd.openxmlformats-officedocument.presentationml.notesMaster+xml"/>
  <Override PartName="/ppt/theme/theme3.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72" r:id="rId2"/>
  </p:sldMasterIdLst>
  <p:notesMasterIdLst>
    <p:notesMasterId r:id="rId53"/>
  </p:notesMasterIdLst>
  <p:sldIdLst>
    <p:sldId id="256" r:id="rId3"/>
    <p:sldId id="4566" r:id="rId4"/>
    <p:sldId id="3670" r:id="rId5"/>
    <p:sldId id="262" r:id="rId6"/>
    <p:sldId id="4569" r:id="rId7"/>
    <p:sldId id="3658" r:id="rId8"/>
    <p:sldId id="419" r:id="rId9"/>
    <p:sldId id="3663" r:id="rId10"/>
    <p:sldId id="3698" r:id="rId11"/>
    <p:sldId id="3662" r:id="rId12"/>
    <p:sldId id="3603" r:id="rId13"/>
    <p:sldId id="263" r:id="rId14"/>
    <p:sldId id="3862" r:id="rId15"/>
    <p:sldId id="406" r:id="rId16"/>
    <p:sldId id="443" r:id="rId17"/>
    <p:sldId id="407" r:id="rId18"/>
    <p:sldId id="408" r:id="rId19"/>
    <p:sldId id="4568" r:id="rId20"/>
    <p:sldId id="412" r:id="rId21"/>
    <p:sldId id="411" r:id="rId22"/>
    <p:sldId id="4570" r:id="rId23"/>
    <p:sldId id="446" r:id="rId24"/>
    <p:sldId id="445" r:id="rId25"/>
    <p:sldId id="4576" r:id="rId26"/>
    <p:sldId id="346" r:id="rId27"/>
    <p:sldId id="756" r:id="rId28"/>
    <p:sldId id="413" r:id="rId29"/>
    <p:sldId id="264" r:id="rId30"/>
    <p:sldId id="444" r:id="rId31"/>
    <p:sldId id="4745" r:id="rId32"/>
    <p:sldId id="414" r:id="rId33"/>
    <p:sldId id="375" r:id="rId34"/>
    <p:sldId id="4571" r:id="rId35"/>
    <p:sldId id="4572" r:id="rId36"/>
    <p:sldId id="3674" r:id="rId37"/>
    <p:sldId id="4573" r:id="rId38"/>
    <p:sldId id="409" r:id="rId39"/>
    <p:sldId id="3997" r:id="rId40"/>
    <p:sldId id="4575" r:id="rId41"/>
    <p:sldId id="4574" r:id="rId42"/>
    <p:sldId id="3571" r:id="rId43"/>
    <p:sldId id="3666" r:id="rId44"/>
    <p:sldId id="3647" r:id="rId45"/>
    <p:sldId id="3667" r:id="rId46"/>
    <p:sldId id="271" r:id="rId47"/>
    <p:sldId id="3524" r:id="rId48"/>
    <p:sldId id="4747" r:id="rId49"/>
    <p:sldId id="3657" r:id="rId50"/>
    <p:sldId id="3654" r:id="rId51"/>
    <p:sldId id="3671" r:id="rId5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guide id="3" pos="816" userDrawn="1">
          <p15:clr>
            <a:srgbClr val="A4A3A4"/>
          </p15:clr>
        </p15:guide>
        <p15:guide id="4" pos="4944" userDrawn="1">
          <p15:clr>
            <a:srgbClr val="A4A3A4"/>
          </p15:clr>
        </p15:guide>
        <p15:guide id="5" pos="249" userDrawn="1">
          <p15:clr>
            <a:srgbClr val="A4A3A4"/>
          </p15:clr>
        </p15:guide>
        <p15:guide id="6" pos="5488" userDrawn="1">
          <p15:clr>
            <a:srgbClr val="A4A3A4"/>
          </p15:clr>
        </p15:guide>
        <p15:guide id="7" orient="horz" pos="3997" userDrawn="1">
          <p15:clr>
            <a:srgbClr val="A4A3A4"/>
          </p15:clr>
        </p15:guide>
        <p15:guide id="8" orient="horz" pos="55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9F98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31"/>
    <p:restoredTop sz="60031"/>
  </p:normalViewPr>
  <p:slideViewPr>
    <p:cSldViewPr snapToGrid="0" showGuides="1">
      <p:cViewPr varScale="1">
        <p:scale>
          <a:sx n="75" d="100"/>
          <a:sy n="75" d="100"/>
        </p:scale>
        <p:origin x="2382" y="54"/>
      </p:cViewPr>
      <p:guideLst>
        <p:guide orient="horz" pos="2160"/>
        <p:guide pos="2880"/>
        <p:guide pos="816"/>
        <p:guide pos="4944"/>
        <p:guide pos="249"/>
        <p:guide pos="5488"/>
        <p:guide orient="horz" pos="3997"/>
        <p:guide orient="horz" pos="550"/>
      </p:guideLst>
    </p:cSldViewPr>
  </p:slideViewPr>
  <p:notesTextViewPr>
    <p:cViewPr>
      <p:scale>
        <a:sx n="1" d="1"/>
        <a:sy n="1" d="1"/>
      </p:scale>
      <p:origin x="0" y="0"/>
    </p:cViewPr>
  </p:notesTextViewPr>
  <p:sorterViewPr>
    <p:cViewPr>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notesMaster" Target="notesMasters/notesMaster1.xml"/><Relationship Id="rId58" Type="http://schemas.openxmlformats.org/officeDocument/2006/relationships/customXml" Target="../customXml/item1.xml"/><Relationship Id="rId5" Type="http://schemas.openxmlformats.org/officeDocument/2006/relationships/slide" Target="slides/slide3.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customXml" Target="../customXml/item2.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tableStyles" Target="tableStyle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BF7820B-41C0-FB4D-B236-915F3235F638}" type="datetimeFigureOut">
              <a:rPr kumimoji="1" lang="ja-JP" altLang="en-US" smtClean="0"/>
              <a:t>2026/8/21</a:t>
            </a:fld>
            <a:endParaRPr kumimoji="1" lang="ja-JP" altLang="en-US"/>
          </a:p>
        </p:txBody>
      </p:sp>
      <p:sp>
        <p:nvSpPr>
          <p:cNvPr id="4" name="スライド イメージ プレースホルダー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880DD0A-8D93-624B-A272-36B3E8D425AB}" type="slidenum">
              <a:rPr kumimoji="1" lang="ja-JP" altLang="en-US" smtClean="0"/>
              <a:t>‹#›</a:t>
            </a:fld>
            <a:endParaRPr kumimoji="1" lang="ja-JP" altLang="en-US"/>
          </a:p>
        </p:txBody>
      </p:sp>
    </p:spTree>
    <p:extLst>
      <p:ext uri="{BB962C8B-B14F-4D97-AF65-F5344CB8AC3E}">
        <p14:creationId xmlns:p14="http://schemas.microsoft.com/office/powerpoint/2010/main" val="3732971124"/>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371600" y="1143000"/>
            <a:ext cx="4114800" cy="3086100"/>
          </a:xfrm>
        </p:spPr>
      </p:sp>
      <p:sp>
        <p:nvSpPr>
          <p:cNvPr id="3" name="ノート プレースホルダー 2"/>
          <p:cNvSpPr>
            <a:spLocks noGrp="1"/>
          </p:cNvSpPr>
          <p:nvPr>
            <p:ph type="body" idx="1"/>
          </p:nvPr>
        </p:nvSpPr>
        <p:spPr/>
        <p:txBody>
          <a:bodyPr/>
          <a:lstStyle/>
          <a:p>
            <a:r>
              <a:rPr kumimoji="1" lang="ja-JP" altLang="en-US" dirty="0"/>
              <a:t>発達障害だけでなく、知的障害、ダウン症</a:t>
            </a:r>
            <a:endParaRPr kumimoji="1" lang="en-US" altLang="ja-JP" dirty="0"/>
          </a:p>
          <a:p>
            <a:r>
              <a:rPr kumimoji="1" lang="ja-JP" altLang="en-US" dirty="0"/>
              <a:t>肢体不自由、重度重複障害</a:t>
            </a:r>
            <a:endParaRPr kumimoji="1" lang="en-US" altLang="ja-JP" dirty="0"/>
          </a:p>
          <a:p>
            <a:r>
              <a:rPr kumimoji="1" lang="ja-JP" altLang="en-US" dirty="0"/>
              <a:t>難聴幼児、盲児</a:t>
            </a:r>
            <a:endParaRPr kumimoji="1" lang="en-US" altLang="ja-JP" dirty="0"/>
          </a:p>
          <a:p>
            <a:r>
              <a:rPr kumimoji="1" lang="ja-JP" altLang="en-US" dirty="0"/>
              <a:t>医療的ケアなど、さまざまな状態の子どもを視野に話をしてください。</a:t>
            </a:r>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5A0D40AA-8042-674B-8279-F51DF279D1BF}" type="slidenum">
              <a:rPr kumimoji="1" lang="ja-JP" altLang="en-US" smtClean="0"/>
              <a:t>2</a:t>
            </a:fld>
            <a:endParaRPr kumimoji="1" lang="ja-JP" altLang="en-US"/>
          </a:p>
        </p:txBody>
      </p:sp>
    </p:spTree>
    <p:extLst>
      <p:ext uri="{BB962C8B-B14F-4D97-AF65-F5344CB8AC3E}">
        <p14:creationId xmlns:p14="http://schemas.microsoft.com/office/powerpoint/2010/main" val="10639459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371600" y="1143000"/>
            <a:ext cx="4114800" cy="3086100"/>
          </a:xfrm>
        </p:spPr>
      </p:sp>
      <p:sp>
        <p:nvSpPr>
          <p:cNvPr id="3" name="ノート プレースホルダー 2"/>
          <p:cNvSpPr>
            <a:spLocks noGrp="1"/>
          </p:cNvSpPr>
          <p:nvPr>
            <p:ph type="body" idx="1"/>
          </p:nvPr>
        </p:nvSpPr>
        <p:spPr/>
        <p:txBody>
          <a:bodyPr/>
          <a:lstStyle/>
          <a:p>
            <a:r>
              <a:rPr kumimoji="1" lang="ja-JP" altLang="en-US" dirty="0"/>
              <a:t>前段でも触れていますが、改めて</a:t>
            </a:r>
            <a:endParaRPr kumimoji="1" lang="en-US" altLang="ja-JP" dirty="0"/>
          </a:p>
          <a:p>
            <a:endParaRPr kumimoji="1" lang="en-US" altLang="ja-JP" dirty="0"/>
          </a:p>
          <a:p>
            <a:r>
              <a:rPr kumimoji="1" lang="ja-JP" altLang="en-US" dirty="0"/>
              <a:t>アセスメントなくして計画はできません。</a:t>
            </a:r>
            <a:endParaRPr kumimoji="1" lang="en-US" altLang="ja-JP" dirty="0"/>
          </a:p>
          <a:p>
            <a:r>
              <a:rPr kumimoji="1" lang="ja-JP" altLang="en-US" dirty="0"/>
              <a:t>計画なくして支援はできません。</a:t>
            </a:r>
            <a:endParaRPr kumimoji="1" lang="en-US" altLang="ja-JP" dirty="0"/>
          </a:p>
          <a:p>
            <a:endParaRPr kumimoji="1" lang="en-US" altLang="ja-JP" dirty="0"/>
          </a:p>
          <a:p>
            <a:endParaRPr kumimoji="1" lang="en-US" altLang="ja-JP" dirty="0"/>
          </a:p>
        </p:txBody>
      </p:sp>
      <p:sp>
        <p:nvSpPr>
          <p:cNvPr id="4" name="スライド番号プレースホルダー 3"/>
          <p:cNvSpPr>
            <a:spLocks noGrp="1"/>
          </p:cNvSpPr>
          <p:nvPr>
            <p:ph type="sldNum" sz="quarter" idx="5"/>
          </p:nvPr>
        </p:nvSpPr>
        <p:spPr/>
        <p:txBody>
          <a:bodyPr/>
          <a:lstStyle/>
          <a:p>
            <a:fld id="{08EC7E1F-2F0F-2045-87E3-899B49FA8864}" type="slidenum">
              <a:rPr kumimoji="1" lang="ja-JP" altLang="en-US" smtClean="0"/>
              <a:t>14</a:t>
            </a:fld>
            <a:endParaRPr kumimoji="1" lang="ja-JP" altLang="en-US"/>
          </a:p>
        </p:txBody>
      </p:sp>
    </p:spTree>
    <p:extLst>
      <p:ext uri="{BB962C8B-B14F-4D97-AF65-F5344CB8AC3E}">
        <p14:creationId xmlns:p14="http://schemas.microsoft.com/office/powerpoint/2010/main" val="34738838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txBox="1">
            <a:spLocks noGrp="1" noChangeArrowheads="1"/>
          </p:cNvSpPr>
          <p:nvPr/>
        </p:nvSpPr>
        <p:spPr bwMode="auto">
          <a:xfrm>
            <a:off x="4188247" y="9427199"/>
            <a:ext cx="3204259" cy="497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281" tIns="45641" rIns="91281" bIns="45641" anchor="b"/>
          <a:lstStyle>
            <a:lvl1pPr defTabSz="917575">
              <a:defRPr kumimoji="1" sz="2000">
                <a:solidFill>
                  <a:schemeClr val="tx1"/>
                </a:solidFill>
                <a:latin typeface="Arial" charset="0"/>
                <a:ea typeface="ＭＳ Ｐゴシック" charset="-128"/>
              </a:defRPr>
            </a:lvl1pPr>
            <a:lvl2pPr marL="742950" indent="-285750" defTabSz="917575">
              <a:defRPr kumimoji="1" sz="2000">
                <a:solidFill>
                  <a:schemeClr val="tx1"/>
                </a:solidFill>
                <a:latin typeface="Arial" charset="0"/>
                <a:ea typeface="ＭＳ Ｐゴシック" charset="-128"/>
              </a:defRPr>
            </a:lvl2pPr>
            <a:lvl3pPr marL="1143000" indent="-228600" defTabSz="917575">
              <a:defRPr kumimoji="1" sz="2000">
                <a:solidFill>
                  <a:schemeClr val="tx1"/>
                </a:solidFill>
                <a:latin typeface="Arial" charset="0"/>
                <a:ea typeface="ＭＳ Ｐゴシック" charset="-128"/>
              </a:defRPr>
            </a:lvl3pPr>
            <a:lvl4pPr marL="1600200" indent="-228600" defTabSz="917575">
              <a:defRPr kumimoji="1" sz="2000">
                <a:solidFill>
                  <a:schemeClr val="tx1"/>
                </a:solidFill>
                <a:latin typeface="Arial" charset="0"/>
                <a:ea typeface="ＭＳ Ｐゴシック" charset="-128"/>
              </a:defRPr>
            </a:lvl4pPr>
            <a:lvl5pPr marL="2057400" indent="-228600" defTabSz="917575">
              <a:defRPr kumimoji="1" sz="2000">
                <a:solidFill>
                  <a:schemeClr val="tx1"/>
                </a:solidFill>
                <a:latin typeface="Arial" charset="0"/>
                <a:ea typeface="ＭＳ Ｐゴシック" charset="-128"/>
              </a:defRPr>
            </a:lvl5pPr>
            <a:lvl6pPr marL="2514600" indent="-228600" defTabSz="917575" eaLnBrk="0" fontAlgn="base" hangingPunct="0">
              <a:spcBef>
                <a:spcPct val="20000"/>
              </a:spcBef>
              <a:spcAft>
                <a:spcPct val="0"/>
              </a:spcAft>
              <a:defRPr kumimoji="1" sz="2000">
                <a:solidFill>
                  <a:schemeClr val="tx1"/>
                </a:solidFill>
                <a:latin typeface="Arial" charset="0"/>
                <a:ea typeface="ＭＳ Ｐゴシック" charset="-128"/>
              </a:defRPr>
            </a:lvl6pPr>
            <a:lvl7pPr marL="2971800" indent="-228600" defTabSz="917575" eaLnBrk="0" fontAlgn="base" hangingPunct="0">
              <a:spcBef>
                <a:spcPct val="20000"/>
              </a:spcBef>
              <a:spcAft>
                <a:spcPct val="0"/>
              </a:spcAft>
              <a:defRPr kumimoji="1" sz="2000">
                <a:solidFill>
                  <a:schemeClr val="tx1"/>
                </a:solidFill>
                <a:latin typeface="Arial" charset="0"/>
                <a:ea typeface="ＭＳ Ｐゴシック" charset="-128"/>
              </a:defRPr>
            </a:lvl7pPr>
            <a:lvl8pPr marL="3429000" indent="-228600" defTabSz="917575" eaLnBrk="0" fontAlgn="base" hangingPunct="0">
              <a:spcBef>
                <a:spcPct val="20000"/>
              </a:spcBef>
              <a:spcAft>
                <a:spcPct val="0"/>
              </a:spcAft>
              <a:defRPr kumimoji="1" sz="2000">
                <a:solidFill>
                  <a:schemeClr val="tx1"/>
                </a:solidFill>
                <a:latin typeface="Arial" charset="0"/>
                <a:ea typeface="ＭＳ Ｐゴシック" charset="-128"/>
              </a:defRPr>
            </a:lvl8pPr>
            <a:lvl9pPr marL="3886200" indent="-228600" defTabSz="917575" eaLnBrk="0" fontAlgn="base" hangingPunct="0">
              <a:spcBef>
                <a:spcPct val="20000"/>
              </a:spcBef>
              <a:spcAft>
                <a:spcPct val="0"/>
              </a:spcAft>
              <a:defRPr kumimoji="1" sz="2000">
                <a:solidFill>
                  <a:schemeClr val="tx1"/>
                </a:solidFill>
                <a:latin typeface="Arial" charset="0"/>
                <a:ea typeface="ＭＳ Ｐゴシック" charset="-128"/>
              </a:defRPr>
            </a:lvl9pPr>
          </a:lstStyle>
          <a:p>
            <a:pPr algn="r" fontAlgn="base">
              <a:spcBef>
                <a:spcPct val="0"/>
              </a:spcBef>
              <a:spcAft>
                <a:spcPct val="0"/>
              </a:spcAft>
            </a:pPr>
            <a:fld id="{7BF2B9F2-4E9D-4B21-8A4F-C4B5388DF8B5}" type="slidenum">
              <a:rPr lang="en-US" altLang="ja-JP" sz="1100">
                <a:solidFill>
                  <a:prstClr val="black"/>
                </a:solidFill>
              </a:rPr>
              <a:pPr algn="r" fontAlgn="base">
                <a:spcBef>
                  <a:spcPct val="0"/>
                </a:spcBef>
                <a:spcAft>
                  <a:spcPct val="0"/>
                </a:spcAft>
              </a:pPr>
              <a:t>16</a:t>
            </a:fld>
            <a:endParaRPr lang="en-US" altLang="ja-JP" sz="1100">
              <a:solidFill>
                <a:prstClr val="black"/>
              </a:solidFill>
            </a:endParaRPr>
          </a:p>
        </p:txBody>
      </p:sp>
      <p:sp>
        <p:nvSpPr>
          <p:cNvPr id="15363" name="Rectangle 2"/>
          <p:cNvSpPr>
            <a:spLocks noGrp="1" noRot="1" noChangeAspect="1" noChangeArrowheads="1" noTextEdit="1"/>
          </p:cNvSpPr>
          <p:nvPr>
            <p:ph type="sldImg"/>
          </p:nvPr>
        </p:nvSpPr>
        <p:spPr>
          <a:xfrm>
            <a:off x="3429000" y="857250"/>
            <a:ext cx="3087688" cy="2314575"/>
          </a:xfrm>
          <a:ln/>
        </p:spPr>
      </p:sp>
      <p:sp>
        <p:nvSpPr>
          <p:cNvPr id="153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ja-JP" altLang="ja-JP" dirty="0">
              <a:ea typeface="ＭＳ Ｐ明朝" charset="-128"/>
            </a:endParaRPr>
          </a:p>
        </p:txBody>
      </p:sp>
    </p:spTree>
    <p:extLst>
      <p:ext uri="{BB962C8B-B14F-4D97-AF65-F5344CB8AC3E}">
        <p14:creationId xmlns:p14="http://schemas.microsoft.com/office/powerpoint/2010/main" val="21704456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xfrm>
            <a:off x="4188247" y="9429419"/>
            <a:ext cx="3204259" cy="4950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210" tIns="44105" rIns="88210" bIns="44105"/>
          <a:lstStyle>
            <a:lvl1pPr>
              <a:defRPr kumimoji="1" sz="1900">
                <a:solidFill>
                  <a:schemeClr val="tx1"/>
                </a:solidFill>
                <a:latin typeface="Arial" charset="0"/>
                <a:ea typeface="ＭＳ Ｐゴシック" charset="-128"/>
              </a:defRPr>
            </a:lvl1pPr>
            <a:lvl2pPr marL="716708" indent="-275658">
              <a:defRPr kumimoji="1" sz="1900">
                <a:solidFill>
                  <a:schemeClr val="tx1"/>
                </a:solidFill>
                <a:latin typeface="Arial" charset="0"/>
                <a:ea typeface="ＭＳ Ｐゴシック" charset="-128"/>
              </a:defRPr>
            </a:lvl2pPr>
            <a:lvl3pPr marL="1102628" indent="-220526">
              <a:defRPr kumimoji="1" sz="1900">
                <a:solidFill>
                  <a:schemeClr val="tx1"/>
                </a:solidFill>
                <a:latin typeface="Arial" charset="0"/>
                <a:ea typeface="ＭＳ Ｐゴシック" charset="-128"/>
              </a:defRPr>
            </a:lvl3pPr>
            <a:lvl4pPr marL="1543681" indent="-220526">
              <a:defRPr kumimoji="1" sz="1900">
                <a:solidFill>
                  <a:schemeClr val="tx1"/>
                </a:solidFill>
                <a:latin typeface="Arial" charset="0"/>
                <a:ea typeface="ＭＳ Ｐゴシック" charset="-128"/>
              </a:defRPr>
            </a:lvl4pPr>
            <a:lvl5pPr marL="1984731" indent="-220526">
              <a:defRPr kumimoji="1" sz="1900">
                <a:solidFill>
                  <a:schemeClr val="tx1"/>
                </a:solidFill>
                <a:latin typeface="Arial" charset="0"/>
                <a:ea typeface="ＭＳ Ｐゴシック" charset="-128"/>
              </a:defRPr>
            </a:lvl5pPr>
            <a:lvl6pPr marL="2425783" indent="-220526" eaLnBrk="0" fontAlgn="base" hangingPunct="0">
              <a:spcBef>
                <a:spcPct val="20000"/>
              </a:spcBef>
              <a:spcAft>
                <a:spcPct val="0"/>
              </a:spcAft>
              <a:defRPr kumimoji="1" sz="1900">
                <a:solidFill>
                  <a:schemeClr val="tx1"/>
                </a:solidFill>
                <a:latin typeface="Arial" charset="0"/>
                <a:ea typeface="ＭＳ Ｐゴシック" charset="-128"/>
              </a:defRPr>
            </a:lvl6pPr>
            <a:lvl7pPr marL="2866835" indent="-220526" eaLnBrk="0" fontAlgn="base" hangingPunct="0">
              <a:spcBef>
                <a:spcPct val="20000"/>
              </a:spcBef>
              <a:spcAft>
                <a:spcPct val="0"/>
              </a:spcAft>
              <a:defRPr kumimoji="1" sz="1900">
                <a:solidFill>
                  <a:schemeClr val="tx1"/>
                </a:solidFill>
                <a:latin typeface="Arial" charset="0"/>
                <a:ea typeface="ＭＳ Ｐゴシック" charset="-128"/>
              </a:defRPr>
            </a:lvl7pPr>
            <a:lvl8pPr marL="3307885" indent="-220526" eaLnBrk="0" fontAlgn="base" hangingPunct="0">
              <a:spcBef>
                <a:spcPct val="20000"/>
              </a:spcBef>
              <a:spcAft>
                <a:spcPct val="0"/>
              </a:spcAft>
              <a:defRPr kumimoji="1" sz="1900">
                <a:solidFill>
                  <a:schemeClr val="tx1"/>
                </a:solidFill>
                <a:latin typeface="Arial" charset="0"/>
                <a:ea typeface="ＭＳ Ｐゴシック" charset="-128"/>
              </a:defRPr>
            </a:lvl8pPr>
            <a:lvl9pPr marL="3748938" indent="-220526" eaLnBrk="0" fontAlgn="base" hangingPunct="0">
              <a:spcBef>
                <a:spcPct val="20000"/>
              </a:spcBef>
              <a:spcAft>
                <a:spcPct val="0"/>
              </a:spcAft>
              <a:defRPr kumimoji="1" sz="1900">
                <a:solidFill>
                  <a:schemeClr val="tx1"/>
                </a:solidFill>
                <a:latin typeface="Arial" charset="0"/>
                <a:ea typeface="ＭＳ Ｐゴシック" charset="-128"/>
              </a:defRPr>
            </a:lvl9pPr>
          </a:lstStyle>
          <a:p>
            <a:fld id="{7B93624A-5B77-49E1-AEE8-4B2E30A7AB82}" type="slidenum">
              <a:rPr lang="en-US" altLang="ja-JP" sz="1100">
                <a:solidFill>
                  <a:prstClr val="black"/>
                </a:solidFill>
              </a:rPr>
              <a:pPr/>
              <a:t>17</a:t>
            </a:fld>
            <a:endParaRPr lang="en-US" altLang="ja-JP" sz="1100">
              <a:solidFill>
                <a:prstClr val="black"/>
              </a:solidFill>
            </a:endParaRPr>
          </a:p>
        </p:txBody>
      </p:sp>
      <p:sp>
        <p:nvSpPr>
          <p:cNvPr id="16387" name="Rectangle 2"/>
          <p:cNvSpPr>
            <a:spLocks noGrp="1" noRot="1" noChangeAspect="1" noChangeArrowheads="1" noTextEdit="1"/>
          </p:cNvSpPr>
          <p:nvPr>
            <p:ph type="sldImg"/>
          </p:nvPr>
        </p:nvSpPr>
        <p:spPr>
          <a:xfrm>
            <a:off x="3429000" y="857250"/>
            <a:ext cx="3087688" cy="2314575"/>
          </a:xfrm>
          <a:ln/>
        </p:spPr>
      </p:sp>
      <p:sp>
        <p:nvSpPr>
          <p:cNvPr id="163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ja-JP" altLang="ja-JP" dirty="0">
              <a:ea typeface="ＭＳ Ｐ明朝" charset="-128"/>
            </a:endParaRPr>
          </a:p>
        </p:txBody>
      </p:sp>
    </p:spTree>
    <p:extLst>
      <p:ext uri="{BB962C8B-B14F-4D97-AF65-F5344CB8AC3E}">
        <p14:creationId xmlns:p14="http://schemas.microsoft.com/office/powerpoint/2010/main" val="13769976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4880DD0A-8D93-624B-A272-36B3E8D425AB}" type="slidenum">
              <a:rPr kumimoji="1" lang="ja-JP" altLang="en-US" smtClean="0"/>
              <a:t>18</a:t>
            </a:fld>
            <a:endParaRPr kumimoji="1" lang="ja-JP" altLang="en-US"/>
          </a:p>
        </p:txBody>
      </p:sp>
    </p:spTree>
    <p:extLst>
      <p:ext uri="{BB962C8B-B14F-4D97-AF65-F5344CB8AC3E}">
        <p14:creationId xmlns:p14="http://schemas.microsoft.com/office/powerpoint/2010/main" val="38946845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371600" y="1143000"/>
            <a:ext cx="4114800" cy="3086100"/>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08EC7E1F-2F0F-2045-87E3-899B49FA8864}" type="slidenum">
              <a:rPr kumimoji="1" lang="ja-JP" altLang="en-US" smtClean="0"/>
              <a:t>20</a:t>
            </a:fld>
            <a:endParaRPr kumimoji="1" lang="ja-JP" altLang="en-US"/>
          </a:p>
        </p:txBody>
      </p:sp>
    </p:spTree>
    <p:extLst>
      <p:ext uri="{BB962C8B-B14F-4D97-AF65-F5344CB8AC3E}">
        <p14:creationId xmlns:p14="http://schemas.microsoft.com/office/powerpoint/2010/main" val="27455453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371600" y="1143000"/>
            <a:ext cx="4114800" cy="3086100"/>
          </a:xfrm>
        </p:spPr>
      </p:sp>
      <p:sp>
        <p:nvSpPr>
          <p:cNvPr id="3" name="ノート プレースホルダー 2"/>
          <p:cNvSpPr>
            <a:spLocks noGrp="1"/>
          </p:cNvSpPr>
          <p:nvPr>
            <p:ph type="body" idx="1"/>
          </p:nvPr>
        </p:nvSpPr>
        <p:spPr/>
        <p:txBody>
          <a:bodyPr/>
          <a:lstStyle/>
          <a:p>
            <a:r>
              <a:rPr kumimoji="1" lang="ja-JP" altLang="en-US" dirty="0"/>
              <a:t>検査の例は、あくまで例</a:t>
            </a:r>
            <a:endParaRPr kumimoji="1" lang="en-US" altLang="ja-JP" dirty="0"/>
          </a:p>
          <a:p>
            <a:endParaRPr kumimoji="1" lang="en-US" altLang="ja-JP" dirty="0"/>
          </a:p>
          <a:p>
            <a:r>
              <a:rPr kumimoji="1" lang="ja-JP" altLang="en-US" dirty="0"/>
              <a:t>検査の種類等、検査内容に深く触れて、他の説明の時間がなくなることのないように</a:t>
            </a:r>
            <a:endParaRPr kumimoji="1" lang="en-US" altLang="ja-JP" dirty="0"/>
          </a:p>
          <a:p>
            <a:r>
              <a:rPr kumimoji="1" lang="ja-JP" altLang="en-US" dirty="0"/>
              <a:t>大切なのは、検査の実施ではなく、実態把握・総合的なアセスメントの実施です</a:t>
            </a:r>
          </a:p>
        </p:txBody>
      </p:sp>
      <p:sp>
        <p:nvSpPr>
          <p:cNvPr id="4" name="スライド番号プレースホルダー 3"/>
          <p:cNvSpPr>
            <a:spLocks noGrp="1"/>
          </p:cNvSpPr>
          <p:nvPr>
            <p:ph type="sldNum" sz="quarter" idx="5"/>
          </p:nvPr>
        </p:nvSpPr>
        <p:spPr/>
        <p:txBody>
          <a:bodyPr/>
          <a:lstStyle/>
          <a:p>
            <a:fld id="{08EC7E1F-2F0F-2045-87E3-899B49FA8864}" type="slidenum">
              <a:rPr kumimoji="1" lang="ja-JP" altLang="en-US" smtClean="0"/>
              <a:t>21</a:t>
            </a:fld>
            <a:endParaRPr kumimoji="1" lang="ja-JP" altLang="en-US"/>
          </a:p>
        </p:txBody>
      </p:sp>
    </p:spTree>
    <p:extLst>
      <p:ext uri="{BB962C8B-B14F-4D97-AF65-F5344CB8AC3E}">
        <p14:creationId xmlns:p14="http://schemas.microsoft.com/office/powerpoint/2010/main" val="10021164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371600" y="1143000"/>
            <a:ext cx="4114800" cy="3086100"/>
          </a:xfrm>
        </p:spPr>
      </p:sp>
      <p:sp>
        <p:nvSpPr>
          <p:cNvPr id="3" name="ノート プレースホルダー 2"/>
          <p:cNvSpPr>
            <a:spLocks noGrp="1"/>
          </p:cNvSpPr>
          <p:nvPr>
            <p:ph type="body" idx="1"/>
          </p:nvPr>
        </p:nvSpPr>
        <p:spPr/>
        <p:txBody>
          <a:bodyPr/>
          <a:lstStyle/>
          <a:p>
            <a:r>
              <a:rPr kumimoji="1" lang="ja-JP" altLang="en-US" dirty="0"/>
              <a:t>こども家庭庁「こどもまんなか」　こどもを中心に</a:t>
            </a:r>
            <a:endParaRPr kumimoji="1" lang="en-US" altLang="ja-JP" dirty="0"/>
          </a:p>
          <a:p>
            <a:endParaRPr kumimoji="1" lang="en-US" altLang="ja-JP" dirty="0"/>
          </a:p>
          <a:p>
            <a:r>
              <a:rPr kumimoji="1" lang="ja-JP" altLang="en-US" dirty="0"/>
              <a:t>本人の意思表明支援の観点からも</a:t>
            </a:r>
            <a:endParaRPr kumimoji="1" lang="en-US" altLang="ja-JP" dirty="0"/>
          </a:p>
          <a:p>
            <a:r>
              <a:rPr kumimoji="1" lang="ja-JP" altLang="en-US" dirty="0"/>
              <a:t>本人の意思・希望・ニーズを聞き取る視点を忘れないように、改めて伝えてください。</a:t>
            </a:r>
          </a:p>
        </p:txBody>
      </p:sp>
      <p:sp>
        <p:nvSpPr>
          <p:cNvPr id="4" name="スライド番号プレースホルダー 3"/>
          <p:cNvSpPr>
            <a:spLocks noGrp="1"/>
          </p:cNvSpPr>
          <p:nvPr>
            <p:ph type="sldNum" sz="quarter" idx="5"/>
          </p:nvPr>
        </p:nvSpPr>
        <p:spPr/>
        <p:txBody>
          <a:bodyPr/>
          <a:lstStyle/>
          <a:p>
            <a:fld id="{08EC7E1F-2F0F-2045-87E3-899B49FA8864}" type="slidenum">
              <a:rPr kumimoji="1" lang="ja-JP" altLang="en-US" smtClean="0"/>
              <a:t>22</a:t>
            </a:fld>
            <a:endParaRPr kumimoji="1" lang="ja-JP" altLang="en-US"/>
          </a:p>
        </p:txBody>
      </p:sp>
    </p:spTree>
    <p:extLst>
      <p:ext uri="{BB962C8B-B14F-4D97-AF65-F5344CB8AC3E}">
        <p14:creationId xmlns:p14="http://schemas.microsoft.com/office/powerpoint/2010/main" val="19982868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放課後等デイサービスにおける余暇活動に対するアセスメント</a:t>
            </a:r>
          </a:p>
          <a:p>
            <a:endParaRPr kumimoji="1" lang="en-US" altLang="ja-JP" dirty="0"/>
          </a:p>
          <a:p>
            <a:r>
              <a:rPr kumimoji="1" lang="ja-JP" altLang="en-US" dirty="0"/>
              <a:t>どんな活動を経験してきたのか、経験していないのか</a:t>
            </a:r>
            <a:endParaRPr kumimoji="1" lang="en-US" altLang="ja-JP" dirty="0"/>
          </a:p>
          <a:p>
            <a:r>
              <a:rPr kumimoji="1" lang="ja-JP" altLang="en-US" dirty="0"/>
              <a:t>していない場合、その制限はなぜ生じているのか</a:t>
            </a:r>
            <a:endParaRPr kumimoji="1" lang="en-US" altLang="ja-JP" dirty="0"/>
          </a:p>
          <a:p>
            <a:r>
              <a:rPr kumimoji="1" lang="ja-JP" altLang="en-US" dirty="0"/>
              <a:t>本人の要因か、家族要因か、地域や文化の要因か</a:t>
            </a:r>
            <a:endParaRPr kumimoji="1" lang="en-US" altLang="ja-JP" dirty="0"/>
          </a:p>
          <a:p>
            <a:r>
              <a:rPr kumimoji="1" lang="ja-JP" altLang="en-US" dirty="0"/>
              <a:t>その把握と分析をすることも重要なアセスメントと言えます。</a:t>
            </a:r>
            <a:endParaRPr kumimoji="1" lang="en-US" altLang="ja-JP" dirty="0"/>
          </a:p>
          <a:p>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4880DD0A-8D93-624B-A272-36B3E8D425AB}" type="slidenum">
              <a:rPr kumimoji="1" lang="ja-JP" altLang="en-US" smtClean="0"/>
              <a:t>23</a:t>
            </a:fld>
            <a:endParaRPr kumimoji="1" lang="ja-JP" altLang="en-US"/>
          </a:p>
        </p:txBody>
      </p:sp>
    </p:spTree>
    <p:extLst>
      <p:ext uri="{BB962C8B-B14F-4D97-AF65-F5344CB8AC3E}">
        <p14:creationId xmlns:p14="http://schemas.microsoft.com/office/powerpoint/2010/main" val="17711187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066800" y="665163"/>
            <a:ext cx="4433888" cy="3325812"/>
          </a:xfrm>
        </p:spPr>
      </p:sp>
      <p:sp>
        <p:nvSpPr>
          <p:cNvPr id="3" name="ノート プレースホルダー 2"/>
          <p:cNvSpPr>
            <a:spLocks noGrp="1"/>
          </p:cNvSpPr>
          <p:nvPr>
            <p:ph type="body" idx="1"/>
          </p:nvPr>
        </p:nvSpPr>
        <p:spPr/>
        <p:txBody>
          <a:bodyPr/>
          <a:lstStyle/>
          <a:p>
            <a:r>
              <a:rPr kumimoji="1" lang="ja-JP" altLang="en-US" dirty="0"/>
              <a:t>本人支援に際し、とられるべき</a:t>
            </a:r>
            <a:r>
              <a:rPr kumimoji="1" lang="en-US" altLang="ja-JP" dirty="0"/>
              <a:t>PDCA</a:t>
            </a:r>
            <a:r>
              <a:rPr kumimoji="1" lang="ja-JP" altLang="en-US" dirty="0"/>
              <a:t>サイクルを表しています。</a:t>
            </a:r>
            <a:endParaRPr kumimoji="1" lang="en-US" altLang="ja-JP" dirty="0"/>
          </a:p>
          <a:p>
            <a:r>
              <a:rPr kumimoji="1" lang="ja-JP" altLang="en-US" dirty="0"/>
              <a:t>これは、日々の支援でも、定期のモニタリングでも同様に意識すべきプロセスです。</a:t>
            </a:r>
            <a:endParaRPr kumimoji="1" lang="en-US" altLang="ja-JP" dirty="0"/>
          </a:p>
          <a:p>
            <a:r>
              <a:rPr kumimoji="1" lang="ja-JP" altLang="en-US" dirty="0"/>
              <a:t>特に私たちは、思い込みや決めつけで子どもを知ろうとし、動作や行動を解釈し、判断してしまう危険性です。これは、保護者も同様です。</a:t>
            </a:r>
            <a:endParaRPr kumimoji="1" lang="en-US" altLang="ja-JP" dirty="0"/>
          </a:p>
          <a:p>
            <a:endParaRPr kumimoji="1" lang="en-US" altLang="ja-JP" dirty="0"/>
          </a:p>
          <a:p>
            <a:r>
              <a:rPr kumimoji="1" lang="ja-JP" altLang="en-US" dirty="0"/>
              <a:t>大人である我々は、子ども時代を経験しています。</a:t>
            </a:r>
            <a:endParaRPr kumimoji="1" lang="en-US" altLang="ja-JP" dirty="0"/>
          </a:p>
          <a:p>
            <a:r>
              <a:rPr kumimoji="1" lang="ja-JP" altLang="en-US" dirty="0"/>
              <a:t>自分の子ども時代の経験や記憶を元に、参考に支援内容を考えることは悪いことではありません。</a:t>
            </a:r>
            <a:endParaRPr kumimoji="1" lang="en-US" altLang="ja-JP" dirty="0"/>
          </a:p>
          <a:p>
            <a:r>
              <a:rPr kumimoji="1" lang="ja-JP" altLang="en-US" dirty="0"/>
              <a:t>ただ、客観的に捉え、理論や学問、科学性に基づく指標の上で、支援内容を考える必要があります。</a:t>
            </a:r>
            <a:endParaRPr kumimoji="1" lang="en-US" altLang="ja-JP" dirty="0"/>
          </a:p>
          <a:p>
            <a:endParaRPr kumimoji="1" lang="en-US" altLang="ja-JP" dirty="0"/>
          </a:p>
          <a:p>
            <a:r>
              <a:rPr kumimoji="1" lang="ja-JP" altLang="en-US" dirty="0"/>
              <a:t>肢体不自由や重症児の場合は、客観視しやすい傾向があるとともに、障害の克服的な視点での支援に偏る危険性があります。それは、運動の麻痺などの特殊な障害が明らかに見えるからかも知れません。</a:t>
            </a:r>
            <a:endParaRPr kumimoji="1" lang="en-US" altLang="ja-JP" dirty="0"/>
          </a:p>
          <a:p>
            <a:r>
              <a:rPr kumimoji="1" lang="ja-JP" altLang="en-US" dirty="0"/>
              <a:t>一方、発達障害や軽度の知的障害がある子どもの場合、我々の子どものころの経験や保護者の小さいころの記憶によって、子どもの困り感を解釈される事が少なくありません。</a:t>
            </a:r>
            <a:endParaRPr kumimoji="1" lang="en-US" altLang="ja-JP" dirty="0"/>
          </a:p>
          <a:p>
            <a:endParaRPr kumimoji="1" lang="en-US" altLang="ja-JP" dirty="0"/>
          </a:p>
          <a:p>
            <a:r>
              <a:rPr kumimoji="1" lang="ja-JP" altLang="en-US" dirty="0"/>
              <a:t>客観的に子どもが示す現時点の様子を捉え、発達的視点と障害特性の視点、家庭環境などの客観的視点から、分類、分析し、支援内容を再検討する必要があります。</a:t>
            </a:r>
            <a:endParaRPr kumimoji="1" lang="en-US" altLang="ja-JP" dirty="0"/>
          </a:p>
          <a:p>
            <a:endParaRPr kumimoji="1" lang="ja-JP" altLang="en-US" dirty="0"/>
          </a:p>
        </p:txBody>
      </p:sp>
      <p:sp>
        <p:nvSpPr>
          <p:cNvPr id="4" name="スライド番号プレースホルダー 3"/>
          <p:cNvSpPr>
            <a:spLocks noGrp="1"/>
          </p:cNvSpPr>
          <p:nvPr>
            <p:ph type="sldNum" sz="quarter" idx="10"/>
          </p:nvPr>
        </p:nvSpPr>
        <p:spPr/>
        <p:txBody>
          <a:bodyPr lIns="88221" tIns="44111" rIns="88221" bIns="44111"/>
          <a:lstStyle/>
          <a:p>
            <a:pPr marL="0" marR="0" lvl="0" indent="0" algn="l" defTabSz="914400" rtl="0" eaLnBrk="1" fontAlgn="auto" latinLnBrk="0" hangingPunct="1">
              <a:lnSpc>
                <a:spcPct val="100000"/>
              </a:lnSpc>
              <a:spcBef>
                <a:spcPts val="0"/>
              </a:spcBef>
              <a:spcAft>
                <a:spcPts val="0"/>
              </a:spcAft>
              <a:buClrTx/>
              <a:buSzTx/>
              <a:buFontTx/>
              <a:buNone/>
              <a:tabLst/>
              <a:defRPr/>
            </a:pPr>
            <a:fld id="{F9DF9924-5AE6-4E62-841C-EA3136C117EF}" type="slidenum">
              <a:rPr kumimoji="1" lang="ja-JP" altLang="en-US" sz="18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l" defTabSz="914400" rtl="0" eaLnBrk="1" fontAlgn="auto" latinLnBrk="0" hangingPunct="1">
                <a:lnSpc>
                  <a:spcPct val="100000"/>
                </a:lnSpc>
                <a:spcBef>
                  <a:spcPts val="0"/>
                </a:spcBef>
                <a:spcAft>
                  <a:spcPts val="0"/>
                </a:spcAft>
                <a:buClrTx/>
                <a:buSzTx/>
                <a:buFontTx/>
                <a:buNone/>
                <a:tabLst/>
                <a:defRPr/>
              </a:pPr>
              <a:t>25</a:t>
            </a:fld>
            <a:endParaRPr kumimoji="1" lang="ja-JP" altLang="en-US"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12454949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xfrm>
            <a:off x="3849689" y="9428164"/>
            <a:ext cx="2946400" cy="496887"/>
          </a:xfrm>
          <a:prstGeom prst="rect">
            <a:avLst/>
          </a:prstGeom>
          <a:ln/>
        </p:spPr>
        <p:txBody>
          <a:bodyPr lIns="91432" tIns="45716" rIns="91432" bIns="45716"/>
          <a:lstStyle/>
          <a:p>
            <a:pPr marL="0" marR="0" lvl="0" indent="0" algn="l" defTabSz="914400" rtl="0" eaLnBrk="1" fontAlgn="auto" latinLnBrk="0" hangingPunct="1">
              <a:lnSpc>
                <a:spcPct val="100000"/>
              </a:lnSpc>
              <a:spcBef>
                <a:spcPts val="0"/>
              </a:spcBef>
              <a:spcAft>
                <a:spcPts val="0"/>
              </a:spcAft>
              <a:buClrTx/>
              <a:buSzTx/>
              <a:buFontTx/>
              <a:buNone/>
              <a:tabLst/>
              <a:defRPr/>
            </a:pPr>
            <a:fld id="{0E54DF56-0A5A-4F6C-B227-5C9956B33637}" type="slidenum">
              <a:rPr kumimoji="1" lang="en-US" altLang="ja-JP"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rPr>
              <a:pPr marL="0" marR="0" lvl="0" indent="0" algn="l" defTabSz="914400" rtl="0" eaLnBrk="1" fontAlgn="auto" latinLnBrk="0" hangingPunct="1">
                <a:lnSpc>
                  <a:spcPct val="100000"/>
                </a:lnSpc>
                <a:spcBef>
                  <a:spcPts val="0"/>
                </a:spcBef>
                <a:spcAft>
                  <a:spcPts val="0"/>
                </a:spcAft>
                <a:buClrTx/>
                <a:buSzTx/>
                <a:buFontTx/>
                <a:buNone/>
                <a:tabLst/>
                <a:defRPr/>
              </a:pPr>
              <a:t>26</a:t>
            </a:fld>
            <a:endParaRPr kumimoji="1" lang="en-US" altLang="ja-JP" sz="1800" b="0" i="0" u="none" strike="noStrike" kern="120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159746" name="Rectangle 2"/>
          <p:cNvSpPr>
            <a:spLocks noGrp="1" noRot="1" noChangeAspect="1" noChangeArrowheads="1" noTextEdit="1"/>
          </p:cNvSpPr>
          <p:nvPr>
            <p:ph type="sldImg"/>
          </p:nvPr>
        </p:nvSpPr>
        <p:spPr>
          <a:xfrm>
            <a:off x="919163" y="744538"/>
            <a:ext cx="4960937" cy="3721100"/>
          </a:xfrm>
          <a:ln/>
        </p:spPr>
      </p:sp>
      <p:sp>
        <p:nvSpPr>
          <p:cNvPr id="159747" name="Rectangle 3"/>
          <p:cNvSpPr>
            <a:spLocks noGrp="1" noChangeArrowheads="1"/>
          </p:cNvSpPr>
          <p:nvPr>
            <p:ph type="body" idx="1"/>
          </p:nvPr>
        </p:nvSpPr>
        <p:spPr/>
        <p:txBody>
          <a:bodyPr/>
          <a:lstStyle/>
          <a:p>
            <a:r>
              <a:rPr lang="ja-JP" altLang="en-US" dirty="0"/>
              <a:t>子どもの動作や行動を理解するために不可欠な視点を列挙しています。</a:t>
            </a:r>
            <a:endParaRPr lang="en-US" altLang="ja-JP" dirty="0"/>
          </a:p>
          <a:p>
            <a:r>
              <a:rPr lang="ja-JP" altLang="en-US" dirty="0"/>
              <a:t>これらの項目は、児発管や相談支援専門員のみならず、直接処遇を行なう支援者が研鑽を積むべき項目でもあります。</a:t>
            </a:r>
            <a:endParaRPr lang="en-US" altLang="ja-JP" dirty="0"/>
          </a:p>
          <a:p>
            <a:r>
              <a:rPr lang="ja-JP" altLang="en-US" dirty="0"/>
              <a:t>子どもを理解し、具体的な支援を計画、提供するにあたり、情報が整理され、多面的に見れることで、「子どもが楽しい」と思える支援、「子どもがやってみよう！」と思える支援を計画し、提供しやすくなります。</a:t>
            </a:r>
            <a:endParaRPr lang="en-US" altLang="ja-JP" dirty="0"/>
          </a:p>
          <a:p>
            <a:endParaRPr lang="en-US" altLang="ja-JP" dirty="0"/>
          </a:p>
          <a:p>
            <a:r>
              <a:rPr lang="ja-JP" altLang="en-US" dirty="0"/>
              <a:t>それと同時に、ひとりの子どもに関わる関係機関の把握が大切です。</a:t>
            </a:r>
            <a:endParaRPr lang="en-US" altLang="ja-JP" dirty="0"/>
          </a:p>
          <a:p>
            <a:r>
              <a:rPr lang="ja-JP" altLang="en-US" dirty="0"/>
              <a:t>人は場面や環境によって、発揮できる力が異なります。</a:t>
            </a:r>
            <a:endParaRPr lang="en-US" altLang="ja-JP" dirty="0"/>
          </a:p>
          <a:p>
            <a:r>
              <a:rPr lang="ja-JP" altLang="en-US" dirty="0"/>
              <a:t>子どもは、適切な場面を提供することで子ども自身の伸びしろを引きだす事ができます。（発達の促進）</a:t>
            </a:r>
            <a:endParaRPr lang="ja-JP" altLang="ja-JP" dirty="0"/>
          </a:p>
        </p:txBody>
      </p:sp>
    </p:spTree>
    <p:extLst>
      <p:ext uri="{BB962C8B-B14F-4D97-AF65-F5344CB8AC3E}">
        <p14:creationId xmlns:p14="http://schemas.microsoft.com/office/powerpoint/2010/main" val="7997812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371600" y="1143000"/>
            <a:ext cx="4114800" cy="3086100"/>
          </a:xfrm>
        </p:spPr>
      </p:sp>
      <p:sp>
        <p:nvSpPr>
          <p:cNvPr id="3" name="ノート プレースホルダー 2"/>
          <p:cNvSpPr>
            <a:spLocks noGrp="1"/>
          </p:cNvSpPr>
          <p:nvPr>
            <p:ph type="body" idx="1"/>
          </p:nvPr>
        </p:nvSpPr>
        <p:spPr/>
        <p:txBody>
          <a:bodyPr/>
          <a:lstStyle/>
          <a:p>
            <a:r>
              <a:rPr kumimoji="1" lang="ja-JP" altLang="en-US" dirty="0"/>
              <a:t>あらためて、我々の事業は「発達支援」を担う事業であること</a:t>
            </a:r>
            <a:endParaRPr kumimoji="1" lang="en-US" altLang="ja-JP" dirty="0"/>
          </a:p>
          <a:p>
            <a:r>
              <a:rPr kumimoji="1" lang="ja-JP" altLang="en-US" dirty="0"/>
              <a:t>その発達支援とは何かを確認してください</a:t>
            </a:r>
            <a:endParaRPr kumimoji="1" lang="en-US" altLang="ja-JP" dirty="0"/>
          </a:p>
          <a:p>
            <a:endParaRPr kumimoji="1" lang="en-US" altLang="ja-JP" dirty="0"/>
          </a:p>
          <a:p>
            <a:endParaRPr kumimoji="1" lang="en-US" altLang="ja-JP" dirty="0"/>
          </a:p>
          <a:p>
            <a:r>
              <a:rPr kumimoji="1" lang="ja-JP" altLang="en-US" dirty="0"/>
              <a:t>資料については、さまざまな内容が考えられます、</a:t>
            </a:r>
            <a:endParaRPr kumimoji="1" lang="en-US" altLang="ja-JP" dirty="0"/>
          </a:p>
          <a:p>
            <a:r>
              <a:rPr kumimoji="1" lang="ja-JP" altLang="en-US" dirty="0"/>
              <a:t>提供しているスライドに縛られることはありませんが、観点としてこの５つを含んで資料作成をしてください。</a:t>
            </a:r>
            <a:endParaRPr kumimoji="1" lang="en-US" altLang="ja-JP" dirty="0"/>
          </a:p>
          <a:p>
            <a:endParaRPr kumimoji="1" lang="en-US" altLang="ja-JP" dirty="0"/>
          </a:p>
        </p:txBody>
      </p:sp>
      <p:sp>
        <p:nvSpPr>
          <p:cNvPr id="4" name="スライド番号プレースホルダー 3"/>
          <p:cNvSpPr>
            <a:spLocks noGrp="1"/>
          </p:cNvSpPr>
          <p:nvPr>
            <p:ph type="sldNum" sz="quarter" idx="5"/>
          </p:nvPr>
        </p:nvSpPr>
        <p:spPr/>
        <p:txBody>
          <a:bodyPr/>
          <a:lstStyle/>
          <a:p>
            <a:fld id="{5A0D40AA-8042-674B-8279-F51DF279D1BF}" type="slidenum">
              <a:rPr kumimoji="1" lang="ja-JP" altLang="en-US" smtClean="0"/>
              <a:t>3</a:t>
            </a:fld>
            <a:endParaRPr kumimoji="1" lang="ja-JP" altLang="en-US"/>
          </a:p>
        </p:txBody>
      </p:sp>
    </p:spTree>
    <p:extLst>
      <p:ext uri="{BB962C8B-B14F-4D97-AF65-F5344CB8AC3E}">
        <p14:creationId xmlns:p14="http://schemas.microsoft.com/office/powerpoint/2010/main" val="37309868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xfrm>
            <a:off x="4188247" y="9429419"/>
            <a:ext cx="3204259" cy="4950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210" tIns="44105" rIns="88210" bIns="44105"/>
          <a:lstStyle>
            <a:lvl1pPr>
              <a:defRPr kumimoji="1" sz="1900">
                <a:solidFill>
                  <a:schemeClr val="tx1"/>
                </a:solidFill>
                <a:latin typeface="Arial" charset="0"/>
                <a:ea typeface="ＭＳ Ｐゴシック" charset="-128"/>
              </a:defRPr>
            </a:lvl1pPr>
            <a:lvl2pPr marL="716708" indent="-275658">
              <a:defRPr kumimoji="1" sz="1900">
                <a:solidFill>
                  <a:schemeClr val="tx1"/>
                </a:solidFill>
                <a:latin typeface="Arial" charset="0"/>
                <a:ea typeface="ＭＳ Ｐゴシック" charset="-128"/>
              </a:defRPr>
            </a:lvl2pPr>
            <a:lvl3pPr marL="1102628" indent="-220526">
              <a:defRPr kumimoji="1" sz="1900">
                <a:solidFill>
                  <a:schemeClr val="tx1"/>
                </a:solidFill>
                <a:latin typeface="Arial" charset="0"/>
                <a:ea typeface="ＭＳ Ｐゴシック" charset="-128"/>
              </a:defRPr>
            </a:lvl3pPr>
            <a:lvl4pPr marL="1543681" indent="-220526">
              <a:defRPr kumimoji="1" sz="1900">
                <a:solidFill>
                  <a:schemeClr val="tx1"/>
                </a:solidFill>
                <a:latin typeface="Arial" charset="0"/>
                <a:ea typeface="ＭＳ Ｐゴシック" charset="-128"/>
              </a:defRPr>
            </a:lvl4pPr>
            <a:lvl5pPr marL="1984731" indent="-220526">
              <a:defRPr kumimoji="1" sz="1900">
                <a:solidFill>
                  <a:schemeClr val="tx1"/>
                </a:solidFill>
                <a:latin typeface="Arial" charset="0"/>
                <a:ea typeface="ＭＳ Ｐゴシック" charset="-128"/>
              </a:defRPr>
            </a:lvl5pPr>
            <a:lvl6pPr marL="2425783" indent="-220526" eaLnBrk="0" fontAlgn="base" hangingPunct="0">
              <a:spcBef>
                <a:spcPct val="20000"/>
              </a:spcBef>
              <a:spcAft>
                <a:spcPct val="0"/>
              </a:spcAft>
              <a:defRPr kumimoji="1" sz="1900">
                <a:solidFill>
                  <a:schemeClr val="tx1"/>
                </a:solidFill>
                <a:latin typeface="Arial" charset="0"/>
                <a:ea typeface="ＭＳ Ｐゴシック" charset="-128"/>
              </a:defRPr>
            </a:lvl6pPr>
            <a:lvl7pPr marL="2866835" indent="-220526" eaLnBrk="0" fontAlgn="base" hangingPunct="0">
              <a:spcBef>
                <a:spcPct val="20000"/>
              </a:spcBef>
              <a:spcAft>
                <a:spcPct val="0"/>
              </a:spcAft>
              <a:defRPr kumimoji="1" sz="1900">
                <a:solidFill>
                  <a:schemeClr val="tx1"/>
                </a:solidFill>
                <a:latin typeface="Arial" charset="0"/>
                <a:ea typeface="ＭＳ Ｐゴシック" charset="-128"/>
              </a:defRPr>
            </a:lvl7pPr>
            <a:lvl8pPr marL="3307885" indent="-220526" eaLnBrk="0" fontAlgn="base" hangingPunct="0">
              <a:spcBef>
                <a:spcPct val="20000"/>
              </a:spcBef>
              <a:spcAft>
                <a:spcPct val="0"/>
              </a:spcAft>
              <a:defRPr kumimoji="1" sz="1900">
                <a:solidFill>
                  <a:schemeClr val="tx1"/>
                </a:solidFill>
                <a:latin typeface="Arial" charset="0"/>
                <a:ea typeface="ＭＳ Ｐゴシック" charset="-128"/>
              </a:defRPr>
            </a:lvl8pPr>
            <a:lvl9pPr marL="3748938" indent="-220526" eaLnBrk="0" fontAlgn="base" hangingPunct="0">
              <a:spcBef>
                <a:spcPct val="20000"/>
              </a:spcBef>
              <a:spcAft>
                <a:spcPct val="0"/>
              </a:spcAft>
              <a:defRPr kumimoji="1" sz="1900">
                <a:solidFill>
                  <a:schemeClr val="tx1"/>
                </a:solidFill>
                <a:latin typeface="Arial" charset="0"/>
                <a:ea typeface="ＭＳ Ｐゴシック" charset="-128"/>
              </a:defRPr>
            </a:lvl9pPr>
          </a:lstStyle>
          <a:p>
            <a:fld id="{08A3B278-8984-4DF4-BC32-C2706960D0DF}" type="slidenum">
              <a:rPr lang="en-US" altLang="ja-JP" sz="1100">
                <a:solidFill>
                  <a:prstClr val="black"/>
                </a:solidFill>
              </a:rPr>
              <a:pPr/>
              <a:t>27</a:t>
            </a:fld>
            <a:endParaRPr lang="en-US" altLang="ja-JP" sz="1100">
              <a:solidFill>
                <a:prstClr val="black"/>
              </a:solidFill>
            </a:endParaRPr>
          </a:p>
        </p:txBody>
      </p:sp>
      <p:sp>
        <p:nvSpPr>
          <p:cNvPr id="17411" name="Rectangle 2"/>
          <p:cNvSpPr>
            <a:spLocks noGrp="1" noRot="1" noChangeAspect="1" noChangeArrowheads="1" noTextEdit="1"/>
          </p:cNvSpPr>
          <p:nvPr>
            <p:ph type="sldImg"/>
          </p:nvPr>
        </p:nvSpPr>
        <p:spPr>
          <a:xfrm>
            <a:off x="3429000" y="857250"/>
            <a:ext cx="3087688" cy="2314575"/>
          </a:xfrm>
          <a:ln/>
        </p:spPr>
      </p:sp>
      <p:sp>
        <p:nvSpPr>
          <p:cNvPr id="174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ja-JP" altLang="ja-JP">
              <a:ea typeface="ＭＳ Ｐ明朝" charset="-128"/>
            </a:endParaRPr>
          </a:p>
        </p:txBody>
      </p:sp>
    </p:spTree>
    <p:extLst>
      <p:ext uri="{BB962C8B-B14F-4D97-AF65-F5344CB8AC3E}">
        <p14:creationId xmlns:p14="http://schemas.microsoft.com/office/powerpoint/2010/main" val="19823743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xfrm>
            <a:off x="4188247" y="9429419"/>
            <a:ext cx="3204259" cy="4950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210" tIns="44105" rIns="88210" bIns="44105"/>
          <a:lstStyle>
            <a:lvl1pPr>
              <a:defRPr kumimoji="1" sz="1900">
                <a:solidFill>
                  <a:schemeClr val="tx1"/>
                </a:solidFill>
                <a:latin typeface="Arial" charset="0"/>
                <a:ea typeface="ＭＳ Ｐゴシック" charset="-128"/>
              </a:defRPr>
            </a:lvl1pPr>
            <a:lvl2pPr marL="716708" indent="-275658">
              <a:defRPr kumimoji="1" sz="1900">
                <a:solidFill>
                  <a:schemeClr val="tx1"/>
                </a:solidFill>
                <a:latin typeface="Arial" charset="0"/>
                <a:ea typeface="ＭＳ Ｐゴシック" charset="-128"/>
              </a:defRPr>
            </a:lvl2pPr>
            <a:lvl3pPr marL="1102628" indent="-220526">
              <a:defRPr kumimoji="1" sz="1900">
                <a:solidFill>
                  <a:schemeClr val="tx1"/>
                </a:solidFill>
                <a:latin typeface="Arial" charset="0"/>
                <a:ea typeface="ＭＳ Ｐゴシック" charset="-128"/>
              </a:defRPr>
            </a:lvl3pPr>
            <a:lvl4pPr marL="1543681" indent="-220526">
              <a:defRPr kumimoji="1" sz="1900">
                <a:solidFill>
                  <a:schemeClr val="tx1"/>
                </a:solidFill>
                <a:latin typeface="Arial" charset="0"/>
                <a:ea typeface="ＭＳ Ｐゴシック" charset="-128"/>
              </a:defRPr>
            </a:lvl4pPr>
            <a:lvl5pPr marL="1984731" indent="-220526">
              <a:defRPr kumimoji="1" sz="1900">
                <a:solidFill>
                  <a:schemeClr val="tx1"/>
                </a:solidFill>
                <a:latin typeface="Arial" charset="0"/>
                <a:ea typeface="ＭＳ Ｐゴシック" charset="-128"/>
              </a:defRPr>
            </a:lvl5pPr>
            <a:lvl6pPr marL="2425783" indent="-220526" eaLnBrk="0" fontAlgn="base" hangingPunct="0">
              <a:spcBef>
                <a:spcPct val="20000"/>
              </a:spcBef>
              <a:spcAft>
                <a:spcPct val="0"/>
              </a:spcAft>
              <a:defRPr kumimoji="1" sz="1900">
                <a:solidFill>
                  <a:schemeClr val="tx1"/>
                </a:solidFill>
                <a:latin typeface="Arial" charset="0"/>
                <a:ea typeface="ＭＳ Ｐゴシック" charset="-128"/>
              </a:defRPr>
            </a:lvl6pPr>
            <a:lvl7pPr marL="2866835" indent="-220526" eaLnBrk="0" fontAlgn="base" hangingPunct="0">
              <a:spcBef>
                <a:spcPct val="20000"/>
              </a:spcBef>
              <a:spcAft>
                <a:spcPct val="0"/>
              </a:spcAft>
              <a:defRPr kumimoji="1" sz="1900">
                <a:solidFill>
                  <a:schemeClr val="tx1"/>
                </a:solidFill>
                <a:latin typeface="Arial" charset="0"/>
                <a:ea typeface="ＭＳ Ｐゴシック" charset="-128"/>
              </a:defRPr>
            </a:lvl7pPr>
            <a:lvl8pPr marL="3307885" indent="-220526" eaLnBrk="0" fontAlgn="base" hangingPunct="0">
              <a:spcBef>
                <a:spcPct val="20000"/>
              </a:spcBef>
              <a:spcAft>
                <a:spcPct val="0"/>
              </a:spcAft>
              <a:defRPr kumimoji="1" sz="1900">
                <a:solidFill>
                  <a:schemeClr val="tx1"/>
                </a:solidFill>
                <a:latin typeface="Arial" charset="0"/>
                <a:ea typeface="ＭＳ Ｐゴシック" charset="-128"/>
              </a:defRPr>
            </a:lvl8pPr>
            <a:lvl9pPr marL="3748938" indent="-220526" eaLnBrk="0" fontAlgn="base" hangingPunct="0">
              <a:spcBef>
                <a:spcPct val="20000"/>
              </a:spcBef>
              <a:spcAft>
                <a:spcPct val="0"/>
              </a:spcAft>
              <a:defRPr kumimoji="1" sz="1900">
                <a:solidFill>
                  <a:schemeClr val="tx1"/>
                </a:solidFill>
                <a:latin typeface="Arial" charset="0"/>
                <a:ea typeface="ＭＳ Ｐゴシック" charset="-128"/>
              </a:defRPr>
            </a:lvl9pPr>
          </a:lstStyle>
          <a:p>
            <a:fld id="{5E0977D6-DE28-45F4-AC07-D8F448CA4A0D}" type="slidenum">
              <a:rPr lang="en-US" altLang="ja-JP" sz="1100">
                <a:solidFill>
                  <a:prstClr val="black"/>
                </a:solidFill>
              </a:rPr>
              <a:pPr/>
              <a:t>29</a:t>
            </a:fld>
            <a:endParaRPr lang="en-US" altLang="ja-JP" sz="1100">
              <a:solidFill>
                <a:prstClr val="black"/>
              </a:solidFill>
            </a:endParaRPr>
          </a:p>
        </p:txBody>
      </p:sp>
      <p:sp>
        <p:nvSpPr>
          <p:cNvPr id="18435" name="Rectangle 2"/>
          <p:cNvSpPr>
            <a:spLocks noGrp="1" noRot="1" noChangeAspect="1" noChangeArrowheads="1" noTextEdit="1"/>
          </p:cNvSpPr>
          <p:nvPr>
            <p:ph type="sldImg"/>
          </p:nvPr>
        </p:nvSpPr>
        <p:spPr>
          <a:xfrm>
            <a:off x="3429000" y="857250"/>
            <a:ext cx="3087688" cy="2314575"/>
          </a:xfrm>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ja-JP" altLang="en-US" dirty="0">
                <a:ea typeface="ＭＳ Ｐ明朝" charset="-128"/>
              </a:rPr>
              <a:t>本人の意向：確認ができないこともあります。</a:t>
            </a:r>
            <a:endParaRPr lang="en-US" altLang="ja-JP" dirty="0">
              <a:ea typeface="ＭＳ Ｐ明朝" charset="-128"/>
            </a:endParaRPr>
          </a:p>
          <a:p>
            <a:pPr eaLnBrk="1" hangingPunct="1"/>
            <a:r>
              <a:rPr lang="ja-JP" altLang="en-US" dirty="0">
                <a:ea typeface="ＭＳ Ｐ明朝" charset="-128"/>
              </a:rPr>
              <a:t>意思決定支援、意思表明支援という観点からは、</a:t>
            </a:r>
            <a:endParaRPr lang="en-US" altLang="ja-JP" dirty="0">
              <a:ea typeface="ＭＳ Ｐ明朝" charset="-128"/>
            </a:endParaRPr>
          </a:p>
          <a:p>
            <a:pPr eaLnBrk="1" hangingPunct="1"/>
            <a:r>
              <a:rPr lang="ja-JP" altLang="en-US" dirty="0">
                <a:ea typeface="ＭＳ Ｐ明朝" charset="-128"/>
              </a:rPr>
              <a:t>「問いかける」こと自体が重要性</a:t>
            </a:r>
            <a:endParaRPr lang="en-US" altLang="ja-JP" dirty="0">
              <a:ea typeface="ＭＳ Ｐ明朝" charset="-128"/>
            </a:endParaRPr>
          </a:p>
          <a:p>
            <a:pPr eaLnBrk="1" hangingPunct="1"/>
            <a:r>
              <a:rPr lang="ja-JP" altLang="en-US" dirty="0">
                <a:ea typeface="ＭＳ Ｐ明朝" charset="-128"/>
              </a:rPr>
              <a:t>本人が意向を表明できるように育てること自体、児童期特有の視点です。</a:t>
            </a:r>
            <a:endParaRPr lang="en-US" altLang="ja-JP" dirty="0">
              <a:ea typeface="ＭＳ Ｐ明朝" charset="-128"/>
            </a:endParaRPr>
          </a:p>
          <a:p>
            <a:pPr eaLnBrk="1" hangingPunct="1"/>
            <a:endParaRPr lang="en-US" altLang="ja-JP" dirty="0">
              <a:ea typeface="ＭＳ Ｐ明朝" charset="-128"/>
            </a:endParaRPr>
          </a:p>
          <a:p>
            <a:pPr eaLnBrk="1" hangingPunct="1"/>
            <a:r>
              <a:rPr lang="ja-JP" altLang="en-US" dirty="0">
                <a:ea typeface="ＭＳ Ｐ明朝" charset="-128"/>
              </a:rPr>
              <a:t>家族の意向</a:t>
            </a:r>
            <a:endParaRPr lang="en-US" altLang="ja-JP" dirty="0">
              <a:ea typeface="ＭＳ Ｐ明朝" charset="-128"/>
            </a:endParaRPr>
          </a:p>
          <a:p>
            <a:pPr eaLnBrk="1" hangingPunct="1"/>
            <a:r>
              <a:rPr lang="ja-JP" altLang="en-US" dirty="0">
                <a:ea typeface="ＭＳ Ｐ明朝" charset="-128"/>
              </a:rPr>
              <a:t>　本人の思いとずれることがあることも、特徴として改めて伝えてください。</a:t>
            </a:r>
            <a:endParaRPr lang="en-US" altLang="ja-JP" dirty="0">
              <a:ea typeface="ＭＳ Ｐ明朝" charset="-128"/>
            </a:endParaRPr>
          </a:p>
          <a:p>
            <a:pPr eaLnBrk="1" hangingPunct="1"/>
            <a:r>
              <a:rPr lang="ja-JP" altLang="en-US" dirty="0">
                <a:ea typeface="ＭＳ Ｐ明朝" charset="-128"/>
              </a:rPr>
              <a:t>　この課題も児童期特有の視点です。</a:t>
            </a:r>
            <a:endParaRPr lang="ja-JP" altLang="ja-JP" dirty="0">
              <a:ea typeface="ＭＳ Ｐ明朝" charset="-128"/>
            </a:endParaRPr>
          </a:p>
        </p:txBody>
      </p:sp>
    </p:spTree>
    <p:extLst>
      <p:ext uri="{BB962C8B-B14F-4D97-AF65-F5344CB8AC3E}">
        <p14:creationId xmlns:p14="http://schemas.microsoft.com/office/powerpoint/2010/main" val="8927521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xfrm>
            <a:off x="4188247" y="9429419"/>
            <a:ext cx="3204259" cy="4950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210" tIns="44105" rIns="88210" bIns="44105"/>
          <a:lstStyle>
            <a:lvl1pPr>
              <a:defRPr kumimoji="1" sz="1900">
                <a:solidFill>
                  <a:schemeClr val="tx1"/>
                </a:solidFill>
                <a:latin typeface="Arial" charset="0"/>
                <a:ea typeface="ＭＳ Ｐゴシック" charset="-128"/>
              </a:defRPr>
            </a:lvl1pPr>
            <a:lvl2pPr marL="716708" indent="-275658">
              <a:defRPr kumimoji="1" sz="1900">
                <a:solidFill>
                  <a:schemeClr val="tx1"/>
                </a:solidFill>
                <a:latin typeface="Arial" charset="0"/>
                <a:ea typeface="ＭＳ Ｐゴシック" charset="-128"/>
              </a:defRPr>
            </a:lvl2pPr>
            <a:lvl3pPr marL="1102628" indent="-220526">
              <a:defRPr kumimoji="1" sz="1900">
                <a:solidFill>
                  <a:schemeClr val="tx1"/>
                </a:solidFill>
                <a:latin typeface="Arial" charset="0"/>
                <a:ea typeface="ＭＳ Ｐゴシック" charset="-128"/>
              </a:defRPr>
            </a:lvl3pPr>
            <a:lvl4pPr marL="1543681" indent="-220526">
              <a:defRPr kumimoji="1" sz="1900">
                <a:solidFill>
                  <a:schemeClr val="tx1"/>
                </a:solidFill>
                <a:latin typeface="Arial" charset="0"/>
                <a:ea typeface="ＭＳ Ｐゴシック" charset="-128"/>
              </a:defRPr>
            </a:lvl4pPr>
            <a:lvl5pPr marL="1984731" indent="-220526">
              <a:defRPr kumimoji="1" sz="1900">
                <a:solidFill>
                  <a:schemeClr val="tx1"/>
                </a:solidFill>
                <a:latin typeface="Arial" charset="0"/>
                <a:ea typeface="ＭＳ Ｐゴシック" charset="-128"/>
              </a:defRPr>
            </a:lvl5pPr>
            <a:lvl6pPr marL="2425783" indent="-220526" eaLnBrk="0" fontAlgn="base" hangingPunct="0">
              <a:spcBef>
                <a:spcPct val="20000"/>
              </a:spcBef>
              <a:spcAft>
                <a:spcPct val="0"/>
              </a:spcAft>
              <a:defRPr kumimoji="1" sz="1900">
                <a:solidFill>
                  <a:schemeClr val="tx1"/>
                </a:solidFill>
                <a:latin typeface="Arial" charset="0"/>
                <a:ea typeface="ＭＳ Ｐゴシック" charset="-128"/>
              </a:defRPr>
            </a:lvl6pPr>
            <a:lvl7pPr marL="2866835" indent="-220526" eaLnBrk="0" fontAlgn="base" hangingPunct="0">
              <a:spcBef>
                <a:spcPct val="20000"/>
              </a:spcBef>
              <a:spcAft>
                <a:spcPct val="0"/>
              </a:spcAft>
              <a:defRPr kumimoji="1" sz="1900">
                <a:solidFill>
                  <a:schemeClr val="tx1"/>
                </a:solidFill>
                <a:latin typeface="Arial" charset="0"/>
                <a:ea typeface="ＭＳ Ｐゴシック" charset="-128"/>
              </a:defRPr>
            </a:lvl7pPr>
            <a:lvl8pPr marL="3307885" indent="-220526" eaLnBrk="0" fontAlgn="base" hangingPunct="0">
              <a:spcBef>
                <a:spcPct val="20000"/>
              </a:spcBef>
              <a:spcAft>
                <a:spcPct val="0"/>
              </a:spcAft>
              <a:defRPr kumimoji="1" sz="1900">
                <a:solidFill>
                  <a:schemeClr val="tx1"/>
                </a:solidFill>
                <a:latin typeface="Arial" charset="0"/>
                <a:ea typeface="ＭＳ Ｐゴシック" charset="-128"/>
              </a:defRPr>
            </a:lvl8pPr>
            <a:lvl9pPr marL="3748938" indent="-220526" eaLnBrk="0" fontAlgn="base" hangingPunct="0">
              <a:spcBef>
                <a:spcPct val="20000"/>
              </a:spcBef>
              <a:spcAft>
                <a:spcPct val="0"/>
              </a:spcAft>
              <a:defRPr kumimoji="1" sz="1900">
                <a:solidFill>
                  <a:schemeClr val="tx1"/>
                </a:solidFill>
                <a:latin typeface="Arial" charset="0"/>
                <a:ea typeface="ＭＳ Ｐゴシック" charset="-128"/>
              </a:defRPr>
            </a:lvl9pPr>
          </a:lstStyle>
          <a:p>
            <a:fld id="{5E0977D6-DE28-45F4-AC07-D8F448CA4A0D}" type="slidenum">
              <a:rPr lang="en-US" altLang="ja-JP" sz="1100">
                <a:solidFill>
                  <a:prstClr val="black"/>
                </a:solidFill>
              </a:rPr>
              <a:pPr/>
              <a:t>31</a:t>
            </a:fld>
            <a:endParaRPr lang="en-US" altLang="ja-JP" sz="1100">
              <a:solidFill>
                <a:prstClr val="black"/>
              </a:solidFill>
            </a:endParaRPr>
          </a:p>
        </p:txBody>
      </p:sp>
      <p:sp>
        <p:nvSpPr>
          <p:cNvPr id="18435" name="Rectangle 2"/>
          <p:cNvSpPr>
            <a:spLocks noGrp="1" noRot="1" noChangeAspect="1" noChangeArrowheads="1" noTextEdit="1"/>
          </p:cNvSpPr>
          <p:nvPr>
            <p:ph type="sldImg"/>
          </p:nvPr>
        </p:nvSpPr>
        <p:spPr>
          <a:xfrm>
            <a:off x="3429000" y="857250"/>
            <a:ext cx="3087688" cy="2314575"/>
          </a:xfrm>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ja-JP" altLang="ja-JP">
              <a:ea typeface="ＭＳ Ｐ明朝" charset="-128"/>
            </a:endParaRPr>
          </a:p>
        </p:txBody>
      </p:sp>
    </p:spTree>
    <p:extLst>
      <p:ext uri="{BB962C8B-B14F-4D97-AF65-F5344CB8AC3E}">
        <p14:creationId xmlns:p14="http://schemas.microsoft.com/office/powerpoint/2010/main" val="60641740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371600" y="1143000"/>
            <a:ext cx="4114800" cy="3086100"/>
          </a:xfrm>
        </p:spPr>
      </p:sp>
      <p:sp>
        <p:nvSpPr>
          <p:cNvPr id="3" name="ノート プレースホルダー 2"/>
          <p:cNvSpPr>
            <a:spLocks noGrp="1"/>
          </p:cNvSpPr>
          <p:nvPr>
            <p:ph type="body" idx="1"/>
          </p:nvPr>
        </p:nvSpPr>
        <p:spPr/>
        <p:txBody>
          <a:bodyPr/>
          <a:lstStyle/>
          <a:p>
            <a:r>
              <a:rPr kumimoji="1" lang="ja-JP" altLang="en-US" dirty="0"/>
              <a:t>児童期特有の視点</a:t>
            </a:r>
            <a:endParaRPr kumimoji="1" lang="en-US" altLang="ja-JP" dirty="0"/>
          </a:p>
          <a:p>
            <a:endParaRPr kumimoji="1" lang="en-US" altLang="ja-JP" dirty="0"/>
          </a:p>
          <a:p>
            <a:r>
              <a:rPr kumimoji="1" lang="ja-JP" altLang="en-US" dirty="0"/>
              <a:t>特にこどもの場合半年もあると状況が変化します。</a:t>
            </a:r>
            <a:endParaRPr kumimoji="1" lang="en-US" altLang="ja-JP" dirty="0"/>
          </a:p>
          <a:p>
            <a:r>
              <a:rPr kumimoji="1" lang="ja-JP" altLang="en-US" dirty="0"/>
              <a:t>場合によってはモニタリングの期間は検討が必要です。</a:t>
            </a:r>
            <a:endParaRPr kumimoji="1" lang="en-US" altLang="ja-JP" dirty="0"/>
          </a:p>
          <a:p>
            <a:endParaRPr kumimoji="1" lang="en-US" altLang="ja-JP" dirty="0"/>
          </a:p>
          <a:p>
            <a:r>
              <a:rPr kumimoji="1" lang="ja-JP" altLang="en-US" dirty="0"/>
              <a:t>育ちの状況、家族の状況、家族の就労状況、学校・保育園・幼稚園の状況など</a:t>
            </a:r>
            <a:endParaRPr kumimoji="1" lang="en-US" altLang="ja-JP" dirty="0"/>
          </a:p>
          <a:p>
            <a:r>
              <a:rPr kumimoji="1" lang="ja-JP" altLang="en-US" dirty="0"/>
              <a:t>家族のライフスタイルが変化することで本人の状況も変わることを理解する必要があります。</a:t>
            </a:r>
            <a:endParaRPr kumimoji="1" lang="en-US" altLang="ja-JP" dirty="0"/>
          </a:p>
          <a:p>
            <a:endParaRPr kumimoji="1" lang="en-US" altLang="ja-JP" dirty="0"/>
          </a:p>
        </p:txBody>
      </p:sp>
      <p:sp>
        <p:nvSpPr>
          <p:cNvPr id="4" name="スライド番号プレースホルダー 3"/>
          <p:cNvSpPr>
            <a:spLocks noGrp="1"/>
          </p:cNvSpPr>
          <p:nvPr>
            <p:ph type="sldNum" sz="quarter" idx="5"/>
          </p:nvPr>
        </p:nvSpPr>
        <p:spPr/>
        <p:txBody>
          <a:bodyPr/>
          <a:lstStyle/>
          <a:p>
            <a:fld id="{08EC7E1F-2F0F-2045-87E3-899B49FA8864}" type="slidenum">
              <a:rPr kumimoji="1" lang="ja-JP" altLang="en-US" smtClean="0"/>
              <a:t>35</a:t>
            </a:fld>
            <a:endParaRPr kumimoji="1" lang="ja-JP" altLang="en-US"/>
          </a:p>
        </p:txBody>
      </p:sp>
    </p:spTree>
    <p:extLst>
      <p:ext uri="{BB962C8B-B14F-4D97-AF65-F5344CB8AC3E}">
        <p14:creationId xmlns:p14="http://schemas.microsoft.com/office/powerpoint/2010/main" val="241617539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371600" y="1143000"/>
            <a:ext cx="4114800" cy="3086100"/>
          </a:xfrm>
        </p:spPr>
      </p:sp>
      <p:sp>
        <p:nvSpPr>
          <p:cNvPr id="3" name="ノート プレースホルダー 2"/>
          <p:cNvSpPr>
            <a:spLocks noGrp="1"/>
          </p:cNvSpPr>
          <p:nvPr>
            <p:ph type="body" idx="1"/>
          </p:nvPr>
        </p:nvSpPr>
        <p:spPr/>
        <p:txBody>
          <a:bodyPr/>
          <a:lstStyle/>
          <a:p>
            <a:r>
              <a:rPr kumimoji="1" lang="ja-JP" altLang="en-US" dirty="0"/>
              <a:t>氷山モデルは、強度行動障害でも繰り返し紹介されています、</a:t>
            </a:r>
            <a:endParaRPr kumimoji="1" lang="en-US" altLang="ja-JP" dirty="0"/>
          </a:p>
          <a:p>
            <a:r>
              <a:rPr kumimoji="1" lang="ja-JP" altLang="en-US" dirty="0"/>
              <a:t>図そのものは何パターンかあります、</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氷山モデルが持つ、表現形ではなくその背景に着目するという、この観点が重要です。</a:t>
            </a:r>
            <a:endParaRPr kumimoji="1" lang="en-US" altLang="ja-JP" dirty="0"/>
          </a:p>
        </p:txBody>
      </p:sp>
      <p:sp>
        <p:nvSpPr>
          <p:cNvPr id="4" name="スライド番号プレースホルダー 3"/>
          <p:cNvSpPr>
            <a:spLocks noGrp="1"/>
          </p:cNvSpPr>
          <p:nvPr>
            <p:ph type="sldNum" sz="quarter" idx="5"/>
          </p:nvPr>
        </p:nvSpPr>
        <p:spPr/>
        <p:txBody>
          <a:bodyPr/>
          <a:lstStyle/>
          <a:p>
            <a:fld id="{5A0D40AA-8042-674B-8279-F51DF279D1BF}" type="slidenum">
              <a:rPr kumimoji="1" lang="ja-JP" altLang="en-US" smtClean="0"/>
              <a:t>37</a:t>
            </a:fld>
            <a:endParaRPr kumimoji="1" lang="ja-JP" altLang="en-US"/>
          </a:p>
        </p:txBody>
      </p:sp>
    </p:spTree>
    <p:extLst>
      <p:ext uri="{BB962C8B-B14F-4D97-AF65-F5344CB8AC3E}">
        <p14:creationId xmlns:p14="http://schemas.microsoft.com/office/powerpoint/2010/main" val="212198384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スライド イメージ プレースホルダ 1"/>
          <p:cNvSpPr>
            <a:spLocks noGrp="1" noRot="1" noChangeAspect="1" noTextEdit="1"/>
          </p:cNvSpPr>
          <p:nvPr>
            <p:ph type="sldImg"/>
          </p:nvPr>
        </p:nvSpPr>
        <p:spPr bwMode="auto">
          <a:noFill/>
          <a:ln>
            <a:solidFill>
              <a:srgbClr val="000000"/>
            </a:solidFill>
            <a:miter lim="800000"/>
            <a:headEnd/>
            <a:tailEnd/>
          </a:ln>
        </p:spPr>
      </p:sp>
      <p:sp>
        <p:nvSpPr>
          <p:cNvPr id="47107" name="ノート プレースホルダ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ja-JP" altLang="en-US" dirty="0"/>
              <a:t>総合的に把握することを考えると、</a:t>
            </a:r>
            <a:r>
              <a:rPr lang="en-US" altLang="ja-JP" dirty="0"/>
              <a:t>ICF</a:t>
            </a:r>
            <a:r>
              <a:rPr lang="ja-JP" altLang="en-US" dirty="0"/>
              <a:t>モデルは有用です。</a:t>
            </a:r>
            <a:endParaRPr lang="en-US" altLang="ja-JP" dirty="0"/>
          </a:p>
          <a:p>
            <a:pPr eaLnBrk="1" hangingPunct="1">
              <a:spcBef>
                <a:spcPct val="0"/>
              </a:spcBef>
            </a:pPr>
            <a:endParaRPr lang="en-US" altLang="ja-JP" dirty="0"/>
          </a:p>
          <a:p>
            <a:pPr eaLnBrk="1" hangingPunct="1">
              <a:spcBef>
                <a:spcPct val="0"/>
              </a:spcBef>
            </a:pPr>
            <a:r>
              <a:rPr lang="ja-JP" altLang="en-US" dirty="0"/>
              <a:t>一方向ではなく、双方向性になった</a:t>
            </a:r>
            <a:endParaRPr lang="en-US" altLang="ja-JP" dirty="0"/>
          </a:p>
          <a:p>
            <a:pPr eaLnBrk="1" hangingPunct="1">
              <a:spcBef>
                <a:spcPct val="0"/>
              </a:spcBef>
            </a:pPr>
            <a:r>
              <a:rPr lang="ja-JP" altLang="en-US" dirty="0"/>
              <a:t>環境因子や個人因子が含まれるようになった</a:t>
            </a:r>
            <a:endParaRPr lang="en-US" altLang="ja-JP" dirty="0"/>
          </a:p>
          <a:p>
            <a:pPr eaLnBrk="1" hangingPunct="1">
              <a:spcBef>
                <a:spcPct val="0"/>
              </a:spcBef>
            </a:pPr>
            <a:r>
              <a:rPr lang="ja-JP" altLang="en-US" dirty="0"/>
              <a:t>全体としての健康状態も加味されるようになった</a:t>
            </a:r>
            <a:endParaRPr lang="en-US" altLang="ja-JP" dirty="0"/>
          </a:p>
          <a:p>
            <a:pPr eaLnBrk="1" hangingPunct="1">
              <a:spcBef>
                <a:spcPct val="0"/>
              </a:spcBef>
            </a:pPr>
            <a:r>
              <a:rPr lang="ja-JP" altLang="en-US" dirty="0"/>
              <a:t>人という存在の複雑さが表現されている</a:t>
            </a:r>
            <a:endParaRPr lang="en-US" altLang="ja-JP" dirty="0"/>
          </a:p>
          <a:p>
            <a:pPr eaLnBrk="1" hangingPunct="1">
              <a:spcBef>
                <a:spcPct val="0"/>
              </a:spcBef>
            </a:pPr>
            <a:r>
              <a:rPr lang="ja-JP" altLang="en-US" dirty="0"/>
              <a:t>職種や国に関係なく、共通言語で用いることができることもメリットです。</a:t>
            </a:r>
            <a:endParaRPr lang="en-US" altLang="ja-JP" dirty="0"/>
          </a:p>
          <a:p>
            <a:pPr eaLnBrk="1" hangingPunct="1">
              <a:spcBef>
                <a:spcPct val="0"/>
              </a:spcBef>
            </a:pPr>
            <a:endParaRPr lang="en-US" altLang="ja-JP" dirty="0"/>
          </a:p>
        </p:txBody>
      </p:sp>
      <p:sp>
        <p:nvSpPr>
          <p:cNvPr id="31748" name="スライド番号プレースホルダ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0207CBB-264E-4D50-BA82-1F0FC09B409D}" type="slidenum">
              <a:rPr lang="ja-JP" altLang="en-US" smtClean="0"/>
              <a:pPr fontAlgn="base">
                <a:spcBef>
                  <a:spcPct val="0"/>
                </a:spcBef>
                <a:spcAft>
                  <a:spcPct val="0"/>
                </a:spcAft>
                <a:defRPr/>
              </a:pPr>
              <a:t>38</a:t>
            </a:fld>
            <a:endParaRPr lang="ja-JP"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子どもを中心に考える時には</a:t>
            </a:r>
            <a:r>
              <a:rPr kumimoji="1" lang="en-US" altLang="ja-JP" dirty="0"/>
              <a:t>ICF</a:t>
            </a:r>
            <a:r>
              <a:rPr kumimoji="1" lang="ja-JP" altLang="en-US" dirty="0"/>
              <a:t>のアイデアを活用した</a:t>
            </a:r>
            <a:r>
              <a:rPr kumimoji="1" lang="en-US" altLang="ja-JP" dirty="0"/>
              <a:t>F-Words</a:t>
            </a:r>
            <a:r>
              <a:rPr kumimoji="1" lang="ja-JP" altLang="en-US" dirty="0"/>
              <a:t>のアイデアも参考にしてください。</a:t>
            </a:r>
          </a:p>
        </p:txBody>
      </p:sp>
      <p:sp>
        <p:nvSpPr>
          <p:cNvPr id="4" name="スライド番号プレースホルダー 3"/>
          <p:cNvSpPr>
            <a:spLocks noGrp="1"/>
          </p:cNvSpPr>
          <p:nvPr>
            <p:ph type="sldNum" sz="quarter" idx="5"/>
          </p:nvPr>
        </p:nvSpPr>
        <p:spPr/>
        <p:txBody>
          <a:bodyPr/>
          <a:lstStyle/>
          <a:p>
            <a:fld id="{4880DD0A-8D93-624B-A272-36B3E8D425AB}" type="slidenum">
              <a:rPr kumimoji="1" lang="ja-JP" altLang="en-US" smtClean="0"/>
              <a:t>39</a:t>
            </a:fld>
            <a:endParaRPr kumimoji="1" lang="ja-JP" altLang="en-US"/>
          </a:p>
        </p:txBody>
      </p:sp>
    </p:spTree>
    <p:extLst>
      <p:ext uri="{BB962C8B-B14F-4D97-AF65-F5344CB8AC3E}">
        <p14:creationId xmlns:p14="http://schemas.microsoft.com/office/powerpoint/2010/main" val="73172321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4880DD0A-8D93-624B-A272-36B3E8D425AB}" type="slidenum">
              <a:rPr kumimoji="1" lang="ja-JP" altLang="en-US" smtClean="0"/>
              <a:t>40</a:t>
            </a:fld>
            <a:endParaRPr kumimoji="1" lang="ja-JP" altLang="en-US"/>
          </a:p>
        </p:txBody>
      </p:sp>
    </p:spTree>
    <p:extLst>
      <p:ext uri="{BB962C8B-B14F-4D97-AF65-F5344CB8AC3E}">
        <p14:creationId xmlns:p14="http://schemas.microsoft.com/office/powerpoint/2010/main" val="41919232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028950" y="857250"/>
            <a:ext cx="3086100" cy="2314575"/>
          </a:xfrm>
        </p:spPr>
      </p:sp>
      <p:sp>
        <p:nvSpPr>
          <p:cNvPr id="3" name="ノート プレースホルダー 2"/>
          <p:cNvSpPr>
            <a:spLocks noGrp="1"/>
          </p:cNvSpPr>
          <p:nvPr>
            <p:ph type="body" idx="1"/>
          </p:nvPr>
        </p:nvSpPr>
        <p:spPr/>
        <p:txBody>
          <a:bodyPr/>
          <a:lstStyle/>
          <a:p>
            <a:r>
              <a:rPr kumimoji="1" lang="ja-JP" altLang="en-US" dirty="0"/>
              <a:t>多職種連携についても触れてぜひ触れてください。</a:t>
            </a:r>
          </a:p>
        </p:txBody>
      </p:sp>
      <p:sp>
        <p:nvSpPr>
          <p:cNvPr id="4" name="スライド番号プレースホルダー 3"/>
          <p:cNvSpPr>
            <a:spLocks noGrp="1"/>
          </p:cNvSpPr>
          <p:nvPr>
            <p:ph type="sldNum" sz="quarter" idx="5"/>
          </p:nvPr>
        </p:nvSpPr>
        <p:spPr/>
        <p:txBody>
          <a:bodyPr/>
          <a:lstStyle/>
          <a:p>
            <a:fld id="{5A0D40AA-8042-674B-8279-F51DF279D1BF}" type="slidenum">
              <a:rPr kumimoji="1" lang="ja-JP" altLang="en-US" smtClean="0"/>
              <a:t>41</a:t>
            </a:fld>
            <a:endParaRPr kumimoji="1" lang="ja-JP" altLang="en-US"/>
          </a:p>
        </p:txBody>
      </p:sp>
    </p:spTree>
    <p:extLst>
      <p:ext uri="{BB962C8B-B14F-4D97-AF65-F5344CB8AC3E}">
        <p14:creationId xmlns:p14="http://schemas.microsoft.com/office/powerpoint/2010/main" val="101249196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他機関、多職種連携は子どもの支援をする上で重要であることを伝えてください。</a:t>
            </a:r>
          </a:p>
        </p:txBody>
      </p:sp>
      <p:sp>
        <p:nvSpPr>
          <p:cNvPr id="4" name="スライド番号プレースホルダー 3"/>
          <p:cNvSpPr>
            <a:spLocks noGrp="1"/>
          </p:cNvSpPr>
          <p:nvPr>
            <p:ph type="sldNum" sz="quarter" idx="5"/>
          </p:nvPr>
        </p:nvSpPr>
        <p:spPr/>
        <p:txBody>
          <a:bodyPr/>
          <a:lstStyle/>
          <a:p>
            <a:fld id="{4880DD0A-8D93-624B-A272-36B3E8D425AB}" type="slidenum">
              <a:rPr kumimoji="1" lang="ja-JP" altLang="en-US" smtClean="0"/>
              <a:t>42</a:t>
            </a:fld>
            <a:endParaRPr kumimoji="1" lang="ja-JP" altLang="en-US"/>
          </a:p>
        </p:txBody>
      </p:sp>
    </p:spTree>
    <p:extLst>
      <p:ext uri="{BB962C8B-B14F-4D97-AF65-F5344CB8AC3E}">
        <p14:creationId xmlns:p14="http://schemas.microsoft.com/office/powerpoint/2010/main" val="14507690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371600" y="1143000"/>
            <a:ext cx="4114800" cy="3086100"/>
          </a:xfrm>
        </p:spPr>
      </p:sp>
      <p:sp>
        <p:nvSpPr>
          <p:cNvPr id="3" name="ノート プレースホルダー 2"/>
          <p:cNvSpPr>
            <a:spLocks noGrp="1"/>
          </p:cNvSpPr>
          <p:nvPr>
            <p:ph type="body" idx="1"/>
          </p:nvPr>
        </p:nvSpPr>
        <p:spPr/>
        <p:txBody>
          <a:bodyPr/>
          <a:lstStyle/>
          <a:p>
            <a:r>
              <a:rPr kumimoji="1" lang="ja-JP" altLang="en-US" dirty="0"/>
              <a:t>肢体不自由児に限定されたチームアプローチによる治療教育概念の「療育」</a:t>
            </a:r>
            <a:endParaRPr kumimoji="1" lang="en-US" altLang="ja-JP" dirty="0"/>
          </a:p>
          <a:p>
            <a:r>
              <a:rPr kumimoji="1" lang="ja-JP" altLang="en-US" dirty="0"/>
              <a:t>「療育」は特殊な子育て</a:t>
            </a:r>
            <a:endParaRPr kumimoji="1" lang="en-US" altLang="ja-JP" dirty="0"/>
          </a:p>
          <a:p>
            <a:r>
              <a:rPr kumimoji="1" lang="ja-JP" altLang="en-US" dirty="0"/>
              <a:t>発達支援は対象を障害と確定されていない子どもにまで拡大し本人支援や家族支援</a:t>
            </a:r>
            <a:endParaRPr kumimoji="1" lang="en-US" altLang="ja-JP" dirty="0"/>
          </a:p>
          <a:p>
            <a:r>
              <a:rPr kumimoji="1" lang="ja-JP" altLang="en-US" dirty="0"/>
              <a:t>障害があっても育ちやすい、暮らしやすい地域づくり、地域支援までを包含した広い概念に発展している</a:t>
            </a:r>
            <a:endParaRPr kumimoji="1" lang="en-US" altLang="ja-JP" dirty="0"/>
          </a:p>
          <a:p>
            <a:endParaRPr kumimoji="1" lang="en-US" altLang="ja-JP" dirty="0"/>
          </a:p>
          <a:p>
            <a:r>
              <a:rPr kumimoji="1" lang="ja-JP" altLang="en-US" dirty="0"/>
              <a:t>療育という言葉は歴史的に重要な用語ではありますが、現在は発達支援という用語にシフトしていることを講義の中で触れてください。</a:t>
            </a:r>
            <a:endParaRPr kumimoji="1" lang="en-US" altLang="ja-JP" dirty="0"/>
          </a:p>
        </p:txBody>
      </p:sp>
      <p:sp>
        <p:nvSpPr>
          <p:cNvPr id="4" name="スライド番号プレースホルダー 3"/>
          <p:cNvSpPr>
            <a:spLocks noGrp="1"/>
          </p:cNvSpPr>
          <p:nvPr>
            <p:ph type="sldNum" sz="quarter" idx="5"/>
          </p:nvPr>
        </p:nvSpPr>
        <p:spPr/>
        <p:txBody>
          <a:bodyPr/>
          <a:lstStyle/>
          <a:p>
            <a:fld id="{5A0D40AA-8042-674B-8279-F51DF279D1BF}" type="slidenum">
              <a:rPr kumimoji="1" lang="ja-JP" altLang="en-US" smtClean="0"/>
              <a:t>4</a:t>
            </a:fld>
            <a:endParaRPr kumimoji="1" lang="ja-JP" altLang="en-US"/>
          </a:p>
        </p:txBody>
      </p:sp>
    </p:spTree>
    <p:extLst>
      <p:ext uri="{BB962C8B-B14F-4D97-AF65-F5344CB8AC3E}">
        <p14:creationId xmlns:p14="http://schemas.microsoft.com/office/powerpoint/2010/main" val="153801055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4880DD0A-8D93-624B-A272-36B3E8D425AB}" type="slidenum">
              <a:rPr kumimoji="1" lang="ja-JP" altLang="en-US" smtClean="0"/>
              <a:t>43</a:t>
            </a:fld>
            <a:endParaRPr kumimoji="1" lang="ja-JP" altLang="en-US"/>
          </a:p>
        </p:txBody>
      </p:sp>
    </p:spTree>
    <p:extLst>
      <p:ext uri="{BB962C8B-B14F-4D97-AF65-F5344CB8AC3E}">
        <p14:creationId xmlns:p14="http://schemas.microsoft.com/office/powerpoint/2010/main" val="156255429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4880DD0A-8D93-624B-A272-36B3E8D425AB}" type="slidenum">
              <a:rPr kumimoji="1" lang="ja-JP" altLang="en-US" smtClean="0"/>
              <a:t>44</a:t>
            </a:fld>
            <a:endParaRPr kumimoji="1" lang="ja-JP" altLang="en-US"/>
          </a:p>
        </p:txBody>
      </p:sp>
    </p:spTree>
    <p:extLst>
      <p:ext uri="{BB962C8B-B14F-4D97-AF65-F5344CB8AC3E}">
        <p14:creationId xmlns:p14="http://schemas.microsoft.com/office/powerpoint/2010/main" val="283305266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事例等を入れて、連携のイメージが持てるようにしてください</a:t>
            </a:r>
          </a:p>
        </p:txBody>
      </p:sp>
      <p:sp>
        <p:nvSpPr>
          <p:cNvPr id="4" name="スライド番号プレースホルダー 3"/>
          <p:cNvSpPr>
            <a:spLocks noGrp="1"/>
          </p:cNvSpPr>
          <p:nvPr>
            <p:ph type="sldNum" sz="quarter" idx="5"/>
          </p:nvPr>
        </p:nvSpPr>
        <p:spPr/>
        <p:txBody>
          <a:bodyPr/>
          <a:lstStyle/>
          <a:p>
            <a:fld id="{4880DD0A-8D93-624B-A272-36B3E8D425AB}" type="slidenum">
              <a:rPr kumimoji="1" lang="ja-JP" altLang="en-US" smtClean="0"/>
              <a:t>47</a:t>
            </a:fld>
            <a:endParaRPr kumimoji="1" lang="ja-JP" altLang="en-US"/>
          </a:p>
        </p:txBody>
      </p:sp>
    </p:spTree>
    <p:extLst>
      <p:ext uri="{BB962C8B-B14F-4D97-AF65-F5344CB8AC3E}">
        <p14:creationId xmlns:p14="http://schemas.microsoft.com/office/powerpoint/2010/main" val="5836946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371600" y="1143000"/>
            <a:ext cx="4114800" cy="3086100"/>
          </a:xfrm>
        </p:spPr>
      </p:sp>
      <p:sp>
        <p:nvSpPr>
          <p:cNvPr id="3" name="ノート プレースホルダー 2"/>
          <p:cNvSpPr>
            <a:spLocks noGrp="1"/>
          </p:cNvSpPr>
          <p:nvPr>
            <p:ph type="body" idx="1"/>
          </p:nvPr>
        </p:nvSpPr>
        <p:spPr/>
        <p:txBody>
          <a:bodyPr/>
          <a:lstStyle/>
          <a:p>
            <a:r>
              <a:rPr kumimoji="1" lang="ja-JP" altLang="en-US" dirty="0"/>
              <a:t>ここで示しているのは演習の例です。</a:t>
            </a:r>
            <a:endParaRPr kumimoji="1" lang="en-US" altLang="ja-JP" dirty="0"/>
          </a:p>
          <a:p>
            <a:endParaRPr kumimoji="1" lang="en-US" altLang="ja-JP" dirty="0"/>
          </a:p>
          <a:p>
            <a:r>
              <a:rPr kumimoji="1" lang="ja-JP" altLang="en-US" dirty="0"/>
              <a:t>地域課題を踏まえて内容を検討してください。</a:t>
            </a:r>
          </a:p>
        </p:txBody>
      </p:sp>
      <p:sp>
        <p:nvSpPr>
          <p:cNvPr id="4" name="スライド番号プレースホルダー 3"/>
          <p:cNvSpPr>
            <a:spLocks noGrp="1"/>
          </p:cNvSpPr>
          <p:nvPr>
            <p:ph type="sldNum" sz="quarter" idx="5"/>
          </p:nvPr>
        </p:nvSpPr>
        <p:spPr/>
        <p:txBody>
          <a:bodyPr/>
          <a:lstStyle/>
          <a:p>
            <a:fld id="{5A0D40AA-8042-674B-8279-F51DF279D1BF}" type="slidenum">
              <a:rPr kumimoji="1" lang="ja-JP" altLang="en-US" smtClean="0"/>
              <a:t>48</a:t>
            </a:fld>
            <a:endParaRPr kumimoji="1" lang="ja-JP" altLang="en-US"/>
          </a:p>
        </p:txBody>
      </p:sp>
    </p:spTree>
    <p:extLst>
      <p:ext uri="{BB962C8B-B14F-4D97-AF65-F5344CB8AC3E}">
        <p14:creationId xmlns:p14="http://schemas.microsoft.com/office/powerpoint/2010/main" val="78098771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371600" y="1143000"/>
            <a:ext cx="4114800" cy="3086100"/>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5A0D40AA-8042-674B-8279-F51DF279D1BF}" type="slidenum">
              <a:rPr kumimoji="1" lang="ja-JP" altLang="en-US" smtClean="0"/>
              <a:t>49</a:t>
            </a:fld>
            <a:endParaRPr kumimoji="1" lang="ja-JP" altLang="en-US"/>
          </a:p>
        </p:txBody>
      </p:sp>
    </p:spTree>
    <p:extLst>
      <p:ext uri="{BB962C8B-B14F-4D97-AF65-F5344CB8AC3E}">
        <p14:creationId xmlns:p14="http://schemas.microsoft.com/office/powerpoint/2010/main" val="10078691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371600" y="1143000"/>
            <a:ext cx="4114800" cy="3086100"/>
          </a:xfrm>
        </p:spPr>
      </p:sp>
      <p:sp>
        <p:nvSpPr>
          <p:cNvPr id="3" name="ノート プレースホルダー 2"/>
          <p:cNvSpPr>
            <a:spLocks noGrp="1"/>
          </p:cNvSpPr>
          <p:nvPr>
            <p:ph type="body" idx="1"/>
          </p:nvPr>
        </p:nvSpPr>
        <p:spPr/>
        <p:txBody>
          <a:bodyPr/>
          <a:lstStyle/>
          <a:p>
            <a:endParaRPr kumimoji="1" lang="ja-JP" altLang="en-US" sz="2000" dirty="0"/>
          </a:p>
        </p:txBody>
      </p:sp>
      <p:sp>
        <p:nvSpPr>
          <p:cNvPr id="4" name="スライド番号プレースホルダー 3"/>
          <p:cNvSpPr>
            <a:spLocks noGrp="1"/>
          </p:cNvSpPr>
          <p:nvPr>
            <p:ph type="sldNum" sz="quarter" idx="5"/>
          </p:nvPr>
        </p:nvSpPr>
        <p:spPr/>
        <p:txBody>
          <a:bodyPr/>
          <a:lstStyle/>
          <a:p>
            <a:fld id="{5A0D40AA-8042-674B-8279-F51DF279D1BF}" type="slidenum">
              <a:rPr kumimoji="1" lang="ja-JP" altLang="en-US" smtClean="0"/>
              <a:t>50</a:t>
            </a:fld>
            <a:endParaRPr kumimoji="1" lang="ja-JP" altLang="en-US"/>
          </a:p>
        </p:txBody>
      </p:sp>
    </p:spTree>
    <p:extLst>
      <p:ext uri="{BB962C8B-B14F-4D97-AF65-F5344CB8AC3E}">
        <p14:creationId xmlns:p14="http://schemas.microsoft.com/office/powerpoint/2010/main" val="7773143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4880DD0A-8D93-624B-A272-36B3E8D425AB}" type="slidenum">
              <a:rPr kumimoji="1" lang="ja-JP" altLang="en-US" smtClean="0"/>
              <a:t>5</a:t>
            </a:fld>
            <a:endParaRPr kumimoji="1" lang="ja-JP" altLang="en-US"/>
          </a:p>
        </p:txBody>
      </p:sp>
    </p:spTree>
    <p:extLst>
      <p:ext uri="{BB962C8B-B14F-4D97-AF65-F5344CB8AC3E}">
        <p14:creationId xmlns:p14="http://schemas.microsoft.com/office/powerpoint/2010/main" val="40952781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371600" y="1143000"/>
            <a:ext cx="4114800" cy="3086100"/>
          </a:xfrm>
        </p:spPr>
      </p:sp>
      <p:sp>
        <p:nvSpPr>
          <p:cNvPr id="3" name="ノート プレースホルダー 2"/>
          <p:cNvSpPr>
            <a:spLocks noGrp="1"/>
          </p:cNvSpPr>
          <p:nvPr>
            <p:ph type="body" idx="1"/>
          </p:nvPr>
        </p:nvSpPr>
        <p:spPr/>
        <p:txBody>
          <a:bodyPr/>
          <a:lstStyle/>
          <a:p>
            <a:r>
              <a:rPr kumimoji="1" lang="ja-JP" altLang="en-US" dirty="0"/>
              <a:t>インクルーシブな社会の実現と言われている今において通所支援で行っていることを明確に自覚した上で支援提供を行いましょう</a:t>
            </a:r>
            <a:endParaRPr kumimoji="1" lang="en-US" altLang="ja-JP" dirty="0"/>
          </a:p>
          <a:p>
            <a:endParaRPr kumimoji="1" lang="en-US" altLang="ja-JP" dirty="0"/>
          </a:p>
          <a:p>
            <a:r>
              <a:rPr kumimoji="1" lang="ja-JP" altLang="en-US" dirty="0"/>
              <a:t>医学モデルから生活モデルへ転換していること、医学モデルがダメなわけではなく障害のある子どもの支援には馴染みません。</a:t>
            </a:r>
            <a:endParaRPr kumimoji="1" lang="en-US" altLang="ja-JP" dirty="0"/>
          </a:p>
          <a:p>
            <a:endParaRPr kumimoji="1" lang="en-US" altLang="ja-JP" dirty="0"/>
          </a:p>
          <a:p>
            <a:r>
              <a:rPr kumimoji="1" lang="ja-JP" altLang="en-US" dirty="0"/>
              <a:t>現在は人権モデルにシフトしつつあると言える状況ですが人権モデルとは何かという理解や合意が広がっている状況ではないので、</a:t>
            </a:r>
            <a:endParaRPr kumimoji="1" lang="en-US" altLang="ja-JP" dirty="0"/>
          </a:p>
          <a:p>
            <a:r>
              <a:rPr kumimoji="1" lang="ja-JP" altLang="en-US" dirty="0"/>
              <a:t>少なくても生活モデルで考えることを確実に伝えてください。</a:t>
            </a:r>
          </a:p>
        </p:txBody>
      </p:sp>
      <p:sp>
        <p:nvSpPr>
          <p:cNvPr id="4" name="スライド番号プレースホルダー 3"/>
          <p:cNvSpPr>
            <a:spLocks noGrp="1"/>
          </p:cNvSpPr>
          <p:nvPr>
            <p:ph type="sldNum" sz="quarter" idx="5"/>
          </p:nvPr>
        </p:nvSpPr>
        <p:spPr/>
        <p:txBody>
          <a:bodyPr/>
          <a:lstStyle/>
          <a:p>
            <a:fld id="{5A0D40AA-8042-674B-8279-F51DF279D1BF}" type="slidenum">
              <a:rPr kumimoji="1" lang="ja-JP" altLang="en-US" smtClean="0"/>
              <a:t>6</a:t>
            </a:fld>
            <a:endParaRPr kumimoji="1" lang="ja-JP" altLang="en-US"/>
          </a:p>
        </p:txBody>
      </p:sp>
    </p:spTree>
    <p:extLst>
      <p:ext uri="{BB962C8B-B14F-4D97-AF65-F5344CB8AC3E}">
        <p14:creationId xmlns:p14="http://schemas.microsoft.com/office/powerpoint/2010/main" val="24770867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371600" y="1143000"/>
            <a:ext cx="4114800" cy="3086100"/>
          </a:xfrm>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5A0D40AA-8042-674B-8279-F51DF279D1BF}" type="slidenum">
              <a:rPr kumimoji="1" lang="ja-JP" altLang="en-US" smtClean="0"/>
              <a:t>7</a:t>
            </a:fld>
            <a:endParaRPr kumimoji="1" lang="ja-JP" altLang="en-US"/>
          </a:p>
        </p:txBody>
      </p:sp>
    </p:spTree>
    <p:extLst>
      <p:ext uri="{BB962C8B-B14F-4D97-AF65-F5344CB8AC3E}">
        <p14:creationId xmlns:p14="http://schemas.microsoft.com/office/powerpoint/2010/main" val="38299491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371600" y="1143000"/>
            <a:ext cx="4114800" cy="3086100"/>
          </a:xfrm>
        </p:spPr>
      </p:sp>
      <p:sp>
        <p:nvSpPr>
          <p:cNvPr id="3" name="ノート プレースホルダー 2"/>
          <p:cNvSpPr>
            <a:spLocks noGrp="1"/>
          </p:cNvSpPr>
          <p:nvPr>
            <p:ph type="body" idx="1"/>
          </p:nvPr>
        </p:nvSpPr>
        <p:spPr/>
        <p:txBody>
          <a:bodyPr/>
          <a:lstStyle/>
          <a:p>
            <a:r>
              <a:rPr kumimoji="1" lang="ja-JP" altLang="en-US" dirty="0"/>
              <a:t>発達的視点も同様に、紹介を</a:t>
            </a:r>
            <a:endParaRPr kumimoji="1" lang="en-US" altLang="ja-JP" dirty="0"/>
          </a:p>
          <a:p>
            <a:r>
              <a:rPr kumimoji="1" lang="ja-JP" altLang="en-US" dirty="0"/>
              <a:t>この視点が持てないと、その場しのぎの計画になってしまいます。</a:t>
            </a:r>
            <a:endParaRPr kumimoji="1" lang="en-US" altLang="ja-JP" dirty="0"/>
          </a:p>
          <a:p>
            <a:r>
              <a:rPr kumimoji="1" lang="ja-JP" altLang="en-US" dirty="0"/>
              <a:t>相談支援においても、児童発達においても、同様です。</a:t>
            </a:r>
            <a:endParaRPr kumimoji="1" lang="en-US" altLang="ja-JP" dirty="0"/>
          </a:p>
          <a:p>
            <a:endParaRPr kumimoji="1" lang="en-US" altLang="ja-JP" dirty="0"/>
          </a:p>
          <a:p>
            <a:r>
              <a:rPr kumimoji="1" lang="ja-JP" altLang="en-US" dirty="0"/>
              <a:t>わかりやすい資料があれば、ぜひ活用ください。</a:t>
            </a:r>
          </a:p>
        </p:txBody>
      </p:sp>
      <p:sp>
        <p:nvSpPr>
          <p:cNvPr id="4" name="スライド番号プレースホルダー 3"/>
          <p:cNvSpPr>
            <a:spLocks noGrp="1"/>
          </p:cNvSpPr>
          <p:nvPr>
            <p:ph type="sldNum" sz="quarter" idx="5"/>
          </p:nvPr>
        </p:nvSpPr>
        <p:spPr/>
        <p:txBody>
          <a:bodyPr/>
          <a:lstStyle/>
          <a:p>
            <a:fld id="{5A0D40AA-8042-674B-8279-F51DF279D1BF}" type="slidenum">
              <a:rPr kumimoji="1" lang="ja-JP" altLang="en-US" smtClean="0"/>
              <a:t>10</a:t>
            </a:fld>
            <a:endParaRPr kumimoji="1" lang="ja-JP" altLang="en-US"/>
          </a:p>
        </p:txBody>
      </p:sp>
    </p:spTree>
    <p:extLst>
      <p:ext uri="{BB962C8B-B14F-4D97-AF65-F5344CB8AC3E}">
        <p14:creationId xmlns:p14="http://schemas.microsoft.com/office/powerpoint/2010/main" val="42090840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028950" y="857250"/>
            <a:ext cx="3086100" cy="2314575"/>
          </a:xfrm>
        </p:spPr>
      </p:sp>
      <p:sp>
        <p:nvSpPr>
          <p:cNvPr id="3" name="ノート プレースホルダー 2"/>
          <p:cNvSpPr>
            <a:spLocks noGrp="1"/>
          </p:cNvSpPr>
          <p:nvPr>
            <p:ph type="body" idx="1"/>
          </p:nvPr>
        </p:nvSpPr>
        <p:spPr/>
        <p:txBody>
          <a:bodyPr/>
          <a:lstStyle/>
          <a:p>
            <a:r>
              <a:rPr kumimoji="1" lang="ja-JP" altLang="en-US" dirty="0"/>
              <a:t>アセスメント＝テストの実施ではありません。</a:t>
            </a:r>
            <a:endParaRPr kumimoji="1" lang="en-US" altLang="ja-JP" dirty="0"/>
          </a:p>
          <a:p>
            <a:endParaRPr kumimoji="1" lang="en-US" altLang="ja-JP" dirty="0"/>
          </a:p>
          <a:p>
            <a:r>
              <a:rPr kumimoji="1" lang="ja-JP" altLang="en-US" dirty="0"/>
              <a:t>多面的、多角的なアセスメントの可能性</a:t>
            </a:r>
            <a:endParaRPr kumimoji="1" lang="en-US" altLang="ja-JP" dirty="0"/>
          </a:p>
          <a:p>
            <a:r>
              <a:rPr kumimoji="1" lang="ja-JP" altLang="en-US" dirty="0"/>
              <a:t>全ての事業所が、それぞれに用意すべきものであることを強調してください。</a:t>
            </a:r>
            <a:endParaRPr kumimoji="1" lang="en-US" altLang="ja-JP" dirty="0"/>
          </a:p>
          <a:p>
            <a:endParaRPr kumimoji="1" lang="en-US" altLang="ja-JP" dirty="0"/>
          </a:p>
          <a:p>
            <a:r>
              <a:rPr kumimoji="1" lang="ja-JP" altLang="en-US" dirty="0"/>
              <a:t>アセスメントなく、計画は立ちません。</a:t>
            </a:r>
            <a:endParaRPr kumimoji="1" lang="en-US" altLang="ja-JP" dirty="0"/>
          </a:p>
          <a:p>
            <a:r>
              <a:rPr kumimoji="1" lang="ja-JP" altLang="en-US" dirty="0"/>
              <a:t>計画のない支援はあり得ません。</a:t>
            </a:r>
          </a:p>
        </p:txBody>
      </p:sp>
      <p:sp>
        <p:nvSpPr>
          <p:cNvPr id="4" name="スライド番号プレースホルダー 3"/>
          <p:cNvSpPr>
            <a:spLocks noGrp="1"/>
          </p:cNvSpPr>
          <p:nvPr>
            <p:ph type="sldNum" sz="quarter" idx="5"/>
          </p:nvPr>
        </p:nvSpPr>
        <p:spPr/>
        <p:txBody>
          <a:bodyPr/>
          <a:lstStyle/>
          <a:p>
            <a:fld id="{5A0D40AA-8042-674B-8279-F51DF279D1BF}" type="slidenum">
              <a:rPr kumimoji="1" lang="ja-JP" altLang="en-US" smtClean="0"/>
              <a:t>11</a:t>
            </a:fld>
            <a:endParaRPr kumimoji="1" lang="ja-JP" altLang="en-US"/>
          </a:p>
        </p:txBody>
      </p:sp>
    </p:spTree>
    <p:extLst>
      <p:ext uri="{BB962C8B-B14F-4D97-AF65-F5344CB8AC3E}">
        <p14:creationId xmlns:p14="http://schemas.microsoft.com/office/powerpoint/2010/main" val="22639844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4880DD0A-8D93-624B-A272-36B3E8D425AB}" type="slidenum">
              <a:rPr kumimoji="1" lang="ja-JP" altLang="en-US" smtClean="0"/>
              <a:t>13</a:t>
            </a:fld>
            <a:endParaRPr kumimoji="1" lang="ja-JP" altLang="en-US"/>
          </a:p>
        </p:txBody>
      </p:sp>
    </p:spTree>
    <p:extLst>
      <p:ext uri="{BB962C8B-B14F-4D97-AF65-F5344CB8AC3E}">
        <p14:creationId xmlns:p14="http://schemas.microsoft.com/office/powerpoint/2010/main" val="18858686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78D3298A-F035-FF4A-AF5E-F989E27433C1}" type="datetimeFigureOut">
              <a:rPr kumimoji="1" lang="ja-JP" altLang="en-US" smtClean="0"/>
              <a:t>2026/8/21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530F0E8-1321-E94E-B9A8-FAFB2C5289B6}" type="slidenum">
              <a:rPr kumimoji="1" lang="ja-JP" altLang="en-US" smtClean="0"/>
              <a:t>‹#›</a:t>
            </a:fld>
            <a:endParaRPr kumimoji="1" lang="ja-JP" altLang="en-US"/>
          </a:p>
        </p:txBody>
      </p:sp>
    </p:spTree>
    <p:extLst>
      <p:ext uri="{BB962C8B-B14F-4D97-AF65-F5344CB8AC3E}">
        <p14:creationId xmlns:p14="http://schemas.microsoft.com/office/powerpoint/2010/main" val="10969362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78D3298A-F035-FF4A-AF5E-F989E27433C1}" type="datetimeFigureOut">
              <a:rPr kumimoji="1" lang="ja-JP" altLang="en-US" smtClean="0"/>
              <a:t>2026/8/21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530F0E8-1321-E94E-B9A8-FAFB2C5289B6}" type="slidenum">
              <a:rPr kumimoji="1" lang="ja-JP" altLang="en-US" smtClean="0"/>
              <a:t>‹#›</a:t>
            </a:fld>
            <a:endParaRPr kumimoji="1" lang="ja-JP" altLang="en-US"/>
          </a:p>
        </p:txBody>
      </p:sp>
    </p:spTree>
    <p:extLst>
      <p:ext uri="{BB962C8B-B14F-4D97-AF65-F5344CB8AC3E}">
        <p14:creationId xmlns:p14="http://schemas.microsoft.com/office/powerpoint/2010/main" val="7490843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78D3298A-F035-FF4A-AF5E-F989E27433C1}" type="datetimeFigureOut">
              <a:rPr kumimoji="1" lang="ja-JP" altLang="en-US" smtClean="0"/>
              <a:t>2026/8/21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530F0E8-1321-E94E-B9A8-FAFB2C5289B6}" type="slidenum">
              <a:rPr kumimoji="1" lang="ja-JP" altLang="en-US" smtClean="0"/>
              <a:t>‹#›</a:t>
            </a:fld>
            <a:endParaRPr kumimoji="1" lang="ja-JP" altLang="en-US"/>
          </a:p>
        </p:txBody>
      </p:sp>
    </p:spTree>
    <p:extLst>
      <p:ext uri="{BB962C8B-B14F-4D97-AF65-F5344CB8AC3E}">
        <p14:creationId xmlns:p14="http://schemas.microsoft.com/office/powerpoint/2010/main" val="20545224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8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22041" indent="0" algn="ctr">
              <a:buNone/>
              <a:defRPr>
                <a:solidFill>
                  <a:schemeClr val="tx1">
                    <a:tint val="75000"/>
                  </a:schemeClr>
                </a:solidFill>
              </a:defRPr>
            </a:lvl2pPr>
            <a:lvl3pPr marL="844083" indent="0" algn="ctr">
              <a:buNone/>
              <a:defRPr>
                <a:solidFill>
                  <a:schemeClr val="tx1">
                    <a:tint val="75000"/>
                  </a:schemeClr>
                </a:solidFill>
              </a:defRPr>
            </a:lvl3pPr>
            <a:lvl4pPr marL="1266124" indent="0" algn="ctr">
              <a:buNone/>
              <a:defRPr>
                <a:solidFill>
                  <a:schemeClr val="tx1">
                    <a:tint val="75000"/>
                  </a:schemeClr>
                </a:solidFill>
              </a:defRPr>
            </a:lvl4pPr>
            <a:lvl5pPr marL="1688165" indent="0" algn="ctr">
              <a:buNone/>
              <a:defRPr>
                <a:solidFill>
                  <a:schemeClr val="tx1">
                    <a:tint val="75000"/>
                  </a:schemeClr>
                </a:solidFill>
              </a:defRPr>
            </a:lvl5pPr>
            <a:lvl6pPr marL="2110207" indent="0" algn="ctr">
              <a:buNone/>
              <a:defRPr>
                <a:solidFill>
                  <a:schemeClr val="tx1">
                    <a:tint val="75000"/>
                  </a:schemeClr>
                </a:solidFill>
              </a:defRPr>
            </a:lvl6pPr>
            <a:lvl7pPr marL="2532248" indent="0" algn="ctr">
              <a:buNone/>
              <a:defRPr>
                <a:solidFill>
                  <a:schemeClr val="tx1">
                    <a:tint val="75000"/>
                  </a:schemeClr>
                </a:solidFill>
              </a:defRPr>
            </a:lvl7pPr>
            <a:lvl8pPr marL="2954289" indent="0" algn="ctr">
              <a:buNone/>
              <a:defRPr>
                <a:solidFill>
                  <a:schemeClr val="tx1">
                    <a:tint val="75000"/>
                  </a:schemeClr>
                </a:solidFill>
              </a:defRPr>
            </a:lvl8pPr>
            <a:lvl9pPr marL="3376331"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pPr>
              <a:defRPr/>
            </a:pPr>
            <a:fld id="{8E6FDB4A-2720-41DA-814D-39B08E63D8F6}" type="datetime1">
              <a:rPr lang="ja-JP" altLang="en-US" smtClean="0">
                <a:solidFill>
                  <a:prstClr val="black">
                    <a:tint val="75000"/>
                  </a:prstClr>
                </a:solidFill>
              </a:rPr>
              <a:t>2026/8/21</a:t>
            </a:fld>
            <a:endParaRPr lang="ja-JP" altLang="en-US" dirty="0">
              <a:solidFill>
                <a:prstClr val="black">
                  <a:tint val="75000"/>
                </a:prstClr>
              </a:solidFill>
            </a:endParaRPr>
          </a:p>
        </p:txBody>
      </p:sp>
      <p:sp>
        <p:nvSpPr>
          <p:cNvPr id="5" name="フッター プレースホルダー 4"/>
          <p:cNvSpPr>
            <a:spLocks noGrp="1"/>
          </p:cNvSpPr>
          <p:nvPr>
            <p:ph type="ftr" sz="quarter" idx="11"/>
          </p:nvPr>
        </p:nvSpPr>
        <p:spPr/>
        <p:txBody>
          <a:body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pPr>
              <a:defRPr/>
            </a:pPr>
            <a:fld id="{CF2693FE-CCA4-4605-BC17-BA5989BF2075}" type="slidenum">
              <a:rPr lang="ja-JP" altLang="en-US" smtClean="0">
                <a:solidFill>
                  <a:prstClr val="black">
                    <a:tint val="75000"/>
                  </a:prstClr>
                </a:solidFill>
              </a:rPr>
              <a:pPr>
                <a:def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5477838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pPr>
              <a:defRPr/>
            </a:pPr>
            <a:fld id="{C93D1D98-EA35-4759-A3A4-0383D6E5AEED}" type="datetime1">
              <a:rPr lang="ja-JP" altLang="en-US" smtClean="0">
                <a:solidFill>
                  <a:prstClr val="black">
                    <a:tint val="75000"/>
                  </a:prstClr>
                </a:solidFill>
              </a:rPr>
              <a:t>2026/8/21</a:t>
            </a:fld>
            <a:endParaRPr lang="ja-JP" altLang="en-US" dirty="0">
              <a:solidFill>
                <a:prstClr val="black">
                  <a:tint val="75000"/>
                </a:prstClr>
              </a:solidFill>
            </a:endParaRPr>
          </a:p>
        </p:txBody>
      </p:sp>
      <p:sp>
        <p:nvSpPr>
          <p:cNvPr id="5" name="フッター プレースホルダー 4"/>
          <p:cNvSpPr>
            <a:spLocks noGrp="1"/>
          </p:cNvSpPr>
          <p:nvPr>
            <p:ph type="ftr" sz="quarter" idx="11"/>
          </p:nvPr>
        </p:nvSpPr>
        <p:spPr/>
        <p:txBody>
          <a:body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pPr>
              <a:defRPr/>
            </a:pPr>
            <a:fld id="{FAC53EDA-CF1C-43FE-9BA8-D1A4592054A1}" type="slidenum">
              <a:rPr lang="ja-JP" altLang="en-US" smtClean="0">
                <a:solidFill>
                  <a:prstClr val="black">
                    <a:tint val="75000"/>
                  </a:prstClr>
                </a:solidFill>
              </a:rPr>
              <a:pPr>
                <a:def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41252222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60"/>
            <a:ext cx="7772400" cy="1362075"/>
          </a:xfrm>
        </p:spPr>
        <p:txBody>
          <a:bodyPr anchor="t"/>
          <a:lstStyle>
            <a:lvl1pPr algn="l">
              <a:defRPr sz="3692"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1846">
                <a:solidFill>
                  <a:schemeClr val="tx1">
                    <a:tint val="75000"/>
                  </a:schemeClr>
                </a:solidFill>
              </a:defRPr>
            </a:lvl1pPr>
            <a:lvl2pPr marL="422041" indent="0">
              <a:buNone/>
              <a:defRPr sz="1662">
                <a:solidFill>
                  <a:schemeClr val="tx1">
                    <a:tint val="75000"/>
                  </a:schemeClr>
                </a:solidFill>
              </a:defRPr>
            </a:lvl2pPr>
            <a:lvl3pPr marL="844083" indent="0">
              <a:buNone/>
              <a:defRPr sz="1477">
                <a:solidFill>
                  <a:schemeClr val="tx1">
                    <a:tint val="75000"/>
                  </a:schemeClr>
                </a:solidFill>
              </a:defRPr>
            </a:lvl3pPr>
            <a:lvl4pPr marL="1266124" indent="0">
              <a:buNone/>
              <a:defRPr sz="1292">
                <a:solidFill>
                  <a:schemeClr val="tx1">
                    <a:tint val="75000"/>
                  </a:schemeClr>
                </a:solidFill>
              </a:defRPr>
            </a:lvl4pPr>
            <a:lvl5pPr marL="1688165" indent="0">
              <a:buNone/>
              <a:defRPr sz="1292">
                <a:solidFill>
                  <a:schemeClr val="tx1">
                    <a:tint val="75000"/>
                  </a:schemeClr>
                </a:solidFill>
              </a:defRPr>
            </a:lvl5pPr>
            <a:lvl6pPr marL="2110207" indent="0">
              <a:buNone/>
              <a:defRPr sz="1292">
                <a:solidFill>
                  <a:schemeClr val="tx1">
                    <a:tint val="75000"/>
                  </a:schemeClr>
                </a:solidFill>
              </a:defRPr>
            </a:lvl6pPr>
            <a:lvl7pPr marL="2532248" indent="0">
              <a:buNone/>
              <a:defRPr sz="1292">
                <a:solidFill>
                  <a:schemeClr val="tx1">
                    <a:tint val="75000"/>
                  </a:schemeClr>
                </a:solidFill>
              </a:defRPr>
            </a:lvl7pPr>
            <a:lvl8pPr marL="2954289" indent="0">
              <a:buNone/>
              <a:defRPr sz="1292">
                <a:solidFill>
                  <a:schemeClr val="tx1">
                    <a:tint val="75000"/>
                  </a:schemeClr>
                </a:solidFill>
              </a:defRPr>
            </a:lvl8pPr>
            <a:lvl9pPr marL="3376331" indent="0">
              <a:buNone/>
              <a:defRPr sz="1292">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pPr>
              <a:defRPr/>
            </a:pPr>
            <a:fld id="{705B75A1-3A18-49C6-9226-F87A548B29EF}" type="datetime1">
              <a:rPr lang="ja-JP" altLang="en-US" smtClean="0">
                <a:solidFill>
                  <a:prstClr val="black">
                    <a:tint val="75000"/>
                  </a:prstClr>
                </a:solidFill>
              </a:rPr>
              <a:t>2026/8/21</a:t>
            </a:fld>
            <a:endParaRPr lang="ja-JP" altLang="en-US" dirty="0">
              <a:solidFill>
                <a:prstClr val="black">
                  <a:tint val="75000"/>
                </a:prstClr>
              </a:solidFill>
            </a:endParaRPr>
          </a:p>
        </p:txBody>
      </p:sp>
      <p:sp>
        <p:nvSpPr>
          <p:cNvPr id="5" name="フッター プレースホルダー 4"/>
          <p:cNvSpPr>
            <a:spLocks noGrp="1"/>
          </p:cNvSpPr>
          <p:nvPr>
            <p:ph type="ftr" sz="quarter" idx="11"/>
          </p:nvPr>
        </p:nvSpPr>
        <p:spPr/>
        <p:txBody>
          <a:body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pPr>
              <a:defRPr/>
            </a:pPr>
            <a:fld id="{B0828F4B-E1CE-405D-8C18-12B5C953DF01}" type="slidenum">
              <a:rPr lang="ja-JP" altLang="en-US" smtClean="0">
                <a:solidFill>
                  <a:prstClr val="black">
                    <a:tint val="75000"/>
                  </a:prstClr>
                </a:solidFill>
              </a:rPr>
              <a:pPr>
                <a:def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2913885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4"/>
            <a:ext cx="4038600" cy="4525963"/>
          </a:xfrm>
        </p:spPr>
        <p:txBody>
          <a:bodyPr/>
          <a:lstStyle>
            <a:lvl1pPr>
              <a:defRPr sz="2585"/>
            </a:lvl1pPr>
            <a:lvl2pPr>
              <a:defRPr sz="2215"/>
            </a:lvl2pPr>
            <a:lvl3pPr>
              <a:defRPr sz="1846"/>
            </a:lvl3pPr>
            <a:lvl4pPr>
              <a:defRPr sz="1662"/>
            </a:lvl4pPr>
            <a:lvl5pPr>
              <a:defRPr sz="1662"/>
            </a:lvl5pPr>
            <a:lvl6pPr>
              <a:defRPr sz="1662"/>
            </a:lvl6pPr>
            <a:lvl7pPr>
              <a:defRPr sz="1662"/>
            </a:lvl7pPr>
            <a:lvl8pPr>
              <a:defRPr sz="1662"/>
            </a:lvl8pPr>
            <a:lvl9pPr>
              <a:defRPr sz="1662"/>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4"/>
            <a:ext cx="4038600" cy="4525963"/>
          </a:xfrm>
        </p:spPr>
        <p:txBody>
          <a:bodyPr/>
          <a:lstStyle>
            <a:lvl1pPr>
              <a:defRPr sz="2585"/>
            </a:lvl1pPr>
            <a:lvl2pPr>
              <a:defRPr sz="2215"/>
            </a:lvl2pPr>
            <a:lvl3pPr>
              <a:defRPr sz="1846"/>
            </a:lvl3pPr>
            <a:lvl4pPr>
              <a:defRPr sz="1662"/>
            </a:lvl4pPr>
            <a:lvl5pPr>
              <a:defRPr sz="1662"/>
            </a:lvl5pPr>
            <a:lvl6pPr>
              <a:defRPr sz="1662"/>
            </a:lvl6pPr>
            <a:lvl7pPr>
              <a:defRPr sz="1662"/>
            </a:lvl7pPr>
            <a:lvl8pPr>
              <a:defRPr sz="1662"/>
            </a:lvl8pPr>
            <a:lvl9pPr>
              <a:defRPr sz="1662"/>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pPr>
              <a:defRPr/>
            </a:pPr>
            <a:fld id="{BC398C54-CEDD-4870-A9BF-97B8FC3329E6}" type="datetime1">
              <a:rPr lang="ja-JP" altLang="en-US" smtClean="0">
                <a:solidFill>
                  <a:prstClr val="black">
                    <a:tint val="75000"/>
                  </a:prstClr>
                </a:solidFill>
              </a:rPr>
              <a:t>2026/8/21</a:t>
            </a:fld>
            <a:endParaRPr lang="ja-JP" altLang="en-US" dirty="0">
              <a:solidFill>
                <a:prstClr val="black">
                  <a:tint val="75000"/>
                </a:prstClr>
              </a:solidFill>
            </a:endParaRPr>
          </a:p>
        </p:txBody>
      </p:sp>
      <p:sp>
        <p:nvSpPr>
          <p:cNvPr id="6" name="フッター プレースホルダー 5"/>
          <p:cNvSpPr>
            <a:spLocks noGrp="1"/>
          </p:cNvSpPr>
          <p:nvPr>
            <p:ph type="ftr" sz="quarter" idx="11"/>
          </p:nvPr>
        </p:nvSpPr>
        <p:spPr/>
        <p:txBody>
          <a:bodyPr/>
          <a:lstStyle/>
          <a:p>
            <a:pPr>
              <a:defRPr/>
            </a:pPr>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pPr>
              <a:defRPr/>
            </a:pPr>
            <a:fld id="{B8A44F43-2FC4-4250-9B16-621291906B81}" type="slidenum">
              <a:rPr lang="ja-JP" altLang="en-US" smtClean="0">
                <a:solidFill>
                  <a:prstClr val="black">
                    <a:tint val="75000"/>
                  </a:prstClr>
                </a:solidFill>
              </a:rPr>
              <a:pPr>
                <a:def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38013805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215" b="1"/>
            </a:lvl1pPr>
            <a:lvl2pPr marL="422041" indent="0">
              <a:buNone/>
              <a:defRPr sz="1846" b="1"/>
            </a:lvl2pPr>
            <a:lvl3pPr marL="844083" indent="0">
              <a:buNone/>
              <a:defRPr sz="1662" b="1"/>
            </a:lvl3pPr>
            <a:lvl4pPr marL="1266124" indent="0">
              <a:buNone/>
              <a:defRPr sz="1477" b="1"/>
            </a:lvl4pPr>
            <a:lvl5pPr marL="1688165" indent="0">
              <a:buNone/>
              <a:defRPr sz="1477" b="1"/>
            </a:lvl5pPr>
            <a:lvl6pPr marL="2110207" indent="0">
              <a:buNone/>
              <a:defRPr sz="1477" b="1"/>
            </a:lvl6pPr>
            <a:lvl7pPr marL="2532248" indent="0">
              <a:buNone/>
              <a:defRPr sz="1477" b="1"/>
            </a:lvl7pPr>
            <a:lvl8pPr marL="2954289" indent="0">
              <a:buNone/>
              <a:defRPr sz="1477" b="1"/>
            </a:lvl8pPr>
            <a:lvl9pPr marL="3376331" indent="0">
              <a:buNone/>
              <a:defRPr sz="1477"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215"/>
            </a:lvl1pPr>
            <a:lvl2pPr>
              <a:defRPr sz="1846"/>
            </a:lvl2pPr>
            <a:lvl3pPr>
              <a:defRPr sz="1662"/>
            </a:lvl3pPr>
            <a:lvl4pPr>
              <a:defRPr sz="1477"/>
            </a:lvl4pPr>
            <a:lvl5pPr>
              <a:defRPr sz="1477"/>
            </a:lvl5pPr>
            <a:lvl6pPr>
              <a:defRPr sz="1477"/>
            </a:lvl6pPr>
            <a:lvl7pPr>
              <a:defRPr sz="1477"/>
            </a:lvl7pPr>
            <a:lvl8pPr>
              <a:defRPr sz="1477"/>
            </a:lvl8pPr>
            <a:lvl9pPr>
              <a:defRPr sz="1477"/>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9" y="1535113"/>
            <a:ext cx="4041775" cy="639762"/>
          </a:xfrm>
        </p:spPr>
        <p:txBody>
          <a:bodyPr anchor="b"/>
          <a:lstStyle>
            <a:lvl1pPr marL="0" indent="0">
              <a:buNone/>
              <a:defRPr sz="2215" b="1"/>
            </a:lvl1pPr>
            <a:lvl2pPr marL="422041" indent="0">
              <a:buNone/>
              <a:defRPr sz="1846" b="1"/>
            </a:lvl2pPr>
            <a:lvl3pPr marL="844083" indent="0">
              <a:buNone/>
              <a:defRPr sz="1662" b="1"/>
            </a:lvl3pPr>
            <a:lvl4pPr marL="1266124" indent="0">
              <a:buNone/>
              <a:defRPr sz="1477" b="1"/>
            </a:lvl4pPr>
            <a:lvl5pPr marL="1688165" indent="0">
              <a:buNone/>
              <a:defRPr sz="1477" b="1"/>
            </a:lvl5pPr>
            <a:lvl6pPr marL="2110207" indent="0">
              <a:buNone/>
              <a:defRPr sz="1477" b="1"/>
            </a:lvl6pPr>
            <a:lvl7pPr marL="2532248" indent="0">
              <a:buNone/>
              <a:defRPr sz="1477" b="1"/>
            </a:lvl7pPr>
            <a:lvl8pPr marL="2954289" indent="0">
              <a:buNone/>
              <a:defRPr sz="1477" b="1"/>
            </a:lvl8pPr>
            <a:lvl9pPr marL="3376331" indent="0">
              <a:buNone/>
              <a:defRPr sz="1477"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9" y="2174875"/>
            <a:ext cx="4041775" cy="3951288"/>
          </a:xfrm>
        </p:spPr>
        <p:txBody>
          <a:bodyPr/>
          <a:lstStyle>
            <a:lvl1pPr>
              <a:defRPr sz="2215"/>
            </a:lvl1pPr>
            <a:lvl2pPr>
              <a:defRPr sz="1846"/>
            </a:lvl2pPr>
            <a:lvl3pPr>
              <a:defRPr sz="1662"/>
            </a:lvl3pPr>
            <a:lvl4pPr>
              <a:defRPr sz="1477"/>
            </a:lvl4pPr>
            <a:lvl5pPr>
              <a:defRPr sz="1477"/>
            </a:lvl5pPr>
            <a:lvl6pPr>
              <a:defRPr sz="1477"/>
            </a:lvl6pPr>
            <a:lvl7pPr>
              <a:defRPr sz="1477"/>
            </a:lvl7pPr>
            <a:lvl8pPr>
              <a:defRPr sz="1477"/>
            </a:lvl8pPr>
            <a:lvl9pPr>
              <a:defRPr sz="1477"/>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pPr>
              <a:defRPr/>
            </a:pPr>
            <a:fld id="{CB5A10F6-2CFF-4B40-8A27-158457C65D7A}" type="datetime1">
              <a:rPr lang="ja-JP" altLang="en-US" smtClean="0">
                <a:solidFill>
                  <a:prstClr val="black">
                    <a:tint val="75000"/>
                  </a:prstClr>
                </a:solidFill>
              </a:rPr>
              <a:t>2026/8/21</a:t>
            </a:fld>
            <a:endParaRPr lang="ja-JP" altLang="en-US" dirty="0">
              <a:solidFill>
                <a:prstClr val="black">
                  <a:tint val="75000"/>
                </a:prstClr>
              </a:solidFill>
            </a:endParaRPr>
          </a:p>
        </p:txBody>
      </p:sp>
      <p:sp>
        <p:nvSpPr>
          <p:cNvPr id="8" name="フッター プレースホルダー 7"/>
          <p:cNvSpPr>
            <a:spLocks noGrp="1"/>
          </p:cNvSpPr>
          <p:nvPr>
            <p:ph type="ftr" sz="quarter" idx="11"/>
          </p:nvPr>
        </p:nvSpPr>
        <p:spPr/>
        <p:txBody>
          <a:bodyPr/>
          <a:lstStyle/>
          <a:p>
            <a:pPr>
              <a:defRPr/>
            </a:pPr>
            <a:endParaRPr lang="ja-JP" altLang="en-US">
              <a:solidFill>
                <a:prstClr val="black">
                  <a:tint val="75000"/>
                </a:prstClr>
              </a:solidFill>
            </a:endParaRPr>
          </a:p>
        </p:txBody>
      </p:sp>
      <p:sp>
        <p:nvSpPr>
          <p:cNvPr id="9" name="スライド番号プレースホルダー 8"/>
          <p:cNvSpPr>
            <a:spLocks noGrp="1"/>
          </p:cNvSpPr>
          <p:nvPr>
            <p:ph type="sldNum" sz="quarter" idx="12"/>
          </p:nvPr>
        </p:nvSpPr>
        <p:spPr/>
        <p:txBody>
          <a:bodyPr/>
          <a:lstStyle/>
          <a:p>
            <a:pPr>
              <a:defRPr/>
            </a:pPr>
            <a:fld id="{0188BF9B-9B16-4887-AB25-857E65720CCF}" type="slidenum">
              <a:rPr lang="ja-JP" altLang="en-US" smtClean="0">
                <a:solidFill>
                  <a:prstClr val="black">
                    <a:tint val="75000"/>
                  </a:prstClr>
                </a:solidFill>
              </a:rPr>
              <a:pPr>
                <a:def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14124713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pPr>
              <a:defRPr/>
            </a:pPr>
            <a:fld id="{4EA6BC45-733D-4A4B-B310-EBDBE04BEE3D}" type="datetime1">
              <a:rPr lang="ja-JP" altLang="en-US" smtClean="0">
                <a:solidFill>
                  <a:prstClr val="black">
                    <a:tint val="75000"/>
                  </a:prstClr>
                </a:solidFill>
              </a:rPr>
              <a:t>2026/8/21</a:t>
            </a:fld>
            <a:endParaRPr lang="ja-JP" altLang="en-US" dirty="0">
              <a:solidFill>
                <a:prstClr val="black">
                  <a:tint val="75000"/>
                </a:prstClr>
              </a:solidFill>
            </a:endParaRPr>
          </a:p>
        </p:txBody>
      </p:sp>
      <p:sp>
        <p:nvSpPr>
          <p:cNvPr id="4" name="フッター プレースホルダー 3"/>
          <p:cNvSpPr>
            <a:spLocks noGrp="1"/>
          </p:cNvSpPr>
          <p:nvPr>
            <p:ph type="ftr" sz="quarter" idx="11"/>
          </p:nvPr>
        </p:nvSpPr>
        <p:spPr/>
        <p:txBody>
          <a:bodyPr/>
          <a:lstStyle/>
          <a:p>
            <a:pPr>
              <a:defRPr/>
            </a:pPr>
            <a:endParaRPr lang="ja-JP" altLang="en-US">
              <a:solidFill>
                <a:prstClr val="black">
                  <a:tint val="75000"/>
                </a:prstClr>
              </a:solidFill>
            </a:endParaRPr>
          </a:p>
        </p:txBody>
      </p:sp>
      <p:sp>
        <p:nvSpPr>
          <p:cNvPr id="5" name="スライド番号プレースホルダー 4"/>
          <p:cNvSpPr>
            <a:spLocks noGrp="1"/>
          </p:cNvSpPr>
          <p:nvPr>
            <p:ph type="sldNum" sz="quarter" idx="12"/>
          </p:nvPr>
        </p:nvSpPr>
        <p:spPr/>
        <p:txBody>
          <a:bodyPr/>
          <a:lstStyle/>
          <a:p>
            <a:pPr>
              <a:defRPr/>
            </a:pPr>
            <a:fld id="{C650E9EA-994D-4B3E-B495-79AF36648B34}" type="slidenum">
              <a:rPr lang="ja-JP" altLang="en-US" smtClean="0">
                <a:solidFill>
                  <a:prstClr val="black">
                    <a:tint val="75000"/>
                  </a:prstClr>
                </a:solidFill>
              </a:rPr>
              <a:pPr>
                <a:def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37765276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pPr>
              <a:defRPr/>
            </a:pPr>
            <a:fld id="{10614068-3522-4EEE-83EA-2E7F927CACEC}" type="datetime1">
              <a:rPr lang="ja-JP" altLang="en-US" smtClean="0">
                <a:solidFill>
                  <a:prstClr val="black">
                    <a:tint val="75000"/>
                  </a:prstClr>
                </a:solidFill>
              </a:rPr>
              <a:t>2026/8/21</a:t>
            </a:fld>
            <a:endParaRPr lang="ja-JP" altLang="en-US" dirty="0">
              <a:solidFill>
                <a:prstClr val="black">
                  <a:tint val="75000"/>
                </a:prstClr>
              </a:solidFill>
            </a:endParaRPr>
          </a:p>
        </p:txBody>
      </p:sp>
      <p:sp>
        <p:nvSpPr>
          <p:cNvPr id="3" name="フッター プレースホルダー 2"/>
          <p:cNvSpPr>
            <a:spLocks noGrp="1"/>
          </p:cNvSpPr>
          <p:nvPr>
            <p:ph type="ftr" sz="quarter" idx="11"/>
          </p:nvPr>
        </p:nvSpPr>
        <p:spPr/>
        <p:txBody>
          <a:bodyPr/>
          <a:lstStyle/>
          <a:p>
            <a:pPr>
              <a:defRPr/>
            </a:pPr>
            <a:endParaRPr lang="ja-JP" altLang="en-US">
              <a:solidFill>
                <a:prstClr val="black">
                  <a:tint val="75000"/>
                </a:prstClr>
              </a:solidFill>
            </a:endParaRPr>
          </a:p>
        </p:txBody>
      </p:sp>
      <p:sp>
        <p:nvSpPr>
          <p:cNvPr id="4" name="スライド番号プレースホルダー 3"/>
          <p:cNvSpPr>
            <a:spLocks noGrp="1"/>
          </p:cNvSpPr>
          <p:nvPr>
            <p:ph type="sldNum" sz="quarter" idx="12"/>
          </p:nvPr>
        </p:nvSpPr>
        <p:spPr/>
        <p:txBody>
          <a:bodyPr/>
          <a:lstStyle/>
          <a:p>
            <a:pPr>
              <a:defRPr/>
            </a:pPr>
            <a:fld id="{ACD93086-001E-4747-B2A1-E3A4F81E7329}" type="slidenum">
              <a:rPr lang="ja-JP" altLang="en-US" smtClean="0">
                <a:solidFill>
                  <a:prstClr val="black">
                    <a:tint val="75000"/>
                  </a:prstClr>
                </a:solidFill>
              </a:rPr>
              <a:pPr>
                <a:def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28563264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1846"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1" y="273052"/>
            <a:ext cx="5111750" cy="5853113"/>
          </a:xfrm>
        </p:spPr>
        <p:txBody>
          <a:bodyPr/>
          <a:lstStyle>
            <a:lvl1pPr>
              <a:defRPr sz="2954"/>
            </a:lvl1pPr>
            <a:lvl2pPr>
              <a:defRPr sz="2585"/>
            </a:lvl2pPr>
            <a:lvl3pPr>
              <a:defRPr sz="2215"/>
            </a:lvl3pPr>
            <a:lvl4pPr>
              <a:defRPr sz="1846"/>
            </a:lvl4pPr>
            <a:lvl5pPr>
              <a:defRPr sz="1846"/>
            </a:lvl5pPr>
            <a:lvl6pPr>
              <a:defRPr sz="1846"/>
            </a:lvl6pPr>
            <a:lvl7pPr>
              <a:defRPr sz="1846"/>
            </a:lvl7pPr>
            <a:lvl8pPr>
              <a:defRPr sz="1846"/>
            </a:lvl8pPr>
            <a:lvl9pPr>
              <a:defRPr sz="1846"/>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2"/>
            <a:ext cx="3008313" cy="4691063"/>
          </a:xfrm>
        </p:spPr>
        <p:txBody>
          <a:bodyPr/>
          <a:lstStyle>
            <a:lvl1pPr marL="0" indent="0">
              <a:buNone/>
              <a:defRPr sz="1292"/>
            </a:lvl1pPr>
            <a:lvl2pPr marL="422041" indent="0">
              <a:buNone/>
              <a:defRPr sz="1108"/>
            </a:lvl2pPr>
            <a:lvl3pPr marL="844083" indent="0">
              <a:buNone/>
              <a:defRPr sz="923"/>
            </a:lvl3pPr>
            <a:lvl4pPr marL="1266124" indent="0">
              <a:buNone/>
              <a:defRPr sz="831"/>
            </a:lvl4pPr>
            <a:lvl5pPr marL="1688165" indent="0">
              <a:buNone/>
              <a:defRPr sz="831"/>
            </a:lvl5pPr>
            <a:lvl6pPr marL="2110207" indent="0">
              <a:buNone/>
              <a:defRPr sz="831"/>
            </a:lvl6pPr>
            <a:lvl7pPr marL="2532248" indent="0">
              <a:buNone/>
              <a:defRPr sz="831"/>
            </a:lvl7pPr>
            <a:lvl8pPr marL="2954289" indent="0">
              <a:buNone/>
              <a:defRPr sz="831"/>
            </a:lvl8pPr>
            <a:lvl9pPr marL="3376331" indent="0">
              <a:buNone/>
              <a:defRPr sz="831"/>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pPr>
              <a:defRPr/>
            </a:pPr>
            <a:fld id="{1F61195A-5143-496F-A865-AD91989C2597}" type="datetime1">
              <a:rPr lang="ja-JP" altLang="en-US" smtClean="0">
                <a:solidFill>
                  <a:prstClr val="black">
                    <a:tint val="75000"/>
                  </a:prstClr>
                </a:solidFill>
              </a:rPr>
              <a:t>2026/8/21</a:t>
            </a:fld>
            <a:endParaRPr lang="ja-JP" altLang="en-US" dirty="0">
              <a:solidFill>
                <a:prstClr val="black">
                  <a:tint val="75000"/>
                </a:prstClr>
              </a:solidFill>
            </a:endParaRPr>
          </a:p>
        </p:txBody>
      </p:sp>
      <p:sp>
        <p:nvSpPr>
          <p:cNvPr id="6" name="フッター プレースホルダー 5"/>
          <p:cNvSpPr>
            <a:spLocks noGrp="1"/>
          </p:cNvSpPr>
          <p:nvPr>
            <p:ph type="ftr" sz="quarter" idx="11"/>
          </p:nvPr>
        </p:nvSpPr>
        <p:spPr/>
        <p:txBody>
          <a:bodyPr/>
          <a:lstStyle/>
          <a:p>
            <a:pPr>
              <a:defRPr/>
            </a:pPr>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pPr>
              <a:defRPr/>
            </a:pPr>
            <a:fld id="{27126C98-0824-412A-A451-8853463E4D10}" type="slidenum">
              <a:rPr lang="ja-JP" altLang="en-US" smtClean="0">
                <a:solidFill>
                  <a:prstClr val="black">
                    <a:tint val="75000"/>
                  </a:prstClr>
                </a:solidFill>
              </a:rPr>
              <a:pPr>
                <a:def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11147311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78D3298A-F035-FF4A-AF5E-F989E27433C1}" type="datetimeFigureOut">
              <a:rPr kumimoji="1" lang="ja-JP" altLang="en-US" smtClean="0"/>
              <a:t>2026/8/21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530F0E8-1321-E94E-B9A8-FAFB2C5289B6}" type="slidenum">
              <a:rPr kumimoji="1" lang="ja-JP" altLang="en-US" smtClean="0"/>
              <a:t>‹#›</a:t>
            </a:fld>
            <a:endParaRPr kumimoji="1" lang="ja-JP" altLang="en-US"/>
          </a:p>
        </p:txBody>
      </p:sp>
    </p:spTree>
    <p:extLst>
      <p:ext uri="{BB962C8B-B14F-4D97-AF65-F5344CB8AC3E}">
        <p14:creationId xmlns:p14="http://schemas.microsoft.com/office/powerpoint/2010/main" val="315918080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1846"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2954"/>
            </a:lvl1pPr>
            <a:lvl2pPr marL="422041" indent="0">
              <a:buNone/>
              <a:defRPr sz="2585"/>
            </a:lvl2pPr>
            <a:lvl3pPr marL="844083" indent="0">
              <a:buNone/>
              <a:defRPr sz="2215"/>
            </a:lvl3pPr>
            <a:lvl4pPr marL="1266124" indent="0">
              <a:buNone/>
              <a:defRPr sz="1846"/>
            </a:lvl4pPr>
            <a:lvl5pPr marL="1688165" indent="0">
              <a:buNone/>
              <a:defRPr sz="1846"/>
            </a:lvl5pPr>
            <a:lvl6pPr marL="2110207" indent="0">
              <a:buNone/>
              <a:defRPr sz="1846"/>
            </a:lvl6pPr>
            <a:lvl7pPr marL="2532248" indent="0">
              <a:buNone/>
              <a:defRPr sz="1846"/>
            </a:lvl7pPr>
            <a:lvl8pPr marL="2954289" indent="0">
              <a:buNone/>
              <a:defRPr sz="1846"/>
            </a:lvl8pPr>
            <a:lvl9pPr marL="3376331" indent="0">
              <a:buNone/>
              <a:defRPr sz="1846"/>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292"/>
            </a:lvl1pPr>
            <a:lvl2pPr marL="422041" indent="0">
              <a:buNone/>
              <a:defRPr sz="1108"/>
            </a:lvl2pPr>
            <a:lvl3pPr marL="844083" indent="0">
              <a:buNone/>
              <a:defRPr sz="923"/>
            </a:lvl3pPr>
            <a:lvl4pPr marL="1266124" indent="0">
              <a:buNone/>
              <a:defRPr sz="831"/>
            </a:lvl4pPr>
            <a:lvl5pPr marL="1688165" indent="0">
              <a:buNone/>
              <a:defRPr sz="831"/>
            </a:lvl5pPr>
            <a:lvl6pPr marL="2110207" indent="0">
              <a:buNone/>
              <a:defRPr sz="831"/>
            </a:lvl6pPr>
            <a:lvl7pPr marL="2532248" indent="0">
              <a:buNone/>
              <a:defRPr sz="831"/>
            </a:lvl7pPr>
            <a:lvl8pPr marL="2954289" indent="0">
              <a:buNone/>
              <a:defRPr sz="831"/>
            </a:lvl8pPr>
            <a:lvl9pPr marL="3376331" indent="0">
              <a:buNone/>
              <a:defRPr sz="831"/>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pPr>
              <a:defRPr/>
            </a:pPr>
            <a:fld id="{A1033D10-E135-4253-97A3-D7120FE3F48E}" type="datetime1">
              <a:rPr lang="ja-JP" altLang="en-US" smtClean="0">
                <a:solidFill>
                  <a:prstClr val="black">
                    <a:tint val="75000"/>
                  </a:prstClr>
                </a:solidFill>
              </a:rPr>
              <a:t>2026/8/21</a:t>
            </a:fld>
            <a:endParaRPr lang="ja-JP" altLang="en-US" dirty="0">
              <a:solidFill>
                <a:prstClr val="black">
                  <a:tint val="75000"/>
                </a:prstClr>
              </a:solidFill>
            </a:endParaRPr>
          </a:p>
        </p:txBody>
      </p:sp>
      <p:sp>
        <p:nvSpPr>
          <p:cNvPr id="6" name="フッター プレースホルダー 5"/>
          <p:cNvSpPr>
            <a:spLocks noGrp="1"/>
          </p:cNvSpPr>
          <p:nvPr>
            <p:ph type="ftr" sz="quarter" idx="11"/>
          </p:nvPr>
        </p:nvSpPr>
        <p:spPr/>
        <p:txBody>
          <a:bodyPr/>
          <a:lstStyle/>
          <a:p>
            <a:pPr>
              <a:defRPr/>
            </a:pPr>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pPr>
              <a:defRPr/>
            </a:pPr>
            <a:fld id="{8AEAF838-39E2-4E7F-A1BF-7EBA757DBA56}" type="slidenum">
              <a:rPr lang="ja-JP" altLang="en-US" smtClean="0">
                <a:solidFill>
                  <a:prstClr val="black">
                    <a:tint val="75000"/>
                  </a:prstClr>
                </a:solidFill>
              </a:rPr>
              <a:pPr>
                <a:def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369151865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pPr>
              <a:defRPr/>
            </a:pPr>
            <a:fld id="{8BFFF58D-6B3E-48BC-86E5-DF4DD174D630}" type="datetime1">
              <a:rPr lang="ja-JP" altLang="en-US" smtClean="0">
                <a:solidFill>
                  <a:prstClr val="black">
                    <a:tint val="75000"/>
                  </a:prstClr>
                </a:solidFill>
              </a:rPr>
              <a:t>2026/8/21</a:t>
            </a:fld>
            <a:endParaRPr lang="ja-JP" altLang="en-US" dirty="0">
              <a:solidFill>
                <a:prstClr val="black">
                  <a:tint val="75000"/>
                </a:prstClr>
              </a:solidFill>
            </a:endParaRPr>
          </a:p>
        </p:txBody>
      </p:sp>
      <p:sp>
        <p:nvSpPr>
          <p:cNvPr id="5" name="フッター プレースホルダー 4"/>
          <p:cNvSpPr>
            <a:spLocks noGrp="1"/>
          </p:cNvSpPr>
          <p:nvPr>
            <p:ph type="ftr" sz="quarter" idx="11"/>
          </p:nvPr>
        </p:nvSpPr>
        <p:spPr/>
        <p:txBody>
          <a:body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pPr>
              <a:defRPr/>
            </a:pPr>
            <a:fld id="{27126C98-0824-412A-A451-8853463E4D10}" type="slidenum">
              <a:rPr lang="ja-JP" altLang="en-US" smtClean="0">
                <a:solidFill>
                  <a:prstClr val="black">
                    <a:tint val="75000"/>
                  </a:prstClr>
                </a:solidFill>
              </a:rPr>
              <a:pPr>
                <a:def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200444307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9"/>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9"/>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pPr>
              <a:defRPr/>
            </a:pPr>
            <a:fld id="{5103A700-1F21-4E12-AEDC-6CC1175C82C9}" type="datetime1">
              <a:rPr lang="ja-JP" altLang="en-US" smtClean="0">
                <a:solidFill>
                  <a:prstClr val="black">
                    <a:tint val="75000"/>
                  </a:prstClr>
                </a:solidFill>
              </a:rPr>
              <a:t>2026/8/21</a:t>
            </a:fld>
            <a:endParaRPr lang="ja-JP" altLang="en-US" dirty="0">
              <a:solidFill>
                <a:prstClr val="black">
                  <a:tint val="75000"/>
                </a:prstClr>
              </a:solidFill>
            </a:endParaRPr>
          </a:p>
        </p:txBody>
      </p:sp>
      <p:sp>
        <p:nvSpPr>
          <p:cNvPr id="5" name="フッター プレースホルダー 4"/>
          <p:cNvSpPr>
            <a:spLocks noGrp="1"/>
          </p:cNvSpPr>
          <p:nvPr>
            <p:ph type="ftr" sz="quarter" idx="11"/>
          </p:nvPr>
        </p:nvSpPr>
        <p:spPr/>
        <p:txBody>
          <a:body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pPr>
              <a:defRPr/>
            </a:pPr>
            <a:fld id="{27126C98-0824-412A-A451-8853463E4D10}" type="slidenum">
              <a:rPr lang="ja-JP" altLang="en-US" smtClean="0">
                <a:solidFill>
                  <a:prstClr val="black">
                    <a:tint val="75000"/>
                  </a:prstClr>
                </a:solidFill>
              </a:rPr>
              <a:pPr>
                <a:def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140519703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cSld name="コンテンツ">
    <p:spTree>
      <p:nvGrpSpPr>
        <p:cNvPr id="1" name=""/>
        <p:cNvGrpSpPr/>
        <p:nvPr/>
      </p:nvGrpSpPr>
      <p:grpSpPr>
        <a:xfrm>
          <a:off x="0" y="0"/>
          <a:ext cx="0" cy="0"/>
          <a:chOff x="0" y="0"/>
          <a:chExt cx="0" cy="0"/>
        </a:xfrm>
      </p:grpSpPr>
      <p:sp>
        <p:nvSpPr>
          <p:cNvPr id="2" name="コンテンツ プレースホルダー 1"/>
          <p:cNvSpPr>
            <a:spLocks noGrp="1"/>
          </p:cNvSpPr>
          <p:nvPr>
            <p:ph/>
          </p:nvPr>
        </p:nvSpPr>
        <p:spPr>
          <a:xfrm>
            <a:off x="457200" y="274639"/>
            <a:ext cx="8229600" cy="585152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3" name="日付プレースホルダー 2"/>
          <p:cNvSpPr>
            <a:spLocks noGrp="1"/>
          </p:cNvSpPr>
          <p:nvPr>
            <p:ph type="dt" sz="half" idx="10"/>
          </p:nvPr>
        </p:nvSpPr>
        <p:spPr>
          <a:xfrm>
            <a:off x="457200" y="6245225"/>
            <a:ext cx="2133600" cy="476250"/>
          </a:xfrm>
        </p:spPr>
        <p:txBody>
          <a:bodyPr/>
          <a:lstStyle>
            <a:lvl1pPr>
              <a:defRPr/>
            </a:lvl1pPr>
          </a:lstStyle>
          <a:p>
            <a:fld id="{0290D08F-272E-4EE7-B16A-A43F33EDC40F}" type="datetime1">
              <a:rPr lang="ja-JP" altLang="en-US" smtClean="0">
                <a:solidFill>
                  <a:prstClr val="black">
                    <a:tint val="75000"/>
                  </a:prstClr>
                </a:solidFill>
              </a:rPr>
              <a:t>2026/8/21</a:t>
            </a:fld>
            <a:endParaRPr lang="en-US" altLang="ja-JP">
              <a:solidFill>
                <a:prstClr val="black">
                  <a:tint val="75000"/>
                </a:prstClr>
              </a:solidFill>
            </a:endParaRPr>
          </a:p>
        </p:txBody>
      </p:sp>
      <p:sp>
        <p:nvSpPr>
          <p:cNvPr id="4" name="フッター プレースホルダー 3"/>
          <p:cNvSpPr>
            <a:spLocks noGrp="1"/>
          </p:cNvSpPr>
          <p:nvPr>
            <p:ph type="ftr" sz="quarter" idx="11"/>
          </p:nvPr>
        </p:nvSpPr>
        <p:spPr>
          <a:xfrm>
            <a:off x="3124200" y="6245225"/>
            <a:ext cx="2895600" cy="476250"/>
          </a:xfrm>
        </p:spPr>
        <p:txBody>
          <a:bodyPr/>
          <a:lstStyle>
            <a:lvl1pPr>
              <a:defRPr/>
            </a:lvl1pPr>
          </a:lstStyle>
          <a:p>
            <a:endParaRPr lang="en-US" altLang="ja-JP">
              <a:solidFill>
                <a:prstClr val="black">
                  <a:tint val="75000"/>
                </a:prstClr>
              </a:solidFill>
            </a:endParaRPr>
          </a:p>
        </p:txBody>
      </p:sp>
      <p:sp>
        <p:nvSpPr>
          <p:cNvPr id="5" name="スライド番号プレースホルダー 4"/>
          <p:cNvSpPr>
            <a:spLocks noGrp="1"/>
          </p:cNvSpPr>
          <p:nvPr>
            <p:ph type="sldNum" sz="quarter" idx="12"/>
          </p:nvPr>
        </p:nvSpPr>
        <p:spPr>
          <a:xfrm>
            <a:off x="6553200" y="6245225"/>
            <a:ext cx="2133600" cy="476250"/>
          </a:xfrm>
        </p:spPr>
        <p:txBody>
          <a:bodyPr/>
          <a:lstStyle>
            <a:lvl1pPr>
              <a:defRPr/>
            </a:lvl1pPr>
          </a:lstStyle>
          <a:p>
            <a:fld id="{6BE72C1A-BBCF-4EC8-9E3C-F91AA049A9E8}" type="slidenum">
              <a:rPr lang="en-US" altLang="ja-JP">
                <a:solidFill>
                  <a:prstClr val="black">
                    <a:tint val="75000"/>
                  </a:prstClr>
                </a:solidFill>
              </a:rPr>
              <a:pPr/>
              <a:t>‹#›</a:t>
            </a:fld>
            <a:endParaRPr lang="en-US" altLang="ja-JP">
              <a:solidFill>
                <a:prstClr val="black">
                  <a:tint val="75000"/>
                </a:prstClr>
              </a:solidFill>
            </a:endParaRPr>
          </a:p>
        </p:txBody>
      </p:sp>
    </p:spTree>
    <p:extLst>
      <p:ext uri="{BB962C8B-B14F-4D97-AF65-F5344CB8AC3E}">
        <p14:creationId xmlns:p14="http://schemas.microsoft.com/office/powerpoint/2010/main" val="7439673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78D3298A-F035-FF4A-AF5E-F989E27433C1}" type="datetimeFigureOut">
              <a:rPr kumimoji="1" lang="ja-JP" altLang="en-US" smtClean="0"/>
              <a:t>2026/8/21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530F0E8-1321-E94E-B9A8-FAFB2C5289B6}" type="slidenum">
              <a:rPr kumimoji="1" lang="ja-JP" altLang="en-US" smtClean="0"/>
              <a:t>‹#›</a:t>
            </a:fld>
            <a:endParaRPr kumimoji="1" lang="ja-JP" altLang="en-US"/>
          </a:p>
        </p:txBody>
      </p:sp>
    </p:spTree>
    <p:extLst>
      <p:ext uri="{BB962C8B-B14F-4D97-AF65-F5344CB8AC3E}">
        <p14:creationId xmlns:p14="http://schemas.microsoft.com/office/powerpoint/2010/main" val="22279614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78D3298A-F035-FF4A-AF5E-F989E27433C1}" type="datetimeFigureOut">
              <a:rPr kumimoji="1" lang="ja-JP" altLang="en-US" smtClean="0"/>
              <a:t>2026/8/21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530F0E8-1321-E94E-B9A8-FAFB2C5289B6}" type="slidenum">
              <a:rPr kumimoji="1" lang="ja-JP" altLang="en-US" smtClean="0"/>
              <a:t>‹#›</a:t>
            </a:fld>
            <a:endParaRPr kumimoji="1" lang="ja-JP" altLang="en-US"/>
          </a:p>
        </p:txBody>
      </p:sp>
    </p:spTree>
    <p:extLst>
      <p:ext uri="{BB962C8B-B14F-4D97-AF65-F5344CB8AC3E}">
        <p14:creationId xmlns:p14="http://schemas.microsoft.com/office/powerpoint/2010/main" val="14236901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78D3298A-F035-FF4A-AF5E-F989E27433C1}" type="datetimeFigureOut">
              <a:rPr kumimoji="1" lang="ja-JP" altLang="en-US" smtClean="0"/>
              <a:t>2026/8/21</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A530F0E8-1321-E94E-B9A8-FAFB2C5289B6}" type="slidenum">
              <a:rPr kumimoji="1" lang="ja-JP" altLang="en-US" smtClean="0"/>
              <a:t>‹#›</a:t>
            </a:fld>
            <a:endParaRPr kumimoji="1" lang="ja-JP" altLang="en-US"/>
          </a:p>
        </p:txBody>
      </p:sp>
    </p:spTree>
    <p:extLst>
      <p:ext uri="{BB962C8B-B14F-4D97-AF65-F5344CB8AC3E}">
        <p14:creationId xmlns:p14="http://schemas.microsoft.com/office/powerpoint/2010/main" val="36357753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78D3298A-F035-FF4A-AF5E-F989E27433C1}" type="datetimeFigureOut">
              <a:rPr kumimoji="1" lang="ja-JP" altLang="en-US" smtClean="0"/>
              <a:t>2026/8/21</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A530F0E8-1321-E94E-B9A8-FAFB2C5289B6}" type="slidenum">
              <a:rPr kumimoji="1" lang="ja-JP" altLang="en-US" smtClean="0"/>
              <a:t>‹#›</a:t>
            </a:fld>
            <a:endParaRPr kumimoji="1" lang="ja-JP" altLang="en-US"/>
          </a:p>
        </p:txBody>
      </p:sp>
    </p:spTree>
    <p:extLst>
      <p:ext uri="{BB962C8B-B14F-4D97-AF65-F5344CB8AC3E}">
        <p14:creationId xmlns:p14="http://schemas.microsoft.com/office/powerpoint/2010/main" val="12635764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8D3298A-F035-FF4A-AF5E-F989E27433C1}" type="datetimeFigureOut">
              <a:rPr kumimoji="1" lang="ja-JP" altLang="en-US" smtClean="0"/>
              <a:t>2026/8/21</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A530F0E8-1321-E94E-B9A8-FAFB2C5289B6}" type="slidenum">
              <a:rPr kumimoji="1" lang="ja-JP" altLang="en-US" smtClean="0"/>
              <a:t>‹#›</a:t>
            </a:fld>
            <a:endParaRPr kumimoji="1" lang="ja-JP" altLang="en-US"/>
          </a:p>
        </p:txBody>
      </p:sp>
    </p:spTree>
    <p:extLst>
      <p:ext uri="{BB962C8B-B14F-4D97-AF65-F5344CB8AC3E}">
        <p14:creationId xmlns:p14="http://schemas.microsoft.com/office/powerpoint/2010/main" val="41330101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78D3298A-F035-FF4A-AF5E-F989E27433C1}" type="datetimeFigureOut">
              <a:rPr kumimoji="1" lang="ja-JP" altLang="en-US" smtClean="0"/>
              <a:t>2026/8/21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530F0E8-1321-E94E-B9A8-FAFB2C5289B6}" type="slidenum">
              <a:rPr kumimoji="1" lang="ja-JP" altLang="en-US" smtClean="0"/>
              <a:t>‹#›</a:t>
            </a:fld>
            <a:endParaRPr kumimoji="1" lang="ja-JP" altLang="en-US"/>
          </a:p>
        </p:txBody>
      </p:sp>
    </p:spTree>
    <p:extLst>
      <p:ext uri="{BB962C8B-B14F-4D97-AF65-F5344CB8AC3E}">
        <p14:creationId xmlns:p14="http://schemas.microsoft.com/office/powerpoint/2010/main" val="2145346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78D3298A-F035-FF4A-AF5E-F989E27433C1}" type="datetimeFigureOut">
              <a:rPr kumimoji="1" lang="ja-JP" altLang="en-US" smtClean="0"/>
              <a:t>2026/8/21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530F0E8-1321-E94E-B9A8-FAFB2C5289B6}" type="slidenum">
              <a:rPr kumimoji="1" lang="ja-JP" altLang="en-US" smtClean="0"/>
              <a:t>‹#›</a:t>
            </a:fld>
            <a:endParaRPr kumimoji="1" lang="ja-JP" altLang="en-US"/>
          </a:p>
        </p:txBody>
      </p:sp>
    </p:spTree>
    <p:extLst>
      <p:ext uri="{BB962C8B-B14F-4D97-AF65-F5344CB8AC3E}">
        <p14:creationId xmlns:p14="http://schemas.microsoft.com/office/powerpoint/2010/main" val="6092527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8D3298A-F035-FF4A-AF5E-F989E27433C1}" type="datetimeFigureOut">
              <a:rPr kumimoji="1" lang="ja-JP" altLang="en-US" smtClean="0"/>
              <a:t>2026/8/21</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530F0E8-1321-E94E-B9A8-FAFB2C5289B6}" type="slidenum">
              <a:rPr kumimoji="1" lang="ja-JP" altLang="en-US" smtClean="0"/>
              <a:t>‹#›</a:t>
            </a:fld>
            <a:endParaRPr kumimoji="1" lang="ja-JP" altLang="en-US"/>
          </a:p>
        </p:txBody>
      </p:sp>
    </p:spTree>
    <p:extLst>
      <p:ext uri="{BB962C8B-B14F-4D97-AF65-F5344CB8AC3E}">
        <p14:creationId xmlns:p14="http://schemas.microsoft.com/office/powerpoint/2010/main" val="315755475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4"/>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410"/>
            <a:ext cx="2133600" cy="365125"/>
          </a:xfrm>
          <a:prstGeom prst="rect">
            <a:avLst/>
          </a:prstGeom>
        </p:spPr>
        <p:txBody>
          <a:bodyPr vert="horz" lIns="91440" tIns="45720" rIns="91440" bIns="45720" rtlCol="0" anchor="ctr"/>
          <a:lstStyle>
            <a:lvl1pPr algn="l">
              <a:defRPr sz="1108">
                <a:solidFill>
                  <a:schemeClr val="tx1">
                    <a:tint val="75000"/>
                  </a:schemeClr>
                </a:solidFill>
              </a:defRPr>
            </a:lvl1pPr>
          </a:lstStyle>
          <a:p>
            <a:pPr>
              <a:defRPr/>
            </a:pPr>
            <a:fld id="{BDA48511-53E9-4276-A337-DE6CF7805361}" type="datetime1">
              <a:rPr lang="ja-JP" altLang="en-US" smtClean="0">
                <a:solidFill>
                  <a:prstClr val="black">
                    <a:tint val="75000"/>
                  </a:prstClr>
                </a:solidFill>
              </a:rPr>
              <a:t>2026/8/21</a:t>
            </a:fld>
            <a:endParaRPr lang="ja-JP" altLang="en-US" dirty="0">
              <a:solidFill>
                <a:prstClr val="black">
                  <a:tint val="75000"/>
                </a:prstClr>
              </a:solidFill>
            </a:endParaRPr>
          </a:p>
        </p:txBody>
      </p:sp>
      <p:sp>
        <p:nvSpPr>
          <p:cNvPr id="5" name="フッター プレースホルダー 4"/>
          <p:cNvSpPr>
            <a:spLocks noGrp="1"/>
          </p:cNvSpPr>
          <p:nvPr>
            <p:ph type="ftr" sz="quarter" idx="3"/>
          </p:nvPr>
        </p:nvSpPr>
        <p:spPr>
          <a:xfrm>
            <a:off x="3124200" y="6356410"/>
            <a:ext cx="2895600" cy="365125"/>
          </a:xfrm>
          <a:prstGeom prst="rect">
            <a:avLst/>
          </a:prstGeom>
        </p:spPr>
        <p:txBody>
          <a:bodyPr vert="horz" lIns="91440" tIns="45720" rIns="91440" bIns="45720" rtlCol="0" anchor="ctr"/>
          <a:lstStyle>
            <a:lvl1pPr algn="ctr">
              <a:defRPr sz="1108">
                <a:solidFill>
                  <a:schemeClr val="tx1">
                    <a:tint val="75000"/>
                  </a:schemeClr>
                </a:solidFill>
              </a:defRPr>
            </a:lvl1pPr>
          </a:lstStyle>
          <a:p>
            <a:pPr>
              <a:defRPr/>
            </a:pPr>
            <a:endParaRPr lang="ja-JP" altLang="en-US">
              <a:solidFill>
                <a:prstClr val="black">
                  <a:tint val="75000"/>
                </a:prstClr>
              </a:solidFill>
            </a:endParaRPr>
          </a:p>
        </p:txBody>
      </p:sp>
      <p:sp>
        <p:nvSpPr>
          <p:cNvPr id="6" name="スライド番号プレースホルダー 5"/>
          <p:cNvSpPr>
            <a:spLocks noGrp="1"/>
          </p:cNvSpPr>
          <p:nvPr>
            <p:ph type="sldNum" sz="quarter" idx="4"/>
          </p:nvPr>
        </p:nvSpPr>
        <p:spPr>
          <a:xfrm>
            <a:off x="6553200" y="6356410"/>
            <a:ext cx="2133600" cy="365125"/>
          </a:xfrm>
          <a:prstGeom prst="rect">
            <a:avLst/>
          </a:prstGeom>
        </p:spPr>
        <p:txBody>
          <a:bodyPr vert="horz" lIns="91440" tIns="45720" rIns="91440" bIns="45720" rtlCol="0" anchor="ctr"/>
          <a:lstStyle>
            <a:lvl1pPr algn="r">
              <a:defRPr sz="1108">
                <a:solidFill>
                  <a:schemeClr val="tx1">
                    <a:tint val="75000"/>
                  </a:schemeClr>
                </a:solidFill>
              </a:defRPr>
            </a:lvl1pPr>
          </a:lstStyle>
          <a:p>
            <a:pPr>
              <a:defRPr/>
            </a:pPr>
            <a:fld id="{27126C98-0824-412A-A451-8853463E4D10}" type="slidenum">
              <a:rPr lang="ja-JP" altLang="en-US" smtClean="0">
                <a:solidFill>
                  <a:prstClr val="black">
                    <a:tint val="75000"/>
                  </a:prstClr>
                </a:solidFill>
              </a:rPr>
              <a:pPr>
                <a:def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277194554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hf hdr="0" ftr="0" dt="0"/>
  <p:txStyles>
    <p:titleStyle>
      <a:lvl1pPr algn="ctr" defTabSz="844083" rtl="0" eaLnBrk="1" latinLnBrk="0" hangingPunct="1">
        <a:spcBef>
          <a:spcPct val="0"/>
        </a:spcBef>
        <a:buNone/>
        <a:defRPr kumimoji="1" sz="4062" kern="1200">
          <a:solidFill>
            <a:schemeClr val="tx1"/>
          </a:solidFill>
          <a:latin typeface="+mj-lt"/>
          <a:ea typeface="+mj-ea"/>
          <a:cs typeface="+mj-cs"/>
        </a:defRPr>
      </a:lvl1pPr>
    </p:titleStyle>
    <p:bodyStyle>
      <a:lvl1pPr marL="316531" indent="-316531" algn="l" defTabSz="844083" rtl="0" eaLnBrk="1" latinLnBrk="0" hangingPunct="1">
        <a:spcBef>
          <a:spcPct val="20000"/>
        </a:spcBef>
        <a:buFont typeface="Arial" panose="020B0604020202020204" pitchFamily="34" charset="0"/>
        <a:buChar char="•"/>
        <a:defRPr kumimoji="1" sz="2954" kern="1200">
          <a:solidFill>
            <a:schemeClr val="tx1"/>
          </a:solidFill>
          <a:latin typeface="+mn-lt"/>
          <a:ea typeface="+mn-ea"/>
          <a:cs typeface="+mn-cs"/>
        </a:defRPr>
      </a:lvl1pPr>
      <a:lvl2pPr marL="685817" indent="-263776" algn="l" defTabSz="844083" rtl="0" eaLnBrk="1" latinLnBrk="0" hangingPunct="1">
        <a:spcBef>
          <a:spcPct val="20000"/>
        </a:spcBef>
        <a:buFont typeface="Arial" panose="020B0604020202020204" pitchFamily="34" charset="0"/>
        <a:buChar char="–"/>
        <a:defRPr kumimoji="1" sz="2585" kern="1200">
          <a:solidFill>
            <a:schemeClr val="tx1"/>
          </a:solidFill>
          <a:latin typeface="+mn-lt"/>
          <a:ea typeface="+mn-ea"/>
          <a:cs typeface="+mn-cs"/>
        </a:defRPr>
      </a:lvl2pPr>
      <a:lvl3pPr marL="1055103" indent="-211021" algn="l" defTabSz="844083" rtl="0" eaLnBrk="1" latinLnBrk="0" hangingPunct="1">
        <a:spcBef>
          <a:spcPct val="20000"/>
        </a:spcBef>
        <a:buFont typeface="Arial" panose="020B0604020202020204" pitchFamily="34" charset="0"/>
        <a:buChar char="•"/>
        <a:defRPr kumimoji="1" sz="2215" kern="1200">
          <a:solidFill>
            <a:schemeClr val="tx1"/>
          </a:solidFill>
          <a:latin typeface="+mn-lt"/>
          <a:ea typeface="+mn-ea"/>
          <a:cs typeface="+mn-cs"/>
        </a:defRPr>
      </a:lvl3pPr>
      <a:lvl4pPr marL="1477145" indent="-211021" algn="l" defTabSz="844083" rtl="0" eaLnBrk="1" latinLnBrk="0" hangingPunct="1">
        <a:spcBef>
          <a:spcPct val="20000"/>
        </a:spcBef>
        <a:buFont typeface="Arial" panose="020B0604020202020204" pitchFamily="34" charset="0"/>
        <a:buChar char="–"/>
        <a:defRPr kumimoji="1" sz="1846" kern="1200">
          <a:solidFill>
            <a:schemeClr val="tx1"/>
          </a:solidFill>
          <a:latin typeface="+mn-lt"/>
          <a:ea typeface="+mn-ea"/>
          <a:cs typeface="+mn-cs"/>
        </a:defRPr>
      </a:lvl4pPr>
      <a:lvl5pPr marL="1899186" indent="-211021" algn="l" defTabSz="844083" rtl="0" eaLnBrk="1" latinLnBrk="0" hangingPunct="1">
        <a:spcBef>
          <a:spcPct val="20000"/>
        </a:spcBef>
        <a:buFont typeface="Arial" panose="020B0604020202020204" pitchFamily="34" charset="0"/>
        <a:buChar char="»"/>
        <a:defRPr kumimoji="1" sz="1846" kern="1200">
          <a:solidFill>
            <a:schemeClr val="tx1"/>
          </a:solidFill>
          <a:latin typeface="+mn-lt"/>
          <a:ea typeface="+mn-ea"/>
          <a:cs typeface="+mn-cs"/>
        </a:defRPr>
      </a:lvl5pPr>
      <a:lvl6pPr marL="2321227" indent="-211021" algn="l" defTabSz="844083" rtl="0" eaLnBrk="1" latinLnBrk="0" hangingPunct="1">
        <a:spcBef>
          <a:spcPct val="20000"/>
        </a:spcBef>
        <a:buFont typeface="Arial" panose="020B0604020202020204" pitchFamily="34" charset="0"/>
        <a:buChar char="•"/>
        <a:defRPr kumimoji="1" sz="1846" kern="1200">
          <a:solidFill>
            <a:schemeClr val="tx1"/>
          </a:solidFill>
          <a:latin typeface="+mn-lt"/>
          <a:ea typeface="+mn-ea"/>
          <a:cs typeface="+mn-cs"/>
        </a:defRPr>
      </a:lvl6pPr>
      <a:lvl7pPr marL="2743269" indent="-211021" algn="l" defTabSz="844083" rtl="0" eaLnBrk="1" latinLnBrk="0" hangingPunct="1">
        <a:spcBef>
          <a:spcPct val="20000"/>
        </a:spcBef>
        <a:buFont typeface="Arial" panose="020B0604020202020204" pitchFamily="34" charset="0"/>
        <a:buChar char="•"/>
        <a:defRPr kumimoji="1" sz="1846" kern="1200">
          <a:solidFill>
            <a:schemeClr val="tx1"/>
          </a:solidFill>
          <a:latin typeface="+mn-lt"/>
          <a:ea typeface="+mn-ea"/>
          <a:cs typeface="+mn-cs"/>
        </a:defRPr>
      </a:lvl7pPr>
      <a:lvl8pPr marL="3165310" indent="-211021" algn="l" defTabSz="844083" rtl="0" eaLnBrk="1" latinLnBrk="0" hangingPunct="1">
        <a:spcBef>
          <a:spcPct val="20000"/>
        </a:spcBef>
        <a:buFont typeface="Arial" panose="020B0604020202020204" pitchFamily="34" charset="0"/>
        <a:buChar char="•"/>
        <a:defRPr kumimoji="1" sz="1846" kern="1200">
          <a:solidFill>
            <a:schemeClr val="tx1"/>
          </a:solidFill>
          <a:latin typeface="+mn-lt"/>
          <a:ea typeface="+mn-ea"/>
          <a:cs typeface="+mn-cs"/>
        </a:defRPr>
      </a:lvl8pPr>
      <a:lvl9pPr marL="3587351" indent="-211021" algn="l" defTabSz="844083" rtl="0" eaLnBrk="1" latinLnBrk="0" hangingPunct="1">
        <a:spcBef>
          <a:spcPct val="20000"/>
        </a:spcBef>
        <a:buFont typeface="Arial" panose="020B0604020202020204" pitchFamily="34" charset="0"/>
        <a:buChar char="•"/>
        <a:defRPr kumimoji="1" sz="1846" kern="1200">
          <a:solidFill>
            <a:schemeClr val="tx1"/>
          </a:solidFill>
          <a:latin typeface="+mn-lt"/>
          <a:ea typeface="+mn-ea"/>
          <a:cs typeface="+mn-cs"/>
        </a:defRPr>
      </a:lvl9pPr>
    </p:bodyStyle>
    <p:otherStyle>
      <a:defPPr>
        <a:defRPr lang="ja-JP"/>
      </a:defPPr>
      <a:lvl1pPr marL="0" algn="l" defTabSz="844083" rtl="0" eaLnBrk="1" latinLnBrk="0" hangingPunct="1">
        <a:defRPr kumimoji="1" sz="1662" kern="1200">
          <a:solidFill>
            <a:schemeClr val="tx1"/>
          </a:solidFill>
          <a:latin typeface="+mn-lt"/>
          <a:ea typeface="+mn-ea"/>
          <a:cs typeface="+mn-cs"/>
        </a:defRPr>
      </a:lvl1pPr>
      <a:lvl2pPr marL="422041" algn="l" defTabSz="844083" rtl="0" eaLnBrk="1" latinLnBrk="0" hangingPunct="1">
        <a:defRPr kumimoji="1" sz="1662" kern="1200">
          <a:solidFill>
            <a:schemeClr val="tx1"/>
          </a:solidFill>
          <a:latin typeface="+mn-lt"/>
          <a:ea typeface="+mn-ea"/>
          <a:cs typeface="+mn-cs"/>
        </a:defRPr>
      </a:lvl2pPr>
      <a:lvl3pPr marL="844083" algn="l" defTabSz="844083" rtl="0" eaLnBrk="1" latinLnBrk="0" hangingPunct="1">
        <a:defRPr kumimoji="1" sz="1662" kern="1200">
          <a:solidFill>
            <a:schemeClr val="tx1"/>
          </a:solidFill>
          <a:latin typeface="+mn-lt"/>
          <a:ea typeface="+mn-ea"/>
          <a:cs typeface="+mn-cs"/>
        </a:defRPr>
      </a:lvl3pPr>
      <a:lvl4pPr marL="1266124" algn="l" defTabSz="844083" rtl="0" eaLnBrk="1" latinLnBrk="0" hangingPunct="1">
        <a:defRPr kumimoji="1" sz="1662" kern="1200">
          <a:solidFill>
            <a:schemeClr val="tx1"/>
          </a:solidFill>
          <a:latin typeface="+mn-lt"/>
          <a:ea typeface="+mn-ea"/>
          <a:cs typeface="+mn-cs"/>
        </a:defRPr>
      </a:lvl4pPr>
      <a:lvl5pPr marL="1688165" algn="l" defTabSz="844083" rtl="0" eaLnBrk="1" latinLnBrk="0" hangingPunct="1">
        <a:defRPr kumimoji="1" sz="1662" kern="1200">
          <a:solidFill>
            <a:schemeClr val="tx1"/>
          </a:solidFill>
          <a:latin typeface="+mn-lt"/>
          <a:ea typeface="+mn-ea"/>
          <a:cs typeface="+mn-cs"/>
        </a:defRPr>
      </a:lvl5pPr>
      <a:lvl6pPr marL="2110207" algn="l" defTabSz="844083" rtl="0" eaLnBrk="1" latinLnBrk="0" hangingPunct="1">
        <a:defRPr kumimoji="1" sz="1662" kern="1200">
          <a:solidFill>
            <a:schemeClr val="tx1"/>
          </a:solidFill>
          <a:latin typeface="+mn-lt"/>
          <a:ea typeface="+mn-ea"/>
          <a:cs typeface="+mn-cs"/>
        </a:defRPr>
      </a:lvl6pPr>
      <a:lvl7pPr marL="2532248" algn="l" defTabSz="844083" rtl="0" eaLnBrk="1" latinLnBrk="0" hangingPunct="1">
        <a:defRPr kumimoji="1" sz="1662" kern="1200">
          <a:solidFill>
            <a:schemeClr val="tx1"/>
          </a:solidFill>
          <a:latin typeface="+mn-lt"/>
          <a:ea typeface="+mn-ea"/>
          <a:cs typeface="+mn-cs"/>
        </a:defRPr>
      </a:lvl7pPr>
      <a:lvl8pPr marL="2954289" algn="l" defTabSz="844083" rtl="0" eaLnBrk="1" latinLnBrk="0" hangingPunct="1">
        <a:defRPr kumimoji="1" sz="1662" kern="1200">
          <a:solidFill>
            <a:schemeClr val="tx1"/>
          </a:solidFill>
          <a:latin typeface="+mn-lt"/>
          <a:ea typeface="+mn-ea"/>
          <a:cs typeface="+mn-cs"/>
        </a:defRPr>
      </a:lvl8pPr>
      <a:lvl9pPr marL="3376331" algn="l" defTabSz="844083" rtl="0" eaLnBrk="1" latinLnBrk="0" hangingPunct="1">
        <a:defRPr kumimoji="1" sz="166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hyperlink" Target="https://bouzan-note.com/" TargetMode="External"/><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4.tmp"/></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07849A2-1D91-71AC-AA68-C78D528A2E83}"/>
              </a:ext>
            </a:extLst>
          </p:cNvPr>
          <p:cNvSpPr>
            <a:spLocks noGrp="1"/>
          </p:cNvSpPr>
          <p:nvPr>
            <p:ph type="ctrTitle"/>
          </p:nvPr>
        </p:nvSpPr>
        <p:spPr>
          <a:xfrm>
            <a:off x="647700" y="1155700"/>
            <a:ext cx="7772400" cy="3251200"/>
          </a:xfrm>
        </p:spPr>
        <p:txBody>
          <a:bodyPr>
            <a:normAutofit fontScale="90000"/>
          </a:bodyPr>
          <a:lstStyle/>
          <a:p>
            <a:r>
              <a:rPr kumimoji="1" lang="ja-JP" altLang="en-US" sz="4900" dirty="0">
                <a:latin typeface="Meiryo" panose="020B0604030504040204" pitchFamily="34" charset="-128"/>
                <a:ea typeface="Meiryo" panose="020B0604030504040204" pitchFamily="34" charset="-128"/>
              </a:rPr>
              <a:t>講義・演習</a:t>
            </a:r>
            <a:br>
              <a:rPr kumimoji="1" lang="en-US" altLang="ja-JP" dirty="0">
                <a:latin typeface="Meiryo" panose="020B0604030504040204" pitchFamily="34" charset="-128"/>
                <a:ea typeface="Meiryo" panose="020B0604030504040204" pitchFamily="34" charset="-128"/>
              </a:rPr>
            </a:br>
            <a:r>
              <a:rPr kumimoji="1" lang="ja-JP" altLang="en-US" dirty="0">
                <a:latin typeface="Meiryo" panose="020B0604030504040204" pitchFamily="34" charset="-128"/>
                <a:ea typeface="Meiryo" panose="020B0604030504040204" pitchFamily="34" charset="-128"/>
              </a:rPr>
              <a:t>児童期における発達支援</a:t>
            </a:r>
            <a:br>
              <a:rPr kumimoji="1" lang="en-US" altLang="ja-JP" dirty="0">
                <a:latin typeface="Meiryo" panose="020B0604030504040204" pitchFamily="34" charset="-128"/>
                <a:ea typeface="Meiryo" panose="020B0604030504040204" pitchFamily="34" charset="-128"/>
              </a:rPr>
            </a:br>
            <a:r>
              <a:rPr kumimoji="1" lang="en-US" altLang="ja-JP" sz="4900" dirty="0">
                <a:latin typeface="Meiryo" panose="020B0604030504040204" pitchFamily="34" charset="-128"/>
                <a:ea typeface="Meiryo" panose="020B0604030504040204" pitchFamily="34" charset="-128"/>
              </a:rPr>
              <a:t>〜</a:t>
            </a:r>
            <a:r>
              <a:rPr kumimoji="1" lang="ja-JP" altLang="en-US" sz="4900" dirty="0">
                <a:latin typeface="Meiryo" panose="020B0604030504040204" pitchFamily="34" charset="-128"/>
                <a:ea typeface="Meiryo" panose="020B0604030504040204" pitchFamily="34" charset="-128"/>
              </a:rPr>
              <a:t>本人支援について</a:t>
            </a:r>
            <a:r>
              <a:rPr kumimoji="1" lang="en-US" altLang="ja-JP" sz="4900" dirty="0">
                <a:latin typeface="Meiryo" panose="020B0604030504040204" pitchFamily="34" charset="-128"/>
                <a:ea typeface="Meiryo" panose="020B0604030504040204" pitchFamily="34" charset="-128"/>
              </a:rPr>
              <a:t>〜</a:t>
            </a:r>
            <a:br>
              <a:rPr kumimoji="1" lang="en-US" altLang="ja-JP" sz="4900" dirty="0">
                <a:latin typeface="Meiryo" panose="020B0604030504040204" pitchFamily="34" charset="-128"/>
                <a:ea typeface="Meiryo" panose="020B0604030504040204" pitchFamily="34" charset="-128"/>
              </a:rPr>
            </a:br>
            <a:endParaRPr kumimoji="1" lang="ja-JP" altLang="en-US" dirty="0">
              <a:latin typeface="Meiryo" panose="020B0604030504040204" pitchFamily="34" charset="-128"/>
              <a:ea typeface="Meiryo" panose="020B0604030504040204" pitchFamily="34" charset="-128"/>
            </a:endParaRPr>
          </a:p>
        </p:txBody>
      </p:sp>
      <p:sp>
        <p:nvSpPr>
          <p:cNvPr id="3" name="字幕 2">
            <a:extLst>
              <a:ext uri="{FF2B5EF4-FFF2-40B4-BE49-F238E27FC236}">
                <a16:creationId xmlns:a16="http://schemas.microsoft.com/office/drawing/2014/main" id="{02D4D221-541A-2B5B-B1E1-C56019E505CC}"/>
              </a:ext>
            </a:extLst>
          </p:cNvPr>
          <p:cNvSpPr>
            <a:spLocks noGrp="1"/>
          </p:cNvSpPr>
          <p:nvPr>
            <p:ph type="subTitle" idx="1"/>
          </p:nvPr>
        </p:nvSpPr>
        <p:spPr>
          <a:xfrm>
            <a:off x="228600" y="165100"/>
            <a:ext cx="8610600" cy="1028700"/>
          </a:xfrm>
        </p:spPr>
        <p:txBody>
          <a:bodyPr>
            <a:normAutofit/>
          </a:bodyPr>
          <a:lstStyle/>
          <a:p>
            <a:r>
              <a:rPr lang="ja-JP" altLang="en-US" sz="1600" dirty="0">
                <a:latin typeface="Meiryo" panose="020B0604030504040204" pitchFamily="34" charset="-128"/>
                <a:ea typeface="Meiryo" panose="020B0604030504040204" pitchFamily="34" charset="-128"/>
              </a:rPr>
              <a:t>令和８年（</a:t>
            </a:r>
            <a:r>
              <a:rPr lang="en-US" altLang="ja-JP" sz="1600" dirty="0">
                <a:latin typeface="Meiryo" panose="020B0604030504040204" pitchFamily="34" charset="-128"/>
                <a:ea typeface="Meiryo" panose="020B0604030504040204" pitchFamily="34" charset="-128"/>
              </a:rPr>
              <a:t>2026)</a:t>
            </a:r>
            <a:r>
              <a:rPr lang="ja-JP" altLang="en-US" sz="1600" dirty="0">
                <a:latin typeface="Meiryo" panose="020B0604030504040204" pitchFamily="34" charset="-128"/>
                <a:ea typeface="Meiryo" panose="020B0604030504040204" pitchFamily="34" charset="-128"/>
              </a:rPr>
              <a:t>度サービス管理責任者及び児童発達支援管理責任者指導者養成研修</a:t>
            </a:r>
            <a:endParaRPr lang="en-US" altLang="ja-JP" sz="1600" dirty="0">
              <a:latin typeface="Meiryo" panose="020B0604030504040204" pitchFamily="34" charset="-128"/>
              <a:ea typeface="Meiryo" panose="020B0604030504040204" pitchFamily="34" charset="-128"/>
            </a:endParaRPr>
          </a:p>
          <a:p>
            <a:r>
              <a:rPr lang="ja-JP" altLang="en-US" sz="1600" dirty="0">
                <a:latin typeface="Meiryo" panose="020B0604030504040204" pitchFamily="34" charset="-128"/>
                <a:ea typeface="Meiryo" panose="020B0604030504040204" pitchFamily="34" charset="-128"/>
              </a:rPr>
              <a:t>専門コース別研修 障害児支援</a:t>
            </a:r>
            <a:endParaRPr kumimoji="1" lang="en-US" altLang="ja-JP" sz="1600" dirty="0">
              <a:latin typeface="Meiryo" panose="020B0604030504040204" pitchFamily="34" charset="-128"/>
              <a:ea typeface="Meiryo" panose="020B0604030504040204" pitchFamily="34" charset="-128"/>
            </a:endParaRPr>
          </a:p>
        </p:txBody>
      </p:sp>
      <p:sp>
        <p:nvSpPr>
          <p:cNvPr id="4" name="字幕 2">
            <a:extLst>
              <a:ext uri="{FF2B5EF4-FFF2-40B4-BE49-F238E27FC236}">
                <a16:creationId xmlns:a16="http://schemas.microsoft.com/office/drawing/2014/main" id="{F4BAC11C-9E4E-96CD-8AB8-750C45513ABD}"/>
              </a:ext>
            </a:extLst>
          </p:cNvPr>
          <p:cNvSpPr txBox="1">
            <a:spLocks/>
          </p:cNvSpPr>
          <p:nvPr/>
        </p:nvSpPr>
        <p:spPr>
          <a:xfrm>
            <a:off x="1384300" y="4406900"/>
            <a:ext cx="7200900" cy="228600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r>
              <a:rPr lang="ja-JP" altLang="en-US" sz="2000" dirty="0">
                <a:latin typeface="Meiryo" panose="020B0604030504040204" pitchFamily="34" charset="-128"/>
                <a:ea typeface="Meiryo" panose="020B0604030504040204" pitchFamily="34" charset="-128"/>
              </a:rPr>
              <a:t>　　　　　　　　 社会福祉法人 三篠会</a:t>
            </a:r>
            <a:endParaRPr lang="en-US" altLang="ja-JP" sz="2000" dirty="0">
              <a:latin typeface="Meiryo" panose="020B0604030504040204" pitchFamily="34" charset="-128"/>
              <a:ea typeface="Meiryo" panose="020B0604030504040204" pitchFamily="34" charset="-128"/>
            </a:endParaRPr>
          </a:p>
          <a:p>
            <a:r>
              <a:rPr lang="ja-JP" altLang="en-US" sz="2000" dirty="0">
                <a:latin typeface="Meiryo" panose="020B0604030504040204" pitchFamily="34" charset="-128"/>
                <a:ea typeface="Meiryo" panose="020B0604030504040204" pitchFamily="34" charset="-128"/>
              </a:rPr>
              <a:t>　　　　　　　　　　　　　地域相談支援センターそれいゆ</a:t>
            </a:r>
            <a:endParaRPr lang="en-US" altLang="ja-JP" sz="2000" dirty="0">
              <a:latin typeface="Meiryo" panose="020B0604030504040204" pitchFamily="34" charset="-128"/>
              <a:ea typeface="Meiryo" panose="020B0604030504040204" pitchFamily="34" charset="-128"/>
            </a:endParaRPr>
          </a:p>
          <a:p>
            <a:r>
              <a:rPr lang="ja-JP" altLang="en-US" sz="2000" dirty="0">
                <a:latin typeface="Meiryo" panose="020B0604030504040204" pitchFamily="34" charset="-128"/>
                <a:ea typeface="Meiryo" panose="020B0604030504040204" pitchFamily="34" charset="-128"/>
              </a:rPr>
              <a:t>　　　　　　　　　　　　医療的ケア児・者等支援拠点</a:t>
            </a:r>
            <a:endParaRPr lang="en-US" altLang="ja-JP" sz="2000" dirty="0">
              <a:latin typeface="Meiryo" panose="020B0604030504040204" pitchFamily="34" charset="-128"/>
              <a:ea typeface="Meiryo" panose="020B0604030504040204" pitchFamily="34" charset="-128"/>
            </a:endParaRPr>
          </a:p>
          <a:p>
            <a:r>
              <a:rPr lang="ja-JP" altLang="en-US" sz="2000" dirty="0">
                <a:latin typeface="Meiryo" panose="020B0604030504040204" pitchFamily="34" charset="-128"/>
                <a:ea typeface="Meiryo" panose="020B0604030504040204" pitchFamily="34" charset="-128"/>
              </a:rPr>
              <a:t>　　　　　　　　　　　　　　　　　　　　　　小松 江美</a:t>
            </a:r>
          </a:p>
        </p:txBody>
      </p:sp>
    </p:spTree>
    <p:extLst>
      <p:ext uri="{BB962C8B-B14F-4D97-AF65-F5344CB8AC3E}">
        <p14:creationId xmlns:p14="http://schemas.microsoft.com/office/powerpoint/2010/main" val="13834157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EE0524F-5FB2-654F-AE21-C36F0C0393EA}"/>
              </a:ext>
            </a:extLst>
          </p:cNvPr>
          <p:cNvSpPr>
            <a:spLocks noGrp="1"/>
          </p:cNvSpPr>
          <p:nvPr>
            <p:ph type="title"/>
          </p:nvPr>
        </p:nvSpPr>
        <p:spPr/>
        <p:txBody>
          <a:bodyPr/>
          <a:lstStyle/>
          <a:p>
            <a:r>
              <a:rPr kumimoji="1" lang="ja-JP" altLang="en-US">
                <a:latin typeface="Meiryo" panose="020B0604030504040204" pitchFamily="34" charset="-128"/>
                <a:ea typeface="Meiryo" panose="020B0604030504040204" pitchFamily="34" charset="-128"/>
              </a:rPr>
              <a:t>発達的視点</a:t>
            </a:r>
          </a:p>
        </p:txBody>
      </p:sp>
      <p:sp>
        <p:nvSpPr>
          <p:cNvPr id="3" name="コンテンツ プレースホルダー 2">
            <a:extLst>
              <a:ext uri="{FF2B5EF4-FFF2-40B4-BE49-F238E27FC236}">
                <a16:creationId xmlns:a16="http://schemas.microsoft.com/office/drawing/2014/main" id="{E1561C0D-C3F0-3A41-9AA7-D31E8AEEF332}"/>
              </a:ext>
            </a:extLst>
          </p:cNvPr>
          <p:cNvSpPr>
            <a:spLocks noGrp="1"/>
          </p:cNvSpPr>
          <p:nvPr>
            <p:ph idx="1"/>
          </p:nvPr>
        </p:nvSpPr>
        <p:spPr/>
        <p:txBody>
          <a:bodyPr>
            <a:normAutofit/>
          </a:bodyPr>
          <a:lstStyle/>
          <a:p>
            <a:pPr marL="0" indent="0">
              <a:buNone/>
            </a:pPr>
            <a:r>
              <a:rPr kumimoji="1" lang="en-US" altLang="ja-JP" dirty="0">
                <a:latin typeface="Meiryo" panose="020B0604030504040204" pitchFamily="34" charset="-128"/>
                <a:ea typeface="Meiryo" panose="020B0604030504040204" pitchFamily="34" charset="-128"/>
              </a:rPr>
              <a:t>【</a:t>
            </a:r>
            <a:r>
              <a:rPr kumimoji="1" lang="ja-JP" altLang="en-US">
                <a:latin typeface="Meiryo" panose="020B0604030504040204" pitchFamily="34" charset="-128"/>
                <a:ea typeface="Meiryo" panose="020B0604030504040204" pitchFamily="34" charset="-128"/>
              </a:rPr>
              <a:t>参考</a:t>
            </a:r>
            <a:r>
              <a:rPr kumimoji="1" lang="en-US" altLang="ja-JP" dirty="0">
                <a:latin typeface="Meiryo" panose="020B0604030504040204" pitchFamily="34" charset="-128"/>
                <a:ea typeface="Meiryo" panose="020B0604030504040204" pitchFamily="34" charset="-128"/>
              </a:rPr>
              <a:t>】</a:t>
            </a:r>
            <a:r>
              <a:rPr kumimoji="1" lang="ja-JP" altLang="en-US">
                <a:latin typeface="Meiryo" panose="020B0604030504040204" pitchFamily="34" charset="-128"/>
                <a:ea typeface="Meiryo" panose="020B0604030504040204" pitchFamily="34" charset="-128"/>
              </a:rPr>
              <a:t>発達的視点とは</a:t>
            </a:r>
            <a:endParaRPr kumimoji="1" lang="en-US" altLang="ja-JP" dirty="0">
              <a:latin typeface="Meiryo" panose="020B0604030504040204" pitchFamily="34" charset="-128"/>
              <a:ea typeface="Meiryo" panose="020B0604030504040204" pitchFamily="34" charset="-128"/>
            </a:endParaRPr>
          </a:p>
          <a:p>
            <a:pPr marL="0" indent="0">
              <a:buNone/>
            </a:pPr>
            <a:endParaRPr lang="en-US" altLang="ja-JP" dirty="0">
              <a:latin typeface="Meiryo" panose="020B0604030504040204" pitchFamily="34" charset="-128"/>
              <a:ea typeface="Meiryo" panose="020B0604030504040204" pitchFamily="34" charset="-128"/>
            </a:endParaRPr>
          </a:p>
          <a:p>
            <a:pPr marL="0" indent="0">
              <a:buNone/>
            </a:pPr>
            <a:r>
              <a:rPr lang="ja-JP" altLang="en-US">
                <a:latin typeface="Meiryo" panose="020B0604030504040204" pitchFamily="34" charset="-128"/>
                <a:ea typeface="Meiryo" panose="020B0604030504040204" pitchFamily="34" charset="-128"/>
              </a:rPr>
              <a:t>宇佐川</a:t>
            </a:r>
            <a:r>
              <a:rPr lang="en-US" altLang="ja-JP" dirty="0">
                <a:latin typeface="Meiryo" panose="020B0604030504040204" pitchFamily="34" charset="-128"/>
                <a:ea typeface="Meiryo" panose="020B0604030504040204" pitchFamily="34" charset="-128"/>
              </a:rPr>
              <a:t> </a:t>
            </a:r>
            <a:r>
              <a:rPr lang="ja-JP" altLang="en-US">
                <a:latin typeface="Meiryo" panose="020B0604030504040204" pitchFamily="34" charset="-128"/>
                <a:ea typeface="Meiryo" panose="020B0604030504040204" pitchFamily="34" charset="-128"/>
              </a:rPr>
              <a:t>浩</a:t>
            </a:r>
            <a:r>
              <a:rPr lang="en-US" altLang="ja-JP" dirty="0">
                <a:latin typeface="Meiryo" panose="020B0604030504040204" pitchFamily="34" charset="-128"/>
                <a:ea typeface="Meiryo" panose="020B0604030504040204" pitchFamily="34" charset="-128"/>
              </a:rPr>
              <a:t> </a:t>
            </a:r>
            <a:r>
              <a:rPr lang="ja-JP" altLang="en-US">
                <a:latin typeface="Meiryo" panose="020B0604030504040204" pitchFamily="34" charset="-128"/>
                <a:ea typeface="Meiryo" panose="020B0604030504040204" pitchFamily="34" charset="-128"/>
              </a:rPr>
              <a:t>氏</a:t>
            </a:r>
            <a:endParaRPr lang="en-US" altLang="ja-JP" dirty="0">
              <a:latin typeface="Meiryo" panose="020B0604030504040204" pitchFamily="34" charset="-128"/>
              <a:ea typeface="Meiryo" panose="020B0604030504040204" pitchFamily="34" charset="-128"/>
            </a:endParaRPr>
          </a:p>
          <a:p>
            <a:pPr marL="0" indent="0">
              <a:buNone/>
            </a:pPr>
            <a:r>
              <a:rPr lang="ja-JP" altLang="en-US">
                <a:latin typeface="Meiryo" panose="020B0604030504040204" pitchFamily="34" charset="-128"/>
                <a:ea typeface="Meiryo" panose="020B0604030504040204" pitchFamily="34" charset="-128"/>
              </a:rPr>
              <a:t>障害児の発達臨床とその課題，学苑社</a:t>
            </a:r>
            <a:endParaRPr kumimoji="1" lang="en-US" altLang="ja-JP" dirty="0">
              <a:latin typeface="Meiryo" panose="020B0604030504040204" pitchFamily="34" charset="-128"/>
              <a:ea typeface="Meiryo" panose="020B0604030504040204" pitchFamily="34" charset="-128"/>
            </a:endParaRPr>
          </a:p>
          <a:p>
            <a:pPr lvl="1"/>
            <a:r>
              <a:rPr kumimoji="1" lang="ja-JP" altLang="en-US">
                <a:latin typeface="Meiryo" panose="020B0604030504040204" pitchFamily="34" charset="-128"/>
                <a:ea typeface="Meiryo" panose="020B0604030504040204" pitchFamily="34" charset="-128"/>
              </a:rPr>
              <a:t>発達の全体性</a:t>
            </a:r>
            <a:endParaRPr kumimoji="1" lang="en-US" altLang="ja-JP" dirty="0">
              <a:latin typeface="Meiryo" panose="020B0604030504040204" pitchFamily="34" charset="-128"/>
              <a:ea typeface="Meiryo" panose="020B0604030504040204" pitchFamily="34" charset="-128"/>
            </a:endParaRPr>
          </a:p>
          <a:p>
            <a:pPr lvl="1"/>
            <a:r>
              <a:rPr lang="ja-JP" altLang="en-US">
                <a:latin typeface="Meiryo" panose="020B0604030504040204" pitchFamily="34" charset="-128"/>
                <a:ea typeface="Meiryo" panose="020B0604030504040204" pitchFamily="34" charset="-128"/>
              </a:rPr>
              <a:t>発達の構造性</a:t>
            </a:r>
            <a:endParaRPr lang="en-US" altLang="ja-JP" dirty="0">
              <a:latin typeface="Meiryo" panose="020B0604030504040204" pitchFamily="34" charset="-128"/>
              <a:ea typeface="Meiryo" panose="020B0604030504040204" pitchFamily="34" charset="-128"/>
            </a:endParaRPr>
          </a:p>
          <a:p>
            <a:pPr lvl="1"/>
            <a:r>
              <a:rPr kumimoji="1" lang="ja-JP" altLang="en-US">
                <a:latin typeface="Meiryo" panose="020B0604030504040204" pitchFamily="34" charset="-128"/>
                <a:ea typeface="Meiryo" panose="020B0604030504040204" pitchFamily="34" charset="-128"/>
              </a:rPr>
              <a:t>発達の意味性</a:t>
            </a:r>
            <a:endParaRPr kumimoji="1" lang="en-US" altLang="ja-JP" dirty="0">
              <a:latin typeface="Meiryo" panose="020B0604030504040204" pitchFamily="34" charset="-128"/>
              <a:ea typeface="Meiryo" panose="020B0604030504040204" pitchFamily="34" charset="-128"/>
            </a:endParaRPr>
          </a:p>
          <a:p>
            <a:pPr lvl="1"/>
            <a:r>
              <a:rPr kumimoji="1" lang="ja-JP" altLang="en-US">
                <a:latin typeface="Meiryo" panose="020B0604030504040204" pitchFamily="34" charset="-128"/>
                <a:ea typeface="Meiryo" panose="020B0604030504040204" pitchFamily="34" charset="-128"/>
              </a:rPr>
              <a:t>発達の可能性</a:t>
            </a:r>
            <a:endParaRPr kumimoji="1" lang="en-US" altLang="ja-JP" dirty="0">
              <a:latin typeface="Meiryo" panose="020B0604030504040204" pitchFamily="34" charset="-128"/>
              <a:ea typeface="Meiryo" panose="020B0604030504040204" pitchFamily="34" charset="-128"/>
            </a:endParaRPr>
          </a:p>
          <a:p>
            <a:pPr lvl="1"/>
            <a:endParaRPr kumimoji="1" lang="en-US" altLang="ja-JP" dirty="0">
              <a:latin typeface="Meiryo" panose="020B0604030504040204" pitchFamily="34" charset="-128"/>
              <a:ea typeface="Meiryo" panose="020B0604030504040204" pitchFamily="34" charset="-128"/>
            </a:endParaRPr>
          </a:p>
        </p:txBody>
      </p:sp>
      <p:sp>
        <p:nvSpPr>
          <p:cNvPr id="6" name="四角形: 角を丸くする 5">
            <a:extLst>
              <a:ext uri="{FF2B5EF4-FFF2-40B4-BE49-F238E27FC236}">
                <a16:creationId xmlns:a16="http://schemas.microsoft.com/office/drawing/2014/main" id="{C3640A4B-C14F-20CF-8107-10D44C57C1D1}"/>
              </a:ext>
            </a:extLst>
          </p:cNvPr>
          <p:cNvSpPr/>
          <p:nvPr/>
        </p:nvSpPr>
        <p:spPr>
          <a:xfrm>
            <a:off x="6007100" y="5271599"/>
            <a:ext cx="2709417" cy="1238738"/>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ja-JP" altLang="en-US" dirty="0"/>
              <a:t>発達的視点について他にわかりやすい資料があれば活用ください</a:t>
            </a:r>
          </a:p>
        </p:txBody>
      </p:sp>
    </p:spTree>
    <p:extLst>
      <p:ext uri="{BB962C8B-B14F-4D97-AF65-F5344CB8AC3E}">
        <p14:creationId xmlns:p14="http://schemas.microsoft.com/office/powerpoint/2010/main" val="35313377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2FAED65-57FF-44E9-898A-0347F5DADA04}"/>
              </a:ext>
            </a:extLst>
          </p:cNvPr>
          <p:cNvSpPr>
            <a:spLocks noGrp="1"/>
          </p:cNvSpPr>
          <p:nvPr>
            <p:ph type="title"/>
          </p:nvPr>
        </p:nvSpPr>
        <p:spPr/>
        <p:txBody>
          <a:bodyPr>
            <a:noAutofit/>
          </a:bodyPr>
          <a:lstStyle/>
          <a:p>
            <a:r>
              <a:rPr lang="ja-JP" altLang="en-US" sz="2400" dirty="0">
                <a:latin typeface="メイリオ" panose="020B0604030504040204" pitchFamily="50" charset="-128"/>
                <a:ea typeface="メイリオ" panose="020B0604030504040204" pitchFamily="50" charset="-128"/>
              </a:rPr>
              <a:t>適切な支援計画 と 計画に基づく支援提供のためには</a:t>
            </a:r>
            <a:br>
              <a:rPr lang="en-US" altLang="ja-JP" sz="2400" dirty="0">
                <a:latin typeface="メイリオ" panose="020B0604030504040204" pitchFamily="50" charset="-128"/>
                <a:ea typeface="メイリオ" panose="020B0604030504040204" pitchFamily="50" charset="-128"/>
              </a:rPr>
            </a:br>
            <a:r>
              <a:rPr lang="ja-JP" altLang="en-US" sz="2400" dirty="0">
                <a:latin typeface="メイリオ" panose="020B0604030504040204" pitchFamily="50" charset="-128"/>
                <a:ea typeface="メイリオ" panose="020B0604030504040204" pitchFamily="50" charset="-128"/>
              </a:rPr>
              <a:t>適切な実態把握から</a:t>
            </a:r>
          </a:p>
        </p:txBody>
      </p:sp>
      <p:sp>
        <p:nvSpPr>
          <p:cNvPr id="3" name="コンテンツ プレースホルダー 2">
            <a:extLst>
              <a:ext uri="{FF2B5EF4-FFF2-40B4-BE49-F238E27FC236}">
                <a16:creationId xmlns:a16="http://schemas.microsoft.com/office/drawing/2014/main" id="{61747E42-DA76-4C76-9FC3-D33925CBAE03}"/>
              </a:ext>
            </a:extLst>
          </p:cNvPr>
          <p:cNvSpPr>
            <a:spLocks noGrp="1"/>
          </p:cNvSpPr>
          <p:nvPr>
            <p:ph idx="1"/>
          </p:nvPr>
        </p:nvSpPr>
        <p:spPr/>
        <p:txBody>
          <a:bodyPr>
            <a:normAutofit fontScale="92500" lnSpcReduction="10000"/>
          </a:bodyPr>
          <a:lstStyle/>
          <a:p>
            <a:r>
              <a:rPr lang="ja-JP" altLang="en-US" dirty="0">
                <a:latin typeface="メイリオ" panose="020B0604030504040204" pitchFamily="50" charset="-128"/>
                <a:ea typeface="メイリオ" panose="020B0604030504040204" pitchFamily="50" charset="-128"/>
              </a:rPr>
              <a:t>実態把握を進めるために、さまざまなアセスメントツールが開発されている</a:t>
            </a:r>
            <a:endParaRPr lang="en-US" altLang="ja-JP"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実際には、それぞれの施設において、対象としている子どもの状態像や年齢、施設において担っている役割に応じて用意されるべきものであるべき。それぞれの施設で大事にしている内容に応じた情報収集・実態把握のための取り組みが期待される</a:t>
            </a:r>
            <a:endParaRPr lang="en-US" altLang="ja-JP"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アセスメントにはフォーマルアセスメントとインフォーマルアセスメントがある</a:t>
            </a:r>
            <a:endParaRPr lang="en-US" altLang="ja-JP"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一定の観点で、一定のフォーマットに落とし込まれているものだと便利である</a:t>
            </a:r>
            <a:endParaRPr lang="en-US" altLang="ja-JP" dirty="0">
              <a:latin typeface="メイリオ" panose="020B0604030504040204" pitchFamily="50" charset="-128"/>
              <a:ea typeface="メイリオ" panose="020B0604030504040204" pitchFamily="50" charset="-128"/>
            </a:endParaRPr>
          </a:p>
          <a:p>
            <a:endParaRPr lang="en-US" altLang="ja-JP"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6175736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B16F569-FFD4-844B-B4CC-83CB3A4A4120}"/>
              </a:ext>
            </a:extLst>
          </p:cNvPr>
          <p:cNvSpPr>
            <a:spLocks noGrp="1"/>
          </p:cNvSpPr>
          <p:nvPr>
            <p:ph type="title"/>
          </p:nvPr>
        </p:nvSpPr>
        <p:spPr/>
        <p:txBody>
          <a:bodyPr/>
          <a:lstStyle/>
          <a:p>
            <a:r>
              <a:rPr lang="ja-JP" altLang="en-US" dirty="0">
                <a:latin typeface="Meiryo" panose="020B0604030504040204" pitchFamily="34" charset="-128"/>
                <a:ea typeface="Meiryo" panose="020B0604030504040204" pitchFamily="34" charset="-128"/>
              </a:rPr>
              <a:t>アセスメントの実際</a:t>
            </a:r>
            <a:br>
              <a:rPr lang="en-US" altLang="ja-JP" dirty="0">
                <a:latin typeface="Meiryo" panose="020B0604030504040204" pitchFamily="34" charset="-128"/>
                <a:ea typeface="Meiryo" panose="020B0604030504040204" pitchFamily="34" charset="-128"/>
              </a:rPr>
            </a:br>
            <a:endParaRPr kumimoji="1" lang="ja-JP" altLang="en-US" dirty="0"/>
          </a:p>
        </p:txBody>
      </p:sp>
      <p:sp>
        <p:nvSpPr>
          <p:cNvPr id="4" name="テキスト プレースホルダー 3">
            <a:extLst>
              <a:ext uri="{FF2B5EF4-FFF2-40B4-BE49-F238E27FC236}">
                <a16:creationId xmlns:a16="http://schemas.microsoft.com/office/drawing/2014/main" id="{7EE90BC3-78F0-AC4E-8BC2-78C581B04B0C}"/>
              </a:ext>
            </a:extLst>
          </p:cNvPr>
          <p:cNvSpPr>
            <a:spLocks noGrp="1"/>
          </p:cNvSpPr>
          <p:nvPr>
            <p:ph type="body" idx="1"/>
          </p:nvPr>
        </p:nvSpPr>
        <p:spPr/>
        <p:txBody>
          <a:bodyPr/>
          <a:lstStyle/>
          <a:p>
            <a:endParaRPr lang="ja-JP" altLang="en-US"/>
          </a:p>
        </p:txBody>
      </p:sp>
      <p:sp>
        <p:nvSpPr>
          <p:cNvPr id="5" name="角丸四角形吹き出し 4">
            <a:extLst>
              <a:ext uri="{FF2B5EF4-FFF2-40B4-BE49-F238E27FC236}">
                <a16:creationId xmlns:a16="http://schemas.microsoft.com/office/drawing/2014/main" id="{DB1FA928-700A-D164-67CB-FF2CF4107E84}"/>
              </a:ext>
            </a:extLst>
          </p:cNvPr>
          <p:cNvSpPr/>
          <p:nvPr/>
        </p:nvSpPr>
        <p:spPr>
          <a:xfrm>
            <a:off x="5981700" y="1120181"/>
            <a:ext cx="2808093" cy="1125140"/>
          </a:xfrm>
          <a:prstGeom prst="wedgeRoundRectCallout">
            <a:avLst>
              <a:gd name="adj1" fmla="val -32738"/>
              <a:gd name="adj2" fmla="val 75344"/>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ja-JP" altLang="en-US" sz="1400" dirty="0"/>
              <a:t>このセクションでは、アセスメント・情報収集の重要性について確認し、事業所の特徴に応じた実施の必要性を確認する</a:t>
            </a:r>
          </a:p>
        </p:txBody>
      </p:sp>
    </p:spTree>
    <p:extLst>
      <p:ext uri="{BB962C8B-B14F-4D97-AF65-F5344CB8AC3E}">
        <p14:creationId xmlns:p14="http://schemas.microsoft.com/office/powerpoint/2010/main" val="38731330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sz="3200"/>
            </a:pPr>
            <a:r>
              <a:rPr dirty="0" err="1">
                <a:latin typeface="Meiryo" panose="020B0604030504040204" pitchFamily="34" charset="-128"/>
                <a:ea typeface="Meiryo" panose="020B0604030504040204" pitchFamily="34" charset="-128"/>
              </a:rPr>
              <a:t>フォーマル</a:t>
            </a:r>
            <a:r>
              <a:rPr lang="ja-JP" altLang="en-US">
                <a:latin typeface="Meiryo" panose="020B0604030504040204" pitchFamily="34" charset="-128"/>
                <a:ea typeface="Meiryo" panose="020B0604030504040204" pitchFamily="34" charset="-128"/>
              </a:rPr>
              <a:t>・</a:t>
            </a:r>
            <a:r>
              <a:rPr dirty="0" err="1">
                <a:latin typeface="Meiryo" panose="020B0604030504040204" pitchFamily="34" charset="-128"/>
                <a:ea typeface="Meiryo" panose="020B0604030504040204" pitchFamily="34" charset="-128"/>
              </a:rPr>
              <a:t>アセスメント</a:t>
            </a:r>
            <a:br>
              <a:rPr lang="en-US" dirty="0">
                <a:latin typeface="Meiryo" panose="020B0604030504040204" pitchFamily="34" charset="-128"/>
                <a:ea typeface="Meiryo" panose="020B0604030504040204" pitchFamily="34" charset="-128"/>
              </a:rPr>
            </a:br>
            <a:r>
              <a:rPr dirty="0" err="1">
                <a:latin typeface="Meiryo" panose="020B0604030504040204" pitchFamily="34" charset="-128"/>
                <a:ea typeface="Meiryo" panose="020B0604030504040204" pitchFamily="34" charset="-128"/>
              </a:rPr>
              <a:t>インフォーマル</a:t>
            </a:r>
            <a:r>
              <a:rPr lang="ja-JP" altLang="en-US">
                <a:latin typeface="Meiryo" panose="020B0604030504040204" pitchFamily="34" charset="-128"/>
                <a:ea typeface="Meiryo" panose="020B0604030504040204" pitchFamily="34" charset="-128"/>
              </a:rPr>
              <a:t>・</a:t>
            </a:r>
            <a:r>
              <a:rPr dirty="0" err="1">
                <a:latin typeface="Meiryo" panose="020B0604030504040204" pitchFamily="34" charset="-128"/>
                <a:ea typeface="Meiryo" panose="020B0604030504040204" pitchFamily="34" charset="-128"/>
              </a:rPr>
              <a:t>アセス</a:t>
            </a:r>
            <a:r>
              <a:rPr lang="ja-JP" altLang="en-US">
                <a:latin typeface="Meiryo" panose="020B0604030504040204" pitchFamily="34" charset="-128"/>
                <a:ea typeface="Meiryo" panose="020B0604030504040204" pitchFamily="34" charset="-128"/>
              </a:rPr>
              <a:t>メント</a:t>
            </a:r>
            <a:endParaRPr dirty="0">
              <a:latin typeface="Meiryo" panose="020B0604030504040204" pitchFamily="34" charset="-128"/>
              <a:ea typeface="Meiryo" panose="020B0604030504040204" pitchFamily="34" charset="-128"/>
            </a:endParaRPr>
          </a:p>
        </p:txBody>
      </p:sp>
      <p:sp>
        <p:nvSpPr>
          <p:cNvPr id="4" name="テキスト プレースホルダー 3">
            <a:extLst>
              <a:ext uri="{FF2B5EF4-FFF2-40B4-BE49-F238E27FC236}">
                <a16:creationId xmlns:a16="http://schemas.microsoft.com/office/drawing/2014/main" id="{A2B2F872-F8C1-9F7E-3367-0E3AB84A49EB}"/>
              </a:ext>
            </a:extLst>
          </p:cNvPr>
          <p:cNvSpPr>
            <a:spLocks noGrp="1"/>
          </p:cNvSpPr>
          <p:nvPr>
            <p:ph type="body" idx="1"/>
          </p:nvPr>
        </p:nvSpPr>
        <p:spPr/>
        <p:txBody>
          <a:bodyPr>
            <a:normAutofit fontScale="85000" lnSpcReduction="10000"/>
          </a:bodyPr>
          <a:lstStyle/>
          <a:p>
            <a:r>
              <a:rPr lang="ja-JP" altLang="en-US">
                <a:latin typeface="Meiryo" panose="020B0604030504040204" pitchFamily="34" charset="-128"/>
                <a:ea typeface="Meiryo" panose="020B0604030504040204" pitchFamily="34" charset="-128"/>
              </a:rPr>
              <a:t>フォーマル・アセスメント</a:t>
            </a:r>
            <a:endParaRPr lang="en-US" altLang="ja-JP" dirty="0">
              <a:latin typeface="Meiryo" panose="020B0604030504040204" pitchFamily="34" charset="-128"/>
              <a:ea typeface="Meiryo" panose="020B0604030504040204" pitchFamily="34" charset="-128"/>
            </a:endParaRPr>
          </a:p>
          <a:p>
            <a:r>
              <a:rPr lang="en" altLang="ja-JP" dirty="0">
                <a:latin typeface="Meiryo" panose="020B0604030504040204" pitchFamily="34" charset="-128"/>
                <a:ea typeface="Meiryo" panose="020B0604030504040204" pitchFamily="34" charset="-128"/>
              </a:rPr>
              <a:t>Formal Assessment</a:t>
            </a:r>
            <a:endParaRPr lang="ja-JP" altLang="en-US">
              <a:latin typeface="Meiryo" panose="020B0604030504040204" pitchFamily="34" charset="-128"/>
              <a:ea typeface="Meiryo" panose="020B0604030504040204" pitchFamily="34" charset="-128"/>
            </a:endParaRPr>
          </a:p>
        </p:txBody>
      </p:sp>
      <p:sp>
        <p:nvSpPr>
          <p:cNvPr id="5" name="コンテンツ プレースホルダー 4">
            <a:extLst>
              <a:ext uri="{FF2B5EF4-FFF2-40B4-BE49-F238E27FC236}">
                <a16:creationId xmlns:a16="http://schemas.microsoft.com/office/drawing/2014/main" id="{B6F6AE60-ADBB-9626-EDA2-68AFFC2DB91F}"/>
              </a:ext>
            </a:extLst>
          </p:cNvPr>
          <p:cNvSpPr>
            <a:spLocks noGrp="1"/>
          </p:cNvSpPr>
          <p:nvPr>
            <p:ph sz="half" idx="2"/>
          </p:nvPr>
        </p:nvSpPr>
        <p:spPr/>
        <p:txBody>
          <a:bodyPr>
            <a:normAutofit fontScale="55000" lnSpcReduction="20000"/>
          </a:bodyPr>
          <a:lstStyle/>
          <a:p>
            <a:pPr marL="0" indent="0">
              <a:buNone/>
            </a:pPr>
            <a:r>
              <a:rPr lang="ja-JP" altLang="en-US">
                <a:latin typeface="Meiryo" panose="020B0604030504040204" pitchFamily="34" charset="-128"/>
                <a:ea typeface="Meiryo" panose="020B0604030504040204" pitchFamily="34" charset="-128"/>
              </a:rPr>
              <a:t>標準化された方法で客観的に評価する</a:t>
            </a:r>
            <a:endParaRPr lang="en-US" altLang="ja-JP" dirty="0">
              <a:latin typeface="Meiryo" panose="020B0604030504040204" pitchFamily="34" charset="-128"/>
              <a:ea typeface="Meiryo" panose="020B0604030504040204" pitchFamily="34" charset="-128"/>
            </a:endParaRPr>
          </a:p>
          <a:p>
            <a:pPr marL="0" indent="0">
              <a:buNone/>
            </a:pPr>
            <a:r>
              <a:rPr lang="en-US" altLang="ja-JP" dirty="0">
                <a:latin typeface="Meiryo" panose="020B0604030504040204" pitchFamily="34" charset="-128"/>
                <a:ea typeface="Meiryo" panose="020B0604030504040204" pitchFamily="34" charset="-128"/>
              </a:rPr>
              <a:t>【</a:t>
            </a:r>
            <a:r>
              <a:rPr lang="ja-JP" altLang="en-US">
                <a:latin typeface="Meiryo" panose="020B0604030504040204" pitchFamily="34" charset="-128"/>
                <a:ea typeface="Meiryo" panose="020B0604030504040204" pitchFamily="34" charset="-128"/>
              </a:rPr>
              <a:t>特徴</a:t>
            </a:r>
            <a:r>
              <a:rPr lang="en-US" altLang="ja-JP" dirty="0">
                <a:latin typeface="Meiryo" panose="020B0604030504040204" pitchFamily="34" charset="-128"/>
                <a:ea typeface="Meiryo" panose="020B0604030504040204" pitchFamily="34" charset="-128"/>
              </a:rPr>
              <a:t>】</a:t>
            </a:r>
          </a:p>
          <a:p>
            <a:r>
              <a:rPr lang="ja-JP" altLang="en-US">
                <a:latin typeface="Meiryo" panose="020B0604030504040204" pitchFamily="34" charset="-128"/>
                <a:ea typeface="Meiryo" panose="020B0604030504040204" pitchFamily="34" charset="-128"/>
              </a:rPr>
              <a:t>マニュアルや検査がある</a:t>
            </a:r>
            <a:endParaRPr lang="en-US" altLang="ja-JP" dirty="0">
              <a:latin typeface="Meiryo" panose="020B0604030504040204" pitchFamily="34" charset="-128"/>
              <a:ea typeface="Meiryo" panose="020B0604030504040204" pitchFamily="34" charset="-128"/>
            </a:endParaRPr>
          </a:p>
          <a:p>
            <a:r>
              <a:rPr lang="ja-JP" altLang="en-US">
                <a:latin typeface="Meiryo" panose="020B0604030504040204" pitchFamily="34" charset="-128"/>
                <a:ea typeface="Meiryo" panose="020B0604030504040204" pitchFamily="34" charset="-128"/>
              </a:rPr>
              <a:t>スコアや数値で結果が出る</a:t>
            </a:r>
            <a:endParaRPr lang="en-US" altLang="ja-JP" dirty="0">
              <a:latin typeface="Meiryo" panose="020B0604030504040204" pitchFamily="34" charset="-128"/>
              <a:ea typeface="Meiryo" panose="020B0604030504040204" pitchFamily="34" charset="-128"/>
            </a:endParaRPr>
          </a:p>
          <a:p>
            <a:r>
              <a:rPr lang="ja-JP" altLang="en-US">
                <a:latin typeface="Meiryo" panose="020B0604030504040204" pitchFamily="34" charset="-128"/>
                <a:ea typeface="Meiryo" panose="020B0604030504040204" pitchFamily="34" charset="-128"/>
              </a:rPr>
              <a:t>把握できる領域は検査により特定されている</a:t>
            </a:r>
            <a:endParaRPr lang="en-US" altLang="ja-JP" dirty="0">
              <a:latin typeface="Meiryo" panose="020B0604030504040204" pitchFamily="34" charset="-128"/>
              <a:ea typeface="Meiryo" panose="020B0604030504040204" pitchFamily="34" charset="-128"/>
            </a:endParaRPr>
          </a:p>
          <a:p>
            <a:pPr marL="0" indent="0">
              <a:buNone/>
            </a:pPr>
            <a:r>
              <a:rPr lang="en-US" altLang="ja-JP" dirty="0">
                <a:latin typeface="Meiryo" panose="020B0604030504040204" pitchFamily="34" charset="-128"/>
                <a:ea typeface="Meiryo" panose="020B0604030504040204" pitchFamily="34" charset="-128"/>
              </a:rPr>
              <a:t>【</a:t>
            </a:r>
            <a:r>
              <a:rPr lang="ja-JP" altLang="en-US">
                <a:latin typeface="Meiryo" panose="020B0604030504040204" pitchFamily="34" charset="-128"/>
                <a:ea typeface="Meiryo" panose="020B0604030504040204" pitchFamily="34" charset="-128"/>
              </a:rPr>
              <a:t>長所</a:t>
            </a:r>
            <a:r>
              <a:rPr lang="en-US" altLang="ja-JP" dirty="0">
                <a:latin typeface="Meiryo" panose="020B0604030504040204" pitchFamily="34" charset="-128"/>
                <a:ea typeface="Meiryo" panose="020B0604030504040204" pitchFamily="34" charset="-128"/>
              </a:rPr>
              <a:t>】</a:t>
            </a:r>
          </a:p>
          <a:p>
            <a:r>
              <a:rPr lang="ja-JP" altLang="en-US">
                <a:latin typeface="Meiryo" panose="020B0604030504040204" pitchFamily="34" charset="-128"/>
                <a:ea typeface="Meiryo" panose="020B0604030504040204" pitchFamily="34" charset="-128"/>
              </a:rPr>
              <a:t>客観性・信頼性が高い</a:t>
            </a:r>
            <a:endParaRPr lang="en-US" altLang="ja-JP" dirty="0">
              <a:latin typeface="Meiryo" panose="020B0604030504040204" pitchFamily="34" charset="-128"/>
              <a:ea typeface="Meiryo" panose="020B0604030504040204" pitchFamily="34" charset="-128"/>
            </a:endParaRPr>
          </a:p>
          <a:p>
            <a:pPr marL="0" indent="0">
              <a:buNone/>
            </a:pPr>
            <a:r>
              <a:rPr lang="en-US" altLang="ja-JP" dirty="0">
                <a:latin typeface="Meiryo" panose="020B0604030504040204" pitchFamily="34" charset="-128"/>
                <a:ea typeface="Meiryo" panose="020B0604030504040204" pitchFamily="34" charset="-128"/>
              </a:rPr>
              <a:t>【</a:t>
            </a:r>
            <a:r>
              <a:rPr lang="ja-JP" altLang="en-US">
                <a:latin typeface="Meiryo" panose="020B0604030504040204" pitchFamily="34" charset="-128"/>
                <a:ea typeface="Meiryo" panose="020B0604030504040204" pitchFamily="34" charset="-128"/>
              </a:rPr>
              <a:t>短所</a:t>
            </a:r>
            <a:r>
              <a:rPr lang="en-US" altLang="ja-JP" dirty="0">
                <a:latin typeface="Meiryo" panose="020B0604030504040204" pitchFamily="34" charset="-128"/>
                <a:ea typeface="Meiryo" panose="020B0604030504040204" pitchFamily="34" charset="-128"/>
              </a:rPr>
              <a:t>】</a:t>
            </a:r>
          </a:p>
          <a:p>
            <a:r>
              <a:rPr lang="ja-JP" altLang="en-US">
                <a:latin typeface="Meiryo" panose="020B0604030504040204" pitchFamily="34" charset="-128"/>
                <a:ea typeface="Meiryo" panose="020B0604030504040204" pitchFamily="34" charset="-128"/>
              </a:rPr>
              <a:t>実施に時間</a:t>
            </a:r>
            <a:endParaRPr lang="en-US" altLang="ja-JP" dirty="0">
              <a:latin typeface="Meiryo" panose="020B0604030504040204" pitchFamily="34" charset="-128"/>
              <a:ea typeface="Meiryo" panose="020B0604030504040204" pitchFamily="34" charset="-128"/>
            </a:endParaRPr>
          </a:p>
          <a:p>
            <a:r>
              <a:rPr lang="ja-JP" altLang="en-US">
                <a:latin typeface="Meiryo" panose="020B0604030504040204" pitchFamily="34" charset="-128"/>
                <a:ea typeface="Meiryo" panose="020B0604030504040204" pitchFamily="34" charset="-128"/>
              </a:rPr>
              <a:t>専門知識が必要</a:t>
            </a:r>
            <a:endParaRPr lang="en-US" altLang="ja-JP" dirty="0">
              <a:latin typeface="Meiryo" panose="020B0604030504040204" pitchFamily="34" charset="-128"/>
              <a:ea typeface="Meiryo" panose="020B0604030504040204" pitchFamily="34" charset="-128"/>
            </a:endParaRPr>
          </a:p>
          <a:p>
            <a:pPr marL="0" indent="0">
              <a:buNone/>
            </a:pPr>
            <a:endParaRPr lang="ja-JP" altLang="en-US">
              <a:latin typeface="Meiryo" panose="020B0604030504040204" pitchFamily="34" charset="-128"/>
              <a:ea typeface="Meiryo" panose="020B0604030504040204" pitchFamily="34" charset="-128"/>
            </a:endParaRPr>
          </a:p>
        </p:txBody>
      </p:sp>
      <p:sp>
        <p:nvSpPr>
          <p:cNvPr id="6" name="テキスト プレースホルダー 5">
            <a:extLst>
              <a:ext uri="{FF2B5EF4-FFF2-40B4-BE49-F238E27FC236}">
                <a16:creationId xmlns:a16="http://schemas.microsoft.com/office/drawing/2014/main" id="{AE0CC6E5-96CD-AE7D-5957-9A6937A4B63F}"/>
              </a:ext>
            </a:extLst>
          </p:cNvPr>
          <p:cNvSpPr>
            <a:spLocks noGrp="1"/>
          </p:cNvSpPr>
          <p:nvPr>
            <p:ph type="body" sz="quarter" idx="3"/>
          </p:nvPr>
        </p:nvSpPr>
        <p:spPr/>
        <p:txBody>
          <a:bodyPr>
            <a:normAutofit fontScale="85000" lnSpcReduction="10000"/>
          </a:bodyPr>
          <a:lstStyle/>
          <a:p>
            <a:r>
              <a:rPr lang="ja-JP" altLang="en-US">
                <a:latin typeface="Meiryo" panose="020B0604030504040204" pitchFamily="34" charset="-128"/>
                <a:ea typeface="Meiryo" panose="020B0604030504040204" pitchFamily="34" charset="-128"/>
              </a:rPr>
              <a:t>インフォーマル・アセスメント</a:t>
            </a:r>
            <a:endParaRPr lang="en-US" altLang="ja-JP" dirty="0">
              <a:latin typeface="Meiryo" panose="020B0604030504040204" pitchFamily="34" charset="-128"/>
              <a:ea typeface="Meiryo" panose="020B0604030504040204" pitchFamily="34" charset="-128"/>
            </a:endParaRPr>
          </a:p>
          <a:p>
            <a:r>
              <a:rPr lang="en" altLang="ja-JP" dirty="0">
                <a:latin typeface="Meiryo" panose="020B0604030504040204" pitchFamily="34" charset="-128"/>
                <a:ea typeface="Meiryo" panose="020B0604030504040204" pitchFamily="34" charset="-128"/>
              </a:rPr>
              <a:t>Informal Assessment</a:t>
            </a:r>
            <a:endParaRPr lang="ja-JP" altLang="en-US">
              <a:latin typeface="Meiryo" panose="020B0604030504040204" pitchFamily="34" charset="-128"/>
              <a:ea typeface="Meiryo" panose="020B0604030504040204" pitchFamily="34" charset="-128"/>
            </a:endParaRPr>
          </a:p>
        </p:txBody>
      </p:sp>
      <p:sp>
        <p:nvSpPr>
          <p:cNvPr id="7" name="コンテンツ プレースホルダー 6">
            <a:extLst>
              <a:ext uri="{FF2B5EF4-FFF2-40B4-BE49-F238E27FC236}">
                <a16:creationId xmlns:a16="http://schemas.microsoft.com/office/drawing/2014/main" id="{19D6AE78-E430-A28F-FFFD-BFA465D3E80B}"/>
              </a:ext>
            </a:extLst>
          </p:cNvPr>
          <p:cNvSpPr>
            <a:spLocks noGrp="1"/>
          </p:cNvSpPr>
          <p:nvPr>
            <p:ph sz="quarter" idx="4"/>
          </p:nvPr>
        </p:nvSpPr>
        <p:spPr/>
        <p:txBody>
          <a:bodyPr>
            <a:normAutofit fontScale="55000" lnSpcReduction="20000"/>
          </a:bodyPr>
          <a:lstStyle/>
          <a:p>
            <a:pPr marL="0" indent="0">
              <a:buNone/>
            </a:pPr>
            <a:r>
              <a:rPr lang="ja-JP" altLang="en-US">
                <a:latin typeface="Meiryo" panose="020B0604030504040204" pitchFamily="34" charset="-128"/>
                <a:ea typeface="Meiryo" panose="020B0604030504040204" pitchFamily="34" charset="-128"/>
              </a:rPr>
              <a:t>行動観察を中心にして、関わりながら評価することができる</a:t>
            </a:r>
            <a:endParaRPr lang="en-US" altLang="ja-JP" dirty="0">
              <a:latin typeface="Meiryo" panose="020B0604030504040204" pitchFamily="34" charset="-128"/>
              <a:ea typeface="Meiryo" panose="020B0604030504040204" pitchFamily="34" charset="-128"/>
            </a:endParaRPr>
          </a:p>
          <a:p>
            <a:pPr marL="0" indent="0">
              <a:buNone/>
            </a:pPr>
            <a:r>
              <a:rPr lang="en-US" altLang="ja-JP" dirty="0">
                <a:latin typeface="Meiryo" panose="020B0604030504040204" pitchFamily="34" charset="-128"/>
                <a:ea typeface="Meiryo" panose="020B0604030504040204" pitchFamily="34" charset="-128"/>
              </a:rPr>
              <a:t>【</a:t>
            </a:r>
            <a:r>
              <a:rPr lang="ja-JP" altLang="en-US">
                <a:latin typeface="Meiryo" panose="020B0604030504040204" pitchFamily="34" charset="-128"/>
                <a:ea typeface="Meiryo" panose="020B0604030504040204" pitchFamily="34" charset="-128"/>
              </a:rPr>
              <a:t>特徴</a:t>
            </a:r>
            <a:r>
              <a:rPr lang="en-US" altLang="ja-JP" dirty="0">
                <a:latin typeface="Meiryo" panose="020B0604030504040204" pitchFamily="34" charset="-128"/>
                <a:ea typeface="Meiryo" panose="020B0604030504040204" pitchFamily="34" charset="-128"/>
              </a:rPr>
              <a:t>】</a:t>
            </a:r>
          </a:p>
          <a:p>
            <a:r>
              <a:rPr lang="ja-JP" altLang="en-US">
                <a:latin typeface="Meiryo" panose="020B0604030504040204" pitchFamily="34" charset="-128"/>
                <a:ea typeface="Meiryo" panose="020B0604030504040204" pitchFamily="34" charset="-128"/>
              </a:rPr>
              <a:t>柔軟に実施可能</a:t>
            </a:r>
            <a:endParaRPr lang="en-US" altLang="ja-JP" dirty="0">
              <a:latin typeface="Meiryo" panose="020B0604030504040204" pitchFamily="34" charset="-128"/>
              <a:ea typeface="Meiryo" panose="020B0604030504040204" pitchFamily="34" charset="-128"/>
            </a:endParaRPr>
          </a:p>
          <a:p>
            <a:r>
              <a:rPr lang="ja-JP" altLang="en-US">
                <a:latin typeface="Meiryo" panose="020B0604030504040204" pitchFamily="34" charset="-128"/>
                <a:ea typeface="Meiryo" panose="020B0604030504040204" pitchFamily="34" charset="-128"/>
              </a:rPr>
              <a:t>子どもの自然な様子を捉える</a:t>
            </a:r>
            <a:endParaRPr lang="en-US" altLang="ja-JP" dirty="0">
              <a:latin typeface="Meiryo" panose="020B0604030504040204" pitchFamily="34" charset="-128"/>
              <a:ea typeface="Meiryo" panose="020B0604030504040204" pitchFamily="34" charset="-128"/>
            </a:endParaRPr>
          </a:p>
          <a:p>
            <a:r>
              <a:rPr lang="ja-JP" altLang="en-US">
                <a:latin typeface="Meiryo" panose="020B0604030504040204" pitchFamily="34" charset="-128"/>
                <a:ea typeface="Meiryo" panose="020B0604030504040204" pitchFamily="34" charset="-128"/>
              </a:rPr>
              <a:t>多角的な観点を持つことができる</a:t>
            </a:r>
            <a:endParaRPr lang="en-US" altLang="ja-JP" dirty="0">
              <a:latin typeface="Meiryo" panose="020B0604030504040204" pitchFamily="34" charset="-128"/>
              <a:ea typeface="Meiryo" panose="020B0604030504040204" pitchFamily="34" charset="-128"/>
            </a:endParaRPr>
          </a:p>
          <a:p>
            <a:pPr marL="0" indent="0">
              <a:buNone/>
            </a:pPr>
            <a:r>
              <a:rPr lang="en-US" altLang="ja-JP" dirty="0">
                <a:latin typeface="Meiryo" panose="020B0604030504040204" pitchFamily="34" charset="-128"/>
                <a:ea typeface="Meiryo" panose="020B0604030504040204" pitchFamily="34" charset="-128"/>
              </a:rPr>
              <a:t>【</a:t>
            </a:r>
            <a:r>
              <a:rPr lang="ja-JP" altLang="en-US">
                <a:latin typeface="Meiryo" panose="020B0604030504040204" pitchFamily="34" charset="-128"/>
                <a:ea typeface="Meiryo" panose="020B0604030504040204" pitchFamily="34" charset="-128"/>
              </a:rPr>
              <a:t>長所</a:t>
            </a:r>
            <a:r>
              <a:rPr lang="en-US" altLang="ja-JP" dirty="0">
                <a:latin typeface="Meiryo" panose="020B0604030504040204" pitchFamily="34" charset="-128"/>
                <a:ea typeface="Meiryo" panose="020B0604030504040204" pitchFamily="34" charset="-128"/>
              </a:rPr>
              <a:t>】</a:t>
            </a:r>
          </a:p>
          <a:p>
            <a:r>
              <a:rPr lang="ja-JP" altLang="en-US">
                <a:latin typeface="Meiryo" panose="020B0604030504040204" pitchFamily="34" charset="-128"/>
                <a:ea typeface="Meiryo" panose="020B0604030504040204" pitchFamily="34" charset="-128"/>
              </a:rPr>
              <a:t>普段の姿を見られる</a:t>
            </a:r>
            <a:endParaRPr lang="en-US" altLang="ja-JP" dirty="0">
              <a:latin typeface="Meiryo" panose="020B0604030504040204" pitchFamily="34" charset="-128"/>
              <a:ea typeface="Meiryo" panose="020B0604030504040204" pitchFamily="34" charset="-128"/>
            </a:endParaRPr>
          </a:p>
          <a:p>
            <a:pPr marL="0" indent="0">
              <a:buNone/>
            </a:pPr>
            <a:r>
              <a:rPr lang="en-US" altLang="ja-JP" dirty="0">
                <a:latin typeface="Meiryo" panose="020B0604030504040204" pitchFamily="34" charset="-128"/>
                <a:ea typeface="Meiryo" panose="020B0604030504040204" pitchFamily="34" charset="-128"/>
              </a:rPr>
              <a:t>【</a:t>
            </a:r>
            <a:r>
              <a:rPr lang="ja-JP" altLang="en-US">
                <a:latin typeface="Meiryo" panose="020B0604030504040204" pitchFamily="34" charset="-128"/>
                <a:ea typeface="Meiryo" panose="020B0604030504040204" pitchFamily="34" charset="-128"/>
              </a:rPr>
              <a:t>短所</a:t>
            </a:r>
            <a:r>
              <a:rPr lang="en-US" altLang="ja-JP" dirty="0">
                <a:latin typeface="Meiryo" panose="020B0604030504040204" pitchFamily="34" charset="-128"/>
                <a:ea typeface="Meiryo" panose="020B0604030504040204" pitchFamily="34" charset="-128"/>
              </a:rPr>
              <a:t>】</a:t>
            </a:r>
          </a:p>
          <a:p>
            <a:r>
              <a:rPr lang="ja-JP" altLang="en-US">
                <a:latin typeface="Meiryo" panose="020B0604030504040204" pitchFamily="34" charset="-128"/>
                <a:ea typeface="Meiryo" panose="020B0604030504040204" pitchFamily="34" charset="-128"/>
              </a:rPr>
              <a:t>主観的になりやすい</a:t>
            </a:r>
            <a:endParaRPr lang="en-US" altLang="ja-JP" dirty="0">
              <a:latin typeface="Meiryo" panose="020B0604030504040204" pitchFamily="34" charset="-128"/>
              <a:ea typeface="Meiryo" panose="020B0604030504040204" pitchFamily="34" charset="-128"/>
            </a:endParaRPr>
          </a:p>
          <a:p>
            <a:r>
              <a:rPr lang="ja-JP" altLang="en-US">
                <a:latin typeface="Meiryo" panose="020B0604030504040204" pitchFamily="34" charset="-128"/>
                <a:ea typeface="Meiryo" panose="020B0604030504040204" pitchFamily="34" charset="-128"/>
              </a:rPr>
              <a:t>他者と情報共有しにくいことがある</a:t>
            </a:r>
            <a:br>
              <a:rPr lang="ja-JP" altLang="en-US">
                <a:latin typeface="Meiryo" panose="020B0604030504040204" pitchFamily="34" charset="-128"/>
                <a:ea typeface="Meiryo" panose="020B0604030504040204" pitchFamily="34" charset="-128"/>
              </a:rPr>
            </a:br>
            <a:endParaRPr lang="ja-JP" altLang="en-US">
              <a:latin typeface="Meiryo" panose="020B0604030504040204" pitchFamily="34" charset="-128"/>
              <a:ea typeface="Meiryo" panose="020B0604030504040204" pitchFamily="34" charset="-128"/>
            </a:endParaRPr>
          </a:p>
          <a:p>
            <a:endParaRPr lang="ja-JP" altLang="en-US">
              <a:latin typeface="Meiryo" panose="020B0604030504040204" pitchFamily="34" charset="-128"/>
              <a:ea typeface="Meiryo" panose="020B0604030504040204" pitchFamily="34" charset="-128"/>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p:txBody>
          <a:bodyPr>
            <a:normAutofit/>
          </a:bodyPr>
          <a:lstStyle/>
          <a:p>
            <a:r>
              <a:rPr lang="ja-JP" altLang="en-US" u="sng" dirty="0">
                <a:solidFill>
                  <a:schemeClr val="tx1"/>
                </a:solidFill>
                <a:latin typeface="メイリオ" panose="020B0604030504040204" pitchFamily="50" charset="-128"/>
                <a:ea typeface="メイリオ" panose="020B0604030504040204" pitchFamily="50" charset="-128"/>
              </a:rPr>
              <a:t>発達支援</a:t>
            </a:r>
            <a:r>
              <a:rPr lang="ja-JP" altLang="en-US" u="sng">
                <a:solidFill>
                  <a:schemeClr val="tx1"/>
                </a:solidFill>
                <a:latin typeface="メイリオ" panose="020B0604030504040204" pitchFamily="50" charset="-128"/>
                <a:ea typeface="メイリオ" panose="020B0604030504040204" pitchFamily="50" charset="-128"/>
              </a:rPr>
              <a:t>における</a:t>
            </a:r>
            <a:br>
              <a:rPr lang="en-US" altLang="ja-JP" u="sng" dirty="0">
                <a:solidFill>
                  <a:schemeClr val="tx1"/>
                </a:solidFill>
                <a:latin typeface="メイリオ" panose="020B0604030504040204" pitchFamily="50" charset="-128"/>
                <a:ea typeface="メイリオ" panose="020B0604030504040204" pitchFamily="50" charset="-128"/>
              </a:rPr>
            </a:br>
            <a:r>
              <a:rPr lang="ja-JP" altLang="en-US" u="sng">
                <a:solidFill>
                  <a:schemeClr val="tx1"/>
                </a:solidFill>
                <a:latin typeface="メイリオ" panose="020B0604030504040204" pitchFamily="50" charset="-128"/>
                <a:ea typeface="メイリオ" panose="020B0604030504040204" pitchFamily="50" charset="-128"/>
              </a:rPr>
              <a:t>アセスメント</a:t>
            </a:r>
            <a:r>
              <a:rPr lang="ja-JP" altLang="en-US" u="sng" dirty="0">
                <a:solidFill>
                  <a:schemeClr val="tx1"/>
                </a:solidFill>
                <a:latin typeface="メイリオ" panose="020B0604030504040204" pitchFamily="50" charset="-128"/>
                <a:ea typeface="メイリオ" panose="020B0604030504040204" pitchFamily="50" charset="-128"/>
              </a:rPr>
              <a:t>の意義</a:t>
            </a:r>
          </a:p>
        </p:txBody>
      </p:sp>
      <p:sp>
        <p:nvSpPr>
          <p:cNvPr id="4" name="コンテンツ プレースホルダー 3">
            <a:extLst>
              <a:ext uri="{FF2B5EF4-FFF2-40B4-BE49-F238E27FC236}">
                <a16:creationId xmlns:a16="http://schemas.microsoft.com/office/drawing/2014/main" id="{058AA5A1-89ED-E63C-0507-222E08E3BF7B}"/>
              </a:ext>
            </a:extLst>
          </p:cNvPr>
          <p:cNvSpPr>
            <a:spLocks noGrp="1"/>
          </p:cNvSpPr>
          <p:nvPr>
            <p:ph idx="1"/>
          </p:nvPr>
        </p:nvSpPr>
        <p:spPr/>
        <p:txBody>
          <a:bodyPr>
            <a:normAutofit/>
          </a:bodyPr>
          <a:lstStyle/>
          <a:p>
            <a:r>
              <a:rPr lang="ja-JP" altLang="en-US" kern="0">
                <a:latin typeface="メイリオ" panose="020B0604030504040204" pitchFamily="50" charset="-128"/>
                <a:ea typeface="メイリオ" panose="020B0604030504040204" pitchFamily="50" charset="-128"/>
              </a:rPr>
              <a:t>支援に向けた対象</a:t>
            </a:r>
            <a:r>
              <a:rPr lang="ja-JP" altLang="en-US" u="sng" kern="0">
                <a:latin typeface="メイリオ" panose="020B0604030504040204" pitchFamily="50" charset="-128"/>
                <a:ea typeface="メイリオ" panose="020B0604030504040204" pitchFamily="50" charset="-128"/>
              </a:rPr>
              <a:t>理解</a:t>
            </a:r>
            <a:r>
              <a:rPr lang="ja-JP" altLang="en-US" kern="0">
                <a:latin typeface="メイリオ" panose="020B0604030504040204" pitchFamily="50" charset="-128"/>
                <a:ea typeface="メイリオ" panose="020B0604030504040204" pitchFamily="50" charset="-128"/>
              </a:rPr>
              <a:t>・</a:t>
            </a:r>
            <a:r>
              <a:rPr lang="ja-JP" altLang="en-US" u="sng" kern="0">
                <a:latin typeface="メイリオ" panose="020B0604030504040204" pitchFamily="50" charset="-128"/>
                <a:ea typeface="メイリオ" panose="020B0604030504040204" pitchFamily="50" charset="-128"/>
              </a:rPr>
              <a:t>解釈（見立て）</a:t>
            </a:r>
            <a:r>
              <a:rPr lang="ja-JP" altLang="en-US" kern="0">
                <a:latin typeface="メイリオ" panose="020B0604030504040204" pitchFamily="50" charset="-128"/>
                <a:ea typeface="メイリオ" panose="020B0604030504040204" pitchFamily="50" charset="-128"/>
              </a:rPr>
              <a:t>・</a:t>
            </a:r>
            <a:r>
              <a:rPr lang="ja-JP" altLang="en-US" u="sng" kern="0">
                <a:latin typeface="メイリオ" panose="020B0604030504040204" pitchFamily="50" charset="-128"/>
                <a:ea typeface="メイリオ" panose="020B0604030504040204" pitchFamily="50" charset="-128"/>
              </a:rPr>
              <a:t>仮説（手立て）</a:t>
            </a:r>
            <a:r>
              <a:rPr lang="ja-JP" altLang="en-US" kern="0">
                <a:latin typeface="メイリオ" panose="020B0604030504040204" pitchFamily="50" charset="-128"/>
                <a:ea typeface="メイリオ" panose="020B0604030504040204" pitchFamily="50" charset="-128"/>
              </a:rPr>
              <a:t>・</a:t>
            </a:r>
            <a:r>
              <a:rPr lang="ja-JP" altLang="en-US" u="sng" kern="0">
                <a:latin typeface="メイリオ" panose="020B0604030504040204" pitchFamily="50" charset="-128"/>
                <a:ea typeface="メイリオ" panose="020B0604030504040204" pitchFamily="50" charset="-128"/>
              </a:rPr>
              <a:t>検証</a:t>
            </a:r>
            <a:endParaRPr lang="en-US" altLang="ja-JP" kern="0" dirty="0">
              <a:latin typeface="メイリオ" panose="020B0604030504040204" pitchFamily="50" charset="-128"/>
              <a:ea typeface="メイリオ" panose="020B0604030504040204" pitchFamily="50" charset="-128"/>
            </a:endParaRPr>
          </a:p>
          <a:p>
            <a:pPr marL="350044" indent="-350044">
              <a:spcBef>
                <a:spcPts val="675"/>
              </a:spcBef>
              <a:buNone/>
            </a:pPr>
            <a:r>
              <a:rPr lang="ja-JP" altLang="en-US" sz="1500" kern="0">
                <a:latin typeface="メイリオ" panose="020B0604030504040204" pitchFamily="50" charset="-128"/>
                <a:ea typeface="メイリオ" panose="020B0604030504040204" pitchFamily="50" charset="-128"/>
              </a:rPr>
              <a:t>　　「一つ一つの情報を自分なりに解釈し、それらを組み立て、生じている問題の成り立ち </a:t>
            </a:r>
            <a:r>
              <a:rPr lang="en-US" altLang="ja-JP" sz="1500" kern="0" dirty="0">
                <a:latin typeface="メイリオ" panose="020B0604030504040204" pitchFamily="50" charset="-128"/>
                <a:ea typeface="メイリオ" panose="020B0604030504040204" pitchFamily="50" charset="-128"/>
              </a:rPr>
              <a:t>mechanism </a:t>
            </a:r>
            <a:r>
              <a:rPr lang="ja-JP" altLang="en-US" sz="1500" kern="0">
                <a:latin typeface="メイリオ" panose="020B0604030504040204" pitchFamily="50" charset="-128"/>
                <a:ea typeface="メイリオ" panose="020B0604030504040204" pitchFamily="50" charset="-128"/>
              </a:rPr>
              <a:t>を構成し（まとめ上げ）、支援課題を抽出すること、あるいは、その人がどんな人で、どんな支援を必要としているのかを明らかにすること」</a:t>
            </a:r>
          </a:p>
          <a:p>
            <a:pPr marL="0" indent="0" algn="r">
              <a:buNone/>
            </a:pPr>
            <a:r>
              <a:rPr lang="ja-JP" altLang="en-US" sz="1200" kern="0">
                <a:latin typeface="メイリオ" panose="020B0604030504040204" pitchFamily="50" charset="-128"/>
                <a:ea typeface="メイリオ" panose="020B0604030504040204" pitchFamily="50" charset="-128"/>
              </a:rPr>
              <a:t>近藤直司（</a:t>
            </a:r>
            <a:r>
              <a:rPr lang="en-US" altLang="ja-JP" sz="1200" kern="0" dirty="0">
                <a:latin typeface="メイリオ" panose="020B0604030504040204" pitchFamily="50" charset="-128"/>
                <a:ea typeface="メイリオ" panose="020B0604030504040204" pitchFamily="50" charset="-128"/>
              </a:rPr>
              <a:t>2012</a:t>
            </a:r>
            <a:r>
              <a:rPr lang="ja-JP" altLang="en-US" sz="1200" kern="0">
                <a:latin typeface="メイリオ" panose="020B0604030504040204" pitchFamily="50" charset="-128"/>
                <a:ea typeface="メイリオ" panose="020B0604030504040204" pitchFamily="50" charset="-128"/>
              </a:rPr>
              <a:t>）：アセスメント技術を高めるハンドブック．明石書店）</a:t>
            </a:r>
            <a:endParaRPr lang="en-US" altLang="ja-JP" kern="0" dirty="0">
              <a:latin typeface="メイリオ" panose="020B0604030504040204" pitchFamily="50" charset="-128"/>
              <a:ea typeface="メイリオ" panose="020B0604030504040204" pitchFamily="50" charset="-128"/>
            </a:endParaRPr>
          </a:p>
          <a:p>
            <a:pPr>
              <a:spcBef>
                <a:spcPts val="1013"/>
              </a:spcBef>
            </a:pPr>
            <a:r>
              <a:rPr lang="ja-JP" altLang="en-US" kern="0">
                <a:latin typeface="メイリオ" panose="020B0604030504040204" pitchFamily="50" charset="-128"/>
                <a:ea typeface="メイリオ" panose="020B0604030504040204" pitchFamily="50" charset="-128"/>
              </a:rPr>
              <a:t>包括的アセスメント：多面的な情報収集する各情報の関連性を捉える</a:t>
            </a:r>
          </a:p>
          <a:p>
            <a:pPr>
              <a:spcBef>
                <a:spcPts val="1013"/>
              </a:spcBef>
            </a:pPr>
            <a:r>
              <a:rPr lang="ja-JP" altLang="en-US" kern="0">
                <a:latin typeface="メイリオ" panose="020B0604030504040204" pitchFamily="50" charset="-128"/>
                <a:ea typeface="メイリオ" panose="020B0604030504040204" pitchFamily="50" charset="-128"/>
              </a:rPr>
              <a:t>発達的変化、支援の効果を評価し、支援内容の修正、次の支援目標・内容の作成・変更を行う</a:t>
            </a:r>
          </a:p>
          <a:p>
            <a:pPr>
              <a:spcBef>
                <a:spcPts val="1013"/>
              </a:spcBef>
            </a:pPr>
            <a:r>
              <a:rPr lang="ja-JP" altLang="en-US" kern="0">
                <a:latin typeface="メイリオ" panose="020B0604030504040204" pitchFamily="50" charset="-128"/>
                <a:ea typeface="メイリオ" panose="020B0604030504040204" pitchFamily="50" charset="-128"/>
              </a:rPr>
              <a:t>家族を含めた多様な関係者との共通理解を図る</a:t>
            </a:r>
          </a:p>
          <a:p>
            <a:endParaRPr lang="ja-JP" altLang="en-US"/>
          </a:p>
        </p:txBody>
      </p:sp>
    </p:spTree>
    <p:extLst>
      <p:ext uri="{BB962C8B-B14F-4D97-AF65-F5344CB8AC3E}">
        <p14:creationId xmlns:p14="http://schemas.microsoft.com/office/powerpoint/2010/main" val="11066053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r>
              <a:rPr lang="ja-JP" altLang="en-US" u="sng" dirty="0">
                <a:solidFill>
                  <a:schemeClr val="tx1"/>
                </a:solidFill>
                <a:latin typeface="メイリオ" panose="020B0604030504040204" pitchFamily="50" charset="-128"/>
                <a:ea typeface="メイリオ" panose="020B0604030504040204" pitchFamily="50" charset="-128"/>
              </a:rPr>
              <a:t>アセスメントの視点</a:t>
            </a:r>
          </a:p>
        </p:txBody>
      </p:sp>
      <p:sp>
        <p:nvSpPr>
          <p:cNvPr id="5123" name="Rectangle 3"/>
          <p:cNvSpPr>
            <a:spLocks noGrp="1" noChangeArrowheads="1"/>
          </p:cNvSpPr>
          <p:nvPr>
            <p:ph idx="1"/>
          </p:nvPr>
        </p:nvSpPr>
        <p:spPr/>
        <p:txBody>
          <a:bodyPr>
            <a:normAutofit fontScale="77500" lnSpcReduction="20000"/>
          </a:bodyPr>
          <a:lstStyle/>
          <a:p>
            <a:pPr>
              <a:lnSpc>
                <a:spcPct val="90000"/>
              </a:lnSpc>
              <a:buFontTx/>
              <a:buNone/>
            </a:pPr>
            <a:r>
              <a:rPr lang="ja-JP" altLang="en-US" dirty="0">
                <a:latin typeface="メイリオ" panose="020B0604030504040204" pitchFamily="50" charset="-128"/>
                <a:ea typeface="メイリオ" panose="020B0604030504040204" pitchFamily="50" charset="-128"/>
              </a:rPr>
              <a:t>☆こどもの発達の全体像の把握（要因間の関連性も）</a:t>
            </a:r>
          </a:p>
          <a:p>
            <a:pPr>
              <a:spcBef>
                <a:spcPts val="675"/>
              </a:spcBef>
              <a:buNone/>
            </a:pPr>
            <a:r>
              <a:rPr lang="ja-JP" altLang="en-US" u="sng">
                <a:latin typeface="メイリオ" panose="020B0604030504040204" pitchFamily="50" charset="-128"/>
                <a:ea typeface="メイリオ" panose="020B0604030504040204" pitchFamily="50" charset="-128"/>
              </a:rPr>
              <a:t>①</a:t>
            </a:r>
            <a:r>
              <a:rPr lang="ja-JP" altLang="en-US" u="sng" dirty="0">
                <a:latin typeface="メイリオ" panose="020B0604030504040204" pitchFamily="50" charset="-128"/>
                <a:ea typeface="メイリオ" panose="020B0604030504040204" pitchFamily="50" charset="-128"/>
              </a:rPr>
              <a:t>生物的な要因</a:t>
            </a:r>
            <a:r>
              <a:rPr lang="ja-JP" altLang="en-US" dirty="0">
                <a:latin typeface="メイリオ" panose="020B0604030504040204" pitchFamily="50" charset="-128"/>
                <a:ea typeface="メイリオ" panose="020B0604030504040204" pitchFamily="50" charset="-128"/>
              </a:rPr>
              <a:t>（生理・医学的側面）</a:t>
            </a:r>
          </a:p>
          <a:p>
            <a:pPr marL="239316" indent="148829">
              <a:buNone/>
            </a:pPr>
            <a:r>
              <a:rPr lang="ja-JP" altLang="en-US" dirty="0">
                <a:latin typeface="メイリオ" panose="020B0604030504040204" pitchFamily="50" charset="-128"/>
                <a:ea typeface="メイリオ" panose="020B0604030504040204" pitchFamily="50" charset="-128"/>
              </a:rPr>
              <a:t>発達及び障害の特性、生来的な気質、疾患（診断、病歴、神経・生理学的特徴、服薬等治療方針</a:t>
            </a:r>
            <a:r>
              <a:rPr lang="ja-JP" altLang="en-US">
                <a:latin typeface="メイリオ" panose="020B0604030504040204" pitchFamily="50" charset="-128"/>
                <a:ea typeface="メイリオ" panose="020B0604030504040204" pitchFamily="50" charset="-128"/>
              </a:rPr>
              <a:t>）など</a:t>
            </a:r>
            <a:endParaRPr lang="en-US" altLang="ja-JP" dirty="0">
              <a:latin typeface="メイリオ" panose="020B0604030504040204" pitchFamily="50" charset="-128"/>
              <a:ea typeface="メイリオ" panose="020B0604030504040204" pitchFamily="50" charset="-128"/>
            </a:endParaRPr>
          </a:p>
          <a:p>
            <a:pPr marL="239316" indent="-232172">
              <a:spcBef>
                <a:spcPts val="1650"/>
              </a:spcBef>
              <a:buNone/>
            </a:pPr>
            <a:r>
              <a:rPr lang="ja-JP" altLang="en-US" u="sng">
                <a:latin typeface="メイリオ" panose="020B0604030504040204" pitchFamily="50" charset="-128"/>
                <a:ea typeface="メイリオ" panose="020B0604030504040204" pitchFamily="50" charset="-128"/>
              </a:rPr>
              <a:t>②</a:t>
            </a:r>
            <a:r>
              <a:rPr lang="ja-JP" altLang="en-US" u="sng" dirty="0">
                <a:latin typeface="メイリオ" panose="020B0604030504040204" pitchFamily="50" charset="-128"/>
                <a:ea typeface="メイリオ" panose="020B0604030504040204" pitchFamily="50" charset="-128"/>
              </a:rPr>
              <a:t>心理的な要因</a:t>
            </a:r>
            <a:r>
              <a:rPr lang="ja-JP" altLang="en-US" dirty="0">
                <a:latin typeface="メイリオ" panose="020B0604030504040204" pitchFamily="50" charset="-128"/>
                <a:ea typeface="メイリオ" panose="020B0604030504040204" pitchFamily="50" charset="-128"/>
              </a:rPr>
              <a:t>（心理・学習・教育的</a:t>
            </a:r>
            <a:r>
              <a:rPr lang="ja-JP" altLang="en-US">
                <a:latin typeface="メイリオ" panose="020B0604030504040204" pitchFamily="50" charset="-128"/>
                <a:ea typeface="メイリオ" panose="020B0604030504040204" pitchFamily="50" charset="-128"/>
              </a:rPr>
              <a:t>側面）</a:t>
            </a:r>
            <a:endParaRPr lang="en-US" altLang="ja-JP" dirty="0">
              <a:latin typeface="メイリオ" panose="020B0604030504040204" pitchFamily="50" charset="-128"/>
              <a:ea typeface="メイリオ" panose="020B0604030504040204" pitchFamily="50" charset="-128"/>
            </a:endParaRPr>
          </a:p>
          <a:p>
            <a:pPr marL="239316" indent="148829">
              <a:buNone/>
            </a:pPr>
            <a:r>
              <a:rPr lang="ja-JP" altLang="en-US">
                <a:latin typeface="メイリオ" panose="020B0604030504040204" pitchFamily="50" charset="-128"/>
                <a:ea typeface="メイリオ" panose="020B0604030504040204" pitchFamily="50" charset="-128"/>
              </a:rPr>
              <a:t>不安</a:t>
            </a:r>
            <a:r>
              <a:rPr lang="ja-JP" altLang="en-US" dirty="0">
                <a:latin typeface="メイリオ" panose="020B0604030504040204" pitchFamily="50" charset="-128"/>
                <a:ea typeface="メイリオ" panose="020B0604030504040204" pitchFamily="50" charset="-128"/>
              </a:rPr>
              <a:t>、葛藤、希望、自己イメージ、防衛機制など（認知発達、言語コミュニケーション、社会・情動発達、運動発達などの発達面を含む）</a:t>
            </a:r>
            <a:r>
              <a:rPr lang="ja-JP" altLang="en-US">
                <a:latin typeface="メイリオ" panose="020B0604030504040204" pitchFamily="50" charset="-128"/>
                <a:ea typeface="メイリオ" panose="020B0604030504040204" pitchFamily="50" charset="-128"/>
              </a:rPr>
              <a:t>、反応パターン等</a:t>
            </a:r>
            <a:r>
              <a:rPr lang="ja-JP" altLang="en-US" dirty="0">
                <a:latin typeface="メイリオ" panose="020B0604030504040204" pitchFamily="50" charset="-128"/>
                <a:ea typeface="メイリオ" panose="020B0604030504040204" pitchFamily="50" charset="-128"/>
              </a:rPr>
              <a:t>の</a:t>
            </a:r>
            <a:r>
              <a:rPr lang="ja-JP" altLang="en-US">
                <a:latin typeface="メイリオ" panose="020B0604030504040204" pitchFamily="50" charset="-128"/>
                <a:ea typeface="メイリオ" panose="020B0604030504040204" pitchFamily="50" charset="-128"/>
              </a:rPr>
              <a:t>行動特徴</a:t>
            </a:r>
            <a:endParaRPr lang="en-US" altLang="ja-JP" dirty="0">
              <a:latin typeface="メイリオ" panose="020B0604030504040204" pitchFamily="50" charset="-128"/>
              <a:ea typeface="メイリオ" panose="020B0604030504040204" pitchFamily="50" charset="-128"/>
            </a:endParaRPr>
          </a:p>
          <a:p>
            <a:pPr marL="239316" indent="-232172">
              <a:spcBef>
                <a:spcPts val="1650"/>
              </a:spcBef>
              <a:buNone/>
            </a:pPr>
            <a:r>
              <a:rPr lang="ja-JP" altLang="en-US" u="sng">
                <a:latin typeface="メイリオ" panose="020B0604030504040204" pitchFamily="50" charset="-128"/>
                <a:ea typeface="メイリオ" panose="020B0604030504040204" pitchFamily="50" charset="-128"/>
              </a:rPr>
              <a:t>③</a:t>
            </a:r>
            <a:r>
              <a:rPr lang="ja-JP" altLang="en-US" u="sng" dirty="0">
                <a:latin typeface="メイリオ" panose="020B0604030504040204" pitchFamily="50" charset="-128"/>
                <a:ea typeface="メイリオ" panose="020B0604030504040204" pitchFamily="50" charset="-128"/>
              </a:rPr>
              <a:t>社会的な要因</a:t>
            </a:r>
            <a:r>
              <a:rPr lang="ja-JP" altLang="en-US" dirty="0">
                <a:latin typeface="メイリオ" panose="020B0604030504040204" pitchFamily="50" charset="-128"/>
                <a:ea typeface="メイリオ" panose="020B0604030504040204" pitchFamily="50" charset="-128"/>
              </a:rPr>
              <a:t>（環境・社会・</a:t>
            </a:r>
            <a:r>
              <a:rPr lang="ja-JP" altLang="en-US">
                <a:latin typeface="メイリオ" panose="020B0604030504040204" pitchFamily="50" charset="-128"/>
                <a:ea typeface="メイリオ" panose="020B0604030504040204" pitchFamily="50" charset="-128"/>
              </a:rPr>
              <a:t>文化的側面）</a:t>
            </a:r>
            <a:endParaRPr lang="en-US" altLang="ja-JP" dirty="0">
              <a:latin typeface="メイリオ" panose="020B0604030504040204" pitchFamily="50" charset="-128"/>
              <a:ea typeface="メイリオ" panose="020B0604030504040204" pitchFamily="50" charset="-128"/>
            </a:endParaRPr>
          </a:p>
          <a:p>
            <a:pPr marL="239316" indent="148829">
              <a:buNone/>
            </a:pPr>
            <a:r>
              <a:rPr lang="ja-JP" altLang="en-US">
                <a:latin typeface="メイリオ" panose="020B0604030504040204" pitchFamily="50" charset="-128"/>
                <a:ea typeface="メイリオ" panose="020B0604030504040204" pitchFamily="50" charset="-128"/>
              </a:rPr>
              <a:t>対人</a:t>
            </a:r>
            <a:r>
              <a:rPr lang="ja-JP" altLang="en-US" dirty="0">
                <a:latin typeface="メイリオ" panose="020B0604030504040204" pitchFamily="50" charset="-128"/>
                <a:ea typeface="メイリオ" panose="020B0604030504040204" pitchFamily="50" charset="-128"/>
              </a:rPr>
              <a:t>関係（家族・支援者・仲間等）、関係機関のつながり、環境構成（家庭・学校等）、周囲の理解・かかわり（家族・学校・支援機関等）</a:t>
            </a:r>
            <a:r>
              <a:rPr lang="en-US" altLang="ja-JP" dirty="0">
                <a:latin typeface="メイリオ" panose="020B0604030504040204" pitchFamily="50" charset="-128"/>
                <a:ea typeface="メイリオ" panose="020B0604030504040204" pitchFamily="50" charset="-128"/>
              </a:rPr>
              <a:t>､</a:t>
            </a:r>
            <a:r>
              <a:rPr lang="ja-JP" altLang="en-US" dirty="0">
                <a:latin typeface="メイリオ" panose="020B0604030504040204" pitchFamily="50" charset="-128"/>
                <a:ea typeface="メイリオ" panose="020B0604030504040204" pitchFamily="50" charset="-128"/>
              </a:rPr>
              <a:t>周囲の期待・希望など</a:t>
            </a:r>
          </a:p>
        </p:txBody>
      </p:sp>
    </p:spTree>
    <p:extLst>
      <p:ext uri="{BB962C8B-B14F-4D97-AF65-F5344CB8AC3E}">
        <p14:creationId xmlns:p14="http://schemas.microsoft.com/office/powerpoint/2010/main" val="16747545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Line 7"/>
          <p:cNvSpPr>
            <a:spLocks noChangeShapeType="1"/>
          </p:cNvSpPr>
          <p:nvPr/>
        </p:nvSpPr>
        <p:spPr bwMode="auto">
          <a:xfrm flipV="1">
            <a:off x="2196935" y="4283202"/>
            <a:ext cx="526852"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eaLnBrk="0" fontAlgn="base" hangingPunct="0">
              <a:spcBef>
                <a:spcPct val="20000"/>
              </a:spcBef>
              <a:spcAft>
                <a:spcPct val="0"/>
              </a:spcAft>
            </a:pPr>
            <a:endParaRPr lang="ja-JP" altLang="en-US" sz="2400">
              <a:solidFill>
                <a:srgbClr val="000000"/>
              </a:solidFill>
            </a:endParaRPr>
          </a:p>
        </p:txBody>
      </p:sp>
      <p:sp>
        <p:nvSpPr>
          <p:cNvPr id="6147" name="Line 8"/>
          <p:cNvSpPr>
            <a:spLocks noChangeShapeType="1"/>
          </p:cNvSpPr>
          <p:nvPr/>
        </p:nvSpPr>
        <p:spPr bwMode="auto">
          <a:xfrm>
            <a:off x="6355385" y="4324278"/>
            <a:ext cx="567929"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eaLnBrk="0" fontAlgn="base" hangingPunct="0">
              <a:spcBef>
                <a:spcPct val="20000"/>
              </a:spcBef>
              <a:spcAft>
                <a:spcPct val="0"/>
              </a:spcAft>
            </a:pPr>
            <a:endParaRPr lang="ja-JP" altLang="en-US" sz="2400">
              <a:solidFill>
                <a:srgbClr val="000000"/>
              </a:solidFill>
            </a:endParaRPr>
          </a:p>
        </p:txBody>
      </p:sp>
      <p:sp>
        <p:nvSpPr>
          <p:cNvPr id="6148" name="Rectangle 10"/>
          <p:cNvSpPr>
            <a:spLocks noChangeArrowheads="1"/>
          </p:cNvSpPr>
          <p:nvPr/>
        </p:nvSpPr>
        <p:spPr bwMode="auto">
          <a:xfrm>
            <a:off x="7491671" y="2263810"/>
            <a:ext cx="526852" cy="4121221"/>
          </a:xfrm>
          <a:prstGeom prst="rect">
            <a:avLst/>
          </a:prstGeom>
          <a:solidFill>
            <a:srgbClr val="FFFFCC"/>
          </a:solidFill>
          <a:ln w="9525">
            <a:solidFill>
              <a:schemeClr val="tx1"/>
            </a:solidFill>
            <a:miter lim="800000"/>
            <a:headEnd/>
            <a:tailEnd/>
          </a:ln>
        </p:spPr>
        <p:txBody>
          <a:bodyPr vert="eaVert" wrap="none" anchor="ctr"/>
          <a:lstStyle/>
          <a:p>
            <a:pPr fontAlgn="base">
              <a:spcBef>
                <a:spcPct val="50000"/>
              </a:spcBef>
              <a:spcAft>
                <a:spcPct val="0"/>
              </a:spcAft>
            </a:pPr>
            <a:r>
              <a:rPr lang="ja-JP" altLang="en-US" sz="2400" b="1">
                <a:solidFill>
                  <a:srgbClr val="C00000"/>
                </a:solidFill>
                <a:latin typeface="メイリオ" panose="020B0604030504040204" pitchFamily="50" charset="-128"/>
                <a:ea typeface="メイリオ" panose="020B0604030504040204" pitchFamily="50" charset="-128"/>
              </a:rPr>
              <a:t>（３）個別支援計画の作成　</a:t>
            </a:r>
          </a:p>
        </p:txBody>
      </p:sp>
      <p:sp>
        <p:nvSpPr>
          <p:cNvPr id="6149" name="Rectangle 16"/>
          <p:cNvSpPr>
            <a:spLocks noChangeArrowheads="1"/>
          </p:cNvSpPr>
          <p:nvPr/>
        </p:nvSpPr>
        <p:spPr bwMode="auto">
          <a:xfrm>
            <a:off x="1196724" y="2263810"/>
            <a:ext cx="445592" cy="4199839"/>
          </a:xfrm>
          <a:prstGeom prst="rect">
            <a:avLst/>
          </a:prstGeom>
          <a:solidFill>
            <a:srgbClr val="FFFFCC"/>
          </a:solidFill>
          <a:ln w="9525">
            <a:solidFill>
              <a:schemeClr val="tx1"/>
            </a:solidFill>
            <a:miter lim="800000"/>
            <a:headEnd/>
            <a:tailEnd/>
          </a:ln>
        </p:spPr>
        <p:txBody>
          <a:bodyPr vert="eaVert" wrap="none" anchor="ctr"/>
          <a:lstStyle/>
          <a:p>
            <a:pPr fontAlgn="base">
              <a:spcBef>
                <a:spcPct val="0"/>
              </a:spcBef>
              <a:spcAft>
                <a:spcPct val="0"/>
              </a:spcAft>
            </a:pPr>
            <a:r>
              <a:rPr lang="ja-JP" altLang="en-US" sz="2400" b="1">
                <a:solidFill>
                  <a:srgbClr val="C00000"/>
                </a:solidFill>
                <a:latin typeface="メイリオ" panose="020B0604030504040204" pitchFamily="50" charset="-128"/>
                <a:ea typeface="メイリオ" panose="020B0604030504040204" pitchFamily="50" charset="-128"/>
              </a:rPr>
              <a:t>（１）初回面接時の状況把握</a:t>
            </a:r>
          </a:p>
        </p:txBody>
      </p:sp>
      <p:sp>
        <p:nvSpPr>
          <p:cNvPr id="6155" name="Text Box 34"/>
          <p:cNvSpPr txBox="1">
            <a:spLocks noChangeArrowheads="1"/>
          </p:cNvSpPr>
          <p:nvPr/>
        </p:nvSpPr>
        <p:spPr bwMode="auto">
          <a:xfrm>
            <a:off x="3291389" y="3183076"/>
            <a:ext cx="453730" cy="247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vert="eaVert" wrap="none" lIns="41791" tIns="5001" rIns="41791" bIns="5001">
            <a:spAutoFit/>
          </a:bodyPr>
          <a:lstStyle>
            <a:lvl1pPr>
              <a:defRPr kumimoji="1" sz="2000">
                <a:solidFill>
                  <a:schemeClr val="tx1"/>
                </a:solidFill>
                <a:latin typeface="Arial" charset="0"/>
                <a:ea typeface="ＭＳ Ｐゴシック" charset="-128"/>
              </a:defRPr>
            </a:lvl1pPr>
            <a:lvl2pPr marL="742950" indent="-285750">
              <a:defRPr kumimoji="1" sz="2000">
                <a:solidFill>
                  <a:schemeClr val="tx1"/>
                </a:solidFill>
                <a:latin typeface="Arial" charset="0"/>
                <a:ea typeface="ＭＳ Ｐゴシック" charset="-128"/>
              </a:defRPr>
            </a:lvl2pPr>
            <a:lvl3pPr marL="1143000" indent="-228600">
              <a:defRPr kumimoji="1" sz="2000">
                <a:solidFill>
                  <a:schemeClr val="tx1"/>
                </a:solidFill>
                <a:latin typeface="Arial" charset="0"/>
                <a:ea typeface="ＭＳ Ｐゴシック" charset="-128"/>
              </a:defRPr>
            </a:lvl3pPr>
            <a:lvl4pPr marL="1600200" indent="-228600">
              <a:defRPr kumimoji="1" sz="2000">
                <a:solidFill>
                  <a:schemeClr val="tx1"/>
                </a:solidFill>
                <a:latin typeface="Arial" charset="0"/>
                <a:ea typeface="ＭＳ Ｐゴシック" charset="-128"/>
              </a:defRPr>
            </a:lvl4pPr>
            <a:lvl5pPr marL="2057400" indent="-228600">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defRPr kumimoji="1" sz="2000">
                <a:solidFill>
                  <a:schemeClr val="tx1"/>
                </a:solidFill>
                <a:latin typeface="Arial" charset="0"/>
                <a:ea typeface="ＭＳ Ｐゴシック" charset="-128"/>
              </a:defRPr>
            </a:lvl9pPr>
          </a:lstStyle>
          <a:p>
            <a:pPr algn="ctr" fontAlgn="base">
              <a:spcBef>
                <a:spcPct val="0"/>
              </a:spcBef>
              <a:spcAft>
                <a:spcPct val="0"/>
              </a:spcAft>
            </a:pPr>
            <a:r>
              <a:rPr lang="ja-JP" altLang="en-US" sz="2400" b="1" dirty="0">
                <a:solidFill>
                  <a:srgbClr val="000000"/>
                </a:solidFill>
                <a:latin typeface="メイリオ" panose="020B0604030504040204" pitchFamily="50" charset="-128"/>
                <a:ea typeface="メイリオ" panose="020B0604030504040204" pitchFamily="50" charset="-128"/>
              </a:rPr>
              <a:t>①初期状態の把握</a:t>
            </a:r>
          </a:p>
        </p:txBody>
      </p:sp>
      <p:sp>
        <p:nvSpPr>
          <p:cNvPr id="6156" name="Text Box 35"/>
          <p:cNvSpPr txBox="1">
            <a:spLocks noChangeArrowheads="1"/>
          </p:cNvSpPr>
          <p:nvPr/>
        </p:nvSpPr>
        <p:spPr bwMode="auto">
          <a:xfrm>
            <a:off x="4312721" y="3183076"/>
            <a:ext cx="453730" cy="3087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vert="eaVert" wrap="none" lIns="41791" tIns="5001" rIns="41791" bIns="5001">
            <a:spAutoFit/>
          </a:bodyPr>
          <a:lstStyle>
            <a:lvl1pPr>
              <a:defRPr kumimoji="1" sz="2000">
                <a:solidFill>
                  <a:schemeClr val="tx1"/>
                </a:solidFill>
                <a:latin typeface="Arial" charset="0"/>
                <a:ea typeface="ＭＳ Ｐゴシック" charset="-128"/>
              </a:defRPr>
            </a:lvl1pPr>
            <a:lvl2pPr marL="742950" indent="-285750">
              <a:defRPr kumimoji="1" sz="2000">
                <a:solidFill>
                  <a:schemeClr val="tx1"/>
                </a:solidFill>
                <a:latin typeface="Arial" charset="0"/>
                <a:ea typeface="ＭＳ Ｐゴシック" charset="-128"/>
              </a:defRPr>
            </a:lvl2pPr>
            <a:lvl3pPr marL="1143000" indent="-228600">
              <a:defRPr kumimoji="1" sz="2000">
                <a:solidFill>
                  <a:schemeClr val="tx1"/>
                </a:solidFill>
                <a:latin typeface="Arial" charset="0"/>
                <a:ea typeface="ＭＳ Ｐゴシック" charset="-128"/>
              </a:defRPr>
            </a:lvl3pPr>
            <a:lvl4pPr marL="1600200" indent="-228600">
              <a:defRPr kumimoji="1" sz="2000">
                <a:solidFill>
                  <a:schemeClr val="tx1"/>
                </a:solidFill>
                <a:latin typeface="Arial" charset="0"/>
                <a:ea typeface="ＭＳ Ｐゴシック" charset="-128"/>
              </a:defRPr>
            </a:lvl4pPr>
            <a:lvl5pPr marL="2057400" indent="-228600">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defRPr kumimoji="1" sz="2000">
                <a:solidFill>
                  <a:schemeClr val="tx1"/>
                </a:solidFill>
                <a:latin typeface="Arial" charset="0"/>
                <a:ea typeface="ＭＳ Ｐゴシック" charset="-128"/>
              </a:defRPr>
            </a:lvl9pPr>
          </a:lstStyle>
          <a:p>
            <a:pPr algn="ctr" fontAlgn="base">
              <a:spcBef>
                <a:spcPct val="0"/>
              </a:spcBef>
              <a:spcAft>
                <a:spcPct val="0"/>
              </a:spcAft>
            </a:pPr>
            <a:r>
              <a:rPr lang="ja-JP" altLang="en-US" sz="2400" b="1" dirty="0">
                <a:solidFill>
                  <a:srgbClr val="000000"/>
                </a:solidFill>
                <a:latin typeface="メイリオ" panose="020B0604030504040204" pitchFamily="50" charset="-128"/>
                <a:ea typeface="メイリオ" panose="020B0604030504040204" pitchFamily="50" charset="-128"/>
              </a:rPr>
              <a:t>②基本的ニーズの把握</a:t>
            </a:r>
          </a:p>
        </p:txBody>
      </p:sp>
      <p:sp>
        <p:nvSpPr>
          <p:cNvPr id="6157" name="Text Box 36"/>
          <p:cNvSpPr txBox="1">
            <a:spLocks noChangeArrowheads="1"/>
          </p:cNvSpPr>
          <p:nvPr/>
        </p:nvSpPr>
        <p:spPr bwMode="auto">
          <a:xfrm>
            <a:off x="5334053" y="3183076"/>
            <a:ext cx="453730" cy="1856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vert="eaVert" wrap="none" lIns="41791" tIns="5001" rIns="41791" bIns="5001">
            <a:spAutoFit/>
          </a:bodyPr>
          <a:lstStyle>
            <a:lvl1pPr>
              <a:defRPr kumimoji="1" sz="2000">
                <a:solidFill>
                  <a:schemeClr val="tx1"/>
                </a:solidFill>
                <a:latin typeface="Arial" charset="0"/>
                <a:ea typeface="ＭＳ Ｐゴシック" charset="-128"/>
              </a:defRPr>
            </a:lvl1pPr>
            <a:lvl2pPr marL="742950" indent="-285750">
              <a:defRPr kumimoji="1" sz="2000">
                <a:solidFill>
                  <a:schemeClr val="tx1"/>
                </a:solidFill>
                <a:latin typeface="Arial" charset="0"/>
                <a:ea typeface="ＭＳ Ｐゴシック" charset="-128"/>
              </a:defRPr>
            </a:lvl2pPr>
            <a:lvl3pPr marL="1143000" indent="-228600">
              <a:defRPr kumimoji="1" sz="2000">
                <a:solidFill>
                  <a:schemeClr val="tx1"/>
                </a:solidFill>
                <a:latin typeface="Arial" charset="0"/>
                <a:ea typeface="ＭＳ Ｐゴシック" charset="-128"/>
              </a:defRPr>
            </a:lvl3pPr>
            <a:lvl4pPr marL="1600200" indent="-228600">
              <a:defRPr kumimoji="1" sz="2000">
                <a:solidFill>
                  <a:schemeClr val="tx1"/>
                </a:solidFill>
                <a:latin typeface="Arial" charset="0"/>
                <a:ea typeface="ＭＳ Ｐゴシック" charset="-128"/>
              </a:defRPr>
            </a:lvl4pPr>
            <a:lvl5pPr marL="2057400" indent="-228600">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defRPr kumimoji="1" sz="2000">
                <a:solidFill>
                  <a:schemeClr val="tx1"/>
                </a:solidFill>
                <a:latin typeface="Arial" charset="0"/>
                <a:ea typeface="ＭＳ Ｐゴシック" charset="-128"/>
              </a:defRPr>
            </a:lvl9pPr>
          </a:lstStyle>
          <a:p>
            <a:pPr algn="ctr" fontAlgn="base">
              <a:spcBef>
                <a:spcPct val="0"/>
              </a:spcBef>
              <a:spcAft>
                <a:spcPct val="0"/>
              </a:spcAft>
            </a:pPr>
            <a:r>
              <a:rPr lang="ja-JP" altLang="en-US" sz="2400" b="1">
                <a:solidFill>
                  <a:srgbClr val="000000"/>
                </a:solidFill>
                <a:latin typeface="メイリオ" panose="020B0604030504040204" pitchFamily="50" charset="-128"/>
                <a:ea typeface="メイリオ" panose="020B0604030504040204" pitchFamily="50" charset="-128"/>
              </a:rPr>
              <a:t>③課題の整理</a:t>
            </a:r>
          </a:p>
        </p:txBody>
      </p:sp>
      <p:sp>
        <p:nvSpPr>
          <p:cNvPr id="6152" name="Text Box 30"/>
          <p:cNvSpPr txBox="1">
            <a:spLocks noChangeArrowheads="1"/>
          </p:cNvSpPr>
          <p:nvPr/>
        </p:nvSpPr>
        <p:spPr bwMode="auto">
          <a:xfrm>
            <a:off x="2196935" y="6376260"/>
            <a:ext cx="2336063" cy="379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square" lIns="41791" tIns="5001" rIns="41791" bIns="5001">
            <a:spAutoFit/>
          </a:bodyPr>
          <a:lstStyle>
            <a:lvl1pPr>
              <a:defRPr kumimoji="1" sz="2000">
                <a:solidFill>
                  <a:schemeClr val="tx1"/>
                </a:solidFill>
                <a:latin typeface="Arial" charset="0"/>
                <a:ea typeface="ＭＳ Ｐゴシック" charset="-128"/>
              </a:defRPr>
            </a:lvl1pPr>
            <a:lvl2pPr marL="742950" indent="-285750">
              <a:defRPr kumimoji="1" sz="2000">
                <a:solidFill>
                  <a:schemeClr val="tx1"/>
                </a:solidFill>
                <a:latin typeface="Arial" charset="0"/>
                <a:ea typeface="ＭＳ Ｐゴシック" charset="-128"/>
              </a:defRPr>
            </a:lvl2pPr>
            <a:lvl3pPr marL="1143000" indent="-228600">
              <a:defRPr kumimoji="1" sz="2000">
                <a:solidFill>
                  <a:schemeClr val="tx1"/>
                </a:solidFill>
                <a:latin typeface="Arial" charset="0"/>
                <a:ea typeface="ＭＳ Ｐゴシック" charset="-128"/>
              </a:defRPr>
            </a:lvl3pPr>
            <a:lvl4pPr marL="1600200" indent="-228600">
              <a:defRPr kumimoji="1" sz="2000">
                <a:solidFill>
                  <a:schemeClr val="tx1"/>
                </a:solidFill>
                <a:latin typeface="Arial" charset="0"/>
                <a:ea typeface="ＭＳ Ｐゴシック" charset="-128"/>
              </a:defRPr>
            </a:lvl4pPr>
            <a:lvl5pPr marL="2057400" indent="-228600">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defRPr kumimoji="1" sz="2000">
                <a:solidFill>
                  <a:schemeClr val="tx1"/>
                </a:solidFill>
                <a:latin typeface="Arial" charset="0"/>
                <a:ea typeface="ＭＳ Ｐゴシック" charset="-128"/>
              </a:defRPr>
            </a:lvl9pPr>
          </a:lstStyle>
          <a:p>
            <a:pPr algn="ctr" fontAlgn="base">
              <a:spcBef>
                <a:spcPct val="0"/>
              </a:spcBef>
              <a:spcAft>
                <a:spcPct val="0"/>
              </a:spcAft>
            </a:pPr>
            <a:r>
              <a:rPr lang="ja-JP" altLang="en-US" sz="2400" b="1" dirty="0">
                <a:solidFill>
                  <a:srgbClr val="000000"/>
                </a:solidFill>
                <a:latin typeface="メイリオ" panose="020B0604030504040204" pitchFamily="50" charset="-128"/>
                <a:ea typeface="メイリオ" panose="020B0604030504040204" pitchFamily="50" charset="-128"/>
              </a:rPr>
              <a:t>＜情報の収集＞</a:t>
            </a:r>
          </a:p>
        </p:txBody>
      </p:sp>
      <p:sp>
        <p:nvSpPr>
          <p:cNvPr id="6153" name="Text Box 31"/>
          <p:cNvSpPr txBox="1">
            <a:spLocks noChangeArrowheads="1"/>
          </p:cNvSpPr>
          <p:nvPr/>
        </p:nvSpPr>
        <p:spPr bwMode="auto">
          <a:xfrm>
            <a:off x="4177073" y="6376260"/>
            <a:ext cx="3019373" cy="379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square" lIns="41791" tIns="5001" rIns="41791" bIns="5001">
            <a:spAutoFit/>
          </a:bodyPr>
          <a:lstStyle>
            <a:lvl1pPr>
              <a:defRPr kumimoji="1" sz="2000">
                <a:solidFill>
                  <a:schemeClr val="tx1"/>
                </a:solidFill>
                <a:latin typeface="Arial" charset="0"/>
                <a:ea typeface="ＭＳ Ｐゴシック" charset="-128"/>
              </a:defRPr>
            </a:lvl1pPr>
            <a:lvl2pPr marL="742950" indent="-285750">
              <a:defRPr kumimoji="1" sz="2000">
                <a:solidFill>
                  <a:schemeClr val="tx1"/>
                </a:solidFill>
                <a:latin typeface="Arial" charset="0"/>
                <a:ea typeface="ＭＳ Ｐゴシック" charset="-128"/>
              </a:defRPr>
            </a:lvl2pPr>
            <a:lvl3pPr marL="1143000" indent="-228600">
              <a:defRPr kumimoji="1" sz="2000">
                <a:solidFill>
                  <a:schemeClr val="tx1"/>
                </a:solidFill>
                <a:latin typeface="Arial" charset="0"/>
                <a:ea typeface="ＭＳ Ｐゴシック" charset="-128"/>
              </a:defRPr>
            </a:lvl3pPr>
            <a:lvl4pPr marL="1600200" indent="-228600">
              <a:defRPr kumimoji="1" sz="2000">
                <a:solidFill>
                  <a:schemeClr val="tx1"/>
                </a:solidFill>
                <a:latin typeface="Arial" charset="0"/>
                <a:ea typeface="ＭＳ Ｐゴシック" charset="-128"/>
              </a:defRPr>
            </a:lvl4pPr>
            <a:lvl5pPr marL="2057400" indent="-228600">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defRPr kumimoji="1" sz="2000">
                <a:solidFill>
                  <a:schemeClr val="tx1"/>
                </a:solidFill>
                <a:latin typeface="Arial" charset="0"/>
                <a:ea typeface="ＭＳ Ｐゴシック" charset="-128"/>
              </a:defRPr>
            </a:lvl9pPr>
          </a:lstStyle>
          <a:p>
            <a:pPr algn="ctr" fontAlgn="base">
              <a:spcBef>
                <a:spcPct val="0"/>
              </a:spcBef>
              <a:spcAft>
                <a:spcPct val="0"/>
              </a:spcAft>
            </a:pPr>
            <a:r>
              <a:rPr lang="ja-JP" altLang="en-US" sz="2400" b="1">
                <a:solidFill>
                  <a:srgbClr val="000000"/>
                </a:solidFill>
                <a:latin typeface="メイリオ" panose="020B0604030504040204" pitchFamily="50" charset="-128"/>
                <a:ea typeface="メイリオ" panose="020B0604030504040204" pitchFamily="50" charset="-128"/>
              </a:rPr>
              <a:t>＜情報の整理＞</a:t>
            </a:r>
          </a:p>
        </p:txBody>
      </p:sp>
      <p:sp>
        <p:nvSpPr>
          <p:cNvPr id="6150" name="AutoShape 19"/>
          <p:cNvSpPr>
            <a:spLocks noGrp="1" noChangeArrowheads="1"/>
          </p:cNvSpPr>
          <p:nvPr>
            <p:ph type="title" idx="4294967295"/>
          </p:nvPr>
        </p:nvSpPr>
        <p:spPr>
          <a:xfrm>
            <a:off x="864220" y="428738"/>
            <a:ext cx="7415561" cy="1458211"/>
          </a:xfrm>
          <a:prstGeom prst="roundRect">
            <a:avLst>
              <a:gd name="adj" fmla="val 26537"/>
            </a:avLst>
          </a:prstGeom>
          <a:solidFill>
            <a:srgbClr val="FFFFCC"/>
          </a:solidFill>
          <a:ln w="38100" cmpd="thickThin">
            <a:solidFill>
              <a:srgbClr val="FF6600"/>
            </a:solidFill>
            <a:round/>
            <a:headEnd/>
            <a:tailEnd/>
          </a:ln>
          <a:effectLst>
            <a:outerShdw dist="107763" dir="2700000" algn="ctr" rotWithShape="0">
              <a:schemeClr val="bg2">
                <a:alpha val="50000"/>
              </a:schemeClr>
            </a:outerShdw>
          </a:effectLst>
        </p:spPr>
        <p:txBody>
          <a:bodyPr wrap="none" tIns="72000" bIns="72000">
            <a:noAutofit/>
          </a:bodyPr>
          <a:lstStyle/>
          <a:p>
            <a:pPr algn="ctr" eaLnBrk="1" hangingPunct="1"/>
            <a:r>
              <a:rPr lang="ja-JP" altLang="en-US" b="1" dirty="0">
                <a:solidFill>
                  <a:srgbClr val="A50021"/>
                </a:solidFill>
                <a:latin typeface="メイリオ" panose="020B0604030504040204" pitchFamily="50" charset="-128"/>
                <a:ea typeface="メイリオ" panose="020B0604030504040204" pitchFamily="50" charset="-128"/>
              </a:rPr>
              <a:t>アセスメントのプロセス</a:t>
            </a:r>
          </a:p>
        </p:txBody>
      </p:sp>
      <p:sp>
        <p:nvSpPr>
          <p:cNvPr id="6151" name="Rectangle 16"/>
          <p:cNvSpPr>
            <a:spLocks noChangeArrowheads="1"/>
          </p:cNvSpPr>
          <p:nvPr/>
        </p:nvSpPr>
        <p:spPr bwMode="auto">
          <a:xfrm rot="-5400000">
            <a:off x="4203889" y="263725"/>
            <a:ext cx="726209" cy="4726379"/>
          </a:xfrm>
          <a:prstGeom prst="rect">
            <a:avLst/>
          </a:prstGeom>
          <a:solidFill>
            <a:srgbClr val="FFFF99"/>
          </a:solidFill>
          <a:ln w="9525">
            <a:solidFill>
              <a:schemeClr val="tx1"/>
            </a:solidFill>
            <a:miter lim="800000"/>
            <a:headEnd/>
            <a:tailEnd/>
          </a:ln>
        </p:spPr>
        <p:txBody>
          <a:bodyPr vert="eaVert" wrap="none" anchor="ctr"/>
          <a:lstStyle/>
          <a:p>
            <a:pPr algn="ctr" fontAlgn="base">
              <a:spcBef>
                <a:spcPct val="0"/>
              </a:spcBef>
              <a:spcAft>
                <a:spcPct val="0"/>
              </a:spcAft>
            </a:pPr>
            <a:r>
              <a:rPr lang="ja-JP" altLang="en-US" sz="2400" b="1" dirty="0">
                <a:solidFill>
                  <a:srgbClr val="C00000"/>
                </a:solidFill>
                <a:latin typeface="メイリオ" panose="020B0604030504040204" pitchFamily="50" charset="-128"/>
                <a:ea typeface="メイリオ" panose="020B0604030504040204" pitchFamily="50" charset="-128"/>
              </a:rPr>
              <a:t>（２）アセスメント過程</a:t>
            </a:r>
          </a:p>
        </p:txBody>
      </p:sp>
      <p:sp>
        <p:nvSpPr>
          <p:cNvPr id="6154" name="Text Box 32"/>
          <p:cNvSpPr txBox="1">
            <a:spLocks noChangeArrowheads="1"/>
          </p:cNvSpPr>
          <p:nvPr/>
        </p:nvSpPr>
        <p:spPr bwMode="auto">
          <a:xfrm>
            <a:off x="3546771" y="3226296"/>
            <a:ext cx="453730" cy="202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vert="eaVert" lIns="41791" tIns="5001" rIns="41791" bIns="5001">
            <a:spAutoFit/>
          </a:bodyPr>
          <a:lstStyle>
            <a:lvl1pPr>
              <a:defRPr kumimoji="1" sz="2000">
                <a:solidFill>
                  <a:schemeClr val="tx1"/>
                </a:solidFill>
                <a:latin typeface="Arial" charset="0"/>
                <a:ea typeface="ＭＳ Ｐゴシック" charset="-128"/>
              </a:defRPr>
            </a:lvl1pPr>
            <a:lvl2pPr marL="742950" indent="-285750">
              <a:defRPr kumimoji="1" sz="2000">
                <a:solidFill>
                  <a:schemeClr val="tx1"/>
                </a:solidFill>
                <a:latin typeface="Arial" charset="0"/>
                <a:ea typeface="ＭＳ Ｐゴシック" charset="-128"/>
              </a:defRPr>
            </a:lvl2pPr>
            <a:lvl3pPr marL="1143000" indent="-228600">
              <a:defRPr kumimoji="1" sz="2000">
                <a:solidFill>
                  <a:schemeClr val="tx1"/>
                </a:solidFill>
                <a:latin typeface="Arial" charset="0"/>
                <a:ea typeface="ＭＳ Ｐゴシック" charset="-128"/>
              </a:defRPr>
            </a:lvl3pPr>
            <a:lvl4pPr marL="1600200" indent="-228600">
              <a:defRPr kumimoji="1" sz="2000">
                <a:solidFill>
                  <a:schemeClr val="tx1"/>
                </a:solidFill>
                <a:latin typeface="Arial" charset="0"/>
                <a:ea typeface="ＭＳ Ｐゴシック" charset="-128"/>
              </a:defRPr>
            </a:lvl4pPr>
            <a:lvl5pPr marL="2057400" indent="-228600">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defRPr kumimoji="1" sz="2000">
                <a:solidFill>
                  <a:schemeClr val="tx1"/>
                </a:solidFill>
                <a:latin typeface="Arial" charset="0"/>
                <a:ea typeface="ＭＳ Ｐゴシック" charset="-128"/>
              </a:defRPr>
            </a:lvl9pPr>
          </a:lstStyle>
          <a:p>
            <a:pPr algn="ctr" fontAlgn="base">
              <a:spcBef>
                <a:spcPct val="0"/>
              </a:spcBef>
              <a:spcAft>
                <a:spcPct val="0"/>
              </a:spcAft>
            </a:pPr>
            <a:endParaRPr lang="ja-JP" altLang="en-US" sz="2400" b="1">
              <a:solidFill>
                <a:srgbClr val="000000"/>
              </a:solidFill>
            </a:endParaRPr>
          </a:p>
        </p:txBody>
      </p:sp>
    </p:spTree>
    <p:extLst>
      <p:ext uri="{BB962C8B-B14F-4D97-AF65-F5344CB8AC3E}">
        <p14:creationId xmlns:p14="http://schemas.microsoft.com/office/powerpoint/2010/main" val="41439664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AutoShape 4"/>
          <p:cNvSpPr>
            <a:spLocks noChangeArrowheads="1"/>
          </p:cNvSpPr>
          <p:nvPr/>
        </p:nvSpPr>
        <p:spPr bwMode="auto">
          <a:xfrm>
            <a:off x="1306710" y="203200"/>
            <a:ext cx="6530579" cy="485775"/>
          </a:xfrm>
          <a:prstGeom prst="roundRect">
            <a:avLst>
              <a:gd name="adj" fmla="val 26537"/>
            </a:avLst>
          </a:prstGeom>
          <a:solidFill>
            <a:srgbClr val="FFFFCC"/>
          </a:solidFill>
          <a:ln w="38100" cmpd="thickThin">
            <a:solidFill>
              <a:srgbClr val="FF6600"/>
            </a:solidFill>
            <a:round/>
            <a:headEnd/>
            <a:tailEnd/>
          </a:ln>
          <a:effectLst>
            <a:outerShdw dist="107763" dir="2700000" algn="ctr" rotWithShape="0">
              <a:schemeClr val="bg2">
                <a:alpha val="50000"/>
              </a:schemeClr>
            </a:outerShdw>
          </a:effectLst>
        </p:spPr>
        <p:txBody>
          <a:bodyPr wrap="none" lIns="51416" tIns="25709" rIns="51416" bIns="25709" anchor="ctr"/>
          <a:lstStyle/>
          <a:p>
            <a:pPr algn="ctr" fontAlgn="base">
              <a:spcBef>
                <a:spcPct val="0"/>
              </a:spcBef>
              <a:spcAft>
                <a:spcPct val="0"/>
              </a:spcAft>
            </a:pPr>
            <a:r>
              <a:rPr lang="en-US" altLang="ja-JP" sz="2475" b="1" dirty="0">
                <a:solidFill>
                  <a:srgbClr val="A50021"/>
                </a:solidFill>
                <a:latin typeface="メイリオ" panose="020B0604030504040204" pitchFamily="50" charset="-128"/>
                <a:ea typeface="メイリオ" panose="020B0604030504040204" pitchFamily="50" charset="-128"/>
              </a:rPr>
              <a:t>(2)-</a:t>
            </a:r>
            <a:r>
              <a:rPr lang="ja-JP" altLang="en-US" sz="2475" b="1">
                <a:solidFill>
                  <a:srgbClr val="A50021"/>
                </a:solidFill>
                <a:latin typeface="メイリオ" panose="020B0604030504040204" pitchFamily="50" charset="-128"/>
                <a:ea typeface="メイリオ" panose="020B0604030504040204" pitchFamily="50" charset="-128"/>
              </a:rPr>
              <a:t> ①　初期</a:t>
            </a:r>
            <a:r>
              <a:rPr lang="ja-JP" altLang="en-US" sz="2475" b="1" dirty="0">
                <a:solidFill>
                  <a:srgbClr val="A50021"/>
                </a:solidFill>
                <a:latin typeface="メイリオ" panose="020B0604030504040204" pitchFamily="50" charset="-128"/>
                <a:ea typeface="メイリオ" panose="020B0604030504040204" pitchFamily="50" charset="-128"/>
              </a:rPr>
              <a:t>状態の把握</a:t>
            </a:r>
          </a:p>
        </p:txBody>
      </p:sp>
      <p:sp>
        <p:nvSpPr>
          <p:cNvPr id="3" name="コンテンツ プレースホルダー 2">
            <a:extLst>
              <a:ext uri="{FF2B5EF4-FFF2-40B4-BE49-F238E27FC236}">
                <a16:creationId xmlns:a16="http://schemas.microsoft.com/office/drawing/2014/main" id="{A559C355-08CB-52BC-6570-97323491A800}"/>
              </a:ext>
            </a:extLst>
          </p:cNvPr>
          <p:cNvSpPr>
            <a:spLocks noGrp="1"/>
          </p:cNvSpPr>
          <p:nvPr>
            <p:ph idx="4294967295"/>
          </p:nvPr>
        </p:nvSpPr>
        <p:spPr>
          <a:xfrm>
            <a:off x="409132" y="885351"/>
            <a:ext cx="8348353" cy="5432321"/>
          </a:xfrm>
        </p:spPr>
        <p:txBody>
          <a:bodyPr>
            <a:normAutofit fontScale="92500" lnSpcReduction="10000"/>
          </a:bodyPr>
          <a:lstStyle/>
          <a:p>
            <a:pPr marL="0" indent="0" fontAlgn="base">
              <a:lnSpc>
                <a:spcPct val="120000"/>
              </a:lnSpc>
              <a:spcBef>
                <a:spcPts val="0"/>
              </a:spcBef>
              <a:spcAft>
                <a:spcPct val="0"/>
              </a:spcAft>
              <a:buNone/>
            </a:pPr>
            <a:r>
              <a:rPr lang="en-US" altLang="ja-JP" sz="2400" dirty="0">
                <a:latin typeface="メイリオ" panose="020B0604030504040204" pitchFamily="50" charset="-128"/>
                <a:ea typeface="メイリオ" panose="020B0604030504040204" pitchFamily="50" charset="-128"/>
              </a:rPr>
              <a:t>【</a:t>
            </a:r>
            <a:r>
              <a:rPr lang="ja-JP" altLang="ja-JP" sz="2400">
                <a:latin typeface="メイリオ" panose="020B0604030504040204" pitchFamily="50" charset="-128"/>
                <a:ea typeface="メイリオ" panose="020B0604030504040204" pitchFamily="50" charset="-128"/>
              </a:rPr>
              <a:t>発達状態や行動特性の総合的分析的把握</a:t>
            </a:r>
            <a:r>
              <a:rPr lang="en-US" altLang="ja-JP" sz="2400" dirty="0">
                <a:latin typeface="メイリオ" panose="020B0604030504040204" pitchFamily="50" charset="-128"/>
                <a:ea typeface="メイリオ" panose="020B0604030504040204" pitchFamily="50" charset="-128"/>
              </a:rPr>
              <a:t>】</a:t>
            </a:r>
          </a:p>
          <a:p>
            <a:pPr fontAlgn="base">
              <a:lnSpc>
                <a:spcPct val="120000"/>
              </a:lnSpc>
              <a:spcBef>
                <a:spcPts val="0"/>
              </a:spcBef>
              <a:spcAft>
                <a:spcPct val="0"/>
              </a:spcAft>
              <a:buFont typeface="Wingdings" pitchFamily="2" charset="2"/>
              <a:buChar char="l"/>
            </a:pPr>
            <a:r>
              <a:rPr lang="ja-JP" altLang="ja-JP" sz="2400">
                <a:latin typeface="メイリオ" panose="020B0604030504040204" pitchFamily="50" charset="-128"/>
                <a:ea typeface="メイリオ" panose="020B0604030504040204" pitchFamily="50" charset="-128"/>
              </a:rPr>
              <a:t>現在の様子の把握</a:t>
            </a:r>
            <a:endParaRPr lang="en-US" altLang="ja-JP" sz="2400" dirty="0">
              <a:latin typeface="メイリオ" panose="020B0604030504040204" pitchFamily="50" charset="-128"/>
              <a:ea typeface="メイリオ" panose="020B0604030504040204" pitchFamily="50" charset="-128"/>
            </a:endParaRPr>
          </a:p>
          <a:p>
            <a:pPr marL="269875" lvl="1" indent="-258763" fontAlgn="base">
              <a:lnSpc>
                <a:spcPct val="80000"/>
              </a:lnSpc>
              <a:spcBef>
                <a:spcPct val="20000"/>
              </a:spcBef>
              <a:spcAft>
                <a:spcPct val="0"/>
              </a:spcAft>
            </a:pPr>
            <a:r>
              <a:rPr lang="ja-JP" altLang="en-US" u="sng">
                <a:latin typeface="メイリオ" panose="020B0604030504040204" pitchFamily="50" charset="-128"/>
                <a:ea typeface="メイリオ" panose="020B0604030504040204" pitchFamily="50" charset="-128"/>
              </a:rPr>
              <a:t>情報収集</a:t>
            </a:r>
            <a:r>
              <a:rPr lang="ja-JP" altLang="en-US">
                <a:latin typeface="メイリオ" panose="020B0604030504040204" pitchFamily="50" charset="-128"/>
                <a:ea typeface="メイリオ" panose="020B0604030504040204" pitchFamily="50" charset="-128"/>
              </a:rPr>
              <a:t>　　　　　　　　 　　　</a:t>
            </a:r>
            <a:endParaRPr lang="en-US" altLang="ja-JP" dirty="0">
              <a:latin typeface="メイリオ" panose="020B0604030504040204" pitchFamily="50" charset="-128"/>
              <a:ea typeface="メイリオ" panose="020B0604030504040204" pitchFamily="50" charset="-128"/>
            </a:endParaRPr>
          </a:p>
          <a:p>
            <a:pPr marL="269875" lvl="1" indent="-258763" fontAlgn="base">
              <a:lnSpc>
                <a:spcPct val="80000"/>
              </a:lnSpc>
              <a:spcBef>
                <a:spcPct val="20000"/>
              </a:spcBef>
              <a:spcAft>
                <a:spcPct val="0"/>
              </a:spcAft>
            </a:pPr>
            <a:r>
              <a:rPr lang="ja-JP" altLang="ja-JP" u="sng">
                <a:latin typeface="メイリオ" panose="020B0604030504040204" pitchFamily="50" charset="-128"/>
                <a:ea typeface="メイリオ" panose="020B0604030504040204" pitchFamily="50" charset="-128"/>
              </a:rPr>
              <a:t>行動観察</a:t>
            </a:r>
            <a:endParaRPr lang="en-US" altLang="ja-JP" u="sng" dirty="0">
              <a:latin typeface="メイリオ" panose="020B0604030504040204" pitchFamily="50" charset="-128"/>
              <a:ea typeface="メイリオ" panose="020B0604030504040204" pitchFamily="50" charset="-128"/>
            </a:endParaRPr>
          </a:p>
          <a:p>
            <a:pPr marL="269875" lvl="1" indent="-258763" fontAlgn="base">
              <a:lnSpc>
                <a:spcPct val="80000"/>
              </a:lnSpc>
              <a:spcBef>
                <a:spcPct val="20000"/>
              </a:spcBef>
              <a:spcAft>
                <a:spcPct val="0"/>
              </a:spcAft>
            </a:pPr>
            <a:r>
              <a:rPr lang="ja-JP" altLang="en-US" u="sng">
                <a:latin typeface="メイリオ" panose="020B0604030504040204" pitchFamily="50" charset="-128"/>
                <a:ea typeface="メイリオ" panose="020B0604030504040204" pitchFamily="50" charset="-128"/>
              </a:rPr>
              <a:t>環境観察</a:t>
            </a:r>
            <a:r>
              <a:rPr lang="ja-JP" altLang="en-US">
                <a:latin typeface="メイリオ" panose="020B0604030504040204" pitchFamily="50" charset="-128"/>
                <a:ea typeface="メイリオ" panose="020B0604030504040204" pitchFamily="50" charset="-128"/>
              </a:rPr>
              <a:t>（環境面、保護者等のかかわり方含む）</a:t>
            </a:r>
            <a:endParaRPr lang="en-US" altLang="ja-JP" dirty="0">
              <a:latin typeface="メイリオ" panose="020B0604030504040204" pitchFamily="50" charset="-128"/>
              <a:ea typeface="メイリオ" panose="020B0604030504040204" pitchFamily="50" charset="-128"/>
            </a:endParaRPr>
          </a:p>
          <a:p>
            <a:pPr marL="269875" lvl="1" indent="-258763" fontAlgn="base">
              <a:lnSpc>
                <a:spcPct val="80000"/>
              </a:lnSpc>
              <a:spcBef>
                <a:spcPct val="20000"/>
              </a:spcBef>
              <a:spcAft>
                <a:spcPct val="0"/>
              </a:spcAft>
            </a:pPr>
            <a:r>
              <a:rPr lang="ja-JP" altLang="en-US" u="sng">
                <a:latin typeface="メイリオ" panose="020B0604030504040204" pitchFamily="50" charset="-128"/>
                <a:ea typeface="メイリオ" panose="020B0604030504040204" pitchFamily="50" charset="-128"/>
              </a:rPr>
              <a:t>家庭</a:t>
            </a:r>
            <a:r>
              <a:rPr lang="ja-JP" altLang="en-US">
                <a:latin typeface="メイリオ" panose="020B0604030504040204" pitchFamily="50" charset="-128"/>
                <a:ea typeface="メイリオ" panose="020B0604030504040204" pitchFamily="50" charset="-128"/>
              </a:rPr>
              <a:t>での子どもの状況 ＋ </a:t>
            </a:r>
            <a:r>
              <a:rPr lang="ja-JP" altLang="en-US" u="sng">
                <a:latin typeface="メイリオ" panose="020B0604030504040204" pitchFamily="50" charset="-128"/>
                <a:ea typeface="メイリオ" panose="020B0604030504040204" pitchFamily="50" charset="-128"/>
              </a:rPr>
              <a:t>家庭・家族</a:t>
            </a:r>
            <a:r>
              <a:rPr lang="ja-JP" altLang="en-US">
                <a:latin typeface="メイリオ" panose="020B0604030504040204" pitchFamily="50" charset="-128"/>
                <a:ea typeface="メイリオ" panose="020B0604030504040204" pitchFamily="50" charset="-128"/>
              </a:rPr>
              <a:t>の状況・意向</a:t>
            </a:r>
            <a:endParaRPr lang="en-US" altLang="ja-JP" dirty="0">
              <a:latin typeface="メイリオ" panose="020B0604030504040204" pitchFamily="50" charset="-128"/>
              <a:ea typeface="メイリオ" panose="020B0604030504040204" pitchFamily="50" charset="-128"/>
            </a:endParaRPr>
          </a:p>
          <a:p>
            <a:pPr marL="269875" lvl="1" indent="-258763" fontAlgn="base">
              <a:lnSpc>
                <a:spcPct val="80000"/>
              </a:lnSpc>
              <a:spcBef>
                <a:spcPct val="20000"/>
              </a:spcBef>
              <a:spcAft>
                <a:spcPct val="0"/>
              </a:spcAft>
            </a:pPr>
            <a:r>
              <a:rPr lang="ja-JP" altLang="en-US" u="sng">
                <a:latin typeface="メイリオ" panose="020B0604030504040204" pitchFamily="50" charset="-128"/>
                <a:ea typeface="メイリオ" panose="020B0604030504040204" pitchFamily="50" charset="-128"/>
              </a:rPr>
              <a:t>地域</a:t>
            </a:r>
            <a:r>
              <a:rPr lang="ja-JP" altLang="en-US">
                <a:latin typeface="メイリオ" panose="020B0604030504040204" pitchFamily="50" charset="-128"/>
                <a:ea typeface="メイリオ" panose="020B0604030504040204" pitchFamily="50" charset="-128"/>
              </a:rPr>
              <a:t>での子どもの状況 ＋ </a:t>
            </a:r>
            <a:r>
              <a:rPr lang="ja-JP" altLang="en-US" u="sng">
                <a:latin typeface="メイリオ" panose="020B0604030504040204" pitchFamily="50" charset="-128"/>
                <a:ea typeface="メイリオ" panose="020B0604030504040204" pitchFamily="50" charset="-128"/>
              </a:rPr>
              <a:t>地域</a:t>
            </a:r>
            <a:r>
              <a:rPr lang="ja-JP" altLang="en-US">
                <a:latin typeface="メイリオ" panose="020B0604030504040204" pitchFamily="50" charset="-128"/>
                <a:ea typeface="メイリオ" panose="020B0604030504040204" pitchFamily="50" charset="-128"/>
              </a:rPr>
              <a:t>の状況・意向</a:t>
            </a:r>
            <a:endParaRPr lang="en-US" altLang="ja-JP" dirty="0">
              <a:latin typeface="メイリオ" panose="020B0604030504040204" pitchFamily="50" charset="-128"/>
              <a:ea typeface="メイリオ" panose="020B0604030504040204" pitchFamily="50" charset="-128"/>
            </a:endParaRPr>
          </a:p>
          <a:p>
            <a:pPr marL="269875" lvl="1" indent="-258763" fontAlgn="base">
              <a:lnSpc>
                <a:spcPct val="80000"/>
              </a:lnSpc>
              <a:spcBef>
                <a:spcPct val="20000"/>
              </a:spcBef>
              <a:spcAft>
                <a:spcPct val="0"/>
              </a:spcAft>
            </a:pPr>
            <a:r>
              <a:rPr lang="ja-JP" altLang="en-US">
                <a:latin typeface="メイリオ" panose="020B0604030504040204" pitchFamily="50" charset="-128"/>
                <a:ea typeface="メイリオ" panose="020B0604030504040204" pitchFamily="50" charset="-128"/>
              </a:rPr>
              <a:t>関係機関の</a:t>
            </a:r>
            <a:r>
              <a:rPr lang="ja-JP" altLang="en-US" u="sng">
                <a:latin typeface="メイリオ" panose="020B0604030504040204" pitchFamily="50" charset="-128"/>
                <a:ea typeface="メイリオ" panose="020B0604030504040204" pitchFamily="50" charset="-128"/>
              </a:rPr>
              <a:t>つながり</a:t>
            </a:r>
            <a:r>
              <a:rPr lang="ja-JP" altLang="en-US">
                <a:latin typeface="メイリオ" panose="020B0604030504040204" pitchFamily="50" charset="-128"/>
                <a:ea typeface="メイリオ" panose="020B0604030504040204" pitchFamily="50" charset="-128"/>
              </a:rPr>
              <a:t>と</a:t>
            </a:r>
            <a:r>
              <a:rPr lang="ja-JP" altLang="en-US" u="sng">
                <a:latin typeface="メイリオ" panose="020B0604030504040204" pitchFamily="50" charset="-128"/>
                <a:ea typeface="メイリオ" panose="020B0604030504040204" pitchFamily="50" charset="-128"/>
              </a:rPr>
              <a:t>役割</a:t>
            </a:r>
            <a:endParaRPr lang="en-US" altLang="ja-JP" u="sng" dirty="0">
              <a:latin typeface="メイリオ" panose="020B0604030504040204" pitchFamily="50" charset="-128"/>
              <a:ea typeface="メイリオ" panose="020B0604030504040204" pitchFamily="50" charset="-128"/>
            </a:endParaRPr>
          </a:p>
          <a:p>
            <a:pPr marL="269875" lvl="1" indent="-258763" fontAlgn="base">
              <a:lnSpc>
                <a:spcPct val="80000"/>
              </a:lnSpc>
              <a:spcBef>
                <a:spcPct val="20000"/>
              </a:spcBef>
              <a:spcAft>
                <a:spcPct val="0"/>
              </a:spcAft>
            </a:pPr>
            <a:endParaRPr lang="en-US" altLang="ja-JP" u="sng" dirty="0">
              <a:latin typeface="メイリオ" panose="020B0604030504040204" pitchFamily="50" charset="-128"/>
              <a:ea typeface="メイリオ" panose="020B0604030504040204" pitchFamily="50" charset="-128"/>
            </a:endParaRPr>
          </a:p>
          <a:p>
            <a:pPr marL="354012" lvl="1" indent="-342900" fontAlgn="base">
              <a:lnSpc>
                <a:spcPct val="80000"/>
              </a:lnSpc>
              <a:spcBef>
                <a:spcPct val="20000"/>
              </a:spcBef>
              <a:spcAft>
                <a:spcPct val="0"/>
              </a:spcAft>
              <a:buFont typeface="Wingdings" pitchFamily="2" charset="2"/>
              <a:buChar char="l"/>
            </a:pPr>
            <a:r>
              <a:rPr lang="ja-JP" altLang="en-US">
                <a:latin typeface="メイリオ" panose="020B0604030504040204" pitchFamily="50" charset="-128"/>
                <a:ea typeface="メイリオ" panose="020B0604030504040204" pitchFamily="50" charset="-128"/>
              </a:rPr>
              <a:t>これ</a:t>
            </a:r>
            <a:r>
              <a:rPr lang="ja-JP" altLang="en-US" dirty="0">
                <a:latin typeface="メイリオ" panose="020B0604030504040204" pitchFamily="50" charset="-128"/>
                <a:ea typeface="メイリオ" panose="020B0604030504040204" pitchFamily="50" charset="-128"/>
              </a:rPr>
              <a:t>までの経過（「育ちのストーリー」として</a:t>
            </a:r>
            <a:r>
              <a:rPr lang="ja-JP" altLang="en-US">
                <a:latin typeface="メイリオ" panose="020B0604030504040204" pitchFamily="50" charset="-128"/>
                <a:ea typeface="メイリオ" panose="020B0604030504040204" pitchFamily="50" charset="-128"/>
              </a:rPr>
              <a:t>の把握）</a:t>
            </a:r>
            <a:endParaRPr lang="en-US" altLang="ja-JP" dirty="0">
              <a:latin typeface="メイリオ" panose="020B0604030504040204" pitchFamily="50" charset="-128"/>
              <a:ea typeface="メイリオ" panose="020B0604030504040204" pitchFamily="50" charset="-128"/>
            </a:endParaRPr>
          </a:p>
          <a:p>
            <a:pPr marL="269875" lvl="1" indent="-258763" fontAlgn="base">
              <a:lnSpc>
                <a:spcPct val="80000"/>
              </a:lnSpc>
              <a:spcBef>
                <a:spcPct val="20000"/>
              </a:spcBef>
              <a:spcAft>
                <a:spcPct val="0"/>
              </a:spcAft>
            </a:pPr>
            <a:r>
              <a:rPr lang="ja-JP" altLang="en-US">
                <a:latin typeface="メイリオ" panose="020B0604030504040204" pitchFamily="50" charset="-128"/>
                <a:ea typeface="メイリオ" panose="020B0604030504040204" pitchFamily="50" charset="-128"/>
              </a:rPr>
              <a:t>情報収集（○○歴等）</a:t>
            </a:r>
            <a:endParaRPr lang="en-US" altLang="ja-JP" dirty="0">
              <a:latin typeface="メイリオ" panose="020B0604030504040204" pitchFamily="50" charset="-128"/>
              <a:ea typeface="メイリオ" panose="020B0604030504040204" pitchFamily="50" charset="-128"/>
            </a:endParaRPr>
          </a:p>
          <a:p>
            <a:pPr marL="11112" lvl="1" indent="0" fontAlgn="base">
              <a:lnSpc>
                <a:spcPct val="80000"/>
              </a:lnSpc>
              <a:spcBef>
                <a:spcPct val="20000"/>
              </a:spcBef>
              <a:spcAft>
                <a:spcPct val="0"/>
              </a:spcAft>
              <a:buNone/>
            </a:pPr>
            <a:endParaRPr lang="en-US" altLang="ja-JP" dirty="0">
              <a:latin typeface="メイリオ" panose="020B0604030504040204" pitchFamily="50" charset="-128"/>
              <a:ea typeface="メイリオ" panose="020B0604030504040204" pitchFamily="50" charset="-128"/>
            </a:endParaRPr>
          </a:p>
          <a:p>
            <a:pPr marL="11112" lvl="1" indent="0" fontAlgn="base">
              <a:lnSpc>
                <a:spcPct val="80000"/>
              </a:lnSpc>
              <a:spcBef>
                <a:spcPct val="20000"/>
              </a:spcBef>
              <a:spcAft>
                <a:spcPct val="0"/>
              </a:spcAft>
              <a:buNone/>
            </a:pPr>
            <a:endParaRPr lang="en-US" altLang="ja-JP" dirty="0">
              <a:latin typeface="メイリオ" panose="020B0604030504040204" pitchFamily="50" charset="-128"/>
              <a:ea typeface="メイリオ" panose="020B0604030504040204" pitchFamily="50" charset="-128"/>
            </a:endParaRPr>
          </a:p>
          <a:p>
            <a:pPr marL="11112" lvl="1" indent="0" fontAlgn="base">
              <a:lnSpc>
                <a:spcPct val="80000"/>
              </a:lnSpc>
              <a:spcBef>
                <a:spcPct val="20000"/>
              </a:spcBef>
              <a:spcAft>
                <a:spcPct val="0"/>
              </a:spcAft>
              <a:buNone/>
            </a:pPr>
            <a:r>
              <a:rPr lang="en-US" altLang="ja-JP" dirty="0">
                <a:latin typeface="メイリオ" panose="020B0604030504040204" pitchFamily="50" charset="-128"/>
                <a:ea typeface="メイリオ" panose="020B0604030504040204" pitchFamily="50" charset="-128"/>
              </a:rPr>
              <a:t>※ </a:t>
            </a:r>
            <a:r>
              <a:rPr lang="ja-JP" altLang="en-US" dirty="0">
                <a:latin typeface="メイリオ" panose="020B0604030504040204" pitchFamily="50" charset="-128"/>
                <a:ea typeface="メイリオ" panose="020B0604030504040204" pitchFamily="50" charset="-128"/>
              </a:rPr>
              <a:t>支援提供事業所が得意とする領域と、相談支援事業所が得意とする領域がある。役割分担、聴取済情報の共有等の工夫</a:t>
            </a:r>
            <a:r>
              <a:rPr lang="ja-JP" altLang="en-US">
                <a:latin typeface="メイリオ" panose="020B0604030504040204" pitchFamily="50" charset="-128"/>
                <a:ea typeface="メイリオ" panose="020B0604030504040204" pitchFamily="50" charset="-128"/>
              </a:rPr>
              <a:t>を。</a:t>
            </a:r>
            <a:endParaRPr lang="en-US" altLang="ja-JP" dirty="0">
              <a:latin typeface="メイリオ" panose="020B0604030504040204" pitchFamily="50" charset="-128"/>
              <a:ea typeface="メイリオ" panose="020B0604030504040204" pitchFamily="50" charset="-128"/>
            </a:endParaRPr>
          </a:p>
          <a:p>
            <a:pPr marL="11112" lvl="1" indent="0" fontAlgn="base">
              <a:lnSpc>
                <a:spcPct val="80000"/>
              </a:lnSpc>
              <a:spcBef>
                <a:spcPct val="20000"/>
              </a:spcBef>
              <a:spcAft>
                <a:spcPct val="0"/>
              </a:spcAft>
              <a:buNone/>
            </a:pPr>
            <a:r>
              <a:rPr lang="en-US" altLang="ja-JP" dirty="0">
                <a:latin typeface="メイリオ" panose="020B0604030504040204" pitchFamily="50" charset="-128"/>
                <a:ea typeface="メイリオ" panose="020B0604030504040204" pitchFamily="50" charset="-128"/>
              </a:rPr>
              <a:t>※</a:t>
            </a:r>
            <a:r>
              <a:rPr lang="ja-JP" altLang="en-US" dirty="0">
                <a:latin typeface="メイリオ" panose="020B0604030504040204" pitchFamily="50" charset="-128"/>
                <a:ea typeface="メイリオ" panose="020B0604030504040204" pitchFamily="50" charset="-128"/>
              </a:rPr>
              <a:t>児童発達支援と放課後等デイサービスでは必要とする情報に差があるので、各施設において工夫を</a:t>
            </a:r>
            <a:endParaRPr lang="en-US" altLang="ja-JP" dirty="0">
              <a:latin typeface="メイリオ" panose="020B0604030504040204" pitchFamily="50" charset="-128"/>
              <a:ea typeface="メイリオ" panose="020B0604030504040204" pitchFamily="50" charset="-128"/>
            </a:endParaRPr>
          </a:p>
          <a:p>
            <a:endParaRPr lang="ja-JP" altLang="en-US" sz="2400" dirty="0"/>
          </a:p>
        </p:txBody>
      </p:sp>
    </p:spTree>
    <p:extLst>
      <p:ext uri="{BB962C8B-B14F-4D97-AF65-F5344CB8AC3E}">
        <p14:creationId xmlns:p14="http://schemas.microsoft.com/office/powerpoint/2010/main" val="16964868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3"/>
          <p:cNvSpPr>
            <a:spLocks noGrp="1" noChangeArrowheads="1"/>
          </p:cNvSpPr>
          <p:nvPr>
            <p:ph idx="1"/>
          </p:nvPr>
        </p:nvSpPr>
        <p:spPr>
          <a:xfrm>
            <a:off x="395288" y="1525876"/>
            <a:ext cx="8353425" cy="4819362"/>
          </a:xfrm>
        </p:spPr>
        <p:txBody>
          <a:bodyPr>
            <a:normAutofit lnSpcReduction="10000"/>
          </a:bodyPr>
          <a:lstStyle/>
          <a:p>
            <a:pPr>
              <a:spcBef>
                <a:spcPts val="338"/>
              </a:spcBef>
              <a:buNone/>
            </a:pPr>
            <a:r>
              <a:rPr lang="ja-JP" altLang="en-US" sz="2400">
                <a:latin typeface="メイリオ" panose="020B0604030504040204" pitchFamily="50" charset="-128"/>
                <a:ea typeface="メイリオ" panose="020B0604030504040204" pitchFamily="50" charset="-128"/>
              </a:rPr>
              <a:t>＜</a:t>
            </a:r>
            <a:r>
              <a:rPr lang="ja-JP" altLang="en-US" sz="2400" dirty="0">
                <a:latin typeface="メイリオ" panose="020B0604030504040204" pitchFamily="50" charset="-128"/>
                <a:ea typeface="メイリオ" panose="020B0604030504040204" pitchFamily="50" charset="-128"/>
              </a:rPr>
              <a:t>発達歴＞</a:t>
            </a:r>
          </a:p>
          <a:p>
            <a:pPr marL="404516" indent="0">
              <a:spcBef>
                <a:spcPts val="0"/>
              </a:spcBef>
            </a:pPr>
            <a:r>
              <a:rPr lang="ja-JP" altLang="en-US" sz="2400" dirty="0">
                <a:latin typeface="メイリオ" panose="020B0604030504040204" pitchFamily="50" charset="-128"/>
                <a:ea typeface="メイリオ" panose="020B0604030504040204" pitchFamily="50" charset="-128"/>
              </a:rPr>
              <a:t>母親の妊娠中、出産時の状況</a:t>
            </a:r>
          </a:p>
          <a:p>
            <a:pPr marL="404516" indent="0">
              <a:spcBef>
                <a:spcPts val="0"/>
              </a:spcBef>
            </a:pPr>
            <a:r>
              <a:rPr lang="ja-JP" altLang="en-US" sz="2400" dirty="0">
                <a:latin typeface="メイリオ" panose="020B0604030504040204" pitchFamily="50" charset="-128"/>
                <a:ea typeface="メイリオ" panose="020B0604030504040204" pitchFamily="50" charset="-128"/>
              </a:rPr>
              <a:t>運動、対人関係、言語等の発達の経過</a:t>
            </a:r>
            <a:r>
              <a:rPr lang="ja-JP" altLang="en-US" sz="2400">
                <a:latin typeface="メイリオ" panose="020B0604030504040204" pitchFamily="50" charset="-128"/>
                <a:ea typeface="メイリオ" panose="020B0604030504040204" pitchFamily="50" charset="-128"/>
              </a:rPr>
              <a:t>、状況</a:t>
            </a:r>
            <a:endParaRPr lang="en-US" altLang="ja-JP" sz="2400" dirty="0">
              <a:latin typeface="メイリオ" panose="020B0604030504040204" pitchFamily="50" charset="-128"/>
              <a:ea typeface="メイリオ" panose="020B0604030504040204" pitchFamily="50" charset="-128"/>
            </a:endParaRPr>
          </a:p>
          <a:p>
            <a:pPr marL="404516" indent="0">
              <a:spcBef>
                <a:spcPts val="0"/>
              </a:spcBef>
            </a:pPr>
            <a:endParaRPr lang="ja-JP" altLang="en-US" sz="2400" dirty="0">
              <a:latin typeface="メイリオ" panose="020B0604030504040204" pitchFamily="50" charset="-128"/>
              <a:ea typeface="メイリオ" panose="020B0604030504040204" pitchFamily="50" charset="-128"/>
            </a:endParaRPr>
          </a:p>
          <a:p>
            <a:pPr>
              <a:spcBef>
                <a:spcPts val="675"/>
              </a:spcBef>
              <a:buNone/>
            </a:pPr>
            <a:r>
              <a:rPr lang="ja-JP" altLang="en-US" sz="2400" dirty="0">
                <a:latin typeface="メイリオ" panose="020B0604030504040204" pitchFamily="50" charset="-128"/>
                <a:ea typeface="メイリオ" panose="020B0604030504040204" pitchFamily="50" charset="-128"/>
              </a:rPr>
              <a:t>＜病歴・療育歴・教育歴・社会資源活用歴＞</a:t>
            </a:r>
          </a:p>
          <a:p>
            <a:pPr marL="406301" indent="7144">
              <a:spcBef>
                <a:spcPts val="0"/>
              </a:spcBef>
            </a:pPr>
            <a:r>
              <a:rPr lang="ja-JP" altLang="en-US" sz="2400" dirty="0">
                <a:latin typeface="メイリオ" panose="020B0604030504040204" pitchFamily="50" charset="-128"/>
                <a:ea typeface="メイリオ" panose="020B0604030504040204" pitchFamily="50" charset="-128"/>
              </a:rPr>
              <a:t>医学的に配慮すべき内容の把握</a:t>
            </a:r>
            <a:endParaRPr lang="en-US" altLang="ja-JP" sz="2400" dirty="0">
              <a:latin typeface="メイリオ" panose="020B0604030504040204" pitchFamily="50" charset="-128"/>
              <a:ea typeface="メイリオ" panose="020B0604030504040204" pitchFamily="50" charset="-128"/>
            </a:endParaRPr>
          </a:p>
          <a:p>
            <a:pPr marL="406301" indent="7144">
              <a:spcBef>
                <a:spcPts val="0"/>
              </a:spcBef>
            </a:pPr>
            <a:r>
              <a:rPr lang="ja-JP" altLang="en-US" sz="2400" dirty="0">
                <a:latin typeface="メイリオ" panose="020B0604030504040204" pitchFamily="50" charset="-128"/>
                <a:ea typeface="メイリオ" panose="020B0604030504040204" pitchFamily="50" charset="-128"/>
              </a:rPr>
              <a:t>これまでどのような療育や保育、教育を受けて</a:t>
            </a:r>
            <a:r>
              <a:rPr lang="ja-JP" altLang="en-US" sz="2400">
                <a:latin typeface="メイリオ" panose="020B0604030504040204" pitchFamily="50" charset="-128"/>
                <a:ea typeface="メイリオ" panose="020B0604030504040204" pitchFamily="50" charset="-128"/>
              </a:rPr>
              <a:t>きたか</a:t>
            </a:r>
            <a:endParaRPr lang="en-US" altLang="ja-JP" sz="2400" dirty="0">
              <a:latin typeface="メイリオ" panose="020B0604030504040204" pitchFamily="50" charset="-128"/>
              <a:ea typeface="メイリオ" panose="020B0604030504040204" pitchFamily="50" charset="-128"/>
            </a:endParaRPr>
          </a:p>
          <a:p>
            <a:pPr marL="406301" indent="7144">
              <a:spcBef>
                <a:spcPts val="0"/>
              </a:spcBef>
            </a:pPr>
            <a:endParaRPr lang="en-US" altLang="ja-JP" sz="2400" dirty="0">
              <a:latin typeface="メイリオ" panose="020B0604030504040204" pitchFamily="50" charset="-128"/>
              <a:ea typeface="メイリオ" panose="020B0604030504040204" pitchFamily="50" charset="-128"/>
            </a:endParaRPr>
          </a:p>
          <a:p>
            <a:pPr>
              <a:spcBef>
                <a:spcPts val="675"/>
              </a:spcBef>
              <a:buNone/>
            </a:pPr>
            <a:r>
              <a:rPr lang="ja-JP" altLang="en-US" sz="2400" dirty="0">
                <a:solidFill>
                  <a:srgbClr val="000000"/>
                </a:solidFill>
                <a:latin typeface="メイリオ" panose="020B0604030504040204" pitchFamily="50" charset="-128"/>
                <a:ea typeface="メイリオ" panose="020B0604030504040204" pitchFamily="50" charset="-128"/>
              </a:rPr>
              <a:t>＜家族・生活状況＞</a:t>
            </a:r>
          </a:p>
          <a:p>
            <a:pPr marL="404516" indent="0">
              <a:spcBef>
                <a:spcPts val="0"/>
              </a:spcBef>
            </a:pPr>
            <a:r>
              <a:rPr lang="ja-JP" altLang="en-US" sz="2400" dirty="0">
                <a:solidFill>
                  <a:srgbClr val="000000"/>
                </a:solidFill>
                <a:latin typeface="メイリオ" panose="020B0604030504040204" pitchFamily="50" charset="-128"/>
                <a:ea typeface="メイリオ" panose="020B0604030504040204" pitchFamily="50" charset="-128"/>
              </a:rPr>
              <a:t>家族構成、家族の印象（父母、きょうだい、祖父母）</a:t>
            </a:r>
          </a:p>
          <a:p>
            <a:pPr marL="404516" indent="0">
              <a:spcBef>
                <a:spcPts val="0"/>
              </a:spcBef>
            </a:pPr>
            <a:r>
              <a:rPr lang="ja-JP" altLang="en-US" sz="2400" dirty="0">
                <a:solidFill>
                  <a:srgbClr val="000000"/>
                </a:solidFill>
                <a:latin typeface="メイリオ" panose="020B0604030504040204" pitchFamily="50" charset="-128"/>
                <a:ea typeface="メイリオ" panose="020B0604030504040204" pitchFamily="50" charset="-128"/>
              </a:rPr>
              <a:t>生活リズム：</a:t>
            </a:r>
            <a:r>
              <a:rPr lang="en-US" altLang="ja-JP" sz="2400" dirty="0">
                <a:solidFill>
                  <a:srgbClr val="000000"/>
                </a:solidFill>
                <a:latin typeface="メイリオ" panose="020B0604030504040204" pitchFamily="50" charset="-128"/>
                <a:ea typeface="メイリオ" panose="020B0604030504040204" pitchFamily="50" charset="-128"/>
              </a:rPr>
              <a:t>1</a:t>
            </a:r>
            <a:r>
              <a:rPr lang="ja-JP" altLang="en-US" sz="2400" dirty="0">
                <a:solidFill>
                  <a:srgbClr val="000000"/>
                </a:solidFill>
                <a:latin typeface="メイリオ" panose="020B0604030504040204" pitchFamily="50" charset="-128"/>
                <a:ea typeface="メイリオ" panose="020B0604030504040204" pitchFamily="50" charset="-128"/>
              </a:rPr>
              <a:t>日、１週間、月の過ごし方</a:t>
            </a:r>
            <a:endParaRPr lang="en-US" altLang="ja-JP" sz="2400" dirty="0">
              <a:latin typeface="メイリオ" panose="020B0604030504040204" pitchFamily="50" charset="-128"/>
              <a:ea typeface="メイリオ" panose="020B0604030504040204" pitchFamily="50" charset="-128"/>
            </a:endParaRPr>
          </a:p>
          <a:p>
            <a:pPr marL="406301" indent="7144">
              <a:spcBef>
                <a:spcPts val="0"/>
              </a:spcBef>
            </a:pPr>
            <a:r>
              <a:rPr lang="ja-JP" altLang="en-US" sz="2400" dirty="0">
                <a:latin typeface="メイリオ" panose="020B0604030504040204" pitchFamily="50" charset="-128"/>
                <a:ea typeface="メイリオ" panose="020B0604030504040204" pitchFamily="50" charset="-128"/>
              </a:rPr>
              <a:t>家族観、子ども観、養育観</a:t>
            </a:r>
            <a:endParaRPr lang="en-US" altLang="ja-JP" sz="2400" dirty="0">
              <a:latin typeface="メイリオ" panose="020B0604030504040204" pitchFamily="50" charset="-128"/>
              <a:ea typeface="メイリオ" panose="020B0604030504040204" pitchFamily="50" charset="-128"/>
            </a:endParaRPr>
          </a:p>
          <a:p>
            <a:pPr marL="406301" indent="7144">
              <a:spcBef>
                <a:spcPts val="0"/>
              </a:spcBef>
            </a:pPr>
            <a:r>
              <a:rPr lang="ja-JP" altLang="en-US" sz="2400" dirty="0">
                <a:latin typeface="メイリオ" panose="020B0604030504040204" pitchFamily="50" charset="-128"/>
                <a:ea typeface="メイリオ" panose="020B0604030504040204" pitchFamily="50" charset="-128"/>
              </a:rPr>
              <a:t>家族、家庭で困っていること（具体的に）</a:t>
            </a:r>
            <a:endParaRPr lang="en-US" altLang="ja-JP" sz="2400" dirty="0">
              <a:latin typeface="メイリオ" panose="020B0604030504040204" pitchFamily="50" charset="-128"/>
              <a:ea typeface="メイリオ" panose="020B0604030504040204" pitchFamily="50" charset="-128"/>
            </a:endParaRPr>
          </a:p>
          <a:p>
            <a:pPr marL="406301" indent="0">
              <a:spcBef>
                <a:spcPts val="0"/>
              </a:spcBef>
              <a:buNone/>
            </a:pPr>
            <a:r>
              <a:rPr lang="ja-JP" altLang="en-US" sz="2400" dirty="0">
                <a:latin typeface="メイリオ" panose="020B0604030504040204" pitchFamily="50" charset="-128"/>
                <a:ea typeface="メイリオ" panose="020B0604030504040204" pitchFamily="50" charset="-128"/>
              </a:rPr>
              <a:t>　　→経済、夫婦間、他のきょうだい児であることも</a:t>
            </a:r>
            <a:endParaRPr lang="en-US" altLang="ja-JP" sz="2400" dirty="0">
              <a:latin typeface="メイリオ" panose="020B0604030504040204" pitchFamily="50" charset="-128"/>
              <a:ea typeface="メイリオ" panose="020B0604030504040204" pitchFamily="50" charset="-128"/>
            </a:endParaRPr>
          </a:p>
          <a:p>
            <a:pPr marL="406301" indent="0">
              <a:spcBef>
                <a:spcPts val="0"/>
              </a:spcBef>
              <a:buNone/>
            </a:pPr>
            <a:r>
              <a:rPr lang="ja-JP" altLang="en-US" sz="2400" dirty="0">
                <a:latin typeface="メイリオ" panose="020B0604030504040204" pitchFamily="50" charset="-128"/>
                <a:ea typeface="メイリオ" panose="020B0604030504040204" pitchFamily="50" charset="-128"/>
              </a:rPr>
              <a:t>・家庭機能（よい面も把握</a:t>
            </a:r>
            <a:r>
              <a:rPr lang="ja-JP" altLang="en-US" sz="2400">
                <a:latin typeface="メイリオ" panose="020B0604030504040204" pitchFamily="50" charset="-128"/>
                <a:ea typeface="メイリオ" panose="020B0604030504040204" pitchFamily="50" charset="-128"/>
              </a:rPr>
              <a:t>する）</a:t>
            </a:r>
            <a:endParaRPr lang="ja-JP" altLang="en-US" sz="2400" dirty="0">
              <a:latin typeface="メイリオ" panose="020B0604030504040204" pitchFamily="50" charset="-128"/>
              <a:ea typeface="メイリオ" panose="020B0604030504040204" pitchFamily="50" charset="-128"/>
            </a:endParaRPr>
          </a:p>
          <a:p>
            <a:endParaRPr lang="ja-JP" altLang="en-US" sz="2400" dirty="0">
              <a:latin typeface="メイリオ" panose="020B0604030504040204" pitchFamily="50" charset="-128"/>
              <a:ea typeface="メイリオ" panose="020B0604030504040204" pitchFamily="50" charset="-128"/>
            </a:endParaRPr>
          </a:p>
        </p:txBody>
      </p:sp>
      <p:sp>
        <p:nvSpPr>
          <p:cNvPr id="2" name="フレーム 1">
            <a:extLst>
              <a:ext uri="{FF2B5EF4-FFF2-40B4-BE49-F238E27FC236}">
                <a16:creationId xmlns:a16="http://schemas.microsoft.com/office/drawing/2014/main" id="{B12A594C-56B7-22C8-5D40-A7DC92B1C78B}"/>
              </a:ext>
            </a:extLst>
          </p:cNvPr>
          <p:cNvSpPr/>
          <p:nvPr/>
        </p:nvSpPr>
        <p:spPr>
          <a:xfrm>
            <a:off x="5651500" y="609455"/>
            <a:ext cx="3238500" cy="1013114"/>
          </a:xfrm>
          <a:prstGeom prst="frame">
            <a:avLst>
              <a:gd name="adj1" fmla="val 4295"/>
            </a:avLst>
          </a:prstGeom>
        </p:spPr>
        <p:style>
          <a:lnRef idx="1">
            <a:schemeClr val="accent4"/>
          </a:lnRef>
          <a:fillRef idx="2">
            <a:schemeClr val="accent4"/>
          </a:fillRef>
          <a:effectRef idx="1">
            <a:schemeClr val="accent4"/>
          </a:effectRef>
          <a:fontRef idx="minor">
            <a:schemeClr val="dk1"/>
          </a:fontRef>
        </p:style>
        <p:txBody>
          <a:bodyPr rtlCol="0" anchor="ctr"/>
          <a:lstStyle/>
          <a:p>
            <a:r>
              <a:rPr lang="ja-JP" altLang="en-US" sz="1400" dirty="0">
                <a:solidFill>
                  <a:schemeClr val="tx1"/>
                </a:solidFill>
                <a:latin typeface="メイリオ" panose="020B0604030504040204" pitchFamily="50" charset="-128"/>
                <a:ea typeface="メイリオ" panose="020B0604030504040204" pitchFamily="50" charset="-128"/>
              </a:rPr>
              <a:t>直接的に聞き取ることができるものと、様々な状況から推察するものもある。思い込みと誤解に注意</a:t>
            </a:r>
          </a:p>
        </p:txBody>
      </p:sp>
      <p:sp>
        <p:nvSpPr>
          <p:cNvPr id="3" name="AutoShape 4">
            <a:extLst>
              <a:ext uri="{FF2B5EF4-FFF2-40B4-BE49-F238E27FC236}">
                <a16:creationId xmlns:a16="http://schemas.microsoft.com/office/drawing/2014/main" id="{A0509374-2D78-9A6D-5B60-64DA055335E8}"/>
              </a:ext>
            </a:extLst>
          </p:cNvPr>
          <p:cNvSpPr>
            <a:spLocks noChangeArrowheads="1"/>
          </p:cNvSpPr>
          <p:nvPr/>
        </p:nvSpPr>
        <p:spPr bwMode="auto">
          <a:xfrm>
            <a:off x="395288" y="609455"/>
            <a:ext cx="4597004" cy="485775"/>
          </a:xfrm>
          <a:prstGeom prst="roundRect">
            <a:avLst>
              <a:gd name="adj" fmla="val 26537"/>
            </a:avLst>
          </a:prstGeom>
          <a:solidFill>
            <a:srgbClr val="FFFFCC"/>
          </a:solidFill>
          <a:ln w="38100" cmpd="thickThin">
            <a:solidFill>
              <a:srgbClr val="FF6600"/>
            </a:solidFill>
            <a:round/>
            <a:headEnd/>
            <a:tailEnd/>
          </a:ln>
          <a:effectLst>
            <a:outerShdw dist="107763" dir="2700000" algn="ctr" rotWithShape="0">
              <a:schemeClr val="bg2">
                <a:alpha val="50000"/>
              </a:schemeClr>
            </a:outerShdw>
          </a:effectLst>
        </p:spPr>
        <p:txBody>
          <a:bodyPr wrap="none" lIns="51416" tIns="25709" rIns="51416" bIns="25709" anchor="ctr"/>
          <a:lstStyle/>
          <a:p>
            <a:pPr algn="ctr" fontAlgn="base">
              <a:spcBef>
                <a:spcPct val="0"/>
              </a:spcBef>
              <a:spcAft>
                <a:spcPct val="0"/>
              </a:spcAft>
            </a:pPr>
            <a:r>
              <a:rPr lang="ja-JP" altLang="en-US" sz="2475" b="1">
                <a:solidFill>
                  <a:srgbClr val="A50021"/>
                </a:solidFill>
                <a:latin typeface="メイリオ" panose="020B0604030504040204" pitchFamily="50" charset="-128"/>
                <a:ea typeface="メイリオ" panose="020B0604030504040204" pitchFamily="50" charset="-128"/>
              </a:rPr>
              <a:t>情報収集</a:t>
            </a:r>
            <a:endParaRPr lang="ja-JP" altLang="en-US" sz="2475" b="1" dirty="0">
              <a:solidFill>
                <a:srgbClr val="A5002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3904568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3"/>
          <p:cNvSpPr>
            <a:spLocks noGrp="1" noChangeArrowheads="1"/>
          </p:cNvSpPr>
          <p:nvPr>
            <p:ph idx="1"/>
          </p:nvPr>
        </p:nvSpPr>
        <p:spPr>
          <a:xfrm>
            <a:off x="395288" y="1484416"/>
            <a:ext cx="8353425" cy="4860822"/>
          </a:xfrm>
        </p:spPr>
        <p:txBody>
          <a:bodyPr>
            <a:normAutofit fontScale="92500" lnSpcReduction="10000"/>
          </a:bodyPr>
          <a:lstStyle/>
          <a:p>
            <a:pPr>
              <a:spcBef>
                <a:spcPts val="1013"/>
              </a:spcBef>
              <a:buNone/>
            </a:pPr>
            <a:r>
              <a:rPr lang="ja-JP" altLang="en-US" dirty="0">
                <a:latin typeface="メイリオ" panose="020B0604030504040204" pitchFamily="50" charset="-128"/>
                <a:ea typeface="メイリオ" panose="020B0604030504040204" pitchFamily="50" charset="-128"/>
              </a:rPr>
              <a:t>＜園や学校等の関係機関での状況＞</a:t>
            </a:r>
          </a:p>
          <a:p>
            <a:pPr marL="317500" indent="-306388"/>
            <a:r>
              <a:rPr lang="ja-JP" altLang="en-US" dirty="0">
                <a:latin typeface="メイリオ" panose="020B0604030504040204" pitchFamily="50" charset="-128"/>
                <a:ea typeface="メイリオ" panose="020B0604030504040204" pitchFamily="50" charset="-128"/>
              </a:rPr>
              <a:t>関係機関での生活の流れ</a:t>
            </a:r>
            <a:endParaRPr lang="en-US" altLang="ja-JP" dirty="0">
              <a:latin typeface="メイリオ" panose="020B0604030504040204" pitchFamily="50" charset="-128"/>
              <a:ea typeface="メイリオ" panose="020B0604030504040204" pitchFamily="50" charset="-128"/>
            </a:endParaRPr>
          </a:p>
          <a:p>
            <a:pPr marL="317500" indent="-306388"/>
            <a:r>
              <a:rPr lang="ja-JP" altLang="en-US" dirty="0">
                <a:latin typeface="メイリオ" panose="020B0604030504040204" pitchFamily="50" charset="-128"/>
                <a:ea typeface="メイリオ" panose="020B0604030504040204" pitchFamily="50" charset="-128"/>
              </a:rPr>
              <a:t>関係機関での生活の様子</a:t>
            </a:r>
            <a:endParaRPr lang="en-US" altLang="ja-JP" dirty="0">
              <a:latin typeface="メイリオ" panose="020B0604030504040204" pitchFamily="50" charset="-128"/>
              <a:ea typeface="メイリオ" panose="020B0604030504040204" pitchFamily="50" charset="-128"/>
            </a:endParaRPr>
          </a:p>
          <a:p>
            <a:pPr marL="11112" indent="0">
              <a:buNone/>
            </a:pPr>
            <a:r>
              <a:rPr lang="ja-JP" altLang="en-US" dirty="0">
                <a:latin typeface="メイリオ" panose="020B0604030504040204" pitchFamily="50" charset="-128"/>
                <a:ea typeface="メイリオ" panose="020B0604030504040204" pitchFamily="50" charset="-128"/>
              </a:rPr>
              <a:t>　（できている／できていない、得意／苦手等</a:t>
            </a:r>
            <a:r>
              <a:rPr lang="en-US" altLang="ja-JP" dirty="0">
                <a:latin typeface="メイリオ" panose="020B0604030504040204" pitchFamily="50" charset="-128"/>
                <a:ea typeface="メイリオ" panose="020B0604030504040204" pitchFamily="50" charset="-128"/>
              </a:rPr>
              <a:t>)</a:t>
            </a:r>
            <a:endParaRPr lang="ja-JP" altLang="en-US" dirty="0">
              <a:latin typeface="メイリオ" panose="020B0604030504040204" pitchFamily="50" charset="-128"/>
              <a:ea typeface="メイリオ" panose="020B0604030504040204" pitchFamily="50" charset="-128"/>
            </a:endParaRPr>
          </a:p>
          <a:p>
            <a:pPr marL="11112" indent="0">
              <a:buNone/>
            </a:pPr>
            <a:r>
              <a:rPr lang="ja-JP" altLang="en-US" dirty="0">
                <a:latin typeface="メイリオ" panose="020B0604030504040204" pitchFamily="50" charset="-128"/>
                <a:ea typeface="メイリオ" panose="020B0604030504040204" pitchFamily="50" charset="-128"/>
              </a:rPr>
              <a:t>　（頼りにしている人、苦手な人、仲間関係等）</a:t>
            </a:r>
          </a:p>
          <a:p>
            <a:pPr marL="317500" indent="-306388"/>
            <a:r>
              <a:rPr lang="ja-JP" altLang="en-US" dirty="0">
                <a:latin typeface="メイリオ" panose="020B0604030504040204" pitchFamily="50" charset="-128"/>
                <a:ea typeface="メイリオ" panose="020B0604030504040204" pitchFamily="50" charset="-128"/>
              </a:rPr>
              <a:t>関係機関の子ども、家族の見立て</a:t>
            </a:r>
            <a:endParaRPr lang="en-US" altLang="ja-JP" dirty="0">
              <a:latin typeface="メイリオ" panose="020B0604030504040204" pitchFamily="50" charset="-128"/>
              <a:ea typeface="メイリオ" panose="020B0604030504040204" pitchFamily="50" charset="-128"/>
            </a:endParaRPr>
          </a:p>
          <a:p>
            <a:pPr marL="317500" indent="-306388"/>
            <a:r>
              <a:rPr lang="ja-JP" altLang="en-US" dirty="0">
                <a:latin typeface="メイリオ" panose="020B0604030504040204" pitchFamily="50" charset="-128"/>
                <a:ea typeface="メイリオ" panose="020B0604030504040204" pitchFamily="50" charset="-128"/>
              </a:rPr>
              <a:t>支援の目的・内容・方法</a:t>
            </a:r>
            <a:endParaRPr lang="en-US" altLang="ja-JP" dirty="0">
              <a:latin typeface="メイリオ" panose="020B0604030504040204" pitchFamily="50" charset="-128"/>
              <a:ea typeface="メイリオ" panose="020B0604030504040204" pitchFamily="50" charset="-128"/>
            </a:endParaRPr>
          </a:p>
          <a:p>
            <a:pPr marL="317500" indent="-306388"/>
            <a:r>
              <a:rPr lang="ja-JP" altLang="en-US" dirty="0">
                <a:latin typeface="メイリオ" panose="020B0604030504040204" pitchFamily="50" charset="-128"/>
                <a:ea typeface="メイリオ" panose="020B0604030504040204" pitchFamily="50" charset="-128"/>
              </a:rPr>
              <a:t>保護者の関係機関に対する思い</a:t>
            </a:r>
            <a:endParaRPr lang="en-US" altLang="ja-JP" dirty="0">
              <a:latin typeface="メイリオ" panose="020B0604030504040204" pitchFamily="50" charset="-128"/>
              <a:ea typeface="メイリオ" panose="020B0604030504040204" pitchFamily="50" charset="-128"/>
            </a:endParaRPr>
          </a:p>
          <a:p>
            <a:pPr marL="11112" indent="0">
              <a:buNone/>
            </a:pPr>
            <a:r>
              <a:rPr lang="ja-JP" altLang="en-US" dirty="0">
                <a:latin typeface="メイリオ" panose="020B0604030504040204" pitchFamily="50" charset="-128"/>
                <a:ea typeface="メイリオ" panose="020B0604030504040204" pitchFamily="50" charset="-128"/>
              </a:rPr>
              <a:t>　（満足／不満足、希望：保育・教育内容等）</a:t>
            </a:r>
          </a:p>
          <a:p>
            <a:pPr marL="317500" indent="-306388"/>
            <a:r>
              <a:rPr lang="ja-JP" altLang="en-US" dirty="0">
                <a:latin typeface="メイリオ" panose="020B0604030504040204" pitchFamily="50" charset="-128"/>
                <a:ea typeface="メイリオ" panose="020B0604030504040204" pitchFamily="50" charset="-128"/>
              </a:rPr>
              <a:t>関係機関のつながり（エコマップなど）、地域資源調査</a:t>
            </a:r>
          </a:p>
          <a:p>
            <a:pPr indent="111622"/>
            <a:endParaRPr lang="ja-JP" altLang="en-US" dirty="0">
              <a:latin typeface="メイリオ" panose="020B0604030504040204" pitchFamily="50" charset="-128"/>
              <a:ea typeface="メイリオ" panose="020B0604030504040204" pitchFamily="50" charset="-128"/>
            </a:endParaRPr>
          </a:p>
        </p:txBody>
      </p:sp>
      <p:sp>
        <p:nvSpPr>
          <p:cNvPr id="2" name="AutoShape 4">
            <a:extLst>
              <a:ext uri="{FF2B5EF4-FFF2-40B4-BE49-F238E27FC236}">
                <a16:creationId xmlns:a16="http://schemas.microsoft.com/office/drawing/2014/main" id="{BE6F4764-5BB5-1AC1-1A2D-EA23ADFA17D4}"/>
              </a:ext>
            </a:extLst>
          </p:cNvPr>
          <p:cNvSpPr>
            <a:spLocks noChangeArrowheads="1"/>
          </p:cNvSpPr>
          <p:nvPr/>
        </p:nvSpPr>
        <p:spPr bwMode="auto">
          <a:xfrm>
            <a:off x="395288" y="606425"/>
            <a:ext cx="4597004" cy="485775"/>
          </a:xfrm>
          <a:prstGeom prst="roundRect">
            <a:avLst>
              <a:gd name="adj" fmla="val 26537"/>
            </a:avLst>
          </a:prstGeom>
          <a:solidFill>
            <a:srgbClr val="FFFFCC"/>
          </a:solidFill>
          <a:ln w="38100" cmpd="thickThin">
            <a:solidFill>
              <a:srgbClr val="FF6600"/>
            </a:solidFill>
            <a:round/>
            <a:headEnd/>
            <a:tailEnd/>
          </a:ln>
          <a:effectLst>
            <a:outerShdw dist="107763" dir="2700000" algn="ctr" rotWithShape="0">
              <a:schemeClr val="bg2">
                <a:alpha val="50000"/>
              </a:schemeClr>
            </a:outerShdw>
          </a:effectLst>
        </p:spPr>
        <p:txBody>
          <a:bodyPr wrap="none" lIns="51416" tIns="25709" rIns="51416" bIns="25709" anchor="ctr"/>
          <a:lstStyle/>
          <a:p>
            <a:pPr algn="ctr" fontAlgn="base">
              <a:spcBef>
                <a:spcPct val="0"/>
              </a:spcBef>
              <a:spcAft>
                <a:spcPct val="0"/>
              </a:spcAft>
            </a:pPr>
            <a:r>
              <a:rPr lang="ja-JP" altLang="en-US" sz="2475" b="1">
                <a:solidFill>
                  <a:srgbClr val="A50021"/>
                </a:solidFill>
                <a:latin typeface="メイリオ" panose="020B0604030504040204" pitchFamily="50" charset="-128"/>
                <a:ea typeface="メイリオ" panose="020B0604030504040204" pitchFamily="50" charset="-128"/>
              </a:rPr>
              <a:t>情報収集</a:t>
            </a:r>
            <a:endParaRPr lang="ja-JP" altLang="en-US" sz="2475" b="1" dirty="0">
              <a:solidFill>
                <a:srgbClr val="A5002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6143470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9534081-4AD9-DC3E-5B66-3015203EA329}"/>
              </a:ext>
            </a:extLst>
          </p:cNvPr>
          <p:cNvSpPr>
            <a:spLocks noGrp="1"/>
          </p:cNvSpPr>
          <p:nvPr>
            <p:ph type="title"/>
          </p:nvPr>
        </p:nvSpPr>
        <p:spPr>
          <a:xfrm>
            <a:off x="395288" y="136524"/>
            <a:ext cx="8316912" cy="816903"/>
          </a:xfrm>
        </p:spPr>
        <p:txBody>
          <a:bodyPr>
            <a:normAutofit fontScale="90000"/>
          </a:bodyPr>
          <a:lstStyle/>
          <a:p>
            <a:br>
              <a:rPr lang="en-US" altLang="ja-JP" dirty="0">
                <a:latin typeface="Meiryo" panose="020B0604030504040204" pitchFamily="34" charset="-128"/>
                <a:ea typeface="Meiryo" panose="020B0604030504040204" pitchFamily="34" charset="-128"/>
              </a:rPr>
            </a:br>
            <a:r>
              <a:rPr kumimoji="1" lang="ja-JP" altLang="en-US" dirty="0">
                <a:latin typeface="Meiryo" panose="020B0604030504040204" pitchFamily="34" charset="-128"/>
                <a:ea typeface="Meiryo" panose="020B0604030504040204" pitchFamily="34" charset="-128"/>
              </a:rPr>
              <a:t>獲得目標</a:t>
            </a:r>
          </a:p>
        </p:txBody>
      </p:sp>
      <p:sp>
        <p:nvSpPr>
          <p:cNvPr id="3" name="コンテンツ プレースホルダー 2">
            <a:extLst>
              <a:ext uri="{FF2B5EF4-FFF2-40B4-BE49-F238E27FC236}">
                <a16:creationId xmlns:a16="http://schemas.microsoft.com/office/drawing/2014/main" id="{F8976271-5916-8E7F-2856-132680D68E55}"/>
              </a:ext>
            </a:extLst>
          </p:cNvPr>
          <p:cNvSpPr>
            <a:spLocks noGrp="1"/>
          </p:cNvSpPr>
          <p:nvPr>
            <p:ph idx="1"/>
          </p:nvPr>
        </p:nvSpPr>
        <p:spPr>
          <a:xfrm>
            <a:off x="190500" y="1253330"/>
            <a:ext cx="8724900" cy="5091907"/>
          </a:xfrm>
        </p:spPr>
        <p:txBody>
          <a:bodyPr>
            <a:normAutofit/>
          </a:bodyPr>
          <a:lstStyle/>
          <a:p>
            <a:pPr marL="0" indent="0">
              <a:buNone/>
            </a:pPr>
            <a:r>
              <a:rPr lang="ja-JP" altLang="en-US" sz="3200" b="1" i="1" dirty="0">
                <a:latin typeface="Meiryo" panose="020B0604030504040204" pitchFamily="34" charset="-128"/>
                <a:ea typeface="Meiryo" panose="020B0604030504040204" pitchFamily="34" charset="-128"/>
              </a:rPr>
              <a:t>発達支援</a:t>
            </a:r>
            <a:r>
              <a:rPr lang="en-US" altLang="ja-JP" sz="3200" b="1" i="1" dirty="0">
                <a:latin typeface="Meiryo" panose="020B0604030504040204" pitchFamily="34" charset="-128"/>
                <a:ea typeface="Meiryo" panose="020B0604030504040204" pitchFamily="34" charset="-128"/>
              </a:rPr>
              <a:t>/</a:t>
            </a:r>
            <a:r>
              <a:rPr lang="ja-JP" altLang="en-US" sz="3200" b="1" i="1" dirty="0">
                <a:latin typeface="Meiryo" panose="020B0604030504040204" pitchFamily="34" charset="-128"/>
                <a:ea typeface="Meiryo" panose="020B0604030504040204" pitchFamily="34" charset="-128"/>
              </a:rPr>
              <a:t>本人支援の重要性について理解する</a:t>
            </a:r>
            <a:endParaRPr kumimoji="1" lang="en-US" altLang="ja-JP" sz="3200" b="1" i="1" dirty="0">
              <a:latin typeface="Meiryo" panose="020B0604030504040204" pitchFamily="34" charset="-128"/>
              <a:ea typeface="Meiryo" panose="020B0604030504040204" pitchFamily="34" charset="-128"/>
            </a:endParaRPr>
          </a:p>
          <a:p>
            <a:pPr marL="0" indent="0">
              <a:buNone/>
            </a:pPr>
            <a:endParaRPr lang="en-US" altLang="ja-JP" sz="2400" dirty="0">
              <a:latin typeface="Meiryo" panose="020B0604030504040204" pitchFamily="34" charset="-128"/>
              <a:ea typeface="Meiryo" panose="020B0604030504040204" pitchFamily="34" charset="-128"/>
            </a:endParaRPr>
          </a:p>
          <a:p>
            <a:pPr marL="0" indent="0">
              <a:lnSpc>
                <a:spcPct val="150000"/>
              </a:lnSpc>
              <a:buNone/>
            </a:pPr>
            <a:r>
              <a:rPr lang="ja-JP" altLang="en-US" sz="2000" kern="0" dirty="0">
                <a:latin typeface="Meiryo" panose="020B0604030504040204" pitchFamily="34" charset="-128"/>
                <a:ea typeface="Meiryo" panose="020B0604030504040204" pitchFamily="34" charset="-128"/>
              </a:rPr>
              <a:t>  </a:t>
            </a:r>
            <a:r>
              <a:rPr lang="ja-JP" altLang="en-US" sz="4000" kern="0" dirty="0">
                <a:latin typeface="Meiryo" panose="020B0604030504040204" pitchFamily="34" charset="-128"/>
                <a:ea typeface="Meiryo" panose="020B0604030504040204" pitchFamily="34" charset="-128"/>
              </a:rPr>
              <a:t>内容</a:t>
            </a:r>
            <a:endParaRPr lang="en-US" altLang="ja-JP" sz="4000" kern="0" dirty="0">
              <a:latin typeface="Meiryo" panose="020B0604030504040204" pitchFamily="34" charset="-128"/>
              <a:ea typeface="Meiryo" panose="020B0604030504040204" pitchFamily="34" charset="-128"/>
            </a:endParaRPr>
          </a:p>
          <a:p>
            <a:pPr>
              <a:lnSpc>
                <a:spcPct val="150000"/>
              </a:lnSpc>
            </a:pPr>
            <a:r>
              <a:rPr lang="ja-JP" altLang="en-US" sz="2400" dirty="0">
                <a:latin typeface="Meiryo" panose="020B0604030504040204" pitchFamily="34" charset="-128"/>
                <a:ea typeface="Meiryo" panose="020B0604030504040204" pitchFamily="34" charset="-128"/>
              </a:rPr>
              <a:t>児童期におけるアセスメントの実際（年齢・ 生活・発達像に基づく課題の整理を含める）</a:t>
            </a:r>
            <a:endParaRPr lang="en-US" altLang="ja-JP" sz="2400" dirty="0">
              <a:latin typeface="Meiryo" panose="020B0604030504040204" pitchFamily="34" charset="-128"/>
              <a:ea typeface="Meiryo" panose="020B0604030504040204" pitchFamily="34" charset="-128"/>
            </a:endParaRPr>
          </a:p>
          <a:p>
            <a:pPr>
              <a:lnSpc>
                <a:spcPct val="150000"/>
              </a:lnSpc>
            </a:pPr>
            <a:r>
              <a:rPr lang="ja-JP" altLang="en-US" sz="2400" dirty="0">
                <a:latin typeface="Meiryo" panose="020B0604030504040204" pitchFamily="34" charset="-128"/>
                <a:ea typeface="Meiryo" panose="020B0604030504040204" pitchFamily="34" charset="-128"/>
              </a:rPr>
              <a:t>支援に関する計画の作成における発達支援の視点</a:t>
            </a:r>
            <a:endParaRPr lang="en-US" altLang="ja-JP" sz="2400" dirty="0">
              <a:latin typeface="Meiryo" panose="020B0604030504040204" pitchFamily="34" charset="-128"/>
              <a:ea typeface="Meiryo" panose="020B0604030504040204" pitchFamily="34" charset="-128"/>
            </a:endParaRPr>
          </a:p>
          <a:p>
            <a:pPr>
              <a:lnSpc>
                <a:spcPct val="150000"/>
              </a:lnSpc>
            </a:pPr>
            <a:r>
              <a:rPr lang="ja-JP" altLang="en-US" sz="2400" dirty="0">
                <a:latin typeface="Meiryo" panose="020B0604030504040204" pitchFamily="34" charset="-128"/>
                <a:ea typeface="Meiryo" panose="020B0604030504040204" pitchFamily="34" charset="-128"/>
              </a:rPr>
              <a:t>発達支援の視点からのモニタリングの意義とポイント</a:t>
            </a:r>
            <a:endParaRPr lang="ja-JP" altLang="en-US" kern="0" dirty="0">
              <a:latin typeface="Meiryo" panose="020B0604030504040204" pitchFamily="34" charset="-128"/>
              <a:ea typeface="Meiryo" panose="020B0604030504040204" pitchFamily="34" charset="-128"/>
            </a:endParaRPr>
          </a:p>
          <a:p>
            <a:pPr marL="0" indent="0">
              <a:buNone/>
            </a:pPr>
            <a:endParaRPr kumimoji="1" lang="ja-JP" altLang="en-US" sz="2400" dirty="0">
              <a:latin typeface="Meiryo" panose="020B0604030504040204" pitchFamily="34" charset="-128"/>
              <a:ea typeface="Meiryo" panose="020B0604030504040204" pitchFamily="34" charset="-128"/>
            </a:endParaRPr>
          </a:p>
        </p:txBody>
      </p:sp>
      <p:sp>
        <p:nvSpPr>
          <p:cNvPr id="4" name="スライド番号プレースホルダー 3">
            <a:extLst>
              <a:ext uri="{FF2B5EF4-FFF2-40B4-BE49-F238E27FC236}">
                <a16:creationId xmlns:a16="http://schemas.microsoft.com/office/drawing/2014/main" id="{44C4ED5A-F904-670E-C7DF-3E7510C61681}"/>
              </a:ext>
            </a:extLst>
          </p:cNvPr>
          <p:cNvSpPr>
            <a:spLocks noGrp="1"/>
          </p:cNvSpPr>
          <p:nvPr>
            <p:ph type="sldNum" sz="quarter" idx="12"/>
          </p:nvPr>
        </p:nvSpPr>
        <p:spPr/>
        <p:txBody>
          <a:bodyPr/>
          <a:lstStyle/>
          <a:p>
            <a:pPr>
              <a:defRPr/>
            </a:pPr>
            <a:fld id="{6EF23906-C28C-47DE-8E4F-A94606051E12}" type="slidenum">
              <a:rPr lang="en-US" altLang="ja-JP" smtClean="0">
                <a:solidFill>
                  <a:srgbClr val="000000"/>
                </a:solidFill>
              </a:rPr>
              <a:pPr>
                <a:defRPr/>
              </a:pPr>
              <a:t>2</a:t>
            </a:fld>
            <a:endParaRPr lang="en-US" altLang="ja-JP">
              <a:solidFill>
                <a:srgbClr val="000000"/>
              </a:solidFill>
            </a:endParaRPr>
          </a:p>
        </p:txBody>
      </p:sp>
    </p:spTree>
    <p:extLst>
      <p:ext uri="{BB962C8B-B14F-4D97-AF65-F5344CB8AC3E}">
        <p14:creationId xmlns:p14="http://schemas.microsoft.com/office/powerpoint/2010/main" val="18596322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
          <p:cNvSpPr txBox="1">
            <a:spLocks noChangeArrowheads="1"/>
          </p:cNvSpPr>
          <p:nvPr/>
        </p:nvSpPr>
        <p:spPr bwMode="auto">
          <a:xfrm>
            <a:off x="395287" y="1942585"/>
            <a:ext cx="8353425" cy="3936690"/>
          </a:xfrm>
          <a:prstGeom prst="rect">
            <a:avLst/>
          </a:prstGeom>
        </p:spPr>
        <p:txBody>
          <a:bodyPr vert="horz" lIns="91440" tIns="45720" rIns="91440" bIns="45720" rtlCol="0">
            <a:normAutofit/>
          </a:bodyPr>
          <a:lstStyle>
            <a:lvl1pPr marL="228600" indent="-228600" defTabSz="914400">
              <a:lnSpc>
                <a:spcPct val="90000"/>
              </a:lnSpc>
              <a:spcBef>
                <a:spcPts val="1013"/>
              </a:spcBef>
              <a:buFont typeface="Arial" panose="020B0604020202020204" pitchFamily="34" charset="0"/>
              <a:buNone/>
              <a:defRPr kumimoji="1" sz="2800">
                <a:latin typeface="メイリオ" panose="020B0604030504040204" pitchFamily="50" charset="-128"/>
                <a:ea typeface="メイリオ" panose="020B0604030504040204" pitchFamily="50" charset="-128"/>
              </a:defRPr>
            </a:lvl1pPr>
            <a:lvl2pPr marL="685800" indent="-228600" defTabSz="914400">
              <a:lnSpc>
                <a:spcPct val="90000"/>
              </a:lnSpc>
              <a:spcBef>
                <a:spcPts val="500"/>
              </a:spcBef>
              <a:buFont typeface="Arial" panose="020B0604020202020204" pitchFamily="34" charset="0"/>
              <a:buChar char="•"/>
              <a:defRPr kumimoji="1" sz="2400"/>
            </a:lvl2pPr>
            <a:lvl3pPr marL="1143000" indent="-228600" defTabSz="914400">
              <a:lnSpc>
                <a:spcPct val="90000"/>
              </a:lnSpc>
              <a:spcBef>
                <a:spcPts val="500"/>
              </a:spcBef>
              <a:buFont typeface="Arial" panose="020B0604020202020204" pitchFamily="34" charset="0"/>
              <a:buChar char="•"/>
              <a:defRPr kumimoji="1" sz="2000"/>
            </a:lvl3pPr>
            <a:lvl4pPr marL="1600200" indent="-228600" defTabSz="914400">
              <a:lnSpc>
                <a:spcPct val="90000"/>
              </a:lnSpc>
              <a:spcBef>
                <a:spcPts val="500"/>
              </a:spcBef>
              <a:buFont typeface="Arial" panose="020B0604020202020204" pitchFamily="34" charset="0"/>
              <a:buChar char="•"/>
              <a:defRPr kumimoji="1"/>
            </a:lvl4pPr>
            <a:lvl5pPr marL="2057400" indent="-228600" defTabSz="914400">
              <a:lnSpc>
                <a:spcPct val="90000"/>
              </a:lnSpc>
              <a:spcBef>
                <a:spcPts val="500"/>
              </a:spcBef>
              <a:buFont typeface="Arial" panose="020B0604020202020204" pitchFamily="34" charset="0"/>
              <a:buChar char="•"/>
              <a:defRPr kumimoji="1"/>
            </a:lvl5pPr>
            <a:lvl6pPr marL="2514600" indent="-228600" defTabSz="914400">
              <a:lnSpc>
                <a:spcPct val="90000"/>
              </a:lnSpc>
              <a:spcBef>
                <a:spcPts val="500"/>
              </a:spcBef>
              <a:buFont typeface="Arial" panose="020B0604020202020204" pitchFamily="34" charset="0"/>
              <a:buChar char="•"/>
              <a:defRPr kumimoji="1"/>
            </a:lvl6pPr>
            <a:lvl7pPr marL="2971800" indent="-228600" defTabSz="914400">
              <a:lnSpc>
                <a:spcPct val="90000"/>
              </a:lnSpc>
              <a:spcBef>
                <a:spcPts val="500"/>
              </a:spcBef>
              <a:buFont typeface="Arial" panose="020B0604020202020204" pitchFamily="34" charset="0"/>
              <a:buChar char="•"/>
              <a:defRPr kumimoji="1"/>
            </a:lvl7pPr>
            <a:lvl8pPr marL="3429000" indent="-228600" defTabSz="914400">
              <a:lnSpc>
                <a:spcPct val="90000"/>
              </a:lnSpc>
              <a:spcBef>
                <a:spcPts val="500"/>
              </a:spcBef>
              <a:buFont typeface="Arial" panose="020B0604020202020204" pitchFamily="34" charset="0"/>
              <a:buChar char="•"/>
              <a:defRPr kumimoji="1"/>
            </a:lvl8pPr>
            <a:lvl9pPr marL="3886200" indent="-228600" defTabSz="914400">
              <a:lnSpc>
                <a:spcPct val="90000"/>
              </a:lnSpc>
              <a:spcBef>
                <a:spcPts val="500"/>
              </a:spcBef>
              <a:buFont typeface="Arial" panose="020B0604020202020204" pitchFamily="34" charset="0"/>
              <a:buChar char="•"/>
              <a:defRPr kumimoji="1"/>
            </a:lvl9pPr>
          </a:lstStyle>
          <a:p>
            <a:pPr marL="457200" indent="-457200">
              <a:buFont typeface="Arial" panose="020B0604020202020204" pitchFamily="34" charset="0"/>
              <a:buChar char="•"/>
            </a:pPr>
            <a:r>
              <a:rPr lang="ja-JP" altLang="en-US" dirty="0">
                <a:latin typeface="Meiryo" panose="020B0604030504040204" pitchFamily="34" charset="-128"/>
                <a:ea typeface="Meiryo" panose="020B0604030504040204" pitchFamily="34" charset="-128"/>
              </a:rPr>
              <a:t>事業所における自由場面、設定場面での観察</a:t>
            </a:r>
            <a:endParaRPr lang="en-US" altLang="ja-JP" dirty="0">
              <a:latin typeface="Meiryo" panose="020B0604030504040204" pitchFamily="34" charset="-128"/>
              <a:ea typeface="Meiryo" panose="020B0604030504040204" pitchFamily="34" charset="-128"/>
            </a:endParaRPr>
          </a:p>
          <a:p>
            <a:pPr marL="914400" lvl="1" indent="-457200"/>
            <a:r>
              <a:rPr lang="ja-JP" altLang="en-US" dirty="0">
                <a:latin typeface="Meiryo" panose="020B0604030504040204" pitchFamily="34" charset="-128"/>
                <a:ea typeface="Meiryo" panose="020B0604030504040204" pitchFamily="34" charset="-128"/>
              </a:rPr>
              <a:t>自由場面</a:t>
            </a:r>
            <a:endParaRPr lang="en-US" altLang="ja-JP" dirty="0">
              <a:latin typeface="Meiryo" panose="020B0604030504040204" pitchFamily="34" charset="-128"/>
              <a:ea typeface="Meiryo" panose="020B0604030504040204" pitchFamily="34" charset="-128"/>
            </a:endParaRPr>
          </a:p>
          <a:p>
            <a:pPr marL="914400" lvl="1" indent="-457200"/>
            <a:r>
              <a:rPr lang="ja-JP" altLang="en-US" dirty="0">
                <a:latin typeface="Meiryo" panose="020B0604030504040204" pitchFamily="34" charset="-128"/>
                <a:ea typeface="Meiryo" panose="020B0604030504040204" pitchFamily="34" charset="-128"/>
              </a:rPr>
              <a:t>半構造化した場面設定</a:t>
            </a:r>
            <a:endParaRPr lang="en-US" altLang="ja-JP" dirty="0">
              <a:latin typeface="Meiryo" panose="020B0604030504040204" pitchFamily="34" charset="-128"/>
              <a:ea typeface="Meiryo" panose="020B0604030504040204" pitchFamily="34" charset="-128"/>
            </a:endParaRPr>
          </a:p>
          <a:p>
            <a:pPr marL="914400" lvl="1" indent="-457200"/>
            <a:r>
              <a:rPr lang="ja-JP" altLang="en-US" dirty="0">
                <a:latin typeface="Meiryo" panose="020B0604030504040204" pitchFamily="34" charset="-128"/>
                <a:ea typeface="Meiryo" panose="020B0604030504040204" pitchFamily="34" charset="-128"/>
              </a:rPr>
              <a:t>構造化した場面設定</a:t>
            </a:r>
            <a:endParaRPr lang="en-US" altLang="ja-JP" dirty="0">
              <a:latin typeface="Meiryo" panose="020B0604030504040204" pitchFamily="34" charset="-128"/>
              <a:ea typeface="Meiryo" panose="020B0604030504040204" pitchFamily="34" charset="-128"/>
            </a:endParaRPr>
          </a:p>
          <a:p>
            <a:pPr marL="457200" indent="-457200">
              <a:buFont typeface="Arial" panose="020B0604020202020204" pitchFamily="34" charset="0"/>
              <a:buChar char="•"/>
            </a:pPr>
            <a:r>
              <a:rPr lang="ja-JP" altLang="en-US" dirty="0">
                <a:latin typeface="Meiryo" panose="020B0604030504040204" pitchFamily="34" charset="-128"/>
                <a:ea typeface="Meiryo" panose="020B0604030504040204" pitchFamily="34" charset="-128"/>
              </a:rPr>
              <a:t>保育、教育、地域活動場面での観察</a:t>
            </a:r>
            <a:endParaRPr lang="en-US" altLang="ja-JP" dirty="0">
              <a:latin typeface="Meiryo" panose="020B0604030504040204" pitchFamily="34" charset="-128"/>
              <a:ea typeface="Meiryo" panose="020B0604030504040204" pitchFamily="34" charset="-128"/>
            </a:endParaRPr>
          </a:p>
          <a:p>
            <a:r>
              <a:rPr lang="ja-JP" altLang="en-US" dirty="0">
                <a:latin typeface="Meiryo" panose="020B0604030504040204" pitchFamily="34" charset="-128"/>
                <a:ea typeface="Meiryo" panose="020B0604030504040204" pitchFamily="34" charset="-128"/>
              </a:rPr>
              <a:t>　→環境面の把握、本人の困難さの発生状況の把握、生活の中でうまくいっている部分の把握</a:t>
            </a:r>
          </a:p>
        </p:txBody>
      </p:sp>
      <p:sp>
        <p:nvSpPr>
          <p:cNvPr id="2" name="AutoShape 4">
            <a:extLst>
              <a:ext uri="{FF2B5EF4-FFF2-40B4-BE49-F238E27FC236}">
                <a16:creationId xmlns:a16="http://schemas.microsoft.com/office/drawing/2014/main" id="{31C27426-0EE1-57DA-1BA8-F237B2A384C3}"/>
              </a:ext>
            </a:extLst>
          </p:cNvPr>
          <p:cNvSpPr>
            <a:spLocks noChangeArrowheads="1"/>
          </p:cNvSpPr>
          <p:nvPr/>
        </p:nvSpPr>
        <p:spPr bwMode="auto">
          <a:xfrm>
            <a:off x="395287" y="682625"/>
            <a:ext cx="4597004" cy="485775"/>
          </a:xfrm>
          <a:prstGeom prst="roundRect">
            <a:avLst>
              <a:gd name="adj" fmla="val 26537"/>
            </a:avLst>
          </a:prstGeom>
          <a:solidFill>
            <a:srgbClr val="FFFFCC"/>
          </a:solidFill>
          <a:ln w="38100" cmpd="thickThin">
            <a:solidFill>
              <a:srgbClr val="FF6600"/>
            </a:solidFill>
            <a:round/>
            <a:headEnd/>
            <a:tailEnd/>
          </a:ln>
          <a:effectLst>
            <a:outerShdw dist="107763" dir="2700000" algn="ctr" rotWithShape="0">
              <a:schemeClr val="bg2">
                <a:alpha val="50000"/>
              </a:schemeClr>
            </a:outerShdw>
          </a:effectLst>
        </p:spPr>
        <p:txBody>
          <a:bodyPr wrap="none" lIns="51416" tIns="25709" rIns="51416" bIns="25709" anchor="ctr"/>
          <a:lstStyle/>
          <a:p>
            <a:pPr algn="ctr" fontAlgn="base">
              <a:spcBef>
                <a:spcPct val="0"/>
              </a:spcBef>
              <a:spcAft>
                <a:spcPct val="0"/>
              </a:spcAft>
            </a:pPr>
            <a:r>
              <a:rPr lang="ja-JP" altLang="en-US" sz="2475" b="1">
                <a:solidFill>
                  <a:srgbClr val="A50021"/>
                </a:solidFill>
                <a:latin typeface="メイリオ" panose="020B0604030504040204" pitchFamily="50" charset="-128"/>
                <a:ea typeface="メイリオ" panose="020B0604030504040204" pitchFamily="50" charset="-128"/>
              </a:rPr>
              <a:t>行動観察</a:t>
            </a:r>
            <a:endParaRPr lang="ja-JP" altLang="en-US" sz="2475" b="1" dirty="0">
              <a:solidFill>
                <a:srgbClr val="A5002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2203287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3"/>
          <p:cNvSpPr>
            <a:spLocks noGrp="1" noChangeArrowheads="1"/>
          </p:cNvSpPr>
          <p:nvPr>
            <p:ph idx="1"/>
          </p:nvPr>
        </p:nvSpPr>
        <p:spPr>
          <a:xfrm>
            <a:off x="4619808" y="4331040"/>
            <a:ext cx="4128904" cy="2010383"/>
          </a:xfrm>
          <a:solidFill>
            <a:srgbClr val="FFFF99"/>
          </a:solidFill>
          <a:ln>
            <a:solidFill>
              <a:schemeClr val="tx1"/>
            </a:solidFill>
            <a:miter lim="800000"/>
            <a:headEnd/>
            <a:tailEnd/>
          </a:ln>
        </p:spPr>
        <p:txBody>
          <a:bodyPr>
            <a:noAutofit/>
          </a:bodyPr>
          <a:lstStyle/>
          <a:p>
            <a:pPr>
              <a:lnSpc>
                <a:spcPct val="90000"/>
              </a:lnSpc>
              <a:buFontTx/>
              <a:buNone/>
            </a:pPr>
            <a:r>
              <a:rPr lang="en-US" altLang="ja-JP" sz="1600" dirty="0">
                <a:latin typeface="メイリオ" panose="020B0604030504040204" pitchFamily="50" charset="-128"/>
                <a:ea typeface="メイリオ" panose="020B0604030504040204" pitchFamily="50" charset="-128"/>
              </a:rPr>
              <a:t>【</a:t>
            </a:r>
            <a:r>
              <a:rPr lang="ja-JP" altLang="en-US" sz="1600" dirty="0">
                <a:latin typeface="メイリオ" panose="020B0604030504040204" pitchFamily="50" charset="-128"/>
                <a:ea typeface="メイリオ" panose="020B0604030504040204" pitchFamily="50" charset="-128"/>
              </a:rPr>
              <a:t>言語・ｺﾐｭﾆｹｰｼｮﾝ検査の例</a:t>
            </a:r>
            <a:r>
              <a:rPr lang="en-US" altLang="ja-JP" sz="1600" dirty="0">
                <a:latin typeface="メイリオ" panose="020B0604030504040204" pitchFamily="50" charset="-128"/>
                <a:ea typeface="メイリオ" panose="020B0604030504040204" pitchFamily="50" charset="-128"/>
              </a:rPr>
              <a:t>】</a:t>
            </a:r>
            <a:endParaRPr lang="ja-JP" altLang="en-US" sz="1600" dirty="0">
              <a:latin typeface="メイリオ" panose="020B0604030504040204" pitchFamily="50" charset="-128"/>
              <a:ea typeface="メイリオ" panose="020B0604030504040204" pitchFamily="50" charset="-128"/>
            </a:endParaRPr>
          </a:p>
          <a:p>
            <a:pPr>
              <a:lnSpc>
                <a:spcPct val="90000"/>
              </a:lnSpc>
              <a:buFontTx/>
              <a:buNone/>
            </a:pPr>
            <a:r>
              <a:rPr lang="ja-JP" altLang="en-US" sz="1600" dirty="0">
                <a:latin typeface="メイリオ" panose="020B0604030504040204" pitchFamily="50" charset="-128"/>
                <a:ea typeface="メイリオ" panose="020B0604030504040204" pitchFamily="50" charset="-128"/>
              </a:rPr>
              <a:t>　</a:t>
            </a:r>
            <a:r>
              <a:rPr lang="en-US" altLang="ja-JP" sz="1600" dirty="0">
                <a:latin typeface="メイリオ" panose="020B0604030504040204" pitchFamily="50" charset="-128"/>
                <a:ea typeface="メイリオ" panose="020B0604030504040204" pitchFamily="50" charset="-128"/>
              </a:rPr>
              <a:t>ITPA</a:t>
            </a:r>
            <a:r>
              <a:rPr lang="ja-JP" altLang="en-US" sz="1600" dirty="0">
                <a:latin typeface="メイリオ" panose="020B0604030504040204" pitchFamily="50" charset="-128"/>
                <a:ea typeface="メイリオ" panose="020B0604030504040204" pitchFamily="50" charset="-128"/>
              </a:rPr>
              <a:t>言語学習能力診断検査　等</a:t>
            </a:r>
          </a:p>
          <a:p>
            <a:pPr>
              <a:spcBef>
                <a:spcPts val="1013"/>
              </a:spcBef>
              <a:buNone/>
            </a:pPr>
            <a:r>
              <a:rPr lang="en-US" altLang="ja-JP" sz="1600" dirty="0">
                <a:latin typeface="メイリオ" panose="020B0604030504040204" pitchFamily="50" charset="-128"/>
                <a:ea typeface="メイリオ" panose="020B0604030504040204" pitchFamily="50" charset="-128"/>
              </a:rPr>
              <a:t>【</a:t>
            </a:r>
            <a:r>
              <a:rPr lang="ja-JP" altLang="en-US" sz="1600" dirty="0">
                <a:latin typeface="メイリオ" panose="020B0604030504040204" pitchFamily="50" charset="-128"/>
                <a:ea typeface="メイリオ" panose="020B0604030504040204" pitchFamily="50" charset="-128"/>
              </a:rPr>
              <a:t>その他検査の例</a:t>
            </a:r>
            <a:r>
              <a:rPr lang="en-US" altLang="ja-JP" sz="1600" dirty="0">
                <a:latin typeface="メイリオ" panose="020B0604030504040204" pitchFamily="50" charset="-128"/>
                <a:ea typeface="メイリオ" panose="020B0604030504040204" pitchFamily="50" charset="-128"/>
              </a:rPr>
              <a:t>】</a:t>
            </a:r>
            <a:endParaRPr lang="ja-JP" altLang="en-US" sz="1600" dirty="0">
              <a:latin typeface="メイリオ" panose="020B0604030504040204" pitchFamily="50" charset="-128"/>
              <a:ea typeface="メイリオ" panose="020B0604030504040204" pitchFamily="50" charset="-128"/>
            </a:endParaRPr>
          </a:p>
          <a:p>
            <a:pPr>
              <a:spcBef>
                <a:spcPts val="0"/>
              </a:spcBef>
              <a:buNone/>
            </a:pPr>
            <a:r>
              <a:rPr lang="ja-JP" altLang="en-US" sz="1600" dirty="0">
                <a:latin typeface="メイリオ" panose="020B0604030504040204" pitchFamily="50" charset="-128"/>
                <a:ea typeface="メイリオ" panose="020B0604030504040204" pitchFamily="50" charset="-128"/>
              </a:rPr>
              <a:t>　</a:t>
            </a:r>
            <a:r>
              <a:rPr lang="en-US" altLang="ja-JP" sz="1600" dirty="0">
                <a:latin typeface="メイリオ" panose="020B0604030504040204" pitchFamily="50" charset="-128"/>
                <a:ea typeface="メイリオ" panose="020B0604030504040204" pitchFamily="50" charset="-128"/>
              </a:rPr>
              <a:t>Vineland-II</a:t>
            </a:r>
            <a:r>
              <a:rPr lang="ja-JP" altLang="en-US" sz="1600" dirty="0">
                <a:latin typeface="メイリオ" panose="020B0604030504040204" pitchFamily="50" charset="-128"/>
                <a:ea typeface="メイリオ" panose="020B0604030504040204" pitchFamily="50" charset="-128"/>
              </a:rPr>
              <a:t>適応行動尺度</a:t>
            </a:r>
            <a:endParaRPr lang="en-US" altLang="ja-JP" sz="1600" dirty="0">
              <a:latin typeface="メイリオ" panose="020B0604030504040204" pitchFamily="50" charset="-128"/>
              <a:ea typeface="メイリオ" panose="020B0604030504040204" pitchFamily="50" charset="-128"/>
            </a:endParaRPr>
          </a:p>
          <a:p>
            <a:pPr>
              <a:spcBef>
                <a:spcPts val="0"/>
              </a:spcBef>
              <a:buNone/>
            </a:pPr>
            <a:r>
              <a:rPr lang="ja-JP" altLang="en-US" sz="1600" dirty="0">
                <a:latin typeface="メイリオ" panose="020B0604030504040204" pitchFamily="50" charset="-128"/>
                <a:ea typeface="メイリオ" panose="020B0604030504040204" pitchFamily="50" charset="-128"/>
              </a:rPr>
              <a:t>　フロスティッグ視知覚発達検査</a:t>
            </a:r>
          </a:p>
          <a:p>
            <a:pPr>
              <a:spcBef>
                <a:spcPts val="0"/>
              </a:spcBef>
              <a:buNone/>
            </a:pPr>
            <a:r>
              <a:rPr lang="ja-JP" altLang="en-US" sz="1600" dirty="0">
                <a:latin typeface="メイリオ" panose="020B0604030504040204" pitchFamily="50" charset="-128"/>
                <a:ea typeface="メイリオ" panose="020B0604030504040204" pitchFamily="50" charset="-128"/>
              </a:rPr>
              <a:t>　</a:t>
            </a:r>
            <a:r>
              <a:rPr lang="en-US" altLang="ja-JP" sz="1600" dirty="0">
                <a:latin typeface="メイリオ" panose="020B0604030504040204" pitchFamily="50" charset="-128"/>
                <a:ea typeface="メイリオ" panose="020B0604030504040204" pitchFamily="50" charset="-128"/>
              </a:rPr>
              <a:t>JPAN</a:t>
            </a:r>
            <a:r>
              <a:rPr lang="ja-JP" altLang="en-US" sz="1600" dirty="0">
                <a:latin typeface="メイリオ" panose="020B0604030504040204" pitchFamily="50" charset="-128"/>
                <a:ea typeface="メイリオ" panose="020B0604030504040204" pitchFamily="50" charset="-128"/>
              </a:rPr>
              <a:t>感覚処理・行為機能検査</a:t>
            </a:r>
          </a:p>
          <a:p>
            <a:pPr>
              <a:spcBef>
                <a:spcPts val="0"/>
              </a:spcBef>
              <a:buNone/>
            </a:pPr>
            <a:r>
              <a:rPr lang="ja-JP" altLang="en-US" sz="1600" dirty="0">
                <a:latin typeface="メイリオ" panose="020B0604030504040204" pitchFamily="50" charset="-128"/>
                <a:ea typeface="メイリオ" panose="020B0604030504040204" pitchFamily="50" charset="-128"/>
              </a:rPr>
              <a:t>　新版</a:t>
            </a:r>
            <a:r>
              <a:rPr lang="en-US" altLang="ja-JP" sz="1600" dirty="0">
                <a:latin typeface="メイリオ" panose="020B0604030504040204" pitchFamily="50" charset="-128"/>
                <a:ea typeface="メイリオ" panose="020B0604030504040204" pitchFamily="50" charset="-128"/>
              </a:rPr>
              <a:t>S‐M</a:t>
            </a:r>
            <a:r>
              <a:rPr lang="ja-JP" altLang="en-US" sz="1600" dirty="0">
                <a:latin typeface="メイリオ" panose="020B0604030504040204" pitchFamily="50" charset="-128"/>
                <a:ea typeface="メイリオ" panose="020B0604030504040204" pitchFamily="50" charset="-128"/>
              </a:rPr>
              <a:t>社会生活能力検査  等</a:t>
            </a:r>
          </a:p>
        </p:txBody>
      </p:sp>
      <p:sp>
        <p:nvSpPr>
          <p:cNvPr id="10244" name="Rectangle 4"/>
          <p:cNvSpPr>
            <a:spLocks noChangeArrowheads="1"/>
          </p:cNvSpPr>
          <p:nvPr/>
        </p:nvSpPr>
        <p:spPr bwMode="auto">
          <a:xfrm>
            <a:off x="395287" y="1502728"/>
            <a:ext cx="8353425" cy="27605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51430" tIns="25715" rIns="51430" bIns="25715"/>
          <a:lstStyle/>
          <a:p>
            <a:pPr marL="342900" indent="-342900" eaLnBrk="0" fontAlgn="base" hangingPunct="0">
              <a:spcAft>
                <a:spcPct val="0"/>
              </a:spcAft>
              <a:buFont typeface="Arial" panose="020B0604020202020204" pitchFamily="34" charset="0"/>
              <a:buChar char="•"/>
            </a:pPr>
            <a:r>
              <a:rPr lang="ja-JP" altLang="en-US" sz="2400">
                <a:solidFill>
                  <a:srgbClr val="000000"/>
                </a:solidFill>
                <a:latin typeface="メイリオ" panose="020B0604030504040204" pitchFamily="50" charset="-128"/>
                <a:ea typeface="メイリオ" panose="020B0604030504040204" pitchFamily="50" charset="-128"/>
              </a:rPr>
              <a:t>検査</a:t>
            </a:r>
            <a:r>
              <a:rPr lang="ja-JP" altLang="en-US" sz="2400" dirty="0">
                <a:solidFill>
                  <a:srgbClr val="000000"/>
                </a:solidFill>
                <a:latin typeface="メイリオ" panose="020B0604030504040204" pitchFamily="50" charset="-128"/>
                <a:ea typeface="メイリオ" panose="020B0604030504040204" pitchFamily="50" charset="-128"/>
              </a:rPr>
              <a:t>の目的を明確にし、必要な情報の内容を確定する</a:t>
            </a:r>
            <a:endParaRPr lang="en-US" altLang="ja-JP" sz="2400" dirty="0">
              <a:solidFill>
                <a:srgbClr val="000000"/>
              </a:solidFill>
              <a:latin typeface="メイリオ" panose="020B0604030504040204" pitchFamily="50" charset="-128"/>
              <a:ea typeface="メイリオ" panose="020B0604030504040204" pitchFamily="50" charset="-128"/>
            </a:endParaRPr>
          </a:p>
          <a:p>
            <a:pPr marL="342900" indent="-342900" eaLnBrk="0" fontAlgn="base" hangingPunct="0">
              <a:spcAft>
                <a:spcPct val="0"/>
              </a:spcAft>
              <a:buFont typeface="Arial" panose="020B0604020202020204" pitchFamily="34" charset="0"/>
              <a:buChar char="•"/>
            </a:pPr>
            <a:r>
              <a:rPr lang="ja-JP" altLang="en-US" sz="2400">
                <a:solidFill>
                  <a:srgbClr val="000000"/>
                </a:solidFill>
                <a:latin typeface="メイリオ" panose="020B0604030504040204" pitchFamily="50" charset="-128"/>
                <a:ea typeface="メイリオ" panose="020B0604030504040204" pitchFamily="50" charset="-128"/>
              </a:rPr>
              <a:t>実施する際には、検査に対応する際の態度や回答内容</a:t>
            </a:r>
            <a:r>
              <a:rPr lang="ja-JP" altLang="en-US" sz="2400" dirty="0">
                <a:solidFill>
                  <a:srgbClr val="000000"/>
                </a:solidFill>
                <a:latin typeface="メイリオ" panose="020B0604030504040204" pitchFamily="50" charset="-128"/>
                <a:ea typeface="メイリオ" panose="020B0604030504040204" pitchFamily="50" charset="-128"/>
              </a:rPr>
              <a:t>、一部正答等の芽生え反応も</a:t>
            </a:r>
            <a:r>
              <a:rPr lang="ja-JP" altLang="en-US" sz="2400">
                <a:solidFill>
                  <a:srgbClr val="000000"/>
                </a:solidFill>
                <a:latin typeface="メイリオ" panose="020B0604030504040204" pitchFamily="50" charset="-128"/>
                <a:ea typeface="メイリオ" panose="020B0604030504040204" pitchFamily="50" charset="-128"/>
              </a:rPr>
              <a:t>把握する</a:t>
            </a:r>
            <a:endParaRPr lang="en-US" altLang="ja-JP" sz="2400" dirty="0">
              <a:solidFill>
                <a:srgbClr val="000000"/>
              </a:solidFill>
              <a:latin typeface="メイリオ" panose="020B0604030504040204" pitchFamily="50" charset="-128"/>
              <a:ea typeface="メイリオ" panose="020B0604030504040204" pitchFamily="50" charset="-128"/>
            </a:endParaRPr>
          </a:p>
          <a:p>
            <a:pPr marL="342900" indent="-342900" eaLnBrk="0" fontAlgn="base" hangingPunct="0">
              <a:spcAft>
                <a:spcPct val="0"/>
              </a:spcAft>
              <a:buFont typeface="Arial" panose="020B0604020202020204" pitchFamily="34" charset="0"/>
              <a:buChar char="•"/>
            </a:pPr>
            <a:r>
              <a:rPr lang="ja-JP" altLang="en-US" sz="2400">
                <a:solidFill>
                  <a:srgbClr val="000000"/>
                </a:solidFill>
                <a:latin typeface="メイリオ" panose="020B0604030504040204" pitchFamily="50" charset="-128"/>
                <a:ea typeface="メイリオ" panose="020B0604030504040204" pitchFamily="50" charset="-128"/>
              </a:rPr>
              <a:t>検査結果の数字を得ることだけを目的にしない</a:t>
            </a:r>
            <a:endParaRPr lang="ja-JP" altLang="en-US" sz="2400" dirty="0">
              <a:solidFill>
                <a:srgbClr val="000000"/>
              </a:solidFill>
              <a:latin typeface="メイリオ" panose="020B0604030504040204" pitchFamily="50" charset="-128"/>
              <a:ea typeface="メイリオ" panose="020B0604030504040204" pitchFamily="50" charset="-128"/>
            </a:endParaRPr>
          </a:p>
          <a:p>
            <a:pPr marL="342900" indent="-342900" eaLnBrk="0" fontAlgn="base" hangingPunct="0">
              <a:spcAft>
                <a:spcPct val="0"/>
              </a:spcAft>
              <a:buFont typeface="Arial" panose="020B0604020202020204" pitchFamily="34" charset="0"/>
              <a:buChar char="•"/>
            </a:pPr>
            <a:r>
              <a:rPr lang="ja-JP" altLang="en-US" sz="2400">
                <a:solidFill>
                  <a:srgbClr val="000000"/>
                </a:solidFill>
                <a:latin typeface="メイリオ" panose="020B0604030504040204" pitchFamily="50" charset="-128"/>
                <a:ea typeface="メイリオ" panose="020B0604030504040204" pitchFamily="50" charset="-128"/>
              </a:rPr>
              <a:t>実施</a:t>
            </a:r>
            <a:r>
              <a:rPr lang="ja-JP" altLang="en-US" sz="2400" dirty="0">
                <a:solidFill>
                  <a:srgbClr val="000000"/>
                </a:solidFill>
                <a:latin typeface="メイリオ" panose="020B0604030504040204" pitchFamily="50" charset="-128"/>
                <a:ea typeface="メイリオ" panose="020B0604030504040204" pitchFamily="50" charset="-128"/>
              </a:rPr>
              <a:t>において保護者の了解と理解を得、結果を報告する</a:t>
            </a:r>
          </a:p>
          <a:p>
            <a:pPr marL="342900" indent="-342900" eaLnBrk="0" fontAlgn="base" hangingPunct="0">
              <a:spcAft>
                <a:spcPct val="0"/>
              </a:spcAft>
              <a:buFont typeface="Arial" panose="020B0604020202020204" pitchFamily="34" charset="0"/>
              <a:buChar char="•"/>
            </a:pPr>
            <a:r>
              <a:rPr lang="ja-JP" altLang="en-US" sz="2400">
                <a:solidFill>
                  <a:srgbClr val="000000"/>
                </a:solidFill>
                <a:latin typeface="メイリオ" panose="020B0604030504040204" pitchFamily="50" charset="-128"/>
                <a:ea typeface="メイリオ" panose="020B0604030504040204" pitchFamily="50" charset="-128"/>
              </a:rPr>
              <a:t>個人</a:t>
            </a:r>
            <a:r>
              <a:rPr lang="ja-JP" altLang="en-US" sz="2400" dirty="0">
                <a:solidFill>
                  <a:srgbClr val="000000"/>
                </a:solidFill>
                <a:latin typeface="メイリオ" panose="020B0604030504040204" pitchFamily="50" charset="-128"/>
                <a:ea typeface="メイリオ" panose="020B0604030504040204" pitchFamily="50" charset="-128"/>
              </a:rPr>
              <a:t>情報管理、活用範囲を明確にする</a:t>
            </a:r>
          </a:p>
        </p:txBody>
      </p:sp>
      <p:sp>
        <p:nvSpPr>
          <p:cNvPr id="10245" name="Rectangle 5"/>
          <p:cNvSpPr>
            <a:spLocks noChangeArrowheads="1"/>
          </p:cNvSpPr>
          <p:nvPr/>
        </p:nvSpPr>
        <p:spPr bwMode="auto">
          <a:xfrm>
            <a:off x="395288" y="4331040"/>
            <a:ext cx="4143262" cy="2010383"/>
          </a:xfrm>
          <a:prstGeom prst="rect">
            <a:avLst/>
          </a:prstGeom>
          <a:solidFill>
            <a:srgbClr val="FFFF99"/>
          </a:solidFill>
          <a:ln w="9525">
            <a:solidFill>
              <a:schemeClr val="tx1"/>
            </a:solidFill>
            <a:miter lim="800000"/>
            <a:headEnd/>
            <a:tailEnd/>
          </a:ln>
        </p:spPr>
        <p:txBody>
          <a:bodyPr lIns="51430" tIns="25715" rIns="51430" bIns="25715"/>
          <a:lstStyle/>
          <a:p>
            <a:pPr marL="192881" indent="-192881" eaLnBrk="0" fontAlgn="base" hangingPunct="0">
              <a:spcBef>
                <a:spcPct val="20000"/>
              </a:spcBef>
              <a:spcAft>
                <a:spcPct val="0"/>
              </a:spcAft>
            </a:pPr>
            <a:r>
              <a:rPr lang="en-US" altLang="ja-JP" sz="1600" dirty="0">
                <a:solidFill>
                  <a:srgbClr val="000000"/>
                </a:solidFill>
                <a:latin typeface="メイリオ" panose="020B0604030504040204" pitchFamily="50" charset="-128"/>
                <a:ea typeface="メイリオ" panose="020B0604030504040204" pitchFamily="50" charset="-128"/>
              </a:rPr>
              <a:t>【</a:t>
            </a:r>
            <a:r>
              <a:rPr lang="ja-JP" altLang="en-US" sz="1600" dirty="0">
                <a:solidFill>
                  <a:srgbClr val="000000"/>
                </a:solidFill>
                <a:latin typeface="メイリオ" panose="020B0604030504040204" pitchFamily="50" charset="-128"/>
                <a:ea typeface="メイリオ" panose="020B0604030504040204" pitchFamily="50" charset="-128"/>
              </a:rPr>
              <a:t>発達・知能検査の例</a:t>
            </a:r>
            <a:r>
              <a:rPr lang="en-US" altLang="ja-JP" sz="1600" dirty="0">
                <a:solidFill>
                  <a:srgbClr val="000000"/>
                </a:solidFill>
                <a:latin typeface="メイリオ" panose="020B0604030504040204" pitchFamily="50" charset="-128"/>
                <a:ea typeface="メイリオ" panose="020B0604030504040204" pitchFamily="50" charset="-128"/>
              </a:rPr>
              <a:t>】</a:t>
            </a:r>
            <a:endParaRPr lang="ja-JP" altLang="en-US" sz="1600" dirty="0">
              <a:solidFill>
                <a:srgbClr val="000000"/>
              </a:solidFill>
              <a:latin typeface="メイリオ" panose="020B0604030504040204" pitchFamily="50" charset="-128"/>
              <a:ea typeface="メイリオ" panose="020B0604030504040204" pitchFamily="50" charset="-128"/>
            </a:endParaRPr>
          </a:p>
          <a:p>
            <a:pPr marL="100013" indent="-100013" eaLnBrk="0" fontAlgn="base" hangingPunct="0">
              <a:spcBef>
                <a:spcPct val="20000"/>
              </a:spcBef>
              <a:spcAft>
                <a:spcPct val="0"/>
              </a:spcAft>
            </a:pPr>
            <a:r>
              <a:rPr lang="ja-JP" altLang="en-US" sz="1600" dirty="0">
                <a:solidFill>
                  <a:srgbClr val="000000"/>
                </a:solidFill>
                <a:latin typeface="メイリオ" panose="020B0604030504040204" pitchFamily="50" charset="-128"/>
                <a:ea typeface="メイリオ" panose="020B0604030504040204" pitchFamily="50" charset="-128"/>
              </a:rPr>
              <a:t>　新版</a:t>
            </a:r>
            <a:r>
              <a:rPr lang="en-US" altLang="ja-JP" sz="1600" dirty="0">
                <a:solidFill>
                  <a:srgbClr val="000000"/>
                </a:solidFill>
                <a:latin typeface="メイリオ" panose="020B0604030504040204" pitchFamily="50" charset="-128"/>
                <a:ea typeface="メイリオ" panose="020B0604030504040204" pitchFamily="50" charset="-128"/>
              </a:rPr>
              <a:t>K</a:t>
            </a:r>
            <a:r>
              <a:rPr lang="ja-JP" altLang="en-US" sz="1600" dirty="0">
                <a:solidFill>
                  <a:srgbClr val="000000"/>
                </a:solidFill>
                <a:latin typeface="メイリオ" panose="020B0604030504040204" pitchFamily="50" charset="-128"/>
                <a:ea typeface="メイリオ" panose="020B0604030504040204" pitchFamily="50" charset="-128"/>
              </a:rPr>
              <a:t>式発達検査</a:t>
            </a:r>
            <a:endParaRPr lang="en-US" altLang="ja-JP" sz="1600" dirty="0">
              <a:solidFill>
                <a:srgbClr val="000000"/>
              </a:solidFill>
              <a:latin typeface="メイリオ" panose="020B0604030504040204" pitchFamily="50" charset="-128"/>
              <a:ea typeface="メイリオ" panose="020B0604030504040204" pitchFamily="50" charset="-128"/>
            </a:endParaRPr>
          </a:p>
          <a:p>
            <a:pPr marL="100013" indent="-100013" eaLnBrk="0" fontAlgn="base" hangingPunct="0">
              <a:spcBef>
                <a:spcPct val="20000"/>
              </a:spcBef>
              <a:spcAft>
                <a:spcPct val="0"/>
              </a:spcAft>
            </a:pPr>
            <a:r>
              <a:rPr lang="ja-JP" altLang="en-US" sz="1600" dirty="0">
                <a:solidFill>
                  <a:srgbClr val="000000"/>
                </a:solidFill>
                <a:latin typeface="メイリオ" panose="020B0604030504040204" pitchFamily="50" charset="-128"/>
                <a:ea typeface="メイリオ" panose="020B0604030504040204" pitchFamily="50" charset="-128"/>
              </a:rPr>
              <a:t>　田中ビネー知能検査</a:t>
            </a:r>
            <a:r>
              <a:rPr lang="en-US" altLang="ja-JP" sz="1600" dirty="0">
                <a:solidFill>
                  <a:srgbClr val="000000"/>
                </a:solidFill>
                <a:latin typeface="メイリオ" panose="020B0604030504040204" pitchFamily="50" charset="-128"/>
                <a:ea typeface="メイリオ" panose="020B0604030504040204" pitchFamily="50" charset="-128"/>
              </a:rPr>
              <a:t>Ⅵ</a:t>
            </a:r>
            <a:r>
              <a:rPr lang="ja-JP" altLang="en-US" sz="1600" dirty="0">
                <a:solidFill>
                  <a:srgbClr val="000000"/>
                </a:solidFill>
                <a:latin typeface="メイリオ" panose="020B0604030504040204" pitchFamily="50" charset="-128"/>
                <a:ea typeface="メイリオ" panose="020B0604030504040204" pitchFamily="50" charset="-128"/>
              </a:rPr>
              <a:t>、</a:t>
            </a:r>
            <a:endParaRPr lang="en-US" altLang="ja-JP" sz="1600" dirty="0">
              <a:solidFill>
                <a:srgbClr val="000000"/>
              </a:solidFill>
              <a:latin typeface="メイリオ" panose="020B0604030504040204" pitchFamily="50" charset="-128"/>
              <a:ea typeface="メイリオ" panose="020B0604030504040204" pitchFamily="50" charset="-128"/>
            </a:endParaRPr>
          </a:p>
          <a:p>
            <a:pPr marL="100013" indent="-100013" eaLnBrk="0" fontAlgn="base" hangingPunct="0">
              <a:spcBef>
                <a:spcPct val="20000"/>
              </a:spcBef>
              <a:spcAft>
                <a:spcPct val="0"/>
              </a:spcAft>
            </a:pPr>
            <a:r>
              <a:rPr lang="ja-JP" altLang="en-US" sz="1600" dirty="0">
                <a:solidFill>
                  <a:srgbClr val="000000"/>
                </a:solidFill>
                <a:latin typeface="メイリオ" panose="020B0604030504040204" pitchFamily="50" charset="-128"/>
                <a:ea typeface="メイリオ" panose="020B0604030504040204" pitchFamily="50" charset="-128"/>
              </a:rPr>
              <a:t>　</a:t>
            </a:r>
            <a:r>
              <a:rPr lang="en-US" altLang="ja-JP" sz="1600" dirty="0">
                <a:solidFill>
                  <a:srgbClr val="000000"/>
                </a:solidFill>
                <a:latin typeface="メイリオ" panose="020B0604030504040204" pitchFamily="50" charset="-128"/>
                <a:ea typeface="メイリオ" panose="020B0604030504040204" pitchFamily="50" charset="-128"/>
              </a:rPr>
              <a:t>WPPSI</a:t>
            </a:r>
            <a:r>
              <a:rPr lang="ja-JP" altLang="en-US" sz="1600" dirty="0" err="1">
                <a:solidFill>
                  <a:srgbClr val="000000"/>
                </a:solidFill>
                <a:latin typeface="メイリオ" panose="020B0604030504040204" pitchFamily="50" charset="-128"/>
                <a:ea typeface="メイリオ" panose="020B0604030504040204" pitchFamily="50" charset="-128"/>
              </a:rPr>
              <a:t>、</a:t>
            </a:r>
            <a:r>
              <a:rPr lang="en-US" altLang="ja-JP" sz="1600" dirty="0">
                <a:solidFill>
                  <a:srgbClr val="000000"/>
                </a:solidFill>
                <a:latin typeface="メイリオ" panose="020B0604030504040204" pitchFamily="50" charset="-128"/>
                <a:ea typeface="メイリオ" panose="020B0604030504040204" pitchFamily="50" charset="-128"/>
              </a:rPr>
              <a:t>WISC</a:t>
            </a:r>
            <a:r>
              <a:rPr lang="ja-JP" altLang="en-US" sz="1600" dirty="0">
                <a:solidFill>
                  <a:srgbClr val="000000"/>
                </a:solidFill>
                <a:latin typeface="メイリオ" panose="020B0604030504040204" pitchFamily="50" charset="-128"/>
                <a:ea typeface="メイリオ" panose="020B0604030504040204" pitchFamily="50" charset="-128"/>
              </a:rPr>
              <a:t>ｰ</a:t>
            </a:r>
            <a:r>
              <a:rPr lang="en-US" altLang="ja-JP" sz="1600" dirty="0">
                <a:solidFill>
                  <a:srgbClr val="000000"/>
                </a:solidFill>
                <a:latin typeface="メイリオ" panose="020B0604030504040204" pitchFamily="50" charset="-128"/>
                <a:ea typeface="メイリオ" panose="020B0604030504040204" pitchFamily="50" charset="-128"/>
              </a:rPr>
              <a:t>Ⅴ</a:t>
            </a:r>
            <a:r>
              <a:rPr lang="ja-JP" altLang="en-US" sz="1600" dirty="0">
                <a:solidFill>
                  <a:srgbClr val="000000"/>
                </a:solidFill>
                <a:latin typeface="メイリオ" panose="020B0604030504040204" pitchFamily="50" charset="-128"/>
                <a:ea typeface="メイリオ" panose="020B0604030504040204" pitchFamily="50" charset="-128"/>
              </a:rPr>
              <a:t>、日本版</a:t>
            </a:r>
            <a:r>
              <a:rPr lang="en-US" altLang="ja-JP" sz="1600" dirty="0">
                <a:solidFill>
                  <a:srgbClr val="000000"/>
                </a:solidFill>
                <a:latin typeface="メイリオ" panose="020B0604030504040204" pitchFamily="50" charset="-128"/>
                <a:ea typeface="メイリオ" panose="020B0604030504040204" pitchFamily="50" charset="-128"/>
              </a:rPr>
              <a:t>KABC‐Ⅱ</a:t>
            </a:r>
            <a:endParaRPr lang="ja-JP" altLang="en-US" sz="1600" dirty="0">
              <a:solidFill>
                <a:srgbClr val="000000"/>
              </a:solidFill>
              <a:latin typeface="メイリオ" panose="020B0604030504040204" pitchFamily="50" charset="-128"/>
              <a:ea typeface="メイリオ" panose="020B0604030504040204" pitchFamily="50" charset="-128"/>
            </a:endParaRPr>
          </a:p>
          <a:p>
            <a:pPr marL="100013" indent="-100013" eaLnBrk="0" fontAlgn="base" hangingPunct="0">
              <a:spcBef>
                <a:spcPct val="20000"/>
              </a:spcBef>
              <a:spcAft>
                <a:spcPct val="0"/>
              </a:spcAft>
            </a:pPr>
            <a:r>
              <a:rPr lang="ja-JP" altLang="en-US" sz="1600" dirty="0">
                <a:solidFill>
                  <a:srgbClr val="000000"/>
                </a:solidFill>
                <a:latin typeface="メイリオ" panose="020B0604030504040204" pitchFamily="50" charset="-128"/>
                <a:ea typeface="メイリオ" panose="020B0604030504040204" pitchFamily="50" charset="-128"/>
              </a:rPr>
              <a:t>　</a:t>
            </a:r>
            <a:r>
              <a:rPr lang="en-US" altLang="ja-JP" sz="1600" dirty="0">
                <a:solidFill>
                  <a:srgbClr val="000000"/>
                </a:solidFill>
                <a:latin typeface="メイリオ" panose="020B0604030504040204" pitchFamily="50" charset="-128"/>
                <a:ea typeface="メイリオ" panose="020B0604030504040204" pitchFamily="50" charset="-128"/>
              </a:rPr>
              <a:t>PEP</a:t>
            </a:r>
            <a:r>
              <a:rPr lang="ja-JP" altLang="en-US" sz="1600" dirty="0">
                <a:solidFill>
                  <a:srgbClr val="000000"/>
                </a:solidFill>
                <a:latin typeface="メイリオ" panose="020B0604030504040204" pitchFamily="50" charset="-128"/>
                <a:ea typeface="メイリオ" panose="020B0604030504040204" pitchFamily="50" charset="-128"/>
              </a:rPr>
              <a:t>ｰ</a:t>
            </a:r>
            <a:r>
              <a:rPr lang="en-US" altLang="ja-JP" sz="1600" dirty="0">
                <a:solidFill>
                  <a:srgbClr val="000000"/>
                </a:solidFill>
                <a:latin typeface="メイリオ" panose="020B0604030504040204" pitchFamily="50" charset="-128"/>
                <a:ea typeface="メイリオ" panose="020B0604030504040204" pitchFamily="50" charset="-128"/>
              </a:rPr>
              <a:t>Ⅲ</a:t>
            </a:r>
          </a:p>
          <a:p>
            <a:pPr marL="100013" indent="-100013" eaLnBrk="0" fontAlgn="base" hangingPunct="0">
              <a:spcBef>
                <a:spcPct val="20000"/>
              </a:spcBef>
              <a:spcAft>
                <a:spcPct val="0"/>
              </a:spcAft>
            </a:pPr>
            <a:r>
              <a:rPr lang="ja-JP" altLang="en-US" sz="1600" dirty="0">
                <a:solidFill>
                  <a:srgbClr val="000000"/>
                </a:solidFill>
                <a:latin typeface="メイリオ" panose="020B0604030504040204" pitchFamily="50" charset="-128"/>
                <a:ea typeface="メイリオ" panose="020B0604030504040204" pitchFamily="50" charset="-128"/>
              </a:rPr>
              <a:t>　遠城寺式乳幼児分析的発達検査　　　等　　　　　　　　</a:t>
            </a:r>
          </a:p>
        </p:txBody>
      </p:sp>
      <p:sp>
        <p:nvSpPr>
          <p:cNvPr id="2" name="AutoShape 4">
            <a:extLst>
              <a:ext uri="{FF2B5EF4-FFF2-40B4-BE49-F238E27FC236}">
                <a16:creationId xmlns:a16="http://schemas.microsoft.com/office/drawing/2014/main" id="{31C27426-0EE1-57DA-1BA8-F237B2A384C3}"/>
              </a:ext>
            </a:extLst>
          </p:cNvPr>
          <p:cNvSpPr>
            <a:spLocks noChangeArrowheads="1"/>
          </p:cNvSpPr>
          <p:nvPr/>
        </p:nvSpPr>
        <p:spPr bwMode="auto">
          <a:xfrm>
            <a:off x="421879" y="516577"/>
            <a:ext cx="4597004" cy="485775"/>
          </a:xfrm>
          <a:prstGeom prst="roundRect">
            <a:avLst>
              <a:gd name="adj" fmla="val 26537"/>
            </a:avLst>
          </a:prstGeom>
          <a:solidFill>
            <a:srgbClr val="FFFFCC"/>
          </a:solidFill>
          <a:ln w="38100" cmpd="thickThin">
            <a:solidFill>
              <a:srgbClr val="FF6600"/>
            </a:solidFill>
            <a:round/>
            <a:headEnd/>
            <a:tailEnd/>
          </a:ln>
          <a:effectLst>
            <a:outerShdw dist="107763" dir="2700000" algn="ctr" rotWithShape="0">
              <a:schemeClr val="bg2">
                <a:alpha val="50000"/>
              </a:schemeClr>
            </a:outerShdw>
          </a:effectLst>
        </p:spPr>
        <p:txBody>
          <a:bodyPr wrap="none" lIns="51416" tIns="25709" rIns="51416" bIns="25709" anchor="ctr"/>
          <a:lstStyle/>
          <a:p>
            <a:pPr algn="ctr" fontAlgn="base">
              <a:spcBef>
                <a:spcPct val="0"/>
              </a:spcBef>
              <a:spcAft>
                <a:spcPct val="0"/>
              </a:spcAft>
            </a:pPr>
            <a:r>
              <a:rPr lang="ja-JP" altLang="en-US" sz="2475" b="1">
                <a:solidFill>
                  <a:srgbClr val="A50021"/>
                </a:solidFill>
                <a:latin typeface="メイリオ" panose="020B0604030504040204" pitchFamily="50" charset="-128"/>
                <a:ea typeface="メイリオ" panose="020B0604030504040204" pitchFamily="50" charset="-128"/>
              </a:rPr>
              <a:t>発達検査の実施</a:t>
            </a:r>
            <a:endParaRPr lang="ja-JP" altLang="en-US" sz="2475" b="1" dirty="0">
              <a:solidFill>
                <a:srgbClr val="A5002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3540345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87E2293C-3D4A-1A4E-A291-BABA69004592}"/>
              </a:ext>
            </a:extLst>
          </p:cNvPr>
          <p:cNvSpPr>
            <a:spLocks noGrp="1"/>
          </p:cNvSpPr>
          <p:nvPr>
            <p:ph idx="1"/>
          </p:nvPr>
        </p:nvSpPr>
        <p:spPr>
          <a:xfrm>
            <a:off x="395287" y="1981200"/>
            <a:ext cx="8353425" cy="4364037"/>
          </a:xfrm>
        </p:spPr>
        <p:txBody>
          <a:bodyPr/>
          <a:lstStyle/>
          <a:p>
            <a:endParaRPr kumimoji="1" lang="en-US" altLang="ja-JP" dirty="0">
              <a:latin typeface="メイリオ" panose="020B0604030504040204" pitchFamily="50" charset="-128"/>
              <a:ea typeface="メイリオ" panose="020B0604030504040204" pitchFamily="50" charset="-128"/>
            </a:endParaRPr>
          </a:p>
          <a:p>
            <a:endParaRPr lang="en-US" altLang="ja-JP" dirty="0">
              <a:latin typeface="メイリオ" panose="020B0604030504040204" pitchFamily="50" charset="-128"/>
              <a:ea typeface="メイリオ" panose="020B0604030504040204" pitchFamily="50" charset="-128"/>
            </a:endParaRPr>
          </a:p>
          <a:p>
            <a:r>
              <a:rPr kumimoji="1" lang="ja-JP" altLang="en-US" dirty="0">
                <a:latin typeface="メイリオ" panose="020B0604030504040204" pitchFamily="50" charset="-128"/>
                <a:ea typeface="メイリオ" panose="020B0604030504040204" pitchFamily="50" charset="-128"/>
              </a:rPr>
              <a:t>本人の思い、願いを聞く</a:t>
            </a:r>
            <a:endParaRPr kumimoji="1" lang="en-US" altLang="ja-JP"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本人の希望を聞く</a:t>
            </a:r>
            <a:endParaRPr lang="en-US" altLang="ja-JP" dirty="0">
              <a:latin typeface="メイリオ" panose="020B0604030504040204" pitchFamily="50" charset="-128"/>
              <a:ea typeface="メイリオ" panose="020B0604030504040204" pitchFamily="50" charset="-128"/>
            </a:endParaRPr>
          </a:p>
          <a:p>
            <a:r>
              <a:rPr kumimoji="1" lang="ja-JP" altLang="en-US" dirty="0">
                <a:latin typeface="メイリオ" panose="020B0604030504040204" pitchFamily="50" charset="-128"/>
                <a:ea typeface="メイリオ" panose="020B0604030504040204" pitchFamily="50" charset="-128"/>
              </a:rPr>
              <a:t>本人の将来への希望を聞く</a:t>
            </a:r>
          </a:p>
        </p:txBody>
      </p:sp>
      <p:sp>
        <p:nvSpPr>
          <p:cNvPr id="4" name="AutoShape 4">
            <a:extLst>
              <a:ext uri="{FF2B5EF4-FFF2-40B4-BE49-F238E27FC236}">
                <a16:creationId xmlns:a16="http://schemas.microsoft.com/office/drawing/2014/main" id="{4C958032-3959-8750-282A-749F6262A201}"/>
              </a:ext>
            </a:extLst>
          </p:cNvPr>
          <p:cNvSpPr>
            <a:spLocks noChangeArrowheads="1"/>
          </p:cNvSpPr>
          <p:nvPr/>
        </p:nvSpPr>
        <p:spPr bwMode="auto">
          <a:xfrm>
            <a:off x="383778" y="1738312"/>
            <a:ext cx="4597004" cy="485775"/>
          </a:xfrm>
          <a:prstGeom prst="roundRect">
            <a:avLst>
              <a:gd name="adj" fmla="val 26537"/>
            </a:avLst>
          </a:prstGeom>
          <a:solidFill>
            <a:srgbClr val="FFFFCC"/>
          </a:solidFill>
          <a:ln w="38100" cmpd="thickThin">
            <a:solidFill>
              <a:srgbClr val="FF6600"/>
            </a:solidFill>
            <a:round/>
            <a:headEnd/>
            <a:tailEnd/>
          </a:ln>
          <a:effectLst>
            <a:outerShdw dist="107763" dir="2700000" algn="ctr" rotWithShape="0">
              <a:schemeClr val="bg2">
                <a:alpha val="50000"/>
              </a:schemeClr>
            </a:outerShdw>
          </a:effectLst>
        </p:spPr>
        <p:txBody>
          <a:bodyPr wrap="none" lIns="51416" tIns="25709" rIns="51416" bIns="25709" anchor="ctr"/>
          <a:lstStyle/>
          <a:p>
            <a:pPr algn="ctr" fontAlgn="base">
              <a:spcBef>
                <a:spcPct val="0"/>
              </a:spcBef>
              <a:spcAft>
                <a:spcPct val="0"/>
              </a:spcAft>
            </a:pPr>
            <a:r>
              <a:rPr lang="ja-JP" altLang="en-US" sz="2475" b="1" dirty="0">
                <a:solidFill>
                  <a:srgbClr val="A50021"/>
                </a:solidFill>
                <a:latin typeface="メイリオ" panose="020B0604030504040204" pitchFamily="50" charset="-128"/>
                <a:ea typeface="メイリオ" panose="020B0604030504040204" pitchFamily="50" charset="-128"/>
              </a:rPr>
              <a:t>本人の声を聞き取る</a:t>
            </a:r>
          </a:p>
        </p:txBody>
      </p:sp>
      <p:sp>
        <p:nvSpPr>
          <p:cNvPr id="2" name="AutoShape 4">
            <a:extLst>
              <a:ext uri="{FF2B5EF4-FFF2-40B4-BE49-F238E27FC236}">
                <a16:creationId xmlns:a16="http://schemas.microsoft.com/office/drawing/2014/main" id="{E15C698E-3236-8F91-11EC-3CF25BD43BD7}"/>
              </a:ext>
            </a:extLst>
          </p:cNvPr>
          <p:cNvSpPr>
            <a:spLocks noChangeArrowheads="1"/>
          </p:cNvSpPr>
          <p:nvPr/>
        </p:nvSpPr>
        <p:spPr bwMode="auto">
          <a:xfrm>
            <a:off x="1306709" y="409575"/>
            <a:ext cx="6530579" cy="485775"/>
          </a:xfrm>
          <a:prstGeom prst="roundRect">
            <a:avLst>
              <a:gd name="adj" fmla="val 26537"/>
            </a:avLst>
          </a:prstGeom>
          <a:solidFill>
            <a:srgbClr val="FFFFCC"/>
          </a:solidFill>
          <a:ln w="38100" cmpd="thickThin">
            <a:solidFill>
              <a:srgbClr val="FF6600"/>
            </a:solidFill>
            <a:round/>
            <a:headEnd/>
            <a:tailEnd/>
          </a:ln>
          <a:effectLst>
            <a:outerShdw dist="107763" dir="2700000" algn="ctr" rotWithShape="0">
              <a:schemeClr val="bg2">
                <a:alpha val="50000"/>
              </a:schemeClr>
            </a:outerShdw>
          </a:effectLst>
        </p:spPr>
        <p:txBody>
          <a:bodyPr wrap="none" lIns="51416" tIns="25709" rIns="51416" bIns="25709" anchor="ctr"/>
          <a:lstStyle/>
          <a:p>
            <a:pPr algn="ctr" fontAlgn="base">
              <a:spcBef>
                <a:spcPct val="0"/>
              </a:spcBef>
              <a:spcAft>
                <a:spcPct val="0"/>
              </a:spcAft>
            </a:pPr>
            <a:r>
              <a:rPr lang="en-US" altLang="ja-JP" sz="2475" b="1" dirty="0">
                <a:solidFill>
                  <a:srgbClr val="A50021"/>
                </a:solidFill>
                <a:latin typeface="メイリオ" panose="020B0604030504040204" pitchFamily="50" charset="-128"/>
                <a:ea typeface="メイリオ" panose="020B0604030504040204" pitchFamily="50" charset="-128"/>
              </a:rPr>
              <a:t>(2)-</a:t>
            </a:r>
            <a:r>
              <a:rPr lang="ja-JP" altLang="en-US" sz="2475" b="1">
                <a:solidFill>
                  <a:srgbClr val="A50021"/>
                </a:solidFill>
                <a:latin typeface="メイリオ" panose="020B0604030504040204" pitchFamily="50" charset="-128"/>
                <a:ea typeface="メイリオ" panose="020B0604030504040204" pitchFamily="50" charset="-128"/>
              </a:rPr>
              <a:t> ①　初期</a:t>
            </a:r>
            <a:r>
              <a:rPr lang="ja-JP" altLang="en-US" sz="2475" b="1" dirty="0">
                <a:solidFill>
                  <a:srgbClr val="A50021"/>
                </a:solidFill>
                <a:latin typeface="メイリオ" panose="020B0604030504040204" pitchFamily="50" charset="-128"/>
                <a:ea typeface="メイリオ" panose="020B0604030504040204" pitchFamily="50" charset="-128"/>
              </a:rPr>
              <a:t>状態の把握</a:t>
            </a:r>
          </a:p>
        </p:txBody>
      </p:sp>
    </p:spTree>
    <p:extLst>
      <p:ext uri="{BB962C8B-B14F-4D97-AF65-F5344CB8AC3E}">
        <p14:creationId xmlns:p14="http://schemas.microsoft.com/office/powerpoint/2010/main" val="18222852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BC2EF92-81A9-7B41-A108-F9DF0731BA25}"/>
              </a:ext>
            </a:extLst>
          </p:cNvPr>
          <p:cNvSpPr>
            <a:spLocks noGrp="1"/>
          </p:cNvSpPr>
          <p:nvPr>
            <p:ph type="title"/>
          </p:nvPr>
        </p:nvSpPr>
        <p:spPr/>
        <p:txBody>
          <a:bodyPr/>
          <a:lstStyle/>
          <a:p>
            <a:r>
              <a:rPr kumimoji="1" lang="ja-JP" altLang="en-US" dirty="0">
                <a:latin typeface="メイリオ" panose="020B0604030504040204" pitchFamily="50" charset="-128"/>
                <a:ea typeface="メイリオ" panose="020B0604030504040204" pitchFamily="50" charset="-128"/>
              </a:rPr>
              <a:t>アセスメントの工夫</a:t>
            </a:r>
          </a:p>
        </p:txBody>
      </p:sp>
      <p:sp>
        <p:nvSpPr>
          <p:cNvPr id="3" name="コンテンツ プレースホルダー 2">
            <a:extLst>
              <a:ext uri="{FF2B5EF4-FFF2-40B4-BE49-F238E27FC236}">
                <a16:creationId xmlns:a16="http://schemas.microsoft.com/office/drawing/2014/main" id="{7DE5429F-5682-DD43-B365-535A1B3EF52B}"/>
              </a:ext>
            </a:extLst>
          </p:cNvPr>
          <p:cNvSpPr>
            <a:spLocks noGrp="1"/>
          </p:cNvSpPr>
          <p:nvPr>
            <p:ph idx="1"/>
          </p:nvPr>
        </p:nvSpPr>
        <p:spPr/>
        <p:txBody>
          <a:bodyPr/>
          <a:lstStyle/>
          <a:p>
            <a:r>
              <a:rPr kumimoji="1" lang="ja-JP" altLang="en-US">
                <a:latin typeface="メイリオ" panose="020B0604030504040204" pitchFamily="50" charset="-128"/>
                <a:ea typeface="メイリオ" panose="020B0604030504040204" pitchFamily="50" charset="-128"/>
              </a:rPr>
              <a:t>情報収集を効率的に確実に行うために、統一された記入用紙の準備</a:t>
            </a:r>
            <a:endParaRPr kumimoji="1" lang="en-US" altLang="ja-JP" dirty="0">
              <a:latin typeface="メイリオ" panose="020B0604030504040204" pitchFamily="50" charset="-128"/>
              <a:ea typeface="メイリオ" panose="020B0604030504040204" pitchFamily="50" charset="-128"/>
            </a:endParaRPr>
          </a:p>
          <a:p>
            <a:r>
              <a:rPr lang="ja-JP" altLang="en-US">
                <a:latin typeface="メイリオ" panose="020B0604030504040204" pitchFamily="50" charset="-128"/>
                <a:ea typeface="メイリオ" panose="020B0604030504040204" pitchFamily="50" charset="-128"/>
              </a:rPr>
              <a:t>施設の特徴に応じて、必要なアセスメント内容の検討を行う</a:t>
            </a:r>
            <a:endParaRPr lang="en-US" altLang="ja-JP" dirty="0">
              <a:latin typeface="メイリオ" panose="020B0604030504040204" pitchFamily="50" charset="-128"/>
              <a:ea typeface="メイリオ" panose="020B0604030504040204" pitchFamily="50" charset="-128"/>
            </a:endParaRPr>
          </a:p>
          <a:p>
            <a:r>
              <a:rPr kumimoji="1" lang="ja-JP" altLang="en-US">
                <a:latin typeface="メイリオ" panose="020B0604030504040204" pitchFamily="50" charset="-128"/>
                <a:ea typeface="メイリオ" panose="020B0604030504040204" pitchFamily="50" charset="-128"/>
              </a:rPr>
              <a:t>余暇活動を提供することがメインの事業所であっても、その余暇活動に関連するアセスメントが実施されるべき</a:t>
            </a:r>
            <a:endParaRPr kumimoji="1" lang="en-US" altLang="ja-JP"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4660864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78BDEB6A-F905-BD05-7E35-FAE957AFE6B4}"/>
              </a:ext>
            </a:extLst>
          </p:cNvPr>
          <p:cNvSpPr>
            <a:spLocks noGrp="1"/>
          </p:cNvSpPr>
          <p:nvPr>
            <p:ph type="title"/>
          </p:nvPr>
        </p:nvSpPr>
        <p:spPr>
          <a:xfrm>
            <a:off x="623888" y="1303339"/>
            <a:ext cx="7886700" cy="2852737"/>
          </a:xfrm>
        </p:spPr>
        <p:txBody>
          <a:bodyPr/>
          <a:lstStyle/>
          <a:p>
            <a:r>
              <a:rPr lang="ja-JP" altLang="en-US" dirty="0">
                <a:latin typeface="Meiryo" panose="020B0604030504040204" pitchFamily="34" charset="-128"/>
                <a:ea typeface="Meiryo" panose="020B0604030504040204" pitchFamily="34" charset="-128"/>
              </a:rPr>
              <a:t>キーワードは</a:t>
            </a:r>
            <a:br>
              <a:rPr lang="en-US" altLang="ja-JP" dirty="0">
                <a:latin typeface="Meiryo" panose="020B0604030504040204" pitchFamily="34" charset="-128"/>
                <a:ea typeface="Meiryo" panose="020B0604030504040204" pitchFamily="34" charset="-128"/>
              </a:rPr>
            </a:br>
            <a:br>
              <a:rPr lang="en-US" altLang="ja-JP" dirty="0">
                <a:latin typeface="Meiryo" panose="020B0604030504040204" pitchFamily="34" charset="-128"/>
                <a:ea typeface="Meiryo" panose="020B0604030504040204" pitchFamily="34" charset="-128"/>
              </a:rPr>
            </a:br>
            <a:r>
              <a:rPr lang="en-US" altLang="ja-JP" dirty="0">
                <a:latin typeface="Meiryo" panose="020B0604030504040204" pitchFamily="34" charset="-128"/>
                <a:ea typeface="Meiryo" panose="020B0604030504040204" pitchFamily="34" charset="-128"/>
              </a:rPr>
              <a:t>【</a:t>
            </a:r>
            <a:r>
              <a:rPr lang="ja-JP" altLang="en-US" dirty="0">
                <a:latin typeface="Meiryo" panose="020B0604030504040204" pitchFamily="34" charset="-128"/>
                <a:ea typeface="Meiryo" panose="020B0604030504040204" pitchFamily="34" charset="-128"/>
              </a:rPr>
              <a:t>包括的</a:t>
            </a:r>
            <a:r>
              <a:rPr lang="en-US" altLang="ja-JP" dirty="0">
                <a:latin typeface="Meiryo" panose="020B0604030504040204" pitchFamily="34" charset="-128"/>
                <a:ea typeface="Meiryo" panose="020B0604030504040204" pitchFamily="34" charset="-128"/>
              </a:rPr>
              <a:t>】【</a:t>
            </a:r>
            <a:r>
              <a:rPr lang="ja-JP" altLang="en-US" dirty="0">
                <a:latin typeface="Meiryo" panose="020B0604030504040204" pitchFamily="34" charset="-128"/>
                <a:ea typeface="Meiryo" panose="020B0604030504040204" pitchFamily="34" charset="-128"/>
              </a:rPr>
              <a:t>総合的</a:t>
            </a:r>
            <a:r>
              <a:rPr lang="en-US" altLang="ja-JP" dirty="0">
                <a:latin typeface="Meiryo" panose="020B0604030504040204" pitchFamily="34" charset="-128"/>
                <a:ea typeface="Meiryo" panose="020B0604030504040204" pitchFamily="34" charset="-128"/>
              </a:rPr>
              <a:t>】</a:t>
            </a:r>
            <a:endParaRPr lang="ja-JP" altLang="en-US" dirty="0">
              <a:latin typeface="Meiryo" panose="020B0604030504040204" pitchFamily="34" charset="-128"/>
              <a:ea typeface="Meiryo" panose="020B0604030504040204" pitchFamily="34" charset="-128"/>
            </a:endParaRPr>
          </a:p>
        </p:txBody>
      </p:sp>
      <p:sp>
        <p:nvSpPr>
          <p:cNvPr id="5" name="テキスト プレースホルダー 4">
            <a:extLst>
              <a:ext uri="{FF2B5EF4-FFF2-40B4-BE49-F238E27FC236}">
                <a16:creationId xmlns:a16="http://schemas.microsoft.com/office/drawing/2014/main" id="{F9050258-9180-87A0-6892-6464D1B227E6}"/>
              </a:ext>
            </a:extLst>
          </p:cNvPr>
          <p:cNvSpPr>
            <a:spLocks noGrp="1"/>
          </p:cNvSpPr>
          <p:nvPr>
            <p:ph type="body" idx="1"/>
          </p:nvPr>
        </p:nvSpPr>
        <p:spPr/>
        <p:txBody>
          <a:bodyPr/>
          <a:lstStyle/>
          <a:p>
            <a:endParaRPr lang="ja-JP" altLang="en-US" dirty="0"/>
          </a:p>
        </p:txBody>
      </p:sp>
    </p:spTree>
    <p:extLst>
      <p:ext uri="{BB962C8B-B14F-4D97-AF65-F5344CB8AC3E}">
        <p14:creationId xmlns:p14="http://schemas.microsoft.com/office/powerpoint/2010/main" val="2853656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左カーブ矢印 40"/>
          <p:cNvSpPr/>
          <p:nvPr/>
        </p:nvSpPr>
        <p:spPr>
          <a:xfrm rot="10800000" flipH="1">
            <a:off x="6366661" y="1567870"/>
            <a:ext cx="870162" cy="4320480"/>
          </a:xfrm>
          <a:prstGeom prst="curvedLeftArrow">
            <a:avLst>
              <a:gd name="adj1" fmla="val 11496"/>
              <a:gd name="adj2" fmla="val 25762"/>
              <a:gd name="adj3" fmla="val 25000"/>
            </a:avLst>
          </a:prstGeom>
        </p:spPr>
        <p:style>
          <a:lnRef idx="1">
            <a:schemeClr val="accent6"/>
          </a:lnRef>
          <a:fillRef idx="2">
            <a:schemeClr val="accent6"/>
          </a:fillRef>
          <a:effectRef idx="1">
            <a:schemeClr val="accent6"/>
          </a:effectRef>
          <a:fontRef idx="minor">
            <a:schemeClr val="dk1"/>
          </a:fontRef>
        </p:style>
        <p:txBody>
          <a:bodyPr rtlCol="0" anchor="ctr"/>
          <a:lstStyle/>
          <a:p>
            <a:pPr algn="ctr" defTabSz="844083">
              <a:defRPr/>
            </a:pPr>
            <a:endParaRPr kumimoji="1" lang="ja-JP" altLang="en-US" sz="1662">
              <a:solidFill>
                <a:prstClr val="black"/>
              </a:solidFill>
              <a:latin typeface="Calibri"/>
              <a:ea typeface="ＭＳ Ｐゴシック" panose="020B0600070205080204" pitchFamily="50" charset="-128"/>
            </a:endParaRPr>
          </a:p>
        </p:txBody>
      </p:sp>
      <p:sp>
        <p:nvSpPr>
          <p:cNvPr id="4" name="タイトル 3"/>
          <p:cNvSpPr>
            <a:spLocks noGrp="1"/>
          </p:cNvSpPr>
          <p:nvPr>
            <p:ph type="title"/>
          </p:nvPr>
        </p:nvSpPr>
        <p:spPr>
          <a:xfrm>
            <a:off x="656860" y="493276"/>
            <a:ext cx="6330461" cy="531751"/>
          </a:xfrm>
        </p:spPr>
        <p:txBody>
          <a:bodyPr>
            <a:noAutofit/>
          </a:bodyPr>
          <a:lstStyle/>
          <a:p>
            <a:r>
              <a:rPr lang="ja-JP" altLang="en-US" sz="3323" b="1" dirty="0">
                <a:latin typeface="ＤＨＰ平成ゴシックW5" panose="020B0500000000000000" pitchFamily="50" charset="-128"/>
                <a:ea typeface="ＤＨＰ平成ゴシックW5" panose="020B0500000000000000" pitchFamily="50" charset="-128"/>
              </a:rPr>
              <a:t>子どもの支援のプロセス</a:t>
            </a:r>
            <a:endParaRPr lang="ja-JP" altLang="en-US" sz="3323" dirty="0"/>
          </a:p>
        </p:txBody>
      </p:sp>
      <p:grpSp>
        <p:nvGrpSpPr>
          <p:cNvPr id="5" name="グループ化 36"/>
          <p:cNvGrpSpPr/>
          <p:nvPr/>
        </p:nvGrpSpPr>
        <p:grpSpPr>
          <a:xfrm>
            <a:off x="641087" y="1368467"/>
            <a:ext cx="5341703" cy="620408"/>
            <a:chOff x="272480" y="836711"/>
            <a:chExt cx="7257894" cy="672109"/>
          </a:xfrm>
        </p:grpSpPr>
        <p:sp>
          <p:nvSpPr>
            <p:cNvPr id="3" name="角丸四角形 2"/>
            <p:cNvSpPr/>
            <p:nvPr/>
          </p:nvSpPr>
          <p:spPr>
            <a:xfrm>
              <a:off x="272480" y="836711"/>
              <a:ext cx="6264696" cy="672109"/>
            </a:xfrm>
            <a:prstGeom prst="roundRect">
              <a:avLst/>
            </a:prstGeom>
          </p:spPr>
          <p:style>
            <a:lnRef idx="1">
              <a:schemeClr val="accent5"/>
            </a:lnRef>
            <a:fillRef idx="2">
              <a:schemeClr val="accent5"/>
            </a:fillRef>
            <a:effectRef idx="1">
              <a:schemeClr val="accent5"/>
            </a:effectRef>
            <a:fontRef idx="minor">
              <a:schemeClr val="dk1"/>
            </a:fontRef>
          </p:style>
          <p:txBody>
            <a:bodyPr lIns="33231" tIns="33231" rIns="33231" bIns="33231" rtlCol="0" anchor="ctr"/>
            <a:lstStyle/>
            <a:p>
              <a:pPr algn="ctr" defTabSz="844083">
                <a:defRPr/>
              </a:pPr>
              <a:r>
                <a:rPr kumimoji="1" lang="ja-JP" altLang="en-US" sz="1662" dirty="0">
                  <a:solidFill>
                    <a:prstClr val="black"/>
                  </a:solidFill>
                  <a:latin typeface="Calibri"/>
                  <a:ea typeface="ＭＳ Ｐゴシック" panose="020B0600070205080204" pitchFamily="50" charset="-128"/>
                </a:rPr>
                <a:t>子どもが示す現状をありのままにとらえる</a:t>
              </a:r>
              <a:endParaRPr kumimoji="1" lang="en-US" altLang="ja-JP" sz="1662" dirty="0">
                <a:solidFill>
                  <a:prstClr val="black"/>
                </a:solidFill>
                <a:latin typeface="Calibri"/>
                <a:ea typeface="ＭＳ Ｐゴシック" panose="020B0600070205080204" pitchFamily="50" charset="-128"/>
              </a:endParaRPr>
            </a:p>
            <a:p>
              <a:pPr algn="ctr" defTabSz="844083">
                <a:defRPr/>
              </a:pPr>
              <a:r>
                <a:rPr kumimoji="1" lang="ja-JP" altLang="en-US" sz="1662" dirty="0">
                  <a:solidFill>
                    <a:prstClr val="black"/>
                  </a:solidFill>
                  <a:latin typeface="Calibri"/>
                  <a:ea typeface="ＭＳ Ｐゴシック" panose="020B0600070205080204" pitchFamily="50" charset="-128"/>
                </a:rPr>
                <a:t>（知識と客観的視点）</a:t>
              </a:r>
            </a:p>
          </p:txBody>
        </p:sp>
        <p:sp>
          <p:nvSpPr>
            <p:cNvPr id="2" name="円/楕円 1"/>
            <p:cNvSpPr/>
            <p:nvPr/>
          </p:nvSpPr>
          <p:spPr>
            <a:xfrm>
              <a:off x="6609184" y="958403"/>
              <a:ext cx="921190" cy="510728"/>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44083">
                <a:defRPr/>
              </a:pPr>
              <a:r>
                <a:rPr kumimoji="1" lang="ja-JP" altLang="en-US" sz="1477" b="1" dirty="0">
                  <a:solidFill>
                    <a:prstClr val="black"/>
                  </a:solidFill>
                  <a:latin typeface="Calibri"/>
                  <a:ea typeface="ＭＳ Ｐゴシック" panose="020B0600070205080204" pitchFamily="50" charset="-128"/>
                </a:rPr>
                <a:t>把握</a:t>
              </a:r>
            </a:p>
          </p:txBody>
        </p:sp>
      </p:grpSp>
      <p:grpSp>
        <p:nvGrpSpPr>
          <p:cNvPr id="7" name="グループ化 35"/>
          <p:cNvGrpSpPr/>
          <p:nvPr/>
        </p:nvGrpSpPr>
        <p:grpSpPr>
          <a:xfrm>
            <a:off x="677260" y="4891320"/>
            <a:ext cx="5510515" cy="620408"/>
            <a:chOff x="350554" y="5013175"/>
            <a:chExt cx="7239826" cy="672109"/>
          </a:xfrm>
        </p:grpSpPr>
        <p:sp>
          <p:nvSpPr>
            <p:cNvPr id="6" name="角丸四角形 5"/>
            <p:cNvSpPr/>
            <p:nvPr/>
          </p:nvSpPr>
          <p:spPr>
            <a:xfrm>
              <a:off x="350554" y="5013175"/>
              <a:ext cx="6264696" cy="672109"/>
            </a:xfrm>
            <a:prstGeom prst="roundRect">
              <a:avLst/>
            </a:prstGeom>
          </p:spPr>
          <p:style>
            <a:lnRef idx="1">
              <a:schemeClr val="accent5"/>
            </a:lnRef>
            <a:fillRef idx="2">
              <a:schemeClr val="accent5"/>
            </a:fillRef>
            <a:effectRef idx="1">
              <a:schemeClr val="accent5"/>
            </a:effectRef>
            <a:fontRef idx="minor">
              <a:schemeClr val="dk1"/>
            </a:fontRef>
          </p:style>
          <p:txBody>
            <a:bodyPr lIns="33231" tIns="33231" rIns="33231" bIns="33231" rtlCol="0" anchor="ctr"/>
            <a:lstStyle/>
            <a:p>
              <a:pPr algn="ctr" defTabSz="844083">
                <a:defRPr/>
              </a:pPr>
              <a:r>
                <a:rPr kumimoji="1" lang="ja-JP" altLang="en-US" sz="1477" dirty="0">
                  <a:solidFill>
                    <a:prstClr val="black"/>
                  </a:solidFill>
                  <a:latin typeface="Calibri"/>
                  <a:ea typeface="ＭＳ Ｐゴシック" panose="020B0600070205080204" pitchFamily="50" charset="-128"/>
                </a:rPr>
                <a:t>とらえた状況を障害特性、発達段階、生活環境と照合する</a:t>
              </a:r>
              <a:endParaRPr kumimoji="1" lang="en-US" altLang="ja-JP" sz="1477" dirty="0">
                <a:solidFill>
                  <a:prstClr val="black"/>
                </a:solidFill>
                <a:latin typeface="Calibri"/>
                <a:ea typeface="ＭＳ Ｐゴシック" panose="020B0600070205080204" pitchFamily="50" charset="-128"/>
              </a:endParaRPr>
            </a:p>
            <a:p>
              <a:pPr algn="ctr" defTabSz="844083">
                <a:defRPr/>
              </a:pPr>
              <a:r>
                <a:rPr kumimoji="1" lang="ja-JP" altLang="en-US" sz="1477" dirty="0">
                  <a:solidFill>
                    <a:prstClr val="black"/>
                  </a:solidFill>
                  <a:latin typeface="Calibri"/>
                  <a:ea typeface="ＭＳ Ｐゴシック" panose="020B0600070205080204" pitchFamily="50" charset="-128"/>
                </a:rPr>
                <a:t>（情報収集と評価と想定）</a:t>
              </a:r>
            </a:p>
          </p:txBody>
        </p:sp>
        <p:sp>
          <p:nvSpPr>
            <p:cNvPr id="31" name="円/楕円 30"/>
            <p:cNvSpPr/>
            <p:nvPr/>
          </p:nvSpPr>
          <p:spPr>
            <a:xfrm>
              <a:off x="6747265" y="5085183"/>
              <a:ext cx="843115" cy="510728"/>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44083">
                <a:defRPr/>
              </a:pPr>
              <a:r>
                <a:rPr kumimoji="1" lang="ja-JP" altLang="en-US" sz="1477" b="1" dirty="0">
                  <a:solidFill>
                    <a:prstClr val="black"/>
                  </a:solidFill>
                  <a:latin typeface="Calibri"/>
                  <a:ea typeface="ＭＳ Ｐゴシック" panose="020B0600070205080204" pitchFamily="50" charset="-128"/>
                </a:rPr>
                <a:t>分析</a:t>
              </a:r>
            </a:p>
          </p:txBody>
        </p:sp>
      </p:grpSp>
      <p:grpSp>
        <p:nvGrpSpPr>
          <p:cNvPr id="10" name="グループ化 37"/>
          <p:cNvGrpSpPr/>
          <p:nvPr/>
        </p:nvGrpSpPr>
        <p:grpSpPr>
          <a:xfrm>
            <a:off x="641087" y="5622478"/>
            <a:ext cx="5616342" cy="620408"/>
            <a:chOff x="-2301752" y="6335836"/>
            <a:chExt cx="7317901" cy="672109"/>
          </a:xfrm>
        </p:grpSpPr>
        <p:sp>
          <p:nvSpPr>
            <p:cNvPr id="9" name="角丸四角形 8"/>
            <p:cNvSpPr/>
            <p:nvPr/>
          </p:nvSpPr>
          <p:spPr>
            <a:xfrm>
              <a:off x="-2301752" y="6335836"/>
              <a:ext cx="6264696" cy="672109"/>
            </a:xfrm>
            <a:prstGeom prst="roundRect">
              <a:avLst/>
            </a:prstGeom>
          </p:spPr>
          <p:style>
            <a:lnRef idx="1">
              <a:schemeClr val="accent5"/>
            </a:lnRef>
            <a:fillRef idx="2">
              <a:schemeClr val="accent5"/>
            </a:fillRef>
            <a:effectRef idx="1">
              <a:schemeClr val="accent5"/>
            </a:effectRef>
            <a:fontRef idx="minor">
              <a:schemeClr val="dk1"/>
            </a:fontRef>
          </p:style>
          <p:txBody>
            <a:bodyPr lIns="33231" tIns="33231" rIns="33231" bIns="33231" rtlCol="0" anchor="ctr"/>
            <a:lstStyle/>
            <a:p>
              <a:pPr defTabSz="844083">
                <a:defRPr/>
              </a:pPr>
              <a:r>
                <a:rPr kumimoji="1" lang="ja-JP" altLang="en-US" sz="1477" dirty="0">
                  <a:solidFill>
                    <a:prstClr val="black"/>
                  </a:solidFill>
                  <a:latin typeface="Calibri"/>
                  <a:ea typeface="ＭＳ Ｐゴシック" panose="020B0600070205080204" pitchFamily="50" charset="-128"/>
                </a:rPr>
                <a:t>年齢相応の姿の想定と状況を照合し、</a:t>
              </a:r>
              <a:endParaRPr kumimoji="1" lang="en-US" altLang="ja-JP" sz="1477" dirty="0">
                <a:solidFill>
                  <a:prstClr val="black"/>
                </a:solidFill>
                <a:latin typeface="Calibri"/>
                <a:ea typeface="ＭＳ Ｐゴシック" panose="020B0600070205080204" pitchFamily="50" charset="-128"/>
              </a:endParaRPr>
            </a:p>
            <a:p>
              <a:pPr algn="ctr" defTabSz="844083">
                <a:defRPr/>
              </a:pPr>
              <a:r>
                <a:rPr kumimoji="1" lang="ja-JP" altLang="en-US" sz="1477" dirty="0">
                  <a:solidFill>
                    <a:prstClr val="black"/>
                  </a:solidFill>
                  <a:latin typeface="Calibri"/>
                  <a:ea typeface="ＭＳ Ｐゴシック" panose="020B0600070205080204" pitchFamily="50" charset="-128"/>
                </a:rPr>
                <a:t>次の段階（姿）を創造する　（創造と方針の決定）</a:t>
              </a:r>
            </a:p>
          </p:txBody>
        </p:sp>
        <p:sp>
          <p:nvSpPr>
            <p:cNvPr id="32" name="円/楕円 31"/>
            <p:cNvSpPr/>
            <p:nvPr/>
          </p:nvSpPr>
          <p:spPr>
            <a:xfrm>
              <a:off x="4094959" y="6407844"/>
              <a:ext cx="921190" cy="510728"/>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44083">
                <a:defRPr/>
              </a:pPr>
              <a:r>
                <a:rPr kumimoji="1" lang="ja-JP" altLang="en-US" sz="1477" b="1" dirty="0">
                  <a:solidFill>
                    <a:prstClr val="black"/>
                  </a:solidFill>
                  <a:latin typeface="Calibri"/>
                  <a:ea typeface="ＭＳ Ｐゴシック" panose="020B0600070205080204" pitchFamily="50" charset="-128"/>
                </a:rPr>
                <a:t>計画</a:t>
              </a:r>
            </a:p>
          </p:txBody>
        </p:sp>
      </p:grpSp>
      <p:grpSp>
        <p:nvGrpSpPr>
          <p:cNvPr id="13" name="グループ化 34"/>
          <p:cNvGrpSpPr/>
          <p:nvPr/>
        </p:nvGrpSpPr>
        <p:grpSpPr>
          <a:xfrm>
            <a:off x="520506" y="2099621"/>
            <a:ext cx="5506776" cy="2703039"/>
            <a:chOff x="1784648" y="1508820"/>
            <a:chExt cx="6255684" cy="2928292"/>
          </a:xfrm>
        </p:grpSpPr>
        <p:sp>
          <p:nvSpPr>
            <p:cNvPr id="8" name="角丸四角形 7"/>
            <p:cNvSpPr/>
            <p:nvPr/>
          </p:nvSpPr>
          <p:spPr>
            <a:xfrm>
              <a:off x="1784648" y="1508820"/>
              <a:ext cx="6255684" cy="2928292"/>
            </a:xfrm>
            <a:prstGeom prst="roundRect">
              <a:avLst>
                <a:gd name="adj" fmla="val 9271"/>
              </a:avLst>
            </a:prstGeom>
          </p:spPr>
          <p:style>
            <a:lnRef idx="1">
              <a:schemeClr val="accent3"/>
            </a:lnRef>
            <a:fillRef idx="2">
              <a:schemeClr val="accent3"/>
            </a:fillRef>
            <a:effectRef idx="1">
              <a:schemeClr val="accent3"/>
            </a:effectRef>
            <a:fontRef idx="minor">
              <a:schemeClr val="dk1"/>
            </a:fontRef>
          </p:style>
          <p:txBody>
            <a:bodyPr rtlCol="0" anchor="t" anchorCtr="0"/>
            <a:lstStyle/>
            <a:p>
              <a:pPr algn="ctr" defTabSz="844083">
                <a:defRPr/>
              </a:pPr>
              <a:r>
                <a:rPr kumimoji="1" lang="ja-JP" altLang="en-US" sz="1662" dirty="0">
                  <a:solidFill>
                    <a:prstClr val="black"/>
                  </a:solidFill>
                  <a:latin typeface="Calibri"/>
                  <a:ea typeface="ＭＳ Ｐゴシック" panose="020B0600070205080204" pitchFamily="50" charset="-128"/>
                </a:rPr>
                <a:t>因子を分類し、それぞれに分析しながら、深める</a:t>
              </a:r>
            </a:p>
          </p:txBody>
        </p:sp>
        <p:grpSp>
          <p:nvGrpSpPr>
            <p:cNvPr id="16" name="グループ化 21"/>
            <p:cNvGrpSpPr/>
            <p:nvPr/>
          </p:nvGrpSpPr>
          <p:grpSpPr>
            <a:xfrm>
              <a:off x="1880560" y="2060848"/>
              <a:ext cx="2916216" cy="1031200"/>
              <a:chOff x="3476944" y="4605506"/>
              <a:chExt cx="2916216" cy="1031200"/>
            </a:xfrm>
          </p:grpSpPr>
          <p:sp>
            <p:nvSpPr>
              <p:cNvPr id="23" name="角丸四角形 22"/>
              <p:cNvSpPr/>
              <p:nvPr/>
            </p:nvSpPr>
            <p:spPr>
              <a:xfrm>
                <a:off x="3476944" y="4605506"/>
                <a:ext cx="2913512" cy="10312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t" anchorCtr="0"/>
              <a:lstStyle/>
              <a:p>
                <a:pPr algn="ctr" defTabSz="844083">
                  <a:defRPr/>
                </a:pPr>
                <a:r>
                  <a:rPr kumimoji="1" lang="ja-JP" altLang="en-US" sz="1662" dirty="0">
                    <a:solidFill>
                      <a:prstClr val="black"/>
                    </a:solidFill>
                    <a:latin typeface="Calibri"/>
                    <a:ea typeface="ＭＳ Ｐゴシック" panose="020B0600070205080204" pitchFamily="50" charset="-128"/>
                  </a:rPr>
                  <a:t>発達段階による因子</a:t>
                </a:r>
              </a:p>
            </p:txBody>
          </p:sp>
          <p:sp>
            <p:nvSpPr>
              <p:cNvPr id="24" name="角丸四角形 23"/>
              <p:cNvSpPr/>
              <p:nvPr/>
            </p:nvSpPr>
            <p:spPr>
              <a:xfrm>
                <a:off x="3476944" y="5055006"/>
                <a:ext cx="972000" cy="574951"/>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defTabSz="844083">
                  <a:defRPr/>
                </a:pPr>
                <a:r>
                  <a:rPr kumimoji="1" lang="ja-JP" altLang="en-US" sz="1108" dirty="0">
                    <a:solidFill>
                      <a:prstClr val="black"/>
                    </a:solidFill>
                    <a:latin typeface="Calibri"/>
                    <a:ea typeface="ＭＳ Ｐゴシック" panose="020B0600070205080204" pitchFamily="50" charset="-128"/>
                  </a:rPr>
                  <a:t>生活年齢</a:t>
                </a:r>
              </a:p>
            </p:txBody>
          </p:sp>
          <p:sp>
            <p:nvSpPr>
              <p:cNvPr id="25" name="角丸四角形 24"/>
              <p:cNvSpPr/>
              <p:nvPr/>
            </p:nvSpPr>
            <p:spPr>
              <a:xfrm>
                <a:off x="4448944" y="5061755"/>
                <a:ext cx="972000" cy="574951"/>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defTabSz="844083">
                  <a:defRPr/>
                </a:pPr>
                <a:r>
                  <a:rPr kumimoji="1" lang="ja-JP" altLang="en-US" sz="1108" dirty="0">
                    <a:solidFill>
                      <a:prstClr val="black"/>
                    </a:solidFill>
                    <a:latin typeface="Calibri"/>
                    <a:ea typeface="ＭＳ Ｐゴシック" panose="020B0600070205080204" pitchFamily="50" charset="-128"/>
                  </a:rPr>
                  <a:t>年齢特徴</a:t>
                </a:r>
              </a:p>
            </p:txBody>
          </p:sp>
          <p:sp>
            <p:nvSpPr>
              <p:cNvPr id="26" name="角丸四角形 25"/>
              <p:cNvSpPr/>
              <p:nvPr/>
            </p:nvSpPr>
            <p:spPr>
              <a:xfrm>
                <a:off x="5421160" y="5061755"/>
                <a:ext cx="972000" cy="574951"/>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defTabSz="844083">
                  <a:defRPr/>
                </a:pPr>
                <a:r>
                  <a:rPr kumimoji="1" lang="ja-JP" altLang="en-US" sz="1108" dirty="0">
                    <a:solidFill>
                      <a:prstClr val="black"/>
                    </a:solidFill>
                    <a:latin typeface="Calibri"/>
                    <a:ea typeface="ＭＳ Ｐゴシック" panose="020B0600070205080204" pitchFamily="50" charset="-128"/>
                  </a:rPr>
                  <a:t>認知特性</a:t>
                </a:r>
              </a:p>
            </p:txBody>
          </p:sp>
        </p:grpSp>
        <p:grpSp>
          <p:nvGrpSpPr>
            <p:cNvPr id="17" name="グループ化 29"/>
            <p:cNvGrpSpPr/>
            <p:nvPr/>
          </p:nvGrpSpPr>
          <p:grpSpPr>
            <a:xfrm>
              <a:off x="5049241" y="2060848"/>
              <a:ext cx="2916216" cy="1031200"/>
              <a:chOff x="3476944" y="4269668"/>
              <a:chExt cx="2916216" cy="1031200"/>
            </a:xfrm>
          </p:grpSpPr>
          <p:grpSp>
            <p:nvGrpSpPr>
              <p:cNvPr id="21" name="グループ化 20"/>
              <p:cNvGrpSpPr/>
              <p:nvPr/>
            </p:nvGrpSpPr>
            <p:grpSpPr>
              <a:xfrm>
                <a:off x="3476944" y="4269668"/>
                <a:ext cx="2916216" cy="1031200"/>
                <a:chOff x="3476944" y="4638470"/>
                <a:chExt cx="2916216" cy="1031200"/>
              </a:xfrm>
            </p:grpSpPr>
            <p:sp>
              <p:nvSpPr>
                <p:cNvPr id="11" name="角丸四角形 10"/>
                <p:cNvSpPr/>
                <p:nvPr/>
              </p:nvSpPr>
              <p:spPr>
                <a:xfrm>
                  <a:off x="3476944" y="4638470"/>
                  <a:ext cx="2913512" cy="10312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t" anchorCtr="0"/>
                <a:lstStyle/>
                <a:p>
                  <a:pPr algn="ctr" defTabSz="844083">
                    <a:defRPr/>
                  </a:pPr>
                  <a:r>
                    <a:rPr kumimoji="1" lang="ja-JP" altLang="en-US" sz="1662" dirty="0">
                      <a:solidFill>
                        <a:prstClr val="black"/>
                      </a:solidFill>
                      <a:latin typeface="Calibri"/>
                      <a:ea typeface="ＭＳ Ｐゴシック" panose="020B0600070205080204" pitchFamily="50" charset="-128"/>
                    </a:rPr>
                    <a:t>障害特性による因子</a:t>
                  </a:r>
                </a:p>
              </p:txBody>
            </p:sp>
            <p:sp>
              <p:nvSpPr>
                <p:cNvPr id="18" name="角丸四角形 17"/>
                <p:cNvSpPr/>
                <p:nvPr/>
              </p:nvSpPr>
              <p:spPr>
                <a:xfrm>
                  <a:off x="3476944" y="5100779"/>
                  <a:ext cx="972000" cy="27445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defTabSz="844083">
                    <a:defRPr/>
                  </a:pPr>
                  <a:r>
                    <a:rPr kumimoji="1" lang="ja-JP" altLang="en-US" sz="1108" dirty="0">
                      <a:solidFill>
                        <a:prstClr val="black"/>
                      </a:solidFill>
                      <a:latin typeface="Calibri"/>
                      <a:ea typeface="ＭＳ Ｐゴシック" panose="020B0600070205080204" pitchFamily="50" charset="-128"/>
                    </a:rPr>
                    <a:t>発達年齢</a:t>
                  </a:r>
                </a:p>
              </p:txBody>
            </p:sp>
            <p:sp>
              <p:nvSpPr>
                <p:cNvPr id="19" name="角丸四角形 18"/>
                <p:cNvSpPr/>
                <p:nvPr/>
              </p:nvSpPr>
              <p:spPr>
                <a:xfrm>
                  <a:off x="4448944" y="5107528"/>
                  <a:ext cx="972000" cy="27445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defTabSz="844083">
                    <a:defRPr/>
                  </a:pPr>
                  <a:r>
                    <a:rPr kumimoji="1" lang="ja-JP" altLang="en-US" sz="1108" dirty="0">
                      <a:solidFill>
                        <a:prstClr val="black"/>
                      </a:solidFill>
                      <a:latin typeface="Calibri"/>
                      <a:ea typeface="ＭＳ Ｐゴシック" panose="020B0600070205080204" pitchFamily="50" charset="-128"/>
                    </a:rPr>
                    <a:t>運動特性</a:t>
                  </a:r>
                </a:p>
              </p:txBody>
            </p:sp>
            <p:sp>
              <p:nvSpPr>
                <p:cNvPr id="20" name="角丸四角形 19"/>
                <p:cNvSpPr/>
                <p:nvPr/>
              </p:nvSpPr>
              <p:spPr>
                <a:xfrm>
                  <a:off x="5421160" y="5107528"/>
                  <a:ext cx="972000" cy="27445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defTabSz="844083">
                    <a:defRPr/>
                  </a:pPr>
                  <a:r>
                    <a:rPr kumimoji="1" lang="ja-JP" altLang="en-US" sz="1108" dirty="0">
                      <a:solidFill>
                        <a:prstClr val="black"/>
                      </a:solidFill>
                      <a:latin typeface="Calibri"/>
                      <a:ea typeface="ＭＳ Ｐゴシック" panose="020B0600070205080204" pitchFamily="50" charset="-128"/>
                    </a:rPr>
                    <a:t>感覚特性</a:t>
                  </a:r>
                </a:p>
              </p:txBody>
            </p:sp>
          </p:grpSp>
          <p:sp>
            <p:nvSpPr>
              <p:cNvPr id="27" name="角丸四角形 26"/>
              <p:cNvSpPr/>
              <p:nvPr/>
            </p:nvSpPr>
            <p:spPr>
              <a:xfrm>
                <a:off x="3476944" y="5013176"/>
                <a:ext cx="972000" cy="27445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defTabSz="844083">
                  <a:defRPr/>
                </a:pPr>
                <a:r>
                  <a:rPr kumimoji="1" lang="ja-JP" altLang="en-US" sz="1108" dirty="0">
                    <a:solidFill>
                      <a:prstClr val="black"/>
                    </a:solidFill>
                    <a:latin typeface="Calibri"/>
                    <a:ea typeface="ＭＳ Ｐゴシック" panose="020B0600070205080204" pitchFamily="50" charset="-128"/>
                  </a:rPr>
                  <a:t>認知特性</a:t>
                </a:r>
              </a:p>
            </p:txBody>
          </p:sp>
          <p:sp>
            <p:nvSpPr>
              <p:cNvPr id="28" name="角丸四角形 27"/>
              <p:cNvSpPr/>
              <p:nvPr/>
            </p:nvSpPr>
            <p:spPr>
              <a:xfrm>
                <a:off x="4448944" y="5019925"/>
                <a:ext cx="972000" cy="27445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defTabSz="844083">
                  <a:defRPr/>
                </a:pPr>
                <a:r>
                  <a:rPr kumimoji="1" lang="ja-JP" altLang="en-US" sz="1108" dirty="0">
                    <a:solidFill>
                      <a:prstClr val="black"/>
                    </a:solidFill>
                    <a:latin typeface="Calibri"/>
                    <a:ea typeface="ＭＳ Ｐゴシック" panose="020B0600070205080204" pitchFamily="50" charset="-128"/>
                  </a:rPr>
                  <a:t>学習形態</a:t>
                </a:r>
              </a:p>
            </p:txBody>
          </p:sp>
          <p:sp>
            <p:nvSpPr>
              <p:cNvPr id="29" name="角丸四角形 28"/>
              <p:cNvSpPr/>
              <p:nvPr/>
            </p:nvSpPr>
            <p:spPr>
              <a:xfrm>
                <a:off x="5421160" y="5019925"/>
                <a:ext cx="972000" cy="27445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defTabSz="844083">
                  <a:defRPr/>
                </a:pPr>
                <a:endParaRPr kumimoji="1" lang="ja-JP" altLang="en-US" sz="1292" dirty="0">
                  <a:solidFill>
                    <a:prstClr val="black"/>
                  </a:solidFill>
                  <a:latin typeface="Calibri"/>
                  <a:ea typeface="ＭＳ Ｐゴシック" panose="020B0600070205080204" pitchFamily="50" charset="-128"/>
                </a:endParaRPr>
              </a:p>
            </p:txBody>
          </p:sp>
        </p:grpSp>
        <p:grpSp>
          <p:nvGrpSpPr>
            <p:cNvPr id="22" name="グループ化 33"/>
            <p:cNvGrpSpPr/>
            <p:nvPr/>
          </p:nvGrpSpPr>
          <p:grpSpPr>
            <a:xfrm>
              <a:off x="3482902" y="3217598"/>
              <a:ext cx="2908660" cy="1019826"/>
              <a:chOff x="1888116" y="3273270"/>
              <a:chExt cx="2908660" cy="1019826"/>
            </a:xfrm>
          </p:grpSpPr>
          <p:grpSp>
            <p:nvGrpSpPr>
              <p:cNvPr id="30" name="グループ化 16"/>
              <p:cNvGrpSpPr/>
              <p:nvPr/>
            </p:nvGrpSpPr>
            <p:grpSpPr>
              <a:xfrm>
                <a:off x="1888116" y="3273270"/>
                <a:ext cx="2905955" cy="1019826"/>
                <a:chOff x="6847656" y="4599531"/>
                <a:chExt cx="2905955" cy="1019826"/>
              </a:xfrm>
            </p:grpSpPr>
            <p:grpSp>
              <p:nvGrpSpPr>
                <p:cNvPr id="34" name="グループ化 15"/>
                <p:cNvGrpSpPr/>
                <p:nvPr/>
              </p:nvGrpSpPr>
              <p:grpSpPr>
                <a:xfrm>
                  <a:off x="6847656" y="4599531"/>
                  <a:ext cx="2905955" cy="1019826"/>
                  <a:chOff x="5623520" y="4750296"/>
                  <a:chExt cx="2905955" cy="1019826"/>
                </a:xfrm>
              </p:grpSpPr>
              <p:sp>
                <p:nvSpPr>
                  <p:cNvPr id="12" name="角丸四角形 11"/>
                  <p:cNvSpPr/>
                  <p:nvPr/>
                </p:nvSpPr>
                <p:spPr>
                  <a:xfrm>
                    <a:off x="5623520" y="4750296"/>
                    <a:ext cx="2905955" cy="1019826"/>
                  </a:xfrm>
                  <a:prstGeom prst="roundRect">
                    <a:avLst/>
                  </a:prstGeom>
                </p:spPr>
                <p:style>
                  <a:lnRef idx="1">
                    <a:schemeClr val="accent2"/>
                  </a:lnRef>
                  <a:fillRef idx="2">
                    <a:schemeClr val="accent2"/>
                  </a:fillRef>
                  <a:effectRef idx="1">
                    <a:schemeClr val="accent2"/>
                  </a:effectRef>
                  <a:fontRef idx="minor">
                    <a:schemeClr val="dk1"/>
                  </a:fontRef>
                </p:style>
                <p:txBody>
                  <a:bodyPr rtlCol="0" anchor="t" anchorCtr="0"/>
                  <a:lstStyle/>
                  <a:p>
                    <a:pPr algn="ctr" defTabSz="844083">
                      <a:defRPr/>
                    </a:pPr>
                    <a:r>
                      <a:rPr kumimoji="1" lang="ja-JP" altLang="en-US" sz="1292" dirty="0">
                        <a:solidFill>
                          <a:prstClr val="black"/>
                        </a:solidFill>
                        <a:latin typeface="Calibri"/>
                        <a:ea typeface="ＭＳ Ｐゴシック" panose="020B0600070205080204" pitchFamily="50" charset="-128"/>
                      </a:rPr>
                      <a:t>環境</a:t>
                    </a:r>
                    <a:r>
                      <a:rPr kumimoji="1" lang="en-US" altLang="ja-JP" sz="1292" dirty="0">
                        <a:solidFill>
                          <a:prstClr val="black"/>
                        </a:solidFill>
                        <a:latin typeface="Calibri"/>
                        <a:ea typeface="ＭＳ Ｐゴシック" panose="020B0600070205080204" pitchFamily="50" charset="-128"/>
                      </a:rPr>
                      <a:t>(</a:t>
                    </a:r>
                    <a:r>
                      <a:rPr kumimoji="1" lang="ja-JP" altLang="en-US" sz="1292" dirty="0">
                        <a:solidFill>
                          <a:prstClr val="black"/>
                        </a:solidFill>
                        <a:latin typeface="Calibri"/>
                        <a:ea typeface="ＭＳ Ｐゴシック" panose="020B0600070205080204" pitchFamily="50" charset="-128"/>
                      </a:rPr>
                      <a:t>人</a:t>
                    </a:r>
                    <a:r>
                      <a:rPr kumimoji="1" lang="en-US" altLang="ja-JP" sz="1292" dirty="0">
                        <a:solidFill>
                          <a:prstClr val="black"/>
                        </a:solidFill>
                        <a:latin typeface="Calibri"/>
                        <a:ea typeface="ＭＳ Ｐゴシック" panose="020B0600070205080204" pitchFamily="50" charset="-128"/>
                      </a:rPr>
                      <a:t>,</a:t>
                    </a:r>
                    <a:r>
                      <a:rPr kumimoji="1" lang="ja-JP" altLang="en-US" sz="1292" dirty="0">
                        <a:solidFill>
                          <a:prstClr val="black"/>
                        </a:solidFill>
                        <a:latin typeface="Calibri"/>
                        <a:ea typeface="ＭＳ Ｐゴシック" panose="020B0600070205080204" pitchFamily="50" charset="-128"/>
                      </a:rPr>
                      <a:t>場所</a:t>
                    </a:r>
                    <a:r>
                      <a:rPr kumimoji="1" lang="en-US" altLang="ja-JP" sz="1292" dirty="0">
                        <a:solidFill>
                          <a:prstClr val="black"/>
                        </a:solidFill>
                        <a:latin typeface="Calibri"/>
                        <a:ea typeface="ＭＳ Ｐゴシック" panose="020B0600070205080204" pitchFamily="50" charset="-128"/>
                      </a:rPr>
                      <a:t>,</a:t>
                    </a:r>
                    <a:r>
                      <a:rPr kumimoji="1" lang="ja-JP" altLang="en-US" sz="1292" dirty="0">
                        <a:solidFill>
                          <a:prstClr val="black"/>
                        </a:solidFill>
                        <a:latin typeface="Calibri"/>
                        <a:ea typeface="ＭＳ Ｐゴシック" panose="020B0600070205080204" pitchFamily="50" charset="-128"/>
                      </a:rPr>
                      <a:t>時間</a:t>
                    </a:r>
                    <a:r>
                      <a:rPr kumimoji="1" lang="en-US" altLang="ja-JP" sz="1292" dirty="0">
                        <a:solidFill>
                          <a:prstClr val="black"/>
                        </a:solidFill>
                        <a:latin typeface="Calibri"/>
                        <a:ea typeface="ＭＳ Ｐゴシック" panose="020B0600070205080204" pitchFamily="50" charset="-128"/>
                      </a:rPr>
                      <a:t>)</a:t>
                    </a:r>
                    <a:r>
                      <a:rPr kumimoji="1" lang="ja-JP" altLang="en-US" sz="1292" dirty="0">
                        <a:solidFill>
                          <a:prstClr val="black"/>
                        </a:solidFill>
                        <a:latin typeface="Calibri"/>
                        <a:ea typeface="ＭＳ Ｐゴシック" panose="020B0600070205080204" pitchFamily="50" charset="-128"/>
                      </a:rPr>
                      <a:t>による因子</a:t>
                    </a:r>
                  </a:p>
                </p:txBody>
              </p:sp>
              <p:sp>
                <p:nvSpPr>
                  <p:cNvPr id="14" name="角丸四角形 13"/>
                  <p:cNvSpPr/>
                  <p:nvPr/>
                </p:nvSpPr>
                <p:spPr>
                  <a:xfrm>
                    <a:off x="5623521" y="5205772"/>
                    <a:ext cx="964444" cy="56435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defTabSz="844083">
                      <a:defRPr/>
                    </a:pPr>
                    <a:r>
                      <a:rPr kumimoji="1" lang="ja-JP" altLang="en-US" sz="1108" dirty="0">
                        <a:solidFill>
                          <a:prstClr val="black"/>
                        </a:solidFill>
                        <a:latin typeface="Calibri"/>
                        <a:ea typeface="ＭＳ Ｐゴシック" panose="020B0600070205080204" pitchFamily="50" charset="-128"/>
                      </a:rPr>
                      <a:t>家庭環境</a:t>
                    </a:r>
                  </a:p>
                </p:txBody>
              </p:sp>
            </p:grpSp>
            <p:sp>
              <p:nvSpPr>
                <p:cNvPr id="15" name="角丸四角形 14"/>
                <p:cNvSpPr/>
                <p:nvPr/>
              </p:nvSpPr>
              <p:spPr>
                <a:xfrm>
                  <a:off x="7812100" y="5055007"/>
                  <a:ext cx="957355" cy="56435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defTabSz="844083">
                    <a:defRPr/>
                  </a:pPr>
                  <a:r>
                    <a:rPr kumimoji="1" lang="ja-JP" altLang="en-US" sz="1108" dirty="0">
                      <a:solidFill>
                        <a:prstClr val="black"/>
                      </a:solidFill>
                      <a:latin typeface="Calibri"/>
                      <a:ea typeface="ＭＳ Ｐゴシック" panose="020B0600070205080204" pitchFamily="50" charset="-128"/>
                    </a:rPr>
                    <a:t>友達関係</a:t>
                  </a:r>
                </a:p>
              </p:txBody>
            </p:sp>
          </p:grpSp>
          <p:sp>
            <p:nvSpPr>
              <p:cNvPr id="33" name="角丸四角形 32"/>
              <p:cNvSpPr/>
              <p:nvPr/>
            </p:nvSpPr>
            <p:spPr>
              <a:xfrm>
                <a:off x="3824560" y="3728746"/>
                <a:ext cx="972216" cy="56435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defTabSz="844083">
                  <a:defRPr/>
                </a:pPr>
                <a:r>
                  <a:rPr kumimoji="1" lang="ja-JP" altLang="en-US" sz="1108" dirty="0">
                    <a:solidFill>
                      <a:prstClr val="black"/>
                    </a:solidFill>
                    <a:latin typeface="Calibri"/>
                    <a:ea typeface="ＭＳ Ｐゴシック" panose="020B0600070205080204" pitchFamily="50" charset="-128"/>
                  </a:rPr>
                  <a:t>活動の場</a:t>
                </a:r>
              </a:p>
            </p:txBody>
          </p:sp>
        </p:grpSp>
      </p:grpSp>
      <p:sp>
        <p:nvSpPr>
          <p:cNvPr id="40" name="左カーブ矢印 39"/>
          <p:cNvSpPr/>
          <p:nvPr/>
        </p:nvSpPr>
        <p:spPr>
          <a:xfrm>
            <a:off x="6248065" y="5024254"/>
            <a:ext cx="482321" cy="997034"/>
          </a:xfrm>
          <a:prstGeom prst="curvedLeftArrow">
            <a:avLst>
              <a:gd name="adj1" fmla="val 20194"/>
              <a:gd name="adj2" fmla="val 55913"/>
              <a:gd name="adj3" fmla="val 25000"/>
            </a:avLst>
          </a:prstGeom>
        </p:spPr>
        <p:style>
          <a:lnRef idx="1">
            <a:schemeClr val="accent4"/>
          </a:lnRef>
          <a:fillRef idx="2">
            <a:schemeClr val="accent4"/>
          </a:fillRef>
          <a:effectRef idx="1">
            <a:schemeClr val="accent4"/>
          </a:effectRef>
          <a:fontRef idx="minor">
            <a:schemeClr val="dk1"/>
          </a:fontRef>
        </p:style>
        <p:txBody>
          <a:bodyPr rtlCol="0" anchor="ctr"/>
          <a:lstStyle/>
          <a:p>
            <a:pPr algn="ctr" defTabSz="844083">
              <a:defRPr/>
            </a:pPr>
            <a:endParaRPr kumimoji="1" lang="ja-JP" altLang="en-US" sz="1662">
              <a:solidFill>
                <a:prstClr val="black"/>
              </a:solidFill>
              <a:latin typeface="Calibri"/>
              <a:ea typeface="ＭＳ Ｐゴシック" panose="020B0600070205080204" pitchFamily="50" charset="-128"/>
            </a:endParaRPr>
          </a:p>
        </p:txBody>
      </p:sp>
      <p:sp>
        <p:nvSpPr>
          <p:cNvPr id="39" name="左カーブ矢印 38"/>
          <p:cNvSpPr/>
          <p:nvPr/>
        </p:nvSpPr>
        <p:spPr>
          <a:xfrm>
            <a:off x="6031021" y="1634339"/>
            <a:ext cx="508204" cy="3589322"/>
          </a:xfrm>
          <a:prstGeom prst="curvedLeftArrow">
            <a:avLst>
              <a:gd name="adj1" fmla="val 35766"/>
              <a:gd name="adj2" fmla="val 70697"/>
              <a:gd name="adj3" fmla="val 25000"/>
            </a:avLst>
          </a:prstGeom>
        </p:spPr>
        <p:style>
          <a:lnRef idx="1">
            <a:schemeClr val="accent4"/>
          </a:lnRef>
          <a:fillRef idx="2">
            <a:schemeClr val="accent4"/>
          </a:fillRef>
          <a:effectRef idx="1">
            <a:schemeClr val="accent4"/>
          </a:effectRef>
          <a:fontRef idx="minor">
            <a:schemeClr val="dk1"/>
          </a:fontRef>
        </p:style>
        <p:txBody>
          <a:bodyPr rtlCol="0" anchor="ctr"/>
          <a:lstStyle/>
          <a:p>
            <a:pPr algn="ctr" defTabSz="844083">
              <a:defRPr/>
            </a:pPr>
            <a:endParaRPr kumimoji="1" lang="ja-JP" altLang="en-US" sz="1662">
              <a:solidFill>
                <a:prstClr val="black"/>
              </a:solidFill>
              <a:latin typeface="Calibri"/>
              <a:ea typeface="ＭＳ Ｐゴシック" panose="020B0600070205080204" pitchFamily="50" charset="-128"/>
            </a:endParaRPr>
          </a:p>
        </p:txBody>
      </p:sp>
      <p:sp>
        <p:nvSpPr>
          <p:cNvPr id="42" name="テキスト ボックス 41"/>
          <p:cNvSpPr txBox="1"/>
          <p:nvPr/>
        </p:nvSpPr>
        <p:spPr>
          <a:xfrm>
            <a:off x="7851213" y="559377"/>
            <a:ext cx="696216" cy="5757519"/>
          </a:xfrm>
          <a:prstGeom prst="rect">
            <a:avLst/>
          </a:prstGeom>
          <a:noFill/>
        </p:spPr>
        <p:txBody>
          <a:bodyPr vert="eaVert" wrap="square" rtlCol="0">
            <a:spAutoFit/>
          </a:bodyPr>
          <a:lstStyle/>
          <a:p>
            <a:pPr defTabSz="844083">
              <a:defRPr/>
            </a:pPr>
            <a:r>
              <a:rPr kumimoji="1" lang="ja-JP" altLang="en-US" sz="1662" dirty="0">
                <a:solidFill>
                  <a:srgbClr val="FF0000"/>
                </a:solidFill>
                <a:latin typeface="Calibri"/>
                <a:ea typeface="ＭＳ Ｐゴシック" panose="020B0600070205080204" pitchFamily="50" charset="-128"/>
              </a:rPr>
              <a:t>毎回の支援でも、一年間の関わりでも</a:t>
            </a:r>
            <a:r>
              <a:rPr kumimoji="1" lang="ja-JP" altLang="en-US" sz="1662" dirty="0">
                <a:solidFill>
                  <a:prstClr val="black"/>
                </a:solidFill>
                <a:latin typeface="Calibri"/>
                <a:ea typeface="ＭＳ Ｐゴシック" panose="020B0600070205080204" pitchFamily="50" charset="-128"/>
              </a:rPr>
              <a:t>このプロセスを繰り返す。</a:t>
            </a:r>
            <a:endParaRPr kumimoji="1" lang="en-US" altLang="ja-JP" sz="1662" dirty="0">
              <a:solidFill>
                <a:prstClr val="black"/>
              </a:solidFill>
              <a:latin typeface="Calibri"/>
              <a:ea typeface="ＭＳ Ｐゴシック" panose="020B0600070205080204" pitchFamily="50" charset="-128"/>
            </a:endParaRPr>
          </a:p>
          <a:p>
            <a:pPr defTabSz="844083">
              <a:defRPr/>
            </a:pPr>
            <a:r>
              <a:rPr kumimoji="1" lang="ja-JP" altLang="en-US" sz="1662" dirty="0">
                <a:solidFill>
                  <a:prstClr val="black"/>
                </a:solidFill>
                <a:latin typeface="Calibri"/>
                <a:ea typeface="ＭＳ Ｐゴシック" panose="020B0600070205080204" pitchFamily="50" charset="-128"/>
              </a:rPr>
              <a:t>（意図をもって過ごすと自然と　</a:t>
            </a:r>
            <a:r>
              <a:rPr kumimoji="1" lang="ja-JP" altLang="en-US" sz="1662" b="1" dirty="0">
                <a:solidFill>
                  <a:prstClr val="black"/>
                </a:solidFill>
                <a:latin typeface="Calibri"/>
                <a:ea typeface="ＭＳ Ｐゴシック" panose="020B0600070205080204" pitchFamily="50" charset="-128"/>
              </a:rPr>
              <a:t>ＰＤＣＡ</a:t>
            </a:r>
            <a:r>
              <a:rPr kumimoji="1" lang="ja-JP" altLang="en-US" sz="1662" dirty="0">
                <a:solidFill>
                  <a:prstClr val="black"/>
                </a:solidFill>
                <a:latin typeface="Calibri"/>
                <a:ea typeface="ＭＳ Ｐゴシック" panose="020B0600070205080204" pitchFamily="50" charset="-128"/>
              </a:rPr>
              <a:t>サイクルが生じる）</a:t>
            </a:r>
          </a:p>
        </p:txBody>
      </p:sp>
      <p:sp>
        <p:nvSpPr>
          <p:cNvPr id="43" name="円/楕円 42"/>
          <p:cNvSpPr/>
          <p:nvPr/>
        </p:nvSpPr>
        <p:spPr>
          <a:xfrm>
            <a:off x="6905314" y="3392826"/>
            <a:ext cx="588690" cy="471441"/>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44083">
              <a:defRPr/>
            </a:pPr>
            <a:r>
              <a:rPr kumimoji="1" lang="ja-JP" altLang="en-US" sz="1477" b="1" dirty="0">
                <a:solidFill>
                  <a:prstClr val="black"/>
                </a:solidFill>
                <a:latin typeface="Calibri"/>
                <a:ea typeface="ＭＳ Ｐゴシック" panose="020B0600070205080204" pitchFamily="50" charset="-128"/>
              </a:rPr>
              <a:t>活動</a:t>
            </a:r>
          </a:p>
        </p:txBody>
      </p:sp>
      <p:sp>
        <p:nvSpPr>
          <p:cNvPr id="35" name="スライド番号プレースホルダー 34">
            <a:extLst>
              <a:ext uri="{FF2B5EF4-FFF2-40B4-BE49-F238E27FC236}">
                <a16:creationId xmlns:a16="http://schemas.microsoft.com/office/drawing/2014/main" id="{DF60604A-A267-C1AF-A405-4E7B84D5B47B}"/>
              </a:ext>
            </a:extLst>
          </p:cNvPr>
          <p:cNvSpPr>
            <a:spLocks noGrp="1"/>
          </p:cNvSpPr>
          <p:nvPr>
            <p:ph type="sldNum" sz="quarter" idx="12"/>
          </p:nvPr>
        </p:nvSpPr>
        <p:spPr/>
        <p:txBody>
          <a:bodyPr/>
          <a:lstStyle/>
          <a:p>
            <a:pPr defTabSz="844083">
              <a:defRPr/>
            </a:pPr>
            <a:fld id="{FAC53EDA-CF1C-43FE-9BA8-D1A4592054A1}" type="slidenum">
              <a:rPr kumimoji="1" lang="ja-JP" altLang="en-US">
                <a:solidFill>
                  <a:prstClr val="black">
                    <a:tint val="75000"/>
                  </a:prstClr>
                </a:solidFill>
                <a:latin typeface="Calibri"/>
                <a:ea typeface="ＭＳ Ｐゴシック" panose="020B0600070205080204" pitchFamily="50" charset="-128"/>
              </a:rPr>
              <a:pPr defTabSz="844083">
                <a:defRPr/>
              </a:pPr>
              <a:t>25</a:t>
            </a:fld>
            <a:endParaRPr kumimoji="1" lang="ja-JP" altLang="en-US" dirty="0">
              <a:solidFill>
                <a:prstClr val="black">
                  <a:tint val="75000"/>
                </a:prstClr>
              </a:solidFill>
              <a:latin typeface="Calibri"/>
              <a:ea typeface="ＭＳ Ｐゴシック" panose="020B0600070205080204" pitchFamily="50" charset="-128"/>
            </a:endParaRPr>
          </a:p>
        </p:txBody>
      </p:sp>
    </p:spTree>
    <p:extLst>
      <p:ext uri="{BB962C8B-B14F-4D97-AF65-F5344CB8AC3E}">
        <p14:creationId xmlns:p14="http://schemas.microsoft.com/office/powerpoint/2010/main" val="35833239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4" name="Rectangle 4"/>
          <p:cNvSpPr>
            <a:spLocks noGrp="1" noChangeArrowheads="1"/>
          </p:cNvSpPr>
          <p:nvPr>
            <p:ph type="title"/>
          </p:nvPr>
        </p:nvSpPr>
        <p:spPr>
          <a:xfrm>
            <a:off x="251520" y="437898"/>
            <a:ext cx="8172400" cy="930565"/>
          </a:xfrm>
        </p:spPr>
        <p:txBody>
          <a:bodyPr>
            <a:noAutofit/>
          </a:bodyPr>
          <a:lstStyle/>
          <a:p>
            <a:pPr algn="l"/>
            <a:r>
              <a:rPr lang="ja-JP" altLang="en-US" sz="2585" b="1" dirty="0">
                <a:latin typeface="+mj-ea"/>
              </a:rPr>
              <a:t>障害児通所支援による</a:t>
            </a:r>
            <a:br>
              <a:rPr lang="en-US" altLang="ja-JP" sz="3692" b="1" dirty="0">
                <a:latin typeface="+mj-ea"/>
              </a:rPr>
            </a:br>
            <a:r>
              <a:rPr lang="ja-JP" altLang="en-US" sz="3323" b="1" dirty="0">
                <a:latin typeface="+mj-ea"/>
              </a:rPr>
              <a:t>子どもへの関わりに不可欠な視点（知識）</a:t>
            </a:r>
          </a:p>
        </p:txBody>
      </p:sp>
      <p:sp>
        <p:nvSpPr>
          <p:cNvPr id="158725" name="Rectangle 5"/>
          <p:cNvSpPr>
            <a:spLocks noGrp="1" noChangeArrowheads="1"/>
          </p:cNvSpPr>
          <p:nvPr>
            <p:ph type="body" sz="half" idx="2"/>
          </p:nvPr>
        </p:nvSpPr>
        <p:spPr>
          <a:xfrm>
            <a:off x="457200" y="1556369"/>
            <a:ext cx="8447093" cy="4386949"/>
          </a:xfrm>
        </p:spPr>
        <p:txBody>
          <a:bodyPr>
            <a:normAutofit fontScale="92500" lnSpcReduction="10000"/>
          </a:bodyPr>
          <a:lstStyle/>
          <a:p>
            <a:pPr marL="0" indent="0">
              <a:lnSpc>
                <a:spcPct val="90000"/>
              </a:lnSpc>
              <a:buNone/>
            </a:pPr>
            <a:r>
              <a:rPr lang="ja-JP" altLang="en-US" sz="2769" dirty="0"/>
              <a:t>⇒</a:t>
            </a:r>
            <a:r>
              <a:rPr lang="ja-JP" altLang="en-US" sz="2769" dirty="0">
                <a:solidFill>
                  <a:srgbClr val="FF0000"/>
                </a:solidFill>
              </a:rPr>
              <a:t>多面的</a:t>
            </a:r>
            <a:r>
              <a:rPr lang="ja-JP" altLang="en-US" sz="2769" dirty="0"/>
              <a:t>に見れる感性の基盤</a:t>
            </a:r>
            <a:endParaRPr lang="en-US" altLang="ja-JP" sz="2769" dirty="0"/>
          </a:p>
          <a:p>
            <a:pPr marL="663836" lvl="1" indent="-186109">
              <a:lnSpc>
                <a:spcPct val="90000"/>
              </a:lnSpc>
            </a:pPr>
            <a:r>
              <a:rPr lang="ja-JP" altLang="en-US" dirty="0"/>
              <a:t>疾患や状態</a:t>
            </a:r>
            <a:r>
              <a:rPr lang="ja-JP" altLang="en-US" sz="1477" dirty="0"/>
              <a:t>（診断、特徴、禁忌、予後等）</a:t>
            </a:r>
            <a:r>
              <a:rPr lang="ja-JP" altLang="en-US" dirty="0"/>
              <a:t>に関すること</a:t>
            </a:r>
            <a:endParaRPr lang="en-US" altLang="ja-JP" dirty="0"/>
          </a:p>
          <a:p>
            <a:pPr marL="663836" lvl="1" indent="-186109">
              <a:lnSpc>
                <a:spcPct val="90000"/>
              </a:lnSpc>
            </a:pPr>
            <a:endParaRPr lang="en-US" altLang="ja-JP" dirty="0"/>
          </a:p>
          <a:p>
            <a:pPr marL="663836" lvl="1" indent="-186109">
              <a:lnSpc>
                <a:spcPct val="90000"/>
              </a:lnSpc>
            </a:pPr>
            <a:r>
              <a:rPr lang="ja-JP" altLang="en-US" dirty="0"/>
              <a:t>成長</a:t>
            </a:r>
            <a:r>
              <a:rPr lang="ja-JP" altLang="en-US" sz="1477" dirty="0"/>
              <a:t>（年齢、体の大きさ、手足の長さ、食事の量等）</a:t>
            </a:r>
            <a:r>
              <a:rPr lang="ja-JP" altLang="en-US" dirty="0"/>
              <a:t>に関すること</a:t>
            </a:r>
            <a:endParaRPr lang="en-US" altLang="ja-JP" dirty="0"/>
          </a:p>
          <a:p>
            <a:pPr marL="663836" lvl="1" indent="-186109">
              <a:lnSpc>
                <a:spcPct val="90000"/>
              </a:lnSpc>
            </a:pPr>
            <a:endParaRPr lang="en-US" altLang="ja-JP" dirty="0"/>
          </a:p>
          <a:p>
            <a:pPr marL="663836" lvl="1" indent="-186109">
              <a:lnSpc>
                <a:spcPct val="90000"/>
              </a:lnSpc>
            </a:pPr>
            <a:r>
              <a:rPr lang="ja-JP" altLang="en-US" dirty="0"/>
              <a:t>運動発達</a:t>
            </a:r>
            <a:r>
              <a:rPr lang="ja-JP" altLang="en-US" sz="1477" dirty="0"/>
              <a:t>（筋肉の緊張、動き滑らかさ、パワー等）</a:t>
            </a:r>
            <a:r>
              <a:rPr lang="ja-JP" altLang="en-US" dirty="0"/>
              <a:t>に関すること　</a:t>
            </a:r>
            <a:endParaRPr lang="en-US" altLang="ja-JP" dirty="0"/>
          </a:p>
          <a:p>
            <a:pPr marL="663836" lvl="1" indent="-186109">
              <a:lnSpc>
                <a:spcPct val="90000"/>
              </a:lnSpc>
            </a:pPr>
            <a:endParaRPr lang="ja-JP" altLang="en-US" sz="1569" dirty="0"/>
          </a:p>
          <a:p>
            <a:pPr marL="663836" lvl="1" indent="-186109">
              <a:lnSpc>
                <a:spcPct val="90000"/>
              </a:lnSpc>
            </a:pPr>
            <a:r>
              <a:rPr lang="ja-JP" altLang="en-US" dirty="0"/>
              <a:t>感覚</a:t>
            </a:r>
            <a:r>
              <a:rPr lang="ja-JP" altLang="en-US" sz="1477" dirty="0"/>
              <a:t>（好む感覚、苦手な感覚、鋭い感覚、鈍い感覚等）</a:t>
            </a:r>
            <a:r>
              <a:rPr lang="ja-JP" altLang="en-US" dirty="0"/>
              <a:t>に関すること</a:t>
            </a:r>
            <a:endParaRPr lang="en-US" altLang="ja-JP" dirty="0"/>
          </a:p>
          <a:p>
            <a:pPr marL="663836" lvl="1" indent="-186109">
              <a:lnSpc>
                <a:spcPct val="90000"/>
              </a:lnSpc>
            </a:pPr>
            <a:endParaRPr lang="ja-JP" altLang="en-US" sz="1569" dirty="0"/>
          </a:p>
          <a:p>
            <a:pPr marL="663836" lvl="1" indent="-186109">
              <a:lnSpc>
                <a:spcPct val="90000"/>
              </a:lnSpc>
            </a:pPr>
            <a:r>
              <a:rPr lang="ja-JP" altLang="en-US" dirty="0"/>
              <a:t>知能や学習</a:t>
            </a:r>
            <a:r>
              <a:rPr lang="ja-JP" altLang="en-US" sz="1477" dirty="0"/>
              <a:t>（好きな遊び、得意な遊び、好きな教科、苦手な教科等）</a:t>
            </a:r>
            <a:r>
              <a:rPr lang="ja-JP" altLang="en-US" dirty="0"/>
              <a:t>に関すること</a:t>
            </a:r>
            <a:endParaRPr lang="en-US" altLang="ja-JP" dirty="0"/>
          </a:p>
          <a:p>
            <a:pPr marL="663836" lvl="1" indent="-186109">
              <a:lnSpc>
                <a:spcPct val="90000"/>
              </a:lnSpc>
            </a:pPr>
            <a:endParaRPr lang="ja-JP" altLang="en-US" sz="1569" dirty="0"/>
          </a:p>
          <a:p>
            <a:pPr marL="663836" lvl="1" indent="-186109">
              <a:lnSpc>
                <a:spcPct val="90000"/>
              </a:lnSpc>
            </a:pPr>
            <a:r>
              <a:rPr lang="ja-JP" altLang="en-US" dirty="0"/>
              <a:t>子どもと集団</a:t>
            </a:r>
            <a:r>
              <a:rPr lang="ja-JP" altLang="en-US" sz="1477" dirty="0"/>
              <a:t>（誰と遊ぶ、どんな友達とどのように遊ぶ、つるむ等）</a:t>
            </a:r>
            <a:r>
              <a:rPr lang="ja-JP" altLang="en-US" dirty="0"/>
              <a:t>に関すること</a:t>
            </a:r>
            <a:endParaRPr lang="ja-JP" altLang="en-US" sz="1569" dirty="0"/>
          </a:p>
          <a:p>
            <a:pPr marL="0" indent="0">
              <a:lnSpc>
                <a:spcPct val="90000"/>
              </a:lnSpc>
              <a:buNone/>
            </a:pPr>
            <a:endParaRPr lang="en-US" altLang="ja-JP" sz="2769" dirty="0"/>
          </a:p>
          <a:p>
            <a:pPr marL="0" indent="0">
              <a:lnSpc>
                <a:spcPct val="90000"/>
              </a:lnSpc>
              <a:buNone/>
            </a:pPr>
            <a:r>
              <a:rPr lang="ja-JP" altLang="en-US" sz="2769" dirty="0"/>
              <a:t>⇒</a:t>
            </a:r>
            <a:r>
              <a:rPr lang="ja-JP" altLang="en-US" sz="2769" dirty="0">
                <a:solidFill>
                  <a:srgbClr val="FF0000"/>
                </a:solidFill>
              </a:rPr>
              <a:t>複合的</a:t>
            </a:r>
            <a:r>
              <a:rPr lang="ja-JP" altLang="en-US" sz="2769" dirty="0"/>
              <a:t>に関われる関係機関とのつながり</a:t>
            </a:r>
            <a:endParaRPr lang="en-US" altLang="ja-JP" dirty="0"/>
          </a:p>
        </p:txBody>
      </p:sp>
      <p:sp>
        <p:nvSpPr>
          <p:cNvPr id="2" name="スライド番号プレースホルダー 1">
            <a:extLst>
              <a:ext uri="{FF2B5EF4-FFF2-40B4-BE49-F238E27FC236}">
                <a16:creationId xmlns:a16="http://schemas.microsoft.com/office/drawing/2014/main" id="{0E165E7B-F130-94F4-70E3-490883D47BDF}"/>
              </a:ext>
            </a:extLst>
          </p:cNvPr>
          <p:cNvSpPr>
            <a:spLocks noGrp="1"/>
          </p:cNvSpPr>
          <p:nvPr>
            <p:ph type="sldNum" sz="quarter" idx="12"/>
          </p:nvPr>
        </p:nvSpPr>
        <p:spPr/>
        <p:txBody>
          <a:bodyPr/>
          <a:lstStyle/>
          <a:p>
            <a:pPr defTabSz="844083">
              <a:defRPr/>
            </a:pPr>
            <a:fld id="{B8A44F43-2FC4-4250-9B16-621291906B81}" type="slidenum">
              <a:rPr kumimoji="1" lang="ja-JP" altLang="en-US">
                <a:solidFill>
                  <a:prstClr val="black">
                    <a:tint val="75000"/>
                  </a:prstClr>
                </a:solidFill>
                <a:latin typeface="Calibri"/>
                <a:ea typeface="ＭＳ Ｐゴシック" panose="020B0600070205080204" pitchFamily="50" charset="-128"/>
              </a:rPr>
              <a:pPr defTabSz="844083">
                <a:defRPr/>
              </a:pPr>
              <a:t>26</a:t>
            </a:fld>
            <a:endParaRPr kumimoji="1" lang="ja-JP" altLang="en-US" dirty="0">
              <a:solidFill>
                <a:prstClr val="black">
                  <a:tint val="75000"/>
                </a:prstClr>
              </a:solidFill>
              <a:latin typeface="Calibri"/>
              <a:ea typeface="ＭＳ Ｐゴシック" panose="020B0600070205080204" pitchFamily="50" charset="-128"/>
            </a:endParaRPr>
          </a:p>
        </p:txBody>
      </p:sp>
    </p:spTree>
    <p:extLst>
      <p:ext uri="{BB962C8B-B14F-4D97-AF65-F5344CB8AC3E}">
        <p14:creationId xmlns:p14="http://schemas.microsoft.com/office/powerpoint/2010/main" val="4161735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AutoShape 4"/>
          <p:cNvSpPr>
            <a:spLocks noChangeArrowheads="1"/>
          </p:cNvSpPr>
          <p:nvPr/>
        </p:nvSpPr>
        <p:spPr bwMode="auto">
          <a:xfrm>
            <a:off x="1338494" y="467717"/>
            <a:ext cx="6467010" cy="405408"/>
          </a:xfrm>
          <a:prstGeom prst="roundRect">
            <a:avLst>
              <a:gd name="adj" fmla="val 26537"/>
            </a:avLst>
          </a:prstGeom>
          <a:solidFill>
            <a:srgbClr val="FFFFCC"/>
          </a:solidFill>
          <a:ln w="38100" cmpd="thickThin">
            <a:solidFill>
              <a:srgbClr val="FF6600"/>
            </a:solidFill>
            <a:round/>
            <a:headEnd/>
            <a:tailEnd/>
          </a:ln>
          <a:effectLst>
            <a:outerShdw dist="107763" dir="2700000" algn="ctr" rotWithShape="0">
              <a:schemeClr val="bg2">
                <a:alpha val="50000"/>
              </a:schemeClr>
            </a:outerShdw>
          </a:effectLst>
        </p:spPr>
        <p:txBody>
          <a:bodyPr wrap="none" lIns="51416" tIns="25709" rIns="51416" bIns="25709" anchor="ctr"/>
          <a:lstStyle/>
          <a:p>
            <a:pPr algn="ctr" fontAlgn="base">
              <a:spcBef>
                <a:spcPct val="0"/>
              </a:spcBef>
              <a:spcAft>
                <a:spcPct val="0"/>
              </a:spcAft>
              <a:tabLst>
                <a:tab pos="3533478" algn="l"/>
              </a:tabLst>
            </a:pPr>
            <a:r>
              <a:rPr lang="ja-JP" altLang="en-US" sz="2475" b="1" dirty="0">
                <a:solidFill>
                  <a:srgbClr val="A50021"/>
                </a:solidFill>
                <a:latin typeface="メイリオ" panose="020B0604030504040204" pitchFamily="50" charset="-128"/>
                <a:ea typeface="メイリオ" panose="020B0604030504040204" pitchFamily="50" charset="-128"/>
              </a:rPr>
              <a:t>②基本的ニーズの把握</a:t>
            </a:r>
          </a:p>
        </p:txBody>
      </p:sp>
      <p:sp>
        <p:nvSpPr>
          <p:cNvPr id="12291" name="AutoShape 2"/>
          <p:cNvSpPr>
            <a:spLocks noChangeArrowheads="1"/>
          </p:cNvSpPr>
          <p:nvPr/>
        </p:nvSpPr>
        <p:spPr bwMode="auto">
          <a:xfrm>
            <a:off x="395287" y="873125"/>
            <a:ext cx="8353425" cy="5472113"/>
          </a:xfrm>
          <a:prstGeom prst="roundRect">
            <a:avLst>
              <a:gd name="adj" fmla="val 16667"/>
            </a:avLst>
          </a:prstGeom>
          <a:solidFill>
            <a:srgbClr val="FFFFFF"/>
          </a:solidFill>
          <a:ln>
            <a:noFill/>
          </a:ln>
          <a:extLst>
            <a:ext uri="{91240B29-F687-4F45-9708-019B960494DF}">
              <a14:hiddenLine xmlns:a14="http://schemas.microsoft.com/office/drawing/2010/main" w="38100" algn="ctr">
                <a:solidFill>
                  <a:srgbClr val="000000"/>
                </a:solidFill>
                <a:round/>
                <a:headEnd/>
                <a:tailEnd/>
              </a14:hiddenLine>
            </a:ext>
          </a:extLst>
        </p:spPr>
        <p:txBody>
          <a:bodyPr anchor="ctr"/>
          <a:lstStyle/>
          <a:p>
            <a:pPr marL="192881" lvl="1" indent="-192881" fontAlgn="base">
              <a:lnSpc>
                <a:spcPct val="80000"/>
              </a:lnSpc>
              <a:spcBef>
                <a:spcPct val="20000"/>
              </a:spcBef>
              <a:spcAft>
                <a:spcPct val="0"/>
              </a:spcAft>
            </a:pPr>
            <a:r>
              <a:rPr lang="ja-JP" altLang="ja-JP" sz="2400" u="sng" dirty="0">
                <a:latin typeface="メイリオ" panose="020B0604030504040204" pitchFamily="50" charset="-128"/>
                <a:ea typeface="メイリオ" panose="020B0604030504040204" pitchFamily="50" charset="-128"/>
              </a:rPr>
              <a:t>「発達支援」に即したニーズ把握</a:t>
            </a:r>
            <a:endParaRPr lang="ja-JP" altLang="en-US" sz="2400" u="sng" dirty="0">
              <a:latin typeface="メイリオ" panose="020B0604030504040204" pitchFamily="50" charset="-128"/>
              <a:ea typeface="メイリオ" panose="020B0604030504040204" pitchFamily="50" charset="-128"/>
            </a:endParaRPr>
          </a:p>
          <a:p>
            <a:pPr marL="192881" lvl="1" indent="-192881" fontAlgn="base">
              <a:lnSpc>
                <a:spcPct val="80000"/>
              </a:lnSpc>
              <a:spcBef>
                <a:spcPts val="338"/>
              </a:spcBef>
              <a:spcAft>
                <a:spcPct val="0"/>
              </a:spcAft>
            </a:pPr>
            <a:r>
              <a:rPr lang="ja-JP" altLang="en-US" sz="1600" dirty="0">
                <a:latin typeface="メイリオ" panose="020B0604030504040204" pitchFamily="50" charset="-128"/>
                <a:ea typeface="メイリオ" panose="020B0604030504040204" pitchFamily="50" charset="-128"/>
              </a:rPr>
              <a:t>　　　子ども本人の発達したいというニーズ</a:t>
            </a:r>
            <a:endParaRPr lang="en-US" altLang="ja-JP" sz="1600" dirty="0">
              <a:latin typeface="メイリオ" panose="020B0604030504040204" pitchFamily="50" charset="-128"/>
              <a:ea typeface="メイリオ" panose="020B0604030504040204" pitchFamily="50" charset="-128"/>
            </a:endParaRPr>
          </a:p>
          <a:p>
            <a:pPr marL="192881" lvl="1" indent="-192881" fontAlgn="base">
              <a:lnSpc>
                <a:spcPct val="80000"/>
              </a:lnSpc>
              <a:spcBef>
                <a:spcPct val="20000"/>
              </a:spcBef>
              <a:spcAft>
                <a:spcPct val="0"/>
              </a:spcAft>
            </a:pPr>
            <a:r>
              <a:rPr lang="ja-JP" altLang="en-US" sz="1600" dirty="0">
                <a:latin typeface="メイリオ" panose="020B0604030504040204" pitchFamily="50" charset="-128"/>
                <a:ea typeface="メイリオ" panose="020B0604030504040204" pitchFamily="50" charset="-128"/>
              </a:rPr>
              <a:t>　　　　・生活習慣、社会技能等の自立課題の把握（できる／できない）</a:t>
            </a:r>
          </a:p>
          <a:p>
            <a:pPr marL="192881" lvl="1" indent="-192881" fontAlgn="base">
              <a:lnSpc>
                <a:spcPct val="80000"/>
              </a:lnSpc>
              <a:spcBef>
                <a:spcPct val="20000"/>
              </a:spcBef>
              <a:spcAft>
                <a:spcPct val="0"/>
              </a:spcAft>
            </a:pPr>
            <a:r>
              <a:rPr lang="ja-JP" altLang="en-US" sz="1600" dirty="0">
                <a:latin typeface="メイリオ" panose="020B0604030504040204" pitchFamily="50" charset="-128"/>
                <a:ea typeface="メイリオ" panose="020B0604030504040204" pitchFamily="50" charset="-128"/>
              </a:rPr>
              <a:t>　　　　・運動や言語発達、認知特性の把握</a:t>
            </a:r>
            <a:r>
              <a:rPr lang="ja-JP" altLang="en-US" sz="1600" spc="-56" dirty="0">
                <a:latin typeface="メイリオ" panose="020B0604030504040204" pitchFamily="50" charset="-128"/>
                <a:ea typeface="メイリオ" panose="020B0604030504040204" pitchFamily="50" charset="-128"/>
              </a:rPr>
              <a:t>（得意／苦手）（強み／弱み）</a:t>
            </a:r>
          </a:p>
          <a:p>
            <a:pPr marL="192881" lvl="1" indent="-192881" fontAlgn="base">
              <a:lnSpc>
                <a:spcPct val="80000"/>
              </a:lnSpc>
              <a:spcBef>
                <a:spcPct val="20000"/>
              </a:spcBef>
              <a:spcAft>
                <a:spcPct val="0"/>
              </a:spcAft>
            </a:pPr>
            <a:r>
              <a:rPr lang="ja-JP" altLang="en-US" sz="1600" dirty="0">
                <a:latin typeface="メイリオ" panose="020B0604030504040204" pitchFamily="50" charset="-128"/>
                <a:ea typeface="メイリオ" panose="020B0604030504040204" pitchFamily="50" charset="-128"/>
              </a:rPr>
              <a:t>　　　　・社会性・行動・情緒の発達課題の把握（未学習・誤学習）</a:t>
            </a:r>
            <a:endParaRPr lang="en-US" altLang="ja-JP" sz="1600" dirty="0">
              <a:latin typeface="メイリオ" panose="020B0604030504040204" pitchFamily="50" charset="-128"/>
              <a:ea typeface="メイリオ" panose="020B0604030504040204" pitchFamily="50" charset="-128"/>
            </a:endParaRPr>
          </a:p>
          <a:p>
            <a:pPr marL="192881" lvl="1" indent="-192881" fontAlgn="base">
              <a:lnSpc>
                <a:spcPct val="80000"/>
              </a:lnSpc>
              <a:spcBef>
                <a:spcPct val="20000"/>
              </a:spcBef>
              <a:spcAft>
                <a:spcPct val="0"/>
              </a:spcAft>
            </a:pPr>
            <a:r>
              <a:rPr lang="ja-JP" altLang="en-US" sz="1600" dirty="0">
                <a:latin typeface="メイリオ" panose="020B0604030504040204" pitchFamily="50" charset="-128"/>
                <a:ea typeface="メイリオ" panose="020B0604030504040204" pitchFamily="50" charset="-128"/>
              </a:rPr>
              <a:t>　　　　・自分の希望（やりたいこと、好きなこと、将来の夢</a:t>
            </a:r>
            <a:r>
              <a:rPr lang="ja-JP" altLang="en-US" sz="1600">
                <a:latin typeface="メイリオ" panose="020B0604030504040204" pitchFamily="50" charset="-128"/>
                <a:ea typeface="メイリオ" panose="020B0604030504040204" pitchFamily="50" charset="-128"/>
              </a:rPr>
              <a:t>など）</a:t>
            </a:r>
            <a:endParaRPr lang="en-US" altLang="ja-JP" sz="1600" dirty="0">
              <a:latin typeface="メイリオ" panose="020B0604030504040204" pitchFamily="50" charset="-128"/>
              <a:ea typeface="メイリオ" panose="020B0604030504040204" pitchFamily="50" charset="-128"/>
            </a:endParaRPr>
          </a:p>
          <a:p>
            <a:pPr marL="192881" lvl="1" indent="-192881" fontAlgn="base">
              <a:lnSpc>
                <a:spcPct val="80000"/>
              </a:lnSpc>
              <a:spcBef>
                <a:spcPct val="20000"/>
              </a:spcBef>
              <a:spcAft>
                <a:spcPct val="0"/>
              </a:spcAft>
            </a:pPr>
            <a:endParaRPr lang="ja-JP" altLang="en-US" sz="1600" dirty="0">
              <a:latin typeface="メイリオ" panose="020B0604030504040204" pitchFamily="50" charset="-128"/>
              <a:ea typeface="メイリオ" panose="020B0604030504040204" pitchFamily="50" charset="-128"/>
            </a:endParaRPr>
          </a:p>
          <a:p>
            <a:pPr marL="192881" lvl="1" indent="-192881" fontAlgn="base">
              <a:spcBef>
                <a:spcPts val="675"/>
              </a:spcBef>
              <a:spcAft>
                <a:spcPct val="0"/>
              </a:spcAft>
            </a:pPr>
            <a:r>
              <a:rPr lang="ja-JP" altLang="en-US" sz="2400" u="sng" dirty="0">
                <a:latin typeface="メイリオ" panose="020B0604030504040204" pitchFamily="50" charset="-128"/>
                <a:ea typeface="メイリオ" panose="020B0604030504040204" pitchFamily="50" charset="-128"/>
              </a:rPr>
              <a:t>「家族支援」に即したニーズ把握</a:t>
            </a:r>
          </a:p>
          <a:p>
            <a:pPr marL="192881" lvl="1" indent="-192881" fontAlgn="base">
              <a:lnSpc>
                <a:spcPct val="80000"/>
              </a:lnSpc>
              <a:spcBef>
                <a:spcPts val="338"/>
              </a:spcBef>
              <a:spcAft>
                <a:spcPct val="0"/>
              </a:spcAft>
            </a:pPr>
            <a:r>
              <a:rPr lang="ja-JP" altLang="en-US" sz="1600" dirty="0">
                <a:latin typeface="メイリオ" panose="020B0604030504040204" pitchFamily="50" charset="-128"/>
                <a:ea typeface="メイリオ" panose="020B0604030504040204" pitchFamily="50" charset="-128"/>
              </a:rPr>
              <a:t>　　　家族の希望（どう育ってほしいか）、困りごと、不安など</a:t>
            </a:r>
            <a:endParaRPr lang="en-US" altLang="ja-JP" sz="1600" dirty="0">
              <a:latin typeface="メイリオ" panose="020B0604030504040204" pitchFamily="50" charset="-128"/>
              <a:ea typeface="メイリオ" panose="020B0604030504040204" pitchFamily="50" charset="-128"/>
            </a:endParaRPr>
          </a:p>
          <a:p>
            <a:pPr marL="192881" lvl="1" indent="-192881" fontAlgn="base">
              <a:lnSpc>
                <a:spcPct val="80000"/>
              </a:lnSpc>
              <a:spcBef>
                <a:spcPct val="20000"/>
              </a:spcBef>
              <a:spcAft>
                <a:spcPct val="0"/>
              </a:spcAft>
            </a:pPr>
            <a:r>
              <a:rPr lang="ja-JP" altLang="en-US" sz="1600" dirty="0">
                <a:latin typeface="メイリオ" panose="020B0604030504040204" pitchFamily="50" charset="-128"/>
                <a:ea typeface="メイリオ" panose="020B0604030504040204" pitchFamily="50" charset="-128"/>
              </a:rPr>
              <a:t>　　　　・家庭内または外出時に困っていることの把握</a:t>
            </a:r>
            <a:endParaRPr lang="en-US" altLang="ja-JP" sz="1600" dirty="0">
              <a:latin typeface="メイリオ" panose="020B0604030504040204" pitchFamily="50" charset="-128"/>
              <a:ea typeface="メイリオ" panose="020B0604030504040204" pitchFamily="50" charset="-128"/>
            </a:endParaRPr>
          </a:p>
          <a:p>
            <a:pPr marL="192881" lvl="1" indent="-192881" fontAlgn="base">
              <a:lnSpc>
                <a:spcPct val="80000"/>
              </a:lnSpc>
              <a:spcBef>
                <a:spcPct val="20000"/>
              </a:spcBef>
              <a:spcAft>
                <a:spcPct val="0"/>
              </a:spcAft>
            </a:pPr>
            <a:r>
              <a:rPr lang="ja-JP" altLang="en-US" sz="1600" dirty="0">
                <a:latin typeface="メイリオ" panose="020B0604030504040204" pitchFamily="50" charset="-128"/>
                <a:ea typeface="メイリオ" panose="020B0604030504040204" pitchFamily="50" charset="-128"/>
              </a:rPr>
              <a:t>　　　　・子どもの特性に応じた家庭環境、子育て力等</a:t>
            </a:r>
            <a:r>
              <a:rPr lang="ja-JP" altLang="en-US" sz="1600">
                <a:latin typeface="メイリオ" panose="020B0604030504040204" pitchFamily="50" charset="-128"/>
                <a:ea typeface="メイリオ" panose="020B0604030504040204" pitchFamily="50" charset="-128"/>
              </a:rPr>
              <a:t>の把握</a:t>
            </a:r>
            <a:endParaRPr lang="en-US" altLang="ja-JP" sz="1600" dirty="0">
              <a:latin typeface="メイリオ" panose="020B0604030504040204" pitchFamily="50" charset="-128"/>
              <a:ea typeface="メイリオ" panose="020B0604030504040204" pitchFamily="50" charset="-128"/>
            </a:endParaRPr>
          </a:p>
          <a:p>
            <a:pPr marL="192881" lvl="1" indent="-192881" fontAlgn="base">
              <a:lnSpc>
                <a:spcPct val="80000"/>
              </a:lnSpc>
              <a:spcBef>
                <a:spcPct val="20000"/>
              </a:spcBef>
              <a:spcAft>
                <a:spcPct val="0"/>
              </a:spcAft>
            </a:pPr>
            <a:endParaRPr lang="ja-JP" altLang="en-US" sz="1600" dirty="0">
              <a:latin typeface="メイリオ" panose="020B0604030504040204" pitchFamily="50" charset="-128"/>
              <a:ea typeface="メイリオ" panose="020B0604030504040204" pitchFamily="50" charset="-128"/>
            </a:endParaRPr>
          </a:p>
          <a:p>
            <a:pPr marL="192881" lvl="1" indent="-192881" fontAlgn="base">
              <a:spcBef>
                <a:spcPts val="675"/>
              </a:spcBef>
              <a:spcAft>
                <a:spcPct val="0"/>
              </a:spcAft>
            </a:pPr>
            <a:r>
              <a:rPr lang="ja-JP" altLang="en-US" sz="2400" u="sng" dirty="0">
                <a:latin typeface="メイリオ" panose="020B0604030504040204" pitchFamily="50" charset="-128"/>
                <a:ea typeface="メイリオ" panose="020B0604030504040204" pitchFamily="50" charset="-128"/>
              </a:rPr>
              <a:t>「地域支援」に即したニーズ把握</a:t>
            </a:r>
          </a:p>
          <a:p>
            <a:pPr marL="192881" lvl="1" indent="-192881" fontAlgn="base">
              <a:lnSpc>
                <a:spcPct val="80000"/>
              </a:lnSpc>
              <a:spcAft>
                <a:spcPct val="0"/>
              </a:spcAft>
            </a:pPr>
            <a:r>
              <a:rPr lang="ja-JP" altLang="en-US" sz="1600" dirty="0">
                <a:latin typeface="メイリオ" panose="020B0604030504040204" pitchFamily="50" charset="-128"/>
                <a:ea typeface="メイリオ" panose="020B0604030504040204" pitchFamily="50" charset="-128"/>
              </a:rPr>
              <a:t>　　　地域生活を送る上での課題、関係機関の困りごとなど</a:t>
            </a:r>
            <a:r>
              <a:rPr lang="ja-JP" altLang="en-US" sz="2400" dirty="0">
                <a:latin typeface="メイリオ" panose="020B0604030504040204" pitchFamily="50" charset="-128"/>
                <a:ea typeface="メイリオ" panose="020B0604030504040204" pitchFamily="50" charset="-128"/>
              </a:rPr>
              <a:t>　</a:t>
            </a:r>
            <a:endParaRPr lang="en-US" altLang="ja-JP" sz="2400" dirty="0">
              <a:latin typeface="メイリオ" panose="020B0604030504040204" pitchFamily="50" charset="-128"/>
              <a:ea typeface="メイリオ" panose="020B0604030504040204" pitchFamily="50" charset="-128"/>
            </a:endParaRPr>
          </a:p>
          <a:p>
            <a:pPr marL="192881" lvl="1" indent="-192881" fontAlgn="base">
              <a:lnSpc>
                <a:spcPct val="80000"/>
              </a:lnSpc>
              <a:spcBef>
                <a:spcPct val="20000"/>
              </a:spcBef>
              <a:spcAft>
                <a:spcPct val="0"/>
              </a:spcAft>
            </a:pPr>
            <a:r>
              <a:rPr lang="ja-JP" altLang="en-US" sz="1600" dirty="0">
                <a:latin typeface="メイリオ" panose="020B0604030504040204" pitchFamily="50" charset="-128"/>
                <a:ea typeface="メイリオ" panose="020B0604030504040204" pitchFamily="50" charset="-128"/>
              </a:rPr>
              <a:t>　　　　・園や学校、他施設で困っていること</a:t>
            </a:r>
          </a:p>
          <a:p>
            <a:pPr marL="192881" lvl="1" indent="-192881" fontAlgn="base">
              <a:lnSpc>
                <a:spcPct val="80000"/>
              </a:lnSpc>
              <a:spcBef>
                <a:spcPct val="20000"/>
              </a:spcBef>
              <a:spcAft>
                <a:spcPct val="0"/>
              </a:spcAft>
            </a:pPr>
            <a:r>
              <a:rPr lang="ja-JP" altLang="en-US" sz="1600" dirty="0">
                <a:latin typeface="メイリオ" panose="020B0604030504040204" pitchFamily="50" charset="-128"/>
                <a:ea typeface="メイリオ" panose="020B0604030504040204" pitchFamily="50" charset="-128"/>
              </a:rPr>
              <a:t>　　　　・連携や役割分担が必要な機関の把握</a:t>
            </a:r>
            <a:endParaRPr lang="ja-JP" altLang="ja-JP" sz="16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7972894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A1E086A-A365-D34A-8C01-FF4B52D56E7C}"/>
              </a:ext>
            </a:extLst>
          </p:cNvPr>
          <p:cNvSpPr>
            <a:spLocks noGrp="1"/>
          </p:cNvSpPr>
          <p:nvPr>
            <p:ph type="title"/>
          </p:nvPr>
        </p:nvSpPr>
        <p:spPr/>
        <p:txBody>
          <a:bodyPr>
            <a:normAutofit/>
          </a:bodyPr>
          <a:lstStyle/>
          <a:p>
            <a:r>
              <a:rPr lang="ja-JP" altLang="en-US" sz="4800" dirty="0">
                <a:latin typeface="Meiryo" panose="020B0604030504040204" pitchFamily="34" charset="-128"/>
                <a:ea typeface="Meiryo" panose="020B0604030504040204" pitchFamily="34" charset="-128"/>
              </a:rPr>
              <a:t>個別支援計画の作成におけるポイントと課題の整理</a:t>
            </a:r>
            <a:endParaRPr kumimoji="1" lang="ja-JP" altLang="en-US" sz="4800" dirty="0"/>
          </a:p>
        </p:txBody>
      </p:sp>
      <p:sp>
        <p:nvSpPr>
          <p:cNvPr id="3" name="テキスト プレースホルダー 2">
            <a:extLst>
              <a:ext uri="{FF2B5EF4-FFF2-40B4-BE49-F238E27FC236}">
                <a16:creationId xmlns:a16="http://schemas.microsoft.com/office/drawing/2014/main" id="{1E0412A7-0A6B-C1BC-2A38-B0C6887D4C9E}"/>
              </a:ext>
            </a:extLst>
          </p:cNvPr>
          <p:cNvSpPr>
            <a:spLocks noGrp="1"/>
          </p:cNvSpPr>
          <p:nvPr>
            <p:ph type="body" idx="1"/>
          </p:nvPr>
        </p:nvSpPr>
        <p:spPr/>
        <p:txBody>
          <a:bodyPr/>
          <a:lstStyle/>
          <a:p>
            <a:endParaRPr lang="ja-JP" altLang="en-US"/>
          </a:p>
        </p:txBody>
      </p:sp>
      <p:sp>
        <p:nvSpPr>
          <p:cNvPr id="4" name="角丸四角形吹き出し 3">
            <a:extLst>
              <a:ext uri="{FF2B5EF4-FFF2-40B4-BE49-F238E27FC236}">
                <a16:creationId xmlns:a16="http://schemas.microsoft.com/office/drawing/2014/main" id="{19DB93F4-2305-E947-460E-89F8C36CFEBD}"/>
              </a:ext>
            </a:extLst>
          </p:cNvPr>
          <p:cNvSpPr/>
          <p:nvPr/>
        </p:nvSpPr>
        <p:spPr>
          <a:xfrm>
            <a:off x="5588000" y="1350927"/>
            <a:ext cx="3200400" cy="1125140"/>
          </a:xfrm>
          <a:prstGeom prst="wedgeRoundRectCallout">
            <a:avLst>
              <a:gd name="adj1" fmla="val -32738"/>
              <a:gd name="adj2" fmla="val 75344"/>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ja-JP" altLang="en-US" sz="1600" dirty="0"/>
              <a:t>このセクションでは、実際に個別支援計画を作成する演習を含む。児童ならではのポイントを確認する</a:t>
            </a:r>
          </a:p>
        </p:txBody>
      </p:sp>
    </p:spTree>
    <p:extLst>
      <p:ext uri="{BB962C8B-B14F-4D97-AF65-F5344CB8AC3E}">
        <p14:creationId xmlns:p14="http://schemas.microsoft.com/office/powerpoint/2010/main" val="32845077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AutoShape 4"/>
          <p:cNvSpPr>
            <a:spLocks noChangeArrowheads="1"/>
          </p:cNvSpPr>
          <p:nvPr/>
        </p:nvSpPr>
        <p:spPr bwMode="auto">
          <a:xfrm>
            <a:off x="1295400" y="202705"/>
            <a:ext cx="6553199" cy="445592"/>
          </a:xfrm>
          <a:prstGeom prst="roundRect">
            <a:avLst>
              <a:gd name="adj" fmla="val 26537"/>
            </a:avLst>
          </a:prstGeom>
          <a:solidFill>
            <a:srgbClr val="FFFFCC"/>
          </a:solidFill>
          <a:ln w="38100" cmpd="thickThin">
            <a:solidFill>
              <a:srgbClr val="FF6600"/>
            </a:solidFill>
            <a:round/>
            <a:headEnd/>
            <a:tailEnd/>
          </a:ln>
          <a:effectLst>
            <a:outerShdw dist="107763" dir="2700000" algn="ctr" rotWithShape="0">
              <a:schemeClr val="bg2">
                <a:alpha val="50000"/>
              </a:schemeClr>
            </a:outerShdw>
          </a:effectLst>
        </p:spPr>
        <p:txBody>
          <a:bodyPr wrap="none" lIns="51416" tIns="25709" rIns="51416" bIns="25709" anchor="ctr"/>
          <a:lstStyle/>
          <a:p>
            <a:pPr algn="ctr" fontAlgn="base">
              <a:spcBef>
                <a:spcPct val="0"/>
              </a:spcBef>
              <a:spcAft>
                <a:spcPct val="0"/>
              </a:spcAft>
            </a:pPr>
            <a:r>
              <a:rPr lang="ja-JP" altLang="en-US" sz="2475" b="1">
                <a:solidFill>
                  <a:srgbClr val="A50021"/>
                </a:solidFill>
                <a:latin typeface="メイリオ" panose="020B0604030504040204" pitchFamily="50" charset="-128"/>
                <a:ea typeface="メイリオ" panose="020B0604030504040204" pitchFamily="50" charset="-128"/>
              </a:rPr>
              <a:t>③課題の整理</a:t>
            </a:r>
          </a:p>
        </p:txBody>
      </p:sp>
      <p:sp>
        <p:nvSpPr>
          <p:cNvPr id="13315" name="AutoShape 2"/>
          <p:cNvSpPr>
            <a:spLocks noChangeArrowheads="1"/>
          </p:cNvSpPr>
          <p:nvPr/>
        </p:nvSpPr>
        <p:spPr bwMode="auto">
          <a:xfrm>
            <a:off x="395288" y="873125"/>
            <a:ext cx="8353425" cy="5337670"/>
          </a:xfrm>
          <a:prstGeom prst="roundRect">
            <a:avLst>
              <a:gd name="adj" fmla="val 0"/>
            </a:avLst>
          </a:prstGeom>
          <a:solidFill>
            <a:srgbClr val="FFFFFF"/>
          </a:solidFill>
          <a:ln>
            <a:noFill/>
          </a:ln>
          <a:extLst>
            <a:ext uri="{91240B29-F687-4F45-9708-019B960494DF}">
              <a14:hiddenLine xmlns:a14="http://schemas.microsoft.com/office/drawing/2010/main" w="38100" algn="ctr">
                <a:solidFill>
                  <a:srgbClr val="000000"/>
                </a:solidFill>
                <a:round/>
                <a:headEnd/>
                <a:tailEnd/>
              </a14:hiddenLine>
            </a:ext>
          </a:extLst>
        </p:spPr>
        <p:txBody>
          <a:bodyPr anchor="t" anchorCtr="0"/>
          <a:lstStyle/>
          <a:p>
            <a:pPr marL="192881" indent="-192881" fontAlgn="base">
              <a:spcBef>
                <a:spcPct val="0"/>
              </a:spcBef>
              <a:spcAft>
                <a:spcPct val="0"/>
              </a:spcAft>
            </a:pPr>
            <a:r>
              <a:rPr lang="ja-JP" altLang="en-US" sz="2400" u="sng" dirty="0">
                <a:latin typeface="メイリオ" panose="020B0604030504040204" pitchFamily="50" charset="-128"/>
                <a:ea typeface="メイリオ" panose="020B0604030504040204" pitchFamily="50" charset="-128"/>
              </a:rPr>
              <a:t>◎集められた初期状態の情報の評価</a:t>
            </a:r>
            <a:endParaRPr lang="en-US" altLang="ja-JP" sz="2400" u="sng" dirty="0">
              <a:latin typeface="メイリオ" panose="020B0604030504040204" pitchFamily="50" charset="-128"/>
              <a:ea typeface="メイリオ" panose="020B0604030504040204" pitchFamily="50" charset="-128"/>
            </a:endParaRPr>
          </a:p>
          <a:p>
            <a:pPr marL="192881" indent="-192881" fontAlgn="base">
              <a:spcBef>
                <a:spcPct val="0"/>
              </a:spcBef>
              <a:spcAft>
                <a:spcPct val="0"/>
              </a:spcAft>
            </a:pPr>
            <a:r>
              <a:rPr lang="ja-JP" altLang="en-US" dirty="0">
                <a:latin typeface="メイリオ" panose="020B0604030504040204" pitchFamily="50" charset="-128"/>
                <a:ea typeface="メイリオ" panose="020B0604030504040204" pitchFamily="50" charset="-128"/>
              </a:rPr>
              <a:t>　　　・発達支援／家族支援／地域支援毎に整理</a:t>
            </a:r>
            <a:endParaRPr lang="en-US" altLang="ja-JP" dirty="0">
              <a:latin typeface="メイリオ" panose="020B0604030504040204" pitchFamily="50" charset="-128"/>
              <a:ea typeface="メイリオ" panose="020B0604030504040204" pitchFamily="50" charset="-128"/>
            </a:endParaRPr>
          </a:p>
          <a:p>
            <a:pPr marL="192881" indent="-192881" fontAlgn="base">
              <a:spcBef>
                <a:spcPct val="0"/>
              </a:spcBef>
              <a:spcAft>
                <a:spcPct val="0"/>
              </a:spcAft>
            </a:pPr>
            <a:r>
              <a:rPr lang="ja-JP" altLang="en-US" dirty="0">
                <a:latin typeface="メイリオ" panose="020B0604030504040204" pitchFamily="50" charset="-128"/>
                <a:ea typeface="メイリオ" panose="020B0604030504040204" pitchFamily="50" charset="-128"/>
              </a:rPr>
              <a:t>　　　・生物学的／心理的／社会的視点</a:t>
            </a:r>
            <a:r>
              <a:rPr lang="ja-JP" altLang="en-US">
                <a:latin typeface="メイリオ" panose="020B0604030504040204" pitchFamily="50" charset="-128"/>
                <a:ea typeface="メイリオ" panose="020B0604030504040204" pitchFamily="50" charset="-128"/>
              </a:rPr>
              <a:t>で整理</a:t>
            </a:r>
            <a:endParaRPr lang="en-US" altLang="ja-JP" dirty="0">
              <a:latin typeface="メイリオ" panose="020B0604030504040204" pitchFamily="50" charset="-128"/>
              <a:ea typeface="メイリオ" panose="020B0604030504040204" pitchFamily="50" charset="-128"/>
            </a:endParaRPr>
          </a:p>
          <a:p>
            <a:pPr marL="192881" indent="-192881" fontAlgn="base">
              <a:spcBef>
                <a:spcPct val="0"/>
              </a:spcBef>
              <a:spcAft>
                <a:spcPct val="0"/>
              </a:spcAft>
            </a:pPr>
            <a:endParaRPr lang="ja-JP" altLang="en-US" dirty="0">
              <a:latin typeface="メイリオ" panose="020B0604030504040204" pitchFamily="50" charset="-128"/>
              <a:ea typeface="メイリオ" panose="020B0604030504040204" pitchFamily="50" charset="-128"/>
            </a:endParaRPr>
          </a:p>
          <a:p>
            <a:pPr marL="192881" indent="-192881" fontAlgn="base">
              <a:spcBef>
                <a:spcPts val="563"/>
              </a:spcBef>
              <a:spcAft>
                <a:spcPct val="0"/>
              </a:spcAft>
            </a:pPr>
            <a:r>
              <a:rPr lang="ja-JP" altLang="en-US" sz="2400" u="sng" dirty="0">
                <a:latin typeface="メイリオ" panose="020B0604030504040204" pitchFamily="50" charset="-128"/>
                <a:ea typeface="メイリオ" panose="020B0604030504040204" pitchFamily="50" charset="-128"/>
              </a:rPr>
              <a:t>◎本人や家族等の意向</a:t>
            </a:r>
            <a:endParaRPr lang="en-US" altLang="ja-JP" sz="2400" u="sng" dirty="0">
              <a:latin typeface="メイリオ" panose="020B0604030504040204" pitchFamily="50" charset="-128"/>
              <a:ea typeface="メイリオ" panose="020B0604030504040204" pitchFamily="50" charset="-128"/>
            </a:endParaRPr>
          </a:p>
          <a:p>
            <a:pPr marL="192881" indent="-192881" fontAlgn="base">
              <a:spcBef>
                <a:spcPct val="0"/>
              </a:spcBef>
              <a:spcAft>
                <a:spcPct val="0"/>
              </a:spcAft>
            </a:pPr>
            <a:r>
              <a:rPr lang="ja-JP" altLang="en-US" dirty="0">
                <a:latin typeface="メイリオ" panose="020B0604030504040204" pitchFamily="50" charset="-128"/>
                <a:ea typeface="メイリオ" panose="020B0604030504040204" pitchFamily="50" charset="-128"/>
              </a:rPr>
              <a:t>　　　・本人／家族／地域の各ニーズと相互関係</a:t>
            </a:r>
            <a:r>
              <a:rPr lang="ja-JP" altLang="en-US">
                <a:latin typeface="メイリオ" panose="020B0604030504040204" pitchFamily="50" charset="-128"/>
                <a:ea typeface="メイリオ" panose="020B0604030504040204" pitchFamily="50" charset="-128"/>
              </a:rPr>
              <a:t>の整理</a:t>
            </a:r>
            <a:endParaRPr lang="en-US" altLang="ja-JP" dirty="0">
              <a:latin typeface="メイリオ" panose="020B0604030504040204" pitchFamily="50" charset="-128"/>
              <a:ea typeface="メイリオ" panose="020B0604030504040204" pitchFamily="50" charset="-128"/>
            </a:endParaRPr>
          </a:p>
          <a:p>
            <a:pPr marL="192881" indent="-192881" fontAlgn="base">
              <a:spcBef>
                <a:spcPct val="0"/>
              </a:spcBef>
              <a:spcAft>
                <a:spcPct val="0"/>
              </a:spcAft>
            </a:pPr>
            <a:endParaRPr lang="en-US" altLang="ja-JP" dirty="0">
              <a:latin typeface="メイリオ" panose="020B0604030504040204" pitchFamily="50" charset="-128"/>
              <a:ea typeface="メイリオ" panose="020B0604030504040204" pitchFamily="50" charset="-128"/>
            </a:endParaRPr>
          </a:p>
          <a:p>
            <a:pPr marL="192881" indent="-192881" fontAlgn="base">
              <a:spcBef>
                <a:spcPts val="563"/>
              </a:spcBef>
              <a:spcAft>
                <a:spcPct val="0"/>
              </a:spcAft>
            </a:pPr>
            <a:r>
              <a:rPr lang="ja-JP" altLang="en-US" sz="2400" u="sng" dirty="0">
                <a:latin typeface="メイリオ" panose="020B0604030504040204" pitchFamily="50" charset="-128"/>
                <a:ea typeface="メイリオ" panose="020B0604030504040204" pitchFamily="50" charset="-128"/>
              </a:rPr>
              <a:t>◎支援者が気になること（考えること）</a:t>
            </a:r>
            <a:endParaRPr lang="en-US" altLang="ja-JP" sz="2400" u="sng" dirty="0">
              <a:latin typeface="メイリオ" panose="020B0604030504040204" pitchFamily="50" charset="-128"/>
              <a:ea typeface="メイリオ" panose="020B0604030504040204" pitchFamily="50" charset="-128"/>
            </a:endParaRPr>
          </a:p>
          <a:p>
            <a:pPr marL="192881" indent="-192881" fontAlgn="base">
              <a:spcBef>
                <a:spcPct val="0"/>
              </a:spcBef>
              <a:spcAft>
                <a:spcPct val="0"/>
              </a:spcAft>
            </a:pPr>
            <a:r>
              <a:rPr lang="ja-JP" altLang="en-US" dirty="0">
                <a:latin typeface="メイリオ" panose="020B0604030504040204" pitchFamily="50" charset="-128"/>
                <a:ea typeface="メイリオ" panose="020B0604030504040204" pitchFamily="50" charset="-128"/>
              </a:rPr>
              <a:t>　　　・課題、要因の理解・解釈・仮説と</a:t>
            </a:r>
            <a:r>
              <a:rPr lang="ja-JP" altLang="en-US">
                <a:latin typeface="メイリオ" panose="020B0604030504040204" pitchFamily="50" charset="-128"/>
                <a:ea typeface="メイリオ" panose="020B0604030504040204" pitchFamily="50" charset="-128"/>
              </a:rPr>
              <a:t>してまとめる</a:t>
            </a:r>
            <a:endParaRPr lang="en-US" altLang="ja-JP" dirty="0">
              <a:latin typeface="メイリオ" panose="020B0604030504040204" pitchFamily="50" charset="-128"/>
              <a:ea typeface="メイリオ" panose="020B0604030504040204" pitchFamily="50" charset="-128"/>
            </a:endParaRPr>
          </a:p>
          <a:p>
            <a:pPr marL="192881" indent="-192881" fontAlgn="base">
              <a:spcBef>
                <a:spcPct val="0"/>
              </a:spcBef>
              <a:spcAft>
                <a:spcPct val="0"/>
              </a:spcAft>
            </a:pPr>
            <a:endParaRPr lang="en-US" altLang="ja-JP" dirty="0">
              <a:latin typeface="メイリオ" panose="020B0604030504040204" pitchFamily="50" charset="-128"/>
              <a:ea typeface="メイリオ" panose="020B0604030504040204" pitchFamily="50" charset="-128"/>
            </a:endParaRPr>
          </a:p>
          <a:p>
            <a:pPr marL="192881" indent="-192881" fontAlgn="base">
              <a:spcBef>
                <a:spcPts val="563"/>
              </a:spcBef>
              <a:spcAft>
                <a:spcPct val="0"/>
              </a:spcAft>
            </a:pPr>
            <a:r>
              <a:rPr lang="ja-JP" altLang="en-US" sz="2400" u="sng" dirty="0">
                <a:latin typeface="メイリオ" panose="020B0604030504040204" pitchFamily="50" charset="-128"/>
                <a:ea typeface="メイリオ" panose="020B0604030504040204" pitchFamily="50" charset="-128"/>
              </a:rPr>
              <a:t>◎支援の課題の抽出</a:t>
            </a:r>
            <a:endParaRPr lang="en-US" altLang="ja-JP" sz="2400" u="sng" dirty="0">
              <a:latin typeface="メイリオ" panose="020B0604030504040204" pitchFamily="50" charset="-128"/>
              <a:ea typeface="メイリオ" panose="020B0604030504040204" pitchFamily="50" charset="-128"/>
            </a:endParaRPr>
          </a:p>
          <a:p>
            <a:pPr marL="192881" indent="-192881" fontAlgn="base">
              <a:spcBef>
                <a:spcPct val="0"/>
              </a:spcBef>
              <a:spcAft>
                <a:spcPct val="0"/>
              </a:spcAft>
            </a:pPr>
            <a:r>
              <a:rPr lang="ja-JP" altLang="en-US" dirty="0">
                <a:latin typeface="メイリオ" panose="020B0604030504040204" pitchFamily="50" charset="-128"/>
                <a:ea typeface="メイリオ" panose="020B0604030504040204" pitchFamily="50" charset="-128"/>
              </a:rPr>
              <a:t>　　　・支援が必要な課題（</a:t>
            </a:r>
            <a:r>
              <a:rPr lang="ja-JP" altLang="en-US">
                <a:latin typeface="メイリオ" panose="020B0604030504040204" pitchFamily="50" charset="-128"/>
                <a:ea typeface="メイリオ" panose="020B0604030504040204" pitchFamily="50" charset="-128"/>
              </a:rPr>
              <a:t>育てたい、 （環境等を）修正したい）</a:t>
            </a:r>
            <a:endParaRPr lang="en-US" altLang="ja-JP" dirty="0">
              <a:latin typeface="メイリオ" panose="020B0604030504040204" pitchFamily="50" charset="-128"/>
              <a:ea typeface="メイリオ" panose="020B0604030504040204" pitchFamily="50" charset="-128"/>
            </a:endParaRPr>
          </a:p>
          <a:p>
            <a:pPr marL="192881" indent="-192881" fontAlgn="base">
              <a:spcBef>
                <a:spcPct val="0"/>
              </a:spcBef>
              <a:spcAft>
                <a:spcPct val="0"/>
              </a:spcAft>
            </a:pPr>
            <a:endParaRPr lang="en-US" altLang="ja-JP" dirty="0">
              <a:latin typeface="メイリオ" panose="020B0604030504040204" pitchFamily="50" charset="-128"/>
              <a:ea typeface="メイリオ" panose="020B0604030504040204" pitchFamily="50" charset="-128"/>
            </a:endParaRPr>
          </a:p>
          <a:p>
            <a:pPr marL="192881" indent="-192881" fontAlgn="base">
              <a:spcBef>
                <a:spcPts val="563"/>
              </a:spcBef>
              <a:spcAft>
                <a:spcPct val="0"/>
              </a:spcAft>
            </a:pPr>
            <a:r>
              <a:rPr lang="ja-JP" altLang="en-US" sz="2400" u="sng" dirty="0">
                <a:latin typeface="メイリオ" panose="020B0604030504040204" pitchFamily="50" charset="-128"/>
                <a:ea typeface="メイリオ" panose="020B0604030504040204" pitchFamily="50" charset="-128"/>
              </a:rPr>
              <a:t>◎将来の見通し</a:t>
            </a:r>
            <a:endParaRPr lang="en-US" altLang="ja-JP" sz="2400" u="sng" dirty="0">
              <a:latin typeface="メイリオ" panose="020B0604030504040204" pitchFamily="50" charset="-128"/>
              <a:ea typeface="メイリオ" panose="020B0604030504040204" pitchFamily="50" charset="-128"/>
            </a:endParaRPr>
          </a:p>
          <a:p>
            <a:pPr marL="192881" indent="-192881" fontAlgn="base">
              <a:spcBef>
                <a:spcPct val="0"/>
              </a:spcBef>
              <a:spcAft>
                <a:spcPct val="0"/>
              </a:spcAft>
            </a:pPr>
            <a:r>
              <a:rPr lang="ja-JP" altLang="en-US" dirty="0">
                <a:latin typeface="メイリオ" panose="020B0604030504040204" pitchFamily="50" charset="-128"/>
                <a:ea typeface="メイリオ" panose="020B0604030504040204" pitchFamily="50" charset="-128"/>
              </a:rPr>
              <a:t>　　　・その支援をすることで、将来何が期待されるか</a:t>
            </a:r>
            <a:endParaRPr lang="ja-JP" altLang="ja-JP" dirty="0">
              <a:latin typeface="メイリオ" panose="020B0604030504040204" pitchFamily="50" charset="-128"/>
              <a:ea typeface="メイリオ" panose="020B0604030504040204" pitchFamily="50" charset="-128"/>
            </a:endParaRPr>
          </a:p>
        </p:txBody>
      </p:sp>
      <p:cxnSp>
        <p:nvCxnSpPr>
          <p:cNvPr id="9" name="直線矢印コネクタ 8"/>
          <p:cNvCxnSpPr>
            <a:cxnSpLocks/>
          </p:cNvCxnSpPr>
          <p:nvPr/>
        </p:nvCxnSpPr>
        <p:spPr bwMode="auto">
          <a:xfrm>
            <a:off x="757826" y="1809611"/>
            <a:ext cx="5819" cy="324120"/>
          </a:xfrm>
          <a:prstGeom prst="straightConnector1">
            <a:avLst/>
          </a:prstGeom>
          <a:solidFill>
            <a:schemeClr val="accent1"/>
          </a:solidFill>
          <a:ln w="57150" cap="flat" cmpd="sng" algn="ctr">
            <a:solidFill>
              <a:srgbClr val="0070C0"/>
            </a:solidFill>
            <a:prstDash val="solid"/>
            <a:round/>
            <a:headEnd type="none" w="med" len="med"/>
            <a:tailEnd type="stealth" w="med" len="med"/>
          </a:ln>
          <a:effectLst/>
        </p:spPr>
      </p:cxnSp>
      <p:cxnSp>
        <p:nvCxnSpPr>
          <p:cNvPr id="2" name="直線矢印コネクタ 1">
            <a:extLst>
              <a:ext uri="{FF2B5EF4-FFF2-40B4-BE49-F238E27FC236}">
                <a16:creationId xmlns:a16="http://schemas.microsoft.com/office/drawing/2014/main" id="{695B1C75-0673-B5D3-4D5D-96224D6E7910}"/>
              </a:ext>
            </a:extLst>
          </p:cNvPr>
          <p:cNvCxnSpPr>
            <a:cxnSpLocks/>
          </p:cNvCxnSpPr>
          <p:nvPr/>
        </p:nvCxnSpPr>
        <p:spPr bwMode="auto">
          <a:xfrm>
            <a:off x="757826" y="4859590"/>
            <a:ext cx="5819" cy="324120"/>
          </a:xfrm>
          <a:prstGeom prst="straightConnector1">
            <a:avLst/>
          </a:prstGeom>
          <a:solidFill>
            <a:schemeClr val="accent1"/>
          </a:solidFill>
          <a:ln w="57150" cap="flat" cmpd="sng" algn="ctr">
            <a:solidFill>
              <a:srgbClr val="0070C0"/>
            </a:solidFill>
            <a:prstDash val="solid"/>
            <a:round/>
            <a:headEnd type="none" w="med" len="med"/>
            <a:tailEnd type="stealth" w="med" len="med"/>
          </a:ln>
          <a:effectLst/>
        </p:spPr>
      </p:cxnSp>
      <p:cxnSp>
        <p:nvCxnSpPr>
          <p:cNvPr id="4" name="直線矢印コネクタ 3">
            <a:extLst>
              <a:ext uri="{FF2B5EF4-FFF2-40B4-BE49-F238E27FC236}">
                <a16:creationId xmlns:a16="http://schemas.microsoft.com/office/drawing/2014/main" id="{5306FA4F-4215-810C-DA4F-578423AF55FD}"/>
              </a:ext>
            </a:extLst>
          </p:cNvPr>
          <p:cNvCxnSpPr>
            <a:cxnSpLocks/>
          </p:cNvCxnSpPr>
          <p:nvPr/>
        </p:nvCxnSpPr>
        <p:spPr bwMode="auto">
          <a:xfrm>
            <a:off x="757826" y="2796377"/>
            <a:ext cx="5819" cy="324120"/>
          </a:xfrm>
          <a:prstGeom prst="straightConnector1">
            <a:avLst/>
          </a:prstGeom>
          <a:solidFill>
            <a:schemeClr val="accent1"/>
          </a:solidFill>
          <a:ln w="57150" cap="flat" cmpd="sng" algn="ctr">
            <a:solidFill>
              <a:srgbClr val="0070C0"/>
            </a:solidFill>
            <a:prstDash val="solid"/>
            <a:round/>
            <a:headEnd type="none" w="med" len="med"/>
            <a:tailEnd type="stealth" w="med" len="med"/>
          </a:ln>
          <a:effectLst/>
        </p:spPr>
      </p:cxnSp>
      <p:cxnSp>
        <p:nvCxnSpPr>
          <p:cNvPr id="5" name="直線矢印コネクタ 4">
            <a:extLst>
              <a:ext uri="{FF2B5EF4-FFF2-40B4-BE49-F238E27FC236}">
                <a16:creationId xmlns:a16="http://schemas.microsoft.com/office/drawing/2014/main" id="{A6281A6B-6EE0-3CE3-0199-E336934A9A2F}"/>
              </a:ext>
            </a:extLst>
          </p:cNvPr>
          <p:cNvCxnSpPr>
            <a:cxnSpLocks/>
          </p:cNvCxnSpPr>
          <p:nvPr/>
        </p:nvCxnSpPr>
        <p:spPr bwMode="auto">
          <a:xfrm>
            <a:off x="757826" y="3812844"/>
            <a:ext cx="5819" cy="324120"/>
          </a:xfrm>
          <a:prstGeom prst="straightConnector1">
            <a:avLst/>
          </a:prstGeom>
          <a:solidFill>
            <a:schemeClr val="accent1"/>
          </a:solidFill>
          <a:ln w="57150" cap="flat" cmpd="sng" algn="ctr">
            <a:solidFill>
              <a:srgbClr val="0070C0"/>
            </a:solidFill>
            <a:prstDash val="solid"/>
            <a:round/>
            <a:headEnd type="none" w="med" len="med"/>
            <a:tailEnd type="stealth" w="med" len="med"/>
          </a:ln>
          <a:effectLst/>
        </p:spPr>
      </p:cxnSp>
    </p:spTree>
    <p:extLst>
      <p:ext uri="{BB962C8B-B14F-4D97-AF65-F5344CB8AC3E}">
        <p14:creationId xmlns:p14="http://schemas.microsoft.com/office/powerpoint/2010/main" val="22079638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4B295EE-3BA5-03E4-4FC3-087EE422F664}"/>
              </a:ext>
            </a:extLst>
          </p:cNvPr>
          <p:cNvSpPr>
            <a:spLocks noGrp="1"/>
          </p:cNvSpPr>
          <p:nvPr>
            <p:ph type="title"/>
          </p:nvPr>
        </p:nvSpPr>
        <p:spPr/>
        <p:txBody>
          <a:bodyPr/>
          <a:lstStyle/>
          <a:p>
            <a:r>
              <a:rPr kumimoji="1" lang="ja-JP" altLang="en-US" dirty="0">
                <a:latin typeface="メイリオ" panose="020B0604030504040204" pitchFamily="50" charset="-128"/>
                <a:ea typeface="メイリオ" panose="020B0604030504040204" pitchFamily="50" charset="-128"/>
              </a:rPr>
              <a:t>この講義のポイント</a:t>
            </a:r>
          </a:p>
        </p:txBody>
      </p:sp>
      <p:sp>
        <p:nvSpPr>
          <p:cNvPr id="3" name="コンテンツ プレースホルダー 2">
            <a:extLst>
              <a:ext uri="{FF2B5EF4-FFF2-40B4-BE49-F238E27FC236}">
                <a16:creationId xmlns:a16="http://schemas.microsoft.com/office/drawing/2014/main" id="{53E1187B-01DA-E3D8-615C-A5F5CE72F765}"/>
              </a:ext>
            </a:extLst>
          </p:cNvPr>
          <p:cNvSpPr>
            <a:spLocks noGrp="1"/>
          </p:cNvSpPr>
          <p:nvPr>
            <p:ph idx="1"/>
          </p:nvPr>
        </p:nvSpPr>
        <p:spPr>
          <a:xfrm>
            <a:off x="628650" y="2197099"/>
            <a:ext cx="7886700" cy="3979863"/>
          </a:xfrm>
        </p:spPr>
        <p:txBody>
          <a:bodyPr/>
          <a:lstStyle/>
          <a:p>
            <a:r>
              <a:rPr kumimoji="1" lang="ja-JP" altLang="en-US" dirty="0">
                <a:latin typeface="メイリオ" panose="020B0604030504040204" pitchFamily="50" charset="-128"/>
                <a:ea typeface="メイリオ" panose="020B0604030504040204" pitchFamily="50" charset="-128"/>
              </a:rPr>
              <a:t>本人支援の重要性を理解すること</a:t>
            </a:r>
            <a:endParaRPr kumimoji="1" lang="en-US" altLang="ja-JP"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発達支援／本人支援は、障害の改善だけにとどまらず、広く育ちを支援することであること</a:t>
            </a:r>
            <a:endParaRPr lang="en-US" altLang="ja-JP" dirty="0">
              <a:latin typeface="メイリオ" panose="020B0604030504040204" pitchFamily="50" charset="-128"/>
              <a:ea typeface="メイリオ" panose="020B0604030504040204" pitchFamily="50" charset="-128"/>
            </a:endParaRPr>
          </a:p>
          <a:p>
            <a:r>
              <a:rPr kumimoji="1" lang="ja-JP" altLang="en-US" dirty="0">
                <a:latin typeface="メイリオ" panose="020B0604030504040204" pitchFamily="50" charset="-128"/>
                <a:ea typeface="メイリオ" panose="020B0604030504040204" pitchFamily="50" charset="-128"/>
              </a:rPr>
              <a:t>障害児である前に子どもであること</a:t>
            </a:r>
            <a:endParaRPr kumimoji="1" lang="en-US" altLang="ja-JP"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発達的視点の理解</a:t>
            </a:r>
            <a:endParaRPr lang="en-US" altLang="ja-JP" dirty="0">
              <a:latin typeface="メイリオ" panose="020B0604030504040204" pitchFamily="50" charset="-128"/>
              <a:ea typeface="メイリオ" panose="020B0604030504040204" pitchFamily="50" charset="-128"/>
            </a:endParaRPr>
          </a:p>
          <a:p>
            <a:r>
              <a:rPr kumimoji="1" lang="ja-JP" altLang="en-US" dirty="0">
                <a:latin typeface="メイリオ" panose="020B0604030504040204" pitchFamily="50" charset="-128"/>
                <a:ea typeface="メイリオ" panose="020B0604030504040204" pitchFamily="50" charset="-128"/>
              </a:rPr>
              <a:t>多職種連携</a:t>
            </a:r>
            <a:r>
              <a:rPr lang="ja-JP" altLang="en-US" dirty="0">
                <a:latin typeface="メイリオ" panose="020B0604030504040204" pitchFamily="50" charset="-128"/>
                <a:ea typeface="メイリオ" panose="020B0604030504040204" pitchFamily="50" charset="-128"/>
              </a:rPr>
              <a:t>を理解する</a:t>
            </a:r>
            <a:endParaRPr kumimoji="1" lang="en-US" altLang="ja-JP" dirty="0">
              <a:latin typeface="メイリオ" panose="020B0604030504040204" pitchFamily="50" charset="-128"/>
              <a:ea typeface="メイリオ" panose="020B0604030504040204" pitchFamily="50" charset="-128"/>
            </a:endParaRPr>
          </a:p>
          <a:p>
            <a:endParaRPr kumimoji="1" lang="ja-JP" altLang="en-US"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2121060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641B3B2-6617-4D75-B754-E3AA927B3DC3}"/>
              </a:ext>
            </a:extLst>
          </p:cNvPr>
          <p:cNvSpPr>
            <a:spLocks noGrp="1"/>
          </p:cNvSpPr>
          <p:nvPr>
            <p:ph type="title"/>
          </p:nvPr>
        </p:nvSpPr>
        <p:spPr/>
        <p:txBody>
          <a:bodyPr/>
          <a:lstStyle/>
          <a:p>
            <a:r>
              <a:rPr kumimoji="1" lang="ja-JP" altLang="en-US">
                <a:latin typeface="Meiryo" panose="020B0604030504040204" pitchFamily="34" charset="-128"/>
                <a:ea typeface="Meiryo" panose="020B0604030504040204" pitchFamily="34" charset="-128"/>
              </a:rPr>
              <a:t>特に</a:t>
            </a:r>
            <a:br>
              <a:rPr kumimoji="1" lang="en-US" altLang="ja-JP" dirty="0">
                <a:latin typeface="Meiryo" panose="020B0604030504040204" pitchFamily="34" charset="-128"/>
                <a:ea typeface="Meiryo" panose="020B0604030504040204" pitchFamily="34" charset="-128"/>
              </a:rPr>
            </a:br>
            <a:r>
              <a:rPr kumimoji="1" lang="ja-JP" altLang="en-US">
                <a:latin typeface="Meiryo" panose="020B0604030504040204" pitchFamily="34" charset="-128"/>
                <a:ea typeface="Meiryo" panose="020B0604030504040204" pitchFamily="34" charset="-128"/>
              </a:rPr>
              <a:t>放課後等デイサービスの場合</a:t>
            </a:r>
          </a:p>
        </p:txBody>
      </p:sp>
      <p:sp>
        <p:nvSpPr>
          <p:cNvPr id="3" name="コンテンツ プレースホルダー 2">
            <a:extLst>
              <a:ext uri="{FF2B5EF4-FFF2-40B4-BE49-F238E27FC236}">
                <a16:creationId xmlns:a16="http://schemas.microsoft.com/office/drawing/2014/main" id="{F986D9D4-15EC-53C7-F324-F90DAC645613}"/>
              </a:ext>
            </a:extLst>
          </p:cNvPr>
          <p:cNvSpPr>
            <a:spLocks noGrp="1"/>
          </p:cNvSpPr>
          <p:nvPr>
            <p:ph idx="1"/>
          </p:nvPr>
        </p:nvSpPr>
        <p:spPr/>
        <p:txBody>
          <a:bodyPr>
            <a:normAutofit fontScale="92500" lnSpcReduction="20000"/>
          </a:bodyPr>
          <a:lstStyle/>
          <a:p>
            <a:pPr marL="0" indent="0">
              <a:buNone/>
            </a:pPr>
            <a:r>
              <a:rPr lang="ja-JP" altLang="en-US">
                <a:latin typeface="Meiryo" panose="020B0604030504040204" pitchFamily="34" charset="-128"/>
                <a:ea typeface="Meiryo" panose="020B0604030504040204" pitchFamily="34" charset="-128"/>
              </a:rPr>
              <a:t>現在の支援課題の抽出を行う際に、本人が有している能力・特徴という観点だけでなく、次のような視点からの解釈も意識しておくことが重要ではないか</a:t>
            </a:r>
            <a:endParaRPr lang="en-US" altLang="ja-JP" dirty="0">
              <a:latin typeface="Meiryo" panose="020B0604030504040204" pitchFamily="34" charset="-128"/>
              <a:ea typeface="Meiryo" panose="020B0604030504040204" pitchFamily="34" charset="-128"/>
            </a:endParaRPr>
          </a:p>
          <a:p>
            <a:endParaRPr lang="en-US" altLang="ja-JP" dirty="0">
              <a:latin typeface="Meiryo" panose="020B0604030504040204" pitchFamily="34" charset="-128"/>
              <a:ea typeface="Meiryo" panose="020B0604030504040204" pitchFamily="34" charset="-128"/>
            </a:endParaRPr>
          </a:p>
          <a:p>
            <a:r>
              <a:rPr lang="ja-JP" altLang="en-US">
                <a:latin typeface="Meiryo" panose="020B0604030504040204" pitchFamily="34" charset="-128"/>
                <a:ea typeface="Meiryo" panose="020B0604030504040204" pitchFamily="34" charset="-128"/>
              </a:rPr>
              <a:t>第三の居場所としての視点からの解釈</a:t>
            </a:r>
            <a:endParaRPr lang="en-US" altLang="ja-JP" dirty="0">
              <a:latin typeface="Meiryo" panose="020B0604030504040204" pitchFamily="34" charset="-128"/>
              <a:ea typeface="Meiryo" panose="020B0604030504040204" pitchFamily="34" charset="-128"/>
            </a:endParaRPr>
          </a:p>
          <a:p>
            <a:r>
              <a:rPr kumimoji="1" lang="ja-JP" altLang="en-US">
                <a:latin typeface="Meiryo" panose="020B0604030504040204" pitchFamily="34" charset="-128"/>
                <a:ea typeface="Meiryo" panose="020B0604030504040204" pitchFamily="34" charset="-128"/>
              </a:rPr>
              <a:t>放課後の自由な活動を保障するという視点からの解釈</a:t>
            </a:r>
            <a:endParaRPr kumimoji="1" lang="en-US" altLang="ja-JP" dirty="0">
              <a:latin typeface="Meiryo" panose="020B0604030504040204" pitchFamily="34" charset="-128"/>
              <a:ea typeface="Meiryo" panose="020B0604030504040204" pitchFamily="34" charset="-128"/>
            </a:endParaRPr>
          </a:p>
          <a:p>
            <a:r>
              <a:rPr lang="ja-JP" altLang="en-US">
                <a:latin typeface="Meiryo" panose="020B0604030504040204" pitchFamily="34" charset="-128"/>
                <a:ea typeface="Meiryo" panose="020B0604030504040204" pitchFamily="34" charset="-128"/>
              </a:rPr>
              <a:t>余暇活動の充実という視点からの解釈</a:t>
            </a:r>
            <a:endParaRPr lang="en-US" altLang="ja-JP" dirty="0">
              <a:latin typeface="Meiryo" panose="020B0604030504040204" pitchFamily="34" charset="-128"/>
              <a:ea typeface="Meiryo" panose="020B0604030504040204" pitchFamily="34" charset="-128"/>
            </a:endParaRPr>
          </a:p>
          <a:p>
            <a:r>
              <a:rPr kumimoji="1" lang="ja-JP" altLang="en-US">
                <a:latin typeface="Meiryo" panose="020B0604030504040204" pitchFamily="34" charset="-128"/>
                <a:ea typeface="Meiryo" panose="020B0604030504040204" pitchFamily="34" charset="-128"/>
              </a:rPr>
              <a:t>豊かな活動や体験を保障する、社会的経験を保障するという視点からの解釈</a:t>
            </a:r>
            <a:endParaRPr kumimoji="1" lang="en-US" altLang="ja-JP" dirty="0">
              <a:latin typeface="Meiryo" panose="020B0604030504040204" pitchFamily="34" charset="-128"/>
              <a:ea typeface="Meiryo" panose="020B0604030504040204" pitchFamily="34" charset="-128"/>
            </a:endParaRPr>
          </a:p>
          <a:p>
            <a:r>
              <a:rPr lang="ja-JP" altLang="en-US">
                <a:latin typeface="Meiryo" panose="020B0604030504040204" pitchFamily="34" charset="-128"/>
                <a:ea typeface="Meiryo" panose="020B0604030504040204" pitchFamily="34" charset="-128"/>
              </a:rPr>
              <a:t>それらの状況と、家族の状況との関連性</a:t>
            </a:r>
            <a:endParaRPr lang="en-US" altLang="ja-JP" dirty="0">
              <a:latin typeface="Meiryo" panose="020B0604030504040204" pitchFamily="34" charset="-128"/>
              <a:ea typeface="Meiryo" panose="020B0604030504040204" pitchFamily="34" charset="-128"/>
            </a:endParaRPr>
          </a:p>
          <a:p>
            <a:r>
              <a:rPr kumimoji="1" lang="ja-JP" altLang="en-US">
                <a:latin typeface="Meiryo" panose="020B0604030504040204" pitchFamily="34" charset="-128"/>
                <a:ea typeface="Meiryo" panose="020B0604030504040204" pitchFamily="34" charset="-128"/>
              </a:rPr>
              <a:t>将来的な観点</a:t>
            </a:r>
          </a:p>
        </p:txBody>
      </p:sp>
    </p:spTree>
    <p:extLst>
      <p:ext uri="{BB962C8B-B14F-4D97-AF65-F5344CB8AC3E}">
        <p14:creationId xmlns:p14="http://schemas.microsoft.com/office/powerpoint/2010/main" val="6457036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AutoShape 2"/>
          <p:cNvSpPr>
            <a:spLocks noChangeArrowheads="1"/>
          </p:cNvSpPr>
          <p:nvPr/>
        </p:nvSpPr>
        <p:spPr bwMode="auto">
          <a:xfrm>
            <a:off x="395287" y="873124"/>
            <a:ext cx="8353426" cy="5472114"/>
          </a:xfrm>
          <a:prstGeom prst="roundRect">
            <a:avLst>
              <a:gd name="adj" fmla="val 0"/>
            </a:avLst>
          </a:prstGeom>
          <a:solidFill>
            <a:srgbClr val="FFFFFF"/>
          </a:solidFill>
          <a:ln>
            <a:noFill/>
          </a:ln>
          <a:extLst>
            <a:ext uri="{91240B29-F687-4F45-9708-019B960494DF}">
              <a14:hiddenLine xmlns:a14="http://schemas.microsoft.com/office/drawing/2010/main" w="38100" algn="ctr">
                <a:solidFill>
                  <a:srgbClr val="000000"/>
                </a:solidFill>
                <a:round/>
                <a:headEnd/>
                <a:tailEnd/>
              </a14:hiddenLine>
            </a:ext>
          </a:extLst>
        </p:spPr>
        <p:txBody>
          <a:bodyPr anchor="t" anchorCtr="0"/>
          <a:lstStyle/>
          <a:p>
            <a:pPr marL="192881" indent="-192881" fontAlgn="base">
              <a:spcBef>
                <a:spcPct val="0"/>
              </a:spcBef>
              <a:spcAft>
                <a:spcPct val="0"/>
              </a:spcAft>
            </a:pPr>
            <a:r>
              <a:rPr lang="ja-JP" altLang="en-US" sz="2400" u="sng">
                <a:latin typeface="メイリオ" panose="020B0604030504040204" pitchFamily="50" charset="-128"/>
                <a:ea typeface="メイリオ" panose="020B0604030504040204" pitchFamily="50" charset="-128"/>
              </a:rPr>
              <a:t>◎課題を整理する際に大切な視点</a:t>
            </a:r>
            <a:endParaRPr lang="en-US" altLang="ja-JP" sz="2400" u="sng" dirty="0">
              <a:latin typeface="メイリオ" panose="020B0604030504040204" pitchFamily="50" charset="-128"/>
              <a:ea typeface="メイリオ" panose="020B0604030504040204" pitchFamily="50" charset="-128"/>
            </a:endParaRPr>
          </a:p>
          <a:p>
            <a:pPr marL="192088" indent="795338" fontAlgn="base">
              <a:spcBef>
                <a:spcPct val="0"/>
              </a:spcBef>
              <a:spcAft>
                <a:spcPct val="0"/>
              </a:spcAft>
            </a:pPr>
            <a:r>
              <a:rPr lang="ja-JP" altLang="en-US" sz="2400" u="sng">
                <a:latin typeface="メイリオ" panose="020B0604030504040204" pitchFamily="50" charset="-128"/>
                <a:ea typeface="メイリオ" panose="020B0604030504040204" pitchFamily="50" charset="-128"/>
              </a:rPr>
              <a:t>（発達期にあることを意識する）</a:t>
            </a:r>
            <a:endParaRPr lang="en-US" altLang="ja-JP" sz="900" u="sng" dirty="0">
              <a:latin typeface="メイリオ" panose="020B0604030504040204" pitchFamily="50" charset="-128"/>
              <a:ea typeface="メイリオ" panose="020B0604030504040204" pitchFamily="50" charset="-128"/>
            </a:endParaRPr>
          </a:p>
          <a:p>
            <a:pPr marL="192881" indent="-192881" fontAlgn="base">
              <a:spcAft>
                <a:spcPct val="0"/>
              </a:spcAft>
            </a:pPr>
            <a:r>
              <a:rPr lang="ja-JP" altLang="en-US" dirty="0">
                <a:latin typeface="メイリオ" panose="020B0604030504040204" pitchFamily="50" charset="-128"/>
                <a:ea typeface="メイリオ" panose="020B0604030504040204" pitchFamily="50" charset="-128"/>
              </a:rPr>
              <a:t>　　・ 主語を明確にすること</a:t>
            </a:r>
            <a:endParaRPr lang="en-US" altLang="ja-JP" dirty="0">
              <a:latin typeface="メイリオ" panose="020B0604030504040204" pitchFamily="50" charset="-128"/>
              <a:ea typeface="メイリオ" panose="020B0604030504040204" pitchFamily="50" charset="-128"/>
            </a:endParaRPr>
          </a:p>
          <a:p>
            <a:pPr marL="192881" indent="-192881" fontAlgn="base">
              <a:spcBef>
                <a:spcPts val="338"/>
              </a:spcBef>
              <a:spcAft>
                <a:spcPct val="0"/>
              </a:spcAft>
            </a:pPr>
            <a:r>
              <a:rPr lang="ja-JP" altLang="en-US" dirty="0">
                <a:latin typeface="メイリオ" panose="020B0604030504040204" pitchFamily="50" charset="-128"/>
                <a:ea typeface="メイリオ" panose="020B0604030504040204" pitchFamily="50" charset="-128"/>
              </a:rPr>
              <a:t>　　・ 事実と思い・推測を区別すること</a:t>
            </a:r>
            <a:endParaRPr lang="en-US" altLang="ja-JP" dirty="0">
              <a:latin typeface="メイリオ" panose="020B0604030504040204" pitchFamily="50" charset="-128"/>
              <a:ea typeface="メイリオ" panose="020B0604030504040204" pitchFamily="50" charset="-128"/>
            </a:endParaRPr>
          </a:p>
          <a:p>
            <a:pPr marL="192881" indent="-192881" fontAlgn="base">
              <a:spcBef>
                <a:spcPts val="338"/>
              </a:spcBef>
              <a:spcAft>
                <a:spcPct val="0"/>
              </a:spcAft>
            </a:pPr>
            <a:r>
              <a:rPr lang="ja-JP" altLang="en-US" dirty="0">
                <a:latin typeface="メイリオ" panose="020B0604030504040204" pitchFamily="50" charset="-128"/>
                <a:ea typeface="メイリオ" panose="020B0604030504040204" pitchFamily="50" charset="-128"/>
              </a:rPr>
              <a:t>　　・ </a:t>
            </a:r>
            <a:r>
              <a:rPr lang="ja-JP" altLang="ja-JP" dirty="0">
                <a:latin typeface="メイリオ" panose="020B0604030504040204" pitchFamily="50" charset="-128"/>
                <a:ea typeface="メイリオ" panose="020B0604030504040204" pitchFamily="50" charset="-128"/>
              </a:rPr>
              <a:t>全体と</a:t>
            </a:r>
            <a:r>
              <a:rPr lang="ja-JP" altLang="en-US" dirty="0">
                <a:latin typeface="メイリオ" panose="020B0604030504040204" pitchFamily="50" charset="-128"/>
                <a:ea typeface="メイリオ" panose="020B0604030504040204" pitchFamily="50" charset="-128"/>
              </a:rPr>
              <a:t>部分（生活、発達等の要素）をみること</a:t>
            </a:r>
            <a:endParaRPr lang="en-US" altLang="ja-JP" dirty="0">
              <a:latin typeface="メイリオ" panose="020B0604030504040204" pitchFamily="50" charset="-128"/>
              <a:ea typeface="メイリオ" panose="020B0604030504040204" pitchFamily="50" charset="-128"/>
            </a:endParaRPr>
          </a:p>
          <a:p>
            <a:pPr marL="192881" indent="-192881" fontAlgn="base">
              <a:spcBef>
                <a:spcPts val="338"/>
              </a:spcBef>
              <a:spcAft>
                <a:spcPct val="0"/>
              </a:spcAft>
            </a:pPr>
            <a:r>
              <a:rPr lang="ja-JP" altLang="en-US" dirty="0">
                <a:latin typeface="メイリオ" panose="020B0604030504040204" pitchFamily="50" charset="-128"/>
                <a:ea typeface="メイリオ" panose="020B0604030504040204" pitchFamily="50" charset="-128"/>
              </a:rPr>
              <a:t>　　・ 発達の順序性と非順序性（非定型）の視点</a:t>
            </a:r>
            <a:endParaRPr lang="en-US" altLang="ja-JP" dirty="0">
              <a:latin typeface="メイリオ" panose="020B0604030504040204" pitchFamily="50" charset="-128"/>
              <a:ea typeface="メイリオ" panose="020B0604030504040204" pitchFamily="50" charset="-128"/>
            </a:endParaRPr>
          </a:p>
          <a:p>
            <a:pPr marL="192881" indent="-192881" fontAlgn="base">
              <a:spcBef>
                <a:spcPts val="338"/>
              </a:spcBef>
              <a:spcAft>
                <a:spcPct val="0"/>
              </a:spcAft>
            </a:pPr>
            <a:r>
              <a:rPr lang="ja-JP" altLang="en-US" dirty="0">
                <a:latin typeface="メイリオ" panose="020B0604030504040204" pitchFamily="50" charset="-128"/>
                <a:ea typeface="メイリオ" panose="020B0604030504040204" pitchFamily="50" charset="-128"/>
              </a:rPr>
              <a:t>　　・ 学習（誤学習と未学習）の視点</a:t>
            </a:r>
          </a:p>
          <a:p>
            <a:pPr marL="192881" indent="-192881" fontAlgn="base">
              <a:lnSpc>
                <a:spcPct val="80000"/>
              </a:lnSpc>
              <a:spcBef>
                <a:spcPts val="338"/>
              </a:spcBef>
              <a:spcAft>
                <a:spcPct val="0"/>
              </a:spcAft>
            </a:pPr>
            <a:r>
              <a:rPr lang="ja-JP" altLang="en-US" dirty="0">
                <a:latin typeface="メイリオ" panose="020B0604030504040204" pitchFamily="50" charset="-128"/>
                <a:ea typeface="メイリオ" panose="020B0604030504040204" pitchFamily="50" charset="-128"/>
              </a:rPr>
              <a:t>　　・ 得意・強みと苦手・弱さの視点</a:t>
            </a:r>
            <a:endParaRPr lang="en-US" altLang="ja-JP" dirty="0">
              <a:latin typeface="メイリオ" panose="020B0604030504040204" pitchFamily="50" charset="-128"/>
              <a:ea typeface="メイリオ" panose="020B0604030504040204" pitchFamily="50" charset="-128"/>
            </a:endParaRPr>
          </a:p>
          <a:p>
            <a:pPr marL="658118" indent="-658118" fontAlgn="base">
              <a:lnSpc>
                <a:spcPct val="80000"/>
              </a:lnSpc>
              <a:spcBef>
                <a:spcPts val="338"/>
              </a:spcBef>
              <a:spcAft>
                <a:spcPct val="0"/>
              </a:spcAft>
            </a:pPr>
            <a:r>
              <a:rPr lang="ja-JP" altLang="en-US" sz="1600" dirty="0">
                <a:latin typeface="メイリオ" panose="020B0604030504040204" pitchFamily="50" charset="-128"/>
                <a:ea typeface="メイリオ" panose="020B0604030504040204" pitchFamily="50" charset="-128"/>
              </a:rPr>
              <a:t>　　　　⇒苦手・弱さをリフレーミングすることで</a:t>
            </a:r>
            <a:r>
              <a:rPr lang="en-US" altLang="ja-JP" sz="1600" dirty="0">
                <a:latin typeface="メイリオ" panose="020B0604030504040204" pitchFamily="50" charset="-128"/>
                <a:ea typeface="メイリオ" panose="020B0604030504040204" pitchFamily="50" charset="-128"/>
              </a:rPr>
              <a:t>､</a:t>
            </a:r>
            <a:r>
              <a:rPr lang="ja-JP" altLang="en-US" sz="1600" dirty="0">
                <a:latin typeface="メイリオ" panose="020B0604030504040204" pitchFamily="50" charset="-128"/>
                <a:ea typeface="メイリオ" panose="020B0604030504040204" pitchFamily="50" charset="-128"/>
              </a:rPr>
              <a:t>支援の視点に気づくことがある：必ずしも悪いことではない、できている部分もある、支援に活用できるいい部分がある・・・）</a:t>
            </a:r>
            <a:endParaRPr lang="en-US" altLang="ja-JP" sz="1600" dirty="0">
              <a:latin typeface="メイリオ" panose="020B0604030504040204" pitchFamily="50" charset="-128"/>
              <a:ea typeface="メイリオ" panose="020B0604030504040204" pitchFamily="50" charset="-128"/>
            </a:endParaRPr>
          </a:p>
          <a:p>
            <a:pPr marL="551855" indent="-551855" fontAlgn="base">
              <a:lnSpc>
                <a:spcPct val="80000"/>
              </a:lnSpc>
              <a:spcBef>
                <a:spcPts val="338"/>
              </a:spcBef>
              <a:spcAft>
                <a:spcPct val="0"/>
              </a:spcAft>
            </a:pPr>
            <a:r>
              <a:rPr lang="ja-JP" altLang="en-US" sz="1600" dirty="0">
                <a:latin typeface="メイリオ" panose="020B0604030504040204" pitchFamily="50" charset="-128"/>
                <a:ea typeface="メイリオ" panose="020B0604030504040204" pitchFamily="50" charset="-128"/>
              </a:rPr>
              <a:t>　　　　⇒できている部分を伸ばす、活用する、発展させる</a:t>
            </a:r>
          </a:p>
          <a:p>
            <a:pPr marL="192881" indent="-192881" fontAlgn="base">
              <a:lnSpc>
                <a:spcPct val="80000"/>
              </a:lnSpc>
              <a:spcBef>
                <a:spcPts val="675"/>
              </a:spcBef>
              <a:spcAft>
                <a:spcPct val="0"/>
              </a:spcAft>
            </a:pPr>
            <a:r>
              <a:rPr lang="ja-JP" altLang="en-US" dirty="0">
                <a:latin typeface="メイリオ" panose="020B0604030504040204" pitchFamily="50" charset="-128"/>
                <a:ea typeface="メイリオ" panose="020B0604030504040204" pitchFamily="50" charset="-128"/>
              </a:rPr>
              <a:t>　　・ 多様な関係機関との役割分担と協働の視点（地域連携）</a:t>
            </a:r>
            <a:endParaRPr lang="en-US" altLang="ja-JP" dirty="0">
              <a:latin typeface="メイリオ" panose="020B0604030504040204" pitchFamily="50" charset="-128"/>
              <a:ea typeface="メイリオ" panose="020B0604030504040204" pitchFamily="50" charset="-128"/>
            </a:endParaRPr>
          </a:p>
          <a:p>
            <a:pPr marL="192881" indent="-192881" fontAlgn="base">
              <a:lnSpc>
                <a:spcPct val="80000"/>
              </a:lnSpc>
              <a:spcBef>
                <a:spcPts val="675"/>
              </a:spcBef>
              <a:spcAft>
                <a:spcPct val="0"/>
              </a:spcAft>
            </a:pPr>
            <a:r>
              <a:rPr lang="ja-JP" altLang="en-US" sz="1600" dirty="0">
                <a:latin typeface="メイリオ" panose="020B0604030504040204" pitchFamily="50" charset="-128"/>
                <a:ea typeface="メイリオ" panose="020B0604030504040204" pitchFamily="50" charset="-128"/>
              </a:rPr>
              <a:t>　　　　⇒ 事業所としてのコンセプトと照らし合わせること</a:t>
            </a:r>
            <a:endParaRPr lang="en-US" altLang="ja-JP" sz="1600" dirty="0">
              <a:latin typeface="メイリオ" panose="020B0604030504040204" pitchFamily="50" charset="-128"/>
              <a:ea typeface="メイリオ" panose="020B0604030504040204" pitchFamily="50" charset="-128"/>
            </a:endParaRPr>
          </a:p>
          <a:p>
            <a:pPr marL="192881" indent="-192881" fontAlgn="base">
              <a:lnSpc>
                <a:spcPct val="80000"/>
              </a:lnSpc>
              <a:spcBef>
                <a:spcPts val="675"/>
              </a:spcBef>
              <a:spcAft>
                <a:spcPct val="0"/>
              </a:spcAft>
            </a:pPr>
            <a:r>
              <a:rPr lang="ja-JP" altLang="en-US" sz="1600" dirty="0">
                <a:latin typeface="メイリオ" panose="020B0604030504040204" pitchFamily="50" charset="-128"/>
                <a:ea typeface="メイリオ" panose="020B0604030504040204" pitchFamily="50" charset="-128"/>
              </a:rPr>
              <a:t>　　　　⇒自事業所で取り扱わない課題は、どこが担ってくれているのかの意識を</a:t>
            </a:r>
            <a:endParaRPr lang="en-US" altLang="ja-JP" sz="1600" dirty="0">
              <a:latin typeface="メイリオ" panose="020B0604030504040204" pitchFamily="50" charset="-128"/>
              <a:ea typeface="メイリオ" panose="020B0604030504040204" pitchFamily="50" charset="-128"/>
            </a:endParaRPr>
          </a:p>
          <a:p>
            <a:pPr marL="192881" indent="-192881" fontAlgn="base">
              <a:lnSpc>
                <a:spcPct val="80000"/>
              </a:lnSpc>
              <a:spcBef>
                <a:spcPts val="675"/>
              </a:spcBef>
              <a:spcAft>
                <a:spcPct val="0"/>
              </a:spcAft>
            </a:pPr>
            <a:endParaRPr lang="en-US" altLang="ja-JP" dirty="0">
              <a:latin typeface="メイリオ" panose="020B0604030504040204" pitchFamily="50" charset="-128"/>
              <a:ea typeface="メイリオ" panose="020B0604030504040204" pitchFamily="50" charset="-128"/>
            </a:endParaRPr>
          </a:p>
          <a:p>
            <a:pPr marL="192881" indent="-192881" fontAlgn="base">
              <a:lnSpc>
                <a:spcPct val="80000"/>
              </a:lnSpc>
              <a:spcBef>
                <a:spcPts val="1350"/>
              </a:spcBef>
              <a:spcAft>
                <a:spcPct val="0"/>
              </a:spcAft>
            </a:pPr>
            <a:r>
              <a:rPr lang="ja-JP" altLang="en-US" sz="2400" dirty="0">
                <a:latin typeface="メイリオ" panose="020B0604030504040204" pitchFamily="50" charset="-128"/>
                <a:ea typeface="メイリオ" panose="020B0604030504040204" pitchFamily="50" charset="-128"/>
              </a:rPr>
              <a:t>⇒ アセスメントの要約をする</a:t>
            </a:r>
            <a:r>
              <a:rPr lang="ja-JP" altLang="en-US" dirty="0">
                <a:latin typeface="メイリオ" panose="020B0604030504040204" pitchFamily="50" charset="-128"/>
                <a:ea typeface="メイリオ" panose="020B0604030504040204" pitchFamily="50" charset="-128"/>
              </a:rPr>
              <a:t>（</a:t>
            </a:r>
            <a:r>
              <a:rPr lang="en-US" altLang="ja-JP" dirty="0">
                <a:latin typeface="メイリオ" panose="020B0604030504040204" pitchFamily="50" charset="-128"/>
                <a:ea typeface="メイリオ" panose="020B0604030504040204" pitchFamily="50" charset="-128"/>
              </a:rPr>
              <a:t>100</a:t>
            </a:r>
            <a:r>
              <a:rPr lang="ja-JP" altLang="en-US" dirty="0">
                <a:latin typeface="メイリオ" panose="020B0604030504040204" pitchFamily="50" charset="-128"/>
                <a:ea typeface="メイリオ" panose="020B0604030504040204" pitchFamily="50" charset="-128"/>
              </a:rPr>
              <a:t>～</a:t>
            </a:r>
            <a:r>
              <a:rPr lang="en-US" altLang="ja-JP" dirty="0">
                <a:latin typeface="メイリオ" panose="020B0604030504040204" pitchFamily="50" charset="-128"/>
                <a:ea typeface="メイリオ" panose="020B0604030504040204" pitchFamily="50" charset="-128"/>
              </a:rPr>
              <a:t>200</a:t>
            </a:r>
            <a:r>
              <a:rPr lang="ja-JP" altLang="en-US" dirty="0">
                <a:latin typeface="メイリオ" panose="020B0604030504040204" pitchFamily="50" charset="-128"/>
                <a:ea typeface="メイリオ" panose="020B0604030504040204" pitchFamily="50" charset="-128"/>
              </a:rPr>
              <a:t>文字</a:t>
            </a:r>
            <a:r>
              <a:rPr lang="ja-JP" altLang="en-US">
                <a:latin typeface="メイリオ" panose="020B0604030504040204" pitchFamily="50" charset="-128"/>
                <a:ea typeface="メイリオ" panose="020B0604030504040204" pitchFamily="50" charset="-128"/>
              </a:rPr>
              <a:t>程度）　</a:t>
            </a:r>
            <a:endParaRPr lang="en-US" altLang="ja-JP"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77881437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2234" name="Group 2794"/>
          <p:cNvGraphicFramePr>
            <a:graphicFrameLocks noGrp="1"/>
          </p:cNvGraphicFramePr>
          <p:nvPr>
            <p:ph idx="1"/>
            <p:extLst>
              <p:ext uri="{D42A27DB-BD31-4B8C-83A1-F6EECF244321}">
                <p14:modId xmlns:p14="http://schemas.microsoft.com/office/powerpoint/2010/main" val="971368823"/>
              </p:ext>
            </p:extLst>
          </p:nvPr>
        </p:nvGraphicFramePr>
        <p:xfrm>
          <a:off x="395288" y="873125"/>
          <a:ext cx="8353425" cy="5895811"/>
        </p:xfrm>
        <a:graphic>
          <a:graphicData uri="http://schemas.openxmlformats.org/drawingml/2006/table">
            <a:tbl>
              <a:tblPr/>
              <a:tblGrid>
                <a:gridCol w="568765">
                  <a:extLst>
                    <a:ext uri="{9D8B030D-6E8A-4147-A177-3AD203B41FA5}">
                      <a16:colId xmlns:a16="http://schemas.microsoft.com/office/drawing/2014/main" val="20000"/>
                    </a:ext>
                  </a:extLst>
                </a:gridCol>
                <a:gridCol w="1709442">
                  <a:extLst>
                    <a:ext uri="{9D8B030D-6E8A-4147-A177-3AD203B41FA5}">
                      <a16:colId xmlns:a16="http://schemas.microsoft.com/office/drawing/2014/main" val="20001"/>
                    </a:ext>
                  </a:extLst>
                </a:gridCol>
                <a:gridCol w="2002060">
                  <a:extLst>
                    <a:ext uri="{9D8B030D-6E8A-4147-A177-3AD203B41FA5}">
                      <a16:colId xmlns:a16="http://schemas.microsoft.com/office/drawing/2014/main" val="20002"/>
                    </a:ext>
                  </a:extLst>
                </a:gridCol>
                <a:gridCol w="2126992">
                  <a:extLst>
                    <a:ext uri="{9D8B030D-6E8A-4147-A177-3AD203B41FA5}">
                      <a16:colId xmlns:a16="http://schemas.microsoft.com/office/drawing/2014/main" val="20003"/>
                    </a:ext>
                  </a:extLst>
                </a:gridCol>
                <a:gridCol w="1946166">
                  <a:extLst>
                    <a:ext uri="{9D8B030D-6E8A-4147-A177-3AD203B41FA5}">
                      <a16:colId xmlns:a16="http://schemas.microsoft.com/office/drawing/2014/main" val="20004"/>
                    </a:ext>
                  </a:extLst>
                </a:gridCol>
              </a:tblGrid>
              <a:tr h="86508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400" b="0" i="0" u="none" strike="noStrike" cap="none" normalizeH="0" baseline="0" dirty="0">
                          <a:ln>
                            <a:noFill/>
                          </a:ln>
                          <a:solidFill>
                            <a:schemeClr val="tx1"/>
                          </a:solidFill>
                          <a:effectLst/>
                          <a:latin typeface="Arial" charset="0"/>
                          <a:ea typeface="ＭＳ Ｐゴシック" pitchFamily="50" charset="-128"/>
                        </a:rPr>
                        <a:t>№</a:t>
                      </a:r>
                      <a:endParaRPr kumimoji="1" lang="ja-JP" altLang="ja-JP" sz="1400" b="0" i="0" u="none" strike="noStrike" cap="none" normalizeH="0" baseline="0" dirty="0">
                        <a:ln>
                          <a:noFill/>
                        </a:ln>
                        <a:solidFill>
                          <a:schemeClr val="tx1"/>
                        </a:solidFill>
                        <a:effectLst/>
                        <a:latin typeface="Arial" charset="0"/>
                        <a:ea typeface="ＭＳ Ｐゴシック" pitchFamily="50" charset="-128"/>
                      </a:endParaRPr>
                    </a:p>
                  </a:txBody>
                  <a:tcPr marL="55721" marR="55721" marT="25718" marB="25718"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100" b="0" i="0" u="none" strike="noStrike" cap="none" normalizeH="0" baseline="0" dirty="0">
                          <a:ln>
                            <a:noFill/>
                          </a:ln>
                          <a:solidFill>
                            <a:schemeClr val="tx1"/>
                          </a:solidFill>
                          <a:effectLst/>
                          <a:latin typeface="Arial" charset="0"/>
                          <a:ea typeface="ＭＳ Ｐゴシック" pitchFamily="50" charset="-128"/>
                        </a:rPr>
                        <a:t>発達ニーズ・意向等</a:t>
                      </a:r>
                      <a:endParaRPr kumimoji="1" lang="en-US" altLang="ja-JP" sz="1100" b="0" i="0" u="none" strike="noStrike" cap="none" normalizeH="0" baseline="0" dirty="0">
                        <a:ln>
                          <a:noFill/>
                        </a:ln>
                        <a:solidFill>
                          <a:schemeClr val="tx1"/>
                        </a:solidFill>
                        <a:effectLst/>
                        <a:latin typeface="Arial" charset="0"/>
                        <a:ea typeface="ＭＳ Ｐゴシック" pitchFamily="50" charset="-128"/>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100" b="0" i="0" u="none" strike="noStrike" cap="none" normalizeH="0" baseline="0" dirty="0">
                          <a:ln>
                            <a:noFill/>
                          </a:ln>
                          <a:solidFill>
                            <a:schemeClr val="tx1"/>
                          </a:solidFill>
                          <a:effectLst/>
                          <a:latin typeface="Arial" charset="0"/>
                          <a:ea typeface="ＭＳ Ｐゴシック" pitchFamily="50" charset="-128"/>
                        </a:rPr>
                        <a:t>の把握</a:t>
                      </a:r>
                    </a:p>
                  </a:txBody>
                  <a:tcPr marL="55721" marR="55721" marT="25718" marB="2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9F98F"/>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100" b="0" i="0" u="none" strike="noStrike" cap="none" normalizeH="0" baseline="0" dirty="0">
                          <a:ln>
                            <a:noFill/>
                          </a:ln>
                          <a:solidFill>
                            <a:schemeClr val="tx1"/>
                          </a:solidFill>
                          <a:effectLst/>
                          <a:latin typeface="Arial" charset="0"/>
                          <a:ea typeface="ＭＳ Ｐゴシック" pitchFamily="50" charset="-128"/>
                        </a:rPr>
                        <a:t>初期状態の評価</a:t>
                      </a:r>
                      <a:endParaRPr kumimoji="1" lang="en-US" altLang="ja-JP" sz="1100" b="0" i="0" u="none" strike="noStrike" cap="none" normalizeH="0" baseline="0" dirty="0">
                        <a:ln>
                          <a:noFill/>
                        </a:ln>
                        <a:solidFill>
                          <a:schemeClr val="tx1"/>
                        </a:solidFill>
                        <a:effectLst/>
                        <a:latin typeface="Arial" charset="0"/>
                        <a:ea typeface="ＭＳ Ｐゴシック" pitchFamily="50" charset="-128"/>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100" b="0" i="0" u="none" strike="noStrike" cap="none" normalizeH="0" baseline="0" dirty="0">
                          <a:ln>
                            <a:noFill/>
                          </a:ln>
                          <a:solidFill>
                            <a:schemeClr val="tx1"/>
                          </a:solidFill>
                          <a:effectLst/>
                          <a:latin typeface="Arial" charset="0"/>
                          <a:ea typeface="ＭＳ Ｐゴシック" pitchFamily="50" charset="-128"/>
                        </a:rPr>
                        <a:t>（利用者の状況</a:t>
                      </a:r>
                      <a:endParaRPr kumimoji="1" lang="en-US" altLang="ja-JP" sz="1100" b="0" i="0" u="none" strike="noStrike" cap="none" normalizeH="0" baseline="0" dirty="0">
                        <a:ln>
                          <a:noFill/>
                        </a:ln>
                        <a:solidFill>
                          <a:schemeClr val="tx1"/>
                        </a:solidFill>
                        <a:effectLst/>
                        <a:latin typeface="Arial" charset="0"/>
                        <a:ea typeface="ＭＳ Ｐゴシック" pitchFamily="50" charset="-128"/>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100" b="0" i="0" u="none" strike="noStrike" cap="none" normalizeH="0" baseline="0" dirty="0">
                          <a:ln>
                            <a:noFill/>
                          </a:ln>
                          <a:solidFill>
                            <a:schemeClr val="tx1"/>
                          </a:solidFill>
                          <a:effectLst/>
                          <a:latin typeface="Arial" charset="0"/>
                          <a:ea typeface="ＭＳ Ｐゴシック" pitchFamily="50" charset="-128"/>
                        </a:rPr>
                        <a:t>・環境の状況）</a:t>
                      </a:r>
                    </a:p>
                  </a:txBody>
                  <a:tcPr marL="55721" marR="55721" marT="25718" marB="2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9F98F"/>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100" b="0" i="0" u="none" strike="noStrike" cap="none" normalizeH="0" baseline="0" dirty="0">
                          <a:ln>
                            <a:noFill/>
                          </a:ln>
                          <a:solidFill>
                            <a:schemeClr val="tx1"/>
                          </a:solidFill>
                          <a:effectLst/>
                          <a:latin typeface="Arial" charset="0"/>
                          <a:ea typeface="ＭＳ Ｐゴシック" pitchFamily="50" charset="-128"/>
                        </a:rPr>
                        <a:t>支援者の気になること</a:t>
                      </a:r>
                      <a:endParaRPr kumimoji="1" lang="en-US" altLang="ja-JP" sz="1100" b="0" i="0" u="none" strike="noStrike" cap="none" normalizeH="0" baseline="0" dirty="0">
                        <a:ln>
                          <a:noFill/>
                        </a:ln>
                        <a:solidFill>
                          <a:schemeClr val="tx1"/>
                        </a:solidFill>
                        <a:effectLst/>
                        <a:latin typeface="Arial" charset="0"/>
                        <a:ea typeface="ＭＳ Ｐゴシック" pitchFamily="50" charset="-128"/>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100" b="0" i="0" u="none" strike="noStrike" cap="none" normalizeH="0" baseline="0" dirty="0">
                          <a:ln>
                            <a:noFill/>
                          </a:ln>
                          <a:solidFill>
                            <a:schemeClr val="tx1"/>
                          </a:solidFill>
                          <a:effectLst/>
                          <a:latin typeface="Arial" charset="0"/>
                          <a:ea typeface="ＭＳ Ｐゴシック" pitchFamily="50" charset="-128"/>
                        </a:rPr>
                        <a:t>・推測できること</a:t>
                      </a:r>
                      <a:endParaRPr kumimoji="1" lang="en-US" altLang="ja-JP" sz="1100" b="0" i="0" u="none" strike="noStrike" cap="none" normalizeH="0" baseline="0" dirty="0">
                        <a:ln>
                          <a:noFill/>
                        </a:ln>
                        <a:solidFill>
                          <a:schemeClr val="tx1"/>
                        </a:solidFill>
                        <a:effectLst/>
                        <a:latin typeface="Arial" charset="0"/>
                        <a:ea typeface="ＭＳ Ｐゴシック" pitchFamily="50" charset="-128"/>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100" b="0" i="0" u="none" strike="noStrike" cap="none" normalizeH="0" baseline="0" dirty="0">
                          <a:ln>
                            <a:noFill/>
                          </a:ln>
                          <a:solidFill>
                            <a:schemeClr val="tx1"/>
                          </a:solidFill>
                          <a:effectLst/>
                          <a:latin typeface="Arial" charset="0"/>
                          <a:ea typeface="ＭＳ Ｐゴシック" pitchFamily="50" charset="-128"/>
                        </a:rPr>
                        <a:t>（事例の強み・可能性）</a:t>
                      </a:r>
                    </a:p>
                  </a:txBody>
                  <a:tcPr marL="55721" marR="55721" marT="25718" marB="257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9F98F"/>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100" b="0" i="0" u="none" strike="noStrike" cap="none" normalizeH="0" baseline="0">
                          <a:ln>
                            <a:noFill/>
                          </a:ln>
                          <a:solidFill>
                            <a:schemeClr val="tx1"/>
                          </a:solidFill>
                          <a:effectLst/>
                          <a:latin typeface="Arial" charset="0"/>
                          <a:ea typeface="ＭＳ Ｐゴシック" pitchFamily="50" charset="-128"/>
                        </a:rPr>
                        <a:t>解決すべき課題</a:t>
                      </a:r>
                    </a:p>
                  </a:txBody>
                  <a:tcPr marL="55721" marR="55721" marT="25718" marB="25718"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9F98F"/>
                    </a:solidFill>
                  </a:tcPr>
                </a:tc>
                <a:extLst>
                  <a:ext uri="{0D108BD9-81ED-4DB2-BD59-A6C34878D82A}">
                    <a16:rowId xmlns:a16="http://schemas.microsoft.com/office/drawing/2014/main" val="10000"/>
                  </a:ext>
                </a:extLst>
              </a:tr>
              <a:tr h="191991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a:ln>
                            <a:noFill/>
                          </a:ln>
                          <a:solidFill>
                            <a:schemeClr val="tx1"/>
                          </a:solidFill>
                          <a:effectLst/>
                          <a:latin typeface="Arial" charset="0"/>
                          <a:ea typeface="ＭＳ Ｐゴシック" pitchFamily="50" charset="-128"/>
                        </a:rPr>
                        <a:t>本</a:t>
                      </a:r>
                      <a:endParaRPr kumimoji="1" lang="en-US" altLang="ja-JP" sz="1000" b="0" i="0" u="none" strike="noStrike" cap="none" normalizeH="0" baseline="0" dirty="0">
                        <a:ln>
                          <a:noFill/>
                        </a:ln>
                        <a:solidFill>
                          <a:schemeClr val="tx1"/>
                        </a:solidFill>
                        <a:effectLst/>
                        <a:latin typeface="Arial" charset="0"/>
                        <a:ea typeface="ＭＳ Ｐゴシック" pitchFamily="50" charset="-128"/>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a:ln>
                            <a:noFill/>
                          </a:ln>
                          <a:solidFill>
                            <a:schemeClr val="tx1"/>
                          </a:solidFill>
                          <a:effectLst/>
                          <a:latin typeface="Arial" charset="0"/>
                          <a:ea typeface="ＭＳ Ｐゴシック" pitchFamily="50" charset="-128"/>
                        </a:rPr>
                        <a:t>人</a:t>
                      </a:r>
                      <a:endParaRPr kumimoji="1" lang="en-US" altLang="ja-JP" sz="1000" b="0" i="0" u="none" strike="noStrike" cap="none" normalizeH="0" baseline="0" dirty="0">
                        <a:ln>
                          <a:noFill/>
                        </a:ln>
                        <a:solidFill>
                          <a:schemeClr val="tx1"/>
                        </a:solidFill>
                        <a:effectLst/>
                        <a:latin typeface="Arial" charset="0"/>
                        <a:ea typeface="ＭＳ Ｐゴシック" pitchFamily="50" charset="-128"/>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Arial" charset="0"/>
                          <a:ea typeface="ＭＳ Ｐゴシック" pitchFamily="50" charset="-128"/>
                        </a:rPr>
                        <a:t>支</a:t>
                      </a:r>
                      <a:endParaRPr kumimoji="1" lang="en-US" altLang="ja-JP" sz="1000" b="0" i="0" u="none" strike="noStrike" cap="none" normalizeH="0" baseline="0" dirty="0">
                        <a:ln>
                          <a:noFill/>
                        </a:ln>
                        <a:solidFill>
                          <a:schemeClr val="tx1"/>
                        </a:solidFill>
                        <a:effectLst/>
                        <a:latin typeface="Arial" charset="0"/>
                        <a:ea typeface="ＭＳ Ｐゴシック" pitchFamily="50" charset="-128"/>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Arial" charset="0"/>
                          <a:ea typeface="ＭＳ Ｐゴシック" pitchFamily="50" charset="-128"/>
                        </a:rPr>
                        <a:t>援</a:t>
                      </a:r>
                    </a:p>
                  </a:txBody>
                  <a:tcPr marL="55721" marR="55721" marT="25718" marB="25718"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2000" b="0" i="0" u="none" strike="noStrike" cap="none" normalizeH="0" baseline="0" dirty="0">
                        <a:ln>
                          <a:noFill/>
                        </a:ln>
                        <a:solidFill>
                          <a:schemeClr val="tx1"/>
                        </a:solidFill>
                        <a:effectLst/>
                        <a:latin typeface="Arial" charset="0"/>
                        <a:ea typeface="ＭＳ Ｐゴシック" pitchFamily="50" charset="-128"/>
                      </a:endParaRPr>
                    </a:p>
                  </a:txBody>
                  <a:tcPr marL="55721" marR="55721" marT="25718" marB="2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endParaRPr kumimoji="1" lang="ja-JP" altLang="ja-JP" sz="2000" b="0" i="0" u="none" strike="noStrike" cap="none" normalizeH="0" baseline="0" dirty="0">
                        <a:ln>
                          <a:noFill/>
                        </a:ln>
                        <a:solidFill>
                          <a:schemeClr val="tx1"/>
                        </a:solidFill>
                        <a:effectLst/>
                        <a:latin typeface="Arial" charset="0"/>
                        <a:ea typeface="ＭＳ Ｐゴシック" pitchFamily="50" charset="-128"/>
                      </a:endParaRPr>
                    </a:p>
                  </a:txBody>
                  <a:tcPr marL="55721" marR="55721" marT="25718" marB="2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2000" b="0" i="0" u="none" strike="noStrike" cap="none" normalizeH="0" baseline="0" dirty="0">
                        <a:ln>
                          <a:noFill/>
                        </a:ln>
                        <a:solidFill>
                          <a:schemeClr val="tx1"/>
                        </a:solidFill>
                        <a:effectLst/>
                        <a:latin typeface="Arial" charset="0"/>
                        <a:ea typeface="ＭＳ Ｐゴシック" pitchFamily="50" charset="-128"/>
                      </a:endParaRPr>
                    </a:p>
                  </a:txBody>
                  <a:tcPr marL="55721" marR="55721" marT="25718" marB="2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2000" b="0" i="0" u="none" strike="noStrike" cap="none" normalizeH="0" baseline="0" dirty="0">
                        <a:ln>
                          <a:noFill/>
                        </a:ln>
                        <a:solidFill>
                          <a:schemeClr val="tx1"/>
                        </a:solidFill>
                        <a:effectLst/>
                        <a:latin typeface="Arial" charset="0"/>
                        <a:ea typeface="ＭＳ Ｐゴシック" pitchFamily="50" charset="-128"/>
                      </a:endParaRPr>
                    </a:p>
                  </a:txBody>
                  <a:tcPr marL="55721" marR="55721" marT="25718" marB="2571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036936">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Arial" charset="0"/>
                          <a:ea typeface="ＭＳ Ｐゴシック" pitchFamily="50" charset="-128"/>
                        </a:rPr>
                        <a:t>家</a:t>
                      </a:r>
                      <a:endParaRPr kumimoji="1" lang="en-US" altLang="ja-JP" sz="1000" b="0" i="0" u="none" strike="noStrike" cap="none" normalizeH="0" baseline="0" dirty="0">
                        <a:ln>
                          <a:noFill/>
                        </a:ln>
                        <a:solidFill>
                          <a:schemeClr val="tx1"/>
                        </a:solidFill>
                        <a:effectLst/>
                        <a:latin typeface="Arial" charset="0"/>
                        <a:ea typeface="ＭＳ Ｐゴシック" pitchFamily="50" charset="-128"/>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Arial" charset="0"/>
                          <a:ea typeface="ＭＳ Ｐゴシック" pitchFamily="50" charset="-128"/>
                        </a:rPr>
                        <a:t>族</a:t>
                      </a:r>
                      <a:endParaRPr kumimoji="1" lang="en-US" altLang="ja-JP" sz="1000" b="0" i="0" u="none" strike="noStrike" cap="none" normalizeH="0" baseline="0" dirty="0">
                        <a:ln>
                          <a:noFill/>
                        </a:ln>
                        <a:solidFill>
                          <a:schemeClr val="tx1"/>
                        </a:solidFill>
                        <a:effectLst/>
                        <a:latin typeface="Arial" charset="0"/>
                        <a:ea typeface="ＭＳ Ｐゴシック" pitchFamily="50" charset="-128"/>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Arial" charset="0"/>
                          <a:ea typeface="ＭＳ Ｐゴシック" pitchFamily="50" charset="-128"/>
                        </a:rPr>
                        <a:t>支</a:t>
                      </a:r>
                      <a:endParaRPr kumimoji="1" lang="en-US" altLang="ja-JP" sz="1000" b="0" i="0" u="none" strike="noStrike" cap="none" normalizeH="0" baseline="0" dirty="0">
                        <a:ln>
                          <a:noFill/>
                        </a:ln>
                        <a:solidFill>
                          <a:schemeClr val="tx1"/>
                        </a:solidFill>
                        <a:effectLst/>
                        <a:latin typeface="Arial" charset="0"/>
                        <a:ea typeface="ＭＳ Ｐゴシック" pitchFamily="50" charset="-128"/>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Arial" charset="0"/>
                          <a:ea typeface="ＭＳ Ｐゴシック" pitchFamily="50" charset="-128"/>
                        </a:rPr>
                        <a:t>援</a:t>
                      </a:r>
                    </a:p>
                  </a:txBody>
                  <a:tcPr marL="55721" marR="55721" marT="25718" marB="25718"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2000" b="0" i="0" u="none" strike="noStrike" cap="none" normalizeH="0" baseline="0" dirty="0">
                        <a:ln>
                          <a:noFill/>
                        </a:ln>
                        <a:solidFill>
                          <a:schemeClr val="tx1"/>
                        </a:solidFill>
                        <a:effectLst/>
                        <a:latin typeface="Arial" charset="0"/>
                        <a:ea typeface="ＭＳ Ｐゴシック" pitchFamily="50" charset="-128"/>
                      </a:endParaRPr>
                    </a:p>
                  </a:txBody>
                  <a:tcPr marL="55721" marR="55721" marT="25718" marB="2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endParaRPr kumimoji="1" lang="ja-JP" altLang="ja-JP" sz="2000" b="0" i="0" u="none" strike="noStrike" cap="none" normalizeH="0" baseline="0" dirty="0">
                        <a:ln>
                          <a:noFill/>
                        </a:ln>
                        <a:solidFill>
                          <a:schemeClr val="tx1"/>
                        </a:solidFill>
                        <a:effectLst/>
                        <a:latin typeface="Arial" charset="0"/>
                        <a:ea typeface="ＭＳ Ｐゴシック" pitchFamily="50" charset="-128"/>
                      </a:endParaRPr>
                    </a:p>
                  </a:txBody>
                  <a:tcPr marL="55721" marR="55721" marT="25718" marB="2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2000" b="0" i="0" u="none" strike="noStrike" cap="none" normalizeH="0" baseline="0" dirty="0">
                        <a:ln>
                          <a:noFill/>
                        </a:ln>
                        <a:solidFill>
                          <a:schemeClr val="tx1"/>
                        </a:solidFill>
                        <a:effectLst/>
                        <a:latin typeface="Arial" charset="0"/>
                        <a:ea typeface="ＭＳ Ｐゴシック" pitchFamily="50" charset="-128"/>
                      </a:endParaRPr>
                    </a:p>
                  </a:txBody>
                  <a:tcPr marL="55721" marR="55721" marT="25718" marB="2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2000" b="0" i="0" u="none" strike="noStrike" cap="none" normalizeH="0" baseline="0" dirty="0">
                        <a:ln>
                          <a:noFill/>
                        </a:ln>
                        <a:solidFill>
                          <a:schemeClr val="tx1"/>
                        </a:solidFill>
                        <a:effectLst/>
                        <a:latin typeface="Arial" charset="0"/>
                        <a:ea typeface="ＭＳ Ｐゴシック" pitchFamily="50" charset="-128"/>
                      </a:endParaRPr>
                    </a:p>
                  </a:txBody>
                  <a:tcPr marL="55721" marR="55721" marT="25718" marB="2571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036936">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a:ln>
                            <a:noFill/>
                          </a:ln>
                          <a:solidFill>
                            <a:schemeClr val="tx1"/>
                          </a:solidFill>
                          <a:effectLst/>
                          <a:latin typeface="Arial" charset="0"/>
                          <a:ea typeface="ＭＳ Ｐゴシック" pitchFamily="50" charset="-128"/>
                        </a:rPr>
                        <a:t>移</a:t>
                      </a:r>
                      <a:endParaRPr kumimoji="1" lang="en-US" altLang="ja-JP" sz="1000" b="0" i="0" u="none" strike="noStrike" cap="none" normalizeH="0" baseline="0" dirty="0">
                        <a:ln>
                          <a:noFill/>
                        </a:ln>
                        <a:solidFill>
                          <a:schemeClr val="tx1"/>
                        </a:solidFill>
                        <a:effectLst/>
                        <a:latin typeface="Arial" charset="0"/>
                        <a:ea typeface="ＭＳ Ｐゴシック" pitchFamily="50" charset="-128"/>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a:ln>
                            <a:noFill/>
                          </a:ln>
                          <a:solidFill>
                            <a:schemeClr val="tx1"/>
                          </a:solidFill>
                          <a:effectLst/>
                          <a:latin typeface="Arial" charset="0"/>
                          <a:ea typeface="ＭＳ Ｐゴシック" pitchFamily="50" charset="-128"/>
                        </a:rPr>
                        <a:t>行</a:t>
                      </a:r>
                      <a:endParaRPr kumimoji="1" lang="en-US" altLang="ja-JP" sz="1000" b="0" i="0" u="none" strike="noStrike" cap="none" normalizeH="0" baseline="0" dirty="0">
                        <a:ln>
                          <a:noFill/>
                        </a:ln>
                        <a:solidFill>
                          <a:schemeClr val="tx1"/>
                        </a:solidFill>
                        <a:effectLst/>
                        <a:latin typeface="Arial" charset="0"/>
                        <a:ea typeface="ＭＳ Ｐゴシック" pitchFamily="50" charset="-128"/>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a:ln>
                            <a:noFill/>
                          </a:ln>
                          <a:solidFill>
                            <a:schemeClr val="tx1"/>
                          </a:solidFill>
                          <a:effectLst/>
                          <a:latin typeface="Arial" charset="0"/>
                          <a:ea typeface="ＭＳ Ｐゴシック" pitchFamily="50" charset="-128"/>
                        </a:rPr>
                        <a:t>支</a:t>
                      </a:r>
                      <a:endParaRPr kumimoji="1" lang="en-US" altLang="ja-JP" sz="1000" b="0" i="0" u="none" strike="noStrike" cap="none" normalizeH="0" baseline="0" dirty="0">
                        <a:ln>
                          <a:noFill/>
                        </a:ln>
                        <a:solidFill>
                          <a:schemeClr val="tx1"/>
                        </a:solidFill>
                        <a:effectLst/>
                        <a:latin typeface="Arial" charset="0"/>
                        <a:ea typeface="ＭＳ Ｐゴシック" pitchFamily="50" charset="-128"/>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a:ln>
                            <a:noFill/>
                          </a:ln>
                          <a:solidFill>
                            <a:schemeClr val="tx1"/>
                          </a:solidFill>
                          <a:effectLst/>
                          <a:latin typeface="Arial" charset="0"/>
                          <a:ea typeface="ＭＳ Ｐゴシック" pitchFamily="50" charset="-128"/>
                        </a:rPr>
                        <a:t>援</a:t>
                      </a:r>
                      <a:endParaRPr kumimoji="1" lang="ja-JP" altLang="en-US" sz="1000" b="0" i="0" u="none" strike="noStrike" cap="none" normalizeH="0" baseline="0" dirty="0">
                        <a:ln>
                          <a:noFill/>
                        </a:ln>
                        <a:solidFill>
                          <a:schemeClr val="tx1"/>
                        </a:solidFill>
                        <a:effectLst/>
                        <a:latin typeface="Arial" charset="0"/>
                        <a:ea typeface="ＭＳ Ｐゴシック" pitchFamily="50" charset="-128"/>
                      </a:endParaRPr>
                    </a:p>
                  </a:txBody>
                  <a:tcPr marL="55721" marR="55721" marT="25718" marB="25718"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2000" b="0" i="0" u="none" strike="noStrike" cap="none" normalizeH="0" baseline="0" dirty="0">
                        <a:ln>
                          <a:noFill/>
                        </a:ln>
                        <a:solidFill>
                          <a:schemeClr val="tx1"/>
                        </a:solidFill>
                        <a:effectLst/>
                        <a:latin typeface="Arial" charset="0"/>
                        <a:ea typeface="ＭＳ Ｐゴシック" pitchFamily="50" charset="-128"/>
                      </a:endParaRPr>
                    </a:p>
                  </a:txBody>
                  <a:tcPr marL="55721" marR="55721" marT="25718" marB="2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endParaRPr kumimoji="1" lang="ja-JP" altLang="ja-JP" sz="2000" b="0" i="0" u="none" strike="noStrike" cap="none" normalizeH="0" baseline="0" dirty="0">
                        <a:ln>
                          <a:noFill/>
                        </a:ln>
                        <a:solidFill>
                          <a:schemeClr val="tx1"/>
                        </a:solidFill>
                        <a:effectLst/>
                        <a:latin typeface="Arial" charset="0"/>
                        <a:ea typeface="ＭＳ Ｐゴシック" pitchFamily="50" charset="-128"/>
                      </a:endParaRPr>
                    </a:p>
                  </a:txBody>
                  <a:tcPr marL="55721" marR="55721" marT="25718" marB="2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2000" b="0" i="0" u="none" strike="noStrike" cap="none" normalizeH="0" baseline="0" dirty="0">
                        <a:ln>
                          <a:noFill/>
                        </a:ln>
                        <a:solidFill>
                          <a:schemeClr val="tx1"/>
                        </a:solidFill>
                        <a:effectLst/>
                        <a:latin typeface="Arial" charset="0"/>
                        <a:ea typeface="ＭＳ Ｐゴシック" pitchFamily="50" charset="-128"/>
                      </a:endParaRPr>
                    </a:p>
                  </a:txBody>
                  <a:tcPr marL="55721" marR="55721" marT="25718" marB="2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2000" b="0" i="0" u="none" strike="noStrike" cap="none" normalizeH="0" baseline="0" dirty="0">
                        <a:ln>
                          <a:noFill/>
                        </a:ln>
                        <a:solidFill>
                          <a:schemeClr val="tx1"/>
                        </a:solidFill>
                        <a:effectLst/>
                        <a:latin typeface="Arial" charset="0"/>
                        <a:ea typeface="ＭＳ Ｐゴシック" pitchFamily="50" charset="-128"/>
                      </a:endParaRPr>
                    </a:p>
                  </a:txBody>
                  <a:tcPr marL="55721" marR="55721" marT="25718" marB="2571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259187969"/>
                  </a:ext>
                </a:extLst>
              </a:tr>
              <a:tr h="1036936">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Arial" charset="0"/>
                          <a:ea typeface="ＭＳ Ｐゴシック" pitchFamily="50" charset="-128"/>
                        </a:rPr>
                        <a:t>地</a:t>
                      </a:r>
                      <a:endParaRPr kumimoji="1" lang="en-US" altLang="ja-JP" sz="1000" b="0" i="0" u="none" strike="noStrike" cap="none" normalizeH="0" baseline="0" dirty="0">
                        <a:ln>
                          <a:noFill/>
                        </a:ln>
                        <a:solidFill>
                          <a:schemeClr val="tx1"/>
                        </a:solidFill>
                        <a:effectLst/>
                        <a:latin typeface="Arial" charset="0"/>
                        <a:ea typeface="ＭＳ Ｐゴシック" pitchFamily="50" charset="-128"/>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Arial" charset="0"/>
                          <a:ea typeface="ＭＳ Ｐゴシック" pitchFamily="50" charset="-128"/>
                        </a:rPr>
                        <a:t>域</a:t>
                      </a:r>
                      <a:endParaRPr kumimoji="1" lang="en-US" altLang="ja-JP" sz="1000" b="0" i="0" u="none" strike="noStrike" cap="none" normalizeH="0" baseline="0" dirty="0">
                        <a:ln>
                          <a:noFill/>
                        </a:ln>
                        <a:solidFill>
                          <a:schemeClr val="tx1"/>
                        </a:solidFill>
                        <a:effectLst/>
                        <a:latin typeface="Arial" charset="0"/>
                        <a:ea typeface="ＭＳ Ｐゴシック" pitchFamily="50" charset="-128"/>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Arial" charset="0"/>
                          <a:ea typeface="ＭＳ Ｐゴシック" pitchFamily="50" charset="-128"/>
                        </a:rPr>
                        <a:t>連</a:t>
                      </a:r>
                      <a:endParaRPr kumimoji="1" lang="en-US" altLang="ja-JP" sz="1000" b="0" i="0" u="none" strike="noStrike" cap="none" normalizeH="0" baseline="0" dirty="0">
                        <a:ln>
                          <a:noFill/>
                        </a:ln>
                        <a:solidFill>
                          <a:schemeClr val="tx1"/>
                        </a:solidFill>
                        <a:effectLst/>
                        <a:latin typeface="Arial" charset="0"/>
                        <a:ea typeface="ＭＳ Ｐゴシック" pitchFamily="50" charset="-128"/>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000" b="0" i="0" u="none" strike="noStrike" cap="none" normalizeH="0" baseline="0" dirty="0">
                          <a:ln>
                            <a:noFill/>
                          </a:ln>
                          <a:solidFill>
                            <a:schemeClr val="tx1"/>
                          </a:solidFill>
                          <a:effectLst/>
                          <a:latin typeface="Arial" charset="0"/>
                          <a:ea typeface="ＭＳ Ｐゴシック" pitchFamily="50" charset="-128"/>
                        </a:rPr>
                        <a:t>携</a:t>
                      </a:r>
                    </a:p>
                  </a:txBody>
                  <a:tcPr marL="55721" marR="55721" marT="25718" marB="25718"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2000" b="0" i="0" u="none" strike="noStrike" cap="none" normalizeH="0" baseline="0" dirty="0">
                        <a:ln>
                          <a:noFill/>
                        </a:ln>
                        <a:solidFill>
                          <a:schemeClr val="tx1"/>
                        </a:solidFill>
                        <a:effectLst/>
                        <a:latin typeface="Arial" charset="0"/>
                        <a:ea typeface="ＭＳ Ｐゴシック" pitchFamily="50" charset="-128"/>
                      </a:endParaRPr>
                    </a:p>
                  </a:txBody>
                  <a:tcPr marL="55721" marR="55721" marT="25718" marB="2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endParaRPr kumimoji="1" lang="ja-JP" altLang="ja-JP" sz="2000" b="0" i="0" u="none" strike="noStrike" cap="none" normalizeH="0" baseline="0" dirty="0">
                        <a:ln>
                          <a:noFill/>
                        </a:ln>
                        <a:solidFill>
                          <a:schemeClr val="tx1"/>
                        </a:solidFill>
                        <a:effectLst/>
                        <a:latin typeface="Arial" charset="0"/>
                        <a:ea typeface="ＭＳ Ｐゴシック" pitchFamily="50" charset="-128"/>
                      </a:endParaRPr>
                    </a:p>
                  </a:txBody>
                  <a:tcPr marL="55721" marR="55721" marT="25718" marB="2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2000" b="0" i="0" u="none" strike="noStrike" cap="none" normalizeH="0" baseline="0" dirty="0">
                        <a:ln>
                          <a:noFill/>
                        </a:ln>
                        <a:solidFill>
                          <a:schemeClr val="tx1"/>
                        </a:solidFill>
                        <a:effectLst/>
                        <a:latin typeface="Arial" charset="0"/>
                        <a:ea typeface="ＭＳ Ｐゴシック" pitchFamily="50" charset="-128"/>
                      </a:endParaRPr>
                    </a:p>
                  </a:txBody>
                  <a:tcPr marL="55721" marR="55721" marT="25718" marB="2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2000" b="0" i="0" u="none" strike="noStrike" cap="none" normalizeH="0" baseline="0" dirty="0">
                        <a:ln>
                          <a:noFill/>
                        </a:ln>
                        <a:solidFill>
                          <a:schemeClr val="tx1"/>
                        </a:solidFill>
                        <a:effectLst/>
                        <a:latin typeface="Arial" charset="0"/>
                        <a:ea typeface="ＭＳ Ｐゴシック" pitchFamily="50" charset="-128"/>
                      </a:endParaRPr>
                    </a:p>
                  </a:txBody>
                  <a:tcPr marL="55721" marR="55721" marT="25718" marB="2571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
        <p:nvSpPr>
          <p:cNvPr id="26659" name="Rectangle 2786"/>
          <p:cNvSpPr>
            <a:spLocks noChangeArrowheads="1"/>
          </p:cNvSpPr>
          <p:nvPr/>
        </p:nvSpPr>
        <p:spPr bwMode="auto">
          <a:xfrm>
            <a:off x="2421481" y="205778"/>
            <a:ext cx="4301041" cy="324148"/>
          </a:xfrm>
          <a:prstGeom prst="rect">
            <a:avLst/>
          </a:prstGeom>
          <a:noFill/>
          <a:ln w="12700" algn="ctr">
            <a:noFill/>
            <a:miter lim="800000"/>
            <a:headEnd/>
            <a:tailEnd/>
          </a:ln>
        </p:spPr>
        <p:txBody>
          <a:bodyPr anchor="ctr"/>
          <a:lstStyle/>
          <a:p>
            <a:pPr algn="ctr" fontAlgn="base">
              <a:spcBef>
                <a:spcPct val="0"/>
              </a:spcBef>
              <a:spcAft>
                <a:spcPct val="0"/>
              </a:spcAft>
            </a:pPr>
            <a:r>
              <a:rPr lang="ja-JP" altLang="en-US" sz="1575" b="1" dirty="0">
                <a:solidFill>
                  <a:srgbClr val="000000"/>
                </a:solidFill>
              </a:rPr>
              <a:t>ニーズ・課題の整理表作成時の留意点（例）</a:t>
            </a:r>
            <a:endParaRPr lang="ja-JP" altLang="en-US" sz="900" b="1" dirty="0">
              <a:solidFill>
                <a:srgbClr val="000000"/>
              </a:solidFill>
            </a:endParaRPr>
          </a:p>
        </p:txBody>
      </p:sp>
      <p:sp>
        <p:nvSpPr>
          <p:cNvPr id="26661" name="Rectangle 2786"/>
          <p:cNvSpPr>
            <a:spLocks noChangeArrowheads="1"/>
          </p:cNvSpPr>
          <p:nvPr/>
        </p:nvSpPr>
        <p:spPr bwMode="auto">
          <a:xfrm>
            <a:off x="6775220" y="537786"/>
            <a:ext cx="2187807" cy="235129"/>
          </a:xfrm>
          <a:prstGeom prst="rect">
            <a:avLst/>
          </a:prstGeom>
          <a:noFill/>
          <a:ln w="12700" algn="ctr">
            <a:noFill/>
            <a:miter lim="800000"/>
            <a:headEnd/>
            <a:tailEnd/>
          </a:ln>
        </p:spPr>
        <p:txBody>
          <a:bodyPr anchor="ctr"/>
          <a:lstStyle/>
          <a:p>
            <a:pPr fontAlgn="base">
              <a:spcBef>
                <a:spcPct val="0"/>
              </a:spcBef>
              <a:spcAft>
                <a:spcPct val="0"/>
              </a:spcAft>
            </a:pPr>
            <a:r>
              <a:rPr lang="ja-JP" altLang="en-US" sz="788" b="1" dirty="0">
                <a:solidFill>
                  <a:srgbClr val="000000"/>
                </a:solidFill>
              </a:rPr>
              <a:t>　　　　　　　　　　　　　　　　　　　　　　　　　　　　　　　　　　　　　　　　　　　</a:t>
            </a:r>
            <a:r>
              <a:rPr lang="ja-JP" altLang="en-US" sz="900" b="1" u="sng" dirty="0">
                <a:solidFill>
                  <a:srgbClr val="000000"/>
                </a:solidFill>
              </a:rPr>
              <a:t>利用者名　　　　　　　　さん</a:t>
            </a:r>
            <a:br>
              <a:rPr lang="ja-JP" altLang="en-US" sz="900" b="1" dirty="0">
                <a:solidFill>
                  <a:srgbClr val="000000"/>
                </a:solidFill>
              </a:rPr>
            </a:br>
            <a:endParaRPr lang="ja-JP" altLang="en-US" sz="900" b="1" dirty="0">
              <a:solidFill>
                <a:srgbClr val="000000"/>
              </a:solidFill>
            </a:endParaRPr>
          </a:p>
        </p:txBody>
      </p:sp>
      <p:sp>
        <p:nvSpPr>
          <p:cNvPr id="9" name="角丸四角形吹き出し 8"/>
          <p:cNvSpPr/>
          <p:nvPr/>
        </p:nvSpPr>
        <p:spPr>
          <a:xfrm>
            <a:off x="1019786" y="2244632"/>
            <a:ext cx="1539821" cy="3989180"/>
          </a:xfrm>
          <a:prstGeom prst="wedgeRoundRectCallout">
            <a:avLst>
              <a:gd name="adj1" fmla="val -10217"/>
              <a:gd name="adj2" fmla="val -65908"/>
              <a:gd name="adj3" fmla="val 16667"/>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52685" indent="-52685"/>
            <a:r>
              <a:rPr lang="ja-JP" altLang="en-US" sz="1400" b="1" dirty="0">
                <a:solidFill>
                  <a:srgbClr val="FF0000"/>
                </a:solidFill>
                <a:latin typeface="メイリオ" panose="020B0604030504040204" pitchFamily="50" charset="-128"/>
                <a:ea typeface="メイリオ" panose="020B0604030504040204" pitchFamily="50" charset="-128"/>
              </a:rPr>
              <a:t>・「</a:t>
            </a:r>
            <a:r>
              <a:rPr lang="ja-JP" altLang="en-US" sz="1400" b="1">
                <a:solidFill>
                  <a:srgbClr val="FF0000"/>
                </a:solidFill>
                <a:latin typeface="メイリオ" panose="020B0604030504040204" pitchFamily="50" charset="-128"/>
                <a:ea typeface="メイリオ" panose="020B0604030504040204" pitchFamily="50" charset="-128"/>
              </a:rPr>
              <a:t>誰」が欲した「ニーズ</a:t>
            </a:r>
            <a:r>
              <a:rPr lang="ja-JP" altLang="en-US" sz="1400" b="1" dirty="0">
                <a:solidFill>
                  <a:srgbClr val="FF0000"/>
                </a:solidFill>
                <a:latin typeface="メイリオ" panose="020B0604030504040204" pitchFamily="50" charset="-128"/>
                <a:ea typeface="メイリオ" panose="020B0604030504040204" pitchFamily="50" charset="-128"/>
              </a:rPr>
              <a:t>」</a:t>
            </a:r>
            <a:r>
              <a:rPr lang="ja-JP" altLang="en-US" sz="1400" b="1" dirty="0" err="1">
                <a:solidFill>
                  <a:srgbClr val="FF0000"/>
                </a:solidFill>
                <a:latin typeface="メイリオ" panose="020B0604030504040204" pitchFamily="50" charset="-128"/>
                <a:ea typeface="メイリオ" panose="020B0604030504040204" pitchFamily="50" charset="-128"/>
              </a:rPr>
              <a:t>かを</a:t>
            </a:r>
            <a:r>
              <a:rPr lang="ja-JP" altLang="en-US" sz="1400" b="1" dirty="0">
                <a:solidFill>
                  <a:srgbClr val="FF0000"/>
                </a:solidFill>
                <a:latin typeface="メイリオ" panose="020B0604030504040204" pitchFamily="50" charset="-128"/>
                <a:ea typeface="メイリオ" panose="020B0604030504040204" pitchFamily="50" charset="-128"/>
              </a:rPr>
              <a:t>明確に記載し整理することがポイント．</a:t>
            </a:r>
            <a:endParaRPr lang="en-US" altLang="ja-JP" sz="1400" b="1" dirty="0">
              <a:solidFill>
                <a:srgbClr val="FF0000"/>
              </a:solidFill>
              <a:latin typeface="メイリオ" panose="020B0604030504040204" pitchFamily="50" charset="-128"/>
              <a:ea typeface="メイリオ" panose="020B0604030504040204" pitchFamily="50" charset="-128"/>
            </a:endParaRPr>
          </a:p>
          <a:p>
            <a:pPr marL="52685" indent="-52685"/>
            <a:endParaRPr lang="en-US" altLang="ja-JP" sz="1400" b="1" dirty="0">
              <a:solidFill>
                <a:srgbClr val="FF0000"/>
              </a:solidFill>
              <a:latin typeface="メイリオ" panose="020B0604030504040204" pitchFamily="50" charset="-128"/>
              <a:ea typeface="メイリオ" panose="020B0604030504040204" pitchFamily="50" charset="-128"/>
            </a:endParaRPr>
          </a:p>
          <a:p>
            <a:pPr marL="52685" indent="-52685"/>
            <a:r>
              <a:rPr lang="ja-JP" altLang="en-US" sz="1400" b="1">
                <a:solidFill>
                  <a:srgbClr val="FF0000"/>
                </a:solidFill>
                <a:latin typeface="メイリオ" panose="020B0604030504040204" pitchFamily="50" charset="-128"/>
                <a:ea typeface="メイリオ" panose="020B0604030504040204" pitchFamily="50" charset="-128"/>
              </a:rPr>
              <a:t>例えば、</a:t>
            </a:r>
            <a:endParaRPr lang="en-US" altLang="ja-JP" sz="1400" b="1" dirty="0">
              <a:solidFill>
                <a:srgbClr val="FF0000"/>
              </a:solidFill>
              <a:latin typeface="メイリオ" panose="020B0604030504040204" pitchFamily="50" charset="-128"/>
              <a:ea typeface="メイリオ" panose="020B0604030504040204" pitchFamily="50" charset="-128"/>
            </a:endParaRPr>
          </a:p>
          <a:p>
            <a:pPr marL="52685" indent="-52685"/>
            <a:r>
              <a:rPr lang="ja-JP" altLang="en-US" sz="1400" b="1">
                <a:solidFill>
                  <a:srgbClr val="FF0000"/>
                </a:solidFill>
                <a:latin typeface="メイリオ" panose="020B0604030504040204" pitchFamily="50" charset="-128"/>
                <a:ea typeface="メイリオ" panose="020B0604030504040204" pitchFamily="50" charset="-128"/>
              </a:rPr>
              <a:t>①</a:t>
            </a:r>
            <a:r>
              <a:rPr lang="ja-JP" altLang="en-US" sz="1400" b="1" dirty="0">
                <a:solidFill>
                  <a:srgbClr val="FF0000"/>
                </a:solidFill>
                <a:latin typeface="メイリオ" panose="020B0604030504040204" pitchFamily="50" charset="-128"/>
                <a:ea typeface="メイリオ" panose="020B0604030504040204" pitchFamily="50" charset="-128"/>
              </a:rPr>
              <a:t>保護者のニーズ</a:t>
            </a:r>
            <a:r>
              <a:rPr lang="ja-JP" altLang="en-US" sz="1400" b="1">
                <a:solidFill>
                  <a:srgbClr val="FF0000"/>
                </a:solidFill>
                <a:latin typeface="メイリオ" panose="020B0604030504040204" pitchFamily="50" charset="-128"/>
                <a:ea typeface="メイリオ" panose="020B0604030504040204" pitchFamily="50" charset="-128"/>
              </a:rPr>
              <a:t>を子どもが</a:t>
            </a:r>
            <a:r>
              <a:rPr lang="ja-JP" altLang="en-US" sz="1400" b="1" dirty="0">
                <a:solidFill>
                  <a:srgbClr val="FF0000"/>
                </a:solidFill>
                <a:latin typeface="メイリオ" panose="020B0604030504040204" pitchFamily="50" charset="-128"/>
                <a:ea typeface="メイリオ" panose="020B0604030504040204" pitchFamily="50" charset="-128"/>
              </a:rPr>
              <a:t>欲したように</a:t>
            </a:r>
            <a:r>
              <a:rPr lang="ja-JP" altLang="en-US" sz="1400" b="1">
                <a:solidFill>
                  <a:srgbClr val="FF0000"/>
                </a:solidFill>
                <a:latin typeface="メイリオ" panose="020B0604030504040204" pitchFamily="50" charset="-128"/>
                <a:ea typeface="メイリオ" panose="020B0604030504040204" pitchFamily="50" charset="-128"/>
              </a:rPr>
              <a:t>書かないこと</a:t>
            </a:r>
            <a:endParaRPr lang="en-US" altLang="ja-JP" sz="1400" b="1" dirty="0">
              <a:solidFill>
                <a:srgbClr val="FF0000"/>
              </a:solidFill>
              <a:latin typeface="メイリオ" panose="020B0604030504040204" pitchFamily="50" charset="-128"/>
              <a:ea typeface="メイリオ" panose="020B0604030504040204" pitchFamily="50" charset="-128"/>
            </a:endParaRPr>
          </a:p>
          <a:p>
            <a:pPr marL="52685" indent="-52685"/>
            <a:r>
              <a:rPr lang="ja-JP" altLang="en-US" sz="1400" b="1">
                <a:solidFill>
                  <a:srgbClr val="FF0000"/>
                </a:solidFill>
                <a:latin typeface="メイリオ" panose="020B0604030504040204" pitchFamily="50" charset="-128"/>
                <a:ea typeface="メイリオ" panose="020B0604030504040204" pitchFamily="50" charset="-128"/>
              </a:rPr>
              <a:t>②</a:t>
            </a:r>
            <a:r>
              <a:rPr lang="ja-JP" altLang="en-US" sz="1400" b="1" dirty="0">
                <a:solidFill>
                  <a:srgbClr val="FF0000"/>
                </a:solidFill>
                <a:latin typeface="メイリオ" panose="020B0604030504040204" pitchFamily="50" charset="-128"/>
                <a:ea typeface="メイリオ" panose="020B0604030504040204" pitchFamily="50" charset="-128"/>
              </a:rPr>
              <a:t>支援者から見た発達ニーズ（感覚ニーズや運動ニーズ）もわけること</a:t>
            </a:r>
            <a:endParaRPr lang="en-US" altLang="ja-JP" sz="1400" b="1" dirty="0">
              <a:solidFill>
                <a:srgbClr val="FF0000"/>
              </a:solidFill>
              <a:latin typeface="メイリオ" panose="020B0604030504040204" pitchFamily="50" charset="-128"/>
              <a:ea typeface="メイリオ" panose="020B0604030504040204" pitchFamily="50" charset="-128"/>
            </a:endParaRPr>
          </a:p>
        </p:txBody>
      </p:sp>
      <p:sp>
        <p:nvSpPr>
          <p:cNvPr id="23" name="角丸四角形吹き出し 22"/>
          <p:cNvSpPr/>
          <p:nvPr/>
        </p:nvSpPr>
        <p:spPr>
          <a:xfrm>
            <a:off x="4871535" y="3243475"/>
            <a:ext cx="1721318" cy="2990338"/>
          </a:xfrm>
          <a:prstGeom prst="wedgeRoundRectCallout">
            <a:avLst>
              <a:gd name="adj1" fmla="val -14213"/>
              <a:gd name="adj2" fmla="val 58735"/>
              <a:gd name="adj3" fmla="val 16667"/>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marL="52685" indent="-52685"/>
            <a:r>
              <a:rPr lang="ja-JP" altLang="en-US" sz="1400" b="1" dirty="0">
                <a:solidFill>
                  <a:srgbClr val="FF0000"/>
                </a:solidFill>
                <a:latin typeface="メイリオ" panose="020B0604030504040204" pitchFamily="50" charset="-128"/>
                <a:ea typeface="メイリオ" panose="020B0604030504040204" pitchFamily="50" charset="-128"/>
              </a:rPr>
              <a:t>・「支援者が気になる」等と思う根拠は何！</a:t>
            </a:r>
            <a:endParaRPr lang="en-US" altLang="ja-JP" sz="1400" b="1" dirty="0">
              <a:solidFill>
                <a:srgbClr val="FF0000"/>
              </a:solidFill>
              <a:latin typeface="メイリオ" panose="020B0604030504040204" pitchFamily="50" charset="-128"/>
              <a:ea typeface="メイリオ" panose="020B0604030504040204" pitchFamily="50" charset="-128"/>
            </a:endParaRPr>
          </a:p>
          <a:p>
            <a:pPr marL="52685" indent="-52685"/>
            <a:r>
              <a:rPr lang="ja-JP" altLang="en-US" sz="1400" b="1" dirty="0">
                <a:solidFill>
                  <a:srgbClr val="FF0000"/>
                </a:solidFill>
                <a:latin typeface="メイリオ" panose="020B0604030504040204" pitchFamily="50" charset="-128"/>
                <a:ea typeface="メイリオ" panose="020B0604030504040204" pitchFamily="50" charset="-128"/>
              </a:rPr>
              <a:t>・障害特性や家族像、地域資源等の一般的なイメージから推察される「強み・可能性」の記載にとどまらないこと</a:t>
            </a:r>
            <a:endParaRPr lang="en-US" altLang="ja-JP" sz="1400" b="1" dirty="0">
              <a:solidFill>
                <a:srgbClr val="FF0000"/>
              </a:solidFill>
              <a:latin typeface="メイリオ" panose="020B0604030504040204" pitchFamily="50" charset="-128"/>
              <a:ea typeface="メイリオ" panose="020B0604030504040204" pitchFamily="50" charset="-128"/>
            </a:endParaRPr>
          </a:p>
          <a:p>
            <a:pPr marL="52685" indent="-52685"/>
            <a:r>
              <a:rPr lang="ja-JP" altLang="en-US" sz="1400" b="1" dirty="0">
                <a:solidFill>
                  <a:srgbClr val="FF0000"/>
                </a:solidFill>
                <a:latin typeface="メイリオ" panose="020B0604030504040204" pitchFamily="50" charset="-128"/>
                <a:ea typeface="メイリオ" panose="020B0604030504040204" pitchFamily="50" charset="-128"/>
              </a:rPr>
              <a:t>・より個別性を持たせるため、具体的に記載する</a:t>
            </a:r>
            <a:endParaRPr lang="en-US" altLang="ja-JP" sz="1400" b="1" dirty="0">
              <a:solidFill>
                <a:srgbClr val="FF0000"/>
              </a:solidFill>
              <a:latin typeface="メイリオ" panose="020B0604030504040204" pitchFamily="50" charset="-128"/>
              <a:ea typeface="メイリオ" panose="020B0604030504040204" pitchFamily="50" charset="-128"/>
            </a:endParaRPr>
          </a:p>
        </p:txBody>
      </p:sp>
      <p:grpSp>
        <p:nvGrpSpPr>
          <p:cNvPr id="24" name="グループ化 23"/>
          <p:cNvGrpSpPr/>
          <p:nvPr/>
        </p:nvGrpSpPr>
        <p:grpSpPr>
          <a:xfrm>
            <a:off x="4729951" y="1872637"/>
            <a:ext cx="3958192" cy="846812"/>
            <a:chOff x="1106398" y="4563002"/>
            <a:chExt cx="3798819" cy="2016223"/>
          </a:xfrm>
        </p:grpSpPr>
        <p:sp>
          <p:nvSpPr>
            <p:cNvPr id="25" name="角丸四角形吹き出し 24"/>
            <p:cNvSpPr/>
            <p:nvPr/>
          </p:nvSpPr>
          <p:spPr>
            <a:xfrm>
              <a:off x="1886379" y="4588095"/>
              <a:ext cx="2850597" cy="1721225"/>
            </a:xfrm>
            <a:prstGeom prst="wedgeRoundRectCallout">
              <a:avLst>
                <a:gd name="adj1" fmla="val 29204"/>
                <a:gd name="adj2" fmla="val -85809"/>
                <a:gd name="adj3" fmla="val 16667"/>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2685" indent="-52685"/>
              <a:endParaRPr lang="en-US" altLang="ja-JP" sz="1400" b="1" dirty="0">
                <a:solidFill>
                  <a:srgbClr val="FF0000"/>
                </a:solidFill>
                <a:latin typeface="メイリオ" panose="020B0604030504040204" pitchFamily="50" charset="-128"/>
                <a:ea typeface="メイリオ" panose="020B0604030504040204" pitchFamily="50" charset="-128"/>
              </a:endParaRPr>
            </a:p>
          </p:txBody>
        </p:sp>
        <p:sp>
          <p:nvSpPr>
            <p:cNvPr id="27" name="角丸四角形吹き出し 26"/>
            <p:cNvSpPr/>
            <p:nvPr/>
          </p:nvSpPr>
          <p:spPr>
            <a:xfrm>
              <a:off x="1106398" y="4563002"/>
              <a:ext cx="3798819" cy="2016223"/>
            </a:xfrm>
            <a:prstGeom prst="wedgeRoundRectCallout">
              <a:avLst>
                <a:gd name="adj1" fmla="val -20784"/>
                <a:gd name="adj2" fmla="val -80471"/>
                <a:gd name="adj3" fmla="val 16667"/>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2685" indent="-52685"/>
              <a:r>
                <a:rPr lang="ja-JP" altLang="en-US" sz="1400" b="1" dirty="0">
                  <a:solidFill>
                    <a:srgbClr val="FF0000"/>
                  </a:solidFill>
                  <a:latin typeface="メイリオ" panose="020B0604030504040204" pitchFamily="50" charset="-128"/>
                  <a:ea typeface="メイリオ" panose="020B0604030504040204" pitchFamily="50" charset="-128"/>
                </a:rPr>
                <a:t>「支援者の知識と技量があからさまになる」</a:t>
              </a:r>
              <a:endParaRPr lang="en-US" altLang="ja-JP" sz="1400" b="1" dirty="0">
                <a:solidFill>
                  <a:srgbClr val="FF0000"/>
                </a:solidFill>
                <a:latin typeface="メイリオ" panose="020B0604030504040204" pitchFamily="50" charset="-128"/>
                <a:ea typeface="メイリオ" panose="020B0604030504040204" pitchFamily="50" charset="-128"/>
              </a:endParaRPr>
            </a:p>
            <a:p>
              <a:pPr marL="52685" indent="-52685"/>
              <a:r>
                <a:rPr lang="ja-JP" altLang="en-US" sz="1400" b="1" dirty="0">
                  <a:solidFill>
                    <a:srgbClr val="FF0000"/>
                  </a:solidFill>
                  <a:latin typeface="メイリオ" panose="020B0604030504040204" pitchFamily="50" charset="-128"/>
                  <a:ea typeface="メイリオ" panose="020B0604030504040204" pitchFamily="50" charset="-128"/>
                </a:rPr>
                <a:t>・左記のニーズの把握、状態の評価の内容を基に論理的に記載できるか！</a:t>
              </a:r>
              <a:endParaRPr lang="en-US" altLang="ja-JP" sz="1400" b="1" dirty="0">
                <a:solidFill>
                  <a:srgbClr val="FF0000"/>
                </a:solidFill>
                <a:latin typeface="メイリオ" panose="020B0604030504040204" pitchFamily="50" charset="-128"/>
                <a:ea typeface="メイリオ" panose="020B0604030504040204" pitchFamily="50" charset="-128"/>
              </a:endParaRPr>
            </a:p>
          </p:txBody>
        </p:sp>
      </p:grpSp>
      <p:sp>
        <p:nvSpPr>
          <p:cNvPr id="31" name="角丸四角形吹き出し 30"/>
          <p:cNvSpPr/>
          <p:nvPr/>
        </p:nvSpPr>
        <p:spPr>
          <a:xfrm>
            <a:off x="6897655" y="3243474"/>
            <a:ext cx="1721318" cy="2996104"/>
          </a:xfrm>
          <a:prstGeom prst="wedgeRoundRectCallout">
            <a:avLst>
              <a:gd name="adj1" fmla="val -13934"/>
              <a:gd name="adj2" fmla="val 61513"/>
              <a:gd name="adj3" fmla="val 16667"/>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marL="52685" indent="-52685"/>
            <a:r>
              <a:rPr lang="ja-JP" altLang="en-US" sz="1400" b="1" dirty="0">
                <a:solidFill>
                  <a:srgbClr val="FF0000"/>
                </a:solidFill>
                <a:latin typeface="メイリオ" panose="020B0604030504040204" pitchFamily="50" charset="-128"/>
                <a:ea typeface="メイリオ" panose="020B0604030504040204" pitchFamily="50" charset="-128"/>
              </a:rPr>
              <a:t>・左記のニーズの記載内容と主語が一致するとは限らない。解決すべき課題の主語を明確化することでどこにアプローチすべきかが定まる</a:t>
            </a:r>
            <a:endParaRPr lang="en-US" altLang="ja-JP" sz="1400" b="1" dirty="0">
              <a:solidFill>
                <a:srgbClr val="FF0000"/>
              </a:solidFill>
              <a:latin typeface="メイリオ" panose="020B0604030504040204" pitchFamily="50" charset="-128"/>
              <a:ea typeface="メイリオ" panose="020B0604030504040204" pitchFamily="50" charset="-128"/>
            </a:endParaRPr>
          </a:p>
          <a:p>
            <a:pPr marL="52685" indent="-52685"/>
            <a:r>
              <a:rPr lang="ja-JP" altLang="en-US" sz="1400" b="1" dirty="0">
                <a:solidFill>
                  <a:srgbClr val="FF0000"/>
                </a:solidFill>
                <a:latin typeface="メイリオ" panose="020B0604030504040204" pitchFamily="50" charset="-128"/>
                <a:ea typeface="メイリオ" panose="020B0604030504040204" pitchFamily="50" charset="-128"/>
              </a:rPr>
              <a:t>・ここで挙げられた記載内容が、「個別支援計画」の具体的な到達目標となりうる</a:t>
            </a:r>
            <a:endParaRPr lang="en-US" altLang="ja-JP" sz="1400" b="1" dirty="0">
              <a:solidFill>
                <a:srgbClr val="FF0000"/>
              </a:solidFill>
              <a:latin typeface="メイリオ" panose="020B0604030504040204" pitchFamily="50" charset="-128"/>
              <a:ea typeface="メイリオ" panose="020B0604030504040204" pitchFamily="50" charset="-128"/>
            </a:endParaRPr>
          </a:p>
        </p:txBody>
      </p:sp>
      <p:sp>
        <p:nvSpPr>
          <p:cNvPr id="15" name="角丸四角形吹き出し 14"/>
          <p:cNvSpPr/>
          <p:nvPr/>
        </p:nvSpPr>
        <p:spPr>
          <a:xfrm>
            <a:off x="2904098" y="2244631"/>
            <a:ext cx="1539821" cy="3989181"/>
          </a:xfrm>
          <a:prstGeom prst="wedgeRoundRectCallout">
            <a:avLst>
              <a:gd name="adj1" fmla="val -9146"/>
              <a:gd name="adj2" fmla="val -64304"/>
              <a:gd name="adj3" fmla="val 16667"/>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52685" indent="-52685"/>
            <a:r>
              <a:rPr lang="ja-JP" altLang="en-US" sz="1400" b="1" dirty="0">
                <a:solidFill>
                  <a:srgbClr val="FF0000"/>
                </a:solidFill>
                <a:latin typeface="メイリオ" panose="020B0604030504040204" pitchFamily="50" charset="-128"/>
                <a:ea typeface="メイリオ" panose="020B0604030504040204" pitchFamily="50" charset="-128"/>
              </a:rPr>
              <a:t>・まずは、聞き取り表、モニタリング情報等に記載されている状況で左記に挙げたニーズに該当する文言をそのまま抽出する。</a:t>
            </a:r>
            <a:endParaRPr lang="en-US" altLang="ja-JP" sz="1400" b="1" dirty="0">
              <a:solidFill>
                <a:srgbClr val="FF0000"/>
              </a:solidFill>
              <a:latin typeface="メイリオ" panose="020B0604030504040204" pitchFamily="50" charset="-128"/>
              <a:ea typeface="メイリオ" panose="020B0604030504040204" pitchFamily="50" charset="-128"/>
            </a:endParaRPr>
          </a:p>
          <a:p>
            <a:pPr marL="52685" indent="-52685"/>
            <a:endParaRPr lang="en-US" altLang="ja-JP" sz="1400" b="1" dirty="0">
              <a:solidFill>
                <a:srgbClr val="FF0000"/>
              </a:solidFill>
              <a:latin typeface="メイリオ" panose="020B0604030504040204" pitchFamily="50" charset="-128"/>
              <a:ea typeface="メイリオ" panose="020B0604030504040204" pitchFamily="50" charset="-128"/>
            </a:endParaRPr>
          </a:p>
          <a:p>
            <a:pPr marL="52685" indent="-52685"/>
            <a:r>
              <a:rPr lang="ja-JP" altLang="en-US" sz="1400" b="1">
                <a:solidFill>
                  <a:srgbClr val="FF0000"/>
                </a:solidFill>
                <a:latin typeface="メイリオ" panose="020B0604030504040204" pitchFamily="50" charset="-128"/>
                <a:ea typeface="メイリオ" panose="020B0604030504040204" pitchFamily="50" charset="-128"/>
              </a:rPr>
              <a:t>・</a:t>
            </a:r>
            <a:r>
              <a:rPr lang="ja-JP" altLang="en-US" sz="1400" b="1" dirty="0">
                <a:solidFill>
                  <a:srgbClr val="FF0000"/>
                </a:solidFill>
                <a:latin typeface="メイリオ" panose="020B0604030504040204" pitchFamily="50" charset="-128"/>
                <a:ea typeface="メイリオ" panose="020B0604030504040204" pitchFamily="50" charset="-128"/>
              </a:rPr>
              <a:t>すでに参考とする書類の記載者（保護者、相談支援専門員、職員等）の主観のもとに記載されている可能性が高いことに留意して読み取る</a:t>
            </a:r>
            <a:endParaRPr lang="en-US" altLang="ja-JP" sz="1400" b="1" dirty="0">
              <a:solidFill>
                <a:srgbClr val="FF0000"/>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75368435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コンテンツ プレースホルダー 7">
            <a:extLst>
              <a:ext uri="{FF2B5EF4-FFF2-40B4-BE49-F238E27FC236}">
                <a16:creationId xmlns:a16="http://schemas.microsoft.com/office/drawing/2014/main" id="{9CEAE7BE-6994-E24A-95CA-1E0F647402C3}"/>
              </a:ext>
            </a:extLst>
          </p:cNvPr>
          <p:cNvGraphicFramePr>
            <a:graphicFrameLocks noGrp="1"/>
          </p:cNvGraphicFramePr>
          <p:nvPr>
            <p:ph idx="1"/>
            <p:extLst>
              <p:ext uri="{D42A27DB-BD31-4B8C-83A1-F6EECF244321}">
                <p14:modId xmlns:p14="http://schemas.microsoft.com/office/powerpoint/2010/main" val="4078868379"/>
              </p:ext>
            </p:extLst>
          </p:nvPr>
        </p:nvGraphicFramePr>
        <p:xfrm>
          <a:off x="395288" y="685636"/>
          <a:ext cx="8326025" cy="5868004"/>
        </p:xfrm>
        <a:graphic>
          <a:graphicData uri="http://schemas.openxmlformats.org/drawingml/2006/table">
            <a:tbl>
              <a:tblPr firstRow="1" bandRow="1">
                <a:tableStyleId>{5940675A-B579-460E-94D1-54222C63F5DA}</a:tableStyleId>
              </a:tblPr>
              <a:tblGrid>
                <a:gridCol w="782159">
                  <a:extLst>
                    <a:ext uri="{9D8B030D-6E8A-4147-A177-3AD203B41FA5}">
                      <a16:colId xmlns:a16="http://schemas.microsoft.com/office/drawing/2014/main" val="3671049887"/>
                    </a:ext>
                  </a:extLst>
                </a:gridCol>
                <a:gridCol w="1390389">
                  <a:extLst>
                    <a:ext uri="{9D8B030D-6E8A-4147-A177-3AD203B41FA5}">
                      <a16:colId xmlns:a16="http://schemas.microsoft.com/office/drawing/2014/main" val="2864819647"/>
                    </a:ext>
                  </a:extLst>
                </a:gridCol>
                <a:gridCol w="1686112">
                  <a:extLst>
                    <a:ext uri="{9D8B030D-6E8A-4147-A177-3AD203B41FA5}">
                      <a16:colId xmlns:a16="http://schemas.microsoft.com/office/drawing/2014/main" val="3225598659"/>
                    </a:ext>
                  </a:extLst>
                </a:gridCol>
                <a:gridCol w="858741">
                  <a:extLst>
                    <a:ext uri="{9D8B030D-6E8A-4147-A177-3AD203B41FA5}">
                      <a16:colId xmlns:a16="http://schemas.microsoft.com/office/drawing/2014/main" val="2561383671"/>
                    </a:ext>
                  </a:extLst>
                </a:gridCol>
                <a:gridCol w="597509">
                  <a:extLst>
                    <a:ext uri="{9D8B030D-6E8A-4147-A177-3AD203B41FA5}">
                      <a16:colId xmlns:a16="http://schemas.microsoft.com/office/drawing/2014/main" val="3522470646"/>
                    </a:ext>
                  </a:extLst>
                </a:gridCol>
                <a:gridCol w="931887">
                  <a:extLst>
                    <a:ext uri="{9D8B030D-6E8A-4147-A177-3AD203B41FA5}">
                      <a16:colId xmlns:a16="http://schemas.microsoft.com/office/drawing/2014/main" val="948585348"/>
                    </a:ext>
                  </a:extLst>
                </a:gridCol>
                <a:gridCol w="1668190">
                  <a:extLst>
                    <a:ext uri="{9D8B030D-6E8A-4147-A177-3AD203B41FA5}">
                      <a16:colId xmlns:a16="http://schemas.microsoft.com/office/drawing/2014/main" val="1076813120"/>
                    </a:ext>
                  </a:extLst>
                </a:gridCol>
                <a:gridCol w="411038">
                  <a:extLst>
                    <a:ext uri="{9D8B030D-6E8A-4147-A177-3AD203B41FA5}">
                      <a16:colId xmlns:a16="http://schemas.microsoft.com/office/drawing/2014/main" val="670662666"/>
                    </a:ext>
                  </a:extLst>
                </a:gridCol>
              </a:tblGrid>
              <a:tr h="464170">
                <a:tc gridSpan="2">
                  <a:txBody>
                    <a:bodyPr/>
                    <a:lstStyle/>
                    <a:p>
                      <a:pPr algn="ctr"/>
                      <a:r>
                        <a:rPr kumimoji="1" lang="ja-JP" altLang="en-US" sz="1200" dirty="0">
                          <a:latin typeface="Meiryo" panose="020B0604030504040204" pitchFamily="34" charset="-128"/>
                          <a:ea typeface="Meiryo" panose="020B0604030504040204" pitchFamily="34" charset="-128"/>
                        </a:rPr>
                        <a:t>利用時及び本人・家族の</a:t>
                      </a:r>
                      <a:endParaRPr kumimoji="1" lang="en-US" altLang="ja-JP" sz="1200" dirty="0">
                        <a:latin typeface="Meiryo" panose="020B0604030504040204" pitchFamily="34" charset="-128"/>
                        <a:ea typeface="Meiryo" panose="020B0604030504040204" pitchFamily="34" charset="-128"/>
                      </a:endParaRPr>
                    </a:p>
                    <a:p>
                      <a:pPr algn="ctr"/>
                      <a:r>
                        <a:rPr kumimoji="1" lang="ja-JP" altLang="en-US" sz="1200" dirty="0">
                          <a:latin typeface="Meiryo" panose="020B0604030504040204" pitchFamily="34" charset="-128"/>
                          <a:ea typeface="Meiryo" panose="020B0604030504040204" pitchFamily="34" charset="-128"/>
                        </a:rPr>
                        <a:t>生活に対する意向</a:t>
                      </a:r>
                    </a:p>
                  </a:txBody>
                  <a:tcPr anchor="ctr">
                    <a:solidFill>
                      <a:srgbClr val="F9F98F"/>
                    </a:solidFill>
                  </a:tcPr>
                </a:tc>
                <a:tc hMerge="1">
                  <a:txBody>
                    <a:bodyPr/>
                    <a:lstStyle/>
                    <a:p>
                      <a:endParaRPr kumimoji="1" lang="ja-JP" altLang="en-US" sz="1200">
                        <a:latin typeface="Meiryo" panose="020B0604030504040204" pitchFamily="34" charset="-128"/>
                        <a:ea typeface="Meiryo" panose="020B0604030504040204" pitchFamily="34" charset="-128"/>
                      </a:endParaRPr>
                    </a:p>
                  </a:txBody>
                  <a:tcPr/>
                </a:tc>
                <a:tc gridSpan="6">
                  <a:txBody>
                    <a:bodyPr/>
                    <a:lstStyle/>
                    <a:p>
                      <a:endParaRPr kumimoji="1" lang="ja-JP" altLang="en-US"/>
                    </a:p>
                  </a:txBody>
                  <a:tcPr/>
                </a:tc>
                <a:tc hMerge="1">
                  <a:txBody>
                    <a:bodyPr/>
                    <a:lstStyle/>
                    <a:p>
                      <a:endParaRPr kumimoji="1" lang="ja-JP" altLang="en-US" sz="1200">
                        <a:latin typeface="Meiryo" panose="020B0604030504040204" pitchFamily="34" charset="-128"/>
                        <a:ea typeface="Meiryo" panose="020B0604030504040204" pitchFamily="34" charset="-128"/>
                      </a:endParaRPr>
                    </a:p>
                  </a:txBody>
                  <a:tcPr/>
                </a:tc>
                <a:tc hMerge="1">
                  <a:txBody>
                    <a:bodyPr/>
                    <a:lstStyle/>
                    <a:p>
                      <a:endParaRPr kumimoji="1" lang="ja-JP" altLang="en-US" sz="1200">
                        <a:latin typeface="Meiryo" panose="020B0604030504040204" pitchFamily="34" charset="-128"/>
                        <a:ea typeface="Meiryo" panose="020B0604030504040204" pitchFamily="34" charset="-128"/>
                      </a:endParaRPr>
                    </a:p>
                  </a:txBody>
                  <a:tcPr/>
                </a:tc>
                <a:tc hMerge="1">
                  <a:txBody>
                    <a:bodyPr/>
                    <a:lstStyle/>
                    <a:p>
                      <a:endParaRPr kumimoji="1" lang="ja-JP" altLang="en-US" sz="1200">
                        <a:latin typeface="Meiryo" panose="020B0604030504040204" pitchFamily="34" charset="-128"/>
                        <a:ea typeface="Meiryo" panose="020B0604030504040204" pitchFamily="34" charset="-128"/>
                      </a:endParaRPr>
                    </a:p>
                  </a:txBody>
                  <a:tcPr/>
                </a:tc>
                <a:tc hMerge="1">
                  <a:txBody>
                    <a:bodyPr/>
                    <a:lstStyle/>
                    <a:p>
                      <a:endParaRPr kumimoji="1" lang="ja-JP" altLang="en-US" sz="1200">
                        <a:latin typeface="Meiryo" panose="020B0604030504040204" pitchFamily="34" charset="-128"/>
                        <a:ea typeface="Meiryo" panose="020B0604030504040204" pitchFamily="34" charset="-128"/>
                      </a:endParaRPr>
                    </a:p>
                  </a:txBody>
                  <a:tcPr/>
                </a:tc>
                <a:tc hMerge="1">
                  <a:txBody>
                    <a:bodyPr/>
                    <a:lstStyle/>
                    <a:p>
                      <a:endParaRPr kumimoji="1" lang="ja-JP" altLang="en-US" sz="1200">
                        <a:latin typeface="Meiryo" panose="020B0604030504040204" pitchFamily="34" charset="-128"/>
                        <a:ea typeface="Meiryo" panose="020B0604030504040204" pitchFamily="34" charset="-128"/>
                      </a:endParaRPr>
                    </a:p>
                  </a:txBody>
                  <a:tcPr/>
                </a:tc>
                <a:extLst>
                  <a:ext uri="{0D108BD9-81ED-4DB2-BD59-A6C34878D82A}">
                    <a16:rowId xmlns:a16="http://schemas.microsoft.com/office/drawing/2014/main" val="3419131325"/>
                  </a:ext>
                </a:extLst>
              </a:tr>
              <a:tr h="170195">
                <a:tc gridSpan="8">
                  <a:txBody>
                    <a:bodyPr/>
                    <a:lstStyle/>
                    <a:p>
                      <a:pPr algn="ctr"/>
                      <a:endParaRPr kumimoji="1" lang="ja-JP" altLang="en-US" sz="500">
                        <a:latin typeface="Meiryo" panose="020B0604030504040204" pitchFamily="34" charset="-128"/>
                        <a:ea typeface="Meiryo" panose="020B0604030504040204" pitchFamily="34" charset="-128"/>
                      </a:endParaRPr>
                    </a:p>
                  </a:txBody>
                  <a:tcPr anchor="ctr"/>
                </a:tc>
                <a:tc hMerge="1">
                  <a:txBody>
                    <a:bodyPr/>
                    <a:lstStyle/>
                    <a:p>
                      <a:endParaRPr kumimoji="1" lang="ja-JP" altLang="en-US" sz="1200">
                        <a:latin typeface="Meiryo" panose="020B0604030504040204" pitchFamily="34" charset="-128"/>
                        <a:ea typeface="Meiryo" panose="020B0604030504040204" pitchFamily="34" charset="-128"/>
                      </a:endParaRPr>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sz="1200">
                        <a:latin typeface="Meiryo" panose="020B0604030504040204" pitchFamily="34" charset="-128"/>
                        <a:ea typeface="Meiryo" panose="020B0604030504040204" pitchFamily="34" charset="-128"/>
                      </a:endParaRPr>
                    </a:p>
                  </a:txBody>
                  <a:tcPr/>
                </a:tc>
                <a:tc hMerge="1">
                  <a:txBody>
                    <a:bodyPr/>
                    <a:lstStyle/>
                    <a:p>
                      <a:endParaRPr kumimoji="1" lang="ja-JP" altLang="en-US" sz="1200">
                        <a:latin typeface="Meiryo" panose="020B0604030504040204" pitchFamily="34" charset="-128"/>
                        <a:ea typeface="Meiryo" panose="020B0604030504040204" pitchFamily="34" charset="-128"/>
                      </a:endParaRPr>
                    </a:p>
                  </a:txBody>
                  <a:tcPr/>
                </a:tc>
                <a:extLst>
                  <a:ext uri="{0D108BD9-81ED-4DB2-BD59-A6C34878D82A}">
                    <a16:rowId xmlns:a16="http://schemas.microsoft.com/office/drawing/2014/main" val="3608630664"/>
                  </a:ext>
                </a:extLst>
              </a:tr>
              <a:tr h="376493">
                <a:tc gridSpan="2">
                  <a:txBody>
                    <a:bodyPr/>
                    <a:lstStyle/>
                    <a:p>
                      <a:pPr algn="ctr"/>
                      <a:r>
                        <a:rPr kumimoji="1" lang="ja-JP" altLang="en-US" sz="1200">
                          <a:latin typeface="Meiryo" panose="020B0604030504040204" pitchFamily="34" charset="-128"/>
                          <a:ea typeface="Meiryo" panose="020B0604030504040204" pitchFamily="34" charset="-128"/>
                        </a:rPr>
                        <a:t>総合的な支援の方針</a:t>
                      </a:r>
                    </a:p>
                  </a:txBody>
                  <a:tcPr anchor="ctr">
                    <a:solidFill>
                      <a:srgbClr val="F9F98F"/>
                    </a:solidFill>
                  </a:tcPr>
                </a:tc>
                <a:tc hMerge="1">
                  <a:txBody>
                    <a:bodyPr/>
                    <a:lstStyle/>
                    <a:p>
                      <a:endParaRPr kumimoji="1" lang="ja-JP" altLang="en-US" sz="1200">
                        <a:latin typeface="Meiryo" panose="020B0604030504040204" pitchFamily="34" charset="-128"/>
                        <a:ea typeface="Meiryo" panose="020B0604030504040204" pitchFamily="34" charset="-128"/>
                      </a:endParaRPr>
                    </a:p>
                  </a:txBody>
                  <a:tcPr/>
                </a:tc>
                <a:tc gridSpan="6">
                  <a:txBody>
                    <a:bodyPr/>
                    <a:lstStyle/>
                    <a:p>
                      <a:endParaRPr kumimoji="1" lang="ja-JP" altLang="en-US"/>
                    </a:p>
                  </a:txBody>
                  <a:tcPr/>
                </a:tc>
                <a:tc hMerge="1">
                  <a:txBody>
                    <a:bodyPr/>
                    <a:lstStyle/>
                    <a:p>
                      <a:endParaRPr kumimoji="1" lang="ja-JP" altLang="en-US" sz="1200">
                        <a:latin typeface="Meiryo" panose="020B0604030504040204" pitchFamily="34" charset="-128"/>
                        <a:ea typeface="Meiryo" panose="020B0604030504040204" pitchFamily="34" charset="-128"/>
                      </a:endParaRPr>
                    </a:p>
                  </a:txBody>
                  <a:tcPr/>
                </a:tc>
                <a:tc hMerge="1">
                  <a:txBody>
                    <a:bodyPr/>
                    <a:lstStyle/>
                    <a:p>
                      <a:endParaRPr kumimoji="1" lang="ja-JP" altLang="en-US" sz="1200">
                        <a:latin typeface="Meiryo" panose="020B0604030504040204" pitchFamily="34" charset="-128"/>
                        <a:ea typeface="Meiryo" panose="020B0604030504040204" pitchFamily="34" charset="-128"/>
                      </a:endParaRPr>
                    </a:p>
                  </a:txBody>
                  <a:tcPr/>
                </a:tc>
                <a:tc hMerge="1">
                  <a:txBody>
                    <a:bodyPr/>
                    <a:lstStyle/>
                    <a:p>
                      <a:endParaRPr kumimoji="1" lang="ja-JP" altLang="en-US" sz="1200">
                        <a:latin typeface="Meiryo" panose="020B0604030504040204" pitchFamily="34" charset="-128"/>
                        <a:ea typeface="Meiryo" panose="020B0604030504040204" pitchFamily="34" charset="-128"/>
                      </a:endParaRPr>
                    </a:p>
                  </a:txBody>
                  <a:tcPr/>
                </a:tc>
                <a:tc hMerge="1">
                  <a:txBody>
                    <a:bodyPr/>
                    <a:lstStyle/>
                    <a:p>
                      <a:endParaRPr kumimoji="1" lang="ja-JP" altLang="en-US" sz="1200">
                        <a:latin typeface="Meiryo" panose="020B0604030504040204" pitchFamily="34" charset="-128"/>
                        <a:ea typeface="Meiryo" panose="020B0604030504040204" pitchFamily="34" charset="-128"/>
                      </a:endParaRPr>
                    </a:p>
                  </a:txBody>
                  <a:tcPr/>
                </a:tc>
                <a:tc hMerge="1">
                  <a:txBody>
                    <a:bodyPr/>
                    <a:lstStyle/>
                    <a:p>
                      <a:endParaRPr kumimoji="1" lang="ja-JP" altLang="en-US" sz="1200">
                        <a:latin typeface="Meiryo" panose="020B0604030504040204" pitchFamily="34" charset="-128"/>
                        <a:ea typeface="Meiryo" panose="020B0604030504040204" pitchFamily="34" charset="-128"/>
                      </a:endParaRPr>
                    </a:p>
                  </a:txBody>
                  <a:tcPr/>
                </a:tc>
                <a:extLst>
                  <a:ext uri="{0D108BD9-81ED-4DB2-BD59-A6C34878D82A}">
                    <a16:rowId xmlns:a16="http://schemas.microsoft.com/office/drawing/2014/main" val="1163585721"/>
                  </a:ext>
                </a:extLst>
              </a:tr>
              <a:tr h="170195">
                <a:tc gridSpan="8">
                  <a:txBody>
                    <a:bodyPr/>
                    <a:lstStyle/>
                    <a:p>
                      <a:pPr algn="ctr"/>
                      <a:endParaRPr kumimoji="1" lang="ja-JP" altLang="en-US" sz="500" dirty="0">
                        <a:latin typeface="Meiryo" panose="020B0604030504040204" pitchFamily="34" charset="-128"/>
                        <a:ea typeface="Meiryo" panose="020B0604030504040204" pitchFamily="34" charset="-128"/>
                      </a:endParaRPr>
                    </a:p>
                  </a:txBody>
                  <a:tcPr anchor="ctr"/>
                </a:tc>
                <a:tc hMerge="1">
                  <a:txBody>
                    <a:bodyPr/>
                    <a:lstStyle/>
                    <a:p>
                      <a:endParaRPr kumimoji="1" lang="ja-JP" altLang="en-US" sz="1200">
                        <a:latin typeface="Meiryo" panose="020B0604030504040204" pitchFamily="34" charset="-128"/>
                        <a:ea typeface="Meiryo" panose="020B0604030504040204" pitchFamily="34" charset="-128"/>
                      </a:endParaRPr>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sz="1200">
                        <a:latin typeface="Meiryo" panose="020B0604030504040204" pitchFamily="34" charset="-128"/>
                        <a:ea typeface="Meiryo" panose="020B0604030504040204" pitchFamily="34" charset="-128"/>
                      </a:endParaRPr>
                    </a:p>
                  </a:txBody>
                  <a:tcPr/>
                </a:tc>
                <a:tc hMerge="1">
                  <a:txBody>
                    <a:bodyPr/>
                    <a:lstStyle/>
                    <a:p>
                      <a:endParaRPr kumimoji="1" lang="ja-JP" altLang="en-US" sz="1200">
                        <a:latin typeface="Meiryo" panose="020B0604030504040204" pitchFamily="34" charset="-128"/>
                        <a:ea typeface="Meiryo" panose="020B0604030504040204" pitchFamily="34" charset="-128"/>
                      </a:endParaRPr>
                    </a:p>
                  </a:txBody>
                  <a:tcPr/>
                </a:tc>
                <a:extLst>
                  <a:ext uri="{0D108BD9-81ED-4DB2-BD59-A6C34878D82A}">
                    <a16:rowId xmlns:a16="http://schemas.microsoft.com/office/drawing/2014/main" val="328542383"/>
                  </a:ext>
                </a:extLst>
              </a:tr>
              <a:tr h="417752">
                <a:tc gridSpan="2">
                  <a:txBody>
                    <a:bodyPr/>
                    <a:lstStyle/>
                    <a:p>
                      <a:pPr algn="ctr"/>
                      <a:r>
                        <a:rPr kumimoji="1" lang="ja-JP" altLang="en-US" sz="1050">
                          <a:latin typeface="Meiryo" panose="020B0604030504040204" pitchFamily="34" charset="-128"/>
                          <a:ea typeface="Meiryo" panose="020B0604030504040204" pitchFamily="34" charset="-128"/>
                        </a:rPr>
                        <a:t>長期目標</a:t>
                      </a:r>
                      <a:endParaRPr kumimoji="1" lang="en-US" altLang="ja-JP" sz="1050" dirty="0">
                        <a:latin typeface="Meiryo" panose="020B0604030504040204" pitchFamily="34" charset="-128"/>
                        <a:ea typeface="Meiryo" panose="020B0604030504040204" pitchFamily="34" charset="-128"/>
                      </a:endParaRPr>
                    </a:p>
                    <a:p>
                      <a:pPr algn="ctr"/>
                      <a:r>
                        <a:rPr kumimoji="1" lang="ja-JP" altLang="en-US" sz="1050">
                          <a:latin typeface="Meiryo" panose="020B0604030504040204" pitchFamily="34" charset="-128"/>
                          <a:ea typeface="Meiryo" panose="020B0604030504040204" pitchFamily="34" charset="-128"/>
                        </a:rPr>
                        <a:t>（内容・期間等）</a:t>
                      </a:r>
                    </a:p>
                  </a:txBody>
                  <a:tcPr anchor="ctr">
                    <a:solidFill>
                      <a:srgbClr val="F9F98F"/>
                    </a:solidFill>
                  </a:tcPr>
                </a:tc>
                <a:tc hMerge="1">
                  <a:txBody>
                    <a:bodyPr/>
                    <a:lstStyle/>
                    <a:p>
                      <a:endParaRPr kumimoji="1" lang="ja-JP" altLang="en-US" sz="1200">
                        <a:latin typeface="Meiryo" panose="020B0604030504040204" pitchFamily="34" charset="-128"/>
                        <a:ea typeface="Meiryo" panose="020B0604030504040204" pitchFamily="34" charset="-128"/>
                      </a:endParaRPr>
                    </a:p>
                  </a:txBody>
                  <a:tcPr/>
                </a:tc>
                <a:tc gridSpan="4">
                  <a:txBody>
                    <a:bodyPr/>
                    <a:lstStyle/>
                    <a:p>
                      <a:endParaRPr kumimoji="1" lang="ja-JP" altLang="en-US"/>
                    </a:p>
                  </a:txBody>
                  <a:tcPr/>
                </a:tc>
                <a:tc hMerge="1">
                  <a:txBody>
                    <a:bodyPr/>
                    <a:lstStyle/>
                    <a:p>
                      <a:endParaRPr kumimoji="1" lang="ja-JP" altLang="en-US" sz="1200">
                        <a:latin typeface="Meiryo" panose="020B0604030504040204" pitchFamily="34" charset="-128"/>
                        <a:ea typeface="Meiryo" panose="020B0604030504040204" pitchFamily="34" charset="-128"/>
                      </a:endParaRPr>
                    </a:p>
                  </a:txBody>
                  <a:tcPr/>
                </a:tc>
                <a:tc hMerge="1">
                  <a:txBody>
                    <a:bodyPr/>
                    <a:lstStyle/>
                    <a:p>
                      <a:endParaRPr kumimoji="1" lang="ja-JP" altLang="en-US" sz="1200">
                        <a:latin typeface="Meiryo" panose="020B0604030504040204" pitchFamily="34" charset="-128"/>
                        <a:ea typeface="Meiryo" panose="020B0604030504040204" pitchFamily="34" charset="-128"/>
                      </a:endParaRPr>
                    </a:p>
                  </a:txBody>
                  <a:tcPr/>
                </a:tc>
                <a:tc hMerge="1">
                  <a:txBody>
                    <a:bodyPr/>
                    <a:lstStyle/>
                    <a:p>
                      <a:endParaRPr kumimoji="1" lang="ja-JP" altLang="en-US" sz="1200">
                        <a:latin typeface="Meiryo" panose="020B0604030504040204" pitchFamily="34" charset="-128"/>
                        <a:ea typeface="Meiryo" panose="020B0604030504040204" pitchFamily="34" charset="-128"/>
                      </a:endParaRPr>
                    </a:p>
                  </a:txBody>
                  <a:tcPr/>
                </a:tc>
                <a:tc gridSpan="2">
                  <a:txBody>
                    <a:bodyPr/>
                    <a:lstStyle/>
                    <a:p>
                      <a:pPr algn="ctr"/>
                      <a:r>
                        <a:rPr kumimoji="1" lang="ja-JP" altLang="en-US" sz="1050">
                          <a:latin typeface="Meiryo" panose="020B0604030504040204" pitchFamily="34" charset="-128"/>
                          <a:ea typeface="Meiryo" panose="020B0604030504040204" pitchFamily="34" charset="-128"/>
                        </a:rPr>
                        <a:t>支援の標準的な提供時間</a:t>
                      </a:r>
                      <a:endParaRPr kumimoji="1" lang="en-US" altLang="ja-JP" sz="1050" dirty="0">
                        <a:latin typeface="Meiryo" panose="020B0604030504040204" pitchFamily="34" charset="-128"/>
                        <a:ea typeface="Meiryo" panose="020B0604030504040204" pitchFamily="34" charset="-128"/>
                      </a:endParaRPr>
                    </a:p>
                    <a:p>
                      <a:pPr algn="ctr"/>
                      <a:r>
                        <a:rPr kumimoji="1" lang="ja-JP" altLang="en-US" sz="1050">
                          <a:latin typeface="Meiryo" panose="020B0604030504040204" pitchFamily="34" charset="-128"/>
                          <a:ea typeface="Meiryo" panose="020B0604030504040204" pitchFamily="34" charset="-128"/>
                        </a:rPr>
                        <a:t>（曜日・頻度、時間）</a:t>
                      </a:r>
                    </a:p>
                  </a:txBody>
                  <a:tcPr/>
                </a:tc>
                <a:tc hMerge="1">
                  <a:txBody>
                    <a:bodyPr/>
                    <a:lstStyle/>
                    <a:p>
                      <a:endParaRPr kumimoji="1" lang="ja-JP" altLang="en-US" sz="1200">
                        <a:latin typeface="Meiryo" panose="020B0604030504040204" pitchFamily="34" charset="-128"/>
                        <a:ea typeface="Meiryo" panose="020B0604030504040204" pitchFamily="34" charset="-128"/>
                      </a:endParaRPr>
                    </a:p>
                  </a:txBody>
                  <a:tcPr/>
                </a:tc>
                <a:extLst>
                  <a:ext uri="{0D108BD9-81ED-4DB2-BD59-A6C34878D82A}">
                    <a16:rowId xmlns:a16="http://schemas.microsoft.com/office/drawing/2014/main" val="925973085"/>
                  </a:ext>
                </a:extLst>
              </a:tr>
              <a:tr h="417752">
                <a:tc gridSpan="2">
                  <a:txBody>
                    <a:bodyPr/>
                    <a:lstStyle/>
                    <a:p>
                      <a:pPr algn="ctr"/>
                      <a:r>
                        <a:rPr kumimoji="1" lang="ja-JP" altLang="en-US" sz="1050">
                          <a:latin typeface="Meiryo" panose="020B0604030504040204" pitchFamily="34" charset="-128"/>
                          <a:ea typeface="Meiryo" panose="020B0604030504040204" pitchFamily="34" charset="-128"/>
                        </a:rPr>
                        <a:t>短期目標</a:t>
                      </a:r>
                      <a:endParaRPr kumimoji="1" lang="en-US" altLang="ja-JP" sz="1050" dirty="0">
                        <a:latin typeface="Meiryo" panose="020B0604030504040204" pitchFamily="34" charset="-128"/>
                        <a:ea typeface="Meiryo" panose="020B0604030504040204" pitchFamily="34" charset="-128"/>
                      </a:endParaRPr>
                    </a:p>
                    <a:p>
                      <a:pPr algn="ctr"/>
                      <a:r>
                        <a:rPr kumimoji="1" lang="ja-JP" altLang="en-US" sz="1050">
                          <a:latin typeface="Meiryo" panose="020B0604030504040204" pitchFamily="34" charset="-128"/>
                          <a:ea typeface="Meiryo" panose="020B0604030504040204" pitchFamily="34" charset="-128"/>
                        </a:rPr>
                        <a:t>（内容・期間等）</a:t>
                      </a:r>
                    </a:p>
                  </a:txBody>
                  <a:tcPr anchor="ctr">
                    <a:solidFill>
                      <a:srgbClr val="F9F98F"/>
                    </a:solidFill>
                  </a:tcPr>
                </a:tc>
                <a:tc hMerge="1">
                  <a:txBody>
                    <a:bodyPr/>
                    <a:lstStyle/>
                    <a:p>
                      <a:endParaRPr kumimoji="1" lang="ja-JP" altLang="en-US" sz="1200">
                        <a:latin typeface="Meiryo" panose="020B0604030504040204" pitchFamily="34" charset="-128"/>
                        <a:ea typeface="Meiryo" panose="020B0604030504040204" pitchFamily="34" charset="-128"/>
                      </a:endParaRPr>
                    </a:p>
                  </a:txBody>
                  <a:tcPr/>
                </a:tc>
                <a:tc gridSpan="4">
                  <a:txBody>
                    <a:bodyPr/>
                    <a:lstStyle/>
                    <a:p>
                      <a:endParaRPr kumimoji="1" lang="ja-JP" altLang="en-US"/>
                    </a:p>
                  </a:txBody>
                  <a:tcPr/>
                </a:tc>
                <a:tc hMerge="1">
                  <a:txBody>
                    <a:bodyPr/>
                    <a:lstStyle/>
                    <a:p>
                      <a:endParaRPr kumimoji="1" lang="ja-JP" altLang="en-US" sz="1200">
                        <a:latin typeface="Meiryo" panose="020B0604030504040204" pitchFamily="34" charset="-128"/>
                        <a:ea typeface="Meiryo" panose="020B0604030504040204" pitchFamily="34" charset="-128"/>
                      </a:endParaRPr>
                    </a:p>
                  </a:txBody>
                  <a:tcPr/>
                </a:tc>
                <a:tc hMerge="1">
                  <a:txBody>
                    <a:bodyPr/>
                    <a:lstStyle/>
                    <a:p>
                      <a:endParaRPr kumimoji="1" lang="ja-JP" altLang="en-US" sz="1200">
                        <a:latin typeface="Meiryo" panose="020B0604030504040204" pitchFamily="34" charset="-128"/>
                        <a:ea typeface="Meiryo" panose="020B0604030504040204" pitchFamily="34" charset="-128"/>
                      </a:endParaRPr>
                    </a:p>
                  </a:txBody>
                  <a:tcPr/>
                </a:tc>
                <a:tc hMerge="1">
                  <a:txBody>
                    <a:bodyPr/>
                    <a:lstStyle/>
                    <a:p>
                      <a:endParaRPr kumimoji="1" lang="ja-JP" altLang="en-US" sz="1200">
                        <a:latin typeface="Meiryo" panose="020B0604030504040204" pitchFamily="34" charset="-128"/>
                        <a:ea typeface="Meiryo" panose="020B0604030504040204" pitchFamily="34" charset="-128"/>
                      </a:endParaRPr>
                    </a:p>
                  </a:txBody>
                  <a:tcPr/>
                </a:tc>
                <a:tc gridSpan="2">
                  <a:txBody>
                    <a:bodyPr/>
                    <a:lstStyle/>
                    <a:p>
                      <a:endParaRPr kumimoji="1" lang="ja-JP" altLang="en-US" sz="1200">
                        <a:latin typeface="Meiryo" panose="020B0604030504040204" pitchFamily="34" charset="-128"/>
                        <a:ea typeface="Meiryo" panose="020B0604030504040204" pitchFamily="34" charset="-128"/>
                      </a:endParaRPr>
                    </a:p>
                  </a:txBody>
                  <a:tcPr/>
                </a:tc>
                <a:tc hMerge="1">
                  <a:txBody>
                    <a:bodyPr/>
                    <a:lstStyle/>
                    <a:p>
                      <a:endParaRPr kumimoji="1" lang="ja-JP" altLang="en-US" sz="1200">
                        <a:latin typeface="Meiryo" panose="020B0604030504040204" pitchFamily="34" charset="-128"/>
                        <a:ea typeface="Meiryo" panose="020B0604030504040204" pitchFamily="34" charset="-128"/>
                      </a:endParaRPr>
                    </a:p>
                  </a:txBody>
                  <a:tcPr/>
                </a:tc>
                <a:extLst>
                  <a:ext uri="{0D108BD9-81ED-4DB2-BD59-A6C34878D82A}">
                    <a16:rowId xmlns:a16="http://schemas.microsoft.com/office/drawing/2014/main" val="3852135001"/>
                  </a:ext>
                </a:extLst>
              </a:tr>
              <a:tr h="278502">
                <a:tc gridSpan="8">
                  <a:txBody>
                    <a:bodyPr/>
                    <a:lstStyle/>
                    <a:p>
                      <a:r>
                        <a:rPr kumimoji="1" lang="en-US" altLang="ja-JP" sz="1200" dirty="0">
                          <a:latin typeface="Meiryo" panose="020B0604030504040204" pitchFamily="34" charset="-128"/>
                          <a:ea typeface="Meiryo" panose="020B0604030504040204" pitchFamily="34" charset="-128"/>
                        </a:rPr>
                        <a:t>○</a:t>
                      </a:r>
                      <a:r>
                        <a:rPr kumimoji="1" lang="ja-JP" altLang="en-US" sz="1200">
                          <a:latin typeface="Meiryo" panose="020B0604030504040204" pitchFamily="34" charset="-128"/>
                          <a:ea typeface="Meiryo" panose="020B0604030504040204" pitchFamily="34" charset="-128"/>
                        </a:rPr>
                        <a:t>支援目標及び具体的な支援内容等</a:t>
                      </a:r>
                    </a:p>
                  </a:txBody>
                  <a:tcPr anchor="b"/>
                </a:tc>
                <a:tc hMerge="1">
                  <a:txBody>
                    <a:bodyPr/>
                    <a:lstStyle/>
                    <a:p>
                      <a:endParaRPr kumimoji="1" lang="ja-JP" altLang="en-US" sz="1200">
                        <a:latin typeface="Meiryo" panose="020B0604030504040204" pitchFamily="34" charset="-128"/>
                        <a:ea typeface="Meiryo" panose="020B0604030504040204" pitchFamily="34" charset="-128"/>
                      </a:endParaRPr>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sz="1200">
                        <a:latin typeface="Meiryo" panose="020B0604030504040204" pitchFamily="34" charset="-128"/>
                        <a:ea typeface="Meiryo" panose="020B0604030504040204" pitchFamily="34" charset="-128"/>
                      </a:endParaRPr>
                    </a:p>
                  </a:txBody>
                  <a:tcPr/>
                </a:tc>
                <a:tc hMerge="1">
                  <a:txBody>
                    <a:bodyPr/>
                    <a:lstStyle/>
                    <a:p>
                      <a:endParaRPr kumimoji="1" lang="ja-JP" altLang="en-US" sz="1200">
                        <a:latin typeface="Meiryo" panose="020B0604030504040204" pitchFamily="34" charset="-128"/>
                        <a:ea typeface="Meiryo" panose="020B0604030504040204" pitchFamily="34" charset="-128"/>
                      </a:endParaRPr>
                    </a:p>
                  </a:txBody>
                  <a:tcPr/>
                </a:tc>
                <a:extLst>
                  <a:ext uri="{0D108BD9-81ED-4DB2-BD59-A6C34878D82A}">
                    <a16:rowId xmlns:a16="http://schemas.microsoft.com/office/drawing/2014/main" val="1600280946"/>
                  </a:ext>
                </a:extLst>
              </a:tr>
              <a:tr h="502850">
                <a:tc>
                  <a:txBody>
                    <a:bodyPr/>
                    <a:lstStyle/>
                    <a:p>
                      <a:pPr algn="ctr"/>
                      <a:r>
                        <a:rPr kumimoji="1" lang="ja-JP" altLang="en-US" sz="1050">
                          <a:latin typeface="Meiryo" panose="020B0604030504040204" pitchFamily="34" charset="-128"/>
                          <a:ea typeface="Meiryo" panose="020B0604030504040204" pitchFamily="34" charset="-128"/>
                        </a:rPr>
                        <a:t>項目</a:t>
                      </a:r>
                    </a:p>
                  </a:txBody>
                  <a:tcPr anchor="ctr">
                    <a:solidFill>
                      <a:srgbClr val="F9F98F"/>
                    </a:solidFill>
                  </a:tcPr>
                </a:tc>
                <a:tc>
                  <a:txBody>
                    <a:bodyPr/>
                    <a:lstStyle/>
                    <a:p>
                      <a:pPr algn="ctr"/>
                      <a:r>
                        <a:rPr kumimoji="1" lang="ja-JP" altLang="en-US" sz="1050">
                          <a:latin typeface="Meiryo" panose="020B0604030504040204" pitchFamily="34" charset="-128"/>
                          <a:ea typeface="Meiryo" panose="020B0604030504040204" pitchFamily="34" charset="-128"/>
                        </a:rPr>
                        <a:t>支援目標</a:t>
                      </a:r>
                      <a:endParaRPr kumimoji="1" lang="en-US" altLang="ja-JP" sz="1050" dirty="0">
                        <a:latin typeface="Meiryo" panose="020B0604030504040204" pitchFamily="34" charset="-128"/>
                        <a:ea typeface="Meiryo" panose="020B0604030504040204" pitchFamily="34" charset="-128"/>
                      </a:endParaRPr>
                    </a:p>
                    <a:p>
                      <a:pPr algn="ctr"/>
                      <a:r>
                        <a:rPr kumimoji="1" lang="ja-JP" altLang="en-US" sz="800">
                          <a:latin typeface="Meiryo" panose="020B0604030504040204" pitchFamily="34" charset="-128"/>
                          <a:ea typeface="Meiryo" panose="020B0604030504040204" pitchFamily="34" charset="-128"/>
                        </a:rPr>
                        <a:t>（具体的な到達目標）</a:t>
                      </a:r>
                      <a:endParaRPr kumimoji="1" lang="ja-JP" altLang="en-US" sz="1050">
                        <a:latin typeface="Meiryo" panose="020B0604030504040204" pitchFamily="34" charset="-128"/>
                        <a:ea typeface="Meiryo" panose="020B0604030504040204" pitchFamily="34" charset="-128"/>
                      </a:endParaRPr>
                    </a:p>
                  </a:txBody>
                  <a:tcPr anchor="ctr">
                    <a:solidFill>
                      <a:srgbClr val="F9F98F"/>
                    </a:solidFill>
                  </a:tcPr>
                </a:tc>
                <a:tc gridSpan="2">
                  <a:txBody>
                    <a:bodyPr/>
                    <a:lstStyle/>
                    <a:p>
                      <a:pPr algn="ctr"/>
                      <a:r>
                        <a:rPr kumimoji="1" lang="ja-JP" altLang="en-US" sz="1050">
                          <a:latin typeface="Meiryo" panose="020B0604030504040204" pitchFamily="34" charset="-128"/>
                          <a:ea typeface="Meiryo" panose="020B0604030504040204" pitchFamily="34" charset="-128"/>
                        </a:rPr>
                        <a:t>支援内容</a:t>
                      </a:r>
                      <a:endParaRPr kumimoji="1" lang="en-US" altLang="ja-JP" sz="1050" dirty="0">
                        <a:latin typeface="Meiryo" panose="020B0604030504040204" pitchFamily="34" charset="-128"/>
                        <a:ea typeface="Meiryo" panose="020B0604030504040204" pitchFamily="34" charset="-128"/>
                      </a:endParaRPr>
                    </a:p>
                    <a:p>
                      <a:pPr algn="ctr"/>
                      <a:r>
                        <a:rPr kumimoji="1" lang="ja-JP" altLang="en-US" sz="800">
                          <a:latin typeface="Meiryo" panose="020B0604030504040204" pitchFamily="34" charset="-128"/>
                          <a:ea typeface="Meiryo" panose="020B0604030504040204" pitchFamily="34" charset="-128"/>
                        </a:rPr>
                        <a:t>（内容・支援の提供上のポイント・５領域との関連性等）</a:t>
                      </a:r>
                      <a:endParaRPr kumimoji="1" lang="ja-JP" altLang="en-US"/>
                    </a:p>
                  </a:txBody>
                  <a:tcPr anchor="ctr">
                    <a:solidFill>
                      <a:srgbClr val="F9F98F"/>
                    </a:solidFill>
                  </a:tcPr>
                </a:tc>
                <a:tc hMerge="1">
                  <a:txBody>
                    <a:bodyPr/>
                    <a:lstStyle/>
                    <a:p>
                      <a:endParaRPr kumimoji="1" lang="ja-JP" altLang="en-US"/>
                    </a:p>
                  </a:txBody>
                  <a:tcPr/>
                </a:tc>
                <a:tc>
                  <a:txBody>
                    <a:bodyPr/>
                    <a:lstStyle/>
                    <a:p>
                      <a:pPr algn="ctr"/>
                      <a:r>
                        <a:rPr kumimoji="1" lang="ja-JP" altLang="en-US" sz="1000">
                          <a:latin typeface="Meiryo" panose="020B0604030504040204" pitchFamily="34" charset="-128"/>
                          <a:ea typeface="Meiryo" panose="020B0604030504040204" pitchFamily="34" charset="-128"/>
                        </a:rPr>
                        <a:t>達成</a:t>
                      </a:r>
                      <a:endParaRPr kumimoji="1" lang="en-US" altLang="ja-JP" sz="1000" dirty="0">
                        <a:latin typeface="Meiryo" panose="020B0604030504040204" pitchFamily="34" charset="-128"/>
                        <a:ea typeface="Meiryo" panose="020B0604030504040204" pitchFamily="34" charset="-128"/>
                      </a:endParaRPr>
                    </a:p>
                    <a:p>
                      <a:pPr algn="ctr"/>
                      <a:r>
                        <a:rPr kumimoji="1" lang="ja-JP" altLang="en-US" sz="1000">
                          <a:latin typeface="Meiryo" panose="020B0604030504040204" pitchFamily="34" charset="-128"/>
                          <a:ea typeface="Meiryo" panose="020B0604030504040204" pitchFamily="34" charset="-128"/>
                        </a:rPr>
                        <a:t>時期</a:t>
                      </a:r>
                    </a:p>
                  </a:txBody>
                  <a:tcPr anchor="ctr">
                    <a:solidFill>
                      <a:srgbClr val="F9F98F"/>
                    </a:solidFill>
                  </a:tcPr>
                </a:tc>
                <a:tc>
                  <a:txBody>
                    <a:bodyPr/>
                    <a:lstStyle/>
                    <a:p>
                      <a:pPr algn="ctr"/>
                      <a:r>
                        <a:rPr kumimoji="1" lang="ja-JP" altLang="en-US" sz="1050">
                          <a:latin typeface="Meiryo" panose="020B0604030504040204" pitchFamily="34" charset="-128"/>
                          <a:ea typeface="Meiryo" panose="020B0604030504040204" pitchFamily="34" charset="-128"/>
                        </a:rPr>
                        <a:t>担当者</a:t>
                      </a:r>
                      <a:endParaRPr kumimoji="1" lang="en-US" altLang="ja-JP" sz="1050" dirty="0">
                        <a:latin typeface="Meiryo" panose="020B0604030504040204" pitchFamily="34" charset="-128"/>
                        <a:ea typeface="Meiryo" panose="020B0604030504040204" pitchFamily="34" charset="-128"/>
                      </a:endParaRPr>
                    </a:p>
                    <a:p>
                      <a:pPr algn="ctr"/>
                      <a:r>
                        <a:rPr kumimoji="1" lang="ja-JP" altLang="en-US" sz="1050">
                          <a:latin typeface="Meiryo" panose="020B0604030504040204" pitchFamily="34" charset="-128"/>
                          <a:ea typeface="Meiryo" panose="020B0604030504040204" pitchFamily="34" charset="-128"/>
                        </a:rPr>
                        <a:t>提供機関</a:t>
                      </a:r>
                      <a:endParaRPr kumimoji="1" lang="ja-JP" altLang="en-US" sz="1400"/>
                    </a:p>
                  </a:txBody>
                  <a:tcPr anchor="ctr">
                    <a:solidFill>
                      <a:srgbClr val="F9F98F"/>
                    </a:solidFill>
                  </a:tcPr>
                </a:tc>
                <a:tc>
                  <a:txBody>
                    <a:bodyPr/>
                    <a:lstStyle/>
                    <a:p>
                      <a:pPr algn="ctr"/>
                      <a:r>
                        <a:rPr kumimoji="1" lang="ja-JP" altLang="en-US" sz="1050">
                          <a:latin typeface="Meiryo" panose="020B0604030504040204" pitchFamily="34" charset="-128"/>
                          <a:ea typeface="Meiryo" panose="020B0604030504040204" pitchFamily="34" charset="-128"/>
                        </a:rPr>
                        <a:t>留意事項</a:t>
                      </a:r>
                    </a:p>
                  </a:txBody>
                  <a:tcPr anchor="ctr">
                    <a:solidFill>
                      <a:srgbClr val="F9F98F"/>
                    </a:solidFill>
                  </a:tcPr>
                </a:tc>
                <a:tc>
                  <a:txBody>
                    <a:bodyPr/>
                    <a:lstStyle/>
                    <a:p>
                      <a:pPr algn="ctr"/>
                      <a:r>
                        <a:rPr kumimoji="1" lang="ja-JP" altLang="en-US" sz="800">
                          <a:latin typeface="Meiryo" panose="020B0604030504040204" pitchFamily="34" charset="-128"/>
                          <a:ea typeface="Meiryo" panose="020B0604030504040204" pitchFamily="34" charset="-128"/>
                        </a:rPr>
                        <a:t>優先順位</a:t>
                      </a:r>
                    </a:p>
                  </a:txBody>
                  <a:tcPr anchor="ctr">
                    <a:solidFill>
                      <a:srgbClr val="F9F98F"/>
                    </a:solidFill>
                  </a:tcPr>
                </a:tc>
                <a:extLst>
                  <a:ext uri="{0D108BD9-81ED-4DB2-BD59-A6C34878D82A}">
                    <a16:rowId xmlns:a16="http://schemas.microsoft.com/office/drawing/2014/main" val="2335797880"/>
                  </a:ext>
                </a:extLst>
              </a:tr>
              <a:tr h="438585">
                <a:tc>
                  <a:txBody>
                    <a:bodyPr/>
                    <a:lstStyle/>
                    <a:p>
                      <a:pPr algn="ctr"/>
                      <a:r>
                        <a:rPr kumimoji="1" lang="ja-JP" altLang="en-US" sz="1000">
                          <a:latin typeface="Meiryo" panose="020B0604030504040204" pitchFamily="34" charset="-128"/>
                          <a:ea typeface="Meiryo" panose="020B0604030504040204" pitchFamily="34" charset="-128"/>
                        </a:rPr>
                        <a:t>本人支援</a:t>
                      </a:r>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extLst>
                  <a:ext uri="{0D108BD9-81ED-4DB2-BD59-A6C34878D82A}">
                    <a16:rowId xmlns:a16="http://schemas.microsoft.com/office/drawing/2014/main" val="1826213561"/>
                  </a:ext>
                </a:extLst>
              </a:tr>
              <a:tr h="43858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a:latin typeface="Meiryo" panose="020B0604030504040204" pitchFamily="34" charset="-128"/>
                          <a:ea typeface="Meiryo" panose="020B0604030504040204" pitchFamily="34" charset="-128"/>
                        </a:rPr>
                        <a:t>本人支援</a:t>
                      </a:r>
                    </a:p>
                    <a:p>
                      <a:pPr algn="ctr"/>
                      <a:endParaRPr kumimoji="1" lang="ja-JP" altLang="en-US" sz="10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extLst>
                  <a:ext uri="{0D108BD9-81ED-4DB2-BD59-A6C34878D82A}">
                    <a16:rowId xmlns:a16="http://schemas.microsoft.com/office/drawing/2014/main" val="306962549"/>
                  </a:ext>
                </a:extLst>
              </a:tr>
              <a:tr h="43858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a:latin typeface="Meiryo" panose="020B0604030504040204" pitchFamily="34" charset="-128"/>
                          <a:ea typeface="Meiryo" panose="020B0604030504040204" pitchFamily="34" charset="-128"/>
                        </a:rPr>
                        <a:t>本人支援</a:t>
                      </a:r>
                    </a:p>
                    <a:p>
                      <a:pPr algn="ctr"/>
                      <a:endParaRPr kumimoji="1" lang="ja-JP" altLang="en-US" sz="10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extLst>
                  <a:ext uri="{0D108BD9-81ED-4DB2-BD59-A6C34878D82A}">
                    <a16:rowId xmlns:a16="http://schemas.microsoft.com/office/drawing/2014/main" val="3343818461"/>
                  </a:ext>
                </a:extLst>
              </a:tr>
              <a:tr h="43858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a:latin typeface="Meiryo" panose="020B0604030504040204" pitchFamily="34" charset="-128"/>
                          <a:ea typeface="Meiryo" panose="020B0604030504040204" pitchFamily="34" charset="-128"/>
                        </a:rPr>
                        <a:t>本人支援</a:t>
                      </a:r>
                    </a:p>
                    <a:p>
                      <a:pPr algn="ctr"/>
                      <a:endParaRPr kumimoji="1" lang="ja-JP" altLang="en-US" sz="10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extLst>
                  <a:ext uri="{0D108BD9-81ED-4DB2-BD59-A6C34878D82A}">
                    <a16:rowId xmlns:a16="http://schemas.microsoft.com/office/drawing/2014/main" val="1949225831"/>
                  </a:ext>
                </a:extLst>
              </a:tr>
              <a:tr h="438585">
                <a:tc>
                  <a:txBody>
                    <a:bodyPr/>
                    <a:lstStyle/>
                    <a:p>
                      <a:pPr algn="ctr"/>
                      <a:r>
                        <a:rPr kumimoji="1" lang="ja-JP" altLang="en-US" sz="1000">
                          <a:latin typeface="Meiryo" panose="020B0604030504040204" pitchFamily="34" charset="-128"/>
                          <a:ea typeface="Meiryo" panose="020B0604030504040204" pitchFamily="34" charset="-128"/>
                        </a:rPr>
                        <a:t>家族支援</a:t>
                      </a:r>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extLst>
                  <a:ext uri="{0D108BD9-81ED-4DB2-BD59-A6C34878D82A}">
                    <a16:rowId xmlns:a16="http://schemas.microsoft.com/office/drawing/2014/main" val="2107343239"/>
                  </a:ext>
                </a:extLst>
              </a:tr>
              <a:tr h="438585">
                <a:tc>
                  <a:txBody>
                    <a:bodyPr/>
                    <a:lstStyle/>
                    <a:p>
                      <a:pPr algn="ctr"/>
                      <a:r>
                        <a:rPr kumimoji="1" lang="ja-JP" altLang="en-US" sz="1000">
                          <a:latin typeface="Meiryo" panose="020B0604030504040204" pitchFamily="34" charset="-128"/>
                          <a:ea typeface="Meiryo" panose="020B0604030504040204" pitchFamily="34" charset="-128"/>
                        </a:rPr>
                        <a:t>移行支援</a:t>
                      </a:r>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extLst>
                  <a:ext uri="{0D108BD9-81ED-4DB2-BD59-A6C34878D82A}">
                    <a16:rowId xmlns:a16="http://schemas.microsoft.com/office/drawing/2014/main" val="675489216"/>
                  </a:ext>
                </a:extLst>
              </a:tr>
              <a:tr h="438585">
                <a:tc>
                  <a:txBody>
                    <a:bodyPr/>
                    <a:lstStyle/>
                    <a:p>
                      <a:pPr algn="ctr"/>
                      <a:r>
                        <a:rPr kumimoji="1" lang="ja-JP" altLang="en-US" sz="1000">
                          <a:latin typeface="Meiryo" panose="020B0604030504040204" pitchFamily="34" charset="-128"/>
                          <a:ea typeface="Meiryo" panose="020B0604030504040204" pitchFamily="34" charset="-128"/>
                        </a:rPr>
                        <a:t>地域支援</a:t>
                      </a:r>
                      <a:endParaRPr kumimoji="1" lang="en-US" altLang="ja-JP" sz="1000" dirty="0">
                        <a:latin typeface="Meiryo" panose="020B0604030504040204" pitchFamily="34" charset="-128"/>
                        <a:ea typeface="Meiryo" panose="020B0604030504040204" pitchFamily="34" charset="-128"/>
                      </a:endParaRPr>
                    </a:p>
                    <a:p>
                      <a:pPr algn="ctr"/>
                      <a:r>
                        <a:rPr kumimoji="1" lang="ja-JP" altLang="en-US" sz="1000">
                          <a:latin typeface="Meiryo" panose="020B0604030504040204" pitchFamily="34" charset="-128"/>
                          <a:ea typeface="Meiryo" panose="020B0604030504040204" pitchFamily="34" charset="-128"/>
                        </a:rPr>
                        <a:t>地域連携</a:t>
                      </a:r>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sz="1200" dirty="0">
                        <a:latin typeface="Meiryo" panose="020B0604030504040204" pitchFamily="34" charset="-128"/>
                        <a:ea typeface="Meiryo" panose="020B0604030504040204" pitchFamily="34" charset="-128"/>
                      </a:endParaRPr>
                    </a:p>
                  </a:txBody>
                  <a:tcPr anchor="ctr"/>
                </a:tc>
                <a:extLst>
                  <a:ext uri="{0D108BD9-81ED-4DB2-BD59-A6C34878D82A}">
                    <a16:rowId xmlns:a16="http://schemas.microsoft.com/office/drawing/2014/main" val="4038961668"/>
                  </a:ext>
                </a:extLst>
              </a:tr>
            </a:tbl>
          </a:graphicData>
        </a:graphic>
      </p:graphicFrame>
      <p:sp>
        <p:nvSpPr>
          <p:cNvPr id="50235" name="Rectangle 2786"/>
          <p:cNvSpPr>
            <a:spLocks noChangeArrowheads="1"/>
          </p:cNvSpPr>
          <p:nvPr/>
        </p:nvSpPr>
        <p:spPr bwMode="auto">
          <a:xfrm>
            <a:off x="3850878" y="6704706"/>
            <a:ext cx="4861322" cy="2839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anchor="b"/>
          <a:lstStyle>
            <a:lvl1pPr eaLnBrk="0" hangingPunct="0">
              <a:defRPr kumimoji="1" sz="1000">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sz="1000">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sz="1000">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sz="1000">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sz="1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sz="1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sz="1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sz="1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sz="1000">
                <a:solidFill>
                  <a:schemeClr val="tx1"/>
                </a:solidFill>
                <a:latin typeface="Arial" panose="020B0604020202020204" pitchFamily="34" charset="0"/>
                <a:ea typeface="ＭＳ Ｐゴシック" panose="020B0600070205080204" pitchFamily="50" charset="-128"/>
              </a:defRPr>
            </a:lvl9pPr>
          </a:lstStyle>
          <a:p>
            <a:pPr eaLnBrk="1" fontAlgn="base" hangingPunct="1">
              <a:spcBef>
                <a:spcPct val="0"/>
              </a:spcBef>
              <a:spcAft>
                <a:spcPct val="0"/>
              </a:spcAft>
            </a:pPr>
            <a:r>
              <a:rPr lang="ja-JP" altLang="en-US" sz="675">
                <a:solidFill>
                  <a:srgbClr val="000000"/>
                </a:solidFill>
              </a:rPr>
              <a:t>平成　　　年　　　月　　　日　　　</a:t>
            </a:r>
            <a:r>
              <a:rPr lang="ja-JP" altLang="en-US" sz="675" u="sng">
                <a:solidFill>
                  <a:srgbClr val="000000"/>
                </a:solidFill>
              </a:rPr>
              <a:t>利用者氏名　　　　　　　　　　　　　　　　　　</a:t>
            </a:r>
            <a:r>
              <a:rPr lang="ja-JP" altLang="en-US" sz="675">
                <a:solidFill>
                  <a:srgbClr val="000000"/>
                </a:solidFill>
              </a:rPr>
              <a:t>印　　　</a:t>
            </a:r>
            <a:r>
              <a:rPr lang="ja-JP" altLang="en-US" sz="675" u="sng">
                <a:solidFill>
                  <a:srgbClr val="000000"/>
                </a:solidFill>
              </a:rPr>
              <a:t>児童発達支援管理責任者　　　　　　　　　　　　　　　</a:t>
            </a:r>
            <a:r>
              <a:rPr lang="ja-JP" altLang="en-US" sz="675">
                <a:solidFill>
                  <a:srgbClr val="000000"/>
                </a:solidFill>
              </a:rPr>
              <a:t>印　　　　　　　　　　　</a:t>
            </a:r>
            <a:r>
              <a:rPr lang="ja-JP" altLang="en-US" sz="675" b="1">
                <a:solidFill>
                  <a:srgbClr val="000000"/>
                </a:solidFill>
              </a:rPr>
              <a:t>　　　　　　　　　　　　　　　　　　　</a:t>
            </a:r>
            <a:r>
              <a:rPr lang="ja-JP" altLang="en-US" sz="675" b="1" u="sng">
                <a:solidFill>
                  <a:srgbClr val="000000"/>
                </a:solidFill>
              </a:rPr>
              <a:t>　</a:t>
            </a:r>
            <a:endParaRPr lang="ja-JP" altLang="en-US" sz="675" b="1">
              <a:solidFill>
                <a:srgbClr val="000000"/>
              </a:solidFill>
            </a:endParaRPr>
          </a:p>
        </p:txBody>
      </p:sp>
      <p:sp>
        <p:nvSpPr>
          <p:cNvPr id="3" name="Rectangle 2786">
            <a:extLst>
              <a:ext uri="{FF2B5EF4-FFF2-40B4-BE49-F238E27FC236}">
                <a16:creationId xmlns:a16="http://schemas.microsoft.com/office/drawing/2014/main" id="{3DD30E33-1D53-EE96-FC78-F9F91B13D6C0}"/>
              </a:ext>
            </a:extLst>
          </p:cNvPr>
          <p:cNvSpPr>
            <a:spLocks noChangeArrowheads="1"/>
          </p:cNvSpPr>
          <p:nvPr/>
        </p:nvSpPr>
        <p:spPr bwMode="auto">
          <a:xfrm>
            <a:off x="832262" y="384005"/>
            <a:ext cx="8038606" cy="344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anchor="ctr"/>
          <a:lstStyle>
            <a:lvl1pPr eaLnBrk="0" hangingPunct="0">
              <a:defRPr kumimoji="1" sz="1000">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sz="1000">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sz="1000">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sz="1000">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sz="1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sz="1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sz="1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sz="1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sz="1000">
                <a:solidFill>
                  <a:schemeClr val="tx1"/>
                </a:solidFill>
                <a:latin typeface="Arial" panose="020B0604020202020204" pitchFamily="34" charset="0"/>
                <a:ea typeface="ＭＳ Ｐゴシック" panose="020B0600070205080204" pitchFamily="50" charset="-128"/>
              </a:defRPr>
            </a:lvl9pPr>
          </a:lstStyle>
          <a:p>
            <a:pPr eaLnBrk="1" fontAlgn="base" hangingPunct="1">
              <a:spcBef>
                <a:spcPct val="0"/>
              </a:spcBef>
              <a:spcAft>
                <a:spcPct val="0"/>
              </a:spcAft>
            </a:pPr>
            <a:r>
              <a:rPr lang="ja-JP" altLang="en-US" sz="900" b="1" u="sng">
                <a:solidFill>
                  <a:srgbClr val="000000"/>
                </a:solidFill>
              </a:rPr>
              <a:t>利用者名　　　　　　　　　　　　　　</a:t>
            </a:r>
            <a:r>
              <a:rPr lang="ja-JP" altLang="en-US" sz="900" b="1">
                <a:solidFill>
                  <a:srgbClr val="000000"/>
                </a:solidFill>
              </a:rPr>
              <a:t>　　　　　　　　　　　　　　　　　　　　　　　　　　　　　　　　　　　　　　　　　　　　　　　　　　　　　　　　　　　　　　　</a:t>
            </a:r>
            <a:r>
              <a:rPr lang="ja-JP" altLang="en-US" sz="788" b="1" u="sng">
                <a:solidFill>
                  <a:srgbClr val="000000"/>
                </a:solidFill>
              </a:rPr>
              <a:t>作成年月日：　　　　年　　月　　日　　</a:t>
            </a:r>
            <a:br>
              <a:rPr lang="ja-JP" altLang="en-US" sz="788" b="1">
                <a:solidFill>
                  <a:srgbClr val="000000"/>
                </a:solidFill>
              </a:rPr>
            </a:br>
            <a:endParaRPr lang="ja-JP" altLang="en-US" sz="788" b="1">
              <a:solidFill>
                <a:srgbClr val="000000"/>
              </a:solidFill>
            </a:endParaRPr>
          </a:p>
        </p:txBody>
      </p:sp>
      <p:sp>
        <p:nvSpPr>
          <p:cNvPr id="4" name="Rectangle 2786">
            <a:extLst>
              <a:ext uri="{FF2B5EF4-FFF2-40B4-BE49-F238E27FC236}">
                <a16:creationId xmlns:a16="http://schemas.microsoft.com/office/drawing/2014/main" id="{33EC5D15-F960-9475-CC87-DBD2B34761B9}"/>
              </a:ext>
            </a:extLst>
          </p:cNvPr>
          <p:cNvSpPr>
            <a:spLocks noChangeArrowheads="1"/>
          </p:cNvSpPr>
          <p:nvPr/>
        </p:nvSpPr>
        <p:spPr bwMode="auto">
          <a:xfrm>
            <a:off x="2343648" y="153294"/>
            <a:ext cx="4495999" cy="301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anchor="ctr"/>
          <a:lstStyle>
            <a:lvl1pPr eaLnBrk="0" hangingPunct="0">
              <a:defRPr kumimoji="1" sz="1000">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sz="1000">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sz="1000">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sz="1000">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sz="1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sz="1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sz="1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sz="1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sz="1000">
                <a:solidFill>
                  <a:schemeClr val="tx1"/>
                </a:solidFill>
                <a:latin typeface="Arial" panose="020B0604020202020204" pitchFamily="34" charset="0"/>
                <a:ea typeface="ＭＳ Ｐゴシック" panose="020B0600070205080204" pitchFamily="50" charset="-128"/>
              </a:defRPr>
            </a:lvl9pPr>
          </a:lstStyle>
          <a:p>
            <a:pPr algn="ctr" eaLnBrk="1" fontAlgn="base" hangingPunct="1">
              <a:spcBef>
                <a:spcPct val="0"/>
              </a:spcBef>
              <a:spcAft>
                <a:spcPct val="0"/>
              </a:spcAft>
            </a:pPr>
            <a:r>
              <a:rPr lang="ja-JP" altLang="en-US" sz="1800" b="1" u="sng" dirty="0">
                <a:solidFill>
                  <a:srgbClr val="000000"/>
                </a:solidFill>
              </a:rPr>
              <a:t>個別支援計画作成時の留意点（例）</a:t>
            </a:r>
          </a:p>
        </p:txBody>
      </p:sp>
      <p:sp>
        <p:nvSpPr>
          <p:cNvPr id="9" name="角丸四角形吹き出し 8">
            <a:extLst>
              <a:ext uri="{FF2B5EF4-FFF2-40B4-BE49-F238E27FC236}">
                <a16:creationId xmlns:a16="http://schemas.microsoft.com/office/drawing/2014/main" id="{160A2C6F-4444-C897-7506-57DEEF6B60FC}"/>
              </a:ext>
            </a:extLst>
          </p:cNvPr>
          <p:cNvSpPr/>
          <p:nvPr/>
        </p:nvSpPr>
        <p:spPr>
          <a:xfrm>
            <a:off x="2505205" y="1815782"/>
            <a:ext cx="4083485" cy="819645"/>
          </a:xfrm>
          <a:prstGeom prst="wedgeRoundRectCallout">
            <a:avLst>
              <a:gd name="adj1" fmla="val -57708"/>
              <a:gd name="adj2" fmla="val 1265"/>
              <a:gd name="adj3" fmla="val 16667"/>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1798" indent="-101798"/>
            <a:r>
              <a:rPr lang="ja-JP" altLang="en-US" sz="1000" b="1" dirty="0">
                <a:solidFill>
                  <a:srgbClr val="FF0000"/>
                </a:solidFill>
                <a:latin typeface="メイリオ" panose="020B0604030504040204" pitchFamily="50" charset="-128"/>
                <a:ea typeface="メイリオ" panose="020B0604030504040204" pitchFamily="50" charset="-128"/>
              </a:rPr>
              <a:t>◎どのような子どもに育ってほしいかを保護者とともに</a:t>
            </a:r>
            <a:endParaRPr lang="en-US" altLang="ja-JP" sz="1000" b="1" dirty="0">
              <a:solidFill>
                <a:srgbClr val="FF0000"/>
              </a:solidFill>
              <a:latin typeface="メイリオ" panose="020B0604030504040204" pitchFamily="50" charset="-128"/>
              <a:ea typeface="メイリオ" panose="020B0604030504040204" pitchFamily="50" charset="-128"/>
            </a:endParaRPr>
          </a:p>
          <a:p>
            <a:pPr indent="-101798"/>
            <a:r>
              <a:rPr lang="ja-JP" altLang="en-US" sz="1000" b="1" dirty="0">
                <a:solidFill>
                  <a:srgbClr val="FF0000"/>
                </a:solidFill>
                <a:latin typeface="メイリオ" panose="020B0604030504040204" pitchFamily="50" charset="-128"/>
                <a:ea typeface="メイリオ" panose="020B0604030504040204" pitchFamily="50" charset="-128"/>
              </a:rPr>
              <a:t>◎ワクワク、ドキドキ感のある計画になるように本人とともに</a:t>
            </a:r>
          </a:p>
          <a:p>
            <a:pPr indent="-101798"/>
            <a:r>
              <a:rPr lang="ja-JP" altLang="en-US" sz="1000" b="1" dirty="0">
                <a:solidFill>
                  <a:srgbClr val="FF0000"/>
                </a:solidFill>
                <a:latin typeface="メイリオ" panose="020B0604030504040204" pitchFamily="50" charset="-128"/>
                <a:ea typeface="メイリオ" panose="020B0604030504040204" pitchFamily="50" charset="-128"/>
              </a:rPr>
              <a:t>◎具体的な到達目標とリンクさせることが必要</a:t>
            </a:r>
            <a:endParaRPr lang="en-US" altLang="ja-JP" sz="1000" b="1" dirty="0">
              <a:solidFill>
                <a:srgbClr val="FF0000"/>
              </a:solidFill>
              <a:latin typeface="メイリオ" panose="020B0604030504040204" pitchFamily="50" charset="-128"/>
              <a:ea typeface="メイリオ" panose="020B0604030504040204" pitchFamily="50" charset="-128"/>
            </a:endParaRPr>
          </a:p>
          <a:p>
            <a:pPr indent="-101798"/>
            <a:r>
              <a:rPr lang="ja-JP" altLang="en-US" sz="1000" b="1" dirty="0">
                <a:solidFill>
                  <a:srgbClr val="FF0000"/>
                </a:solidFill>
                <a:latin typeface="メイリオ" panose="020B0604030504040204" pitchFamily="50" charset="-128"/>
                <a:ea typeface="メイリオ" panose="020B0604030504040204" pitchFamily="50" charset="-128"/>
              </a:rPr>
              <a:t>◎具体性は必要だが、気持ちの在り方や育む力など緩やかな表現も</a:t>
            </a:r>
            <a:endParaRPr lang="en-US" altLang="ja-JP" sz="1000" b="1" dirty="0">
              <a:solidFill>
                <a:srgbClr val="FF0000"/>
              </a:solidFill>
              <a:latin typeface="メイリオ" panose="020B0604030504040204" pitchFamily="50" charset="-128"/>
              <a:ea typeface="メイリオ" panose="020B0604030504040204" pitchFamily="50" charset="-128"/>
            </a:endParaRPr>
          </a:p>
          <a:p>
            <a:pPr indent="-101798"/>
            <a:r>
              <a:rPr lang="ja-JP" altLang="en-US" sz="1000" b="1" dirty="0">
                <a:solidFill>
                  <a:srgbClr val="FF0000"/>
                </a:solidFill>
                <a:latin typeface="メイリオ" panose="020B0604030504040204" pitchFamily="50" charset="-128"/>
                <a:ea typeface="メイリオ" panose="020B0604030504040204" pitchFamily="50" charset="-128"/>
              </a:rPr>
              <a:t>◎長期目標は約１年、短期目標は３～６か月で設定</a:t>
            </a:r>
            <a:endParaRPr lang="en-US" altLang="ja-JP" sz="1000" b="1" dirty="0">
              <a:solidFill>
                <a:srgbClr val="FF0000"/>
              </a:solidFill>
              <a:latin typeface="メイリオ" panose="020B0604030504040204" pitchFamily="50" charset="-128"/>
              <a:ea typeface="メイリオ" panose="020B0604030504040204" pitchFamily="50" charset="-128"/>
            </a:endParaRPr>
          </a:p>
        </p:txBody>
      </p:sp>
      <p:sp>
        <p:nvSpPr>
          <p:cNvPr id="10" name="角丸四角形吹き出し 9">
            <a:extLst>
              <a:ext uri="{FF2B5EF4-FFF2-40B4-BE49-F238E27FC236}">
                <a16:creationId xmlns:a16="http://schemas.microsoft.com/office/drawing/2014/main" id="{5DA0A0C2-5795-EE47-86AD-F929B70DC3B7}"/>
              </a:ext>
            </a:extLst>
          </p:cNvPr>
          <p:cNvSpPr/>
          <p:nvPr/>
        </p:nvSpPr>
        <p:spPr>
          <a:xfrm>
            <a:off x="87105" y="5121965"/>
            <a:ext cx="1966982" cy="1645201"/>
          </a:xfrm>
          <a:prstGeom prst="wedgeRoundRectCallout">
            <a:avLst>
              <a:gd name="adj1" fmla="val -18590"/>
              <a:gd name="adj2" fmla="val -55678"/>
              <a:gd name="adj3" fmla="val 16667"/>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marL="52685" indent="-52685"/>
            <a:r>
              <a:rPr lang="ja-JP" altLang="en-US" sz="1100" b="1" dirty="0">
                <a:solidFill>
                  <a:srgbClr val="FF0000"/>
                </a:solidFill>
                <a:latin typeface="メイリオ" panose="020B0604030504040204" pitchFamily="50" charset="-128"/>
                <a:ea typeface="メイリオ" panose="020B0604030504040204" pitchFamily="50" charset="-128"/>
              </a:rPr>
              <a:t>・項目欄は、本人支援では発達の領域（運動、遊び・・・）で記載してもよい⇒アセスメントと直結</a:t>
            </a:r>
            <a:endParaRPr lang="en-US" altLang="ja-JP" sz="1100" b="1" dirty="0">
              <a:solidFill>
                <a:srgbClr val="FF0000"/>
              </a:solidFill>
              <a:latin typeface="メイリオ" panose="020B0604030504040204" pitchFamily="50" charset="-128"/>
              <a:ea typeface="メイリオ" panose="020B0604030504040204" pitchFamily="50" charset="-128"/>
            </a:endParaRPr>
          </a:p>
          <a:p>
            <a:pPr marL="52685" indent="-52685"/>
            <a:endParaRPr lang="en-US" altLang="ja-JP" sz="1100" b="1" dirty="0">
              <a:solidFill>
                <a:srgbClr val="FF0000"/>
              </a:solidFill>
              <a:latin typeface="メイリオ" panose="020B0604030504040204" pitchFamily="50" charset="-128"/>
              <a:ea typeface="メイリオ" panose="020B0604030504040204" pitchFamily="50" charset="-128"/>
            </a:endParaRPr>
          </a:p>
          <a:p>
            <a:pPr marL="52685" indent="-52685"/>
            <a:r>
              <a:rPr lang="ja-JP" altLang="en-US" sz="1100" b="1" dirty="0">
                <a:solidFill>
                  <a:srgbClr val="FF0000"/>
                </a:solidFill>
                <a:latin typeface="メイリオ" panose="020B0604030504040204" pitchFamily="50" charset="-128"/>
                <a:ea typeface="メイリオ" panose="020B0604030504040204" pitchFamily="50" charset="-128"/>
              </a:rPr>
              <a:t>・「ニーズの整理票」で作成したニーズ、発達課題等を書けるよう欄を追加してもよい</a:t>
            </a:r>
          </a:p>
        </p:txBody>
      </p:sp>
      <p:sp>
        <p:nvSpPr>
          <p:cNvPr id="17" name="角丸四角形吹き出し 16">
            <a:extLst>
              <a:ext uri="{FF2B5EF4-FFF2-40B4-BE49-F238E27FC236}">
                <a16:creationId xmlns:a16="http://schemas.microsoft.com/office/drawing/2014/main" id="{0FB303CA-1856-C83E-DE49-7550215AE053}"/>
              </a:ext>
            </a:extLst>
          </p:cNvPr>
          <p:cNvSpPr/>
          <p:nvPr/>
        </p:nvSpPr>
        <p:spPr>
          <a:xfrm>
            <a:off x="1711257" y="4590055"/>
            <a:ext cx="1302026" cy="531910"/>
          </a:xfrm>
          <a:prstGeom prst="wedgeRoundRectCallout">
            <a:avLst>
              <a:gd name="adj1" fmla="val 5038"/>
              <a:gd name="adj2" fmla="val -256448"/>
              <a:gd name="adj3" fmla="val 16667"/>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r>
              <a:rPr lang="ja-JP" altLang="en-US" sz="788" b="1" dirty="0">
                <a:solidFill>
                  <a:srgbClr val="FF0000"/>
                </a:solidFill>
                <a:latin typeface="メイリオ" panose="020B0604030504040204" pitchFamily="50" charset="-128"/>
                <a:ea typeface="メイリオ" panose="020B0604030504040204" pitchFamily="50" charset="-128"/>
              </a:rPr>
              <a:t>言葉で発せられるニーズだけでなく、子どもの成長に必要な「発達ニーズ」も</a:t>
            </a:r>
            <a:r>
              <a:rPr lang="ja-JP" altLang="en-US" sz="788" b="1">
                <a:solidFill>
                  <a:srgbClr val="FF0000"/>
                </a:solidFill>
                <a:latin typeface="メイリオ" panose="020B0604030504040204" pitchFamily="50" charset="-128"/>
                <a:ea typeface="メイリオ" panose="020B0604030504040204" pitchFamily="50" charset="-128"/>
              </a:rPr>
              <a:t>検討し目標</a:t>
            </a:r>
            <a:r>
              <a:rPr lang="ja-JP" altLang="en-US" sz="788" b="1" dirty="0">
                <a:solidFill>
                  <a:srgbClr val="FF0000"/>
                </a:solidFill>
                <a:latin typeface="メイリオ" panose="020B0604030504040204" pitchFamily="50" charset="-128"/>
                <a:ea typeface="メイリオ" panose="020B0604030504040204" pitchFamily="50" charset="-128"/>
              </a:rPr>
              <a:t>を設定</a:t>
            </a:r>
          </a:p>
        </p:txBody>
      </p:sp>
      <p:sp>
        <p:nvSpPr>
          <p:cNvPr id="11" name="角丸四角形吹き出し 10">
            <a:extLst>
              <a:ext uri="{FF2B5EF4-FFF2-40B4-BE49-F238E27FC236}">
                <a16:creationId xmlns:a16="http://schemas.microsoft.com/office/drawing/2014/main" id="{2F7671CB-6321-1CE2-3864-F1DCC8FC77BD}"/>
              </a:ext>
            </a:extLst>
          </p:cNvPr>
          <p:cNvSpPr/>
          <p:nvPr/>
        </p:nvSpPr>
        <p:spPr>
          <a:xfrm>
            <a:off x="1041622" y="3647701"/>
            <a:ext cx="1302026" cy="869714"/>
          </a:xfrm>
          <a:prstGeom prst="wedgeRoundRectCallout">
            <a:avLst>
              <a:gd name="adj1" fmla="val -25508"/>
              <a:gd name="adj2" fmla="val -80978"/>
              <a:gd name="adj3" fmla="val 16667"/>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r>
              <a:rPr lang="ja-JP" altLang="en-US" sz="800" b="1" dirty="0">
                <a:solidFill>
                  <a:srgbClr val="FF0000"/>
                </a:solidFill>
                <a:latin typeface="メイリオ" panose="020B0604030504040204" pitchFamily="50" charset="-128"/>
                <a:ea typeface="メイリオ" panose="020B0604030504040204" pitchFamily="50" charset="-128"/>
              </a:rPr>
              <a:t>支援期間終了後（モニタリング時）に到達しているであろう「子どもや家族の様子」を記載</a:t>
            </a:r>
            <a:endParaRPr lang="en-US" altLang="ja-JP" sz="800" b="1" dirty="0">
              <a:solidFill>
                <a:srgbClr val="FF0000"/>
              </a:solidFill>
              <a:latin typeface="メイリオ" panose="020B0604030504040204" pitchFamily="50" charset="-128"/>
              <a:ea typeface="メイリオ" panose="020B0604030504040204" pitchFamily="50" charset="-128"/>
            </a:endParaRPr>
          </a:p>
          <a:p>
            <a:r>
              <a:rPr lang="en-US" altLang="ja-JP" sz="800" b="1" u="sng" dirty="0">
                <a:solidFill>
                  <a:srgbClr val="FF0000"/>
                </a:solidFill>
                <a:latin typeface="メイリオ" panose="020B0604030504040204" pitchFamily="50" charset="-128"/>
                <a:ea typeface="メイリオ" panose="020B0604030504040204" pitchFamily="50" charset="-128"/>
              </a:rPr>
              <a:t>【</a:t>
            </a:r>
            <a:r>
              <a:rPr lang="ja-JP" altLang="en-US" sz="800" b="1" u="sng" dirty="0">
                <a:solidFill>
                  <a:srgbClr val="FF0000"/>
                </a:solidFill>
                <a:latin typeface="メイリオ" panose="020B0604030504040204" pitchFamily="50" charset="-128"/>
                <a:ea typeface="メイリオ" panose="020B0604030504040204" pitchFamily="50" charset="-128"/>
              </a:rPr>
              <a:t>主語は子ども・家族</a:t>
            </a:r>
            <a:r>
              <a:rPr lang="en-US" altLang="ja-JP" sz="788" b="1" u="sng" dirty="0">
                <a:solidFill>
                  <a:srgbClr val="FF0000"/>
                </a:solidFill>
                <a:latin typeface="メイリオ" panose="020B0604030504040204" pitchFamily="50" charset="-128"/>
                <a:ea typeface="メイリオ" panose="020B0604030504040204" pitchFamily="50" charset="-128"/>
              </a:rPr>
              <a:t>】</a:t>
            </a:r>
            <a:endParaRPr lang="ja-JP" altLang="en-US" sz="788" b="1" spc="-56" dirty="0">
              <a:solidFill>
                <a:srgbClr val="FF0000"/>
              </a:solidFill>
              <a:latin typeface="メイリオ" panose="020B0604030504040204" pitchFamily="50" charset="-128"/>
              <a:ea typeface="メイリオ" panose="020B0604030504040204" pitchFamily="50" charset="-128"/>
            </a:endParaRPr>
          </a:p>
        </p:txBody>
      </p:sp>
      <p:sp>
        <p:nvSpPr>
          <p:cNvPr id="21" name="角丸四角形吹き出し 20">
            <a:extLst>
              <a:ext uri="{FF2B5EF4-FFF2-40B4-BE49-F238E27FC236}">
                <a16:creationId xmlns:a16="http://schemas.microsoft.com/office/drawing/2014/main" id="{1B677559-C37E-98D8-D4DB-EEAB0DEFC135}"/>
              </a:ext>
            </a:extLst>
          </p:cNvPr>
          <p:cNvSpPr/>
          <p:nvPr/>
        </p:nvSpPr>
        <p:spPr>
          <a:xfrm>
            <a:off x="3406642" y="3892118"/>
            <a:ext cx="3962116" cy="1250594"/>
          </a:xfrm>
          <a:prstGeom prst="wedgeRoundRectCallout">
            <a:avLst>
              <a:gd name="adj1" fmla="val -39605"/>
              <a:gd name="adj2" fmla="val -94752"/>
              <a:gd name="adj3" fmla="val 16667"/>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900" b="1" dirty="0">
                <a:solidFill>
                  <a:srgbClr val="FF0000"/>
                </a:solidFill>
                <a:latin typeface="メイリオ" panose="020B0604030504040204" pitchFamily="50" charset="-128"/>
                <a:ea typeface="メイリオ" panose="020B0604030504040204" pitchFamily="50" charset="-128"/>
              </a:rPr>
              <a:t>到達目標に掲げた子どもや家族等の様子になるよう、事業所がどのような「専門的な支援」、工夫、配慮を行うのかを具体的に記載。家族支援および地域支援の場合も具体的働きかけを記載　　</a:t>
            </a:r>
            <a:r>
              <a:rPr lang="en-US" altLang="ja-JP" sz="900" b="1" u="sng" dirty="0">
                <a:solidFill>
                  <a:srgbClr val="FF0000"/>
                </a:solidFill>
                <a:latin typeface="メイリオ" panose="020B0604030504040204" pitchFamily="50" charset="-128"/>
                <a:ea typeface="メイリオ" panose="020B0604030504040204" pitchFamily="50" charset="-128"/>
              </a:rPr>
              <a:t>【</a:t>
            </a:r>
            <a:r>
              <a:rPr lang="ja-JP" altLang="en-US" sz="900" b="1" u="sng" dirty="0">
                <a:solidFill>
                  <a:srgbClr val="FF0000"/>
                </a:solidFill>
                <a:latin typeface="メイリオ" panose="020B0604030504040204" pitchFamily="50" charset="-128"/>
                <a:ea typeface="メイリオ" panose="020B0604030504040204" pitchFamily="50" charset="-128"/>
              </a:rPr>
              <a:t>主語は事業所</a:t>
            </a:r>
            <a:r>
              <a:rPr lang="en-US" altLang="ja-JP" sz="900" b="1" u="sng" dirty="0">
                <a:solidFill>
                  <a:srgbClr val="FF0000"/>
                </a:solidFill>
                <a:latin typeface="メイリオ" panose="020B0604030504040204" pitchFamily="50" charset="-128"/>
                <a:ea typeface="メイリオ" panose="020B0604030504040204" pitchFamily="50" charset="-128"/>
              </a:rPr>
              <a:t>】</a:t>
            </a:r>
          </a:p>
          <a:p>
            <a:endParaRPr lang="en-US" altLang="ja-JP" sz="900" b="1" dirty="0">
              <a:solidFill>
                <a:srgbClr val="FF0000"/>
              </a:solidFill>
              <a:latin typeface="メイリオ" panose="020B0604030504040204" pitchFamily="50" charset="-128"/>
              <a:ea typeface="メイリオ" panose="020B0604030504040204" pitchFamily="50" charset="-128"/>
            </a:endParaRPr>
          </a:p>
          <a:p>
            <a:pPr marL="102692" indent="-102692"/>
            <a:r>
              <a:rPr lang="en-US" altLang="ja-JP" sz="900" b="1" dirty="0">
                <a:solidFill>
                  <a:srgbClr val="FF0000"/>
                </a:solidFill>
                <a:latin typeface="メイリオ" panose="020B0604030504040204" pitchFamily="50" charset="-128"/>
                <a:ea typeface="メイリオ" panose="020B0604030504040204" pitchFamily="50" charset="-128"/>
              </a:rPr>
              <a:t>※</a:t>
            </a:r>
            <a:r>
              <a:rPr lang="ja-JP" altLang="en-US" sz="900" b="1" dirty="0">
                <a:solidFill>
                  <a:srgbClr val="FF0000"/>
                </a:solidFill>
                <a:latin typeface="メイリオ" panose="020B0604030504040204" pitchFamily="50" charset="-128"/>
                <a:ea typeface="メイリオ" panose="020B0604030504040204" pitchFamily="50" charset="-128"/>
              </a:rPr>
              <a:t>　モニタリング時に、事業所の支援の質、力量が問われる⇒達成できなかった場合は子どもや家族、地域のせいではなく、事業所の目標設定や支援内容が十分ではなかったと評価する</a:t>
            </a:r>
          </a:p>
        </p:txBody>
      </p:sp>
      <p:sp>
        <p:nvSpPr>
          <p:cNvPr id="22" name="角丸四角形吹き出し 21">
            <a:extLst>
              <a:ext uri="{FF2B5EF4-FFF2-40B4-BE49-F238E27FC236}">
                <a16:creationId xmlns:a16="http://schemas.microsoft.com/office/drawing/2014/main" id="{8E23E0F6-43D6-1926-1BB1-51567469FDA2}"/>
              </a:ext>
            </a:extLst>
          </p:cNvPr>
          <p:cNvSpPr/>
          <p:nvPr/>
        </p:nvSpPr>
        <p:spPr>
          <a:xfrm>
            <a:off x="3013283" y="878175"/>
            <a:ext cx="5316419" cy="901287"/>
          </a:xfrm>
          <a:prstGeom prst="wedgeRoundRectCallout">
            <a:avLst>
              <a:gd name="adj1" fmla="val -59326"/>
              <a:gd name="adj2" fmla="val 16049"/>
              <a:gd name="adj3" fmla="val 16667"/>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51805" indent="-151805"/>
            <a:r>
              <a:rPr lang="ja-JP" altLang="en-US" sz="900" b="1" dirty="0">
                <a:solidFill>
                  <a:srgbClr val="FF0000"/>
                </a:solidFill>
                <a:latin typeface="メイリオ" panose="020B0604030504040204" pitchFamily="50" charset="-128"/>
                <a:ea typeface="メイリオ" panose="020B0604030504040204" pitchFamily="50" charset="-128"/>
              </a:rPr>
              <a:t>◎事業所として、どのようなコンセプトで支援していくのかも含めて書けるといい　　（どのような子どもに育ってほしいのか、育てたいのかなど）</a:t>
            </a:r>
            <a:endParaRPr lang="en-US" altLang="ja-JP" sz="900" b="1" dirty="0">
              <a:solidFill>
                <a:srgbClr val="FF0000"/>
              </a:solidFill>
              <a:latin typeface="メイリオ" panose="020B0604030504040204" pitchFamily="50" charset="-128"/>
              <a:ea typeface="メイリオ" panose="020B0604030504040204" pitchFamily="50" charset="-128"/>
            </a:endParaRPr>
          </a:p>
          <a:p>
            <a:r>
              <a:rPr lang="ja-JP" altLang="en-US" sz="900" b="1" dirty="0">
                <a:solidFill>
                  <a:srgbClr val="FF0000"/>
                </a:solidFill>
                <a:latin typeface="メイリオ" panose="020B0604030504040204" pitchFamily="50" charset="-128"/>
                <a:ea typeface="メイリオ" panose="020B0604030504040204" pitchFamily="50" charset="-128"/>
              </a:rPr>
              <a:t>◎全体の活動のねらいとの関係がわかるといい</a:t>
            </a:r>
            <a:endParaRPr lang="en-US" altLang="ja-JP" sz="900" b="1" dirty="0">
              <a:solidFill>
                <a:srgbClr val="FF0000"/>
              </a:solidFill>
              <a:latin typeface="メイリオ" panose="020B0604030504040204" pitchFamily="50" charset="-128"/>
              <a:ea typeface="メイリオ" panose="020B0604030504040204" pitchFamily="50" charset="-128"/>
            </a:endParaRPr>
          </a:p>
          <a:p>
            <a:r>
              <a:rPr lang="ja-JP" altLang="en-US" sz="900" b="1" dirty="0">
                <a:solidFill>
                  <a:srgbClr val="FF0000"/>
                </a:solidFill>
                <a:latin typeface="メイリオ" panose="020B0604030504040204" pitchFamily="50" charset="-128"/>
                <a:ea typeface="メイリオ" panose="020B0604030504040204" pitchFamily="50" charset="-128"/>
              </a:rPr>
              <a:t>◎子どもの育ちにいいことがわかるといい</a:t>
            </a:r>
            <a:endParaRPr lang="en-US" altLang="ja-JP" sz="900" b="1" dirty="0">
              <a:solidFill>
                <a:srgbClr val="FF0000"/>
              </a:solidFill>
              <a:latin typeface="メイリオ" panose="020B0604030504040204" pitchFamily="50" charset="-128"/>
              <a:ea typeface="メイリオ" panose="020B0604030504040204" pitchFamily="50" charset="-128"/>
            </a:endParaRPr>
          </a:p>
          <a:p>
            <a:r>
              <a:rPr lang="ja-JP" altLang="en-US" sz="900" b="1" dirty="0">
                <a:solidFill>
                  <a:srgbClr val="FF0000"/>
                </a:solidFill>
                <a:latin typeface="メイリオ" panose="020B0604030504040204" pitchFamily="50" charset="-128"/>
                <a:ea typeface="メイリオ" panose="020B0604030504040204" pitchFamily="50" charset="-128"/>
              </a:rPr>
              <a:t>◎支援の見通し、イメージが持てるように（</a:t>
            </a:r>
            <a:r>
              <a:rPr lang="en-US" altLang="ja-JP" sz="900" b="1" dirty="0">
                <a:solidFill>
                  <a:srgbClr val="FF0000"/>
                </a:solidFill>
                <a:latin typeface="メイリオ" panose="020B0604030504040204" pitchFamily="50" charset="-128"/>
                <a:ea typeface="メイリオ" panose="020B0604030504040204" pitchFamily="50" charset="-128"/>
              </a:rPr>
              <a:t>1</a:t>
            </a:r>
            <a:r>
              <a:rPr lang="ja-JP" altLang="en-US" sz="900" b="1" dirty="0">
                <a:solidFill>
                  <a:srgbClr val="FF0000"/>
                </a:solidFill>
                <a:latin typeface="メイリオ" panose="020B0604030504040204" pitchFamily="50" charset="-128"/>
                <a:ea typeface="メイリオ" panose="020B0604030504040204" pitchFamily="50" charset="-128"/>
              </a:rPr>
              <a:t>年ではない長いスパンでの見通しも含めて）</a:t>
            </a:r>
          </a:p>
        </p:txBody>
      </p:sp>
    </p:spTree>
    <p:extLst>
      <p:ext uri="{BB962C8B-B14F-4D97-AF65-F5344CB8AC3E}">
        <p14:creationId xmlns:p14="http://schemas.microsoft.com/office/powerpoint/2010/main" val="314339387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コンテンツ プレースホルダー 7">
            <a:extLst>
              <a:ext uri="{FF2B5EF4-FFF2-40B4-BE49-F238E27FC236}">
                <a16:creationId xmlns:a16="http://schemas.microsoft.com/office/drawing/2014/main" id="{9CEAE7BE-6994-E24A-95CA-1E0F647402C3}"/>
              </a:ext>
            </a:extLst>
          </p:cNvPr>
          <p:cNvGraphicFramePr>
            <a:graphicFrameLocks noGrp="1"/>
          </p:cNvGraphicFramePr>
          <p:nvPr>
            <p:ph idx="1"/>
            <p:extLst>
              <p:ext uri="{D42A27DB-BD31-4B8C-83A1-F6EECF244321}">
                <p14:modId xmlns:p14="http://schemas.microsoft.com/office/powerpoint/2010/main" val="2114999799"/>
              </p:ext>
            </p:extLst>
          </p:nvPr>
        </p:nvGraphicFramePr>
        <p:xfrm>
          <a:off x="395288" y="685636"/>
          <a:ext cx="8326025" cy="5779900"/>
        </p:xfrm>
        <a:graphic>
          <a:graphicData uri="http://schemas.openxmlformats.org/drawingml/2006/table">
            <a:tbl>
              <a:tblPr firstRow="1" bandRow="1">
                <a:tableStyleId>{5940675A-B579-460E-94D1-54222C63F5DA}</a:tableStyleId>
              </a:tblPr>
              <a:tblGrid>
                <a:gridCol w="782159">
                  <a:extLst>
                    <a:ext uri="{9D8B030D-6E8A-4147-A177-3AD203B41FA5}">
                      <a16:colId xmlns:a16="http://schemas.microsoft.com/office/drawing/2014/main" val="3671049887"/>
                    </a:ext>
                  </a:extLst>
                </a:gridCol>
                <a:gridCol w="1390389">
                  <a:extLst>
                    <a:ext uri="{9D8B030D-6E8A-4147-A177-3AD203B41FA5}">
                      <a16:colId xmlns:a16="http://schemas.microsoft.com/office/drawing/2014/main" val="2864819647"/>
                    </a:ext>
                  </a:extLst>
                </a:gridCol>
                <a:gridCol w="1686112">
                  <a:extLst>
                    <a:ext uri="{9D8B030D-6E8A-4147-A177-3AD203B41FA5}">
                      <a16:colId xmlns:a16="http://schemas.microsoft.com/office/drawing/2014/main" val="3225598659"/>
                    </a:ext>
                  </a:extLst>
                </a:gridCol>
                <a:gridCol w="858741">
                  <a:extLst>
                    <a:ext uri="{9D8B030D-6E8A-4147-A177-3AD203B41FA5}">
                      <a16:colId xmlns:a16="http://schemas.microsoft.com/office/drawing/2014/main" val="2561383671"/>
                    </a:ext>
                  </a:extLst>
                </a:gridCol>
                <a:gridCol w="597509">
                  <a:extLst>
                    <a:ext uri="{9D8B030D-6E8A-4147-A177-3AD203B41FA5}">
                      <a16:colId xmlns:a16="http://schemas.microsoft.com/office/drawing/2014/main" val="3522470646"/>
                    </a:ext>
                  </a:extLst>
                </a:gridCol>
                <a:gridCol w="931887">
                  <a:extLst>
                    <a:ext uri="{9D8B030D-6E8A-4147-A177-3AD203B41FA5}">
                      <a16:colId xmlns:a16="http://schemas.microsoft.com/office/drawing/2014/main" val="948585348"/>
                    </a:ext>
                  </a:extLst>
                </a:gridCol>
                <a:gridCol w="1668190">
                  <a:extLst>
                    <a:ext uri="{9D8B030D-6E8A-4147-A177-3AD203B41FA5}">
                      <a16:colId xmlns:a16="http://schemas.microsoft.com/office/drawing/2014/main" val="1076813120"/>
                    </a:ext>
                  </a:extLst>
                </a:gridCol>
                <a:gridCol w="411038">
                  <a:extLst>
                    <a:ext uri="{9D8B030D-6E8A-4147-A177-3AD203B41FA5}">
                      <a16:colId xmlns:a16="http://schemas.microsoft.com/office/drawing/2014/main" val="670662666"/>
                    </a:ext>
                  </a:extLst>
                </a:gridCol>
              </a:tblGrid>
              <a:tr h="370840">
                <a:tc gridSpan="2">
                  <a:txBody>
                    <a:bodyPr/>
                    <a:lstStyle/>
                    <a:p>
                      <a:pPr algn="ctr"/>
                      <a:r>
                        <a:rPr kumimoji="1" lang="ja-JP" altLang="en-US" sz="1200" dirty="0">
                          <a:latin typeface="Meiryo" panose="020B0604030504040204" pitchFamily="34" charset="-128"/>
                          <a:ea typeface="Meiryo" panose="020B0604030504040204" pitchFamily="34" charset="-128"/>
                        </a:rPr>
                        <a:t>利用時及び本人・家族の</a:t>
                      </a:r>
                      <a:endParaRPr kumimoji="1" lang="en-US" altLang="ja-JP" sz="1200" dirty="0">
                        <a:latin typeface="Meiryo" panose="020B0604030504040204" pitchFamily="34" charset="-128"/>
                        <a:ea typeface="Meiryo" panose="020B0604030504040204" pitchFamily="34" charset="-128"/>
                      </a:endParaRPr>
                    </a:p>
                    <a:p>
                      <a:pPr algn="ctr"/>
                      <a:r>
                        <a:rPr kumimoji="1" lang="ja-JP" altLang="en-US" sz="1200" dirty="0">
                          <a:latin typeface="Meiryo" panose="020B0604030504040204" pitchFamily="34" charset="-128"/>
                          <a:ea typeface="Meiryo" panose="020B0604030504040204" pitchFamily="34" charset="-128"/>
                        </a:rPr>
                        <a:t>生活に対する意向</a:t>
                      </a:r>
                    </a:p>
                  </a:txBody>
                  <a:tcPr anchor="ctr"/>
                </a:tc>
                <a:tc hMerge="1">
                  <a:txBody>
                    <a:bodyPr/>
                    <a:lstStyle/>
                    <a:p>
                      <a:endParaRPr kumimoji="1" lang="ja-JP" altLang="en-US" sz="1200">
                        <a:latin typeface="Meiryo" panose="020B0604030504040204" pitchFamily="34" charset="-128"/>
                        <a:ea typeface="Meiryo" panose="020B0604030504040204" pitchFamily="34" charset="-128"/>
                      </a:endParaRPr>
                    </a:p>
                  </a:txBody>
                  <a:tcPr/>
                </a:tc>
                <a:tc gridSpan="6">
                  <a:txBody>
                    <a:bodyPr/>
                    <a:lstStyle/>
                    <a:p>
                      <a:endParaRPr kumimoji="1" lang="ja-JP" altLang="en-US"/>
                    </a:p>
                  </a:txBody>
                  <a:tcPr/>
                </a:tc>
                <a:tc hMerge="1">
                  <a:txBody>
                    <a:bodyPr/>
                    <a:lstStyle/>
                    <a:p>
                      <a:endParaRPr kumimoji="1" lang="ja-JP" altLang="en-US" sz="1200">
                        <a:latin typeface="Meiryo" panose="020B0604030504040204" pitchFamily="34" charset="-128"/>
                        <a:ea typeface="Meiryo" panose="020B0604030504040204" pitchFamily="34" charset="-128"/>
                      </a:endParaRPr>
                    </a:p>
                  </a:txBody>
                  <a:tcPr/>
                </a:tc>
                <a:tc hMerge="1">
                  <a:txBody>
                    <a:bodyPr/>
                    <a:lstStyle/>
                    <a:p>
                      <a:endParaRPr kumimoji="1" lang="ja-JP" altLang="en-US" sz="1200">
                        <a:latin typeface="Meiryo" panose="020B0604030504040204" pitchFamily="34" charset="-128"/>
                        <a:ea typeface="Meiryo" panose="020B0604030504040204" pitchFamily="34" charset="-128"/>
                      </a:endParaRPr>
                    </a:p>
                  </a:txBody>
                  <a:tcPr/>
                </a:tc>
                <a:tc hMerge="1">
                  <a:txBody>
                    <a:bodyPr/>
                    <a:lstStyle/>
                    <a:p>
                      <a:endParaRPr kumimoji="1" lang="ja-JP" altLang="en-US" sz="1200">
                        <a:latin typeface="Meiryo" panose="020B0604030504040204" pitchFamily="34" charset="-128"/>
                        <a:ea typeface="Meiryo" panose="020B0604030504040204" pitchFamily="34" charset="-128"/>
                      </a:endParaRPr>
                    </a:p>
                  </a:txBody>
                  <a:tcPr/>
                </a:tc>
                <a:tc hMerge="1">
                  <a:txBody>
                    <a:bodyPr/>
                    <a:lstStyle/>
                    <a:p>
                      <a:endParaRPr kumimoji="1" lang="ja-JP" altLang="en-US" sz="1200">
                        <a:latin typeface="Meiryo" panose="020B0604030504040204" pitchFamily="34" charset="-128"/>
                        <a:ea typeface="Meiryo" panose="020B0604030504040204" pitchFamily="34" charset="-128"/>
                      </a:endParaRPr>
                    </a:p>
                  </a:txBody>
                  <a:tcPr/>
                </a:tc>
                <a:tc hMerge="1">
                  <a:txBody>
                    <a:bodyPr/>
                    <a:lstStyle/>
                    <a:p>
                      <a:endParaRPr kumimoji="1" lang="ja-JP" altLang="en-US" sz="1200">
                        <a:latin typeface="Meiryo" panose="020B0604030504040204" pitchFamily="34" charset="-128"/>
                        <a:ea typeface="Meiryo" panose="020B0604030504040204" pitchFamily="34" charset="-128"/>
                      </a:endParaRPr>
                    </a:p>
                  </a:txBody>
                  <a:tcPr/>
                </a:tc>
                <a:extLst>
                  <a:ext uri="{0D108BD9-81ED-4DB2-BD59-A6C34878D82A}">
                    <a16:rowId xmlns:a16="http://schemas.microsoft.com/office/drawing/2014/main" val="3419131325"/>
                  </a:ext>
                </a:extLst>
              </a:tr>
              <a:tr h="0">
                <a:tc gridSpan="8">
                  <a:txBody>
                    <a:bodyPr/>
                    <a:lstStyle/>
                    <a:p>
                      <a:pPr algn="ctr"/>
                      <a:endParaRPr kumimoji="1" lang="ja-JP" altLang="en-US" sz="500">
                        <a:latin typeface="Meiryo" panose="020B0604030504040204" pitchFamily="34" charset="-128"/>
                        <a:ea typeface="Meiryo" panose="020B0604030504040204" pitchFamily="34" charset="-128"/>
                      </a:endParaRPr>
                    </a:p>
                  </a:txBody>
                  <a:tcPr anchor="ctr"/>
                </a:tc>
                <a:tc hMerge="1">
                  <a:txBody>
                    <a:bodyPr/>
                    <a:lstStyle/>
                    <a:p>
                      <a:endParaRPr kumimoji="1" lang="ja-JP" altLang="en-US" sz="1200">
                        <a:latin typeface="Meiryo" panose="020B0604030504040204" pitchFamily="34" charset="-128"/>
                        <a:ea typeface="Meiryo" panose="020B0604030504040204" pitchFamily="34" charset="-128"/>
                      </a:endParaRPr>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sz="1200">
                        <a:latin typeface="Meiryo" panose="020B0604030504040204" pitchFamily="34" charset="-128"/>
                        <a:ea typeface="Meiryo" panose="020B0604030504040204" pitchFamily="34" charset="-128"/>
                      </a:endParaRPr>
                    </a:p>
                  </a:txBody>
                  <a:tcPr/>
                </a:tc>
                <a:tc hMerge="1">
                  <a:txBody>
                    <a:bodyPr/>
                    <a:lstStyle/>
                    <a:p>
                      <a:endParaRPr kumimoji="1" lang="ja-JP" altLang="en-US" sz="1200">
                        <a:latin typeface="Meiryo" panose="020B0604030504040204" pitchFamily="34" charset="-128"/>
                        <a:ea typeface="Meiryo" panose="020B0604030504040204" pitchFamily="34" charset="-128"/>
                      </a:endParaRPr>
                    </a:p>
                  </a:txBody>
                  <a:tcPr/>
                </a:tc>
                <a:extLst>
                  <a:ext uri="{0D108BD9-81ED-4DB2-BD59-A6C34878D82A}">
                    <a16:rowId xmlns:a16="http://schemas.microsoft.com/office/drawing/2014/main" val="3608630664"/>
                  </a:ext>
                </a:extLst>
              </a:tr>
              <a:tr h="370840">
                <a:tc gridSpan="2">
                  <a:txBody>
                    <a:bodyPr/>
                    <a:lstStyle/>
                    <a:p>
                      <a:pPr algn="ctr"/>
                      <a:r>
                        <a:rPr kumimoji="1" lang="ja-JP" altLang="en-US" sz="1200">
                          <a:latin typeface="Meiryo" panose="020B0604030504040204" pitchFamily="34" charset="-128"/>
                          <a:ea typeface="Meiryo" panose="020B0604030504040204" pitchFamily="34" charset="-128"/>
                        </a:rPr>
                        <a:t>総合的な支援の方針</a:t>
                      </a:r>
                    </a:p>
                  </a:txBody>
                  <a:tcPr anchor="ctr"/>
                </a:tc>
                <a:tc hMerge="1">
                  <a:txBody>
                    <a:bodyPr/>
                    <a:lstStyle/>
                    <a:p>
                      <a:endParaRPr kumimoji="1" lang="ja-JP" altLang="en-US" sz="1200">
                        <a:latin typeface="Meiryo" panose="020B0604030504040204" pitchFamily="34" charset="-128"/>
                        <a:ea typeface="Meiryo" panose="020B0604030504040204" pitchFamily="34" charset="-128"/>
                      </a:endParaRPr>
                    </a:p>
                  </a:txBody>
                  <a:tcPr/>
                </a:tc>
                <a:tc gridSpan="6">
                  <a:txBody>
                    <a:bodyPr/>
                    <a:lstStyle/>
                    <a:p>
                      <a:endParaRPr kumimoji="1" lang="ja-JP" altLang="en-US"/>
                    </a:p>
                  </a:txBody>
                  <a:tcPr/>
                </a:tc>
                <a:tc hMerge="1">
                  <a:txBody>
                    <a:bodyPr/>
                    <a:lstStyle/>
                    <a:p>
                      <a:endParaRPr kumimoji="1" lang="ja-JP" altLang="en-US" sz="1200">
                        <a:latin typeface="Meiryo" panose="020B0604030504040204" pitchFamily="34" charset="-128"/>
                        <a:ea typeface="Meiryo" panose="020B0604030504040204" pitchFamily="34" charset="-128"/>
                      </a:endParaRPr>
                    </a:p>
                  </a:txBody>
                  <a:tcPr/>
                </a:tc>
                <a:tc hMerge="1">
                  <a:txBody>
                    <a:bodyPr/>
                    <a:lstStyle/>
                    <a:p>
                      <a:endParaRPr kumimoji="1" lang="ja-JP" altLang="en-US" sz="1200">
                        <a:latin typeface="Meiryo" panose="020B0604030504040204" pitchFamily="34" charset="-128"/>
                        <a:ea typeface="Meiryo" panose="020B0604030504040204" pitchFamily="34" charset="-128"/>
                      </a:endParaRPr>
                    </a:p>
                  </a:txBody>
                  <a:tcPr/>
                </a:tc>
                <a:tc hMerge="1">
                  <a:txBody>
                    <a:bodyPr/>
                    <a:lstStyle/>
                    <a:p>
                      <a:endParaRPr kumimoji="1" lang="ja-JP" altLang="en-US" sz="1200">
                        <a:latin typeface="Meiryo" panose="020B0604030504040204" pitchFamily="34" charset="-128"/>
                        <a:ea typeface="Meiryo" panose="020B0604030504040204" pitchFamily="34" charset="-128"/>
                      </a:endParaRPr>
                    </a:p>
                  </a:txBody>
                  <a:tcPr/>
                </a:tc>
                <a:tc hMerge="1">
                  <a:txBody>
                    <a:bodyPr/>
                    <a:lstStyle/>
                    <a:p>
                      <a:endParaRPr kumimoji="1" lang="ja-JP" altLang="en-US" sz="1200">
                        <a:latin typeface="Meiryo" panose="020B0604030504040204" pitchFamily="34" charset="-128"/>
                        <a:ea typeface="Meiryo" panose="020B0604030504040204" pitchFamily="34" charset="-128"/>
                      </a:endParaRPr>
                    </a:p>
                  </a:txBody>
                  <a:tcPr/>
                </a:tc>
                <a:tc hMerge="1">
                  <a:txBody>
                    <a:bodyPr/>
                    <a:lstStyle/>
                    <a:p>
                      <a:endParaRPr kumimoji="1" lang="ja-JP" altLang="en-US" sz="1200">
                        <a:latin typeface="Meiryo" panose="020B0604030504040204" pitchFamily="34" charset="-128"/>
                        <a:ea typeface="Meiryo" panose="020B0604030504040204" pitchFamily="34" charset="-128"/>
                      </a:endParaRPr>
                    </a:p>
                  </a:txBody>
                  <a:tcPr/>
                </a:tc>
                <a:extLst>
                  <a:ext uri="{0D108BD9-81ED-4DB2-BD59-A6C34878D82A}">
                    <a16:rowId xmlns:a16="http://schemas.microsoft.com/office/drawing/2014/main" val="1163585721"/>
                  </a:ext>
                </a:extLst>
              </a:tr>
              <a:tr h="0">
                <a:tc gridSpan="8">
                  <a:txBody>
                    <a:bodyPr/>
                    <a:lstStyle/>
                    <a:p>
                      <a:pPr algn="ctr"/>
                      <a:endParaRPr kumimoji="1" lang="ja-JP" altLang="en-US" sz="500">
                        <a:latin typeface="Meiryo" panose="020B0604030504040204" pitchFamily="34" charset="-128"/>
                        <a:ea typeface="Meiryo" panose="020B0604030504040204" pitchFamily="34" charset="-128"/>
                      </a:endParaRPr>
                    </a:p>
                  </a:txBody>
                  <a:tcPr anchor="ctr"/>
                </a:tc>
                <a:tc hMerge="1">
                  <a:txBody>
                    <a:bodyPr/>
                    <a:lstStyle/>
                    <a:p>
                      <a:endParaRPr kumimoji="1" lang="ja-JP" altLang="en-US" sz="1200">
                        <a:latin typeface="Meiryo" panose="020B0604030504040204" pitchFamily="34" charset="-128"/>
                        <a:ea typeface="Meiryo" panose="020B0604030504040204" pitchFamily="34" charset="-128"/>
                      </a:endParaRPr>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sz="1200">
                        <a:latin typeface="Meiryo" panose="020B0604030504040204" pitchFamily="34" charset="-128"/>
                        <a:ea typeface="Meiryo" panose="020B0604030504040204" pitchFamily="34" charset="-128"/>
                      </a:endParaRPr>
                    </a:p>
                  </a:txBody>
                  <a:tcPr/>
                </a:tc>
                <a:tc hMerge="1">
                  <a:txBody>
                    <a:bodyPr/>
                    <a:lstStyle/>
                    <a:p>
                      <a:endParaRPr kumimoji="1" lang="ja-JP" altLang="en-US" sz="1200">
                        <a:latin typeface="Meiryo" panose="020B0604030504040204" pitchFamily="34" charset="-128"/>
                        <a:ea typeface="Meiryo" panose="020B0604030504040204" pitchFamily="34" charset="-128"/>
                      </a:endParaRPr>
                    </a:p>
                  </a:txBody>
                  <a:tcPr/>
                </a:tc>
                <a:extLst>
                  <a:ext uri="{0D108BD9-81ED-4DB2-BD59-A6C34878D82A}">
                    <a16:rowId xmlns:a16="http://schemas.microsoft.com/office/drawing/2014/main" val="328542383"/>
                  </a:ext>
                </a:extLst>
              </a:tr>
              <a:tr h="370840">
                <a:tc gridSpan="2">
                  <a:txBody>
                    <a:bodyPr/>
                    <a:lstStyle/>
                    <a:p>
                      <a:pPr algn="ctr"/>
                      <a:r>
                        <a:rPr kumimoji="1" lang="ja-JP" altLang="en-US" sz="1050">
                          <a:latin typeface="Meiryo" panose="020B0604030504040204" pitchFamily="34" charset="-128"/>
                          <a:ea typeface="Meiryo" panose="020B0604030504040204" pitchFamily="34" charset="-128"/>
                        </a:rPr>
                        <a:t>長期目標</a:t>
                      </a:r>
                      <a:endParaRPr kumimoji="1" lang="en-US" altLang="ja-JP" sz="1050" dirty="0">
                        <a:latin typeface="Meiryo" panose="020B0604030504040204" pitchFamily="34" charset="-128"/>
                        <a:ea typeface="Meiryo" panose="020B0604030504040204" pitchFamily="34" charset="-128"/>
                      </a:endParaRPr>
                    </a:p>
                    <a:p>
                      <a:pPr algn="ctr"/>
                      <a:r>
                        <a:rPr kumimoji="1" lang="ja-JP" altLang="en-US" sz="1050">
                          <a:latin typeface="Meiryo" panose="020B0604030504040204" pitchFamily="34" charset="-128"/>
                          <a:ea typeface="Meiryo" panose="020B0604030504040204" pitchFamily="34" charset="-128"/>
                        </a:rPr>
                        <a:t>（内容・期間等）</a:t>
                      </a:r>
                    </a:p>
                  </a:txBody>
                  <a:tcPr anchor="ctr"/>
                </a:tc>
                <a:tc hMerge="1">
                  <a:txBody>
                    <a:bodyPr/>
                    <a:lstStyle/>
                    <a:p>
                      <a:endParaRPr kumimoji="1" lang="ja-JP" altLang="en-US" sz="1200">
                        <a:latin typeface="Meiryo" panose="020B0604030504040204" pitchFamily="34" charset="-128"/>
                        <a:ea typeface="Meiryo" panose="020B0604030504040204" pitchFamily="34" charset="-128"/>
                      </a:endParaRPr>
                    </a:p>
                  </a:txBody>
                  <a:tcPr/>
                </a:tc>
                <a:tc gridSpan="4">
                  <a:txBody>
                    <a:bodyPr/>
                    <a:lstStyle/>
                    <a:p>
                      <a:endParaRPr kumimoji="1" lang="ja-JP" altLang="en-US"/>
                    </a:p>
                  </a:txBody>
                  <a:tcPr/>
                </a:tc>
                <a:tc hMerge="1">
                  <a:txBody>
                    <a:bodyPr/>
                    <a:lstStyle/>
                    <a:p>
                      <a:endParaRPr kumimoji="1" lang="ja-JP" altLang="en-US" sz="1200">
                        <a:latin typeface="Meiryo" panose="020B0604030504040204" pitchFamily="34" charset="-128"/>
                        <a:ea typeface="Meiryo" panose="020B0604030504040204" pitchFamily="34" charset="-128"/>
                      </a:endParaRPr>
                    </a:p>
                  </a:txBody>
                  <a:tcPr/>
                </a:tc>
                <a:tc hMerge="1">
                  <a:txBody>
                    <a:bodyPr/>
                    <a:lstStyle/>
                    <a:p>
                      <a:endParaRPr kumimoji="1" lang="ja-JP" altLang="en-US" sz="1200">
                        <a:latin typeface="Meiryo" panose="020B0604030504040204" pitchFamily="34" charset="-128"/>
                        <a:ea typeface="Meiryo" panose="020B0604030504040204" pitchFamily="34" charset="-128"/>
                      </a:endParaRPr>
                    </a:p>
                  </a:txBody>
                  <a:tcPr/>
                </a:tc>
                <a:tc hMerge="1">
                  <a:txBody>
                    <a:bodyPr/>
                    <a:lstStyle/>
                    <a:p>
                      <a:endParaRPr kumimoji="1" lang="ja-JP" altLang="en-US" sz="1200">
                        <a:latin typeface="Meiryo" panose="020B0604030504040204" pitchFamily="34" charset="-128"/>
                        <a:ea typeface="Meiryo" panose="020B0604030504040204" pitchFamily="34" charset="-128"/>
                      </a:endParaRPr>
                    </a:p>
                  </a:txBody>
                  <a:tcPr/>
                </a:tc>
                <a:tc gridSpan="2">
                  <a:txBody>
                    <a:bodyPr/>
                    <a:lstStyle/>
                    <a:p>
                      <a:pPr algn="ctr"/>
                      <a:r>
                        <a:rPr kumimoji="1" lang="ja-JP" altLang="en-US" sz="1050">
                          <a:latin typeface="Meiryo" panose="020B0604030504040204" pitchFamily="34" charset="-128"/>
                          <a:ea typeface="Meiryo" panose="020B0604030504040204" pitchFamily="34" charset="-128"/>
                        </a:rPr>
                        <a:t>支援の標準的な提供時間</a:t>
                      </a:r>
                      <a:endParaRPr kumimoji="1" lang="en-US" altLang="ja-JP" sz="1050" dirty="0">
                        <a:latin typeface="Meiryo" panose="020B0604030504040204" pitchFamily="34" charset="-128"/>
                        <a:ea typeface="Meiryo" panose="020B0604030504040204" pitchFamily="34" charset="-128"/>
                      </a:endParaRPr>
                    </a:p>
                    <a:p>
                      <a:pPr algn="ctr"/>
                      <a:r>
                        <a:rPr kumimoji="1" lang="ja-JP" altLang="en-US" sz="1050">
                          <a:latin typeface="Meiryo" panose="020B0604030504040204" pitchFamily="34" charset="-128"/>
                          <a:ea typeface="Meiryo" panose="020B0604030504040204" pitchFamily="34" charset="-128"/>
                        </a:rPr>
                        <a:t>（曜日・頻度、時間）</a:t>
                      </a:r>
                    </a:p>
                  </a:txBody>
                  <a:tcPr/>
                </a:tc>
                <a:tc hMerge="1">
                  <a:txBody>
                    <a:bodyPr/>
                    <a:lstStyle/>
                    <a:p>
                      <a:endParaRPr kumimoji="1" lang="ja-JP" altLang="en-US" sz="1200">
                        <a:latin typeface="Meiryo" panose="020B0604030504040204" pitchFamily="34" charset="-128"/>
                        <a:ea typeface="Meiryo" panose="020B0604030504040204" pitchFamily="34" charset="-128"/>
                      </a:endParaRPr>
                    </a:p>
                  </a:txBody>
                  <a:tcPr/>
                </a:tc>
                <a:extLst>
                  <a:ext uri="{0D108BD9-81ED-4DB2-BD59-A6C34878D82A}">
                    <a16:rowId xmlns:a16="http://schemas.microsoft.com/office/drawing/2014/main" val="925973085"/>
                  </a:ext>
                </a:extLst>
              </a:tr>
              <a:tr h="370840">
                <a:tc gridSpan="2">
                  <a:txBody>
                    <a:bodyPr/>
                    <a:lstStyle/>
                    <a:p>
                      <a:pPr algn="ctr"/>
                      <a:r>
                        <a:rPr kumimoji="1" lang="ja-JP" altLang="en-US" sz="1050">
                          <a:latin typeface="Meiryo" panose="020B0604030504040204" pitchFamily="34" charset="-128"/>
                          <a:ea typeface="Meiryo" panose="020B0604030504040204" pitchFamily="34" charset="-128"/>
                        </a:rPr>
                        <a:t>短期目標</a:t>
                      </a:r>
                      <a:endParaRPr kumimoji="1" lang="en-US" altLang="ja-JP" sz="1050" dirty="0">
                        <a:latin typeface="Meiryo" panose="020B0604030504040204" pitchFamily="34" charset="-128"/>
                        <a:ea typeface="Meiryo" panose="020B0604030504040204" pitchFamily="34" charset="-128"/>
                      </a:endParaRPr>
                    </a:p>
                    <a:p>
                      <a:pPr algn="ctr"/>
                      <a:r>
                        <a:rPr kumimoji="1" lang="ja-JP" altLang="en-US" sz="1050">
                          <a:latin typeface="Meiryo" panose="020B0604030504040204" pitchFamily="34" charset="-128"/>
                          <a:ea typeface="Meiryo" panose="020B0604030504040204" pitchFamily="34" charset="-128"/>
                        </a:rPr>
                        <a:t>（内容・期間等）</a:t>
                      </a:r>
                    </a:p>
                  </a:txBody>
                  <a:tcPr anchor="ctr"/>
                </a:tc>
                <a:tc hMerge="1">
                  <a:txBody>
                    <a:bodyPr/>
                    <a:lstStyle/>
                    <a:p>
                      <a:endParaRPr kumimoji="1" lang="ja-JP" altLang="en-US" sz="1200">
                        <a:latin typeface="Meiryo" panose="020B0604030504040204" pitchFamily="34" charset="-128"/>
                        <a:ea typeface="Meiryo" panose="020B0604030504040204" pitchFamily="34" charset="-128"/>
                      </a:endParaRPr>
                    </a:p>
                  </a:txBody>
                  <a:tcPr/>
                </a:tc>
                <a:tc gridSpan="4">
                  <a:txBody>
                    <a:bodyPr/>
                    <a:lstStyle/>
                    <a:p>
                      <a:endParaRPr kumimoji="1" lang="ja-JP" altLang="en-US"/>
                    </a:p>
                  </a:txBody>
                  <a:tcPr/>
                </a:tc>
                <a:tc hMerge="1">
                  <a:txBody>
                    <a:bodyPr/>
                    <a:lstStyle/>
                    <a:p>
                      <a:endParaRPr kumimoji="1" lang="ja-JP" altLang="en-US" sz="1200">
                        <a:latin typeface="Meiryo" panose="020B0604030504040204" pitchFamily="34" charset="-128"/>
                        <a:ea typeface="Meiryo" panose="020B0604030504040204" pitchFamily="34" charset="-128"/>
                      </a:endParaRPr>
                    </a:p>
                  </a:txBody>
                  <a:tcPr/>
                </a:tc>
                <a:tc hMerge="1">
                  <a:txBody>
                    <a:bodyPr/>
                    <a:lstStyle/>
                    <a:p>
                      <a:endParaRPr kumimoji="1" lang="ja-JP" altLang="en-US" sz="1200">
                        <a:latin typeface="Meiryo" panose="020B0604030504040204" pitchFamily="34" charset="-128"/>
                        <a:ea typeface="Meiryo" panose="020B0604030504040204" pitchFamily="34" charset="-128"/>
                      </a:endParaRPr>
                    </a:p>
                  </a:txBody>
                  <a:tcPr/>
                </a:tc>
                <a:tc hMerge="1">
                  <a:txBody>
                    <a:bodyPr/>
                    <a:lstStyle/>
                    <a:p>
                      <a:endParaRPr kumimoji="1" lang="ja-JP" altLang="en-US" sz="1200">
                        <a:latin typeface="Meiryo" panose="020B0604030504040204" pitchFamily="34" charset="-128"/>
                        <a:ea typeface="Meiryo" panose="020B0604030504040204" pitchFamily="34" charset="-128"/>
                      </a:endParaRPr>
                    </a:p>
                  </a:txBody>
                  <a:tcPr/>
                </a:tc>
                <a:tc gridSpan="2">
                  <a:txBody>
                    <a:bodyPr/>
                    <a:lstStyle/>
                    <a:p>
                      <a:endParaRPr kumimoji="1" lang="ja-JP" altLang="en-US" sz="1200">
                        <a:latin typeface="Meiryo" panose="020B0604030504040204" pitchFamily="34" charset="-128"/>
                        <a:ea typeface="Meiryo" panose="020B0604030504040204" pitchFamily="34" charset="-128"/>
                      </a:endParaRPr>
                    </a:p>
                  </a:txBody>
                  <a:tcPr/>
                </a:tc>
                <a:tc hMerge="1">
                  <a:txBody>
                    <a:bodyPr/>
                    <a:lstStyle/>
                    <a:p>
                      <a:endParaRPr kumimoji="1" lang="ja-JP" altLang="en-US" sz="1200">
                        <a:latin typeface="Meiryo" panose="020B0604030504040204" pitchFamily="34" charset="-128"/>
                        <a:ea typeface="Meiryo" panose="020B0604030504040204" pitchFamily="34" charset="-128"/>
                      </a:endParaRPr>
                    </a:p>
                  </a:txBody>
                  <a:tcPr/>
                </a:tc>
                <a:extLst>
                  <a:ext uri="{0D108BD9-81ED-4DB2-BD59-A6C34878D82A}">
                    <a16:rowId xmlns:a16="http://schemas.microsoft.com/office/drawing/2014/main" val="3852135001"/>
                  </a:ext>
                </a:extLst>
              </a:tr>
              <a:tr h="265298">
                <a:tc gridSpan="8">
                  <a:txBody>
                    <a:bodyPr/>
                    <a:lstStyle/>
                    <a:p>
                      <a:r>
                        <a:rPr kumimoji="1" lang="en-US" altLang="ja-JP" sz="1200" dirty="0">
                          <a:latin typeface="Meiryo" panose="020B0604030504040204" pitchFamily="34" charset="-128"/>
                          <a:ea typeface="Meiryo" panose="020B0604030504040204" pitchFamily="34" charset="-128"/>
                        </a:rPr>
                        <a:t>○</a:t>
                      </a:r>
                      <a:r>
                        <a:rPr kumimoji="1" lang="ja-JP" altLang="en-US" sz="1200">
                          <a:latin typeface="Meiryo" panose="020B0604030504040204" pitchFamily="34" charset="-128"/>
                          <a:ea typeface="Meiryo" panose="020B0604030504040204" pitchFamily="34" charset="-128"/>
                        </a:rPr>
                        <a:t>支援目標及び具体的な支援内容等</a:t>
                      </a:r>
                    </a:p>
                  </a:txBody>
                  <a:tcPr anchor="b"/>
                </a:tc>
                <a:tc hMerge="1">
                  <a:txBody>
                    <a:bodyPr/>
                    <a:lstStyle/>
                    <a:p>
                      <a:endParaRPr kumimoji="1" lang="ja-JP" altLang="en-US" sz="1200">
                        <a:latin typeface="Meiryo" panose="020B0604030504040204" pitchFamily="34" charset="-128"/>
                        <a:ea typeface="Meiryo" panose="020B0604030504040204" pitchFamily="34" charset="-128"/>
                      </a:endParaRPr>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sz="1200">
                        <a:latin typeface="Meiryo" panose="020B0604030504040204" pitchFamily="34" charset="-128"/>
                        <a:ea typeface="Meiryo" panose="020B0604030504040204" pitchFamily="34" charset="-128"/>
                      </a:endParaRPr>
                    </a:p>
                  </a:txBody>
                  <a:tcPr/>
                </a:tc>
                <a:tc hMerge="1">
                  <a:txBody>
                    <a:bodyPr/>
                    <a:lstStyle/>
                    <a:p>
                      <a:endParaRPr kumimoji="1" lang="ja-JP" altLang="en-US" sz="1200">
                        <a:latin typeface="Meiryo" panose="020B0604030504040204" pitchFamily="34" charset="-128"/>
                        <a:ea typeface="Meiryo" panose="020B0604030504040204" pitchFamily="34" charset="-128"/>
                      </a:endParaRPr>
                    </a:p>
                  </a:txBody>
                  <a:tcPr/>
                </a:tc>
                <a:extLst>
                  <a:ext uri="{0D108BD9-81ED-4DB2-BD59-A6C34878D82A}">
                    <a16:rowId xmlns:a16="http://schemas.microsoft.com/office/drawing/2014/main" val="1600280946"/>
                  </a:ext>
                </a:extLst>
              </a:tr>
              <a:tr h="370840">
                <a:tc>
                  <a:txBody>
                    <a:bodyPr/>
                    <a:lstStyle/>
                    <a:p>
                      <a:pPr algn="ctr"/>
                      <a:r>
                        <a:rPr kumimoji="1" lang="ja-JP" altLang="en-US" sz="1050">
                          <a:latin typeface="Meiryo" panose="020B0604030504040204" pitchFamily="34" charset="-128"/>
                          <a:ea typeface="Meiryo" panose="020B0604030504040204" pitchFamily="34" charset="-128"/>
                        </a:rPr>
                        <a:t>項目</a:t>
                      </a:r>
                    </a:p>
                  </a:txBody>
                  <a:tcPr anchor="ctr"/>
                </a:tc>
                <a:tc>
                  <a:txBody>
                    <a:bodyPr/>
                    <a:lstStyle/>
                    <a:p>
                      <a:pPr algn="ctr"/>
                      <a:r>
                        <a:rPr kumimoji="1" lang="ja-JP" altLang="en-US" sz="1050">
                          <a:latin typeface="Meiryo" panose="020B0604030504040204" pitchFamily="34" charset="-128"/>
                          <a:ea typeface="Meiryo" panose="020B0604030504040204" pitchFamily="34" charset="-128"/>
                        </a:rPr>
                        <a:t>支援目標</a:t>
                      </a:r>
                      <a:endParaRPr kumimoji="1" lang="en-US" altLang="ja-JP" sz="1050" dirty="0">
                        <a:latin typeface="Meiryo" panose="020B0604030504040204" pitchFamily="34" charset="-128"/>
                        <a:ea typeface="Meiryo" panose="020B0604030504040204" pitchFamily="34" charset="-128"/>
                      </a:endParaRPr>
                    </a:p>
                    <a:p>
                      <a:pPr algn="ctr"/>
                      <a:r>
                        <a:rPr kumimoji="1" lang="ja-JP" altLang="en-US" sz="800">
                          <a:latin typeface="Meiryo" panose="020B0604030504040204" pitchFamily="34" charset="-128"/>
                          <a:ea typeface="Meiryo" panose="020B0604030504040204" pitchFamily="34" charset="-128"/>
                        </a:rPr>
                        <a:t>（具体的な到達目標）</a:t>
                      </a:r>
                      <a:endParaRPr kumimoji="1" lang="ja-JP" altLang="en-US" sz="1050">
                        <a:latin typeface="Meiryo" panose="020B0604030504040204" pitchFamily="34" charset="-128"/>
                        <a:ea typeface="Meiryo" panose="020B0604030504040204" pitchFamily="34" charset="-128"/>
                      </a:endParaRPr>
                    </a:p>
                  </a:txBody>
                  <a:tcPr anchor="ctr"/>
                </a:tc>
                <a:tc gridSpan="2">
                  <a:txBody>
                    <a:bodyPr/>
                    <a:lstStyle/>
                    <a:p>
                      <a:pPr algn="ctr"/>
                      <a:r>
                        <a:rPr kumimoji="1" lang="ja-JP" altLang="en-US" sz="1050">
                          <a:latin typeface="Meiryo" panose="020B0604030504040204" pitchFamily="34" charset="-128"/>
                          <a:ea typeface="Meiryo" panose="020B0604030504040204" pitchFamily="34" charset="-128"/>
                        </a:rPr>
                        <a:t>支援内容</a:t>
                      </a:r>
                      <a:endParaRPr kumimoji="1" lang="en-US" altLang="ja-JP" sz="1050">
                        <a:latin typeface="Meiryo" panose="020B0604030504040204" pitchFamily="34" charset="-128"/>
                        <a:ea typeface="Meiryo" panose="020B0604030504040204" pitchFamily="34" charset="-128"/>
                      </a:endParaRPr>
                    </a:p>
                    <a:p>
                      <a:pPr algn="ctr"/>
                      <a:r>
                        <a:rPr kumimoji="1" lang="ja-JP" altLang="en-US" sz="800">
                          <a:latin typeface="Meiryo" panose="020B0604030504040204" pitchFamily="34" charset="-128"/>
                          <a:ea typeface="Meiryo" panose="020B0604030504040204" pitchFamily="34" charset="-128"/>
                        </a:rPr>
                        <a:t>（内容・支援の提供上のポイント・５領域との関連性等）</a:t>
                      </a:r>
                      <a:endParaRPr kumimoji="1" lang="ja-JP" altLang="en-US"/>
                    </a:p>
                  </a:txBody>
                  <a:tcPr anchor="ctr"/>
                </a:tc>
                <a:tc hMerge="1">
                  <a:txBody>
                    <a:bodyPr/>
                    <a:lstStyle/>
                    <a:p>
                      <a:endParaRPr kumimoji="1" lang="ja-JP" altLang="en-US"/>
                    </a:p>
                  </a:txBody>
                  <a:tcPr/>
                </a:tc>
                <a:tc>
                  <a:txBody>
                    <a:bodyPr/>
                    <a:lstStyle/>
                    <a:p>
                      <a:pPr algn="ctr"/>
                      <a:r>
                        <a:rPr kumimoji="1" lang="ja-JP" altLang="en-US" sz="1000">
                          <a:latin typeface="Meiryo" panose="020B0604030504040204" pitchFamily="34" charset="-128"/>
                          <a:ea typeface="Meiryo" panose="020B0604030504040204" pitchFamily="34" charset="-128"/>
                        </a:rPr>
                        <a:t>達成</a:t>
                      </a:r>
                      <a:endParaRPr kumimoji="1" lang="en-US" altLang="ja-JP" sz="1000" dirty="0">
                        <a:latin typeface="Meiryo" panose="020B0604030504040204" pitchFamily="34" charset="-128"/>
                        <a:ea typeface="Meiryo" panose="020B0604030504040204" pitchFamily="34" charset="-128"/>
                      </a:endParaRPr>
                    </a:p>
                    <a:p>
                      <a:pPr algn="ctr"/>
                      <a:r>
                        <a:rPr kumimoji="1" lang="ja-JP" altLang="en-US" sz="1000">
                          <a:latin typeface="Meiryo" panose="020B0604030504040204" pitchFamily="34" charset="-128"/>
                          <a:ea typeface="Meiryo" panose="020B0604030504040204" pitchFamily="34" charset="-128"/>
                        </a:rPr>
                        <a:t>時期</a:t>
                      </a:r>
                    </a:p>
                  </a:txBody>
                  <a:tcPr anchor="ctr"/>
                </a:tc>
                <a:tc>
                  <a:txBody>
                    <a:bodyPr/>
                    <a:lstStyle/>
                    <a:p>
                      <a:pPr algn="ctr"/>
                      <a:r>
                        <a:rPr kumimoji="1" lang="ja-JP" altLang="en-US" sz="1050">
                          <a:latin typeface="Meiryo" panose="020B0604030504040204" pitchFamily="34" charset="-128"/>
                          <a:ea typeface="Meiryo" panose="020B0604030504040204" pitchFamily="34" charset="-128"/>
                        </a:rPr>
                        <a:t>担当者</a:t>
                      </a:r>
                      <a:endParaRPr kumimoji="1" lang="en-US" altLang="ja-JP" sz="1050" dirty="0">
                        <a:latin typeface="Meiryo" panose="020B0604030504040204" pitchFamily="34" charset="-128"/>
                        <a:ea typeface="Meiryo" panose="020B0604030504040204" pitchFamily="34" charset="-128"/>
                      </a:endParaRPr>
                    </a:p>
                    <a:p>
                      <a:pPr algn="ctr"/>
                      <a:r>
                        <a:rPr kumimoji="1" lang="ja-JP" altLang="en-US" sz="1050">
                          <a:latin typeface="Meiryo" panose="020B0604030504040204" pitchFamily="34" charset="-128"/>
                          <a:ea typeface="Meiryo" panose="020B0604030504040204" pitchFamily="34" charset="-128"/>
                        </a:rPr>
                        <a:t>提供機関</a:t>
                      </a:r>
                      <a:endParaRPr kumimoji="1" lang="ja-JP" altLang="en-US" sz="1400"/>
                    </a:p>
                  </a:txBody>
                  <a:tcPr anchor="ctr"/>
                </a:tc>
                <a:tc>
                  <a:txBody>
                    <a:bodyPr/>
                    <a:lstStyle/>
                    <a:p>
                      <a:pPr algn="ctr"/>
                      <a:r>
                        <a:rPr kumimoji="1" lang="ja-JP" altLang="en-US" sz="1050">
                          <a:latin typeface="Meiryo" panose="020B0604030504040204" pitchFamily="34" charset="-128"/>
                          <a:ea typeface="Meiryo" panose="020B0604030504040204" pitchFamily="34" charset="-128"/>
                        </a:rPr>
                        <a:t>留意事項</a:t>
                      </a:r>
                    </a:p>
                  </a:txBody>
                  <a:tcPr anchor="ctr"/>
                </a:tc>
                <a:tc>
                  <a:txBody>
                    <a:bodyPr/>
                    <a:lstStyle/>
                    <a:p>
                      <a:pPr algn="ctr"/>
                      <a:r>
                        <a:rPr kumimoji="1" lang="ja-JP" altLang="en-US" sz="800">
                          <a:latin typeface="Meiryo" panose="020B0604030504040204" pitchFamily="34" charset="-128"/>
                          <a:ea typeface="Meiryo" panose="020B0604030504040204" pitchFamily="34" charset="-128"/>
                        </a:rPr>
                        <a:t>優先順位</a:t>
                      </a:r>
                    </a:p>
                  </a:txBody>
                  <a:tcPr anchor="ctr"/>
                </a:tc>
                <a:extLst>
                  <a:ext uri="{0D108BD9-81ED-4DB2-BD59-A6C34878D82A}">
                    <a16:rowId xmlns:a16="http://schemas.microsoft.com/office/drawing/2014/main" val="2335797880"/>
                  </a:ext>
                </a:extLst>
              </a:tr>
              <a:tr h="432000">
                <a:tc>
                  <a:txBody>
                    <a:bodyPr/>
                    <a:lstStyle/>
                    <a:p>
                      <a:pPr algn="ctr"/>
                      <a:r>
                        <a:rPr kumimoji="1" lang="ja-JP" altLang="en-US" sz="1000">
                          <a:latin typeface="Meiryo" panose="020B0604030504040204" pitchFamily="34" charset="-128"/>
                          <a:ea typeface="Meiryo" panose="020B0604030504040204" pitchFamily="34" charset="-128"/>
                        </a:rPr>
                        <a:t>本人支援</a:t>
                      </a:r>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extLst>
                  <a:ext uri="{0D108BD9-81ED-4DB2-BD59-A6C34878D82A}">
                    <a16:rowId xmlns:a16="http://schemas.microsoft.com/office/drawing/2014/main" val="1826213561"/>
                  </a:ext>
                </a:extLst>
              </a:tr>
              <a:tr h="432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a:latin typeface="Meiryo" panose="020B0604030504040204" pitchFamily="34" charset="-128"/>
                          <a:ea typeface="Meiryo" panose="020B0604030504040204" pitchFamily="34" charset="-128"/>
                        </a:rPr>
                        <a:t>本人支援</a:t>
                      </a:r>
                    </a:p>
                    <a:p>
                      <a:pPr algn="ctr"/>
                      <a:endParaRPr kumimoji="1" lang="ja-JP" altLang="en-US" sz="10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extLst>
                  <a:ext uri="{0D108BD9-81ED-4DB2-BD59-A6C34878D82A}">
                    <a16:rowId xmlns:a16="http://schemas.microsoft.com/office/drawing/2014/main" val="306962549"/>
                  </a:ext>
                </a:extLst>
              </a:tr>
              <a:tr h="432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a:latin typeface="Meiryo" panose="020B0604030504040204" pitchFamily="34" charset="-128"/>
                          <a:ea typeface="Meiryo" panose="020B0604030504040204" pitchFamily="34" charset="-128"/>
                        </a:rPr>
                        <a:t>本人支援</a:t>
                      </a:r>
                    </a:p>
                    <a:p>
                      <a:pPr algn="ctr"/>
                      <a:endParaRPr kumimoji="1" lang="ja-JP" altLang="en-US" sz="10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extLst>
                  <a:ext uri="{0D108BD9-81ED-4DB2-BD59-A6C34878D82A}">
                    <a16:rowId xmlns:a16="http://schemas.microsoft.com/office/drawing/2014/main" val="3343818461"/>
                  </a:ext>
                </a:extLst>
              </a:tr>
              <a:tr h="432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00">
                          <a:latin typeface="Meiryo" panose="020B0604030504040204" pitchFamily="34" charset="-128"/>
                          <a:ea typeface="Meiryo" panose="020B0604030504040204" pitchFamily="34" charset="-128"/>
                        </a:rPr>
                        <a:t>本人支援</a:t>
                      </a:r>
                    </a:p>
                    <a:p>
                      <a:pPr algn="ctr"/>
                      <a:endParaRPr kumimoji="1" lang="ja-JP" altLang="en-US" sz="10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extLst>
                  <a:ext uri="{0D108BD9-81ED-4DB2-BD59-A6C34878D82A}">
                    <a16:rowId xmlns:a16="http://schemas.microsoft.com/office/drawing/2014/main" val="1949225831"/>
                  </a:ext>
                </a:extLst>
              </a:tr>
              <a:tr h="432000">
                <a:tc>
                  <a:txBody>
                    <a:bodyPr/>
                    <a:lstStyle/>
                    <a:p>
                      <a:pPr algn="ctr"/>
                      <a:r>
                        <a:rPr kumimoji="1" lang="ja-JP" altLang="en-US" sz="1000">
                          <a:latin typeface="Meiryo" panose="020B0604030504040204" pitchFamily="34" charset="-128"/>
                          <a:ea typeface="Meiryo" panose="020B0604030504040204" pitchFamily="34" charset="-128"/>
                        </a:rPr>
                        <a:t>家族支援</a:t>
                      </a:r>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extLst>
                  <a:ext uri="{0D108BD9-81ED-4DB2-BD59-A6C34878D82A}">
                    <a16:rowId xmlns:a16="http://schemas.microsoft.com/office/drawing/2014/main" val="2107343239"/>
                  </a:ext>
                </a:extLst>
              </a:tr>
              <a:tr h="432000">
                <a:tc>
                  <a:txBody>
                    <a:bodyPr/>
                    <a:lstStyle/>
                    <a:p>
                      <a:pPr algn="ctr"/>
                      <a:r>
                        <a:rPr kumimoji="1" lang="ja-JP" altLang="en-US" sz="1000">
                          <a:latin typeface="Meiryo" panose="020B0604030504040204" pitchFamily="34" charset="-128"/>
                          <a:ea typeface="Meiryo" panose="020B0604030504040204" pitchFamily="34" charset="-128"/>
                        </a:rPr>
                        <a:t>移行支援</a:t>
                      </a:r>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extLst>
                  <a:ext uri="{0D108BD9-81ED-4DB2-BD59-A6C34878D82A}">
                    <a16:rowId xmlns:a16="http://schemas.microsoft.com/office/drawing/2014/main" val="675489216"/>
                  </a:ext>
                </a:extLst>
              </a:tr>
              <a:tr h="432000">
                <a:tc>
                  <a:txBody>
                    <a:bodyPr/>
                    <a:lstStyle/>
                    <a:p>
                      <a:pPr algn="ctr"/>
                      <a:r>
                        <a:rPr kumimoji="1" lang="ja-JP" altLang="en-US" sz="1000">
                          <a:latin typeface="Meiryo" panose="020B0604030504040204" pitchFamily="34" charset="-128"/>
                          <a:ea typeface="Meiryo" panose="020B0604030504040204" pitchFamily="34" charset="-128"/>
                        </a:rPr>
                        <a:t>地域支援</a:t>
                      </a:r>
                      <a:endParaRPr kumimoji="1" lang="en-US" altLang="ja-JP" sz="1000" dirty="0">
                        <a:latin typeface="Meiryo" panose="020B0604030504040204" pitchFamily="34" charset="-128"/>
                        <a:ea typeface="Meiryo" panose="020B0604030504040204" pitchFamily="34" charset="-128"/>
                      </a:endParaRPr>
                    </a:p>
                    <a:p>
                      <a:pPr algn="ctr"/>
                      <a:r>
                        <a:rPr kumimoji="1" lang="ja-JP" altLang="en-US" sz="1000">
                          <a:latin typeface="Meiryo" panose="020B0604030504040204" pitchFamily="34" charset="-128"/>
                          <a:ea typeface="Meiryo" panose="020B0604030504040204" pitchFamily="34" charset="-128"/>
                        </a:rPr>
                        <a:t>地域連携</a:t>
                      </a:r>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a:p>
                  </a:txBody>
                  <a:tcPr anchor="ctr"/>
                </a:tc>
                <a:tc>
                  <a:txBody>
                    <a:bodyPr/>
                    <a:lstStyle/>
                    <a:p>
                      <a:pPr algn="ctr"/>
                      <a:endParaRPr kumimoji="1" lang="ja-JP" altLang="en-US" sz="1200">
                        <a:latin typeface="Meiryo" panose="020B0604030504040204" pitchFamily="34" charset="-128"/>
                        <a:ea typeface="Meiryo" panose="020B0604030504040204" pitchFamily="34" charset="-128"/>
                      </a:endParaRPr>
                    </a:p>
                  </a:txBody>
                  <a:tcPr anchor="ctr"/>
                </a:tc>
                <a:tc>
                  <a:txBody>
                    <a:bodyPr/>
                    <a:lstStyle/>
                    <a:p>
                      <a:pPr algn="ctr"/>
                      <a:endParaRPr kumimoji="1" lang="ja-JP" altLang="en-US" sz="1200" dirty="0">
                        <a:latin typeface="Meiryo" panose="020B0604030504040204" pitchFamily="34" charset="-128"/>
                        <a:ea typeface="Meiryo" panose="020B0604030504040204" pitchFamily="34" charset="-128"/>
                      </a:endParaRPr>
                    </a:p>
                  </a:txBody>
                  <a:tcPr anchor="ctr"/>
                </a:tc>
                <a:extLst>
                  <a:ext uri="{0D108BD9-81ED-4DB2-BD59-A6C34878D82A}">
                    <a16:rowId xmlns:a16="http://schemas.microsoft.com/office/drawing/2014/main" val="4038961668"/>
                  </a:ext>
                </a:extLst>
              </a:tr>
            </a:tbl>
          </a:graphicData>
        </a:graphic>
      </p:graphicFrame>
      <p:sp>
        <p:nvSpPr>
          <p:cNvPr id="50235" name="Rectangle 2786"/>
          <p:cNvSpPr>
            <a:spLocks noChangeArrowheads="1"/>
          </p:cNvSpPr>
          <p:nvPr/>
        </p:nvSpPr>
        <p:spPr bwMode="auto">
          <a:xfrm>
            <a:off x="3850878" y="6704706"/>
            <a:ext cx="4861322" cy="2839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anchor="b"/>
          <a:lstStyle>
            <a:lvl1pPr eaLnBrk="0" hangingPunct="0">
              <a:defRPr kumimoji="1" sz="1000">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sz="1000">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sz="1000">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sz="1000">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sz="1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sz="1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sz="1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sz="1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sz="1000">
                <a:solidFill>
                  <a:schemeClr val="tx1"/>
                </a:solidFill>
                <a:latin typeface="Arial" panose="020B0604020202020204" pitchFamily="34" charset="0"/>
                <a:ea typeface="ＭＳ Ｐゴシック" panose="020B0600070205080204" pitchFamily="50" charset="-128"/>
              </a:defRPr>
            </a:lvl9pPr>
          </a:lstStyle>
          <a:p>
            <a:pPr eaLnBrk="1" fontAlgn="base" hangingPunct="1">
              <a:spcBef>
                <a:spcPct val="0"/>
              </a:spcBef>
              <a:spcAft>
                <a:spcPct val="0"/>
              </a:spcAft>
            </a:pPr>
            <a:r>
              <a:rPr lang="ja-JP" altLang="en-US" sz="675">
                <a:solidFill>
                  <a:srgbClr val="000000"/>
                </a:solidFill>
              </a:rPr>
              <a:t>平成　　　年　　　月　　　日　　　</a:t>
            </a:r>
            <a:r>
              <a:rPr lang="ja-JP" altLang="en-US" sz="675" u="sng">
                <a:solidFill>
                  <a:srgbClr val="000000"/>
                </a:solidFill>
              </a:rPr>
              <a:t>利用者氏名　　　　　　　　　　　　　　　　　　</a:t>
            </a:r>
            <a:r>
              <a:rPr lang="ja-JP" altLang="en-US" sz="675">
                <a:solidFill>
                  <a:srgbClr val="000000"/>
                </a:solidFill>
              </a:rPr>
              <a:t>印　　　</a:t>
            </a:r>
            <a:r>
              <a:rPr lang="ja-JP" altLang="en-US" sz="675" u="sng">
                <a:solidFill>
                  <a:srgbClr val="000000"/>
                </a:solidFill>
              </a:rPr>
              <a:t>児童発達支援管理責任者　　　　　　　　　　　　　　　</a:t>
            </a:r>
            <a:r>
              <a:rPr lang="ja-JP" altLang="en-US" sz="675">
                <a:solidFill>
                  <a:srgbClr val="000000"/>
                </a:solidFill>
              </a:rPr>
              <a:t>印　　　　　　　　　　　</a:t>
            </a:r>
            <a:r>
              <a:rPr lang="ja-JP" altLang="en-US" sz="675" b="1">
                <a:solidFill>
                  <a:srgbClr val="000000"/>
                </a:solidFill>
              </a:rPr>
              <a:t>　　　　　　　　　　　　　　　　　　　</a:t>
            </a:r>
            <a:r>
              <a:rPr lang="ja-JP" altLang="en-US" sz="675" b="1" u="sng">
                <a:solidFill>
                  <a:srgbClr val="000000"/>
                </a:solidFill>
              </a:rPr>
              <a:t>　</a:t>
            </a:r>
            <a:endParaRPr lang="ja-JP" altLang="en-US" sz="675" b="1">
              <a:solidFill>
                <a:srgbClr val="000000"/>
              </a:solidFill>
            </a:endParaRPr>
          </a:p>
        </p:txBody>
      </p:sp>
      <p:sp>
        <p:nvSpPr>
          <p:cNvPr id="3" name="Rectangle 2786">
            <a:extLst>
              <a:ext uri="{FF2B5EF4-FFF2-40B4-BE49-F238E27FC236}">
                <a16:creationId xmlns:a16="http://schemas.microsoft.com/office/drawing/2014/main" id="{3DD30E33-1D53-EE96-FC78-F9F91B13D6C0}"/>
              </a:ext>
            </a:extLst>
          </p:cNvPr>
          <p:cNvSpPr>
            <a:spLocks noChangeArrowheads="1"/>
          </p:cNvSpPr>
          <p:nvPr/>
        </p:nvSpPr>
        <p:spPr bwMode="auto">
          <a:xfrm>
            <a:off x="832262" y="384005"/>
            <a:ext cx="8038606" cy="344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anchor="ctr"/>
          <a:lstStyle>
            <a:lvl1pPr eaLnBrk="0" hangingPunct="0">
              <a:defRPr kumimoji="1" sz="1000">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sz="1000">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sz="1000">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sz="1000">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sz="1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sz="1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sz="1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sz="1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sz="1000">
                <a:solidFill>
                  <a:schemeClr val="tx1"/>
                </a:solidFill>
                <a:latin typeface="Arial" panose="020B0604020202020204" pitchFamily="34" charset="0"/>
                <a:ea typeface="ＭＳ Ｐゴシック" panose="020B0600070205080204" pitchFamily="50" charset="-128"/>
              </a:defRPr>
            </a:lvl9pPr>
          </a:lstStyle>
          <a:p>
            <a:pPr eaLnBrk="1" fontAlgn="base" hangingPunct="1">
              <a:spcBef>
                <a:spcPct val="0"/>
              </a:spcBef>
              <a:spcAft>
                <a:spcPct val="0"/>
              </a:spcAft>
            </a:pPr>
            <a:r>
              <a:rPr lang="ja-JP" altLang="en-US" sz="900" b="1" u="sng">
                <a:solidFill>
                  <a:srgbClr val="000000"/>
                </a:solidFill>
              </a:rPr>
              <a:t>利用者名　　　　　　　　　　　　　　</a:t>
            </a:r>
            <a:r>
              <a:rPr lang="ja-JP" altLang="en-US" sz="900" b="1">
                <a:solidFill>
                  <a:srgbClr val="000000"/>
                </a:solidFill>
              </a:rPr>
              <a:t>　　　　　　　　　　　　　　　　　　　　　　　　　　　　　　　　　　　　　　　　　　　　　　　　　　　　　　　　　　　　　　　</a:t>
            </a:r>
            <a:r>
              <a:rPr lang="ja-JP" altLang="en-US" sz="788" b="1" u="sng">
                <a:solidFill>
                  <a:srgbClr val="000000"/>
                </a:solidFill>
              </a:rPr>
              <a:t>作成年月日：　　　　年　　月　　日　　</a:t>
            </a:r>
            <a:br>
              <a:rPr lang="ja-JP" altLang="en-US" sz="788" b="1">
                <a:solidFill>
                  <a:srgbClr val="000000"/>
                </a:solidFill>
              </a:rPr>
            </a:br>
            <a:endParaRPr lang="ja-JP" altLang="en-US" sz="788" b="1">
              <a:solidFill>
                <a:srgbClr val="000000"/>
              </a:solidFill>
            </a:endParaRPr>
          </a:p>
        </p:txBody>
      </p:sp>
      <p:sp>
        <p:nvSpPr>
          <p:cNvPr id="4" name="Rectangle 2786">
            <a:extLst>
              <a:ext uri="{FF2B5EF4-FFF2-40B4-BE49-F238E27FC236}">
                <a16:creationId xmlns:a16="http://schemas.microsoft.com/office/drawing/2014/main" id="{33EC5D15-F960-9475-CC87-DBD2B34761B9}"/>
              </a:ext>
            </a:extLst>
          </p:cNvPr>
          <p:cNvSpPr>
            <a:spLocks noChangeArrowheads="1"/>
          </p:cNvSpPr>
          <p:nvPr/>
        </p:nvSpPr>
        <p:spPr bwMode="auto">
          <a:xfrm>
            <a:off x="2343648" y="153294"/>
            <a:ext cx="4495999" cy="301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anchor="ctr"/>
          <a:lstStyle>
            <a:lvl1pPr eaLnBrk="0" hangingPunct="0">
              <a:defRPr kumimoji="1" sz="1000">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sz="1000">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sz="1000">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sz="1000">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sz="1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sz="1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sz="1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sz="1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sz="1000">
                <a:solidFill>
                  <a:schemeClr val="tx1"/>
                </a:solidFill>
                <a:latin typeface="Arial" panose="020B0604020202020204" pitchFamily="34" charset="0"/>
                <a:ea typeface="ＭＳ Ｐゴシック" panose="020B0600070205080204" pitchFamily="50" charset="-128"/>
              </a:defRPr>
            </a:lvl9pPr>
          </a:lstStyle>
          <a:p>
            <a:pPr algn="ctr" eaLnBrk="1" fontAlgn="base" hangingPunct="1">
              <a:spcBef>
                <a:spcPct val="0"/>
              </a:spcBef>
              <a:spcAft>
                <a:spcPct val="0"/>
              </a:spcAft>
            </a:pPr>
            <a:r>
              <a:rPr lang="ja-JP" altLang="en-US" sz="1800" b="1" u="sng" dirty="0">
                <a:solidFill>
                  <a:srgbClr val="000000"/>
                </a:solidFill>
              </a:rPr>
              <a:t>個別支援計画作成時の留意点（例）</a:t>
            </a:r>
          </a:p>
        </p:txBody>
      </p:sp>
      <p:sp>
        <p:nvSpPr>
          <p:cNvPr id="2" name="角丸四角形 1">
            <a:extLst>
              <a:ext uri="{FF2B5EF4-FFF2-40B4-BE49-F238E27FC236}">
                <a16:creationId xmlns:a16="http://schemas.microsoft.com/office/drawing/2014/main" id="{8CD2996F-0013-2711-3887-C2FAA1855561}"/>
              </a:ext>
            </a:extLst>
          </p:cNvPr>
          <p:cNvSpPr/>
          <p:nvPr/>
        </p:nvSpPr>
        <p:spPr>
          <a:xfrm>
            <a:off x="1382752" y="3679902"/>
            <a:ext cx="7120634" cy="2665336"/>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r>
              <a:rPr kumimoji="1" lang="ja-JP" altLang="en-US">
                <a:latin typeface="Meiryo" panose="020B0604030504040204" pitchFamily="34" charset="-128"/>
                <a:ea typeface="Meiryo" panose="020B0604030504040204" pitchFamily="34" charset="-128"/>
              </a:rPr>
              <a:t>作成にあたっては、以下の通知・文書を確認してください。</a:t>
            </a:r>
            <a:endParaRPr kumimoji="1" lang="en-US" altLang="ja-JP" dirty="0">
              <a:latin typeface="Meiryo" panose="020B0604030504040204" pitchFamily="34" charset="-128"/>
              <a:ea typeface="Meiryo" panose="020B0604030504040204" pitchFamily="34" charset="-128"/>
            </a:endParaRPr>
          </a:p>
          <a:p>
            <a:endParaRPr kumimoji="1" lang="en-US" altLang="ja-JP" dirty="0">
              <a:latin typeface="Meiryo" panose="020B0604030504040204" pitchFamily="34" charset="-128"/>
              <a:ea typeface="Meiryo" panose="020B0604030504040204" pitchFamily="34" charset="-128"/>
            </a:endParaRPr>
          </a:p>
          <a:p>
            <a:r>
              <a:rPr kumimoji="1" lang="ja-JP" altLang="en-US">
                <a:latin typeface="Meiryo" panose="020B0604030504040204" pitchFamily="34" charset="-128"/>
                <a:ea typeface="Meiryo" panose="020B0604030504040204" pitchFamily="34" charset="-128"/>
              </a:rPr>
              <a:t>・こども家庭庁　令和６年５月１７日発出　事務連絡：</a:t>
            </a:r>
            <a:r>
              <a:rPr lang="ja-JP" altLang="ja-JP" sz="1800" kern="100">
                <a:effectLst/>
                <a:latin typeface="Meiryo" panose="020B0604030504040204" pitchFamily="34" charset="-128"/>
                <a:ea typeface="Meiryo" panose="020B0604030504040204" pitchFamily="34" charset="-128"/>
                <a:cs typeface="Times New Roman" panose="02020603050405020304" pitchFamily="18" charset="0"/>
              </a:rPr>
              <a:t>令和６年度障害福祉サービス等報酬改定に伴う個別支援計画作成にあたっての留意点及び記載例について</a:t>
            </a:r>
            <a:endParaRPr lang="en-US" altLang="ja-JP" sz="1800" kern="100" dirty="0">
              <a:effectLst/>
              <a:latin typeface="Meiryo" panose="020B0604030504040204" pitchFamily="34" charset="-128"/>
              <a:ea typeface="Meiryo" panose="020B0604030504040204" pitchFamily="34" charset="-128"/>
              <a:cs typeface="Times New Roman" panose="02020603050405020304" pitchFamily="18" charset="0"/>
            </a:endParaRPr>
          </a:p>
          <a:p>
            <a:endParaRPr lang="en-US" altLang="ja-JP" kern="100" dirty="0">
              <a:latin typeface="Meiryo" panose="020B0604030504040204" pitchFamily="34" charset="-128"/>
              <a:ea typeface="Meiryo" panose="020B0604030504040204" pitchFamily="34" charset="-128"/>
              <a:cs typeface="Times New Roman" panose="02020603050405020304" pitchFamily="18" charset="0"/>
            </a:endParaRPr>
          </a:p>
          <a:p>
            <a:r>
              <a:rPr lang="ja-JP" altLang="en-US" kern="100">
                <a:latin typeface="Meiryo" panose="020B0604030504040204" pitchFamily="34" charset="-128"/>
                <a:ea typeface="Meiryo" panose="020B0604030504040204" pitchFamily="34" charset="-128"/>
                <a:cs typeface="Times New Roman" panose="02020603050405020304" pitchFamily="18" charset="0"/>
              </a:rPr>
              <a:t>・児童発達支援ガイドライン・放課後等デイサービスガイドライン・保育所等訪問支援ガイドライン</a:t>
            </a:r>
            <a:endParaRPr lang="ja-JP" altLang="ja-JP" sz="1800" kern="100">
              <a:effectLst/>
              <a:latin typeface="Meiryo" panose="020B0604030504040204" pitchFamily="34" charset="-128"/>
              <a:ea typeface="Meiryo" panose="020B0604030504040204" pitchFamily="34" charset="-128"/>
              <a:cs typeface="Times New Roman" panose="02020603050405020304" pitchFamily="18" charset="0"/>
            </a:endParaRPr>
          </a:p>
          <a:p>
            <a:endParaRPr kumimoji="1" lang="ja-JP" altLang="en-US">
              <a:latin typeface="Meiryo" panose="020B0604030504040204" pitchFamily="34" charset="-128"/>
              <a:ea typeface="Meiryo" panose="020B0604030504040204" pitchFamily="34" charset="-128"/>
            </a:endParaRPr>
          </a:p>
        </p:txBody>
      </p:sp>
    </p:spTree>
    <p:extLst>
      <p:ext uri="{BB962C8B-B14F-4D97-AF65-F5344CB8AC3E}">
        <p14:creationId xmlns:p14="http://schemas.microsoft.com/office/powerpoint/2010/main" val="95348102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CFC6BB62-4A13-2FD4-F04B-47BEBC012761}"/>
              </a:ext>
            </a:extLst>
          </p:cNvPr>
          <p:cNvSpPr>
            <a:spLocks noGrp="1"/>
          </p:cNvSpPr>
          <p:nvPr>
            <p:ph type="title"/>
          </p:nvPr>
        </p:nvSpPr>
        <p:spPr>
          <a:xfrm>
            <a:off x="395288" y="75196"/>
            <a:ext cx="8316912" cy="794601"/>
          </a:xfrm>
        </p:spPr>
        <p:txBody>
          <a:bodyPr>
            <a:normAutofit/>
          </a:bodyPr>
          <a:lstStyle/>
          <a:p>
            <a:r>
              <a:rPr lang="ja-JP" altLang="en-US" sz="4000" dirty="0">
                <a:latin typeface="メイリオ" panose="020B0604030504040204" pitchFamily="50" charset="-128"/>
                <a:ea typeface="メイリオ" panose="020B0604030504040204" pitchFamily="50" charset="-128"/>
              </a:rPr>
              <a:t>児童期</a:t>
            </a:r>
            <a:r>
              <a:rPr lang="ja-JP" altLang="en-US" sz="4000">
                <a:latin typeface="メイリオ" panose="020B0604030504040204" pitchFamily="50" charset="-128"/>
                <a:ea typeface="メイリオ" panose="020B0604030504040204" pitchFamily="50" charset="-128"/>
              </a:rPr>
              <a:t>におけるモニタリング</a:t>
            </a:r>
            <a:r>
              <a:rPr lang="ja-JP" altLang="en-US" sz="4000" dirty="0">
                <a:latin typeface="メイリオ" panose="020B0604030504040204" pitchFamily="50" charset="-128"/>
                <a:ea typeface="メイリオ" panose="020B0604030504040204" pitchFamily="50" charset="-128"/>
              </a:rPr>
              <a:t>の意義</a:t>
            </a:r>
          </a:p>
        </p:txBody>
      </p:sp>
      <p:sp>
        <p:nvSpPr>
          <p:cNvPr id="5" name="コンテンツ プレースホルダー 4">
            <a:extLst>
              <a:ext uri="{FF2B5EF4-FFF2-40B4-BE49-F238E27FC236}">
                <a16:creationId xmlns:a16="http://schemas.microsoft.com/office/drawing/2014/main" id="{0598977F-9429-6011-0ED3-99D160E7086A}"/>
              </a:ext>
            </a:extLst>
          </p:cNvPr>
          <p:cNvSpPr>
            <a:spLocks noGrp="1"/>
          </p:cNvSpPr>
          <p:nvPr>
            <p:ph idx="1"/>
          </p:nvPr>
        </p:nvSpPr>
        <p:spPr>
          <a:xfrm>
            <a:off x="395288" y="1215482"/>
            <a:ext cx="8316912" cy="5129755"/>
          </a:xfrm>
        </p:spPr>
        <p:txBody>
          <a:bodyPr/>
          <a:lstStyle/>
          <a:p>
            <a:r>
              <a:rPr lang="ja-JP" altLang="en-US" dirty="0">
                <a:latin typeface="メイリオ" panose="020B0604030504040204" pitchFamily="50" charset="-128"/>
                <a:ea typeface="メイリオ" panose="020B0604030504040204" pitchFamily="50" charset="-128"/>
              </a:rPr>
              <a:t>発達・育ちの変化が大きい（児童分野の特徴）</a:t>
            </a:r>
            <a:endParaRPr lang="en-US" altLang="ja-JP" dirty="0">
              <a:latin typeface="メイリオ" panose="020B0604030504040204" pitchFamily="50" charset="-128"/>
              <a:ea typeface="メイリオ" panose="020B0604030504040204" pitchFamily="50" charset="-128"/>
            </a:endParaRPr>
          </a:p>
          <a:p>
            <a:pPr lvl="1"/>
            <a:r>
              <a:rPr lang="ja-JP" altLang="en-US" dirty="0">
                <a:latin typeface="メイリオ" panose="020B0604030504040204" pitchFamily="50" charset="-128"/>
                <a:ea typeface="メイリオ" panose="020B0604030504040204" pitchFamily="50" charset="-128"/>
              </a:rPr>
              <a:t>育っていること、成長していることの確認</a:t>
            </a:r>
            <a:endParaRPr lang="en-US" altLang="ja-JP" dirty="0">
              <a:latin typeface="メイリオ" panose="020B0604030504040204" pitchFamily="50" charset="-128"/>
              <a:ea typeface="メイリオ" panose="020B0604030504040204" pitchFamily="50" charset="-128"/>
            </a:endParaRPr>
          </a:p>
          <a:p>
            <a:pPr lvl="1"/>
            <a:r>
              <a:rPr lang="ja-JP" altLang="en-US" dirty="0">
                <a:latin typeface="メイリオ" panose="020B0604030504040204" pitchFamily="50" charset="-128"/>
                <a:ea typeface="メイリオ" panose="020B0604030504040204" pitchFamily="50" charset="-128"/>
              </a:rPr>
              <a:t>新たな課題の確認</a:t>
            </a:r>
            <a:endParaRPr lang="en-US" altLang="ja-JP" dirty="0">
              <a:latin typeface="メイリオ" panose="020B0604030504040204" pitchFamily="50" charset="-128"/>
              <a:ea typeface="メイリオ" panose="020B0604030504040204" pitchFamily="50" charset="-128"/>
            </a:endParaRPr>
          </a:p>
          <a:p>
            <a:pPr lvl="1"/>
            <a:r>
              <a:rPr lang="ja-JP" altLang="en-US" dirty="0">
                <a:latin typeface="メイリオ" panose="020B0604030504040204" pitchFamily="50" charset="-128"/>
                <a:ea typeface="メイリオ" panose="020B0604030504040204" pitchFamily="50" charset="-128"/>
              </a:rPr>
              <a:t>家族の意向や、支援機関の状況も</a:t>
            </a:r>
            <a:r>
              <a:rPr lang="ja-JP" altLang="en-US">
                <a:latin typeface="メイリオ" panose="020B0604030504040204" pitchFamily="50" charset="-128"/>
                <a:ea typeface="メイリオ" panose="020B0604030504040204" pitchFamily="50" charset="-128"/>
              </a:rPr>
              <a:t>変化する</a:t>
            </a:r>
            <a:endParaRPr lang="en-US" altLang="ja-JP" dirty="0">
              <a:latin typeface="メイリオ" panose="020B0604030504040204" pitchFamily="50" charset="-128"/>
              <a:ea typeface="メイリオ" panose="020B0604030504040204" pitchFamily="50" charset="-128"/>
            </a:endParaRPr>
          </a:p>
          <a:p>
            <a:pPr lvl="1"/>
            <a:endParaRPr lang="en-US" altLang="ja-JP"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家族の状況も変化する可能性がある</a:t>
            </a:r>
            <a:endParaRPr lang="en-US" altLang="ja-JP" dirty="0">
              <a:latin typeface="メイリオ" panose="020B0604030504040204" pitchFamily="50" charset="-128"/>
              <a:ea typeface="メイリオ" panose="020B0604030504040204" pitchFamily="50" charset="-128"/>
            </a:endParaRPr>
          </a:p>
          <a:p>
            <a:pPr lvl="1"/>
            <a:r>
              <a:rPr lang="ja-JP" altLang="en-US" dirty="0">
                <a:latin typeface="メイリオ" panose="020B0604030504040204" pitchFamily="50" charset="-128"/>
                <a:ea typeface="メイリオ" panose="020B0604030504040204" pitchFamily="50" charset="-128"/>
              </a:rPr>
              <a:t>家族のパワーバランスの変化</a:t>
            </a:r>
            <a:endParaRPr lang="en-US" altLang="ja-JP" dirty="0">
              <a:latin typeface="メイリオ" panose="020B0604030504040204" pitchFamily="50" charset="-128"/>
              <a:ea typeface="メイリオ" panose="020B0604030504040204" pitchFamily="50" charset="-128"/>
            </a:endParaRPr>
          </a:p>
          <a:p>
            <a:pPr lvl="1"/>
            <a:r>
              <a:rPr lang="ja-JP" altLang="en-US" dirty="0">
                <a:latin typeface="メイリオ" panose="020B0604030504040204" pitchFamily="50" charset="-128"/>
                <a:ea typeface="メイリオ" panose="020B0604030504040204" pitchFamily="50" charset="-128"/>
              </a:rPr>
              <a:t>新しいきょうだい、きょうだいの進級・進学、家族の就労状況・転勤、</a:t>
            </a:r>
            <a:r>
              <a:rPr lang="ja-JP" altLang="en-US">
                <a:latin typeface="メイリオ" panose="020B0604030504040204" pitchFamily="50" charset="-128"/>
                <a:ea typeface="メイリオ" panose="020B0604030504040204" pitchFamily="50" charset="-128"/>
              </a:rPr>
              <a:t>介護ニーズ</a:t>
            </a:r>
            <a:endParaRPr lang="en-US" altLang="ja-JP" dirty="0">
              <a:latin typeface="メイリオ" panose="020B0604030504040204" pitchFamily="50" charset="-128"/>
              <a:ea typeface="メイリオ" panose="020B0604030504040204" pitchFamily="50" charset="-128"/>
            </a:endParaRPr>
          </a:p>
          <a:p>
            <a:pPr lvl="1"/>
            <a:endParaRPr lang="en-US" altLang="ja-JP"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状況とニーズ、現在の支援状況への満足度などを把握する</a:t>
            </a:r>
          </a:p>
        </p:txBody>
      </p:sp>
    </p:spTree>
    <p:extLst>
      <p:ext uri="{BB962C8B-B14F-4D97-AF65-F5344CB8AC3E}">
        <p14:creationId xmlns:p14="http://schemas.microsoft.com/office/powerpoint/2010/main" val="165451706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6698C10-C22C-3DA0-9F09-7F099614D9C5}"/>
              </a:ext>
            </a:extLst>
          </p:cNvPr>
          <p:cNvSpPr>
            <a:spLocks noGrp="1"/>
          </p:cNvSpPr>
          <p:nvPr>
            <p:ph type="title"/>
          </p:nvPr>
        </p:nvSpPr>
        <p:spPr>
          <a:xfrm>
            <a:off x="623888" y="1003301"/>
            <a:ext cx="7886700" cy="3559176"/>
          </a:xfrm>
        </p:spPr>
        <p:txBody>
          <a:bodyPr>
            <a:normAutofit fontScale="90000"/>
          </a:bodyPr>
          <a:lstStyle/>
          <a:p>
            <a:r>
              <a:rPr kumimoji="1" lang="ja-JP" altLang="en-US" dirty="0">
                <a:latin typeface="Meiryo" panose="020B0604030504040204" pitchFamily="34" charset="-128"/>
                <a:ea typeface="Meiryo" panose="020B0604030504040204" pitchFamily="34" charset="-128"/>
              </a:rPr>
              <a:t>情報を整理するために</a:t>
            </a:r>
            <a:br>
              <a:rPr kumimoji="1" lang="en-US" altLang="ja-JP" dirty="0">
                <a:latin typeface="Meiryo" panose="020B0604030504040204" pitchFamily="34" charset="-128"/>
                <a:ea typeface="Meiryo" panose="020B0604030504040204" pitchFamily="34" charset="-128"/>
              </a:rPr>
            </a:br>
            <a:br>
              <a:rPr kumimoji="1" lang="en-US" altLang="ja-JP" dirty="0">
                <a:latin typeface="Meiryo" panose="020B0604030504040204" pitchFamily="34" charset="-128"/>
                <a:ea typeface="Meiryo" panose="020B0604030504040204" pitchFamily="34" charset="-128"/>
              </a:rPr>
            </a:br>
            <a:r>
              <a:rPr kumimoji="1" lang="ja-JP" altLang="en-US" dirty="0">
                <a:latin typeface="Meiryo" panose="020B0604030504040204" pitchFamily="34" charset="-128"/>
                <a:ea typeface="Meiryo" panose="020B0604030504040204" pitchFamily="34" charset="-128"/>
              </a:rPr>
              <a:t>環境との相互作用に</a:t>
            </a:r>
            <a:br>
              <a:rPr kumimoji="1" lang="en-US" altLang="ja-JP" dirty="0">
                <a:latin typeface="Meiryo" panose="020B0604030504040204" pitchFamily="34" charset="-128"/>
                <a:ea typeface="Meiryo" panose="020B0604030504040204" pitchFamily="34" charset="-128"/>
              </a:rPr>
            </a:br>
            <a:r>
              <a:rPr kumimoji="1" lang="ja-JP" altLang="en-US" dirty="0">
                <a:latin typeface="Meiryo" panose="020B0604030504040204" pitchFamily="34" charset="-128"/>
                <a:ea typeface="Meiryo" panose="020B0604030504040204" pitchFamily="34" charset="-128"/>
              </a:rPr>
              <a:t>　　　　基づく行動理解</a:t>
            </a:r>
          </a:p>
        </p:txBody>
      </p:sp>
      <p:sp>
        <p:nvSpPr>
          <p:cNvPr id="5" name="テキスト プレースホルダー 4">
            <a:extLst>
              <a:ext uri="{FF2B5EF4-FFF2-40B4-BE49-F238E27FC236}">
                <a16:creationId xmlns:a16="http://schemas.microsoft.com/office/drawing/2014/main" id="{D882301A-738B-DC3C-C06E-5F2E2832CAE8}"/>
              </a:ext>
            </a:extLst>
          </p:cNvPr>
          <p:cNvSpPr>
            <a:spLocks noGrp="1"/>
          </p:cNvSpPr>
          <p:nvPr>
            <p:ph type="body" idx="1"/>
          </p:nvPr>
        </p:nvSpPr>
        <p:spPr/>
        <p:txBody>
          <a:bodyPr/>
          <a:lstStyle/>
          <a:p>
            <a:endParaRPr lang="ja-JP" altLang="en-US"/>
          </a:p>
        </p:txBody>
      </p:sp>
    </p:spTree>
    <p:extLst>
      <p:ext uri="{BB962C8B-B14F-4D97-AF65-F5344CB8AC3E}">
        <p14:creationId xmlns:p14="http://schemas.microsoft.com/office/powerpoint/2010/main" val="298272508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4294967295"/>
          </p:nvPr>
        </p:nvSpPr>
        <p:spPr>
          <a:xfrm>
            <a:off x="395288" y="6345238"/>
            <a:ext cx="8316912" cy="444500"/>
          </a:xfrm>
        </p:spPr>
        <p:txBody>
          <a:bodyPr vert="horz" lIns="51435" tIns="0" rIns="51435" bIns="0" rtlCol="0">
            <a:normAutofit/>
          </a:bodyPr>
          <a:lstStyle/>
          <a:p>
            <a:pPr>
              <a:spcBef>
                <a:spcPts val="0"/>
              </a:spcBef>
            </a:pPr>
            <a:r>
              <a:rPr lang="ja-JP" altLang="en-US" sz="1000" dirty="0">
                <a:latin typeface="Meiryo" panose="020B0604030504040204" pitchFamily="34" charset="-128"/>
                <a:ea typeface="Meiryo" panose="020B0604030504040204" pitchFamily="34" charset="-128"/>
              </a:rPr>
              <a:t>水野敦之</a:t>
            </a:r>
            <a:endParaRPr lang="en-US" altLang="ja-JP" sz="1000" dirty="0">
              <a:latin typeface="Meiryo" panose="020B0604030504040204" pitchFamily="34" charset="-128"/>
              <a:ea typeface="Meiryo" panose="020B0604030504040204" pitchFamily="34" charset="-128"/>
            </a:endParaRPr>
          </a:p>
          <a:p>
            <a:pPr>
              <a:spcBef>
                <a:spcPts val="0"/>
              </a:spcBef>
            </a:pPr>
            <a:r>
              <a:rPr lang="en-US" altLang="ja-JP" sz="1000" dirty="0">
                <a:latin typeface="Meiryo" panose="020B0604030504040204" pitchFamily="34" charset="-128"/>
                <a:ea typeface="Meiryo" panose="020B0604030504040204" pitchFamily="34" charset="-128"/>
              </a:rPr>
              <a:t>『</a:t>
            </a:r>
            <a:r>
              <a:rPr lang="ja-JP" altLang="en-US" sz="1000" dirty="0">
                <a:latin typeface="Meiryo" panose="020B0604030504040204" pitchFamily="34" charset="-128"/>
                <a:ea typeface="Meiryo" panose="020B0604030504040204" pitchFamily="34" charset="-128"/>
              </a:rPr>
              <a:t>「気づき」と「できる」から始める フレームワークを活用した自閉症支援</a:t>
            </a:r>
            <a:r>
              <a:rPr lang="en-US" altLang="ja-JP" sz="1000" dirty="0">
                <a:latin typeface="Meiryo" panose="020B0604030504040204" pitchFamily="34" charset="-128"/>
                <a:ea typeface="Meiryo" panose="020B0604030504040204" pitchFamily="34" charset="-128"/>
              </a:rPr>
              <a:t>』</a:t>
            </a:r>
            <a:r>
              <a:rPr lang="ja-JP" altLang="en-US" sz="1000" dirty="0">
                <a:latin typeface="Meiryo" panose="020B0604030504040204" pitchFamily="34" charset="-128"/>
                <a:ea typeface="Meiryo" panose="020B0604030504040204" pitchFamily="34" charset="-128"/>
              </a:rPr>
              <a:t>／水野敦之著　エンパワメント研究所</a:t>
            </a:r>
          </a:p>
          <a:p>
            <a:pPr>
              <a:spcBef>
                <a:spcPts val="0"/>
              </a:spcBef>
            </a:pPr>
            <a:r>
              <a:rPr lang="en-US" altLang="ja-JP" sz="1000" dirty="0">
                <a:latin typeface="Meiryo" panose="020B0604030504040204" pitchFamily="34" charset="-128"/>
                <a:ea typeface="Meiryo" panose="020B0604030504040204" pitchFamily="34" charset="-128"/>
              </a:rPr>
              <a:t>HP</a:t>
            </a:r>
            <a:r>
              <a:rPr lang="ja-JP" altLang="en-US" sz="1000" dirty="0">
                <a:latin typeface="Meiryo" panose="020B0604030504040204" pitchFamily="34" charset="-128"/>
                <a:ea typeface="Meiryo" panose="020B0604030504040204" pitchFamily="34" charset="-128"/>
              </a:rPr>
              <a:t>：</a:t>
            </a:r>
            <a:r>
              <a:rPr lang="en" altLang="ja-JP" sz="1000" dirty="0">
                <a:latin typeface="Meiryo" panose="020B0604030504040204" pitchFamily="34" charset="-128"/>
                <a:ea typeface="Meiryo" panose="020B0604030504040204" pitchFamily="34" charset="-128"/>
              </a:rPr>
              <a:t>BOUZAN</a:t>
            </a:r>
            <a:r>
              <a:rPr lang="ja-JP" altLang="en" sz="1000" dirty="0">
                <a:latin typeface="Meiryo" panose="020B0604030504040204" pitchFamily="34" charset="-128"/>
                <a:ea typeface="Meiryo" panose="020B0604030504040204" pitchFamily="34" charset="-128"/>
              </a:rPr>
              <a:t>　</a:t>
            </a:r>
            <a:r>
              <a:rPr lang="en" altLang="ja-JP" sz="1000" dirty="0">
                <a:latin typeface="Meiryo" panose="020B0604030504040204" pitchFamily="34" charset="-128"/>
                <a:ea typeface="Meiryo" panose="020B0604030504040204" pitchFamily="34" charset="-128"/>
              </a:rPr>
              <a:t>NOTE</a:t>
            </a:r>
            <a:r>
              <a:rPr lang="ja-JP" altLang="en" sz="1000" dirty="0">
                <a:latin typeface="Meiryo" panose="020B0604030504040204" pitchFamily="34" charset="-128"/>
                <a:ea typeface="Meiryo" panose="020B0604030504040204" pitchFamily="34" charset="-128"/>
              </a:rPr>
              <a:t>！！</a:t>
            </a:r>
            <a:r>
              <a:rPr lang="ja-JP" altLang="en-US" sz="1000" dirty="0">
                <a:latin typeface="Meiryo" panose="020B0604030504040204" pitchFamily="34" charset="-128"/>
                <a:ea typeface="Meiryo" panose="020B0604030504040204" pitchFamily="34" charset="-128"/>
              </a:rPr>
              <a:t>　</a:t>
            </a:r>
            <a:r>
              <a:rPr lang="en" altLang="ja-JP" sz="1000" dirty="0">
                <a:latin typeface="Meiryo" panose="020B0604030504040204" pitchFamily="34" charset="-128"/>
                <a:ea typeface="Meiryo" panose="020B0604030504040204" pitchFamily="34" charset="-128"/>
                <a:hlinkClick r:id="rId3"/>
              </a:rPr>
              <a:t>https://bouzan-note.com/</a:t>
            </a:r>
            <a:r>
              <a:rPr lang="en" altLang="ja-JP" sz="1000" dirty="0">
                <a:latin typeface="Meiryo" panose="020B0604030504040204" pitchFamily="34" charset="-128"/>
                <a:ea typeface="Meiryo" panose="020B0604030504040204" pitchFamily="34" charset="-128"/>
              </a:rPr>
              <a:t>  </a:t>
            </a:r>
          </a:p>
        </p:txBody>
      </p:sp>
      <p:pic>
        <p:nvPicPr>
          <p:cNvPr id="1026" name="Picture 2" descr="行動支援ワークショップ本番"/>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1375" y="302943"/>
            <a:ext cx="7761249" cy="58209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343451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Text Box 26"/>
          <p:cNvSpPr txBox="1">
            <a:spLocks noChangeArrowheads="1"/>
          </p:cNvSpPr>
          <p:nvPr/>
        </p:nvSpPr>
        <p:spPr bwMode="auto">
          <a:xfrm>
            <a:off x="1439467" y="2888458"/>
            <a:ext cx="864394" cy="278635"/>
          </a:xfrm>
          <a:prstGeom prst="rect">
            <a:avLst/>
          </a:prstGeom>
          <a:noFill/>
          <a:ln w="15875">
            <a:noFill/>
            <a:miter lim="800000"/>
            <a:headEnd/>
            <a:tailEnd/>
          </a:ln>
        </p:spPr>
        <p:txBody>
          <a:bodyPr lIns="67500" tIns="35100" rIns="67500" bIns="35100">
            <a:spAutoFit/>
          </a:bodyPr>
          <a:lstStyle/>
          <a:p>
            <a:pPr>
              <a:spcBef>
                <a:spcPct val="50000"/>
              </a:spcBef>
            </a:pPr>
            <a:endParaRPr lang="ja-JP" altLang="ja-JP" sz="1350">
              <a:latin typeface="Calibri" pitchFamily="34" charset="0"/>
            </a:endParaRPr>
          </a:p>
        </p:txBody>
      </p:sp>
      <p:sp>
        <p:nvSpPr>
          <p:cNvPr id="27652" name="Text Box 5"/>
          <p:cNvSpPr txBox="1">
            <a:spLocks noChangeArrowheads="1"/>
          </p:cNvSpPr>
          <p:nvPr/>
        </p:nvSpPr>
        <p:spPr bwMode="auto">
          <a:xfrm>
            <a:off x="3545886" y="1880273"/>
            <a:ext cx="2028837" cy="901882"/>
          </a:xfrm>
          <a:prstGeom prst="rect">
            <a:avLst/>
          </a:prstGeom>
          <a:solidFill>
            <a:schemeClr val="bg1"/>
          </a:solidFill>
          <a:ln w="15875">
            <a:solidFill>
              <a:schemeClr val="tx1"/>
            </a:solidFill>
            <a:miter lim="800000"/>
            <a:headEnd/>
            <a:tailEnd/>
          </a:ln>
        </p:spPr>
        <p:txBody>
          <a:bodyPr wrap="square" lIns="67500" tIns="35100" rIns="67500" bIns="35100">
            <a:spAutoFit/>
          </a:bodyPr>
          <a:lstStyle/>
          <a:p>
            <a:pPr algn="ctr">
              <a:spcBef>
                <a:spcPct val="50000"/>
              </a:spcBef>
            </a:pPr>
            <a:r>
              <a:rPr lang="ja-JP" altLang="en-US" sz="1350" dirty="0">
                <a:latin typeface="Meiryo" panose="020B0604030504040204" pitchFamily="34" charset="-128"/>
                <a:ea typeface="Meiryo" panose="020B0604030504040204" pitchFamily="34" charset="-128"/>
              </a:rPr>
              <a:t>健康状態</a:t>
            </a:r>
            <a:endParaRPr lang="en-US" altLang="ja-JP" sz="1350" dirty="0">
              <a:latin typeface="Meiryo" panose="020B0604030504040204" pitchFamily="34" charset="-128"/>
              <a:ea typeface="Meiryo" panose="020B0604030504040204" pitchFamily="34" charset="-128"/>
            </a:endParaRPr>
          </a:p>
          <a:p>
            <a:pPr algn="ctr">
              <a:spcBef>
                <a:spcPct val="50000"/>
              </a:spcBef>
            </a:pPr>
            <a:r>
              <a:rPr lang="en-US" altLang="ja-JP" sz="1350" dirty="0">
                <a:latin typeface="Meiryo" panose="020B0604030504040204" pitchFamily="34" charset="-128"/>
                <a:ea typeface="Meiryo" panose="020B0604030504040204" pitchFamily="34" charset="-128"/>
              </a:rPr>
              <a:t>Health  condition</a:t>
            </a:r>
          </a:p>
          <a:p>
            <a:pPr algn="ctr">
              <a:spcBef>
                <a:spcPct val="50000"/>
              </a:spcBef>
            </a:pPr>
            <a:r>
              <a:rPr lang="en-US" altLang="ja-JP" sz="1350" dirty="0">
                <a:latin typeface="Meiryo" panose="020B0604030504040204" pitchFamily="34" charset="-128"/>
                <a:ea typeface="Meiryo" panose="020B0604030504040204" pitchFamily="34" charset="-128"/>
              </a:rPr>
              <a:t>(disorder or disease)</a:t>
            </a:r>
            <a:endParaRPr lang="ja-JP" altLang="en-US" sz="1350" dirty="0">
              <a:latin typeface="Meiryo" panose="020B0604030504040204" pitchFamily="34" charset="-128"/>
              <a:ea typeface="Meiryo" panose="020B0604030504040204" pitchFamily="34" charset="-128"/>
            </a:endParaRPr>
          </a:p>
        </p:txBody>
      </p:sp>
      <p:sp>
        <p:nvSpPr>
          <p:cNvPr id="27653" name="Text Box 6"/>
          <p:cNvSpPr txBox="1">
            <a:spLocks noChangeArrowheads="1"/>
          </p:cNvSpPr>
          <p:nvPr/>
        </p:nvSpPr>
        <p:spPr bwMode="auto">
          <a:xfrm>
            <a:off x="894885" y="3553249"/>
            <a:ext cx="2135984" cy="798008"/>
          </a:xfrm>
          <a:prstGeom prst="rect">
            <a:avLst/>
          </a:prstGeom>
          <a:solidFill>
            <a:schemeClr val="bg1"/>
          </a:solidFill>
          <a:ln w="15875">
            <a:solidFill>
              <a:schemeClr val="tx1"/>
            </a:solidFill>
            <a:miter lim="800000"/>
            <a:headEnd/>
            <a:tailEnd/>
          </a:ln>
        </p:spPr>
        <p:txBody>
          <a:bodyPr wrap="square" lIns="67500" tIns="35100" rIns="67500" bIns="35100">
            <a:spAutoFit/>
          </a:bodyPr>
          <a:lstStyle/>
          <a:p>
            <a:pPr algn="ctr">
              <a:spcBef>
                <a:spcPct val="50000"/>
              </a:spcBef>
            </a:pPr>
            <a:r>
              <a:rPr lang="ja-JP" altLang="en-US" sz="1350" dirty="0">
                <a:latin typeface="Meiryo" panose="020B0604030504040204" pitchFamily="34" charset="-128"/>
                <a:ea typeface="Meiryo" panose="020B0604030504040204" pitchFamily="34" charset="-128"/>
              </a:rPr>
              <a:t>心身機能・身体構造</a:t>
            </a:r>
            <a:endParaRPr lang="en-US" altLang="ja-JP" sz="1350" dirty="0">
              <a:latin typeface="Meiryo" panose="020B0604030504040204" pitchFamily="34" charset="-128"/>
              <a:ea typeface="Meiryo" panose="020B0604030504040204" pitchFamily="34" charset="-128"/>
            </a:endParaRPr>
          </a:p>
          <a:p>
            <a:pPr algn="ctr">
              <a:spcBef>
                <a:spcPct val="50000"/>
              </a:spcBef>
            </a:pPr>
            <a:r>
              <a:rPr lang="en-US" altLang="ja-JP" sz="1350" dirty="0">
                <a:latin typeface="Meiryo" panose="020B0604030504040204" pitchFamily="34" charset="-128"/>
                <a:ea typeface="Meiryo" panose="020B0604030504040204" pitchFamily="34" charset="-128"/>
              </a:rPr>
              <a:t>Body functions and  structures</a:t>
            </a:r>
            <a:endParaRPr lang="ja-JP" altLang="en-US" sz="1350" dirty="0">
              <a:latin typeface="Meiryo" panose="020B0604030504040204" pitchFamily="34" charset="-128"/>
              <a:ea typeface="Meiryo" panose="020B0604030504040204" pitchFamily="34" charset="-128"/>
            </a:endParaRPr>
          </a:p>
        </p:txBody>
      </p:sp>
      <p:sp>
        <p:nvSpPr>
          <p:cNvPr id="27654" name="Text Box 7"/>
          <p:cNvSpPr txBox="1">
            <a:spLocks noChangeArrowheads="1"/>
          </p:cNvSpPr>
          <p:nvPr/>
        </p:nvSpPr>
        <p:spPr bwMode="auto">
          <a:xfrm>
            <a:off x="3762015" y="3657124"/>
            <a:ext cx="1620000" cy="590258"/>
          </a:xfrm>
          <a:prstGeom prst="rect">
            <a:avLst/>
          </a:prstGeom>
          <a:solidFill>
            <a:schemeClr val="bg1"/>
          </a:solidFill>
          <a:ln w="15875">
            <a:solidFill>
              <a:schemeClr val="tx1"/>
            </a:solidFill>
            <a:miter lim="800000"/>
            <a:headEnd/>
            <a:tailEnd/>
          </a:ln>
        </p:spPr>
        <p:txBody>
          <a:bodyPr wrap="square" lIns="67500" tIns="35100" rIns="67500" bIns="35100">
            <a:spAutoFit/>
          </a:bodyPr>
          <a:lstStyle/>
          <a:p>
            <a:pPr algn="ctr">
              <a:spcBef>
                <a:spcPct val="50000"/>
              </a:spcBef>
            </a:pPr>
            <a:r>
              <a:rPr lang="ja-JP" altLang="en-US" sz="1350" dirty="0">
                <a:latin typeface="Meiryo" panose="020B0604030504040204" pitchFamily="34" charset="-128"/>
                <a:ea typeface="Meiryo" panose="020B0604030504040204" pitchFamily="34" charset="-128"/>
              </a:rPr>
              <a:t>活動</a:t>
            </a:r>
            <a:endParaRPr lang="en-US" altLang="ja-JP" sz="1350" dirty="0">
              <a:latin typeface="Meiryo" panose="020B0604030504040204" pitchFamily="34" charset="-128"/>
              <a:ea typeface="Meiryo" panose="020B0604030504040204" pitchFamily="34" charset="-128"/>
            </a:endParaRPr>
          </a:p>
          <a:p>
            <a:pPr algn="ctr">
              <a:spcBef>
                <a:spcPct val="50000"/>
              </a:spcBef>
            </a:pPr>
            <a:r>
              <a:rPr lang="en-US" altLang="ja-JP" sz="1350" dirty="0">
                <a:latin typeface="Meiryo" panose="020B0604030504040204" pitchFamily="34" charset="-128"/>
                <a:ea typeface="Meiryo" panose="020B0604030504040204" pitchFamily="34" charset="-128"/>
              </a:rPr>
              <a:t>activities</a:t>
            </a:r>
            <a:endParaRPr lang="ja-JP" altLang="en-US" sz="1350" dirty="0">
              <a:latin typeface="Meiryo" panose="020B0604030504040204" pitchFamily="34" charset="-128"/>
              <a:ea typeface="Meiryo" panose="020B0604030504040204" pitchFamily="34" charset="-128"/>
            </a:endParaRPr>
          </a:p>
        </p:txBody>
      </p:sp>
      <p:sp>
        <p:nvSpPr>
          <p:cNvPr id="27655" name="Text Box 8"/>
          <p:cNvSpPr txBox="1">
            <a:spLocks noChangeArrowheads="1"/>
          </p:cNvSpPr>
          <p:nvPr/>
        </p:nvSpPr>
        <p:spPr bwMode="auto">
          <a:xfrm>
            <a:off x="6339671" y="3657124"/>
            <a:ext cx="1620000" cy="590258"/>
          </a:xfrm>
          <a:prstGeom prst="rect">
            <a:avLst/>
          </a:prstGeom>
          <a:solidFill>
            <a:schemeClr val="bg1"/>
          </a:solidFill>
          <a:ln w="15875">
            <a:solidFill>
              <a:schemeClr val="tx1"/>
            </a:solidFill>
            <a:miter lim="800000"/>
            <a:headEnd/>
            <a:tailEnd/>
          </a:ln>
        </p:spPr>
        <p:txBody>
          <a:bodyPr lIns="67500" tIns="35100" rIns="67500" bIns="35100">
            <a:spAutoFit/>
          </a:bodyPr>
          <a:lstStyle/>
          <a:p>
            <a:pPr algn="ctr">
              <a:spcBef>
                <a:spcPct val="50000"/>
              </a:spcBef>
            </a:pPr>
            <a:r>
              <a:rPr lang="ja-JP" altLang="en-US" sz="1350" dirty="0">
                <a:latin typeface="Meiryo" panose="020B0604030504040204" pitchFamily="34" charset="-128"/>
                <a:ea typeface="Meiryo" panose="020B0604030504040204" pitchFamily="34" charset="-128"/>
              </a:rPr>
              <a:t>参加</a:t>
            </a:r>
            <a:endParaRPr lang="en-US" altLang="ja-JP" sz="1350" dirty="0">
              <a:latin typeface="Meiryo" panose="020B0604030504040204" pitchFamily="34" charset="-128"/>
              <a:ea typeface="Meiryo" panose="020B0604030504040204" pitchFamily="34" charset="-128"/>
            </a:endParaRPr>
          </a:p>
          <a:p>
            <a:pPr algn="ctr">
              <a:spcBef>
                <a:spcPct val="50000"/>
              </a:spcBef>
            </a:pPr>
            <a:r>
              <a:rPr lang="en-US" altLang="ja-JP" sz="1350" dirty="0">
                <a:latin typeface="Meiryo" panose="020B0604030504040204" pitchFamily="34" charset="-128"/>
                <a:ea typeface="Meiryo" panose="020B0604030504040204" pitchFamily="34" charset="-128"/>
              </a:rPr>
              <a:t>participation</a:t>
            </a:r>
            <a:endParaRPr lang="ja-JP" altLang="en-US" sz="1350" dirty="0">
              <a:latin typeface="Meiryo" panose="020B0604030504040204" pitchFamily="34" charset="-128"/>
              <a:ea typeface="Meiryo" panose="020B0604030504040204" pitchFamily="34" charset="-128"/>
            </a:endParaRPr>
          </a:p>
        </p:txBody>
      </p:sp>
      <p:sp>
        <p:nvSpPr>
          <p:cNvPr id="27657" name="Text Box 9"/>
          <p:cNvSpPr txBox="1">
            <a:spLocks noChangeArrowheads="1"/>
          </p:cNvSpPr>
          <p:nvPr/>
        </p:nvSpPr>
        <p:spPr bwMode="auto">
          <a:xfrm>
            <a:off x="2268125" y="5143513"/>
            <a:ext cx="1890000" cy="798008"/>
          </a:xfrm>
          <a:prstGeom prst="rect">
            <a:avLst/>
          </a:prstGeom>
          <a:solidFill>
            <a:schemeClr val="bg1"/>
          </a:solidFill>
          <a:ln w="15875">
            <a:solidFill>
              <a:schemeClr val="tx1"/>
            </a:solidFill>
            <a:miter lim="800000"/>
            <a:headEnd/>
            <a:tailEnd/>
          </a:ln>
        </p:spPr>
        <p:txBody>
          <a:bodyPr wrap="square" lIns="67500" tIns="35100" rIns="67500" bIns="35100">
            <a:spAutoFit/>
          </a:bodyPr>
          <a:lstStyle/>
          <a:p>
            <a:pPr algn="ctr">
              <a:spcBef>
                <a:spcPct val="50000"/>
              </a:spcBef>
            </a:pPr>
            <a:r>
              <a:rPr lang="ja-JP" altLang="en-US" sz="1350" dirty="0">
                <a:latin typeface="Meiryo" panose="020B0604030504040204" pitchFamily="34" charset="-128"/>
                <a:ea typeface="Meiryo" panose="020B0604030504040204" pitchFamily="34" charset="-128"/>
              </a:rPr>
              <a:t>環境因子</a:t>
            </a:r>
            <a:endParaRPr lang="en-US" altLang="ja-JP" sz="1350" dirty="0">
              <a:latin typeface="Meiryo" panose="020B0604030504040204" pitchFamily="34" charset="-128"/>
              <a:ea typeface="Meiryo" panose="020B0604030504040204" pitchFamily="34" charset="-128"/>
            </a:endParaRPr>
          </a:p>
          <a:p>
            <a:pPr algn="ctr">
              <a:spcBef>
                <a:spcPct val="50000"/>
              </a:spcBef>
            </a:pPr>
            <a:r>
              <a:rPr lang="en-US" altLang="ja-JP" sz="1350" dirty="0">
                <a:latin typeface="Meiryo" panose="020B0604030504040204" pitchFamily="34" charset="-128"/>
                <a:ea typeface="Meiryo" panose="020B0604030504040204" pitchFamily="34" charset="-128"/>
              </a:rPr>
              <a:t>Environmental factors</a:t>
            </a:r>
            <a:endParaRPr lang="ja-JP" altLang="en-US" sz="1350" dirty="0">
              <a:latin typeface="Meiryo" panose="020B0604030504040204" pitchFamily="34" charset="-128"/>
              <a:ea typeface="Meiryo" panose="020B0604030504040204" pitchFamily="34" charset="-128"/>
            </a:endParaRPr>
          </a:p>
        </p:txBody>
      </p:sp>
      <p:sp>
        <p:nvSpPr>
          <p:cNvPr id="27658" name="Text Box 10"/>
          <p:cNvSpPr txBox="1">
            <a:spLocks noChangeArrowheads="1"/>
          </p:cNvSpPr>
          <p:nvPr/>
        </p:nvSpPr>
        <p:spPr bwMode="auto">
          <a:xfrm>
            <a:off x="4947050" y="5143513"/>
            <a:ext cx="1890000" cy="590258"/>
          </a:xfrm>
          <a:prstGeom prst="rect">
            <a:avLst/>
          </a:prstGeom>
          <a:solidFill>
            <a:schemeClr val="bg1"/>
          </a:solidFill>
          <a:ln w="15875">
            <a:solidFill>
              <a:schemeClr val="tx1"/>
            </a:solidFill>
            <a:miter lim="800000"/>
            <a:headEnd/>
            <a:tailEnd/>
          </a:ln>
        </p:spPr>
        <p:txBody>
          <a:bodyPr lIns="67500" tIns="35100" rIns="67500" bIns="35100">
            <a:spAutoFit/>
          </a:bodyPr>
          <a:lstStyle/>
          <a:p>
            <a:pPr algn="ctr">
              <a:spcBef>
                <a:spcPct val="50000"/>
              </a:spcBef>
            </a:pPr>
            <a:r>
              <a:rPr lang="ja-JP" altLang="en-US" sz="1350" dirty="0">
                <a:latin typeface="Meiryo" panose="020B0604030504040204" pitchFamily="34" charset="-128"/>
                <a:ea typeface="Meiryo" panose="020B0604030504040204" pitchFamily="34" charset="-128"/>
              </a:rPr>
              <a:t>個人因子</a:t>
            </a:r>
            <a:endParaRPr lang="en-US" altLang="ja-JP" sz="1350" dirty="0">
              <a:latin typeface="Meiryo" panose="020B0604030504040204" pitchFamily="34" charset="-128"/>
              <a:ea typeface="Meiryo" panose="020B0604030504040204" pitchFamily="34" charset="-128"/>
            </a:endParaRPr>
          </a:p>
          <a:p>
            <a:pPr algn="ctr">
              <a:spcBef>
                <a:spcPct val="50000"/>
              </a:spcBef>
            </a:pPr>
            <a:r>
              <a:rPr lang="en-US" altLang="ja-JP" sz="1350" dirty="0">
                <a:latin typeface="Meiryo" panose="020B0604030504040204" pitchFamily="34" charset="-128"/>
                <a:ea typeface="Meiryo" panose="020B0604030504040204" pitchFamily="34" charset="-128"/>
              </a:rPr>
              <a:t>Personal factors</a:t>
            </a:r>
            <a:endParaRPr lang="ja-JP" altLang="en-US" sz="1350" dirty="0">
              <a:latin typeface="Meiryo" panose="020B0604030504040204" pitchFamily="34" charset="-128"/>
              <a:ea typeface="Meiryo" panose="020B0604030504040204" pitchFamily="34" charset="-128"/>
            </a:endParaRPr>
          </a:p>
        </p:txBody>
      </p:sp>
      <p:sp>
        <p:nvSpPr>
          <p:cNvPr id="27659" name="Text Box 31"/>
          <p:cNvSpPr txBox="1">
            <a:spLocks noChangeArrowheads="1"/>
          </p:cNvSpPr>
          <p:nvPr/>
        </p:nvSpPr>
        <p:spPr bwMode="auto">
          <a:xfrm>
            <a:off x="3674270" y="3888583"/>
            <a:ext cx="860822" cy="278635"/>
          </a:xfrm>
          <a:prstGeom prst="rect">
            <a:avLst/>
          </a:prstGeom>
          <a:noFill/>
          <a:ln w="15875">
            <a:noFill/>
            <a:miter lim="800000"/>
            <a:headEnd/>
            <a:tailEnd/>
          </a:ln>
        </p:spPr>
        <p:txBody>
          <a:bodyPr lIns="67500" tIns="35100" rIns="67500" bIns="35100">
            <a:spAutoFit/>
          </a:bodyPr>
          <a:lstStyle/>
          <a:p>
            <a:pPr>
              <a:spcBef>
                <a:spcPct val="50000"/>
              </a:spcBef>
            </a:pPr>
            <a:endParaRPr lang="ja-JP" altLang="ja-JP" sz="1350">
              <a:latin typeface="Calibri" pitchFamily="34" charset="0"/>
            </a:endParaRPr>
          </a:p>
        </p:txBody>
      </p:sp>
      <p:cxnSp>
        <p:nvCxnSpPr>
          <p:cNvPr id="55" name="カギ線コネクタ 54"/>
          <p:cNvCxnSpPr>
            <a:cxnSpLocks/>
            <a:stCxn id="27653" idx="0"/>
            <a:endCxn id="27655" idx="0"/>
          </p:cNvCxnSpPr>
          <p:nvPr/>
        </p:nvCxnSpPr>
        <p:spPr>
          <a:xfrm rot="16200000" flipH="1">
            <a:off x="4504336" y="1011789"/>
            <a:ext cx="103875" cy="5186794"/>
          </a:xfrm>
          <a:prstGeom prst="bentConnector3">
            <a:avLst>
              <a:gd name="adj1" fmla="val -220072"/>
            </a:avLst>
          </a:prstGeom>
          <a:ln w="38100">
            <a:headEnd type="arrow"/>
            <a:tailEnd type="arrow"/>
          </a:ln>
        </p:spPr>
        <p:style>
          <a:lnRef idx="1">
            <a:schemeClr val="accent1"/>
          </a:lnRef>
          <a:fillRef idx="0">
            <a:schemeClr val="accent1"/>
          </a:fillRef>
          <a:effectRef idx="0">
            <a:schemeClr val="accent1"/>
          </a:effectRef>
          <a:fontRef idx="minor">
            <a:schemeClr val="tx1"/>
          </a:fontRef>
        </p:style>
      </p:cxnSp>
      <p:cxnSp>
        <p:nvCxnSpPr>
          <p:cNvPr id="60" name="カギ線コネクタ 59"/>
          <p:cNvCxnSpPr>
            <a:cxnSpLocks/>
            <a:stCxn id="27653" idx="2"/>
            <a:endCxn id="27655" idx="2"/>
          </p:cNvCxnSpPr>
          <p:nvPr/>
        </p:nvCxnSpPr>
        <p:spPr>
          <a:xfrm rot="5400000" flipH="1" flipV="1">
            <a:off x="4504336" y="1705923"/>
            <a:ext cx="103875" cy="5186794"/>
          </a:xfrm>
          <a:prstGeom prst="bentConnector3">
            <a:avLst>
              <a:gd name="adj1" fmla="val -220072"/>
            </a:avLst>
          </a:prstGeom>
          <a:ln w="38100">
            <a:headEnd type="arrow"/>
            <a:tailEnd type="arrow"/>
          </a:ln>
        </p:spPr>
        <p:style>
          <a:lnRef idx="1">
            <a:schemeClr val="accent1"/>
          </a:lnRef>
          <a:fillRef idx="0">
            <a:schemeClr val="accent1"/>
          </a:fillRef>
          <a:effectRef idx="0">
            <a:schemeClr val="accent1"/>
          </a:effectRef>
          <a:fontRef idx="minor">
            <a:schemeClr val="tx1"/>
          </a:fontRef>
        </p:style>
      </p:cxnSp>
      <p:cxnSp>
        <p:nvCxnSpPr>
          <p:cNvPr id="64" name="カギ線コネクタ 63"/>
          <p:cNvCxnSpPr>
            <a:stCxn id="27657" idx="0"/>
            <a:endCxn id="27658" idx="0"/>
          </p:cNvCxnSpPr>
          <p:nvPr/>
        </p:nvCxnSpPr>
        <p:spPr>
          <a:xfrm rot="5400000" flipH="1" flipV="1">
            <a:off x="4552587" y="3804051"/>
            <a:ext cx="12700" cy="2678925"/>
          </a:xfrm>
          <a:prstGeom prst="bentConnector3">
            <a:avLst>
              <a:gd name="adj1" fmla="val 1800000"/>
            </a:avLst>
          </a:prstGeom>
          <a:ln w="38100">
            <a:headEnd type="arrow"/>
            <a:tailEnd type="arrow"/>
          </a:ln>
        </p:spPr>
        <p:style>
          <a:lnRef idx="1">
            <a:schemeClr val="accent1"/>
          </a:lnRef>
          <a:fillRef idx="0">
            <a:schemeClr val="accent1"/>
          </a:fillRef>
          <a:effectRef idx="0">
            <a:schemeClr val="accent1"/>
          </a:effectRef>
          <a:fontRef idx="minor">
            <a:schemeClr val="tx1"/>
          </a:fontRef>
        </p:style>
      </p:cxnSp>
      <p:cxnSp>
        <p:nvCxnSpPr>
          <p:cNvPr id="67" name="直線矢印コネクタ 66"/>
          <p:cNvCxnSpPr>
            <a:cxnSpLocks/>
            <a:endCxn id="27654" idx="2"/>
          </p:cNvCxnSpPr>
          <p:nvPr/>
        </p:nvCxnSpPr>
        <p:spPr>
          <a:xfrm flipV="1">
            <a:off x="4572015" y="4247382"/>
            <a:ext cx="0" cy="559729"/>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4" name="直線矢印コネクタ 3">
            <a:extLst>
              <a:ext uri="{FF2B5EF4-FFF2-40B4-BE49-F238E27FC236}">
                <a16:creationId xmlns:a16="http://schemas.microsoft.com/office/drawing/2014/main" id="{722FA6AA-5889-1833-5AAD-6581C6F04458}"/>
              </a:ext>
            </a:extLst>
          </p:cNvPr>
          <p:cNvCxnSpPr>
            <a:stCxn id="27652" idx="2"/>
            <a:endCxn id="27654" idx="0"/>
          </p:cNvCxnSpPr>
          <p:nvPr/>
        </p:nvCxnSpPr>
        <p:spPr>
          <a:xfrm>
            <a:off x="4560305" y="2782155"/>
            <a:ext cx="11710" cy="874969"/>
          </a:xfrm>
          <a:prstGeom prst="straightConnector1">
            <a:avLst/>
          </a:prstGeom>
          <a:ln w="38100">
            <a:headEnd type="arrow"/>
            <a:tailEnd type="arrow"/>
          </a:ln>
        </p:spPr>
        <p:style>
          <a:lnRef idx="1">
            <a:schemeClr val="accent1"/>
          </a:lnRef>
          <a:fillRef idx="0">
            <a:schemeClr val="accent1"/>
          </a:fillRef>
          <a:effectRef idx="0">
            <a:schemeClr val="accent1"/>
          </a:effectRef>
          <a:fontRef idx="minor">
            <a:schemeClr val="tx1"/>
          </a:fontRef>
        </p:style>
      </p:cxnSp>
      <p:sp>
        <p:nvSpPr>
          <p:cNvPr id="9" name="タイトル 8">
            <a:extLst>
              <a:ext uri="{FF2B5EF4-FFF2-40B4-BE49-F238E27FC236}">
                <a16:creationId xmlns:a16="http://schemas.microsoft.com/office/drawing/2014/main" id="{8FF81EE9-9309-D884-CA29-AE12AFDA0C76}"/>
              </a:ext>
            </a:extLst>
          </p:cNvPr>
          <p:cNvSpPr>
            <a:spLocks noGrp="1"/>
          </p:cNvSpPr>
          <p:nvPr>
            <p:ph type="title"/>
          </p:nvPr>
        </p:nvSpPr>
        <p:spPr>
          <a:xfrm>
            <a:off x="395288" y="59229"/>
            <a:ext cx="8316912" cy="798008"/>
          </a:xfrm>
        </p:spPr>
        <p:txBody>
          <a:bodyPr>
            <a:noAutofit/>
          </a:bodyPr>
          <a:lstStyle/>
          <a:p>
            <a:pPr algn="ctr">
              <a:spcBef>
                <a:spcPct val="0"/>
              </a:spcBef>
              <a:defRPr/>
            </a:pPr>
            <a:r>
              <a:rPr lang="en-US" altLang="ja-JP" sz="2700" dirty="0">
                <a:latin typeface="Meiryo" panose="020B0604030504040204" pitchFamily="34" charset="-128"/>
                <a:ea typeface="Meiryo" panose="020B0604030504040204" pitchFamily="34" charset="-128"/>
              </a:rPr>
              <a:t>ICF</a:t>
            </a:r>
            <a:r>
              <a:rPr lang="ja-JP" altLang="en-US" sz="2700">
                <a:latin typeface="Meiryo" panose="020B0604030504040204" pitchFamily="34" charset="-128"/>
                <a:ea typeface="Meiryo" panose="020B0604030504040204" pitchFamily="34" charset="-128"/>
              </a:rPr>
              <a:t>：国際生活機能分類</a:t>
            </a:r>
            <a:br>
              <a:rPr lang="en-US" altLang="ja-JP" sz="2700" dirty="0">
                <a:latin typeface="Meiryo" panose="020B0604030504040204" pitchFamily="34" charset="-128"/>
                <a:ea typeface="Meiryo" panose="020B0604030504040204" pitchFamily="34" charset="-128"/>
              </a:rPr>
            </a:br>
            <a:r>
              <a:rPr lang="en-US" altLang="ja-JP" sz="1800" dirty="0">
                <a:latin typeface="Meiryo" panose="020B0604030504040204" pitchFamily="34" charset="-128"/>
                <a:ea typeface="Meiryo" panose="020B0604030504040204" pitchFamily="34" charset="-128"/>
              </a:rPr>
              <a:t>International Classification of Functioning,</a:t>
            </a:r>
            <a:r>
              <a:rPr lang="ja-JP" altLang="en-US" sz="1800">
                <a:latin typeface="Meiryo" panose="020B0604030504040204" pitchFamily="34" charset="-128"/>
                <a:ea typeface="Meiryo" panose="020B0604030504040204" pitchFamily="34" charset="-128"/>
              </a:rPr>
              <a:t> </a:t>
            </a:r>
            <a:r>
              <a:rPr lang="en-US" altLang="ja-JP" sz="1800" dirty="0" err="1">
                <a:latin typeface="Meiryo" panose="020B0604030504040204" pitchFamily="34" charset="-128"/>
                <a:ea typeface="Meiryo" panose="020B0604030504040204" pitchFamily="34" charset="-128"/>
              </a:rPr>
              <a:t>Disabilitity</a:t>
            </a:r>
            <a:r>
              <a:rPr lang="en-US" altLang="ja-JP" sz="1800" dirty="0">
                <a:latin typeface="Meiryo" panose="020B0604030504040204" pitchFamily="34" charset="-128"/>
                <a:ea typeface="Meiryo" panose="020B0604030504040204" pitchFamily="34" charset="-128"/>
              </a:rPr>
              <a:t> and Health</a:t>
            </a:r>
            <a:endParaRPr lang="ja-JP" altLang="en-US" sz="2400">
              <a:latin typeface="Meiryo" panose="020B0604030504040204" pitchFamily="34" charset="-128"/>
              <a:ea typeface="Meiryo" panose="020B0604030504040204" pitchFamily="34" charset="-128"/>
            </a:endParaRPr>
          </a:p>
        </p:txBody>
      </p:sp>
    </p:spTree>
    <p:extLst>
      <p:ext uri="{BB962C8B-B14F-4D97-AF65-F5344CB8AC3E}">
        <p14:creationId xmlns:p14="http://schemas.microsoft.com/office/powerpoint/2010/main" val="297851059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83A2DA9C-30B7-5E08-28DE-B348B15A753A}"/>
              </a:ext>
            </a:extLst>
          </p:cNvPr>
          <p:cNvPicPr>
            <a:picLocks noChangeAspect="1"/>
          </p:cNvPicPr>
          <p:nvPr/>
        </p:nvPicPr>
        <p:blipFill>
          <a:blip r:embed="rId3"/>
          <a:stretch>
            <a:fillRect/>
          </a:stretch>
        </p:blipFill>
        <p:spPr>
          <a:xfrm>
            <a:off x="-1" y="857250"/>
            <a:ext cx="9144001" cy="5143500"/>
          </a:xfrm>
          <a:prstGeom prst="rect">
            <a:avLst/>
          </a:prstGeom>
        </p:spPr>
      </p:pic>
    </p:spTree>
    <p:extLst>
      <p:ext uri="{BB962C8B-B14F-4D97-AF65-F5344CB8AC3E}">
        <p14:creationId xmlns:p14="http://schemas.microsoft.com/office/powerpoint/2010/main" val="5678219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7E604C1-37CF-A54E-B64B-EE3EE03619C2}"/>
              </a:ext>
            </a:extLst>
          </p:cNvPr>
          <p:cNvSpPr>
            <a:spLocks noGrp="1"/>
          </p:cNvSpPr>
          <p:nvPr>
            <p:ph type="title"/>
          </p:nvPr>
        </p:nvSpPr>
        <p:spPr/>
        <p:txBody>
          <a:bodyPr>
            <a:normAutofit/>
          </a:bodyPr>
          <a:lstStyle/>
          <a:p>
            <a:r>
              <a:rPr kumimoji="1" lang="ja-JP" altLang="en-US" dirty="0">
                <a:latin typeface="Meiryo" panose="020B0604030504040204" pitchFamily="34" charset="-128"/>
                <a:ea typeface="Meiryo" panose="020B0604030504040204" pitchFamily="34" charset="-128"/>
              </a:rPr>
              <a:t>発達支援の定義</a:t>
            </a:r>
          </a:p>
        </p:txBody>
      </p:sp>
      <p:sp>
        <p:nvSpPr>
          <p:cNvPr id="3" name="コンテンツ プレースホルダー 2">
            <a:extLst>
              <a:ext uri="{FF2B5EF4-FFF2-40B4-BE49-F238E27FC236}">
                <a16:creationId xmlns:a16="http://schemas.microsoft.com/office/drawing/2014/main" id="{E505BE75-A0F0-8247-A47D-1EAAA70A7A19}"/>
              </a:ext>
            </a:extLst>
          </p:cNvPr>
          <p:cNvSpPr>
            <a:spLocks noGrp="1"/>
          </p:cNvSpPr>
          <p:nvPr>
            <p:ph idx="1"/>
          </p:nvPr>
        </p:nvSpPr>
        <p:spPr/>
        <p:txBody>
          <a:bodyPr>
            <a:normAutofit fontScale="62500" lnSpcReduction="20000"/>
          </a:bodyPr>
          <a:lstStyle/>
          <a:p>
            <a:pPr marL="0" indent="0">
              <a:buNone/>
            </a:pPr>
            <a:r>
              <a:rPr lang="ja-JP" altLang="en-US" b="1" dirty="0">
                <a:latin typeface="Meiryo" panose="020B0604030504040204" pitchFamily="34" charset="-128"/>
                <a:ea typeface="Meiryo" panose="020B0604030504040204" pitchFamily="34" charset="-128"/>
              </a:rPr>
              <a:t>療育：高木憲次</a:t>
            </a:r>
            <a:endParaRPr lang="en-US" altLang="ja-JP" b="1" dirty="0">
              <a:latin typeface="Meiryo" panose="020B0604030504040204" pitchFamily="34" charset="-128"/>
              <a:ea typeface="Meiryo" panose="020B0604030504040204" pitchFamily="34" charset="-128"/>
            </a:endParaRPr>
          </a:p>
          <a:p>
            <a:pPr marL="257175" lvl="1" indent="0">
              <a:buNone/>
            </a:pPr>
            <a:r>
              <a:rPr lang="ja-JP" altLang="en-US" dirty="0">
                <a:latin typeface="Meiryo" panose="020B0604030504040204" pitchFamily="34" charset="-128"/>
                <a:ea typeface="Meiryo" panose="020B0604030504040204" pitchFamily="34" charset="-128"/>
              </a:rPr>
              <a:t>「療育とは、現代の科学を総動員して不自由な肢体を出来るだけ克服し、それによって幸にも恢復したら</a:t>
            </a:r>
            <a:r>
              <a:rPr lang="en-US" altLang="ja-JP" dirty="0">
                <a:latin typeface="Meiryo" panose="020B0604030504040204" pitchFamily="34" charset="-128"/>
                <a:ea typeface="Meiryo" panose="020B0604030504040204" pitchFamily="34" charset="-128"/>
              </a:rPr>
              <a:t>『</a:t>
            </a:r>
            <a:r>
              <a:rPr lang="ja-JP" altLang="en-US" dirty="0">
                <a:latin typeface="Meiryo" panose="020B0604030504040204" pitchFamily="34" charset="-128"/>
                <a:ea typeface="Meiryo" panose="020B0604030504040204" pitchFamily="34" charset="-128"/>
              </a:rPr>
              <a:t>肢体の復活能力</a:t>
            </a:r>
            <a:r>
              <a:rPr lang="en-US" altLang="ja-JP" dirty="0">
                <a:latin typeface="Meiryo" panose="020B0604030504040204" pitchFamily="34" charset="-128"/>
                <a:ea typeface="Meiryo" panose="020B0604030504040204" pitchFamily="34" charset="-128"/>
              </a:rPr>
              <a:t>』</a:t>
            </a:r>
            <a:r>
              <a:rPr lang="ja-JP" altLang="en-US" dirty="0">
                <a:latin typeface="Meiryo" panose="020B0604030504040204" pitchFamily="34" charset="-128"/>
                <a:ea typeface="Meiryo" panose="020B0604030504040204" pitchFamily="34" charset="-128"/>
              </a:rPr>
              <a:t>そのものを（残存能力ではない）出来る丈有効に活用させ、以て自活の途の立つように育成することである。」</a:t>
            </a:r>
          </a:p>
          <a:p>
            <a:pPr marL="482204" lvl="2" indent="0" algn="r">
              <a:buNone/>
            </a:pPr>
            <a:r>
              <a:rPr lang="ja-JP" altLang="en-US" dirty="0">
                <a:latin typeface="Meiryo" panose="020B0604030504040204" pitchFamily="34" charset="-128"/>
                <a:ea typeface="Meiryo" panose="020B0604030504040204" pitchFamily="34" charset="-128"/>
              </a:rPr>
              <a:t> 昭和２６年１月１日　療育</a:t>
            </a:r>
            <a:r>
              <a:rPr lang="en-US" altLang="ja-JP" dirty="0">
                <a:latin typeface="Meiryo" panose="020B0604030504040204" pitchFamily="34" charset="-128"/>
                <a:ea typeface="Meiryo" panose="020B0604030504040204" pitchFamily="34" charset="-128"/>
              </a:rPr>
              <a:t>〈</a:t>
            </a:r>
            <a:r>
              <a:rPr lang="ja-JP" altLang="en-US" dirty="0">
                <a:latin typeface="Meiryo" panose="020B0604030504040204" pitchFamily="34" charset="-128"/>
                <a:ea typeface="Meiryo" panose="020B0604030504040204" pitchFamily="34" charset="-128"/>
              </a:rPr>
              <a:t>第１巻第１号</a:t>
            </a:r>
            <a:r>
              <a:rPr lang="en-US" altLang="ja-JP" dirty="0">
                <a:latin typeface="Meiryo" panose="020B0604030504040204" pitchFamily="34" charset="-128"/>
                <a:ea typeface="Meiryo" panose="020B0604030504040204" pitchFamily="34" charset="-128"/>
              </a:rPr>
              <a:t>〉</a:t>
            </a:r>
            <a:r>
              <a:rPr lang="ja-JP" altLang="en-US" dirty="0">
                <a:latin typeface="Meiryo" panose="020B0604030504040204" pitchFamily="34" charset="-128"/>
                <a:ea typeface="Meiryo" panose="020B0604030504040204" pitchFamily="34" charset="-128"/>
              </a:rPr>
              <a:t>療育の根本理念　１、療育の定義より</a:t>
            </a:r>
            <a:endParaRPr lang="en-US" altLang="ja-JP" dirty="0">
              <a:latin typeface="Meiryo" panose="020B0604030504040204" pitchFamily="34" charset="-128"/>
              <a:ea typeface="Meiryo" panose="020B0604030504040204" pitchFamily="34" charset="-128"/>
            </a:endParaRPr>
          </a:p>
          <a:p>
            <a:pPr marL="0" indent="0">
              <a:buNone/>
            </a:pPr>
            <a:r>
              <a:rPr lang="ja-JP" altLang="en-US" b="1" dirty="0">
                <a:latin typeface="Meiryo" panose="020B0604030504040204" pitchFamily="34" charset="-128"/>
                <a:ea typeface="Meiryo" panose="020B0604030504040204" pitchFamily="34" charset="-128"/>
              </a:rPr>
              <a:t>療育：高松鶴吉</a:t>
            </a:r>
            <a:endParaRPr lang="en-US" altLang="ja-JP" b="1" dirty="0">
              <a:latin typeface="Meiryo" panose="020B0604030504040204" pitchFamily="34" charset="-128"/>
              <a:ea typeface="Meiryo" panose="020B0604030504040204" pitchFamily="34" charset="-128"/>
            </a:endParaRPr>
          </a:p>
          <a:p>
            <a:pPr marL="257175" lvl="1" indent="0">
              <a:buNone/>
            </a:pPr>
            <a:r>
              <a:rPr lang="ja-JP" altLang="en-US" dirty="0">
                <a:latin typeface="Meiryo" panose="020B0604030504040204" pitchFamily="34" charset="-128"/>
                <a:ea typeface="Meiryo" panose="020B0604030504040204" pitchFamily="34" charset="-128"/>
              </a:rPr>
              <a:t>注意深く特別に設定された特殊な子育て</a:t>
            </a:r>
            <a:endParaRPr lang="en-US" altLang="ja-JP" dirty="0">
              <a:latin typeface="Meiryo" panose="020B0604030504040204" pitchFamily="34" charset="-128"/>
              <a:ea typeface="Meiryo" panose="020B0604030504040204" pitchFamily="34" charset="-128"/>
            </a:endParaRPr>
          </a:p>
          <a:p>
            <a:pPr marL="482204" lvl="2" indent="0" algn="r">
              <a:buNone/>
            </a:pPr>
            <a:r>
              <a:rPr lang="ja-JP" altLang="en-US" dirty="0">
                <a:latin typeface="Meiryo" panose="020B0604030504040204" pitchFamily="34" charset="-128"/>
                <a:ea typeface="Meiryo" panose="020B0604030504040204" pitchFamily="34" charset="-128"/>
              </a:rPr>
              <a:t>高松鶴吉：療育とはなにか，ぶどう社，</a:t>
            </a:r>
            <a:r>
              <a:rPr lang="en-US" altLang="ja-JP" dirty="0">
                <a:latin typeface="Meiryo" panose="020B0604030504040204" pitchFamily="34" charset="-128"/>
                <a:ea typeface="Meiryo" panose="020B0604030504040204" pitchFamily="34" charset="-128"/>
              </a:rPr>
              <a:t>1990</a:t>
            </a:r>
            <a:endParaRPr lang="ja-JP" altLang="en-US" dirty="0">
              <a:latin typeface="Meiryo" panose="020B0604030504040204" pitchFamily="34" charset="-128"/>
              <a:ea typeface="Meiryo" panose="020B0604030504040204" pitchFamily="34" charset="-128"/>
            </a:endParaRPr>
          </a:p>
          <a:p>
            <a:pPr marL="0" indent="0">
              <a:buNone/>
            </a:pPr>
            <a:r>
              <a:rPr lang="ja-JP" altLang="en-US" b="1" dirty="0">
                <a:latin typeface="Meiryo" panose="020B0604030504040204" pitchFamily="34" charset="-128"/>
                <a:ea typeface="Meiryo" panose="020B0604030504040204" pitchFamily="34" charset="-128"/>
              </a:rPr>
              <a:t>発達支援</a:t>
            </a:r>
            <a:endParaRPr lang="en-US" altLang="ja-JP" b="1" dirty="0">
              <a:latin typeface="Meiryo" panose="020B0604030504040204" pitchFamily="34" charset="-128"/>
              <a:ea typeface="Meiryo" panose="020B0604030504040204" pitchFamily="34" charset="-128"/>
            </a:endParaRPr>
          </a:p>
          <a:p>
            <a:pPr marL="257175" lvl="1" indent="0">
              <a:buNone/>
            </a:pPr>
            <a:r>
              <a:rPr lang="ja-JP" altLang="en-US" dirty="0">
                <a:latin typeface="Meiryo" panose="020B0604030504040204" pitchFamily="34" charset="-128"/>
                <a:ea typeface="Meiryo" panose="020B0604030504040204" pitchFamily="34" charset="-128"/>
              </a:rPr>
              <a:t>児童発達支援は、障害のある子どもに対し、身体的・精神的機能の適正 な発達を促し、日常生活及び社会生活を円滑に営めるようにするため</a:t>
            </a:r>
            <a:r>
              <a:rPr lang="ja-JP" altLang="en-US">
                <a:latin typeface="Meiryo" panose="020B0604030504040204" pitchFamily="34" charset="-128"/>
                <a:ea typeface="Meiryo" panose="020B0604030504040204" pitchFamily="34" charset="-128"/>
              </a:rPr>
              <a:t>に行う</a:t>
            </a:r>
            <a:r>
              <a:rPr lang="ja-JP" altLang="en-US" dirty="0">
                <a:latin typeface="Meiryo" panose="020B0604030504040204" pitchFamily="34" charset="-128"/>
                <a:ea typeface="Meiryo" panose="020B0604030504040204" pitchFamily="34" charset="-128"/>
              </a:rPr>
              <a:t>、それぞれの障害の特性に応じた福祉的、心理的、教育的及び</a:t>
            </a:r>
            <a:r>
              <a:rPr lang="ja-JP" altLang="en-US">
                <a:latin typeface="Meiryo" panose="020B0604030504040204" pitchFamily="34" charset="-128"/>
                <a:ea typeface="Meiryo" panose="020B0604030504040204" pitchFamily="34" charset="-128"/>
              </a:rPr>
              <a:t>医療的な援助</a:t>
            </a:r>
            <a:r>
              <a:rPr lang="ja-JP" altLang="en-US" dirty="0">
                <a:latin typeface="Meiryo" panose="020B0604030504040204" pitchFamily="34" charset="-128"/>
                <a:ea typeface="Meiryo" panose="020B0604030504040204" pitchFamily="34" charset="-128"/>
              </a:rPr>
              <a:t>で</a:t>
            </a:r>
            <a:r>
              <a:rPr lang="ja-JP" altLang="en-US">
                <a:latin typeface="Meiryo" panose="020B0604030504040204" pitchFamily="34" charset="-128"/>
                <a:ea typeface="Meiryo" panose="020B0604030504040204" pitchFamily="34" charset="-128"/>
              </a:rPr>
              <a:t>ある。</a:t>
            </a:r>
            <a:endParaRPr lang="en-US" altLang="ja-JP" dirty="0">
              <a:latin typeface="Meiryo" panose="020B0604030504040204" pitchFamily="34" charset="-128"/>
              <a:ea typeface="Meiryo" panose="020B0604030504040204" pitchFamily="34" charset="-128"/>
            </a:endParaRPr>
          </a:p>
          <a:p>
            <a:pPr marL="257175" lvl="1" indent="0">
              <a:buNone/>
            </a:pPr>
            <a:r>
              <a:rPr lang="ja-JP" altLang="en-US">
                <a:latin typeface="Meiryo" panose="020B0604030504040204" pitchFamily="34" charset="-128"/>
                <a:ea typeface="Meiryo" panose="020B0604030504040204" pitchFamily="34" charset="-128"/>
              </a:rPr>
              <a:t>具体的</a:t>
            </a:r>
            <a:r>
              <a:rPr lang="ja-JP" altLang="en-US" dirty="0">
                <a:latin typeface="Meiryo" panose="020B0604030504040204" pitchFamily="34" charset="-128"/>
                <a:ea typeface="Meiryo" panose="020B0604030504040204" pitchFamily="34" charset="-128"/>
              </a:rPr>
              <a:t>には、障害のある子どものニーズに応じて</a:t>
            </a:r>
            <a:r>
              <a:rPr lang="ja-JP" altLang="en-US">
                <a:latin typeface="Meiryo" panose="020B0604030504040204" pitchFamily="34" charset="-128"/>
                <a:ea typeface="Meiryo" panose="020B0604030504040204" pitchFamily="34" charset="-128"/>
              </a:rPr>
              <a:t>、「本人支援」</a:t>
            </a:r>
            <a:r>
              <a:rPr lang="ja-JP" altLang="en-US" dirty="0">
                <a:latin typeface="Meiryo" panose="020B0604030504040204" pitchFamily="34" charset="-128"/>
                <a:ea typeface="Meiryo" panose="020B0604030504040204" pitchFamily="34" charset="-128"/>
              </a:rPr>
              <a:t>、「家族</a:t>
            </a:r>
            <a:r>
              <a:rPr lang="ja-JP" altLang="en-US">
                <a:latin typeface="Meiryo" panose="020B0604030504040204" pitchFamily="34" charset="-128"/>
                <a:ea typeface="Meiryo" panose="020B0604030504040204" pitchFamily="34" charset="-128"/>
              </a:rPr>
              <a:t>支援」、「移行支援」及</a:t>
            </a:r>
            <a:r>
              <a:rPr lang="ja-JP" altLang="en-US" dirty="0">
                <a:latin typeface="Meiryo" panose="020B0604030504040204" pitchFamily="34" charset="-128"/>
                <a:ea typeface="Meiryo" panose="020B0604030504040204" pitchFamily="34" charset="-128"/>
              </a:rPr>
              <a:t>び「</a:t>
            </a:r>
            <a:r>
              <a:rPr lang="ja-JP" altLang="en-US">
                <a:latin typeface="Meiryo" panose="020B0604030504040204" pitchFamily="34" charset="-128"/>
                <a:ea typeface="Meiryo" panose="020B0604030504040204" pitchFamily="34" charset="-128"/>
              </a:rPr>
              <a:t>地域支援・地域連携」</a:t>
            </a:r>
            <a:r>
              <a:rPr lang="ja-JP" altLang="en-US" dirty="0">
                <a:latin typeface="Meiryo" panose="020B0604030504040204" pitchFamily="34" charset="-128"/>
                <a:ea typeface="Meiryo" panose="020B0604030504040204" pitchFamily="34" charset="-128"/>
              </a:rPr>
              <a:t>を総合的</a:t>
            </a:r>
            <a:r>
              <a:rPr lang="ja-JP" altLang="en-US">
                <a:latin typeface="Meiryo" panose="020B0604030504040204" pitchFamily="34" charset="-128"/>
                <a:ea typeface="Meiryo" panose="020B0604030504040204" pitchFamily="34" charset="-128"/>
              </a:rPr>
              <a:t>に提供して</a:t>
            </a:r>
            <a:r>
              <a:rPr lang="ja-JP" altLang="en-US" dirty="0">
                <a:latin typeface="Meiryo" panose="020B0604030504040204" pitchFamily="34" charset="-128"/>
                <a:ea typeface="Meiryo" panose="020B0604030504040204" pitchFamily="34" charset="-128"/>
              </a:rPr>
              <a:t>いくものである。 </a:t>
            </a:r>
            <a:endParaRPr lang="en-US" altLang="ja-JP" dirty="0">
              <a:latin typeface="Meiryo" panose="020B0604030504040204" pitchFamily="34" charset="-128"/>
              <a:ea typeface="Meiryo" panose="020B0604030504040204" pitchFamily="34" charset="-128"/>
            </a:endParaRPr>
          </a:p>
          <a:p>
            <a:pPr marL="514350" lvl="2" indent="0" algn="r">
              <a:buNone/>
            </a:pPr>
            <a:r>
              <a:rPr lang="ja-JP" altLang="en-US" dirty="0">
                <a:latin typeface="Meiryo" panose="020B0604030504040204" pitchFamily="34" charset="-128"/>
                <a:ea typeface="Meiryo" panose="020B0604030504040204" pitchFamily="34" charset="-128"/>
              </a:rPr>
              <a:t>児童発達</a:t>
            </a:r>
            <a:r>
              <a:rPr lang="ja-JP" altLang="en-US">
                <a:latin typeface="Meiryo" panose="020B0604030504040204" pitchFamily="34" charset="-128"/>
                <a:ea typeface="Meiryo" panose="020B0604030504040204" pitchFamily="34" charset="-128"/>
              </a:rPr>
              <a:t>支援ガイドライン</a:t>
            </a:r>
            <a:r>
              <a:rPr lang="en-US" altLang="ja-JP" dirty="0">
                <a:latin typeface="Meiryo" panose="020B0604030504040204" pitchFamily="34" charset="-128"/>
                <a:ea typeface="Meiryo" panose="020B0604030504040204" pitchFamily="34" charset="-128"/>
              </a:rPr>
              <a:t>,2024,p17</a:t>
            </a:r>
          </a:p>
          <a:p>
            <a:pPr marL="257175" lvl="1" indent="0">
              <a:buNone/>
            </a:pPr>
            <a:r>
              <a:rPr lang="ja-JP" altLang="ja-JP" dirty="0">
                <a:latin typeface="Meiryo" panose="020B0604030504040204" pitchFamily="34" charset="-128"/>
                <a:ea typeface="Meiryo" panose="020B0604030504040204" pitchFamily="34" charset="-128"/>
              </a:rPr>
              <a:t>子どもに対して行う支援内容のことは、療育という言葉で表現されていた。現在では発達支援という言葉が使われており、この発達支援という言葉は、本人への支援だけに止まらず、家族への視点と、地域への支援及び連携まで包含した広い概念に発展している</a:t>
            </a:r>
            <a:endParaRPr lang="en-US" altLang="ja-JP" baseline="30000" dirty="0">
              <a:latin typeface="Meiryo" panose="020B0604030504040204" pitchFamily="34" charset="-128"/>
              <a:ea typeface="Meiryo" panose="020B0604030504040204" pitchFamily="34" charset="-128"/>
            </a:endParaRPr>
          </a:p>
          <a:p>
            <a:pPr marL="514350" lvl="2" indent="0" algn="r">
              <a:buNone/>
            </a:pPr>
            <a:r>
              <a:rPr lang="ja-JP" altLang="ja-JP" sz="1400" dirty="0">
                <a:latin typeface="Meiryo" panose="020B0604030504040204" pitchFamily="34" charset="-128"/>
                <a:ea typeface="Meiryo" panose="020B0604030504040204" pitchFamily="34" charset="-128"/>
              </a:rPr>
              <a:t>全国児童発達支援協議会監修：新版　障害児通所支援ハンドブック，エンパワメント研究所，</a:t>
            </a:r>
            <a:r>
              <a:rPr lang="en-US" altLang="ja-JP" sz="1400" dirty="0">
                <a:latin typeface="Meiryo" panose="020B0604030504040204" pitchFamily="34" charset="-128"/>
                <a:ea typeface="Meiryo" panose="020B0604030504040204" pitchFamily="34" charset="-128"/>
              </a:rPr>
              <a:t>2020</a:t>
            </a:r>
            <a:r>
              <a:rPr lang="ja-JP" altLang="ja-JP" sz="1400" dirty="0">
                <a:latin typeface="Meiryo" panose="020B0604030504040204" pitchFamily="34" charset="-128"/>
                <a:ea typeface="Meiryo" panose="020B0604030504040204" pitchFamily="34" charset="-128"/>
              </a:rPr>
              <a:t>，</a:t>
            </a:r>
            <a:r>
              <a:rPr lang="en-US" altLang="ja-JP" sz="1400" dirty="0">
                <a:latin typeface="Meiryo" panose="020B0604030504040204" pitchFamily="34" charset="-128"/>
                <a:ea typeface="Meiryo" panose="020B0604030504040204" pitchFamily="34" charset="-128"/>
              </a:rPr>
              <a:t>p13 </a:t>
            </a:r>
            <a:endParaRPr lang="ja-JP" altLang="en-US" sz="1400" dirty="0">
              <a:latin typeface="Meiryo" panose="020B0604030504040204" pitchFamily="34" charset="-128"/>
              <a:ea typeface="Meiryo" panose="020B0604030504040204" pitchFamily="34" charset="-128"/>
            </a:endParaRPr>
          </a:p>
        </p:txBody>
      </p:sp>
    </p:spTree>
    <p:extLst>
      <p:ext uri="{BB962C8B-B14F-4D97-AF65-F5344CB8AC3E}">
        <p14:creationId xmlns:p14="http://schemas.microsoft.com/office/powerpoint/2010/main" val="202306166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5" name="Picture 1" descr="|ICF フレームワークと F ワード。">
            <a:extLst>
              <a:ext uri="{FF2B5EF4-FFF2-40B4-BE49-F238E27FC236}">
                <a16:creationId xmlns:a16="http://schemas.microsoft.com/office/drawing/2014/main" id="{1CC7615F-8C5A-4152-AD06-138DF42D73F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8082" t="1907" r="48951" b="92483"/>
          <a:stretch/>
        </p:blipFill>
        <p:spPr bwMode="auto">
          <a:xfrm>
            <a:off x="3929803" y="475571"/>
            <a:ext cx="4132157" cy="40005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3">
            <a:extLst>
              <a:ext uri="{FF2B5EF4-FFF2-40B4-BE49-F238E27FC236}">
                <a16:creationId xmlns:a16="http://schemas.microsoft.com/office/drawing/2014/main" id="{EA73AE6C-5F83-068E-7D5C-5583C6864A32}"/>
              </a:ext>
            </a:extLst>
          </p:cNvPr>
          <p:cNvSpPr txBox="1">
            <a:spLocks noChangeArrowheads="1"/>
          </p:cNvSpPr>
          <p:nvPr/>
        </p:nvSpPr>
        <p:spPr bwMode="auto">
          <a:xfrm>
            <a:off x="5983013" y="6624817"/>
            <a:ext cx="2849179" cy="180704"/>
          </a:xfrm>
          <a:prstGeom prst="rect">
            <a:avLst/>
          </a:prstGeom>
          <a:noFill/>
          <a:ln w="9525">
            <a:noFill/>
            <a:miter lim="800000"/>
            <a:headEnd/>
            <a:tailEnd/>
          </a:ln>
        </p:spPr>
        <p:txBody>
          <a:bodyPr lIns="84368" tIns="42186" rIns="84368" bIns="42186"/>
          <a:lstStyle/>
          <a:p>
            <a:pPr marL="0" marR="0" lvl="0" indent="0" algn="ctr" defTabSz="457200" rtl="0" eaLnBrk="1" fontAlgn="auto" latinLnBrk="0" hangingPunct="1">
              <a:lnSpc>
                <a:spcPct val="80000"/>
              </a:lnSpc>
              <a:spcBef>
                <a:spcPct val="20000"/>
              </a:spcBef>
              <a:spcAft>
                <a:spcPts val="0"/>
              </a:spcAft>
              <a:buClrTx/>
              <a:buSzTx/>
              <a:buFontTx/>
              <a:buNone/>
              <a:tabLst/>
              <a:defRPr/>
            </a:pPr>
            <a:r>
              <a:rPr kumimoji="0" lang="en-US" altLang="ja-JP" sz="1000" b="0" i="0" u="none" strike="noStrike" kern="1200" cap="none" spc="0" normalizeH="0" baseline="0" noProof="0" dirty="0">
                <a:ln>
                  <a:noFill/>
                </a:ln>
                <a:solidFill>
                  <a:prstClr val="black"/>
                </a:solidFill>
                <a:effectLst/>
                <a:uLnTx/>
                <a:uFillTx/>
                <a:latin typeface="游ゴシック Light" panose="020B0300000000000000" pitchFamily="50" charset="-128"/>
                <a:ea typeface="游ゴシック Light" panose="020B0300000000000000" pitchFamily="50" charset="-128"/>
                <a:cs typeface="+mn-cs"/>
              </a:rPr>
              <a:t>R5</a:t>
            </a:r>
            <a:r>
              <a:rPr kumimoji="0" lang="ja-JP" altLang="en-US" sz="1000" b="0" i="0" u="none" strike="noStrike" kern="1200" cap="none" spc="0" normalizeH="0" baseline="0" noProof="0" dirty="0">
                <a:ln>
                  <a:noFill/>
                </a:ln>
                <a:solidFill>
                  <a:prstClr val="black"/>
                </a:solidFill>
                <a:effectLst/>
                <a:uLnTx/>
                <a:uFillTx/>
                <a:latin typeface="游ゴシック Light" panose="020B0300000000000000" pitchFamily="50" charset="-128"/>
                <a:ea typeface="游ゴシック Light" panose="020B0300000000000000" pitchFamily="50" charset="-128"/>
                <a:cs typeface="+mn-cs"/>
              </a:rPr>
              <a:t>国研：児童期における発達支援</a:t>
            </a:r>
          </a:p>
        </p:txBody>
      </p:sp>
      <p:pic>
        <p:nvPicPr>
          <p:cNvPr id="3" name="Picture 1" descr="|ICF フレームワークと F ワード。">
            <a:extLst>
              <a:ext uri="{FF2B5EF4-FFF2-40B4-BE49-F238E27FC236}">
                <a16:creationId xmlns:a16="http://schemas.microsoft.com/office/drawing/2014/main" id="{30C54E15-A48B-5741-6B38-D7AC43B4836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7412"/>
          <a:stretch/>
        </p:blipFill>
        <p:spPr bwMode="auto">
          <a:xfrm>
            <a:off x="201931" y="228600"/>
            <a:ext cx="3200400" cy="1690766"/>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5" name="図 4">
            <a:extLst>
              <a:ext uri="{FF2B5EF4-FFF2-40B4-BE49-F238E27FC236}">
                <a16:creationId xmlns:a16="http://schemas.microsoft.com/office/drawing/2014/main" id="{E877377D-AFF2-59D2-B549-CE886C117C1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761" y="2151016"/>
            <a:ext cx="8853308" cy="4473801"/>
          </a:xfrm>
          <a:prstGeom prst="rect">
            <a:avLst/>
          </a:prstGeom>
        </p:spPr>
      </p:pic>
      <p:pic>
        <p:nvPicPr>
          <p:cNvPr id="6" name="Picture 1" descr="|ICF フレームワークと F ワード。">
            <a:extLst>
              <a:ext uri="{FF2B5EF4-FFF2-40B4-BE49-F238E27FC236}">
                <a16:creationId xmlns:a16="http://schemas.microsoft.com/office/drawing/2014/main" id="{8BDA13E3-AE35-473F-3B8E-E738093AA53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1048" t="1907" r="15485" b="92483"/>
          <a:stretch/>
        </p:blipFill>
        <p:spPr bwMode="auto">
          <a:xfrm>
            <a:off x="4747259" y="1153993"/>
            <a:ext cx="4194810" cy="400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838933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DFF042C-C0DD-F049-851B-0D66E683C7E7}"/>
              </a:ext>
            </a:extLst>
          </p:cNvPr>
          <p:cNvSpPr>
            <a:spLocks noGrp="1"/>
          </p:cNvSpPr>
          <p:nvPr>
            <p:ph type="title"/>
          </p:nvPr>
        </p:nvSpPr>
        <p:spPr>
          <a:xfrm>
            <a:off x="623888" y="1397000"/>
            <a:ext cx="7886700" cy="2403476"/>
          </a:xfrm>
        </p:spPr>
        <p:txBody>
          <a:bodyPr anchor="b">
            <a:normAutofit/>
          </a:bodyPr>
          <a:lstStyle/>
          <a:p>
            <a:pPr algn="ctr"/>
            <a:r>
              <a:rPr lang="ja-JP" altLang="ja-JP" sz="4000" dirty="0">
                <a:latin typeface="Meiryo" panose="020B0604030504040204" pitchFamily="34" charset="-128"/>
                <a:ea typeface="Meiryo" panose="020B0604030504040204" pitchFamily="34" charset="-128"/>
              </a:rPr>
              <a:t>事業所内における専門職の役割 </a:t>
            </a:r>
            <a:endParaRPr lang="ja-JP" altLang="en-US" sz="4000" dirty="0">
              <a:latin typeface="Meiryo" panose="020B0604030504040204" pitchFamily="34" charset="-128"/>
              <a:ea typeface="Meiryo" panose="020B0604030504040204" pitchFamily="34" charset="-128"/>
            </a:endParaRPr>
          </a:p>
        </p:txBody>
      </p:sp>
      <p:sp>
        <p:nvSpPr>
          <p:cNvPr id="3" name="テキスト プレースホルダー 2">
            <a:extLst>
              <a:ext uri="{FF2B5EF4-FFF2-40B4-BE49-F238E27FC236}">
                <a16:creationId xmlns:a16="http://schemas.microsoft.com/office/drawing/2014/main" id="{3FA16B26-3750-849B-D8E1-DD0E94FEE9BE}"/>
              </a:ext>
            </a:extLst>
          </p:cNvPr>
          <p:cNvSpPr>
            <a:spLocks noGrp="1"/>
          </p:cNvSpPr>
          <p:nvPr>
            <p:ph type="body" idx="1"/>
          </p:nvPr>
        </p:nvSpPr>
        <p:spPr/>
        <p:txBody>
          <a:bodyPr/>
          <a:lstStyle/>
          <a:p>
            <a:endParaRPr lang="ja-JP" altLang="en-US"/>
          </a:p>
        </p:txBody>
      </p:sp>
    </p:spTree>
    <p:extLst>
      <p:ext uri="{BB962C8B-B14F-4D97-AF65-F5344CB8AC3E}">
        <p14:creationId xmlns:p14="http://schemas.microsoft.com/office/powerpoint/2010/main" val="381396148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F7A6355-E5DA-DE42-BA9F-280C188E289D}"/>
              </a:ext>
            </a:extLst>
          </p:cNvPr>
          <p:cNvSpPr>
            <a:spLocks noGrp="1"/>
          </p:cNvSpPr>
          <p:nvPr>
            <p:ph type="title"/>
          </p:nvPr>
        </p:nvSpPr>
        <p:spPr>
          <a:xfrm>
            <a:off x="395288" y="289929"/>
            <a:ext cx="8316912" cy="892101"/>
          </a:xfrm>
        </p:spPr>
        <p:txBody>
          <a:bodyPr>
            <a:normAutofit fontScale="90000"/>
          </a:bodyPr>
          <a:lstStyle/>
          <a:p>
            <a:r>
              <a:rPr kumimoji="1" lang="ja-JP" altLang="en-US" sz="3600" dirty="0">
                <a:latin typeface="Meiryo" panose="020B0604030504040204" pitchFamily="34" charset="-128"/>
                <a:ea typeface="Meiryo" panose="020B0604030504040204" pitchFamily="34" charset="-128"/>
              </a:rPr>
              <a:t>　関わる職種・専門職が増えるということ</a:t>
            </a:r>
          </a:p>
        </p:txBody>
      </p:sp>
      <p:sp>
        <p:nvSpPr>
          <p:cNvPr id="3" name="コンテンツ プレースホルダー 2">
            <a:extLst>
              <a:ext uri="{FF2B5EF4-FFF2-40B4-BE49-F238E27FC236}">
                <a16:creationId xmlns:a16="http://schemas.microsoft.com/office/drawing/2014/main" id="{7DFA12B8-8547-894E-9924-D09E50EB51D9}"/>
              </a:ext>
            </a:extLst>
          </p:cNvPr>
          <p:cNvSpPr>
            <a:spLocks noGrp="1"/>
          </p:cNvSpPr>
          <p:nvPr>
            <p:ph idx="1"/>
          </p:nvPr>
        </p:nvSpPr>
        <p:spPr>
          <a:xfrm>
            <a:off x="395288" y="1422400"/>
            <a:ext cx="8316912" cy="4922838"/>
          </a:xfrm>
        </p:spPr>
        <p:txBody>
          <a:bodyPr>
            <a:normAutofit/>
          </a:bodyPr>
          <a:lstStyle/>
          <a:p>
            <a:r>
              <a:rPr kumimoji="1" lang="ja-JP" altLang="en-US" dirty="0">
                <a:latin typeface="Meiryo" panose="020B0604030504040204" pitchFamily="34" charset="-128"/>
                <a:ea typeface="Meiryo" panose="020B0604030504040204" pitchFamily="34" charset="-128"/>
              </a:rPr>
              <a:t>基本的に配置されている子ども支援の専門家としての保育士・児童指導員に加えて、他の専門職が増えるということはどういうことか</a:t>
            </a:r>
            <a:endParaRPr kumimoji="1" lang="en-US" altLang="ja-JP" dirty="0">
              <a:latin typeface="Meiryo" panose="020B0604030504040204" pitchFamily="34" charset="-128"/>
              <a:ea typeface="Meiryo" panose="020B0604030504040204" pitchFamily="34" charset="-128"/>
            </a:endParaRPr>
          </a:p>
          <a:p>
            <a:endParaRPr kumimoji="1" lang="en-US" altLang="ja-JP" dirty="0">
              <a:latin typeface="Meiryo" panose="020B0604030504040204" pitchFamily="34" charset="-128"/>
              <a:ea typeface="Meiryo" panose="020B0604030504040204" pitchFamily="34" charset="-128"/>
            </a:endParaRPr>
          </a:p>
          <a:p>
            <a:r>
              <a:rPr lang="ja-JP" altLang="en-US" dirty="0">
                <a:latin typeface="Meiryo" panose="020B0604030504040204" pitchFamily="34" charset="-128"/>
                <a:ea typeface="Meiryo" panose="020B0604030504040204" pitchFamily="34" charset="-128"/>
              </a:rPr>
              <a:t>子どもを理解するときの切り口、見方にバリエーションが増える</a:t>
            </a:r>
            <a:endParaRPr lang="en-US" altLang="ja-JP" dirty="0">
              <a:latin typeface="Meiryo" panose="020B0604030504040204" pitchFamily="34" charset="-128"/>
              <a:ea typeface="Meiryo" panose="020B0604030504040204" pitchFamily="34" charset="-128"/>
            </a:endParaRPr>
          </a:p>
          <a:p>
            <a:r>
              <a:rPr kumimoji="1" lang="ja-JP" altLang="en-US" dirty="0">
                <a:latin typeface="Meiryo" panose="020B0604030504040204" pitchFamily="34" charset="-128"/>
                <a:ea typeface="Meiryo" panose="020B0604030504040204" pitchFamily="34" charset="-128"/>
              </a:rPr>
              <a:t>子どもの行動を理解して仮説立てする時の、仮説のバリエーションが増える</a:t>
            </a:r>
            <a:endParaRPr kumimoji="1" lang="en-US" altLang="ja-JP" dirty="0">
              <a:latin typeface="Meiryo" panose="020B0604030504040204" pitchFamily="34" charset="-128"/>
              <a:ea typeface="Meiryo" panose="020B0604030504040204" pitchFamily="34" charset="-128"/>
            </a:endParaRPr>
          </a:p>
          <a:p>
            <a:r>
              <a:rPr lang="ja-JP" altLang="en-US" dirty="0">
                <a:latin typeface="Meiryo" panose="020B0604030504040204" pitchFamily="34" charset="-128"/>
                <a:ea typeface="Meiryo" panose="020B0604030504040204" pitchFamily="34" charset="-128"/>
              </a:rPr>
              <a:t>子どもに提供するプログラム、対応する方策のバリエーションが増える</a:t>
            </a:r>
            <a:endParaRPr kumimoji="1" lang="ja-JP" altLang="en-US" dirty="0">
              <a:latin typeface="Meiryo" panose="020B0604030504040204" pitchFamily="34" charset="-128"/>
              <a:ea typeface="Meiryo" panose="020B0604030504040204" pitchFamily="34" charset="-128"/>
            </a:endParaRPr>
          </a:p>
        </p:txBody>
      </p:sp>
    </p:spTree>
    <p:extLst>
      <p:ext uri="{BB962C8B-B14F-4D97-AF65-F5344CB8AC3E}">
        <p14:creationId xmlns:p14="http://schemas.microsoft.com/office/powerpoint/2010/main" val="52309796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9D43E0D-2F8C-054B-888C-697CDE74C5FE}"/>
              </a:ext>
            </a:extLst>
          </p:cNvPr>
          <p:cNvSpPr>
            <a:spLocks noGrp="1"/>
          </p:cNvSpPr>
          <p:nvPr>
            <p:ph type="title"/>
          </p:nvPr>
        </p:nvSpPr>
        <p:spPr>
          <a:xfrm>
            <a:off x="395288" y="434025"/>
            <a:ext cx="8316912" cy="1378106"/>
          </a:xfrm>
        </p:spPr>
        <p:txBody>
          <a:bodyPr>
            <a:normAutofit/>
          </a:bodyPr>
          <a:lstStyle/>
          <a:p>
            <a:pPr algn="ctr"/>
            <a:r>
              <a:rPr kumimoji="1" lang="ja-JP" altLang="en-US" sz="2800" dirty="0">
                <a:latin typeface="メイリオ" panose="020B0604030504040204" pitchFamily="50" charset="-128"/>
                <a:ea typeface="メイリオ" panose="020B0604030504040204" pitchFamily="50" charset="-128"/>
              </a:rPr>
              <a:t>専門性の違いは</a:t>
            </a:r>
            <a:br>
              <a:rPr lang="en-US" altLang="ja-JP" sz="2800" dirty="0">
                <a:latin typeface="メイリオ" panose="020B0604030504040204" pitchFamily="50" charset="-128"/>
                <a:ea typeface="メイリオ" panose="020B0604030504040204" pitchFamily="50" charset="-128"/>
              </a:rPr>
            </a:br>
            <a:r>
              <a:rPr kumimoji="1" lang="ja-JP" altLang="en-US" sz="2800" dirty="0">
                <a:latin typeface="メイリオ" panose="020B0604030504040204" pitchFamily="50" charset="-128"/>
                <a:ea typeface="メイリオ" panose="020B0604030504040204" pitchFamily="50" charset="-128"/>
              </a:rPr>
              <a:t>問題の立て方</a:t>
            </a:r>
            <a:r>
              <a:rPr lang="ja-JP" altLang="en-US" sz="2800" dirty="0">
                <a:latin typeface="メイリオ" panose="020B0604030504040204" pitchFamily="50" charset="-128"/>
                <a:ea typeface="メイリオ" panose="020B0604030504040204" pitchFamily="50" charset="-128"/>
              </a:rPr>
              <a:t>、</a:t>
            </a:r>
            <a:r>
              <a:rPr kumimoji="1" lang="ja-JP" altLang="en-US" sz="2800" dirty="0">
                <a:latin typeface="メイリオ" panose="020B0604030504040204" pitchFamily="50" charset="-128"/>
                <a:ea typeface="メイリオ" panose="020B0604030504040204" pitchFamily="50" charset="-128"/>
              </a:rPr>
              <a:t>思考の方向性などに表れる</a:t>
            </a:r>
          </a:p>
        </p:txBody>
      </p:sp>
      <p:sp>
        <p:nvSpPr>
          <p:cNvPr id="3" name="コンテンツ プレースホルダー 2">
            <a:extLst>
              <a:ext uri="{FF2B5EF4-FFF2-40B4-BE49-F238E27FC236}">
                <a16:creationId xmlns:a16="http://schemas.microsoft.com/office/drawing/2014/main" id="{6335A8A6-F76A-CB4F-968E-BC730870F657}"/>
              </a:ext>
            </a:extLst>
          </p:cNvPr>
          <p:cNvSpPr>
            <a:spLocks noGrp="1"/>
          </p:cNvSpPr>
          <p:nvPr>
            <p:ph idx="1"/>
          </p:nvPr>
        </p:nvSpPr>
        <p:spPr>
          <a:xfrm>
            <a:off x="395288" y="2095499"/>
            <a:ext cx="7886700" cy="4067969"/>
          </a:xfrm>
        </p:spPr>
        <p:txBody>
          <a:bodyPr/>
          <a:lstStyle/>
          <a:p>
            <a:pPr>
              <a:lnSpc>
                <a:spcPct val="150000"/>
              </a:lnSpc>
            </a:pPr>
            <a:r>
              <a:rPr kumimoji="1" lang="ja-JP" altLang="en-US" dirty="0">
                <a:latin typeface="メイリオ" panose="020B0604030504040204" pitchFamily="50" charset="-128"/>
                <a:ea typeface="メイリオ" panose="020B0604030504040204" pitchFamily="50" charset="-128"/>
              </a:rPr>
              <a:t>思考の枠組み</a:t>
            </a:r>
            <a:endParaRPr kumimoji="1" lang="en-US" altLang="ja-JP" dirty="0">
              <a:latin typeface="メイリオ" panose="020B0604030504040204" pitchFamily="50" charset="-128"/>
              <a:ea typeface="メイリオ" panose="020B0604030504040204" pitchFamily="50" charset="-128"/>
            </a:endParaRPr>
          </a:p>
          <a:p>
            <a:pPr>
              <a:lnSpc>
                <a:spcPct val="150000"/>
              </a:lnSpc>
            </a:pPr>
            <a:r>
              <a:rPr lang="ja-JP" altLang="en-US" dirty="0">
                <a:latin typeface="メイリオ" panose="020B0604030504040204" pitchFamily="50" charset="-128"/>
                <a:ea typeface="メイリオ" panose="020B0604030504040204" pitchFamily="50" charset="-128"/>
              </a:rPr>
              <a:t>思考のフレーム</a:t>
            </a:r>
            <a:endParaRPr lang="en-US" altLang="ja-JP" dirty="0">
              <a:latin typeface="メイリオ" panose="020B0604030504040204" pitchFamily="50" charset="-128"/>
              <a:ea typeface="メイリオ" panose="020B0604030504040204" pitchFamily="50" charset="-128"/>
            </a:endParaRPr>
          </a:p>
          <a:p>
            <a:pPr>
              <a:lnSpc>
                <a:spcPct val="150000"/>
              </a:lnSpc>
            </a:pPr>
            <a:r>
              <a:rPr lang="ja-JP" altLang="en-US" dirty="0">
                <a:latin typeface="メイリオ" panose="020B0604030504040204" pitchFamily="50" charset="-128"/>
                <a:ea typeface="メイリオ" panose="020B0604030504040204" pitchFamily="50" charset="-128"/>
              </a:rPr>
              <a:t>問題意識のポイント</a:t>
            </a:r>
            <a:endParaRPr lang="en-US" altLang="ja-JP" dirty="0">
              <a:latin typeface="メイリオ" panose="020B0604030504040204" pitchFamily="50" charset="-128"/>
              <a:ea typeface="メイリオ" panose="020B0604030504040204" pitchFamily="50" charset="-128"/>
            </a:endParaRPr>
          </a:p>
          <a:p>
            <a:pPr>
              <a:lnSpc>
                <a:spcPct val="150000"/>
              </a:lnSpc>
            </a:pPr>
            <a:r>
              <a:rPr kumimoji="1" lang="ja-JP" altLang="en-US" dirty="0">
                <a:latin typeface="メイリオ" panose="020B0604030504040204" pitchFamily="50" charset="-128"/>
                <a:ea typeface="メイリオ" panose="020B0604030504040204" pitchFamily="50" charset="-128"/>
              </a:rPr>
              <a:t>学術的背景</a:t>
            </a:r>
            <a:endParaRPr kumimoji="1" lang="en-US" altLang="ja-JP" dirty="0">
              <a:latin typeface="メイリオ" panose="020B0604030504040204" pitchFamily="50" charset="-128"/>
              <a:ea typeface="メイリオ" panose="020B0604030504040204" pitchFamily="50" charset="-128"/>
            </a:endParaRPr>
          </a:p>
          <a:p>
            <a:pPr>
              <a:lnSpc>
                <a:spcPct val="150000"/>
              </a:lnSpc>
            </a:pPr>
            <a:endParaRPr kumimoji="1" lang="ja-JP" altLang="en-US"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14919780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AC790E9-71BE-2E47-85D0-B15AEA8B3D31}"/>
              </a:ext>
            </a:extLst>
          </p:cNvPr>
          <p:cNvSpPr>
            <a:spLocks noGrp="1"/>
          </p:cNvSpPr>
          <p:nvPr>
            <p:ph type="title"/>
          </p:nvPr>
        </p:nvSpPr>
        <p:spPr>
          <a:xfrm>
            <a:off x="395288" y="189572"/>
            <a:ext cx="8316912" cy="683554"/>
          </a:xfrm>
        </p:spPr>
        <p:txBody>
          <a:bodyPr anchor="ctr">
            <a:normAutofit/>
          </a:bodyPr>
          <a:lstStyle/>
          <a:p>
            <a:pPr algn="ctr"/>
            <a:r>
              <a:rPr kumimoji="1" lang="ja-JP" altLang="en-US" sz="3600">
                <a:latin typeface="Meiryo" panose="020B0604030504040204" pitchFamily="34" charset="-128"/>
                <a:ea typeface="Meiryo" panose="020B0604030504040204" pitchFamily="34" charset="-128"/>
              </a:rPr>
              <a:t>多職種連携における基本コンセプト</a:t>
            </a:r>
            <a:endParaRPr kumimoji="1" lang="ja-JP" altLang="en-US" sz="3600" dirty="0">
              <a:latin typeface="Meiryo" panose="020B0604030504040204" pitchFamily="34" charset="-128"/>
              <a:ea typeface="Meiryo" panose="020B0604030504040204" pitchFamily="34" charset="-128"/>
            </a:endParaRPr>
          </a:p>
        </p:txBody>
      </p:sp>
      <p:sp>
        <p:nvSpPr>
          <p:cNvPr id="3" name="コンテンツ プレースホルダー 2">
            <a:extLst>
              <a:ext uri="{FF2B5EF4-FFF2-40B4-BE49-F238E27FC236}">
                <a16:creationId xmlns:a16="http://schemas.microsoft.com/office/drawing/2014/main" id="{AB417899-C1E0-764C-8B33-4A67035D85E1}"/>
              </a:ext>
            </a:extLst>
          </p:cNvPr>
          <p:cNvSpPr>
            <a:spLocks noGrp="1"/>
          </p:cNvSpPr>
          <p:nvPr>
            <p:ph idx="1"/>
          </p:nvPr>
        </p:nvSpPr>
        <p:spPr>
          <a:xfrm>
            <a:off x="395288" y="1142071"/>
            <a:ext cx="8316912" cy="5124914"/>
          </a:xfrm>
        </p:spPr>
        <p:txBody>
          <a:bodyPr>
            <a:normAutofit/>
          </a:bodyPr>
          <a:lstStyle/>
          <a:p>
            <a:r>
              <a:rPr lang="ja-JP" altLang="en-US">
                <a:latin typeface="Meiryo" panose="020B0604030504040204" pitchFamily="34" charset="-128"/>
                <a:ea typeface="Meiryo" panose="020B0604030504040204" pitchFamily="34" charset="-128"/>
              </a:rPr>
              <a:t>多職種連携は異文化交流である</a:t>
            </a:r>
            <a:endParaRPr lang="en-US" altLang="ja-JP" dirty="0">
              <a:latin typeface="Meiryo" panose="020B0604030504040204" pitchFamily="34" charset="-128"/>
              <a:ea typeface="Meiryo" panose="020B0604030504040204" pitchFamily="34" charset="-128"/>
            </a:endParaRPr>
          </a:p>
          <a:p>
            <a:r>
              <a:rPr lang="ja-JP" altLang="en-US">
                <a:latin typeface="Meiryo" panose="020B0604030504040204" pitchFamily="34" charset="-128"/>
                <a:ea typeface="Meiryo" panose="020B0604030504040204" pitchFamily="34" charset="-128"/>
              </a:rPr>
              <a:t>異文化交流において重要なことは、</a:t>
            </a:r>
            <a:r>
              <a:rPr lang="ja-JP" altLang="en-US" b="1">
                <a:latin typeface="Meiryo" panose="020B0604030504040204" pitchFamily="34" charset="-128"/>
                <a:ea typeface="Meiryo" panose="020B0604030504040204" pitchFamily="34" charset="-128"/>
              </a:rPr>
              <a:t>異文化に対するリスペクト</a:t>
            </a:r>
            <a:r>
              <a:rPr lang="ja-JP" altLang="en-US">
                <a:latin typeface="Meiryo" panose="020B0604030504040204" pitchFamily="34" charset="-128"/>
                <a:ea typeface="Meiryo" panose="020B0604030504040204" pitchFamily="34" charset="-128"/>
              </a:rPr>
              <a:t>、</a:t>
            </a:r>
            <a:r>
              <a:rPr lang="ja-JP" altLang="en-US" b="1">
                <a:latin typeface="Meiryo" panose="020B0604030504040204" pitchFamily="34" charset="-128"/>
                <a:ea typeface="Meiryo" panose="020B0604030504040204" pitchFamily="34" charset="-128"/>
              </a:rPr>
              <a:t>異文化を知ろうとする姿勢</a:t>
            </a:r>
            <a:endParaRPr lang="en-US" altLang="ja-JP" b="1" dirty="0">
              <a:latin typeface="Meiryo" panose="020B0604030504040204" pitchFamily="34" charset="-128"/>
              <a:ea typeface="Meiryo" panose="020B0604030504040204" pitchFamily="34" charset="-128"/>
            </a:endParaRPr>
          </a:p>
          <a:p>
            <a:r>
              <a:rPr lang="ja-JP" altLang="en-US">
                <a:latin typeface="Meiryo" panose="020B0604030504040204" pitchFamily="34" charset="-128"/>
                <a:ea typeface="Meiryo" panose="020B0604030504040204" pitchFamily="34" charset="-128"/>
              </a:rPr>
              <a:t>文化が異なる、</a:t>
            </a:r>
            <a:r>
              <a:rPr lang="ja-JP" altLang="en-US" b="1">
                <a:latin typeface="Meiryo" panose="020B0604030504040204" pitchFamily="34" charset="-128"/>
                <a:ea typeface="Meiryo" panose="020B0604030504040204" pitchFamily="34" charset="-128"/>
              </a:rPr>
              <a:t>言語が異なる</a:t>
            </a:r>
            <a:r>
              <a:rPr lang="ja-JP" altLang="en-US">
                <a:latin typeface="Meiryo" panose="020B0604030504040204" pitchFamily="34" charset="-128"/>
                <a:ea typeface="Meiryo" panose="020B0604030504040204" pitchFamily="34" charset="-128"/>
              </a:rPr>
              <a:t>、意見が異なる</a:t>
            </a:r>
            <a:endParaRPr lang="en-US" altLang="ja-JP" dirty="0">
              <a:latin typeface="Meiryo" panose="020B0604030504040204" pitchFamily="34" charset="-128"/>
              <a:ea typeface="Meiryo" panose="020B0604030504040204" pitchFamily="34" charset="-128"/>
            </a:endParaRPr>
          </a:p>
          <a:p>
            <a:endParaRPr lang="en-US" altLang="ja-JP" dirty="0">
              <a:latin typeface="Meiryo" panose="020B0604030504040204" pitchFamily="34" charset="-128"/>
              <a:ea typeface="Meiryo" panose="020B0604030504040204" pitchFamily="34" charset="-128"/>
            </a:endParaRPr>
          </a:p>
          <a:p>
            <a:r>
              <a:rPr lang="ja-JP" altLang="en-US">
                <a:latin typeface="Meiryo" panose="020B0604030504040204" pitchFamily="34" charset="-128"/>
                <a:ea typeface="Meiryo" panose="020B0604030504040204" pitchFamily="34" charset="-128"/>
              </a:rPr>
              <a:t>異なるからこそ、集まる意味と価値がある</a:t>
            </a:r>
            <a:endParaRPr lang="en-US" altLang="ja-JP" dirty="0">
              <a:latin typeface="Meiryo" panose="020B0604030504040204" pitchFamily="34" charset="-128"/>
              <a:ea typeface="Meiryo" panose="020B0604030504040204" pitchFamily="34" charset="-128"/>
            </a:endParaRPr>
          </a:p>
          <a:p>
            <a:r>
              <a:rPr lang="ja-JP" altLang="en-US">
                <a:latin typeface="Meiryo" panose="020B0604030504040204" pitchFamily="34" charset="-128"/>
                <a:ea typeface="Meiryo" panose="020B0604030504040204" pitchFamily="34" charset="-128"/>
              </a:rPr>
              <a:t>異なるからこそ、つながる意味と価値がある</a:t>
            </a:r>
            <a:endParaRPr lang="en-US" altLang="ja-JP" dirty="0">
              <a:latin typeface="Meiryo" panose="020B0604030504040204" pitchFamily="34" charset="-128"/>
              <a:ea typeface="Meiryo" panose="020B0604030504040204" pitchFamily="34" charset="-128"/>
            </a:endParaRPr>
          </a:p>
          <a:p>
            <a:r>
              <a:rPr lang="ja-JP" altLang="en-US">
                <a:latin typeface="Meiryo" panose="020B0604030504040204" pitchFamily="34" charset="-128"/>
                <a:ea typeface="Meiryo" panose="020B0604030504040204" pitchFamily="34" charset="-128"/>
              </a:rPr>
              <a:t>同じでよければ、こんなに面倒なことは必要ない</a:t>
            </a:r>
          </a:p>
          <a:p>
            <a:pPr marL="0" indent="0">
              <a:buNone/>
            </a:pPr>
            <a:r>
              <a:rPr lang="ja-JP" altLang="en-US" b="1">
                <a:solidFill>
                  <a:srgbClr val="0070C0"/>
                </a:solidFill>
                <a:latin typeface="Meiryo" panose="020B0604030504040204" pitchFamily="34" charset="-128"/>
                <a:ea typeface="Meiryo" panose="020B0604030504040204" pitchFamily="34" charset="-128"/>
              </a:rPr>
              <a:t>「自分の仕事に対するプライドと限界性を持ちながら、多職種へのリスペクトを忘れずに」</a:t>
            </a:r>
            <a:endParaRPr lang="en-US" altLang="ja-JP" b="1" dirty="0">
              <a:solidFill>
                <a:srgbClr val="0070C0"/>
              </a:solidFill>
              <a:latin typeface="Meiryo" panose="020B0604030504040204" pitchFamily="34" charset="-128"/>
              <a:ea typeface="Meiryo" panose="020B0604030504040204" pitchFamily="34" charset="-128"/>
            </a:endParaRPr>
          </a:p>
          <a:p>
            <a:endParaRPr lang="ja-JP" altLang="en-US">
              <a:latin typeface="Meiryo" panose="020B0604030504040204" pitchFamily="34" charset="-128"/>
              <a:ea typeface="Meiryo" panose="020B0604030504040204" pitchFamily="34" charset="-128"/>
            </a:endParaRPr>
          </a:p>
        </p:txBody>
      </p:sp>
    </p:spTree>
    <p:extLst>
      <p:ext uri="{BB962C8B-B14F-4D97-AF65-F5344CB8AC3E}">
        <p14:creationId xmlns:p14="http://schemas.microsoft.com/office/powerpoint/2010/main" val="75095439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B0BC1AC-2701-CF46-9518-F56CF5E09478}"/>
              </a:ext>
            </a:extLst>
          </p:cNvPr>
          <p:cNvSpPr>
            <a:spLocks noGrp="1"/>
          </p:cNvSpPr>
          <p:nvPr>
            <p:ph type="title"/>
          </p:nvPr>
        </p:nvSpPr>
        <p:spPr>
          <a:xfrm>
            <a:off x="395288" y="272256"/>
            <a:ext cx="8316912" cy="854870"/>
          </a:xfrm>
        </p:spPr>
        <p:txBody>
          <a:bodyPr/>
          <a:lstStyle/>
          <a:p>
            <a:pPr algn="ctr"/>
            <a:r>
              <a:rPr kumimoji="1" lang="ja-JP" altLang="en-US" dirty="0">
                <a:latin typeface="Meiryo" panose="020B0604030504040204" pitchFamily="34" charset="-128"/>
                <a:ea typeface="Meiryo" panose="020B0604030504040204" pitchFamily="34" charset="-128"/>
              </a:rPr>
              <a:t>事業所内における役割</a:t>
            </a:r>
          </a:p>
        </p:txBody>
      </p:sp>
      <p:sp>
        <p:nvSpPr>
          <p:cNvPr id="3" name="コンテンツ プレースホルダー 2">
            <a:extLst>
              <a:ext uri="{FF2B5EF4-FFF2-40B4-BE49-F238E27FC236}">
                <a16:creationId xmlns:a16="http://schemas.microsoft.com/office/drawing/2014/main" id="{3474A683-33F3-0649-8FE4-E85F68B7C5F7}"/>
              </a:ext>
            </a:extLst>
          </p:cNvPr>
          <p:cNvSpPr>
            <a:spLocks noGrp="1"/>
          </p:cNvSpPr>
          <p:nvPr>
            <p:ph idx="1"/>
          </p:nvPr>
        </p:nvSpPr>
        <p:spPr>
          <a:xfrm>
            <a:off x="395288" y="1253330"/>
            <a:ext cx="8316912" cy="5002503"/>
          </a:xfrm>
        </p:spPr>
        <p:txBody>
          <a:bodyPr>
            <a:normAutofit/>
          </a:bodyPr>
          <a:lstStyle/>
          <a:p>
            <a:pPr marL="0" indent="0">
              <a:buNone/>
            </a:pPr>
            <a:r>
              <a:rPr kumimoji="1" lang="ja-JP" altLang="en-US" dirty="0">
                <a:latin typeface="Meiryo" panose="020B0604030504040204" pitchFamily="34" charset="-128"/>
                <a:ea typeface="Meiryo" panose="020B0604030504040204" pitchFamily="34" charset="-128"/>
              </a:rPr>
              <a:t>一定の決まった役割はない。</a:t>
            </a:r>
            <a:endParaRPr kumimoji="1" lang="en-US" altLang="ja-JP" dirty="0">
              <a:latin typeface="Meiryo" panose="020B0604030504040204" pitchFamily="34" charset="-128"/>
              <a:ea typeface="Meiryo" panose="020B0604030504040204" pitchFamily="34" charset="-128"/>
            </a:endParaRPr>
          </a:p>
          <a:p>
            <a:pPr marL="0" indent="0">
              <a:buNone/>
            </a:pPr>
            <a:endParaRPr kumimoji="1" lang="en-US" altLang="ja-JP" dirty="0">
              <a:latin typeface="Meiryo" panose="020B0604030504040204" pitchFamily="34" charset="-128"/>
              <a:ea typeface="Meiryo" panose="020B0604030504040204" pitchFamily="34" charset="-128"/>
            </a:endParaRPr>
          </a:p>
          <a:p>
            <a:pPr marL="0" indent="0">
              <a:buNone/>
            </a:pPr>
            <a:r>
              <a:rPr kumimoji="1" lang="ja-JP" altLang="en-US" dirty="0">
                <a:latin typeface="Meiryo" panose="020B0604030504040204" pitchFamily="34" charset="-128"/>
                <a:ea typeface="Meiryo" panose="020B0604030504040204" pitchFamily="34" charset="-128"/>
              </a:rPr>
              <a:t>例）</a:t>
            </a:r>
            <a:endParaRPr kumimoji="1" lang="en-US" altLang="ja-JP" dirty="0">
              <a:latin typeface="Meiryo" panose="020B0604030504040204" pitchFamily="34" charset="-128"/>
              <a:ea typeface="Meiryo" panose="020B0604030504040204" pitchFamily="34" charset="-128"/>
            </a:endParaRPr>
          </a:p>
          <a:p>
            <a:r>
              <a:rPr lang="ja-JP" altLang="en-US" dirty="0">
                <a:latin typeface="Meiryo" panose="020B0604030504040204" pitchFamily="34" charset="-128"/>
                <a:ea typeface="Meiryo" panose="020B0604030504040204" pitchFamily="34" charset="-128"/>
              </a:rPr>
              <a:t>集団スタッフの一員として</a:t>
            </a:r>
            <a:endParaRPr kumimoji="1" lang="en-US" altLang="ja-JP" dirty="0">
              <a:latin typeface="Meiryo" panose="020B0604030504040204" pitchFamily="34" charset="-128"/>
              <a:ea typeface="Meiryo" panose="020B0604030504040204" pitchFamily="34" charset="-128"/>
            </a:endParaRPr>
          </a:p>
          <a:p>
            <a:r>
              <a:rPr kumimoji="1" lang="ja-JP" altLang="en-US" dirty="0">
                <a:latin typeface="Meiryo" panose="020B0604030504040204" pitchFamily="34" charset="-128"/>
                <a:ea typeface="Meiryo" panose="020B0604030504040204" pitchFamily="34" charset="-128"/>
              </a:rPr>
              <a:t>個別スタイルとして</a:t>
            </a:r>
            <a:endParaRPr kumimoji="1" lang="en-US" altLang="ja-JP" dirty="0">
              <a:latin typeface="Meiryo" panose="020B0604030504040204" pitchFamily="34" charset="-128"/>
              <a:ea typeface="Meiryo" panose="020B0604030504040204" pitchFamily="34" charset="-128"/>
            </a:endParaRPr>
          </a:p>
          <a:p>
            <a:r>
              <a:rPr lang="ja-JP" altLang="en-US" dirty="0">
                <a:latin typeface="Meiryo" panose="020B0604030504040204" pitchFamily="34" charset="-128"/>
                <a:ea typeface="Meiryo" panose="020B0604030504040204" pitchFamily="34" charset="-128"/>
              </a:rPr>
              <a:t>アセスメント情報の提供者として</a:t>
            </a:r>
            <a:endParaRPr lang="en-US" altLang="ja-JP" dirty="0">
              <a:latin typeface="Meiryo" panose="020B0604030504040204" pitchFamily="34" charset="-128"/>
              <a:ea typeface="Meiryo" panose="020B0604030504040204" pitchFamily="34" charset="-128"/>
            </a:endParaRPr>
          </a:p>
          <a:p>
            <a:r>
              <a:rPr lang="ja-JP" altLang="en-US" dirty="0">
                <a:latin typeface="Meiryo" panose="020B0604030504040204" pitchFamily="34" charset="-128"/>
                <a:ea typeface="Meiryo" panose="020B0604030504040204" pitchFamily="34" charset="-128"/>
              </a:rPr>
              <a:t>スーパーバイザー</a:t>
            </a:r>
            <a:r>
              <a:rPr kumimoji="1" lang="ja-JP" altLang="en-US" dirty="0">
                <a:latin typeface="Meiryo" panose="020B0604030504040204" pitchFamily="34" charset="-128"/>
                <a:ea typeface="Meiryo" panose="020B0604030504040204" pitchFamily="34" charset="-128"/>
              </a:rPr>
              <a:t>として</a:t>
            </a:r>
            <a:endParaRPr kumimoji="1" lang="en-US" altLang="ja-JP" dirty="0">
              <a:latin typeface="Meiryo" panose="020B0604030504040204" pitchFamily="34" charset="-128"/>
              <a:ea typeface="Meiryo" panose="020B0604030504040204" pitchFamily="34" charset="-128"/>
            </a:endParaRPr>
          </a:p>
          <a:p>
            <a:endParaRPr kumimoji="1" lang="en-US" altLang="ja-JP" dirty="0">
              <a:latin typeface="Meiryo" panose="020B0604030504040204" pitchFamily="34" charset="-128"/>
              <a:ea typeface="Meiryo" panose="020B0604030504040204" pitchFamily="34" charset="-128"/>
            </a:endParaRPr>
          </a:p>
        </p:txBody>
      </p:sp>
    </p:spTree>
    <p:extLst>
      <p:ext uri="{BB962C8B-B14F-4D97-AF65-F5344CB8AC3E}">
        <p14:creationId xmlns:p14="http://schemas.microsoft.com/office/powerpoint/2010/main" val="212232943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17E8A64-0B22-C345-AFC0-F7C2A60B0A60}"/>
              </a:ext>
            </a:extLst>
          </p:cNvPr>
          <p:cNvSpPr>
            <a:spLocks noGrp="1"/>
          </p:cNvSpPr>
          <p:nvPr>
            <p:ph type="title"/>
          </p:nvPr>
        </p:nvSpPr>
        <p:spPr>
          <a:xfrm>
            <a:off x="395288" y="365127"/>
            <a:ext cx="8316912" cy="894962"/>
          </a:xfrm>
        </p:spPr>
        <p:txBody>
          <a:bodyPr>
            <a:noAutofit/>
          </a:bodyPr>
          <a:lstStyle/>
          <a:p>
            <a:pPr algn="ctr"/>
            <a:r>
              <a:rPr lang="ja-JP" altLang="en-US" sz="2700" dirty="0">
                <a:latin typeface="Meiryo" panose="020B0604030504040204" pitchFamily="34" charset="-128"/>
                <a:ea typeface="Meiryo" panose="020B0604030504040204" pitchFamily="34" charset="-128"/>
              </a:rPr>
              <a:t>職員として共通の、大事な役割</a:t>
            </a:r>
            <a:br>
              <a:rPr lang="en-US" altLang="ja-JP" sz="2700" dirty="0">
                <a:latin typeface="Meiryo" panose="020B0604030504040204" pitchFamily="34" charset="-128"/>
                <a:ea typeface="Meiryo" panose="020B0604030504040204" pitchFamily="34" charset="-128"/>
              </a:rPr>
            </a:br>
            <a:r>
              <a:rPr lang="ja-JP" altLang="en-US" sz="2000" dirty="0">
                <a:latin typeface="Meiryo" panose="020B0604030504040204" pitchFamily="34" charset="-128"/>
                <a:ea typeface="Meiryo" panose="020B0604030504040204" pitchFamily="34" charset="-128"/>
              </a:rPr>
              <a:t>主訴・ニーズ・デマンドなどをを理解し、</a:t>
            </a:r>
            <a:br>
              <a:rPr lang="en-US" altLang="ja-JP" sz="2000" dirty="0">
                <a:latin typeface="Meiryo" panose="020B0604030504040204" pitchFamily="34" charset="-128"/>
                <a:ea typeface="Meiryo" panose="020B0604030504040204" pitchFamily="34" charset="-128"/>
              </a:rPr>
            </a:br>
            <a:r>
              <a:rPr lang="ja-JP" altLang="en-US" sz="2000" dirty="0">
                <a:latin typeface="Meiryo" panose="020B0604030504040204" pitchFamily="34" charset="-128"/>
                <a:ea typeface="Meiryo" panose="020B0604030504040204" pitchFamily="34" charset="-128"/>
              </a:rPr>
              <a:t>対応するために専門性を結集する</a:t>
            </a:r>
          </a:p>
        </p:txBody>
      </p:sp>
      <p:sp>
        <p:nvSpPr>
          <p:cNvPr id="3" name="コンテンツ プレースホルダー 2">
            <a:extLst>
              <a:ext uri="{FF2B5EF4-FFF2-40B4-BE49-F238E27FC236}">
                <a16:creationId xmlns:a16="http://schemas.microsoft.com/office/drawing/2014/main" id="{12D00B2A-B9CB-D442-93C9-8B815ACFEC46}"/>
              </a:ext>
            </a:extLst>
          </p:cNvPr>
          <p:cNvSpPr>
            <a:spLocks noGrp="1"/>
          </p:cNvSpPr>
          <p:nvPr>
            <p:ph idx="1"/>
          </p:nvPr>
        </p:nvSpPr>
        <p:spPr>
          <a:xfrm>
            <a:off x="395288" y="1473200"/>
            <a:ext cx="8316912" cy="4872038"/>
          </a:xfrm>
        </p:spPr>
        <p:txBody>
          <a:bodyPr numCol="1">
            <a:normAutofit fontScale="85000" lnSpcReduction="20000"/>
          </a:bodyPr>
          <a:lstStyle/>
          <a:p>
            <a:r>
              <a:rPr kumimoji="1" lang="ja-JP" altLang="en-US" dirty="0">
                <a:latin typeface="Meiryo" panose="020B0604030504040204" pitchFamily="34" charset="-128"/>
                <a:ea typeface="Meiryo" panose="020B0604030504040204" pitchFamily="34" charset="-128"/>
              </a:rPr>
              <a:t>専門性が異なれば、子ども理解（見立ての仕方）が異なる。</a:t>
            </a:r>
            <a:endParaRPr kumimoji="1" lang="en-US" altLang="ja-JP" dirty="0">
              <a:latin typeface="Meiryo" panose="020B0604030504040204" pitchFamily="34" charset="-128"/>
              <a:ea typeface="Meiryo" panose="020B0604030504040204" pitchFamily="34" charset="-128"/>
            </a:endParaRPr>
          </a:p>
          <a:p>
            <a:r>
              <a:rPr kumimoji="1" lang="ja-JP" altLang="en-US" dirty="0">
                <a:latin typeface="Meiryo" panose="020B0604030504040204" pitchFamily="34" charset="-128"/>
                <a:ea typeface="Meiryo" panose="020B0604030504040204" pitchFamily="34" charset="-128"/>
              </a:rPr>
              <a:t>状況に対する解釈も異なる。</a:t>
            </a:r>
            <a:endParaRPr kumimoji="1" lang="en-US" altLang="ja-JP" dirty="0">
              <a:latin typeface="Meiryo" panose="020B0604030504040204" pitchFamily="34" charset="-128"/>
              <a:ea typeface="Meiryo" panose="020B0604030504040204" pitchFamily="34" charset="-128"/>
            </a:endParaRPr>
          </a:p>
          <a:p>
            <a:r>
              <a:rPr kumimoji="1" lang="ja-JP" altLang="en-US" dirty="0">
                <a:latin typeface="Meiryo" panose="020B0604030504040204" pitchFamily="34" charset="-128"/>
                <a:ea typeface="Meiryo" panose="020B0604030504040204" pitchFamily="34" charset="-128"/>
              </a:rPr>
              <a:t>理解の仕方や、解釈に違いがあれば、対応方法・アプローチ方法は違いが生じる。</a:t>
            </a:r>
            <a:endParaRPr kumimoji="1" lang="en-US" altLang="ja-JP" dirty="0">
              <a:latin typeface="Meiryo" panose="020B0604030504040204" pitchFamily="34" charset="-128"/>
              <a:ea typeface="Meiryo" panose="020B0604030504040204" pitchFamily="34" charset="-128"/>
            </a:endParaRPr>
          </a:p>
          <a:p>
            <a:r>
              <a:rPr kumimoji="1" lang="ja-JP" altLang="en-US" dirty="0">
                <a:latin typeface="Meiryo" panose="020B0604030504040204" pitchFamily="34" charset="-128"/>
                <a:ea typeface="Meiryo" panose="020B0604030504040204" pitchFamily="34" charset="-128"/>
              </a:rPr>
              <a:t>理解の仕方や、解釈の仕方に多様性を求めるために、多職種の存在が求められている。</a:t>
            </a:r>
            <a:endParaRPr kumimoji="1" lang="en-US" altLang="ja-JP" dirty="0">
              <a:latin typeface="Meiryo" panose="020B0604030504040204" pitchFamily="34" charset="-128"/>
              <a:ea typeface="Meiryo" panose="020B0604030504040204" pitchFamily="34" charset="-128"/>
            </a:endParaRPr>
          </a:p>
          <a:p>
            <a:r>
              <a:rPr lang="ja-JP" altLang="en-US" dirty="0">
                <a:latin typeface="Meiryo" panose="020B0604030504040204" pitchFamily="34" charset="-128"/>
                <a:ea typeface="Meiryo" panose="020B0604030504040204" pitchFamily="34" charset="-128"/>
              </a:rPr>
              <a:t>さまざまなアプローチ方法のアイデアを求めるからこそ、多職種の存在が必要である。</a:t>
            </a:r>
            <a:endParaRPr kumimoji="1" lang="en-US" altLang="ja-JP" dirty="0">
              <a:latin typeface="Meiryo" panose="020B0604030504040204" pitchFamily="34" charset="-128"/>
              <a:ea typeface="Meiryo" panose="020B0604030504040204" pitchFamily="34" charset="-128"/>
            </a:endParaRPr>
          </a:p>
          <a:p>
            <a:endParaRPr kumimoji="1" lang="en-US" altLang="ja-JP" dirty="0">
              <a:latin typeface="Meiryo" panose="020B0604030504040204" pitchFamily="34" charset="-128"/>
              <a:ea typeface="Meiryo" panose="020B0604030504040204" pitchFamily="34" charset="-128"/>
            </a:endParaRPr>
          </a:p>
          <a:p>
            <a:r>
              <a:rPr lang="ja-JP" altLang="en-US" dirty="0">
                <a:latin typeface="Meiryo" panose="020B0604030504040204" pitchFamily="34" charset="-128"/>
                <a:ea typeface="Meiryo" panose="020B0604030504040204" pitchFamily="34" charset="-128"/>
              </a:rPr>
              <a:t>職種間では、それら違いがあることを前提にして、対象となる子どもと保護者の主訴・ニーズ・デマンドなどを理解、対応するために専門性を結集する必要がある。</a:t>
            </a:r>
            <a:endParaRPr lang="en-US" altLang="ja-JP" dirty="0">
              <a:latin typeface="Meiryo" panose="020B0604030504040204" pitchFamily="34" charset="-128"/>
              <a:ea typeface="Meiryo" panose="020B0604030504040204" pitchFamily="34" charset="-128"/>
            </a:endParaRPr>
          </a:p>
          <a:p>
            <a:r>
              <a:rPr kumimoji="1" lang="ja-JP" altLang="en-US" dirty="0">
                <a:latin typeface="Meiryo" panose="020B0604030504040204" pitchFamily="34" charset="-128"/>
                <a:ea typeface="Meiryo" panose="020B0604030504040204" pitchFamily="34" charset="-128"/>
              </a:rPr>
              <a:t>各職種の専門性を主張し合うために多職種による連携とアプローチを行うわけではない。</a:t>
            </a:r>
            <a:endParaRPr kumimoji="1" lang="en-US" altLang="ja-JP" dirty="0">
              <a:latin typeface="Meiryo" panose="020B0604030504040204" pitchFamily="34" charset="-128"/>
              <a:ea typeface="Meiryo" panose="020B0604030504040204" pitchFamily="34" charset="-128"/>
            </a:endParaRPr>
          </a:p>
        </p:txBody>
      </p:sp>
    </p:spTree>
    <p:extLst>
      <p:ext uri="{BB962C8B-B14F-4D97-AF65-F5344CB8AC3E}">
        <p14:creationId xmlns:p14="http://schemas.microsoft.com/office/powerpoint/2010/main" val="342363325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43A597-CD23-21F8-F450-6F209715A50A}"/>
            </a:ext>
          </a:extLst>
        </p:cNvPr>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01883CDB-912F-D8AE-07CB-56DA4353EB59}"/>
              </a:ext>
            </a:extLst>
          </p:cNvPr>
          <p:cNvSpPr>
            <a:spLocks noGrp="1"/>
          </p:cNvSpPr>
          <p:nvPr>
            <p:ph idx="1"/>
          </p:nvPr>
        </p:nvSpPr>
        <p:spPr>
          <a:xfrm>
            <a:off x="395288" y="1237785"/>
            <a:ext cx="8316912" cy="4951142"/>
          </a:xfrm>
        </p:spPr>
        <p:txBody>
          <a:bodyPr>
            <a:normAutofit fontScale="85000" lnSpcReduction="20000"/>
          </a:bodyPr>
          <a:lstStyle/>
          <a:p>
            <a:pPr marL="0" indent="0">
              <a:lnSpc>
                <a:spcPct val="120000"/>
              </a:lnSpc>
              <a:buNone/>
            </a:pPr>
            <a:r>
              <a:rPr lang="ja-JP" altLang="en-US" dirty="0">
                <a:latin typeface="メイリオ" panose="020B0604030504040204" pitchFamily="50" charset="-128"/>
                <a:ea typeface="メイリオ" panose="020B0604030504040204" pitchFamily="50" charset="-128"/>
              </a:rPr>
              <a:t>●医療的ケア児の活動中、呼吸や脈拍が安定せず活動を中断することが多くみられるようになった。体調の安定を一番に考えながらも、担当は色々な活動に参加してほしい気持ちがあり、どのように活動を促すべきか困り相談。</a:t>
            </a:r>
            <a:endParaRPr kumimoji="1" lang="en-US" altLang="ja-JP" dirty="0">
              <a:latin typeface="メイリオ" panose="020B0604030504040204" pitchFamily="50" charset="-128"/>
              <a:ea typeface="メイリオ" panose="020B0604030504040204" pitchFamily="50" charset="-128"/>
            </a:endParaRPr>
          </a:p>
          <a:p>
            <a:pPr>
              <a:lnSpc>
                <a:spcPct val="120000"/>
              </a:lnSpc>
            </a:pPr>
            <a:r>
              <a:rPr lang="ja-JP" altLang="en-US" dirty="0">
                <a:latin typeface="メイリオ" panose="020B0604030504040204" pitchFamily="50" charset="-128"/>
                <a:ea typeface="メイリオ" panose="020B0604030504040204" pitchFamily="50" charset="-128"/>
              </a:rPr>
              <a:t>アセスメント：ＰＴと看護師が活動の様子を観察。本人の身体の変形や筋緊張等から活動中の姿勢、休憩の</a:t>
            </a:r>
            <a:r>
              <a:rPr lang="ja-JP" altLang="en-US">
                <a:latin typeface="メイリオ" panose="020B0604030504040204" pitchFamily="50" charset="-128"/>
                <a:ea typeface="メイリオ" panose="020B0604030504040204" pitchFamily="50" charset="-128"/>
              </a:rPr>
              <a:t>入れ方、声掛けや、呼吸や脈拍等の値について</a:t>
            </a:r>
            <a:r>
              <a:rPr lang="ja-JP" altLang="en-US" dirty="0">
                <a:latin typeface="メイリオ" panose="020B0604030504040204" pitchFamily="50" charset="-128"/>
                <a:ea typeface="メイリオ" panose="020B0604030504040204" pitchFamily="50" charset="-128"/>
              </a:rPr>
              <a:t>アドバイスがあった。</a:t>
            </a:r>
            <a:endParaRPr lang="en-US" altLang="ja-JP" dirty="0">
              <a:latin typeface="メイリオ" panose="020B0604030504040204" pitchFamily="50" charset="-128"/>
              <a:ea typeface="メイリオ" panose="020B0604030504040204" pitchFamily="50" charset="-128"/>
            </a:endParaRPr>
          </a:p>
          <a:p>
            <a:pPr>
              <a:lnSpc>
                <a:spcPct val="120000"/>
              </a:lnSpc>
            </a:pPr>
            <a:r>
              <a:rPr kumimoji="1" lang="ja-JP" altLang="en-US" dirty="0">
                <a:latin typeface="メイリオ" panose="020B0604030504040204" pitchFamily="50" charset="-128"/>
                <a:ea typeface="メイリオ" panose="020B0604030504040204" pitchFamily="50" charset="-128"/>
              </a:rPr>
              <a:t>実践：</a:t>
            </a:r>
            <a:r>
              <a:rPr lang="ja-JP" altLang="en-US" dirty="0">
                <a:latin typeface="メイリオ" panose="020B0604030504040204" pitchFamily="50" charset="-128"/>
                <a:ea typeface="メイリオ" panose="020B0604030504040204" pitchFamily="50" charset="-128"/>
              </a:rPr>
              <a:t>アドバイスを基に、活動の提示の仕方や車椅子上の姿勢（リクライニングの角度等）休憩の取り方等を見直し活動を行ったことで、体調が安定し活動に参加できた。</a:t>
            </a:r>
            <a:endParaRPr kumimoji="1" lang="ja-JP" altLang="en-US" dirty="0">
              <a:latin typeface="メイリオ" panose="020B0604030504040204" pitchFamily="50" charset="-128"/>
              <a:ea typeface="メイリオ" panose="020B0604030504040204" pitchFamily="50" charset="-128"/>
            </a:endParaRPr>
          </a:p>
        </p:txBody>
      </p:sp>
      <p:sp>
        <p:nvSpPr>
          <p:cNvPr id="6" name="タイトル 1">
            <a:extLst>
              <a:ext uri="{FF2B5EF4-FFF2-40B4-BE49-F238E27FC236}">
                <a16:creationId xmlns:a16="http://schemas.microsoft.com/office/drawing/2014/main" id="{ED3A90B6-297C-E95A-20CD-363E1B34DC45}"/>
              </a:ext>
            </a:extLst>
          </p:cNvPr>
          <p:cNvSpPr>
            <a:spLocks noGrp="1"/>
          </p:cNvSpPr>
          <p:nvPr>
            <p:ph type="title"/>
          </p:nvPr>
        </p:nvSpPr>
        <p:spPr>
          <a:xfrm>
            <a:off x="413544" y="364660"/>
            <a:ext cx="8316912" cy="873125"/>
          </a:xfrm>
        </p:spPr>
        <p:txBody>
          <a:bodyPr>
            <a:normAutofit/>
          </a:bodyPr>
          <a:lstStyle/>
          <a:p>
            <a:pPr algn="ctr"/>
            <a:r>
              <a:rPr lang="ja-JP" altLang="en-US" sz="4000" dirty="0">
                <a:latin typeface="メイリオ" panose="020B0604030504040204" pitchFamily="50" charset="-128"/>
                <a:ea typeface="メイリオ" panose="020B0604030504040204" pitchFamily="50" charset="-128"/>
              </a:rPr>
              <a:t>事業所内における連携の実際　</a:t>
            </a:r>
            <a:endParaRPr kumimoji="1" lang="ja-JP" altLang="en-US" sz="40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25653235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ED42043D-2C7F-A14A-8145-2769AFACFCE0}"/>
              </a:ext>
            </a:extLst>
          </p:cNvPr>
          <p:cNvSpPr>
            <a:spLocks noGrp="1"/>
          </p:cNvSpPr>
          <p:nvPr>
            <p:ph type="title"/>
          </p:nvPr>
        </p:nvSpPr>
        <p:spPr>
          <a:xfrm>
            <a:off x="623888" y="842167"/>
            <a:ext cx="7886700" cy="2852737"/>
          </a:xfrm>
        </p:spPr>
        <p:txBody>
          <a:bodyPr vert="horz" lIns="51435" tIns="25718" rIns="51435" bIns="25718" rtlCol="0" anchor="b">
            <a:normAutofit/>
          </a:bodyPr>
          <a:lstStyle/>
          <a:p>
            <a:pPr algn="ctr"/>
            <a:r>
              <a:rPr lang="ja-JP" altLang="en-US" sz="4800" dirty="0">
                <a:solidFill>
                  <a:schemeClr val="tx2"/>
                </a:solidFill>
                <a:latin typeface="Meiryo" panose="020B0604030504040204" pitchFamily="34" charset="-128"/>
                <a:ea typeface="Meiryo" panose="020B0604030504040204" pitchFamily="34" charset="-128"/>
              </a:rPr>
              <a:t>演習について</a:t>
            </a:r>
          </a:p>
        </p:txBody>
      </p:sp>
      <p:sp>
        <p:nvSpPr>
          <p:cNvPr id="2" name="テキスト プレースホルダー 1">
            <a:extLst>
              <a:ext uri="{FF2B5EF4-FFF2-40B4-BE49-F238E27FC236}">
                <a16:creationId xmlns:a16="http://schemas.microsoft.com/office/drawing/2014/main" id="{248A16B3-7EF5-8443-1EEB-66B8F69904C5}"/>
              </a:ext>
            </a:extLst>
          </p:cNvPr>
          <p:cNvSpPr>
            <a:spLocks noGrp="1"/>
          </p:cNvSpPr>
          <p:nvPr>
            <p:ph type="body" idx="1"/>
          </p:nvPr>
        </p:nvSpPr>
        <p:spPr/>
        <p:txBody>
          <a:bodyPr/>
          <a:lstStyle/>
          <a:p>
            <a:endParaRPr lang="ja-JP" altLang="en-US"/>
          </a:p>
        </p:txBody>
      </p:sp>
    </p:spTree>
    <p:extLst>
      <p:ext uri="{BB962C8B-B14F-4D97-AF65-F5344CB8AC3E}">
        <p14:creationId xmlns:p14="http://schemas.microsoft.com/office/powerpoint/2010/main" val="33671010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39C3629-A7C8-374B-9F36-E2FB032D949A}"/>
              </a:ext>
            </a:extLst>
          </p:cNvPr>
          <p:cNvSpPr>
            <a:spLocks noGrp="1"/>
          </p:cNvSpPr>
          <p:nvPr>
            <p:ph type="title"/>
          </p:nvPr>
        </p:nvSpPr>
        <p:spPr/>
        <p:txBody>
          <a:bodyPr/>
          <a:lstStyle/>
          <a:p>
            <a:r>
              <a:rPr kumimoji="1" lang="ja-JP" altLang="en-US" dirty="0">
                <a:latin typeface="Meiryo" panose="020B0604030504040204" pitchFamily="34" charset="-128"/>
                <a:ea typeface="Meiryo" panose="020B0604030504040204" pitchFamily="34" charset="-128"/>
              </a:rPr>
              <a:t>演習１　アイスブレイク</a:t>
            </a:r>
          </a:p>
        </p:txBody>
      </p:sp>
      <p:sp>
        <p:nvSpPr>
          <p:cNvPr id="3" name="コンテンツ プレースホルダー 2">
            <a:extLst>
              <a:ext uri="{FF2B5EF4-FFF2-40B4-BE49-F238E27FC236}">
                <a16:creationId xmlns:a16="http://schemas.microsoft.com/office/drawing/2014/main" id="{ADBDDFA5-B86D-0E43-9F7E-0C02213D0123}"/>
              </a:ext>
            </a:extLst>
          </p:cNvPr>
          <p:cNvSpPr>
            <a:spLocks noGrp="1"/>
          </p:cNvSpPr>
          <p:nvPr>
            <p:ph idx="1"/>
          </p:nvPr>
        </p:nvSpPr>
        <p:spPr>
          <a:xfrm>
            <a:off x="628650" y="1690689"/>
            <a:ext cx="7886700" cy="4486273"/>
          </a:xfrm>
        </p:spPr>
        <p:txBody>
          <a:bodyPr/>
          <a:lstStyle/>
          <a:p>
            <a:r>
              <a:rPr kumimoji="1" lang="en-US" altLang="ja-JP" dirty="0">
                <a:latin typeface="Meiryo" panose="020B0604030504040204" pitchFamily="34" charset="-128"/>
                <a:ea typeface="Meiryo" panose="020B0604030504040204" pitchFamily="34" charset="-128"/>
              </a:rPr>
              <a:t>15</a:t>
            </a:r>
            <a:r>
              <a:rPr kumimoji="1" lang="ja-JP" altLang="en-US" dirty="0">
                <a:latin typeface="Meiryo" panose="020B0604030504040204" pitchFamily="34" charset="-128"/>
                <a:ea typeface="Meiryo" panose="020B0604030504040204" pitchFamily="34" charset="-128"/>
              </a:rPr>
              <a:t>分程度</a:t>
            </a:r>
            <a:endParaRPr kumimoji="1" lang="en-US" altLang="ja-JP" dirty="0">
              <a:latin typeface="Meiryo" panose="020B0604030504040204" pitchFamily="34" charset="-128"/>
              <a:ea typeface="Meiryo" panose="020B0604030504040204" pitchFamily="34" charset="-128"/>
            </a:endParaRPr>
          </a:p>
          <a:p>
            <a:endParaRPr kumimoji="1" lang="en-US" altLang="ja-JP" dirty="0">
              <a:latin typeface="Meiryo" panose="020B0604030504040204" pitchFamily="34" charset="-128"/>
              <a:ea typeface="Meiryo" panose="020B0604030504040204" pitchFamily="34" charset="-128"/>
            </a:endParaRPr>
          </a:p>
          <a:p>
            <a:pPr lvl="1"/>
            <a:r>
              <a:rPr lang="ja-JP" altLang="en-US" dirty="0">
                <a:latin typeface="Meiryo" panose="020B0604030504040204" pitchFamily="34" charset="-128"/>
                <a:ea typeface="Meiryo" panose="020B0604030504040204" pitchFamily="34" charset="-128"/>
              </a:rPr>
              <a:t>名前</a:t>
            </a:r>
            <a:endParaRPr lang="en-US" altLang="ja-JP" dirty="0">
              <a:latin typeface="Meiryo" panose="020B0604030504040204" pitchFamily="34" charset="-128"/>
              <a:ea typeface="Meiryo" panose="020B0604030504040204" pitchFamily="34" charset="-128"/>
            </a:endParaRPr>
          </a:p>
          <a:p>
            <a:pPr lvl="1"/>
            <a:r>
              <a:rPr lang="ja-JP" altLang="en-US" dirty="0">
                <a:latin typeface="Meiryo" panose="020B0604030504040204" pitchFamily="34" charset="-128"/>
                <a:ea typeface="Meiryo" panose="020B0604030504040204" pitchFamily="34" charset="-128"/>
              </a:rPr>
              <a:t>市町村</a:t>
            </a:r>
            <a:endParaRPr lang="en-US" altLang="ja-JP" dirty="0">
              <a:latin typeface="Meiryo" panose="020B0604030504040204" pitchFamily="34" charset="-128"/>
              <a:ea typeface="Meiryo" panose="020B0604030504040204" pitchFamily="34" charset="-128"/>
            </a:endParaRPr>
          </a:p>
          <a:p>
            <a:pPr lvl="1"/>
            <a:r>
              <a:rPr kumimoji="1" lang="ja-JP" altLang="en-US" dirty="0">
                <a:latin typeface="Meiryo" panose="020B0604030504040204" pitchFamily="34" charset="-128"/>
                <a:ea typeface="Meiryo" panose="020B0604030504040204" pitchFamily="34" charset="-128"/>
              </a:rPr>
              <a:t>実施事業種別：相談支援、児童発達センター、事業所、放課後等デイサービス、保育所等訪問支援、入所、等</a:t>
            </a:r>
            <a:endParaRPr kumimoji="1" lang="en-US" altLang="ja-JP" dirty="0">
              <a:latin typeface="Meiryo" panose="020B0604030504040204" pitchFamily="34" charset="-128"/>
              <a:ea typeface="Meiryo" panose="020B0604030504040204" pitchFamily="34" charset="-128"/>
            </a:endParaRPr>
          </a:p>
          <a:p>
            <a:pPr lvl="1"/>
            <a:r>
              <a:rPr kumimoji="1" lang="ja-JP" altLang="en-US" dirty="0">
                <a:latin typeface="Meiryo" panose="020B0604030504040204" pitchFamily="34" charset="-128"/>
                <a:ea typeface="Meiryo" panose="020B0604030504040204" pitchFamily="34" charset="-128"/>
              </a:rPr>
              <a:t>その他</a:t>
            </a:r>
            <a:endParaRPr kumimoji="1" lang="en-US" altLang="ja-JP" dirty="0">
              <a:latin typeface="Meiryo" panose="020B0604030504040204" pitchFamily="34" charset="-128"/>
              <a:ea typeface="Meiryo" panose="020B0604030504040204" pitchFamily="34" charset="-128"/>
            </a:endParaRPr>
          </a:p>
        </p:txBody>
      </p:sp>
      <p:sp>
        <p:nvSpPr>
          <p:cNvPr id="4" name="四角形: 角を丸くする 3">
            <a:extLst>
              <a:ext uri="{FF2B5EF4-FFF2-40B4-BE49-F238E27FC236}">
                <a16:creationId xmlns:a16="http://schemas.microsoft.com/office/drawing/2014/main" id="{ADF084F0-B909-9757-EA55-668576D77FA4}"/>
              </a:ext>
            </a:extLst>
          </p:cNvPr>
          <p:cNvSpPr/>
          <p:nvPr/>
        </p:nvSpPr>
        <p:spPr>
          <a:xfrm>
            <a:off x="5295900" y="4981068"/>
            <a:ext cx="3416300" cy="990124"/>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ja-JP" altLang="en-US" sz="1600" dirty="0"/>
              <a:t>ポイント：最初のグループワークになるので、自己紹介を兼ねて、アイスブレイクを行う</a:t>
            </a:r>
          </a:p>
        </p:txBody>
      </p:sp>
    </p:spTree>
    <p:extLst>
      <p:ext uri="{BB962C8B-B14F-4D97-AF65-F5344CB8AC3E}">
        <p14:creationId xmlns:p14="http://schemas.microsoft.com/office/powerpoint/2010/main" val="41884033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C21721C-8FA8-DF1E-1A23-AC02E458F573}"/>
              </a:ext>
            </a:extLst>
          </p:cNvPr>
          <p:cNvSpPr>
            <a:spLocks noGrp="1"/>
          </p:cNvSpPr>
          <p:nvPr>
            <p:ph type="title"/>
          </p:nvPr>
        </p:nvSpPr>
        <p:spPr>
          <a:xfrm>
            <a:off x="628650" y="103872"/>
            <a:ext cx="7886700" cy="720000"/>
          </a:xfrm>
        </p:spPr>
        <p:txBody>
          <a:bodyPr/>
          <a:lstStyle/>
          <a:p>
            <a:r>
              <a:rPr kumimoji="1" lang="ja-JP" altLang="en-US">
                <a:latin typeface="Meiryo" panose="020B0604030504040204" pitchFamily="34" charset="-128"/>
                <a:ea typeface="Meiryo" panose="020B0604030504040204" pitchFamily="34" charset="-128"/>
              </a:rPr>
              <a:t>本人支援</a:t>
            </a:r>
          </a:p>
        </p:txBody>
      </p:sp>
      <p:sp>
        <p:nvSpPr>
          <p:cNvPr id="3" name="コンテンツ プレースホルダー 2">
            <a:extLst>
              <a:ext uri="{FF2B5EF4-FFF2-40B4-BE49-F238E27FC236}">
                <a16:creationId xmlns:a16="http://schemas.microsoft.com/office/drawing/2014/main" id="{1149E4DC-E34D-2E6C-234D-5F918D36B44C}"/>
              </a:ext>
            </a:extLst>
          </p:cNvPr>
          <p:cNvSpPr>
            <a:spLocks noGrp="1"/>
          </p:cNvSpPr>
          <p:nvPr>
            <p:ph idx="1"/>
          </p:nvPr>
        </p:nvSpPr>
        <p:spPr>
          <a:xfrm>
            <a:off x="395287" y="873124"/>
            <a:ext cx="8353425" cy="5472113"/>
          </a:xfrm>
        </p:spPr>
        <p:txBody>
          <a:bodyPr>
            <a:normAutofit fontScale="92500" lnSpcReduction="10000"/>
          </a:bodyPr>
          <a:lstStyle/>
          <a:p>
            <a:r>
              <a:rPr lang="ja-JP" altLang="en-US" sz="1800">
                <a:latin typeface="Meiryo" panose="020B0604030504040204" pitchFamily="34" charset="-128"/>
                <a:ea typeface="Meiryo" panose="020B0604030504040204" pitchFamily="34" charset="-128"/>
              </a:rPr>
              <a:t>「本人支援」の大きな目標は</a:t>
            </a:r>
            <a:endParaRPr lang="en-US" altLang="ja-JP" sz="1800" dirty="0">
              <a:latin typeface="Meiryo" panose="020B0604030504040204" pitchFamily="34" charset="-128"/>
              <a:ea typeface="Meiryo" panose="020B0604030504040204" pitchFamily="34" charset="-128"/>
            </a:endParaRPr>
          </a:p>
          <a:p>
            <a:pPr marL="407194" indent="94060"/>
            <a:r>
              <a:rPr lang="en-US" altLang="ja-JP" sz="1800" dirty="0">
                <a:latin typeface="Meiryo" panose="020B0604030504040204" pitchFamily="34" charset="-128"/>
                <a:ea typeface="Meiryo" panose="020B0604030504040204" pitchFamily="34" charset="-128"/>
              </a:rPr>
              <a:t>(</a:t>
            </a:r>
            <a:r>
              <a:rPr lang="ja-JP" altLang="en-US" sz="1800">
                <a:latin typeface="Meiryo" panose="020B0604030504040204" pitchFamily="34" charset="-128"/>
                <a:ea typeface="Meiryo" panose="020B0604030504040204" pitchFamily="34" charset="-128"/>
              </a:rPr>
              <a:t>児</a:t>
            </a:r>
            <a:r>
              <a:rPr lang="en-US" altLang="ja-JP" sz="1800" dirty="0">
                <a:latin typeface="Meiryo" panose="020B0604030504040204" pitchFamily="34" charset="-128"/>
                <a:ea typeface="Meiryo" panose="020B0604030504040204" pitchFamily="34" charset="-128"/>
              </a:rPr>
              <a:t>)</a:t>
            </a:r>
            <a:r>
              <a:rPr lang="ja-JP" altLang="en-US" sz="1800">
                <a:latin typeface="Meiryo" panose="020B0604030504040204" pitchFamily="34" charset="-128"/>
                <a:ea typeface="Meiryo" panose="020B0604030504040204" pitchFamily="34" charset="-128"/>
              </a:rPr>
              <a:t>障害のあるこどもが、将来、日常生活や社会生活を円滑に営めるようにするものである。</a:t>
            </a:r>
            <a:endParaRPr lang="en-US" altLang="ja-JP" sz="1800" dirty="0">
              <a:latin typeface="Meiryo" panose="020B0604030504040204" pitchFamily="34" charset="-128"/>
              <a:ea typeface="Meiryo" panose="020B0604030504040204" pitchFamily="34" charset="-128"/>
            </a:endParaRPr>
          </a:p>
          <a:p>
            <a:pPr marL="407194" indent="94060"/>
            <a:r>
              <a:rPr lang="en-US" altLang="ja-JP" sz="1800" dirty="0">
                <a:latin typeface="Meiryo" panose="020B0604030504040204" pitchFamily="34" charset="-128"/>
                <a:ea typeface="Meiryo" panose="020B0604030504040204" pitchFamily="34" charset="-128"/>
              </a:rPr>
              <a:t>(</a:t>
            </a:r>
            <a:r>
              <a:rPr lang="ja-JP" altLang="en-US" sz="1800">
                <a:latin typeface="Meiryo" panose="020B0604030504040204" pitchFamily="34" charset="-128"/>
                <a:ea typeface="Meiryo" panose="020B0604030504040204" pitchFamily="34" charset="-128"/>
              </a:rPr>
              <a:t>放</a:t>
            </a:r>
            <a:r>
              <a:rPr lang="en-US" altLang="ja-JP" sz="1800" dirty="0">
                <a:latin typeface="Meiryo" panose="020B0604030504040204" pitchFamily="34" charset="-128"/>
                <a:ea typeface="Meiryo" panose="020B0604030504040204" pitchFamily="34" charset="-128"/>
              </a:rPr>
              <a:t>)</a:t>
            </a:r>
            <a:r>
              <a:rPr lang="ja-JP" altLang="en-US" sz="1800">
                <a:latin typeface="Meiryo" panose="020B0604030504040204" pitchFamily="34" charset="-128"/>
                <a:ea typeface="Meiryo" panose="020B0604030504040204" pitchFamily="34" charset="-128"/>
              </a:rPr>
              <a:t>こどもが様々な遊びや学び、多様な体験活動を通じて 生きる力を育むとともに、将来、日常生活や社会生活を円滑に営めるようにするものである。</a:t>
            </a:r>
            <a:endParaRPr lang="en-US" altLang="ja-JP" sz="1800" dirty="0">
              <a:latin typeface="Meiryo" panose="020B0604030504040204" pitchFamily="34" charset="-128"/>
              <a:ea typeface="Meiryo" panose="020B0604030504040204" pitchFamily="34" charset="-128"/>
            </a:endParaRPr>
          </a:p>
          <a:p>
            <a:r>
              <a:rPr lang="en-US" altLang="ja-JP" sz="1800" dirty="0">
                <a:latin typeface="Meiryo" panose="020B0604030504040204" pitchFamily="34" charset="-128"/>
                <a:ea typeface="Meiryo" panose="020B0604030504040204" pitchFamily="34" charset="-128"/>
              </a:rPr>
              <a:t>(</a:t>
            </a:r>
            <a:r>
              <a:rPr lang="ja-JP" altLang="en-US" sz="1800">
                <a:latin typeface="Meiryo" panose="020B0604030504040204" pitchFamily="34" charset="-128"/>
                <a:ea typeface="Meiryo" panose="020B0604030504040204" pitchFamily="34" charset="-128"/>
              </a:rPr>
              <a:t>児</a:t>
            </a:r>
            <a:r>
              <a:rPr lang="en-US" altLang="ja-JP" sz="1800" dirty="0">
                <a:latin typeface="Meiryo" panose="020B0604030504040204" pitchFamily="34" charset="-128"/>
                <a:ea typeface="Meiryo" panose="020B0604030504040204" pitchFamily="34" charset="-128"/>
              </a:rPr>
              <a:t>)(</a:t>
            </a:r>
            <a:r>
              <a:rPr lang="ja-JP" altLang="en-US" sz="1800">
                <a:latin typeface="Meiryo" panose="020B0604030504040204" pitchFamily="34" charset="-128"/>
                <a:ea typeface="Meiryo" panose="020B0604030504040204" pitchFamily="34" charset="-128"/>
              </a:rPr>
              <a:t>放</a:t>
            </a:r>
            <a:r>
              <a:rPr lang="en-US" altLang="ja-JP" sz="1800" dirty="0">
                <a:latin typeface="Meiryo" panose="020B0604030504040204" pitchFamily="34" charset="-128"/>
                <a:ea typeface="Meiryo" panose="020B0604030504040204" pitchFamily="34" charset="-128"/>
              </a:rPr>
              <a:t>) </a:t>
            </a:r>
            <a:r>
              <a:rPr lang="ja-JP" altLang="en-US" sz="1800">
                <a:latin typeface="Meiryo" panose="020B0604030504040204" pitchFamily="34" charset="-128"/>
                <a:ea typeface="Meiryo" panose="020B0604030504040204" pitchFamily="34" charset="-128"/>
              </a:rPr>
              <a:t>「本人支援」は、</a:t>
            </a:r>
            <a:r>
              <a:rPr lang="en-US" altLang="ja-JP" sz="1800" dirty="0">
                <a:latin typeface="Meiryo" panose="020B0604030504040204" pitchFamily="34" charset="-128"/>
                <a:ea typeface="Meiryo" panose="020B0604030504040204" pitchFamily="34" charset="-128"/>
              </a:rPr>
              <a:t>5</a:t>
            </a:r>
            <a:r>
              <a:rPr lang="ja-JP" altLang="en-US" sz="1800">
                <a:latin typeface="Meiryo" panose="020B0604030504040204" pitchFamily="34" charset="-128"/>
                <a:ea typeface="Meiryo" panose="020B0604030504040204" pitchFamily="34" charset="-128"/>
              </a:rPr>
              <a:t>領域の視点等を踏まえたアセスメントを行った上で、個々のこどもに応じて、オーダーメイドの支援を提供していくことが重要</a:t>
            </a:r>
            <a:endParaRPr lang="en-US" altLang="ja-JP" sz="1800" dirty="0">
              <a:latin typeface="Meiryo" panose="020B0604030504040204" pitchFamily="34" charset="-128"/>
              <a:ea typeface="Meiryo" panose="020B0604030504040204" pitchFamily="34" charset="-128"/>
            </a:endParaRPr>
          </a:p>
          <a:p>
            <a:r>
              <a:rPr lang="ja-JP" altLang="en-US" sz="1800">
                <a:latin typeface="Meiryo" panose="020B0604030504040204" pitchFamily="34" charset="-128"/>
                <a:ea typeface="Meiryo" panose="020B0604030504040204" pitchFamily="34" charset="-128"/>
              </a:rPr>
              <a:t>事業所等で行われる「本人支援」は家庭や地域社会での生活に活かしていくために行われるものであり、</a:t>
            </a:r>
            <a:endParaRPr lang="en-US" altLang="ja-JP" sz="1800" dirty="0">
              <a:latin typeface="Meiryo" panose="020B0604030504040204" pitchFamily="34" charset="-128"/>
              <a:ea typeface="Meiryo" panose="020B0604030504040204" pitchFamily="34" charset="-128"/>
            </a:endParaRPr>
          </a:p>
          <a:p>
            <a:pPr marL="373856" indent="92869"/>
            <a:r>
              <a:rPr lang="en-US" altLang="ja-JP" sz="1800" dirty="0">
                <a:latin typeface="Meiryo" panose="020B0604030504040204" pitchFamily="34" charset="-128"/>
                <a:ea typeface="Meiryo" panose="020B0604030504040204" pitchFamily="34" charset="-128"/>
              </a:rPr>
              <a:t>(</a:t>
            </a:r>
            <a:r>
              <a:rPr lang="ja-JP" altLang="en-US" sz="1800">
                <a:latin typeface="Meiryo" panose="020B0604030504040204" pitchFamily="34" charset="-128"/>
                <a:ea typeface="Meiryo" panose="020B0604030504040204" pitchFamily="34" charset="-128"/>
              </a:rPr>
              <a:t>児</a:t>
            </a:r>
            <a:r>
              <a:rPr lang="en-US" altLang="ja-JP" sz="1800" dirty="0">
                <a:latin typeface="Meiryo" panose="020B0604030504040204" pitchFamily="34" charset="-128"/>
                <a:ea typeface="Meiryo" panose="020B0604030504040204" pitchFamily="34" charset="-128"/>
              </a:rPr>
              <a:t>)</a:t>
            </a:r>
            <a:r>
              <a:rPr lang="ja-JP" altLang="en-US" sz="1800">
                <a:latin typeface="Meiryo" panose="020B0604030504040204" pitchFamily="34" charset="-128"/>
                <a:ea typeface="Meiryo" panose="020B0604030504040204" pitchFamily="34" charset="-128"/>
              </a:rPr>
              <a:t>保育所等に引き継がれていくものである。</a:t>
            </a:r>
            <a:endParaRPr lang="en-US" altLang="ja-JP" sz="1800" dirty="0">
              <a:latin typeface="Meiryo" panose="020B0604030504040204" pitchFamily="34" charset="-128"/>
              <a:ea typeface="Meiryo" panose="020B0604030504040204" pitchFamily="34" charset="-128"/>
            </a:endParaRPr>
          </a:p>
          <a:p>
            <a:pPr marL="373856" indent="92869"/>
            <a:r>
              <a:rPr lang="en-US" altLang="ja-JP" sz="1800" dirty="0">
                <a:latin typeface="Meiryo" panose="020B0604030504040204" pitchFamily="34" charset="-128"/>
                <a:ea typeface="Meiryo" panose="020B0604030504040204" pitchFamily="34" charset="-128"/>
              </a:rPr>
              <a:t>(</a:t>
            </a:r>
            <a:r>
              <a:rPr lang="ja-JP" altLang="en-US" sz="1800">
                <a:latin typeface="Meiryo" panose="020B0604030504040204" pitchFamily="34" charset="-128"/>
                <a:ea typeface="Meiryo" panose="020B0604030504040204" pitchFamily="34" charset="-128"/>
              </a:rPr>
              <a:t>放</a:t>
            </a:r>
            <a:r>
              <a:rPr lang="en-US" altLang="ja-JP" sz="1800" dirty="0">
                <a:latin typeface="Meiryo" panose="020B0604030504040204" pitchFamily="34" charset="-128"/>
                <a:ea typeface="Meiryo" panose="020B0604030504040204" pitchFamily="34" charset="-128"/>
              </a:rPr>
              <a:t>)</a:t>
            </a:r>
            <a:r>
              <a:rPr lang="ja-JP" altLang="en-US" sz="1800">
                <a:latin typeface="Meiryo" panose="020B0604030504040204" pitchFamily="34" charset="-128"/>
                <a:ea typeface="Meiryo" panose="020B0604030504040204" pitchFamily="34" charset="-128"/>
              </a:rPr>
              <a:t>学校と連携を図りながら進めていくものである。</a:t>
            </a:r>
            <a:endParaRPr lang="en-US" altLang="ja-JP" sz="1800" dirty="0">
              <a:latin typeface="Meiryo" panose="020B0604030504040204" pitchFamily="34" charset="-128"/>
              <a:ea typeface="Meiryo" panose="020B0604030504040204" pitchFamily="34" charset="-128"/>
            </a:endParaRPr>
          </a:p>
          <a:p>
            <a:r>
              <a:rPr lang="en-US" altLang="ja-JP" sz="1800" dirty="0">
                <a:latin typeface="Meiryo" panose="020B0604030504040204" pitchFamily="34" charset="-128"/>
                <a:ea typeface="Meiryo" panose="020B0604030504040204" pitchFamily="34" charset="-128"/>
              </a:rPr>
              <a:t>(</a:t>
            </a:r>
            <a:r>
              <a:rPr lang="ja-JP" altLang="en-US" sz="1800">
                <a:latin typeface="Meiryo" panose="020B0604030504040204" pitchFamily="34" charset="-128"/>
                <a:ea typeface="Meiryo" panose="020B0604030504040204" pitchFamily="34" charset="-128"/>
              </a:rPr>
              <a:t>児</a:t>
            </a:r>
            <a:r>
              <a:rPr lang="en-US" altLang="ja-JP" sz="1800" dirty="0">
                <a:latin typeface="Meiryo" panose="020B0604030504040204" pitchFamily="34" charset="-128"/>
                <a:ea typeface="Meiryo" panose="020B0604030504040204" pitchFamily="34" charset="-128"/>
              </a:rPr>
              <a:t>)(</a:t>
            </a:r>
            <a:r>
              <a:rPr lang="ja-JP" altLang="en-US" sz="1800">
                <a:latin typeface="Meiryo" panose="020B0604030504040204" pitchFamily="34" charset="-128"/>
                <a:ea typeface="Meiryo" panose="020B0604030504040204" pitchFamily="34" charset="-128"/>
              </a:rPr>
              <a:t>放</a:t>
            </a:r>
            <a:r>
              <a:rPr lang="en-US" altLang="ja-JP" sz="1800" dirty="0">
                <a:latin typeface="Meiryo" panose="020B0604030504040204" pitchFamily="34" charset="-128"/>
                <a:ea typeface="Meiryo" panose="020B0604030504040204" pitchFamily="34" charset="-128"/>
              </a:rPr>
              <a:t>)</a:t>
            </a:r>
            <a:r>
              <a:rPr lang="ja-JP" altLang="en-US" sz="1800">
                <a:latin typeface="Meiryo" panose="020B0604030504040204" pitchFamily="34" charset="-128"/>
                <a:ea typeface="Meiryo" panose="020B0604030504040204" pitchFamily="34" charset="-128"/>
              </a:rPr>
              <a:t> 「本人支援」は、障害のあるこどもの発達の側面から、（提供すべき支援の具体的内容は）</a:t>
            </a:r>
            <a:r>
              <a:rPr lang="en-US" altLang="ja-JP" sz="1800" dirty="0">
                <a:latin typeface="Meiryo" panose="020B0604030504040204" pitchFamily="34" charset="-128"/>
                <a:ea typeface="Meiryo" panose="020B0604030504040204" pitchFamily="34" charset="-128"/>
              </a:rPr>
              <a:t>5</a:t>
            </a:r>
            <a:r>
              <a:rPr lang="ja-JP" altLang="en-US" sz="1800">
                <a:latin typeface="Meiryo" panose="020B0604030504040204" pitchFamily="34" charset="-128"/>
                <a:ea typeface="Meiryo" panose="020B0604030504040204" pitchFamily="34" charset="-128"/>
              </a:rPr>
              <a:t>領域にまとめられる</a:t>
            </a:r>
            <a:endParaRPr lang="en-US" altLang="ja-JP" sz="1800" dirty="0">
              <a:latin typeface="Meiryo" panose="020B0604030504040204" pitchFamily="34" charset="-128"/>
              <a:ea typeface="Meiryo" panose="020B0604030504040204" pitchFamily="34" charset="-128"/>
            </a:endParaRPr>
          </a:p>
          <a:p>
            <a:r>
              <a:rPr lang="en-US" altLang="ja-JP" sz="1800" dirty="0">
                <a:latin typeface="Meiryo" panose="020B0604030504040204" pitchFamily="34" charset="-128"/>
                <a:ea typeface="Meiryo" panose="020B0604030504040204" pitchFamily="34" charset="-128"/>
              </a:rPr>
              <a:t>(</a:t>
            </a:r>
            <a:r>
              <a:rPr lang="ja-JP" altLang="en-US" sz="1800">
                <a:latin typeface="Meiryo" panose="020B0604030504040204" pitchFamily="34" charset="-128"/>
                <a:ea typeface="Meiryo" panose="020B0604030504040204" pitchFamily="34" charset="-128"/>
              </a:rPr>
              <a:t>児</a:t>
            </a:r>
            <a:r>
              <a:rPr lang="en-US" altLang="ja-JP" sz="1800" dirty="0">
                <a:latin typeface="Meiryo" panose="020B0604030504040204" pitchFamily="34" charset="-128"/>
                <a:ea typeface="Meiryo" panose="020B0604030504040204" pitchFamily="34" charset="-128"/>
              </a:rPr>
              <a:t>)(</a:t>
            </a:r>
            <a:r>
              <a:rPr lang="ja-JP" altLang="en-US" sz="1800">
                <a:latin typeface="Meiryo" panose="020B0604030504040204" pitchFamily="34" charset="-128"/>
                <a:ea typeface="Meiryo" panose="020B0604030504040204" pitchFamily="34" charset="-128"/>
              </a:rPr>
              <a:t>放</a:t>
            </a:r>
            <a:r>
              <a:rPr lang="en-US" altLang="ja-JP" sz="1800" dirty="0">
                <a:latin typeface="Meiryo" panose="020B0604030504040204" pitchFamily="34" charset="-128"/>
                <a:ea typeface="Meiryo" panose="020B0604030504040204" pitchFamily="34" charset="-128"/>
              </a:rPr>
              <a:t>)</a:t>
            </a:r>
            <a:r>
              <a:rPr lang="ja-JP" altLang="en-US" sz="1800">
                <a:latin typeface="Meiryo" panose="020B0604030504040204" pitchFamily="34" charset="-128"/>
                <a:ea typeface="Meiryo" panose="020B0604030504040204" pitchFamily="34" charset="-128"/>
              </a:rPr>
              <a:t>実際の支援の場面においては、 これらの要素を取り入れながら、こどもの支援ニーズや現在と当面の生活の状況等を踏まえて、こどもの育ち全体に必要な支援内容を組み立てていく必要がある。 </a:t>
            </a:r>
            <a:endParaRPr lang="en-US" altLang="ja-JP" sz="1400" dirty="0">
              <a:solidFill>
                <a:prstClr val="black"/>
              </a:solidFill>
              <a:latin typeface="Meiryo" panose="020B0604030504040204" pitchFamily="34" charset="-128"/>
              <a:ea typeface="Meiryo" panose="020B0604030504040204" pitchFamily="34" charset="-128"/>
            </a:endParaRPr>
          </a:p>
          <a:p>
            <a:r>
              <a:rPr lang="en-US" altLang="ja-JP" sz="1800" dirty="0">
                <a:latin typeface="Meiryo" panose="020B0604030504040204" pitchFamily="34" charset="-128"/>
                <a:ea typeface="Meiryo" panose="020B0604030504040204" pitchFamily="34" charset="-128"/>
              </a:rPr>
              <a:t>(</a:t>
            </a:r>
            <a:r>
              <a:rPr lang="ja-JP" altLang="en-US" sz="1800">
                <a:latin typeface="Meiryo" panose="020B0604030504040204" pitchFamily="34" charset="-128"/>
                <a:ea typeface="Meiryo" panose="020B0604030504040204" pitchFamily="34" charset="-128"/>
              </a:rPr>
              <a:t>放</a:t>
            </a:r>
            <a:r>
              <a:rPr lang="en-US" altLang="ja-JP" sz="1800" dirty="0">
                <a:latin typeface="Meiryo" panose="020B0604030504040204" pitchFamily="34" charset="-128"/>
                <a:ea typeface="Meiryo" panose="020B0604030504040204" pitchFamily="34" charset="-128"/>
              </a:rPr>
              <a:t>)</a:t>
            </a:r>
            <a:r>
              <a:rPr lang="ja-JP" altLang="en-US" sz="1800">
                <a:latin typeface="Meiryo" panose="020B0604030504040204" pitchFamily="34" charset="-128"/>
                <a:ea typeface="Meiryo" panose="020B0604030504040204" pitchFamily="34" charset="-128"/>
              </a:rPr>
              <a:t>学齢期には、二次障害やメンタルヘルスの課題を抱える場合もあり、こどもがこれらの課題を乗り越えていくためには、自尊感情や自己効力感を育むことが重要である。 </a:t>
            </a:r>
            <a:endParaRPr lang="en-US" altLang="ja-JP" sz="1800" dirty="0">
              <a:latin typeface="Meiryo" panose="020B0604030504040204" pitchFamily="34" charset="-128"/>
              <a:ea typeface="Meiryo" panose="020B0604030504040204" pitchFamily="34" charset="-128"/>
            </a:endParaRPr>
          </a:p>
          <a:p>
            <a:pPr marL="0" indent="0" algn="r">
              <a:buNone/>
              <a:defRPr/>
            </a:pPr>
            <a:r>
              <a:rPr lang="ja-JP" altLang="en-US" sz="1400">
                <a:solidFill>
                  <a:prstClr val="black"/>
                </a:solidFill>
                <a:latin typeface="Meiryo" panose="020B0604030504040204" pitchFamily="34" charset="-128"/>
                <a:ea typeface="Meiryo" panose="020B0604030504040204" pitchFamily="34" charset="-128"/>
              </a:rPr>
              <a:t>児童発達支援ガイドライン</a:t>
            </a:r>
            <a:r>
              <a:rPr lang="en-US" altLang="ja-JP" sz="1400" dirty="0">
                <a:solidFill>
                  <a:prstClr val="black"/>
                </a:solidFill>
                <a:latin typeface="Meiryo" panose="020B0604030504040204" pitchFamily="34" charset="-128"/>
                <a:ea typeface="Meiryo" panose="020B0604030504040204" pitchFamily="34" charset="-128"/>
              </a:rPr>
              <a:t>,2024,p17</a:t>
            </a:r>
            <a:r>
              <a:rPr lang="ja-JP" altLang="en-US" sz="1400">
                <a:solidFill>
                  <a:prstClr val="black"/>
                </a:solidFill>
                <a:latin typeface="Meiryo" panose="020B0604030504040204" pitchFamily="34" charset="-128"/>
                <a:ea typeface="Meiryo" panose="020B0604030504040204" pitchFamily="34" charset="-128"/>
              </a:rPr>
              <a:t>、　放課後等デイサービスガイドライン</a:t>
            </a:r>
            <a:r>
              <a:rPr lang="en-US" altLang="ja-JP" sz="1400" dirty="0">
                <a:solidFill>
                  <a:prstClr val="black"/>
                </a:solidFill>
                <a:latin typeface="Meiryo" panose="020B0604030504040204" pitchFamily="34" charset="-128"/>
                <a:ea typeface="Meiryo" panose="020B0604030504040204" pitchFamily="34" charset="-128"/>
              </a:rPr>
              <a:t>,2024,p18</a:t>
            </a:r>
          </a:p>
          <a:p>
            <a:endParaRPr lang="ja-JP" altLang="en-US" sz="4000">
              <a:latin typeface="Meiryo" panose="020B0604030504040204" pitchFamily="34" charset="-128"/>
              <a:ea typeface="Meiryo" panose="020B0604030504040204" pitchFamily="34" charset="-128"/>
            </a:endParaRPr>
          </a:p>
        </p:txBody>
      </p:sp>
    </p:spTree>
    <p:extLst>
      <p:ext uri="{BB962C8B-B14F-4D97-AF65-F5344CB8AC3E}">
        <p14:creationId xmlns:p14="http://schemas.microsoft.com/office/powerpoint/2010/main" val="192771442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211D8D8-259D-714F-7B6D-32BB82FDEB62}"/>
              </a:ext>
            </a:extLst>
          </p:cNvPr>
          <p:cNvSpPr>
            <a:spLocks noGrp="1"/>
          </p:cNvSpPr>
          <p:nvPr>
            <p:ph type="title"/>
          </p:nvPr>
        </p:nvSpPr>
        <p:spPr/>
        <p:txBody>
          <a:bodyPr>
            <a:normAutofit fontScale="90000"/>
          </a:bodyPr>
          <a:lstStyle/>
          <a:p>
            <a:r>
              <a:rPr kumimoji="1" lang="ja-JP" altLang="en-US" dirty="0">
                <a:latin typeface="Meiryo" panose="020B0604030504040204" pitchFamily="34" charset="-128"/>
                <a:ea typeface="Meiryo" panose="020B0604030504040204" pitchFamily="34" charset="-128"/>
              </a:rPr>
              <a:t>演習２　各事業所で実施しているアセスメントについて情報交換</a:t>
            </a:r>
          </a:p>
        </p:txBody>
      </p:sp>
      <p:sp>
        <p:nvSpPr>
          <p:cNvPr id="3" name="コンテンツ プレースホルダー 2">
            <a:extLst>
              <a:ext uri="{FF2B5EF4-FFF2-40B4-BE49-F238E27FC236}">
                <a16:creationId xmlns:a16="http://schemas.microsoft.com/office/drawing/2014/main" id="{3BC5C828-4635-D64C-2B17-80FC4929134E}"/>
              </a:ext>
            </a:extLst>
          </p:cNvPr>
          <p:cNvSpPr>
            <a:spLocks noGrp="1"/>
          </p:cNvSpPr>
          <p:nvPr>
            <p:ph idx="1"/>
          </p:nvPr>
        </p:nvSpPr>
        <p:spPr/>
        <p:txBody>
          <a:bodyPr>
            <a:normAutofit/>
          </a:bodyPr>
          <a:lstStyle/>
          <a:p>
            <a:r>
              <a:rPr kumimoji="1" lang="ja-JP" altLang="en-US" dirty="0">
                <a:latin typeface="Meiryo" panose="020B0604030504040204" pitchFamily="34" charset="-128"/>
                <a:ea typeface="Meiryo" panose="020B0604030504040204" pitchFamily="34" charset="-128"/>
              </a:rPr>
              <a:t>どんなアセスメント</a:t>
            </a:r>
            <a:r>
              <a:rPr lang="ja-JP" altLang="en-US" dirty="0">
                <a:latin typeface="Meiryo" panose="020B0604030504040204" pitchFamily="34" charset="-128"/>
                <a:ea typeface="Meiryo" panose="020B0604030504040204" pitchFamily="34" charset="-128"/>
              </a:rPr>
              <a:t>を行っているか</a:t>
            </a:r>
            <a:endParaRPr lang="en-US" altLang="ja-JP" dirty="0">
              <a:latin typeface="Meiryo" panose="020B0604030504040204" pitchFamily="34" charset="-128"/>
              <a:ea typeface="Meiryo" panose="020B0604030504040204" pitchFamily="34" charset="-128"/>
            </a:endParaRPr>
          </a:p>
          <a:p>
            <a:r>
              <a:rPr lang="ja-JP" altLang="en-US" dirty="0">
                <a:latin typeface="Meiryo" panose="020B0604030504040204" pitchFamily="34" charset="-128"/>
                <a:ea typeface="Meiryo" panose="020B0604030504040204" pitchFamily="34" charset="-128"/>
              </a:rPr>
              <a:t>事業所で行っている工夫</a:t>
            </a:r>
            <a:endParaRPr lang="en-US" altLang="ja-JP" dirty="0">
              <a:latin typeface="Meiryo" panose="020B0604030504040204" pitchFamily="34" charset="-128"/>
              <a:ea typeface="Meiryo" panose="020B0604030504040204" pitchFamily="34" charset="-128"/>
            </a:endParaRPr>
          </a:p>
          <a:p>
            <a:r>
              <a:rPr kumimoji="1" lang="ja-JP" altLang="en-US" dirty="0">
                <a:latin typeface="Meiryo" panose="020B0604030504040204" pitchFamily="34" charset="-128"/>
                <a:ea typeface="Meiryo" panose="020B0604030504040204" pitchFamily="34" charset="-128"/>
              </a:rPr>
              <a:t>フォーマル／インフォーマルの両方で</a:t>
            </a:r>
            <a:endParaRPr kumimoji="1" lang="en-US" altLang="ja-JP" dirty="0">
              <a:latin typeface="Meiryo" panose="020B0604030504040204" pitchFamily="34" charset="-128"/>
              <a:ea typeface="Meiryo" panose="020B0604030504040204" pitchFamily="34" charset="-128"/>
            </a:endParaRPr>
          </a:p>
          <a:p>
            <a:endParaRPr lang="en-US" altLang="ja-JP" dirty="0">
              <a:latin typeface="Meiryo" panose="020B0604030504040204" pitchFamily="34" charset="-128"/>
              <a:ea typeface="Meiryo" panose="020B0604030504040204" pitchFamily="34" charset="-128"/>
            </a:endParaRPr>
          </a:p>
          <a:p>
            <a:r>
              <a:rPr kumimoji="1" lang="ja-JP" altLang="en-US" dirty="0">
                <a:latin typeface="Meiryo" panose="020B0604030504040204" pitchFamily="34" charset="-128"/>
                <a:ea typeface="Meiryo" panose="020B0604030504040204" pitchFamily="34" charset="-128"/>
              </a:rPr>
              <a:t>リストアップして持参してもらう</a:t>
            </a:r>
            <a:endParaRPr kumimoji="1" lang="en-US" altLang="ja-JP" dirty="0">
              <a:latin typeface="Meiryo" panose="020B0604030504040204" pitchFamily="34" charset="-128"/>
              <a:ea typeface="Meiryo" panose="020B0604030504040204" pitchFamily="34" charset="-128"/>
            </a:endParaRPr>
          </a:p>
          <a:p>
            <a:pPr marL="0" indent="0">
              <a:buNone/>
            </a:pPr>
            <a:endParaRPr lang="en-US" altLang="ja-JP" dirty="0">
              <a:latin typeface="Meiryo" panose="020B0604030504040204" pitchFamily="34" charset="-128"/>
              <a:ea typeface="Meiryo" panose="020B0604030504040204" pitchFamily="34" charset="-128"/>
            </a:endParaRPr>
          </a:p>
          <a:p>
            <a:endParaRPr kumimoji="1" lang="ja-JP" altLang="en-US" dirty="0">
              <a:latin typeface="Meiryo" panose="020B0604030504040204" pitchFamily="34" charset="-128"/>
              <a:ea typeface="Meiryo" panose="020B0604030504040204" pitchFamily="34" charset="-128"/>
            </a:endParaRPr>
          </a:p>
        </p:txBody>
      </p:sp>
      <p:sp>
        <p:nvSpPr>
          <p:cNvPr id="6" name="四角形: 角を丸くする 5">
            <a:extLst>
              <a:ext uri="{FF2B5EF4-FFF2-40B4-BE49-F238E27FC236}">
                <a16:creationId xmlns:a16="http://schemas.microsoft.com/office/drawing/2014/main" id="{1065010B-1F71-B3E0-7F1B-5B8AD5066E1B}"/>
              </a:ext>
            </a:extLst>
          </p:cNvPr>
          <p:cNvSpPr/>
          <p:nvPr/>
        </p:nvSpPr>
        <p:spPr>
          <a:xfrm>
            <a:off x="4127500" y="4824354"/>
            <a:ext cx="4882685" cy="1331238"/>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r>
              <a:rPr lang="ja-JP" altLang="en-US" sz="1200" dirty="0">
                <a:latin typeface="Meiryo" panose="020B0604030504040204" pitchFamily="34" charset="-128"/>
                <a:ea typeface="Meiryo" panose="020B0604030504040204" pitchFamily="34" charset="-128"/>
              </a:rPr>
              <a:t>ディスカッションのポイント</a:t>
            </a:r>
            <a:endParaRPr lang="en-US" altLang="ja-JP" sz="1200" dirty="0">
              <a:latin typeface="Meiryo" panose="020B0604030504040204" pitchFamily="34" charset="-128"/>
              <a:ea typeface="Meiryo" panose="020B0604030504040204" pitchFamily="34" charset="-128"/>
            </a:endParaRPr>
          </a:p>
          <a:p>
            <a:r>
              <a:rPr lang="ja-JP" altLang="en-US" sz="1200" dirty="0">
                <a:latin typeface="Meiryo" panose="020B0604030504040204" pitchFamily="34" charset="-128"/>
                <a:ea typeface="Meiryo" panose="020B0604030504040204" pitchFamily="34" charset="-128"/>
              </a:rPr>
              <a:t>成育歴や出生時の情報を聞くことも発達支援として重要</a:t>
            </a:r>
            <a:endParaRPr lang="en-US" altLang="ja-JP" sz="1200" dirty="0">
              <a:latin typeface="Meiryo" panose="020B0604030504040204" pitchFamily="34" charset="-128"/>
              <a:ea typeface="Meiryo" panose="020B0604030504040204" pitchFamily="34" charset="-128"/>
            </a:endParaRPr>
          </a:p>
          <a:p>
            <a:r>
              <a:rPr lang="ja-JP" altLang="en-US" sz="1200" dirty="0">
                <a:latin typeface="Meiryo" panose="020B0604030504040204" pitchFamily="34" charset="-128"/>
                <a:ea typeface="Meiryo" panose="020B0604030504040204" pitchFamily="34" charset="-128"/>
              </a:rPr>
              <a:t>好きな遊び、楽しみにしている趣味、体験させたいことなどを聞き取ることも発達支援として重要</a:t>
            </a:r>
            <a:endParaRPr lang="en-US" altLang="ja-JP" sz="1200" dirty="0">
              <a:latin typeface="Meiryo" panose="020B0604030504040204" pitchFamily="34" charset="-128"/>
              <a:ea typeface="Meiryo" panose="020B0604030504040204" pitchFamily="34" charset="-128"/>
            </a:endParaRPr>
          </a:p>
          <a:p>
            <a:r>
              <a:rPr lang="ja-JP" altLang="en-US" sz="1200" dirty="0">
                <a:latin typeface="Meiryo" panose="020B0604030504040204" pitchFamily="34" charset="-128"/>
                <a:ea typeface="Meiryo" panose="020B0604030504040204" pitchFamily="34" charset="-128"/>
              </a:rPr>
              <a:t>家族構成を確認することも家族支援として重要</a:t>
            </a:r>
            <a:endParaRPr lang="en-US" altLang="ja-JP" sz="1200" dirty="0">
              <a:latin typeface="Meiryo" panose="020B0604030504040204" pitchFamily="34" charset="-128"/>
              <a:ea typeface="Meiryo" panose="020B0604030504040204" pitchFamily="34" charset="-128"/>
            </a:endParaRPr>
          </a:p>
        </p:txBody>
      </p:sp>
      <p:sp>
        <p:nvSpPr>
          <p:cNvPr id="4" name="角丸四角形 3">
            <a:extLst>
              <a:ext uri="{FF2B5EF4-FFF2-40B4-BE49-F238E27FC236}">
                <a16:creationId xmlns:a16="http://schemas.microsoft.com/office/drawing/2014/main" id="{77263274-1BD9-D943-268C-D828C97301EF}"/>
              </a:ext>
            </a:extLst>
          </p:cNvPr>
          <p:cNvSpPr/>
          <p:nvPr/>
        </p:nvSpPr>
        <p:spPr>
          <a:xfrm>
            <a:off x="408088" y="4964969"/>
            <a:ext cx="3404389" cy="105000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350">
                <a:latin typeface="Meiryo" panose="020B0604030504040204" pitchFamily="34" charset="-128"/>
                <a:ea typeface="Meiryo" panose="020B0604030504040204" pitchFamily="34" charset="-128"/>
              </a:rPr>
              <a:t>偏った支援提供になっていないか？</a:t>
            </a:r>
            <a:endParaRPr lang="en-US" altLang="ja-JP" sz="1350" dirty="0">
              <a:latin typeface="Meiryo" panose="020B0604030504040204" pitchFamily="34" charset="-128"/>
              <a:ea typeface="Meiryo" panose="020B0604030504040204" pitchFamily="34" charset="-128"/>
            </a:endParaRPr>
          </a:p>
          <a:p>
            <a:pPr algn="ctr"/>
            <a:r>
              <a:rPr lang="ja-JP" altLang="en-US" sz="1350">
                <a:latin typeface="Meiryo" panose="020B0604030504040204" pitchFamily="34" charset="-128"/>
                <a:ea typeface="Meiryo" panose="020B0604030504040204" pitchFamily="34" charset="-128"/>
              </a:rPr>
              <a:t>総合支援が当然になっている。それに応えられるアセスメントになっているか？</a:t>
            </a:r>
          </a:p>
        </p:txBody>
      </p:sp>
    </p:spTree>
    <p:extLst>
      <p:ext uri="{BB962C8B-B14F-4D97-AF65-F5344CB8AC3E}">
        <p14:creationId xmlns:p14="http://schemas.microsoft.com/office/powerpoint/2010/main" val="27006611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28650" y="153125"/>
            <a:ext cx="7886700" cy="720000"/>
          </a:xfrm>
        </p:spPr>
        <p:txBody>
          <a:bodyPr/>
          <a:lstStyle/>
          <a:p>
            <a:r>
              <a:rPr lang="ja-JP" altLang="en-US" dirty="0">
                <a:latin typeface="メイリオ" panose="020B0604030504040204" pitchFamily="50" charset="-128"/>
                <a:ea typeface="メイリオ" panose="020B0604030504040204" pitchFamily="50" charset="-128"/>
              </a:rPr>
              <a:t>発達支援の現場で行うことは</a:t>
            </a:r>
          </a:p>
        </p:txBody>
      </p:sp>
      <p:sp>
        <p:nvSpPr>
          <p:cNvPr id="3" name="コンテンツ プレースホルダー 2"/>
          <p:cNvSpPr>
            <a:spLocks noGrp="1"/>
          </p:cNvSpPr>
          <p:nvPr>
            <p:ph idx="1"/>
          </p:nvPr>
        </p:nvSpPr>
        <p:spPr>
          <a:xfrm>
            <a:off x="395287" y="873125"/>
            <a:ext cx="8353425" cy="5303838"/>
          </a:xfrm>
        </p:spPr>
        <p:txBody>
          <a:bodyPr>
            <a:normAutofit fontScale="92500"/>
          </a:bodyPr>
          <a:lstStyle/>
          <a:p>
            <a:pPr marL="0" indent="0">
              <a:lnSpc>
                <a:spcPct val="150000"/>
              </a:lnSpc>
              <a:buNone/>
            </a:pPr>
            <a:r>
              <a:rPr lang="ja-JP" altLang="en-US" sz="2400" dirty="0">
                <a:latin typeface="メイリオ" panose="020B0604030504040204" pitchFamily="50" charset="-128"/>
                <a:ea typeface="メイリオ" panose="020B0604030504040204" pitchFamily="50" charset="-128"/>
              </a:rPr>
              <a:t>（どれだけ素晴らしい、良い実践を提供していたとしても）</a:t>
            </a:r>
            <a:endParaRPr lang="en-US" altLang="ja-JP" sz="2400" dirty="0">
              <a:latin typeface="メイリオ" panose="020B0604030504040204" pitchFamily="50" charset="-128"/>
              <a:ea typeface="メイリオ" panose="020B0604030504040204" pitchFamily="50" charset="-128"/>
            </a:endParaRPr>
          </a:p>
          <a:p>
            <a:pPr>
              <a:lnSpc>
                <a:spcPct val="150000"/>
              </a:lnSpc>
            </a:pPr>
            <a:r>
              <a:rPr lang="ja-JP" altLang="en-US" dirty="0">
                <a:latin typeface="メイリオ" panose="020B0604030504040204" pitchFamily="50" charset="-128"/>
                <a:ea typeface="メイリオ" panose="020B0604030504040204" pitchFamily="50" charset="-128"/>
              </a:rPr>
              <a:t>地域社会から、子どもを引き離している</a:t>
            </a:r>
            <a:endParaRPr lang="en-US" altLang="ja-JP" dirty="0">
              <a:latin typeface="メイリオ" panose="020B0604030504040204" pitchFamily="50" charset="-128"/>
              <a:ea typeface="メイリオ" panose="020B0604030504040204" pitchFamily="50" charset="-128"/>
            </a:endParaRPr>
          </a:p>
          <a:p>
            <a:pPr>
              <a:lnSpc>
                <a:spcPct val="150000"/>
              </a:lnSpc>
            </a:pPr>
            <a:r>
              <a:rPr lang="ja-JP" altLang="en-US" dirty="0">
                <a:latin typeface="メイリオ" panose="020B0604030504040204" pitchFamily="50" charset="-128"/>
                <a:ea typeface="メイリオ" panose="020B0604030504040204" pitchFamily="50" charset="-128"/>
              </a:rPr>
              <a:t>家族から、子どもを引き離している</a:t>
            </a:r>
            <a:endParaRPr lang="en-US" altLang="ja-JP" dirty="0">
              <a:latin typeface="メイリオ" panose="020B0604030504040204" pitchFamily="50" charset="-128"/>
              <a:ea typeface="メイリオ" panose="020B0604030504040204" pitchFamily="50" charset="-128"/>
            </a:endParaRPr>
          </a:p>
          <a:p>
            <a:pPr>
              <a:lnSpc>
                <a:spcPct val="150000"/>
              </a:lnSpc>
            </a:pPr>
            <a:r>
              <a:rPr lang="ja-JP" altLang="en-US" dirty="0">
                <a:latin typeface="メイリオ" panose="020B0604030504040204" pitchFamily="50" charset="-128"/>
                <a:ea typeface="メイリオ" panose="020B0604030504040204" pitchFamily="50" charset="-128"/>
              </a:rPr>
              <a:t>子どもの自由な時間から、子どもを引き離している</a:t>
            </a:r>
            <a:endParaRPr lang="en-US" altLang="ja-JP" dirty="0">
              <a:latin typeface="メイリオ" panose="020B0604030504040204" pitchFamily="50" charset="-128"/>
              <a:ea typeface="メイリオ" panose="020B0604030504040204" pitchFamily="50" charset="-128"/>
            </a:endParaRPr>
          </a:p>
          <a:p>
            <a:pPr>
              <a:lnSpc>
                <a:spcPct val="150000"/>
              </a:lnSpc>
            </a:pPr>
            <a:r>
              <a:rPr lang="ja-JP" altLang="en-US" dirty="0">
                <a:latin typeface="メイリオ" panose="020B0604030504040204" pitchFamily="50" charset="-128"/>
                <a:ea typeface="メイリオ" panose="020B0604030504040204" pitchFamily="50" charset="-128"/>
              </a:rPr>
              <a:t>一般的社会参加の場から、子どもを引き離している</a:t>
            </a:r>
            <a:endParaRPr lang="en-US" altLang="ja-JP" dirty="0">
              <a:latin typeface="メイリオ" panose="020B0604030504040204" pitchFamily="50" charset="-128"/>
              <a:ea typeface="メイリオ" panose="020B0604030504040204" pitchFamily="50" charset="-128"/>
            </a:endParaRPr>
          </a:p>
          <a:p>
            <a:pPr marL="0" indent="0">
              <a:lnSpc>
                <a:spcPct val="150000"/>
              </a:lnSpc>
              <a:buNone/>
            </a:pPr>
            <a:r>
              <a:rPr lang="ja-JP" altLang="en-US" sz="3900" b="1" dirty="0">
                <a:latin typeface="メイリオ" panose="020B0604030504040204" pitchFamily="50" charset="-128"/>
                <a:ea typeface="メイリオ" panose="020B0604030504040204" pitchFamily="50" charset="-128"/>
              </a:rPr>
              <a:t>という自覚と責任を</a:t>
            </a:r>
            <a:endParaRPr lang="en-US" altLang="ja-JP" sz="3900" b="1" dirty="0">
              <a:latin typeface="メイリオ" panose="020B0604030504040204" pitchFamily="50" charset="-128"/>
              <a:ea typeface="メイリオ" panose="020B0604030504040204" pitchFamily="50" charset="-128"/>
            </a:endParaRPr>
          </a:p>
          <a:p>
            <a:pPr>
              <a:lnSpc>
                <a:spcPct val="150000"/>
              </a:lnSpc>
            </a:pPr>
            <a:endParaRPr lang="en-US" altLang="ja-JP"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6337123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28650" y="151369"/>
            <a:ext cx="7886700" cy="720000"/>
          </a:xfrm>
        </p:spPr>
        <p:txBody>
          <a:bodyPr/>
          <a:lstStyle/>
          <a:p>
            <a:r>
              <a:rPr lang="ja-JP" altLang="en-US" dirty="0">
                <a:latin typeface="メイリオ" panose="020B0604030504040204" pitchFamily="50" charset="-128"/>
                <a:ea typeface="メイリオ" panose="020B0604030504040204" pitchFamily="50" charset="-128"/>
              </a:rPr>
              <a:t>発達支援の現場で行うことは</a:t>
            </a:r>
            <a:endParaRPr kumimoji="1" lang="ja-JP" altLang="en-US" dirty="0">
              <a:latin typeface="メイリオ" panose="020B0604030504040204" pitchFamily="50" charset="-128"/>
              <a:ea typeface="メイリオ" panose="020B0604030504040204" pitchFamily="50" charset="-128"/>
            </a:endParaRPr>
          </a:p>
        </p:txBody>
      </p:sp>
      <p:sp>
        <p:nvSpPr>
          <p:cNvPr id="3" name="コンテンツ プレースホルダー 2"/>
          <p:cNvSpPr>
            <a:spLocks noGrp="1"/>
          </p:cNvSpPr>
          <p:nvPr>
            <p:ph idx="1"/>
          </p:nvPr>
        </p:nvSpPr>
        <p:spPr>
          <a:xfrm>
            <a:off x="395287" y="873124"/>
            <a:ext cx="8353425" cy="5472113"/>
          </a:xfrm>
        </p:spPr>
        <p:txBody>
          <a:bodyPr>
            <a:normAutofit fontScale="92500" lnSpcReduction="10000"/>
          </a:bodyPr>
          <a:lstStyle/>
          <a:p>
            <a:r>
              <a:rPr kumimoji="1" lang="ja-JP" altLang="en-US" dirty="0">
                <a:latin typeface="メイリオ" panose="020B0604030504040204" pitchFamily="50" charset="-128"/>
                <a:ea typeface="メイリオ" panose="020B0604030504040204" pitchFamily="50" charset="-128"/>
              </a:rPr>
              <a:t>「いま」「ここ」での生活がうまくいくだけでは意味がない</a:t>
            </a:r>
            <a:endParaRPr kumimoji="1" lang="en-US" altLang="ja-JP" dirty="0">
              <a:latin typeface="メイリオ" panose="020B0604030504040204" pitchFamily="50" charset="-128"/>
              <a:ea typeface="メイリオ" panose="020B0604030504040204" pitchFamily="50" charset="-128"/>
            </a:endParaRPr>
          </a:p>
          <a:p>
            <a:pPr lvl="1"/>
            <a:r>
              <a:rPr kumimoji="1" lang="ja-JP" altLang="en-US" dirty="0">
                <a:latin typeface="メイリオ" panose="020B0604030504040204" pitchFamily="50" charset="-128"/>
                <a:ea typeface="メイリオ" panose="020B0604030504040204" pitchFamily="50" charset="-128"/>
              </a:rPr>
              <a:t>事業所での生活が良いだけでは意味がない</a:t>
            </a:r>
            <a:endParaRPr kumimoji="1" lang="en-US" altLang="ja-JP" dirty="0">
              <a:latin typeface="メイリオ" panose="020B0604030504040204" pitchFamily="50" charset="-128"/>
              <a:ea typeface="メイリオ" panose="020B0604030504040204" pitchFamily="50" charset="-128"/>
            </a:endParaRPr>
          </a:p>
          <a:p>
            <a:pPr lvl="1"/>
            <a:r>
              <a:rPr kumimoji="1" lang="ja-JP" altLang="en-US" dirty="0">
                <a:latin typeface="メイリオ" panose="020B0604030504040204" pitchFamily="50" charset="-128"/>
                <a:ea typeface="メイリオ" panose="020B0604030504040204" pitchFamily="50" charset="-128"/>
              </a:rPr>
              <a:t>生活への汎化・広がりの視点の欠如</a:t>
            </a:r>
            <a:endParaRPr kumimoji="1" lang="en-US" altLang="ja-JP" dirty="0">
              <a:latin typeface="メイリオ" panose="020B0604030504040204" pitchFamily="50" charset="-128"/>
              <a:ea typeface="メイリオ" panose="020B0604030504040204" pitchFamily="50" charset="-128"/>
            </a:endParaRPr>
          </a:p>
          <a:p>
            <a:pPr lvl="1"/>
            <a:r>
              <a:rPr lang="ja-JP" altLang="en-US" dirty="0">
                <a:latin typeface="メイリオ" panose="020B0604030504040204" pitchFamily="50" charset="-128"/>
                <a:ea typeface="メイリオ" panose="020B0604030504040204" pitchFamily="50" charset="-128"/>
              </a:rPr>
              <a:t>生活への影響の視点</a:t>
            </a:r>
            <a:r>
              <a:rPr lang="ja-JP" altLang="en-US">
                <a:latin typeface="メイリオ" panose="020B0604030504040204" pitchFamily="50" charset="-128"/>
                <a:ea typeface="メイリオ" panose="020B0604030504040204" pitchFamily="50" charset="-128"/>
              </a:rPr>
              <a:t>の欠如</a:t>
            </a:r>
            <a:endParaRPr lang="en-US" altLang="ja-JP" dirty="0">
              <a:latin typeface="メイリオ" panose="020B0604030504040204" pitchFamily="50" charset="-128"/>
              <a:ea typeface="メイリオ" panose="020B0604030504040204" pitchFamily="50" charset="-128"/>
            </a:endParaRPr>
          </a:p>
          <a:p>
            <a:pPr lvl="1"/>
            <a:endParaRPr lang="en-US" altLang="ja-JP" dirty="0">
              <a:latin typeface="メイリオ" panose="020B0604030504040204" pitchFamily="50" charset="-128"/>
              <a:ea typeface="メイリオ" panose="020B0604030504040204" pitchFamily="50" charset="-128"/>
            </a:endParaRPr>
          </a:p>
          <a:p>
            <a:pPr>
              <a:spcBef>
                <a:spcPts val="1013"/>
              </a:spcBef>
            </a:pPr>
            <a:r>
              <a:rPr kumimoji="1" lang="ja-JP" altLang="en-US" dirty="0">
                <a:latin typeface="メイリオ" panose="020B0604030504040204" pitchFamily="50" charset="-128"/>
                <a:ea typeface="メイリオ" panose="020B0604030504040204" pitchFamily="50" charset="-128"/>
              </a:rPr>
              <a:t>「いま」「ここ」で生活することだけでも意味がない</a:t>
            </a:r>
            <a:endParaRPr kumimoji="1" lang="en-US" altLang="ja-JP" dirty="0">
              <a:latin typeface="メイリオ" panose="020B0604030504040204" pitchFamily="50" charset="-128"/>
              <a:ea typeface="メイリオ" panose="020B0604030504040204" pitchFamily="50" charset="-128"/>
            </a:endParaRPr>
          </a:p>
          <a:p>
            <a:pPr lvl="1"/>
            <a:r>
              <a:rPr lang="ja-JP" altLang="en-US" dirty="0">
                <a:latin typeface="メイリオ" panose="020B0604030504040204" pitchFamily="50" charset="-128"/>
                <a:ea typeface="メイリオ" panose="020B0604030504040204" pitchFamily="50" charset="-128"/>
              </a:rPr>
              <a:t>今をやり過ごすだけでは意味がない</a:t>
            </a:r>
            <a:endParaRPr lang="en-US" altLang="ja-JP" dirty="0">
              <a:latin typeface="メイリオ" panose="020B0604030504040204" pitchFamily="50" charset="-128"/>
              <a:ea typeface="メイリオ" panose="020B0604030504040204" pitchFamily="50" charset="-128"/>
            </a:endParaRPr>
          </a:p>
          <a:p>
            <a:pPr lvl="1"/>
            <a:r>
              <a:rPr lang="ja-JP" altLang="en-US" dirty="0">
                <a:latin typeface="メイリオ" panose="020B0604030504040204" pitchFamily="50" charset="-128"/>
                <a:ea typeface="メイリオ" panose="020B0604030504040204" pitchFamily="50" charset="-128"/>
              </a:rPr>
              <a:t>彼らの成長した姿を意識する</a:t>
            </a:r>
            <a:endParaRPr lang="en-US" altLang="ja-JP" dirty="0">
              <a:latin typeface="メイリオ" panose="020B0604030504040204" pitchFamily="50" charset="-128"/>
              <a:ea typeface="メイリオ" panose="020B0604030504040204" pitchFamily="50" charset="-128"/>
            </a:endParaRPr>
          </a:p>
          <a:p>
            <a:pPr lvl="1"/>
            <a:r>
              <a:rPr lang="ja-JP" altLang="en-US" dirty="0">
                <a:latin typeface="メイリオ" panose="020B0604030504040204" pitchFamily="50" charset="-128"/>
                <a:ea typeface="メイリオ" panose="020B0604030504040204" pitchFamily="50" charset="-128"/>
              </a:rPr>
              <a:t>発達的視点に基づく意味の把握の欠如</a:t>
            </a:r>
            <a:endParaRPr lang="en-US" altLang="ja-JP" dirty="0">
              <a:latin typeface="メイリオ" panose="020B0604030504040204" pitchFamily="50" charset="-128"/>
              <a:ea typeface="メイリオ" panose="020B0604030504040204" pitchFamily="50" charset="-128"/>
            </a:endParaRPr>
          </a:p>
          <a:p>
            <a:pPr lvl="1"/>
            <a:r>
              <a:rPr kumimoji="1" lang="ja-JP" altLang="en-US" dirty="0">
                <a:latin typeface="メイリオ" panose="020B0604030504040204" pitchFamily="50" charset="-128"/>
                <a:ea typeface="メイリオ" panose="020B0604030504040204" pitchFamily="50" charset="-128"/>
              </a:rPr>
              <a:t>インクルーシブ</a:t>
            </a:r>
            <a:r>
              <a:rPr lang="ja-JP" altLang="en-US" dirty="0">
                <a:latin typeface="メイリオ" panose="020B0604030504040204" pitchFamily="50" charset="-128"/>
                <a:ea typeface="メイリオ" panose="020B0604030504040204" pitchFamily="50" charset="-128"/>
              </a:rPr>
              <a:t>な視点</a:t>
            </a:r>
            <a:r>
              <a:rPr lang="ja-JP" altLang="en-US">
                <a:latin typeface="メイリオ" panose="020B0604030504040204" pitchFamily="50" charset="-128"/>
                <a:ea typeface="メイリオ" panose="020B0604030504040204" pitchFamily="50" charset="-128"/>
              </a:rPr>
              <a:t>の欠如</a:t>
            </a:r>
            <a:endParaRPr lang="en-US" altLang="ja-JP" dirty="0">
              <a:latin typeface="メイリオ" panose="020B0604030504040204" pitchFamily="50" charset="-128"/>
              <a:ea typeface="メイリオ" panose="020B0604030504040204" pitchFamily="50" charset="-128"/>
            </a:endParaRPr>
          </a:p>
          <a:p>
            <a:pPr lvl="1"/>
            <a:endParaRPr kumimoji="1" lang="en-US" altLang="ja-JP" dirty="0">
              <a:latin typeface="メイリオ" panose="020B0604030504040204" pitchFamily="50" charset="-128"/>
              <a:ea typeface="メイリオ" panose="020B0604030504040204" pitchFamily="50" charset="-128"/>
            </a:endParaRPr>
          </a:p>
          <a:p>
            <a:pPr>
              <a:spcBef>
                <a:spcPts val="1013"/>
              </a:spcBef>
            </a:pPr>
            <a:r>
              <a:rPr lang="ja-JP" altLang="en-US" dirty="0">
                <a:latin typeface="メイリオ" panose="020B0604030504040204" pitchFamily="50" charset="-128"/>
                <a:ea typeface="メイリオ" panose="020B0604030504040204" pitchFamily="50" charset="-128"/>
              </a:rPr>
              <a:t>「できない」ことを、ただやみくもに繰り返すだけでも意味がない</a:t>
            </a:r>
            <a:endParaRPr lang="en-US" altLang="ja-JP" dirty="0">
              <a:latin typeface="メイリオ" panose="020B0604030504040204" pitchFamily="50" charset="-128"/>
              <a:ea typeface="メイリオ" panose="020B0604030504040204" pitchFamily="50" charset="-128"/>
            </a:endParaRPr>
          </a:p>
          <a:p>
            <a:pPr lvl="1"/>
            <a:r>
              <a:rPr lang="ja-JP" altLang="en-US" dirty="0">
                <a:latin typeface="メイリオ" panose="020B0604030504040204" pitchFamily="50" charset="-128"/>
                <a:ea typeface="メイリオ" panose="020B0604030504040204" pitchFamily="50" charset="-128"/>
              </a:rPr>
              <a:t>できない</a:t>
            </a:r>
            <a:r>
              <a:rPr lang="ja-JP" altLang="en-US">
                <a:latin typeface="メイリオ" panose="020B0604030504040204" pitchFamily="50" charset="-128"/>
                <a:ea typeface="メイリオ" panose="020B0604030504040204" pitchFamily="50" charset="-128"/>
              </a:rPr>
              <a:t>背景を把握する</a:t>
            </a:r>
            <a:r>
              <a:rPr lang="ja-JP" altLang="en-US" dirty="0">
                <a:latin typeface="メイリオ" panose="020B0604030504040204" pitchFamily="50" charset="-128"/>
                <a:ea typeface="メイリオ" panose="020B0604030504040204" pitchFamily="50" charset="-128"/>
              </a:rPr>
              <a:t>発達的視点の欠如</a:t>
            </a:r>
            <a:endParaRPr lang="en-US" altLang="ja-JP" dirty="0">
              <a:latin typeface="メイリオ" panose="020B0604030504040204" pitchFamily="50" charset="-128"/>
              <a:ea typeface="メイリオ" panose="020B0604030504040204" pitchFamily="50" charset="-128"/>
            </a:endParaRPr>
          </a:p>
          <a:p>
            <a:endParaRPr lang="en-US" altLang="ja-JP" dirty="0">
              <a:latin typeface="メイリオ" panose="020B0604030504040204" pitchFamily="50" charset="-128"/>
              <a:ea typeface="メイリオ" panose="020B0604030504040204" pitchFamily="50" charset="-128"/>
            </a:endParaRPr>
          </a:p>
          <a:p>
            <a:endParaRPr kumimoji="1" lang="ja-JP" altLang="en-US"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7589571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9AC9162-C479-2B4F-BF1A-EE70A0A0A95E}"/>
              </a:ext>
            </a:extLst>
          </p:cNvPr>
          <p:cNvSpPr>
            <a:spLocks noGrp="1"/>
          </p:cNvSpPr>
          <p:nvPr>
            <p:ph type="title"/>
          </p:nvPr>
        </p:nvSpPr>
        <p:spPr>
          <a:xfrm>
            <a:off x="623888" y="576263"/>
            <a:ext cx="7886700" cy="2852737"/>
          </a:xfrm>
        </p:spPr>
        <p:txBody>
          <a:bodyPr vert="horz" lIns="51435" tIns="25718" rIns="51435" bIns="25718" rtlCol="0" anchor="b">
            <a:normAutofit/>
          </a:bodyPr>
          <a:lstStyle/>
          <a:p>
            <a:pPr algn="ctr"/>
            <a:r>
              <a:rPr lang="ja-JP" altLang="en-US" sz="3825" dirty="0">
                <a:latin typeface="メイリオ" panose="020B0604030504040204" pitchFamily="50" charset="-128"/>
                <a:ea typeface="メイリオ" panose="020B0604030504040204" pitchFamily="50" charset="-128"/>
              </a:rPr>
              <a:t>発達的視点を持った子ども理解</a:t>
            </a:r>
          </a:p>
        </p:txBody>
      </p:sp>
      <p:sp>
        <p:nvSpPr>
          <p:cNvPr id="3" name="テキスト プレースホルダー 2">
            <a:extLst>
              <a:ext uri="{FF2B5EF4-FFF2-40B4-BE49-F238E27FC236}">
                <a16:creationId xmlns:a16="http://schemas.microsoft.com/office/drawing/2014/main" id="{5C73C91A-FC49-56C2-CEFC-74C6C76BE4A3}"/>
              </a:ext>
            </a:extLst>
          </p:cNvPr>
          <p:cNvSpPr>
            <a:spLocks noGrp="1"/>
          </p:cNvSpPr>
          <p:nvPr>
            <p:ph type="body" idx="1"/>
          </p:nvPr>
        </p:nvSpPr>
        <p:spPr/>
        <p:txBody>
          <a:bodyPr/>
          <a:lstStyle/>
          <a:p>
            <a:endParaRPr lang="ja-JP" altLang="en-US" dirty="0"/>
          </a:p>
        </p:txBody>
      </p:sp>
    </p:spTree>
    <p:extLst>
      <p:ext uri="{BB962C8B-B14F-4D97-AF65-F5344CB8AC3E}">
        <p14:creationId xmlns:p14="http://schemas.microsoft.com/office/powerpoint/2010/main" val="1371824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95287" y="139495"/>
            <a:ext cx="8353425" cy="720000"/>
          </a:xfrm>
        </p:spPr>
        <p:txBody>
          <a:bodyPr>
            <a:noAutofit/>
          </a:bodyPr>
          <a:lstStyle/>
          <a:p>
            <a:r>
              <a:rPr lang="ja-JP" altLang="en-US" sz="3600">
                <a:latin typeface="Meiryo" panose="020B0604030504040204" pitchFamily="34" charset="-128"/>
                <a:ea typeface="Meiryo" panose="020B0604030504040204" pitchFamily="34" charset="-128"/>
              </a:rPr>
              <a:t>発達的視点をもって理解し、支援する</a:t>
            </a:r>
            <a:endParaRPr kumimoji="1" lang="ja-JP" altLang="en-US" sz="3600" dirty="0">
              <a:latin typeface="Meiryo" panose="020B0604030504040204" pitchFamily="34" charset="-128"/>
              <a:ea typeface="Meiryo" panose="020B0604030504040204" pitchFamily="34" charset="-128"/>
            </a:endParaRPr>
          </a:p>
        </p:txBody>
      </p:sp>
      <p:sp>
        <p:nvSpPr>
          <p:cNvPr id="3" name="コンテンツ プレースホルダー 2"/>
          <p:cNvSpPr>
            <a:spLocks noGrp="1"/>
          </p:cNvSpPr>
          <p:nvPr>
            <p:ph idx="1"/>
          </p:nvPr>
        </p:nvSpPr>
        <p:spPr>
          <a:xfrm>
            <a:off x="395288" y="873124"/>
            <a:ext cx="8353424" cy="5472113"/>
          </a:xfrm>
        </p:spPr>
        <p:txBody>
          <a:bodyPr>
            <a:normAutofit fontScale="77500" lnSpcReduction="20000"/>
          </a:bodyPr>
          <a:lstStyle/>
          <a:p>
            <a:pPr marL="0" indent="0">
              <a:buNone/>
            </a:pPr>
            <a:endParaRPr lang="en-US" altLang="ja-JP" sz="3300" b="1" dirty="0">
              <a:latin typeface="Meiryo" panose="020B0604030504040204" pitchFamily="34" charset="-128"/>
              <a:ea typeface="Meiryo" panose="020B0604030504040204" pitchFamily="34" charset="-128"/>
            </a:endParaRPr>
          </a:p>
          <a:p>
            <a:pPr marL="0" indent="0">
              <a:buNone/>
            </a:pPr>
            <a:r>
              <a:rPr lang="en-US" altLang="ja-JP" sz="3300" b="1" dirty="0">
                <a:latin typeface="Meiryo" panose="020B0604030504040204" pitchFamily="34" charset="-128"/>
                <a:ea typeface="Meiryo" panose="020B0604030504040204" pitchFamily="34" charset="-128"/>
              </a:rPr>
              <a:t>【</a:t>
            </a:r>
            <a:r>
              <a:rPr lang="ja-JP" altLang="en-US" sz="3300" b="1" dirty="0">
                <a:latin typeface="Meiryo" panose="020B0604030504040204" pitchFamily="34" charset="-128"/>
                <a:ea typeface="Meiryo" panose="020B0604030504040204" pitchFamily="34" charset="-128"/>
              </a:rPr>
              <a:t>理解する</a:t>
            </a:r>
            <a:r>
              <a:rPr lang="en-US" altLang="ja-JP" sz="3300" b="1" dirty="0">
                <a:latin typeface="Meiryo" panose="020B0604030504040204" pitchFamily="34" charset="-128"/>
                <a:ea typeface="Meiryo" panose="020B0604030504040204" pitchFamily="34" charset="-128"/>
              </a:rPr>
              <a:t>】</a:t>
            </a:r>
            <a:r>
              <a:rPr lang="ja-JP" altLang="en-US" sz="3300" b="1" dirty="0">
                <a:latin typeface="Meiryo" panose="020B0604030504040204" pitchFamily="34" charset="-128"/>
                <a:ea typeface="Meiryo" panose="020B0604030504040204" pitchFamily="34" charset="-128"/>
              </a:rPr>
              <a:t>子どもは</a:t>
            </a:r>
            <a:r>
              <a:rPr lang="ja-JP" altLang="en-US" sz="3300" b="1" dirty="0">
                <a:solidFill>
                  <a:srgbClr val="0070C0"/>
                </a:solidFill>
                <a:latin typeface="Meiryo" panose="020B0604030504040204" pitchFamily="34" charset="-128"/>
                <a:ea typeface="Meiryo" panose="020B0604030504040204" pitchFamily="34" charset="-128"/>
              </a:rPr>
              <a:t>育ち</a:t>
            </a:r>
            <a:r>
              <a:rPr lang="ja-JP" altLang="en-US" sz="3300" b="1" dirty="0">
                <a:latin typeface="Meiryo" panose="020B0604030504040204" pitchFamily="34" charset="-128"/>
                <a:ea typeface="Meiryo" panose="020B0604030504040204" pitchFamily="34" charset="-128"/>
              </a:rPr>
              <a:t>、</a:t>
            </a:r>
            <a:r>
              <a:rPr lang="ja-JP" altLang="en-US" sz="3300" b="1" dirty="0">
                <a:solidFill>
                  <a:srgbClr val="0070C0"/>
                </a:solidFill>
                <a:latin typeface="Meiryo" panose="020B0604030504040204" pitchFamily="34" charset="-128"/>
                <a:ea typeface="Meiryo" panose="020B0604030504040204" pitchFamily="34" charset="-128"/>
              </a:rPr>
              <a:t>変化する</a:t>
            </a:r>
            <a:r>
              <a:rPr lang="ja-JP" altLang="en-US" sz="3300" b="1" dirty="0">
                <a:latin typeface="Meiryo" panose="020B0604030504040204" pitchFamily="34" charset="-128"/>
                <a:ea typeface="Meiryo" panose="020B0604030504040204" pitchFamily="34" charset="-128"/>
              </a:rPr>
              <a:t>という観点</a:t>
            </a:r>
            <a:endParaRPr lang="en-US" altLang="ja-JP" b="1" dirty="0">
              <a:latin typeface="Meiryo" panose="020B0604030504040204" pitchFamily="34" charset="-128"/>
              <a:ea typeface="Meiryo" panose="020B0604030504040204" pitchFamily="34" charset="-128"/>
            </a:endParaRPr>
          </a:p>
          <a:p>
            <a:r>
              <a:rPr lang="ja-JP" altLang="en-US" dirty="0">
                <a:latin typeface="Meiryo" panose="020B0604030504040204" pitchFamily="34" charset="-128"/>
                <a:ea typeface="Meiryo" panose="020B0604030504040204" pitchFamily="34" charset="-128"/>
              </a:rPr>
              <a:t>“いま”“ここ”の姿に至るまで、どのような経過を辿ってきたのかを推測する</a:t>
            </a:r>
            <a:endParaRPr lang="en-US" altLang="ja-JP" dirty="0">
              <a:latin typeface="Meiryo" panose="020B0604030504040204" pitchFamily="34" charset="-128"/>
              <a:ea typeface="Meiryo" panose="020B0604030504040204" pitchFamily="34" charset="-128"/>
            </a:endParaRPr>
          </a:p>
          <a:p>
            <a:r>
              <a:rPr lang="ja-JP" altLang="en-US" dirty="0">
                <a:latin typeface="Meiryo" panose="020B0604030504040204" pitchFamily="34" charset="-128"/>
                <a:ea typeface="Meiryo" panose="020B0604030504040204" pitchFamily="34" charset="-128"/>
              </a:rPr>
              <a:t>定型発達の場合だと、どのような道を辿るのかを理解する</a:t>
            </a:r>
            <a:endParaRPr lang="en-US" altLang="ja-JP" dirty="0">
              <a:latin typeface="Meiryo" panose="020B0604030504040204" pitchFamily="34" charset="-128"/>
              <a:ea typeface="Meiryo" panose="020B0604030504040204" pitchFamily="34" charset="-128"/>
            </a:endParaRPr>
          </a:p>
          <a:p>
            <a:endParaRPr lang="en-US" altLang="ja-JP" dirty="0">
              <a:latin typeface="Meiryo" panose="020B0604030504040204" pitchFamily="34" charset="-128"/>
              <a:ea typeface="Meiryo" panose="020B0604030504040204" pitchFamily="34" charset="-128"/>
            </a:endParaRPr>
          </a:p>
          <a:p>
            <a:pPr marL="0" indent="0">
              <a:buNone/>
            </a:pPr>
            <a:r>
              <a:rPr lang="en-US" altLang="ja-JP" sz="3300" b="1" dirty="0">
                <a:latin typeface="Meiryo" panose="020B0604030504040204" pitchFamily="34" charset="-128"/>
                <a:ea typeface="Meiryo" panose="020B0604030504040204" pitchFamily="34" charset="-128"/>
              </a:rPr>
              <a:t>【</a:t>
            </a:r>
            <a:r>
              <a:rPr lang="ja-JP" altLang="en-US" sz="3300" b="1" dirty="0">
                <a:latin typeface="Meiryo" panose="020B0604030504040204" pitchFamily="34" charset="-128"/>
                <a:ea typeface="Meiryo" panose="020B0604030504040204" pitchFamily="34" charset="-128"/>
              </a:rPr>
              <a:t>支援する</a:t>
            </a:r>
            <a:r>
              <a:rPr lang="en-US" altLang="ja-JP" sz="3300" b="1" dirty="0">
                <a:latin typeface="Meiryo" panose="020B0604030504040204" pitchFamily="34" charset="-128"/>
                <a:ea typeface="Meiryo" panose="020B0604030504040204" pitchFamily="34" charset="-128"/>
              </a:rPr>
              <a:t>】</a:t>
            </a:r>
            <a:r>
              <a:rPr lang="ja-JP" altLang="en-US" sz="3300" b="1" dirty="0">
                <a:latin typeface="Meiryo" panose="020B0604030504040204" pitchFamily="34" charset="-128"/>
                <a:ea typeface="Meiryo" panose="020B0604030504040204" pitchFamily="34" charset="-128"/>
              </a:rPr>
              <a:t>子ども自身の</a:t>
            </a:r>
            <a:r>
              <a:rPr lang="ja-JP" altLang="en-US" sz="3300" b="1" dirty="0">
                <a:solidFill>
                  <a:srgbClr val="0070C0"/>
                </a:solidFill>
                <a:latin typeface="Meiryo" panose="020B0604030504040204" pitchFamily="34" charset="-128"/>
                <a:ea typeface="Meiryo" panose="020B0604030504040204" pitchFamily="34" charset="-128"/>
              </a:rPr>
              <a:t>「育つ力」を支える</a:t>
            </a:r>
            <a:r>
              <a:rPr lang="ja-JP" altLang="en-US" sz="3300" b="1" dirty="0">
                <a:latin typeface="Meiryo" panose="020B0604030504040204" pitchFamily="34" charset="-128"/>
                <a:ea typeface="Meiryo" panose="020B0604030504040204" pitchFamily="34" charset="-128"/>
              </a:rPr>
              <a:t>という観点</a:t>
            </a:r>
            <a:endParaRPr lang="en-US" altLang="ja-JP" b="1" dirty="0">
              <a:latin typeface="Meiryo" panose="020B0604030504040204" pitchFamily="34" charset="-128"/>
              <a:ea typeface="Meiryo" panose="020B0604030504040204" pitchFamily="34" charset="-128"/>
            </a:endParaRPr>
          </a:p>
          <a:p>
            <a:r>
              <a:rPr lang="ja-JP" altLang="en-US" dirty="0">
                <a:latin typeface="Meiryo" panose="020B0604030504040204" pitchFamily="34" charset="-128"/>
                <a:ea typeface="Meiryo" panose="020B0604030504040204" pitchFamily="34" charset="-128"/>
              </a:rPr>
              <a:t>「ダメ」「</a:t>
            </a:r>
            <a:r>
              <a:rPr lang="en-US" altLang="ja-JP" dirty="0">
                <a:latin typeface="Meiryo" panose="020B0604030504040204" pitchFamily="34" charset="-128"/>
                <a:ea typeface="Meiryo" panose="020B0604030504040204" pitchFamily="34" charset="-128"/>
              </a:rPr>
              <a:t>〜</a:t>
            </a:r>
            <a:r>
              <a:rPr lang="ja-JP" altLang="en-US" dirty="0">
                <a:latin typeface="Meiryo" panose="020B0604030504040204" pitchFamily="34" charset="-128"/>
                <a:ea typeface="Meiryo" panose="020B0604030504040204" pitchFamily="34" charset="-128"/>
              </a:rPr>
              <a:t>しなさい」と、一方的なダメ出しや行動指示だけでは、行動は学習されない</a:t>
            </a:r>
            <a:endParaRPr lang="en-US" altLang="ja-JP" dirty="0">
              <a:latin typeface="Meiryo" panose="020B0604030504040204" pitchFamily="34" charset="-128"/>
              <a:ea typeface="Meiryo" panose="020B0604030504040204" pitchFamily="34" charset="-128"/>
            </a:endParaRPr>
          </a:p>
          <a:p>
            <a:r>
              <a:rPr lang="ja-JP" altLang="en-US" dirty="0">
                <a:latin typeface="Meiryo" panose="020B0604030504040204" pitchFamily="34" charset="-128"/>
                <a:ea typeface="Meiryo" panose="020B0604030504040204" pitchFamily="34" charset="-128"/>
              </a:rPr>
              <a:t>単に好きな活動を提供するだけでは、育ちはサポートされない</a:t>
            </a:r>
            <a:endParaRPr lang="en-US" altLang="ja-JP" dirty="0">
              <a:latin typeface="Meiryo" panose="020B0604030504040204" pitchFamily="34" charset="-128"/>
              <a:ea typeface="Meiryo" panose="020B0604030504040204" pitchFamily="34" charset="-128"/>
            </a:endParaRPr>
          </a:p>
          <a:p>
            <a:r>
              <a:rPr lang="ja-JP" altLang="en-US" dirty="0">
                <a:latin typeface="Meiryo" panose="020B0604030504040204" pitchFamily="34" charset="-128"/>
                <a:ea typeface="Meiryo" panose="020B0604030504040204" pitchFamily="34" charset="-128"/>
              </a:rPr>
              <a:t>発達・育ち・生活の状況に応じた、適切な課題設定、目標設定が必要になる</a:t>
            </a:r>
            <a:endParaRPr lang="en-US" altLang="ja-JP" dirty="0">
              <a:latin typeface="Meiryo" panose="020B0604030504040204" pitchFamily="34" charset="-128"/>
              <a:ea typeface="Meiryo" panose="020B0604030504040204" pitchFamily="34" charset="-128"/>
            </a:endParaRPr>
          </a:p>
          <a:p>
            <a:r>
              <a:rPr lang="ja-JP" altLang="en-US" dirty="0">
                <a:latin typeface="Meiryo" panose="020B0604030504040204" pitchFamily="34" charset="-128"/>
                <a:ea typeface="Meiryo" panose="020B0604030504040204" pitchFamily="34" charset="-128"/>
              </a:rPr>
              <a:t>支援は本人だけでなく、環境に対してアプローチすることもできる</a:t>
            </a:r>
            <a:endParaRPr lang="en-US" altLang="ja-JP" dirty="0">
              <a:latin typeface="Meiryo" panose="020B0604030504040204" pitchFamily="34" charset="-128"/>
              <a:ea typeface="Meiryo" panose="020B0604030504040204" pitchFamily="34" charset="-128"/>
            </a:endParaRPr>
          </a:p>
        </p:txBody>
      </p:sp>
    </p:spTree>
    <p:extLst>
      <p:ext uri="{BB962C8B-B14F-4D97-AF65-F5344CB8AC3E}">
        <p14:creationId xmlns:p14="http://schemas.microsoft.com/office/powerpoint/2010/main" val="752276683"/>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テーマ">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2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FFE48289A34AAF4DBF52C0BE2CE99ECE" ma:contentTypeVersion="15" ma:contentTypeDescription="新しいドキュメントを作成します。" ma:contentTypeScope="" ma:versionID="91d8b5d3e029ec58c608c15c587bba93">
  <xsd:schema xmlns:xsd="http://www.w3.org/2001/XMLSchema" xmlns:xs="http://www.w3.org/2001/XMLSchema" xmlns:p="http://schemas.microsoft.com/office/2006/metadata/properties" xmlns:ns2="a6f9f875-7af9-4528-8c5c-fc377319d8fb" xmlns:ns3="263dbbe5-076b-4606-a03b-9598f5f2f35a" targetNamespace="http://schemas.microsoft.com/office/2006/metadata/properties" ma:root="true" ma:fieldsID="c0c2a9decfffd5b04b60bc3b46888ea3" ns2:_="" ns3:_="">
    <xsd:import namespace="a6f9f875-7af9-4528-8c5c-fc377319d8fb"/>
    <xsd:import namespace="263dbbe5-076b-4606-a03b-9598f5f2f35a"/>
    <xsd:element name="properties">
      <xsd:complexType>
        <xsd:sequence>
          <xsd:element name="documentManagement">
            <xsd:complexType>
              <xsd:all>
                <xsd:element ref="ns2:Owner" minOccurs="0"/>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6f9f875-7af9-4528-8c5c-fc377319d8fb" elementFormDefault="qualified">
    <xsd:import namespace="http://schemas.microsoft.com/office/2006/documentManagement/types"/>
    <xsd:import namespace="http://schemas.microsoft.com/office/infopath/2007/PartnerControls"/>
    <xsd:element name="Owner" ma:index="8" nillable="true" ma:displayName="所有者"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DateTaken" ma:index="13" nillable="true" ma:displayName="MediaServiceDateTaken" ma:description="" ma:hidden="true" ma:indexed="true" ma:internalName="MediaServiceDateTake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lcf76f155ced4ddcb4097134ff3c332f" ma:index="18" nillable="true" ma:taxonomy="true" ma:internalName="lcf76f155ced4ddcb4097134ff3c332f" ma:taxonomyFieldName="MediaServiceImageTags" ma:displayName="画像タグ" ma:readOnly="false" ma:fieldId="{5cf76f15-5ced-4ddc-b409-7134ff3c332f}" ma:taxonomyMulti="true" ma:sspId="0347f584-7be2-4218-8e94-402d99aedf0b"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description="" ma:indexed="true" ma:internalName="MediaServiceLocation" ma:readOnly="true">
      <xsd:simpleType>
        <xsd:restriction base="dms:Text"/>
      </xsd:simpleType>
    </xsd:element>
    <xsd:element name="MediaServiceBillingMetadata" ma:index="22"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63dbbe5-076b-4606-a03b-9598f5f2f35a"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41687ae2-0cce-42c8-9382-2835170683ef}" ma:internalName="TaxCatchAll" ma:showField="CatchAllData" ma:web="263dbbe5-076b-4606-a03b-9598f5f2f35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263dbbe5-076b-4606-a03b-9598f5f2f35a" xsi:nil="true"/>
    <lcf76f155ced4ddcb4097134ff3c332f xmlns="a6f9f875-7af9-4528-8c5c-fc377319d8fb">
      <Terms xmlns="http://schemas.microsoft.com/office/infopath/2007/PartnerControls"/>
    </lcf76f155ced4ddcb4097134ff3c332f>
    <Owner xmlns="a6f9f875-7af9-4528-8c5c-fc377319d8fb">
      <UserInfo>
        <DisplayName/>
        <AccountId xsi:nil="true"/>
        <AccountType/>
      </UserInfo>
    </Owner>
  </documentManagement>
</p:properties>
</file>

<file path=customXml/itemProps1.xml><?xml version="1.0" encoding="utf-8"?>
<ds:datastoreItem xmlns:ds="http://schemas.openxmlformats.org/officeDocument/2006/customXml" ds:itemID="{5AEDE793-F5D4-412C-A989-062732758714}"/>
</file>

<file path=customXml/itemProps2.xml><?xml version="1.0" encoding="utf-8"?>
<ds:datastoreItem xmlns:ds="http://schemas.openxmlformats.org/officeDocument/2006/customXml" ds:itemID="{0B758C1F-BAB0-4210-83DE-0D560C8728F4}"/>
</file>

<file path=customXml/itemProps3.xml><?xml version="1.0" encoding="utf-8"?>
<ds:datastoreItem xmlns:ds="http://schemas.openxmlformats.org/officeDocument/2006/customXml" ds:itemID="{2CFA5AEF-0FDE-4299-B5E2-2F1EB6AD4BD8}"/>
</file>

<file path=docProps/app.xml><?xml version="1.0" encoding="utf-8"?>
<Properties xmlns="http://schemas.openxmlformats.org/officeDocument/2006/extended-properties" xmlns:vt="http://schemas.openxmlformats.org/officeDocument/2006/docPropsVTypes">
  <Template>Office Theme</Template>
  <TotalTime>983</TotalTime>
  <Words>6983</Words>
  <Application>Microsoft Office PowerPoint</Application>
  <PresentationFormat>画面に合わせる (4:3)</PresentationFormat>
  <Paragraphs>692</Paragraphs>
  <Slides>50</Slides>
  <Notes>35</Notes>
  <HiddenSlides>0</HiddenSlides>
  <MMClips>0</MMClips>
  <ScaleCrop>false</ScaleCrop>
  <HeadingPairs>
    <vt:vector size="6" baseType="variant">
      <vt:variant>
        <vt:lpstr>使用されているフォント</vt:lpstr>
      </vt:variant>
      <vt:variant>
        <vt:i4>11</vt:i4>
      </vt:variant>
      <vt:variant>
        <vt:lpstr>テーマ</vt:lpstr>
      </vt:variant>
      <vt:variant>
        <vt:i4>2</vt:i4>
      </vt:variant>
      <vt:variant>
        <vt:lpstr>スライド タイトル</vt:lpstr>
      </vt:variant>
      <vt:variant>
        <vt:i4>50</vt:i4>
      </vt:variant>
    </vt:vector>
  </HeadingPairs>
  <TitlesOfParts>
    <vt:vector size="63" baseType="lpstr">
      <vt:lpstr>ＤＨＰ平成ゴシックW5</vt:lpstr>
      <vt:lpstr>ＭＳ Ｐ明朝</vt:lpstr>
      <vt:lpstr>メイリオ</vt:lpstr>
      <vt:lpstr>メイリオ</vt:lpstr>
      <vt:lpstr>游ゴシック</vt:lpstr>
      <vt:lpstr>游ゴシック Light</vt:lpstr>
      <vt:lpstr>Aptos</vt:lpstr>
      <vt:lpstr>Aptos Display</vt:lpstr>
      <vt:lpstr>Arial</vt:lpstr>
      <vt:lpstr>Calibri</vt:lpstr>
      <vt:lpstr>Wingdings</vt:lpstr>
      <vt:lpstr>Office テーマ</vt:lpstr>
      <vt:lpstr>2_Office ​​テーマ</vt:lpstr>
      <vt:lpstr>講義・演習 児童期における発達支援 〜本人支援について〜 </vt:lpstr>
      <vt:lpstr> 獲得目標</vt:lpstr>
      <vt:lpstr>この講義のポイント</vt:lpstr>
      <vt:lpstr>発達支援の定義</vt:lpstr>
      <vt:lpstr>本人支援</vt:lpstr>
      <vt:lpstr>発達支援の現場で行うことは</vt:lpstr>
      <vt:lpstr>発達支援の現場で行うことは</vt:lpstr>
      <vt:lpstr>発達的視点を持った子ども理解</vt:lpstr>
      <vt:lpstr>発達的視点をもって理解し、支援する</vt:lpstr>
      <vt:lpstr>発達的視点</vt:lpstr>
      <vt:lpstr>適切な支援計画 と 計画に基づく支援提供のためには 適切な実態把握から</vt:lpstr>
      <vt:lpstr>アセスメントの実際 </vt:lpstr>
      <vt:lpstr>フォーマル・アセスメント インフォーマル・アセスメント</vt:lpstr>
      <vt:lpstr>発達支援における アセスメントの意義</vt:lpstr>
      <vt:lpstr>アセスメントの視点</vt:lpstr>
      <vt:lpstr>アセスメントのプロセス</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アセスメントの工夫</vt:lpstr>
      <vt:lpstr>キーワードは  【包括的】【総合的】</vt:lpstr>
      <vt:lpstr>子どもの支援のプロセス</vt:lpstr>
      <vt:lpstr>障害児通所支援による 子どもへの関わりに不可欠な視点（知識）</vt:lpstr>
      <vt:lpstr>PowerPoint プレゼンテーション</vt:lpstr>
      <vt:lpstr>個別支援計画の作成におけるポイントと課題の整理</vt:lpstr>
      <vt:lpstr>PowerPoint プレゼンテーション</vt:lpstr>
      <vt:lpstr>特に 放課後等デイサービスの場合</vt:lpstr>
      <vt:lpstr>PowerPoint プレゼンテーション</vt:lpstr>
      <vt:lpstr>PowerPoint プレゼンテーション</vt:lpstr>
      <vt:lpstr>PowerPoint プレゼンテーション</vt:lpstr>
      <vt:lpstr>PowerPoint プレゼンテーション</vt:lpstr>
      <vt:lpstr>児童期におけるモニタリングの意義</vt:lpstr>
      <vt:lpstr>情報を整理するために  環境との相互作用に 　　　　基づく行動理解</vt:lpstr>
      <vt:lpstr>PowerPoint プレゼンテーション</vt:lpstr>
      <vt:lpstr>ICF：国際生活機能分類 International Classification of Functioning, Disabilitity and Health</vt:lpstr>
      <vt:lpstr>PowerPoint プレゼンテーション</vt:lpstr>
      <vt:lpstr>PowerPoint プレゼンテーション</vt:lpstr>
      <vt:lpstr>事業所内における専門職の役割 </vt:lpstr>
      <vt:lpstr>　関わる職種・専門職が増えるということ</vt:lpstr>
      <vt:lpstr>専門性の違いは 問題の立て方、思考の方向性などに表れる</vt:lpstr>
      <vt:lpstr>多職種連携における基本コンセプト</vt:lpstr>
      <vt:lpstr>事業所内における役割</vt:lpstr>
      <vt:lpstr>職員として共通の、大事な役割 主訴・ニーズ・デマンドなどをを理解し、 対応するために専門性を結集する</vt:lpstr>
      <vt:lpstr>事業所内における連携の実際　</vt:lpstr>
      <vt:lpstr>演習について</vt:lpstr>
      <vt:lpstr>演習１　アイスブレイク</vt:lpstr>
      <vt:lpstr>演習２　各事業所で実施しているアセスメントについて情報交換</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康年 酒井</dc:creator>
  <cp:lastModifiedBy>PC-1470</cp:lastModifiedBy>
  <cp:revision>28</cp:revision>
  <cp:lastPrinted>2024-08-01T22:54:48Z</cp:lastPrinted>
  <dcterms:created xsi:type="dcterms:W3CDTF">2024-07-23T02:36:06Z</dcterms:created>
  <dcterms:modified xsi:type="dcterms:W3CDTF">2026-08-21T11:04:06Z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0x010100FFE48289A34AAF4DBF52C0BE2CE99ECE</vt:lpwstr>
  </property>
</Properties>
</file>