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diagrams/data2.xml" ContentType="application/vnd.openxmlformats-officedocument.drawingml.diagramData+xml"/>
  <Override PartName="/ppt/diagrams/data1.xml" ContentType="application/vnd.openxmlformats-officedocument.drawingml.diagramData+xml"/>
  <Override PartName="/ppt/notesSlides/notesSlide31.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21.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Slides/notesSlide22.xml" ContentType="application/vnd.openxmlformats-officedocument.presentationml.notesSlide+xml"/>
  <Override PartName="/ppt/commentAuthors.xml" ContentType="application/vnd.openxmlformats-officedocument.presentationml.commentAuthors+xml"/>
  <Override PartName="/ppt/diagrams/colors1.xml" ContentType="application/vnd.openxmlformats-officedocument.drawingml.diagramColors+xml"/>
  <Override PartName="/ppt/diagrams/layout1.xml" ContentType="application/vnd.openxmlformats-officedocument.drawingml.diagramLayout+xml"/>
  <Override PartName="/ppt/diagrams/drawing2.xml" ContentType="application/vnd.ms-office.drawingml.diagramDrawing+xml"/>
  <Override PartName="/ppt/diagrams/colors2.xml" ContentType="application/vnd.openxmlformats-officedocument.drawingml.diagramColors+xml"/>
  <Override PartName="/ppt/diagrams/quickStyle2.xml" ContentType="application/vnd.openxmlformats-officedocument.drawingml.diagramStyle+xml"/>
  <Override PartName="/ppt/diagrams/layout2.xml" ContentType="application/vnd.openxmlformats-officedocument.drawingml.diagramLayout+xml"/>
  <Override PartName="/ppt/diagrams/drawing1.xml" ContentType="application/vnd.ms-office.drawingml.diagramDrawing+xml"/>
  <Override PartName="/ppt/diagrams/quickStyle1.xml" ContentType="application/vnd.openxmlformats-officedocument.drawingml.diagramStyle+xml"/>
  <Override PartName="/ppt/notesMasters/notesMaster1.xml" ContentType="application/vnd.openxmlformats-officedocument.presentationml.notesMaster+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61"/>
  </p:notesMasterIdLst>
  <p:handoutMasterIdLst>
    <p:handoutMasterId r:id="rId62"/>
  </p:handoutMasterIdLst>
  <p:sldIdLst>
    <p:sldId id="2790" r:id="rId3"/>
    <p:sldId id="2870" r:id="rId4"/>
    <p:sldId id="1326" r:id="rId5"/>
    <p:sldId id="1003" r:id="rId6"/>
    <p:sldId id="5206" r:id="rId7"/>
    <p:sldId id="5207" r:id="rId8"/>
    <p:sldId id="272" r:id="rId9"/>
    <p:sldId id="3719" r:id="rId10"/>
    <p:sldId id="5208" r:id="rId11"/>
    <p:sldId id="2936" r:id="rId12"/>
    <p:sldId id="5249" r:id="rId13"/>
    <p:sldId id="5254" r:id="rId14"/>
    <p:sldId id="5259" r:id="rId15"/>
    <p:sldId id="5268" r:id="rId16"/>
    <p:sldId id="5276" r:id="rId17"/>
    <p:sldId id="5277" r:id="rId18"/>
    <p:sldId id="5279" r:id="rId19"/>
    <p:sldId id="2937" r:id="rId20"/>
    <p:sldId id="5292" r:id="rId21"/>
    <p:sldId id="5264" r:id="rId22"/>
    <p:sldId id="5263" r:id="rId23"/>
    <p:sldId id="256" r:id="rId24"/>
    <p:sldId id="5283" r:id="rId25"/>
    <p:sldId id="5294" r:id="rId26"/>
    <p:sldId id="5285" r:id="rId27"/>
    <p:sldId id="263" r:id="rId28"/>
    <p:sldId id="2938" r:id="rId29"/>
    <p:sldId id="5293" r:id="rId30"/>
    <p:sldId id="5222" r:id="rId31"/>
    <p:sldId id="5223" r:id="rId32"/>
    <p:sldId id="5224" r:id="rId33"/>
    <p:sldId id="5225" r:id="rId34"/>
    <p:sldId id="5226" r:id="rId35"/>
    <p:sldId id="5227" r:id="rId36"/>
    <p:sldId id="2939" r:id="rId37"/>
    <p:sldId id="5295" r:id="rId38"/>
    <p:sldId id="5296" r:id="rId39"/>
    <p:sldId id="872" r:id="rId40"/>
    <p:sldId id="1149" r:id="rId41"/>
    <p:sldId id="5238" r:id="rId42"/>
    <p:sldId id="5297" r:id="rId43"/>
    <p:sldId id="5298" r:id="rId44"/>
    <p:sldId id="5275" r:id="rId45"/>
    <p:sldId id="5243" r:id="rId46"/>
    <p:sldId id="5244" r:id="rId47"/>
    <p:sldId id="5245" r:id="rId48"/>
    <p:sldId id="3778" r:id="rId49"/>
    <p:sldId id="5269" r:id="rId50"/>
    <p:sldId id="5233" r:id="rId51"/>
    <p:sldId id="3780" r:id="rId52"/>
    <p:sldId id="2781" r:id="rId53"/>
    <p:sldId id="5273" r:id="rId54"/>
    <p:sldId id="5274" r:id="rId55"/>
    <p:sldId id="260" r:id="rId56"/>
    <p:sldId id="5246" r:id="rId57"/>
    <p:sldId id="5280" r:id="rId58"/>
    <p:sldId id="5256" r:id="rId59"/>
    <p:sldId id="5257" r:id="rId60"/>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kihiro Nozaki" initials="AN" lastIdx="1" clrIdx="0">
    <p:extLst>
      <p:ext uri="{19B8F6BF-5375-455C-9EA6-DF929625EA0E}">
        <p15:presenceInfo xmlns:p15="http://schemas.microsoft.com/office/powerpoint/2012/main" userId="84db9f2e3271810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1B0A2"/>
    <a:srgbClr val="00B0F0"/>
    <a:srgbClr val="DFF8FF"/>
    <a:srgbClr val="DFF7FF"/>
    <a:srgbClr val="EDEB02"/>
    <a:srgbClr val="E0F5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69" autoAdjust="0"/>
    <p:restoredTop sz="96076" autoAdjust="0"/>
  </p:normalViewPr>
  <p:slideViewPr>
    <p:cSldViewPr>
      <p:cViewPr varScale="1">
        <p:scale>
          <a:sx n="115" d="100"/>
          <a:sy n="115" d="100"/>
        </p:scale>
        <p:origin x="1672" y="184"/>
      </p:cViewPr>
      <p:guideLst>
        <p:guide orient="horz" pos="2160"/>
        <p:guide pos="2880"/>
      </p:guideLst>
    </p:cSldViewPr>
  </p:slideViewPr>
  <p:outlineViewPr>
    <p:cViewPr>
      <p:scale>
        <a:sx n="33" d="100"/>
        <a:sy n="33" d="100"/>
      </p:scale>
      <p:origin x="0" y="5436"/>
    </p:cViewPr>
  </p:outlineViewPr>
  <p:notesTextViewPr>
    <p:cViewPr>
      <p:scale>
        <a:sx n="125" d="100"/>
        <a:sy n="125" d="100"/>
      </p:scale>
      <p:origin x="0" y="0"/>
    </p:cViewPr>
  </p:notesTextViewPr>
  <p:sorterViewPr>
    <p:cViewPr>
      <p:scale>
        <a:sx n="100" d="100"/>
        <a:sy n="100" d="100"/>
      </p:scale>
      <p:origin x="0" y="0"/>
    </p:cViewPr>
  </p:sorterViewPr>
  <p:notesViewPr>
    <p:cSldViewPr>
      <p:cViewPr>
        <p:scale>
          <a:sx n="136" d="100"/>
          <a:sy n="136" d="100"/>
        </p:scale>
        <p:origin x="3000" y="-12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commentAuthors" Target="commentAuthors.xml"/><Relationship Id="rId68"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notesMaster" Target="notesMasters/notes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69" Type="http://schemas.openxmlformats.org/officeDocument/2006/relationships/customXml" Target="../customXml/item2.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handoutMaster" Target="handoutMasters/handoutMaster1.xml"/><Relationship Id="rId7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diagrams/colors1.xml><?xml version="1.0" encoding="utf-8"?>
<dgm:colorsDef xmlns:dgm="http://schemas.openxmlformats.org/drawingml/2006/diagram" xmlns:a="http://schemas.openxmlformats.org/drawingml/2006/main" uniqueId="urn:microsoft.com/office/officeart/2005/8/colors/accent1_3#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DB5D4E-3F31-464D-83A0-89DE17DC2F29}" type="doc">
      <dgm:prSet loTypeId="urn:microsoft.com/office/officeart/2005/8/layout/venn1" loCatId="relationship" qsTypeId="urn:microsoft.com/office/officeart/2005/8/quickstyle/simple1#5" qsCatId="simple" csTypeId="urn:microsoft.com/office/officeart/2005/8/colors/accent1_3#3" csCatId="accent1" phldr="1"/>
      <dgm:spPr/>
    </dgm:pt>
    <dgm:pt modelId="{686F7FA4-53EA-4173-AAB5-14F60D5E6235}" type="pres">
      <dgm:prSet presAssocID="{F7DB5D4E-3F31-464D-83A0-89DE17DC2F29}" presName="compositeShape" presStyleCnt="0">
        <dgm:presLayoutVars>
          <dgm:chMax val="7"/>
          <dgm:dir/>
          <dgm:resizeHandles val="exact"/>
        </dgm:presLayoutVars>
      </dgm:prSet>
      <dgm:spPr/>
    </dgm:pt>
  </dgm:ptLst>
  <dgm:cxnLst>
    <dgm:cxn modelId="{2D3B7C71-B093-4FF0-BFBA-0511C79F47C6}" type="presOf" srcId="{F7DB5D4E-3F31-464D-83A0-89DE17DC2F29}" destId="{686F7FA4-53EA-4173-AAB5-14F60D5E6235}" srcOrd="0"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DCBEFD3-666E-478F-A999-4D7229208EB4}" type="doc">
      <dgm:prSet loTypeId="urn:microsoft.com/office/officeart/2005/8/layout/vList2" loCatId="list" qsTypeId="urn:microsoft.com/office/officeart/2005/8/quickstyle/simple1#6" qsCatId="simple" csTypeId="urn:microsoft.com/office/officeart/2005/8/colors/accent1_2#3" csCatId="accent1"/>
      <dgm:spPr/>
      <dgm:t>
        <a:bodyPr/>
        <a:lstStyle/>
        <a:p>
          <a:endParaRPr kumimoji="1" lang="ja-JP" altLang="en-US"/>
        </a:p>
      </dgm:t>
    </dgm:pt>
    <dgm:pt modelId="{FFB3ABF6-0FE6-4A0D-84F5-DD2B1BA89309}" type="pres">
      <dgm:prSet presAssocID="{ADCBEFD3-666E-478F-A999-4D7229208EB4}" presName="linear" presStyleCnt="0">
        <dgm:presLayoutVars>
          <dgm:animLvl val="lvl"/>
          <dgm:resizeHandles val="exact"/>
        </dgm:presLayoutVars>
      </dgm:prSet>
      <dgm:spPr/>
    </dgm:pt>
  </dgm:ptLst>
  <dgm:cxnLst>
    <dgm:cxn modelId="{3FBB4FAE-C46E-481B-A601-A2DD73B31A76}" type="presOf" srcId="{ADCBEFD3-666E-478F-A999-4D7229208EB4}" destId="{FFB3ABF6-0FE6-4A0D-84F5-DD2B1BA8930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2945659" cy="496332"/>
          </a:xfrm>
          <a:prstGeom prst="rect">
            <a:avLst/>
          </a:prstGeom>
        </p:spPr>
        <p:txBody>
          <a:bodyPr vert="horz" lIns="95552" tIns="47777" rIns="95552" bIns="47777" rtlCol="0"/>
          <a:lstStyle>
            <a:lvl1pPr algn="l">
              <a:defRPr sz="1300"/>
            </a:lvl1pPr>
          </a:lstStyle>
          <a:p>
            <a:endParaRPr kumimoji="1" lang="ja-JP" altLang="en-US"/>
          </a:p>
        </p:txBody>
      </p:sp>
      <p:sp>
        <p:nvSpPr>
          <p:cNvPr id="3" name="日付プレースホルダー 2"/>
          <p:cNvSpPr>
            <a:spLocks noGrp="1"/>
          </p:cNvSpPr>
          <p:nvPr>
            <p:ph type="dt" sz="quarter" idx="1"/>
          </p:nvPr>
        </p:nvSpPr>
        <p:spPr>
          <a:xfrm>
            <a:off x="3850443" y="2"/>
            <a:ext cx="2945659" cy="496332"/>
          </a:xfrm>
          <a:prstGeom prst="rect">
            <a:avLst/>
          </a:prstGeom>
        </p:spPr>
        <p:txBody>
          <a:bodyPr vert="horz" lIns="95552" tIns="47777" rIns="95552" bIns="47777" rtlCol="0"/>
          <a:lstStyle>
            <a:lvl1pPr algn="r">
              <a:defRPr sz="1300"/>
            </a:lvl1pPr>
          </a:lstStyle>
          <a:p>
            <a:fld id="{0632950A-C172-406D-98B8-2A5170C303D1}" type="datetimeFigureOut">
              <a:rPr kumimoji="1" lang="ja-JP" altLang="en-US" smtClean="0"/>
              <a:t>2026/8/18</a:t>
            </a:fld>
            <a:endParaRPr kumimoji="1" lang="ja-JP" altLang="en-US"/>
          </a:p>
        </p:txBody>
      </p:sp>
      <p:sp>
        <p:nvSpPr>
          <p:cNvPr id="4" name="フッター プレースホルダー 3"/>
          <p:cNvSpPr>
            <a:spLocks noGrp="1"/>
          </p:cNvSpPr>
          <p:nvPr>
            <p:ph type="ftr" sz="quarter" idx="2"/>
          </p:nvPr>
        </p:nvSpPr>
        <p:spPr>
          <a:xfrm>
            <a:off x="0" y="9428585"/>
            <a:ext cx="2945659" cy="496332"/>
          </a:xfrm>
          <a:prstGeom prst="rect">
            <a:avLst/>
          </a:prstGeom>
        </p:spPr>
        <p:txBody>
          <a:bodyPr vert="horz" lIns="95552" tIns="47777" rIns="95552" bIns="47777" rtlCol="0" anchor="b"/>
          <a:lstStyle>
            <a:lvl1pPr algn="l">
              <a:defRPr sz="1300"/>
            </a:lvl1pPr>
          </a:lstStyle>
          <a:p>
            <a:endParaRPr kumimoji="1" lang="ja-JP" altLang="en-US"/>
          </a:p>
        </p:txBody>
      </p:sp>
      <p:sp>
        <p:nvSpPr>
          <p:cNvPr id="5" name="スライド番号プレースホルダー 4"/>
          <p:cNvSpPr>
            <a:spLocks noGrp="1"/>
          </p:cNvSpPr>
          <p:nvPr>
            <p:ph type="sldNum" sz="quarter" idx="3"/>
          </p:nvPr>
        </p:nvSpPr>
        <p:spPr>
          <a:xfrm>
            <a:off x="3850443" y="9428585"/>
            <a:ext cx="2945659" cy="496332"/>
          </a:xfrm>
          <a:prstGeom prst="rect">
            <a:avLst/>
          </a:prstGeom>
        </p:spPr>
        <p:txBody>
          <a:bodyPr vert="horz" lIns="95552" tIns="47777" rIns="95552" bIns="47777" rtlCol="0" anchor="b"/>
          <a:lstStyle>
            <a:lvl1pPr algn="r">
              <a:defRPr sz="1300"/>
            </a:lvl1pPr>
          </a:lstStyle>
          <a:p>
            <a:fld id="{5947801C-900A-4A46-92C8-F8862300DE6F}" type="slidenum">
              <a:rPr kumimoji="1" lang="ja-JP" altLang="en-US" smtClean="0"/>
              <a:t>‹#›</a:t>
            </a:fld>
            <a:endParaRPr kumimoji="1" lang="ja-JP" altLang="en-US"/>
          </a:p>
        </p:txBody>
      </p:sp>
    </p:spTree>
    <p:extLst>
      <p:ext uri="{BB962C8B-B14F-4D97-AF65-F5344CB8AC3E}">
        <p14:creationId xmlns:p14="http://schemas.microsoft.com/office/powerpoint/2010/main" val="257623919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2945659" cy="496332"/>
          </a:xfrm>
          <a:prstGeom prst="rect">
            <a:avLst/>
          </a:prstGeom>
        </p:spPr>
        <p:txBody>
          <a:bodyPr vert="horz" lIns="95552" tIns="47777" rIns="95552" bIns="47777" rtlCol="0"/>
          <a:lstStyle>
            <a:lvl1pPr algn="l">
              <a:defRPr sz="1300"/>
            </a:lvl1pPr>
          </a:lstStyle>
          <a:p>
            <a:endParaRPr kumimoji="1" lang="ja-JP" altLang="en-US"/>
          </a:p>
        </p:txBody>
      </p:sp>
      <p:sp>
        <p:nvSpPr>
          <p:cNvPr id="3" name="日付プレースホルダー 2"/>
          <p:cNvSpPr>
            <a:spLocks noGrp="1"/>
          </p:cNvSpPr>
          <p:nvPr>
            <p:ph type="dt" idx="1"/>
          </p:nvPr>
        </p:nvSpPr>
        <p:spPr>
          <a:xfrm>
            <a:off x="3850443" y="2"/>
            <a:ext cx="2945659" cy="496332"/>
          </a:xfrm>
          <a:prstGeom prst="rect">
            <a:avLst/>
          </a:prstGeom>
        </p:spPr>
        <p:txBody>
          <a:bodyPr vert="horz" lIns="95552" tIns="47777" rIns="95552" bIns="47777" rtlCol="0"/>
          <a:lstStyle>
            <a:lvl1pPr algn="r">
              <a:defRPr sz="1300"/>
            </a:lvl1pPr>
          </a:lstStyle>
          <a:p>
            <a:fld id="{1A01D59D-E55F-4E89-9125-197F54BF4ABF}" type="datetimeFigureOut">
              <a:rPr kumimoji="1" lang="ja-JP" altLang="en-US" smtClean="0"/>
              <a:t>2026/8/18</a:t>
            </a:fld>
            <a:endParaRPr kumimoji="1" lang="ja-JP" altLang="en-US"/>
          </a:p>
        </p:txBody>
      </p:sp>
      <p:sp>
        <p:nvSpPr>
          <p:cNvPr id="4" name="スライド イメージ プレースホルダー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5552" tIns="47777" rIns="95552" bIns="47777" rtlCol="0" anchor="ctr"/>
          <a:lstStyle/>
          <a:p>
            <a:endParaRPr lang="ja-JP" altLang="en-US"/>
          </a:p>
        </p:txBody>
      </p:sp>
      <p:sp>
        <p:nvSpPr>
          <p:cNvPr id="5" name="ノート プレースホルダー 4"/>
          <p:cNvSpPr>
            <a:spLocks noGrp="1"/>
          </p:cNvSpPr>
          <p:nvPr>
            <p:ph type="body" sz="quarter" idx="3"/>
          </p:nvPr>
        </p:nvSpPr>
        <p:spPr>
          <a:xfrm>
            <a:off x="679768" y="4715153"/>
            <a:ext cx="5438140" cy="4466987"/>
          </a:xfrm>
          <a:prstGeom prst="rect">
            <a:avLst/>
          </a:prstGeom>
        </p:spPr>
        <p:txBody>
          <a:bodyPr vert="horz" lIns="95552" tIns="47777" rIns="95552" bIns="4777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585"/>
            <a:ext cx="2945659" cy="496332"/>
          </a:xfrm>
          <a:prstGeom prst="rect">
            <a:avLst/>
          </a:prstGeom>
        </p:spPr>
        <p:txBody>
          <a:bodyPr vert="horz" lIns="95552" tIns="47777" rIns="95552" bIns="47777"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850443" y="9428585"/>
            <a:ext cx="2945659" cy="496332"/>
          </a:xfrm>
          <a:prstGeom prst="rect">
            <a:avLst/>
          </a:prstGeom>
        </p:spPr>
        <p:txBody>
          <a:bodyPr vert="horz" lIns="95552" tIns="47777" rIns="95552" bIns="47777" rtlCol="0" anchor="b"/>
          <a:lstStyle>
            <a:lvl1pPr algn="r">
              <a:defRPr sz="1300"/>
            </a:lvl1pPr>
          </a:lstStyle>
          <a:p>
            <a:fld id="{DD1510EF-8C4E-48BB-8CF6-51BFDDFFFB49}" type="slidenum">
              <a:rPr kumimoji="1" lang="ja-JP" altLang="en-US" smtClean="0"/>
              <a:t>‹#›</a:t>
            </a:fld>
            <a:endParaRPr kumimoji="1" lang="ja-JP" altLang="en-US"/>
          </a:p>
        </p:txBody>
      </p:sp>
    </p:spTree>
    <p:extLst>
      <p:ext uri="{BB962C8B-B14F-4D97-AF65-F5344CB8AC3E}">
        <p14:creationId xmlns:p14="http://schemas.microsoft.com/office/powerpoint/2010/main" val="1925602412"/>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本講義は、児童期の相談支援が目指す方向性と、相談支援専門員・児童発達支援管理責任者の協働を扱うことを伝える。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制度や計画作成の手順だけでなく、子どもの権利、生活全体、地域での育ちを講義全体の軸に置く。</a:t>
            </a:r>
          </a:p>
          <a:p>
            <a:endParaRPr kumimoji="1" lang="ja-JP" altLang="en-US"/>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1</a:t>
            </a:fld>
            <a:endParaRPr kumimoji="1" lang="ja-JP" altLang="en-US"/>
          </a:p>
        </p:txBody>
      </p:sp>
    </p:spTree>
    <p:extLst>
      <p:ext uri="{BB962C8B-B14F-4D97-AF65-F5344CB8AC3E}">
        <p14:creationId xmlns:p14="http://schemas.microsoft.com/office/powerpoint/2010/main" val="743984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5DD70-91DC-5C98-87CA-FC33DDEF1B8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84250D9-F257-E993-F0AB-546C89EB9689}"/>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DC09A061-AAA9-BFEE-29A5-BD55AA711C3C}"/>
              </a:ext>
            </a:extLst>
          </p:cNvPr>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サービス、大人、事業所、現在の課題だけでなく、子どもの生活、意思、地域、将来へ視野を広げる。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目の前の支援を否定するのではなく、それを生活全体と今後の育ちの中に位置付け直す。</a:t>
            </a:r>
          </a:p>
          <a:p>
            <a:endParaRPr kumimoji="1" lang="ja-JP" altLang="en-US"/>
          </a:p>
        </p:txBody>
      </p:sp>
      <p:sp>
        <p:nvSpPr>
          <p:cNvPr id="4" name="フッター プレースホルダー 3">
            <a:extLst>
              <a:ext uri="{FF2B5EF4-FFF2-40B4-BE49-F238E27FC236}">
                <a16:creationId xmlns:a16="http://schemas.microsoft.com/office/drawing/2014/main" id="{BA845F97-DE2A-3D9B-B420-8BBAB7EC1E0D}"/>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007598A5-F18F-1371-9AB6-44E735F17241}"/>
              </a:ext>
            </a:extLst>
          </p:cNvPr>
          <p:cNvSpPr>
            <a:spLocks noGrp="1"/>
          </p:cNvSpPr>
          <p:nvPr>
            <p:ph type="sldNum" sz="quarter" idx="5"/>
          </p:nvPr>
        </p:nvSpPr>
        <p:spPr/>
        <p:txBody>
          <a:bodyPr/>
          <a:lstStyle/>
          <a:p>
            <a:fld id="{DD1510EF-8C4E-48BB-8CF6-51BFDDFFFB49}" type="slidenum">
              <a:rPr kumimoji="1" lang="ja-JP" altLang="en-US" smtClean="0"/>
              <a:t>11</a:t>
            </a:fld>
            <a:endParaRPr kumimoji="1" lang="ja-JP" altLang="en-US"/>
          </a:p>
        </p:txBody>
      </p:sp>
    </p:spTree>
    <p:extLst>
      <p:ext uri="{BB962C8B-B14F-4D97-AF65-F5344CB8AC3E}">
        <p14:creationId xmlns:p14="http://schemas.microsoft.com/office/powerpoint/2010/main" val="7012694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71A25-C10E-996C-F172-960BDE90218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98A2848-E3D4-8E51-07CE-F9F6F302AE4E}"/>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F9C2E391-0B0F-A28C-71AF-B40DC0DA1A1D}"/>
              </a:ext>
            </a:extLst>
          </p:cNvPr>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児童期では、現在の安心や楽しさと、成長・移行を見通した切れ目のない支援の両方が必要である。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最終的な目的はサービス利用ではなく、子どもの権利、参加、ウェルビーイングを含む暮らしの実現である。</a:t>
            </a:r>
          </a:p>
          <a:p>
            <a:endParaRPr kumimoji="1" lang="ja-JP" altLang="en-US"/>
          </a:p>
        </p:txBody>
      </p:sp>
      <p:sp>
        <p:nvSpPr>
          <p:cNvPr id="4" name="フッター プレースホルダー 3">
            <a:extLst>
              <a:ext uri="{FF2B5EF4-FFF2-40B4-BE49-F238E27FC236}">
                <a16:creationId xmlns:a16="http://schemas.microsoft.com/office/drawing/2014/main" id="{7E3E24DD-7888-D831-4E52-EFD10C6B6631}"/>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43DB092-5F02-2C23-2E31-515A8CEAE49A}"/>
              </a:ext>
            </a:extLst>
          </p:cNvPr>
          <p:cNvSpPr>
            <a:spLocks noGrp="1"/>
          </p:cNvSpPr>
          <p:nvPr>
            <p:ph type="sldNum" sz="quarter" idx="5"/>
          </p:nvPr>
        </p:nvSpPr>
        <p:spPr/>
        <p:txBody>
          <a:bodyPr/>
          <a:lstStyle/>
          <a:p>
            <a:fld id="{DD1510EF-8C4E-48BB-8CF6-51BFDDFFFB49}" type="slidenum">
              <a:rPr kumimoji="1" lang="ja-JP" altLang="en-US" smtClean="0"/>
              <a:t>12</a:t>
            </a:fld>
            <a:endParaRPr kumimoji="1" lang="ja-JP" altLang="en-US"/>
          </a:p>
        </p:txBody>
      </p:sp>
    </p:spTree>
    <p:extLst>
      <p:ext uri="{BB962C8B-B14F-4D97-AF65-F5344CB8AC3E}">
        <p14:creationId xmlns:p14="http://schemas.microsoft.com/office/powerpoint/2010/main" val="291768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F9B42-85D5-E88A-5F15-6B226B5F8D5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20B736E-EA63-1BC0-B233-F3F2CC899DCE}"/>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CACE1B07-8A40-C7A6-D91E-5C959A7888C8}"/>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B0107A80-11B6-E76B-84C5-287087A9CB38}"/>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0A7C6165-3410-93AF-262C-391F42D9D492}"/>
              </a:ext>
            </a:extLst>
          </p:cNvPr>
          <p:cNvSpPr>
            <a:spLocks noGrp="1"/>
          </p:cNvSpPr>
          <p:nvPr>
            <p:ph type="sldNum" sz="quarter" idx="5"/>
          </p:nvPr>
        </p:nvSpPr>
        <p:spPr/>
        <p:txBody>
          <a:bodyPr/>
          <a:lstStyle/>
          <a:p>
            <a:fld id="{DD1510EF-8C4E-48BB-8CF6-51BFDDFFFB49}" type="slidenum">
              <a:rPr kumimoji="1" lang="ja-JP" altLang="en-US" smtClean="0"/>
              <a:t>13</a:t>
            </a:fld>
            <a:endParaRPr kumimoji="1" lang="ja-JP" altLang="en-US"/>
          </a:p>
        </p:txBody>
      </p:sp>
    </p:spTree>
    <p:extLst>
      <p:ext uri="{BB962C8B-B14F-4D97-AF65-F5344CB8AC3E}">
        <p14:creationId xmlns:p14="http://schemas.microsoft.com/office/powerpoint/2010/main" val="28083737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683CB-BE0B-F6EB-DE77-52CC21831B9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05AA75A-442C-AEC6-EC3C-942DE70B0FBB}"/>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8053E2E5-A6D8-D480-0E5D-1CEA83CC5DAA}"/>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FB54C649-7421-40AD-C582-CB7D7701B09D}"/>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CA63414-5551-9EB0-0A3C-CBE4434899D5}"/>
              </a:ext>
            </a:extLst>
          </p:cNvPr>
          <p:cNvSpPr>
            <a:spLocks noGrp="1"/>
          </p:cNvSpPr>
          <p:nvPr>
            <p:ph type="sldNum" sz="quarter" idx="5"/>
          </p:nvPr>
        </p:nvSpPr>
        <p:spPr/>
        <p:txBody>
          <a:bodyPr/>
          <a:lstStyle/>
          <a:p>
            <a:fld id="{DD1510EF-8C4E-48BB-8CF6-51BFDDFFFB49}" type="slidenum">
              <a:rPr kumimoji="1" lang="ja-JP" altLang="en-US" smtClean="0"/>
              <a:t>14</a:t>
            </a:fld>
            <a:endParaRPr kumimoji="1" lang="ja-JP" altLang="en-US"/>
          </a:p>
        </p:txBody>
      </p:sp>
    </p:spTree>
    <p:extLst>
      <p:ext uri="{BB962C8B-B14F-4D97-AF65-F5344CB8AC3E}">
        <p14:creationId xmlns:p14="http://schemas.microsoft.com/office/powerpoint/2010/main" val="3484359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29905-3BAB-EB59-FF2B-49A7149494E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627A92D-960C-832B-2102-6A3433BD129E}"/>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EDAC24E0-1701-AF23-3256-C2B3C7987F17}"/>
              </a:ext>
            </a:extLst>
          </p:cNvPr>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意思は最初から明確に存在するとは限らず、安心、情報、経験、選択の積み重ねの中で形づくられる。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「本人に聞いたが答えられなかった」で終わらず、理解しやすい情報と選べる経験を準備する。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日常の遊びや地域参加も意思形成の基盤であり、会議の直前だけの聞き取りに限定しない。</a:t>
            </a:r>
          </a:p>
          <a:p>
            <a:endParaRPr kumimoji="1" lang="ja-JP" altLang="en-US"/>
          </a:p>
        </p:txBody>
      </p:sp>
      <p:sp>
        <p:nvSpPr>
          <p:cNvPr id="4" name="フッター プレースホルダー 3">
            <a:extLst>
              <a:ext uri="{FF2B5EF4-FFF2-40B4-BE49-F238E27FC236}">
                <a16:creationId xmlns:a16="http://schemas.microsoft.com/office/drawing/2014/main" id="{E0129A45-B5E3-0F8C-ECD4-DD767EA3F40E}"/>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5F22F2C-9A0A-2FF4-2B81-D3FC53EE8E23}"/>
              </a:ext>
            </a:extLst>
          </p:cNvPr>
          <p:cNvSpPr>
            <a:spLocks noGrp="1"/>
          </p:cNvSpPr>
          <p:nvPr>
            <p:ph type="sldNum" sz="quarter" idx="5"/>
          </p:nvPr>
        </p:nvSpPr>
        <p:spPr/>
        <p:txBody>
          <a:bodyPr/>
          <a:lstStyle/>
          <a:p>
            <a:fld id="{DD1510EF-8C4E-48BB-8CF6-51BFDDFFFB49}" type="slidenum">
              <a:rPr kumimoji="1" lang="ja-JP" altLang="en-US" smtClean="0"/>
              <a:t>15</a:t>
            </a:fld>
            <a:endParaRPr kumimoji="1" lang="ja-JP" altLang="en-US"/>
          </a:p>
        </p:txBody>
      </p:sp>
    </p:spTree>
    <p:extLst>
      <p:ext uri="{BB962C8B-B14F-4D97-AF65-F5344CB8AC3E}">
        <p14:creationId xmlns:p14="http://schemas.microsoft.com/office/powerpoint/2010/main" val="41417126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1AB2C-5AE1-0C3D-A7A7-5F399E5056B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EF51E6B-3162-6674-1570-FF16D3765044}"/>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D5A1E2F0-D3C4-A342-E3C6-52E03780F2C1}"/>
              </a:ext>
            </a:extLst>
          </p:cNvPr>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言語表現だけでなく、表情、視線、行動、選択、拒否等も意思の表れとして丁寧に捉える。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本人に合うコミュニケーション手段と、安心して表せる環境を整えることが支援者の役割である。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代弁する場合も支援者の解釈で決めず、可能な方法で本人に確認しながら意見をまとめる。</a:t>
            </a:r>
          </a:p>
          <a:p>
            <a:endParaRPr kumimoji="1" lang="ja-JP" altLang="en-US"/>
          </a:p>
        </p:txBody>
      </p:sp>
      <p:sp>
        <p:nvSpPr>
          <p:cNvPr id="4" name="フッター プレースホルダー 3">
            <a:extLst>
              <a:ext uri="{FF2B5EF4-FFF2-40B4-BE49-F238E27FC236}">
                <a16:creationId xmlns:a16="http://schemas.microsoft.com/office/drawing/2014/main" id="{99B089B8-F9A7-57AD-68D4-FF762B4F8425}"/>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6D9AFC3F-9EFB-543A-89CC-A2AAAE53DBF6}"/>
              </a:ext>
            </a:extLst>
          </p:cNvPr>
          <p:cNvSpPr>
            <a:spLocks noGrp="1"/>
          </p:cNvSpPr>
          <p:nvPr>
            <p:ph type="sldNum" sz="quarter" idx="5"/>
          </p:nvPr>
        </p:nvSpPr>
        <p:spPr/>
        <p:txBody>
          <a:bodyPr/>
          <a:lstStyle/>
          <a:p>
            <a:fld id="{DD1510EF-8C4E-48BB-8CF6-51BFDDFFFB49}" type="slidenum">
              <a:rPr kumimoji="1" lang="ja-JP" altLang="en-US" smtClean="0"/>
              <a:t>16</a:t>
            </a:fld>
            <a:endParaRPr kumimoji="1" lang="ja-JP" altLang="en-US"/>
          </a:p>
        </p:txBody>
      </p:sp>
    </p:spTree>
    <p:extLst>
      <p:ext uri="{BB962C8B-B14F-4D97-AF65-F5344CB8AC3E}">
        <p14:creationId xmlns:p14="http://schemas.microsoft.com/office/powerpoint/2010/main" val="28965815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A8F60-9461-8589-5FC7-5744EC0E77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C2CEAA5-6311-7BC0-ADA4-83F6B95F3D6B}"/>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33F6DA41-7174-13E7-3AFC-7A35B5BFE02D}"/>
              </a:ext>
            </a:extLst>
          </p:cNvPr>
          <p:cNvSpPr>
            <a:spLocks noGrp="1"/>
          </p:cNvSpPr>
          <p:nvPr>
            <p:ph type="body" idx="1"/>
          </p:nvPr>
        </p:nvSpPr>
        <p:spPr/>
        <p:txBody>
          <a:bodyPr/>
          <a:lstStyle/>
          <a:p>
            <a:pPr lvl="0"/>
            <a:r>
              <a:rPr lang="ja-JP" altLang="en-US"/>
              <a:t>・</a:t>
            </a:r>
            <a:r>
              <a:rPr lang="ja-JP" altLang="ja-JP"/>
              <a:t>①意思形成→②意思表出→③意見形成→④意見表明→⑤意見実現は、相互に関連し、日々の生活の中で繰り返されるプロセスとして捉える。 </a:t>
            </a:r>
          </a:p>
          <a:p>
            <a:pPr lvl="0"/>
            <a:r>
              <a:rPr lang="ja-JP" altLang="en-US"/>
              <a:t>・</a:t>
            </a:r>
            <a:r>
              <a:rPr lang="ja-JP" altLang="ja-JP"/>
              <a:t>意思・意見を支える全体を通して、こどもの意見を尊重し、最善の利益を優先して考慮する。 </a:t>
            </a:r>
          </a:p>
          <a:p>
            <a:pPr lvl="0"/>
            <a:r>
              <a:rPr lang="ja-JP" altLang="en-US"/>
              <a:t>・</a:t>
            </a:r>
            <a:r>
              <a:rPr lang="ja-JP" altLang="ja-JP"/>
              <a:t>特に意見実現では、表明された意見をできる限り反映し、実現が難しい場合も理由を丁寧に説明する。</a:t>
            </a:r>
          </a:p>
          <a:p>
            <a:endParaRPr kumimoji="1" lang="ja-JP" altLang="en-US"/>
          </a:p>
        </p:txBody>
      </p:sp>
      <p:sp>
        <p:nvSpPr>
          <p:cNvPr id="4" name="フッター プレースホルダー 3">
            <a:extLst>
              <a:ext uri="{FF2B5EF4-FFF2-40B4-BE49-F238E27FC236}">
                <a16:creationId xmlns:a16="http://schemas.microsoft.com/office/drawing/2014/main" id="{ADB6340F-A436-DE41-E18A-7BE0895827A1}"/>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71557FE-720A-6743-4317-224A0CBAC44E}"/>
              </a:ext>
            </a:extLst>
          </p:cNvPr>
          <p:cNvSpPr>
            <a:spLocks noGrp="1"/>
          </p:cNvSpPr>
          <p:nvPr>
            <p:ph type="sldNum" sz="quarter" idx="5"/>
          </p:nvPr>
        </p:nvSpPr>
        <p:spPr/>
        <p:txBody>
          <a:bodyPr/>
          <a:lstStyle/>
          <a:p>
            <a:fld id="{DD1510EF-8C4E-48BB-8CF6-51BFDDFFFB49}" type="slidenum">
              <a:rPr kumimoji="1" lang="ja-JP" altLang="en-US" smtClean="0"/>
              <a:t>17</a:t>
            </a:fld>
            <a:endParaRPr kumimoji="1" lang="ja-JP" altLang="en-US"/>
          </a:p>
        </p:txBody>
      </p:sp>
    </p:spTree>
    <p:extLst>
      <p:ext uri="{BB962C8B-B14F-4D97-AF65-F5344CB8AC3E}">
        <p14:creationId xmlns:p14="http://schemas.microsoft.com/office/powerpoint/2010/main" val="11916029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39FD7-AECD-B53B-99AE-2E8971DB692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BB705E7-9EF2-3336-50B5-E83B323A8583}"/>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391856F8-A9C8-12EB-8F16-541A5CD9DB78}"/>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D6D894BD-2588-0159-9B4F-7348F16AF4AE}"/>
              </a:ext>
            </a:extLst>
          </p:cNvPr>
          <p:cNvSpPr>
            <a:spLocks noGrp="1"/>
          </p:cNvSpPr>
          <p:nvPr>
            <p:ph type="ftr" sz="quarter" idx="10"/>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E8E9AEF-62E4-E8E3-51B2-07529CBCA17D}"/>
              </a:ext>
            </a:extLst>
          </p:cNvPr>
          <p:cNvSpPr>
            <a:spLocks noGrp="1"/>
          </p:cNvSpPr>
          <p:nvPr>
            <p:ph type="sldNum" sz="quarter" idx="11"/>
          </p:nvPr>
        </p:nvSpPr>
        <p:spPr/>
        <p:txBody>
          <a:bodyPr/>
          <a:lstStyle/>
          <a:p>
            <a:fld id="{DD1510EF-8C4E-48BB-8CF6-51BFDDFFFB49}" type="slidenum">
              <a:rPr kumimoji="1" lang="ja-JP" altLang="en-US" smtClean="0"/>
              <a:t>18</a:t>
            </a:fld>
            <a:endParaRPr kumimoji="1" lang="ja-JP" altLang="en-US"/>
          </a:p>
        </p:txBody>
      </p:sp>
    </p:spTree>
    <p:extLst>
      <p:ext uri="{BB962C8B-B14F-4D97-AF65-F5344CB8AC3E}">
        <p14:creationId xmlns:p14="http://schemas.microsoft.com/office/powerpoint/2010/main" val="2804133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BC8E3-0DF3-7CB1-85E9-F22AEC8B66C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7BE0F39-F8D3-4B5D-A397-F795F8B19FC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7379C71-1E5D-8D06-FA34-0508FE31732E}"/>
              </a:ext>
            </a:extLst>
          </p:cNvPr>
          <p:cNvSpPr>
            <a:spLocks noGrp="1"/>
          </p:cNvSpPr>
          <p:nvPr>
            <p:ph type="body" idx="1"/>
          </p:nvPr>
        </p:nvSpPr>
        <p:spPr/>
        <p:txBody>
          <a:bodyPr/>
          <a:lstStyle/>
          <a:p>
            <a:pPr lvl="0"/>
            <a:r>
              <a:rPr lang="ja-JP" altLang="en-US"/>
              <a:t>・</a:t>
            </a:r>
            <a:r>
              <a:rPr lang="ja-JP" altLang="ja-JP"/>
              <a:t>ICFは、子どもの状態だけでなく、活動・参加・環境との相互作用から生活全体を捉えるための共通の枠組みである。</a:t>
            </a:r>
          </a:p>
          <a:p>
            <a:pPr lvl="0"/>
            <a:r>
              <a:rPr lang="ja-JP" altLang="en-US"/>
              <a:t>・</a:t>
            </a:r>
            <a:r>
              <a:rPr lang="ja-JP" altLang="ja-JP"/>
              <a:t>生活モデル・社会モデルを踏まえ、困難を子どもだけの課題とせず、本人への支援と環境調整の両面から必要な支援を考える。</a:t>
            </a:r>
          </a:p>
          <a:p>
            <a:pPr lvl="0"/>
            <a:r>
              <a:rPr lang="ja-JP" altLang="en-US"/>
              <a:t>・</a:t>
            </a:r>
            <a:r>
              <a:rPr lang="ja-JP" altLang="ja-JP"/>
              <a:t>人権モデルを基盤として、子どもの尊厳、意思・意見、最善の利益を尊重し、その子らしい成長・参加・ウェルビーイングを子どもとともに支える。</a:t>
            </a:r>
          </a:p>
          <a:p>
            <a:endParaRPr kumimoji="1" lang="ja-JP" altLang="en-US"/>
          </a:p>
        </p:txBody>
      </p:sp>
      <p:sp>
        <p:nvSpPr>
          <p:cNvPr id="4" name="フッター プレースホルダー 3">
            <a:extLst>
              <a:ext uri="{FF2B5EF4-FFF2-40B4-BE49-F238E27FC236}">
                <a16:creationId xmlns:a16="http://schemas.microsoft.com/office/drawing/2014/main" id="{F9452FAA-6BCA-8ECC-67D5-344907227690}"/>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43C6AB7-B8B3-BBFF-6381-7C76B9660FF4}"/>
              </a:ext>
            </a:extLst>
          </p:cNvPr>
          <p:cNvSpPr>
            <a:spLocks noGrp="1"/>
          </p:cNvSpPr>
          <p:nvPr>
            <p:ph type="sldNum" sz="quarter" idx="5"/>
          </p:nvPr>
        </p:nvSpPr>
        <p:spPr/>
        <p:txBody>
          <a:bodyPr/>
          <a:lstStyle/>
          <a:p>
            <a:fld id="{DD1510EF-8C4E-48BB-8CF6-51BFDDFFFB49}" type="slidenum">
              <a:rPr kumimoji="1" lang="ja-JP" altLang="en-US" smtClean="0"/>
              <a:t>19</a:t>
            </a:fld>
            <a:endParaRPr kumimoji="1" lang="ja-JP" altLang="en-US"/>
          </a:p>
        </p:txBody>
      </p:sp>
    </p:spTree>
    <p:extLst>
      <p:ext uri="{BB962C8B-B14F-4D97-AF65-F5344CB8AC3E}">
        <p14:creationId xmlns:p14="http://schemas.microsoft.com/office/powerpoint/2010/main" val="5122076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7EF3B-6E1D-4356-2C74-DA189D2C253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07662BE-785B-B1AC-4D5A-8B91F270239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CEB8D73-FBB0-4488-EF5D-0135231100D4}"/>
              </a:ext>
            </a:extLst>
          </p:cNvPr>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・中</a:t>
            </a:r>
            <a:r>
              <a:rPr kumimoji="1" lang="ja-JP" altLang="ja-JP" sz="1200" kern="1200">
                <a:solidFill>
                  <a:schemeClr val="tx1"/>
                </a:solidFill>
                <a:effectLst/>
                <a:latin typeface="+mn-lt"/>
                <a:ea typeface="+mn-ea"/>
                <a:cs typeface="+mn-cs"/>
              </a:rPr>
              <a:t>心は個人の意思であり、診断やサービスではなく本人の望む生活からアセスメントを始める。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家庭、園・学校、地域、健康、人間関係など、複数の生活場面を相互に関連付けて捉える。</a:t>
            </a:r>
          </a:p>
          <a:p>
            <a:endParaRPr kumimoji="1" lang="ja-JP" altLang="en-US"/>
          </a:p>
        </p:txBody>
      </p:sp>
      <p:sp>
        <p:nvSpPr>
          <p:cNvPr id="4" name="フッター プレースホルダー 3">
            <a:extLst>
              <a:ext uri="{FF2B5EF4-FFF2-40B4-BE49-F238E27FC236}">
                <a16:creationId xmlns:a16="http://schemas.microsoft.com/office/drawing/2014/main" id="{AF4C671F-AE2E-D840-74B7-593C78CA017A}"/>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53A5A02-C9A4-EF45-6761-E9AC27BBE56A}"/>
              </a:ext>
            </a:extLst>
          </p:cNvPr>
          <p:cNvSpPr>
            <a:spLocks noGrp="1"/>
          </p:cNvSpPr>
          <p:nvPr>
            <p:ph type="sldNum" sz="quarter" idx="5"/>
          </p:nvPr>
        </p:nvSpPr>
        <p:spPr/>
        <p:txBody>
          <a:bodyPr/>
          <a:lstStyle/>
          <a:p>
            <a:fld id="{DD1510EF-8C4E-48BB-8CF6-51BFDDFFFB49}" type="slidenum">
              <a:rPr kumimoji="1" lang="ja-JP" altLang="en-US" smtClean="0"/>
              <a:t>20</a:t>
            </a:fld>
            <a:endParaRPr kumimoji="1" lang="ja-JP" altLang="en-US"/>
          </a:p>
        </p:txBody>
      </p:sp>
    </p:spTree>
    <p:extLst>
      <p:ext uri="{BB962C8B-B14F-4D97-AF65-F5344CB8AC3E}">
        <p14:creationId xmlns:p14="http://schemas.microsoft.com/office/powerpoint/2010/main" val="483315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en-US" altLang="ja-JP" dirty="0"/>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2</a:t>
            </a:fld>
            <a:endParaRPr kumimoji="1" lang="ja-JP" altLang="en-US"/>
          </a:p>
        </p:txBody>
      </p:sp>
    </p:spTree>
    <p:extLst>
      <p:ext uri="{BB962C8B-B14F-4D97-AF65-F5344CB8AC3E}">
        <p14:creationId xmlns:p14="http://schemas.microsoft.com/office/powerpoint/2010/main" val="16480523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0F1B2-3B3F-9E57-1F7F-366352C46A5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95CF77A-BD94-9873-FB82-CA5F228DB03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26B016E-31C6-88A8-464D-08C3416BA826}"/>
              </a:ext>
            </a:extLst>
          </p:cNvPr>
          <p:cNvSpPr>
            <a:spLocks noGrp="1"/>
          </p:cNvSpPr>
          <p:nvPr>
            <p:ph type="body" idx="1"/>
          </p:nvPr>
        </p:nvSpPr>
        <p:spPr/>
        <p:txBody>
          <a:bodyPr/>
          <a:lstStyle/>
          <a:p>
            <a:pPr lvl="0"/>
            <a:r>
              <a:rPr lang="ja-JP" altLang="en-US"/>
              <a:t>・</a:t>
            </a:r>
            <a:r>
              <a:rPr lang="ja-JP" altLang="ja-JP"/>
              <a:t>相談支援専門員は、すべての分野に詳しくなることよりも、</a:t>
            </a:r>
            <a:r>
              <a:rPr lang="ja-JP" altLang="ja-JP" b="0"/>
              <a:t>本人に何が必要かを見極め、必要な専門職や支援につなぐことが重要。 </a:t>
            </a:r>
          </a:p>
          <a:p>
            <a:pPr lvl="0"/>
            <a:r>
              <a:rPr lang="ja-JP" altLang="en-US" b="0"/>
              <a:t>・</a:t>
            </a:r>
            <a:r>
              <a:rPr lang="ja-JP" altLang="ja-JP" b="0"/>
              <a:t>一人の課題への対応だけで終わらせず、そこから見えてきた課題を、地域の資源や支援体制の課題として捉え、関係者と共有する視点を持つ。 </a:t>
            </a:r>
          </a:p>
          <a:p>
            <a:pPr lvl="0"/>
            <a:r>
              <a:rPr lang="ja-JP" altLang="en-US" b="0"/>
              <a:t>・</a:t>
            </a:r>
            <a:r>
              <a:rPr lang="ja-JP" altLang="ja-JP" b="0"/>
              <a:t>相談支援の専門性は、単に紹介できる支援先を多く知っていることではなく、本人を中心とした共通の目標をつくり、関係者が一緒に支援できるよう調整する力。</a:t>
            </a:r>
          </a:p>
          <a:p>
            <a:endParaRPr kumimoji="1" lang="ja-JP" altLang="en-US"/>
          </a:p>
        </p:txBody>
      </p:sp>
      <p:sp>
        <p:nvSpPr>
          <p:cNvPr id="4" name="フッター プレースホルダー 3">
            <a:extLst>
              <a:ext uri="{FF2B5EF4-FFF2-40B4-BE49-F238E27FC236}">
                <a16:creationId xmlns:a16="http://schemas.microsoft.com/office/drawing/2014/main" id="{50121395-854B-7CA4-41A9-4513D9B4AB1C}"/>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328CA1F2-57B5-B2D0-A1AF-35C2853D68F6}"/>
              </a:ext>
            </a:extLst>
          </p:cNvPr>
          <p:cNvSpPr>
            <a:spLocks noGrp="1"/>
          </p:cNvSpPr>
          <p:nvPr>
            <p:ph type="sldNum" sz="quarter" idx="5"/>
          </p:nvPr>
        </p:nvSpPr>
        <p:spPr/>
        <p:txBody>
          <a:bodyPr/>
          <a:lstStyle/>
          <a:p>
            <a:fld id="{DD1510EF-8C4E-48BB-8CF6-51BFDDFFFB49}" type="slidenum">
              <a:rPr kumimoji="1" lang="ja-JP" altLang="en-US" smtClean="0"/>
              <a:t>21</a:t>
            </a:fld>
            <a:endParaRPr kumimoji="1" lang="ja-JP" altLang="en-US"/>
          </a:p>
        </p:txBody>
      </p:sp>
    </p:spTree>
    <p:extLst>
      <p:ext uri="{BB962C8B-B14F-4D97-AF65-F5344CB8AC3E}">
        <p14:creationId xmlns:p14="http://schemas.microsoft.com/office/powerpoint/2010/main" val="11038056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PlaceHolder 1"/>
          <p:cNvSpPr>
            <a:spLocks noGrp="1" noRot="1" noChangeAspect="1"/>
          </p:cNvSpPr>
          <p:nvPr>
            <p:ph type="sldImg"/>
          </p:nvPr>
        </p:nvSpPr>
        <p:spPr>
          <a:xfrm>
            <a:off x="0" y="0"/>
            <a:ext cx="0" cy="0"/>
          </a:xfrm>
          <a:prstGeom prst="rect">
            <a:avLst/>
          </a:prstGeom>
          <a:ln w="0">
            <a:noFill/>
          </a:ln>
        </p:spPr>
      </p:sp>
      <p:sp>
        <p:nvSpPr>
          <p:cNvPr id="51" name="PlaceHolder 2"/>
          <p:cNvSpPr>
            <a:spLocks noGrp="1"/>
          </p:cNvSpPr>
          <p:nvPr>
            <p:ph type="body"/>
          </p:nvPr>
        </p:nvSpPr>
        <p:spPr>
          <a:xfrm>
            <a:off x="0" y="0"/>
            <a:ext cx="360" cy="360"/>
          </a:xfrm>
          <a:prstGeom prst="rect">
            <a:avLst/>
          </a:prstGeom>
          <a:noFill/>
          <a:ln w="0">
            <a:noFill/>
          </a:ln>
        </p:spPr>
        <p:txBody>
          <a:bodyPr lIns="90000" tIns="-44640" rIns="90000" bIns="-44640" anchor="t">
            <a:noAutofit/>
          </a:bodyPr>
          <a:lstStyle/>
          <a:p>
            <a:pPr indent="0" algn="l">
              <a:lnSpc>
                <a:spcPct val="100000"/>
              </a:lnSpc>
              <a:buNone/>
              <a:tabLst>
                <a:tab pos="0" algn="l"/>
              </a:tabLst>
            </a:pPr>
            <a:endParaRPr lang="en-US" sz="2000" b="0" u="none" strike="noStrike" dirty="0">
              <a:solidFill>
                <a:srgbClr val="000000"/>
              </a:solidFill>
              <a:effectLst/>
              <a:uFillTx/>
              <a:latin typeface="Arial"/>
            </a:endParaRPr>
          </a:p>
        </p:txBody>
      </p:sp>
      <p:sp>
        <p:nvSpPr>
          <p:cNvPr id="52" name="PlaceHolder 3"/>
          <p:cNvSpPr>
            <a:spLocks noGrp="1"/>
          </p:cNvSpPr>
          <p:nvPr>
            <p:ph type="sldNum" idx="4"/>
          </p:nvPr>
        </p:nvSpPr>
        <p:spPr>
          <a:xfrm>
            <a:off x="0" y="0"/>
            <a:ext cx="360" cy="360"/>
          </a:xfrm>
          <a:prstGeom prst="rect">
            <a:avLst/>
          </a:prstGeom>
          <a:noFill/>
          <a:ln w="0">
            <a:noFill/>
          </a:ln>
        </p:spPr>
        <p:txBody>
          <a:bodyPr lIns="90000" tIns="-44640" rIns="90000" bIns="-44640" anchor="t">
            <a:noAutofit/>
          </a:bodyPr>
          <a:lstStyle/>
          <a:p>
            <a:pPr indent="0" algn="l">
              <a:buNone/>
            </a:pPr>
            <a:endParaRPr lang="en-US" sz="1800" b="0" u="none" strike="noStrike">
              <a:solidFill>
                <a:srgbClr val="000000"/>
              </a:solidFill>
              <a:effectLst/>
              <a:uFillTx/>
              <a:latin typeface="OpenSymbo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C6981-8663-E532-3984-711EB8F4A52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4987B96-9DA6-870D-5BDB-5006E7BC155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B54C94D-1656-704C-96B5-39137B9D4E3A}"/>
              </a:ext>
            </a:extLst>
          </p:cNvPr>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支援者にとって理解できる説明でも、保護者の生活状況や経験によって受け止め方は異なる。</a:t>
            </a:r>
          </a:p>
          <a:p>
            <a:endParaRPr kumimoji="1" lang="ja-JP" altLang="en-US"/>
          </a:p>
        </p:txBody>
      </p:sp>
      <p:sp>
        <p:nvSpPr>
          <p:cNvPr id="4" name="フッター プレースホルダー 3">
            <a:extLst>
              <a:ext uri="{FF2B5EF4-FFF2-40B4-BE49-F238E27FC236}">
                <a16:creationId xmlns:a16="http://schemas.microsoft.com/office/drawing/2014/main" id="{A006B48C-75EA-3EC2-208A-192507A86ECE}"/>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35A5FB8-C2FA-451C-D198-7BA492AD60B8}"/>
              </a:ext>
            </a:extLst>
          </p:cNvPr>
          <p:cNvSpPr>
            <a:spLocks noGrp="1"/>
          </p:cNvSpPr>
          <p:nvPr>
            <p:ph type="sldNum" sz="quarter" idx="5"/>
          </p:nvPr>
        </p:nvSpPr>
        <p:spPr/>
        <p:txBody>
          <a:bodyPr/>
          <a:lstStyle/>
          <a:p>
            <a:fld id="{DD1510EF-8C4E-48BB-8CF6-51BFDDFFFB49}" type="slidenum">
              <a:rPr kumimoji="1" lang="ja-JP" altLang="en-US" smtClean="0"/>
              <a:t>23</a:t>
            </a:fld>
            <a:endParaRPr kumimoji="1" lang="ja-JP" altLang="en-US"/>
          </a:p>
        </p:txBody>
      </p:sp>
    </p:spTree>
    <p:extLst>
      <p:ext uri="{BB962C8B-B14F-4D97-AF65-F5344CB8AC3E}">
        <p14:creationId xmlns:p14="http://schemas.microsoft.com/office/powerpoint/2010/main" val="9423929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632ED-92A4-D83D-1D9A-74A537C39A8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161DA9E-D82E-E0D5-0C25-C731C2DFCE8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467E721-7F4F-E858-583E-F2EACFBE8544}"/>
              </a:ext>
            </a:extLst>
          </p:cNvPr>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情報が多いほど選びやすくなるとは限らず、不安や判断負担を高める場合がある。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制度名や専門用語を並べるだけでは、本人・家族の生活との関係が見えにくい。</a:t>
            </a:r>
          </a:p>
          <a:p>
            <a:endParaRPr kumimoji="1" lang="ja-JP" altLang="en-US"/>
          </a:p>
        </p:txBody>
      </p:sp>
      <p:sp>
        <p:nvSpPr>
          <p:cNvPr id="4" name="フッター プレースホルダー 3">
            <a:extLst>
              <a:ext uri="{FF2B5EF4-FFF2-40B4-BE49-F238E27FC236}">
                <a16:creationId xmlns:a16="http://schemas.microsoft.com/office/drawing/2014/main" id="{9887C250-0590-4D34-D19D-30B7479C69B4}"/>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3AED2DF6-B272-A87F-38AB-25C0495B2B1E}"/>
              </a:ext>
            </a:extLst>
          </p:cNvPr>
          <p:cNvSpPr>
            <a:spLocks noGrp="1"/>
          </p:cNvSpPr>
          <p:nvPr>
            <p:ph type="sldNum" sz="quarter" idx="5"/>
          </p:nvPr>
        </p:nvSpPr>
        <p:spPr/>
        <p:txBody>
          <a:bodyPr/>
          <a:lstStyle/>
          <a:p>
            <a:fld id="{DD1510EF-8C4E-48BB-8CF6-51BFDDFFFB49}" type="slidenum">
              <a:rPr kumimoji="1" lang="ja-JP" altLang="en-US" smtClean="0"/>
              <a:t>24</a:t>
            </a:fld>
            <a:endParaRPr kumimoji="1" lang="ja-JP" altLang="en-US"/>
          </a:p>
        </p:txBody>
      </p:sp>
    </p:spTree>
    <p:extLst>
      <p:ext uri="{BB962C8B-B14F-4D97-AF65-F5344CB8AC3E}">
        <p14:creationId xmlns:p14="http://schemas.microsoft.com/office/powerpoint/2010/main" val="11521227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283C9-2333-020D-BA28-6F9B1BF070E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B60099A-1B0E-CCBD-879F-16DAB2E68362}"/>
              </a:ext>
            </a:extLst>
          </p:cNvPr>
          <p:cNvSpPr>
            <a:spLocks noGrp="1" noRot="1" noChangeAspect="1"/>
          </p:cNvSpPr>
          <p:nvPr>
            <p:ph type="sldImg"/>
          </p:nvPr>
        </p:nvSpPr>
        <p:spPr>
          <a:xfrm>
            <a:off x="1108075" y="812800"/>
            <a:ext cx="5343525" cy="4008438"/>
          </a:xfrm>
        </p:spPr>
      </p:sp>
      <p:sp>
        <p:nvSpPr>
          <p:cNvPr id="3" name="ノート プレースホルダー 2">
            <a:extLst>
              <a:ext uri="{FF2B5EF4-FFF2-40B4-BE49-F238E27FC236}">
                <a16:creationId xmlns:a16="http://schemas.microsoft.com/office/drawing/2014/main" id="{4B596EBA-66E1-C6D5-FE68-79FB107EA951}"/>
              </a:ext>
            </a:extLst>
          </p:cNvPr>
          <p:cNvSpPr>
            <a:spLocks noGrp="1"/>
          </p:cNvSpPr>
          <p:nvPr>
            <p:ph type="body" idx="1"/>
          </p:nvPr>
        </p:nvSpPr>
        <p:spPr/>
        <p:txBody>
          <a:bodyPr/>
          <a:lstStyle/>
          <a:p>
            <a:pPr lvl="0"/>
            <a:r>
              <a:rPr kumimoji="1" lang="ja-JP" altLang="ja-JP" sz="1200" kern="1200">
                <a:solidFill>
                  <a:schemeClr val="tx1"/>
                </a:solidFill>
                <a:effectLst/>
                <a:latin typeface="+mn-lt"/>
                <a:ea typeface="+mn-ea"/>
                <a:cs typeface="+mn-cs"/>
              </a:rPr>
              <a:t>フ</a:t>
            </a:r>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ィルターは支援者が選択肢を狭める意味ではなく、本人・家族の希望に沿って理解しやすく整理する働き。</a:t>
            </a:r>
          </a:p>
          <a:p>
            <a:pPr lvl="0"/>
            <a:r>
              <a:rPr kumimoji="1" lang="ja-JP" altLang="ja-JP" sz="1200" kern="1200">
                <a:solidFill>
                  <a:schemeClr val="tx1"/>
                </a:solidFill>
                <a:effectLst/>
                <a:latin typeface="+mn-lt"/>
                <a:ea typeface="+mn-ea"/>
                <a:cs typeface="+mn-cs"/>
              </a:rPr>
              <a:t>情</a:t>
            </a:r>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報提供の後に、理解、疑問、迷い、選択の変更可能性を確認するところまで支援に含む。</a:t>
            </a:r>
          </a:p>
          <a:p>
            <a:endParaRPr kumimoji="1" lang="ja-JP" altLang="en-US"/>
          </a:p>
        </p:txBody>
      </p:sp>
      <p:sp>
        <p:nvSpPr>
          <p:cNvPr id="4" name="スライド番号プレースホルダー 3">
            <a:extLst>
              <a:ext uri="{FF2B5EF4-FFF2-40B4-BE49-F238E27FC236}">
                <a16:creationId xmlns:a16="http://schemas.microsoft.com/office/drawing/2014/main" id="{BCF37C46-3442-29C9-538E-8B95227D2BD7}"/>
              </a:ext>
            </a:extLst>
          </p:cNvPr>
          <p:cNvSpPr>
            <a:spLocks noGrp="1"/>
          </p:cNvSpPr>
          <p:nvPr>
            <p:ph type="sldNum" idx="3"/>
          </p:nvPr>
        </p:nvSpPr>
        <p:spPr/>
        <p:txBody>
          <a:bodyPr/>
          <a:lstStyle/>
          <a:p>
            <a:pPr indent="0" algn="r">
              <a:buNone/>
            </a:pPr>
            <a:fld id="{D59F5BD9-C52C-4132-8844-C8B90CC78ECD}" type="slidenum">
              <a:rPr lang="en-US" sz="1400" b="0" u="none" strike="noStrike" smtClean="0">
                <a:solidFill>
                  <a:srgbClr val="000000"/>
                </a:solidFill>
                <a:effectLst/>
                <a:uFillTx/>
                <a:latin typeface="OpenSymbol"/>
              </a:rPr>
              <a:t>25</a:t>
            </a:fld>
            <a:endParaRPr lang="en-US" sz="1400" b="0" u="none" strike="noStrike">
              <a:solidFill>
                <a:srgbClr val="000000"/>
              </a:solidFill>
              <a:effectLst/>
              <a:uFillTx/>
              <a:latin typeface="OpenSymbol"/>
            </a:endParaRPr>
          </a:p>
        </p:txBody>
      </p:sp>
    </p:spTree>
    <p:extLst>
      <p:ext uri="{BB962C8B-B14F-4D97-AF65-F5344CB8AC3E}">
        <p14:creationId xmlns:p14="http://schemas.microsoft.com/office/powerpoint/2010/main" val="2201418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PlaceHolder 1"/>
          <p:cNvSpPr>
            <a:spLocks noGrp="1" noRot="1" noChangeAspect="1"/>
          </p:cNvSpPr>
          <p:nvPr>
            <p:ph type="sldImg"/>
          </p:nvPr>
        </p:nvSpPr>
        <p:spPr>
          <a:xfrm>
            <a:off x="0" y="0"/>
            <a:ext cx="0" cy="0"/>
          </a:xfrm>
          <a:prstGeom prst="rect">
            <a:avLst/>
          </a:prstGeom>
          <a:ln w="0">
            <a:noFill/>
          </a:ln>
        </p:spPr>
        <p:txBody>
          <a:bodyPr/>
          <a:lstStyle/>
          <a:p>
            <a:endParaRPr lang="ja-JP" altLang="en-US"/>
          </a:p>
        </p:txBody>
      </p:sp>
      <p:sp>
        <p:nvSpPr>
          <p:cNvPr id="194" name="PlaceHolder 2"/>
          <p:cNvSpPr>
            <a:spLocks noGrp="1"/>
          </p:cNvSpPr>
          <p:nvPr>
            <p:ph type="body"/>
          </p:nvPr>
        </p:nvSpPr>
        <p:spPr>
          <a:xfrm>
            <a:off x="0" y="0"/>
            <a:ext cx="360" cy="360"/>
          </a:xfrm>
          <a:prstGeom prst="rect">
            <a:avLst/>
          </a:prstGeom>
          <a:noFill/>
          <a:ln w="0">
            <a:noFill/>
          </a:ln>
        </p:spPr>
        <p:txBody>
          <a:bodyPr lIns="90000" tIns="-44640" rIns="90000" bIns="-44640" anchor="t">
            <a:noAutofit/>
          </a:bodyPr>
          <a:lstStyle/>
          <a:p>
            <a:pPr indent="0" algn="l">
              <a:lnSpc>
                <a:spcPct val="100000"/>
              </a:lnSpc>
              <a:buNone/>
            </a:pPr>
            <a:endParaRPr lang="en-US" sz="2000" b="0" u="none" strike="noStrike" dirty="0">
              <a:solidFill>
                <a:srgbClr val="000000"/>
              </a:solidFill>
              <a:effectLst/>
              <a:uFillTx/>
              <a:latin typeface="Arial"/>
            </a:endParaRPr>
          </a:p>
        </p:txBody>
      </p:sp>
      <p:sp>
        <p:nvSpPr>
          <p:cNvPr id="195" name="PlaceHolder 3"/>
          <p:cNvSpPr>
            <a:spLocks noGrp="1"/>
          </p:cNvSpPr>
          <p:nvPr>
            <p:ph type="sldNum" idx="50"/>
          </p:nvPr>
        </p:nvSpPr>
        <p:spPr>
          <a:xfrm>
            <a:off x="0" y="0"/>
            <a:ext cx="360" cy="360"/>
          </a:xfrm>
          <a:prstGeom prst="rect">
            <a:avLst/>
          </a:prstGeom>
          <a:noFill/>
          <a:ln w="0">
            <a:noFill/>
          </a:ln>
        </p:spPr>
        <p:txBody>
          <a:bodyPr lIns="90000" tIns="-44640" rIns="90000" bIns="-44640" anchor="t">
            <a:noAutofit/>
          </a:bodyPr>
          <a:lstStyle/>
          <a:p>
            <a:pPr indent="0" algn="l">
              <a:buNone/>
            </a:pPr>
            <a:endParaRPr lang="en-US" sz="1800" b="0" u="none" strike="noStrike">
              <a:solidFill>
                <a:srgbClr val="000000"/>
              </a:solidFill>
              <a:effectLst/>
              <a:uFillTx/>
              <a:latin typeface="OpenSymbo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5FDEA-C9AE-DE67-B9C3-913239A28B1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67EE182-B22C-BF70-18A9-213DB74690C5}"/>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978714FB-FF54-A455-AFFE-32C380F0C8F0}"/>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AB201562-523B-6815-AD16-998404FA2146}"/>
              </a:ext>
            </a:extLst>
          </p:cNvPr>
          <p:cNvSpPr>
            <a:spLocks noGrp="1"/>
          </p:cNvSpPr>
          <p:nvPr>
            <p:ph type="ftr" sz="quarter" idx="10"/>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2C00577-8811-33CB-C1A2-CCAAF3403913}"/>
              </a:ext>
            </a:extLst>
          </p:cNvPr>
          <p:cNvSpPr>
            <a:spLocks noGrp="1"/>
          </p:cNvSpPr>
          <p:nvPr>
            <p:ph type="sldNum" sz="quarter" idx="11"/>
          </p:nvPr>
        </p:nvSpPr>
        <p:spPr/>
        <p:txBody>
          <a:bodyPr/>
          <a:lstStyle/>
          <a:p>
            <a:fld id="{DD1510EF-8C4E-48BB-8CF6-51BFDDFFFB49}" type="slidenum">
              <a:rPr kumimoji="1" lang="ja-JP" altLang="en-US" smtClean="0"/>
              <a:t>27</a:t>
            </a:fld>
            <a:endParaRPr kumimoji="1" lang="ja-JP" altLang="en-US"/>
          </a:p>
        </p:txBody>
      </p:sp>
    </p:spTree>
    <p:extLst>
      <p:ext uri="{BB962C8B-B14F-4D97-AF65-F5344CB8AC3E}">
        <p14:creationId xmlns:p14="http://schemas.microsoft.com/office/powerpoint/2010/main" val="17053548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D3BBB-5268-B1AE-7064-B0D3F20F0064}"/>
            </a:ext>
          </a:extLst>
        </p:cNvPr>
        <p:cNvGrpSpPr/>
        <p:nvPr/>
      </p:nvGrpSpPr>
      <p:grpSpPr>
        <a:xfrm>
          <a:off x="0" y="0"/>
          <a:ext cx="0" cy="0"/>
          <a:chOff x="0" y="0"/>
          <a:chExt cx="0" cy="0"/>
        </a:xfrm>
      </p:grpSpPr>
      <p:sp>
        <p:nvSpPr>
          <p:cNvPr id="155" name="PlaceHolder 1">
            <a:extLst>
              <a:ext uri="{FF2B5EF4-FFF2-40B4-BE49-F238E27FC236}">
                <a16:creationId xmlns:a16="http://schemas.microsoft.com/office/drawing/2014/main" id="{49A79773-7E81-ACA1-AEEF-9EF32BF20004}"/>
              </a:ext>
            </a:extLst>
          </p:cNvPr>
          <p:cNvSpPr>
            <a:spLocks noGrp="1" noRot="1" noChangeAspect="1"/>
          </p:cNvSpPr>
          <p:nvPr>
            <p:ph type="sldImg"/>
          </p:nvPr>
        </p:nvSpPr>
        <p:spPr>
          <a:xfrm>
            <a:off x="0" y="0"/>
            <a:ext cx="0" cy="0"/>
          </a:xfrm>
          <a:prstGeom prst="rect">
            <a:avLst/>
          </a:prstGeom>
          <a:ln w="0">
            <a:noFill/>
          </a:ln>
        </p:spPr>
        <p:txBody>
          <a:bodyPr/>
          <a:lstStyle/>
          <a:p>
            <a:endParaRPr lang="ja-JP" altLang="en-US"/>
          </a:p>
        </p:txBody>
      </p:sp>
      <p:sp>
        <p:nvSpPr>
          <p:cNvPr id="156" name="PlaceHolder 2">
            <a:extLst>
              <a:ext uri="{FF2B5EF4-FFF2-40B4-BE49-F238E27FC236}">
                <a16:creationId xmlns:a16="http://schemas.microsoft.com/office/drawing/2014/main" id="{4B9D6D04-2F7A-14E4-3308-F4C3292F86D3}"/>
              </a:ext>
            </a:extLst>
          </p:cNvPr>
          <p:cNvSpPr>
            <a:spLocks noGrp="1"/>
          </p:cNvSpPr>
          <p:nvPr>
            <p:ph type="body"/>
          </p:nvPr>
        </p:nvSpPr>
        <p:spPr>
          <a:xfrm>
            <a:off x="0" y="0"/>
            <a:ext cx="360" cy="360"/>
          </a:xfrm>
          <a:prstGeom prst="rect">
            <a:avLst/>
          </a:prstGeom>
          <a:noFill/>
          <a:ln w="0">
            <a:noFill/>
          </a:ln>
        </p:spPr>
        <p:txBody>
          <a:bodyPr lIns="90000" tIns="-44640" rIns="90000" bIns="-44640" anchor="t">
            <a:noAutofit/>
          </a:bodyPr>
          <a:lstStyle/>
          <a:p>
            <a:pPr indent="0" algn="l">
              <a:lnSpc>
                <a:spcPct val="100000"/>
              </a:lnSpc>
              <a:buNone/>
            </a:pPr>
            <a:endParaRPr lang="en-US" sz="2000" b="0" u="none" strike="noStrike" dirty="0">
              <a:solidFill>
                <a:srgbClr val="000000"/>
              </a:solidFill>
              <a:effectLst/>
              <a:uFillTx/>
              <a:latin typeface="Arial"/>
            </a:endParaRPr>
          </a:p>
        </p:txBody>
      </p:sp>
      <p:sp>
        <p:nvSpPr>
          <p:cNvPr id="157" name="PlaceHolder 3">
            <a:extLst>
              <a:ext uri="{FF2B5EF4-FFF2-40B4-BE49-F238E27FC236}">
                <a16:creationId xmlns:a16="http://schemas.microsoft.com/office/drawing/2014/main" id="{D52398B8-8D3A-2548-5566-2CA75D61CFBA}"/>
              </a:ext>
            </a:extLst>
          </p:cNvPr>
          <p:cNvSpPr>
            <a:spLocks noGrp="1"/>
          </p:cNvSpPr>
          <p:nvPr>
            <p:ph type="sldNum" idx="44"/>
          </p:nvPr>
        </p:nvSpPr>
        <p:spPr>
          <a:xfrm>
            <a:off x="0" y="0"/>
            <a:ext cx="360" cy="360"/>
          </a:xfrm>
          <a:prstGeom prst="rect">
            <a:avLst/>
          </a:prstGeom>
          <a:noFill/>
          <a:ln w="0">
            <a:noFill/>
          </a:ln>
        </p:spPr>
        <p:txBody>
          <a:bodyPr lIns="90000" tIns="-44640" rIns="90000" bIns="-44640" anchor="t">
            <a:noAutofit/>
          </a:bodyPr>
          <a:lstStyle/>
          <a:p>
            <a:pPr indent="0" algn="l">
              <a:buNone/>
            </a:pPr>
            <a:endParaRPr lang="en-US" sz="1800" b="0" u="none" strike="noStrike">
              <a:solidFill>
                <a:srgbClr val="000000"/>
              </a:solidFill>
              <a:effectLst/>
              <a:uFillTx/>
              <a:latin typeface="OpenSymbol"/>
            </a:endParaRPr>
          </a:p>
        </p:txBody>
      </p:sp>
    </p:spTree>
    <p:extLst>
      <p:ext uri="{BB962C8B-B14F-4D97-AF65-F5344CB8AC3E}">
        <p14:creationId xmlns:p14="http://schemas.microsoft.com/office/powerpoint/2010/main" val="7964499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PlaceHolder 1"/>
          <p:cNvSpPr>
            <a:spLocks noGrp="1" noRot="1" noChangeAspect="1"/>
          </p:cNvSpPr>
          <p:nvPr>
            <p:ph type="sldImg"/>
          </p:nvPr>
        </p:nvSpPr>
        <p:spPr>
          <a:xfrm>
            <a:off x="0" y="0"/>
            <a:ext cx="0" cy="0"/>
          </a:xfrm>
          <a:prstGeom prst="rect">
            <a:avLst/>
          </a:prstGeom>
          <a:ln w="0">
            <a:noFill/>
          </a:ln>
        </p:spPr>
        <p:txBody>
          <a:bodyPr/>
          <a:lstStyle/>
          <a:p>
            <a:endParaRPr lang="ja-JP" altLang="en-US"/>
          </a:p>
        </p:txBody>
      </p:sp>
      <p:sp>
        <p:nvSpPr>
          <p:cNvPr id="159" name="PlaceHolder 2"/>
          <p:cNvSpPr>
            <a:spLocks noGrp="1"/>
          </p:cNvSpPr>
          <p:nvPr>
            <p:ph type="body"/>
          </p:nvPr>
        </p:nvSpPr>
        <p:spPr>
          <a:xfrm>
            <a:off x="0" y="0"/>
            <a:ext cx="360" cy="360"/>
          </a:xfrm>
          <a:prstGeom prst="rect">
            <a:avLst/>
          </a:prstGeom>
          <a:noFill/>
          <a:ln w="0">
            <a:noFill/>
          </a:ln>
        </p:spPr>
        <p:txBody>
          <a:bodyPr lIns="90000" tIns="-44640" rIns="90000" bIns="-44640" anchor="t">
            <a:noAutofit/>
          </a:bodyPr>
          <a:lstStyle/>
          <a:p>
            <a:pPr indent="0" algn="l">
              <a:lnSpc>
                <a:spcPct val="100000"/>
              </a:lnSpc>
              <a:buNone/>
            </a:pPr>
            <a:endParaRPr lang="en-US" sz="2000" b="0" u="none" strike="noStrike" dirty="0">
              <a:solidFill>
                <a:srgbClr val="000000"/>
              </a:solidFill>
              <a:effectLst/>
              <a:uFillTx/>
              <a:latin typeface="Arial"/>
            </a:endParaRPr>
          </a:p>
        </p:txBody>
      </p:sp>
      <p:sp>
        <p:nvSpPr>
          <p:cNvPr id="160" name="PlaceHolder 3"/>
          <p:cNvSpPr>
            <a:spLocks noGrp="1"/>
          </p:cNvSpPr>
          <p:nvPr>
            <p:ph type="sldNum" idx="45"/>
          </p:nvPr>
        </p:nvSpPr>
        <p:spPr>
          <a:xfrm>
            <a:off x="0" y="0"/>
            <a:ext cx="360" cy="360"/>
          </a:xfrm>
          <a:prstGeom prst="rect">
            <a:avLst/>
          </a:prstGeom>
          <a:noFill/>
          <a:ln w="0">
            <a:noFill/>
          </a:ln>
        </p:spPr>
        <p:txBody>
          <a:bodyPr lIns="90000" tIns="-44640" rIns="90000" bIns="-44640" anchor="t">
            <a:noAutofit/>
          </a:bodyPr>
          <a:lstStyle/>
          <a:p>
            <a:pPr indent="0" algn="l">
              <a:buNone/>
            </a:pPr>
            <a:endParaRPr lang="en-US" sz="1800" b="0" u="none" strike="noStrike">
              <a:solidFill>
                <a:srgbClr val="000000"/>
              </a:solidFill>
              <a:effectLst/>
              <a:uFillTx/>
              <a:latin typeface="OpenSymbo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PlaceHolder 1"/>
          <p:cNvSpPr>
            <a:spLocks noGrp="1" noRot="1" noChangeAspect="1"/>
          </p:cNvSpPr>
          <p:nvPr>
            <p:ph type="sldImg"/>
          </p:nvPr>
        </p:nvSpPr>
        <p:spPr>
          <a:xfrm>
            <a:off x="0" y="0"/>
            <a:ext cx="0" cy="0"/>
          </a:xfrm>
          <a:prstGeom prst="rect">
            <a:avLst/>
          </a:prstGeom>
          <a:ln w="0">
            <a:noFill/>
          </a:ln>
        </p:spPr>
        <p:txBody>
          <a:bodyPr/>
          <a:lstStyle/>
          <a:p>
            <a:endParaRPr lang="ja-JP" altLang="en-US"/>
          </a:p>
        </p:txBody>
      </p:sp>
      <p:sp>
        <p:nvSpPr>
          <p:cNvPr id="162" name="PlaceHolder 2"/>
          <p:cNvSpPr>
            <a:spLocks noGrp="1"/>
          </p:cNvSpPr>
          <p:nvPr>
            <p:ph type="body"/>
          </p:nvPr>
        </p:nvSpPr>
        <p:spPr>
          <a:xfrm>
            <a:off x="0" y="0"/>
            <a:ext cx="360" cy="360"/>
          </a:xfrm>
          <a:prstGeom prst="rect">
            <a:avLst/>
          </a:prstGeom>
          <a:noFill/>
          <a:ln w="0">
            <a:noFill/>
          </a:ln>
        </p:spPr>
        <p:txBody>
          <a:bodyPr lIns="90000" tIns="-44640" rIns="90000" bIns="-44640" anchor="t">
            <a:noAutofit/>
          </a:bodyPr>
          <a:lstStyle/>
          <a:p>
            <a:pPr indent="0" algn="l">
              <a:lnSpc>
                <a:spcPct val="100000"/>
              </a:lnSpc>
              <a:buNone/>
            </a:pPr>
            <a:endParaRPr lang="en-US" sz="2000" b="0" u="none" strike="noStrike" dirty="0">
              <a:solidFill>
                <a:srgbClr val="000000"/>
              </a:solidFill>
              <a:effectLst/>
              <a:uFillTx/>
              <a:latin typeface="Arial"/>
            </a:endParaRPr>
          </a:p>
        </p:txBody>
      </p:sp>
      <p:sp>
        <p:nvSpPr>
          <p:cNvPr id="163" name="PlaceHolder 3"/>
          <p:cNvSpPr>
            <a:spLocks noGrp="1"/>
          </p:cNvSpPr>
          <p:nvPr>
            <p:ph type="sldNum" idx="46"/>
          </p:nvPr>
        </p:nvSpPr>
        <p:spPr>
          <a:xfrm>
            <a:off x="0" y="0"/>
            <a:ext cx="360" cy="360"/>
          </a:xfrm>
          <a:prstGeom prst="rect">
            <a:avLst/>
          </a:prstGeom>
          <a:noFill/>
          <a:ln w="0">
            <a:noFill/>
          </a:ln>
        </p:spPr>
        <p:txBody>
          <a:bodyPr lIns="90000" tIns="-44640" rIns="90000" bIns="-44640" anchor="t">
            <a:noAutofit/>
          </a:bodyPr>
          <a:lstStyle/>
          <a:p>
            <a:pPr indent="0" algn="l">
              <a:buNone/>
            </a:pPr>
            <a:endParaRPr lang="en-US" sz="1800" b="0" u="none" strike="noStrike">
              <a:solidFill>
                <a:srgbClr val="000000"/>
              </a:solidFill>
              <a:effectLst/>
              <a:uFillTx/>
              <a:latin typeface="OpenSymbo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en-US" altLang="ja-JP" dirty="0"/>
          </a:p>
        </p:txBody>
      </p:sp>
      <p:sp>
        <p:nvSpPr>
          <p:cNvPr id="4" name="フッター プレースホルダー 3"/>
          <p:cNvSpPr>
            <a:spLocks noGrp="1"/>
          </p:cNvSpPr>
          <p:nvPr>
            <p:ph type="ftr" sz="quarter" idx="10"/>
          </p:nvPr>
        </p:nvSpPr>
        <p:spPr/>
        <p:txBody>
          <a:bodyPr/>
          <a:lstStyle/>
          <a:p>
            <a:endParaRPr lang="ja-JP" altLang="en-US">
              <a:solidFill>
                <a:prstClr val="black"/>
              </a:solidFill>
            </a:endParaRPr>
          </a:p>
        </p:txBody>
      </p:sp>
      <p:sp>
        <p:nvSpPr>
          <p:cNvPr id="5" name="スライド番号プレースホルダー 4"/>
          <p:cNvSpPr>
            <a:spLocks noGrp="1"/>
          </p:cNvSpPr>
          <p:nvPr>
            <p:ph type="sldNum" sz="quarter" idx="11"/>
          </p:nvPr>
        </p:nvSpPr>
        <p:spPr/>
        <p:txBody>
          <a:bodyPr/>
          <a:lstStyle/>
          <a:p>
            <a:fld id="{DD1510EF-8C4E-48BB-8CF6-51BFDDFFFB49}" type="slidenum">
              <a:rPr lang="ja-JP" altLang="en-US" smtClean="0">
                <a:solidFill>
                  <a:prstClr val="black"/>
                </a:solidFill>
              </a:rPr>
              <a:pPr/>
              <a:t>3</a:t>
            </a:fld>
            <a:endParaRPr lang="ja-JP" altLang="en-US">
              <a:solidFill>
                <a:prstClr val="black"/>
              </a:solidFill>
            </a:endParaRPr>
          </a:p>
        </p:txBody>
      </p:sp>
    </p:spTree>
    <p:extLst>
      <p:ext uri="{BB962C8B-B14F-4D97-AF65-F5344CB8AC3E}">
        <p14:creationId xmlns:p14="http://schemas.microsoft.com/office/powerpoint/2010/main" val="2755428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PlaceHolder 1"/>
          <p:cNvSpPr>
            <a:spLocks noGrp="1" noRot="1" noChangeAspect="1"/>
          </p:cNvSpPr>
          <p:nvPr>
            <p:ph type="sldImg"/>
          </p:nvPr>
        </p:nvSpPr>
        <p:spPr>
          <a:xfrm>
            <a:off x="0" y="0"/>
            <a:ext cx="0" cy="0"/>
          </a:xfrm>
          <a:prstGeom prst="rect">
            <a:avLst/>
          </a:prstGeom>
          <a:ln w="0">
            <a:noFill/>
          </a:ln>
        </p:spPr>
        <p:txBody>
          <a:bodyPr/>
          <a:lstStyle/>
          <a:p>
            <a:endParaRPr lang="ja-JP" altLang="en-US"/>
          </a:p>
        </p:txBody>
      </p:sp>
      <p:sp>
        <p:nvSpPr>
          <p:cNvPr id="165" name="PlaceHolder 2"/>
          <p:cNvSpPr>
            <a:spLocks noGrp="1"/>
          </p:cNvSpPr>
          <p:nvPr>
            <p:ph type="body"/>
          </p:nvPr>
        </p:nvSpPr>
        <p:spPr>
          <a:xfrm>
            <a:off x="0" y="0"/>
            <a:ext cx="360" cy="360"/>
          </a:xfrm>
          <a:prstGeom prst="rect">
            <a:avLst/>
          </a:prstGeom>
          <a:noFill/>
          <a:ln w="0">
            <a:noFill/>
          </a:ln>
        </p:spPr>
        <p:txBody>
          <a:bodyPr lIns="90000" tIns="-44640" rIns="90000" bIns="-44640" anchor="t">
            <a:noAutofit/>
          </a:bodyPr>
          <a:lstStyle/>
          <a:p>
            <a:pPr indent="0" algn="l">
              <a:lnSpc>
                <a:spcPct val="100000"/>
              </a:lnSpc>
              <a:buNone/>
            </a:pPr>
            <a:endParaRPr lang="en-US" sz="2000" b="0" u="none" strike="noStrike" dirty="0">
              <a:solidFill>
                <a:srgbClr val="000000"/>
              </a:solidFill>
              <a:effectLst/>
              <a:uFillTx/>
              <a:latin typeface="Arial"/>
            </a:endParaRPr>
          </a:p>
        </p:txBody>
      </p:sp>
      <p:sp>
        <p:nvSpPr>
          <p:cNvPr id="166" name="PlaceHolder 3"/>
          <p:cNvSpPr>
            <a:spLocks noGrp="1"/>
          </p:cNvSpPr>
          <p:nvPr>
            <p:ph type="sldNum" idx="47"/>
          </p:nvPr>
        </p:nvSpPr>
        <p:spPr>
          <a:xfrm>
            <a:off x="0" y="0"/>
            <a:ext cx="360" cy="360"/>
          </a:xfrm>
          <a:prstGeom prst="rect">
            <a:avLst/>
          </a:prstGeom>
          <a:noFill/>
          <a:ln w="0">
            <a:noFill/>
          </a:ln>
        </p:spPr>
        <p:txBody>
          <a:bodyPr lIns="90000" tIns="-44640" rIns="90000" bIns="-44640" anchor="t">
            <a:noAutofit/>
          </a:bodyPr>
          <a:lstStyle/>
          <a:p>
            <a:pPr indent="0" algn="l">
              <a:buNone/>
            </a:pPr>
            <a:endParaRPr lang="en-US" sz="1800" b="0" u="none" strike="noStrike">
              <a:solidFill>
                <a:srgbClr val="000000"/>
              </a:solidFill>
              <a:effectLst/>
              <a:uFillTx/>
              <a:latin typeface="OpenSymbo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PlaceHolder 1"/>
          <p:cNvSpPr>
            <a:spLocks noGrp="1" noRot="1" noChangeAspect="1"/>
          </p:cNvSpPr>
          <p:nvPr>
            <p:ph type="sldImg"/>
          </p:nvPr>
        </p:nvSpPr>
        <p:spPr>
          <a:xfrm>
            <a:off x="0" y="0"/>
            <a:ext cx="0" cy="0"/>
          </a:xfrm>
          <a:prstGeom prst="rect">
            <a:avLst/>
          </a:prstGeom>
          <a:ln w="0">
            <a:noFill/>
          </a:ln>
        </p:spPr>
        <p:txBody>
          <a:bodyPr/>
          <a:lstStyle/>
          <a:p>
            <a:endParaRPr lang="ja-JP" altLang="en-US"/>
          </a:p>
        </p:txBody>
      </p:sp>
      <p:sp>
        <p:nvSpPr>
          <p:cNvPr id="168" name="PlaceHolder 2"/>
          <p:cNvSpPr>
            <a:spLocks noGrp="1"/>
          </p:cNvSpPr>
          <p:nvPr>
            <p:ph type="body"/>
          </p:nvPr>
        </p:nvSpPr>
        <p:spPr>
          <a:xfrm>
            <a:off x="0" y="0"/>
            <a:ext cx="360" cy="360"/>
          </a:xfrm>
          <a:prstGeom prst="rect">
            <a:avLst/>
          </a:prstGeom>
          <a:noFill/>
          <a:ln w="0">
            <a:noFill/>
          </a:ln>
        </p:spPr>
        <p:txBody>
          <a:bodyPr lIns="90000" tIns="-44640" rIns="90000" bIns="-44640" anchor="t">
            <a:noAutofit/>
          </a:bodyPr>
          <a:lstStyle/>
          <a:p>
            <a:pPr indent="0" algn="l">
              <a:lnSpc>
                <a:spcPct val="100000"/>
              </a:lnSpc>
              <a:buNone/>
            </a:pPr>
            <a:endParaRPr lang="en-US" sz="2000" b="0" u="none" strike="noStrike" dirty="0">
              <a:solidFill>
                <a:srgbClr val="000000"/>
              </a:solidFill>
              <a:effectLst/>
              <a:uFillTx/>
              <a:latin typeface="Arial"/>
            </a:endParaRPr>
          </a:p>
        </p:txBody>
      </p:sp>
      <p:sp>
        <p:nvSpPr>
          <p:cNvPr id="169" name="PlaceHolder 3"/>
          <p:cNvSpPr>
            <a:spLocks noGrp="1"/>
          </p:cNvSpPr>
          <p:nvPr>
            <p:ph type="sldNum" idx="48"/>
          </p:nvPr>
        </p:nvSpPr>
        <p:spPr>
          <a:xfrm>
            <a:off x="0" y="0"/>
            <a:ext cx="360" cy="360"/>
          </a:xfrm>
          <a:prstGeom prst="rect">
            <a:avLst/>
          </a:prstGeom>
          <a:noFill/>
          <a:ln w="0">
            <a:noFill/>
          </a:ln>
        </p:spPr>
        <p:txBody>
          <a:bodyPr lIns="90000" tIns="-44640" rIns="90000" bIns="-44640" anchor="t">
            <a:noAutofit/>
          </a:bodyPr>
          <a:lstStyle/>
          <a:p>
            <a:pPr indent="0" algn="l">
              <a:buNone/>
            </a:pPr>
            <a:endParaRPr lang="en-US" sz="1800" b="0" u="none" strike="noStrike">
              <a:solidFill>
                <a:srgbClr val="000000"/>
              </a:solidFill>
              <a:effectLst/>
              <a:uFillTx/>
              <a:latin typeface="OpenSymbo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PlaceHolder 1"/>
          <p:cNvSpPr>
            <a:spLocks noGrp="1" noRot="1" noChangeAspect="1"/>
          </p:cNvSpPr>
          <p:nvPr>
            <p:ph type="sldImg"/>
          </p:nvPr>
        </p:nvSpPr>
        <p:spPr>
          <a:xfrm>
            <a:off x="0" y="0"/>
            <a:ext cx="0" cy="0"/>
          </a:xfrm>
          <a:prstGeom prst="rect">
            <a:avLst/>
          </a:prstGeom>
          <a:ln w="0">
            <a:noFill/>
          </a:ln>
        </p:spPr>
        <p:txBody>
          <a:bodyPr/>
          <a:lstStyle/>
          <a:p>
            <a:endParaRPr lang="ja-JP" altLang="en-US"/>
          </a:p>
        </p:txBody>
      </p:sp>
      <p:sp>
        <p:nvSpPr>
          <p:cNvPr id="171" name="PlaceHolder 2"/>
          <p:cNvSpPr>
            <a:spLocks noGrp="1"/>
          </p:cNvSpPr>
          <p:nvPr>
            <p:ph type="body"/>
          </p:nvPr>
        </p:nvSpPr>
        <p:spPr>
          <a:xfrm>
            <a:off x="0" y="0"/>
            <a:ext cx="360" cy="360"/>
          </a:xfrm>
          <a:prstGeom prst="rect">
            <a:avLst/>
          </a:prstGeom>
          <a:noFill/>
          <a:ln w="0">
            <a:noFill/>
          </a:ln>
        </p:spPr>
        <p:txBody>
          <a:bodyPr lIns="90000" tIns="-44640" rIns="90000" bIns="-44640" anchor="t">
            <a:noAutofit/>
          </a:bodyPr>
          <a:lstStyle/>
          <a:p>
            <a:pPr indent="0" algn="l">
              <a:lnSpc>
                <a:spcPct val="100000"/>
              </a:lnSpc>
              <a:buNone/>
            </a:pPr>
            <a:endParaRPr lang="en-US" sz="2000" b="0" u="none" strike="noStrike" dirty="0">
              <a:solidFill>
                <a:srgbClr val="000000"/>
              </a:solidFill>
              <a:effectLst/>
              <a:uFillTx/>
              <a:latin typeface="Arial"/>
            </a:endParaRPr>
          </a:p>
        </p:txBody>
      </p:sp>
      <p:sp>
        <p:nvSpPr>
          <p:cNvPr id="172" name="PlaceHolder 3"/>
          <p:cNvSpPr>
            <a:spLocks noGrp="1"/>
          </p:cNvSpPr>
          <p:nvPr>
            <p:ph type="sldNum" idx="49"/>
          </p:nvPr>
        </p:nvSpPr>
        <p:spPr>
          <a:xfrm>
            <a:off x="0" y="0"/>
            <a:ext cx="360" cy="360"/>
          </a:xfrm>
          <a:prstGeom prst="rect">
            <a:avLst/>
          </a:prstGeom>
          <a:noFill/>
          <a:ln w="0">
            <a:noFill/>
          </a:ln>
        </p:spPr>
        <p:txBody>
          <a:bodyPr lIns="90000" tIns="-44640" rIns="90000" bIns="-44640" anchor="t">
            <a:noAutofit/>
          </a:bodyPr>
          <a:lstStyle/>
          <a:p>
            <a:pPr indent="0" algn="l">
              <a:buNone/>
            </a:pPr>
            <a:endParaRPr lang="en-US" sz="1800" b="0" u="none" strike="noStrike">
              <a:solidFill>
                <a:srgbClr val="000000"/>
              </a:solidFill>
              <a:effectLst/>
              <a:uFillTx/>
              <a:latin typeface="OpenSymbo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PlaceHolder 1"/>
          <p:cNvSpPr>
            <a:spLocks noGrp="1" noRot="1" noChangeAspect="1"/>
          </p:cNvSpPr>
          <p:nvPr>
            <p:ph type="sldImg"/>
          </p:nvPr>
        </p:nvSpPr>
        <p:spPr>
          <a:xfrm>
            <a:off x="0" y="0"/>
            <a:ext cx="0" cy="0"/>
          </a:xfrm>
          <a:prstGeom prst="rect">
            <a:avLst/>
          </a:prstGeom>
          <a:ln w="0">
            <a:noFill/>
          </a:ln>
        </p:spPr>
        <p:txBody>
          <a:bodyPr/>
          <a:lstStyle/>
          <a:p>
            <a:endParaRPr lang="ja-JP" altLang="en-US"/>
          </a:p>
        </p:txBody>
      </p:sp>
      <p:sp>
        <p:nvSpPr>
          <p:cNvPr id="174" name="PlaceHolder 2"/>
          <p:cNvSpPr>
            <a:spLocks noGrp="1"/>
          </p:cNvSpPr>
          <p:nvPr>
            <p:ph type="body"/>
          </p:nvPr>
        </p:nvSpPr>
        <p:spPr>
          <a:xfrm>
            <a:off x="0" y="0"/>
            <a:ext cx="360" cy="360"/>
          </a:xfrm>
          <a:prstGeom prst="rect">
            <a:avLst/>
          </a:prstGeom>
          <a:noFill/>
          <a:ln w="0">
            <a:noFill/>
          </a:ln>
        </p:spPr>
        <p:txBody>
          <a:bodyPr lIns="90000" tIns="-44640" rIns="90000" bIns="-44640" anchor="t">
            <a:noAutofit/>
          </a:bodyPr>
          <a:lstStyle/>
          <a:p>
            <a:pPr indent="0" algn="l">
              <a:lnSpc>
                <a:spcPct val="100000"/>
              </a:lnSpc>
              <a:buNone/>
            </a:pPr>
            <a:endParaRPr lang="en-US" sz="2000" b="0" u="none" strike="noStrike" dirty="0">
              <a:solidFill>
                <a:srgbClr val="000000"/>
              </a:solidFill>
              <a:effectLst/>
              <a:uFillTx/>
              <a:latin typeface="Arial"/>
            </a:endParaRPr>
          </a:p>
        </p:txBody>
      </p:sp>
      <p:sp>
        <p:nvSpPr>
          <p:cNvPr id="175" name="PlaceHolder 3"/>
          <p:cNvSpPr>
            <a:spLocks noGrp="1"/>
          </p:cNvSpPr>
          <p:nvPr>
            <p:ph type="sldNum" idx="50"/>
          </p:nvPr>
        </p:nvSpPr>
        <p:spPr>
          <a:xfrm>
            <a:off x="0" y="0"/>
            <a:ext cx="360" cy="360"/>
          </a:xfrm>
          <a:prstGeom prst="rect">
            <a:avLst/>
          </a:prstGeom>
          <a:noFill/>
          <a:ln w="0">
            <a:noFill/>
          </a:ln>
        </p:spPr>
        <p:txBody>
          <a:bodyPr lIns="90000" tIns="-44640" rIns="90000" bIns="-44640" anchor="t">
            <a:noAutofit/>
          </a:bodyPr>
          <a:lstStyle/>
          <a:p>
            <a:pPr indent="0" algn="l">
              <a:buNone/>
            </a:pPr>
            <a:endParaRPr lang="en-US" sz="1800" b="0" u="none" strike="noStrike">
              <a:solidFill>
                <a:srgbClr val="000000"/>
              </a:solidFill>
              <a:effectLst/>
              <a:uFillTx/>
              <a:latin typeface="OpenSymbo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3CB1A-B879-3AFB-D2E1-21B984417CA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E5554DA-A7CE-BE8A-72BD-5EDC6974150D}"/>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EE144A2B-EA9D-C5C0-8DFE-969BACBECC1E}"/>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6CE6F8A6-E4F1-7174-D517-47FF4FC0C834}"/>
              </a:ext>
            </a:extLst>
          </p:cNvPr>
          <p:cNvSpPr>
            <a:spLocks noGrp="1"/>
          </p:cNvSpPr>
          <p:nvPr>
            <p:ph type="ftr" sz="quarter" idx="10"/>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5DA93398-2041-3EB3-87CC-6A4B0F673C6F}"/>
              </a:ext>
            </a:extLst>
          </p:cNvPr>
          <p:cNvSpPr>
            <a:spLocks noGrp="1"/>
          </p:cNvSpPr>
          <p:nvPr>
            <p:ph type="sldNum" sz="quarter" idx="11"/>
          </p:nvPr>
        </p:nvSpPr>
        <p:spPr/>
        <p:txBody>
          <a:bodyPr/>
          <a:lstStyle/>
          <a:p>
            <a:fld id="{DD1510EF-8C4E-48BB-8CF6-51BFDDFFFB49}" type="slidenum">
              <a:rPr kumimoji="1" lang="ja-JP" altLang="en-US" smtClean="0"/>
              <a:t>35</a:t>
            </a:fld>
            <a:endParaRPr kumimoji="1" lang="ja-JP" altLang="en-US"/>
          </a:p>
        </p:txBody>
      </p:sp>
    </p:spTree>
    <p:extLst>
      <p:ext uri="{BB962C8B-B14F-4D97-AF65-F5344CB8AC3E}">
        <p14:creationId xmlns:p14="http://schemas.microsoft.com/office/powerpoint/2010/main" val="13926906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8D4F7-839F-64A9-2874-AAD6BB988CC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22230C1-8C54-ADCF-BBAF-C3F2037D4D8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371BDAD-1081-F31C-4AE7-B5DF46B5C4CA}"/>
              </a:ext>
            </a:extLst>
          </p:cNvPr>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児発管は、個別支援計画に基づく日々の実践を組み立てる。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ミクロの視点は狭いという意味ではなく、具体的な支援の質を深めるために不可欠。</a:t>
            </a:r>
          </a:p>
          <a:p>
            <a:endParaRPr kumimoji="1" lang="ja-JP" altLang="en-US"/>
          </a:p>
        </p:txBody>
      </p:sp>
      <p:sp>
        <p:nvSpPr>
          <p:cNvPr id="4" name="フッター プレースホルダー 3">
            <a:extLst>
              <a:ext uri="{FF2B5EF4-FFF2-40B4-BE49-F238E27FC236}">
                <a16:creationId xmlns:a16="http://schemas.microsoft.com/office/drawing/2014/main" id="{8A48B77C-9C50-97F5-E954-68C31CA73350}"/>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B5C7EB3-4E30-DB10-19FB-EC23FC96783E}"/>
              </a:ext>
            </a:extLst>
          </p:cNvPr>
          <p:cNvSpPr>
            <a:spLocks noGrp="1"/>
          </p:cNvSpPr>
          <p:nvPr>
            <p:ph type="sldNum" sz="quarter" idx="5"/>
          </p:nvPr>
        </p:nvSpPr>
        <p:spPr/>
        <p:txBody>
          <a:bodyPr/>
          <a:lstStyle/>
          <a:p>
            <a:fld id="{DD1510EF-8C4E-48BB-8CF6-51BFDDFFFB49}" type="slidenum">
              <a:rPr kumimoji="1" lang="ja-JP" altLang="en-US" smtClean="0"/>
              <a:t>36</a:t>
            </a:fld>
            <a:endParaRPr kumimoji="1" lang="ja-JP" altLang="en-US"/>
          </a:p>
        </p:txBody>
      </p:sp>
    </p:spTree>
    <p:extLst>
      <p:ext uri="{BB962C8B-B14F-4D97-AF65-F5344CB8AC3E}">
        <p14:creationId xmlns:p14="http://schemas.microsoft.com/office/powerpoint/2010/main" val="19736468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6A022-853D-867B-9ECE-50576F685B4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A0F745B-33AD-36C2-E6A1-D332D8E3644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C5A7E9B-655E-9998-CF60-48CEC6D43AF0}"/>
              </a:ext>
            </a:extLst>
          </p:cNvPr>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相談支援専門員は、生活課題への対応だけでなく、関係者・社会資源への働きかけや地域課題の共有を行う。</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マクロとミクロは優劣ではなく、両方を往復することで個別支援と地域づくりがつながる。</a:t>
            </a:r>
          </a:p>
          <a:p>
            <a:endParaRPr kumimoji="1" lang="ja-JP" altLang="en-US"/>
          </a:p>
        </p:txBody>
      </p:sp>
      <p:sp>
        <p:nvSpPr>
          <p:cNvPr id="4" name="フッター プレースホルダー 3">
            <a:extLst>
              <a:ext uri="{FF2B5EF4-FFF2-40B4-BE49-F238E27FC236}">
                <a16:creationId xmlns:a16="http://schemas.microsoft.com/office/drawing/2014/main" id="{41C1CBFE-5ACC-93BA-1655-D1F6F1959D30}"/>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9D6154AC-F9A5-7D15-83C5-9ACA278FB4AF}"/>
              </a:ext>
            </a:extLst>
          </p:cNvPr>
          <p:cNvSpPr>
            <a:spLocks noGrp="1"/>
          </p:cNvSpPr>
          <p:nvPr>
            <p:ph type="sldNum" sz="quarter" idx="5"/>
          </p:nvPr>
        </p:nvSpPr>
        <p:spPr/>
        <p:txBody>
          <a:bodyPr/>
          <a:lstStyle/>
          <a:p>
            <a:fld id="{DD1510EF-8C4E-48BB-8CF6-51BFDDFFFB49}" type="slidenum">
              <a:rPr kumimoji="1" lang="ja-JP" altLang="en-US" smtClean="0"/>
              <a:t>37</a:t>
            </a:fld>
            <a:endParaRPr kumimoji="1" lang="ja-JP" altLang="en-US"/>
          </a:p>
        </p:txBody>
      </p:sp>
    </p:spTree>
    <p:extLst>
      <p:ext uri="{BB962C8B-B14F-4D97-AF65-F5344CB8AC3E}">
        <p14:creationId xmlns:p14="http://schemas.microsoft.com/office/powerpoint/2010/main" val="24254401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a:solidFill>
                  <a:schemeClr val="tx1"/>
                </a:solidFill>
                <a:effectLst/>
                <a:latin typeface="+mn-lt"/>
                <a:ea typeface="+mn-ea"/>
                <a:cs typeface="+mn-cs"/>
              </a:rPr>
              <a:t>療育相談員は発達支援に、相談支援専門員は生活・地域支援に比較的重点を置くが、領域は重なり合う。</a:t>
            </a:r>
          </a:p>
          <a:p>
            <a:endParaRPr kumimoji="1" lang="ja-JP" altLang="en-US"/>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38</a:t>
            </a:fld>
            <a:endParaRPr kumimoji="1" lang="ja-JP" altLang="en-US"/>
          </a:p>
        </p:txBody>
      </p:sp>
    </p:spTree>
    <p:extLst>
      <p:ext uri="{BB962C8B-B14F-4D97-AF65-F5344CB8AC3E}">
        <p14:creationId xmlns:p14="http://schemas.microsoft.com/office/powerpoint/2010/main" val="18787230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a:solidFill>
                  <a:schemeClr val="tx1"/>
                </a:solidFill>
                <a:effectLst/>
                <a:latin typeface="+mn-lt"/>
                <a:ea typeface="+mn-ea"/>
                <a:cs typeface="+mn-cs"/>
              </a:rPr>
              <a:t>子どもの成長や生活場面の広がりに応じて、支援内容と比重は個別に変化する。</a:t>
            </a:r>
          </a:p>
          <a:p>
            <a:endParaRPr kumimoji="1" lang="ja-JP" altLang="en-US"/>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39</a:t>
            </a:fld>
            <a:endParaRPr kumimoji="1" lang="ja-JP" altLang="en-US"/>
          </a:p>
        </p:txBody>
      </p:sp>
    </p:spTree>
    <p:extLst>
      <p:ext uri="{BB962C8B-B14F-4D97-AF65-F5344CB8AC3E}">
        <p14:creationId xmlns:p14="http://schemas.microsoft.com/office/powerpoint/2010/main" val="20913624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C1E3C-38F3-0270-5307-E858BA4D107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C194492-B8A6-27E2-CF91-505EE499D77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405B150-93F4-4B16-C94E-E8C6AA91BEA7}"/>
              </a:ext>
            </a:extLst>
          </p:cNvPr>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基本設計は、本人・家族が望む暮らし、生活全体の方向性、将来の変化を整理する役割。</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障害児支援利用計画・サービス等利用計画では、各サービスの目的と関係者の役割を生活全体に位置付ける。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相談支援専門員が一方的に設計するのではなく、本人・家族との協働で方向性をまとめる。</a:t>
            </a:r>
          </a:p>
          <a:p>
            <a:endParaRPr kumimoji="1" lang="ja-JP" altLang="en-US"/>
          </a:p>
        </p:txBody>
      </p:sp>
      <p:sp>
        <p:nvSpPr>
          <p:cNvPr id="4" name="フッター プレースホルダー 3">
            <a:extLst>
              <a:ext uri="{FF2B5EF4-FFF2-40B4-BE49-F238E27FC236}">
                <a16:creationId xmlns:a16="http://schemas.microsoft.com/office/drawing/2014/main" id="{6CD30832-D7A7-4D19-464D-88BBEE61A88D}"/>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E8E958B-A874-1D4B-EC0F-44EA490F84F9}"/>
              </a:ext>
            </a:extLst>
          </p:cNvPr>
          <p:cNvSpPr>
            <a:spLocks noGrp="1"/>
          </p:cNvSpPr>
          <p:nvPr>
            <p:ph type="sldNum" sz="quarter" idx="5"/>
          </p:nvPr>
        </p:nvSpPr>
        <p:spPr/>
        <p:txBody>
          <a:bodyPr/>
          <a:lstStyle/>
          <a:p>
            <a:fld id="{DD1510EF-8C4E-48BB-8CF6-51BFDDFFFB49}" type="slidenum">
              <a:rPr kumimoji="1" lang="ja-JP" altLang="en-US" smtClean="0"/>
              <a:t>41</a:t>
            </a:fld>
            <a:endParaRPr kumimoji="1" lang="ja-JP" altLang="en-US"/>
          </a:p>
        </p:txBody>
      </p:sp>
    </p:spTree>
    <p:extLst>
      <p:ext uri="{BB962C8B-B14F-4D97-AF65-F5344CB8AC3E}">
        <p14:creationId xmlns:p14="http://schemas.microsoft.com/office/powerpoint/2010/main" val="7961405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10"/>
          </p:nvPr>
        </p:nvSpPr>
        <p:spPr/>
        <p:txBody>
          <a:bodyPr/>
          <a:lstStyle/>
          <a:p>
            <a:endParaRPr kumimoji="1" lang="ja-JP" altLang="en-US"/>
          </a:p>
        </p:txBody>
      </p:sp>
      <p:sp>
        <p:nvSpPr>
          <p:cNvPr id="5" name="スライド番号プレースホルダー 4"/>
          <p:cNvSpPr>
            <a:spLocks noGrp="1"/>
          </p:cNvSpPr>
          <p:nvPr>
            <p:ph type="sldNum" sz="quarter" idx="11"/>
          </p:nvPr>
        </p:nvSpPr>
        <p:spPr/>
        <p:txBody>
          <a:bodyPr/>
          <a:lstStyle/>
          <a:p>
            <a:fld id="{DD1510EF-8C4E-48BB-8CF6-51BFDDFFFB49}" type="slidenum">
              <a:rPr kumimoji="1" lang="ja-JP" altLang="en-US" smtClean="0"/>
              <a:t>4</a:t>
            </a:fld>
            <a:endParaRPr kumimoji="1" lang="ja-JP" altLang="en-US"/>
          </a:p>
        </p:txBody>
      </p:sp>
    </p:spTree>
    <p:extLst>
      <p:ext uri="{BB962C8B-B14F-4D97-AF65-F5344CB8AC3E}">
        <p14:creationId xmlns:p14="http://schemas.microsoft.com/office/powerpoint/2010/main" val="2398400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BAE3C-2A57-5EC4-7205-77C6A181958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F66B559-8F81-BBB5-3C88-4124F5A10A5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594298D-0D94-85B8-89F0-BE6233B9215D}"/>
              </a:ext>
            </a:extLst>
          </p:cNvPr>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詳細設計は、生活全体の方向性を踏まえ、事業所での目標・支援内容・環境調整を具体化する。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児発管はアセスメントに基づき個別支援計画を作成し、支援チームで実施・評価・見直しを行う。</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日々の支援で得た情報は、相談支援専門員や関係者へ戻し、生活全体の見直しに生かす。</a:t>
            </a:r>
          </a:p>
          <a:p>
            <a:endParaRPr kumimoji="1" lang="ja-JP" altLang="en-US"/>
          </a:p>
        </p:txBody>
      </p:sp>
      <p:sp>
        <p:nvSpPr>
          <p:cNvPr id="4" name="フッター プレースホルダー 3">
            <a:extLst>
              <a:ext uri="{FF2B5EF4-FFF2-40B4-BE49-F238E27FC236}">
                <a16:creationId xmlns:a16="http://schemas.microsoft.com/office/drawing/2014/main" id="{8A9D0A73-612A-DF67-6A1C-A72C40ABF9CA}"/>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1C63485-9259-7B36-9827-1BF9EFFF4630}"/>
              </a:ext>
            </a:extLst>
          </p:cNvPr>
          <p:cNvSpPr>
            <a:spLocks noGrp="1"/>
          </p:cNvSpPr>
          <p:nvPr>
            <p:ph type="sldNum" sz="quarter" idx="5"/>
          </p:nvPr>
        </p:nvSpPr>
        <p:spPr/>
        <p:txBody>
          <a:bodyPr/>
          <a:lstStyle/>
          <a:p>
            <a:fld id="{DD1510EF-8C4E-48BB-8CF6-51BFDDFFFB49}" type="slidenum">
              <a:rPr kumimoji="1" lang="ja-JP" altLang="en-US" smtClean="0"/>
              <a:t>42</a:t>
            </a:fld>
            <a:endParaRPr kumimoji="1" lang="ja-JP" altLang="en-US"/>
          </a:p>
        </p:txBody>
      </p:sp>
    </p:spTree>
    <p:extLst>
      <p:ext uri="{BB962C8B-B14F-4D97-AF65-F5344CB8AC3E}">
        <p14:creationId xmlns:p14="http://schemas.microsoft.com/office/powerpoint/2010/main" val="19406315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左から右への一方向ではなく、利用計画と個別支援計画が双方向に影響する。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日々の実践で得た情報が全体方針の見直しにつながる。</a:t>
            </a:r>
          </a:p>
          <a:p>
            <a:endParaRPr kumimoji="1" lang="ja-JP" altLang="en-US"/>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44</a:t>
            </a:fld>
            <a:endParaRPr kumimoji="1" lang="ja-JP" altLang="en-US"/>
          </a:p>
        </p:txBody>
      </p:sp>
    </p:spTree>
    <p:extLst>
      <p:ext uri="{BB962C8B-B14F-4D97-AF65-F5344CB8AC3E}">
        <p14:creationId xmlns:p14="http://schemas.microsoft.com/office/powerpoint/2010/main" val="8642293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sz="1800"/>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45</a:t>
            </a:fld>
            <a:endParaRPr kumimoji="1" lang="ja-JP" altLang="en-US"/>
          </a:p>
        </p:txBody>
      </p:sp>
    </p:spTree>
    <p:extLst>
      <p:ext uri="{BB962C8B-B14F-4D97-AF65-F5344CB8AC3E}">
        <p14:creationId xmlns:p14="http://schemas.microsoft.com/office/powerpoint/2010/main" val="389920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a:solidFill>
                  <a:schemeClr val="tx1"/>
                </a:solidFill>
                <a:effectLst/>
                <a:latin typeface="+mn-lt"/>
                <a:ea typeface="+mn-ea"/>
                <a:cs typeface="+mn-cs"/>
              </a:rPr>
              <a:t>この循環がモニタリングと両計画の連動に当たり、両職種の継続的な対話が必要となる。</a:t>
            </a:r>
          </a:p>
          <a:p>
            <a:endParaRPr kumimoji="1" lang="ja-JP" altLang="en-US"/>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46</a:t>
            </a:fld>
            <a:endParaRPr kumimoji="1" lang="ja-JP" altLang="en-US"/>
          </a:p>
        </p:txBody>
      </p:sp>
    </p:spTree>
    <p:extLst>
      <p:ext uri="{BB962C8B-B14F-4D97-AF65-F5344CB8AC3E}">
        <p14:creationId xmlns:p14="http://schemas.microsoft.com/office/powerpoint/2010/main" val="19877520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544513" y="768350"/>
            <a:ext cx="8013701" cy="6010275"/>
          </a:xfrm>
        </p:spPr>
        <p:txBody>
          <a:bodyPr/>
          <a:lstStyle/>
          <a:p>
            <a:endParaRPr lang="ja-JP" altLang="en-US"/>
          </a:p>
        </p:txBody>
      </p:sp>
      <p:sp>
        <p:nvSpPr>
          <p:cNvPr id="3" name="ノート プレースホルダー 2"/>
          <p:cNvSpPr>
            <a:spLocks noGrp="1"/>
          </p:cNvSpPr>
          <p:nvPr>
            <p:ph type="body" idx="1"/>
          </p:nvPr>
        </p:nvSpPr>
        <p:spPr>
          <a:xfrm>
            <a:off x="709930" y="6882070"/>
            <a:ext cx="5679440" cy="2584950"/>
          </a:xfrm>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福祉と教育の各計画は目的・作成主体が異なるが、子どもの生活と育ちを支える点で連動が必要である。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図の共通領域は完全な一致を意味せず、自立活動と</a:t>
            </a:r>
            <a:r>
              <a:rPr kumimoji="1" lang="en-US" altLang="ja-JP" sz="1200" kern="1200" dirty="0">
                <a:solidFill>
                  <a:schemeClr val="tx1"/>
                </a:solidFill>
                <a:effectLst/>
                <a:latin typeface="+mn-lt"/>
                <a:ea typeface="+mn-ea"/>
                <a:cs typeface="+mn-cs"/>
              </a:rPr>
              <a:t>5</a:t>
            </a:r>
            <a:r>
              <a:rPr kumimoji="1" lang="ja-JP" altLang="ja-JP" sz="1200" kern="1200">
                <a:solidFill>
                  <a:schemeClr val="tx1"/>
                </a:solidFill>
                <a:effectLst/>
                <a:latin typeface="+mn-lt"/>
                <a:ea typeface="+mn-ea"/>
                <a:cs typeface="+mn-cs"/>
              </a:rPr>
              <a:t>領域に共通する視点を協働の手掛かりとして示す。</a:t>
            </a:r>
          </a:p>
          <a:p>
            <a:endParaRPr kumimoji="1" lang="ja-JP" altLang="en-US" dirty="0"/>
          </a:p>
        </p:txBody>
      </p:sp>
      <p:sp>
        <p:nvSpPr>
          <p:cNvPr id="4" name="日付プレースホルダー 3"/>
          <p:cNvSpPr>
            <a:spLocks noGrp="1"/>
          </p:cNvSpPr>
          <p:nvPr>
            <p:ph type="dt" idx="10"/>
          </p:nvPr>
        </p:nvSpPr>
        <p:spPr/>
        <p:txBody>
          <a:bodyPr/>
          <a:lstStyle/>
          <a:p>
            <a:r>
              <a:rPr lang="en-US" altLang="ja-JP">
                <a:solidFill>
                  <a:prstClr val="black"/>
                </a:solidFill>
              </a:rPr>
              <a:t>2013/1/17</a:t>
            </a:r>
            <a:endParaRPr lang="ja-JP" altLang="en-US">
              <a:solidFill>
                <a:prstClr val="black"/>
              </a:solidFill>
            </a:endParaRPr>
          </a:p>
        </p:txBody>
      </p:sp>
      <p:sp>
        <p:nvSpPr>
          <p:cNvPr id="5" name="スライド番号プレースホルダー 4"/>
          <p:cNvSpPr>
            <a:spLocks noGrp="1"/>
          </p:cNvSpPr>
          <p:nvPr>
            <p:ph type="sldNum" sz="quarter" idx="11"/>
          </p:nvPr>
        </p:nvSpPr>
        <p:spPr/>
        <p:txBody>
          <a:bodyPr/>
          <a:lstStyle/>
          <a:p>
            <a:fld id="{A2A50A71-5291-4C73-8281-7C3881F240EF}" type="slidenum">
              <a:rPr lang="ja-JP" altLang="en-US" smtClean="0">
                <a:solidFill>
                  <a:prstClr val="black"/>
                </a:solidFill>
              </a:rPr>
              <a:pPr/>
              <a:t>47</a:t>
            </a:fld>
            <a:endParaRPr lang="ja-JP" altLang="en-US">
              <a:solidFill>
                <a:prstClr val="black"/>
              </a:solidFill>
            </a:endParaRPr>
          </a:p>
        </p:txBody>
      </p:sp>
    </p:spTree>
    <p:extLst>
      <p:ext uri="{BB962C8B-B14F-4D97-AF65-F5344CB8AC3E}">
        <p14:creationId xmlns:p14="http://schemas.microsoft.com/office/powerpoint/2010/main" val="109571628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EC7A1-598B-6B9D-93D6-E66264EC8F7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6311509-3623-7BD1-DF93-0348CA320F20}"/>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11DEDECD-B5CE-F0E0-FDB8-0A1024CC8447}"/>
              </a:ext>
            </a:extLst>
          </p:cNvPr>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両者は同じ枠組みではないが、健康、身体、認知、コミュニケーション、人との関係等に共通する視点がある。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共通点を用いることで、学校と障害児通所支援が子どもの姿や目標を共有しやすくなる。</a:t>
            </a:r>
          </a:p>
          <a:p>
            <a:endParaRPr kumimoji="1" lang="ja-JP" altLang="en-US" sz="1800"/>
          </a:p>
        </p:txBody>
      </p:sp>
      <p:sp>
        <p:nvSpPr>
          <p:cNvPr id="4" name="フッター プレースホルダー 3">
            <a:extLst>
              <a:ext uri="{FF2B5EF4-FFF2-40B4-BE49-F238E27FC236}">
                <a16:creationId xmlns:a16="http://schemas.microsoft.com/office/drawing/2014/main" id="{8854CD13-1B81-FEFF-0D22-585EF6DB1A0D}"/>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9FFAECE-EAED-4498-2F96-0D6CAA3869B6}"/>
              </a:ext>
            </a:extLst>
          </p:cNvPr>
          <p:cNvSpPr>
            <a:spLocks noGrp="1"/>
          </p:cNvSpPr>
          <p:nvPr>
            <p:ph type="sldNum" sz="quarter" idx="5"/>
          </p:nvPr>
        </p:nvSpPr>
        <p:spPr/>
        <p:txBody>
          <a:bodyPr/>
          <a:lstStyle/>
          <a:p>
            <a:fld id="{DD1510EF-8C4E-48BB-8CF6-51BFDDFFFB49}" type="slidenum">
              <a:rPr kumimoji="1" lang="ja-JP" altLang="en-US" smtClean="0"/>
              <a:t>48</a:t>
            </a:fld>
            <a:endParaRPr kumimoji="1" lang="ja-JP" altLang="en-US"/>
          </a:p>
        </p:txBody>
      </p:sp>
    </p:spTree>
    <p:extLst>
      <p:ext uri="{BB962C8B-B14F-4D97-AF65-F5344CB8AC3E}">
        <p14:creationId xmlns:p14="http://schemas.microsoft.com/office/powerpoint/2010/main" val="2745258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PlaceHolder 1"/>
          <p:cNvSpPr>
            <a:spLocks noGrp="1" noRot="1" noChangeAspect="1"/>
          </p:cNvSpPr>
          <p:nvPr>
            <p:ph type="sldImg"/>
          </p:nvPr>
        </p:nvSpPr>
        <p:spPr>
          <a:xfrm>
            <a:off x="0" y="0"/>
            <a:ext cx="0" cy="0"/>
          </a:xfrm>
          <a:prstGeom prst="rect">
            <a:avLst/>
          </a:prstGeom>
          <a:ln w="0">
            <a:noFill/>
          </a:ln>
        </p:spPr>
        <p:txBody>
          <a:bodyPr/>
          <a:lstStyle/>
          <a:p>
            <a:endParaRPr lang="ja-JP" altLang="en-US"/>
          </a:p>
        </p:txBody>
      </p:sp>
      <p:sp>
        <p:nvSpPr>
          <p:cNvPr id="179" name="PlaceHolder 2"/>
          <p:cNvSpPr>
            <a:spLocks noGrp="1"/>
          </p:cNvSpPr>
          <p:nvPr>
            <p:ph type="body"/>
          </p:nvPr>
        </p:nvSpPr>
        <p:spPr>
          <a:xfrm>
            <a:off x="0" y="0"/>
            <a:ext cx="360" cy="360"/>
          </a:xfrm>
          <a:prstGeom prst="rect">
            <a:avLst/>
          </a:prstGeom>
          <a:noFill/>
          <a:ln w="0">
            <a:noFill/>
          </a:ln>
        </p:spPr>
        <p:txBody>
          <a:bodyPr lIns="90000" tIns="-44640" rIns="90000" bIns="-44640" anchor="t">
            <a:noAutofit/>
          </a:bodyPr>
          <a:lstStyle/>
          <a:p>
            <a:pPr indent="0" algn="l">
              <a:lnSpc>
                <a:spcPct val="100000"/>
              </a:lnSpc>
              <a:buNone/>
            </a:pPr>
            <a:endParaRPr lang="en-US" sz="2000" b="0" u="none" strike="noStrike" dirty="0">
              <a:solidFill>
                <a:srgbClr val="000000"/>
              </a:solidFill>
              <a:effectLst/>
              <a:uFillTx/>
              <a:latin typeface="Arial"/>
            </a:endParaRPr>
          </a:p>
        </p:txBody>
      </p:sp>
      <p:sp>
        <p:nvSpPr>
          <p:cNvPr id="180" name="PlaceHolder 3"/>
          <p:cNvSpPr>
            <a:spLocks noGrp="1"/>
          </p:cNvSpPr>
          <p:nvPr>
            <p:ph type="sldNum" idx="49"/>
          </p:nvPr>
        </p:nvSpPr>
        <p:spPr>
          <a:xfrm>
            <a:off x="0" y="0"/>
            <a:ext cx="360" cy="360"/>
          </a:xfrm>
          <a:prstGeom prst="rect">
            <a:avLst/>
          </a:prstGeom>
          <a:noFill/>
          <a:ln w="0">
            <a:noFill/>
          </a:ln>
        </p:spPr>
        <p:txBody>
          <a:bodyPr lIns="90000" tIns="-44640" rIns="90000" bIns="-44640" anchor="t">
            <a:noAutofit/>
          </a:bodyPr>
          <a:lstStyle/>
          <a:p>
            <a:pPr indent="0" algn="l">
              <a:buNone/>
            </a:pPr>
            <a:endParaRPr lang="en-US" sz="1800" b="0" u="none" strike="noStrike">
              <a:solidFill>
                <a:srgbClr val="000000"/>
              </a:solidFill>
              <a:effectLst/>
              <a:uFillTx/>
              <a:latin typeface="OpenSymbo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pPr marL="0" indent="0" algn="just">
              <a:lnSpc>
                <a:spcPct val="140000"/>
              </a:lnSpc>
              <a:buClr>
                <a:schemeClr val="accent5"/>
              </a:buClr>
              <a:buSzPct val="85000"/>
              <a:buFontTx/>
              <a:buNone/>
            </a:pPr>
            <a:endParaRPr lang="ja-JP" altLang="en-US" sz="1100">
              <a:solidFill>
                <a:schemeClr val="tx1">
                  <a:lumMod val="95000"/>
                  <a:lumOff val="5000"/>
                </a:schemeClr>
              </a:solidFill>
              <a:effectLst/>
              <a:latin typeface="Tsukushi A Round Gothic Regular" panose="02020400000000000000" pitchFamily="18" charset="-128"/>
              <a:ea typeface="Tsukushi A Round Gothic Regular" panose="02020400000000000000" pitchFamily="18" charset="-128"/>
            </a:endParaRPr>
          </a:p>
          <a:p>
            <a:pPr marL="0" indent="0" algn="just">
              <a:lnSpc>
                <a:spcPct val="140000"/>
              </a:lnSpc>
              <a:buClr>
                <a:schemeClr val="accent5"/>
              </a:buClr>
              <a:buSzPct val="85000"/>
              <a:buFontTx/>
              <a:buNone/>
            </a:pPr>
            <a:endParaRPr lang="en-US" altLang="ja-JP" sz="1100" kern="100" dirty="0">
              <a:solidFill>
                <a:schemeClr val="tx1">
                  <a:lumMod val="65000"/>
                  <a:lumOff val="35000"/>
                </a:schemeClr>
              </a:solidFill>
              <a:effectLst/>
              <a:latin typeface="Tsukushi A Round Gothic Regular" panose="02020400000000000000" pitchFamily="18" charset="-128"/>
              <a:ea typeface="Tsukushi A Round Gothic Regular" panose="02020400000000000000" pitchFamily="18" charset="-128"/>
              <a:cs typeface="Times New Roman" panose="02020603050405020304" pitchFamily="18" charset="0"/>
            </a:endParaRPr>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50</a:t>
            </a:fld>
            <a:endParaRPr kumimoji="1" lang="ja-JP" altLang="en-US"/>
          </a:p>
        </p:txBody>
      </p:sp>
    </p:spTree>
    <p:extLst>
      <p:ext uri="{BB962C8B-B14F-4D97-AF65-F5344CB8AC3E}">
        <p14:creationId xmlns:p14="http://schemas.microsoft.com/office/powerpoint/2010/main" val="2726946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ja-JP" sz="1200" b="0" i="0" kern="1200">
                <a:solidFill>
                  <a:schemeClr val="tx1"/>
                </a:solidFill>
                <a:effectLst/>
                <a:latin typeface="+mn-lt"/>
                <a:ea typeface="+mn-ea"/>
                <a:cs typeface="+mn-cs"/>
              </a:rPr>
              <a:t>【</a:t>
            </a:r>
            <a:r>
              <a:rPr kumimoji="1" lang="ja-JP" altLang="en-US" sz="1200" b="0" i="0" kern="1200">
                <a:solidFill>
                  <a:schemeClr val="tx1"/>
                </a:solidFill>
                <a:effectLst/>
                <a:latin typeface="+mn-lt"/>
                <a:ea typeface="+mn-ea"/>
                <a:cs typeface="+mn-cs"/>
              </a:rPr>
              <a:t>利用者参加（原則）の考え方</a:t>
            </a:r>
            <a:r>
              <a:rPr kumimoji="1" lang="ja-JP" altLang="ja-JP" sz="1200" b="0" i="0" kern="1200">
                <a:solidFill>
                  <a:schemeClr val="tx1"/>
                </a:solidFill>
                <a:effectLst/>
                <a:latin typeface="+mn-lt"/>
                <a:ea typeface="+mn-ea"/>
                <a:cs typeface="+mn-cs"/>
              </a:rPr>
              <a:t>】 大人</a:t>
            </a:r>
            <a:r>
              <a:rPr kumimoji="1" lang="ja-JP" altLang="en-US" sz="1200" b="0" i="0" kern="1200">
                <a:solidFill>
                  <a:schemeClr val="tx1"/>
                </a:solidFill>
                <a:effectLst/>
                <a:latin typeface="+mn-lt"/>
                <a:ea typeface="+mn-ea"/>
                <a:cs typeface="+mn-cs"/>
              </a:rPr>
              <a:t>の</a:t>
            </a:r>
            <a:r>
              <a:rPr kumimoji="1" lang="ja-JP" altLang="ja-JP" sz="1200" b="0" i="0" kern="1200">
                <a:solidFill>
                  <a:schemeClr val="tx1"/>
                </a:solidFill>
                <a:effectLst/>
                <a:latin typeface="+mn-lt"/>
                <a:ea typeface="+mn-ea"/>
                <a:cs typeface="+mn-cs"/>
              </a:rPr>
              <a:t>計画相談支援の指定基準においては、サービス担当者会議は「利用者及び担当者を招集して行う会議」と本人の招集が定義されています。 一方で、障害児相談支援の指定基準（第15条第2項第10号）では、「障害児の意見が尊重され、その最善の利益が優先して考慮される体制を確保した上で、サービス担当者会議の開催等により」と規定されています。</a:t>
            </a:r>
            <a:r>
              <a:rPr lang="ja-JP" altLang="ja-JP"/>
              <a:t>会議への参加方法は、子どもの年齢や発達の程度、本人の意向や負担等を踏まえて工夫します。会議への同席の有無だけで判断せず、子どもの意見が尊重され、最善の利益が優先して考慮される体制を確保することが重要です。</a:t>
            </a:r>
            <a:endParaRPr kumimoji="1" lang="en-US" altLang="ja-JP" b="0" dirty="0"/>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51</a:t>
            </a:fld>
            <a:endParaRPr kumimoji="1" lang="ja-JP" altLang="en-US"/>
          </a:p>
        </p:txBody>
      </p:sp>
    </p:spTree>
    <p:extLst>
      <p:ext uri="{BB962C8B-B14F-4D97-AF65-F5344CB8AC3E}">
        <p14:creationId xmlns:p14="http://schemas.microsoft.com/office/powerpoint/2010/main" val="20227158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9CFB5-919F-CC88-853C-7E43C0D3329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9A683EF-2FE7-E70F-1AC3-4DB51CF82FE6}"/>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427C08FF-F826-A89A-CE8B-FCB6D51E60EE}"/>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885A5619-35F6-0947-4CCB-FD5ECDEA9B3B}"/>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9FD5FE08-468E-6DE6-29FD-4BEC9DA4FF0D}"/>
              </a:ext>
            </a:extLst>
          </p:cNvPr>
          <p:cNvSpPr>
            <a:spLocks noGrp="1"/>
          </p:cNvSpPr>
          <p:nvPr>
            <p:ph type="sldNum" sz="quarter" idx="5"/>
          </p:nvPr>
        </p:nvSpPr>
        <p:spPr/>
        <p:txBody>
          <a:bodyPr/>
          <a:lstStyle/>
          <a:p>
            <a:fld id="{DD1510EF-8C4E-48BB-8CF6-51BFDDFFFB49}" type="slidenum">
              <a:rPr kumimoji="1" lang="ja-JP" altLang="en-US" smtClean="0"/>
              <a:t>53</a:t>
            </a:fld>
            <a:endParaRPr kumimoji="1" lang="ja-JP" altLang="en-US"/>
          </a:p>
        </p:txBody>
      </p:sp>
    </p:spTree>
    <p:extLst>
      <p:ext uri="{BB962C8B-B14F-4D97-AF65-F5344CB8AC3E}">
        <p14:creationId xmlns:p14="http://schemas.microsoft.com/office/powerpoint/2010/main" val="19630208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障害児支援利用計画の総合的な援助方針を踏まえ、児発管が各事業所の個別支援計画を具体化する関係を確認する。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子ども本人が支援の輪の中心であり、関係者の情報共有は子どもの理解を深めるために行う。</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セルフプランの場合も、複数事業所間の連携を確保し、本人・家族だけに調整を委ねないことが重要である。</a:t>
            </a:r>
          </a:p>
          <a:p>
            <a:endParaRPr kumimoji="1" lang="ja-JP" altLang="en-US"/>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5</a:t>
            </a:fld>
            <a:endParaRPr kumimoji="1" lang="ja-JP" altLang="en-US"/>
          </a:p>
        </p:txBody>
      </p:sp>
    </p:spTree>
    <p:extLst>
      <p:ext uri="{BB962C8B-B14F-4D97-AF65-F5344CB8AC3E}">
        <p14:creationId xmlns:p14="http://schemas.microsoft.com/office/powerpoint/2010/main" val="747397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会議の中心はサービスや支援者ではなく、権利の主体である子ども本人。</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年齢、発達の程度、本人の意向や負担に応じ、同席、事前</a:t>
            </a:r>
            <a:r>
              <a:rPr kumimoji="1" lang="ja-JP" altLang="en-US" sz="1200" kern="1200">
                <a:solidFill>
                  <a:schemeClr val="tx1"/>
                </a:solidFill>
                <a:effectLst/>
                <a:latin typeface="+mn-lt"/>
                <a:ea typeface="+mn-ea"/>
                <a:cs typeface="+mn-cs"/>
              </a:rPr>
              <a:t>の</a:t>
            </a:r>
            <a:r>
              <a:rPr kumimoji="1" lang="ja-JP" altLang="ja-JP" sz="1200" kern="1200">
                <a:solidFill>
                  <a:schemeClr val="tx1"/>
                </a:solidFill>
                <a:effectLst/>
                <a:latin typeface="+mn-lt"/>
                <a:ea typeface="+mn-ea"/>
                <a:cs typeface="+mn-cs"/>
              </a:rPr>
              <a:t>聴取</a:t>
            </a:r>
            <a:r>
              <a:rPr kumimoji="1" lang="ja-JP" altLang="en-US" sz="1200" kern="1200">
                <a:solidFill>
                  <a:schemeClr val="tx1"/>
                </a:solidFill>
                <a:effectLst/>
                <a:latin typeface="+mn-lt"/>
                <a:ea typeface="+mn-ea"/>
                <a:cs typeface="+mn-cs"/>
              </a:rPr>
              <a:t>り</a:t>
            </a:r>
            <a:r>
              <a:rPr kumimoji="1" lang="ja-JP" altLang="ja-JP" sz="1200" kern="1200">
                <a:solidFill>
                  <a:schemeClr val="tx1"/>
                </a:solidFill>
                <a:effectLst/>
                <a:latin typeface="+mn-lt"/>
                <a:ea typeface="+mn-ea"/>
                <a:cs typeface="+mn-cs"/>
              </a:rPr>
              <a:t>、絵や写真等</a:t>
            </a:r>
            <a:r>
              <a:rPr kumimoji="1" lang="ja-JP" altLang="en-US" sz="1200" kern="1200">
                <a:solidFill>
                  <a:schemeClr val="tx1"/>
                </a:solidFill>
                <a:effectLst/>
                <a:latin typeface="+mn-lt"/>
                <a:ea typeface="+mn-ea"/>
                <a:cs typeface="+mn-cs"/>
              </a:rPr>
              <a:t>による説明など</a:t>
            </a:r>
            <a:r>
              <a:rPr kumimoji="1" lang="ja-JP" altLang="ja-JP" sz="1200" kern="1200">
                <a:solidFill>
                  <a:schemeClr val="tx1"/>
                </a:solidFill>
                <a:effectLst/>
                <a:latin typeface="+mn-lt"/>
                <a:ea typeface="+mn-ea"/>
                <a:cs typeface="+mn-cs"/>
              </a:rPr>
              <a:t>、多様な参加方法を工夫する。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日常から意思形成・意思表明を支え、表情、行動、選択、拒否等も会議</a:t>
            </a:r>
            <a:r>
              <a:rPr kumimoji="1" lang="ja-JP" altLang="en-US" sz="1200" kern="1200">
                <a:solidFill>
                  <a:schemeClr val="tx1"/>
                </a:solidFill>
                <a:effectLst/>
                <a:latin typeface="+mn-lt"/>
                <a:ea typeface="+mn-ea"/>
                <a:cs typeface="+mn-cs"/>
              </a:rPr>
              <a:t>での共有や</a:t>
            </a:r>
            <a:r>
              <a:rPr kumimoji="1" lang="ja-JP" altLang="ja-JP" sz="1200" kern="1200">
                <a:solidFill>
                  <a:schemeClr val="tx1"/>
                </a:solidFill>
                <a:effectLst/>
                <a:latin typeface="+mn-lt"/>
                <a:ea typeface="+mn-ea"/>
                <a:cs typeface="+mn-cs"/>
              </a:rPr>
              <a:t>計画に反映する。</a:t>
            </a:r>
          </a:p>
          <a:p>
            <a:endParaRPr kumimoji="1" lang="ja-JP" altLang="en-US"/>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54</a:t>
            </a:fld>
            <a:endParaRPr kumimoji="1" lang="ja-JP" altLang="en-US"/>
          </a:p>
        </p:txBody>
      </p:sp>
    </p:spTree>
    <p:extLst>
      <p:ext uri="{BB962C8B-B14F-4D97-AF65-F5344CB8AC3E}">
        <p14:creationId xmlns:p14="http://schemas.microsoft.com/office/powerpoint/2010/main" val="30433952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同じ事実でも専門性や生活場面によって見立てが異なるため、事実と解釈を分けて共有する。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違いを活かして仮説を修正し、本人・家族にとって適切な支援を</a:t>
            </a:r>
            <a:r>
              <a:rPr kumimoji="1" lang="ja-JP" altLang="en-US" sz="1200" kern="1200">
                <a:solidFill>
                  <a:schemeClr val="tx1"/>
                </a:solidFill>
                <a:effectLst/>
                <a:latin typeface="+mn-lt"/>
                <a:ea typeface="+mn-ea"/>
                <a:cs typeface="+mn-cs"/>
              </a:rPr>
              <a:t>協働</a:t>
            </a:r>
            <a:r>
              <a:rPr kumimoji="1" lang="ja-JP" altLang="ja-JP" sz="1200" kern="1200">
                <a:solidFill>
                  <a:schemeClr val="tx1"/>
                </a:solidFill>
                <a:effectLst/>
                <a:latin typeface="+mn-lt"/>
                <a:ea typeface="+mn-ea"/>
                <a:cs typeface="+mn-cs"/>
              </a:rPr>
              <a:t>で導く。</a:t>
            </a:r>
            <a:endParaRPr kumimoji="1" lang="en-US" altLang="ja-JP" sz="1200" kern="1200" dirty="0">
              <a:solidFill>
                <a:schemeClr val="tx1"/>
              </a:solidFill>
              <a:effectLst/>
              <a:latin typeface="+mn-lt"/>
              <a:ea typeface="+mn-ea"/>
              <a:cs typeface="+mn-cs"/>
            </a:endParaRPr>
          </a:p>
          <a:p>
            <a:pPr lvl="0"/>
            <a:endParaRPr kumimoji="1" lang="ja-JP" altLang="ja-JP" sz="1200" kern="1200">
              <a:solidFill>
                <a:schemeClr val="tx1"/>
              </a:solidFill>
              <a:effectLst/>
              <a:latin typeface="+mn-lt"/>
              <a:ea typeface="+mn-ea"/>
              <a:cs typeface="+mn-cs"/>
            </a:endParaRPr>
          </a:p>
          <a:p>
            <a:endParaRPr kumimoji="1" lang="ja-JP" altLang="en-US"/>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55</a:t>
            </a:fld>
            <a:endParaRPr kumimoji="1" lang="ja-JP" altLang="en-US"/>
          </a:p>
        </p:txBody>
      </p:sp>
    </p:spTree>
    <p:extLst>
      <p:ext uri="{BB962C8B-B14F-4D97-AF65-F5344CB8AC3E}">
        <p14:creationId xmlns:p14="http://schemas.microsoft.com/office/powerpoint/2010/main" val="25059713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五つの要点を、権利・意思、生活全体、計画の見直し、多職種協働という講義の流れとして振り返る。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相談支援の成果はサービス利用ではなく、子どもと家族が望む地域での暮らしの実現で捉える。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受講者には、各地域の相談支援体制と研修に、この視点をどのように反映するかを考えてもらう。</a:t>
            </a:r>
          </a:p>
          <a:p>
            <a:endParaRPr kumimoji="1" lang="ja-JP" altLang="en-US"/>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56</a:t>
            </a:fld>
            <a:endParaRPr kumimoji="1" lang="ja-JP" altLang="en-US"/>
          </a:p>
        </p:txBody>
      </p:sp>
    </p:spTree>
    <p:extLst>
      <p:ext uri="{BB962C8B-B14F-4D97-AF65-F5344CB8AC3E}">
        <p14:creationId xmlns:p14="http://schemas.microsoft.com/office/powerpoint/2010/main" val="127815609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57</a:t>
            </a:fld>
            <a:endParaRPr kumimoji="1" lang="ja-JP" altLang="en-US"/>
          </a:p>
        </p:txBody>
      </p:sp>
    </p:spTree>
    <p:extLst>
      <p:ext uri="{BB962C8B-B14F-4D97-AF65-F5344CB8AC3E}">
        <p14:creationId xmlns:p14="http://schemas.microsoft.com/office/powerpoint/2010/main" val="41265684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58</a:t>
            </a:fld>
            <a:endParaRPr kumimoji="1" lang="ja-JP" altLang="en-US"/>
          </a:p>
        </p:txBody>
      </p:sp>
    </p:spTree>
    <p:extLst>
      <p:ext uri="{BB962C8B-B14F-4D97-AF65-F5344CB8AC3E}">
        <p14:creationId xmlns:p14="http://schemas.microsoft.com/office/powerpoint/2010/main" val="42057722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報告書は、丁寧なモニタリング、子ども・保護者との協働、生活環境の総合的な評価を重視している。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児童発達支援センターだけで完結せず、母子保健、子育て、教育、医療、福祉等との役割整理が必要である。</a:t>
            </a:r>
          </a:p>
          <a:p>
            <a:endParaRPr kumimoji="1" lang="ja-JP" altLang="en-US"/>
          </a:p>
        </p:txBody>
      </p:sp>
      <p:sp>
        <p:nvSpPr>
          <p:cNvPr id="4" name="フッター プレースホルダー 3"/>
          <p:cNvSpPr>
            <a:spLocks noGrp="1"/>
          </p:cNvSpPr>
          <p:nvPr>
            <p:ph type="ftr" sz="quarter" idx="4"/>
          </p:nvPr>
        </p:nvSpPr>
        <p:spPr/>
        <p:txBody>
          <a:bodyPr/>
          <a:lstStyle/>
          <a:p>
            <a:endParaRPr kumimoji="1" lang="ja-JP" altLang="en-US"/>
          </a:p>
        </p:txBody>
      </p:sp>
      <p:sp>
        <p:nvSpPr>
          <p:cNvPr id="5" name="スライド番号プレースホルダー 4"/>
          <p:cNvSpPr>
            <a:spLocks noGrp="1"/>
          </p:cNvSpPr>
          <p:nvPr>
            <p:ph type="sldNum" sz="quarter" idx="5"/>
          </p:nvPr>
        </p:nvSpPr>
        <p:spPr/>
        <p:txBody>
          <a:bodyPr/>
          <a:lstStyle/>
          <a:p>
            <a:fld id="{DD1510EF-8C4E-48BB-8CF6-51BFDDFFFB49}" type="slidenum">
              <a:rPr kumimoji="1" lang="ja-JP" altLang="en-US" smtClean="0"/>
              <a:t>6</a:t>
            </a:fld>
            <a:endParaRPr kumimoji="1" lang="ja-JP" altLang="en-US"/>
          </a:p>
        </p:txBody>
      </p:sp>
    </p:spTree>
    <p:extLst>
      <p:ext uri="{BB962C8B-B14F-4D97-AF65-F5344CB8AC3E}">
        <p14:creationId xmlns:p14="http://schemas.microsoft.com/office/powerpoint/2010/main" val="1641350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txBody>
          <a:bodyPr/>
          <a:lstStyle/>
          <a:p>
            <a:endParaRPr lang="ja-JP" altLang="en-US"/>
          </a:p>
        </p:txBody>
      </p:sp>
      <p:sp>
        <p:nvSpPr>
          <p:cNvPr id="3" name="ノート プレースホルダー 2"/>
          <p:cNvSpPr>
            <a:spLocks noGrp="1"/>
          </p:cNvSpPr>
          <p:nvPr>
            <p:ph type="body" idx="1"/>
          </p:nvPr>
        </p:nvSpPr>
        <p:spPr/>
        <p:txBody>
          <a:bodyPr/>
          <a:lstStyle/>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セルフプラン率には大きな地域差があり、地域の相談支援体制の状況も影響する。</a:t>
            </a:r>
          </a:p>
          <a:p>
            <a:pPr lvl="0"/>
            <a:r>
              <a:rPr kumimoji="1" lang="ja-JP" altLang="en-US" sz="1200" kern="1200">
                <a:solidFill>
                  <a:schemeClr val="tx1"/>
                </a:solidFill>
                <a:effectLst/>
                <a:latin typeface="+mn-lt"/>
                <a:ea typeface="+mn-ea"/>
                <a:cs typeface="+mn-cs"/>
              </a:rPr>
              <a:t>・</a:t>
            </a:r>
            <a:r>
              <a:rPr kumimoji="1" lang="ja-JP" altLang="ja-JP" sz="1200" kern="1200">
                <a:solidFill>
                  <a:schemeClr val="tx1"/>
                </a:solidFill>
                <a:effectLst/>
                <a:latin typeface="+mn-lt"/>
                <a:ea typeface="+mn-ea"/>
                <a:cs typeface="+mn-cs"/>
              </a:rPr>
              <a:t>都道府県・市町村において、障害福祉計画・障害児福祉計画に位置づけながら、各地域で取り組んでいく必要がある。</a:t>
            </a:r>
          </a:p>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4F3F95-1DE9-F948-9ABE-A8F6E5B8157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4274635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9D7F0-603C-743D-E764-6B7BB2D0D89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3EA9740-263B-F560-8AB2-7DBBD3F75F77}"/>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B1193CAA-C176-0EC8-562B-F2FD69A3D701}"/>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EEA5FA48-AD96-820F-08E2-20BB64B55989}"/>
              </a:ext>
            </a:extLst>
          </p:cNvPr>
          <p:cNvSpPr>
            <a:spLocks noGrp="1"/>
          </p:cNvSpPr>
          <p:nvPr>
            <p:ph type="ftr" sz="quarter" idx="4"/>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B61A69D-0992-F8E8-F546-956D5629416C}"/>
              </a:ext>
            </a:extLst>
          </p:cNvPr>
          <p:cNvSpPr>
            <a:spLocks noGrp="1"/>
          </p:cNvSpPr>
          <p:nvPr>
            <p:ph type="sldNum" sz="quarter" idx="5"/>
          </p:nvPr>
        </p:nvSpPr>
        <p:spPr/>
        <p:txBody>
          <a:bodyPr/>
          <a:lstStyle/>
          <a:p>
            <a:fld id="{DD1510EF-8C4E-48BB-8CF6-51BFDDFFFB49}" type="slidenum">
              <a:rPr kumimoji="1" lang="ja-JP" altLang="en-US" smtClean="0"/>
              <a:t>9</a:t>
            </a:fld>
            <a:endParaRPr kumimoji="1" lang="ja-JP" altLang="en-US"/>
          </a:p>
        </p:txBody>
      </p:sp>
    </p:spTree>
    <p:extLst>
      <p:ext uri="{BB962C8B-B14F-4D97-AF65-F5344CB8AC3E}">
        <p14:creationId xmlns:p14="http://schemas.microsoft.com/office/powerpoint/2010/main" val="39068939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CBA25-5FF0-DDC8-A210-17A569B079C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F11775C-1CD3-2E63-0838-46480F30D169}"/>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C49B143F-9373-B86E-79ED-1A5A8BF45C2C}"/>
              </a:ext>
            </a:extLst>
          </p:cNvPr>
          <p:cNvSpPr>
            <a:spLocks noGrp="1"/>
          </p:cNvSpPr>
          <p:nvPr>
            <p:ph type="body" idx="1"/>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7CC97849-7B6D-0719-F808-070AC78D7D1B}"/>
              </a:ext>
            </a:extLst>
          </p:cNvPr>
          <p:cNvSpPr>
            <a:spLocks noGrp="1"/>
          </p:cNvSpPr>
          <p:nvPr>
            <p:ph type="ftr" sz="quarter" idx="10"/>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C3ADE25-E84D-7E27-5950-EBDD29C08BF0}"/>
              </a:ext>
            </a:extLst>
          </p:cNvPr>
          <p:cNvSpPr>
            <a:spLocks noGrp="1"/>
          </p:cNvSpPr>
          <p:nvPr>
            <p:ph type="sldNum" sz="quarter" idx="11"/>
          </p:nvPr>
        </p:nvSpPr>
        <p:spPr/>
        <p:txBody>
          <a:bodyPr/>
          <a:lstStyle/>
          <a:p>
            <a:fld id="{DD1510EF-8C4E-48BB-8CF6-51BFDDFFFB49}" type="slidenum">
              <a:rPr kumimoji="1" lang="ja-JP" altLang="en-US" smtClean="0"/>
              <a:t>10</a:t>
            </a:fld>
            <a:endParaRPr kumimoji="1" lang="ja-JP" altLang="en-US"/>
          </a:p>
        </p:txBody>
      </p:sp>
    </p:spTree>
    <p:extLst>
      <p:ext uri="{BB962C8B-B14F-4D97-AF65-F5344CB8AC3E}">
        <p14:creationId xmlns:p14="http://schemas.microsoft.com/office/powerpoint/2010/main" val="4022883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正方形/長方形 6"/>
          <p:cNvSpPr/>
          <p:nvPr userDrawn="1"/>
        </p:nvSpPr>
        <p:spPr>
          <a:xfrm>
            <a:off x="251520" y="1772816"/>
            <a:ext cx="649060" cy="1781963"/>
          </a:xfrm>
          <a:prstGeom prst="rect">
            <a:avLst/>
          </a:prstGeom>
          <a:gradFill flip="none" rotWithShape="1">
            <a:gsLst>
              <a:gs pos="0">
                <a:schemeClr val="accent5"/>
              </a:gs>
              <a:gs pos="14000">
                <a:schemeClr val="accent5"/>
              </a:gs>
              <a:gs pos="93000">
                <a:schemeClr val="accent5">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ctrTitle"/>
          </p:nvPr>
        </p:nvSpPr>
        <p:spPr>
          <a:xfrm>
            <a:off x="539552" y="2130425"/>
            <a:ext cx="7918648" cy="1470025"/>
          </a:xfrm>
        </p:spPr>
        <p:txBody>
          <a:bodyPr>
            <a:normAutofit/>
          </a:bodyPr>
          <a:lstStyle>
            <a:lvl1pPr>
              <a:defRPr sz="4000">
                <a:latin typeface="メイリオ" panose="020B0604030504040204" pitchFamily="50" charset="-128"/>
                <a:ea typeface="メイリオ" panose="020B0604030504040204" pitchFamily="50" charset="-128"/>
                <a:cs typeface="メイリオ" panose="020B0604030504040204" pitchFamily="50" charset="-128"/>
              </a:defRPr>
            </a:lvl1pPr>
          </a:lstStyle>
          <a:p>
            <a:r>
              <a:rPr kumimoji="1" lang="ja-JP" altLang="en-US" dirty="0"/>
              <a:t>マスター タイトルの書式設定</a:t>
            </a:r>
          </a:p>
        </p:txBody>
      </p:sp>
      <p:sp>
        <p:nvSpPr>
          <p:cNvPr id="3" name="サブタイトル 2"/>
          <p:cNvSpPr>
            <a:spLocks noGrp="1"/>
          </p:cNvSpPr>
          <p:nvPr>
            <p:ph type="subTitle" idx="1"/>
          </p:nvPr>
        </p:nvSpPr>
        <p:spPr>
          <a:xfrm>
            <a:off x="3563888" y="5013176"/>
            <a:ext cx="4896544" cy="1032520"/>
          </a:xfrm>
        </p:spPr>
        <p:txBody>
          <a:bodyPr>
            <a:normAutofit/>
          </a:bodyPr>
          <a:lstStyle>
            <a:lvl1pPr marL="0" indent="0" algn="ctr">
              <a:buNone/>
              <a:defRPr sz="1800">
                <a:solidFill>
                  <a:schemeClr val="tx1">
                    <a:tint val="7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dirty="0"/>
              <a:t>マスター サブタイトルの書式設定</a:t>
            </a:r>
          </a:p>
        </p:txBody>
      </p:sp>
    </p:spTree>
    <p:extLst>
      <p:ext uri="{BB962C8B-B14F-4D97-AF65-F5344CB8AC3E}">
        <p14:creationId xmlns:p14="http://schemas.microsoft.com/office/powerpoint/2010/main" val="318627674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B0FB378-A52E-D6B6-E241-83B130EDDE6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F33902B-DD3F-26AB-131B-12E462210FC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2D41FE0-D79F-380D-444F-716ADE410474}"/>
              </a:ext>
            </a:extLst>
          </p:cNvPr>
          <p:cNvSpPr>
            <a:spLocks noGrp="1"/>
          </p:cNvSpPr>
          <p:nvPr>
            <p:ph type="dt" sz="half" idx="10"/>
          </p:nvPr>
        </p:nvSpPr>
        <p:spPr/>
        <p:txBody>
          <a:bodyPr/>
          <a:lstStyle/>
          <a:p>
            <a:fld id="{BA3FD70E-44D7-E547-B099-6684ACB3EC39}"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975DC751-18E3-2A34-29C0-BD7D691D517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691B7F2-33F7-D9C6-DF54-8C8C773B0FBC}"/>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34063692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D97AB2-F43A-E70E-595B-DAF9FD2B4420}"/>
              </a:ext>
            </a:extLst>
          </p:cNvPr>
          <p:cNvSpPr>
            <a:spLocks noGrp="1"/>
          </p:cNvSpPr>
          <p:nvPr>
            <p:ph type="title"/>
          </p:nvPr>
        </p:nvSpPr>
        <p:spPr>
          <a:xfrm>
            <a:off x="623888" y="1709738"/>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8D64291-FA0A-C00B-F4A9-D1E9A5E3FD98}"/>
              </a:ext>
            </a:extLst>
          </p:cNvPr>
          <p:cNvSpPr>
            <a:spLocks noGrp="1"/>
          </p:cNvSpPr>
          <p:nvPr>
            <p:ph type="body" idx="1"/>
          </p:nvPr>
        </p:nvSpPr>
        <p:spPr>
          <a:xfrm>
            <a:off x="623888" y="4589463"/>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F594A741-587B-1448-5DBE-2E988A706371}"/>
              </a:ext>
            </a:extLst>
          </p:cNvPr>
          <p:cNvSpPr>
            <a:spLocks noGrp="1"/>
          </p:cNvSpPr>
          <p:nvPr>
            <p:ph type="dt" sz="half" idx="10"/>
          </p:nvPr>
        </p:nvSpPr>
        <p:spPr/>
        <p:txBody>
          <a:bodyPr/>
          <a:lstStyle/>
          <a:p>
            <a:fld id="{BA3FD70E-44D7-E547-B099-6684ACB3EC39}"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4E8775F6-A219-9C13-7B9C-02C30162E4B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264F94E-D549-9B9E-561F-7AD0BB97DF3F}"/>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330245390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209EB5-6B56-C633-7CB9-BE053ED59F5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12BE891-F27C-1418-F0C4-B75D773BD4EF}"/>
              </a:ext>
            </a:extLst>
          </p:cNvPr>
          <p:cNvSpPr>
            <a:spLocks noGrp="1"/>
          </p:cNvSpPr>
          <p:nvPr>
            <p:ph sz="half" idx="1"/>
          </p:nvPr>
        </p:nvSpPr>
        <p:spPr>
          <a:xfrm>
            <a:off x="62865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CE4D39FF-C736-75E8-C075-0C0088920A46}"/>
              </a:ext>
            </a:extLst>
          </p:cNvPr>
          <p:cNvSpPr>
            <a:spLocks noGrp="1"/>
          </p:cNvSpPr>
          <p:nvPr>
            <p:ph sz="half" idx="2"/>
          </p:nvPr>
        </p:nvSpPr>
        <p:spPr>
          <a:xfrm>
            <a:off x="464820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4445EBC-A442-5B65-5D9F-9EB6CE0903EE}"/>
              </a:ext>
            </a:extLst>
          </p:cNvPr>
          <p:cNvSpPr>
            <a:spLocks noGrp="1"/>
          </p:cNvSpPr>
          <p:nvPr>
            <p:ph type="dt" sz="half" idx="10"/>
          </p:nvPr>
        </p:nvSpPr>
        <p:spPr/>
        <p:txBody>
          <a:bodyPr/>
          <a:lstStyle/>
          <a:p>
            <a:fld id="{BA3FD70E-44D7-E547-B099-6684ACB3EC39}"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6869B14C-385C-CCC2-CB14-24D8418539A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670A227-8EC3-3DAF-E800-294AC9688BE7}"/>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124042961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522825-4AFF-71D0-3590-95592744EE51}"/>
              </a:ext>
            </a:extLst>
          </p:cNvPr>
          <p:cNvSpPr>
            <a:spLocks noGrp="1"/>
          </p:cNvSpPr>
          <p:nvPr>
            <p:ph type="title"/>
          </p:nvPr>
        </p:nvSpPr>
        <p:spPr>
          <a:xfrm>
            <a:off x="630238" y="365125"/>
            <a:ext cx="78867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2196BA5-7B0F-13A4-3F63-819180680A7B}"/>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9AFEBDF-2521-22F6-F448-0FC007B2428B}"/>
              </a:ext>
            </a:extLst>
          </p:cNvPr>
          <p:cNvSpPr>
            <a:spLocks noGrp="1"/>
          </p:cNvSpPr>
          <p:nvPr>
            <p:ph sz="half" idx="2"/>
          </p:nvPr>
        </p:nvSpPr>
        <p:spPr>
          <a:xfrm>
            <a:off x="630238" y="2505075"/>
            <a:ext cx="386873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0BC4900-4F60-E985-DC1A-CD46290922C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88D143D6-F2C2-E08E-F670-B5267B368302}"/>
              </a:ext>
            </a:extLst>
          </p:cNvPr>
          <p:cNvSpPr>
            <a:spLocks noGrp="1"/>
          </p:cNvSpPr>
          <p:nvPr>
            <p:ph sz="quarter" idx="4"/>
          </p:nvPr>
        </p:nvSpPr>
        <p:spPr>
          <a:xfrm>
            <a:off x="4629150" y="2505075"/>
            <a:ext cx="38877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CA5DF22-15E8-6E2B-AFE8-6E4A98211F8E}"/>
              </a:ext>
            </a:extLst>
          </p:cNvPr>
          <p:cNvSpPr>
            <a:spLocks noGrp="1"/>
          </p:cNvSpPr>
          <p:nvPr>
            <p:ph type="dt" sz="half" idx="10"/>
          </p:nvPr>
        </p:nvSpPr>
        <p:spPr/>
        <p:txBody>
          <a:bodyPr/>
          <a:lstStyle/>
          <a:p>
            <a:fld id="{BA3FD70E-44D7-E547-B099-6684ACB3EC39}" type="datetimeFigureOut">
              <a:rPr kumimoji="1" lang="ja-JP" altLang="en-US" smtClean="0"/>
              <a:t>2026/8/18</a:t>
            </a:fld>
            <a:endParaRPr kumimoji="1" lang="ja-JP" altLang="en-US"/>
          </a:p>
        </p:txBody>
      </p:sp>
      <p:sp>
        <p:nvSpPr>
          <p:cNvPr id="8" name="フッター プレースホルダー 7">
            <a:extLst>
              <a:ext uri="{FF2B5EF4-FFF2-40B4-BE49-F238E27FC236}">
                <a16:creationId xmlns:a16="http://schemas.microsoft.com/office/drawing/2014/main" id="{D9976B64-AF92-FC2C-6B42-DFD72C458DFA}"/>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10D156E2-B51E-A82A-0DC1-ED183B0028AF}"/>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37220129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420A37-C4D4-03BC-4172-52BF72376C5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1DCE24CA-1E0D-98FF-1953-6C9491184F87}"/>
              </a:ext>
            </a:extLst>
          </p:cNvPr>
          <p:cNvSpPr>
            <a:spLocks noGrp="1"/>
          </p:cNvSpPr>
          <p:nvPr>
            <p:ph type="dt" sz="half" idx="10"/>
          </p:nvPr>
        </p:nvSpPr>
        <p:spPr/>
        <p:txBody>
          <a:bodyPr/>
          <a:lstStyle/>
          <a:p>
            <a:fld id="{BA3FD70E-44D7-E547-B099-6684ACB3EC39}" type="datetimeFigureOut">
              <a:rPr kumimoji="1" lang="ja-JP" altLang="en-US" smtClean="0"/>
              <a:t>2026/8/18</a:t>
            </a:fld>
            <a:endParaRPr kumimoji="1" lang="ja-JP" altLang="en-US"/>
          </a:p>
        </p:txBody>
      </p:sp>
      <p:sp>
        <p:nvSpPr>
          <p:cNvPr id="4" name="フッター プレースホルダー 3">
            <a:extLst>
              <a:ext uri="{FF2B5EF4-FFF2-40B4-BE49-F238E27FC236}">
                <a16:creationId xmlns:a16="http://schemas.microsoft.com/office/drawing/2014/main" id="{D8D33152-5E18-FC6C-1C22-0DFB3D0C198A}"/>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0D02CAA-04CD-6424-A185-261CCD211A18}"/>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341224024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D667F55-422E-BF96-64D6-1959630CBCBE}"/>
              </a:ext>
            </a:extLst>
          </p:cNvPr>
          <p:cNvSpPr>
            <a:spLocks noGrp="1"/>
          </p:cNvSpPr>
          <p:nvPr>
            <p:ph type="dt" sz="half" idx="10"/>
          </p:nvPr>
        </p:nvSpPr>
        <p:spPr/>
        <p:txBody>
          <a:bodyPr/>
          <a:lstStyle/>
          <a:p>
            <a:fld id="{BA3FD70E-44D7-E547-B099-6684ACB3EC39}" type="datetimeFigureOut">
              <a:rPr kumimoji="1" lang="ja-JP" altLang="en-US" smtClean="0"/>
              <a:t>2026/8/18</a:t>
            </a:fld>
            <a:endParaRPr kumimoji="1" lang="ja-JP" altLang="en-US"/>
          </a:p>
        </p:txBody>
      </p:sp>
      <p:sp>
        <p:nvSpPr>
          <p:cNvPr id="3" name="フッター プレースホルダー 2">
            <a:extLst>
              <a:ext uri="{FF2B5EF4-FFF2-40B4-BE49-F238E27FC236}">
                <a16:creationId xmlns:a16="http://schemas.microsoft.com/office/drawing/2014/main" id="{C2342406-2368-F870-5CF6-4F66161974B7}"/>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757A936-4948-AF64-13F2-84DCCE9D3D1D}"/>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26827073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D9A2413-55AD-BC7D-4FEF-D0544D61BDA3}"/>
              </a:ext>
            </a:extLst>
          </p:cNvPr>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8CBF881-28DF-9C40-23FC-EA98AF94F541}"/>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90DBE862-8E23-8456-14DC-F513F8D1D59C}"/>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626D8AC-9B17-FD16-99F2-107DB51470A4}"/>
              </a:ext>
            </a:extLst>
          </p:cNvPr>
          <p:cNvSpPr>
            <a:spLocks noGrp="1"/>
          </p:cNvSpPr>
          <p:nvPr>
            <p:ph type="dt" sz="half" idx="10"/>
          </p:nvPr>
        </p:nvSpPr>
        <p:spPr/>
        <p:txBody>
          <a:bodyPr/>
          <a:lstStyle/>
          <a:p>
            <a:fld id="{BA3FD70E-44D7-E547-B099-6684ACB3EC39}"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624F761C-ED4E-5287-4314-C687E063740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93321C2-FDA0-0BB6-CCD5-9A4EAFD6FFB1}"/>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4117943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8E4CF5F-B390-07DD-99D0-7E225EB11206}"/>
              </a:ext>
            </a:extLst>
          </p:cNvPr>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170F136-3D7F-41E0-8DC9-A4F8E7A267CE}"/>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2298A920-CD17-54A5-DC53-F1FDE1D9D8D8}"/>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4BC5D10-24C0-DBBB-A0C6-B88C5FEBDA09}"/>
              </a:ext>
            </a:extLst>
          </p:cNvPr>
          <p:cNvSpPr>
            <a:spLocks noGrp="1"/>
          </p:cNvSpPr>
          <p:nvPr>
            <p:ph type="dt" sz="half" idx="10"/>
          </p:nvPr>
        </p:nvSpPr>
        <p:spPr/>
        <p:txBody>
          <a:bodyPr/>
          <a:lstStyle/>
          <a:p>
            <a:fld id="{BA3FD70E-44D7-E547-B099-6684ACB3EC39}"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8AE2B35C-7519-259F-0F9B-1BAE0F441F0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8658558-760C-4312-DA1D-0E1462C37898}"/>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3260242896"/>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704E6C0-2C21-F331-353D-2893DBCC219A}"/>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A22D77D-13CB-1600-75D5-341ACA8D7814}"/>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1FA0D40-C25B-159F-69D8-FF541B4DB047}"/>
              </a:ext>
            </a:extLst>
          </p:cNvPr>
          <p:cNvSpPr>
            <a:spLocks noGrp="1"/>
          </p:cNvSpPr>
          <p:nvPr>
            <p:ph type="dt" sz="half" idx="10"/>
          </p:nvPr>
        </p:nvSpPr>
        <p:spPr/>
        <p:txBody>
          <a:bodyPr/>
          <a:lstStyle/>
          <a:p>
            <a:fld id="{BA3FD70E-44D7-E547-B099-6684ACB3EC39}"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A5FEE306-4FE1-6AC1-E397-42C6A3A49E6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C6EFFAD-E275-AB58-96B5-16952EA5F4B5}"/>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413825534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B4217F31-A1C4-6D26-9A49-ED6DC61092A4}"/>
              </a:ext>
            </a:extLst>
          </p:cNvPr>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A4BA259-D5FF-186E-22E0-E19E3B2C6B3C}"/>
              </a:ext>
            </a:extLst>
          </p:cNvPr>
          <p:cNvSpPr>
            <a:spLocks noGrp="1"/>
          </p:cNvSpPr>
          <p:nvPr>
            <p:ph type="body" orient="vert" idx="1"/>
          </p:nvPr>
        </p:nvSpPr>
        <p:spPr>
          <a:xfrm>
            <a:off x="628650" y="365125"/>
            <a:ext cx="5762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F65F694-B144-0570-3C1E-8D963441AF01}"/>
              </a:ext>
            </a:extLst>
          </p:cNvPr>
          <p:cNvSpPr>
            <a:spLocks noGrp="1"/>
          </p:cNvSpPr>
          <p:nvPr>
            <p:ph type="dt" sz="half" idx="10"/>
          </p:nvPr>
        </p:nvSpPr>
        <p:spPr/>
        <p:txBody>
          <a:bodyPr/>
          <a:lstStyle/>
          <a:p>
            <a:fld id="{BA3FD70E-44D7-E547-B099-6684ACB3EC39}"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1E9DCB02-70AD-1C0A-8F2F-E5DF02C55E9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97FE0BF-713B-7C05-B5A3-C8E0E24B806E}"/>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311271839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bg>
      <p:bgPr>
        <a:solidFill>
          <a:schemeClr val="bg1"/>
        </a:solidFill>
        <a:effectLst/>
      </p:bgPr>
    </p:bg>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1196752"/>
            <a:ext cx="8229600" cy="5040560"/>
          </a:xfrm>
        </p:spPr>
        <p:txBody>
          <a:bodyPr/>
          <a:lstStyle>
            <a:lvl1pPr>
              <a:defRPr b="0" i="0">
                <a:solidFill>
                  <a:schemeClr val="tx1"/>
                </a:solidFill>
                <a:latin typeface="Yu Gothic Medium" panose="020B0400000000000000" pitchFamily="34" charset="-128"/>
                <a:ea typeface="Yu Gothic Medium" panose="020B0400000000000000" pitchFamily="34" charset="-128"/>
              </a:defRPr>
            </a:lvl1pPr>
            <a:lvl2pPr>
              <a:defRPr b="0" i="0">
                <a:solidFill>
                  <a:schemeClr val="tx1"/>
                </a:solidFill>
                <a:latin typeface="Yu Gothic Medium" panose="020B0400000000000000" pitchFamily="34" charset="-128"/>
                <a:ea typeface="Yu Gothic Medium" panose="020B0400000000000000" pitchFamily="34" charset="-128"/>
              </a:defRPr>
            </a:lvl2pPr>
            <a:lvl3pPr>
              <a:defRPr b="0" i="0">
                <a:solidFill>
                  <a:schemeClr val="tx1"/>
                </a:solidFill>
                <a:latin typeface="Yu Gothic Medium" panose="020B0400000000000000" pitchFamily="34" charset="-128"/>
                <a:ea typeface="Yu Gothic Medium" panose="020B0400000000000000" pitchFamily="34" charset="-128"/>
              </a:defRPr>
            </a:lvl3pPr>
            <a:lvl4pPr>
              <a:defRPr b="0" i="0">
                <a:solidFill>
                  <a:schemeClr val="tx1"/>
                </a:solidFill>
                <a:latin typeface="Yu Gothic Medium" panose="020B0400000000000000" pitchFamily="34" charset="-128"/>
                <a:ea typeface="Yu Gothic Medium" panose="020B0400000000000000" pitchFamily="34" charset="-128"/>
              </a:defRPr>
            </a:lvl4pPr>
            <a:lvl5pPr>
              <a:defRPr b="0" i="0">
                <a:solidFill>
                  <a:schemeClr val="tx1"/>
                </a:solidFill>
                <a:latin typeface="Yu Gothic Medium" panose="020B0400000000000000" pitchFamily="34" charset="-128"/>
                <a:ea typeface="Yu Gothic Medium" panose="020B0400000000000000" pitchFamily="34" charset="-128"/>
              </a:defRPr>
            </a:lvl5p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cxnSp>
        <p:nvCxnSpPr>
          <p:cNvPr id="8" name="直線コネクタ 7"/>
          <p:cNvCxnSpPr/>
          <p:nvPr userDrawn="1"/>
        </p:nvCxnSpPr>
        <p:spPr>
          <a:xfrm>
            <a:off x="0" y="620688"/>
            <a:ext cx="9144000" cy="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5" name="タイトル 1">
            <a:extLst>
              <a:ext uri="{FF2B5EF4-FFF2-40B4-BE49-F238E27FC236}">
                <a16:creationId xmlns:a16="http://schemas.microsoft.com/office/drawing/2014/main" id="{02261524-56F9-A3FB-182C-956552394877}"/>
              </a:ext>
            </a:extLst>
          </p:cNvPr>
          <p:cNvSpPr>
            <a:spLocks noGrp="1"/>
          </p:cNvSpPr>
          <p:nvPr>
            <p:ph type="title"/>
          </p:nvPr>
        </p:nvSpPr>
        <p:spPr>
          <a:xfrm>
            <a:off x="457200" y="80634"/>
            <a:ext cx="8229600" cy="504045"/>
          </a:xfrm>
        </p:spPr>
        <p:txBody>
          <a:bodyPr>
            <a:normAutofit/>
          </a:bodyPr>
          <a:lstStyle>
            <a:lvl1pPr>
              <a:defRPr sz="2000" b="0" i="0">
                <a:solidFill>
                  <a:schemeClr val="tx1"/>
                </a:solidFill>
                <a:latin typeface="Yu Gothic Medium" panose="020B0400000000000000" pitchFamily="34" charset="-128"/>
                <a:ea typeface="Yu Gothic Medium" panose="020B0400000000000000" pitchFamily="34" charset="-128"/>
              </a:defRPr>
            </a:lvl1pPr>
          </a:lstStyle>
          <a:p>
            <a:r>
              <a:rPr kumimoji="1" lang="ja-JP" altLang="en-US"/>
              <a:t>マスター タイトルの書式設定</a:t>
            </a:r>
          </a:p>
        </p:txBody>
      </p:sp>
      <p:sp>
        <p:nvSpPr>
          <p:cNvPr id="2" name="スライド番号プレースホルダー 5">
            <a:extLst>
              <a:ext uri="{FF2B5EF4-FFF2-40B4-BE49-F238E27FC236}">
                <a16:creationId xmlns:a16="http://schemas.microsoft.com/office/drawing/2014/main" id="{32B9CDC9-7EAB-8D44-0894-8FFD66CAB5C4}"/>
              </a:ext>
            </a:extLst>
          </p:cNvPr>
          <p:cNvSpPr txBox="1">
            <a:spLocks/>
          </p:cNvSpPr>
          <p:nvPr userDrawn="1"/>
        </p:nvSpPr>
        <p:spPr>
          <a:xfrm>
            <a:off x="6732240" y="6592267"/>
            <a:ext cx="2133600" cy="365125"/>
          </a:xfrm>
          <a:prstGeom prst="rect">
            <a:avLst/>
          </a:prstGeom>
        </p:spPr>
        <p:txBody>
          <a:bodyPr/>
          <a:lstStyle>
            <a:defPPr>
              <a:defRPr lang="ja-JP"/>
            </a:defPPr>
            <a:lvl1pPr marL="0" algn="l" defTabSz="914400" rtl="0" eaLnBrk="1" latinLnBrk="0" hangingPunct="1">
              <a:defRPr kumimoji="1" sz="1600" b="1" kern="1200">
                <a:solidFill>
                  <a:srgbClr val="0070C0"/>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41D56F65-D397-4FC6-A57A-66D6F4963424}" type="slidenum">
              <a:rPr lang="ja-JP" altLang="en-US" smtClean="0">
                <a:solidFill>
                  <a:schemeClr val="accent5"/>
                </a:solidFill>
              </a:rPr>
              <a:pPr algn="r"/>
              <a:t>‹#›</a:t>
            </a:fld>
            <a:endParaRPr lang="ja-JP" altLang="en-US" dirty="0">
              <a:solidFill>
                <a:schemeClr val="accent5"/>
              </a:solidFill>
            </a:endParaRPr>
          </a:p>
        </p:txBody>
      </p:sp>
    </p:spTree>
    <p:extLst>
      <p:ext uri="{BB962C8B-B14F-4D97-AF65-F5344CB8AC3E}">
        <p14:creationId xmlns:p14="http://schemas.microsoft.com/office/powerpoint/2010/main" val="41810415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cxnSp>
        <p:nvCxnSpPr>
          <p:cNvPr id="6" name="直線コネクタ 5"/>
          <p:cNvCxnSpPr/>
          <p:nvPr userDrawn="1"/>
        </p:nvCxnSpPr>
        <p:spPr>
          <a:xfrm>
            <a:off x="0" y="620688"/>
            <a:ext cx="9144000" cy="0"/>
          </a:xfrm>
          <a:prstGeom prst="line">
            <a:avLst/>
          </a:prstGeom>
          <a:ln w="19050">
            <a:solidFill>
              <a:schemeClr val="accent5"/>
            </a:solidFill>
          </a:ln>
        </p:spPr>
        <p:style>
          <a:lnRef idx="1">
            <a:schemeClr val="accent1"/>
          </a:lnRef>
          <a:fillRef idx="0">
            <a:schemeClr val="accent1"/>
          </a:fillRef>
          <a:effectRef idx="0">
            <a:schemeClr val="accent1"/>
          </a:effectRef>
          <a:fontRef idx="minor">
            <a:schemeClr val="tx1"/>
          </a:fontRef>
        </p:style>
      </p:cxnSp>
      <p:sp>
        <p:nvSpPr>
          <p:cNvPr id="7" name="スライド番号プレースホルダー 5"/>
          <p:cNvSpPr txBox="1">
            <a:spLocks/>
          </p:cNvSpPr>
          <p:nvPr userDrawn="1"/>
        </p:nvSpPr>
        <p:spPr>
          <a:xfrm>
            <a:off x="6732240" y="6592267"/>
            <a:ext cx="2133600" cy="365125"/>
          </a:xfrm>
          <a:prstGeom prst="rect">
            <a:avLst/>
          </a:prstGeom>
        </p:spPr>
        <p:txBody>
          <a:bodyPr/>
          <a:lstStyle>
            <a:defPPr>
              <a:defRPr lang="ja-JP"/>
            </a:defPPr>
            <a:lvl1pPr marL="0" algn="l" defTabSz="914400" rtl="0" eaLnBrk="1" latinLnBrk="0" hangingPunct="1">
              <a:defRPr kumimoji="1" sz="1600" b="1" kern="1200">
                <a:solidFill>
                  <a:srgbClr val="0070C0"/>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41D56F65-D397-4FC6-A57A-66D6F4963424}" type="slidenum">
              <a:rPr lang="ja-JP" altLang="en-US" smtClean="0">
                <a:solidFill>
                  <a:schemeClr val="accent5"/>
                </a:solidFill>
              </a:rPr>
              <a:pPr algn="r"/>
              <a:t>‹#›</a:t>
            </a:fld>
            <a:endParaRPr lang="ja-JP" altLang="en-US" dirty="0">
              <a:solidFill>
                <a:schemeClr val="accent5"/>
              </a:solidFill>
            </a:endParaRPr>
          </a:p>
        </p:txBody>
      </p:sp>
      <p:sp>
        <p:nvSpPr>
          <p:cNvPr id="3" name="タイトル 1">
            <a:extLst>
              <a:ext uri="{FF2B5EF4-FFF2-40B4-BE49-F238E27FC236}">
                <a16:creationId xmlns:a16="http://schemas.microsoft.com/office/drawing/2014/main" id="{2EE07F74-1B4C-F38A-6C26-39BEE809F0CA}"/>
              </a:ext>
            </a:extLst>
          </p:cNvPr>
          <p:cNvSpPr>
            <a:spLocks noGrp="1"/>
          </p:cNvSpPr>
          <p:nvPr>
            <p:ph type="title"/>
          </p:nvPr>
        </p:nvSpPr>
        <p:spPr>
          <a:xfrm>
            <a:off x="457200" y="80634"/>
            <a:ext cx="8229600" cy="504045"/>
          </a:xfrm>
        </p:spPr>
        <p:txBody>
          <a:bodyPr>
            <a:normAutofit/>
          </a:bodyPr>
          <a:lstStyle>
            <a:lvl1pPr>
              <a:defRPr sz="2000" b="0" i="0">
                <a:solidFill>
                  <a:schemeClr val="tx1"/>
                </a:solidFill>
                <a:latin typeface="Yu Gothic Medium" panose="020B0400000000000000" pitchFamily="34" charset="-128"/>
                <a:ea typeface="Yu Gothic Medium" panose="020B0400000000000000" pitchFamily="34" charset="-128"/>
              </a:defRPr>
            </a:lvl1pPr>
          </a:lstStyle>
          <a:p>
            <a:r>
              <a:rPr kumimoji="1" lang="ja-JP" altLang="en-US"/>
              <a:t>マスター タイトルの書式設定</a:t>
            </a:r>
          </a:p>
        </p:txBody>
      </p:sp>
    </p:spTree>
    <p:extLst>
      <p:ext uri="{BB962C8B-B14F-4D97-AF65-F5344CB8AC3E}">
        <p14:creationId xmlns:p14="http://schemas.microsoft.com/office/powerpoint/2010/main" val="300874446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C8255DE5-BE3B-F13F-113E-20928A90FAB7}"/>
              </a:ext>
            </a:extLst>
          </p:cNvPr>
          <p:cNvSpPr txBox="1">
            <a:spLocks/>
          </p:cNvSpPr>
          <p:nvPr userDrawn="1"/>
        </p:nvSpPr>
        <p:spPr>
          <a:xfrm>
            <a:off x="6732240" y="6592267"/>
            <a:ext cx="2133600" cy="365125"/>
          </a:xfrm>
          <a:prstGeom prst="rect">
            <a:avLst/>
          </a:prstGeom>
        </p:spPr>
        <p:txBody>
          <a:bodyPr/>
          <a:lstStyle>
            <a:defPPr>
              <a:defRPr lang="ja-JP"/>
            </a:defPPr>
            <a:lvl1pPr marL="0" algn="l" defTabSz="914400" rtl="0" eaLnBrk="1" latinLnBrk="0" hangingPunct="1">
              <a:defRPr kumimoji="1" sz="1600" b="1" kern="1200">
                <a:solidFill>
                  <a:srgbClr val="0070C0"/>
                </a:solidFill>
                <a:latin typeface="メイリオ" panose="020B0604030504040204" pitchFamily="50" charset="-128"/>
                <a:ea typeface="メイリオ" panose="020B0604030504040204" pitchFamily="50" charset="-128"/>
                <a:cs typeface="メイリオ" panose="020B0604030504040204" pitchFamily="50" charset="-128"/>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41D56F65-D397-4FC6-A57A-66D6F4963424}" type="slidenum">
              <a:rPr lang="ja-JP" altLang="en-US" smtClean="0">
                <a:solidFill>
                  <a:schemeClr val="accent5"/>
                </a:solidFill>
              </a:rPr>
              <a:pPr algn="r"/>
              <a:t>‹#›</a:t>
            </a:fld>
            <a:endParaRPr lang="ja-JP" altLang="en-US" dirty="0">
              <a:solidFill>
                <a:schemeClr val="accent5"/>
              </a:solidFill>
            </a:endParaRPr>
          </a:p>
        </p:txBody>
      </p:sp>
    </p:spTree>
    <p:extLst>
      <p:ext uri="{BB962C8B-B14F-4D97-AF65-F5344CB8AC3E}">
        <p14:creationId xmlns:p14="http://schemas.microsoft.com/office/powerpoint/2010/main" val="257005365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5" name="フッター プレースホルダー 4"/>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7" name="スライド番号プレースホルダー 5">
            <a:extLst>
              <a:ext uri="{FF2B5EF4-FFF2-40B4-BE49-F238E27FC236}">
                <a16:creationId xmlns:a16="http://schemas.microsoft.com/office/drawing/2014/main" id="{6FEE30CD-0381-8D47-D123-6EAAB731B87C}"/>
              </a:ext>
            </a:extLst>
          </p:cNvPr>
          <p:cNvSpPr>
            <a:spLocks noGrp="1"/>
          </p:cNvSpPr>
          <p:nvPr>
            <p:ph type="sldNum" sz="quarter" idx="4"/>
          </p:nvPr>
        </p:nvSpPr>
        <p:spPr>
          <a:xfrm>
            <a:off x="6588224" y="6627951"/>
            <a:ext cx="2133600" cy="365125"/>
          </a:xfrm>
          <a:prstGeom prst="rect">
            <a:avLst/>
          </a:prstGeom>
        </p:spPr>
        <p:txBody>
          <a:bodyPr/>
          <a:lstStyle>
            <a:lvl1pPr>
              <a:defRPr sz="1600" b="1">
                <a:solidFill>
                  <a:srgbClr val="0070C0"/>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lgn="r"/>
            <a:fld id="{41D56F65-D397-4FC6-A57A-66D6F4963424}" type="slidenum">
              <a:rPr lang="ja-JP" altLang="en-US" smtClean="0"/>
              <a:pPr algn="r"/>
              <a:t>‹#›</a:t>
            </a:fld>
            <a:endParaRPr lang="ja-JP" altLang="en-US" dirty="0"/>
          </a:p>
        </p:txBody>
      </p:sp>
    </p:spTree>
    <p:extLst>
      <p:ext uri="{BB962C8B-B14F-4D97-AF65-F5344CB8AC3E}">
        <p14:creationId xmlns:p14="http://schemas.microsoft.com/office/powerpoint/2010/main" val="369766252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5" name="フッター プレースホルダー 4"/>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7" name="スライド番号プレースホルダー 5">
            <a:extLst>
              <a:ext uri="{FF2B5EF4-FFF2-40B4-BE49-F238E27FC236}">
                <a16:creationId xmlns:a16="http://schemas.microsoft.com/office/drawing/2014/main" id="{64DE7BB5-7117-7487-B582-000B3FD07DE0}"/>
              </a:ext>
            </a:extLst>
          </p:cNvPr>
          <p:cNvSpPr>
            <a:spLocks noGrp="1"/>
          </p:cNvSpPr>
          <p:nvPr>
            <p:ph type="sldNum" sz="quarter" idx="4"/>
          </p:nvPr>
        </p:nvSpPr>
        <p:spPr>
          <a:xfrm>
            <a:off x="6588224" y="6627951"/>
            <a:ext cx="2133600" cy="365125"/>
          </a:xfrm>
          <a:prstGeom prst="rect">
            <a:avLst/>
          </a:prstGeom>
        </p:spPr>
        <p:txBody>
          <a:bodyPr/>
          <a:lstStyle>
            <a:lvl1pPr>
              <a:defRPr sz="1600" b="1">
                <a:solidFill>
                  <a:srgbClr val="0070C0"/>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lgn="r"/>
            <a:fld id="{41D56F65-D397-4FC6-A57A-66D6F4963424}" type="slidenum">
              <a:rPr lang="ja-JP" altLang="en-US" smtClean="0"/>
              <a:pPr algn="r"/>
              <a:t>‹#›</a:t>
            </a:fld>
            <a:endParaRPr lang="ja-JP" altLang="en-US" dirty="0"/>
          </a:p>
        </p:txBody>
      </p:sp>
    </p:spTree>
    <p:extLst>
      <p:ext uri="{BB962C8B-B14F-4D97-AF65-F5344CB8AC3E}">
        <p14:creationId xmlns:p14="http://schemas.microsoft.com/office/powerpoint/2010/main" val="99659968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ロゴ無し-タイトル">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p>
        </p:txBody>
      </p:sp>
      <p:sp>
        <p:nvSpPr>
          <p:cNvPr id="6" name="テキスト プレースホルダー 6">
            <a:extLst>
              <a:ext uri="{FF2B5EF4-FFF2-40B4-BE49-F238E27FC236}">
                <a16:creationId xmlns:a16="http://schemas.microsoft.com/office/drawing/2014/main" id="{4B66BDE1-5ABE-1A49-831A-CACBD5DC5471}"/>
              </a:ext>
            </a:extLst>
          </p:cNvPr>
          <p:cNvSpPr txBox="1">
            <a:spLocks/>
          </p:cNvSpPr>
          <p:nvPr userDrawn="1"/>
        </p:nvSpPr>
        <p:spPr>
          <a:xfrm>
            <a:off x="0" y="3027"/>
            <a:ext cx="9145108" cy="574022"/>
          </a:xfrm>
          <a:prstGeom prst="rect">
            <a:avLst/>
          </a:prstGeom>
          <a:pattFill prst="dkUpDiag">
            <a:fgClr>
              <a:srgbClr val="003579"/>
            </a:fgClr>
            <a:bgClr>
              <a:srgbClr val="004292"/>
            </a:bgClr>
          </a:pattFill>
          <a:ln>
            <a:noFill/>
          </a:ln>
        </p:spPr>
        <p:style>
          <a:lnRef idx="2">
            <a:schemeClr val="accent1">
              <a:shade val="50000"/>
            </a:schemeClr>
          </a:lnRef>
          <a:fillRef idx="1">
            <a:schemeClr val="accent1"/>
          </a:fillRef>
          <a:effectRef idx="0">
            <a:schemeClr val="accent1"/>
          </a:effectRef>
          <a:fontRef idx="minor">
            <a:schemeClr val="lt1"/>
          </a:fontRef>
        </p:style>
        <p:txBody>
          <a:bodyPr lIns="301432" tIns="273453" rIns="273453" bIns="109381"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518" b="1" spc="228">
              <a:solidFill>
                <a:schemeClr val="bg1"/>
              </a:solidFill>
              <a:latin typeface="Meiryo" panose="020B0604030504040204" pitchFamily="34" charset="-128"/>
              <a:ea typeface="Meiryo" panose="020B0604030504040204" pitchFamily="34" charset="-128"/>
            </a:endParaRPr>
          </a:p>
        </p:txBody>
      </p:sp>
      <p:sp>
        <p:nvSpPr>
          <p:cNvPr id="8" name="Title 1">
            <a:extLst>
              <a:ext uri="{FF2B5EF4-FFF2-40B4-BE49-F238E27FC236}">
                <a16:creationId xmlns:a16="http://schemas.microsoft.com/office/drawing/2014/main" id="{24636362-6DC1-7D45-87A6-A2F4247CD968}"/>
              </a:ext>
            </a:extLst>
          </p:cNvPr>
          <p:cNvSpPr>
            <a:spLocks noGrp="1"/>
          </p:cNvSpPr>
          <p:nvPr>
            <p:ph type="title"/>
          </p:nvPr>
        </p:nvSpPr>
        <p:spPr>
          <a:xfrm>
            <a:off x="0" y="0"/>
            <a:ext cx="9144000" cy="574022"/>
          </a:xfrm>
        </p:spPr>
        <p:txBody>
          <a:bodyPr/>
          <a:lstStyle/>
          <a:p>
            <a:r>
              <a:rPr lang="ja-JP" altLang="en-US"/>
              <a:t>マスター タイトルの書式設定</a:t>
            </a:r>
            <a:endParaRPr lang="en-US"/>
          </a:p>
        </p:txBody>
      </p:sp>
      <p:sp>
        <p:nvSpPr>
          <p:cNvPr id="10" name="Slide Number Placeholder 5">
            <a:extLst>
              <a:ext uri="{FF2B5EF4-FFF2-40B4-BE49-F238E27FC236}">
                <a16:creationId xmlns:a16="http://schemas.microsoft.com/office/drawing/2014/main" id="{45C1C095-3D5F-3846-A68B-623E5D5B3BA2}"/>
              </a:ext>
            </a:extLst>
          </p:cNvPr>
          <p:cNvSpPr>
            <a:spLocks noGrp="1"/>
          </p:cNvSpPr>
          <p:nvPr>
            <p:ph type="sldNum" sz="quarter" idx="4"/>
          </p:nvPr>
        </p:nvSpPr>
        <p:spPr>
          <a:xfrm>
            <a:off x="8229521" y="6536162"/>
            <a:ext cx="582012" cy="278421"/>
          </a:xfrm>
          <a:prstGeom prst="rect">
            <a:avLst/>
          </a:prstGeom>
        </p:spPr>
        <p:txBody>
          <a:bodyPr vert="horz" lIns="0" tIns="0" rIns="0" bIns="0" rtlCol="0" anchor="t"/>
          <a:lstStyle>
            <a:lvl1pPr algn="r">
              <a:defRPr sz="1005" b="0">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331927299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1_タイトルのみ">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3600"/>
            <a:ext cx="8229240" cy="1144800"/>
          </a:xfrm>
          <a:prstGeom prst="rect">
            <a:avLst/>
          </a:prstGeom>
          <a:noFill/>
          <a:ln w="0">
            <a:noFill/>
          </a:ln>
        </p:spPr>
        <p:txBody>
          <a:bodyPr lIns="0" tIns="0" rIns="0" bIns="0" anchor="ctr">
            <a:spAutoFit/>
          </a:bodyPr>
          <a:lstStyle/>
          <a:p>
            <a:pPr indent="0" algn="l" defTabSz="914400">
              <a:buNone/>
              <a:tabLst>
                <a:tab pos="0" algn="l"/>
              </a:tabLst>
            </a:pPr>
            <a:endParaRPr lang="en-US" sz="2000" b="0" u="none" strike="noStrike">
              <a:solidFill>
                <a:schemeClr val="dk1"/>
              </a:solidFill>
              <a:effectLst/>
              <a:uFillTx/>
              <a:latin typeface="Yu Gothic Medium"/>
            </a:endParaRPr>
          </a:p>
        </p:txBody>
      </p:sp>
      <p:sp>
        <p:nvSpPr>
          <p:cNvPr id="13" name="PlaceHolder 2"/>
          <p:cNvSpPr>
            <a:spLocks noGrp="1"/>
          </p:cNvSpPr>
          <p:nvPr>
            <p:ph type="subTitle"/>
          </p:nvPr>
        </p:nvSpPr>
        <p:spPr>
          <a:xfrm>
            <a:off x="457200" y="1604520"/>
            <a:ext cx="8229240" cy="3977280"/>
          </a:xfrm>
          <a:prstGeom prst="rect">
            <a:avLst/>
          </a:prstGeom>
          <a:noFill/>
          <a:ln w="0">
            <a:noFill/>
          </a:ln>
        </p:spPr>
        <p:txBody>
          <a:bodyPr lIns="0" tIns="0" rIns="0" bIns="0" anchor="ctr">
            <a:spAutoFit/>
          </a:bodyPr>
          <a:lstStyle/>
          <a:p>
            <a:pPr indent="0" algn="ctr">
              <a:buNone/>
            </a:pPr>
            <a:endParaRPr lang="en-US" sz="3200" b="0" u="none" strike="noStrike">
              <a:solidFill>
                <a:srgbClr val="000000"/>
              </a:solidFill>
              <a:effectLst/>
              <a:uFillTx/>
              <a:latin typeface="Arial"/>
            </a:endParaRPr>
          </a:p>
        </p:txBody>
      </p:sp>
    </p:spTree>
    <p:extLst>
      <p:ext uri="{BB962C8B-B14F-4D97-AF65-F5344CB8AC3E}">
        <p14:creationId xmlns:p14="http://schemas.microsoft.com/office/powerpoint/2010/main" val="960106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40534A1-39E6-C521-26A7-18849BFA24FB}"/>
              </a:ext>
            </a:extLst>
          </p:cNvPr>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C0BB15E-98B9-F421-E727-FB9AE9F3B3E5}"/>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1075674B-5AC7-9734-E3EF-8F5CFEE92CB5}"/>
              </a:ext>
            </a:extLst>
          </p:cNvPr>
          <p:cNvSpPr>
            <a:spLocks noGrp="1"/>
          </p:cNvSpPr>
          <p:nvPr>
            <p:ph type="dt" sz="half" idx="10"/>
          </p:nvPr>
        </p:nvSpPr>
        <p:spPr/>
        <p:txBody>
          <a:bodyPr/>
          <a:lstStyle/>
          <a:p>
            <a:fld id="{BA3FD70E-44D7-E547-B099-6684ACB3EC39}"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6F431AA6-3ADC-9C1A-27DA-98D44914425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9AF816C-F8AC-D080-4B8E-5854BF5CD2A4}"/>
              </a:ext>
            </a:extLst>
          </p:cNvPr>
          <p:cNvSpPr>
            <a:spLocks noGrp="1"/>
          </p:cNvSpPr>
          <p:nvPr>
            <p:ph type="sldNum" sz="quarter" idx="12"/>
          </p:nvPr>
        </p:nvSpPr>
        <p:spPr/>
        <p:txBody>
          <a:body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386418314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6528559"/>
            <a:ext cx="9144000" cy="329441"/>
          </a:xfrm>
          <a:prstGeom prst="rect">
            <a:avLst/>
          </a:prstGeom>
          <a:gradFill flip="none" rotWithShape="1">
            <a:gsLst>
              <a:gs pos="0">
                <a:schemeClr val="accent5"/>
              </a:gs>
              <a:gs pos="28000">
                <a:schemeClr val="accent5"/>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タイトル プレースホルダー 1"/>
          <p:cNvSpPr>
            <a:spLocks noGrp="1"/>
          </p:cNvSpPr>
          <p:nvPr>
            <p:ph type="title"/>
          </p:nvPr>
        </p:nvSpPr>
        <p:spPr>
          <a:xfrm>
            <a:off x="457200" y="274638"/>
            <a:ext cx="8229600" cy="778098"/>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457200" y="1412776"/>
            <a:ext cx="8229600" cy="4824536"/>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13" name="正方形/長方形 12"/>
          <p:cNvSpPr/>
          <p:nvPr userDrawn="1"/>
        </p:nvSpPr>
        <p:spPr>
          <a:xfrm>
            <a:off x="204814" y="6549263"/>
            <a:ext cx="8239937"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20000"/>
              </a:lnSpc>
              <a:spcBef>
                <a:spcPct val="0"/>
              </a:spcBef>
              <a:spcAft>
                <a:spcPct val="0"/>
              </a:spcAft>
            </a:pPr>
            <a:r>
              <a:rPr kumimoji="0" lang="ja-JP" altLang="en-US" sz="900" b="0" i="0">
                <a:solidFill>
                  <a:schemeClr val="bg1"/>
                </a:solidFill>
                <a:latin typeface="Hiragino Sans W4" panose="020B0400000000000000" pitchFamily="34" charset="-128"/>
                <a:ea typeface="Hiragino Sans W4" panose="020B0400000000000000" pitchFamily="34" charset="-128"/>
              </a:rPr>
              <a:t>サービス管理責任者・児童発達支援管理責任者指導者養成研修会　専門コース別研修・障害児支援コース</a:t>
            </a:r>
            <a:endParaRPr kumimoji="0" lang="en-US" altLang="ja-JP" sz="900" b="0" i="0" dirty="0">
              <a:solidFill>
                <a:schemeClr val="bg1"/>
              </a:solidFill>
              <a:latin typeface="Hiragino Sans W4" panose="020B0400000000000000" pitchFamily="34" charset="-128"/>
              <a:ea typeface="Hiragino Sans W4" panose="020B0400000000000000" pitchFamily="34" charset="-128"/>
            </a:endParaRPr>
          </a:p>
        </p:txBody>
      </p:sp>
      <p:sp>
        <p:nvSpPr>
          <p:cNvPr id="5" name="スライド番号プレースホルダー 5"/>
          <p:cNvSpPr>
            <a:spLocks noGrp="1"/>
          </p:cNvSpPr>
          <p:nvPr>
            <p:ph type="sldNum" sz="quarter" idx="4"/>
          </p:nvPr>
        </p:nvSpPr>
        <p:spPr>
          <a:xfrm>
            <a:off x="6805586" y="6565354"/>
            <a:ext cx="2133600" cy="365125"/>
          </a:xfrm>
          <a:prstGeom prst="rect">
            <a:avLst/>
          </a:prstGeom>
        </p:spPr>
        <p:txBody>
          <a:bodyPr/>
          <a:lstStyle>
            <a:lvl1pPr>
              <a:defRPr sz="1600" b="1">
                <a:solidFill>
                  <a:srgbClr val="0070C0"/>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lgn="r"/>
            <a:fld id="{41D56F65-D397-4FC6-A57A-66D6F4963424}" type="slidenum">
              <a:rPr lang="ja-JP" altLang="en-US" smtClean="0"/>
              <a:pPr algn="r"/>
              <a:t>‹#›</a:t>
            </a:fld>
            <a:endParaRPr lang="ja-JP" altLang="en-US" dirty="0"/>
          </a:p>
        </p:txBody>
      </p:sp>
    </p:spTree>
    <p:extLst>
      <p:ext uri="{BB962C8B-B14F-4D97-AF65-F5344CB8AC3E}">
        <p14:creationId xmlns:p14="http://schemas.microsoft.com/office/powerpoint/2010/main" val="1977667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 id="2147483658" r:id="rId5"/>
    <p:sldLayoutId id="2147483659" r:id="rId6"/>
    <p:sldLayoutId id="2147483672" r:id="rId7"/>
    <p:sldLayoutId id="2147483673" r:id="rId8"/>
  </p:sldLayoutIdLst>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hf hdr="0" ftr="0" dt="0"/>
  <p:txStyles>
    <p:titleStyle>
      <a:lvl1pPr algn="l" defTabSz="914400" rtl="0" eaLnBrk="1" latinLnBrk="0" hangingPunct="1">
        <a:spcBef>
          <a:spcPct val="0"/>
        </a:spcBef>
        <a:buNone/>
        <a:defRPr kumimoji="1" sz="2400" kern="120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6F7156F-9C9F-63E3-89BE-9AE31979A9CB}"/>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DA89878-493B-F566-0564-E9D143518B3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DB566BB-BA3B-2380-F3EE-4F2CF2BAC90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A3FD70E-44D7-E547-B099-6684ACB3EC39}"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C4A5E852-3CF3-9A0B-2B9C-4B5C72ADE8AB}"/>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D199B42C-7230-2936-3B54-63922AA874F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CBEB285-8716-624A-9697-19E013112B57}" type="slidenum">
              <a:rPr kumimoji="1" lang="ja-JP" altLang="en-US" smtClean="0"/>
              <a:t>‹#›</a:t>
            </a:fld>
            <a:endParaRPr kumimoji="1" lang="ja-JP" altLang="en-US"/>
          </a:p>
        </p:txBody>
      </p:sp>
    </p:spTree>
    <p:extLst>
      <p:ext uri="{BB962C8B-B14F-4D97-AF65-F5344CB8AC3E}">
        <p14:creationId xmlns:p14="http://schemas.microsoft.com/office/powerpoint/2010/main" val="32476686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9.emf"/><Relationship Id="rId4" Type="http://schemas.openxmlformats.org/officeDocument/2006/relationships/image" Target="../media/image8.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44.xml"/><Relationship Id="rId7" Type="http://schemas.openxmlformats.org/officeDocument/2006/relationships/diagramColors" Target="../diagrams/colors1.xml"/><Relationship Id="rId2" Type="http://schemas.openxmlformats.org/officeDocument/2006/relationships/slideLayout" Target="../slideLayouts/slideLayout4.xml"/><Relationship Id="rId1" Type="http://schemas.openxmlformats.org/officeDocument/2006/relationships/tags" Target="../tags/tag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mhlw.go.jp/stf/newpage_44635.html"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hyperlink" Target="https://www.cfa.go.jp/policies/shougaijishien/shisaku#h2_free9"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0A925F16-A8D0-7690-1D18-D2FE993CC118}"/>
              </a:ext>
            </a:extLst>
          </p:cNvPr>
          <p:cNvSpPr/>
          <p:nvPr/>
        </p:nvSpPr>
        <p:spPr>
          <a:xfrm>
            <a:off x="272153" y="692696"/>
            <a:ext cx="8548317" cy="17791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20000"/>
              </a:lnSpc>
              <a:spcBef>
                <a:spcPct val="0"/>
              </a:spcBef>
              <a:spcAft>
                <a:spcPct val="0"/>
              </a:spcAft>
            </a:pPr>
            <a:r>
              <a:rPr kumimoji="0" lang="ja-JP" altLang="en-US" sz="1200">
                <a:solidFill>
                  <a:schemeClr val="tx1"/>
                </a:solidFill>
                <a:latin typeface="Yu Gothic Medium" panose="020B0400000000000000" pitchFamily="34" charset="-128"/>
                <a:ea typeface="Yu Gothic Medium" panose="020B0400000000000000" pitchFamily="34" charset="-128"/>
              </a:rPr>
              <a:t>令和</a:t>
            </a:r>
            <a:r>
              <a:rPr kumimoji="0" lang="en-US" altLang="ja-JP" sz="1200" dirty="0">
                <a:solidFill>
                  <a:schemeClr val="tx1"/>
                </a:solidFill>
                <a:latin typeface="Yu Gothic Medium" panose="020B0400000000000000" pitchFamily="34" charset="-128"/>
                <a:ea typeface="Yu Gothic Medium" panose="020B0400000000000000" pitchFamily="34" charset="-128"/>
              </a:rPr>
              <a:t>8</a:t>
            </a:r>
            <a:r>
              <a:rPr kumimoji="0" lang="ja-JP" altLang="en-US" sz="1200">
                <a:solidFill>
                  <a:schemeClr val="tx1"/>
                </a:solidFill>
                <a:latin typeface="Yu Gothic Medium" panose="020B0400000000000000" pitchFamily="34" charset="-128"/>
                <a:ea typeface="Yu Gothic Medium" panose="020B0400000000000000" pitchFamily="34" charset="-128"/>
              </a:rPr>
              <a:t>年度　サービス管理責任者・児童発達支援管理責任者指導者養成研修会　　　　　　　　　　　</a:t>
            </a:r>
            <a:r>
              <a:rPr kumimoji="0" lang="en-US" altLang="ja-JP" sz="1200" dirty="0">
                <a:solidFill>
                  <a:schemeClr val="tx1"/>
                </a:solidFill>
                <a:latin typeface="Yu Gothic Medium" panose="020B0400000000000000" pitchFamily="34" charset="-128"/>
                <a:ea typeface="Yu Gothic Medium" panose="020B0400000000000000" pitchFamily="34" charset="-128"/>
              </a:rPr>
              <a:t>  </a:t>
            </a:r>
          </a:p>
          <a:p>
            <a:pPr eaLnBrk="0" fontAlgn="base" hangingPunct="0">
              <a:lnSpc>
                <a:spcPct val="120000"/>
              </a:lnSpc>
              <a:spcBef>
                <a:spcPct val="0"/>
              </a:spcBef>
              <a:spcAft>
                <a:spcPct val="0"/>
              </a:spcAft>
            </a:pPr>
            <a:r>
              <a:rPr kumimoji="0" lang="ja-JP" altLang="en-US" sz="1200">
                <a:solidFill>
                  <a:schemeClr val="tx1"/>
                </a:solidFill>
                <a:latin typeface="Yu Gothic Medium" panose="020B0400000000000000" pitchFamily="34" charset="-128"/>
                <a:ea typeface="Yu Gothic Medium" panose="020B0400000000000000" pitchFamily="34" charset="-128"/>
              </a:rPr>
              <a:t>専門コース別研修・障害児支援コース</a:t>
            </a:r>
            <a:endParaRPr kumimoji="0" lang="en-US" altLang="ja-JP" sz="1200"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20000"/>
              </a:lnSpc>
              <a:spcBef>
                <a:spcPct val="0"/>
              </a:spcBef>
              <a:spcAft>
                <a:spcPct val="0"/>
              </a:spcAft>
            </a:pPr>
            <a:endParaRPr kumimoji="0" lang="en-US" altLang="ja-JP"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20000"/>
              </a:lnSpc>
              <a:spcBef>
                <a:spcPct val="0"/>
              </a:spcBef>
              <a:spcAft>
                <a:spcPct val="0"/>
              </a:spcAft>
            </a:pPr>
            <a:endParaRPr kumimoji="0" lang="en-US" altLang="ja-JP"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20000"/>
              </a:lnSpc>
              <a:spcBef>
                <a:spcPct val="0"/>
              </a:spcBef>
              <a:spcAft>
                <a:spcPct val="0"/>
              </a:spcAft>
            </a:pPr>
            <a:endParaRPr kumimoji="0" lang="en-US" altLang="ja-JP"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20000"/>
              </a:lnSpc>
              <a:spcBef>
                <a:spcPct val="0"/>
              </a:spcBef>
              <a:spcAft>
                <a:spcPct val="0"/>
              </a:spcAft>
            </a:pPr>
            <a:r>
              <a:rPr kumimoji="0" lang="ja-JP" altLang="en-US" sz="2000">
                <a:solidFill>
                  <a:schemeClr val="tx1"/>
                </a:solidFill>
                <a:latin typeface="Yu Gothic Medium" panose="020B0400000000000000" pitchFamily="34" charset="-128"/>
                <a:ea typeface="Yu Gothic Medium" panose="020B0400000000000000" pitchFamily="34" charset="-128"/>
              </a:rPr>
              <a:t>講義　</a:t>
            </a:r>
            <a:r>
              <a:rPr kumimoji="0" lang="en-US" altLang="ja-JP" sz="2000" dirty="0">
                <a:solidFill>
                  <a:schemeClr val="tx1"/>
                </a:solidFill>
                <a:latin typeface="Yu Gothic Medium" panose="020B0400000000000000" pitchFamily="34" charset="-128"/>
                <a:ea typeface="Yu Gothic Medium" panose="020B0400000000000000" pitchFamily="34" charset="-128"/>
              </a:rPr>
              <a:t> </a:t>
            </a:r>
            <a:r>
              <a:rPr kumimoji="0" lang="ja-JP" altLang="en-US" sz="2800">
                <a:solidFill>
                  <a:schemeClr val="tx1"/>
                </a:solidFill>
                <a:latin typeface="Yu Gothic Medium" panose="020B0400000000000000" pitchFamily="34" charset="-128"/>
                <a:ea typeface="Yu Gothic Medium" panose="020B0400000000000000" pitchFamily="34" charset="-128"/>
              </a:rPr>
              <a:t>　</a:t>
            </a:r>
            <a:endParaRPr kumimoji="0" lang="en-US" altLang="ja-JP" sz="2800"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20000"/>
              </a:lnSpc>
              <a:spcBef>
                <a:spcPct val="0"/>
              </a:spcBef>
              <a:spcAft>
                <a:spcPct val="0"/>
              </a:spcAft>
            </a:pPr>
            <a:r>
              <a:rPr kumimoji="0" lang="en-US" altLang="ja-JP" sz="2800" b="1" dirty="0">
                <a:solidFill>
                  <a:schemeClr val="accent5">
                    <a:lumMod val="75000"/>
                  </a:schemeClr>
                </a:solidFill>
                <a:latin typeface="Yu Gothic Medium" panose="020B0400000000000000" pitchFamily="34" charset="-128"/>
                <a:ea typeface="Yu Gothic Medium" panose="020B0400000000000000" pitchFamily="34" charset="-128"/>
              </a:rPr>
              <a:t>PG B-6  </a:t>
            </a:r>
            <a:r>
              <a:rPr kumimoji="0" lang="ja-JP" altLang="en-US" sz="2800" b="1">
                <a:solidFill>
                  <a:schemeClr val="tx1"/>
                </a:solidFill>
                <a:latin typeface="Yu Gothic Medium" panose="020B0400000000000000" pitchFamily="34" charset="-128"/>
                <a:ea typeface="Yu Gothic Medium" panose="020B0400000000000000" pitchFamily="34" charset="-128"/>
              </a:rPr>
              <a:t>児童期における相談支援の目指す方向性</a:t>
            </a:r>
            <a:endParaRPr kumimoji="0" lang="en-US" altLang="ja-JP" sz="2800" b="1" dirty="0">
              <a:solidFill>
                <a:schemeClr val="tx1"/>
              </a:solidFill>
              <a:latin typeface="Yu Gothic Medium" panose="020B0400000000000000" pitchFamily="34" charset="-128"/>
              <a:ea typeface="Yu Gothic Medium" panose="020B0400000000000000" pitchFamily="34" charset="-128"/>
            </a:endParaRPr>
          </a:p>
        </p:txBody>
      </p:sp>
      <p:sp>
        <p:nvSpPr>
          <p:cNvPr id="13" name="テキスト ボックス 12">
            <a:extLst>
              <a:ext uri="{FF2B5EF4-FFF2-40B4-BE49-F238E27FC236}">
                <a16:creationId xmlns:a16="http://schemas.microsoft.com/office/drawing/2014/main" id="{4AA12D06-2900-EE6A-190C-DD4D7E227EA8}"/>
              </a:ext>
            </a:extLst>
          </p:cNvPr>
          <p:cNvSpPr txBox="1"/>
          <p:nvPr/>
        </p:nvSpPr>
        <p:spPr>
          <a:xfrm>
            <a:off x="-433754" y="4138246"/>
            <a:ext cx="0" cy="0"/>
          </a:xfrm>
          <a:prstGeom prst="rect">
            <a:avLst/>
          </a:prstGeom>
        </p:spPr>
        <p:txBody>
          <a:bodyPr wrap="none" rtlCol="0">
            <a:normAutofit fontScale="25000" lnSpcReduction="20000"/>
          </a:bodyPr>
          <a:lstStyle/>
          <a:p>
            <a:pPr marL="0" indent="0" algn="l">
              <a:lnSpc>
                <a:spcPct val="150000"/>
              </a:lnSpc>
              <a:buNone/>
            </a:pPr>
            <a:endParaRPr kumimoji="1" lang="ja-JP" altLang="en-US">
              <a:latin typeface="Hiragino Sans W4" panose="020B0400000000000000" pitchFamily="34" charset="-128"/>
              <a:ea typeface="Hiragino Sans W4" panose="020B0400000000000000" pitchFamily="34" charset="-128"/>
            </a:endParaRPr>
          </a:p>
        </p:txBody>
      </p:sp>
      <p:sp>
        <p:nvSpPr>
          <p:cNvPr id="3" name="テキスト ボックス 2">
            <a:extLst>
              <a:ext uri="{FF2B5EF4-FFF2-40B4-BE49-F238E27FC236}">
                <a16:creationId xmlns:a16="http://schemas.microsoft.com/office/drawing/2014/main" id="{060131E9-F2EB-044E-1CE3-31F96F56D5C2}"/>
              </a:ext>
            </a:extLst>
          </p:cNvPr>
          <p:cNvSpPr txBox="1"/>
          <p:nvPr/>
        </p:nvSpPr>
        <p:spPr>
          <a:xfrm>
            <a:off x="9483969" y="4267200"/>
            <a:ext cx="0" cy="0"/>
          </a:xfrm>
          <a:prstGeom prst="rect">
            <a:avLst/>
          </a:prstGeom>
        </p:spPr>
        <p:txBody>
          <a:bodyPr wrap="none" rtlCol="0">
            <a:normAutofit fontScale="25000" lnSpcReduction="20000"/>
          </a:bodyPr>
          <a:lstStyle/>
          <a:p>
            <a:pPr marL="0" indent="0" algn="l">
              <a:lnSpc>
                <a:spcPct val="150000"/>
              </a:lnSpc>
              <a:buNone/>
            </a:pPr>
            <a:endParaRPr kumimoji="1" lang="ja-JP" altLang="en-US">
              <a:latin typeface="Hiragino Sans W4" panose="020B0400000000000000" pitchFamily="34" charset="-128"/>
              <a:ea typeface="Hiragino Sans W4" panose="020B0400000000000000" pitchFamily="34" charset="-128"/>
            </a:endParaRPr>
          </a:p>
        </p:txBody>
      </p:sp>
      <p:sp>
        <p:nvSpPr>
          <p:cNvPr id="2" name="正方形/長方形 1">
            <a:extLst>
              <a:ext uri="{FF2B5EF4-FFF2-40B4-BE49-F238E27FC236}">
                <a16:creationId xmlns:a16="http://schemas.microsoft.com/office/drawing/2014/main" id="{F525CF84-A96E-064D-5B66-93BAB8F28E17}"/>
              </a:ext>
            </a:extLst>
          </p:cNvPr>
          <p:cNvSpPr/>
          <p:nvPr/>
        </p:nvSpPr>
        <p:spPr>
          <a:xfrm>
            <a:off x="1550042" y="5085184"/>
            <a:ext cx="5992541" cy="8640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30000"/>
              </a:lnSpc>
              <a:spcBef>
                <a:spcPct val="0"/>
              </a:spcBef>
              <a:spcAft>
                <a:spcPct val="0"/>
              </a:spcAft>
            </a:pPr>
            <a:r>
              <a:rPr kumimoji="0" lang="ja-JP" altLang="en-US">
                <a:solidFill>
                  <a:schemeClr val="tx1"/>
                </a:solidFill>
                <a:latin typeface="Yu Gothic Medium" panose="020B0400000000000000" pitchFamily="34" charset="-128"/>
                <a:ea typeface="Yu Gothic Medium" panose="020B0400000000000000" pitchFamily="34" charset="-128"/>
              </a:rPr>
              <a:t>社会福祉法人けやきの郷</a:t>
            </a:r>
            <a:endParaRPr kumimoji="0" lang="en-US" altLang="ja-JP"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30000"/>
              </a:lnSpc>
              <a:spcBef>
                <a:spcPct val="0"/>
              </a:spcBef>
              <a:spcAft>
                <a:spcPct val="0"/>
              </a:spcAft>
            </a:pPr>
            <a:r>
              <a:rPr kumimoji="0" lang="ja-JP" altLang="en-US">
                <a:solidFill>
                  <a:schemeClr val="tx1"/>
                </a:solidFill>
                <a:latin typeface="Yu Gothic Medium" panose="020B0400000000000000" pitchFamily="34" charset="-128"/>
                <a:ea typeface="Yu Gothic Medium" panose="020B0400000000000000" pitchFamily="34" charset="-128"/>
              </a:rPr>
              <a:t>埼玉県発達障害者支援センター「まほろば」</a:t>
            </a:r>
            <a:endParaRPr kumimoji="0" lang="en-US" altLang="ja-JP"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30000"/>
              </a:lnSpc>
              <a:spcBef>
                <a:spcPct val="0"/>
              </a:spcBef>
              <a:spcAft>
                <a:spcPct val="0"/>
              </a:spcAft>
            </a:pPr>
            <a:r>
              <a:rPr kumimoji="0" lang="ja-JP" altLang="en-US">
                <a:solidFill>
                  <a:schemeClr val="tx1"/>
                </a:solidFill>
                <a:latin typeface="Yu Gothic Medium" panose="020B0400000000000000" pitchFamily="34" charset="-128"/>
                <a:ea typeface="Yu Gothic Medium" panose="020B0400000000000000" pitchFamily="34" charset="-128"/>
              </a:rPr>
              <a:t>障害者相談・地域支援センターけやき</a:t>
            </a:r>
            <a:endParaRPr kumimoji="0" lang="en-US" altLang="ja-JP"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30000"/>
              </a:lnSpc>
              <a:spcBef>
                <a:spcPct val="0"/>
              </a:spcBef>
              <a:spcAft>
                <a:spcPct val="0"/>
              </a:spcAft>
            </a:pPr>
            <a:r>
              <a:rPr kumimoji="0" lang="ja-JP" altLang="en-US">
                <a:solidFill>
                  <a:schemeClr val="tx1"/>
                </a:solidFill>
                <a:latin typeface="Yu Gothic Medium" panose="020B0400000000000000" pitchFamily="34" charset="-128"/>
                <a:ea typeface="Yu Gothic Medium" panose="020B0400000000000000" pitchFamily="34" charset="-128"/>
              </a:rPr>
              <a:t>センター長　</a:t>
            </a:r>
            <a:r>
              <a:rPr kumimoji="0" lang="ja-JP" altLang="en-US" sz="2000">
                <a:solidFill>
                  <a:schemeClr val="tx1"/>
                </a:solidFill>
                <a:latin typeface="Yu Gothic Medium" panose="020B0400000000000000" pitchFamily="34" charset="-128"/>
                <a:ea typeface="Yu Gothic Medium" panose="020B0400000000000000" pitchFamily="34" charset="-128"/>
              </a:rPr>
              <a:t>野崎　陽弘</a:t>
            </a:r>
            <a:endParaRPr kumimoji="0" lang="en-US" altLang="ja-JP" sz="2000"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30000"/>
              </a:lnSpc>
              <a:spcBef>
                <a:spcPct val="0"/>
              </a:spcBef>
              <a:spcAft>
                <a:spcPct val="0"/>
              </a:spcAft>
            </a:pPr>
            <a:endParaRPr kumimoji="0" lang="en-US" altLang="ja-JP" dirty="0">
              <a:solidFill>
                <a:schemeClr val="tx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615292196"/>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a:extLst>
            <a:ext uri="{FF2B5EF4-FFF2-40B4-BE49-F238E27FC236}">
              <a16:creationId xmlns:a16="http://schemas.microsoft.com/office/drawing/2014/main" id="{73D6EF8E-6DE0-1F85-23AD-CDDFE3C4A523}"/>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FB55819F-9BCA-458D-38E8-7643B9DB4F93}"/>
              </a:ext>
            </a:extLst>
          </p:cNvPr>
          <p:cNvSpPr/>
          <p:nvPr/>
        </p:nvSpPr>
        <p:spPr>
          <a:xfrm>
            <a:off x="2051720" y="2348880"/>
            <a:ext cx="6408712"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ja-JP" altLang="en-US" sz="3200" b="1">
                <a:latin typeface="Yu Gothic Medium" panose="020B0400000000000000" pitchFamily="34" charset="-128"/>
                <a:ea typeface="Yu Gothic Medium" panose="020B0400000000000000" pitchFamily="34" charset="-128"/>
                <a:cs typeface="メイリオ" panose="020B0604030504040204" pitchFamily="50" charset="-128"/>
              </a:rPr>
              <a:t>児童期の相談支援の基本理念</a:t>
            </a:r>
            <a:endParaRPr lang="en-US" altLang="ja-JP" sz="3200" b="1" dirty="0">
              <a:latin typeface="Yu Gothic Medium" panose="020B0400000000000000" pitchFamily="34" charset="-128"/>
              <a:ea typeface="Yu Gothic Medium" panose="020B0400000000000000" pitchFamily="34" charset="-128"/>
              <a:cs typeface="メイリオ" panose="020B0604030504040204" pitchFamily="50" charset="-128"/>
            </a:endParaRPr>
          </a:p>
        </p:txBody>
      </p:sp>
      <p:sp>
        <p:nvSpPr>
          <p:cNvPr id="2" name="正方形/長方形 1">
            <a:extLst>
              <a:ext uri="{FF2B5EF4-FFF2-40B4-BE49-F238E27FC236}">
                <a16:creationId xmlns:a16="http://schemas.microsoft.com/office/drawing/2014/main" id="{82A25086-6BED-D471-EC79-09EADAC8CBA0}"/>
              </a:ext>
            </a:extLst>
          </p:cNvPr>
          <p:cNvSpPr/>
          <p:nvPr/>
        </p:nvSpPr>
        <p:spPr>
          <a:xfrm>
            <a:off x="683568" y="1811700"/>
            <a:ext cx="2880320" cy="1584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r>
              <a:rPr kumimoji="0" lang="en-US" altLang="ja-JP" sz="7200" dirty="0">
                <a:solidFill>
                  <a:prstClr val="white"/>
                </a:solidFill>
                <a:latin typeface="Yu Gothic" panose="020B0400000000000000" pitchFamily="34" charset="-128"/>
                <a:ea typeface="Yu Gothic" panose="020B0400000000000000" pitchFamily="34" charset="-128"/>
              </a:rPr>
              <a:t>02</a:t>
            </a:r>
            <a:endParaRPr kumimoji="0" lang="ja-JP" altLang="en-US" sz="7200" dirty="0">
              <a:solidFill>
                <a:prstClr val="white"/>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83199120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EAD8B-0FDF-8709-D5A6-A8D930D59071}"/>
            </a:ext>
          </a:extLst>
        </p:cNvPr>
        <p:cNvGrpSpPr/>
        <p:nvPr/>
      </p:nvGrpSpPr>
      <p:grpSpPr>
        <a:xfrm>
          <a:off x="0" y="0"/>
          <a:ext cx="0" cy="0"/>
          <a:chOff x="0" y="0"/>
          <a:chExt cx="0" cy="0"/>
        </a:xfrm>
      </p:grpSpPr>
      <p:sp>
        <p:nvSpPr>
          <p:cNvPr id="6" name="タイトル 5">
            <a:extLst>
              <a:ext uri="{FF2B5EF4-FFF2-40B4-BE49-F238E27FC236}">
                <a16:creationId xmlns:a16="http://schemas.microsoft.com/office/drawing/2014/main" id="{0CA13E31-20B6-61AA-9CAB-EA58FDF9F786}"/>
              </a:ext>
            </a:extLst>
          </p:cNvPr>
          <p:cNvSpPr>
            <a:spLocks noGrp="1"/>
          </p:cNvSpPr>
          <p:nvPr>
            <p:ph type="title"/>
          </p:nvPr>
        </p:nvSpPr>
        <p:spPr/>
        <p:txBody>
          <a:bodyPr/>
          <a:lstStyle/>
          <a:p>
            <a:r>
              <a:rPr lang="en-US" altLang="ja-JP" dirty="0"/>
              <a:t>児童期の相談支援</a:t>
            </a:r>
            <a:r>
              <a:rPr lang="ja-JP" altLang="en-US"/>
              <a:t>が目指すもの</a:t>
            </a:r>
            <a:r>
              <a:rPr lang="ja-JP" altLang="ja-JP"/>
              <a:t> </a:t>
            </a:r>
            <a:endParaRPr lang="ja-JP" altLang="en-US">
              <a:solidFill>
                <a:schemeClr val="tx1"/>
              </a:solidFill>
            </a:endParaRPr>
          </a:p>
        </p:txBody>
      </p:sp>
      <p:sp>
        <p:nvSpPr>
          <p:cNvPr id="4" name="テキスト ボックス 3">
            <a:extLst>
              <a:ext uri="{FF2B5EF4-FFF2-40B4-BE49-F238E27FC236}">
                <a16:creationId xmlns:a16="http://schemas.microsoft.com/office/drawing/2014/main" id="{7816A51C-8D74-9B60-DC1D-936944AA1CC7}"/>
              </a:ext>
            </a:extLst>
          </p:cNvPr>
          <p:cNvSpPr txBox="1"/>
          <p:nvPr/>
        </p:nvSpPr>
        <p:spPr>
          <a:xfrm>
            <a:off x="971600" y="836712"/>
            <a:ext cx="2492990" cy="369332"/>
          </a:xfrm>
          <a:prstGeom prst="rect">
            <a:avLst/>
          </a:prstGeom>
          <a:noFill/>
        </p:spPr>
        <p:txBody>
          <a:bodyPr wrap="square" rtlCol="0">
            <a:spAutoFit/>
          </a:bodyPr>
          <a:lstStyle/>
          <a:p>
            <a:r>
              <a:rPr kumimoji="1" lang="en-US" altLang="ja-JP" dirty="0">
                <a:latin typeface="Yu Gothic Medium" panose="020B0400000000000000" pitchFamily="34" charset="-128"/>
                <a:ea typeface="Yu Gothic Medium" panose="020B0400000000000000" pitchFamily="34" charset="-128"/>
              </a:rPr>
              <a:t>〜</a:t>
            </a:r>
            <a:r>
              <a:rPr kumimoji="1" lang="ja-JP" altLang="en-US">
                <a:latin typeface="Yu Gothic Medium" panose="020B0400000000000000" pitchFamily="34" charset="-128"/>
                <a:ea typeface="Yu Gothic Medium" panose="020B0400000000000000" pitchFamily="34" charset="-128"/>
              </a:rPr>
              <a:t>隔たりがちな視点</a:t>
            </a:r>
            <a:r>
              <a:rPr kumimoji="1" lang="en-US" altLang="ja-JP" dirty="0">
                <a:latin typeface="Yu Gothic Medium" panose="020B0400000000000000" pitchFamily="34" charset="-128"/>
                <a:ea typeface="Yu Gothic Medium" panose="020B0400000000000000" pitchFamily="34" charset="-128"/>
              </a:rPr>
              <a:t>〜</a:t>
            </a:r>
            <a:endParaRPr kumimoji="1" lang="ja-JP" altLang="en-US">
              <a:latin typeface="Yu Gothic Medium" panose="020B0400000000000000" pitchFamily="34" charset="-128"/>
              <a:ea typeface="Yu Gothic Medium" panose="020B0400000000000000" pitchFamily="34" charset="-128"/>
            </a:endParaRPr>
          </a:p>
        </p:txBody>
      </p:sp>
      <p:sp>
        <p:nvSpPr>
          <p:cNvPr id="5" name="テキスト ボックス 4">
            <a:extLst>
              <a:ext uri="{FF2B5EF4-FFF2-40B4-BE49-F238E27FC236}">
                <a16:creationId xmlns:a16="http://schemas.microsoft.com/office/drawing/2014/main" id="{7D65F1EA-E11C-46C9-9274-B3F54E7234A8}"/>
              </a:ext>
            </a:extLst>
          </p:cNvPr>
          <p:cNvSpPr txBox="1"/>
          <p:nvPr/>
        </p:nvSpPr>
        <p:spPr>
          <a:xfrm>
            <a:off x="5580112" y="836712"/>
            <a:ext cx="2262158" cy="369332"/>
          </a:xfrm>
          <a:prstGeom prst="rect">
            <a:avLst/>
          </a:prstGeom>
          <a:noFill/>
        </p:spPr>
        <p:txBody>
          <a:bodyPr wrap="none" rtlCol="0">
            <a:spAutoFit/>
          </a:bodyPr>
          <a:lstStyle/>
          <a:p>
            <a:r>
              <a:rPr kumimoji="1" lang="en-US" altLang="ja-JP" b="1" dirty="0">
                <a:solidFill>
                  <a:schemeClr val="accent6"/>
                </a:solidFill>
                <a:latin typeface="Yu Gothic Medium" panose="020B0400000000000000" pitchFamily="34" charset="-128"/>
                <a:ea typeface="Yu Gothic Medium" panose="020B0400000000000000" pitchFamily="34" charset="-128"/>
              </a:rPr>
              <a:t>〜</a:t>
            </a:r>
            <a:r>
              <a:rPr kumimoji="1" lang="ja-JP" altLang="en-US" b="1">
                <a:solidFill>
                  <a:schemeClr val="accent6"/>
                </a:solidFill>
                <a:latin typeface="Yu Gothic Medium" panose="020B0400000000000000" pitchFamily="34" charset="-128"/>
                <a:ea typeface="Yu Gothic Medium" panose="020B0400000000000000" pitchFamily="34" charset="-128"/>
              </a:rPr>
              <a:t>目指すべき視点</a:t>
            </a:r>
            <a:r>
              <a:rPr kumimoji="1" lang="en-US" altLang="ja-JP" b="1" dirty="0">
                <a:solidFill>
                  <a:schemeClr val="accent6"/>
                </a:solidFill>
                <a:latin typeface="Yu Gothic Medium" panose="020B0400000000000000" pitchFamily="34" charset="-128"/>
                <a:ea typeface="Yu Gothic Medium" panose="020B0400000000000000" pitchFamily="34" charset="-128"/>
              </a:rPr>
              <a:t>〜</a:t>
            </a:r>
            <a:endParaRPr kumimoji="1" lang="ja-JP" altLang="en-US" b="1">
              <a:solidFill>
                <a:schemeClr val="accent6"/>
              </a:solidFill>
              <a:latin typeface="Yu Gothic Medium" panose="020B0400000000000000" pitchFamily="34" charset="-128"/>
              <a:ea typeface="Yu Gothic Medium" panose="020B0400000000000000" pitchFamily="34" charset="-128"/>
            </a:endParaRPr>
          </a:p>
        </p:txBody>
      </p:sp>
      <p:sp>
        <p:nvSpPr>
          <p:cNvPr id="10" name="三角形 9">
            <a:extLst>
              <a:ext uri="{FF2B5EF4-FFF2-40B4-BE49-F238E27FC236}">
                <a16:creationId xmlns:a16="http://schemas.microsoft.com/office/drawing/2014/main" id="{85310A5F-BBDE-0079-7BEF-A1EE4D38DB39}"/>
              </a:ext>
            </a:extLst>
          </p:cNvPr>
          <p:cNvSpPr/>
          <p:nvPr/>
        </p:nvSpPr>
        <p:spPr>
          <a:xfrm rot="5400000">
            <a:off x="4309748" y="1738517"/>
            <a:ext cx="360040" cy="288032"/>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15" name="三角形 14">
            <a:extLst>
              <a:ext uri="{FF2B5EF4-FFF2-40B4-BE49-F238E27FC236}">
                <a16:creationId xmlns:a16="http://schemas.microsoft.com/office/drawing/2014/main" id="{01048D5B-AB5A-B826-A798-193D348AC7E4}"/>
              </a:ext>
            </a:extLst>
          </p:cNvPr>
          <p:cNvSpPr/>
          <p:nvPr/>
        </p:nvSpPr>
        <p:spPr>
          <a:xfrm rot="5400000">
            <a:off x="4309748" y="2938082"/>
            <a:ext cx="360040" cy="288032"/>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16" name="三角形 15">
            <a:extLst>
              <a:ext uri="{FF2B5EF4-FFF2-40B4-BE49-F238E27FC236}">
                <a16:creationId xmlns:a16="http://schemas.microsoft.com/office/drawing/2014/main" id="{A3624D89-A1E7-3652-097C-AE467F70504B}"/>
              </a:ext>
            </a:extLst>
          </p:cNvPr>
          <p:cNvSpPr/>
          <p:nvPr/>
        </p:nvSpPr>
        <p:spPr>
          <a:xfrm rot="5400000">
            <a:off x="4319972" y="4137647"/>
            <a:ext cx="360040" cy="288032"/>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17" name="三角形 16">
            <a:extLst>
              <a:ext uri="{FF2B5EF4-FFF2-40B4-BE49-F238E27FC236}">
                <a16:creationId xmlns:a16="http://schemas.microsoft.com/office/drawing/2014/main" id="{A39A72CC-4A05-25A2-0A35-1D2F6A0CC315}"/>
              </a:ext>
            </a:extLst>
          </p:cNvPr>
          <p:cNvSpPr/>
          <p:nvPr/>
        </p:nvSpPr>
        <p:spPr>
          <a:xfrm rot="5400000">
            <a:off x="4319972" y="5335507"/>
            <a:ext cx="360040" cy="288032"/>
          </a:xfrm>
          <a:prstGeom prst="triangl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2" name="角丸四角形 1">
            <a:extLst>
              <a:ext uri="{FF2B5EF4-FFF2-40B4-BE49-F238E27FC236}">
                <a16:creationId xmlns:a16="http://schemas.microsoft.com/office/drawing/2014/main" id="{2E96125C-6F54-AD09-BD67-677CB8C5E151}"/>
              </a:ext>
            </a:extLst>
          </p:cNvPr>
          <p:cNvSpPr/>
          <p:nvPr/>
        </p:nvSpPr>
        <p:spPr>
          <a:xfrm>
            <a:off x="624821" y="1414481"/>
            <a:ext cx="3240360" cy="936104"/>
          </a:xfrm>
          <a:prstGeom prst="round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a:solidFill>
                  <a:schemeClr val="bg1"/>
                </a:solidFill>
                <a:latin typeface="Yu Gothic Medium" panose="020B0400000000000000" pitchFamily="34" charset="-128"/>
                <a:ea typeface="Yu Gothic Medium" panose="020B0400000000000000" pitchFamily="34" charset="-128"/>
                <a:cs typeface="メイリオ" panose="020B0604030504040204" pitchFamily="50" charset="-128"/>
              </a:rPr>
              <a:t>サービス利用中心</a:t>
            </a:r>
            <a:endParaRPr lang="en-US" altLang="ja-JP" sz="2400" dirty="0">
              <a:solidFill>
                <a:schemeClr val="bg1"/>
              </a:solidFill>
              <a:latin typeface="Yu Gothic Medium" panose="020B0400000000000000" pitchFamily="34" charset="-128"/>
              <a:ea typeface="Yu Gothic Medium" panose="020B0400000000000000" pitchFamily="34" charset="-128"/>
              <a:cs typeface="メイリオ" panose="020B0604030504040204" pitchFamily="50" charset="-128"/>
            </a:endParaRPr>
          </a:p>
        </p:txBody>
      </p:sp>
      <p:sp>
        <p:nvSpPr>
          <p:cNvPr id="18" name="角丸四角形 17">
            <a:extLst>
              <a:ext uri="{FF2B5EF4-FFF2-40B4-BE49-F238E27FC236}">
                <a16:creationId xmlns:a16="http://schemas.microsoft.com/office/drawing/2014/main" id="{83425398-B3DE-0A69-7B14-E1175C13E0BA}"/>
              </a:ext>
            </a:extLst>
          </p:cNvPr>
          <p:cNvSpPr/>
          <p:nvPr/>
        </p:nvSpPr>
        <p:spPr>
          <a:xfrm>
            <a:off x="624821" y="2614046"/>
            <a:ext cx="3240360" cy="936104"/>
          </a:xfrm>
          <a:prstGeom prst="round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a:solidFill>
                  <a:schemeClr val="bg1"/>
                </a:solidFill>
                <a:latin typeface="Yu Gothic Medium" panose="020B0400000000000000" pitchFamily="34" charset="-128"/>
                <a:ea typeface="Yu Gothic Medium" panose="020B0400000000000000" pitchFamily="34" charset="-128"/>
                <a:cs typeface="メイリオ" panose="020B0604030504040204" pitchFamily="50" charset="-128"/>
              </a:rPr>
              <a:t>大人の判断</a:t>
            </a:r>
            <a:endParaRPr lang="en-US" altLang="ja-JP" sz="2400" b="1" dirty="0">
              <a:solidFill>
                <a:schemeClr val="bg1"/>
              </a:solidFill>
              <a:latin typeface="Yu Gothic Medium" panose="020B0400000000000000" pitchFamily="34" charset="-128"/>
              <a:ea typeface="Yu Gothic Medium" panose="020B0400000000000000" pitchFamily="34" charset="-128"/>
              <a:cs typeface="メイリオ" panose="020B0604030504040204" pitchFamily="50" charset="-128"/>
            </a:endParaRPr>
          </a:p>
        </p:txBody>
      </p:sp>
      <p:sp>
        <p:nvSpPr>
          <p:cNvPr id="19" name="角丸四角形 18">
            <a:extLst>
              <a:ext uri="{FF2B5EF4-FFF2-40B4-BE49-F238E27FC236}">
                <a16:creationId xmlns:a16="http://schemas.microsoft.com/office/drawing/2014/main" id="{4C7C0123-44FF-BB5A-55BC-E6F1657FBE3E}"/>
              </a:ext>
            </a:extLst>
          </p:cNvPr>
          <p:cNvSpPr/>
          <p:nvPr/>
        </p:nvSpPr>
        <p:spPr>
          <a:xfrm>
            <a:off x="624821" y="3813611"/>
            <a:ext cx="3240360" cy="936104"/>
          </a:xfrm>
          <a:prstGeom prst="round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a:solidFill>
                  <a:schemeClr val="bg1"/>
                </a:solidFill>
                <a:latin typeface="Yu Gothic Medium" panose="020B0400000000000000" pitchFamily="34" charset="-128"/>
                <a:ea typeface="Yu Gothic Medium" panose="020B0400000000000000" pitchFamily="34" charset="-128"/>
                <a:cs typeface="メイリオ" panose="020B0604030504040204" pitchFamily="50" charset="-128"/>
              </a:rPr>
              <a:t>個々の事業所の支援</a:t>
            </a:r>
            <a:endParaRPr lang="en-US" altLang="ja-JP" sz="2400" dirty="0">
              <a:solidFill>
                <a:schemeClr val="bg1"/>
              </a:solidFill>
              <a:latin typeface="Yu Gothic Medium" panose="020B0400000000000000" pitchFamily="34" charset="-128"/>
              <a:ea typeface="Yu Gothic Medium" panose="020B0400000000000000" pitchFamily="34" charset="-128"/>
              <a:cs typeface="メイリオ" panose="020B0604030504040204" pitchFamily="50" charset="-128"/>
            </a:endParaRPr>
          </a:p>
        </p:txBody>
      </p:sp>
      <p:sp>
        <p:nvSpPr>
          <p:cNvPr id="20" name="角丸四角形 19">
            <a:extLst>
              <a:ext uri="{FF2B5EF4-FFF2-40B4-BE49-F238E27FC236}">
                <a16:creationId xmlns:a16="http://schemas.microsoft.com/office/drawing/2014/main" id="{8D6BD1E8-8455-DE1D-FE80-6C6EC32BDCE3}"/>
              </a:ext>
            </a:extLst>
          </p:cNvPr>
          <p:cNvSpPr/>
          <p:nvPr/>
        </p:nvSpPr>
        <p:spPr>
          <a:xfrm>
            <a:off x="624821" y="5013176"/>
            <a:ext cx="3240360" cy="936104"/>
          </a:xfrm>
          <a:prstGeom prst="round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a:solidFill>
                  <a:schemeClr val="bg1"/>
                </a:solidFill>
                <a:latin typeface="Yu Gothic Medium" panose="020B0400000000000000" pitchFamily="34" charset="-128"/>
                <a:ea typeface="Yu Gothic Medium" panose="020B0400000000000000" pitchFamily="34" charset="-128"/>
                <a:cs typeface="メイリオ" panose="020B0604030504040204" pitchFamily="50" charset="-128"/>
              </a:rPr>
              <a:t>今の困りごとへの</a:t>
            </a:r>
            <a:endParaRPr lang="en-US" altLang="ja-JP" sz="2400" dirty="0">
              <a:solidFill>
                <a:schemeClr val="bg1"/>
              </a:solidFill>
              <a:latin typeface="Yu Gothic Medium" panose="020B0400000000000000" pitchFamily="34" charset="-128"/>
              <a:ea typeface="Yu Gothic Medium" panose="020B0400000000000000" pitchFamily="34" charset="-128"/>
              <a:cs typeface="メイリオ" panose="020B0604030504040204" pitchFamily="50" charset="-128"/>
            </a:endParaRPr>
          </a:p>
          <a:p>
            <a:pPr algn="ctr"/>
            <a:r>
              <a:rPr lang="ja-JP" altLang="en-US" sz="2400">
                <a:solidFill>
                  <a:schemeClr val="bg1"/>
                </a:solidFill>
                <a:latin typeface="Yu Gothic Medium" panose="020B0400000000000000" pitchFamily="34" charset="-128"/>
                <a:ea typeface="Yu Gothic Medium" panose="020B0400000000000000" pitchFamily="34" charset="-128"/>
                <a:cs typeface="メイリオ" panose="020B0604030504040204" pitchFamily="50" charset="-128"/>
              </a:rPr>
              <a:t>支援</a:t>
            </a:r>
            <a:endParaRPr lang="en-US" altLang="ja-JP" sz="2400" dirty="0">
              <a:solidFill>
                <a:schemeClr val="bg1"/>
              </a:solidFill>
              <a:latin typeface="Yu Gothic Medium" panose="020B0400000000000000" pitchFamily="34" charset="-128"/>
              <a:ea typeface="Yu Gothic Medium" panose="020B0400000000000000" pitchFamily="34" charset="-128"/>
              <a:cs typeface="メイリオ" panose="020B0604030504040204" pitchFamily="50" charset="-128"/>
            </a:endParaRPr>
          </a:p>
        </p:txBody>
      </p:sp>
      <p:sp>
        <p:nvSpPr>
          <p:cNvPr id="21" name="角丸四角形 20">
            <a:extLst>
              <a:ext uri="{FF2B5EF4-FFF2-40B4-BE49-F238E27FC236}">
                <a16:creationId xmlns:a16="http://schemas.microsoft.com/office/drawing/2014/main" id="{2BD4B9E5-345B-C804-782B-7F0BB23D0615}"/>
              </a:ext>
            </a:extLst>
          </p:cNvPr>
          <p:cNvSpPr/>
          <p:nvPr/>
        </p:nvSpPr>
        <p:spPr>
          <a:xfrm>
            <a:off x="5134803" y="1414481"/>
            <a:ext cx="3240360" cy="936104"/>
          </a:xfrm>
          <a:prstGeom prst="round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a:solidFill>
                  <a:prstClr val="white"/>
                </a:solidFill>
                <a:latin typeface="Yu Gothic Medium" panose="020B0400000000000000" pitchFamily="34" charset="-128"/>
                <a:ea typeface="Yu Gothic Medium" panose="020B0400000000000000" pitchFamily="34" charset="-128"/>
              </a:rPr>
              <a:t>子どもの生活</a:t>
            </a:r>
            <a:endParaRPr kumimoji="0" lang="ja-JP" altLang="en-US" sz="2400" dirty="0">
              <a:solidFill>
                <a:prstClr val="white"/>
              </a:solidFill>
              <a:latin typeface="Yu Gothic Medium" panose="020B0400000000000000" pitchFamily="34" charset="-128"/>
              <a:ea typeface="Yu Gothic Medium" panose="020B0400000000000000" pitchFamily="34" charset="-128"/>
            </a:endParaRPr>
          </a:p>
        </p:txBody>
      </p:sp>
      <p:sp>
        <p:nvSpPr>
          <p:cNvPr id="22" name="角丸四角形 21">
            <a:extLst>
              <a:ext uri="{FF2B5EF4-FFF2-40B4-BE49-F238E27FC236}">
                <a16:creationId xmlns:a16="http://schemas.microsoft.com/office/drawing/2014/main" id="{4AE001DD-4134-63E5-00D4-8561E8C82762}"/>
              </a:ext>
            </a:extLst>
          </p:cNvPr>
          <p:cNvSpPr/>
          <p:nvPr/>
        </p:nvSpPr>
        <p:spPr>
          <a:xfrm>
            <a:off x="5134803" y="2614046"/>
            <a:ext cx="3240360" cy="936104"/>
          </a:xfrm>
          <a:prstGeom prst="round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a:solidFill>
                  <a:prstClr val="white"/>
                </a:solidFill>
                <a:latin typeface="Yu Gothic Medium" panose="020B0400000000000000" pitchFamily="34" charset="-128"/>
                <a:ea typeface="Yu Gothic Medium" panose="020B0400000000000000" pitchFamily="34" charset="-128"/>
              </a:rPr>
              <a:t>子どもの意思と対話</a:t>
            </a:r>
            <a:endParaRPr kumimoji="0" lang="ja-JP" altLang="en-US" sz="2400" dirty="0">
              <a:solidFill>
                <a:prstClr val="white"/>
              </a:solidFill>
              <a:latin typeface="Yu Gothic Medium" panose="020B0400000000000000" pitchFamily="34" charset="-128"/>
              <a:ea typeface="Yu Gothic Medium" panose="020B0400000000000000" pitchFamily="34" charset="-128"/>
            </a:endParaRPr>
          </a:p>
        </p:txBody>
      </p:sp>
      <p:sp>
        <p:nvSpPr>
          <p:cNvPr id="23" name="角丸四角形 22">
            <a:extLst>
              <a:ext uri="{FF2B5EF4-FFF2-40B4-BE49-F238E27FC236}">
                <a16:creationId xmlns:a16="http://schemas.microsoft.com/office/drawing/2014/main" id="{27033A64-5E67-185A-78BE-B1A624611D8D}"/>
              </a:ext>
            </a:extLst>
          </p:cNvPr>
          <p:cNvSpPr/>
          <p:nvPr/>
        </p:nvSpPr>
        <p:spPr>
          <a:xfrm>
            <a:off x="5134803" y="3813611"/>
            <a:ext cx="3240360" cy="936104"/>
          </a:xfrm>
          <a:prstGeom prst="round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a:solidFill>
                  <a:prstClr val="white"/>
                </a:solidFill>
                <a:latin typeface="Yu Gothic Medium" panose="020B0400000000000000" pitchFamily="34" charset="-128"/>
                <a:ea typeface="Yu Gothic Medium" panose="020B0400000000000000" pitchFamily="34" charset="-128"/>
              </a:rPr>
              <a:t>地域全体の協働</a:t>
            </a:r>
            <a:endParaRPr kumimoji="0" lang="ja-JP" altLang="en-US" sz="2400" dirty="0">
              <a:solidFill>
                <a:prstClr val="white"/>
              </a:solidFill>
              <a:latin typeface="Yu Gothic Medium" panose="020B0400000000000000" pitchFamily="34" charset="-128"/>
              <a:ea typeface="Yu Gothic Medium" panose="020B0400000000000000" pitchFamily="34" charset="-128"/>
            </a:endParaRPr>
          </a:p>
        </p:txBody>
      </p:sp>
      <p:sp>
        <p:nvSpPr>
          <p:cNvPr id="24" name="角丸四角形 23">
            <a:extLst>
              <a:ext uri="{FF2B5EF4-FFF2-40B4-BE49-F238E27FC236}">
                <a16:creationId xmlns:a16="http://schemas.microsoft.com/office/drawing/2014/main" id="{04305FCD-5694-9406-E5E9-BC3A62EB8C2A}"/>
              </a:ext>
            </a:extLst>
          </p:cNvPr>
          <p:cNvSpPr/>
          <p:nvPr/>
        </p:nvSpPr>
        <p:spPr>
          <a:xfrm>
            <a:off x="5134803" y="5013176"/>
            <a:ext cx="3240360" cy="936104"/>
          </a:xfrm>
          <a:prstGeom prst="round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a:solidFill>
                  <a:prstClr val="white"/>
                </a:solidFill>
                <a:latin typeface="Yu Gothic Medium" panose="020B0400000000000000" pitchFamily="34" charset="-128"/>
                <a:ea typeface="Yu Gothic Medium" panose="020B0400000000000000" pitchFamily="34" charset="-128"/>
              </a:rPr>
              <a:t>今とこれからの</a:t>
            </a:r>
            <a:endParaRPr kumimoji="0" lang="en-US" altLang="ja-JP" sz="2400" dirty="0">
              <a:solidFill>
                <a:prstClr val="white"/>
              </a:solidFill>
              <a:latin typeface="Yu Gothic Medium" panose="020B0400000000000000" pitchFamily="34" charset="-128"/>
              <a:ea typeface="Yu Gothic Medium" panose="020B0400000000000000" pitchFamily="34" charset="-128"/>
            </a:endParaRPr>
          </a:p>
          <a:p>
            <a:pPr algn="ctr" eaLnBrk="0" fontAlgn="base" hangingPunct="0">
              <a:spcBef>
                <a:spcPct val="0"/>
              </a:spcBef>
              <a:spcAft>
                <a:spcPct val="0"/>
              </a:spcAft>
            </a:pPr>
            <a:r>
              <a:rPr kumimoji="0" lang="ja-JP" altLang="en-US" sz="2400">
                <a:solidFill>
                  <a:prstClr val="white"/>
                </a:solidFill>
                <a:latin typeface="Yu Gothic Medium" panose="020B0400000000000000" pitchFamily="34" charset="-128"/>
                <a:ea typeface="Yu Gothic Medium" panose="020B0400000000000000" pitchFamily="34" charset="-128"/>
              </a:rPr>
              <a:t>育ち・暮らし</a:t>
            </a:r>
            <a:endParaRPr kumimoji="0" lang="ja-JP" altLang="en-US" sz="2400" dirty="0">
              <a:solidFill>
                <a:prstClr val="white"/>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04000454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A46C5-4807-5DCF-0F28-8E2BC3B316C8}"/>
            </a:ext>
          </a:extLst>
        </p:cNvPr>
        <p:cNvGrpSpPr/>
        <p:nvPr/>
      </p:nvGrpSpPr>
      <p:grpSpPr>
        <a:xfrm>
          <a:off x="0" y="0"/>
          <a:ext cx="0" cy="0"/>
          <a:chOff x="0" y="0"/>
          <a:chExt cx="0" cy="0"/>
        </a:xfrm>
      </p:grpSpPr>
      <p:sp>
        <p:nvSpPr>
          <p:cNvPr id="13" name="円/楕円 12">
            <a:extLst>
              <a:ext uri="{FF2B5EF4-FFF2-40B4-BE49-F238E27FC236}">
                <a16:creationId xmlns:a16="http://schemas.microsoft.com/office/drawing/2014/main" id="{7CC5CE04-D4B8-A1A3-9C08-F3DDE0C3EA8D}"/>
              </a:ext>
            </a:extLst>
          </p:cNvPr>
          <p:cNvSpPr/>
          <p:nvPr/>
        </p:nvSpPr>
        <p:spPr>
          <a:xfrm>
            <a:off x="1321296" y="1340768"/>
            <a:ext cx="6249439" cy="4176464"/>
          </a:xfrm>
          <a:prstGeom prst="ellipse">
            <a:avLst/>
          </a:prstGeom>
          <a:noFill/>
          <a:ln>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3" name="角丸四角形 2">
            <a:extLst>
              <a:ext uri="{FF2B5EF4-FFF2-40B4-BE49-F238E27FC236}">
                <a16:creationId xmlns:a16="http://schemas.microsoft.com/office/drawing/2014/main" id="{B5738294-FEFA-DDF9-C9B5-36E9B31D1CF8}"/>
              </a:ext>
            </a:extLst>
          </p:cNvPr>
          <p:cNvSpPr/>
          <p:nvPr/>
        </p:nvSpPr>
        <p:spPr>
          <a:xfrm>
            <a:off x="1321296" y="957273"/>
            <a:ext cx="2736304" cy="936104"/>
          </a:xfrm>
          <a:prstGeom prst="roundRect">
            <a:avLst>
              <a:gd name="adj" fmla="val 43198"/>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b="1">
                <a:solidFill>
                  <a:schemeClr val="bg1"/>
                </a:solidFill>
                <a:latin typeface="Hiragino Sans W4" panose="020B0400000000000000" pitchFamily="34" charset="-128"/>
                <a:ea typeface="Hiragino Sans W4" panose="020B0400000000000000" pitchFamily="34" charset="-128"/>
              </a:rPr>
              <a:t>意思と願い</a:t>
            </a:r>
            <a:endParaRPr kumimoji="0" lang="ja-JP" altLang="en-US" sz="2400" b="1" dirty="0">
              <a:solidFill>
                <a:schemeClr val="bg1"/>
              </a:solidFill>
              <a:latin typeface="Hiragino Sans W4" panose="020B0400000000000000" pitchFamily="34" charset="-128"/>
              <a:ea typeface="Hiragino Sans W4" panose="020B0400000000000000" pitchFamily="34" charset="-128"/>
            </a:endParaRPr>
          </a:p>
        </p:txBody>
      </p:sp>
      <p:sp>
        <p:nvSpPr>
          <p:cNvPr id="4" name="角丸四角形 3">
            <a:extLst>
              <a:ext uri="{FF2B5EF4-FFF2-40B4-BE49-F238E27FC236}">
                <a16:creationId xmlns:a16="http://schemas.microsoft.com/office/drawing/2014/main" id="{34C4B932-1565-8741-7504-D1DB1422F1D8}"/>
              </a:ext>
            </a:extLst>
          </p:cNvPr>
          <p:cNvSpPr/>
          <p:nvPr/>
        </p:nvSpPr>
        <p:spPr>
          <a:xfrm>
            <a:off x="4834431" y="4964623"/>
            <a:ext cx="2736304" cy="936104"/>
          </a:xfrm>
          <a:prstGeom prst="roundRect">
            <a:avLst>
              <a:gd name="adj" fmla="val 43198"/>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000" b="1">
                <a:solidFill>
                  <a:schemeClr val="bg1"/>
                </a:solidFill>
                <a:latin typeface="Hiragino Sans W4" panose="020B0400000000000000" pitchFamily="34" charset="-128"/>
                <a:ea typeface="Hiragino Sans W4" panose="020B0400000000000000" pitchFamily="34" charset="-128"/>
              </a:rPr>
              <a:t>遊び・学び・参加</a:t>
            </a:r>
            <a:endParaRPr kumimoji="0" lang="ja-JP" altLang="en-US" sz="2000" b="1" dirty="0">
              <a:solidFill>
                <a:schemeClr val="bg1"/>
              </a:solidFill>
              <a:latin typeface="Hiragino Sans W4" panose="020B0400000000000000" pitchFamily="34" charset="-128"/>
              <a:ea typeface="Hiragino Sans W4" panose="020B0400000000000000" pitchFamily="34" charset="-128"/>
            </a:endParaRPr>
          </a:p>
        </p:txBody>
      </p:sp>
      <p:sp>
        <p:nvSpPr>
          <p:cNvPr id="5" name="角丸四角形 4">
            <a:extLst>
              <a:ext uri="{FF2B5EF4-FFF2-40B4-BE49-F238E27FC236}">
                <a16:creationId xmlns:a16="http://schemas.microsoft.com/office/drawing/2014/main" id="{802019A3-8314-8B4A-13ED-462C7865E8E8}"/>
              </a:ext>
            </a:extLst>
          </p:cNvPr>
          <p:cNvSpPr/>
          <p:nvPr/>
        </p:nvSpPr>
        <p:spPr>
          <a:xfrm>
            <a:off x="1321296" y="4964623"/>
            <a:ext cx="2736304" cy="936104"/>
          </a:xfrm>
          <a:prstGeom prst="roundRect">
            <a:avLst>
              <a:gd name="adj" fmla="val 43198"/>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000" b="1">
                <a:solidFill>
                  <a:schemeClr val="bg1"/>
                </a:solidFill>
                <a:latin typeface="Hiragino Sans W4" panose="020B0400000000000000" pitchFamily="34" charset="-128"/>
                <a:ea typeface="Hiragino Sans W4" panose="020B0400000000000000" pitchFamily="34" charset="-128"/>
              </a:rPr>
              <a:t>ウェルビーイング</a:t>
            </a:r>
            <a:endParaRPr kumimoji="0" lang="ja-JP" altLang="en-US" sz="2000" b="1" dirty="0">
              <a:solidFill>
                <a:schemeClr val="bg1"/>
              </a:solidFill>
              <a:latin typeface="Hiragino Sans W4" panose="020B0400000000000000" pitchFamily="34" charset="-128"/>
              <a:ea typeface="Hiragino Sans W4" panose="020B0400000000000000" pitchFamily="34" charset="-128"/>
            </a:endParaRPr>
          </a:p>
        </p:txBody>
      </p:sp>
      <p:sp>
        <p:nvSpPr>
          <p:cNvPr id="7" name="角丸四角形 6">
            <a:extLst>
              <a:ext uri="{FF2B5EF4-FFF2-40B4-BE49-F238E27FC236}">
                <a16:creationId xmlns:a16="http://schemas.microsoft.com/office/drawing/2014/main" id="{3A6800E9-51B7-1AF8-19F9-AFCCBB30A5E6}"/>
              </a:ext>
            </a:extLst>
          </p:cNvPr>
          <p:cNvSpPr/>
          <p:nvPr/>
        </p:nvSpPr>
        <p:spPr>
          <a:xfrm>
            <a:off x="107504" y="3048022"/>
            <a:ext cx="2736304" cy="936104"/>
          </a:xfrm>
          <a:prstGeom prst="roundRect">
            <a:avLst>
              <a:gd name="adj" fmla="val 43198"/>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000" b="1">
                <a:solidFill>
                  <a:schemeClr val="bg1"/>
                </a:solidFill>
                <a:latin typeface="Hiragino Sans W4" panose="020B0400000000000000" pitchFamily="34" charset="-128"/>
                <a:ea typeface="Hiragino Sans W4" panose="020B0400000000000000" pitchFamily="34" charset="-128"/>
              </a:rPr>
              <a:t>切れ目のない協働</a:t>
            </a:r>
            <a:endParaRPr kumimoji="0" lang="ja-JP" altLang="en-US" sz="2000" b="1" dirty="0">
              <a:solidFill>
                <a:schemeClr val="bg1"/>
              </a:solidFill>
              <a:latin typeface="Hiragino Sans W4" panose="020B0400000000000000" pitchFamily="34" charset="-128"/>
              <a:ea typeface="Hiragino Sans W4" panose="020B0400000000000000" pitchFamily="34" charset="-128"/>
            </a:endParaRPr>
          </a:p>
        </p:txBody>
      </p:sp>
      <p:sp>
        <p:nvSpPr>
          <p:cNvPr id="8" name="角丸四角形 7">
            <a:extLst>
              <a:ext uri="{FF2B5EF4-FFF2-40B4-BE49-F238E27FC236}">
                <a16:creationId xmlns:a16="http://schemas.microsoft.com/office/drawing/2014/main" id="{D4E10F55-C592-5E7C-BE2D-825C7F8B9534}"/>
              </a:ext>
            </a:extLst>
          </p:cNvPr>
          <p:cNvSpPr/>
          <p:nvPr/>
        </p:nvSpPr>
        <p:spPr>
          <a:xfrm>
            <a:off x="6156176" y="3052379"/>
            <a:ext cx="2736304" cy="936104"/>
          </a:xfrm>
          <a:prstGeom prst="roundRect">
            <a:avLst>
              <a:gd name="adj" fmla="val 43198"/>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b="1">
                <a:solidFill>
                  <a:schemeClr val="bg1"/>
                </a:solidFill>
                <a:latin typeface="Hiragino Sans W4" panose="020B0400000000000000" pitchFamily="34" charset="-128"/>
                <a:ea typeface="Hiragino Sans W4" panose="020B0400000000000000" pitchFamily="34" charset="-128"/>
              </a:rPr>
              <a:t>成長・発達</a:t>
            </a:r>
            <a:endParaRPr kumimoji="0" lang="ja-JP" altLang="en-US" sz="2400" b="1" dirty="0">
              <a:solidFill>
                <a:schemeClr val="bg1"/>
              </a:solidFill>
              <a:latin typeface="Hiragino Sans W4" panose="020B0400000000000000" pitchFamily="34" charset="-128"/>
              <a:ea typeface="Hiragino Sans W4" panose="020B0400000000000000" pitchFamily="34" charset="-128"/>
            </a:endParaRPr>
          </a:p>
        </p:txBody>
      </p:sp>
      <p:sp>
        <p:nvSpPr>
          <p:cNvPr id="9" name="角丸四角形 8">
            <a:extLst>
              <a:ext uri="{FF2B5EF4-FFF2-40B4-BE49-F238E27FC236}">
                <a16:creationId xmlns:a16="http://schemas.microsoft.com/office/drawing/2014/main" id="{9EA045C6-1E06-77EC-1CFE-20EFC13344E9}"/>
              </a:ext>
            </a:extLst>
          </p:cNvPr>
          <p:cNvSpPr/>
          <p:nvPr/>
        </p:nvSpPr>
        <p:spPr>
          <a:xfrm>
            <a:off x="4834431" y="960742"/>
            <a:ext cx="2736304" cy="936104"/>
          </a:xfrm>
          <a:prstGeom prst="roundRect">
            <a:avLst>
              <a:gd name="adj" fmla="val 43198"/>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b="1">
                <a:solidFill>
                  <a:schemeClr val="bg1"/>
                </a:solidFill>
                <a:latin typeface="Hiragino Sans W4" panose="020B0400000000000000" pitchFamily="34" charset="-128"/>
                <a:ea typeface="Hiragino Sans W4" panose="020B0400000000000000" pitchFamily="34" charset="-128"/>
              </a:rPr>
              <a:t>日々の生活</a:t>
            </a:r>
            <a:endParaRPr kumimoji="0" lang="ja-JP" altLang="en-US" sz="2400" b="1" dirty="0">
              <a:solidFill>
                <a:schemeClr val="bg1"/>
              </a:solidFill>
              <a:latin typeface="Hiragino Sans W4" panose="020B0400000000000000" pitchFamily="34" charset="-128"/>
              <a:ea typeface="Hiragino Sans W4" panose="020B0400000000000000" pitchFamily="34" charset="-128"/>
            </a:endParaRPr>
          </a:p>
        </p:txBody>
      </p:sp>
      <p:sp>
        <p:nvSpPr>
          <p:cNvPr id="10" name="円/楕円 9">
            <a:extLst>
              <a:ext uri="{FF2B5EF4-FFF2-40B4-BE49-F238E27FC236}">
                <a16:creationId xmlns:a16="http://schemas.microsoft.com/office/drawing/2014/main" id="{7F00DB3A-D073-7495-C743-B21DF22F1043}"/>
              </a:ext>
            </a:extLst>
          </p:cNvPr>
          <p:cNvSpPr/>
          <p:nvPr/>
        </p:nvSpPr>
        <p:spPr>
          <a:xfrm>
            <a:off x="3068451" y="2204864"/>
            <a:ext cx="2871701" cy="2448272"/>
          </a:xfrm>
          <a:prstGeom prst="ellipse">
            <a:avLst/>
          </a:prstGeom>
          <a:solidFill>
            <a:schemeClr val="accent6"/>
          </a:solidFill>
          <a:ln>
            <a:noFill/>
          </a:ln>
          <a:effectLst/>
          <a:scene3d>
            <a:camera prst="orthographicFront"/>
            <a:lightRig rig="threePt" dir="t"/>
          </a:scene3d>
          <a:sp3d contourW="12700">
            <a:contourClr>
              <a:schemeClr val="accent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12" name="正方形/長方形 11">
            <a:extLst>
              <a:ext uri="{FF2B5EF4-FFF2-40B4-BE49-F238E27FC236}">
                <a16:creationId xmlns:a16="http://schemas.microsoft.com/office/drawing/2014/main" id="{31009BCE-96C0-3562-8EF9-456FB4391534}"/>
              </a:ext>
            </a:extLst>
          </p:cNvPr>
          <p:cNvSpPr/>
          <p:nvPr/>
        </p:nvSpPr>
        <p:spPr>
          <a:xfrm>
            <a:off x="3059832" y="2492896"/>
            <a:ext cx="2880320" cy="18722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30000"/>
              </a:lnSpc>
              <a:spcBef>
                <a:spcPct val="0"/>
              </a:spcBef>
              <a:spcAft>
                <a:spcPct val="0"/>
              </a:spcAft>
            </a:pPr>
            <a:r>
              <a:rPr kumimoji="0" lang="ja-JP" altLang="en-US" sz="2000" b="1">
                <a:solidFill>
                  <a:prstClr val="white"/>
                </a:solidFill>
                <a:latin typeface="Yu Gothic Medium" panose="020B0400000000000000" pitchFamily="34" charset="-128"/>
                <a:ea typeface="Yu Gothic Medium" panose="020B0400000000000000" pitchFamily="34" charset="-128"/>
              </a:rPr>
              <a:t>子どもの権利を基盤</a:t>
            </a:r>
            <a:endParaRPr kumimoji="0" lang="en-US" altLang="ja-JP" sz="2000" b="1" dirty="0">
              <a:solidFill>
                <a:prstClr val="white"/>
              </a:solidFill>
              <a:latin typeface="Yu Gothic Medium" panose="020B0400000000000000" pitchFamily="34" charset="-128"/>
              <a:ea typeface="Yu Gothic Medium" panose="020B0400000000000000" pitchFamily="34" charset="-128"/>
            </a:endParaRPr>
          </a:p>
          <a:p>
            <a:pPr algn="ctr" eaLnBrk="0" fontAlgn="base" hangingPunct="0">
              <a:lnSpc>
                <a:spcPct val="130000"/>
              </a:lnSpc>
              <a:spcBef>
                <a:spcPct val="0"/>
              </a:spcBef>
              <a:spcAft>
                <a:spcPct val="0"/>
              </a:spcAft>
            </a:pPr>
            <a:r>
              <a:rPr kumimoji="0" lang="ja-JP" altLang="en-US" sz="1600">
                <a:solidFill>
                  <a:prstClr val="white"/>
                </a:solidFill>
                <a:latin typeface="Yu Gothic Medium" panose="020B0400000000000000" pitchFamily="34" charset="-128"/>
                <a:ea typeface="Yu Gothic Medium" panose="020B0400000000000000" pitchFamily="34" charset="-128"/>
              </a:rPr>
              <a:t>子どもと家族の</a:t>
            </a:r>
            <a:endParaRPr kumimoji="0" lang="en-US" altLang="ja-JP" sz="1600" dirty="0">
              <a:solidFill>
                <a:prstClr val="white"/>
              </a:solidFill>
              <a:latin typeface="Yu Gothic Medium" panose="020B0400000000000000" pitchFamily="34" charset="-128"/>
              <a:ea typeface="Yu Gothic Medium" panose="020B0400000000000000" pitchFamily="34" charset="-128"/>
            </a:endParaRPr>
          </a:p>
          <a:p>
            <a:pPr algn="ctr" eaLnBrk="0" fontAlgn="base" hangingPunct="0">
              <a:lnSpc>
                <a:spcPct val="130000"/>
              </a:lnSpc>
              <a:spcBef>
                <a:spcPct val="0"/>
              </a:spcBef>
              <a:spcAft>
                <a:spcPct val="0"/>
              </a:spcAft>
            </a:pPr>
            <a:r>
              <a:rPr kumimoji="0" lang="en-US" altLang="ja-JP" sz="1600" dirty="0">
                <a:solidFill>
                  <a:prstClr val="white"/>
                </a:solidFill>
                <a:latin typeface="Yu Gothic Medium" panose="020B0400000000000000" pitchFamily="34" charset="-128"/>
                <a:ea typeface="Yu Gothic Medium" panose="020B0400000000000000" pitchFamily="34" charset="-128"/>
              </a:rPr>
              <a:t>『</a:t>
            </a:r>
            <a:r>
              <a:rPr kumimoji="0" lang="ja-JP" altLang="en-US" sz="1600">
                <a:solidFill>
                  <a:prstClr val="white"/>
                </a:solidFill>
                <a:latin typeface="Yu Gothic Medium" panose="020B0400000000000000" pitchFamily="34" charset="-128"/>
                <a:ea typeface="Yu Gothic Medium" panose="020B0400000000000000" pitchFamily="34" charset="-128"/>
              </a:rPr>
              <a:t>今</a:t>
            </a:r>
            <a:r>
              <a:rPr kumimoji="0" lang="en-US" altLang="ja-JP" sz="1600" dirty="0">
                <a:solidFill>
                  <a:prstClr val="white"/>
                </a:solidFill>
                <a:latin typeface="Yu Gothic Medium" panose="020B0400000000000000" pitchFamily="34" charset="-128"/>
                <a:ea typeface="Yu Gothic Medium" panose="020B0400000000000000" pitchFamily="34" charset="-128"/>
              </a:rPr>
              <a:t>』</a:t>
            </a:r>
            <a:r>
              <a:rPr kumimoji="0" lang="ja-JP" altLang="en-US" sz="1600">
                <a:solidFill>
                  <a:prstClr val="white"/>
                </a:solidFill>
                <a:latin typeface="Yu Gothic Medium" panose="020B0400000000000000" pitchFamily="34" charset="-128"/>
                <a:ea typeface="Yu Gothic Medium" panose="020B0400000000000000" pitchFamily="34" charset="-128"/>
              </a:rPr>
              <a:t>と</a:t>
            </a:r>
            <a:r>
              <a:rPr kumimoji="0" lang="en-US" altLang="ja-JP" sz="1600" dirty="0">
                <a:solidFill>
                  <a:prstClr val="white"/>
                </a:solidFill>
                <a:latin typeface="Yu Gothic Medium" panose="020B0400000000000000" pitchFamily="34" charset="-128"/>
                <a:ea typeface="Yu Gothic Medium" panose="020B0400000000000000" pitchFamily="34" charset="-128"/>
              </a:rPr>
              <a:t>『</a:t>
            </a:r>
            <a:r>
              <a:rPr kumimoji="0" lang="ja-JP" altLang="en-US" sz="1600">
                <a:solidFill>
                  <a:prstClr val="white"/>
                </a:solidFill>
                <a:latin typeface="Yu Gothic Medium" panose="020B0400000000000000" pitchFamily="34" charset="-128"/>
                <a:ea typeface="Yu Gothic Medium" panose="020B0400000000000000" pitchFamily="34" charset="-128"/>
              </a:rPr>
              <a:t>これから</a:t>
            </a:r>
            <a:r>
              <a:rPr kumimoji="0" lang="en-US" altLang="ja-JP" sz="1600" dirty="0">
                <a:solidFill>
                  <a:prstClr val="white"/>
                </a:solidFill>
                <a:latin typeface="Yu Gothic Medium" panose="020B0400000000000000" pitchFamily="34" charset="-128"/>
                <a:ea typeface="Yu Gothic Medium" panose="020B0400000000000000" pitchFamily="34" charset="-128"/>
              </a:rPr>
              <a:t>』</a:t>
            </a:r>
          </a:p>
          <a:p>
            <a:pPr algn="ctr" eaLnBrk="0" fontAlgn="base" hangingPunct="0">
              <a:lnSpc>
                <a:spcPct val="130000"/>
              </a:lnSpc>
              <a:spcBef>
                <a:spcPct val="0"/>
              </a:spcBef>
              <a:spcAft>
                <a:spcPct val="0"/>
              </a:spcAft>
            </a:pPr>
            <a:r>
              <a:rPr kumimoji="0" lang="ja-JP" altLang="en-US" sz="1600">
                <a:solidFill>
                  <a:prstClr val="white"/>
                </a:solidFill>
                <a:latin typeface="Yu Gothic Medium" panose="020B0400000000000000" pitchFamily="34" charset="-128"/>
                <a:ea typeface="Yu Gothic Medium" panose="020B0400000000000000" pitchFamily="34" charset="-128"/>
              </a:rPr>
              <a:t>の暮らしを支える</a:t>
            </a:r>
            <a:endParaRPr kumimoji="0" lang="ja-JP" altLang="en-US" sz="1600" dirty="0">
              <a:solidFill>
                <a:prstClr val="white"/>
              </a:solidFill>
              <a:latin typeface="Yu Gothic Medium" panose="020B0400000000000000" pitchFamily="34" charset="-128"/>
              <a:ea typeface="Yu Gothic Medium" panose="020B0400000000000000" pitchFamily="34" charset="-128"/>
            </a:endParaRPr>
          </a:p>
        </p:txBody>
      </p:sp>
      <p:sp>
        <p:nvSpPr>
          <p:cNvPr id="14" name="タイトル 5">
            <a:extLst>
              <a:ext uri="{FF2B5EF4-FFF2-40B4-BE49-F238E27FC236}">
                <a16:creationId xmlns:a16="http://schemas.microsoft.com/office/drawing/2014/main" id="{E706DDB5-E6ED-563B-EE75-A5F12D7929D4}"/>
              </a:ext>
            </a:extLst>
          </p:cNvPr>
          <p:cNvSpPr>
            <a:spLocks noGrp="1"/>
          </p:cNvSpPr>
          <p:nvPr>
            <p:ph type="title"/>
          </p:nvPr>
        </p:nvSpPr>
        <p:spPr>
          <a:xfrm>
            <a:off x="457200" y="80634"/>
            <a:ext cx="8229600" cy="504045"/>
          </a:xfrm>
        </p:spPr>
        <p:txBody>
          <a:bodyPr/>
          <a:lstStyle/>
          <a:p>
            <a:r>
              <a:rPr lang="en-US" altLang="ja-JP" dirty="0"/>
              <a:t>児童期の相談支援</a:t>
            </a:r>
            <a:r>
              <a:rPr lang="ja-JP" altLang="en-US"/>
              <a:t>が目指すもの</a:t>
            </a:r>
            <a:r>
              <a:rPr lang="ja-JP" altLang="ja-JP"/>
              <a:t> </a:t>
            </a:r>
            <a:endParaRPr lang="ja-JP" altLang="en-US">
              <a:solidFill>
                <a:schemeClr val="tx1"/>
              </a:solidFill>
            </a:endParaRPr>
          </a:p>
        </p:txBody>
      </p:sp>
    </p:spTree>
    <p:extLst>
      <p:ext uri="{BB962C8B-B14F-4D97-AF65-F5344CB8AC3E}">
        <p14:creationId xmlns:p14="http://schemas.microsoft.com/office/powerpoint/2010/main" val="224811175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BF799-79F5-C5B4-3484-94954A56AE1C}"/>
            </a:ext>
          </a:extLst>
        </p:cNvPr>
        <p:cNvGrpSpPr/>
        <p:nvPr/>
      </p:nvGrpSpPr>
      <p:grpSpPr>
        <a:xfrm>
          <a:off x="0" y="0"/>
          <a:ext cx="0" cy="0"/>
          <a:chOff x="0" y="0"/>
          <a:chExt cx="0" cy="0"/>
        </a:xfrm>
      </p:grpSpPr>
      <p:sp>
        <p:nvSpPr>
          <p:cNvPr id="6" name="タイトル 5">
            <a:extLst>
              <a:ext uri="{FF2B5EF4-FFF2-40B4-BE49-F238E27FC236}">
                <a16:creationId xmlns:a16="http://schemas.microsoft.com/office/drawing/2014/main" id="{DE40225B-7E59-7EBE-6C0C-724C6F108775}"/>
              </a:ext>
            </a:extLst>
          </p:cNvPr>
          <p:cNvSpPr>
            <a:spLocks noGrp="1"/>
          </p:cNvSpPr>
          <p:nvPr>
            <p:ph type="title"/>
          </p:nvPr>
        </p:nvSpPr>
        <p:spPr/>
        <p:txBody>
          <a:bodyPr/>
          <a:lstStyle/>
          <a:p>
            <a:r>
              <a:rPr lang="ja-JP" altLang="en-US"/>
              <a:t>障害児の前に一人の子どもとして、全体像を捉える</a:t>
            </a:r>
          </a:p>
        </p:txBody>
      </p:sp>
      <p:sp>
        <p:nvSpPr>
          <p:cNvPr id="3" name="角丸四角形 2">
            <a:extLst>
              <a:ext uri="{FF2B5EF4-FFF2-40B4-BE49-F238E27FC236}">
                <a16:creationId xmlns:a16="http://schemas.microsoft.com/office/drawing/2014/main" id="{41D3692B-D88B-8BE3-1384-D8D5A132EC0A}"/>
              </a:ext>
            </a:extLst>
          </p:cNvPr>
          <p:cNvSpPr/>
          <p:nvPr/>
        </p:nvSpPr>
        <p:spPr>
          <a:xfrm>
            <a:off x="611560" y="1052737"/>
            <a:ext cx="3803163" cy="3814719"/>
          </a:xfrm>
          <a:prstGeom prst="roundRect">
            <a:avLst/>
          </a:prstGeom>
          <a:solidFill>
            <a:schemeClr val="tx1">
              <a:lumMod val="65000"/>
              <a:lumOff val="3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2400" dirty="0">
              <a:solidFill>
                <a:schemeClr val="bg1"/>
              </a:solidFill>
              <a:latin typeface="Yu Gothic Medium" panose="020B0400000000000000" pitchFamily="34" charset="-128"/>
              <a:ea typeface="Yu Gothic Medium" panose="020B0400000000000000" pitchFamily="34" charset="-128"/>
              <a:cs typeface="メイリオ" panose="020B0604030504040204" pitchFamily="50" charset="-128"/>
            </a:endParaRPr>
          </a:p>
        </p:txBody>
      </p:sp>
      <p:sp>
        <p:nvSpPr>
          <p:cNvPr id="4" name="角丸四角形 3">
            <a:extLst>
              <a:ext uri="{FF2B5EF4-FFF2-40B4-BE49-F238E27FC236}">
                <a16:creationId xmlns:a16="http://schemas.microsoft.com/office/drawing/2014/main" id="{D7833E0A-828A-A527-5E91-910FAF30C308}"/>
              </a:ext>
            </a:extLst>
          </p:cNvPr>
          <p:cNvSpPr/>
          <p:nvPr/>
        </p:nvSpPr>
        <p:spPr>
          <a:xfrm>
            <a:off x="4729279" y="1052736"/>
            <a:ext cx="3803163" cy="3814719"/>
          </a:xfrm>
          <a:prstGeom prst="round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prstClr val="white"/>
              </a:solidFill>
              <a:latin typeface="Hiragino Sans W4" panose="020B0400000000000000" pitchFamily="34" charset="-128"/>
              <a:ea typeface="Hiragino Sans W4" panose="020B0400000000000000" pitchFamily="34" charset="-128"/>
            </a:endParaRPr>
          </a:p>
        </p:txBody>
      </p:sp>
      <p:sp>
        <p:nvSpPr>
          <p:cNvPr id="5" name="三角形 4">
            <a:extLst>
              <a:ext uri="{FF2B5EF4-FFF2-40B4-BE49-F238E27FC236}">
                <a16:creationId xmlns:a16="http://schemas.microsoft.com/office/drawing/2014/main" id="{901494D9-AF9B-8C37-67F5-BB2ED83B41F8}"/>
              </a:ext>
            </a:extLst>
          </p:cNvPr>
          <p:cNvSpPr/>
          <p:nvPr/>
        </p:nvSpPr>
        <p:spPr>
          <a:xfrm rot="10800000">
            <a:off x="1996056" y="4867455"/>
            <a:ext cx="1034169" cy="324196"/>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7" name="三角形 6">
            <a:extLst>
              <a:ext uri="{FF2B5EF4-FFF2-40B4-BE49-F238E27FC236}">
                <a16:creationId xmlns:a16="http://schemas.microsoft.com/office/drawing/2014/main" id="{965E1052-4AAB-3EB6-1042-9170277788B3}"/>
              </a:ext>
            </a:extLst>
          </p:cNvPr>
          <p:cNvSpPr/>
          <p:nvPr/>
        </p:nvSpPr>
        <p:spPr>
          <a:xfrm rot="10800000">
            <a:off x="6113775" y="4867455"/>
            <a:ext cx="1034169" cy="324196"/>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8" name="角丸四角形 7">
            <a:extLst>
              <a:ext uri="{FF2B5EF4-FFF2-40B4-BE49-F238E27FC236}">
                <a16:creationId xmlns:a16="http://schemas.microsoft.com/office/drawing/2014/main" id="{6F4562AF-C634-F5C6-93E1-95D43CDE85A4}"/>
              </a:ext>
            </a:extLst>
          </p:cNvPr>
          <p:cNvSpPr/>
          <p:nvPr/>
        </p:nvSpPr>
        <p:spPr>
          <a:xfrm>
            <a:off x="627902" y="5191651"/>
            <a:ext cx="7904539" cy="936104"/>
          </a:xfrm>
          <a:prstGeom prst="roundRect">
            <a:avLst>
              <a:gd name="adj" fmla="val 50000"/>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000" b="1">
                <a:solidFill>
                  <a:prstClr val="white"/>
                </a:solidFill>
                <a:latin typeface="Yu Gothic Medium" panose="020B0400000000000000" pitchFamily="34" charset="-128"/>
                <a:ea typeface="Yu Gothic Medium" panose="020B0400000000000000" pitchFamily="34" charset="-128"/>
              </a:rPr>
              <a:t>障害特性だけではなく、生活・強み・願いを含めて、</a:t>
            </a:r>
            <a:endParaRPr kumimoji="0" lang="en-US" altLang="ja-JP" sz="2000" b="1" dirty="0">
              <a:solidFill>
                <a:prstClr val="white"/>
              </a:solidFill>
              <a:latin typeface="Yu Gothic Medium" panose="020B0400000000000000" pitchFamily="34" charset="-128"/>
              <a:ea typeface="Yu Gothic Medium" panose="020B0400000000000000" pitchFamily="34" charset="-128"/>
            </a:endParaRPr>
          </a:p>
          <a:p>
            <a:pPr algn="ctr" eaLnBrk="0" fontAlgn="base" hangingPunct="0">
              <a:spcBef>
                <a:spcPct val="0"/>
              </a:spcBef>
              <a:spcAft>
                <a:spcPct val="0"/>
              </a:spcAft>
            </a:pPr>
            <a:r>
              <a:rPr kumimoji="0" lang="ja-JP" altLang="en-US" sz="2000" b="1">
                <a:solidFill>
                  <a:prstClr val="white"/>
                </a:solidFill>
                <a:latin typeface="Yu Gothic Medium" panose="020B0400000000000000" pitchFamily="34" charset="-128"/>
                <a:ea typeface="Yu Gothic Medium" panose="020B0400000000000000" pitchFamily="34" charset="-128"/>
              </a:rPr>
              <a:t>子どもの全体像を捉える</a:t>
            </a:r>
            <a:endParaRPr kumimoji="0" lang="ja-JP" altLang="en-US" sz="2000" b="1" dirty="0">
              <a:solidFill>
                <a:prstClr val="white"/>
              </a:solidFill>
              <a:latin typeface="Yu Gothic Medium" panose="020B0400000000000000" pitchFamily="34" charset="-128"/>
              <a:ea typeface="Yu Gothic Medium" panose="020B0400000000000000" pitchFamily="34" charset="-128"/>
            </a:endParaRPr>
          </a:p>
        </p:txBody>
      </p:sp>
      <p:sp>
        <p:nvSpPr>
          <p:cNvPr id="9" name="角丸四角形 8">
            <a:extLst>
              <a:ext uri="{FF2B5EF4-FFF2-40B4-BE49-F238E27FC236}">
                <a16:creationId xmlns:a16="http://schemas.microsoft.com/office/drawing/2014/main" id="{E18CD499-FFFA-D981-A8F1-892BACAA1C83}"/>
              </a:ext>
            </a:extLst>
          </p:cNvPr>
          <p:cNvSpPr/>
          <p:nvPr/>
        </p:nvSpPr>
        <p:spPr>
          <a:xfrm>
            <a:off x="892960" y="1791381"/>
            <a:ext cx="3240359" cy="324196"/>
          </a:xfrm>
          <a:prstGeom prst="roundRect">
            <a:avLst>
              <a:gd name="adj" fmla="val 43198"/>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診断名・障害特性</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10" name="テキスト ボックス 9">
            <a:extLst>
              <a:ext uri="{FF2B5EF4-FFF2-40B4-BE49-F238E27FC236}">
                <a16:creationId xmlns:a16="http://schemas.microsoft.com/office/drawing/2014/main" id="{6C9A5A12-2C3B-4EED-C2D3-5113F310C042}"/>
              </a:ext>
            </a:extLst>
          </p:cNvPr>
          <p:cNvSpPr txBox="1"/>
          <p:nvPr/>
        </p:nvSpPr>
        <p:spPr>
          <a:xfrm>
            <a:off x="884835" y="1319379"/>
            <a:ext cx="3122971" cy="369332"/>
          </a:xfrm>
          <a:prstGeom prst="rect">
            <a:avLst/>
          </a:prstGeom>
          <a:noFill/>
        </p:spPr>
        <p:txBody>
          <a:bodyPr wrap="none" rtlCol="0">
            <a:spAutoFit/>
          </a:bodyPr>
          <a:lstStyle/>
          <a:p>
            <a:pPr algn="ctr"/>
            <a:r>
              <a:rPr kumimoji="1" lang="ja-JP" altLang="en-US" b="1">
                <a:solidFill>
                  <a:schemeClr val="bg1"/>
                </a:solidFill>
                <a:latin typeface="Yu Gothic Medium" panose="020B0400000000000000" pitchFamily="34" charset="-128"/>
                <a:ea typeface="Yu Gothic Medium" panose="020B0400000000000000" pitchFamily="34" charset="-128"/>
              </a:rPr>
              <a:t>障害特性・支援ニーズの視点</a:t>
            </a:r>
          </a:p>
        </p:txBody>
      </p:sp>
      <p:sp>
        <p:nvSpPr>
          <p:cNvPr id="12" name="角丸四角形 11">
            <a:extLst>
              <a:ext uri="{FF2B5EF4-FFF2-40B4-BE49-F238E27FC236}">
                <a16:creationId xmlns:a16="http://schemas.microsoft.com/office/drawing/2014/main" id="{750E6292-E710-7693-67AD-4AEB27BDC2F4}"/>
              </a:ext>
            </a:extLst>
          </p:cNvPr>
          <p:cNvSpPr/>
          <p:nvPr/>
        </p:nvSpPr>
        <p:spPr>
          <a:xfrm>
            <a:off x="892960" y="2375010"/>
            <a:ext cx="3240359" cy="324196"/>
          </a:xfrm>
          <a:prstGeom prst="roundRect">
            <a:avLst>
              <a:gd name="adj" fmla="val 43198"/>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発達の特性</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15" name="角丸四角形 14">
            <a:extLst>
              <a:ext uri="{FF2B5EF4-FFF2-40B4-BE49-F238E27FC236}">
                <a16:creationId xmlns:a16="http://schemas.microsoft.com/office/drawing/2014/main" id="{09EBD992-1FE5-ED56-06D5-A9A144415BB4}"/>
              </a:ext>
            </a:extLst>
          </p:cNvPr>
          <p:cNvSpPr/>
          <p:nvPr/>
        </p:nvSpPr>
        <p:spPr>
          <a:xfrm>
            <a:off x="5012173" y="1791381"/>
            <a:ext cx="3240359" cy="324196"/>
          </a:xfrm>
          <a:prstGeom prst="roundRect">
            <a:avLst>
              <a:gd name="adj" fmla="val 43198"/>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好きなこと・得意なこと・強み</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16" name="テキスト ボックス 15">
            <a:extLst>
              <a:ext uri="{FF2B5EF4-FFF2-40B4-BE49-F238E27FC236}">
                <a16:creationId xmlns:a16="http://schemas.microsoft.com/office/drawing/2014/main" id="{63B033CC-7A43-7768-0D5E-4418051C1357}"/>
              </a:ext>
            </a:extLst>
          </p:cNvPr>
          <p:cNvSpPr txBox="1"/>
          <p:nvPr/>
        </p:nvSpPr>
        <p:spPr>
          <a:xfrm>
            <a:off x="4922295" y="1319379"/>
            <a:ext cx="3348994" cy="369332"/>
          </a:xfrm>
          <a:prstGeom prst="rect">
            <a:avLst/>
          </a:prstGeom>
          <a:noFill/>
        </p:spPr>
        <p:txBody>
          <a:bodyPr wrap="none" rtlCol="0">
            <a:spAutoFit/>
          </a:bodyPr>
          <a:lstStyle/>
          <a:p>
            <a:pPr algn="ctr"/>
            <a:r>
              <a:rPr kumimoji="1" lang="ja-JP" altLang="en-US" b="1">
                <a:solidFill>
                  <a:schemeClr val="bg1"/>
                </a:solidFill>
                <a:latin typeface="Yu Gothic Medium" panose="020B0400000000000000" pitchFamily="34" charset="-128"/>
                <a:ea typeface="Yu Gothic Medium" panose="020B0400000000000000" pitchFamily="34" charset="-128"/>
              </a:rPr>
              <a:t>生活者・権利主体としての視点</a:t>
            </a:r>
          </a:p>
        </p:txBody>
      </p:sp>
      <p:sp>
        <p:nvSpPr>
          <p:cNvPr id="17" name="角丸四角形 16">
            <a:extLst>
              <a:ext uri="{FF2B5EF4-FFF2-40B4-BE49-F238E27FC236}">
                <a16:creationId xmlns:a16="http://schemas.microsoft.com/office/drawing/2014/main" id="{106F426F-540A-AEBD-CD3F-EC881A786F7F}"/>
              </a:ext>
            </a:extLst>
          </p:cNvPr>
          <p:cNvSpPr/>
          <p:nvPr/>
        </p:nvSpPr>
        <p:spPr>
          <a:xfrm>
            <a:off x="5012173" y="2375010"/>
            <a:ext cx="3240359" cy="324196"/>
          </a:xfrm>
          <a:prstGeom prst="roundRect">
            <a:avLst>
              <a:gd name="adj" fmla="val 43198"/>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家庭・園・学校・地域での生活</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18" name="角丸四角形 17">
            <a:extLst>
              <a:ext uri="{FF2B5EF4-FFF2-40B4-BE49-F238E27FC236}">
                <a16:creationId xmlns:a16="http://schemas.microsoft.com/office/drawing/2014/main" id="{A9EAB880-0DED-4C07-5B72-B3AC9B0F81A5}"/>
              </a:ext>
            </a:extLst>
          </p:cNvPr>
          <p:cNvSpPr/>
          <p:nvPr/>
        </p:nvSpPr>
        <p:spPr>
          <a:xfrm>
            <a:off x="5032889" y="2958639"/>
            <a:ext cx="3240359" cy="324196"/>
          </a:xfrm>
          <a:prstGeom prst="roundRect">
            <a:avLst>
              <a:gd name="adj" fmla="val 43198"/>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遊び・学び・人との関係</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19" name="角丸四角形 18">
            <a:extLst>
              <a:ext uri="{FF2B5EF4-FFF2-40B4-BE49-F238E27FC236}">
                <a16:creationId xmlns:a16="http://schemas.microsoft.com/office/drawing/2014/main" id="{74F61F4A-1F1A-1333-0B5A-960CF8E6D035}"/>
              </a:ext>
            </a:extLst>
          </p:cNvPr>
          <p:cNvSpPr/>
          <p:nvPr/>
        </p:nvSpPr>
        <p:spPr>
          <a:xfrm>
            <a:off x="5032889" y="3542268"/>
            <a:ext cx="3240359" cy="324196"/>
          </a:xfrm>
          <a:prstGeom prst="roundRect">
            <a:avLst>
              <a:gd name="adj" fmla="val 43198"/>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思い・願い・選びたいこと</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20" name="角丸四角形 19">
            <a:extLst>
              <a:ext uri="{FF2B5EF4-FFF2-40B4-BE49-F238E27FC236}">
                <a16:creationId xmlns:a16="http://schemas.microsoft.com/office/drawing/2014/main" id="{D5050AF9-E22E-95AD-48F7-0B1203FDFFB5}"/>
              </a:ext>
            </a:extLst>
          </p:cNvPr>
          <p:cNvSpPr/>
          <p:nvPr/>
        </p:nvSpPr>
        <p:spPr>
          <a:xfrm>
            <a:off x="5012173" y="4125898"/>
            <a:ext cx="3240359" cy="324196"/>
          </a:xfrm>
          <a:prstGeom prst="roundRect">
            <a:avLst>
              <a:gd name="adj" fmla="val 43198"/>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成長の過程・その子らしさ</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2" name="角丸四角形 1">
            <a:extLst>
              <a:ext uri="{FF2B5EF4-FFF2-40B4-BE49-F238E27FC236}">
                <a16:creationId xmlns:a16="http://schemas.microsoft.com/office/drawing/2014/main" id="{7D222569-1EBC-2540-E12F-81519E1562F5}"/>
              </a:ext>
            </a:extLst>
          </p:cNvPr>
          <p:cNvSpPr/>
          <p:nvPr/>
        </p:nvSpPr>
        <p:spPr>
          <a:xfrm>
            <a:off x="884835" y="2958639"/>
            <a:ext cx="3240359" cy="324196"/>
          </a:xfrm>
          <a:prstGeom prst="roundRect">
            <a:avLst>
              <a:gd name="adj" fmla="val 43198"/>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活動や参加の難しさ</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11" name="角丸四角形 10">
            <a:extLst>
              <a:ext uri="{FF2B5EF4-FFF2-40B4-BE49-F238E27FC236}">
                <a16:creationId xmlns:a16="http://schemas.microsoft.com/office/drawing/2014/main" id="{076E8042-444A-EB5B-0EB2-A6D20A469A47}"/>
              </a:ext>
            </a:extLst>
          </p:cNvPr>
          <p:cNvSpPr/>
          <p:nvPr/>
        </p:nvSpPr>
        <p:spPr>
          <a:xfrm>
            <a:off x="901085" y="3542268"/>
            <a:ext cx="3240359" cy="324196"/>
          </a:xfrm>
          <a:prstGeom prst="roundRect">
            <a:avLst>
              <a:gd name="adj" fmla="val 43198"/>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行動の背景・リスク</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21" name="角丸四角形 20">
            <a:extLst>
              <a:ext uri="{FF2B5EF4-FFF2-40B4-BE49-F238E27FC236}">
                <a16:creationId xmlns:a16="http://schemas.microsoft.com/office/drawing/2014/main" id="{C8F9464D-E32F-1E40-88E9-01ED19C2042E}"/>
              </a:ext>
            </a:extLst>
          </p:cNvPr>
          <p:cNvSpPr/>
          <p:nvPr/>
        </p:nvSpPr>
        <p:spPr>
          <a:xfrm>
            <a:off x="901085" y="4125898"/>
            <a:ext cx="3240359" cy="324196"/>
          </a:xfrm>
          <a:prstGeom prst="roundRect">
            <a:avLst>
              <a:gd name="adj" fmla="val 43198"/>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必要な配慮・支援</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008804006"/>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546A1-D900-A271-3FD1-EF711135AFCB}"/>
            </a:ext>
          </a:extLst>
        </p:cNvPr>
        <p:cNvGrpSpPr/>
        <p:nvPr/>
      </p:nvGrpSpPr>
      <p:grpSpPr>
        <a:xfrm>
          <a:off x="0" y="0"/>
          <a:ext cx="0" cy="0"/>
          <a:chOff x="0" y="0"/>
          <a:chExt cx="0" cy="0"/>
        </a:xfrm>
      </p:grpSpPr>
      <p:sp>
        <p:nvSpPr>
          <p:cNvPr id="6" name="タイトル 5">
            <a:extLst>
              <a:ext uri="{FF2B5EF4-FFF2-40B4-BE49-F238E27FC236}">
                <a16:creationId xmlns:a16="http://schemas.microsoft.com/office/drawing/2014/main" id="{CEF9ACFD-4B4C-E677-8810-556B9C6A24A1}"/>
              </a:ext>
            </a:extLst>
          </p:cNvPr>
          <p:cNvSpPr>
            <a:spLocks noGrp="1"/>
          </p:cNvSpPr>
          <p:nvPr>
            <p:ph type="title"/>
          </p:nvPr>
        </p:nvSpPr>
        <p:spPr/>
        <p:txBody>
          <a:bodyPr>
            <a:normAutofit/>
          </a:bodyPr>
          <a:lstStyle/>
          <a:p>
            <a:r>
              <a:rPr lang="ja-JP" altLang="en-US"/>
              <a:t>子どもの権利条約における４つの一般原則</a:t>
            </a:r>
          </a:p>
        </p:txBody>
      </p:sp>
      <p:pic>
        <p:nvPicPr>
          <p:cNvPr id="2" name="Picture 2">
            <a:extLst>
              <a:ext uri="{FF2B5EF4-FFF2-40B4-BE49-F238E27FC236}">
                <a16:creationId xmlns:a16="http://schemas.microsoft.com/office/drawing/2014/main" id="{E79244C7-5F61-AB25-0567-2812F1C8399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540601" y="1328672"/>
            <a:ext cx="2080161" cy="4029270"/>
          </a:xfrm>
          <a:prstGeom prst="rect">
            <a:avLst/>
          </a:prstGeom>
        </p:spPr>
      </p:pic>
      <p:sp>
        <p:nvSpPr>
          <p:cNvPr id="3" name="角丸四角形 2">
            <a:extLst>
              <a:ext uri="{FF2B5EF4-FFF2-40B4-BE49-F238E27FC236}">
                <a16:creationId xmlns:a16="http://schemas.microsoft.com/office/drawing/2014/main" id="{72351644-B8A6-A519-7A5E-7B94EBA1FB56}"/>
              </a:ext>
            </a:extLst>
          </p:cNvPr>
          <p:cNvSpPr/>
          <p:nvPr/>
        </p:nvSpPr>
        <p:spPr>
          <a:xfrm>
            <a:off x="179512" y="1328672"/>
            <a:ext cx="3343727" cy="1786496"/>
          </a:xfrm>
          <a:prstGeom prst="roundRect">
            <a:avLst>
              <a:gd name="adj" fmla="val 10384"/>
            </a:avLst>
          </a:prstGeom>
          <a:solidFill>
            <a:schemeClr val="bg1"/>
          </a:solidFill>
          <a:ln w="9525">
            <a:solidFill>
              <a:schemeClr val="accent5"/>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prstClr val="white"/>
              </a:solidFill>
              <a:latin typeface="Hiragino Sans W4" panose="020B0400000000000000" pitchFamily="34" charset="-128"/>
              <a:ea typeface="Hiragino Sans W4" panose="020B0400000000000000" pitchFamily="34" charset="-128"/>
            </a:endParaRPr>
          </a:p>
        </p:txBody>
      </p:sp>
      <p:pic>
        <p:nvPicPr>
          <p:cNvPr id="4" name="Picture 2">
            <a:extLst>
              <a:ext uri="{FF2B5EF4-FFF2-40B4-BE49-F238E27FC236}">
                <a16:creationId xmlns:a16="http://schemas.microsoft.com/office/drawing/2014/main" id="{F4D183A5-019E-53A3-85A2-C76DD91A58C7}"/>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80894" y="1612365"/>
            <a:ext cx="856008" cy="1100581"/>
          </a:xfrm>
          <a:prstGeom prst="rect">
            <a:avLst/>
          </a:prstGeom>
        </p:spPr>
      </p:pic>
      <p:sp>
        <p:nvSpPr>
          <p:cNvPr id="5" name="角丸四角形 4">
            <a:extLst>
              <a:ext uri="{FF2B5EF4-FFF2-40B4-BE49-F238E27FC236}">
                <a16:creationId xmlns:a16="http://schemas.microsoft.com/office/drawing/2014/main" id="{EF5F7E32-BE3A-8478-FFEB-2BA6B5C7A532}"/>
              </a:ext>
            </a:extLst>
          </p:cNvPr>
          <p:cNvSpPr/>
          <p:nvPr/>
        </p:nvSpPr>
        <p:spPr>
          <a:xfrm>
            <a:off x="1115615" y="1496661"/>
            <a:ext cx="2479631" cy="1391607"/>
          </a:xfrm>
          <a:prstGeom prst="roundRect">
            <a:avLst>
              <a:gd name="adj" fmla="val 10384"/>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ja-JP" altLang="ja-JP" b="1">
                <a:solidFill>
                  <a:schemeClr val="accent5">
                    <a:lumMod val="75000"/>
                  </a:schemeClr>
                </a:solidFill>
                <a:latin typeface="Yu Gothic Medium" panose="020B0400000000000000" pitchFamily="34" charset="-128"/>
                <a:ea typeface="Yu Gothic Medium" panose="020B0400000000000000" pitchFamily="34" charset="-128"/>
              </a:rPr>
              <a:t>差別の禁止（第2条）</a:t>
            </a:r>
          </a:p>
          <a:p>
            <a:pPr>
              <a:lnSpc>
                <a:spcPct val="150000"/>
              </a:lnSpc>
            </a:pPr>
            <a:r>
              <a:rPr lang="ja-JP" altLang="ja-JP" sz="1200">
                <a:solidFill>
                  <a:schemeClr val="tx1"/>
                </a:solidFill>
                <a:latin typeface="Yu Gothic Medium" panose="020B0400000000000000" pitchFamily="34" charset="-128"/>
                <a:ea typeface="Yu Gothic Medium" panose="020B0400000000000000" pitchFamily="34" charset="-128"/>
              </a:rPr>
              <a:t>すべての子どもは、いかなる差別もなく権利を保障される</a:t>
            </a:r>
          </a:p>
        </p:txBody>
      </p:sp>
      <p:sp>
        <p:nvSpPr>
          <p:cNvPr id="7" name="角丸四角形 6">
            <a:extLst>
              <a:ext uri="{FF2B5EF4-FFF2-40B4-BE49-F238E27FC236}">
                <a16:creationId xmlns:a16="http://schemas.microsoft.com/office/drawing/2014/main" id="{6B05B3E2-0553-4FED-7D07-ADA5EDE8F4EE}"/>
              </a:ext>
            </a:extLst>
          </p:cNvPr>
          <p:cNvSpPr/>
          <p:nvPr/>
        </p:nvSpPr>
        <p:spPr>
          <a:xfrm>
            <a:off x="146683" y="3411304"/>
            <a:ext cx="3376555" cy="1916587"/>
          </a:xfrm>
          <a:prstGeom prst="roundRect">
            <a:avLst>
              <a:gd name="adj" fmla="val 10384"/>
            </a:avLst>
          </a:prstGeom>
          <a:solidFill>
            <a:schemeClr val="bg1"/>
          </a:solidFill>
          <a:ln w="9525">
            <a:solidFill>
              <a:schemeClr val="accent5"/>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prstClr val="white"/>
              </a:solidFill>
              <a:latin typeface="Hiragino Sans W4" panose="020B0400000000000000" pitchFamily="34" charset="-128"/>
              <a:ea typeface="Hiragino Sans W4" panose="020B0400000000000000" pitchFamily="34" charset="-128"/>
            </a:endParaRPr>
          </a:p>
        </p:txBody>
      </p:sp>
      <p:sp>
        <p:nvSpPr>
          <p:cNvPr id="8" name="角丸四角形 7">
            <a:extLst>
              <a:ext uri="{FF2B5EF4-FFF2-40B4-BE49-F238E27FC236}">
                <a16:creationId xmlns:a16="http://schemas.microsoft.com/office/drawing/2014/main" id="{F7853194-8320-DB9F-64DF-F44246C9C3A5}"/>
              </a:ext>
            </a:extLst>
          </p:cNvPr>
          <p:cNvSpPr/>
          <p:nvPr/>
        </p:nvSpPr>
        <p:spPr>
          <a:xfrm>
            <a:off x="5620762" y="3441355"/>
            <a:ext cx="3376555" cy="1916587"/>
          </a:xfrm>
          <a:prstGeom prst="roundRect">
            <a:avLst>
              <a:gd name="adj" fmla="val 10384"/>
            </a:avLst>
          </a:prstGeom>
          <a:solidFill>
            <a:schemeClr val="bg1"/>
          </a:solidFill>
          <a:ln w="9525">
            <a:solidFill>
              <a:schemeClr val="accent5"/>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prstClr val="white"/>
              </a:solidFill>
              <a:latin typeface="Hiragino Sans W4" panose="020B0400000000000000" pitchFamily="34" charset="-128"/>
              <a:ea typeface="Hiragino Sans W4" panose="020B0400000000000000" pitchFamily="34" charset="-128"/>
            </a:endParaRPr>
          </a:p>
        </p:txBody>
      </p:sp>
      <p:sp>
        <p:nvSpPr>
          <p:cNvPr id="9" name="角丸四角形 8">
            <a:extLst>
              <a:ext uri="{FF2B5EF4-FFF2-40B4-BE49-F238E27FC236}">
                <a16:creationId xmlns:a16="http://schemas.microsoft.com/office/drawing/2014/main" id="{FFF43EC3-F9F7-C142-C0CC-86DD023493A9}"/>
              </a:ext>
            </a:extLst>
          </p:cNvPr>
          <p:cNvSpPr/>
          <p:nvPr/>
        </p:nvSpPr>
        <p:spPr>
          <a:xfrm>
            <a:off x="5598696" y="1327402"/>
            <a:ext cx="3376555" cy="1916587"/>
          </a:xfrm>
          <a:prstGeom prst="roundRect">
            <a:avLst>
              <a:gd name="adj" fmla="val 10384"/>
            </a:avLst>
          </a:prstGeom>
          <a:solidFill>
            <a:schemeClr val="bg1"/>
          </a:solidFill>
          <a:ln w="9525">
            <a:solidFill>
              <a:schemeClr val="accent5"/>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prstClr val="white"/>
              </a:solidFill>
              <a:latin typeface="Hiragino Sans W4" panose="020B0400000000000000" pitchFamily="34" charset="-128"/>
              <a:ea typeface="Hiragino Sans W4" panose="020B0400000000000000" pitchFamily="34" charset="-128"/>
            </a:endParaRPr>
          </a:p>
        </p:txBody>
      </p:sp>
      <p:pic>
        <p:nvPicPr>
          <p:cNvPr id="10" name="Picture 2">
            <a:extLst>
              <a:ext uri="{FF2B5EF4-FFF2-40B4-BE49-F238E27FC236}">
                <a16:creationId xmlns:a16="http://schemas.microsoft.com/office/drawing/2014/main" id="{41178366-1B3C-B624-9BA6-19E5878EA92B}"/>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215515" y="3859588"/>
            <a:ext cx="900100" cy="1080120"/>
          </a:xfrm>
          <a:prstGeom prst="rect">
            <a:avLst/>
          </a:prstGeom>
        </p:spPr>
      </p:pic>
      <p:sp>
        <p:nvSpPr>
          <p:cNvPr id="11" name="角丸四角形 10">
            <a:extLst>
              <a:ext uri="{FF2B5EF4-FFF2-40B4-BE49-F238E27FC236}">
                <a16:creationId xmlns:a16="http://schemas.microsoft.com/office/drawing/2014/main" id="{93891D9B-594B-89DB-D1D9-98F08F598191}"/>
              </a:ext>
            </a:extLst>
          </p:cNvPr>
          <p:cNvSpPr/>
          <p:nvPr/>
        </p:nvSpPr>
        <p:spPr>
          <a:xfrm>
            <a:off x="1074021" y="3766352"/>
            <a:ext cx="2479631" cy="1391607"/>
          </a:xfrm>
          <a:prstGeom prst="roundRect">
            <a:avLst>
              <a:gd name="adj" fmla="val 10384"/>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40000"/>
              </a:lnSpc>
            </a:pPr>
            <a:r>
              <a:rPr lang="ja-JP" altLang="ja-JP" b="1">
                <a:solidFill>
                  <a:schemeClr val="accent5">
                    <a:lumMod val="75000"/>
                  </a:schemeClr>
                </a:solidFill>
                <a:latin typeface="Yu Gothic Medium" panose="020B0400000000000000" pitchFamily="34" charset="-128"/>
                <a:ea typeface="Yu Gothic Medium" panose="020B0400000000000000" pitchFamily="34" charset="-128"/>
              </a:rPr>
              <a:t>生存及び発達に対する権利（第6条）</a:t>
            </a:r>
          </a:p>
          <a:p>
            <a:pPr>
              <a:lnSpc>
                <a:spcPct val="140000"/>
              </a:lnSpc>
            </a:pPr>
            <a:r>
              <a:rPr lang="ja-JP" altLang="ja-JP" sz="1200">
                <a:solidFill>
                  <a:schemeClr val="tx1"/>
                </a:solidFill>
                <a:latin typeface="Yu Gothic Medium" panose="020B0400000000000000" pitchFamily="34" charset="-128"/>
                <a:ea typeface="Yu Gothic Medium" panose="020B0400000000000000" pitchFamily="34" charset="-128"/>
              </a:rPr>
              <a:t>生命への権利をもち、生存と発達が最大限確保される</a:t>
            </a:r>
          </a:p>
          <a:p>
            <a:pPr>
              <a:lnSpc>
                <a:spcPct val="150000"/>
              </a:lnSpc>
            </a:pPr>
            <a:endParaRPr lang="ja-JP" altLang="ja-JP" sz="1200">
              <a:solidFill>
                <a:schemeClr val="tx2"/>
              </a:solidFill>
              <a:latin typeface="Yu Gothic Medium" panose="020B0400000000000000" pitchFamily="34" charset="-128"/>
              <a:ea typeface="Yu Gothic Medium" panose="020B0400000000000000" pitchFamily="34" charset="-128"/>
            </a:endParaRPr>
          </a:p>
        </p:txBody>
      </p:sp>
      <p:pic>
        <p:nvPicPr>
          <p:cNvPr id="12" name="Picture 2">
            <a:extLst>
              <a:ext uri="{FF2B5EF4-FFF2-40B4-BE49-F238E27FC236}">
                <a16:creationId xmlns:a16="http://schemas.microsoft.com/office/drawing/2014/main" id="{41B911D2-B729-9864-5F06-08369642EE91}"/>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5690048" y="1784699"/>
            <a:ext cx="936104" cy="1069833"/>
          </a:xfrm>
          <a:prstGeom prst="rect">
            <a:avLst/>
          </a:prstGeom>
        </p:spPr>
      </p:pic>
      <p:sp>
        <p:nvSpPr>
          <p:cNvPr id="13" name="角丸四角形 12">
            <a:extLst>
              <a:ext uri="{FF2B5EF4-FFF2-40B4-BE49-F238E27FC236}">
                <a16:creationId xmlns:a16="http://schemas.microsoft.com/office/drawing/2014/main" id="{1148CE6B-8EF0-8E9B-BA2E-ECC4D0A123B9}"/>
              </a:ext>
            </a:extLst>
          </p:cNvPr>
          <p:cNvSpPr/>
          <p:nvPr/>
        </p:nvSpPr>
        <p:spPr>
          <a:xfrm>
            <a:off x="6545433" y="1723694"/>
            <a:ext cx="2317673" cy="1391607"/>
          </a:xfrm>
          <a:prstGeom prst="roundRect">
            <a:avLst>
              <a:gd name="adj" fmla="val 10384"/>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pPr>
            <a:r>
              <a:rPr lang="ja-JP" altLang="en-US" b="1">
                <a:solidFill>
                  <a:schemeClr val="accent5">
                    <a:lumMod val="75000"/>
                  </a:schemeClr>
                </a:solidFill>
                <a:latin typeface="Yu Gothic Medium" panose="020B0400000000000000" pitchFamily="34" charset="-128"/>
                <a:ea typeface="Yu Gothic Medium" panose="020B0400000000000000" pitchFamily="34" charset="-128"/>
              </a:rPr>
              <a:t>子どもの最善の利益の考慮</a:t>
            </a:r>
            <a:r>
              <a:rPr lang="ja-JP" altLang="ja-JP" b="1">
                <a:solidFill>
                  <a:schemeClr val="accent5">
                    <a:lumMod val="75000"/>
                  </a:schemeClr>
                </a:solidFill>
                <a:latin typeface="Yu Gothic Medium" panose="020B0400000000000000" pitchFamily="34" charset="-128"/>
                <a:ea typeface="Yu Gothic Medium" panose="020B0400000000000000" pitchFamily="34" charset="-128"/>
              </a:rPr>
              <a:t>（第</a:t>
            </a:r>
            <a:r>
              <a:rPr lang="en-US" altLang="ja-JP" b="1" dirty="0">
                <a:solidFill>
                  <a:schemeClr val="accent5">
                    <a:lumMod val="75000"/>
                  </a:schemeClr>
                </a:solidFill>
                <a:latin typeface="Yu Gothic Medium" panose="020B0400000000000000" pitchFamily="34" charset="-128"/>
                <a:ea typeface="Yu Gothic Medium" panose="020B0400000000000000" pitchFamily="34" charset="-128"/>
              </a:rPr>
              <a:t>3</a:t>
            </a:r>
            <a:r>
              <a:rPr lang="ja-JP" altLang="ja-JP" b="1">
                <a:solidFill>
                  <a:schemeClr val="accent5">
                    <a:lumMod val="75000"/>
                  </a:schemeClr>
                </a:solidFill>
                <a:latin typeface="Yu Gothic Medium" panose="020B0400000000000000" pitchFamily="34" charset="-128"/>
                <a:ea typeface="Yu Gothic Medium" panose="020B0400000000000000" pitchFamily="34" charset="-128"/>
              </a:rPr>
              <a:t>条）</a:t>
            </a:r>
          </a:p>
          <a:p>
            <a:pPr>
              <a:lnSpc>
                <a:spcPct val="130000"/>
              </a:lnSpc>
            </a:pPr>
            <a:r>
              <a:rPr lang="ja-JP" altLang="en-US" sz="1200">
                <a:solidFill>
                  <a:schemeClr val="tx1"/>
                </a:solidFill>
                <a:latin typeface="Yu Gothic Medium" panose="020B0400000000000000" pitchFamily="34" charset="-128"/>
                <a:ea typeface="Yu Gothic Medium" panose="020B0400000000000000" pitchFamily="34" charset="-128"/>
              </a:rPr>
              <a:t>最善の利益を第一に考慮される</a:t>
            </a:r>
            <a:endParaRPr lang="ja-JP" altLang="ja-JP" sz="1200">
              <a:solidFill>
                <a:schemeClr val="tx1"/>
              </a:solidFill>
              <a:latin typeface="Yu Gothic Medium" panose="020B0400000000000000" pitchFamily="34" charset="-128"/>
              <a:ea typeface="Yu Gothic Medium" panose="020B0400000000000000" pitchFamily="34" charset="-128"/>
            </a:endParaRPr>
          </a:p>
        </p:txBody>
      </p:sp>
      <p:pic>
        <p:nvPicPr>
          <p:cNvPr id="14" name="Picture 2">
            <a:extLst>
              <a:ext uri="{FF2B5EF4-FFF2-40B4-BE49-F238E27FC236}">
                <a16:creationId xmlns:a16="http://schemas.microsoft.com/office/drawing/2014/main" id="{4813D050-2A25-E5B4-CB64-008A3BFAC9CC}"/>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5690048" y="4029371"/>
            <a:ext cx="927393" cy="865567"/>
          </a:xfrm>
          <a:prstGeom prst="rect">
            <a:avLst/>
          </a:prstGeom>
        </p:spPr>
      </p:pic>
      <p:sp>
        <p:nvSpPr>
          <p:cNvPr id="15" name="角丸四角形 14">
            <a:extLst>
              <a:ext uri="{FF2B5EF4-FFF2-40B4-BE49-F238E27FC236}">
                <a16:creationId xmlns:a16="http://schemas.microsoft.com/office/drawing/2014/main" id="{B795EFAB-BE19-63F5-FB36-9CECC323DD18}"/>
              </a:ext>
            </a:extLst>
          </p:cNvPr>
          <p:cNvSpPr/>
          <p:nvPr/>
        </p:nvSpPr>
        <p:spPr>
          <a:xfrm>
            <a:off x="6523366" y="3936284"/>
            <a:ext cx="2451885" cy="1391607"/>
          </a:xfrm>
          <a:prstGeom prst="roundRect">
            <a:avLst>
              <a:gd name="adj" fmla="val 10384"/>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30000"/>
              </a:lnSpc>
            </a:pPr>
            <a:r>
              <a:rPr lang="ja-JP" altLang="en-US" b="1">
                <a:solidFill>
                  <a:schemeClr val="accent5">
                    <a:lumMod val="75000"/>
                  </a:schemeClr>
                </a:solidFill>
                <a:latin typeface="Yu Gothic Medium" panose="020B0400000000000000" pitchFamily="34" charset="-128"/>
                <a:ea typeface="Yu Gothic Medium" panose="020B0400000000000000" pitchFamily="34" charset="-128"/>
              </a:rPr>
              <a:t>子ども</a:t>
            </a:r>
            <a:r>
              <a:rPr lang="ja-JP" altLang="ja-JP" b="1">
                <a:solidFill>
                  <a:schemeClr val="accent5">
                    <a:lumMod val="75000"/>
                  </a:schemeClr>
                </a:solidFill>
                <a:latin typeface="Yu Gothic Medium" panose="020B0400000000000000" pitchFamily="34" charset="-128"/>
                <a:ea typeface="Yu Gothic Medium" panose="020B0400000000000000" pitchFamily="34" charset="-128"/>
              </a:rPr>
              <a:t>の意見の尊重（第12条）</a:t>
            </a:r>
          </a:p>
          <a:p>
            <a:pPr>
              <a:lnSpc>
                <a:spcPct val="130000"/>
              </a:lnSpc>
            </a:pPr>
            <a:r>
              <a:rPr lang="ja-JP" altLang="ja-JP" sz="1200">
                <a:solidFill>
                  <a:schemeClr val="tx1"/>
                </a:solidFill>
                <a:latin typeface="Yu Gothic Medium" panose="020B0400000000000000" pitchFamily="34" charset="-128"/>
                <a:ea typeface="Yu Gothic Medium" panose="020B0400000000000000" pitchFamily="34" charset="-128"/>
              </a:rPr>
              <a:t>自分に関係することについて自由に意見を表し、年齢や成熟度に応じて相応に考慮される</a:t>
            </a:r>
          </a:p>
          <a:p>
            <a:pPr>
              <a:lnSpc>
                <a:spcPct val="130000"/>
              </a:lnSpc>
            </a:pPr>
            <a:endParaRPr lang="ja-JP" altLang="ja-JP" sz="1200">
              <a:solidFill>
                <a:schemeClr val="tx1"/>
              </a:solidFill>
              <a:latin typeface="Yu Gothic Medium" panose="020B0400000000000000" pitchFamily="34" charset="-128"/>
              <a:ea typeface="Yu Gothic Medium" panose="020B0400000000000000" pitchFamily="34" charset="-128"/>
            </a:endParaRPr>
          </a:p>
          <a:p>
            <a:pPr>
              <a:lnSpc>
                <a:spcPct val="150000"/>
              </a:lnSpc>
            </a:pPr>
            <a:endParaRPr lang="ja-JP" altLang="ja-JP" sz="1200">
              <a:solidFill>
                <a:schemeClr val="tx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60431822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14ABA-A90F-F003-2C18-8C75FC5E0A14}"/>
            </a:ext>
          </a:extLst>
        </p:cNvPr>
        <p:cNvGrpSpPr/>
        <p:nvPr/>
      </p:nvGrpSpPr>
      <p:grpSpPr>
        <a:xfrm>
          <a:off x="0" y="0"/>
          <a:ext cx="0" cy="0"/>
          <a:chOff x="0" y="0"/>
          <a:chExt cx="0" cy="0"/>
        </a:xfrm>
      </p:grpSpPr>
      <p:sp>
        <p:nvSpPr>
          <p:cNvPr id="6" name="タイトル 5">
            <a:extLst>
              <a:ext uri="{FF2B5EF4-FFF2-40B4-BE49-F238E27FC236}">
                <a16:creationId xmlns:a16="http://schemas.microsoft.com/office/drawing/2014/main" id="{8253ED98-A7DB-66E5-7F3E-7B27709221D6}"/>
              </a:ext>
            </a:extLst>
          </p:cNvPr>
          <p:cNvSpPr>
            <a:spLocks noGrp="1"/>
          </p:cNvSpPr>
          <p:nvPr>
            <p:ph type="title"/>
          </p:nvPr>
        </p:nvSpPr>
        <p:spPr/>
        <p:txBody>
          <a:bodyPr/>
          <a:lstStyle/>
          <a:p>
            <a:r>
              <a:rPr lang="ja-JP" altLang="en-US"/>
              <a:t>子どもの意思形成を支える</a:t>
            </a:r>
          </a:p>
        </p:txBody>
      </p:sp>
      <p:sp>
        <p:nvSpPr>
          <p:cNvPr id="8" name="角丸四角形 7">
            <a:extLst>
              <a:ext uri="{FF2B5EF4-FFF2-40B4-BE49-F238E27FC236}">
                <a16:creationId xmlns:a16="http://schemas.microsoft.com/office/drawing/2014/main" id="{51819EC0-5669-23A2-EF09-56E26D62C3A7}"/>
              </a:ext>
            </a:extLst>
          </p:cNvPr>
          <p:cNvSpPr/>
          <p:nvPr/>
        </p:nvSpPr>
        <p:spPr>
          <a:xfrm>
            <a:off x="611560" y="980729"/>
            <a:ext cx="3803163" cy="3814719"/>
          </a:xfrm>
          <a:prstGeom prst="round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2400" dirty="0">
              <a:solidFill>
                <a:schemeClr val="bg1"/>
              </a:solidFill>
              <a:latin typeface="Yu Gothic Medium" panose="020B0400000000000000" pitchFamily="34" charset="-128"/>
              <a:ea typeface="Yu Gothic Medium" panose="020B0400000000000000" pitchFamily="34" charset="-128"/>
              <a:cs typeface="メイリオ" panose="020B0604030504040204" pitchFamily="50" charset="-128"/>
            </a:endParaRPr>
          </a:p>
        </p:txBody>
      </p:sp>
      <p:sp>
        <p:nvSpPr>
          <p:cNvPr id="9" name="角丸四角形 8">
            <a:extLst>
              <a:ext uri="{FF2B5EF4-FFF2-40B4-BE49-F238E27FC236}">
                <a16:creationId xmlns:a16="http://schemas.microsoft.com/office/drawing/2014/main" id="{9A330B1C-25BF-D8E8-2DB5-F84387FDF9C0}"/>
              </a:ext>
            </a:extLst>
          </p:cNvPr>
          <p:cNvSpPr/>
          <p:nvPr/>
        </p:nvSpPr>
        <p:spPr>
          <a:xfrm>
            <a:off x="4729279" y="980728"/>
            <a:ext cx="3803163" cy="3814719"/>
          </a:xfrm>
          <a:prstGeom prst="round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prstClr val="white"/>
              </a:solidFill>
              <a:latin typeface="Hiragino Sans W4" panose="020B0400000000000000" pitchFamily="34" charset="-128"/>
              <a:ea typeface="Hiragino Sans W4" panose="020B0400000000000000" pitchFamily="34" charset="-128"/>
            </a:endParaRPr>
          </a:p>
        </p:txBody>
      </p:sp>
      <p:sp>
        <p:nvSpPr>
          <p:cNvPr id="10" name="三角形 9">
            <a:extLst>
              <a:ext uri="{FF2B5EF4-FFF2-40B4-BE49-F238E27FC236}">
                <a16:creationId xmlns:a16="http://schemas.microsoft.com/office/drawing/2014/main" id="{18BA38F9-D538-5BEF-B7D5-A3FF0E4947A9}"/>
              </a:ext>
            </a:extLst>
          </p:cNvPr>
          <p:cNvSpPr/>
          <p:nvPr/>
        </p:nvSpPr>
        <p:spPr>
          <a:xfrm rot="10800000">
            <a:off x="1996056" y="4795447"/>
            <a:ext cx="1034169" cy="324196"/>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11" name="三角形 10">
            <a:extLst>
              <a:ext uri="{FF2B5EF4-FFF2-40B4-BE49-F238E27FC236}">
                <a16:creationId xmlns:a16="http://schemas.microsoft.com/office/drawing/2014/main" id="{84D99ACA-B17B-4BBE-B4E2-4B6CB1BF9F6E}"/>
              </a:ext>
            </a:extLst>
          </p:cNvPr>
          <p:cNvSpPr/>
          <p:nvPr/>
        </p:nvSpPr>
        <p:spPr>
          <a:xfrm rot="10800000">
            <a:off x="6113775" y="4795447"/>
            <a:ext cx="1034169" cy="324196"/>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12" name="角丸四角形 11">
            <a:extLst>
              <a:ext uri="{FF2B5EF4-FFF2-40B4-BE49-F238E27FC236}">
                <a16:creationId xmlns:a16="http://schemas.microsoft.com/office/drawing/2014/main" id="{A373869B-4A9B-4062-1C1A-198DAB841328}"/>
              </a:ext>
            </a:extLst>
          </p:cNvPr>
          <p:cNvSpPr/>
          <p:nvPr/>
        </p:nvSpPr>
        <p:spPr>
          <a:xfrm>
            <a:off x="627902" y="5191651"/>
            <a:ext cx="7904539" cy="829637"/>
          </a:xfrm>
          <a:prstGeom prst="roundRect">
            <a:avLst>
              <a:gd name="adj" fmla="val 50000"/>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ja-JP" altLang="ja-JP" sz="2000" b="1">
                <a:latin typeface="Yu Gothic Medium" panose="020B0400000000000000" pitchFamily="34" charset="-128"/>
                <a:ea typeface="Yu Gothic Medium" panose="020B0400000000000000" pitchFamily="34" charset="-128"/>
              </a:rPr>
              <a:t>こどもの意思は、豊かな経験と分かりやすい情報、</a:t>
            </a:r>
            <a:endParaRPr lang="en-US" altLang="ja-JP" sz="2000" b="1" dirty="0">
              <a:latin typeface="Yu Gothic Medium" panose="020B0400000000000000" pitchFamily="34" charset="-128"/>
              <a:ea typeface="Yu Gothic Medium" panose="020B0400000000000000" pitchFamily="34" charset="-128"/>
            </a:endParaRPr>
          </a:p>
          <a:p>
            <a:pPr algn="ctr">
              <a:lnSpc>
                <a:spcPct val="110000"/>
              </a:lnSpc>
            </a:pPr>
            <a:r>
              <a:rPr lang="ja-JP" altLang="ja-JP" sz="2000" b="1">
                <a:latin typeface="Yu Gothic Medium" panose="020B0400000000000000" pitchFamily="34" charset="-128"/>
                <a:ea typeface="Yu Gothic Medium" panose="020B0400000000000000" pitchFamily="34" charset="-128"/>
              </a:rPr>
              <a:t>自分で選ぶ経験の中で形成される。</a:t>
            </a:r>
          </a:p>
        </p:txBody>
      </p:sp>
      <p:sp>
        <p:nvSpPr>
          <p:cNvPr id="14" name="テキスト ボックス 13">
            <a:extLst>
              <a:ext uri="{FF2B5EF4-FFF2-40B4-BE49-F238E27FC236}">
                <a16:creationId xmlns:a16="http://schemas.microsoft.com/office/drawing/2014/main" id="{49B70649-1197-6927-DD16-FF6CCB932DD9}"/>
              </a:ext>
            </a:extLst>
          </p:cNvPr>
          <p:cNvSpPr txBox="1"/>
          <p:nvPr/>
        </p:nvSpPr>
        <p:spPr>
          <a:xfrm>
            <a:off x="1110858" y="1247371"/>
            <a:ext cx="2670924" cy="369332"/>
          </a:xfrm>
          <a:prstGeom prst="rect">
            <a:avLst/>
          </a:prstGeom>
          <a:noFill/>
        </p:spPr>
        <p:txBody>
          <a:bodyPr wrap="none" rtlCol="0">
            <a:spAutoFit/>
          </a:bodyPr>
          <a:lstStyle/>
          <a:p>
            <a:pPr algn="ctr"/>
            <a:r>
              <a:rPr lang="ja-JP" altLang="en-US" b="1">
                <a:solidFill>
                  <a:schemeClr val="bg1"/>
                </a:solidFill>
                <a:latin typeface="Yu Gothic Medium" panose="020B0400000000000000" pitchFamily="34" charset="-128"/>
                <a:ea typeface="Yu Gothic Medium" panose="020B0400000000000000" pitchFamily="34" charset="-128"/>
              </a:rPr>
              <a:t>安心と信頼を土台にする</a:t>
            </a:r>
            <a:endParaRPr kumimoji="1" lang="ja-JP" altLang="en-US" b="1">
              <a:solidFill>
                <a:schemeClr val="bg1"/>
              </a:solidFill>
              <a:latin typeface="Yu Gothic Medium" panose="020B0400000000000000" pitchFamily="34" charset="-128"/>
              <a:ea typeface="Yu Gothic Medium" panose="020B0400000000000000" pitchFamily="34" charset="-128"/>
            </a:endParaRPr>
          </a:p>
        </p:txBody>
      </p:sp>
      <p:sp>
        <p:nvSpPr>
          <p:cNvPr id="17" name="テキスト ボックス 16">
            <a:extLst>
              <a:ext uri="{FF2B5EF4-FFF2-40B4-BE49-F238E27FC236}">
                <a16:creationId xmlns:a16="http://schemas.microsoft.com/office/drawing/2014/main" id="{CEBED824-525E-9FB6-3101-B6707B055A1B}"/>
              </a:ext>
            </a:extLst>
          </p:cNvPr>
          <p:cNvSpPr txBox="1"/>
          <p:nvPr/>
        </p:nvSpPr>
        <p:spPr>
          <a:xfrm>
            <a:off x="5374342" y="1247371"/>
            <a:ext cx="2444900" cy="369332"/>
          </a:xfrm>
          <a:prstGeom prst="rect">
            <a:avLst/>
          </a:prstGeom>
          <a:noFill/>
        </p:spPr>
        <p:txBody>
          <a:bodyPr wrap="none" rtlCol="0">
            <a:spAutoFit/>
          </a:bodyPr>
          <a:lstStyle/>
          <a:p>
            <a:pPr algn="ctr"/>
            <a:r>
              <a:rPr kumimoji="1" lang="ja-JP" altLang="en-US" b="1">
                <a:solidFill>
                  <a:schemeClr val="bg1"/>
                </a:solidFill>
                <a:latin typeface="Yu Gothic Medium" panose="020B0400000000000000" pitchFamily="34" charset="-128"/>
                <a:ea typeface="Yu Gothic Medium" panose="020B0400000000000000" pitchFamily="34" charset="-128"/>
              </a:rPr>
              <a:t>経験と選択肢を広げる</a:t>
            </a:r>
          </a:p>
        </p:txBody>
      </p:sp>
      <p:sp>
        <p:nvSpPr>
          <p:cNvPr id="26" name="角丸四角形 25">
            <a:extLst>
              <a:ext uri="{FF2B5EF4-FFF2-40B4-BE49-F238E27FC236}">
                <a16:creationId xmlns:a16="http://schemas.microsoft.com/office/drawing/2014/main" id="{0B38C213-09C6-8D17-A332-A5A8EDDA2B14}"/>
              </a:ext>
            </a:extLst>
          </p:cNvPr>
          <p:cNvSpPr/>
          <p:nvPr/>
        </p:nvSpPr>
        <p:spPr>
          <a:xfrm>
            <a:off x="892960" y="1721497"/>
            <a:ext cx="3240359" cy="581505"/>
          </a:xfrm>
          <a:prstGeom prst="roundRect">
            <a:avLst>
              <a:gd name="adj" fmla="val 14786"/>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安心できる関係をつくる</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27" name="角丸四角形 26">
            <a:extLst>
              <a:ext uri="{FF2B5EF4-FFF2-40B4-BE49-F238E27FC236}">
                <a16:creationId xmlns:a16="http://schemas.microsoft.com/office/drawing/2014/main" id="{4842C45D-B63B-82C1-85CC-2B890A7F81FD}"/>
              </a:ext>
            </a:extLst>
          </p:cNvPr>
          <p:cNvSpPr/>
          <p:nvPr/>
        </p:nvSpPr>
        <p:spPr>
          <a:xfrm>
            <a:off x="900559" y="2465100"/>
            <a:ext cx="3240359" cy="581505"/>
          </a:xfrm>
          <a:prstGeom prst="roundRect">
            <a:avLst>
              <a:gd name="adj" fmla="val 14786"/>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落ち着ける環境を整える</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28" name="角丸四角形 27">
            <a:extLst>
              <a:ext uri="{FF2B5EF4-FFF2-40B4-BE49-F238E27FC236}">
                <a16:creationId xmlns:a16="http://schemas.microsoft.com/office/drawing/2014/main" id="{432CBCBF-B281-45EE-D462-9B1ED052CAC5}"/>
              </a:ext>
            </a:extLst>
          </p:cNvPr>
          <p:cNvSpPr/>
          <p:nvPr/>
        </p:nvSpPr>
        <p:spPr>
          <a:xfrm>
            <a:off x="900559" y="3208703"/>
            <a:ext cx="3240359" cy="581505"/>
          </a:xfrm>
          <a:prstGeom prst="roundRect">
            <a:avLst>
              <a:gd name="adj" fmla="val 14786"/>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思いや気持ちを受け止める</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29" name="角丸四角形 28">
            <a:extLst>
              <a:ext uri="{FF2B5EF4-FFF2-40B4-BE49-F238E27FC236}">
                <a16:creationId xmlns:a16="http://schemas.microsoft.com/office/drawing/2014/main" id="{F2F1A66F-AB60-6EDB-4C73-15C1BA1DA2C2}"/>
              </a:ext>
            </a:extLst>
          </p:cNvPr>
          <p:cNvSpPr/>
          <p:nvPr/>
        </p:nvSpPr>
        <p:spPr>
          <a:xfrm>
            <a:off x="900558" y="3952306"/>
            <a:ext cx="3240359" cy="581505"/>
          </a:xfrm>
          <a:prstGeom prst="roundRect">
            <a:avLst>
              <a:gd name="adj" fmla="val 14786"/>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子どものペースを大切にする</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30" name="角丸四角形 29">
            <a:extLst>
              <a:ext uri="{FF2B5EF4-FFF2-40B4-BE49-F238E27FC236}">
                <a16:creationId xmlns:a16="http://schemas.microsoft.com/office/drawing/2014/main" id="{8AAD7E4D-F0A8-D5F8-C0F4-FC89AD7161EA}"/>
              </a:ext>
            </a:extLst>
          </p:cNvPr>
          <p:cNvSpPr/>
          <p:nvPr/>
        </p:nvSpPr>
        <p:spPr>
          <a:xfrm>
            <a:off x="5010681" y="1721497"/>
            <a:ext cx="3240359" cy="581505"/>
          </a:xfrm>
          <a:prstGeom prst="roundRect">
            <a:avLst>
              <a:gd name="adj" fmla="val 14786"/>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遊びや生活の経験を広げる</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31" name="角丸四角形 30">
            <a:extLst>
              <a:ext uri="{FF2B5EF4-FFF2-40B4-BE49-F238E27FC236}">
                <a16:creationId xmlns:a16="http://schemas.microsoft.com/office/drawing/2014/main" id="{CD415AF7-C2DA-FAF3-6F99-6E44A06D0C9D}"/>
              </a:ext>
            </a:extLst>
          </p:cNvPr>
          <p:cNvSpPr/>
          <p:nvPr/>
        </p:nvSpPr>
        <p:spPr>
          <a:xfrm>
            <a:off x="5018280" y="2465100"/>
            <a:ext cx="3240359" cy="581505"/>
          </a:xfrm>
          <a:prstGeom prst="roundRect">
            <a:avLst>
              <a:gd name="adj" fmla="val 14786"/>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地域での経験や参加を広げる</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32" name="角丸四角形 31">
            <a:extLst>
              <a:ext uri="{FF2B5EF4-FFF2-40B4-BE49-F238E27FC236}">
                <a16:creationId xmlns:a16="http://schemas.microsoft.com/office/drawing/2014/main" id="{95F12FA6-E0B6-0AB4-717F-F726CFDBD3CB}"/>
              </a:ext>
            </a:extLst>
          </p:cNvPr>
          <p:cNvSpPr/>
          <p:nvPr/>
        </p:nvSpPr>
        <p:spPr>
          <a:xfrm>
            <a:off x="5018280" y="3208703"/>
            <a:ext cx="3240359" cy="581505"/>
          </a:xfrm>
          <a:prstGeom prst="roundRect">
            <a:avLst>
              <a:gd name="adj" fmla="val 14786"/>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10000"/>
              </a:lnSpc>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子どもに合う方法で</a:t>
            </a:r>
            <a:endParaRPr kumimoji="0" lang="en-US" altLang="ja-JP" sz="1600"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10000"/>
              </a:lnSpc>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選択肢を示す</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33" name="角丸四角形 32">
            <a:extLst>
              <a:ext uri="{FF2B5EF4-FFF2-40B4-BE49-F238E27FC236}">
                <a16:creationId xmlns:a16="http://schemas.microsoft.com/office/drawing/2014/main" id="{9F85327C-1750-54FC-77B1-F6505E2A49A6}"/>
              </a:ext>
            </a:extLst>
          </p:cNvPr>
          <p:cNvSpPr/>
          <p:nvPr/>
        </p:nvSpPr>
        <p:spPr>
          <a:xfrm>
            <a:off x="5018279" y="3952306"/>
            <a:ext cx="3240359" cy="581505"/>
          </a:xfrm>
          <a:prstGeom prst="roundRect">
            <a:avLst>
              <a:gd name="adj" fmla="val 14786"/>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自分で選べるように支える</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34" name="テキスト ボックス 33">
            <a:extLst>
              <a:ext uri="{FF2B5EF4-FFF2-40B4-BE49-F238E27FC236}">
                <a16:creationId xmlns:a16="http://schemas.microsoft.com/office/drawing/2014/main" id="{33A5562A-01A8-EA47-C7C3-80DB0AA309D4}"/>
              </a:ext>
            </a:extLst>
          </p:cNvPr>
          <p:cNvSpPr txBox="1"/>
          <p:nvPr/>
        </p:nvSpPr>
        <p:spPr>
          <a:xfrm>
            <a:off x="683568" y="6108875"/>
            <a:ext cx="8648521" cy="261610"/>
          </a:xfrm>
          <a:prstGeom prst="rect">
            <a:avLst/>
          </a:prstGeom>
          <a:noFill/>
        </p:spPr>
        <p:txBody>
          <a:bodyPr wrap="none" rtlCol="0">
            <a:spAutoFit/>
          </a:bodyPr>
          <a:lstStyle/>
          <a:p>
            <a:r>
              <a:rPr lang="ja-JP" altLang="en-US" sz="1100">
                <a:latin typeface="Yu Gothic Medium" panose="020B0400000000000000" pitchFamily="34" charset="-128"/>
                <a:ea typeface="Yu Gothic Medium" panose="020B0400000000000000" pitchFamily="34" charset="-128"/>
              </a:rPr>
              <a:t>参考：こども家庭庁「障害児支援におけるこどもの意思の尊重・最善の利益の優先考慮の手引き」（令和６年８月）を踏まえ作成</a:t>
            </a:r>
            <a:endParaRPr kumimoji="1" lang="ja-JP" altLang="en-US" sz="110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84384254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A678A-D839-A08A-A910-906DE0D85931}"/>
            </a:ext>
          </a:extLst>
        </p:cNvPr>
        <p:cNvGrpSpPr/>
        <p:nvPr/>
      </p:nvGrpSpPr>
      <p:grpSpPr>
        <a:xfrm>
          <a:off x="0" y="0"/>
          <a:ext cx="0" cy="0"/>
          <a:chOff x="0" y="0"/>
          <a:chExt cx="0" cy="0"/>
        </a:xfrm>
      </p:grpSpPr>
      <p:sp>
        <p:nvSpPr>
          <p:cNvPr id="6" name="タイトル 5">
            <a:extLst>
              <a:ext uri="{FF2B5EF4-FFF2-40B4-BE49-F238E27FC236}">
                <a16:creationId xmlns:a16="http://schemas.microsoft.com/office/drawing/2014/main" id="{BA09B01A-C86A-08D4-9EA1-E2BB2891799E}"/>
              </a:ext>
            </a:extLst>
          </p:cNvPr>
          <p:cNvSpPr>
            <a:spLocks noGrp="1"/>
          </p:cNvSpPr>
          <p:nvPr>
            <p:ph type="title"/>
          </p:nvPr>
        </p:nvSpPr>
        <p:spPr/>
        <p:txBody>
          <a:bodyPr/>
          <a:lstStyle/>
          <a:p>
            <a:r>
              <a:rPr lang="ja-JP" altLang="en-US"/>
              <a:t>子どもの意思表出と意見形成・表明を支える</a:t>
            </a:r>
          </a:p>
        </p:txBody>
      </p:sp>
      <p:sp>
        <p:nvSpPr>
          <p:cNvPr id="8" name="角丸四角形 7">
            <a:extLst>
              <a:ext uri="{FF2B5EF4-FFF2-40B4-BE49-F238E27FC236}">
                <a16:creationId xmlns:a16="http://schemas.microsoft.com/office/drawing/2014/main" id="{D170E6B3-64FA-E60A-DF6F-46436CC5F11E}"/>
              </a:ext>
            </a:extLst>
          </p:cNvPr>
          <p:cNvSpPr/>
          <p:nvPr/>
        </p:nvSpPr>
        <p:spPr>
          <a:xfrm>
            <a:off x="611560" y="980729"/>
            <a:ext cx="3803163" cy="3814719"/>
          </a:xfrm>
          <a:prstGeom prst="round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2400" dirty="0">
              <a:solidFill>
                <a:schemeClr val="bg1"/>
              </a:solidFill>
              <a:latin typeface="Yu Gothic Medium" panose="020B0400000000000000" pitchFamily="34" charset="-128"/>
              <a:ea typeface="Yu Gothic Medium" panose="020B0400000000000000" pitchFamily="34" charset="-128"/>
              <a:cs typeface="メイリオ" panose="020B0604030504040204" pitchFamily="50" charset="-128"/>
            </a:endParaRPr>
          </a:p>
        </p:txBody>
      </p:sp>
      <p:sp>
        <p:nvSpPr>
          <p:cNvPr id="9" name="角丸四角形 8">
            <a:extLst>
              <a:ext uri="{FF2B5EF4-FFF2-40B4-BE49-F238E27FC236}">
                <a16:creationId xmlns:a16="http://schemas.microsoft.com/office/drawing/2014/main" id="{01696EDC-CF6C-690B-1551-23EE9193C980}"/>
              </a:ext>
            </a:extLst>
          </p:cNvPr>
          <p:cNvSpPr/>
          <p:nvPr/>
        </p:nvSpPr>
        <p:spPr>
          <a:xfrm>
            <a:off x="4729279" y="980728"/>
            <a:ext cx="3803163" cy="3814719"/>
          </a:xfrm>
          <a:prstGeom prst="round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prstClr val="white"/>
              </a:solidFill>
              <a:latin typeface="Hiragino Sans W4" panose="020B0400000000000000" pitchFamily="34" charset="-128"/>
              <a:ea typeface="Hiragino Sans W4" panose="020B0400000000000000" pitchFamily="34" charset="-128"/>
            </a:endParaRPr>
          </a:p>
        </p:txBody>
      </p:sp>
      <p:sp>
        <p:nvSpPr>
          <p:cNvPr id="10" name="三角形 9">
            <a:extLst>
              <a:ext uri="{FF2B5EF4-FFF2-40B4-BE49-F238E27FC236}">
                <a16:creationId xmlns:a16="http://schemas.microsoft.com/office/drawing/2014/main" id="{EACF0A17-376E-B4C8-31CF-CAE57E6D1AAE}"/>
              </a:ext>
            </a:extLst>
          </p:cNvPr>
          <p:cNvSpPr/>
          <p:nvPr/>
        </p:nvSpPr>
        <p:spPr>
          <a:xfrm rot="10800000">
            <a:off x="1996056" y="4795447"/>
            <a:ext cx="1034169" cy="324196"/>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11" name="三角形 10">
            <a:extLst>
              <a:ext uri="{FF2B5EF4-FFF2-40B4-BE49-F238E27FC236}">
                <a16:creationId xmlns:a16="http://schemas.microsoft.com/office/drawing/2014/main" id="{42B2193F-1AC5-C79C-E13F-8138D728EB1A}"/>
              </a:ext>
            </a:extLst>
          </p:cNvPr>
          <p:cNvSpPr/>
          <p:nvPr/>
        </p:nvSpPr>
        <p:spPr>
          <a:xfrm rot="10800000">
            <a:off x="6113775" y="4795447"/>
            <a:ext cx="1034169" cy="324196"/>
          </a:xfrm>
          <a:prstGeom prs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12" name="角丸四角形 11">
            <a:extLst>
              <a:ext uri="{FF2B5EF4-FFF2-40B4-BE49-F238E27FC236}">
                <a16:creationId xmlns:a16="http://schemas.microsoft.com/office/drawing/2014/main" id="{B4EEF530-1C81-97F9-7B29-D874E2D24273}"/>
              </a:ext>
            </a:extLst>
          </p:cNvPr>
          <p:cNvSpPr/>
          <p:nvPr/>
        </p:nvSpPr>
        <p:spPr>
          <a:xfrm>
            <a:off x="627902" y="5191651"/>
            <a:ext cx="7904539" cy="829637"/>
          </a:xfrm>
          <a:prstGeom prst="roundRect">
            <a:avLst>
              <a:gd name="adj" fmla="val 50000"/>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ja-JP" altLang="en-US" sz="2000"/>
              <a:t>表出された</a:t>
            </a:r>
            <a:r>
              <a:rPr lang="ja-JP" altLang="ja-JP" sz="2000"/>
              <a:t>意思を受け止め、本人に合う方法で意見をまとめ、</a:t>
            </a:r>
            <a:endParaRPr lang="en-US" altLang="ja-JP" sz="2000" dirty="0"/>
          </a:p>
          <a:p>
            <a:pPr algn="ctr">
              <a:lnSpc>
                <a:spcPct val="110000"/>
              </a:lnSpc>
            </a:pPr>
            <a:r>
              <a:rPr lang="ja-JP" altLang="ja-JP" sz="2000"/>
              <a:t>伝えられるよう支える。</a:t>
            </a:r>
          </a:p>
        </p:txBody>
      </p:sp>
      <p:sp>
        <p:nvSpPr>
          <p:cNvPr id="14" name="テキスト ボックス 13">
            <a:extLst>
              <a:ext uri="{FF2B5EF4-FFF2-40B4-BE49-F238E27FC236}">
                <a16:creationId xmlns:a16="http://schemas.microsoft.com/office/drawing/2014/main" id="{2C53ECE6-7219-4D3F-F996-D7ABA8C4A477}"/>
              </a:ext>
            </a:extLst>
          </p:cNvPr>
          <p:cNvSpPr txBox="1"/>
          <p:nvPr/>
        </p:nvSpPr>
        <p:spPr>
          <a:xfrm>
            <a:off x="1110858" y="1247371"/>
            <a:ext cx="2670924" cy="369332"/>
          </a:xfrm>
          <a:prstGeom prst="rect">
            <a:avLst/>
          </a:prstGeom>
          <a:noFill/>
        </p:spPr>
        <p:txBody>
          <a:bodyPr wrap="none" rtlCol="0">
            <a:spAutoFit/>
          </a:bodyPr>
          <a:lstStyle/>
          <a:p>
            <a:pPr algn="ctr"/>
            <a:r>
              <a:rPr kumimoji="1" lang="ja-JP" altLang="en-US" b="1">
                <a:solidFill>
                  <a:schemeClr val="bg1"/>
                </a:solidFill>
                <a:latin typeface="Yu Gothic Medium" panose="020B0400000000000000" pitchFamily="34" charset="-128"/>
                <a:ea typeface="Yu Gothic Medium" panose="020B0400000000000000" pitchFamily="34" charset="-128"/>
              </a:rPr>
              <a:t>意思を表出しやすくする</a:t>
            </a:r>
          </a:p>
        </p:txBody>
      </p:sp>
      <p:sp>
        <p:nvSpPr>
          <p:cNvPr id="17" name="テキスト ボックス 16">
            <a:extLst>
              <a:ext uri="{FF2B5EF4-FFF2-40B4-BE49-F238E27FC236}">
                <a16:creationId xmlns:a16="http://schemas.microsoft.com/office/drawing/2014/main" id="{D8E9326C-3AA8-8DC9-0607-22FDE0C3908F}"/>
              </a:ext>
            </a:extLst>
          </p:cNvPr>
          <p:cNvSpPr txBox="1"/>
          <p:nvPr/>
        </p:nvSpPr>
        <p:spPr>
          <a:xfrm>
            <a:off x="5261330" y="1247371"/>
            <a:ext cx="2670924" cy="369332"/>
          </a:xfrm>
          <a:prstGeom prst="rect">
            <a:avLst/>
          </a:prstGeom>
          <a:noFill/>
        </p:spPr>
        <p:txBody>
          <a:bodyPr wrap="none" rtlCol="0">
            <a:spAutoFit/>
          </a:bodyPr>
          <a:lstStyle/>
          <a:p>
            <a:pPr algn="ctr"/>
            <a:r>
              <a:rPr lang="ja-JP" altLang="en-US" b="1">
                <a:solidFill>
                  <a:schemeClr val="bg1"/>
                </a:solidFill>
                <a:latin typeface="Yu Gothic Medium" panose="020B0400000000000000" pitchFamily="34" charset="-128"/>
                <a:ea typeface="Yu Gothic Medium" panose="020B0400000000000000" pitchFamily="34" charset="-128"/>
              </a:rPr>
              <a:t>意見を形成し、表明する</a:t>
            </a:r>
            <a:endParaRPr kumimoji="1" lang="ja-JP" altLang="en-US" b="1">
              <a:solidFill>
                <a:schemeClr val="bg1"/>
              </a:solidFill>
              <a:latin typeface="Yu Gothic Medium" panose="020B0400000000000000" pitchFamily="34" charset="-128"/>
              <a:ea typeface="Yu Gothic Medium" panose="020B0400000000000000" pitchFamily="34" charset="-128"/>
            </a:endParaRPr>
          </a:p>
        </p:txBody>
      </p:sp>
      <p:sp>
        <p:nvSpPr>
          <p:cNvPr id="26" name="角丸四角形 25">
            <a:extLst>
              <a:ext uri="{FF2B5EF4-FFF2-40B4-BE49-F238E27FC236}">
                <a16:creationId xmlns:a16="http://schemas.microsoft.com/office/drawing/2014/main" id="{49F5163B-E751-718F-6726-FCAEEDC6CA0E}"/>
              </a:ext>
            </a:extLst>
          </p:cNvPr>
          <p:cNvSpPr/>
          <p:nvPr/>
        </p:nvSpPr>
        <p:spPr>
          <a:xfrm>
            <a:off x="892960" y="1721497"/>
            <a:ext cx="3240359" cy="581505"/>
          </a:xfrm>
          <a:prstGeom prst="roundRect">
            <a:avLst>
              <a:gd name="adj" fmla="val 14786"/>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安心して表せる環境を整える</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27" name="角丸四角形 26">
            <a:extLst>
              <a:ext uri="{FF2B5EF4-FFF2-40B4-BE49-F238E27FC236}">
                <a16:creationId xmlns:a16="http://schemas.microsoft.com/office/drawing/2014/main" id="{7B974FC3-B7AD-EEAF-FD3E-0266B88E82F0}"/>
              </a:ext>
            </a:extLst>
          </p:cNvPr>
          <p:cNvSpPr/>
          <p:nvPr/>
        </p:nvSpPr>
        <p:spPr>
          <a:xfrm>
            <a:off x="900559" y="2465100"/>
            <a:ext cx="3240359" cy="581505"/>
          </a:xfrm>
          <a:prstGeom prst="roundRect">
            <a:avLst>
              <a:gd name="adj" fmla="val 14786"/>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言葉以外の表出にも気づく</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28" name="角丸四角形 27">
            <a:extLst>
              <a:ext uri="{FF2B5EF4-FFF2-40B4-BE49-F238E27FC236}">
                <a16:creationId xmlns:a16="http://schemas.microsoft.com/office/drawing/2014/main" id="{713E0255-74B3-7C69-36F0-B9BB1CAF956E}"/>
              </a:ext>
            </a:extLst>
          </p:cNvPr>
          <p:cNvSpPr/>
          <p:nvPr/>
        </p:nvSpPr>
        <p:spPr>
          <a:xfrm>
            <a:off x="900559" y="3208703"/>
            <a:ext cx="3240359" cy="581505"/>
          </a:xfrm>
          <a:prstGeom prst="roundRect">
            <a:avLst>
              <a:gd name="adj" fmla="val 14786"/>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子どもに合う方法を用意する</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29" name="角丸四角形 28">
            <a:extLst>
              <a:ext uri="{FF2B5EF4-FFF2-40B4-BE49-F238E27FC236}">
                <a16:creationId xmlns:a16="http://schemas.microsoft.com/office/drawing/2014/main" id="{CEDD909A-0734-ECA4-2976-A80151BC2F70}"/>
              </a:ext>
            </a:extLst>
          </p:cNvPr>
          <p:cNvSpPr/>
          <p:nvPr/>
        </p:nvSpPr>
        <p:spPr>
          <a:xfrm>
            <a:off x="900558" y="3952306"/>
            <a:ext cx="3240359" cy="581505"/>
          </a:xfrm>
          <a:prstGeom prst="roundRect">
            <a:avLst>
              <a:gd name="adj" fmla="val 14786"/>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小さなサインを見落とさない</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30" name="角丸四角形 29">
            <a:extLst>
              <a:ext uri="{FF2B5EF4-FFF2-40B4-BE49-F238E27FC236}">
                <a16:creationId xmlns:a16="http://schemas.microsoft.com/office/drawing/2014/main" id="{6AB782ED-5571-550A-5510-EAC7AA450469}"/>
              </a:ext>
            </a:extLst>
          </p:cNvPr>
          <p:cNvSpPr/>
          <p:nvPr/>
        </p:nvSpPr>
        <p:spPr>
          <a:xfrm>
            <a:off x="5010681" y="1721497"/>
            <a:ext cx="3240359" cy="581505"/>
          </a:xfrm>
          <a:prstGeom prst="roundRect">
            <a:avLst>
              <a:gd name="adj" fmla="val 14786"/>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10000"/>
              </a:lnSpc>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自分のペースで</a:t>
            </a:r>
            <a:endParaRPr kumimoji="0" lang="en-US" altLang="ja-JP" sz="1600"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10000"/>
              </a:lnSpc>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気持ちを整理する</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31" name="角丸四角形 30">
            <a:extLst>
              <a:ext uri="{FF2B5EF4-FFF2-40B4-BE49-F238E27FC236}">
                <a16:creationId xmlns:a16="http://schemas.microsoft.com/office/drawing/2014/main" id="{EE526EBB-33E2-2243-2191-511DB8884E3A}"/>
              </a:ext>
            </a:extLst>
          </p:cNvPr>
          <p:cNvSpPr/>
          <p:nvPr/>
        </p:nvSpPr>
        <p:spPr>
          <a:xfrm>
            <a:off x="5018280" y="2465100"/>
            <a:ext cx="3240359" cy="581505"/>
          </a:xfrm>
          <a:prstGeom prst="roundRect">
            <a:avLst>
              <a:gd name="adj" fmla="val 14786"/>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10000"/>
              </a:lnSpc>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本人に確認しながら</a:t>
            </a:r>
            <a:endParaRPr kumimoji="0" lang="en-US" altLang="ja-JP" sz="1600"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10000"/>
              </a:lnSpc>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意見をまとめる</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32" name="角丸四角形 31">
            <a:extLst>
              <a:ext uri="{FF2B5EF4-FFF2-40B4-BE49-F238E27FC236}">
                <a16:creationId xmlns:a16="http://schemas.microsoft.com/office/drawing/2014/main" id="{EA71A527-E298-2D11-1787-51897427244D}"/>
              </a:ext>
            </a:extLst>
          </p:cNvPr>
          <p:cNvSpPr/>
          <p:nvPr/>
        </p:nvSpPr>
        <p:spPr>
          <a:xfrm>
            <a:off x="5018280" y="3208703"/>
            <a:ext cx="3240359" cy="581505"/>
          </a:xfrm>
          <a:prstGeom prst="roundRect">
            <a:avLst>
              <a:gd name="adj" fmla="val 14786"/>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本人に合う方法で意見を伝える</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33" name="角丸四角形 32">
            <a:extLst>
              <a:ext uri="{FF2B5EF4-FFF2-40B4-BE49-F238E27FC236}">
                <a16:creationId xmlns:a16="http://schemas.microsoft.com/office/drawing/2014/main" id="{2575C28A-CB65-C858-8896-5FD87B661ACF}"/>
              </a:ext>
            </a:extLst>
          </p:cNvPr>
          <p:cNvSpPr/>
          <p:nvPr/>
        </p:nvSpPr>
        <p:spPr>
          <a:xfrm>
            <a:off x="5018279" y="3952306"/>
            <a:ext cx="3240359" cy="581505"/>
          </a:xfrm>
          <a:prstGeom prst="roundRect">
            <a:avLst>
              <a:gd name="adj" fmla="val 14786"/>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10000"/>
              </a:lnSpc>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本人の求めに応じ、</a:t>
            </a:r>
            <a:endParaRPr kumimoji="0" lang="en-US" altLang="ja-JP" sz="1600"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10000"/>
              </a:lnSpc>
              <a:spcBef>
                <a:spcPct val="0"/>
              </a:spcBef>
              <a:spcAft>
                <a:spcPct val="0"/>
              </a:spcAft>
            </a:pPr>
            <a:r>
              <a:rPr kumimoji="0" lang="ja-JP" altLang="en-US" sz="1600">
                <a:solidFill>
                  <a:schemeClr val="tx1"/>
                </a:solidFill>
                <a:latin typeface="Yu Gothic Medium" panose="020B0400000000000000" pitchFamily="34" charset="-128"/>
                <a:ea typeface="Yu Gothic Medium" panose="020B0400000000000000" pitchFamily="34" charset="-128"/>
              </a:rPr>
              <a:t>内容を確認して代弁する</a:t>
            </a:r>
            <a:endParaRPr kumimoji="0" lang="ja-JP" altLang="en-US" sz="1600" dirty="0">
              <a:solidFill>
                <a:schemeClr val="tx1"/>
              </a:solidFill>
              <a:latin typeface="Yu Gothic Medium" panose="020B0400000000000000" pitchFamily="34" charset="-128"/>
              <a:ea typeface="Yu Gothic Medium" panose="020B0400000000000000" pitchFamily="34" charset="-128"/>
            </a:endParaRPr>
          </a:p>
        </p:txBody>
      </p:sp>
      <p:sp>
        <p:nvSpPr>
          <p:cNvPr id="2" name="テキスト ボックス 1">
            <a:extLst>
              <a:ext uri="{FF2B5EF4-FFF2-40B4-BE49-F238E27FC236}">
                <a16:creationId xmlns:a16="http://schemas.microsoft.com/office/drawing/2014/main" id="{7C5332E5-867E-EE26-315D-3B26D0AE9A14}"/>
              </a:ext>
            </a:extLst>
          </p:cNvPr>
          <p:cNvSpPr txBox="1"/>
          <p:nvPr/>
        </p:nvSpPr>
        <p:spPr>
          <a:xfrm>
            <a:off x="683568" y="6108875"/>
            <a:ext cx="8648521" cy="261610"/>
          </a:xfrm>
          <a:prstGeom prst="rect">
            <a:avLst/>
          </a:prstGeom>
          <a:noFill/>
        </p:spPr>
        <p:txBody>
          <a:bodyPr wrap="none" rtlCol="0">
            <a:spAutoFit/>
          </a:bodyPr>
          <a:lstStyle/>
          <a:p>
            <a:r>
              <a:rPr lang="ja-JP" altLang="en-US" sz="1100">
                <a:latin typeface="Yu Gothic Medium" panose="020B0400000000000000" pitchFamily="34" charset="-128"/>
                <a:ea typeface="Yu Gothic Medium" panose="020B0400000000000000" pitchFamily="34" charset="-128"/>
              </a:rPr>
              <a:t>参考：こども家庭庁「障害児支援におけるこどもの意思の尊重・最善の利益の優先考慮の手引き」（令和６年８月）を踏まえ作成</a:t>
            </a:r>
            <a:endParaRPr kumimoji="1" lang="ja-JP" altLang="en-US" sz="110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2356728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37F56-DE38-AD3C-41B0-20EE75305F6C}"/>
            </a:ext>
          </a:extLst>
        </p:cNvPr>
        <p:cNvGrpSpPr/>
        <p:nvPr/>
      </p:nvGrpSpPr>
      <p:grpSpPr>
        <a:xfrm>
          <a:off x="0" y="0"/>
          <a:ext cx="0" cy="0"/>
          <a:chOff x="0" y="0"/>
          <a:chExt cx="0" cy="0"/>
        </a:xfrm>
      </p:grpSpPr>
      <p:sp>
        <p:nvSpPr>
          <p:cNvPr id="6" name="タイトル 5">
            <a:extLst>
              <a:ext uri="{FF2B5EF4-FFF2-40B4-BE49-F238E27FC236}">
                <a16:creationId xmlns:a16="http://schemas.microsoft.com/office/drawing/2014/main" id="{810B5B64-BF1F-BD3D-A4A4-5EC8F40D0EFA}"/>
              </a:ext>
            </a:extLst>
          </p:cNvPr>
          <p:cNvSpPr>
            <a:spLocks noGrp="1"/>
          </p:cNvSpPr>
          <p:nvPr>
            <p:ph type="title"/>
          </p:nvPr>
        </p:nvSpPr>
        <p:spPr/>
        <p:txBody>
          <a:bodyPr>
            <a:noAutofit/>
          </a:bodyPr>
          <a:lstStyle/>
          <a:p>
            <a:r>
              <a:rPr lang="ja-JP" altLang="en-US" sz="1800"/>
              <a:t>子どもの意思・意見をを支援につなげる　</a:t>
            </a:r>
            <a:r>
              <a:rPr lang="en-US" altLang="ja-JP" sz="1400" dirty="0"/>
              <a:t>〜</a:t>
            </a:r>
            <a:r>
              <a:rPr lang="ja-JP" altLang="en-US" sz="1400"/>
              <a:t>意見実現と最善の利益の優先考慮</a:t>
            </a:r>
            <a:r>
              <a:rPr lang="en-US" altLang="ja-JP" sz="1400" dirty="0"/>
              <a:t>〜</a:t>
            </a:r>
            <a:endParaRPr lang="ja-JP" altLang="en-US" sz="1800"/>
          </a:p>
        </p:txBody>
      </p:sp>
      <p:sp>
        <p:nvSpPr>
          <p:cNvPr id="3" name="角丸四角形 2">
            <a:extLst>
              <a:ext uri="{FF2B5EF4-FFF2-40B4-BE49-F238E27FC236}">
                <a16:creationId xmlns:a16="http://schemas.microsoft.com/office/drawing/2014/main" id="{72A55508-AB52-1BA9-A2AC-6382FE7431C0}"/>
              </a:ext>
            </a:extLst>
          </p:cNvPr>
          <p:cNvSpPr/>
          <p:nvPr/>
        </p:nvSpPr>
        <p:spPr>
          <a:xfrm>
            <a:off x="457200" y="1282464"/>
            <a:ext cx="2458616" cy="1618611"/>
          </a:xfrm>
          <a:prstGeom prst="roundRect">
            <a:avLst>
              <a:gd name="adj" fmla="val 18165"/>
            </a:avLst>
          </a:prstGeom>
          <a:noFill/>
          <a:ln w="3810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5" name="角丸四角形 4">
            <a:extLst>
              <a:ext uri="{FF2B5EF4-FFF2-40B4-BE49-F238E27FC236}">
                <a16:creationId xmlns:a16="http://schemas.microsoft.com/office/drawing/2014/main" id="{045795E6-5758-C4C1-6A5C-BA4B3BFD4A01}"/>
              </a:ext>
            </a:extLst>
          </p:cNvPr>
          <p:cNvSpPr/>
          <p:nvPr/>
        </p:nvSpPr>
        <p:spPr>
          <a:xfrm>
            <a:off x="3495419" y="1295198"/>
            <a:ext cx="2458616" cy="1605877"/>
          </a:xfrm>
          <a:prstGeom prst="roundRect">
            <a:avLst>
              <a:gd name="adj" fmla="val 18165"/>
            </a:avLst>
          </a:prstGeom>
          <a:noFill/>
          <a:ln w="3810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prstClr val="white"/>
              </a:solidFill>
              <a:latin typeface="Hiragino Sans W4" panose="020B0400000000000000" pitchFamily="34" charset="-128"/>
              <a:ea typeface="Hiragino Sans W4" panose="020B0400000000000000" pitchFamily="34" charset="-128"/>
            </a:endParaRPr>
          </a:p>
        </p:txBody>
      </p:sp>
      <p:sp>
        <p:nvSpPr>
          <p:cNvPr id="7" name="角丸四角形 6">
            <a:extLst>
              <a:ext uri="{FF2B5EF4-FFF2-40B4-BE49-F238E27FC236}">
                <a16:creationId xmlns:a16="http://schemas.microsoft.com/office/drawing/2014/main" id="{947F5F61-29AC-C1D3-EBEF-544F7959B2AF}"/>
              </a:ext>
            </a:extLst>
          </p:cNvPr>
          <p:cNvSpPr/>
          <p:nvPr/>
        </p:nvSpPr>
        <p:spPr>
          <a:xfrm>
            <a:off x="457200" y="4125625"/>
            <a:ext cx="2458616" cy="1618609"/>
          </a:xfrm>
          <a:prstGeom prst="roundRect">
            <a:avLst>
              <a:gd name="adj" fmla="val 18165"/>
            </a:avLst>
          </a:prstGeom>
          <a:noFill/>
          <a:ln w="3810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b="1">
                <a:solidFill>
                  <a:prstClr val="white"/>
                </a:solidFill>
                <a:latin typeface="Hiragino Sans W4" panose="020B0400000000000000" pitchFamily="34" charset="-128"/>
                <a:ea typeface="Hiragino Sans W4" panose="020B0400000000000000" pitchFamily="34" charset="-128"/>
              </a:rPr>
              <a:t>ｃ</a:t>
            </a:r>
            <a:endParaRPr kumimoji="0" lang="ja-JP" altLang="en-US" sz="2400" b="1" dirty="0">
              <a:solidFill>
                <a:prstClr val="white"/>
              </a:solidFill>
              <a:latin typeface="Hiragino Sans W4" panose="020B0400000000000000" pitchFamily="34" charset="-128"/>
              <a:ea typeface="Hiragino Sans W4" panose="020B0400000000000000" pitchFamily="34" charset="-128"/>
            </a:endParaRPr>
          </a:p>
        </p:txBody>
      </p:sp>
      <p:sp>
        <p:nvSpPr>
          <p:cNvPr id="8" name="角丸四角形 7">
            <a:extLst>
              <a:ext uri="{FF2B5EF4-FFF2-40B4-BE49-F238E27FC236}">
                <a16:creationId xmlns:a16="http://schemas.microsoft.com/office/drawing/2014/main" id="{54D5F831-C798-7884-7131-15B4B0FDCB71}"/>
              </a:ext>
            </a:extLst>
          </p:cNvPr>
          <p:cNvSpPr/>
          <p:nvPr/>
        </p:nvSpPr>
        <p:spPr>
          <a:xfrm>
            <a:off x="6228186" y="3627017"/>
            <a:ext cx="2714967" cy="2117218"/>
          </a:xfrm>
          <a:prstGeom prst="roundRect">
            <a:avLst>
              <a:gd name="adj" fmla="val 18165"/>
            </a:avLst>
          </a:prstGeom>
          <a:solidFill>
            <a:schemeClr val="accent6">
              <a:lumMod val="20000"/>
              <a:lumOff val="80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accent6">
                  <a:lumMod val="75000"/>
                </a:schemeClr>
              </a:solidFill>
              <a:latin typeface="Hiragino Sans W4" panose="020B0400000000000000" pitchFamily="34" charset="-128"/>
              <a:ea typeface="Hiragino Sans W4" panose="020B0400000000000000" pitchFamily="34" charset="-128"/>
            </a:endParaRPr>
          </a:p>
        </p:txBody>
      </p:sp>
      <p:sp>
        <p:nvSpPr>
          <p:cNvPr id="9" name="角丸四角形 8">
            <a:extLst>
              <a:ext uri="{FF2B5EF4-FFF2-40B4-BE49-F238E27FC236}">
                <a16:creationId xmlns:a16="http://schemas.microsoft.com/office/drawing/2014/main" id="{29E3246C-06ED-8516-E8EF-6DB7DE7F7AA3}"/>
              </a:ext>
            </a:extLst>
          </p:cNvPr>
          <p:cNvSpPr/>
          <p:nvPr/>
        </p:nvSpPr>
        <p:spPr>
          <a:xfrm>
            <a:off x="6444208" y="1295198"/>
            <a:ext cx="2458616" cy="1605877"/>
          </a:xfrm>
          <a:prstGeom prst="roundRect">
            <a:avLst>
              <a:gd name="adj" fmla="val 18165"/>
            </a:avLst>
          </a:prstGeom>
          <a:noFill/>
          <a:ln w="3810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10" name="角丸四角形 9">
            <a:extLst>
              <a:ext uri="{FF2B5EF4-FFF2-40B4-BE49-F238E27FC236}">
                <a16:creationId xmlns:a16="http://schemas.microsoft.com/office/drawing/2014/main" id="{FB82B5B1-39CE-0219-49F1-84B277EFD4FE}"/>
              </a:ext>
            </a:extLst>
          </p:cNvPr>
          <p:cNvSpPr/>
          <p:nvPr/>
        </p:nvSpPr>
        <p:spPr>
          <a:xfrm>
            <a:off x="3500641" y="4125625"/>
            <a:ext cx="2458616" cy="1618609"/>
          </a:xfrm>
          <a:prstGeom prst="roundRect">
            <a:avLst>
              <a:gd name="adj" fmla="val 18165"/>
            </a:avLst>
          </a:prstGeom>
          <a:noFill/>
          <a:ln w="3810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prstClr val="white"/>
              </a:solidFill>
              <a:latin typeface="Hiragino Sans W4" panose="020B0400000000000000" pitchFamily="34" charset="-128"/>
              <a:ea typeface="Hiragino Sans W4" panose="020B0400000000000000" pitchFamily="34" charset="-128"/>
            </a:endParaRPr>
          </a:p>
        </p:txBody>
      </p:sp>
      <p:sp>
        <p:nvSpPr>
          <p:cNvPr id="11" name="三角形 10">
            <a:extLst>
              <a:ext uri="{FF2B5EF4-FFF2-40B4-BE49-F238E27FC236}">
                <a16:creationId xmlns:a16="http://schemas.microsoft.com/office/drawing/2014/main" id="{90F8DB77-8766-174B-85D7-04240FB65D71}"/>
              </a:ext>
            </a:extLst>
          </p:cNvPr>
          <p:cNvSpPr/>
          <p:nvPr/>
        </p:nvSpPr>
        <p:spPr>
          <a:xfrm rot="5400000">
            <a:off x="3056828" y="1851096"/>
            <a:ext cx="360040" cy="288032"/>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12" name="三角形 11">
            <a:extLst>
              <a:ext uri="{FF2B5EF4-FFF2-40B4-BE49-F238E27FC236}">
                <a16:creationId xmlns:a16="http://schemas.microsoft.com/office/drawing/2014/main" id="{1017CBC7-1FAA-5FB0-62AB-C799207DC26F}"/>
              </a:ext>
            </a:extLst>
          </p:cNvPr>
          <p:cNvSpPr/>
          <p:nvPr/>
        </p:nvSpPr>
        <p:spPr>
          <a:xfrm rot="5400000">
            <a:off x="6036069" y="1846985"/>
            <a:ext cx="360040" cy="288032"/>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13" name="三角形 12">
            <a:extLst>
              <a:ext uri="{FF2B5EF4-FFF2-40B4-BE49-F238E27FC236}">
                <a16:creationId xmlns:a16="http://schemas.microsoft.com/office/drawing/2014/main" id="{D21D282C-E2EC-A934-25A4-8BC497709855}"/>
              </a:ext>
            </a:extLst>
          </p:cNvPr>
          <p:cNvSpPr/>
          <p:nvPr/>
        </p:nvSpPr>
        <p:spPr>
          <a:xfrm rot="5400000">
            <a:off x="3056828" y="4677412"/>
            <a:ext cx="360040" cy="288032"/>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15" name="角丸四角形 14">
            <a:extLst>
              <a:ext uri="{FF2B5EF4-FFF2-40B4-BE49-F238E27FC236}">
                <a16:creationId xmlns:a16="http://schemas.microsoft.com/office/drawing/2014/main" id="{EA62D83A-9D3D-7250-8661-5DC6DE4A3A7B}"/>
              </a:ext>
            </a:extLst>
          </p:cNvPr>
          <p:cNvSpPr/>
          <p:nvPr/>
        </p:nvSpPr>
        <p:spPr>
          <a:xfrm>
            <a:off x="465117" y="1340768"/>
            <a:ext cx="2585664" cy="1391607"/>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50000"/>
              </a:lnSpc>
              <a:spcBef>
                <a:spcPct val="0"/>
              </a:spcBef>
              <a:spcAft>
                <a:spcPct val="0"/>
              </a:spcAft>
            </a:pPr>
            <a:r>
              <a:rPr kumimoji="0" lang="ja-JP" altLang="en-US" sz="2400" b="1">
                <a:solidFill>
                  <a:schemeClr val="accent5">
                    <a:lumMod val="75000"/>
                  </a:schemeClr>
                </a:solidFill>
                <a:latin typeface="Yu Gothic Medium" panose="020B0400000000000000" pitchFamily="34" charset="-128"/>
                <a:ea typeface="Yu Gothic Medium" panose="020B0400000000000000" pitchFamily="34" charset="-128"/>
              </a:rPr>
              <a:t>意思形成</a:t>
            </a:r>
            <a:endParaRPr kumimoji="0" lang="en-US" altLang="ja-JP" sz="24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400">
                <a:solidFill>
                  <a:schemeClr val="tx1"/>
                </a:solidFill>
                <a:latin typeface="Yu Gothic Medium" panose="020B0400000000000000" pitchFamily="34" charset="-128"/>
                <a:ea typeface="Yu Gothic Medium" panose="020B0400000000000000" pitchFamily="34" charset="-128"/>
              </a:rPr>
              <a:t>豊かな経験や選択肢、自分で選ぶ経験を通して、意思が育まれるよう支える。</a:t>
            </a:r>
            <a:endParaRPr kumimoji="0" lang="ja-JP" altLang="en-US" sz="1400" dirty="0">
              <a:solidFill>
                <a:schemeClr val="tx1"/>
              </a:solidFill>
              <a:latin typeface="Yu Gothic Medium" panose="020B0400000000000000" pitchFamily="34" charset="-128"/>
              <a:ea typeface="Yu Gothic Medium" panose="020B0400000000000000" pitchFamily="34" charset="-128"/>
            </a:endParaRPr>
          </a:p>
        </p:txBody>
      </p:sp>
      <p:sp>
        <p:nvSpPr>
          <p:cNvPr id="16" name="角丸四角形 15">
            <a:extLst>
              <a:ext uri="{FF2B5EF4-FFF2-40B4-BE49-F238E27FC236}">
                <a16:creationId xmlns:a16="http://schemas.microsoft.com/office/drawing/2014/main" id="{013F5FB0-5AC4-FC0B-5833-9CEBA8897A23}"/>
              </a:ext>
            </a:extLst>
          </p:cNvPr>
          <p:cNvSpPr/>
          <p:nvPr/>
        </p:nvSpPr>
        <p:spPr>
          <a:xfrm>
            <a:off x="3540954" y="1221435"/>
            <a:ext cx="2585664" cy="1679638"/>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50000"/>
              </a:lnSpc>
              <a:spcBef>
                <a:spcPct val="0"/>
              </a:spcBef>
              <a:spcAft>
                <a:spcPct val="0"/>
              </a:spcAft>
            </a:pPr>
            <a:r>
              <a:rPr kumimoji="0" lang="ja-JP" altLang="en-US" sz="2400" b="1">
                <a:solidFill>
                  <a:schemeClr val="accent5">
                    <a:lumMod val="75000"/>
                  </a:schemeClr>
                </a:solidFill>
                <a:latin typeface="Yu Gothic Medium" panose="020B0400000000000000" pitchFamily="34" charset="-128"/>
                <a:ea typeface="Yu Gothic Medium" panose="020B0400000000000000" pitchFamily="34" charset="-128"/>
              </a:rPr>
              <a:t>意思表出</a:t>
            </a:r>
            <a:endParaRPr kumimoji="0" lang="en-US" altLang="ja-JP" sz="24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400">
                <a:solidFill>
                  <a:schemeClr val="tx1"/>
                </a:solidFill>
                <a:latin typeface="Yu Gothic Medium" panose="020B0400000000000000" pitchFamily="34" charset="-128"/>
                <a:ea typeface="Yu Gothic Medium" panose="020B0400000000000000" pitchFamily="34" charset="-128"/>
              </a:rPr>
              <a:t>育まれた意思を、言葉やその子なりの方法で表出できるよう支える。</a:t>
            </a:r>
            <a:endParaRPr kumimoji="0" lang="ja-JP" altLang="en-US" sz="1400" dirty="0">
              <a:solidFill>
                <a:schemeClr val="tx1"/>
              </a:solidFill>
              <a:latin typeface="Yu Gothic Medium" panose="020B0400000000000000" pitchFamily="34" charset="-128"/>
              <a:ea typeface="Yu Gothic Medium" panose="020B0400000000000000" pitchFamily="34" charset="-128"/>
            </a:endParaRPr>
          </a:p>
        </p:txBody>
      </p:sp>
      <p:sp>
        <p:nvSpPr>
          <p:cNvPr id="17" name="角丸四角形 16">
            <a:extLst>
              <a:ext uri="{FF2B5EF4-FFF2-40B4-BE49-F238E27FC236}">
                <a16:creationId xmlns:a16="http://schemas.microsoft.com/office/drawing/2014/main" id="{A5CE6DCF-9205-65BD-5BAC-CD4EE274B89B}"/>
              </a:ext>
            </a:extLst>
          </p:cNvPr>
          <p:cNvSpPr/>
          <p:nvPr/>
        </p:nvSpPr>
        <p:spPr>
          <a:xfrm>
            <a:off x="6444208" y="1211093"/>
            <a:ext cx="2498946" cy="1679638"/>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50000"/>
              </a:lnSpc>
              <a:spcBef>
                <a:spcPct val="0"/>
              </a:spcBef>
              <a:spcAft>
                <a:spcPct val="0"/>
              </a:spcAft>
            </a:pPr>
            <a:r>
              <a:rPr kumimoji="0" lang="ja-JP" altLang="en-US" sz="2400" b="1">
                <a:solidFill>
                  <a:schemeClr val="accent5">
                    <a:lumMod val="75000"/>
                  </a:schemeClr>
                </a:solidFill>
                <a:latin typeface="Yu Gothic Medium" panose="020B0400000000000000" pitchFamily="34" charset="-128"/>
                <a:ea typeface="Yu Gothic Medium" panose="020B0400000000000000" pitchFamily="34" charset="-128"/>
              </a:rPr>
              <a:t>意見形成</a:t>
            </a:r>
            <a:endParaRPr lang="en-US" altLang="ja-JP" sz="600"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lang="ja-JP" altLang="en-US" sz="1400">
                <a:solidFill>
                  <a:schemeClr val="tx1"/>
                </a:solidFill>
                <a:latin typeface="Yu Gothic Medium" panose="020B0400000000000000" pitchFamily="34" charset="-128"/>
                <a:ea typeface="Yu Gothic Medium" panose="020B0400000000000000" pitchFamily="34" charset="-128"/>
              </a:rPr>
              <a:t>誰かに伝えたいことを意識化し、十分に時間をかけて意見をまとめる。</a:t>
            </a:r>
            <a:endParaRPr lang="ja-JP" altLang="ja-JP" sz="1400">
              <a:solidFill>
                <a:schemeClr val="tx1"/>
              </a:solidFill>
              <a:latin typeface="Yu Gothic Medium" panose="020B0400000000000000" pitchFamily="34" charset="-128"/>
              <a:ea typeface="Yu Gothic Medium" panose="020B0400000000000000" pitchFamily="34" charset="-128"/>
            </a:endParaRPr>
          </a:p>
        </p:txBody>
      </p:sp>
      <p:sp>
        <p:nvSpPr>
          <p:cNvPr id="18" name="角丸四角形 17">
            <a:extLst>
              <a:ext uri="{FF2B5EF4-FFF2-40B4-BE49-F238E27FC236}">
                <a16:creationId xmlns:a16="http://schemas.microsoft.com/office/drawing/2014/main" id="{099512C6-CC83-7AFD-8AA1-D67EB4073CC5}"/>
              </a:ext>
            </a:extLst>
          </p:cNvPr>
          <p:cNvSpPr/>
          <p:nvPr/>
        </p:nvSpPr>
        <p:spPr>
          <a:xfrm>
            <a:off x="465117" y="4049766"/>
            <a:ext cx="2585664" cy="1694468"/>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50000"/>
              </a:lnSpc>
              <a:spcBef>
                <a:spcPct val="0"/>
              </a:spcBef>
              <a:spcAft>
                <a:spcPct val="0"/>
              </a:spcAft>
            </a:pPr>
            <a:r>
              <a:rPr kumimoji="0" lang="ja-JP" altLang="en-US" sz="2400" b="1">
                <a:solidFill>
                  <a:schemeClr val="accent5">
                    <a:lumMod val="75000"/>
                  </a:schemeClr>
                </a:solidFill>
                <a:latin typeface="Yu Gothic Medium" panose="020B0400000000000000" pitchFamily="34" charset="-128"/>
                <a:ea typeface="Yu Gothic Medium" panose="020B0400000000000000" pitchFamily="34" charset="-128"/>
              </a:rPr>
              <a:t>意見表明</a:t>
            </a:r>
            <a:endParaRPr kumimoji="0" lang="en-US" altLang="ja-JP" sz="24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lang="ja-JP" altLang="en-US" sz="1400">
                <a:solidFill>
                  <a:schemeClr val="tx1"/>
                </a:solidFill>
                <a:latin typeface="Yu Gothic Medium" panose="020B0400000000000000" pitchFamily="34" charset="-128"/>
                <a:ea typeface="Yu Gothic Medium" panose="020B0400000000000000" pitchFamily="34" charset="-128"/>
              </a:rPr>
              <a:t>形成された意見を本人に確認し、他の人にも伝わるよう支える。</a:t>
            </a:r>
            <a:endParaRPr lang="ja-JP" altLang="ja-JP" sz="1400">
              <a:solidFill>
                <a:schemeClr val="tx1"/>
              </a:solidFill>
              <a:latin typeface="Yu Gothic Medium" panose="020B0400000000000000" pitchFamily="34" charset="-128"/>
              <a:ea typeface="Yu Gothic Medium" panose="020B0400000000000000" pitchFamily="34" charset="-128"/>
            </a:endParaRPr>
          </a:p>
        </p:txBody>
      </p:sp>
      <p:sp>
        <p:nvSpPr>
          <p:cNvPr id="19" name="角丸四角形 18">
            <a:extLst>
              <a:ext uri="{FF2B5EF4-FFF2-40B4-BE49-F238E27FC236}">
                <a16:creationId xmlns:a16="http://schemas.microsoft.com/office/drawing/2014/main" id="{A2D1903C-1563-C03C-CC22-6A111AECCC13}"/>
              </a:ext>
            </a:extLst>
          </p:cNvPr>
          <p:cNvSpPr/>
          <p:nvPr/>
        </p:nvSpPr>
        <p:spPr>
          <a:xfrm>
            <a:off x="3470726" y="4049765"/>
            <a:ext cx="2469426" cy="1391607"/>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50000"/>
              </a:lnSpc>
              <a:spcBef>
                <a:spcPct val="0"/>
              </a:spcBef>
              <a:spcAft>
                <a:spcPct val="0"/>
              </a:spcAft>
            </a:pPr>
            <a:r>
              <a:rPr kumimoji="0" lang="ja-JP" altLang="en-US" sz="2400" b="1">
                <a:solidFill>
                  <a:schemeClr val="accent5">
                    <a:lumMod val="75000"/>
                  </a:schemeClr>
                </a:solidFill>
                <a:latin typeface="Yu Gothic Medium" panose="020B0400000000000000" pitchFamily="34" charset="-128"/>
                <a:ea typeface="Yu Gothic Medium" panose="020B0400000000000000" pitchFamily="34" charset="-128"/>
              </a:rPr>
              <a:t>意見実現</a:t>
            </a:r>
            <a:endParaRPr kumimoji="0" lang="en-US" altLang="ja-JP" sz="24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lang="ja-JP" altLang="en-US" sz="1400">
                <a:solidFill>
                  <a:schemeClr val="tx1"/>
                </a:solidFill>
                <a:latin typeface="Yu Gothic Medium" panose="020B0400000000000000" pitchFamily="34" charset="-128"/>
                <a:ea typeface="Yu Gothic Medium" panose="020B0400000000000000" pitchFamily="34" charset="-128"/>
              </a:rPr>
              <a:t>表明された意見をできる限り支援や生活に反映する。</a:t>
            </a:r>
            <a:endParaRPr lang="ja-JP" altLang="ja-JP" sz="1400">
              <a:solidFill>
                <a:schemeClr val="tx1"/>
              </a:solidFill>
              <a:latin typeface="Yu Gothic Medium" panose="020B0400000000000000" pitchFamily="34" charset="-128"/>
              <a:ea typeface="Yu Gothic Medium" panose="020B0400000000000000" pitchFamily="34" charset="-128"/>
            </a:endParaRPr>
          </a:p>
        </p:txBody>
      </p:sp>
      <p:sp>
        <p:nvSpPr>
          <p:cNvPr id="20" name="角丸四角形 19">
            <a:extLst>
              <a:ext uri="{FF2B5EF4-FFF2-40B4-BE49-F238E27FC236}">
                <a16:creationId xmlns:a16="http://schemas.microsoft.com/office/drawing/2014/main" id="{72464F5C-6DE3-ADEA-0114-92620E28AC9C}"/>
              </a:ext>
            </a:extLst>
          </p:cNvPr>
          <p:cNvSpPr/>
          <p:nvPr/>
        </p:nvSpPr>
        <p:spPr>
          <a:xfrm>
            <a:off x="6259233" y="3629648"/>
            <a:ext cx="2683921" cy="2146533"/>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30000"/>
              </a:lnSpc>
              <a:spcBef>
                <a:spcPct val="0"/>
              </a:spcBef>
              <a:spcAft>
                <a:spcPct val="0"/>
              </a:spcAft>
            </a:pPr>
            <a:r>
              <a:rPr kumimoji="0" lang="ja-JP" altLang="en-US" sz="1400" b="1">
                <a:solidFill>
                  <a:schemeClr val="accent6">
                    <a:lumMod val="75000"/>
                  </a:schemeClr>
                </a:solidFill>
                <a:latin typeface="Yu Gothic Medium" panose="020B0400000000000000" pitchFamily="34" charset="-128"/>
                <a:ea typeface="Yu Gothic Medium" panose="020B0400000000000000" pitchFamily="34" charset="-128"/>
              </a:rPr>
              <a:t>全体を通して</a:t>
            </a:r>
            <a:endParaRPr kumimoji="0" lang="en-US" altLang="ja-JP" sz="1400" b="1" dirty="0">
              <a:solidFill>
                <a:schemeClr val="accent6">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30000"/>
              </a:lnSpc>
              <a:spcBef>
                <a:spcPct val="0"/>
              </a:spcBef>
              <a:spcAft>
                <a:spcPct val="0"/>
              </a:spcAft>
            </a:pPr>
            <a:r>
              <a:rPr kumimoji="0" lang="ja-JP" altLang="en-US" b="1">
                <a:solidFill>
                  <a:schemeClr val="accent6">
                    <a:lumMod val="75000"/>
                  </a:schemeClr>
                </a:solidFill>
                <a:latin typeface="Yu Gothic Medium" panose="020B0400000000000000" pitchFamily="34" charset="-128"/>
                <a:ea typeface="Yu Gothic Medium" panose="020B0400000000000000" pitchFamily="34" charset="-128"/>
              </a:rPr>
              <a:t>意思を尊重し、最善の利益を優先して考慮</a:t>
            </a:r>
            <a:endParaRPr kumimoji="0" lang="en-US" altLang="ja-JP" b="1" dirty="0">
              <a:solidFill>
                <a:schemeClr val="accent6">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30000"/>
              </a:lnSpc>
              <a:spcBef>
                <a:spcPct val="0"/>
              </a:spcBef>
              <a:spcAft>
                <a:spcPct val="0"/>
              </a:spcAft>
            </a:pPr>
            <a:endParaRPr lang="en-US" altLang="ja-JP" sz="4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30000"/>
              </a:lnSpc>
              <a:spcBef>
                <a:spcPct val="0"/>
              </a:spcBef>
              <a:spcAft>
                <a:spcPct val="0"/>
              </a:spcAft>
            </a:pPr>
            <a:r>
              <a:rPr lang="ja-JP" altLang="en-US" sz="1200">
                <a:solidFill>
                  <a:schemeClr val="tx1"/>
                </a:solidFill>
                <a:latin typeface="Yu Gothic Medium" panose="020B0400000000000000" pitchFamily="34" charset="-128"/>
                <a:ea typeface="Yu Gothic Medium" panose="020B0400000000000000" pitchFamily="34" charset="-128"/>
              </a:rPr>
              <a:t>子どもの意向・利益・不利益や将来への影響も踏まえて検討する。</a:t>
            </a:r>
            <a:endParaRPr lang="ja-JP" altLang="ja-JP" sz="1200">
              <a:solidFill>
                <a:schemeClr val="tx1"/>
              </a:solidFill>
              <a:latin typeface="Yu Gothic Medium" panose="020B0400000000000000" pitchFamily="34" charset="-128"/>
              <a:ea typeface="Yu Gothic Medium" panose="020B0400000000000000" pitchFamily="34" charset="-128"/>
            </a:endParaRPr>
          </a:p>
        </p:txBody>
      </p:sp>
      <p:cxnSp>
        <p:nvCxnSpPr>
          <p:cNvPr id="27" name="カギ線コネクタ 26">
            <a:extLst>
              <a:ext uri="{FF2B5EF4-FFF2-40B4-BE49-F238E27FC236}">
                <a16:creationId xmlns:a16="http://schemas.microsoft.com/office/drawing/2014/main" id="{1024837E-F1E4-8008-3E03-E83283CD6FF3}"/>
              </a:ext>
            </a:extLst>
          </p:cNvPr>
          <p:cNvCxnSpPr>
            <a:cxnSpLocks/>
            <a:stCxn id="9" idx="2"/>
          </p:cNvCxnSpPr>
          <p:nvPr/>
        </p:nvCxnSpPr>
        <p:spPr>
          <a:xfrm rot="5400000">
            <a:off x="4418636" y="174121"/>
            <a:ext cx="527927" cy="5981834"/>
          </a:xfrm>
          <a:prstGeom prst="bentConnector2">
            <a:avLst/>
          </a:prstGeom>
          <a:ln w="317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9" name="直線矢印コネクタ 28">
            <a:extLst>
              <a:ext uri="{FF2B5EF4-FFF2-40B4-BE49-F238E27FC236}">
                <a16:creationId xmlns:a16="http://schemas.microsoft.com/office/drawing/2014/main" id="{6F10C7CF-5128-02F8-DED5-9F1A1FBC2B69}"/>
              </a:ext>
            </a:extLst>
          </p:cNvPr>
          <p:cNvCxnSpPr>
            <a:cxnSpLocks/>
          </p:cNvCxnSpPr>
          <p:nvPr/>
        </p:nvCxnSpPr>
        <p:spPr>
          <a:xfrm>
            <a:off x="1691680" y="3429000"/>
            <a:ext cx="0" cy="696625"/>
          </a:xfrm>
          <a:prstGeom prst="straightConnector1">
            <a:avLst/>
          </a:prstGeom>
          <a:ln w="31750">
            <a:solidFill>
              <a:schemeClr val="tx1">
                <a:lumMod val="50000"/>
                <a:lumOff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2" name="円/楕円 1">
            <a:extLst>
              <a:ext uri="{FF2B5EF4-FFF2-40B4-BE49-F238E27FC236}">
                <a16:creationId xmlns:a16="http://schemas.microsoft.com/office/drawing/2014/main" id="{6EF5B048-52D8-D671-E9F8-43823E5D2402}"/>
              </a:ext>
            </a:extLst>
          </p:cNvPr>
          <p:cNvSpPr/>
          <p:nvPr/>
        </p:nvSpPr>
        <p:spPr>
          <a:xfrm>
            <a:off x="321916" y="1030519"/>
            <a:ext cx="576064" cy="5760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a:solidFill>
                  <a:prstClr val="white"/>
                </a:solidFill>
                <a:latin typeface="Yu Gothic Medium" panose="020B0400000000000000" pitchFamily="34" charset="-128"/>
                <a:ea typeface="Yu Gothic Medium" panose="020B0400000000000000" pitchFamily="34" charset="-128"/>
              </a:rPr>
              <a:t>１</a:t>
            </a:r>
            <a:endParaRPr kumimoji="0" lang="ja-JP" altLang="en-US" sz="2400" dirty="0">
              <a:solidFill>
                <a:prstClr val="white"/>
              </a:solidFill>
              <a:latin typeface="Yu Gothic Medium" panose="020B0400000000000000" pitchFamily="34" charset="-128"/>
              <a:ea typeface="Yu Gothic Medium" panose="020B0400000000000000" pitchFamily="34" charset="-128"/>
            </a:endParaRPr>
          </a:p>
        </p:txBody>
      </p:sp>
      <p:sp>
        <p:nvSpPr>
          <p:cNvPr id="4" name="円/楕円 3">
            <a:extLst>
              <a:ext uri="{FF2B5EF4-FFF2-40B4-BE49-F238E27FC236}">
                <a16:creationId xmlns:a16="http://schemas.microsoft.com/office/drawing/2014/main" id="{4918DC37-0642-9A5C-061A-4213BC59CD37}"/>
              </a:ext>
            </a:extLst>
          </p:cNvPr>
          <p:cNvSpPr/>
          <p:nvPr/>
        </p:nvSpPr>
        <p:spPr>
          <a:xfrm>
            <a:off x="3342352" y="1030519"/>
            <a:ext cx="576064" cy="5760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a:solidFill>
                  <a:prstClr val="white"/>
                </a:solidFill>
                <a:latin typeface="Yu Gothic Medium" panose="020B0400000000000000" pitchFamily="34" charset="-128"/>
                <a:ea typeface="Yu Gothic Medium" panose="020B0400000000000000" pitchFamily="34" charset="-128"/>
              </a:rPr>
              <a:t>２</a:t>
            </a:r>
            <a:endParaRPr kumimoji="0" lang="ja-JP" altLang="en-US" sz="2400" dirty="0">
              <a:solidFill>
                <a:prstClr val="white"/>
              </a:solidFill>
              <a:latin typeface="Yu Gothic Medium" panose="020B0400000000000000" pitchFamily="34" charset="-128"/>
              <a:ea typeface="Yu Gothic Medium" panose="020B0400000000000000" pitchFamily="34" charset="-128"/>
            </a:endParaRPr>
          </a:p>
        </p:txBody>
      </p:sp>
      <p:sp>
        <p:nvSpPr>
          <p:cNvPr id="21" name="円/楕円 20">
            <a:extLst>
              <a:ext uri="{FF2B5EF4-FFF2-40B4-BE49-F238E27FC236}">
                <a16:creationId xmlns:a16="http://schemas.microsoft.com/office/drawing/2014/main" id="{6D1D3F90-4B5D-333B-685D-6D145835F860}"/>
              </a:ext>
            </a:extLst>
          </p:cNvPr>
          <p:cNvSpPr/>
          <p:nvPr/>
        </p:nvSpPr>
        <p:spPr>
          <a:xfrm>
            <a:off x="6259233" y="1030519"/>
            <a:ext cx="576064" cy="5760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a:solidFill>
                  <a:prstClr val="white"/>
                </a:solidFill>
                <a:latin typeface="Yu Gothic Medium" panose="020B0400000000000000" pitchFamily="34" charset="-128"/>
                <a:ea typeface="Yu Gothic Medium" panose="020B0400000000000000" pitchFamily="34" charset="-128"/>
              </a:rPr>
              <a:t>３</a:t>
            </a:r>
            <a:endParaRPr kumimoji="0" lang="ja-JP" altLang="en-US" sz="2400" dirty="0">
              <a:solidFill>
                <a:prstClr val="white"/>
              </a:solidFill>
              <a:latin typeface="Yu Gothic Medium" panose="020B0400000000000000" pitchFamily="34" charset="-128"/>
              <a:ea typeface="Yu Gothic Medium" panose="020B0400000000000000" pitchFamily="34" charset="-128"/>
            </a:endParaRPr>
          </a:p>
        </p:txBody>
      </p:sp>
      <p:sp>
        <p:nvSpPr>
          <p:cNvPr id="22" name="円/楕円 21">
            <a:extLst>
              <a:ext uri="{FF2B5EF4-FFF2-40B4-BE49-F238E27FC236}">
                <a16:creationId xmlns:a16="http://schemas.microsoft.com/office/drawing/2014/main" id="{AD94918C-3176-E775-1A58-0771CE4D871A}"/>
              </a:ext>
            </a:extLst>
          </p:cNvPr>
          <p:cNvSpPr/>
          <p:nvPr/>
        </p:nvSpPr>
        <p:spPr>
          <a:xfrm>
            <a:off x="301375" y="3837593"/>
            <a:ext cx="576064" cy="5760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a:solidFill>
                  <a:prstClr val="white"/>
                </a:solidFill>
                <a:latin typeface="Yu Gothic Medium" panose="020B0400000000000000" pitchFamily="34" charset="-128"/>
                <a:ea typeface="Yu Gothic Medium" panose="020B0400000000000000" pitchFamily="34" charset="-128"/>
              </a:rPr>
              <a:t>４</a:t>
            </a:r>
            <a:endParaRPr kumimoji="0" lang="ja-JP" altLang="en-US" sz="2400" dirty="0">
              <a:solidFill>
                <a:prstClr val="white"/>
              </a:solidFill>
              <a:latin typeface="Yu Gothic Medium" panose="020B0400000000000000" pitchFamily="34" charset="-128"/>
              <a:ea typeface="Yu Gothic Medium" panose="020B0400000000000000" pitchFamily="34" charset="-128"/>
            </a:endParaRPr>
          </a:p>
        </p:txBody>
      </p:sp>
      <p:sp>
        <p:nvSpPr>
          <p:cNvPr id="23" name="円/楕円 22">
            <a:extLst>
              <a:ext uri="{FF2B5EF4-FFF2-40B4-BE49-F238E27FC236}">
                <a16:creationId xmlns:a16="http://schemas.microsoft.com/office/drawing/2014/main" id="{E3B62A6F-7C6E-4753-7394-5FBAEF2B5B35}"/>
              </a:ext>
            </a:extLst>
          </p:cNvPr>
          <p:cNvSpPr/>
          <p:nvPr/>
        </p:nvSpPr>
        <p:spPr>
          <a:xfrm>
            <a:off x="3292293" y="3837593"/>
            <a:ext cx="576064" cy="5760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a:solidFill>
                  <a:prstClr val="white"/>
                </a:solidFill>
                <a:latin typeface="Yu Gothic Medium" panose="020B0400000000000000" pitchFamily="34" charset="-128"/>
                <a:ea typeface="Yu Gothic Medium" panose="020B0400000000000000" pitchFamily="34" charset="-128"/>
              </a:rPr>
              <a:t>５</a:t>
            </a:r>
            <a:endParaRPr kumimoji="0" lang="ja-JP" altLang="en-US" sz="2400" dirty="0">
              <a:solidFill>
                <a:prstClr val="white"/>
              </a:solidFill>
              <a:latin typeface="Yu Gothic Medium" panose="020B0400000000000000" pitchFamily="34" charset="-128"/>
              <a:ea typeface="Yu Gothic Medium" panose="020B0400000000000000" pitchFamily="34" charset="-128"/>
            </a:endParaRPr>
          </a:p>
        </p:txBody>
      </p:sp>
      <p:sp>
        <p:nvSpPr>
          <p:cNvPr id="25" name="テキスト ボックス 24">
            <a:extLst>
              <a:ext uri="{FF2B5EF4-FFF2-40B4-BE49-F238E27FC236}">
                <a16:creationId xmlns:a16="http://schemas.microsoft.com/office/drawing/2014/main" id="{9653D5A3-6623-EC91-B529-D6231BDD280A}"/>
              </a:ext>
            </a:extLst>
          </p:cNvPr>
          <p:cNvSpPr txBox="1"/>
          <p:nvPr/>
        </p:nvSpPr>
        <p:spPr>
          <a:xfrm>
            <a:off x="683568" y="6108875"/>
            <a:ext cx="8648521" cy="261610"/>
          </a:xfrm>
          <a:prstGeom prst="rect">
            <a:avLst/>
          </a:prstGeom>
          <a:noFill/>
        </p:spPr>
        <p:txBody>
          <a:bodyPr wrap="none" rtlCol="0">
            <a:spAutoFit/>
          </a:bodyPr>
          <a:lstStyle/>
          <a:p>
            <a:r>
              <a:rPr lang="ja-JP" altLang="en-US" sz="1100">
                <a:latin typeface="Yu Gothic Medium" panose="020B0400000000000000" pitchFamily="34" charset="-128"/>
                <a:ea typeface="Yu Gothic Medium" panose="020B0400000000000000" pitchFamily="34" charset="-128"/>
              </a:rPr>
              <a:t>参考：こども家庭庁「障害児支援におけるこどもの意思の尊重・最善の利益の優先考慮の手引き」（令和６年８月）を踏まえ作成</a:t>
            </a:r>
            <a:endParaRPr kumimoji="1" lang="ja-JP" altLang="en-US" sz="110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45029898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a:extLst>
            <a:ext uri="{FF2B5EF4-FFF2-40B4-BE49-F238E27FC236}">
              <a16:creationId xmlns:a16="http://schemas.microsoft.com/office/drawing/2014/main" id="{E3122B55-4880-513A-B19F-92AA8464181E}"/>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43A7A878-045B-33EE-45C6-9E62BF3B004A}"/>
              </a:ext>
            </a:extLst>
          </p:cNvPr>
          <p:cNvSpPr/>
          <p:nvPr/>
        </p:nvSpPr>
        <p:spPr>
          <a:xfrm>
            <a:off x="2051720" y="2348880"/>
            <a:ext cx="6408712"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ja-JP" altLang="en-US" sz="3200" b="1">
                <a:latin typeface="Yu Gothic Medium" panose="020B0400000000000000" pitchFamily="34" charset="-128"/>
                <a:ea typeface="Yu Gothic Medium" panose="020B0400000000000000" pitchFamily="34" charset="-128"/>
                <a:cs typeface="メイリオ" panose="020B0604030504040204" pitchFamily="50" charset="-128"/>
              </a:rPr>
              <a:t>子どもと家族を支える視点</a:t>
            </a:r>
            <a:endParaRPr lang="ja-JP" altLang="en-US" sz="3200" b="1" dirty="0">
              <a:latin typeface="Yu Gothic Medium" panose="020B0400000000000000" pitchFamily="34" charset="-128"/>
              <a:ea typeface="Yu Gothic Medium" panose="020B0400000000000000" pitchFamily="34" charset="-128"/>
              <a:cs typeface="メイリオ" panose="020B0604030504040204" pitchFamily="50" charset="-128"/>
            </a:endParaRPr>
          </a:p>
        </p:txBody>
      </p:sp>
      <p:sp>
        <p:nvSpPr>
          <p:cNvPr id="2" name="正方形/長方形 1">
            <a:extLst>
              <a:ext uri="{FF2B5EF4-FFF2-40B4-BE49-F238E27FC236}">
                <a16:creationId xmlns:a16="http://schemas.microsoft.com/office/drawing/2014/main" id="{6C0E3824-3228-50A9-F2D2-DAA517DC4127}"/>
              </a:ext>
            </a:extLst>
          </p:cNvPr>
          <p:cNvSpPr/>
          <p:nvPr/>
        </p:nvSpPr>
        <p:spPr>
          <a:xfrm>
            <a:off x="683568" y="1811700"/>
            <a:ext cx="2880320" cy="1584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r>
              <a:rPr kumimoji="0" lang="en-US" altLang="ja-JP" sz="7200" dirty="0">
                <a:solidFill>
                  <a:prstClr val="white"/>
                </a:solidFill>
                <a:latin typeface="Yu Gothic" panose="020B0400000000000000" pitchFamily="34" charset="-128"/>
                <a:ea typeface="Yu Gothic" panose="020B0400000000000000" pitchFamily="34" charset="-128"/>
              </a:rPr>
              <a:t>03</a:t>
            </a:r>
            <a:endParaRPr kumimoji="0" lang="ja-JP" altLang="en-US" sz="7200" dirty="0">
              <a:solidFill>
                <a:prstClr val="white"/>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27497191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E74E7-DA7D-3472-E7FA-55DA55927309}"/>
            </a:ext>
          </a:extLst>
        </p:cNvPr>
        <p:cNvGrpSpPr/>
        <p:nvPr/>
      </p:nvGrpSpPr>
      <p:grpSpPr>
        <a:xfrm>
          <a:off x="0" y="0"/>
          <a:ext cx="0" cy="0"/>
          <a:chOff x="0" y="0"/>
          <a:chExt cx="0" cy="0"/>
        </a:xfrm>
      </p:grpSpPr>
      <p:pic>
        <p:nvPicPr>
          <p:cNvPr id="23" name="図 22">
            <a:extLst>
              <a:ext uri="{FF2B5EF4-FFF2-40B4-BE49-F238E27FC236}">
                <a16:creationId xmlns:a16="http://schemas.microsoft.com/office/drawing/2014/main" id="{7E9659AF-EDCE-5371-171B-F32944010A53}"/>
              </a:ext>
            </a:extLst>
          </p:cNvPr>
          <p:cNvPicPr>
            <a:picLocks noChangeAspect="1"/>
          </p:cNvPicPr>
          <p:nvPr/>
        </p:nvPicPr>
        <p:blipFill>
          <a:blip r:embed="rId3"/>
          <a:srcRect l="17311" t="37400" r="52971" b="38450"/>
          <a:stretch>
            <a:fillRect/>
          </a:stretch>
        </p:blipFill>
        <p:spPr>
          <a:xfrm rot="5400000">
            <a:off x="3323392" y="-14764"/>
            <a:ext cx="2497215" cy="2871797"/>
          </a:xfrm>
          <a:prstGeom prst="rect">
            <a:avLst/>
          </a:prstGeom>
          <a:ln>
            <a:solidFill>
              <a:schemeClr val="bg1"/>
            </a:solidFill>
          </a:ln>
        </p:spPr>
      </p:pic>
      <p:sp>
        <p:nvSpPr>
          <p:cNvPr id="2" name="タイトル 1">
            <a:extLst>
              <a:ext uri="{FF2B5EF4-FFF2-40B4-BE49-F238E27FC236}">
                <a16:creationId xmlns:a16="http://schemas.microsoft.com/office/drawing/2014/main" id="{110761B1-0D02-9DC5-570E-0D01B48D9D30}"/>
              </a:ext>
            </a:extLst>
          </p:cNvPr>
          <p:cNvSpPr>
            <a:spLocks noGrp="1"/>
          </p:cNvSpPr>
          <p:nvPr>
            <p:ph type="title" idx="4294967295"/>
          </p:nvPr>
        </p:nvSpPr>
        <p:spPr>
          <a:xfrm>
            <a:off x="102960" y="548680"/>
            <a:ext cx="3539305" cy="503237"/>
          </a:xfrm>
        </p:spPr>
        <p:txBody>
          <a:bodyPr>
            <a:noAutofit/>
          </a:bodyPr>
          <a:lstStyle/>
          <a:p>
            <a:pPr>
              <a:lnSpc>
                <a:spcPct val="150000"/>
              </a:lnSpc>
            </a:pPr>
            <a:r>
              <a:rPr lang="ja-JP" altLang="ja-JP" sz="1600" b="1">
                <a:solidFill>
                  <a:schemeClr val="tx1"/>
                </a:solidFill>
                <a:latin typeface="Yu Gothic Medium" panose="020B0400000000000000" pitchFamily="34" charset="-128"/>
                <a:ea typeface="Yu Gothic Medium" panose="020B0400000000000000" pitchFamily="34" charset="-128"/>
              </a:rPr>
              <a:t>子どもと家族の生活を捉える視点</a:t>
            </a:r>
            <a:br>
              <a:rPr lang="ja-JP" altLang="ja-JP" sz="1600">
                <a:solidFill>
                  <a:schemeClr val="tx1"/>
                </a:solidFill>
                <a:latin typeface="Yu Gothic Medium" panose="020B0400000000000000" pitchFamily="34" charset="-128"/>
                <a:ea typeface="Yu Gothic Medium" panose="020B0400000000000000" pitchFamily="34" charset="-128"/>
              </a:rPr>
            </a:br>
            <a:r>
              <a:rPr lang="en-US" altLang="ja-JP" sz="1400" dirty="0">
                <a:solidFill>
                  <a:schemeClr val="tx1"/>
                </a:solidFill>
                <a:latin typeface="Yu Gothic Medium" panose="020B0400000000000000" pitchFamily="34" charset="-128"/>
                <a:ea typeface="Yu Gothic Medium" panose="020B0400000000000000" pitchFamily="34" charset="-128"/>
              </a:rPr>
              <a:t>― ICF</a:t>
            </a:r>
            <a:r>
              <a:rPr lang="ja-JP" altLang="ja-JP" sz="1400">
                <a:solidFill>
                  <a:schemeClr val="tx1"/>
                </a:solidFill>
                <a:latin typeface="Yu Gothic Medium" panose="020B0400000000000000" pitchFamily="34" charset="-128"/>
                <a:ea typeface="Yu Gothic Medium" panose="020B0400000000000000" pitchFamily="34" charset="-128"/>
              </a:rPr>
              <a:t>と</a:t>
            </a:r>
            <a:r>
              <a:rPr lang="en-US" altLang="ja-JP" sz="1400" dirty="0">
                <a:solidFill>
                  <a:schemeClr val="tx1"/>
                </a:solidFill>
                <a:latin typeface="Yu Gothic Medium" panose="020B0400000000000000" pitchFamily="34" charset="-128"/>
                <a:ea typeface="Yu Gothic Medium" panose="020B0400000000000000" pitchFamily="34" charset="-128"/>
              </a:rPr>
              <a:t>3</a:t>
            </a:r>
            <a:r>
              <a:rPr lang="ja-JP" altLang="ja-JP" sz="1400">
                <a:solidFill>
                  <a:schemeClr val="tx1"/>
                </a:solidFill>
                <a:latin typeface="Yu Gothic Medium" panose="020B0400000000000000" pitchFamily="34" charset="-128"/>
                <a:ea typeface="Yu Gothic Medium" panose="020B0400000000000000" pitchFamily="34" charset="-128"/>
              </a:rPr>
              <a:t>つのモデル</a:t>
            </a:r>
            <a:r>
              <a:rPr lang="en-US" altLang="ja-JP" sz="1400" dirty="0">
                <a:solidFill>
                  <a:schemeClr val="tx1"/>
                </a:solidFill>
                <a:latin typeface="Yu Gothic Medium" panose="020B0400000000000000" pitchFamily="34" charset="-128"/>
                <a:ea typeface="Yu Gothic Medium" panose="020B0400000000000000" pitchFamily="34" charset="-128"/>
              </a:rPr>
              <a:t> ―</a:t>
            </a:r>
            <a:br>
              <a:rPr lang="ja-JP" altLang="ja-JP" sz="1600">
                <a:solidFill>
                  <a:schemeClr val="tx1"/>
                </a:solidFill>
                <a:latin typeface="Yu Gothic Medium" panose="020B0400000000000000" pitchFamily="34" charset="-128"/>
                <a:ea typeface="Yu Gothic Medium" panose="020B0400000000000000" pitchFamily="34" charset="-128"/>
              </a:rPr>
            </a:br>
            <a:endParaRPr lang="ja-JP" altLang="en-US" sz="1600">
              <a:solidFill>
                <a:schemeClr val="tx1"/>
              </a:solidFill>
              <a:latin typeface="Yu Gothic Medium" panose="020B0400000000000000" pitchFamily="34" charset="-128"/>
              <a:ea typeface="Yu Gothic Medium" panose="020B0400000000000000" pitchFamily="34" charset="-128"/>
            </a:endParaRPr>
          </a:p>
        </p:txBody>
      </p:sp>
      <p:pic>
        <p:nvPicPr>
          <p:cNvPr id="3" name="図 2">
            <a:extLst>
              <a:ext uri="{FF2B5EF4-FFF2-40B4-BE49-F238E27FC236}">
                <a16:creationId xmlns:a16="http://schemas.microsoft.com/office/drawing/2014/main" id="{E6B8DF47-03B0-D324-0ABD-D48FF8028EEF}"/>
              </a:ext>
            </a:extLst>
          </p:cNvPr>
          <p:cNvPicPr>
            <a:picLocks noChangeAspect="1"/>
          </p:cNvPicPr>
          <p:nvPr/>
        </p:nvPicPr>
        <p:blipFill>
          <a:blip r:embed="rId4"/>
          <a:srcRect l="54346" r="21317"/>
          <a:stretch>
            <a:fillRect/>
          </a:stretch>
        </p:blipFill>
        <p:spPr>
          <a:xfrm rot="5400000">
            <a:off x="3741424" y="942479"/>
            <a:ext cx="1656184" cy="9077498"/>
          </a:xfrm>
          <a:prstGeom prst="rect">
            <a:avLst/>
          </a:prstGeom>
          <a:ln>
            <a:solidFill>
              <a:schemeClr val="bg1"/>
            </a:solidFill>
          </a:ln>
        </p:spPr>
      </p:pic>
      <p:sp>
        <p:nvSpPr>
          <p:cNvPr id="6" name="テキスト ボックス 5">
            <a:extLst>
              <a:ext uri="{FF2B5EF4-FFF2-40B4-BE49-F238E27FC236}">
                <a16:creationId xmlns:a16="http://schemas.microsoft.com/office/drawing/2014/main" id="{7FC5C971-BFEC-0E0C-E06A-F09B081FD68D}"/>
              </a:ext>
            </a:extLst>
          </p:cNvPr>
          <p:cNvSpPr txBox="1"/>
          <p:nvPr/>
        </p:nvSpPr>
        <p:spPr>
          <a:xfrm>
            <a:off x="107504" y="3481340"/>
            <a:ext cx="2808312" cy="1096262"/>
          </a:xfrm>
          <a:prstGeom prst="rect">
            <a:avLst/>
          </a:prstGeom>
          <a:noFill/>
        </p:spPr>
        <p:txBody>
          <a:bodyPr wrap="square">
            <a:spAutoFit/>
          </a:bodyPr>
          <a:lstStyle/>
          <a:p>
            <a:pPr>
              <a:lnSpc>
                <a:spcPct val="110000"/>
              </a:lnSpc>
            </a:pPr>
            <a:r>
              <a:rPr lang="ja-JP" altLang="ja-JP" sz="1200">
                <a:latin typeface="Yu Gothic Medium" panose="020B0400000000000000" pitchFamily="34" charset="-128"/>
                <a:ea typeface="Yu Gothic Medium" panose="020B0400000000000000" pitchFamily="34" charset="-128"/>
              </a:rPr>
              <a:t>障害を生活のしづらさとして捉え、子どもと家族を生活者として理解する。子どもの思いや好きなこと、家族の願いや生活状況を踏まえ、生活を起点に必要な支援を考える。</a:t>
            </a:r>
            <a:endParaRPr lang="ja-JP" altLang="en-US" sz="1200">
              <a:latin typeface="Yu Gothic Medium" panose="020B0400000000000000" pitchFamily="34" charset="-128"/>
              <a:ea typeface="Yu Gothic Medium" panose="020B0400000000000000" pitchFamily="34" charset="-128"/>
            </a:endParaRPr>
          </a:p>
        </p:txBody>
      </p:sp>
      <p:sp>
        <p:nvSpPr>
          <p:cNvPr id="8" name="テキスト ボックス 7">
            <a:extLst>
              <a:ext uri="{FF2B5EF4-FFF2-40B4-BE49-F238E27FC236}">
                <a16:creationId xmlns:a16="http://schemas.microsoft.com/office/drawing/2014/main" id="{463DA02D-DB60-1849-2156-D11D814F3E2B}"/>
              </a:ext>
            </a:extLst>
          </p:cNvPr>
          <p:cNvSpPr txBox="1"/>
          <p:nvPr/>
        </p:nvSpPr>
        <p:spPr>
          <a:xfrm>
            <a:off x="3167844" y="3474992"/>
            <a:ext cx="2808312" cy="1096262"/>
          </a:xfrm>
          <a:prstGeom prst="rect">
            <a:avLst/>
          </a:prstGeom>
          <a:noFill/>
        </p:spPr>
        <p:txBody>
          <a:bodyPr wrap="square">
            <a:spAutoFit/>
          </a:bodyPr>
          <a:lstStyle/>
          <a:p>
            <a:pPr>
              <a:lnSpc>
                <a:spcPct val="110000"/>
              </a:lnSpc>
            </a:pPr>
            <a:r>
              <a:rPr lang="ja-JP" altLang="ja-JP" sz="1200">
                <a:latin typeface="Yu Gothic Medium" panose="020B0400000000000000" pitchFamily="34" charset="-128"/>
                <a:ea typeface="Yu Gothic Medium" panose="020B0400000000000000" pitchFamily="34" charset="-128"/>
              </a:rPr>
              <a:t>困難を子どもや家族だけの問題とせず、社会的障壁の除去と合理的配慮を考える。本人への支援と、周囲の理解や関わり方、環境の調整を組み合わせ、活動と参加を支える。</a:t>
            </a:r>
            <a:endParaRPr lang="ja-JP" altLang="en-US" sz="1200">
              <a:latin typeface="Yu Gothic Medium" panose="020B0400000000000000" pitchFamily="34" charset="-128"/>
              <a:ea typeface="Yu Gothic Medium" panose="020B0400000000000000" pitchFamily="34" charset="-128"/>
            </a:endParaRPr>
          </a:p>
        </p:txBody>
      </p:sp>
      <p:sp>
        <p:nvSpPr>
          <p:cNvPr id="10" name="テキスト ボックス 9">
            <a:extLst>
              <a:ext uri="{FF2B5EF4-FFF2-40B4-BE49-F238E27FC236}">
                <a16:creationId xmlns:a16="http://schemas.microsoft.com/office/drawing/2014/main" id="{0AEC7C4F-CA10-A03C-D551-917A7F8174CD}"/>
              </a:ext>
            </a:extLst>
          </p:cNvPr>
          <p:cNvSpPr txBox="1"/>
          <p:nvPr/>
        </p:nvSpPr>
        <p:spPr>
          <a:xfrm>
            <a:off x="6228184" y="3474992"/>
            <a:ext cx="2808312" cy="893130"/>
          </a:xfrm>
          <a:prstGeom prst="rect">
            <a:avLst/>
          </a:prstGeom>
          <a:noFill/>
        </p:spPr>
        <p:txBody>
          <a:bodyPr wrap="square">
            <a:spAutoFit/>
          </a:bodyPr>
          <a:lstStyle/>
          <a:p>
            <a:pPr>
              <a:lnSpc>
                <a:spcPct val="110000"/>
              </a:lnSpc>
            </a:pPr>
            <a:r>
              <a:rPr lang="ja-JP" altLang="ja-JP" sz="1200">
                <a:latin typeface="Yu Gothic Medium" panose="020B0400000000000000" pitchFamily="34" charset="-128"/>
                <a:ea typeface="Yu Gothic Medium" panose="020B0400000000000000" pitchFamily="34" charset="-128"/>
              </a:rPr>
              <a:t>子どもの尊厳・主体性・権利を保障し、意思や意見を尊重する。家族と協働しながら、子どもの最善の利益を優先して、子どもとともに支援を考える。</a:t>
            </a:r>
            <a:endParaRPr lang="ja-JP" altLang="en-US" sz="1200">
              <a:latin typeface="Yu Gothic Medium" panose="020B0400000000000000" pitchFamily="34" charset="-128"/>
              <a:ea typeface="Yu Gothic Medium" panose="020B0400000000000000" pitchFamily="34" charset="-128"/>
            </a:endParaRPr>
          </a:p>
        </p:txBody>
      </p:sp>
      <p:sp>
        <p:nvSpPr>
          <p:cNvPr id="12" name="テキスト ボックス 11">
            <a:extLst>
              <a:ext uri="{FF2B5EF4-FFF2-40B4-BE49-F238E27FC236}">
                <a16:creationId xmlns:a16="http://schemas.microsoft.com/office/drawing/2014/main" id="{9BAB2F71-286B-DDEF-1624-A00F524C7FB6}"/>
              </a:ext>
            </a:extLst>
          </p:cNvPr>
          <p:cNvSpPr txBox="1"/>
          <p:nvPr/>
        </p:nvSpPr>
        <p:spPr>
          <a:xfrm>
            <a:off x="5872688" y="993502"/>
            <a:ext cx="3168352" cy="923330"/>
          </a:xfrm>
          <a:prstGeom prst="rect">
            <a:avLst/>
          </a:prstGeom>
          <a:solidFill>
            <a:srgbClr val="DFF8FF">
              <a:alpha val="4000"/>
            </a:srgbClr>
          </a:solidFill>
        </p:spPr>
        <p:txBody>
          <a:bodyPr wrap="square">
            <a:spAutoFit/>
          </a:bodyPr>
          <a:lstStyle/>
          <a:p>
            <a:endParaRPr lang="en-US" altLang="ja-JP" dirty="0"/>
          </a:p>
          <a:p>
            <a:endParaRPr lang="en-US" altLang="ja-JP" dirty="0"/>
          </a:p>
          <a:p>
            <a:endParaRPr lang="ja-JP" altLang="en-US"/>
          </a:p>
        </p:txBody>
      </p:sp>
      <p:sp>
        <p:nvSpPr>
          <p:cNvPr id="13" name="テキスト ボックス 12">
            <a:extLst>
              <a:ext uri="{FF2B5EF4-FFF2-40B4-BE49-F238E27FC236}">
                <a16:creationId xmlns:a16="http://schemas.microsoft.com/office/drawing/2014/main" id="{3F76F418-0B59-FC9D-D80C-277C239587D1}"/>
              </a:ext>
            </a:extLst>
          </p:cNvPr>
          <p:cNvSpPr txBox="1"/>
          <p:nvPr/>
        </p:nvSpPr>
        <p:spPr>
          <a:xfrm>
            <a:off x="6109394" y="973140"/>
            <a:ext cx="2978551" cy="893130"/>
          </a:xfrm>
          <a:prstGeom prst="rect">
            <a:avLst/>
          </a:prstGeom>
          <a:solidFill>
            <a:schemeClr val="bg1">
              <a:alpha val="0"/>
            </a:schemeClr>
          </a:solidFill>
        </p:spPr>
        <p:txBody>
          <a:bodyPr wrap="square">
            <a:spAutoFit/>
          </a:bodyPr>
          <a:lstStyle/>
          <a:p>
            <a:pPr>
              <a:lnSpc>
                <a:spcPct val="110000"/>
              </a:lnSpc>
            </a:pPr>
            <a:r>
              <a:rPr lang="ja-JP" altLang="ja-JP" sz="1200">
                <a:latin typeface="Yu Gothic Medium" panose="020B0400000000000000" pitchFamily="34" charset="-128"/>
                <a:ea typeface="Yu Gothic Medium" panose="020B0400000000000000" pitchFamily="34" charset="-128"/>
              </a:rPr>
              <a:t>子どもの状態だけでなく、活動・参加・環境などの相互作用から生活全体を捉え</a:t>
            </a:r>
            <a:r>
              <a:rPr lang="ja-JP" altLang="en-US" sz="1200">
                <a:latin typeface="Yu Gothic Medium" panose="020B0400000000000000" pitchFamily="34" charset="-128"/>
                <a:ea typeface="Yu Gothic Medium" panose="020B0400000000000000" pitchFamily="34" charset="-128"/>
              </a:rPr>
              <a:t>、</a:t>
            </a:r>
            <a:r>
              <a:rPr lang="ja-JP" altLang="ja-JP" sz="1200">
                <a:latin typeface="Yu Gothic Medium" panose="020B0400000000000000" pitchFamily="34" charset="-128"/>
                <a:ea typeface="Yu Gothic Medium" panose="020B0400000000000000" pitchFamily="34" charset="-128"/>
              </a:rPr>
              <a:t>家族の生活状況や周囲との関係も含め、総合的に理解する。</a:t>
            </a:r>
            <a:endParaRPr lang="ja-JP" altLang="en-US" sz="1200">
              <a:latin typeface="Yu Gothic Medium" panose="020B0400000000000000" pitchFamily="34" charset="-128"/>
              <a:ea typeface="Yu Gothic Medium" panose="020B0400000000000000" pitchFamily="34" charset="-128"/>
            </a:endParaRPr>
          </a:p>
        </p:txBody>
      </p:sp>
      <p:pic>
        <p:nvPicPr>
          <p:cNvPr id="15" name="図 14">
            <a:extLst>
              <a:ext uri="{FF2B5EF4-FFF2-40B4-BE49-F238E27FC236}">
                <a16:creationId xmlns:a16="http://schemas.microsoft.com/office/drawing/2014/main" id="{759133FF-D72D-84E8-B163-BB98FBB093EB}"/>
              </a:ext>
            </a:extLst>
          </p:cNvPr>
          <p:cNvPicPr>
            <a:picLocks noChangeAspect="1"/>
          </p:cNvPicPr>
          <p:nvPr/>
        </p:nvPicPr>
        <p:blipFill>
          <a:blip r:embed="rId5"/>
          <a:srcRect l="48801" t="1701" r="46350" b="1701"/>
          <a:stretch>
            <a:fillRect/>
          </a:stretch>
        </p:blipFill>
        <p:spPr>
          <a:xfrm rot="5400000">
            <a:off x="4369673" y="-1336920"/>
            <a:ext cx="338150" cy="9077497"/>
          </a:xfrm>
          <a:prstGeom prst="rect">
            <a:avLst/>
          </a:prstGeom>
        </p:spPr>
      </p:pic>
      <p:pic>
        <p:nvPicPr>
          <p:cNvPr id="16" name="図 15">
            <a:extLst>
              <a:ext uri="{FF2B5EF4-FFF2-40B4-BE49-F238E27FC236}">
                <a16:creationId xmlns:a16="http://schemas.microsoft.com/office/drawing/2014/main" id="{4AECC8E4-B69D-6DE6-6DD0-A82725152090}"/>
              </a:ext>
            </a:extLst>
          </p:cNvPr>
          <p:cNvPicPr>
            <a:picLocks noChangeAspect="1"/>
          </p:cNvPicPr>
          <p:nvPr/>
        </p:nvPicPr>
        <p:blipFill>
          <a:blip r:embed="rId5"/>
          <a:srcRect l="19216" t="77434" r="75348" b="2240"/>
          <a:stretch>
            <a:fillRect/>
          </a:stretch>
        </p:blipFill>
        <p:spPr>
          <a:xfrm rot="5400000">
            <a:off x="7237202" y="-795153"/>
            <a:ext cx="560112" cy="2815729"/>
          </a:xfrm>
          <a:prstGeom prst="rect">
            <a:avLst/>
          </a:prstGeom>
          <a:ln>
            <a:solidFill>
              <a:schemeClr val="bg1"/>
            </a:solidFill>
          </a:ln>
        </p:spPr>
      </p:pic>
      <p:pic>
        <p:nvPicPr>
          <p:cNvPr id="22" name="図 21">
            <a:extLst>
              <a:ext uri="{FF2B5EF4-FFF2-40B4-BE49-F238E27FC236}">
                <a16:creationId xmlns:a16="http://schemas.microsoft.com/office/drawing/2014/main" id="{A5FC7C81-8C0F-F706-2D99-FD46D7659F08}"/>
              </a:ext>
            </a:extLst>
          </p:cNvPr>
          <p:cNvPicPr>
            <a:picLocks noChangeAspect="1"/>
          </p:cNvPicPr>
          <p:nvPr/>
        </p:nvPicPr>
        <p:blipFill>
          <a:blip r:embed="rId4"/>
          <a:srcRect l="38474" r="56235"/>
          <a:stretch>
            <a:fillRect/>
          </a:stretch>
        </p:blipFill>
        <p:spPr>
          <a:xfrm rot="5400000">
            <a:off x="4351059" y="-1626407"/>
            <a:ext cx="323832" cy="8994486"/>
          </a:xfrm>
          <a:prstGeom prst="rect">
            <a:avLst/>
          </a:prstGeom>
        </p:spPr>
      </p:pic>
    </p:spTree>
    <p:extLst>
      <p:ext uri="{BB962C8B-B14F-4D97-AF65-F5344CB8AC3E}">
        <p14:creationId xmlns:p14="http://schemas.microsoft.com/office/powerpoint/2010/main" val="189332888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BF958350-72CF-E02C-104F-522703B28E05}"/>
              </a:ext>
            </a:extLst>
          </p:cNvPr>
          <p:cNvSpPr/>
          <p:nvPr/>
        </p:nvSpPr>
        <p:spPr>
          <a:xfrm>
            <a:off x="467544" y="476672"/>
            <a:ext cx="648072" cy="22322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eaLnBrk="0" fontAlgn="base" hangingPunct="0">
              <a:spcBef>
                <a:spcPct val="0"/>
              </a:spcBef>
              <a:spcAft>
                <a:spcPct val="0"/>
              </a:spcAft>
            </a:pPr>
            <a:r>
              <a:rPr kumimoji="0" lang="ja-JP" altLang="en-US" sz="2000">
                <a:solidFill>
                  <a:prstClr val="white"/>
                </a:solidFill>
                <a:latin typeface="Yu Gothic Medium" panose="020B0400000000000000" pitchFamily="34" charset="-128"/>
                <a:ea typeface="Yu Gothic Medium" panose="020B0400000000000000" pitchFamily="34" charset="-128"/>
              </a:rPr>
              <a:t>獲得目標</a:t>
            </a:r>
            <a:endParaRPr kumimoji="0" lang="en-US" altLang="ja-JP" sz="2000" dirty="0">
              <a:solidFill>
                <a:prstClr val="white"/>
              </a:solidFill>
              <a:latin typeface="Yu Gothic Medium" panose="020B0400000000000000" pitchFamily="34" charset="-128"/>
              <a:ea typeface="Yu Gothic Medium" panose="020B0400000000000000" pitchFamily="34" charset="-128"/>
            </a:endParaRPr>
          </a:p>
        </p:txBody>
      </p:sp>
      <p:sp>
        <p:nvSpPr>
          <p:cNvPr id="4" name="正方形/長方形 3">
            <a:extLst>
              <a:ext uri="{FF2B5EF4-FFF2-40B4-BE49-F238E27FC236}">
                <a16:creationId xmlns:a16="http://schemas.microsoft.com/office/drawing/2014/main" id="{DE8F0620-0D8A-8752-6779-6FC9A476C17B}"/>
              </a:ext>
            </a:extLst>
          </p:cNvPr>
          <p:cNvSpPr/>
          <p:nvPr/>
        </p:nvSpPr>
        <p:spPr>
          <a:xfrm>
            <a:off x="467544" y="2852936"/>
            <a:ext cx="648072" cy="33843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eaLnBrk="0" fontAlgn="base" hangingPunct="0">
              <a:spcBef>
                <a:spcPct val="0"/>
              </a:spcBef>
              <a:spcAft>
                <a:spcPct val="0"/>
              </a:spcAft>
            </a:pPr>
            <a:r>
              <a:rPr kumimoji="0" lang="ja-JP" altLang="en-US" sz="2000">
                <a:solidFill>
                  <a:prstClr val="white"/>
                </a:solidFill>
                <a:latin typeface="Yu Gothic Medium" panose="020B0400000000000000" pitchFamily="34" charset="-128"/>
                <a:ea typeface="Yu Gothic Medium" panose="020B0400000000000000" pitchFamily="34" charset="-128"/>
              </a:rPr>
              <a:t>内容</a:t>
            </a:r>
            <a:endParaRPr kumimoji="0" lang="en-US" altLang="ja-JP" sz="2000" dirty="0">
              <a:solidFill>
                <a:prstClr val="white"/>
              </a:solidFill>
              <a:latin typeface="Yu Gothic Medium" panose="020B0400000000000000" pitchFamily="34" charset="-128"/>
              <a:ea typeface="Yu Gothic Medium" panose="020B0400000000000000" pitchFamily="34" charset="-128"/>
            </a:endParaRPr>
          </a:p>
        </p:txBody>
      </p:sp>
      <p:sp>
        <p:nvSpPr>
          <p:cNvPr id="5" name="正方形/長方形 4">
            <a:extLst>
              <a:ext uri="{FF2B5EF4-FFF2-40B4-BE49-F238E27FC236}">
                <a16:creationId xmlns:a16="http://schemas.microsoft.com/office/drawing/2014/main" id="{C758555E-8DA5-D80E-1BE2-DC86A9D84139}"/>
              </a:ext>
            </a:extLst>
          </p:cNvPr>
          <p:cNvSpPr/>
          <p:nvPr/>
        </p:nvSpPr>
        <p:spPr>
          <a:xfrm>
            <a:off x="1115616" y="476672"/>
            <a:ext cx="7416824" cy="2232248"/>
          </a:xfrm>
          <a:prstGeom prst="rect">
            <a:avLst/>
          </a:prstGeom>
          <a:solidFill>
            <a:schemeClr val="bg1"/>
          </a:solid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buNone/>
            </a:pPr>
            <a:r>
              <a:rPr lang="ja-JP" altLang="en-US" sz="2400" b="1">
                <a:solidFill>
                  <a:schemeClr val="accent5">
                    <a:lumMod val="75000"/>
                  </a:schemeClr>
                </a:solidFill>
                <a:latin typeface="Yu Gothic Medium"/>
                <a:ea typeface="Yu Gothic Medium"/>
                <a:cs typeface="Yu Gothic Medium"/>
              </a:rPr>
              <a:t>児童期における</a:t>
            </a:r>
            <a:r>
              <a:rPr lang="ja-JP" altLang="en-US" sz="2400" b="1" u="sng">
                <a:solidFill>
                  <a:schemeClr val="accent5">
                    <a:lumMod val="75000"/>
                  </a:schemeClr>
                </a:solidFill>
                <a:latin typeface="Yu Gothic Medium"/>
                <a:ea typeface="Yu Gothic Medium"/>
                <a:cs typeface="Yu Gothic Medium"/>
              </a:rPr>
              <a:t>相談支援の目指す方向性</a:t>
            </a:r>
            <a:r>
              <a:rPr lang="ja-JP" altLang="en-US" sz="2400" b="1">
                <a:solidFill>
                  <a:schemeClr val="accent5">
                    <a:lumMod val="75000"/>
                  </a:schemeClr>
                </a:solidFill>
                <a:latin typeface="Yu Gothic Medium"/>
                <a:ea typeface="Yu Gothic Medium"/>
                <a:cs typeface="Yu Gothic Medium"/>
              </a:rPr>
              <a:t>と、相談支援専門員と児童発達支援管理責任者が、</a:t>
            </a:r>
            <a:r>
              <a:rPr lang="ja-JP" altLang="en-US" sz="2400" b="1" u="sng">
                <a:solidFill>
                  <a:schemeClr val="accent5">
                    <a:lumMod val="75000"/>
                  </a:schemeClr>
                </a:solidFill>
                <a:latin typeface="Yu Gothic Medium"/>
                <a:ea typeface="Yu Gothic Medium"/>
                <a:cs typeface="Yu Gothic Medium"/>
              </a:rPr>
              <a:t>それぞれの専門性を生かして協働する意義</a:t>
            </a:r>
            <a:r>
              <a:rPr lang="ja-JP" altLang="en-US" sz="2400" b="1">
                <a:solidFill>
                  <a:schemeClr val="accent5">
                    <a:lumMod val="75000"/>
                  </a:schemeClr>
                </a:solidFill>
                <a:latin typeface="Yu Gothic Medium"/>
                <a:ea typeface="Yu Gothic Medium"/>
                <a:cs typeface="Yu Gothic Medium"/>
              </a:rPr>
              <a:t>について理解できる。</a:t>
            </a:r>
            <a:endParaRPr lang="ja-JP" altLang="en-US" sz="2400" b="1" dirty="0">
              <a:solidFill>
                <a:schemeClr val="accent5">
                  <a:lumMod val="75000"/>
                </a:schemeClr>
              </a:solidFill>
              <a:latin typeface="Yu Gothic Medium"/>
              <a:ea typeface="Yu Gothic Medium"/>
              <a:cs typeface="Yu Gothic Medium"/>
            </a:endParaRPr>
          </a:p>
        </p:txBody>
      </p:sp>
      <p:sp>
        <p:nvSpPr>
          <p:cNvPr id="6" name="正方形/長方形 5">
            <a:extLst>
              <a:ext uri="{FF2B5EF4-FFF2-40B4-BE49-F238E27FC236}">
                <a16:creationId xmlns:a16="http://schemas.microsoft.com/office/drawing/2014/main" id="{5BEEC23C-A875-2D5B-094E-3F24E9ECE987}"/>
              </a:ext>
            </a:extLst>
          </p:cNvPr>
          <p:cNvSpPr/>
          <p:nvPr/>
        </p:nvSpPr>
        <p:spPr>
          <a:xfrm>
            <a:off x="1115616" y="2852936"/>
            <a:ext cx="7416824" cy="3384376"/>
          </a:xfrm>
          <a:prstGeom prst="rect">
            <a:avLst/>
          </a:prstGeom>
          <a:noFill/>
          <a:ln w="127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Clr>
                <a:schemeClr val="accent5"/>
              </a:buClr>
              <a:buFont typeface="Arial" panose="020B0604020202020204" pitchFamily="34" charset="0"/>
              <a:buChar char="•"/>
            </a:pPr>
            <a:r>
              <a:rPr lang="ja-JP" altLang="ja-JP" sz="2000">
                <a:solidFill>
                  <a:schemeClr val="tx1"/>
                </a:solidFill>
                <a:latin typeface="Yu Gothic Medium" panose="020B0400000000000000" pitchFamily="34" charset="-128"/>
                <a:ea typeface="Yu Gothic Medium" panose="020B0400000000000000" pitchFamily="34" charset="-128"/>
              </a:rPr>
              <a:t>児童期における相談支援の現状</a:t>
            </a:r>
            <a:r>
              <a:rPr lang="ja-JP" altLang="en-US" sz="2000">
                <a:solidFill>
                  <a:schemeClr val="tx1"/>
                </a:solidFill>
                <a:latin typeface="Yu Gothic Medium" panose="020B0400000000000000" pitchFamily="34" charset="-128"/>
                <a:ea typeface="Yu Gothic Medium" panose="020B0400000000000000" pitchFamily="34" charset="-128"/>
              </a:rPr>
              <a:t>と課題</a:t>
            </a:r>
            <a:br>
              <a:rPr lang="ja-JP" altLang="ja-JP" sz="2000">
                <a:solidFill>
                  <a:schemeClr val="tx1"/>
                </a:solidFill>
                <a:latin typeface="Yu Gothic Medium" panose="020B0400000000000000" pitchFamily="34" charset="-128"/>
                <a:ea typeface="Yu Gothic Medium" panose="020B0400000000000000" pitchFamily="34" charset="-128"/>
              </a:rPr>
            </a:br>
            <a:r>
              <a:rPr lang="ja-JP" altLang="ja-JP" sz="2000">
                <a:solidFill>
                  <a:schemeClr val="tx1"/>
                </a:solidFill>
                <a:latin typeface="Yu Gothic Medium" panose="020B0400000000000000" pitchFamily="34" charset="-128"/>
                <a:ea typeface="Yu Gothic Medium" panose="020B0400000000000000" pitchFamily="34" charset="-128"/>
              </a:rPr>
              <a:t>（相談支援体制・セルフプラン等）</a:t>
            </a:r>
            <a:endParaRPr lang="en-US" altLang="ja-JP" sz="2000" dirty="0">
              <a:solidFill>
                <a:schemeClr val="tx1"/>
              </a:solidFill>
              <a:latin typeface="Yu Gothic Medium" panose="020B0400000000000000" pitchFamily="34" charset="-128"/>
              <a:ea typeface="Yu Gothic Medium" panose="020B0400000000000000" pitchFamily="34" charset="-128"/>
            </a:endParaRPr>
          </a:p>
          <a:p>
            <a:pPr marL="342900" lvl="0" indent="-342900">
              <a:lnSpc>
                <a:spcPct val="150000"/>
              </a:lnSpc>
              <a:buClr>
                <a:schemeClr val="accent5"/>
              </a:buClr>
              <a:buFont typeface="Arial" panose="020B0604020202020204" pitchFamily="34" charset="0"/>
              <a:buChar char="•"/>
            </a:pPr>
            <a:r>
              <a:rPr lang="ja-JP" altLang="ja-JP" sz="2000">
                <a:solidFill>
                  <a:schemeClr val="tx1"/>
                </a:solidFill>
                <a:latin typeface="Yu Gothic Medium" panose="020B0400000000000000" pitchFamily="34" charset="-128"/>
                <a:ea typeface="Yu Gothic Medium" panose="020B0400000000000000" pitchFamily="34" charset="-128"/>
              </a:rPr>
              <a:t>児童期における相談支援の目指す方向性</a:t>
            </a:r>
            <a:br>
              <a:rPr lang="ja-JP" altLang="ja-JP" sz="2000">
                <a:solidFill>
                  <a:schemeClr val="tx1"/>
                </a:solidFill>
                <a:latin typeface="Yu Gothic Medium" panose="020B0400000000000000" pitchFamily="34" charset="-128"/>
                <a:ea typeface="Yu Gothic Medium" panose="020B0400000000000000" pitchFamily="34" charset="-128"/>
              </a:rPr>
            </a:br>
            <a:r>
              <a:rPr lang="ja-JP" altLang="ja-JP" sz="2000">
                <a:solidFill>
                  <a:schemeClr val="tx1"/>
                </a:solidFill>
                <a:latin typeface="Yu Gothic Medium" panose="020B0400000000000000" pitchFamily="34" charset="-128"/>
                <a:ea typeface="Yu Gothic Medium" panose="020B0400000000000000" pitchFamily="34" charset="-128"/>
              </a:rPr>
              <a:t>（基本理念・基本的視点）</a:t>
            </a:r>
          </a:p>
          <a:p>
            <a:pPr marL="342900" lvl="0" indent="-342900">
              <a:lnSpc>
                <a:spcPct val="150000"/>
              </a:lnSpc>
              <a:buClr>
                <a:schemeClr val="accent5"/>
              </a:buClr>
              <a:buFont typeface="Arial" panose="020B0604020202020204" pitchFamily="34" charset="0"/>
              <a:buChar char="•"/>
            </a:pPr>
            <a:r>
              <a:rPr lang="ja-JP" altLang="ja-JP" sz="2000">
                <a:solidFill>
                  <a:schemeClr val="tx1"/>
                </a:solidFill>
                <a:latin typeface="Yu Gothic Medium" panose="020B0400000000000000" pitchFamily="34" charset="-128"/>
                <a:ea typeface="Yu Gothic Medium" panose="020B0400000000000000" pitchFamily="34" charset="-128"/>
              </a:rPr>
              <a:t>相談支援専門員と児童発達支援管理責任者の役割と協働</a:t>
            </a:r>
            <a:br>
              <a:rPr lang="ja-JP" altLang="ja-JP" sz="2000">
                <a:solidFill>
                  <a:schemeClr val="tx1"/>
                </a:solidFill>
                <a:latin typeface="Yu Gothic Medium" panose="020B0400000000000000" pitchFamily="34" charset="-128"/>
                <a:ea typeface="Yu Gothic Medium" panose="020B0400000000000000" pitchFamily="34" charset="-128"/>
              </a:rPr>
            </a:br>
            <a:r>
              <a:rPr lang="ja-JP" altLang="ja-JP" sz="2000">
                <a:solidFill>
                  <a:schemeClr val="tx1"/>
                </a:solidFill>
                <a:latin typeface="Yu Gothic Medium" panose="020B0400000000000000" pitchFamily="34" charset="-128"/>
                <a:ea typeface="Yu Gothic Medium" panose="020B0400000000000000" pitchFamily="34" charset="-128"/>
              </a:rPr>
              <a:t>（専門性・計画の連動・支援会議）</a:t>
            </a:r>
          </a:p>
        </p:txBody>
      </p:sp>
      <p:sp>
        <p:nvSpPr>
          <p:cNvPr id="2" name="正方形/長方形 1">
            <a:extLst>
              <a:ext uri="{FF2B5EF4-FFF2-40B4-BE49-F238E27FC236}">
                <a16:creationId xmlns:a16="http://schemas.microsoft.com/office/drawing/2014/main" id="{F022E20B-5E51-84BC-8563-9D61180F6D4C}"/>
              </a:ext>
            </a:extLst>
          </p:cNvPr>
          <p:cNvSpPr/>
          <p:nvPr/>
        </p:nvSpPr>
        <p:spPr>
          <a:xfrm>
            <a:off x="5292080" y="152636"/>
            <a:ext cx="3240360" cy="25202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eaLnBrk="0" fontAlgn="base" hangingPunct="0">
              <a:spcBef>
                <a:spcPct val="0"/>
              </a:spcBef>
              <a:spcAft>
                <a:spcPct val="0"/>
              </a:spcAft>
            </a:pPr>
            <a:r>
              <a:rPr kumimoji="0" lang="ja-JP" altLang="en-US" sz="1200">
                <a:solidFill>
                  <a:prstClr val="white"/>
                </a:solidFill>
                <a:latin typeface="Yu Gothic Medium" panose="020B0400000000000000" pitchFamily="34" charset="-128"/>
                <a:ea typeface="Yu Gothic Medium" panose="020B0400000000000000" pitchFamily="34" charset="-128"/>
              </a:rPr>
              <a:t>各都道府県で実施する際の目標設定と内容</a:t>
            </a:r>
            <a:endParaRPr kumimoji="0" lang="en-US" altLang="ja-JP" sz="1200" dirty="0">
              <a:solidFill>
                <a:prstClr val="white"/>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13301206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40559-9D31-8091-2FA8-DA38A0D370D8}"/>
            </a:ext>
          </a:extLst>
        </p:cNvPr>
        <p:cNvGrpSpPr/>
        <p:nvPr/>
      </p:nvGrpSpPr>
      <p:grpSpPr>
        <a:xfrm>
          <a:off x="0" y="0"/>
          <a:ext cx="0" cy="0"/>
          <a:chOff x="0" y="0"/>
          <a:chExt cx="0" cy="0"/>
        </a:xfrm>
      </p:grpSpPr>
      <p:sp>
        <p:nvSpPr>
          <p:cNvPr id="3" name="PlaceHolder 1">
            <a:extLst>
              <a:ext uri="{FF2B5EF4-FFF2-40B4-BE49-F238E27FC236}">
                <a16:creationId xmlns:a16="http://schemas.microsoft.com/office/drawing/2014/main" id="{E8057428-C70C-3138-B0A4-B0367CCD8EB0}"/>
              </a:ext>
            </a:extLst>
          </p:cNvPr>
          <p:cNvSpPr txBox="1">
            <a:spLocks/>
          </p:cNvSpPr>
          <p:nvPr/>
        </p:nvSpPr>
        <p:spPr>
          <a:xfrm>
            <a:off x="611560" y="116632"/>
            <a:ext cx="8229600" cy="504045"/>
          </a:xfrm>
          <a:prstGeom prst="rect">
            <a:avLst/>
          </a:prstGeom>
          <a:noFill/>
          <a:ln w="0">
            <a:noFill/>
          </a:ln>
        </p:spPr>
        <p:txBody>
          <a:bodyPr vert="horz" lIns="38160" tIns="19080" rIns="57240" bIns="19080" rtlCol="0" anchor="ctr">
            <a:normAutofit/>
          </a:bodyPr>
          <a:lstStyle>
            <a:lvl1pPr algn="l" defTabSz="914400" rtl="0" eaLnBrk="1" latinLnBrk="0" hangingPunct="1">
              <a:spcBef>
                <a:spcPct val="0"/>
              </a:spcBef>
              <a:buNone/>
              <a:defRPr kumimoji="1" sz="2000" b="0" i="0" kern="1200">
                <a:solidFill>
                  <a:schemeClr val="tx1"/>
                </a:solidFill>
                <a:latin typeface="Yu Gothic Medium" panose="020B0400000000000000" pitchFamily="34" charset="-128"/>
                <a:ea typeface="Yu Gothic Medium" panose="020B0400000000000000" pitchFamily="34" charset="-128"/>
                <a:cs typeface="メイリオ" panose="020B0604030504040204" pitchFamily="50" charset="-128"/>
              </a:defRPr>
            </a:lvl1pPr>
          </a:lstStyle>
          <a:p>
            <a:r>
              <a:rPr lang="ja-JP">
                <a:solidFill>
                  <a:schemeClr val="dk1"/>
                </a:solidFill>
                <a:latin typeface="Yu Gothic Medium"/>
                <a:ea typeface="Yu Gothic Medium"/>
              </a:rPr>
              <a:t>相談支援専門員の専門性</a:t>
            </a:r>
            <a:endParaRPr lang="en-US" dirty="0">
              <a:solidFill>
                <a:schemeClr val="dk1"/>
              </a:solidFill>
              <a:latin typeface="Yu Gothic Medium"/>
            </a:endParaRPr>
          </a:p>
        </p:txBody>
      </p:sp>
      <p:pic>
        <p:nvPicPr>
          <p:cNvPr id="2" name="Picture 2">
            <a:extLst>
              <a:ext uri="{FF2B5EF4-FFF2-40B4-BE49-F238E27FC236}">
                <a16:creationId xmlns:a16="http://schemas.microsoft.com/office/drawing/2014/main" id="{256ABAF5-C55E-B081-AFD9-160088D4B03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1628800"/>
            <a:ext cx="9144000" cy="4392488"/>
          </a:xfrm>
          <a:prstGeom prst="rect">
            <a:avLst/>
          </a:prstGeom>
        </p:spPr>
      </p:pic>
      <p:sp>
        <p:nvSpPr>
          <p:cNvPr id="4" name="テキスト ボックス 3">
            <a:extLst>
              <a:ext uri="{FF2B5EF4-FFF2-40B4-BE49-F238E27FC236}">
                <a16:creationId xmlns:a16="http://schemas.microsoft.com/office/drawing/2014/main" id="{4C67E7AC-812E-18AA-2086-3114472586C2}"/>
              </a:ext>
            </a:extLst>
          </p:cNvPr>
          <p:cNvSpPr txBox="1"/>
          <p:nvPr/>
        </p:nvSpPr>
        <p:spPr>
          <a:xfrm>
            <a:off x="323528" y="816174"/>
            <a:ext cx="8517632" cy="1017779"/>
          </a:xfrm>
          <a:prstGeom prst="rect">
            <a:avLst/>
          </a:prstGeom>
          <a:noFill/>
        </p:spPr>
        <p:txBody>
          <a:bodyPr wrap="square" rtlCol="0">
            <a:spAutoFit/>
          </a:bodyPr>
          <a:lstStyle/>
          <a:p>
            <a:pPr>
              <a:lnSpc>
                <a:spcPct val="130000"/>
              </a:lnSpc>
            </a:pPr>
            <a:r>
              <a:rPr kumimoji="1" lang="ja-JP" altLang="en-US" sz="2400" b="1">
                <a:solidFill>
                  <a:schemeClr val="accent5">
                    <a:lumMod val="75000"/>
                  </a:schemeClr>
                </a:solidFill>
                <a:latin typeface="Yu Gothic Medium" panose="020B0400000000000000" pitchFamily="34" charset="-128"/>
                <a:ea typeface="Yu Gothic Medium" panose="020B0400000000000000" pitchFamily="34" charset="-128"/>
              </a:rPr>
              <a:t>個人の</a:t>
            </a:r>
            <a:r>
              <a:rPr lang="en-US" altLang="ja-JP" sz="2400" b="1" dirty="0">
                <a:solidFill>
                  <a:schemeClr val="accent5">
                    <a:lumMod val="75000"/>
                  </a:schemeClr>
                </a:solidFill>
                <a:latin typeface="Yu Gothic Medium" panose="020B0400000000000000" pitchFamily="34" charset="-128"/>
                <a:ea typeface="Yu Gothic Medium" panose="020B0400000000000000" pitchFamily="34" charset="-128"/>
              </a:rPr>
              <a:t>『</a:t>
            </a:r>
            <a:r>
              <a:rPr lang="ja-JP" altLang="en-US" sz="2400" b="1">
                <a:solidFill>
                  <a:schemeClr val="accent5">
                    <a:lumMod val="75000"/>
                  </a:schemeClr>
                </a:solidFill>
                <a:latin typeface="Yu Gothic Medium" panose="020B0400000000000000" pitchFamily="34" charset="-128"/>
                <a:ea typeface="Yu Gothic Medium" panose="020B0400000000000000" pitchFamily="34" charset="-128"/>
              </a:rPr>
              <a:t>意思</a:t>
            </a:r>
            <a:r>
              <a:rPr lang="en-US" altLang="ja-JP" sz="2400" b="1" dirty="0">
                <a:solidFill>
                  <a:schemeClr val="accent5">
                    <a:lumMod val="75000"/>
                  </a:schemeClr>
                </a:solidFill>
                <a:latin typeface="Yu Gothic Medium" panose="020B0400000000000000" pitchFamily="34" charset="-128"/>
                <a:ea typeface="Yu Gothic Medium" panose="020B0400000000000000" pitchFamily="34" charset="-128"/>
              </a:rPr>
              <a:t>』</a:t>
            </a:r>
            <a:r>
              <a:rPr lang="ja-JP" altLang="en-US" sz="2400" b="1">
                <a:solidFill>
                  <a:schemeClr val="accent5">
                    <a:lumMod val="75000"/>
                  </a:schemeClr>
                </a:solidFill>
                <a:latin typeface="Yu Gothic Medium" panose="020B0400000000000000" pitchFamily="34" charset="-128"/>
                <a:ea typeface="Yu Gothic Medium" panose="020B0400000000000000" pitchFamily="34" charset="-128"/>
              </a:rPr>
              <a:t>を中心に据え、多角的な視点で生活全般を</a:t>
            </a:r>
            <a:endParaRPr lang="en-US" altLang="ja-JP" sz="2400" b="1" dirty="0">
              <a:solidFill>
                <a:schemeClr val="accent5">
                  <a:lumMod val="75000"/>
                </a:schemeClr>
              </a:solidFill>
              <a:latin typeface="Yu Gothic Medium" panose="020B0400000000000000" pitchFamily="34" charset="-128"/>
              <a:ea typeface="Yu Gothic Medium" panose="020B0400000000000000" pitchFamily="34" charset="-128"/>
            </a:endParaRPr>
          </a:p>
          <a:p>
            <a:pPr>
              <a:lnSpc>
                <a:spcPct val="130000"/>
              </a:lnSpc>
            </a:pPr>
            <a:r>
              <a:rPr lang="ja-JP" altLang="en-US" sz="2400" b="1">
                <a:solidFill>
                  <a:schemeClr val="accent5">
                    <a:lumMod val="75000"/>
                  </a:schemeClr>
                </a:solidFill>
                <a:latin typeface="Yu Gothic Medium" panose="020B0400000000000000" pitchFamily="34" charset="-128"/>
                <a:ea typeface="Yu Gothic Medium" panose="020B0400000000000000" pitchFamily="34" charset="-128"/>
              </a:rPr>
              <a:t>アセスメントする</a:t>
            </a:r>
            <a:endParaRPr kumimoji="1" lang="ja-JP" altLang="en-US" sz="2400" b="1">
              <a:solidFill>
                <a:schemeClr val="accent5">
                  <a:lumMod val="75000"/>
                </a:schemeClr>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49829179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EC4E8-82BA-3B1D-5376-9CC7AAEBDCD0}"/>
            </a:ext>
          </a:extLst>
        </p:cNvPr>
        <p:cNvGrpSpPr/>
        <p:nvPr/>
      </p:nvGrpSpPr>
      <p:grpSpPr>
        <a:xfrm>
          <a:off x="0" y="0"/>
          <a:ext cx="0" cy="0"/>
          <a:chOff x="0" y="0"/>
          <a:chExt cx="0" cy="0"/>
        </a:xfrm>
      </p:grpSpPr>
      <p:sp>
        <p:nvSpPr>
          <p:cNvPr id="8" name="角丸四角形 7">
            <a:extLst>
              <a:ext uri="{FF2B5EF4-FFF2-40B4-BE49-F238E27FC236}">
                <a16:creationId xmlns:a16="http://schemas.microsoft.com/office/drawing/2014/main" id="{BAEAC470-1ECF-3252-675E-320D0D7B2E4E}"/>
              </a:ext>
            </a:extLst>
          </p:cNvPr>
          <p:cNvSpPr/>
          <p:nvPr/>
        </p:nvSpPr>
        <p:spPr>
          <a:xfrm>
            <a:off x="343054" y="5689917"/>
            <a:ext cx="8261394" cy="484070"/>
          </a:xfrm>
          <a:prstGeom prst="roundRect">
            <a:avLst>
              <a:gd name="adj" fmla="val 43198"/>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prstClr val="white"/>
              </a:solidFill>
              <a:latin typeface="Hiragino Sans W4" panose="020B0400000000000000" pitchFamily="34" charset="-128"/>
              <a:ea typeface="Hiragino Sans W4" panose="020B0400000000000000" pitchFamily="34" charset="-128"/>
            </a:endParaRPr>
          </a:p>
        </p:txBody>
      </p:sp>
      <p:sp>
        <p:nvSpPr>
          <p:cNvPr id="3" name="PlaceHolder 1">
            <a:extLst>
              <a:ext uri="{FF2B5EF4-FFF2-40B4-BE49-F238E27FC236}">
                <a16:creationId xmlns:a16="http://schemas.microsoft.com/office/drawing/2014/main" id="{D18187AC-A508-DD17-A8BE-A9226154FE6F}"/>
              </a:ext>
            </a:extLst>
          </p:cNvPr>
          <p:cNvSpPr txBox="1">
            <a:spLocks/>
          </p:cNvSpPr>
          <p:nvPr/>
        </p:nvSpPr>
        <p:spPr>
          <a:xfrm>
            <a:off x="611560" y="116632"/>
            <a:ext cx="8229600" cy="504045"/>
          </a:xfrm>
          <a:prstGeom prst="rect">
            <a:avLst/>
          </a:prstGeom>
          <a:noFill/>
          <a:ln w="0">
            <a:noFill/>
          </a:ln>
        </p:spPr>
        <p:txBody>
          <a:bodyPr vert="horz" lIns="38160" tIns="19080" rIns="57240" bIns="19080" rtlCol="0" anchor="ctr">
            <a:normAutofit/>
          </a:bodyPr>
          <a:lstStyle>
            <a:lvl1pPr algn="l" defTabSz="914400" rtl="0" eaLnBrk="1" latinLnBrk="0" hangingPunct="1">
              <a:spcBef>
                <a:spcPct val="0"/>
              </a:spcBef>
              <a:buNone/>
              <a:defRPr kumimoji="1" sz="2000" b="0" i="0" kern="1200">
                <a:solidFill>
                  <a:schemeClr val="tx1"/>
                </a:solidFill>
                <a:latin typeface="Yu Gothic Medium" panose="020B0400000000000000" pitchFamily="34" charset="-128"/>
                <a:ea typeface="Yu Gothic Medium" panose="020B0400000000000000" pitchFamily="34" charset="-128"/>
                <a:cs typeface="メイリオ" panose="020B0604030504040204" pitchFamily="50" charset="-128"/>
              </a:defRPr>
            </a:lvl1pPr>
          </a:lstStyle>
          <a:p>
            <a:r>
              <a:rPr lang="ja-JP">
                <a:solidFill>
                  <a:schemeClr val="dk1"/>
                </a:solidFill>
                <a:latin typeface="Yu Gothic Medium"/>
                <a:ea typeface="Yu Gothic Medium"/>
              </a:rPr>
              <a:t>相談支援専門員の専門性</a:t>
            </a:r>
            <a:endParaRPr lang="en-US" dirty="0">
              <a:solidFill>
                <a:schemeClr val="dk1"/>
              </a:solidFill>
              <a:latin typeface="Yu Gothic Medium"/>
            </a:endParaRPr>
          </a:p>
        </p:txBody>
      </p:sp>
      <p:pic>
        <p:nvPicPr>
          <p:cNvPr id="2" name="Picture 2">
            <a:extLst>
              <a:ext uri="{FF2B5EF4-FFF2-40B4-BE49-F238E27FC236}">
                <a16:creationId xmlns:a16="http://schemas.microsoft.com/office/drawing/2014/main" id="{7433894C-96B1-9D82-B842-E1D40F843E7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1556792"/>
            <a:ext cx="9144000" cy="3888432"/>
          </a:xfrm>
          <a:prstGeom prst="rect">
            <a:avLst/>
          </a:prstGeom>
        </p:spPr>
      </p:pic>
      <p:sp>
        <p:nvSpPr>
          <p:cNvPr id="6" name="テキスト ボックス 5">
            <a:extLst>
              <a:ext uri="{FF2B5EF4-FFF2-40B4-BE49-F238E27FC236}">
                <a16:creationId xmlns:a16="http://schemas.microsoft.com/office/drawing/2014/main" id="{36073873-8C78-8897-866A-E388A8643F01}"/>
              </a:ext>
            </a:extLst>
          </p:cNvPr>
          <p:cNvSpPr txBox="1"/>
          <p:nvPr/>
        </p:nvSpPr>
        <p:spPr>
          <a:xfrm>
            <a:off x="325850" y="733765"/>
            <a:ext cx="8517632" cy="786434"/>
          </a:xfrm>
          <a:prstGeom prst="rect">
            <a:avLst/>
          </a:prstGeom>
          <a:noFill/>
        </p:spPr>
        <p:txBody>
          <a:bodyPr wrap="square" rtlCol="0">
            <a:spAutoFit/>
          </a:bodyPr>
          <a:lstStyle/>
          <a:p>
            <a:pPr>
              <a:lnSpc>
                <a:spcPct val="130000"/>
              </a:lnSpc>
            </a:pPr>
            <a:r>
              <a:rPr lang="ja-JP" altLang="ja-JP" b="1">
                <a:solidFill>
                  <a:schemeClr val="accent5">
                    <a:lumMod val="75000"/>
                  </a:schemeClr>
                </a:solidFill>
                <a:latin typeface="Yu Gothic Medium" panose="020B0400000000000000" pitchFamily="34" charset="-128"/>
                <a:ea typeface="Yu Gothic Medium" panose="020B0400000000000000" pitchFamily="34" charset="-128"/>
              </a:rPr>
              <a:t>必要な専門性を持つ人や機関をつなぎ、個別支援から見えた課題を、地域の社会資源や支援体制の改善につなげる。</a:t>
            </a:r>
            <a:endParaRPr kumimoji="1" lang="ja-JP" altLang="en-US" b="1">
              <a:solidFill>
                <a:schemeClr val="accent5">
                  <a:lumMod val="75000"/>
                </a:schemeClr>
              </a:solidFill>
              <a:latin typeface="Yu Gothic Medium" panose="020B0400000000000000" pitchFamily="34" charset="-128"/>
              <a:ea typeface="Yu Gothic Medium" panose="020B0400000000000000" pitchFamily="34" charset="-128"/>
            </a:endParaRPr>
          </a:p>
        </p:txBody>
      </p:sp>
      <p:sp>
        <p:nvSpPr>
          <p:cNvPr id="7" name="テキスト ボックス 6">
            <a:extLst>
              <a:ext uri="{FF2B5EF4-FFF2-40B4-BE49-F238E27FC236}">
                <a16:creationId xmlns:a16="http://schemas.microsoft.com/office/drawing/2014/main" id="{691D17F1-4DEB-95AB-9335-67E4FE6AEC47}"/>
              </a:ext>
            </a:extLst>
          </p:cNvPr>
          <p:cNvSpPr txBox="1"/>
          <p:nvPr/>
        </p:nvSpPr>
        <p:spPr>
          <a:xfrm>
            <a:off x="323528" y="5737348"/>
            <a:ext cx="8517632" cy="389209"/>
          </a:xfrm>
          <a:prstGeom prst="rect">
            <a:avLst/>
          </a:prstGeom>
          <a:noFill/>
        </p:spPr>
        <p:txBody>
          <a:bodyPr wrap="square" rtlCol="0">
            <a:spAutoFit/>
          </a:bodyPr>
          <a:lstStyle/>
          <a:p>
            <a:pPr>
              <a:lnSpc>
                <a:spcPct val="130000"/>
              </a:lnSpc>
            </a:pP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何でも知っている専門家</a:t>
            </a:r>
            <a:r>
              <a:rPr lang="en-US" altLang="ja-JP" sz="1600" dirty="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ではなく、必要な専門性を見極め、つなぎ、協働をつくる。</a:t>
            </a:r>
            <a:endParaRPr kumimoji="1" lang="ja-JP" altLang="en-US" sz="160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76509780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laceHolder 1"/>
          <p:cNvSpPr>
            <a:spLocks noGrp="1"/>
          </p:cNvSpPr>
          <p:nvPr>
            <p:ph type="title"/>
          </p:nvPr>
        </p:nvSpPr>
        <p:spPr>
          <a:prstGeom prst="rect">
            <a:avLst/>
          </a:prstGeom>
          <a:noFill/>
          <a:ln w="0">
            <a:noFill/>
          </a:ln>
        </p:spPr>
        <p:txBody>
          <a:bodyPr lIns="38160" tIns="19080" rIns="57240" bIns="19080" anchor="ctr">
            <a:noAutofit/>
          </a:bodyPr>
          <a:lstStyle/>
          <a:p>
            <a:pPr indent="0" algn="l" defTabSz="914400">
              <a:lnSpc>
                <a:spcPct val="100000"/>
              </a:lnSpc>
              <a:spcBef>
                <a:spcPts val="641"/>
              </a:spcBef>
              <a:buNone/>
              <a:tabLst>
                <a:tab pos="0" algn="l"/>
              </a:tabLst>
            </a:pPr>
            <a:r>
              <a:rPr lang="ja-JP" u="none" strike="noStrike">
                <a:solidFill>
                  <a:schemeClr val="dk1"/>
                </a:solidFill>
                <a:effectLst/>
                <a:uFillTx/>
                <a:latin typeface="Yu Gothic Medium"/>
                <a:ea typeface="Yu Gothic Medium"/>
              </a:rPr>
              <a:t>保護者の願いの背景にある思いを丁寧に捉える</a:t>
            </a:r>
            <a:endParaRPr lang="en-US" u="none" strike="noStrike" dirty="0">
              <a:solidFill>
                <a:schemeClr val="dk1"/>
              </a:solidFill>
              <a:effectLst/>
              <a:uFillTx/>
              <a:latin typeface="Yu Gothic Medium"/>
            </a:endParaRPr>
          </a:p>
        </p:txBody>
      </p:sp>
      <p:sp>
        <p:nvSpPr>
          <p:cNvPr id="21" name="正方形/長方形 20"/>
          <p:cNvSpPr/>
          <p:nvPr/>
        </p:nvSpPr>
        <p:spPr>
          <a:xfrm>
            <a:off x="619200" y="857160"/>
            <a:ext cx="3809160" cy="304200"/>
          </a:xfrm>
          <a:prstGeom prst="rect">
            <a:avLst/>
          </a:prstGeom>
          <a:noFill/>
          <a:ln w="0">
            <a:noFill/>
          </a:ln>
        </p:spPr>
        <p:style>
          <a:lnRef idx="0">
            <a:scrgbClr r="0" g="0" b="0"/>
          </a:lnRef>
          <a:fillRef idx="0">
            <a:scrgbClr r="0" g="0" b="0"/>
          </a:fillRef>
          <a:effectRef idx="0">
            <a:scrgbClr r="0" g="0" b="0"/>
          </a:effectRef>
          <a:fontRef idx="minor"/>
        </p:style>
        <p:txBody>
          <a:bodyPr lIns="19080" tIns="9360" rIns="28440" bIns="9360" anchor="ctr">
            <a:noAutofit/>
          </a:bodyPr>
          <a:lstStyle/>
          <a:p>
            <a:pPr>
              <a:lnSpc>
                <a:spcPct val="120000"/>
              </a:lnSpc>
            </a:pPr>
            <a:r>
              <a:rPr lang="ja-JP" b="1" u="none" strike="noStrike">
                <a:solidFill>
                  <a:schemeClr val="accent5">
                    <a:lumMod val="75000"/>
                  </a:schemeClr>
                </a:solidFill>
                <a:effectLst/>
                <a:uFillTx/>
                <a:latin typeface="Yu Gothic Medium"/>
                <a:ea typeface="Yu Gothic Medium"/>
              </a:rPr>
              <a:t>表面に現れやすい願い</a:t>
            </a:r>
            <a:endParaRPr lang="en-US" b="0" u="none" strike="noStrike" dirty="0">
              <a:solidFill>
                <a:schemeClr val="accent5">
                  <a:lumMod val="75000"/>
                </a:schemeClr>
              </a:solidFill>
              <a:effectLst/>
              <a:uFillTx/>
              <a:latin typeface="Arial"/>
            </a:endParaRPr>
          </a:p>
        </p:txBody>
      </p:sp>
      <p:sp>
        <p:nvSpPr>
          <p:cNvPr id="22" name="直線コネクタ 21"/>
          <p:cNvSpPr/>
          <p:nvPr/>
        </p:nvSpPr>
        <p:spPr>
          <a:xfrm>
            <a:off x="618840" y="1190520"/>
            <a:ext cx="3810240" cy="360"/>
          </a:xfrm>
          <a:prstGeom prst="line">
            <a:avLst/>
          </a:prstGeom>
          <a:ln w="144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en-US" sz="1800" b="0" u="none" strike="noStrike">
              <a:solidFill>
                <a:srgbClr val="000000"/>
              </a:solidFill>
              <a:effectLst/>
              <a:uFillTx/>
              <a:latin typeface="Arial"/>
            </a:endParaRPr>
          </a:p>
        </p:txBody>
      </p:sp>
      <p:sp>
        <p:nvSpPr>
          <p:cNvPr id="23" name="正方形/長方形 22"/>
          <p:cNvSpPr/>
          <p:nvPr/>
        </p:nvSpPr>
        <p:spPr>
          <a:xfrm>
            <a:off x="666720" y="1314360"/>
            <a:ext cx="3714120" cy="3618720"/>
          </a:xfrm>
          <a:prstGeom prst="rect">
            <a:avLst/>
          </a:prstGeom>
          <a:noFill/>
          <a:ln w="0">
            <a:noFill/>
          </a:ln>
        </p:spPr>
        <p:style>
          <a:lnRef idx="0">
            <a:scrgbClr r="0" g="0" b="0"/>
          </a:lnRef>
          <a:fillRef idx="0">
            <a:scrgbClr r="0" g="0" b="0"/>
          </a:fillRef>
          <a:effectRef idx="0">
            <a:scrgbClr r="0" g="0" b="0"/>
          </a:effectRef>
          <a:fontRef idx="minor"/>
        </p:style>
        <p:txBody>
          <a:bodyPr lIns="47520" tIns="28440" rIns="47520" bIns="28440" anchor="t">
            <a:noAutofit/>
          </a:bodyPr>
          <a:lstStyle/>
          <a:p>
            <a:pPr marL="285750" indent="-285750">
              <a:lnSpc>
                <a:spcPct val="120000"/>
              </a:lnSpc>
              <a:buClr>
                <a:schemeClr val="accent5"/>
              </a:buClr>
              <a:buFont typeface="Arial" panose="020B0604020202020204" pitchFamily="34" charset="0"/>
              <a:buChar char="•"/>
            </a:pPr>
            <a:r>
              <a:rPr lang="ja-JP" u="none" strike="noStrike">
                <a:effectLst/>
                <a:uFillTx/>
                <a:latin typeface="Yu Gothic Medium" panose="020B0400000000000000" pitchFamily="34" charset="-128"/>
                <a:ea typeface="Yu Gothic Medium" panose="020B0400000000000000" pitchFamily="34" charset="-128"/>
              </a:rPr>
              <a:t>療育の機会を少しでも増やしたい</a:t>
            </a:r>
            <a:endParaRPr lang="en-US" u="none" strike="noStrike" dirty="0">
              <a:effectLst/>
              <a:uFillTx/>
              <a:latin typeface="Yu Gothic Medium" panose="020B0400000000000000" pitchFamily="34" charset="-128"/>
              <a:ea typeface="Yu Gothic Medium" panose="020B0400000000000000" pitchFamily="34" charset="-128"/>
            </a:endParaRPr>
          </a:p>
          <a:p>
            <a:pPr marL="285750" indent="-285750">
              <a:lnSpc>
                <a:spcPct val="120000"/>
              </a:lnSpc>
              <a:buClr>
                <a:schemeClr val="accent5"/>
              </a:buClr>
              <a:buFont typeface="Arial" panose="020B0604020202020204" pitchFamily="34" charset="0"/>
              <a:buChar char="•"/>
            </a:pPr>
            <a:r>
              <a:rPr lang="ja-JP" u="none" strike="noStrike">
                <a:effectLst/>
                <a:uFillTx/>
                <a:latin typeface="Yu Gothic Medium" panose="020B0400000000000000" pitchFamily="34" charset="-128"/>
                <a:ea typeface="Yu Gothic Medium" panose="020B0400000000000000" pitchFamily="34" charset="-128"/>
              </a:rPr>
              <a:t>専門家に見てもらいたい</a:t>
            </a:r>
            <a:endParaRPr lang="en-US" u="none" strike="noStrike" dirty="0">
              <a:effectLst/>
              <a:uFillTx/>
              <a:latin typeface="Yu Gothic Medium" panose="020B0400000000000000" pitchFamily="34" charset="-128"/>
              <a:ea typeface="Yu Gothic Medium" panose="020B0400000000000000" pitchFamily="34" charset="-128"/>
            </a:endParaRPr>
          </a:p>
          <a:p>
            <a:pPr marL="285750" indent="-285750">
              <a:lnSpc>
                <a:spcPct val="120000"/>
              </a:lnSpc>
              <a:buClr>
                <a:schemeClr val="accent5"/>
              </a:buClr>
              <a:buFont typeface="Arial" panose="020B0604020202020204" pitchFamily="34" charset="0"/>
              <a:buChar char="•"/>
            </a:pPr>
            <a:r>
              <a:rPr lang="ja-JP" u="none" strike="noStrike">
                <a:effectLst/>
                <a:uFillTx/>
                <a:latin typeface="Yu Gothic Medium" panose="020B0400000000000000" pitchFamily="34" charset="-128"/>
                <a:ea typeface="Yu Gothic Medium" panose="020B0400000000000000" pitchFamily="34" charset="-128"/>
              </a:rPr>
              <a:t>将来、生活に困らないよう支えてほしい</a:t>
            </a:r>
            <a:endParaRPr lang="en-US" u="none" strike="noStrike" dirty="0">
              <a:effectLst/>
              <a:uFillTx/>
              <a:latin typeface="Yu Gothic Medium" panose="020B0400000000000000" pitchFamily="34" charset="-128"/>
              <a:ea typeface="Yu Gothic Medium" panose="020B0400000000000000" pitchFamily="34" charset="-128"/>
            </a:endParaRPr>
          </a:p>
          <a:p>
            <a:pPr marL="285750" indent="-285750">
              <a:lnSpc>
                <a:spcPct val="120000"/>
              </a:lnSpc>
              <a:buClr>
                <a:schemeClr val="accent5"/>
              </a:buClr>
              <a:buFont typeface="Arial" panose="020B0604020202020204" pitchFamily="34" charset="0"/>
              <a:buChar char="•"/>
            </a:pPr>
            <a:r>
              <a:rPr lang="ja-JP" u="none" strike="noStrike">
                <a:effectLst/>
                <a:uFillTx/>
                <a:latin typeface="Yu Gothic Medium" panose="020B0400000000000000" pitchFamily="34" charset="-128"/>
                <a:ea typeface="Yu Gothic Medium" panose="020B0400000000000000" pitchFamily="34" charset="-128"/>
              </a:rPr>
              <a:t>自立し、できることを増やしてほしい</a:t>
            </a:r>
            <a:endParaRPr lang="en-US" u="none" strike="noStrike" dirty="0">
              <a:effectLst/>
              <a:uFillTx/>
              <a:latin typeface="Yu Gothic Medium" panose="020B0400000000000000" pitchFamily="34" charset="-128"/>
              <a:ea typeface="Yu Gothic Medium" panose="020B0400000000000000" pitchFamily="34" charset="-128"/>
            </a:endParaRPr>
          </a:p>
          <a:p>
            <a:pPr marL="285750" indent="-285750">
              <a:lnSpc>
                <a:spcPct val="120000"/>
              </a:lnSpc>
              <a:buClr>
                <a:schemeClr val="accent5"/>
              </a:buClr>
              <a:buFont typeface="Arial" panose="020B0604020202020204" pitchFamily="34" charset="0"/>
              <a:buChar char="•"/>
            </a:pPr>
            <a:r>
              <a:rPr lang="ja-JP" u="none" strike="noStrike">
                <a:effectLst/>
                <a:uFillTx/>
                <a:latin typeface="Yu Gothic Medium" panose="020B0400000000000000" pitchFamily="34" charset="-128"/>
                <a:ea typeface="Yu Gothic Medium" panose="020B0400000000000000" pitchFamily="34" charset="-128"/>
              </a:rPr>
              <a:t>親がいつまでも支え続けられるとは限らない</a:t>
            </a:r>
            <a:endParaRPr lang="en-US" u="none" strike="noStrike" dirty="0">
              <a:effectLst/>
              <a:uFillTx/>
              <a:latin typeface="Yu Gothic Medium" panose="020B0400000000000000" pitchFamily="34" charset="-128"/>
              <a:ea typeface="Yu Gothic Medium" panose="020B0400000000000000" pitchFamily="34" charset="-128"/>
            </a:endParaRPr>
          </a:p>
        </p:txBody>
      </p:sp>
      <p:sp>
        <p:nvSpPr>
          <p:cNvPr id="24" name="正方形/長方形 23"/>
          <p:cNvSpPr/>
          <p:nvPr/>
        </p:nvSpPr>
        <p:spPr>
          <a:xfrm>
            <a:off x="4762440" y="857160"/>
            <a:ext cx="3761640" cy="304200"/>
          </a:xfrm>
          <a:prstGeom prst="rect">
            <a:avLst/>
          </a:prstGeom>
          <a:noFill/>
          <a:ln w="0">
            <a:noFill/>
          </a:ln>
        </p:spPr>
        <p:style>
          <a:lnRef idx="0">
            <a:scrgbClr r="0" g="0" b="0"/>
          </a:lnRef>
          <a:fillRef idx="0">
            <a:scrgbClr r="0" g="0" b="0"/>
          </a:fillRef>
          <a:effectRef idx="0">
            <a:scrgbClr r="0" g="0" b="0"/>
          </a:effectRef>
          <a:fontRef idx="minor"/>
        </p:style>
        <p:txBody>
          <a:bodyPr lIns="19080" tIns="9360" rIns="28440" bIns="9360" anchor="ctr">
            <a:noAutofit/>
          </a:bodyPr>
          <a:lstStyle/>
          <a:p>
            <a:pPr>
              <a:lnSpc>
                <a:spcPct val="120000"/>
              </a:lnSpc>
            </a:pPr>
            <a:r>
              <a:rPr lang="ja-JP" b="1" u="none" strike="noStrike">
                <a:solidFill>
                  <a:schemeClr val="accent5">
                    <a:lumMod val="75000"/>
                  </a:schemeClr>
                </a:solidFill>
                <a:effectLst/>
                <a:uFillTx/>
                <a:latin typeface="Yu Gothic Medium"/>
                <a:ea typeface="Yu Gothic Medium"/>
              </a:rPr>
              <a:t>相談支援で確かめたいこと</a:t>
            </a:r>
            <a:endParaRPr lang="en-US" b="0" u="none" strike="noStrike">
              <a:solidFill>
                <a:schemeClr val="accent5">
                  <a:lumMod val="75000"/>
                </a:schemeClr>
              </a:solidFill>
              <a:effectLst/>
              <a:uFillTx/>
              <a:latin typeface="Arial"/>
            </a:endParaRPr>
          </a:p>
        </p:txBody>
      </p:sp>
      <p:sp>
        <p:nvSpPr>
          <p:cNvPr id="25" name="直線コネクタ 24"/>
          <p:cNvSpPr/>
          <p:nvPr/>
        </p:nvSpPr>
        <p:spPr>
          <a:xfrm>
            <a:off x="4762440" y="1190520"/>
            <a:ext cx="3762360" cy="360"/>
          </a:xfrm>
          <a:prstGeom prst="line">
            <a:avLst/>
          </a:prstGeom>
          <a:ln w="144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en-US" sz="1800" b="0" u="none" strike="noStrike">
              <a:solidFill>
                <a:srgbClr val="000000"/>
              </a:solidFill>
              <a:effectLst/>
              <a:uFillTx/>
              <a:latin typeface="Arial"/>
            </a:endParaRPr>
          </a:p>
        </p:txBody>
      </p:sp>
      <p:sp>
        <p:nvSpPr>
          <p:cNvPr id="26" name="正方形/長方形 25"/>
          <p:cNvSpPr/>
          <p:nvPr/>
        </p:nvSpPr>
        <p:spPr>
          <a:xfrm>
            <a:off x="4809960" y="1314360"/>
            <a:ext cx="3666240" cy="3618720"/>
          </a:xfrm>
          <a:prstGeom prst="rect">
            <a:avLst/>
          </a:prstGeom>
          <a:noFill/>
          <a:ln w="0">
            <a:noFill/>
          </a:ln>
        </p:spPr>
        <p:style>
          <a:lnRef idx="0">
            <a:scrgbClr r="0" g="0" b="0"/>
          </a:lnRef>
          <a:fillRef idx="0">
            <a:scrgbClr r="0" g="0" b="0"/>
          </a:fillRef>
          <a:effectRef idx="0">
            <a:scrgbClr r="0" g="0" b="0"/>
          </a:effectRef>
          <a:fontRef idx="minor"/>
        </p:style>
        <p:txBody>
          <a:bodyPr lIns="47520" tIns="28440" rIns="47520" bIns="28440" anchor="t">
            <a:noAutofit/>
          </a:bodyPr>
          <a:lstStyle/>
          <a:p>
            <a:pPr marL="285750" indent="-285750">
              <a:lnSpc>
                <a:spcPct val="120000"/>
              </a:lnSpc>
              <a:buClr>
                <a:schemeClr val="accent5"/>
              </a:buClr>
              <a:buFont typeface="Arial" panose="020B0604020202020204" pitchFamily="34" charset="0"/>
              <a:buChar char="•"/>
            </a:pPr>
            <a:r>
              <a:rPr lang="ja-JP" b="0" u="none" strike="noStrike">
                <a:effectLst/>
                <a:uFillTx/>
                <a:latin typeface="Yu Gothic Medium"/>
                <a:ea typeface="Yu Gothic Medium"/>
              </a:rPr>
              <a:t>サービスによって何を実現したいか、本人・家族に共有されているか</a:t>
            </a:r>
            <a:endParaRPr lang="en-US" b="0" u="none" strike="noStrike" dirty="0">
              <a:effectLst/>
              <a:uFillTx/>
              <a:latin typeface="Arial"/>
            </a:endParaRPr>
          </a:p>
          <a:p>
            <a:pPr marL="285750" indent="-285750">
              <a:lnSpc>
                <a:spcPct val="120000"/>
              </a:lnSpc>
              <a:buClr>
                <a:schemeClr val="accent5"/>
              </a:buClr>
              <a:buFont typeface="Arial" panose="020B0604020202020204" pitchFamily="34" charset="0"/>
              <a:buChar char="•"/>
            </a:pPr>
            <a:r>
              <a:rPr lang="ja-JP" b="0" u="none" strike="noStrike">
                <a:effectLst/>
                <a:uFillTx/>
                <a:latin typeface="Yu Gothic Medium"/>
                <a:ea typeface="Yu Gothic Medium"/>
              </a:rPr>
              <a:t>子ども本人は、どこで何をして過ごしたいか</a:t>
            </a:r>
            <a:endParaRPr lang="en-US" b="0" u="none" strike="noStrike" dirty="0">
              <a:effectLst/>
              <a:uFillTx/>
              <a:latin typeface="Arial"/>
            </a:endParaRPr>
          </a:p>
          <a:p>
            <a:pPr marL="285750" indent="-285750">
              <a:lnSpc>
                <a:spcPct val="120000"/>
              </a:lnSpc>
              <a:buClr>
                <a:schemeClr val="accent5"/>
              </a:buClr>
              <a:buFont typeface="Arial" panose="020B0604020202020204" pitchFamily="34" charset="0"/>
              <a:buChar char="•"/>
            </a:pPr>
            <a:r>
              <a:rPr lang="ja-JP" b="0" u="none" strike="noStrike">
                <a:effectLst/>
                <a:uFillTx/>
                <a:latin typeface="Yu Gothic Medium"/>
                <a:ea typeface="Yu Gothic Medium"/>
              </a:rPr>
              <a:t>保護者の自信、安心、負担感はどうか</a:t>
            </a:r>
            <a:endParaRPr lang="en-US" b="0" u="none" strike="noStrike" dirty="0">
              <a:effectLst/>
              <a:uFillTx/>
              <a:latin typeface="Arial"/>
            </a:endParaRPr>
          </a:p>
          <a:p>
            <a:pPr marL="285750" indent="-285750">
              <a:lnSpc>
                <a:spcPct val="120000"/>
              </a:lnSpc>
              <a:buClr>
                <a:schemeClr val="accent5"/>
              </a:buClr>
              <a:buFont typeface="Arial" panose="020B0604020202020204" pitchFamily="34" charset="0"/>
              <a:buChar char="•"/>
            </a:pPr>
            <a:r>
              <a:rPr lang="ja-JP" b="0" u="none" strike="noStrike">
                <a:effectLst/>
                <a:uFillTx/>
                <a:latin typeface="Yu Gothic Medium"/>
                <a:ea typeface="Yu Gothic Medium"/>
              </a:rPr>
              <a:t>家族それぞれが将来の暮らしをどう考えているか</a:t>
            </a:r>
            <a:endParaRPr lang="en-US" b="0" u="none" strike="noStrike" dirty="0">
              <a:effectLst/>
              <a:uFillTx/>
              <a:latin typeface="Arial"/>
            </a:endParaRPr>
          </a:p>
          <a:p>
            <a:pPr marL="285750" indent="-285750">
              <a:lnSpc>
                <a:spcPct val="120000"/>
              </a:lnSpc>
              <a:buClr>
                <a:schemeClr val="accent5"/>
              </a:buClr>
              <a:buFont typeface="Arial" panose="020B0604020202020204" pitchFamily="34" charset="0"/>
              <a:buChar char="•"/>
            </a:pPr>
            <a:r>
              <a:rPr lang="ja-JP" b="0" u="none" strike="noStrike">
                <a:effectLst/>
                <a:uFillTx/>
                <a:latin typeface="Yu Gothic Medium"/>
                <a:ea typeface="Yu Gothic Medium"/>
              </a:rPr>
              <a:t>成人期への不安を具体的な準備へ置き換えられるか</a:t>
            </a:r>
            <a:endParaRPr lang="en-US" b="0" u="none" strike="noStrike" dirty="0">
              <a:effectLst/>
              <a:uFillTx/>
              <a:latin typeface="Arial"/>
            </a:endParaRPr>
          </a:p>
        </p:txBody>
      </p:sp>
      <p:sp>
        <p:nvSpPr>
          <p:cNvPr id="27" name="直線コネクタ 26"/>
          <p:cNvSpPr/>
          <p:nvPr/>
        </p:nvSpPr>
        <p:spPr>
          <a:xfrm>
            <a:off x="618840" y="5410080"/>
            <a:ext cx="7905960" cy="360"/>
          </a:xfrm>
          <a:prstGeom prst="line">
            <a:avLst/>
          </a:prstGeom>
          <a:ln w="381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en-US" sz="1800" b="0" u="none" strike="noStrike">
              <a:solidFill>
                <a:srgbClr val="000000"/>
              </a:solidFill>
              <a:effectLst/>
              <a:uFillTx/>
              <a:latin typeface="Arial"/>
            </a:endParaRPr>
          </a:p>
        </p:txBody>
      </p:sp>
      <p:sp>
        <p:nvSpPr>
          <p:cNvPr id="28" name="正方形/長方形 27"/>
          <p:cNvSpPr/>
          <p:nvPr/>
        </p:nvSpPr>
        <p:spPr>
          <a:xfrm>
            <a:off x="632450" y="5689484"/>
            <a:ext cx="7904880" cy="456480"/>
          </a:xfrm>
          <a:prstGeom prst="rect">
            <a:avLst/>
          </a:prstGeom>
          <a:noFill/>
          <a:ln w="0">
            <a:noFill/>
          </a:ln>
        </p:spPr>
        <p:style>
          <a:lnRef idx="0">
            <a:scrgbClr r="0" g="0" b="0"/>
          </a:lnRef>
          <a:fillRef idx="0">
            <a:scrgbClr r="0" g="0" b="0"/>
          </a:fillRef>
          <a:effectRef idx="0">
            <a:scrgbClr r="0" g="0" b="0"/>
          </a:effectRef>
          <a:fontRef idx="minor"/>
        </p:style>
        <p:txBody>
          <a:bodyPr lIns="114480" tIns="38160" rIns="114480" bIns="38160" anchor="ctr">
            <a:noAutofit/>
          </a:bodyPr>
          <a:lstStyle/>
          <a:p>
            <a:pPr>
              <a:lnSpc>
                <a:spcPct val="120000"/>
              </a:lnSpc>
            </a:pPr>
            <a:r>
              <a:rPr lang="ja-JP" sz="2000" b="1" u="none" strike="noStrike">
                <a:solidFill>
                  <a:schemeClr val="accent5">
                    <a:lumMod val="75000"/>
                  </a:schemeClr>
                </a:solidFill>
                <a:effectLst/>
                <a:uFillTx/>
                <a:latin typeface="Yu Gothic Medium"/>
                <a:ea typeface="Yu Gothic Medium"/>
              </a:rPr>
              <a:t>願いを否定せず、その背景にある不安・期待・生活上の課題をともに整理する。</a:t>
            </a:r>
            <a:endParaRPr lang="en-US" sz="2000" b="0" u="none" strike="noStrike" dirty="0">
              <a:solidFill>
                <a:schemeClr val="accent5">
                  <a:lumMod val="75000"/>
                </a:schemeClr>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7E7D9-63BB-C88B-1779-086ECB27178C}"/>
            </a:ext>
          </a:extLst>
        </p:cNvPr>
        <p:cNvGrpSpPr/>
        <p:nvPr/>
      </p:nvGrpSpPr>
      <p:grpSpPr>
        <a:xfrm>
          <a:off x="0" y="0"/>
          <a:ext cx="0" cy="0"/>
          <a:chOff x="0" y="0"/>
          <a:chExt cx="0" cy="0"/>
        </a:xfrm>
      </p:grpSpPr>
      <p:sp>
        <p:nvSpPr>
          <p:cNvPr id="3" name="PlaceHolder 1">
            <a:extLst>
              <a:ext uri="{FF2B5EF4-FFF2-40B4-BE49-F238E27FC236}">
                <a16:creationId xmlns:a16="http://schemas.microsoft.com/office/drawing/2014/main" id="{2EF88988-2093-8F6B-09F3-215C5B1CD009}"/>
              </a:ext>
            </a:extLst>
          </p:cNvPr>
          <p:cNvSpPr txBox="1">
            <a:spLocks/>
          </p:cNvSpPr>
          <p:nvPr/>
        </p:nvSpPr>
        <p:spPr>
          <a:xfrm>
            <a:off x="457200" y="81000"/>
            <a:ext cx="8228520" cy="503640"/>
          </a:xfrm>
          <a:prstGeom prst="rect">
            <a:avLst/>
          </a:prstGeom>
          <a:noFill/>
          <a:ln w="0">
            <a:noFill/>
          </a:ln>
        </p:spPr>
        <p:txBody>
          <a:bodyPr lIns="38160" tIns="19080" rIns="57240" bIns="1908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spcBef>
                <a:spcPts val="641"/>
              </a:spcBef>
              <a:tabLst>
                <a:tab pos="0" algn="l"/>
              </a:tabLst>
            </a:pPr>
            <a:r>
              <a:rPr lang="ja-JP" sz="2000">
                <a:solidFill>
                  <a:schemeClr val="dk1"/>
                </a:solidFill>
                <a:latin typeface="Yu Gothic Medium"/>
                <a:ea typeface="Yu Gothic Medium"/>
              </a:rPr>
              <a:t>保護者の「わからない」は、支援者への大切なサイン</a:t>
            </a:r>
            <a:endParaRPr lang="en-US" sz="2000" dirty="0">
              <a:solidFill>
                <a:schemeClr val="dk1"/>
              </a:solidFill>
              <a:latin typeface="Yu Gothic Medium"/>
            </a:endParaRPr>
          </a:p>
        </p:txBody>
      </p:sp>
      <p:sp>
        <p:nvSpPr>
          <p:cNvPr id="5" name="角丸四角形 4">
            <a:extLst>
              <a:ext uri="{FF2B5EF4-FFF2-40B4-BE49-F238E27FC236}">
                <a16:creationId xmlns:a16="http://schemas.microsoft.com/office/drawing/2014/main" id="{7F9D05F6-EAFD-A1BD-7DED-A7D767C4AC55}"/>
              </a:ext>
            </a:extLst>
          </p:cNvPr>
          <p:cNvSpPr/>
          <p:nvPr/>
        </p:nvSpPr>
        <p:spPr>
          <a:xfrm>
            <a:off x="205436" y="999641"/>
            <a:ext cx="8696616" cy="581505"/>
          </a:xfrm>
          <a:prstGeom prst="roundRect">
            <a:avLst>
              <a:gd name="adj" fmla="val 14786"/>
            </a:avLst>
          </a:prstGeom>
          <a:noFill/>
          <a:ln>
            <a:noFill/>
          </a:ln>
          <a:effectLst>
            <a:glow rad="139700">
              <a:schemeClr val="bg1">
                <a:lumMod val="8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3200" b="1">
                <a:solidFill>
                  <a:schemeClr val="accent5">
                    <a:lumMod val="75000"/>
                  </a:schemeClr>
                </a:solidFill>
                <a:latin typeface="Yu Gothic Medium" panose="020B0400000000000000" pitchFamily="34" charset="-128"/>
                <a:ea typeface="Yu Gothic Medium" panose="020B0400000000000000" pitchFamily="34" charset="-128"/>
              </a:rPr>
              <a:t>支援者の言葉と、現実とのギャップ</a:t>
            </a:r>
            <a:endParaRPr kumimoji="0" lang="ja-JP" altLang="en-US" sz="3200" b="1" dirty="0">
              <a:solidFill>
                <a:schemeClr val="accent5">
                  <a:lumMod val="75000"/>
                </a:schemeClr>
              </a:solidFill>
              <a:latin typeface="Yu Gothic Medium" panose="020B0400000000000000" pitchFamily="34" charset="-128"/>
              <a:ea typeface="Yu Gothic Medium" panose="020B0400000000000000" pitchFamily="34" charset="-128"/>
            </a:endParaRPr>
          </a:p>
        </p:txBody>
      </p:sp>
      <p:pic>
        <p:nvPicPr>
          <p:cNvPr id="4" name="Picture 2">
            <a:extLst>
              <a:ext uri="{FF2B5EF4-FFF2-40B4-BE49-F238E27FC236}">
                <a16:creationId xmlns:a16="http://schemas.microsoft.com/office/drawing/2014/main" id="{CB0C017F-B0B9-A39D-C0CA-C7F59028DBE3}"/>
              </a:ext>
            </a:extLst>
          </p:cNvPr>
          <p:cNvPicPr>
            <a:picLocks noChangeAspect="1"/>
          </p:cNvPicPr>
          <p:nvPr/>
        </p:nvPicPr>
        <p:blipFill>
          <a:blip r:embed="rId3" cstate="screen">
            <a:extLst>
              <a:ext uri="{28A0092B-C50C-407E-A947-70E740481C1C}">
                <a14:useLocalDpi xmlns:a14="http://schemas.microsoft.com/office/drawing/2010/main"/>
              </a:ext>
            </a:extLst>
          </a:blip>
          <a:srcRect l="1176" t="13138" r="1180" b="3413"/>
          <a:stretch>
            <a:fillRect/>
          </a:stretch>
        </p:blipFill>
        <p:spPr>
          <a:xfrm>
            <a:off x="35496" y="1556792"/>
            <a:ext cx="9036496" cy="4307788"/>
          </a:xfrm>
          <a:prstGeom prst="rect">
            <a:avLst/>
          </a:prstGeom>
        </p:spPr>
      </p:pic>
    </p:spTree>
    <p:extLst>
      <p:ext uri="{BB962C8B-B14F-4D97-AF65-F5344CB8AC3E}">
        <p14:creationId xmlns:p14="http://schemas.microsoft.com/office/powerpoint/2010/main" val="124693410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5E3AD-445B-A9B1-E5D2-B8041B7D2ACC}"/>
            </a:ext>
          </a:extLst>
        </p:cNvPr>
        <p:cNvGrpSpPr/>
        <p:nvPr/>
      </p:nvGrpSpPr>
      <p:grpSpPr>
        <a:xfrm>
          <a:off x="0" y="0"/>
          <a:ext cx="0" cy="0"/>
          <a:chOff x="0" y="0"/>
          <a:chExt cx="0" cy="0"/>
        </a:xfrm>
      </p:grpSpPr>
      <p:sp>
        <p:nvSpPr>
          <p:cNvPr id="3" name="PlaceHolder 1">
            <a:extLst>
              <a:ext uri="{FF2B5EF4-FFF2-40B4-BE49-F238E27FC236}">
                <a16:creationId xmlns:a16="http://schemas.microsoft.com/office/drawing/2014/main" id="{D5980EB5-14CC-3A9A-DFCD-BAFB9D2D23D5}"/>
              </a:ext>
            </a:extLst>
          </p:cNvPr>
          <p:cNvSpPr txBox="1">
            <a:spLocks/>
          </p:cNvSpPr>
          <p:nvPr/>
        </p:nvSpPr>
        <p:spPr>
          <a:xfrm>
            <a:off x="457200" y="81000"/>
            <a:ext cx="8228520" cy="503640"/>
          </a:xfrm>
          <a:prstGeom prst="rect">
            <a:avLst/>
          </a:prstGeom>
          <a:noFill/>
          <a:ln w="0">
            <a:noFill/>
          </a:ln>
        </p:spPr>
        <p:txBody>
          <a:bodyPr lIns="38160" tIns="19080" rIns="57240" bIns="1908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spcBef>
                <a:spcPts val="641"/>
              </a:spcBef>
              <a:tabLst>
                <a:tab pos="0" algn="l"/>
              </a:tabLst>
            </a:pPr>
            <a:r>
              <a:rPr lang="ja-JP" altLang="en-US" sz="2000">
                <a:solidFill>
                  <a:schemeClr val="dk1"/>
                </a:solidFill>
                <a:latin typeface="Yu Gothic Medium"/>
                <a:ea typeface="Yu Gothic Medium"/>
              </a:rPr>
              <a:t>整理されていない情報が保護者にもたらす影響</a:t>
            </a:r>
            <a:endParaRPr lang="en-US" sz="2000" dirty="0">
              <a:solidFill>
                <a:schemeClr val="dk1"/>
              </a:solidFill>
              <a:latin typeface="Yu Gothic Medium"/>
            </a:endParaRPr>
          </a:p>
        </p:txBody>
      </p:sp>
      <p:pic>
        <p:nvPicPr>
          <p:cNvPr id="4" name="Picture 2">
            <a:extLst>
              <a:ext uri="{FF2B5EF4-FFF2-40B4-BE49-F238E27FC236}">
                <a16:creationId xmlns:a16="http://schemas.microsoft.com/office/drawing/2014/main" id="{EA395A94-A690-9ECD-2ABB-B137825932B1}"/>
              </a:ext>
            </a:extLst>
          </p:cNvPr>
          <p:cNvPicPr>
            <a:picLocks noChangeAspect="1"/>
          </p:cNvPicPr>
          <p:nvPr/>
        </p:nvPicPr>
        <p:blipFill>
          <a:blip r:embed="rId3" cstate="screen">
            <a:extLst>
              <a:ext uri="{28A0092B-C50C-407E-A947-70E740481C1C}">
                <a14:useLocalDpi xmlns:a14="http://schemas.microsoft.com/office/drawing/2010/main"/>
              </a:ext>
            </a:extLst>
          </a:blip>
          <a:srcRect l="61025" t="56183" r="28738" b="25401"/>
          <a:stretch>
            <a:fillRect/>
          </a:stretch>
        </p:blipFill>
        <p:spPr>
          <a:xfrm>
            <a:off x="4633437" y="4138315"/>
            <a:ext cx="914354" cy="773684"/>
          </a:xfrm>
          <a:prstGeom prst="rect">
            <a:avLst/>
          </a:prstGeom>
        </p:spPr>
      </p:pic>
      <p:pic>
        <p:nvPicPr>
          <p:cNvPr id="7" name="Picture 2">
            <a:extLst>
              <a:ext uri="{FF2B5EF4-FFF2-40B4-BE49-F238E27FC236}">
                <a16:creationId xmlns:a16="http://schemas.microsoft.com/office/drawing/2014/main" id="{6EED25F7-B311-510A-E480-D1F24FA674EA}"/>
              </a:ext>
            </a:extLst>
          </p:cNvPr>
          <p:cNvPicPr>
            <a:picLocks noChangeAspect="1"/>
          </p:cNvPicPr>
          <p:nvPr/>
        </p:nvPicPr>
        <p:blipFill>
          <a:blip r:embed="rId3" cstate="screen">
            <a:extLst>
              <a:ext uri="{28A0092B-C50C-407E-A947-70E740481C1C}">
                <a14:useLocalDpi xmlns:a14="http://schemas.microsoft.com/office/drawing/2010/main"/>
              </a:ext>
            </a:extLst>
          </a:blip>
          <a:srcRect l="4645" t="13393" r="85792" b="59820"/>
          <a:stretch>
            <a:fillRect/>
          </a:stretch>
        </p:blipFill>
        <p:spPr>
          <a:xfrm>
            <a:off x="434586" y="1735001"/>
            <a:ext cx="843707" cy="1111635"/>
          </a:xfrm>
          <a:prstGeom prst="rect">
            <a:avLst/>
          </a:prstGeom>
        </p:spPr>
      </p:pic>
      <p:pic>
        <p:nvPicPr>
          <p:cNvPr id="8" name="Picture 2">
            <a:extLst>
              <a:ext uri="{FF2B5EF4-FFF2-40B4-BE49-F238E27FC236}">
                <a16:creationId xmlns:a16="http://schemas.microsoft.com/office/drawing/2014/main" id="{11409FA7-6C02-C94E-2185-5E2DE3267F84}"/>
              </a:ext>
            </a:extLst>
          </p:cNvPr>
          <p:cNvPicPr>
            <a:picLocks noChangeAspect="1"/>
          </p:cNvPicPr>
          <p:nvPr/>
        </p:nvPicPr>
        <p:blipFill>
          <a:blip r:embed="rId3" cstate="screen">
            <a:extLst>
              <a:ext uri="{28A0092B-C50C-407E-A947-70E740481C1C}">
                <a14:useLocalDpi xmlns:a14="http://schemas.microsoft.com/office/drawing/2010/main"/>
              </a:ext>
            </a:extLst>
          </a:blip>
          <a:srcRect l="37195" t="14135" r="53242" b="59079"/>
          <a:stretch>
            <a:fillRect/>
          </a:stretch>
        </p:blipFill>
        <p:spPr>
          <a:xfrm>
            <a:off x="3279900" y="1787534"/>
            <a:ext cx="832730" cy="1097173"/>
          </a:xfrm>
          <a:prstGeom prst="rect">
            <a:avLst/>
          </a:prstGeom>
        </p:spPr>
      </p:pic>
      <p:pic>
        <p:nvPicPr>
          <p:cNvPr id="9" name="Picture 2">
            <a:extLst>
              <a:ext uri="{FF2B5EF4-FFF2-40B4-BE49-F238E27FC236}">
                <a16:creationId xmlns:a16="http://schemas.microsoft.com/office/drawing/2014/main" id="{20206443-9A51-70CD-1A8D-6AFD27E9CFA5}"/>
              </a:ext>
            </a:extLst>
          </p:cNvPr>
          <p:cNvPicPr>
            <a:picLocks noChangeAspect="1"/>
          </p:cNvPicPr>
          <p:nvPr/>
        </p:nvPicPr>
        <p:blipFill>
          <a:blip r:embed="rId3" cstate="screen">
            <a:extLst>
              <a:ext uri="{28A0092B-C50C-407E-A947-70E740481C1C}">
                <a14:useLocalDpi xmlns:a14="http://schemas.microsoft.com/office/drawing/2010/main"/>
              </a:ext>
            </a:extLst>
          </a:blip>
          <a:srcRect l="68808" t="15810" r="20955" b="60753"/>
          <a:stretch>
            <a:fillRect/>
          </a:stretch>
        </p:blipFill>
        <p:spPr>
          <a:xfrm>
            <a:off x="6136595" y="1850348"/>
            <a:ext cx="872045" cy="939125"/>
          </a:xfrm>
          <a:prstGeom prst="rect">
            <a:avLst/>
          </a:prstGeom>
        </p:spPr>
      </p:pic>
      <p:pic>
        <p:nvPicPr>
          <p:cNvPr id="10" name="Picture 2">
            <a:extLst>
              <a:ext uri="{FF2B5EF4-FFF2-40B4-BE49-F238E27FC236}">
                <a16:creationId xmlns:a16="http://schemas.microsoft.com/office/drawing/2014/main" id="{E8B1B3D1-3A61-CF16-1596-C57D70F43303}"/>
              </a:ext>
            </a:extLst>
          </p:cNvPr>
          <p:cNvPicPr>
            <a:picLocks noChangeAspect="1"/>
          </p:cNvPicPr>
          <p:nvPr/>
        </p:nvPicPr>
        <p:blipFill>
          <a:blip r:embed="rId3" cstate="screen">
            <a:extLst>
              <a:ext uri="{28A0092B-C50C-407E-A947-70E740481C1C}">
                <a14:useLocalDpi xmlns:a14="http://schemas.microsoft.com/office/drawing/2010/main"/>
              </a:ext>
            </a:extLst>
          </a:blip>
          <a:srcRect l="28646" t="55988" r="61117" b="25597"/>
          <a:stretch>
            <a:fillRect/>
          </a:stretch>
        </p:blipFill>
        <p:spPr>
          <a:xfrm>
            <a:off x="1697085" y="4156719"/>
            <a:ext cx="892604" cy="755280"/>
          </a:xfrm>
          <a:prstGeom prst="rect">
            <a:avLst/>
          </a:prstGeom>
        </p:spPr>
      </p:pic>
      <p:sp>
        <p:nvSpPr>
          <p:cNvPr id="11" name="角丸四角形 10">
            <a:extLst>
              <a:ext uri="{FF2B5EF4-FFF2-40B4-BE49-F238E27FC236}">
                <a16:creationId xmlns:a16="http://schemas.microsoft.com/office/drawing/2014/main" id="{ABF990C2-EAE6-A109-F69C-C43E97F22A34}"/>
              </a:ext>
            </a:extLst>
          </p:cNvPr>
          <p:cNvSpPr/>
          <p:nvPr/>
        </p:nvSpPr>
        <p:spPr>
          <a:xfrm>
            <a:off x="363834" y="1512068"/>
            <a:ext cx="2585664" cy="1720733"/>
          </a:xfrm>
          <a:prstGeom prst="roundRect">
            <a:avLst>
              <a:gd name="adj" fmla="val 9285"/>
            </a:avLst>
          </a:prstGeom>
          <a:noFill/>
          <a:ln w="3810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12" name="角丸四角形 11">
            <a:extLst>
              <a:ext uri="{FF2B5EF4-FFF2-40B4-BE49-F238E27FC236}">
                <a16:creationId xmlns:a16="http://schemas.microsoft.com/office/drawing/2014/main" id="{70607DBB-FC94-17D3-5CEB-B27562A9675B}"/>
              </a:ext>
            </a:extLst>
          </p:cNvPr>
          <p:cNvSpPr/>
          <p:nvPr/>
        </p:nvSpPr>
        <p:spPr>
          <a:xfrm>
            <a:off x="1274845" y="1587399"/>
            <a:ext cx="1739824" cy="1391607"/>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r>
              <a:rPr kumimoji="0" lang="ja-JP" altLang="en-US" b="1">
                <a:solidFill>
                  <a:schemeClr val="accent5">
                    <a:lumMod val="75000"/>
                  </a:schemeClr>
                </a:solidFill>
                <a:latin typeface="Yu Gothic Medium" panose="020B0400000000000000" pitchFamily="34" charset="-128"/>
                <a:ea typeface="Yu Gothic Medium" panose="020B0400000000000000" pitchFamily="34" charset="-128"/>
              </a:rPr>
              <a:t>優先度の迷い</a:t>
            </a:r>
            <a:endParaRPr kumimoji="0" lang="en-US" altLang="ja-JP"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100">
                <a:solidFill>
                  <a:schemeClr val="tx1"/>
                </a:solidFill>
                <a:latin typeface="Yu Gothic Medium" panose="020B0400000000000000" pitchFamily="34" charset="-128"/>
                <a:ea typeface="Yu Gothic Medium" panose="020B0400000000000000" pitchFamily="34" charset="-128"/>
              </a:rPr>
              <a:t>助言の違いに迷い、何を優先すべきかわからない</a:t>
            </a:r>
            <a:endParaRPr kumimoji="0" lang="ja-JP" altLang="en-US" sz="1100" dirty="0">
              <a:solidFill>
                <a:schemeClr val="tx1"/>
              </a:solidFill>
              <a:latin typeface="Yu Gothic Medium" panose="020B0400000000000000" pitchFamily="34" charset="-128"/>
              <a:ea typeface="Yu Gothic Medium" panose="020B0400000000000000" pitchFamily="34" charset="-128"/>
            </a:endParaRPr>
          </a:p>
        </p:txBody>
      </p:sp>
      <p:sp>
        <p:nvSpPr>
          <p:cNvPr id="15" name="角丸四角形 14">
            <a:extLst>
              <a:ext uri="{FF2B5EF4-FFF2-40B4-BE49-F238E27FC236}">
                <a16:creationId xmlns:a16="http://schemas.microsoft.com/office/drawing/2014/main" id="{8421D60D-C03A-258A-3226-7D5DEE783820}"/>
              </a:ext>
            </a:extLst>
          </p:cNvPr>
          <p:cNvSpPr/>
          <p:nvPr/>
        </p:nvSpPr>
        <p:spPr>
          <a:xfrm>
            <a:off x="3239551" y="1512068"/>
            <a:ext cx="2585664" cy="1720733"/>
          </a:xfrm>
          <a:prstGeom prst="roundRect">
            <a:avLst>
              <a:gd name="adj" fmla="val 9285"/>
            </a:avLst>
          </a:prstGeom>
          <a:noFill/>
          <a:ln w="3810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16" name="角丸四角形 15">
            <a:extLst>
              <a:ext uri="{FF2B5EF4-FFF2-40B4-BE49-F238E27FC236}">
                <a16:creationId xmlns:a16="http://schemas.microsoft.com/office/drawing/2014/main" id="{2FF1BB12-F07B-246F-CAC0-23D34078D492}"/>
              </a:ext>
            </a:extLst>
          </p:cNvPr>
          <p:cNvSpPr/>
          <p:nvPr/>
        </p:nvSpPr>
        <p:spPr>
          <a:xfrm>
            <a:off x="6115269" y="1512069"/>
            <a:ext cx="2585664" cy="1720732"/>
          </a:xfrm>
          <a:prstGeom prst="roundRect">
            <a:avLst>
              <a:gd name="adj" fmla="val 9285"/>
            </a:avLst>
          </a:prstGeom>
          <a:noFill/>
          <a:ln w="3810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17" name="角丸四角形 16">
            <a:extLst>
              <a:ext uri="{FF2B5EF4-FFF2-40B4-BE49-F238E27FC236}">
                <a16:creationId xmlns:a16="http://schemas.microsoft.com/office/drawing/2014/main" id="{BDC5D4EF-F389-7D69-12D2-97881279084A}"/>
              </a:ext>
            </a:extLst>
          </p:cNvPr>
          <p:cNvSpPr/>
          <p:nvPr/>
        </p:nvSpPr>
        <p:spPr>
          <a:xfrm>
            <a:off x="4586673" y="3696828"/>
            <a:ext cx="2585664" cy="1728046"/>
          </a:xfrm>
          <a:prstGeom prst="roundRect">
            <a:avLst>
              <a:gd name="adj" fmla="val 9285"/>
            </a:avLst>
          </a:prstGeom>
          <a:noFill/>
          <a:ln w="3810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18" name="角丸四角形 17">
            <a:extLst>
              <a:ext uri="{FF2B5EF4-FFF2-40B4-BE49-F238E27FC236}">
                <a16:creationId xmlns:a16="http://schemas.microsoft.com/office/drawing/2014/main" id="{23F01016-A34F-B230-C943-E7081CBC5D55}"/>
              </a:ext>
            </a:extLst>
          </p:cNvPr>
          <p:cNvSpPr/>
          <p:nvPr/>
        </p:nvSpPr>
        <p:spPr>
          <a:xfrm>
            <a:off x="1697085" y="3704142"/>
            <a:ext cx="2585664" cy="1720732"/>
          </a:xfrm>
          <a:prstGeom prst="roundRect">
            <a:avLst>
              <a:gd name="adj" fmla="val 9285"/>
            </a:avLst>
          </a:prstGeom>
          <a:noFill/>
          <a:ln w="3810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20" name="角丸四角形 19">
            <a:extLst>
              <a:ext uri="{FF2B5EF4-FFF2-40B4-BE49-F238E27FC236}">
                <a16:creationId xmlns:a16="http://schemas.microsoft.com/office/drawing/2014/main" id="{6FFB58D7-E4B9-0A32-DF05-39FFE3367FA1}"/>
              </a:ext>
            </a:extLst>
          </p:cNvPr>
          <p:cNvSpPr/>
          <p:nvPr/>
        </p:nvSpPr>
        <p:spPr>
          <a:xfrm>
            <a:off x="4083157" y="1479199"/>
            <a:ext cx="1739824" cy="1391607"/>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r>
              <a:rPr kumimoji="0" lang="ja-JP" altLang="en-US" b="1">
                <a:solidFill>
                  <a:schemeClr val="accent5">
                    <a:lumMod val="75000"/>
                  </a:schemeClr>
                </a:solidFill>
                <a:latin typeface="Yu Gothic Medium" panose="020B0400000000000000" pitchFamily="34" charset="-128"/>
                <a:ea typeface="Yu Gothic Medium" panose="020B0400000000000000" pitchFamily="34" charset="-128"/>
              </a:rPr>
              <a:t>理解の難しさ</a:t>
            </a:r>
            <a:endParaRPr kumimoji="0" lang="en-US" altLang="ja-JP"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100">
                <a:solidFill>
                  <a:schemeClr val="tx1"/>
                </a:solidFill>
                <a:latin typeface="Yu Gothic Medium" panose="020B0400000000000000" pitchFamily="34" charset="-128"/>
                <a:ea typeface="Yu Gothic Medium" panose="020B0400000000000000" pitchFamily="34" charset="-128"/>
              </a:rPr>
              <a:t>専門用語や支援の目的が理解しにくい</a:t>
            </a:r>
            <a:endParaRPr kumimoji="0" lang="ja-JP" altLang="en-US" sz="1100" dirty="0">
              <a:solidFill>
                <a:schemeClr val="tx1"/>
              </a:solidFill>
              <a:latin typeface="Yu Gothic Medium" panose="020B0400000000000000" pitchFamily="34" charset="-128"/>
              <a:ea typeface="Yu Gothic Medium" panose="020B0400000000000000" pitchFamily="34" charset="-128"/>
            </a:endParaRPr>
          </a:p>
        </p:txBody>
      </p:sp>
      <p:sp>
        <p:nvSpPr>
          <p:cNvPr id="21" name="角丸四角形 20">
            <a:extLst>
              <a:ext uri="{FF2B5EF4-FFF2-40B4-BE49-F238E27FC236}">
                <a16:creationId xmlns:a16="http://schemas.microsoft.com/office/drawing/2014/main" id="{DF33A721-8D55-B940-4673-7DA0CF0FBB8A}"/>
              </a:ext>
            </a:extLst>
          </p:cNvPr>
          <p:cNvSpPr/>
          <p:nvPr/>
        </p:nvSpPr>
        <p:spPr>
          <a:xfrm>
            <a:off x="7008640" y="1493100"/>
            <a:ext cx="1739824" cy="1391607"/>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r>
              <a:rPr kumimoji="0" lang="ja-JP" altLang="en-US" b="1">
                <a:solidFill>
                  <a:schemeClr val="accent5">
                    <a:lumMod val="75000"/>
                  </a:schemeClr>
                </a:solidFill>
                <a:latin typeface="Yu Gothic Medium" panose="020B0400000000000000" pitchFamily="34" charset="-128"/>
                <a:ea typeface="Yu Gothic Medium" panose="020B0400000000000000" pitchFamily="34" charset="-128"/>
              </a:rPr>
              <a:t>心理的負担</a:t>
            </a:r>
            <a:endParaRPr kumimoji="0" lang="en-US" altLang="ja-JP"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100">
                <a:solidFill>
                  <a:schemeClr val="tx1"/>
                </a:solidFill>
                <a:latin typeface="Yu Gothic Medium" panose="020B0400000000000000" pitchFamily="34" charset="-128"/>
                <a:ea typeface="Yu Gothic Medium" panose="020B0400000000000000" pitchFamily="34" charset="-128"/>
              </a:rPr>
              <a:t>決断を急がされ、責められたように感じる</a:t>
            </a:r>
            <a:endParaRPr kumimoji="0" lang="ja-JP" altLang="en-US" sz="1100" dirty="0">
              <a:solidFill>
                <a:schemeClr val="tx1"/>
              </a:solidFill>
              <a:latin typeface="Yu Gothic Medium" panose="020B0400000000000000" pitchFamily="34" charset="-128"/>
              <a:ea typeface="Yu Gothic Medium" panose="020B0400000000000000" pitchFamily="34" charset="-128"/>
            </a:endParaRPr>
          </a:p>
        </p:txBody>
      </p:sp>
      <p:sp>
        <p:nvSpPr>
          <p:cNvPr id="22" name="角丸四角形 21">
            <a:extLst>
              <a:ext uri="{FF2B5EF4-FFF2-40B4-BE49-F238E27FC236}">
                <a16:creationId xmlns:a16="http://schemas.microsoft.com/office/drawing/2014/main" id="{CAE687F3-4207-1858-C250-14B41323BF9D}"/>
              </a:ext>
            </a:extLst>
          </p:cNvPr>
          <p:cNvSpPr/>
          <p:nvPr/>
        </p:nvSpPr>
        <p:spPr>
          <a:xfrm>
            <a:off x="2589689" y="3755800"/>
            <a:ext cx="1739824" cy="1391607"/>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r>
              <a:rPr kumimoji="0" lang="ja-JP" altLang="en-US" b="1">
                <a:solidFill>
                  <a:schemeClr val="accent5">
                    <a:lumMod val="75000"/>
                  </a:schemeClr>
                </a:solidFill>
                <a:latin typeface="Yu Gothic Medium" panose="020B0400000000000000" pitchFamily="34" charset="-128"/>
                <a:ea typeface="Yu Gothic Medium" panose="020B0400000000000000" pitchFamily="34" charset="-128"/>
              </a:rPr>
              <a:t>家庭での混乱</a:t>
            </a:r>
            <a:endParaRPr kumimoji="0" lang="en-US" altLang="ja-JP"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100">
                <a:solidFill>
                  <a:schemeClr val="tx1"/>
                </a:solidFill>
                <a:latin typeface="Yu Gothic Medium" panose="020B0400000000000000" pitchFamily="34" charset="-128"/>
                <a:ea typeface="Yu Gothic Medium" panose="020B0400000000000000" pitchFamily="34" charset="-128"/>
              </a:rPr>
              <a:t>その場では分かったつもりでも、家族での共有が難しい</a:t>
            </a:r>
            <a:endParaRPr kumimoji="0" lang="ja-JP" altLang="en-US" sz="1100" dirty="0">
              <a:solidFill>
                <a:schemeClr val="tx1"/>
              </a:solidFill>
              <a:latin typeface="Yu Gothic Medium" panose="020B0400000000000000" pitchFamily="34" charset="-128"/>
              <a:ea typeface="Yu Gothic Medium" panose="020B0400000000000000" pitchFamily="34" charset="-128"/>
            </a:endParaRPr>
          </a:p>
        </p:txBody>
      </p:sp>
      <p:sp>
        <p:nvSpPr>
          <p:cNvPr id="23" name="角丸四角形 22">
            <a:extLst>
              <a:ext uri="{FF2B5EF4-FFF2-40B4-BE49-F238E27FC236}">
                <a16:creationId xmlns:a16="http://schemas.microsoft.com/office/drawing/2014/main" id="{82CE27E0-C8BA-04F5-BC94-261DA6E8092A}"/>
              </a:ext>
            </a:extLst>
          </p:cNvPr>
          <p:cNvSpPr/>
          <p:nvPr/>
        </p:nvSpPr>
        <p:spPr>
          <a:xfrm>
            <a:off x="5494389" y="3649980"/>
            <a:ext cx="1739824" cy="1391607"/>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r>
              <a:rPr kumimoji="0" lang="ja-JP" altLang="en-US" b="1">
                <a:solidFill>
                  <a:schemeClr val="accent5">
                    <a:lumMod val="75000"/>
                  </a:schemeClr>
                </a:solidFill>
                <a:latin typeface="Yu Gothic Medium" panose="020B0400000000000000" pitchFamily="34" charset="-128"/>
                <a:ea typeface="Yu Gothic Medium" panose="020B0400000000000000" pitchFamily="34" charset="-128"/>
              </a:rPr>
              <a:t>孤立感</a:t>
            </a:r>
            <a:endParaRPr kumimoji="0" lang="en-US" altLang="ja-JP"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100">
                <a:solidFill>
                  <a:schemeClr val="tx1"/>
                </a:solidFill>
                <a:latin typeface="Yu Gothic Medium" panose="020B0400000000000000" pitchFamily="34" charset="-128"/>
                <a:ea typeface="Yu Gothic Medium" panose="020B0400000000000000" pitchFamily="34" charset="-128"/>
              </a:rPr>
              <a:t>質問してよいか分からず、不安を抱え込む</a:t>
            </a:r>
            <a:endParaRPr kumimoji="0" lang="ja-JP" altLang="en-US" sz="1100" dirty="0">
              <a:solidFill>
                <a:schemeClr val="tx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96657458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D420B-28F6-C61C-D1E7-E238A5CFCF31}"/>
            </a:ext>
          </a:extLst>
        </p:cNvPr>
        <p:cNvGrpSpPr/>
        <p:nvPr/>
      </p:nvGrpSpPr>
      <p:grpSpPr>
        <a:xfrm>
          <a:off x="0" y="0"/>
          <a:ext cx="0" cy="0"/>
          <a:chOff x="0" y="0"/>
          <a:chExt cx="0" cy="0"/>
        </a:xfrm>
      </p:grpSpPr>
      <p:sp>
        <p:nvSpPr>
          <p:cNvPr id="3" name="PlaceHolder 1">
            <a:extLst>
              <a:ext uri="{FF2B5EF4-FFF2-40B4-BE49-F238E27FC236}">
                <a16:creationId xmlns:a16="http://schemas.microsoft.com/office/drawing/2014/main" id="{23F385F2-435F-7A19-4031-974AA175D1CE}"/>
              </a:ext>
            </a:extLst>
          </p:cNvPr>
          <p:cNvSpPr txBox="1">
            <a:spLocks/>
          </p:cNvSpPr>
          <p:nvPr/>
        </p:nvSpPr>
        <p:spPr>
          <a:xfrm>
            <a:off x="457200" y="81000"/>
            <a:ext cx="8228520" cy="503640"/>
          </a:xfrm>
          <a:prstGeom prst="rect">
            <a:avLst/>
          </a:prstGeom>
          <a:noFill/>
          <a:ln w="0">
            <a:noFill/>
          </a:ln>
        </p:spPr>
        <p:txBody>
          <a:bodyPr lIns="38160" tIns="19080" rIns="57240" bIns="1908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spcBef>
                <a:spcPts val="641"/>
              </a:spcBef>
              <a:tabLst>
                <a:tab pos="0" algn="l"/>
              </a:tabLst>
            </a:pPr>
            <a:r>
              <a:rPr lang="ja-JP" altLang="en-US" sz="2000">
                <a:latin typeface="Yu Gothic Medium"/>
                <a:ea typeface="Yu Gothic Medium"/>
              </a:rPr>
              <a:t>相談支援専門員の役割　</a:t>
            </a:r>
            <a:endParaRPr lang="en-US" sz="2000" dirty="0">
              <a:latin typeface="Yu Gothic Medium"/>
            </a:endParaRPr>
          </a:p>
        </p:txBody>
      </p:sp>
      <p:pic>
        <p:nvPicPr>
          <p:cNvPr id="4" name="Picture 2">
            <a:extLst>
              <a:ext uri="{FF2B5EF4-FFF2-40B4-BE49-F238E27FC236}">
                <a16:creationId xmlns:a16="http://schemas.microsoft.com/office/drawing/2014/main" id="{55572E81-5DBE-EEC7-4A92-17474FFAC41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 y="1841757"/>
            <a:ext cx="9128361" cy="3099411"/>
          </a:xfrm>
          <a:prstGeom prst="rect">
            <a:avLst/>
          </a:prstGeom>
        </p:spPr>
      </p:pic>
      <p:sp>
        <p:nvSpPr>
          <p:cNvPr id="6" name="角丸四角形 5">
            <a:extLst>
              <a:ext uri="{FF2B5EF4-FFF2-40B4-BE49-F238E27FC236}">
                <a16:creationId xmlns:a16="http://schemas.microsoft.com/office/drawing/2014/main" id="{D9DDA5C0-1FA8-E3D9-F43D-435964C36D79}"/>
              </a:ext>
            </a:extLst>
          </p:cNvPr>
          <p:cNvSpPr/>
          <p:nvPr/>
        </p:nvSpPr>
        <p:spPr>
          <a:xfrm>
            <a:off x="123856" y="5085186"/>
            <a:ext cx="3240359" cy="581505"/>
          </a:xfrm>
          <a:prstGeom prst="roundRect">
            <a:avLst>
              <a:gd name="adj" fmla="val 14786"/>
            </a:avLst>
          </a:prstGeom>
          <a:noFill/>
          <a:ln>
            <a:noFill/>
          </a:ln>
          <a:effectLst>
            <a:glow rad="139700">
              <a:schemeClr val="bg1">
                <a:lumMod val="8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30000"/>
              </a:lnSpc>
              <a:spcBef>
                <a:spcPct val="0"/>
              </a:spcBef>
              <a:spcAft>
                <a:spcPct val="0"/>
              </a:spcAft>
            </a:pPr>
            <a:r>
              <a:rPr kumimoji="0" lang="ja-JP" altLang="en-US" sz="2000">
                <a:solidFill>
                  <a:schemeClr val="tx1"/>
                </a:solidFill>
                <a:latin typeface="Yu Gothic Medium" panose="020B0400000000000000" pitchFamily="34" charset="-128"/>
                <a:ea typeface="Yu Gothic Medium" panose="020B0400000000000000" pitchFamily="34" charset="-128"/>
              </a:rPr>
              <a:t>整理されていない</a:t>
            </a:r>
            <a:endParaRPr kumimoji="0" lang="en-US" altLang="ja-JP" sz="2000"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30000"/>
              </a:lnSpc>
              <a:spcBef>
                <a:spcPct val="0"/>
              </a:spcBef>
              <a:spcAft>
                <a:spcPct val="0"/>
              </a:spcAft>
            </a:pPr>
            <a:r>
              <a:rPr kumimoji="0" lang="ja-JP" altLang="en-US" sz="2000">
                <a:solidFill>
                  <a:schemeClr val="tx1"/>
                </a:solidFill>
                <a:latin typeface="Yu Gothic Medium" panose="020B0400000000000000" pitchFamily="34" charset="-128"/>
                <a:ea typeface="Yu Gothic Medium" panose="020B0400000000000000" pitchFamily="34" charset="-128"/>
              </a:rPr>
              <a:t>多くの情報</a:t>
            </a:r>
            <a:endParaRPr kumimoji="0" lang="ja-JP" altLang="en-US" sz="2000" dirty="0">
              <a:solidFill>
                <a:schemeClr val="tx1"/>
              </a:solidFill>
              <a:latin typeface="Yu Gothic Medium" panose="020B0400000000000000" pitchFamily="34" charset="-128"/>
              <a:ea typeface="Yu Gothic Medium" panose="020B0400000000000000" pitchFamily="34" charset="-128"/>
            </a:endParaRPr>
          </a:p>
        </p:txBody>
      </p:sp>
      <p:sp>
        <p:nvSpPr>
          <p:cNvPr id="8" name="角丸四角形 7">
            <a:extLst>
              <a:ext uri="{FF2B5EF4-FFF2-40B4-BE49-F238E27FC236}">
                <a16:creationId xmlns:a16="http://schemas.microsoft.com/office/drawing/2014/main" id="{43FC993D-BF14-2ECC-9502-691BCEF5409B}"/>
              </a:ext>
            </a:extLst>
          </p:cNvPr>
          <p:cNvSpPr/>
          <p:nvPr/>
        </p:nvSpPr>
        <p:spPr>
          <a:xfrm>
            <a:off x="3005928" y="5085185"/>
            <a:ext cx="3240359" cy="581505"/>
          </a:xfrm>
          <a:prstGeom prst="roundRect">
            <a:avLst>
              <a:gd name="adj" fmla="val 14786"/>
            </a:avLst>
          </a:prstGeom>
          <a:noFill/>
          <a:ln>
            <a:noFill/>
          </a:ln>
          <a:effectLst>
            <a:glow rad="139700">
              <a:schemeClr val="bg1">
                <a:lumMod val="8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30000"/>
              </a:lnSpc>
              <a:spcBef>
                <a:spcPct val="0"/>
              </a:spcBef>
              <a:spcAft>
                <a:spcPct val="0"/>
              </a:spcAft>
            </a:pPr>
            <a:r>
              <a:rPr kumimoji="0" lang="ja-JP" altLang="en-US" sz="2000">
                <a:solidFill>
                  <a:schemeClr val="tx1"/>
                </a:solidFill>
                <a:latin typeface="Yu Gothic Medium" panose="020B0400000000000000" pitchFamily="34" charset="-128"/>
                <a:ea typeface="Yu Gothic Medium" panose="020B0400000000000000" pitchFamily="34" charset="-128"/>
              </a:rPr>
              <a:t>相談支援専門員</a:t>
            </a:r>
            <a:endParaRPr kumimoji="0" lang="en-US" altLang="ja-JP" sz="2000"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30000"/>
              </a:lnSpc>
              <a:spcBef>
                <a:spcPct val="0"/>
              </a:spcBef>
              <a:spcAft>
                <a:spcPct val="0"/>
              </a:spcAft>
            </a:pPr>
            <a:r>
              <a:rPr kumimoji="0" lang="ja-JP" altLang="en-US" sz="2000">
                <a:solidFill>
                  <a:schemeClr val="tx1"/>
                </a:solidFill>
                <a:latin typeface="Yu Gothic Medium" panose="020B0400000000000000" pitchFamily="34" charset="-128"/>
                <a:ea typeface="Yu Gothic Medium" panose="020B0400000000000000" pitchFamily="34" charset="-128"/>
              </a:rPr>
              <a:t>のフィルター</a:t>
            </a:r>
            <a:endParaRPr kumimoji="0" lang="ja-JP" altLang="en-US" sz="2000" dirty="0">
              <a:solidFill>
                <a:schemeClr val="tx1"/>
              </a:solidFill>
              <a:latin typeface="Yu Gothic Medium" panose="020B0400000000000000" pitchFamily="34" charset="-128"/>
              <a:ea typeface="Yu Gothic Medium" panose="020B0400000000000000" pitchFamily="34" charset="-128"/>
            </a:endParaRPr>
          </a:p>
        </p:txBody>
      </p:sp>
      <p:sp>
        <p:nvSpPr>
          <p:cNvPr id="9" name="角丸四角形 8">
            <a:extLst>
              <a:ext uri="{FF2B5EF4-FFF2-40B4-BE49-F238E27FC236}">
                <a16:creationId xmlns:a16="http://schemas.microsoft.com/office/drawing/2014/main" id="{E3C4B204-4E7F-CF20-14AA-D21A30B8E797}"/>
              </a:ext>
            </a:extLst>
          </p:cNvPr>
          <p:cNvSpPr/>
          <p:nvPr/>
        </p:nvSpPr>
        <p:spPr>
          <a:xfrm>
            <a:off x="5779787" y="5085184"/>
            <a:ext cx="3240359" cy="581505"/>
          </a:xfrm>
          <a:prstGeom prst="roundRect">
            <a:avLst>
              <a:gd name="adj" fmla="val 14786"/>
            </a:avLst>
          </a:prstGeom>
          <a:noFill/>
          <a:ln>
            <a:noFill/>
          </a:ln>
          <a:effectLst>
            <a:glow rad="139700">
              <a:schemeClr val="bg1">
                <a:lumMod val="8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30000"/>
              </a:lnSpc>
              <a:spcBef>
                <a:spcPct val="0"/>
              </a:spcBef>
              <a:spcAft>
                <a:spcPct val="0"/>
              </a:spcAft>
            </a:pPr>
            <a:r>
              <a:rPr kumimoji="0" lang="ja-JP" altLang="en-US" sz="2000">
                <a:solidFill>
                  <a:schemeClr val="tx1"/>
                </a:solidFill>
                <a:latin typeface="Yu Gothic Medium" panose="020B0400000000000000" pitchFamily="34" charset="-128"/>
                <a:ea typeface="Yu Gothic Medium" panose="020B0400000000000000" pitchFamily="34" charset="-128"/>
              </a:rPr>
              <a:t>わかりやすく</a:t>
            </a:r>
            <a:endParaRPr kumimoji="0" lang="en-US" altLang="ja-JP" sz="2000" dirty="0">
              <a:solidFill>
                <a:schemeClr val="tx1"/>
              </a:solidFill>
              <a:latin typeface="Yu Gothic Medium" panose="020B0400000000000000" pitchFamily="34" charset="-128"/>
              <a:ea typeface="Yu Gothic Medium" panose="020B0400000000000000" pitchFamily="34" charset="-128"/>
            </a:endParaRPr>
          </a:p>
          <a:p>
            <a:pPr algn="ctr" eaLnBrk="0" fontAlgn="base" hangingPunct="0">
              <a:lnSpc>
                <a:spcPct val="130000"/>
              </a:lnSpc>
              <a:spcBef>
                <a:spcPct val="0"/>
              </a:spcBef>
              <a:spcAft>
                <a:spcPct val="0"/>
              </a:spcAft>
            </a:pPr>
            <a:r>
              <a:rPr kumimoji="0" lang="ja-JP" altLang="en-US" sz="2000">
                <a:solidFill>
                  <a:schemeClr val="tx1"/>
                </a:solidFill>
                <a:latin typeface="Yu Gothic Medium" panose="020B0400000000000000" pitchFamily="34" charset="-128"/>
                <a:ea typeface="Yu Gothic Medium" panose="020B0400000000000000" pitchFamily="34" charset="-128"/>
              </a:rPr>
              <a:t>整理された情報</a:t>
            </a:r>
            <a:endParaRPr kumimoji="0" lang="ja-JP" altLang="en-US" sz="2000" dirty="0">
              <a:solidFill>
                <a:schemeClr val="tx1"/>
              </a:solidFill>
              <a:latin typeface="Yu Gothic Medium" panose="020B0400000000000000" pitchFamily="34" charset="-128"/>
              <a:ea typeface="Yu Gothic Medium" panose="020B0400000000000000" pitchFamily="34" charset="-128"/>
            </a:endParaRPr>
          </a:p>
        </p:txBody>
      </p:sp>
      <p:sp>
        <p:nvSpPr>
          <p:cNvPr id="10" name="角丸四角形 9">
            <a:extLst>
              <a:ext uri="{FF2B5EF4-FFF2-40B4-BE49-F238E27FC236}">
                <a16:creationId xmlns:a16="http://schemas.microsoft.com/office/drawing/2014/main" id="{2834AE78-4248-48CB-445A-29A673412C8A}"/>
              </a:ext>
            </a:extLst>
          </p:cNvPr>
          <p:cNvSpPr/>
          <p:nvPr/>
        </p:nvSpPr>
        <p:spPr>
          <a:xfrm>
            <a:off x="123856" y="1191311"/>
            <a:ext cx="8696616" cy="581505"/>
          </a:xfrm>
          <a:prstGeom prst="roundRect">
            <a:avLst>
              <a:gd name="adj" fmla="val 14786"/>
            </a:avLst>
          </a:prstGeom>
          <a:noFill/>
          <a:ln>
            <a:noFill/>
          </a:ln>
          <a:effectLst>
            <a:glow rad="139700">
              <a:schemeClr val="bg1">
                <a:lumMod val="8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800" b="1">
                <a:solidFill>
                  <a:schemeClr val="accent5">
                    <a:lumMod val="75000"/>
                  </a:schemeClr>
                </a:solidFill>
                <a:latin typeface="Yu Gothic Medium" panose="020B0400000000000000" pitchFamily="34" charset="-128"/>
                <a:ea typeface="Yu Gothic Medium" panose="020B0400000000000000" pitchFamily="34" charset="-128"/>
              </a:rPr>
              <a:t>「情報を与える」</a:t>
            </a:r>
            <a:r>
              <a:rPr kumimoji="0" lang="ja-JP" altLang="en-US" sz="2400" b="1">
                <a:solidFill>
                  <a:schemeClr val="accent5">
                    <a:lumMod val="75000"/>
                  </a:schemeClr>
                </a:solidFill>
                <a:latin typeface="Yu Gothic Medium" panose="020B0400000000000000" pitchFamily="34" charset="-128"/>
                <a:ea typeface="Yu Gothic Medium" panose="020B0400000000000000" pitchFamily="34" charset="-128"/>
              </a:rPr>
              <a:t>から</a:t>
            </a:r>
            <a:r>
              <a:rPr kumimoji="0" lang="ja-JP" altLang="en-US" sz="2800" b="1">
                <a:solidFill>
                  <a:schemeClr val="accent5">
                    <a:lumMod val="75000"/>
                  </a:schemeClr>
                </a:solidFill>
                <a:latin typeface="Yu Gothic Medium" panose="020B0400000000000000" pitchFamily="34" charset="-128"/>
                <a:ea typeface="Yu Gothic Medium" panose="020B0400000000000000" pitchFamily="34" charset="-128"/>
              </a:rPr>
              <a:t>「情報の整理と選択の支援」</a:t>
            </a:r>
            <a:r>
              <a:rPr kumimoji="0" lang="ja-JP" altLang="en-US" sz="2400" b="1">
                <a:solidFill>
                  <a:schemeClr val="accent5">
                    <a:lumMod val="75000"/>
                  </a:schemeClr>
                </a:solidFill>
                <a:latin typeface="Yu Gothic Medium" panose="020B0400000000000000" pitchFamily="34" charset="-128"/>
                <a:ea typeface="Yu Gothic Medium" panose="020B0400000000000000" pitchFamily="34" charset="-128"/>
              </a:rPr>
              <a:t>へ</a:t>
            </a:r>
            <a:endParaRPr kumimoji="0" lang="ja-JP" altLang="en-US" sz="2800" b="1" dirty="0">
              <a:solidFill>
                <a:schemeClr val="accent5">
                  <a:lumMod val="75000"/>
                </a:schemeClr>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58636788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PlaceHolder 1"/>
          <p:cNvSpPr>
            <a:spLocks noGrp="1"/>
          </p:cNvSpPr>
          <p:nvPr>
            <p:ph type="title"/>
          </p:nvPr>
        </p:nvSpPr>
        <p:spPr>
          <a:prstGeom prst="rect">
            <a:avLst/>
          </a:prstGeom>
          <a:noFill/>
          <a:ln w="0">
            <a:noFill/>
          </a:ln>
        </p:spPr>
        <p:txBody>
          <a:bodyPr lIns="38160" tIns="19080" rIns="57240" bIns="19080" anchor="ctr">
            <a:normAutofit/>
          </a:bodyPr>
          <a:lstStyle/>
          <a:p>
            <a:pPr indent="0" algn="l" defTabSz="914400">
              <a:lnSpc>
                <a:spcPct val="100000"/>
              </a:lnSpc>
              <a:buNone/>
            </a:pPr>
            <a:r>
              <a:rPr lang="ja-JP" u="none" strike="noStrike">
                <a:effectLst/>
                <a:uFillTx/>
                <a:latin typeface="Yu Gothic Medium"/>
                <a:ea typeface="Yu Gothic Medium"/>
              </a:rPr>
              <a:t>利用計画作成で大切にしたい視点</a:t>
            </a:r>
            <a:endParaRPr lang="en-US" u="none" strike="noStrike" dirty="0">
              <a:effectLst/>
              <a:uFillTx/>
              <a:latin typeface="Yu Gothic Medium"/>
            </a:endParaRPr>
          </a:p>
        </p:txBody>
      </p:sp>
      <p:sp>
        <p:nvSpPr>
          <p:cNvPr id="158" name="正方形/長方形 157"/>
          <p:cNvSpPr/>
          <p:nvPr/>
        </p:nvSpPr>
        <p:spPr>
          <a:xfrm>
            <a:off x="619200" y="857160"/>
            <a:ext cx="3809520" cy="304560"/>
          </a:xfrm>
          <a:prstGeom prst="rect">
            <a:avLst/>
          </a:prstGeom>
          <a:noFill/>
          <a:ln w="0">
            <a:noFill/>
          </a:ln>
        </p:spPr>
        <p:style>
          <a:lnRef idx="0">
            <a:scrgbClr r="0" g="0" b="0"/>
          </a:lnRef>
          <a:fillRef idx="0">
            <a:scrgbClr r="0" g="0" b="0"/>
          </a:fillRef>
          <a:effectRef idx="0">
            <a:scrgbClr r="0" g="0" b="0"/>
          </a:effectRef>
          <a:fontRef idx="minor"/>
        </p:style>
        <p:txBody>
          <a:bodyPr lIns="19080" tIns="9360" rIns="28440" bIns="9360" anchor="ctr">
            <a:noAutofit/>
          </a:bodyPr>
          <a:lstStyle/>
          <a:p>
            <a:pPr>
              <a:lnSpc>
                <a:spcPct val="118000"/>
              </a:lnSpc>
            </a:pPr>
            <a:r>
              <a:rPr lang="en-US" b="1" u="none" strike="noStrike" dirty="0">
                <a:solidFill>
                  <a:schemeClr val="accent5">
                    <a:lumMod val="75000"/>
                  </a:schemeClr>
                </a:solidFill>
                <a:effectLst/>
                <a:uFillTx/>
                <a:latin typeface="Yu Gothic Medium"/>
                <a:ea typeface="Yu Gothic Medium"/>
              </a:rPr>
              <a:t>1</a:t>
            </a:r>
            <a:r>
              <a:rPr lang="ja-JP" b="1" u="none" strike="noStrike">
                <a:solidFill>
                  <a:schemeClr val="accent5">
                    <a:lumMod val="75000"/>
                  </a:schemeClr>
                </a:solidFill>
                <a:effectLst/>
                <a:uFillTx/>
                <a:latin typeface="Yu Gothic Medium"/>
                <a:ea typeface="Yu Gothic Medium"/>
              </a:rPr>
              <a:t>　子どもの意思を起点にする</a:t>
            </a:r>
            <a:endParaRPr lang="en-US" u="none" strike="noStrike" dirty="0">
              <a:solidFill>
                <a:schemeClr val="accent5">
                  <a:lumMod val="75000"/>
                </a:schemeClr>
              </a:solidFill>
              <a:effectLst/>
              <a:uFillTx/>
              <a:latin typeface="Arial"/>
            </a:endParaRPr>
          </a:p>
        </p:txBody>
      </p:sp>
      <p:sp>
        <p:nvSpPr>
          <p:cNvPr id="159" name="直線コネクタ 158"/>
          <p:cNvSpPr/>
          <p:nvPr/>
        </p:nvSpPr>
        <p:spPr>
          <a:xfrm>
            <a:off x="618840" y="1190520"/>
            <a:ext cx="3810240" cy="360"/>
          </a:xfrm>
          <a:prstGeom prst="line">
            <a:avLst/>
          </a:prstGeom>
          <a:ln w="144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60" name="正方形/長方形 159"/>
          <p:cNvSpPr/>
          <p:nvPr/>
        </p:nvSpPr>
        <p:spPr>
          <a:xfrm>
            <a:off x="666720" y="1285920"/>
            <a:ext cx="3714480" cy="1285560"/>
          </a:xfrm>
          <a:prstGeom prst="rect">
            <a:avLst/>
          </a:prstGeom>
          <a:noFill/>
          <a:ln w="0">
            <a:noFill/>
          </a:ln>
        </p:spPr>
        <p:style>
          <a:lnRef idx="0">
            <a:scrgbClr r="0" g="0" b="0"/>
          </a:lnRef>
          <a:fillRef idx="0">
            <a:scrgbClr r="0" g="0" b="0"/>
          </a:fillRef>
          <a:effectRef idx="0">
            <a:scrgbClr r="0" g="0" b="0"/>
          </a:effectRef>
          <a:fontRef idx="minor"/>
        </p:style>
        <p:txBody>
          <a:bodyPr lIns="47520" tIns="28440" rIns="47520" bIns="28440" anchor="t">
            <a:normAutofit/>
          </a:bodyPr>
          <a:lstStyle/>
          <a:p>
            <a:pPr marL="285750" indent="-285750">
              <a:lnSpc>
                <a:spcPct val="122000"/>
              </a:lnSpc>
              <a:buClr>
                <a:schemeClr val="accent5"/>
              </a:buClr>
              <a:buFont typeface="Arial" panose="020B0604020202020204" pitchFamily="34" charset="0"/>
              <a:buChar char="•"/>
            </a:pPr>
            <a:r>
              <a:rPr lang="ja-JP" sz="1600" b="0" u="none" strike="noStrike">
                <a:effectLst/>
                <a:uFillTx/>
                <a:latin typeface="Yu Gothic Medium"/>
                <a:ea typeface="Yu Gothic Medium"/>
              </a:rPr>
              <a:t>本人が大切にしていること、選択、拒否、迷いを確認する</a:t>
            </a:r>
            <a:endParaRPr lang="en-US" sz="1600" b="0" u="none" strike="noStrike" dirty="0">
              <a:effectLst/>
              <a:uFillTx/>
              <a:latin typeface="Arial"/>
            </a:endParaRPr>
          </a:p>
          <a:p>
            <a:pPr marL="285750" indent="-285750">
              <a:lnSpc>
                <a:spcPct val="122000"/>
              </a:lnSpc>
              <a:buClr>
                <a:schemeClr val="accent5"/>
              </a:buClr>
              <a:buFont typeface="Arial" panose="020B0604020202020204" pitchFamily="34" charset="0"/>
              <a:buChar char="•"/>
            </a:pPr>
            <a:r>
              <a:rPr lang="ja-JP" sz="1600" b="0" u="none" strike="noStrike">
                <a:effectLst/>
                <a:uFillTx/>
                <a:latin typeface="Yu Gothic Medium"/>
                <a:ea typeface="Yu Gothic Medium"/>
              </a:rPr>
              <a:t>保護者や専門職の意見と区別し、対話を通じて方針を考える</a:t>
            </a:r>
            <a:endParaRPr lang="en-US" sz="1600" b="0" u="none" strike="noStrike" dirty="0">
              <a:effectLst/>
              <a:uFillTx/>
              <a:latin typeface="Arial"/>
            </a:endParaRPr>
          </a:p>
        </p:txBody>
      </p:sp>
      <p:sp>
        <p:nvSpPr>
          <p:cNvPr id="161" name="正方形/長方形 160"/>
          <p:cNvSpPr/>
          <p:nvPr/>
        </p:nvSpPr>
        <p:spPr>
          <a:xfrm>
            <a:off x="4762440" y="857160"/>
            <a:ext cx="3762000" cy="304560"/>
          </a:xfrm>
          <a:prstGeom prst="rect">
            <a:avLst/>
          </a:prstGeom>
          <a:noFill/>
          <a:ln w="0">
            <a:noFill/>
          </a:ln>
        </p:spPr>
        <p:style>
          <a:lnRef idx="0">
            <a:scrgbClr r="0" g="0" b="0"/>
          </a:lnRef>
          <a:fillRef idx="0">
            <a:scrgbClr r="0" g="0" b="0"/>
          </a:fillRef>
          <a:effectRef idx="0">
            <a:scrgbClr r="0" g="0" b="0"/>
          </a:effectRef>
          <a:fontRef idx="minor"/>
        </p:style>
        <p:txBody>
          <a:bodyPr lIns="19080" tIns="9360" rIns="28440" bIns="9360" anchor="ctr">
            <a:noAutofit/>
          </a:bodyPr>
          <a:lstStyle/>
          <a:p>
            <a:pPr>
              <a:lnSpc>
                <a:spcPct val="118000"/>
              </a:lnSpc>
            </a:pPr>
            <a:r>
              <a:rPr lang="en-US" b="1" u="none" strike="noStrike">
                <a:solidFill>
                  <a:schemeClr val="accent5">
                    <a:lumMod val="75000"/>
                  </a:schemeClr>
                </a:solidFill>
                <a:effectLst/>
                <a:uFillTx/>
                <a:latin typeface="Yu Gothic Medium"/>
                <a:ea typeface="Yu Gothic Medium"/>
              </a:rPr>
              <a:t>2</a:t>
            </a:r>
            <a:r>
              <a:rPr lang="ja-JP" b="1" u="none" strike="noStrike">
                <a:solidFill>
                  <a:schemeClr val="accent5">
                    <a:lumMod val="75000"/>
                  </a:schemeClr>
                </a:solidFill>
                <a:effectLst/>
                <a:uFillTx/>
                <a:latin typeface="Yu Gothic Medium"/>
                <a:ea typeface="Yu Gothic Medium"/>
              </a:rPr>
              <a:t>　生活全体を見立てる</a:t>
            </a:r>
            <a:endParaRPr lang="en-US" b="0" u="none" strike="noStrike">
              <a:solidFill>
                <a:schemeClr val="accent5">
                  <a:lumMod val="75000"/>
                </a:schemeClr>
              </a:solidFill>
              <a:effectLst/>
              <a:uFillTx/>
              <a:latin typeface="Arial"/>
            </a:endParaRPr>
          </a:p>
        </p:txBody>
      </p:sp>
      <p:sp>
        <p:nvSpPr>
          <p:cNvPr id="162" name="直線コネクタ 161"/>
          <p:cNvSpPr/>
          <p:nvPr/>
        </p:nvSpPr>
        <p:spPr>
          <a:xfrm>
            <a:off x="4762440" y="1190520"/>
            <a:ext cx="3762360" cy="360"/>
          </a:xfrm>
          <a:prstGeom prst="line">
            <a:avLst/>
          </a:prstGeom>
          <a:ln w="144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63" name="正方形/長方形 162"/>
          <p:cNvSpPr/>
          <p:nvPr/>
        </p:nvSpPr>
        <p:spPr>
          <a:xfrm>
            <a:off x="4809960" y="1285920"/>
            <a:ext cx="3666600" cy="1285560"/>
          </a:xfrm>
          <a:prstGeom prst="rect">
            <a:avLst/>
          </a:prstGeom>
          <a:noFill/>
          <a:ln w="0">
            <a:noFill/>
          </a:ln>
        </p:spPr>
        <p:style>
          <a:lnRef idx="0">
            <a:scrgbClr r="0" g="0" b="0"/>
          </a:lnRef>
          <a:fillRef idx="0">
            <a:scrgbClr r="0" g="0" b="0"/>
          </a:fillRef>
          <a:effectRef idx="0">
            <a:scrgbClr r="0" g="0" b="0"/>
          </a:effectRef>
          <a:fontRef idx="minor"/>
        </p:style>
        <p:txBody>
          <a:bodyPr lIns="47520" tIns="28440" rIns="47520" bIns="28440" anchor="t">
            <a:normAutofit/>
          </a:bodyPr>
          <a:lstStyle/>
          <a:p>
            <a:pPr marL="285750" indent="-285750">
              <a:lnSpc>
                <a:spcPct val="122000"/>
              </a:lnSpc>
              <a:buClr>
                <a:schemeClr val="accent5"/>
              </a:buClr>
              <a:buFont typeface="Arial" panose="020B0604020202020204" pitchFamily="34" charset="0"/>
              <a:buChar char="•"/>
            </a:pPr>
            <a:r>
              <a:rPr lang="ja-JP" sz="1600" b="0" u="none" strike="noStrike">
                <a:effectLst/>
                <a:uFillTx/>
                <a:latin typeface="Yu Gothic Medium"/>
                <a:ea typeface="Yu Gothic Medium"/>
              </a:rPr>
              <a:t>家庭、保育・教育、医療、福祉、地域から多面的に捉える</a:t>
            </a:r>
            <a:endParaRPr lang="en-US" sz="1600" b="0" u="none" strike="noStrike" dirty="0">
              <a:effectLst/>
              <a:uFillTx/>
              <a:latin typeface="Arial"/>
            </a:endParaRPr>
          </a:p>
          <a:p>
            <a:pPr marL="285750" indent="-285750">
              <a:lnSpc>
                <a:spcPct val="122000"/>
              </a:lnSpc>
              <a:buClr>
                <a:schemeClr val="accent5"/>
              </a:buClr>
              <a:buFont typeface="Arial" panose="020B0604020202020204" pitchFamily="34" charset="0"/>
              <a:buChar char="•"/>
            </a:pPr>
            <a:r>
              <a:rPr lang="ja-JP" sz="1600" b="0" u="none" strike="noStrike">
                <a:effectLst/>
                <a:uFillTx/>
                <a:latin typeface="Yu Gothic Medium"/>
                <a:ea typeface="Yu Gothic Medium"/>
              </a:rPr>
              <a:t>困りごとだけでなく、強み、関係性、環境の促進因子を見る</a:t>
            </a:r>
            <a:endParaRPr lang="en-US" sz="1600" b="0" u="none" strike="noStrike" dirty="0">
              <a:effectLst/>
              <a:uFillTx/>
              <a:latin typeface="Arial"/>
            </a:endParaRPr>
          </a:p>
        </p:txBody>
      </p:sp>
      <p:sp>
        <p:nvSpPr>
          <p:cNvPr id="164" name="正方形/長方形 163"/>
          <p:cNvSpPr/>
          <p:nvPr/>
        </p:nvSpPr>
        <p:spPr>
          <a:xfrm>
            <a:off x="619200" y="2952720"/>
            <a:ext cx="3809520" cy="304560"/>
          </a:xfrm>
          <a:prstGeom prst="rect">
            <a:avLst/>
          </a:prstGeom>
          <a:noFill/>
          <a:ln w="0">
            <a:noFill/>
          </a:ln>
        </p:spPr>
        <p:style>
          <a:lnRef idx="0">
            <a:scrgbClr r="0" g="0" b="0"/>
          </a:lnRef>
          <a:fillRef idx="0">
            <a:scrgbClr r="0" g="0" b="0"/>
          </a:fillRef>
          <a:effectRef idx="0">
            <a:scrgbClr r="0" g="0" b="0"/>
          </a:effectRef>
          <a:fontRef idx="minor"/>
        </p:style>
        <p:txBody>
          <a:bodyPr lIns="19080" tIns="9360" rIns="28440" bIns="9360" anchor="ctr">
            <a:noAutofit/>
          </a:bodyPr>
          <a:lstStyle/>
          <a:p>
            <a:pPr>
              <a:lnSpc>
                <a:spcPct val="118000"/>
              </a:lnSpc>
            </a:pPr>
            <a:r>
              <a:rPr lang="en-US" b="1" u="none" strike="noStrike">
                <a:solidFill>
                  <a:schemeClr val="accent5">
                    <a:lumMod val="75000"/>
                  </a:schemeClr>
                </a:solidFill>
                <a:effectLst/>
                <a:uFillTx/>
                <a:latin typeface="Yu Gothic Medium"/>
                <a:ea typeface="Yu Gothic Medium"/>
              </a:rPr>
              <a:t>3</a:t>
            </a:r>
            <a:r>
              <a:rPr lang="ja-JP" b="1" u="none" strike="noStrike">
                <a:solidFill>
                  <a:schemeClr val="accent5">
                    <a:lumMod val="75000"/>
                  </a:schemeClr>
                </a:solidFill>
                <a:effectLst/>
                <a:uFillTx/>
                <a:latin typeface="Yu Gothic Medium"/>
                <a:ea typeface="Yu Gothic Medium"/>
              </a:rPr>
              <a:t>　生活と参加をゴールにする</a:t>
            </a:r>
            <a:endParaRPr lang="en-US" b="0" u="none" strike="noStrike">
              <a:solidFill>
                <a:schemeClr val="accent5">
                  <a:lumMod val="75000"/>
                </a:schemeClr>
              </a:solidFill>
              <a:effectLst/>
              <a:uFillTx/>
              <a:latin typeface="Arial"/>
            </a:endParaRPr>
          </a:p>
        </p:txBody>
      </p:sp>
      <p:sp>
        <p:nvSpPr>
          <p:cNvPr id="165" name="直線コネクタ 164"/>
          <p:cNvSpPr/>
          <p:nvPr/>
        </p:nvSpPr>
        <p:spPr>
          <a:xfrm>
            <a:off x="618840" y="3286080"/>
            <a:ext cx="3810240" cy="360"/>
          </a:xfrm>
          <a:prstGeom prst="line">
            <a:avLst/>
          </a:prstGeom>
          <a:ln w="144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66" name="正方形/長方形 165"/>
          <p:cNvSpPr/>
          <p:nvPr/>
        </p:nvSpPr>
        <p:spPr>
          <a:xfrm>
            <a:off x="666720" y="3381480"/>
            <a:ext cx="3714480" cy="1285560"/>
          </a:xfrm>
          <a:prstGeom prst="rect">
            <a:avLst/>
          </a:prstGeom>
          <a:noFill/>
          <a:ln w="0">
            <a:noFill/>
          </a:ln>
        </p:spPr>
        <p:style>
          <a:lnRef idx="0">
            <a:scrgbClr r="0" g="0" b="0"/>
          </a:lnRef>
          <a:fillRef idx="0">
            <a:scrgbClr r="0" g="0" b="0"/>
          </a:fillRef>
          <a:effectRef idx="0">
            <a:scrgbClr r="0" g="0" b="0"/>
          </a:effectRef>
          <a:fontRef idx="minor"/>
        </p:style>
        <p:txBody>
          <a:bodyPr lIns="47520" tIns="28440" rIns="47520" bIns="28440" anchor="t">
            <a:normAutofit/>
          </a:bodyPr>
          <a:lstStyle/>
          <a:p>
            <a:pPr marL="285750" indent="-285750">
              <a:lnSpc>
                <a:spcPct val="122000"/>
              </a:lnSpc>
              <a:buClr>
                <a:schemeClr val="accent5"/>
              </a:buClr>
              <a:buFont typeface="Arial" panose="020B0604020202020204" pitchFamily="34" charset="0"/>
              <a:buChar char="•"/>
            </a:pPr>
            <a:r>
              <a:rPr lang="ja-JP" sz="1600" b="0" u="none" strike="noStrike">
                <a:effectLst/>
                <a:uFillTx/>
                <a:latin typeface="Yu Gothic Medium"/>
                <a:ea typeface="Yu Gothic Medium"/>
              </a:rPr>
              <a:t>サービス利用そのものを目標にしない</a:t>
            </a:r>
            <a:endParaRPr lang="en-US" sz="1600" b="0" u="none" strike="noStrike" dirty="0">
              <a:effectLst/>
              <a:uFillTx/>
              <a:latin typeface="Arial"/>
            </a:endParaRPr>
          </a:p>
          <a:p>
            <a:pPr marL="285750" indent="-285750">
              <a:lnSpc>
                <a:spcPct val="122000"/>
              </a:lnSpc>
              <a:buClr>
                <a:schemeClr val="accent5"/>
              </a:buClr>
              <a:buFont typeface="Arial" panose="020B0604020202020204" pitchFamily="34" charset="0"/>
              <a:buChar char="•"/>
            </a:pPr>
            <a:r>
              <a:rPr lang="ja-JP" sz="1600" b="0" u="none" strike="noStrike">
                <a:effectLst/>
                <a:uFillTx/>
                <a:latin typeface="Yu Gothic Medium"/>
                <a:ea typeface="Yu Gothic Medium"/>
              </a:rPr>
              <a:t>子どもと家族が望む生活、遊び、学び、関係、参加を目標にする</a:t>
            </a:r>
            <a:endParaRPr lang="en-US" sz="1600" b="0" u="none" strike="noStrike" dirty="0">
              <a:effectLst/>
              <a:uFillTx/>
              <a:latin typeface="Arial"/>
            </a:endParaRPr>
          </a:p>
        </p:txBody>
      </p:sp>
      <p:sp>
        <p:nvSpPr>
          <p:cNvPr id="167" name="正方形/長方形 166"/>
          <p:cNvSpPr/>
          <p:nvPr/>
        </p:nvSpPr>
        <p:spPr>
          <a:xfrm>
            <a:off x="4762440" y="2952720"/>
            <a:ext cx="3762000" cy="304560"/>
          </a:xfrm>
          <a:prstGeom prst="rect">
            <a:avLst/>
          </a:prstGeom>
          <a:noFill/>
          <a:ln w="0">
            <a:noFill/>
          </a:ln>
        </p:spPr>
        <p:style>
          <a:lnRef idx="0">
            <a:scrgbClr r="0" g="0" b="0"/>
          </a:lnRef>
          <a:fillRef idx="0">
            <a:scrgbClr r="0" g="0" b="0"/>
          </a:fillRef>
          <a:effectRef idx="0">
            <a:scrgbClr r="0" g="0" b="0"/>
          </a:effectRef>
          <a:fontRef idx="minor"/>
        </p:style>
        <p:txBody>
          <a:bodyPr lIns="19080" tIns="9360" rIns="28440" bIns="9360" anchor="ctr">
            <a:noAutofit/>
          </a:bodyPr>
          <a:lstStyle/>
          <a:p>
            <a:pPr>
              <a:lnSpc>
                <a:spcPct val="118000"/>
              </a:lnSpc>
            </a:pPr>
            <a:r>
              <a:rPr lang="en-US" b="1" u="none" strike="noStrike">
                <a:solidFill>
                  <a:schemeClr val="accent5">
                    <a:lumMod val="75000"/>
                  </a:schemeClr>
                </a:solidFill>
                <a:effectLst/>
                <a:uFillTx/>
                <a:latin typeface="Yu Gothic Medium"/>
                <a:ea typeface="Yu Gothic Medium"/>
              </a:rPr>
              <a:t>4</a:t>
            </a:r>
            <a:r>
              <a:rPr lang="ja-JP" b="1" u="none" strike="noStrike">
                <a:solidFill>
                  <a:schemeClr val="accent5">
                    <a:lumMod val="75000"/>
                  </a:schemeClr>
                </a:solidFill>
                <a:effectLst/>
                <a:uFillTx/>
                <a:latin typeface="Yu Gothic Medium"/>
                <a:ea typeface="Yu Gothic Medium"/>
              </a:rPr>
              <a:t>　地域で共に育つ環境を考える</a:t>
            </a:r>
            <a:endParaRPr lang="en-US" b="0" u="none" strike="noStrike">
              <a:solidFill>
                <a:schemeClr val="accent5">
                  <a:lumMod val="75000"/>
                </a:schemeClr>
              </a:solidFill>
              <a:effectLst/>
              <a:uFillTx/>
              <a:latin typeface="Arial"/>
            </a:endParaRPr>
          </a:p>
        </p:txBody>
      </p:sp>
      <p:sp>
        <p:nvSpPr>
          <p:cNvPr id="168" name="直線コネクタ 167"/>
          <p:cNvSpPr/>
          <p:nvPr/>
        </p:nvSpPr>
        <p:spPr>
          <a:xfrm>
            <a:off x="4762440" y="3286080"/>
            <a:ext cx="3762360" cy="360"/>
          </a:xfrm>
          <a:prstGeom prst="line">
            <a:avLst/>
          </a:prstGeom>
          <a:ln w="144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69" name="正方形/長方形 168"/>
          <p:cNvSpPr/>
          <p:nvPr/>
        </p:nvSpPr>
        <p:spPr>
          <a:xfrm>
            <a:off x="4809960" y="3381480"/>
            <a:ext cx="3666600" cy="1285560"/>
          </a:xfrm>
          <a:prstGeom prst="rect">
            <a:avLst/>
          </a:prstGeom>
          <a:noFill/>
          <a:ln w="0">
            <a:noFill/>
          </a:ln>
        </p:spPr>
        <p:style>
          <a:lnRef idx="0">
            <a:scrgbClr r="0" g="0" b="0"/>
          </a:lnRef>
          <a:fillRef idx="0">
            <a:scrgbClr r="0" g="0" b="0"/>
          </a:fillRef>
          <a:effectRef idx="0">
            <a:scrgbClr r="0" g="0" b="0"/>
          </a:effectRef>
          <a:fontRef idx="minor"/>
        </p:style>
        <p:txBody>
          <a:bodyPr lIns="47520" tIns="28440" rIns="47520" bIns="28440" anchor="t">
            <a:normAutofit/>
          </a:bodyPr>
          <a:lstStyle/>
          <a:p>
            <a:pPr marL="285750" indent="-285750">
              <a:lnSpc>
                <a:spcPct val="122000"/>
              </a:lnSpc>
              <a:buClr>
                <a:schemeClr val="accent5"/>
              </a:buClr>
              <a:buFont typeface="Arial" panose="020B0604020202020204" pitchFamily="34" charset="0"/>
              <a:buChar char="•"/>
            </a:pPr>
            <a:r>
              <a:rPr lang="ja-JP" sz="1600" b="0" u="none" strike="noStrike">
                <a:effectLst/>
                <a:uFillTx/>
                <a:latin typeface="Yu Gothic Medium"/>
                <a:ea typeface="Yu Gothic Medium"/>
              </a:rPr>
              <a:t>保育・教育・地域活動等の日常の場を含めて考える</a:t>
            </a:r>
            <a:endParaRPr lang="en-US" sz="1600" b="0" u="none" strike="noStrike" dirty="0">
              <a:effectLst/>
              <a:uFillTx/>
              <a:latin typeface="Arial"/>
            </a:endParaRPr>
          </a:p>
          <a:p>
            <a:pPr marL="285750" indent="-285750">
              <a:lnSpc>
                <a:spcPct val="122000"/>
              </a:lnSpc>
              <a:buClr>
                <a:schemeClr val="accent5"/>
              </a:buClr>
              <a:buFont typeface="Arial" panose="020B0604020202020204" pitchFamily="34" charset="0"/>
              <a:buChar char="•"/>
            </a:pPr>
            <a:r>
              <a:rPr lang="ja-JP" sz="1600" b="0" u="none" strike="noStrike">
                <a:effectLst/>
                <a:uFillTx/>
                <a:latin typeface="Yu Gothic Medium"/>
                <a:ea typeface="Yu Gothic Medium"/>
              </a:rPr>
              <a:t>専門的支援と地域資源を組み合わせ、参加・包摂を支える</a:t>
            </a:r>
            <a:endParaRPr lang="en-US" sz="1600" b="0" u="none" strike="noStrike" dirty="0">
              <a:effectLst/>
              <a:uFillTx/>
              <a:latin typeface="Arial"/>
            </a:endParaRPr>
          </a:p>
        </p:txBody>
      </p:sp>
      <p:sp>
        <p:nvSpPr>
          <p:cNvPr id="170" name="直線コネクタ 169"/>
          <p:cNvSpPr/>
          <p:nvPr/>
        </p:nvSpPr>
        <p:spPr>
          <a:xfrm>
            <a:off x="618840" y="5157192"/>
            <a:ext cx="7905960" cy="360"/>
          </a:xfrm>
          <a:prstGeom prst="line">
            <a:avLst/>
          </a:prstGeom>
          <a:ln w="381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71" name="正方形/長方形 170"/>
          <p:cNvSpPr/>
          <p:nvPr/>
        </p:nvSpPr>
        <p:spPr>
          <a:xfrm>
            <a:off x="619200" y="5457960"/>
            <a:ext cx="7905240" cy="399600"/>
          </a:xfrm>
          <a:prstGeom prst="rect">
            <a:avLst/>
          </a:prstGeom>
          <a:noFill/>
          <a:ln w="0">
            <a:noFill/>
          </a:ln>
        </p:spPr>
        <p:style>
          <a:lnRef idx="0">
            <a:scrgbClr r="0" g="0" b="0"/>
          </a:lnRef>
          <a:fillRef idx="0">
            <a:scrgbClr r="0" g="0" b="0"/>
          </a:fillRef>
          <a:effectRef idx="0">
            <a:scrgbClr r="0" g="0" b="0"/>
          </a:effectRef>
          <a:fontRef idx="minor"/>
        </p:style>
        <p:txBody>
          <a:bodyPr lIns="114480" tIns="38160" rIns="114480" bIns="38160" anchor="ctr">
            <a:noAutofit/>
          </a:bodyPr>
          <a:lstStyle/>
          <a:p>
            <a:pPr>
              <a:lnSpc>
                <a:spcPct val="118000"/>
              </a:lnSpc>
            </a:pPr>
            <a:r>
              <a:rPr lang="ja-JP" sz="2000" b="1" u="none" strike="noStrike">
                <a:solidFill>
                  <a:schemeClr val="accent5">
                    <a:lumMod val="75000"/>
                  </a:schemeClr>
                </a:solidFill>
                <a:effectLst/>
                <a:uFillTx/>
                <a:latin typeface="Yu Gothic Medium"/>
                <a:ea typeface="Yu Gothic Medium"/>
              </a:rPr>
              <a:t>見立てと方向性を、子ども・家族と具体的な支援にまとめるものが、障害児支援利用計画である。</a:t>
            </a:r>
            <a:endParaRPr lang="en-US" sz="2000" b="0" u="none" strike="noStrike">
              <a:solidFill>
                <a:schemeClr val="accent5">
                  <a:lumMod val="75000"/>
                </a:schemeClr>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a:extLst>
            <a:ext uri="{FF2B5EF4-FFF2-40B4-BE49-F238E27FC236}">
              <a16:creationId xmlns:a16="http://schemas.microsoft.com/office/drawing/2014/main" id="{C633DD93-BD96-BAD9-8D89-C31D69890B5F}"/>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125E7C7F-C694-0ED4-7CF6-79BEC117CEA2}"/>
              </a:ext>
            </a:extLst>
          </p:cNvPr>
          <p:cNvSpPr/>
          <p:nvPr/>
        </p:nvSpPr>
        <p:spPr>
          <a:xfrm>
            <a:off x="2051720" y="2348880"/>
            <a:ext cx="6408712"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ja-JP" altLang="en-US" sz="3200" b="1">
                <a:latin typeface="Yu Gothic Medium" panose="020B0400000000000000" pitchFamily="34" charset="-128"/>
                <a:ea typeface="Yu Gothic Medium" panose="020B0400000000000000" pitchFamily="34" charset="-128"/>
                <a:cs typeface="メイリオ" panose="020B0604030504040204" pitchFamily="50" charset="-128"/>
              </a:rPr>
              <a:t>アセスメントと計画作成</a:t>
            </a:r>
            <a:endParaRPr lang="ja-JP" altLang="en-US" sz="3200" b="1" dirty="0">
              <a:latin typeface="Yu Gothic Medium" panose="020B0400000000000000" pitchFamily="34" charset="-128"/>
              <a:ea typeface="Yu Gothic Medium" panose="020B0400000000000000" pitchFamily="34" charset="-128"/>
              <a:cs typeface="メイリオ" panose="020B0604030504040204" pitchFamily="50" charset="-128"/>
            </a:endParaRPr>
          </a:p>
        </p:txBody>
      </p:sp>
      <p:sp>
        <p:nvSpPr>
          <p:cNvPr id="2" name="正方形/長方形 1">
            <a:extLst>
              <a:ext uri="{FF2B5EF4-FFF2-40B4-BE49-F238E27FC236}">
                <a16:creationId xmlns:a16="http://schemas.microsoft.com/office/drawing/2014/main" id="{172E57CD-6FE3-ADDA-C022-40EDE6852455}"/>
              </a:ext>
            </a:extLst>
          </p:cNvPr>
          <p:cNvSpPr/>
          <p:nvPr/>
        </p:nvSpPr>
        <p:spPr>
          <a:xfrm>
            <a:off x="683568" y="1811700"/>
            <a:ext cx="2880320" cy="1584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r>
              <a:rPr kumimoji="0" lang="en-US" altLang="ja-JP" sz="7200" dirty="0">
                <a:solidFill>
                  <a:prstClr val="white"/>
                </a:solidFill>
                <a:latin typeface="Yu Gothic" panose="020B0400000000000000" pitchFamily="34" charset="-128"/>
                <a:ea typeface="Yu Gothic" panose="020B0400000000000000" pitchFamily="34" charset="-128"/>
              </a:rPr>
              <a:t>04</a:t>
            </a:r>
            <a:endParaRPr kumimoji="0" lang="ja-JP" altLang="en-US" sz="7200" dirty="0">
              <a:solidFill>
                <a:prstClr val="white"/>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2717663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66048-E41C-FEF3-2700-1EE788D959CA}"/>
            </a:ext>
          </a:extLst>
        </p:cNvPr>
        <p:cNvGrpSpPr/>
        <p:nvPr/>
      </p:nvGrpSpPr>
      <p:grpSpPr>
        <a:xfrm>
          <a:off x="0" y="0"/>
          <a:ext cx="0" cy="0"/>
          <a:chOff x="0" y="0"/>
          <a:chExt cx="0" cy="0"/>
        </a:xfrm>
      </p:grpSpPr>
      <p:sp>
        <p:nvSpPr>
          <p:cNvPr id="105" name="PlaceHolder 1">
            <a:extLst>
              <a:ext uri="{FF2B5EF4-FFF2-40B4-BE49-F238E27FC236}">
                <a16:creationId xmlns:a16="http://schemas.microsoft.com/office/drawing/2014/main" id="{B71F529A-C8C4-B02C-8DCF-834ECB55A4B9}"/>
              </a:ext>
            </a:extLst>
          </p:cNvPr>
          <p:cNvSpPr>
            <a:spLocks noGrp="1"/>
          </p:cNvSpPr>
          <p:nvPr>
            <p:ph type="title"/>
          </p:nvPr>
        </p:nvSpPr>
        <p:spPr>
          <a:prstGeom prst="rect">
            <a:avLst/>
          </a:prstGeom>
          <a:noFill/>
          <a:ln w="0">
            <a:noFill/>
          </a:ln>
        </p:spPr>
        <p:txBody>
          <a:bodyPr lIns="38160" tIns="19080" rIns="57240" bIns="19080" anchor="ctr">
            <a:noAutofit/>
          </a:bodyPr>
          <a:lstStyle/>
          <a:p>
            <a:pPr indent="0" algn="l" defTabSz="914400">
              <a:lnSpc>
                <a:spcPct val="100000"/>
              </a:lnSpc>
              <a:buNone/>
            </a:pPr>
            <a:r>
              <a:rPr lang="ja-JP" sz="2000" u="none" strike="noStrike">
                <a:solidFill>
                  <a:schemeClr val="dk1"/>
                </a:solidFill>
                <a:effectLst/>
                <a:uFillTx/>
                <a:latin typeface="Yu Gothic Medium"/>
                <a:ea typeface="Yu Gothic Medium"/>
              </a:rPr>
              <a:t>アセスメントは生活全体を理解するプロセス</a:t>
            </a:r>
            <a:endParaRPr lang="en-US" sz="2000" u="none" strike="noStrike" dirty="0">
              <a:solidFill>
                <a:schemeClr val="dk1"/>
              </a:solidFill>
              <a:effectLst/>
              <a:uFillTx/>
              <a:latin typeface="Yu Gothic Medium"/>
            </a:endParaRPr>
          </a:p>
        </p:txBody>
      </p:sp>
      <p:pic>
        <p:nvPicPr>
          <p:cNvPr id="4" name="図 3">
            <a:extLst>
              <a:ext uri="{FF2B5EF4-FFF2-40B4-BE49-F238E27FC236}">
                <a16:creationId xmlns:a16="http://schemas.microsoft.com/office/drawing/2014/main" id="{1AA5C0AC-4271-01D5-C0F7-2AB46562E779}"/>
              </a:ext>
            </a:extLst>
          </p:cNvPr>
          <p:cNvPicPr>
            <a:picLocks noChangeAspect="1"/>
          </p:cNvPicPr>
          <p:nvPr/>
        </p:nvPicPr>
        <p:blipFill>
          <a:blip r:embed="rId3"/>
          <a:srcRect l="29946" t="52313" r="52963" b="34854"/>
          <a:stretch>
            <a:fillRect/>
          </a:stretch>
        </p:blipFill>
        <p:spPr>
          <a:xfrm rot="5400000">
            <a:off x="3117157" y="2153271"/>
            <a:ext cx="1152127" cy="1224137"/>
          </a:xfrm>
          <a:prstGeom prst="rect">
            <a:avLst/>
          </a:prstGeom>
        </p:spPr>
      </p:pic>
      <p:pic>
        <p:nvPicPr>
          <p:cNvPr id="2" name="図 1">
            <a:extLst>
              <a:ext uri="{FF2B5EF4-FFF2-40B4-BE49-F238E27FC236}">
                <a16:creationId xmlns:a16="http://schemas.microsoft.com/office/drawing/2014/main" id="{648B745C-5226-3B17-0380-8C3B3DC5D6E9}"/>
              </a:ext>
            </a:extLst>
          </p:cNvPr>
          <p:cNvPicPr>
            <a:picLocks noChangeAspect="1"/>
          </p:cNvPicPr>
          <p:nvPr/>
        </p:nvPicPr>
        <p:blipFill>
          <a:blip r:embed="rId3"/>
          <a:srcRect l="29946" t="4756" r="52963" b="80146"/>
          <a:stretch>
            <a:fillRect/>
          </a:stretch>
        </p:blipFill>
        <p:spPr>
          <a:xfrm rot="5400000">
            <a:off x="7390655" y="1978849"/>
            <a:ext cx="1152130" cy="1440160"/>
          </a:xfrm>
          <a:prstGeom prst="rect">
            <a:avLst/>
          </a:prstGeom>
        </p:spPr>
      </p:pic>
      <p:pic>
        <p:nvPicPr>
          <p:cNvPr id="3" name="図 2">
            <a:extLst>
              <a:ext uri="{FF2B5EF4-FFF2-40B4-BE49-F238E27FC236}">
                <a16:creationId xmlns:a16="http://schemas.microsoft.com/office/drawing/2014/main" id="{81D72101-EEE0-ACE8-358A-1F3B9ACA2634}"/>
              </a:ext>
            </a:extLst>
          </p:cNvPr>
          <p:cNvPicPr>
            <a:picLocks noChangeAspect="1"/>
          </p:cNvPicPr>
          <p:nvPr/>
        </p:nvPicPr>
        <p:blipFill>
          <a:blip r:embed="rId3"/>
          <a:srcRect l="65197" t="52313" r="16644" b="34854"/>
          <a:stretch>
            <a:fillRect/>
          </a:stretch>
        </p:blipFill>
        <p:spPr>
          <a:xfrm rot="5400000">
            <a:off x="3081153" y="4653136"/>
            <a:ext cx="1224135" cy="1224137"/>
          </a:xfrm>
          <a:prstGeom prst="rect">
            <a:avLst/>
          </a:prstGeom>
        </p:spPr>
      </p:pic>
      <p:pic>
        <p:nvPicPr>
          <p:cNvPr id="5" name="図 4">
            <a:extLst>
              <a:ext uri="{FF2B5EF4-FFF2-40B4-BE49-F238E27FC236}">
                <a16:creationId xmlns:a16="http://schemas.microsoft.com/office/drawing/2014/main" id="{D2134590-E74A-3AED-2D26-D6A5F2308EF0}"/>
              </a:ext>
            </a:extLst>
          </p:cNvPr>
          <p:cNvPicPr>
            <a:picLocks noChangeAspect="1"/>
          </p:cNvPicPr>
          <p:nvPr/>
        </p:nvPicPr>
        <p:blipFill>
          <a:blip r:embed="rId3"/>
          <a:srcRect l="65197" t="5510" r="17712" b="81656"/>
          <a:stretch>
            <a:fillRect/>
          </a:stretch>
        </p:blipFill>
        <p:spPr>
          <a:xfrm rot="5400000">
            <a:off x="7513987" y="4606904"/>
            <a:ext cx="1152131" cy="1224138"/>
          </a:xfrm>
          <a:prstGeom prst="rect">
            <a:avLst/>
          </a:prstGeom>
        </p:spPr>
      </p:pic>
      <p:sp>
        <p:nvSpPr>
          <p:cNvPr id="6" name="角丸四角形 5">
            <a:extLst>
              <a:ext uri="{FF2B5EF4-FFF2-40B4-BE49-F238E27FC236}">
                <a16:creationId xmlns:a16="http://schemas.microsoft.com/office/drawing/2014/main" id="{3894471F-DCA2-353E-8EE1-AD2202B7304B}"/>
              </a:ext>
            </a:extLst>
          </p:cNvPr>
          <p:cNvSpPr/>
          <p:nvPr/>
        </p:nvSpPr>
        <p:spPr>
          <a:xfrm>
            <a:off x="318356" y="1083576"/>
            <a:ext cx="4109628" cy="2257827"/>
          </a:xfrm>
          <a:prstGeom prst="roundRect">
            <a:avLst>
              <a:gd name="adj" fmla="val 4972"/>
            </a:avLst>
          </a:prstGeom>
          <a:noFill/>
          <a:ln w="34925">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11" name="角丸四角形 10">
            <a:extLst>
              <a:ext uri="{FF2B5EF4-FFF2-40B4-BE49-F238E27FC236}">
                <a16:creationId xmlns:a16="http://schemas.microsoft.com/office/drawing/2014/main" id="{0E7521F3-FEDE-4DC0-1D27-67035C0765D8}"/>
              </a:ext>
            </a:extLst>
          </p:cNvPr>
          <p:cNvSpPr/>
          <p:nvPr/>
        </p:nvSpPr>
        <p:spPr>
          <a:xfrm>
            <a:off x="457200" y="1489504"/>
            <a:ext cx="3970784" cy="1427699"/>
          </a:xfrm>
          <a:prstGeom prst="roundRect">
            <a:avLst>
              <a:gd name="adj" fmla="val 2120"/>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r>
              <a:rPr kumimoji="0" lang="ja-JP" altLang="en-US" sz="2000" b="1">
                <a:solidFill>
                  <a:schemeClr val="accent5">
                    <a:lumMod val="75000"/>
                  </a:schemeClr>
                </a:solidFill>
                <a:latin typeface="Yu Gothic Medium" panose="020B0400000000000000" pitchFamily="34" charset="-128"/>
                <a:ea typeface="Yu Gothic Medium" panose="020B0400000000000000" pitchFamily="34" charset="-128"/>
              </a:rPr>
              <a:t>生活全体を総合的に理解する</a:t>
            </a:r>
            <a:endParaRPr kumimoji="0"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en-US" altLang="ja-JP" sz="9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200">
                <a:solidFill>
                  <a:schemeClr val="tx1"/>
                </a:solidFill>
                <a:latin typeface="Yu Gothic Medium" panose="020B0400000000000000" pitchFamily="34" charset="-128"/>
                <a:ea typeface="Yu Gothic Medium" panose="020B0400000000000000" pitchFamily="34" charset="-128"/>
              </a:rPr>
              <a:t>障害特性だけでなく、生活状況や</a:t>
            </a:r>
            <a:endParaRPr kumimoji="0" lang="en-US" altLang="ja-JP" sz="12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200">
                <a:solidFill>
                  <a:schemeClr val="tx1"/>
                </a:solidFill>
                <a:latin typeface="Yu Gothic Medium" panose="020B0400000000000000" pitchFamily="34" charset="-128"/>
                <a:ea typeface="Yu Gothic Medium" panose="020B0400000000000000" pitchFamily="34" charset="-128"/>
              </a:rPr>
              <a:t>環境との相互作用を捉えます。</a:t>
            </a:r>
            <a:endParaRPr kumimoji="0" lang="en-US" altLang="ja-JP" sz="12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ja-JP" altLang="en-US" sz="1200" dirty="0">
              <a:solidFill>
                <a:schemeClr val="tx1"/>
              </a:solidFill>
              <a:latin typeface="Yu Gothic Medium" panose="020B0400000000000000" pitchFamily="34" charset="-128"/>
              <a:ea typeface="Yu Gothic Medium" panose="020B0400000000000000" pitchFamily="34" charset="-128"/>
            </a:endParaRPr>
          </a:p>
        </p:txBody>
      </p:sp>
      <p:sp>
        <p:nvSpPr>
          <p:cNvPr id="13" name="角丸四角形 12">
            <a:extLst>
              <a:ext uri="{FF2B5EF4-FFF2-40B4-BE49-F238E27FC236}">
                <a16:creationId xmlns:a16="http://schemas.microsoft.com/office/drawing/2014/main" id="{CED9397C-5B58-4AD1-EBC3-CEDB3ED558A6}"/>
              </a:ext>
            </a:extLst>
          </p:cNvPr>
          <p:cNvSpPr/>
          <p:nvPr/>
        </p:nvSpPr>
        <p:spPr>
          <a:xfrm>
            <a:off x="4716016" y="1083576"/>
            <a:ext cx="4109628" cy="2257827"/>
          </a:xfrm>
          <a:prstGeom prst="roundRect">
            <a:avLst>
              <a:gd name="adj" fmla="val 4972"/>
            </a:avLst>
          </a:prstGeom>
          <a:noFill/>
          <a:ln w="34925">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14" name="角丸四角形 13">
            <a:extLst>
              <a:ext uri="{FF2B5EF4-FFF2-40B4-BE49-F238E27FC236}">
                <a16:creationId xmlns:a16="http://schemas.microsoft.com/office/drawing/2014/main" id="{4C91A640-F5CA-603F-5D83-6798A81ACC8B}"/>
              </a:ext>
            </a:extLst>
          </p:cNvPr>
          <p:cNvSpPr/>
          <p:nvPr/>
        </p:nvSpPr>
        <p:spPr>
          <a:xfrm>
            <a:off x="318356" y="3619445"/>
            <a:ext cx="4109628" cy="2257827"/>
          </a:xfrm>
          <a:prstGeom prst="roundRect">
            <a:avLst>
              <a:gd name="adj" fmla="val 4972"/>
            </a:avLst>
          </a:prstGeom>
          <a:noFill/>
          <a:ln w="34925">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15" name="角丸四角形 14">
            <a:extLst>
              <a:ext uri="{FF2B5EF4-FFF2-40B4-BE49-F238E27FC236}">
                <a16:creationId xmlns:a16="http://schemas.microsoft.com/office/drawing/2014/main" id="{9B896C53-ECD6-464A-90BF-5DD67F7EB9D0}"/>
              </a:ext>
            </a:extLst>
          </p:cNvPr>
          <p:cNvSpPr/>
          <p:nvPr/>
        </p:nvSpPr>
        <p:spPr>
          <a:xfrm>
            <a:off x="4716016" y="3619445"/>
            <a:ext cx="4109628" cy="2257827"/>
          </a:xfrm>
          <a:prstGeom prst="roundRect">
            <a:avLst>
              <a:gd name="adj" fmla="val 4972"/>
            </a:avLst>
          </a:prstGeom>
          <a:noFill/>
          <a:ln w="34925">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16" name="角丸四角形 15">
            <a:extLst>
              <a:ext uri="{FF2B5EF4-FFF2-40B4-BE49-F238E27FC236}">
                <a16:creationId xmlns:a16="http://schemas.microsoft.com/office/drawing/2014/main" id="{4CA65422-59A3-1319-A20F-320CDDC0B980}"/>
              </a:ext>
            </a:extLst>
          </p:cNvPr>
          <p:cNvSpPr/>
          <p:nvPr/>
        </p:nvSpPr>
        <p:spPr>
          <a:xfrm>
            <a:off x="4860032" y="1489505"/>
            <a:ext cx="3965612" cy="1427699"/>
          </a:xfrm>
          <a:prstGeom prst="roundRect">
            <a:avLst>
              <a:gd name="adj" fmla="val 2120"/>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r>
              <a:rPr kumimoji="0" lang="ja-JP" altLang="en-US" sz="2000" b="1">
                <a:solidFill>
                  <a:schemeClr val="accent5">
                    <a:lumMod val="75000"/>
                  </a:schemeClr>
                </a:solidFill>
                <a:latin typeface="Yu Gothic Medium" panose="020B0400000000000000" pitchFamily="34" charset="-128"/>
                <a:ea typeface="Yu Gothic Medium" panose="020B0400000000000000" pitchFamily="34" charset="-128"/>
              </a:rPr>
              <a:t>複数の生活場面を捉える</a:t>
            </a:r>
            <a:endParaRPr kumimoji="0"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en-US" altLang="ja-JP" sz="9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200">
                <a:solidFill>
                  <a:schemeClr val="tx1"/>
                </a:solidFill>
                <a:latin typeface="Yu Gothic Medium" panose="020B0400000000000000" pitchFamily="34" charset="-128"/>
                <a:ea typeface="Yu Gothic Medium" panose="020B0400000000000000" pitchFamily="34" charset="-128"/>
              </a:rPr>
              <a:t>家庭、学校、地域など、異なる</a:t>
            </a:r>
            <a:endParaRPr kumimoji="0" lang="en-US" altLang="ja-JP" sz="12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200">
                <a:solidFill>
                  <a:schemeClr val="tx1"/>
                </a:solidFill>
                <a:latin typeface="Yu Gothic Medium" panose="020B0400000000000000" pitchFamily="34" charset="-128"/>
                <a:ea typeface="Yu Gothic Medium" panose="020B0400000000000000" pitchFamily="34" charset="-128"/>
              </a:rPr>
              <a:t>環境での姿を確認します。</a:t>
            </a:r>
            <a:endParaRPr kumimoji="0" lang="en-US" altLang="ja-JP" sz="12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ja-JP" altLang="en-US" sz="1200" dirty="0">
              <a:solidFill>
                <a:schemeClr val="tx1"/>
              </a:solidFill>
              <a:latin typeface="Yu Gothic Medium" panose="020B0400000000000000" pitchFamily="34" charset="-128"/>
              <a:ea typeface="Yu Gothic Medium" panose="020B0400000000000000" pitchFamily="34" charset="-128"/>
            </a:endParaRPr>
          </a:p>
        </p:txBody>
      </p:sp>
      <p:sp>
        <p:nvSpPr>
          <p:cNvPr id="17" name="角丸四角形 16">
            <a:extLst>
              <a:ext uri="{FF2B5EF4-FFF2-40B4-BE49-F238E27FC236}">
                <a16:creationId xmlns:a16="http://schemas.microsoft.com/office/drawing/2014/main" id="{C3C45E32-BF53-4D9A-AC52-4591ADCEE22E}"/>
              </a:ext>
            </a:extLst>
          </p:cNvPr>
          <p:cNvSpPr/>
          <p:nvPr/>
        </p:nvSpPr>
        <p:spPr>
          <a:xfrm>
            <a:off x="457199" y="4041175"/>
            <a:ext cx="3975035" cy="1427699"/>
          </a:xfrm>
          <a:prstGeom prst="roundRect">
            <a:avLst>
              <a:gd name="adj" fmla="val 2120"/>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r>
              <a:rPr kumimoji="0" lang="ja-JP" altLang="en-US" sz="2000" b="1">
                <a:solidFill>
                  <a:schemeClr val="accent5">
                    <a:lumMod val="75000"/>
                  </a:schemeClr>
                </a:solidFill>
                <a:latin typeface="Yu Gothic Medium" panose="020B0400000000000000" pitchFamily="34" charset="-128"/>
                <a:ea typeface="Yu Gothic Medium" panose="020B0400000000000000" pitchFamily="34" charset="-128"/>
              </a:rPr>
              <a:t>支援を通じて継続的に深める</a:t>
            </a:r>
            <a:endParaRPr kumimoji="0"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en-US" altLang="ja-JP" sz="9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200">
                <a:solidFill>
                  <a:schemeClr val="tx1"/>
                </a:solidFill>
                <a:latin typeface="Yu Gothic Medium" panose="020B0400000000000000" pitchFamily="34" charset="-128"/>
                <a:ea typeface="Yu Gothic Medium" panose="020B0400000000000000" pitchFamily="34" charset="-128"/>
              </a:rPr>
              <a:t>一度で完成させず、関係性の中で</a:t>
            </a:r>
            <a:endParaRPr kumimoji="0" lang="en-US" altLang="ja-JP" sz="12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200">
                <a:solidFill>
                  <a:schemeClr val="tx1"/>
                </a:solidFill>
                <a:latin typeface="Yu Gothic Medium" panose="020B0400000000000000" pitchFamily="34" charset="-128"/>
                <a:ea typeface="Yu Gothic Medium" panose="020B0400000000000000" pitchFamily="34" charset="-128"/>
              </a:rPr>
              <a:t>プロセスを更新し続けます。</a:t>
            </a:r>
            <a:endParaRPr kumimoji="0" lang="en-US" altLang="ja-JP" sz="12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ja-JP" altLang="en-US" sz="1200" dirty="0">
              <a:solidFill>
                <a:schemeClr val="tx1"/>
              </a:solidFill>
              <a:latin typeface="Yu Gothic Medium" panose="020B0400000000000000" pitchFamily="34" charset="-128"/>
              <a:ea typeface="Yu Gothic Medium" panose="020B0400000000000000" pitchFamily="34" charset="-128"/>
            </a:endParaRPr>
          </a:p>
        </p:txBody>
      </p:sp>
      <p:sp>
        <p:nvSpPr>
          <p:cNvPr id="18" name="角丸四角形 17">
            <a:extLst>
              <a:ext uri="{FF2B5EF4-FFF2-40B4-BE49-F238E27FC236}">
                <a16:creationId xmlns:a16="http://schemas.microsoft.com/office/drawing/2014/main" id="{6D2FC937-E830-93C1-384B-48AF7EBE7BCD}"/>
              </a:ext>
            </a:extLst>
          </p:cNvPr>
          <p:cNvSpPr/>
          <p:nvPr/>
        </p:nvSpPr>
        <p:spPr>
          <a:xfrm>
            <a:off x="4860032" y="4041175"/>
            <a:ext cx="4037620" cy="1427699"/>
          </a:xfrm>
          <a:prstGeom prst="roundRect">
            <a:avLst>
              <a:gd name="adj" fmla="val 2120"/>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r>
              <a:rPr kumimoji="0" lang="ja-JP" altLang="en-US" sz="2000" b="1">
                <a:solidFill>
                  <a:schemeClr val="accent5">
                    <a:lumMod val="75000"/>
                  </a:schemeClr>
                </a:solidFill>
                <a:latin typeface="Yu Gothic Medium" panose="020B0400000000000000" pitchFamily="34" charset="-128"/>
                <a:ea typeface="Yu Gothic Medium" panose="020B0400000000000000" pitchFamily="34" charset="-128"/>
              </a:rPr>
              <a:t>本人・家族と目的を共有する</a:t>
            </a:r>
            <a:endParaRPr kumimoji="0"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en-US" altLang="ja-JP" sz="9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200">
                <a:solidFill>
                  <a:schemeClr val="tx1"/>
                </a:solidFill>
                <a:latin typeface="Yu Gothic Medium" panose="020B0400000000000000" pitchFamily="34" charset="-128"/>
                <a:ea typeface="Yu Gothic Medium" panose="020B0400000000000000" pitchFamily="34" charset="-128"/>
              </a:rPr>
              <a:t>支援の可能性を共に探るため、</a:t>
            </a:r>
            <a:endParaRPr kumimoji="0" lang="en-US" altLang="ja-JP" sz="12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200">
                <a:solidFill>
                  <a:schemeClr val="tx1"/>
                </a:solidFill>
                <a:latin typeface="Yu Gothic Medium" panose="020B0400000000000000" pitchFamily="34" charset="-128"/>
                <a:ea typeface="Yu Gothic Medium" panose="020B0400000000000000" pitchFamily="34" charset="-128"/>
              </a:rPr>
              <a:t>情報を集める目的を共有する。</a:t>
            </a:r>
            <a:endParaRPr kumimoji="0" lang="en-US" altLang="ja-JP" sz="12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ja-JP" altLang="en-US" sz="1200" dirty="0">
              <a:solidFill>
                <a:schemeClr val="tx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85143887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PlaceHolder 1"/>
          <p:cNvSpPr>
            <a:spLocks noGrp="1"/>
          </p:cNvSpPr>
          <p:nvPr>
            <p:ph type="title"/>
          </p:nvPr>
        </p:nvSpPr>
        <p:spPr>
          <a:prstGeom prst="rect">
            <a:avLst/>
          </a:prstGeom>
          <a:noFill/>
          <a:ln w="0">
            <a:noFill/>
          </a:ln>
        </p:spPr>
        <p:txBody>
          <a:bodyPr lIns="38160" tIns="19080" rIns="57240" bIns="19080" anchor="ctr">
            <a:noAutofit/>
          </a:bodyPr>
          <a:lstStyle/>
          <a:p>
            <a:pPr indent="0" algn="l" defTabSz="914400">
              <a:lnSpc>
                <a:spcPct val="100000"/>
              </a:lnSpc>
              <a:buNone/>
            </a:pPr>
            <a:r>
              <a:rPr lang="ja-JP" sz="2000" u="none" strike="noStrike">
                <a:solidFill>
                  <a:schemeClr val="dk1"/>
                </a:solidFill>
                <a:effectLst/>
                <a:uFillTx/>
                <a:latin typeface="Yu Gothic Medium"/>
                <a:ea typeface="Yu Gothic Medium"/>
              </a:rPr>
              <a:t>子どもの意思と家族の意向を分けて確認する</a:t>
            </a:r>
            <a:endParaRPr lang="en-US" sz="2000" u="none" strike="noStrike" dirty="0">
              <a:solidFill>
                <a:schemeClr val="dk1"/>
              </a:solidFill>
              <a:effectLst/>
              <a:uFillTx/>
              <a:latin typeface="Yu Gothic Medium"/>
            </a:endParaRPr>
          </a:p>
        </p:txBody>
      </p:sp>
      <p:sp>
        <p:nvSpPr>
          <p:cNvPr id="110" name="正方形/長方形 109"/>
          <p:cNvSpPr/>
          <p:nvPr/>
        </p:nvSpPr>
        <p:spPr>
          <a:xfrm>
            <a:off x="619200" y="857160"/>
            <a:ext cx="3809520" cy="304560"/>
          </a:xfrm>
          <a:prstGeom prst="rect">
            <a:avLst/>
          </a:prstGeom>
          <a:noFill/>
          <a:ln w="0">
            <a:noFill/>
          </a:ln>
        </p:spPr>
        <p:style>
          <a:lnRef idx="0">
            <a:scrgbClr r="0" g="0" b="0"/>
          </a:lnRef>
          <a:fillRef idx="0">
            <a:scrgbClr r="0" g="0" b="0"/>
          </a:fillRef>
          <a:effectRef idx="0">
            <a:scrgbClr r="0" g="0" b="0"/>
          </a:effectRef>
          <a:fontRef idx="minor"/>
        </p:style>
        <p:txBody>
          <a:bodyPr lIns="19080" tIns="9360" rIns="28440" bIns="9360" anchor="ctr">
            <a:noAutofit/>
          </a:bodyPr>
          <a:lstStyle/>
          <a:p>
            <a:pPr>
              <a:lnSpc>
                <a:spcPct val="120000"/>
              </a:lnSpc>
            </a:pPr>
            <a:r>
              <a:rPr lang="ja-JP" b="1" u="none" strike="noStrike">
                <a:solidFill>
                  <a:schemeClr val="accent5">
                    <a:lumMod val="75000"/>
                  </a:schemeClr>
                </a:solidFill>
                <a:effectLst/>
                <a:uFillTx/>
                <a:latin typeface="Yu Gothic Medium"/>
                <a:ea typeface="Yu Gothic Medium"/>
              </a:rPr>
              <a:t>子ども本人に確認すること</a:t>
            </a:r>
            <a:endParaRPr lang="en-US" b="0" u="none" strike="noStrike" dirty="0">
              <a:solidFill>
                <a:schemeClr val="accent5">
                  <a:lumMod val="75000"/>
                </a:schemeClr>
              </a:solidFill>
              <a:effectLst/>
              <a:uFillTx/>
              <a:latin typeface="Arial"/>
            </a:endParaRPr>
          </a:p>
        </p:txBody>
      </p:sp>
      <p:sp>
        <p:nvSpPr>
          <p:cNvPr id="111" name="直線コネクタ 110"/>
          <p:cNvSpPr/>
          <p:nvPr/>
        </p:nvSpPr>
        <p:spPr>
          <a:xfrm>
            <a:off x="618840" y="1190520"/>
            <a:ext cx="3810240" cy="360"/>
          </a:xfrm>
          <a:prstGeom prst="line">
            <a:avLst/>
          </a:prstGeom>
          <a:ln w="144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b="0" u="none" strike="noStrike">
              <a:solidFill>
                <a:srgbClr val="000000"/>
              </a:solidFill>
              <a:effectLst/>
              <a:uFillTx/>
              <a:latin typeface="Arial"/>
            </a:endParaRPr>
          </a:p>
        </p:txBody>
      </p:sp>
      <p:sp>
        <p:nvSpPr>
          <p:cNvPr id="112" name="正方形/長方形 111"/>
          <p:cNvSpPr/>
          <p:nvPr/>
        </p:nvSpPr>
        <p:spPr>
          <a:xfrm>
            <a:off x="666720" y="1314360"/>
            <a:ext cx="3714480" cy="3524040"/>
          </a:xfrm>
          <a:prstGeom prst="rect">
            <a:avLst/>
          </a:prstGeom>
          <a:noFill/>
          <a:ln w="0">
            <a:noFill/>
          </a:ln>
        </p:spPr>
        <p:style>
          <a:lnRef idx="0">
            <a:scrgbClr r="0" g="0" b="0"/>
          </a:lnRef>
          <a:fillRef idx="0">
            <a:scrgbClr r="0" g="0" b="0"/>
          </a:fillRef>
          <a:effectRef idx="0">
            <a:scrgbClr r="0" g="0" b="0"/>
          </a:effectRef>
          <a:fontRef idx="minor"/>
        </p:style>
        <p:txBody>
          <a:bodyPr lIns="47520" tIns="28440" rIns="47520" bIns="28440" anchor="t">
            <a:noAutofit/>
          </a:bodyPr>
          <a:lstStyle/>
          <a:p>
            <a:pPr marL="285750" indent="-285750">
              <a:lnSpc>
                <a:spcPct val="122000"/>
              </a:lnSpc>
              <a:buClr>
                <a:schemeClr val="accent5"/>
              </a:buClr>
              <a:buFont typeface="Arial" panose="020B0604020202020204" pitchFamily="34" charset="0"/>
              <a:buChar char="•"/>
            </a:pPr>
            <a:r>
              <a:rPr lang="ja-JP" b="0" u="none" strike="noStrike">
                <a:effectLst/>
                <a:uFillTx/>
                <a:latin typeface="Yu Gothic Medium"/>
                <a:ea typeface="Yu Gothic Medium"/>
              </a:rPr>
              <a:t>好きなこと、安心できること、大切にしたいこと</a:t>
            </a:r>
            <a:endParaRPr lang="en-US" b="0" u="none" strike="noStrike" dirty="0">
              <a:effectLst/>
              <a:uFillTx/>
              <a:latin typeface="Arial"/>
            </a:endParaRPr>
          </a:p>
          <a:p>
            <a:pPr marL="285750" indent="-285750">
              <a:lnSpc>
                <a:spcPct val="122000"/>
              </a:lnSpc>
              <a:buClr>
                <a:schemeClr val="accent5"/>
              </a:buClr>
              <a:buFont typeface="Arial" panose="020B0604020202020204" pitchFamily="34" charset="0"/>
              <a:buChar char="•"/>
            </a:pPr>
            <a:r>
              <a:rPr lang="ja-JP" b="0" u="none" strike="noStrike">
                <a:effectLst/>
                <a:uFillTx/>
                <a:latin typeface="Yu Gothic Medium"/>
                <a:ea typeface="Yu Gothic Medium"/>
              </a:rPr>
              <a:t>やってみたいこと、続けたいこと、変えたいこと</a:t>
            </a:r>
            <a:endParaRPr lang="en-US" b="0" u="none" strike="noStrike" dirty="0">
              <a:effectLst/>
              <a:uFillTx/>
              <a:latin typeface="Arial"/>
            </a:endParaRPr>
          </a:p>
          <a:p>
            <a:pPr marL="285750" indent="-285750">
              <a:lnSpc>
                <a:spcPct val="122000"/>
              </a:lnSpc>
              <a:buClr>
                <a:schemeClr val="accent5"/>
              </a:buClr>
              <a:buFont typeface="Arial" panose="020B0604020202020204" pitchFamily="34" charset="0"/>
              <a:buChar char="•"/>
            </a:pPr>
            <a:r>
              <a:rPr lang="ja-JP" b="0" u="none" strike="noStrike">
                <a:effectLst/>
                <a:uFillTx/>
                <a:latin typeface="Yu Gothic Medium"/>
                <a:ea typeface="Yu Gothic Medium"/>
              </a:rPr>
              <a:t>選択、拒否、迷い、表情や行動による意思の表れ</a:t>
            </a:r>
            <a:endParaRPr lang="en-US" b="0" u="none" strike="noStrike" dirty="0">
              <a:effectLst/>
              <a:uFillTx/>
              <a:latin typeface="Arial"/>
            </a:endParaRPr>
          </a:p>
          <a:p>
            <a:pPr marL="285750" indent="-285750">
              <a:lnSpc>
                <a:spcPct val="122000"/>
              </a:lnSpc>
              <a:buClr>
                <a:schemeClr val="accent5"/>
              </a:buClr>
              <a:buFont typeface="Arial" panose="020B0604020202020204" pitchFamily="34" charset="0"/>
              <a:buChar char="•"/>
            </a:pPr>
            <a:r>
              <a:rPr lang="ja-JP" b="0" u="none" strike="noStrike">
                <a:effectLst/>
                <a:uFillTx/>
                <a:latin typeface="Yu Gothic Medium"/>
                <a:ea typeface="Yu Gothic Medium"/>
              </a:rPr>
              <a:t>どの方法、場所、相手なら気持ちを表しやすいか</a:t>
            </a:r>
            <a:endParaRPr lang="en-US" b="0" u="none" strike="noStrike" dirty="0">
              <a:effectLst/>
              <a:uFillTx/>
              <a:latin typeface="Arial"/>
            </a:endParaRPr>
          </a:p>
          <a:p>
            <a:pPr marL="285750" indent="-285750">
              <a:lnSpc>
                <a:spcPct val="122000"/>
              </a:lnSpc>
              <a:buClr>
                <a:schemeClr val="accent5"/>
              </a:buClr>
              <a:buFont typeface="Arial" panose="020B0604020202020204" pitchFamily="34" charset="0"/>
              <a:buChar char="•"/>
            </a:pPr>
            <a:r>
              <a:rPr lang="ja-JP" b="0" u="none" strike="noStrike">
                <a:effectLst/>
                <a:uFillTx/>
                <a:latin typeface="Yu Gothic Medium"/>
                <a:ea typeface="Yu Gothic Medium"/>
              </a:rPr>
              <a:t>説明をどのように受ければ理解し、選べるか</a:t>
            </a:r>
            <a:endParaRPr lang="en-US" b="0" u="none" strike="noStrike" dirty="0">
              <a:effectLst/>
              <a:uFillTx/>
              <a:latin typeface="Arial"/>
            </a:endParaRPr>
          </a:p>
        </p:txBody>
      </p:sp>
      <p:sp>
        <p:nvSpPr>
          <p:cNvPr id="113" name="正方形/長方形 112"/>
          <p:cNvSpPr/>
          <p:nvPr/>
        </p:nvSpPr>
        <p:spPr>
          <a:xfrm>
            <a:off x="4762440" y="857160"/>
            <a:ext cx="3762000" cy="304560"/>
          </a:xfrm>
          <a:prstGeom prst="rect">
            <a:avLst/>
          </a:prstGeom>
          <a:noFill/>
          <a:ln w="0">
            <a:noFill/>
          </a:ln>
        </p:spPr>
        <p:style>
          <a:lnRef idx="0">
            <a:scrgbClr r="0" g="0" b="0"/>
          </a:lnRef>
          <a:fillRef idx="0">
            <a:scrgbClr r="0" g="0" b="0"/>
          </a:fillRef>
          <a:effectRef idx="0">
            <a:scrgbClr r="0" g="0" b="0"/>
          </a:effectRef>
          <a:fontRef idx="minor"/>
        </p:style>
        <p:txBody>
          <a:bodyPr lIns="19080" tIns="9360" rIns="28440" bIns="9360" anchor="ctr">
            <a:noAutofit/>
          </a:bodyPr>
          <a:lstStyle/>
          <a:p>
            <a:pPr>
              <a:lnSpc>
                <a:spcPct val="120000"/>
              </a:lnSpc>
            </a:pPr>
            <a:r>
              <a:rPr lang="ja-JP" b="1" u="none" strike="noStrike">
                <a:solidFill>
                  <a:schemeClr val="accent5">
                    <a:lumMod val="75000"/>
                  </a:schemeClr>
                </a:solidFill>
                <a:effectLst/>
                <a:uFillTx/>
                <a:latin typeface="Yu Gothic Medium"/>
                <a:ea typeface="Yu Gothic Medium"/>
              </a:rPr>
              <a:t>家族に確認すること</a:t>
            </a:r>
            <a:endParaRPr lang="en-US" b="0" u="none" strike="noStrike">
              <a:solidFill>
                <a:schemeClr val="accent5">
                  <a:lumMod val="75000"/>
                </a:schemeClr>
              </a:solidFill>
              <a:effectLst/>
              <a:uFillTx/>
              <a:latin typeface="Arial"/>
            </a:endParaRPr>
          </a:p>
        </p:txBody>
      </p:sp>
      <p:sp>
        <p:nvSpPr>
          <p:cNvPr id="114" name="直線コネクタ 113"/>
          <p:cNvSpPr/>
          <p:nvPr/>
        </p:nvSpPr>
        <p:spPr>
          <a:xfrm>
            <a:off x="4762440" y="1190520"/>
            <a:ext cx="3762360" cy="360"/>
          </a:xfrm>
          <a:prstGeom prst="line">
            <a:avLst/>
          </a:prstGeom>
          <a:ln w="144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b="0" u="none" strike="noStrike">
              <a:solidFill>
                <a:srgbClr val="000000"/>
              </a:solidFill>
              <a:effectLst/>
              <a:uFillTx/>
              <a:latin typeface="Arial"/>
            </a:endParaRPr>
          </a:p>
        </p:txBody>
      </p:sp>
      <p:sp>
        <p:nvSpPr>
          <p:cNvPr id="115" name="正方形/長方形 114"/>
          <p:cNvSpPr/>
          <p:nvPr/>
        </p:nvSpPr>
        <p:spPr>
          <a:xfrm>
            <a:off x="4809960" y="1314360"/>
            <a:ext cx="3666600" cy="3524040"/>
          </a:xfrm>
          <a:prstGeom prst="rect">
            <a:avLst/>
          </a:prstGeom>
          <a:noFill/>
          <a:ln w="0">
            <a:noFill/>
          </a:ln>
        </p:spPr>
        <p:style>
          <a:lnRef idx="0">
            <a:scrgbClr r="0" g="0" b="0"/>
          </a:lnRef>
          <a:fillRef idx="0">
            <a:scrgbClr r="0" g="0" b="0"/>
          </a:fillRef>
          <a:effectRef idx="0">
            <a:scrgbClr r="0" g="0" b="0"/>
          </a:effectRef>
          <a:fontRef idx="minor"/>
        </p:style>
        <p:txBody>
          <a:bodyPr lIns="47520" tIns="28440" rIns="47520" bIns="28440" anchor="t">
            <a:noAutofit/>
          </a:bodyPr>
          <a:lstStyle/>
          <a:p>
            <a:pPr marL="285750" indent="-285750">
              <a:lnSpc>
                <a:spcPct val="122000"/>
              </a:lnSpc>
              <a:buClr>
                <a:schemeClr val="accent5"/>
              </a:buClr>
              <a:buFont typeface="Arial" panose="020B0604020202020204" pitchFamily="34" charset="0"/>
              <a:buChar char="•"/>
            </a:pPr>
            <a:r>
              <a:rPr lang="ja-JP" b="0" u="none" strike="noStrike">
                <a:effectLst/>
                <a:uFillTx/>
                <a:latin typeface="Yu Gothic Medium"/>
                <a:ea typeface="Yu Gothic Medium"/>
              </a:rPr>
              <a:t>子どもの生活に対する願いと心配</a:t>
            </a:r>
            <a:endParaRPr lang="en-US" b="0" u="none" strike="noStrike" dirty="0">
              <a:effectLst/>
              <a:uFillTx/>
              <a:latin typeface="Arial"/>
            </a:endParaRPr>
          </a:p>
          <a:p>
            <a:pPr marL="285750" indent="-285750">
              <a:lnSpc>
                <a:spcPct val="122000"/>
              </a:lnSpc>
              <a:buClr>
                <a:schemeClr val="accent5"/>
              </a:buClr>
              <a:buFont typeface="Arial" panose="020B0604020202020204" pitchFamily="34" charset="0"/>
              <a:buChar char="•"/>
            </a:pPr>
            <a:r>
              <a:rPr lang="ja-JP" b="0" u="none" strike="noStrike">
                <a:effectLst/>
                <a:uFillTx/>
                <a:latin typeface="Yu Gothic Medium"/>
                <a:ea typeface="Yu Gothic Medium"/>
              </a:rPr>
              <a:t>家族一人ひとりの生活、役割、負担、支え</a:t>
            </a:r>
            <a:endParaRPr lang="en-US" b="0" u="none" strike="noStrike" dirty="0">
              <a:effectLst/>
              <a:uFillTx/>
              <a:latin typeface="Arial"/>
            </a:endParaRPr>
          </a:p>
          <a:p>
            <a:pPr marL="285750" indent="-285750">
              <a:lnSpc>
                <a:spcPct val="122000"/>
              </a:lnSpc>
              <a:buClr>
                <a:schemeClr val="accent5"/>
              </a:buClr>
              <a:buFont typeface="Arial" panose="020B0604020202020204" pitchFamily="34" charset="0"/>
              <a:buChar char="•"/>
            </a:pPr>
            <a:r>
              <a:rPr lang="ja-JP" b="0" u="none" strike="noStrike">
                <a:effectLst/>
                <a:uFillTx/>
                <a:latin typeface="Yu Gothic Medium"/>
                <a:ea typeface="Yu Gothic Medium"/>
              </a:rPr>
              <a:t>家庭で大切にしていること、これまでの工夫</a:t>
            </a:r>
            <a:endParaRPr lang="en-US" b="0" u="none" strike="noStrike" dirty="0">
              <a:effectLst/>
              <a:uFillTx/>
              <a:latin typeface="Arial"/>
            </a:endParaRPr>
          </a:p>
          <a:p>
            <a:pPr marL="285750" indent="-285750">
              <a:lnSpc>
                <a:spcPct val="122000"/>
              </a:lnSpc>
              <a:buClr>
                <a:schemeClr val="accent5"/>
              </a:buClr>
              <a:buFont typeface="Arial" panose="020B0604020202020204" pitchFamily="34" charset="0"/>
              <a:buChar char="•"/>
            </a:pPr>
            <a:r>
              <a:rPr lang="ja-JP" b="0" u="none" strike="noStrike">
                <a:effectLst/>
                <a:uFillTx/>
                <a:latin typeface="Yu Gothic Medium"/>
                <a:ea typeface="Yu Gothic Medium"/>
              </a:rPr>
              <a:t>必要とする情報、相談、休息、地域とのつながり</a:t>
            </a:r>
            <a:endParaRPr lang="en-US" b="0" u="none" strike="noStrike" dirty="0">
              <a:effectLst/>
              <a:uFillTx/>
              <a:latin typeface="Arial"/>
            </a:endParaRPr>
          </a:p>
          <a:p>
            <a:pPr marL="285750" indent="-285750">
              <a:lnSpc>
                <a:spcPct val="122000"/>
              </a:lnSpc>
              <a:buClr>
                <a:schemeClr val="accent5"/>
              </a:buClr>
              <a:buFont typeface="Arial" panose="020B0604020202020204" pitchFamily="34" charset="0"/>
              <a:buChar char="•"/>
            </a:pPr>
            <a:r>
              <a:rPr lang="ja-JP" b="0" u="none" strike="noStrike">
                <a:effectLst/>
                <a:uFillTx/>
                <a:latin typeface="Yu Gothic Medium"/>
                <a:ea typeface="Yu Gothic Medium"/>
              </a:rPr>
              <a:t>子どもの意思と家族の意向が異なる場合の受け止め</a:t>
            </a:r>
            <a:endParaRPr lang="en-US" b="0" u="none" strike="noStrike" dirty="0">
              <a:effectLst/>
              <a:uFillTx/>
              <a:latin typeface="Arial"/>
            </a:endParaRPr>
          </a:p>
        </p:txBody>
      </p:sp>
      <p:sp>
        <p:nvSpPr>
          <p:cNvPr id="116" name="直線コネクタ 115"/>
          <p:cNvSpPr/>
          <p:nvPr/>
        </p:nvSpPr>
        <p:spPr>
          <a:xfrm>
            <a:off x="618840" y="5201102"/>
            <a:ext cx="7905960" cy="360"/>
          </a:xfrm>
          <a:prstGeom prst="line">
            <a:avLst/>
          </a:prstGeom>
          <a:ln w="381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17" name="正方形/長方形 116"/>
          <p:cNvSpPr/>
          <p:nvPr/>
        </p:nvSpPr>
        <p:spPr>
          <a:xfrm>
            <a:off x="619200" y="5517232"/>
            <a:ext cx="7905240" cy="456840"/>
          </a:xfrm>
          <a:prstGeom prst="rect">
            <a:avLst/>
          </a:prstGeom>
          <a:noFill/>
          <a:ln w="0">
            <a:noFill/>
          </a:ln>
        </p:spPr>
        <p:style>
          <a:lnRef idx="0">
            <a:scrgbClr r="0" g="0" b="0"/>
          </a:lnRef>
          <a:fillRef idx="0">
            <a:scrgbClr r="0" g="0" b="0"/>
          </a:fillRef>
          <a:effectRef idx="0">
            <a:scrgbClr r="0" g="0" b="0"/>
          </a:effectRef>
          <a:fontRef idx="minor"/>
        </p:style>
        <p:txBody>
          <a:bodyPr lIns="114480" tIns="38160" rIns="114480" bIns="38160" anchor="ctr">
            <a:noAutofit/>
          </a:bodyPr>
          <a:lstStyle/>
          <a:p>
            <a:pPr>
              <a:lnSpc>
                <a:spcPct val="120000"/>
              </a:lnSpc>
            </a:pPr>
            <a:r>
              <a:rPr lang="ja-JP" sz="2000" b="1" u="none" strike="noStrike">
                <a:solidFill>
                  <a:schemeClr val="accent5">
                    <a:lumMod val="75000"/>
                  </a:schemeClr>
                </a:solidFill>
                <a:effectLst/>
                <a:uFillTx/>
                <a:latin typeface="Yu Gothic Medium"/>
                <a:ea typeface="Yu Gothic Medium"/>
              </a:rPr>
              <a:t>保護者の意向だけで本人の意思を代替せず、対話を重ねて最善の利益を具体的に考える。</a:t>
            </a:r>
            <a:endParaRPr lang="en-US" sz="2000" b="0" u="none" strike="noStrike" dirty="0">
              <a:solidFill>
                <a:schemeClr val="accent5">
                  <a:lumMod val="75000"/>
                </a:schemeClr>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44624"/>
            <a:ext cx="8229600" cy="504045"/>
          </a:xfrm>
        </p:spPr>
        <p:txBody>
          <a:bodyPr>
            <a:normAutofit/>
          </a:bodyPr>
          <a:lstStyle/>
          <a:p>
            <a:r>
              <a:rPr lang="ja-JP" altLang="en-US">
                <a:solidFill>
                  <a:schemeClr val="tx1"/>
                </a:solidFill>
                <a:latin typeface="Yu Gothic Medium" panose="020B0400000000000000" pitchFamily="34" charset="-128"/>
                <a:ea typeface="Yu Gothic Medium" panose="020B0400000000000000" pitchFamily="34" charset="-128"/>
              </a:rPr>
              <a:t>目次</a:t>
            </a:r>
            <a:endParaRPr kumimoji="1" lang="ja-JP" altLang="en-US">
              <a:solidFill>
                <a:schemeClr val="tx1"/>
              </a:solidFill>
              <a:latin typeface="Yu Gothic Medium" panose="020B0400000000000000" pitchFamily="34" charset="-128"/>
              <a:ea typeface="Yu Gothic Medium" panose="020B0400000000000000" pitchFamily="34" charset="-128"/>
            </a:endParaRPr>
          </a:p>
        </p:txBody>
      </p:sp>
      <p:sp>
        <p:nvSpPr>
          <p:cNvPr id="6" name="正方形/長方形 5">
            <a:extLst>
              <a:ext uri="{FF2B5EF4-FFF2-40B4-BE49-F238E27FC236}">
                <a16:creationId xmlns:a16="http://schemas.microsoft.com/office/drawing/2014/main" id="{B03A4793-5274-5148-BBDF-EEE57D1618A0}"/>
              </a:ext>
            </a:extLst>
          </p:cNvPr>
          <p:cNvSpPr/>
          <p:nvPr/>
        </p:nvSpPr>
        <p:spPr>
          <a:xfrm>
            <a:off x="0" y="1217997"/>
            <a:ext cx="1403648"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0" fontAlgn="base" hangingPunct="0">
              <a:spcBef>
                <a:spcPct val="0"/>
              </a:spcBef>
              <a:spcAft>
                <a:spcPct val="0"/>
              </a:spcAft>
            </a:pPr>
            <a:r>
              <a:rPr kumimoji="0" lang="en-US" altLang="ja-JP" sz="2800" dirty="0">
                <a:solidFill>
                  <a:prstClr val="white"/>
                </a:solidFill>
                <a:latin typeface="Yu Gothic Medium" panose="020B0400000000000000" pitchFamily="34" charset="-128"/>
                <a:ea typeface="Yu Gothic Medium" panose="020B0400000000000000" pitchFamily="34" charset="-128"/>
              </a:rPr>
              <a:t>01</a:t>
            </a:r>
          </a:p>
        </p:txBody>
      </p:sp>
      <p:sp>
        <p:nvSpPr>
          <p:cNvPr id="7" name="正方形/長方形 6">
            <a:extLst>
              <a:ext uri="{FF2B5EF4-FFF2-40B4-BE49-F238E27FC236}">
                <a16:creationId xmlns:a16="http://schemas.microsoft.com/office/drawing/2014/main" id="{4DC093FB-42C4-E240-B1A8-503F822D2D15}"/>
              </a:ext>
            </a:extLst>
          </p:cNvPr>
          <p:cNvSpPr/>
          <p:nvPr/>
        </p:nvSpPr>
        <p:spPr>
          <a:xfrm>
            <a:off x="0" y="2154101"/>
            <a:ext cx="1403648"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0" fontAlgn="base" hangingPunct="0">
              <a:spcBef>
                <a:spcPct val="0"/>
              </a:spcBef>
              <a:spcAft>
                <a:spcPct val="0"/>
              </a:spcAft>
            </a:pPr>
            <a:r>
              <a:rPr kumimoji="0" lang="en-US" altLang="ja-JP" sz="2800" dirty="0">
                <a:solidFill>
                  <a:prstClr val="white"/>
                </a:solidFill>
                <a:latin typeface="Yu Gothic Medium" panose="020B0400000000000000" pitchFamily="34" charset="-128"/>
                <a:ea typeface="Yu Gothic Medium" panose="020B0400000000000000" pitchFamily="34" charset="-128"/>
              </a:rPr>
              <a:t>02</a:t>
            </a:r>
          </a:p>
        </p:txBody>
      </p:sp>
      <p:sp>
        <p:nvSpPr>
          <p:cNvPr id="8" name="正方形/長方形 7">
            <a:extLst>
              <a:ext uri="{FF2B5EF4-FFF2-40B4-BE49-F238E27FC236}">
                <a16:creationId xmlns:a16="http://schemas.microsoft.com/office/drawing/2014/main" id="{83F0B28A-B9D5-1D8B-C170-D47A378CEAC9}"/>
              </a:ext>
            </a:extLst>
          </p:cNvPr>
          <p:cNvSpPr/>
          <p:nvPr/>
        </p:nvSpPr>
        <p:spPr>
          <a:xfrm>
            <a:off x="0" y="3090205"/>
            <a:ext cx="1403648"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0" fontAlgn="base" hangingPunct="0">
              <a:spcBef>
                <a:spcPct val="0"/>
              </a:spcBef>
              <a:spcAft>
                <a:spcPct val="0"/>
              </a:spcAft>
            </a:pPr>
            <a:r>
              <a:rPr kumimoji="0" lang="en-US" altLang="ja-JP" sz="2800" dirty="0">
                <a:solidFill>
                  <a:prstClr val="white"/>
                </a:solidFill>
                <a:latin typeface="Yu Gothic Medium" panose="020B0400000000000000" pitchFamily="34" charset="-128"/>
                <a:ea typeface="Yu Gothic Medium" panose="020B0400000000000000" pitchFamily="34" charset="-128"/>
              </a:rPr>
              <a:t>03</a:t>
            </a:r>
          </a:p>
        </p:txBody>
      </p:sp>
      <p:sp>
        <p:nvSpPr>
          <p:cNvPr id="12" name="正方形/長方形 11">
            <a:extLst>
              <a:ext uri="{FF2B5EF4-FFF2-40B4-BE49-F238E27FC236}">
                <a16:creationId xmlns:a16="http://schemas.microsoft.com/office/drawing/2014/main" id="{2B927A79-F62F-B2EF-ADCE-90B3D1D08CC5}"/>
              </a:ext>
            </a:extLst>
          </p:cNvPr>
          <p:cNvSpPr/>
          <p:nvPr/>
        </p:nvSpPr>
        <p:spPr>
          <a:xfrm>
            <a:off x="1691680" y="1217997"/>
            <a:ext cx="7128792"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kumimoji="0" lang="ja-JP" altLang="en-US" sz="2800" b="1">
                <a:solidFill>
                  <a:schemeClr val="accent5">
                    <a:lumMod val="75000"/>
                  </a:schemeClr>
                </a:solidFill>
                <a:latin typeface="Yu Gothic Medium" panose="020B0400000000000000" pitchFamily="34" charset="-128"/>
                <a:ea typeface="Yu Gothic Medium" panose="020B0400000000000000" pitchFamily="34" charset="-128"/>
              </a:rPr>
              <a:t>児童期の相談支援を取り巻く現状</a:t>
            </a:r>
            <a:endParaRPr kumimoji="0" lang="en-US" altLang="ja-JP" sz="2800" b="1" dirty="0">
              <a:solidFill>
                <a:schemeClr val="accent5">
                  <a:lumMod val="75000"/>
                </a:schemeClr>
              </a:solidFill>
              <a:latin typeface="Yu Gothic Medium" panose="020B0400000000000000" pitchFamily="34" charset="-128"/>
              <a:ea typeface="Yu Gothic Medium" panose="020B0400000000000000" pitchFamily="34" charset="-128"/>
            </a:endParaRPr>
          </a:p>
        </p:txBody>
      </p:sp>
      <p:sp>
        <p:nvSpPr>
          <p:cNvPr id="10" name="テキスト ボックス 9">
            <a:extLst>
              <a:ext uri="{FF2B5EF4-FFF2-40B4-BE49-F238E27FC236}">
                <a16:creationId xmlns:a16="http://schemas.microsoft.com/office/drawing/2014/main" id="{C57B9EBA-885C-7793-8F0A-BFDD8F872661}"/>
              </a:ext>
            </a:extLst>
          </p:cNvPr>
          <p:cNvSpPr txBox="1"/>
          <p:nvPr/>
        </p:nvSpPr>
        <p:spPr>
          <a:xfrm>
            <a:off x="-419100" y="1001973"/>
            <a:ext cx="0" cy="0"/>
          </a:xfrm>
          <a:prstGeom prst="rect">
            <a:avLst/>
          </a:prstGeom>
        </p:spPr>
        <p:txBody>
          <a:bodyPr wrap="none" rtlCol="0">
            <a:normAutofit fontScale="25000" lnSpcReduction="20000"/>
          </a:bodyPr>
          <a:lstStyle/>
          <a:p>
            <a:pPr marL="0" indent="0" algn="l">
              <a:lnSpc>
                <a:spcPct val="150000"/>
              </a:lnSpc>
              <a:buNone/>
            </a:pPr>
            <a:endParaRPr kumimoji="1" lang="ja-JP" altLang="en-US">
              <a:latin typeface="Hiragino Sans W4" panose="020B0400000000000000" pitchFamily="34" charset="-128"/>
              <a:ea typeface="Hiragino Sans W4" panose="020B0400000000000000" pitchFamily="34" charset="-128"/>
            </a:endParaRPr>
          </a:p>
        </p:txBody>
      </p:sp>
      <p:sp>
        <p:nvSpPr>
          <p:cNvPr id="5" name="テキスト ボックス 4">
            <a:extLst>
              <a:ext uri="{FF2B5EF4-FFF2-40B4-BE49-F238E27FC236}">
                <a16:creationId xmlns:a16="http://schemas.microsoft.com/office/drawing/2014/main" id="{613BCBB5-A74B-F415-EF53-A798E9BD805F}"/>
              </a:ext>
            </a:extLst>
          </p:cNvPr>
          <p:cNvSpPr txBox="1"/>
          <p:nvPr/>
        </p:nvSpPr>
        <p:spPr>
          <a:xfrm>
            <a:off x="-574431" y="3618665"/>
            <a:ext cx="0" cy="0"/>
          </a:xfrm>
          <a:prstGeom prst="rect">
            <a:avLst/>
          </a:prstGeom>
        </p:spPr>
        <p:txBody>
          <a:bodyPr wrap="none" rtlCol="0">
            <a:normAutofit fontScale="25000" lnSpcReduction="20000"/>
          </a:bodyPr>
          <a:lstStyle/>
          <a:p>
            <a:pPr marL="0" indent="0" algn="l">
              <a:lnSpc>
                <a:spcPct val="150000"/>
              </a:lnSpc>
              <a:buNone/>
            </a:pPr>
            <a:endParaRPr kumimoji="1" lang="ja-JP" altLang="en-US">
              <a:latin typeface="Hiragino Sans W4" panose="020B0400000000000000" pitchFamily="34" charset="-128"/>
              <a:ea typeface="Hiragino Sans W4" panose="020B0400000000000000" pitchFamily="34" charset="-128"/>
            </a:endParaRPr>
          </a:p>
        </p:txBody>
      </p:sp>
      <p:sp>
        <p:nvSpPr>
          <p:cNvPr id="4" name="正方形/長方形 3">
            <a:extLst>
              <a:ext uri="{FF2B5EF4-FFF2-40B4-BE49-F238E27FC236}">
                <a16:creationId xmlns:a16="http://schemas.microsoft.com/office/drawing/2014/main" id="{8E418819-9935-9784-0C77-9A5B719373ED}"/>
              </a:ext>
            </a:extLst>
          </p:cNvPr>
          <p:cNvSpPr/>
          <p:nvPr/>
        </p:nvSpPr>
        <p:spPr>
          <a:xfrm>
            <a:off x="3111" y="4043946"/>
            <a:ext cx="1403648"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0" fontAlgn="base" hangingPunct="0">
              <a:spcBef>
                <a:spcPct val="0"/>
              </a:spcBef>
              <a:spcAft>
                <a:spcPct val="0"/>
              </a:spcAft>
            </a:pPr>
            <a:r>
              <a:rPr kumimoji="0" lang="en-US" altLang="ja-JP" sz="2800" dirty="0">
                <a:solidFill>
                  <a:prstClr val="white"/>
                </a:solidFill>
                <a:latin typeface="Yu Gothic Medium" panose="020B0400000000000000" pitchFamily="34" charset="-128"/>
                <a:ea typeface="Yu Gothic Medium" panose="020B0400000000000000" pitchFamily="34" charset="-128"/>
              </a:rPr>
              <a:t>04</a:t>
            </a:r>
          </a:p>
        </p:txBody>
      </p:sp>
      <p:sp>
        <p:nvSpPr>
          <p:cNvPr id="11" name="正方形/長方形 10">
            <a:extLst>
              <a:ext uri="{FF2B5EF4-FFF2-40B4-BE49-F238E27FC236}">
                <a16:creationId xmlns:a16="http://schemas.microsoft.com/office/drawing/2014/main" id="{22B79C0E-2C59-2658-A1B2-5684A95DD507}"/>
              </a:ext>
            </a:extLst>
          </p:cNvPr>
          <p:cNvSpPr/>
          <p:nvPr/>
        </p:nvSpPr>
        <p:spPr>
          <a:xfrm>
            <a:off x="0" y="5009150"/>
            <a:ext cx="1403648" cy="432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0" fontAlgn="base" hangingPunct="0">
              <a:spcBef>
                <a:spcPct val="0"/>
              </a:spcBef>
              <a:spcAft>
                <a:spcPct val="0"/>
              </a:spcAft>
            </a:pPr>
            <a:r>
              <a:rPr kumimoji="0" lang="en-US" altLang="ja-JP" sz="2800" dirty="0">
                <a:solidFill>
                  <a:prstClr val="white"/>
                </a:solidFill>
                <a:latin typeface="Yu Gothic Medium" panose="020B0400000000000000" pitchFamily="34" charset="-128"/>
                <a:ea typeface="Yu Gothic Medium" panose="020B0400000000000000" pitchFamily="34" charset="-128"/>
              </a:rPr>
              <a:t>05</a:t>
            </a:r>
          </a:p>
        </p:txBody>
      </p:sp>
      <p:sp>
        <p:nvSpPr>
          <p:cNvPr id="15" name="正方形/長方形 14">
            <a:extLst>
              <a:ext uri="{FF2B5EF4-FFF2-40B4-BE49-F238E27FC236}">
                <a16:creationId xmlns:a16="http://schemas.microsoft.com/office/drawing/2014/main" id="{41D69874-81C4-A30C-ED4A-93EC5F71FB9C}"/>
              </a:ext>
            </a:extLst>
          </p:cNvPr>
          <p:cNvSpPr/>
          <p:nvPr/>
        </p:nvSpPr>
        <p:spPr>
          <a:xfrm>
            <a:off x="1691679" y="2154101"/>
            <a:ext cx="5328593"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kumimoji="0" lang="ja-JP" altLang="en-US" sz="2800" b="1">
                <a:solidFill>
                  <a:schemeClr val="accent5">
                    <a:lumMod val="75000"/>
                  </a:schemeClr>
                </a:solidFill>
                <a:latin typeface="Yu Gothic Medium" panose="020B0400000000000000" pitchFamily="34" charset="-128"/>
                <a:ea typeface="Yu Gothic Medium" panose="020B0400000000000000" pitchFamily="34" charset="-128"/>
                <a:cs typeface="Times New Roman" panose="02020603050405020304" pitchFamily="18" charset="0"/>
              </a:rPr>
              <a:t>児童期の相談支援の基本理念</a:t>
            </a:r>
            <a:endParaRPr kumimoji="0" lang="en-US" altLang="ja-JP" sz="4800" b="1" dirty="0">
              <a:solidFill>
                <a:schemeClr val="accent5">
                  <a:lumMod val="75000"/>
                </a:schemeClr>
              </a:solidFill>
              <a:latin typeface="Yu Gothic Medium" panose="020B0400000000000000" pitchFamily="34" charset="-128"/>
              <a:ea typeface="Yu Gothic Medium" panose="020B0400000000000000" pitchFamily="34" charset="-128"/>
            </a:endParaRPr>
          </a:p>
        </p:txBody>
      </p:sp>
      <p:sp>
        <p:nvSpPr>
          <p:cNvPr id="17" name="正方形/長方形 16">
            <a:extLst>
              <a:ext uri="{FF2B5EF4-FFF2-40B4-BE49-F238E27FC236}">
                <a16:creationId xmlns:a16="http://schemas.microsoft.com/office/drawing/2014/main" id="{6E885361-B661-C740-62F3-BC2E225D272F}"/>
              </a:ext>
            </a:extLst>
          </p:cNvPr>
          <p:cNvSpPr/>
          <p:nvPr/>
        </p:nvSpPr>
        <p:spPr>
          <a:xfrm>
            <a:off x="1685096" y="3090205"/>
            <a:ext cx="5328593"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kumimoji="0" lang="ja-JP" altLang="en-US" sz="2800" b="1">
                <a:solidFill>
                  <a:schemeClr val="accent5">
                    <a:lumMod val="75000"/>
                  </a:schemeClr>
                </a:solidFill>
                <a:latin typeface="Yu Gothic Medium" panose="020B0400000000000000" pitchFamily="34" charset="-128"/>
                <a:ea typeface="Yu Gothic Medium" panose="020B0400000000000000" pitchFamily="34" charset="-128"/>
                <a:cs typeface="Times New Roman" panose="02020603050405020304" pitchFamily="18" charset="0"/>
              </a:rPr>
              <a:t>こどもと家族を支える視点</a:t>
            </a:r>
            <a:endParaRPr kumimoji="0" lang="en-US" altLang="ja-JP" sz="4800" b="1" dirty="0">
              <a:solidFill>
                <a:schemeClr val="accent5">
                  <a:lumMod val="75000"/>
                </a:schemeClr>
              </a:solidFill>
              <a:latin typeface="Yu Gothic Medium" panose="020B0400000000000000" pitchFamily="34" charset="-128"/>
              <a:ea typeface="Yu Gothic Medium" panose="020B0400000000000000" pitchFamily="34" charset="-128"/>
            </a:endParaRPr>
          </a:p>
        </p:txBody>
      </p:sp>
      <p:sp>
        <p:nvSpPr>
          <p:cNvPr id="18" name="正方形/長方形 17">
            <a:extLst>
              <a:ext uri="{FF2B5EF4-FFF2-40B4-BE49-F238E27FC236}">
                <a16:creationId xmlns:a16="http://schemas.microsoft.com/office/drawing/2014/main" id="{2630C6F1-2A8F-7C9E-D95F-25BCF8C2A8ED}"/>
              </a:ext>
            </a:extLst>
          </p:cNvPr>
          <p:cNvSpPr/>
          <p:nvPr/>
        </p:nvSpPr>
        <p:spPr>
          <a:xfrm>
            <a:off x="1691678" y="4043946"/>
            <a:ext cx="518457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kumimoji="0" lang="ja-JP" altLang="en-US" sz="2800" b="1">
                <a:solidFill>
                  <a:schemeClr val="accent5">
                    <a:lumMod val="75000"/>
                  </a:schemeClr>
                </a:solidFill>
                <a:latin typeface="Yu Gothic Medium" panose="020B0400000000000000" pitchFamily="34" charset="-128"/>
                <a:ea typeface="Yu Gothic Medium" panose="020B0400000000000000" pitchFamily="34" charset="-128"/>
                <a:cs typeface="Times New Roman" panose="02020603050405020304" pitchFamily="18" charset="0"/>
              </a:rPr>
              <a:t>アセスメントと計画作成</a:t>
            </a:r>
            <a:endParaRPr kumimoji="0" lang="en-US" altLang="ja-JP" sz="4800" b="1" dirty="0">
              <a:solidFill>
                <a:schemeClr val="accent5">
                  <a:lumMod val="75000"/>
                </a:schemeClr>
              </a:solidFill>
              <a:latin typeface="Yu Gothic Medium" panose="020B0400000000000000" pitchFamily="34" charset="-128"/>
              <a:ea typeface="Yu Gothic Medium" panose="020B0400000000000000" pitchFamily="34" charset="-128"/>
            </a:endParaRPr>
          </a:p>
        </p:txBody>
      </p:sp>
      <p:sp>
        <p:nvSpPr>
          <p:cNvPr id="19" name="正方形/長方形 18">
            <a:extLst>
              <a:ext uri="{FF2B5EF4-FFF2-40B4-BE49-F238E27FC236}">
                <a16:creationId xmlns:a16="http://schemas.microsoft.com/office/drawing/2014/main" id="{7833D016-2820-CA7A-74E3-1B4B54E2165D}"/>
              </a:ext>
            </a:extLst>
          </p:cNvPr>
          <p:cNvSpPr/>
          <p:nvPr/>
        </p:nvSpPr>
        <p:spPr>
          <a:xfrm>
            <a:off x="1696749" y="5013176"/>
            <a:ext cx="575557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kumimoji="0" lang="ja-JP" altLang="en-US" sz="2800" b="1">
                <a:solidFill>
                  <a:schemeClr val="accent5">
                    <a:lumMod val="75000"/>
                  </a:schemeClr>
                </a:solidFill>
                <a:latin typeface="Yu Gothic Medium" panose="020B0400000000000000" pitchFamily="34" charset="-128"/>
                <a:ea typeface="Yu Gothic Medium" panose="020B0400000000000000" pitchFamily="34" charset="-128"/>
                <a:cs typeface="Times New Roman" panose="02020603050405020304" pitchFamily="18" charset="0"/>
              </a:rPr>
              <a:t>相談支援専門員と児発管の連携</a:t>
            </a:r>
            <a:endParaRPr kumimoji="0" lang="en-US" altLang="ja-JP" sz="4800" b="1" dirty="0">
              <a:solidFill>
                <a:schemeClr val="accent5">
                  <a:lumMod val="75000"/>
                </a:schemeClr>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77266042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PlaceHolder 1"/>
          <p:cNvSpPr>
            <a:spLocks noGrp="1"/>
          </p:cNvSpPr>
          <p:nvPr>
            <p:ph type="title"/>
          </p:nvPr>
        </p:nvSpPr>
        <p:spPr>
          <a:prstGeom prst="rect">
            <a:avLst/>
          </a:prstGeom>
          <a:noFill/>
          <a:ln w="0">
            <a:noFill/>
          </a:ln>
        </p:spPr>
        <p:txBody>
          <a:bodyPr lIns="38160" tIns="19080" rIns="57240" bIns="19080" anchor="ctr">
            <a:noAutofit/>
          </a:bodyPr>
          <a:lstStyle/>
          <a:p>
            <a:pPr indent="0" algn="l" defTabSz="914400">
              <a:lnSpc>
                <a:spcPct val="100000"/>
              </a:lnSpc>
              <a:buNone/>
            </a:pPr>
            <a:r>
              <a:rPr lang="ja-JP" sz="2000" u="none" strike="noStrike">
                <a:solidFill>
                  <a:schemeClr val="dk1"/>
                </a:solidFill>
                <a:effectLst/>
                <a:uFillTx/>
                <a:latin typeface="Yu Gothic Medium"/>
                <a:ea typeface="Yu Gothic Medium"/>
              </a:rPr>
              <a:t>複数の生活場面から事実を集める</a:t>
            </a:r>
            <a:endParaRPr lang="en-US" sz="2000" u="none" strike="noStrike" dirty="0">
              <a:solidFill>
                <a:schemeClr val="dk1"/>
              </a:solidFill>
              <a:effectLst/>
              <a:uFillTx/>
              <a:latin typeface="Yu Gothic Medium"/>
            </a:endParaRPr>
          </a:p>
        </p:txBody>
      </p:sp>
      <p:sp>
        <p:nvSpPr>
          <p:cNvPr id="119" name="正方形/長方形 118"/>
          <p:cNvSpPr/>
          <p:nvPr/>
        </p:nvSpPr>
        <p:spPr>
          <a:xfrm>
            <a:off x="619200" y="857160"/>
            <a:ext cx="3809520" cy="304560"/>
          </a:xfrm>
          <a:prstGeom prst="rect">
            <a:avLst/>
          </a:prstGeom>
          <a:noFill/>
          <a:ln w="0">
            <a:noFill/>
          </a:ln>
        </p:spPr>
        <p:style>
          <a:lnRef idx="0">
            <a:scrgbClr r="0" g="0" b="0"/>
          </a:lnRef>
          <a:fillRef idx="0">
            <a:scrgbClr r="0" g="0" b="0"/>
          </a:fillRef>
          <a:effectRef idx="0">
            <a:scrgbClr r="0" g="0" b="0"/>
          </a:effectRef>
          <a:fontRef idx="minor"/>
        </p:style>
        <p:txBody>
          <a:bodyPr lIns="19080" tIns="9360" rIns="28440" bIns="9360" anchor="ctr">
            <a:noAutofit/>
          </a:bodyPr>
          <a:lstStyle/>
          <a:p>
            <a:pPr>
              <a:lnSpc>
                <a:spcPct val="120000"/>
              </a:lnSpc>
            </a:pPr>
            <a:r>
              <a:rPr lang="ja-JP" b="1" u="none" strike="noStrike">
                <a:solidFill>
                  <a:schemeClr val="accent5">
                    <a:lumMod val="75000"/>
                  </a:schemeClr>
                </a:solidFill>
                <a:effectLst/>
                <a:uFillTx/>
                <a:latin typeface="Yu Gothic Medium"/>
                <a:ea typeface="Yu Gothic Medium"/>
              </a:rPr>
              <a:t>生活の状況と本人の姿</a:t>
            </a:r>
            <a:endParaRPr lang="en-US" b="0" u="none" strike="noStrike" dirty="0">
              <a:solidFill>
                <a:schemeClr val="accent5">
                  <a:lumMod val="75000"/>
                </a:schemeClr>
              </a:solidFill>
              <a:effectLst/>
              <a:uFillTx/>
              <a:latin typeface="Arial"/>
            </a:endParaRPr>
          </a:p>
        </p:txBody>
      </p:sp>
      <p:sp>
        <p:nvSpPr>
          <p:cNvPr id="120" name="直線コネクタ 119"/>
          <p:cNvSpPr/>
          <p:nvPr/>
        </p:nvSpPr>
        <p:spPr>
          <a:xfrm>
            <a:off x="618840" y="1190520"/>
            <a:ext cx="3810240" cy="360"/>
          </a:xfrm>
          <a:prstGeom prst="line">
            <a:avLst/>
          </a:prstGeom>
          <a:ln w="144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21" name="正方形/長方形 120"/>
          <p:cNvSpPr/>
          <p:nvPr/>
        </p:nvSpPr>
        <p:spPr>
          <a:xfrm>
            <a:off x="666720" y="1314360"/>
            <a:ext cx="3714480" cy="3571560"/>
          </a:xfrm>
          <a:prstGeom prst="rect">
            <a:avLst/>
          </a:prstGeom>
          <a:noFill/>
          <a:ln w="0">
            <a:noFill/>
          </a:ln>
        </p:spPr>
        <p:style>
          <a:lnRef idx="0">
            <a:scrgbClr r="0" g="0" b="0"/>
          </a:lnRef>
          <a:fillRef idx="0">
            <a:scrgbClr r="0" g="0" b="0"/>
          </a:fillRef>
          <a:effectRef idx="0">
            <a:scrgbClr r="0" g="0" b="0"/>
          </a:effectRef>
          <a:fontRef idx="minor"/>
        </p:style>
        <p:txBody>
          <a:bodyPr lIns="47520" tIns="28440" rIns="47520" bIns="28440" anchor="t">
            <a:noAutofit/>
          </a:bodyPr>
          <a:lstStyle/>
          <a:p>
            <a:pPr marL="285750" indent="-285750">
              <a:lnSpc>
                <a:spcPct val="121000"/>
              </a:lnSpc>
              <a:buClr>
                <a:schemeClr val="accent5"/>
              </a:buClr>
              <a:buFont typeface="Arial" panose="020B0604020202020204" pitchFamily="34" charset="0"/>
              <a:buChar char="•"/>
            </a:pPr>
            <a:r>
              <a:rPr lang="ja-JP" u="none" strike="noStrike">
                <a:effectLst/>
                <a:uFillTx/>
                <a:latin typeface="Yu Gothic Medium" panose="020B0400000000000000" pitchFamily="34" charset="-128"/>
                <a:ea typeface="Yu Gothic Medium" panose="020B0400000000000000" pitchFamily="34" charset="-128"/>
              </a:rPr>
              <a:t>一日の生活リズム、健康、睡眠、食事、移動</a:t>
            </a:r>
            <a:endParaRPr lang="en-US" u="none" strike="noStrike" dirty="0">
              <a:effectLst/>
              <a:uFillTx/>
              <a:latin typeface="Yu Gothic Medium" panose="020B0400000000000000" pitchFamily="34" charset="-128"/>
              <a:ea typeface="Yu Gothic Medium" panose="020B0400000000000000" pitchFamily="34" charset="-128"/>
            </a:endParaRPr>
          </a:p>
          <a:p>
            <a:pPr marL="285750" indent="-285750">
              <a:lnSpc>
                <a:spcPct val="121000"/>
              </a:lnSpc>
              <a:buClr>
                <a:schemeClr val="accent5"/>
              </a:buClr>
              <a:buFont typeface="Arial" panose="020B0604020202020204" pitchFamily="34" charset="0"/>
              <a:buChar char="•"/>
            </a:pPr>
            <a:r>
              <a:rPr lang="ja-JP" u="none" strike="noStrike">
                <a:effectLst/>
                <a:uFillTx/>
                <a:latin typeface="Yu Gothic Medium" panose="020B0400000000000000" pitchFamily="34" charset="-128"/>
                <a:ea typeface="Yu Gothic Medium" panose="020B0400000000000000" pitchFamily="34" charset="-128"/>
              </a:rPr>
              <a:t>遊び、学び、コミュニケーション、人との関係</a:t>
            </a:r>
            <a:endParaRPr lang="en-US" u="none" strike="noStrike" dirty="0">
              <a:effectLst/>
              <a:uFillTx/>
              <a:latin typeface="Yu Gothic Medium" panose="020B0400000000000000" pitchFamily="34" charset="-128"/>
              <a:ea typeface="Yu Gothic Medium" panose="020B0400000000000000" pitchFamily="34" charset="-128"/>
            </a:endParaRPr>
          </a:p>
          <a:p>
            <a:pPr marL="285750" indent="-285750">
              <a:lnSpc>
                <a:spcPct val="121000"/>
              </a:lnSpc>
              <a:buClr>
                <a:schemeClr val="accent5"/>
              </a:buClr>
              <a:buFont typeface="Arial" panose="020B0604020202020204" pitchFamily="34" charset="0"/>
              <a:buChar char="•"/>
            </a:pPr>
            <a:r>
              <a:rPr lang="ja-JP" u="none" strike="noStrike">
                <a:effectLst/>
                <a:uFillTx/>
                <a:latin typeface="Yu Gothic Medium" panose="020B0400000000000000" pitchFamily="34" charset="-128"/>
                <a:ea typeface="Yu Gothic Medium" panose="020B0400000000000000" pitchFamily="34" charset="-128"/>
              </a:rPr>
              <a:t>家庭、園・学校、通所先、地域での活動と参加</a:t>
            </a:r>
            <a:endParaRPr lang="en-US" u="none" strike="noStrike" dirty="0">
              <a:effectLst/>
              <a:uFillTx/>
              <a:latin typeface="Yu Gothic Medium" panose="020B0400000000000000" pitchFamily="34" charset="-128"/>
              <a:ea typeface="Yu Gothic Medium" panose="020B0400000000000000" pitchFamily="34" charset="-128"/>
            </a:endParaRPr>
          </a:p>
          <a:p>
            <a:pPr marL="285750" indent="-285750">
              <a:lnSpc>
                <a:spcPct val="121000"/>
              </a:lnSpc>
              <a:buClr>
                <a:schemeClr val="accent5"/>
              </a:buClr>
              <a:buFont typeface="Arial" panose="020B0604020202020204" pitchFamily="34" charset="0"/>
              <a:buChar char="•"/>
            </a:pPr>
            <a:r>
              <a:rPr lang="ja-JP" u="none" strike="noStrike">
                <a:effectLst/>
                <a:uFillTx/>
                <a:latin typeface="Yu Gothic Medium" panose="020B0400000000000000" pitchFamily="34" charset="-128"/>
                <a:ea typeface="Yu Gothic Medium" panose="020B0400000000000000" pitchFamily="34" charset="-128"/>
              </a:rPr>
              <a:t>得意なこと、好きなこと、落ち着ける条件</a:t>
            </a:r>
            <a:endParaRPr lang="en-US" u="none" strike="noStrike" dirty="0">
              <a:effectLst/>
              <a:uFillTx/>
              <a:latin typeface="Yu Gothic Medium" panose="020B0400000000000000" pitchFamily="34" charset="-128"/>
              <a:ea typeface="Yu Gothic Medium" panose="020B0400000000000000" pitchFamily="34" charset="-128"/>
            </a:endParaRPr>
          </a:p>
          <a:p>
            <a:pPr marL="285750" indent="-285750">
              <a:lnSpc>
                <a:spcPct val="121000"/>
              </a:lnSpc>
              <a:buClr>
                <a:schemeClr val="accent5"/>
              </a:buClr>
              <a:buFont typeface="Arial" panose="020B0604020202020204" pitchFamily="34" charset="0"/>
              <a:buChar char="•"/>
            </a:pPr>
            <a:r>
              <a:rPr lang="ja-JP" u="none" strike="noStrike">
                <a:effectLst/>
                <a:uFillTx/>
                <a:latin typeface="Yu Gothic Medium" panose="020B0400000000000000" pitchFamily="34" charset="-128"/>
                <a:ea typeface="Yu Gothic Medium" panose="020B0400000000000000" pitchFamily="34" charset="-128"/>
              </a:rPr>
              <a:t>困りごとが生じる場面と、うまくいく場面の違い</a:t>
            </a:r>
            <a:endParaRPr lang="en-US" u="none" strike="noStrike" dirty="0">
              <a:effectLst/>
              <a:uFillTx/>
              <a:latin typeface="Yu Gothic Medium" panose="020B0400000000000000" pitchFamily="34" charset="-128"/>
              <a:ea typeface="Yu Gothic Medium" panose="020B0400000000000000" pitchFamily="34" charset="-128"/>
            </a:endParaRPr>
          </a:p>
        </p:txBody>
      </p:sp>
      <p:sp>
        <p:nvSpPr>
          <p:cNvPr id="122" name="正方形/長方形 121"/>
          <p:cNvSpPr/>
          <p:nvPr/>
        </p:nvSpPr>
        <p:spPr>
          <a:xfrm>
            <a:off x="4762440" y="857160"/>
            <a:ext cx="3762000" cy="304560"/>
          </a:xfrm>
          <a:prstGeom prst="rect">
            <a:avLst/>
          </a:prstGeom>
          <a:noFill/>
          <a:ln w="0">
            <a:noFill/>
          </a:ln>
        </p:spPr>
        <p:style>
          <a:lnRef idx="0">
            <a:scrgbClr r="0" g="0" b="0"/>
          </a:lnRef>
          <a:fillRef idx="0">
            <a:scrgbClr r="0" g="0" b="0"/>
          </a:fillRef>
          <a:effectRef idx="0">
            <a:scrgbClr r="0" g="0" b="0"/>
          </a:effectRef>
          <a:fontRef idx="minor"/>
        </p:style>
        <p:txBody>
          <a:bodyPr lIns="19080" tIns="9360" rIns="28440" bIns="9360" anchor="ctr">
            <a:noAutofit/>
          </a:bodyPr>
          <a:lstStyle/>
          <a:p>
            <a:pPr>
              <a:lnSpc>
                <a:spcPct val="120000"/>
              </a:lnSpc>
            </a:pPr>
            <a:r>
              <a:rPr lang="ja-JP" b="1" u="none" strike="noStrike">
                <a:solidFill>
                  <a:schemeClr val="accent5">
                    <a:lumMod val="75000"/>
                  </a:schemeClr>
                </a:solidFill>
                <a:effectLst/>
                <a:uFillTx/>
                <a:latin typeface="Yu Gothic Medium"/>
                <a:ea typeface="Yu Gothic Medium"/>
              </a:rPr>
              <a:t>環境と支援の状況</a:t>
            </a:r>
            <a:endParaRPr lang="en-US" b="0" u="none" strike="noStrike">
              <a:solidFill>
                <a:schemeClr val="accent5">
                  <a:lumMod val="75000"/>
                </a:schemeClr>
              </a:solidFill>
              <a:effectLst/>
              <a:uFillTx/>
              <a:latin typeface="Arial"/>
            </a:endParaRPr>
          </a:p>
        </p:txBody>
      </p:sp>
      <p:sp>
        <p:nvSpPr>
          <p:cNvPr id="123" name="直線コネクタ 122"/>
          <p:cNvSpPr/>
          <p:nvPr/>
        </p:nvSpPr>
        <p:spPr>
          <a:xfrm>
            <a:off x="4762440" y="1196752"/>
            <a:ext cx="3762360" cy="360"/>
          </a:xfrm>
          <a:prstGeom prst="line">
            <a:avLst/>
          </a:prstGeom>
          <a:ln w="144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24" name="正方形/長方形 123"/>
          <p:cNvSpPr/>
          <p:nvPr/>
        </p:nvSpPr>
        <p:spPr>
          <a:xfrm>
            <a:off x="4809960" y="1314360"/>
            <a:ext cx="3666600" cy="3571560"/>
          </a:xfrm>
          <a:prstGeom prst="rect">
            <a:avLst/>
          </a:prstGeom>
          <a:noFill/>
          <a:ln w="0">
            <a:noFill/>
          </a:ln>
        </p:spPr>
        <p:style>
          <a:lnRef idx="0">
            <a:scrgbClr r="0" g="0" b="0"/>
          </a:lnRef>
          <a:fillRef idx="0">
            <a:scrgbClr r="0" g="0" b="0"/>
          </a:fillRef>
          <a:effectRef idx="0">
            <a:scrgbClr r="0" g="0" b="0"/>
          </a:effectRef>
          <a:fontRef idx="minor"/>
        </p:style>
        <p:txBody>
          <a:bodyPr lIns="47520" tIns="28440" rIns="47520" bIns="28440" anchor="t">
            <a:noAutofit/>
          </a:bodyPr>
          <a:lstStyle/>
          <a:p>
            <a:pPr marL="285750" indent="-285750">
              <a:lnSpc>
                <a:spcPct val="121000"/>
              </a:lnSpc>
              <a:buClr>
                <a:schemeClr val="accent5"/>
              </a:buClr>
              <a:buFont typeface="Arial" panose="020B0604020202020204" pitchFamily="34" charset="0"/>
              <a:buChar char="•"/>
            </a:pPr>
            <a:r>
              <a:rPr lang="ja-JP" u="none" strike="noStrike">
                <a:effectLst/>
                <a:uFillTx/>
                <a:latin typeface="Yu Gothic Medium" panose="020B0400000000000000" pitchFamily="34" charset="-128"/>
                <a:ea typeface="Yu Gothic Medium" panose="020B0400000000000000" pitchFamily="34" charset="-128"/>
              </a:rPr>
              <a:t>家族、友人、近隣、地域活動等のインフォーマルな支え</a:t>
            </a:r>
            <a:endParaRPr lang="en-US" u="none" strike="noStrike" dirty="0">
              <a:effectLst/>
              <a:uFillTx/>
              <a:latin typeface="Yu Gothic Medium" panose="020B0400000000000000" pitchFamily="34" charset="-128"/>
              <a:ea typeface="Yu Gothic Medium" panose="020B0400000000000000" pitchFamily="34" charset="-128"/>
            </a:endParaRPr>
          </a:p>
          <a:p>
            <a:pPr marL="285750" indent="-285750">
              <a:lnSpc>
                <a:spcPct val="121000"/>
              </a:lnSpc>
              <a:buClr>
                <a:schemeClr val="accent5"/>
              </a:buClr>
              <a:buFont typeface="Arial" panose="020B0604020202020204" pitchFamily="34" charset="0"/>
              <a:buChar char="•"/>
            </a:pPr>
            <a:r>
              <a:rPr lang="ja-JP" u="none" strike="noStrike">
                <a:effectLst/>
                <a:uFillTx/>
                <a:latin typeface="Yu Gothic Medium" panose="020B0400000000000000" pitchFamily="34" charset="-128"/>
                <a:ea typeface="Yu Gothic Medium" panose="020B0400000000000000" pitchFamily="34" charset="-128"/>
              </a:rPr>
              <a:t>保健、医療、福祉、保育、教育等の支援</a:t>
            </a:r>
            <a:endParaRPr lang="en-US" u="none" strike="noStrike" dirty="0">
              <a:effectLst/>
              <a:uFillTx/>
              <a:latin typeface="Yu Gothic Medium" panose="020B0400000000000000" pitchFamily="34" charset="-128"/>
              <a:ea typeface="Yu Gothic Medium" panose="020B0400000000000000" pitchFamily="34" charset="-128"/>
            </a:endParaRPr>
          </a:p>
          <a:p>
            <a:pPr marL="285750" indent="-285750">
              <a:lnSpc>
                <a:spcPct val="121000"/>
              </a:lnSpc>
              <a:buClr>
                <a:schemeClr val="accent5"/>
              </a:buClr>
              <a:buFont typeface="Arial" panose="020B0604020202020204" pitchFamily="34" charset="0"/>
              <a:buChar char="•"/>
            </a:pPr>
            <a:r>
              <a:rPr lang="ja-JP" u="none" strike="noStrike">
                <a:effectLst/>
                <a:uFillTx/>
                <a:latin typeface="Yu Gothic Medium" panose="020B0400000000000000" pitchFamily="34" charset="-128"/>
                <a:ea typeface="Yu Gothic Medium" panose="020B0400000000000000" pitchFamily="34" charset="-128"/>
              </a:rPr>
              <a:t>情報、物理的環境、感覚環境、周囲の関わり方</a:t>
            </a:r>
            <a:endParaRPr lang="en-US" u="none" strike="noStrike" dirty="0">
              <a:effectLst/>
              <a:uFillTx/>
              <a:latin typeface="Yu Gothic Medium" panose="020B0400000000000000" pitchFamily="34" charset="-128"/>
              <a:ea typeface="Yu Gothic Medium" panose="020B0400000000000000" pitchFamily="34" charset="-128"/>
            </a:endParaRPr>
          </a:p>
          <a:p>
            <a:pPr marL="285750" indent="-285750">
              <a:lnSpc>
                <a:spcPct val="121000"/>
              </a:lnSpc>
              <a:buClr>
                <a:schemeClr val="accent5"/>
              </a:buClr>
              <a:buFont typeface="Arial" panose="020B0604020202020204" pitchFamily="34" charset="0"/>
              <a:buChar char="•"/>
            </a:pPr>
            <a:r>
              <a:rPr lang="ja-JP" u="none" strike="noStrike">
                <a:effectLst/>
                <a:uFillTx/>
                <a:latin typeface="Yu Gothic Medium" panose="020B0400000000000000" pitchFamily="34" charset="-128"/>
                <a:ea typeface="Yu Gothic Medium" panose="020B0400000000000000" pitchFamily="34" charset="-128"/>
              </a:rPr>
              <a:t>利用している制度・サービスの目的と効果</a:t>
            </a:r>
            <a:endParaRPr lang="en-US" u="none" strike="noStrike" dirty="0">
              <a:effectLst/>
              <a:uFillTx/>
              <a:latin typeface="Yu Gothic Medium" panose="020B0400000000000000" pitchFamily="34" charset="-128"/>
              <a:ea typeface="Yu Gothic Medium" panose="020B0400000000000000" pitchFamily="34" charset="-128"/>
            </a:endParaRPr>
          </a:p>
          <a:p>
            <a:pPr marL="285750" indent="-285750">
              <a:lnSpc>
                <a:spcPct val="121000"/>
              </a:lnSpc>
              <a:buClr>
                <a:schemeClr val="accent5"/>
              </a:buClr>
              <a:buFont typeface="Arial" panose="020B0604020202020204" pitchFamily="34" charset="0"/>
              <a:buChar char="•"/>
            </a:pPr>
            <a:r>
              <a:rPr lang="ja-JP" u="none" strike="noStrike">
                <a:effectLst/>
                <a:uFillTx/>
                <a:latin typeface="Yu Gothic Medium" panose="020B0400000000000000" pitchFamily="34" charset="-128"/>
                <a:ea typeface="Yu Gothic Medium" panose="020B0400000000000000" pitchFamily="34" charset="-128"/>
              </a:rPr>
              <a:t>支援の重複、空白、移行時の切れ目、利用上の障壁</a:t>
            </a:r>
            <a:endParaRPr lang="en-US" u="none" strike="noStrike" dirty="0">
              <a:effectLst/>
              <a:uFillTx/>
              <a:latin typeface="Yu Gothic Medium" panose="020B0400000000000000" pitchFamily="34" charset="-128"/>
              <a:ea typeface="Yu Gothic Medium" panose="020B0400000000000000" pitchFamily="34" charset="-128"/>
            </a:endParaRPr>
          </a:p>
        </p:txBody>
      </p:sp>
      <p:sp>
        <p:nvSpPr>
          <p:cNvPr id="125" name="直線コネクタ 124"/>
          <p:cNvSpPr/>
          <p:nvPr/>
        </p:nvSpPr>
        <p:spPr>
          <a:xfrm>
            <a:off x="618840" y="5205627"/>
            <a:ext cx="7905960" cy="360"/>
          </a:xfrm>
          <a:prstGeom prst="line">
            <a:avLst/>
          </a:prstGeom>
          <a:ln w="381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26" name="正方形/長方形 125"/>
          <p:cNvSpPr/>
          <p:nvPr/>
        </p:nvSpPr>
        <p:spPr>
          <a:xfrm>
            <a:off x="619200" y="5525694"/>
            <a:ext cx="7905240" cy="456840"/>
          </a:xfrm>
          <a:prstGeom prst="rect">
            <a:avLst/>
          </a:prstGeom>
          <a:noFill/>
          <a:ln w="0">
            <a:noFill/>
          </a:ln>
        </p:spPr>
        <p:style>
          <a:lnRef idx="0">
            <a:scrgbClr r="0" g="0" b="0"/>
          </a:lnRef>
          <a:fillRef idx="0">
            <a:scrgbClr r="0" g="0" b="0"/>
          </a:fillRef>
          <a:effectRef idx="0">
            <a:scrgbClr r="0" g="0" b="0"/>
          </a:effectRef>
          <a:fontRef idx="minor"/>
        </p:style>
        <p:txBody>
          <a:bodyPr lIns="114480" tIns="38160" rIns="114480" bIns="38160" anchor="ctr">
            <a:noAutofit/>
          </a:bodyPr>
          <a:lstStyle/>
          <a:p>
            <a:pPr>
              <a:lnSpc>
                <a:spcPct val="120000"/>
              </a:lnSpc>
            </a:pPr>
            <a:r>
              <a:rPr lang="ja-JP" sz="2000" b="1" u="none" strike="noStrike">
                <a:solidFill>
                  <a:schemeClr val="accent5">
                    <a:lumMod val="75000"/>
                  </a:schemeClr>
                </a:solidFill>
                <a:effectLst/>
                <a:uFillTx/>
                <a:latin typeface="Yu Gothic Medium"/>
                <a:ea typeface="Yu Gothic Medium"/>
              </a:rPr>
              <a:t>困りごとの場面だけでなく、参加できている場面の条件を集め、支援に生かす。</a:t>
            </a:r>
            <a:endParaRPr lang="en-US" sz="2000" b="0" u="none" strike="noStrike" dirty="0">
              <a:solidFill>
                <a:schemeClr val="accent5">
                  <a:lumMod val="75000"/>
                </a:schemeClr>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PlaceHolder 1"/>
          <p:cNvSpPr>
            <a:spLocks noGrp="1"/>
          </p:cNvSpPr>
          <p:nvPr>
            <p:ph type="title"/>
          </p:nvPr>
        </p:nvSpPr>
        <p:spPr>
          <a:prstGeom prst="rect">
            <a:avLst/>
          </a:prstGeom>
          <a:noFill/>
          <a:ln w="0">
            <a:noFill/>
          </a:ln>
        </p:spPr>
        <p:txBody>
          <a:bodyPr lIns="38160" tIns="19080" rIns="57240" bIns="19080" anchor="ctr">
            <a:noAutofit/>
          </a:bodyPr>
          <a:lstStyle/>
          <a:p>
            <a:pPr indent="0" algn="l" defTabSz="914400">
              <a:lnSpc>
                <a:spcPct val="100000"/>
              </a:lnSpc>
              <a:buNone/>
            </a:pPr>
            <a:r>
              <a:rPr lang="ja-JP" sz="2000" u="none" strike="noStrike">
                <a:solidFill>
                  <a:schemeClr val="dk1"/>
                </a:solidFill>
                <a:effectLst/>
                <a:uFillTx/>
                <a:latin typeface="Yu Gothic Medium"/>
                <a:ea typeface="Yu Gothic Medium"/>
              </a:rPr>
              <a:t>事実を整理し、仮説として見立てる</a:t>
            </a:r>
            <a:endParaRPr lang="en-US" sz="2000" u="none" strike="noStrike">
              <a:solidFill>
                <a:schemeClr val="dk1"/>
              </a:solidFill>
              <a:effectLst/>
              <a:uFillTx/>
              <a:latin typeface="Yu Gothic Medium"/>
            </a:endParaRPr>
          </a:p>
        </p:txBody>
      </p:sp>
      <p:sp>
        <p:nvSpPr>
          <p:cNvPr id="128" name="正方形/長方形 127"/>
          <p:cNvSpPr/>
          <p:nvPr/>
        </p:nvSpPr>
        <p:spPr>
          <a:xfrm>
            <a:off x="666720" y="836712"/>
            <a:ext cx="7810200" cy="304560"/>
          </a:xfrm>
          <a:prstGeom prst="rect">
            <a:avLst/>
          </a:prstGeom>
          <a:noFill/>
          <a:ln w="0">
            <a:noFill/>
          </a:ln>
        </p:spPr>
        <p:style>
          <a:lnRef idx="0">
            <a:scrgbClr r="0" g="0" b="0"/>
          </a:lnRef>
          <a:fillRef idx="0">
            <a:scrgbClr r="0" g="0" b="0"/>
          </a:fillRef>
          <a:effectRef idx="0">
            <a:scrgbClr r="0" g="0" b="0"/>
          </a:effectRef>
          <a:fontRef idx="minor"/>
        </p:style>
        <p:txBody>
          <a:bodyPr lIns="19080" tIns="9360" rIns="28440" bIns="9360" anchor="ctr">
            <a:noAutofit/>
          </a:bodyPr>
          <a:lstStyle/>
          <a:p>
            <a:pPr>
              <a:lnSpc>
                <a:spcPct val="120000"/>
              </a:lnSpc>
            </a:pPr>
            <a:r>
              <a:rPr lang="ja-JP" sz="2000" b="1" u="none" strike="noStrike">
                <a:solidFill>
                  <a:schemeClr val="accent5">
                    <a:lumMod val="75000"/>
                  </a:schemeClr>
                </a:solidFill>
                <a:effectLst/>
                <a:uFillTx/>
                <a:latin typeface="Yu Gothic Medium"/>
                <a:ea typeface="Yu Gothic Medium"/>
              </a:rPr>
              <a:t>見立てを組み立てる手順</a:t>
            </a:r>
            <a:endParaRPr lang="en-US" sz="2000" b="0" u="none" strike="noStrike" dirty="0">
              <a:solidFill>
                <a:schemeClr val="accent5">
                  <a:lumMod val="75000"/>
                </a:schemeClr>
              </a:solidFill>
              <a:effectLst/>
              <a:uFillTx/>
              <a:latin typeface="Arial"/>
            </a:endParaRPr>
          </a:p>
        </p:txBody>
      </p:sp>
      <p:sp>
        <p:nvSpPr>
          <p:cNvPr id="129" name="直線コネクタ 128"/>
          <p:cNvSpPr/>
          <p:nvPr/>
        </p:nvSpPr>
        <p:spPr>
          <a:xfrm>
            <a:off x="666720" y="1209600"/>
            <a:ext cx="7810200" cy="360"/>
          </a:xfrm>
          <a:prstGeom prst="line">
            <a:avLst/>
          </a:prstGeom>
          <a:ln w="144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30" name="正方形/長方形 129"/>
          <p:cNvSpPr/>
          <p:nvPr/>
        </p:nvSpPr>
        <p:spPr>
          <a:xfrm>
            <a:off x="743040" y="1380960"/>
            <a:ext cx="7657920" cy="3619080"/>
          </a:xfrm>
          <a:prstGeom prst="rect">
            <a:avLst/>
          </a:prstGeom>
          <a:noFill/>
          <a:ln w="0">
            <a:noFill/>
          </a:ln>
        </p:spPr>
        <p:style>
          <a:lnRef idx="0">
            <a:scrgbClr r="0" g="0" b="0"/>
          </a:lnRef>
          <a:fillRef idx="0">
            <a:scrgbClr r="0" g="0" b="0"/>
          </a:fillRef>
          <a:effectRef idx="0">
            <a:scrgbClr r="0" g="0" b="0"/>
          </a:effectRef>
          <a:fontRef idx="minor"/>
        </p:style>
        <p:txBody>
          <a:bodyPr lIns="47520" tIns="28440" rIns="47520" bIns="28440" anchor="t">
            <a:noAutofit/>
          </a:bodyPr>
          <a:lstStyle/>
          <a:p>
            <a:pPr marL="342900" indent="-342900">
              <a:lnSpc>
                <a:spcPct val="150000"/>
              </a:lnSpc>
              <a:buClr>
                <a:schemeClr val="accent5"/>
              </a:buClr>
              <a:buFont typeface="+mj-lt"/>
              <a:buAutoNum type="arabicPeriod"/>
            </a:pPr>
            <a:r>
              <a:rPr lang="ja-JP" b="0" u="none" strike="noStrike">
                <a:effectLst/>
                <a:uFillTx/>
                <a:latin typeface="Yu Gothic Medium"/>
                <a:ea typeface="Yu Gothic Medium"/>
              </a:rPr>
              <a:t>本人・家族が望む生活と、現在の生活との間にある課題を明確にする。</a:t>
            </a:r>
            <a:endParaRPr lang="en-US" b="0" u="none" strike="noStrike" dirty="0">
              <a:effectLst/>
              <a:uFillTx/>
              <a:latin typeface="Arial"/>
            </a:endParaRPr>
          </a:p>
          <a:p>
            <a:pPr marL="342900" indent="-342900">
              <a:lnSpc>
                <a:spcPct val="150000"/>
              </a:lnSpc>
              <a:buClr>
                <a:schemeClr val="accent5"/>
              </a:buClr>
              <a:buFont typeface="+mj-lt"/>
              <a:buAutoNum type="arabicPeriod"/>
            </a:pPr>
            <a:r>
              <a:rPr lang="ja-JP" b="0" u="none" strike="noStrike">
                <a:effectLst/>
                <a:uFillTx/>
                <a:latin typeface="Yu Gothic Medium"/>
                <a:ea typeface="Yu Gothic Medium"/>
              </a:rPr>
              <a:t>困りごとだけでなく、強み、既に機能している支え、環境の促進因子を確認する。</a:t>
            </a:r>
            <a:endParaRPr lang="en-US" b="0" u="none" strike="noStrike" dirty="0">
              <a:effectLst/>
              <a:uFillTx/>
              <a:latin typeface="Arial"/>
            </a:endParaRPr>
          </a:p>
          <a:p>
            <a:pPr marL="342900" indent="-342900">
              <a:lnSpc>
                <a:spcPct val="150000"/>
              </a:lnSpc>
              <a:buClr>
                <a:schemeClr val="accent5"/>
              </a:buClr>
              <a:buFont typeface="+mj-lt"/>
              <a:buAutoNum type="arabicPeriod"/>
            </a:pPr>
            <a:r>
              <a:rPr lang="ja-JP" b="0" u="none" strike="noStrike">
                <a:effectLst/>
                <a:uFillTx/>
                <a:latin typeface="Yu Gothic Medium"/>
                <a:ea typeface="Yu Gothic Medium"/>
              </a:rPr>
              <a:t>課題が生じる条件と、うまくいく条件を比較し、本人と環境との相互作用を考える。</a:t>
            </a:r>
            <a:endParaRPr lang="en-US" b="0" u="none" strike="noStrike" dirty="0">
              <a:effectLst/>
              <a:uFillTx/>
              <a:latin typeface="Arial"/>
            </a:endParaRPr>
          </a:p>
          <a:p>
            <a:pPr marL="342900" indent="-342900">
              <a:lnSpc>
                <a:spcPct val="150000"/>
              </a:lnSpc>
              <a:buClr>
                <a:schemeClr val="accent5"/>
              </a:buClr>
              <a:buFont typeface="+mj-lt"/>
              <a:buAutoNum type="arabicPeriod"/>
            </a:pPr>
            <a:r>
              <a:rPr lang="ja-JP" b="0" u="none" strike="noStrike">
                <a:effectLst/>
                <a:uFillTx/>
                <a:latin typeface="Yu Gothic Medium"/>
                <a:ea typeface="Yu Gothic Medium"/>
              </a:rPr>
              <a:t>一つの原因に決めつけず、複数の可能性を仮説として持つ。</a:t>
            </a:r>
            <a:endParaRPr lang="en-US" b="0" u="none" strike="noStrike" dirty="0">
              <a:effectLst/>
              <a:uFillTx/>
              <a:latin typeface="Arial"/>
            </a:endParaRPr>
          </a:p>
          <a:p>
            <a:pPr marL="342900" indent="-342900">
              <a:lnSpc>
                <a:spcPct val="150000"/>
              </a:lnSpc>
              <a:buClr>
                <a:schemeClr val="accent5"/>
              </a:buClr>
              <a:buFont typeface="+mj-lt"/>
              <a:buAutoNum type="arabicPeriod"/>
            </a:pPr>
            <a:r>
              <a:rPr lang="ja-JP" b="0" u="none" strike="noStrike">
                <a:effectLst/>
                <a:uFillTx/>
                <a:latin typeface="Yu Gothic Medium"/>
                <a:ea typeface="Yu Gothic Medium"/>
              </a:rPr>
              <a:t>本人・家族・関係者と仮説を共有し、</a:t>
            </a:r>
            <a:r>
              <a:rPr lang="ja-JP" altLang="en-US" b="0" u="none" strike="noStrike">
                <a:effectLst/>
                <a:uFillTx/>
                <a:latin typeface="Yu Gothic Medium"/>
                <a:ea typeface="Yu Gothic Medium"/>
              </a:rPr>
              <a:t>ズレ</a:t>
            </a:r>
            <a:r>
              <a:rPr lang="ja-JP" b="0" u="none" strike="noStrike">
                <a:effectLst/>
                <a:uFillTx/>
                <a:latin typeface="Yu Gothic Medium"/>
                <a:ea typeface="Yu Gothic Medium"/>
              </a:rPr>
              <a:t>がないかを確かめる。</a:t>
            </a:r>
            <a:endParaRPr lang="en-US" b="0" u="none" strike="noStrike" dirty="0">
              <a:effectLst/>
              <a:uFillTx/>
              <a:latin typeface="Arial"/>
            </a:endParaRPr>
          </a:p>
          <a:p>
            <a:pPr marL="342900" indent="-342900">
              <a:lnSpc>
                <a:spcPct val="150000"/>
              </a:lnSpc>
              <a:buClr>
                <a:schemeClr val="accent5"/>
              </a:buClr>
              <a:buFont typeface="+mj-lt"/>
              <a:buAutoNum type="arabicPeriod"/>
            </a:pPr>
            <a:r>
              <a:rPr lang="ja-JP" b="0" u="none" strike="noStrike">
                <a:effectLst/>
                <a:uFillTx/>
                <a:latin typeface="Yu Gothic Medium"/>
                <a:ea typeface="Yu Gothic Medium"/>
              </a:rPr>
              <a:t>支援を試し、本人の反応と生活・参加の変化から仮説を修正する。</a:t>
            </a:r>
            <a:endParaRPr lang="en-US" b="0" u="none" strike="noStrike" dirty="0">
              <a:effectLst/>
              <a:uFillTx/>
              <a:latin typeface="Arial"/>
            </a:endParaRPr>
          </a:p>
        </p:txBody>
      </p:sp>
      <p:sp>
        <p:nvSpPr>
          <p:cNvPr id="131" name="直線コネクタ 130"/>
          <p:cNvSpPr/>
          <p:nvPr/>
        </p:nvSpPr>
        <p:spPr>
          <a:xfrm>
            <a:off x="618840" y="5170680"/>
            <a:ext cx="7905960" cy="360"/>
          </a:xfrm>
          <a:prstGeom prst="line">
            <a:avLst/>
          </a:prstGeom>
          <a:ln w="381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32" name="正方形/長方形 131"/>
          <p:cNvSpPr/>
          <p:nvPr/>
        </p:nvSpPr>
        <p:spPr>
          <a:xfrm>
            <a:off x="619200" y="5457960"/>
            <a:ext cx="7905240" cy="456840"/>
          </a:xfrm>
          <a:prstGeom prst="rect">
            <a:avLst/>
          </a:prstGeom>
          <a:noFill/>
          <a:ln w="0">
            <a:noFill/>
          </a:ln>
        </p:spPr>
        <p:style>
          <a:lnRef idx="0">
            <a:scrgbClr r="0" g="0" b="0"/>
          </a:lnRef>
          <a:fillRef idx="0">
            <a:scrgbClr r="0" g="0" b="0"/>
          </a:fillRef>
          <a:effectRef idx="0">
            <a:scrgbClr r="0" g="0" b="0"/>
          </a:effectRef>
          <a:fontRef idx="minor"/>
        </p:style>
        <p:txBody>
          <a:bodyPr lIns="114480" tIns="38160" rIns="114480" bIns="38160" anchor="ctr">
            <a:noAutofit/>
          </a:bodyPr>
          <a:lstStyle/>
          <a:p>
            <a:pPr>
              <a:lnSpc>
                <a:spcPct val="120000"/>
              </a:lnSpc>
            </a:pPr>
            <a:r>
              <a:rPr lang="ja-JP" sz="2000" b="1" u="none" strike="noStrike">
                <a:solidFill>
                  <a:schemeClr val="accent5">
                    <a:lumMod val="75000"/>
                  </a:schemeClr>
                </a:solidFill>
                <a:effectLst/>
                <a:uFillTx/>
                <a:latin typeface="Yu Gothic Medium"/>
                <a:ea typeface="Yu Gothic Medium"/>
              </a:rPr>
              <a:t>見立ては診断名や評価ラベルではなく、支援の方向性を検討するための暫定的な仮説。</a:t>
            </a:r>
            <a:endParaRPr lang="en-US" sz="2000" b="0" u="none" strike="noStrike" dirty="0">
              <a:solidFill>
                <a:schemeClr val="accent5">
                  <a:lumMod val="75000"/>
                </a:schemeClr>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PlaceHolder 1"/>
          <p:cNvSpPr>
            <a:spLocks noGrp="1"/>
          </p:cNvSpPr>
          <p:nvPr>
            <p:ph type="title"/>
          </p:nvPr>
        </p:nvSpPr>
        <p:spPr>
          <a:prstGeom prst="rect">
            <a:avLst/>
          </a:prstGeom>
          <a:noFill/>
          <a:ln w="0">
            <a:noFill/>
          </a:ln>
        </p:spPr>
        <p:txBody>
          <a:bodyPr lIns="38160" tIns="19080" rIns="57240" bIns="19080" anchor="ctr">
            <a:noAutofit/>
          </a:bodyPr>
          <a:lstStyle/>
          <a:p>
            <a:pPr indent="0" algn="l" defTabSz="914400">
              <a:lnSpc>
                <a:spcPct val="100000"/>
              </a:lnSpc>
              <a:buNone/>
            </a:pPr>
            <a:r>
              <a:rPr lang="ja-JP" sz="2000" u="none" strike="noStrike">
                <a:solidFill>
                  <a:schemeClr val="dk1"/>
                </a:solidFill>
                <a:effectLst/>
                <a:uFillTx/>
                <a:latin typeface="Yu Gothic Medium"/>
                <a:ea typeface="Yu Gothic Medium"/>
              </a:rPr>
              <a:t>総合的な援助方針から目標へつなぐ</a:t>
            </a:r>
            <a:endParaRPr lang="en-US" sz="2000" u="none" strike="noStrike" dirty="0">
              <a:solidFill>
                <a:schemeClr val="dk1"/>
              </a:solidFill>
              <a:effectLst/>
              <a:uFillTx/>
              <a:latin typeface="Yu Gothic Medium"/>
            </a:endParaRPr>
          </a:p>
        </p:txBody>
      </p:sp>
      <p:sp>
        <p:nvSpPr>
          <p:cNvPr id="134" name="正方形/長方形 133"/>
          <p:cNvSpPr/>
          <p:nvPr/>
        </p:nvSpPr>
        <p:spPr>
          <a:xfrm>
            <a:off x="619200" y="857160"/>
            <a:ext cx="3809520" cy="304560"/>
          </a:xfrm>
          <a:prstGeom prst="rect">
            <a:avLst/>
          </a:prstGeom>
          <a:noFill/>
          <a:ln w="0">
            <a:noFill/>
          </a:ln>
        </p:spPr>
        <p:style>
          <a:lnRef idx="0">
            <a:scrgbClr r="0" g="0" b="0"/>
          </a:lnRef>
          <a:fillRef idx="0">
            <a:scrgbClr r="0" g="0" b="0"/>
          </a:fillRef>
          <a:effectRef idx="0">
            <a:scrgbClr r="0" g="0" b="0"/>
          </a:effectRef>
          <a:fontRef idx="minor"/>
        </p:style>
        <p:txBody>
          <a:bodyPr lIns="19080" tIns="9360" rIns="28440" bIns="9360" anchor="ctr">
            <a:noAutofit/>
          </a:bodyPr>
          <a:lstStyle/>
          <a:p>
            <a:pPr>
              <a:lnSpc>
                <a:spcPct val="120000"/>
              </a:lnSpc>
            </a:pPr>
            <a:r>
              <a:rPr lang="ja-JP" sz="2000" b="1" u="none" strike="noStrike">
                <a:solidFill>
                  <a:schemeClr val="accent5">
                    <a:lumMod val="75000"/>
                  </a:schemeClr>
                </a:solidFill>
                <a:effectLst/>
                <a:uFillTx/>
                <a:latin typeface="Yu Gothic Medium"/>
                <a:ea typeface="Yu Gothic Medium"/>
              </a:rPr>
              <a:t>総合的な援助方針</a:t>
            </a:r>
            <a:endParaRPr lang="en-US" sz="2000" b="0" u="none" strike="noStrike" dirty="0">
              <a:solidFill>
                <a:schemeClr val="accent5">
                  <a:lumMod val="75000"/>
                </a:schemeClr>
              </a:solidFill>
              <a:effectLst/>
              <a:uFillTx/>
              <a:latin typeface="Arial"/>
            </a:endParaRPr>
          </a:p>
        </p:txBody>
      </p:sp>
      <p:sp>
        <p:nvSpPr>
          <p:cNvPr id="135" name="直線コネクタ 134"/>
          <p:cNvSpPr/>
          <p:nvPr/>
        </p:nvSpPr>
        <p:spPr>
          <a:xfrm>
            <a:off x="618840" y="1190520"/>
            <a:ext cx="3810240" cy="360"/>
          </a:xfrm>
          <a:prstGeom prst="line">
            <a:avLst/>
          </a:prstGeom>
          <a:ln w="144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36" name="正方形/長方形 135"/>
          <p:cNvSpPr/>
          <p:nvPr/>
        </p:nvSpPr>
        <p:spPr>
          <a:xfrm>
            <a:off x="666720" y="1314360"/>
            <a:ext cx="3714480" cy="3571560"/>
          </a:xfrm>
          <a:prstGeom prst="rect">
            <a:avLst/>
          </a:prstGeom>
          <a:noFill/>
          <a:ln w="0">
            <a:noFill/>
          </a:ln>
        </p:spPr>
        <p:style>
          <a:lnRef idx="0">
            <a:scrgbClr r="0" g="0" b="0"/>
          </a:lnRef>
          <a:fillRef idx="0">
            <a:scrgbClr r="0" g="0" b="0"/>
          </a:fillRef>
          <a:effectRef idx="0">
            <a:scrgbClr r="0" g="0" b="0"/>
          </a:effectRef>
          <a:fontRef idx="minor"/>
        </p:style>
        <p:txBody>
          <a:bodyPr lIns="47520" tIns="28440" rIns="47520" bIns="28440" anchor="t">
            <a:noAutofit/>
          </a:bodyPr>
          <a:lstStyle/>
          <a:p>
            <a:pPr marL="285750" indent="-285750">
              <a:lnSpc>
                <a:spcPct val="130000"/>
              </a:lnSpc>
              <a:buClr>
                <a:schemeClr val="accent5"/>
              </a:buClr>
              <a:buFont typeface="Arial" panose="020B0604020202020204" pitchFamily="34" charset="0"/>
              <a:buChar char="•"/>
            </a:pPr>
            <a:r>
              <a:rPr lang="ja-JP" b="0" u="none" strike="noStrike">
                <a:solidFill>
                  <a:srgbClr val="22313F"/>
                </a:solidFill>
                <a:effectLst/>
                <a:uFillTx/>
                <a:latin typeface="Yu Gothic Medium"/>
                <a:ea typeface="Yu Gothic Medium"/>
              </a:rPr>
              <a:t>本人・家族が望む生活を中心に置く</a:t>
            </a:r>
            <a:endParaRPr lang="en-US" b="0" u="none" strike="noStrike" dirty="0">
              <a:solidFill>
                <a:srgbClr val="000000"/>
              </a:solidFill>
              <a:effectLst/>
              <a:uFillTx/>
              <a:latin typeface="Arial"/>
            </a:endParaRPr>
          </a:p>
          <a:p>
            <a:pPr marL="285750" indent="-285750">
              <a:lnSpc>
                <a:spcPct val="130000"/>
              </a:lnSpc>
              <a:buClr>
                <a:schemeClr val="accent5"/>
              </a:buClr>
              <a:buFont typeface="Arial" panose="020B0604020202020204" pitchFamily="34" charset="0"/>
              <a:buChar char="•"/>
            </a:pPr>
            <a:r>
              <a:rPr lang="ja-JP" b="0" u="none" strike="noStrike">
                <a:solidFill>
                  <a:srgbClr val="22313F"/>
                </a:solidFill>
                <a:effectLst/>
                <a:uFillTx/>
                <a:latin typeface="Yu Gothic Medium"/>
                <a:ea typeface="Yu Gothic Medium"/>
              </a:rPr>
              <a:t>アセスメントで明らかになった強みとニーズを反映する</a:t>
            </a:r>
            <a:endParaRPr lang="en-US" b="0" u="none" strike="noStrike" dirty="0">
              <a:solidFill>
                <a:srgbClr val="000000"/>
              </a:solidFill>
              <a:effectLst/>
              <a:uFillTx/>
              <a:latin typeface="Arial"/>
            </a:endParaRPr>
          </a:p>
          <a:p>
            <a:pPr marL="285750" indent="-285750">
              <a:lnSpc>
                <a:spcPct val="130000"/>
              </a:lnSpc>
              <a:buClr>
                <a:schemeClr val="accent5"/>
              </a:buClr>
              <a:buFont typeface="Arial" panose="020B0604020202020204" pitchFamily="34" charset="0"/>
              <a:buChar char="•"/>
            </a:pPr>
            <a:r>
              <a:rPr lang="ja-JP" b="0" u="none" strike="noStrike">
                <a:solidFill>
                  <a:srgbClr val="22313F"/>
                </a:solidFill>
                <a:effectLst/>
                <a:uFillTx/>
                <a:latin typeface="Yu Gothic Medium"/>
                <a:ea typeface="Yu Gothic Medium"/>
              </a:rPr>
              <a:t>支援全体が目指す方向と、優先して取り組む課題を示す</a:t>
            </a:r>
            <a:endParaRPr lang="en-US" b="0" u="none" strike="noStrike" dirty="0">
              <a:solidFill>
                <a:srgbClr val="000000"/>
              </a:solidFill>
              <a:effectLst/>
              <a:uFillTx/>
              <a:latin typeface="Arial"/>
            </a:endParaRPr>
          </a:p>
          <a:p>
            <a:pPr marL="285750" indent="-285750">
              <a:lnSpc>
                <a:spcPct val="130000"/>
              </a:lnSpc>
              <a:buClr>
                <a:schemeClr val="accent5"/>
              </a:buClr>
              <a:buFont typeface="Arial" panose="020B0604020202020204" pitchFamily="34" charset="0"/>
              <a:buChar char="•"/>
            </a:pPr>
            <a:r>
              <a:rPr lang="ja-JP" b="0" u="none" strike="noStrike">
                <a:solidFill>
                  <a:srgbClr val="22313F"/>
                </a:solidFill>
                <a:effectLst/>
                <a:uFillTx/>
                <a:latin typeface="Yu Gothic Medium"/>
                <a:ea typeface="Yu Gothic Medium"/>
              </a:rPr>
              <a:t>本人への支援と環境への働きかけを組み合わせる</a:t>
            </a:r>
            <a:endParaRPr lang="en-US" b="0" u="none" strike="noStrike" dirty="0">
              <a:solidFill>
                <a:srgbClr val="000000"/>
              </a:solidFill>
              <a:effectLst/>
              <a:uFillTx/>
              <a:latin typeface="Arial"/>
            </a:endParaRPr>
          </a:p>
          <a:p>
            <a:pPr marL="285750" indent="-285750">
              <a:lnSpc>
                <a:spcPct val="130000"/>
              </a:lnSpc>
              <a:buClr>
                <a:schemeClr val="accent5"/>
              </a:buClr>
              <a:buFont typeface="Arial" panose="020B0604020202020204" pitchFamily="34" charset="0"/>
              <a:buChar char="•"/>
            </a:pPr>
            <a:r>
              <a:rPr lang="ja-JP" b="0" u="none" strike="noStrike">
                <a:solidFill>
                  <a:srgbClr val="22313F"/>
                </a:solidFill>
                <a:effectLst/>
                <a:uFillTx/>
                <a:latin typeface="Yu Gothic Medium"/>
                <a:ea typeface="Yu Gothic Medium"/>
              </a:rPr>
              <a:t>関係者が同じ見通しを持てる具体的な言葉で表す</a:t>
            </a:r>
            <a:endParaRPr lang="en-US" b="0" u="none" strike="noStrike" dirty="0">
              <a:solidFill>
                <a:srgbClr val="000000"/>
              </a:solidFill>
              <a:effectLst/>
              <a:uFillTx/>
              <a:latin typeface="Arial"/>
            </a:endParaRPr>
          </a:p>
        </p:txBody>
      </p:sp>
      <p:sp>
        <p:nvSpPr>
          <p:cNvPr id="137" name="正方形/長方形 136"/>
          <p:cNvSpPr/>
          <p:nvPr/>
        </p:nvSpPr>
        <p:spPr>
          <a:xfrm>
            <a:off x="4762440" y="857160"/>
            <a:ext cx="3762000" cy="304560"/>
          </a:xfrm>
          <a:prstGeom prst="rect">
            <a:avLst/>
          </a:prstGeom>
          <a:noFill/>
          <a:ln w="0">
            <a:noFill/>
          </a:ln>
        </p:spPr>
        <p:style>
          <a:lnRef idx="0">
            <a:scrgbClr r="0" g="0" b="0"/>
          </a:lnRef>
          <a:fillRef idx="0">
            <a:scrgbClr r="0" g="0" b="0"/>
          </a:fillRef>
          <a:effectRef idx="0">
            <a:scrgbClr r="0" g="0" b="0"/>
          </a:effectRef>
          <a:fontRef idx="minor"/>
        </p:style>
        <p:txBody>
          <a:bodyPr lIns="19080" tIns="9360" rIns="28440" bIns="9360" anchor="ctr">
            <a:noAutofit/>
          </a:bodyPr>
          <a:lstStyle/>
          <a:p>
            <a:pPr>
              <a:lnSpc>
                <a:spcPct val="120000"/>
              </a:lnSpc>
            </a:pPr>
            <a:r>
              <a:rPr lang="ja-JP" sz="2000" b="1" u="none" strike="noStrike">
                <a:solidFill>
                  <a:schemeClr val="accent5">
                    <a:lumMod val="75000"/>
                  </a:schemeClr>
                </a:solidFill>
                <a:effectLst/>
                <a:uFillTx/>
                <a:latin typeface="Yu Gothic Medium"/>
                <a:ea typeface="Yu Gothic Medium"/>
              </a:rPr>
              <a:t>長期目標・短期目標</a:t>
            </a:r>
            <a:endParaRPr lang="en-US" sz="2000" b="0" u="none" strike="noStrike">
              <a:solidFill>
                <a:schemeClr val="accent5">
                  <a:lumMod val="75000"/>
                </a:schemeClr>
              </a:solidFill>
              <a:effectLst/>
              <a:uFillTx/>
              <a:latin typeface="Arial"/>
            </a:endParaRPr>
          </a:p>
        </p:txBody>
      </p:sp>
      <p:sp>
        <p:nvSpPr>
          <p:cNvPr id="138" name="直線コネクタ 137"/>
          <p:cNvSpPr/>
          <p:nvPr/>
        </p:nvSpPr>
        <p:spPr>
          <a:xfrm>
            <a:off x="4762440" y="1190520"/>
            <a:ext cx="3762360" cy="360"/>
          </a:xfrm>
          <a:prstGeom prst="line">
            <a:avLst/>
          </a:prstGeom>
          <a:ln w="144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39" name="正方形/長方形 138"/>
          <p:cNvSpPr/>
          <p:nvPr/>
        </p:nvSpPr>
        <p:spPr>
          <a:xfrm>
            <a:off x="4809960" y="1314360"/>
            <a:ext cx="3666600" cy="3571560"/>
          </a:xfrm>
          <a:prstGeom prst="rect">
            <a:avLst/>
          </a:prstGeom>
          <a:noFill/>
          <a:ln w="0">
            <a:noFill/>
          </a:ln>
        </p:spPr>
        <p:style>
          <a:lnRef idx="0">
            <a:scrgbClr r="0" g="0" b="0"/>
          </a:lnRef>
          <a:fillRef idx="0">
            <a:scrgbClr r="0" g="0" b="0"/>
          </a:fillRef>
          <a:effectRef idx="0">
            <a:scrgbClr r="0" g="0" b="0"/>
          </a:effectRef>
          <a:fontRef idx="minor"/>
        </p:style>
        <p:txBody>
          <a:bodyPr lIns="47520" tIns="28440" rIns="47520" bIns="28440" anchor="t">
            <a:noAutofit/>
          </a:bodyPr>
          <a:lstStyle/>
          <a:p>
            <a:pPr marL="285750" indent="-285750">
              <a:lnSpc>
                <a:spcPct val="130000"/>
              </a:lnSpc>
              <a:buClr>
                <a:schemeClr val="accent5"/>
              </a:buClr>
              <a:buFont typeface="Arial" panose="020B0604020202020204" pitchFamily="34" charset="0"/>
              <a:buChar char="•"/>
            </a:pPr>
            <a:r>
              <a:rPr lang="ja-JP" b="0" u="none" strike="noStrike">
                <a:solidFill>
                  <a:srgbClr val="22313F"/>
                </a:solidFill>
                <a:effectLst/>
                <a:uFillTx/>
                <a:latin typeface="Yu Gothic Medium"/>
                <a:ea typeface="Yu Gothic Medium"/>
              </a:rPr>
              <a:t>サービスの利用ではなく、本人の生活・活動・参加の変化を表す</a:t>
            </a:r>
            <a:endParaRPr lang="en-US" b="0" u="none" strike="noStrike" dirty="0">
              <a:solidFill>
                <a:srgbClr val="000000"/>
              </a:solidFill>
              <a:effectLst/>
              <a:uFillTx/>
              <a:latin typeface="Arial"/>
            </a:endParaRPr>
          </a:p>
          <a:p>
            <a:pPr marL="285750" indent="-285750">
              <a:lnSpc>
                <a:spcPct val="130000"/>
              </a:lnSpc>
              <a:buClr>
                <a:schemeClr val="accent5"/>
              </a:buClr>
              <a:buFont typeface="Arial" panose="020B0604020202020204" pitchFamily="34" charset="0"/>
              <a:buChar char="•"/>
            </a:pPr>
            <a:r>
              <a:rPr lang="ja-JP" b="0" u="none" strike="noStrike">
                <a:solidFill>
                  <a:srgbClr val="22313F"/>
                </a:solidFill>
                <a:effectLst/>
                <a:uFillTx/>
                <a:latin typeface="Yu Gothic Medium"/>
                <a:ea typeface="Yu Gothic Medium"/>
              </a:rPr>
              <a:t>主語をできるだけ本人または家族にする</a:t>
            </a:r>
            <a:endParaRPr lang="en-US" b="0" u="none" strike="noStrike" dirty="0">
              <a:solidFill>
                <a:srgbClr val="000000"/>
              </a:solidFill>
              <a:effectLst/>
              <a:uFillTx/>
              <a:latin typeface="Arial"/>
            </a:endParaRPr>
          </a:p>
          <a:p>
            <a:pPr marL="285750" indent="-285750">
              <a:lnSpc>
                <a:spcPct val="130000"/>
              </a:lnSpc>
              <a:buClr>
                <a:schemeClr val="accent5"/>
              </a:buClr>
              <a:buFont typeface="Arial" panose="020B0604020202020204" pitchFamily="34" charset="0"/>
              <a:buChar char="•"/>
            </a:pPr>
            <a:r>
              <a:rPr lang="ja-JP" b="0" u="none" strike="noStrike">
                <a:solidFill>
                  <a:srgbClr val="22313F"/>
                </a:solidFill>
                <a:effectLst/>
                <a:uFillTx/>
                <a:latin typeface="Yu Gothic Medium"/>
                <a:ea typeface="Yu Gothic Medium"/>
              </a:rPr>
              <a:t>短期目標は長期目標につながる段階として設定する</a:t>
            </a:r>
            <a:endParaRPr lang="en-US" b="0" u="none" strike="noStrike" dirty="0">
              <a:solidFill>
                <a:srgbClr val="000000"/>
              </a:solidFill>
              <a:effectLst/>
              <a:uFillTx/>
              <a:latin typeface="Arial"/>
            </a:endParaRPr>
          </a:p>
          <a:p>
            <a:pPr marL="285750" indent="-285750">
              <a:lnSpc>
                <a:spcPct val="130000"/>
              </a:lnSpc>
              <a:buClr>
                <a:schemeClr val="accent5"/>
              </a:buClr>
              <a:buFont typeface="Arial" panose="020B0604020202020204" pitchFamily="34" charset="0"/>
              <a:buChar char="•"/>
            </a:pPr>
            <a:r>
              <a:rPr lang="ja-JP" b="0" u="none" strike="noStrike">
                <a:solidFill>
                  <a:srgbClr val="22313F"/>
                </a:solidFill>
                <a:effectLst/>
                <a:uFillTx/>
                <a:latin typeface="Yu Gothic Medium"/>
                <a:ea typeface="Yu Gothic Medium"/>
              </a:rPr>
              <a:t>本人・家族と関係者が変化を確かめられる表現にする</a:t>
            </a:r>
            <a:endParaRPr lang="en-US" b="0" u="none" strike="noStrike" dirty="0">
              <a:solidFill>
                <a:srgbClr val="000000"/>
              </a:solidFill>
              <a:effectLst/>
              <a:uFillTx/>
              <a:latin typeface="Arial"/>
            </a:endParaRPr>
          </a:p>
        </p:txBody>
      </p:sp>
      <p:sp>
        <p:nvSpPr>
          <p:cNvPr id="140" name="直線コネクタ 139"/>
          <p:cNvSpPr/>
          <p:nvPr/>
        </p:nvSpPr>
        <p:spPr>
          <a:xfrm>
            <a:off x="618840" y="5358523"/>
            <a:ext cx="7905960" cy="360"/>
          </a:xfrm>
          <a:prstGeom prst="line">
            <a:avLst/>
          </a:prstGeom>
          <a:ln w="381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41" name="正方形/長方形 140"/>
          <p:cNvSpPr/>
          <p:nvPr/>
        </p:nvSpPr>
        <p:spPr>
          <a:xfrm>
            <a:off x="619200" y="5564448"/>
            <a:ext cx="7905240" cy="456840"/>
          </a:xfrm>
          <a:prstGeom prst="rect">
            <a:avLst/>
          </a:prstGeom>
          <a:noFill/>
          <a:ln w="0">
            <a:noFill/>
          </a:ln>
        </p:spPr>
        <p:style>
          <a:lnRef idx="0">
            <a:scrgbClr r="0" g="0" b="0"/>
          </a:lnRef>
          <a:fillRef idx="0">
            <a:scrgbClr r="0" g="0" b="0"/>
          </a:fillRef>
          <a:effectRef idx="0">
            <a:scrgbClr r="0" g="0" b="0"/>
          </a:effectRef>
          <a:fontRef idx="minor"/>
        </p:style>
        <p:txBody>
          <a:bodyPr lIns="114480" tIns="38160" rIns="114480" bIns="38160" anchor="ctr">
            <a:noAutofit/>
          </a:bodyPr>
          <a:lstStyle/>
          <a:p>
            <a:pPr>
              <a:lnSpc>
                <a:spcPct val="120000"/>
              </a:lnSpc>
            </a:pPr>
            <a:r>
              <a:rPr lang="ja-JP" sz="2000" b="1" u="none" strike="noStrike">
                <a:solidFill>
                  <a:schemeClr val="accent5">
                    <a:lumMod val="75000"/>
                  </a:schemeClr>
                </a:solidFill>
                <a:effectLst/>
                <a:uFillTx/>
                <a:latin typeface="Yu Gothic Medium"/>
                <a:ea typeface="Yu Gothic Medium"/>
              </a:rPr>
              <a:t>サービス利用ではなく、その支援で暮らしにどのような変化を目指すかを書く。</a:t>
            </a:r>
            <a:endParaRPr lang="en-US" sz="2000" b="0" u="none" strike="noStrike" dirty="0">
              <a:solidFill>
                <a:schemeClr val="accent5">
                  <a:lumMod val="75000"/>
                </a:schemeClr>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PlaceHolder 1"/>
          <p:cNvSpPr>
            <a:spLocks noGrp="1"/>
          </p:cNvSpPr>
          <p:nvPr>
            <p:ph type="title"/>
          </p:nvPr>
        </p:nvSpPr>
        <p:spPr>
          <a:prstGeom prst="rect">
            <a:avLst/>
          </a:prstGeom>
          <a:noFill/>
          <a:ln w="0">
            <a:noFill/>
          </a:ln>
        </p:spPr>
        <p:txBody>
          <a:bodyPr lIns="38160" tIns="19080" rIns="57240" bIns="19080" anchor="ctr">
            <a:noAutofit/>
          </a:bodyPr>
          <a:lstStyle/>
          <a:p>
            <a:pPr indent="0" algn="l" defTabSz="914400">
              <a:lnSpc>
                <a:spcPct val="100000"/>
              </a:lnSpc>
              <a:buNone/>
            </a:pPr>
            <a:r>
              <a:rPr lang="ja-JP" altLang="en-US">
                <a:solidFill>
                  <a:schemeClr val="dk1"/>
                </a:solidFill>
                <a:latin typeface="Yu Gothic Medium"/>
                <a:ea typeface="Yu Gothic Medium"/>
              </a:rPr>
              <a:t>利用計画を地域生活につなげる</a:t>
            </a:r>
            <a:endParaRPr lang="en-US" sz="2000" u="none" strike="noStrike" dirty="0">
              <a:solidFill>
                <a:schemeClr val="dk1"/>
              </a:solidFill>
              <a:effectLst/>
              <a:uFillTx/>
              <a:latin typeface="Yu Gothic Medium"/>
            </a:endParaRPr>
          </a:p>
        </p:txBody>
      </p:sp>
      <p:sp>
        <p:nvSpPr>
          <p:cNvPr id="143" name="正方形/長方形 142"/>
          <p:cNvSpPr/>
          <p:nvPr/>
        </p:nvSpPr>
        <p:spPr>
          <a:xfrm>
            <a:off x="685800" y="845808"/>
            <a:ext cx="7772040" cy="4095360"/>
          </a:xfrm>
          <a:prstGeom prst="rect">
            <a:avLst/>
          </a:prstGeom>
          <a:noFill/>
          <a:ln w="0">
            <a:noFill/>
          </a:ln>
        </p:spPr>
        <p:style>
          <a:lnRef idx="0">
            <a:scrgbClr r="0" g="0" b="0"/>
          </a:lnRef>
          <a:fillRef idx="0">
            <a:scrgbClr r="0" g="0" b="0"/>
          </a:fillRef>
          <a:effectRef idx="0">
            <a:scrgbClr r="0" g="0" b="0"/>
          </a:effectRef>
          <a:fontRef idx="minor"/>
        </p:style>
        <p:txBody>
          <a:bodyPr lIns="47520" tIns="28440" rIns="47520" bIns="28440" anchor="t">
            <a:noAutofit/>
          </a:bodyPr>
          <a:lstStyle/>
          <a:p>
            <a:pPr marL="285750" lvl="0" indent="-285750">
              <a:lnSpc>
                <a:spcPct val="150000"/>
              </a:lnSpc>
              <a:buClr>
                <a:schemeClr val="accent5"/>
              </a:buClr>
              <a:buSzPct val="90000"/>
              <a:buFont typeface="Wingdings" pitchFamily="2" charset="2"/>
              <a:buChar char="n"/>
            </a:pPr>
            <a:r>
              <a:rPr lang="ja-JP" altLang="ja-JP" sz="2000">
                <a:latin typeface="Yu Gothic Medium" panose="020B0400000000000000" pitchFamily="34" charset="-128"/>
                <a:ea typeface="Yu Gothic Medium" panose="020B0400000000000000" pitchFamily="34" charset="-128"/>
              </a:rPr>
              <a:t>本人・家族・関係者の役割を整理し、共通の目標を共有する。</a:t>
            </a:r>
          </a:p>
          <a:p>
            <a:pPr marL="285750" lvl="0" indent="-285750">
              <a:lnSpc>
                <a:spcPct val="150000"/>
              </a:lnSpc>
              <a:buClr>
                <a:schemeClr val="accent5"/>
              </a:buClr>
              <a:buSzPct val="90000"/>
              <a:buFont typeface="Wingdings" pitchFamily="2" charset="2"/>
              <a:buChar char="n"/>
            </a:pPr>
            <a:r>
              <a:rPr lang="ja-JP" altLang="ja-JP" sz="2000">
                <a:latin typeface="Yu Gothic Medium" panose="020B0400000000000000" pitchFamily="34" charset="-128"/>
                <a:ea typeface="Yu Gothic Medium" panose="020B0400000000000000" pitchFamily="34" charset="-128"/>
              </a:rPr>
              <a:t>支援内容や情報共有の方法を明確にし、協働につなげる。</a:t>
            </a:r>
          </a:p>
          <a:p>
            <a:pPr marL="285750" lvl="0" indent="-285750">
              <a:lnSpc>
                <a:spcPct val="150000"/>
              </a:lnSpc>
              <a:buClr>
                <a:schemeClr val="accent5"/>
              </a:buClr>
              <a:buSzPct val="90000"/>
              <a:buFont typeface="Wingdings" pitchFamily="2" charset="2"/>
              <a:buChar char="n"/>
            </a:pPr>
            <a:r>
              <a:rPr lang="ja-JP" altLang="ja-JP" sz="2000">
                <a:latin typeface="Yu Gothic Medium" panose="020B0400000000000000" pitchFamily="34" charset="-128"/>
                <a:ea typeface="Yu Gothic Medium" panose="020B0400000000000000" pitchFamily="34" charset="-128"/>
              </a:rPr>
              <a:t>福祉サービスだけでなく、地域活動などのインフォーマルな資源も位置付ける。</a:t>
            </a:r>
          </a:p>
          <a:p>
            <a:pPr marL="285750" lvl="0" indent="-285750">
              <a:lnSpc>
                <a:spcPct val="150000"/>
              </a:lnSpc>
              <a:buClr>
                <a:schemeClr val="accent5"/>
              </a:buClr>
              <a:buSzPct val="90000"/>
              <a:buFont typeface="Wingdings" pitchFamily="2" charset="2"/>
              <a:buChar char="n"/>
            </a:pPr>
            <a:r>
              <a:rPr lang="ja-JP" altLang="ja-JP" sz="2000">
                <a:latin typeface="Yu Gothic Medium" panose="020B0400000000000000" pitchFamily="34" charset="-128"/>
                <a:ea typeface="Yu Gothic Medium" panose="020B0400000000000000" pitchFamily="34" charset="-128"/>
              </a:rPr>
              <a:t>利用できる資源がない場合は、地域の体制整備につなげる。</a:t>
            </a:r>
            <a:endParaRPr lang="en-US" altLang="ja-JP" sz="2000" dirty="0">
              <a:latin typeface="Yu Gothic Medium" panose="020B0400000000000000" pitchFamily="34" charset="-128"/>
              <a:ea typeface="Yu Gothic Medium" panose="020B0400000000000000" pitchFamily="34" charset="-128"/>
            </a:endParaRPr>
          </a:p>
          <a:p>
            <a:pPr marL="285750" lvl="0" indent="-285750">
              <a:buClr>
                <a:schemeClr val="accent5"/>
              </a:buClr>
              <a:buSzPct val="90000"/>
              <a:buFont typeface="Wingdings" pitchFamily="2" charset="2"/>
              <a:buChar char="n"/>
            </a:pPr>
            <a:endParaRPr lang="en-US" altLang="ja-JP" dirty="0">
              <a:latin typeface="Yu Gothic Medium" panose="020B0400000000000000" pitchFamily="34" charset="-128"/>
              <a:ea typeface="Yu Gothic Medium" panose="020B0400000000000000" pitchFamily="34" charset="-128"/>
            </a:endParaRPr>
          </a:p>
          <a:p>
            <a:pPr>
              <a:lnSpc>
                <a:spcPct val="130000"/>
              </a:lnSpc>
            </a:pPr>
            <a:r>
              <a:rPr lang="ja-JP" altLang="ja-JP" sz="1200">
                <a:latin typeface="Yu Gothic Medium" panose="020B0400000000000000" pitchFamily="34" charset="-128"/>
                <a:ea typeface="Yu Gothic Medium" panose="020B0400000000000000" pitchFamily="34" charset="-128"/>
              </a:rPr>
              <a:t>【基準省令におけるインクルージョン（要約）】</a:t>
            </a:r>
          </a:p>
          <a:p>
            <a:pPr lvl="0">
              <a:lnSpc>
                <a:spcPct val="130000"/>
              </a:lnSpc>
            </a:pPr>
            <a:r>
              <a:rPr lang="ja-JP" altLang="ja-JP" sz="1200">
                <a:latin typeface="Yu Gothic Medium" panose="020B0400000000000000" pitchFamily="34" charset="-128"/>
                <a:ea typeface="Yu Gothic Medium" panose="020B0400000000000000" pitchFamily="34" charset="-128"/>
              </a:rPr>
              <a:t>基本方針</a:t>
            </a:r>
            <a:r>
              <a:rPr lang="ja-JP" altLang="en-US" sz="1200">
                <a:latin typeface="Yu Gothic Medium" panose="020B0400000000000000" pitchFamily="34" charset="-128"/>
                <a:ea typeface="Yu Gothic Medium" panose="020B0400000000000000" pitchFamily="34" charset="-128"/>
              </a:rPr>
              <a:t>｜</a:t>
            </a:r>
            <a:r>
              <a:rPr lang="ja-JP" altLang="ja-JP" sz="1200">
                <a:latin typeface="Yu Gothic Medium" panose="020B0400000000000000" pitchFamily="34" charset="-128"/>
                <a:ea typeface="Yu Gothic Medium" panose="020B0400000000000000" pitchFamily="34" charset="-128"/>
              </a:rPr>
              <a:t>障害の有無にかかわらず、地域社会への参加・包摂（インクルージョン）の推進に努める。</a:t>
            </a:r>
          </a:p>
          <a:p>
            <a:pPr lvl="0">
              <a:lnSpc>
                <a:spcPct val="130000"/>
              </a:lnSpc>
            </a:pPr>
            <a:r>
              <a:rPr lang="ja-JP" altLang="ja-JP" sz="1200">
                <a:latin typeface="Yu Gothic Medium" panose="020B0400000000000000" pitchFamily="34" charset="-128"/>
                <a:ea typeface="Yu Gothic Medium" panose="020B0400000000000000" pitchFamily="34" charset="-128"/>
              </a:rPr>
              <a:t>計画作成</a:t>
            </a:r>
            <a:r>
              <a:rPr lang="ja-JP" altLang="en-US" sz="1200">
                <a:latin typeface="Yu Gothic Medium" panose="020B0400000000000000" pitchFamily="34" charset="-128"/>
                <a:ea typeface="Yu Gothic Medium" panose="020B0400000000000000" pitchFamily="34" charset="-128"/>
              </a:rPr>
              <a:t>｜</a:t>
            </a:r>
            <a:r>
              <a:rPr lang="ja-JP" altLang="ja-JP" sz="1200">
                <a:latin typeface="Yu Gothic Medium" panose="020B0400000000000000" pitchFamily="34" charset="-128"/>
                <a:ea typeface="Yu Gothic Medium" panose="020B0400000000000000" pitchFamily="34" charset="-128"/>
              </a:rPr>
              <a:t>福祉サービスに加え、地域の自発的な活動等の利用も計画に位置付けるよう努める。</a:t>
            </a:r>
          </a:p>
          <a:p>
            <a:pPr>
              <a:lnSpc>
                <a:spcPct val="130000"/>
              </a:lnSpc>
            </a:pPr>
            <a:r>
              <a:rPr lang="ja-JP" altLang="en-US" sz="1200">
                <a:latin typeface="Yu Gothic Medium" panose="020B0400000000000000" pitchFamily="34" charset="-128"/>
                <a:ea typeface="Yu Gothic Medium" panose="020B0400000000000000" pitchFamily="34" charset="-128"/>
              </a:rPr>
              <a:t>（</a:t>
            </a:r>
            <a:r>
              <a:rPr lang="ja-JP" altLang="ja-JP" sz="1200">
                <a:latin typeface="Yu Gothic Medium" panose="020B0400000000000000" pitchFamily="34" charset="-128"/>
                <a:ea typeface="Yu Gothic Medium" panose="020B0400000000000000" pitchFamily="34" charset="-128"/>
              </a:rPr>
              <a:t>「児童福祉法に基づく指定障害児相談支援の事業の人員及び運営に関する基準」第2条第6項、第15条第2項第3号</a:t>
            </a:r>
            <a:r>
              <a:rPr lang="ja-JP" altLang="en-US" sz="1200">
                <a:latin typeface="Yu Gothic Medium" panose="020B0400000000000000" pitchFamily="34" charset="-128"/>
                <a:ea typeface="Yu Gothic Medium" panose="020B0400000000000000" pitchFamily="34" charset="-128"/>
              </a:rPr>
              <a:t>）</a:t>
            </a:r>
            <a:endParaRPr lang="ja-JP" altLang="ja-JP" sz="1200">
              <a:latin typeface="Yu Gothic Medium" panose="020B0400000000000000" pitchFamily="34" charset="-128"/>
              <a:ea typeface="Yu Gothic Medium" panose="020B0400000000000000" pitchFamily="34" charset="-128"/>
            </a:endParaRPr>
          </a:p>
          <a:p>
            <a:pPr lvl="0">
              <a:buClr>
                <a:schemeClr val="accent5"/>
              </a:buClr>
              <a:buSzPct val="90000"/>
            </a:pPr>
            <a:endParaRPr lang="ja-JP" altLang="ja-JP">
              <a:latin typeface="Yu Gothic Medium" panose="020B0400000000000000" pitchFamily="34" charset="-128"/>
              <a:ea typeface="Yu Gothic Medium" panose="020B0400000000000000" pitchFamily="34" charset="-128"/>
            </a:endParaRPr>
          </a:p>
          <a:p>
            <a:pPr marL="285750" indent="-285750">
              <a:lnSpc>
                <a:spcPct val="130000"/>
              </a:lnSpc>
              <a:buClr>
                <a:schemeClr val="accent5"/>
              </a:buClr>
              <a:buSzPct val="90000"/>
              <a:buFont typeface="Wingdings" pitchFamily="2" charset="2"/>
              <a:buChar char="n"/>
            </a:pPr>
            <a:endParaRPr lang="en-US" u="none" strike="noStrike" dirty="0">
              <a:effectLst/>
              <a:uFillTx/>
              <a:latin typeface="Yu Gothic Medium" panose="020B0400000000000000" pitchFamily="34" charset="-128"/>
              <a:ea typeface="Yu Gothic Medium" panose="020B0400000000000000" pitchFamily="34" charset="-128"/>
            </a:endParaRPr>
          </a:p>
        </p:txBody>
      </p:sp>
      <p:sp>
        <p:nvSpPr>
          <p:cNvPr id="144" name="直線コネクタ 143"/>
          <p:cNvSpPr/>
          <p:nvPr/>
        </p:nvSpPr>
        <p:spPr>
          <a:xfrm>
            <a:off x="618840" y="5172912"/>
            <a:ext cx="7905960" cy="360"/>
          </a:xfrm>
          <a:prstGeom prst="line">
            <a:avLst/>
          </a:prstGeom>
          <a:ln w="381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45" name="正方形/長方形 144"/>
          <p:cNvSpPr/>
          <p:nvPr/>
        </p:nvSpPr>
        <p:spPr>
          <a:xfrm>
            <a:off x="619200" y="5457960"/>
            <a:ext cx="7905240" cy="456840"/>
          </a:xfrm>
          <a:prstGeom prst="rect">
            <a:avLst/>
          </a:prstGeom>
          <a:noFill/>
          <a:ln w="0">
            <a:noFill/>
          </a:ln>
        </p:spPr>
        <p:style>
          <a:lnRef idx="0">
            <a:scrgbClr r="0" g="0" b="0"/>
          </a:lnRef>
          <a:fillRef idx="0">
            <a:scrgbClr r="0" g="0" b="0"/>
          </a:fillRef>
          <a:effectRef idx="0">
            <a:scrgbClr r="0" g="0" b="0"/>
          </a:effectRef>
          <a:fontRef idx="minor"/>
        </p:style>
        <p:txBody>
          <a:bodyPr lIns="114480" tIns="38160" rIns="114480" bIns="38160" anchor="ctr">
            <a:noAutofit/>
          </a:bodyPr>
          <a:lstStyle/>
          <a:p>
            <a:pPr>
              <a:lnSpc>
                <a:spcPct val="120000"/>
              </a:lnSpc>
            </a:pPr>
            <a:r>
              <a:rPr lang="ja-JP" altLang="ja-JP" sz="2000" b="1">
                <a:solidFill>
                  <a:schemeClr val="accent5">
                    <a:lumMod val="75000"/>
                  </a:schemeClr>
                </a:solidFill>
                <a:latin typeface="Yu Gothic Medium" panose="020B0400000000000000" pitchFamily="34" charset="-128"/>
                <a:ea typeface="Yu Gothic Medium" panose="020B0400000000000000" pitchFamily="34" charset="-128"/>
              </a:rPr>
              <a:t>計画は、サービス一覧ではなく、本人を中心とした協働と地域生活を支えるための設計図。</a:t>
            </a:r>
            <a:endParaRPr lang="en-US" sz="2000" b="1" u="none" strike="noStrike" dirty="0">
              <a:solidFill>
                <a:schemeClr val="accent5">
                  <a:lumMod val="75000"/>
                </a:schemeClr>
              </a:solidFill>
              <a:effectLst/>
              <a:uFillTx/>
              <a:latin typeface="Yu Gothic Medium" panose="020B0400000000000000" pitchFamily="34" charset="-128"/>
              <a:ea typeface="Yu Gothic Medium" panose="020B0400000000000000" pitchFamily="34" charset="-128"/>
            </a:endParaRPr>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PlaceHolder 1"/>
          <p:cNvSpPr>
            <a:spLocks noGrp="1"/>
          </p:cNvSpPr>
          <p:nvPr>
            <p:ph type="title"/>
          </p:nvPr>
        </p:nvSpPr>
        <p:spPr>
          <a:prstGeom prst="rect">
            <a:avLst/>
          </a:prstGeom>
          <a:noFill/>
          <a:ln w="0">
            <a:noFill/>
          </a:ln>
        </p:spPr>
        <p:txBody>
          <a:bodyPr lIns="38160" tIns="19080" rIns="57240" bIns="19080" anchor="ctr">
            <a:noAutofit/>
          </a:bodyPr>
          <a:lstStyle/>
          <a:p>
            <a:pPr indent="0" algn="l" defTabSz="914400">
              <a:lnSpc>
                <a:spcPct val="100000"/>
              </a:lnSpc>
              <a:buNone/>
            </a:pPr>
            <a:r>
              <a:rPr lang="ja-JP" sz="2000" u="none" strike="noStrike">
                <a:solidFill>
                  <a:schemeClr val="dk1"/>
                </a:solidFill>
                <a:effectLst/>
                <a:uFillTx/>
                <a:latin typeface="Yu Gothic Medium"/>
                <a:ea typeface="Yu Gothic Medium"/>
              </a:rPr>
              <a:t>モニタリングで計画を更新する</a:t>
            </a:r>
            <a:endParaRPr lang="en-US" sz="2000" u="none" strike="noStrike" dirty="0">
              <a:solidFill>
                <a:schemeClr val="dk1"/>
              </a:solidFill>
              <a:effectLst/>
              <a:uFillTx/>
              <a:latin typeface="Yu Gothic Medium"/>
            </a:endParaRPr>
          </a:p>
        </p:txBody>
      </p:sp>
      <p:sp>
        <p:nvSpPr>
          <p:cNvPr id="147" name="正方形/長方形 146"/>
          <p:cNvSpPr/>
          <p:nvPr/>
        </p:nvSpPr>
        <p:spPr>
          <a:xfrm>
            <a:off x="666720" y="857160"/>
            <a:ext cx="7810200" cy="304560"/>
          </a:xfrm>
          <a:prstGeom prst="rect">
            <a:avLst/>
          </a:prstGeom>
          <a:noFill/>
          <a:ln w="0">
            <a:noFill/>
          </a:ln>
        </p:spPr>
        <p:style>
          <a:lnRef idx="0">
            <a:scrgbClr r="0" g="0" b="0"/>
          </a:lnRef>
          <a:fillRef idx="0">
            <a:scrgbClr r="0" g="0" b="0"/>
          </a:fillRef>
          <a:effectRef idx="0">
            <a:scrgbClr r="0" g="0" b="0"/>
          </a:effectRef>
          <a:fontRef idx="minor"/>
        </p:style>
        <p:txBody>
          <a:bodyPr lIns="19080" tIns="9360" rIns="28440" bIns="9360" anchor="ctr">
            <a:noAutofit/>
          </a:bodyPr>
          <a:lstStyle/>
          <a:p>
            <a:pPr>
              <a:lnSpc>
                <a:spcPct val="120000"/>
              </a:lnSpc>
            </a:pPr>
            <a:r>
              <a:rPr lang="ja-JP" sz="2000" b="1" u="none" strike="noStrike">
                <a:solidFill>
                  <a:schemeClr val="accent5">
                    <a:lumMod val="75000"/>
                  </a:schemeClr>
                </a:solidFill>
                <a:effectLst/>
                <a:uFillTx/>
                <a:latin typeface="Yu Gothic Medium"/>
                <a:ea typeface="Yu Gothic Medium"/>
              </a:rPr>
              <a:t>モニタリングで確認すること</a:t>
            </a:r>
            <a:endParaRPr lang="en-US" sz="2000" b="0" u="none" strike="noStrike" dirty="0">
              <a:solidFill>
                <a:schemeClr val="accent5">
                  <a:lumMod val="75000"/>
                </a:schemeClr>
              </a:solidFill>
              <a:effectLst/>
              <a:uFillTx/>
              <a:latin typeface="Arial"/>
            </a:endParaRPr>
          </a:p>
        </p:txBody>
      </p:sp>
      <p:sp>
        <p:nvSpPr>
          <p:cNvPr id="148" name="直線コネクタ 147"/>
          <p:cNvSpPr/>
          <p:nvPr/>
        </p:nvSpPr>
        <p:spPr>
          <a:xfrm>
            <a:off x="666720" y="1190520"/>
            <a:ext cx="7810200" cy="360"/>
          </a:xfrm>
          <a:prstGeom prst="line">
            <a:avLst/>
          </a:prstGeom>
          <a:ln w="144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49" name="正方形/長方形 148"/>
          <p:cNvSpPr/>
          <p:nvPr/>
        </p:nvSpPr>
        <p:spPr>
          <a:xfrm>
            <a:off x="743040" y="1352520"/>
            <a:ext cx="7657920" cy="3666600"/>
          </a:xfrm>
          <a:prstGeom prst="rect">
            <a:avLst/>
          </a:prstGeom>
          <a:noFill/>
          <a:ln w="0">
            <a:noFill/>
          </a:ln>
        </p:spPr>
        <p:style>
          <a:lnRef idx="0">
            <a:scrgbClr r="0" g="0" b="0"/>
          </a:lnRef>
          <a:fillRef idx="0">
            <a:scrgbClr r="0" g="0" b="0"/>
          </a:fillRef>
          <a:effectRef idx="0">
            <a:scrgbClr r="0" g="0" b="0"/>
          </a:effectRef>
          <a:fontRef idx="minor"/>
        </p:style>
        <p:txBody>
          <a:bodyPr lIns="47520" tIns="28440" rIns="47520" bIns="28440" anchor="t">
            <a:noAutofit/>
          </a:bodyPr>
          <a:lstStyle/>
          <a:p>
            <a:pPr marL="285750" indent="-285750">
              <a:lnSpc>
                <a:spcPct val="130000"/>
              </a:lnSpc>
              <a:buClr>
                <a:schemeClr val="accent5"/>
              </a:buClr>
              <a:buFont typeface="Arial" panose="020B0604020202020204" pitchFamily="34" charset="0"/>
              <a:buChar char="•"/>
            </a:pPr>
            <a:r>
              <a:rPr lang="ja-JP" b="0" u="none" strike="noStrike">
                <a:effectLst/>
                <a:uFillTx/>
                <a:latin typeface="Yu Gothic Medium"/>
                <a:ea typeface="Yu Gothic Medium"/>
              </a:rPr>
              <a:t>本人と家族は、現在の生活と支援をどのように受け止めているか。</a:t>
            </a:r>
            <a:endParaRPr lang="en-US" b="0" u="none" strike="noStrike" dirty="0">
              <a:effectLst/>
              <a:uFillTx/>
              <a:latin typeface="Arial"/>
            </a:endParaRPr>
          </a:p>
          <a:p>
            <a:pPr marL="285750" indent="-285750">
              <a:lnSpc>
                <a:spcPct val="130000"/>
              </a:lnSpc>
              <a:buClr>
                <a:schemeClr val="accent5"/>
              </a:buClr>
              <a:buFont typeface="Arial" panose="020B0604020202020204" pitchFamily="34" charset="0"/>
              <a:buChar char="•"/>
            </a:pPr>
            <a:r>
              <a:rPr lang="ja-JP" b="0" u="none" strike="noStrike">
                <a:effectLst/>
                <a:uFillTx/>
                <a:latin typeface="Yu Gothic Medium"/>
                <a:ea typeface="Yu Gothic Medium"/>
              </a:rPr>
              <a:t>目標に対して、生活、活動、参加、家族の状況にどのような変化があったか。</a:t>
            </a:r>
            <a:endParaRPr lang="en-US" b="0" u="none" strike="noStrike" dirty="0">
              <a:effectLst/>
              <a:uFillTx/>
              <a:latin typeface="Arial"/>
            </a:endParaRPr>
          </a:p>
          <a:p>
            <a:pPr marL="285750" indent="-285750">
              <a:lnSpc>
                <a:spcPct val="130000"/>
              </a:lnSpc>
              <a:buClr>
                <a:schemeClr val="accent5"/>
              </a:buClr>
              <a:buFont typeface="Arial" panose="020B0604020202020204" pitchFamily="34" charset="0"/>
              <a:buChar char="•"/>
            </a:pPr>
            <a:r>
              <a:rPr lang="ja-JP" b="0" u="none" strike="noStrike">
                <a:effectLst/>
                <a:uFillTx/>
                <a:latin typeface="Yu Gothic Medium"/>
                <a:ea typeface="Yu Gothic Medium"/>
              </a:rPr>
              <a:t>各支援は計画どおり提供され、本人のニーズに合っているか。</a:t>
            </a:r>
            <a:endParaRPr lang="en-US" b="0" u="none" strike="noStrike" dirty="0">
              <a:effectLst/>
              <a:uFillTx/>
              <a:latin typeface="Arial"/>
            </a:endParaRPr>
          </a:p>
          <a:p>
            <a:pPr marL="285750" indent="-285750">
              <a:lnSpc>
                <a:spcPct val="130000"/>
              </a:lnSpc>
              <a:buClr>
                <a:schemeClr val="accent5"/>
              </a:buClr>
              <a:buFont typeface="Arial" panose="020B0604020202020204" pitchFamily="34" charset="0"/>
              <a:buChar char="•"/>
            </a:pPr>
            <a:r>
              <a:rPr lang="ja-JP" b="0" u="none" strike="noStrike">
                <a:effectLst/>
                <a:uFillTx/>
                <a:latin typeface="Yu Gothic Medium"/>
                <a:ea typeface="Yu Gothic Medium"/>
              </a:rPr>
              <a:t>うまくいった要因、うまくいかなかった要因は何か。環境条件はどう影響したか。</a:t>
            </a:r>
            <a:endParaRPr lang="en-US" b="0" u="none" strike="noStrike" dirty="0">
              <a:effectLst/>
              <a:uFillTx/>
              <a:latin typeface="Arial"/>
            </a:endParaRPr>
          </a:p>
          <a:p>
            <a:pPr marL="285750" indent="-285750">
              <a:lnSpc>
                <a:spcPct val="130000"/>
              </a:lnSpc>
              <a:buClr>
                <a:schemeClr val="accent5"/>
              </a:buClr>
              <a:buFont typeface="Arial" panose="020B0604020202020204" pitchFamily="34" charset="0"/>
              <a:buChar char="•"/>
            </a:pPr>
            <a:r>
              <a:rPr lang="ja-JP" b="0" u="none" strike="noStrike">
                <a:effectLst/>
                <a:uFillTx/>
                <a:latin typeface="Yu Gothic Medium"/>
                <a:ea typeface="Yu Gothic Medium"/>
              </a:rPr>
              <a:t>新たな希望、ニーズ、リスク、生活上の変化が生じていないか。</a:t>
            </a:r>
            <a:endParaRPr lang="en-US" b="0" u="none" strike="noStrike" dirty="0">
              <a:effectLst/>
              <a:uFillTx/>
              <a:latin typeface="Arial"/>
            </a:endParaRPr>
          </a:p>
          <a:p>
            <a:pPr marL="285750" indent="-285750">
              <a:lnSpc>
                <a:spcPct val="130000"/>
              </a:lnSpc>
              <a:buClr>
                <a:schemeClr val="accent5"/>
              </a:buClr>
              <a:buFont typeface="Arial" panose="020B0604020202020204" pitchFamily="34" charset="0"/>
              <a:buChar char="•"/>
            </a:pPr>
            <a:r>
              <a:rPr lang="ja-JP" b="0" u="none" strike="noStrike">
                <a:effectLst/>
                <a:uFillTx/>
                <a:latin typeface="Yu Gothic Medium"/>
                <a:ea typeface="Yu Gothic Medium"/>
              </a:rPr>
              <a:t>支援方針、目標、役割分担、サービス量、モニタリング時期を変更する必要があるか。</a:t>
            </a:r>
            <a:endParaRPr lang="en-US" b="0" u="none" strike="noStrike" dirty="0">
              <a:effectLst/>
              <a:uFillTx/>
              <a:latin typeface="Arial"/>
            </a:endParaRPr>
          </a:p>
          <a:p>
            <a:pPr marL="285750" indent="-285750">
              <a:lnSpc>
                <a:spcPct val="130000"/>
              </a:lnSpc>
              <a:buClr>
                <a:schemeClr val="accent5"/>
              </a:buClr>
              <a:buFont typeface="Arial" panose="020B0604020202020204" pitchFamily="34" charset="0"/>
              <a:buChar char="•"/>
            </a:pPr>
            <a:r>
              <a:rPr lang="ja-JP" b="0" u="none" strike="noStrike">
                <a:effectLst/>
                <a:uFillTx/>
                <a:latin typeface="Yu Gothic Medium"/>
                <a:ea typeface="Yu Gothic Medium"/>
              </a:rPr>
              <a:t>本人・家族と関係者が、次の方針と見通しを共有できているか。</a:t>
            </a:r>
            <a:endParaRPr lang="en-US" b="0" u="none" strike="noStrike" dirty="0">
              <a:effectLst/>
              <a:uFillTx/>
              <a:latin typeface="Arial"/>
            </a:endParaRPr>
          </a:p>
        </p:txBody>
      </p:sp>
      <p:sp>
        <p:nvSpPr>
          <p:cNvPr id="150" name="直線コネクタ 149"/>
          <p:cNvSpPr/>
          <p:nvPr/>
        </p:nvSpPr>
        <p:spPr>
          <a:xfrm>
            <a:off x="618840" y="5180760"/>
            <a:ext cx="7905960" cy="360"/>
          </a:xfrm>
          <a:prstGeom prst="line">
            <a:avLst/>
          </a:prstGeom>
          <a:ln w="381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51" name="正方形/長方形 150"/>
          <p:cNvSpPr/>
          <p:nvPr/>
        </p:nvSpPr>
        <p:spPr>
          <a:xfrm>
            <a:off x="619200" y="5457960"/>
            <a:ext cx="7905240" cy="456840"/>
          </a:xfrm>
          <a:prstGeom prst="rect">
            <a:avLst/>
          </a:prstGeom>
          <a:noFill/>
          <a:ln w="0">
            <a:noFill/>
          </a:ln>
        </p:spPr>
        <p:style>
          <a:lnRef idx="0">
            <a:scrgbClr r="0" g="0" b="0"/>
          </a:lnRef>
          <a:fillRef idx="0">
            <a:scrgbClr r="0" g="0" b="0"/>
          </a:fillRef>
          <a:effectRef idx="0">
            <a:scrgbClr r="0" g="0" b="0"/>
          </a:effectRef>
          <a:fontRef idx="minor"/>
        </p:style>
        <p:txBody>
          <a:bodyPr lIns="114480" tIns="38160" rIns="114480" bIns="38160" anchor="ctr">
            <a:noAutofit/>
          </a:bodyPr>
          <a:lstStyle/>
          <a:p>
            <a:pPr>
              <a:lnSpc>
                <a:spcPct val="120000"/>
              </a:lnSpc>
            </a:pPr>
            <a:r>
              <a:rPr lang="ja-JP" sz="2000" b="1" u="none" strike="noStrike">
                <a:solidFill>
                  <a:schemeClr val="accent5">
                    <a:lumMod val="75000"/>
                  </a:schemeClr>
                </a:solidFill>
                <a:effectLst/>
                <a:uFillTx/>
                <a:latin typeface="Yu Gothic Medium"/>
                <a:ea typeface="Yu Gothic Medium"/>
              </a:rPr>
              <a:t>達成・未達成を判定するだけでなく、生活の変化から見立てと計画そのものを見直す。</a:t>
            </a:r>
            <a:endParaRPr lang="en-US" sz="2000" b="0" u="none" strike="noStrike" dirty="0">
              <a:solidFill>
                <a:schemeClr val="accent5">
                  <a:lumMod val="75000"/>
                </a:schemeClr>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a:extLst>
            <a:ext uri="{FF2B5EF4-FFF2-40B4-BE49-F238E27FC236}">
              <a16:creationId xmlns:a16="http://schemas.microsoft.com/office/drawing/2014/main" id="{27C2CB49-76AC-82F9-B806-5CE1D8E15DB2}"/>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BDB64514-D69D-2027-149C-EA75D11A8301}"/>
              </a:ext>
            </a:extLst>
          </p:cNvPr>
          <p:cNvSpPr/>
          <p:nvPr/>
        </p:nvSpPr>
        <p:spPr>
          <a:xfrm>
            <a:off x="2051720" y="2348880"/>
            <a:ext cx="6408712"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ja-JP" altLang="en-US" sz="3200" b="1">
                <a:latin typeface="Yu Gothic Medium" panose="020B0400000000000000" pitchFamily="34" charset="-128"/>
                <a:ea typeface="Yu Gothic Medium" panose="020B0400000000000000" pitchFamily="34" charset="-128"/>
                <a:cs typeface="メイリオ" panose="020B0604030504040204" pitchFamily="50" charset="-128"/>
              </a:rPr>
              <a:t>相談支援専門員と児発管の連携</a:t>
            </a:r>
            <a:endParaRPr lang="ja-JP" altLang="en-US" sz="3200" b="1" dirty="0">
              <a:latin typeface="Yu Gothic Medium" panose="020B0400000000000000" pitchFamily="34" charset="-128"/>
              <a:ea typeface="Yu Gothic Medium" panose="020B0400000000000000" pitchFamily="34" charset="-128"/>
              <a:cs typeface="メイリオ" panose="020B0604030504040204" pitchFamily="50" charset="-128"/>
            </a:endParaRPr>
          </a:p>
        </p:txBody>
      </p:sp>
      <p:sp>
        <p:nvSpPr>
          <p:cNvPr id="2" name="正方形/長方形 1">
            <a:extLst>
              <a:ext uri="{FF2B5EF4-FFF2-40B4-BE49-F238E27FC236}">
                <a16:creationId xmlns:a16="http://schemas.microsoft.com/office/drawing/2014/main" id="{9167EE82-850D-5AB4-6AD7-A5948757C5FC}"/>
              </a:ext>
            </a:extLst>
          </p:cNvPr>
          <p:cNvSpPr/>
          <p:nvPr/>
        </p:nvSpPr>
        <p:spPr>
          <a:xfrm>
            <a:off x="683568" y="1811700"/>
            <a:ext cx="2880320" cy="1584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r>
              <a:rPr kumimoji="0" lang="en-US" altLang="ja-JP" sz="7200" dirty="0">
                <a:solidFill>
                  <a:prstClr val="white"/>
                </a:solidFill>
                <a:latin typeface="Yu Gothic" panose="020B0400000000000000" pitchFamily="34" charset="-128"/>
                <a:ea typeface="Yu Gothic" panose="020B0400000000000000" pitchFamily="34" charset="-128"/>
              </a:rPr>
              <a:t>05</a:t>
            </a:r>
            <a:endParaRPr kumimoji="0" lang="ja-JP" altLang="en-US" sz="7200" dirty="0">
              <a:solidFill>
                <a:prstClr val="white"/>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98798595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E23E4-1FAC-7E68-A9F6-1D29B56FF9F7}"/>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7F029E9D-4D71-845B-3370-0BDC6550EB4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620688"/>
            <a:ext cx="5364088" cy="5328591"/>
          </a:xfrm>
          <a:prstGeom prst="rect">
            <a:avLst/>
          </a:prstGeom>
        </p:spPr>
      </p:pic>
      <p:sp>
        <p:nvSpPr>
          <p:cNvPr id="3" name="角丸四角形 2">
            <a:extLst>
              <a:ext uri="{FF2B5EF4-FFF2-40B4-BE49-F238E27FC236}">
                <a16:creationId xmlns:a16="http://schemas.microsoft.com/office/drawing/2014/main" id="{94694114-07A2-FFBE-3D54-9A701B745C19}"/>
              </a:ext>
            </a:extLst>
          </p:cNvPr>
          <p:cNvSpPr/>
          <p:nvPr/>
        </p:nvSpPr>
        <p:spPr>
          <a:xfrm>
            <a:off x="5364088" y="620688"/>
            <a:ext cx="3779912" cy="5328591"/>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r>
              <a:rPr kumimoji="0" lang="ja-JP" altLang="en-US" sz="2800" b="1">
                <a:solidFill>
                  <a:schemeClr val="accent5">
                    <a:lumMod val="75000"/>
                  </a:schemeClr>
                </a:solidFill>
                <a:latin typeface="Yu Gothic Medium" panose="020B0400000000000000" pitchFamily="34" charset="-128"/>
                <a:ea typeface="Yu Gothic Medium" panose="020B0400000000000000" pitchFamily="34" charset="-128"/>
              </a:rPr>
              <a:t>個の成長を見つめる</a:t>
            </a:r>
            <a:endParaRPr kumimoji="0" lang="en-US" altLang="ja-JP" sz="28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2800" b="1">
                <a:solidFill>
                  <a:schemeClr val="accent5">
                    <a:lumMod val="75000"/>
                  </a:schemeClr>
                </a:solidFill>
                <a:latin typeface="Yu Gothic Medium" panose="020B0400000000000000" pitchFamily="34" charset="-128"/>
                <a:ea typeface="Yu Gothic Medium" panose="020B0400000000000000" pitchFamily="34" charset="-128"/>
              </a:rPr>
              <a:t>ミクロの視野</a:t>
            </a:r>
            <a:endParaRPr kumimoji="0" lang="en-US" altLang="ja-JP" sz="28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en-US" altLang="ja-JP" sz="2400" b="1" dirty="0">
              <a:solidFill>
                <a:schemeClr val="accent5">
                  <a:lumMod val="75000"/>
                </a:schemeClr>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600">
                <a:solidFill>
                  <a:schemeClr val="tx1"/>
                </a:solidFill>
                <a:latin typeface="Yu Gothic Medium" panose="020B0400000000000000" pitchFamily="34" charset="-128"/>
                <a:ea typeface="Yu Gothic Medium" panose="020B0400000000000000" pitchFamily="34" charset="-128"/>
              </a:rPr>
              <a:t>事業所にける直接支援</a:t>
            </a:r>
            <a:endParaRPr kumimoji="0" lang="en-US" altLang="ja-JP" sz="1600" dirty="0">
              <a:solidFill>
                <a:schemeClr val="tx1"/>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600">
                <a:solidFill>
                  <a:schemeClr val="tx1"/>
                </a:solidFill>
                <a:latin typeface="Yu Gothic Medium" panose="020B0400000000000000" pitchFamily="34" charset="-128"/>
                <a:ea typeface="Yu Gothic Medium" panose="020B0400000000000000" pitchFamily="34" charset="-128"/>
              </a:rPr>
              <a:t>個別支援計画に基づく支援</a:t>
            </a:r>
            <a:endParaRPr kumimoji="0" lang="en-US" altLang="ja-JP" sz="1600" dirty="0">
              <a:solidFill>
                <a:schemeClr val="tx1"/>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600">
                <a:solidFill>
                  <a:schemeClr val="tx1"/>
                </a:solidFill>
                <a:latin typeface="Yu Gothic Medium" panose="020B0400000000000000" pitchFamily="34" charset="-128"/>
                <a:ea typeface="Yu Gothic Medium" panose="020B0400000000000000" pitchFamily="34" charset="-128"/>
              </a:rPr>
              <a:t>子どもの成長・発達を支える</a:t>
            </a:r>
            <a:endParaRPr kumimoji="0" lang="en-US" altLang="ja-JP" sz="16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ja-JP" altLang="en-US" sz="1100" dirty="0">
              <a:solidFill>
                <a:schemeClr val="tx1"/>
              </a:solidFill>
              <a:latin typeface="Yu Gothic Medium" panose="020B0400000000000000" pitchFamily="34" charset="-128"/>
              <a:ea typeface="Yu Gothic Medium" panose="020B0400000000000000" pitchFamily="34" charset="-128"/>
            </a:endParaRPr>
          </a:p>
        </p:txBody>
      </p:sp>
      <p:sp>
        <p:nvSpPr>
          <p:cNvPr id="4" name="角丸四角形 3">
            <a:extLst>
              <a:ext uri="{FF2B5EF4-FFF2-40B4-BE49-F238E27FC236}">
                <a16:creationId xmlns:a16="http://schemas.microsoft.com/office/drawing/2014/main" id="{299C9A8C-F10B-C1D3-8128-947B53A725DD}"/>
              </a:ext>
            </a:extLst>
          </p:cNvPr>
          <p:cNvSpPr/>
          <p:nvPr/>
        </p:nvSpPr>
        <p:spPr>
          <a:xfrm>
            <a:off x="5580112" y="3083669"/>
            <a:ext cx="3168352" cy="360040"/>
          </a:xfrm>
          <a:prstGeom prst="roundRect">
            <a:avLst>
              <a:gd name="adj" fmla="val 4656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400">
                <a:solidFill>
                  <a:prstClr val="white"/>
                </a:solidFill>
                <a:latin typeface="Yu Gothic Medium" panose="020B0400000000000000" pitchFamily="34" charset="-128"/>
                <a:ea typeface="Yu Gothic Medium" panose="020B0400000000000000" pitchFamily="34" charset="-128"/>
              </a:rPr>
              <a:t>直接支援（支援員・心理職等）</a:t>
            </a:r>
            <a:endParaRPr kumimoji="0" lang="ja-JP" altLang="en-US" sz="1400" dirty="0">
              <a:solidFill>
                <a:prstClr val="white"/>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1681425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E0733-E22F-D188-8C6D-374C229D81AC}"/>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FA43A1D6-E7C9-F2CA-2094-3D3B1E6030D5}"/>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506077"/>
            <a:ext cx="5183560" cy="5633155"/>
          </a:xfrm>
          <a:prstGeom prst="rect">
            <a:avLst/>
          </a:prstGeom>
        </p:spPr>
      </p:pic>
      <p:sp>
        <p:nvSpPr>
          <p:cNvPr id="3" name="角丸四角形 2">
            <a:extLst>
              <a:ext uri="{FF2B5EF4-FFF2-40B4-BE49-F238E27FC236}">
                <a16:creationId xmlns:a16="http://schemas.microsoft.com/office/drawing/2014/main" id="{2D653A6B-88E6-1A7E-D18C-EDE60F3F1DDB}"/>
              </a:ext>
            </a:extLst>
          </p:cNvPr>
          <p:cNvSpPr/>
          <p:nvPr/>
        </p:nvSpPr>
        <p:spPr>
          <a:xfrm>
            <a:off x="5256584" y="620688"/>
            <a:ext cx="3779912" cy="5328591"/>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r>
              <a:rPr kumimoji="0" lang="ja-JP" altLang="en-US" sz="2800" b="1">
                <a:solidFill>
                  <a:schemeClr val="accent5">
                    <a:lumMod val="75000"/>
                  </a:schemeClr>
                </a:solidFill>
                <a:latin typeface="Yu Gothic Medium" panose="020B0400000000000000" pitchFamily="34" charset="-128"/>
                <a:ea typeface="Yu Gothic Medium" panose="020B0400000000000000" pitchFamily="34" charset="-128"/>
              </a:rPr>
              <a:t>「環境」と構造を</a:t>
            </a:r>
            <a:endParaRPr kumimoji="0" lang="en-US" altLang="ja-JP" sz="28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2800" b="1">
                <a:solidFill>
                  <a:schemeClr val="accent5">
                    <a:lumMod val="75000"/>
                  </a:schemeClr>
                </a:solidFill>
                <a:latin typeface="Yu Gothic Medium" panose="020B0400000000000000" pitchFamily="34" charset="-128"/>
                <a:ea typeface="Yu Gothic Medium" panose="020B0400000000000000" pitchFamily="34" charset="-128"/>
              </a:rPr>
              <a:t>捉えるマクロの視野</a:t>
            </a:r>
            <a:endParaRPr kumimoji="0" lang="en-US" altLang="ja-JP" sz="28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en-US" altLang="ja-JP" sz="2400" b="1" dirty="0">
              <a:solidFill>
                <a:schemeClr val="accent5">
                  <a:lumMod val="75000"/>
                </a:schemeClr>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600">
                <a:solidFill>
                  <a:schemeClr val="tx1"/>
                </a:solidFill>
                <a:latin typeface="Yu Gothic Medium" panose="020B0400000000000000" pitchFamily="34" charset="-128"/>
                <a:ea typeface="Yu Gothic Medium" panose="020B0400000000000000" pitchFamily="34" charset="-128"/>
              </a:rPr>
              <a:t>生活課題に取組む</a:t>
            </a:r>
            <a:endParaRPr kumimoji="0" lang="en-US" altLang="ja-JP" sz="1600" dirty="0">
              <a:solidFill>
                <a:schemeClr val="tx1"/>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600">
                <a:solidFill>
                  <a:schemeClr val="tx1"/>
                </a:solidFill>
                <a:latin typeface="Yu Gothic Medium" panose="020B0400000000000000" pitchFamily="34" charset="-128"/>
                <a:ea typeface="Yu Gothic Medium" panose="020B0400000000000000" pitchFamily="34" charset="-128"/>
              </a:rPr>
              <a:t>人々やさまざまな構造に働きかける</a:t>
            </a:r>
            <a:endParaRPr kumimoji="0" lang="en-US" altLang="ja-JP" sz="1600" dirty="0">
              <a:solidFill>
                <a:schemeClr val="tx1"/>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600">
                <a:solidFill>
                  <a:schemeClr val="tx1"/>
                </a:solidFill>
                <a:latin typeface="Yu Gothic Medium" panose="020B0400000000000000" pitchFamily="34" charset="-128"/>
                <a:ea typeface="Yu Gothic Medium" panose="020B0400000000000000" pitchFamily="34" charset="-128"/>
              </a:rPr>
              <a:t>社会変革・開発</a:t>
            </a:r>
            <a:endParaRPr kumimoji="0" lang="en-US" altLang="ja-JP" sz="16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ja-JP" altLang="en-US" sz="1100" dirty="0">
              <a:solidFill>
                <a:schemeClr val="tx1"/>
              </a:solidFill>
              <a:latin typeface="Yu Gothic Medium" panose="020B0400000000000000" pitchFamily="34" charset="-128"/>
              <a:ea typeface="Yu Gothic Medium" panose="020B0400000000000000" pitchFamily="34" charset="-128"/>
            </a:endParaRPr>
          </a:p>
        </p:txBody>
      </p:sp>
      <p:sp>
        <p:nvSpPr>
          <p:cNvPr id="4" name="角丸四角形 3">
            <a:extLst>
              <a:ext uri="{FF2B5EF4-FFF2-40B4-BE49-F238E27FC236}">
                <a16:creationId xmlns:a16="http://schemas.microsoft.com/office/drawing/2014/main" id="{94ED0F24-5CC6-EC45-E276-61A44294B8D7}"/>
              </a:ext>
            </a:extLst>
          </p:cNvPr>
          <p:cNvSpPr/>
          <p:nvPr/>
        </p:nvSpPr>
        <p:spPr>
          <a:xfrm>
            <a:off x="5508104" y="2894709"/>
            <a:ext cx="3168352" cy="360040"/>
          </a:xfrm>
          <a:prstGeom prst="roundRect">
            <a:avLst>
              <a:gd name="adj" fmla="val 46568"/>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1400">
                <a:solidFill>
                  <a:prstClr val="white"/>
                </a:solidFill>
                <a:latin typeface="Yu Gothic Medium" panose="020B0400000000000000" pitchFamily="34" charset="-128"/>
                <a:ea typeface="Yu Gothic Medium" panose="020B0400000000000000" pitchFamily="34" charset="-128"/>
              </a:rPr>
              <a:t>間接支援（相談支援専門員）</a:t>
            </a:r>
            <a:endParaRPr kumimoji="0" lang="ja-JP" altLang="en-US" sz="1400" dirty="0">
              <a:solidFill>
                <a:prstClr val="white"/>
              </a:solidFill>
              <a:latin typeface="Yu Gothic Medium" panose="020B0400000000000000" pitchFamily="34" charset="-128"/>
              <a:ea typeface="Yu Gothic Medium" panose="020B0400000000000000" pitchFamily="34" charset="-128"/>
            </a:endParaRPr>
          </a:p>
        </p:txBody>
      </p:sp>
      <p:sp>
        <p:nvSpPr>
          <p:cNvPr id="6" name="テキスト ボックス 5">
            <a:extLst>
              <a:ext uri="{FF2B5EF4-FFF2-40B4-BE49-F238E27FC236}">
                <a16:creationId xmlns:a16="http://schemas.microsoft.com/office/drawing/2014/main" id="{F9680AA1-494B-D05F-4983-4F93F310F176}"/>
              </a:ext>
            </a:extLst>
          </p:cNvPr>
          <p:cNvSpPr txBox="1"/>
          <p:nvPr/>
        </p:nvSpPr>
        <p:spPr>
          <a:xfrm>
            <a:off x="5573032" y="4869160"/>
            <a:ext cx="3147015" cy="261610"/>
          </a:xfrm>
          <a:prstGeom prst="rect">
            <a:avLst/>
          </a:prstGeom>
          <a:noFill/>
        </p:spPr>
        <p:txBody>
          <a:bodyPr wrap="none" rtlCol="0">
            <a:spAutoFit/>
          </a:bodyPr>
          <a:lstStyle/>
          <a:p>
            <a:r>
              <a:rPr lang="en-US" altLang="ja-JP" sz="1100" dirty="0">
                <a:latin typeface="Yu Gothic Medium" panose="020B0400000000000000" pitchFamily="34" charset="-128"/>
                <a:ea typeface="Yu Gothic Medium" panose="020B0400000000000000" pitchFamily="34" charset="-128"/>
              </a:rPr>
              <a:t>※</a:t>
            </a:r>
            <a:r>
              <a:rPr lang="ja-JP" altLang="en-US" sz="1100">
                <a:latin typeface="Yu Gothic Medium" panose="020B0400000000000000" pitchFamily="34" charset="-128"/>
                <a:ea typeface="Yu Gothic Medium" panose="020B0400000000000000" pitchFamily="34" charset="-128"/>
              </a:rPr>
              <a:t>ソーシャルワークのグローバル定義より抜粋</a:t>
            </a:r>
            <a:endParaRPr kumimoji="1" lang="ja-JP" altLang="en-US" sz="110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21286620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397204" y="1268760"/>
            <a:ext cx="8352928" cy="6564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sz="2800" b="1" dirty="0">
              <a:solidFill>
                <a:srgbClr val="00B0F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 name="タイトル 1">
            <a:extLst>
              <a:ext uri="{FF2B5EF4-FFF2-40B4-BE49-F238E27FC236}">
                <a16:creationId xmlns:a16="http://schemas.microsoft.com/office/drawing/2014/main" id="{B68525DD-8788-CD46-9046-3E547F6E1515}"/>
              </a:ext>
            </a:extLst>
          </p:cNvPr>
          <p:cNvSpPr>
            <a:spLocks noGrp="1"/>
          </p:cNvSpPr>
          <p:nvPr>
            <p:ph type="title"/>
          </p:nvPr>
        </p:nvSpPr>
        <p:spPr>
          <a:xfrm>
            <a:off x="461402" y="-80976"/>
            <a:ext cx="8229600" cy="778098"/>
          </a:xfrm>
          <a:prstGeom prst="rect">
            <a:avLst/>
          </a:prstGeom>
        </p:spPr>
        <p:txBody>
          <a:bodyPr>
            <a:noAutofit/>
          </a:bodyPr>
          <a:lstStyle/>
          <a:p>
            <a:pPr lvl="0" algn="l">
              <a:spcBef>
                <a:spcPts val="0"/>
              </a:spcBef>
              <a:defRPr/>
            </a:pPr>
            <a:r>
              <a:rPr kumimoji="0" lang="ja-JP" altLang="en-US" kern="0"/>
              <a:t>３つの支援と役割の比重</a:t>
            </a:r>
            <a:r>
              <a:rPr kumimoji="0" lang="en-US" altLang="ja-JP" kern="0" dirty="0"/>
              <a:t> </a:t>
            </a:r>
            <a:r>
              <a:rPr kumimoji="0" lang="ja-JP" altLang="en-US" u="none" strike="noStrike" kern="0" cap="none" spc="0" normalizeH="0" baseline="0" noProof="0">
                <a:ln>
                  <a:noFill/>
                </a:ln>
                <a:effectLst/>
                <a:uLnTx/>
                <a:uFillTx/>
              </a:rPr>
              <a:t>　</a:t>
            </a:r>
            <a:endParaRPr kumimoji="1" lang="ja-JP" altLang="en-US" u="none" strike="noStrike" kern="0" cap="none" spc="0" normalizeH="0" baseline="0" noProof="0" dirty="0">
              <a:ln>
                <a:noFill/>
              </a:ln>
              <a:effectLst/>
              <a:uLnTx/>
              <a:uFillTx/>
            </a:endParaRPr>
          </a:p>
        </p:txBody>
      </p:sp>
      <p:sp>
        <p:nvSpPr>
          <p:cNvPr id="10" name="タイトル 1">
            <a:extLst>
              <a:ext uri="{FF2B5EF4-FFF2-40B4-BE49-F238E27FC236}">
                <a16:creationId xmlns:a16="http://schemas.microsoft.com/office/drawing/2014/main" id="{FD68C478-134D-6745-9CCC-DE414AD836D1}"/>
              </a:ext>
            </a:extLst>
          </p:cNvPr>
          <p:cNvSpPr txBox="1">
            <a:spLocks/>
          </p:cNvSpPr>
          <p:nvPr/>
        </p:nvSpPr>
        <p:spPr>
          <a:xfrm>
            <a:off x="3606192" y="5967037"/>
            <a:ext cx="5508104" cy="689475"/>
          </a:xfrm>
          <a:prstGeom prst="rect">
            <a:avLst/>
          </a:prstGeom>
        </p:spPr>
        <p:txBody>
          <a:bodyPr vert="horz" lIns="91440" tIns="45720" rIns="91440" bIns="45720" rtlCol="0" anchor="ctr">
            <a:normAutofit/>
          </a:bodyPr>
          <a:lstStyle>
            <a:lvl1pPr algn="l" defTabSz="914400" rtl="0" eaLnBrk="1" latinLnBrk="0" hangingPunct="1">
              <a:spcBef>
                <a:spcPct val="0"/>
              </a:spcBef>
              <a:buNone/>
              <a:defRPr kumimoji="1" sz="2400" kern="120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defRPr/>
            </a:pPr>
            <a:r>
              <a:rPr lang="ja-JP" altLang="en-US" sz="1100">
                <a:solidFill>
                  <a:schemeClr val="tx1"/>
                </a:solidFill>
                <a:latin typeface="Yu Gothic Medium" panose="020B0400000000000000" pitchFamily="34" charset="-128"/>
                <a:ea typeface="Yu Gothic Medium" panose="020B0400000000000000" pitchFamily="34" charset="-128"/>
              </a:rPr>
              <a:t>出典：大石幸二，野崎陽弘他「発達障害研究　第</a:t>
            </a:r>
            <a:r>
              <a:rPr lang="en-US" altLang="ja-JP" sz="1100" dirty="0">
                <a:solidFill>
                  <a:schemeClr val="tx1"/>
                </a:solidFill>
                <a:latin typeface="Yu Gothic Medium" panose="020B0400000000000000" pitchFamily="34" charset="-128"/>
                <a:ea typeface="Yu Gothic Medium" panose="020B0400000000000000" pitchFamily="34" charset="-128"/>
              </a:rPr>
              <a:t>43</a:t>
            </a:r>
            <a:r>
              <a:rPr lang="ja-JP" altLang="en-US" sz="1100">
                <a:solidFill>
                  <a:schemeClr val="tx1"/>
                </a:solidFill>
                <a:latin typeface="Yu Gothic Medium" panose="020B0400000000000000" pitchFamily="34" charset="-128"/>
                <a:ea typeface="Yu Gothic Medium" panose="020B0400000000000000" pitchFamily="34" charset="-128"/>
              </a:rPr>
              <a:t>巻</a:t>
            </a:r>
            <a:r>
              <a:rPr lang="en-US" altLang="ja-JP" sz="1100" dirty="0">
                <a:solidFill>
                  <a:schemeClr val="tx1"/>
                </a:solidFill>
                <a:latin typeface="Yu Gothic Medium" panose="020B0400000000000000" pitchFamily="34" charset="-128"/>
                <a:ea typeface="Yu Gothic Medium" panose="020B0400000000000000" pitchFamily="34" charset="-128"/>
              </a:rPr>
              <a:t> </a:t>
            </a:r>
            <a:r>
              <a:rPr lang="ja-JP" altLang="en-US" sz="1100">
                <a:solidFill>
                  <a:schemeClr val="tx1"/>
                </a:solidFill>
                <a:latin typeface="Yu Gothic Medium" panose="020B0400000000000000" pitchFamily="34" charset="-128"/>
                <a:ea typeface="Yu Gothic Medium" panose="020B0400000000000000" pitchFamily="34" charset="-128"/>
              </a:rPr>
              <a:t>特集論文」日本発達障害学会　</a:t>
            </a:r>
            <a:endParaRPr lang="en-US" altLang="ja-JP" sz="1100" dirty="0">
              <a:solidFill>
                <a:schemeClr val="tx1"/>
              </a:solidFill>
              <a:latin typeface="Yu Gothic Medium" panose="020B0400000000000000" pitchFamily="34" charset="-128"/>
              <a:ea typeface="Yu Gothic Medium" panose="020B0400000000000000" pitchFamily="34" charset="-128"/>
            </a:endParaRPr>
          </a:p>
        </p:txBody>
      </p:sp>
      <p:sp>
        <p:nvSpPr>
          <p:cNvPr id="2" name="テキスト ボックス 1">
            <a:extLst>
              <a:ext uri="{FF2B5EF4-FFF2-40B4-BE49-F238E27FC236}">
                <a16:creationId xmlns:a16="http://schemas.microsoft.com/office/drawing/2014/main" id="{DC83A921-DC95-5110-87E3-51CA2FAD954E}"/>
              </a:ext>
            </a:extLst>
          </p:cNvPr>
          <p:cNvSpPr txBox="1"/>
          <p:nvPr/>
        </p:nvSpPr>
        <p:spPr>
          <a:xfrm>
            <a:off x="7740352" y="114221"/>
            <a:ext cx="1005403" cy="338554"/>
          </a:xfrm>
          <a:prstGeom prst="rect">
            <a:avLst/>
          </a:prstGeom>
          <a:solidFill>
            <a:schemeClr val="bg1"/>
          </a:solidFill>
          <a:ln>
            <a:solidFill>
              <a:schemeClr val="tx1"/>
            </a:solidFill>
          </a:ln>
        </p:spPr>
        <p:txBody>
          <a:bodyPr wrap="none" rtlCol="0">
            <a:spAutoFit/>
          </a:bodyPr>
          <a:lstStyle/>
          <a:p>
            <a:r>
              <a:rPr kumimoji="1" lang="ja-JP" altLang="en-US" sz="1600">
                <a:latin typeface="Yu Gothic Medium" panose="020B0400000000000000" pitchFamily="34" charset="-128"/>
                <a:ea typeface="Yu Gothic Medium" panose="020B0400000000000000" pitchFamily="34" charset="-128"/>
              </a:rPr>
              <a:t>参考資料</a:t>
            </a:r>
          </a:p>
        </p:txBody>
      </p:sp>
      <p:pic>
        <p:nvPicPr>
          <p:cNvPr id="4" name="図 3">
            <a:extLst>
              <a:ext uri="{FF2B5EF4-FFF2-40B4-BE49-F238E27FC236}">
                <a16:creationId xmlns:a16="http://schemas.microsoft.com/office/drawing/2014/main" id="{F0E764FA-F588-0D73-4487-C0144E98A57A}"/>
              </a:ext>
            </a:extLst>
          </p:cNvPr>
          <p:cNvPicPr>
            <a:picLocks noChangeAspect="1"/>
          </p:cNvPicPr>
          <p:nvPr/>
        </p:nvPicPr>
        <p:blipFill>
          <a:blip r:embed="rId3" cstate="screen">
            <a:extLst>
              <a:ext uri="{28A0092B-C50C-407E-A947-70E740481C1C}">
                <a14:useLocalDpi xmlns:a14="http://schemas.microsoft.com/office/drawing/2010/main"/>
              </a:ext>
            </a:extLst>
          </a:blip>
          <a:srcRect b="7649"/>
          <a:stretch>
            <a:fillRect/>
          </a:stretch>
        </p:blipFill>
        <p:spPr>
          <a:xfrm>
            <a:off x="251520" y="713070"/>
            <a:ext cx="8340482" cy="5020185"/>
          </a:xfrm>
          <a:prstGeom prst="rect">
            <a:avLst/>
          </a:prstGeom>
        </p:spPr>
      </p:pic>
    </p:spTree>
    <p:extLst>
      <p:ext uri="{BB962C8B-B14F-4D97-AF65-F5344CB8AC3E}">
        <p14:creationId xmlns:p14="http://schemas.microsoft.com/office/powerpoint/2010/main" val="332881691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テキスト ボックス 67">
            <a:extLst>
              <a:ext uri="{FF2B5EF4-FFF2-40B4-BE49-F238E27FC236}">
                <a16:creationId xmlns:a16="http://schemas.microsoft.com/office/drawing/2014/main" id="{382F51F4-2D1A-F2C0-75CA-8E288B84E989}"/>
              </a:ext>
            </a:extLst>
          </p:cNvPr>
          <p:cNvSpPr txBox="1"/>
          <p:nvPr/>
        </p:nvSpPr>
        <p:spPr>
          <a:xfrm>
            <a:off x="-434898" y="1828800"/>
            <a:ext cx="0" cy="0"/>
          </a:xfrm>
          <a:prstGeom prst="rect">
            <a:avLst/>
          </a:prstGeom>
        </p:spPr>
        <p:txBody>
          <a:bodyPr wrap="none" rtlCol="0">
            <a:normAutofit fontScale="25000" lnSpcReduction="20000"/>
          </a:bodyPr>
          <a:lstStyle/>
          <a:p>
            <a:pPr marL="0" indent="0" algn="l">
              <a:lnSpc>
                <a:spcPct val="150000"/>
              </a:lnSpc>
              <a:buNone/>
            </a:pPr>
            <a:endParaRPr kumimoji="1" lang="ja-JP" altLang="en-US">
              <a:latin typeface="Hiragino Sans W4" panose="020B0400000000000000" pitchFamily="34" charset="-128"/>
              <a:ea typeface="Hiragino Sans W4" panose="020B0400000000000000" pitchFamily="34" charset="-128"/>
            </a:endParaRPr>
          </a:p>
        </p:txBody>
      </p:sp>
      <p:sp>
        <p:nvSpPr>
          <p:cNvPr id="2" name="タイトル 1">
            <a:extLst>
              <a:ext uri="{FF2B5EF4-FFF2-40B4-BE49-F238E27FC236}">
                <a16:creationId xmlns:a16="http://schemas.microsoft.com/office/drawing/2014/main" id="{BA041A36-92AA-C128-6AEB-38167BC22285}"/>
              </a:ext>
            </a:extLst>
          </p:cNvPr>
          <p:cNvSpPr txBox="1">
            <a:spLocks/>
          </p:cNvSpPr>
          <p:nvPr/>
        </p:nvSpPr>
        <p:spPr>
          <a:xfrm>
            <a:off x="3606192" y="5967037"/>
            <a:ext cx="5508104" cy="689475"/>
          </a:xfrm>
          <a:prstGeom prst="rect">
            <a:avLst/>
          </a:prstGeom>
        </p:spPr>
        <p:txBody>
          <a:bodyPr vert="horz" lIns="91440" tIns="45720" rIns="91440" bIns="45720" rtlCol="0" anchor="ctr">
            <a:normAutofit/>
          </a:bodyPr>
          <a:lstStyle>
            <a:lvl1pPr algn="l" defTabSz="914400" rtl="0" eaLnBrk="1" latinLnBrk="0" hangingPunct="1">
              <a:spcBef>
                <a:spcPct val="0"/>
              </a:spcBef>
              <a:buNone/>
              <a:defRPr kumimoji="1" sz="2400" kern="1200">
                <a:solidFill>
                  <a:schemeClr val="tx1">
                    <a:lumMod val="65000"/>
                    <a:lumOff val="3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a:defRPr/>
            </a:pPr>
            <a:r>
              <a:rPr lang="ja-JP" altLang="en-US" sz="1100">
                <a:solidFill>
                  <a:schemeClr val="tx1"/>
                </a:solidFill>
                <a:latin typeface="Yu Gothic Medium" panose="020B0400000000000000" pitchFamily="34" charset="-128"/>
                <a:ea typeface="Yu Gothic Medium" panose="020B0400000000000000" pitchFamily="34" charset="-128"/>
              </a:rPr>
              <a:t>出典：大石幸二，野崎陽弘他「発達障害研究　第</a:t>
            </a:r>
            <a:r>
              <a:rPr lang="en-US" altLang="ja-JP" sz="1100" dirty="0">
                <a:solidFill>
                  <a:schemeClr val="tx1"/>
                </a:solidFill>
                <a:latin typeface="Yu Gothic Medium" panose="020B0400000000000000" pitchFamily="34" charset="-128"/>
                <a:ea typeface="Yu Gothic Medium" panose="020B0400000000000000" pitchFamily="34" charset="-128"/>
              </a:rPr>
              <a:t>43</a:t>
            </a:r>
            <a:r>
              <a:rPr lang="ja-JP" altLang="en-US" sz="1100">
                <a:solidFill>
                  <a:schemeClr val="tx1"/>
                </a:solidFill>
                <a:latin typeface="Yu Gothic Medium" panose="020B0400000000000000" pitchFamily="34" charset="-128"/>
                <a:ea typeface="Yu Gothic Medium" panose="020B0400000000000000" pitchFamily="34" charset="-128"/>
              </a:rPr>
              <a:t>巻</a:t>
            </a:r>
            <a:r>
              <a:rPr lang="en-US" altLang="ja-JP" sz="1100" dirty="0">
                <a:solidFill>
                  <a:schemeClr val="tx1"/>
                </a:solidFill>
                <a:latin typeface="Yu Gothic Medium" panose="020B0400000000000000" pitchFamily="34" charset="-128"/>
                <a:ea typeface="Yu Gothic Medium" panose="020B0400000000000000" pitchFamily="34" charset="-128"/>
              </a:rPr>
              <a:t> </a:t>
            </a:r>
            <a:r>
              <a:rPr lang="ja-JP" altLang="en-US" sz="1100">
                <a:solidFill>
                  <a:schemeClr val="tx1"/>
                </a:solidFill>
                <a:latin typeface="Yu Gothic Medium" panose="020B0400000000000000" pitchFamily="34" charset="-128"/>
                <a:ea typeface="Yu Gothic Medium" panose="020B0400000000000000" pitchFamily="34" charset="-128"/>
              </a:rPr>
              <a:t>特集論文」日本発達障害学会　</a:t>
            </a:r>
            <a:endParaRPr lang="en-US" altLang="ja-JP" sz="1100" dirty="0">
              <a:solidFill>
                <a:schemeClr val="tx1"/>
              </a:solidFill>
              <a:latin typeface="Yu Gothic Medium" panose="020B0400000000000000" pitchFamily="34" charset="-128"/>
              <a:ea typeface="Yu Gothic Medium" panose="020B0400000000000000" pitchFamily="34" charset="-128"/>
            </a:endParaRPr>
          </a:p>
        </p:txBody>
      </p:sp>
      <p:sp>
        <p:nvSpPr>
          <p:cNvPr id="5" name="タイトル 1">
            <a:extLst>
              <a:ext uri="{FF2B5EF4-FFF2-40B4-BE49-F238E27FC236}">
                <a16:creationId xmlns:a16="http://schemas.microsoft.com/office/drawing/2014/main" id="{039E94EC-98D4-C932-0F57-740009EB07B0}"/>
              </a:ext>
            </a:extLst>
          </p:cNvPr>
          <p:cNvSpPr>
            <a:spLocks noGrp="1"/>
          </p:cNvSpPr>
          <p:nvPr>
            <p:ph type="title"/>
          </p:nvPr>
        </p:nvSpPr>
        <p:spPr>
          <a:xfrm>
            <a:off x="461402" y="-80976"/>
            <a:ext cx="8229600" cy="778098"/>
          </a:xfrm>
          <a:prstGeom prst="rect">
            <a:avLst/>
          </a:prstGeom>
        </p:spPr>
        <p:txBody>
          <a:bodyPr>
            <a:noAutofit/>
          </a:bodyPr>
          <a:lstStyle/>
          <a:p>
            <a:pPr lvl="0" algn="l">
              <a:spcBef>
                <a:spcPts val="0"/>
              </a:spcBef>
              <a:defRPr/>
            </a:pPr>
            <a:r>
              <a:rPr kumimoji="0" lang="ja-JP" altLang="en-US" kern="0"/>
              <a:t>発達支援の比重の変化</a:t>
            </a:r>
            <a:r>
              <a:rPr kumimoji="0" lang="en-US" altLang="ja-JP" kern="0" dirty="0"/>
              <a:t> </a:t>
            </a:r>
            <a:r>
              <a:rPr kumimoji="0" lang="ja-JP" altLang="en-US" u="none" strike="noStrike" kern="0" cap="none" spc="0" normalizeH="0" baseline="0" noProof="0">
                <a:ln>
                  <a:noFill/>
                </a:ln>
                <a:effectLst/>
                <a:uLnTx/>
                <a:uFillTx/>
              </a:rPr>
              <a:t>　</a:t>
            </a:r>
            <a:endParaRPr kumimoji="1" lang="ja-JP" altLang="en-US" u="none" strike="noStrike" kern="0" cap="none" spc="0" normalizeH="0" baseline="0" noProof="0" dirty="0">
              <a:ln>
                <a:noFill/>
              </a:ln>
              <a:effectLst/>
              <a:uLnTx/>
              <a:uFillTx/>
            </a:endParaRPr>
          </a:p>
        </p:txBody>
      </p:sp>
      <p:sp>
        <p:nvSpPr>
          <p:cNvPr id="6" name="テキスト ボックス 5">
            <a:extLst>
              <a:ext uri="{FF2B5EF4-FFF2-40B4-BE49-F238E27FC236}">
                <a16:creationId xmlns:a16="http://schemas.microsoft.com/office/drawing/2014/main" id="{B2741DFF-D6A8-F54D-6C8C-A52F00520F23}"/>
              </a:ext>
            </a:extLst>
          </p:cNvPr>
          <p:cNvSpPr txBox="1"/>
          <p:nvPr/>
        </p:nvSpPr>
        <p:spPr>
          <a:xfrm>
            <a:off x="7740352" y="114221"/>
            <a:ext cx="1005403" cy="338554"/>
          </a:xfrm>
          <a:prstGeom prst="rect">
            <a:avLst/>
          </a:prstGeom>
          <a:solidFill>
            <a:schemeClr val="bg1"/>
          </a:solidFill>
          <a:ln>
            <a:solidFill>
              <a:schemeClr val="tx1"/>
            </a:solidFill>
          </a:ln>
        </p:spPr>
        <p:txBody>
          <a:bodyPr wrap="none" rtlCol="0">
            <a:spAutoFit/>
          </a:bodyPr>
          <a:lstStyle/>
          <a:p>
            <a:r>
              <a:rPr kumimoji="1" lang="ja-JP" altLang="en-US" sz="1600">
                <a:latin typeface="Yu Gothic Medium" panose="020B0400000000000000" pitchFamily="34" charset="-128"/>
                <a:ea typeface="Yu Gothic Medium" panose="020B0400000000000000" pitchFamily="34" charset="-128"/>
              </a:rPr>
              <a:t>参考資料</a:t>
            </a:r>
          </a:p>
        </p:txBody>
      </p:sp>
      <p:pic>
        <p:nvPicPr>
          <p:cNvPr id="7" name="図 6">
            <a:extLst>
              <a:ext uri="{FF2B5EF4-FFF2-40B4-BE49-F238E27FC236}">
                <a16:creationId xmlns:a16="http://schemas.microsoft.com/office/drawing/2014/main" id="{7BD1738B-C356-14C5-5E98-121F6315735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99592" y="704849"/>
            <a:ext cx="7128792" cy="5385516"/>
          </a:xfrm>
          <a:prstGeom prst="rect">
            <a:avLst/>
          </a:prstGeom>
        </p:spPr>
      </p:pic>
    </p:spTree>
    <p:extLst>
      <p:ext uri="{BB962C8B-B14F-4D97-AF65-F5344CB8AC3E}">
        <p14:creationId xmlns:p14="http://schemas.microsoft.com/office/powerpoint/2010/main" val="234702772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正方形/長方形 3"/>
          <p:cNvSpPr/>
          <p:nvPr/>
        </p:nvSpPr>
        <p:spPr>
          <a:xfrm>
            <a:off x="2051720" y="2348880"/>
            <a:ext cx="6408712" cy="648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ja-JP" altLang="en-US" sz="3200" b="1">
                <a:latin typeface="Yu Gothic Medium" panose="020B0400000000000000" pitchFamily="34" charset="-128"/>
                <a:ea typeface="Yu Gothic Medium" panose="020B0400000000000000" pitchFamily="34" charset="-128"/>
                <a:cs typeface="メイリオ" panose="020B0604030504040204" pitchFamily="50" charset="-128"/>
              </a:rPr>
              <a:t>児童期の相談支援を取り巻く現状</a:t>
            </a:r>
            <a:endParaRPr lang="ja-JP" altLang="en-US" sz="3200" b="1" dirty="0">
              <a:latin typeface="Yu Gothic Medium" panose="020B0400000000000000" pitchFamily="34" charset="-128"/>
              <a:ea typeface="Yu Gothic Medium" panose="020B0400000000000000" pitchFamily="34" charset="-128"/>
              <a:cs typeface="メイリオ" panose="020B0604030504040204" pitchFamily="50" charset="-128"/>
            </a:endParaRPr>
          </a:p>
        </p:txBody>
      </p:sp>
      <p:sp>
        <p:nvSpPr>
          <p:cNvPr id="2" name="正方形/長方形 1">
            <a:extLst>
              <a:ext uri="{FF2B5EF4-FFF2-40B4-BE49-F238E27FC236}">
                <a16:creationId xmlns:a16="http://schemas.microsoft.com/office/drawing/2014/main" id="{634B188B-C059-A345-9CA5-FF41AC167A87}"/>
              </a:ext>
            </a:extLst>
          </p:cNvPr>
          <p:cNvSpPr/>
          <p:nvPr/>
        </p:nvSpPr>
        <p:spPr>
          <a:xfrm>
            <a:off x="683568" y="1811700"/>
            <a:ext cx="2880320" cy="1584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r>
              <a:rPr kumimoji="0" lang="en-US" altLang="ja-JP" sz="7200" dirty="0">
                <a:solidFill>
                  <a:prstClr val="white"/>
                </a:solidFill>
                <a:latin typeface="Yu Gothic" panose="020B0400000000000000" pitchFamily="34" charset="-128"/>
                <a:ea typeface="Yu Gothic" panose="020B0400000000000000" pitchFamily="34" charset="-128"/>
              </a:rPr>
              <a:t>01</a:t>
            </a:r>
            <a:endParaRPr kumimoji="0" lang="ja-JP" altLang="en-US" sz="7200" dirty="0">
              <a:solidFill>
                <a:prstClr val="white"/>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414057537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C5707ACA-A648-2F04-514A-52DC9150B9C8}"/>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81320" y="1556792"/>
            <a:ext cx="9062680" cy="4680520"/>
          </a:xfrm>
          <a:prstGeom prst="rect">
            <a:avLst/>
          </a:prstGeom>
        </p:spPr>
      </p:pic>
      <p:sp>
        <p:nvSpPr>
          <p:cNvPr id="2" name="テキスト ボックス 1">
            <a:extLst>
              <a:ext uri="{FF2B5EF4-FFF2-40B4-BE49-F238E27FC236}">
                <a16:creationId xmlns:a16="http://schemas.microsoft.com/office/drawing/2014/main" id="{87171F0B-0CE2-7C57-53F5-491376E683D2}"/>
              </a:ext>
            </a:extLst>
          </p:cNvPr>
          <p:cNvSpPr txBox="1"/>
          <p:nvPr/>
        </p:nvSpPr>
        <p:spPr>
          <a:xfrm>
            <a:off x="81320" y="692696"/>
            <a:ext cx="8981360" cy="908710"/>
          </a:xfrm>
          <a:prstGeom prst="rect">
            <a:avLst/>
          </a:prstGeom>
          <a:noFill/>
        </p:spPr>
        <p:txBody>
          <a:bodyPr wrap="square" rtlCol="0">
            <a:spAutoFit/>
          </a:bodyPr>
          <a:lstStyle/>
          <a:p>
            <a:pPr algn="ctr">
              <a:lnSpc>
                <a:spcPct val="130000"/>
              </a:lnSpc>
            </a:pPr>
            <a:r>
              <a:rPr lang="en-US" altLang="ja-JP" sz="4400" b="1" dirty="0">
                <a:latin typeface="Yu Gothic Medium" panose="020B0400000000000000" pitchFamily="34" charset="-128"/>
                <a:ea typeface="Yu Gothic Medium" panose="020B0400000000000000" pitchFamily="34" charset="-128"/>
              </a:rPr>
              <a:t>『</a:t>
            </a:r>
            <a:r>
              <a:rPr lang="ja-JP" altLang="en-US" sz="4400" b="1">
                <a:latin typeface="Yu Gothic Medium" panose="020B0400000000000000" pitchFamily="34" charset="-128"/>
                <a:ea typeface="Yu Gothic Medium" panose="020B0400000000000000" pitchFamily="34" charset="-128"/>
              </a:rPr>
              <a:t>家づくり</a:t>
            </a:r>
            <a:r>
              <a:rPr lang="en-US" altLang="ja-JP" sz="4400" b="1" dirty="0">
                <a:latin typeface="Yu Gothic Medium" panose="020B0400000000000000" pitchFamily="34" charset="-128"/>
                <a:ea typeface="Yu Gothic Medium" panose="020B0400000000000000" pitchFamily="34" charset="-128"/>
              </a:rPr>
              <a:t>』</a:t>
            </a:r>
            <a:r>
              <a:rPr lang="ja-JP" altLang="en-US" sz="4400" b="1">
                <a:latin typeface="Yu Gothic Medium" panose="020B0400000000000000" pitchFamily="34" charset="-128"/>
                <a:ea typeface="Yu Gothic Medium" panose="020B0400000000000000" pitchFamily="34" charset="-128"/>
              </a:rPr>
              <a:t>で考える両者の役割</a:t>
            </a:r>
            <a:endParaRPr lang="en-US" altLang="ja-JP" sz="4400" b="1" dirty="0">
              <a:latin typeface="Yu Gothic Medium" panose="020B0400000000000000" pitchFamily="34" charset="-128"/>
              <a:ea typeface="Yu Gothic Medium" panose="020B0400000000000000" pitchFamily="34" charset="-128"/>
            </a:endParaRPr>
          </a:p>
        </p:txBody>
      </p:sp>
      <p:sp>
        <p:nvSpPr>
          <p:cNvPr id="5" name="テキスト ボックス 4">
            <a:extLst>
              <a:ext uri="{FF2B5EF4-FFF2-40B4-BE49-F238E27FC236}">
                <a16:creationId xmlns:a16="http://schemas.microsoft.com/office/drawing/2014/main" id="{525C9F4B-F369-1BA5-3823-BE80C847E68A}"/>
              </a:ext>
            </a:extLst>
          </p:cNvPr>
          <p:cNvSpPr txBox="1"/>
          <p:nvPr/>
        </p:nvSpPr>
        <p:spPr>
          <a:xfrm>
            <a:off x="323528" y="181330"/>
            <a:ext cx="8626448" cy="276999"/>
          </a:xfrm>
          <a:prstGeom prst="rect">
            <a:avLst/>
          </a:prstGeom>
          <a:noFill/>
        </p:spPr>
        <p:txBody>
          <a:bodyPr wrap="square">
            <a:spAutoFit/>
          </a:bodyPr>
          <a:lstStyle/>
          <a:p>
            <a:pPr algn="r"/>
            <a:r>
              <a:rPr lang="ja-JP" altLang="ja-JP" sz="1200">
                <a:solidFill>
                  <a:srgbClr val="FF0000"/>
                </a:solidFill>
                <a:latin typeface="Yu Gothic Medium" panose="020B0400000000000000" pitchFamily="34" charset="-128"/>
                <a:ea typeface="Yu Gothic Medium" panose="020B0400000000000000" pitchFamily="34" charset="-128"/>
              </a:rPr>
              <a:t>※</a:t>
            </a:r>
            <a:r>
              <a:rPr lang="en-US" altLang="ja-JP" sz="1200" dirty="0">
                <a:solidFill>
                  <a:srgbClr val="FF0000"/>
                </a:solidFill>
                <a:latin typeface="Yu Gothic Medium" panose="020B0400000000000000" pitchFamily="34" charset="-128"/>
                <a:ea typeface="Yu Gothic Medium" panose="020B0400000000000000" pitchFamily="34" charset="-128"/>
              </a:rPr>
              <a:t> </a:t>
            </a:r>
            <a:r>
              <a:rPr lang="ja-JP" altLang="en-US" sz="1200">
                <a:solidFill>
                  <a:srgbClr val="FF0000"/>
                </a:solidFill>
                <a:latin typeface="Yu Gothic Medium" panose="020B0400000000000000" pitchFamily="34" charset="-128"/>
                <a:ea typeface="Yu Gothic Medium" panose="020B0400000000000000" pitchFamily="34" charset="-128"/>
              </a:rPr>
              <a:t>「</a:t>
            </a:r>
            <a:r>
              <a:rPr lang="ja-JP" altLang="ja-JP" sz="1200">
                <a:solidFill>
                  <a:srgbClr val="FF0000"/>
                </a:solidFill>
                <a:latin typeface="Yu Gothic Medium" panose="020B0400000000000000" pitchFamily="34" charset="-128"/>
                <a:ea typeface="Yu Gothic Medium" panose="020B0400000000000000" pitchFamily="34" charset="-128"/>
              </a:rPr>
              <a:t>家づくり</a:t>
            </a:r>
            <a:r>
              <a:rPr lang="ja-JP" altLang="en-US" sz="1200">
                <a:solidFill>
                  <a:srgbClr val="FF0000"/>
                </a:solidFill>
                <a:latin typeface="Yu Gothic Medium" panose="020B0400000000000000" pitchFamily="34" charset="-128"/>
                <a:ea typeface="Yu Gothic Medium" panose="020B0400000000000000" pitchFamily="34" charset="-128"/>
              </a:rPr>
              <a:t>」</a:t>
            </a:r>
            <a:r>
              <a:rPr lang="ja-JP" altLang="ja-JP" sz="1200">
                <a:solidFill>
                  <a:srgbClr val="FF0000"/>
                </a:solidFill>
                <a:latin typeface="Yu Gothic Medium" panose="020B0400000000000000" pitchFamily="34" charset="-128"/>
                <a:ea typeface="Yu Gothic Medium" panose="020B0400000000000000" pitchFamily="34" charset="-128"/>
              </a:rPr>
              <a:t>は役割や連携</a:t>
            </a:r>
            <a:r>
              <a:rPr lang="ja-JP" altLang="en-US" sz="1200">
                <a:solidFill>
                  <a:srgbClr val="FF0000"/>
                </a:solidFill>
                <a:latin typeface="Yu Gothic Medium" panose="020B0400000000000000" pitchFamily="34" charset="-128"/>
                <a:ea typeface="Yu Gothic Medium" panose="020B0400000000000000" pitchFamily="34" charset="-128"/>
              </a:rPr>
              <a:t>のイメージ</a:t>
            </a:r>
            <a:r>
              <a:rPr lang="ja-JP" altLang="ja-JP" sz="1200">
                <a:solidFill>
                  <a:srgbClr val="FF0000"/>
                </a:solidFill>
                <a:latin typeface="Yu Gothic Medium" panose="020B0400000000000000" pitchFamily="34" charset="-128"/>
                <a:ea typeface="Yu Gothic Medium" panose="020B0400000000000000" pitchFamily="34" charset="-128"/>
              </a:rPr>
              <a:t>を伝えるための例示です。</a:t>
            </a:r>
            <a:r>
              <a:rPr lang="ja-JP" altLang="en-US" sz="1200">
                <a:solidFill>
                  <a:srgbClr val="FF0000"/>
                </a:solidFill>
                <a:latin typeface="Yu Gothic Medium" panose="020B0400000000000000" pitchFamily="34" charset="-128"/>
                <a:ea typeface="Yu Gothic Medium" panose="020B0400000000000000" pitchFamily="34" charset="-128"/>
              </a:rPr>
              <a:t>必要に応じて</a:t>
            </a:r>
            <a:r>
              <a:rPr lang="ja-JP" altLang="ja-JP" sz="1200">
                <a:solidFill>
                  <a:srgbClr val="FF0000"/>
                </a:solidFill>
                <a:latin typeface="Yu Gothic Medium" panose="020B0400000000000000" pitchFamily="34" charset="-128"/>
                <a:ea typeface="Yu Gothic Medium" panose="020B0400000000000000" pitchFamily="34" charset="-128"/>
              </a:rPr>
              <a:t>他の例を用いて</a:t>
            </a:r>
            <a:r>
              <a:rPr lang="ja-JP" altLang="en-US" sz="1200">
                <a:solidFill>
                  <a:srgbClr val="FF0000"/>
                </a:solidFill>
                <a:latin typeface="Yu Gothic Medium" panose="020B0400000000000000" pitchFamily="34" charset="-128"/>
                <a:ea typeface="Yu Gothic Medium" panose="020B0400000000000000" pitchFamily="34" charset="-128"/>
              </a:rPr>
              <a:t>ください</a:t>
            </a:r>
            <a:r>
              <a:rPr lang="ja-JP" altLang="ja-JP" sz="1200">
                <a:solidFill>
                  <a:srgbClr val="FF0000"/>
                </a:solidFill>
                <a:latin typeface="Yu Gothic Medium" panose="020B0400000000000000" pitchFamily="34" charset="-128"/>
                <a:ea typeface="Yu Gothic Medium" panose="020B0400000000000000" pitchFamily="34" charset="-128"/>
              </a:rPr>
              <a:t>。</a:t>
            </a:r>
            <a:endParaRPr lang="ja-JP" altLang="en-US" sz="1200">
              <a:solidFill>
                <a:srgbClr val="FF0000"/>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291691906"/>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6E3E2-4221-DAC6-EB05-5CB457105C8B}"/>
            </a:ext>
          </a:extLst>
        </p:cNvPr>
        <p:cNvGrpSpPr/>
        <p:nvPr/>
      </p:nvGrpSpPr>
      <p:grpSpPr>
        <a:xfrm>
          <a:off x="0" y="0"/>
          <a:ext cx="0" cy="0"/>
          <a:chOff x="0" y="0"/>
          <a:chExt cx="0" cy="0"/>
        </a:xfrm>
      </p:grpSpPr>
      <p:sp>
        <p:nvSpPr>
          <p:cNvPr id="10" name="角丸四角形 9">
            <a:extLst>
              <a:ext uri="{FF2B5EF4-FFF2-40B4-BE49-F238E27FC236}">
                <a16:creationId xmlns:a16="http://schemas.microsoft.com/office/drawing/2014/main" id="{B30DB36A-B332-34E7-0164-A483999D4C74}"/>
              </a:ext>
            </a:extLst>
          </p:cNvPr>
          <p:cNvSpPr/>
          <p:nvPr/>
        </p:nvSpPr>
        <p:spPr>
          <a:xfrm>
            <a:off x="6671521" y="1268761"/>
            <a:ext cx="2232248" cy="3600399"/>
          </a:xfrm>
          <a:prstGeom prst="roundRect">
            <a:avLst>
              <a:gd name="adj" fmla="val 18165"/>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600" b="1">
                <a:solidFill>
                  <a:schemeClr val="accent5">
                    <a:lumMod val="75000"/>
                  </a:schemeClr>
                </a:solidFill>
                <a:latin typeface="Yu Gothic Medium" panose="020B0400000000000000" pitchFamily="34" charset="-128"/>
                <a:ea typeface="Yu Gothic Medium" panose="020B0400000000000000" pitchFamily="34" charset="-128"/>
              </a:rPr>
              <a:t>実際の支援では</a:t>
            </a: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子どもと家族が望む暮らしの確認</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生活全体の方向性の整理</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最善の利益の検討</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ja-JP" altLang="en-US" sz="1100" dirty="0">
              <a:solidFill>
                <a:schemeClr val="tx1"/>
              </a:solidFill>
              <a:latin typeface="Yu Gothic Medium" panose="020B0400000000000000" pitchFamily="34" charset="-128"/>
              <a:ea typeface="Yu Gothic Medium" panose="020B0400000000000000" pitchFamily="34" charset="-128"/>
            </a:endParaRPr>
          </a:p>
        </p:txBody>
      </p:sp>
      <p:sp>
        <p:nvSpPr>
          <p:cNvPr id="8" name="角丸四角形 7">
            <a:extLst>
              <a:ext uri="{FF2B5EF4-FFF2-40B4-BE49-F238E27FC236}">
                <a16:creationId xmlns:a16="http://schemas.microsoft.com/office/drawing/2014/main" id="{5783B08B-E7A7-1C1D-534B-C3C4F8A49575}"/>
              </a:ext>
            </a:extLst>
          </p:cNvPr>
          <p:cNvSpPr/>
          <p:nvPr/>
        </p:nvSpPr>
        <p:spPr>
          <a:xfrm>
            <a:off x="4228520" y="1268761"/>
            <a:ext cx="2232248" cy="3600399"/>
          </a:xfrm>
          <a:prstGeom prst="roundRect">
            <a:avLst>
              <a:gd name="adj" fmla="val 18165"/>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600" b="1">
                <a:solidFill>
                  <a:schemeClr val="accent5">
                    <a:lumMod val="75000"/>
                  </a:schemeClr>
                </a:solidFill>
                <a:latin typeface="Yu Gothic Medium" panose="020B0400000000000000" pitchFamily="34" charset="-128"/>
                <a:ea typeface="Yu Gothic Medium" panose="020B0400000000000000" pitchFamily="34" charset="-128"/>
              </a:rPr>
              <a:t>家づくりに例えると</a:t>
            </a: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どのような家で暮らしたいか？</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和風か、洋風か？</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家全体の間取りや導線は？</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ja-JP" altLang="en-US" sz="1100" dirty="0">
              <a:solidFill>
                <a:schemeClr val="tx1"/>
              </a:solidFill>
              <a:latin typeface="Yu Gothic Medium" panose="020B0400000000000000" pitchFamily="34" charset="-128"/>
              <a:ea typeface="Yu Gothic Medium" panose="020B0400000000000000" pitchFamily="34" charset="-128"/>
            </a:endParaRPr>
          </a:p>
        </p:txBody>
      </p:sp>
      <p:pic>
        <p:nvPicPr>
          <p:cNvPr id="3" name="Picture 2">
            <a:extLst>
              <a:ext uri="{FF2B5EF4-FFF2-40B4-BE49-F238E27FC236}">
                <a16:creationId xmlns:a16="http://schemas.microsoft.com/office/drawing/2014/main" id="{518BC335-6695-8F99-D485-B933663E13B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15515" y="1268761"/>
            <a:ext cx="3708413" cy="3672408"/>
          </a:xfrm>
          <a:prstGeom prst="rect">
            <a:avLst/>
          </a:prstGeom>
        </p:spPr>
      </p:pic>
      <p:sp>
        <p:nvSpPr>
          <p:cNvPr id="4" name="角丸四角形 3">
            <a:extLst>
              <a:ext uri="{FF2B5EF4-FFF2-40B4-BE49-F238E27FC236}">
                <a16:creationId xmlns:a16="http://schemas.microsoft.com/office/drawing/2014/main" id="{A4BAF4E9-FA97-0E76-8006-60FD0F488DB0}"/>
              </a:ext>
            </a:extLst>
          </p:cNvPr>
          <p:cNvSpPr/>
          <p:nvPr/>
        </p:nvSpPr>
        <p:spPr>
          <a:xfrm>
            <a:off x="215515" y="5231220"/>
            <a:ext cx="8712968" cy="758496"/>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000" b="1">
                <a:solidFill>
                  <a:prstClr val="white"/>
                </a:solidFill>
                <a:latin typeface="Yu Gothic Medium" panose="020B0400000000000000" pitchFamily="34" charset="-128"/>
                <a:ea typeface="Yu Gothic Medium" panose="020B0400000000000000" pitchFamily="34" charset="-128"/>
              </a:rPr>
              <a:t>これらは</a:t>
            </a:r>
            <a:r>
              <a:rPr kumimoji="0" lang="en-US" altLang="ja-JP" sz="2000" b="1" dirty="0">
                <a:solidFill>
                  <a:prstClr val="white"/>
                </a:solidFill>
                <a:latin typeface="Yu Gothic Medium" panose="020B0400000000000000" pitchFamily="34" charset="-128"/>
                <a:ea typeface="Yu Gothic Medium" panose="020B0400000000000000" pitchFamily="34" charset="-128"/>
              </a:rPr>
              <a:t>『</a:t>
            </a:r>
            <a:r>
              <a:rPr kumimoji="0" lang="ja-JP" altLang="en-US" sz="2000" b="1">
                <a:solidFill>
                  <a:prstClr val="white"/>
                </a:solidFill>
                <a:latin typeface="Yu Gothic Medium" panose="020B0400000000000000" pitchFamily="34" charset="-128"/>
                <a:ea typeface="Yu Gothic Medium" panose="020B0400000000000000" pitchFamily="34" charset="-128"/>
              </a:rPr>
              <a:t>障害児支援利用計画・サービス等利用計画</a:t>
            </a:r>
            <a:r>
              <a:rPr kumimoji="0" lang="en-US" altLang="ja-JP" sz="2000" b="1" dirty="0">
                <a:solidFill>
                  <a:prstClr val="white"/>
                </a:solidFill>
                <a:latin typeface="Yu Gothic Medium" panose="020B0400000000000000" pitchFamily="34" charset="-128"/>
                <a:ea typeface="Yu Gothic Medium" panose="020B0400000000000000" pitchFamily="34" charset="-128"/>
              </a:rPr>
              <a:t>』</a:t>
            </a:r>
            <a:r>
              <a:rPr kumimoji="0" lang="ja-JP" altLang="en-US" sz="2000" b="1">
                <a:solidFill>
                  <a:prstClr val="white"/>
                </a:solidFill>
                <a:latin typeface="Yu Gothic Medium" panose="020B0400000000000000" pitchFamily="34" charset="-128"/>
                <a:ea typeface="Yu Gothic Medium" panose="020B0400000000000000" pitchFamily="34" charset="-128"/>
              </a:rPr>
              <a:t>に相当します。</a:t>
            </a:r>
            <a:endParaRPr kumimoji="0" lang="ja-JP" altLang="en-US" sz="2000" b="1" dirty="0">
              <a:solidFill>
                <a:prstClr val="white"/>
              </a:solidFill>
              <a:latin typeface="Yu Gothic Medium" panose="020B0400000000000000" pitchFamily="34" charset="-128"/>
              <a:ea typeface="Yu Gothic Medium" panose="020B0400000000000000" pitchFamily="34" charset="-128"/>
            </a:endParaRPr>
          </a:p>
        </p:txBody>
      </p:sp>
      <p:sp>
        <p:nvSpPr>
          <p:cNvPr id="5" name="タイトル 4">
            <a:extLst>
              <a:ext uri="{FF2B5EF4-FFF2-40B4-BE49-F238E27FC236}">
                <a16:creationId xmlns:a16="http://schemas.microsoft.com/office/drawing/2014/main" id="{C21DDB4A-CB98-B11E-54D5-18F48A8A726A}"/>
              </a:ext>
            </a:extLst>
          </p:cNvPr>
          <p:cNvSpPr>
            <a:spLocks noGrp="1"/>
          </p:cNvSpPr>
          <p:nvPr>
            <p:ph type="title"/>
          </p:nvPr>
        </p:nvSpPr>
        <p:spPr/>
        <p:txBody>
          <a:bodyPr>
            <a:normAutofit/>
          </a:bodyPr>
          <a:lstStyle/>
          <a:p>
            <a:pPr>
              <a:lnSpc>
                <a:spcPct val="130000"/>
              </a:lnSpc>
            </a:pPr>
            <a:r>
              <a:rPr lang="ja-JP" altLang="en-US"/>
              <a:t>相談支援専門員は、家全体の</a:t>
            </a:r>
            <a:r>
              <a:rPr lang="en-US" altLang="ja-JP" dirty="0"/>
              <a:t>『</a:t>
            </a:r>
            <a:r>
              <a:rPr lang="ja-JP" altLang="en-US"/>
              <a:t>基本設計</a:t>
            </a:r>
            <a:r>
              <a:rPr lang="en-US" altLang="ja-JP" dirty="0"/>
              <a:t>』</a:t>
            </a:r>
            <a:r>
              <a:rPr lang="ja-JP" altLang="en-US"/>
              <a:t>を考える</a:t>
            </a:r>
          </a:p>
        </p:txBody>
      </p:sp>
      <p:pic>
        <p:nvPicPr>
          <p:cNvPr id="2" name="Picture 2">
            <a:extLst>
              <a:ext uri="{FF2B5EF4-FFF2-40B4-BE49-F238E27FC236}">
                <a16:creationId xmlns:a16="http://schemas.microsoft.com/office/drawing/2014/main" id="{81C3619D-6D27-7D33-29B0-262142DCF316}"/>
              </a:ext>
            </a:extLst>
          </p:cNvPr>
          <p:cNvPicPr>
            <a:picLocks noChangeAspect="1"/>
          </p:cNvPicPr>
          <p:nvPr/>
        </p:nvPicPr>
        <p:blipFill>
          <a:blip r:embed="rId4" cstate="screen">
            <a:extLst>
              <a:ext uri="{28A0092B-C50C-407E-A947-70E740481C1C}">
                <a14:useLocalDpi xmlns:a14="http://schemas.microsoft.com/office/drawing/2010/main"/>
              </a:ext>
            </a:extLst>
          </a:blip>
          <a:srcRect l="59299" t="12554" r="33587" b="73099"/>
          <a:stretch>
            <a:fillRect/>
          </a:stretch>
        </p:blipFill>
        <p:spPr>
          <a:xfrm>
            <a:off x="4948600" y="1437505"/>
            <a:ext cx="648072" cy="576064"/>
          </a:xfrm>
          <a:prstGeom prst="rect">
            <a:avLst/>
          </a:prstGeom>
        </p:spPr>
      </p:pic>
      <p:pic>
        <p:nvPicPr>
          <p:cNvPr id="6" name="Picture 2">
            <a:extLst>
              <a:ext uri="{FF2B5EF4-FFF2-40B4-BE49-F238E27FC236}">
                <a16:creationId xmlns:a16="http://schemas.microsoft.com/office/drawing/2014/main" id="{E9803A3B-62C7-2B5D-9E9E-AD81F9B91C71}"/>
              </a:ext>
            </a:extLst>
          </p:cNvPr>
          <p:cNvPicPr>
            <a:picLocks noChangeAspect="1"/>
          </p:cNvPicPr>
          <p:nvPr/>
        </p:nvPicPr>
        <p:blipFill>
          <a:blip r:embed="rId4" cstate="screen">
            <a:extLst>
              <a:ext uri="{28A0092B-C50C-407E-A947-70E740481C1C}">
                <a14:useLocalDpi xmlns:a14="http://schemas.microsoft.com/office/drawing/2010/main"/>
              </a:ext>
            </a:extLst>
          </a:blip>
          <a:srcRect l="83804" t="11360" r="10664" b="71306"/>
          <a:stretch>
            <a:fillRect/>
          </a:stretch>
        </p:blipFill>
        <p:spPr>
          <a:xfrm>
            <a:off x="7535617" y="1377550"/>
            <a:ext cx="504056" cy="695974"/>
          </a:xfrm>
          <a:prstGeom prst="rect">
            <a:avLst/>
          </a:prstGeom>
        </p:spPr>
      </p:pic>
    </p:spTree>
    <p:extLst>
      <p:ext uri="{BB962C8B-B14F-4D97-AF65-F5344CB8AC3E}">
        <p14:creationId xmlns:p14="http://schemas.microsoft.com/office/powerpoint/2010/main" val="393287417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C9388-5865-6228-D52D-59E8D0469BBA}"/>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F72E5EC7-DD27-B880-8B88-8CFD9307E008}"/>
              </a:ext>
            </a:extLst>
          </p:cNvPr>
          <p:cNvPicPr>
            <a:picLocks noChangeAspect="1"/>
          </p:cNvPicPr>
          <p:nvPr/>
        </p:nvPicPr>
        <p:blipFill>
          <a:blip r:embed="rId3" cstate="screen">
            <a:extLst>
              <a:ext uri="{28A0092B-C50C-407E-A947-70E740481C1C}">
                <a14:useLocalDpi xmlns:a14="http://schemas.microsoft.com/office/drawing/2010/main"/>
              </a:ext>
            </a:extLst>
          </a:blip>
          <a:srcRect l="3468" t="7143" r="57011" b="3571"/>
          <a:stretch>
            <a:fillRect/>
          </a:stretch>
        </p:blipFill>
        <p:spPr>
          <a:xfrm>
            <a:off x="323528" y="1268760"/>
            <a:ext cx="3600400" cy="3600400"/>
          </a:xfrm>
          <a:prstGeom prst="rect">
            <a:avLst/>
          </a:prstGeom>
        </p:spPr>
      </p:pic>
      <p:sp>
        <p:nvSpPr>
          <p:cNvPr id="4" name="角丸四角形 3">
            <a:extLst>
              <a:ext uri="{FF2B5EF4-FFF2-40B4-BE49-F238E27FC236}">
                <a16:creationId xmlns:a16="http://schemas.microsoft.com/office/drawing/2014/main" id="{7E6CB0E5-EFCB-E1F9-F9A2-75508BC7C8C4}"/>
              </a:ext>
            </a:extLst>
          </p:cNvPr>
          <p:cNvSpPr/>
          <p:nvPr/>
        </p:nvSpPr>
        <p:spPr>
          <a:xfrm>
            <a:off x="206189" y="5229200"/>
            <a:ext cx="8712968" cy="758496"/>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b="1">
                <a:solidFill>
                  <a:prstClr val="white"/>
                </a:solidFill>
                <a:latin typeface="Yu Gothic Medium" panose="020B0400000000000000" pitchFamily="34" charset="-128"/>
                <a:ea typeface="Yu Gothic Medium" panose="020B0400000000000000" pitchFamily="34" charset="-128"/>
              </a:rPr>
              <a:t>これは</a:t>
            </a:r>
            <a:r>
              <a:rPr kumimoji="0" lang="en-US" altLang="ja-JP" sz="2400" b="1" dirty="0">
                <a:solidFill>
                  <a:prstClr val="white"/>
                </a:solidFill>
                <a:latin typeface="Yu Gothic Medium" panose="020B0400000000000000" pitchFamily="34" charset="-128"/>
                <a:ea typeface="Yu Gothic Medium" panose="020B0400000000000000" pitchFamily="34" charset="-128"/>
              </a:rPr>
              <a:t>『</a:t>
            </a:r>
            <a:r>
              <a:rPr kumimoji="0" lang="ja-JP" altLang="en-US" sz="2400" b="1">
                <a:solidFill>
                  <a:prstClr val="white"/>
                </a:solidFill>
                <a:latin typeface="Yu Gothic Medium" panose="020B0400000000000000" pitchFamily="34" charset="-128"/>
                <a:ea typeface="Yu Gothic Medium" panose="020B0400000000000000" pitchFamily="34" charset="-128"/>
              </a:rPr>
              <a:t>個別支援計画</a:t>
            </a:r>
            <a:r>
              <a:rPr kumimoji="0" lang="en-US" altLang="ja-JP" sz="2400" b="1" dirty="0">
                <a:solidFill>
                  <a:prstClr val="white"/>
                </a:solidFill>
                <a:latin typeface="Yu Gothic Medium" panose="020B0400000000000000" pitchFamily="34" charset="-128"/>
                <a:ea typeface="Yu Gothic Medium" panose="020B0400000000000000" pitchFamily="34" charset="-128"/>
              </a:rPr>
              <a:t>』</a:t>
            </a:r>
            <a:r>
              <a:rPr kumimoji="0" lang="ja-JP" altLang="en-US" sz="2400" b="1">
                <a:solidFill>
                  <a:prstClr val="white"/>
                </a:solidFill>
                <a:latin typeface="Yu Gothic Medium" panose="020B0400000000000000" pitchFamily="34" charset="-128"/>
                <a:ea typeface="Yu Gothic Medium" panose="020B0400000000000000" pitchFamily="34" charset="-128"/>
              </a:rPr>
              <a:t>に相当します。</a:t>
            </a:r>
            <a:endParaRPr kumimoji="0" lang="ja-JP" altLang="en-US" sz="2400" b="1" dirty="0">
              <a:solidFill>
                <a:prstClr val="white"/>
              </a:solidFill>
              <a:latin typeface="Yu Gothic Medium" panose="020B0400000000000000" pitchFamily="34" charset="-128"/>
              <a:ea typeface="Yu Gothic Medium" panose="020B0400000000000000" pitchFamily="34" charset="-128"/>
            </a:endParaRPr>
          </a:p>
        </p:txBody>
      </p:sp>
      <p:sp>
        <p:nvSpPr>
          <p:cNvPr id="5" name="タイトル 4">
            <a:extLst>
              <a:ext uri="{FF2B5EF4-FFF2-40B4-BE49-F238E27FC236}">
                <a16:creationId xmlns:a16="http://schemas.microsoft.com/office/drawing/2014/main" id="{BFFC4F33-6AF9-694A-4426-6BDA5C7D654B}"/>
              </a:ext>
            </a:extLst>
          </p:cNvPr>
          <p:cNvSpPr>
            <a:spLocks noGrp="1"/>
          </p:cNvSpPr>
          <p:nvPr>
            <p:ph type="title"/>
          </p:nvPr>
        </p:nvSpPr>
        <p:spPr/>
        <p:txBody>
          <a:bodyPr>
            <a:normAutofit/>
          </a:bodyPr>
          <a:lstStyle/>
          <a:p>
            <a:pPr>
              <a:lnSpc>
                <a:spcPct val="130000"/>
              </a:lnSpc>
            </a:pPr>
            <a:r>
              <a:rPr lang="ja-JP" altLang="en-US"/>
              <a:t>児童発達支援管理責任者は、各部屋の</a:t>
            </a:r>
            <a:r>
              <a:rPr lang="en-US" altLang="ja-JP" dirty="0"/>
              <a:t>『</a:t>
            </a:r>
            <a:r>
              <a:rPr lang="ja-JP" altLang="en-US"/>
              <a:t>詳細設計</a:t>
            </a:r>
            <a:r>
              <a:rPr lang="en-US" altLang="ja-JP" dirty="0"/>
              <a:t>』</a:t>
            </a:r>
            <a:r>
              <a:rPr lang="ja-JP" altLang="en-US"/>
              <a:t>を担う</a:t>
            </a:r>
          </a:p>
        </p:txBody>
      </p:sp>
      <p:sp>
        <p:nvSpPr>
          <p:cNvPr id="6" name="角丸四角形 5">
            <a:extLst>
              <a:ext uri="{FF2B5EF4-FFF2-40B4-BE49-F238E27FC236}">
                <a16:creationId xmlns:a16="http://schemas.microsoft.com/office/drawing/2014/main" id="{0B3F0570-60D7-535C-3E1C-C8E4CBA92E9D}"/>
              </a:ext>
            </a:extLst>
          </p:cNvPr>
          <p:cNvSpPr/>
          <p:nvPr/>
        </p:nvSpPr>
        <p:spPr>
          <a:xfrm>
            <a:off x="6588224" y="1268761"/>
            <a:ext cx="2232248" cy="3600399"/>
          </a:xfrm>
          <a:prstGeom prst="roundRect">
            <a:avLst>
              <a:gd name="adj" fmla="val 18165"/>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600" b="1">
                <a:solidFill>
                  <a:schemeClr val="accent5">
                    <a:lumMod val="75000"/>
                  </a:schemeClr>
                </a:solidFill>
                <a:latin typeface="Yu Gothic Medium" panose="020B0400000000000000" pitchFamily="34" charset="-128"/>
                <a:ea typeface="Yu Gothic Medium" panose="020B0400000000000000" pitchFamily="34" charset="-128"/>
              </a:rPr>
              <a:t>実際の支援では</a:t>
            </a: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生活全体の方向性を踏まえて支援を検討</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事業所でどのような支援を行うかを具体化する。</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ja-JP" altLang="en-US" sz="1100" dirty="0">
              <a:solidFill>
                <a:schemeClr val="tx1"/>
              </a:solidFill>
              <a:latin typeface="Yu Gothic Medium" panose="020B0400000000000000" pitchFamily="34" charset="-128"/>
              <a:ea typeface="Yu Gothic Medium" panose="020B0400000000000000" pitchFamily="34" charset="-128"/>
            </a:endParaRPr>
          </a:p>
        </p:txBody>
      </p:sp>
      <p:sp>
        <p:nvSpPr>
          <p:cNvPr id="7" name="角丸四角形 6">
            <a:extLst>
              <a:ext uri="{FF2B5EF4-FFF2-40B4-BE49-F238E27FC236}">
                <a16:creationId xmlns:a16="http://schemas.microsoft.com/office/drawing/2014/main" id="{4AF931E3-A35D-04E4-314B-323515F76688}"/>
              </a:ext>
            </a:extLst>
          </p:cNvPr>
          <p:cNvSpPr/>
          <p:nvPr/>
        </p:nvSpPr>
        <p:spPr>
          <a:xfrm>
            <a:off x="4145223" y="1268761"/>
            <a:ext cx="2232248" cy="3600399"/>
          </a:xfrm>
          <a:prstGeom prst="roundRect">
            <a:avLst>
              <a:gd name="adj" fmla="val 18165"/>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lnSpc>
                <a:spcPct val="150000"/>
              </a:lnSpc>
              <a:spcBef>
                <a:spcPct val="0"/>
              </a:spcBef>
              <a:spcAft>
                <a:spcPct val="0"/>
              </a:spcAft>
            </a:pP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r>
              <a:rPr kumimoji="0" lang="ja-JP" altLang="en-US" sz="1600" b="1">
                <a:solidFill>
                  <a:schemeClr val="accent5">
                    <a:lumMod val="75000"/>
                  </a:schemeClr>
                </a:solidFill>
                <a:latin typeface="Yu Gothic Medium" panose="020B0400000000000000" pitchFamily="34" charset="-128"/>
                <a:ea typeface="Yu Gothic Medium" panose="020B0400000000000000" pitchFamily="34" charset="-128"/>
              </a:rPr>
              <a:t>家づくりに例えると</a:t>
            </a: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子ども部屋をどのような空間に？</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家具や収納の配置は？</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marL="285750" indent="-285750" eaLnBrk="0" fontAlgn="base" hangingPunct="0">
              <a:lnSpc>
                <a:spcPct val="150000"/>
              </a:lnSpc>
              <a:spcBef>
                <a:spcPct val="0"/>
              </a:spcBef>
              <a:spcAft>
                <a:spcPct val="0"/>
              </a:spcAft>
              <a:buClr>
                <a:schemeClr val="accent5"/>
              </a:buClr>
              <a:buFont typeface="Wingdings" pitchFamily="2" charset="2"/>
              <a:buChar char="l"/>
            </a:pPr>
            <a:r>
              <a:rPr kumimoji="0" lang="ja-JP" altLang="en-US" sz="1400">
                <a:solidFill>
                  <a:schemeClr val="tx1"/>
                </a:solidFill>
                <a:latin typeface="Yu Gothic Medium" panose="020B0400000000000000" pitchFamily="34" charset="-128"/>
                <a:ea typeface="Yu Gothic Medium" panose="020B0400000000000000" pitchFamily="34" charset="-128"/>
              </a:rPr>
              <a:t>本人が落ち着ける環境は？</a:t>
            </a:r>
            <a:endParaRPr kumimoji="0" lang="en-US" altLang="ja-JP" sz="1400" dirty="0">
              <a:solidFill>
                <a:schemeClr val="tx1"/>
              </a:solidFill>
              <a:latin typeface="Yu Gothic Medium" panose="020B0400000000000000" pitchFamily="34" charset="-128"/>
              <a:ea typeface="Yu Gothic Medium" panose="020B0400000000000000" pitchFamily="34" charset="-128"/>
            </a:endParaRPr>
          </a:p>
          <a:p>
            <a:pPr eaLnBrk="0" fontAlgn="base" hangingPunct="0">
              <a:lnSpc>
                <a:spcPct val="150000"/>
              </a:lnSpc>
              <a:spcBef>
                <a:spcPct val="0"/>
              </a:spcBef>
              <a:spcAft>
                <a:spcPct val="0"/>
              </a:spcAft>
            </a:pPr>
            <a:endParaRPr kumimoji="0" lang="ja-JP" altLang="en-US" sz="1100" dirty="0">
              <a:solidFill>
                <a:schemeClr val="tx1"/>
              </a:solidFill>
              <a:latin typeface="Yu Gothic Medium" panose="020B0400000000000000" pitchFamily="34" charset="-128"/>
              <a:ea typeface="Yu Gothic Medium" panose="020B0400000000000000" pitchFamily="34" charset="-128"/>
            </a:endParaRPr>
          </a:p>
        </p:txBody>
      </p:sp>
      <p:pic>
        <p:nvPicPr>
          <p:cNvPr id="9" name="Picture 2">
            <a:extLst>
              <a:ext uri="{FF2B5EF4-FFF2-40B4-BE49-F238E27FC236}">
                <a16:creationId xmlns:a16="http://schemas.microsoft.com/office/drawing/2014/main" id="{D9A1D0E9-70FE-D937-8ECD-126F55AD8CD1}"/>
              </a:ext>
            </a:extLst>
          </p:cNvPr>
          <p:cNvPicPr>
            <a:picLocks noChangeAspect="1"/>
          </p:cNvPicPr>
          <p:nvPr/>
        </p:nvPicPr>
        <p:blipFill>
          <a:blip r:embed="rId4" cstate="screen">
            <a:extLst>
              <a:ext uri="{28A0092B-C50C-407E-A947-70E740481C1C}">
                <a14:useLocalDpi xmlns:a14="http://schemas.microsoft.com/office/drawing/2010/main"/>
              </a:ext>
            </a:extLst>
          </a:blip>
          <a:srcRect l="83804" t="11360" r="10664" b="71306"/>
          <a:stretch>
            <a:fillRect/>
          </a:stretch>
        </p:blipFill>
        <p:spPr>
          <a:xfrm>
            <a:off x="7452320" y="1377550"/>
            <a:ext cx="504056" cy="695974"/>
          </a:xfrm>
          <a:prstGeom prst="rect">
            <a:avLst/>
          </a:prstGeom>
        </p:spPr>
      </p:pic>
      <p:pic>
        <p:nvPicPr>
          <p:cNvPr id="11" name="Picture 2">
            <a:extLst>
              <a:ext uri="{FF2B5EF4-FFF2-40B4-BE49-F238E27FC236}">
                <a16:creationId xmlns:a16="http://schemas.microsoft.com/office/drawing/2014/main" id="{0AFD0858-93AF-5342-A1B2-E5F79EFB8206}"/>
              </a:ext>
            </a:extLst>
          </p:cNvPr>
          <p:cNvPicPr>
            <a:picLocks noChangeAspect="1"/>
          </p:cNvPicPr>
          <p:nvPr/>
        </p:nvPicPr>
        <p:blipFill>
          <a:blip r:embed="rId3" cstate="screen">
            <a:extLst>
              <a:ext uri="{28A0092B-C50C-407E-A947-70E740481C1C}">
                <a14:useLocalDpi xmlns:a14="http://schemas.microsoft.com/office/drawing/2010/main"/>
              </a:ext>
            </a:extLst>
          </a:blip>
          <a:srcRect l="59495" t="14078" r="33391" b="71637"/>
          <a:stretch>
            <a:fillRect/>
          </a:stretch>
        </p:blipFill>
        <p:spPr>
          <a:xfrm>
            <a:off x="4906011" y="1509219"/>
            <a:ext cx="648072" cy="576064"/>
          </a:xfrm>
          <a:prstGeom prst="rect">
            <a:avLst/>
          </a:prstGeom>
        </p:spPr>
      </p:pic>
    </p:spTree>
    <p:extLst>
      <p:ext uri="{BB962C8B-B14F-4D97-AF65-F5344CB8AC3E}">
        <p14:creationId xmlns:p14="http://schemas.microsoft.com/office/powerpoint/2010/main" val="59800629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C70EA-39E5-13F0-9A50-0794CF2B7D3B}"/>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56EDAEF9-32D4-24BC-4EC5-18AA7D82C22A}"/>
              </a:ext>
            </a:extLst>
          </p:cNvPr>
          <p:cNvSpPr>
            <a:spLocks noGrp="1"/>
          </p:cNvSpPr>
          <p:nvPr>
            <p:ph type="title"/>
          </p:nvPr>
        </p:nvSpPr>
        <p:spPr/>
        <p:txBody>
          <a:bodyPr>
            <a:normAutofit/>
          </a:bodyPr>
          <a:lstStyle/>
          <a:p>
            <a:r>
              <a:rPr lang="ja-JP" altLang="en-US"/>
              <a:t>両者の役割と視点の比較</a:t>
            </a:r>
          </a:p>
        </p:txBody>
      </p:sp>
      <p:graphicFrame>
        <p:nvGraphicFramePr>
          <p:cNvPr id="5" name="表 4">
            <a:extLst>
              <a:ext uri="{FF2B5EF4-FFF2-40B4-BE49-F238E27FC236}">
                <a16:creationId xmlns:a16="http://schemas.microsoft.com/office/drawing/2014/main" id="{87F18F24-9400-9C9A-9EDB-4B7C4657CF14}"/>
              </a:ext>
            </a:extLst>
          </p:cNvPr>
          <p:cNvGraphicFramePr>
            <a:graphicFrameLocks noGrp="1"/>
          </p:cNvGraphicFramePr>
          <p:nvPr>
            <p:extLst>
              <p:ext uri="{D42A27DB-BD31-4B8C-83A1-F6EECF244321}">
                <p14:modId xmlns:p14="http://schemas.microsoft.com/office/powerpoint/2010/main" val="538723888"/>
              </p:ext>
            </p:extLst>
          </p:nvPr>
        </p:nvGraphicFramePr>
        <p:xfrm>
          <a:off x="611560" y="908720"/>
          <a:ext cx="8075241" cy="5112568"/>
        </p:xfrm>
        <a:graphic>
          <a:graphicData uri="http://schemas.openxmlformats.org/drawingml/2006/table">
            <a:tbl>
              <a:tblPr firstRow="1" bandRow="1">
                <a:tableStyleId>{5C22544A-7EE6-4342-B048-85BDC9FD1C3A}</a:tableStyleId>
              </a:tblPr>
              <a:tblGrid>
                <a:gridCol w="1440160">
                  <a:extLst>
                    <a:ext uri="{9D8B030D-6E8A-4147-A177-3AD203B41FA5}">
                      <a16:colId xmlns:a16="http://schemas.microsoft.com/office/drawing/2014/main" val="382379297"/>
                    </a:ext>
                  </a:extLst>
                </a:gridCol>
                <a:gridCol w="3096344">
                  <a:extLst>
                    <a:ext uri="{9D8B030D-6E8A-4147-A177-3AD203B41FA5}">
                      <a16:colId xmlns:a16="http://schemas.microsoft.com/office/drawing/2014/main" val="1398766520"/>
                    </a:ext>
                  </a:extLst>
                </a:gridCol>
                <a:gridCol w="3538737">
                  <a:extLst>
                    <a:ext uri="{9D8B030D-6E8A-4147-A177-3AD203B41FA5}">
                      <a16:colId xmlns:a16="http://schemas.microsoft.com/office/drawing/2014/main" val="553687554"/>
                    </a:ext>
                  </a:extLst>
                </a:gridCol>
              </a:tblGrid>
              <a:tr h="869484">
                <a:tc>
                  <a:txBody>
                    <a:bodyPr/>
                    <a:lstStyle/>
                    <a:p>
                      <a:pPr algn="ctr"/>
                      <a:endParaRPr kumimoji="1" lang="ja-JP" altLang="en-US" sz="2000" b="1" i="0">
                        <a:latin typeface="Yu Gothic Medium" panose="020B0400000000000000" pitchFamily="34" charset="-128"/>
                        <a:ea typeface="Yu Gothic Medium" panose="020B0400000000000000" pitchFamily="34"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tc>
                  <a:txBody>
                    <a:bodyPr/>
                    <a:lstStyle/>
                    <a:p>
                      <a:pPr algn="ctr"/>
                      <a:r>
                        <a:rPr kumimoji="1" lang="ja-JP" altLang="en-US" sz="2000" b="1" i="0">
                          <a:latin typeface="Yu Gothic Medium" panose="020B0400000000000000" pitchFamily="34" charset="-128"/>
                          <a:ea typeface="Yu Gothic Medium" panose="020B0400000000000000" pitchFamily="34" charset="-128"/>
                        </a:rPr>
                        <a:t>相談支援専門員</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tc>
                  <a:txBody>
                    <a:bodyPr/>
                    <a:lstStyle/>
                    <a:p>
                      <a:pPr algn="ctr"/>
                      <a:r>
                        <a:rPr kumimoji="1" lang="ja-JP" altLang="en-US" sz="2000" b="1" i="0">
                          <a:latin typeface="Yu Gothic Medium" panose="020B0400000000000000" pitchFamily="34" charset="-128"/>
                          <a:ea typeface="Yu Gothic Medium" panose="020B0400000000000000" pitchFamily="34" charset="-128"/>
                        </a:rPr>
                        <a:t>児童発達支援管理責任者</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839664102"/>
                  </a:ext>
                </a:extLst>
              </a:tr>
              <a:tr h="1060771">
                <a:tc>
                  <a:txBody>
                    <a:bodyPr/>
                    <a:lstStyle/>
                    <a:p>
                      <a:pPr algn="ctr"/>
                      <a:r>
                        <a:rPr kumimoji="1" lang="ja-JP" altLang="en-US" sz="1800" b="1" i="0">
                          <a:solidFill>
                            <a:schemeClr val="accent5">
                              <a:lumMod val="75000"/>
                            </a:schemeClr>
                          </a:solidFill>
                          <a:latin typeface="Yu Gothic Medium" panose="020B0400000000000000" pitchFamily="34" charset="-128"/>
                          <a:ea typeface="Yu Gothic Medium" panose="020B0400000000000000" pitchFamily="34" charset="-128"/>
                        </a:rPr>
                        <a:t>視点</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kumimoji="1" lang="ja-JP" altLang="en-US" sz="2400" b="0" i="0">
                          <a:latin typeface="Yu Gothic Medium" panose="020B0400000000000000" pitchFamily="34" charset="-128"/>
                          <a:ea typeface="Yu Gothic Medium" panose="020B0400000000000000" pitchFamily="34" charset="-128"/>
                        </a:rPr>
                        <a:t>家全体</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kumimoji="1" lang="ja-JP" altLang="en-US" sz="2400" b="0" i="0">
                          <a:latin typeface="Yu Gothic Medium" panose="020B0400000000000000" pitchFamily="34" charset="-128"/>
                          <a:ea typeface="Yu Gothic Medium" panose="020B0400000000000000" pitchFamily="34" charset="-128"/>
                        </a:rPr>
                        <a:t>各部屋</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50002272"/>
                  </a:ext>
                </a:extLst>
              </a:tr>
              <a:tr h="1060771">
                <a:tc>
                  <a:txBody>
                    <a:bodyPr/>
                    <a:lstStyle/>
                    <a:p>
                      <a:pPr algn="ctr"/>
                      <a:r>
                        <a:rPr kumimoji="1" lang="ja-JP" altLang="en-US" sz="1800" b="1" i="0">
                          <a:solidFill>
                            <a:schemeClr val="accent5">
                              <a:lumMod val="75000"/>
                            </a:schemeClr>
                          </a:solidFill>
                          <a:latin typeface="Yu Gothic Medium" panose="020B0400000000000000" pitchFamily="34" charset="-128"/>
                          <a:ea typeface="Yu Gothic Medium" panose="020B0400000000000000" pitchFamily="34" charset="-128"/>
                        </a:rPr>
                        <a:t>役割</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kumimoji="1" lang="ja-JP" altLang="en-US" sz="2400" b="0" i="0">
                          <a:latin typeface="Yu Gothic Medium" panose="020B0400000000000000" pitchFamily="34" charset="-128"/>
                          <a:ea typeface="Yu Gothic Medium" panose="020B0400000000000000" pitchFamily="34" charset="-128"/>
                        </a:rPr>
                        <a:t>基本設計</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kumimoji="1" lang="ja-JP" altLang="en-US" sz="2400" b="0" i="0">
                          <a:latin typeface="Yu Gothic Medium" panose="020B0400000000000000" pitchFamily="34" charset="-128"/>
                          <a:ea typeface="Yu Gothic Medium" panose="020B0400000000000000" pitchFamily="34" charset="-128"/>
                        </a:rPr>
                        <a:t>詳細設計</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12683083"/>
                  </a:ext>
                </a:extLst>
              </a:tr>
              <a:tr h="1060771">
                <a:tc>
                  <a:txBody>
                    <a:bodyPr/>
                    <a:lstStyle/>
                    <a:p>
                      <a:pPr algn="ctr"/>
                      <a:r>
                        <a:rPr kumimoji="1" lang="ja-JP" altLang="en-US" sz="1800" b="1" i="0">
                          <a:solidFill>
                            <a:schemeClr val="accent5">
                              <a:lumMod val="75000"/>
                            </a:schemeClr>
                          </a:solidFill>
                          <a:latin typeface="Yu Gothic Medium" panose="020B0400000000000000" pitchFamily="34" charset="-128"/>
                          <a:ea typeface="Yu Gothic Medium" panose="020B0400000000000000" pitchFamily="34" charset="-128"/>
                        </a:rPr>
                        <a:t>検討内容</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20000"/>
                        </a:lnSpc>
                      </a:pPr>
                      <a:r>
                        <a:rPr kumimoji="1" lang="ja-JP" altLang="en-US" sz="1800" b="0" i="0">
                          <a:latin typeface="Yu Gothic Medium" panose="020B0400000000000000" pitchFamily="34" charset="-128"/>
                          <a:ea typeface="Yu Gothic Medium" panose="020B0400000000000000" pitchFamily="34" charset="-128"/>
                        </a:rPr>
                        <a:t>本人・家族の望む暮らし、生活全体の方向性</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ct val="120000"/>
                        </a:lnSpc>
                      </a:pPr>
                      <a:r>
                        <a:rPr kumimoji="1" lang="ja-JP" altLang="en-US" sz="1800" b="0" i="0">
                          <a:latin typeface="Yu Gothic Medium" panose="020B0400000000000000" pitchFamily="34" charset="-128"/>
                          <a:ea typeface="Yu Gothic Medium" panose="020B0400000000000000" pitchFamily="34" charset="-128"/>
                        </a:rPr>
                        <a:t>事業所での具体的な支援、環境整備</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77322282"/>
                  </a:ext>
                </a:extLst>
              </a:tr>
              <a:tr h="1060771">
                <a:tc>
                  <a:txBody>
                    <a:bodyPr/>
                    <a:lstStyle/>
                    <a:p>
                      <a:pPr algn="ctr"/>
                      <a:r>
                        <a:rPr kumimoji="1" lang="ja-JP" altLang="en-US" sz="1800" b="1" i="0">
                          <a:solidFill>
                            <a:schemeClr val="accent5">
                              <a:lumMod val="75000"/>
                            </a:schemeClr>
                          </a:solidFill>
                          <a:latin typeface="Yu Gothic Medium" panose="020B0400000000000000" pitchFamily="34" charset="-128"/>
                          <a:ea typeface="Yu Gothic Medium" panose="020B0400000000000000" pitchFamily="34" charset="-128"/>
                        </a:rPr>
                        <a:t>該当する</a:t>
                      </a:r>
                      <a:endParaRPr kumimoji="1" lang="en-US" altLang="ja-JP" sz="1800" b="1" i="0" dirty="0">
                        <a:solidFill>
                          <a:schemeClr val="accent5">
                            <a:lumMod val="75000"/>
                          </a:schemeClr>
                        </a:solidFill>
                        <a:latin typeface="Yu Gothic Medium" panose="020B0400000000000000" pitchFamily="34" charset="-128"/>
                        <a:ea typeface="Yu Gothic Medium" panose="020B0400000000000000" pitchFamily="34" charset="-128"/>
                      </a:endParaRPr>
                    </a:p>
                    <a:p>
                      <a:pPr algn="ctr"/>
                      <a:r>
                        <a:rPr kumimoji="1" lang="ja-JP" altLang="en-US" sz="1800" b="1" i="0">
                          <a:solidFill>
                            <a:schemeClr val="accent5">
                              <a:lumMod val="75000"/>
                            </a:schemeClr>
                          </a:solidFill>
                          <a:latin typeface="Yu Gothic Medium" panose="020B0400000000000000" pitchFamily="34" charset="-128"/>
                          <a:ea typeface="Yu Gothic Medium" panose="020B0400000000000000" pitchFamily="34" charset="-128"/>
                        </a:rPr>
                        <a:t>計画</a:t>
                      </a: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20000"/>
                        </a:lnSpc>
                      </a:pPr>
                      <a:r>
                        <a:rPr kumimoji="1" lang="ja-JP" altLang="en-US" sz="1800" b="0" i="0">
                          <a:latin typeface="Yu Gothic Medium" panose="020B0400000000000000" pitchFamily="34" charset="-128"/>
                          <a:ea typeface="Yu Gothic Medium" panose="020B0400000000000000" pitchFamily="34" charset="-128"/>
                        </a:rPr>
                        <a:t>障害児支援利用計画</a:t>
                      </a:r>
                      <a:endParaRPr kumimoji="1" lang="en-US" altLang="ja-JP" sz="1800" b="0" i="0" dirty="0">
                        <a:latin typeface="Yu Gothic Medium" panose="020B0400000000000000" pitchFamily="34" charset="-128"/>
                        <a:ea typeface="Yu Gothic Medium" panose="020B0400000000000000" pitchFamily="34" charset="-128"/>
                      </a:endParaRPr>
                    </a:p>
                    <a:p>
                      <a:pPr algn="ctr">
                        <a:lnSpc>
                          <a:spcPct val="120000"/>
                        </a:lnSpc>
                      </a:pPr>
                      <a:r>
                        <a:rPr kumimoji="1" lang="ja-JP" altLang="en-US" sz="1800" b="0" i="0">
                          <a:latin typeface="Yu Gothic Medium" panose="020B0400000000000000" pitchFamily="34" charset="-128"/>
                          <a:ea typeface="Yu Gothic Medium" panose="020B0400000000000000" pitchFamily="34" charset="-128"/>
                        </a:rPr>
                        <a:t>サービス等利用計画</a:t>
                      </a: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kumimoji="1" lang="ja-JP" altLang="en-US" sz="1800" b="0" i="0">
                          <a:latin typeface="Yu Gothic Medium" panose="020B0400000000000000" pitchFamily="34" charset="-128"/>
                          <a:ea typeface="Yu Gothic Medium" panose="020B0400000000000000" pitchFamily="34" charset="-128"/>
                        </a:rPr>
                        <a:t>個別支援計画</a:t>
                      </a:r>
                    </a:p>
                  </a:txBody>
                  <a:tcPr anchor="ctr">
                    <a:lnL w="12700" cmpd="sng">
                      <a:noFill/>
                    </a:lnL>
                    <a:lnR w="12700" cmpd="sng">
                      <a:noFill/>
                    </a:lnR>
                    <a:lnT w="12700" cmpd="sng">
                      <a:noFill/>
                    </a:lnT>
                    <a:lnB w="12700" cap="flat" cmpd="sng" algn="ctr">
                      <a:solidFill>
                        <a:srgbClr val="51B0A2"/>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248193308"/>
                  </a:ext>
                </a:extLst>
              </a:tr>
            </a:tbl>
          </a:graphicData>
        </a:graphic>
      </p:graphicFrame>
    </p:spTree>
    <p:extLst>
      <p:ext uri="{BB962C8B-B14F-4D97-AF65-F5344CB8AC3E}">
        <p14:creationId xmlns:p14="http://schemas.microsoft.com/office/powerpoint/2010/main" val="379673361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D1A79-45EA-75A8-E9E0-12D150D8E9A0}"/>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1FD1497C-C3CE-6A0A-5307-822D414C4308}"/>
              </a:ext>
            </a:extLst>
          </p:cNvPr>
          <p:cNvSpPr>
            <a:spLocks noGrp="1"/>
          </p:cNvSpPr>
          <p:nvPr>
            <p:ph type="title"/>
          </p:nvPr>
        </p:nvSpPr>
        <p:spPr/>
        <p:txBody>
          <a:bodyPr>
            <a:normAutofit/>
          </a:bodyPr>
          <a:lstStyle/>
          <a:p>
            <a:r>
              <a:rPr lang="ja-JP" altLang="en-US"/>
              <a:t>基本設計と詳細設計は</a:t>
            </a:r>
            <a:r>
              <a:rPr lang="en-US" altLang="ja-JP" dirty="0"/>
              <a:t>『</a:t>
            </a:r>
            <a:r>
              <a:rPr lang="ja-JP" altLang="en-US"/>
              <a:t>双方向</a:t>
            </a:r>
            <a:r>
              <a:rPr lang="en-US" altLang="ja-JP" dirty="0"/>
              <a:t>』</a:t>
            </a:r>
            <a:r>
              <a:rPr lang="ja-JP" altLang="en-US"/>
              <a:t>に影響する</a:t>
            </a:r>
          </a:p>
        </p:txBody>
      </p:sp>
      <p:pic>
        <p:nvPicPr>
          <p:cNvPr id="7" name="図 6">
            <a:extLst>
              <a:ext uri="{FF2B5EF4-FFF2-40B4-BE49-F238E27FC236}">
                <a16:creationId xmlns:a16="http://schemas.microsoft.com/office/drawing/2014/main" id="{1E3C6436-E1BE-010E-4CE8-E92A5F800B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340768"/>
            <a:ext cx="9137035" cy="4104456"/>
          </a:xfrm>
          <a:prstGeom prst="rect">
            <a:avLst/>
          </a:prstGeom>
        </p:spPr>
      </p:pic>
    </p:spTree>
    <p:extLst>
      <p:ext uri="{BB962C8B-B14F-4D97-AF65-F5344CB8AC3E}">
        <p14:creationId xmlns:p14="http://schemas.microsoft.com/office/powerpoint/2010/main" val="415078139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C0E88-0B32-B54B-2EAA-532CAED2E78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B0471C5-A432-26B3-C617-3C6076B8B23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010129" y="404664"/>
            <a:ext cx="7123737" cy="3199543"/>
          </a:xfrm>
          <a:prstGeom prst="rect">
            <a:avLst/>
          </a:prstGeom>
        </p:spPr>
      </p:pic>
      <p:sp>
        <p:nvSpPr>
          <p:cNvPr id="2" name="テキスト ボックス 1">
            <a:extLst>
              <a:ext uri="{FF2B5EF4-FFF2-40B4-BE49-F238E27FC236}">
                <a16:creationId xmlns:a16="http://schemas.microsoft.com/office/drawing/2014/main" id="{15973972-51A1-418E-91AC-D864A10963AD}"/>
              </a:ext>
            </a:extLst>
          </p:cNvPr>
          <p:cNvSpPr txBox="1"/>
          <p:nvPr/>
        </p:nvSpPr>
        <p:spPr>
          <a:xfrm>
            <a:off x="794105" y="3592777"/>
            <a:ext cx="7555783" cy="2453877"/>
          </a:xfrm>
          <a:prstGeom prst="rect">
            <a:avLst/>
          </a:prstGeom>
          <a:noFill/>
        </p:spPr>
        <p:txBody>
          <a:bodyPr wrap="square" rtlCol="0">
            <a:spAutoFit/>
          </a:bodyPr>
          <a:lstStyle/>
          <a:p>
            <a:pPr algn="ctr">
              <a:lnSpc>
                <a:spcPct val="140000"/>
              </a:lnSpc>
            </a:pPr>
            <a:r>
              <a:rPr lang="ja-JP" altLang="en-US" sz="2800" b="1">
                <a:latin typeface="Yu Gothic Medium" panose="020B0400000000000000" pitchFamily="34" charset="-128"/>
                <a:ea typeface="Yu Gothic Medium" panose="020B0400000000000000" pitchFamily="34" charset="-128"/>
              </a:rPr>
              <a:t>大切なのは、</a:t>
            </a:r>
            <a:endParaRPr lang="en-US" altLang="ja-JP" sz="2800" b="1" dirty="0">
              <a:latin typeface="Yu Gothic Medium" panose="020B0400000000000000" pitchFamily="34" charset="-128"/>
              <a:ea typeface="Yu Gothic Medium" panose="020B0400000000000000" pitchFamily="34" charset="-128"/>
            </a:endParaRPr>
          </a:p>
          <a:p>
            <a:pPr algn="ctr">
              <a:lnSpc>
                <a:spcPct val="140000"/>
              </a:lnSpc>
            </a:pPr>
            <a:r>
              <a:rPr lang="ja-JP" altLang="en-US" sz="2800" b="1">
                <a:solidFill>
                  <a:schemeClr val="accent5">
                    <a:lumMod val="75000"/>
                  </a:schemeClr>
                </a:solidFill>
                <a:latin typeface="Yu Gothic Medium" panose="020B0400000000000000" pitchFamily="34" charset="-128"/>
                <a:ea typeface="Yu Gothic Medium" panose="020B0400000000000000" pitchFamily="34" charset="-128"/>
              </a:rPr>
              <a:t>異なる視点</a:t>
            </a:r>
            <a:r>
              <a:rPr lang="ja-JP" altLang="en-US" sz="2800" b="1">
                <a:latin typeface="Yu Gothic Medium" panose="020B0400000000000000" pitchFamily="34" charset="-128"/>
                <a:ea typeface="Yu Gothic Medium" panose="020B0400000000000000" pitchFamily="34" charset="-128"/>
              </a:rPr>
              <a:t>を持つ</a:t>
            </a:r>
            <a:r>
              <a:rPr lang="ja-JP" altLang="en-US" sz="2800" b="1">
                <a:solidFill>
                  <a:schemeClr val="accent5">
                    <a:lumMod val="75000"/>
                  </a:schemeClr>
                </a:solidFill>
                <a:latin typeface="Yu Gothic Medium" panose="020B0400000000000000" pitchFamily="34" charset="-128"/>
                <a:ea typeface="Yu Gothic Medium" panose="020B0400000000000000" pitchFamily="34" charset="-128"/>
              </a:rPr>
              <a:t>専門職</a:t>
            </a:r>
            <a:r>
              <a:rPr lang="ja-JP" altLang="en-US" sz="2800" b="1">
                <a:latin typeface="Yu Gothic Medium" panose="020B0400000000000000" pitchFamily="34" charset="-128"/>
                <a:ea typeface="Yu Gothic Medium" panose="020B0400000000000000" pitchFamily="34" charset="-128"/>
              </a:rPr>
              <a:t>が、</a:t>
            </a:r>
            <a:endParaRPr lang="en-US" altLang="ja-JP" sz="2800" b="1" dirty="0">
              <a:latin typeface="Yu Gothic Medium" panose="020B0400000000000000" pitchFamily="34" charset="-128"/>
              <a:ea typeface="Yu Gothic Medium" panose="020B0400000000000000" pitchFamily="34" charset="-128"/>
            </a:endParaRPr>
          </a:p>
          <a:p>
            <a:pPr algn="ctr">
              <a:lnSpc>
                <a:spcPct val="140000"/>
              </a:lnSpc>
            </a:pPr>
            <a:r>
              <a:rPr lang="ja-JP" altLang="en-US" sz="2800" b="1">
                <a:solidFill>
                  <a:schemeClr val="accent5">
                    <a:lumMod val="75000"/>
                  </a:schemeClr>
                </a:solidFill>
                <a:latin typeface="Yu Gothic Medium" panose="020B0400000000000000" pitchFamily="34" charset="-128"/>
                <a:ea typeface="Yu Gothic Medium" panose="020B0400000000000000" pitchFamily="34" charset="-128"/>
              </a:rPr>
              <a:t>互いの見立て</a:t>
            </a:r>
            <a:r>
              <a:rPr lang="ja-JP" altLang="en-US" sz="2800" b="1">
                <a:latin typeface="Yu Gothic Medium" panose="020B0400000000000000" pitchFamily="34" charset="-128"/>
                <a:ea typeface="Yu Gothic Medium" panose="020B0400000000000000" pitchFamily="34" charset="-128"/>
              </a:rPr>
              <a:t>や</a:t>
            </a:r>
            <a:r>
              <a:rPr lang="ja-JP" altLang="en-US" sz="2800" b="1">
                <a:solidFill>
                  <a:schemeClr val="accent5">
                    <a:lumMod val="75000"/>
                  </a:schemeClr>
                </a:solidFill>
                <a:latin typeface="Yu Gothic Medium" panose="020B0400000000000000" pitchFamily="34" charset="-128"/>
                <a:ea typeface="Yu Gothic Medium" panose="020B0400000000000000" pitchFamily="34" charset="-128"/>
              </a:rPr>
              <a:t>情報</a:t>
            </a:r>
            <a:r>
              <a:rPr lang="ja-JP" altLang="en-US" sz="2800" b="1">
                <a:latin typeface="Yu Gothic Medium" panose="020B0400000000000000" pitchFamily="34" charset="-128"/>
                <a:ea typeface="Yu Gothic Medium" panose="020B0400000000000000" pitchFamily="34" charset="-128"/>
              </a:rPr>
              <a:t>を持ち寄り、</a:t>
            </a:r>
            <a:endParaRPr lang="en-US" altLang="ja-JP" sz="2800" b="1" dirty="0">
              <a:latin typeface="Yu Gothic Medium" panose="020B0400000000000000" pitchFamily="34" charset="-128"/>
              <a:ea typeface="Yu Gothic Medium" panose="020B0400000000000000" pitchFamily="34" charset="-128"/>
            </a:endParaRPr>
          </a:p>
          <a:p>
            <a:pPr algn="ctr">
              <a:lnSpc>
                <a:spcPct val="140000"/>
              </a:lnSpc>
            </a:pPr>
            <a:r>
              <a:rPr lang="ja-JP" altLang="en-US" sz="2800" b="1">
                <a:solidFill>
                  <a:schemeClr val="accent5">
                    <a:lumMod val="75000"/>
                  </a:schemeClr>
                </a:solidFill>
                <a:latin typeface="Yu Gothic Medium" panose="020B0400000000000000" pitchFamily="34" charset="-128"/>
                <a:ea typeface="Yu Gothic Medium" panose="020B0400000000000000" pitchFamily="34" charset="-128"/>
              </a:rPr>
              <a:t>同じ方向</a:t>
            </a:r>
            <a:r>
              <a:rPr lang="ja-JP" altLang="en-US" sz="2800" b="1">
                <a:latin typeface="Yu Gothic Medium" panose="020B0400000000000000" pitchFamily="34" charset="-128"/>
                <a:ea typeface="Yu Gothic Medium" panose="020B0400000000000000" pitchFamily="34" charset="-128"/>
              </a:rPr>
              <a:t>を目指して設計をすり合わせること</a:t>
            </a:r>
            <a:endParaRPr kumimoji="1" lang="en-US" altLang="ja-JP" sz="2800" b="1"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5045490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B8B65-DE1F-4545-329F-13F938F73A6B}"/>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3AF889E4-0E81-BB5A-95C1-58763F2A8FC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15516" y="1700808"/>
            <a:ext cx="8712968" cy="4455189"/>
          </a:xfrm>
          <a:prstGeom prst="rect">
            <a:avLst/>
          </a:prstGeom>
        </p:spPr>
      </p:pic>
      <p:sp>
        <p:nvSpPr>
          <p:cNvPr id="3" name="テキスト ボックス 2">
            <a:extLst>
              <a:ext uri="{FF2B5EF4-FFF2-40B4-BE49-F238E27FC236}">
                <a16:creationId xmlns:a16="http://schemas.microsoft.com/office/drawing/2014/main" id="{8EB53004-6AB1-F3B9-DF6B-D26BBB1F1F1C}"/>
              </a:ext>
            </a:extLst>
          </p:cNvPr>
          <p:cNvSpPr txBox="1"/>
          <p:nvPr/>
        </p:nvSpPr>
        <p:spPr>
          <a:xfrm>
            <a:off x="215516" y="188640"/>
            <a:ext cx="8349117" cy="1273105"/>
          </a:xfrm>
          <a:prstGeom prst="rect">
            <a:avLst/>
          </a:prstGeom>
          <a:noFill/>
        </p:spPr>
        <p:txBody>
          <a:bodyPr wrap="square" rtlCol="0">
            <a:spAutoFit/>
          </a:bodyPr>
          <a:lstStyle/>
          <a:p>
            <a:pPr>
              <a:lnSpc>
                <a:spcPct val="140000"/>
              </a:lnSpc>
            </a:pPr>
            <a:r>
              <a:rPr kumimoji="1" lang="ja-JP" altLang="en-US" sz="2800" b="1">
                <a:solidFill>
                  <a:schemeClr val="accent5">
                    <a:lumMod val="75000"/>
                  </a:schemeClr>
                </a:solidFill>
                <a:latin typeface="Yu Gothic Medium" panose="020B0400000000000000" pitchFamily="34" charset="-128"/>
                <a:ea typeface="Yu Gothic Medium" panose="020B0400000000000000" pitchFamily="34" charset="-128"/>
              </a:rPr>
              <a:t>支援は</a:t>
            </a:r>
            <a:r>
              <a:rPr kumimoji="1" lang="en-US" altLang="ja-JP" sz="2800" b="1" dirty="0">
                <a:solidFill>
                  <a:schemeClr val="accent5">
                    <a:lumMod val="75000"/>
                  </a:schemeClr>
                </a:solidFill>
                <a:latin typeface="Yu Gothic Medium" panose="020B0400000000000000" pitchFamily="34" charset="-128"/>
                <a:ea typeface="Yu Gothic Medium" panose="020B0400000000000000" pitchFamily="34" charset="-128"/>
              </a:rPr>
              <a:t>『</a:t>
            </a:r>
            <a:r>
              <a:rPr kumimoji="1" lang="ja-JP" altLang="en-US" sz="2800" b="1">
                <a:solidFill>
                  <a:schemeClr val="accent5">
                    <a:lumMod val="75000"/>
                  </a:schemeClr>
                </a:solidFill>
                <a:latin typeface="Yu Gothic Medium" panose="020B0400000000000000" pitchFamily="34" charset="-128"/>
                <a:ea typeface="Yu Gothic Medium" panose="020B0400000000000000" pitchFamily="34" charset="-128"/>
              </a:rPr>
              <a:t>リフォーム</a:t>
            </a:r>
            <a:r>
              <a:rPr kumimoji="1" lang="en-US" altLang="ja-JP" sz="2800" b="1" dirty="0">
                <a:solidFill>
                  <a:schemeClr val="accent5">
                    <a:lumMod val="75000"/>
                  </a:schemeClr>
                </a:solidFill>
                <a:latin typeface="Yu Gothic Medium" panose="020B0400000000000000" pitchFamily="34" charset="-128"/>
                <a:ea typeface="Yu Gothic Medium" panose="020B0400000000000000" pitchFamily="34" charset="-128"/>
              </a:rPr>
              <a:t>』</a:t>
            </a:r>
            <a:r>
              <a:rPr kumimoji="1" lang="ja-JP" altLang="en-US" sz="2800" b="1">
                <a:solidFill>
                  <a:schemeClr val="accent5">
                    <a:lumMod val="75000"/>
                  </a:schemeClr>
                </a:solidFill>
                <a:latin typeface="Yu Gothic Medium" panose="020B0400000000000000" pitchFamily="34" charset="-128"/>
                <a:ea typeface="Yu Gothic Medium" panose="020B0400000000000000" pitchFamily="34" charset="-128"/>
              </a:rPr>
              <a:t>を繰り返しながら育てるもの</a:t>
            </a:r>
            <a:endParaRPr kumimoji="1" lang="en-US" altLang="ja-JP" sz="2800" b="1" dirty="0">
              <a:solidFill>
                <a:schemeClr val="accent5">
                  <a:lumMod val="75000"/>
                </a:schemeClr>
              </a:solidFill>
              <a:latin typeface="Yu Gothic Medium" panose="020B0400000000000000" pitchFamily="34" charset="-128"/>
              <a:ea typeface="Yu Gothic Medium" panose="020B0400000000000000" pitchFamily="34" charset="-128"/>
            </a:endParaRPr>
          </a:p>
          <a:p>
            <a:pPr>
              <a:lnSpc>
                <a:spcPct val="140000"/>
              </a:lnSpc>
            </a:pPr>
            <a:r>
              <a:rPr lang="ja-JP" altLang="en-US" sz="1400">
                <a:latin typeface="Yu Gothic Medium" panose="020B0400000000000000" pitchFamily="34" charset="-128"/>
                <a:ea typeface="Yu Gothic Medium" panose="020B0400000000000000" pitchFamily="34" charset="-128"/>
              </a:rPr>
              <a:t>家は一度完成したら終わりではありません。子どもの成長や家族構成の変化などに合わせて、現在の暮らしに合うよう「リフォーム」が必要です。</a:t>
            </a:r>
            <a:endParaRPr kumimoji="1" lang="ja-JP" altLang="en-US" sz="200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96033528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コンテンツ プレースホルダ 3"/>
          <p:cNvGraphicFramePr>
            <a:graphicFrameLocks noGrp="1"/>
          </p:cNvGraphicFramePr>
          <p:nvPr>
            <p:ph idx="4294967295"/>
          </p:nvPr>
        </p:nvGraphicFramePr>
        <p:xfrm>
          <a:off x="990600" y="1052513"/>
          <a:ext cx="8153400" cy="44958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正方形/長方形 2"/>
          <p:cNvSpPr/>
          <p:nvPr/>
        </p:nvSpPr>
        <p:spPr>
          <a:xfrm>
            <a:off x="251520" y="2420888"/>
            <a:ext cx="5328592" cy="3691397"/>
          </a:xfrm>
          <a:prstGeom prst="rect">
            <a:avLst/>
          </a:prstGeom>
          <a:solidFill>
            <a:schemeClr val="accent6">
              <a:lumMod val="40000"/>
              <a:lumOff val="60000"/>
            </a:schemeClr>
          </a:solidFill>
          <a:ln w="6350">
            <a:no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ja-JP" altLang="en-US" dirty="0">
              <a:solidFill>
                <a:prstClr val="black"/>
              </a:solidFill>
              <a:latin typeface="Yu Gothic Medium" panose="020B0400000000000000" pitchFamily="34" charset="-128"/>
              <a:ea typeface="Yu Gothic Medium" panose="020B0400000000000000" pitchFamily="34" charset="-128"/>
            </a:endParaRPr>
          </a:p>
        </p:txBody>
      </p:sp>
      <p:sp>
        <p:nvSpPr>
          <p:cNvPr id="13" name="正方形/長方形 12"/>
          <p:cNvSpPr/>
          <p:nvPr/>
        </p:nvSpPr>
        <p:spPr>
          <a:xfrm>
            <a:off x="3563888" y="2403197"/>
            <a:ext cx="5328592" cy="3691397"/>
          </a:xfrm>
          <a:prstGeom prst="rect">
            <a:avLst/>
          </a:prstGeom>
          <a:solidFill>
            <a:schemeClr val="accent5">
              <a:lumMod val="40000"/>
              <a:lumOff val="60000"/>
              <a:alpha val="66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black"/>
              </a:solidFill>
              <a:latin typeface="Yu Gothic Medium" panose="020B0400000000000000" pitchFamily="34" charset="-128"/>
              <a:ea typeface="Yu Gothic Medium" panose="020B0400000000000000" pitchFamily="34" charset="-128"/>
            </a:endParaRPr>
          </a:p>
        </p:txBody>
      </p:sp>
      <p:sp>
        <p:nvSpPr>
          <p:cNvPr id="14" name="正方形/長方形 13"/>
          <p:cNvSpPr/>
          <p:nvPr/>
        </p:nvSpPr>
        <p:spPr>
          <a:xfrm>
            <a:off x="899592" y="4224556"/>
            <a:ext cx="4680520" cy="1845698"/>
          </a:xfrm>
          <a:prstGeom prst="rect">
            <a:avLst/>
          </a:prstGeom>
          <a:solidFill>
            <a:schemeClr val="accent6"/>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ja-JP" altLang="en-US">
              <a:solidFill>
                <a:schemeClr val="tx1">
                  <a:lumMod val="65000"/>
                  <a:lumOff val="35000"/>
                </a:schemeClr>
              </a:solidFill>
              <a:latin typeface="Yu Gothic Medium" panose="020B0400000000000000" pitchFamily="34" charset="-128"/>
              <a:ea typeface="Yu Gothic Medium" panose="020B0400000000000000" pitchFamily="34" charset="-128"/>
            </a:endParaRPr>
          </a:p>
        </p:txBody>
      </p:sp>
      <p:sp>
        <p:nvSpPr>
          <p:cNvPr id="15" name="正方形/長方形 14"/>
          <p:cNvSpPr/>
          <p:nvPr/>
        </p:nvSpPr>
        <p:spPr>
          <a:xfrm>
            <a:off x="3563888" y="4224556"/>
            <a:ext cx="4680520" cy="1845698"/>
          </a:xfrm>
          <a:prstGeom prst="rect">
            <a:avLst/>
          </a:prstGeom>
          <a:solidFill>
            <a:schemeClr val="accent5">
              <a:alpha val="59000"/>
            </a:schemeClr>
          </a:solidFill>
          <a:ln>
            <a:noFill/>
          </a:ln>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ja-JP" altLang="en-US" sz="3200" dirty="0">
              <a:solidFill>
                <a:prstClr val="white"/>
              </a:solidFill>
              <a:latin typeface="Yu Gothic Medium" panose="020B0400000000000000" pitchFamily="34" charset="-128"/>
              <a:ea typeface="Yu Gothic Medium" panose="020B0400000000000000" pitchFamily="34" charset="-128"/>
            </a:endParaRPr>
          </a:p>
        </p:txBody>
      </p:sp>
      <p:sp>
        <p:nvSpPr>
          <p:cNvPr id="16" name="正方形/長方形 15"/>
          <p:cNvSpPr/>
          <p:nvPr/>
        </p:nvSpPr>
        <p:spPr>
          <a:xfrm>
            <a:off x="3563888" y="2420888"/>
            <a:ext cx="2016224" cy="3649366"/>
          </a:xfrm>
          <a:prstGeom prst="rect">
            <a:avLst/>
          </a:prstGeom>
          <a:noFill/>
          <a:ln w="63500">
            <a:solidFill>
              <a:srgbClr val="FF0000"/>
            </a:solid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ja-JP" altLang="en-US" sz="1600">
                <a:solidFill>
                  <a:schemeClr val="tx1"/>
                </a:solidFill>
                <a:latin typeface="Yu Gothic Medium" panose="020B0400000000000000" pitchFamily="34" charset="-128"/>
                <a:ea typeface="Yu Gothic Medium" panose="020B0400000000000000" pitchFamily="34" charset="-128"/>
              </a:rPr>
              <a:t>共通領域</a:t>
            </a:r>
            <a:endParaRPr lang="en-US" altLang="ja-JP" sz="1400" dirty="0">
              <a:solidFill>
                <a:schemeClr val="tx1"/>
              </a:solidFill>
              <a:latin typeface="Yu Gothic Medium" panose="020B0400000000000000" pitchFamily="34" charset="-128"/>
              <a:ea typeface="Yu Gothic Medium" panose="020B0400000000000000" pitchFamily="34" charset="-128"/>
            </a:endParaRPr>
          </a:p>
          <a:p>
            <a:pPr algn="ctr">
              <a:lnSpc>
                <a:spcPct val="150000"/>
              </a:lnSpc>
            </a:pPr>
            <a:r>
              <a:rPr lang="ja-JP" altLang="en-US" sz="2000" dirty="0">
                <a:solidFill>
                  <a:schemeClr val="tx1"/>
                </a:solidFill>
                <a:latin typeface="Yu Gothic Medium" panose="020B0400000000000000" pitchFamily="34" charset="-128"/>
                <a:ea typeface="Yu Gothic Medium" panose="020B0400000000000000" pitchFamily="34" charset="-128"/>
              </a:rPr>
              <a:t>“自立</a:t>
            </a:r>
            <a:r>
              <a:rPr lang="ja-JP" altLang="en-US" sz="2000">
                <a:solidFill>
                  <a:schemeClr val="tx1"/>
                </a:solidFill>
                <a:latin typeface="Yu Gothic Medium" panose="020B0400000000000000" pitchFamily="34" charset="-128"/>
                <a:ea typeface="Yu Gothic Medium" panose="020B0400000000000000" pitchFamily="34" charset="-128"/>
              </a:rPr>
              <a:t>活動”</a:t>
            </a:r>
            <a:endParaRPr lang="en-US" altLang="ja-JP" sz="2000" dirty="0">
              <a:solidFill>
                <a:schemeClr val="tx1"/>
              </a:solidFill>
              <a:latin typeface="Yu Gothic Medium" panose="020B0400000000000000" pitchFamily="34" charset="-128"/>
              <a:ea typeface="Yu Gothic Medium" panose="020B0400000000000000" pitchFamily="34" charset="-128"/>
            </a:endParaRPr>
          </a:p>
          <a:p>
            <a:pPr algn="ctr">
              <a:lnSpc>
                <a:spcPct val="150000"/>
              </a:lnSpc>
            </a:pPr>
            <a:r>
              <a:rPr lang="ja-JP" altLang="en-US" sz="2000">
                <a:solidFill>
                  <a:schemeClr val="tx1"/>
                </a:solidFill>
                <a:latin typeface="Yu Gothic Medium" panose="020B0400000000000000" pitchFamily="34" charset="-128"/>
                <a:ea typeface="Yu Gothic Medium" panose="020B0400000000000000" pitchFamily="34" charset="-128"/>
              </a:rPr>
              <a:t>“５領域”</a:t>
            </a:r>
            <a:endParaRPr lang="en-US" altLang="ja-JP" sz="2000" dirty="0">
              <a:solidFill>
                <a:schemeClr val="tx1"/>
              </a:solidFill>
              <a:latin typeface="Yu Gothic Medium" panose="020B0400000000000000" pitchFamily="34" charset="-128"/>
              <a:ea typeface="Yu Gothic Medium" panose="020B0400000000000000" pitchFamily="34" charset="-128"/>
            </a:endParaRPr>
          </a:p>
        </p:txBody>
      </p:sp>
      <p:sp>
        <p:nvSpPr>
          <p:cNvPr id="17" name="正方形/長方形 16"/>
          <p:cNvSpPr/>
          <p:nvPr/>
        </p:nvSpPr>
        <p:spPr>
          <a:xfrm>
            <a:off x="6152405" y="2672939"/>
            <a:ext cx="2736304" cy="627474"/>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dirty="0">
                <a:solidFill>
                  <a:schemeClr val="tx1"/>
                </a:solidFill>
                <a:latin typeface="Yu Gothic Medium" panose="020B0400000000000000" pitchFamily="34" charset="-128"/>
                <a:ea typeface="Yu Gothic Medium" panose="020B0400000000000000" pitchFamily="34" charset="-128"/>
              </a:rPr>
              <a:t>個別の教育</a:t>
            </a:r>
            <a:r>
              <a:rPr lang="ja-JP" altLang="en-US">
                <a:solidFill>
                  <a:schemeClr val="tx1"/>
                </a:solidFill>
                <a:latin typeface="Yu Gothic Medium" panose="020B0400000000000000" pitchFamily="34" charset="-128"/>
                <a:ea typeface="Yu Gothic Medium" panose="020B0400000000000000" pitchFamily="34" charset="-128"/>
              </a:rPr>
              <a:t>支援計画</a:t>
            </a:r>
            <a:endParaRPr lang="en-US" altLang="ja-JP" dirty="0">
              <a:solidFill>
                <a:schemeClr val="tx1"/>
              </a:solidFill>
              <a:latin typeface="Yu Gothic Medium" panose="020B0400000000000000" pitchFamily="34" charset="-128"/>
              <a:ea typeface="Yu Gothic Medium" panose="020B0400000000000000" pitchFamily="34" charset="-128"/>
            </a:endParaRPr>
          </a:p>
          <a:p>
            <a:pPr algn="ctr"/>
            <a:r>
              <a:rPr lang="ja-JP" altLang="en-US">
                <a:solidFill>
                  <a:schemeClr val="tx1"/>
                </a:solidFill>
                <a:latin typeface="Yu Gothic Medium" panose="020B0400000000000000" pitchFamily="34" charset="-128"/>
                <a:ea typeface="Yu Gothic Medium" panose="020B0400000000000000" pitchFamily="34" charset="-128"/>
              </a:rPr>
              <a:t>（プラン</a:t>
            </a:r>
            <a:r>
              <a:rPr lang="en-US" altLang="ja-JP" dirty="0">
                <a:solidFill>
                  <a:schemeClr val="tx1"/>
                </a:solidFill>
                <a:latin typeface="Yu Gothic Medium" panose="020B0400000000000000" pitchFamily="34" charset="-128"/>
                <a:ea typeface="Yu Gothic Medium" panose="020B0400000000000000" pitchFamily="34" charset="-128"/>
              </a:rPr>
              <a:t>A</a:t>
            </a:r>
            <a:r>
              <a:rPr lang="ja-JP" altLang="en-US">
                <a:solidFill>
                  <a:schemeClr val="tx1"/>
                </a:solidFill>
                <a:latin typeface="Yu Gothic Medium" panose="020B0400000000000000" pitchFamily="34" charset="-128"/>
                <a:ea typeface="Yu Gothic Medium" panose="020B0400000000000000" pitchFamily="34" charset="-128"/>
              </a:rPr>
              <a:t>）</a:t>
            </a:r>
            <a:endParaRPr lang="en-US" altLang="ja-JP" dirty="0">
              <a:solidFill>
                <a:schemeClr val="tx1"/>
              </a:solidFill>
              <a:latin typeface="Yu Gothic Medium" panose="020B0400000000000000" pitchFamily="34" charset="-128"/>
              <a:ea typeface="Yu Gothic Medium" panose="020B0400000000000000" pitchFamily="34" charset="-128"/>
            </a:endParaRPr>
          </a:p>
          <a:p>
            <a:pPr algn="ctr"/>
            <a:endParaRPr lang="ja-JP" altLang="en-US" dirty="0">
              <a:solidFill>
                <a:schemeClr val="tx1"/>
              </a:solidFill>
              <a:latin typeface="Yu Gothic Medium" panose="020B0400000000000000" pitchFamily="34" charset="-128"/>
              <a:ea typeface="Yu Gothic Medium" panose="020B0400000000000000" pitchFamily="34" charset="-128"/>
            </a:endParaRPr>
          </a:p>
        </p:txBody>
      </p:sp>
      <p:sp>
        <p:nvSpPr>
          <p:cNvPr id="20" name="正方形/長方形 19"/>
          <p:cNvSpPr/>
          <p:nvPr/>
        </p:nvSpPr>
        <p:spPr>
          <a:xfrm>
            <a:off x="255291" y="2502691"/>
            <a:ext cx="2736304" cy="981089"/>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dirty="0">
                <a:solidFill>
                  <a:schemeClr val="tx1"/>
                </a:solidFill>
                <a:latin typeface="Yu Gothic Medium" panose="020B0400000000000000" pitchFamily="34" charset="-128"/>
                <a:ea typeface="Yu Gothic Medium" panose="020B0400000000000000" pitchFamily="34" charset="-128"/>
              </a:rPr>
              <a:t>サービス等利用計画</a:t>
            </a:r>
            <a:endParaRPr lang="en-US" altLang="ja-JP" dirty="0">
              <a:solidFill>
                <a:schemeClr val="tx1"/>
              </a:solidFill>
              <a:latin typeface="Yu Gothic Medium" panose="020B0400000000000000" pitchFamily="34" charset="-128"/>
              <a:ea typeface="Yu Gothic Medium" panose="020B0400000000000000" pitchFamily="34" charset="-128"/>
            </a:endParaRPr>
          </a:p>
          <a:p>
            <a:pPr algn="ctr"/>
            <a:r>
              <a:rPr lang="ja-JP" altLang="en-US" dirty="0">
                <a:solidFill>
                  <a:schemeClr val="tx1"/>
                </a:solidFill>
                <a:latin typeface="Yu Gothic Medium" panose="020B0400000000000000" pitchFamily="34" charset="-128"/>
                <a:ea typeface="Yu Gothic Medium" panose="020B0400000000000000" pitchFamily="34" charset="-128"/>
              </a:rPr>
              <a:t>障害児支援利用計画</a:t>
            </a:r>
            <a:endParaRPr lang="en-US" altLang="ja-JP" dirty="0">
              <a:solidFill>
                <a:schemeClr val="tx1"/>
              </a:solidFill>
              <a:latin typeface="Yu Gothic Medium" panose="020B0400000000000000" pitchFamily="34" charset="-128"/>
              <a:ea typeface="Yu Gothic Medium" panose="020B0400000000000000" pitchFamily="34" charset="-128"/>
            </a:endParaRPr>
          </a:p>
          <a:p>
            <a:pPr algn="ctr"/>
            <a:r>
              <a:rPr lang="ja-JP" altLang="en-US" sz="1600" dirty="0">
                <a:solidFill>
                  <a:schemeClr val="tx1"/>
                </a:solidFill>
                <a:latin typeface="Yu Gothic Medium" panose="020B0400000000000000" pitchFamily="34" charset="-128"/>
                <a:ea typeface="Yu Gothic Medium" panose="020B0400000000000000" pitchFamily="34" charset="-128"/>
              </a:rPr>
              <a:t>（相談支援事業所）</a:t>
            </a:r>
          </a:p>
        </p:txBody>
      </p:sp>
      <p:sp>
        <p:nvSpPr>
          <p:cNvPr id="21" name="正方形/長方形 20"/>
          <p:cNvSpPr/>
          <p:nvPr/>
        </p:nvSpPr>
        <p:spPr>
          <a:xfrm>
            <a:off x="5580112" y="4488254"/>
            <a:ext cx="2736304" cy="59693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dirty="0">
                <a:solidFill>
                  <a:schemeClr val="tx1"/>
                </a:solidFill>
                <a:latin typeface="Yu Gothic Medium" panose="020B0400000000000000" pitchFamily="34" charset="-128"/>
                <a:ea typeface="Yu Gothic Medium" panose="020B0400000000000000" pitchFamily="34" charset="-128"/>
              </a:rPr>
              <a:t>個別の</a:t>
            </a:r>
            <a:r>
              <a:rPr lang="ja-JP" altLang="en-US">
                <a:solidFill>
                  <a:schemeClr val="tx1"/>
                </a:solidFill>
                <a:latin typeface="Yu Gothic Medium" panose="020B0400000000000000" pitchFamily="34" charset="-128"/>
                <a:ea typeface="Yu Gothic Medium" panose="020B0400000000000000" pitchFamily="34" charset="-128"/>
              </a:rPr>
              <a:t>指導計画</a:t>
            </a:r>
            <a:endParaRPr lang="en-US" altLang="ja-JP" dirty="0">
              <a:solidFill>
                <a:schemeClr val="tx1"/>
              </a:solidFill>
              <a:latin typeface="Yu Gothic Medium" panose="020B0400000000000000" pitchFamily="34" charset="-128"/>
              <a:ea typeface="Yu Gothic Medium" panose="020B0400000000000000" pitchFamily="34" charset="-128"/>
            </a:endParaRPr>
          </a:p>
          <a:p>
            <a:pPr algn="ctr"/>
            <a:r>
              <a:rPr lang="ja-JP" altLang="en-US">
                <a:solidFill>
                  <a:schemeClr val="tx1"/>
                </a:solidFill>
                <a:latin typeface="Yu Gothic Medium" panose="020B0400000000000000" pitchFamily="34" charset="-128"/>
                <a:ea typeface="Yu Gothic Medium" panose="020B0400000000000000" pitchFamily="34" charset="-128"/>
              </a:rPr>
              <a:t>（プラン</a:t>
            </a:r>
            <a:r>
              <a:rPr lang="en-US" altLang="ja-JP" dirty="0">
                <a:solidFill>
                  <a:schemeClr val="tx1"/>
                </a:solidFill>
                <a:latin typeface="Yu Gothic Medium" panose="020B0400000000000000" pitchFamily="34" charset="-128"/>
                <a:ea typeface="Yu Gothic Medium" panose="020B0400000000000000" pitchFamily="34" charset="-128"/>
              </a:rPr>
              <a:t>B</a:t>
            </a:r>
            <a:r>
              <a:rPr lang="ja-JP" altLang="en-US">
                <a:solidFill>
                  <a:schemeClr val="tx1"/>
                </a:solidFill>
                <a:latin typeface="Yu Gothic Medium" panose="020B0400000000000000" pitchFamily="34" charset="-128"/>
                <a:ea typeface="Yu Gothic Medium" panose="020B0400000000000000" pitchFamily="34" charset="-128"/>
              </a:rPr>
              <a:t>）</a:t>
            </a:r>
            <a:endParaRPr lang="en-US" altLang="ja-JP" dirty="0">
              <a:solidFill>
                <a:schemeClr val="tx1"/>
              </a:solidFill>
              <a:latin typeface="Yu Gothic Medium" panose="020B0400000000000000" pitchFamily="34" charset="-128"/>
              <a:ea typeface="Yu Gothic Medium" panose="020B0400000000000000" pitchFamily="34" charset="-128"/>
            </a:endParaRPr>
          </a:p>
          <a:p>
            <a:pPr algn="ctr"/>
            <a:endParaRPr lang="ja-JP" altLang="en-US" dirty="0">
              <a:solidFill>
                <a:schemeClr val="tx1"/>
              </a:solidFill>
              <a:latin typeface="Yu Gothic Medium" panose="020B0400000000000000" pitchFamily="34" charset="-128"/>
              <a:ea typeface="Yu Gothic Medium" panose="020B0400000000000000" pitchFamily="34" charset="-128"/>
            </a:endParaRPr>
          </a:p>
        </p:txBody>
      </p:sp>
      <p:sp>
        <p:nvSpPr>
          <p:cNvPr id="22" name="正方形/長方形 21"/>
          <p:cNvSpPr/>
          <p:nvPr/>
        </p:nvSpPr>
        <p:spPr>
          <a:xfrm>
            <a:off x="899592" y="4248895"/>
            <a:ext cx="2736304" cy="726453"/>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dirty="0">
                <a:solidFill>
                  <a:schemeClr val="tx1"/>
                </a:solidFill>
                <a:latin typeface="Yu Gothic Medium" panose="020B0400000000000000" pitchFamily="34" charset="-128"/>
                <a:ea typeface="Yu Gothic Medium" panose="020B0400000000000000" pitchFamily="34" charset="-128"/>
              </a:rPr>
              <a:t>個別支援計画</a:t>
            </a:r>
            <a:endParaRPr lang="en-US" altLang="ja-JP" dirty="0">
              <a:solidFill>
                <a:schemeClr val="tx1"/>
              </a:solidFill>
              <a:latin typeface="Yu Gothic Medium" panose="020B0400000000000000" pitchFamily="34" charset="-128"/>
              <a:ea typeface="Yu Gothic Medium" panose="020B0400000000000000" pitchFamily="34" charset="-128"/>
            </a:endParaRPr>
          </a:p>
          <a:p>
            <a:pPr algn="ctr"/>
            <a:r>
              <a:rPr lang="ja-JP" altLang="en-US" sz="1400" dirty="0">
                <a:solidFill>
                  <a:schemeClr val="tx1"/>
                </a:solidFill>
                <a:latin typeface="Yu Gothic Medium" panose="020B0400000000000000" pitchFamily="34" charset="-128"/>
                <a:ea typeface="Yu Gothic Medium" panose="020B0400000000000000" pitchFamily="34" charset="-128"/>
              </a:rPr>
              <a:t>（放課後等デイサービス等）</a:t>
            </a:r>
          </a:p>
        </p:txBody>
      </p:sp>
      <p:sp>
        <p:nvSpPr>
          <p:cNvPr id="24" name="正方形/長方形 23"/>
          <p:cNvSpPr/>
          <p:nvPr/>
        </p:nvSpPr>
        <p:spPr>
          <a:xfrm>
            <a:off x="270256" y="2039824"/>
            <a:ext cx="1656184" cy="378899"/>
          </a:xfrm>
          <a:prstGeom prst="rect">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1600" dirty="0">
                <a:solidFill>
                  <a:prstClr val="white"/>
                </a:solidFill>
                <a:latin typeface="Yu Gothic Medium" panose="020B0400000000000000" pitchFamily="34" charset="-128"/>
                <a:ea typeface="Yu Gothic Medium" panose="020B0400000000000000" pitchFamily="34" charset="-128"/>
              </a:rPr>
              <a:t>福祉的プラン</a:t>
            </a:r>
          </a:p>
        </p:txBody>
      </p:sp>
      <p:sp>
        <p:nvSpPr>
          <p:cNvPr id="26" name="正方形/長方形 25"/>
          <p:cNvSpPr/>
          <p:nvPr/>
        </p:nvSpPr>
        <p:spPr>
          <a:xfrm>
            <a:off x="7236296" y="2024298"/>
            <a:ext cx="1656184" cy="378899"/>
          </a:xfrm>
          <a:prstGeom prst="rect">
            <a:avLst/>
          </a:prstGeom>
          <a:solidFill>
            <a:schemeClr val="accent5"/>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ja-JP" altLang="en-US" sz="1600" dirty="0">
                <a:solidFill>
                  <a:prstClr val="white"/>
                </a:solidFill>
                <a:latin typeface="Yu Gothic Medium" panose="020B0400000000000000" pitchFamily="34" charset="-128"/>
                <a:ea typeface="Yu Gothic Medium" panose="020B0400000000000000" pitchFamily="34" charset="-128"/>
              </a:rPr>
              <a:t>教育的プラン</a:t>
            </a:r>
          </a:p>
        </p:txBody>
      </p:sp>
      <p:sp>
        <p:nvSpPr>
          <p:cNvPr id="19" name="タイトル 2"/>
          <p:cNvSpPr txBox="1">
            <a:spLocks/>
          </p:cNvSpPr>
          <p:nvPr/>
        </p:nvSpPr>
        <p:spPr>
          <a:xfrm>
            <a:off x="281257" y="181054"/>
            <a:ext cx="8229600" cy="490066"/>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kumimoji="1" sz="2800" kern="1200">
                <a:solidFill>
                  <a:schemeClr val="tx1"/>
                </a:solidFill>
                <a:latin typeface="+mj-lt"/>
                <a:ea typeface="+mj-ea"/>
                <a:cs typeface="+mj-cs"/>
              </a:defRPr>
            </a:lvl1pPr>
          </a:lstStyle>
          <a:p>
            <a:r>
              <a:rPr lang="ja-JP" altLang="en-US" sz="2000" b="1" dirty="0">
                <a:latin typeface="Yu Gothic Medium" panose="020B0400000000000000" pitchFamily="34" charset="-128"/>
                <a:ea typeface="Yu Gothic Medium" panose="020B0400000000000000" pitchFamily="34" charset="-128"/>
                <a:cs typeface="メイリオ" panose="020B0604030504040204" pitchFamily="50" charset="-128"/>
              </a:rPr>
              <a:t>“支援計画（福祉・教育）”</a:t>
            </a:r>
            <a:r>
              <a:rPr lang="ja-JP" altLang="en-US" sz="2000" b="1">
                <a:latin typeface="Yu Gothic Medium" panose="020B0400000000000000" pitchFamily="34" charset="-128"/>
                <a:ea typeface="Yu Gothic Medium" panose="020B0400000000000000" pitchFamily="34" charset="-128"/>
                <a:cs typeface="メイリオ" panose="020B0604030504040204" pitchFamily="50" charset="-128"/>
              </a:rPr>
              <a:t>の関係性のイメージ</a:t>
            </a:r>
            <a:endParaRPr lang="ja-JP" altLang="en-US" sz="2000" b="1" dirty="0">
              <a:latin typeface="Yu Gothic Medium" panose="020B0400000000000000" pitchFamily="34" charset="-128"/>
              <a:ea typeface="Yu Gothic Medium" panose="020B0400000000000000" pitchFamily="34" charset="-128"/>
              <a:cs typeface="メイリオ" panose="020B0604030504040204" pitchFamily="50" charset="-128"/>
            </a:endParaRPr>
          </a:p>
        </p:txBody>
      </p:sp>
      <p:sp>
        <p:nvSpPr>
          <p:cNvPr id="5" name="正方形/長方形 4"/>
          <p:cNvSpPr/>
          <p:nvPr/>
        </p:nvSpPr>
        <p:spPr>
          <a:xfrm>
            <a:off x="296731" y="530572"/>
            <a:ext cx="8595749" cy="1569402"/>
          </a:xfrm>
          <a:prstGeom prst="rect">
            <a:avLst/>
          </a:prstGeom>
          <a:noFill/>
          <a:ln>
            <a:noFill/>
          </a:ln>
        </p:spPr>
        <p:style>
          <a:lnRef idx="2">
            <a:schemeClr val="accent3"/>
          </a:lnRef>
          <a:fillRef idx="1">
            <a:schemeClr val="lt1"/>
          </a:fillRef>
          <a:effectRef idx="0">
            <a:schemeClr val="accent3"/>
          </a:effectRef>
          <a:fontRef idx="minor">
            <a:schemeClr val="dk1"/>
          </a:fontRef>
        </p:style>
        <p:txBody>
          <a:bodyPr rtlCol="0" anchor="ctr"/>
          <a:lstStyle/>
          <a:p>
            <a:pPr>
              <a:lnSpc>
                <a:spcPct val="130000"/>
              </a:lnSpc>
            </a:pPr>
            <a:r>
              <a:rPr lang="ja-JP" altLang="ja-JP" sz="1200" b="1">
                <a:latin typeface="Yu Gothic Medium" panose="020B0400000000000000" pitchFamily="34" charset="-128"/>
                <a:ea typeface="Yu Gothic Medium" panose="020B0400000000000000" pitchFamily="34" charset="-128"/>
              </a:rPr>
              <a:t>地域における教育と福祉の一層の連携等の推進について</a:t>
            </a:r>
            <a:r>
              <a:rPr lang="ja-JP" altLang="ja-JP" sz="1200">
                <a:latin typeface="Yu Gothic Medium" panose="020B0400000000000000" pitchFamily="34" charset="-128"/>
                <a:ea typeface="Yu Gothic Medium" panose="020B0400000000000000" pitchFamily="34" charset="-128"/>
              </a:rPr>
              <a:t>（通知本文から抜粋）</a:t>
            </a:r>
            <a:endParaRPr lang="en-US" altLang="ja-JP" sz="1200" b="1" dirty="0">
              <a:latin typeface="Yu Gothic Medium" panose="020B0400000000000000" pitchFamily="34" charset="-128"/>
              <a:ea typeface="Yu Gothic Medium" panose="020B0400000000000000" pitchFamily="34" charset="-128"/>
            </a:endParaRPr>
          </a:p>
          <a:p>
            <a:pPr>
              <a:lnSpc>
                <a:spcPct val="130000"/>
              </a:lnSpc>
            </a:pPr>
            <a:r>
              <a:rPr lang="ja-JP" altLang="ja-JP" sz="1200">
                <a:latin typeface="Yu Gothic Medium" panose="020B0400000000000000" pitchFamily="34" charset="-128"/>
                <a:ea typeface="Yu Gothic Medium" panose="020B0400000000000000" pitchFamily="34" charset="-128"/>
              </a:rPr>
              <a:t>「学校等が作成する個別の教育支援計画と障害児相談支援事業所が作成する障害児支援利用計画との連動の下、包括的に教育・支援を進めることが重要であり、学校等においては、相談支援事業所との密な連絡調整の一層の推進をお願いする。」</a:t>
            </a:r>
          </a:p>
          <a:p>
            <a:pPr>
              <a:lnSpc>
                <a:spcPct val="130000"/>
              </a:lnSpc>
            </a:pPr>
            <a:endParaRPr lang="en-US" altLang="ja-JP" sz="500" dirty="0">
              <a:latin typeface="Yu Gothic Medium" panose="020B0400000000000000" pitchFamily="34" charset="-128"/>
              <a:ea typeface="Yu Gothic Medium" panose="020B0400000000000000" pitchFamily="34" charset="-128"/>
            </a:endParaRPr>
          </a:p>
          <a:p>
            <a:pPr>
              <a:lnSpc>
                <a:spcPct val="130000"/>
              </a:lnSpc>
            </a:pPr>
            <a:r>
              <a:rPr lang="ja-JP" altLang="ja-JP" sz="1100">
                <a:latin typeface="Yu Gothic Medium" panose="020B0400000000000000" pitchFamily="34" charset="-128"/>
                <a:ea typeface="Yu Gothic Medium" panose="020B0400000000000000" pitchFamily="34" charset="-128"/>
              </a:rPr>
              <a:t>「地域における教育と福祉の一層の連携等の推進について（通知）」（令和6年4月25日、こ支障第125号・6初特支第2号・障障発0425第1号）</a:t>
            </a:r>
          </a:p>
        </p:txBody>
      </p:sp>
      <p:sp>
        <p:nvSpPr>
          <p:cNvPr id="6" name="正方形/長方形 5">
            <a:extLst>
              <a:ext uri="{FF2B5EF4-FFF2-40B4-BE49-F238E27FC236}">
                <a16:creationId xmlns:a16="http://schemas.microsoft.com/office/drawing/2014/main" id="{F20A524C-68C6-748A-A235-ED5AA79E5259}"/>
              </a:ext>
            </a:extLst>
          </p:cNvPr>
          <p:cNvSpPr/>
          <p:nvPr/>
        </p:nvSpPr>
        <p:spPr>
          <a:xfrm>
            <a:off x="5795374" y="5333573"/>
            <a:ext cx="2358026"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30000"/>
              </a:lnSpc>
              <a:defRPr/>
            </a:pPr>
            <a:r>
              <a:rPr lang="en-US" altLang="ja-JP" sz="1050" dirty="0">
                <a:solidFill>
                  <a:prstClr val="black"/>
                </a:solidFill>
                <a:latin typeface="Yu Gothic Medium" panose="020B0400000000000000" pitchFamily="34" charset="-128"/>
                <a:ea typeface="Yu Gothic Medium" panose="020B0400000000000000" pitchFamily="34" charset="-128"/>
              </a:rPr>
              <a:t>※</a:t>
            </a:r>
            <a:r>
              <a:rPr lang="ja-JP" altLang="en-US" sz="1050">
                <a:solidFill>
                  <a:prstClr val="black"/>
                </a:solidFill>
                <a:latin typeface="Yu Gothic Medium" panose="020B0400000000000000" pitchFamily="34" charset="-128"/>
                <a:ea typeface="Yu Gothic Medium" panose="020B0400000000000000" pitchFamily="34" charset="-128"/>
              </a:rPr>
              <a:t>「</a:t>
            </a:r>
            <a:r>
              <a:rPr lang="ja-JP" altLang="en-US" sz="1050" dirty="0">
                <a:solidFill>
                  <a:prstClr val="black"/>
                </a:solidFill>
                <a:latin typeface="Yu Gothic Medium" panose="020B0400000000000000" pitchFamily="34" charset="-128"/>
                <a:ea typeface="Yu Gothic Medium" panose="020B0400000000000000" pitchFamily="34" charset="-128"/>
              </a:rPr>
              <a:t>自立</a:t>
            </a:r>
            <a:r>
              <a:rPr lang="ja-JP" altLang="en-US" sz="1050">
                <a:solidFill>
                  <a:prstClr val="black"/>
                </a:solidFill>
                <a:latin typeface="Yu Gothic Medium" panose="020B0400000000000000" pitchFamily="34" charset="-128"/>
                <a:ea typeface="Yu Gothic Medium" panose="020B0400000000000000" pitchFamily="34" charset="-128"/>
              </a:rPr>
              <a:t>活動」</a:t>
            </a:r>
            <a:endParaRPr lang="en-US" altLang="ja-JP" sz="1050" dirty="0">
              <a:solidFill>
                <a:prstClr val="black"/>
              </a:solidFill>
              <a:latin typeface="Yu Gothic Medium" panose="020B0400000000000000" pitchFamily="34" charset="-128"/>
              <a:ea typeface="Yu Gothic Medium" panose="020B0400000000000000" pitchFamily="34" charset="-128"/>
            </a:endParaRPr>
          </a:p>
          <a:p>
            <a:pPr>
              <a:lnSpc>
                <a:spcPct val="130000"/>
              </a:lnSpc>
              <a:defRPr/>
            </a:pPr>
            <a:r>
              <a:rPr lang="ja-JP" altLang="en-US" sz="1050">
                <a:solidFill>
                  <a:prstClr val="black"/>
                </a:solidFill>
                <a:latin typeface="Yu Gothic Medium" panose="020B0400000000000000" pitchFamily="34" charset="-128"/>
                <a:ea typeface="Yu Gothic Medium" panose="020B0400000000000000" pitchFamily="34" charset="-128"/>
              </a:rPr>
              <a:t>特別</a:t>
            </a:r>
            <a:r>
              <a:rPr lang="ja-JP" altLang="en-US" sz="1050" dirty="0">
                <a:solidFill>
                  <a:prstClr val="black"/>
                </a:solidFill>
                <a:latin typeface="Yu Gothic Medium" panose="020B0400000000000000" pitchFamily="34" charset="-128"/>
                <a:ea typeface="Yu Gothic Medium" panose="020B0400000000000000" pitchFamily="34" charset="-128"/>
              </a:rPr>
              <a:t>支援学校学習指導要領における</a:t>
            </a:r>
            <a:r>
              <a:rPr lang="ja-JP" altLang="en-US" sz="1050">
                <a:solidFill>
                  <a:prstClr val="black"/>
                </a:solidFill>
                <a:latin typeface="Yu Gothic Medium" panose="020B0400000000000000" pitchFamily="34" charset="-128"/>
                <a:ea typeface="Yu Gothic Medium" panose="020B0400000000000000" pitchFamily="34" charset="-128"/>
              </a:rPr>
              <a:t>自立活動。</a:t>
            </a:r>
            <a:endParaRPr lang="ja-JP" altLang="en-US" sz="1050" dirty="0">
              <a:solidFill>
                <a:prstClr val="black"/>
              </a:solidFill>
              <a:latin typeface="Yu Gothic Medium" panose="020B0400000000000000" pitchFamily="34" charset="-128"/>
              <a:ea typeface="Yu Gothic Medium" panose="020B0400000000000000" pitchFamily="34" charset="-128"/>
            </a:endParaRPr>
          </a:p>
        </p:txBody>
      </p:sp>
      <p:sp>
        <p:nvSpPr>
          <p:cNvPr id="2" name="テキスト ボックス 1">
            <a:extLst>
              <a:ext uri="{FF2B5EF4-FFF2-40B4-BE49-F238E27FC236}">
                <a16:creationId xmlns:a16="http://schemas.microsoft.com/office/drawing/2014/main" id="{88133A30-95E8-9E9B-671E-57FD34C916E1}"/>
              </a:ext>
            </a:extLst>
          </p:cNvPr>
          <p:cNvSpPr txBox="1"/>
          <p:nvPr/>
        </p:nvSpPr>
        <p:spPr>
          <a:xfrm>
            <a:off x="7740352" y="114221"/>
            <a:ext cx="1005403" cy="338554"/>
          </a:xfrm>
          <a:prstGeom prst="rect">
            <a:avLst/>
          </a:prstGeom>
          <a:solidFill>
            <a:schemeClr val="bg1"/>
          </a:solidFill>
          <a:ln>
            <a:solidFill>
              <a:schemeClr val="tx1"/>
            </a:solidFill>
          </a:ln>
        </p:spPr>
        <p:txBody>
          <a:bodyPr wrap="none" rtlCol="0">
            <a:spAutoFit/>
          </a:bodyPr>
          <a:lstStyle/>
          <a:p>
            <a:r>
              <a:rPr kumimoji="1" lang="ja-JP" altLang="en-US" sz="1600">
                <a:latin typeface="Yu Gothic Medium" panose="020B0400000000000000" pitchFamily="34" charset="-128"/>
                <a:ea typeface="Yu Gothic Medium" panose="020B0400000000000000" pitchFamily="34" charset="-128"/>
              </a:rPr>
              <a:t>参考資料</a:t>
            </a:r>
          </a:p>
        </p:txBody>
      </p:sp>
      <p:sp>
        <p:nvSpPr>
          <p:cNvPr id="8" name="テキスト ボックス 7">
            <a:extLst>
              <a:ext uri="{FF2B5EF4-FFF2-40B4-BE49-F238E27FC236}">
                <a16:creationId xmlns:a16="http://schemas.microsoft.com/office/drawing/2014/main" id="{270F2E9A-3348-5F58-AA71-E9E3971BDA29}"/>
              </a:ext>
            </a:extLst>
          </p:cNvPr>
          <p:cNvSpPr txBox="1"/>
          <p:nvPr/>
        </p:nvSpPr>
        <p:spPr>
          <a:xfrm>
            <a:off x="3783129" y="6068903"/>
            <a:ext cx="5433387" cy="477888"/>
          </a:xfrm>
          <a:prstGeom prst="rect">
            <a:avLst/>
          </a:prstGeom>
          <a:noFill/>
        </p:spPr>
        <p:txBody>
          <a:bodyPr wrap="square">
            <a:spAutoFit/>
          </a:bodyPr>
          <a:lstStyle/>
          <a:p>
            <a:pPr>
              <a:lnSpc>
                <a:spcPct val="130000"/>
              </a:lnSpc>
            </a:pPr>
            <a:r>
              <a:rPr lang="ja-JP" altLang="ja-JP" sz="1000">
                <a:latin typeface="Yu Gothic Medium" panose="020B0400000000000000" pitchFamily="34" charset="-128"/>
                <a:ea typeface="Yu Gothic Medium" panose="020B0400000000000000" pitchFamily="34" charset="-128"/>
              </a:rPr>
              <a:t>「地域における教育と福祉の一層の連携等の推進について（通知）」</a:t>
            </a:r>
            <a:endParaRPr lang="en-US" altLang="ja-JP" sz="1000" dirty="0">
              <a:latin typeface="Yu Gothic Medium" panose="020B0400000000000000" pitchFamily="34" charset="-128"/>
              <a:ea typeface="Yu Gothic Medium" panose="020B0400000000000000" pitchFamily="34" charset="-128"/>
            </a:endParaRPr>
          </a:p>
          <a:p>
            <a:pPr>
              <a:lnSpc>
                <a:spcPct val="130000"/>
              </a:lnSpc>
            </a:pPr>
            <a:r>
              <a:rPr lang="ja-JP" altLang="ja-JP" sz="1000">
                <a:latin typeface="Yu Gothic Medium" panose="020B0400000000000000" pitchFamily="34" charset="-128"/>
                <a:ea typeface="Yu Gothic Medium" panose="020B0400000000000000" pitchFamily="34" charset="-128"/>
              </a:rPr>
              <a:t>（令和6年4月25日、こ支障第125号・6初特支第2号・障障発0425第1号）</a:t>
            </a:r>
            <a:r>
              <a:rPr lang="ja-JP" altLang="en-US" sz="1000">
                <a:latin typeface="Yu Gothic Medium" panose="020B0400000000000000" pitchFamily="34" charset="-128"/>
                <a:ea typeface="Yu Gothic Medium" panose="020B0400000000000000" pitchFamily="34" charset="-128"/>
              </a:rPr>
              <a:t>に基づき作成</a:t>
            </a:r>
            <a:endParaRPr lang="ja-JP" altLang="ja-JP" sz="1000">
              <a:latin typeface="Yu Gothic Medium" panose="020B0400000000000000" pitchFamily="34" charset="-128"/>
              <a:ea typeface="Yu Gothic Medium" panose="020B0400000000000000" pitchFamily="34" charset="-128"/>
            </a:endParaRPr>
          </a:p>
        </p:txBody>
      </p:sp>
    </p:spTree>
    <p:custDataLst>
      <p:tags r:id="rId1"/>
    </p:custDataLst>
    <p:extLst>
      <p:ext uri="{BB962C8B-B14F-4D97-AF65-F5344CB8AC3E}">
        <p14:creationId xmlns:p14="http://schemas.microsoft.com/office/powerpoint/2010/main" val="415072048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026A9-33C2-2B36-0948-E299B8A4AE9B}"/>
            </a:ext>
          </a:extLst>
        </p:cNvPr>
        <p:cNvGrpSpPr/>
        <p:nvPr/>
      </p:nvGrpSpPr>
      <p:grpSpPr>
        <a:xfrm>
          <a:off x="0" y="0"/>
          <a:ext cx="0" cy="0"/>
          <a:chOff x="0" y="0"/>
          <a:chExt cx="0" cy="0"/>
        </a:xfrm>
      </p:grpSpPr>
      <p:sp>
        <p:nvSpPr>
          <p:cNvPr id="3" name="タイトル 1">
            <a:extLst>
              <a:ext uri="{FF2B5EF4-FFF2-40B4-BE49-F238E27FC236}">
                <a16:creationId xmlns:a16="http://schemas.microsoft.com/office/drawing/2014/main" id="{42483D16-60C7-C377-E60B-ACF110628BCF}"/>
              </a:ext>
            </a:extLst>
          </p:cNvPr>
          <p:cNvSpPr>
            <a:spLocks noGrp="1"/>
          </p:cNvSpPr>
          <p:nvPr>
            <p:ph type="title"/>
          </p:nvPr>
        </p:nvSpPr>
        <p:spPr/>
        <p:txBody>
          <a:bodyPr>
            <a:normAutofit/>
          </a:bodyPr>
          <a:lstStyle/>
          <a:p>
            <a:r>
              <a:rPr lang="ja-JP" altLang="en-US" sz="2000" kern="0">
                <a:solidFill>
                  <a:schemeClr val="tx1"/>
                </a:solidFill>
                <a:effectLst/>
                <a:latin typeface="Yu Gothic Medium" panose="020B0400000000000000" pitchFamily="34" charset="-128"/>
                <a:ea typeface="Yu Gothic Medium" panose="020B0400000000000000" pitchFamily="34" charset="-128"/>
                <a:cs typeface="ＭＳ Ｐゴシック" panose="020B0600070205080204" pitchFamily="34" charset="-128"/>
              </a:rPr>
              <a:t>“</a:t>
            </a:r>
            <a:r>
              <a:rPr lang="ja-JP" altLang="ja-JP" sz="2000" kern="0">
                <a:solidFill>
                  <a:schemeClr val="tx1"/>
                </a:solidFill>
                <a:effectLst/>
                <a:latin typeface="Yu Gothic Medium" panose="020B0400000000000000" pitchFamily="34" charset="-128"/>
                <a:ea typeface="Yu Gothic Medium" panose="020B0400000000000000" pitchFamily="34" charset="-128"/>
                <a:cs typeface="ＭＳ Ｐゴシック" panose="020B0600070205080204" pitchFamily="34" charset="-128"/>
              </a:rPr>
              <a:t>自立活動</a:t>
            </a:r>
            <a:r>
              <a:rPr lang="ja-JP" altLang="en-US" sz="2000" kern="0">
                <a:solidFill>
                  <a:schemeClr val="tx1"/>
                </a:solidFill>
                <a:effectLst/>
                <a:latin typeface="Yu Gothic Medium" panose="020B0400000000000000" pitchFamily="34" charset="-128"/>
                <a:ea typeface="Yu Gothic Medium" panose="020B0400000000000000" pitchFamily="34" charset="-128"/>
                <a:cs typeface="ＭＳ Ｐゴシック" panose="020B0600070205080204" pitchFamily="34" charset="-128"/>
              </a:rPr>
              <a:t>”</a:t>
            </a:r>
            <a:r>
              <a:rPr lang="ja-JP" altLang="ja-JP" sz="2000" kern="0">
                <a:solidFill>
                  <a:schemeClr val="tx1"/>
                </a:solidFill>
                <a:effectLst/>
                <a:latin typeface="Yu Gothic Medium" panose="020B0400000000000000" pitchFamily="34" charset="-128"/>
                <a:ea typeface="Yu Gothic Medium" panose="020B0400000000000000" pitchFamily="34" charset="-128"/>
                <a:cs typeface="ＭＳ Ｐゴシック" panose="020B0600070205080204" pitchFamily="34" charset="-128"/>
              </a:rPr>
              <a:t>と</a:t>
            </a:r>
            <a:r>
              <a:rPr lang="ja-JP" altLang="en-US" sz="2000" kern="0">
                <a:solidFill>
                  <a:schemeClr val="tx1"/>
                </a:solidFill>
                <a:effectLst/>
                <a:latin typeface="Yu Gothic Medium" panose="020B0400000000000000" pitchFamily="34" charset="-128"/>
                <a:ea typeface="Yu Gothic Medium" panose="020B0400000000000000" pitchFamily="34" charset="-128"/>
                <a:cs typeface="ＭＳ Ｐゴシック" panose="020B0600070205080204" pitchFamily="34" charset="-128"/>
              </a:rPr>
              <a:t>“</a:t>
            </a:r>
            <a:r>
              <a:rPr lang="ja-JP" altLang="ja-JP" sz="2000" kern="0">
                <a:solidFill>
                  <a:schemeClr val="tx1"/>
                </a:solidFill>
                <a:effectLst/>
                <a:latin typeface="Yu Gothic Medium" panose="020B0400000000000000" pitchFamily="34" charset="-128"/>
                <a:ea typeface="Yu Gothic Medium" panose="020B0400000000000000" pitchFamily="34" charset="-128"/>
                <a:cs typeface="ＭＳ Ｐゴシック" panose="020B0600070205080204" pitchFamily="34" charset="-128"/>
              </a:rPr>
              <a:t>５領域</a:t>
            </a:r>
            <a:r>
              <a:rPr lang="ja-JP" altLang="en-US" sz="2000" kern="0">
                <a:solidFill>
                  <a:schemeClr val="tx1"/>
                </a:solidFill>
                <a:effectLst/>
                <a:latin typeface="Yu Gothic Medium" panose="020B0400000000000000" pitchFamily="34" charset="-128"/>
                <a:ea typeface="Yu Gothic Medium" panose="020B0400000000000000" pitchFamily="34" charset="-128"/>
                <a:cs typeface="ＭＳ Ｐゴシック" panose="020B0600070205080204" pitchFamily="34" charset="-128"/>
              </a:rPr>
              <a:t>”にみる共通する視点</a:t>
            </a:r>
            <a:endParaRPr kumimoji="1" lang="ja-JP" altLang="en-US" sz="2000" dirty="0">
              <a:solidFill>
                <a:schemeClr val="tx1"/>
              </a:solidFill>
              <a:latin typeface="Yu Gothic Medium" panose="020B0400000000000000" pitchFamily="34" charset="-128"/>
              <a:ea typeface="Yu Gothic Medium" panose="020B0400000000000000" pitchFamily="34" charset="-128"/>
            </a:endParaRPr>
          </a:p>
        </p:txBody>
      </p:sp>
      <p:sp>
        <p:nvSpPr>
          <p:cNvPr id="2" name="テキスト ボックス 1">
            <a:extLst>
              <a:ext uri="{FF2B5EF4-FFF2-40B4-BE49-F238E27FC236}">
                <a16:creationId xmlns:a16="http://schemas.microsoft.com/office/drawing/2014/main" id="{DA1A59AC-2FE8-A696-53C4-35E031096F60}"/>
              </a:ext>
            </a:extLst>
          </p:cNvPr>
          <p:cNvSpPr txBox="1"/>
          <p:nvPr/>
        </p:nvSpPr>
        <p:spPr>
          <a:xfrm>
            <a:off x="7740352" y="114221"/>
            <a:ext cx="1005403" cy="338554"/>
          </a:xfrm>
          <a:prstGeom prst="rect">
            <a:avLst/>
          </a:prstGeom>
          <a:solidFill>
            <a:schemeClr val="bg1"/>
          </a:solidFill>
          <a:ln>
            <a:solidFill>
              <a:schemeClr val="tx1"/>
            </a:solidFill>
          </a:ln>
        </p:spPr>
        <p:txBody>
          <a:bodyPr wrap="none" rtlCol="0">
            <a:spAutoFit/>
          </a:bodyPr>
          <a:lstStyle/>
          <a:p>
            <a:r>
              <a:rPr kumimoji="1" lang="ja-JP" altLang="en-US" sz="1600">
                <a:latin typeface="Yu Gothic Medium" panose="020B0400000000000000" pitchFamily="34" charset="-128"/>
                <a:ea typeface="Yu Gothic Medium" panose="020B0400000000000000" pitchFamily="34" charset="-128"/>
              </a:rPr>
              <a:t>参考資料</a:t>
            </a:r>
          </a:p>
        </p:txBody>
      </p:sp>
      <p:sp>
        <p:nvSpPr>
          <p:cNvPr id="6" name="テキスト ボックス 5">
            <a:extLst>
              <a:ext uri="{FF2B5EF4-FFF2-40B4-BE49-F238E27FC236}">
                <a16:creationId xmlns:a16="http://schemas.microsoft.com/office/drawing/2014/main" id="{877CE033-0962-BA7B-4683-67B6DB9CEBDD}"/>
              </a:ext>
            </a:extLst>
          </p:cNvPr>
          <p:cNvSpPr txBox="1"/>
          <p:nvPr/>
        </p:nvSpPr>
        <p:spPr>
          <a:xfrm>
            <a:off x="534584" y="5709729"/>
            <a:ext cx="8152216" cy="497187"/>
          </a:xfrm>
          <a:prstGeom prst="rect">
            <a:avLst/>
          </a:prstGeom>
          <a:noFill/>
        </p:spPr>
        <p:txBody>
          <a:bodyPr wrap="square">
            <a:spAutoFit/>
          </a:bodyPr>
          <a:lstStyle/>
          <a:p>
            <a:pPr>
              <a:lnSpc>
                <a:spcPct val="130000"/>
              </a:lnSpc>
            </a:pPr>
            <a:r>
              <a:rPr lang="ja-JP" altLang="ja-JP" sz="1050">
                <a:latin typeface="Yu Gothic Medium" panose="020B0400000000000000" pitchFamily="34" charset="-128"/>
                <a:ea typeface="Yu Gothic Medium" panose="020B0400000000000000" pitchFamily="34" charset="-128"/>
              </a:rPr>
              <a:t>※ </a:t>
            </a:r>
            <a:r>
              <a:rPr lang="ja-JP" altLang="en-US" sz="1050">
                <a:latin typeface="Yu Gothic Medium" panose="020B0400000000000000" pitchFamily="34" charset="-128"/>
                <a:ea typeface="Yu Gothic Medium" panose="020B0400000000000000" pitchFamily="34" charset="-128"/>
              </a:rPr>
              <a:t>「自立活動」：</a:t>
            </a:r>
            <a:r>
              <a:rPr lang="ja-JP" altLang="ja-JP" sz="1050">
                <a:latin typeface="Yu Gothic Medium" panose="020B0400000000000000" pitchFamily="34" charset="-128"/>
                <a:ea typeface="Yu Gothic Medium" panose="020B0400000000000000" pitchFamily="34" charset="-128"/>
              </a:rPr>
              <a:t>文部科学省「特別支援学校教育要領・学習指導要領解説 自立活動編（幼稚部・小学部・中学部）」に基づき作成</a:t>
            </a:r>
            <a:br>
              <a:rPr lang="ja-JP" altLang="ja-JP" sz="1050">
                <a:latin typeface="Yu Gothic Medium" panose="020B0400000000000000" pitchFamily="34" charset="-128"/>
                <a:ea typeface="Yu Gothic Medium" panose="020B0400000000000000" pitchFamily="34" charset="-128"/>
              </a:rPr>
            </a:br>
            <a:r>
              <a:rPr lang="ja-JP" altLang="ja-JP" sz="1050">
                <a:latin typeface="Yu Gothic Medium" panose="020B0400000000000000" pitchFamily="34" charset="-128"/>
                <a:ea typeface="Yu Gothic Medium" panose="020B0400000000000000" pitchFamily="34" charset="-128"/>
              </a:rPr>
              <a:t>※ </a:t>
            </a:r>
            <a:r>
              <a:rPr lang="ja-JP" altLang="en-US" sz="1050">
                <a:latin typeface="Yu Gothic Medium" panose="020B0400000000000000" pitchFamily="34" charset="-128"/>
                <a:ea typeface="Yu Gothic Medium" panose="020B0400000000000000" pitchFamily="34" charset="-128"/>
              </a:rPr>
              <a:t>「５領域」：</a:t>
            </a:r>
            <a:r>
              <a:rPr lang="ja-JP" altLang="ja-JP" sz="1050">
                <a:latin typeface="Yu Gothic Medium" panose="020B0400000000000000" pitchFamily="34" charset="-128"/>
                <a:ea typeface="Yu Gothic Medium" panose="020B0400000000000000" pitchFamily="34" charset="-128"/>
              </a:rPr>
              <a:t>こども家庭庁「児童発達支援ガイドライン」（令和6年7月）に基づき作成</a:t>
            </a:r>
            <a:endParaRPr lang="ja-JP" altLang="en-US" sz="1050">
              <a:latin typeface="Yu Gothic Medium" panose="020B0400000000000000" pitchFamily="34" charset="-128"/>
              <a:ea typeface="Yu Gothic Medium" panose="020B0400000000000000" pitchFamily="34" charset="-128"/>
            </a:endParaRPr>
          </a:p>
        </p:txBody>
      </p:sp>
      <p:pic>
        <p:nvPicPr>
          <p:cNvPr id="5" name="Picture 2">
            <a:extLst>
              <a:ext uri="{FF2B5EF4-FFF2-40B4-BE49-F238E27FC236}">
                <a16:creationId xmlns:a16="http://schemas.microsoft.com/office/drawing/2014/main" id="{9B003B2B-11CC-5FAC-1AA6-E7787B983CE2}"/>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0" y="1401253"/>
            <a:ext cx="9144000" cy="4187987"/>
          </a:xfrm>
          <a:prstGeom prst="rect">
            <a:avLst/>
          </a:prstGeom>
        </p:spPr>
      </p:pic>
      <p:sp>
        <p:nvSpPr>
          <p:cNvPr id="7" name="テキスト ボックス 6">
            <a:extLst>
              <a:ext uri="{FF2B5EF4-FFF2-40B4-BE49-F238E27FC236}">
                <a16:creationId xmlns:a16="http://schemas.microsoft.com/office/drawing/2014/main" id="{19DC2921-1A68-2052-9772-3A82283A6A96}"/>
              </a:ext>
            </a:extLst>
          </p:cNvPr>
          <p:cNvSpPr txBox="1"/>
          <p:nvPr/>
        </p:nvSpPr>
        <p:spPr>
          <a:xfrm>
            <a:off x="397441" y="899677"/>
            <a:ext cx="8349117" cy="486480"/>
          </a:xfrm>
          <a:prstGeom prst="rect">
            <a:avLst/>
          </a:prstGeom>
          <a:noFill/>
        </p:spPr>
        <p:txBody>
          <a:bodyPr wrap="square" rtlCol="0">
            <a:spAutoFit/>
          </a:bodyPr>
          <a:lstStyle/>
          <a:p>
            <a:pPr algn="ctr">
              <a:lnSpc>
                <a:spcPct val="140000"/>
              </a:lnSpc>
            </a:pPr>
            <a:r>
              <a:rPr kumimoji="1" lang="ja-JP" altLang="en-US" sz="2000" b="1">
                <a:solidFill>
                  <a:schemeClr val="accent5">
                    <a:lumMod val="75000"/>
                  </a:schemeClr>
                </a:solidFill>
                <a:latin typeface="Yu Gothic Medium" panose="020B0400000000000000" pitchFamily="34" charset="-128"/>
                <a:ea typeface="Yu Gothic Medium" panose="020B0400000000000000" pitchFamily="34" charset="-128"/>
              </a:rPr>
              <a:t>子どもの発達と生活を多面的に捉える視点には、多くの共通点がある。</a:t>
            </a:r>
            <a:endParaRPr kumimoji="1"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72771038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PlaceHolder 1"/>
          <p:cNvSpPr>
            <a:spLocks noGrp="1"/>
          </p:cNvSpPr>
          <p:nvPr>
            <p:ph type="title"/>
          </p:nvPr>
        </p:nvSpPr>
        <p:spPr>
          <a:prstGeom prst="rect">
            <a:avLst/>
          </a:prstGeom>
          <a:noFill/>
          <a:ln w="0">
            <a:noFill/>
          </a:ln>
        </p:spPr>
        <p:txBody>
          <a:bodyPr lIns="38160" tIns="19080" rIns="57240" bIns="19080" anchor="ctr">
            <a:noAutofit/>
          </a:bodyPr>
          <a:lstStyle/>
          <a:p>
            <a:pPr indent="0" algn="l" defTabSz="914400">
              <a:lnSpc>
                <a:spcPct val="100000"/>
              </a:lnSpc>
              <a:buNone/>
            </a:pPr>
            <a:r>
              <a:rPr lang="ja-JP" sz="2000" u="none" strike="noStrike">
                <a:solidFill>
                  <a:schemeClr val="dk1"/>
                </a:solidFill>
                <a:effectLst/>
                <a:uFillTx/>
                <a:latin typeface="Yu Gothic Medium"/>
                <a:ea typeface="Yu Gothic Medium"/>
              </a:rPr>
              <a:t>セルフプランでも事業所間連携を確保する</a:t>
            </a:r>
            <a:endParaRPr lang="en-US" sz="2000" u="none" strike="noStrike" dirty="0">
              <a:solidFill>
                <a:schemeClr val="dk1"/>
              </a:solidFill>
              <a:effectLst/>
              <a:uFillTx/>
              <a:latin typeface="Yu Gothic Medium"/>
            </a:endParaRPr>
          </a:p>
        </p:txBody>
      </p:sp>
      <p:sp>
        <p:nvSpPr>
          <p:cNvPr id="151" name="正方形/長方形 150"/>
          <p:cNvSpPr/>
          <p:nvPr/>
        </p:nvSpPr>
        <p:spPr>
          <a:xfrm>
            <a:off x="685800" y="995448"/>
            <a:ext cx="7772040" cy="3968519"/>
          </a:xfrm>
          <a:prstGeom prst="rect">
            <a:avLst/>
          </a:prstGeom>
          <a:noFill/>
          <a:ln w="0">
            <a:noFill/>
          </a:ln>
        </p:spPr>
        <p:style>
          <a:lnRef idx="0">
            <a:scrgbClr r="0" g="0" b="0"/>
          </a:lnRef>
          <a:fillRef idx="0">
            <a:scrgbClr r="0" g="0" b="0"/>
          </a:fillRef>
          <a:effectRef idx="0">
            <a:scrgbClr r="0" g="0" b="0"/>
          </a:effectRef>
          <a:fontRef idx="minor"/>
        </p:style>
        <p:txBody>
          <a:bodyPr lIns="47520" tIns="28440" rIns="47520" bIns="28440" anchor="t">
            <a:noAutofit/>
          </a:bodyPr>
          <a:lstStyle/>
          <a:p>
            <a:pPr marL="285750" lvl="0" indent="-285750">
              <a:lnSpc>
                <a:spcPct val="150000"/>
              </a:lnSpc>
              <a:buClr>
                <a:schemeClr val="accent5"/>
              </a:buClr>
              <a:buSzPct val="90000"/>
              <a:buFont typeface="Wingdings" pitchFamily="2" charset="2"/>
              <a:buChar char="n"/>
            </a:pPr>
            <a:r>
              <a:rPr lang="ja-JP" altLang="ja-JP" sz="2000">
                <a:latin typeface="Yu Gothic Medium" panose="020B0400000000000000" pitchFamily="34" charset="-128"/>
                <a:ea typeface="Yu Gothic Medium" panose="020B0400000000000000" pitchFamily="34" charset="-128"/>
              </a:rPr>
              <a:t>事業所間で支援方針や情報を共有し、一貫した支援につなげる。</a:t>
            </a:r>
          </a:p>
          <a:p>
            <a:pPr marL="285750" lvl="0" indent="-285750">
              <a:lnSpc>
                <a:spcPct val="150000"/>
              </a:lnSpc>
              <a:buClr>
                <a:schemeClr val="accent5"/>
              </a:buClr>
              <a:buSzPct val="90000"/>
              <a:buFont typeface="Wingdings" pitchFamily="2" charset="2"/>
              <a:buChar char="n"/>
            </a:pPr>
            <a:r>
              <a:rPr lang="ja-JP" altLang="ja-JP" sz="2000">
                <a:latin typeface="Yu Gothic Medium" panose="020B0400000000000000" pitchFamily="34" charset="-128"/>
                <a:ea typeface="Yu Gothic Medium" panose="020B0400000000000000" pitchFamily="34" charset="-128"/>
              </a:rPr>
              <a:t>本人・家族の意向を尊重しながら、必要に応じて関係者で支援内容を確認する。</a:t>
            </a:r>
          </a:p>
          <a:p>
            <a:pPr marL="285750" lvl="0" indent="-285750">
              <a:lnSpc>
                <a:spcPct val="150000"/>
              </a:lnSpc>
              <a:buClr>
                <a:schemeClr val="accent5"/>
              </a:buClr>
              <a:buSzPct val="90000"/>
              <a:buFont typeface="Wingdings" pitchFamily="2" charset="2"/>
              <a:buChar char="n"/>
            </a:pPr>
            <a:r>
              <a:rPr lang="ja-JP" altLang="ja-JP" sz="2000">
                <a:latin typeface="Yu Gothic Medium" panose="020B0400000000000000" pitchFamily="34" charset="-128"/>
                <a:ea typeface="Yu Gothic Medium" panose="020B0400000000000000" pitchFamily="34" charset="-128"/>
              </a:rPr>
              <a:t>中心となる事業所が、必要に応じて連絡・調整を行う。</a:t>
            </a:r>
          </a:p>
          <a:p>
            <a:pPr marL="285750" lvl="0" indent="-285750">
              <a:lnSpc>
                <a:spcPct val="150000"/>
              </a:lnSpc>
              <a:buClr>
                <a:schemeClr val="accent5"/>
              </a:buClr>
              <a:buSzPct val="90000"/>
              <a:buFont typeface="Wingdings" pitchFamily="2" charset="2"/>
              <a:buChar char="n"/>
            </a:pPr>
            <a:r>
              <a:rPr lang="ja-JP" altLang="ja-JP" sz="2000">
                <a:latin typeface="Yu Gothic Medium" panose="020B0400000000000000" pitchFamily="34" charset="-128"/>
                <a:ea typeface="Yu Gothic Medium" panose="020B0400000000000000" pitchFamily="34" charset="-128"/>
              </a:rPr>
              <a:t>市町村は、必要に応じて相談支援や関係機関との調整につなげる。</a:t>
            </a:r>
          </a:p>
          <a:p>
            <a:pPr marL="285750" lvl="0" indent="-285750">
              <a:lnSpc>
                <a:spcPct val="150000"/>
              </a:lnSpc>
              <a:buClr>
                <a:schemeClr val="accent5"/>
              </a:buClr>
              <a:buSzPct val="90000"/>
              <a:buFont typeface="Wingdings" pitchFamily="2" charset="2"/>
              <a:buChar char="n"/>
            </a:pPr>
            <a:r>
              <a:rPr lang="ja-JP" altLang="ja-JP" sz="2000">
                <a:latin typeface="Yu Gothic Medium" panose="020B0400000000000000" pitchFamily="34" charset="-128"/>
                <a:ea typeface="Yu Gothic Medium" panose="020B0400000000000000" pitchFamily="34" charset="-128"/>
              </a:rPr>
              <a:t>調整が困難な場合や支援ニーズが複雑な場合は、障害児相談支援の利用につなぐことを検討する。</a:t>
            </a:r>
          </a:p>
          <a:p>
            <a:pPr marL="285750" indent="-285750">
              <a:lnSpc>
                <a:spcPct val="130000"/>
              </a:lnSpc>
              <a:buClr>
                <a:schemeClr val="accent5"/>
              </a:buClr>
              <a:buSzPct val="90000"/>
              <a:buFont typeface="Wingdings" pitchFamily="2" charset="2"/>
              <a:buChar char="n"/>
            </a:pPr>
            <a:endParaRPr lang="en-US" u="none" strike="noStrike" dirty="0">
              <a:solidFill>
                <a:srgbClr val="000000"/>
              </a:solidFill>
              <a:effectLst/>
              <a:uFillTx/>
              <a:latin typeface="Yu Gothic Medium" panose="020B0400000000000000" pitchFamily="34" charset="-128"/>
              <a:ea typeface="Yu Gothic Medium" panose="020B0400000000000000" pitchFamily="34" charset="-128"/>
            </a:endParaRPr>
          </a:p>
        </p:txBody>
      </p:sp>
      <p:sp>
        <p:nvSpPr>
          <p:cNvPr id="152" name="直線コネクタ 151"/>
          <p:cNvSpPr/>
          <p:nvPr/>
        </p:nvSpPr>
        <p:spPr>
          <a:xfrm>
            <a:off x="618120" y="4963967"/>
            <a:ext cx="7905960" cy="360"/>
          </a:xfrm>
          <a:prstGeom prst="line">
            <a:avLst/>
          </a:prstGeom>
          <a:ln w="381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
        <p:nvSpPr>
          <p:cNvPr id="153" name="正方形/長方形 152"/>
          <p:cNvSpPr/>
          <p:nvPr/>
        </p:nvSpPr>
        <p:spPr>
          <a:xfrm>
            <a:off x="590272" y="5242561"/>
            <a:ext cx="7905240" cy="456840"/>
          </a:xfrm>
          <a:prstGeom prst="rect">
            <a:avLst/>
          </a:prstGeom>
          <a:noFill/>
          <a:ln w="0">
            <a:noFill/>
          </a:ln>
        </p:spPr>
        <p:style>
          <a:lnRef idx="0">
            <a:scrgbClr r="0" g="0" b="0"/>
          </a:lnRef>
          <a:fillRef idx="0">
            <a:scrgbClr r="0" g="0" b="0"/>
          </a:fillRef>
          <a:effectRef idx="0">
            <a:scrgbClr r="0" g="0" b="0"/>
          </a:effectRef>
          <a:fontRef idx="minor"/>
        </p:style>
        <p:txBody>
          <a:bodyPr lIns="114480" tIns="38160" rIns="114480" bIns="38160" anchor="ctr">
            <a:noAutofit/>
          </a:bodyPr>
          <a:lstStyle/>
          <a:p>
            <a:pPr>
              <a:lnSpc>
                <a:spcPct val="120000"/>
              </a:lnSpc>
            </a:pPr>
            <a:r>
              <a:rPr lang="ja-JP" sz="2000" b="1" u="none" strike="noStrike">
                <a:solidFill>
                  <a:schemeClr val="accent5">
                    <a:lumMod val="75000"/>
                  </a:schemeClr>
                </a:solidFill>
                <a:effectLst/>
                <a:uFillTx/>
                <a:latin typeface="Yu Gothic Medium"/>
                <a:ea typeface="Yu Gothic Medium"/>
              </a:rPr>
              <a:t>セルフプランであっても、本人・家族だけに事業所間の調整責任を負わせない。</a:t>
            </a:r>
            <a:endParaRPr lang="en-US" sz="2000" b="0" u="none" strike="noStrike" dirty="0">
              <a:solidFill>
                <a:schemeClr val="accent5">
                  <a:lumMod val="75000"/>
                </a:schemeClr>
              </a:solidFill>
              <a:effectLst/>
              <a:uFillTx/>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8B6DC-165B-959A-7A3F-01EAEBA30DE4}"/>
            </a:ext>
          </a:extLst>
        </p:cNvPr>
        <p:cNvGrpSpPr/>
        <p:nvPr/>
      </p:nvGrpSpPr>
      <p:grpSpPr>
        <a:xfrm>
          <a:off x="0" y="0"/>
          <a:ext cx="0" cy="0"/>
          <a:chOff x="0" y="0"/>
          <a:chExt cx="0" cy="0"/>
        </a:xfrm>
      </p:grpSpPr>
      <p:sp>
        <p:nvSpPr>
          <p:cNvPr id="3" name="片側の 2 つの角を丸めた四角形 2">
            <a:extLst>
              <a:ext uri="{FF2B5EF4-FFF2-40B4-BE49-F238E27FC236}">
                <a16:creationId xmlns:a16="http://schemas.microsoft.com/office/drawing/2014/main" id="{6874A557-5FFB-F469-7A5A-9540ABA3CA43}"/>
              </a:ext>
            </a:extLst>
          </p:cNvPr>
          <p:cNvSpPr/>
          <p:nvPr/>
        </p:nvSpPr>
        <p:spPr>
          <a:xfrm>
            <a:off x="553155" y="440268"/>
            <a:ext cx="8037689" cy="846666"/>
          </a:xfrm>
          <a:prstGeom prst="round2SameRect">
            <a:avLst>
              <a:gd name="adj1" fmla="val 12667"/>
              <a:gd name="adj2" fmla="val 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ct val="130000"/>
              </a:lnSpc>
              <a:spcAft>
                <a:spcPts val="0"/>
              </a:spcAft>
            </a:pPr>
            <a:r>
              <a:rPr lang="ja-JP" altLang="en-US" sz="2000" b="1">
                <a:latin typeface="Yu Gothic Medium" panose="020B0400000000000000" pitchFamily="34" charset="-128"/>
                <a:ea typeface="Yu Gothic Medium" panose="020B0400000000000000" pitchFamily="34" charset="-128"/>
              </a:rPr>
              <a:t>児童発達支援ガイドライン・放課後等デイサービスガイドライン</a:t>
            </a:r>
            <a:endParaRPr lang="en-US" altLang="ja-JP" sz="2000" b="1" dirty="0">
              <a:latin typeface="Yu Gothic Medium" panose="020B0400000000000000" pitchFamily="34" charset="-128"/>
              <a:ea typeface="Yu Gothic Medium" panose="020B0400000000000000" pitchFamily="34" charset="-128"/>
            </a:endParaRPr>
          </a:p>
          <a:p>
            <a:pPr lvl="0" algn="ctr">
              <a:lnSpc>
                <a:spcPct val="130000"/>
              </a:lnSpc>
              <a:spcAft>
                <a:spcPts val="0"/>
              </a:spcAft>
            </a:pPr>
            <a:r>
              <a:rPr lang="ja-JP" altLang="en-US" sz="2000" b="1">
                <a:latin typeface="Yu Gothic Medium" panose="020B0400000000000000" pitchFamily="34" charset="-128"/>
                <a:ea typeface="Yu Gothic Medium" panose="020B0400000000000000" pitchFamily="34" charset="-128"/>
              </a:rPr>
              <a:t>の概要版に示された障害児相談支援</a:t>
            </a:r>
          </a:p>
        </p:txBody>
      </p:sp>
      <p:sp>
        <p:nvSpPr>
          <p:cNvPr id="4" name="正方形/長方形 3">
            <a:extLst>
              <a:ext uri="{FF2B5EF4-FFF2-40B4-BE49-F238E27FC236}">
                <a16:creationId xmlns:a16="http://schemas.microsoft.com/office/drawing/2014/main" id="{91D81E65-6DFF-DC44-C5F8-BCF3A7D6BE5B}"/>
              </a:ext>
            </a:extLst>
          </p:cNvPr>
          <p:cNvSpPr/>
          <p:nvPr/>
        </p:nvSpPr>
        <p:spPr>
          <a:xfrm>
            <a:off x="553155" y="1286934"/>
            <a:ext cx="8037689" cy="4809066"/>
          </a:xfrm>
          <a:prstGeom prst="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13750" indent="-321750">
              <a:lnSpc>
                <a:spcPct val="150000"/>
              </a:lnSpc>
              <a:buClr>
                <a:schemeClr val="accent5"/>
              </a:buClr>
              <a:buFont typeface="Arial" panose="020B0604020202020204" pitchFamily="34" charset="0"/>
              <a:buChar char="•"/>
            </a:pPr>
            <a:r>
              <a:rPr kumimoji="0" lang="ja-JP" altLang="en-US">
                <a:solidFill>
                  <a:schemeClr val="tx1"/>
                </a:solidFill>
                <a:latin typeface="Yu Gothic Medium" panose="020B0400000000000000" pitchFamily="34" charset="-128"/>
                <a:ea typeface="Yu Gothic Medium" panose="020B0400000000000000" pitchFamily="34" charset="-128"/>
              </a:rPr>
              <a:t>障害児相談支援事業所が、障害児支援利用計画を作成し、その後、児童発達支援管理責任者が、</a:t>
            </a:r>
            <a:r>
              <a:rPr kumimoji="0" lang="ja-JP" altLang="en-US" u="sng">
                <a:solidFill>
                  <a:srgbClr val="FF0000"/>
                </a:solidFill>
                <a:latin typeface="Yu Gothic Medium" panose="020B0400000000000000" pitchFamily="34" charset="-128"/>
                <a:ea typeface="Yu Gothic Medium" panose="020B0400000000000000" pitchFamily="34" charset="-128"/>
              </a:rPr>
              <a:t>障害児支援利用計画における総合的な援助の方針等を踏まえ</a:t>
            </a:r>
            <a:r>
              <a:rPr kumimoji="0" lang="ja-JP" altLang="en-US">
                <a:solidFill>
                  <a:schemeClr val="tx1"/>
                </a:solidFill>
                <a:latin typeface="Yu Gothic Medium" panose="020B0400000000000000" pitchFamily="34" charset="-128"/>
                <a:ea typeface="Yu Gothic Medium" panose="020B0400000000000000" pitchFamily="34" charset="-128"/>
              </a:rPr>
              <a:t>、児童発達支援計画（放課後等デイサービス計画、保育所等訪問支援計画）を作成し、これに基づき日々の支援が提供される。</a:t>
            </a:r>
            <a:endParaRPr kumimoji="0" lang="en-US" altLang="ja-JP" dirty="0">
              <a:solidFill>
                <a:schemeClr val="tx1"/>
              </a:solidFill>
              <a:latin typeface="Yu Gothic Medium" panose="020B0400000000000000" pitchFamily="34" charset="-128"/>
              <a:ea typeface="Yu Gothic Medium" panose="020B0400000000000000" pitchFamily="34" charset="-128"/>
            </a:endParaRPr>
          </a:p>
          <a:p>
            <a:pPr marL="213750" indent="-321750">
              <a:lnSpc>
                <a:spcPct val="150000"/>
              </a:lnSpc>
              <a:buClr>
                <a:schemeClr val="accent5"/>
              </a:buClr>
              <a:buFont typeface="Arial" panose="020B0604020202020204" pitchFamily="34" charset="0"/>
              <a:buChar char="•"/>
            </a:pPr>
            <a:r>
              <a:rPr kumimoji="0" lang="ja-JP" altLang="en-US">
                <a:solidFill>
                  <a:schemeClr val="tx1"/>
                </a:solidFill>
                <a:latin typeface="Yu Gothic Medium" panose="020B0400000000000000" pitchFamily="34" charset="-128"/>
                <a:ea typeface="Yu Gothic Medium" panose="020B0400000000000000" pitchFamily="34" charset="-128"/>
              </a:rPr>
              <a:t>障害のあるこどもの発達支援は、</a:t>
            </a:r>
            <a:r>
              <a:rPr kumimoji="0" lang="ja-JP" altLang="en-US" u="sng">
                <a:solidFill>
                  <a:srgbClr val="FF0000"/>
                </a:solidFill>
                <a:latin typeface="Yu Gothic Medium" panose="020B0400000000000000" pitchFamily="34" charset="-128"/>
                <a:ea typeface="Yu Gothic Medium" panose="020B0400000000000000" pitchFamily="34" charset="-128"/>
              </a:rPr>
              <a:t>こども本人が支援の輪の中心</a:t>
            </a:r>
            <a:r>
              <a:rPr kumimoji="0" lang="ja-JP" altLang="en-US">
                <a:solidFill>
                  <a:schemeClr val="tx1"/>
                </a:solidFill>
                <a:latin typeface="Yu Gothic Medium" panose="020B0400000000000000" pitchFamily="34" charset="-128"/>
                <a:ea typeface="Yu Gothic Medium" panose="020B0400000000000000" pitchFamily="34" charset="-128"/>
              </a:rPr>
              <a:t>となり、様々な関係者や関係機関が関与して行われる必要があり、これらの関係者や関係機関は連携を密にし、</a:t>
            </a:r>
            <a:r>
              <a:rPr kumimoji="0" lang="ja-JP" altLang="en-US" u="sng">
                <a:solidFill>
                  <a:srgbClr val="FF0000"/>
                </a:solidFill>
                <a:latin typeface="Yu Gothic Medium" panose="020B0400000000000000" pitchFamily="34" charset="-128"/>
                <a:ea typeface="Yu Gothic Medium" panose="020B0400000000000000" pitchFamily="34" charset="-128"/>
              </a:rPr>
              <a:t>適切に情報を共有することにより、障害のあるこどもに対する理解を深めることが必要</a:t>
            </a:r>
            <a:r>
              <a:rPr kumimoji="0" lang="ja-JP" altLang="en-US">
                <a:solidFill>
                  <a:schemeClr val="tx1"/>
                </a:solidFill>
                <a:latin typeface="Yu Gothic Medium" panose="020B0400000000000000" pitchFamily="34" charset="-128"/>
                <a:ea typeface="Yu Gothic Medium" panose="020B0400000000000000" pitchFamily="34" charset="-128"/>
              </a:rPr>
              <a:t>。</a:t>
            </a:r>
            <a:endParaRPr kumimoji="0" lang="en-US" altLang="ja-JP" dirty="0">
              <a:solidFill>
                <a:schemeClr val="tx1"/>
              </a:solidFill>
              <a:latin typeface="Yu Gothic Medium" panose="020B0400000000000000" pitchFamily="34" charset="-128"/>
              <a:ea typeface="Yu Gothic Medium" panose="020B0400000000000000" pitchFamily="34" charset="-128"/>
            </a:endParaRPr>
          </a:p>
          <a:p>
            <a:pPr marL="213750" indent="-321750">
              <a:lnSpc>
                <a:spcPct val="150000"/>
              </a:lnSpc>
              <a:buClr>
                <a:schemeClr val="accent5"/>
              </a:buClr>
              <a:buFont typeface="Arial" panose="020B0604020202020204" pitchFamily="34" charset="0"/>
              <a:buChar char="•"/>
            </a:pPr>
            <a:r>
              <a:rPr kumimoji="0" lang="ja-JP" altLang="en-US">
                <a:solidFill>
                  <a:schemeClr val="tx1"/>
                </a:solidFill>
                <a:latin typeface="Yu Gothic Medium" panose="020B0400000000000000" pitchFamily="34" charset="-128"/>
                <a:ea typeface="Yu Gothic Medium" panose="020B0400000000000000" pitchFamily="34" charset="-128"/>
              </a:rPr>
              <a:t>セルフプランにより複数の事業所等を利用するこどもについては、適切な障害児支援の利用の観点から、利用する全ての事業所間において、こどもの状態や支援状況の共有等を行うなど、特に連携を図ることが重要。</a:t>
            </a:r>
            <a:endParaRPr kumimoji="0" lang="en-US" altLang="ja-JP" dirty="0">
              <a:solidFill>
                <a:schemeClr val="tx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87409735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7DEE1EEB-6FA5-441A-8F85-A60C99127769}"/>
              </a:ext>
            </a:extLst>
          </p:cNvPr>
          <p:cNvSpPr/>
          <p:nvPr/>
        </p:nvSpPr>
        <p:spPr>
          <a:xfrm>
            <a:off x="536727" y="-68580"/>
            <a:ext cx="7125703"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kumimoji="0" lang="ja-JP" altLang="en-US" sz="2000">
                <a:solidFill>
                  <a:schemeClr val="tx1"/>
                </a:solidFill>
                <a:latin typeface="Yu Gothic Medium" panose="020B0400000000000000" pitchFamily="34" charset="-128"/>
                <a:ea typeface="Yu Gothic Medium" panose="020B0400000000000000" pitchFamily="34" charset="-128"/>
              </a:rPr>
              <a:t>セルフプランへの対応（障害児相談支援）</a:t>
            </a:r>
            <a:endParaRPr kumimoji="0" lang="en-US" altLang="ja-JP" sz="2000" dirty="0">
              <a:solidFill>
                <a:schemeClr val="tx1"/>
              </a:solidFill>
              <a:latin typeface="Yu Gothic Medium" panose="020B0400000000000000" pitchFamily="34" charset="-128"/>
              <a:ea typeface="Yu Gothic Medium" panose="020B0400000000000000" pitchFamily="34" charset="-128"/>
            </a:endParaRPr>
          </a:p>
        </p:txBody>
      </p:sp>
      <p:sp>
        <p:nvSpPr>
          <p:cNvPr id="2" name="正方形/長方形 1">
            <a:extLst>
              <a:ext uri="{FF2B5EF4-FFF2-40B4-BE49-F238E27FC236}">
                <a16:creationId xmlns:a16="http://schemas.microsoft.com/office/drawing/2014/main" id="{0D59F141-5F83-6AFB-0935-2DA90531323D}"/>
              </a:ext>
            </a:extLst>
          </p:cNvPr>
          <p:cNvSpPr/>
          <p:nvPr/>
        </p:nvSpPr>
        <p:spPr>
          <a:xfrm>
            <a:off x="536727" y="744680"/>
            <a:ext cx="8070545" cy="49685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buSzPct val="90000"/>
            </a:pPr>
            <a:r>
              <a:rPr lang="ja-JP" altLang="en-US" sz="2400" b="1">
                <a:solidFill>
                  <a:schemeClr val="accent5">
                    <a:lumMod val="75000"/>
                  </a:schemeClr>
                </a:solidFill>
                <a:latin typeface="Yu Gothic Medium" panose="020B0400000000000000" pitchFamily="34" charset="-128"/>
                <a:ea typeface="Yu Gothic Medium" panose="020B0400000000000000" pitchFamily="34" charset="-128"/>
              </a:rPr>
              <a:t>セル</a:t>
            </a:r>
            <a:r>
              <a:rPr lang="ja-JP" altLang="en-US" sz="2400" b="1">
                <a:solidFill>
                  <a:schemeClr val="accent5">
                    <a:lumMod val="75000"/>
                  </a:schemeClr>
                </a:solidFill>
                <a:effectLst/>
                <a:latin typeface="Yu Gothic Medium" panose="020B0400000000000000" pitchFamily="34" charset="-128"/>
                <a:ea typeface="Yu Gothic Medium" panose="020B0400000000000000" pitchFamily="34" charset="-128"/>
              </a:rPr>
              <a:t>フプランにおける事業所間連携の強化</a:t>
            </a:r>
          </a:p>
          <a:p>
            <a:pPr>
              <a:lnSpc>
                <a:spcPct val="150000"/>
              </a:lnSpc>
            </a:pPr>
            <a:r>
              <a:rPr lang="ja-JP" altLang="en-US">
                <a:solidFill>
                  <a:schemeClr val="tx1"/>
                </a:solidFill>
                <a:effectLst/>
                <a:latin typeface="Yu Gothic Medium" panose="020B0400000000000000" pitchFamily="34" charset="-128"/>
                <a:ea typeface="Yu Gothic Medium" panose="020B0400000000000000" pitchFamily="34" charset="-128"/>
              </a:rPr>
              <a:t>障害児支援の適切なコーディネートを進める観点から、セルフプランで複数事業所を併用する児について、</a:t>
            </a:r>
            <a:r>
              <a:rPr lang="ja-JP" altLang="en-US" u="sng">
                <a:solidFill>
                  <a:schemeClr val="tx1"/>
                </a:solidFill>
                <a:effectLst/>
                <a:latin typeface="Yu Gothic Medium" panose="020B0400000000000000" pitchFamily="34" charset="-128"/>
                <a:ea typeface="Yu Gothic Medium" panose="020B0400000000000000" pitchFamily="34" charset="-128"/>
              </a:rPr>
              <a:t>事業所間で連携</a:t>
            </a:r>
            <a:r>
              <a:rPr lang="ja-JP" altLang="en-US">
                <a:solidFill>
                  <a:schemeClr val="tx1"/>
                </a:solidFill>
                <a:effectLst/>
                <a:latin typeface="Yu Gothic Medium" panose="020B0400000000000000" pitchFamily="34" charset="-128"/>
                <a:ea typeface="Yu Gothic Medium" panose="020B0400000000000000" pitchFamily="34" charset="-128"/>
              </a:rPr>
              <a:t>し、こどもの状態や支援状況の共有等の情報連携を行った場合の評価を行う。</a:t>
            </a:r>
            <a:endParaRPr lang="en-US" altLang="ja-JP" dirty="0">
              <a:solidFill>
                <a:schemeClr val="tx1"/>
              </a:solidFill>
              <a:effectLst/>
              <a:latin typeface="Yu Gothic Medium" panose="020B0400000000000000" pitchFamily="34" charset="-128"/>
              <a:ea typeface="Yu Gothic Medium" panose="020B0400000000000000" pitchFamily="34" charset="-128"/>
            </a:endParaRPr>
          </a:p>
          <a:p>
            <a:pPr>
              <a:lnSpc>
                <a:spcPct val="150000"/>
              </a:lnSpc>
            </a:pPr>
            <a:endParaRPr lang="en-US" altLang="ja-JP" dirty="0">
              <a:solidFill>
                <a:srgbClr val="000000"/>
              </a:solidFill>
              <a:effectLst/>
              <a:latin typeface="Yu Gothic Medium" panose="020B0400000000000000" pitchFamily="34" charset="-128"/>
              <a:ea typeface="Yu Gothic Medium" panose="020B0400000000000000" pitchFamily="34" charset="-128"/>
            </a:endParaRPr>
          </a:p>
          <a:p>
            <a:pPr>
              <a:lnSpc>
                <a:spcPct val="150000"/>
              </a:lnSpc>
            </a:pPr>
            <a:endParaRPr lang="ja-JP" altLang="en-US" sz="1200">
              <a:solidFill>
                <a:schemeClr val="tx1">
                  <a:lumMod val="75000"/>
                  <a:lumOff val="25000"/>
                </a:schemeClr>
              </a:solidFill>
              <a:effectLst/>
              <a:latin typeface="Yu Gothic Medium" panose="020B0400000000000000" pitchFamily="34" charset="-128"/>
              <a:ea typeface="Yu Gothic Medium" panose="020B0400000000000000" pitchFamily="34" charset="-128"/>
            </a:endParaRPr>
          </a:p>
        </p:txBody>
      </p:sp>
      <p:sp>
        <p:nvSpPr>
          <p:cNvPr id="12" name="テキスト ボックス 11">
            <a:extLst>
              <a:ext uri="{FF2B5EF4-FFF2-40B4-BE49-F238E27FC236}">
                <a16:creationId xmlns:a16="http://schemas.microsoft.com/office/drawing/2014/main" id="{82A26341-0FAF-73C3-35A5-668FEA3FEB35}"/>
              </a:ext>
            </a:extLst>
          </p:cNvPr>
          <p:cNvSpPr txBox="1"/>
          <p:nvPr/>
        </p:nvSpPr>
        <p:spPr>
          <a:xfrm>
            <a:off x="-568411" y="1989438"/>
            <a:ext cx="184731" cy="369332"/>
          </a:xfrm>
          <a:prstGeom prst="rect">
            <a:avLst/>
          </a:prstGeom>
          <a:noFill/>
        </p:spPr>
        <p:txBody>
          <a:bodyPr wrap="none" rtlCol="0">
            <a:spAutoFit/>
          </a:bodyPr>
          <a:lstStyle/>
          <a:p>
            <a:endParaRPr kumimoji="1" lang="ja-JP" altLang="en-US"/>
          </a:p>
        </p:txBody>
      </p:sp>
      <p:graphicFrame>
        <p:nvGraphicFramePr>
          <p:cNvPr id="6" name="表 5">
            <a:extLst>
              <a:ext uri="{FF2B5EF4-FFF2-40B4-BE49-F238E27FC236}">
                <a16:creationId xmlns:a16="http://schemas.microsoft.com/office/drawing/2014/main" id="{A2BAF300-1F2D-A46B-654F-C17AC03AC994}"/>
              </a:ext>
            </a:extLst>
          </p:cNvPr>
          <p:cNvGraphicFramePr>
            <a:graphicFrameLocks noGrp="1"/>
          </p:cNvGraphicFramePr>
          <p:nvPr>
            <p:extLst>
              <p:ext uri="{D42A27DB-BD31-4B8C-83A1-F6EECF244321}">
                <p14:modId xmlns:p14="http://schemas.microsoft.com/office/powerpoint/2010/main" val="1776910799"/>
              </p:ext>
            </p:extLst>
          </p:nvPr>
        </p:nvGraphicFramePr>
        <p:xfrm>
          <a:off x="615033" y="2912681"/>
          <a:ext cx="8075238" cy="2448273"/>
        </p:xfrm>
        <a:graphic>
          <a:graphicData uri="http://schemas.openxmlformats.org/drawingml/2006/table">
            <a:tbl>
              <a:tblPr/>
              <a:tblGrid>
                <a:gridCol w="2691746">
                  <a:extLst>
                    <a:ext uri="{9D8B030D-6E8A-4147-A177-3AD203B41FA5}">
                      <a16:colId xmlns:a16="http://schemas.microsoft.com/office/drawing/2014/main" val="190692078"/>
                    </a:ext>
                  </a:extLst>
                </a:gridCol>
                <a:gridCol w="2691746">
                  <a:extLst>
                    <a:ext uri="{9D8B030D-6E8A-4147-A177-3AD203B41FA5}">
                      <a16:colId xmlns:a16="http://schemas.microsoft.com/office/drawing/2014/main" val="3786419735"/>
                    </a:ext>
                  </a:extLst>
                </a:gridCol>
                <a:gridCol w="2691746">
                  <a:extLst>
                    <a:ext uri="{9D8B030D-6E8A-4147-A177-3AD203B41FA5}">
                      <a16:colId xmlns:a16="http://schemas.microsoft.com/office/drawing/2014/main" val="1912950022"/>
                    </a:ext>
                  </a:extLst>
                </a:gridCol>
              </a:tblGrid>
              <a:tr h="501032">
                <a:tc>
                  <a:txBody>
                    <a:bodyPr/>
                    <a:lstStyle/>
                    <a:p>
                      <a:r>
                        <a:rPr lang="ja-JP" altLang="en-US" sz="1600" b="0" i="0">
                          <a:solidFill>
                            <a:schemeClr val="bg1"/>
                          </a:solidFill>
                          <a:effectLst/>
                          <a:latin typeface="Yu Gothic Medium" panose="020B0400000000000000" pitchFamily="34" charset="-128"/>
                          <a:ea typeface="Yu Gothic Medium" panose="020B0400000000000000" pitchFamily="34" charset="-128"/>
                        </a:rPr>
                        <a:t>種類</a:t>
                      </a:r>
                    </a:p>
                  </a:txBody>
                  <a:tcPr marL="129396" marR="129396" marT="86264" marB="6038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5"/>
                    </a:solidFill>
                  </a:tcPr>
                </a:tc>
                <a:tc>
                  <a:txBody>
                    <a:bodyPr/>
                    <a:lstStyle/>
                    <a:p>
                      <a:r>
                        <a:rPr lang="ja-JP" altLang="en-US" sz="1600" b="0" i="0">
                          <a:solidFill>
                            <a:schemeClr val="bg1"/>
                          </a:solidFill>
                          <a:effectLst/>
                          <a:latin typeface="Yu Gothic Medium" panose="020B0400000000000000" pitchFamily="34" charset="-128"/>
                          <a:ea typeface="Yu Gothic Medium" panose="020B0400000000000000" pitchFamily="34" charset="-128"/>
                        </a:rPr>
                        <a:t>単位数</a:t>
                      </a:r>
                    </a:p>
                  </a:txBody>
                  <a:tcPr marL="129396" marR="129396" marT="86264" marB="6038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5"/>
                    </a:solidFill>
                  </a:tcPr>
                </a:tc>
                <a:tc>
                  <a:txBody>
                    <a:bodyPr/>
                    <a:lstStyle/>
                    <a:p>
                      <a:r>
                        <a:rPr lang="ja-JP" altLang="en-US" sz="1600" b="0" i="0">
                          <a:solidFill>
                            <a:schemeClr val="bg1"/>
                          </a:solidFill>
                          <a:effectLst/>
                          <a:latin typeface="Yu Gothic Medium" panose="020B0400000000000000" pitchFamily="34" charset="-128"/>
                          <a:ea typeface="Yu Gothic Medium" panose="020B0400000000000000" pitchFamily="34" charset="-128"/>
                        </a:rPr>
                        <a:t>主な内容（要約）</a:t>
                      </a:r>
                    </a:p>
                  </a:txBody>
                  <a:tcPr marL="129396" marR="129396" marT="86264" marB="6038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5"/>
                    </a:solidFill>
                  </a:tcPr>
                </a:tc>
                <a:extLst>
                  <a:ext uri="{0D108BD9-81ED-4DB2-BD59-A6C34878D82A}">
                    <a16:rowId xmlns:a16="http://schemas.microsoft.com/office/drawing/2014/main" val="4287935770"/>
                  </a:ext>
                </a:extLst>
              </a:tr>
              <a:tr h="1131149">
                <a:tc>
                  <a:txBody>
                    <a:bodyPr/>
                    <a:lstStyle/>
                    <a:p>
                      <a:r>
                        <a:rPr lang="ja-JP" altLang="en-US" sz="2000" b="1" i="0">
                          <a:solidFill>
                            <a:schemeClr val="accent5">
                              <a:lumMod val="75000"/>
                            </a:schemeClr>
                          </a:solidFill>
                          <a:effectLst/>
                          <a:latin typeface="Yu Gothic Medium" panose="020B0400000000000000" pitchFamily="34" charset="-128"/>
                          <a:ea typeface="Yu Gothic Medium" panose="020B0400000000000000" pitchFamily="34" charset="-128"/>
                        </a:rPr>
                        <a:t>事業所間連携加算</a:t>
                      </a:r>
                      <a:r>
                        <a:rPr lang="en-US" altLang="ja-JP" sz="2000" b="1" i="0" dirty="0">
                          <a:solidFill>
                            <a:schemeClr val="accent5">
                              <a:lumMod val="75000"/>
                            </a:schemeClr>
                          </a:solidFill>
                          <a:effectLst/>
                          <a:latin typeface="Yu Gothic Medium" panose="020B0400000000000000" pitchFamily="34" charset="-128"/>
                          <a:ea typeface="Yu Gothic Medium" panose="020B0400000000000000" pitchFamily="34" charset="-128"/>
                        </a:rPr>
                        <a:t>(</a:t>
                      </a:r>
                      <a:r>
                        <a:rPr lang="en" sz="2000" b="1" i="0" dirty="0">
                          <a:solidFill>
                            <a:schemeClr val="accent5">
                              <a:lumMod val="75000"/>
                            </a:schemeClr>
                          </a:solidFill>
                          <a:effectLst/>
                          <a:latin typeface="Yu Gothic Medium" panose="020B0400000000000000" pitchFamily="34" charset="-128"/>
                          <a:ea typeface="Yu Gothic Medium" panose="020B0400000000000000" pitchFamily="34" charset="-128"/>
                        </a:rPr>
                        <a:t>I)</a:t>
                      </a:r>
                    </a:p>
                  </a:txBody>
                  <a:tcPr marL="129396" marR="129396" marT="86264" marB="6038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r>
                        <a:rPr lang="ja-JP" altLang="en-US" sz="1800" b="0" i="0">
                          <a:solidFill>
                            <a:schemeClr val="tx1"/>
                          </a:solidFill>
                          <a:effectLst/>
                          <a:latin typeface="Yu Gothic Medium" panose="020B0400000000000000" pitchFamily="34" charset="-128"/>
                          <a:ea typeface="Yu Gothic Medium" panose="020B0400000000000000" pitchFamily="34" charset="-128"/>
                        </a:rPr>
                        <a:t>５００</a:t>
                      </a:r>
                      <a:r>
                        <a:rPr lang="en-US" altLang="ja-JP" sz="1800" b="0" i="0" dirty="0">
                          <a:solidFill>
                            <a:schemeClr val="tx1"/>
                          </a:solidFill>
                          <a:effectLst/>
                          <a:latin typeface="Yu Gothic Medium" panose="020B0400000000000000" pitchFamily="34" charset="-128"/>
                          <a:ea typeface="Yu Gothic Medium" panose="020B0400000000000000" pitchFamily="34" charset="-128"/>
                        </a:rPr>
                        <a:t> </a:t>
                      </a:r>
                      <a:r>
                        <a:rPr lang="ja-JP" altLang="en-US" sz="1400" b="0" i="0">
                          <a:solidFill>
                            <a:schemeClr val="tx1"/>
                          </a:solidFill>
                          <a:effectLst/>
                          <a:latin typeface="Yu Gothic Medium" panose="020B0400000000000000" pitchFamily="34" charset="-128"/>
                          <a:ea typeface="Yu Gothic Medium" panose="020B0400000000000000" pitchFamily="34" charset="-128"/>
                        </a:rPr>
                        <a:t>単位／回</a:t>
                      </a:r>
                      <a:br>
                        <a:rPr lang="ja-JP" altLang="en-US" sz="1600" b="0" i="0">
                          <a:solidFill>
                            <a:schemeClr val="tx1"/>
                          </a:solidFill>
                          <a:effectLst/>
                          <a:latin typeface="Yu Gothic Medium" panose="020B0400000000000000" pitchFamily="34" charset="-128"/>
                          <a:ea typeface="Yu Gothic Medium" panose="020B0400000000000000" pitchFamily="34" charset="-128"/>
                        </a:rPr>
                      </a:br>
                      <a:r>
                        <a:rPr lang="ja-JP" altLang="en-US" sz="1600" b="0" i="0">
                          <a:solidFill>
                            <a:schemeClr val="tx1"/>
                          </a:solidFill>
                          <a:effectLst/>
                          <a:latin typeface="Yu Gothic Medium" panose="020B0400000000000000" pitchFamily="34" charset="-128"/>
                          <a:ea typeface="Yu Gothic Medium" panose="020B0400000000000000" pitchFamily="34" charset="-128"/>
                        </a:rPr>
                        <a:t>（</a:t>
                      </a:r>
                      <a:r>
                        <a:rPr lang="en-US" altLang="ja-JP" sz="1600" b="0" i="0" dirty="0">
                          <a:solidFill>
                            <a:schemeClr val="tx1"/>
                          </a:solidFill>
                          <a:effectLst/>
                          <a:latin typeface="Yu Gothic Medium" panose="020B0400000000000000" pitchFamily="34" charset="-128"/>
                          <a:ea typeface="Yu Gothic Medium" panose="020B0400000000000000" pitchFamily="34" charset="-128"/>
                        </a:rPr>
                        <a:t>※</a:t>
                      </a:r>
                      <a:r>
                        <a:rPr lang="ja-JP" altLang="en-US" sz="1600" b="0" i="0">
                          <a:solidFill>
                            <a:schemeClr val="tx1"/>
                          </a:solidFill>
                          <a:effectLst/>
                          <a:latin typeface="Yu Gothic Medium" panose="020B0400000000000000" pitchFamily="34" charset="-128"/>
                          <a:ea typeface="Yu Gothic Medium" panose="020B0400000000000000" pitchFamily="34" charset="-128"/>
                        </a:rPr>
                        <a:t>月１回）</a:t>
                      </a:r>
                    </a:p>
                  </a:txBody>
                  <a:tcPr marL="129396" marR="129396" marT="86264" marB="6038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r>
                        <a:rPr lang="ja-JP" altLang="en-US" sz="1600" b="0" i="0">
                          <a:solidFill>
                            <a:schemeClr val="tx1"/>
                          </a:solidFill>
                          <a:effectLst/>
                          <a:latin typeface="Yu Gothic Medium" panose="020B0400000000000000" pitchFamily="34" charset="-128"/>
                          <a:ea typeface="Yu Gothic Medium" panose="020B0400000000000000" pitchFamily="34" charset="-128"/>
                        </a:rPr>
                        <a:t>中核事業所として連絡調整し、家族や自治体と連携する</a:t>
                      </a:r>
                    </a:p>
                  </a:txBody>
                  <a:tcPr marL="129396" marR="129396" marT="86264" marB="6038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2118926173"/>
                  </a:ext>
                </a:extLst>
              </a:tr>
              <a:tr h="816092">
                <a:tc>
                  <a:txBody>
                    <a:bodyPr/>
                    <a:lstStyle/>
                    <a:p>
                      <a:r>
                        <a:rPr lang="ja-JP" altLang="en-US" sz="2000" b="1" i="0">
                          <a:solidFill>
                            <a:schemeClr val="accent5">
                              <a:lumMod val="75000"/>
                            </a:schemeClr>
                          </a:solidFill>
                          <a:effectLst/>
                          <a:latin typeface="Yu Gothic Medium" panose="020B0400000000000000" pitchFamily="34" charset="-128"/>
                          <a:ea typeface="Yu Gothic Medium" panose="020B0400000000000000" pitchFamily="34" charset="-128"/>
                        </a:rPr>
                        <a:t>事業所間連携加算</a:t>
                      </a:r>
                      <a:r>
                        <a:rPr lang="en-US" altLang="ja-JP" sz="2000" b="1" i="0" dirty="0">
                          <a:solidFill>
                            <a:schemeClr val="accent5">
                              <a:lumMod val="75000"/>
                            </a:schemeClr>
                          </a:solidFill>
                          <a:effectLst/>
                          <a:latin typeface="Yu Gothic Medium" panose="020B0400000000000000" pitchFamily="34" charset="-128"/>
                          <a:ea typeface="Yu Gothic Medium" panose="020B0400000000000000" pitchFamily="34" charset="-128"/>
                        </a:rPr>
                        <a:t>(</a:t>
                      </a:r>
                      <a:r>
                        <a:rPr lang="en" sz="2000" b="1" i="0" dirty="0">
                          <a:solidFill>
                            <a:schemeClr val="accent5">
                              <a:lumMod val="75000"/>
                            </a:schemeClr>
                          </a:solidFill>
                          <a:effectLst/>
                          <a:latin typeface="Yu Gothic Medium" panose="020B0400000000000000" pitchFamily="34" charset="-128"/>
                          <a:ea typeface="Yu Gothic Medium" panose="020B0400000000000000" pitchFamily="34" charset="-128"/>
                        </a:rPr>
                        <a:t>II)</a:t>
                      </a:r>
                    </a:p>
                  </a:txBody>
                  <a:tcPr marL="129396" marR="129396" marT="86264" marB="6038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r>
                        <a:rPr lang="ja-JP" altLang="en-US" sz="1800" b="0" i="0">
                          <a:solidFill>
                            <a:schemeClr val="tx1"/>
                          </a:solidFill>
                          <a:effectLst/>
                          <a:latin typeface="Yu Gothic Medium" panose="020B0400000000000000" pitchFamily="34" charset="-128"/>
                          <a:ea typeface="Yu Gothic Medium" panose="020B0400000000000000" pitchFamily="34" charset="-128"/>
                        </a:rPr>
                        <a:t>１５０</a:t>
                      </a:r>
                      <a:r>
                        <a:rPr lang="en-US" altLang="ja-JP" sz="1800" b="0" i="0" dirty="0">
                          <a:solidFill>
                            <a:schemeClr val="tx1"/>
                          </a:solidFill>
                          <a:effectLst/>
                          <a:latin typeface="Yu Gothic Medium" panose="020B0400000000000000" pitchFamily="34" charset="-128"/>
                          <a:ea typeface="Yu Gothic Medium" panose="020B0400000000000000" pitchFamily="34" charset="-128"/>
                        </a:rPr>
                        <a:t> </a:t>
                      </a:r>
                      <a:r>
                        <a:rPr lang="ja-JP" altLang="en-US" sz="1400" b="0" i="0">
                          <a:solidFill>
                            <a:schemeClr val="tx1"/>
                          </a:solidFill>
                          <a:effectLst/>
                          <a:latin typeface="Yu Gothic Medium" panose="020B0400000000000000" pitchFamily="34" charset="-128"/>
                          <a:ea typeface="Yu Gothic Medium" panose="020B0400000000000000" pitchFamily="34" charset="-128"/>
                        </a:rPr>
                        <a:t>単位／回</a:t>
                      </a:r>
                      <a:br>
                        <a:rPr lang="ja-JP" altLang="en-US" sz="1600" b="0" i="0">
                          <a:solidFill>
                            <a:schemeClr val="tx1"/>
                          </a:solidFill>
                          <a:effectLst/>
                          <a:latin typeface="Yu Gothic Medium" panose="020B0400000000000000" pitchFamily="34" charset="-128"/>
                          <a:ea typeface="Yu Gothic Medium" panose="020B0400000000000000" pitchFamily="34" charset="-128"/>
                        </a:rPr>
                      </a:br>
                      <a:r>
                        <a:rPr lang="ja-JP" altLang="en-US" sz="1600" b="0" i="0">
                          <a:solidFill>
                            <a:schemeClr val="tx1"/>
                          </a:solidFill>
                          <a:effectLst/>
                          <a:latin typeface="Yu Gothic Medium" panose="020B0400000000000000" pitchFamily="34" charset="-128"/>
                          <a:ea typeface="Yu Gothic Medium" panose="020B0400000000000000" pitchFamily="34" charset="-128"/>
                        </a:rPr>
                        <a:t>（</a:t>
                      </a:r>
                      <a:r>
                        <a:rPr lang="en-US" altLang="ja-JP" sz="1600" b="0" i="0" dirty="0">
                          <a:solidFill>
                            <a:schemeClr val="tx1"/>
                          </a:solidFill>
                          <a:effectLst/>
                          <a:latin typeface="Yu Gothic Medium" panose="020B0400000000000000" pitchFamily="34" charset="-128"/>
                          <a:ea typeface="Yu Gothic Medium" panose="020B0400000000000000" pitchFamily="34" charset="-128"/>
                        </a:rPr>
                        <a:t>※</a:t>
                      </a:r>
                      <a:r>
                        <a:rPr lang="ja-JP" altLang="en-US" sz="1600" b="0" i="0">
                          <a:solidFill>
                            <a:schemeClr val="tx1"/>
                          </a:solidFill>
                          <a:effectLst/>
                          <a:latin typeface="Yu Gothic Medium" panose="020B0400000000000000" pitchFamily="34" charset="-128"/>
                          <a:ea typeface="Yu Gothic Medium" panose="020B0400000000000000" pitchFamily="34" charset="-128"/>
                        </a:rPr>
                        <a:t>月１回）</a:t>
                      </a:r>
                    </a:p>
                  </a:txBody>
                  <a:tcPr marL="129396" marR="129396" marT="86264" marB="6038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r>
                        <a:rPr lang="ja-JP" altLang="en-US" sz="1600" b="0" i="0">
                          <a:solidFill>
                            <a:schemeClr val="tx1"/>
                          </a:solidFill>
                          <a:effectLst/>
                          <a:latin typeface="Yu Gothic Medium" panose="020B0400000000000000" pitchFamily="34" charset="-128"/>
                          <a:ea typeface="Yu Gothic Medium" panose="020B0400000000000000" pitchFamily="34" charset="-128"/>
                        </a:rPr>
                        <a:t>↑の連絡調整に参加して内容を支援に反映させる</a:t>
                      </a:r>
                    </a:p>
                  </a:txBody>
                  <a:tcPr marL="129396" marR="129396" marT="86264" marB="60385" anchor="ctr">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2464066126"/>
                  </a:ext>
                </a:extLst>
              </a:tr>
            </a:tbl>
          </a:graphicData>
        </a:graphic>
      </p:graphicFrame>
      <p:sp>
        <p:nvSpPr>
          <p:cNvPr id="4" name="テキスト ボックス 3">
            <a:extLst>
              <a:ext uri="{FF2B5EF4-FFF2-40B4-BE49-F238E27FC236}">
                <a16:creationId xmlns:a16="http://schemas.microsoft.com/office/drawing/2014/main" id="{FDA6D5AA-DD21-4198-56E1-8A2F2F3E1F1A}"/>
              </a:ext>
            </a:extLst>
          </p:cNvPr>
          <p:cNvSpPr txBox="1"/>
          <p:nvPr/>
        </p:nvSpPr>
        <p:spPr>
          <a:xfrm>
            <a:off x="7740352" y="114221"/>
            <a:ext cx="1005403" cy="338554"/>
          </a:xfrm>
          <a:prstGeom prst="rect">
            <a:avLst/>
          </a:prstGeom>
          <a:solidFill>
            <a:schemeClr val="bg1"/>
          </a:solidFill>
          <a:ln>
            <a:solidFill>
              <a:schemeClr val="tx1"/>
            </a:solidFill>
          </a:ln>
        </p:spPr>
        <p:txBody>
          <a:bodyPr wrap="none" rtlCol="0">
            <a:spAutoFit/>
          </a:bodyPr>
          <a:lstStyle/>
          <a:p>
            <a:r>
              <a:rPr kumimoji="1" lang="ja-JP" altLang="en-US" sz="1600">
                <a:latin typeface="Yu Gothic Medium" panose="020B0400000000000000" pitchFamily="34" charset="-128"/>
                <a:ea typeface="Yu Gothic Medium" panose="020B0400000000000000" pitchFamily="34" charset="-128"/>
              </a:rPr>
              <a:t>参考資料</a:t>
            </a:r>
          </a:p>
        </p:txBody>
      </p:sp>
      <p:sp>
        <p:nvSpPr>
          <p:cNvPr id="9" name="テキスト ボックス 8">
            <a:extLst>
              <a:ext uri="{FF2B5EF4-FFF2-40B4-BE49-F238E27FC236}">
                <a16:creationId xmlns:a16="http://schemas.microsoft.com/office/drawing/2014/main" id="{8152D842-EEBA-D9EB-4035-ADDEF0ADD8DC}"/>
              </a:ext>
            </a:extLst>
          </p:cNvPr>
          <p:cNvSpPr txBox="1"/>
          <p:nvPr/>
        </p:nvSpPr>
        <p:spPr>
          <a:xfrm>
            <a:off x="1281313" y="5474288"/>
            <a:ext cx="7862687" cy="477888"/>
          </a:xfrm>
          <a:prstGeom prst="rect">
            <a:avLst/>
          </a:prstGeom>
          <a:noFill/>
        </p:spPr>
        <p:txBody>
          <a:bodyPr wrap="square">
            <a:spAutoFit/>
          </a:bodyPr>
          <a:lstStyle/>
          <a:p>
            <a:pPr>
              <a:lnSpc>
                <a:spcPct val="130000"/>
              </a:lnSpc>
            </a:pPr>
            <a:r>
              <a:rPr lang="ja-JP" altLang="ja-JP" sz="1000">
                <a:latin typeface="Yu Gothic Medium" panose="020B0400000000000000" pitchFamily="34" charset="-128"/>
                <a:ea typeface="Yu Gothic Medium" panose="020B0400000000000000" pitchFamily="34" charset="-128"/>
              </a:rPr>
              <a:t>※主な内容を要約したものです。正式な算定要件・手続については、告示、留意事項通知及び関係事務連絡を確認してください。</a:t>
            </a:r>
            <a:br>
              <a:rPr lang="ja-JP" altLang="ja-JP" sz="1000">
                <a:latin typeface="Yu Gothic Medium" panose="020B0400000000000000" pitchFamily="34" charset="-128"/>
                <a:ea typeface="Yu Gothic Medium" panose="020B0400000000000000" pitchFamily="34" charset="-128"/>
              </a:rPr>
            </a:br>
            <a:r>
              <a:rPr lang="ja-JP" altLang="ja-JP" sz="1000">
                <a:latin typeface="Yu Gothic Medium" panose="020B0400000000000000" pitchFamily="34" charset="-128"/>
                <a:ea typeface="Yu Gothic Medium" panose="020B0400000000000000" pitchFamily="34" charset="-128"/>
              </a:rPr>
              <a:t>出典：こども家庭庁支援局障害児支援課「事業所間連携加算の創設と取扱いについて」（令和6年5月2日）</a:t>
            </a:r>
            <a:endParaRPr lang="ja-JP" altLang="en-US" sz="100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549215667"/>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正方形/長方形 22">
            <a:extLst>
              <a:ext uri="{FF2B5EF4-FFF2-40B4-BE49-F238E27FC236}">
                <a16:creationId xmlns:a16="http://schemas.microsoft.com/office/drawing/2014/main" id="{9FCBE6DA-F9F4-5D36-2E83-6D4A4FFA6C31}"/>
              </a:ext>
            </a:extLst>
          </p:cNvPr>
          <p:cNvSpPr/>
          <p:nvPr/>
        </p:nvSpPr>
        <p:spPr>
          <a:xfrm>
            <a:off x="296851" y="3138196"/>
            <a:ext cx="8307597" cy="2520280"/>
          </a:xfrm>
          <a:prstGeom prst="rect">
            <a:avLst/>
          </a:prstGeom>
          <a:solidFill>
            <a:schemeClr val="accent6">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kumimoji="1" lang="ja-JP" altLang="en-US" sz="2000">
              <a:solidFill>
                <a:schemeClr val="tx1">
                  <a:lumMod val="65000"/>
                  <a:lumOff val="35000"/>
                </a:schemeClr>
              </a:solidFill>
              <a:latin typeface="Yu Gothic Medium" panose="020B0400000000000000" pitchFamily="34" charset="-128"/>
              <a:ea typeface="Yu Gothic Medium" panose="020B0400000000000000" pitchFamily="34" charset="-128"/>
            </a:endParaRPr>
          </a:p>
        </p:txBody>
      </p:sp>
      <p:sp>
        <p:nvSpPr>
          <p:cNvPr id="22" name="正方形/長方形 21">
            <a:extLst>
              <a:ext uri="{FF2B5EF4-FFF2-40B4-BE49-F238E27FC236}">
                <a16:creationId xmlns:a16="http://schemas.microsoft.com/office/drawing/2014/main" id="{5B7DD9C0-E3CC-1BC6-CCBE-47AB6A08C6CB}"/>
              </a:ext>
            </a:extLst>
          </p:cNvPr>
          <p:cNvSpPr/>
          <p:nvPr/>
        </p:nvSpPr>
        <p:spPr>
          <a:xfrm>
            <a:off x="296851" y="545908"/>
            <a:ext cx="8307597" cy="2520280"/>
          </a:xfrm>
          <a:prstGeom prst="rect">
            <a:avLst/>
          </a:prstGeom>
          <a:solidFill>
            <a:schemeClr val="accent5">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kumimoji="1" lang="ja-JP" altLang="en-US" sz="2000">
              <a:solidFill>
                <a:schemeClr val="tx1">
                  <a:lumMod val="65000"/>
                  <a:lumOff val="35000"/>
                </a:schemeClr>
              </a:solidFill>
              <a:latin typeface="Yu Gothic Medium" panose="020B0400000000000000" pitchFamily="34" charset="-128"/>
              <a:ea typeface="Yu Gothic Medium" panose="020B0400000000000000" pitchFamily="34" charset="-128"/>
            </a:endParaRPr>
          </a:p>
        </p:txBody>
      </p:sp>
      <p:sp>
        <p:nvSpPr>
          <p:cNvPr id="3" name="正方形/長方形 15">
            <a:extLst>
              <a:ext uri="{FF2B5EF4-FFF2-40B4-BE49-F238E27FC236}">
                <a16:creationId xmlns:a16="http://schemas.microsoft.com/office/drawing/2014/main" id="{1D7CC528-9DF7-64F1-80B4-B5449E3A8957}"/>
              </a:ext>
            </a:extLst>
          </p:cNvPr>
          <p:cNvSpPr>
            <a:spLocks noChangeArrowheads="1"/>
          </p:cNvSpPr>
          <p:nvPr/>
        </p:nvSpPr>
        <p:spPr bwMode="auto">
          <a:xfrm>
            <a:off x="323528" y="153770"/>
            <a:ext cx="7992888" cy="332643"/>
          </a:xfrm>
          <a:prstGeom prst="rect">
            <a:avLst/>
          </a:prstGeom>
          <a:noFill/>
          <a:ln w="9525" algn="ctr">
            <a:noFill/>
            <a:round/>
            <a:headEnd/>
            <a:tailEnd/>
          </a:ln>
        </p:spPr>
        <p:txBody>
          <a:bodyPr lIns="33973" tIns="6793" rIns="33973" bIns="6793"/>
          <a:lstStyle/>
          <a:p>
            <a:pPr marL="109907" indent="-109907" defTabSz="805982" fontAlgn="base">
              <a:spcBef>
                <a:spcPct val="0"/>
              </a:spcBef>
              <a:spcAft>
                <a:spcPct val="0"/>
              </a:spcAft>
            </a:pPr>
            <a:r>
              <a:rPr lang="ja-JP" altLang="en-US" sz="1600">
                <a:latin typeface="Yu Gothic Medium" panose="020B0400000000000000" pitchFamily="34" charset="-128"/>
                <a:ea typeface="Yu Gothic Medium" panose="020B0400000000000000" pitchFamily="34" charset="-128"/>
              </a:rPr>
              <a:t>相談支援事業者（障害児相談支援）と障害福祉サービス事業者との関係</a:t>
            </a:r>
            <a:endParaRPr lang="ja-JP" altLang="en-US" sz="1600" dirty="0">
              <a:latin typeface="Yu Gothic Medium" panose="020B0400000000000000" pitchFamily="34" charset="-128"/>
              <a:ea typeface="Yu Gothic Medium" panose="020B0400000000000000" pitchFamily="34" charset="-128"/>
            </a:endParaRPr>
          </a:p>
        </p:txBody>
      </p:sp>
      <p:sp>
        <p:nvSpPr>
          <p:cNvPr id="4" name="正方形/長方形 3">
            <a:extLst>
              <a:ext uri="{FF2B5EF4-FFF2-40B4-BE49-F238E27FC236}">
                <a16:creationId xmlns:a16="http://schemas.microsoft.com/office/drawing/2014/main" id="{14A16D38-6752-C1D3-0639-9AA3FC00D585}"/>
              </a:ext>
            </a:extLst>
          </p:cNvPr>
          <p:cNvSpPr/>
          <p:nvPr/>
        </p:nvSpPr>
        <p:spPr>
          <a:xfrm>
            <a:off x="323529" y="689924"/>
            <a:ext cx="432047" cy="223224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lnSpc>
                <a:spcPct val="110000"/>
              </a:lnSpc>
            </a:pPr>
            <a:r>
              <a:rPr kumimoji="1" lang="ja-JP" altLang="en-US" sz="1600">
                <a:solidFill>
                  <a:schemeClr val="tx1"/>
                </a:solidFill>
                <a:latin typeface="Yu Gothic Medium" panose="020B0400000000000000" pitchFamily="34" charset="-128"/>
                <a:ea typeface="Yu Gothic Medium" panose="020B0400000000000000" pitchFamily="34" charset="-128"/>
              </a:rPr>
              <a:t>相談</a:t>
            </a:r>
            <a:r>
              <a:rPr lang="ja-JP" altLang="en-US" sz="1600">
                <a:solidFill>
                  <a:schemeClr val="tx1"/>
                </a:solidFill>
                <a:latin typeface="Yu Gothic Medium" panose="020B0400000000000000" pitchFamily="34" charset="-128"/>
                <a:ea typeface="Yu Gothic Medium" panose="020B0400000000000000" pitchFamily="34" charset="-128"/>
              </a:rPr>
              <a:t>支援事業者</a:t>
            </a:r>
            <a:endParaRPr kumimoji="1" lang="ja-JP" altLang="en-US" sz="1600">
              <a:solidFill>
                <a:schemeClr val="tx1"/>
              </a:solidFill>
              <a:latin typeface="Yu Gothic Medium" panose="020B0400000000000000" pitchFamily="34" charset="-128"/>
              <a:ea typeface="Yu Gothic Medium" panose="020B0400000000000000" pitchFamily="34" charset="-128"/>
            </a:endParaRPr>
          </a:p>
        </p:txBody>
      </p:sp>
      <p:sp>
        <p:nvSpPr>
          <p:cNvPr id="5" name="正方形/長方形 4">
            <a:extLst>
              <a:ext uri="{FF2B5EF4-FFF2-40B4-BE49-F238E27FC236}">
                <a16:creationId xmlns:a16="http://schemas.microsoft.com/office/drawing/2014/main" id="{00744FA5-343B-D28D-55D6-2EFC70E18D13}"/>
              </a:ext>
            </a:extLst>
          </p:cNvPr>
          <p:cNvSpPr/>
          <p:nvPr/>
        </p:nvSpPr>
        <p:spPr>
          <a:xfrm>
            <a:off x="323528" y="3282212"/>
            <a:ext cx="432047" cy="223224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lnSpc>
                <a:spcPct val="110000"/>
              </a:lnSpc>
            </a:pPr>
            <a:r>
              <a:rPr lang="ja-JP" altLang="en-US" sz="1600">
                <a:solidFill>
                  <a:schemeClr val="tx1"/>
                </a:solidFill>
                <a:latin typeface="Yu Gothic Medium" panose="020B0400000000000000" pitchFamily="34" charset="-128"/>
                <a:ea typeface="Yu Gothic Medium" panose="020B0400000000000000" pitchFamily="34" charset="-128"/>
              </a:rPr>
              <a:t>サ</a:t>
            </a:r>
            <a:r>
              <a:rPr lang="ja-JP" altLang="en-US" sz="1100">
                <a:solidFill>
                  <a:schemeClr val="tx1"/>
                </a:solidFill>
                <a:latin typeface="Yu Gothic Medium" panose="020B0400000000000000" pitchFamily="34" charset="-128"/>
                <a:ea typeface="Yu Gothic Medium" panose="020B0400000000000000" pitchFamily="34" charset="-128"/>
              </a:rPr>
              <a:t>｜</a:t>
            </a:r>
            <a:r>
              <a:rPr lang="ja-JP" altLang="en-US" sz="1600">
                <a:solidFill>
                  <a:schemeClr val="tx1"/>
                </a:solidFill>
                <a:latin typeface="Yu Gothic Medium" panose="020B0400000000000000" pitchFamily="34" charset="-128"/>
                <a:ea typeface="Yu Gothic Medium" panose="020B0400000000000000" pitchFamily="34" charset="-128"/>
              </a:rPr>
              <a:t>ビス事業者</a:t>
            </a:r>
            <a:endParaRPr kumimoji="1" lang="ja-JP" altLang="en-US" sz="1600">
              <a:solidFill>
                <a:schemeClr val="tx1"/>
              </a:solidFill>
              <a:latin typeface="Yu Gothic Medium" panose="020B0400000000000000" pitchFamily="34" charset="-128"/>
              <a:ea typeface="Yu Gothic Medium" panose="020B0400000000000000" pitchFamily="34" charset="-128"/>
            </a:endParaRPr>
          </a:p>
        </p:txBody>
      </p:sp>
      <p:sp>
        <p:nvSpPr>
          <p:cNvPr id="6" name="正方形/長方形 5">
            <a:extLst>
              <a:ext uri="{FF2B5EF4-FFF2-40B4-BE49-F238E27FC236}">
                <a16:creationId xmlns:a16="http://schemas.microsoft.com/office/drawing/2014/main" id="{45F5AC9A-ED00-B709-25AC-954BA69475A3}"/>
              </a:ext>
            </a:extLst>
          </p:cNvPr>
          <p:cNvSpPr/>
          <p:nvPr/>
        </p:nvSpPr>
        <p:spPr>
          <a:xfrm>
            <a:off x="806908" y="684348"/>
            <a:ext cx="432047" cy="2232248"/>
          </a:xfrm>
          <a:prstGeom prst="rect">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lnSpc>
                <a:spcPct val="110000"/>
              </a:lnSpc>
            </a:pPr>
            <a:r>
              <a:rPr lang="ja-JP" altLang="en-US" sz="1600">
                <a:solidFill>
                  <a:schemeClr val="bg1"/>
                </a:solidFill>
                <a:latin typeface="Yu Gothic Medium" panose="020B0400000000000000" pitchFamily="34" charset="-128"/>
                <a:ea typeface="Yu Gothic Medium" panose="020B0400000000000000" pitchFamily="34" charset="-128"/>
              </a:rPr>
              <a:t>アセスメント</a:t>
            </a:r>
            <a:endParaRPr kumimoji="1" lang="ja-JP" altLang="en-US" sz="1600">
              <a:solidFill>
                <a:schemeClr val="bg1"/>
              </a:solidFill>
              <a:latin typeface="Yu Gothic Medium" panose="020B0400000000000000" pitchFamily="34" charset="-128"/>
              <a:ea typeface="Yu Gothic Medium" panose="020B0400000000000000" pitchFamily="34" charset="-128"/>
            </a:endParaRPr>
          </a:p>
        </p:txBody>
      </p:sp>
      <p:sp>
        <p:nvSpPr>
          <p:cNvPr id="7" name="正方形/長方形 6">
            <a:extLst>
              <a:ext uri="{FF2B5EF4-FFF2-40B4-BE49-F238E27FC236}">
                <a16:creationId xmlns:a16="http://schemas.microsoft.com/office/drawing/2014/main" id="{123C852E-7EDC-8569-1D80-15E07DFBC02A}"/>
              </a:ext>
            </a:extLst>
          </p:cNvPr>
          <p:cNvSpPr/>
          <p:nvPr/>
        </p:nvSpPr>
        <p:spPr>
          <a:xfrm>
            <a:off x="1442803" y="689924"/>
            <a:ext cx="432047" cy="2232248"/>
          </a:xfrm>
          <a:prstGeom prst="rect">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lnSpc>
                <a:spcPct val="110000"/>
              </a:lnSpc>
            </a:pPr>
            <a:r>
              <a:rPr lang="ja-JP" altLang="en-US" sz="1400">
                <a:solidFill>
                  <a:schemeClr val="bg1"/>
                </a:solidFill>
                <a:latin typeface="Yu Gothic Medium" panose="020B0400000000000000" pitchFamily="34" charset="-128"/>
                <a:ea typeface="Yu Gothic Medium" panose="020B0400000000000000" pitchFamily="34" charset="-128"/>
              </a:rPr>
              <a:t>障害児支援</a:t>
            </a:r>
            <a:r>
              <a:rPr kumimoji="1" lang="ja-JP" altLang="en-US" sz="1400">
                <a:solidFill>
                  <a:schemeClr val="bg1"/>
                </a:solidFill>
                <a:latin typeface="Yu Gothic Medium" panose="020B0400000000000000" pitchFamily="34" charset="-128"/>
                <a:ea typeface="Yu Gothic Medium" panose="020B0400000000000000" pitchFamily="34" charset="-128"/>
              </a:rPr>
              <a:t>利用計画案</a:t>
            </a:r>
          </a:p>
        </p:txBody>
      </p:sp>
      <p:sp>
        <p:nvSpPr>
          <p:cNvPr id="8" name="正方形/長方形 7">
            <a:extLst>
              <a:ext uri="{FF2B5EF4-FFF2-40B4-BE49-F238E27FC236}">
                <a16:creationId xmlns:a16="http://schemas.microsoft.com/office/drawing/2014/main" id="{FFC18BFF-4EE4-EE02-ADFC-713F1B476770}"/>
              </a:ext>
            </a:extLst>
          </p:cNvPr>
          <p:cNvSpPr/>
          <p:nvPr/>
        </p:nvSpPr>
        <p:spPr>
          <a:xfrm>
            <a:off x="1979712" y="1914060"/>
            <a:ext cx="432047" cy="2232248"/>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lnSpc>
                <a:spcPct val="110000"/>
              </a:lnSpc>
            </a:pPr>
            <a:r>
              <a:rPr lang="ja-JP" altLang="en-US" sz="1600">
                <a:solidFill>
                  <a:schemeClr val="tx1">
                    <a:lumMod val="65000"/>
                    <a:lumOff val="35000"/>
                  </a:schemeClr>
                </a:solidFill>
                <a:latin typeface="Yu Gothic Medium" panose="020B0400000000000000" pitchFamily="34" charset="-128"/>
                <a:ea typeface="Yu Gothic Medium" panose="020B0400000000000000" pitchFamily="34" charset="-128"/>
              </a:rPr>
              <a:t>支給決定</a:t>
            </a:r>
            <a:endParaRPr lang="en-US" altLang="ja-JP" sz="1600" dirty="0">
              <a:solidFill>
                <a:schemeClr val="tx1">
                  <a:lumMod val="65000"/>
                  <a:lumOff val="35000"/>
                </a:schemeClr>
              </a:solidFill>
              <a:latin typeface="Yu Gothic Medium" panose="020B0400000000000000" pitchFamily="34" charset="-128"/>
              <a:ea typeface="Yu Gothic Medium" panose="020B0400000000000000" pitchFamily="34" charset="-128"/>
            </a:endParaRPr>
          </a:p>
        </p:txBody>
      </p:sp>
      <p:sp>
        <p:nvSpPr>
          <p:cNvPr id="10" name="正方形/長方形 9">
            <a:extLst>
              <a:ext uri="{FF2B5EF4-FFF2-40B4-BE49-F238E27FC236}">
                <a16:creationId xmlns:a16="http://schemas.microsoft.com/office/drawing/2014/main" id="{E64A67C2-6232-BBFA-D7E7-4CFB5DDD0D37}"/>
              </a:ext>
            </a:extLst>
          </p:cNvPr>
          <p:cNvSpPr/>
          <p:nvPr/>
        </p:nvSpPr>
        <p:spPr>
          <a:xfrm>
            <a:off x="2484467" y="1914060"/>
            <a:ext cx="432047" cy="2232248"/>
          </a:xfrm>
          <a:prstGeom prst="rect">
            <a:avLst/>
          </a:prstGeom>
          <a:solidFill>
            <a:schemeClr val="tx1">
              <a:lumMod val="50000"/>
              <a:lumOff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lnSpc>
                <a:spcPct val="110000"/>
              </a:lnSpc>
            </a:pPr>
            <a:r>
              <a:rPr kumimoji="1" lang="ja-JP" altLang="en-US" sz="1600">
                <a:solidFill>
                  <a:schemeClr val="bg1"/>
                </a:solidFill>
                <a:latin typeface="Yu Gothic Medium" panose="020B0400000000000000" pitchFamily="34" charset="-128"/>
                <a:ea typeface="Yu Gothic Medium" panose="020B0400000000000000" pitchFamily="34" charset="-128"/>
              </a:rPr>
              <a:t>サ</a:t>
            </a:r>
            <a:r>
              <a:rPr kumimoji="1" lang="ja-JP" altLang="en-US" sz="1100">
                <a:solidFill>
                  <a:schemeClr val="bg1"/>
                </a:solidFill>
                <a:latin typeface="Yu Gothic Medium" panose="020B0400000000000000" pitchFamily="34" charset="-128"/>
                <a:ea typeface="Yu Gothic Medium" panose="020B0400000000000000" pitchFamily="34" charset="-128"/>
              </a:rPr>
              <a:t>｜</a:t>
            </a:r>
            <a:r>
              <a:rPr kumimoji="1" lang="ja-JP" altLang="en-US" sz="1600">
                <a:solidFill>
                  <a:schemeClr val="bg1"/>
                </a:solidFill>
                <a:latin typeface="Yu Gothic Medium" panose="020B0400000000000000" pitchFamily="34" charset="-128"/>
                <a:ea typeface="Yu Gothic Medium" panose="020B0400000000000000" pitchFamily="34" charset="-128"/>
              </a:rPr>
              <a:t>ビス担当者会議</a:t>
            </a:r>
          </a:p>
        </p:txBody>
      </p:sp>
      <p:sp>
        <p:nvSpPr>
          <p:cNvPr id="11" name="正方形/長方形 10">
            <a:extLst>
              <a:ext uri="{FF2B5EF4-FFF2-40B4-BE49-F238E27FC236}">
                <a16:creationId xmlns:a16="http://schemas.microsoft.com/office/drawing/2014/main" id="{9CC08404-CF50-ADD9-5E14-B69803EFED0C}"/>
              </a:ext>
            </a:extLst>
          </p:cNvPr>
          <p:cNvSpPr/>
          <p:nvPr/>
        </p:nvSpPr>
        <p:spPr>
          <a:xfrm>
            <a:off x="3494836" y="3282212"/>
            <a:ext cx="432047" cy="2232248"/>
          </a:xfrm>
          <a:prstGeom prst="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lnSpc>
                <a:spcPct val="110000"/>
              </a:lnSpc>
            </a:pPr>
            <a:r>
              <a:rPr lang="ja-JP" altLang="en-US" sz="1600">
                <a:solidFill>
                  <a:schemeClr val="tx1">
                    <a:lumMod val="65000"/>
                    <a:lumOff val="35000"/>
                  </a:schemeClr>
                </a:solidFill>
                <a:latin typeface="Yu Gothic Medium" panose="020B0400000000000000" pitchFamily="34" charset="-128"/>
                <a:ea typeface="Yu Gothic Medium" panose="020B0400000000000000" pitchFamily="34" charset="-128"/>
              </a:rPr>
              <a:t>利用契約　利用開始</a:t>
            </a:r>
            <a:endParaRPr kumimoji="1" lang="ja-JP" altLang="en-US" sz="1600">
              <a:solidFill>
                <a:schemeClr val="tx1">
                  <a:lumMod val="65000"/>
                  <a:lumOff val="35000"/>
                </a:schemeClr>
              </a:solidFill>
              <a:latin typeface="Yu Gothic Medium" panose="020B0400000000000000" pitchFamily="34" charset="-128"/>
              <a:ea typeface="Yu Gothic Medium" panose="020B0400000000000000" pitchFamily="34" charset="-128"/>
            </a:endParaRPr>
          </a:p>
        </p:txBody>
      </p:sp>
      <p:sp>
        <p:nvSpPr>
          <p:cNvPr id="12" name="正方形/長方形 11">
            <a:extLst>
              <a:ext uri="{FF2B5EF4-FFF2-40B4-BE49-F238E27FC236}">
                <a16:creationId xmlns:a16="http://schemas.microsoft.com/office/drawing/2014/main" id="{3B1729CB-1C26-5520-01A0-E0740C08BF45}"/>
              </a:ext>
            </a:extLst>
          </p:cNvPr>
          <p:cNvSpPr/>
          <p:nvPr/>
        </p:nvSpPr>
        <p:spPr>
          <a:xfrm>
            <a:off x="4139956" y="3282212"/>
            <a:ext cx="432047" cy="2232248"/>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lnSpc>
                <a:spcPct val="110000"/>
              </a:lnSpc>
            </a:pPr>
            <a:r>
              <a:rPr lang="ja-JP" altLang="en-US" sz="1600">
                <a:solidFill>
                  <a:schemeClr val="bg1"/>
                </a:solidFill>
                <a:latin typeface="Yu Gothic Medium" panose="020B0400000000000000" pitchFamily="34" charset="-128"/>
                <a:ea typeface="Yu Gothic Medium" panose="020B0400000000000000" pitchFamily="34" charset="-128"/>
              </a:rPr>
              <a:t>アセスメント</a:t>
            </a:r>
            <a:endParaRPr kumimoji="1" lang="ja-JP" altLang="en-US" sz="1600">
              <a:solidFill>
                <a:schemeClr val="bg1"/>
              </a:solidFill>
              <a:latin typeface="Yu Gothic Medium" panose="020B0400000000000000" pitchFamily="34" charset="-128"/>
              <a:ea typeface="Yu Gothic Medium" panose="020B0400000000000000" pitchFamily="34" charset="-128"/>
            </a:endParaRPr>
          </a:p>
        </p:txBody>
      </p:sp>
      <p:sp>
        <p:nvSpPr>
          <p:cNvPr id="14" name="正方形/長方形 13">
            <a:extLst>
              <a:ext uri="{FF2B5EF4-FFF2-40B4-BE49-F238E27FC236}">
                <a16:creationId xmlns:a16="http://schemas.microsoft.com/office/drawing/2014/main" id="{D147BB44-688A-F914-5742-86FF653C37C7}"/>
              </a:ext>
            </a:extLst>
          </p:cNvPr>
          <p:cNvSpPr/>
          <p:nvPr/>
        </p:nvSpPr>
        <p:spPr>
          <a:xfrm>
            <a:off x="4785076" y="3282212"/>
            <a:ext cx="432047" cy="2232248"/>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lnSpc>
                <a:spcPct val="110000"/>
              </a:lnSpc>
            </a:pPr>
            <a:r>
              <a:rPr lang="ja-JP" altLang="en-US" sz="1600">
                <a:solidFill>
                  <a:schemeClr val="bg1"/>
                </a:solidFill>
                <a:latin typeface="Yu Gothic Medium" panose="020B0400000000000000" pitchFamily="34" charset="-128"/>
                <a:ea typeface="Yu Gothic Medium" panose="020B0400000000000000" pitchFamily="34" charset="-128"/>
              </a:rPr>
              <a:t>個別支援計画案</a:t>
            </a:r>
            <a:endParaRPr kumimoji="1" lang="ja-JP" altLang="en-US" sz="1600">
              <a:solidFill>
                <a:schemeClr val="bg1"/>
              </a:solidFill>
              <a:latin typeface="Yu Gothic Medium" panose="020B0400000000000000" pitchFamily="34" charset="-128"/>
              <a:ea typeface="Yu Gothic Medium" panose="020B0400000000000000" pitchFamily="34" charset="-128"/>
            </a:endParaRPr>
          </a:p>
        </p:txBody>
      </p:sp>
      <p:sp>
        <p:nvSpPr>
          <p:cNvPr id="15" name="正方形/長方形 14">
            <a:extLst>
              <a:ext uri="{FF2B5EF4-FFF2-40B4-BE49-F238E27FC236}">
                <a16:creationId xmlns:a16="http://schemas.microsoft.com/office/drawing/2014/main" id="{4EB14868-A33A-E804-4A66-7AC6FCA57181}"/>
              </a:ext>
            </a:extLst>
          </p:cNvPr>
          <p:cNvSpPr/>
          <p:nvPr/>
        </p:nvSpPr>
        <p:spPr>
          <a:xfrm>
            <a:off x="5430196" y="3282212"/>
            <a:ext cx="432047" cy="2232248"/>
          </a:xfrm>
          <a:prstGeom prst="rect">
            <a:avLst/>
          </a:prstGeom>
          <a:solidFill>
            <a:schemeClr val="tx1">
              <a:lumMod val="50000"/>
              <a:lumOff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lnSpc>
                <a:spcPct val="110000"/>
              </a:lnSpc>
            </a:pPr>
            <a:r>
              <a:rPr lang="ja-JP" altLang="en-US" sz="1600">
                <a:solidFill>
                  <a:schemeClr val="bg1"/>
                </a:solidFill>
                <a:latin typeface="Yu Gothic Medium" panose="020B0400000000000000" pitchFamily="34" charset="-128"/>
                <a:ea typeface="Yu Gothic Medium" panose="020B0400000000000000" pitchFamily="34" charset="-128"/>
              </a:rPr>
              <a:t>個別支援会議</a:t>
            </a:r>
            <a:endParaRPr kumimoji="1" lang="ja-JP" altLang="en-US" sz="1600">
              <a:solidFill>
                <a:schemeClr val="bg1"/>
              </a:solidFill>
              <a:latin typeface="Yu Gothic Medium" panose="020B0400000000000000" pitchFamily="34" charset="-128"/>
              <a:ea typeface="Yu Gothic Medium" panose="020B0400000000000000" pitchFamily="34" charset="-128"/>
            </a:endParaRPr>
          </a:p>
        </p:txBody>
      </p:sp>
      <p:sp>
        <p:nvSpPr>
          <p:cNvPr id="16" name="正方形/長方形 15">
            <a:extLst>
              <a:ext uri="{FF2B5EF4-FFF2-40B4-BE49-F238E27FC236}">
                <a16:creationId xmlns:a16="http://schemas.microsoft.com/office/drawing/2014/main" id="{F56BE0EB-14E8-A285-5D53-392B546172BE}"/>
              </a:ext>
            </a:extLst>
          </p:cNvPr>
          <p:cNvSpPr/>
          <p:nvPr/>
        </p:nvSpPr>
        <p:spPr>
          <a:xfrm>
            <a:off x="6064413" y="3282212"/>
            <a:ext cx="432047" cy="2232248"/>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lnSpc>
                <a:spcPct val="110000"/>
              </a:lnSpc>
            </a:pPr>
            <a:r>
              <a:rPr lang="ja-JP" altLang="en-US" sz="1400">
                <a:solidFill>
                  <a:schemeClr val="bg1"/>
                </a:solidFill>
                <a:latin typeface="Yu Gothic Medium" panose="020B0400000000000000" pitchFamily="34" charset="-128"/>
                <a:ea typeface="Yu Gothic Medium" panose="020B0400000000000000" pitchFamily="34" charset="-128"/>
              </a:rPr>
              <a:t>個別支援計画による実施</a:t>
            </a:r>
            <a:endParaRPr kumimoji="1" lang="ja-JP" altLang="en-US" sz="1400">
              <a:solidFill>
                <a:schemeClr val="bg1"/>
              </a:solidFill>
              <a:latin typeface="Yu Gothic Medium" panose="020B0400000000000000" pitchFamily="34" charset="-128"/>
              <a:ea typeface="Yu Gothic Medium" panose="020B0400000000000000" pitchFamily="34" charset="-128"/>
            </a:endParaRPr>
          </a:p>
        </p:txBody>
      </p:sp>
      <p:sp>
        <p:nvSpPr>
          <p:cNvPr id="17" name="正方形/長方形 16">
            <a:extLst>
              <a:ext uri="{FF2B5EF4-FFF2-40B4-BE49-F238E27FC236}">
                <a16:creationId xmlns:a16="http://schemas.microsoft.com/office/drawing/2014/main" id="{D0A0E02F-3E9B-7B38-9FED-CA12745EC4DD}"/>
              </a:ext>
            </a:extLst>
          </p:cNvPr>
          <p:cNvSpPr/>
          <p:nvPr/>
        </p:nvSpPr>
        <p:spPr>
          <a:xfrm>
            <a:off x="6714116" y="3266868"/>
            <a:ext cx="432047" cy="2232248"/>
          </a:xfrm>
          <a:prstGeom prst="rect">
            <a:avLst/>
          </a:prstGeom>
          <a:solidFill>
            <a:schemeClr val="accent6"/>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lnSpc>
                <a:spcPct val="110000"/>
              </a:lnSpc>
            </a:pPr>
            <a:r>
              <a:rPr lang="ja-JP" altLang="en-US" sz="1600">
                <a:solidFill>
                  <a:schemeClr val="bg1"/>
                </a:solidFill>
                <a:latin typeface="Yu Gothic Medium" panose="020B0400000000000000" pitchFamily="34" charset="-128"/>
                <a:ea typeface="Yu Gothic Medium" panose="020B0400000000000000" pitchFamily="34" charset="-128"/>
              </a:rPr>
              <a:t>モニタリング</a:t>
            </a:r>
            <a:endParaRPr kumimoji="1" lang="ja-JP" altLang="en-US" sz="1600">
              <a:solidFill>
                <a:schemeClr val="bg1"/>
              </a:solidFill>
              <a:latin typeface="Yu Gothic Medium" panose="020B0400000000000000" pitchFamily="34" charset="-128"/>
              <a:ea typeface="Yu Gothic Medium" panose="020B0400000000000000" pitchFamily="34" charset="-128"/>
            </a:endParaRPr>
          </a:p>
        </p:txBody>
      </p:sp>
      <p:sp>
        <p:nvSpPr>
          <p:cNvPr id="19" name="正方形/長方形 18">
            <a:extLst>
              <a:ext uri="{FF2B5EF4-FFF2-40B4-BE49-F238E27FC236}">
                <a16:creationId xmlns:a16="http://schemas.microsoft.com/office/drawing/2014/main" id="{1FBA57BA-E674-D536-22E9-B93D24CFAE02}"/>
              </a:ext>
            </a:extLst>
          </p:cNvPr>
          <p:cNvSpPr/>
          <p:nvPr/>
        </p:nvSpPr>
        <p:spPr>
          <a:xfrm>
            <a:off x="7349655" y="1914060"/>
            <a:ext cx="432047" cy="2232248"/>
          </a:xfrm>
          <a:prstGeom prst="rect">
            <a:avLst/>
          </a:prstGeom>
          <a:pattFill prst="pct80">
            <a:fgClr>
              <a:schemeClr val="tx1">
                <a:lumMod val="50000"/>
                <a:lumOff val="50000"/>
              </a:schemeClr>
            </a:fgClr>
            <a:bgClr>
              <a:schemeClr val="bg1"/>
            </a:bgClr>
          </a:patt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lnSpc>
                <a:spcPct val="110000"/>
              </a:lnSpc>
            </a:pPr>
            <a:r>
              <a:rPr lang="ja-JP" altLang="en-US" sz="1600">
                <a:solidFill>
                  <a:schemeClr val="bg1"/>
                </a:solidFill>
                <a:latin typeface="Yu Gothic Medium" panose="020B0400000000000000" pitchFamily="34" charset="-128"/>
                <a:ea typeface="Yu Gothic Medium" panose="020B0400000000000000" pitchFamily="34" charset="-128"/>
              </a:rPr>
              <a:t>サ</a:t>
            </a:r>
            <a:r>
              <a:rPr lang="ja-JP" altLang="en-US" sz="1100">
                <a:solidFill>
                  <a:schemeClr val="bg1"/>
                </a:solidFill>
                <a:latin typeface="Yu Gothic Medium" panose="020B0400000000000000" pitchFamily="34" charset="-128"/>
                <a:ea typeface="Yu Gothic Medium" panose="020B0400000000000000" pitchFamily="34" charset="-128"/>
              </a:rPr>
              <a:t>｜</a:t>
            </a:r>
            <a:r>
              <a:rPr lang="ja-JP" altLang="en-US" sz="1600">
                <a:solidFill>
                  <a:schemeClr val="bg1"/>
                </a:solidFill>
                <a:latin typeface="Yu Gothic Medium" panose="020B0400000000000000" pitchFamily="34" charset="-128"/>
                <a:ea typeface="Yu Gothic Medium" panose="020B0400000000000000" pitchFamily="34" charset="-128"/>
              </a:rPr>
              <a:t>ビス</a:t>
            </a:r>
            <a:r>
              <a:rPr kumimoji="1" lang="ja-JP" altLang="en-US" sz="1600">
                <a:solidFill>
                  <a:schemeClr val="bg1"/>
                </a:solidFill>
                <a:latin typeface="Yu Gothic Medium" panose="020B0400000000000000" pitchFamily="34" charset="-128"/>
                <a:ea typeface="Yu Gothic Medium" panose="020B0400000000000000" pitchFamily="34" charset="-128"/>
              </a:rPr>
              <a:t>担当者会議</a:t>
            </a:r>
          </a:p>
        </p:txBody>
      </p:sp>
      <p:sp>
        <p:nvSpPr>
          <p:cNvPr id="20" name="正方形/長方形 19">
            <a:extLst>
              <a:ext uri="{FF2B5EF4-FFF2-40B4-BE49-F238E27FC236}">
                <a16:creationId xmlns:a16="http://schemas.microsoft.com/office/drawing/2014/main" id="{7F468D69-944C-C72C-6CA9-629B9EDF93EA}"/>
              </a:ext>
            </a:extLst>
          </p:cNvPr>
          <p:cNvSpPr/>
          <p:nvPr/>
        </p:nvSpPr>
        <p:spPr>
          <a:xfrm>
            <a:off x="7988920" y="691348"/>
            <a:ext cx="432047" cy="2232248"/>
          </a:xfrm>
          <a:prstGeom prst="rect">
            <a:avLst/>
          </a:prstGeom>
          <a:pattFill prst="pct75">
            <a:fgClr>
              <a:schemeClr val="accent5"/>
            </a:fgClr>
            <a:bgClr>
              <a:schemeClr val="bg1"/>
            </a:bgClr>
          </a:patt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lnSpc>
                <a:spcPct val="110000"/>
              </a:lnSpc>
            </a:pPr>
            <a:r>
              <a:rPr lang="ja-JP" altLang="en-US" sz="1200">
                <a:solidFill>
                  <a:schemeClr val="bg1"/>
                </a:solidFill>
                <a:latin typeface="Yu Gothic Medium" panose="020B0400000000000000" pitchFamily="34" charset="-128"/>
                <a:ea typeface="Yu Gothic Medium" panose="020B0400000000000000" pitchFamily="34" charset="-128"/>
              </a:rPr>
              <a:t>サ</a:t>
            </a:r>
            <a:r>
              <a:rPr lang="ja-JP" altLang="en-US" sz="1000">
                <a:solidFill>
                  <a:schemeClr val="bg1"/>
                </a:solidFill>
                <a:latin typeface="Yu Gothic Medium" panose="020B0400000000000000" pitchFamily="34" charset="-128"/>
                <a:ea typeface="Yu Gothic Medium" panose="020B0400000000000000" pitchFamily="34" charset="-128"/>
              </a:rPr>
              <a:t>｜</a:t>
            </a:r>
            <a:r>
              <a:rPr lang="ja-JP" altLang="en-US" sz="1200">
                <a:solidFill>
                  <a:schemeClr val="bg1"/>
                </a:solidFill>
                <a:latin typeface="Yu Gothic Medium" panose="020B0400000000000000" pitchFamily="34" charset="-128"/>
                <a:ea typeface="Yu Gothic Medium" panose="020B0400000000000000" pitchFamily="34" charset="-128"/>
              </a:rPr>
              <a:t>ビス</a:t>
            </a:r>
            <a:r>
              <a:rPr kumimoji="1" lang="ja-JP" altLang="en-US" sz="1200">
                <a:solidFill>
                  <a:schemeClr val="bg1"/>
                </a:solidFill>
                <a:latin typeface="Yu Gothic Medium" panose="020B0400000000000000" pitchFamily="34" charset="-128"/>
                <a:ea typeface="Yu Gothic Medium" panose="020B0400000000000000" pitchFamily="34" charset="-128"/>
              </a:rPr>
              <a:t>等利用計画案の変更</a:t>
            </a:r>
          </a:p>
        </p:txBody>
      </p:sp>
      <p:sp>
        <p:nvSpPr>
          <p:cNvPr id="21" name="正方形/長方形 20">
            <a:extLst>
              <a:ext uri="{FF2B5EF4-FFF2-40B4-BE49-F238E27FC236}">
                <a16:creationId xmlns:a16="http://schemas.microsoft.com/office/drawing/2014/main" id="{F00E848D-9604-BEDB-6140-750BDD60BBF3}"/>
              </a:ext>
            </a:extLst>
          </p:cNvPr>
          <p:cNvSpPr/>
          <p:nvPr/>
        </p:nvSpPr>
        <p:spPr>
          <a:xfrm>
            <a:off x="8000681" y="3282212"/>
            <a:ext cx="432047" cy="2232248"/>
          </a:xfrm>
          <a:prstGeom prst="rect">
            <a:avLst/>
          </a:prstGeom>
          <a:pattFill prst="pct75">
            <a:fgClr>
              <a:schemeClr val="accent6"/>
            </a:fgClr>
            <a:bgClr>
              <a:schemeClr val="bg1"/>
            </a:bgClr>
          </a:patt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lnSpc>
                <a:spcPct val="110000"/>
              </a:lnSpc>
            </a:pPr>
            <a:r>
              <a:rPr lang="ja-JP" altLang="en-US" sz="1600">
                <a:solidFill>
                  <a:schemeClr val="bg1"/>
                </a:solidFill>
                <a:latin typeface="Yu Gothic Medium" panose="020B0400000000000000" pitchFamily="34" charset="-128"/>
                <a:ea typeface="Yu Gothic Medium" panose="020B0400000000000000" pitchFamily="34" charset="-128"/>
              </a:rPr>
              <a:t>個別支援計画の変更</a:t>
            </a:r>
            <a:endParaRPr kumimoji="1" lang="ja-JP" altLang="en-US" sz="1600">
              <a:solidFill>
                <a:schemeClr val="bg1"/>
              </a:solidFill>
              <a:latin typeface="Yu Gothic Medium" panose="020B0400000000000000" pitchFamily="34" charset="-128"/>
              <a:ea typeface="Yu Gothic Medium" panose="020B0400000000000000" pitchFamily="34" charset="-128"/>
            </a:endParaRPr>
          </a:p>
        </p:txBody>
      </p:sp>
      <p:sp>
        <p:nvSpPr>
          <p:cNvPr id="24" name="正方形/長方形 23">
            <a:extLst>
              <a:ext uri="{FF2B5EF4-FFF2-40B4-BE49-F238E27FC236}">
                <a16:creationId xmlns:a16="http://schemas.microsoft.com/office/drawing/2014/main" id="{05D7CA87-FCDF-065F-9843-2E0F144DE4C9}"/>
              </a:ext>
            </a:extLst>
          </p:cNvPr>
          <p:cNvSpPr/>
          <p:nvPr/>
        </p:nvSpPr>
        <p:spPr>
          <a:xfrm>
            <a:off x="6714115" y="708716"/>
            <a:ext cx="432047" cy="2232248"/>
          </a:xfrm>
          <a:prstGeom prst="rect">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lnSpc>
                <a:spcPct val="110000"/>
              </a:lnSpc>
            </a:pPr>
            <a:r>
              <a:rPr lang="ja-JP" altLang="en-US" sz="1600">
                <a:solidFill>
                  <a:schemeClr val="bg1"/>
                </a:solidFill>
                <a:latin typeface="Yu Gothic Medium" panose="020B0400000000000000" pitchFamily="34" charset="-128"/>
                <a:ea typeface="Yu Gothic Medium" panose="020B0400000000000000" pitchFamily="34" charset="-128"/>
              </a:rPr>
              <a:t>モニタリング</a:t>
            </a:r>
            <a:endParaRPr kumimoji="1" lang="ja-JP" altLang="en-US" sz="1600">
              <a:solidFill>
                <a:schemeClr val="bg1"/>
              </a:solidFill>
              <a:latin typeface="Yu Gothic Medium" panose="020B0400000000000000" pitchFamily="34" charset="-128"/>
              <a:ea typeface="Yu Gothic Medium" panose="020B0400000000000000" pitchFamily="34" charset="-128"/>
            </a:endParaRPr>
          </a:p>
        </p:txBody>
      </p:sp>
      <p:sp>
        <p:nvSpPr>
          <p:cNvPr id="25" name="正方形/長方形 24">
            <a:extLst>
              <a:ext uri="{FF2B5EF4-FFF2-40B4-BE49-F238E27FC236}">
                <a16:creationId xmlns:a16="http://schemas.microsoft.com/office/drawing/2014/main" id="{A9941458-D51F-8954-2112-F2BF56D3A72A}"/>
              </a:ext>
            </a:extLst>
          </p:cNvPr>
          <p:cNvSpPr/>
          <p:nvPr/>
        </p:nvSpPr>
        <p:spPr>
          <a:xfrm>
            <a:off x="3018966" y="694156"/>
            <a:ext cx="432047" cy="2232248"/>
          </a:xfrm>
          <a:prstGeom prst="rect">
            <a:avLst/>
          </a:prstGeom>
          <a:solidFill>
            <a:schemeClr val="accent5"/>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lnSpc>
                <a:spcPct val="110000"/>
              </a:lnSpc>
            </a:pPr>
            <a:r>
              <a:rPr kumimoji="1" lang="ja-JP" altLang="en-US" sz="1400">
                <a:solidFill>
                  <a:schemeClr val="bg1"/>
                </a:solidFill>
                <a:latin typeface="Yu Gothic Medium" panose="020B0400000000000000" pitchFamily="34" charset="-128"/>
                <a:ea typeface="Yu Gothic Medium" panose="020B0400000000000000" pitchFamily="34" charset="-128"/>
              </a:rPr>
              <a:t>障害児支援利用計画作成</a:t>
            </a:r>
          </a:p>
        </p:txBody>
      </p:sp>
      <p:sp>
        <p:nvSpPr>
          <p:cNvPr id="30" name="屈折矢印 29">
            <a:extLst>
              <a:ext uri="{FF2B5EF4-FFF2-40B4-BE49-F238E27FC236}">
                <a16:creationId xmlns:a16="http://schemas.microsoft.com/office/drawing/2014/main" id="{7D32D9B0-8D57-E82C-2D38-C4812AFE60A2}"/>
              </a:ext>
            </a:extLst>
          </p:cNvPr>
          <p:cNvSpPr/>
          <p:nvPr/>
        </p:nvSpPr>
        <p:spPr>
          <a:xfrm rot="5400000">
            <a:off x="2573817" y="3545492"/>
            <a:ext cx="1528151" cy="270360"/>
          </a:xfrm>
          <a:prstGeom prst="bentUp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dirty="0">
              <a:solidFill>
                <a:prstClr val="white"/>
              </a:solidFill>
              <a:latin typeface="Yu Gothic Medium" panose="020B0400000000000000" pitchFamily="34" charset="-128"/>
              <a:ea typeface="Yu Gothic Medium" panose="020B0400000000000000" pitchFamily="34" charset="-128"/>
            </a:endParaRPr>
          </a:p>
        </p:txBody>
      </p:sp>
      <p:sp>
        <p:nvSpPr>
          <p:cNvPr id="36" name="正方形/長方形 35">
            <a:extLst>
              <a:ext uri="{FF2B5EF4-FFF2-40B4-BE49-F238E27FC236}">
                <a16:creationId xmlns:a16="http://schemas.microsoft.com/office/drawing/2014/main" id="{ABFE956D-82A2-78C7-CAF6-09AD4C301AEC}"/>
              </a:ext>
            </a:extLst>
          </p:cNvPr>
          <p:cNvSpPr/>
          <p:nvPr/>
        </p:nvSpPr>
        <p:spPr>
          <a:xfrm>
            <a:off x="7238397" y="573272"/>
            <a:ext cx="1294043" cy="5043737"/>
          </a:xfrm>
          <a:prstGeom prst="rect">
            <a:avLst/>
          </a:prstGeom>
          <a:noFill/>
          <a:ln w="19050">
            <a:solidFill>
              <a:schemeClr val="tx1">
                <a:lumMod val="65000"/>
                <a:lumOff val="3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lnSpc>
                <a:spcPct val="110000"/>
              </a:lnSpc>
            </a:pPr>
            <a:endParaRPr kumimoji="1" lang="ja-JP" altLang="en-US" sz="1600">
              <a:solidFill>
                <a:schemeClr val="bg1"/>
              </a:solidFill>
              <a:latin typeface="Yu Gothic Medium" panose="020B0400000000000000" pitchFamily="34" charset="-128"/>
              <a:ea typeface="Yu Gothic Medium" panose="020B0400000000000000" pitchFamily="34" charset="-128"/>
            </a:endParaRPr>
          </a:p>
        </p:txBody>
      </p:sp>
      <p:sp>
        <p:nvSpPr>
          <p:cNvPr id="37" name="正方形/長方形 15">
            <a:extLst>
              <a:ext uri="{FF2B5EF4-FFF2-40B4-BE49-F238E27FC236}">
                <a16:creationId xmlns:a16="http://schemas.microsoft.com/office/drawing/2014/main" id="{BBA2C784-C11B-6C72-3A26-7B3F1F8791E2}"/>
              </a:ext>
            </a:extLst>
          </p:cNvPr>
          <p:cNvSpPr>
            <a:spLocks noChangeArrowheads="1"/>
          </p:cNvSpPr>
          <p:nvPr/>
        </p:nvSpPr>
        <p:spPr bwMode="auto">
          <a:xfrm>
            <a:off x="7026024" y="5658476"/>
            <a:ext cx="1691681" cy="216025"/>
          </a:xfrm>
          <a:prstGeom prst="rect">
            <a:avLst/>
          </a:prstGeom>
          <a:noFill/>
          <a:ln w="9525" algn="ctr">
            <a:noFill/>
            <a:round/>
            <a:headEnd/>
            <a:tailEnd/>
          </a:ln>
        </p:spPr>
        <p:txBody>
          <a:bodyPr lIns="33973" tIns="6793" rIns="33973" bIns="6793"/>
          <a:lstStyle/>
          <a:p>
            <a:pPr marL="109907" indent="-109907" algn="ctr" defTabSz="805982" fontAlgn="base">
              <a:spcBef>
                <a:spcPct val="0"/>
              </a:spcBef>
              <a:spcAft>
                <a:spcPct val="0"/>
              </a:spcAft>
            </a:pPr>
            <a:r>
              <a:rPr lang="ja-JP" altLang="en-US" sz="1050">
                <a:solidFill>
                  <a:srgbClr val="000000"/>
                </a:solidFill>
                <a:latin typeface="Yu Gothic Medium" panose="020B0400000000000000" pitchFamily="34" charset="-128"/>
                <a:ea typeface="Yu Gothic Medium" panose="020B0400000000000000" pitchFamily="34" charset="-128"/>
              </a:rPr>
              <a:t>必要に応じて実施</a:t>
            </a:r>
            <a:endParaRPr lang="ja-JP" altLang="en-US" sz="1050" dirty="0">
              <a:solidFill>
                <a:srgbClr val="000000"/>
              </a:solidFill>
              <a:latin typeface="Yu Gothic Medium" panose="020B0400000000000000" pitchFamily="34" charset="-128"/>
              <a:ea typeface="Yu Gothic Medium" panose="020B0400000000000000" pitchFamily="34" charset="-128"/>
            </a:endParaRPr>
          </a:p>
        </p:txBody>
      </p:sp>
      <p:pic>
        <p:nvPicPr>
          <p:cNvPr id="9" name="グラフィックス 8" descr="線矢印: 直線">
            <a:extLst>
              <a:ext uri="{FF2B5EF4-FFF2-40B4-BE49-F238E27FC236}">
                <a16:creationId xmlns:a16="http://schemas.microsoft.com/office/drawing/2014/main" id="{CD1C686B-A857-F25C-E57B-10C4C41DF2B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5823236" y="2380730"/>
            <a:ext cx="914400" cy="914400"/>
          </a:xfrm>
          <a:prstGeom prst="rect">
            <a:avLst/>
          </a:prstGeom>
        </p:spPr>
      </p:pic>
      <p:sp>
        <p:nvSpPr>
          <p:cNvPr id="13" name="テキスト ボックス 12">
            <a:extLst>
              <a:ext uri="{FF2B5EF4-FFF2-40B4-BE49-F238E27FC236}">
                <a16:creationId xmlns:a16="http://schemas.microsoft.com/office/drawing/2014/main" id="{CBE580B8-CA9A-805E-F622-21DD40AB162D}"/>
              </a:ext>
            </a:extLst>
          </p:cNvPr>
          <p:cNvSpPr txBox="1"/>
          <p:nvPr/>
        </p:nvSpPr>
        <p:spPr>
          <a:xfrm>
            <a:off x="6047039" y="1906933"/>
            <a:ext cx="466794" cy="430887"/>
          </a:xfrm>
          <a:prstGeom prst="rect">
            <a:avLst/>
          </a:prstGeom>
          <a:solidFill>
            <a:srgbClr val="FFFF00"/>
          </a:solidFill>
        </p:spPr>
        <p:txBody>
          <a:bodyPr wrap="none" rtlCol="0">
            <a:spAutoFit/>
          </a:bodyPr>
          <a:lstStyle/>
          <a:p>
            <a:r>
              <a:rPr kumimoji="1" lang="ja-JP" altLang="en-US" sz="1100">
                <a:solidFill>
                  <a:schemeClr val="tx1">
                    <a:lumMod val="95000"/>
                    <a:lumOff val="5000"/>
                  </a:schemeClr>
                </a:solidFill>
                <a:latin typeface="Yu Gothic Medium" panose="020B0400000000000000" pitchFamily="34" charset="-128"/>
                <a:ea typeface="Yu Gothic Medium" panose="020B0400000000000000" pitchFamily="34" charset="-128"/>
              </a:rPr>
              <a:t>計画</a:t>
            </a:r>
            <a:endParaRPr kumimoji="1" lang="en-US" altLang="ja-JP" sz="1100" dirty="0">
              <a:solidFill>
                <a:schemeClr val="tx1">
                  <a:lumMod val="95000"/>
                  <a:lumOff val="5000"/>
                </a:schemeClr>
              </a:solidFill>
              <a:latin typeface="Yu Gothic Medium" panose="020B0400000000000000" pitchFamily="34" charset="-128"/>
              <a:ea typeface="Yu Gothic Medium" panose="020B0400000000000000" pitchFamily="34" charset="-128"/>
            </a:endParaRPr>
          </a:p>
          <a:p>
            <a:r>
              <a:rPr kumimoji="1" lang="ja-JP" altLang="en-US" sz="1100">
                <a:solidFill>
                  <a:schemeClr val="tx1">
                    <a:lumMod val="95000"/>
                    <a:lumOff val="5000"/>
                  </a:schemeClr>
                </a:solidFill>
                <a:latin typeface="Yu Gothic Medium" panose="020B0400000000000000" pitchFamily="34" charset="-128"/>
                <a:ea typeface="Yu Gothic Medium" panose="020B0400000000000000" pitchFamily="34" charset="-128"/>
              </a:rPr>
              <a:t>交付</a:t>
            </a:r>
          </a:p>
        </p:txBody>
      </p:sp>
      <p:sp>
        <p:nvSpPr>
          <p:cNvPr id="18" name="テキスト ボックス 17">
            <a:extLst>
              <a:ext uri="{FF2B5EF4-FFF2-40B4-BE49-F238E27FC236}">
                <a16:creationId xmlns:a16="http://schemas.microsoft.com/office/drawing/2014/main" id="{C74CFC71-5396-AC78-01AD-80698132FC97}"/>
              </a:ext>
            </a:extLst>
          </p:cNvPr>
          <p:cNvSpPr txBox="1"/>
          <p:nvPr/>
        </p:nvSpPr>
        <p:spPr>
          <a:xfrm>
            <a:off x="2994075" y="3119532"/>
            <a:ext cx="466794" cy="430887"/>
          </a:xfrm>
          <a:prstGeom prst="rect">
            <a:avLst/>
          </a:prstGeom>
          <a:solidFill>
            <a:srgbClr val="FFFF00"/>
          </a:solidFill>
        </p:spPr>
        <p:txBody>
          <a:bodyPr wrap="none" rtlCol="0">
            <a:spAutoFit/>
          </a:bodyPr>
          <a:lstStyle/>
          <a:p>
            <a:r>
              <a:rPr kumimoji="1" lang="ja-JP" altLang="en-US" sz="1100">
                <a:solidFill>
                  <a:schemeClr val="tx1">
                    <a:lumMod val="95000"/>
                    <a:lumOff val="5000"/>
                  </a:schemeClr>
                </a:solidFill>
                <a:latin typeface="Yu Gothic Medium" panose="020B0400000000000000" pitchFamily="34" charset="-128"/>
                <a:ea typeface="Yu Gothic Medium" panose="020B0400000000000000" pitchFamily="34" charset="-128"/>
              </a:rPr>
              <a:t>計画</a:t>
            </a:r>
            <a:endParaRPr kumimoji="1" lang="en-US" altLang="ja-JP" sz="1100" dirty="0">
              <a:solidFill>
                <a:schemeClr val="tx1">
                  <a:lumMod val="95000"/>
                  <a:lumOff val="5000"/>
                </a:schemeClr>
              </a:solidFill>
              <a:latin typeface="Yu Gothic Medium" panose="020B0400000000000000" pitchFamily="34" charset="-128"/>
              <a:ea typeface="Yu Gothic Medium" panose="020B0400000000000000" pitchFamily="34" charset="-128"/>
            </a:endParaRPr>
          </a:p>
          <a:p>
            <a:r>
              <a:rPr kumimoji="1" lang="ja-JP" altLang="en-US" sz="1100">
                <a:solidFill>
                  <a:schemeClr val="tx1">
                    <a:lumMod val="95000"/>
                    <a:lumOff val="5000"/>
                  </a:schemeClr>
                </a:solidFill>
                <a:latin typeface="Yu Gothic Medium" panose="020B0400000000000000" pitchFamily="34" charset="-128"/>
                <a:ea typeface="Yu Gothic Medium" panose="020B0400000000000000" pitchFamily="34" charset="-128"/>
              </a:rPr>
              <a:t>交付</a:t>
            </a:r>
          </a:p>
        </p:txBody>
      </p:sp>
      <p:sp>
        <p:nvSpPr>
          <p:cNvPr id="26" name="テキスト ボックス 25">
            <a:extLst>
              <a:ext uri="{FF2B5EF4-FFF2-40B4-BE49-F238E27FC236}">
                <a16:creationId xmlns:a16="http://schemas.microsoft.com/office/drawing/2014/main" id="{C32BD292-194A-3421-8561-DB853BDE1E5B}"/>
              </a:ext>
            </a:extLst>
          </p:cNvPr>
          <p:cNvSpPr txBox="1"/>
          <p:nvPr/>
        </p:nvSpPr>
        <p:spPr>
          <a:xfrm>
            <a:off x="4176002" y="5759678"/>
            <a:ext cx="2293975" cy="261610"/>
          </a:xfrm>
          <a:prstGeom prst="rect">
            <a:avLst/>
          </a:prstGeom>
          <a:solidFill>
            <a:srgbClr val="FFFF00"/>
          </a:solidFill>
        </p:spPr>
        <p:txBody>
          <a:bodyPr wrap="square" rtlCol="0">
            <a:spAutoFit/>
          </a:bodyPr>
          <a:lstStyle/>
          <a:p>
            <a:pPr algn="ctr"/>
            <a:r>
              <a:rPr lang="ja-JP" altLang="en-US" sz="1100">
                <a:solidFill>
                  <a:schemeClr val="tx1">
                    <a:lumMod val="95000"/>
                    <a:lumOff val="5000"/>
                  </a:schemeClr>
                </a:solidFill>
                <a:latin typeface="Yu Gothic Medium" panose="020B0400000000000000" pitchFamily="34" charset="-128"/>
                <a:ea typeface="Yu Gothic Medium" panose="020B0400000000000000" pitchFamily="34" charset="-128"/>
              </a:rPr>
              <a:t>利用者本人の参加（原則）</a:t>
            </a:r>
            <a:r>
              <a:rPr lang="en-US" altLang="ja-JP" sz="1100" dirty="0">
                <a:solidFill>
                  <a:schemeClr val="tx1">
                    <a:lumMod val="95000"/>
                    <a:lumOff val="5000"/>
                  </a:schemeClr>
                </a:solidFill>
                <a:latin typeface="Yu Gothic Medium" panose="020B0400000000000000" pitchFamily="34" charset="-128"/>
                <a:ea typeface="Yu Gothic Medium" panose="020B0400000000000000" pitchFamily="34" charset="-128"/>
              </a:rPr>
              <a:t>※</a:t>
            </a:r>
            <a:endParaRPr kumimoji="1" lang="en-US" altLang="ja-JP" sz="1100" dirty="0">
              <a:solidFill>
                <a:schemeClr val="tx1">
                  <a:lumMod val="95000"/>
                  <a:lumOff val="5000"/>
                </a:schemeClr>
              </a:solidFill>
              <a:latin typeface="Yu Gothic Medium" panose="020B0400000000000000" pitchFamily="34" charset="-128"/>
              <a:ea typeface="Yu Gothic Medium" panose="020B0400000000000000" pitchFamily="34" charset="-128"/>
            </a:endParaRPr>
          </a:p>
        </p:txBody>
      </p:sp>
      <p:cxnSp>
        <p:nvCxnSpPr>
          <p:cNvPr id="28" name="カギ線コネクタ 27">
            <a:extLst>
              <a:ext uri="{FF2B5EF4-FFF2-40B4-BE49-F238E27FC236}">
                <a16:creationId xmlns:a16="http://schemas.microsoft.com/office/drawing/2014/main" id="{6AE0D8A3-2120-E6EE-C6D1-2C1F7D04A8F1}"/>
              </a:ext>
            </a:extLst>
          </p:cNvPr>
          <p:cNvCxnSpPr>
            <a:cxnSpLocks/>
            <a:stCxn id="26" idx="1"/>
          </p:cNvCxnSpPr>
          <p:nvPr/>
        </p:nvCxnSpPr>
        <p:spPr>
          <a:xfrm rot="10800000">
            <a:off x="2709984" y="4146311"/>
            <a:ext cx="1466019" cy="1744173"/>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カギ線コネクタ 38">
            <a:extLst>
              <a:ext uri="{FF2B5EF4-FFF2-40B4-BE49-F238E27FC236}">
                <a16:creationId xmlns:a16="http://schemas.microsoft.com/office/drawing/2014/main" id="{42EB0C89-D9BF-03D4-9F06-92A034BD1220}"/>
              </a:ext>
            </a:extLst>
          </p:cNvPr>
          <p:cNvCxnSpPr>
            <a:cxnSpLocks/>
            <a:stCxn id="26" idx="3"/>
          </p:cNvCxnSpPr>
          <p:nvPr/>
        </p:nvCxnSpPr>
        <p:spPr>
          <a:xfrm flipV="1">
            <a:off x="6469977" y="4172642"/>
            <a:ext cx="1112095" cy="1717841"/>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線矢印コネクタ 46">
            <a:extLst>
              <a:ext uri="{FF2B5EF4-FFF2-40B4-BE49-F238E27FC236}">
                <a16:creationId xmlns:a16="http://schemas.microsoft.com/office/drawing/2014/main" id="{4268D0DE-3258-B44A-579C-40662C275BF6}"/>
              </a:ext>
            </a:extLst>
          </p:cNvPr>
          <p:cNvCxnSpPr/>
          <p:nvPr/>
        </p:nvCxnSpPr>
        <p:spPr>
          <a:xfrm flipV="1">
            <a:off x="5646219" y="5514460"/>
            <a:ext cx="0" cy="25202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テキスト ボックス 53">
            <a:extLst>
              <a:ext uri="{FF2B5EF4-FFF2-40B4-BE49-F238E27FC236}">
                <a16:creationId xmlns:a16="http://schemas.microsoft.com/office/drawing/2014/main" id="{96E4AF76-D03A-B3B3-EB97-780F1E74621F}"/>
              </a:ext>
            </a:extLst>
          </p:cNvPr>
          <p:cNvSpPr txBox="1"/>
          <p:nvPr/>
        </p:nvSpPr>
        <p:spPr>
          <a:xfrm>
            <a:off x="296851" y="6065724"/>
            <a:ext cx="8307597" cy="468911"/>
          </a:xfrm>
          <a:prstGeom prst="rect">
            <a:avLst/>
          </a:prstGeom>
          <a:noFill/>
        </p:spPr>
        <p:txBody>
          <a:bodyPr wrap="square">
            <a:spAutoFit/>
          </a:bodyPr>
          <a:lstStyle/>
          <a:p>
            <a:pPr>
              <a:lnSpc>
                <a:spcPct val="120000"/>
              </a:lnSpc>
            </a:pPr>
            <a:r>
              <a:rPr lang="en-US" altLang="ja-JP" sz="1050" u="none" strike="noStrike" dirty="0">
                <a:effectLst/>
                <a:latin typeface="Yu Gothic Medium" panose="020B0400000000000000" pitchFamily="34" charset="-128"/>
                <a:ea typeface="Yu Gothic Medium" panose="020B0400000000000000" pitchFamily="34" charset="-128"/>
              </a:rPr>
              <a:t>※ </a:t>
            </a:r>
            <a:r>
              <a:rPr lang="ja-JP" altLang="ja-JP" sz="1050" u="none" strike="noStrike">
                <a:effectLst/>
                <a:latin typeface="Yu Gothic Medium" panose="020B0400000000000000" pitchFamily="34" charset="-128"/>
                <a:ea typeface="Yu Gothic Medium" panose="020B0400000000000000" pitchFamily="34" charset="-128"/>
              </a:rPr>
              <a:t>障害児相談支援では「</a:t>
            </a:r>
            <a:r>
              <a:rPr lang="ja-JP" altLang="ja-JP" sz="1050" u="sng" strike="noStrike">
                <a:effectLst/>
                <a:latin typeface="Yu Gothic Medium" panose="020B0400000000000000" pitchFamily="34" charset="-128"/>
                <a:ea typeface="Yu Gothic Medium" panose="020B0400000000000000" pitchFamily="34" charset="-128"/>
              </a:rPr>
              <a:t>障害児の意見が尊重され、その最善の利益が優先して考慮される体制を確保</a:t>
            </a:r>
            <a:r>
              <a:rPr lang="ja-JP" altLang="ja-JP" sz="1050" u="none" strike="noStrike">
                <a:effectLst/>
                <a:latin typeface="Yu Gothic Medium" panose="020B0400000000000000" pitchFamily="34" charset="-128"/>
                <a:ea typeface="Yu Gothic Medium" panose="020B0400000000000000" pitchFamily="34" charset="-128"/>
              </a:rPr>
              <a:t>した上で、サービス担当者会議……の開催等により</a:t>
            </a:r>
            <a:r>
              <a:rPr lang="ja-JP" altLang="ja-JP" sz="1050">
                <a:latin typeface="Yu Gothic Medium" panose="020B0400000000000000" pitchFamily="34" charset="-128"/>
                <a:ea typeface="Yu Gothic Medium" panose="020B0400000000000000" pitchFamily="34" charset="-128"/>
              </a:rPr>
              <a:t>」</a:t>
            </a:r>
            <a:r>
              <a:rPr lang="ja-JP" altLang="en-US" sz="1050">
                <a:latin typeface="Yu Gothic Medium" panose="020B0400000000000000" pitchFamily="34" charset="-128"/>
                <a:ea typeface="Yu Gothic Medium" panose="020B0400000000000000" pitchFamily="34" charset="-128"/>
              </a:rPr>
              <a:t>（</a:t>
            </a:r>
            <a:r>
              <a:rPr lang="ja-JP" altLang="ja-JP" sz="1050">
                <a:latin typeface="Yu Gothic Medium" panose="020B0400000000000000" pitchFamily="34" charset="-128"/>
                <a:ea typeface="Yu Gothic Medium" panose="020B0400000000000000" pitchFamily="34" charset="-128"/>
              </a:rPr>
              <a:t>指定基準（第15条第2項第10号）</a:t>
            </a:r>
            <a:r>
              <a:rPr lang="ja-JP" altLang="en-US" sz="1050">
                <a:latin typeface="Yu Gothic Medium" panose="020B0400000000000000" pitchFamily="34" charset="-128"/>
                <a:ea typeface="Yu Gothic Medium" panose="020B0400000000000000" pitchFamily="34" charset="-128"/>
              </a:rPr>
              <a:t>）</a:t>
            </a:r>
            <a:r>
              <a:rPr lang="ja-JP" altLang="ja-JP" sz="1050">
                <a:latin typeface="Yu Gothic Medium" panose="020B0400000000000000" pitchFamily="34" charset="-128"/>
                <a:ea typeface="Yu Gothic Medium" panose="020B0400000000000000" pitchFamily="34" charset="-128"/>
              </a:rPr>
              <a:t>と</a:t>
            </a:r>
            <a:r>
              <a:rPr lang="ja-JP" altLang="ja-JP" sz="1050" u="none" strike="noStrike">
                <a:effectLst/>
                <a:latin typeface="Yu Gothic Medium" panose="020B0400000000000000" pitchFamily="34" charset="-128"/>
                <a:ea typeface="Yu Gothic Medium" panose="020B0400000000000000" pitchFamily="34" charset="-128"/>
              </a:rPr>
              <a:t>規定されています</a:t>
            </a:r>
            <a:r>
              <a:rPr lang="ja-JP" altLang="en-US" sz="1050" u="none" strike="noStrike">
                <a:effectLst/>
                <a:latin typeface="Yu Gothic Medium" panose="020B0400000000000000" pitchFamily="34" charset="-128"/>
                <a:ea typeface="Yu Gothic Medium" panose="020B0400000000000000" pitchFamily="34" charset="-128"/>
              </a:rPr>
              <a:t>。</a:t>
            </a:r>
            <a:endParaRPr lang="ja-JP" altLang="en-US" sz="140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5583312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55137" y="2204864"/>
            <a:ext cx="9033728" cy="3312368"/>
          </a:xfrm>
          <a:prstGeom prst="rect">
            <a:avLst/>
          </a:prstGeom>
        </p:spPr>
      </p:pic>
      <p:sp>
        <p:nvSpPr>
          <p:cNvPr id="3" name="タイトル 2">
            <a:extLst>
              <a:ext uri="{FF2B5EF4-FFF2-40B4-BE49-F238E27FC236}">
                <a16:creationId xmlns:a16="http://schemas.microsoft.com/office/drawing/2014/main" id="{666BB201-0F69-2497-277F-D205A60E3D09}"/>
              </a:ext>
            </a:extLst>
          </p:cNvPr>
          <p:cNvSpPr>
            <a:spLocks noGrp="1"/>
          </p:cNvSpPr>
          <p:nvPr>
            <p:ph type="title"/>
          </p:nvPr>
        </p:nvSpPr>
        <p:spPr/>
        <p:txBody>
          <a:bodyPr/>
          <a:lstStyle/>
          <a:p>
            <a:r>
              <a:rPr lang="ja-JP" altLang="en-US"/>
              <a:t>サービス担当者会議の３つの目的</a:t>
            </a:r>
          </a:p>
        </p:txBody>
      </p:sp>
      <p:sp>
        <p:nvSpPr>
          <p:cNvPr id="4" name="テキスト ボックス 3">
            <a:extLst>
              <a:ext uri="{FF2B5EF4-FFF2-40B4-BE49-F238E27FC236}">
                <a16:creationId xmlns:a16="http://schemas.microsoft.com/office/drawing/2014/main" id="{996AFD09-6EEB-969E-E4D1-B72C81011FCB}"/>
              </a:ext>
            </a:extLst>
          </p:cNvPr>
          <p:cNvSpPr txBox="1"/>
          <p:nvPr/>
        </p:nvSpPr>
        <p:spPr>
          <a:xfrm>
            <a:off x="323528" y="1052736"/>
            <a:ext cx="8568951" cy="917367"/>
          </a:xfrm>
          <a:prstGeom prst="rect">
            <a:avLst/>
          </a:prstGeom>
          <a:noFill/>
        </p:spPr>
        <p:txBody>
          <a:bodyPr wrap="square" rtlCol="0">
            <a:spAutoFit/>
          </a:bodyPr>
          <a:lstStyle/>
          <a:p>
            <a:pPr algn="ctr">
              <a:lnSpc>
                <a:spcPct val="140000"/>
              </a:lnSpc>
            </a:pPr>
            <a:r>
              <a:rPr kumimoji="1" lang="ja-JP" altLang="en-US" sz="2000" b="1">
                <a:solidFill>
                  <a:schemeClr val="accent5">
                    <a:lumMod val="75000"/>
                  </a:schemeClr>
                </a:solidFill>
                <a:latin typeface="Yu Gothic Medium" panose="020B0400000000000000" pitchFamily="34" charset="-128"/>
                <a:ea typeface="Yu Gothic Medium" panose="020B0400000000000000" pitchFamily="34" charset="-128"/>
              </a:rPr>
              <a:t>障害児支援利用計画の内容を共有し、関係者から専門的な意見を得ながら、本人・家族を中心とした支援の方向性を確認する。</a:t>
            </a:r>
            <a:endParaRPr kumimoji="1"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004046300"/>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59331-CEE2-62F4-87B1-24AD501CB1B0}"/>
            </a:ext>
          </a:extLst>
        </p:cNvPr>
        <p:cNvGrpSpPr/>
        <p:nvPr/>
      </p:nvGrpSpPr>
      <p:grpSpPr>
        <a:xfrm>
          <a:off x="0" y="0"/>
          <a:ext cx="0" cy="0"/>
          <a:chOff x="0" y="0"/>
          <a:chExt cx="0" cy="0"/>
        </a:xfrm>
      </p:grpSpPr>
      <p:sp>
        <p:nvSpPr>
          <p:cNvPr id="3" name="角丸四角形 2">
            <a:extLst>
              <a:ext uri="{FF2B5EF4-FFF2-40B4-BE49-F238E27FC236}">
                <a16:creationId xmlns:a16="http://schemas.microsoft.com/office/drawing/2014/main" id="{C5DE6ED4-12AB-C8AE-AD86-16607998DDB6}"/>
              </a:ext>
            </a:extLst>
          </p:cNvPr>
          <p:cNvSpPr/>
          <p:nvPr/>
        </p:nvSpPr>
        <p:spPr>
          <a:xfrm>
            <a:off x="407345" y="1282464"/>
            <a:ext cx="2458616" cy="1391607"/>
          </a:xfrm>
          <a:prstGeom prst="roundRect">
            <a:avLst>
              <a:gd name="adj" fmla="val 18165"/>
            </a:avLst>
          </a:prstGeom>
          <a:solidFill>
            <a:schemeClr val="bg1"/>
          </a:solidFill>
          <a:ln w="3810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5" name="角丸四角形 4">
            <a:extLst>
              <a:ext uri="{FF2B5EF4-FFF2-40B4-BE49-F238E27FC236}">
                <a16:creationId xmlns:a16="http://schemas.microsoft.com/office/drawing/2014/main" id="{ECDC8E2F-1FA8-43DE-23A4-8CA591728D80}"/>
              </a:ext>
            </a:extLst>
          </p:cNvPr>
          <p:cNvSpPr/>
          <p:nvPr/>
        </p:nvSpPr>
        <p:spPr>
          <a:xfrm>
            <a:off x="3445564" y="1295198"/>
            <a:ext cx="2458616" cy="1391607"/>
          </a:xfrm>
          <a:prstGeom prst="roundRect">
            <a:avLst>
              <a:gd name="adj" fmla="val 18165"/>
            </a:avLst>
          </a:prstGeom>
          <a:noFill/>
          <a:ln w="3810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prstClr val="white"/>
              </a:solidFill>
              <a:latin typeface="Hiragino Sans W4" panose="020B0400000000000000" pitchFamily="34" charset="-128"/>
              <a:ea typeface="Hiragino Sans W4" panose="020B0400000000000000" pitchFamily="34" charset="-128"/>
            </a:endParaRPr>
          </a:p>
        </p:txBody>
      </p:sp>
      <p:sp>
        <p:nvSpPr>
          <p:cNvPr id="7" name="角丸四角形 6">
            <a:extLst>
              <a:ext uri="{FF2B5EF4-FFF2-40B4-BE49-F238E27FC236}">
                <a16:creationId xmlns:a16="http://schemas.microsoft.com/office/drawing/2014/main" id="{721E26B1-B66F-6711-D9F0-627EC84AFA63}"/>
              </a:ext>
            </a:extLst>
          </p:cNvPr>
          <p:cNvSpPr/>
          <p:nvPr/>
        </p:nvSpPr>
        <p:spPr>
          <a:xfrm>
            <a:off x="407345" y="4125625"/>
            <a:ext cx="2458616" cy="1391607"/>
          </a:xfrm>
          <a:prstGeom prst="roundRect">
            <a:avLst>
              <a:gd name="adj" fmla="val 18165"/>
            </a:avLst>
          </a:prstGeom>
          <a:noFill/>
          <a:ln w="3810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prstClr val="white"/>
              </a:solidFill>
              <a:latin typeface="Hiragino Sans W4" panose="020B0400000000000000" pitchFamily="34" charset="-128"/>
              <a:ea typeface="Hiragino Sans W4" panose="020B0400000000000000" pitchFamily="34" charset="-128"/>
            </a:endParaRPr>
          </a:p>
        </p:txBody>
      </p:sp>
      <p:sp>
        <p:nvSpPr>
          <p:cNvPr id="8" name="角丸四角形 7">
            <a:extLst>
              <a:ext uri="{FF2B5EF4-FFF2-40B4-BE49-F238E27FC236}">
                <a16:creationId xmlns:a16="http://schemas.microsoft.com/office/drawing/2014/main" id="{F5A5CB2C-DD1D-05C9-7006-4B4030859F80}"/>
              </a:ext>
            </a:extLst>
          </p:cNvPr>
          <p:cNvSpPr/>
          <p:nvPr/>
        </p:nvSpPr>
        <p:spPr>
          <a:xfrm>
            <a:off x="6394353" y="4125625"/>
            <a:ext cx="2458616" cy="1391607"/>
          </a:xfrm>
          <a:prstGeom prst="roundRect">
            <a:avLst>
              <a:gd name="adj" fmla="val 18165"/>
            </a:avLst>
          </a:prstGeom>
          <a:noFill/>
          <a:ln w="3810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prstClr val="white"/>
              </a:solidFill>
              <a:latin typeface="Hiragino Sans W4" panose="020B0400000000000000" pitchFamily="34" charset="-128"/>
              <a:ea typeface="Hiragino Sans W4" panose="020B0400000000000000" pitchFamily="34" charset="-128"/>
            </a:endParaRPr>
          </a:p>
        </p:txBody>
      </p:sp>
      <p:sp>
        <p:nvSpPr>
          <p:cNvPr id="9" name="角丸四角形 8">
            <a:extLst>
              <a:ext uri="{FF2B5EF4-FFF2-40B4-BE49-F238E27FC236}">
                <a16:creationId xmlns:a16="http://schemas.microsoft.com/office/drawing/2014/main" id="{86E4FB33-B846-FF68-F596-B08E00CE6EE8}"/>
              </a:ext>
            </a:extLst>
          </p:cNvPr>
          <p:cNvSpPr/>
          <p:nvPr/>
        </p:nvSpPr>
        <p:spPr>
          <a:xfrm>
            <a:off x="6394353" y="1295198"/>
            <a:ext cx="2458616" cy="1391607"/>
          </a:xfrm>
          <a:prstGeom prst="roundRect">
            <a:avLst>
              <a:gd name="adj" fmla="val 18165"/>
            </a:avLst>
          </a:prstGeom>
          <a:noFill/>
          <a:ln w="3810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schemeClr val="tx1"/>
              </a:solidFill>
              <a:latin typeface="Hiragino Sans W4" panose="020B0400000000000000" pitchFamily="34" charset="-128"/>
              <a:ea typeface="Hiragino Sans W4" panose="020B0400000000000000" pitchFamily="34" charset="-128"/>
            </a:endParaRPr>
          </a:p>
        </p:txBody>
      </p:sp>
      <p:sp>
        <p:nvSpPr>
          <p:cNvPr id="10" name="角丸四角形 9">
            <a:extLst>
              <a:ext uri="{FF2B5EF4-FFF2-40B4-BE49-F238E27FC236}">
                <a16:creationId xmlns:a16="http://schemas.microsoft.com/office/drawing/2014/main" id="{00375DF4-6485-E661-3788-253EBC2CFED5}"/>
              </a:ext>
            </a:extLst>
          </p:cNvPr>
          <p:cNvSpPr/>
          <p:nvPr/>
        </p:nvSpPr>
        <p:spPr>
          <a:xfrm>
            <a:off x="3450786" y="4125625"/>
            <a:ext cx="2458616" cy="1391607"/>
          </a:xfrm>
          <a:prstGeom prst="roundRect">
            <a:avLst>
              <a:gd name="adj" fmla="val 18165"/>
            </a:avLst>
          </a:prstGeom>
          <a:noFill/>
          <a:ln w="3810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kumimoji="0" lang="ja-JP" altLang="en-US" sz="2400" b="1" dirty="0">
              <a:solidFill>
                <a:prstClr val="white"/>
              </a:solidFill>
              <a:latin typeface="Hiragino Sans W4" panose="020B0400000000000000" pitchFamily="34" charset="-128"/>
              <a:ea typeface="Hiragino Sans W4" panose="020B0400000000000000" pitchFamily="34" charset="-128"/>
            </a:endParaRPr>
          </a:p>
        </p:txBody>
      </p:sp>
      <p:sp>
        <p:nvSpPr>
          <p:cNvPr id="11" name="三角形 10">
            <a:extLst>
              <a:ext uri="{FF2B5EF4-FFF2-40B4-BE49-F238E27FC236}">
                <a16:creationId xmlns:a16="http://schemas.microsoft.com/office/drawing/2014/main" id="{C1403CB1-96E3-C0A8-E345-B916BF0F5DF9}"/>
              </a:ext>
            </a:extLst>
          </p:cNvPr>
          <p:cNvSpPr/>
          <p:nvPr/>
        </p:nvSpPr>
        <p:spPr>
          <a:xfrm rot="5400000">
            <a:off x="3006973" y="1851096"/>
            <a:ext cx="360040" cy="288032"/>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12" name="三角形 11">
            <a:extLst>
              <a:ext uri="{FF2B5EF4-FFF2-40B4-BE49-F238E27FC236}">
                <a16:creationId xmlns:a16="http://schemas.microsoft.com/office/drawing/2014/main" id="{DBA2589E-937B-85F5-2BB6-5A2D629E97EE}"/>
              </a:ext>
            </a:extLst>
          </p:cNvPr>
          <p:cNvSpPr/>
          <p:nvPr/>
        </p:nvSpPr>
        <p:spPr>
          <a:xfrm rot="5400000">
            <a:off x="5986214" y="1846985"/>
            <a:ext cx="360040" cy="288032"/>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13" name="三角形 12">
            <a:extLst>
              <a:ext uri="{FF2B5EF4-FFF2-40B4-BE49-F238E27FC236}">
                <a16:creationId xmlns:a16="http://schemas.microsoft.com/office/drawing/2014/main" id="{9B9761FC-6046-943C-DEB1-B5665686B91D}"/>
              </a:ext>
            </a:extLst>
          </p:cNvPr>
          <p:cNvSpPr/>
          <p:nvPr/>
        </p:nvSpPr>
        <p:spPr>
          <a:xfrm rot="5400000">
            <a:off x="3006973" y="4677412"/>
            <a:ext cx="360040" cy="288032"/>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14" name="三角形 13">
            <a:extLst>
              <a:ext uri="{FF2B5EF4-FFF2-40B4-BE49-F238E27FC236}">
                <a16:creationId xmlns:a16="http://schemas.microsoft.com/office/drawing/2014/main" id="{C2F00D16-26BB-CFCD-BB9A-8A66A8D3883F}"/>
              </a:ext>
            </a:extLst>
          </p:cNvPr>
          <p:cNvSpPr/>
          <p:nvPr/>
        </p:nvSpPr>
        <p:spPr>
          <a:xfrm rot="5400000">
            <a:off x="6019194" y="4677412"/>
            <a:ext cx="360040" cy="288032"/>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1600" b="1" dirty="0">
              <a:solidFill>
                <a:prstClr val="white"/>
              </a:solidFill>
              <a:latin typeface="Hiragino Sans W4" panose="020B0400000000000000" pitchFamily="34" charset="-128"/>
              <a:ea typeface="Hiragino Sans W4" panose="020B0400000000000000" pitchFamily="34" charset="-128"/>
            </a:endParaRPr>
          </a:p>
        </p:txBody>
      </p:sp>
      <p:sp>
        <p:nvSpPr>
          <p:cNvPr id="15" name="角丸四角形 14">
            <a:extLst>
              <a:ext uri="{FF2B5EF4-FFF2-40B4-BE49-F238E27FC236}">
                <a16:creationId xmlns:a16="http://schemas.microsoft.com/office/drawing/2014/main" id="{027062FF-FD18-229B-77A8-2DE54CCA881F}"/>
              </a:ext>
            </a:extLst>
          </p:cNvPr>
          <p:cNvSpPr/>
          <p:nvPr/>
        </p:nvSpPr>
        <p:spPr>
          <a:xfrm>
            <a:off x="415262" y="1221436"/>
            <a:ext cx="2450699" cy="1391607"/>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50000"/>
              </a:lnSpc>
              <a:spcBef>
                <a:spcPct val="0"/>
              </a:spcBef>
              <a:spcAft>
                <a:spcPct val="0"/>
              </a:spcAft>
            </a:pPr>
            <a:r>
              <a:rPr kumimoji="0" lang="ja-JP" altLang="en-US" sz="2000" b="1">
                <a:solidFill>
                  <a:schemeClr val="accent5">
                    <a:lumMod val="75000"/>
                  </a:schemeClr>
                </a:solidFill>
                <a:latin typeface="Yu Gothic Medium" panose="020B0400000000000000" pitchFamily="34" charset="-128"/>
                <a:ea typeface="Yu Gothic Medium" panose="020B0400000000000000" pitchFamily="34" charset="-128"/>
              </a:rPr>
              <a:t>目的を共有</a:t>
            </a:r>
            <a:endParaRPr kumimoji="0"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a:p>
            <a:pPr algn="ctr" eaLnBrk="0" fontAlgn="base" hangingPunct="0">
              <a:lnSpc>
                <a:spcPct val="150000"/>
              </a:lnSpc>
              <a:spcBef>
                <a:spcPct val="0"/>
              </a:spcBef>
              <a:spcAft>
                <a:spcPct val="0"/>
              </a:spcAft>
            </a:pPr>
            <a:r>
              <a:rPr kumimoji="0" lang="ja-JP" altLang="en-US" sz="1200">
                <a:solidFill>
                  <a:schemeClr val="tx1"/>
                </a:solidFill>
                <a:latin typeface="Yu Gothic Medium" panose="020B0400000000000000" pitchFamily="34" charset="-128"/>
                <a:ea typeface="Yu Gothic Medium" panose="020B0400000000000000" pitchFamily="34" charset="-128"/>
              </a:rPr>
              <a:t>会議の目的、検討事項、時間を確認する</a:t>
            </a:r>
            <a:endParaRPr kumimoji="0" lang="ja-JP" altLang="en-US" sz="1200" dirty="0">
              <a:solidFill>
                <a:schemeClr val="tx1"/>
              </a:solidFill>
              <a:latin typeface="Yu Gothic Medium" panose="020B0400000000000000" pitchFamily="34" charset="-128"/>
              <a:ea typeface="Yu Gothic Medium" panose="020B0400000000000000" pitchFamily="34" charset="-128"/>
            </a:endParaRPr>
          </a:p>
        </p:txBody>
      </p:sp>
      <p:sp>
        <p:nvSpPr>
          <p:cNvPr id="16" name="角丸四角形 15">
            <a:extLst>
              <a:ext uri="{FF2B5EF4-FFF2-40B4-BE49-F238E27FC236}">
                <a16:creationId xmlns:a16="http://schemas.microsoft.com/office/drawing/2014/main" id="{B86225AD-AA24-39D4-CADC-A9B59316DDCA}"/>
              </a:ext>
            </a:extLst>
          </p:cNvPr>
          <p:cNvSpPr/>
          <p:nvPr/>
        </p:nvSpPr>
        <p:spPr>
          <a:xfrm>
            <a:off x="3491099" y="1340768"/>
            <a:ext cx="2413081" cy="1272274"/>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20000"/>
              </a:lnSpc>
              <a:spcBef>
                <a:spcPct val="0"/>
              </a:spcBef>
              <a:spcAft>
                <a:spcPct val="0"/>
              </a:spcAft>
            </a:pPr>
            <a:r>
              <a:rPr kumimoji="0" lang="ja-JP" altLang="en-US" sz="1600" b="1">
                <a:solidFill>
                  <a:schemeClr val="accent5">
                    <a:lumMod val="75000"/>
                  </a:schemeClr>
                </a:solidFill>
                <a:latin typeface="Yu Gothic Medium" panose="020B0400000000000000" pitchFamily="34" charset="-128"/>
                <a:ea typeface="Yu Gothic Medium" panose="020B0400000000000000" pitchFamily="34" charset="-128"/>
              </a:rPr>
              <a:t>本人・家族の意向</a:t>
            </a: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algn="ctr" eaLnBrk="0" fontAlgn="base" hangingPunct="0">
              <a:lnSpc>
                <a:spcPct val="120000"/>
              </a:lnSpc>
              <a:spcBef>
                <a:spcPct val="0"/>
              </a:spcBef>
              <a:spcAft>
                <a:spcPct val="0"/>
              </a:spcAft>
            </a:pPr>
            <a:r>
              <a:rPr kumimoji="0" lang="ja-JP" altLang="en-US" sz="1600" b="1">
                <a:solidFill>
                  <a:schemeClr val="accent5">
                    <a:lumMod val="75000"/>
                  </a:schemeClr>
                </a:solidFill>
                <a:latin typeface="Yu Gothic Medium" panose="020B0400000000000000" pitchFamily="34" charset="-128"/>
                <a:ea typeface="Yu Gothic Medium" panose="020B0400000000000000" pitchFamily="34" charset="-128"/>
              </a:rPr>
              <a:t>を確認</a:t>
            </a: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algn="ctr" eaLnBrk="0" fontAlgn="base" hangingPunct="0">
              <a:lnSpc>
                <a:spcPct val="150000"/>
              </a:lnSpc>
              <a:spcBef>
                <a:spcPct val="0"/>
              </a:spcBef>
              <a:spcAft>
                <a:spcPct val="0"/>
              </a:spcAft>
            </a:pPr>
            <a:r>
              <a:rPr kumimoji="0" lang="ja-JP" altLang="en-US" sz="1200">
                <a:solidFill>
                  <a:schemeClr val="tx1"/>
                </a:solidFill>
                <a:latin typeface="Yu Gothic Medium" panose="020B0400000000000000" pitchFamily="34" charset="-128"/>
                <a:ea typeface="Yu Gothic Medium" panose="020B0400000000000000" pitchFamily="34" charset="-128"/>
              </a:rPr>
              <a:t>本人・家族が望む生活や支援について共有する</a:t>
            </a:r>
            <a:endParaRPr kumimoji="0" lang="ja-JP" altLang="en-US" sz="1200" dirty="0">
              <a:solidFill>
                <a:schemeClr val="tx1"/>
              </a:solidFill>
              <a:latin typeface="Yu Gothic Medium" panose="020B0400000000000000" pitchFamily="34" charset="-128"/>
              <a:ea typeface="Yu Gothic Medium" panose="020B0400000000000000" pitchFamily="34" charset="-128"/>
            </a:endParaRPr>
          </a:p>
        </p:txBody>
      </p:sp>
      <p:sp>
        <p:nvSpPr>
          <p:cNvPr id="17" name="角丸四角形 16">
            <a:extLst>
              <a:ext uri="{FF2B5EF4-FFF2-40B4-BE49-F238E27FC236}">
                <a16:creationId xmlns:a16="http://schemas.microsoft.com/office/drawing/2014/main" id="{086008E4-BF7C-D9EC-F678-476FA270B38F}"/>
              </a:ext>
            </a:extLst>
          </p:cNvPr>
          <p:cNvSpPr/>
          <p:nvPr/>
        </p:nvSpPr>
        <p:spPr>
          <a:xfrm>
            <a:off x="6452552" y="1219917"/>
            <a:ext cx="2391703" cy="1391607"/>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50000"/>
              </a:lnSpc>
              <a:spcBef>
                <a:spcPct val="0"/>
              </a:spcBef>
              <a:spcAft>
                <a:spcPct val="0"/>
              </a:spcAft>
            </a:pPr>
            <a:r>
              <a:rPr kumimoji="0" lang="ja-JP" altLang="en-US" sz="2000" b="1">
                <a:solidFill>
                  <a:schemeClr val="accent5">
                    <a:lumMod val="75000"/>
                  </a:schemeClr>
                </a:solidFill>
                <a:latin typeface="Yu Gothic Medium" panose="020B0400000000000000" pitchFamily="34" charset="-128"/>
                <a:ea typeface="Yu Gothic Medium" panose="020B0400000000000000" pitchFamily="34" charset="-128"/>
              </a:rPr>
              <a:t>計画案を共有</a:t>
            </a:r>
            <a:endParaRPr kumimoji="0" lang="en-US" altLang="ja-JP" sz="2000" b="1" dirty="0">
              <a:solidFill>
                <a:schemeClr val="accent5">
                  <a:lumMod val="75000"/>
                </a:schemeClr>
              </a:solidFill>
              <a:latin typeface="Yu Gothic Medium" panose="020B0400000000000000" pitchFamily="34" charset="-128"/>
              <a:ea typeface="Yu Gothic Medium" panose="020B0400000000000000" pitchFamily="34" charset="-128"/>
            </a:endParaRPr>
          </a:p>
          <a:p>
            <a:pPr algn="ctr" eaLnBrk="0" fontAlgn="base" hangingPunct="0">
              <a:lnSpc>
                <a:spcPct val="150000"/>
              </a:lnSpc>
              <a:spcBef>
                <a:spcPct val="0"/>
              </a:spcBef>
              <a:spcAft>
                <a:spcPct val="0"/>
              </a:spcAft>
            </a:pPr>
            <a:r>
              <a:rPr kumimoji="0" lang="ja-JP" altLang="en-US" sz="1200">
                <a:solidFill>
                  <a:schemeClr val="tx1"/>
                </a:solidFill>
                <a:latin typeface="Yu Gothic Medium" panose="020B0400000000000000" pitchFamily="34" charset="-128"/>
                <a:ea typeface="Yu Gothic Medium" panose="020B0400000000000000" pitchFamily="34" charset="-128"/>
              </a:rPr>
              <a:t>方針や支援目標、サービス内容等を説明</a:t>
            </a:r>
            <a:endParaRPr kumimoji="0" lang="ja-JP" altLang="en-US" sz="1200" dirty="0">
              <a:solidFill>
                <a:schemeClr val="tx1"/>
              </a:solidFill>
              <a:latin typeface="Yu Gothic Medium" panose="020B0400000000000000" pitchFamily="34" charset="-128"/>
              <a:ea typeface="Yu Gothic Medium" panose="020B0400000000000000" pitchFamily="34" charset="-128"/>
            </a:endParaRPr>
          </a:p>
        </p:txBody>
      </p:sp>
      <p:sp>
        <p:nvSpPr>
          <p:cNvPr id="18" name="角丸四角形 17">
            <a:extLst>
              <a:ext uri="{FF2B5EF4-FFF2-40B4-BE49-F238E27FC236}">
                <a16:creationId xmlns:a16="http://schemas.microsoft.com/office/drawing/2014/main" id="{DF72B918-1694-99FB-9D11-D10808446ABD}"/>
              </a:ext>
            </a:extLst>
          </p:cNvPr>
          <p:cNvSpPr/>
          <p:nvPr/>
        </p:nvSpPr>
        <p:spPr>
          <a:xfrm>
            <a:off x="415262" y="4182095"/>
            <a:ext cx="2450699" cy="1259278"/>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50000"/>
              </a:lnSpc>
              <a:spcBef>
                <a:spcPct val="0"/>
              </a:spcBef>
              <a:spcAft>
                <a:spcPct val="0"/>
              </a:spcAft>
            </a:pPr>
            <a:r>
              <a:rPr kumimoji="0" lang="ja-JP" altLang="en-US" b="1">
                <a:solidFill>
                  <a:schemeClr val="accent5">
                    <a:lumMod val="75000"/>
                  </a:schemeClr>
                </a:solidFill>
                <a:latin typeface="Yu Gothic Medium" panose="020B0400000000000000" pitchFamily="34" charset="-128"/>
                <a:ea typeface="Yu Gothic Medium" panose="020B0400000000000000" pitchFamily="34" charset="-128"/>
              </a:rPr>
              <a:t>情報・意見を共有</a:t>
            </a:r>
            <a:endParaRPr kumimoji="0" lang="en-US" altLang="ja-JP" b="1" dirty="0">
              <a:solidFill>
                <a:schemeClr val="accent5">
                  <a:lumMod val="75000"/>
                </a:schemeClr>
              </a:solidFill>
              <a:latin typeface="Yu Gothic Medium" panose="020B0400000000000000" pitchFamily="34" charset="-128"/>
              <a:ea typeface="Yu Gothic Medium" panose="020B0400000000000000" pitchFamily="34" charset="-128"/>
            </a:endParaRPr>
          </a:p>
          <a:p>
            <a:pPr algn="ctr" eaLnBrk="0" fontAlgn="base" hangingPunct="0">
              <a:lnSpc>
                <a:spcPct val="150000"/>
              </a:lnSpc>
              <a:spcBef>
                <a:spcPct val="0"/>
              </a:spcBef>
              <a:spcAft>
                <a:spcPct val="0"/>
              </a:spcAft>
            </a:pPr>
            <a:r>
              <a:rPr kumimoji="0" lang="ja-JP" altLang="en-US" sz="1200">
                <a:solidFill>
                  <a:schemeClr val="tx1"/>
                </a:solidFill>
                <a:latin typeface="Yu Gothic Medium" panose="020B0400000000000000" pitchFamily="34" charset="-128"/>
                <a:ea typeface="Yu Gothic Medium" panose="020B0400000000000000" pitchFamily="34" charset="-128"/>
              </a:rPr>
              <a:t>本人や支援状況、専門的な意見等を共有</a:t>
            </a:r>
            <a:endParaRPr kumimoji="0" lang="ja-JP" altLang="en-US" sz="1200" dirty="0">
              <a:solidFill>
                <a:schemeClr val="tx1"/>
              </a:solidFill>
              <a:latin typeface="Yu Gothic Medium" panose="020B0400000000000000" pitchFamily="34" charset="-128"/>
              <a:ea typeface="Yu Gothic Medium" panose="020B0400000000000000" pitchFamily="34" charset="-128"/>
            </a:endParaRPr>
          </a:p>
        </p:txBody>
      </p:sp>
      <p:sp>
        <p:nvSpPr>
          <p:cNvPr id="19" name="角丸四角形 18">
            <a:extLst>
              <a:ext uri="{FF2B5EF4-FFF2-40B4-BE49-F238E27FC236}">
                <a16:creationId xmlns:a16="http://schemas.microsoft.com/office/drawing/2014/main" id="{336455B3-595E-1C46-B215-AAF04FBD84AF}"/>
              </a:ext>
            </a:extLst>
          </p:cNvPr>
          <p:cNvSpPr/>
          <p:nvPr/>
        </p:nvSpPr>
        <p:spPr>
          <a:xfrm>
            <a:off x="3491099" y="4133603"/>
            <a:ext cx="2458616" cy="1307769"/>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50000"/>
              </a:lnSpc>
              <a:spcBef>
                <a:spcPct val="0"/>
              </a:spcBef>
              <a:spcAft>
                <a:spcPct val="0"/>
              </a:spcAft>
            </a:pPr>
            <a:r>
              <a:rPr kumimoji="0" lang="ja-JP" altLang="en-US" b="1">
                <a:solidFill>
                  <a:schemeClr val="accent5">
                    <a:lumMod val="75000"/>
                  </a:schemeClr>
                </a:solidFill>
                <a:latin typeface="Yu Gothic Medium" panose="020B0400000000000000" pitchFamily="34" charset="-128"/>
                <a:ea typeface="Yu Gothic Medium" panose="020B0400000000000000" pitchFamily="34" charset="-128"/>
              </a:rPr>
              <a:t>支援の方向性を確認</a:t>
            </a:r>
            <a:endParaRPr kumimoji="0" lang="en-US" altLang="ja-JP" b="1" dirty="0">
              <a:solidFill>
                <a:schemeClr val="accent5">
                  <a:lumMod val="75000"/>
                </a:schemeClr>
              </a:solidFill>
              <a:latin typeface="Yu Gothic Medium" panose="020B0400000000000000" pitchFamily="34" charset="-128"/>
              <a:ea typeface="Yu Gothic Medium" panose="020B0400000000000000" pitchFamily="34" charset="-128"/>
            </a:endParaRPr>
          </a:p>
          <a:p>
            <a:pPr algn="ctr" eaLnBrk="0" fontAlgn="base" hangingPunct="0">
              <a:lnSpc>
                <a:spcPct val="150000"/>
              </a:lnSpc>
              <a:spcBef>
                <a:spcPct val="0"/>
              </a:spcBef>
              <a:spcAft>
                <a:spcPct val="0"/>
              </a:spcAft>
            </a:pPr>
            <a:r>
              <a:rPr kumimoji="0" lang="ja-JP" altLang="en-US" sz="1200">
                <a:solidFill>
                  <a:schemeClr val="tx1"/>
                </a:solidFill>
                <a:latin typeface="Yu Gothic Medium" panose="020B0400000000000000" pitchFamily="34" charset="-128"/>
                <a:ea typeface="Yu Gothic Medium" panose="020B0400000000000000" pitchFamily="34" charset="-128"/>
              </a:rPr>
              <a:t>目標・支援内容・役割・連携方法等を確認</a:t>
            </a:r>
            <a:endParaRPr kumimoji="0" lang="ja-JP" altLang="en-US" sz="1200" dirty="0">
              <a:solidFill>
                <a:schemeClr val="tx1"/>
              </a:solidFill>
              <a:latin typeface="Yu Gothic Medium" panose="020B0400000000000000" pitchFamily="34" charset="-128"/>
              <a:ea typeface="Yu Gothic Medium" panose="020B0400000000000000" pitchFamily="34" charset="-128"/>
            </a:endParaRPr>
          </a:p>
        </p:txBody>
      </p:sp>
      <p:sp>
        <p:nvSpPr>
          <p:cNvPr id="20" name="角丸四角形 19">
            <a:extLst>
              <a:ext uri="{FF2B5EF4-FFF2-40B4-BE49-F238E27FC236}">
                <a16:creationId xmlns:a16="http://schemas.microsoft.com/office/drawing/2014/main" id="{6FEF3396-8D44-55D5-C558-9E1D7BA1DAF3}"/>
              </a:ext>
            </a:extLst>
          </p:cNvPr>
          <p:cNvSpPr/>
          <p:nvPr/>
        </p:nvSpPr>
        <p:spPr>
          <a:xfrm>
            <a:off x="6322345" y="4137455"/>
            <a:ext cx="2592288" cy="1307769"/>
          </a:xfrm>
          <a:prstGeom prst="roundRect">
            <a:avLst>
              <a:gd name="adj" fmla="val 18165"/>
            </a:avLst>
          </a:prstGeom>
          <a:noFill/>
          <a:ln>
            <a:no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50000"/>
              </a:lnSpc>
              <a:spcBef>
                <a:spcPct val="0"/>
              </a:spcBef>
              <a:spcAft>
                <a:spcPct val="0"/>
              </a:spcAft>
            </a:pPr>
            <a:r>
              <a:rPr kumimoji="0" lang="ja-JP" altLang="en-US" sz="1600" b="1">
                <a:solidFill>
                  <a:schemeClr val="accent5">
                    <a:lumMod val="75000"/>
                  </a:schemeClr>
                </a:solidFill>
                <a:latin typeface="Yu Gothic Medium" panose="020B0400000000000000" pitchFamily="34" charset="-128"/>
                <a:ea typeface="Yu Gothic Medium" panose="020B0400000000000000" pitchFamily="34" charset="-128"/>
              </a:rPr>
              <a:t>今後の確認事項を共有</a:t>
            </a:r>
            <a:endParaRPr kumimoji="0" lang="en-US" altLang="ja-JP" sz="1600" b="1" dirty="0">
              <a:solidFill>
                <a:schemeClr val="accent5">
                  <a:lumMod val="75000"/>
                </a:schemeClr>
              </a:solidFill>
              <a:latin typeface="Yu Gothic Medium" panose="020B0400000000000000" pitchFamily="34" charset="-128"/>
              <a:ea typeface="Yu Gothic Medium" panose="020B0400000000000000" pitchFamily="34" charset="-128"/>
            </a:endParaRPr>
          </a:p>
          <a:p>
            <a:pPr algn="ctr" eaLnBrk="0" fontAlgn="base" hangingPunct="0">
              <a:lnSpc>
                <a:spcPct val="150000"/>
              </a:lnSpc>
              <a:spcBef>
                <a:spcPct val="0"/>
              </a:spcBef>
              <a:spcAft>
                <a:spcPct val="0"/>
              </a:spcAft>
            </a:pPr>
            <a:r>
              <a:rPr kumimoji="0" lang="ja-JP" altLang="en-US" sz="1200">
                <a:solidFill>
                  <a:schemeClr val="tx1"/>
                </a:solidFill>
                <a:latin typeface="Yu Gothic Medium" panose="020B0400000000000000" pitchFamily="34" charset="-128"/>
                <a:ea typeface="Yu Gothic Medium" panose="020B0400000000000000" pitchFamily="34" charset="-128"/>
              </a:rPr>
              <a:t>モニタリング時期や確認する内容、今後の連絡方法などを共有</a:t>
            </a:r>
            <a:endParaRPr kumimoji="0" lang="ja-JP" altLang="en-US" sz="1200" dirty="0">
              <a:solidFill>
                <a:schemeClr val="tx1"/>
              </a:solidFill>
              <a:latin typeface="Yu Gothic Medium" panose="020B0400000000000000" pitchFamily="34" charset="-128"/>
              <a:ea typeface="Yu Gothic Medium" panose="020B0400000000000000" pitchFamily="34" charset="-128"/>
            </a:endParaRPr>
          </a:p>
        </p:txBody>
      </p:sp>
      <p:cxnSp>
        <p:nvCxnSpPr>
          <p:cNvPr id="27" name="カギ線コネクタ 26">
            <a:extLst>
              <a:ext uri="{FF2B5EF4-FFF2-40B4-BE49-F238E27FC236}">
                <a16:creationId xmlns:a16="http://schemas.microsoft.com/office/drawing/2014/main" id="{50D1A860-F222-0930-6A4A-E9E2F8159F1A}"/>
              </a:ext>
            </a:extLst>
          </p:cNvPr>
          <p:cNvCxnSpPr>
            <a:cxnSpLocks/>
            <a:stCxn id="9" idx="2"/>
          </p:cNvCxnSpPr>
          <p:nvPr/>
        </p:nvCxnSpPr>
        <p:spPr>
          <a:xfrm rot="5400000">
            <a:off x="4261645" y="66985"/>
            <a:ext cx="742197" cy="5981836"/>
          </a:xfrm>
          <a:prstGeom prst="bentConnector2">
            <a:avLst/>
          </a:prstGeom>
          <a:ln w="317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9" name="直線矢印コネクタ 28">
            <a:extLst>
              <a:ext uri="{FF2B5EF4-FFF2-40B4-BE49-F238E27FC236}">
                <a16:creationId xmlns:a16="http://schemas.microsoft.com/office/drawing/2014/main" id="{704015AB-F313-671A-797D-A3CA413B63CA}"/>
              </a:ext>
            </a:extLst>
          </p:cNvPr>
          <p:cNvCxnSpPr>
            <a:cxnSpLocks/>
          </p:cNvCxnSpPr>
          <p:nvPr/>
        </p:nvCxnSpPr>
        <p:spPr>
          <a:xfrm>
            <a:off x="1641825" y="3429000"/>
            <a:ext cx="0" cy="696625"/>
          </a:xfrm>
          <a:prstGeom prst="straightConnector1">
            <a:avLst/>
          </a:prstGeom>
          <a:ln w="31750">
            <a:solidFill>
              <a:schemeClr val="tx1">
                <a:lumMod val="50000"/>
                <a:lumOff val="50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2" name="円/楕円 1">
            <a:extLst>
              <a:ext uri="{FF2B5EF4-FFF2-40B4-BE49-F238E27FC236}">
                <a16:creationId xmlns:a16="http://schemas.microsoft.com/office/drawing/2014/main" id="{D72C2BAC-2DD2-46A4-7ABD-5695E96FA1F2}"/>
              </a:ext>
            </a:extLst>
          </p:cNvPr>
          <p:cNvSpPr/>
          <p:nvPr/>
        </p:nvSpPr>
        <p:spPr>
          <a:xfrm>
            <a:off x="272061" y="1030519"/>
            <a:ext cx="576064" cy="5760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a:solidFill>
                  <a:prstClr val="white"/>
                </a:solidFill>
                <a:latin typeface="Yu Gothic Medium" panose="020B0400000000000000" pitchFamily="34" charset="-128"/>
                <a:ea typeface="Yu Gothic Medium" panose="020B0400000000000000" pitchFamily="34" charset="-128"/>
              </a:rPr>
              <a:t>１</a:t>
            </a:r>
            <a:endParaRPr kumimoji="0" lang="ja-JP" altLang="en-US" sz="2400" dirty="0">
              <a:solidFill>
                <a:prstClr val="white"/>
              </a:solidFill>
              <a:latin typeface="Yu Gothic Medium" panose="020B0400000000000000" pitchFamily="34" charset="-128"/>
              <a:ea typeface="Yu Gothic Medium" panose="020B0400000000000000" pitchFamily="34" charset="-128"/>
            </a:endParaRPr>
          </a:p>
        </p:txBody>
      </p:sp>
      <p:sp>
        <p:nvSpPr>
          <p:cNvPr id="4" name="円/楕円 3">
            <a:extLst>
              <a:ext uri="{FF2B5EF4-FFF2-40B4-BE49-F238E27FC236}">
                <a16:creationId xmlns:a16="http://schemas.microsoft.com/office/drawing/2014/main" id="{CE27EAAA-B522-5665-4CC0-7F28F72E70D1}"/>
              </a:ext>
            </a:extLst>
          </p:cNvPr>
          <p:cNvSpPr/>
          <p:nvPr/>
        </p:nvSpPr>
        <p:spPr>
          <a:xfrm>
            <a:off x="3292497" y="1030519"/>
            <a:ext cx="576064" cy="5760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a:solidFill>
                  <a:prstClr val="white"/>
                </a:solidFill>
                <a:latin typeface="Yu Gothic Medium" panose="020B0400000000000000" pitchFamily="34" charset="-128"/>
                <a:ea typeface="Yu Gothic Medium" panose="020B0400000000000000" pitchFamily="34" charset="-128"/>
              </a:rPr>
              <a:t>２</a:t>
            </a:r>
            <a:endParaRPr kumimoji="0" lang="ja-JP" altLang="en-US" sz="2400" dirty="0">
              <a:solidFill>
                <a:prstClr val="white"/>
              </a:solidFill>
              <a:latin typeface="Yu Gothic Medium" panose="020B0400000000000000" pitchFamily="34" charset="-128"/>
              <a:ea typeface="Yu Gothic Medium" panose="020B0400000000000000" pitchFamily="34" charset="-128"/>
            </a:endParaRPr>
          </a:p>
        </p:txBody>
      </p:sp>
      <p:sp>
        <p:nvSpPr>
          <p:cNvPr id="21" name="円/楕円 20">
            <a:extLst>
              <a:ext uri="{FF2B5EF4-FFF2-40B4-BE49-F238E27FC236}">
                <a16:creationId xmlns:a16="http://schemas.microsoft.com/office/drawing/2014/main" id="{C4F27BBC-160A-6CB8-F8CE-37B569ECA0A4}"/>
              </a:ext>
            </a:extLst>
          </p:cNvPr>
          <p:cNvSpPr/>
          <p:nvPr/>
        </p:nvSpPr>
        <p:spPr>
          <a:xfrm>
            <a:off x="6209378" y="1030519"/>
            <a:ext cx="576064" cy="5760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a:solidFill>
                  <a:prstClr val="white"/>
                </a:solidFill>
                <a:latin typeface="Yu Gothic Medium" panose="020B0400000000000000" pitchFamily="34" charset="-128"/>
                <a:ea typeface="Yu Gothic Medium" panose="020B0400000000000000" pitchFamily="34" charset="-128"/>
              </a:rPr>
              <a:t>３</a:t>
            </a:r>
            <a:endParaRPr kumimoji="0" lang="ja-JP" altLang="en-US" sz="2400" dirty="0">
              <a:solidFill>
                <a:prstClr val="white"/>
              </a:solidFill>
              <a:latin typeface="Yu Gothic Medium" panose="020B0400000000000000" pitchFamily="34" charset="-128"/>
              <a:ea typeface="Yu Gothic Medium" panose="020B0400000000000000" pitchFamily="34" charset="-128"/>
            </a:endParaRPr>
          </a:p>
        </p:txBody>
      </p:sp>
      <p:sp>
        <p:nvSpPr>
          <p:cNvPr id="22" name="円/楕円 21">
            <a:extLst>
              <a:ext uri="{FF2B5EF4-FFF2-40B4-BE49-F238E27FC236}">
                <a16:creationId xmlns:a16="http://schemas.microsoft.com/office/drawing/2014/main" id="{6145A872-0DE6-00F4-7BE0-44F6400A1B64}"/>
              </a:ext>
            </a:extLst>
          </p:cNvPr>
          <p:cNvSpPr/>
          <p:nvPr/>
        </p:nvSpPr>
        <p:spPr>
          <a:xfrm>
            <a:off x="251520" y="3837593"/>
            <a:ext cx="576064" cy="5760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a:solidFill>
                  <a:prstClr val="white"/>
                </a:solidFill>
                <a:latin typeface="Yu Gothic Medium" panose="020B0400000000000000" pitchFamily="34" charset="-128"/>
                <a:ea typeface="Yu Gothic Medium" panose="020B0400000000000000" pitchFamily="34" charset="-128"/>
              </a:rPr>
              <a:t>４</a:t>
            </a:r>
            <a:endParaRPr kumimoji="0" lang="ja-JP" altLang="en-US" sz="2400" dirty="0">
              <a:solidFill>
                <a:prstClr val="white"/>
              </a:solidFill>
              <a:latin typeface="Yu Gothic Medium" panose="020B0400000000000000" pitchFamily="34" charset="-128"/>
              <a:ea typeface="Yu Gothic Medium" panose="020B0400000000000000" pitchFamily="34" charset="-128"/>
            </a:endParaRPr>
          </a:p>
        </p:txBody>
      </p:sp>
      <p:sp>
        <p:nvSpPr>
          <p:cNvPr id="23" name="円/楕円 22">
            <a:extLst>
              <a:ext uri="{FF2B5EF4-FFF2-40B4-BE49-F238E27FC236}">
                <a16:creationId xmlns:a16="http://schemas.microsoft.com/office/drawing/2014/main" id="{AF650C85-BE97-04E7-D240-E75F683D5B85}"/>
              </a:ext>
            </a:extLst>
          </p:cNvPr>
          <p:cNvSpPr/>
          <p:nvPr/>
        </p:nvSpPr>
        <p:spPr>
          <a:xfrm>
            <a:off x="3242438" y="3837593"/>
            <a:ext cx="576064" cy="5760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a:solidFill>
                  <a:prstClr val="white"/>
                </a:solidFill>
                <a:latin typeface="Yu Gothic Medium" panose="020B0400000000000000" pitchFamily="34" charset="-128"/>
                <a:ea typeface="Yu Gothic Medium" panose="020B0400000000000000" pitchFamily="34" charset="-128"/>
              </a:rPr>
              <a:t>５</a:t>
            </a:r>
            <a:endParaRPr kumimoji="0" lang="ja-JP" altLang="en-US" sz="2400" dirty="0">
              <a:solidFill>
                <a:prstClr val="white"/>
              </a:solidFill>
              <a:latin typeface="Yu Gothic Medium" panose="020B0400000000000000" pitchFamily="34" charset="-128"/>
              <a:ea typeface="Yu Gothic Medium" panose="020B0400000000000000" pitchFamily="34" charset="-128"/>
            </a:endParaRPr>
          </a:p>
        </p:txBody>
      </p:sp>
      <p:sp>
        <p:nvSpPr>
          <p:cNvPr id="24" name="円/楕円 23">
            <a:extLst>
              <a:ext uri="{FF2B5EF4-FFF2-40B4-BE49-F238E27FC236}">
                <a16:creationId xmlns:a16="http://schemas.microsoft.com/office/drawing/2014/main" id="{6CFA8D18-9178-A14C-B3F2-3153A5E27DCD}"/>
              </a:ext>
            </a:extLst>
          </p:cNvPr>
          <p:cNvSpPr/>
          <p:nvPr/>
        </p:nvSpPr>
        <p:spPr>
          <a:xfrm>
            <a:off x="6212443" y="3837593"/>
            <a:ext cx="576064" cy="57606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kumimoji="0" lang="ja-JP" altLang="en-US" sz="2400">
                <a:solidFill>
                  <a:prstClr val="white"/>
                </a:solidFill>
                <a:latin typeface="Yu Gothic Medium" panose="020B0400000000000000" pitchFamily="34" charset="-128"/>
                <a:ea typeface="Yu Gothic Medium" panose="020B0400000000000000" pitchFamily="34" charset="-128"/>
              </a:rPr>
              <a:t>６</a:t>
            </a:r>
            <a:endParaRPr kumimoji="0" lang="ja-JP" altLang="en-US" sz="2400" dirty="0">
              <a:solidFill>
                <a:prstClr val="white"/>
              </a:solidFill>
              <a:latin typeface="Yu Gothic Medium" panose="020B0400000000000000" pitchFamily="34" charset="-128"/>
              <a:ea typeface="Yu Gothic Medium" panose="020B0400000000000000" pitchFamily="34" charset="-128"/>
            </a:endParaRPr>
          </a:p>
        </p:txBody>
      </p:sp>
      <p:sp>
        <p:nvSpPr>
          <p:cNvPr id="30" name="タイトル 2">
            <a:extLst>
              <a:ext uri="{FF2B5EF4-FFF2-40B4-BE49-F238E27FC236}">
                <a16:creationId xmlns:a16="http://schemas.microsoft.com/office/drawing/2014/main" id="{5904BB00-C8C8-5A9D-05DB-BA7C6E7C210D}"/>
              </a:ext>
            </a:extLst>
          </p:cNvPr>
          <p:cNvSpPr>
            <a:spLocks noGrp="1"/>
          </p:cNvSpPr>
          <p:nvPr>
            <p:ph type="title"/>
          </p:nvPr>
        </p:nvSpPr>
        <p:spPr/>
        <p:txBody>
          <a:bodyPr/>
          <a:lstStyle/>
          <a:p>
            <a:r>
              <a:rPr lang="ja-JP" altLang="en-US"/>
              <a:t>サービス担当者会議の基本的な進め方</a:t>
            </a:r>
          </a:p>
        </p:txBody>
      </p:sp>
    </p:spTree>
    <p:extLst>
      <p:ext uri="{BB962C8B-B14F-4D97-AF65-F5344CB8AC3E}">
        <p14:creationId xmlns:p14="http://schemas.microsoft.com/office/powerpoint/2010/main" val="339425320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5083716B-CE33-CC76-F7DA-A7EA7C994373}"/>
              </a:ext>
            </a:extLst>
          </p:cNvPr>
          <p:cNvSpPr>
            <a:spLocks noGrp="1"/>
          </p:cNvSpPr>
          <p:nvPr>
            <p:ph type="title"/>
          </p:nvPr>
        </p:nvSpPr>
        <p:spPr/>
        <p:txBody>
          <a:bodyPr>
            <a:normAutofit/>
          </a:bodyPr>
          <a:lstStyle/>
          <a:p>
            <a:r>
              <a:rPr lang="ja-JP" altLang="en-US"/>
              <a:t>本人参加の基本　</a:t>
            </a:r>
            <a:r>
              <a:rPr lang="en-US" altLang="ja-JP" sz="1600" dirty="0"/>
              <a:t>〜</a:t>
            </a:r>
            <a:r>
              <a:rPr lang="ja-JP" altLang="en-US" sz="1600"/>
              <a:t>子どもの意思を尊重し、本人中心のチーム支援へ</a:t>
            </a:r>
            <a:r>
              <a:rPr lang="en-US" altLang="ja-JP" sz="1600" dirty="0"/>
              <a:t>〜</a:t>
            </a:r>
            <a:endParaRPr lang="ja-JP" altLang="en-US"/>
          </a:p>
        </p:txBody>
      </p:sp>
      <p:pic>
        <p:nvPicPr>
          <p:cNvPr id="6" name="Picture 2">
            <a:extLst>
              <a:ext uri="{FF2B5EF4-FFF2-40B4-BE49-F238E27FC236}">
                <a16:creationId xmlns:a16="http://schemas.microsoft.com/office/drawing/2014/main" id="{1374D4A8-97C7-E475-18A0-71A965493FC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07503" y="2708920"/>
            <a:ext cx="8928993" cy="2016224"/>
          </a:xfrm>
          <a:prstGeom prst="rect">
            <a:avLst/>
          </a:prstGeom>
        </p:spPr>
      </p:pic>
      <p:sp>
        <p:nvSpPr>
          <p:cNvPr id="7" name="テキスト ボックス 6">
            <a:extLst>
              <a:ext uri="{FF2B5EF4-FFF2-40B4-BE49-F238E27FC236}">
                <a16:creationId xmlns:a16="http://schemas.microsoft.com/office/drawing/2014/main" id="{8C3FE3DB-DFCA-9773-F2CA-D26C10430C9E}"/>
              </a:ext>
            </a:extLst>
          </p:cNvPr>
          <p:cNvSpPr txBox="1"/>
          <p:nvPr/>
        </p:nvSpPr>
        <p:spPr>
          <a:xfrm>
            <a:off x="899591" y="764704"/>
            <a:ext cx="7344816" cy="2102563"/>
          </a:xfrm>
          <a:prstGeom prst="rect">
            <a:avLst/>
          </a:prstGeom>
          <a:noFill/>
        </p:spPr>
        <p:txBody>
          <a:bodyPr wrap="square" rtlCol="0">
            <a:spAutoFit/>
          </a:bodyPr>
          <a:lstStyle/>
          <a:p>
            <a:pPr algn="ctr">
              <a:lnSpc>
                <a:spcPct val="140000"/>
              </a:lnSpc>
            </a:pPr>
            <a:r>
              <a:rPr kumimoji="1" lang="ja-JP" altLang="en-US" sz="2800" b="1">
                <a:solidFill>
                  <a:schemeClr val="accent5">
                    <a:lumMod val="75000"/>
                  </a:schemeClr>
                </a:solidFill>
                <a:latin typeface="Yu Gothic Medium" panose="020B0400000000000000" pitchFamily="34" charset="-128"/>
                <a:ea typeface="Yu Gothic Medium" panose="020B0400000000000000" pitchFamily="34" charset="-128"/>
              </a:rPr>
              <a:t>会議の中心にいるのは、</a:t>
            </a:r>
            <a:endParaRPr kumimoji="1" lang="en-US" altLang="ja-JP" sz="2800" b="1" dirty="0">
              <a:solidFill>
                <a:schemeClr val="accent5">
                  <a:lumMod val="75000"/>
                </a:schemeClr>
              </a:solidFill>
              <a:latin typeface="Yu Gothic Medium" panose="020B0400000000000000" pitchFamily="34" charset="-128"/>
              <a:ea typeface="Yu Gothic Medium" panose="020B0400000000000000" pitchFamily="34" charset="-128"/>
            </a:endParaRPr>
          </a:p>
          <a:p>
            <a:pPr algn="ctr">
              <a:lnSpc>
                <a:spcPct val="140000"/>
              </a:lnSpc>
            </a:pPr>
            <a:r>
              <a:rPr kumimoji="1" lang="ja-JP" altLang="en-US" sz="2800" b="1">
                <a:solidFill>
                  <a:schemeClr val="accent5">
                    <a:lumMod val="75000"/>
                  </a:schemeClr>
                </a:solidFill>
                <a:latin typeface="Yu Gothic Medium" panose="020B0400000000000000" pitchFamily="34" charset="-128"/>
                <a:ea typeface="Yu Gothic Medium" panose="020B0400000000000000" pitchFamily="34" charset="-128"/>
              </a:rPr>
              <a:t>サービスや支援者ではなく「子ども本人」</a:t>
            </a:r>
            <a:endParaRPr kumimoji="1" lang="en-US" altLang="ja-JP" sz="2800" b="1" dirty="0">
              <a:solidFill>
                <a:schemeClr val="accent5">
                  <a:lumMod val="75000"/>
                </a:schemeClr>
              </a:solidFill>
              <a:latin typeface="Yu Gothic Medium" panose="020B0400000000000000" pitchFamily="34" charset="-128"/>
              <a:ea typeface="Yu Gothic Medium" panose="020B0400000000000000" pitchFamily="34" charset="-128"/>
            </a:endParaRPr>
          </a:p>
          <a:p>
            <a:pPr algn="ctr">
              <a:lnSpc>
                <a:spcPct val="140000"/>
              </a:lnSpc>
            </a:pPr>
            <a:endParaRPr kumimoji="1" lang="en-US" altLang="ja-JP" sz="1050" b="1" dirty="0">
              <a:solidFill>
                <a:schemeClr val="accent5"/>
              </a:solidFill>
              <a:latin typeface="Yu Gothic Medium" panose="020B0400000000000000" pitchFamily="34" charset="-128"/>
              <a:ea typeface="Yu Gothic Medium" panose="020B0400000000000000" pitchFamily="34" charset="-128"/>
            </a:endParaRPr>
          </a:p>
          <a:p>
            <a:pPr algn="ctr">
              <a:lnSpc>
                <a:spcPct val="140000"/>
              </a:lnSpc>
            </a:pPr>
            <a:r>
              <a:rPr lang="ja-JP" altLang="en-US" sz="1400">
                <a:latin typeface="Yu Gothic Medium" panose="020B0400000000000000" pitchFamily="34" charset="-128"/>
                <a:ea typeface="Yu Gothic Medium" panose="020B0400000000000000" pitchFamily="34" charset="-128"/>
              </a:rPr>
              <a:t>サービス担当者会議では、子どもを権利の主体として捉え、その意見を尊重し、</a:t>
            </a:r>
            <a:endParaRPr lang="en-US" altLang="ja-JP" sz="1400" dirty="0">
              <a:latin typeface="Yu Gothic Medium" panose="020B0400000000000000" pitchFamily="34" charset="-128"/>
              <a:ea typeface="Yu Gothic Medium" panose="020B0400000000000000" pitchFamily="34" charset="-128"/>
            </a:endParaRPr>
          </a:p>
          <a:p>
            <a:pPr algn="ctr">
              <a:lnSpc>
                <a:spcPct val="140000"/>
              </a:lnSpc>
            </a:pPr>
            <a:r>
              <a:rPr lang="ja-JP" altLang="en-US" sz="1400">
                <a:latin typeface="Yu Gothic Medium" panose="020B0400000000000000" pitchFamily="34" charset="-128"/>
                <a:ea typeface="Yu Gothic Medium" panose="020B0400000000000000" pitchFamily="34" charset="-128"/>
              </a:rPr>
              <a:t>最善の利益を優先して考慮する。</a:t>
            </a:r>
            <a:endParaRPr kumimoji="1" lang="en-US" altLang="ja-JP" sz="1400" dirty="0">
              <a:latin typeface="Yu Gothic Medium" panose="020B0400000000000000" pitchFamily="34" charset="-128"/>
              <a:ea typeface="Yu Gothic Medium" panose="020B0400000000000000" pitchFamily="34" charset="-128"/>
            </a:endParaRPr>
          </a:p>
        </p:txBody>
      </p:sp>
      <p:sp>
        <p:nvSpPr>
          <p:cNvPr id="9" name="角丸四角形 8">
            <a:extLst>
              <a:ext uri="{FF2B5EF4-FFF2-40B4-BE49-F238E27FC236}">
                <a16:creationId xmlns:a16="http://schemas.microsoft.com/office/drawing/2014/main" id="{CB0BAE8B-9710-BB4A-8A91-FBD836DF2BE7}"/>
              </a:ext>
            </a:extLst>
          </p:cNvPr>
          <p:cNvSpPr/>
          <p:nvPr/>
        </p:nvSpPr>
        <p:spPr>
          <a:xfrm>
            <a:off x="323528" y="4797056"/>
            <a:ext cx="2664296" cy="1391607"/>
          </a:xfrm>
          <a:prstGeom prst="roundRect">
            <a:avLst>
              <a:gd name="adj" fmla="val 10953"/>
            </a:avLst>
          </a:prstGeom>
          <a:noFill/>
          <a:ln w="3810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50000"/>
              </a:lnSpc>
              <a:spcBef>
                <a:spcPct val="0"/>
              </a:spcBef>
              <a:spcAft>
                <a:spcPct val="0"/>
              </a:spcAft>
            </a:pPr>
            <a:r>
              <a:rPr kumimoji="0" lang="ja-JP" altLang="en-US" b="1">
                <a:solidFill>
                  <a:schemeClr val="accent5">
                    <a:lumMod val="75000"/>
                  </a:schemeClr>
                </a:solidFill>
                <a:latin typeface="Yu Gothic Medium" panose="020B0400000000000000" pitchFamily="34" charset="-128"/>
                <a:ea typeface="Yu Gothic Medium" panose="020B0400000000000000" pitchFamily="34" charset="-128"/>
              </a:rPr>
              <a:t>参加と表明の工夫</a:t>
            </a:r>
            <a:endParaRPr kumimoji="0" lang="en-US" altLang="ja-JP" b="1" dirty="0">
              <a:solidFill>
                <a:schemeClr val="accent5">
                  <a:lumMod val="75000"/>
                </a:schemeClr>
              </a:solidFill>
              <a:latin typeface="Yu Gothic Medium" panose="020B0400000000000000" pitchFamily="34" charset="-128"/>
              <a:ea typeface="Yu Gothic Medium" panose="020B0400000000000000" pitchFamily="34" charset="-128"/>
            </a:endParaRPr>
          </a:p>
          <a:p>
            <a:pPr algn="ctr" eaLnBrk="0" fontAlgn="base" hangingPunct="0">
              <a:lnSpc>
                <a:spcPct val="150000"/>
              </a:lnSpc>
              <a:spcBef>
                <a:spcPct val="0"/>
              </a:spcBef>
              <a:spcAft>
                <a:spcPct val="0"/>
              </a:spcAft>
            </a:pPr>
            <a:r>
              <a:rPr kumimoji="0" lang="ja-JP" altLang="en-US" sz="1100">
                <a:solidFill>
                  <a:schemeClr val="tx1"/>
                </a:solidFill>
                <a:latin typeface="Yu Gothic Medium" panose="020B0400000000000000" pitchFamily="34" charset="-128"/>
                <a:ea typeface="Yu Gothic Medium" panose="020B0400000000000000" pitchFamily="34" charset="-128"/>
              </a:rPr>
              <a:t>年齢や発達の程度に応じて、本人が参加・意見表明できる方法を工夫する。</a:t>
            </a:r>
            <a:endParaRPr kumimoji="0" lang="ja-JP" altLang="en-US" sz="1100" dirty="0">
              <a:solidFill>
                <a:schemeClr val="tx1"/>
              </a:solidFill>
              <a:latin typeface="Yu Gothic Medium" panose="020B0400000000000000" pitchFamily="34" charset="-128"/>
              <a:ea typeface="Yu Gothic Medium" panose="020B0400000000000000" pitchFamily="34" charset="-128"/>
            </a:endParaRPr>
          </a:p>
        </p:txBody>
      </p:sp>
      <p:sp>
        <p:nvSpPr>
          <p:cNvPr id="10" name="角丸四角形 9">
            <a:extLst>
              <a:ext uri="{FF2B5EF4-FFF2-40B4-BE49-F238E27FC236}">
                <a16:creationId xmlns:a16="http://schemas.microsoft.com/office/drawing/2014/main" id="{0ECC9677-BE69-15DE-067F-F3782AF9759D}"/>
              </a:ext>
            </a:extLst>
          </p:cNvPr>
          <p:cNvSpPr/>
          <p:nvPr/>
        </p:nvSpPr>
        <p:spPr>
          <a:xfrm>
            <a:off x="3239851" y="4797056"/>
            <a:ext cx="2664296" cy="1391607"/>
          </a:xfrm>
          <a:prstGeom prst="roundRect">
            <a:avLst>
              <a:gd name="adj" fmla="val 10953"/>
            </a:avLst>
          </a:prstGeom>
          <a:noFill/>
          <a:ln w="3810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50000"/>
              </a:lnSpc>
              <a:spcBef>
                <a:spcPct val="0"/>
              </a:spcBef>
              <a:spcAft>
                <a:spcPct val="0"/>
              </a:spcAft>
            </a:pPr>
            <a:r>
              <a:rPr kumimoji="0" lang="ja-JP" altLang="en-US" b="1">
                <a:solidFill>
                  <a:schemeClr val="accent5">
                    <a:lumMod val="75000"/>
                  </a:schemeClr>
                </a:solidFill>
                <a:latin typeface="Yu Gothic Medium" panose="020B0400000000000000" pitchFamily="34" charset="-128"/>
                <a:ea typeface="Yu Gothic Medium" panose="020B0400000000000000" pitchFamily="34" charset="-128"/>
              </a:rPr>
              <a:t>意思の丁寧な読み取り</a:t>
            </a:r>
            <a:endParaRPr kumimoji="0" lang="en-US" altLang="ja-JP" b="1" dirty="0">
              <a:solidFill>
                <a:schemeClr val="accent5">
                  <a:lumMod val="75000"/>
                </a:schemeClr>
              </a:solidFill>
              <a:latin typeface="Yu Gothic Medium" panose="020B0400000000000000" pitchFamily="34" charset="-128"/>
              <a:ea typeface="Yu Gothic Medium" panose="020B0400000000000000" pitchFamily="34" charset="-128"/>
            </a:endParaRPr>
          </a:p>
          <a:p>
            <a:pPr algn="ctr" eaLnBrk="0" fontAlgn="base" hangingPunct="0">
              <a:lnSpc>
                <a:spcPct val="150000"/>
              </a:lnSpc>
              <a:spcBef>
                <a:spcPct val="0"/>
              </a:spcBef>
              <a:spcAft>
                <a:spcPct val="0"/>
              </a:spcAft>
            </a:pPr>
            <a:r>
              <a:rPr kumimoji="0" lang="ja-JP" altLang="en-US" sz="1100">
                <a:solidFill>
                  <a:schemeClr val="tx1"/>
                </a:solidFill>
                <a:latin typeface="Yu Gothic Medium" panose="020B0400000000000000" pitchFamily="34" charset="-128"/>
                <a:ea typeface="Yu Gothic Medium" panose="020B0400000000000000" pitchFamily="34" charset="-128"/>
              </a:rPr>
              <a:t>言葉以外の、表情、行動、選択、拒否等も意思の表れとして丁寧に捉える。</a:t>
            </a:r>
            <a:endParaRPr kumimoji="0" lang="ja-JP" altLang="en-US" sz="1100" dirty="0">
              <a:solidFill>
                <a:schemeClr val="tx1"/>
              </a:solidFill>
              <a:latin typeface="Yu Gothic Medium" panose="020B0400000000000000" pitchFamily="34" charset="-128"/>
              <a:ea typeface="Yu Gothic Medium" panose="020B0400000000000000" pitchFamily="34" charset="-128"/>
            </a:endParaRPr>
          </a:p>
        </p:txBody>
      </p:sp>
      <p:sp>
        <p:nvSpPr>
          <p:cNvPr id="11" name="角丸四角形 10">
            <a:extLst>
              <a:ext uri="{FF2B5EF4-FFF2-40B4-BE49-F238E27FC236}">
                <a16:creationId xmlns:a16="http://schemas.microsoft.com/office/drawing/2014/main" id="{EF970B14-E843-5A61-C804-D1599EE92E21}"/>
              </a:ext>
            </a:extLst>
          </p:cNvPr>
          <p:cNvSpPr/>
          <p:nvPr/>
        </p:nvSpPr>
        <p:spPr>
          <a:xfrm>
            <a:off x="6156174" y="4797055"/>
            <a:ext cx="2664296" cy="1391607"/>
          </a:xfrm>
          <a:prstGeom prst="roundRect">
            <a:avLst>
              <a:gd name="adj" fmla="val 10953"/>
            </a:avLst>
          </a:prstGeom>
          <a:noFill/>
          <a:ln w="38100">
            <a:solidFill>
              <a:schemeClr val="accent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lnSpc>
                <a:spcPct val="150000"/>
              </a:lnSpc>
              <a:spcBef>
                <a:spcPct val="0"/>
              </a:spcBef>
              <a:spcAft>
                <a:spcPct val="0"/>
              </a:spcAft>
            </a:pPr>
            <a:r>
              <a:rPr kumimoji="0" lang="ja-JP" altLang="en-US" b="1">
                <a:solidFill>
                  <a:schemeClr val="accent5">
                    <a:lumMod val="75000"/>
                  </a:schemeClr>
                </a:solidFill>
                <a:latin typeface="Yu Gothic Medium" panose="020B0400000000000000" pitchFamily="34" charset="-128"/>
                <a:ea typeface="Yu Gothic Medium" panose="020B0400000000000000" pitchFamily="34" charset="-128"/>
              </a:rPr>
              <a:t>日常からのサポート</a:t>
            </a:r>
            <a:endParaRPr kumimoji="0" lang="en-US" altLang="ja-JP" b="1" dirty="0">
              <a:solidFill>
                <a:schemeClr val="accent5">
                  <a:lumMod val="75000"/>
                </a:schemeClr>
              </a:solidFill>
              <a:latin typeface="Yu Gothic Medium" panose="020B0400000000000000" pitchFamily="34" charset="-128"/>
              <a:ea typeface="Yu Gothic Medium" panose="020B0400000000000000" pitchFamily="34" charset="-128"/>
            </a:endParaRPr>
          </a:p>
          <a:p>
            <a:pPr algn="ctr" eaLnBrk="0" fontAlgn="base" hangingPunct="0">
              <a:lnSpc>
                <a:spcPct val="150000"/>
              </a:lnSpc>
              <a:spcBef>
                <a:spcPct val="0"/>
              </a:spcBef>
              <a:spcAft>
                <a:spcPct val="0"/>
              </a:spcAft>
            </a:pPr>
            <a:r>
              <a:rPr kumimoji="0" lang="ja-JP" altLang="en-US" sz="1100">
                <a:solidFill>
                  <a:schemeClr val="tx1"/>
                </a:solidFill>
                <a:latin typeface="Yu Gothic Medium" panose="020B0400000000000000" pitchFamily="34" charset="-128"/>
                <a:ea typeface="Yu Gothic Medium" panose="020B0400000000000000" pitchFamily="34" charset="-128"/>
              </a:rPr>
              <a:t>日常的な関わりの中で、意思形成・意思表明を支える。</a:t>
            </a:r>
            <a:endParaRPr kumimoji="0" lang="ja-JP" altLang="en-US" sz="1100" dirty="0">
              <a:solidFill>
                <a:schemeClr val="tx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7880853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AE71A1A0-07F1-C9E5-51C9-A7D10FACB53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07504" y="1628800"/>
            <a:ext cx="9036496" cy="3314775"/>
          </a:xfrm>
          <a:prstGeom prst="rect">
            <a:avLst/>
          </a:prstGeom>
        </p:spPr>
      </p:pic>
      <p:sp>
        <p:nvSpPr>
          <p:cNvPr id="2" name="タイトル 1">
            <a:extLst>
              <a:ext uri="{FF2B5EF4-FFF2-40B4-BE49-F238E27FC236}">
                <a16:creationId xmlns:a16="http://schemas.microsoft.com/office/drawing/2014/main" id="{C090C288-7134-8BE1-36A1-3690B1302AB6}"/>
              </a:ext>
            </a:extLst>
          </p:cNvPr>
          <p:cNvSpPr>
            <a:spLocks noGrp="1"/>
          </p:cNvSpPr>
          <p:nvPr>
            <p:ph type="title"/>
          </p:nvPr>
        </p:nvSpPr>
        <p:spPr/>
        <p:txBody>
          <a:bodyPr/>
          <a:lstStyle/>
          <a:p>
            <a:r>
              <a:rPr lang="ja-JP" altLang="en-US"/>
              <a:t>見え方・捉え方の違い</a:t>
            </a:r>
          </a:p>
        </p:txBody>
      </p:sp>
      <p:sp>
        <p:nvSpPr>
          <p:cNvPr id="3" name="テキスト ボックス 2">
            <a:extLst>
              <a:ext uri="{FF2B5EF4-FFF2-40B4-BE49-F238E27FC236}">
                <a16:creationId xmlns:a16="http://schemas.microsoft.com/office/drawing/2014/main" id="{04EC4A56-0A34-65CB-EFD7-87E2653785F9}"/>
              </a:ext>
            </a:extLst>
          </p:cNvPr>
          <p:cNvSpPr txBox="1"/>
          <p:nvPr/>
        </p:nvSpPr>
        <p:spPr>
          <a:xfrm>
            <a:off x="282352" y="991853"/>
            <a:ext cx="8579296" cy="537648"/>
          </a:xfrm>
          <a:prstGeom prst="rect">
            <a:avLst/>
          </a:prstGeom>
          <a:noFill/>
        </p:spPr>
        <p:txBody>
          <a:bodyPr wrap="square" rtlCol="0">
            <a:spAutoFit/>
          </a:bodyPr>
          <a:lstStyle/>
          <a:p>
            <a:pPr algn="ctr">
              <a:lnSpc>
                <a:spcPct val="130000"/>
              </a:lnSpc>
            </a:pPr>
            <a:r>
              <a:rPr kumimoji="1" lang="en-US" altLang="ja-JP" sz="2400" b="1" dirty="0">
                <a:solidFill>
                  <a:schemeClr val="accent5">
                    <a:lumMod val="75000"/>
                  </a:schemeClr>
                </a:solidFill>
                <a:latin typeface="Yu Gothic Medium" panose="020B0400000000000000" pitchFamily="34" charset="-128"/>
                <a:ea typeface="Yu Gothic Medium" panose="020B0400000000000000" pitchFamily="34" charset="-128"/>
              </a:rPr>
              <a:t>『</a:t>
            </a:r>
            <a:r>
              <a:rPr kumimoji="1" lang="ja-JP" altLang="en-US" sz="2400" b="1">
                <a:solidFill>
                  <a:schemeClr val="accent5">
                    <a:lumMod val="75000"/>
                  </a:schemeClr>
                </a:solidFill>
                <a:latin typeface="Yu Gothic Medium" panose="020B0400000000000000" pitchFamily="34" charset="-128"/>
                <a:ea typeface="Yu Gothic Medium" panose="020B0400000000000000" pitchFamily="34" charset="-128"/>
              </a:rPr>
              <a:t>違い</a:t>
            </a:r>
            <a:r>
              <a:rPr kumimoji="1" lang="en-US" altLang="ja-JP" sz="2400" b="1" dirty="0">
                <a:solidFill>
                  <a:schemeClr val="accent5">
                    <a:lumMod val="75000"/>
                  </a:schemeClr>
                </a:solidFill>
                <a:latin typeface="Yu Gothic Medium" panose="020B0400000000000000" pitchFamily="34" charset="-128"/>
                <a:ea typeface="Yu Gothic Medium" panose="020B0400000000000000" pitchFamily="34" charset="-128"/>
              </a:rPr>
              <a:t>』</a:t>
            </a:r>
            <a:r>
              <a:rPr kumimoji="1" lang="ja-JP" altLang="en-US" sz="2400" b="1">
                <a:solidFill>
                  <a:schemeClr val="accent5">
                    <a:lumMod val="75000"/>
                  </a:schemeClr>
                </a:solidFill>
                <a:latin typeface="Yu Gothic Medium" panose="020B0400000000000000" pitchFamily="34" charset="-128"/>
                <a:ea typeface="Yu Gothic Medium" panose="020B0400000000000000" pitchFamily="34" charset="-128"/>
              </a:rPr>
              <a:t>は間違いではなく、重要な</a:t>
            </a:r>
            <a:r>
              <a:rPr kumimoji="1" lang="en-US" altLang="ja-JP" sz="2400" b="1" dirty="0">
                <a:solidFill>
                  <a:schemeClr val="accent5">
                    <a:lumMod val="75000"/>
                  </a:schemeClr>
                </a:solidFill>
                <a:latin typeface="Yu Gothic Medium" panose="020B0400000000000000" pitchFamily="34" charset="-128"/>
                <a:ea typeface="Yu Gothic Medium" panose="020B0400000000000000" pitchFamily="34" charset="-128"/>
              </a:rPr>
              <a:t>『</a:t>
            </a:r>
            <a:r>
              <a:rPr kumimoji="1" lang="ja-JP" altLang="en-US" sz="2400" b="1">
                <a:solidFill>
                  <a:schemeClr val="accent5">
                    <a:lumMod val="75000"/>
                  </a:schemeClr>
                </a:solidFill>
                <a:latin typeface="Yu Gothic Medium" panose="020B0400000000000000" pitchFamily="34" charset="-128"/>
                <a:ea typeface="Yu Gothic Medium" panose="020B0400000000000000" pitchFamily="34" charset="-128"/>
              </a:rPr>
              <a:t>気づき</a:t>
            </a:r>
            <a:r>
              <a:rPr kumimoji="1" lang="en-US" altLang="ja-JP" sz="2400" b="1" dirty="0">
                <a:solidFill>
                  <a:schemeClr val="accent5">
                    <a:lumMod val="75000"/>
                  </a:schemeClr>
                </a:solidFill>
                <a:latin typeface="Yu Gothic Medium" panose="020B0400000000000000" pitchFamily="34" charset="-128"/>
                <a:ea typeface="Yu Gothic Medium" panose="020B0400000000000000" pitchFamily="34" charset="-128"/>
              </a:rPr>
              <a:t>』</a:t>
            </a:r>
            <a:r>
              <a:rPr kumimoji="1" lang="ja-JP" altLang="en-US" sz="2400" b="1">
                <a:solidFill>
                  <a:schemeClr val="accent5">
                    <a:lumMod val="75000"/>
                  </a:schemeClr>
                </a:solidFill>
                <a:latin typeface="Yu Gothic Medium" panose="020B0400000000000000" pitchFamily="34" charset="-128"/>
                <a:ea typeface="Yu Gothic Medium" panose="020B0400000000000000" pitchFamily="34" charset="-128"/>
              </a:rPr>
              <a:t>になる。</a:t>
            </a:r>
          </a:p>
        </p:txBody>
      </p:sp>
      <p:sp>
        <p:nvSpPr>
          <p:cNvPr id="6" name="角丸四角形 5">
            <a:extLst>
              <a:ext uri="{FF2B5EF4-FFF2-40B4-BE49-F238E27FC236}">
                <a16:creationId xmlns:a16="http://schemas.microsoft.com/office/drawing/2014/main" id="{2D4B2930-E10F-E97C-E343-9FA55C660464}"/>
              </a:ext>
            </a:extLst>
          </p:cNvPr>
          <p:cNvSpPr/>
          <p:nvPr/>
        </p:nvSpPr>
        <p:spPr>
          <a:xfrm>
            <a:off x="197260" y="5229199"/>
            <a:ext cx="8856984" cy="917367"/>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endParaRPr kumimoji="0" lang="ja-JP" altLang="en-US" sz="3200" b="1" dirty="0">
              <a:solidFill>
                <a:prstClr val="white"/>
              </a:solidFill>
              <a:latin typeface="Hiragino Sans W4" panose="020B0400000000000000" pitchFamily="34" charset="-128"/>
              <a:ea typeface="Hiragino Sans W4" panose="020B0400000000000000" pitchFamily="34" charset="-128"/>
            </a:endParaRPr>
          </a:p>
        </p:txBody>
      </p:sp>
      <p:sp>
        <p:nvSpPr>
          <p:cNvPr id="4" name="テキスト ボックス 3">
            <a:extLst>
              <a:ext uri="{FF2B5EF4-FFF2-40B4-BE49-F238E27FC236}">
                <a16:creationId xmlns:a16="http://schemas.microsoft.com/office/drawing/2014/main" id="{F3DCB0D4-452A-CC8C-7D93-EFC1B45FA241}"/>
              </a:ext>
            </a:extLst>
          </p:cNvPr>
          <p:cNvSpPr txBox="1"/>
          <p:nvPr/>
        </p:nvSpPr>
        <p:spPr>
          <a:xfrm>
            <a:off x="186180" y="5229198"/>
            <a:ext cx="8868064" cy="917367"/>
          </a:xfrm>
          <a:prstGeom prst="rect">
            <a:avLst/>
          </a:prstGeom>
          <a:noFill/>
        </p:spPr>
        <p:txBody>
          <a:bodyPr wrap="square" rtlCol="0">
            <a:spAutoFit/>
          </a:bodyPr>
          <a:lstStyle/>
          <a:p>
            <a:pPr algn="ctr">
              <a:lnSpc>
                <a:spcPct val="140000"/>
              </a:lnSpc>
            </a:pPr>
            <a:r>
              <a:rPr kumimoji="1" lang="ja-JP" altLang="en-US" sz="2000" b="1">
                <a:solidFill>
                  <a:schemeClr val="bg1"/>
                </a:solidFill>
                <a:latin typeface="Yu Gothic Medium" panose="020B0400000000000000" pitchFamily="34" charset="-128"/>
                <a:ea typeface="Yu Gothic Medium" panose="020B0400000000000000" pitchFamily="34" charset="-128"/>
              </a:rPr>
              <a:t>「見え方・捉え方の違い」を活かし、仮説を修正し合うプロセスが</a:t>
            </a:r>
            <a:endParaRPr kumimoji="1" lang="en-US" altLang="ja-JP" sz="2000" b="1" dirty="0">
              <a:solidFill>
                <a:schemeClr val="bg1"/>
              </a:solidFill>
              <a:latin typeface="Yu Gothic Medium" panose="020B0400000000000000" pitchFamily="34" charset="-128"/>
              <a:ea typeface="Yu Gothic Medium" panose="020B0400000000000000" pitchFamily="34" charset="-128"/>
            </a:endParaRPr>
          </a:p>
          <a:p>
            <a:pPr algn="ctr">
              <a:lnSpc>
                <a:spcPct val="140000"/>
              </a:lnSpc>
            </a:pPr>
            <a:r>
              <a:rPr kumimoji="1" lang="ja-JP" altLang="en-US" sz="2000" b="1">
                <a:solidFill>
                  <a:schemeClr val="bg1"/>
                </a:solidFill>
                <a:latin typeface="Yu Gothic Medium" panose="020B0400000000000000" pitchFamily="34" charset="-128"/>
                <a:ea typeface="Yu Gothic Medium" panose="020B0400000000000000" pitchFamily="34" charset="-128"/>
              </a:rPr>
              <a:t>チーム支援の基盤となる。</a:t>
            </a:r>
            <a:endParaRPr kumimoji="1" lang="en-US" altLang="ja-JP" sz="2000" b="1"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228367669"/>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7F3EC59C-7499-5DB5-6588-18918A699FEF}"/>
              </a:ext>
            </a:extLst>
          </p:cNvPr>
          <p:cNvSpPr>
            <a:spLocks noGrp="1"/>
          </p:cNvSpPr>
          <p:nvPr>
            <p:ph type="title"/>
          </p:nvPr>
        </p:nvSpPr>
        <p:spPr/>
        <p:txBody>
          <a:bodyPr/>
          <a:lstStyle/>
          <a:p>
            <a:r>
              <a:rPr lang="ja-JP" altLang="en-US" sz="2400"/>
              <a:t>まとめ　</a:t>
            </a:r>
            <a:r>
              <a:rPr lang="en-US" altLang="ja-JP" sz="1800" dirty="0"/>
              <a:t>〜</a:t>
            </a:r>
            <a:r>
              <a:rPr lang="ja-JP" altLang="en-US" sz="1800"/>
              <a:t>児童期における相談支援が目指す方向性</a:t>
            </a:r>
            <a:r>
              <a:rPr lang="en-US" altLang="ja-JP" sz="1800" dirty="0"/>
              <a:t>〜</a:t>
            </a:r>
            <a:endParaRPr lang="ja-JP" altLang="en-US"/>
          </a:p>
        </p:txBody>
      </p:sp>
      <p:sp>
        <p:nvSpPr>
          <p:cNvPr id="5" name="テキスト ボックス 4">
            <a:extLst>
              <a:ext uri="{FF2B5EF4-FFF2-40B4-BE49-F238E27FC236}">
                <a16:creationId xmlns:a16="http://schemas.microsoft.com/office/drawing/2014/main" id="{141225FE-D2B8-5803-364E-C7A614C2CCDE}"/>
              </a:ext>
            </a:extLst>
          </p:cNvPr>
          <p:cNvSpPr txBox="1"/>
          <p:nvPr/>
        </p:nvSpPr>
        <p:spPr>
          <a:xfrm>
            <a:off x="534380" y="836712"/>
            <a:ext cx="8152420" cy="3686202"/>
          </a:xfrm>
          <a:prstGeom prst="rect">
            <a:avLst/>
          </a:prstGeom>
          <a:noFill/>
        </p:spPr>
        <p:txBody>
          <a:bodyPr wrap="square">
            <a:spAutoFit/>
          </a:bodyPr>
          <a:lstStyle/>
          <a:p>
            <a:pPr marL="342900" lvl="0" indent="-342900">
              <a:lnSpc>
                <a:spcPct val="200000"/>
              </a:lnSpc>
              <a:buClr>
                <a:schemeClr val="accent5"/>
              </a:buClr>
              <a:buSzPct val="90000"/>
              <a:buFont typeface="Wingdings" pitchFamily="2" charset="2"/>
              <a:buChar char="n"/>
            </a:pPr>
            <a:r>
              <a:rPr lang="ja-JP" altLang="ja-JP" sz="2400">
                <a:latin typeface="Yu Gothic Medium" panose="020B0400000000000000" pitchFamily="34" charset="-128"/>
                <a:ea typeface="Yu Gothic Medium" panose="020B0400000000000000" pitchFamily="34" charset="-128"/>
              </a:rPr>
              <a:t>子どもを</a:t>
            </a:r>
            <a:r>
              <a:rPr lang="ja-JP" altLang="ja-JP" sz="2400" u="sng">
                <a:latin typeface="Yu Gothic Medium" panose="020B0400000000000000" pitchFamily="34" charset="-128"/>
                <a:ea typeface="Yu Gothic Medium" panose="020B0400000000000000" pitchFamily="34" charset="-128"/>
              </a:rPr>
              <a:t>権利の主体</a:t>
            </a:r>
            <a:r>
              <a:rPr lang="ja-JP" altLang="ja-JP" sz="2400">
                <a:latin typeface="Yu Gothic Medium" panose="020B0400000000000000" pitchFamily="34" charset="-128"/>
                <a:ea typeface="Yu Gothic Medium" panose="020B0400000000000000" pitchFamily="34" charset="-128"/>
              </a:rPr>
              <a:t>として捉える</a:t>
            </a:r>
          </a:p>
          <a:p>
            <a:pPr marL="342900" lvl="0" indent="-342900">
              <a:lnSpc>
                <a:spcPct val="200000"/>
              </a:lnSpc>
              <a:buClr>
                <a:schemeClr val="accent5"/>
              </a:buClr>
              <a:buSzPct val="90000"/>
              <a:buFont typeface="Wingdings" pitchFamily="2" charset="2"/>
              <a:buChar char="n"/>
            </a:pPr>
            <a:r>
              <a:rPr lang="ja-JP" altLang="ja-JP" sz="2400" u="sng">
                <a:latin typeface="Yu Gothic Medium" panose="020B0400000000000000" pitchFamily="34" charset="-128"/>
                <a:ea typeface="Yu Gothic Medium" panose="020B0400000000000000" pitchFamily="34" charset="-128"/>
              </a:rPr>
              <a:t>子どもの意思</a:t>
            </a:r>
            <a:r>
              <a:rPr lang="ja-JP" altLang="ja-JP" sz="2400">
                <a:latin typeface="Yu Gothic Medium" panose="020B0400000000000000" pitchFamily="34" charset="-128"/>
                <a:ea typeface="Yu Gothic Medium" panose="020B0400000000000000" pitchFamily="34" charset="-128"/>
              </a:rPr>
              <a:t>と</a:t>
            </a:r>
            <a:r>
              <a:rPr lang="ja-JP" altLang="ja-JP" sz="2400" u="sng">
                <a:latin typeface="Yu Gothic Medium" panose="020B0400000000000000" pitchFamily="34" charset="-128"/>
                <a:ea typeface="Yu Gothic Medium" panose="020B0400000000000000" pitchFamily="34" charset="-128"/>
              </a:rPr>
              <a:t>家族の意向</a:t>
            </a:r>
            <a:r>
              <a:rPr lang="ja-JP" altLang="ja-JP" sz="2400">
                <a:latin typeface="Yu Gothic Medium" panose="020B0400000000000000" pitchFamily="34" charset="-128"/>
                <a:ea typeface="Yu Gothic Medium" panose="020B0400000000000000" pitchFamily="34" charset="-128"/>
              </a:rPr>
              <a:t>を丁寧に確認する</a:t>
            </a:r>
          </a:p>
          <a:p>
            <a:pPr marL="342900" lvl="0" indent="-342900">
              <a:lnSpc>
                <a:spcPct val="200000"/>
              </a:lnSpc>
              <a:buClr>
                <a:schemeClr val="accent5"/>
              </a:buClr>
              <a:buSzPct val="90000"/>
              <a:buFont typeface="Wingdings" pitchFamily="2" charset="2"/>
              <a:buChar char="n"/>
            </a:pPr>
            <a:r>
              <a:rPr lang="ja-JP" altLang="ja-JP" sz="2400" u="sng">
                <a:latin typeface="Yu Gothic Medium" panose="020B0400000000000000" pitchFamily="34" charset="-128"/>
                <a:ea typeface="Yu Gothic Medium" panose="020B0400000000000000" pitchFamily="34" charset="-128"/>
              </a:rPr>
              <a:t>生活全体を多角的</a:t>
            </a:r>
            <a:r>
              <a:rPr lang="ja-JP" altLang="ja-JP" sz="2400">
                <a:latin typeface="Yu Gothic Medium" panose="020B0400000000000000" pitchFamily="34" charset="-128"/>
                <a:ea typeface="Yu Gothic Medium" panose="020B0400000000000000" pitchFamily="34" charset="-128"/>
              </a:rPr>
              <a:t>にアセスメントする</a:t>
            </a:r>
          </a:p>
          <a:p>
            <a:pPr marL="342900" lvl="0" indent="-342900">
              <a:lnSpc>
                <a:spcPct val="200000"/>
              </a:lnSpc>
              <a:buClr>
                <a:schemeClr val="accent5"/>
              </a:buClr>
              <a:buSzPct val="90000"/>
              <a:buFont typeface="Wingdings" pitchFamily="2" charset="2"/>
              <a:buChar char="n"/>
            </a:pPr>
            <a:r>
              <a:rPr lang="ja-JP" altLang="ja-JP" sz="2400">
                <a:latin typeface="Yu Gothic Medium" panose="020B0400000000000000" pitchFamily="34" charset="-128"/>
                <a:ea typeface="Yu Gothic Medium" panose="020B0400000000000000" pitchFamily="34" charset="-128"/>
              </a:rPr>
              <a:t>計画を関係者と共有し、</a:t>
            </a:r>
            <a:r>
              <a:rPr lang="ja-JP" altLang="en-US" sz="2400" u="sng">
                <a:latin typeface="Yu Gothic Medium" panose="020B0400000000000000" pitchFamily="34" charset="-128"/>
                <a:ea typeface="Yu Gothic Medium" panose="020B0400000000000000" pitchFamily="34" charset="-128"/>
              </a:rPr>
              <a:t>子どもの変化</a:t>
            </a:r>
            <a:r>
              <a:rPr lang="ja-JP" altLang="en-US" sz="2400">
                <a:latin typeface="Yu Gothic Medium" panose="020B0400000000000000" pitchFamily="34" charset="-128"/>
                <a:ea typeface="Yu Gothic Medium" panose="020B0400000000000000" pitchFamily="34" charset="-128"/>
              </a:rPr>
              <a:t>を踏まえて見直す</a:t>
            </a:r>
            <a:endParaRPr lang="ja-JP" altLang="ja-JP" sz="2400">
              <a:latin typeface="Yu Gothic Medium" panose="020B0400000000000000" pitchFamily="34" charset="-128"/>
              <a:ea typeface="Yu Gothic Medium" panose="020B0400000000000000" pitchFamily="34" charset="-128"/>
            </a:endParaRPr>
          </a:p>
          <a:p>
            <a:pPr marL="342900" lvl="0" indent="-342900">
              <a:lnSpc>
                <a:spcPct val="200000"/>
              </a:lnSpc>
              <a:buClr>
                <a:schemeClr val="accent5"/>
              </a:buClr>
              <a:buSzPct val="90000"/>
              <a:buFont typeface="Wingdings" pitchFamily="2" charset="2"/>
              <a:buChar char="n"/>
            </a:pPr>
            <a:r>
              <a:rPr lang="ja-JP" altLang="ja-JP" sz="2400">
                <a:latin typeface="Yu Gothic Medium" panose="020B0400000000000000" pitchFamily="34" charset="-128"/>
                <a:ea typeface="Yu Gothic Medium" panose="020B0400000000000000" pitchFamily="34" charset="-128"/>
              </a:rPr>
              <a:t>異なる専門性を持ち寄り、</a:t>
            </a:r>
            <a:r>
              <a:rPr lang="ja-JP" altLang="ja-JP" sz="2400" u="sng">
                <a:latin typeface="Yu Gothic Medium" panose="020B0400000000000000" pitchFamily="34" charset="-128"/>
                <a:ea typeface="Yu Gothic Medium" panose="020B0400000000000000" pitchFamily="34" charset="-128"/>
              </a:rPr>
              <a:t>地域での暮らし</a:t>
            </a:r>
            <a:r>
              <a:rPr lang="ja-JP" altLang="ja-JP" sz="2400">
                <a:latin typeface="Yu Gothic Medium" panose="020B0400000000000000" pitchFamily="34" charset="-128"/>
                <a:ea typeface="Yu Gothic Medium" panose="020B0400000000000000" pitchFamily="34" charset="-128"/>
              </a:rPr>
              <a:t>を支える</a:t>
            </a:r>
          </a:p>
        </p:txBody>
      </p:sp>
      <p:sp>
        <p:nvSpPr>
          <p:cNvPr id="4" name="テキスト ボックス 3">
            <a:extLst>
              <a:ext uri="{FF2B5EF4-FFF2-40B4-BE49-F238E27FC236}">
                <a16:creationId xmlns:a16="http://schemas.microsoft.com/office/drawing/2014/main" id="{6CFA05A1-EF87-ACE1-DABA-BD5FE698047A}"/>
              </a:ext>
            </a:extLst>
          </p:cNvPr>
          <p:cNvSpPr txBox="1"/>
          <p:nvPr/>
        </p:nvSpPr>
        <p:spPr>
          <a:xfrm>
            <a:off x="578989" y="4874243"/>
            <a:ext cx="8063202" cy="1147045"/>
          </a:xfrm>
          <a:prstGeom prst="rect">
            <a:avLst/>
          </a:prstGeom>
          <a:noFill/>
        </p:spPr>
        <p:txBody>
          <a:bodyPr wrap="square">
            <a:spAutoFit/>
          </a:bodyPr>
          <a:lstStyle/>
          <a:p>
            <a:pPr>
              <a:lnSpc>
                <a:spcPct val="150000"/>
              </a:lnSpc>
            </a:pPr>
            <a:r>
              <a:rPr lang="ja-JP" altLang="ja-JP" sz="2400" b="1">
                <a:solidFill>
                  <a:schemeClr val="accent5">
                    <a:lumMod val="75000"/>
                  </a:schemeClr>
                </a:solidFill>
                <a:latin typeface="Yu Gothic Medium" panose="020B0400000000000000" pitchFamily="34" charset="-128"/>
                <a:ea typeface="Yu Gothic Medium" panose="020B0400000000000000" pitchFamily="34" charset="-128"/>
              </a:rPr>
              <a:t>子どもの権利と意思を中心に、子どもと家族が望む暮らしを、関係者とともに実現していく。</a:t>
            </a:r>
            <a:endParaRPr lang="ja-JP" altLang="en-US" sz="2400" b="1">
              <a:solidFill>
                <a:schemeClr val="accent5">
                  <a:lumMod val="75000"/>
                </a:schemeClr>
              </a:solidFill>
              <a:latin typeface="Yu Gothic Medium" panose="020B0400000000000000" pitchFamily="34" charset="-128"/>
              <a:ea typeface="Yu Gothic Medium" panose="020B0400000000000000" pitchFamily="34" charset="-128"/>
            </a:endParaRPr>
          </a:p>
        </p:txBody>
      </p:sp>
      <p:sp>
        <p:nvSpPr>
          <p:cNvPr id="2" name="直線コネクタ 1">
            <a:extLst>
              <a:ext uri="{FF2B5EF4-FFF2-40B4-BE49-F238E27FC236}">
                <a16:creationId xmlns:a16="http://schemas.microsoft.com/office/drawing/2014/main" id="{FA524E0B-A74B-DDD5-A01F-1290F0174E19}"/>
              </a:ext>
            </a:extLst>
          </p:cNvPr>
          <p:cNvSpPr/>
          <p:nvPr/>
        </p:nvSpPr>
        <p:spPr>
          <a:xfrm>
            <a:off x="619020" y="4799296"/>
            <a:ext cx="7905960" cy="360"/>
          </a:xfrm>
          <a:prstGeom prst="line">
            <a:avLst/>
          </a:prstGeom>
          <a:ln w="38100">
            <a:solidFill>
              <a:schemeClr val="accent5"/>
            </a:solidFill>
            <a:round/>
          </a:ln>
        </p:spPr>
        <p:style>
          <a:lnRef idx="0">
            <a:scrgbClr r="0" g="0" b="0"/>
          </a:lnRef>
          <a:fillRef idx="0">
            <a:scrgbClr r="0" g="0" b="0"/>
          </a:fillRef>
          <a:effectRef idx="0">
            <a:scrgbClr r="0" g="0" b="0"/>
          </a:effectRef>
          <a:fontRef idx="minor"/>
        </p:style>
        <p:txBody>
          <a:bodyPr lIns="90000" tIns="-44640" rIns="90000" bIns="-44640" anchor="t" anchorCtr="1">
            <a:noAutofit/>
          </a:bodyPr>
          <a:lstStyle/>
          <a:p>
            <a:endParaRPr lang="en-US" sz="1800" b="0" u="none" strike="noStrike">
              <a:solidFill>
                <a:srgbClr val="000000"/>
              </a:solidFill>
              <a:effectLst/>
              <a:uFillTx/>
              <a:latin typeface="Arial"/>
            </a:endParaRPr>
          </a:p>
        </p:txBody>
      </p:sp>
    </p:spTree>
    <p:extLst>
      <p:ext uri="{BB962C8B-B14F-4D97-AF65-F5344CB8AC3E}">
        <p14:creationId xmlns:p14="http://schemas.microsoft.com/office/powerpoint/2010/main" val="2270813771"/>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94433944-D333-17AC-E2C8-BFA6036CCFEF}"/>
              </a:ext>
            </a:extLst>
          </p:cNvPr>
          <p:cNvSpPr>
            <a:spLocks noGrp="1"/>
          </p:cNvSpPr>
          <p:nvPr>
            <p:ph idx="1"/>
          </p:nvPr>
        </p:nvSpPr>
        <p:spPr>
          <a:xfrm>
            <a:off x="323850" y="836712"/>
            <a:ext cx="4248150" cy="2808312"/>
          </a:xfrm>
          <a:solidFill>
            <a:schemeClr val="accent6">
              <a:lumMod val="20000"/>
              <a:lumOff val="80000"/>
            </a:schemeClr>
          </a:solidFill>
          <a:ln>
            <a:solidFill>
              <a:schemeClr val="accent6"/>
            </a:solidFill>
          </a:ln>
          <a:effectLst/>
        </p:spPr>
        <p:txBody>
          <a:bodyPr>
            <a:noAutofit/>
          </a:bodyPr>
          <a:lstStyle/>
          <a:p>
            <a:pPr>
              <a:lnSpc>
                <a:spcPct val="120000"/>
              </a:lnSpc>
              <a:buNone/>
            </a:pPr>
            <a:r>
              <a:rPr lang="ja-JP" altLang="en-US" sz="1600" b="1" dirty="0">
                <a:solidFill>
                  <a:schemeClr val="accent6"/>
                </a:solidFill>
              </a:rPr>
              <a:t>医療系機関</a:t>
            </a:r>
          </a:p>
          <a:p>
            <a:pPr marL="0" indent="0">
              <a:lnSpc>
                <a:spcPct val="120000"/>
              </a:lnSpc>
              <a:spcBef>
                <a:spcPts val="0"/>
              </a:spcBef>
              <a:buClr>
                <a:schemeClr val="accent6"/>
              </a:buClr>
              <a:buNone/>
            </a:pPr>
            <a:endParaRPr lang="en-US" altLang="ja-JP" sz="500" dirty="0"/>
          </a:p>
          <a:p>
            <a:pPr marL="198900" indent="-198900">
              <a:lnSpc>
                <a:spcPct val="120000"/>
              </a:lnSpc>
              <a:spcBef>
                <a:spcPts val="0"/>
              </a:spcBef>
              <a:buClr>
                <a:schemeClr val="accent6"/>
              </a:buClr>
              <a:buFont typeface="Arial" panose="020B0604020202020204" pitchFamily="34" charset="0"/>
              <a:buChar char="•"/>
            </a:pPr>
            <a:r>
              <a:rPr lang="ja-JP" altLang="en-US" sz="1400"/>
              <a:t>小児科</a:t>
            </a:r>
            <a:r>
              <a:rPr lang="ja-JP" altLang="en-US" sz="1400" dirty="0"/>
              <a:t>、発達外来、精神科（</a:t>
            </a:r>
            <a:r>
              <a:rPr lang="ja-JP" altLang="en-US" sz="1400"/>
              <a:t>児童精神科を含む</a:t>
            </a:r>
            <a:r>
              <a:rPr lang="ja-JP" altLang="en-US" sz="1400" dirty="0"/>
              <a:t>）</a:t>
            </a:r>
          </a:p>
          <a:p>
            <a:pPr marL="198900" indent="-198900">
              <a:lnSpc>
                <a:spcPct val="120000"/>
              </a:lnSpc>
              <a:spcBef>
                <a:spcPts val="0"/>
              </a:spcBef>
              <a:buClr>
                <a:schemeClr val="accent6"/>
              </a:buClr>
              <a:buFont typeface="Arial" panose="020B0604020202020204" pitchFamily="34" charset="0"/>
              <a:buChar char="•"/>
            </a:pPr>
            <a:r>
              <a:rPr lang="ja-JP" altLang="en-US" sz="1400" dirty="0"/>
              <a:t>リハビリテーション科（理学療法・作業療法・言語聴覚療法）</a:t>
            </a:r>
          </a:p>
          <a:p>
            <a:pPr marL="198900" indent="-198900">
              <a:lnSpc>
                <a:spcPct val="120000"/>
              </a:lnSpc>
              <a:spcBef>
                <a:spcPts val="0"/>
              </a:spcBef>
              <a:buClr>
                <a:schemeClr val="accent6"/>
              </a:buClr>
            </a:pPr>
            <a:r>
              <a:rPr lang="ja-JP" altLang="en-US" sz="1400"/>
              <a:t>児童</a:t>
            </a:r>
            <a:r>
              <a:rPr lang="ja-JP" altLang="en-US" sz="1400" dirty="0"/>
              <a:t>発達支援</a:t>
            </a:r>
            <a:r>
              <a:rPr lang="ja-JP" altLang="en-US" sz="1400"/>
              <a:t>センター（</a:t>
            </a:r>
            <a:r>
              <a:rPr lang="ja-JP" altLang="ja-JP" sz="1400"/>
              <a:t>必要に応じて医療機関やリハビリテーション専門職等と連携</a:t>
            </a:r>
            <a:r>
              <a:rPr lang="ja-JP" altLang="en-US" sz="1400"/>
              <a:t>）</a:t>
            </a:r>
            <a:endParaRPr lang="ja-JP" altLang="en-US" sz="1400" dirty="0"/>
          </a:p>
          <a:p>
            <a:pPr marL="198900" indent="-198900">
              <a:lnSpc>
                <a:spcPct val="120000"/>
              </a:lnSpc>
              <a:spcBef>
                <a:spcPts val="0"/>
              </a:spcBef>
              <a:buClr>
                <a:schemeClr val="accent6"/>
              </a:buClr>
              <a:buFont typeface="Arial" panose="020B0604020202020204" pitchFamily="34" charset="0"/>
              <a:buChar char="•"/>
            </a:pPr>
            <a:r>
              <a:rPr lang="ja-JP" altLang="en-US" sz="1400" dirty="0"/>
              <a:t>地域の保健所・保健センター（健診・発達相談・母子保健）</a:t>
            </a:r>
          </a:p>
          <a:p>
            <a:pPr marL="198900" indent="-198900">
              <a:lnSpc>
                <a:spcPct val="120000"/>
              </a:lnSpc>
              <a:spcBef>
                <a:spcPts val="0"/>
              </a:spcBef>
              <a:buClr>
                <a:schemeClr val="accent6"/>
              </a:buClr>
              <a:buFont typeface="Arial" panose="020B0604020202020204" pitchFamily="34" charset="0"/>
              <a:buChar char="•"/>
            </a:pPr>
            <a:r>
              <a:rPr lang="ja-JP" altLang="en-US" sz="1400" dirty="0"/>
              <a:t>歯科（摂食嚥下の支援を</a:t>
            </a:r>
            <a:r>
              <a:rPr lang="ja-JP" altLang="en-US" sz="1400"/>
              <a:t>含む）</a:t>
            </a:r>
            <a:endParaRPr lang="ja-JP" altLang="en-US" sz="1200" dirty="0"/>
          </a:p>
        </p:txBody>
      </p:sp>
      <p:sp>
        <p:nvSpPr>
          <p:cNvPr id="11" name="コンテンツ プレースホルダー 2">
            <a:extLst>
              <a:ext uri="{FF2B5EF4-FFF2-40B4-BE49-F238E27FC236}">
                <a16:creationId xmlns:a16="http://schemas.microsoft.com/office/drawing/2014/main" id="{312C3067-3A5A-0088-FCA2-F078DCF3BBDF}"/>
              </a:ext>
            </a:extLst>
          </p:cNvPr>
          <p:cNvSpPr txBox="1">
            <a:spLocks/>
          </p:cNvSpPr>
          <p:nvPr/>
        </p:nvSpPr>
        <p:spPr>
          <a:xfrm>
            <a:off x="323850" y="3770309"/>
            <a:ext cx="4248150" cy="2569395"/>
          </a:xfrm>
          <a:prstGeom prst="rect">
            <a:avLst/>
          </a:prstGeom>
          <a:solidFill>
            <a:schemeClr val="accent6">
              <a:lumMod val="20000"/>
              <a:lumOff val="80000"/>
            </a:schemeClr>
          </a:solidFill>
          <a:ln>
            <a:solidFill>
              <a:schemeClr val="accent6"/>
            </a:solidFill>
          </a:ln>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buNone/>
            </a:pPr>
            <a:r>
              <a:rPr lang="ja-JP" altLang="en-US" sz="1600" b="1" dirty="0">
                <a:solidFill>
                  <a:schemeClr val="accent6"/>
                </a:solidFill>
                <a:latin typeface="Yu Gothic Medium" panose="020B0400000000000000" pitchFamily="34" charset="-128"/>
                <a:ea typeface="Yu Gothic Medium" panose="020B0400000000000000" pitchFamily="34" charset="-128"/>
              </a:rPr>
              <a:t>教育系機関</a:t>
            </a:r>
          </a:p>
          <a:p>
            <a:pPr marL="0" indent="0">
              <a:lnSpc>
                <a:spcPct val="120000"/>
              </a:lnSpc>
              <a:spcBef>
                <a:spcPts val="0"/>
              </a:spcBef>
              <a:buClr>
                <a:schemeClr val="accent6"/>
              </a:buClr>
              <a:buNone/>
            </a:pPr>
            <a:endParaRPr lang="en-US" altLang="ja-JP" sz="500" dirty="0">
              <a:latin typeface="Yu Gothic Medium" panose="020B0400000000000000" pitchFamily="34" charset="-128"/>
              <a:ea typeface="Yu Gothic Medium" panose="020B0400000000000000" pitchFamily="34" charset="-128"/>
            </a:endParaRPr>
          </a:p>
          <a:p>
            <a:pPr marL="192600" indent="-192600">
              <a:lnSpc>
                <a:spcPct val="120000"/>
              </a:lnSpc>
              <a:spcBef>
                <a:spcPts val="0"/>
              </a:spcBef>
              <a:buClr>
                <a:schemeClr val="accent6"/>
              </a:buClr>
            </a:pPr>
            <a:r>
              <a:rPr lang="ja-JP" altLang="en-US" sz="1200">
                <a:latin typeface="Yu Gothic Medium" panose="020B0400000000000000" pitchFamily="34" charset="-128"/>
                <a:ea typeface="Yu Gothic Medium" panose="020B0400000000000000" pitchFamily="34" charset="-128"/>
              </a:rPr>
              <a:t>幼稚園</a:t>
            </a:r>
            <a:r>
              <a:rPr lang="ja-JP" altLang="en-US" sz="1200" dirty="0">
                <a:latin typeface="Yu Gothic Medium" panose="020B0400000000000000" pitchFamily="34" charset="-128"/>
                <a:ea typeface="Yu Gothic Medium" panose="020B0400000000000000" pitchFamily="34" charset="-128"/>
              </a:rPr>
              <a:t>・保育所・認定こども園</a:t>
            </a:r>
          </a:p>
          <a:p>
            <a:pPr marL="192600" indent="-192600">
              <a:lnSpc>
                <a:spcPct val="120000"/>
              </a:lnSpc>
              <a:spcBef>
                <a:spcPts val="0"/>
              </a:spcBef>
              <a:buClr>
                <a:schemeClr val="accent6"/>
              </a:buClr>
            </a:pPr>
            <a:r>
              <a:rPr lang="ja-JP" altLang="en-US" sz="1200" dirty="0">
                <a:latin typeface="Yu Gothic Medium" panose="020B0400000000000000" pitchFamily="34" charset="-128"/>
                <a:ea typeface="Yu Gothic Medium" panose="020B0400000000000000" pitchFamily="34" charset="-128"/>
              </a:rPr>
              <a:t>小中学校・高等学校（特別支援学級・通級指導教室含む）・特別支援学校</a:t>
            </a:r>
          </a:p>
          <a:p>
            <a:pPr marL="192600" indent="-192600">
              <a:lnSpc>
                <a:spcPct val="120000"/>
              </a:lnSpc>
              <a:spcBef>
                <a:spcPts val="0"/>
              </a:spcBef>
              <a:buClr>
                <a:schemeClr val="accent6"/>
              </a:buClr>
            </a:pPr>
            <a:r>
              <a:rPr lang="ja-JP" altLang="en-US" sz="1200" dirty="0">
                <a:latin typeface="Yu Gothic Medium" panose="020B0400000000000000" pitchFamily="34" charset="-128"/>
                <a:ea typeface="Yu Gothic Medium" panose="020B0400000000000000" pitchFamily="34" charset="-128"/>
              </a:rPr>
              <a:t>教育委員会（就学相談・進路相談など）</a:t>
            </a:r>
          </a:p>
          <a:p>
            <a:pPr marL="192600" indent="-192600">
              <a:lnSpc>
                <a:spcPct val="120000"/>
              </a:lnSpc>
              <a:spcBef>
                <a:spcPts val="0"/>
              </a:spcBef>
              <a:buClr>
                <a:schemeClr val="accent6"/>
              </a:buClr>
            </a:pPr>
            <a:r>
              <a:rPr lang="ja-JP" altLang="en-US" sz="1200" dirty="0">
                <a:latin typeface="Yu Gothic Medium" panose="020B0400000000000000" pitchFamily="34" charset="-128"/>
                <a:ea typeface="Yu Gothic Medium" panose="020B0400000000000000" pitchFamily="34" charset="-128"/>
              </a:rPr>
              <a:t>学校に配置されている特別支援教育コーディネーター</a:t>
            </a:r>
          </a:p>
          <a:p>
            <a:pPr marL="192600" indent="-192600">
              <a:lnSpc>
                <a:spcPct val="120000"/>
              </a:lnSpc>
              <a:spcBef>
                <a:spcPts val="0"/>
              </a:spcBef>
              <a:buClr>
                <a:schemeClr val="accent6"/>
              </a:buClr>
            </a:pPr>
            <a:r>
              <a:rPr lang="ja-JP" altLang="en-US" sz="1200" dirty="0">
                <a:latin typeface="Yu Gothic Medium" panose="020B0400000000000000" pitchFamily="34" charset="-128"/>
                <a:ea typeface="Yu Gothic Medium" panose="020B0400000000000000" pitchFamily="34" charset="-128"/>
              </a:rPr>
              <a:t>スクールカウンセラー・スクールソーシャルワーカー</a:t>
            </a:r>
          </a:p>
          <a:p>
            <a:pPr marL="192600" indent="-192600">
              <a:lnSpc>
                <a:spcPct val="120000"/>
              </a:lnSpc>
              <a:spcBef>
                <a:spcPts val="0"/>
              </a:spcBef>
              <a:buClr>
                <a:schemeClr val="accent6"/>
              </a:buClr>
            </a:pPr>
            <a:r>
              <a:rPr lang="ja-JP" altLang="en-US" sz="1200" dirty="0">
                <a:latin typeface="Yu Gothic Medium" panose="020B0400000000000000" pitchFamily="34" charset="-128"/>
                <a:ea typeface="Yu Gothic Medium" panose="020B0400000000000000" pitchFamily="34" charset="-128"/>
              </a:rPr>
              <a:t>教育センター（教育相談や発達相談を担当）</a:t>
            </a:r>
            <a:endParaRPr lang="ja-JP" altLang="en-US" sz="1100" dirty="0">
              <a:latin typeface="Yu Gothic Medium" panose="020B0400000000000000" pitchFamily="34" charset="-128"/>
              <a:ea typeface="Yu Gothic Medium" panose="020B0400000000000000" pitchFamily="34" charset="-128"/>
            </a:endParaRPr>
          </a:p>
        </p:txBody>
      </p:sp>
      <p:sp>
        <p:nvSpPr>
          <p:cNvPr id="12" name="コンテンツ プレースホルダー 2">
            <a:extLst>
              <a:ext uri="{FF2B5EF4-FFF2-40B4-BE49-F238E27FC236}">
                <a16:creationId xmlns:a16="http://schemas.microsoft.com/office/drawing/2014/main" id="{69998715-FF89-1748-C66E-B1354276C5CF}"/>
              </a:ext>
            </a:extLst>
          </p:cNvPr>
          <p:cNvSpPr txBox="1">
            <a:spLocks/>
          </p:cNvSpPr>
          <p:nvPr/>
        </p:nvSpPr>
        <p:spPr>
          <a:xfrm>
            <a:off x="4733617" y="836713"/>
            <a:ext cx="4248150" cy="3168352"/>
          </a:xfrm>
          <a:prstGeom prst="rect">
            <a:avLst/>
          </a:prstGeom>
          <a:solidFill>
            <a:schemeClr val="accent5">
              <a:lumMod val="20000"/>
              <a:lumOff val="80000"/>
            </a:schemeClr>
          </a:solidFill>
          <a:ln>
            <a:solidFill>
              <a:schemeClr val="accent5"/>
            </a:solidFill>
          </a:ln>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ct val="120000"/>
              </a:lnSpc>
              <a:buNone/>
            </a:pPr>
            <a:r>
              <a:rPr lang="ja-JP" altLang="en-US" sz="1600" b="1" dirty="0">
                <a:solidFill>
                  <a:schemeClr val="accent5">
                    <a:lumMod val="75000"/>
                  </a:schemeClr>
                </a:solidFill>
                <a:latin typeface="Yu Gothic Medium" panose="020B0400000000000000" pitchFamily="34" charset="-128"/>
                <a:ea typeface="Yu Gothic Medium" panose="020B0400000000000000" pitchFamily="34" charset="-128"/>
              </a:rPr>
              <a:t>福祉系機関</a:t>
            </a:r>
          </a:p>
          <a:p>
            <a:pPr marL="0" indent="0">
              <a:lnSpc>
                <a:spcPct val="130000"/>
              </a:lnSpc>
              <a:spcBef>
                <a:spcPts val="0"/>
              </a:spcBef>
              <a:buClr>
                <a:schemeClr val="accent5"/>
              </a:buClr>
              <a:buNone/>
            </a:pPr>
            <a:endParaRPr lang="en-US" altLang="ja-JP" sz="500" dirty="0">
              <a:latin typeface="Yu Gothic Medium" panose="020B0400000000000000" pitchFamily="34" charset="-128"/>
              <a:ea typeface="Yu Gothic Medium" panose="020B0400000000000000" pitchFamily="34" charset="-128"/>
            </a:endParaRPr>
          </a:p>
          <a:p>
            <a:pPr marL="192600" indent="-192600">
              <a:lnSpc>
                <a:spcPct val="130000"/>
              </a:lnSpc>
              <a:spcBef>
                <a:spcPts val="0"/>
              </a:spcBef>
              <a:buClr>
                <a:schemeClr val="accent5"/>
              </a:buClr>
            </a:pPr>
            <a:r>
              <a:rPr lang="ja-JP" altLang="en-US" sz="1200">
                <a:latin typeface="Yu Gothic Medium" panose="020B0400000000000000" pitchFamily="34" charset="-128"/>
                <a:ea typeface="Yu Gothic Medium" panose="020B0400000000000000" pitchFamily="34" charset="-128"/>
              </a:rPr>
              <a:t>児童</a:t>
            </a:r>
            <a:r>
              <a:rPr lang="ja-JP" altLang="en-US" sz="1200" dirty="0">
                <a:latin typeface="Yu Gothic Medium" panose="020B0400000000000000" pitchFamily="34" charset="-128"/>
                <a:ea typeface="Yu Gothic Medium" panose="020B0400000000000000" pitchFamily="34" charset="-128"/>
              </a:rPr>
              <a:t>相談所（虐待対応や施設入所等を含む）</a:t>
            </a:r>
          </a:p>
          <a:p>
            <a:pPr marL="192600" indent="-192600">
              <a:lnSpc>
                <a:spcPct val="130000"/>
              </a:lnSpc>
              <a:spcBef>
                <a:spcPts val="0"/>
              </a:spcBef>
              <a:buClr>
                <a:schemeClr val="accent5"/>
              </a:buClr>
            </a:pPr>
            <a:r>
              <a:rPr lang="ja-JP" altLang="en-US" sz="1200" dirty="0">
                <a:latin typeface="Yu Gothic Medium" panose="020B0400000000000000" pitchFamily="34" charset="-128"/>
                <a:ea typeface="Yu Gothic Medium" panose="020B0400000000000000" pitchFamily="34" charset="-128"/>
              </a:rPr>
              <a:t>児童発達支援センター・事業所、放課後等デイサービス事業所</a:t>
            </a:r>
          </a:p>
          <a:p>
            <a:pPr marL="192600" indent="-192600">
              <a:lnSpc>
                <a:spcPct val="130000"/>
              </a:lnSpc>
              <a:spcBef>
                <a:spcPts val="0"/>
              </a:spcBef>
              <a:buClr>
                <a:schemeClr val="accent5"/>
              </a:buClr>
            </a:pPr>
            <a:r>
              <a:rPr lang="ja-JP" altLang="en-US" sz="1200" dirty="0">
                <a:latin typeface="Yu Gothic Medium" panose="020B0400000000000000" pitchFamily="34" charset="-128"/>
                <a:ea typeface="Yu Gothic Medium" panose="020B0400000000000000" pitchFamily="34" charset="-128"/>
              </a:rPr>
              <a:t>相談支援事業所（計画相談支援など）</a:t>
            </a:r>
            <a:endParaRPr lang="en-US" altLang="ja-JP" sz="1200" dirty="0">
              <a:latin typeface="Yu Gothic Medium" panose="020B0400000000000000" pitchFamily="34" charset="-128"/>
              <a:ea typeface="Yu Gothic Medium" panose="020B0400000000000000" pitchFamily="34" charset="-128"/>
            </a:endParaRPr>
          </a:p>
          <a:p>
            <a:pPr marL="192600" marR="0" lvl="0" indent="-192600" algn="l" defTabSz="914400" rtl="0" eaLnBrk="1" fontAlgn="auto" latinLnBrk="0" hangingPunct="1">
              <a:lnSpc>
                <a:spcPct val="130000"/>
              </a:lnSpc>
              <a:spcBef>
                <a:spcPts val="0"/>
              </a:spcBef>
              <a:spcAft>
                <a:spcPts val="0"/>
              </a:spcAft>
              <a:buClr>
                <a:schemeClr val="accent5"/>
              </a:buClr>
              <a:buSzTx/>
              <a:buFont typeface="Arial" panose="020B0604020202020204" pitchFamily="34" charset="0"/>
              <a:buChar char="•"/>
              <a:tabLst/>
              <a:defRPr/>
            </a:pPr>
            <a:r>
              <a:rPr kumimoji="1" lang="ja-JP" altLang="en-US" sz="1200" u="none" strike="noStrike" kern="1200" cap="none" spc="0" normalizeH="0" baseline="0" noProof="0" dirty="0">
                <a:ln>
                  <a:noFill/>
                </a:ln>
                <a:solidFill>
                  <a:prstClr val="black"/>
                </a:solidFill>
                <a:effectLst/>
                <a:uLnTx/>
                <a:uFillTx/>
                <a:latin typeface="Yu Gothic Medium" panose="020B0400000000000000" pitchFamily="34" charset="-128"/>
                <a:ea typeface="Yu Gothic Medium" panose="020B0400000000000000" pitchFamily="34" charset="-128"/>
              </a:rPr>
              <a:t>発達障害者支援センター（広域支援、研修、家族支援、専門相談など）</a:t>
            </a:r>
          </a:p>
          <a:p>
            <a:pPr marL="192600" indent="-192600">
              <a:lnSpc>
                <a:spcPct val="130000"/>
              </a:lnSpc>
              <a:spcBef>
                <a:spcPts val="0"/>
              </a:spcBef>
              <a:buClr>
                <a:schemeClr val="accent5"/>
              </a:buClr>
            </a:pPr>
            <a:r>
              <a:rPr lang="ja-JP" altLang="en-US" sz="1200" dirty="0">
                <a:latin typeface="Yu Gothic Medium" panose="020B0400000000000000" pitchFamily="34" charset="-128"/>
                <a:ea typeface="Yu Gothic Medium" panose="020B0400000000000000" pitchFamily="34" charset="-128"/>
              </a:rPr>
              <a:t>障害者（児）福祉サービス提供事業者（居宅介護、短期入所、移動支援等）</a:t>
            </a:r>
          </a:p>
          <a:p>
            <a:pPr marL="192600" indent="-192600">
              <a:lnSpc>
                <a:spcPct val="130000"/>
              </a:lnSpc>
              <a:spcBef>
                <a:spcPts val="0"/>
              </a:spcBef>
              <a:buClr>
                <a:schemeClr val="accent5"/>
              </a:buClr>
            </a:pPr>
            <a:r>
              <a:rPr lang="ja-JP" altLang="en-US" sz="1200" dirty="0">
                <a:latin typeface="Yu Gothic Medium" panose="020B0400000000000000" pitchFamily="34" charset="-128"/>
                <a:ea typeface="Yu Gothic Medium" panose="020B0400000000000000" pitchFamily="34" charset="-128"/>
              </a:rPr>
              <a:t>地域包括支援センター・地域生活支援センター（家族に支援の必要な人がいる場合など）</a:t>
            </a:r>
          </a:p>
          <a:p>
            <a:pPr marL="192600" indent="-192600">
              <a:lnSpc>
                <a:spcPct val="130000"/>
              </a:lnSpc>
              <a:spcBef>
                <a:spcPts val="0"/>
              </a:spcBef>
              <a:buClr>
                <a:schemeClr val="accent5"/>
              </a:buClr>
            </a:pPr>
            <a:r>
              <a:rPr lang="ja-JP" altLang="en-US" sz="1200" dirty="0">
                <a:latin typeface="Yu Gothic Medium" panose="020B0400000000000000" pitchFamily="34" charset="-128"/>
                <a:ea typeface="Yu Gothic Medium" panose="020B0400000000000000" pitchFamily="34" charset="-128"/>
              </a:rPr>
              <a:t>障害福祉課（自治体の担当</a:t>
            </a:r>
            <a:r>
              <a:rPr lang="ja-JP" altLang="en-US" sz="1200">
                <a:latin typeface="Yu Gothic Medium" panose="020B0400000000000000" pitchFamily="34" charset="-128"/>
                <a:ea typeface="Yu Gothic Medium" panose="020B0400000000000000" pitchFamily="34" charset="-128"/>
              </a:rPr>
              <a:t>窓口）</a:t>
            </a:r>
            <a:endParaRPr lang="ja-JP" altLang="en-US" sz="1000" dirty="0">
              <a:latin typeface="Yu Gothic Medium" panose="020B0400000000000000" pitchFamily="34" charset="-128"/>
              <a:ea typeface="Yu Gothic Medium" panose="020B0400000000000000" pitchFamily="34" charset="-128"/>
            </a:endParaRPr>
          </a:p>
          <a:p>
            <a:pPr>
              <a:lnSpc>
                <a:spcPct val="120000"/>
              </a:lnSpc>
            </a:pPr>
            <a:endParaRPr lang="ja-JP" altLang="en-US" sz="1100" dirty="0">
              <a:latin typeface="Yu Gothic Medium" panose="020B0400000000000000" pitchFamily="34" charset="-128"/>
              <a:ea typeface="Yu Gothic Medium" panose="020B0400000000000000" pitchFamily="34" charset="-128"/>
            </a:endParaRPr>
          </a:p>
        </p:txBody>
      </p:sp>
      <p:sp>
        <p:nvSpPr>
          <p:cNvPr id="13" name="コンテンツ プレースホルダー 2">
            <a:extLst>
              <a:ext uri="{FF2B5EF4-FFF2-40B4-BE49-F238E27FC236}">
                <a16:creationId xmlns:a16="http://schemas.microsoft.com/office/drawing/2014/main" id="{2FD1A132-D4F4-DD7E-5A30-85BCC0F0B320}"/>
              </a:ext>
            </a:extLst>
          </p:cNvPr>
          <p:cNvSpPr txBox="1">
            <a:spLocks/>
          </p:cNvSpPr>
          <p:nvPr/>
        </p:nvSpPr>
        <p:spPr>
          <a:xfrm>
            <a:off x="4733617" y="4118270"/>
            <a:ext cx="4248150" cy="2221434"/>
          </a:xfrm>
          <a:prstGeom prst="rect">
            <a:avLst/>
          </a:prstGeom>
          <a:solidFill>
            <a:schemeClr val="accent5">
              <a:lumMod val="20000"/>
              <a:lumOff val="80000"/>
            </a:schemeClr>
          </a:solidFill>
          <a:ln>
            <a:solidFill>
              <a:schemeClr val="accent5"/>
            </a:solidFill>
          </a:ln>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None/>
            </a:pPr>
            <a:endParaRPr lang="en-US" altLang="ja-JP" sz="100" dirty="0">
              <a:latin typeface="Yu Gothic Medium" panose="020B0400000000000000" pitchFamily="34" charset="-128"/>
              <a:ea typeface="Yu Gothic Medium" panose="020B0400000000000000" pitchFamily="34" charset="-128"/>
            </a:endParaRPr>
          </a:p>
          <a:p>
            <a:pPr>
              <a:buNone/>
            </a:pPr>
            <a:r>
              <a:rPr lang="ja-JP" altLang="en-US" sz="1600" b="1" dirty="0">
                <a:solidFill>
                  <a:schemeClr val="accent5">
                    <a:lumMod val="75000"/>
                  </a:schemeClr>
                </a:solidFill>
                <a:latin typeface="Yu Gothic Medium" panose="020B0400000000000000" pitchFamily="34" charset="-128"/>
                <a:ea typeface="Yu Gothic Medium" panose="020B0400000000000000" pitchFamily="34" charset="-128"/>
              </a:rPr>
              <a:t>就労支援・移行支援系機関</a:t>
            </a:r>
          </a:p>
          <a:p>
            <a:pPr marL="0" indent="0">
              <a:lnSpc>
                <a:spcPct val="120000"/>
              </a:lnSpc>
              <a:spcBef>
                <a:spcPts val="0"/>
              </a:spcBef>
              <a:buClr>
                <a:schemeClr val="accent5"/>
              </a:buClr>
              <a:buNone/>
            </a:pPr>
            <a:endParaRPr lang="en-US" altLang="ja-JP" sz="500" dirty="0">
              <a:latin typeface="Yu Gothic Medium" panose="020B0400000000000000" pitchFamily="34" charset="-128"/>
              <a:ea typeface="Yu Gothic Medium" panose="020B0400000000000000" pitchFamily="34" charset="-128"/>
            </a:endParaRPr>
          </a:p>
          <a:p>
            <a:pPr>
              <a:lnSpc>
                <a:spcPct val="120000"/>
              </a:lnSpc>
              <a:spcBef>
                <a:spcPts val="0"/>
              </a:spcBef>
              <a:buClr>
                <a:schemeClr val="accent5"/>
              </a:buClr>
              <a:buFont typeface="Arial" panose="020B0604020202020204" pitchFamily="34" charset="0"/>
              <a:buChar char="•"/>
            </a:pPr>
            <a:r>
              <a:rPr lang="ja-JP" altLang="en-US" sz="1200">
                <a:latin typeface="Yu Gothic Medium" panose="020B0400000000000000" pitchFamily="34" charset="-128"/>
                <a:ea typeface="Yu Gothic Medium" panose="020B0400000000000000" pitchFamily="34" charset="-128"/>
              </a:rPr>
              <a:t>就労</a:t>
            </a:r>
            <a:r>
              <a:rPr lang="ja-JP" altLang="en-US" sz="1200" dirty="0">
                <a:latin typeface="Yu Gothic Medium" panose="020B0400000000000000" pitchFamily="34" charset="-128"/>
                <a:ea typeface="Yu Gothic Medium" panose="020B0400000000000000" pitchFamily="34" charset="-128"/>
              </a:rPr>
              <a:t>移行支援事業所</a:t>
            </a:r>
          </a:p>
          <a:p>
            <a:pPr>
              <a:lnSpc>
                <a:spcPct val="120000"/>
              </a:lnSpc>
              <a:spcBef>
                <a:spcPts val="0"/>
              </a:spcBef>
              <a:buClr>
                <a:schemeClr val="accent5"/>
              </a:buClr>
              <a:buFont typeface="Arial" panose="020B0604020202020204" pitchFamily="34" charset="0"/>
              <a:buChar char="•"/>
            </a:pPr>
            <a:r>
              <a:rPr lang="ja-JP" altLang="en-US" sz="1200" dirty="0">
                <a:latin typeface="Yu Gothic Medium" panose="020B0400000000000000" pitchFamily="34" charset="-128"/>
                <a:ea typeface="Yu Gothic Medium" panose="020B0400000000000000" pitchFamily="34" charset="-128"/>
              </a:rPr>
              <a:t>就労継続支援</a:t>
            </a:r>
            <a:r>
              <a:rPr lang="en-US" altLang="ja-JP" sz="1200" dirty="0">
                <a:latin typeface="Yu Gothic Medium" panose="020B0400000000000000" pitchFamily="34" charset="-128"/>
                <a:ea typeface="Yu Gothic Medium" panose="020B0400000000000000" pitchFamily="34" charset="-128"/>
              </a:rPr>
              <a:t>A</a:t>
            </a:r>
            <a:r>
              <a:rPr lang="ja-JP" altLang="en-US" sz="1200" dirty="0">
                <a:latin typeface="Yu Gothic Medium" panose="020B0400000000000000" pitchFamily="34" charset="-128"/>
                <a:ea typeface="Yu Gothic Medium" panose="020B0400000000000000" pitchFamily="34" charset="-128"/>
              </a:rPr>
              <a:t>型・</a:t>
            </a:r>
            <a:r>
              <a:rPr lang="en-US" altLang="ja-JP" sz="1200" dirty="0">
                <a:latin typeface="Yu Gothic Medium" panose="020B0400000000000000" pitchFamily="34" charset="-128"/>
                <a:ea typeface="Yu Gothic Medium" panose="020B0400000000000000" pitchFamily="34" charset="-128"/>
              </a:rPr>
              <a:t>B</a:t>
            </a:r>
            <a:r>
              <a:rPr lang="ja-JP" altLang="en-US" sz="1200" dirty="0">
                <a:latin typeface="Yu Gothic Medium" panose="020B0400000000000000" pitchFamily="34" charset="-128"/>
                <a:ea typeface="Yu Gothic Medium" panose="020B0400000000000000" pitchFamily="34" charset="-128"/>
              </a:rPr>
              <a:t>型事業所</a:t>
            </a:r>
          </a:p>
          <a:p>
            <a:pPr>
              <a:lnSpc>
                <a:spcPct val="120000"/>
              </a:lnSpc>
              <a:spcBef>
                <a:spcPts val="0"/>
              </a:spcBef>
              <a:buClr>
                <a:schemeClr val="accent5"/>
              </a:buClr>
              <a:buFont typeface="Arial" panose="020B0604020202020204" pitchFamily="34" charset="0"/>
              <a:buChar char="•"/>
            </a:pPr>
            <a:r>
              <a:rPr lang="ja-JP" altLang="en-US" sz="1200" dirty="0">
                <a:latin typeface="Yu Gothic Medium" panose="020B0400000000000000" pitchFamily="34" charset="-128"/>
                <a:ea typeface="Yu Gothic Medium" panose="020B0400000000000000" pitchFamily="34" charset="-128"/>
              </a:rPr>
              <a:t>ハローワーク（障害者雇用窓口）</a:t>
            </a:r>
          </a:p>
          <a:p>
            <a:pPr>
              <a:lnSpc>
                <a:spcPct val="120000"/>
              </a:lnSpc>
              <a:spcBef>
                <a:spcPts val="0"/>
              </a:spcBef>
              <a:buClr>
                <a:schemeClr val="accent5"/>
              </a:buClr>
              <a:buFont typeface="Arial" panose="020B0604020202020204" pitchFamily="34" charset="0"/>
              <a:buChar char="•"/>
            </a:pPr>
            <a:r>
              <a:rPr lang="ja-JP" altLang="en-US" sz="1200" dirty="0">
                <a:latin typeface="Yu Gothic Medium" panose="020B0400000000000000" pitchFamily="34" charset="-128"/>
                <a:ea typeface="Yu Gothic Medium" panose="020B0400000000000000" pitchFamily="34" charset="-128"/>
              </a:rPr>
              <a:t>地域若者サポートステーション（年齢による）</a:t>
            </a:r>
          </a:p>
          <a:p>
            <a:pPr>
              <a:lnSpc>
                <a:spcPct val="120000"/>
              </a:lnSpc>
              <a:spcBef>
                <a:spcPts val="0"/>
              </a:spcBef>
              <a:buClr>
                <a:schemeClr val="accent5"/>
              </a:buClr>
              <a:buFont typeface="Arial" panose="020B0604020202020204" pitchFamily="34" charset="0"/>
              <a:buChar char="•"/>
            </a:pPr>
            <a:r>
              <a:rPr lang="ja-JP" altLang="en-US" sz="1200" dirty="0">
                <a:latin typeface="Yu Gothic Medium" panose="020B0400000000000000" pitchFamily="34" charset="-128"/>
                <a:ea typeface="Yu Gothic Medium" panose="020B0400000000000000" pitchFamily="34" charset="-128"/>
              </a:rPr>
              <a:t>障害者就業・生活支援センター</a:t>
            </a:r>
          </a:p>
          <a:p>
            <a:pPr>
              <a:lnSpc>
                <a:spcPct val="120000"/>
              </a:lnSpc>
              <a:spcBef>
                <a:spcPts val="0"/>
              </a:spcBef>
              <a:buClr>
                <a:schemeClr val="accent5"/>
              </a:buClr>
              <a:buFont typeface="Arial" panose="020B0604020202020204" pitchFamily="34" charset="0"/>
              <a:buChar char="•"/>
            </a:pPr>
            <a:r>
              <a:rPr lang="ja-JP" altLang="en-US" sz="1200" dirty="0">
                <a:latin typeface="Yu Gothic Medium" panose="020B0400000000000000" pitchFamily="34" charset="-128"/>
                <a:ea typeface="Yu Gothic Medium" panose="020B0400000000000000" pitchFamily="34" charset="-128"/>
              </a:rPr>
              <a:t>特別支援学校内の就労支援部門（進路指導部）</a:t>
            </a:r>
            <a:endParaRPr lang="ja-JP" altLang="en-US" sz="1400" dirty="0">
              <a:latin typeface="Yu Gothic Medium" panose="020B0400000000000000" pitchFamily="34" charset="-128"/>
              <a:ea typeface="Yu Gothic Medium" panose="020B0400000000000000" pitchFamily="34" charset="-128"/>
            </a:endParaRPr>
          </a:p>
        </p:txBody>
      </p:sp>
      <p:sp>
        <p:nvSpPr>
          <p:cNvPr id="4" name="テキスト ボックス 3">
            <a:extLst>
              <a:ext uri="{FF2B5EF4-FFF2-40B4-BE49-F238E27FC236}">
                <a16:creationId xmlns:a16="http://schemas.microsoft.com/office/drawing/2014/main" id="{AB7C7432-584C-72E2-BDD0-ADE3E98A20A0}"/>
              </a:ext>
            </a:extLst>
          </p:cNvPr>
          <p:cNvSpPr txBox="1"/>
          <p:nvPr/>
        </p:nvSpPr>
        <p:spPr>
          <a:xfrm>
            <a:off x="7740352" y="114221"/>
            <a:ext cx="1005403" cy="338554"/>
          </a:xfrm>
          <a:prstGeom prst="rect">
            <a:avLst/>
          </a:prstGeom>
          <a:solidFill>
            <a:schemeClr val="bg1"/>
          </a:solidFill>
          <a:ln>
            <a:solidFill>
              <a:schemeClr val="tx1"/>
            </a:solidFill>
          </a:ln>
        </p:spPr>
        <p:txBody>
          <a:bodyPr wrap="none" rtlCol="0">
            <a:spAutoFit/>
          </a:bodyPr>
          <a:lstStyle/>
          <a:p>
            <a:r>
              <a:rPr kumimoji="1" lang="ja-JP" altLang="en-US" sz="1600">
                <a:latin typeface="Yu Gothic Medium" panose="020B0400000000000000" pitchFamily="34" charset="-128"/>
                <a:ea typeface="Yu Gothic Medium" panose="020B0400000000000000" pitchFamily="34" charset="-128"/>
              </a:rPr>
              <a:t>参考資料</a:t>
            </a:r>
          </a:p>
        </p:txBody>
      </p:sp>
      <p:sp>
        <p:nvSpPr>
          <p:cNvPr id="5" name="正方形/長方形 4">
            <a:extLst>
              <a:ext uri="{FF2B5EF4-FFF2-40B4-BE49-F238E27FC236}">
                <a16:creationId xmlns:a16="http://schemas.microsoft.com/office/drawing/2014/main" id="{7467F442-C29A-7323-EF98-6D1B607DDE65}"/>
              </a:ext>
            </a:extLst>
          </p:cNvPr>
          <p:cNvSpPr/>
          <p:nvPr/>
        </p:nvSpPr>
        <p:spPr>
          <a:xfrm>
            <a:off x="536727" y="-68580"/>
            <a:ext cx="7125703"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kumimoji="0" lang="ja-JP" altLang="en-US" sz="2000">
                <a:solidFill>
                  <a:schemeClr val="tx1"/>
                </a:solidFill>
                <a:latin typeface="Yu Gothic Medium" panose="020B0400000000000000" pitchFamily="34" charset="-128"/>
                <a:ea typeface="Yu Gothic Medium" panose="020B0400000000000000" pitchFamily="34" charset="-128"/>
              </a:rPr>
              <a:t>児童期における関係機関の例</a:t>
            </a:r>
            <a:endParaRPr kumimoji="0" lang="en-US" altLang="ja-JP" sz="2000" dirty="0">
              <a:solidFill>
                <a:schemeClr val="tx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51677157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DC949-771B-96EC-016D-B0046352F4E6}"/>
            </a:ext>
          </a:extLst>
        </p:cNvPr>
        <p:cNvGrpSpPr/>
        <p:nvPr/>
      </p:nvGrpSpPr>
      <p:grpSpPr>
        <a:xfrm>
          <a:off x="0" y="0"/>
          <a:ext cx="0" cy="0"/>
          <a:chOff x="0" y="0"/>
          <a:chExt cx="0" cy="0"/>
        </a:xfrm>
      </p:grpSpPr>
      <p:graphicFrame>
        <p:nvGraphicFramePr>
          <p:cNvPr id="10" name="図表 9">
            <a:extLst>
              <a:ext uri="{FF2B5EF4-FFF2-40B4-BE49-F238E27FC236}">
                <a16:creationId xmlns:a16="http://schemas.microsoft.com/office/drawing/2014/main" id="{ED7AAA0F-25F4-41D2-A7AD-9CEF085F695E}"/>
              </a:ext>
            </a:extLst>
          </p:cNvPr>
          <p:cNvGraphicFramePr/>
          <p:nvPr>
            <p:extLst>
              <p:ext uri="{D42A27DB-BD31-4B8C-83A1-F6EECF244321}">
                <p14:modId xmlns:p14="http://schemas.microsoft.com/office/powerpoint/2010/main" val="1452980905"/>
              </p:ext>
            </p:extLst>
          </p:nvPr>
        </p:nvGraphicFramePr>
        <p:xfrm>
          <a:off x="2359434" y="266803"/>
          <a:ext cx="4425131" cy="6475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コンテンツ プレースホルダー 2">
            <a:extLst>
              <a:ext uri="{FF2B5EF4-FFF2-40B4-BE49-F238E27FC236}">
                <a16:creationId xmlns:a16="http://schemas.microsoft.com/office/drawing/2014/main" id="{4AF64D2E-13E8-BA4E-156E-909E3D5E15A2}"/>
              </a:ext>
            </a:extLst>
          </p:cNvPr>
          <p:cNvSpPr>
            <a:spLocks noGrp="1"/>
          </p:cNvSpPr>
          <p:nvPr>
            <p:ph idx="1"/>
          </p:nvPr>
        </p:nvSpPr>
        <p:spPr>
          <a:xfrm>
            <a:off x="4768031" y="914400"/>
            <a:ext cx="4248150" cy="2730624"/>
          </a:xfrm>
          <a:solidFill>
            <a:schemeClr val="accent5">
              <a:lumMod val="20000"/>
              <a:lumOff val="80000"/>
            </a:schemeClr>
          </a:solidFill>
          <a:ln>
            <a:solidFill>
              <a:schemeClr val="accent5"/>
            </a:solidFill>
          </a:ln>
          <a:effectLst/>
        </p:spPr>
        <p:txBody>
          <a:bodyPr>
            <a:noAutofit/>
          </a:bodyPr>
          <a:lstStyle/>
          <a:p>
            <a:pPr>
              <a:lnSpc>
                <a:spcPct val="120000"/>
              </a:lnSpc>
              <a:buNone/>
            </a:pPr>
            <a:r>
              <a:rPr lang="ja-JP" altLang="en-US" sz="1600" b="1" dirty="0">
                <a:solidFill>
                  <a:schemeClr val="accent5">
                    <a:lumMod val="75000"/>
                  </a:schemeClr>
                </a:solidFill>
              </a:rPr>
              <a:t>行政機関</a:t>
            </a:r>
          </a:p>
          <a:p>
            <a:pPr marL="198900" indent="-198900">
              <a:lnSpc>
                <a:spcPct val="120000"/>
              </a:lnSpc>
              <a:buClr>
                <a:schemeClr val="accent5"/>
              </a:buClr>
              <a:buFont typeface="Arial" panose="020B0604020202020204" pitchFamily="34" charset="0"/>
              <a:buChar char="•"/>
            </a:pPr>
            <a:r>
              <a:rPr lang="ja-JP" altLang="en-US" sz="1400" dirty="0"/>
              <a:t>市区町村の障害福祉担当課（福祉手帳、医療費助成、サービス支給決定など）</a:t>
            </a:r>
          </a:p>
          <a:p>
            <a:pPr marL="198900" indent="-198900">
              <a:lnSpc>
                <a:spcPct val="120000"/>
              </a:lnSpc>
              <a:buClr>
                <a:schemeClr val="accent5"/>
              </a:buClr>
              <a:buFont typeface="Arial" panose="020B0604020202020204" pitchFamily="34" charset="0"/>
              <a:buChar char="•"/>
            </a:pPr>
            <a:r>
              <a:rPr lang="ja-JP" altLang="en-US" sz="1400" dirty="0"/>
              <a:t>都道府県障害福祉課・教育委員会（制度設計や専門支援）</a:t>
            </a:r>
          </a:p>
          <a:p>
            <a:pPr marL="198900" indent="-198900">
              <a:lnSpc>
                <a:spcPct val="120000"/>
              </a:lnSpc>
              <a:buClr>
                <a:schemeClr val="accent5"/>
              </a:buClr>
              <a:buFont typeface="Arial" panose="020B0604020202020204" pitchFamily="34" charset="0"/>
              <a:buChar char="•"/>
            </a:pPr>
            <a:r>
              <a:rPr lang="ja-JP" altLang="en-US" sz="1400" dirty="0"/>
              <a:t>こども家庭庁（政策策定）</a:t>
            </a:r>
          </a:p>
          <a:p>
            <a:pPr marL="198900" indent="-198900">
              <a:lnSpc>
                <a:spcPct val="120000"/>
              </a:lnSpc>
              <a:buClr>
                <a:schemeClr val="accent5"/>
              </a:buClr>
              <a:buFont typeface="Arial" panose="020B0604020202020204" pitchFamily="34" charset="0"/>
              <a:buChar char="•"/>
            </a:pPr>
            <a:r>
              <a:rPr lang="ja-JP" altLang="en-US" sz="1400" dirty="0"/>
              <a:t>こども</a:t>
            </a:r>
            <a:r>
              <a:rPr lang="ja-JP" altLang="en-US" sz="1400"/>
              <a:t>家庭センター</a:t>
            </a:r>
            <a:endParaRPr lang="ja-JP" altLang="en-US" sz="1400" dirty="0"/>
          </a:p>
          <a:p>
            <a:pPr marL="198900" indent="-198900">
              <a:lnSpc>
                <a:spcPct val="120000"/>
              </a:lnSpc>
              <a:buClr>
                <a:schemeClr val="accent5"/>
              </a:buClr>
              <a:buFont typeface="Arial" panose="020B0604020202020204" pitchFamily="34" charset="0"/>
              <a:buChar char="•"/>
            </a:pPr>
            <a:r>
              <a:rPr lang="ja-JP" altLang="en-US" sz="1400" dirty="0"/>
              <a:t>社会福祉協議会（地域福祉、ボランティア</a:t>
            </a:r>
            <a:r>
              <a:rPr lang="ja-JP" altLang="en-US" sz="1400"/>
              <a:t>等）</a:t>
            </a:r>
            <a:endParaRPr lang="ja-JP" altLang="en-US" sz="1900" dirty="0"/>
          </a:p>
          <a:p>
            <a:pPr>
              <a:lnSpc>
                <a:spcPct val="120000"/>
              </a:lnSpc>
            </a:pPr>
            <a:endParaRPr kumimoji="1" lang="ja-JP" altLang="en-US" dirty="0"/>
          </a:p>
        </p:txBody>
      </p:sp>
      <p:sp>
        <p:nvSpPr>
          <p:cNvPr id="11" name="コンテンツ プレースホルダー 2">
            <a:extLst>
              <a:ext uri="{FF2B5EF4-FFF2-40B4-BE49-F238E27FC236}">
                <a16:creationId xmlns:a16="http://schemas.microsoft.com/office/drawing/2014/main" id="{22716C21-38B5-85E9-0B7A-77A5B7AB28F0}"/>
              </a:ext>
            </a:extLst>
          </p:cNvPr>
          <p:cNvSpPr txBox="1">
            <a:spLocks/>
          </p:cNvSpPr>
          <p:nvPr/>
        </p:nvSpPr>
        <p:spPr>
          <a:xfrm>
            <a:off x="323849" y="914401"/>
            <a:ext cx="4248150" cy="2139658"/>
          </a:xfrm>
          <a:prstGeom prst="rect">
            <a:avLst/>
          </a:prstGeom>
          <a:solidFill>
            <a:schemeClr val="accent6">
              <a:lumMod val="20000"/>
              <a:lumOff val="80000"/>
            </a:schemeClr>
          </a:solidFill>
          <a:ln>
            <a:solidFill>
              <a:schemeClr val="accent6"/>
            </a:solidFill>
          </a:ln>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nSpc>
                <a:spcPct val="120000"/>
              </a:lnSpc>
              <a:buNone/>
            </a:pPr>
            <a:r>
              <a:rPr lang="ja-JP" altLang="en-US" sz="1600" b="1" dirty="0">
                <a:solidFill>
                  <a:schemeClr val="accent6"/>
                </a:solidFill>
                <a:latin typeface="Yu Gothic Medium" panose="020B0400000000000000" pitchFamily="34" charset="-128"/>
                <a:ea typeface="Yu Gothic Medium" panose="020B0400000000000000" pitchFamily="34" charset="-128"/>
              </a:rPr>
              <a:t>権利擁護・家族支援系</a:t>
            </a:r>
          </a:p>
          <a:p>
            <a:pPr>
              <a:lnSpc>
                <a:spcPct val="120000"/>
              </a:lnSpc>
              <a:buClr>
                <a:schemeClr val="accent6"/>
              </a:buClr>
            </a:pPr>
            <a:r>
              <a:rPr lang="ja-JP" altLang="en-US" sz="1400" dirty="0">
                <a:latin typeface="Yu Gothic Medium" panose="020B0400000000000000" pitchFamily="34" charset="-128"/>
                <a:ea typeface="Yu Gothic Medium" panose="020B0400000000000000" pitchFamily="34" charset="-128"/>
              </a:rPr>
              <a:t>家族会・当事者団体（親の会、きょうだい支援団体など）</a:t>
            </a:r>
          </a:p>
          <a:p>
            <a:pPr>
              <a:lnSpc>
                <a:spcPct val="120000"/>
              </a:lnSpc>
              <a:buClr>
                <a:schemeClr val="accent6"/>
              </a:buClr>
            </a:pPr>
            <a:r>
              <a:rPr lang="ja-JP" altLang="en-US" sz="1400" dirty="0">
                <a:latin typeface="Yu Gothic Medium" panose="020B0400000000000000" pitchFamily="34" charset="-128"/>
                <a:ea typeface="Yu Gothic Medium" panose="020B0400000000000000" pitchFamily="34" charset="-128"/>
              </a:rPr>
              <a:t>障害者差別解消支援</a:t>
            </a:r>
            <a:r>
              <a:rPr lang="ja-JP" altLang="en-US" sz="1400">
                <a:latin typeface="Yu Gothic Medium" panose="020B0400000000000000" pitchFamily="34" charset="-128"/>
                <a:ea typeface="Yu Gothic Medium" panose="020B0400000000000000" pitchFamily="34" charset="-128"/>
              </a:rPr>
              <a:t>地域協議会</a:t>
            </a:r>
            <a:endParaRPr lang="ja-JP" altLang="en-US" sz="1400" dirty="0">
              <a:latin typeface="Yu Gothic Medium" panose="020B0400000000000000" pitchFamily="34" charset="-128"/>
              <a:ea typeface="Yu Gothic Medium" panose="020B0400000000000000" pitchFamily="34" charset="-128"/>
            </a:endParaRPr>
          </a:p>
          <a:p>
            <a:pPr>
              <a:lnSpc>
                <a:spcPct val="120000"/>
              </a:lnSpc>
              <a:buClr>
                <a:schemeClr val="accent6"/>
              </a:buClr>
            </a:pPr>
            <a:r>
              <a:rPr lang="ja-JP" altLang="en-US" sz="1400">
                <a:latin typeface="Yu Gothic Medium" panose="020B0400000000000000" pitchFamily="34" charset="-128"/>
                <a:ea typeface="Yu Gothic Medium" panose="020B0400000000000000" pitchFamily="34" charset="-128"/>
              </a:rPr>
              <a:t>弁護士</a:t>
            </a:r>
            <a:r>
              <a:rPr lang="ja-JP" altLang="en-US" sz="1400" dirty="0">
                <a:latin typeface="Yu Gothic Medium" panose="020B0400000000000000" pitchFamily="34" charset="-128"/>
                <a:ea typeface="Yu Gothic Medium" panose="020B0400000000000000" pitchFamily="34" charset="-128"/>
              </a:rPr>
              <a:t>・司法書士による</a:t>
            </a:r>
            <a:r>
              <a:rPr lang="ja-JP" altLang="en-US" sz="1400">
                <a:latin typeface="Yu Gothic Medium" panose="020B0400000000000000" pitchFamily="34" charset="-128"/>
                <a:ea typeface="Yu Gothic Medium" panose="020B0400000000000000" pitchFamily="34" charset="-128"/>
              </a:rPr>
              <a:t>相談窓口</a:t>
            </a:r>
            <a:endParaRPr lang="ja-JP" altLang="en-US" sz="1500" dirty="0">
              <a:latin typeface="Yu Gothic Medium" panose="020B0400000000000000" pitchFamily="34" charset="-128"/>
              <a:ea typeface="Yu Gothic Medium" panose="020B0400000000000000" pitchFamily="34" charset="-128"/>
            </a:endParaRPr>
          </a:p>
        </p:txBody>
      </p:sp>
      <p:sp>
        <p:nvSpPr>
          <p:cNvPr id="12" name="コンテンツ プレースホルダー 2">
            <a:extLst>
              <a:ext uri="{FF2B5EF4-FFF2-40B4-BE49-F238E27FC236}">
                <a16:creationId xmlns:a16="http://schemas.microsoft.com/office/drawing/2014/main" id="{4524F081-5CEC-A2CF-3F63-4A2BB3870DA5}"/>
              </a:ext>
            </a:extLst>
          </p:cNvPr>
          <p:cNvSpPr txBox="1">
            <a:spLocks/>
          </p:cNvSpPr>
          <p:nvPr/>
        </p:nvSpPr>
        <p:spPr>
          <a:xfrm>
            <a:off x="323849" y="3244950"/>
            <a:ext cx="4248150" cy="2992361"/>
          </a:xfrm>
          <a:prstGeom prst="rect">
            <a:avLst/>
          </a:prstGeom>
          <a:solidFill>
            <a:schemeClr val="accent6">
              <a:lumMod val="20000"/>
              <a:lumOff val="80000"/>
            </a:schemeClr>
          </a:solidFill>
          <a:ln>
            <a:solidFill>
              <a:schemeClr val="accent6"/>
            </a:solidFill>
          </a:ln>
          <a:effectLst/>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None/>
            </a:pPr>
            <a:endParaRPr lang="en-US" altLang="ja-JP" sz="100" dirty="0">
              <a:latin typeface="Yu Gothic Medium" panose="020B0400000000000000" pitchFamily="34" charset="-128"/>
              <a:ea typeface="Yu Gothic Medium" panose="020B0400000000000000" pitchFamily="34" charset="-128"/>
            </a:endParaRPr>
          </a:p>
          <a:p>
            <a:pPr>
              <a:buNone/>
            </a:pPr>
            <a:r>
              <a:rPr lang="ja-JP" altLang="en-US" sz="1600" b="1">
                <a:solidFill>
                  <a:schemeClr val="accent6"/>
                </a:solidFill>
                <a:latin typeface="Yu Gothic Medium" panose="020B0400000000000000" pitchFamily="34" charset="-128"/>
                <a:ea typeface="Yu Gothic Medium" panose="020B0400000000000000" pitchFamily="34" charset="-128"/>
              </a:rPr>
              <a:t>民間</a:t>
            </a:r>
            <a:r>
              <a:rPr lang="ja-JP" altLang="en-US" sz="1600" b="1" dirty="0">
                <a:solidFill>
                  <a:schemeClr val="accent6"/>
                </a:solidFill>
                <a:latin typeface="Yu Gothic Medium" panose="020B0400000000000000" pitchFamily="34" charset="-128"/>
                <a:ea typeface="Yu Gothic Medium" panose="020B0400000000000000" pitchFamily="34" charset="-128"/>
              </a:rPr>
              <a:t>・地域資源</a:t>
            </a:r>
          </a:p>
          <a:p>
            <a:pPr>
              <a:buClr>
                <a:schemeClr val="accent6"/>
              </a:buClr>
              <a:buFont typeface="Arial" panose="020B0604020202020204" pitchFamily="34" charset="0"/>
              <a:buChar char="•"/>
            </a:pPr>
            <a:r>
              <a:rPr lang="en-US" altLang="ja-JP" sz="1400" dirty="0">
                <a:latin typeface="Yu Gothic Medium" panose="020B0400000000000000" pitchFamily="34" charset="-128"/>
                <a:ea typeface="Yu Gothic Medium" panose="020B0400000000000000" pitchFamily="34" charset="-128"/>
              </a:rPr>
              <a:t>NPO</a:t>
            </a:r>
            <a:r>
              <a:rPr lang="ja-JP" altLang="en-US" sz="1400" dirty="0">
                <a:latin typeface="Yu Gothic Medium" panose="020B0400000000000000" pitchFamily="34" charset="-128"/>
                <a:ea typeface="Yu Gothic Medium" panose="020B0400000000000000" pitchFamily="34" charset="-128"/>
              </a:rPr>
              <a:t>・</a:t>
            </a:r>
            <a:r>
              <a:rPr lang="en-US" altLang="ja-JP" sz="1400" dirty="0">
                <a:latin typeface="Yu Gothic Medium" panose="020B0400000000000000" pitchFamily="34" charset="-128"/>
                <a:ea typeface="Yu Gothic Medium" panose="020B0400000000000000" pitchFamily="34" charset="-128"/>
              </a:rPr>
              <a:t>NGO</a:t>
            </a:r>
            <a:r>
              <a:rPr lang="ja-JP" altLang="en-US" sz="1400" dirty="0">
                <a:latin typeface="Yu Gothic Medium" panose="020B0400000000000000" pitchFamily="34" charset="-128"/>
                <a:ea typeface="Yu Gothic Medium" panose="020B0400000000000000" pitchFamily="34" charset="-128"/>
              </a:rPr>
              <a:t>（障害児支援、学習支援、親のピアサポート）</a:t>
            </a:r>
          </a:p>
          <a:p>
            <a:pPr>
              <a:buClr>
                <a:schemeClr val="accent6"/>
              </a:buClr>
              <a:buFont typeface="Arial" panose="020B0604020202020204" pitchFamily="34" charset="0"/>
              <a:buChar char="•"/>
            </a:pPr>
            <a:r>
              <a:rPr lang="ja-JP" altLang="en-US" sz="1400" dirty="0">
                <a:latin typeface="Yu Gothic Medium" panose="020B0400000000000000" pitchFamily="34" charset="-128"/>
                <a:ea typeface="Yu Gothic Medium" panose="020B0400000000000000" pitchFamily="34" charset="-128"/>
              </a:rPr>
              <a:t>ボランティア団体（見守り、公民館等での余暇活動など）</a:t>
            </a:r>
            <a:endParaRPr lang="en-US" altLang="ja-JP" sz="1400" dirty="0">
              <a:latin typeface="Yu Gothic Medium" panose="020B0400000000000000" pitchFamily="34" charset="-128"/>
              <a:ea typeface="Yu Gothic Medium" panose="020B0400000000000000" pitchFamily="34" charset="-128"/>
            </a:endParaRPr>
          </a:p>
          <a:p>
            <a:pPr>
              <a:buClr>
                <a:schemeClr val="accent6"/>
              </a:buClr>
              <a:buFont typeface="Arial" panose="020B0604020202020204" pitchFamily="34" charset="0"/>
              <a:buChar char="•"/>
            </a:pPr>
            <a:r>
              <a:rPr lang="ja-JP" altLang="en-US" sz="1400" dirty="0">
                <a:latin typeface="Yu Gothic Medium" panose="020B0400000000000000" pitchFamily="34" charset="-128"/>
                <a:ea typeface="Yu Gothic Medium" panose="020B0400000000000000" pitchFamily="34" charset="-128"/>
              </a:rPr>
              <a:t>民生委員・児童委員</a:t>
            </a:r>
            <a:endParaRPr lang="en-US" altLang="ja-JP" sz="1400" dirty="0">
              <a:latin typeface="Yu Gothic Medium" panose="020B0400000000000000" pitchFamily="34" charset="-128"/>
              <a:ea typeface="Yu Gothic Medium" panose="020B0400000000000000" pitchFamily="34" charset="-128"/>
            </a:endParaRPr>
          </a:p>
          <a:p>
            <a:pPr>
              <a:buClr>
                <a:schemeClr val="accent6"/>
              </a:buClr>
              <a:buFont typeface="Arial" panose="020B0604020202020204" pitchFamily="34" charset="0"/>
              <a:buChar char="•"/>
            </a:pPr>
            <a:r>
              <a:rPr lang="ja-JP" altLang="en-US" sz="1400" dirty="0">
                <a:latin typeface="Yu Gothic Medium" panose="020B0400000000000000" pitchFamily="34" charset="-128"/>
                <a:ea typeface="Yu Gothic Medium" panose="020B0400000000000000" pitchFamily="34" charset="-128"/>
              </a:rPr>
              <a:t>有料の習い事（塾、各種教室）</a:t>
            </a:r>
          </a:p>
          <a:p>
            <a:pPr>
              <a:buClr>
                <a:schemeClr val="accent6"/>
              </a:buClr>
              <a:buFont typeface="Arial" panose="020B0604020202020204" pitchFamily="34" charset="0"/>
              <a:buChar char="•"/>
            </a:pPr>
            <a:r>
              <a:rPr lang="ja-JP" altLang="en-US" sz="1400" dirty="0">
                <a:latin typeface="Yu Gothic Medium" panose="020B0400000000000000" pitchFamily="34" charset="-128"/>
                <a:ea typeface="Yu Gothic Medium" panose="020B0400000000000000" pitchFamily="34" charset="-128"/>
              </a:rPr>
              <a:t>地域の子ども食堂や居場所</a:t>
            </a:r>
          </a:p>
          <a:p>
            <a:pPr>
              <a:buClr>
                <a:schemeClr val="accent6"/>
              </a:buClr>
              <a:buFont typeface="Arial" panose="020B0604020202020204" pitchFamily="34" charset="0"/>
              <a:buChar char="•"/>
            </a:pPr>
            <a:r>
              <a:rPr lang="ja-JP" altLang="en-US" sz="1400" dirty="0">
                <a:latin typeface="Yu Gothic Medium" panose="020B0400000000000000" pitchFamily="34" charset="-128"/>
                <a:ea typeface="Yu Gothic Medium" panose="020B0400000000000000" pitchFamily="34" charset="-128"/>
              </a:rPr>
              <a:t>スポーツ・文化団体（ユニバーサルスポーツ、アート活動など）</a:t>
            </a:r>
          </a:p>
        </p:txBody>
      </p:sp>
      <p:sp>
        <p:nvSpPr>
          <p:cNvPr id="13" name="コンテンツ プレースホルダー 2">
            <a:extLst>
              <a:ext uri="{FF2B5EF4-FFF2-40B4-BE49-F238E27FC236}">
                <a16:creationId xmlns:a16="http://schemas.microsoft.com/office/drawing/2014/main" id="{65C9E52C-5E96-480B-9A3F-32435ADE16C9}"/>
              </a:ext>
            </a:extLst>
          </p:cNvPr>
          <p:cNvSpPr txBox="1">
            <a:spLocks/>
          </p:cNvSpPr>
          <p:nvPr/>
        </p:nvSpPr>
        <p:spPr>
          <a:xfrm>
            <a:off x="4768031" y="3835916"/>
            <a:ext cx="4248150" cy="2401395"/>
          </a:xfrm>
          <a:prstGeom prst="rect">
            <a:avLst/>
          </a:prstGeom>
          <a:solidFill>
            <a:schemeClr val="bg1"/>
          </a:solidFill>
          <a:ln w="12700">
            <a:solidFill>
              <a:schemeClr val="accent5"/>
            </a:solidFill>
          </a:ln>
          <a:effectLst>
            <a:glow rad="101600">
              <a:schemeClr val="accent5">
                <a:satMod val="175000"/>
                <a:alpha val="40000"/>
              </a:schemeClr>
            </a:glow>
          </a:effectLst>
        </p:spPr>
        <p:style>
          <a:lnRef idx="3">
            <a:schemeClr val="lt1"/>
          </a:lnRef>
          <a:fillRef idx="1">
            <a:schemeClr val="accent4"/>
          </a:fillRef>
          <a:effectRef idx="1">
            <a:schemeClr val="accent4"/>
          </a:effectRef>
          <a:fontRef idx="minor">
            <a:schemeClr val="lt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buNone/>
            </a:pPr>
            <a:endParaRPr lang="en-US" altLang="ja-JP" sz="100" spc="50" dirty="0">
              <a:ln w="0"/>
              <a:solidFill>
                <a:schemeClr val="tx2"/>
              </a:solidFill>
              <a:effectLst>
                <a:innerShdw blurRad="63500" dist="50800" dir="13500000">
                  <a:srgbClr val="000000">
                    <a:alpha val="50000"/>
                  </a:srgbClr>
                </a:innerShdw>
              </a:effectLst>
              <a:latin typeface="Yu Gothic Medium" panose="020B0400000000000000" pitchFamily="34" charset="-128"/>
              <a:ea typeface="Yu Gothic Medium" panose="020B0400000000000000" pitchFamily="34" charset="-128"/>
            </a:endParaRPr>
          </a:p>
          <a:p>
            <a:pPr>
              <a:lnSpc>
                <a:spcPct val="120000"/>
              </a:lnSpc>
              <a:buNone/>
            </a:pPr>
            <a:r>
              <a:rPr lang="ja-JP" altLang="en-US" sz="1600" b="1" spc="50" dirty="0">
                <a:ln w="0"/>
                <a:solidFill>
                  <a:schemeClr val="tx2"/>
                </a:solidFill>
                <a:effectLst>
                  <a:innerShdw blurRad="63500" dist="50800" dir="13500000">
                    <a:srgbClr val="000000">
                      <a:alpha val="50000"/>
                    </a:srgbClr>
                  </a:innerShdw>
                </a:effectLst>
                <a:latin typeface="Yu Gothic Medium" panose="020B0400000000000000" pitchFamily="34" charset="-128"/>
                <a:ea typeface="Yu Gothic Medium" panose="020B0400000000000000" pitchFamily="34" charset="-128"/>
              </a:rPr>
              <a:t>関係機関がつながるための重要な場</a:t>
            </a:r>
          </a:p>
          <a:p>
            <a:pPr>
              <a:lnSpc>
                <a:spcPct val="120000"/>
              </a:lnSpc>
              <a:buClr>
                <a:schemeClr val="accent1"/>
              </a:buClr>
              <a:buFont typeface="Arial" panose="020B0604020202020204" pitchFamily="34" charset="0"/>
              <a:buChar char="•"/>
            </a:pPr>
            <a:r>
              <a:rPr lang="ja-JP" altLang="en-US" sz="1400" spc="50" dirty="0">
                <a:ln w="0"/>
                <a:solidFill>
                  <a:schemeClr val="tx2"/>
                </a:solidFill>
                <a:effectLst>
                  <a:innerShdw blurRad="63500" dist="50800" dir="13500000">
                    <a:srgbClr val="000000">
                      <a:alpha val="50000"/>
                    </a:srgbClr>
                  </a:innerShdw>
                </a:effectLst>
                <a:latin typeface="Yu Gothic Medium" panose="020B0400000000000000" pitchFamily="34" charset="-128"/>
                <a:ea typeface="Yu Gothic Medium" panose="020B0400000000000000" pitchFamily="34" charset="-128"/>
              </a:rPr>
              <a:t>個別支援会議（医療・福祉・教育の担当者と家庭を交えたケース会議）</a:t>
            </a:r>
          </a:p>
          <a:p>
            <a:pPr>
              <a:lnSpc>
                <a:spcPct val="120000"/>
              </a:lnSpc>
              <a:buClr>
                <a:schemeClr val="accent1"/>
              </a:buClr>
              <a:buFont typeface="Arial" panose="020B0604020202020204" pitchFamily="34" charset="0"/>
              <a:buChar char="•"/>
            </a:pPr>
            <a:r>
              <a:rPr lang="ja-JP" altLang="en-US" sz="1400" spc="50" dirty="0">
                <a:ln w="0"/>
                <a:solidFill>
                  <a:schemeClr val="tx2"/>
                </a:solidFill>
                <a:effectLst>
                  <a:innerShdw blurRad="63500" dist="50800" dir="13500000">
                    <a:srgbClr val="000000">
                      <a:alpha val="50000"/>
                    </a:srgbClr>
                  </a:innerShdw>
                </a:effectLst>
                <a:latin typeface="Yu Gothic Medium" panose="020B0400000000000000" pitchFamily="34" charset="-128"/>
                <a:ea typeface="Yu Gothic Medium" panose="020B0400000000000000" pitchFamily="34" charset="-128"/>
              </a:rPr>
              <a:t>サービス担当者会議</a:t>
            </a:r>
          </a:p>
          <a:p>
            <a:pPr>
              <a:lnSpc>
                <a:spcPct val="120000"/>
              </a:lnSpc>
              <a:buClr>
                <a:schemeClr val="accent1"/>
              </a:buClr>
              <a:buFont typeface="Arial" panose="020B0604020202020204" pitchFamily="34" charset="0"/>
              <a:buChar char="•"/>
            </a:pPr>
            <a:r>
              <a:rPr lang="ja-JP" altLang="en-US" sz="1400" spc="50" dirty="0">
                <a:ln w="0"/>
                <a:solidFill>
                  <a:schemeClr val="tx2"/>
                </a:solidFill>
                <a:effectLst>
                  <a:innerShdw blurRad="63500" dist="50800" dir="13500000">
                    <a:srgbClr val="000000">
                      <a:alpha val="50000"/>
                    </a:srgbClr>
                  </a:innerShdw>
                </a:effectLst>
                <a:latin typeface="Yu Gothic Medium" panose="020B0400000000000000" pitchFamily="34" charset="-128"/>
                <a:ea typeface="Yu Gothic Medium" panose="020B0400000000000000" pitchFamily="34" charset="-128"/>
              </a:rPr>
              <a:t>市区町村（自立支援）協議会（こども部会）</a:t>
            </a:r>
          </a:p>
          <a:p>
            <a:pPr marL="0" indent="0">
              <a:buNone/>
            </a:pPr>
            <a:endParaRPr lang="ja-JP" altLang="en-US" sz="1600" spc="50" dirty="0">
              <a:ln w="0"/>
              <a:solidFill>
                <a:schemeClr val="tx2"/>
              </a:solidFill>
              <a:effectLst>
                <a:innerShdw blurRad="63500" dist="50800" dir="13500000">
                  <a:srgbClr val="000000">
                    <a:alpha val="50000"/>
                  </a:srgbClr>
                </a:innerShdw>
              </a:effectLst>
              <a:latin typeface="Yu Gothic Medium" panose="020B0400000000000000" pitchFamily="34" charset="-128"/>
              <a:ea typeface="Yu Gothic Medium" panose="020B0400000000000000" pitchFamily="34" charset="-128"/>
            </a:endParaRPr>
          </a:p>
        </p:txBody>
      </p:sp>
      <p:sp>
        <p:nvSpPr>
          <p:cNvPr id="4" name="テキスト ボックス 3">
            <a:extLst>
              <a:ext uri="{FF2B5EF4-FFF2-40B4-BE49-F238E27FC236}">
                <a16:creationId xmlns:a16="http://schemas.microsoft.com/office/drawing/2014/main" id="{3CE0B1A8-0066-8083-44C8-6F4D49E7061C}"/>
              </a:ext>
            </a:extLst>
          </p:cNvPr>
          <p:cNvSpPr txBox="1"/>
          <p:nvPr/>
        </p:nvSpPr>
        <p:spPr>
          <a:xfrm>
            <a:off x="7740352" y="114221"/>
            <a:ext cx="1005403" cy="338554"/>
          </a:xfrm>
          <a:prstGeom prst="rect">
            <a:avLst/>
          </a:prstGeom>
          <a:solidFill>
            <a:schemeClr val="bg1"/>
          </a:solidFill>
          <a:ln>
            <a:solidFill>
              <a:schemeClr val="tx1"/>
            </a:solidFill>
          </a:ln>
        </p:spPr>
        <p:txBody>
          <a:bodyPr wrap="none" rtlCol="0">
            <a:spAutoFit/>
          </a:bodyPr>
          <a:lstStyle/>
          <a:p>
            <a:r>
              <a:rPr kumimoji="1" lang="ja-JP" altLang="en-US" sz="1600">
                <a:latin typeface="Yu Gothic Medium" panose="020B0400000000000000" pitchFamily="34" charset="-128"/>
                <a:ea typeface="Yu Gothic Medium" panose="020B0400000000000000" pitchFamily="34" charset="-128"/>
              </a:rPr>
              <a:t>参考資料</a:t>
            </a:r>
          </a:p>
        </p:txBody>
      </p:sp>
      <p:sp>
        <p:nvSpPr>
          <p:cNvPr id="5" name="正方形/長方形 4">
            <a:extLst>
              <a:ext uri="{FF2B5EF4-FFF2-40B4-BE49-F238E27FC236}">
                <a16:creationId xmlns:a16="http://schemas.microsoft.com/office/drawing/2014/main" id="{B70127E9-C4EE-DAD1-93FA-825EC6F3572B}"/>
              </a:ext>
            </a:extLst>
          </p:cNvPr>
          <p:cNvSpPr/>
          <p:nvPr/>
        </p:nvSpPr>
        <p:spPr>
          <a:xfrm>
            <a:off x="536727" y="-68580"/>
            <a:ext cx="7125703" cy="792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kumimoji="0" lang="ja-JP" altLang="en-US" sz="2000">
                <a:solidFill>
                  <a:schemeClr val="tx1"/>
                </a:solidFill>
                <a:latin typeface="Yu Gothic Medium" panose="020B0400000000000000" pitchFamily="34" charset="-128"/>
                <a:ea typeface="Yu Gothic Medium" panose="020B0400000000000000" pitchFamily="34" charset="-128"/>
              </a:rPr>
              <a:t>児童期における関係機関の例</a:t>
            </a:r>
            <a:endParaRPr kumimoji="0" lang="en-US" altLang="ja-JP" sz="2000" dirty="0">
              <a:solidFill>
                <a:schemeClr val="tx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955733274"/>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6E8FC-6650-EFA3-A888-1E8D49B1AD3F}"/>
            </a:ext>
          </a:extLst>
        </p:cNvPr>
        <p:cNvGrpSpPr/>
        <p:nvPr/>
      </p:nvGrpSpPr>
      <p:grpSpPr>
        <a:xfrm>
          <a:off x="0" y="0"/>
          <a:ext cx="0" cy="0"/>
          <a:chOff x="0" y="0"/>
          <a:chExt cx="0" cy="0"/>
        </a:xfrm>
      </p:grpSpPr>
      <p:sp>
        <p:nvSpPr>
          <p:cNvPr id="3" name="片側の 2 つの角を丸めた四角形 2">
            <a:extLst>
              <a:ext uri="{FF2B5EF4-FFF2-40B4-BE49-F238E27FC236}">
                <a16:creationId xmlns:a16="http://schemas.microsoft.com/office/drawing/2014/main" id="{70C8E3BF-AAAC-FD38-E43F-05C2BFD5F4E0}"/>
              </a:ext>
            </a:extLst>
          </p:cNvPr>
          <p:cNvSpPr/>
          <p:nvPr/>
        </p:nvSpPr>
        <p:spPr>
          <a:xfrm>
            <a:off x="553155" y="440268"/>
            <a:ext cx="8037689" cy="846666"/>
          </a:xfrm>
          <a:prstGeom prst="round2SameRect">
            <a:avLst>
              <a:gd name="adj1" fmla="val 12667"/>
              <a:gd name="adj2" fmla="val 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lnSpc>
                <a:spcPct val="130000"/>
              </a:lnSpc>
              <a:spcAft>
                <a:spcPts val="0"/>
              </a:spcAft>
            </a:pPr>
            <a:r>
              <a:rPr lang="ja-JP" altLang="en-US" sz="2000" b="1">
                <a:latin typeface="Yu Gothic Medium" panose="020B0400000000000000" pitchFamily="34" charset="-128"/>
                <a:ea typeface="Yu Gothic Medium" panose="020B0400000000000000" pitchFamily="34" charset="-128"/>
              </a:rPr>
              <a:t>障害児通所支援に関する検討会報告書（令和５年３月２８日）</a:t>
            </a:r>
            <a:endParaRPr lang="en-US" altLang="ja-JP" sz="2000" b="1" dirty="0">
              <a:latin typeface="Yu Gothic Medium" panose="020B0400000000000000" pitchFamily="34" charset="-128"/>
              <a:ea typeface="Yu Gothic Medium" panose="020B0400000000000000" pitchFamily="34" charset="-128"/>
            </a:endParaRPr>
          </a:p>
          <a:p>
            <a:pPr lvl="0" algn="ctr">
              <a:lnSpc>
                <a:spcPct val="130000"/>
              </a:lnSpc>
              <a:spcAft>
                <a:spcPts val="0"/>
              </a:spcAft>
            </a:pPr>
            <a:r>
              <a:rPr lang="ja-JP" altLang="en-US" sz="2000" b="1">
                <a:latin typeface="Yu Gothic Medium" panose="020B0400000000000000" pitchFamily="34" charset="-128"/>
                <a:ea typeface="Yu Gothic Medium" panose="020B0400000000000000" pitchFamily="34" charset="-128"/>
              </a:rPr>
              <a:t>における障害児相談支援に関する記述（抜粋）</a:t>
            </a:r>
          </a:p>
        </p:txBody>
      </p:sp>
      <p:sp>
        <p:nvSpPr>
          <p:cNvPr id="4" name="正方形/長方形 3">
            <a:extLst>
              <a:ext uri="{FF2B5EF4-FFF2-40B4-BE49-F238E27FC236}">
                <a16:creationId xmlns:a16="http://schemas.microsoft.com/office/drawing/2014/main" id="{D18C0CE6-7449-EC7B-B9B9-7AC1269F411F}"/>
              </a:ext>
            </a:extLst>
          </p:cNvPr>
          <p:cNvSpPr/>
          <p:nvPr/>
        </p:nvSpPr>
        <p:spPr>
          <a:xfrm>
            <a:off x="553155" y="1286934"/>
            <a:ext cx="8037689" cy="4809066"/>
          </a:xfrm>
          <a:prstGeom prst="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05200" indent="-313200">
              <a:lnSpc>
                <a:spcPct val="130000"/>
              </a:lnSpc>
              <a:buClr>
                <a:schemeClr val="accent5"/>
              </a:buClr>
              <a:buFont typeface="Arial" panose="020B0604020202020204" pitchFamily="34" charset="0"/>
              <a:buChar char="•"/>
            </a:pPr>
            <a:r>
              <a:rPr lang="ja-JP" altLang="en-US" sz="1600">
                <a:solidFill>
                  <a:schemeClr val="tx1"/>
                </a:solidFill>
                <a:latin typeface="Yu Gothic Medium" panose="020B0400000000000000" pitchFamily="34" charset="-128"/>
                <a:ea typeface="Yu Gothic Medium" panose="020B0400000000000000" pitchFamily="34" charset="-128"/>
              </a:rPr>
              <a:t>「</a:t>
            </a:r>
            <a:r>
              <a:rPr lang="ja-JP" altLang="en-US" sz="1600">
                <a:solidFill>
                  <a:srgbClr val="FF0000"/>
                </a:solidFill>
                <a:latin typeface="Yu Gothic Medium" panose="020B0400000000000000" pitchFamily="34" charset="-128"/>
                <a:ea typeface="Yu Gothic Medium" panose="020B0400000000000000" pitchFamily="34" charset="-128"/>
              </a:rPr>
              <a:t>児童発達支援センターは、障害児相談支援事業の指定を併せて有することを基本とする</a:t>
            </a:r>
            <a:r>
              <a:rPr lang="ja-JP" altLang="en-US" sz="1600">
                <a:solidFill>
                  <a:schemeClr val="tx1"/>
                </a:solidFill>
                <a:latin typeface="Yu Gothic Medium" panose="020B0400000000000000" pitchFamily="34" charset="-128"/>
                <a:ea typeface="Yu Gothic Medium" panose="020B0400000000000000" pitchFamily="34" charset="-128"/>
              </a:rPr>
              <a:t>べきである。また、障害特性や発達の段階に応じて適時に丁寧にモニタリングを行うことが重要である。」</a:t>
            </a:r>
            <a:endParaRPr lang="en-US" altLang="ja-JP" sz="1600" dirty="0">
              <a:solidFill>
                <a:schemeClr val="tx1"/>
              </a:solidFill>
              <a:latin typeface="Yu Gothic Medium" panose="020B0400000000000000" pitchFamily="34" charset="-128"/>
              <a:ea typeface="Yu Gothic Medium" panose="020B0400000000000000" pitchFamily="34" charset="-128"/>
            </a:endParaRPr>
          </a:p>
          <a:p>
            <a:pPr marL="205200" indent="-313200">
              <a:lnSpc>
                <a:spcPct val="130000"/>
              </a:lnSpc>
              <a:buClr>
                <a:schemeClr val="accent5"/>
              </a:buClr>
              <a:buFont typeface="Arial" panose="020B0604020202020204" pitchFamily="34" charset="0"/>
              <a:buChar char="•"/>
            </a:pPr>
            <a:r>
              <a:rPr lang="ja-JP" altLang="en-US" sz="1600">
                <a:solidFill>
                  <a:schemeClr val="tx1"/>
                </a:solidFill>
                <a:latin typeface="Yu Gothic Medium" panose="020B0400000000000000" pitchFamily="34" charset="-128"/>
                <a:ea typeface="Yu Gothic Medium" panose="020B0400000000000000" pitchFamily="34" charset="-128"/>
              </a:rPr>
              <a:t>「適切な放課後等デイサービスが提供されるためには、</a:t>
            </a:r>
            <a:r>
              <a:rPr lang="ja-JP" altLang="en-US" sz="1600" u="sng">
                <a:solidFill>
                  <a:srgbClr val="FF0000"/>
                </a:solidFill>
                <a:latin typeface="Yu Gothic Medium" panose="020B0400000000000000" pitchFamily="34" charset="-128"/>
                <a:ea typeface="Yu Gothic Medium" panose="020B0400000000000000" pitchFamily="34" charset="-128"/>
              </a:rPr>
              <a:t>相談支援事業所がこども・保護者と協働で課題等を整理し、こどもと家族の環境をトータルに評価した上でサービス利用内容が判断されることが重要</a:t>
            </a:r>
            <a:r>
              <a:rPr lang="ja-JP" altLang="en-US" sz="1600">
                <a:solidFill>
                  <a:schemeClr val="tx1"/>
                </a:solidFill>
                <a:latin typeface="Yu Gothic Medium" panose="020B0400000000000000" pitchFamily="34" charset="-128"/>
                <a:ea typeface="Yu Gothic Medium" panose="020B0400000000000000" pitchFamily="34" charset="-128"/>
              </a:rPr>
              <a:t>であり、障害児相談支援の充実を図っていくことが必要である。」</a:t>
            </a:r>
            <a:endParaRPr lang="en-US" altLang="ja-JP" sz="1600" dirty="0">
              <a:solidFill>
                <a:schemeClr val="tx1"/>
              </a:solidFill>
              <a:latin typeface="Yu Gothic Medium" panose="020B0400000000000000" pitchFamily="34" charset="-128"/>
              <a:ea typeface="Yu Gothic Medium" panose="020B0400000000000000" pitchFamily="34" charset="-128"/>
            </a:endParaRPr>
          </a:p>
          <a:p>
            <a:pPr marL="205200" indent="-313200">
              <a:lnSpc>
                <a:spcPct val="130000"/>
              </a:lnSpc>
              <a:buClr>
                <a:schemeClr val="accent5"/>
              </a:buClr>
              <a:buFont typeface="Arial" panose="020B0604020202020204" pitchFamily="34" charset="0"/>
              <a:buChar char="•"/>
            </a:pPr>
            <a:r>
              <a:rPr lang="ja-JP" altLang="en-US" sz="1600">
                <a:solidFill>
                  <a:schemeClr val="tx1"/>
                </a:solidFill>
                <a:latin typeface="Yu Gothic Medium" panose="020B0400000000000000" pitchFamily="34" charset="-128"/>
                <a:ea typeface="Yu Gothic Medium" panose="020B0400000000000000" pitchFamily="34" charset="-128"/>
              </a:rPr>
              <a:t>「各市町村は、児童発達支援センターの相談支援について、地域における、基幹相談支援センターをはじめ、委託相談支援事業、障害児相談支援事業、発達障害者支援センターや医療的ケア児支援センター等の障害児の相談支援に係る関係機関、母子保健施策や子育て支援施策、社会的養護施策の相談支援に係る関係機関の整備状況や機能を踏まえつつ、その機能と役割を整理するとともに、</a:t>
            </a:r>
            <a:r>
              <a:rPr lang="ja-JP" altLang="en-US" sz="1600" u="sng">
                <a:solidFill>
                  <a:srgbClr val="FF0000"/>
                </a:solidFill>
                <a:latin typeface="Yu Gothic Medium" panose="020B0400000000000000" pitchFamily="34" charset="-128"/>
                <a:ea typeface="Yu Gothic Medium" panose="020B0400000000000000" pitchFamily="34" charset="-128"/>
              </a:rPr>
              <a:t>障害児とその家族に対して、関係機関が連携・協働しながら相談支援が提供される体制を整備</a:t>
            </a:r>
            <a:r>
              <a:rPr lang="ja-JP" altLang="en-US" sz="1600">
                <a:solidFill>
                  <a:schemeClr val="tx1"/>
                </a:solidFill>
                <a:latin typeface="Yu Gothic Medium" panose="020B0400000000000000" pitchFamily="34" charset="-128"/>
                <a:ea typeface="Yu Gothic Medium" panose="020B0400000000000000" pitchFamily="34" charset="-128"/>
              </a:rPr>
              <a:t>することが重要である。」</a:t>
            </a:r>
          </a:p>
        </p:txBody>
      </p:sp>
    </p:spTree>
    <p:extLst>
      <p:ext uri="{BB962C8B-B14F-4D97-AF65-F5344CB8AC3E}">
        <p14:creationId xmlns:p14="http://schemas.microsoft.com/office/powerpoint/2010/main" val="2283767503"/>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p:cNvSpPr txBox="1"/>
          <p:nvPr/>
        </p:nvSpPr>
        <p:spPr>
          <a:xfrm>
            <a:off x="803092" y="86406"/>
            <a:ext cx="7537815" cy="447943"/>
          </a:xfrm>
          <a:prstGeom prst="rect">
            <a:avLst/>
          </a:prstGeom>
          <a:noFill/>
        </p:spPr>
        <p:txBody>
          <a:bodyPr wrap="square" rtlCol="0">
            <a:spAutoFit/>
          </a:bodyPr>
          <a:lstStyle/>
          <a:p>
            <a:pPr defTabSz="682545">
              <a:defRPr/>
            </a:pPr>
            <a:r>
              <a:rPr lang="ja-JP" altLang="en-US" sz="1400" b="1" dirty="0">
                <a:solidFill>
                  <a:srgbClr val="FFFFFF"/>
                </a:solidFill>
                <a:latin typeface="メイリオ"/>
                <a:ea typeface="メイリオ"/>
              </a:rPr>
              <a:t>セルフプラン率について（令和６年</a:t>
            </a:r>
            <a:r>
              <a:rPr lang="en-US" altLang="ja-JP" sz="1400" b="1" dirty="0">
                <a:solidFill>
                  <a:srgbClr val="FFFFFF"/>
                </a:solidFill>
                <a:latin typeface="メイリオ"/>
                <a:ea typeface="メイリオ"/>
              </a:rPr>
              <a:t>3</a:t>
            </a:r>
            <a:r>
              <a:rPr lang="ja-JP" altLang="en-US" sz="1400" b="1" dirty="0">
                <a:solidFill>
                  <a:srgbClr val="FFFFFF"/>
                </a:solidFill>
                <a:latin typeface="メイリオ"/>
                <a:ea typeface="メイリオ"/>
              </a:rPr>
              <a:t>月末時点）　</a:t>
            </a:r>
            <a:endParaRPr lang="en-US" altLang="ja-JP" sz="1400" b="1" dirty="0">
              <a:solidFill>
                <a:srgbClr val="FFFFFF"/>
              </a:solidFill>
              <a:latin typeface="メイリオ"/>
              <a:ea typeface="メイリオ"/>
            </a:endParaRPr>
          </a:p>
          <a:p>
            <a:pPr defTabSz="682545">
              <a:defRPr/>
            </a:pPr>
            <a:r>
              <a:rPr lang="ja-JP" altLang="en-US" sz="911" b="1" dirty="0">
                <a:solidFill>
                  <a:srgbClr val="FFFFFF"/>
                </a:solidFill>
                <a:latin typeface="メイリオ"/>
                <a:ea typeface="メイリオ"/>
              </a:rPr>
              <a:t>出典：令和６年度障害者相談支援事業の実施状況等について</a:t>
            </a:r>
            <a:endParaRPr lang="ja-JP" altLang="en-US" sz="1343" b="1" dirty="0">
              <a:solidFill>
                <a:srgbClr val="FFFFFF"/>
              </a:solidFill>
              <a:latin typeface="メイリオ"/>
              <a:ea typeface="メイリオ"/>
            </a:endParaRPr>
          </a:p>
        </p:txBody>
      </p:sp>
      <p:sp>
        <p:nvSpPr>
          <p:cNvPr id="3" name="テキスト ボックス 20">
            <a:extLst>
              <a:ext uri="{FF2B5EF4-FFF2-40B4-BE49-F238E27FC236}">
                <a16:creationId xmlns:a16="http://schemas.microsoft.com/office/drawing/2014/main" id="{260E1C41-FA88-5D9A-ACEF-3589454E1174}"/>
              </a:ext>
            </a:extLst>
          </p:cNvPr>
          <p:cNvSpPr txBox="1"/>
          <p:nvPr/>
        </p:nvSpPr>
        <p:spPr>
          <a:xfrm>
            <a:off x="203691" y="703606"/>
            <a:ext cx="8542382" cy="1605743"/>
          </a:xfrm>
          <a:prstGeom prst="rect">
            <a:avLst/>
          </a:prstGeom>
          <a:noFill/>
          <a:ln w="28575">
            <a:solidFill>
              <a:schemeClr val="tx2"/>
            </a:solidFill>
          </a:ln>
        </p:spPr>
        <p:txBody>
          <a:bodyPr wrap="square" lIns="76564" tIns="38282" rIns="76564" bIns="38282"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52868" indent="-152868" defTabSz="382834">
              <a:lnSpc>
                <a:spcPct val="120000"/>
              </a:lnSpc>
              <a:buClr>
                <a:srgbClr val="44546A"/>
              </a:buClr>
              <a:defRPr/>
            </a:pPr>
            <a:r>
              <a:rPr kumimoji="1" lang="ja-JP" altLang="en-US" sz="1005" dirty="0">
                <a:solidFill>
                  <a:prstClr val="black"/>
                </a:solidFill>
                <a:latin typeface="メイリオ" panose="020B0604030504040204" pitchFamily="50" charset="-128"/>
                <a:ea typeface="メイリオ" panose="020B0604030504040204" pitchFamily="50" charset="-128"/>
              </a:rPr>
              <a:t>○</a:t>
            </a:r>
            <a:r>
              <a:rPr kumimoji="1" lang="ja-JP" altLang="en-US" sz="1200" dirty="0">
                <a:solidFill>
                  <a:prstClr val="black"/>
                </a:solidFill>
                <a:latin typeface="メイリオ" panose="020B0604030504040204" pitchFamily="50" charset="-128"/>
                <a:ea typeface="メイリオ" panose="020B0604030504040204" pitchFamily="50" charset="-128"/>
              </a:rPr>
              <a:t>　セルフプランの割合は地域ごとに大きくばらつきがあり、本人や障害児の保護者が希望しない場合もセルフプランとなっている地域がある。今般、従前からの都道府県毎の公表に加え、市町村毎の結果について、人口規模別にした上で厚生労働省・こども家庭庁の</a:t>
            </a:r>
            <a:r>
              <a:rPr kumimoji="1" lang="en-US" altLang="ja-JP" sz="1200" dirty="0">
                <a:solidFill>
                  <a:prstClr val="black"/>
                </a:solidFill>
                <a:latin typeface="メイリオ" panose="020B0604030504040204" pitchFamily="50" charset="-128"/>
                <a:ea typeface="メイリオ" panose="020B0604030504040204" pitchFamily="50" charset="-128"/>
              </a:rPr>
              <a:t>HP</a:t>
            </a:r>
            <a:r>
              <a:rPr kumimoji="1" lang="ja-JP" altLang="en-US" sz="1200" dirty="0">
                <a:solidFill>
                  <a:prstClr val="black"/>
                </a:solidFill>
                <a:latin typeface="メイリオ" panose="020B0604030504040204" pitchFamily="50" charset="-128"/>
                <a:ea typeface="メイリオ" panose="020B0604030504040204" pitchFamily="50" charset="-128"/>
              </a:rPr>
              <a:t>に掲載したところ。各市町村におかれては他市町村の状況も踏まえつつ、相談支援体制の充実強化等も含め、望まないセルフプランの解消に取り組んでいただくとともに、各都道府県におかれては</a:t>
            </a:r>
            <a:r>
              <a:rPr lang="ja-JP" altLang="ja-JP" sz="1200" kern="0" spc="101" dirty="0">
                <a:solidFill>
                  <a:prstClr val="black"/>
                </a:solidFill>
                <a:latin typeface="メイリオ" panose="020B0604030504040204" pitchFamily="50" charset="-128"/>
                <a:ea typeface="メイリオ" panose="020B0604030504040204" pitchFamily="50" charset="-128"/>
                <a:cs typeface="Calibri" panose="020F0502020204030204"/>
              </a:rPr>
              <a:t>相談支援</a:t>
            </a:r>
            <a:r>
              <a:rPr lang="ja-JP" altLang="en-US" sz="1200" kern="0" spc="101" dirty="0">
                <a:solidFill>
                  <a:prstClr val="black"/>
                </a:solidFill>
                <a:latin typeface="メイリオ" panose="020B0604030504040204" pitchFamily="50" charset="-128"/>
                <a:ea typeface="メイリオ" panose="020B0604030504040204" pitchFamily="50" charset="-128"/>
                <a:cs typeface="Calibri" panose="020F0502020204030204"/>
              </a:rPr>
              <a:t>の体制整備が進んでいない市町村に対して必要な支援をお願いしているところ。</a:t>
            </a:r>
            <a:endParaRPr kumimoji="1" lang="en-US" altLang="ja-JP" sz="1200" dirty="0">
              <a:solidFill>
                <a:prstClr val="black"/>
              </a:solidFill>
              <a:latin typeface="メイリオ" panose="020B0604030504040204" pitchFamily="50" charset="-128"/>
              <a:ea typeface="メイリオ" panose="020B0604030504040204" pitchFamily="50" charset="-128"/>
            </a:endParaRPr>
          </a:p>
          <a:p>
            <a:pPr defTabSz="382834">
              <a:lnSpc>
                <a:spcPct val="120000"/>
              </a:lnSpc>
              <a:spcAft>
                <a:spcPts val="502"/>
              </a:spcAft>
              <a:buClr>
                <a:srgbClr val="44546A"/>
              </a:buClr>
              <a:defRPr/>
            </a:pPr>
            <a:r>
              <a:rPr lang="ja-JP" altLang="en-US" sz="1005" dirty="0">
                <a:solidFill>
                  <a:srgbClr val="000000"/>
                </a:solidFill>
                <a:latin typeface="Calibri" panose="020F0502020204030204"/>
                <a:ea typeface="Segoe UI" panose="020B0502040204020203" pitchFamily="34" charset="0"/>
              </a:rPr>
              <a:t>　（厚生労働省）　：</a:t>
            </a:r>
            <a:r>
              <a:rPr lang="en-US" altLang="ja-JP" sz="1005" u="sng" dirty="0">
                <a:solidFill>
                  <a:srgbClr val="000000"/>
                </a:solidFill>
                <a:latin typeface="ＭＳ 明朝" panose="02020609040205080304" pitchFamily="17" charset="-128"/>
                <a:ea typeface="Meiryo UI" panose="020B0604030504040204" pitchFamily="50" charset="-128"/>
                <a:hlinkClick r:id="rId3"/>
              </a:rPr>
              <a:t>https://www.mhlw.go.jp/stf/newpage_44635.html</a:t>
            </a:r>
            <a:r>
              <a:rPr lang="ja-JP" altLang="en-US" sz="1005" dirty="0">
                <a:solidFill>
                  <a:srgbClr val="000000"/>
                </a:solidFill>
                <a:latin typeface="Calibri" panose="020F0502020204030204"/>
                <a:ea typeface="ＭＳ 明朝" panose="02020609040205080304" pitchFamily="17" charset="-128"/>
              </a:rPr>
              <a:t>　</a:t>
            </a:r>
            <a:endParaRPr lang="en-US" altLang="ja-JP" sz="1005" dirty="0">
              <a:solidFill>
                <a:srgbClr val="000000"/>
              </a:solidFill>
              <a:latin typeface="Calibri" panose="020F0502020204030204"/>
              <a:ea typeface="ＭＳ 明朝" panose="02020609040205080304" pitchFamily="17" charset="-128"/>
            </a:endParaRPr>
          </a:p>
          <a:p>
            <a:pPr defTabSz="382834">
              <a:lnSpc>
                <a:spcPct val="120000"/>
              </a:lnSpc>
              <a:spcAft>
                <a:spcPts val="502"/>
              </a:spcAft>
              <a:buClr>
                <a:srgbClr val="44546A"/>
              </a:buClr>
              <a:defRPr/>
            </a:pPr>
            <a:r>
              <a:rPr lang="ja-JP" altLang="en-US" sz="1005" dirty="0">
                <a:solidFill>
                  <a:srgbClr val="000000"/>
                </a:solidFill>
                <a:latin typeface="Calibri" panose="020F0502020204030204"/>
                <a:ea typeface="ＭＳ 明朝" panose="02020609040205080304" pitchFamily="17" charset="-128"/>
              </a:rPr>
              <a:t>　（</a:t>
            </a:r>
            <a:r>
              <a:rPr lang="ja-JP" altLang="en-US" sz="1005" dirty="0">
                <a:solidFill>
                  <a:srgbClr val="000000"/>
                </a:solidFill>
                <a:latin typeface="Calibri" panose="020F0502020204030204"/>
                <a:ea typeface="Segoe UI" panose="020B0502040204020203" pitchFamily="34" charset="0"/>
              </a:rPr>
              <a:t>こども家庭庁）：</a:t>
            </a:r>
            <a:r>
              <a:rPr lang="ja-JP" altLang="en-US" sz="1005" dirty="0">
                <a:solidFill>
                  <a:srgbClr val="000000"/>
                </a:solidFill>
                <a:latin typeface="Segoe UI" panose="020B0502040204020203" pitchFamily="34" charset="0"/>
                <a:ea typeface="游ゴシック" panose="020B0400000000000000" pitchFamily="50" charset="-128"/>
              </a:rPr>
              <a:t>​</a:t>
            </a:r>
            <a:r>
              <a:rPr lang="en-US" altLang="ja-JP" sz="1005" u="sng" dirty="0">
                <a:solidFill>
                  <a:srgbClr val="0563C1"/>
                </a:solidFill>
                <a:latin typeface="ＭＳ 明朝" panose="02020609040205080304" pitchFamily="17" charset="-128"/>
                <a:ea typeface="メイリオ"/>
                <a:cs typeface="Times New Roman" panose="02020603050405020304" pitchFamily="18" charset="0"/>
                <a:hlinkClick r:id="rId4"/>
              </a:rPr>
              <a:t>https://www.cfa.go.jp/policies/shougaijishien/shisaku#h2_free9</a:t>
            </a:r>
            <a:endParaRPr kumimoji="1" lang="en-US" altLang="ja-JP" sz="1005" dirty="0">
              <a:solidFill>
                <a:prstClr val="black"/>
              </a:solidFill>
              <a:latin typeface="Calibri" panose="020F0502020204030204"/>
              <a:ea typeface="游ゴシック" panose="020B0400000000000000" pitchFamily="50" charset="-128"/>
            </a:endParaRPr>
          </a:p>
        </p:txBody>
      </p:sp>
      <p:sp>
        <p:nvSpPr>
          <p:cNvPr id="9" name="吹き出し: 右矢印 8">
            <a:extLst>
              <a:ext uri="{FF2B5EF4-FFF2-40B4-BE49-F238E27FC236}">
                <a16:creationId xmlns:a16="http://schemas.microsoft.com/office/drawing/2014/main" id="{8B68C834-CECE-1FA7-94F3-A2E8B58431A7}"/>
              </a:ext>
            </a:extLst>
          </p:cNvPr>
          <p:cNvSpPr/>
          <p:nvPr/>
        </p:nvSpPr>
        <p:spPr>
          <a:xfrm>
            <a:off x="203691" y="3218835"/>
            <a:ext cx="2784133" cy="2217129"/>
          </a:xfrm>
          <a:prstGeom prst="rightArrowCallout">
            <a:avLst>
              <a:gd name="adj1" fmla="val 11328"/>
              <a:gd name="adj2" fmla="val 16588"/>
              <a:gd name="adj3" fmla="val 11707"/>
              <a:gd name="adj4" fmla="val 87858"/>
            </a:avLst>
          </a:prstGeom>
          <a:solidFill>
            <a:srgbClr val="EBF5FF"/>
          </a:solidFill>
          <a:ln w="1905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382834">
              <a:defRPr/>
            </a:pPr>
            <a:r>
              <a:rPr kumimoji="1" lang="ja-JP" altLang="en-US" sz="1005">
                <a:solidFill>
                  <a:sysClr val="windowText" lastClr="000000"/>
                </a:solidFill>
                <a:latin typeface="Segoe UI"/>
                <a:ea typeface="メイリオ"/>
              </a:rPr>
              <a:t>全市町村を掲載（以下の区分別）</a:t>
            </a:r>
            <a:endParaRPr kumimoji="1" lang="en-US" altLang="ja-JP" sz="1005">
              <a:solidFill>
                <a:sysClr val="windowText" lastClr="000000"/>
              </a:solidFill>
              <a:latin typeface="Segoe UI"/>
              <a:ea typeface="メイリオ"/>
            </a:endParaRPr>
          </a:p>
          <a:p>
            <a:pPr defTabSz="382834">
              <a:defRPr/>
            </a:pPr>
            <a:r>
              <a:rPr kumimoji="1" lang="ja-JP" altLang="en-US" sz="1005">
                <a:solidFill>
                  <a:sysClr val="windowText" lastClr="000000"/>
                </a:solidFill>
                <a:latin typeface="Segoe UI"/>
                <a:ea typeface="メイリオ"/>
              </a:rPr>
              <a:t>・政令指定都市</a:t>
            </a:r>
            <a:endParaRPr kumimoji="1" lang="en-US" altLang="ja-JP" sz="1005">
              <a:solidFill>
                <a:sysClr val="windowText" lastClr="000000"/>
              </a:solidFill>
              <a:latin typeface="Segoe UI"/>
              <a:ea typeface="メイリオ"/>
            </a:endParaRPr>
          </a:p>
          <a:p>
            <a:pPr defTabSz="382834">
              <a:defRPr/>
            </a:pPr>
            <a:r>
              <a:rPr kumimoji="1" lang="ja-JP" altLang="en-US" sz="1005">
                <a:solidFill>
                  <a:sysClr val="windowText" lastClr="000000"/>
                </a:solidFill>
                <a:latin typeface="Segoe UI"/>
                <a:ea typeface="メイリオ"/>
              </a:rPr>
              <a:t>・特別区</a:t>
            </a:r>
            <a:endParaRPr kumimoji="1" lang="en-US" altLang="ja-JP" sz="1005">
              <a:solidFill>
                <a:sysClr val="windowText" lastClr="000000"/>
              </a:solidFill>
              <a:latin typeface="Segoe UI"/>
              <a:ea typeface="メイリオ"/>
            </a:endParaRPr>
          </a:p>
          <a:p>
            <a:pPr defTabSz="382834">
              <a:defRPr/>
            </a:pPr>
            <a:r>
              <a:rPr kumimoji="1" lang="ja-JP" altLang="en-US" sz="1005">
                <a:solidFill>
                  <a:sysClr val="windowText" lastClr="000000"/>
                </a:solidFill>
                <a:latin typeface="Segoe UI"/>
                <a:ea typeface="メイリオ"/>
              </a:rPr>
              <a:t>・中核市</a:t>
            </a:r>
            <a:endParaRPr kumimoji="1" lang="en-US" altLang="ja-JP" sz="1005">
              <a:solidFill>
                <a:sysClr val="windowText" lastClr="000000"/>
              </a:solidFill>
              <a:latin typeface="Segoe UI"/>
              <a:ea typeface="メイリオ"/>
            </a:endParaRPr>
          </a:p>
          <a:p>
            <a:pPr defTabSz="382834">
              <a:defRPr/>
            </a:pPr>
            <a:r>
              <a:rPr kumimoji="1" lang="ja-JP" altLang="en-US" sz="1005">
                <a:solidFill>
                  <a:sysClr val="windowText" lastClr="000000"/>
                </a:solidFill>
                <a:latin typeface="Segoe UI"/>
                <a:ea typeface="メイリオ"/>
              </a:rPr>
              <a:t>・一般市（人口</a:t>
            </a:r>
            <a:r>
              <a:rPr kumimoji="1" lang="en-US" altLang="ja-JP" sz="1005">
                <a:solidFill>
                  <a:sysClr val="windowText" lastClr="000000"/>
                </a:solidFill>
                <a:latin typeface="Segoe UI"/>
                <a:ea typeface="メイリオ"/>
              </a:rPr>
              <a:t>20</a:t>
            </a:r>
            <a:r>
              <a:rPr kumimoji="1" lang="ja-JP" altLang="en-US" sz="1005">
                <a:solidFill>
                  <a:sysClr val="windowText" lastClr="000000"/>
                </a:solidFill>
                <a:latin typeface="Segoe UI"/>
                <a:ea typeface="メイリオ"/>
              </a:rPr>
              <a:t>万人以上）</a:t>
            </a:r>
            <a:endParaRPr kumimoji="1" lang="en-US" altLang="ja-JP" sz="1005">
              <a:solidFill>
                <a:sysClr val="windowText" lastClr="000000"/>
              </a:solidFill>
              <a:latin typeface="Segoe UI"/>
              <a:ea typeface="メイリオ"/>
            </a:endParaRPr>
          </a:p>
          <a:p>
            <a:pPr defTabSz="382834">
              <a:defRPr/>
            </a:pPr>
            <a:r>
              <a:rPr kumimoji="1" lang="ja-JP" altLang="en-US" sz="1005">
                <a:solidFill>
                  <a:sysClr val="windowText" lastClr="000000"/>
                </a:solidFill>
                <a:latin typeface="Segoe UI"/>
                <a:ea typeface="メイリオ"/>
              </a:rPr>
              <a:t>・一般市（人口</a:t>
            </a:r>
            <a:r>
              <a:rPr kumimoji="1" lang="en-US" altLang="ja-JP" sz="1005">
                <a:solidFill>
                  <a:sysClr val="windowText" lastClr="000000"/>
                </a:solidFill>
                <a:latin typeface="Segoe UI"/>
                <a:ea typeface="メイリオ"/>
              </a:rPr>
              <a:t>10</a:t>
            </a:r>
            <a:r>
              <a:rPr kumimoji="1" lang="ja-JP" altLang="en-US" sz="1005">
                <a:solidFill>
                  <a:sysClr val="windowText" lastClr="000000"/>
                </a:solidFill>
                <a:latin typeface="Segoe UI"/>
                <a:ea typeface="メイリオ"/>
              </a:rPr>
              <a:t>万～</a:t>
            </a:r>
            <a:r>
              <a:rPr kumimoji="1" lang="en-US" altLang="ja-JP" sz="1005">
                <a:solidFill>
                  <a:sysClr val="windowText" lastClr="000000"/>
                </a:solidFill>
                <a:latin typeface="Segoe UI"/>
                <a:ea typeface="メイリオ"/>
              </a:rPr>
              <a:t>20</a:t>
            </a:r>
            <a:r>
              <a:rPr kumimoji="1" lang="ja-JP" altLang="en-US" sz="1005">
                <a:solidFill>
                  <a:sysClr val="windowText" lastClr="000000"/>
                </a:solidFill>
                <a:latin typeface="Segoe UI"/>
                <a:ea typeface="メイリオ"/>
              </a:rPr>
              <a:t>万人未満）</a:t>
            </a:r>
            <a:endParaRPr kumimoji="1" lang="en-US" altLang="ja-JP" sz="1005">
              <a:solidFill>
                <a:sysClr val="windowText" lastClr="000000"/>
              </a:solidFill>
              <a:latin typeface="Segoe UI"/>
              <a:ea typeface="メイリオ"/>
            </a:endParaRPr>
          </a:p>
          <a:p>
            <a:pPr defTabSz="382834">
              <a:defRPr/>
            </a:pPr>
            <a:r>
              <a:rPr kumimoji="1" lang="ja-JP" altLang="en-US" sz="1005">
                <a:solidFill>
                  <a:sysClr val="windowText" lastClr="000000"/>
                </a:solidFill>
                <a:latin typeface="Segoe UI"/>
                <a:ea typeface="メイリオ"/>
              </a:rPr>
              <a:t>・一般市（人口５万から</a:t>
            </a:r>
            <a:r>
              <a:rPr kumimoji="1" lang="en-US" altLang="ja-JP" sz="1005">
                <a:solidFill>
                  <a:sysClr val="windowText" lastClr="000000"/>
                </a:solidFill>
                <a:latin typeface="Segoe UI"/>
                <a:ea typeface="メイリオ"/>
              </a:rPr>
              <a:t>10</a:t>
            </a:r>
            <a:r>
              <a:rPr kumimoji="1" lang="ja-JP" altLang="en-US" sz="1005">
                <a:solidFill>
                  <a:sysClr val="windowText" lastClr="000000"/>
                </a:solidFill>
                <a:latin typeface="Segoe UI"/>
                <a:ea typeface="メイリオ"/>
              </a:rPr>
              <a:t>万人未満）</a:t>
            </a:r>
            <a:endParaRPr kumimoji="1" lang="en-US" altLang="ja-JP" sz="1005">
              <a:solidFill>
                <a:sysClr val="windowText" lastClr="000000"/>
              </a:solidFill>
              <a:latin typeface="Segoe UI"/>
              <a:ea typeface="メイリオ"/>
            </a:endParaRPr>
          </a:p>
          <a:p>
            <a:pPr defTabSz="382834">
              <a:defRPr/>
            </a:pPr>
            <a:r>
              <a:rPr kumimoji="1" lang="ja-JP" altLang="en-US" sz="1005">
                <a:solidFill>
                  <a:sysClr val="windowText" lastClr="000000"/>
                </a:solidFill>
                <a:latin typeface="Segoe UI"/>
                <a:ea typeface="メイリオ"/>
              </a:rPr>
              <a:t>・一般市（人口５万人未満）</a:t>
            </a:r>
            <a:endParaRPr kumimoji="1" lang="en-US" altLang="ja-JP" sz="1005">
              <a:solidFill>
                <a:sysClr val="windowText" lastClr="000000"/>
              </a:solidFill>
              <a:latin typeface="Segoe UI"/>
              <a:ea typeface="メイリオ"/>
            </a:endParaRPr>
          </a:p>
          <a:p>
            <a:pPr defTabSz="382834">
              <a:defRPr/>
            </a:pPr>
            <a:r>
              <a:rPr kumimoji="1" lang="ja-JP" altLang="en-US" sz="1005">
                <a:solidFill>
                  <a:sysClr val="windowText" lastClr="000000"/>
                </a:solidFill>
                <a:latin typeface="Segoe UI"/>
                <a:ea typeface="メイリオ"/>
              </a:rPr>
              <a:t>・町村（人口２万人以上）</a:t>
            </a:r>
            <a:endParaRPr kumimoji="1" lang="en-US" altLang="ja-JP" sz="1005">
              <a:solidFill>
                <a:sysClr val="windowText" lastClr="000000"/>
              </a:solidFill>
              <a:latin typeface="Segoe UI"/>
              <a:ea typeface="メイリオ"/>
            </a:endParaRPr>
          </a:p>
          <a:p>
            <a:pPr defTabSz="382834">
              <a:defRPr/>
            </a:pPr>
            <a:r>
              <a:rPr kumimoji="1" lang="ja-JP" altLang="en-US" sz="1005">
                <a:solidFill>
                  <a:sysClr val="windowText" lastClr="000000"/>
                </a:solidFill>
                <a:latin typeface="Segoe UI"/>
                <a:ea typeface="メイリオ"/>
              </a:rPr>
              <a:t>・町村（人口１万～２万人未満）</a:t>
            </a:r>
            <a:endParaRPr kumimoji="1" lang="en-US" altLang="ja-JP" sz="1005">
              <a:solidFill>
                <a:sysClr val="windowText" lastClr="000000"/>
              </a:solidFill>
              <a:latin typeface="Segoe UI"/>
              <a:ea typeface="メイリオ"/>
            </a:endParaRPr>
          </a:p>
          <a:p>
            <a:pPr defTabSz="382834">
              <a:defRPr/>
            </a:pPr>
            <a:r>
              <a:rPr kumimoji="1" lang="ja-JP" altLang="en-US" sz="1005">
                <a:solidFill>
                  <a:sysClr val="windowText" lastClr="000000"/>
                </a:solidFill>
                <a:latin typeface="Segoe UI"/>
                <a:ea typeface="メイリオ"/>
              </a:rPr>
              <a:t>・町村（人口５千～１万人未満）</a:t>
            </a:r>
            <a:endParaRPr kumimoji="1" lang="en-US" altLang="ja-JP" sz="1005">
              <a:solidFill>
                <a:sysClr val="windowText" lastClr="000000"/>
              </a:solidFill>
              <a:latin typeface="Segoe UI"/>
              <a:ea typeface="メイリオ"/>
            </a:endParaRPr>
          </a:p>
          <a:p>
            <a:pPr defTabSz="382834">
              <a:defRPr/>
            </a:pPr>
            <a:r>
              <a:rPr kumimoji="1" lang="ja-JP" altLang="en-US" sz="1005">
                <a:solidFill>
                  <a:sysClr val="windowText" lastClr="000000"/>
                </a:solidFill>
                <a:latin typeface="Segoe UI"/>
                <a:ea typeface="メイリオ"/>
              </a:rPr>
              <a:t>・町村（人口３千～５千人未満）</a:t>
            </a:r>
            <a:endParaRPr kumimoji="1" lang="en-US" altLang="ja-JP" sz="1005">
              <a:solidFill>
                <a:sysClr val="windowText" lastClr="000000"/>
              </a:solidFill>
              <a:latin typeface="Segoe UI"/>
              <a:ea typeface="メイリオ"/>
            </a:endParaRPr>
          </a:p>
          <a:p>
            <a:pPr defTabSz="382834">
              <a:defRPr/>
            </a:pPr>
            <a:r>
              <a:rPr kumimoji="1" lang="ja-JP" altLang="en-US" sz="1005">
                <a:solidFill>
                  <a:sysClr val="windowText" lastClr="000000"/>
                </a:solidFill>
                <a:latin typeface="Segoe UI"/>
                <a:ea typeface="メイリオ"/>
              </a:rPr>
              <a:t>・町村（人口３千人未満）</a:t>
            </a:r>
            <a:endParaRPr kumimoji="1" lang="en-US" altLang="ja-JP" sz="1005">
              <a:solidFill>
                <a:sysClr val="windowText" lastClr="000000"/>
              </a:solidFill>
              <a:latin typeface="Segoe UI"/>
              <a:ea typeface="メイリオ"/>
            </a:endParaRPr>
          </a:p>
        </p:txBody>
      </p:sp>
      <p:pic>
        <p:nvPicPr>
          <p:cNvPr id="4" name="図 3">
            <a:extLst>
              <a:ext uri="{FF2B5EF4-FFF2-40B4-BE49-F238E27FC236}">
                <a16:creationId xmlns:a16="http://schemas.microsoft.com/office/drawing/2014/main" id="{B174E03B-881A-9185-2BDA-5783301470AD}"/>
              </a:ext>
            </a:extLst>
          </p:cNvPr>
          <p:cNvPicPr>
            <a:picLocks noChangeAspect="1"/>
          </p:cNvPicPr>
          <p:nvPr/>
        </p:nvPicPr>
        <p:blipFill>
          <a:blip r:embed="rId5"/>
          <a:stretch>
            <a:fillRect/>
          </a:stretch>
        </p:blipFill>
        <p:spPr>
          <a:xfrm>
            <a:off x="3058527" y="2358731"/>
            <a:ext cx="5758249" cy="3937335"/>
          </a:xfrm>
          <a:prstGeom prst="rect">
            <a:avLst/>
          </a:prstGeom>
        </p:spPr>
      </p:pic>
      <p:sp>
        <p:nvSpPr>
          <p:cNvPr id="5" name="テキスト ボックス 5">
            <a:extLst>
              <a:ext uri="{FF2B5EF4-FFF2-40B4-BE49-F238E27FC236}">
                <a16:creationId xmlns:a16="http://schemas.microsoft.com/office/drawing/2014/main" id="{258FAFE8-E397-BEFF-2CCB-34C6D7678960}"/>
              </a:ext>
            </a:extLst>
          </p:cNvPr>
          <p:cNvSpPr txBox="1"/>
          <p:nvPr/>
        </p:nvSpPr>
        <p:spPr>
          <a:xfrm>
            <a:off x="6685727" y="6297864"/>
            <a:ext cx="2110421" cy="192725"/>
          </a:xfrm>
          <a:prstGeom prst="rect">
            <a:avLst/>
          </a:prstGeom>
          <a:noFill/>
          <a:ln w="6350">
            <a:noFill/>
          </a:ln>
        </p:spPr>
        <p:txBody>
          <a:bodyPr rot="0" spcFirstLastPara="0" vert="horz" wrap="square" lIns="77913" tIns="38957" rIns="77913" bIns="38957" numCol="1" spcCol="0" rtlCol="0" fromWordArt="0" anchor="t" anchorCtr="0" forceAA="0" compatLnSpc="1">
            <a:prstTxWarp prst="textNoShape">
              <a:avLst/>
            </a:prstTxWarp>
            <a:noAutofit/>
          </a:bodyPr>
          <a:lstStyle/>
          <a:p>
            <a:pPr algn="r"/>
            <a:r>
              <a:rPr lang="ja-JP" altLang="en-US" sz="1100" kern="100">
                <a:latin typeface="Yu Gothic Medium" panose="020B0400000000000000" pitchFamily="34" charset="-128"/>
                <a:ea typeface="Yu Gothic Medium" panose="020B0400000000000000" pitchFamily="34" charset="-128"/>
                <a:cs typeface="Times New Roman" panose="02020603050405020304" pitchFamily="18" charset="0"/>
              </a:rPr>
              <a:t>厚生労働省資料</a:t>
            </a:r>
            <a:endParaRPr lang="ja-JP" altLang="en-US" sz="1400" kern="100" dirty="0">
              <a:latin typeface="Yu Gothic Medium" panose="020B0400000000000000" pitchFamily="34" charset="-128"/>
              <a:ea typeface="Yu Gothic Medium" panose="020B0400000000000000" pitchFamily="34" charset="-128"/>
              <a:cs typeface="Times New Roman" panose="02020603050405020304" pitchFamily="18" charset="0"/>
            </a:endParaRPr>
          </a:p>
        </p:txBody>
      </p:sp>
    </p:spTree>
    <p:extLst>
      <p:ext uri="{BB962C8B-B14F-4D97-AF65-F5344CB8AC3E}">
        <p14:creationId xmlns:p14="http://schemas.microsoft.com/office/powerpoint/2010/main" val="1029650082"/>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EBC98F04-F74B-4C38-B0F4-51CE0CE73E07}"/>
              </a:ext>
            </a:extLst>
          </p:cNvPr>
          <p:cNvSpPr>
            <a:spLocks noGrp="1"/>
          </p:cNvSpPr>
          <p:nvPr>
            <p:ph idx="1"/>
          </p:nvPr>
        </p:nvSpPr>
        <p:spPr>
          <a:xfrm>
            <a:off x="347923" y="692696"/>
            <a:ext cx="8448154" cy="5639316"/>
          </a:xfrm>
        </p:spPr>
        <p:txBody>
          <a:bodyPr anchor="ctr">
            <a:noAutofit/>
          </a:bodyPr>
          <a:lstStyle/>
          <a:p>
            <a:pPr marL="0" indent="0">
              <a:buNone/>
            </a:pPr>
            <a:r>
              <a:rPr lang="ja-JP" altLang="ja-JP" sz="2000" b="1">
                <a:solidFill>
                  <a:schemeClr val="accent5">
                    <a:lumMod val="75000"/>
                  </a:schemeClr>
                </a:solidFill>
              </a:rPr>
              <a:t>1．セルフプランにおける支援調整</a:t>
            </a:r>
          </a:p>
          <a:p>
            <a:pPr marL="0" indent="0">
              <a:lnSpc>
                <a:spcPct val="130000"/>
              </a:lnSpc>
              <a:buNone/>
            </a:pPr>
            <a:r>
              <a:rPr lang="ja-JP" altLang="ja-JP" sz="1600"/>
              <a:t>セルフプランでは、サービス提供事業所との連絡・調整を本人や保護者が担う場面がある。</a:t>
            </a:r>
            <a:endParaRPr lang="en-US" altLang="ja-JP" sz="1600" dirty="0"/>
          </a:p>
          <a:p>
            <a:pPr marL="0" indent="0">
              <a:lnSpc>
                <a:spcPct val="130000"/>
              </a:lnSpc>
              <a:buNone/>
            </a:pPr>
            <a:endParaRPr lang="ja-JP" altLang="ja-JP" sz="900"/>
          </a:p>
          <a:p>
            <a:pPr marL="0" indent="0">
              <a:lnSpc>
                <a:spcPct val="130000"/>
              </a:lnSpc>
              <a:buNone/>
            </a:pPr>
            <a:r>
              <a:rPr lang="ja-JP" altLang="ja-JP" sz="2000" b="1">
                <a:solidFill>
                  <a:schemeClr val="accent5">
                    <a:lumMod val="75000"/>
                  </a:schemeClr>
                </a:solidFill>
              </a:rPr>
              <a:t>2．児童期におけるモニタリングの意義</a:t>
            </a:r>
          </a:p>
          <a:p>
            <a:pPr marL="0" indent="0">
              <a:lnSpc>
                <a:spcPct val="130000"/>
              </a:lnSpc>
              <a:buNone/>
            </a:pPr>
            <a:r>
              <a:rPr lang="ja-JP" altLang="ja-JP" sz="1600"/>
              <a:t>子どもの成長や生活の変化に応じて、支援内容を見直すためにモニタリングは重要である。</a:t>
            </a:r>
            <a:endParaRPr lang="en-US" altLang="ja-JP" sz="1600" dirty="0"/>
          </a:p>
          <a:p>
            <a:pPr marL="0" indent="0">
              <a:lnSpc>
                <a:spcPct val="130000"/>
              </a:lnSpc>
              <a:buNone/>
            </a:pPr>
            <a:endParaRPr lang="ja-JP" altLang="ja-JP" sz="900"/>
          </a:p>
          <a:p>
            <a:pPr marL="0" indent="0">
              <a:lnSpc>
                <a:spcPct val="130000"/>
              </a:lnSpc>
              <a:buNone/>
            </a:pPr>
            <a:r>
              <a:rPr lang="ja-JP" altLang="ja-JP" sz="2000" b="1">
                <a:solidFill>
                  <a:schemeClr val="accent5">
                    <a:lumMod val="75000"/>
                  </a:schemeClr>
                </a:solidFill>
              </a:rPr>
              <a:t>3．多職種によるチームアプローチ</a:t>
            </a:r>
          </a:p>
          <a:p>
            <a:pPr marL="0" indent="0">
              <a:lnSpc>
                <a:spcPct val="130000"/>
              </a:lnSpc>
              <a:buNone/>
            </a:pPr>
            <a:r>
              <a:rPr lang="ja-JP" altLang="ja-JP" sz="1600"/>
              <a:t>必要に応じて関係者が情報を共有し、連携して支援することが重要である。</a:t>
            </a:r>
            <a:endParaRPr lang="en-US" altLang="ja-JP" sz="1600" dirty="0"/>
          </a:p>
          <a:p>
            <a:pPr marL="0" indent="0">
              <a:lnSpc>
                <a:spcPct val="130000"/>
              </a:lnSpc>
              <a:buNone/>
            </a:pPr>
            <a:endParaRPr lang="ja-JP" altLang="ja-JP" sz="1000"/>
          </a:p>
          <a:p>
            <a:pPr marL="0" indent="0">
              <a:lnSpc>
                <a:spcPct val="130000"/>
              </a:lnSpc>
              <a:buNone/>
            </a:pPr>
            <a:r>
              <a:rPr lang="ja-JP" altLang="ja-JP" sz="2000" b="1">
                <a:solidFill>
                  <a:schemeClr val="accent5">
                    <a:lumMod val="75000"/>
                  </a:schemeClr>
                </a:solidFill>
              </a:rPr>
              <a:t>4．個別のニーズを踏まえた支給決定</a:t>
            </a:r>
          </a:p>
          <a:p>
            <a:pPr marL="0" indent="0">
              <a:lnSpc>
                <a:spcPct val="130000"/>
              </a:lnSpc>
              <a:buNone/>
            </a:pPr>
            <a:r>
              <a:rPr lang="ja-JP" altLang="ja-JP" sz="1600"/>
              <a:t>子どもと家族の状況や支援の必要性を踏まえ、個別に支給決定を行うことが求められる。</a:t>
            </a:r>
            <a:endParaRPr lang="en-US" altLang="ja-JP" sz="1600" dirty="0"/>
          </a:p>
          <a:p>
            <a:pPr marL="0" indent="0">
              <a:lnSpc>
                <a:spcPct val="130000"/>
              </a:lnSpc>
              <a:buNone/>
            </a:pPr>
            <a:endParaRPr lang="ja-JP" altLang="ja-JP" sz="900"/>
          </a:p>
          <a:p>
            <a:pPr marL="0" indent="0">
              <a:lnSpc>
                <a:spcPct val="130000"/>
              </a:lnSpc>
              <a:buNone/>
            </a:pPr>
            <a:r>
              <a:rPr lang="ja-JP" altLang="ja-JP" sz="2000" b="1">
                <a:solidFill>
                  <a:schemeClr val="accent5">
                    <a:lumMod val="75000"/>
                  </a:schemeClr>
                </a:solidFill>
              </a:rPr>
              <a:t>5．保護者への継続的な情報提供</a:t>
            </a:r>
          </a:p>
          <a:p>
            <a:pPr marL="0" indent="0">
              <a:lnSpc>
                <a:spcPct val="130000"/>
              </a:lnSpc>
              <a:buNone/>
            </a:pPr>
            <a:r>
              <a:rPr lang="ja-JP" altLang="ja-JP" sz="1600"/>
              <a:t>保護者に対し、相談支援の役割や地域の相談支援体制について継続的に情報提供することが望まれる。</a:t>
            </a:r>
          </a:p>
        </p:txBody>
      </p:sp>
      <p:sp>
        <p:nvSpPr>
          <p:cNvPr id="5" name="タイトル 5">
            <a:extLst>
              <a:ext uri="{FF2B5EF4-FFF2-40B4-BE49-F238E27FC236}">
                <a16:creationId xmlns:a16="http://schemas.microsoft.com/office/drawing/2014/main" id="{D3D7999D-D93E-D9BD-6B8E-111AF6B28901}"/>
              </a:ext>
            </a:extLst>
          </p:cNvPr>
          <p:cNvSpPr txBox="1">
            <a:spLocks/>
          </p:cNvSpPr>
          <p:nvPr/>
        </p:nvSpPr>
        <p:spPr>
          <a:xfrm>
            <a:off x="457200" y="80634"/>
            <a:ext cx="8229600" cy="504045"/>
          </a:xfrm>
          <a:prstGeom prst="rect">
            <a:avLst/>
          </a:prstGeom>
        </p:spPr>
        <p:txBody>
          <a:bodyPr vert="horz" lIns="91440" tIns="45720" rIns="91440" bIns="45720" rtlCol="0" anchor="ctr">
            <a:normAutofit/>
          </a:bodyPr>
          <a:lstStyle>
            <a:lvl1pPr algn="l" defTabSz="914400" rtl="0" eaLnBrk="1" latinLnBrk="0" hangingPunct="1">
              <a:spcBef>
                <a:spcPct val="0"/>
              </a:spcBef>
              <a:buNone/>
              <a:defRPr kumimoji="1" sz="2000" b="0" i="0" kern="1200">
                <a:solidFill>
                  <a:schemeClr val="tx1"/>
                </a:solidFill>
                <a:latin typeface="Yu Gothic Medium" panose="020B0400000000000000" pitchFamily="34" charset="-128"/>
                <a:ea typeface="Yu Gothic Medium" panose="020B0400000000000000" pitchFamily="34" charset="-128"/>
                <a:cs typeface="メイリオ" panose="020B0604030504040204" pitchFamily="50" charset="-128"/>
              </a:defRPr>
            </a:lvl1pPr>
          </a:lstStyle>
          <a:p>
            <a:r>
              <a:rPr lang="ja-JP" altLang="en-US"/>
              <a:t>児童期におけるセルフプランの留意点</a:t>
            </a:r>
          </a:p>
        </p:txBody>
      </p:sp>
    </p:spTree>
    <p:extLst>
      <p:ext uri="{BB962C8B-B14F-4D97-AF65-F5344CB8AC3E}">
        <p14:creationId xmlns:p14="http://schemas.microsoft.com/office/powerpoint/2010/main" val="2683660226"/>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9BE83-D5D0-2BBC-66FA-2BED32BCFA02}"/>
            </a:ext>
          </a:extLst>
        </p:cNvPr>
        <p:cNvGrpSpPr/>
        <p:nvPr/>
      </p:nvGrpSpPr>
      <p:grpSpPr>
        <a:xfrm>
          <a:off x="0" y="0"/>
          <a:ext cx="0" cy="0"/>
          <a:chOff x="0" y="0"/>
          <a:chExt cx="0" cy="0"/>
        </a:xfrm>
      </p:grpSpPr>
      <p:sp>
        <p:nvSpPr>
          <p:cNvPr id="6" name="タイトル 5">
            <a:extLst>
              <a:ext uri="{FF2B5EF4-FFF2-40B4-BE49-F238E27FC236}">
                <a16:creationId xmlns:a16="http://schemas.microsoft.com/office/drawing/2014/main" id="{95CEBBD4-66A0-F5E1-BA24-F71D12BE32E1}"/>
              </a:ext>
            </a:extLst>
          </p:cNvPr>
          <p:cNvSpPr>
            <a:spLocks noGrp="1"/>
          </p:cNvSpPr>
          <p:nvPr>
            <p:ph type="title"/>
          </p:nvPr>
        </p:nvSpPr>
        <p:spPr/>
        <p:txBody>
          <a:bodyPr/>
          <a:lstStyle/>
          <a:p>
            <a:r>
              <a:rPr lang="ja-JP" altLang="en-US">
                <a:solidFill>
                  <a:schemeClr val="tx1"/>
                </a:solidFill>
              </a:rPr>
              <a:t>児童期の相談支援の現状・課題</a:t>
            </a:r>
          </a:p>
        </p:txBody>
      </p:sp>
      <p:sp>
        <p:nvSpPr>
          <p:cNvPr id="3" name="コンテンツ プレースホルダー 2">
            <a:extLst>
              <a:ext uri="{FF2B5EF4-FFF2-40B4-BE49-F238E27FC236}">
                <a16:creationId xmlns:a16="http://schemas.microsoft.com/office/drawing/2014/main" id="{355CED8C-6044-CCC6-4F8F-C63DF60F4540}"/>
              </a:ext>
            </a:extLst>
          </p:cNvPr>
          <p:cNvSpPr>
            <a:spLocks noGrp="1"/>
          </p:cNvSpPr>
          <p:nvPr>
            <p:ph idx="4294967295"/>
          </p:nvPr>
        </p:nvSpPr>
        <p:spPr>
          <a:xfrm>
            <a:off x="457200" y="866715"/>
            <a:ext cx="8229600" cy="5040313"/>
          </a:xfrm>
        </p:spPr>
        <p:txBody>
          <a:bodyPr>
            <a:noAutofit/>
          </a:bodyPr>
          <a:lstStyle/>
          <a:p>
            <a:pPr lvl="0">
              <a:lnSpc>
                <a:spcPct val="130000"/>
              </a:lnSpc>
              <a:buClr>
                <a:schemeClr val="accent5"/>
              </a:buClr>
              <a:buSzPct val="90000"/>
              <a:buFont typeface="Wingdings" pitchFamily="2" charset="2"/>
              <a:buChar char="n"/>
            </a:pPr>
            <a:r>
              <a:rPr lang="ja-JP" altLang="ja-JP" sz="2000">
                <a:solidFill>
                  <a:schemeClr val="tx1"/>
                </a:solidFill>
                <a:latin typeface="Yu Gothic Medium" panose="020B0400000000000000" pitchFamily="34" charset="-128"/>
                <a:ea typeface="Yu Gothic Medium" panose="020B0400000000000000" pitchFamily="34" charset="-128"/>
              </a:rPr>
              <a:t>福祉サービスを利用するための計画作成になりやすい</a:t>
            </a:r>
          </a:p>
          <a:p>
            <a:pPr lvl="0">
              <a:lnSpc>
                <a:spcPct val="130000"/>
              </a:lnSpc>
              <a:buClr>
                <a:schemeClr val="accent5"/>
              </a:buClr>
              <a:buSzPct val="90000"/>
              <a:buFont typeface="Wingdings" pitchFamily="2" charset="2"/>
              <a:buChar char="n"/>
            </a:pPr>
            <a:r>
              <a:rPr lang="ja-JP" altLang="ja-JP" sz="2000">
                <a:solidFill>
                  <a:schemeClr val="tx1"/>
                </a:solidFill>
                <a:latin typeface="Yu Gothic Medium" panose="020B0400000000000000" pitchFamily="34" charset="-128"/>
                <a:ea typeface="Yu Gothic Medium" panose="020B0400000000000000" pitchFamily="34" charset="-128"/>
              </a:rPr>
              <a:t>子どもや家族の生活全体より、サービスの利用内容が中心になりやすい</a:t>
            </a:r>
          </a:p>
          <a:p>
            <a:pPr lvl="0">
              <a:lnSpc>
                <a:spcPct val="130000"/>
              </a:lnSpc>
              <a:buClr>
                <a:schemeClr val="accent5"/>
              </a:buClr>
              <a:buSzPct val="90000"/>
              <a:buFont typeface="Wingdings" pitchFamily="2" charset="2"/>
              <a:buChar char="n"/>
            </a:pPr>
            <a:r>
              <a:rPr lang="ja-JP" altLang="ja-JP" sz="2000">
                <a:solidFill>
                  <a:schemeClr val="tx1"/>
                </a:solidFill>
                <a:latin typeface="Yu Gothic Medium" panose="020B0400000000000000" pitchFamily="34" charset="-128"/>
                <a:ea typeface="Yu Gothic Medium" panose="020B0400000000000000" pitchFamily="34" charset="-128"/>
              </a:rPr>
              <a:t>障害児支援利用計画と個別支援計画の関係が十分に意識されていない</a:t>
            </a:r>
          </a:p>
          <a:p>
            <a:pPr lvl="0">
              <a:lnSpc>
                <a:spcPct val="130000"/>
              </a:lnSpc>
              <a:buClr>
                <a:schemeClr val="accent5"/>
              </a:buClr>
              <a:buSzPct val="90000"/>
              <a:buFont typeface="Wingdings" pitchFamily="2" charset="2"/>
              <a:buChar char="n"/>
            </a:pPr>
            <a:r>
              <a:rPr lang="ja-JP" altLang="ja-JP" sz="2000">
                <a:solidFill>
                  <a:schemeClr val="tx1"/>
                </a:solidFill>
                <a:latin typeface="Yu Gothic Medium" panose="020B0400000000000000" pitchFamily="34" charset="-128"/>
                <a:ea typeface="Yu Gothic Medium" panose="020B0400000000000000" pitchFamily="34" charset="-128"/>
              </a:rPr>
              <a:t>計画の相互交付や、支援方針の共有が形式的になりやすい</a:t>
            </a:r>
          </a:p>
          <a:p>
            <a:pPr lvl="0">
              <a:lnSpc>
                <a:spcPct val="130000"/>
              </a:lnSpc>
              <a:buClr>
                <a:schemeClr val="accent5"/>
              </a:buClr>
              <a:buSzPct val="90000"/>
              <a:buFont typeface="Wingdings" pitchFamily="2" charset="2"/>
              <a:buChar char="n"/>
            </a:pPr>
            <a:r>
              <a:rPr lang="ja-JP" altLang="ja-JP" sz="2000">
                <a:solidFill>
                  <a:schemeClr val="tx1"/>
                </a:solidFill>
                <a:latin typeface="Yu Gothic Medium" panose="020B0400000000000000" pitchFamily="34" charset="-128"/>
                <a:ea typeface="Yu Gothic Medium" panose="020B0400000000000000" pitchFamily="34" charset="-128"/>
              </a:rPr>
              <a:t>日々の支援で得られた情報が、モニタリングに十分反映されていない</a:t>
            </a:r>
          </a:p>
          <a:p>
            <a:pPr lvl="0">
              <a:lnSpc>
                <a:spcPct val="130000"/>
              </a:lnSpc>
              <a:buClr>
                <a:schemeClr val="accent5"/>
              </a:buClr>
              <a:buSzPct val="90000"/>
              <a:buFont typeface="Wingdings" pitchFamily="2" charset="2"/>
              <a:buChar char="n"/>
            </a:pPr>
            <a:r>
              <a:rPr lang="ja-JP" altLang="ja-JP" sz="2000">
                <a:solidFill>
                  <a:schemeClr val="tx1"/>
                </a:solidFill>
                <a:latin typeface="Yu Gothic Medium" panose="020B0400000000000000" pitchFamily="34" charset="-128"/>
                <a:ea typeface="Yu Gothic Medium" panose="020B0400000000000000" pitchFamily="34" charset="-128"/>
              </a:rPr>
              <a:t>子ども本人が、面接や会議、計画作成に十分参加できていない</a:t>
            </a:r>
          </a:p>
          <a:p>
            <a:pPr lvl="0">
              <a:lnSpc>
                <a:spcPct val="130000"/>
              </a:lnSpc>
              <a:buClr>
                <a:schemeClr val="accent5"/>
              </a:buClr>
              <a:buSzPct val="90000"/>
              <a:buFont typeface="Wingdings" pitchFamily="2" charset="2"/>
              <a:buChar char="n"/>
            </a:pPr>
            <a:r>
              <a:rPr lang="ja-JP" altLang="ja-JP" sz="2000">
                <a:solidFill>
                  <a:schemeClr val="tx1"/>
                </a:solidFill>
                <a:latin typeface="Yu Gothic Medium" panose="020B0400000000000000" pitchFamily="34" charset="-128"/>
                <a:ea typeface="Yu Gothic Medium" panose="020B0400000000000000" pitchFamily="34" charset="-128"/>
              </a:rPr>
              <a:t>セルフプランの場合に、関係</a:t>
            </a:r>
            <a:r>
              <a:rPr lang="ja-JP" altLang="en-US" sz="2000">
                <a:solidFill>
                  <a:schemeClr val="tx1"/>
                </a:solidFill>
                <a:latin typeface="Yu Gothic Medium" panose="020B0400000000000000" pitchFamily="34" charset="-128"/>
                <a:ea typeface="Yu Gothic Medium" panose="020B0400000000000000" pitchFamily="34" charset="-128"/>
              </a:rPr>
              <a:t>機関</a:t>
            </a:r>
            <a:r>
              <a:rPr lang="ja-JP" altLang="ja-JP" sz="2000">
                <a:solidFill>
                  <a:schemeClr val="tx1"/>
                </a:solidFill>
                <a:latin typeface="Yu Gothic Medium" panose="020B0400000000000000" pitchFamily="34" charset="-128"/>
                <a:ea typeface="Yu Gothic Medium" panose="020B0400000000000000" pitchFamily="34" charset="-128"/>
              </a:rPr>
              <a:t>をつなぐ機能が弱くなりやすい</a:t>
            </a:r>
          </a:p>
          <a:p>
            <a:pPr lvl="0">
              <a:lnSpc>
                <a:spcPct val="130000"/>
              </a:lnSpc>
              <a:buClr>
                <a:schemeClr val="accent5"/>
              </a:buClr>
              <a:buSzPct val="90000"/>
              <a:buFont typeface="Wingdings" pitchFamily="2" charset="2"/>
              <a:buChar char="n"/>
            </a:pPr>
            <a:r>
              <a:rPr lang="ja-JP" altLang="ja-JP" sz="2000">
                <a:solidFill>
                  <a:schemeClr val="tx1"/>
                </a:solidFill>
                <a:latin typeface="Yu Gothic Medium" panose="020B0400000000000000" pitchFamily="34" charset="-128"/>
                <a:ea typeface="Yu Gothic Medium" panose="020B0400000000000000" pitchFamily="34" charset="-128"/>
              </a:rPr>
              <a:t>同一法人や特定のサービス利用を前提とした計画になりやすい</a:t>
            </a:r>
          </a:p>
        </p:txBody>
      </p:sp>
    </p:spTree>
    <p:extLst>
      <p:ext uri="{BB962C8B-B14F-4D97-AF65-F5344CB8AC3E}">
        <p14:creationId xmlns:p14="http://schemas.microsoft.com/office/powerpoint/2010/main" val="2800459945"/>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5.7"/>
</p:tagLst>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B050"/>
        </a:solidFill>
        <a:ln>
          <a:noFill/>
        </a:ln>
      </a:spPr>
      <a:bodyPr rtlCol="0" anchor="ctr"/>
      <a:lstStyle>
        <a:defPPr algn="just" eaLnBrk="0" fontAlgn="base" hangingPunct="0">
          <a:spcBef>
            <a:spcPct val="0"/>
          </a:spcBef>
          <a:spcAft>
            <a:spcPct val="0"/>
          </a:spcAft>
          <a:defRPr kumimoji="0" sz="1600" b="1" dirty="0">
            <a:solidFill>
              <a:prstClr val="white"/>
            </a:solidFill>
            <a:latin typeface="Hiragino Sans W4" panose="020B0400000000000000" pitchFamily="34" charset="-128"/>
            <a:ea typeface="Hiragino Sans W4" panose="020B0400000000000000"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674B6B82DB004D46816416437228CFDA" ma:contentTypeVersion="15" ma:contentTypeDescription="新しいドキュメントを作成します。" ma:contentTypeScope="" ma:versionID="a723a85411dc36c33e4b1130281861fa">
  <xsd:schema xmlns:xsd="http://www.w3.org/2001/XMLSchema" xmlns:xs="http://www.w3.org/2001/XMLSchema" xmlns:p="http://schemas.microsoft.com/office/2006/metadata/properties" xmlns:ns2="7ba608ac-4d1c-4c85-8325-32933235d56e" xmlns:ns3="e0e86db0-997c-4cb6-bb34-f88ecb8e7e9c" targetNamespace="http://schemas.microsoft.com/office/2006/metadata/properties" ma:root="true" ma:fieldsID="d93bfe5fb9f7557c3c620d9a66b597cf" ns2:_="" ns3:_="">
    <xsd:import namespace="7ba608ac-4d1c-4c85-8325-32933235d56e"/>
    <xsd:import namespace="e0e86db0-997c-4cb6-bb34-f88ecb8e7e9c"/>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a608ac-4d1c-4c85-8325-32933235d56e"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0e86db0-997c-4cb6-bb34-f88ecb8e7e9c"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6c071f7-5b06-478e-9825-313a81a7c9c3}" ma:internalName="TaxCatchAll" ma:showField="CatchAllData" ma:web="e0e86db0-997c-4cb6-bb34-f88ecb8e7e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0e86db0-997c-4cb6-bb34-f88ecb8e7e9c" xsi:nil="true"/>
    <lcf76f155ced4ddcb4097134ff3c332f xmlns="7ba608ac-4d1c-4c85-8325-32933235d56e">
      <Terms xmlns="http://schemas.microsoft.com/office/infopath/2007/PartnerControls"/>
    </lcf76f155ced4ddcb4097134ff3c332f>
    <Owner xmlns="7ba608ac-4d1c-4c85-8325-32933235d56e">
      <UserInfo>
        <DisplayName/>
        <AccountId xsi:nil="true"/>
        <AccountType/>
      </UserInfo>
    </Owner>
  </documentManagement>
</p:properties>
</file>

<file path=customXml/itemProps1.xml><?xml version="1.0" encoding="utf-8"?>
<ds:datastoreItem xmlns:ds="http://schemas.openxmlformats.org/officeDocument/2006/customXml" ds:itemID="{50BEF7D9-050F-4BF5-AF32-BA562D9B1494}"/>
</file>

<file path=customXml/itemProps2.xml><?xml version="1.0" encoding="utf-8"?>
<ds:datastoreItem xmlns:ds="http://schemas.openxmlformats.org/officeDocument/2006/customXml" ds:itemID="{28000CA4-786B-457A-9C68-958B74F1A98D}"/>
</file>

<file path=customXml/itemProps3.xml><?xml version="1.0" encoding="utf-8"?>
<ds:datastoreItem xmlns:ds="http://schemas.openxmlformats.org/officeDocument/2006/customXml" ds:itemID="{0C6D92F8-E8FF-4382-AAE9-9499EC87CF6F}"/>
</file>

<file path=docProps/app.xml><?xml version="1.0" encoding="utf-8"?>
<Properties xmlns="http://schemas.openxmlformats.org/officeDocument/2006/extended-properties" xmlns:vt="http://schemas.openxmlformats.org/officeDocument/2006/docPropsVTypes">
  <Template/>
  <TotalTime>46503</TotalTime>
  <Words>7853</Words>
  <Application>Microsoft Macintosh PowerPoint</Application>
  <PresentationFormat>画面に合わせる (4:3)</PresentationFormat>
  <Paragraphs>704</Paragraphs>
  <Slides>58</Slides>
  <Notes>54</Notes>
  <HiddenSlides>0</HiddenSlides>
  <MMClips>0</MMClips>
  <ScaleCrop>false</ScaleCrop>
  <HeadingPairs>
    <vt:vector size="6" baseType="variant">
      <vt:variant>
        <vt:lpstr>使用されているフォント</vt:lpstr>
      </vt:variant>
      <vt:variant>
        <vt:i4>14</vt:i4>
      </vt:variant>
      <vt:variant>
        <vt:lpstr>テーマ</vt:lpstr>
      </vt:variant>
      <vt:variant>
        <vt:i4>2</vt:i4>
      </vt:variant>
      <vt:variant>
        <vt:lpstr>スライド タイトル</vt:lpstr>
      </vt:variant>
      <vt:variant>
        <vt:i4>58</vt:i4>
      </vt:variant>
    </vt:vector>
  </HeadingPairs>
  <TitlesOfParts>
    <vt:vector size="74" baseType="lpstr">
      <vt:lpstr>Hiragino Sans W4</vt:lpstr>
      <vt:lpstr>ＭＳ 明朝</vt:lpstr>
      <vt:lpstr>OpenSymbol</vt:lpstr>
      <vt:lpstr>Tsukushi A Round Gothic Regular</vt:lpstr>
      <vt:lpstr>Meiryo</vt:lpstr>
      <vt:lpstr>Meiryo</vt:lpstr>
      <vt:lpstr>Yu Gothic</vt:lpstr>
      <vt:lpstr>Yu Gothic</vt:lpstr>
      <vt:lpstr>游ゴシック Light</vt:lpstr>
      <vt:lpstr>Yu Gothic Medium</vt:lpstr>
      <vt:lpstr>Arial</vt:lpstr>
      <vt:lpstr>Calibri</vt:lpstr>
      <vt:lpstr>Segoe UI</vt:lpstr>
      <vt:lpstr>Wingdings</vt:lpstr>
      <vt:lpstr>Office ​​テーマ</vt:lpstr>
      <vt:lpstr>デザインの設定</vt:lpstr>
      <vt:lpstr>PowerPoint プレゼンテーション</vt:lpstr>
      <vt:lpstr>PowerPoint プレゼンテーション</vt:lpstr>
      <vt:lpstr>目次</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児童期の相談支援の現状・課題</vt:lpstr>
      <vt:lpstr>PowerPoint プレゼンテーション</vt:lpstr>
      <vt:lpstr>児童期の相談支援が目指すもの </vt:lpstr>
      <vt:lpstr>児童期の相談支援が目指すもの </vt:lpstr>
      <vt:lpstr>障害児の前に一人の子どもとして、全体像を捉える</vt:lpstr>
      <vt:lpstr>子どもの権利条約における４つの一般原則</vt:lpstr>
      <vt:lpstr>子どもの意思形成を支える</vt:lpstr>
      <vt:lpstr>子どもの意思表出と意見形成・表明を支える</vt:lpstr>
      <vt:lpstr>子どもの意思・意見をを支援につなげる　〜意見実現と最善の利益の優先考慮〜</vt:lpstr>
      <vt:lpstr>PowerPoint プレゼンテーション</vt:lpstr>
      <vt:lpstr>子どもと家族の生活を捉える視点 ― ICFと3つのモデル ― </vt:lpstr>
      <vt:lpstr>PowerPoint プレゼンテーション</vt:lpstr>
      <vt:lpstr>PowerPoint プレゼンテーション</vt:lpstr>
      <vt:lpstr>保護者の願いの背景にある思いを丁寧に捉える</vt:lpstr>
      <vt:lpstr>PowerPoint プレゼンテーション</vt:lpstr>
      <vt:lpstr>PowerPoint プレゼンテーション</vt:lpstr>
      <vt:lpstr>PowerPoint プレゼンテーション</vt:lpstr>
      <vt:lpstr>利用計画作成で大切にしたい視点</vt:lpstr>
      <vt:lpstr>PowerPoint プレゼンテーション</vt:lpstr>
      <vt:lpstr>アセスメントは生活全体を理解するプロセス</vt:lpstr>
      <vt:lpstr>子どもの意思と家族の意向を分けて確認する</vt:lpstr>
      <vt:lpstr>複数の生活場面から事実を集める</vt:lpstr>
      <vt:lpstr>事実を整理し、仮説として見立てる</vt:lpstr>
      <vt:lpstr>総合的な援助方針から目標へつなぐ</vt:lpstr>
      <vt:lpstr>利用計画を地域生活につなげる</vt:lpstr>
      <vt:lpstr>モニタリングで計画を更新する</vt:lpstr>
      <vt:lpstr>PowerPoint プレゼンテーション</vt:lpstr>
      <vt:lpstr>PowerPoint プレゼンテーション</vt:lpstr>
      <vt:lpstr>PowerPoint プレゼンテーション</vt:lpstr>
      <vt:lpstr>３つの支援と役割の比重 　</vt:lpstr>
      <vt:lpstr>発達支援の比重の変化 　</vt:lpstr>
      <vt:lpstr>PowerPoint プレゼンテーション</vt:lpstr>
      <vt:lpstr>相談支援専門員は、家全体の『基本設計』を考える</vt:lpstr>
      <vt:lpstr>児童発達支援管理責任者は、各部屋の『詳細設計』を担う</vt:lpstr>
      <vt:lpstr>両者の役割と視点の比較</vt:lpstr>
      <vt:lpstr>基本設計と詳細設計は『双方向』に影響する</vt:lpstr>
      <vt:lpstr>PowerPoint プレゼンテーション</vt:lpstr>
      <vt:lpstr>PowerPoint プレゼンテーション</vt:lpstr>
      <vt:lpstr>PowerPoint プレゼンテーション</vt:lpstr>
      <vt:lpstr>“自立活動”と“５領域”にみる共通する視点</vt:lpstr>
      <vt:lpstr>セルフプランでも事業所間連携を確保する</vt:lpstr>
      <vt:lpstr>PowerPoint プレゼンテーション</vt:lpstr>
      <vt:lpstr>PowerPoint プレゼンテーション</vt:lpstr>
      <vt:lpstr>サービス担当者会議の３つの目的</vt:lpstr>
      <vt:lpstr>サービス担当者会議の基本的な進め方</vt:lpstr>
      <vt:lpstr>本人参加の基本　〜子どもの意思を尊重し、本人中心のチーム支援へ〜</vt:lpstr>
      <vt:lpstr>見え方・捉え方の違い</vt:lpstr>
      <vt:lpstr>まとめ　〜児童期における相談支援が目指す方向性〜</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nozaki</dc:creator>
  <cp:lastModifiedBy>Akihiro Nozaki</cp:lastModifiedBy>
  <cp:revision>3189</cp:revision>
  <cp:lastPrinted>2026-08-13T10:31:46Z</cp:lastPrinted>
  <dcterms:created xsi:type="dcterms:W3CDTF">2019-04-28T10:47:16Z</dcterms:created>
  <dcterms:modified xsi:type="dcterms:W3CDTF">2026-08-18T04:53:06Z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0x010100674B6B82DB004D46816416437228CFDA</vt:lpwstr>
  </property>
  <property fmtid="{D5CDD505-2E9C-101B-9397-08002B2CF9AE}" pid="3" name="MediaServiceImageTags">
    <vt:lpwstr/>
  </property>
</Properties>
</file>