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57"/>
  </p:notesMasterIdLst>
  <p:handoutMasterIdLst>
    <p:handoutMasterId r:id="rId58"/>
  </p:handoutMasterIdLst>
  <p:sldIdLst>
    <p:sldId id="2940" r:id="rId6"/>
    <p:sldId id="2870" r:id="rId7"/>
    <p:sldId id="1326" r:id="rId8"/>
    <p:sldId id="1003" r:id="rId9"/>
    <p:sldId id="5290" r:id="rId10"/>
    <p:sldId id="5275" r:id="rId11"/>
    <p:sldId id="5301" r:id="rId12"/>
    <p:sldId id="2936" r:id="rId13"/>
    <p:sldId id="5293" r:id="rId14"/>
    <p:sldId id="5277" r:id="rId15"/>
    <p:sldId id="5294" r:id="rId16"/>
    <p:sldId id="5299" r:id="rId17"/>
    <p:sldId id="5291" r:id="rId18"/>
    <p:sldId id="5295" r:id="rId19"/>
    <p:sldId id="5281" r:id="rId20"/>
    <p:sldId id="5285" r:id="rId21"/>
    <p:sldId id="5282" r:id="rId22"/>
    <p:sldId id="5278" r:id="rId23"/>
    <p:sldId id="5283" r:id="rId24"/>
    <p:sldId id="5296" r:id="rId25"/>
    <p:sldId id="5284" r:id="rId26"/>
    <p:sldId id="2937" r:id="rId27"/>
    <p:sldId id="5292" r:id="rId28"/>
    <p:sldId id="5315" r:id="rId29"/>
    <p:sldId id="5316" r:id="rId30"/>
    <p:sldId id="5322" r:id="rId31"/>
    <p:sldId id="5298" r:id="rId32"/>
    <p:sldId id="5297" r:id="rId33"/>
    <p:sldId id="5279" r:id="rId34"/>
    <p:sldId id="5305" r:id="rId35"/>
    <p:sldId id="5304" r:id="rId36"/>
    <p:sldId id="358" r:id="rId37"/>
    <p:sldId id="348" r:id="rId38"/>
    <p:sldId id="357" r:id="rId39"/>
    <p:sldId id="5306" r:id="rId40"/>
    <p:sldId id="5307" r:id="rId41"/>
    <p:sldId id="5308" r:id="rId42"/>
    <p:sldId id="5309" r:id="rId43"/>
    <p:sldId id="5310" r:id="rId44"/>
    <p:sldId id="2938" r:id="rId45"/>
    <p:sldId id="5312" r:id="rId46"/>
    <p:sldId id="5313" r:id="rId47"/>
    <p:sldId id="5311" r:id="rId48"/>
    <p:sldId id="5317" r:id="rId49"/>
    <p:sldId id="5280" r:id="rId50"/>
    <p:sldId id="5314" r:id="rId51"/>
    <p:sldId id="2939" r:id="rId52"/>
    <p:sldId id="5318" r:id="rId53"/>
    <p:sldId id="5319" r:id="rId54"/>
    <p:sldId id="5321" r:id="rId55"/>
    <p:sldId id="5320" r:id="rId56"/>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kihiro Nozaki" initials="AN" lastIdx="1" clrIdx="0">
    <p:extLst>
      <p:ext uri="{19B8F6BF-5375-455C-9EA6-DF929625EA0E}">
        <p15:presenceInfo xmlns:p15="http://schemas.microsoft.com/office/powerpoint/2012/main" userId="84db9f2e3271810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443B"/>
    <a:srgbClr val="F98D8B"/>
    <a:srgbClr val="FFF4E3"/>
    <a:srgbClr val="FFF2E0"/>
    <a:srgbClr val="FFEFDE"/>
    <a:srgbClr val="F8F0EC"/>
    <a:srgbClr val="F8FAE1"/>
    <a:srgbClr val="FAF3ED"/>
    <a:srgbClr val="FBF7E6"/>
    <a:srgbClr val="FCF6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580587-FC9A-4F28-A4EF-E2F4C5C2BA12}" v="2" dt="2026-08-30T11:20:02.77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55" autoAdjust="0"/>
    <p:restoredTop sz="96076" autoAdjust="0"/>
  </p:normalViewPr>
  <p:slideViewPr>
    <p:cSldViewPr>
      <p:cViewPr varScale="1">
        <p:scale>
          <a:sx n="166" d="100"/>
          <a:sy n="166" d="100"/>
        </p:scale>
        <p:origin x="2100" y="120"/>
      </p:cViewPr>
      <p:guideLst>
        <p:guide orient="horz" pos="2160"/>
        <p:guide pos="2880"/>
      </p:guideLst>
    </p:cSldViewPr>
  </p:slideViewPr>
  <p:outlineViewPr>
    <p:cViewPr>
      <p:scale>
        <a:sx n="33" d="100"/>
        <a:sy n="33" d="100"/>
      </p:scale>
      <p:origin x="0" y="5436"/>
    </p:cViewPr>
  </p:outlineViewPr>
  <p:notesTextViewPr>
    <p:cViewPr>
      <p:scale>
        <a:sx n="120" d="100"/>
        <a:sy n="120" d="100"/>
      </p:scale>
      <p:origin x="0" y="0"/>
    </p:cViewPr>
  </p:notesTextViewPr>
  <p:sorterViewPr>
    <p:cViewPr>
      <p:scale>
        <a:sx n="100" d="100"/>
        <a:sy n="100" d="100"/>
      </p:scale>
      <p:origin x="0" y="0"/>
    </p:cViewPr>
  </p:sorterViewPr>
  <p:notesViewPr>
    <p:cSldViewPr>
      <p:cViewPr>
        <p:scale>
          <a:sx n="136" d="100"/>
          <a:sy n="136" d="100"/>
        </p:scale>
        <p:origin x="1672" y="-22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川 陽(ogawa-akira.nc1)" userId="0dd7f0e8-0e10-4381-b784-637bfcd8f7bc" providerId="ADAL" clId="{D79025F3-ED63-40B0-8822-FEFF5DFAB6CA}"/>
    <pc:docChg chg="modSld">
      <pc:chgData name="小川 陽(ogawa-akira.nc1)" userId="0dd7f0e8-0e10-4381-b784-637bfcd8f7bc" providerId="ADAL" clId="{D79025F3-ED63-40B0-8822-FEFF5DFAB6CA}" dt="2026-08-30T11:22:56.691" v="6" actId="20577"/>
      <pc:docMkLst>
        <pc:docMk/>
      </pc:docMkLst>
      <pc:sldChg chg="modSp mod">
        <pc:chgData name="小川 陽(ogawa-akira.nc1)" userId="0dd7f0e8-0e10-4381-b784-637bfcd8f7bc" providerId="ADAL" clId="{D79025F3-ED63-40B0-8822-FEFF5DFAB6CA}" dt="2026-08-30T11:22:56.691" v="6" actId="20577"/>
        <pc:sldMkLst>
          <pc:docMk/>
          <pc:sldMk cId="0" sldId="358"/>
        </pc:sldMkLst>
        <pc:spChg chg="mod">
          <ac:chgData name="小川 陽(ogawa-akira.nc1)" userId="0dd7f0e8-0e10-4381-b784-637bfcd8f7bc" providerId="ADAL" clId="{D79025F3-ED63-40B0-8822-FEFF5DFAB6CA}" dt="2026-08-30T11:20:02.773" v="5"/>
          <ac:spMkLst>
            <pc:docMk/>
            <pc:sldMk cId="0" sldId="358"/>
            <ac:spMk id="14" creationId="{236DC4A1-2C8D-46EC-4576-C5466C1E490F}"/>
          </ac:spMkLst>
        </pc:spChg>
        <pc:spChg chg="mod">
          <ac:chgData name="小川 陽(ogawa-akira.nc1)" userId="0dd7f0e8-0e10-4381-b784-637bfcd8f7bc" providerId="ADAL" clId="{D79025F3-ED63-40B0-8822-FEFF5DFAB6CA}" dt="2026-08-30T11:22:56.691" v="6" actId="20577"/>
          <ac:spMkLst>
            <pc:docMk/>
            <pc:sldMk cId="0" sldId="358"/>
            <ac:spMk id="17" creationId="{C96F275D-83EF-893D-8FE2-8C7621E51E24}"/>
          </ac:spMkLst>
        </pc:spChg>
      </pc:sldChg>
      <pc:sldChg chg="modSp mod">
        <pc:chgData name="小川 陽(ogawa-akira.nc1)" userId="0dd7f0e8-0e10-4381-b784-637bfcd8f7bc" providerId="ADAL" clId="{D79025F3-ED63-40B0-8822-FEFF5DFAB6CA}" dt="2026-08-30T11:19:24.690" v="0" actId="20577"/>
        <pc:sldMkLst>
          <pc:docMk/>
          <pc:sldMk cId="2219584758" sldId="5284"/>
        </pc:sldMkLst>
        <pc:spChg chg="mod">
          <ac:chgData name="小川 陽(ogawa-akira.nc1)" userId="0dd7f0e8-0e10-4381-b784-637bfcd8f7bc" providerId="ADAL" clId="{D79025F3-ED63-40B0-8822-FEFF5DFAB6CA}" dt="2026-08-30T11:19:24.690" v="0" actId="20577"/>
          <ac:spMkLst>
            <pc:docMk/>
            <pc:sldMk cId="2219584758" sldId="5284"/>
            <ac:spMk id="16" creationId="{6F2439AE-B00E-8682-6B80-DBAAC4F7696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5659" cy="496332"/>
          </a:xfrm>
          <a:prstGeom prst="rect">
            <a:avLst/>
          </a:prstGeom>
        </p:spPr>
        <p:txBody>
          <a:bodyPr vert="horz" lIns="95552" tIns="47777" rIns="95552" bIns="47777"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3850443" y="2"/>
            <a:ext cx="2945659" cy="496332"/>
          </a:xfrm>
          <a:prstGeom prst="rect">
            <a:avLst/>
          </a:prstGeom>
        </p:spPr>
        <p:txBody>
          <a:bodyPr vert="horz" lIns="95552" tIns="47777" rIns="95552" bIns="47777" rtlCol="0"/>
          <a:lstStyle>
            <a:lvl1pPr algn="r">
              <a:defRPr sz="1300"/>
            </a:lvl1pPr>
          </a:lstStyle>
          <a:p>
            <a:fld id="{0632950A-C172-406D-98B8-2A5170C303D1}" type="datetimeFigureOut">
              <a:rPr kumimoji="1" lang="ja-JP" altLang="en-US" smtClean="0"/>
              <a:t>2026/8/30</a:t>
            </a:fld>
            <a:endParaRPr kumimoji="1" lang="ja-JP" altLang="en-US"/>
          </a:p>
        </p:txBody>
      </p:sp>
      <p:sp>
        <p:nvSpPr>
          <p:cNvPr id="4" name="フッター プレースホルダー 3"/>
          <p:cNvSpPr>
            <a:spLocks noGrp="1"/>
          </p:cNvSpPr>
          <p:nvPr>
            <p:ph type="ftr" sz="quarter" idx="2"/>
          </p:nvPr>
        </p:nvSpPr>
        <p:spPr>
          <a:xfrm>
            <a:off x="0" y="9428585"/>
            <a:ext cx="2945659" cy="496332"/>
          </a:xfrm>
          <a:prstGeom prst="rect">
            <a:avLst/>
          </a:prstGeom>
        </p:spPr>
        <p:txBody>
          <a:bodyPr vert="horz" lIns="95552" tIns="47777" rIns="95552" bIns="47777"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3850443" y="9428585"/>
            <a:ext cx="2945659" cy="496332"/>
          </a:xfrm>
          <a:prstGeom prst="rect">
            <a:avLst/>
          </a:prstGeom>
        </p:spPr>
        <p:txBody>
          <a:bodyPr vert="horz" lIns="95552" tIns="47777" rIns="95552" bIns="47777" rtlCol="0" anchor="b"/>
          <a:lstStyle>
            <a:lvl1pPr algn="r">
              <a:defRPr sz="1300"/>
            </a:lvl1pPr>
          </a:lstStyle>
          <a:p>
            <a:fld id="{5947801C-900A-4A46-92C8-F8862300DE6F}" type="slidenum">
              <a:rPr kumimoji="1" lang="ja-JP" altLang="en-US" smtClean="0"/>
              <a:t>‹#›</a:t>
            </a:fld>
            <a:endParaRPr kumimoji="1" lang="ja-JP" altLang="en-US"/>
          </a:p>
        </p:txBody>
      </p:sp>
    </p:spTree>
    <p:extLst>
      <p:ext uri="{BB962C8B-B14F-4D97-AF65-F5344CB8AC3E}">
        <p14:creationId xmlns:p14="http://schemas.microsoft.com/office/powerpoint/2010/main" val="257623919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5659" cy="496332"/>
          </a:xfrm>
          <a:prstGeom prst="rect">
            <a:avLst/>
          </a:prstGeom>
        </p:spPr>
        <p:txBody>
          <a:bodyPr vert="horz" lIns="95552" tIns="47777" rIns="95552" bIns="47777" rtlCol="0"/>
          <a:lstStyle>
            <a:lvl1pPr algn="l">
              <a:defRPr sz="1300"/>
            </a:lvl1pPr>
          </a:lstStyle>
          <a:p>
            <a:endParaRPr kumimoji="1" lang="ja-JP" altLang="en-US"/>
          </a:p>
        </p:txBody>
      </p:sp>
      <p:sp>
        <p:nvSpPr>
          <p:cNvPr id="3" name="日付プレースホルダー 2"/>
          <p:cNvSpPr>
            <a:spLocks noGrp="1"/>
          </p:cNvSpPr>
          <p:nvPr>
            <p:ph type="dt" idx="1"/>
          </p:nvPr>
        </p:nvSpPr>
        <p:spPr>
          <a:xfrm>
            <a:off x="3850443" y="2"/>
            <a:ext cx="2945659" cy="496332"/>
          </a:xfrm>
          <a:prstGeom prst="rect">
            <a:avLst/>
          </a:prstGeom>
        </p:spPr>
        <p:txBody>
          <a:bodyPr vert="horz" lIns="95552" tIns="47777" rIns="95552" bIns="47777" rtlCol="0"/>
          <a:lstStyle>
            <a:lvl1pPr algn="r">
              <a:defRPr sz="1300"/>
            </a:lvl1pPr>
          </a:lstStyle>
          <a:p>
            <a:fld id="{1A01D59D-E55F-4E89-9125-197F54BF4ABF}" type="datetimeFigureOut">
              <a:rPr kumimoji="1" lang="ja-JP" altLang="en-US" smtClean="0"/>
              <a:t>2026/8/30</a:t>
            </a:fld>
            <a:endParaRPr kumimoji="1" lang="ja-JP" altLang="en-US"/>
          </a:p>
        </p:txBody>
      </p:sp>
      <p:sp>
        <p:nvSpPr>
          <p:cNvPr id="4" name="スライド イメージ プレースホルダー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552" tIns="47777" rIns="95552" bIns="47777" rtlCol="0" anchor="ctr"/>
          <a:lstStyle/>
          <a:p>
            <a:endParaRPr lang="ja-JP" altLang="en-US"/>
          </a:p>
        </p:txBody>
      </p:sp>
      <p:sp>
        <p:nvSpPr>
          <p:cNvPr id="5" name="ノート プレースホルダー 4"/>
          <p:cNvSpPr>
            <a:spLocks noGrp="1"/>
          </p:cNvSpPr>
          <p:nvPr>
            <p:ph type="body" sz="quarter" idx="3"/>
          </p:nvPr>
        </p:nvSpPr>
        <p:spPr>
          <a:xfrm>
            <a:off x="679768" y="4715153"/>
            <a:ext cx="5438140" cy="4466987"/>
          </a:xfrm>
          <a:prstGeom prst="rect">
            <a:avLst/>
          </a:prstGeom>
        </p:spPr>
        <p:txBody>
          <a:bodyPr vert="horz" lIns="95552" tIns="47777" rIns="95552" bIns="4777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5"/>
            <a:ext cx="2945659" cy="496332"/>
          </a:xfrm>
          <a:prstGeom prst="rect">
            <a:avLst/>
          </a:prstGeom>
        </p:spPr>
        <p:txBody>
          <a:bodyPr vert="horz" lIns="95552" tIns="47777" rIns="95552" bIns="47777"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50443" y="9428585"/>
            <a:ext cx="2945659" cy="496332"/>
          </a:xfrm>
          <a:prstGeom prst="rect">
            <a:avLst/>
          </a:prstGeom>
        </p:spPr>
        <p:txBody>
          <a:bodyPr vert="horz" lIns="95552" tIns="47777" rIns="95552" bIns="47777" rtlCol="0" anchor="b"/>
          <a:lstStyle>
            <a:lvl1pPr algn="r">
              <a:defRPr sz="1300"/>
            </a:lvl1pPr>
          </a:lstStyle>
          <a:p>
            <a:fld id="{DD1510EF-8C4E-48BB-8CF6-51BFDDFFFB49}" type="slidenum">
              <a:rPr kumimoji="1" lang="ja-JP" altLang="en-US" smtClean="0"/>
              <a:t>‹#›</a:t>
            </a:fld>
            <a:endParaRPr kumimoji="1" lang="ja-JP" altLang="en-US"/>
          </a:p>
        </p:txBody>
      </p:sp>
    </p:spTree>
    <p:extLst>
      <p:ext uri="{BB962C8B-B14F-4D97-AF65-F5344CB8AC3E}">
        <p14:creationId xmlns:p14="http://schemas.microsoft.com/office/powerpoint/2010/main" val="192560241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本演習は、障害児支援利用計画と個別支援計画の関係を、事例と模擬支援会議を通して体験的に学ぶ科目。</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『初期的な対応』は、子ども・家族との関係づくりから支援チームの立ち上げまでを含む過程として扱う。</a:t>
            </a:r>
          </a:p>
          <a:p>
            <a:pPr lvl="0"/>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1</a:t>
            </a:fld>
            <a:endParaRPr kumimoji="1" lang="ja-JP" altLang="en-US"/>
          </a:p>
        </p:txBody>
      </p:sp>
    </p:spTree>
    <p:extLst>
      <p:ext uri="{BB962C8B-B14F-4D97-AF65-F5344CB8AC3E}">
        <p14:creationId xmlns:p14="http://schemas.microsoft.com/office/powerpoint/2010/main" val="743984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155DE-8673-3931-0D3A-6F0FFFA6F1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0937B13-2472-F2A7-4E52-28A96D159F6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257809-2055-3568-ED3B-B0AA54FF07AF}"/>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041183F1-68B9-0BF1-C105-217C197C6F2F}"/>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694574D-D5D1-668C-568A-A1595F153ABD}"/>
              </a:ext>
            </a:extLst>
          </p:cNvPr>
          <p:cNvSpPr>
            <a:spLocks noGrp="1"/>
          </p:cNvSpPr>
          <p:nvPr>
            <p:ph type="sldNum" sz="quarter" idx="5"/>
          </p:nvPr>
        </p:nvSpPr>
        <p:spPr/>
        <p:txBody>
          <a:bodyPr/>
          <a:lstStyle/>
          <a:p>
            <a:fld id="{DD1510EF-8C4E-48BB-8CF6-51BFDDFFFB49}" type="slidenum">
              <a:rPr kumimoji="1" lang="ja-JP" altLang="en-US" smtClean="0"/>
              <a:t>10</a:t>
            </a:fld>
            <a:endParaRPr kumimoji="1" lang="ja-JP" altLang="en-US"/>
          </a:p>
        </p:txBody>
      </p:sp>
    </p:spTree>
    <p:extLst>
      <p:ext uri="{BB962C8B-B14F-4D97-AF65-F5344CB8AC3E}">
        <p14:creationId xmlns:p14="http://schemas.microsoft.com/office/powerpoint/2010/main" val="386865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0F535-DA88-3CDA-BBE3-F78DAE3367A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0CE0051-A801-3BB6-2814-F0C42C675D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8D29C52-F3E5-25A4-51C4-64A2E860C7B7}"/>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就学という移行期に、本人の期待、家族の不安、放課後の生活ニーズが重なっている事例。</a:t>
            </a:r>
          </a:p>
          <a:p>
            <a:endParaRPr kumimoji="1" lang="ja-JP" altLang="en-US"/>
          </a:p>
        </p:txBody>
      </p:sp>
      <p:sp>
        <p:nvSpPr>
          <p:cNvPr id="4" name="フッター プレースホルダー 3">
            <a:extLst>
              <a:ext uri="{FF2B5EF4-FFF2-40B4-BE49-F238E27FC236}">
                <a16:creationId xmlns:a16="http://schemas.microsoft.com/office/drawing/2014/main" id="{E3C8D202-6DD1-57F6-8511-436FF137583F}"/>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F876733-1E47-8A18-DC8F-F6496F84C424}"/>
              </a:ext>
            </a:extLst>
          </p:cNvPr>
          <p:cNvSpPr>
            <a:spLocks noGrp="1"/>
          </p:cNvSpPr>
          <p:nvPr>
            <p:ph type="sldNum" sz="quarter" idx="5"/>
          </p:nvPr>
        </p:nvSpPr>
        <p:spPr/>
        <p:txBody>
          <a:bodyPr/>
          <a:lstStyle/>
          <a:p>
            <a:fld id="{DD1510EF-8C4E-48BB-8CF6-51BFDDFFFB49}" type="slidenum">
              <a:rPr kumimoji="1" lang="ja-JP" altLang="en-US" smtClean="0"/>
              <a:t>11</a:t>
            </a:fld>
            <a:endParaRPr kumimoji="1" lang="ja-JP" altLang="en-US"/>
          </a:p>
        </p:txBody>
      </p:sp>
    </p:spTree>
    <p:extLst>
      <p:ext uri="{BB962C8B-B14F-4D97-AF65-F5344CB8AC3E}">
        <p14:creationId xmlns:p14="http://schemas.microsoft.com/office/powerpoint/2010/main" val="1960964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B6851-7CB7-16BF-6CD5-4A968901D16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BB804D-2681-8516-C479-FE4215B4C55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BA576BB-9CC0-CEAB-05DB-E1C7689159B5}"/>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0C9259E7-3D09-F47F-363D-5C85FAB04857}"/>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AF5A746-8F48-FB9F-5D96-67B6C1781036}"/>
              </a:ext>
            </a:extLst>
          </p:cNvPr>
          <p:cNvSpPr>
            <a:spLocks noGrp="1"/>
          </p:cNvSpPr>
          <p:nvPr>
            <p:ph type="sldNum" sz="quarter" idx="5"/>
          </p:nvPr>
        </p:nvSpPr>
        <p:spPr/>
        <p:txBody>
          <a:bodyPr/>
          <a:lstStyle/>
          <a:p>
            <a:fld id="{DD1510EF-8C4E-48BB-8CF6-51BFDDFFFB49}" type="slidenum">
              <a:rPr kumimoji="1" lang="ja-JP" altLang="en-US" smtClean="0"/>
              <a:t>12</a:t>
            </a:fld>
            <a:endParaRPr kumimoji="1" lang="ja-JP" altLang="en-US"/>
          </a:p>
        </p:txBody>
      </p:sp>
    </p:spTree>
    <p:extLst>
      <p:ext uri="{BB962C8B-B14F-4D97-AF65-F5344CB8AC3E}">
        <p14:creationId xmlns:p14="http://schemas.microsoft.com/office/powerpoint/2010/main" val="2665557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07187-62C3-3E71-3AF4-F4C28FB52D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CB9A26B-F6A1-844A-7734-8216970983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69D167-4212-F7F6-9AC0-2559A6EC8340}"/>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64DF1D7A-1640-8D25-9B63-9B55DA4F3D9C}"/>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974910A-5774-3F1A-8E8D-11522D9672F3}"/>
              </a:ext>
            </a:extLst>
          </p:cNvPr>
          <p:cNvSpPr>
            <a:spLocks noGrp="1"/>
          </p:cNvSpPr>
          <p:nvPr>
            <p:ph type="sldNum" sz="quarter" idx="5"/>
          </p:nvPr>
        </p:nvSpPr>
        <p:spPr/>
        <p:txBody>
          <a:bodyPr/>
          <a:lstStyle/>
          <a:p>
            <a:fld id="{DD1510EF-8C4E-48BB-8CF6-51BFDDFFFB49}" type="slidenum">
              <a:rPr kumimoji="1" lang="ja-JP" altLang="en-US" smtClean="0"/>
              <a:t>13</a:t>
            </a:fld>
            <a:endParaRPr kumimoji="1" lang="ja-JP" altLang="en-US"/>
          </a:p>
        </p:txBody>
      </p:sp>
    </p:spTree>
    <p:extLst>
      <p:ext uri="{BB962C8B-B14F-4D97-AF65-F5344CB8AC3E}">
        <p14:creationId xmlns:p14="http://schemas.microsoft.com/office/powerpoint/2010/main" val="1893224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BC0C-2EEA-EB65-7DDE-2E8C69A95E7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244901-31D5-8755-AF44-BD65C2FA604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6E10C4B-D5DF-C1B1-AECB-DA138E1543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a:p>
        </p:txBody>
      </p:sp>
      <p:sp>
        <p:nvSpPr>
          <p:cNvPr id="4" name="フッター プレースホルダー 3">
            <a:extLst>
              <a:ext uri="{FF2B5EF4-FFF2-40B4-BE49-F238E27FC236}">
                <a16:creationId xmlns:a16="http://schemas.microsoft.com/office/drawing/2014/main" id="{F354D9DF-FF50-65D5-DAFF-56A24C0840F4}"/>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981607F-7C18-4ED0-AC70-C65FBFC6E5AF}"/>
              </a:ext>
            </a:extLst>
          </p:cNvPr>
          <p:cNvSpPr>
            <a:spLocks noGrp="1"/>
          </p:cNvSpPr>
          <p:nvPr>
            <p:ph type="sldNum" sz="quarter" idx="5"/>
          </p:nvPr>
        </p:nvSpPr>
        <p:spPr/>
        <p:txBody>
          <a:bodyPr/>
          <a:lstStyle/>
          <a:p>
            <a:fld id="{DD1510EF-8C4E-48BB-8CF6-51BFDDFFFB49}" type="slidenum">
              <a:rPr kumimoji="1" lang="ja-JP" altLang="en-US" smtClean="0"/>
              <a:t>14</a:t>
            </a:fld>
            <a:endParaRPr kumimoji="1" lang="ja-JP" altLang="en-US"/>
          </a:p>
        </p:txBody>
      </p:sp>
    </p:spTree>
    <p:extLst>
      <p:ext uri="{BB962C8B-B14F-4D97-AF65-F5344CB8AC3E}">
        <p14:creationId xmlns:p14="http://schemas.microsoft.com/office/powerpoint/2010/main" val="3646977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94D6A-7584-709B-AF05-863A42ECAC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E988817-A883-A406-CF17-A21D0CB3D3E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6308B83-7121-EBFA-ED39-49FFBBF9945D}"/>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AE90D059-A34E-9B99-489C-149D381FBC9B}"/>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B41EAE8-2D96-4C85-09E2-C1CB4D789D70}"/>
              </a:ext>
            </a:extLst>
          </p:cNvPr>
          <p:cNvSpPr>
            <a:spLocks noGrp="1"/>
          </p:cNvSpPr>
          <p:nvPr>
            <p:ph type="sldNum" sz="quarter" idx="5"/>
          </p:nvPr>
        </p:nvSpPr>
        <p:spPr/>
        <p:txBody>
          <a:bodyPr/>
          <a:lstStyle/>
          <a:p>
            <a:fld id="{DD1510EF-8C4E-48BB-8CF6-51BFDDFFFB49}" type="slidenum">
              <a:rPr kumimoji="1" lang="ja-JP" altLang="en-US" smtClean="0"/>
              <a:t>15</a:t>
            </a:fld>
            <a:endParaRPr kumimoji="1" lang="ja-JP" altLang="en-US"/>
          </a:p>
        </p:txBody>
      </p:sp>
    </p:spTree>
    <p:extLst>
      <p:ext uri="{BB962C8B-B14F-4D97-AF65-F5344CB8AC3E}">
        <p14:creationId xmlns:p14="http://schemas.microsoft.com/office/powerpoint/2010/main" val="4064386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D7C15-5AFA-59A6-6BBC-77912F9B29A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107F6B5-1407-500F-684E-0C0F4ABA770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7D5B93A-7345-1C51-55F4-6708FCA88856}"/>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4AE213D9-06D4-45F1-6671-A54DC74715E4}"/>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A93D365-9DBA-3A0B-A25D-B5697A5D4479}"/>
              </a:ext>
            </a:extLst>
          </p:cNvPr>
          <p:cNvSpPr>
            <a:spLocks noGrp="1"/>
          </p:cNvSpPr>
          <p:nvPr>
            <p:ph type="sldNum" sz="quarter" idx="5"/>
          </p:nvPr>
        </p:nvSpPr>
        <p:spPr/>
        <p:txBody>
          <a:bodyPr/>
          <a:lstStyle/>
          <a:p>
            <a:fld id="{DD1510EF-8C4E-48BB-8CF6-51BFDDFFFB49}" type="slidenum">
              <a:rPr kumimoji="1" lang="ja-JP" altLang="en-US" smtClean="0"/>
              <a:t>16</a:t>
            </a:fld>
            <a:endParaRPr kumimoji="1" lang="ja-JP" altLang="en-US"/>
          </a:p>
        </p:txBody>
      </p:sp>
    </p:spTree>
    <p:extLst>
      <p:ext uri="{BB962C8B-B14F-4D97-AF65-F5344CB8AC3E}">
        <p14:creationId xmlns:p14="http://schemas.microsoft.com/office/powerpoint/2010/main" val="3658003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CA843-E316-BD9C-706A-A404755C781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497BEF-4F85-D991-0CBD-2E43D72279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93FDC1D-238F-7772-F35E-B831D8B62696}"/>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7C27BEE0-5043-FFC4-35A9-45C54E24D37A}"/>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36A5096-A1B4-7FD7-71B5-33C4DC5A1633}"/>
              </a:ext>
            </a:extLst>
          </p:cNvPr>
          <p:cNvSpPr>
            <a:spLocks noGrp="1"/>
          </p:cNvSpPr>
          <p:nvPr>
            <p:ph type="sldNum" sz="quarter" idx="5"/>
          </p:nvPr>
        </p:nvSpPr>
        <p:spPr/>
        <p:txBody>
          <a:bodyPr/>
          <a:lstStyle/>
          <a:p>
            <a:fld id="{DD1510EF-8C4E-48BB-8CF6-51BFDDFFFB49}" type="slidenum">
              <a:rPr kumimoji="1" lang="ja-JP" altLang="en-US" smtClean="0"/>
              <a:t>17</a:t>
            </a:fld>
            <a:endParaRPr kumimoji="1" lang="ja-JP" altLang="en-US"/>
          </a:p>
        </p:txBody>
      </p:sp>
    </p:spTree>
    <p:extLst>
      <p:ext uri="{BB962C8B-B14F-4D97-AF65-F5344CB8AC3E}">
        <p14:creationId xmlns:p14="http://schemas.microsoft.com/office/powerpoint/2010/main" val="669192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BEE41-E787-476D-01B4-45AC5FFAB99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7AEE199-F71F-D1CB-63A0-ED4ECE293B0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35A911B-0F62-E19D-8AAE-2FB291FDF048}"/>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B8915D8D-3BED-9731-4926-8B5E845170AF}"/>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995AFE6-1859-9456-FC72-721FC2DC8E40}"/>
              </a:ext>
            </a:extLst>
          </p:cNvPr>
          <p:cNvSpPr>
            <a:spLocks noGrp="1"/>
          </p:cNvSpPr>
          <p:nvPr>
            <p:ph type="sldNum" sz="quarter" idx="5"/>
          </p:nvPr>
        </p:nvSpPr>
        <p:spPr/>
        <p:txBody>
          <a:bodyPr/>
          <a:lstStyle/>
          <a:p>
            <a:fld id="{DD1510EF-8C4E-48BB-8CF6-51BFDDFFFB49}" type="slidenum">
              <a:rPr kumimoji="1" lang="ja-JP" altLang="en-US" smtClean="0"/>
              <a:t>18</a:t>
            </a:fld>
            <a:endParaRPr kumimoji="1" lang="ja-JP" altLang="en-US"/>
          </a:p>
        </p:txBody>
      </p:sp>
    </p:spTree>
    <p:extLst>
      <p:ext uri="{BB962C8B-B14F-4D97-AF65-F5344CB8AC3E}">
        <p14:creationId xmlns:p14="http://schemas.microsoft.com/office/powerpoint/2010/main" val="3473132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0FE20-B885-3CF9-0ECA-7BEBE231648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AEA156C-A912-9FFA-3936-A7958A388CD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8F4E5EB-52A2-81FF-3307-AFE89372A7EF}"/>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0086633F-D65C-387F-938A-708EBA54CA07}"/>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2BA73DC-B04C-0943-41E2-19172DE5246F}"/>
              </a:ext>
            </a:extLst>
          </p:cNvPr>
          <p:cNvSpPr>
            <a:spLocks noGrp="1"/>
          </p:cNvSpPr>
          <p:nvPr>
            <p:ph type="sldNum" sz="quarter" idx="5"/>
          </p:nvPr>
        </p:nvSpPr>
        <p:spPr/>
        <p:txBody>
          <a:bodyPr/>
          <a:lstStyle/>
          <a:p>
            <a:fld id="{DD1510EF-8C4E-48BB-8CF6-51BFDDFFFB49}" type="slidenum">
              <a:rPr kumimoji="1" lang="ja-JP" altLang="en-US" smtClean="0"/>
              <a:t>19</a:t>
            </a:fld>
            <a:endParaRPr kumimoji="1" lang="ja-JP" altLang="en-US"/>
          </a:p>
        </p:txBody>
      </p:sp>
    </p:spTree>
    <p:extLst>
      <p:ext uri="{BB962C8B-B14F-4D97-AF65-F5344CB8AC3E}">
        <p14:creationId xmlns:p14="http://schemas.microsoft.com/office/powerpoint/2010/main" val="183916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2</a:t>
            </a:fld>
            <a:endParaRPr kumimoji="1" lang="ja-JP" altLang="en-US"/>
          </a:p>
        </p:txBody>
      </p:sp>
    </p:spTree>
    <p:extLst>
      <p:ext uri="{BB962C8B-B14F-4D97-AF65-F5344CB8AC3E}">
        <p14:creationId xmlns:p14="http://schemas.microsoft.com/office/powerpoint/2010/main" val="164805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1B445-BAE3-909C-E399-0256B86E3A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B76533-1A4E-339E-71EF-B0C711B3861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5074501-740D-865A-B656-A306805E84C1}"/>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1A256C89-6F0B-EE34-1589-444B5699C1A7}"/>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45B8B6A-F283-32FB-8718-11DDCACD1F51}"/>
              </a:ext>
            </a:extLst>
          </p:cNvPr>
          <p:cNvSpPr>
            <a:spLocks noGrp="1"/>
          </p:cNvSpPr>
          <p:nvPr>
            <p:ph type="sldNum" sz="quarter" idx="5"/>
          </p:nvPr>
        </p:nvSpPr>
        <p:spPr/>
        <p:txBody>
          <a:bodyPr/>
          <a:lstStyle/>
          <a:p>
            <a:fld id="{DD1510EF-8C4E-48BB-8CF6-51BFDDFFFB49}" type="slidenum">
              <a:rPr kumimoji="1" lang="ja-JP" altLang="en-US" smtClean="0"/>
              <a:t>20</a:t>
            </a:fld>
            <a:endParaRPr kumimoji="1" lang="ja-JP" altLang="en-US"/>
          </a:p>
        </p:txBody>
      </p:sp>
    </p:spTree>
    <p:extLst>
      <p:ext uri="{BB962C8B-B14F-4D97-AF65-F5344CB8AC3E}">
        <p14:creationId xmlns:p14="http://schemas.microsoft.com/office/powerpoint/2010/main" val="2011204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7E47C-4921-23BE-3E19-D6559A344F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9B1CCA7-D29B-A602-FC0E-2E530589A5A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3519ABF-6C55-648D-1E50-83539B622C61}"/>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6D1FDBEE-D088-0EC6-807B-C733E92D70F9}"/>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85E8390-7FA7-2A87-1447-774A86C96805}"/>
              </a:ext>
            </a:extLst>
          </p:cNvPr>
          <p:cNvSpPr>
            <a:spLocks noGrp="1"/>
          </p:cNvSpPr>
          <p:nvPr>
            <p:ph type="sldNum" sz="quarter" idx="5"/>
          </p:nvPr>
        </p:nvSpPr>
        <p:spPr/>
        <p:txBody>
          <a:bodyPr/>
          <a:lstStyle/>
          <a:p>
            <a:fld id="{DD1510EF-8C4E-48BB-8CF6-51BFDDFFFB49}" type="slidenum">
              <a:rPr kumimoji="1" lang="ja-JP" altLang="en-US" smtClean="0"/>
              <a:t>21</a:t>
            </a:fld>
            <a:endParaRPr kumimoji="1" lang="ja-JP" altLang="en-US"/>
          </a:p>
        </p:txBody>
      </p:sp>
    </p:spTree>
    <p:extLst>
      <p:ext uri="{BB962C8B-B14F-4D97-AF65-F5344CB8AC3E}">
        <p14:creationId xmlns:p14="http://schemas.microsoft.com/office/powerpoint/2010/main" val="662581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9FD7-AECD-B53B-99AE-2E8971DB692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BB705E7-9EF2-3336-50B5-E83B323A858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91856F8-A9C8-12EB-8F16-541A5CD9DB78}"/>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演習2では、演習1で整理した各職種の視点をサービス担当者会議の場で</a:t>
            </a:r>
            <a:r>
              <a:rPr kumimoji="1" lang="ja-JP" altLang="en-US" sz="1200" kern="1200">
                <a:solidFill>
                  <a:schemeClr val="tx1"/>
                </a:solidFill>
                <a:effectLst/>
                <a:latin typeface="+mn-lt"/>
                <a:ea typeface="+mn-ea"/>
                <a:cs typeface="+mn-cs"/>
              </a:rPr>
              <a:t>共有・活用する。</a:t>
            </a:r>
            <a:endParaRPr kumimoji="1" lang="ja-JP" altLang="ja-JP" sz="1200" kern="1200">
              <a:solidFill>
                <a:schemeClr val="tx1"/>
              </a:solidFill>
              <a:effectLst/>
              <a:latin typeface="+mn-lt"/>
              <a:ea typeface="+mn-ea"/>
              <a:cs typeface="+mn-cs"/>
            </a:endParaRP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会議進行の上手さではなく、子ども・家族を中心に情報、見立て、方針、役割を共有できたかを学ぶ。</a:t>
            </a:r>
          </a:p>
          <a:p>
            <a:endParaRPr kumimoji="1" lang="ja-JP" altLang="en-US"/>
          </a:p>
        </p:txBody>
      </p:sp>
      <p:sp>
        <p:nvSpPr>
          <p:cNvPr id="4" name="フッター プレースホルダー 3">
            <a:extLst>
              <a:ext uri="{FF2B5EF4-FFF2-40B4-BE49-F238E27FC236}">
                <a16:creationId xmlns:a16="http://schemas.microsoft.com/office/drawing/2014/main" id="{D6D894BD-2588-0159-9B4F-7348F16AF4AE}"/>
              </a:ext>
            </a:extLst>
          </p:cNvPr>
          <p:cNvSpPr>
            <a:spLocks noGrp="1"/>
          </p:cNvSpPr>
          <p:nvPr>
            <p:ph type="ftr" sz="quarter"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E8E9AEF-62E4-E8E3-51B2-07529CBCA17D}"/>
              </a:ext>
            </a:extLst>
          </p:cNvPr>
          <p:cNvSpPr>
            <a:spLocks noGrp="1"/>
          </p:cNvSpPr>
          <p:nvPr>
            <p:ph type="sldNum" sz="quarter" idx="11"/>
          </p:nvPr>
        </p:nvSpPr>
        <p:spPr/>
        <p:txBody>
          <a:bodyPr/>
          <a:lstStyle/>
          <a:p>
            <a:fld id="{DD1510EF-8C4E-48BB-8CF6-51BFDDFFFB49}" type="slidenum">
              <a:rPr kumimoji="1" lang="ja-JP" altLang="en-US" smtClean="0"/>
              <a:t>22</a:t>
            </a:fld>
            <a:endParaRPr kumimoji="1" lang="ja-JP" altLang="en-US"/>
          </a:p>
        </p:txBody>
      </p:sp>
    </p:spTree>
    <p:extLst>
      <p:ext uri="{BB962C8B-B14F-4D97-AF65-F5344CB8AC3E}">
        <p14:creationId xmlns:p14="http://schemas.microsoft.com/office/powerpoint/2010/main" val="2804133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31396-836C-0845-4A70-0AC4BC2B3BC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BBE4A4F-41F6-139C-FD4A-28987C489C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B0B9C0-5E4D-7432-E99A-17BF4E0C89AA}"/>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8F449ED9-D625-E93C-ED0E-0D4737518790}"/>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35A250B-330A-5802-3693-80DC252A98FD}"/>
              </a:ext>
            </a:extLst>
          </p:cNvPr>
          <p:cNvSpPr>
            <a:spLocks noGrp="1"/>
          </p:cNvSpPr>
          <p:nvPr>
            <p:ph type="sldNum" sz="quarter" idx="5"/>
          </p:nvPr>
        </p:nvSpPr>
        <p:spPr/>
        <p:txBody>
          <a:bodyPr/>
          <a:lstStyle/>
          <a:p>
            <a:fld id="{DD1510EF-8C4E-48BB-8CF6-51BFDDFFFB49}" type="slidenum">
              <a:rPr kumimoji="1" lang="ja-JP" altLang="en-US" smtClean="0"/>
              <a:t>23</a:t>
            </a:fld>
            <a:endParaRPr kumimoji="1" lang="ja-JP" altLang="en-US"/>
          </a:p>
        </p:txBody>
      </p:sp>
    </p:spTree>
    <p:extLst>
      <p:ext uri="{BB962C8B-B14F-4D97-AF65-F5344CB8AC3E}">
        <p14:creationId xmlns:p14="http://schemas.microsoft.com/office/powerpoint/2010/main" val="444384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624EF-D8A8-BF2A-00B3-824E925E01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ED58D24-DE2F-456C-B76C-CC4CD39EE5E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6797923-4557-F05D-1967-2CE050A474C7}"/>
              </a:ext>
            </a:extLst>
          </p:cNvPr>
          <p:cNvSpPr>
            <a:spLocks noGrp="1"/>
          </p:cNvSpPr>
          <p:nvPr>
            <p:ph type="body" idx="1"/>
          </p:nvPr>
        </p:nvSpPr>
        <p:spPr/>
        <p:txBody>
          <a:bodyPr/>
          <a:lstStyle/>
          <a:p>
            <a:r>
              <a:rPr kumimoji="1" lang="ja-JP" altLang="ja-JP" sz="1200" b="0" i="0" kern="1200">
                <a:solidFill>
                  <a:schemeClr val="tx1"/>
                </a:solidFill>
                <a:effectLst/>
                <a:latin typeface="+mn-lt"/>
                <a:ea typeface="+mn-ea"/>
                <a:cs typeface="+mn-cs"/>
              </a:rPr>
              <a:t>【</a:t>
            </a:r>
            <a:r>
              <a:rPr kumimoji="1" lang="ja-JP" altLang="en-US" sz="1200" b="0" i="0" kern="1200">
                <a:solidFill>
                  <a:schemeClr val="tx1"/>
                </a:solidFill>
                <a:effectLst/>
                <a:latin typeface="+mn-lt"/>
                <a:ea typeface="+mn-ea"/>
                <a:cs typeface="+mn-cs"/>
              </a:rPr>
              <a:t>利用者参加（原則）の考え方</a:t>
            </a:r>
            <a:r>
              <a:rPr kumimoji="1" lang="ja-JP" altLang="ja-JP" sz="1200" b="0" i="0" kern="1200">
                <a:solidFill>
                  <a:schemeClr val="tx1"/>
                </a:solidFill>
                <a:effectLst/>
                <a:latin typeface="+mn-lt"/>
                <a:ea typeface="+mn-ea"/>
                <a:cs typeface="+mn-cs"/>
              </a:rPr>
              <a:t>】 大人</a:t>
            </a:r>
            <a:r>
              <a:rPr kumimoji="1" lang="ja-JP" altLang="en-US" sz="1200" b="0" i="0" kern="1200">
                <a:solidFill>
                  <a:schemeClr val="tx1"/>
                </a:solidFill>
                <a:effectLst/>
                <a:latin typeface="+mn-lt"/>
                <a:ea typeface="+mn-ea"/>
                <a:cs typeface="+mn-cs"/>
              </a:rPr>
              <a:t>の</a:t>
            </a:r>
            <a:r>
              <a:rPr kumimoji="1" lang="ja-JP" altLang="ja-JP" sz="1200" b="0" i="0" kern="1200">
                <a:solidFill>
                  <a:schemeClr val="tx1"/>
                </a:solidFill>
                <a:effectLst/>
                <a:latin typeface="+mn-lt"/>
                <a:ea typeface="+mn-ea"/>
                <a:cs typeface="+mn-cs"/>
              </a:rPr>
              <a:t>計画相談支援の指定基準においては、サービス担当者会議は「利用者及び担当者を招集して行う会議」と本人の招集が定義されています。 一方で、障害児相談支援の指定基準（第15条第2項第10号）では、「障害児の意見が尊重され、その最善の利益が優先して考慮される体制を確保した上で、サービス担当者会議の開催等により」と規定されています。 これは、障害児が年齢や発達の移行期にあり、周囲の環境や人間関係に過敏に反応しやすい特性があるためです。したがって、「形式的に同じテーブルにつかせる（同席）」ことよりも、「いかなる手法で子どもの意思を抽出・代弁し、会議の中心に据えるか（意見尊重の体制確保）」が極めて重い義務として課されていると解釈す</a:t>
            </a:r>
            <a:r>
              <a:rPr kumimoji="1" lang="ja-JP" altLang="en-US" sz="1200" b="0" i="0" kern="1200">
                <a:solidFill>
                  <a:schemeClr val="tx1"/>
                </a:solidFill>
                <a:effectLst/>
                <a:latin typeface="+mn-lt"/>
                <a:ea typeface="+mn-ea"/>
                <a:cs typeface="+mn-cs"/>
              </a:rPr>
              <a:t>る必要があります</a:t>
            </a:r>
            <a:r>
              <a:rPr kumimoji="1" lang="ja-JP" altLang="ja-JP" sz="1200" b="0" i="0" kern="1200">
                <a:solidFill>
                  <a:schemeClr val="tx1"/>
                </a:solidFill>
                <a:effectLst/>
                <a:latin typeface="+mn-lt"/>
                <a:ea typeface="+mn-ea"/>
                <a:cs typeface="+mn-cs"/>
              </a:rPr>
              <a:t>。</a:t>
            </a:r>
            <a:endParaRPr kumimoji="1" lang="en-US" altLang="ja-JP" b="0" dirty="0"/>
          </a:p>
        </p:txBody>
      </p:sp>
      <p:sp>
        <p:nvSpPr>
          <p:cNvPr id="4" name="フッター プレースホルダー 3">
            <a:extLst>
              <a:ext uri="{FF2B5EF4-FFF2-40B4-BE49-F238E27FC236}">
                <a16:creationId xmlns:a16="http://schemas.microsoft.com/office/drawing/2014/main" id="{D7CF267F-534F-A6C3-DB11-11A5020FE1AB}"/>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300"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endParaRPr>
          </a:p>
        </p:txBody>
      </p:sp>
      <p:sp>
        <p:nvSpPr>
          <p:cNvPr id="5" name="スライド番号プレースホルダー 4">
            <a:extLst>
              <a:ext uri="{FF2B5EF4-FFF2-40B4-BE49-F238E27FC236}">
                <a16:creationId xmlns:a16="http://schemas.microsoft.com/office/drawing/2014/main" id="{B9EACAE3-5A6B-9CBB-AABC-AF1A93ACD2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1510EF-8C4E-48BB-8CF6-51BFDDFFFB49}" type="slidenum">
              <a:rPr kumimoji="1" lang="ja-JP" altLang="en-US" sz="13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300"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endParaRPr>
          </a:p>
        </p:txBody>
      </p:sp>
    </p:spTree>
    <p:extLst>
      <p:ext uri="{BB962C8B-B14F-4D97-AF65-F5344CB8AC3E}">
        <p14:creationId xmlns:p14="http://schemas.microsoft.com/office/powerpoint/2010/main" val="1738812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25</a:t>
            </a:fld>
            <a:endParaRPr kumimoji="1" lang="ja-JP" altLang="en-US"/>
          </a:p>
        </p:txBody>
      </p:sp>
    </p:spTree>
    <p:extLst>
      <p:ext uri="{BB962C8B-B14F-4D97-AF65-F5344CB8AC3E}">
        <p14:creationId xmlns:p14="http://schemas.microsoft.com/office/powerpoint/2010/main" val="201681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C1E3C-38F3-0270-5307-E858BA4D10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C194492-B8A6-27E2-CF91-505EE499D77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405B150-93F4-4B16-C94E-E8C6AA91BEA7}"/>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基本設計は、本人・家族が望む暮らし、生活全体の方向性、将来の変化を整理する役割。</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障害児支援利用計画・サービス等利用計画では、各サービスの目的と関係者の役割を生活全体に位置付ける。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相談支援専門員が一方的に設計するのではなく、本人・家族との協働で方向性をまとめる。</a:t>
            </a:r>
          </a:p>
          <a:p>
            <a:endParaRPr kumimoji="1" lang="ja-JP" altLang="en-US"/>
          </a:p>
        </p:txBody>
      </p:sp>
      <p:sp>
        <p:nvSpPr>
          <p:cNvPr id="4" name="フッター プレースホルダー 3">
            <a:extLst>
              <a:ext uri="{FF2B5EF4-FFF2-40B4-BE49-F238E27FC236}">
                <a16:creationId xmlns:a16="http://schemas.microsoft.com/office/drawing/2014/main" id="{6CD30832-D7A7-4D19-464D-88BBEE61A88D}"/>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E8E958B-A874-1D4B-EC0F-44EA490F84F9}"/>
              </a:ext>
            </a:extLst>
          </p:cNvPr>
          <p:cNvSpPr>
            <a:spLocks noGrp="1"/>
          </p:cNvSpPr>
          <p:nvPr>
            <p:ph type="sldNum" sz="quarter" idx="5"/>
          </p:nvPr>
        </p:nvSpPr>
        <p:spPr/>
        <p:txBody>
          <a:bodyPr/>
          <a:lstStyle/>
          <a:p>
            <a:fld id="{DD1510EF-8C4E-48BB-8CF6-51BFDDFFFB49}" type="slidenum">
              <a:rPr kumimoji="1" lang="ja-JP" altLang="en-US" smtClean="0"/>
              <a:t>26</a:t>
            </a:fld>
            <a:endParaRPr kumimoji="1" lang="ja-JP" altLang="en-US"/>
          </a:p>
        </p:txBody>
      </p:sp>
    </p:spTree>
    <p:extLst>
      <p:ext uri="{BB962C8B-B14F-4D97-AF65-F5344CB8AC3E}">
        <p14:creationId xmlns:p14="http://schemas.microsoft.com/office/powerpoint/2010/main" val="7961405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BAE3C-2A57-5EC4-7205-77C6A181958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66B559-8F81-BBB5-3C88-4124F5A10A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594298D-0D94-85B8-89F0-BE6233B9215D}"/>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詳細設計は、生活全体の方向性を踏まえ、事業所での目標・支援内容・環境調整を具体化する。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児発管はアセスメントに基づき個別支援計画を作成し、支援チームで実施・評価・見直しを行う。</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日々の支援で得た情報は、相談支援専門員や関係者へ戻し、生活全体の見直しに生かす。</a:t>
            </a:r>
          </a:p>
          <a:p>
            <a:endParaRPr kumimoji="1" lang="ja-JP" altLang="en-US"/>
          </a:p>
        </p:txBody>
      </p:sp>
      <p:sp>
        <p:nvSpPr>
          <p:cNvPr id="4" name="フッター プレースホルダー 3">
            <a:extLst>
              <a:ext uri="{FF2B5EF4-FFF2-40B4-BE49-F238E27FC236}">
                <a16:creationId xmlns:a16="http://schemas.microsoft.com/office/drawing/2014/main" id="{8A9D0A73-612A-DF67-6A1C-A72C40ABF9CA}"/>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1C63485-9259-7B36-9827-1BF9EFFF4630}"/>
              </a:ext>
            </a:extLst>
          </p:cNvPr>
          <p:cNvSpPr>
            <a:spLocks noGrp="1"/>
          </p:cNvSpPr>
          <p:nvPr>
            <p:ph type="sldNum" sz="quarter" idx="5"/>
          </p:nvPr>
        </p:nvSpPr>
        <p:spPr/>
        <p:txBody>
          <a:bodyPr/>
          <a:lstStyle/>
          <a:p>
            <a:fld id="{DD1510EF-8C4E-48BB-8CF6-51BFDDFFFB49}" type="slidenum">
              <a:rPr kumimoji="1" lang="ja-JP" altLang="en-US" smtClean="0"/>
              <a:t>27</a:t>
            </a:fld>
            <a:endParaRPr kumimoji="1" lang="ja-JP" altLang="en-US"/>
          </a:p>
        </p:txBody>
      </p:sp>
    </p:spTree>
    <p:extLst>
      <p:ext uri="{BB962C8B-B14F-4D97-AF65-F5344CB8AC3E}">
        <p14:creationId xmlns:p14="http://schemas.microsoft.com/office/powerpoint/2010/main" val="1940631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19BB7-15B4-8869-5041-5C1A6634DD5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AA3999B-8EC3-4AAA-EB58-A378A03805E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4B45492-5631-AA6C-9361-DB6AE1673F71}"/>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E787E998-4BA7-CD58-5C16-36C6510D24E8}"/>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0ED8667-2F48-9A92-3549-D976F1024DD6}"/>
              </a:ext>
            </a:extLst>
          </p:cNvPr>
          <p:cNvSpPr>
            <a:spLocks noGrp="1"/>
          </p:cNvSpPr>
          <p:nvPr>
            <p:ph type="sldNum" sz="quarter" idx="5"/>
          </p:nvPr>
        </p:nvSpPr>
        <p:spPr/>
        <p:txBody>
          <a:bodyPr/>
          <a:lstStyle/>
          <a:p>
            <a:fld id="{DD1510EF-8C4E-48BB-8CF6-51BFDDFFFB49}" type="slidenum">
              <a:rPr kumimoji="1" lang="ja-JP" altLang="en-US" smtClean="0"/>
              <a:t>29</a:t>
            </a:fld>
            <a:endParaRPr kumimoji="1" lang="ja-JP" altLang="en-US"/>
          </a:p>
        </p:txBody>
      </p:sp>
    </p:spTree>
    <p:extLst>
      <p:ext uri="{BB962C8B-B14F-4D97-AF65-F5344CB8AC3E}">
        <p14:creationId xmlns:p14="http://schemas.microsoft.com/office/powerpoint/2010/main" val="19732428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3CED9-DAA0-B0D9-C59E-EA5FD3EFF3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60562F-2FF3-0ABE-BCF5-F23FA90431FB}"/>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54AB4C59-BACB-21AA-C79F-8B894F4D87AD}"/>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進行役は目的と論点を共有し、参加者の情報と意見を整理する役割を担う。</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意見が分かれたときは、Aくんの思い、関心、生活に立ち返り、共通する支援の方向を探る。</a:t>
            </a:r>
          </a:p>
          <a:p>
            <a:endParaRPr kumimoji="1" lang="ja-JP" altLang="en-US"/>
          </a:p>
        </p:txBody>
      </p:sp>
      <p:sp>
        <p:nvSpPr>
          <p:cNvPr id="4" name="フッター プレースホルダー 3">
            <a:extLst>
              <a:ext uri="{FF2B5EF4-FFF2-40B4-BE49-F238E27FC236}">
                <a16:creationId xmlns:a16="http://schemas.microsoft.com/office/drawing/2014/main" id="{3603AEA8-3070-9AB7-68F0-931E13C11B18}"/>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7FB8B8A-FC33-B463-8B2B-60748AF1D04B}"/>
              </a:ext>
            </a:extLst>
          </p:cNvPr>
          <p:cNvSpPr>
            <a:spLocks noGrp="1"/>
          </p:cNvSpPr>
          <p:nvPr>
            <p:ph type="sldNum" sz="quarter" idx="5"/>
          </p:nvPr>
        </p:nvSpPr>
        <p:spPr/>
        <p:txBody>
          <a:bodyPr/>
          <a:lstStyle/>
          <a:p>
            <a:fld id="{DD1510EF-8C4E-48BB-8CF6-51BFDDFFFB49}" type="slidenum">
              <a:rPr kumimoji="1" lang="ja-JP" altLang="en-US" smtClean="0"/>
              <a:t>30</a:t>
            </a:fld>
            <a:endParaRPr kumimoji="1" lang="ja-JP" altLang="en-US"/>
          </a:p>
        </p:txBody>
      </p:sp>
    </p:spTree>
    <p:extLst>
      <p:ext uri="{BB962C8B-B14F-4D97-AF65-F5344CB8AC3E}">
        <p14:creationId xmlns:p14="http://schemas.microsoft.com/office/powerpoint/2010/main" val="2722888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フッター プレースホルダー 3"/>
          <p:cNvSpPr>
            <a:spLocks noGrp="1"/>
          </p:cNvSpPr>
          <p:nvPr>
            <p:ph type="ftr" sz="quarter" idx="10"/>
          </p:nvPr>
        </p:nvSpPr>
        <p:spPr/>
        <p:txBody>
          <a:bodyPr/>
          <a:lstStyle/>
          <a:p>
            <a:endParaRPr lang="ja-JP" altLang="en-US">
              <a:solidFill>
                <a:prstClr val="black"/>
              </a:solidFill>
            </a:endParaRPr>
          </a:p>
        </p:txBody>
      </p:sp>
      <p:sp>
        <p:nvSpPr>
          <p:cNvPr id="5" name="スライド番号プレースホルダー 4"/>
          <p:cNvSpPr>
            <a:spLocks noGrp="1"/>
          </p:cNvSpPr>
          <p:nvPr>
            <p:ph type="sldNum" sz="quarter" idx="11"/>
          </p:nvPr>
        </p:nvSpPr>
        <p:spPr/>
        <p:txBody>
          <a:bodyPr/>
          <a:lstStyle/>
          <a:p>
            <a:fld id="{DD1510EF-8C4E-48BB-8CF6-51BFDDFFFB49}"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275542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A98FE-98A6-5C5F-71E3-6502DE54A5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84B733E-E9BA-4AEC-7D33-49707CAE084A}"/>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EF79C5A5-1865-8657-F15E-75651850F9D5}"/>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3F60000C-746D-5EF7-6812-D2198A4BAB67}"/>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9ED9908-FA6D-DAFC-F89F-99022B002DB9}"/>
              </a:ext>
            </a:extLst>
          </p:cNvPr>
          <p:cNvSpPr>
            <a:spLocks noGrp="1"/>
          </p:cNvSpPr>
          <p:nvPr>
            <p:ph type="sldNum" sz="quarter" idx="5"/>
          </p:nvPr>
        </p:nvSpPr>
        <p:spPr/>
        <p:txBody>
          <a:bodyPr/>
          <a:lstStyle/>
          <a:p>
            <a:fld id="{DD1510EF-8C4E-48BB-8CF6-51BFDDFFFB49}" type="slidenum">
              <a:rPr kumimoji="1" lang="ja-JP" altLang="en-US" smtClean="0"/>
              <a:t>31</a:t>
            </a:fld>
            <a:endParaRPr kumimoji="1" lang="ja-JP" altLang="en-US"/>
          </a:p>
        </p:txBody>
      </p:sp>
    </p:spTree>
    <p:extLst>
      <p:ext uri="{BB962C8B-B14F-4D97-AF65-F5344CB8AC3E}">
        <p14:creationId xmlns:p14="http://schemas.microsoft.com/office/powerpoint/2010/main" val="1482568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ニーズ</a:t>
            </a:r>
            <a:r>
              <a:rPr kumimoji="1" lang="ja-JP" altLang="en-US"/>
              <a:t>整理票は、現状を共有する事を目的として、相談</a:t>
            </a:r>
            <a:r>
              <a:rPr kumimoji="1" lang="ja-JP" altLang="en-US" dirty="0"/>
              <a:t>支援従事者養成研修のカリキュラムで使用しているもの</a:t>
            </a:r>
            <a:r>
              <a:rPr kumimoji="1" lang="ja-JP" altLang="en-US"/>
              <a:t>を使用しています。</a:t>
            </a:r>
            <a:endParaRPr kumimoji="1" lang="en-US" altLang="ja-JP" dirty="0"/>
          </a:p>
          <a:p>
            <a:r>
              <a:rPr kumimoji="1" lang="ja-JP" altLang="en-US" dirty="0"/>
              <a:t>相談支援専門員の設定（何年目の方なのか等）も必要に応じて。</a:t>
            </a:r>
            <a:endParaRPr kumimoji="1" lang="en-US" altLang="ja-JP" dirty="0"/>
          </a:p>
          <a:p>
            <a:r>
              <a:rPr kumimoji="1" lang="ja-JP" altLang="en-US" dirty="0"/>
              <a:t>整理票の質を評価する時間ではない事</a:t>
            </a:r>
            <a:r>
              <a:rPr kumimoji="1" lang="ja-JP" altLang="en-US"/>
              <a:t>に留意しましょう。</a:t>
            </a:r>
            <a:endParaRPr kumimoji="1" lang="en-US" altLang="ja-JP" dirty="0"/>
          </a:p>
          <a:p>
            <a:endParaRPr kumimoji="1" lang="en-US" altLang="ja-JP" dirty="0"/>
          </a:p>
          <a:p>
            <a:r>
              <a:rPr kumimoji="1" lang="en-US" altLang="ja-JP" dirty="0"/>
              <a:t>【</a:t>
            </a:r>
            <a:r>
              <a:rPr kumimoji="1" lang="ja-JP" altLang="en-US" dirty="0"/>
              <a:t>状況</a:t>
            </a:r>
            <a:r>
              <a:rPr kumimoji="1" lang="en-US" altLang="ja-JP" dirty="0"/>
              <a:t>】</a:t>
            </a:r>
          </a:p>
          <a:p>
            <a:r>
              <a:rPr kumimoji="1" lang="ja-JP" altLang="en-US" dirty="0"/>
              <a:t>相談支援専門員は</a:t>
            </a:r>
            <a:r>
              <a:rPr kumimoji="1" lang="en-US" altLang="ja-JP" dirty="0"/>
              <a:t>Tomorrow</a:t>
            </a:r>
            <a:r>
              <a:rPr kumimoji="1" lang="ja-JP" altLang="en-US" dirty="0"/>
              <a:t>に</a:t>
            </a:r>
            <a:r>
              <a:rPr kumimoji="1" lang="ja-JP" altLang="en-US"/>
              <a:t>二次アセスメントを</a:t>
            </a:r>
            <a:r>
              <a:rPr kumimoji="1" lang="ja-JP" altLang="en-US" dirty="0"/>
              <a:t>依頼。</a:t>
            </a:r>
            <a:endParaRPr kumimoji="1" lang="en-US" altLang="ja-JP" dirty="0"/>
          </a:p>
          <a:p>
            <a:r>
              <a:rPr kumimoji="1" lang="ja-JP" altLang="en-US" dirty="0"/>
              <a:t>在園時の状況だけ</a:t>
            </a:r>
            <a:r>
              <a:rPr kumimoji="1" lang="ja-JP" altLang="en-US"/>
              <a:t>でなく、</a:t>
            </a:r>
            <a:r>
              <a:rPr kumimoji="1" lang="en-US" altLang="ja-JP" dirty="0"/>
              <a:t>WISK-Ⅳ</a:t>
            </a:r>
            <a:r>
              <a:rPr kumimoji="1" lang="ja-JP" altLang="en-US" dirty="0"/>
              <a:t>の情報提供も受けた。</a:t>
            </a:r>
            <a:endParaRPr kumimoji="1" lang="en-US" altLang="ja-JP" dirty="0"/>
          </a:p>
          <a:p>
            <a:r>
              <a:rPr kumimoji="1" lang="ja-JP" altLang="en-US" dirty="0"/>
              <a:t>途切れのないサポート作りが重要（サポートブックが作成されている設定）</a:t>
            </a:r>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32</a:t>
            </a:fld>
            <a:endParaRPr kumimoji="1" lang="ja-JP" altLang="en-US"/>
          </a:p>
        </p:txBody>
      </p:sp>
    </p:spTree>
    <p:extLst>
      <p:ext uri="{BB962C8B-B14F-4D97-AF65-F5344CB8AC3E}">
        <p14:creationId xmlns:p14="http://schemas.microsoft.com/office/powerpoint/2010/main" val="6307330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計画（案）</a:t>
            </a:r>
            <a:endParaRPr kumimoji="1" lang="en-US" altLang="ja-JP" dirty="0"/>
          </a:p>
          <a:p>
            <a:r>
              <a:rPr kumimoji="1" lang="ja-JP" altLang="en-US" dirty="0"/>
              <a:t>各項目について参加者の同意がえられるよう検討</a:t>
            </a:r>
            <a:r>
              <a:rPr kumimoji="1" lang="ja-JP" altLang="en-US"/>
              <a:t>を行いましょう。</a:t>
            </a:r>
            <a:endParaRPr kumimoji="1" lang="ja-JP" altLang="en-US" dirty="0"/>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33</a:t>
            </a:fld>
            <a:endParaRPr kumimoji="1" lang="ja-JP" altLang="en-US"/>
          </a:p>
        </p:txBody>
      </p:sp>
    </p:spTree>
    <p:extLst>
      <p:ext uri="{BB962C8B-B14F-4D97-AF65-F5344CB8AC3E}">
        <p14:creationId xmlns:p14="http://schemas.microsoft.com/office/powerpoint/2010/main" val="35977426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母のパートは週４日（増やす事も考えたが現状維持・相談支援専門員と相談した結果、金曜日は本人のリラックス日とする）</a:t>
            </a:r>
            <a:endParaRPr kumimoji="1" lang="en-US" altLang="ja-JP" dirty="0"/>
          </a:p>
          <a:p>
            <a:r>
              <a:rPr kumimoji="1" lang="ja-JP" altLang="en-US" dirty="0"/>
              <a:t>父も同意：週末の予定も大切にしたい。</a:t>
            </a:r>
          </a:p>
        </p:txBody>
      </p:sp>
      <p:sp>
        <p:nvSpPr>
          <p:cNvPr id="4" name="スライド番号プレースホルダー 3"/>
          <p:cNvSpPr>
            <a:spLocks noGrp="1"/>
          </p:cNvSpPr>
          <p:nvPr>
            <p:ph type="sldNum" sz="quarter" idx="5"/>
          </p:nvPr>
        </p:nvSpPr>
        <p:spPr/>
        <p:txBody>
          <a:bodyPr/>
          <a:lstStyle/>
          <a:p>
            <a:fld id="{55E0CBB3-9D18-4A1F-8A42-A7A202AA0CDE}" type="slidenum">
              <a:rPr kumimoji="1" lang="ja-JP" altLang="en-US" smtClean="0"/>
              <a:t>34</a:t>
            </a:fld>
            <a:endParaRPr kumimoji="1" lang="ja-JP" altLang="en-US"/>
          </a:p>
        </p:txBody>
      </p:sp>
    </p:spTree>
    <p:extLst>
      <p:ext uri="{BB962C8B-B14F-4D97-AF65-F5344CB8AC3E}">
        <p14:creationId xmlns:p14="http://schemas.microsoft.com/office/powerpoint/2010/main" val="18198797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C6C6E-B3F2-D506-4F5C-C98B4BFDF8B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8D0E0F-2271-3C71-ACC8-3E38953B2D3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0E848E0-C898-9FD0-A8D5-8D4C07A1267F}"/>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164E018A-C8BF-89BE-0D97-2277B1AB1317}"/>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88C96BB-0544-29B0-E119-6B780F8BDF5C}"/>
              </a:ext>
            </a:extLst>
          </p:cNvPr>
          <p:cNvSpPr>
            <a:spLocks noGrp="1"/>
          </p:cNvSpPr>
          <p:nvPr>
            <p:ph type="sldNum" sz="quarter" idx="5"/>
          </p:nvPr>
        </p:nvSpPr>
        <p:spPr/>
        <p:txBody>
          <a:bodyPr/>
          <a:lstStyle/>
          <a:p>
            <a:fld id="{DD1510EF-8C4E-48BB-8CF6-51BFDDFFFB49}" type="slidenum">
              <a:rPr kumimoji="1" lang="ja-JP" altLang="en-US" smtClean="0"/>
              <a:t>36</a:t>
            </a:fld>
            <a:endParaRPr kumimoji="1" lang="ja-JP" altLang="en-US"/>
          </a:p>
        </p:txBody>
      </p:sp>
    </p:spTree>
    <p:extLst>
      <p:ext uri="{BB962C8B-B14F-4D97-AF65-F5344CB8AC3E}">
        <p14:creationId xmlns:p14="http://schemas.microsoft.com/office/powerpoint/2010/main" val="5786015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7CAD3-C569-8E45-9541-D93BECFB406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8F07A5D-9CB6-DCDD-0E94-C37169267C5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3554F2C-F3F7-D951-FD7E-E7AE3C076C9F}"/>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49D42EEB-01BD-2217-879E-49F1A3FA651E}"/>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B4D3191-ADBC-9735-AD8E-D0891A06F98D}"/>
              </a:ext>
            </a:extLst>
          </p:cNvPr>
          <p:cNvSpPr>
            <a:spLocks noGrp="1"/>
          </p:cNvSpPr>
          <p:nvPr>
            <p:ph type="sldNum" sz="quarter" idx="5"/>
          </p:nvPr>
        </p:nvSpPr>
        <p:spPr/>
        <p:txBody>
          <a:bodyPr/>
          <a:lstStyle/>
          <a:p>
            <a:fld id="{DD1510EF-8C4E-48BB-8CF6-51BFDDFFFB49}" type="slidenum">
              <a:rPr kumimoji="1" lang="ja-JP" altLang="en-US" smtClean="0"/>
              <a:t>37</a:t>
            </a:fld>
            <a:endParaRPr kumimoji="1" lang="ja-JP" altLang="en-US"/>
          </a:p>
        </p:txBody>
      </p:sp>
    </p:spTree>
    <p:extLst>
      <p:ext uri="{BB962C8B-B14F-4D97-AF65-F5344CB8AC3E}">
        <p14:creationId xmlns:p14="http://schemas.microsoft.com/office/powerpoint/2010/main" val="3119631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1846E-D96D-F2BC-E631-83A1076253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2E7CA24-862D-AC95-4117-8B9E0BE4949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21A564B-190E-63E4-C628-BB409D34EF3E}"/>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1FCFB5EC-E20E-9B08-6BAE-0EE84A752E29}"/>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861018F-AD0D-6FD1-E467-09069BD5DBAD}"/>
              </a:ext>
            </a:extLst>
          </p:cNvPr>
          <p:cNvSpPr>
            <a:spLocks noGrp="1"/>
          </p:cNvSpPr>
          <p:nvPr>
            <p:ph type="sldNum" sz="quarter" idx="5"/>
          </p:nvPr>
        </p:nvSpPr>
        <p:spPr/>
        <p:txBody>
          <a:bodyPr/>
          <a:lstStyle/>
          <a:p>
            <a:fld id="{DD1510EF-8C4E-48BB-8CF6-51BFDDFFFB49}" type="slidenum">
              <a:rPr kumimoji="1" lang="ja-JP" altLang="en-US" smtClean="0"/>
              <a:t>38</a:t>
            </a:fld>
            <a:endParaRPr kumimoji="1" lang="ja-JP" altLang="en-US"/>
          </a:p>
        </p:txBody>
      </p:sp>
    </p:spTree>
    <p:extLst>
      <p:ext uri="{BB962C8B-B14F-4D97-AF65-F5344CB8AC3E}">
        <p14:creationId xmlns:p14="http://schemas.microsoft.com/office/powerpoint/2010/main" val="32234970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71AC1-D4CF-6E2A-6A02-074F3EEA855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E5595C6-D641-71C7-3FDE-30939E9AE6E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1A9F8B0-6500-EA54-843C-5FAE8B1C2167}"/>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DB272447-B618-8572-63DE-0D72611A5F94}"/>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D504D12-3494-2A7A-9766-4F53C6077351}"/>
              </a:ext>
            </a:extLst>
          </p:cNvPr>
          <p:cNvSpPr>
            <a:spLocks noGrp="1"/>
          </p:cNvSpPr>
          <p:nvPr>
            <p:ph type="sldNum" sz="quarter" idx="5"/>
          </p:nvPr>
        </p:nvSpPr>
        <p:spPr/>
        <p:txBody>
          <a:bodyPr/>
          <a:lstStyle/>
          <a:p>
            <a:fld id="{DD1510EF-8C4E-48BB-8CF6-51BFDDFFFB49}" type="slidenum">
              <a:rPr kumimoji="1" lang="ja-JP" altLang="en-US" smtClean="0"/>
              <a:t>39</a:t>
            </a:fld>
            <a:endParaRPr kumimoji="1" lang="ja-JP" altLang="en-US"/>
          </a:p>
        </p:txBody>
      </p:sp>
    </p:spTree>
    <p:extLst>
      <p:ext uri="{BB962C8B-B14F-4D97-AF65-F5344CB8AC3E}">
        <p14:creationId xmlns:p14="http://schemas.microsoft.com/office/powerpoint/2010/main" val="432365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5FDEA-C9AE-DE67-B9C3-913239A28B1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67EE182-B22C-BF70-18A9-213DB74690C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78714FB-FF54-A455-AFFE-32C380F0C8F0}"/>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AB201562-523B-6815-AD16-998404FA2146}"/>
              </a:ext>
            </a:extLst>
          </p:cNvPr>
          <p:cNvSpPr>
            <a:spLocks noGrp="1"/>
          </p:cNvSpPr>
          <p:nvPr>
            <p:ph type="ftr" sz="quarter"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2C00577-8811-33CB-C1A2-CCAAF3403913}"/>
              </a:ext>
            </a:extLst>
          </p:cNvPr>
          <p:cNvSpPr>
            <a:spLocks noGrp="1"/>
          </p:cNvSpPr>
          <p:nvPr>
            <p:ph type="sldNum" sz="quarter" idx="11"/>
          </p:nvPr>
        </p:nvSpPr>
        <p:spPr/>
        <p:txBody>
          <a:bodyPr/>
          <a:lstStyle/>
          <a:p>
            <a:fld id="{DD1510EF-8C4E-48BB-8CF6-51BFDDFFFB49}" type="slidenum">
              <a:rPr kumimoji="1" lang="ja-JP" altLang="en-US" smtClean="0"/>
              <a:t>40</a:t>
            </a:fld>
            <a:endParaRPr kumimoji="1" lang="ja-JP" altLang="en-US"/>
          </a:p>
        </p:txBody>
      </p:sp>
    </p:spTree>
    <p:extLst>
      <p:ext uri="{BB962C8B-B14F-4D97-AF65-F5344CB8AC3E}">
        <p14:creationId xmlns:p14="http://schemas.microsoft.com/office/powerpoint/2010/main" val="17053548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FB96E-D95C-6F41-3FAB-AC55A190DC1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BAF9AA-C616-D923-1281-BC2B2158D27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DB0B5BC-5B85-F742-594D-82AB76537043}"/>
              </a:ext>
            </a:extLst>
          </p:cNvPr>
          <p:cNvSpPr>
            <a:spLocks noGrp="1"/>
          </p:cNvSpPr>
          <p:nvPr>
            <p:ph type="body" idx="1"/>
          </p:nvPr>
        </p:nvSpPr>
        <p:spPr/>
        <p:txBody>
          <a:bodyPr/>
          <a:lstStyle/>
          <a:p>
            <a:r>
              <a:rPr kumimoji="1" lang="ja-JP" altLang="ja-JP" sz="1200" b="0" i="0" kern="1200">
                <a:solidFill>
                  <a:schemeClr val="tx1"/>
                </a:solidFill>
                <a:effectLst/>
                <a:latin typeface="+mn-lt"/>
                <a:ea typeface="+mn-ea"/>
                <a:cs typeface="+mn-cs"/>
              </a:rPr>
              <a:t>【</a:t>
            </a:r>
            <a:r>
              <a:rPr kumimoji="1" lang="ja-JP" altLang="en-US" sz="1200" b="0" i="0" kern="1200">
                <a:solidFill>
                  <a:schemeClr val="tx1"/>
                </a:solidFill>
                <a:effectLst/>
                <a:latin typeface="+mn-lt"/>
                <a:ea typeface="+mn-ea"/>
                <a:cs typeface="+mn-cs"/>
              </a:rPr>
              <a:t>利用者参加（原則）の考え方</a:t>
            </a:r>
            <a:r>
              <a:rPr kumimoji="1" lang="ja-JP" altLang="ja-JP" sz="1200" b="0" i="0" kern="1200">
                <a:solidFill>
                  <a:schemeClr val="tx1"/>
                </a:solidFill>
                <a:effectLst/>
                <a:latin typeface="+mn-lt"/>
                <a:ea typeface="+mn-ea"/>
                <a:cs typeface="+mn-cs"/>
              </a:rPr>
              <a:t>】 大人</a:t>
            </a:r>
            <a:r>
              <a:rPr kumimoji="1" lang="ja-JP" altLang="en-US" sz="1200" b="0" i="0" kern="1200">
                <a:solidFill>
                  <a:schemeClr val="tx1"/>
                </a:solidFill>
                <a:effectLst/>
                <a:latin typeface="+mn-lt"/>
                <a:ea typeface="+mn-ea"/>
                <a:cs typeface="+mn-cs"/>
              </a:rPr>
              <a:t>の</a:t>
            </a:r>
            <a:r>
              <a:rPr kumimoji="1" lang="ja-JP" altLang="ja-JP" sz="1200" b="0" i="0" kern="1200">
                <a:solidFill>
                  <a:schemeClr val="tx1"/>
                </a:solidFill>
                <a:effectLst/>
                <a:latin typeface="+mn-lt"/>
                <a:ea typeface="+mn-ea"/>
                <a:cs typeface="+mn-cs"/>
              </a:rPr>
              <a:t>計画相談支援の指定基準においては、サービス担当者会議は「利用者及び担当者を招集して行う会議」と本人の招集が定義されています。 一方で、障害児相談支援の指定基準（第15条第2項第10号）では、「障害児の意見が尊重され、その最善の利益が優先して考慮される体制を確保した上で、サービス担当者会議の開催等により」と規定されています。 これは、障害児が年齢や発達の移行期にあり、周囲の環境や人間関係に過敏に反応しやすい特性があるためです。したがって、「形式的に同じテーブルにつかせる（同席）」ことよりも、「いかなる手法で子どもの意思を抽出・代弁し、会議の中心に据えるか（意見尊重の体制確保）」が極めて重い義務として課されていると解釈す</a:t>
            </a:r>
            <a:r>
              <a:rPr kumimoji="1" lang="ja-JP" altLang="en-US" sz="1200" b="0" i="0" kern="1200">
                <a:solidFill>
                  <a:schemeClr val="tx1"/>
                </a:solidFill>
                <a:effectLst/>
                <a:latin typeface="+mn-lt"/>
                <a:ea typeface="+mn-ea"/>
                <a:cs typeface="+mn-cs"/>
              </a:rPr>
              <a:t>る必要があります</a:t>
            </a:r>
            <a:r>
              <a:rPr kumimoji="1" lang="ja-JP" altLang="ja-JP" sz="1200" b="0" i="0" kern="1200">
                <a:solidFill>
                  <a:schemeClr val="tx1"/>
                </a:solidFill>
                <a:effectLst/>
                <a:latin typeface="+mn-lt"/>
                <a:ea typeface="+mn-ea"/>
                <a:cs typeface="+mn-cs"/>
              </a:rPr>
              <a:t>。</a:t>
            </a:r>
            <a:endParaRPr kumimoji="1" lang="en-US" altLang="ja-JP" b="0" dirty="0"/>
          </a:p>
        </p:txBody>
      </p:sp>
      <p:sp>
        <p:nvSpPr>
          <p:cNvPr id="4" name="フッター プレースホルダー 3">
            <a:extLst>
              <a:ext uri="{FF2B5EF4-FFF2-40B4-BE49-F238E27FC236}">
                <a16:creationId xmlns:a16="http://schemas.microsoft.com/office/drawing/2014/main" id="{04F0A3C0-7A0F-E1C6-F939-2945D4EDB19D}"/>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300"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endParaRPr>
          </a:p>
        </p:txBody>
      </p:sp>
      <p:sp>
        <p:nvSpPr>
          <p:cNvPr id="5" name="スライド番号プレースホルダー 4">
            <a:extLst>
              <a:ext uri="{FF2B5EF4-FFF2-40B4-BE49-F238E27FC236}">
                <a16:creationId xmlns:a16="http://schemas.microsoft.com/office/drawing/2014/main" id="{AA6C80EB-99F2-7700-9620-9E2FDD7D02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1510EF-8C4E-48BB-8CF6-51BFDDFFFB49}" type="slidenum">
              <a:rPr kumimoji="1" lang="ja-JP" altLang="en-US" sz="13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1" lang="ja-JP" altLang="en-US" sz="1300" b="0" i="0" u="none" strike="noStrike" kern="1200" cap="none" spc="0" normalizeH="0" baseline="0" noProof="0">
              <a:ln>
                <a:noFill/>
              </a:ln>
              <a:solidFill>
                <a:prstClr val="black"/>
              </a:solidFill>
              <a:effectLst/>
              <a:uLnTx/>
              <a:uFillTx/>
              <a:latin typeface="Calibri"/>
              <a:ea typeface="ＭＳ Ｐゴシック" panose="020B0600070205080204" pitchFamily="34" charset="-128"/>
              <a:cs typeface="+mn-cs"/>
            </a:endParaRPr>
          </a:p>
        </p:txBody>
      </p:sp>
    </p:spTree>
    <p:extLst>
      <p:ext uri="{BB962C8B-B14F-4D97-AF65-F5344CB8AC3E}">
        <p14:creationId xmlns:p14="http://schemas.microsoft.com/office/powerpoint/2010/main" val="2831349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DD1510EF-8C4E-48BB-8CF6-51BFDDFFFB49}" type="slidenum">
              <a:rPr kumimoji="1" lang="ja-JP" altLang="en-US" smtClean="0"/>
              <a:t>4</a:t>
            </a:fld>
            <a:endParaRPr kumimoji="1" lang="ja-JP" altLang="en-US"/>
          </a:p>
        </p:txBody>
      </p:sp>
    </p:spTree>
    <p:extLst>
      <p:ext uri="{BB962C8B-B14F-4D97-AF65-F5344CB8AC3E}">
        <p14:creationId xmlns:p14="http://schemas.microsoft.com/office/powerpoint/2010/main" val="2398400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CB758-053D-5E31-0E50-3C2B1F0A231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2340497-5E04-DA52-A13F-828578F1528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B4CAD37-57FC-1863-B686-D5AA789B4E04}"/>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DACD16F8-6FC9-CCAA-A113-42C684FF1E11}"/>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305ED9D-7697-E218-FEC8-4B49DE788467}"/>
              </a:ext>
            </a:extLst>
          </p:cNvPr>
          <p:cNvSpPr>
            <a:spLocks noGrp="1"/>
          </p:cNvSpPr>
          <p:nvPr>
            <p:ph type="sldNum" sz="quarter" idx="5"/>
          </p:nvPr>
        </p:nvSpPr>
        <p:spPr/>
        <p:txBody>
          <a:bodyPr/>
          <a:lstStyle/>
          <a:p>
            <a:fld id="{DD1510EF-8C4E-48BB-8CF6-51BFDDFFFB49}" type="slidenum">
              <a:rPr kumimoji="1" lang="ja-JP" altLang="en-US" smtClean="0"/>
              <a:t>42</a:t>
            </a:fld>
            <a:endParaRPr kumimoji="1" lang="ja-JP" altLang="en-US"/>
          </a:p>
        </p:txBody>
      </p:sp>
    </p:spTree>
    <p:extLst>
      <p:ext uri="{BB962C8B-B14F-4D97-AF65-F5344CB8AC3E}">
        <p14:creationId xmlns:p14="http://schemas.microsoft.com/office/powerpoint/2010/main" val="19940784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29E87-AD3A-DE4F-778F-3A8DC346345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BDE7299-545B-BA87-6765-10E32E00E2E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58339D2-DDF2-9591-529C-BA7BC6F0A3BD}"/>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EB4DC818-64B8-C5CB-11A5-7416B9A0F5AB}"/>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A0EDEB1-C6A6-E9BE-4C3D-27A6E138B560}"/>
              </a:ext>
            </a:extLst>
          </p:cNvPr>
          <p:cNvSpPr>
            <a:spLocks noGrp="1"/>
          </p:cNvSpPr>
          <p:nvPr>
            <p:ph type="sldNum" sz="quarter" idx="5"/>
          </p:nvPr>
        </p:nvSpPr>
        <p:spPr/>
        <p:txBody>
          <a:bodyPr/>
          <a:lstStyle/>
          <a:p>
            <a:fld id="{DD1510EF-8C4E-48BB-8CF6-51BFDDFFFB49}" type="slidenum">
              <a:rPr kumimoji="1" lang="ja-JP" altLang="en-US" smtClean="0"/>
              <a:t>43</a:t>
            </a:fld>
            <a:endParaRPr kumimoji="1" lang="ja-JP" altLang="en-US"/>
          </a:p>
        </p:txBody>
      </p:sp>
    </p:spTree>
    <p:extLst>
      <p:ext uri="{BB962C8B-B14F-4D97-AF65-F5344CB8AC3E}">
        <p14:creationId xmlns:p14="http://schemas.microsoft.com/office/powerpoint/2010/main" val="40983258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45</a:t>
            </a:fld>
            <a:endParaRPr kumimoji="1" lang="ja-JP" altLang="en-US"/>
          </a:p>
        </p:txBody>
      </p:sp>
    </p:spTree>
    <p:extLst>
      <p:ext uri="{BB962C8B-B14F-4D97-AF65-F5344CB8AC3E}">
        <p14:creationId xmlns:p14="http://schemas.microsoft.com/office/powerpoint/2010/main" val="3201047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B3D82-2D2C-2501-4365-67C1F4D2842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97021D7-979F-BD51-D22F-9CCBD4EB900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868E8FC-32C1-5FE4-3242-0A67071073C6}"/>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76EB36D9-53E7-21E4-E97B-2DD65050565F}"/>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414709E-21CC-22C8-3AE8-54EDBF6DF10E}"/>
              </a:ext>
            </a:extLst>
          </p:cNvPr>
          <p:cNvSpPr>
            <a:spLocks noGrp="1"/>
          </p:cNvSpPr>
          <p:nvPr>
            <p:ph type="sldNum" sz="quarter" idx="5"/>
          </p:nvPr>
        </p:nvSpPr>
        <p:spPr/>
        <p:txBody>
          <a:bodyPr/>
          <a:lstStyle/>
          <a:p>
            <a:fld id="{DD1510EF-8C4E-48BB-8CF6-51BFDDFFFB49}" type="slidenum">
              <a:rPr kumimoji="1" lang="ja-JP" altLang="en-US" smtClean="0"/>
              <a:t>46</a:t>
            </a:fld>
            <a:endParaRPr kumimoji="1" lang="ja-JP" altLang="en-US"/>
          </a:p>
        </p:txBody>
      </p:sp>
    </p:spTree>
    <p:extLst>
      <p:ext uri="{BB962C8B-B14F-4D97-AF65-F5344CB8AC3E}">
        <p14:creationId xmlns:p14="http://schemas.microsoft.com/office/powerpoint/2010/main" val="34915804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3CB1A-B879-3AFB-D2E1-21B984417CA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E5554DA-A7CE-BE8A-72BD-5EDC6974150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144A2B-EA9D-C5C0-8DFE-969BACBECC1E}"/>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6CE6F8A6-E4F1-7174-D517-47FF4FC0C834}"/>
              </a:ext>
            </a:extLst>
          </p:cNvPr>
          <p:cNvSpPr>
            <a:spLocks noGrp="1"/>
          </p:cNvSpPr>
          <p:nvPr>
            <p:ph type="ftr" sz="quarter"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DA93398-2041-3EB3-87CC-6A4B0F673C6F}"/>
              </a:ext>
            </a:extLst>
          </p:cNvPr>
          <p:cNvSpPr>
            <a:spLocks noGrp="1"/>
          </p:cNvSpPr>
          <p:nvPr>
            <p:ph type="sldNum" sz="quarter" idx="11"/>
          </p:nvPr>
        </p:nvSpPr>
        <p:spPr/>
        <p:txBody>
          <a:bodyPr/>
          <a:lstStyle/>
          <a:p>
            <a:fld id="{DD1510EF-8C4E-48BB-8CF6-51BFDDFFFB49}" type="slidenum">
              <a:rPr kumimoji="1" lang="ja-JP" altLang="en-US" smtClean="0"/>
              <a:t>47</a:t>
            </a:fld>
            <a:endParaRPr kumimoji="1" lang="ja-JP" altLang="en-US"/>
          </a:p>
        </p:txBody>
      </p:sp>
    </p:spTree>
    <p:extLst>
      <p:ext uri="{BB962C8B-B14F-4D97-AF65-F5344CB8AC3E}">
        <p14:creationId xmlns:p14="http://schemas.microsoft.com/office/powerpoint/2010/main" val="13926906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11048-8748-817F-64AF-6ACCC50C54B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D89D3C8-1177-5C55-A399-6EF16DD0B27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3ED696-2DB4-DEDD-AB3C-634B3B47ABE2}"/>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37D8AE17-5290-F752-DDB7-B5995D03431C}"/>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63CB4A2-77DE-4B33-2618-6BEB9197E169}"/>
              </a:ext>
            </a:extLst>
          </p:cNvPr>
          <p:cNvSpPr>
            <a:spLocks noGrp="1"/>
          </p:cNvSpPr>
          <p:nvPr>
            <p:ph type="sldNum" sz="quarter" idx="5"/>
          </p:nvPr>
        </p:nvSpPr>
        <p:spPr/>
        <p:txBody>
          <a:bodyPr/>
          <a:lstStyle/>
          <a:p>
            <a:fld id="{DD1510EF-8C4E-48BB-8CF6-51BFDDFFFB49}" type="slidenum">
              <a:rPr kumimoji="1" lang="ja-JP" altLang="en-US" smtClean="0"/>
              <a:t>48</a:t>
            </a:fld>
            <a:endParaRPr kumimoji="1" lang="ja-JP" altLang="en-US"/>
          </a:p>
        </p:txBody>
      </p:sp>
    </p:spTree>
    <p:extLst>
      <p:ext uri="{BB962C8B-B14F-4D97-AF65-F5344CB8AC3E}">
        <p14:creationId xmlns:p14="http://schemas.microsoft.com/office/powerpoint/2010/main" val="32947801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C1303-B038-3CA1-EEB8-D7F77A52D3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152658D-11DA-4F50-D251-328ED01C51D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72FDFC3-6E58-7681-B1ED-ED87CCA849BD}"/>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5D7E7C77-30B6-C392-CCFA-8F729ED8865E}"/>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5A86BF4-E353-3964-65D2-011757D883A2}"/>
              </a:ext>
            </a:extLst>
          </p:cNvPr>
          <p:cNvSpPr>
            <a:spLocks noGrp="1"/>
          </p:cNvSpPr>
          <p:nvPr>
            <p:ph type="sldNum" sz="quarter" idx="5"/>
          </p:nvPr>
        </p:nvSpPr>
        <p:spPr/>
        <p:txBody>
          <a:bodyPr/>
          <a:lstStyle/>
          <a:p>
            <a:fld id="{DD1510EF-8C4E-48BB-8CF6-51BFDDFFFB49}" type="slidenum">
              <a:rPr kumimoji="1" lang="ja-JP" altLang="en-US" smtClean="0"/>
              <a:t>49</a:t>
            </a:fld>
            <a:endParaRPr kumimoji="1" lang="ja-JP" altLang="en-US"/>
          </a:p>
        </p:txBody>
      </p:sp>
    </p:spTree>
    <p:extLst>
      <p:ext uri="{BB962C8B-B14F-4D97-AF65-F5344CB8AC3E}">
        <p14:creationId xmlns:p14="http://schemas.microsoft.com/office/powerpoint/2010/main" val="40878330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6112D-6DB9-FB56-1782-F08D30E2D55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16BECE-85E9-8D27-739C-7BF7192C92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DA023FD-925F-7125-A44A-C91CC497D592}"/>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FDAD047B-0850-9447-7FD5-48929849CB01}"/>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C4A53EE-ACE3-BF7A-31E6-634E37CBDD5B}"/>
              </a:ext>
            </a:extLst>
          </p:cNvPr>
          <p:cNvSpPr>
            <a:spLocks noGrp="1"/>
          </p:cNvSpPr>
          <p:nvPr>
            <p:ph type="sldNum" sz="quarter" idx="5"/>
          </p:nvPr>
        </p:nvSpPr>
        <p:spPr/>
        <p:txBody>
          <a:bodyPr/>
          <a:lstStyle/>
          <a:p>
            <a:fld id="{DD1510EF-8C4E-48BB-8CF6-51BFDDFFFB49}" type="slidenum">
              <a:rPr kumimoji="1" lang="ja-JP" altLang="en-US" smtClean="0"/>
              <a:t>51</a:t>
            </a:fld>
            <a:endParaRPr kumimoji="1" lang="ja-JP" altLang="en-US"/>
          </a:p>
        </p:txBody>
      </p:sp>
    </p:spTree>
    <p:extLst>
      <p:ext uri="{BB962C8B-B14F-4D97-AF65-F5344CB8AC3E}">
        <p14:creationId xmlns:p14="http://schemas.microsoft.com/office/powerpoint/2010/main" val="2777773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1E2DC-AE53-6C94-A333-4305C887EA6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E6C79F6-F169-78F3-6AA2-D2C73775C3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9AA1D6-4BEC-BB4A-173D-2357C8C61B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講義PG B-6で確認した、子どもの権利、生活全体、両職種の協働という視点</a:t>
            </a:r>
            <a:r>
              <a:rPr lang="ja-JP" altLang="ja-JP">
                <a:effectLst/>
              </a:rPr>
              <a:t> </a:t>
            </a:r>
            <a:r>
              <a:rPr lang="ja-JP" altLang="en-US">
                <a:effectLst/>
              </a:rPr>
              <a:t>を意識する。</a:t>
            </a:r>
            <a:endParaRPr lang="en-US" altLang="ja-JP" dirty="0">
              <a:effectLst/>
            </a:endParaRP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演習1は、個人・グループワークを通して、相談支援専門員と児発管の役割と視点の違いを整理する段階。</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演習2は、サービス担当者会議を想定し、異なる視点を共有して具体的な支援へつなぐ段階。</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図の矢印は一方向ではなく、演習での気づきを講義内容へ戻して確かめる往復的な学びを表す。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a:solidFill>
                <a:schemeClr val="tx1"/>
              </a:solidFill>
              <a:effectLst/>
              <a:latin typeface="+mn-lt"/>
              <a:ea typeface="+mn-ea"/>
              <a:cs typeface="+mn-cs"/>
            </a:endParaRPr>
          </a:p>
          <a:p>
            <a:endParaRPr kumimoji="1" lang="ja-JP" altLang="en-US"/>
          </a:p>
        </p:txBody>
      </p:sp>
      <p:sp>
        <p:nvSpPr>
          <p:cNvPr id="4" name="フッター プレースホルダー 3">
            <a:extLst>
              <a:ext uri="{FF2B5EF4-FFF2-40B4-BE49-F238E27FC236}">
                <a16:creationId xmlns:a16="http://schemas.microsoft.com/office/drawing/2014/main" id="{8406A3C8-C5F5-733F-23A4-4265E2CC0073}"/>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0A68088-CF0C-4EFE-FCBF-96F3FA24C7BD}"/>
              </a:ext>
            </a:extLst>
          </p:cNvPr>
          <p:cNvSpPr>
            <a:spLocks noGrp="1"/>
          </p:cNvSpPr>
          <p:nvPr>
            <p:ph type="sldNum" sz="quarter" idx="5"/>
          </p:nvPr>
        </p:nvSpPr>
        <p:spPr/>
        <p:txBody>
          <a:bodyPr/>
          <a:lstStyle/>
          <a:p>
            <a:fld id="{DD1510EF-8C4E-48BB-8CF6-51BFDDFFFB49}" type="slidenum">
              <a:rPr kumimoji="1" lang="ja-JP" altLang="en-US" smtClean="0"/>
              <a:t>5</a:t>
            </a:fld>
            <a:endParaRPr kumimoji="1" lang="ja-JP" altLang="en-US"/>
          </a:p>
        </p:txBody>
      </p:sp>
    </p:spTree>
    <p:extLst>
      <p:ext uri="{BB962C8B-B14F-4D97-AF65-F5344CB8AC3E}">
        <p14:creationId xmlns:p14="http://schemas.microsoft.com/office/powerpoint/2010/main" val="2009789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6</a:t>
            </a:fld>
            <a:endParaRPr kumimoji="1" lang="ja-JP" altLang="en-US"/>
          </a:p>
        </p:txBody>
      </p:sp>
    </p:spTree>
    <p:extLst>
      <p:ext uri="{BB962C8B-B14F-4D97-AF65-F5344CB8AC3E}">
        <p14:creationId xmlns:p14="http://schemas.microsoft.com/office/powerpoint/2010/main" val="3016249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761EB-3BAC-F591-3F08-C6857BA0290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0B57BEA-44BB-F05B-910D-1D4D51A057C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588E7F3-D527-8B9F-3052-A614C17C8D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a:solidFill>
                  <a:schemeClr val="tx1"/>
                </a:solidFill>
                <a:effectLst/>
                <a:latin typeface="+mn-lt"/>
                <a:ea typeface="+mn-ea"/>
                <a:cs typeface="+mn-cs"/>
              </a:rPr>
              <a:t>批判せずに聴くことと、発言量の偏りを調整することを特に意識し、心理的安全性を確保する。</a:t>
            </a:r>
          </a:p>
          <a:p>
            <a:endParaRPr kumimoji="1" lang="ja-JP" altLang="en-US"/>
          </a:p>
        </p:txBody>
      </p:sp>
      <p:sp>
        <p:nvSpPr>
          <p:cNvPr id="4" name="フッター プレースホルダー 3">
            <a:extLst>
              <a:ext uri="{FF2B5EF4-FFF2-40B4-BE49-F238E27FC236}">
                <a16:creationId xmlns:a16="http://schemas.microsoft.com/office/drawing/2014/main" id="{4E47280F-CCAF-4AE0-D026-631A877DBB28}"/>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875BD1F-66DB-40DF-52CA-1C58C7D3FDBF}"/>
              </a:ext>
            </a:extLst>
          </p:cNvPr>
          <p:cNvSpPr>
            <a:spLocks noGrp="1"/>
          </p:cNvSpPr>
          <p:nvPr>
            <p:ph type="sldNum" sz="quarter" idx="5"/>
          </p:nvPr>
        </p:nvSpPr>
        <p:spPr/>
        <p:txBody>
          <a:bodyPr/>
          <a:lstStyle/>
          <a:p>
            <a:fld id="{DD1510EF-8C4E-48BB-8CF6-51BFDDFFFB49}" type="slidenum">
              <a:rPr kumimoji="1" lang="ja-JP" altLang="en-US" smtClean="0"/>
              <a:t>7</a:t>
            </a:fld>
            <a:endParaRPr kumimoji="1" lang="ja-JP" altLang="en-US"/>
          </a:p>
        </p:txBody>
      </p:sp>
    </p:spTree>
    <p:extLst>
      <p:ext uri="{BB962C8B-B14F-4D97-AF65-F5344CB8AC3E}">
        <p14:creationId xmlns:p14="http://schemas.microsoft.com/office/powerpoint/2010/main" val="2054438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CBA25-5FF0-DDC8-A210-17A569B079C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F11775C-1CD3-2E63-0838-46480F30D16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9B143F-9373-B86E-79ED-1A5A8BF45C2C}"/>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7CC97849-7B6D-0719-F808-070AC78D7D1B}"/>
              </a:ext>
            </a:extLst>
          </p:cNvPr>
          <p:cNvSpPr>
            <a:spLocks noGrp="1"/>
          </p:cNvSpPr>
          <p:nvPr>
            <p:ph type="ftr" sz="quarter"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C3ADE25-E84D-7E27-5950-EBDD29C08BF0}"/>
              </a:ext>
            </a:extLst>
          </p:cNvPr>
          <p:cNvSpPr>
            <a:spLocks noGrp="1"/>
          </p:cNvSpPr>
          <p:nvPr>
            <p:ph type="sldNum" sz="quarter" idx="11"/>
          </p:nvPr>
        </p:nvSpPr>
        <p:spPr/>
        <p:txBody>
          <a:bodyPr/>
          <a:lstStyle/>
          <a:p>
            <a:fld id="{DD1510EF-8C4E-48BB-8CF6-51BFDDFFFB49}" type="slidenum">
              <a:rPr kumimoji="1" lang="ja-JP" altLang="en-US" smtClean="0"/>
              <a:t>8</a:t>
            </a:fld>
            <a:endParaRPr kumimoji="1" lang="ja-JP" altLang="en-US"/>
          </a:p>
        </p:txBody>
      </p:sp>
    </p:spTree>
    <p:extLst>
      <p:ext uri="{BB962C8B-B14F-4D97-AF65-F5344CB8AC3E}">
        <p14:creationId xmlns:p14="http://schemas.microsoft.com/office/powerpoint/2010/main" val="4022883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FC06F-B3D7-3E28-15C8-BEFA802D24E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29A70B1-BCD9-F512-21F0-34B2364C2DB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502836E-622D-3EBF-1B57-A76B8717FD81}"/>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916762B1-42BE-109F-CCB3-8047B0B0AEE6}"/>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1F5E0CC-58B6-E405-7BCB-BA13A1E802D8}"/>
              </a:ext>
            </a:extLst>
          </p:cNvPr>
          <p:cNvSpPr>
            <a:spLocks noGrp="1"/>
          </p:cNvSpPr>
          <p:nvPr>
            <p:ph type="sldNum" sz="quarter" idx="5"/>
          </p:nvPr>
        </p:nvSpPr>
        <p:spPr/>
        <p:txBody>
          <a:bodyPr/>
          <a:lstStyle/>
          <a:p>
            <a:fld id="{DD1510EF-8C4E-48BB-8CF6-51BFDDFFFB49}" type="slidenum">
              <a:rPr kumimoji="1" lang="ja-JP" altLang="en-US" smtClean="0"/>
              <a:t>9</a:t>
            </a:fld>
            <a:endParaRPr kumimoji="1" lang="ja-JP" altLang="en-US"/>
          </a:p>
        </p:txBody>
      </p:sp>
    </p:spTree>
    <p:extLst>
      <p:ext uri="{BB962C8B-B14F-4D97-AF65-F5344CB8AC3E}">
        <p14:creationId xmlns:p14="http://schemas.microsoft.com/office/powerpoint/2010/main" val="1424414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正方形/長方形 6"/>
          <p:cNvSpPr/>
          <p:nvPr userDrawn="1"/>
        </p:nvSpPr>
        <p:spPr>
          <a:xfrm>
            <a:off x="251520" y="1772816"/>
            <a:ext cx="649060" cy="1781963"/>
          </a:xfrm>
          <a:prstGeom prst="rect">
            <a:avLst/>
          </a:prstGeom>
          <a:gradFill flip="none" rotWithShape="1">
            <a:gsLst>
              <a:gs pos="0">
                <a:schemeClr val="accent5"/>
              </a:gs>
              <a:gs pos="14000">
                <a:schemeClr val="accent5"/>
              </a:gs>
              <a:gs pos="93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539552" y="2130425"/>
            <a:ext cx="7918648" cy="1470025"/>
          </a:xfrm>
        </p:spPr>
        <p:txBody>
          <a:bodyPr>
            <a:normAutofit/>
          </a:bodyPr>
          <a:lstStyle>
            <a:lvl1pPr>
              <a:defRPr sz="4000">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3563888" y="5013176"/>
            <a:ext cx="4896544" cy="1032520"/>
          </a:xfrm>
        </p:spPr>
        <p:txBody>
          <a:bodyPr>
            <a:normAutofit/>
          </a:bodyPr>
          <a:lstStyle>
            <a:lvl1pPr marL="0" indent="0" algn="ctr">
              <a:buNone/>
              <a:defRPr sz="1800">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Tree>
    <p:extLst>
      <p:ext uri="{BB962C8B-B14F-4D97-AF65-F5344CB8AC3E}">
        <p14:creationId xmlns:p14="http://schemas.microsoft.com/office/powerpoint/2010/main" val="318627674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D97AB2-F43A-E70E-595B-DAF9FD2B4420}"/>
              </a:ext>
            </a:extLst>
          </p:cNvPr>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8D64291-FA0A-C00B-F4A9-D1E9A5E3FD98}"/>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594A741-587B-1448-5DBE-2E988A706371}"/>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5" name="フッター プレースホルダー 4">
            <a:extLst>
              <a:ext uri="{FF2B5EF4-FFF2-40B4-BE49-F238E27FC236}">
                <a16:creationId xmlns:a16="http://schemas.microsoft.com/office/drawing/2014/main" id="{4E8775F6-A219-9C13-7B9C-02C30162E4B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264F94E-D549-9B9E-561F-7AD0BB97DF3F}"/>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302453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209EB5-6B56-C633-7CB9-BE053ED59F5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12BE891-F27C-1418-F0C4-B75D773BD4EF}"/>
              </a:ext>
            </a:extLst>
          </p:cNvPr>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E4D39FF-C736-75E8-C075-0C0088920A46}"/>
              </a:ext>
            </a:extLst>
          </p:cNvPr>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4445EBC-A442-5B65-5D9F-9EB6CE0903EE}"/>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6" name="フッター プレースホルダー 5">
            <a:extLst>
              <a:ext uri="{FF2B5EF4-FFF2-40B4-BE49-F238E27FC236}">
                <a16:creationId xmlns:a16="http://schemas.microsoft.com/office/drawing/2014/main" id="{6869B14C-385C-CCC2-CB14-24D8418539A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670A227-8EC3-3DAF-E800-294AC9688BE7}"/>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1240429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522825-4AFF-71D0-3590-95592744EE51}"/>
              </a:ext>
            </a:extLst>
          </p:cNvPr>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2196BA5-7B0F-13A4-3F63-819180680A7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9AFEBDF-2521-22F6-F448-0FC007B2428B}"/>
              </a:ext>
            </a:extLst>
          </p:cNvPr>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0BC4900-4F60-E985-DC1A-CD46290922C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8D143D6-F2C2-E08E-F670-B5267B368302}"/>
              </a:ext>
            </a:extLst>
          </p:cNvPr>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CA5DF22-15E8-6E2B-AFE8-6E4A98211F8E}"/>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8" name="フッター プレースホルダー 7">
            <a:extLst>
              <a:ext uri="{FF2B5EF4-FFF2-40B4-BE49-F238E27FC236}">
                <a16:creationId xmlns:a16="http://schemas.microsoft.com/office/drawing/2014/main" id="{D9976B64-AF92-FC2C-6B42-DFD72C458DF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0D156E2-B51E-A82A-0DC1-ED183B0028AF}"/>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72201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420A37-C4D4-03BC-4172-52BF72376C5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DCE24CA-1E0D-98FF-1953-6C9491184F87}"/>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4" name="フッター プレースホルダー 3">
            <a:extLst>
              <a:ext uri="{FF2B5EF4-FFF2-40B4-BE49-F238E27FC236}">
                <a16:creationId xmlns:a16="http://schemas.microsoft.com/office/drawing/2014/main" id="{D8D33152-5E18-FC6C-1C22-0DFB3D0C198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0D02CAA-04CD-6424-A185-261CCD211A18}"/>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412240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D667F55-422E-BF96-64D6-1959630CBCBE}"/>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3" name="フッター プレースホルダー 2">
            <a:extLst>
              <a:ext uri="{FF2B5EF4-FFF2-40B4-BE49-F238E27FC236}">
                <a16:creationId xmlns:a16="http://schemas.microsoft.com/office/drawing/2014/main" id="{C2342406-2368-F870-5CF6-4F66161974B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757A936-4948-AF64-13F2-84DCCE9D3D1D}"/>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268270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9A2413-55AD-BC7D-4FEF-D0544D61BDA3}"/>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8CBF881-28DF-9C40-23FC-EA98AF94F541}"/>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0DBE862-8E23-8456-14DC-F513F8D1D59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626D8AC-9B17-FD16-99F2-107DB51470A4}"/>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6" name="フッター プレースホルダー 5">
            <a:extLst>
              <a:ext uri="{FF2B5EF4-FFF2-40B4-BE49-F238E27FC236}">
                <a16:creationId xmlns:a16="http://schemas.microsoft.com/office/drawing/2014/main" id="{624F761C-ED4E-5287-4314-C687E063740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93321C2-FDA0-0BB6-CCD5-9A4EAFD6FFB1}"/>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41179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E4CF5F-B390-07DD-99D0-7E225EB11206}"/>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170F136-3D7F-41E0-8DC9-A4F8E7A267CE}"/>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298A920-CD17-54A5-DC53-F1FDE1D9D8D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4BC5D10-24C0-DBBB-A0C6-B88C5FEBDA09}"/>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6" name="フッター プレースホルダー 5">
            <a:extLst>
              <a:ext uri="{FF2B5EF4-FFF2-40B4-BE49-F238E27FC236}">
                <a16:creationId xmlns:a16="http://schemas.microsoft.com/office/drawing/2014/main" id="{8AE2B35C-7519-259F-0F9B-1BAE0F441F0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8658558-760C-4312-DA1D-0E1462C37898}"/>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260242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04E6C0-2C21-F331-353D-2893DBCC219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A22D77D-13CB-1600-75D5-341ACA8D781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1FA0D40-C25B-159F-69D8-FF541B4DB047}"/>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5" name="フッター プレースホルダー 4">
            <a:extLst>
              <a:ext uri="{FF2B5EF4-FFF2-40B4-BE49-F238E27FC236}">
                <a16:creationId xmlns:a16="http://schemas.microsoft.com/office/drawing/2014/main" id="{A5FEE306-4FE1-6AC1-E397-42C6A3A49E6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C6EFFAD-E275-AB58-96B5-16952EA5F4B5}"/>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4138255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4217F31-A1C4-6D26-9A49-ED6DC61092A4}"/>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A4BA259-D5FF-186E-22E0-E19E3B2C6B3C}"/>
              </a:ext>
            </a:extLst>
          </p:cNvPr>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F65F694-B144-0570-3C1E-8D963441AF01}"/>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5" name="フッター プレースホルダー 4">
            <a:extLst>
              <a:ext uri="{FF2B5EF4-FFF2-40B4-BE49-F238E27FC236}">
                <a16:creationId xmlns:a16="http://schemas.microsoft.com/office/drawing/2014/main" id="{1E9DCB02-70AD-1C0A-8F2F-E5DF02C55E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97FE0BF-713B-7C05-B5A3-C8E0E24B806E}"/>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112718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1196752"/>
            <a:ext cx="8229600" cy="5040560"/>
          </a:xfrm>
        </p:spPr>
        <p:txBody>
          <a:bodyPr/>
          <a:lstStyle>
            <a:lvl1pPr>
              <a:defRPr b="0" i="0">
                <a:latin typeface="Yu Gothic Medium" panose="020B0400000000000000" pitchFamily="34" charset="-128"/>
                <a:ea typeface="Yu Gothic Medium" panose="020B0400000000000000" pitchFamily="34" charset="-128"/>
              </a:defRPr>
            </a:lvl1pPr>
            <a:lvl2pPr>
              <a:defRPr b="0" i="0">
                <a:latin typeface="Yu Gothic Medium" panose="020B0400000000000000" pitchFamily="34" charset="-128"/>
                <a:ea typeface="Yu Gothic Medium" panose="020B0400000000000000" pitchFamily="34" charset="-128"/>
              </a:defRPr>
            </a:lvl2pPr>
            <a:lvl3pPr>
              <a:defRPr b="0" i="0">
                <a:latin typeface="Yu Gothic Medium" panose="020B0400000000000000" pitchFamily="34" charset="-128"/>
                <a:ea typeface="Yu Gothic Medium" panose="020B0400000000000000" pitchFamily="34" charset="-128"/>
              </a:defRPr>
            </a:lvl3pPr>
            <a:lvl4pPr>
              <a:defRPr b="0" i="0">
                <a:latin typeface="Yu Gothic Medium" panose="020B0400000000000000" pitchFamily="34" charset="-128"/>
                <a:ea typeface="Yu Gothic Medium" panose="020B0400000000000000" pitchFamily="34" charset="-128"/>
              </a:defRPr>
            </a:lvl4pPr>
            <a:lvl5pPr>
              <a:defRPr b="0" i="0">
                <a:latin typeface="Yu Gothic Medium" panose="020B0400000000000000" pitchFamily="34" charset="-128"/>
                <a:ea typeface="Yu Gothic Medium" panose="020B0400000000000000" pitchFamily="34" charset="-128"/>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cxnSp>
        <p:nvCxnSpPr>
          <p:cNvPr id="8" name="直線コネクタ 7"/>
          <p:cNvCxnSpPr/>
          <p:nvPr userDrawn="1"/>
        </p:nvCxnSpPr>
        <p:spPr>
          <a:xfrm>
            <a:off x="0" y="620688"/>
            <a:ext cx="9144000"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5" name="タイトル 1">
            <a:extLst>
              <a:ext uri="{FF2B5EF4-FFF2-40B4-BE49-F238E27FC236}">
                <a16:creationId xmlns:a16="http://schemas.microsoft.com/office/drawing/2014/main" id="{02261524-56F9-A3FB-182C-956552394877}"/>
              </a:ext>
            </a:extLst>
          </p:cNvPr>
          <p:cNvSpPr>
            <a:spLocks noGrp="1"/>
          </p:cNvSpPr>
          <p:nvPr>
            <p:ph type="title"/>
          </p:nvPr>
        </p:nvSpPr>
        <p:spPr>
          <a:xfrm>
            <a:off x="457200" y="80634"/>
            <a:ext cx="8229600" cy="504045"/>
          </a:xfrm>
        </p:spPr>
        <p:txBody>
          <a:bodyPr>
            <a:normAutofit/>
          </a:bodyPr>
          <a:lstStyle>
            <a:lvl1pPr>
              <a:defRPr sz="2000" b="0" i="0">
                <a:latin typeface="Yu Gothic Medium" panose="020B0400000000000000" pitchFamily="34" charset="-128"/>
                <a:ea typeface="Yu Gothic Medium" panose="020B0400000000000000" pitchFamily="34" charset="-128"/>
              </a:defRPr>
            </a:lvl1pPr>
          </a:lstStyle>
          <a:p>
            <a:r>
              <a:rPr kumimoji="1" lang="ja-JP" altLang="en-US"/>
              <a:t>マスター タイトルの書式設定</a:t>
            </a:r>
          </a:p>
        </p:txBody>
      </p:sp>
      <p:sp>
        <p:nvSpPr>
          <p:cNvPr id="2" name="スライド番号プレースホルダー 5">
            <a:extLst>
              <a:ext uri="{FF2B5EF4-FFF2-40B4-BE49-F238E27FC236}">
                <a16:creationId xmlns:a16="http://schemas.microsoft.com/office/drawing/2014/main" id="{32B9CDC9-7EAB-8D44-0894-8FFD66CAB5C4}"/>
              </a:ext>
            </a:extLst>
          </p:cNvPr>
          <p:cNvSpPr txBox="1">
            <a:spLocks/>
          </p:cNvSpPr>
          <p:nvPr userDrawn="1"/>
        </p:nvSpPr>
        <p:spPr>
          <a:xfrm>
            <a:off x="6732240" y="6592267"/>
            <a:ext cx="2133600" cy="365125"/>
          </a:xfrm>
          <a:prstGeom prst="rect">
            <a:avLst/>
          </a:prstGeom>
        </p:spPr>
        <p:txBody>
          <a:bodyPr/>
          <a:lstStyle>
            <a:defPPr>
              <a:defRPr lang="ja-JP"/>
            </a:defPPr>
            <a:lvl1pPr marL="0" algn="l" defTabSz="914400" rtl="0" eaLnBrk="1" latinLnBrk="0" hangingPunct="1">
              <a:defRPr kumimoji="1" sz="1600" b="1" kern="1200">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1D56F65-D397-4FC6-A57A-66D6F4963424}" type="slidenum">
              <a:rPr lang="ja-JP" altLang="en-US" smtClean="0">
                <a:solidFill>
                  <a:schemeClr val="accent5"/>
                </a:solidFill>
              </a:rPr>
              <a:pPr algn="r"/>
              <a:t>‹#›</a:t>
            </a:fld>
            <a:endParaRPr lang="ja-JP" altLang="en-US" dirty="0">
              <a:solidFill>
                <a:schemeClr val="accent5"/>
              </a:solidFill>
            </a:endParaRPr>
          </a:p>
        </p:txBody>
      </p:sp>
    </p:spTree>
    <p:extLst>
      <p:ext uri="{BB962C8B-B14F-4D97-AF65-F5344CB8AC3E}">
        <p14:creationId xmlns:p14="http://schemas.microsoft.com/office/powerpoint/2010/main" val="41810415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cxnSp>
        <p:nvCxnSpPr>
          <p:cNvPr id="6" name="直線コネクタ 5"/>
          <p:cNvCxnSpPr/>
          <p:nvPr userDrawn="1"/>
        </p:nvCxnSpPr>
        <p:spPr>
          <a:xfrm>
            <a:off x="0" y="620688"/>
            <a:ext cx="9144000"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ー 5"/>
          <p:cNvSpPr txBox="1">
            <a:spLocks/>
          </p:cNvSpPr>
          <p:nvPr userDrawn="1"/>
        </p:nvSpPr>
        <p:spPr>
          <a:xfrm>
            <a:off x="6732240" y="6592267"/>
            <a:ext cx="2133600" cy="365125"/>
          </a:xfrm>
          <a:prstGeom prst="rect">
            <a:avLst/>
          </a:prstGeom>
        </p:spPr>
        <p:txBody>
          <a:bodyPr/>
          <a:lstStyle>
            <a:defPPr>
              <a:defRPr lang="ja-JP"/>
            </a:defPPr>
            <a:lvl1pPr marL="0" algn="l" defTabSz="914400" rtl="0" eaLnBrk="1" latinLnBrk="0" hangingPunct="1">
              <a:defRPr kumimoji="1" sz="1600" b="1" kern="1200">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1D56F65-D397-4FC6-A57A-66D6F4963424}" type="slidenum">
              <a:rPr lang="ja-JP" altLang="en-US" smtClean="0">
                <a:solidFill>
                  <a:schemeClr val="accent5"/>
                </a:solidFill>
              </a:rPr>
              <a:pPr algn="r"/>
              <a:t>‹#›</a:t>
            </a:fld>
            <a:endParaRPr lang="ja-JP" altLang="en-US" dirty="0">
              <a:solidFill>
                <a:schemeClr val="accent5"/>
              </a:solidFill>
            </a:endParaRPr>
          </a:p>
        </p:txBody>
      </p:sp>
      <p:sp>
        <p:nvSpPr>
          <p:cNvPr id="3" name="タイトル 1">
            <a:extLst>
              <a:ext uri="{FF2B5EF4-FFF2-40B4-BE49-F238E27FC236}">
                <a16:creationId xmlns:a16="http://schemas.microsoft.com/office/drawing/2014/main" id="{2EE07F74-1B4C-F38A-6C26-39BEE809F0CA}"/>
              </a:ext>
            </a:extLst>
          </p:cNvPr>
          <p:cNvSpPr>
            <a:spLocks noGrp="1"/>
          </p:cNvSpPr>
          <p:nvPr>
            <p:ph type="title"/>
          </p:nvPr>
        </p:nvSpPr>
        <p:spPr>
          <a:xfrm>
            <a:off x="457200" y="80634"/>
            <a:ext cx="8229600" cy="504045"/>
          </a:xfrm>
        </p:spPr>
        <p:txBody>
          <a:bodyPr>
            <a:normAutofit/>
          </a:bodyPr>
          <a:lstStyle>
            <a:lvl1pPr>
              <a:defRPr sz="2000" b="0" i="0">
                <a:latin typeface="Yu Gothic Medium" panose="020B0400000000000000" pitchFamily="34" charset="-128"/>
                <a:ea typeface="Yu Gothic Medium" panose="020B0400000000000000" pitchFamily="34" charset="-128"/>
              </a:defRPr>
            </a:lvl1pPr>
          </a:lstStyle>
          <a:p>
            <a:r>
              <a:rPr kumimoji="1" lang="ja-JP" altLang="en-US"/>
              <a:t>マスター タイトルの書式設定</a:t>
            </a:r>
          </a:p>
        </p:txBody>
      </p:sp>
    </p:spTree>
    <p:extLst>
      <p:ext uri="{BB962C8B-B14F-4D97-AF65-F5344CB8AC3E}">
        <p14:creationId xmlns:p14="http://schemas.microsoft.com/office/powerpoint/2010/main" val="300874446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C8255DE5-BE3B-F13F-113E-20928A90FAB7}"/>
              </a:ext>
            </a:extLst>
          </p:cNvPr>
          <p:cNvSpPr txBox="1">
            <a:spLocks/>
          </p:cNvSpPr>
          <p:nvPr userDrawn="1"/>
        </p:nvSpPr>
        <p:spPr>
          <a:xfrm>
            <a:off x="6732240" y="6592267"/>
            <a:ext cx="2133600" cy="365125"/>
          </a:xfrm>
          <a:prstGeom prst="rect">
            <a:avLst/>
          </a:prstGeom>
        </p:spPr>
        <p:txBody>
          <a:bodyPr/>
          <a:lstStyle>
            <a:defPPr>
              <a:defRPr lang="ja-JP"/>
            </a:defPPr>
            <a:lvl1pPr marL="0" algn="l" defTabSz="914400" rtl="0" eaLnBrk="1" latinLnBrk="0" hangingPunct="1">
              <a:defRPr kumimoji="1" sz="1600" b="1" kern="1200">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1D56F65-D397-4FC6-A57A-66D6F4963424}" type="slidenum">
              <a:rPr lang="ja-JP" altLang="en-US" smtClean="0">
                <a:solidFill>
                  <a:schemeClr val="accent5"/>
                </a:solidFill>
              </a:rPr>
              <a:pPr algn="r"/>
              <a:t>‹#›</a:t>
            </a:fld>
            <a:endParaRPr lang="ja-JP" altLang="en-US" dirty="0">
              <a:solidFill>
                <a:schemeClr val="accent5"/>
              </a:solidFill>
            </a:endParaRPr>
          </a:p>
        </p:txBody>
      </p:sp>
      <p:sp>
        <p:nvSpPr>
          <p:cNvPr id="3" name="タイトル 1">
            <a:extLst>
              <a:ext uri="{FF2B5EF4-FFF2-40B4-BE49-F238E27FC236}">
                <a16:creationId xmlns:a16="http://schemas.microsoft.com/office/drawing/2014/main" id="{33E59CB4-4235-53E6-5107-14D8D420B568}"/>
              </a:ext>
            </a:extLst>
          </p:cNvPr>
          <p:cNvSpPr>
            <a:spLocks noGrp="1"/>
          </p:cNvSpPr>
          <p:nvPr>
            <p:ph type="title"/>
          </p:nvPr>
        </p:nvSpPr>
        <p:spPr>
          <a:xfrm>
            <a:off x="457200" y="80634"/>
            <a:ext cx="8229600" cy="504045"/>
          </a:xfrm>
        </p:spPr>
        <p:txBody>
          <a:bodyPr>
            <a:normAutofit/>
          </a:bodyPr>
          <a:lstStyle>
            <a:lvl1pPr>
              <a:defRPr sz="2000" b="0" i="0">
                <a:latin typeface="Yu Gothic Medium" panose="020B0400000000000000" pitchFamily="34" charset="-128"/>
                <a:ea typeface="Yu Gothic Medium" panose="020B0400000000000000" pitchFamily="34" charset="-128"/>
              </a:defRPr>
            </a:lvl1pPr>
          </a:lstStyle>
          <a:p>
            <a:r>
              <a:rPr kumimoji="1" lang="ja-JP" altLang="en-US"/>
              <a:t>マスター タイトルの書式設定</a:t>
            </a:r>
          </a:p>
        </p:txBody>
      </p:sp>
    </p:spTree>
    <p:extLst>
      <p:ext uri="{BB962C8B-B14F-4D97-AF65-F5344CB8AC3E}">
        <p14:creationId xmlns:p14="http://schemas.microsoft.com/office/powerpoint/2010/main" val="257005365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7" name="スライド番号プレースホルダー 5">
            <a:extLst>
              <a:ext uri="{FF2B5EF4-FFF2-40B4-BE49-F238E27FC236}">
                <a16:creationId xmlns:a16="http://schemas.microsoft.com/office/drawing/2014/main" id="{6FEE30CD-0381-8D47-D123-6EAAB731B87C}"/>
              </a:ext>
            </a:extLst>
          </p:cNvPr>
          <p:cNvSpPr>
            <a:spLocks noGrp="1"/>
          </p:cNvSpPr>
          <p:nvPr>
            <p:ph type="sldNum" sz="quarter" idx="4"/>
          </p:nvPr>
        </p:nvSpPr>
        <p:spPr>
          <a:xfrm>
            <a:off x="6588224" y="6627951"/>
            <a:ext cx="2133600" cy="365125"/>
          </a:xfrm>
          <a:prstGeom prst="rect">
            <a:avLst/>
          </a:prstGeom>
        </p:spPr>
        <p:txBody>
          <a:bodyPr/>
          <a:lstStyle>
            <a:lvl1pPr>
              <a:defRPr sz="1600" b="1">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r"/>
            <a:fld id="{41D56F65-D397-4FC6-A57A-66D6F4963424}" type="slidenum">
              <a:rPr lang="ja-JP" altLang="en-US" smtClean="0"/>
              <a:pPr algn="r"/>
              <a:t>‹#›</a:t>
            </a:fld>
            <a:endParaRPr lang="ja-JP" altLang="en-US" dirty="0"/>
          </a:p>
        </p:txBody>
      </p:sp>
    </p:spTree>
    <p:extLst>
      <p:ext uri="{BB962C8B-B14F-4D97-AF65-F5344CB8AC3E}">
        <p14:creationId xmlns:p14="http://schemas.microsoft.com/office/powerpoint/2010/main" val="369766252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7" name="スライド番号プレースホルダー 5">
            <a:extLst>
              <a:ext uri="{FF2B5EF4-FFF2-40B4-BE49-F238E27FC236}">
                <a16:creationId xmlns:a16="http://schemas.microsoft.com/office/drawing/2014/main" id="{64DE7BB5-7117-7487-B582-000B3FD07DE0}"/>
              </a:ext>
            </a:extLst>
          </p:cNvPr>
          <p:cNvSpPr>
            <a:spLocks noGrp="1"/>
          </p:cNvSpPr>
          <p:nvPr>
            <p:ph type="sldNum" sz="quarter" idx="4"/>
          </p:nvPr>
        </p:nvSpPr>
        <p:spPr>
          <a:xfrm>
            <a:off x="6588224" y="6627951"/>
            <a:ext cx="2133600" cy="365125"/>
          </a:xfrm>
          <a:prstGeom prst="rect">
            <a:avLst/>
          </a:prstGeom>
        </p:spPr>
        <p:txBody>
          <a:bodyPr/>
          <a:lstStyle>
            <a:lvl1pPr>
              <a:defRPr sz="1600" b="1">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r"/>
            <a:fld id="{41D56F65-D397-4FC6-A57A-66D6F4963424}" type="slidenum">
              <a:rPr lang="ja-JP" altLang="en-US" smtClean="0"/>
              <a:pPr algn="r"/>
              <a:t>‹#›</a:t>
            </a:fld>
            <a:endParaRPr lang="ja-JP" altLang="en-US" dirty="0"/>
          </a:p>
        </p:txBody>
      </p:sp>
    </p:spTree>
    <p:extLst>
      <p:ext uri="{BB962C8B-B14F-4D97-AF65-F5344CB8AC3E}">
        <p14:creationId xmlns:p14="http://schemas.microsoft.com/office/powerpoint/2010/main" val="99659968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1_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A838A5-C748-C443-AE09-5342AB7A91CE}" type="datetimeFigureOut">
              <a:rPr kumimoji="1" lang="ja-JP" altLang="en-US" smtClean="0"/>
              <a:t>2026/8/30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07EE786-56F2-4A4C-AF19-34F6DFFF41E5}" type="slidenum">
              <a:rPr kumimoji="1" lang="ja-JP" altLang="en-US" smtClean="0"/>
              <a:t>‹#›</a:t>
            </a:fld>
            <a:endParaRPr kumimoji="1" lang="ja-JP" altLang="en-US"/>
          </a:p>
        </p:txBody>
      </p:sp>
    </p:spTree>
    <p:extLst>
      <p:ext uri="{BB962C8B-B14F-4D97-AF65-F5344CB8AC3E}">
        <p14:creationId xmlns:p14="http://schemas.microsoft.com/office/powerpoint/2010/main" val="2867624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0534A1-39E6-C521-26A7-18849BFA24FB}"/>
              </a:ext>
            </a:extLst>
          </p:cNvPr>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C0BB15E-98B9-F421-E727-FB9AE9F3B3E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075674B-5AC7-9734-E3EF-8F5CFEE92CB5}"/>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5" name="フッター プレースホルダー 4">
            <a:extLst>
              <a:ext uri="{FF2B5EF4-FFF2-40B4-BE49-F238E27FC236}">
                <a16:creationId xmlns:a16="http://schemas.microsoft.com/office/drawing/2014/main" id="{6F431AA6-3ADC-9C1A-27DA-98D44914425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AF816C-F8AC-D080-4B8E-5854BF5CD2A4}"/>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864183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0FB378-A52E-D6B6-E241-83B130EDDE6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F33902B-DD3F-26AB-131B-12E462210FC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D41FE0-D79F-380D-444F-716ADE410474}"/>
              </a:ext>
            </a:extLst>
          </p:cNvPr>
          <p:cNvSpPr>
            <a:spLocks noGrp="1"/>
          </p:cNvSpPr>
          <p:nvPr>
            <p:ph type="dt" sz="half" idx="10"/>
          </p:nvPr>
        </p:nvSpPr>
        <p:spPr/>
        <p:txBody>
          <a:bodyPr/>
          <a:lstStyle/>
          <a:p>
            <a:fld id="{BA3FD70E-44D7-E547-B099-6684ACB3EC39}" type="datetimeFigureOut">
              <a:rPr kumimoji="1" lang="ja-JP" altLang="en-US" smtClean="0"/>
              <a:t>2026/8/30</a:t>
            </a:fld>
            <a:endParaRPr kumimoji="1" lang="ja-JP" altLang="en-US"/>
          </a:p>
        </p:txBody>
      </p:sp>
      <p:sp>
        <p:nvSpPr>
          <p:cNvPr id="5" name="フッター プレースホルダー 4">
            <a:extLst>
              <a:ext uri="{FF2B5EF4-FFF2-40B4-BE49-F238E27FC236}">
                <a16:creationId xmlns:a16="http://schemas.microsoft.com/office/drawing/2014/main" id="{975DC751-18E3-2A34-29C0-BD7D691D517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691B7F2-33F7-D9C6-DF54-8C8C773B0FBC}"/>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40636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6528559"/>
            <a:ext cx="9144000" cy="329441"/>
          </a:xfrm>
          <a:prstGeom prst="rect">
            <a:avLst/>
          </a:prstGeom>
          <a:gradFill flip="none" rotWithShape="1">
            <a:gsLst>
              <a:gs pos="0">
                <a:schemeClr val="accent5"/>
              </a:gs>
              <a:gs pos="28000">
                <a:schemeClr val="accent5"/>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プレースホルダー 1"/>
          <p:cNvSpPr>
            <a:spLocks noGrp="1"/>
          </p:cNvSpPr>
          <p:nvPr>
            <p:ph type="title"/>
          </p:nvPr>
        </p:nvSpPr>
        <p:spPr>
          <a:xfrm>
            <a:off x="457200" y="274638"/>
            <a:ext cx="8229600" cy="778098"/>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57200" y="1412776"/>
            <a:ext cx="8229600" cy="4824536"/>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13" name="正方形/長方形 12"/>
          <p:cNvSpPr/>
          <p:nvPr userDrawn="1"/>
        </p:nvSpPr>
        <p:spPr>
          <a:xfrm>
            <a:off x="204814" y="6549263"/>
            <a:ext cx="8239937"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20000"/>
              </a:lnSpc>
              <a:spcBef>
                <a:spcPct val="0"/>
              </a:spcBef>
              <a:spcAft>
                <a:spcPct val="0"/>
              </a:spcAft>
            </a:pPr>
            <a:r>
              <a:rPr kumimoji="0" lang="ja-JP" altLang="en-US" sz="900" b="0" i="0">
                <a:solidFill>
                  <a:schemeClr val="bg1"/>
                </a:solidFill>
                <a:latin typeface="Hiragino Sans W4" panose="020B0400000000000000" pitchFamily="34" charset="-128"/>
                <a:ea typeface="Hiragino Sans W4" panose="020B0400000000000000" pitchFamily="34" charset="-128"/>
              </a:rPr>
              <a:t>サービス管理責任者・児童発達支援管理責任者指導者養成研修会　専門コース別研修・障害児支援コース</a:t>
            </a:r>
            <a:endParaRPr kumimoji="0" lang="en-US" altLang="ja-JP" sz="900" b="0" i="0" dirty="0">
              <a:solidFill>
                <a:schemeClr val="bg1"/>
              </a:solidFill>
              <a:latin typeface="Hiragino Sans W4" panose="020B0400000000000000" pitchFamily="34" charset="-128"/>
              <a:ea typeface="Hiragino Sans W4" panose="020B0400000000000000" pitchFamily="34" charset="-128"/>
            </a:endParaRPr>
          </a:p>
        </p:txBody>
      </p:sp>
      <p:sp>
        <p:nvSpPr>
          <p:cNvPr id="5" name="スライド番号プレースホルダー 5"/>
          <p:cNvSpPr>
            <a:spLocks noGrp="1"/>
          </p:cNvSpPr>
          <p:nvPr>
            <p:ph type="sldNum" sz="quarter" idx="4"/>
          </p:nvPr>
        </p:nvSpPr>
        <p:spPr>
          <a:xfrm>
            <a:off x="6805586" y="6565354"/>
            <a:ext cx="2133600" cy="365125"/>
          </a:xfrm>
          <a:prstGeom prst="rect">
            <a:avLst/>
          </a:prstGeom>
        </p:spPr>
        <p:txBody>
          <a:bodyPr/>
          <a:lstStyle>
            <a:lvl1pPr>
              <a:defRPr sz="1600" b="1">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r"/>
            <a:fld id="{41D56F65-D397-4FC6-A57A-66D6F4963424}" type="slidenum">
              <a:rPr lang="ja-JP" altLang="en-US" smtClean="0"/>
              <a:pPr algn="r"/>
              <a:t>‹#›</a:t>
            </a:fld>
            <a:endParaRPr lang="ja-JP" altLang="en-US" dirty="0"/>
          </a:p>
        </p:txBody>
      </p:sp>
    </p:spTree>
    <p:extLst>
      <p:ext uri="{BB962C8B-B14F-4D97-AF65-F5344CB8AC3E}">
        <p14:creationId xmlns:p14="http://schemas.microsoft.com/office/powerpoint/2010/main" val="1977667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8" r:id="rId5"/>
    <p:sldLayoutId id="2147483659" r:id="rId6"/>
    <p:sldLayoutId id="2147483672" r:id="rId7"/>
  </p:sldLayoutIdLst>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hf hdr="0" ftr="0" dt="0"/>
  <p:txStyles>
    <p:titleStyle>
      <a:lvl1pPr algn="l" defTabSz="914400" rtl="0" eaLnBrk="1" latinLnBrk="0" hangingPunct="1">
        <a:spcBef>
          <a:spcPct val="0"/>
        </a:spcBef>
        <a:buNone/>
        <a:defRPr kumimoji="1" sz="24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6F7156F-9C9F-63E3-89BE-9AE31979A9CB}"/>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DA89878-493B-F566-0564-E9D143518B3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B566BB-BA3B-2380-F3EE-4F2CF2BAC90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A3FD70E-44D7-E547-B099-6684ACB3EC39}" type="datetimeFigureOut">
              <a:rPr kumimoji="1" lang="ja-JP" altLang="en-US" smtClean="0"/>
              <a:t>2026/8/30</a:t>
            </a:fld>
            <a:endParaRPr kumimoji="1" lang="ja-JP" altLang="en-US"/>
          </a:p>
        </p:txBody>
      </p:sp>
      <p:sp>
        <p:nvSpPr>
          <p:cNvPr id="5" name="フッター プレースホルダー 4">
            <a:extLst>
              <a:ext uri="{FF2B5EF4-FFF2-40B4-BE49-F238E27FC236}">
                <a16:creationId xmlns:a16="http://schemas.microsoft.com/office/drawing/2014/main" id="{C4A5E852-3CF3-9A0B-2B9C-4B5C72ADE8AB}"/>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199B42C-7230-2936-3B54-63922AA874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247668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svg"/></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0A925F16-A8D0-7690-1D18-D2FE993CC118}"/>
              </a:ext>
            </a:extLst>
          </p:cNvPr>
          <p:cNvSpPr/>
          <p:nvPr/>
        </p:nvSpPr>
        <p:spPr>
          <a:xfrm>
            <a:off x="272153" y="692696"/>
            <a:ext cx="8548317" cy="1779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20000"/>
              </a:lnSpc>
              <a:spcBef>
                <a:spcPct val="0"/>
              </a:spcBef>
              <a:spcAft>
                <a:spcPct val="0"/>
              </a:spcAft>
            </a:pPr>
            <a:r>
              <a:rPr kumimoji="0" lang="en-US" altLang="ja-JP" sz="1400" dirty="0">
                <a:solidFill>
                  <a:schemeClr val="tx1"/>
                </a:solidFill>
                <a:latin typeface="Yu Gothic Medium" panose="020B0400000000000000" pitchFamily="34" charset="-128"/>
                <a:ea typeface="Yu Gothic Medium" panose="020B0400000000000000" pitchFamily="34" charset="-128"/>
              </a:rPr>
              <a:t>    </a:t>
            </a:r>
            <a:r>
              <a:rPr kumimoji="0" lang="ja-JP" altLang="en-US" sz="1400">
                <a:solidFill>
                  <a:schemeClr val="tx1"/>
                </a:solidFill>
                <a:latin typeface="Yu Gothic Medium" panose="020B0400000000000000" pitchFamily="34" charset="-128"/>
                <a:ea typeface="Yu Gothic Medium" panose="020B0400000000000000" pitchFamily="34" charset="-128"/>
              </a:rPr>
              <a:t>令和</a:t>
            </a:r>
            <a:r>
              <a:rPr kumimoji="0" lang="en-US" altLang="ja-JP" sz="1400" dirty="0">
                <a:solidFill>
                  <a:schemeClr val="tx1"/>
                </a:solidFill>
                <a:latin typeface="Yu Gothic Medium" panose="020B0400000000000000" pitchFamily="34" charset="-128"/>
                <a:ea typeface="Yu Gothic Medium" panose="020B0400000000000000" pitchFamily="34" charset="-128"/>
              </a:rPr>
              <a:t>8</a:t>
            </a:r>
            <a:r>
              <a:rPr kumimoji="0" lang="ja-JP" altLang="en-US" sz="1400">
                <a:solidFill>
                  <a:schemeClr val="tx1"/>
                </a:solidFill>
                <a:latin typeface="Yu Gothic Medium" panose="020B0400000000000000" pitchFamily="34" charset="-128"/>
                <a:ea typeface="Yu Gothic Medium" panose="020B0400000000000000" pitchFamily="34" charset="-128"/>
              </a:rPr>
              <a:t>年度　サービス管理責任者・児童発達支援管理責任者指導者養成研修会　</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20000"/>
              </a:lnSpc>
              <a:spcBef>
                <a:spcPct val="0"/>
              </a:spcBef>
              <a:spcAft>
                <a:spcPct val="0"/>
              </a:spcAft>
            </a:pPr>
            <a:r>
              <a:rPr kumimoji="0" lang="en-US" altLang="ja-JP" sz="1400" dirty="0">
                <a:solidFill>
                  <a:schemeClr val="tx1"/>
                </a:solidFill>
                <a:latin typeface="Yu Gothic Medium" panose="020B0400000000000000" pitchFamily="34" charset="-128"/>
                <a:ea typeface="Yu Gothic Medium" panose="020B0400000000000000" pitchFamily="34" charset="-128"/>
              </a:rPr>
              <a:t> </a:t>
            </a:r>
            <a:r>
              <a:rPr kumimoji="0" lang="ja-JP" altLang="en-US" sz="1400">
                <a:solidFill>
                  <a:schemeClr val="tx1"/>
                </a:solidFill>
                <a:latin typeface="Yu Gothic Medium" panose="020B0400000000000000" pitchFamily="34" charset="-128"/>
                <a:ea typeface="Yu Gothic Medium" panose="020B0400000000000000" pitchFamily="34" charset="-128"/>
              </a:rPr>
              <a:t>　専門コース別研修・障害児支援コース</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演習</a:t>
            </a:r>
            <a:r>
              <a:rPr kumimoji="0" lang="en-US" altLang="ja-JP" sz="2000" dirty="0">
                <a:solidFill>
                  <a:schemeClr val="tx1"/>
                </a:solidFill>
                <a:latin typeface="Yu Gothic Medium" panose="020B0400000000000000" pitchFamily="34" charset="-128"/>
                <a:ea typeface="Yu Gothic Medium" panose="020B0400000000000000" pitchFamily="34" charset="-128"/>
              </a:rPr>
              <a:t> </a:t>
            </a:r>
            <a:r>
              <a:rPr kumimoji="0" lang="ja-JP" altLang="en-US" sz="2800">
                <a:solidFill>
                  <a:schemeClr val="tx1"/>
                </a:solidFill>
                <a:latin typeface="Yu Gothic Medium" panose="020B0400000000000000" pitchFamily="34" charset="-128"/>
                <a:ea typeface="Yu Gothic Medium" panose="020B0400000000000000" pitchFamily="34" charset="-128"/>
              </a:rPr>
              <a:t>　</a:t>
            </a:r>
            <a:endParaRPr kumimoji="0" lang="en-US" altLang="ja-JP" sz="28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r>
              <a:rPr kumimoji="0" lang="en-US" altLang="ja-JP" sz="2800" b="1" dirty="0">
                <a:solidFill>
                  <a:schemeClr val="accent5">
                    <a:lumMod val="75000"/>
                  </a:schemeClr>
                </a:solidFill>
                <a:latin typeface="Yu Gothic Medium" panose="020B0400000000000000" pitchFamily="34" charset="-128"/>
                <a:ea typeface="Yu Gothic Medium" panose="020B0400000000000000" pitchFamily="34" charset="-128"/>
              </a:rPr>
              <a:t>PG B-7  </a:t>
            </a:r>
            <a:r>
              <a:rPr kumimoji="0" lang="ja-JP" altLang="en-US" sz="2800" b="1">
                <a:solidFill>
                  <a:schemeClr val="tx1"/>
                </a:solidFill>
                <a:latin typeface="Yu Gothic Medium" panose="020B0400000000000000" pitchFamily="34" charset="-128"/>
                <a:ea typeface="Yu Gothic Medium" panose="020B0400000000000000" pitchFamily="34" charset="-128"/>
              </a:rPr>
              <a:t>児童期における相談支援の初期的な対応</a:t>
            </a:r>
            <a:endParaRPr kumimoji="0" lang="en-US" altLang="ja-JP" sz="2800" b="1" dirty="0">
              <a:solidFill>
                <a:schemeClr val="tx1"/>
              </a:solidFill>
              <a:latin typeface="Yu Gothic Medium" panose="020B0400000000000000" pitchFamily="34" charset="-128"/>
              <a:ea typeface="Yu Gothic Medium" panose="020B0400000000000000" pitchFamily="34" charset="-128"/>
            </a:endParaRPr>
          </a:p>
        </p:txBody>
      </p:sp>
      <p:sp>
        <p:nvSpPr>
          <p:cNvPr id="13" name="テキスト ボックス 12">
            <a:extLst>
              <a:ext uri="{FF2B5EF4-FFF2-40B4-BE49-F238E27FC236}">
                <a16:creationId xmlns:a16="http://schemas.microsoft.com/office/drawing/2014/main" id="{4AA12D06-2900-EE6A-190C-DD4D7E227EA8}"/>
              </a:ext>
            </a:extLst>
          </p:cNvPr>
          <p:cNvSpPr txBox="1"/>
          <p:nvPr/>
        </p:nvSpPr>
        <p:spPr>
          <a:xfrm>
            <a:off x="-433754" y="4138246"/>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
        <p:nvSpPr>
          <p:cNvPr id="14" name="正方形/長方形 13">
            <a:extLst>
              <a:ext uri="{FF2B5EF4-FFF2-40B4-BE49-F238E27FC236}">
                <a16:creationId xmlns:a16="http://schemas.microsoft.com/office/drawing/2014/main" id="{B08B14D3-29CF-E328-331A-B5D5C2A29F5C}"/>
              </a:ext>
            </a:extLst>
          </p:cNvPr>
          <p:cNvSpPr/>
          <p:nvPr/>
        </p:nvSpPr>
        <p:spPr>
          <a:xfrm>
            <a:off x="1550042" y="5085184"/>
            <a:ext cx="5992541"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30000"/>
              </a:lnSpc>
              <a:spcBef>
                <a:spcPct val="0"/>
              </a:spcBef>
              <a:spcAft>
                <a:spcPct val="0"/>
              </a:spcAft>
            </a:pPr>
            <a:r>
              <a:rPr kumimoji="0" lang="ja-JP" altLang="en-US">
                <a:solidFill>
                  <a:schemeClr val="tx1"/>
                </a:solidFill>
                <a:latin typeface="Yu Gothic Medium" panose="020B0400000000000000" pitchFamily="34" charset="-128"/>
                <a:ea typeface="Yu Gothic Medium" panose="020B0400000000000000" pitchFamily="34" charset="-128"/>
              </a:rPr>
              <a:t>社会福祉法人けやきの郷</a:t>
            </a: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a:solidFill>
                  <a:schemeClr val="tx1"/>
                </a:solidFill>
                <a:latin typeface="Yu Gothic Medium" panose="020B0400000000000000" pitchFamily="34" charset="-128"/>
                <a:ea typeface="Yu Gothic Medium" panose="020B0400000000000000" pitchFamily="34" charset="-128"/>
              </a:rPr>
              <a:t>埼玉県発達障害者支援センター「まほろば」</a:t>
            </a: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a:solidFill>
                  <a:schemeClr val="tx1"/>
                </a:solidFill>
                <a:latin typeface="Yu Gothic Medium" panose="020B0400000000000000" pitchFamily="34" charset="-128"/>
                <a:ea typeface="Yu Gothic Medium" panose="020B0400000000000000" pitchFamily="34" charset="-128"/>
              </a:rPr>
              <a:t>障害者相談・地域支援センターけやき</a:t>
            </a: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a:solidFill>
                  <a:schemeClr val="tx1"/>
                </a:solidFill>
                <a:latin typeface="Yu Gothic Medium" panose="020B0400000000000000" pitchFamily="34" charset="-128"/>
                <a:ea typeface="Yu Gothic Medium" panose="020B0400000000000000" pitchFamily="34" charset="-128"/>
              </a:rPr>
              <a:t>センター長　</a:t>
            </a:r>
            <a:r>
              <a:rPr kumimoji="0" lang="ja-JP" altLang="en-US" sz="2000">
                <a:solidFill>
                  <a:schemeClr val="tx1"/>
                </a:solidFill>
                <a:latin typeface="Yu Gothic Medium" panose="020B0400000000000000" pitchFamily="34" charset="-128"/>
                <a:ea typeface="Yu Gothic Medium" panose="020B0400000000000000" pitchFamily="34" charset="-128"/>
              </a:rPr>
              <a:t>野崎　陽弘</a:t>
            </a:r>
            <a:endParaRPr kumimoji="0" lang="en-US" altLang="ja-JP" sz="20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endParaRPr kumimoji="0" lang="en-US" altLang="ja-JP" dirty="0">
              <a:solidFill>
                <a:schemeClr val="tx1"/>
              </a:solidFill>
              <a:latin typeface="Yu Gothic Medium" panose="020B0400000000000000" pitchFamily="34" charset="-128"/>
              <a:ea typeface="Yu Gothic Medium" panose="020B0400000000000000" pitchFamily="34" charset="-128"/>
            </a:endParaRPr>
          </a:p>
        </p:txBody>
      </p:sp>
      <p:sp>
        <p:nvSpPr>
          <p:cNvPr id="3" name="テキスト ボックス 2">
            <a:extLst>
              <a:ext uri="{FF2B5EF4-FFF2-40B4-BE49-F238E27FC236}">
                <a16:creationId xmlns:a16="http://schemas.microsoft.com/office/drawing/2014/main" id="{060131E9-F2EB-044E-1CE3-31F96F56D5C2}"/>
              </a:ext>
            </a:extLst>
          </p:cNvPr>
          <p:cNvSpPr txBox="1"/>
          <p:nvPr/>
        </p:nvSpPr>
        <p:spPr>
          <a:xfrm>
            <a:off x="9483969" y="4267200"/>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Tree>
    <p:extLst>
      <p:ext uri="{BB962C8B-B14F-4D97-AF65-F5344CB8AC3E}">
        <p14:creationId xmlns:p14="http://schemas.microsoft.com/office/powerpoint/2010/main" val="676513547"/>
      </p:ext>
    </p:extLst>
  </p:cSld>
  <p:clrMapOvr>
    <a:masterClrMapping/>
  </p:clrMapOvr>
  <mc:AlternateContent xmlns:mc="http://schemas.openxmlformats.org/markup-compatibility/2006" xmlns:p14="http://schemas.microsoft.com/office/powerpoint/2010/main">
    <mc:Choice Requires="p14">
      <p:transition spd="slow" p14:dur="1250" advTm="22500">
        <p:fade/>
      </p:transition>
    </mc:Choice>
    <mc:Fallback xmlns="">
      <p:transition spd="slow" advTm="225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BD582-3110-5D12-5516-3C66CA7737AE}"/>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FFB50609-AE12-95FF-36A1-2F72D26FF968}"/>
              </a:ext>
            </a:extLst>
          </p:cNvPr>
          <p:cNvSpPr>
            <a:spLocks noGrp="1"/>
          </p:cNvSpPr>
          <p:nvPr>
            <p:ph type="title"/>
          </p:nvPr>
        </p:nvSpPr>
        <p:spPr/>
        <p:txBody>
          <a:bodyPr>
            <a:normAutofit/>
          </a:bodyPr>
          <a:lstStyle/>
          <a:p>
            <a:r>
              <a:rPr lang="ja-JP" altLang="en-US">
                <a:solidFill>
                  <a:schemeClr val="tx1"/>
                </a:solidFill>
              </a:rPr>
              <a:t>演習１の流れ</a:t>
            </a:r>
          </a:p>
        </p:txBody>
      </p:sp>
      <p:graphicFrame>
        <p:nvGraphicFramePr>
          <p:cNvPr id="5" name="表 4">
            <a:extLst>
              <a:ext uri="{FF2B5EF4-FFF2-40B4-BE49-F238E27FC236}">
                <a16:creationId xmlns:a16="http://schemas.microsoft.com/office/drawing/2014/main" id="{65FF1B0A-6D4D-7F03-964A-14F648C246D6}"/>
              </a:ext>
            </a:extLst>
          </p:cNvPr>
          <p:cNvGraphicFramePr>
            <a:graphicFrameLocks noGrp="1"/>
          </p:cNvGraphicFramePr>
          <p:nvPr>
            <p:extLst>
              <p:ext uri="{D42A27DB-BD31-4B8C-83A1-F6EECF244321}">
                <p14:modId xmlns:p14="http://schemas.microsoft.com/office/powerpoint/2010/main" val="3866929083"/>
              </p:ext>
            </p:extLst>
          </p:nvPr>
        </p:nvGraphicFramePr>
        <p:xfrm>
          <a:off x="457200" y="980728"/>
          <a:ext cx="8229601" cy="4905992"/>
        </p:xfrm>
        <a:graphic>
          <a:graphicData uri="http://schemas.openxmlformats.org/drawingml/2006/table">
            <a:tbl>
              <a:tblPr firstRow="1" bandRow="1">
                <a:tableStyleId>{5C22544A-7EE6-4342-B048-85BDC9FD1C3A}</a:tableStyleId>
              </a:tblPr>
              <a:tblGrid>
                <a:gridCol w="1378496">
                  <a:extLst>
                    <a:ext uri="{9D8B030D-6E8A-4147-A177-3AD203B41FA5}">
                      <a16:colId xmlns:a16="http://schemas.microsoft.com/office/drawing/2014/main" val="382379297"/>
                    </a:ext>
                  </a:extLst>
                </a:gridCol>
                <a:gridCol w="2520280">
                  <a:extLst>
                    <a:ext uri="{9D8B030D-6E8A-4147-A177-3AD203B41FA5}">
                      <a16:colId xmlns:a16="http://schemas.microsoft.com/office/drawing/2014/main" val="1398766520"/>
                    </a:ext>
                  </a:extLst>
                </a:gridCol>
                <a:gridCol w="4330825">
                  <a:extLst>
                    <a:ext uri="{9D8B030D-6E8A-4147-A177-3AD203B41FA5}">
                      <a16:colId xmlns:a16="http://schemas.microsoft.com/office/drawing/2014/main" val="553687554"/>
                    </a:ext>
                  </a:extLst>
                </a:gridCol>
              </a:tblGrid>
              <a:tr h="648072">
                <a:tc>
                  <a:txBody>
                    <a:bodyPr/>
                    <a:lstStyle/>
                    <a:p>
                      <a:pPr algn="ctr"/>
                      <a:r>
                        <a:rPr kumimoji="1" lang="ja-JP" altLang="en-US" sz="1800" b="1" i="0">
                          <a:latin typeface="Yu Gothic Medium" panose="020B0400000000000000" pitchFamily="34" charset="-128"/>
                          <a:ea typeface="Yu Gothic Medium" panose="020B0400000000000000" pitchFamily="34" charset="-128"/>
                        </a:rPr>
                        <a:t>時間（分）</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800" b="1" i="0">
                          <a:latin typeface="Yu Gothic Medium" panose="020B0400000000000000" pitchFamily="34" charset="-128"/>
                          <a:ea typeface="Yu Gothic Medium" panose="020B0400000000000000" pitchFamily="34" charset="-128"/>
                        </a:rPr>
                        <a:t>項　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800" b="1" i="0">
                          <a:latin typeface="Yu Gothic Medium" panose="020B0400000000000000" pitchFamily="34" charset="-128"/>
                          <a:ea typeface="Yu Gothic Medium" panose="020B0400000000000000" pitchFamily="34" charset="-128"/>
                        </a:rPr>
                        <a:t>内　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846077">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８</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事例概要の提供</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r>
                        <a:rPr kumimoji="1" lang="ja-JP" altLang="en-US" sz="1800" b="0" i="0">
                          <a:solidFill>
                            <a:schemeClr val="tx1"/>
                          </a:solidFill>
                          <a:latin typeface="Yu Gothic Medium" panose="020B0400000000000000" pitchFamily="34" charset="-128"/>
                          <a:ea typeface="Yu Gothic Medium" panose="020B0400000000000000" pitchFamily="34" charset="-128"/>
                        </a:rPr>
                        <a:t>事例提供（資料、ワークシートの確認）</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799003">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７</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個人ワーク１</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lnSpc>
                          <a:spcPct val="120000"/>
                        </a:lnSpc>
                      </a:pPr>
                      <a:r>
                        <a:rPr kumimoji="1" lang="ja-JP" altLang="en-US" sz="1800" b="0" i="0">
                          <a:solidFill>
                            <a:schemeClr val="tx1"/>
                          </a:solidFill>
                          <a:latin typeface="Yu Gothic Medium" panose="020B0400000000000000" pitchFamily="34" charset="-128"/>
                          <a:ea typeface="Yu Gothic Medium" panose="020B0400000000000000" pitchFamily="34" charset="-128"/>
                        </a:rPr>
                        <a:t>事例の要点を掴む</a:t>
                      </a: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r>
                        <a:rPr kumimoji="1" lang="ja-JP" altLang="en-US" sz="1800" b="0" i="0">
                          <a:solidFill>
                            <a:schemeClr val="tx1"/>
                          </a:solidFill>
                          <a:latin typeface="Yu Gothic Medium" panose="020B0400000000000000" pitchFamily="34" charset="-128"/>
                          <a:ea typeface="Yu Gothic Medium" panose="020B0400000000000000" pitchFamily="34" charset="-128"/>
                        </a:rPr>
                        <a:t>様式１</a:t>
                      </a: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1647381">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１０</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個人ワーク２</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lnSpc>
                          <a:spcPct val="120000"/>
                        </a:lnSpc>
                      </a:pPr>
                      <a:r>
                        <a:rPr kumimoji="1" lang="ja-JP" altLang="en-US" sz="1800" b="0" i="0">
                          <a:solidFill>
                            <a:schemeClr val="tx1"/>
                          </a:solidFill>
                          <a:latin typeface="Yu Gothic Medium" panose="020B0400000000000000" pitchFamily="34" charset="-128"/>
                          <a:ea typeface="Yu Gothic Medium" panose="020B0400000000000000" pitchFamily="34" charset="-128"/>
                        </a:rPr>
                        <a:t>相談支援専門員・児童発達支援管理責任者、それぞれの立場で支援策を講じる</a:t>
                      </a: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r>
                        <a:rPr kumimoji="1" lang="ja-JP" altLang="en-US" sz="1800" b="0" i="0">
                          <a:solidFill>
                            <a:schemeClr val="tx1"/>
                          </a:solidFill>
                          <a:latin typeface="Yu Gothic Medium" panose="020B0400000000000000" pitchFamily="34" charset="-128"/>
                          <a:ea typeface="Yu Gothic Medium" panose="020B0400000000000000" pitchFamily="34" charset="-128"/>
                        </a:rPr>
                        <a:t>様式２</a:t>
                      </a: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965459">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２０</a:t>
                      </a:r>
                      <a:endParaRPr kumimoji="1" lang="en-US" altLang="ja-JP" sz="1800" b="1" i="0" dirty="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振り返り</a:t>
                      </a: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（グループワーク）</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kumimoji="1" lang="ja-JP" altLang="en-US" sz="1800" b="0" i="0">
                          <a:solidFill>
                            <a:schemeClr val="tx1"/>
                          </a:solidFill>
                          <a:latin typeface="Yu Gothic Medium" panose="020B0400000000000000" pitchFamily="34" charset="-128"/>
                          <a:ea typeface="Yu Gothic Medium" panose="020B0400000000000000" pitchFamily="34" charset="-128"/>
                        </a:rPr>
                        <a:t>共有と振り返り</a:t>
                      </a: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r>
                        <a:rPr kumimoji="1" lang="ja-JP" altLang="en-US" sz="1800" b="0" i="0">
                          <a:solidFill>
                            <a:schemeClr val="tx1"/>
                          </a:solidFill>
                          <a:latin typeface="Yu Gothic Medium" panose="020B0400000000000000" pitchFamily="34" charset="-128"/>
                          <a:ea typeface="Yu Gothic Medium" panose="020B0400000000000000" pitchFamily="34" charset="-128"/>
                        </a:rPr>
                        <a:t>様式３・４</a:t>
                      </a: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48193308"/>
                  </a:ext>
                </a:extLst>
              </a:tr>
            </a:tbl>
          </a:graphicData>
        </a:graphic>
      </p:graphicFrame>
    </p:spTree>
    <p:extLst>
      <p:ext uri="{BB962C8B-B14F-4D97-AF65-F5344CB8AC3E}">
        <p14:creationId xmlns:p14="http://schemas.microsoft.com/office/powerpoint/2010/main" val="111650846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52B9F-360E-0012-8B70-2030B94A007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C37853B-2E7B-E1D5-C767-D12A2BA4C3DE}"/>
              </a:ext>
            </a:extLst>
          </p:cNvPr>
          <p:cNvSpPr>
            <a:spLocks noGrp="1"/>
          </p:cNvSpPr>
          <p:nvPr>
            <p:ph type="title"/>
          </p:nvPr>
        </p:nvSpPr>
        <p:spPr>
          <a:xfrm>
            <a:off x="332506" y="0"/>
            <a:ext cx="8229600" cy="504045"/>
          </a:xfrm>
        </p:spPr>
        <p:txBody>
          <a:bodyPr>
            <a:normAutofit/>
          </a:bodyPr>
          <a:lstStyle/>
          <a:p>
            <a:r>
              <a:rPr lang="ja-JP" altLang="en-US" sz="1400">
                <a:solidFill>
                  <a:schemeClr val="tx1"/>
                </a:solidFill>
              </a:rPr>
              <a:t>事例の概要（例）</a:t>
            </a:r>
          </a:p>
        </p:txBody>
      </p:sp>
      <p:graphicFrame>
        <p:nvGraphicFramePr>
          <p:cNvPr id="3" name="表 2">
            <a:extLst>
              <a:ext uri="{FF2B5EF4-FFF2-40B4-BE49-F238E27FC236}">
                <a16:creationId xmlns:a16="http://schemas.microsoft.com/office/drawing/2014/main" id="{825B261D-B2CE-A879-6C10-4CEE5606E6CD}"/>
              </a:ext>
            </a:extLst>
          </p:cNvPr>
          <p:cNvGraphicFramePr>
            <a:graphicFrameLocks noGrp="1"/>
          </p:cNvGraphicFramePr>
          <p:nvPr>
            <p:extLst>
              <p:ext uri="{D42A27DB-BD31-4B8C-83A1-F6EECF244321}">
                <p14:modId xmlns:p14="http://schemas.microsoft.com/office/powerpoint/2010/main" val="3920266558"/>
              </p:ext>
            </p:extLst>
          </p:nvPr>
        </p:nvGraphicFramePr>
        <p:xfrm>
          <a:off x="323528" y="404664"/>
          <a:ext cx="8487966" cy="6048671"/>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1398766520"/>
                    </a:ext>
                  </a:extLst>
                </a:gridCol>
                <a:gridCol w="7191822">
                  <a:extLst>
                    <a:ext uri="{9D8B030D-6E8A-4147-A177-3AD203B41FA5}">
                      <a16:colId xmlns:a16="http://schemas.microsoft.com/office/drawing/2014/main" val="553687554"/>
                    </a:ext>
                  </a:extLst>
                </a:gridCol>
              </a:tblGrid>
              <a:tr h="316924">
                <a:tc>
                  <a:txBody>
                    <a:bodyPr/>
                    <a:lstStyle/>
                    <a:p>
                      <a:pPr algn="ctr">
                        <a:lnSpc>
                          <a:spcPct val="100000"/>
                        </a:lnSpc>
                      </a:pPr>
                      <a:r>
                        <a:rPr kumimoji="1" lang="ja-JP" altLang="en-US" sz="1400" b="1" i="0">
                          <a:latin typeface="Yu Gothic Medium" panose="020B0400000000000000" pitchFamily="34" charset="-128"/>
                          <a:ea typeface="Yu Gothic Medium" panose="020B0400000000000000" pitchFamily="34" charset="-128"/>
                        </a:rPr>
                        <a:t>項　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400" b="1" i="0">
                          <a:latin typeface="Yu Gothic Medium" panose="020B0400000000000000" pitchFamily="34" charset="-128"/>
                          <a:ea typeface="Yu Gothic Medium" panose="020B0400000000000000" pitchFamily="34" charset="-128"/>
                        </a:rPr>
                        <a:t>内　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404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事例タイトル</a:t>
                      </a:r>
                      <a:endParaRPr lang="ja-JP" altLang="en-US" sz="1200" b="1" i="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ja-JP" altLang="ja-JP" sz="1200" b="1" i="0">
                          <a:latin typeface="Yu Gothic Medium" panose="020B0400000000000000" pitchFamily="34" charset="-128"/>
                          <a:ea typeface="Yu Gothic Medium" panose="020B0400000000000000" pitchFamily="34" charset="-128"/>
                        </a:rPr>
                        <a:t>就学と同時に放課後等デイサービスの利用を勧められた5歳男児</a:t>
                      </a:r>
                      <a:r>
                        <a:rPr lang="ja-JP" altLang="en-US" sz="1200" b="1" i="0">
                          <a:latin typeface="Yu Gothic Medium" panose="020B0400000000000000" pitchFamily="34" charset="-128"/>
                          <a:ea typeface="Yu Gothic Medium" panose="020B0400000000000000" pitchFamily="34" charset="-128"/>
                        </a:rPr>
                        <a:t>　</a:t>
                      </a:r>
                      <a:r>
                        <a:rPr lang="en-US" altLang="ja-JP" sz="1200" b="1" i="0" dirty="0">
                          <a:latin typeface="Yu Gothic Medium" panose="020B0400000000000000" pitchFamily="34" charset="-128"/>
                          <a:ea typeface="Yu Gothic Medium" panose="020B0400000000000000" pitchFamily="34" charset="-128"/>
                        </a:rPr>
                        <a:t>〜</a:t>
                      </a:r>
                      <a:r>
                        <a:rPr lang="ja-JP" altLang="ja-JP" sz="1200" b="1" i="0">
                          <a:latin typeface="Yu Gothic Medium" panose="020B0400000000000000" pitchFamily="34" charset="-128"/>
                          <a:ea typeface="Yu Gothic Medium" panose="020B0400000000000000" pitchFamily="34" charset="-128"/>
                        </a:rPr>
                        <a:t>ぼく、どうしたらいいの？</a:t>
                      </a:r>
                      <a:r>
                        <a:rPr lang="en-US" altLang="ja-JP" sz="1200" b="1" i="0" dirty="0">
                          <a:latin typeface="Yu Gothic Medium" panose="020B0400000000000000" pitchFamily="34" charset="-128"/>
                          <a:ea typeface="Yu Gothic Medium" panose="020B0400000000000000" pitchFamily="34" charset="-128"/>
                        </a:rPr>
                        <a:t>〜</a:t>
                      </a:r>
                      <a:endParaRPr lang="ja-JP" altLang="ja-JP" sz="1200" b="1" i="0">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0002272"/>
                  </a:ext>
                </a:extLst>
              </a:tr>
              <a:tr h="10452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年齢・性別</a:t>
                      </a:r>
                      <a:endParaRPr lang="en-US" altLang="ja-JP" sz="1200" b="1" i="0" dirty="0">
                        <a:solidFill>
                          <a:schemeClr val="accent5">
                            <a:lumMod val="75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i="0">
                          <a:solidFill>
                            <a:schemeClr val="accent5">
                              <a:lumMod val="75000"/>
                            </a:schemeClr>
                          </a:solidFill>
                          <a:latin typeface="Yu Gothic Medium" panose="020B0400000000000000" pitchFamily="34" charset="-128"/>
                          <a:ea typeface="Yu Gothic Medium" panose="020B0400000000000000" pitchFamily="34" charset="-128"/>
                        </a:rPr>
                        <a:t>・</a:t>
                      </a: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家族構成</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10000"/>
                        </a:lnSpc>
                      </a:pPr>
                      <a:r>
                        <a:rPr lang="ja-JP" altLang="ja-JP" sz="1050" b="0" i="0">
                          <a:latin typeface="Yu Gothic Medium" panose="020B0400000000000000" pitchFamily="34" charset="-128"/>
                          <a:ea typeface="Yu Gothic Medium" panose="020B0400000000000000" pitchFamily="34" charset="-128"/>
                        </a:rPr>
                        <a:t>Aくん：5歳男児（就学予定）</a:t>
                      </a:r>
                    </a:p>
                    <a:p>
                      <a:pPr>
                        <a:lnSpc>
                          <a:spcPct val="110000"/>
                        </a:lnSpc>
                      </a:pPr>
                      <a:r>
                        <a:rPr lang="ja-JP" altLang="ja-JP" sz="1050" b="0" i="0">
                          <a:latin typeface="Yu Gothic Medium" panose="020B0400000000000000" pitchFamily="34" charset="-128"/>
                          <a:ea typeface="Yu Gothic Medium" panose="020B0400000000000000" pitchFamily="34" charset="-128"/>
                        </a:rPr>
                        <a:t>父（33歳）、母（30歳）、小学3年生の兄との4人家族。兄は放課後児童クラブを週3日利用している。</a:t>
                      </a:r>
                    </a:p>
                    <a:p>
                      <a:pPr>
                        <a:lnSpc>
                          <a:spcPct val="110000"/>
                        </a:lnSpc>
                      </a:pPr>
                      <a:r>
                        <a:rPr lang="ja-JP" altLang="ja-JP" sz="1050" b="0" i="0">
                          <a:latin typeface="Yu Gothic Medium" panose="020B0400000000000000" pitchFamily="34" charset="-128"/>
                          <a:ea typeface="Yu Gothic Medium" panose="020B0400000000000000" pitchFamily="34" charset="-128"/>
                        </a:rPr>
                        <a:t>父は市外の会社に勤務し、母はパートタイムで勤務する共働き世帯。母は経済的な事情から勤務時間を増やすことを検討しているが、Aくんのことも心配で迷っている。父は母の判断を尊重する姿勢である。</a:t>
                      </a:r>
                    </a:p>
                    <a:p>
                      <a:pPr>
                        <a:lnSpc>
                          <a:spcPct val="110000"/>
                        </a:lnSpc>
                      </a:pPr>
                      <a:r>
                        <a:rPr lang="ja-JP" altLang="ja-JP" sz="1050" b="0" i="0">
                          <a:latin typeface="Yu Gothic Medium" panose="020B0400000000000000" pitchFamily="34" charset="-128"/>
                          <a:ea typeface="Yu Gothic Medium" panose="020B0400000000000000" pitchFamily="34" charset="-128"/>
                        </a:rPr>
                        <a:t>市内中央エリアの戸建て住宅に居住。住宅街で近隣トラブルはない。父母双方の実家は県外にある。</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5236002"/>
                  </a:ext>
                </a:extLst>
              </a:tr>
              <a:tr h="4917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障害・手帳等</a:t>
                      </a:r>
                      <a:endParaRPr lang="en-US" altLang="ja-JP" sz="1200" b="1" i="0" dirty="0">
                        <a:solidFill>
                          <a:schemeClr val="accent5">
                            <a:lumMod val="75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の情報</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10000"/>
                        </a:lnSpc>
                      </a:pPr>
                      <a:r>
                        <a:rPr lang="ja-JP" altLang="ja-JP" sz="1050" b="0" i="0">
                          <a:latin typeface="Yu Gothic Medium" panose="020B0400000000000000" pitchFamily="34" charset="-128"/>
                          <a:ea typeface="Yu Gothic Medium" panose="020B0400000000000000" pitchFamily="34" charset="-128"/>
                        </a:rPr>
                        <a:t>療育手帳A（知的障害）</a:t>
                      </a:r>
                    </a:p>
                    <a:p>
                      <a:pPr>
                        <a:lnSpc>
                          <a:spcPct val="110000"/>
                        </a:lnSpc>
                      </a:pPr>
                      <a:r>
                        <a:rPr lang="ja-JP" altLang="ja-JP" sz="1050" b="0" i="0">
                          <a:latin typeface="Yu Gothic Medium" panose="020B0400000000000000" pitchFamily="34" charset="-128"/>
                          <a:ea typeface="Yu Gothic Medium" panose="020B0400000000000000" pitchFamily="34" charset="-128"/>
                        </a:rPr>
                        <a:t>※最重度・重度・中度・軽度の4区分のうち「重度」</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7493878"/>
                  </a:ext>
                </a:extLst>
              </a:tr>
              <a:tr h="9998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成育歴・病歴</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10000"/>
                        </a:lnSpc>
                      </a:pPr>
                      <a:r>
                        <a:rPr lang="ja-JP" altLang="ja-JP" sz="1050" b="0" i="0">
                          <a:latin typeface="Yu Gothic Medium" panose="020B0400000000000000" pitchFamily="34" charset="-128"/>
                          <a:ea typeface="Yu Gothic Medium" panose="020B0400000000000000" pitchFamily="34" charset="-128"/>
                        </a:rPr>
                        <a:t>普通分娩、低体重で出生。現在も身長が低く、体重も軽いが、医師からは心配ないと言われている。</a:t>
                      </a:r>
                    </a:p>
                    <a:p>
                      <a:pPr>
                        <a:lnSpc>
                          <a:spcPct val="110000"/>
                        </a:lnSpc>
                      </a:pPr>
                      <a:r>
                        <a:rPr lang="ja-JP" altLang="ja-JP" sz="1050" b="0" i="0">
                          <a:latin typeface="Yu Gothic Medium" panose="020B0400000000000000" pitchFamily="34" charset="-128"/>
                          <a:ea typeface="Yu Gothic Medium" panose="020B0400000000000000" pitchFamily="34" charset="-128"/>
                        </a:rPr>
                        <a:t>1歳6か月児健診後、保健師からフォロー教室を紹介された。療育手帳は5歳時に取得した。</a:t>
                      </a:r>
                    </a:p>
                    <a:p>
                      <a:pPr>
                        <a:lnSpc>
                          <a:spcPct val="110000"/>
                        </a:lnSpc>
                      </a:pPr>
                      <a:r>
                        <a:rPr lang="ja-JP" altLang="ja-JP" sz="1050" b="0" i="0">
                          <a:latin typeface="Yu Gothic Medium" panose="020B0400000000000000" pitchFamily="34" charset="-128"/>
                          <a:ea typeface="Yu Gothic Medium" panose="020B0400000000000000" pitchFamily="34" charset="-128"/>
                        </a:rPr>
                        <a:t>2歳から保育園、3歳から児童発達支援センターを並行して利用。4歳からは児童発達支援センタ「Tomorrow」のみの通園となった。就学相談の結果、地域の小学校の特別支援学級に進学予定である。</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6539086"/>
                  </a:ext>
                </a:extLst>
              </a:tr>
              <a:tr h="639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相談に至る経緯</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10000"/>
                        </a:lnSpc>
                      </a:pPr>
                      <a:r>
                        <a:rPr lang="ja-JP" altLang="ja-JP" sz="1050" b="0" i="0">
                          <a:latin typeface="Yu Gothic Medium" panose="020B0400000000000000" pitchFamily="34" charset="-128"/>
                          <a:ea typeface="Yu Gothic Medium" panose="020B0400000000000000" pitchFamily="34" charset="-128"/>
                        </a:rPr>
                        <a:t>幼児期はセルフプランで、児童発達支援センターの担当職員が相談に対応していた。</a:t>
                      </a:r>
                    </a:p>
                    <a:p>
                      <a:pPr>
                        <a:lnSpc>
                          <a:spcPct val="110000"/>
                        </a:lnSpc>
                      </a:pPr>
                      <a:r>
                        <a:rPr lang="ja-JP" altLang="ja-JP" sz="1050" b="0" i="0">
                          <a:latin typeface="Yu Gothic Medium" panose="020B0400000000000000" pitchFamily="34" charset="-128"/>
                          <a:ea typeface="Yu Gothic Medium" panose="020B0400000000000000" pitchFamily="34" charset="-128"/>
                        </a:rPr>
                        <a:t>就学に伴い、指定障害児相談支援事業所「ONE」が障害児支援利用計画を作成することになった。相談支援事業所は、児童発達支援センターの担当職員と一緒に探した。</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8143912"/>
                  </a:ext>
                </a:extLst>
              </a:tr>
              <a:tr h="4917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子ども本人</a:t>
                      </a:r>
                      <a:endParaRPr lang="en-US" altLang="ja-JP" sz="1200" b="1" i="0" dirty="0">
                        <a:solidFill>
                          <a:schemeClr val="accent5">
                            <a:lumMod val="75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・家族の希望</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10000"/>
                        </a:lnSpc>
                      </a:pPr>
                      <a:r>
                        <a:rPr lang="ja-JP" altLang="ja-JP" sz="1050" b="0" i="0">
                          <a:latin typeface="Yu Gothic Medium" panose="020B0400000000000000" pitchFamily="34" charset="-128"/>
                          <a:ea typeface="Yu Gothic Medium" panose="020B0400000000000000" pitchFamily="34" charset="-128"/>
                        </a:rPr>
                        <a:t>Aくん：兄と遊びたい様子があり、「こうえんいく！」と話している。</a:t>
                      </a:r>
                    </a:p>
                    <a:p>
                      <a:pPr>
                        <a:lnSpc>
                          <a:spcPct val="110000"/>
                        </a:lnSpc>
                      </a:pPr>
                      <a:r>
                        <a:rPr lang="ja-JP" altLang="ja-JP" sz="1050" b="0" i="0">
                          <a:latin typeface="Yu Gothic Medium" panose="020B0400000000000000" pitchFamily="34" charset="-128"/>
                          <a:ea typeface="Yu Gothic Medium" panose="020B0400000000000000" pitchFamily="34" charset="-128"/>
                        </a:rPr>
                        <a:t>家族：環境の変化をうまく乗り越えてほしい。言葉や情緒面で成長し、ほかの子どもとの交流を広げてほしい。</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639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i="0" dirty="0">
                          <a:solidFill>
                            <a:schemeClr val="accent5">
                              <a:lumMod val="75000"/>
                            </a:schemeClr>
                          </a:solidFill>
                          <a:latin typeface="Yu Gothic Medium" panose="020B0400000000000000" pitchFamily="34" charset="-128"/>
                          <a:ea typeface="Yu Gothic Medium" panose="020B0400000000000000" pitchFamily="34" charset="-128"/>
                        </a:rPr>
                        <a:t>A</a:t>
                      </a:r>
                      <a:r>
                        <a:rPr lang="ja-JP" altLang="en-US" sz="1200" b="1" i="0">
                          <a:solidFill>
                            <a:schemeClr val="accent5">
                              <a:lumMod val="75000"/>
                            </a:schemeClr>
                          </a:solidFill>
                          <a:latin typeface="Yu Gothic Medium" panose="020B0400000000000000" pitchFamily="34" charset="-128"/>
                          <a:ea typeface="Yu Gothic Medium" panose="020B0400000000000000" pitchFamily="34" charset="-128"/>
                        </a:rPr>
                        <a:t>くん、家族</a:t>
                      </a:r>
                      <a:endParaRPr lang="en-US" altLang="ja-JP" sz="1200" b="1" i="0" dirty="0">
                        <a:solidFill>
                          <a:schemeClr val="accent5">
                            <a:lumMod val="75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i="0">
                          <a:solidFill>
                            <a:schemeClr val="accent5">
                              <a:lumMod val="75000"/>
                            </a:schemeClr>
                          </a:solidFill>
                          <a:latin typeface="Yu Gothic Medium" panose="020B0400000000000000" pitchFamily="34" charset="-128"/>
                          <a:ea typeface="Yu Gothic Medium" panose="020B0400000000000000" pitchFamily="34" charset="-128"/>
                        </a:rPr>
                        <a:t>の状況と課題</a:t>
                      </a:r>
                      <a:endParaRPr lang="ja-JP" altLang="ja-JP" sz="1200" b="1" i="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10000"/>
                        </a:lnSpc>
                      </a:pPr>
                      <a:r>
                        <a:rPr lang="ja-JP" altLang="ja-JP" sz="1050" b="0" i="0">
                          <a:latin typeface="Yu Gothic Medium" panose="020B0400000000000000" pitchFamily="34" charset="-128"/>
                          <a:ea typeface="Yu Gothic Medium" panose="020B0400000000000000" pitchFamily="34" charset="-128"/>
                        </a:rPr>
                        <a:t>Aくんは体力的に疲れやすく、全体的に筋力が弱い。</a:t>
                      </a:r>
                    </a:p>
                    <a:p>
                      <a:pPr>
                        <a:lnSpc>
                          <a:spcPct val="110000"/>
                        </a:lnSpc>
                      </a:pPr>
                      <a:r>
                        <a:rPr lang="ja-JP" altLang="ja-JP" sz="1050" b="0" i="0">
                          <a:latin typeface="Yu Gothic Medium" panose="020B0400000000000000" pitchFamily="34" charset="-128"/>
                          <a:ea typeface="Yu Gothic Medium" panose="020B0400000000000000" pitchFamily="34" charset="-128"/>
                        </a:rPr>
                        <a:t>両親の仕事の都合から、平日は放課後の支援が必要である。母は勤務日数を増やすことを検討しており、現在は月曜日から木曜日まで勤務している。</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4917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子ども本人</a:t>
                      </a:r>
                      <a:endParaRPr lang="en-US" altLang="ja-JP" sz="1200" b="1" i="0" dirty="0">
                        <a:solidFill>
                          <a:schemeClr val="accent5">
                            <a:lumMod val="75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・家族の強み</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10000"/>
                        </a:lnSpc>
                      </a:pPr>
                      <a:r>
                        <a:rPr lang="ja-JP" altLang="ja-JP" sz="1050" b="0" i="0">
                          <a:latin typeface="Yu Gothic Medium" panose="020B0400000000000000" pitchFamily="34" charset="-128"/>
                          <a:ea typeface="Yu Gothic Medium" panose="020B0400000000000000" pitchFamily="34" charset="-128"/>
                        </a:rPr>
                        <a:t>明るく、好奇心が旺盛である。最近は語彙が増え、やや不明瞭ではあるが二語文を使い始めている。</a:t>
                      </a:r>
                    </a:p>
                    <a:p>
                      <a:pPr>
                        <a:lnSpc>
                          <a:spcPct val="110000"/>
                        </a:lnSpc>
                      </a:pPr>
                      <a:r>
                        <a:rPr lang="ja-JP" altLang="ja-JP" sz="1050" b="0" i="0">
                          <a:latin typeface="Yu Gothic Medium" panose="020B0400000000000000" pitchFamily="34" charset="-128"/>
                          <a:ea typeface="Yu Gothic Medium" panose="020B0400000000000000" pitchFamily="34" charset="-128"/>
                        </a:rPr>
                        <a:t>買い物などでほぼ毎日外出している。人懐っこく、誰にでも抱きつこうとするところがある。</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48193308"/>
                  </a:ext>
                </a:extLst>
              </a:tr>
              <a:tr h="5281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75000"/>
                            </a:schemeClr>
                          </a:solidFill>
                          <a:latin typeface="Yu Gothic Medium" panose="020B0400000000000000" pitchFamily="34" charset="-128"/>
                          <a:ea typeface="Yu Gothic Medium" panose="020B0400000000000000" pitchFamily="34" charset="-128"/>
                        </a:rPr>
                        <a:t>その他</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nSpc>
                          <a:spcPct val="110000"/>
                        </a:lnSpc>
                      </a:pPr>
                      <a:r>
                        <a:rPr lang="ja-JP" altLang="ja-JP" sz="1050" b="0" i="0">
                          <a:latin typeface="Yu Gothic Medium" panose="020B0400000000000000" pitchFamily="34" charset="-128"/>
                          <a:ea typeface="Yu Gothic Medium" panose="020B0400000000000000" pitchFamily="34" charset="-128"/>
                        </a:rPr>
                        <a:t>就学に伴い、放課後等デイサービスの利用を希望している。児童発達支援センターの担当職員から提示された事業所の中から、放課後等デイサービス「さんさん」の利用を検討している。</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9197380"/>
                  </a:ext>
                </a:extLst>
              </a:tr>
            </a:tbl>
          </a:graphicData>
        </a:graphic>
      </p:graphicFrame>
    </p:spTree>
    <p:extLst>
      <p:ext uri="{BB962C8B-B14F-4D97-AF65-F5344CB8AC3E}">
        <p14:creationId xmlns:p14="http://schemas.microsoft.com/office/powerpoint/2010/main" val="185701267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71D56-FEEB-DDF4-8249-ED67A04D17FC}"/>
            </a:ext>
          </a:extLst>
        </p:cNvPr>
        <p:cNvGrpSpPr/>
        <p:nvPr/>
      </p:nvGrpSpPr>
      <p:grpSpPr>
        <a:xfrm>
          <a:off x="0" y="0"/>
          <a:ext cx="0" cy="0"/>
          <a:chOff x="0" y="0"/>
          <a:chExt cx="0" cy="0"/>
        </a:xfrm>
      </p:grpSpPr>
      <p:pic>
        <p:nvPicPr>
          <p:cNvPr id="12" name="図 11">
            <a:extLst>
              <a:ext uri="{FF2B5EF4-FFF2-40B4-BE49-F238E27FC236}">
                <a16:creationId xmlns:a16="http://schemas.microsoft.com/office/drawing/2014/main" id="{6A7E4E62-1FA1-F669-20DA-E0D3BB4D57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04664"/>
            <a:ext cx="9144000" cy="5486400"/>
          </a:xfrm>
          <a:prstGeom prst="rect">
            <a:avLst/>
          </a:prstGeom>
        </p:spPr>
      </p:pic>
    </p:spTree>
    <p:extLst>
      <p:ext uri="{BB962C8B-B14F-4D97-AF65-F5344CB8AC3E}">
        <p14:creationId xmlns:p14="http://schemas.microsoft.com/office/powerpoint/2010/main" val="296973081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651AB-3DEA-0E8B-B97A-B72D78B3F001}"/>
            </a:ext>
          </a:extLst>
        </p:cNvPr>
        <p:cNvGrpSpPr/>
        <p:nvPr/>
      </p:nvGrpSpPr>
      <p:grpSpPr>
        <a:xfrm>
          <a:off x="0" y="0"/>
          <a:ext cx="0" cy="0"/>
          <a:chOff x="0" y="0"/>
          <a:chExt cx="0" cy="0"/>
        </a:xfrm>
      </p:grpSpPr>
      <p:sp>
        <p:nvSpPr>
          <p:cNvPr id="11" name="角丸四角形 10">
            <a:extLst>
              <a:ext uri="{FF2B5EF4-FFF2-40B4-BE49-F238E27FC236}">
                <a16:creationId xmlns:a16="http://schemas.microsoft.com/office/drawing/2014/main" id="{DF8BC9EC-773C-9F37-FF47-3F9C05339CD9}"/>
              </a:ext>
            </a:extLst>
          </p:cNvPr>
          <p:cNvSpPr/>
          <p:nvPr/>
        </p:nvSpPr>
        <p:spPr>
          <a:xfrm>
            <a:off x="457200" y="728690"/>
            <a:ext cx="8250288" cy="3852438"/>
          </a:xfrm>
          <a:prstGeom prst="roundRect">
            <a:avLst>
              <a:gd name="adj" fmla="val 439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40000"/>
              </a:lnSpc>
            </a:pPr>
            <a:r>
              <a:rPr lang="ja-JP" altLang="ja-JP" sz="1600" b="1">
                <a:solidFill>
                  <a:schemeClr val="accent5">
                    <a:lumMod val="75000"/>
                  </a:schemeClr>
                </a:solidFill>
                <a:latin typeface="Yu Gothic Medium" panose="020B0400000000000000" pitchFamily="34" charset="-128"/>
                <a:ea typeface="Yu Gothic Medium" panose="020B0400000000000000" pitchFamily="34" charset="-128"/>
              </a:rPr>
              <a:t>1．共通事例の活用</a:t>
            </a:r>
          </a:p>
          <a:p>
            <a:pPr>
              <a:lnSpc>
                <a:spcPct val="140000"/>
              </a:lnSpc>
            </a:pPr>
            <a:r>
              <a:rPr lang="ja-JP" altLang="en-US" sz="140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研修全体のつながりを持たせるため、各演習で共通する事例を活用することを推奨します。</a:t>
            </a:r>
          </a:p>
          <a:p>
            <a:pPr>
              <a:lnSpc>
                <a:spcPct val="140000"/>
              </a:lnSpc>
            </a:pPr>
            <a:endParaRPr lang="en-US" altLang="ja-JP" sz="400" b="1" dirty="0">
              <a:solidFill>
                <a:schemeClr val="tx1"/>
              </a:solidFill>
              <a:latin typeface="Yu Gothic Medium" panose="020B0400000000000000" pitchFamily="34" charset="-128"/>
              <a:ea typeface="Yu Gothic Medium" panose="020B0400000000000000" pitchFamily="34" charset="-128"/>
            </a:endParaRPr>
          </a:p>
          <a:p>
            <a:pPr>
              <a:lnSpc>
                <a:spcPct val="140000"/>
              </a:lnSpc>
            </a:pPr>
            <a:r>
              <a:rPr lang="ja-JP" altLang="ja-JP" sz="1600" b="1">
                <a:solidFill>
                  <a:schemeClr val="accent5">
                    <a:lumMod val="75000"/>
                  </a:schemeClr>
                </a:solidFill>
                <a:latin typeface="Yu Gothic Medium" panose="020B0400000000000000" pitchFamily="34" charset="-128"/>
                <a:ea typeface="Yu Gothic Medium" panose="020B0400000000000000" pitchFamily="34" charset="-128"/>
              </a:rPr>
              <a:t>2．事例の年齢設定</a:t>
            </a:r>
          </a:p>
          <a:p>
            <a:pPr>
              <a:lnSpc>
                <a:spcPct val="140000"/>
              </a:lnSpc>
            </a:pPr>
            <a:r>
              <a:rPr lang="ja-JP" altLang="en-US" sz="140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地域の課題や受講者の構成に応じて、幼児期または学齢期の事例を設定します。本プログラムでは、幅広い受講者が検討しやすい学齢期の事例を</a:t>
            </a:r>
            <a:r>
              <a:rPr lang="ja-JP" altLang="en-US" sz="1400">
                <a:solidFill>
                  <a:schemeClr val="tx1"/>
                </a:solidFill>
                <a:latin typeface="Yu Gothic Medium" panose="020B0400000000000000" pitchFamily="34" charset="-128"/>
                <a:ea typeface="Yu Gothic Medium" panose="020B0400000000000000" pitchFamily="34" charset="-128"/>
              </a:rPr>
              <a:t>推奨</a:t>
            </a:r>
            <a:r>
              <a:rPr lang="ja-JP" altLang="ja-JP" sz="1400">
                <a:solidFill>
                  <a:schemeClr val="tx1"/>
                </a:solidFill>
                <a:latin typeface="Yu Gothic Medium" panose="020B0400000000000000" pitchFamily="34" charset="-128"/>
                <a:ea typeface="Yu Gothic Medium" panose="020B0400000000000000" pitchFamily="34" charset="-128"/>
              </a:rPr>
              <a:t>します。</a:t>
            </a:r>
          </a:p>
          <a:p>
            <a:pPr>
              <a:lnSpc>
                <a:spcPct val="140000"/>
              </a:lnSpc>
            </a:pPr>
            <a:endParaRPr lang="en-US" altLang="ja-JP" sz="400" b="1" dirty="0">
              <a:solidFill>
                <a:schemeClr val="tx1"/>
              </a:solidFill>
              <a:latin typeface="Yu Gothic Medium" panose="020B0400000000000000" pitchFamily="34" charset="-128"/>
              <a:ea typeface="Yu Gothic Medium" panose="020B0400000000000000" pitchFamily="34" charset="-128"/>
            </a:endParaRPr>
          </a:p>
          <a:p>
            <a:pPr>
              <a:lnSpc>
                <a:spcPct val="140000"/>
              </a:lnSpc>
            </a:pPr>
            <a:r>
              <a:rPr lang="ja-JP" altLang="ja-JP" sz="1600" b="1">
                <a:solidFill>
                  <a:schemeClr val="accent5">
                    <a:lumMod val="75000"/>
                  </a:schemeClr>
                </a:solidFill>
                <a:latin typeface="Yu Gothic Medium" panose="020B0400000000000000" pitchFamily="34" charset="-128"/>
                <a:ea typeface="Yu Gothic Medium" panose="020B0400000000000000" pitchFamily="34" charset="-128"/>
              </a:rPr>
              <a:t>3．情報提供の方法</a:t>
            </a:r>
          </a:p>
          <a:p>
            <a:pPr>
              <a:lnSpc>
                <a:spcPct val="140000"/>
              </a:lnSpc>
            </a:pPr>
            <a:r>
              <a:rPr lang="ja-JP" altLang="en-US" sz="140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演習の進行に合わせ、段階的に情報を提示します。</a:t>
            </a:r>
          </a:p>
          <a:p>
            <a:pPr>
              <a:lnSpc>
                <a:spcPct val="140000"/>
              </a:lnSpc>
            </a:pPr>
            <a:r>
              <a:rPr lang="en-US" altLang="ja-JP" sz="1400" dirty="0">
                <a:solidFill>
                  <a:schemeClr val="accent5">
                    <a:lumMod val="75000"/>
                  </a:schemeClr>
                </a:solidFill>
                <a:latin typeface="Yu Gothic Medium" panose="020B0400000000000000" pitchFamily="34" charset="-128"/>
                <a:ea typeface="Yu Gothic Medium" panose="020B0400000000000000" pitchFamily="34" charset="-128"/>
              </a:rPr>
              <a:t>❶</a:t>
            </a:r>
            <a:r>
              <a:rPr lang="ja-JP" altLang="ja-JP" sz="1400">
                <a:solidFill>
                  <a:schemeClr val="accent5"/>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演習1：事例の概要と基本情報</a:t>
            </a:r>
            <a:br>
              <a:rPr lang="ja-JP" altLang="ja-JP" sz="1400">
                <a:solidFill>
                  <a:schemeClr val="tx1"/>
                </a:solidFill>
                <a:latin typeface="Yu Gothic Medium" panose="020B0400000000000000" pitchFamily="34" charset="-128"/>
                <a:ea typeface="Yu Gothic Medium" panose="020B0400000000000000" pitchFamily="34" charset="-128"/>
              </a:rPr>
            </a:br>
            <a:r>
              <a:rPr lang="en-US" altLang="ja-JP" sz="1400" dirty="0">
                <a:solidFill>
                  <a:schemeClr val="accent5">
                    <a:lumMod val="75000"/>
                  </a:schemeClr>
                </a:solidFill>
                <a:latin typeface="Yu Gothic Medium" panose="020B0400000000000000" pitchFamily="34" charset="-128"/>
                <a:ea typeface="Yu Gothic Medium" panose="020B0400000000000000" pitchFamily="34" charset="-128"/>
              </a:rPr>
              <a:t>❷</a:t>
            </a:r>
            <a:r>
              <a:rPr lang="ja-JP" altLang="ja-JP" sz="1400">
                <a:solidFill>
                  <a:schemeClr val="accent5">
                    <a:lumMod val="75000"/>
                  </a:schemeClr>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演習2：状況の変化や追加情報</a:t>
            </a:r>
            <a:br>
              <a:rPr lang="ja-JP" altLang="ja-JP" sz="1400">
                <a:solidFill>
                  <a:schemeClr val="tx1"/>
                </a:solidFill>
                <a:latin typeface="Yu Gothic Medium" panose="020B0400000000000000" pitchFamily="34" charset="-128"/>
                <a:ea typeface="Yu Gothic Medium" panose="020B0400000000000000" pitchFamily="34" charset="-128"/>
              </a:rPr>
            </a:br>
            <a:r>
              <a:rPr lang="en-US" altLang="ja-JP" sz="1400" dirty="0">
                <a:solidFill>
                  <a:schemeClr val="accent5">
                    <a:lumMod val="75000"/>
                  </a:schemeClr>
                </a:solidFill>
                <a:latin typeface="Yu Gothic Medium" panose="020B0400000000000000" pitchFamily="34" charset="-128"/>
                <a:ea typeface="Yu Gothic Medium" panose="020B0400000000000000" pitchFamily="34" charset="-128"/>
              </a:rPr>
              <a:t>❸</a:t>
            </a:r>
            <a:r>
              <a:rPr lang="ja-JP" altLang="ja-JP" sz="1400">
                <a:solidFill>
                  <a:schemeClr val="accent5"/>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必要に応じて、障害児支援利用計画や個別支援計画等の資料</a:t>
            </a:r>
          </a:p>
          <a:p>
            <a:pPr>
              <a:lnSpc>
                <a:spcPct val="140000"/>
              </a:lnSpc>
            </a:pPr>
            <a:r>
              <a:rPr lang="ja-JP" altLang="en-US" sz="1400">
                <a:solidFill>
                  <a:schemeClr val="tx1"/>
                </a:solidFill>
                <a:latin typeface="Yu Gothic Medium" panose="020B0400000000000000" pitchFamily="34" charset="-128"/>
                <a:ea typeface="Yu Gothic Medium" panose="020B0400000000000000" pitchFamily="34" charset="-128"/>
              </a:rPr>
              <a:t>　</a:t>
            </a:r>
            <a:r>
              <a:rPr lang="en-US" altLang="ja-JP" sz="1400" dirty="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情報量が多すぎると、情報の整理に時間を要します。演習の目的に必要な情報に絞って提示して</a:t>
            </a:r>
            <a:r>
              <a:rPr lang="en-US" altLang="ja-JP" sz="1400" dirty="0">
                <a:solidFill>
                  <a:schemeClr val="tx1"/>
                </a:solidFill>
                <a:latin typeface="Yu Gothic Medium" panose="020B0400000000000000" pitchFamily="34" charset="-128"/>
                <a:ea typeface="Yu Gothic Medium" panose="020B0400000000000000" pitchFamily="34" charset="-128"/>
              </a:rPr>
              <a:t> </a:t>
            </a:r>
          </a:p>
          <a:p>
            <a:pPr>
              <a:lnSpc>
                <a:spcPct val="140000"/>
              </a:lnSpc>
            </a:pPr>
            <a:r>
              <a:rPr lang="en-US" altLang="ja-JP" sz="1400" dirty="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ください。</a:t>
            </a:r>
          </a:p>
          <a:p>
            <a:pPr eaLnBrk="0" fontAlgn="base" hangingPunct="0">
              <a:lnSpc>
                <a:spcPct val="150000"/>
              </a:lnSpc>
              <a:spcBef>
                <a:spcPct val="0"/>
              </a:spcBef>
              <a:spcAft>
                <a:spcPct val="0"/>
              </a:spcAft>
            </a:pPr>
            <a:endParaRPr kumimoji="0" lang="en-US" altLang="ja-JP" sz="1400" dirty="0">
              <a:solidFill>
                <a:schemeClr val="tx1"/>
              </a:solidFill>
              <a:latin typeface="Yu Gothic Medium" panose="020B0400000000000000" pitchFamily="34" charset="-128"/>
              <a:ea typeface="Yu Gothic Medium" panose="020B0400000000000000" pitchFamily="34" charset="-128"/>
            </a:endParaRPr>
          </a:p>
        </p:txBody>
      </p:sp>
      <p:sp>
        <p:nvSpPr>
          <p:cNvPr id="2" name="タイトル 1">
            <a:extLst>
              <a:ext uri="{FF2B5EF4-FFF2-40B4-BE49-F238E27FC236}">
                <a16:creationId xmlns:a16="http://schemas.microsoft.com/office/drawing/2014/main" id="{EEFB2BBB-FBDD-CAE5-B9C3-1C0BAB7ED756}"/>
              </a:ext>
            </a:extLst>
          </p:cNvPr>
          <p:cNvSpPr>
            <a:spLocks noGrp="1"/>
          </p:cNvSpPr>
          <p:nvPr>
            <p:ph type="title"/>
          </p:nvPr>
        </p:nvSpPr>
        <p:spPr/>
        <p:txBody>
          <a:bodyPr/>
          <a:lstStyle/>
          <a:p>
            <a:r>
              <a:rPr lang="ja-JP" altLang="en-US">
                <a:solidFill>
                  <a:schemeClr val="tx1"/>
                </a:solidFill>
              </a:rPr>
              <a:t>事例作成について</a:t>
            </a:r>
          </a:p>
        </p:txBody>
      </p:sp>
      <p:sp>
        <p:nvSpPr>
          <p:cNvPr id="4" name="正方形/長方形 3">
            <a:extLst>
              <a:ext uri="{FF2B5EF4-FFF2-40B4-BE49-F238E27FC236}">
                <a16:creationId xmlns:a16="http://schemas.microsoft.com/office/drawing/2014/main" id="{430F640F-78A9-A2DD-0599-DD6CFADF5DFC}"/>
              </a:ext>
            </a:extLst>
          </p:cNvPr>
          <p:cNvSpPr/>
          <p:nvPr/>
        </p:nvSpPr>
        <p:spPr>
          <a:xfrm>
            <a:off x="5292080" y="80634"/>
            <a:ext cx="352839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600" b="1">
                <a:solidFill>
                  <a:prstClr val="white"/>
                </a:solidFill>
                <a:latin typeface="Yu Gothic Medium" panose="020B0400000000000000" pitchFamily="34" charset="-128"/>
                <a:ea typeface="Yu Gothic Medium" panose="020B0400000000000000" pitchFamily="34" charset="-128"/>
              </a:rPr>
              <a:t>都道府県研修スタッフ用スライド</a:t>
            </a:r>
            <a:endParaRPr kumimoji="0" lang="en-US" altLang="ja-JP" sz="1600" b="1" dirty="0">
              <a:solidFill>
                <a:prstClr val="white"/>
              </a:solidFill>
              <a:latin typeface="Yu Gothic Medium" panose="020B0400000000000000" pitchFamily="34" charset="-128"/>
              <a:ea typeface="Yu Gothic Medium" panose="020B0400000000000000" pitchFamily="34" charset="-128"/>
            </a:endParaRPr>
          </a:p>
        </p:txBody>
      </p:sp>
      <p:sp>
        <p:nvSpPr>
          <p:cNvPr id="17" name="テキスト ボックス 16">
            <a:extLst>
              <a:ext uri="{FF2B5EF4-FFF2-40B4-BE49-F238E27FC236}">
                <a16:creationId xmlns:a16="http://schemas.microsoft.com/office/drawing/2014/main" id="{0CC9CF84-BF8C-6BA8-94D8-E2562AF41956}"/>
              </a:ext>
            </a:extLst>
          </p:cNvPr>
          <p:cNvSpPr txBox="1"/>
          <p:nvPr/>
        </p:nvSpPr>
        <p:spPr>
          <a:xfrm>
            <a:off x="457200" y="4792175"/>
            <a:ext cx="8188223" cy="1589153"/>
          </a:xfrm>
          <a:prstGeom prst="rect">
            <a:avLst/>
          </a:prstGeom>
          <a:noFill/>
        </p:spPr>
        <p:txBody>
          <a:bodyPr wrap="square">
            <a:spAutoFit/>
          </a:bodyPr>
          <a:lstStyle/>
          <a:p>
            <a:pPr>
              <a:lnSpc>
                <a:spcPct val="150000"/>
              </a:lnSpc>
              <a:buNone/>
            </a:pPr>
            <a:r>
              <a:rPr lang="en-US" altLang="ja-JP" sz="1400" b="1" dirty="0">
                <a:solidFill>
                  <a:schemeClr val="accent5">
                    <a:lumMod val="75000"/>
                  </a:schemeClr>
                </a:solidFill>
                <a:latin typeface="Yu Gothic Medium" panose="020B0400000000000000" pitchFamily="34" charset="-128"/>
                <a:ea typeface="Yu Gothic Medium" panose="020B0400000000000000" pitchFamily="34" charset="-128"/>
              </a:rPr>
              <a:t>〜</a:t>
            </a:r>
            <a:r>
              <a:rPr lang="ja-JP" altLang="ja-JP" sz="1400" b="1">
                <a:solidFill>
                  <a:schemeClr val="accent5">
                    <a:lumMod val="75000"/>
                  </a:schemeClr>
                </a:solidFill>
                <a:latin typeface="Yu Gothic Medium" panose="020B0400000000000000" pitchFamily="34" charset="-128"/>
                <a:ea typeface="Yu Gothic Medium" panose="020B0400000000000000" pitchFamily="34" charset="-128"/>
              </a:rPr>
              <a:t>想定する事例</a:t>
            </a:r>
            <a:r>
              <a:rPr lang="en-US" altLang="ja-JP" sz="1400" b="1" dirty="0">
                <a:solidFill>
                  <a:schemeClr val="accent5">
                    <a:lumMod val="75000"/>
                  </a:schemeClr>
                </a:solidFill>
                <a:latin typeface="Yu Gothic Medium" panose="020B0400000000000000" pitchFamily="34" charset="-128"/>
                <a:ea typeface="Yu Gothic Medium" panose="020B0400000000000000" pitchFamily="34" charset="-128"/>
              </a:rPr>
              <a:t>〜</a:t>
            </a:r>
            <a:endParaRPr lang="ja-JP" altLang="ja-JP" sz="1400" b="1">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buNone/>
            </a:pPr>
            <a:r>
              <a:rPr lang="ja-JP" altLang="ja-JP" sz="1200">
                <a:latin typeface="Yu Gothic Medium" panose="020B0400000000000000" pitchFamily="34" charset="-128"/>
                <a:ea typeface="Yu Gothic Medium" panose="020B0400000000000000" pitchFamily="34" charset="-128"/>
              </a:rPr>
              <a:t>新たに障害児通所支援の利用を検討している</a:t>
            </a:r>
            <a:r>
              <a:rPr lang="ja-JP" altLang="en-US" sz="1200">
                <a:latin typeface="Yu Gothic Medium" panose="020B0400000000000000" pitchFamily="34" charset="-128"/>
                <a:ea typeface="Yu Gothic Medium" panose="020B0400000000000000" pitchFamily="34" charset="-128"/>
              </a:rPr>
              <a:t>、以下の</a:t>
            </a:r>
            <a:r>
              <a:rPr lang="ja-JP" altLang="ja-JP" sz="1200">
                <a:latin typeface="Yu Gothic Medium" panose="020B0400000000000000" pitchFamily="34" charset="-128"/>
                <a:ea typeface="Yu Gothic Medium" panose="020B0400000000000000" pitchFamily="34" charset="-128"/>
              </a:rPr>
              <a:t>学齢期の子どもを想定します。</a:t>
            </a:r>
          </a:p>
          <a:p>
            <a:pPr marL="285750" indent="-285750">
              <a:lnSpc>
                <a:spcPct val="150000"/>
              </a:lnSpc>
              <a:buClr>
                <a:schemeClr val="accent5"/>
              </a:buClr>
              <a:buSzPct val="90000"/>
              <a:buFont typeface="Wingdings" pitchFamily="2" charset="2"/>
              <a:buChar char="ü"/>
            </a:pPr>
            <a:r>
              <a:rPr lang="ja-JP" altLang="ja-JP" sz="1400" b="1">
                <a:solidFill>
                  <a:schemeClr val="accent5">
                    <a:lumMod val="75000"/>
                  </a:schemeClr>
                </a:solidFill>
                <a:latin typeface="Yu Gothic Medium" panose="020B0400000000000000" pitchFamily="34" charset="-128"/>
                <a:ea typeface="Yu Gothic Medium" panose="020B0400000000000000" pitchFamily="34" charset="-128"/>
              </a:rPr>
              <a:t>障害児相談支援事業所が新たに担当</a:t>
            </a:r>
            <a:r>
              <a:rPr lang="ja-JP" altLang="en-US" sz="1400" b="1">
                <a:solidFill>
                  <a:schemeClr val="accent5">
                    <a:lumMod val="75000"/>
                  </a:schemeClr>
                </a:solidFill>
                <a:latin typeface="Yu Gothic Medium" panose="020B0400000000000000" pitchFamily="34" charset="-128"/>
                <a:ea typeface="Yu Gothic Medium" panose="020B0400000000000000" pitchFamily="34" charset="-128"/>
              </a:rPr>
              <a:t>予定</a:t>
            </a:r>
            <a:endParaRPr lang="en-US" altLang="ja-JP" sz="14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a:lnSpc>
                <a:spcPct val="150000"/>
              </a:lnSpc>
              <a:buClr>
                <a:schemeClr val="accent5"/>
              </a:buClr>
              <a:buSzPct val="90000"/>
              <a:buFont typeface="Wingdings" pitchFamily="2" charset="2"/>
              <a:buChar char="ü"/>
            </a:pPr>
            <a:r>
              <a:rPr lang="ja-JP" altLang="en-US" sz="1400" b="1">
                <a:solidFill>
                  <a:schemeClr val="accent5">
                    <a:lumMod val="75000"/>
                  </a:schemeClr>
                </a:solidFill>
                <a:latin typeface="Yu Gothic Medium" panose="020B0400000000000000" pitchFamily="34" charset="-128"/>
                <a:ea typeface="Yu Gothic Medium" panose="020B0400000000000000" pitchFamily="34" charset="-128"/>
              </a:rPr>
              <a:t>演習で主たる役を担う</a:t>
            </a:r>
            <a:r>
              <a:rPr lang="ja-JP" altLang="ja-JP" sz="1400" b="1">
                <a:solidFill>
                  <a:schemeClr val="accent5">
                    <a:lumMod val="75000"/>
                  </a:schemeClr>
                </a:solidFill>
                <a:latin typeface="Yu Gothic Medium" panose="020B0400000000000000" pitchFamily="34" charset="-128"/>
                <a:ea typeface="Yu Gothic Medium" panose="020B0400000000000000" pitchFamily="34" charset="-128"/>
              </a:rPr>
              <a:t>児発管が所属する</a:t>
            </a:r>
            <a:r>
              <a:rPr lang="ja-JP" altLang="en-US" sz="1400" b="1">
                <a:solidFill>
                  <a:schemeClr val="accent5">
                    <a:lumMod val="75000"/>
                  </a:schemeClr>
                </a:solidFill>
                <a:latin typeface="Yu Gothic Medium" panose="020B0400000000000000" pitchFamily="34" charset="-128"/>
                <a:ea typeface="Yu Gothic Medium" panose="020B0400000000000000" pitchFamily="34" charset="-128"/>
              </a:rPr>
              <a:t>障害児通所支援</a:t>
            </a:r>
            <a:r>
              <a:rPr lang="ja-JP" altLang="ja-JP" sz="1400" b="1">
                <a:solidFill>
                  <a:schemeClr val="accent5">
                    <a:lumMod val="75000"/>
                  </a:schemeClr>
                </a:solidFill>
                <a:latin typeface="Yu Gothic Medium" panose="020B0400000000000000" pitchFamily="34" charset="-128"/>
                <a:ea typeface="Yu Gothic Medium" panose="020B0400000000000000" pitchFamily="34" charset="-128"/>
              </a:rPr>
              <a:t>の利用を予定している</a:t>
            </a:r>
          </a:p>
          <a:p>
            <a:pPr>
              <a:lnSpc>
                <a:spcPct val="150000"/>
              </a:lnSpc>
              <a:buNone/>
            </a:pPr>
            <a:r>
              <a:rPr lang="ja-JP" altLang="en-US" sz="1200">
                <a:latin typeface="Yu Gothic Medium" panose="020B0400000000000000" pitchFamily="34" charset="-128"/>
                <a:ea typeface="Yu Gothic Medium" panose="020B0400000000000000" pitchFamily="34" charset="-128"/>
              </a:rPr>
              <a:t>また、</a:t>
            </a:r>
            <a:r>
              <a:rPr lang="ja-JP" altLang="ja-JP" sz="1200">
                <a:latin typeface="Yu Gothic Medium" panose="020B0400000000000000" pitchFamily="34" charset="-128"/>
                <a:ea typeface="Yu Gothic Medium" panose="020B0400000000000000" pitchFamily="34" charset="-128"/>
              </a:rPr>
              <a:t>相談支援専門員と児発管の役割、計画の連動、連携・協働について検討できる事例としてください。</a:t>
            </a:r>
          </a:p>
        </p:txBody>
      </p:sp>
    </p:spTree>
    <p:extLst>
      <p:ext uri="{BB962C8B-B14F-4D97-AF65-F5344CB8AC3E}">
        <p14:creationId xmlns:p14="http://schemas.microsoft.com/office/powerpoint/2010/main" val="221269759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9CA79-043C-90F6-842D-0D4A958D66C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1D0E06C-7526-E378-AB95-04D13F416A17}"/>
              </a:ext>
            </a:extLst>
          </p:cNvPr>
          <p:cNvSpPr>
            <a:spLocks noGrp="1"/>
          </p:cNvSpPr>
          <p:nvPr>
            <p:ph type="title"/>
          </p:nvPr>
        </p:nvSpPr>
        <p:spPr/>
        <p:txBody>
          <a:bodyPr/>
          <a:lstStyle/>
          <a:p>
            <a:r>
              <a:rPr lang="ja-JP" altLang="en-US">
                <a:solidFill>
                  <a:schemeClr val="tx1"/>
                </a:solidFill>
              </a:rPr>
              <a:t>事例作成について</a:t>
            </a:r>
          </a:p>
        </p:txBody>
      </p:sp>
      <p:sp>
        <p:nvSpPr>
          <p:cNvPr id="4" name="正方形/長方形 3">
            <a:extLst>
              <a:ext uri="{FF2B5EF4-FFF2-40B4-BE49-F238E27FC236}">
                <a16:creationId xmlns:a16="http://schemas.microsoft.com/office/drawing/2014/main" id="{CC2B48B8-F0F0-E96C-7C9E-AD2E6223F87B}"/>
              </a:ext>
            </a:extLst>
          </p:cNvPr>
          <p:cNvSpPr/>
          <p:nvPr/>
        </p:nvSpPr>
        <p:spPr>
          <a:xfrm>
            <a:off x="5292080" y="80634"/>
            <a:ext cx="352839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600" b="1">
                <a:solidFill>
                  <a:prstClr val="white"/>
                </a:solidFill>
                <a:latin typeface="Yu Gothic Medium" panose="020B0400000000000000" pitchFamily="34" charset="-128"/>
                <a:ea typeface="Yu Gothic Medium" panose="020B0400000000000000" pitchFamily="34" charset="-128"/>
              </a:rPr>
              <a:t>都道府県研修スタッフ用スライド</a:t>
            </a:r>
            <a:endParaRPr kumimoji="0" lang="en-US" altLang="ja-JP" sz="1600" b="1" dirty="0">
              <a:solidFill>
                <a:prstClr val="white"/>
              </a:solidFill>
              <a:latin typeface="Yu Gothic Medium" panose="020B0400000000000000" pitchFamily="34" charset="-128"/>
              <a:ea typeface="Yu Gothic Medium" panose="020B0400000000000000" pitchFamily="34" charset="-128"/>
            </a:endParaRPr>
          </a:p>
        </p:txBody>
      </p:sp>
      <p:graphicFrame>
        <p:nvGraphicFramePr>
          <p:cNvPr id="3" name="表 2">
            <a:extLst>
              <a:ext uri="{FF2B5EF4-FFF2-40B4-BE49-F238E27FC236}">
                <a16:creationId xmlns:a16="http://schemas.microsoft.com/office/drawing/2014/main" id="{3B3B40F8-9DBB-4383-D5ED-AD66E5B6C37B}"/>
              </a:ext>
            </a:extLst>
          </p:cNvPr>
          <p:cNvGraphicFramePr>
            <a:graphicFrameLocks noGrp="1"/>
          </p:cNvGraphicFramePr>
          <p:nvPr>
            <p:extLst>
              <p:ext uri="{D42A27DB-BD31-4B8C-83A1-F6EECF244321}">
                <p14:modId xmlns:p14="http://schemas.microsoft.com/office/powerpoint/2010/main" val="2175911859"/>
              </p:ext>
            </p:extLst>
          </p:nvPr>
        </p:nvGraphicFramePr>
        <p:xfrm>
          <a:off x="457200" y="1059021"/>
          <a:ext cx="8363272" cy="4242187"/>
        </p:xfrm>
        <a:graphic>
          <a:graphicData uri="http://schemas.openxmlformats.org/drawingml/2006/table">
            <a:tbl>
              <a:tblPr firstRow="1" bandRow="1">
                <a:tableStyleId>{5C22544A-7EE6-4342-B048-85BDC9FD1C3A}</a:tableStyleId>
              </a:tblPr>
              <a:tblGrid>
                <a:gridCol w="2674640">
                  <a:extLst>
                    <a:ext uri="{9D8B030D-6E8A-4147-A177-3AD203B41FA5}">
                      <a16:colId xmlns:a16="http://schemas.microsoft.com/office/drawing/2014/main" val="1398766520"/>
                    </a:ext>
                  </a:extLst>
                </a:gridCol>
                <a:gridCol w="5688632">
                  <a:extLst>
                    <a:ext uri="{9D8B030D-6E8A-4147-A177-3AD203B41FA5}">
                      <a16:colId xmlns:a16="http://schemas.microsoft.com/office/drawing/2014/main" val="553687554"/>
                    </a:ext>
                  </a:extLst>
                </a:gridCol>
              </a:tblGrid>
              <a:tr h="350958">
                <a:tc>
                  <a:txBody>
                    <a:bodyPr/>
                    <a:lstStyle/>
                    <a:p>
                      <a:pPr algn="ctr">
                        <a:lnSpc>
                          <a:spcPct val="100000"/>
                        </a:lnSpc>
                      </a:pPr>
                      <a:r>
                        <a:rPr kumimoji="1" lang="ja-JP" altLang="en-US" sz="1400" b="1" i="0">
                          <a:latin typeface="Yu Gothic Medium" panose="020B0400000000000000" pitchFamily="34" charset="-128"/>
                          <a:ea typeface="Yu Gothic Medium" panose="020B0400000000000000" pitchFamily="34" charset="-128"/>
                        </a:rPr>
                        <a:t>項　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400" b="1" i="0">
                          <a:latin typeface="Yu Gothic Medium" panose="020B0400000000000000" pitchFamily="34" charset="-128"/>
                          <a:ea typeface="Yu Gothic Medium" panose="020B0400000000000000" pitchFamily="34" charset="-128"/>
                        </a:rPr>
                        <a:t>内　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330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事例タイトル</a:t>
                      </a:r>
                      <a:endParaRPr lang="ja-JP" altLang="en-US" sz="1400" b="1" i="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ja-JP" altLang="en-US" sz="1400" b="0" i="0">
                          <a:latin typeface="Yu Gothic Medium" panose="020B0400000000000000" pitchFamily="34" charset="-128"/>
                          <a:ea typeface="Yu Gothic Medium" panose="020B0400000000000000" pitchFamily="34" charset="-128"/>
                        </a:rPr>
                        <a:t>・</a:t>
                      </a:r>
                      <a:r>
                        <a:rPr lang="ja-JP" altLang="ja-JP" sz="1400" b="0" i="0">
                          <a:latin typeface="Yu Gothic Medium" panose="020B0400000000000000" pitchFamily="34" charset="-128"/>
                          <a:ea typeface="Yu Gothic Medium" panose="020B0400000000000000" pitchFamily="34" charset="-128"/>
                        </a:rPr>
                        <a:t>事例の概要が伝わる簡潔なタイトルとする。</a:t>
                      </a:r>
                      <a:endParaRPr lang="en-US" altLang="ja-JP" sz="1400" b="0" i="0" dirty="0">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10000"/>
                        </a:lnSpc>
                        <a:spcBef>
                          <a:spcPts val="0"/>
                        </a:spcBef>
                        <a:spcAft>
                          <a:spcPts val="0"/>
                        </a:spcAft>
                        <a:buClrTx/>
                        <a:buSzTx/>
                        <a:buFontTx/>
                        <a:buNone/>
                        <a:tabLst/>
                        <a:defRPr/>
                      </a:pPr>
                      <a:r>
                        <a:rPr lang="ja-JP" altLang="en-US" sz="1400" b="0" i="0">
                          <a:latin typeface="Yu Gothic Medium" panose="020B0400000000000000" pitchFamily="34" charset="-128"/>
                          <a:ea typeface="Yu Gothic Medium" panose="020B0400000000000000" pitchFamily="34" charset="-128"/>
                        </a:rPr>
                        <a:t>・</a:t>
                      </a:r>
                      <a:r>
                        <a:rPr lang="ja-JP" altLang="ja-JP" sz="1400" b="0" i="0">
                          <a:latin typeface="Yu Gothic Medium" panose="020B0400000000000000" pitchFamily="34" charset="-128"/>
                          <a:ea typeface="Yu Gothic Medium" panose="020B0400000000000000" pitchFamily="34" charset="-128"/>
                        </a:rPr>
                        <a:t>必要に応じて、子どもの言葉や思いを取り入れる。</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4159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年齢・性別・家族構成</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i="0">
                          <a:latin typeface="Yu Gothic Medium" panose="020B0400000000000000" pitchFamily="34" charset="-128"/>
                          <a:ea typeface="Yu Gothic Medium" panose="020B0400000000000000" pitchFamily="34" charset="-128"/>
                        </a:rPr>
                        <a:t>学齢期を基本とし、研修目的や地域の実情に応じて設定する。</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5236002"/>
                  </a:ext>
                </a:extLst>
              </a:tr>
              <a:tr h="403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障害・医療・手帳等の情報</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i="0">
                          <a:latin typeface="Yu Gothic Medium" panose="020B0400000000000000" pitchFamily="34" charset="-128"/>
                          <a:ea typeface="Yu Gothic Medium" panose="020B0400000000000000" pitchFamily="34" charset="-128"/>
                        </a:rPr>
                        <a:t>演習の検討に必要な情報に絞って示す。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27493878"/>
                  </a:ext>
                </a:extLst>
              </a:tr>
              <a:tr h="432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成育歴・病歴</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i="0">
                          <a:latin typeface="Yu Gothic Medium" panose="020B0400000000000000" pitchFamily="34" charset="-128"/>
                          <a:ea typeface="Yu Gothic Medium" panose="020B0400000000000000" pitchFamily="34" charset="-128"/>
                        </a:rPr>
                        <a:t>現在の生活を理解するために必要な情報を簡潔に示す。</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6539086"/>
                  </a:ext>
                </a:extLst>
              </a:tr>
              <a:tr h="432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相談に至る経緯</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i="0">
                          <a:latin typeface="Yu Gothic Medium" panose="020B0400000000000000" pitchFamily="34" charset="-128"/>
                          <a:ea typeface="Yu Gothic Medium" panose="020B0400000000000000" pitchFamily="34" charset="-128"/>
                        </a:rPr>
                        <a:t>地域の相談窓口や社会資源の状況を反映する。</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18143912"/>
                  </a:ext>
                </a:extLst>
              </a:tr>
              <a:tr h="432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子ども本人・家族の希望</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ja-JP" altLang="ja-JP" sz="1400" b="0" i="0">
                          <a:latin typeface="Yu Gothic Medium" panose="020B0400000000000000" pitchFamily="34" charset="-128"/>
                          <a:ea typeface="Yu Gothic Medium" panose="020B0400000000000000" pitchFamily="34" charset="-128"/>
                        </a:rPr>
                        <a:t>子どもの思いと家族の意向を分けて示す。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432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現在の生活状況・支援ニーズ</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ja-JP" altLang="ja-JP" sz="1400" b="0" i="0">
                          <a:latin typeface="Yu Gothic Medium" panose="020B0400000000000000" pitchFamily="34" charset="-128"/>
                          <a:ea typeface="Yu Gothic Medium" panose="020B0400000000000000" pitchFamily="34" charset="-128"/>
                        </a:rPr>
                        <a:t>家庭、園・学校、地域での状況を、事実に基づいて示す。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432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子ども本人・家族の強み</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i="0">
                          <a:latin typeface="Yu Gothic Medium" panose="020B0400000000000000" pitchFamily="34" charset="-128"/>
                          <a:ea typeface="Yu Gothic Medium" panose="020B0400000000000000" pitchFamily="34" charset="-128"/>
                        </a:rPr>
                        <a:t>好きなこと、得意なこと、これまでの工夫や周囲の支えを含める。</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48193308"/>
                  </a:ext>
                </a:extLst>
              </a:tr>
              <a:tr h="360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その他</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i="0">
                          <a:latin typeface="Yu Gothic Medium" panose="020B0400000000000000" pitchFamily="34" charset="-128"/>
                          <a:ea typeface="Yu Gothic Medium" panose="020B0400000000000000" pitchFamily="34" charset="-128"/>
                        </a:rPr>
                        <a:t>補足情報は、演習の進行に応じて段階的に提示する。</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9197380"/>
                  </a:ext>
                </a:extLst>
              </a:tr>
            </a:tbl>
          </a:graphicData>
        </a:graphic>
      </p:graphicFrame>
      <p:sp>
        <p:nvSpPr>
          <p:cNvPr id="5" name="テキスト ボックス 4">
            <a:extLst>
              <a:ext uri="{FF2B5EF4-FFF2-40B4-BE49-F238E27FC236}">
                <a16:creationId xmlns:a16="http://schemas.microsoft.com/office/drawing/2014/main" id="{6791CDB0-24A0-8EE8-8051-4774ABFAD065}"/>
              </a:ext>
            </a:extLst>
          </p:cNvPr>
          <p:cNvSpPr txBox="1"/>
          <p:nvPr/>
        </p:nvSpPr>
        <p:spPr>
          <a:xfrm>
            <a:off x="349568" y="761862"/>
            <a:ext cx="3236784" cy="307777"/>
          </a:xfrm>
          <a:prstGeom prst="rect">
            <a:avLst/>
          </a:prstGeom>
          <a:noFill/>
        </p:spPr>
        <p:txBody>
          <a:bodyPr wrap="none" rtlCol="0">
            <a:spAutoFit/>
          </a:bodyPr>
          <a:lstStyle/>
          <a:p>
            <a:r>
              <a:rPr kumimoji="1" lang="ja-JP" altLang="en-US" sz="1400" b="1">
                <a:solidFill>
                  <a:schemeClr val="accent5">
                    <a:lumMod val="75000"/>
                  </a:schemeClr>
                </a:solidFill>
                <a:latin typeface="Yu Gothic Medium" panose="020B0400000000000000" pitchFamily="34" charset="-128"/>
                <a:ea typeface="Yu Gothic Medium" panose="020B0400000000000000" pitchFamily="34" charset="-128"/>
              </a:rPr>
              <a:t>都道府県で作成させる場合の配慮事項</a:t>
            </a:r>
          </a:p>
        </p:txBody>
      </p:sp>
      <p:sp>
        <p:nvSpPr>
          <p:cNvPr id="7" name="テキスト ボックス 6">
            <a:extLst>
              <a:ext uri="{FF2B5EF4-FFF2-40B4-BE49-F238E27FC236}">
                <a16:creationId xmlns:a16="http://schemas.microsoft.com/office/drawing/2014/main" id="{A0E4FC56-A68D-D278-4CDB-FDD88F3B5C50}"/>
              </a:ext>
            </a:extLst>
          </p:cNvPr>
          <p:cNvSpPr txBox="1"/>
          <p:nvPr/>
        </p:nvSpPr>
        <p:spPr>
          <a:xfrm>
            <a:off x="457200" y="5381667"/>
            <a:ext cx="8363272" cy="795089"/>
          </a:xfrm>
          <a:prstGeom prst="rect">
            <a:avLst/>
          </a:prstGeom>
          <a:noFill/>
        </p:spPr>
        <p:txBody>
          <a:bodyPr wrap="square">
            <a:spAutoFit/>
          </a:bodyPr>
          <a:lstStyle/>
          <a:p>
            <a:pPr>
              <a:lnSpc>
                <a:spcPct val="130000"/>
              </a:lnSpc>
              <a:buNone/>
            </a:pPr>
            <a:r>
              <a:rPr lang="en-US" altLang="ja-JP" sz="1200" b="1" dirty="0">
                <a:solidFill>
                  <a:schemeClr val="accent5">
                    <a:lumMod val="75000"/>
                  </a:schemeClr>
                </a:solidFill>
                <a:latin typeface="Yu Gothic Medium" panose="020B0400000000000000" pitchFamily="34" charset="-128"/>
                <a:ea typeface="Yu Gothic Medium" panose="020B0400000000000000" pitchFamily="34" charset="-128"/>
              </a:rPr>
              <a:t>〜</a:t>
            </a:r>
            <a:r>
              <a:rPr lang="ja-JP" altLang="ja-JP" sz="1200" b="1">
                <a:solidFill>
                  <a:schemeClr val="accent5">
                    <a:lumMod val="75000"/>
                  </a:schemeClr>
                </a:solidFill>
                <a:latin typeface="Yu Gothic Medium" panose="020B0400000000000000" pitchFamily="34" charset="-128"/>
                <a:ea typeface="Yu Gothic Medium" panose="020B0400000000000000" pitchFamily="34" charset="-128"/>
              </a:rPr>
              <a:t>事例作成で大切にすること</a:t>
            </a:r>
            <a:r>
              <a:rPr lang="en-US" altLang="ja-JP" sz="1200" b="1" dirty="0">
                <a:solidFill>
                  <a:schemeClr val="accent5">
                    <a:lumMod val="75000"/>
                  </a:schemeClr>
                </a:solidFill>
                <a:latin typeface="Yu Gothic Medium" panose="020B0400000000000000" pitchFamily="34" charset="-128"/>
                <a:ea typeface="Yu Gothic Medium" panose="020B0400000000000000" pitchFamily="34" charset="-128"/>
              </a:rPr>
              <a:t>〜</a:t>
            </a:r>
            <a:endParaRPr lang="ja-JP" altLang="ja-JP" sz="1200" b="1">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30000"/>
              </a:lnSpc>
              <a:buNone/>
            </a:pPr>
            <a:r>
              <a:rPr lang="ja-JP" altLang="ja-JP" sz="1200">
                <a:latin typeface="Yu Gothic Medium" panose="020B0400000000000000" pitchFamily="34" charset="-128"/>
                <a:ea typeface="Yu Gothic Medium" panose="020B0400000000000000" pitchFamily="34" charset="-128"/>
              </a:rPr>
              <a:t>企画運営メンバーで、地域の課題、育成したい人材像、演習で扱う役割・連携を共有したうえで、事例を作成します。受講者が状況を具体的にイメージし、子ども・家族を中心に検討できるよう</a:t>
            </a:r>
            <a:r>
              <a:rPr lang="ja-JP" altLang="en-US" sz="1200">
                <a:latin typeface="Yu Gothic Medium" panose="020B0400000000000000" pitchFamily="34" charset="-128"/>
                <a:ea typeface="Yu Gothic Medium" panose="020B0400000000000000" pitchFamily="34" charset="-128"/>
              </a:rPr>
              <a:t>意識してください</a:t>
            </a:r>
            <a:r>
              <a:rPr lang="ja-JP" altLang="ja-JP" sz="1200">
                <a:latin typeface="Yu Gothic Medium" panose="020B0400000000000000" pitchFamily="34" charset="-128"/>
                <a:ea typeface="Yu Gothic Medium" panose="020B0400000000000000" pitchFamily="34" charset="-128"/>
              </a:rPr>
              <a:t>。</a:t>
            </a:r>
          </a:p>
        </p:txBody>
      </p:sp>
    </p:spTree>
    <p:extLst>
      <p:ext uri="{BB962C8B-B14F-4D97-AF65-F5344CB8AC3E}">
        <p14:creationId xmlns:p14="http://schemas.microsoft.com/office/powerpoint/2010/main" val="317931605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D1D90-C04C-CBE1-7AC5-C4C9CC0F48A4}"/>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FC6D7307-E526-030F-1BD4-66E780B07399}"/>
              </a:ext>
            </a:extLst>
          </p:cNvPr>
          <p:cNvSpPr>
            <a:spLocks noGrp="1"/>
          </p:cNvSpPr>
          <p:nvPr>
            <p:ph type="title"/>
          </p:nvPr>
        </p:nvSpPr>
        <p:spPr/>
        <p:txBody>
          <a:bodyPr>
            <a:normAutofit/>
          </a:bodyPr>
          <a:lstStyle/>
          <a:p>
            <a:r>
              <a:rPr lang="ja-JP" altLang="en-US" b="1">
                <a:solidFill>
                  <a:schemeClr val="accent5">
                    <a:lumMod val="75000"/>
                  </a:schemeClr>
                </a:solidFill>
              </a:rPr>
              <a:t>個人ワーク１　</a:t>
            </a:r>
            <a:r>
              <a:rPr lang="ja-JP" altLang="en-US">
                <a:solidFill>
                  <a:schemeClr val="tx1"/>
                </a:solidFill>
              </a:rPr>
              <a:t>「このケースについて考える」</a:t>
            </a:r>
          </a:p>
        </p:txBody>
      </p:sp>
      <p:sp>
        <p:nvSpPr>
          <p:cNvPr id="2" name="正方形/長方形 1">
            <a:extLst>
              <a:ext uri="{FF2B5EF4-FFF2-40B4-BE49-F238E27FC236}">
                <a16:creationId xmlns:a16="http://schemas.microsoft.com/office/drawing/2014/main" id="{6D2FFEFE-E677-64F5-F18F-630C09D0A3E7}"/>
              </a:ext>
            </a:extLst>
          </p:cNvPr>
          <p:cNvSpPr/>
          <p:nvPr/>
        </p:nvSpPr>
        <p:spPr>
          <a:xfrm>
            <a:off x="8100392" y="77519"/>
            <a:ext cx="936104"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b="1">
                <a:solidFill>
                  <a:prstClr val="white"/>
                </a:solidFill>
                <a:latin typeface="Yu Gothic Medium" panose="020B0400000000000000" pitchFamily="34" charset="-128"/>
                <a:ea typeface="Yu Gothic Medium" panose="020B0400000000000000" pitchFamily="34" charset="-128"/>
              </a:rPr>
              <a:t>様式１</a:t>
            </a:r>
            <a:endParaRPr kumimoji="0" lang="en-US" altLang="ja-JP" b="1" dirty="0">
              <a:solidFill>
                <a:prstClr val="white"/>
              </a:solidFill>
              <a:latin typeface="Yu Gothic Medium" panose="020B0400000000000000" pitchFamily="34" charset="-128"/>
              <a:ea typeface="Yu Gothic Medium" panose="020B0400000000000000" pitchFamily="34" charset="-128"/>
            </a:endParaRPr>
          </a:p>
        </p:txBody>
      </p:sp>
      <p:sp>
        <p:nvSpPr>
          <p:cNvPr id="3" name="角丸四角形 2">
            <a:extLst>
              <a:ext uri="{FF2B5EF4-FFF2-40B4-BE49-F238E27FC236}">
                <a16:creationId xmlns:a16="http://schemas.microsoft.com/office/drawing/2014/main" id="{FF5BCC6E-6F08-18D7-B705-E0B6FE0721A1}"/>
              </a:ext>
            </a:extLst>
          </p:cNvPr>
          <p:cNvSpPr/>
          <p:nvPr/>
        </p:nvSpPr>
        <p:spPr>
          <a:xfrm>
            <a:off x="539552" y="1124744"/>
            <a:ext cx="8147248" cy="2165256"/>
          </a:xfrm>
          <a:prstGeom prst="roundRect">
            <a:avLst>
              <a:gd name="adj" fmla="val 2286"/>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6" name="角丸四角形 5">
            <a:extLst>
              <a:ext uri="{FF2B5EF4-FFF2-40B4-BE49-F238E27FC236}">
                <a16:creationId xmlns:a16="http://schemas.microsoft.com/office/drawing/2014/main" id="{E627B0AC-3BB2-715F-2957-588D1BD1B4F6}"/>
              </a:ext>
            </a:extLst>
          </p:cNvPr>
          <p:cNvSpPr/>
          <p:nvPr/>
        </p:nvSpPr>
        <p:spPr>
          <a:xfrm>
            <a:off x="539552" y="4144064"/>
            <a:ext cx="8147248" cy="2165255"/>
          </a:xfrm>
          <a:prstGeom prst="roundRect">
            <a:avLst>
              <a:gd name="adj" fmla="val 2286"/>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8" name="テキスト ボックス 7">
            <a:extLst>
              <a:ext uri="{FF2B5EF4-FFF2-40B4-BE49-F238E27FC236}">
                <a16:creationId xmlns:a16="http://schemas.microsoft.com/office/drawing/2014/main" id="{D4874518-168F-696D-91FC-1187311CD369}"/>
              </a:ext>
            </a:extLst>
          </p:cNvPr>
          <p:cNvSpPr txBox="1"/>
          <p:nvPr/>
        </p:nvSpPr>
        <p:spPr>
          <a:xfrm>
            <a:off x="457200" y="764704"/>
            <a:ext cx="7128792" cy="369332"/>
          </a:xfrm>
          <a:prstGeom prst="rect">
            <a:avLst/>
          </a:prstGeom>
          <a:noFill/>
        </p:spPr>
        <p:txBody>
          <a:bodyPr wrap="square">
            <a:spAutoFit/>
          </a:bodyPr>
          <a:lstStyle/>
          <a:p>
            <a:pPr eaLnBrk="0" fontAlgn="base" hangingPunct="0">
              <a:spcBef>
                <a:spcPct val="0"/>
              </a:spcBef>
              <a:spcAft>
                <a:spcPct val="0"/>
              </a:spcAft>
            </a:pPr>
            <a:r>
              <a:rPr kumimoji="0" lang="ja-JP" altLang="en-US">
                <a:solidFill>
                  <a:schemeClr val="accent5"/>
                </a:solidFill>
                <a:latin typeface="Yu Gothic Medium" panose="020B0400000000000000" pitchFamily="34" charset="-128"/>
                <a:ea typeface="Yu Gothic Medium" panose="020B0400000000000000" pitchFamily="34" charset="-128"/>
              </a:rPr>
              <a:t>■</a:t>
            </a:r>
            <a:r>
              <a:rPr kumimoji="0" lang="en-US" altLang="ja-JP" dirty="0">
                <a:solidFill>
                  <a:schemeClr val="accent5"/>
                </a:solidFill>
                <a:latin typeface="Yu Gothic Medium" panose="020B0400000000000000" pitchFamily="34" charset="-128"/>
                <a:ea typeface="Yu Gothic Medium" panose="020B0400000000000000" pitchFamily="34" charset="-128"/>
              </a:rPr>
              <a:t> </a:t>
            </a:r>
            <a:r>
              <a:rPr kumimoji="0" lang="ja-JP" altLang="en-US">
                <a:latin typeface="Yu Gothic Medium" panose="020B0400000000000000" pitchFamily="34" charset="-128"/>
                <a:ea typeface="Yu Gothic Medium" panose="020B0400000000000000" pitchFamily="34" charset="-128"/>
              </a:rPr>
              <a:t>このケース（子どもと家族）に関して、感じたことを記入する。</a:t>
            </a:r>
            <a:endParaRPr kumimoji="0" lang="ja-JP" altLang="en-US" dirty="0">
              <a:latin typeface="Yu Gothic Medium" panose="020B0400000000000000" pitchFamily="34" charset="-128"/>
              <a:ea typeface="Yu Gothic Medium" panose="020B0400000000000000" pitchFamily="34" charset="-128"/>
            </a:endParaRPr>
          </a:p>
        </p:txBody>
      </p:sp>
      <p:sp>
        <p:nvSpPr>
          <p:cNvPr id="9" name="テキスト ボックス 8">
            <a:extLst>
              <a:ext uri="{FF2B5EF4-FFF2-40B4-BE49-F238E27FC236}">
                <a16:creationId xmlns:a16="http://schemas.microsoft.com/office/drawing/2014/main" id="{5F9811DF-A3D0-9E52-A502-46CB6C76972E}"/>
              </a:ext>
            </a:extLst>
          </p:cNvPr>
          <p:cNvSpPr txBox="1"/>
          <p:nvPr/>
        </p:nvSpPr>
        <p:spPr>
          <a:xfrm>
            <a:off x="468740" y="3501008"/>
            <a:ext cx="7128792" cy="656975"/>
          </a:xfrm>
          <a:prstGeom prst="rect">
            <a:avLst/>
          </a:prstGeom>
          <a:noFill/>
        </p:spPr>
        <p:txBody>
          <a:bodyPr wrap="square">
            <a:spAutoFit/>
          </a:bodyPr>
          <a:lstStyle/>
          <a:p>
            <a:pPr eaLnBrk="0" fontAlgn="base" hangingPunct="0">
              <a:lnSpc>
                <a:spcPct val="110000"/>
              </a:lnSpc>
              <a:spcBef>
                <a:spcPct val="0"/>
              </a:spcBef>
              <a:spcAft>
                <a:spcPct val="0"/>
              </a:spcAft>
            </a:pPr>
            <a:r>
              <a:rPr kumimoji="0" lang="ja-JP" altLang="en-US">
                <a:solidFill>
                  <a:schemeClr val="accent5"/>
                </a:solidFill>
                <a:latin typeface="Yu Gothic Medium" panose="020B0400000000000000" pitchFamily="34" charset="-128"/>
                <a:ea typeface="Yu Gothic Medium" panose="020B0400000000000000" pitchFamily="34" charset="-128"/>
              </a:rPr>
              <a:t>■</a:t>
            </a:r>
            <a:r>
              <a:rPr kumimoji="0" lang="en-US" altLang="ja-JP" dirty="0">
                <a:solidFill>
                  <a:schemeClr val="accent5"/>
                </a:solidFill>
                <a:latin typeface="Yu Gothic Medium" panose="020B0400000000000000" pitchFamily="34" charset="-128"/>
                <a:ea typeface="Yu Gothic Medium" panose="020B0400000000000000" pitchFamily="34" charset="-128"/>
              </a:rPr>
              <a:t> </a:t>
            </a:r>
            <a:r>
              <a:rPr kumimoji="0" lang="ja-JP" altLang="en-US">
                <a:latin typeface="Yu Gothic Medium" panose="020B0400000000000000" pitchFamily="34" charset="-128"/>
                <a:ea typeface="Yu Gothic Medium" panose="020B0400000000000000" pitchFamily="34" charset="-128"/>
              </a:rPr>
              <a:t>この子どもに関して、どのような支援が必要だと感じましたか？</a:t>
            </a:r>
            <a:endParaRPr kumimoji="0" lang="en-US" altLang="ja-JP" dirty="0">
              <a:latin typeface="Yu Gothic Medium" panose="020B0400000000000000" pitchFamily="34" charset="-128"/>
              <a:ea typeface="Yu Gothic Medium" panose="020B0400000000000000" pitchFamily="34" charset="-128"/>
            </a:endParaRPr>
          </a:p>
          <a:p>
            <a:pPr eaLnBrk="0" fontAlgn="base" hangingPunct="0">
              <a:lnSpc>
                <a:spcPct val="110000"/>
              </a:lnSpc>
              <a:spcBef>
                <a:spcPct val="0"/>
              </a:spcBef>
              <a:spcAft>
                <a:spcPct val="0"/>
              </a:spcAft>
            </a:pPr>
            <a:r>
              <a:rPr kumimoji="0" lang="ja-JP" altLang="en-US" sz="1600">
                <a:latin typeface="Yu Gothic Medium" panose="020B0400000000000000" pitchFamily="34" charset="-128"/>
                <a:ea typeface="Yu Gothic Medium" panose="020B0400000000000000" pitchFamily="34" charset="-128"/>
              </a:rPr>
              <a:t>　（特に必要な支援がないと感じた場合は、その理由を記入する。）</a:t>
            </a:r>
            <a:endParaRPr kumimoji="0" lang="ja-JP" altLang="en-US" sz="16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6779049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EB72D-50AB-3CBD-51CE-D1C85828C334}"/>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AA5E1B37-38BE-39C8-405D-2BDF1FEF42D2}"/>
              </a:ext>
            </a:extLst>
          </p:cNvPr>
          <p:cNvSpPr>
            <a:spLocks noGrp="1"/>
          </p:cNvSpPr>
          <p:nvPr>
            <p:ph type="title"/>
          </p:nvPr>
        </p:nvSpPr>
        <p:spPr/>
        <p:txBody>
          <a:bodyPr>
            <a:noAutofit/>
          </a:bodyPr>
          <a:lstStyle/>
          <a:p>
            <a:r>
              <a:rPr lang="ja-JP" altLang="en-US" b="1">
                <a:solidFill>
                  <a:schemeClr val="accent5">
                    <a:lumMod val="75000"/>
                  </a:schemeClr>
                </a:solidFill>
              </a:rPr>
              <a:t>個人ワーク２　</a:t>
            </a:r>
            <a:r>
              <a:rPr lang="ja-JP" altLang="en-US">
                <a:solidFill>
                  <a:schemeClr val="tx1"/>
                </a:solidFill>
              </a:rPr>
              <a:t>事例から考える相談支援専門員と児発管の役割・連携</a:t>
            </a:r>
            <a:endParaRPr lang="ja-JP" altLang="en-US" sz="1800">
              <a:solidFill>
                <a:schemeClr val="tx1"/>
              </a:solidFill>
            </a:endParaRPr>
          </a:p>
        </p:txBody>
      </p:sp>
      <p:sp>
        <p:nvSpPr>
          <p:cNvPr id="3" name="角丸四角形 2">
            <a:extLst>
              <a:ext uri="{FF2B5EF4-FFF2-40B4-BE49-F238E27FC236}">
                <a16:creationId xmlns:a16="http://schemas.microsoft.com/office/drawing/2014/main" id="{E326D9FE-DDF6-5EB7-5415-874D58047493}"/>
              </a:ext>
            </a:extLst>
          </p:cNvPr>
          <p:cNvSpPr/>
          <p:nvPr/>
        </p:nvSpPr>
        <p:spPr>
          <a:xfrm>
            <a:off x="539552" y="1124744"/>
            <a:ext cx="8147248" cy="1589192"/>
          </a:xfrm>
          <a:prstGeom prst="roundRect">
            <a:avLst>
              <a:gd name="adj" fmla="val 2286"/>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30000"/>
              </a:lnSpc>
            </a:pPr>
            <a:r>
              <a:rPr lang="ja-JP" altLang="ja-JP" b="1">
                <a:solidFill>
                  <a:schemeClr val="bg1"/>
                </a:solidFill>
                <a:latin typeface="Yu Gothic Medium" panose="020B0400000000000000" pitchFamily="34" charset="-128"/>
                <a:ea typeface="Yu Gothic Medium" panose="020B0400000000000000" pitchFamily="34" charset="-128"/>
              </a:rPr>
              <a:t>保護者は、児童発達支援センターの担当職員から、</a:t>
            </a:r>
          </a:p>
          <a:p>
            <a:pPr>
              <a:lnSpc>
                <a:spcPct val="130000"/>
              </a:lnSpc>
            </a:pPr>
            <a:r>
              <a:rPr lang="ja-JP" altLang="ja-JP" b="1">
                <a:solidFill>
                  <a:schemeClr val="bg1"/>
                </a:solidFill>
                <a:latin typeface="Yu Gothic Medium" panose="020B0400000000000000" pitchFamily="34" charset="-128"/>
                <a:ea typeface="Yu Gothic Medium" panose="020B0400000000000000" pitchFamily="34" charset="-128"/>
              </a:rPr>
              <a:t>「これから成長していく中で、きょうだいとの生活もあります。熱心に支援している事業所なので、利用されるとよいと思います」</a:t>
            </a:r>
          </a:p>
          <a:p>
            <a:pPr>
              <a:lnSpc>
                <a:spcPct val="130000"/>
              </a:lnSpc>
            </a:pPr>
            <a:r>
              <a:rPr lang="ja-JP" altLang="ja-JP" b="1">
                <a:solidFill>
                  <a:schemeClr val="bg1"/>
                </a:solidFill>
                <a:latin typeface="Yu Gothic Medium" panose="020B0400000000000000" pitchFamily="34" charset="-128"/>
                <a:ea typeface="Yu Gothic Medium" panose="020B0400000000000000" pitchFamily="34" charset="-128"/>
              </a:rPr>
              <a:t>と勧められ、放課後等デイサービス「さんさん」を見学することにしました。</a:t>
            </a:r>
          </a:p>
        </p:txBody>
      </p:sp>
      <p:sp>
        <p:nvSpPr>
          <p:cNvPr id="6" name="角丸四角形 5">
            <a:extLst>
              <a:ext uri="{FF2B5EF4-FFF2-40B4-BE49-F238E27FC236}">
                <a16:creationId xmlns:a16="http://schemas.microsoft.com/office/drawing/2014/main" id="{694768B9-20FA-489B-6AA5-42A9A8E1B4D1}"/>
              </a:ext>
            </a:extLst>
          </p:cNvPr>
          <p:cNvSpPr/>
          <p:nvPr/>
        </p:nvSpPr>
        <p:spPr>
          <a:xfrm>
            <a:off x="539552" y="3037978"/>
            <a:ext cx="8147248" cy="3055318"/>
          </a:xfrm>
          <a:prstGeom prst="roundRect">
            <a:avLst>
              <a:gd name="adj" fmla="val 2286"/>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Clr>
                <a:schemeClr val="accent5"/>
              </a:buClr>
              <a:buSzPct val="90000"/>
              <a:buFont typeface="Wingdings" pitchFamily="2" charset="2"/>
              <a:buChar char="ü"/>
            </a:pPr>
            <a:r>
              <a:rPr lang="ja-JP" altLang="ja-JP" sz="2000">
                <a:solidFill>
                  <a:schemeClr val="tx1"/>
                </a:solidFill>
                <a:latin typeface="Yu Gothic Medium" panose="020B0400000000000000" pitchFamily="34" charset="-128"/>
                <a:ea typeface="Yu Gothic Medium" panose="020B0400000000000000" pitchFamily="34" charset="-128"/>
              </a:rPr>
              <a:t>相談支援専門員として、どのように話を進め、どのような役割を果たすか</a:t>
            </a:r>
          </a:p>
          <a:p>
            <a:pPr marL="342900" indent="-342900">
              <a:lnSpc>
                <a:spcPct val="150000"/>
              </a:lnSpc>
              <a:buClr>
                <a:schemeClr val="accent5"/>
              </a:buClr>
              <a:buSzPct val="90000"/>
              <a:buFont typeface="Wingdings" pitchFamily="2" charset="2"/>
              <a:buChar char="ü"/>
            </a:pPr>
            <a:r>
              <a:rPr lang="ja-JP" altLang="ja-JP" sz="2000">
                <a:solidFill>
                  <a:schemeClr val="tx1"/>
                </a:solidFill>
                <a:latin typeface="Yu Gothic Medium" panose="020B0400000000000000" pitchFamily="34" charset="-128"/>
                <a:ea typeface="Yu Gothic Medium" panose="020B0400000000000000" pitchFamily="34" charset="-128"/>
              </a:rPr>
              <a:t>見学先の児発管として、どのように話を進め、どのような役割を果たすか</a:t>
            </a:r>
          </a:p>
          <a:p>
            <a:pPr marL="342900" indent="-342900">
              <a:lnSpc>
                <a:spcPct val="150000"/>
              </a:lnSpc>
              <a:buClr>
                <a:schemeClr val="accent5"/>
              </a:buClr>
              <a:buSzPct val="90000"/>
              <a:buFont typeface="Wingdings" pitchFamily="2" charset="2"/>
              <a:buChar char="ü"/>
            </a:pPr>
            <a:r>
              <a:rPr lang="ja-JP" altLang="ja-JP" sz="2000">
                <a:solidFill>
                  <a:schemeClr val="tx1"/>
                </a:solidFill>
                <a:latin typeface="Yu Gothic Medium" panose="020B0400000000000000" pitchFamily="34" charset="-128"/>
                <a:ea typeface="Yu Gothic Medium" panose="020B0400000000000000" pitchFamily="34" charset="-128"/>
              </a:rPr>
              <a:t>子ども本人と家族に対して、何を確認し、どのように支援するか</a:t>
            </a:r>
          </a:p>
          <a:p>
            <a:pPr marL="342900" indent="-342900">
              <a:lnSpc>
                <a:spcPct val="150000"/>
              </a:lnSpc>
              <a:buClr>
                <a:schemeClr val="accent5"/>
              </a:buClr>
              <a:buSzPct val="90000"/>
              <a:buFont typeface="Wingdings" pitchFamily="2" charset="2"/>
              <a:buChar char="ü"/>
            </a:pPr>
            <a:r>
              <a:rPr lang="ja-JP" altLang="ja-JP" sz="2000">
                <a:solidFill>
                  <a:schemeClr val="tx1"/>
                </a:solidFill>
                <a:latin typeface="Yu Gothic Medium" panose="020B0400000000000000" pitchFamily="34" charset="-128"/>
                <a:ea typeface="Yu Gothic Medium" panose="020B0400000000000000" pitchFamily="34" charset="-128"/>
              </a:rPr>
              <a:t>両職種で何を共有し、どのように連携するか</a:t>
            </a:r>
          </a:p>
        </p:txBody>
      </p:sp>
      <p:sp>
        <p:nvSpPr>
          <p:cNvPr id="8" name="テキスト ボックス 7">
            <a:extLst>
              <a:ext uri="{FF2B5EF4-FFF2-40B4-BE49-F238E27FC236}">
                <a16:creationId xmlns:a16="http://schemas.microsoft.com/office/drawing/2014/main" id="{8632B066-5A82-CD91-1948-BC5A330B593F}"/>
              </a:ext>
            </a:extLst>
          </p:cNvPr>
          <p:cNvSpPr txBox="1"/>
          <p:nvPr/>
        </p:nvSpPr>
        <p:spPr>
          <a:xfrm>
            <a:off x="457200" y="764704"/>
            <a:ext cx="1882552" cy="369332"/>
          </a:xfrm>
          <a:prstGeom prst="rect">
            <a:avLst/>
          </a:prstGeom>
          <a:noFill/>
        </p:spPr>
        <p:txBody>
          <a:bodyPr wrap="square">
            <a:spAutoFit/>
          </a:bodyPr>
          <a:lstStyle/>
          <a:p>
            <a:pPr eaLnBrk="0" fontAlgn="base" hangingPunct="0">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事例の状況</a:t>
            </a:r>
            <a:endParaRPr kumimoji="0" lang="ja-JP" altLang="en-US"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9" name="テキスト ボックス 8">
            <a:extLst>
              <a:ext uri="{FF2B5EF4-FFF2-40B4-BE49-F238E27FC236}">
                <a16:creationId xmlns:a16="http://schemas.microsoft.com/office/drawing/2014/main" id="{5B99261E-9866-09C4-6618-A6C0E780208D}"/>
              </a:ext>
            </a:extLst>
          </p:cNvPr>
          <p:cNvSpPr txBox="1"/>
          <p:nvPr/>
        </p:nvSpPr>
        <p:spPr>
          <a:xfrm>
            <a:off x="457200" y="2845617"/>
            <a:ext cx="7128792" cy="384721"/>
          </a:xfrm>
          <a:prstGeom prst="rect">
            <a:avLst/>
          </a:prstGeom>
          <a:noFill/>
        </p:spPr>
        <p:txBody>
          <a:bodyPr wrap="square">
            <a:spAutoFit/>
          </a:bodyPr>
          <a:lstStyle/>
          <a:p>
            <a:pPr eaLnBrk="0" fontAlgn="base" hangingPunct="0">
              <a:lnSpc>
                <a:spcPct val="11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このワークで考えること</a:t>
            </a:r>
            <a:endParaRPr kumimoji="0" lang="ja-JP" altLang="en-US" b="1" dirty="0">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65830451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EFD4B-584F-B83B-CCC7-C3707EBE1770}"/>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F8750CD4-3CF7-130E-9936-11AF4C1F8658}"/>
              </a:ext>
            </a:extLst>
          </p:cNvPr>
          <p:cNvSpPr>
            <a:spLocks noGrp="1"/>
          </p:cNvSpPr>
          <p:nvPr>
            <p:ph type="title"/>
          </p:nvPr>
        </p:nvSpPr>
        <p:spPr/>
        <p:txBody>
          <a:bodyPr>
            <a:normAutofit/>
          </a:bodyPr>
          <a:lstStyle/>
          <a:p>
            <a:r>
              <a:rPr lang="ja-JP" altLang="en-US" b="1">
                <a:solidFill>
                  <a:schemeClr val="accent5">
                    <a:lumMod val="75000"/>
                  </a:schemeClr>
                </a:solidFill>
              </a:rPr>
              <a:t>個人ワーク２　</a:t>
            </a:r>
            <a:r>
              <a:rPr lang="ja-JP" altLang="en-US">
                <a:solidFill>
                  <a:schemeClr val="tx1"/>
                </a:solidFill>
              </a:rPr>
              <a:t>「それぞれの立場で役割を考える」</a:t>
            </a:r>
          </a:p>
        </p:txBody>
      </p:sp>
      <p:sp>
        <p:nvSpPr>
          <p:cNvPr id="3" name="角丸四角形 2">
            <a:extLst>
              <a:ext uri="{FF2B5EF4-FFF2-40B4-BE49-F238E27FC236}">
                <a16:creationId xmlns:a16="http://schemas.microsoft.com/office/drawing/2014/main" id="{91FF1E28-7207-3C61-C87F-4D586B5C11E7}"/>
              </a:ext>
            </a:extLst>
          </p:cNvPr>
          <p:cNvSpPr/>
          <p:nvPr/>
        </p:nvSpPr>
        <p:spPr>
          <a:xfrm>
            <a:off x="539552" y="1124744"/>
            <a:ext cx="8147248" cy="2016224"/>
          </a:xfrm>
          <a:prstGeom prst="roundRect">
            <a:avLst>
              <a:gd name="adj" fmla="val 2286"/>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6" name="角丸四角形 5">
            <a:extLst>
              <a:ext uri="{FF2B5EF4-FFF2-40B4-BE49-F238E27FC236}">
                <a16:creationId xmlns:a16="http://schemas.microsoft.com/office/drawing/2014/main" id="{8C71C2F9-8122-A689-93FB-C88B93AD4B55}"/>
              </a:ext>
            </a:extLst>
          </p:cNvPr>
          <p:cNvSpPr/>
          <p:nvPr/>
        </p:nvSpPr>
        <p:spPr>
          <a:xfrm>
            <a:off x="537041" y="3717033"/>
            <a:ext cx="8147248" cy="2016225"/>
          </a:xfrm>
          <a:prstGeom prst="roundRect">
            <a:avLst>
              <a:gd name="adj" fmla="val 2286"/>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1600" b="1" dirty="0">
                <a:solidFill>
                  <a:prstClr val="white"/>
                </a:solidFill>
                <a:latin typeface="Hiragino Sans W4" panose="020B0400000000000000" pitchFamily="34" charset="-128"/>
                <a:ea typeface="Hiragino Sans W4" panose="020B0400000000000000" pitchFamily="34" charset="-128"/>
              </a:rPr>
              <a:t>※</a:t>
            </a: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8" name="テキスト ボックス 7">
            <a:extLst>
              <a:ext uri="{FF2B5EF4-FFF2-40B4-BE49-F238E27FC236}">
                <a16:creationId xmlns:a16="http://schemas.microsoft.com/office/drawing/2014/main" id="{75191EAD-9751-CB55-8D97-63BBFF6A5B78}"/>
              </a:ext>
            </a:extLst>
          </p:cNvPr>
          <p:cNvSpPr txBox="1"/>
          <p:nvPr/>
        </p:nvSpPr>
        <p:spPr>
          <a:xfrm>
            <a:off x="457200" y="764704"/>
            <a:ext cx="8147248" cy="400110"/>
          </a:xfrm>
          <a:prstGeom prst="rect">
            <a:avLst/>
          </a:prstGeom>
          <a:noFill/>
        </p:spPr>
        <p:txBody>
          <a:bodyPr wrap="square">
            <a:spAutoFit/>
          </a:bodyPr>
          <a:lstStyle/>
          <a:p>
            <a:pPr eaLnBrk="0" fontAlgn="base" hangingPunct="0">
              <a:spcBef>
                <a:spcPct val="0"/>
              </a:spcBef>
              <a:spcAft>
                <a:spcPct val="0"/>
              </a:spcAft>
            </a:pPr>
            <a:r>
              <a:rPr kumimoji="0" lang="ja-JP" altLang="en-US" sz="2000">
                <a:solidFill>
                  <a:schemeClr val="accent5"/>
                </a:solidFill>
                <a:latin typeface="Yu Gothic Medium" panose="020B0400000000000000" pitchFamily="34" charset="-128"/>
                <a:ea typeface="Yu Gothic Medium" panose="020B0400000000000000" pitchFamily="34" charset="-128"/>
              </a:rPr>
              <a:t>■</a:t>
            </a:r>
            <a:r>
              <a:rPr kumimoji="0" lang="en-US" altLang="ja-JP" sz="2000" dirty="0">
                <a:solidFill>
                  <a:schemeClr val="accent5"/>
                </a:solidFill>
                <a:latin typeface="Yu Gothic Medium" panose="020B0400000000000000" pitchFamily="34" charset="-128"/>
                <a:ea typeface="Yu Gothic Medium" panose="020B0400000000000000" pitchFamily="34" charset="-128"/>
              </a:rPr>
              <a:t> </a:t>
            </a:r>
            <a:r>
              <a:rPr kumimoji="0" lang="ja-JP" altLang="en-US" sz="2000">
                <a:latin typeface="Yu Gothic Medium" panose="020B0400000000000000" pitchFamily="34" charset="-128"/>
                <a:ea typeface="Yu Gothic Medium" panose="020B0400000000000000" pitchFamily="34" charset="-128"/>
              </a:rPr>
              <a:t>「相談支援専門員」として果たすべき役割</a:t>
            </a:r>
            <a:endParaRPr kumimoji="0" lang="ja-JP" altLang="en-US" sz="2000" dirty="0">
              <a:latin typeface="Yu Gothic Medium" panose="020B0400000000000000" pitchFamily="34" charset="-128"/>
              <a:ea typeface="Yu Gothic Medium" panose="020B0400000000000000" pitchFamily="34" charset="-128"/>
            </a:endParaRPr>
          </a:p>
        </p:txBody>
      </p:sp>
      <p:sp>
        <p:nvSpPr>
          <p:cNvPr id="5" name="テキスト ボックス 4">
            <a:extLst>
              <a:ext uri="{FF2B5EF4-FFF2-40B4-BE49-F238E27FC236}">
                <a16:creationId xmlns:a16="http://schemas.microsoft.com/office/drawing/2014/main" id="{3A9989E5-3754-B05E-25CB-0DE982A64606}"/>
              </a:ext>
            </a:extLst>
          </p:cNvPr>
          <p:cNvSpPr txBox="1"/>
          <p:nvPr/>
        </p:nvSpPr>
        <p:spPr>
          <a:xfrm>
            <a:off x="457199" y="3316923"/>
            <a:ext cx="8227089" cy="400110"/>
          </a:xfrm>
          <a:prstGeom prst="rect">
            <a:avLst/>
          </a:prstGeom>
          <a:noFill/>
        </p:spPr>
        <p:txBody>
          <a:bodyPr wrap="square">
            <a:spAutoFit/>
          </a:bodyPr>
          <a:lstStyle/>
          <a:p>
            <a:pPr eaLnBrk="0" fontAlgn="base" hangingPunct="0">
              <a:spcBef>
                <a:spcPct val="0"/>
              </a:spcBef>
              <a:spcAft>
                <a:spcPct val="0"/>
              </a:spcAft>
            </a:pPr>
            <a:r>
              <a:rPr kumimoji="0" lang="ja-JP" altLang="en-US" sz="2000">
                <a:solidFill>
                  <a:schemeClr val="accent5"/>
                </a:solidFill>
                <a:latin typeface="Yu Gothic Medium" panose="020B0400000000000000" pitchFamily="34" charset="-128"/>
                <a:ea typeface="Yu Gothic Medium" panose="020B0400000000000000" pitchFamily="34" charset="-128"/>
              </a:rPr>
              <a:t>■</a:t>
            </a:r>
            <a:r>
              <a:rPr kumimoji="0" lang="en-US" altLang="ja-JP" sz="2000" dirty="0">
                <a:solidFill>
                  <a:schemeClr val="accent5"/>
                </a:solidFill>
                <a:latin typeface="Yu Gothic Medium" panose="020B0400000000000000" pitchFamily="34" charset="-128"/>
                <a:ea typeface="Yu Gothic Medium" panose="020B0400000000000000" pitchFamily="34" charset="-128"/>
              </a:rPr>
              <a:t> </a:t>
            </a:r>
            <a:r>
              <a:rPr kumimoji="0" lang="ja-JP" altLang="en-US" sz="2000">
                <a:latin typeface="Yu Gothic Medium" panose="020B0400000000000000" pitchFamily="34" charset="-128"/>
                <a:ea typeface="Yu Gothic Medium" panose="020B0400000000000000" pitchFamily="34" charset="-128"/>
              </a:rPr>
              <a:t>「児童発達支援管理責任者」として果たすべき役割</a:t>
            </a:r>
            <a:endParaRPr kumimoji="0" lang="ja-JP" altLang="en-US" sz="2000" dirty="0">
              <a:latin typeface="Yu Gothic Medium" panose="020B0400000000000000" pitchFamily="34" charset="-128"/>
              <a:ea typeface="Yu Gothic Medium" panose="020B0400000000000000" pitchFamily="34" charset="-128"/>
            </a:endParaRPr>
          </a:p>
        </p:txBody>
      </p:sp>
      <p:sp>
        <p:nvSpPr>
          <p:cNvPr id="7" name="角丸四角形 6">
            <a:extLst>
              <a:ext uri="{FF2B5EF4-FFF2-40B4-BE49-F238E27FC236}">
                <a16:creationId xmlns:a16="http://schemas.microsoft.com/office/drawing/2014/main" id="{CE51535A-DF3D-8419-1ECE-C24C0701DB7E}"/>
              </a:ext>
            </a:extLst>
          </p:cNvPr>
          <p:cNvSpPr/>
          <p:nvPr/>
        </p:nvSpPr>
        <p:spPr>
          <a:xfrm>
            <a:off x="509816" y="5826128"/>
            <a:ext cx="8174473" cy="614480"/>
          </a:xfrm>
          <a:prstGeom prst="roundRect">
            <a:avLst>
              <a:gd name="adj" fmla="val 1178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1600">
                <a:solidFill>
                  <a:prstClr val="white"/>
                </a:solidFill>
                <a:latin typeface="Yu Gothic Medium" panose="020B0400000000000000" pitchFamily="34" charset="-128"/>
                <a:ea typeface="Yu Gothic Medium" panose="020B0400000000000000" pitchFamily="34" charset="-128"/>
              </a:rPr>
              <a:t>自身の立場に関わらず、本研修で学んだ内容を踏まえ、それぞれの立場で果たすべき役割を考える。</a:t>
            </a:r>
            <a:r>
              <a:rPr kumimoji="0" lang="en-US" altLang="ja-JP" sz="1600" dirty="0">
                <a:solidFill>
                  <a:prstClr val="white"/>
                </a:solidFill>
                <a:latin typeface="Yu Gothic Medium" panose="020B0400000000000000" pitchFamily="34" charset="-128"/>
                <a:ea typeface="Yu Gothic Medium" panose="020B0400000000000000" pitchFamily="34" charset="-128"/>
              </a:rPr>
              <a:t>※</a:t>
            </a:r>
            <a:r>
              <a:rPr kumimoji="0" lang="ja-JP" altLang="en-US" sz="1600">
                <a:solidFill>
                  <a:prstClr val="white"/>
                </a:solidFill>
                <a:latin typeface="Yu Gothic Medium" panose="020B0400000000000000" pitchFamily="34" charset="-128"/>
                <a:ea typeface="Yu Gothic Medium" panose="020B0400000000000000" pitchFamily="34" charset="-128"/>
              </a:rPr>
              <a:t>箇条書き</a:t>
            </a:r>
            <a:endParaRPr kumimoji="0" lang="ja-JP" altLang="en-US" sz="1600" dirty="0">
              <a:solidFill>
                <a:prstClr val="white"/>
              </a:solidFill>
              <a:latin typeface="Yu Gothic Medium" panose="020B0400000000000000" pitchFamily="34" charset="-128"/>
              <a:ea typeface="Yu Gothic Medium" panose="020B0400000000000000" pitchFamily="34" charset="-128"/>
            </a:endParaRPr>
          </a:p>
        </p:txBody>
      </p:sp>
      <p:sp>
        <p:nvSpPr>
          <p:cNvPr id="12" name="テキスト ボックス 11">
            <a:extLst>
              <a:ext uri="{FF2B5EF4-FFF2-40B4-BE49-F238E27FC236}">
                <a16:creationId xmlns:a16="http://schemas.microsoft.com/office/drawing/2014/main" id="{5A0F83A8-C733-89C1-62D3-4EBAD772DFA9}"/>
              </a:ext>
            </a:extLst>
          </p:cNvPr>
          <p:cNvSpPr txBox="1"/>
          <p:nvPr/>
        </p:nvSpPr>
        <p:spPr>
          <a:xfrm>
            <a:off x="611560" y="3750819"/>
            <a:ext cx="2492990" cy="276999"/>
          </a:xfrm>
          <a:prstGeom prst="rect">
            <a:avLst/>
          </a:prstGeom>
          <a:noFill/>
        </p:spPr>
        <p:txBody>
          <a:bodyPr wrap="non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kumimoji="1" lang="ja-JP" altLang="en-US" sz="1200">
                <a:latin typeface="Yu Gothic Medium" panose="020B0400000000000000" pitchFamily="34" charset="-128"/>
                <a:ea typeface="Yu Gothic Medium" panose="020B0400000000000000" pitchFamily="34" charset="-128"/>
              </a:rPr>
              <a:t>放課後等デイサービスの児発管</a:t>
            </a:r>
          </a:p>
        </p:txBody>
      </p:sp>
      <p:sp>
        <p:nvSpPr>
          <p:cNvPr id="13" name="正方形/長方形 12">
            <a:extLst>
              <a:ext uri="{FF2B5EF4-FFF2-40B4-BE49-F238E27FC236}">
                <a16:creationId xmlns:a16="http://schemas.microsoft.com/office/drawing/2014/main" id="{0F44BBB0-584D-19A0-018D-9C62B01E4BCF}"/>
              </a:ext>
            </a:extLst>
          </p:cNvPr>
          <p:cNvSpPr/>
          <p:nvPr/>
        </p:nvSpPr>
        <p:spPr>
          <a:xfrm>
            <a:off x="8100392" y="77519"/>
            <a:ext cx="936104"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b="1">
                <a:solidFill>
                  <a:prstClr val="white"/>
                </a:solidFill>
                <a:latin typeface="Yu Gothic Medium" panose="020B0400000000000000" pitchFamily="34" charset="-128"/>
                <a:ea typeface="Yu Gothic Medium" panose="020B0400000000000000" pitchFamily="34" charset="-128"/>
              </a:rPr>
              <a:t>様式２</a:t>
            </a:r>
            <a:endParaRPr kumimoji="0" lang="en-US" altLang="ja-JP" b="1"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91617627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80102-841E-4294-E86D-19FFF8FB0D40}"/>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79EAD38F-8A0B-CD8E-9C9C-9BBC35119BC2}"/>
              </a:ext>
            </a:extLst>
          </p:cNvPr>
          <p:cNvSpPr>
            <a:spLocks noGrp="1"/>
          </p:cNvSpPr>
          <p:nvPr>
            <p:ph type="title"/>
          </p:nvPr>
        </p:nvSpPr>
        <p:spPr/>
        <p:txBody>
          <a:bodyPr>
            <a:normAutofit/>
          </a:bodyPr>
          <a:lstStyle/>
          <a:p>
            <a:r>
              <a:rPr lang="ja-JP" altLang="en-US">
                <a:solidFill>
                  <a:schemeClr val="tx1"/>
                </a:solidFill>
              </a:rPr>
              <a:t>振り返り（グループワーク）</a:t>
            </a:r>
          </a:p>
        </p:txBody>
      </p:sp>
      <p:graphicFrame>
        <p:nvGraphicFramePr>
          <p:cNvPr id="5" name="表 4">
            <a:extLst>
              <a:ext uri="{FF2B5EF4-FFF2-40B4-BE49-F238E27FC236}">
                <a16:creationId xmlns:a16="http://schemas.microsoft.com/office/drawing/2014/main" id="{7823142F-A45A-CB3E-63E7-2064B6FAC4DA}"/>
              </a:ext>
            </a:extLst>
          </p:cNvPr>
          <p:cNvGraphicFramePr>
            <a:graphicFrameLocks noGrp="1"/>
          </p:cNvGraphicFramePr>
          <p:nvPr>
            <p:extLst>
              <p:ext uri="{D42A27DB-BD31-4B8C-83A1-F6EECF244321}">
                <p14:modId xmlns:p14="http://schemas.microsoft.com/office/powerpoint/2010/main" val="348785016"/>
              </p:ext>
            </p:extLst>
          </p:nvPr>
        </p:nvGraphicFramePr>
        <p:xfrm>
          <a:off x="457200" y="980728"/>
          <a:ext cx="8229601" cy="4905992"/>
        </p:xfrm>
        <a:graphic>
          <a:graphicData uri="http://schemas.openxmlformats.org/drawingml/2006/table">
            <a:tbl>
              <a:tblPr firstRow="1" bandRow="1">
                <a:tableStyleId>{5C22544A-7EE6-4342-B048-85BDC9FD1C3A}</a:tableStyleId>
              </a:tblPr>
              <a:tblGrid>
                <a:gridCol w="1378496">
                  <a:extLst>
                    <a:ext uri="{9D8B030D-6E8A-4147-A177-3AD203B41FA5}">
                      <a16:colId xmlns:a16="http://schemas.microsoft.com/office/drawing/2014/main" val="382379297"/>
                    </a:ext>
                  </a:extLst>
                </a:gridCol>
                <a:gridCol w="2520280">
                  <a:extLst>
                    <a:ext uri="{9D8B030D-6E8A-4147-A177-3AD203B41FA5}">
                      <a16:colId xmlns:a16="http://schemas.microsoft.com/office/drawing/2014/main" val="1398766520"/>
                    </a:ext>
                  </a:extLst>
                </a:gridCol>
                <a:gridCol w="4330825">
                  <a:extLst>
                    <a:ext uri="{9D8B030D-6E8A-4147-A177-3AD203B41FA5}">
                      <a16:colId xmlns:a16="http://schemas.microsoft.com/office/drawing/2014/main" val="553687554"/>
                    </a:ext>
                  </a:extLst>
                </a:gridCol>
              </a:tblGrid>
              <a:tr h="648072">
                <a:tc>
                  <a:txBody>
                    <a:bodyPr/>
                    <a:lstStyle/>
                    <a:p>
                      <a:pPr algn="ctr"/>
                      <a:r>
                        <a:rPr kumimoji="1" lang="ja-JP" altLang="en-US" sz="1800" b="1" i="0">
                          <a:latin typeface="Yu Gothic Medium" panose="020B0400000000000000" pitchFamily="34" charset="-128"/>
                          <a:ea typeface="Yu Gothic Medium" panose="020B0400000000000000" pitchFamily="34" charset="-128"/>
                        </a:rPr>
                        <a:t>時間（分）</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800" b="1" i="0">
                          <a:latin typeface="Yu Gothic Medium" panose="020B0400000000000000" pitchFamily="34" charset="-128"/>
                          <a:ea typeface="Yu Gothic Medium" panose="020B0400000000000000" pitchFamily="34" charset="-128"/>
                        </a:rPr>
                        <a:t>項　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800" b="1" i="0">
                          <a:latin typeface="Yu Gothic Medium" panose="020B0400000000000000" pitchFamily="34" charset="-128"/>
                          <a:ea typeface="Yu Gothic Medium" panose="020B0400000000000000" pitchFamily="34" charset="-128"/>
                        </a:rPr>
                        <a:t>内　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846077">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２</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ガイド</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r>
                        <a:rPr kumimoji="1" lang="ja-JP" altLang="en-US" sz="2000" b="0" i="0">
                          <a:solidFill>
                            <a:schemeClr val="tx1"/>
                          </a:solidFill>
                          <a:latin typeface="Yu Gothic Medium" panose="020B0400000000000000" pitchFamily="34" charset="-128"/>
                          <a:ea typeface="Yu Gothic Medium" panose="020B0400000000000000" pitchFamily="34" charset="-128"/>
                        </a:rPr>
                        <a:t>ワークの説明</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799003">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２</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役割決め</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lnSpc>
                          <a:spcPct val="120000"/>
                        </a:lnSpc>
                      </a:pPr>
                      <a:r>
                        <a:rPr kumimoji="1" lang="ja-JP" altLang="en-US" sz="2000" b="0" i="0">
                          <a:solidFill>
                            <a:schemeClr val="tx1"/>
                          </a:solidFill>
                          <a:latin typeface="Yu Gothic Medium" panose="020B0400000000000000" pitchFamily="34" charset="-128"/>
                          <a:ea typeface="Yu Gothic Medium" panose="020B0400000000000000" pitchFamily="34" charset="-128"/>
                        </a:rPr>
                        <a:t>進行・記録・発表</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1647381">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１３</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個人ワーク１・２</a:t>
                      </a: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の共有と確認</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lnSpc>
                          <a:spcPct val="120000"/>
                        </a:lnSpc>
                      </a:pPr>
                      <a:r>
                        <a:rPr kumimoji="1" lang="ja-JP" altLang="en-US" sz="1800" b="0" i="0">
                          <a:solidFill>
                            <a:schemeClr val="tx1"/>
                          </a:solidFill>
                          <a:latin typeface="Yu Gothic Medium" panose="020B0400000000000000" pitchFamily="34" charset="-128"/>
                          <a:ea typeface="Yu Gothic Medium" panose="020B0400000000000000" pitchFamily="34" charset="-128"/>
                        </a:rPr>
                        <a:t>グループメンバーの記載内容の共有に加え、グループとして大切だと思う意見について検討する。</a:t>
                      </a: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r>
                        <a:rPr kumimoji="1" lang="ja-JP" altLang="en-US" sz="1800" b="0" i="0">
                          <a:solidFill>
                            <a:schemeClr val="tx1"/>
                          </a:solidFill>
                          <a:latin typeface="Yu Gothic Medium" panose="020B0400000000000000" pitchFamily="34" charset="-128"/>
                          <a:ea typeface="Yu Gothic Medium" panose="020B0400000000000000" pitchFamily="34" charset="-128"/>
                        </a:rPr>
                        <a:t>様式３・４</a:t>
                      </a: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965459">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３</a:t>
                      </a:r>
                      <a:endParaRPr kumimoji="1" lang="en-US" altLang="ja-JP" sz="1800" b="1" i="0" dirty="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まとめ</a:t>
                      </a: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lnSpc>
                          <a:spcPct val="110000"/>
                        </a:lnSpc>
                      </a:pPr>
                      <a:r>
                        <a:rPr kumimoji="1" lang="ja-JP" altLang="en-US" sz="1800" b="0" i="0">
                          <a:solidFill>
                            <a:schemeClr val="tx1"/>
                          </a:solidFill>
                          <a:latin typeface="Yu Gothic Medium" panose="020B0400000000000000" pitchFamily="34" charset="-128"/>
                          <a:ea typeface="Yu Gothic Medium" panose="020B0400000000000000" pitchFamily="34" charset="-128"/>
                        </a:rPr>
                        <a:t>グループとして意見をまとめる（検討したことの確認）</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48193308"/>
                  </a:ext>
                </a:extLst>
              </a:tr>
            </a:tbl>
          </a:graphicData>
        </a:graphic>
      </p:graphicFrame>
    </p:spTree>
    <p:extLst>
      <p:ext uri="{BB962C8B-B14F-4D97-AF65-F5344CB8AC3E}">
        <p14:creationId xmlns:p14="http://schemas.microsoft.com/office/powerpoint/2010/main" val="257494351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7F2E7-9FE0-1167-8D94-30EA37852703}"/>
            </a:ext>
          </a:extLst>
        </p:cNvPr>
        <p:cNvGrpSpPr/>
        <p:nvPr/>
      </p:nvGrpSpPr>
      <p:grpSpPr>
        <a:xfrm>
          <a:off x="0" y="0"/>
          <a:ext cx="0" cy="0"/>
          <a:chOff x="0" y="0"/>
          <a:chExt cx="0" cy="0"/>
        </a:xfrm>
      </p:grpSpPr>
      <p:sp>
        <p:nvSpPr>
          <p:cNvPr id="9" name="角丸四角形 8">
            <a:extLst>
              <a:ext uri="{FF2B5EF4-FFF2-40B4-BE49-F238E27FC236}">
                <a16:creationId xmlns:a16="http://schemas.microsoft.com/office/drawing/2014/main" id="{DFAC4F50-7CD6-C4A8-7D91-7326C40DBD05}"/>
              </a:ext>
            </a:extLst>
          </p:cNvPr>
          <p:cNvSpPr/>
          <p:nvPr/>
        </p:nvSpPr>
        <p:spPr>
          <a:xfrm>
            <a:off x="407712" y="710656"/>
            <a:ext cx="8484768" cy="5670672"/>
          </a:xfrm>
          <a:prstGeom prst="roundRect">
            <a:avLst>
              <a:gd name="adj" fmla="val 1168"/>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4" name="タイトル 3">
            <a:extLst>
              <a:ext uri="{FF2B5EF4-FFF2-40B4-BE49-F238E27FC236}">
                <a16:creationId xmlns:a16="http://schemas.microsoft.com/office/drawing/2014/main" id="{2EF47B24-9D26-05F6-3F89-33ED08C06D1B}"/>
              </a:ext>
            </a:extLst>
          </p:cNvPr>
          <p:cNvSpPr>
            <a:spLocks noGrp="1"/>
          </p:cNvSpPr>
          <p:nvPr>
            <p:ph type="title"/>
          </p:nvPr>
        </p:nvSpPr>
        <p:spPr/>
        <p:txBody>
          <a:bodyPr>
            <a:noAutofit/>
          </a:bodyPr>
          <a:lstStyle/>
          <a:p>
            <a:r>
              <a:rPr lang="ja-JP" altLang="en-US" sz="1800" b="1">
                <a:solidFill>
                  <a:schemeClr val="accent5">
                    <a:lumMod val="75000"/>
                  </a:schemeClr>
                </a:solidFill>
              </a:rPr>
              <a:t>グループワーク</a:t>
            </a:r>
            <a:r>
              <a:rPr lang="en-US" altLang="ja-JP" sz="1800" b="1" dirty="0">
                <a:solidFill>
                  <a:schemeClr val="accent5"/>
                </a:solidFill>
              </a:rPr>
              <a:t> </a:t>
            </a:r>
            <a:r>
              <a:rPr lang="ja-JP" altLang="en-US" sz="1800">
                <a:solidFill>
                  <a:schemeClr val="tx1"/>
                </a:solidFill>
              </a:rPr>
              <a:t>「個人ワーク１の意見を共有し、優先順位を決める」</a:t>
            </a:r>
          </a:p>
        </p:txBody>
      </p:sp>
      <p:sp>
        <p:nvSpPr>
          <p:cNvPr id="3" name="角丸四角形 2">
            <a:extLst>
              <a:ext uri="{FF2B5EF4-FFF2-40B4-BE49-F238E27FC236}">
                <a16:creationId xmlns:a16="http://schemas.microsoft.com/office/drawing/2014/main" id="{EC0C8CA2-A05A-D180-EB68-FC44A2D52BC3}"/>
              </a:ext>
            </a:extLst>
          </p:cNvPr>
          <p:cNvSpPr/>
          <p:nvPr/>
        </p:nvSpPr>
        <p:spPr>
          <a:xfrm>
            <a:off x="539552" y="1124743"/>
            <a:ext cx="4464496"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8" name="テキスト ボックス 7">
            <a:extLst>
              <a:ext uri="{FF2B5EF4-FFF2-40B4-BE49-F238E27FC236}">
                <a16:creationId xmlns:a16="http://schemas.microsoft.com/office/drawing/2014/main" id="{B5C96278-B21F-B389-D0AE-093D6B0978F7}"/>
              </a:ext>
            </a:extLst>
          </p:cNvPr>
          <p:cNvSpPr txBox="1"/>
          <p:nvPr/>
        </p:nvSpPr>
        <p:spPr>
          <a:xfrm>
            <a:off x="457200" y="764704"/>
            <a:ext cx="8147248" cy="369332"/>
          </a:xfrm>
          <a:prstGeom prst="rect">
            <a:avLst/>
          </a:prstGeom>
          <a:noFill/>
        </p:spPr>
        <p:txBody>
          <a:bodyPr wrap="square">
            <a:spAutoFit/>
          </a:bodyPr>
          <a:lstStyle/>
          <a:p>
            <a:pPr eaLnBrk="0" fontAlgn="base" hangingPunct="0">
              <a:spcBef>
                <a:spcPct val="0"/>
              </a:spcBef>
              <a:spcAft>
                <a:spcPct val="0"/>
              </a:spcAft>
            </a:pPr>
            <a:r>
              <a:rPr kumimoji="0" lang="ja-JP" altLang="en-US" b="1">
                <a:solidFill>
                  <a:schemeClr val="bg1"/>
                </a:solidFill>
                <a:latin typeface="Yu Gothic Medium" panose="020B0400000000000000" pitchFamily="34" charset="-128"/>
                <a:ea typeface="Yu Gothic Medium" panose="020B0400000000000000" pitchFamily="34" charset="-128"/>
              </a:rPr>
              <a:t>■</a:t>
            </a:r>
            <a:r>
              <a:rPr kumimoji="0" lang="en-US" altLang="ja-JP" b="1" dirty="0">
                <a:solidFill>
                  <a:schemeClr val="bg1"/>
                </a:solidFill>
                <a:latin typeface="Yu Gothic Medium" panose="020B0400000000000000" pitchFamily="34" charset="-128"/>
                <a:ea typeface="Yu Gothic Medium" panose="020B0400000000000000" pitchFamily="34" charset="-128"/>
              </a:rPr>
              <a:t> </a:t>
            </a:r>
            <a:r>
              <a:rPr kumimoji="0" lang="ja-JP" altLang="en-US" b="1">
                <a:solidFill>
                  <a:schemeClr val="bg1"/>
                </a:solidFill>
                <a:latin typeface="Yu Gothic Medium" panose="020B0400000000000000" pitchFamily="34" charset="-128"/>
                <a:ea typeface="Yu Gothic Medium" panose="020B0400000000000000" pitchFamily="34" charset="-128"/>
              </a:rPr>
              <a:t>このケース（子どもと家族）に関して感じたこと</a:t>
            </a:r>
            <a:endParaRPr kumimoji="0" lang="ja-JP" altLang="en-US" b="1" dirty="0">
              <a:solidFill>
                <a:schemeClr val="bg1"/>
              </a:solidFill>
              <a:latin typeface="Yu Gothic Medium" panose="020B0400000000000000" pitchFamily="34" charset="-128"/>
              <a:ea typeface="Yu Gothic Medium" panose="020B0400000000000000" pitchFamily="34" charset="-128"/>
            </a:endParaRPr>
          </a:p>
        </p:txBody>
      </p:sp>
      <p:sp>
        <p:nvSpPr>
          <p:cNvPr id="5" name="テキスト ボックス 4">
            <a:extLst>
              <a:ext uri="{FF2B5EF4-FFF2-40B4-BE49-F238E27FC236}">
                <a16:creationId xmlns:a16="http://schemas.microsoft.com/office/drawing/2014/main" id="{8326201C-21B0-724D-695A-D4049C2FA818}"/>
              </a:ext>
            </a:extLst>
          </p:cNvPr>
          <p:cNvSpPr txBox="1"/>
          <p:nvPr/>
        </p:nvSpPr>
        <p:spPr>
          <a:xfrm>
            <a:off x="457199" y="3532946"/>
            <a:ext cx="8227089" cy="369332"/>
          </a:xfrm>
          <a:prstGeom prst="rect">
            <a:avLst/>
          </a:prstGeom>
          <a:noFill/>
        </p:spPr>
        <p:txBody>
          <a:bodyPr wrap="square">
            <a:spAutoFit/>
          </a:bodyPr>
          <a:lstStyle/>
          <a:p>
            <a:pPr eaLnBrk="0" fontAlgn="base" hangingPunct="0">
              <a:spcBef>
                <a:spcPct val="0"/>
              </a:spcBef>
              <a:spcAft>
                <a:spcPct val="0"/>
              </a:spcAft>
            </a:pPr>
            <a:r>
              <a:rPr kumimoji="0" lang="ja-JP" altLang="en-US" b="1">
                <a:solidFill>
                  <a:schemeClr val="bg1"/>
                </a:solidFill>
                <a:latin typeface="Yu Gothic Medium" panose="020B0400000000000000" pitchFamily="34" charset="-128"/>
                <a:ea typeface="Yu Gothic Medium" panose="020B0400000000000000" pitchFamily="34" charset="-128"/>
              </a:rPr>
              <a:t>■</a:t>
            </a:r>
            <a:r>
              <a:rPr kumimoji="0" lang="en-US" altLang="ja-JP" b="1" dirty="0">
                <a:solidFill>
                  <a:schemeClr val="bg1"/>
                </a:solidFill>
                <a:latin typeface="Yu Gothic Medium" panose="020B0400000000000000" pitchFamily="34" charset="-128"/>
                <a:ea typeface="Yu Gothic Medium" panose="020B0400000000000000" pitchFamily="34" charset="-128"/>
              </a:rPr>
              <a:t> </a:t>
            </a:r>
            <a:r>
              <a:rPr kumimoji="0" lang="ja-JP" altLang="en-US" b="1">
                <a:solidFill>
                  <a:schemeClr val="bg1"/>
                </a:solidFill>
                <a:latin typeface="Yu Gothic Medium" panose="020B0400000000000000" pitchFamily="34" charset="-128"/>
                <a:ea typeface="Yu Gothic Medium" panose="020B0400000000000000" pitchFamily="34" charset="-128"/>
              </a:rPr>
              <a:t>この子どもに関して、どのような支援が必要だと感じましたか？</a:t>
            </a:r>
            <a:endParaRPr kumimoji="0" lang="en-US" altLang="ja-JP" b="1" dirty="0">
              <a:solidFill>
                <a:schemeClr val="bg1"/>
              </a:solidFill>
              <a:latin typeface="Yu Gothic Medium" panose="020B0400000000000000" pitchFamily="34" charset="-128"/>
              <a:ea typeface="Yu Gothic Medium" panose="020B0400000000000000" pitchFamily="34" charset="-128"/>
            </a:endParaRPr>
          </a:p>
        </p:txBody>
      </p:sp>
      <p:sp>
        <p:nvSpPr>
          <p:cNvPr id="10" name="正方形/長方形 9">
            <a:extLst>
              <a:ext uri="{FF2B5EF4-FFF2-40B4-BE49-F238E27FC236}">
                <a16:creationId xmlns:a16="http://schemas.microsoft.com/office/drawing/2014/main" id="{AC949CFB-C9C2-1EE3-7CF8-15ED11830ECA}"/>
              </a:ext>
            </a:extLst>
          </p:cNvPr>
          <p:cNvSpPr/>
          <p:nvPr/>
        </p:nvSpPr>
        <p:spPr>
          <a:xfrm>
            <a:off x="8100392" y="77519"/>
            <a:ext cx="936104"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b="1">
                <a:solidFill>
                  <a:prstClr val="white"/>
                </a:solidFill>
                <a:latin typeface="Yu Gothic Medium" panose="020B0400000000000000" pitchFamily="34" charset="-128"/>
                <a:ea typeface="Yu Gothic Medium" panose="020B0400000000000000" pitchFamily="34" charset="-128"/>
              </a:rPr>
              <a:t>様式３</a:t>
            </a:r>
            <a:endParaRPr kumimoji="0" lang="en-US" altLang="ja-JP" b="1" dirty="0">
              <a:solidFill>
                <a:prstClr val="white"/>
              </a:solidFill>
              <a:latin typeface="Yu Gothic Medium" panose="020B0400000000000000" pitchFamily="34" charset="-128"/>
              <a:ea typeface="Yu Gothic Medium" panose="020B0400000000000000" pitchFamily="34" charset="-128"/>
            </a:endParaRPr>
          </a:p>
        </p:txBody>
      </p:sp>
      <p:sp>
        <p:nvSpPr>
          <p:cNvPr id="11" name="角丸四角形 10">
            <a:extLst>
              <a:ext uri="{FF2B5EF4-FFF2-40B4-BE49-F238E27FC236}">
                <a16:creationId xmlns:a16="http://schemas.microsoft.com/office/drawing/2014/main" id="{1D5F41C7-AB38-C47F-4948-54BDAD3039B5}"/>
              </a:ext>
            </a:extLst>
          </p:cNvPr>
          <p:cNvSpPr/>
          <p:nvPr/>
        </p:nvSpPr>
        <p:spPr>
          <a:xfrm>
            <a:off x="539552" y="3955039"/>
            <a:ext cx="4464496"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3" name="角丸四角形 12">
            <a:extLst>
              <a:ext uri="{FF2B5EF4-FFF2-40B4-BE49-F238E27FC236}">
                <a16:creationId xmlns:a16="http://schemas.microsoft.com/office/drawing/2014/main" id="{CFB2C702-2E3A-59CF-0F48-34B121BB82E1}"/>
              </a:ext>
            </a:extLst>
          </p:cNvPr>
          <p:cNvSpPr/>
          <p:nvPr/>
        </p:nvSpPr>
        <p:spPr>
          <a:xfrm>
            <a:off x="5076056" y="1124743"/>
            <a:ext cx="3660232"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4" name="テキスト ボックス 13">
            <a:extLst>
              <a:ext uri="{FF2B5EF4-FFF2-40B4-BE49-F238E27FC236}">
                <a16:creationId xmlns:a16="http://schemas.microsoft.com/office/drawing/2014/main" id="{392321FD-BEA2-C887-CF88-D2FF684C8797}"/>
              </a:ext>
            </a:extLst>
          </p:cNvPr>
          <p:cNvSpPr txBox="1"/>
          <p:nvPr/>
        </p:nvSpPr>
        <p:spPr>
          <a:xfrm>
            <a:off x="449606" y="1153052"/>
            <a:ext cx="1872501"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kumimoji="1" lang="ja-JP" altLang="en-US" sz="1200">
                <a:latin typeface="Yu Gothic Medium" panose="020B0400000000000000" pitchFamily="34" charset="-128"/>
                <a:ea typeface="Yu Gothic Medium" panose="020B0400000000000000" pitchFamily="34" charset="-128"/>
              </a:rPr>
              <a:t>メンバーの意見</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15" name="テキスト ボックス 14">
            <a:extLst>
              <a:ext uri="{FF2B5EF4-FFF2-40B4-BE49-F238E27FC236}">
                <a16:creationId xmlns:a16="http://schemas.microsoft.com/office/drawing/2014/main" id="{6B97EDDF-D426-CAC6-C140-45570C44AD57}"/>
              </a:ext>
            </a:extLst>
          </p:cNvPr>
          <p:cNvSpPr txBox="1"/>
          <p:nvPr/>
        </p:nvSpPr>
        <p:spPr>
          <a:xfrm>
            <a:off x="457199" y="3987104"/>
            <a:ext cx="1872501"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kumimoji="1" lang="ja-JP" altLang="en-US" sz="1200">
                <a:latin typeface="Yu Gothic Medium" panose="020B0400000000000000" pitchFamily="34" charset="-128"/>
                <a:ea typeface="Yu Gothic Medium" panose="020B0400000000000000" pitchFamily="34" charset="-128"/>
              </a:rPr>
              <a:t>メンバーの意見</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16" name="テキスト ボックス 15">
            <a:extLst>
              <a:ext uri="{FF2B5EF4-FFF2-40B4-BE49-F238E27FC236}">
                <a16:creationId xmlns:a16="http://schemas.microsoft.com/office/drawing/2014/main" id="{D5E08957-53EC-1AC6-5564-0D10ABFF64EC}"/>
              </a:ext>
            </a:extLst>
          </p:cNvPr>
          <p:cNvSpPr txBox="1"/>
          <p:nvPr/>
        </p:nvSpPr>
        <p:spPr>
          <a:xfrm>
            <a:off x="5011642" y="1153052"/>
            <a:ext cx="3600400"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lang="ja-JP" altLang="en-US" sz="1200">
                <a:latin typeface="Yu Gothic Medium" panose="020B0400000000000000" pitchFamily="34" charset="-128"/>
                <a:ea typeface="Yu Gothic Medium" panose="020B0400000000000000" pitchFamily="34" charset="-128"/>
              </a:rPr>
              <a:t>グループとして重視する意見とその根拠</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18" name="角丸四角形 17">
            <a:extLst>
              <a:ext uri="{FF2B5EF4-FFF2-40B4-BE49-F238E27FC236}">
                <a16:creationId xmlns:a16="http://schemas.microsoft.com/office/drawing/2014/main" id="{2B2DD8B6-80DB-70B6-860D-9C6D14BB74B8}"/>
              </a:ext>
            </a:extLst>
          </p:cNvPr>
          <p:cNvSpPr/>
          <p:nvPr/>
        </p:nvSpPr>
        <p:spPr>
          <a:xfrm>
            <a:off x="5076056" y="3955039"/>
            <a:ext cx="3660232"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9" name="テキスト ボックス 18">
            <a:extLst>
              <a:ext uri="{FF2B5EF4-FFF2-40B4-BE49-F238E27FC236}">
                <a16:creationId xmlns:a16="http://schemas.microsoft.com/office/drawing/2014/main" id="{8205B3F5-1764-0352-0CDD-138EC55AAF14}"/>
              </a:ext>
            </a:extLst>
          </p:cNvPr>
          <p:cNvSpPr txBox="1"/>
          <p:nvPr/>
        </p:nvSpPr>
        <p:spPr>
          <a:xfrm>
            <a:off x="5011642" y="3983348"/>
            <a:ext cx="3600400"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lang="ja-JP" altLang="en-US" sz="1200">
                <a:latin typeface="Yu Gothic Medium" panose="020B0400000000000000" pitchFamily="34" charset="-128"/>
                <a:ea typeface="Yu Gothic Medium" panose="020B0400000000000000" pitchFamily="34" charset="-128"/>
              </a:rPr>
              <a:t>グループとして重視する意見とその根拠</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9790790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F958350-72CF-E02C-104F-522703B28E05}"/>
              </a:ext>
            </a:extLst>
          </p:cNvPr>
          <p:cNvSpPr/>
          <p:nvPr/>
        </p:nvSpPr>
        <p:spPr>
          <a:xfrm>
            <a:off x="467544" y="476672"/>
            <a:ext cx="648072" cy="273630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eaLnBrk="0" fontAlgn="base" hangingPunct="0">
              <a:spcBef>
                <a:spcPct val="0"/>
              </a:spcBef>
              <a:spcAft>
                <a:spcPct val="0"/>
              </a:spcAft>
            </a:pPr>
            <a:r>
              <a:rPr kumimoji="0" lang="ja-JP" altLang="en-US" sz="2000">
                <a:solidFill>
                  <a:prstClr val="white"/>
                </a:solidFill>
                <a:latin typeface="Yu Gothic Medium" panose="020B0400000000000000" pitchFamily="34" charset="-128"/>
                <a:ea typeface="Yu Gothic Medium" panose="020B0400000000000000" pitchFamily="34" charset="-128"/>
              </a:rPr>
              <a:t>獲得目標</a:t>
            </a:r>
            <a:endParaRPr kumimoji="0" lang="en-US" altLang="ja-JP" sz="2000" dirty="0">
              <a:solidFill>
                <a:prstClr val="white"/>
              </a:solidFill>
              <a:latin typeface="Yu Gothic Medium" panose="020B0400000000000000" pitchFamily="34" charset="-128"/>
              <a:ea typeface="Yu Gothic Medium" panose="020B0400000000000000" pitchFamily="34" charset="-128"/>
            </a:endParaRPr>
          </a:p>
        </p:txBody>
      </p:sp>
      <p:sp>
        <p:nvSpPr>
          <p:cNvPr id="4" name="正方形/長方形 3">
            <a:extLst>
              <a:ext uri="{FF2B5EF4-FFF2-40B4-BE49-F238E27FC236}">
                <a16:creationId xmlns:a16="http://schemas.microsoft.com/office/drawing/2014/main" id="{DE8F0620-0D8A-8752-6779-6FC9A476C17B}"/>
              </a:ext>
            </a:extLst>
          </p:cNvPr>
          <p:cNvSpPr/>
          <p:nvPr/>
        </p:nvSpPr>
        <p:spPr>
          <a:xfrm>
            <a:off x="467544" y="3356992"/>
            <a:ext cx="648072" cy="302433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eaLnBrk="0" fontAlgn="base" hangingPunct="0">
              <a:spcBef>
                <a:spcPct val="0"/>
              </a:spcBef>
              <a:spcAft>
                <a:spcPct val="0"/>
              </a:spcAft>
            </a:pPr>
            <a:r>
              <a:rPr kumimoji="0" lang="ja-JP" altLang="en-US" sz="2000">
                <a:solidFill>
                  <a:prstClr val="white"/>
                </a:solidFill>
                <a:latin typeface="Yu Gothic Medium" panose="020B0400000000000000" pitchFamily="34" charset="-128"/>
                <a:ea typeface="Yu Gothic Medium" panose="020B0400000000000000" pitchFamily="34" charset="-128"/>
              </a:rPr>
              <a:t>内容</a:t>
            </a:r>
            <a:endParaRPr kumimoji="0" lang="en-US" altLang="ja-JP" sz="2000" dirty="0">
              <a:solidFill>
                <a:prstClr val="white"/>
              </a:solidFill>
              <a:latin typeface="Yu Gothic Medium" panose="020B0400000000000000" pitchFamily="34" charset="-128"/>
              <a:ea typeface="Yu Gothic Medium" panose="020B0400000000000000" pitchFamily="34" charset="-128"/>
            </a:endParaRPr>
          </a:p>
        </p:txBody>
      </p:sp>
      <p:sp>
        <p:nvSpPr>
          <p:cNvPr id="5" name="正方形/長方形 4">
            <a:extLst>
              <a:ext uri="{FF2B5EF4-FFF2-40B4-BE49-F238E27FC236}">
                <a16:creationId xmlns:a16="http://schemas.microsoft.com/office/drawing/2014/main" id="{C758555E-8DA5-D80E-1BE2-DC86A9D84139}"/>
              </a:ext>
            </a:extLst>
          </p:cNvPr>
          <p:cNvSpPr/>
          <p:nvPr/>
        </p:nvSpPr>
        <p:spPr>
          <a:xfrm>
            <a:off x="1115616" y="476672"/>
            <a:ext cx="7416824" cy="2736304"/>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20000"/>
              </a:lnSpc>
              <a:buClr>
                <a:schemeClr val="accent5"/>
              </a:buClr>
              <a:buFont typeface="Wingdings" pitchFamily="2" charset="2"/>
              <a:buChar char="n"/>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目指すべき障害児支援利用計画と個別支援計画の関係性について理解を深める。</a:t>
            </a:r>
            <a:endParaRPr lang="en-US" altLang="ja-JP" sz="1100" b="1" dirty="0">
              <a:solidFill>
                <a:schemeClr val="accent5">
                  <a:lumMod val="75000"/>
                </a:schemeClr>
              </a:solidFill>
              <a:latin typeface="Yu Gothic Medium" panose="020B0400000000000000" pitchFamily="34" charset="-128"/>
              <a:ea typeface="Yu Gothic Medium" panose="020B0400000000000000" pitchFamily="34" charset="-128"/>
            </a:endParaRPr>
          </a:p>
          <a:p>
            <a:pPr marL="342900" indent="-342900">
              <a:lnSpc>
                <a:spcPct val="120000"/>
              </a:lnSpc>
              <a:buClr>
                <a:schemeClr val="accent5"/>
              </a:buClr>
              <a:buFont typeface="Wingdings" pitchFamily="2" charset="2"/>
              <a:buChar char="n"/>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支援現場において実践可能な知識等を獲得する。</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20000"/>
              </a:lnSpc>
            </a:pPr>
            <a:endParaRPr lang="en-US" altLang="ja-JP" sz="900" dirty="0">
              <a:solidFill>
                <a:schemeClr val="tx1"/>
              </a:solidFill>
              <a:latin typeface="Yu Gothic Medium" panose="020B0400000000000000" pitchFamily="34" charset="-128"/>
              <a:ea typeface="Yu Gothic Medium" panose="020B0400000000000000" pitchFamily="34" charset="-128"/>
            </a:endParaRPr>
          </a:p>
          <a:p>
            <a:pPr>
              <a:lnSpc>
                <a:spcPct val="120000"/>
              </a:lnSpc>
            </a:pPr>
            <a:r>
              <a:rPr lang="ja-JP" altLang="en-US" sz="1200">
                <a:solidFill>
                  <a:schemeClr val="tx1"/>
                </a:solidFill>
                <a:latin typeface="Yu Gothic Medium" panose="020B0400000000000000" pitchFamily="34" charset="-128"/>
                <a:ea typeface="Yu Gothic Medium" panose="020B0400000000000000" pitchFamily="34" charset="-128"/>
              </a:rPr>
              <a:t>補足説明｜</a:t>
            </a:r>
            <a:r>
              <a:rPr lang="ja-JP" altLang="en-US" sz="1400">
                <a:solidFill>
                  <a:schemeClr val="tx1"/>
                </a:solidFill>
                <a:latin typeface="Yu Gothic Medium" panose="020B0400000000000000" pitchFamily="34" charset="-128"/>
                <a:ea typeface="Yu Gothic Medium" panose="020B0400000000000000" pitchFamily="34" charset="-128"/>
              </a:rPr>
              <a:t>提供事例に基づき演習を展開していく中で、障害児支援利用計画と個別支援計画の関係を明らかにし、支援を深めていくために、相談支援専門員と児童発達支援管理責任者がどのように連動していくかを体験的に学習する。</a:t>
            </a:r>
            <a:endParaRPr lang="en-US" altLang="ja-JP" sz="1400" dirty="0">
              <a:solidFill>
                <a:schemeClr val="tx1"/>
              </a:solidFill>
              <a:latin typeface="Yu Gothic Medium" panose="020B0400000000000000" pitchFamily="34" charset="-128"/>
              <a:ea typeface="Yu Gothic Medium" panose="020B0400000000000000" pitchFamily="34" charset="-128"/>
            </a:endParaRPr>
          </a:p>
        </p:txBody>
      </p:sp>
      <p:sp>
        <p:nvSpPr>
          <p:cNvPr id="6" name="正方形/長方形 5">
            <a:extLst>
              <a:ext uri="{FF2B5EF4-FFF2-40B4-BE49-F238E27FC236}">
                <a16:creationId xmlns:a16="http://schemas.microsoft.com/office/drawing/2014/main" id="{5BEEC23C-A875-2D5B-094E-3F24E9ECE987}"/>
              </a:ext>
            </a:extLst>
          </p:cNvPr>
          <p:cNvSpPr/>
          <p:nvPr/>
        </p:nvSpPr>
        <p:spPr>
          <a:xfrm>
            <a:off x="1115616" y="3356992"/>
            <a:ext cx="7416824" cy="3024336"/>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nSpc>
                <a:spcPct val="150000"/>
              </a:lnSpc>
              <a:buClr>
                <a:schemeClr val="accent5"/>
              </a:buClr>
              <a:buSzPct val="90000"/>
              <a:buFont typeface="Arial" panose="020B0604020202020204" pitchFamily="34" charset="0"/>
              <a:buChar char="•"/>
            </a:pPr>
            <a:r>
              <a:rPr lang="ja-JP" altLang="en-US" sz="2000">
                <a:solidFill>
                  <a:schemeClr val="tx1"/>
                </a:solidFill>
                <a:latin typeface="Yu Gothic Medium" panose="020B0400000000000000" pitchFamily="34" charset="-128"/>
                <a:ea typeface="Yu Gothic Medium" panose="020B0400000000000000" pitchFamily="34" charset="-128"/>
              </a:rPr>
              <a:t>提供事例による、こども・家庭の意向と支援ニーズの整理</a:t>
            </a:r>
            <a:endParaRPr lang="en-US" altLang="ja-JP" sz="2000" dirty="0">
              <a:solidFill>
                <a:schemeClr val="tx1"/>
              </a:solidFill>
              <a:latin typeface="Yu Gothic Medium" panose="020B0400000000000000" pitchFamily="34" charset="-128"/>
              <a:ea typeface="Yu Gothic Medium" panose="020B0400000000000000" pitchFamily="34" charset="-128"/>
            </a:endParaRPr>
          </a:p>
          <a:p>
            <a:pPr marL="342900" lvl="0" indent="-342900">
              <a:lnSpc>
                <a:spcPct val="150000"/>
              </a:lnSpc>
              <a:buClr>
                <a:schemeClr val="accent5"/>
              </a:buClr>
              <a:buSzPct val="90000"/>
              <a:buFont typeface="Arial" panose="020B0604020202020204" pitchFamily="34" charset="0"/>
              <a:buChar char="•"/>
            </a:pPr>
            <a:r>
              <a:rPr lang="ja-JP" altLang="en-US" sz="2000">
                <a:solidFill>
                  <a:schemeClr val="tx1"/>
                </a:solidFill>
                <a:latin typeface="Yu Gothic Medium" panose="020B0400000000000000" pitchFamily="34" charset="-128"/>
                <a:ea typeface="Yu Gothic Medium" panose="020B0400000000000000" pitchFamily="34" charset="-128"/>
              </a:rPr>
              <a:t>障害児支援利用計画と個別支援計画の目的・役割・関係性</a:t>
            </a:r>
            <a:endParaRPr lang="en-US" altLang="ja-JP" sz="2000" dirty="0">
              <a:solidFill>
                <a:schemeClr val="tx1"/>
              </a:solidFill>
              <a:latin typeface="Yu Gothic Medium" panose="020B0400000000000000" pitchFamily="34" charset="-128"/>
              <a:ea typeface="Yu Gothic Medium" panose="020B0400000000000000" pitchFamily="34" charset="-128"/>
            </a:endParaRPr>
          </a:p>
          <a:p>
            <a:pPr marL="342900" lvl="0" indent="-342900">
              <a:lnSpc>
                <a:spcPct val="150000"/>
              </a:lnSpc>
              <a:buClr>
                <a:schemeClr val="accent5"/>
              </a:buClr>
              <a:buSzPct val="90000"/>
              <a:buFont typeface="Arial" panose="020B0604020202020204" pitchFamily="34" charset="0"/>
              <a:buChar char="•"/>
            </a:pPr>
            <a:r>
              <a:rPr lang="ja-JP" altLang="en-US" sz="2000">
                <a:solidFill>
                  <a:schemeClr val="tx1"/>
                </a:solidFill>
                <a:latin typeface="Yu Gothic Medium" panose="020B0400000000000000" pitchFamily="34" charset="-128"/>
                <a:ea typeface="Yu Gothic Medium" panose="020B0400000000000000" pitchFamily="34" charset="-128"/>
              </a:rPr>
              <a:t>相談支援専門員と児発管の役割、計画作成・モニタリングでの連携</a:t>
            </a:r>
            <a:endParaRPr lang="en-US" altLang="ja-JP" sz="2000" dirty="0">
              <a:solidFill>
                <a:schemeClr val="tx1"/>
              </a:solidFill>
              <a:latin typeface="Yu Gothic Medium" panose="020B0400000000000000" pitchFamily="34" charset="-128"/>
              <a:ea typeface="Yu Gothic Medium" panose="020B0400000000000000" pitchFamily="34" charset="-128"/>
            </a:endParaRPr>
          </a:p>
          <a:p>
            <a:pPr marL="342900" lvl="0" indent="-342900">
              <a:lnSpc>
                <a:spcPct val="150000"/>
              </a:lnSpc>
              <a:buClr>
                <a:schemeClr val="accent5"/>
              </a:buClr>
              <a:buSzPct val="90000"/>
              <a:buFont typeface="Arial" panose="020B0604020202020204" pitchFamily="34" charset="0"/>
              <a:buChar char="•"/>
            </a:pPr>
            <a:r>
              <a:rPr lang="ja-JP" altLang="en-US" sz="2000">
                <a:solidFill>
                  <a:schemeClr val="tx1"/>
                </a:solidFill>
                <a:latin typeface="Yu Gothic Medium" panose="020B0400000000000000" pitchFamily="34" charset="-128"/>
                <a:ea typeface="Yu Gothic Medium" panose="020B0400000000000000" pitchFamily="34" charset="-128"/>
              </a:rPr>
              <a:t>こども・家族参加の模擬支援会議による、合意形成・役割分担・情報共有の実践</a:t>
            </a:r>
          </a:p>
        </p:txBody>
      </p:sp>
      <p:sp>
        <p:nvSpPr>
          <p:cNvPr id="2" name="正方形/長方形 1">
            <a:extLst>
              <a:ext uri="{FF2B5EF4-FFF2-40B4-BE49-F238E27FC236}">
                <a16:creationId xmlns:a16="http://schemas.microsoft.com/office/drawing/2014/main" id="{FD905E86-7251-A1DD-83B4-96CBA04EC301}"/>
              </a:ext>
            </a:extLst>
          </p:cNvPr>
          <p:cNvSpPr/>
          <p:nvPr/>
        </p:nvSpPr>
        <p:spPr>
          <a:xfrm>
            <a:off x="5292080" y="152636"/>
            <a:ext cx="3240360" cy="25202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200">
                <a:solidFill>
                  <a:prstClr val="white"/>
                </a:solidFill>
                <a:latin typeface="Yu Gothic Medium" panose="020B0400000000000000" pitchFamily="34" charset="-128"/>
                <a:ea typeface="Yu Gothic Medium" panose="020B0400000000000000" pitchFamily="34" charset="-128"/>
              </a:rPr>
              <a:t>各都道府県で実施する際の目標設定と内容</a:t>
            </a:r>
            <a:endParaRPr kumimoji="0" lang="en-US" altLang="ja-JP" sz="1200"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13301206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FA125-1088-E767-8366-CCEBEC25907F}"/>
            </a:ext>
          </a:extLst>
        </p:cNvPr>
        <p:cNvGrpSpPr/>
        <p:nvPr/>
      </p:nvGrpSpPr>
      <p:grpSpPr>
        <a:xfrm>
          <a:off x="0" y="0"/>
          <a:ext cx="0" cy="0"/>
          <a:chOff x="0" y="0"/>
          <a:chExt cx="0" cy="0"/>
        </a:xfrm>
      </p:grpSpPr>
      <p:sp>
        <p:nvSpPr>
          <p:cNvPr id="9" name="角丸四角形 8">
            <a:extLst>
              <a:ext uri="{FF2B5EF4-FFF2-40B4-BE49-F238E27FC236}">
                <a16:creationId xmlns:a16="http://schemas.microsoft.com/office/drawing/2014/main" id="{39E54D9D-1189-B78A-9DA0-551336D3281B}"/>
              </a:ext>
            </a:extLst>
          </p:cNvPr>
          <p:cNvSpPr/>
          <p:nvPr/>
        </p:nvSpPr>
        <p:spPr>
          <a:xfrm>
            <a:off x="407712" y="710656"/>
            <a:ext cx="8484768" cy="5670672"/>
          </a:xfrm>
          <a:prstGeom prst="roundRect">
            <a:avLst>
              <a:gd name="adj" fmla="val 1168"/>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4" name="タイトル 3">
            <a:extLst>
              <a:ext uri="{FF2B5EF4-FFF2-40B4-BE49-F238E27FC236}">
                <a16:creationId xmlns:a16="http://schemas.microsoft.com/office/drawing/2014/main" id="{3402C302-EB30-590F-1C51-5E439E03B880}"/>
              </a:ext>
            </a:extLst>
          </p:cNvPr>
          <p:cNvSpPr>
            <a:spLocks noGrp="1"/>
          </p:cNvSpPr>
          <p:nvPr>
            <p:ph type="title"/>
          </p:nvPr>
        </p:nvSpPr>
        <p:spPr/>
        <p:txBody>
          <a:bodyPr>
            <a:noAutofit/>
          </a:bodyPr>
          <a:lstStyle/>
          <a:p>
            <a:r>
              <a:rPr lang="ja-JP" altLang="en-US" sz="1800" b="1">
                <a:solidFill>
                  <a:schemeClr val="accent5">
                    <a:lumMod val="75000"/>
                  </a:schemeClr>
                </a:solidFill>
              </a:rPr>
              <a:t>グループワーク</a:t>
            </a:r>
            <a:r>
              <a:rPr lang="en-US" altLang="ja-JP" sz="1800" b="1" dirty="0">
                <a:solidFill>
                  <a:schemeClr val="accent5">
                    <a:lumMod val="75000"/>
                  </a:schemeClr>
                </a:solidFill>
              </a:rPr>
              <a:t> </a:t>
            </a:r>
            <a:r>
              <a:rPr lang="ja-JP" altLang="en-US" sz="1800">
                <a:solidFill>
                  <a:schemeClr val="tx1"/>
                </a:solidFill>
              </a:rPr>
              <a:t>「個人ワーク２の意見を共有し、優先順位を決める」</a:t>
            </a:r>
          </a:p>
        </p:txBody>
      </p:sp>
      <p:sp>
        <p:nvSpPr>
          <p:cNvPr id="3" name="角丸四角形 2">
            <a:extLst>
              <a:ext uri="{FF2B5EF4-FFF2-40B4-BE49-F238E27FC236}">
                <a16:creationId xmlns:a16="http://schemas.microsoft.com/office/drawing/2014/main" id="{EE0E0AF8-2617-C838-8E43-2AE25DB115E6}"/>
              </a:ext>
            </a:extLst>
          </p:cNvPr>
          <p:cNvSpPr/>
          <p:nvPr/>
        </p:nvSpPr>
        <p:spPr>
          <a:xfrm>
            <a:off x="539552" y="1124743"/>
            <a:ext cx="4464496"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8" name="テキスト ボックス 7">
            <a:extLst>
              <a:ext uri="{FF2B5EF4-FFF2-40B4-BE49-F238E27FC236}">
                <a16:creationId xmlns:a16="http://schemas.microsoft.com/office/drawing/2014/main" id="{53D8F336-20E1-89B5-7BBA-074B536DE859}"/>
              </a:ext>
            </a:extLst>
          </p:cNvPr>
          <p:cNvSpPr txBox="1"/>
          <p:nvPr/>
        </p:nvSpPr>
        <p:spPr>
          <a:xfrm>
            <a:off x="457200" y="764704"/>
            <a:ext cx="8147248" cy="369332"/>
          </a:xfrm>
          <a:prstGeom prst="rect">
            <a:avLst/>
          </a:prstGeom>
          <a:noFill/>
        </p:spPr>
        <p:txBody>
          <a:bodyPr wrap="square">
            <a:spAutoFit/>
          </a:bodyPr>
          <a:lstStyle/>
          <a:p>
            <a:pPr eaLnBrk="0" fontAlgn="base" hangingPunct="0">
              <a:spcBef>
                <a:spcPct val="0"/>
              </a:spcBef>
              <a:spcAft>
                <a:spcPct val="0"/>
              </a:spcAft>
            </a:pPr>
            <a:r>
              <a:rPr kumimoji="0" lang="ja-JP" altLang="en-US" b="1">
                <a:solidFill>
                  <a:schemeClr val="bg1"/>
                </a:solidFill>
                <a:latin typeface="Yu Gothic Medium" panose="020B0400000000000000" pitchFamily="34" charset="-128"/>
                <a:ea typeface="Yu Gothic Medium" panose="020B0400000000000000" pitchFamily="34" charset="-128"/>
              </a:rPr>
              <a:t>■</a:t>
            </a:r>
            <a:r>
              <a:rPr kumimoji="0" lang="en-US" altLang="ja-JP" b="1" dirty="0">
                <a:solidFill>
                  <a:schemeClr val="bg1"/>
                </a:solidFill>
                <a:latin typeface="Yu Gothic Medium" panose="020B0400000000000000" pitchFamily="34" charset="-128"/>
                <a:ea typeface="Yu Gothic Medium" panose="020B0400000000000000" pitchFamily="34" charset="-128"/>
              </a:rPr>
              <a:t> </a:t>
            </a:r>
            <a:r>
              <a:rPr kumimoji="0" lang="ja-JP" altLang="en-US" b="1">
                <a:solidFill>
                  <a:schemeClr val="bg1"/>
                </a:solidFill>
                <a:latin typeface="Yu Gothic Medium" panose="020B0400000000000000" pitchFamily="34" charset="-128"/>
                <a:ea typeface="Yu Gothic Medium" panose="020B0400000000000000" pitchFamily="34" charset="-128"/>
              </a:rPr>
              <a:t>相談支援専門員として果たすべき役割</a:t>
            </a:r>
            <a:endParaRPr kumimoji="0" lang="ja-JP" altLang="en-US" b="1" dirty="0">
              <a:solidFill>
                <a:schemeClr val="bg1"/>
              </a:solidFill>
              <a:latin typeface="Yu Gothic Medium" panose="020B0400000000000000" pitchFamily="34" charset="-128"/>
              <a:ea typeface="Yu Gothic Medium" panose="020B0400000000000000" pitchFamily="34" charset="-128"/>
            </a:endParaRPr>
          </a:p>
        </p:txBody>
      </p:sp>
      <p:sp>
        <p:nvSpPr>
          <p:cNvPr id="5" name="テキスト ボックス 4">
            <a:extLst>
              <a:ext uri="{FF2B5EF4-FFF2-40B4-BE49-F238E27FC236}">
                <a16:creationId xmlns:a16="http://schemas.microsoft.com/office/drawing/2014/main" id="{978E4B50-0160-D40C-DFF4-8242A6D7E11A}"/>
              </a:ext>
            </a:extLst>
          </p:cNvPr>
          <p:cNvSpPr txBox="1"/>
          <p:nvPr/>
        </p:nvSpPr>
        <p:spPr>
          <a:xfrm>
            <a:off x="457199" y="3532946"/>
            <a:ext cx="8227089" cy="369332"/>
          </a:xfrm>
          <a:prstGeom prst="rect">
            <a:avLst/>
          </a:prstGeom>
          <a:noFill/>
        </p:spPr>
        <p:txBody>
          <a:bodyPr wrap="square">
            <a:spAutoFit/>
          </a:bodyPr>
          <a:lstStyle/>
          <a:p>
            <a:pPr eaLnBrk="0" fontAlgn="base" hangingPunct="0">
              <a:spcBef>
                <a:spcPct val="0"/>
              </a:spcBef>
              <a:spcAft>
                <a:spcPct val="0"/>
              </a:spcAft>
            </a:pPr>
            <a:r>
              <a:rPr kumimoji="0" lang="ja-JP" altLang="en-US" b="1">
                <a:solidFill>
                  <a:schemeClr val="bg1"/>
                </a:solidFill>
                <a:latin typeface="Yu Gothic Medium" panose="020B0400000000000000" pitchFamily="34" charset="-128"/>
                <a:ea typeface="Yu Gothic Medium" panose="020B0400000000000000" pitchFamily="34" charset="-128"/>
              </a:rPr>
              <a:t>■</a:t>
            </a:r>
            <a:r>
              <a:rPr kumimoji="0" lang="en-US" altLang="ja-JP" b="1" dirty="0">
                <a:solidFill>
                  <a:schemeClr val="bg1"/>
                </a:solidFill>
                <a:latin typeface="Yu Gothic Medium" panose="020B0400000000000000" pitchFamily="34" charset="-128"/>
                <a:ea typeface="Yu Gothic Medium" panose="020B0400000000000000" pitchFamily="34" charset="-128"/>
              </a:rPr>
              <a:t> </a:t>
            </a:r>
            <a:r>
              <a:rPr kumimoji="0" lang="ja-JP" altLang="en-US" b="1">
                <a:solidFill>
                  <a:schemeClr val="bg1"/>
                </a:solidFill>
                <a:latin typeface="Yu Gothic Medium" panose="020B0400000000000000" pitchFamily="34" charset="-128"/>
                <a:ea typeface="Yu Gothic Medium" panose="020B0400000000000000" pitchFamily="34" charset="-128"/>
              </a:rPr>
              <a:t>児童発達支援管理責任者として果たすべき役割</a:t>
            </a:r>
            <a:endParaRPr kumimoji="0" lang="en-US" altLang="ja-JP" b="1" dirty="0">
              <a:solidFill>
                <a:schemeClr val="bg1"/>
              </a:solidFill>
              <a:latin typeface="Yu Gothic Medium" panose="020B0400000000000000" pitchFamily="34" charset="-128"/>
              <a:ea typeface="Yu Gothic Medium" panose="020B0400000000000000" pitchFamily="34" charset="-128"/>
            </a:endParaRPr>
          </a:p>
        </p:txBody>
      </p:sp>
      <p:sp>
        <p:nvSpPr>
          <p:cNvPr id="10" name="正方形/長方形 9">
            <a:extLst>
              <a:ext uri="{FF2B5EF4-FFF2-40B4-BE49-F238E27FC236}">
                <a16:creationId xmlns:a16="http://schemas.microsoft.com/office/drawing/2014/main" id="{24600A91-B6E0-2245-A950-6FD6DE91DC5F}"/>
              </a:ext>
            </a:extLst>
          </p:cNvPr>
          <p:cNvSpPr/>
          <p:nvPr/>
        </p:nvSpPr>
        <p:spPr>
          <a:xfrm>
            <a:off x="8100392" y="77519"/>
            <a:ext cx="936104"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b="1">
                <a:solidFill>
                  <a:prstClr val="white"/>
                </a:solidFill>
                <a:latin typeface="Yu Gothic Medium" panose="020B0400000000000000" pitchFamily="34" charset="-128"/>
                <a:ea typeface="Yu Gothic Medium" panose="020B0400000000000000" pitchFamily="34" charset="-128"/>
              </a:rPr>
              <a:t>様式４</a:t>
            </a:r>
            <a:endParaRPr kumimoji="0" lang="en-US" altLang="ja-JP" b="1" dirty="0">
              <a:solidFill>
                <a:prstClr val="white"/>
              </a:solidFill>
              <a:latin typeface="Yu Gothic Medium" panose="020B0400000000000000" pitchFamily="34" charset="-128"/>
              <a:ea typeface="Yu Gothic Medium" panose="020B0400000000000000" pitchFamily="34" charset="-128"/>
            </a:endParaRPr>
          </a:p>
        </p:txBody>
      </p:sp>
      <p:sp>
        <p:nvSpPr>
          <p:cNvPr id="11" name="角丸四角形 10">
            <a:extLst>
              <a:ext uri="{FF2B5EF4-FFF2-40B4-BE49-F238E27FC236}">
                <a16:creationId xmlns:a16="http://schemas.microsoft.com/office/drawing/2014/main" id="{449339DE-0A3E-8F77-7B0A-283C4AB421CB}"/>
              </a:ext>
            </a:extLst>
          </p:cNvPr>
          <p:cNvSpPr/>
          <p:nvPr/>
        </p:nvSpPr>
        <p:spPr>
          <a:xfrm>
            <a:off x="539552" y="3955039"/>
            <a:ext cx="4464496"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3" name="角丸四角形 12">
            <a:extLst>
              <a:ext uri="{FF2B5EF4-FFF2-40B4-BE49-F238E27FC236}">
                <a16:creationId xmlns:a16="http://schemas.microsoft.com/office/drawing/2014/main" id="{997073A4-DCAE-20EF-D75F-BC1483288481}"/>
              </a:ext>
            </a:extLst>
          </p:cNvPr>
          <p:cNvSpPr/>
          <p:nvPr/>
        </p:nvSpPr>
        <p:spPr>
          <a:xfrm>
            <a:off x="5076056" y="1124743"/>
            <a:ext cx="3660232"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4" name="テキスト ボックス 13">
            <a:extLst>
              <a:ext uri="{FF2B5EF4-FFF2-40B4-BE49-F238E27FC236}">
                <a16:creationId xmlns:a16="http://schemas.microsoft.com/office/drawing/2014/main" id="{E064CC39-5BF3-CD8A-44E9-37E635692A0E}"/>
              </a:ext>
            </a:extLst>
          </p:cNvPr>
          <p:cNvSpPr txBox="1"/>
          <p:nvPr/>
        </p:nvSpPr>
        <p:spPr>
          <a:xfrm>
            <a:off x="449606" y="1153052"/>
            <a:ext cx="1872501"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kumimoji="1" lang="ja-JP" altLang="en-US" sz="1200">
                <a:latin typeface="Yu Gothic Medium" panose="020B0400000000000000" pitchFamily="34" charset="-128"/>
                <a:ea typeface="Yu Gothic Medium" panose="020B0400000000000000" pitchFamily="34" charset="-128"/>
              </a:rPr>
              <a:t>メンバーの意見</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15" name="テキスト ボックス 14">
            <a:extLst>
              <a:ext uri="{FF2B5EF4-FFF2-40B4-BE49-F238E27FC236}">
                <a16:creationId xmlns:a16="http://schemas.microsoft.com/office/drawing/2014/main" id="{98DC11D6-DB53-2A8F-B321-7BF69C4E0D5F}"/>
              </a:ext>
            </a:extLst>
          </p:cNvPr>
          <p:cNvSpPr txBox="1"/>
          <p:nvPr/>
        </p:nvSpPr>
        <p:spPr>
          <a:xfrm>
            <a:off x="457199" y="3987104"/>
            <a:ext cx="1872501"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kumimoji="1" lang="ja-JP" altLang="en-US" sz="1200">
                <a:latin typeface="Yu Gothic Medium" panose="020B0400000000000000" pitchFamily="34" charset="-128"/>
                <a:ea typeface="Yu Gothic Medium" panose="020B0400000000000000" pitchFamily="34" charset="-128"/>
              </a:rPr>
              <a:t>メンバーの意見</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16" name="テキスト ボックス 15">
            <a:extLst>
              <a:ext uri="{FF2B5EF4-FFF2-40B4-BE49-F238E27FC236}">
                <a16:creationId xmlns:a16="http://schemas.microsoft.com/office/drawing/2014/main" id="{85F83865-F6F6-1AE2-BC18-AB4E283B5E53}"/>
              </a:ext>
            </a:extLst>
          </p:cNvPr>
          <p:cNvSpPr txBox="1"/>
          <p:nvPr/>
        </p:nvSpPr>
        <p:spPr>
          <a:xfrm>
            <a:off x="5011642" y="1153052"/>
            <a:ext cx="3600400"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lang="ja-JP" altLang="en-US" sz="1200">
                <a:latin typeface="Yu Gothic Medium" panose="020B0400000000000000" pitchFamily="34" charset="-128"/>
                <a:ea typeface="Yu Gothic Medium" panose="020B0400000000000000" pitchFamily="34" charset="-128"/>
              </a:rPr>
              <a:t>グループとして重視する意見とその根拠</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18" name="角丸四角形 17">
            <a:extLst>
              <a:ext uri="{FF2B5EF4-FFF2-40B4-BE49-F238E27FC236}">
                <a16:creationId xmlns:a16="http://schemas.microsoft.com/office/drawing/2014/main" id="{4101FFCE-2CB2-12D9-9D47-91DD70CC0DBE}"/>
              </a:ext>
            </a:extLst>
          </p:cNvPr>
          <p:cNvSpPr/>
          <p:nvPr/>
        </p:nvSpPr>
        <p:spPr>
          <a:xfrm>
            <a:off x="5076056" y="3955039"/>
            <a:ext cx="3660232"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9" name="テキスト ボックス 18">
            <a:extLst>
              <a:ext uri="{FF2B5EF4-FFF2-40B4-BE49-F238E27FC236}">
                <a16:creationId xmlns:a16="http://schemas.microsoft.com/office/drawing/2014/main" id="{0CCA1EC9-1306-A7B5-DB7E-03BF47AEB63E}"/>
              </a:ext>
            </a:extLst>
          </p:cNvPr>
          <p:cNvSpPr txBox="1"/>
          <p:nvPr/>
        </p:nvSpPr>
        <p:spPr>
          <a:xfrm>
            <a:off x="5011642" y="3983348"/>
            <a:ext cx="3600400"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lang="ja-JP" altLang="en-US" sz="1200">
                <a:latin typeface="Yu Gothic Medium" panose="020B0400000000000000" pitchFamily="34" charset="-128"/>
                <a:ea typeface="Yu Gothic Medium" panose="020B0400000000000000" pitchFamily="34" charset="-128"/>
              </a:rPr>
              <a:t>グループとして重視する意見とその根拠</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0385989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933B1-E2E4-F2FC-BBF7-A43135F9D9E1}"/>
            </a:ext>
          </a:extLst>
        </p:cNvPr>
        <p:cNvGrpSpPr/>
        <p:nvPr/>
      </p:nvGrpSpPr>
      <p:grpSpPr>
        <a:xfrm>
          <a:off x="0" y="0"/>
          <a:ext cx="0" cy="0"/>
          <a:chOff x="0" y="0"/>
          <a:chExt cx="0" cy="0"/>
        </a:xfrm>
      </p:grpSpPr>
      <p:sp>
        <p:nvSpPr>
          <p:cNvPr id="9" name="角丸四角形 8">
            <a:extLst>
              <a:ext uri="{FF2B5EF4-FFF2-40B4-BE49-F238E27FC236}">
                <a16:creationId xmlns:a16="http://schemas.microsoft.com/office/drawing/2014/main" id="{4976CE4D-0594-B462-551A-F0E8C67F1C52}"/>
              </a:ext>
            </a:extLst>
          </p:cNvPr>
          <p:cNvSpPr/>
          <p:nvPr/>
        </p:nvSpPr>
        <p:spPr>
          <a:xfrm>
            <a:off x="407712" y="710656"/>
            <a:ext cx="8484768" cy="5670672"/>
          </a:xfrm>
          <a:prstGeom prst="roundRect">
            <a:avLst>
              <a:gd name="adj" fmla="val 1168"/>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4" name="タイトル 3">
            <a:extLst>
              <a:ext uri="{FF2B5EF4-FFF2-40B4-BE49-F238E27FC236}">
                <a16:creationId xmlns:a16="http://schemas.microsoft.com/office/drawing/2014/main" id="{15F24311-F207-C272-66CE-14EDEA0A549A}"/>
              </a:ext>
            </a:extLst>
          </p:cNvPr>
          <p:cNvSpPr>
            <a:spLocks noGrp="1"/>
          </p:cNvSpPr>
          <p:nvPr>
            <p:ph type="title"/>
          </p:nvPr>
        </p:nvSpPr>
        <p:spPr/>
        <p:txBody>
          <a:bodyPr>
            <a:noAutofit/>
          </a:bodyPr>
          <a:lstStyle/>
          <a:p>
            <a:r>
              <a:rPr lang="ja-JP" altLang="en-US" sz="1800" b="1">
                <a:solidFill>
                  <a:schemeClr val="accent5">
                    <a:lumMod val="75000"/>
                  </a:schemeClr>
                </a:solidFill>
              </a:rPr>
              <a:t>グループワーク</a:t>
            </a:r>
            <a:r>
              <a:rPr lang="en-US" altLang="ja-JP" sz="1800" b="1" dirty="0">
                <a:solidFill>
                  <a:schemeClr val="accent5"/>
                </a:solidFill>
              </a:rPr>
              <a:t> </a:t>
            </a:r>
            <a:r>
              <a:rPr lang="ja-JP" altLang="en-US" sz="1800">
                <a:solidFill>
                  <a:schemeClr val="tx1"/>
                </a:solidFill>
              </a:rPr>
              <a:t>「個人ワーク１の意見を共有し、優先順位を決める」</a:t>
            </a:r>
          </a:p>
        </p:txBody>
      </p:sp>
      <p:sp>
        <p:nvSpPr>
          <p:cNvPr id="3" name="角丸四角形 2">
            <a:extLst>
              <a:ext uri="{FF2B5EF4-FFF2-40B4-BE49-F238E27FC236}">
                <a16:creationId xmlns:a16="http://schemas.microsoft.com/office/drawing/2014/main" id="{65BEF8F2-CBB4-E85E-778B-93C5552225E9}"/>
              </a:ext>
            </a:extLst>
          </p:cNvPr>
          <p:cNvSpPr/>
          <p:nvPr/>
        </p:nvSpPr>
        <p:spPr>
          <a:xfrm>
            <a:off x="539552" y="1124743"/>
            <a:ext cx="4464496"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8" name="テキスト ボックス 7">
            <a:extLst>
              <a:ext uri="{FF2B5EF4-FFF2-40B4-BE49-F238E27FC236}">
                <a16:creationId xmlns:a16="http://schemas.microsoft.com/office/drawing/2014/main" id="{709AB42F-59BC-A2B5-F085-0DAD454DBEBE}"/>
              </a:ext>
            </a:extLst>
          </p:cNvPr>
          <p:cNvSpPr txBox="1"/>
          <p:nvPr/>
        </p:nvSpPr>
        <p:spPr>
          <a:xfrm>
            <a:off x="457200" y="764704"/>
            <a:ext cx="8147248" cy="369332"/>
          </a:xfrm>
          <a:prstGeom prst="rect">
            <a:avLst/>
          </a:prstGeom>
          <a:noFill/>
        </p:spPr>
        <p:txBody>
          <a:bodyPr wrap="square">
            <a:spAutoFit/>
          </a:bodyPr>
          <a:lstStyle/>
          <a:p>
            <a:pPr eaLnBrk="0" fontAlgn="base" hangingPunct="0">
              <a:spcBef>
                <a:spcPct val="0"/>
              </a:spcBef>
              <a:spcAft>
                <a:spcPct val="0"/>
              </a:spcAft>
            </a:pPr>
            <a:r>
              <a:rPr kumimoji="0" lang="ja-JP" altLang="en-US" b="1">
                <a:solidFill>
                  <a:schemeClr val="bg1"/>
                </a:solidFill>
                <a:latin typeface="Yu Gothic Medium" panose="020B0400000000000000" pitchFamily="34" charset="-128"/>
                <a:ea typeface="Yu Gothic Medium" panose="020B0400000000000000" pitchFamily="34" charset="-128"/>
              </a:rPr>
              <a:t>■</a:t>
            </a:r>
            <a:r>
              <a:rPr kumimoji="0" lang="en-US" altLang="ja-JP" b="1" dirty="0">
                <a:solidFill>
                  <a:schemeClr val="bg1"/>
                </a:solidFill>
                <a:latin typeface="Yu Gothic Medium" panose="020B0400000000000000" pitchFamily="34" charset="-128"/>
                <a:ea typeface="Yu Gothic Medium" panose="020B0400000000000000" pitchFamily="34" charset="-128"/>
              </a:rPr>
              <a:t> </a:t>
            </a:r>
            <a:r>
              <a:rPr kumimoji="0" lang="ja-JP" altLang="en-US" b="1">
                <a:solidFill>
                  <a:schemeClr val="bg1"/>
                </a:solidFill>
                <a:latin typeface="Yu Gothic Medium" panose="020B0400000000000000" pitchFamily="34" charset="-128"/>
                <a:ea typeface="Yu Gothic Medium" panose="020B0400000000000000" pitchFamily="34" charset="-128"/>
              </a:rPr>
              <a:t>このケース（子どもと家族）に関して感じたこと</a:t>
            </a:r>
            <a:endParaRPr kumimoji="0" lang="ja-JP" altLang="en-US" b="1" dirty="0">
              <a:solidFill>
                <a:schemeClr val="bg1"/>
              </a:solidFill>
              <a:latin typeface="Yu Gothic Medium" panose="020B0400000000000000" pitchFamily="34" charset="-128"/>
              <a:ea typeface="Yu Gothic Medium" panose="020B0400000000000000" pitchFamily="34" charset="-128"/>
            </a:endParaRPr>
          </a:p>
        </p:txBody>
      </p:sp>
      <p:sp>
        <p:nvSpPr>
          <p:cNvPr id="5" name="テキスト ボックス 4">
            <a:extLst>
              <a:ext uri="{FF2B5EF4-FFF2-40B4-BE49-F238E27FC236}">
                <a16:creationId xmlns:a16="http://schemas.microsoft.com/office/drawing/2014/main" id="{CA462A48-6627-0813-5813-3F8DC50C8CCA}"/>
              </a:ext>
            </a:extLst>
          </p:cNvPr>
          <p:cNvSpPr txBox="1"/>
          <p:nvPr/>
        </p:nvSpPr>
        <p:spPr>
          <a:xfrm>
            <a:off x="457199" y="3532946"/>
            <a:ext cx="8227089" cy="369332"/>
          </a:xfrm>
          <a:prstGeom prst="rect">
            <a:avLst/>
          </a:prstGeom>
          <a:noFill/>
        </p:spPr>
        <p:txBody>
          <a:bodyPr wrap="square">
            <a:spAutoFit/>
          </a:bodyPr>
          <a:lstStyle/>
          <a:p>
            <a:pPr eaLnBrk="0" fontAlgn="base" hangingPunct="0">
              <a:spcBef>
                <a:spcPct val="0"/>
              </a:spcBef>
              <a:spcAft>
                <a:spcPct val="0"/>
              </a:spcAft>
            </a:pPr>
            <a:r>
              <a:rPr kumimoji="0" lang="ja-JP" altLang="en-US" b="1">
                <a:solidFill>
                  <a:schemeClr val="bg1"/>
                </a:solidFill>
                <a:latin typeface="Yu Gothic Medium" panose="020B0400000000000000" pitchFamily="34" charset="-128"/>
                <a:ea typeface="Yu Gothic Medium" panose="020B0400000000000000" pitchFamily="34" charset="-128"/>
              </a:rPr>
              <a:t>■</a:t>
            </a:r>
            <a:r>
              <a:rPr kumimoji="0" lang="en-US" altLang="ja-JP" b="1" dirty="0">
                <a:solidFill>
                  <a:schemeClr val="bg1"/>
                </a:solidFill>
                <a:latin typeface="Yu Gothic Medium" panose="020B0400000000000000" pitchFamily="34" charset="-128"/>
                <a:ea typeface="Yu Gothic Medium" panose="020B0400000000000000" pitchFamily="34" charset="-128"/>
              </a:rPr>
              <a:t> </a:t>
            </a:r>
            <a:r>
              <a:rPr kumimoji="0" lang="ja-JP" altLang="en-US" b="1">
                <a:solidFill>
                  <a:schemeClr val="bg1"/>
                </a:solidFill>
                <a:latin typeface="Yu Gothic Medium" panose="020B0400000000000000" pitchFamily="34" charset="-128"/>
                <a:ea typeface="Yu Gothic Medium" panose="020B0400000000000000" pitchFamily="34" charset="-128"/>
              </a:rPr>
              <a:t>この子どもに関して、どのような支援が必要だと感じましたか？</a:t>
            </a:r>
            <a:endParaRPr kumimoji="0" lang="en-US" altLang="ja-JP" b="1" dirty="0">
              <a:solidFill>
                <a:schemeClr val="bg1"/>
              </a:solidFill>
              <a:latin typeface="Yu Gothic Medium" panose="020B0400000000000000" pitchFamily="34" charset="-128"/>
              <a:ea typeface="Yu Gothic Medium" panose="020B0400000000000000" pitchFamily="34" charset="-128"/>
            </a:endParaRPr>
          </a:p>
        </p:txBody>
      </p:sp>
      <p:sp>
        <p:nvSpPr>
          <p:cNvPr id="10" name="正方形/長方形 9">
            <a:extLst>
              <a:ext uri="{FF2B5EF4-FFF2-40B4-BE49-F238E27FC236}">
                <a16:creationId xmlns:a16="http://schemas.microsoft.com/office/drawing/2014/main" id="{D34B3029-6298-EFD3-3EEB-1025D1BFC187}"/>
              </a:ext>
            </a:extLst>
          </p:cNvPr>
          <p:cNvSpPr/>
          <p:nvPr/>
        </p:nvSpPr>
        <p:spPr>
          <a:xfrm>
            <a:off x="7668344" y="77519"/>
            <a:ext cx="136815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400" b="1">
                <a:solidFill>
                  <a:prstClr val="white"/>
                </a:solidFill>
                <a:latin typeface="Yu Gothic Medium" panose="020B0400000000000000" pitchFamily="34" charset="-128"/>
                <a:ea typeface="Yu Gothic Medium" panose="020B0400000000000000" pitchFamily="34" charset="-128"/>
              </a:rPr>
              <a:t>様式３</a:t>
            </a:r>
            <a:r>
              <a:rPr kumimoji="0" lang="en-US" altLang="ja-JP" sz="1400" b="1" dirty="0">
                <a:solidFill>
                  <a:prstClr val="white"/>
                </a:solidFill>
                <a:latin typeface="Yu Gothic Medium" panose="020B0400000000000000" pitchFamily="34" charset="-128"/>
                <a:ea typeface="Yu Gothic Medium" panose="020B0400000000000000" pitchFamily="34" charset="-128"/>
              </a:rPr>
              <a:t> </a:t>
            </a:r>
            <a:r>
              <a:rPr kumimoji="0" lang="ja-JP" altLang="en-US" sz="1400" b="1">
                <a:solidFill>
                  <a:prstClr val="white"/>
                </a:solidFill>
                <a:latin typeface="Yu Gothic Medium" panose="020B0400000000000000" pitchFamily="34" charset="-128"/>
                <a:ea typeface="Yu Gothic Medium" panose="020B0400000000000000" pitchFamily="34" charset="-128"/>
              </a:rPr>
              <a:t>記載例</a:t>
            </a:r>
            <a:endParaRPr kumimoji="0" lang="en-US" altLang="ja-JP" sz="1400" b="1" dirty="0">
              <a:solidFill>
                <a:prstClr val="white"/>
              </a:solidFill>
              <a:latin typeface="Yu Gothic Medium" panose="020B0400000000000000" pitchFamily="34" charset="-128"/>
              <a:ea typeface="Yu Gothic Medium" panose="020B0400000000000000" pitchFamily="34" charset="-128"/>
            </a:endParaRPr>
          </a:p>
        </p:txBody>
      </p:sp>
      <p:sp>
        <p:nvSpPr>
          <p:cNvPr id="11" name="角丸四角形 10">
            <a:extLst>
              <a:ext uri="{FF2B5EF4-FFF2-40B4-BE49-F238E27FC236}">
                <a16:creationId xmlns:a16="http://schemas.microsoft.com/office/drawing/2014/main" id="{903E93AE-A8B0-B1BE-FD86-729688BCAC4C}"/>
              </a:ext>
            </a:extLst>
          </p:cNvPr>
          <p:cNvSpPr/>
          <p:nvPr/>
        </p:nvSpPr>
        <p:spPr>
          <a:xfrm>
            <a:off x="539552" y="3955039"/>
            <a:ext cx="4464496"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3" name="角丸四角形 12">
            <a:extLst>
              <a:ext uri="{FF2B5EF4-FFF2-40B4-BE49-F238E27FC236}">
                <a16:creationId xmlns:a16="http://schemas.microsoft.com/office/drawing/2014/main" id="{E8F5C835-751E-FBCC-3000-35DFF12AA56A}"/>
              </a:ext>
            </a:extLst>
          </p:cNvPr>
          <p:cNvSpPr/>
          <p:nvPr/>
        </p:nvSpPr>
        <p:spPr>
          <a:xfrm>
            <a:off x="5076056" y="1124743"/>
            <a:ext cx="3660232"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4" name="テキスト ボックス 13">
            <a:extLst>
              <a:ext uri="{FF2B5EF4-FFF2-40B4-BE49-F238E27FC236}">
                <a16:creationId xmlns:a16="http://schemas.microsoft.com/office/drawing/2014/main" id="{E0217910-EBBB-FFB0-A786-B73A764FB493}"/>
              </a:ext>
            </a:extLst>
          </p:cNvPr>
          <p:cNvSpPr txBox="1"/>
          <p:nvPr/>
        </p:nvSpPr>
        <p:spPr>
          <a:xfrm>
            <a:off x="449606" y="1153052"/>
            <a:ext cx="1872501"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kumimoji="1" lang="ja-JP" altLang="en-US" sz="1200">
                <a:latin typeface="Yu Gothic Medium" panose="020B0400000000000000" pitchFamily="34" charset="-128"/>
                <a:ea typeface="Yu Gothic Medium" panose="020B0400000000000000" pitchFamily="34" charset="-128"/>
              </a:rPr>
              <a:t>メンバーの意見</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15" name="テキスト ボックス 14">
            <a:extLst>
              <a:ext uri="{FF2B5EF4-FFF2-40B4-BE49-F238E27FC236}">
                <a16:creationId xmlns:a16="http://schemas.microsoft.com/office/drawing/2014/main" id="{5BCE8DD3-B750-06EB-DA8C-95C4C33953FB}"/>
              </a:ext>
            </a:extLst>
          </p:cNvPr>
          <p:cNvSpPr txBox="1"/>
          <p:nvPr/>
        </p:nvSpPr>
        <p:spPr>
          <a:xfrm>
            <a:off x="457199" y="3987104"/>
            <a:ext cx="1872501"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kumimoji="1" lang="ja-JP" altLang="en-US" sz="1200">
                <a:latin typeface="Yu Gothic Medium" panose="020B0400000000000000" pitchFamily="34" charset="-128"/>
                <a:ea typeface="Yu Gothic Medium" panose="020B0400000000000000" pitchFamily="34" charset="-128"/>
              </a:rPr>
              <a:t>メンバーの意見</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16" name="テキスト ボックス 15">
            <a:extLst>
              <a:ext uri="{FF2B5EF4-FFF2-40B4-BE49-F238E27FC236}">
                <a16:creationId xmlns:a16="http://schemas.microsoft.com/office/drawing/2014/main" id="{6F2439AE-B00E-8682-6B80-DBAAC4F7696B}"/>
              </a:ext>
            </a:extLst>
          </p:cNvPr>
          <p:cNvSpPr txBox="1"/>
          <p:nvPr/>
        </p:nvSpPr>
        <p:spPr>
          <a:xfrm>
            <a:off x="5011642" y="1153052"/>
            <a:ext cx="3600400"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lang="ja-JP" altLang="en-US" sz="1200" dirty="0">
                <a:latin typeface="Yu Gothic Medium" panose="020B0400000000000000" pitchFamily="34" charset="-128"/>
                <a:ea typeface="Yu Gothic Medium" panose="020B0400000000000000" pitchFamily="34" charset="-128"/>
              </a:rPr>
              <a:t>グループとして重視する意見とその根拠</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dirty="0">
              <a:latin typeface="Yu Gothic Medium" panose="020B0400000000000000" pitchFamily="34" charset="-128"/>
              <a:ea typeface="Yu Gothic Medium" panose="020B0400000000000000" pitchFamily="34" charset="-128"/>
            </a:endParaRPr>
          </a:p>
        </p:txBody>
      </p:sp>
      <p:sp>
        <p:nvSpPr>
          <p:cNvPr id="18" name="角丸四角形 17">
            <a:extLst>
              <a:ext uri="{FF2B5EF4-FFF2-40B4-BE49-F238E27FC236}">
                <a16:creationId xmlns:a16="http://schemas.microsoft.com/office/drawing/2014/main" id="{DE0491EF-B3D9-78C8-F7E8-9CF10C779F00}"/>
              </a:ext>
            </a:extLst>
          </p:cNvPr>
          <p:cNvSpPr/>
          <p:nvPr/>
        </p:nvSpPr>
        <p:spPr>
          <a:xfrm>
            <a:off x="5076056" y="3955039"/>
            <a:ext cx="3660232" cy="2282225"/>
          </a:xfrm>
          <a:prstGeom prst="roundRect">
            <a:avLst>
              <a:gd name="adj" fmla="val 2286"/>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spcBef>
                <a:spcPct val="0"/>
              </a:spcBef>
              <a:spcAft>
                <a:spcPct val="0"/>
              </a:spcAft>
            </a:pP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9" name="テキスト ボックス 18">
            <a:extLst>
              <a:ext uri="{FF2B5EF4-FFF2-40B4-BE49-F238E27FC236}">
                <a16:creationId xmlns:a16="http://schemas.microsoft.com/office/drawing/2014/main" id="{2854E8F4-E3E1-99CA-146B-C3B5E5320BB3}"/>
              </a:ext>
            </a:extLst>
          </p:cNvPr>
          <p:cNvSpPr txBox="1"/>
          <p:nvPr/>
        </p:nvSpPr>
        <p:spPr>
          <a:xfrm>
            <a:off x="5011642" y="3983348"/>
            <a:ext cx="3600400" cy="276999"/>
          </a:xfrm>
          <a:prstGeom prst="rect">
            <a:avLst/>
          </a:prstGeom>
          <a:noFill/>
        </p:spPr>
        <p:txBody>
          <a:bodyPr wrap="square" rtlCol="0">
            <a:spAutoFit/>
          </a:bodyPr>
          <a:lstStyle/>
          <a:p>
            <a:r>
              <a:rPr kumimoji="1" lang="en-US" altLang="ja-JP" sz="1200" dirty="0">
                <a:latin typeface="Yu Gothic Medium" panose="020B0400000000000000" pitchFamily="34" charset="-128"/>
                <a:ea typeface="Yu Gothic Medium" panose="020B0400000000000000" pitchFamily="34" charset="-128"/>
              </a:rPr>
              <a:t>〈</a:t>
            </a:r>
            <a:r>
              <a:rPr lang="ja-JP" altLang="en-US" sz="1200">
                <a:latin typeface="Yu Gothic Medium" panose="020B0400000000000000" pitchFamily="34" charset="-128"/>
                <a:ea typeface="Yu Gothic Medium" panose="020B0400000000000000" pitchFamily="34" charset="-128"/>
              </a:rPr>
              <a:t>グループとして重視する意見とその根拠</a:t>
            </a:r>
            <a:r>
              <a:rPr kumimoji="1" lang="en-US" altLang="ja-JP" sz="1200" dirty="0">
                <a:latin typeface="Yu Gothic Medium" panose="020B0400000000000000" pitchFamily="34" charset="-128"/>
                <a:ea typeface="Yu Gothic Medium" panose="020B0400000000000000" pitchFamily="34" charset="-128"/>
              </a:rPr>
              <a:t>〉</a:t>
            </a:r>
            <a:endParaRPr kumimoji="1" lang="ja-JP" altLang="en-US" sz="1200">
              <a:latin typeface="Yu Gothic Medium" panose="020B0400000000000000" pitchFamily="34" charset="-128"/>
              <a:ea typeface="Yu Gothic Medium" panose="020B0400000000000000" pitchFamily="34" charset="-128"/>
            </a:endParaRPr>
          </a:p>
        </p:txBody>
      </p:sp>
      <p:sp>
        <p:nvSpPr>
          <p:cNvPr id="2" name="テキスト ボックス 1">
            <a:extLst>
              <a:ext uri="{FF2B5EF4-FFF2-40B4-BE49-F238E27FC236}">
                <a16:creationId xmlns:a16="http://schemas.microsoft.com/office/drawing/2014/main" id="{ABFA8105-B97D-AC44-E51A-E99BC2ADEB8C}"/>
              </a:ext>
            </a:extLst>
          </p:cNvPr>
          <p:cNvSpPr txBox="1"/>
          <p:nvPr/>
        </p:nvSpPr>
        <p:spPr>
          <a:xfrm>
            <a:off x="755576" y="1442248"/>
            <a:ext cx="2448272" cy="1714315"/>
          </a:xfrm>
          <a:prstGeom prst="rect">
            <a:avLst/>
          </a:prstGeom>
          <a:noFill/>
        </p:spPr>
        <p:txBody>
          <a:bodyPr wrap="square" rtlCol="0">
            <a:spAutoFit/>
          </a:bodyPr>
          <a:lstStyle/>
          <a:p>
            <a:pPr>
              <a:lnSpc>
                <a:spcPct val="150000"/>
              </a:lnSpc>
            </a:pPr>
            <a:r>
              <a:rPr lang="en-US" altLang="ja-JP" dirty="0">
                <a:latin typeface="Yu Gothic Medium" panose="020B0400000000000000" pitchFamily="34" charset="-128"/>
                <a:ea typeface="Yu Gothic Medium" panose="020B0400000000000000" pitchFamily="34" charset="-128"/>
              </a:rPr>
              <a:t>①</a:t>
            </a:r>
            <a:r>
              <a:rPr lang="ja-JP" altLang="en-US">
                <a:latin typeface="Yu Gothic Medium" panose="020B0400000000000000" pitchFamily="34" charset="-128"/>
                <a:ea typeface="Yu Gothic Medium" panose="020B0400000000000000" pitchFamily="34" charset="-128"/>
              </a:rPr>
              <a:t>　◯◯◯◯◯</a:t>
            </a:r>
            <a:endParaRPr lang="en-US" altLang="ja-JP" dirty="0">
              <a:latin typeface="Yu Gothic Medium" panose="020B0400000000000000" pitchFamily="34" charset="-128"/>
              <a:ea typeface="Yu Gothic Medium" panose="020B0400000000000000" pitchFamily="34" charset="-128"/>
            </a:endParaRPr>
          </a:p>
          <a:p>
            <a:pPr>
              <a:lnSpc>
                <a:spcPct val="150000"/>
              </a:lnSpc>
            </a:pPr>
            <a:r>
              <a:rPr kumimoji="1" lang="en-US" altLang="ja-JP" dirty="0">
                <a:latin typeface="Yu Gothic Medium" panose="020B0400000000000000" pitchFamily="34" charset="-128"/>
                <a:ea typeface="Yu Gothic Medium" panose="020B0400000000000000" pitchFamily="34" charset="-128"/>
              </a:rPr>
              <a:t>②</a:t>
            </a:r>
            <a:r>
              <a:rPr kumimoji="1" lang="ja-JP" altLang="en-US">
                <a:latin typeface="Yu Gothic Medium" panose="020B0400000000000000" pitchFamily="34" charset="-128"/>
                <a:ea typeface="Yu Gothic Medium" panose="020B0400000000000000" pitchFamily="34" charset="-128"/>
              </a:rPr>
              <a:t>　◯◯◯◯◯</a:t>
            </a:r>
            <a:endParaRPr kumimoji="1" lang="en-US" altLang="ja-JP" dirty="0">
              <a:latin typeface="Yu Gothic Medium" panose="020B0400000000000000" pitchFamily="34" charset="-128"/>
              <a:ea typeface="Yu Gothic Medium" panose="020B0400000000000000" pitchFamily="34" charset="-128"/>
            </a:endParaRPr>
          </a:p>
          <a:p>
            <a:pPr>
              <a:lnSpc>
                <a:spcPct val="150000"/>
              </a:lnSpc>
            </a:pPr>
            <a:r>
              <a:rPr lang="en-US" altLang="ja-JP" dirty="0">
                <a:latin typeface="Yu Gothic Medium" panose="020B0400000000000000" pitchFamily="34" charset="-128"/>
                <a:ea typeface="Yu Gothic Medium" panose="020B0400000000000000" pitchFamily="34" charset="-128"/>
              </a:rPr>
              <a:t>③</a:t>
            </a:r>
            <a:r>
              <a:rPr lang="ja-JP" altLang="en-US">
                <a:latin typeface="Yu Gothic Medium" panose="020B0400000000000000" pitchFamily="34" charset="-128"/>
                <a:ea typeface="Yu Gothic Medium" panose="020B0400000000000000" pitchFamily="34" charset="-128"/>
              </a:rPr>
              <a:t>　◯◯◯◯◯</a:t>
            </a:r>
            <a:endParaRPr lang="en-US" altLang="ja-JP" dirty="0">
              <a:latin typeface="Yu Gothic Medium" panose="020B0400000000000000" pitchFamily="34" charset="-128"/>
              <a:ea typeface="Yu Gothic Medium" panose="020B0400000000000000" pitchFamily="34" charset="-128"/>
            </a:endParaRPr>
          </a:p>
          <a:p>
            <a:pPr>
              <a:lnSpc>
                <a:spcPct val="150000"/>
              </a:lnSpc>
            </a:pPr>
            <a:r>
              <a:rPr kumimoji="1" lang="en-US" altLang="ja-JP" dirty="0">
                <a:latin typeface="Yu Gothic Medium" panose="020B0400000000000000" pitchFamily="34" charset="-128"/>
                <a:ea typeface="Yu Gothic Medium" panose="020B0400000000000000" pitchFamily="34" charset="-128"/>
              </a:rPr>
              <a:t>④</a:t>
            </a:r>
            <a:r>
              <a:rPr kumimoji="1" lang="ja-JP" altLang="en-US">
                <a:latin typeface="Yu Gothic Medium" panose="020B0400000000000000" pitchFamily="34" charset="-128"/>
                <a:ea typeface="Yu Gothic Medium" panose="020B0400000000000000" pitchFamily="34" charset="-128"/>
              </a:rPr>
              <a:t>　◯◯◯◯◯</a:t>
            </a:r>
          </a:p>
        </p:txBody>
      </p:sp>
      <p:sp>
        <p:nvSpPr>
          <p:cNvPr id="7" name="テキスト ボックス 6">
            <a:extLst>
              <a:ext uri="{FF2B5EF4-FFF2-40B4-BE49-F238E27FC236}">
                <a16:creationId xmlns:a16="http://schemas.microsoft.com/office/drawing/2014/main" id="{38832643-AF97-E094-0386-1A4DE601E243}"/>
              </a:ext>
            </a:extLst>
          </p:cNvPr>
          <p:cNvSpPr txBox="1"/>
          <p:nvPr/>
        </p:nvSpPr>
        <p:spPr>
          <a:xfrm>
            <a:off x="755576" y="4316864"/>
            <a:ext cx="2448272" cy="1714315"/>
          </a:xfrm>
          <a:prstGeom prst="rect">
            <a:avLst/>
          </a:prstGeom>
          <a:noFill/>
        </p:spPr>
        <p:txBody>
          <a:bodyPr wrap="square" rtlCol="0">
            <a:spAutoFit/>
          </a:bodyPr>
          <a:lstStyle/>
          <a:p>
            <a:pPr>
              <a:lnSpc>
                <a:spcPct val="150000"/>
              </a:lnSpc>
            </a:pPr>
            <a:r>
              <a:rPr lang="en-US" altLang="ja-JP" dirty="0">
                <a:latin typeface="Yu Gothic Medium" panose="020B0400000000000000" pitchFamily="34" charset="-128"/>
                <a:ea typeface="Yu Gothic Medium" panose="020B0400000000000000" pitchFamily="34" charset="-128"/>
              </a:rPr>
              <a:t>①</a:t>
            </a:r>
            <a:r>
              <a:rPr lang="ja-JP" altLang="en-US">
                <a:latin typeface="Yu Gothic Medium" panose="020B0400000000000000" pitchFamily="34" charset="-128"/>
                <a:ea typeface="Yu Gothic Medium" panose="020B0400000000000000" pitchFamily="34" charset="-128"/>
              </a:rPr>
              <a:t>　◯◯◯◯◯</a:t>
            </a:r>
            <a:endParaRPr lang="en-US" altLang="ja-JP" dirty="0">
              <a:latin typeface="Yu Gothic Medium" panose="020B0400000000000000" pitchFamily="34" charset="-128"/>
              <a:ea typeface="Yu Gothic Medium" panose="020B0400000000000000" pitchFamily="34" charset="-128"/>
            </a:endParaRPr>
          </a:p>
          <a:p>
            <a:pPr>
              <a:lnSpc>
                <a:spcPct val="150000"/>
              </a:lnSpc>
            </a:pPr>
            <a:r>
              <a:rPr kumimoji="1" lang="en-US" altLang="ja-JP" dirty="0">
                <a:latin typeface="Yu Gothic Medium" panose="020B0400000000000000" pitchFamily="34" charset="-128"/>
                <a:ea typeface="Yu Gothic Medium" panose="020B0400000000000000" pitchFamily="34" charset="-128"/>
              </a:rPr>
              <a:t>②</a:t>
            </a:r>
            <a:r>
              <a:rPr kumimoji="1" lang="ja-JP" altLang="en-US">
                <a:latin typeface="Yu Gothic Medium" panose="020B0400000000000000" pitchFamily="34" charset="-128"/>
                <a:ea typeface="Yu Gothic Medium" panose="020B0400000000000000" pitchFamily="34" charset="-128"/>
              </a:rPr>
              <a:t>　◯◯◯◯◯</a:t>
            </a:r>
            <a:endParaRPr kumimoji="1" lang="en-US" altLang="ja-JP" dirty="0">
              <a:latin typeface="Yu Gothic Medium" panose="020B0400000000000000" pitchFamily="34" charset="-128"/>
              <a:ea typeface="Yu Gothic Medium" panose="020B0400000000000000" pitchFamily="34" charset="-128"/>
            </a:endParaRPr>
          </a:p>
          <a:p>
            <a:pPr>
              <a:lnSpc>
                <a:spcPct val="150000"/>
              </a:lnSpc>
            </a:pPr>
            <a:r>
              <a:rPr lang="en-US" altLang="ja-JP" dirty="0">
                <a:latin typeface="Yu Gothic Medium" panose="020B0400000000000000" pitchFamily="34" charset="-128"/>
                <a:ea typeface="Yu Gothic Medium" panose="020B0400000000000000" pitchFamily="34" charset="-128"/>
              </a:rPr>
              <a:t>③</a:t>
            </a:r>
            <a:r>
              <a:rPr lang="ja-JP" altLang="en-US">
                <a:latin typeface="Yu Gothic Medium" panose="020B0400000000000000" pitchFamily="34" charset="-128"/>
                <a:ea typeface="Yu Gothic Medium" panose="020B0400000000000000" pitchFamily="34" charset="-128"/>
              </a:rPr>
              <a:t>　◯◯◯◯◯</a:t>
            </a:r>
            <a:endParaRPr lang="en-US" altLang="ja-JP" dirty="0">
              <a:latin typeface="Yu Gothic Medium" panose="020B0400000000000000" pitchFamily="34" charset="-128"/>
              <a:ea typeface="Yu Gothic Medium" panose="020B0400000000000000" pitchFamily="34" charset="-128"/>
            </a:endParaRPr>
          </a:p>
          <a:p>
            <a:pPr>
              <a:lnSpc>
                <a:spcPct val="150000"/>
              </a:lnSpc>
            </a:pPr>
            <a:r>
              <a:rPr kumimoji="1" lang="en-US" altLang="ja-JP" dirty="0">
                <a:latin typeface="Yu Gothic Medium" panose="020B0400000000000000" pitchFamily="34" charset="-128"/>
                <a:ea typeface="Yu Gothic Medium" panose="020B0400000000000000" pitchFamily="34" charset="-128"/>
              </a:rPr>
              <a:t>④</a:t>
            </a:r>
            <a:r>
              <a:rPr kumimoji="1" lang="ja-JP" altLang="en-US">
                <a:latin typeface="Yu Gothic Medium" panose="020B0400000000000000" pitchFamily="34" charset="-128"/>
                <a:ea typeface="Yu Gothic Medium" panose="020B0400000000000000" pitchFamily="34" charset="-128"/>
              </a:rPr>
              <a:t>　◯◯◯◯◯</a:t>
            </a:r>
          </a:p>
        </p:txBody>
      </p:sp>
      <p:sp>
        <p:nvSpPr>
          <p:cNvPr id="12" name="テキスト ボックス 11">
            <a:extLst>
              <a:ext uri="{FF2B5EF4-FFF2-40B4-BE49-F238E27FC236}">
                <a16:creationId xmlns:a16="http://schemas.microsoft.com/office/drawing/2014/main" id="{EF841521-556F-A0CB-89B7-06FC8AF99113}"/>
              </a:ext>
            </a:extLst>
          </p:cNvPr>
          <p:cNvSpPr txBox="1"/>
          <p:nvPr/>
        </p:nvSpPr>
        <p:spPr>
          <a:xfrm>
            <a:off x="5256076" y="1482812"/>
            <a:ext cx="3132348" cy="883319"/>
          </a:xfrm>
          <a:prstGeom prst="rect">
            <a:avLst/>
          </a:prstGeom>
          <a:noFill/>
        </p:spPr>
        <p:txBody>
          <a:bodyPr wrap="square" rtlCol="0">
            <a:spAutoFit/>
          </a:bodyPr>
          <a:lstStyle/>
          <a:p>
            <a:pPr>
              <a:lnSpc>
                <a:spcPct val="150000"/>
              </a:lnSpc>
            </a:pPr>
            <a:r>
              <a:rPr kumimoji="1" lang="en-US" altLang="ja-JP" dirty="0">
                <a:latin typeface="Yu Gothic Medium" panose="020B0400000000000000" pitchFamily="34" charset="-128"/>
                <a:ea typeface="Yu Gothic Medium" panose="020B0400000000000000" pitchFamily="34" charset="-128"/>
              </a:rPr>
              <a:t>②</a:t>
            </a:r>
            <a:r>
              <a:rPr lang="ja-JP" altLang="en-US">
                <a:latin typeface="Yu Gothic Medium" panose="020B0400000000000000" pitchFamily="34" charset="-128"/>
                <a:ea typeface="Yu Gothic Medium" panose="020B0400000000000000" pitchFamily="34" charset="-128"/>
              </a:rPr>
              <a:t>の意見は◯◯◯視点から重要</a:t>
            </a:r>
            <a:endParaRPr kumimoji="1" lang="en-US" altLang="ja-JP" dirty="0">
              <a:latin typeface="Yu Gothic Medium" panose="020B0400000000000000" pitchFamily="34" charset="-128"/>
              <a:ea typeface="Yu Gothic Medium" panose="020B0400000000000000" pitchFamily="34" charset="-128"/>
            </a:endParaRPr>
          </a:p>
        </p:txBody>
      </p:sp>
      <p:sp>
        <p:nvSpPr>
          <p:cNvPr id="17" name="テキスト ボックス 16">
            <a:extLst>
              <a:ext uri="{FF2B5EF4-FFF2-40B4-BE49-F238E27FC236}">
                <a16:creationId xmlns:a16="http://schemas.microsoft.com/office/drawing/2014/main" id="{5BBF9CC9-FC89-8A74-59A9-BC2866FE55F4}"/>
              </a:ext>
            </a:extLst>
          </p:cNvPr>
          <p:cNvSpPr txBox="1"/>
          <p:nvPr/>
        </p:nvSpPr>
        <p:spPr>
          <a:xfrm>
            <a:off x="5220072" y="4285487"/>
            <a:ext cx="3168352" cy="883319"/>
          </a:xfrm>
          <a:prstGeom prst="rect">
            <a:avLst/>
          </a:prstGeom>
          <a:noFill/>
        </p:spPr>
        <p:txBody>
          <a:bodyPr wrap="square" rtlCol="0">
            <a:spAutoFit/>
          </a:bodyPr>
          <a:lstStyle/>
          <a:p>
            <a:pPr>
              <a:lnSpc>
                <a:spcPct val="150000"/>
              </a:lnSpc>
            </a:pPr>
            <a:r>
              <a:rPr lang="en-US" altLang="ja-JP" dirty="0">
                <a:latin typeface="Yu Gothic Medium" panose="020B0400000000000000" pitchFamily="34" charset="-128"/>
                <a:ea typeface="Yu Gothic Medium" panose="020B0400000000000000" pitchFamily="34" charset="-128"/>
              </a:rPr>
              <a:t>①</a:t>
            </a:r>
            <a:r>
              <a:rPr lang="ja-JP" altLang="en-US">
                <a:latin typeface="Yu Gothic Medium" panose="020B0400000000000000" pitchFamily="34" charset="-128"/>
                <a:ea typeface="Yu Gothic Medium" panose="020B0400000000000000" pitchFamily="34" charset="-128"/>
              </a:rPr>
              <a:t>の意見は◯◯◯の視点から重要</a:t>
            </a:r>
            <a:endParaRPr kumimoji="1" lang="en-US" altLang="ja-JP" dirty="0">
              <a:latin typeface="Yu Gothic Medium" panose="020B0400000000000000" pitchFamily="34" charset="-128"/>
              <a:ea typeface="Yu Gothic Medium" panose="020B0400000000000000" pitchFamily="34" charset="-128"/>
            </a:endParaRPr>
          </a:p>
        </p:txBody>
      </p:sp>
      <p:sp>
        <p:nvSpPr>
          <p:cNvPr id="20" name="テキスト ボックス 19">
            <a:extLst>
              <a:ext uri="{FF2B5EF4-FFF2-40B4-BE49-F238E27FC236}">
                <a16:creationId xmlns:a16="http://schemas.microsoft.com/office/drawing/2014/main" id="{4B5AD61E-C024-9AF6-44A0-E31EC78F6C0B}"/>
              </a:ext>
            </a:extLst>
          </p:cNvPr>
          <p:cNvSpPr txBox="1"/>
          <p:nvPr/>
        </p:nvSpPr>
        <p:spPr>
          <a:xfrm>
            <a:off x="5223270" y="5245849"/>
            <a:ext cx="3021137" cy="883319"/>
          </a:xfrm>
          <a:prstGeom prst="rect">
            <a:avLst/>
          </a:prstGeom>
          <a:noFill/>
        </p:spPr>
        <p:txBody>
          <a:bodyPr wrap="square" rtlCol="0">
            <a:spAutoFit/>
          </a:bodyPr>
          <a:lstStyle/>
          <a:p>
            <a:pPr>
              <a:lnSpc>
                <a:spcPct val="150000"/>
              </a:lnSpc>
            </a:pPr>
            <a:r>
              <a:rPr lang="en-US" altLang="ja-JP" dirty="0">
                <a:latin typeface="Yu Gothic Medium" panose="020B0400000000000000" pitchFamily="34" charset="-128"/>
                <a:ea typeface="Yu Gothic Medium" panose="020B0400000000000000" pitchFamily="34" charset="-128"/>
              </a:rPr>
              <a:t>③</a:t>
            </a:r>
            <a:r>
              <a:rPr lang="ja-JP" altLang="en-US">
                <a:latin typeface="Yu Gothic Medium" panose="020B0400000000000000" pitchFamily="34" charset="-128"/>
                <a:ea typeface="Yu Gothic Medium" panose="020B0400000000000000" pitchFamily="34" charset="-128"/>
              </a:rPr>
              <a:t>の意見は◯◯◯の考え方から重要</a:t>
            </a:r>
            <a:endParaRPr kumimoji="1" lang="en-US" altLang="ja-JP"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21958475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E3122B55-4880-513A-B19F-92AA8464181E}"/>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43A7A878-045B-33EE-45C6-9E62BF3B004A}"/>
              </a:ext>
            </a:extLst>
          </p:cNvPr>
          <p:cNvSpPr/>
          <p:nvPr/>
        </p:nvSpPr>
        <p:spPr>
          <a:xfrm>
            <a:off x="2051720" y="2348880"/>
            <a:ext cx="669674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kumimoji="0" lang="ja-JP" altLang="en-US" sz="2800" b="1">
                <a:solidFill>
                  <a:schemeClr val="bg1"/>
                </a:solidFill>
                <a:latin typeface="Yu Gothic Medium" panose="020B0400000000000000" pitchFamily="34" charset="-128"/>
                <a:ea typeface="Yu Gothic Medium" panose="020B0400000000000000" pitchFamily="34" charset="-128"/>
                <a:cs typeface="Times New Roman" panose="02020603050405020304" pitchFamily="18" charset="0"/>
              </a:rPr>
              <a:t>演習２　支援会議の準備とロールプレイ</a:t>
            </a:r>
            <a:endParaRPr kumimoji="0" lang="en-US" altLang="ja-JP" sz="4800" b="1" dirty="0">
              <a:solidFill>
                <a:schemeClr val="bg1"/>
              </a:solidFill>
              <a:latin typeface="Yu Gothic Medium" panose="020B0400000000000000" pitchFamily="34" charset="-128"/>
              <a:ea typeface="Yu Gothic Medium" panose="020B0400000000000000" pitchFamily="34" charset="-128"/>
            </a:endParaRPr>
          </a:p>
        </p:txBody>
      </p:sp>
      <p:sp>
        <p:nvSpPr>
          <p:cNvPr id="2" name="正方形/長方形 1">
            <a:extLst>
              <a:ext uri="{FF2B5EF4-FFF2-40B4-BE49-F238E27FC236}">
                <a16:creationId xmlns:a16="http://schemas.microsoft.com/office/drawing/2014/main" id="{6C0E3824-3228-50A9-F2D2-DAA517DC4127}"/>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03</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74971912"/>
      </p:ext>
    </p:extLst>
  </p:cSld>
  <p:clrMapOvr>
    <a:masterClrMapping/>
  </p:clrMapOvr>
  <mc:AlternateContent xmlns:mc="http://schemas.openxmlformats.org/markup-compatibility/2006" xmlns:p14="http://schemas.microsoft.com/office/powerpoint/2010/main">
    <mc:Choice Requires="p14">
      <p:transition spd="slow" p14:dur="1250" advTm="7341">
        <p:fade/>
      </p:transition>
    </mc:Choice>
    <mc:Fallback xmlns="">
      <p:transition spd="slow" advTm="7341">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656EC-FD6B-7B62-3EE7-6636BDBEC9AE}"/>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949BBB79-F95B-2590-0FB7-F73B18833CB2}"/>
              </a:ext>
            </a:extLst>
          </p:cNvPr>
          <p:cNvSpPr txBox="1"/>
          <p:nvPr/>
        </p:nvSpPr>
        <p:spPr>
          <a:xfrm>
            <a:off x="498576" y="5877272"/>
            <a:ext cx="8188224" cy="523220"/>
          </a:xfrm>
          <a:prstGeom prst="rect">
            <a:avLst/>
          </a:prstGeom>
          <a:noFill/>
        </p:spPr>
        <p:txBody>
          <a:bodyPr wrap="square">
            <a:spAutoFit/>
          </a:bodyPr>
          <a:lstStyle/>
          <a:p>
            <a:r>
              <a:rPr lang="ja-JP" altLang="ja-JP" sz="1400">
                <a:latin typeface="Yu Gothic Medium" panose="020B0400000000000000" pitchFamily="34" charset="-128"/>
                <a:ea typeface="Yu Gothic Medium" panose="020B0400000000000000" pitchFamily="34" charset="-128"/>
              </a:rPr>
              <a:t>本演習は、会議進行技術の習得を目的とするものではありません。</a:t>
            </a:r>
          </a:p>
          <a:p>
            <a:r>
              <a:rPr lang="ja-JP" altLang="ja-JP" sz="1400">
                <a:latin typeface="Yu Gothic Medium" panose="020B0400000000000000" pitchFamily="34" charset="-128"/>
                <a:ea typeface="Yu Gothic Medium" panose="020B0400000000000000" pitchFamily="34" charset="-128"/>
              </a:rPr>
              <a:t>振り返り用シートを用いて、役割分担、情報共有、子ども・家族の意向の反映などを確認します。</a:t>
            </a:r>
          </a:p>
        </p:txBody>
      </p:sp>
      <p:sp>
        <p:nvSpPr>
          <p:cNvPr id="11" name="角丸四角形 10">
            <a:extLst>
              <a:ext uri="{FF2B5EF4-FFF2-40B4-BE49-F238E27FC236}">
                <a16:creationId xmlns:a16="http://schemas.microsoft.com/office/drawing/2014/main" id="{01717E7B-9C28-4748-D60A-0C38933848EE}"/>
              </a:ext>
            </a:extLst>
          </p:cNvPr>
          <p:cNvSpPr/>
          <p:nvPr/>
        </p:nvSpPr>
        <p:spPr>
          <a:xfrm>
            <a:off x="457200" y="3221584"/>
            <a:ext cx="8363272" cy="3178907"/>
          </a:xfrm>
          <a:prstGeom prst="roundRect">
            <a:avLst>
              <a:gd name="adj" fmla="val 257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lnSpc>
                <a:spcPct val="150000"/>
              </a:lnSpc>
              <a:spcBef>
                <a:spcPct val="0"/>
              </a:spcBef>
              <a:spcAft>
                <a:spcPct val="0"/>
              </a:spcAft>
            </a:pPr>
            <a:r>
              <a:rPr kumimoji="0" lang="ja-JP" altLang="en-US" sz="2000" b="1">
                <a:solidFill>
                  <a:srgbClr val="FFFF00"/>
                </a:solidFill>
                <a:latin typeface="Yu Gothic Medium" panose="020B0400000000000000" pitchFamily="34" charset="-128"/>
                <a:ea typeface="Yu Gothic Medium" panose="020B0400000000000000" pitchFamily="34" charset="-128"/>
              </a:rPr>
              <a:t>演習２の</a:t>
            </a:r>
            <a:r>
              <a:rPr kumimoji="0" lang="en-US" altLang="ja-JP" sz="2000" b="1" dirty="0">
                <a:solidFill>
                  <a:srgbClr val="FFFF00"/>
                </a:solidFill>
                <a:latin typeface="Yu Gothic Medium" panose="020B0400000000000000" pitchFamily="34" charset="-128"/>
                <a:ea typeface="Yu Gothic Medium" panose="020B0400000000000000" pitchFamily="34" charset="-128"/>
              </a:rPr>
              <a:t>POINT</a:t>
            </a:r>
            <a:r>
              <a:rPr kumimoji="0" lang="ja-JP" altLang="en-US" sz="2000" b="1">
                <a:solidFill>
                  <a:srgbClr val="FFFF00"/>
                </a:solidFill>
                <a:latin typeface="Yu Gothic Medium" panose="020B0400000000000000" pitchFamily="34" charset="-128"/>
                <a:ea typeface="Yu Gothic Medium" panose="020B0400000000000000" pitchFamily="34" charset="-128"/>
              </a:rPr>
              <a:t>　</a:t>
            </a:r>
            <a:endParaRPr kumimoji="0" lang="en-US" altLang="ja-JP" sz="2000" b="1" dirty="0">
              <a:solidFill>
                <a:srgbClr val="FFFF00"/>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en-US" altLang="ja-JP" sz="1400" dirty="0">
                <a:solidFill>
                  <a:schemeClr val="bg1"/>
                </a:solidFill>
                <a:latin typeface="Yu Gothic Medium" panose="020B0400000000000000" pitchFamily="34" charset="-128"/>
                <a:ea typeface="Yu Gothic Medium" panose="020B0400000000000000" pitchFamily="34" charset="-128"/>
              </a:rPr>
              <a:t>※</a:t>
            </a:r>
            <a:r>
              <a:rPr kumimoji="0" lang="ja-JP" altLang="en-US" sz="1400">
                <a:solidFill>
                  <a:schemeClr val="bg1"/>
                </a:solidFill>
                <a:latin typeface="Yu Gothic Medium" panose="020B0400000000000000" pitchFamily="34" charset="-128"/>
                <a:ea typeface="Yu Gothic Medium" panose="020B0400000000000000" pitchFamily="34" charset="-128"/>
              </a:rPr>
              <a:t>演習１の３点に加えて、以下の３点について留意。</a:t>
            </a:r>
            <a:endParaRPr kumimoji="0" lang="en-US" altLang="ja-JP" sz="1400" dirty="0">
              <a:solidFill>
                <a:schemeClr val="bg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500" dirty="0">
              <a:solidFill>
                <a:schemeClr val="bg1"/>
              </a:solidFill>
              <a:latin typeface="Yu Gothic Medium" panose="020B0400000000000000" pitchFamily="34" charset="-128"/>
              <a:ea typeface="Yu Gothic Medium" panose="020B0400000000000000" pitchFamily="34" charset="-128"/>
            </a:endParaRPr>
          </a:p>
          <a:p>
            <a:pPr>
              <a:lnSpc>
                <a:spcPct val="150000"/>
              </a:lnSpc>
            </a:pPr>
            <a:r>
              <a:rPr lang="en-US" altLang="ja-JP" dirty="0">
                <a:latin typeface="Yu Gothic Medium" panose="020B0400000000000000" pitchFamily="34" charset="-128"/>
                <a:ea typeface="Yu Gothic Medium" panose="020B0400000000000000" pitchFamily="34" charset="-128"/>
              </a:rPr>
              <a:t>➊</a:t>
            </a:r>
            <a:r>
              <a:rPr lang="ja-JP" altLang="ja-JP">
                <a:latin typeface="Yu Gothic Medium" panose="020B0400000000000000" pitchFamily="34" charset="-128"/>
                <a:ea typeface="Yu Gothic Medium" panose="020B0400000000000000" pitchFamily="34" charset="-128"/>
              </a:rPr>
              <a:t> モニタリング実施月に限らず、必要に応じてサービス担当者会議を開催する</a:t>
            </a:r>
          </a:p>
          <a:p>
            <a:pPr>
              <a:lnSpc>
                <a:spcPct val="150000"/>
              </a:lnSpc>
            </a:pPr>
            <a:r>
              <a:rPr lang="en-US" altLang="ja-JP" dirty="0">
                <a:latin typeface="Yu Gothic Medium" panose="020B0400000000000000" pitchFamily="34" charset="-128"/>
                <a:ea typeface="Yu Gothic Medium" panose="020B0400000000000000" pitchFamily="34" charset="-128"/>
              </a:rPr>
              <a:t>➋</a:t>
            </a:r>
            <a:r>
              <a:rPr lang="ja-JP" altLang="ja-JP">
                <a:latin typeface="Yu Gothic Medium" panose="020B0400000000000000" pitchFamily="34" charset="-128"/>
                <a:ea typeface="Yu Gothic Medium" panose="020B0400000000000000" pitchFamily="34" charset="-128"/>
              </a:rPr>
              <a:t> 会議開催の必要性は、相談支援専門員・児発管のいずれからも提案できる</a:t>
            </a:r>
          </a:p>
          <a:p>
            <a:pPr>
              <a:lnSpc>
                <a:spcPct val="150000"/>
              </a:lnSpc>
            </a:pPr>
            <a:r>
              <a:rPr lang="en-US" altLang="ja-JP" dirty="0">
                <a:latin typeface="Yu Gothic Medium" panose="020B0400000000000000" pitchFamily="34" charset="-128"/>
                <a:ea typeface="Yu Gothic Medium" panose="020B0400000000000000" pitchFamily="34" charset="-128"/>
              </a:rPr>
              <a:t>➌</a:t>
            </a:r>
            <a:r>
              <a:rPr lang="ja-JP" altLang="ja-JP">
                <a:latin typeface="Yu Gothic Medium" panose="020B0400000000000000" pitchFamily="34" charset="-128"/>
                <a:ea typeface="Yu Gothic Medium" panose="020B0400000000000000" pitchFamily="34" charset="-128"/>
              </a:rPr>
              <a:t> 子どもの権利を基盤に、意見表明と意思の尊重</a:t>
            </a:r>
            <a:r>
              <a:rPr lang="ja-JP" altLang="en-US">
                <a:latin typeface="Yu Gothic Medium" panose="020B0400000000000000" pitchFamily="34" charset="-128"/>
                <a:ea typeface="Yu Gothic Medium" panose="020B0400000000000000" pitchFamily="34" charset="-128"/>
              </a:rPr>
              <a:t>に留意する</a:t>
            </a:r>
            <a:endParaRPr lang="en-US" altLang="ja-JP" sz="1400" dirty="0">
              <a:solidFill>
                <a:schemeClr val="bg1"/>
              </a:solidFill>
              <a:latin typeface="Yu Gothic Medium" panose="020B0400000000000000" pitchFamily="34" charset="-128"/>
              <a:ea typeface="Yu Gothic Medium" panose="020B0400000000000000" pitchFamily="34" charset="-128"/>
            </a:endParaRPr>
          </a:p>
          <a:p>
            <a:pPr>
              <a:lnSpc>
                <a:spcPct val="150000"/>
              </a:lnSpc>
            </a:pPr>
            <a:endParaRPr lang="en-US" altLang="ja-JP" sz="500" dirty="0">
              <a:solidFill>
                <a:schemeClr val="bg1"/>
              </a:solidFill>
              <a:latin typeface="Yu Gothic Medium" panose="020B0400000000000000" pitchFamily="34" charset="-128"/>
              <a:ea typeface="Yu Gothic Medium" panose="020B0400000000000000" pitchFamily="34" charset="-128"/>
            </a:endParaRPr>
          </a:p>
          <a:p>
            <a:pPr>
              <a:lnSpc>
                <a:spcPct val="150000"/>
              </a:lnSpc>
            </a:pPr>
            <a:r>
              <a:rPr lang="ja-JP" altLang="ja-JP" sz="1400">
                <a:solidFill>
                  <a:schemeClr val="bg1"/>
                </a:solidFill>
                <a:latin typeface="Yu Gothic Medium" panose="020B0400000000000000" pitchFamily="34" charset="-128"/>
                <a:ea typeface="Yu Gothic Medium" panose="020B0400000000000000" pitchFamily="34" charset="-128"/>
              </a:rPr>
              <a:t>本演習は、会議進行技術の習得を目的とするものではありません。</a:t>
            </a:r>
          </a:p>
          <a:p>
            <a:pPr>
              <a:lnSpc>
                <a:spcPct val="150000"/>
              </a:lnSpc>
            </a:pPr>
            <a:r>
              <a:rPr lang="ja-JP" altLang="ja-JP" sz="1400">
                <a:solidFill>
                  <a:schemeClr val="bg1"/>
                </a:solidFill>
                <a:latin typeface="Yu Gothic Medium" panose="020B0400000000000000" pitchFamily="34" charset="-128"/>
                <a:ea typeface="Yu Gothic Medium" panose="020B0400000000000000" pitchFamily="34" charset="-128"/>
              </a:rPr>
              <a:t>振り返り用シートを用いて、役割分担、情報共有、子ども・家族の意向の反映などを確認します。</a:t>
            </a:r>
          </a:p>
        </p:txBody>
      </p:sp>
      <p:sp>
        <p:nvSpPr>
          <p:cNvPr id="2" name="タイトル 1">
            <a:extLst>
              <a:ext uri="{FF2B5EF4-FFF2-40B4-BE49-F238E27FC236}">
                <a16:creationId xmlns:a16="http://schemas.microsoft.com/office/drawing/2014/main" id="{991CCA4B-67DD-DFB3-7F29-61FEF77B1F1D}"/>
              </a:ext>
            </a:extLst>
          </p:cNvPr>
          <p:cNvSpPr>
            <a:spLocks noGrp="1"/>
          </p:cNvSpPr>
          <p:nvPr>
            <p:ph type="title"/>
          </p:nvPr>
        </p:nvSpPr>
        <p:spPr/>
        <p:txBody>
          <a:bodyPr/>
          <a:lstStyle/>
          <a:p>
            <a:r>
              <a:rPr lang="ja-JP" altLang="en-US">
                <a:solidFill>
                  <a:schemeClr val="tx1"/>
                </a:solidFill>
              </a:rPr>
              <a:t>演習２の内容とポイント</a:t>
            </a:r>
            <a:r>
              <a:rPr lang="en-US" altLang="ja-JP" dirty="0">
                <a:solidFill>
                  <a:schemeClr val="tx1"/>
                </a:solidFill>
              </a:rPr>
              <a:t>①</a:t>
            </a:r>
            <a:endParaRPr lang="ja-JP" altLang="en-US">
              <a:solidFill>
                <a:schemeClr val="tx1"/>
              </a:solidFill>
            </a:endParaRPr>
          </a:p>
        </p:txBody>
      </p:sp>
      <p:sp>
        <p:nvSpPr>
          <p:cNvPr id="4" name="正方形/長方形 3">
            <a:extLst>
              <a:ext uri="{FF2B5EF4-FFF2-40B4-BE49-F238E27FC236}">
                <a16:creationId xmlns:a16="http://schemas.microsoft.com/office/drawing/2014/main" id="{F5A03E91-C039-6267-A715-44A523506EF5}"/>
              </a:ext>
            </a:extLst>
          </p:cNvPr>
          <p:cNvSpPr/>
          <p:nvPr/>
        </p:nvSpPr>
        <p:spPr>
          <a:xfrm>
            <a:off x="5292080" y="80634"/>
            <a:ext cx="352839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600" b="1">
                <a:solidFill>
                  <a:prstClr val="white"/>
                </a:solidFill>
                <a:latin typeface="Yu Gothic Medium" panose="020B0400000000000000" pitchFamily="34" charset="-128"/>
                <a:ea typeface="Yu Gothic Medium" panose="020B0400000000000000" pitchFamily="34" charset="-128"/>
              </a:rPr>
              <a:t>都道府県研修スタッフ用スライド</a:t>
            </a:r>
            <a:endParaRPr kumimoji="0" lang="en-US" altLang="ja-JP" sz="1600" b="1" dirty="0">
              <a:solidFill>
                <a:prstClr val="white"/>
              </a:solidFill>
              <a:latin typeface="Yu Gothic Medium" panose="020B0400000000000000" pitchFamily="34" charset="-128"/>
              <a:ea typeface="Yu Gothic Medium" panose="020B0400000000000000" pitchFamily="34" charset="-128"/>
            </a:endParaRPr>
          </a:p>
        </p:txBody>
      </p:sp>
      <p:sp>
        <p:nvSpPr>
          <p:cNvPr id="7" name="正方形/長方形 6">
            <a:extLst>
              <a:ext uri="{FF2B5EF4-FFF2-40B4-BE49-F238E27FC236}">
                <a16:creationId xmlns:a16="http://schemas.microsoft.com/office/drawing/2014/main" id="{9F44419C-4100-0130-1C5E-37B111A187EB}"/>
              </a:ext>
            </a:extLst>
          </p:cNvPr>
          <p:cNvSpPr/>
          <p:nvPr/>
        </p:nvSpPr>
        <p:spPr>
          <a:xfrm>
            <a:off x="498576" y="584679"/>
            <a:ext cx="8208912" cy="25649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ja-JP" altLang="en-US" sz="1600">
                <a:solidFill>
                  <a:schemeClr val="tx1"/>
                </a:solidFill>
                <a:latin typeface="Yu Gothic Medium" panose="020B0400000000000000" pitchFamily="34" charset="-128"/>
                <a:ea typeface="Yu Gothic Medium" panose="020B0400000000000000" pitchFamily="34" charset="-128"/>
              </a:rPr>
              <a:t>講義</a:t>
            </a:r>
            <a:r>
              <a:rPr lang="en-US" altLang="ja-JP" sz="1600" dirty="0">
                <a:solidFill>
                  <a:schemeClr val="tx1"/>
                </a:solidFill>
                <a:latin typeface="Yu Gothic Medium" panose="020B0400000000000000" pitchFamily="34" charset="-128"/>
                <a:ea typeface="Yu Gothic Medium" panose="020B0400000000000000" pitchFamily="34" charset="-128"/>
              </a:rPr>
              <a:t>『</a:t>
            </a:r>
            <a:r>
              <a:rPr lang="ja-JP" altLang="en-US" sz="1600">
                <a:solidFill>
                  <a:schemeClr val="tx1"/>
                </a:solidFill>
                <a:latin typeface="Yu Gothic Medium" panose="020B0400000000000000" pitchFamily="34" charset="-128"/>
                <a:ea typeface="Yu Gothic Medium" panose="020B0400000000000000" pitchFamily="34" charset="-128"/>
              </a:rPr>
              <a:t>児童期における相談支援の目指す方向性</a:t>
            </a:r>
            <a:r>
              <a:rPr lang="en-US" altLang="ja-JP" sz="1600" dirty="0">
                <a:solidFill>
                  <a:schemeClr val="tx1"/>
                </a:solidFill>
                <a:latin typeface="Yu Gothic Medium" panose="020B0400000000000000" pitchFamily="34" charset="-128"/>
                <a:ea typeface="Yu Gothic Medium" panose="020B0400000000000000" pitchFamily="34" charset="-128"/>
              </a:rPr>
              <a:t>』</a:t>
            </a:r>
            <a:r>
              <a:rPr lang="ja-JP" altLang="en-US" sz="1600">
                <a:solidFill>
                  <a:schemeClr val="tx1"/>
                </a:solidFill>
                <a:latin typeface="Yu Gothic Medium" panose="020B0400000000000000" pitchFamily="34" charset="-128"/>
                <a:ea typeface="Yu Gothic Medium" panose="020B0400000000000000" pitchFamily="34" charset="-128"/>
              </a:rPr>
              <a:t>での学習を踏まえ、以下のとおり実施</a:t>
            </a:r>
            <a:endParaRPr lang="en-US" altLang="ja-JP" sz="1600" dirty="0">
              <a:solidFill>
                <a:schemeClr val="tx1"/>
              </a:solidFill>
              <a:latin typeface="Yu Gothic Medium" panose="020B0400000000000000" pitchFamily="34" charset="-128"/>
              <a:ea typeface="Yu Gothic Medium" panose="020B0400000000000000" pitchFamily="34" charset="-128"/>
            </a:endParaRPr>
          </a:p>
          <a:p>
            <a:pPr>
              <a:lnSpc>
                <a:spcPct val="150000"/>
              </a:lnSpc>
            </a:pPr>
            <a:r>
              <a:rPr lang="en-US" altLang="ja-JP" sz="1600" dirty="0">
                <a:solidFill>
                  <a:schemeClr val="accent5">
                    <a:lumMod val="75000"/>
                  </a:schemeClr>
                </a:solidFill>
                <a:latin typeface="Yu Gothic Medium" panose="020B0400000000000000" pitchFamily="34" charset="-128"/>
                <a:ea typeface="Yu Gothic Medium" panose="020B0400000000000000" pitchFamily="34" charset="-128"/>
              </a:rPr>
              <a:t>STEP</a:t>
            </a:r>
            <a:r>
              <a:rPr lang="ja-JP" altLang="en-US" sz="2000">
                <a:solidFill>
                  <a:schemeClr val="accent5">
                    <a:lumMod val="75000"/>
                  </a:schemeClr>
                </a:solidFill>
                <a:latin typeface="Yu Gothic Medium" panose="020B0400000000000000" pitchFamily="34" charset="-128"/>
                <a:ea typeface="Yu Gothic Medium" panose="020B0400000000000000" pitchFamily="34" charset="-128"/>
              </a:rPr>
              <a:t>１</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　具体的な連携・協働の場面としてサービス担当者会議を想定</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pPr>
            <a:r>
              <a:rPr lang="en-US" altLang="ja-JP" sz="1600" dirty="0">
                <a:solidFill>
                  <a:schemeClr val="accent5">
                    <a:lumMod val="75000"/>
                  </a:schemeClr>
                </a:solidFill>
                <a:latin typeface="Yu Gothic Medium" panose="020B0400000000000000" pitchFamily="34" charset="-128"/>
                <a:ea typeface="Yu Gothic Medium" panose="020B0400000000000000" pitchFamily="34" charset="-128"/>
              </a:rPr>
              <a:t>STEP</a:t>
            </a:r>
            <a:r>
              <a:rPr lang="ja-JP" altLang="en-US" sz="2000">
                <a:solidFill>
                  <a:schemeClr val="accent5">
                    <a:lumMod val="75000"/>
                  </a:schemeClr>
                </a:solidFill>
                <a:latin typeface="Yu Gothic Medium" panose="020B0400000000000000" pitchFamily="34" charset="-128"/>
                <a:ea typeface="Yu Gothic Medium" panose="020B0400000000000000" pitchFamily="34" charset="-128"/>
              </a:rPr>
              <a:t>２　</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事例の追加情報の提供（状況設定２）</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pPr>
            <a:r>
              <a:rPr lang="en-US" altLang="ja-JP" sz="1600" dirty="0">
                <a:solidFill>
                  <a:schemeClr val="accent5">
                    <a:lumMod val="75000"/>
                  </a:schemeClr>
                </a:solidFill>
                <a:latin typeface="Yu Gothic Medium" panose="020B0400000000000000" pitchFamily="34" charset="-128"/>
                <a:ea typeface="Yu Gothic Medium" panose="020B0400000000000000" pitchFamily="34" charset="-128"/>
              </a:rPr>
              <a:t>STEP</a:t>
            </a:r>
            <a:r>
              <a:rPr lang="ja-JP" altLang="en-US" sz="2000">
                <a:solidFill>
                  <a:schemeClr val="accent5">
                    <a:lumMod val="75000"/>
                  </a:schemeClr>
                </a:solidFill>
                <a:latin typeface="Yu Gothic Medium" panose="020B0400000000000000" pitchFamily="34" charset="-128"/>
                <a:ea typeface="Yu Gothic Medium" panose="020B0400000000000000" pitchFamily="34" charset="-128"/>
              </a:rPr>
              <a:t>３　</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模擬サービス担当者会議を実施</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pPr>
            <a:r>
              <a:rPr lang="en-US" altLang="ja-JP" sz="1600" dirty="0">
                <a:solidFill>
                  <a:schemeClr val="accent5">
                    <a:lumMod val="75000"/>
                  </a:schemeClr>
                </a:solidFill>
                <a:latin typeface="Yu Gothic Medium" panose="020B0400000000000000" pitchFamily="34" charset="-128"/>
                <a:ea typeface="Yu Gothic Medium" panose="020B0400000000000000" pitchFamily="34" charset="-128"/>
              </a:rPr>
              <a:t>STEP</a:t>
            </a:r>
            <a:r>
              <a:rPr lang="ja-JP" altLang="en-US" sz="2000">
                <a:solidFill>
                  <a:schemeClr val="accent5">
                    <a:lumMod val="75000"/>
                  </a:schemeClr>
                </a:solidFill>
                <a:latin typeface="Yu Gothic Medium" panose="020B0400000000000000" pitchFamily="34" charset="-128"/>
                <a:ea typeface="Yu Gothic Medium" panose="020B0400000000000000" pitchFamily="34" charset="-128"/>
              </a:rPr>
              <a:t>４</a:t>
            </a:r>
            <a:r>
              <a:rPr lang="ja-JP" altLang="en-US" sz="2000"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振り返り</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96521218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82E8F-E70C-02CA-47FB-8DF510B739DE}"/>
            </a:ext>
          </a:extLst>
        </p:cNvPr>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F14E919D-B76B-4CDC-DC9A-274352847195}"/>
              </a:ext>
            </a:extLst>
          </p:cNvPr>
          <p:cNvSpPr/>
          <p:nvPr/>
        </p:nvSpPr>
        <p:spPr>
          <a:xfrm>
            <a:off x="296851" y="3138196"/>
            <a:ext cx="8307597" cy="2520280"/>
          </a:xfrm>
          <a:prstGeom prst="rect">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endParaRPr>
          </a:p>
        </p:txBody>
      </p:sp>
      <p:sp>
        <p:nvSpPr>
          <p:cNvPr id="22" name="正方形/長方形 21">
            <a:extLst>
              <a:ext uri="{FF2B5EF4-FFF2-40B4-BE49-F238E27FC236}">
                <a16:creationId xmlns:a16="http://schemas.microsoft.com/office/drawing/2014/main" id="{2DA6D464-4186-B732-D0BD-5C35ECC8EBAB}"/>
              </a:ext>
            </a:extLst>
          </p:cNvPr>
          <p:cNvSpPr/>
          <p:nvPr/>
        </p:nvSpPr>
        <p:spPr>
          <a:xfrm>
            <a:off x="296851" y="545908"/>
            <a:ext cx="8307597" cy="2520280"/>
          </a:xfrm>
          <a:prstGeom prst="rect">
            <a:avLst/>
          </a:prstGeom>
          <a:solidFill>
            <a:schemeClr val="accent5">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endParaRPr>
          </a:p>
        </p:txBody>
      </p:sp>
      <p:sp>
        <p:nvSpPr>
          <p:cNvPr id="3" name="正方形/長方形 15">
            <a:extLst>
              <a:ext uri="{FF2B5EF4-FFF2-40B4-BE49-F238E27FC236}">
                <a16:creationId xmlns:a16="http://schemas.microsoft.com/office/drawing/2014/main" id="{591014C0-1133-D7AE-8F8C-6EE3F90A89EE}"/>
              </a:ext>
            </a:extLst>
          </p:cNvPr>
          <p:cNvSpPr>
            <a:spLocks noChangeArrowheads="1"/>
          </p:cNvSpPr>
          <p:nvPr/>
        </p:nvSpPr>
        <p:spPr bwMode="auto">
          <a:xfrm>
            <a:off x="323528" y="153770"/>
            <a:ext cx="7992888" cy="332643"/>
          </a:xfrm>
          <a:prstGeom prst="rect">
            <a:avLst/>
          </a:prstGeom>
          <a:noFill/>
          <a:ln w="9525" algn="ctr">
            <a:noFill/>
            <a:round/>
            <a:headEnd/>
            <a:tailEnd/>
          </a:ln>
        </p:spPr>
        <p:txBody>
          <a:bodyPr lIns="33973" tIns="6793" rIns="33973" bIns="6793"/>
          <a:lstStyle/>
          <a:p>
            <a:pPr marL="109907" marR="0" lvl="0" indent="-109907" algn="l" defTabSz="805982"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相談支援事業者（障害児相談支援）と障害福祉サービス事業者との関係</a:t>
            </a:r>
            <a:endParaRPr kumimoji="1" lang="ja-JP" altLang="en-US" sz="1600" b="0" i="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mn-cs"/>
            </a:endParaRPr>
          </a:p>
        </p:txBody>
      </p:sp>
      <p:sp>
        <p:nvSpPr>
          <p:cNvPr id="4" name="正方形/長方形 3">
            <a:extLst>
              <a:ext uri="{FF2B5EF4-FFF2-40B4-BE49-F238E27FC236}">
                <a16:creationId xmlns:a16="http://schemas.microsoft.com/office/drawing/2014/main" id="{5A3F22C3-D7D7-8967-377C-DF4033A387A4}"/>
              </a:ext>
            </a:extLst>
          </p:cNvPr>
          <p:cNvSpPr/>
          <p:nvPr/>
        </p:nvSpPr>
        <p:spPr>
          <a:xfrm>
            <a:off x="323529" y="689924"/>
            <a:ext cx="432047" cy="223224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相談支援事業者</a:t>
            </a:r>
          </a:p>
        </p:txBody>
      </p:sp>
      <p:sp>
        <p:nvSpPr>
          <p:cNvPr id="5" name="正方形/長方形 4">
            <a:extLst>
              <a:ext uri="{FF2B5EF4-FFF2-40B4-BE49-F238E27FC236}">
                <a16:creationId xmlns:a16="http://schemas.microsoft.com/office/drawing/2014/main" id="{69401748-D48B-9BDE-CD9E-3201CBDACCCF}"/>
              </a:ext>
            </a:extLst>
          </p:cNvPr>
          <p:cNvSpPr/>
          <p:nvPr/>
        </p:nvSpPr>
        <p:spPr>
          <a:xfrm>
            <a:off x="323528" y="3282212"/>
            <a:ext cx="432047" cy="223224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サ</a:t>
            </a:r>
            <a:r>
              <a:rPr kumimoji="1" lang="ja-JP" altLang="en-US" sz="11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a:t>
            </a:r>
            <a:r>
              <a:rPr kumimoji="1" lang="ja-JP" altLang="en-US" sz="16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ビス事業者</a:t>
            </a:r>
          </a:p>
        </p:txBody>
      </p:sp>
      <p:sp>
        <p:nvSpPr>
          <p:cNvPr id="6" name="正方形/長方形 5">
            <a:extLst>
              <a:ext uri="{FF2B5EF4-FFF2-40B4-BE49-F238E27FC236}">
                <a16:creationId xmlns:a16="http://schemas.microsoft.com/office/drawing/2014/main" id="{4730D1E3-4B66-55E8-D306-80B3B6927AC1}"/>
              </a:ext>
            </a:extLst>
          </p:cNvPr>
          <p:cNvSpPr/>
          <p:nvPr/>
        </p:nvSpPr>
        <p:spPr>
          <a:xfrm>
            <a:off x="806908" y="684348"/>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アセスメント</a:t>
            </a:r>
          </a:p>
        </p:txBody>
      </p:sp>
      <p:sp>
        <p:nvSpPr>
          <p:cNvPr id="7" name="正方形/長方形 6">
            <a:extLst>
              <a:ext uri="{FF2B5EF4-FFF2-40B4-BE49-F238E27FC236}">
                <a16:creationId xmlns:a16="http://schemas.microsoft.com/office/drawing/2014/main" id="{B6680739-D466-4EC7-D705-105ABF914907}"/>
              </a:ext>
            </a:extLst>
          </p:cNvPr>
          <p:cNvSpPr/>
          <p:nvPr/>
        </p:nvSpPr>
        <p:spPr>
          <a:xfrm>
            <a:off x="1442803" y="689924"/>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障害児支援利用計画案</a:t>
            </a:r>
          </a:p>
        </p:txBody>
      </p:sp>
      <p:sp>
        <p:nvSpPr>
          <p:cNvPr id="8" name="正方形/長方形 7">
            <a:extLst>
              <a:ext uri="{FF2B5EF4-FFF2-40B4-BE49-F238E27FC236}">
                <a16:creationId xmlns:a16="http://schemas.microsoft.com/office/drawing/2014/main" id="{4DC07DD6-B95C-E725-6E22-5EB61F23821F}"/>
              </a:ext>
            </a:extLst>
          </p:cNvPr>
          <p:cNvSpPr/>
          <p:nvPr/>
        </p:nvSpPr>
        <p:spPr>
          <a:xfrm>
            <a:off x="1979712" y="1914060"/>
            <a:ext cx="432047" cy="2232248"/>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rPr>
              <a:t>支給決定</a:t>
            </a:r>
            <a:endParaRPr kumimoji="1" lang="en-US" altLang="ja-JP" sz="1600" b="0" i="0" u="none" strike="noStrike" kern="1200" cap="none" spc="0" normalizeH="0" baseline="0" noProof="0" dirty="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endParaRPr>
          </a:p>
        </p:txBody>
      </p:sp>
      <p:sp>
        <p:nvSpPr>
          <p:cNvPr id="10" name="正方形/長方形 9">
            <a:extLst>
              <a:ext uri="{FF2B5EF4-FFF2-40B4-BE49-F238E27FC236}">
                <a16:creationId xmlns:a16="http://schemas.microsoft.com/office/drawing/2014/main" id="{DAA0AFBD-83DF-68B5-2E7F-3C5813476210}"/>
              </a:ext>
            </a:extLst>
          </p:cNvPr>
          <p:cNvSpPr/>
          <p:nvPr/>
        </p:nvSpPr>
        <p:spPr>
          <a:xfrm>
            <a:off x="2484467" y="1914060"/>
            <a:ext cx="432047" cy="2232248"/>
          </a:xfrm>
          <a:prstGeom prst="rect">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サ</a:t>
            </a:r>
            <a:r>
              <a:rPr kumimoji="1" lang="ja-JP" altLang="en-US" sz="11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a:t>
            </a: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ビス担当者会議</a:t>
            </a:r>
          </a:p>
        </p:txBody>
      </p:sp>
      <p:sp>
        <p:nvSpPr>
          <p:cNvPr id="11" name="正方形/長方形 10">
            <a:extLst>
              <a:ext uri="{FF2B5EF4-FFF2-40B4-BE49-F238E27FC236}">
                <a16:creationId xmlns:a16="http://schemas.microsoft.com/office/drawing/2014/main" id="{CE7805FF-74F6-2417-50D3-C76577812552}"/>
              </a:ext>
            </a:extLst>
          </p:cNvPr>
          <p:cNvSpPr/>
          <p:nvPr/>
        </p:nvSpPr>
        <p:spPr>
          <a:xfrm>
            <a:off x="3494836" y="3282212"/>
            <a:ext cx="432047" cy="2232248"/>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rPr>
              <a:t>利用契約　利用開始</a:t>
            </a:r>
          </a:p>
        </p:txBody>
      </p:sp>
      <p:sp>
        <p:nvSpPr>
          <p:cNvPr id="12" name="正方形/長方形 11">
            <a:extLst>
              <a:ext uri="{FF2B5EF4-FFF2-40B4-BE49-F238E27FC236}">
                <a16:creationId xmlns:a16="http://schemas.microsoft.com/office/drawing/2014/main" id="{9D426C51-82EB-5BC9-DD0D-8B0BBB4905BE}"/>
              </a:ext>
            </a:extLst>
          </p:cNvPr>
          <p:cNvSpPr/>
          <p:nvPr/>
        </p:nvSpPr>
        <p:spPr>
          <a:xfrm>
            <a:off x="4139956"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アセスメント</a:t>
            </a:r>
          </a:p>
        </p:txBody>
      </p:sp>
      <p:sp>
        <p:nvSpPr>
          <p:cNvPr id="14" name="正方形/長方形 13">
            <a:extLst>
              <a:ext uri="{FF2B5EF4-FFF2-40B4-BE49-F238E27FC236}">
                <a16:creationId xmlns:a16="http://schemas.microsoft.com/office/drawing/2014/main" id="{458E5580-2722-3FC9-C458-CC55648D0B3E}"/>
              </a:ext>
            </a:extLst>
          </p:cNvPr>
          <p:cNvSpPr/>
          <p:nvPr/>
        </p:nvSpPr>
        <p:spPr>
          <a:xfrm>
            <a:off x="4785076"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個別支援計画案</a:t>
            </a:r>
          </a:p>
        </p:txBody>
      </p:sp>
      <p:sp>
        <p:nvSpPr>
          <p:cNvPr id="15" name="正方形/長方形 14">
            <a:extLst>
              <a:ext uri="{FF2B5EF4-FFF2-40B4-BE49-F238E27FC236}">
                <a16:creationId xmlns:a16="http://schemas.microsoft.com/office/drawing/2014/main" id="{03EC992C-85EF-4040-03E0-AF3E7A076380}"/>
              </a:ext>
            </a:extLst>
          </p:cNvPr>
          <p:cNvSpPr/>
          <p:nvPr/>
        </p:nvSpPr>
        <p:spPr>
          <a:xfrm>
            <a:off x="5430196" y="3282212"/>
            <a:ext cx="432047" cy="2232248"/>
          </a:xfrm>
          <a:prstGeom prst="rect">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個別支援会議</a:t>
            </a:r>
          </a:p>
        </p:txBody>
      </p:sp>
      <p:sp>
        <p:nvSpPr>
          <p:cNvPr id="16" name="正方形/長方形 15">
            <a:extLst>
              <a:ext uri="{FF2B5EF4-FFF2-40B4-BE49-F238E27FC236}">
                <a16:creationId xmlns:a16="http://schemas.microsoft.com/office/drawing/2014/main" id="{C9EF74D3-530D-6E0F-AD7D-4BCC722D722B}"/>
              </a:ext>
            </a:extLst>
          </p:cNvPr>
          <p:cNvSpPr/>
          <p:nvPr/>
        </p:nvSpPr>
        <p:spPr>
          <a:xfrm>
            <a:off x="6064413"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個別支援計画による実施</a:t>
            </a:r>
          </a:p>
        </p:txBody>
      </p:sp>
      <p:sp>
        <p:nvSpPr>
          <p:cNvPr id="17" name="正方形/長方形 16">
            <a:extLst>
              <a:ext uri="{FF2B5EF4-FFF2-40B4-BE49-F238E27FC236}">
                <a16:creationId xmlns:a16="http://schemas.microsoft.com/office/drawing/2014/main" id="{3F7A22C1-D070-5745-015F-61E79F38E4CD}"/>
              </a:ext>
            </a:extLst>
          </p:cNvPr>
          <p:cNvSpPr/>
          <p:nvPr/>
        </p:nvSpPr>
        <p:spPr>
          <a:xfrm>
            <a:off x="6714116" y="3266868"/>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モニタリング</a:t>
            </a:r>
          </a:p>
        </p:txBody>
      </p:sp>
      <p:sp>
        <p:nvSpPr>
          <p:cNvPr id="19" name="正方形/長方形 18">
            <a:extLst>
              <a:ext uri="{FF2B5EF4-FFF2-40B4-BE49-F238E27FC236}">
                <a16:creationId xmlns:a16="http://schemas.microsoft.com/office/drawing/2014/main" id="{154F6296-A270-2DD1-E0FF-F3CA1168E54D}"/>
              </a:ext>
            </a:extLst>
          </p:cNvPr>
          <p:cNvSpPr/>
          <p:nvPr/>
        </p:nvSpPr>
        <p:spPr>
          <a:xfrm>
            <a:off x="7349655" y="1914060"/>
            <a:ext cx="432047" cy="2232248"/>
          </a:xfrm>
          <a:prstGeom prst="rect">
            <a:avLst/>
          </a:prstGeom>
          <a:pattFill prst="pct80">
            <a:fgClr>
              <a:schemeClr val="tx1">
                <a:lumMod val="50000"/>
                <a:lumOff val="50000"/>
              </a:schemeClr>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サ</a:t>
            </a:r>
            <a:r>
              <a:rPr kumimoji="1" lang="ja-JP" altLang="en-US" sz="11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a:t>
            </a: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ビス担当者会議</a:t>
            </a:r>
          </a:p>
        </p:txBody>
      </p:sp>
      <p:sp>
        <p:nvSpPr>
          <p:cNvPr id="20" name="正方形/長方形 19">
            <a:extLst>
              <a:ext uri="{FF2B5EF4-FFF2-40B4-BE49-F238E27FC236}">
                <a16:creationId xmlns:a16="http://schemas.microsoft.com/office/drawing/2014/main" id="{B2293577-3E97-7DB8-A1F2-77179E9851C1}"/>
              </a:ext>
            </a:extLst>
          </p:cNvPr>
          <p:cNvSpPr/>
          <p:nvPr/>
        </p:nvSpPr>
        <p:spPr>
          <a:xfrm>
            <a:off x="7988920" y="691348"/>
            <a:ext cx="432047" cy="2232248"/>
          </a:xfrm>
          <a:prstGeom prst="rect">
            <a:avLst/>
          </a:prstGeom>
          <a:pattFill prst="pct75">
            <a:fgClr>
              <a:schemeClr val="accent5"/>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サ</a:t>
            </a:r>
            <a:r>
              <a:rPr kumimoji="1" lang="ja-JP" altLang="en-US" sz="10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a:t>
            </a:r>
            <a:r>
              <a:rPr kumimoji="1" lang="ja-JP" altLang="en-US" sz="12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ビス等利用計画案の変更</a:t>
            </a:r>
          </a:p>
        </p:txBody>
      </p:sp>
      <p:sp>
        <p:nvSpPr>
          <p:cNvPr id="21" name="正方形/長方形 20">
            <a:extLst>
              <a:ext uri="{FF2B5EF4-FFF2-40B4-BE49-F238E27FC236}">
                <a16:creationId xmlns:a16="http://schemas.microsoft.com/office/drawing/2014/main" id="{90246BE3-BA66-89FB-D6A2-D88EB5929DB1}"/>
              </a:ext>
            </a:extLst>
          </p:cNvPr>
          <p:cNvSpPr/>
          <p:nvPr/>
        </p:nvSpPr>
        <p:spPr>
          <a:xfrm>
            <a:off x="8000681" y="3282212"/>
            <a:ext cx="432047" cy="2232248"/>
          </a:xfrm>
          <a:prstGeom prst="rect">
            <a:avLst/>
          </a:prstGeom>
          <a:pattFill prst="pct75">
            <a:fgClr>
              <a:schemeClr val="accent6"/>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個別支援計画の変更</a:t>
            </a:r>
          </a:p>
        </p:txBody>
      </p:sp>
      <p:sp>
        <p:nvSpPr>
          <p:cNvPr id="24" name="正方形/長方形 23">
            <a:extLst>
              <a:ext uri="{FF2B5EF4-FFF2-40B4-BE49-F238E27FC236}">
                <a16:creationId xmlns:a16="http://schemas.microsoft.com/office/drawing/2014/main" id="{15AB295E-05CB-CA70-63FC-D13AE401D349}"/>
              </a:ext>
            </a:extLst>
          </p:cNvPr>
          <p:cNvSpPr/>
          <p:nvPr/>
        </p:nvSpPr>
        <p:spPr>
          <a:xfrm>
            <a:off x="6714115" y="708716"/>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モニタリング</a:t>
            </a:r>
          </a:p>
        </p:txBody>
      </p:sp>
      <p:sp>
        <p:nvSpPr>
          <p:cNvPr id="25" name="正方形/長方形 24">
            <a:extLst>
              <a:ext uri="{FF2B5EF4-FFF2-40B4-BE49-F238E27FC236}">
                <a16:creationId xmlns:a16="http://schemas.microsoft.com/office/drawing/2014/main" id="{74F72D12-2CCB-E924-6CC6-79CC0389CE5A}"/>
              </a:ext>
            </a:extLst>
          </p:cNvPr>
          <p:cNvSpPr/>
          <p:nvPr/>
        </p:nvSpPr>
        <p:spPr>
          <a:xfrm>
            <a:off x="3018966" y="694156"/>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障害児支援利用計画作成</a:t>
            </a:r>
          </a:p>
        </p:txBody>
      </p:sp>
      <p:sp>
        <p:nvSpPr>
          <p:cNvPr id="30" name="屈折矢印 29">
            <a:extLst>
              <a:ext uri="{FF2B5EF4-FFF2-40B4-BE49-F238E27FC236}">
                <a16:creationId xmlns:a16="http://schemas.microsoft.com/office/drawing/2014/main" id="{E990B023-1454-241B-1D16-C7A495D86286}"/>
              </a:ext>
            </a:extLst>
          </p:cNvPr>
          <p:cNvSpPr/>
          <p:nvPr/>
        </p:nvSpPr>
        <p:spPr>
          <a:xfrm rot="5400000">
            <a:off x="2573817" y="3545492"/>
            <a:ext cx="1528151" cy="270360"/>
          </a:xfrm>
          <a:prstGeom prst="bentUp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ja-JP" altLang="en-US" sz="1600" b="0" i="0" u="none" strike="noStrike" kern="1200" cap="none" spc="0" normalizeH="0" baseline="0" noProof="0" dirty="0">
              <a:ln>
                <a:noFill/>
              </a:ln>
              <a:solidFill>
                <a:prstClr val="white"/>
              </a:solidFill>
              <a:effectLst/>
              <a:uLnTx/>
              <a:uFillTx/>
              <a:latin typeface="Yu Gothic Medium" panose="020B0400000000000000" pitchFamily="34" charset="-128"/>
              <a:ea typeface="Yu Gothic Medium" panose="020B0400000000000000" pitchFamily="34" charset="-128"/>
              <a:cs typeface="+mn-cs"/>
            </a:endParaRPr>
          </a:p>
        </p:txBody>
      </p:sp>
      <p:sp>
        <p:nvSpPr>
          <p:cNvPr id="36" name="正方形/長方形 35">
            <a:extLst>
              <a:ext uri="{FF2B5EF4-FFF2-40B4-BE49-F238E27FC236}">
                <a16:creationId xmlns:a16="http://schemas.microsoft.com/office/drawing/2014/main" id="{7E58C718-F47D-87B9-0B25-6657D9DC12B1}"/>
              </a:ext>
            </a:extLst>
          </p:cNvPr>
          <p:cNvSpPr/>
          <p:nvPr/>
        </p:nvSpPr>
        <p:spPr>
          <a:xfrm>
            <a:off x="7238397" y="573272"/>
            <a:ext cx="1294043" cy="5043737"/>
          </a:xfrm>
          <a:prstGeom prst="rect">
            <a:avLst/>
          </a:prstGeom>
          <a:noFill/>
          <a:ln w="19050">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endParaRPr>
          </a:p>
        </p:txBody>
      </p:sp>
      <p:sp>
        <p:nvSpPr>
          <p:cNvPr id="37" name="正方形/長方形 15">
            <a:extLst>
              <a:ext uri="{FF2B5EF4-FFF2-40B4-BE49-F238E27FC236}">
                <a16:creationId xmlns:a16="http://schemas.microsoft.com/office/drawing/2014/main" id="{2B462C10-4E56-1560-D1E0-6E11C00725F5}"/>
              </a:ext>
            </a:extLst>
          </p:cNvPr>
          <p:cNvSpPr>
            <a:spLocks noChangeArrowheads="1"/>
          </p:cNvSpPr>
          <p:nvPr/>
        </p:nvSpPr>
        <p:spPr bwMode="auto">
          <a:xfrm>
            <a:off x="7026024" y="5658476"/>
            <a:ext cx="1691681" cy="216025"/>
          </a:xfrm>
          <a:prstGeom prst="rect">
            <a:avLst/>
          </a:prstGeom>
          <a:noFill/>
          <a:ln w="9525" algn="ctr">
            <a:noFill/>
            <a:round/>
            <a:headEnd/>
            <a:tailEnd/>
          </a:ln>
        </p:spPr>
        <p:txBody>
          <a:bodyPr lIns="33973" tIns="6793" rIns="33973" bIns="6793"/>
          <a:lstStyle/>
          <a:p>
            <a:pPr marL="109907" marR="0" lvl="0" indent="-109907" algn="ctr" defTabSz="805982"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Yu Gothic Medium" panose="020B0400000000000000" pitchFamily="34" charset="-128"/>
                <a:ea typeface="Yu Gothic Medium" panose="020B0400000000000000" pitchFamily="34" charset="-128"/>
                <a:cs typeface="+mn-cs"/>
              </a:rPr>
              <a:t>必要に応じて実施</a:t>
            </a:r>
            <a:endParaRPr kumimoji="1" lang="ja-JP" altLang="en-US" sz="1050" b="0" i="0" u="none" strike="noStrike" kern="1200" cap="none" spc="0" normalizeH="0" baseline="0" noProof="0" dirty="0">
              <a:ln>
                <a:noFill/>
              </a:ln>
              <a:solidFill>
                <a:srgbClr val="000000"/>
              </a:solidFill>
              <a:effectLst/>
              <a:uLnTx/>
              <a:uFillTx/>
              <a:latin typeface="Yu Gothic Medium" panose="020B0400000000000000" pitchFamily="34" charset="-128"/>
              <a:ea typeface="Yu Gothic Medium" panose="020B0400000000000000" pitchFamily="34" charset="-128"/>
              <a:cs typeface="+mn-cs"/>
            </a:endParaRPr>
          </a:p>
        </p:txBody>
      </p:sp>
      <p:pic>
        <p:nvPicPr>
          <p:cNvPr id="9" name="グラフィックス 8" descr="線矢印: 直線">
            <a:extLst>
              <a:ext uri="{FF2B5EF4-FFF2-40B4-BE49-F238E27FC236}">
                <a16:creationId xmlns:a16="http://schemas.microsoft.com/office/drawing/2014/main" id="{8FD912DC-6F86-BFC7-F69D-46C419AFD0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5823236" y="2380730"/>
            <a:ext cx="914400" cy="914400"/>
          </a:xfrm>
          <a:prstGeom prst="rect">
            <a:avLst/>
          </a:prstGeom>
        </p:spPr>
      </p:pic>
      <p:sp>
        <p:nvSpPr>
          <p:cNvPr id="13" name="テキスト ボックス 12">
            <a:extLst>
              <a:ext uri="{FF2B5EF4-FFF2-40B4-BE49-F238E27FC236}">
                <a16:creationId xmlns:a16="http://schemas.microsoft.com/office/drawing/2014/main" id="{F01B82D5-4CB9-31A9-2566-18005AA75D56}"/>
              </a:ext>
            </a:extLst>
          </p:cNvPr>
          <p:cNvSpPr txBox="1"/>
          <p:nvPr/>
        </p:nvSpPr>
        <p:spPr>
          <a:xfrm>
            <a:off x="6047039" y="1906933"/>
            <a:ext cx="466794" cy="430887"/>
          </a:xfrm>
          <a:prstGeom prst="rect">
            <a:avLst/>
          </a:prstGeom>
          <a:solidFill>
            <a:srgbClr val="FFFF0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計画</a:t>
            </a:r>
            <a:endParaRPr kumimoji="1" lang="en-US" altLang="ja-JP" sz="1100" b="0" i="0" u="none" strike="noStrike" kern="1200" cap="none" spc="0" normalizeH="0" baseline="0" noProof="0" dirty="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交付</a:t>
            </a:r>
          </a:p>
        </p:txBody>
      </p:sp>
      <p:sp>
        <p:nvSpPr>
          <p:cNvPr id="18" name="テキスト ボックス 17">
            <a:extLst>
              <a:ext uri="{FF2B5EF4-FFF2-40B4-BE49-F238E27FC236}">
                <a16:creationId xmlns:a16="http://schemas.microsoft.com/office/drawing/2014/main" id="{A1C3C6C8-9F57-91AE-F2FE-6CC6CE83AAC6}"/>
              </a:ext>
            </a:extLst>
          </p:cNvPr>
          <p:cNvSpPr txBox="1"/>
          <p:nvPr/>
        </p:nvSpPr>
        <p:spPr>
          <a:xfrm>
            <a:off x="2994075" y="3119532"/>
            <a:ext cx="466794" cy="430887"/>
          </a:xfrm>
          <a:prstGeom prst="rect">
            <a:avLst/>
          </a:prstGeom>
          <a:solidFill>
            <a:srgbClr val="FFFF0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計画</a:t>
            </a:r>
            <a:endParaRPr kumimoji="1" lang="en-US" altLang="ja-JP" sz="1100" b="0" i="0" u="none" strike="noStrike" kern="1200" cap="none" spc="0" normalizeH="0" baseline="0" noProof="0" dirty="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交付</a:t>
            </a:r>
          </a:p>
        </p:txBody>
      </p:sp>
      <p:sp>
        <p:nvSpPr>
          <p:cNvPr id="26" name="テキスト ボックス 25">
            <a:extLst>
              <a:ext uri="{FF2B5EF4-FFF2-40B4-BE49-F238E27FC236}">
                <a16:creationId xmlns:a16="http://schemas.microsoft.com/office/drawing/2014/main" id="{E9339DF9-A6EA-51F1-A559-DE2BED77AF6E}"/>
              </a:ext>
            </a:extLst>
          </p:cNvPr>
          <p:cNvSpPr txBox="1"/>
          <p:nvPr/>
        </p:nvSpPr>
        <p:spPr>
          <a:xfrm>
            <a:off x="4176002" y="5759678"/>
            <a:ext cx="2293975" cy="261610"/>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利用者本人の参加（原則）</a:t>
            </a:r>
            <a:r>
              <a:rPr kumimoji="1" lang="en-US" altLang="ja-JP" sz="1100" b="0" i="0" u="none" strike="noStrike" kern="1200" cap="none" spc="0" normalizeH="0" baseline="0" noProof="0" dirty="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a:t>
            </a:r>
          </a:p>
        </p:txBody>
      </p:sp>
      <p:cxnSp>
        <p:nvCxnSpPr>
          <p:cNvPr id="28" name="カギ線コネクタ 27">
            <a:extLst>
              <a:ext uri="{FF2B5EF4-FFF2-40B4-BE49-F238E27FC236}">
                <a16:creationId xmlns:a16="http://schemas.microsoft.com/office/drawing/2014/main" id="{D614480B-CDAD-BC37-3AF2-6CFA8F753942}"/>
              </a:ext>
            </a:extLst>
          </p:cNvPr>
          <p:cNvCxnSpPr>
            <a:cxnSpLocks/>
            <a:stCxn id="26" idx="1"/>
          </p:cNvCxnSpPr>
          <p:nvPr/>
        </p:nvCxnSpPr>
        <p:spPr>
          <a:xfrm rot="10800000">
            <a:off x="2709984" y="4146311"/>
            <a:ext cx="1466019" cy="1744173"/>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カギ線コネクタ 38">
            <a:extLst>
              <a:ext uri="{FF2B5EF4-FFF2-40B4-BE49-F238E27FC236}">
                <a16:creationId xmlns:a16="http://schemas.microsoft.com/office/drawing/2014/main" id="{6ADE2E1A-3A05-24F9-D7F3-2EB235AB8BBA}"/>
              </a:ext>
            </a:extLst>
          </p:cNvPr>
          <p:cNvCxnSpPr>
            <a:cxnSpLocks/>
            <a:stCxn id="26" idx="3"/>
          </p:cNvCxnSpPr>
          <p:nvPr/>
        </p:nvCxnSpPr>
        <p:spPr>
          <a:xfrm flipV="1">
            <a:off x="6469977" y="4172642"/>
            <a:ext cx="1112095" cy="171784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DA0977A7-2702-1D3B-EE5E-00E22CB1509B}"/>
              </a:ext>
            </a:extLst>
          </p:cNvPr>
          <p:cNvCxnSpPr/>
          <p:nvPr/>
        </p:nvCxnSpPr>
        <p:spPr>
          <a:xfrm flipV="1">
            <a:off x="5646219" y="5514460"/>
            <a:ext cx="0" cy="2520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テキスト ボックス 53">
            <a:extLst>
              <a:ext uri="{FF2B5EF4-FFF2-40B4-BE49-F238E27FC236}">
                <a16:creationId xmlns:a16="http://schemas.microsoft.com/office/drawing/2014/main" id="{73CE35D6-8DC6-0C4B-0E18-F0BD9A4CDAE1}"/>
              </a:ext>
            </a:extLst>
          </p:cNvPr>
          <p:cNvSpPr txBox="1"/>
          <p:nvPr/>
        </p:nvSpPr>
        <p:spPr>
          <a:xfrm>
            <a:off x="296851" y="6065724"/>
            <a:ext cx="8307597" cy="468911"/>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mn-cs"/>
              </a:rPr>
              <a:t>※ </a:t>
            </a:r>
            <a:r>
              <a:rPr kumimoji="1" lang="ja-JP" altLang="ja-JP"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障害児相談支援では「</a:t>
            </a:r>
            <a:r>
              <a:rPr kumimoji="1" lang="ja-JP" altLang="ja-JP" sz="1050" b="0" i="0" u="sng"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障害児の意見が尊重され、その最善の利益が優先して考慮される体制を確保</a:t>
            </a:r>
            <a:r>
              <a:rPr kumimoji="1" lang="ja-JP" altLang="ja-JP"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した上で、サービス担当者会議……の開催等により」</a:t>
            </a:r>
            <a:r>
              <a:rPr kumimoji="1" lang="ja-JP" altLang="en-US"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a:t>
            </a:r>
            <a:r>
              <a:rPr kumimoji="1" lang="ja-JP" altLang="ja-JP"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指定基準（第15条第2項第10号）</a:t>
            </a:r>
            <a:r>
              <a:rPr kumimoji="1" lang="ja-JP" altLang="en-US"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a:t>
            </a:r>
            <a:r>
              <a:rPr kumimoji="1" lang="ja-JP" altLang="ja-JP"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と規定されています</a:t>
            </a:r>
            <a:r>
              <a:rPr kumimoji="1" lang="ja-JP" altLang="en-US"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a:t>
            </a:r>
            <a:endParaRPr kumimoji="1" lang="ja-JP" altLang="en-US" sz="14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endParaRPr>
          </a:p>
        </p:txBody>
      </p:sp>
      <p:sp>
        <p:nvSpPr>
          <p:cNvPr id="2" name="テキスト ボックス 1">
            <a:extLst>
              <a:ext uri="{FF2B5EF4-FFF2-40B4-BE49-F238E27FC236}">
                <a16:creationId xmlns:a16="http://schemas.microsoft.com/office/drawing/2014/main" id="{EDE89893-B54F-85AC-E54D-F90FCF5F81DA}"/>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
        <p:nvSpPr>
          <p:cNvPr id="27" name="角丸四角形 26">
            <a:extLst>
              <a:ext uri="{FF2B5EF4-FFF2-40B4-BE49-F238E27FC236}">
                <a16:creationId xmlns:a16="http://schemas.microsoft.com/office/drawing/2014/main" id="{041ADC01-39CD-08BE-01B4-BE947EADCA74}"/>
              </a:ext>
            </a:extLst>
          </p:cNvPr>
          <p:cNvSpPr/>
          <p:nvPr/>
        </p:nvSpPr>
        <p:spPr>
          <a:xfrm>
            <a:off x="2344611" y="1717880"/>
            <a:ext cx="720081" cy="2592288"/>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32" name="角丸四角形吹き出し 31">
            <a:extLst>
              <a:ext uri="{FF2B5EF4-FFF2-40B4-BE49-F238E27FC236}">
                <a16:creationId xmlns:a16="http://schemas.microsoft.com/office/drawing/2014/main" id="{11DB66F4-DBDA-F0A4-A953-406D234FCB5B}"/>
              </a:ext>
            </a:extLst>
          </p:cNvPr>
          <p:cNvSpPr/>
          <p:nvPr/>
        </p:nvSpPr>
        <p:spPr>
          <a:xfrm>
            <a:off x="904326" y="4679311"/>
            <a:ext cx="1566561" cy="648072"/>
          </a:xfrm>
          <a:prstGeom prst="wedgeRoundRectCallout">
            <a:avLst>
              <a:gd name="adj1" fmla="val 46657"/>
              <a:gd name="adj2" fmla="val -102111"/>
              <a:gd name="adj3" fmla="val 16667"/>
            </a:avLst>
          </a:prstGeom>
          <a:solidFill>
            <a:srgbClr val="FF4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a:solidFill>
                  <a:schemeClr val="bg1"/>
                </a:solidFill>
                <a:latin typeface="Yu Gothic Medium" panose="020B0400000000000000" pitchFamily="34" charset="-128"/>
                <a:ea typeface="Yu Gothic Medium" panose="020B0400000000000000" pitchFamily="34" charset="-128"/>
              </a:rPr>
              <a:t>模擬会議の場面</a:t>
            </a:r>
          </a:p>
        </p:txBody>
      </p:sp>
    </p:spTree>
    <p:extLst>
      <p:ext uri="{BB962C8B-B14F-4D97-AF65-F5344CB8AC3E}">
        <p14:creationId xmlns:p14="http://schemas.microsoft.com/office/powerpoint/2010/main" val="404962611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2F50AF4E-3953-846D-FE50-B4E6070732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9392"/>
            <a:ext cx="9144000" cy="5867400"/>
          </a:xfrm>
          <a:prstGeom prst="rect">
            <a:avLst/>
          </a:prstGeom>
        </p:spPr>
      </p:pic>
    </p:spTree>
    <p:extLst>
      <p:ext uri="{BB962C8B-B14F-4D97-AF65-F5344CB8AC3E}">
        <p14:creationId xmlns:p14="http://schemas.microsoft.com/office/powerpoint/2010/main" val="252725081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6E3E2-4221-DAC6-EB05-5CB457105C8B}"/>
            </a:ext>
          </a:extLst>
        </p:cNvPr>
        <p:cNvGrpSpPr/>
        <p:nvPr/>
      </p:nvGrpSpPr>
      <p:grpSpPr>
        <a:xfrm>
          <a:off x="0" y="0"/>
          <a:ext cx="0" cy="0"/>
          <a:chOff x="0" y="0"/>
          <a:chExt cx="0" cy="0"/>
        </a:xfrm>
      </p:grpSpPr>
      <p:sp>
        <p:nvSpPr>
          <p:cNvPr id="10" name="角丸四角形 9">
            <a:extLst>
              <a:ext uri="{FF2B5EF4-FFF2-40B4-BE49-F238E27FC236}">
                <a16:creationId xmlns:a16="http://schemas.microsoft.com/office/drawing/2014/main" id="{B30DB36A-B332-34E7-0164-A483999D4C74}"/>
              </a:ext>
            </a:extLst>
          </p:cNvPr>
          <p:cNvSpPr/>
          <p:nvPr/>
        </p:nvSpPr>
        <p:spPr>
          <a:xfrm>
            <a:off x="6671521" y="1268761"/>
            <a:ext cx="2232248" cy="3600399"/>
          </a:xfrm>
          <a:prstGeom prst="roundRect">
            <a:avLst>
              <a:gd name="adj" fmla="val 18165"/>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実際の支援では</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子どもと家族が望む暮らしの確認</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生活全体の方向性の整理</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最善の利益の検討</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8" name="角丸四角形 7">
            <a:extLst>
              <a:ext uri="{FF2B5EF4-FFF2-40B4-BE49-F238E27FC236}">
                <a16:creationId xmlns:a16="http://schemas.microsoft.com/office/drawing/2014/main" id="{5783B08B-E7A7-1C1D-534B-C3C4F8A49575}"/>
              </a:ext>
            </a:extLst>
          </p:cNvPr>
          <p:cNvSpPr/>
          <p:nvPr/>
        </p:nvSpPr>
        <p:spPr>
          <a:xfrm>
            <a:off x="4228520" y="1268761"/>
            <a:ext cx="2232248" cy="3600399"/>
          </a:xfrm>
          <a:prstGeom prst="roundRect">
            <a:avLst>
              <a:gd name="adj" fmla="val 18165"/>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家づくりに例えると</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どのような家で暮らしたいか？</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和風か、洋風か？</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家全体の間取りや導線は？</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518BC335-6695-8F99-D485-B933663E13B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15515" y="1268761"/>
            <a:ext cx="3708413" cy="3672408"/>
          </a:xfrm>
          <a:prstGeom prst="rect">
            <a:avLst/>
          </a:prstGeom>
        </p:spPr>
      </p:pic>
      <p:sp>
        <p:nvSpPr>
          <p:cNvPr id="4" name="角丸四角形 3">
            <a:extLst>
              <a:ext uri="{FF2B5EF4-FFF2-40B4-BE49-F238E27FC236}">
                <a16:creationId xmlns:a16="http://schemas.microsoft.com/office/drawing/2014/main" id="{A4BAF4E9-FA97-0E76-8006-60FD0F488DB0}"/>
              </a:ext>
            </a:extLst>
          </p:cNvPr>
          <p:cNvSpPr/>
          <p:nvPr/>
        </p:nvSpPr>
        <p:spPr>
          <a:xfrm>
            <a:off x="215515" y="5231220"/>
            <a:ext cx="8712968" cy="75849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000" b="1">
                <a:solidFill>
                  <a:prstClr val="white"/>
                </a:solidFill>
                <a:latin typeface="Yu Gothic Medium" panose="020B0400000000000000" pitchFamily="34" charset="-128"/>
                <a:ea typeface="Yu Gothic Medium" panose="020B0400000000000000" pitchFamily="34" charset="-128"/>
              </a:rPr>
              <a:t>これらは</a:t>
            </a:r>
            <a:r>
              <a:rPr kumimoji="0" lang="en-US" altLang="ja-JP" sz="2000" b="1" dirty="0">
                <a:solidFill>
                  <a:prstClr val="white"/>
                </a:solidFill>
                <a:latin typeface="Yu Gothic Medium" panose="020B0400000000000000" pitchFamily="34" charset="-128"/>
                <a:ea typeface="Yu Gothic Medium" panose="020B0400000000000000" pitchFamily="34" charset="-128"/>
              </a:rPr>
              <a:t>『</a:t>
            </a:r>
            <a:r>
              <a:rPr kumimoji="0" lang="ja-JP" altLang="en-US" sz="2000" b="1">
                <a:solidFill>
                  <a:prstClr val="white"/>
                </a:solidFill>
                <a:latin typeface="Yu Gothic Medium" panose="020B0400000000000000" pitchFamily="34" charset="-128"/>
                <a:ea typeface="Yu Gothic Medium" panose="020B0400000000000000" pitchFamily="34" charset="-128"/>
              </a:rPr>
              <a:t>障害児支援利用計画・サービス等利用計画</a:t>
            </a:r>
            <a:r>
              <a:rPr kumimoji="0" lang="en-US" altLang="ja-JP" sz="2000" b="1" dirty="0">
                <a:solidFill>
                  <a:prstClr val="white"/>
                </a:solidFill>
                <a:latin typeface="Yu Gothic Medium" panose="020B0400000000000000" pitchFamily="34" charset="-128"/>
                <a:ea typeface="Yu Gothic Medium" panose="020B0400000000000000" pitchFamily="34" charset="-128"/>
              </a:rPr>
              <a:t>』</a:t>
            </a:r>
            <a:r>
              <a:rPr kumimoji="0" lang="ja-JP" altLang="en-US" sz="2000" b="1">
                <a:solidFill>
                  <a:prstClr val="white"/>
                </a:solidFill>
                <a:latin typeface="Yu Gothic Medium" panose="020B0400000000000000" pitchFamily="34" charset="-128"/>
                <a:ea typeface="Yu Gothic Medium" panose="020B0400000000000000" pitchFamily="34" charset="-128"/>
              </a:rPr>
              <a:t>に相当します。</a:t>
            </a:r>
            <a:endParaRPr kumimoji="0" lang="ja-JP" altLang="en-US" sz="2000" b="1" dirty="0">
              <a:solidFill>
                <a:prstClr val="white"/>
              </a:solidFill>
              <a:latin typeface="Yu Gothic Medium" panose="020B0400000000000000" pitchFamily="34" charset="-128"/>
              <a:ea typeface="Yu Gothic Medium" panose="020B0400000000000000" pitchFamily="34" charset="-128"/>
            </a:endParaRPr>
          </a:p>
        </p:txBody>
      </p:sp>
      <p:sp>
        <p:nvSpPr>
          <p:cNvPr id="5" name="タイトル 4">
            <a:extLst>
              <a:ext uri="{FF2B5EF4-FFF2-40B4-BE49-F238E27FC236}">
                <a16:creationId xmlns:a16="http://schemas.microsoft.com/office/drawing/2014/main" id="{C21DDB4A-CB98-B11E-54D5-18F48A8A726A}"/>
              </a:ext>
            </a:extLst>
          </p:cNvPr>
          <p:cNvSpPr>
            <a:spLocks noGrp="1"/>
          </p:cNvSpPr>
          <p:nvPr>
            <p:ph type="title"/>
          </p:nvPr>
        </p:nvSpPr>
        <p:spPr/>
        <p:txBody>
          <a:bodyPr>
            <a:normAutofit/>
          </a:bodyPr>
          <a:lstStyle/>
          <a:p>
            <a:pPr>
              <a:lnSpc>
                <a:spcPct val="130000"/>
              </a:lnSpc>
            </a:pPr>
            <a:r>
              <a:rPr lang="ja-JP" altLang="en-US">
                <a:solidFill>
                  <a:schemeClr val="tx1"/>
                </a:solidFill>
              </a:rPr>
              <a:t>相談支援専門員は、家全体の</a:t>
            </a:r>
            <a:r>
              <a:rPr lang="en-US" altLang="ja-JP" dirty="0">
                <a:solidFill>
                  <a:schemeClr val="tx1"/>
                </a:solidFill>
              </a:rPr>
              <a:t>『</a:t>
            </a:r>
            <a:r>
              <a:rPr lang="ja-JP" altLang="en-US">
                <a:solidFill>
                  <a:schemeClr val="tx1"/>
                </a:solidFill>
              </a:rPr>
              <a:t>基本設計</a:t>
            </a:r>
            <a:r>
              <a:rPr lang="en-US" altLang="ja-JP" dirty="0">
                <a:solidFill>
                  <a:schemeClr val="tx1"/>
                </a:solidFill>
              </a:rPr>
              <a:t>』</a:t>
            </a:r>
            <a:r>
              <a:rPr lang="ja-JP" altLang="en-US">
                <a:solidFill>
                  <a:schemeClr val="tx1"/>
                </a:solidFill>
              </a:rPr>
              <a:t>を考える</a:t>
            </a:r>
          </a:p>
        </p:txBody>
      </p:sp>
      <p:pic>
        <p:nvPicPr>
          <p:cNvPr id="2" name="Picture 2">
            <a:extLst>
              <a:ext uri="{FF2B5EF4-FFF2-40B4-BE49-F238E27FC236}">
                <a16:creationId xmlns:a16="http://schemas.microsoft.com/office/drawing/2014/main" id="{81C3619D-6D27-7D33-29B0-262142DCF316}"/>
              </a:ext>
            </a:extLst>
          </p:cNvPr>
          <p:cNvPicPr>
            <a:picLocks noChangeAspect="1"/>
          </p:cNvPicPr>
          <p:nvPr/>
        </p:nvPicPr>
        <p:blipFill>
          <a:blip r:embed="rId4" cstate="screen">
            <a:extLst>
              <a:ext uri="{28A0092B-C50C-407E-A947-70E740481C1C}">
                <a14:useLocalDpi xmlns:a14="http://schemas.microsoft.com/office/drawing/2010/main"/>
              </a:ext>
            </a:extLst>
          </a:blip>
          <a:srcRect l="59299" t="12554" r="33587" b="73099"/>
          <a:stretch>
            <a:fillRect/>
          </a:stretch>
        </p:blipFill>
        <p:spPr>
          <a:xfrm>
            <a:off x="4948600" y="1437505"/>
            <a:ext cx="648072" cy="576064"/>
          </a:xfrm>
          <a:prstGeom prst="rect">
            <a:avLst/>
          </a:prstGeom>
        </p:spPr>
      </p:pic>
      <p:pic>
        <p:nvPicPr>
          <p:cNvPr id="6" name="Picture 2">
            <a:extLst>
              <a:ext uri="{FF2B5EF4-FFF2-40B4-BE49-F238E27FC236}">
                <a16:creationId xmlns:a16="http://schemas.microsoft.com/office/drawing/2014/main" id="{E9803A3B-62C7-2B5D-9E9E-AD81F9B91C71}"/>
              </a:ext>
            </a:extLst>
          </p:cNvPr>
          <p:cNvPicPr>
            <a:picLocks noChangeAspect="1"/>
          </p:cNvPicPr>
          <p:nvPr/>
        </p:nvPicPr>
        <p:blipFill>
          <a:blip r:embed="rId4" cstate="screen">
            <a:extLst>
              <a:ext uri="{28A0092B-C50C-407E-A947-70E740481C1C}">
                <a14:useLocalDpi xmlns:a14="http://schemas.microsoft.com/office/drawing/2010/main"/>
              </a:ext>
            </a:extLst>
          </a:blip>
          <a:srcRect l="83804" t="11360" r="10664" b="71306"/>
          <a:stretch>
            <a:fillRect/>
          </a:stretch>
        </p:blipFill>
        <p:spPr>
          <a:xfrm>
            <a:off x="7535617" y="1377550"/>
            <a:ext cx="504056" cy="695974"/>
          </a:xfrm>
          <a:prstGeom prst="rect">
            <a:avLst/>
          </a:prstGeom>
        </p:spPr>
      </p:pic>
      <p:sp>
        <p:nvSpPr>
          <p:cNvPr id="7" name="テキスト ボックス 6">
            <a:extLst>
              <a:ext uri="{FF2B5EF4-FFF2-40B4-BE49-F238E27FC236}">
                <a16:creationId xmlns:a16="http://schemas.microsoft.com/office/drawing/2014/main" id="{A5CCB5D4-13CF-EDC7-32A1-474700DAB8C5}"/>
              </a:ext>
            </a:extLst>
          </p:cNvPr>
          <p:cNvSpPr txBox="1"/>
          <p:nvPr/>
        </p:nvSpPr>
        <p:spPr>
          <a:xfrm>
            <a:off x="7904530" y="163379"/>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Tree>
    <p:extLst>
      <p:ext uri="{BB962C8B-B14F-4D97-AF65-F5344CB8AC3E}">
        <p14:creationId xmlns:p14="http://schemas.microsoft.com/office/powerpoint/2010/main" val="393287417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C9388-5865-6228-D52D-59E8D0469BBA}"/>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F72E5EC7-DD27-B880-8B88-8CFD9307E008}"/>
              </a:ext>
            </a:extLst>
          </p:cNvPr>
          <p:cNvPicPr>
            <a:picLocks noChangeAspect="1"/>
          </p:cNvPicPr>
          <p:nvPr/>
        </p:nvPicPr>
        <p:blipFill>
          <a:blip r:embed="rId3" cstate="screen">
            <a:extLst>
              <a:ext uri="{28A0092B-C50C-407E-A947-70E740481C1C}">
                <a14:useLocalDpi xmlns:a14="http://schemas.microsoft.com/office/drawing/2010/main"/>
              </a:ext>
            </a:extLst>
          </a:blip>
          <a:srcRect l="3468" t="7143" r="57011" b="3571"/>
          <a:stretch>
            <a:fillRect/>
          </a:stretch>
        </p:blipFill>
        <p:spPr>
          <a:xfrm>
            <a:off x="323528" y="1268760"/>
            <a:ext cx="3600400" cy="3600400"/>
          </a:xfrm>
          <a:prstGeom prst="rect">
            <a:avLst/>
          </a:prstGeom>
        </p:spPr>
      </p:pic>
      <p:sp>
        <p:nvSpPr>
          <p:cNvPr id="4" name="角丸四角形 3">
            <a:extLst>
              <a:ext uri="{FF2B5EF4-FFF2-40B4-BE49-F238E27FC236}">
                <a16:creationId xmlns:a16="http://schemas.microsoft.com/office/drawing/2014/main" id="{7E6CB0E5-EFCB-E1F9-F9A2-75508BC7C8C4}"/>
              </a:ext>
            </a:extLst>
          </p:cNvPr>
          <p:cNvSpPr/>
          <p:nvPr/>
        </p:nvSpPr>
        <p:spPr>
          <a:xfrm>
            <a:off x="206189" y="5229200"/>
            <a:ext cx="8712968" cy="75849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b="1">
                <a:solidFill>
                  <a:prstClr val="white"/>
                </a:solidFill>
                <a:latin typeface="Yu Gothic Medium" panose="020B0400000000000000" pitchFamily="34" charset="-128"/>
                <a:ea typeface="Yu Gothic Medium" panose="020B0400000000000000" pitchFamily="34" charset="-128"/>
              </a:rPr>
              <a:t>これは</a:t>
            </a:r>
            <a:r>
              <a:rPr kumimoji="0" lang="en-US" altLang="ja-JP" sz="2400" b="1" dirty="0">
                <a:solidFill>
                  <a:prstClr val="white"/>
                </a:solidFill>
                <a:latin typeface="Yu Gothic Medium" panose="020B0400000000000000" pitchFamily="34" charset="-128"/>
                <a:ea typeface="Yu Gothic Medium" panose="020B0400000000000000" pitchFamily="34" charset="-128"/>
              </a:rPr>
              <a:t>『</a:t>
            </a:r>
            <a:r>
              <a:rPr kumimoji="0" lang="ja-JP" altLang="en-US" sz="2400" b="1">
                <a:solidFill>
                  <a:prstClr val="white"/>
                </a:solidFill>
                <a:latin typeface="Yu Gothic Medium" panose="020B0400000000000000" pitchFamily="34" charset="-128"/>
                <a:ea typeface="Yu Gothic Medium" panose="020B0400000000000000" pitchFamily="34" charset="-128"/>
              </a:rPr>
              <a:t>個別支援計画</a:t>
            </a:r>
            <a:r>
              <a:rPr kumimoji="0" lang="en-US" altLang="ja-JP" sz="2400" b="1" dirty="0">
                <a:solidFill>
                  <a:prstClr val="white"/>
                </a:solidFill>
                <a:latin typeface="Yu Gothic Medium" panose="020B0400000000000000" pitchFamily="34" charset="-128"/>
                <a:ea typeface="Yu Gothic Medium" panose="020B0400000000000000" pitchFamily="34" charset="-128"/>
              </a:rPr>
              <a:t>』</a:t>
            </a:r>
            <a:r>
              <a:rPr kumimoji="0" lang="ja-JP" altLang="en-US" sz="2400" b="1">
                <a:solidFill>
                  <a:prstClr val="white"/>
                </a:solidFill>
                <a:latin typeface="Yu Gothic Medium" panose="020B0400000000000000" pitchFamily="34" charset="-128"/>
                <a:ea typeface="Yu Gothic Medium" panose="020B0400000000000000" pitchFamily="34" charset="-128"/>
              </a:rPr>
              <a:t>に相当します。</a:t>
            </a:r>
            <a:endParaRPr kumimoji="0" lang="ja-JP" altLang="en-US" sz="2400" b="1" dirty="0">
              <a:solidFill>
                <a:prstClr val="white"/>
              </a:solidFill>
              <a:latin typeface="Yu Gothic Medium" panose="020B0400000000000000" pitchFamily="34" charset="-128"/>
              <a:ea typeface="Yu Gothic Medium" panose="020B0400000000000000" pitchFamily="34" charset="-128"/>
            </a:endParaRPr>
          </a:p>
        </p:txBody>
      </p:sp>
      <p:sp>
        <p:nvSpPr>
          <p:cNvPr id="5" name="タイトル 4">
            <a:extLst>
              <a:ext uri="{FF2B5EF4-FFF2-40B4-BE49-F238E27FC236}">
                <a16:creationId xmlns:a16="http://schemas.microsoft.com/office/drawing/2014/main" id="{BFFC4F33-6AF9-694A-4426-6BDA5C7D654B}"/>
              </a:ext>
            </a:extLst>
          </p:cNvPr>
          <p:cNvSpPr>
            <a:spLocks noGrp="1"/>
          </p:cNvSpPr>
          <p:nvPr>
            <p:ph type="title"/>
          </p:nvPr>
        </p:nvSpPr>
        <p:spPr/>
        <p:txBody>
          <a:bodyPr>
            <a:normAutofit/>
          </a:bodyPr>
          <a:lstStyle/>
          <a:p>
            <a:pPr>
              <a:lnSpc>
                <a:spcPct val="130000"/>
              </a:lnSpc>
            </a:pPr>
            <a:r>
              <a:rPr lang="ja-JP" altLang="en-US">
                <a:solidFill>
                  <a:schemeClr val="tx1"/>
                </a:solidFill>
              </a:rPr>
              <a:t>児童発達支援管理責任者は、各部屋の</a:t>
            </a:r>
            <a:r>
              <a:rPr lang="en-US" altLang="ja-JP" dirty="0">
                <a:solidFill>
                  <a:schemeClr val="tx1"/>
                </a:solidFill>
              </a:rPr>
              <a:t>『</a:t>
            </a:r>
            <a:r>
              <a:rPr lang="ja-JP" altLang="en-US">
                <a:solidFill>
                  <a:schemeClr val="tx1"/>
                </a:solidFill>
              </a:rPr>
              <a:t>詳細設計</a:t>
            </a:r>
            <a:r>
              <a:rPr lang="en-US" altLang="ja-JP" dirty="0">
                <a:solidFill>
                  <a:schemeClr val="tx1"/>
                </a:solidFill>
              </a:rPr>
              <a:t>』</a:t>
            </a:r>
            <a:r>
              <a:rPr lang="ja-JP" altLang="en-US">
                <a:solidFill>
                  <a:schemeClr val="tx1"/>
                </a:solidFill>
              </a:rPr>
              <a:t>を担う</a:t>
            </a:r>
          </a:p>
        </p:txBody>
      </p:sp>
      <p:sp>
        <p:nvSpPr>
          <p:cNvPr id="6" name="角丸四角形 5">
            <a:extLst>
              <a:ext uri="{FF2B5EF4-FFF2-40B4-BE49-F238E27FC236}">
                <a16:creationId xmlns:a16="http://schemas.microsoft.com/office/drawing/2014/main" id="{0B3F0570-60D7-535C-3E1C-C8E4CBA92E9D}"/>
              </a:ext>
            </a:extLst>
          </p:cNvPr>
          <p:cNvSpPr/>
          <p:nvPr/>
        </p:nvSpPr>
        <p:spPr>
          <a:xfrm>
            <a:off x="6588224" y="1268761"/>
            <a:ext cx="2232248" cy="3600399"/>
          </a:xfrm>
          <a:prstGeom prst="roundRect">
            <a:avLst>
              <a:gd name="adj" fmla="val 18165"/>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実際の支援では</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生活全体の方向性を踏まえて支援を検討</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事業所でどのような支援を行うかを具体化する。</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7" name="角丸四角形 6">
            <a:extLst>
              <a:ext uri="{FF2B5EF4-FFF2-40B4-BE49-F238E27FC236}">
                <a16:creationId xmlns:a16="http://schemas.microsoft.com/office/drawing/2014/main" id="{4AF931E3-A35D-04E4-314B-323515F76688}"/>
              </a:ext>
            </a:extLst>
          </p:cNvPr>
          <p:cNvSpPr/>
          <p:nvPr/>
        </p:nvSpPr>
        <p:spPr>
          <a:xfrm>
            <a:off x="4145223" y="1268761"/>
            <a:ext cx="2232248" cy="3600399"/>
          </a:xfrm>
          <a:prstGeom prst="roundRect">
            <a:avLst>
              <a:gd name="adj" fmla="val 18165"/>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家づくりに例えると</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子ども部屋をどのような空間に？</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家具や収納の配置は？</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本人が落ち着ける環境は？</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pic>
        <p:nvPicPr>
          <p:cNvPr id="9" name="Picture 2">
            <a:extLst>
              <a:ext uri="{FF2B5EF4-FFF2-40B4-BE49-F238E27FC236}">
                <a16:creationId xmlns:a16="http://schemas.microsoft.com/office/drawing/2014/main" id="{D9A1D0E9-70FE-D937-8ECD-126F55AD8CD1}"/>
              </a:ext>
            </a:extLst>
          </p:cNvPr>
          <p:cNvPicPr>
            <a:picLocks noChangeAspect="1"/>
          </p:cNvPicPr>
          <p:nvPr/>
        </p:nvPicPr>
        <p:blipFill>
          <a:blip r:embed="rId4" cstate="screen">
            <a:extLst>
              <a:ext uri="{28A0092B-C50C-407E-A947-70E740481C1C}">
                <a14:useLocalDpi xmlns:a14="http://schemas.microsoft.com/office/drawing/2010/main"/>
              </a:ext>
            </a:extLst>
          </a:blip>
          <a:srcRect l="83804" t="11360" r="10664" b="71306"/>
          <a:stretch>
            <a:fillRect/>
          </a:stretch>
        </p:blipFill>
        <p:spPr>
          <a:xfrm>
            <a:off x="7452320" y="1377550"/>
            <a:ext cx="504056" cy="695974"/>
          </a:xfrm>
          <a:prstGeom prst="rect">
            <a:avLst/>
          </a:prstGeom>
        </p:spPr>
      </p:pic>
      <p:pic>
        <p:nvPicPr>
          <p:cNvPr id="11" name="Picture 2">
            <a:extLst>
              <a:ext uri="{FF2B5EF4-FFF2-40B4-BE49-F238E27FC236}">
                <a16:creationId xmlns:a16="http://schemas.microsoft.com/office/drawing/2014/main" id="{0AFD0858-93AF-5342-A1B2-E5F79EFB8206}"/>
              </a:ext>
            </a:extLst>
          </p:cNvPr>
          <p:cNvPicPr>
            <a:picLocks noChangeAspect="1"/>
          </p:cNvPicPr>
          <p:nvPr/>
        </p:nvPicPr>
        <p:blipFill>
          <a:blip r:embed="rId3" cstate="screen">
            <a:extLst>
              <a:ext uri="{28A0092B-C50C-407E-A947-70E740481C1C}">
                <a14:useLocalDpi xmlns:a14="http://schemas.microsoft.com/office/drawing/2010/main"/>
              </a:ext>
            </a:extLst>
          </a:blip>
          <a:srcRect l="59495" t="14078" r="33391" b="71637"/>
          <a:stretch>
            <a:fillRect/>
          </a:stretch>
        </p:blipFill>
        <p:spPr>
          <a:xfrm>
            <a:off x="4906011" y="1509219"/>
            <a:ext cx="648072" cy="576064"/>
          </a:xfrm>
          <a:prstGeom prst="rect">
            <a:avLst/>
          </a:prstGeom>
        </p:spPr>
      </p:pic>
      <p:sp>
        <p:nvSpPr>
          <p:cNvPr id="3" name="テキスト ボックス 2">
            <a:extLst>
              <a:ext uri="{FF2B5EF4-FFF2-40B4-BE49-F238E27FC236}">
                <a16:creationId xmlns:a16="http://schemas.microsoft.com/office/drawing/2014/main" id="{6E823A19-0836-AC6F-848F-F44366CABA16}"/>
              </a:ext>
            </a:extLst>
          </p:cNvPr>
          <p:cNvSpPr txBox="1"/>
          <p:nvPr/>
        </p:nvSpPr>
        <p:spPr>
          <a:xfrm>
            <a:off x="7904530" y="163379"/>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Tree>
    <p:extLst>
      <p:ext uri="{BB962C8B-B14F-4D97-AF65-F5344CB8AC3E}">
        <p14:creationId xmlns:p14="http://schemas.microsoft.com/office/powerpoint/2010/main" val="59800629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C70EA-39E5-13F0-9A50-0794CF2B7D3B}"/>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56EDAEF9-32D4-24BC-4EC5-18AA7D82C22A}"/>
              </a:ext>
            </a:extLst>
          </p:cNvPr>
          <p:cNvSpPr>
            <a:spLocks noGrp="1"/>
          </p:cNvSpPr>
          <p:nvPr>
            <p:ph type="title"/>
          </p:nvPr>
        </p:nvSpPr>
        <p:spPr/>
        <p:txBody>
          <a:bodyPr>
            <a:normAutofit/>
          </a:bodyPr>
          <a:lstStyle/>
          <a:p>
            <a:r>
              <a:rPr lang="ja-JP" altLang="en-US">
                <a:solidFill>
                  <a:schemeClr val="tx1"/>
                </a:solidFill>
              </a:rPr>
              <a:t>両者の役割と視点の比較</a:t>
            </a:r>
          </a:p>
        </p:txBody>
      </p:sp>
      <p:graphicFrame>
        <p:nvGraphicFramePr>
          <p:cNvPr id="5" name="表 4">
            <a:extLst>
              <a:ext uri="{FF2B5EF4-FFF2-40B4-BE49-F238E27FC236}">
                <a16:creationId xmlns:a16="http://schemas.microsoft.com/office/drawing/2014/main" id="{87F18F24-9400-9C9A-9EDB-4B7C4657CF14}"/>
              </a:ext>
            </a:extLst>
          </p:cNvPr>
          <p:cNvGraphicFramePr>
            <a:graphicFrameLocks noGrp="1"/>
          </p:cNvGraphicFramePr>
          <p:nvPr>
            <p:extLst>
              <p:ext uri="{D42A27DB-BD31-4B8C-83A1-F6EECF244321}">
                <p14:modId xmlns:p14="http://schemas.microsoft.com/office/powerpoint/2010/main" val="3622294742"/>
              </p:ext>
            </p:extLst>
          </p:nvPr>
        </p:nvGraphicFramePr>
        <p:xfrm>
          <a:off x="611560" y="908720"/>
          <a:ext cx="8075241" cy="4891156"/>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382379297"/>
                    </a:ext>
                  </a:extLst>
                </a:gridCol>
                <a:gridCol w="3096344">
                  <a:extLst>
                    <a:ext uri="{9D8B030D-6E8A-4147-A177-3AD203B41FA5}">
                      <a16:colId xmlns:a16="http://schemas.microsoft.com/office/drawing/2014/main" val="1398766520"/>
                    </a:ext>
                  </a:extLst>
                </a:gridCol>
                <a:gridCol w="3538737">
                  <a:extLst>
                    <a:ext uri="{9D8B030D-6E8A-4147-A177-3AD203B41FA5}">
                      <a16:colId xmlns:a16="http://schemas.microsoft.com/office/drawing/2014/main" val="553687554"/>
                    </a:ext>
                  </a:extLst>
                </a:gridCol>
              </a:tblGrid>
              <a:tr h="648072">
                <a:tc>
                  <a:txBody>
                    <a:bodyPr/>
                    <a:lstStyle/>
                    <a:p>
                      <a:pPr algn="ctr"/>
                      <a:endParaRPr kumimoji="1" lang="ja-JP" altLang="en-US" sz="2000" b="1" i="0">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2000" b="1" i="0">
                          <a:latin typeface="Yu Gothic Medium" panose="020B0400000000000000" pitchFamily="34" charset="-128"/>
                          <a:ea typeface="Yu Gothic Medium" panose="020B0400000000000000" pitchFamily="34" charset="-128"/>
                        </a:rPr>
                        <a:t>相談支援専門員</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2000" b="1" i="0">
                          <a:latin typeface="Yu Gothic Medium" panose="020B0400000000000000" pitchFamily="34" charset="-128"/>
                          <a:ea typeface="Yu Gothic Medium" panose="020B0400000000000000" pitchFamily="34" charset="-128"/>
                        </a:rPr>
                        <a:t>児童発達支援管理責任者</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1060771">
                <a:tc>
                  <a:txBody>
                    <a:bodyPr/>
                    <a:lstStyle/>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視点</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kumimoji="1" lang="ja-JP" altLang="en-US" sz="2400" b="0" i="0">
                          <a:latin typeface="Yu Gothic Medium" panose="020B0400000000000000" pitchFamily="34" charset="-128"/>
                          <a:ea typeface="Yu Gothic Medium" panose="020B0400000000000000" pitchFamily="34" charset="-128"/>
                        </a:rPr>
                        <a:t>家全体</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kumimoji="1" lang="ja-JP" altLang="en-US" sz="2400" b="0" i="0">
                          <a:latin typeface="Yu Gothic Medium" panose="020B0400000000000000" pitchFamily="34" charset="-128"/>
                          <a:ea typeface="Yu Gothic Medium" panose="020B0400000000000000" pitchFamily="34" charset="-128"/>
                        </a:rPr>
                        <a:t>各部屋</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1060771">
                <a:tc>
                  <a:txBody>
                    <a:bodyPr/>
                    <a:lstStyle/>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役割</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2400" b="0" i="0">
                          <a:latin typeface="Yu Gothic Medium" panose="020B0400000000000000" pitchFamily="34" charset="-128"/>
                          <a:ea typeface="Yu Gothic Medium" panose="020B0400000000000000" pitchFamily="34" charset="-128"/>
                        </a:rPr>
                        <a:t>基本設計</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2400" b="0" i="0">
                          <a:latin typeface="Yu Gothic Medium" panose="020B0400000000000000" pitchFamily="34" charset="-128"/>
                          <a:ea typeface="Yu Gothic Medium" panose="020B0400000000000000" pitchFamily="34" charset="-128"/>
                        </a:rPr>
                        <a:t>詳細設計</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1060771">
                <a:tc>
                  <a:txBody>
                    <a:bodyPr/>
                    <a:lstStyle/>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検討内容</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r>
                        <a:rPr kumimoji="1" lang="ja-JP" altLang="en-US" sz="1800" b="0" i="0">
                          <a:latin typeface="Yu Gothic Medium" panose="020B0400000000000000" pitchFamily="34" charset="-128"/>
                          <a:ea typeface="Yu Gothic Medium" panose="020B0400000000000000" pitchFamily="34" charset="-128"/>
                        </a:rPr>
                        <a:t>本人・家族の望む暮らし、生活全体の方向性</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r>
                        <a:rPr kumimoji="1" lang="ja-JP" altLang="en-US" sz="1800" b="0" i="0">
                          <a:latin typeface="Yu Gothic Medium" panose="020B0400000000000000" pitchFamily="34" charset="-128"/>
                          <a:ea typeface="Yu Gothic Medium" panose="020B0400000000000000" pitchFamily="34" charset="-128"/>
                        </a:rPr>
                        <a:t>事業所での具体的な支援、環境整備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1060771">
                <a:tc>
                  <a:txBody>
                    <a:bodyPr/>
                    <a:lstStyle/>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該当する</a:t>
                      </a:r>
                      <a:endParaRPr kumimoji="1" lang="en-US" altLang="ja-JP" sz="1800" b="1" i="0" dirty="0">
                        <a:solidFill>
                          <a:schemeClr val="accent5">
                            <a:lumMod val="75000"/>
                          </a:schemeClr>
                        </a:solidFill>
                        <a:latin typeface="Yu Gothic Medium" panose="020B0400000000000000" pitchFamily="34" charset="-128"/>
                        <a:ea typeface="Yu Gothic Medium" panose="020B0400000000000000" pitchFamily="34" charset="-128"/>
                      </a:endParaRPr>
                    </a:p>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計画</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r>
                        <a:rPr kumimoji="1" lang="ja-JP" altLang="en-US" sz="1800" b="0" i="0">
                          <a:latin typeface="Yu Gothic Medium" panose="020B0400000000000000" pitchFamily="34" charset="-128"/>
                          <a:ea typeface="Yu Gothic Medium" panose="020B0400000000000000" pitchFamily="34" charset="-128"/>
                        </a:rPr>
                        <a:t>障害児支援利用計画</a:t>
                      </a:r>
                      <a:endParaRPr kumimoji="1" lang="en-US" altLang="ja-JP" sz="1800" b="0" i="0" dirty="0">
                        <a:latin typeface="Yu Gothic Medium" panose="020B0400000000000000" pitchFamily="34" charset="-128"/>
                        <a:ea typeface="Yu Gothic Medium" panose="020B0400000000000000" pitchFamily="34" charset="-128"/>
                      </a:endParaRPr>
                    </a:p>
                    <a:p>
                      <a:pPr algn="ctr">
                        <a:lnSpc>
                          <a:spcPct val="120000"/>
                        </a:lnSpc>
                      </a:pPr>
                      <a:r>
                        <a:rPr kumimoji="1" lang="ja-JP" altLang="en-US" sz="1800" b="0" i="0">
                          <a:latin typeface="Yu Gothic Medium" panose="020B0400000000000000" pitchFamily="34" charset="-128"/>
                          <a:ea typeface="Yu Gothic Medium" panose="020B0400000000000000" pitchFamily="34" charset="-128"/>
                        </a:rPr>
                        <a:t>サービス等利用計画</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1800" b="0" i="0">
                          <a:latin typeface="Yu Gothic Medium" panose="020B0400000000000000" pitchFamily="34" charset="-128"/>
                          <a:ea typeface="Yu Gothic Medium" panose="020B0400000000000000" pitchFamily="34" charset="-128"/>
                        </a:rPr>
                        <a:t>個別支援計画</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48193308"/>
                  </a:ext>
                </a:extLst>
              </a:tr>
            </a:tbl>
          </a:graphicData>
        </a:graphic>
      </p:graphicFrame>
      <p:sp>
        <p:nvSpPr>
          <p:cNvPr id="2" name="テキスト ボックス 1">
            <a:extLst>
              <a:ext uri="{FF2B5EF4-FFF2-40B4-BE49-F238E27FC236}">
                <a16:creationId xmlns:a16="http://schemas.microsoft.com/office/drawing/2014/main" id="{19A54CCC-73A3-F5CD-2E2C-3BCC2D7A4681}"/>
              </a:ext>
            </a:extLst>
          </p:cNvPr>
          <p:cNvSpPr txBox="1"/>
          <p:nvPr/>
        </p:nvSpPr>
        <p:spPr>
          <a:xfrm>
            <a:off x="7904530" y="163379"/>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Tree>
    <p:extLst>
      <p:ext uri="{BB962C8B-B14F-4D97-AF65-F5344CB8AC3E}">
        <p14:creationId xmlns:p14="http://schemas.microsoft.com/office/powerpoint/2010/main" val="22304990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46F1-CE44-98D5-20D6-A9E77666BD0B}"/>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8B4819A4-0366-36F9-F421-C0E811CF79F2}"/>
              </a:ext>
            </a:extLst>
          </p:cNvPr>
          <p:cNvSpPr>
            <a:spLocks noGrp="1"/>
          </p:cNvSpPr>
          <p:nvPr>
            <p:ph type="title"/>
          </p:nvPr>
        </p:nvSpPr>
        <p:spPr/>
        <p:txBody>
          <a:bodyPr>
            <a:normAutofit/>
          </a:bodyPr>
          <a:lstStyle/>
          <a:p>
            <a:r>
              <a:rPr lang="ja-JP" altLang="en-US">
                <a:solidFill>
                  <a:schemeClr val="tx1"/>
                </a:solidFill>
              </a:rPr>
              <a:t>演習２　サービス担当者会議（障害児支援）ロールプレイ　</a:t>
            </a:r>
          </a:p>
        </p:txBody>
      </p:sp>
      <p:graphicFrame>
        <p:nvGraphicFramePr>
          <p:cNvPr id="5" name="表 4">
            <a:extLst>
              <a:ext uri="{FF2B5EF4-FFF2-40B4-BE49-F238E27FC236}">
                <a16:creationId xmlns:a16="http://schemas.microsoft.com/office/drawing/2014/main" id="{50B1A914-6E73-2FE2-F4D0-F9E9EBA08AE9}"/>
              </a:ext>
            </a:extLst>
          </p:cNvPr>
          <p:cNvGraphicFramePr>
            <a:graphicFrameLocks noGrp="1"/>
          </p:cNvGraphicFramePr>
          <p:nvPr>
            <p:extLst>
              <p:ext uri="{D42A27DB-BD31-4B8C-83A1-F6EECF244321}">
                <p14:modId xmlns:p14="http://schemas.microsoft.com/office/powerpoint/2010/main" val="4006919054"/>
              </p:ext>
            </p:extLst>
          </p:nvPr>
        </p:nvGraphicFramePr>
        <p:xfrm>
          <a:off x="457200" y="836712"/>
          <a:ext cx="8229601" cy="5323238"/>
        </p:xfrm>
        <a:graphic>
          <a:graphicData uri="http://schemas.openxmlformats.org/drawingml/2006/table">
            <a:tbl>
              <a:tblPr firstRow="1" bandRow="1">
                <a:tableStyleId>{5C22544A-7EE6-4342-B048-85BDC9FD1C3A}</a:tableStyleId>
              </a:tblPr>
              <a:tblGrid>
                <a:gridCol w="1378496">
                  <a:extLst>
                    <a:ext uri="{9D8B030D-6E8A-4147-A177-3AD203B41FA5}">
                      <a16:colId xmlns:a16="http://schemas.microsoft.com/office/drawing/2014/main" val="382379297"/>
                    </a:ext>
                  </a:extLst>
                </a:gridCol>
                <a:gridCol w="2808312">
                  <a:extLst>
                    <a:ext uri="{9D8B030D-6E8A-4147-A177-3AD203B41FA5}">
                      <a16:colId xmlns:a16="http://schemas.microsoft.com/office/drawing/2014/main" val="1398766520"/>
                    </a:ext>
                  </a:extLst>
                </a:gridCol>
                <a:gridCol w="4042793">
                  <a:extLst>
                    <a:ext uri="{9D8B030D-6E8A-4147-A177-3AD203B41FA5}">
                      <a16:colId xmlns:a16="http://schemas.microsoft.com/office/drawing/2014/main" val="553687554"/>
                    </a:ext>
                  </a:extLst>
                </a:gridCol>
              </a:tblGrid>
              <a:tr h="601750">
                <a:tc>
                  <a:txBody>
                    <a:bodyPr/>
                    <a:lstStyle/>
                    <a:p>
                      <a:pPr algn="ctr"/>
                      <a:r>
                        <a:rPr kumimoji="1" lang="ja-JP" altLang="en-US" sz="1800" b="1" i="0">
                          <a:latin typeface="Yu Gothic Medium" panose="020B0400000000000000" pitchFamily="34" charset="-128"/>
                          <a:ea typeface="Yu Gothic Medium" panose="020B0400000000000000" pitchFamily="34" charset="-128"/>
                        </a:rPr>
                        <a:t>時間（分）</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800" b="1" i="0">
                          <a:latin typeface="Yu Gothic Medium" panose="020B0400000000000000" pitchFamily="34" charset="-128"/>
                          <a:ea typeface="Yu Gothic Medium" panose="020B0400000000000000" pitchFamily="34" charset="-128"/>
                        </a:rPr>
                        <a:t>項　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800" b="1" i="0">
                          <a:latin typeface="Yu Gothic Medium" panose="020B0400000000000000" pitchFamily="34" charset="-128"/>
                          <a:ea typeface="Yu Gothic Medium" panose="020B0400000000000000" pitchFamily="34" charset="-128"/>
                        </a:rPr>
                        <a:t>備考</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763356">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５</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演習２　ガイダンス</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r>
                        <a:rPr kumimoji="1" lang="ja-JP" altLang="en-US" sz="2000" b="0" i="0">
                          <a:solidFill>
                            <a:schemeClr val="tx1"/>
                          </a:solidFill>
                          <a:latin typeface="Yu Gothic Medium" panose="020B0400000000000000" pitchFamily="34" charset="-128"/>
                          <a:ea typeface="Yu Gothic Medium" panose="020B0400000000000000" pitchFamily="34" charset="-128"/>
                        </a:rPr>
                        <a:t>目的や流れの確認</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763356">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１０</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追加情報提供</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lnSpc>
                          <a:spcPct val="120000"/>
                        </a:lnSpc>
                      </a:pPr>
                      <a:r>
                        <a:rPr kumimoji="1" lang="ja-JP" altLang="en-US" sz="1800" b="0" i="0">
                          <a:solidFill>
                            <a:schemeClr val="tx1"/>
                          </a:solidFill>
                          <a:latin typeface="Yu Gothic Medium" panose="020B0400000000000000" pitchFamily="34" charset="-128"/>
                          <a:ea typeface="Yu Gothic Medium" panose="020B0400000000000000" pitchFamily="34" charset="-128"/>
                        </a:rPr>
                        <a:t>別紙</a:t>
                      </a:r>
                      <a:r>
                        <a:rPr kumimoji="1" lang="ja-JP" altLang="en-US" sz="1600" b="0" i="0">
                          <a:solidFill>
                            <a:schemeClr val="tx1"/>
                          </a:solidFill>
                          <a:latin typeface="Yu Gothic Medium" panose="020B0400000000000000" pitchFamily="34" charset="-128"/>
                          <a:ea typeface="Yu Gothic Medium" panose="020B0400000000000000" pitchFamily="34" charset="-128"/>
                        </a:rPr>
                        <a:t>（ニーズ整理票・利用計画・ストレングスマップ）</a:t>
                      </a:r>
                      <a:endParaRPr kumimoji="1" lang="ja-JP" altLang="en-US" sz="12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1543946">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５</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配役決め</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lnSpc>
                          <a:spcPct val="120000"/>
                        </a:lnSpc>
                      </a:pPr>
                      <a:r>
                        <a:rPr kumimoji="1" lang="ja-JP" altLang="en-US" sz="1400" b="0" i="0">
                          <a:solidFill>
                            <a:schemeClr val="tx1"/>
                          </a:solidFill>
                          <a:latin typeface="Yu Gothic Medium" panose="020B0400000000000000" pitchFamily="34" charset="-128"/>
                          <a:ea typeface="Yu Gothic Medium" panose="020B0400000000000000" pitchFamily="34" charset="-128"/>
                        </a:rPr>
                        <a:t>ー必須の配役ー</a:t>
                      </a:r>
                      <a:endParaRPr kumimoji="1" lang="en-US" altLang="ja-JP" sz="1400" b="0" i="0" dirty="0">
                        <a:solidFill>
                          <a:schemeClr val="tx1"/>
                        </a:solidFill>
                        <a:latin typeface="Yu Gothic Medium" panose="020B0400000000000000" pitchFamily="34" charset="-128"/>
                        <a:ea typeface="Yu Gothic Medium" panose="020B0400000000000000" pitchFamily="34" charset="-128"/>
                      </a:endParaRPr>
                    </a:p>
                    <a:p>
                      <a:pPr algn="l">
                        <a:lnSpc>
                          <a:spcPct val="120000"/>
                        </a:lnSpc>
                      </a:pPr>
                      <a:r>
                        <a:rPr kumimoji="1" lang="ja-JP" altLang="en-US" sz="1800" b="1" i="0">
                          <a:solidFill>
                            <a:schemeClr val="tx1"/>
                          </a:solidFill>
                          <a:latin typeface="Yu Gothic Medium" panose="020B0400000000000000" pitchFamily="34" charset="-128"/>
                          <a:ea typeface="Yu Gothic Medium" panose="020B0400000000000000" pitchFamily="34" charset="-128"/>
                        </a:rPr>
                        <a:t>相談支援専門員・児童発達支援管理責任者・本人・母親</a:t>
                      </a:r>
                      <a:endParaRPr kumimoji="1" lang="en-US" altLang="ja-JP" sz="1800" b="1" i="0" dirty="0">
                        <a:solidFill>
                          <a:schemeClr val="tx1"/>
                        </a:solidFill>
                        <a:latin typeface="Yu Gothic Medium" panose="020B0400000000000000" pitchFamily="34" charset="-128"/>
                        <a:ea typeface="Yu Gothic Medium" panose="020B0400000000000000" pitchFamily="34" charset="-128"/>
                      </a:endParaRPr>
                    </a:p>
                    <a:p>
                      <a:pPr algn="l">
                        <a:lnSpc>
                          <a:spcPct val="120000"/>
                        </a:lnSpc>
                      </a:pPr>
                      <a:r>
                        <a:rPr kumimoji="1" lang="en-US" altLang="ja-JP" sz="1800" b="0" i="0" dirty="0">
                          <a:solidFill>
                            <a:schemeClr val="tx1"/>
                          </a:solidFill>
                          <a:latin typeface="Yu Gothic Medium" panose="020B0400000000000000" pitchFamily="34" charset="-128"/>
                          <a:ea typeface="Yu Gothic Medium" panose="020B0400000000000000" pitchFamily="34" charset="-128"/>
                        </a:rPr>
                        <a:t>※</a:t>
                      </a:r>
                      <a:r>
                        <a:rPr kumimoji="1" lang="ja-JP" altLang="en-US" sz="1800" b="0" i="0">
                          <a:solidFill>
                            <a:schemeClr val="tx1"/>
                          </a:solidFill>
                          <a:latin typeface="Yu Gothic Medium" panose="020B0400000000000000" pitchFamily="34" charset="-128"/>
                          <a:ea typeface="Yu Gothic Medium" panose="020B0400000000000000" pitchFamily="34" charset="-128"/>
                        </a:rPr>
                        <a:t>グループ人数に合わせて配役</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898642">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３０</a:t>
                      </a:r>
                      <a:endParaRPr kumimoji="1" lang="en-US" altLang="ja-JP" sz="1800" b="1" i="0" dirty="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模擬担当者会議</a:t>
                      </a: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kumimoji="1" lang="ja-JP" altLang="en-US" sz="1800" b="0" i="0">
                          <a:solidFill>
                            <a:schemeClr val="tx1"/>
                          </a:solidFill>
                          <a:latin typeface="Yu Gothic Medium" panose="020B0400000000000000" pitchFamily="34" charset="-128"/>
                          <a:ea typeface="Yu Gothic Medium" panose="020B0400000000000000" pitchFamily="34" charset="-128"/>
                        </a:rPr>
                        <a:t>進行役：相談支援専門員</a:t>
                      </a:r>
                      <a:endParaRPr kumimoji="1" lang="en-US" altLang="ja-JP" sz="1800" b="0" i="0" dirty="0">
                        <a:solidFill>
                          <a:schemeClr val="tx1"/>
                        </a:solidFill>
                        <a:latin typeface="Yu Gothic Medium" panose="020B0400000000000000" pitchFamily="34" charset="-128"/>
                        <a:ea typeface="Yu Gothic Medium" panose="020B0400000000000000" pitchFamily="34" charset="-128"/>
                      </a:endParaRPr>
                    </a:p>
                    <a:p>
                      <a:pPr algn="l"/>
                      <a:r>
                        <a:rPr kumimoji="1" lang="en-US" altLang="ja-JP" sz="1800" b="0" i="0" dirty="0">
                          <a:solidFill>
                            <a:schemeClr val="tx1"/>
                          </a:solidFill>
                          <a:latin typeface="Yu Gothic Medium" panose="020B0400000000000000" pitchFamily="34" charset="-128"/>
                          <a:ea typeface="Yu Gothic Medium" panose="020B0400000000000000" pitchFamily="34" charset="-128"/>
                        </a:rPr>
                        <a:t>※</a:t>
                      </a:r>
                      <a:r>
                        <a:rPr kumimoji="1" lang="ja-JP" altLang="en-US" sz="1800" b="0" i="0">
                          <a:solidFill>
                            <a:schemeClr val="tx1"/>
                          </a:solidFill>
                          <a:latin typeface="Yu Gothic Medium" panose="020B0400000000000000" pitchFamily="34" charset="-128"/>
                          <a:ea typeface="Yu Gothic Medium" panose="020B0400000000000000" pitchFamily="34" charset="-128"/>
                        </a:rPr>
                        <a:t>途中でも３０分で終了</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30030754"/>
                  </a:ext>
                </a:extLst>
              </a:tr>
              <a:tr h="752188">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１０</a:t>
                      </a:r>
                      <a:endParaRPr kumimoji="1" lang="en-US" altLang="ja-JP" sz="1800" b="1" i="0" dirty="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r>
                        <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rPr>
                        <a:t>振り返り・まとめ</a:t>
                      </a: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b="0" i="0">
                          <a:solidFill>
                            <a:schemeClr val="tx1"/>
                          </a:solidFill>
                          <a:latin typeface="Yu Gothic Medium" panose="020B0400000000000000" pitchFamily="34" charset="-128"/>
                          <a:ea typeface="Yu Gothic Medium" panose="020B0400000000000000" pitchFamily="34" charset="-128"/>
                        </a:rPr>
                        <a:t>振り返りシート使用</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8193308"/>
                  </a:ext>
                </a:extLst>
              </a:tr>
            </a:tbl>
          </a:graphicData>
        </a:graphic>
      </p:graphicFrame>
    </p:spTree>
    <p:extLst>
      <p:ext uri="{BB962C8B-B14F-4D97-AF65-F5344CB8AC3E}">
        <p14:creationId xmlns:p14="http://schemas.microsoft.com/office/powerpoint/2010/main" val="183158050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44624"/>
            <a:ext cx="8229600" cy="504045"/>
          </a:xfrm>
        </p:spPr>
        <p:txBody>
          <a:bodyPr>
            <a:normAutofit/>
          </a:bodyPr>
          <a:lstStyle/>
          <a:p>
            <a:r>
              <a:rPr lang="ja-JP" altLang="en-US">
                <a:solidFill>
                  <a:schemeClr val="tx1"/>
                </a:solidFill>
                <a:latin typeface="Yu Gothic Medium" panose="020B0400000000000000" pitchFamily="34" charset="-128"/>
                <a:ea typeface="Yu Gothic Medium" panose="020B0400000000000000" pitchFamily="34" charset="-128"/>
              </a:rPr>
              <a:t>目次</a:t>
            </a:r>
            <a:endParaRPr kumimoji="1" lang="ja-JP" altLang="en-US">
              <a:solidFill>
                <a:schemeClr val="tx1"/>
              </a:solidFill>
              <a:latin typeface="Yu Gothic Medium" panose="020B0400000000000000" pitchFamily="34" charset="-128"/>
              <a:ea typeface="Yu Gothic Medium" panose="020B0400000000000000" pitchFamily="34" charset="-128"/>
            </a:endParaRPr>
          </a:p>
        </p:txBody>
      </p:sp>
      <p:sp>
        <p:nvSpPr>
          <p:cNvPr id="6" name="正方形/長方形 5">
            <a:extLst>
              <a:ext uri="{FF2B5EF4-FFF2-40B4-BE49-F238E27FC236}">
                <a16:creationId xmlns:a16="http://schemas.microsoft.com/office/drawing/2014/main" id="{B03A4793-5274-5148-BBDF-EEE57D1618A0}"/>
              </a:ext>
            </a:extLst>
          </p:cNvPr>
          <p:cNvSpPr/>
          <p:nvPr/>
        </p:nvSpPr>
        <p:spPr>
          <a:xfrm>
            <a:off x="0" y="1217997"/>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01</a:t>
            </a:r>
          </a:p>
        </p:txBody>
      </p:sp>
      <p:sp>
        <p:nvSpPr>
          <p:cNvPr id="7" name="正方形/長方形 6">
            <a:extLst>
              <a:ext uri="{FF2B5EF4-FFF2-40B4-BE49-F238E27FC236}">
                <a16:creationId xmlns:a16="http://schemas.microsoft.com/office/drawing/2014/main" id="{4DC093FB-42C4-E240-B1A8-503F822D2D15}"/>
              </a:ext>
            </a:extLst>
          </p:cNvPr>
          <p:cNvSpPr/>
          <p:nvPr/>
        </p:nvSpPr>
        <p:spPr>
          <a:xfrm>
            <a:off x="0" y="2154101"/>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02</a:t>
            </a:r>
          </a:p>
        </p:txBody>
      </p:sp>
      <p:sp>
        <p:nvSpPr>
          <p:cNvPr id="8" name="正方形/長方形 7">
            <a:extLst>
              <a:ext uri="{FF2B5EF4-FFF2-40B4-BE49-F238E27FC236}">
                <a16:creationId xmlns:a16="http://schemas.microsoft.com/office/drawing/2014/main" id="{83F0B28A-B9D5-1D8B-C170-D47A378CEAC9}"/>
              </a:ext>
            </a:extLst>
          </p:cNvPr>
          <p:cNvSpPr/>
          <p:nvPr/>
        </p:nvSpPr>
        <p:spPr>
          <a:xfrm>
            <a:off x="0" y="3090205"/>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03</a:t>
            </a:r>
          </a:p>
        </p:txBody>
      </p:sp>
      <p:sp>
        <p:nvSpPr>
          <p:cNvPr id="12" name="正方形/長方形 11">
            <a:extLst>
              <a:ext uri="{FF2B5EF4-FFF2-40B4-BE49-F238E27FC236}">
                <a16:creationId xmlns:a16="http://schemas.microsoft.com/office/drawing/2014/main" id="{2B927A79-F62F-B2EF-ADCE-90B3D1D08CC5}"/>
              </a:ext>
            </a:extLst>
          </p:cNvPr>
          <p:cNvSpPr/>
          <p:nvPr/>
        </p:nvSpPr>
        <p:spPr>
          <a:xfrm>
            <a:off x="1691680" y="1217997"/>
            <a:ext cx="712879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rPr>
              <a:t>演習の全体像</a:t>
            </a:r>
            <a:endParaRPr kumimoji="0"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10" name="テキスト ボックス 9">
            <a:extLst>
              <a:ext uri="{FF2B5EF4-FFF2-40B4-BE49-F238E27FC236}">
                <a16:creationId xmlns:a16="http://schemas.microsoft.com/office/drawing/2014/main" id="{C57B9EBA-885C-7793-8F0A-BFDD8F872661}"/>
              </a:ext>
            </a:extLst>
          </p:cNvPr>
          <p:cNvSpPr txBox="1"/>
          <p:nvPr/>
        </p:nvSpPr>
        <p:spPr>
          <a:xfrm>
            <a:off x="-419100" y="1001973"/>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
        <p:nvSpPr>
          <p:cNvPr id="5" name="テキスト ボックス 4">
            <a:extLst>
              <a:ext uri="{FF2B5EF4-FFF2-40B4-BE49-F238E27FC236}">
                <a16:creationId xmlns:a16="http://schemas.microsoft.com/office/drawing/2014/main" id="{613BCBB5-A74B-F415-EF53-A798E9BD805F}"/>
              </a:ext>
            </a:extLst>
          </p:cNvPr>
          <p:cNvSpPr txBox="1"/>
          <p:nvPr/>
        </p:nvSpPr>
        <p:spPr>
          <a:xfrm>
            <a:off x="-574431" y="3618665"/>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
        <p:nvSpPr>
          <p:cNvPr id="4" name="正方形/長方形 3">
            <a:extLst>
              <a:ext uri="{FF2B5EF4-FFF2-40B4-BE49-F238E27FC236}">
                <a16:creationId xmlns:a16="http://schemas.microsoft.com/office/drawing/2014/main" id="{8E418819-9935-9784-0C77-9A5B719373ED}"/>
              </a:ext>
            </a:extLst>
          </p:cNvPr>
          <p:cNvSpPr/>
          <p:nvPr/>
        </p:nvSpPr>
        <p:spPr>
          <a:xfrm>
            <a:off x="3111" y="4043946"/>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04</a:t>
            </a:r>
          </a:p>
        </p:txBody>
      </p:sp>
      <p:sp>
        <p:nvSpPr>
          <p:cNvPr id="11" name="正方形/長方形 10">
            <a:extLst>
              <a:ext uri="{FF2B5EF4-FFF2-40B4-BE49-F238E27FC236}">
                <a16:creationId xmlns:a16="http://schemas.microsoft.com/office/drawing/2014/main" id="{22B79C0E-2C59-2658-A1B2-5684A95DD507}"/>
              </a:ext>
            </a:extLst>
          </p:cNvPr>
          <p:cNvSpPr/>
          <p:nvPr/>
        </p:nvSpPr>
        <p:spPr>
          <a:xfrm>
            <a:off x="0" y="5009150"/>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05</a:t>
            </a:r>
          </a:p>
        </p:txBody>
      </p:sp>
      <p:sp>
        <p:nvSpPr>
          <p:cNvPr id="15" name="正方形/長方形 14">
            <a:extLst>
              <a:ext uri="{FF2B5EF4-FFF2-40B4-BE49-F238E27FC236}">
                <a16:creationId xmlns:a16="http://schemas.microsoft.com/office/drawing/2014/main" id="{41D69874-81C4-A30C-ED4A-93EC5F71FB9C}"/>
              </a:ext>
            </a:extLst>
          </p:cNvPr>
          <p:cNvSpPr/>
          <p:nvPr/>
        </p:nvSpPr>
        <p:spPr>
          <a:xfrm>
            <a:off x="1691679" y="2154101"/>
            <a:ext cx="532859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cs typeface="Times New Roman" panose="02020603050405020304" pitchFamily="18" charset="0"/>
              </a:rPr>
              <a:t>演習１：状況確認と役割の理解</a:t>
            </a:r>
            <a:endParaRPr kumimoji="0" lang="en-US" altLang="ja-JP" sz="4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17" name="正方形/長方形 16">
            <a:extLst>
              <a:ext uri="{FF2B5EF4-FFF2-40B4-BE49-F238E27FC236}">
                <a16:creationId xmlns:a16="http://schemas.microsoft.com/office/drawing/2014/main" id="{6E885361-B661-C740-62F3-BC2E225D272F}"/>
              </a:ext>
            </a:extLst>
          </p:cNvPr>
          <p:cNvSpPr/>
          <p:nvPr/>
        </p:nvSpPr>
        <p:spPr>
          <a:xfrm>
            <a:off x="1685096" y="3090205"/>
            <a:ext cx="670332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cs typeface="Times New Roman" panose="02020603050405020304" pitchFamily="18" charset="0"/>
              </a:rPr>
              <a:t>演習２：支援会議の準備とロールプレイ</a:t>
            </a:r>
            <a:endParaRPr kumimoji="0" lang="en-US" altLang="ja-JP" sz="4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18" name="正方形/長方形 17">
            <a:extLst>
              <a:ext uri="{FF2B5EF4-FFF2-40B4-BE49-F238E27FC236}">
                <a16:creationId xmlns:a16="http://schemas.microsoft.com/office/drawing/2014/main" id="{2630C6F1-2A8F-7C9E-D95F-25BCF8C2A8ED}"/>
              </a:ext>
            </a:extLst>
          </p:cNvPr>
          <p:cNvSpPr/>
          <p:nvPr/>
        </p:nvSpPr>
        <p:spPr>
          <a:xfrm>
            <a:off x="1691678" y="4043946"/>
            <a:ext cx="518457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cs typeface="Times New Roman" panose="02020603050405020304" pitchFamily="18" charset="0"/>
              </a:rPr>
              <a:t>支援会議の位置づけとポイント</a:t>
            </a:r>
            <a:endParaRPr kumimoji="0" lang="en-US" altLang="ja-JP" sz="4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19" name="正方形/長方形 18">
            <a:extLst>
              <a:ext uri="{FF2B5EF4-FFF2-40B4-BE49-F238E27FC236}">
                <a16:creationId xmlns:a16="http://schemas.microsoft.com/office/drawing/2014/main" id="{7833D016-2820-CA7A-74E3-1B4B54E2165D}"/>
              </a:ext>
            </a:extLst>
          </p:cNvPr>
          <p:cNvSpPr/>
          <p:nvPr/>
        </p:nvSpPr>
        <p:spPr>
          <a:xfrm>
            <a:off x="1696749" y="5013176"/>
            <a:ext cx="575557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cs typeface="Times New Roman" panose="02020603050405020304" pitchFamily="18" charset="0"/>
              </a:rPr>
              <a:t>参考事例</a:t>
            </a:r>
            <a:endParaRPr kumimoji="0" lang="en-US" altLang="ja-JP" sz="4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72660422"/>
      </p:ext>
    </p:extLst>
  </p:cSld>
  <p:clrMapOvr>
    <a:masterClrMapping/>
  </p:clrMapOvr>
  <mc:AlternateContent xmlns:mc="http://schemas.openxmlformats.org/markup-compatibility/2006" xmlns:p14="http://schemas.microsoft.com/office/powerpoint/2010/main">
    <mc:Choice Requires="p14">
      <p:transition spd="slow" p14:dur="1250" advTm="25344">
        <p:fade/>
      </p:transition>
    </mc:Choice>
    <mc:Fallback xmlns="">
      <p:transition spd="slow" advTm="25344">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C5536-16F1-265C-E29C-A376A9D5F71E}"/>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09BE6CE9-E292-1BF2-097B-0C2645E66BD3}"/>
              </a:ext>
            </a:extLst>
          </p:cNvPr>
          <p:cNvSpPr>
            <a:spLocks noGrp="1"/>
          </p:cNvSpPr>
          <p:nvPr>
            <p:ph type="title"/>
          </p:nvPr>
        </p:nvSpPr>
        <p:spPr/>
        <p:txBody>
          <a:bodyPr>
            <a:noAutofit/>
          </a:bodyPr>
          <a:lstStyle/>
          <a:p>
            <a:r>
              <a:rPr lang="ja-JP" altLang="en-US">
                <a:solidFill>
                  <a:schemeClr val="tx1"/>
                </a:solidFill>
              </a:rPr>
              <a:t>児童期における会議の進行役の役割</a:t>
            </a:r>
          </a:p>
        </p:txBody>
      </p:sp>
      <p:sp>
        <p:nvSpPr>
          <p:cNvPr id="3" name="角丸四角形 2">
            <a:extLst>
              <a:ext uri="{FF2B5EF4-FFF2-40B4-BE49-F238E27FC236}">
                <a16:creationId xmlns:a16="http://schemas.microsoft.com/office/drawing/2014/main" id="{D7C952D0-3C14-4B4E-47FA-4972D6874308}"/>
              </a:ext>
            </a:extLst>
          </p:cNvPr>
          <p:cNvSpPr/>
          <p:nvPr/>
        </p:nvSpPr>
        <p:spPr>
          <a:xfrm>
            <a:off x="596371" y="1088657"/>
            <a:ext cx="8090429" cy="706041"/>
          </a:xfrm>
          <a:prstGeom prst="roundRect">
            <a:avLst>
              <a:gd name="adj" fmla="val 6947"/>
            </a:avLst>
          </a:prstGeom>
          <a:no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5" name="角丸四角形 14">
            <a:extLst>
              <a:ext uri="{FF2B5EF4-FFF2-40B4-BE49-F238E27FC236}">
                <a16:creationId xmlns:a16="http://schemas.microsoft.com/office/drawing/2014/main" id="{0C6006A1-5F74-203A-EB8D-7060D62BF38C}"/>
              </a:ext>
            </a:extLst>
          </p:cNvPr>
          <p:cNvSpPr/>
          <p:nvPr/>
        </p:nvSpPr>
        <p:spPr>
          <a:xfrm>
            <a:off x="604289" y="1027629"/>
            <a:ext cx="7712128" cy="767069"/>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　</a:t>
            </a:r>
            <a:r>
              <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目的と論点を共有</a:t>
            </a:r>
            <a:r>
              <a:rPr lang="ja-JP" altLang="en-US" sz="1600" b="1">
                <a:solidFill>
                  <a:schemeClr val="tx1"/>
                </a:solidFill>
                <a:latin typeface="Yu Gothic Medium" panose="020B0400000000000000" pitchFamily="34" charset="-128"/>
                <a:ea typeface="Yu Gothic Medium" panose="020B0400000000000000" pitchFamily="34" charset="-128"/>
              </a:rPr>
              <a:t>　</a:t>
            </a:r>
            <a:r>
              <a:rPr lang="en-US" altLang="ja-JP" sz="1600" b="1" dirty="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会議の目的を事前に確認し、冒頭で明確に伝える。</a:t>
            </a:r>
            <a:endParaRPr lang="ja-JP" altLang="ja-JP" sz="1600">
              <a:solidFill>
                <a:schemeClr val="tx1"/>
              </a:solidFill>
              <a:latin typeface="Yu Gothic Medium" panose="020B0400000000000000" pitchFamily="34" charset="-128"/>
              <a:ea typeface="Yu Gothic Medium" panose="020B0400000000000000" pitchFamily="34" charset="-128"/>
            </a:endParaRPr>
          </a:p>
        </p:txBody>
      </p:sp>
      <p:sp>
        <p:nvSpPr>
          <p:cNvPr id="2" name="円/楕円 1">
            <a:extLst>
              <a:ext uri="{FF2B5EF4-FFF2-40B4-BE49-F238E27FC236}">
                <a16:creationId xmlns:a16="http://schemas.microsoft.com/office/drawing/2014/main" id="{8C8DF4FD-66E8-541D-39F7-14F02C42CED2}"/>
              </a:ext>
            </a:extLst>
          </p:cNvPr>
          <p:cNvSpPr/>
          <p:nvPr/>
        </p:nvSpPr>
        <p:spPr>
          <a:xfrm>
            <a:off x="236850" y="1075379"/>
            <a:ext cx="734750" cy="73259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800">
                <a:solidFill>
                  <a:prstClr val="white"/>
                </a:solidFill>
                <a:latin typeface="Yu Gothic Medium" panose="020B0400000000000000" pitchFamily="34" charset="-128"/>
                <a:ea typeface="Yu Gothic Medium" panose="020B0400000000000000" pitchFamily="34" charset="-128"/>
              </a:rPr>
              <a:t>１</a:t>
            </a:r>
            <a:endParaRPr kumimoji="0" lang="ja-JP" altLang="en-US" sz="2800" dirty="0">
              <a:solidFill>
                <a:prstClr val="white"/>
              </a:solidFill>
              <a:latin typeface="Yu Gothic Medium" panose="020B0400000000000000" pitchFamily="34" charset="-128"/>
              <a:ea typeface="Yu Gothic Medium" panose="020B0400000000000000" pitchFamily="34" charset="-128"/>
            </a:endParaRPr>
          </a:p>
        </p:txBody>
      </p:sp>
      <p:sp>
        <p:nvSpPr>
          <p:cNvPr id="4" name="角丸四角形 3">
            <a:extLst>
              <a:ext uri="{FF2B5EF4-FFF2-40B4-BE49-F238E27FC236}">
                <a16:creationId xmlns:a16="http://schemas.microsoft.com/office/drawing/2014/main" id="{BBB4FFC3-758D-5C34-2A25-518434A00924}"/>
              </a:ext>
            </a:extLst>
          </p:cNvPr>
          <p:cNvSpPr/>
          <p:nvPr/>
        </p:nvSpPr>
        <p:spPr>
          <a:xfrm>
            <a:off x="596371" y="1962891"/>
            <a:ext cx="8090429" cy="706041"/>
          </a:xfrm>
          <a:prstGeom prst="roundRect">
            <a:avLst>
              <a:gd name="adj" fmla="val 6947"/>
            </a:avLst>
          </a:prstGeom>
          <a:no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5" name="角丸四角形 4">
            <a:extLst>
              <a:ext uri="{FF2B5EF4-FFF2-40B4-BE49-F238E27FC236}">
                <a16:creationId xmlns:a16="http://schemas.microsoft.com/office/drawing/2014/main" id="{C85AFF7D-C3D8-1E46-BCD4-D8F8F9F7C097}"/>
              </a:ext>
            </a:extLst>
          </p:cNvPr>
          <p:cNvSpPr/>
          <p:nvPr/>
        </p:nvSpPr>
        <p:spPr>
          <a:xfrm>
            <a:off x="604289" y="1901863"/>
            <a:ext cx="8090428" cy="767069"/>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　</a:t>
            </a:r>
            <a:r>
              <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時間と進行を管理</a:t>
            </a:r>
            <a:r>
              <a:rPr lang="ja-JP" altLang="en-US" sz="1600" b="1">
                <a:solidFill>
                  <a:schemeClr val="accent5">
                    <a:lumMod val="75000"/>
                  </a:schemeClr>
                </a:solidFill>
                <a:latin typeface="Yu Gothic Medium" panose="020B0400000000000000" pitchFamily="34" charset="-128"/>
                <a:ea typeface="Yu Gothic Medium" panose="020B0400000000000000" pitchFamily="34" charset="-128"/>
              </a:rPr>
              <a:t>　</a:t>
            </a:r>
            <a:r>
              <a:rPr lang="en-US" altLang="ja-JP" sz="1600" b="1"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終了時刻を共有し、必要な話し合いの時間を確保する。</a:t>
            </a:r>
            <a:endParaRPr lang="ja-JP" altLang="ja-JP" sz="1600">
              <a:solidFill>
                <a:schemeClr val="tx1"/>
              </a:solidFill>
              <a:latin typeface="Yu Gothic Medium" panose="020B0400000000000000" pitchFamily="34" charset="-128"/>
              <a:ea typeface="Yu Gothic Medium" panose="020B0400000000000000" pitchFamily="34" charset="-128"/>
            </a:endParaRPr>
          </a:p>
        </p:txBody>
      </p:sp>
      <p:sp>
        <p:nvSpPr>
          <p:cNvPr id="7" name="円/楕円 6">
            <a:extLst>
              <a:ext uri="{FF2B5EF4-FFF2-40B4-BE49-F238E27FC236}">
                <a16:creationId xmlns:a16="http://schemas.microsoft.com/office/drawing/2014/main" id="{56AF8C38-7ED9-1D81-F494-8B4EDAB7CAE2}"/>
              </a:ext>
            </a:extLst>
          </p:cNvPr>
          <p:cNvSpPr/>
          <p:nvPr/>
        </p:nvSpPr>
        <p:spPr>
          <a:xfrm>
            <a:off x="236850" y="1949613"/>
            <a:ext cx="734750" cy="7415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800">
                <a:solidFill>
                  <a:prstClr val="white"/>
                </a:solidFill>
                <a:latin typeface="Yu Gothic Medium" panose="020B0400000000000000" pitchFamily="34" charset="-128"/>
                <a:ea typeface="Yu Gothic Medium" panose="020B0400000000000000" pitchFamily="34" charset="-128"/>
              </a:rPr>
              <a:t>２</a:t>
            </a:r>
            <a:endParaRPr kumimoji="0" lang="ja-JP" altLang="en-US" sz="2800" dirty="0">
              <a:solidFill>
                <a:prstClr val="white"/>
              </a:solidFill>
              <a:latin typeface="Yu Gothic Medium" panose="020B0400000000000000" pitchFamily="34" charset="-128"/>
              <a:ea typeface="Yu Gothic Medium" panose="020B0400000000000000" pitchFamily="34" charset="-128"/>
            </a:endParaRPr>
          </a:p>
        </p:txBody>
      </p:sp>
      <p:sp>
        <p:nvSpPr>
          <p:cNvPr id="8" name="角丸四角形 7">
            <a:extLst>
              <a:ext uri="{FF2B5EF4-FFF2-40B4-BE49-F238E27FC236}">
                <a16:creationId xmlns:a16="http://schemas.microsoft.com/office/drawing/2014/main" id="{5EC670DA-FDF2-2556-AAE1-EE87817E5118}"/>
              </a:ext>
            </a:extLst>
          </p:cNvPr>
          <p:cNvSpPr/>
          <p:nvPr/>
        </p:nvSpPr>
        <p:spPr>
          <a:xfrm>
            <a:off x="596371" y="2837125"/>
            <a:ext cx="8090429" cy="706041"/>
          </a:xfrm>
          <a:prstGeom prst="roundRect">
            <a:avLst>
              <a:gd name="adj" fmla="val 6947"/>
            </a:avLst>
          </a:prstGeom>
          <a:no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9" name="角丸四角形 8">
            <a:extLst>
              <a:ext uri="{FF2B5EF4-FFF2-40B4-BE49-F238E27FC236}">
                <a16:creationId xmlns:a16="http://schemas.microsoft.com/office/drawing/2014/main" id="{36EED6E3-9322-D059-B72D-ECFE1F1A887F}"/>
              </a:ext>
            </a:extLst>
          </p:cNvPr>
          <p:cNvSpPr/>
          <p:nvPr/>
        </p:nvSpPr>
        <p:spPr>
          <a:xfrm>
            <a:off x="604288" y="2776097"/>
            <a:ext cx="8229600" cy="767069"/>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　</a:t>
            </a:r>
            <a:r>
              <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参加者の意見を引き出す</a:t>
            </a:r>
            <a:r>
              <a:rPr lang="ja-JP" altLang="en-US" sz="1400" b="1">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全員が発言し、それぞれの視点を共有できるようにする</a:t>
            </a:r>
            <a:r>
              <a:rPr lang="ja-JP" altLang="en-US" sz="1400">
                <a:solidFill>
                  <a:schemeClr val="tx1"/>
                </a:solidFill>
                <a:latin typeface="Yu Gothic Medium" panose="020B0400000000000000" pitchFamily="34" charset="-128"/>
                <a:ea typeface="Yu Gothic Medium" panose="020B0400000000000000" pitchFamily="34" charset="-128"/>
              </a:rPr>
              <a:t>。</a:t>
            </a:r>
            <a:endParaRPr lang="en-US" altLang="ja-JP" sz="1400" dirty="0">
              <a:solidFill>
                <a:schemeClr val="tx1"/>
              </a:solidFill>
              <a:latin typeface="Yu Gothic Medium" panose="020B0400000000000000" pitchFamily="34" charset="-128"/>
              <a:ea typeface="Yu Gothic Medium" panose="020B0400000000000000" pitchFamily="34" charset="-128"/>
            </a:endParaRPr>
          </a:p>
        </p:txBody>
      </p:sp>
      <p:sp>
        <p:nvSpPr>
          <p:cNvPr id="10" name="円/楕円 9">
            <a:extLst>
              <a:ext uri="{FF2B5EF4-FFF2-40B4-BE49-F238E27FC236}">
                <a16:creationId xmlns:a16="http://schemas.microsoft.com/office/drawing/2014/main" id="{7C84EEB9-4291-9EA8-E25F-7D65B2467293}"/>
              </a:ext>
            </a:extLst>
          </p:cNvPr>
          <p:cNvSpPr/>
          <p:nvPr/>
        </p:nvSpPr>
        <p:spPr>
          <a:xfrm>
            <a:off x="236850" y="2823847"/>
            <a:ext cx="734750" cy="72901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800">
                <a:solidFill>
                  <a:prstClr val="white"/>
                </a:solidFill>
                <a:latin typeface="Yu Gothic Medium" panose="020B0400000000000000" pitchFamily="34" charset="-128"/>
                <a:ea typeface="Yu Gothic Medium" panose="020B0400000000000000" pitchFamily="34" charset="-128"/>
              </a:rPr>
              <a:t>３</a:t>
            </a:r>
            <a:endParaRPr kumimoji="0" lang="ja-JP" altLang="en-US" sz="2800" dirty="0">
              <a:solidFill>
                <a:prstClr val="white"/>
              </a:solidFill>
              <a:latin typeface="Yu Gothic Medium" panose="020B0400000000000000" pitchFamily="34" charset="-128"/>
              <a:ea typeface="Yu Gothic Medium" panose="020B0400000000000000" pitchFamily="34" charset="-128"/>
            </a:endParaRPr>
          </a:p>
        </p:txBody>
      </p:sp>
      <p:sp>
        <p:nvSpPr>
          <p:cNvPr id="11" name="角丸四角形 10">
            <a:extLst>
              <a:ext uri="{FF2B5EF4-FFF2-40B4-BE49-F238E27FC236}">
                <a16:creationId xmlns:a16="http://schemas.microsoft.com/office/drawing/2014/main" id="{C4EEA3D0-41FF-1F38-5ADE-4CB0B3D88D34}"/>
              </a:ext>
            </a:extLst>
          </p:cNvPr>
          <p:cNvSpPr/>
          <p:nvPr/>
        </p:nvSpPr>
        <p:spPr>
          <a:xfrm>
            <a:off x="596371" y="3702360"/>
            <a:ext cx="8090429" cy="706041"/>
          </a:xfrm>
          <a:prstGeom prst="roundRect">
            <a:avLst>
              <a:gd name="adj" fmla="val 6947"/>
            </a:avLst>
          </a:prstGeom>
          <a:no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2" name="角丸四角形 11">
            <a:extLst>
              <a:ext uri="{FF2B5EF4-FFF2-40B4-BE49-F238E27FC236}">
                <a16:creationId xmlns:a16="http://schemas.microsoft.com/office/drawing/2014/main" id="{BAC6B343-46C8-E251-DF59-36D24A526E6E}"/>
              </a:ext>
            </a:extLst>
          </p:cNvPr>
          <p:cNvSpPr/>
          <p:nvPr/>
        </p:nvSpPr>
        <p:spPr>
          <a:xfrm>
            <a:off x="604288" y="3641332"/>
            <a:ext cx="8082512" cy="767069"/>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　</a:t>
            </a:r>
            <a:r>
              <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子どもの視点に立ち返る</a:t>
            </a:r>
            <a:r>
              <a:rPr lang="en-US" altLang="ja-JP" sz="2000" b="1" dirty="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子どもの思い・関心・希望を、話し合いの中心に置く。</a:t>
            </a:r>
            <a:endParaRPr lang="ja-JP" altLang="ja-JP" sz="1600">
              <a:solidFill>
                <a:schemeClr val="tx1"/>
              </a:solidFill>
              <a:latin typeface="Yu Gothic Medium" panose="020B0400000000000000" pitchFamily="34" charset="-128"/>
              <a:ea typeface="Yu Gothic Medium" panose="020B0400000000000000" pitchFamily="34" charset="-128"/>
            </a:endParaRPr>
          </a:p>
        </p:txBody>
      </p:sp>
      <p:sp>
        <p:nvSpPr>
          <p:cNvPr id="13" name="円/楕円 12">
            <a:extLst>
              <a:ext uri="{FF2B5EF4-FFF2-40B4-BE49-F238E27FC236}">
                <a16:creationId xmlns:a16="http://schemas.microsoft.com/office/drawing/2014/main" id="{B2A1FE2D-E7BF-8613-5D06-FFA6249F95BD}"/>
              </a:ext>
            </a:extLst>
          </p:cNvPr>
          <p:cNvSpPr/>
          <p:nvPr/>
        </p:nvSpPr>
        <p:spPr>
          <a:xfrm>
            <a:off x="236850" y="3689082"/>
            <a:ext cx="734750" cy="72901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800">
                <a:solidFill>
                  <a:prstClr val="white"/>
                </a:solidFill>
                <a:latin typeface="Yu Gothic Medium" panose="020B0400000000000000" pitchFamily="34" charset="-128"/>
                <a:ea typeface="Yu Gothic Medium" panose="020B0400000000000000" pitchFamily="34" charset="-128"/>
              </a:rPr>
              <a:t>４</a:t>
            </a:r>
            <a:endParaRPr kumimoji="0" lang="ja-JP" altLang="en-US" sz="2800" dirty="0">
              <a:solidFill>
                <a:prstClr val="white"/>
              </a:solidFill>
              <a:latin typeface="Yu Gothic Medium" panose="020B0400000000000000" pitchFamily="34" charset="-128"/>
              <a:ea typeface="Yu Gothic Medium" panose="020B0400000000000000" pitchFamily="34" charset="-128"/>
            </a:endParaRPr>
          </a:p>
        </p:txBody>
      </p:sp>
      <p:sp>
        <p:nvSpPr>
          <p:cNvPr id="14" name="角丸四角形 13">
            <a:extLst>
              <a:ext uri="{FF2B5EF4-FFF2-40B4-BE49-F238E27FC236}">
                <a16:creationId xmlns:a16="http://schemas.microsoft.com/office/drawing/2014/main" id="{04063196-4E83-BF28-606A-BA2891B36CCA}"/>
              </a:ext>
            </a:extLst>
          </p:cNvPr>
          <p:cNvSpPr/>
          <p:nvPr/>
        </p:nvSpPr>
        <p:spPr>
          <a:xfrm>
            <a:off x="596371" y="4571177"/>
            <a:ext cx="8090429" cy="706041"/>
          </a:xfrm>
          <a:prstGeom prst="roundRect">
            <a:avLst>
              <a:gd name="adj" fmla="val 6947"/>
            </a:avLst>
          </a:prstGeom>
          <a:no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6" name="角丸四角形 15">
            <a:extLst>
              <a:ext uri="{FF2B5EF4-FFF2-40B4-BE49-F238E27FC236}">
                <a16:creationId xmlns:a16="http://schemas.microsoft.com/office/drawing/2014/main" id="{9564185E-5EEC-53EE-C0EA-2ED8EA7B97B6}"/>
              </a:ext>
            </a:extLst>
          </p:cNvPr>
          <p:cNvSpPr/>
          <p:nvPr/>
        </p:nvSpPr>
        <p:spPr>
          <a:xfrm>
            <a:off x="604288" y="4510149"/>
            <a:ext cx="8082512" cy="767069"/>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　</a:t>
            </a:r>
            <a:r>
              <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情報と支援方針を整理</a:t>
            </a:r>
            <a:r>
              <a:rPr lang="ja-JP" altLang="en-US" sz="1400" b="1">
                <a:solidFill>
                  <a:schemeClr val="tx1"/>
                </a:solidFill>
                <a:latin typeface="Yu Gothic Medium" panose="020B0400000000000000" pitchFamily="34" charset="-128"/>
                <a:ea typeface="Yu Gothic Medium" panose="020B0400000000000000" pitchFamily="34" charset="-128"/>
              </a:rPr>
              <a:t>　</a:t>
            </a:r>
            <a:r>
              <a:rPr lang="en-US" altLang="ja-JP" sz="1400" b="1" dirty="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関係者の情報や意見を整理し、共通理解をつくる。</a:t>
            </a:r>
            <a:endParaRPr lang="ja-JP" altLang="ja-JP" sz="2000">
              <a:solidFill>
                <a:schemeClr val="tx1"/>
              </a:solidFill>
              <a:latin typeface="Yu Gothic Medium" panose="020B0400000000000000" pitchFamily="34" charset="-128"/>
              <a:ea typeface="Yu Gothic Medium" panose="020B0400000000000000" pitchFamily="34" charset="-128"/>
            </a:endParaRPr>
          </a:p>
        </p:txBody>
      </p:sp>
      <p:sp>
        <p:nvSpPr>
          <p:cNvPr id="17" name="円/楕円 16">
            <a:extLst>
              <a:ext uri="{FF2B5EF4-FFF2-40B4-BE49-F238E27FC236}">
                <a16:creationId xmlns:a16="http://schemas.microsoft.com/office/drawing/2014/main" id="{B7CA11C8-DEC2-7C7A-AE97-4D4C324238E1}"/>
              </a:ext>
            </a:extLst>
          </p:cNvPr>
          <p:cNvSpPr/>
          <p:nvPr/>
        </p:nvSpPr>
        <p:spPr>
          <a:xfrm>
            <a:off x="236850" y="4557899"/>
            <a:ext cx="734750" cy="71931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800">
                <a:solidFill>
                  <a:prstClr val="white"/>
                </a:solidFill>
                <a:latin typeface="Yu Gothic Medium" panose="020B0400000000000000" pitchFamily="34" charset="-128"/>
                <a:ea typeface="Yu Gothic Medium" panose="020B0400000000000000" pitchFamily="34" charset="-128"/>
              </a:rPr>
              <a:t>５</a:t>
            </a:r>
            <a:endParaRPr kumimoji="0" lang="ja-JP" altLang="en-US" sz="2800" dirty="0">
              <a:solidFill>
                <a:prstClr val="white"/>
              </a:solidFill>
              <a:latin typeface="Yu Gothic Medium" panose="020B0400000000000000" pitchFamily="34" charset="-128"/>
              <a:ea typeface="Yu Gothic Medium" panose="020B0400000000000000" pitchFamily="34" charset="-128"/>
            </a:endParaRPr>
          </a:p>
        </p:txBody>
      </p:sp>
      <p:sp>
        <p:nvSpPr>
          <p:cNvPr id="18" name="角丸四角形 17">
            <a:extLst>
              <a:ext uri="{FF2B5EF4-FFF2-40B4-BE49-F238E27FC236}">
                <a16:creationId xmlns:a16="http://schemas.microsoft.com/office/drawing/2014/main" id="{E9B8A462-5CBD-6B64-AE24-AE962A639BCA}"/>
              </a:ext>
            </a:extLst>
          </p:cNvPr>
          <p:cNvSpPr/>
          <p:nvPr/>
        </p:nvSpPr>
        <p:spPr>
          <a:xfrm>
            <a:off x="596371" y="5439994"/>
            <a:ext cx="8090429" cy="706041"/>
          </a:xfrm>
          <a:prstGeom prst="roundRect">
            <a:avLst>
              <a:gd name="adj" fmla="val 6947"/>
            </a:avLst>
          </a:prstGeom>
          <a:no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9" name="角丸四角形 18">
            <a:extLst>
              <a:ext uri="{FF2B5EF4-FFF2-40B4-BE49-F238E27FC236}">
                <a16:creationId xmlns:a16="http://schemas.microsoft.com/office/drawing/2014/main" id="{9DA80492-7CC4-F341-BE42-B296BED5D547}"/>
              </a:ext>
            </a:extLst>
          </p:cNvPr>
          <p:cNvSpPr/>
          <p:nvPr/>
        </p:nvSpPr>
        <p:spPr>
          <a:xfrm>
            <a:off x="604288" y="5378966"/>
            <a:ext cx="8090429" cy="767069"/>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lang="ja-JP" altLang="en-US" sz="1600" b="1">
                <a:solidFill>
                  <a:schemeClr val="accent5">
                    <a:lumMod val="75000"/>
                  </a:schemeClr>
                </a:solidFill>
                <a:latin typeface="Yu Gothic Medium" panose="020B0400000000000000" pitchFamily="34" charset="-128"/>
                <a:ea typeface="Yu Gothic Medium" panose="020B0400000000000000" pitchFamily="34" charset="-128"/>
              </a:rPr>
              <a:t>　</a:t>
            </a:r>
            <a:r>
              <a:rPr lang="en-US" altLang="ja-JP" sz="1600" b="1"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役割と次の対応を確認</a:t>
            </a:r>
            <a:r>
              <a:rPr lang="ja-JP" altLang="en-US" sz="1400" b="1">
                <a:solidFill>
                  <a:schemeClr val="tx1"/>
                </a:solidFill>
                <a:latin typeface="Yu Gothic Medium" panose="020B0400000000000000" pitchFamily="34" charset="-128"/>
                <a:ea typeface="Yu Gothic Medium" panose="020B0400000000000000" pitchFamily="34" charset="-128"/>
              </a:rPr>
              <a:t>　</a:t>
            </a:r>
            <a:r>
              <a:rPr lang="en-US" altLang="ja-JP" sz="1400" b="1" dirty="0">
                <a:solidFill>
                  <a:schemeClr val="tx1"/>
                </a:solidFill>
                <a:latin typeface="Yu Gothic Medium" panose="020B0400000000000000" pitchFamily="34" charset="-128"/>
                <a:ea typeface="Yu Gothic Medium" panose="020B0400000000000000" pitchFamily="34" charset="-128"/>
              </a:rPr>
              <a:t>     </a:t>
            </a:r>
            <a:r>
              <a:rPr lang="ja-JP" altLang="ja-JP" sz="1400">
                <a:solidFill>
                  <a:schemeClr val="tx1"/>
                </a:solidFill>
                <a:latin typeface="Yu Gothic Medium" panose="020B0400000000000000" pitchFamily="34" charset="-128"/>
                <a:ea typeface="Yu Gothic Medium" panose="020B0400000000000000" pitchFamily="34" charset="-128"/>
              </a:rPr>
              <a:t>誰が、何を、いつまでに行うかを明確にする。</a:t>
            </a:r>
          </a:p>
        </p:txBody>
      </p:sp>
      <p:sp>
        <p:nvSpPr>
          <p:cNvPr id="20" name="円/楕円 19">
            <a:extLst>
              <a:ext uri="{FF2B5EF4-FFF2-40B4-BE49-F238E27FC236}">
                <a16:creationId xmlns:a16="http://schemas.microsoft.com/office/drawing/2014/main" id="{1C0EAC6C-C923-5564-9938-C4148965F5AB}"/>
              </a:ext>
            </a:extLst>
          </p:cNvPr>
          <p:cNvSpPr/>
          <p:nvPr/>
        </p:nvSpPr>
        <p:spPr>
          <a:xfrm>
            <a:off x="236850" y="5426716"/>
            <a:ext cx="734750" cy="71931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800">
                <a:solidFill>
                  <a:prstClr val="white"/>
                </a:solidFill>
                <a:latin typeface="Yu Gothic Medium" panose="020B0400000000000000" pitchFamily="34" charset="-128"/>
                <a:ea typeface="Yu Gothic Medium" panose="020B0400000000000000" pitchFamily="34" charset="-128"/>
              </a:rPr>
              <a:t>６</a:t>
            </a:r>
            <a:endParaRPr kumimoji="0" lang="ja-JP" altLang="en-US" sz="2800"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18546334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F25A5-0234-CD39-2A96-39B978E98903}"/>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9154C7B1-C178-4FC2-BEA1-CB21933CBBAA}"/>
              </a:ext>
            </a:extLst>
          </p:cNvPr>
          <p:cNvSpPr>
            <a:spLocks noGrp="1"/>
          </p:cNvSpPr>
          <p:nvPr>
            <p:ph type="title"/>
          </p:nvPr>
        </p:nvSpPr>
        <p:spPr/>
        <p:txBody>
          <a:bodyPr>
            <a:noAutofit/>
          </a:bodyPr>
          <a:lstStyle/>
          <a:p>
            <a:r>
              <a:rPr lang="ja-JP" altLang="en-US">
                <a:solidFill>
                  <a:schemeClr val="tx1"/>
                </a:solidFill>
              </a:rPr>
              <a:t>ロールプレイの設定</a:t>
            </a:r>
          </a:p>
        </p:txBody>
      </p:sp>
      <p:sp>
        <p:nvSpPr>
          <p:cNvPr id="3" name="角丸四角形 2">
            <a:extLst>
              <a:ext uri="{FF2B5EF4-FFF2-40B4-BE49-F238E27FC236}">
                <a16:creationId xmlns:a16="http://schemas.microsoft.com/office/drawing/2014/main" id="{7C2B9C07-26EC-2B97-D0BE-0B9D772269C6}"/>
              </a:ext>
            </a:extLst>
          </p:cNvPr>
          <p:cNvSpPr/>
          <p:nvPr/>
        </p:nvSpPr>
        <p:spPr>
          <a:xfrm>
            <a:off x="596371" y="1088657"/>
            <a:ext cx="3682433" cy="1834557"/>
          </a:xfrm>
          <a:prstGeom prst="roundRect">
            <a:avLst>
              <a:gd name="adj" fmla="val 1477"/>
            </a:avLst>
          </a:prstGeom>
          <a:solidFill>
            <a:schemeClr val="accent5">
              <a:lumMod val="20000"/>
              <a:lumOff val="80000"/>
            </a:schemeClr>
          </a:solid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5" name="角丸四角形 14">
            <a:extLst>
              <a:ext uri="{FF2B5EF4-FFF2-40B4-BE49-F238E27FC236}">
                <a16:creationId xmlns:a16="http://schemas.microsoft.com/office/drawing/2014/main" id="{6C1805A2-FABC-3A48-4BF8-E5E122490B8C}"/>
              </a:ext>
            </a:extLst>
          </p:cNvPr>
          <p:cNvSpPr/>
          <p:nvPr/>
        </p:nvSpPr>
        <p:spPr>
          <a:xfrm>
            <a:off x="604288" y="1088657"/>
            <a:ext cx="3670961" cy="183455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0" fontAlgn="base" hangingPunct="0">
              <a:lnSpc>
                <a:spcPct val="150000"/>
              </a:lnSpc>
              <a:spcBef>
                <a:spcPct val="0"/>
              </a:spcBef>
              <a:spcAft>
                <a:spcPct val="0"/>
              </a:spcAft>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使用する資料</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br>
              <a:rPr lang="ja-JP" altLang="ja-JP" sz="1600">
                <a:solidFill>
                  <a:schemeClr val="tx1"/>
                </a:solidFill>
                <a:latin typeface="Yu Gothic Medium" panose="020B0400000000000000" pitchFamily="34" charset="-128"/>
                <a:ea typeface="Yu Gothic Medium" panose="020B0400000000000000" pitchFamily="34" charset="-128"/>
              </a:rPr>
            </a:br>
            <a:r>
              <a:rPr lang="ja-JP" altLang="en-US" sz="2400" b="1">
                <a:solidFill>
                  <a:schemeClr val="tx1"/>
                </a:solidFill>
                <a:latin typeface="Yu Gothic Medium" panose="020B0400000000000000" pitchFamily="34" charset="-128"/>
                <a:ea typeface="Yu Gothic Medium" panose="020B0400000000000000" pitchFamily="34" charset="-128"/>
              </a:rPr>
              <a:t>障害児支援利用計画案</a:t>
            </a:r>
            <a:endParaRPr lang="ja-JP" altLang="ja-JP" sz="1600" b="1">
              <a:solidFill>
                <a:schemeClr val="tx1"/>
              </a:solidFill>
              <a:latin typeface="Yu Gothic Medium" panose="020B0400000000000000" pitchFamily="34" charset="-128"/>
              <a:ea typeface="Yu Gothic Medium" panose="020B0400000000000000" pitchFamily="34" charset="-128"/>
            </a:endParaRPr>
          </a:p>
        </p:txBody>
      </p:sp>
      <p:sp>
        <p:nvSpPr>
          <p:cNvPr id="2" name="円/楕円 1">
            <a:extLst>
              <a:ext uri="{FF2B5EF4-FFF2-40B4-BE49-F238E27FC236}">
                <a16:creationId xmlns:a16="http://schemas.microsoft.com/office/drawing/2014/main" id="{18E937B5-A561-34CC-0775-657098FC4C3D}"/>
              </a:ext>
            </a:extLst>
          </p:cNvPr>
          <p:cNvSpPr/>
          <p:nvPr/>
        </p:nvSpPr>
        <p:spPr>
          <a:xfrm>
            <a:off x="461088" y="836712"/>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１</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6" name="角丸四角形 25">
            <a:extLst>
              <a:ext uri="{FF2B5EF4-FFF2-40B4-BE49-F238E27FC236}">
                <a16:creationId xmlns:a16="http://schemas.microsoft.com/office/drawing/2014/main" id="{EACE4235-B265-338D-7913-62DE4B570172}"/>
              </a:ext>
            </a:extLst>
          </p:cNvPr>
          <p:cNvSpPr/>
          <p:nvPr/>
        </p:nvSpPr>
        <p:spPr>
          <a:xfrm>
            <a:off x="596371" y="3320905"/>
            <a:ext cx="7860505" cy="2772391"/>
          </a:xfrm>
          <a:prstGeom prst="roundRect">
            <a:avLst>
              <a:gd name="adj" fmla="val 1316"/>
            </a:avLst>
          </a:prstGeom>
          <a:solidFill>
            <a:schemeClr val="accent5">
              <a:lumMod val="20000"/>
              <a:lumOff val="80000"/>
            </a:schemeClr>
          </a:solid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ja-JP" sz="2400"/>
          </a:p>
        </p:txBody>
      </p:sp>
      <p:sp>
        <p:nvSpPr>
          <p:cNvPr id="28" name="角丸四角形 27">
            <a:extLst>
              <a:ext uri="{FF2B5EF4-FFF2-40B4-BE49-F238E27FC236}">
                <a16:creationId xmlns:a16="http://schemas.microsoft.com/office/drawing/2014/main" id="{67B7FD09-661B-27F9-40E8-4915A3C2405A}"/>
              </a:ext>
            </a:extLst>
          </p:cNvPr>
          <p:cNvSpPr/>
          <p:nvPr/>
        </p:nvSpPr>
        <p:spPr>
          <a:xfrm>
            <a:off x="604288" y="3320905"/>
            <a:ext cx="7790591" cy="2772391"/>
          </a:xfrm>
          <a:prstGeom prst="roundRect">
            <a:avLst>
              <a:gd name="adj" fmla="val 18165"/>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話し合う内容</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a:lnSpc>
                <a:spcPct val="150000"/>
              </a:lnSpc>
            </a:pPr>
            <a:b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br>
            <a:endParaRPr lang="ja-JP" altLang="ja-JP" sz="1400">
              <a:solidFill>
                <a:schemeClr val="tx1"/>
              </a:solidFill>
              <a:latin typeface="Yu Gothic Medium" panose="020B0400000000000000" pitchFamily="34" charset="-128"/>
              <a:ea typeface="Yu Gothic Medium" panose="020B0400000000000000" pitchFamily="34" charset="-128"/>
            </a:endParaRPr>
          </a:p>
        </p:txBody>
      </p:sp>
      <p:sp>
        <p:nvSpPr>
          <p:cNvPr id="30" name="円/楕円 29">
            <a:extLst>
              <a:ext uri="{FF2B5EF4-FFF2-40B4-BE49-F238E27FC236}">
                <a16:creationId xmlns:a16="http://schemas.microsoft.com/office/drawing/2014/main" id="{CCCB1B1C-9063-3624-978A-7E1BB9E0E988}"/>
              </a:ext>
            </a:extLst>
          </p:cNvPr>
          <p:cNvSpPr/>
          <p:nvPr/>
        </p:nvSpPr>
        <p:spPr>
          <a:xfrm>
            <a:off x="461088" y="3068960"/>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en-US" altLang="ja-JP" sz="2400" dirty="0">
                <a:solidFill>
                  <a:prstClr val="white"/>
                </a:solidFill>
                <a:latin typeface="Yu Gothic Medium" panose="020B0400000000000000" pitchFamily="34" charset="-128"/>
                <a:ea typeface="Yu Gothic Medium" panose="020B0400000000000000" pitchFamily="34" charset="-128"/>
              </a:rPr>
              <a:t>3</a:t>
            </a:r>
          </a:p>
        </p:txBody>
      </p:sp>
      <p:sp>
        <p:nvSpPr>
          <p:cNvPr id="34" name="角丸四角形 33">
            <a:extLst>
              <a:ext uri="{FF2B5EF4-FFF2-40B4-BE49-F238E27FC236}">
                <a16:creationId xmlns:a16="http://schemas.microsoft.com/office/drawing/2014/main" id="{0E205198-685D-CE5A-ABA1-1D8E9266ADA2}"/>
              </a:ext>
            </a:extLst>
          </p:cNvPr>
          <p:cNvSpPr/>
          <p:nvPr/>
        </p:nvSpPr>
        <p:spPr>
          <a:xfrm>
            <a:off x="4777999" y="1088657"/>
            <a:ext cx="3682433" cy="1834557"/>
          </a:xfrm>
          <a:prstGeom prst="roundRect">
            <a:avLst>
              <a:gd name="adj" fmla="val 2692"/>
            </a:avLst>
          </a:prstGeom>
          <a:solidFill>
            <a:schemeClr val="accent5">
              <a:lumMod val="20000"/>
              <a:lumOff val="80000"/>
            </a:schemeClr>
          </a:solidFill>
          <a:ln w="1905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35" name="角丸四角形 34">
            <a:extLst>
              <a:ext uri="{FF2B5EF4-FFF2-40B4-BE49-F238E27FC236}">
                <a16:creationId xmlns:a16="http://schemas.microsoft.com/office/drawing/2014/main" id="{A5626F12-2825-6957-8624-3CAF3B0B37D9}"/>
              </a:ext>
            </a:extLst>
          </p:cNvPr>
          <p:cNvSpPr/>
          <p:nvPr/>
        </p:nvSpPr>
        <p:spPr>
          <a:xfrm>
            <a:off x="4785916" y="1088657"/>
            <a:ext cx="3670961" cy="1834557"/>
          </a:xfrm>
          <a:prstGeom prst="roundRect">
            <a:avLst>
              <a:gd name="adj" fmla="val 18165"/>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実施時間</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a:lnSpc>
                <a:spcPct val="150000"/>
              </a:lnSpc>
            </a:pPr>
            <a:br>
              <a:rPr lang="ja-JP" altLang="ja-JP" sz="1200">
                <a:solidFill>
                  <a:schemeClr val="tx1"/>
                </a:solidFill>
                <a:latin typeface="Yu Gothic Medium" panose="020B0400000000000000" pitchFamily="34" charset="-128"/>
                <a:ea typeface="Yu Gothic Medium" panose="020B0400000000000000" pitchFamily="34" charset="-128"/>
              </a:rPr>
            </a:br>
            <a:r>
              <a:rPr lang="ja-JP" altLang="en-US" sz="2800" b="1">
                <a:solidFill>
                  <a:schemeClr val="tx1"/>
                </a:solidFill>
                <a:latin typeface="Yu Gothic Medium" panose="020B0400000000000000" pitchFamily="34" charset="-128"/>
                <a:ea typeface="Yu Gothic Medium" panose="020B0400000000000000" pitchFamily="34" charset="-128"/>
              </a:rPr>
              <a:t>３０</a:t>
            </a:r>
            <a:r>
              <a:rPr lang="ja-JP" altLang="en-US" sz="2400">
                <a:solidFill>
                  <a:schemeClr val="tx1"/>
                </a:solidFill>
                <a:latin typeface="Yu Gothic Medium" panose="020B0400000000000000" pitchFamily="34" charset="-128"/>
                <a:ea typeface="Yu Gothic Medium" panose="020B0400000000000000" pitchFamily="34" charset="-128"/>
              </a:rPr>
              <a:t>分</a:t>
            </a:r>
            <a:endParaRPr lang="ja-JP" altLang="ja-JP" sz="2000">
              <a:solidFill>
                <a:schemeClr val="tx1"/>
              </a:solidFill>
              <a:latin typeface="Yu Gothic Medium" panose="020B0400000000000000" pitchFamily="34" charset="-128"/>
              <a:ea typeface="Yu Gothic Medium" panose="020B0400000000000000" pitchFamily="34" charset="-128"/>
            </a:endParaRPr>
          </a:p>
        </p:txBody>
      </p:sp>
      <p:sp>
        <p:nvSpPr>
          <p:cNvPr id="36" name="円/楕円 35">
            <a:extLst>
              <a:ext uri="{FF2B5EF4-FFF2-40B4-BE49-F238E27FC236}">
                <a16:creationId xmlns:a16="http://schemas.microsoft.com/office/drawing/2014/main" id="{DF67EB08-0F9A-9240-B0CF-E238B5F3B63C}"/>
              </a:ext>
            </a:extLst>
          </p:cNvPr>
          <p:cNvSpPr/>
          <p:nvPr/>
        </p:nvSpPr>
        <p:spPr>
          <a:xfrm>
            <a:off x="4642716" y="836712"/>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en-US" altLang="ja-JP" sz="2400" dirty="0">
                <a:solidFill>
                  <a:prstClr val="white"/>
                </a:solidFill>
                <a:latin typeface="Yu Gothic Medium" panose="020B0400000000000000" pitchFamily="34" charset="-128"/>
                <a:ea typeface="Yu Gothic Medium" panose="020B0400000000000000" pitchFamily="34" charset="-128"/>
              </a:rPr>
              <a:t>2</a:t>
            </a:r>
          </a:p>
        </p:txBody>
      </p:sp>
      <p:sp>
        <p:nvSpPr>
          <p:cNvPr id="4" name="角丸四角形 3">
            <a:extLst>
              <a:ext uri="{FF2B5EF4-FFF2-40B4-BE49-F238E27FC236}">
                <a16:creationId xmlns:a16="http://schemas.microsoft.com/office/drawing/2014/main" id="{F3D34CF9-9ECE-4E3D-9BE7-25BABB3C2AAF}"/>
              </a:ext>
            </a:extLst>
          </p:cNvPr>
          <p:cNvSpPr/>
          <p:nvPr/>
        </p:nvSpPr>
        <p:spPr>
          <a:xfrm>
            <a:off x="1037151" y="4020781"/>
            <a:ext cx="6991233" cy="1743016"/>
          </a:xfrm>
          <a:prstGeom prst="roundRect">
            <a:avLst>
              <a:gd name="adj" fmla="val 609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86900" indent="-342900">
              <a:lnSpc>
                <a:spcPct val="160000"/>
              </a:lnSpc>
              <a:buClr>
                <a:schemeClr val="accent5"/>
              </a:buClr>
              <a:buFont typeface="Wingdings" pitchFamily="2" charset="2"/>
              <a:buChar char="ü"/>
            </a:pPr>
            <a:r>
              <a:rPr lang="ja-JP" altLang="en-US" sz="2000" b="1">
                <a:solidFill>
                  <a:schemeClr val="tx1"/>
                </a:solidFill>
                <a:latin typeface="Yu Gothic Medium" panose="020B0400000000000000" pitchFamily="34" charset="-128"/>
                <a:ea typeface="Yu Gothic Medium" panose="020B0400000000000000" pitchFamily="34" charset="-128"/>
              </a:rPr>
              <a:t>子ども・家族の意向と支援の方向性</a:t>
            </a:r>
            <a:endParaRPr lang="en-US" altLang="ja-JP" sz="2000" b="1" dirty="0">
              <a:solidFill>
                <a:schemeClr val="tx1"/>
              </a:solidFill>
              <a:latin typeface="Yu Gothic Medium" panose="020B0400000000000000" pitchFamily="34" charset="-128"/>
              <a:ea typeface="Yu Gothic Medium" panose="020B0400000000000000" pitchFamily="34" charset="-128"/>
            </a:endParaRPr>
          </a:p>
          <a:p>
            <a:pPr marL="486900" indent="-342900">
              <a:lnSpc>
                <a:spcPct val="160000"/>
              </a:lnSpc>
              <a:buClr>
                <a:schemeClr val="accent5"/>
              </a:buClr>
              <a:buFont typeface="Wingdings" pitchFamily="2" charset="2"/>
              <a:buChar char="ü"/>
            </a:pPr>
            <a:r>
              <a:rPr lang="ja-JP" altLang="en-US" sz="2000" b="1">
                <a:solidFill>
                  <a:schemeClr val="tx1"/>
                </a:solidFill>
                <a:latin typeface="Yu Gothic Medium" panose="020B0400000000000000" pitchFamily="34" charset="-128"/>
                <a:ea typeface="Yu Gothic Medium" panose="020B0400000000000000" pitchFamily="34" charset="-128"/>
              </a:rPr>
              <a:t>関係者それぞれの役割</a:t>
            </a:r>
            <a:endParaRPr lang="en-US" altLang="ja-JP" sz="2000" b="1" dirty="0">
              <a:solidFill>
                <a:schemeClr val="tx1"/>
              </a:solidFill>
              <a:latin typeface="Yu Gothic Medium" panose="020B0400000000000000" pitchFamily="34" charset="-128"/>
              <a:ea typeface="Yu Gothic Medium" panose="020B0400000000000000" pitchFamily="34" charset="-128"/>
            </a:endParaRPr>
          </a:p>
          <a:p>
            <a:pPr marL="486900" indent="-342900">
              <a:lnSpc>
                <a:spcPct val="160000"/>
              </a:lnSpc>
              <a:buClr>
                <a:schemeClr val="accent5"/>
              </a:buClr>
              <a:buFont typeface="Wingdings" pitchFamily="2" charset="2"/>
              <a:buChar char="ü"/>
            </a:pPr>
            <a:r>
              <a:rPr lang="ja-JP" altLang="en-US" sz="2000" b="1">
                <a:solidFill>
                  <a:schemeClr val="tx1"/>
                </a:solidFill>
                <a:latin typeface="Yu Gothic Medium" panose="020B0400000000000000" pitchFamily="34" charset="-128"/>
                <a:ea typeface="Yu Gothic Medium" panose="020B0400000000000000" pitchFamily="34" charset="-128"/>
              </a:rPr>
              <a:t>情報共有の方法と次の対応</a:t>
            </a:r>
            <a:endParaRPr lang="en-US" altLang="ja-JP" sz="2000" b="1"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44643382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63724" y="-27384"/>
            <a:ext cx="8388350" cy="457200"/>
          </a:xfrm>
          <a:prstGeom prst="rect">
            <a:avLst/>
          </a:prstGeom>
          <a:no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400" u="none" strike="noStrike" kern="1200" cap="none" spc="0" normalizeH="0" baseline="0" noProof="0" dirty="0">
                <a:ln>
                  <a:noFill/>
                </a:ln>
                <a:effectLst/>
                <a:uLnTx/>
                <a:uFillTx/>
                <a:latin typeface="Yu Gothic Medium" panose="020B0400000000000000" pitchFamily="34" charset="-128"/>
                <a:ea typeface="Yu Gothic Medium" panose="020B0400000000000000" pitchFamily="34" charset="-128"/>
                <a:cs typeface="メイリオ"/>
              </a:rPr>
              <a:t>ニーズ整理票（例）</a:t>
            </a:r>
          </a:p>
        </p:txBody>
      </p:sp>
      <p:sp>
        <p:nvSpPr>
          <p:cNvPr id="2" name="フッター プレースホルダ 1"/>
          <p:cNvSpPr>
            <a:spLocks noGrp="1"/>
          </p:cNvSpPr>
          <p:nvPr>
            <p:ph type="ftr" sz="quarter" idx="4294967295"/>
          </p:nvPr>
        </p:nvSpPr>
        <p:spPr>
          <a:xfrm>
            <a:off x="0" y="6343650"/>
            <a:ext cx="9144000" cy="365125"/>
          </a:xfrm>
        </p:spPr>
        <p:txBody>
          <a:bodyPr/>
          <a:lstStyle/>
          <a:p>
            <a:pPr algn="ctr"/>
            <a:r>
              <a:rPr lang="ja-JP" altLang="en-US" sz="800" b="0" dirty="0"/>
              <a:t>新カリキュラムに基づく相談支援従事者養成研修モデル研修</a:t>
            </a:r>
            <a:r>
              <a:rPr lang="en-US" altLang="ja-JP" sz="800" b="0" dirty="0"/>
              <a:t>(</a:t>
            </a:r>
            <a:r>
              <a:rPr lang="ja-JP" altLang="en-US" sz="800" b="0" dirty="0"/>
              <a:t>初任者研修</a:t>
            </a:r>
            <a:r>
              <a:rPr lang="en-US" altLang="ja-JP" sz="800" b="0" dirty="0"/>
              <a:t>), SSA2018-2019(c) </a:t>
            </a:r>
            <a:r>
              <a:rPr lang="ja-JP" altLang="en-US" sz="800" b="0" dirty="0"/>
              <a:t>不許複製</a:t>
            </a:r>
            <a:endParaRPr lang="en-US" sz="800" b="0" dirty="0"/>
          </a:p>
        </p:txBody>
      </p:sp>
      <p:pic>
        <p:nvPicPr>
          <p:cNvPr id="3076"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0963" y="404664"/>
            <a:ext cx="8515797" cy="5914434"/>
          </a:xfrm>
          <a:prstGeom prst="rect">
            <a:avLst/>
          </a:prstGeom>
          <a:noFill/>
          <a:ln w="3175">
            <a:solidFill>
              <a:schemeClr val="tx1"/>
            </a:solidFill>
            <a:miter lim="800000"/>
            <a:headEnd/>
            <a:tailEnd/>
          </a:ln>
        </p:spPr>
      </p:pic>
      <p:sp>
        <p:nvSpPr>
          <p:cNvPr id="15" name="テキスト ボックス 14"/>
          <p:cNvSpPr txBox="1"/>
          <p:nvPr/>
        </p:nvSpPr>
        <p:spPr>
          <a:xfrm>
            <a:off x="3097790" y="46172"/>
            <a:ext cx="5852508" cy="369332"/>
          </a:xfrm>
          <a:prstGeom prst="rect">
            <a:avLst/>
          </a:prstGeom>
          <a:noFill/>
        </p:spPr>
        <p:txBody>
          <a:bodyPr wrap="square" rtlCol="0">
            <a:spAutoFit/>
          </a:bodyPr>
          <a:lstStyle/>
          <a:p>
            <a:r>
              <a:rPr kumimoji="1" lang="ja-JP" altLang="en-US" sz="900" dirty="0">
                <a:latin typeface="Yu Gothic Medium" panose="020B0400000000000000" pitchFamily="34" charset="-128"/>
                <a:ea typeface="Yu Gothic Medium" panose="020B0400000000000000" pitchFamily="34" charset="-128"/>
                <a:cs typeface="メイリオ"/>
              </a:rPr>
              <a:t>近藤直司</a:t>
            </a:r>
            <a:endParaRPr kumimoji="1" lang="en-US" altLang="ja-JP" sz="900" dirty="0">
              <a:latin typeface="Yu Gothic Medium" panose="020B0400000000000000" pitchFamily="34" charset="-128"/>
              <a:ea typeface="Yu Gothic Medium" panose="020B0400000000000000" pitchFamily="34" charset="-128"/>
              <a:cs typeface="メイリオ"/>
            </a:endParaRPr>
          </a:p>
          <a:p>
            <a:r>
              <a:rPr kumimoji="1" lang="en-US" altLang="ja-JP" sz="900" dirty="0">
                <a:latin typeface="Yu Gothic Medium" panose="020B0400000000000000" pitchFamily="34" charset="-128"/>
                <a:ea typeface="Yu Gothic Medium" panose="020B0400000000000000" pitchFamily="34" charset="-128"/>
                <a:cs typeface="メイリオ"/>
              </a:rPr>
              <a:t>『</a:t>
            </a:r>
            <a:r>
              <a:rPr kumimoji="1" lang="ja-JP" altLang="en-US" sz="900" dirty="0">
                <a:latin typeface="Yu Gothic Medium" panose="020B0400000000000000" pitchFamily="34" charset="-128"/>
                <a:ea typeface="Yu Gothic Medium" panose="020B0400000000000000" pitchFamily="34" charset="-128"/>
                <a:cs typeface="メイリオ"/>
              </a:rPr>
              <a:t>医療・保健・福祉・心理専門職のためのアセスメント技術を高めるハンドブック</a:t>
            </a:r>
            <a:r>
              <a:rPr kumimoji="1" lang="en-US" altLang="ja-JP" sz="900" dirty="0">
                <a:latin typeface="Yu Gothic Medium" panose="020B0400000000000000" pitchFamily="34" charset="-128"/>
                <a:ea typeface="Yu Gothic Medium" panose="020B0400000000000000" pitchFamily="34" charset="-128"/>
                <a:cs typeface="メイリオ"/>
              </a:rPr>
              <a:t>』</a:t>
            </a:r>
            <a:r>
              <a:rPr kumimoji="1" lang="ja-JP" altLang="en-US" sz="900" dirty="0">
                <a:latin typeface="Yu Gothic Medium" panose="020B0400000000000000" pitchFamily="34" charset="-128"/>
                <a:ea typeface="Yu Gothic Medium" panose="020B0400000000000000" pitchFamily="34" charset="-128"/>
                <a:cs typeface="メイリオ"/>
              </a:rPr>
              <a:t>（明石書店）を改変</a:t>
            </a:r>
          </a:p>
        </p:txBody>
      </p:sp>
      <p:sp>
        <p:nvSpPr>
          <p:cNvPr id="4" name="テキスト ボックス 3">
            <a:extLst>
              <a:ext uri="{FF2B5EF4-FFF2-40B4-BE49-F238E27FC236}">
                <a16:creationId xmlns:a16="http://schemas.microsoft.com/office/drawing/2014/main" id="{3F6058C2-C473-40A7-EF33-9A1BC0D75555}"/>
              </a:ext>
            </a:extLst>
          </p:cNvPr>
          <p:cNvSpPr txBox="1"/>
          <p:nvPr/>
        </p:nvSpPr>
        <p:spPr>
          <a:xfrm>
            <a:off x="3557847" y="1268760"/>
            <a:ext cx="1809405" cy="707886"/>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最近語彙が増えてきた事から、今後も語彙が増える可能性が高いと考える。そのため、より言語的成長が促されるような環境や機会の確保が重要か。</a:t>
            </a:r>
            <a:endParaRPr kumimoji="1" lang="en-US" altLang="ja-JP" sz="8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6668B3FD-8A80-5FB1-43D3-65E2C2669F25}"/>
              </a:ext>
            </a:extLst>
          </p:cNvPr>
          <p:cNvSpPr txBox="1"/>
          <p:nvPr/>
        </p:nvSpPr>
        <p:spPr>
          <a:xfrm>
            <a:off x="3557846" y="2163416"/>
            <a:ext cx="1845426" cy="584775"/>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夏過ぎから集団遊びに参加する機会が増えたという情報から、他利用児への関心が芽生えている様子。</a:t>
            </a:r>
            <a:endParaRPr kumimoji="1" lang="en-US" altLang="ja-JP" sz="800" dirty="0">
              <a:latin typeface="メイリオ" panose="020B0604030504040204" pitchFamily="50" charset="-128"/>
              <a:ea typeface="メイリオ" panose="020B0604030504040204" pitchFamily="50" charset="-128"/>
            </a:endParaRPr>
          </a:p>
          <a:p>
            <a:endParaRPr kumimoji="1" lang="ja-JP" altLang="en-US" sz="8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22A2816E-A69E-B9C6-9E61-9864F3FEAA98}"/>
              </a:ext>
            </a:extLst>
          </p:cNvPr>
          <p:cNvSpPr txBox="1"/>
          <p:nvPr/>
        </p:nvSpPr>
        <p:spPr>
          <a:xfrm>
            <a:off x="3510738" y="3009146"/>
            <a:ext cx="1859282" cy="707886"/>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夏過ぎ頃から担当保育士だけでなく、他利用児に話かける等行動が変化。しかし、双方向性に乏しく、やや強引なコミュニケーションになっているようなので学びが必要か。</a:t>
            </a:r>
            <a:endParaRPr kumimoji="1" lang="en-US" altLang="ja-JP" sz="8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C9522399-3F0B-293A-26E7-19012B6F4BC6}"/>
              </a:ext>
            </a:extLst>
          </p:cNvPr>
          <p:cNvSpPr txBox="1"/>
          <p:nvPr/>
        </p:nvSpPr>
        <p:spPr>
          <a:xfrm>
            <a:off x="3477486" y="3861048"/>
            <a:ext cx="1925786" cy="1569660"/>
          </a:xfrm>
          <a:prstGeom prst="rect">
            <a:avLst/>
          </a:prstGeom>
          <a:noFill/>
        </p:spPr>
        <p:txBody>
          <a:bodyPr wrap="square" rtlCol="0">
            <a:spAutoFit/>
          </a:bodyPr>
          <a:lstStyle/>
          <a:p>
            <a:r>
              <a:rPr kumimoji="1" lang="en-US" altLang="ja-JP" sz="800" dirty="0">
                <a:latin typeface="メイリオ" panose="020B0604030504040204" pitchFamily="50" charset="-128"/>
                <a:ea typeface="メイリオ" panose="020B0604030504040204" pitchFamily="50" charset="-128"/>
              </a:rPr>
              <a:t>【</a:t>
            </a:r>
            <a:r>
              <a:rPr kumimoji="1" lang="ja-JP" altLang="en-US" sz="800" dirty="0">
                <a:latin typeface="メイリオ" panose="020B0604030504040204" pitchFamily="50" charset="-128"/>
                <a:ea typeface="メイリオ" panose="020B0604030504040204" pitchFamily="50" charset="-128"/>
              </a:rPr>
              <a:t>家族</a:t>
            </a:r>
            <a:r>
              <a:rPr kumimoji="1" lang="en-US" altLang="ja-JP" sz="800" dirty="0">
                <a:latin typeface="メイリオ" panose="020B0604030504040204" pitchFamily="50" charset="-128"/>
                <a:ea typeface="メイリオ" panose="020B0604030504040204" pitchFamily="50" charset="-128"/>
              </a:rPr>
              <a:t>】</a:t>
            </a:r>
          </a:p>
          <a:p>
            <a:r>
              <a:rPr kumimoji="1" lang="ja-JP" altLang="en-US" sz="800" dirty="0">
                <a:latin typeface="メイリオ" panose="020B0604030504040204" pitchFamily="50" charset="-128"/>
                <a:ea typeface="メイリオ" panose="020B0604030504040204" pitchFamily="50" charset="-128"/>
              </a:rPr>
              <a:t>両親とも焦らず</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くんのペースで成長するようにと願いつつ、経済的な事や兄弟の関係等の心配もしている。</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（兄には自分の時間等を大切にして欲しい、という願いから）</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協力的な姿勢があり関係機関との関係性も構築し易い印象</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兄は</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くんに優しく接している。</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一緒に通学出来る事や「いっぽ」で遊べる事も楽しみにしている</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BF806D88-623D-13F6-ADB3-D4BBD8DD6AD2}"/>
              </a:ext>
            </a:extLst>
          </p:cNvPr>
          <p:cNvSpPr txBox="1"/>
          <p:nvPr/>
        </p:nvSpPr>
        <p:spPr>
          <a:xfrm>
            <a:off x="5403272" y="1151818"/>
            <a:ext cx="1154806" cy="1569660"/>
          </a:xfrm>
          <a:prstGeom prst="rect">
            <a:avLst/>
          </a:prstGeom>
          <a:noFill/>
        </p:spPr>
        <p:txBody>
          <a:bodyPr wrap="square" rtlCol="0">
            <a:spAutoFit/>
          </a:bodyPr>
          <a:lstStyle/>
          <a:p>
            <a:r>
              <a:rPr kumimoji="1" lang="en-US" altLang="ja-JP" sz="800" dirty="0">
                <a:latin typeface="メイリオ" panose="020B0604030504040204" pitchFamily="50" charset="-128"/>
                <a:ea typeface="メイリオ" panose="020B0604030504040204" pitchFamily="50" charset="-128"/>
              </a:rPr>
              <a:t>5</a:t>
            </a:r>
            <a:r>
              <a:rPr kumimoji="1" lang="ja-JP" altLang="en-US" sz="800" dirty="0">
                <a:latin typeface="メイリオ" panose="020B0604030504040204" pitchFamily="50" charset="-128"/>
                <a:ea typeface="メイリオ" panose="020B0604030504040204" pitchFamily="50" charset="-128"/>
              </a:rPr>
              <a:t>歳時点</a:t>
            </a:r>
            <a:r>
              <a:rPr kumimoji="1" lang="ja-JP" altLang="en-US" sz="800">
                <a:latin typeface="メイリオ" panose="020B0604030504040204" pitchFamily="50" charset="-128"/>
                <a:ea typeface="メイリオ" panose="020B0604030504040204" pitchFamily="50" charset="-128"/>
              </a:rPr>
              <a:t>の</a:t>
            </a:r>
            <a:r>
              <a:rPr kumimoji="1" lang="en-US" altLang="ja-JP" sz="800" dirty="0">
                <a:latin typeface="メイリオ" panose="020B0604030504040204" pitchFamily="50" charset="-128"/>
                <a:ea typeface="メイリオ" panose="020B0604030504040204" pitchFamily="50" charset="-128"/>
              </a:rPr>
              <a:t>WISC-Ⅳ</a:t>
            </a:r>
            <a:r>
              <a:rPr kumimoji="1" lang="ja-JP" altLang="en-US" sz="800" dirty="0">
                <a:latin typeface="メイリオ" panose="020B0604030504040204" pitchFamily="50" charset="-128"/>
                <a:ea typeface="メイリオ" panose="020B0604030504040204" pitchFamily="50" charset="-128"/>
              </a:rPr>
              <a:t>の結果では言語理解が顕著に下位であった。知覚推理が本人のなかでは高めの評価が出た。</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視覚優位な特徴があるか。</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本人にとっての分かり易さを大切にしていく必要があると考える。</a:t>
            </a:r>
            <a:endParaRPr kumimoji="1" lang="en-US" altLang="ja-JP" sz="8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C21DF2B1-DD14-32DD-397F-E4D809553554}"/>
              </a:ext>
            </a:extLst>
          </p:cNvPr>
          <p:cNvSpPr txBox="1"/>
          <p:nvPr/>
        </p:nvSpPr>
        <p:spPr>
          <a:xfrm>
            <a:off x="5406041" y="2852936"/>
            <a:ext cx="1154805" cy="1077218"/>
          </a:xfrm>
          <a:prstGeom prst="rect">
            <a:avLst/>
          </a:prstGeom>
          <a:noFill/>
        </p:spPr>
        <p:txBody>
          <a:bodyPr wrap="square" rtlCol="0">
            <a:spAutoFit/>
          </a:bodyPr>
          <a:lstStyle/>
          <a:p>
            <a:r>
              <a:rPr kumimoji="1" lang="en-US" altLang="ja-JP" sz="800" dirty="0">
                <a:latin typeface="メイリオ" panose="020B0604030504040204" pitchFamily="50" charset="-128"/>
                <a:ea typeface="メイリオ" panose="020B0604030504040204" pitchFamily="50" charset="-128"/>
              </a:rPr>
              <a:t>Tomorrow</a:t>
            </a:r>
            <a:r>
              <a:rPr kumimoji="1" lang="ja-JP" altLang="en-US" sz="800" dirty="0">
                <a:latin typeface="メイリオ" panose="020B0604030504040204" pitchFamily="50" charset="-128"/>
                <a:ea typeface="メイリオ" panose="020B0604030504040204" pitchFamily="50" charset="-128"/>
              </a:rPr>
              <a:t>では担当者の言語による一斉指示への理解は低く、他児の動きを見てワンテンポ遅れて行動する事が多いので、手掛かりになる情報提供を実施している。</a:t>
            </a:r>
            <a:endParaRPr kumimoji="1" lang="en-US" altLang="ja-JP" sz="8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327AA683-46CA-F6EF-05F3-8F679B5B013B}"/>
              </a:ext>
            </a:extLst>
          </p:cNvPr>
          <p:cNvSpPr txBox="1"/>
          <p:nvPr/>
        </p:nvSpPr>
        <p:spPr>
          <a:xfrm>
            <a:off x="421176" y="1637561"/>
            <a:ext cx="1054678" cy="1692771"/>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お友だちが欲しい</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お兄ちゃんと一緒に学校に行くのが楽しみ（ランドセルも購入した！）</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放課後児童クラブって？</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放課後等デイサービスって？</a:t>
            </a:r>
            <a:endParaRPr kumimoji="1" lang="en-US" altLang="ja-JP" sz="8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236DC4A1-2C8D-46EC-4576-C5466C1E490F}"/>
              </a:ext>
            </a:extLst>
          </p:cNvPr>
          <p:cNvSpPr txBox="1"/>
          <p:nvPr/>
        </p:nvSpPr>
        <p:spPr>
          <a:xfrm>
            <a:off x="1475853" y="1268760"/>
            <a:ext cx="1885255" cy="4278094"/>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１．友だちが欲しいという希望を推察する根拠としてのエピソード等</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a:t>
            </a:r>
            <a:r>
              <a:rPr kumimoji="1" lang="en-US" altLang="ja-JP" sz="800" dirty="0">
                <a:latin typeface="メイリオ" panose="020B0604030504040204" pitchFamily="50" charset="-128"/>
                <a:ea typeface="メイリオ" panose="020B0604030504040204" pitchFamily="50" charset="-128"/>
              </a:rPr>
              <a:t>Tomorrow</a:t>
            </a:r>
            <a:r>
              <a:rPr kumimoji="1" lang="ja-JP" altLang="en-US" sz="800" dirty="0">
                <a:latin typeface="メイリオ" panose="020B0604030504040204" pitchFamily="50" charset="-128"/>
                <a:ea typeface="メイリオ" panose="020B0604030504040204" pitchFamily="50" charset="-128"/>
              </a:rPr>
              <a:t>で夏過ぎから集団遊びに参加する機会が増え、他利用児に話しかけるような行動が増えた。やや一方的な傾向ではある</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２．家族関係と家族の想い</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⇒家庭訪問を実施した。</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父：毎週末、兄のスイミングに</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君を連れて行くなど、育児に協力的・</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くんの成長を願っている</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母：</a:t>
            </a:r>
            <a:r>
              <a:rPr kumimoji="1" lang="en-US" altLang="ja-JP" sz="800" dirty="0">
                <a:latin typeface="メイリオ" panose="020B0604030504040204" pitchFamily="50" charset="-128"/>
                <a:ea typeface="メイリオ" panose="020B0604030504040204" pitchFamily="50" charset="-128"/>
              </a:rPr>
              <a:t>Tomorrow</a:t>
            </a:r>
            <a:r>
              <a:rPr kumimoji="1" lang="ja-JP" altLang="en-US" sz="800" dirty="0">
                <a:latin typeface="メイリオ" panose="020B0604030504040204" pitchFamily="50" charset="-128"/>
                <a:ea typeface="メイリオ" panose="020B0604030504040204" pitchFamily="50" charset="-128"/>
              </a:rPr>
              <a:t>のママ友の存在が大きく、不安もあるが前向きに考えている。最近の</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くんの成長が大きく影響している</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兄：</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くんと仲が良いが、時々ゲームの邪魔をされるとケンカになる。友だちも多く、快活な少年</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３．本人の特性など</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⇒最近、</a:t>
            </a:r>
            <a:r>
              <a:rPr kumimoji="1" lang="en-US" altLang="ja-JP" sz="800" dirty="0">
                <a:latin typeface="メイリオ" panose="020B0604030504040204" pitchFamily="50" charset="-128"/>
                <a:ea typeface="メイリオ" panose="020B0604030504040204" pitchFamily="50" charset="-128"/>
              </a:rPr>
              <a:t>WISC-Ⅳ</a:t>
            </a:r>
            <a:r>
              <a:rPr kumimoji="1" lang="ja-JP" altLang="en-US" sz="800" dirty="0">
                <a:latin typeface="メイリオ" panose="020B0604030504040204" pitchFamily="50" charset="-128"/>
                <a:ea typeface="メイリオ" panose="020B0604030504040204" pitchFamily="50" charset="-128"/>
              </a:rPr>
              <a:t>を実施したと母から聞いたので結果を教えてもらえるようにアプローチする</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４．地域で活用可能な資源情報</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⇒公園は徒歩圏、本人が好きな遊具はブランコ（浮遊感が好き？）</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５．上記に関連して兄のスイミング</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に対するＡくんの興味の程度</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⇒水は好きだが、顔に水がかかるのは苦手（入浴時の様子：母談）</a:t>
            </a:r>
            <a:endParaRPr kumimoji="1" lang="en-US" altLang="ja-JP" sz="8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3A2D83EE-FD51-952C-9168-61C0F411E31A}"/>
              </a:ext>
            </a:extLst>
          </p:cNvPr>
          <p:cNvSpPr txBox="1"/>
          <p:nvPr/>
        </p:nvSpPr>
        <p:spPr>
          <a:xfrm>
            <a:off x="421176" y="5661248"/>
            <a:ext cx="8259475" cy="369332"/>
          </a:xfrm>
          <a:prstGeom prst="rect">
            <a:avLst/>
          </a:prstGeom>
          <a:noFill/>
        </p:spPr>
        <p:txBody>
          <a:bodyPr wrap="square" rtlCol="0">
            <a:spAutoFit/>
          </a:bodyPr>
          <a:lstStyle/>
          <a:p>
            <a:r>
              <a:rPr kumimoji="1" lang="ja-JP" altLang="en-US" sz="900" dirty="0">
                <a:latin typeface="メイリオ" panose="020B0604030504040204" pitchFamily="50" charset="-128"/>
                <a:ea typeface="メイリオ" panose="020B0604030504040204" pitchFamily="50" charset="-128"/>
              </a:rPr>
              <a:t>家族の中で本人のペースで成長しており、成長に応じて新たな関心や意欲が喚起されていることから今後のさらなる成長に期待。ライフステージの移行へ配慮しつつ、より良い環境設定が重要。</a:t>
            </a:r>
            <a:endParaRPr kumimoji="1" lang="en-US" altLang="ja-JP" sz="9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C96F275D-83EF-893D-8FE2-8C7621E51E24}"/>
              </a:ext>
            </a:extLst>
          </p:cNvPr>
          <p:cNvSpPr txBox="1"/>
          <p:nvPr/>
        </p:nvSpPr>
        <p:spPr>
          <a:xfrm>
            <a:off x="6587676" y="1132018"/>
            <a:ext cx="1375223" cy="3416320"/>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①友だちへの関心</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が高まっている</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事から、</a:t>
            </a:r>
            <a:r>
              <a:rPr kumimoji="1" lang="en-US" altLang="ja-JP" sz="800" dirty="0">
                <a:latin typeface="メイリオ" panose="020B0604030504040204" pitchFamily="50" charset="-128"/>
                <a:ea typeface="メイリオ" panose="020B0604030504040204" pitchFamily="50" charset="-128"/>
              </a:rPr>
              <a:t>4</a:t>
            </a:r>
            <a:r>
              <a:rPr kumimoji="1" lang="ja-JP" altLang="en-US" sz="800" dirty="0">
                <a:latin typeface="メイリオ" panose="020B0604030504040204" pitchFamily="50" charset="-128"/>
                <a:ea typeface="メイリオ" panose="020B0604030504040204" pitchFamily="50" charset="-128"/>
              </a:rPr>
              <a:t>月以降</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もそれぞれの場所</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で成功体験を蓄積</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出来るように配慮</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する</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②体力面等を考慮</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し、必要以上に</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予定を詰め込み</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過ぎない</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③兄への過度な負担</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増は避ける</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④新しい環境に</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ついて</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くんが</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分かり易いよう</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に見学や体験の　</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機会を設定する</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⑤</a:t>
            </a:r>
            <a:r>
              <a:rPr kumimoji="1" lang="en-US" altLang="ja-JP" sz="800" dirty="0">
                <a:latin typeface="メイリオ" panose="020B0604030504040204" pitchFamily="50" charset="-128"/>
                <a:ea typeface="メイリオ" panose="020B0604030504040204" pitchFamily="50" charset="-128"/>
              </a:rPr>
              <a:t>Tomorrow</a:t>
            </a:r>
            <a:r>
              <a:rPr kumimoji="1" lang="ja-JP" altLang="en-US" sz="800" dirty="0">
                <a:latin typeface="メイリオ" panose="020B0604030504040204" pitchFamily="50" charset="-128"/>
                <a:ea typeface="メイリオ" panose="020B0604030504040204" pitchFamily="50" charset="-128"/>
              </a:rPr>
              <a:t>の支援</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の共有と継続</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1AC59CAE-B882-2C24-1F55-537F963D307C}"/>
              </a:ext>
            </a:extLst>
          </p:cNvPr>
          <p:cNvSpPr txBox="1"/>
          <p:nvPr/>
        </p:nvSpPr>
        <p:spPr>
          <a:xfrm>
            <a:off x="7671953" y="1124744"/>
            <a:ext cx="1190827" cy="2431435"/>
          </a:xfrm>
          <a:prstGeom prst="rect">
            <a:avLst/>
          </a:prstGeom>
          <a:noFill/>
        </p:spPr>
        <p:txBody>
          <a:bodyPr wrap="square" rtlCol="0">
            <a:spAutoFit/>
          </a:bodyPr>
          <a:lstStyle/>
          <a:p>
            <a:r>
              <a:rPr kumimoji="1" lang="ja-JP" altLang="en-US" sz="800" dirty="0">
                <a:latin typeface="メイリオ" panose="020B0604030504040204" pitchFamily="50" charset="-128"/>
                <a:ea typeface="メイリオ" panose="020B0604030504040204" pitchFamily="50" charset="-128"/>
              </a:rPr>
              <a:t>①</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くんのコミュニ</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ケーションの特徴</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や配慮点等の共有</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化</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②</a:t>
            </a:r>
            <a:r>
              <a:rPr kumimoji="1" lang="en-US" altLang="ja-JP" sz="800" dirty="0">
                <a:latin typeface="メイリオ" panose="020B0604030504040204" pitchFamily="50" charset="-128"/>
                <a:ea typeface="メイリオ" panose="020B0604030504040204" pitchFamily="50" charset="-128"/>
              </a:rPr>
              <a:t>A</a:t>
            </a:r>
            <a:r>
              <a:rPr kumimoji="1" lang="ja-JP" altLang="en-US" sz="800" dirty="0">
                <a:latin typeface="メイリオ" panose="020B0604030504040204" pitchFamily="50" charset="-128"/>
                <a:ea typeface="メイリオ" panose="020B0604030504040204" pitchFamily="50" charset="-128"/>
              </a:rPr>
              <a:t>くんのリラックス</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　日を確保する</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③体験利用の実施</a:t>
            </a:r>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（スイミングも？）</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④チーム内での情報共有の方法や仕組み作り</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a:p>
            <a:r>
              <a:rPr kumimoji="1" lang="ja-JP" altLang="en-US" sz="800" dirty="0">
                <a:latin typeface="メイリオ" panose="020B0604030504040204" pitchFamily="50" charset="-128"/>
                <a:ea typeface="メイリオ" panose="020B0604030504040204" pitchFamily="50" charset="-128"/>
              </a:rPr>
              <a:t>上記</a:t>
            </a:r>
            <a:r>
              <a:rPr kumimoji="1" lang="en-US" altLang="ja-JP" sz="800" dirty="0">
                <a:latin typeface="メイリオ" panose="020B0604030504040204" pitchFamily="50" charset="-128"/>
                <a:ea typeface="メイリオ" panose="020B0604030504040204" pitchFamily="50" charset="-128"/>
              </a:rPr>
              <a:t>5</a:t>
            </a:r>
            <a:r>
              <a:rPr kumimoji="1" lang="ja-JP" altLang="en-US" sz="800" dirty="0">
                <a:latin typeface="メイリオ" panose="020B0604030504040204" pitchFamily="50" charset="-128"/>
                <a:ea typeface="メイリオ" panose="020B0604030504040204" pitchFamily="50" charset="-128"/>
              </a:rPr>
              <a:t>点についてサービス担当者会議で共有していく</a:t>
            </a:r>
            <a:endParaRPr kumimoji="1" lang="en-US" altLang="ja-JP" sz="800" dirty="0">
              <a:latin typeface="メイリオ" panose="020B0604030504040204" pitchFamily="50" charset="-128"/>
              <a:ea typeface="メイリオ" panose="020B0604030504040204" pitchFamily="50" charset="-128"/>
            </a:endParaRPr>
          </a:p>
          <a:p>
            <a:endParaRPr kumimoji="1" lang="en-US" altLang="ja-JP" sz="800" dirty="0">
              <a:latin typeface="メイリオ" panose="020B0604030504040204" pitchFamily="50" charset="-128"/>
              <a:ea typeface="メイリオ" panose="020B0604030504040204" pitchFamily="50" charset="-128"/>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2302" y="467147"/>
            <a:ext cx="8525774" cy="5841563"/>
          </a:xfrm>
          <a:prstGeom prst="rect">
            <a:avLst/>
          </a:prstGeom>
          <a:noFill/>
          <a:ln w="6350">
            <a:solidFill>
              <a:schemeClr val="tx1"/>
            </a:solidFill>
            <a:miter lim="800000"/>
            <a:headEnd/>
            <a:tailEnd/>
          </a:ln>
        </p:spPr>
      </p:pic>
      <p:sp>
        <p:nvSpPr>
          <p:cNvPr id="2" name="フッター プレースホルダ 1"/>
          <p:cNvSpPr>
            <a:spLocks noGrp="1"/>
          </p:cNvSpPr>
          <p:nvPr>
            <p:ph type="ftr" sz="quarter" idx="11"/>
          </p:nvPr>
        </p:nvSpPr>
        <p:spPr>
          <a:xfrm>
            <a:off x="950" y="6314295"/>
            <a:ext cx="9144000" cy="365125"/>
          </a:xfrm>
        </p:spPr>
        <p:txBody>
          <a:bodyPr/>
          <a:lstStyle/>
          <a:p>
            <a:pPr algn="ctr"/>
            <a:r>
              <a:rPr lang="ja-JP" altLang="en-US" sz="800" b="0" dirty="0"/>
              <a:t>新カリキュラムに基づく相談支援従事者養成研修モデル研修</a:t>
            </a:r>
            <a:r>
              <a:rPr lang="en-US" altLang="ja-JP" sz="800" b="0" dirty="0"/>
              <a:t>(</a:t>
            </a:r>
            <a:r>
              <a:rPr lang="ja-JP" altLang="en-US" sz="800" b="0" dirty="0"/>
              <a:t>初任者研修</a:t>
            </a:r>
            <a:r>
              <a:rPr lang="en-US" altLang="ja-JP" sz="800" b="0" dirty="0"/>
              <a:t>), SSA2018-2019(c) </a:t>
            </a:r>
            <a:r>
              <a:rPr lang="ja-JP" altLang="en-US" sz="800" b="0" dirty="0"/>
              <a:t>不許複製</a:t>
            </a:r>
            <a:endParaRPr lang="en-US" sz="800" b="0" dirty="0"/>
          </a:p>
        </p:txBody>
      </p:sp>
      <p:sp>
        <p:nvSpPr>
          <p:cNvPr id="3" name="スライド番号プレースホルダ 2"/>
          <p:cNvSpPr>
            <a:spLocks noGrp="1"/>
          </p:cNvSpPr>
          <p:nvPr>
            <p:ph type="sldNum" sz="quarter" idx="12"/>
          </p:nvPr>
        </p:nvSpPr>
        <p:spPr/>
        <p:txBody>
          <a:bodyPr/>
          <a:lstStyle/>
          <a:p>
            <a:fld id="{5FD889E0-CAB2-4699-909D-B9A88D47ACBE}" type="slidenum">
              <a:rPr lang="en-US" smtClean="0"/>
              <a:pPr/>
              <a:t>33</a:t>
            </a:fld>
            <a:endParaRPr lang="en-US"/>
          </a:p>
        </p:txBody>
      </p:sp>
      <p:sp>
        <p:nvSpPr>
          <p:cNvPr id="5" name="Rectangle 2"/>
          <p:cNvSpPr txBox="1">
            <a:spLocks noChangeArrowheads="1"/>
          </p:cNvSpPr>
          <p:nvPr/>
        </p:nvSpPr>
        <p:spPr>
          <a:xfrm>
            <a:off x="292301" y="9946"/>
            <a:ext cx="8388350" cy="457200"/>
          </a:xfrm>
          <a:prstGeom prst="rect">
            <a:avLst/>
          </a:prstGeom>
          <a:no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600" dirty="0">
                <a:latin typeface="Yu Gothic Medium" panose="020B0400000000000000" pitchFamily="34" charset="-128"/>
                <a:ea typeface="Yu Gothic Medium" panose="020B0400000000000000" pitchFamily="34" charset="-128"/>
                <a:cs typeface="メイリオ"/>
              </a:rPr>
              <a:t>障害児支援</a:t>
            </a:r>
            <a:r>
              <a:rPr kumimoji="1" lang="ja-JP" altLang="en-US" sz="1600" u="none" strike="noStrike" kern="1200" cap="none" spc="0" normalizeH="0" baseline="0" noProof="0" dirty="0">
                <a:ln>
                  <a:noFill/>
                </a:ln>
                <a:solidFill>
                  <a:schemeClr val="tx1"/>
                </a:solidFill>
                <a:effectLst/>
                <a:uLnTx/>
                <a:uFillTx/>
                <a:latin typeface="Yu Gothic Medium" panose="020B0400000000000000" pitchFamily="34" charset="-128"/>
                <a:ea typeface="Yu Gothic Medium" panose="020B0400000000000000" pitchFamily="34" charset="-128"/>
                <a:cs typeface="メイリオ"/>
              </a:rPr>
              <a:t>利用計画（</a:t>
            </a:r>
            <a:r>
              <a:rPr kumimoji="1" lang="ja-JP" altLang="en-US" sz="1600" noProof="0" dirty="0">
                <a:latin typeface="Yu Gothic Medium" panose="020B0400000000000000" pitchFamily="34" charset="-128"/>
                <a:ea typeface="Yu Gothic Medium" panose="020B0400000000000000" pitchFamily="34" charset="-128"/>
                <a:cs typeface="メイリオ"/>
              </a:rPr>
              <a:t>案）</a:t>
            </a:r>
            <a:endParaRPr kumimoji="1" lang="ja-JP" altLang="en-US" sz="1600" u="none" strike="noStrike" kern="1200" cap="none" spc="0" normalizeH="0" baseline="0" noProof="0" dirty="0">
              <a:ln>
                <a:noFill/>
              </a:ln>
              <a:solidFill>
                <a:schemeClr val="tx1"/>
              </a:solidFill>
              <a:effectLst/>
              <a:uLnTx/>
              <a:uFillTx/>
              <a:latin typeface="Yu Gothic Medium" panose="020B0400000000000000" pitchFamily="34" charset="-128"/>
              <a:ea typeface="Yu Gothic Medium" panose="020B0400000000000000" pitchFamily="34" charset="-128"/>
              <a:cs typeface="メイリオ"/>
            </a:endParaRPr>
          </a:p>
        </p:txBody>
      </p:sp>
      <p:sp>
        <p:nvSpPr>
          <p:cNvPr id="11" name="テキスト ボックス 10"/>
          <p:cNvSpPr txBox="1"/>
          <p:nvPr/>
        </p:nvSpPr>
        <p:spPr>
          <a:xfrm>
            <a:off x="4074051" y="148829"/>
            <a:ext cx="4526732" cy="230832"/>
          </a:xfrm>
          <a:prstGeom prst="rect">
            <a:avLst/>
          </a:prstGeom>
          <a:noFill/>
        </p:spPr>
        <p:txBody>
          <a:bodyPr wrap="square" rtlCol="0">
            <a:spAutoFit/>
          </a:bodyPr>
          <a:lstStyle/>
          <a:p>
            <a:pPr algn="r"/>
            <a:r>
              <a:rPr lang="en-US" altLang="ja-JP" sz="900" dirty="0">
                <a:latin typeface="Yu Gothic Medium" panose="020B0400000000000000" pitchFamily="34" charset="-128"/>
                <a:ea typeface="Yu Gothic Medium" panose="020B0400000000000000" pitchFamily="34" charset="-128"/>
                <a:cs typeface="メイリオ"/>
              </a:rPr>
              <a:t>『</a:t>
            </a:r>
            <a:r>
              <a:rPr lang="ja-JP" altLang="en-US" sz="900" dirty="0">
                <a:latin typeface="Yu Gothic Medium" panose="020B0400000000000000" pitchFamily="34" charset="-128"/>
                <a:ea typeface="Yu Gothic Medium" panose="020B0400000000000000" pitchFamily="34" charset="-128"/>
                <a:cs typeface="メイリオ"/>
              </a:rPr>
              <a:t>サービス等利用計画作成サポートブック</a:t>
            </a:r>
            <a:r>
              <a:rPr lang="en-US" altLang="ja-JP" sz="900" dirty="0">
                <a:latin typeface="Yu Gothic Medium" panose="020B0400000000000000" pitchFamily="34" charset="-128"/>
                <a:ea typeface="Yu Gothic Medium" panose="020B0400000000000000" pitchFamily="34" charset="-128"/>
                <a:cs typeface="メイリオ"/>
              </a:rPr>
              <a:t>』(p.20-p.23)</a:t>
            </a:r>
            <a:endParaRPr kumimoji="1" lang="ja-JP" altLang="en-US" sz="900" dirty="0">
              <a:latin typeface="Yu Gothic Medium" panose="020B0400000000000000" pitchFamily="34" charset="-128"/>
              <a:ea typeface="Yu Gothic Medium" panose="020B0400000000000000" pitchFamily="34" charset="-128"/>
            </a:endParaRPr>
          </a:p>
        </p:txBody>
      </p:sp>
      <p:sp>
        <p:nvSpPr>
          <p:cNvPr id="4" name="テキスト ボックス 3">
            <a:extLst>
              <a:ext uri="{FF2B5EF4-FFF2-40B4-BE49-F238E27FC236}">
                <a16:creationId xmlns:a16="http://schemas.microsoft.com/office/drawing/2014/main" id="{7F638DEE-99B8-7612-4504-AB1968A17B37}"/>
              </a:ext>
            </a:extLst>
          </p:cNvPr>
          <p:cNvSpPr txBox="1"/>
          <p:nvPr/>
        </p:nvSpPr>
        <p:spPr>
          <a:xfrm>
            <a:off x="1528997" y="1124744"/>
            <a:ext cx="6986353" cy="1384995"/>
          </a:xfrm>
          <a:prstGeom prst="rect">
            <a:avLst/>
          </a:prstGeom>
          <a:noFill/>
        </p:spPr>
        <p:txBody>
          <a:bodyPr wrap="square" rtlCol="0">
            <a:spAutoFit/>
          </a:bodyPr>
          <a:lstStyle/>
          <a:p>
            <a:r>
              <a:rPr kumimoji="1" lang="en-US" altLang="ja-JP" sz="1050" dirty="0">
                <a:latin typeface="メイリオ" panose="020B0604030504040204" pitchFamily="50" charset="-128"/>
                <a:ea typeface="メイリオ" panose="020B0604030504040204" pitchFamily="50" charset="-128"/>
              </a:rPr>
              <a:t>【A</a:t>
            </a:r>
            <a:r>
              <a:rPr kumimoji="1" lang="ja-JP" altLang="en-US" sz="1050" dirty="0">
                <a:latin typeface="メイリオ" panose="020B0604030504040204" pitchFamily="50" charset="-128"/>
                <a:ea typeface="メイリオ" panose="020B0604030504040204" pitchFamily="50" charset="-128"/>
              </a:rPr>
              <a:t>くん</a:t>
            </a:r>
            <a:r>
              <a:rPr kumimoji="1" lang="en-US" altLang="ja-JP" sz="1050" dirty="0">
                <a:latin typeface="メイリオ" panose="020B0604030504040204" pitchFamily="50" charset="-128"/>
                <a:ea typeface="メイリオ" panose="020B0604030504040204" pitchFamily="50" charset="-128"/>
              </a:rPr>
              <a:t>】</a:t>
            </a:r>
            <a:r>
              <a:rPr kumimoji="1" lang="ja-JP" altLang="en-US" sz="1050" dirty="0">
                <a:latin typeface="メイリオ" panose="020B0604030504040204" pitchFamily="50" charset="-128"/>
                <a:ea typeface="メイリオ" panose="020B0604030504040204" pitchFamily="50" charset="-128"/>
              </a:rPr>
              <a:t>小学校はお兄ちゃんがいるから楽しみ。「いっぽ」（放課後児童クラブ）もお兄ちゃんと一緒で嬉しい。だけど、</a:t>
            </a:r>
            <a:r>
              <a:rPr kumimoji="1" lang="en-US" altLang="ja-JP" sz="1050" dirty="0">
                <a:latin typeface="メイリオ" panose="020B0604030504040204" pitchFamily="50" charset="-128"/>
                <a:ea typeface="メイリオ" panose="020B0604030504040204" pitchFamily="50" charset="-128"/>
              </a:rPr>
              <a:t>Tomorrow</a:t>
            </a:r>
            <a:r>
              <a:rPr kumimoji="1" lang="ja-JP" altLang="en-US" sz="1050" dirty="0">
                <a:latin typeface="メイリオ" panose="020B0604030504040204" pitchFamily="50" charset="-128"/>
                <a:ea typeface="メイリオ" panose="020B0604030504040204" pitchFamily="50" charset="-128"/>
              </a:rPr>
              <a:t>で一緒の子は別の学校にいくから僕だけなんだって。放課後等デイサービスさんさんのことは、まだ良くわからない。ともだちって僕と一緒に遊んでくれるんでしょ。（推察）</a:t>
            </a:r>
            <a:endParaRPr kumimoji="1" lang="en-US" altLang="ja-JP" sz="1050" dirty="0">
              <a:latin typeface="メイリオ" panose="020B0604030504040204" pitchFamily="50" charset="-128"/>
              <a:ea typeface="メイリオ" panose="020B0604030504040204" pitchFamily="50" charset="-128"/>
            </a:endParaRPr>
          </a:p>
          <a:p>
            <a:endParaRPr kumimoji="1" lang="en-US" altLang="ja-JP" sz="1050" dirty="0">
              <a:latin typeface="メイリオ" panose="020B0604030504040204" pitchFamily="50" charset="-128"/>
              <a:ea typeface="メイリオ" panose="020B0604030504040204" pitchFamily="50" charset="-128"/>
            </a:endParaRPr>
          </a:p>
          <a:p>
            <a:r>
              <a:rPr kumimoji="1" lang="en-US" altLang="ja-JP" sz="1050" dirty="0">
                <a:latin typeface="メイリオ" panose="020B0604030504040204" pitchFamily="50" charset="-128"/>
                <a:ea typeface="メイリオ" panose="020B0604030504040204" pitchFamily="50" charset="-128"/>
              </a:rPr>
              <a:t>【</a:t>
            </a:r>
            <a:r>
              <a:rPr kumimoji="1" lang="ja-JP" altLang="en-US" sz="1050" dirty="0">
                <a:latin typeface="メイリオ" panose="020B0604030504040204" pitchFamily="50" charset="-128"/>
                <a:ea typeface="メイリオ" panose="020B0604030504040204" pitchFamily="50" charset="-128"/>
              </a:rPr>
              <a:t>家族（母）</a:t>
            </a:r>
            <a:r>
              <a:rPr kumimoji="1" lang="en-US" altLang="ja-JP" sz="1050" dirty="0">
                <a:latin typeface="メイリオ" panose="020B0604030504040204" pitchFamily="50" charset="-128"/>
                <a:ea typeface="メイリオ" panose="020B0604030504040204" pitchFamily="50" charset="-128"/>
              </a:rPr>
              <a:t>】4</a:t>
            </a:r>
            <a:r>
              <a:rPr kumimoji="1" lang="ja-JP" altLang="en-US" sz="1050" dirty="0">
                <a:latin typeface="メイリオ" panose="020B0604030504040204" pitchFamily="50" charset="-128"/>
                <a:ea typeface="メイリオ" panose="020B0604030504040204" pitchFamily="50" charset="-128"/>
              </a:rPr>
              <a:t>月を控え、環境の変化に</a:t>
            </a:r>
            <a:r>
              <a:rPr kumimoji="1" lang="en-US" altLang="ja-JP" sz="1050" dirty="0">
                <a:latin typeface="メイリオ" panose="020B0604030504040204" pitchFamily="50" charset="-128"/>
                <a:ea typeface="メイリオ" panose="020B0604030504040204" pitchFamily="50" charset="-128"/>
              </a:rPr>
              <a:t>A</a:t>
            </a:r>
            <a:r>
              <a:rPr kumimoji="1" lang="ja-JP" altLang="en-US" sz="1050" dirty="0">
                <a:latin typeface="メイリオ" panose="020B0604030504040204" pitchFamily="50" charset="-128"/>
                <a:ea typeface="メイリオ" panose="020B0604030504040204" pitchFamily="50" charset="-128"/>
              </a:rPr>
              <a:t>がついていけるか心配がある。一方で最近の成長を嬉しく思うし、小学校に入学したら、言語面や情緒面でもっと成長できるのではないかと期待もしている。兄弟仲が良いので安心している反面、兄の負担が心配。放課後等デイサービスでは学校や自宅で出来ない経験をして欲しい。</a:t>
            </a:r>
            <a:endParaRPr kumimoji="1" lang="en-US" altLang="ja-JP" sz="1050" dirty="0">
              <a:latin typeface="メイリオ" panose="020B0604030504040204" pitchFamily="50" charset="-128"/>
              <a:ea typeface="メイリオ" panose="020B0604030504040204" pitchFamily="50" charset="-128"/>
            </a:endParaRPr>
          </a:p>
          <a:p>
            <a:endParaRPr kumimoji="1" lang="ja-JP" altLang="en-US" sz="105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E1C48950-E8A5-0516-0BD4-32BB5F733F19}"/>
              </a:ext>
            </a:extLst>
          </p:cNvPr>
          <p:cNvSpPr txBox="1"/>
          <p:nvPr/>
        </p:nvSpPr>
        <p:spPr>
          <a:xfrm>
            <a:off x="1528997" y="2420888"/>
            <a:ext cx="7151654" cy="1107996"/>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新入学を控え、期待と不安のある時期です。</a:t>
            </a:r>
            <a:endParaRPr kumimoji="1" lang="en-US" altLang="ja-JP" sz="1100" dirty="0">
              <a:latin typeface="メイリオ" panose="020B0604030504040204" pitchFamily="50" charset="-128"/>
              <a:ea typeface="メイリオ" panose="020B0604030504040204" pitchFamily="50" charset="-128"/>
            </a:endParaRPr>
          </a:p>
          <a:p>
            <a:r>
              <a:rPr kumimoji="1" lang="en-US" altLang="ja-JP" sz="1100" dirty="0">
                <a:latin typeface="メイリオ" panose="020B0604030504040204" pitchFamily="50" charset="-128"/>
                <a:ea typeface="メイリオ" panose="020B0604030504040204" pitchFamily="50" charset="-128"/>
              </a:rPr>
              <a:t>A</a:t>
            </a:r>
            <a:r>
              <a:rPr kumimoji="1" lang="ja-JP" altLang="en-US" sz="1100" dirty="0">
                <a:latin typeface="メイリオ" panose="020B0604030504040204" pitchFamily="50" charset="-128"/>
                <a:ea typeface="メイリオ" panose="020B0604030504040204" pitchFamily="50" charset="-128"/>
              </a:rPr>
              <a:t>くんの希望である新しいおともだちができるように、先生や介助員さん、放課後児童クラブの指導員さんなどの協力を得ながら実現できるように協働していきます。</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また、関係者による定期的な会議を行い、</a:t>
            </a:r>
            <a:r>
              <a:rPr kumimoji="1" lang="en-US" altLang="ja-JP" sz="1100" dirty="0">
                <a:latin typeface="メイリオ" panose="020B0604030504040204" pitchFamily="50" charset="-128"/>
                <a:ea typeface="メイリオ" panose="020B0604030504040204" pitchFamily="50" charset="-128"/>
              </a:rPr>
              <a:t>A</a:t>
            </a:r>
            <a:r>
              <a:rPr kumimoji="1" lang="ja-JP" altLang="en-US" sz="1100" dirty="0">
                <a:latin typeface="メイリオ" panose="020B0604030504040204" pitchFamily="50" charset="-128"/>
                <a:ea typeface="メイリオ" panose="020B0604030504040204" pitchFamily="50" charset="-128"/>
              </a:rPr>
              <a:t>くんが環境変化に順応しやすくなるような配慮についても方法の共有などを行うとともに、</a:t>
            </a:r>
            <a:r>
              <a:rPr kumimoji="1" lang="en-US" altLang="ja-JP" sz="1100" dirty="0">
                <a:latin typeface="メイリオ" panose="020B0604030504040204" pitchFamily="50" charset="-128"/>
                <a:ea typeface="メイリオ" panose="020B0604030504040204" pitchFamily="50" charset="-128"/>
              </a:rPr>
              <a:t>A</a:t>
            </a:r>
            <a:r>
              <a:rPr kumimoji="1" lang="ja-JP" altLang="en-US" sz="1100" dirty="0">
                <a:latin typeface="メイリオ" panose="020B0604030504040204" pitchFamily="50" charset="-128"/>
                <a:ea typeface="メイリオ" panose="020B0604030504040204" pitchFamily="50" charset="-128"/>
              </a:rPr>
              <a:t>くんの気持ちやご家族の意見を確認し、</a:t>
            </a:r>
            <a:r>
              <a:rPr kumimoji="1" lang="en-US" altLang="ja-JP" sz="1100" dirty="0">
                <a:latin typeface="メイリオ" panose="020B0604030504040204" pitchFamily="50" charset="-128"/>
                <a:ea typeface="メイリオ" panose="020B0604030504040204" pitchFamily="50" charset="-128"/>
              </a:rPr>
              <a:t>A</a:t>
            </a:r>
            <a:r>
              <a:rPr kumimoji="1" lang="ja-JP" altLang="en-US" sz="1100" dirty="0">
                <a:latin typeface="メイリオ" panose="020B0604030504040204" pitchFamily="50" charset="-128"/>
                <a:ea typeface="メイリオ" panose="020B0604030504040204" pitchFamily="50" charset="-128"/>
              </a:rPr>
              <a:t>くんの新しい生活を見守ります。</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Ａくんの変化等については、どの関係者にでも遠慮なくお声掛けください。</a:t>
            </a:r>
            <a:endParaRPr kumimoji="1" lang="en-US" altLang="ja-JP" sz="11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86B0CC1D-E0BB-367E-7ED9-10BA85594B9F}"/>
              </a:ext>
            </a:extLst>
          </p:cNvPr>
          <p:cNvSpPr txBox="1"/>
          <p:nvPr/>
        </p:nvSpPr>
        <p:spPr>
          <a:xfrm>
            <a:off x="1528997" y="824460"/>
            <a:ext cx="1484026" cy="246221"/>
          </a:xfrm>
          <a:prstGeom prst="rect">
            <a:avLst/>
          </a:prstGeom>
          <a:noFill/>
        </p:spPr>
        <p:txBody>
          <a:bodyPr wrap="square" rtlCol="0">
            <a:spAutoFit/>
          </a:bodyPr>
          <a:lstStyle/>
          <a:p>
            <a:r>
              <a:rPr kumimoji="1" lang="en-US" altLang="ja-JP" sz="1000" dirty="0">
                <a:latin typeface="メイリオ" panose="020B0604030504040204" pitchFamily="50" charset="-128"/>
                <a:ea typeface="メイリオ" panose="020B0604030504040204" pitchFamily="50" charset="-128"/>
              </a:rPr>
              <a:t>R</a:t>
            </a:r>
            <a:r>
              <a:rPr kumimoji="1" lang="ja-JP" altLang="en-US" sz="1000" dirty="0">
                <a:latin typeface="メイリオ" panose="020B0604030504040204" pitchFamily="50" charset="-128"/>
                <a:ea typeface="メイリオ" panose="020B0604030504040204" pitchFamily="50" charset="-128"/>
              </a:rPr>
              <a:t>　年</a:t>
            </a:r>
            <a:r>
              <a:rPr kumimoji="1" lang="en-US" altLang="ja-JP" sz="1000" dirty="0">
                <a:latin typeface="メイリオ" panose="020B0604030504040204" pitchFamily="50" charset="-128"/>
                <a:ea typeface="メイリオ" panose="020B0604030504040204" pitchFamily="50" charset="-128"/>
              </a:rPr>
              <a:t>3</a:t>
            </a:r>
            <a:r>
              <a:rPr kumimoji="1" lang="ja-JP" altLang="en-US" sz="1000" dirty="0">
                <a:latin typeface="メイリオ" panose="020B0604030504040204" pitchFamily="50" charset="-128"/>
                <a:ea typeface="メイリオ" panose="020B0604030504040204" pitchFamily="50" charset="-128"/>
              </a:rPr>
              <a:t>月</a:t>
            </a:r>
            <a:r>
              <a:rPr kumimoji="1" lang="en-US" altLang="ja-JP" sz="1000" dirty="0">
                <a:latin typeface="メイリオ" panose="020B0604030504040204" pitchFamily="50" charset="-128"/>
                <a:ea typeface="メイリオ" panose="020B0604030504040204" pitchFamily="50" charset="-128"/>
              </a:rPr>
              <a:t>1</a:t>
            </a:r>
            <a:r>
              <a:rPr kumimoji="1" lang="ja-JP" altLang="en-US" sz="1000" dirty="0">
                <a:latin typeface="メイリオ" panose="020B0604030504040204" pitchFamily="50" charset="-128"/>
                <a:ea typeface="メイリオ" panose="020B0604030504040204" pitchFamily="50" charset="-128"/>
              </a:rPr>
              <a:t>日</a:t>
            </a:r>
          </a:p>
        </p:txBody>
      </p:sp>
      <p:sp>
        <p:nvSpPr>
          <p:cNvPr id="8" name="テキスト ボックス 7">
            <a:extLst>
              <a:ext uri="{FF2B5EF4-FFF2-40B4-BE49-F238E27FC236}">
                <a16:creationId xmlns:a16="http://schemas.microsoft.com/office/drawing/2014/main" id="{2E516579-F72D-4270-99AD-70298ADCCE2D}"/>
              </a:ext>
            </a:extLst>
          </p:cNvPr>
          <p:cNvSpPr txBox="1"/>
          <p:nvPr/>
        </p:nvSpPr>
        <p:spPr>
          <a:xfrm>
            <a:off x="1528997" y="3717032"/>
            <a:ext cx="7071786" cy="938719"/>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毎日学校に登校して放課後児童クラブや放課後等デイサービスも利用しながら、生活パターンが確立できるようになる。それぞれの場所で友だちができ一緒に遊んだり学んだりできるようになる。</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各場所でのルールやプログラム等を覚え、自発的に活動ができるようになる。</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すこしずつ体力をつけ、同学年の友だちの動きについていけるようになり、自信がつく。</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F6A05F01-DD6D-2E88-C734-19C751D6D8C3}"/>
              </a:ext>
            </a:extLst>
          </p:cNvPr>
          <p:cNvSpPr txBox="1"/>
          <p:nvPr/>
        </p:nvSpPr>
        <p:spPr>
          <a:xfrm>
            <a:off x="1528997" y="5085184"/>
            <a:ext cx="7071786" cy="938719"/>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１</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入学式に参加し、家族に頑張った姿を見て貰う（兄・父母も参加予定）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２</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学校生活に慣れる（先生・クラスメイト・登下校・時間割・給食など）友だちをつくる</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３</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放課後児童クラブで楽しみと一緒に遊べる友だちをつくる</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４</a:t>
            </a:r>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放課後等デイサービスで楽しみと一緒に遊べる友だちをつくる</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B23D2314-57EE-75AF-A611-E9C73453F2E2}"/>
              </a:ext>
            </a:extLst>
          </p:cNvPr>
          <p:cNvSpPr txBox="1"/>
          <p:nvPr/>
        </p:nvSpPr>
        <p:spPr>
          <a:xfrm>
            <a:off x="4274689" y="826960"/>
            <a:ext cx="1484026" cy="246221"/>
          </a:xfrm>
          <a:prstGeom prst="rect">
            <a:avLst/>
          </a:prstGeom>
          <a:noFill/>
        </p:spPr>
        <p:txBody>
          <a:bodyPr wrap="square" rtlCol="0">
            <a:spAutoFit/>
          </a:bodyPr>
          <a:lstStyle/>
          <a:p>
            <a:r>
              <a:rPr kumimoji="1" lang="en-US" altLang="ja-JP" sz="1000" dirty="0">
                <a:latin typeface="メイリオ" panose="020B0604030504040204" pitchFamily="50" charset="-128"/>
                <a:ea typeface="メイリオ" panose="020B0604030504040204" pitchFamily="50" charset="-128"/>
              </a:rPr>
              <a:t>R</a:t>
            </a:r>
            <a:r>
              <a:rPr kumimoji="1" lang="ja-JP" altLang="en-US" sz="1000" dirty="0">
                <a:latin typeface="メイリオ" panose="020B0604030504040204" pitchFamily="50" charset="-128"/>
                <a:ea typeface="メイリオ" panose="020B0604030504040204" pitchFamily="50" charset="-128"/>
              </a:rPr>
              <a:t>　年５月</a:t>
            </a:r>
            <a:r>
              <a:rPr kumimoji="1" lang="en-US" altLang="ja-JP" sz="1000" dirty="0">
                <a:latin typeface="メイリオ" panose="020B0604030504040204" pitchFamily="50" charset="-128"/>
                <a:ea typeface="メイリオ" panose="020B0604030504040204" pitchFamily="50" charset="-128"/>
              </a:rPr>
              <a:t>6</a:t>
            </a:r>
            <a:r>
              <a:rPr kumimoji="1" lang="ja-JP" altLang="en-US" sz="1000" dirty="0">
                <a:latin typeface="メイリオ" panose="020B0604030504040204" pitchFamily="50" charset="-128"/>
                <a:ea typeface="メイリオ" panose="020B0604030504040204" pitchFamily="50" charset="-128"/>
              </a:rPr>
              <a:t>月</a:t>
            </a:r>
            <a:r>
              <a:rPr kumimoji="1" lang="en-US" altLang="ja-JP" sz="1000" dirty="0">
                <a:latin typeface="メイリオ" panose="020B0604030504040204" pitchFamily="50" charset="-128"/>
                <a:ea typeface="メイリオ" panose="020B0604030504040204" pitchFamily="50" charset="-128"/>
              </a:rPr>
              <a:t>7</a:t>
            </a:r>
            <a:r>
              <a:rPr kumimoji="1" lang="ja-JP" altLang="en-US" sz="1000" dirty="0">
                <a:latin typeface="メイリオ" panose="020B0604030504040204" pitchFamily="50" charset="-128"/>
                <a:ea typeface="メイリオ" panose="020B0604030504040204" pitchFamily="50" charset="-128"/>
              </a:rPr>
              <a:t>月</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2301" y="620688"/>
            <a:ext cx="8604997" cy="5467322"/>
          </a:xfrm>
          <a:prstGeom prst="rect">
            <a:avLst/>
          </a:prstGeom>
          <a:noFill/>
          <a:ln w="9525">
            <a:solidFill>
              <a:schemeClr val="tx1"/>
            </a:solidFill>
            <a:miter lim="800000"/>
            <a:headEnd/>
            <a:tailEnd/>
          </a:ln>
        </p:spPr>
      </p:pic>
      <p:sp>
        <p:nvSpPr>
          <p:cNvPr id="2" name="フッター プレースホルダ 1"/>
          <p:cNvSpPr>
            <a:spLocks noGrp="1"/>
          </p:cNvSpPr>
          <p:nvPr>
            <p:ph type="ftr" sz="quarter" idx="11"/>
          </p:nvPr>
        </p:nvSpPr>
        <p:spPr>
          <a:xfrm>
            <a:off x="0" y="6237312"/>
            <a:ext cx="9144000" cy="365125"/>
          </a:xfrm>
        </p:spPr>
        <p:txBody>
          <a:bodyPr/>
          <a:lstStyle/>
          <a:p>
            <a:pPr algn="ctr"/>
            <a:r>
              <a:rPr lang="ja-JP" altLang="en-US" sz="800" b="0" dirty="0"/>
              <a:t>新カリキュラムに基づく相談支援従事者養成研修モデル研修</a:t>
            </a:r>
            <a:r>
              <a:rPr lang="en-US" altLang="ja-JP" sz="800" b="0" dirty="0"/>
              <a:t>(</a:t>
            </a:r>
            <a:r>
              <a:rPr lang="ja-JP" altLang="en-US" sz="800" b="0" dirty="0"/>
              <a:t>初任者研修</a:t>
            </a:r>
            <a:r>
              <a:rPr lang="en-US" altLang="ja-JP" sz="800" b="0" dirty="0"/>
              <a:t>), SSA2018-2019(c) </a:t>
            </a:r>
            <a:r>
              <a:rPr lang="ja-JP" altLang="en-US" sz="800" b="0" dirty="0"/>
              <a:t>不許複製</a:t>
            </a:r>
            <a:endParaRPr lang="en-US" sz="800" b="0" dirty="0"/>
          </a:p>
        </p:txBody>
      </p:sp>
      <p:sp>
        <p:nvSpPr>
          <p:cNvPr id="3" name="スライド番号プレースホルダ 2"/>
          <p:cNvSpPr>
            <a:spLocks noGrp="1"/>
          </p:cNvSpPr>
          <p:nvPr>
            <p:ph type="sldNum" sz="quarter" idx="12"/>
          </p:nvPr>
        </p:nvSpPr>
        <p:spPr/>
        <p:txBody>
          <a:bodyPr/>
          <a:lstStyle/>
          <a:p>
            <a:fld id="{5FD889E0-CAB2-4699-909D-B9A88D47ACBE}" type="slidenum">
              <a:rPr lang="en-US" smtClean="0"/>
              <a:pPr/>
              <a:t>34</a:t>
            </a:fld>
            <a:endParaRPr lang="en-US" dirty="0"/>
          </a:p>
        </p:txBody>
      </p:sp>
      <p:sp>
        <p:nvSpPr>
          <p:cNvPr id="5" name="Rectangle 2"/>
          <p:cNvSpPr txBox="1">
            <a:spLocks noChangeArrowheads="1"/>
          </p:cNvSpPr>
          <p:nvPr/>
        </p:nvSpPr>
        <p:spPr>
          <a:xfrm>
            <a:off x="292301" y="9947"/>
            <a:ext cx="8388350" cy="457200"/>
          </a:xfrm>
          <a:prstGeom prst="rect">
            <a:avLst/>
          </a:prstGeom>
          <a:no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1600" dirty="0">
                <a:latin typeface="Yu Gothic Medium" panose="020B0400000000000000" pitchFamily="34" charset="-128"/>
                <a:ea typeface="Yu Gothic Medium" panose="020B0400000000000000" pitchFamily="34" charset="-128"/>
                <a:cs typeface="メイリオ"/>
              </a:rPr>
              <a:t>障害児支援利用計画（案）週間計画表</a:t>
            </a:r>
            <a:endParaRPr kumimoji="1" lang="ja-JP" altLang="en-US" sz="1600" u="none" strike="noStrike" kern="1200" cap="none" spc="0" normalizeH="0" baseline="0" noProof="0" dirty="0">
              <a:ln>
                <a:noFill/>
              </a:ln>
              <a:solidFill>
                <a:schemeClr val="tx1"/>
              </a:solidFill>
              <a:effectLst/>
              <a:uLnTx/>
              <a:uFillTx/>
              <a:latin typeface="Yu Gothic Medium" panose="020B0400000000000000" pitchFamily="34" charset="-128"/>
              <a:ea typeface="Yu Gothic Medium" panose="020B0400000000000000" pitchFamily="34" charset="-128"/>
              <a:cs typeface="メイリオ"/>
            </a:endParaRPr>
          </a:p>
        </p:txBody>
      </p:sp>
      <p:sp>
        <p:nvSpPr>
          <p:cNvPr id="11" name="テキスト ボックス 10"/>
          <p:cNvSpPr txBox="1"/>
          <p:nvPr/>
        </p:nvSpPr>
        <p:spPr>
          <a:xfrm>
            <a:off x="4327931" y="131711"/>
            <a:ext cx="4526732" cy="230832"/>
          </a:xfrm>
          <a:prstGeom prst="rect">
            <a:avLst/>
          </a:prstGeom>
          <a:noFill/>
        </p:spPr>
        <p:txBody>
          <a:bodyPr wrap="square" rtlCol="0">
            <a:spAutoFit/>
          </a:bodyPr>
          <a:lstStyle/>
          <a:p>
            <a:pPr algn="r"/>
            <a:r>
              <a:rPr lang="en-US" altLang="ja-JP" sz="900" dirty="0">
                <a:latin typeface="Yu Gothic Medium" panose="020B0400000000000000" pitchFamily="34" charset="-128"/>
                <a:ea typeface="Yu Gothic Medium" panose="020B0400000000000000" pitchFamily="34" charset="-128"/>
                <a:cs typeface="メイリオ"/>
              </a:rPr>
              <a:t>『</a:t>
            </a:r>
            <a:r>
              <a:rPr lang="ja-JP" altLang="en-US" sz="900" dirty="0">
                <a:latin typeface="Yu Gothic Medium" panose="020B0400000000000000" pitchFamily="34" charset="-128"/>
                <a:ea typeface="Yu Gothic Medium" panose="020B0400000000000000" pitchFamily="34" charset="-128"/>
                <a:cs typeface="メイリオ"/>
              </a:rPr>
              <a:t>サービス等利用計画作成サポートブック</a:t>
            </a:r>
            <a:r>
              <a:rPr lang="en-US" altLang="ja-JP" sz="900" dirty="0">
                <a:latin typeface="Yu Gothic Medium" panose="020B0400000000000000" pitchFamily="34" charset="-128"/>
                <a:ea typeface="Yu Gothic Medium" panose="020B0400000000000000" pitchFamily="34" charset="-128"/>
                <a:cs typeface="メイリオ"/>
              </a:rPr>
              <a:t>』(p.24-p.25)</a:t>
            </a:r>
            <a:endParaRPr kumimoji="1" lang="ja-JP" altLang="en-US" sz="900" dirty="0">
              <a:latin typeface="Yu Gothic Medium" panose="020B0400000000000000" pitchFamily="34" charset="-128"/>
              <a:ea typeface="Yu Gothic Medium" panose="020B0400000000000000" pitchFamily="34" charset="-128"/>
            </a:endParaRPr>
          </a:p>
        </p:txBody>
      </p:sp>
      <p:sp>
        <p:nvSpPr>
          <p:cNvPr id="4" name="正方形/長方形 3">
            <a:extLst>
              <a:ext uri="{FF2B5EF4-FFF2-40B4-BE49-F238E27FC236}">
                <a16:creationId xmlns:a16="http://schemas.microsoft.com/office/drawing/2014/main" id="{006E7343-2470-C976-530E-942E64CBE692}"/>
              </a:ext>
            </a:extLst>
          </p:cNvPr>
          <p:cNvSpPr/>
          <p:nvPr/>
        </p:nvSpPr>
        <p:spPr>
          <a:xfrm>
            <a:off x="942975" y="1687112"/>
            <a:ext cx="4629150" cy="931753"/>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メイリオ" panose="020B0604030504040204" pitchFamily="50" charset="-128"/>
                <a:ea typeface="メイリオ" panose="020B0604030504040204" pitchFamily="50" charset="-128"/>
              </a:rPr>
              <a:t>学校</a:t>
            </a:r>
          </a:p>
        </p:txBody>
      </p:sp>
      <p:sp>
        <p:nvSpPr>
          <p:cNvPr id="8" name="正方形/長方形 7">
            <a:extLst>
              <a:ext uri="{FF2B5EF4-FFF2-40B4-BE49-F238E27FC236}">
                <a16:creationId xmlns:a16="http://schemas.microsoft.com/office/drawing/2014/main" id="{7166AC5D-EA90-9FED-FBE7-082E3B1051A5}"/>
              </a:ext>
            </a:extLst>
          </p:cNvPr>
          <p:cNvSpPr/>
          <p:nvPr/>
        </p:nvSpPr>
        <p:spPr>
          <a:xfrm>
            <a:off x="942975" y="2720917"/>
            <a:ext cx="1819275" cy="471146"/>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メイリオ" panose="020B0604030504040204" pitchFamily="50" charset="-128"/>
                <a:ea typeface="メイリオ" panose="020B0604030504040204" pitchFamily="50" charset="-128"/>
              </a:rPr>
              <a:t>いっぽ</a:t>
            </a:r>
          </a:p>
        </p:txBody>
      </p:sp>
      <p:sp>
        <p:nvSpPr>
          <p:cNvPr id="10" name="正方形/長方形 9">
            <a:extLst>
              <a:ext uri="{FF2B5EF4-FFF2-40B4-BE49-F238E27FC236}">
                <a16:creationId xmlns:a16="http://schemas.microsoft.com/office/drawing/2014/main" id="{F44C89BC-3517-DC7A-2CB0-7F2D4724929B}"/>
              </a:ext>
            </a:extLst>
          </p:cNvPr>
          <p:cNvSpPr/>
          <p:nvPr/>
        </p:nvSpPr>
        <p:spPr>
          <a:xfrm>
            <a:off x="2817019" y="2716435"/>
            <a:ext cx="1788317" cy="652120"/>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メイリオ" panose="020B0604030504040204" pitchFamily="50" charset="-128"/>
                <a:ea typeface="メイリオ" panose="020B0604030504040204" pitchFamily="50" charset="-128"/>
              </a:rPr>
              <a:t>さんさん</a:t>
            </a:r>
          </a:p>
        </p:txBody>
      </p:sp>
      <p:sp>
        <p:nvSpPr>
          <p:cNvPr id="12" name="正方形/長方形 11">
            <a:extLst>
              <a:ext uri="{FF2B5EF4-FFF2-40B4-BE49-F238E27FC236}">
                <a16:creationId xmlns:a16="http://schemas.microsoft.com/office/drawing/2014/main" id="{C4ABC8CA-5A15-0243-4F34-ABCAB3BB636B}"/>
              </a:ext>
            </a:extLst>
          </p:cNvPr>
          <p:cNvSpPr/>
          <p:nvPr/>
        </p:nvSpPr>
        <p:spPr>
          <a:xfrm>
            <a:off x="942974" y="1241908"/>
            <a:ext cx="6507957" cy="273160"/>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メイリオ" panose="020B0604030504040204" pitchFamily="50" charset="-128"/>
                <a:ea typeface="メイリオ" panose="020B0604030504040204" pitchFamily="50" charset="-128"/>
              </a:rPr>
              <a:t>起床・朝食など</a:t>
            </a:r>
          </a:p>
        </p:txBody>
      </p:sp>
      <p:sp>
        <p:nvSpPr>
          <p:cNvPr id="13" name="正方形/長方形 12">
            <a:extLst>
              <a:ext uri="{FF2B5EF4-FFF2-40B4-BE49-F238E27FC236}">
                <a16:creationId xmlns:a16="http://schemas.microsoft.com/office/drawing/2014/main" id="{255B2741-FA6F-E433-9A62-867B47908D82}"/>
              </a:ext>
            </a:extLst>
          </p:cNvPr>
          <p:cNvSpPr/>
          <p:nvPr/>
        </p:nvSpPr>
        <p:spPr>
          <a:xfrm>
            <a:off x="942974" y="3472146"/>
            <a:ext cx="6507957" cy="358376"/>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メイリオ" panose="020B0604030504040204" pitchFamily="50" charset="-128"/>
                <a:ea typeface="メイリオ" panose="020B0604030504040204" pitchFamily="50" charset="-128"/>
              </a:rPr>
              <a:t>夕食・入浴・就寝</a:t>
            </a:r>
          </a:p>
        </p:txBody>
      </p:sp>
      <p:sp>
        <p:nvSpPr>
          <p:cNvPr id="14" name="正方形/長方形 13">
            <a:extLst>
              <a:ext uri="{FF2B5EF4-FFF2-40B4-BE49-F238E27FC236}">
                <a16:creationId xmlns:a16="http://schemas.microsoft.com/office/drawing/2014/main" id="{92DA481B-C748-00EA-6981-887E42B646D3}"/>
              </a:ext>
            </a:extLst>
          </p:cNvPr>
          <p:cNvSpPr/>
          <p:nvPr/>
        </p:nvSpPr>
        <p:spPr>
          <a:xfrm>
            <a:off x="4652961" y="2716435"/>
            <a:ext cx="914400" cy="652120"/>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自宅で遊ぶ</a:t>
            </a:r>
          </a:p>
        </p:txBody>
      </p:sp>
      <p:sp>
        <p:nvSpPr>
          <p:cNvPr id="6" name="テキスト ボックス 5">
            <a:extLst>
              <a:ext uri="{FF2B5EF4-FFF2-40B4-BE49-F238E27FC236}">
                <a16:creationId xmlns:a16="http://schemas.microsoft.com/office/drawing/2014/main" id="{2EAB0AD3-764E-FD4D-2C9E-ABB995E8C255}"/>
              </a:ext>
            </a:extLst>
          </p:cNvPr>
          <p:cNvSpPr txBox="1"/>
          <p:nvPr/>
        </p:nvSpPr>
        <p:spPr>
          <a:xfrm>
            <a:off x="7524750" y="1039412"/>
            <a:ext cx="1228725" cy="1477328"/>
          </a:xfrm>
          <a:prstGeom prst="rect">
            <a:avLst/>
          </a:prstGeom>
          <a:noFill/>
        </p:spPr>
        <p:txBody>
          <a:bodyPr wrap="square" rtlCol="0">
            <a:spAutoFit/>
          </a:bodyPr>
          <a:lstStyle/>
          <a:p>
            <a:r>
              <a:rPr kumimoji="1" lang="ja-JP" altLang="en-US" sz="900" dirty="0">
                <a:latin typeface="メイリオ" panose="020B0604030504040204" pitchFamily="50" charset="-128"/>
                <a:ea typeface="メイリオ" panose="020B0604030504040204" pitchFamily="50" charset="-128"/>
              </a:rPr>
              <a:t>金曜日は母が休みなので、下校後は自宅へ帰宅する。</a:t>
            </a:r>
            <a:endParaRPr kumimoji="1" lang="en-US" altLang="ja-JP" sz="900" dirty="0">
              <a:latin typeface="メイリオ" panose="020B0604030504040204" pitchFamily="50" charset="-128"/>
              <a:ea typeface="メイリオ" panose="020B0604030504040204" pitchFamily="50" charset="-128"/>
            </a:endParaRPr>
          </a:p>
          <a:p>
            <a:r>
              <a:rPr kumimoji="1" lang="ja-JP" altLang="en-US" sz="900" dirty="0">
                <a:latin typeface="メイリオ" panose="020B0604030504040204" pitchFamily="50" charset="-128"/>
                <a:ea typeface="メイリオ" panose="020B0604030504040204" pitchFamily="50" charset="-128"/>
              </a:rPr>
              <a:t>いっぽ（兄も利用）は週２日、さんさんも週２日利用。</a:t>
            </a:r>
            <a:endParaRPr kumimoji="1" lang="en-US" altLang="ja-JP" sz="900" dirty="0">
              <a:latin typeface="メイリオ" panose="020B0604030504040204" pitchFamily="50" charset="-128"/>
              <a:ea typeface="メイリオ" panose="020B0604030504040204" pitchFamily="50" charset="-128"/>
            </a:endParaRPr>
          </a:p>
          <a:p>
            <a:r>
              <a:rPr kumimoji="1" lang="ja-JP" altLang="en-US" sz="900" dirty="0">
                <a:latin typeface="メイリオ" panose="020B0604030504040204" pitchFamily="50" charset="-128"/>
                <a:ea typeface="メイリオ" panose="020B0604030504040204" pitchFamily="50" charset="-128"/>
              </a:rPr>
              <a:t>土曜日は父と兄のスイミングの見学に行くのが楽しみとなっている</a:t>
            </a:r>
            <a:endParaRPr kumimoji="1" lang="en-US" altLang="ja-JP" sz="900" dirty="0">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AC9E0DDC-F3B1-2DD6-2DF8-7425857459BC}"/>
              </a:ext>
            </a:extLst>
          </p:cNvPr>
          <p:cNvSpPr/>
          <p:nvPr/>
        </p:nvSpPr>
        <p:spPr>
          <a:xfrm>
            <a:off x="5614986" y="1693864"/>
            <a:ext cx="914400" cy="354599"/>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latin typeface="メイリオ" panose="020B0604030504040204" pitchFamily="50" charset="-128"/>
                <a:ea typeface="メイリオ" panose="020B0604030504040204" pitchFamily="50" charset="-128"/>
              </a:rPr>
              <a:t>スイミング見学</a:t>
            </a:r>
          </a:p>
        </p:txBody>
      </p:sp>
      <p:sp>
        <p:nvSpPr>
          <p:cNvPr id="16" name="正方形/長方形 15">
            <a:extLst>
              <a:ext uri="{FF2B5EF4-FFF2-40B4-BE49-F238E27FC236}">
                <a16:creationId xmlns:a16="http://schemas.microsoft.com/office/drawing/2014/main" id="{86DB62BD-BF66-AFAF-18B2-0427C956F0DA}"/>
              </a:ext>
            </a:extLst>
          </p:cNvPr>
          <p:cNvSpPr/>
          <p:nvPr/>
        </p:nvSpPr>
        <p:spPr>
          <a:xfrm>
            <a:off x="6591297" y="1693864"/>
            <a:ext cx="859634" cy="354599"/>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latin typeface="メイリオ" panose="020B0604030504040204" pitchFamily="50" charset="-128"/>
                <a:ea typeface="メイリオ" panose="020B0604030504040204" pitchFamily="50" charset="-128"/>
              </a:rPr>
              <a:t>○○公園</a:t>
            </a:r>
            <a:endParaRPr kumimoji="1" lang="en-US" altLang="ja-JP" sz="10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000" dirty="0">
                <a:solidFill>
                  <a:schemeClr val="tx1"/>
                </a:solidFill>
                <a:latin typeface="メイリオ" panose="020B0604030504040204" pitchFamily="50" charset="-128"/>
                <a:ea typeface="メイリオ" panose="020B0604030504040204" pitchFamily="50" charset="-128"/>
              </a:rPr>
              <a:t>や買い物</a:t>
            </a:r>
          </a:p>
        </p:txBody>
      </p:sp>
      <p:sp>
        <p:nvSpPr>
          <p:cNvPr id="17" name="正方形/長方形 16">
            <a:extLst>
              <a:ext uri="{FF2B5EF4-FFF2-40B4-BE49-F238E27FC236}">
                <a16:creationId xmlns:a16="http://schemas.microsoft.com/office/drawing/2014/main" id="{C0292C93-C007-1EAB-806B-36AAD96C6675}"/>
              </a:ext>
            </a:extLst>
          </p:cNvPr>
          <p:cNvSpPr/>
          <p:nvPr/>
        </p:nvSpPr>
        <p:spPr>
          <a:xfrm>
            <a:off x="5641180" y="2199673"/>
            <a:ext cx="1809751" cy="168676"/>
          </a:xfrm>
          <a:prstGeom prst="rect">
            <a:avLst/>
          </a:prstGeom>
          <a:solidFill>
            <a:schemeClr val="bg1"/>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メイリオ" panose="020B0604030504040204" pitchFamily="50" charset="-128"/>
                <a:ea typeface="メイリオ" panose="020B0604030504040204" pitchFamily="50" charset="-128"/>
              </a:rPr>
              <a:t>昼食</a:t>
            </a:r>
          </a:p>
        </p:txBody>
      </p:sp>
      <p:sp>
        <p:nvSpPr>
          <p:cNvPr id="7" name="テキスト ボックス 6">
            <a:extLst>
              <a:ext uri="{FF2B5EF4-FFF2-40B4-BE49-F238E27FC236}">
                <a16:creationId xmlns:a16="http://schemas.microsoft.com/office/drawing/2014/main" id="{2519FE26-ED7D-2707-E2A0-27B9E0E8A723}"/>
              </a:ext>
            </a:extLst>
          </p:cNvPr>
          <p:cNvSpPr txBox="1"/>
          <p:nvPr/>
        </p:nvSpPr>
        <p:spPr>
          <a:xfrm>
            <a:off x="971549" y="5328472"/>
            <a:ext cx="7880150" cy="415498"/>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自宅、学校、放課後児童クラブに加え、放課後等デイサービスを利用することで支援者が増え、それぞれが連携する事で</a:t>
            </a:r>
            <a:r>
              <a:rPr kumimoji="1" lang="en-US" altLang="ja-JP" sz="1050" dirty="0">
                <a:latin typeface="メイリオ" panose="020B0604030504040204" pitchFamily="50" charset="-128"/>
                <a:ea typeface="メイリオ" panose="020B0604030504040204" pitchFamily="50" charset="-128"/>
              </a:rPr>
              <a:t>A</a:t>
            </a:r>
            <a:r>
              <a:rPr kumimoji="1" lang="ja-JP" altLang="en-US" sz="1050" dirty="0">
                <a:latin typeface="メイリオ" panose="020B0604030504040204" pitchFamily="50" charset="-128"/>
                <a:ea typeface="メイリオ" panose="020B0604030504040204" pitchFamily="50" charset="-128"/>
              </a:rPr>
              <a:t>くんの特徴にあった支援が提供できるようになり、友だちができ</a:t>
            </a:r>
            <a:r>
              <a:rPr kumimoji="1" lang="en-US" altLang="ja-JP" sz="1050" dirty="0">
                <a:latin typeface="メイリオ" panose="020B0604030504040204" pitchFamily="50" charset="-128"/>
                <a:ea typeface="メイリオ" panose="020B0604030504040204" pitchFamily="50" charset="-128"/>
              </a:rPr>
              <a:t>A</a:t>
            </a:r>
            <a:r>
              <a:rPr kumimoji="1" lang="ja-JP" altLang="en-US" sz="1050" dirty="0">
                <a:latin typeface="メイリオ" panose="020B0604030504040204" pitchFamily="50" charset="-128"/>
                <a:ea typeface="メイリオ" panose="020B0604030504040204" pitchFamily="50" charset="-128"/>
              </a:rPr>
              <a:t>くんの望む生活が送れるようになる。</a:t>
            </a:r>
          </a:p>
        </p:txBody>
      </p:sp>
      <p:sp>
        <p:nvSpPr>
          <p:cNvPr id="18" name="テキスト ボックス 17">
            <a:extLst>
              <a:ext uri="{FF2B5EF4-FFF2-40B4-BE49-F238E27FC236}">
                <a16:creationId xmlns:a16="http://schemas.microsoft.com/office/drawing/2014/main" id="{4EEFC248-02C0-9225-912E-030D656140AB}"/>
              </a:ext>
            </a:extLst>
          </p:cNvPr>
          <p:cNvSpPr txBox="1"/>
          <p:nvPr/>
        </p:nvSpPr>
        <p:spPr>
          <a:xfrm>
            <a:off x="7534275" y="3163487"/>
            <a:ext cx="1228725" cy="507831"/>
          </a:xfrm>
          <a:prstGeom prst="rect">
            <a:avLst/>
          </a:prstGeom>
          <a:noFill/>
        </p:spPr>
        <p:txBody>
          <a:bodyPr wrap="square" rtlCol="0">
            <a:spAutoFit/>
          </a:bodyPr>
          <a:lstStyle/>
          <a:p>
            <a:r>
              <a:rPr kumimoji="1" lang="en-US" altLang="ja-JP" sz="900" dirty="0">
                <a:latin typeface="メイリオ" panose="020B0604030504040204" pitchFamily="50" charset="-128"/>
                <a:ea typeface="メイリオ" panose="020B0604030504040204" pitchFamily="50" charset="-128"/>
              </a:rPr>
              <a:t>※</a:t>
            </a:r>
            <a:r>
              <a:rPr kumimoji="1" lang="ja-JP" altLang="en-US" sz="900" dirty="0">
                <a:latin typeface="メイリオ" panose="020B0604030504040204" pitchFamily="50" charset="-128"/>
                <a:ea typeface="メイリオ" panose="020B0604030504040204" pitchFamily="50" charset="-128"/>
              </a:rPr>
              <a:t>学校ではことばの教室への通級希望中。</a:t>
            </a:r>
            <a:endParaRPr kumimoji="1" lang="en-US" altLang="ja-JP" sz="900" dirty="0">
              <a:latin typeface="メイリオ" panose="020B0604030504040204" pitchFamily="50" charset="-128"/>
              <a:ea typeface="メイリオ" panose="020B0604030504040204" pitchFamily="50" charset="-128"/>
            </a:endParaRPr>
          </a:p>
          <a:p>
            <a:r>
              <a:rPr kumimoji="1" lang="ja-JP" altLang="en-US" sz="900" dirty="0">
                <a:latin typeface="メイリオ" panose="020B0604030504040204" pitchFamily="50" charset="-128"/>
                <a:ea typeface="メイリオ" panose="020B0604030504040204" pitchFamily="50" charset="-128"/>
              </a:rPr>
              <a:t>決定は後日。</a:t>
            </a:r>
            <a:endParaRPr kumimoji="1" lang="en-US" altLang="ja-JP" sz="9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647F84-AFC7-B49C-9F40-559B99187D2D}"/>
              </a:ext>
            </a:extLst>
          </p:cNvPr>
          <p:cNvSpPr>
            <a:spLocks noGrp="1"/>
          </p:cNvSpPr>
          <p:nvPr>
            <p:ph type="title"/>
          </p:nvPr>
        </p:nvSpPr>
        <p:spPr>
          <a:xfrm>
            <a:off x="457199" y="260648"/>
            <a:ext cx="8229600" cy="504045"/>
          </a:xfrm>
        </p:spPr>
        <p:txBody>
          <a:bodyPr/>
          <a:lstStyle/>
          <a:p>
            <a:r>
              <a:rPr kumimoji="1" lang="en-US" altLang="ja-JP" dirty="0">
                <a:solidFill>
                  <a:schemeClr val="tx1"/>
                </a:solidFill>
              </a:rPr>
              <a:t>A</a:t>
            </a:r>
            <a:r>
              <a:rPr kumimoji="1" lang="ja-JP" altLang="en-US">
                <a:solidFill>
                  <a:schemeClr val="tx1"/>
                </a:solidFill>
              </a:rPr>
              <a:t>くんのストレングスマップ</a:t>
            </a:r>
          </a:p>
        </p:txBody>
      </p:sp>
      <p:pic>
        <p:nvPicPr>
          <p:cNvPr id="4" name="図 3">
            <a:extLst>
              <a:ext uri="{FF2B5EF4-FFF2-40B4-BE49-F238E27FC236}">
                <a16:creationId xmlns:a16="http://schemas.microsoft.com/office/drawing/2014/main" id="{EDDD8C49-E677-8294-3BF1-8983FE9D1403}"/>
              </a:ext>
            </a:extLst>
          </p:cNvPr>
          <p:cNvPicPr>
            <a:picLocks noChangeAspect="1"/>
          </p:cNvPicPr>
          <p:nvPr/>
        </p:nvPicPr>
        <p:blipFill>
          <a:blip r:embed="rId2"/>
          <a:srcRect l="17311" t="2750" r="12853" b="2750"/>
          <a:stretch>
            <a:fillRect/>
          </a:stretch>
        </p:blipFill>
        <p:spPr>
          <a:xfrm rot="5400000">
            <a:off x="2184401" y="-1275682"/>
            <a:ext cx="4775197" cy="9144000"/>
          </a:xfrm>
          <a:prstGeom prst="rect">
            <a:avLst/>
          </a:prstGeom>
        </p:spPr>
      </p:pic>
    </p:spTree>
    <p:extLst>
      <p:ext uri="{BB962C8B-B14F-4D97-AF65-F5344CB8AC3E}">
        <p14:creationId xmlns:p14="http://schemas.microsoft.com/office/powerpoint/2010/main" val="401145165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782E7-1695-BC49-1DB7-5A63D728AC0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59273FB-2F7B-19B7-4931-64FFACFD13CB}"/>
              </a:ext>
            </a:extLst>
          </p:cNvPr>
          <p:cNvSpPr>
            <a:spLocks noGrp="1"/>
          </p:cNvSpPr>
          <p:nvPr>
            <p:ph type="title"/>
          </p:nvPr>
        </p:nvSpPr>
        <p:spPr/>
        <p:txBody>
          <a:bodyPr/>
          <a:lstStyle/>
          <a:p>
            <a:r>
              <a:rPr lang="ja-JP" altLang="en-US">
                <a:solidFill>
                  <a:schemeClr val="tx1"/>
                </a:solidFill>
              </a:rPr>
              <a:t>演習２の内容とポイント</a:t>
            </a:r>
            <a:r>
              <a:rPr lang="en-US" altLang="ja-JP" dirty="0">
                <a:solidFill>
                  <a:schemeClr val="tx1"/>
                </a:solidFill>
              </a:rPr>
              <a:t>②</a:t>
            </a:r>
            <a:endParaRPr lang="ja-JP" altLang="en-US">
              <a:solidFill>
                <a:schemeClr val="tx1"/>
              </a:solidFill>
            </a:endParaRPr>
          </a:p>
        </p:txBody>
      </p:sp>
      <p:sp>
        <p:nvSpPr>
          <p:cNvPr id="4" name="正方形/長方形 3">
            <a:extLst>
              <a:ext uri="{FF2B5EF4-FFF2-40B4-BE49-F238E27FC236}">
                <a16:creationId xmlns:a16="http://schemas.microsoft.com/office/drawing/2014/main" id="{6661B2BA-8ED8-A1AF-9847-CF15BA383FFC}"/>
              </a:ext>
            </a:extLst>
          </p:cNvPr>
          <p:cNvSpPr/>
          <p:nvPr/>
        </p:nvSpPr>
        <p:spPr>
          <a:xfrm>
            <a:off x="5292080" y="80634"/>
            <a:ext cx="352839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600" b="1">
                <a:solidFill>
                  <a:prstClr val="white"/>
                </a:solidFill>
                <a:latin typeface="Yu Gothic Medium" panose="020B0400000000000000" pitchFamily="34" charset="-128"/>
                <a:ea typeface="Yu Gothic Medium" panose="020B0400000000000000" pitchFamily="34" charset="-128"/>
              </a:rPr>
              <a:t>都道府県研修スタッフ用スライド</a:t>
            </a:r>
            <a:endParaRPr kumimoji="0" lang="en-US" altLang="ja-JP" sz="1600" b="1" dirty="0">
              <a:solidFill>
                <a:prstClr val="white"/>
              </a:solidFill>
              <a:latin typeface="Yu Gothic Medium" panose="020B0400000000000000" pitchFamily="34" charset="-128"/>
              <a:ea typeface="Yu Gothic Medium" panose="020B0400000000000000" pitchFamily="34" charset="-128"/>
            </a:endParaRPr>
          </a:p>
        </p:txBody>
      </p:sp>
      <p:sp>
        <p:nvSpPr>
          <p:cNvPr id="3" name="角丸四角形 2">
            <a:extLst>
              <a:ext uri="{FF2B5EF4-FFF2-40B4-BE49-F238E27FC236}">
                <a16:creationId xmlns:a16="http://schemas.microsoft.com/office/drawing/2014/main" id="{0AFD47B3-1838-43B1-03E7-C28A76CB30BE}"/>
              </a:ext>
            </a:extLst>
          </p:cNvPr>
          <p:cNvSpPr/>
          <p:nvPr/>
        </p:nvSpPr>
        <p:spPr>
          <a:xfrm>
            <a:off x="457200" y="728690"/>
            <a:ext cx="8250288" cy="5148582"/>
          </a:xfrm>
          <a:prstGeom prst="roundRect">
            <a:avLst>
              <a:gd name="adj" fmla="val 439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1．</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事前準備</a:t>
            </a:r>
            <a:endParaRPr lang="ja-JP" altLang="ja-JP" sz="2000" b="1">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pPr>
            <a:r>
              <a:rPr lang="ja-JP" altLang="en-US" sz="2400">
                <a:solidFill>
                  <a:schemeClr val="tx1"/>
                </a:solidFill>
                <a:latin typeface="Yu Gothic Medium" panose="020B0400000000000000" pitchFamily="34" charset="-128"/>
                <a:ea typeface="Yu Gothic Medium" panose="020B0400000000000000" pitchFamily="34" charset="-128"/>
              </a:rPr>
              <a:t>　</a:t>
            </a:r>
            <a:r>
              <a:rPr lang="en-US" altLang="ja-JP" sz="2400" dirty="0">
                <a:solidFill>
                  <a:schemeClr val="accent5"/>
                </a:solidFill>
                <a:latin typeface="Yu Gothic Medium" panose="020B0400000000000000" pitchFamily="34" charset="-128"/>
                <a:ea typeface="Yu Gothic Medium" panose="020B0400000000000000" pitchFamily="34" charset="-128"/>
              </a:rPr>
              <a:t>❶</a:t>
            </a:r>
            <a:r>
              <a:rPr lang="en-US" altLang="ja-JP" sz="2400" dirty="0">
                <a:solidFill>
                  <a:schemeClr val="tx1"/>
                </a:solidFill>
                <a:latin typeface="Yu Gothic Medium" panose="020B0400000000000000" pitchFamily="34" charset="-128"/>
                <a:ea typeface="Yu Gothic Medium" panose="020B0400000000000000" pitchFamily="34" charset="-128"/>
              </a:rPr>
              <a:t> </a:t>
            </a:r>
            <a:r>
              <a:rPr lang="ja-JP" altLang="en-US" sz="2400">
                <a:solidFill>
                  <a:schemeClr val="tx1"/>
                </a:solidFill>
                <a:latin typeface="Yu Gothic Medium" panose="020B0400000000000000" pitchFamily="34" charset="-128"/>
                <a:ea typeface="Yu Gothic Medium" panose="020B0400000000000000" pitchFamily="34" charset="-128"/>
              </a:rPr>
              <a:t>ワークシート・追加情報資料を別刷りで用意</a:t>
            </a:r>
            <a:endParaRPr lang="ja-JP" altLang="ja-JP" sz="2400">
              <a:solidFill>
                <a:schemeClr val="tx1"/>
              </a:solidFill>
              <a:latin typeface="Yu Gothic Medium" panose="020B0400000000000000" pitchFamily="34" charset="-128"/>
              <a:ea typeface="Yu Gothic Medium" panose="020B0400000000000000" pitchFamily="34" charset="-128"/>
            </a:endParaRPr>
          </a:p>
          <a:p>
            <a:pPr>
              <a:lnSpc>
                <a:spcPct val="150000"/>
              </a:lnSpc>
            </a:pPr>
            <a:endParaRPr lang="en-US" altLang="ja-JP" sz="600" b="1" dirty="0">
              <a:solidFill>
                <a:schemeClr val="tx1"/>
              </a:solidFill>
              <a:latin typeface="Yu Gothic Medium" panose="020B0400000000000000" pitchFamily="34" charset="-128"/>
              <a:ea typeface="Yu Gothic Medium" panose="020B0400000000000000" pitchFamily="34" charset="-128"/>
            </a:endParaRPr>
          </a:p>
          <a:p>
            <a:pPr>
              <a:lnSpc>
                <a:spcPct val="150000"/>
              </a:lnSpc>
            </a:pPr>
            <a:endParaRPr lang="en-US" altLang="ja-JP" sz="105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2．</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演習進行</a:t>
            </a:r>
            <a:endParaRPr lang="ja-JP" altLang="ja-JP" sz="2000" b="1">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pPr>
            <a:r>
              <a:rPr lang="ja-JP" altLang="en-US" sz="2400">
                <a:solidFill>
                  <a:schemeClr val="tx1"/>
                </a:solidFill>
                <a:latin typeface="Yu Gothic Medium" panose="020B0400000000000000" pitchFamily="34" charset="-128"/>
                <a:ea typeface="Yu Gothic Medium" panose="020B0400000000000000" pitchFamily="34" charset="-128"/>
              </a:rPr>
              <a:t>　</a:t>
            </a:r>
            <a:r>
              <a:rPr lang="en-US" altLang="ja-JP" sz="2400" dirty="0">
                <a:solidFill>
                  <a:schemeClr val="accent5"/>
                </a:solidFill>
                <a:latin typeface="Yu Gothic Medium" panose="020B0400000000000000" pitchFamily="34" charset="-128"/>
                <a:ea typeface="Yu Gothic Medium" panose="020B0400000000000000" pitchFamily="34" charset="-128"/>
              </a:rPr>
              <a:t>❶</a:t>
            </a:r>
            <a:r>
              <a:rPr lang="en-US" altLang="ja-JP" sz="2400" dirty="0">
                <a:solidFill>
                  <a:schemeClr val="tx1"/>
                </a:solidFill>
                <a:latin typeface="Yu Gothic Medium" panose="020B0400000000000000" pitchFamily="34" charset="-128"/>
                <a:ea typeface="Yu Gothic Medium" panose="020B0400000000000000" pitchFamily="34" charset="-128"/>
              </a:rPr>
              <a:t> </a:t>
            </a:r>
            <a:r>
              <a:rPr lang="ja-JP" altLang="en-US" sz="2400">
                <a:solidFill>
                  <a:schemeClr val="tx1"/>
                </a:solidFill>
                <a:latin typeface="Yu Gothic Medium" panose="020B0400000000000000" pitchFamily="34" charset="-128"/>
                <a:ea typeface="Yu Gothic Medium" panose="020B0400000000000000" pitchFamily="34" charset="-128"/>
              </a:rPr>
              <a:t>時間管理の徹底</a:t>
            </a:r>
            <a:endParaRPr lang="en-US" altLang="ja-JP" sz="2400" dirty="0">
              <a:solidFill>
                <a:schemeClr val="tx1"/>
              </a:solidFill>
              <a:latin typeface="Yu Gothic Medium" panose="020B0400000000000000" pitchFamily="34" charset="-128"/>
              <a:ea typeface="Yu Gothic Medium" panose="020B0400000000000000" pitchFamily="34" charset="-128"/>
            </a:endParaRPr>
          </a:p>
          <a:p>
            <a:pPr>
              <a:lnSpc>
                <a:spcPct val="150000"/>
              </a:lnSpc>
            </a:pPr>
            <a:r>
              <a:rPr lang="ja-JP" altLang="en-US" sz="2400">
                <a:solidFill>
                  <a:schemeClr val="tx1"/>
                </a:solidFill>
                <a:latin typeface="Yu Gothic Medium" panose="020B0400000000000000" pitchFamily="34" charset="-128"/>
                <a:ea typeface="Yu Gothic Medium" panose="020B0400000000000000" pitchFamily="34" charset="-128"/>
              </a:rPr>
              <a:t>　</a:t>
            </a:r>
            <a:r>
              <a:rPr lang="en-US" altLang="ja-JP" sz="2400" dirty="0">
                <a:solidFill>
                  <a:schemeClr val="accent5"/>
                </a:solidFill>
                <a:latin typeface="Yu Gothic Medium" panose="020B0400000000000000" pitchFamily="34" charset="-128"/>
                <a:ea typeface="Yu Gothic Medium" panose="020B0400000000000000" pitchFamily="34" charset="-128"/>
              </a:rPr>
              <a:t>❷</a:t>
            </a:r>
            <a:r>
              <a:rPr lang="en-US" altLang="ja-JP" sz="2400" dirty="0">
                <a:solidFill>
                  <a:schemeClr val="tx1"/>
                </a:solidFill>
                <a:latin typeface="Yu Gothic Medium" panose="020B0400000000000000" pitchFamily="34" charset="-128"/>
                <a:ea typeface="Yu Gothic Medium" panose="020B0400000000000000" pitchFamily="34" charset="-128"/>
              </a:rPr>
              <a:t> </a:t>
            </a:r>
            <a:r>
              <a:rPr lang="ja-JP" altLang="en-US" sz="2400">
                <a:solidFill>
                  <a:schemeClr val="tx1"/>
                </a:solidFill>
                <a:latin typeface="Yu Gothic Medium" panose="020B0400000000000000" pitchFamily="34" charset="-128"/>
                <a:ea typeface="Yu Gothic Medium" panose="020B0400000000000000" pitchFamily="34" charset="-128"/>
              </a:rPr>
              <a:t>目的意識の明確化</a:t>
            </a:r>
            <a:endParaRPr lang="en-US" altLang="ja-JP" sz="2400" dirty="0">
              <a:solidFill>
                <a:schemeClr val="tx1"/>
              </a:solidFill>
              <a:latin typeface="Yu Gothic Medium" panose="020B0400000000000000" pitchFamily="34" charset="-128"/>
              <a:ea typeface="Yu Gothic Medium" panose="020B0400000000000000" pitchFamily="34" charset="-128"/>
            </a:endParaRPr>
          </a:p>
          <a:p>
            <a:pPr>
              <a:lnSpc>
                <a:spcPct val="150000"/>
              </a:lnSpc>
            </a:pPr>
            <a:r>
              <a:rPr lang="ja-JP" altLang="en-US" sz="2400">
                <a:solidFill>
                  <a:schemeClr val="tx1"/>
                </a:solidFill>
                <a:latin typeface="Yu Gothic Medium" panose="020B0400000000000000" pitchFamily="34" charset="-128"/>
                <a:ea typeface="Yu Gothic Medium" panose="020B0400000000000000" pitchFamily="34" charset="-128"/>
              </a:rPr>
              <a:t>　</a:t>
            </a:r>
            <a:r>
              <a:rPr lang="en-US" altLang="ja-JP" sz="2400" dirty="0">
                <a:solidFill>
                  <a:schemeClr val="accent5"/>
                </a:solidFill>
                <a:latin typeface="Yu Gothic Medium" panose="020B0400000000000000" pitchFamily="34" charset="-128"/>
                <a:ea typeface="Yu Gothic Medium" panose="020B0400000000000000" pitchFamily="34" charset="-128"/>
              </a:rPr>
              <a:t>❸</a:t>
            </a:r>
            <a:r>
              <a:rPr lang="en-US" altLang="ja-JP" sz="2400" dirty="0">
                <a:solidFill>
                  <a:schemeClr val="tx1"/>
                </a:solidFill>
                <a:latin typeface="Yu Gothic Medium" panose="020B0400000000000000" pitchFamily="34" charset="-128"/>
                <a:ea typeface="Yu Gothic Medium" panose="020B0400000000000000" pitchFamily="34" charset="-128"/>
              </a:rPr>
              <a:t> </a:t>
            </a:r>
            <a:r>
              <a:rPr lang="ja-JP" altLang="en-US" sz="2400">
                <a:solidFill>
                  <a:schemeClr val="tx1"/>
                </a:solidFill>
                <a:latin typeface="Yu Gothic Medium" panose="020B0400000000000000" pitchFamily="34" charset="-128"/>
                <a:ea typeface="Yu Gothic Medium" panose="020B0400000000000000" pitchFamily="34" charset="-128"/>
              </a:rPr>
              <a:t>積極的な参加の促進</a:t>
            </a:r>
            <a:endParaRPr lang="en-US" altLang="ja-JP" sz="2400" dirty="0">
              <a:solidFill>
                <a:schemeClr val="tx1"/>
              </a:solidFill>
              <a:latin typeface="Yu Gothic Medium" panose="020B0400000000000000" pitchFamily="34" charset="-128"/>
              <a:ea typeface="Yu Gothic Medium" panose="020B0400000000000000" pitchFamily="34" charset="-128"/>
            </a:endParaRPr>
          </a:p>
          <a:p>
            <a:pPr>
              <a:lnSpc>
                <a:spcPct val="150000"/>
              </a:lnSpc>
            </a:pPr>
            <a:endParaRPr lang="en-US" altLang="ja-JP" sz="105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3．</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模擬演習</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pPr>
            <a:r>
              <a:rPr lang="ja-JP" altLang="en-US" sz="2400">
                <a:solidFill>
                  <a:schemeClr val="accent5">
                    <a:lumMod val="75000"/>
                  </a:schemeClr>
                </a:solidFill>
                <a:latin typeface="Yu Gothic Medium" panose="020B0400000000000000" pitchFamily="34" charset="-128"/>
                <a:ea typeface="Yu Gothic Medium" panose="020B0400000000000000" pitchFamily="34" charset="-128"/>
              </a:rPr>
              <a:t>　</a:t>
            </a:r>
            <a:r>
              <a:rPr lang="en-US" altLang="ja-JP" sz="2400" dirty="0">
                <a:solidFill>
                  <a:schemeClr val="accent5"/>
                </a:solidFill>
                <a:latin typeface="Yu Gothic Medium" panose="020B0400000000000000" pitchFamily="34" charset="-128"/>
                <a:ea typeface="Yu Gothic Medium" panose="020B0400000000000000" pitchFamily="34" charset="-128"/>
              </a:rPr>
              <a:t>❶</a:t>
            </a:r>
            <a:r>
              <a:rPr lang="en-US" altLang="ja-JP" sz="2400" dirty="0">
                <a:solidFill>
                  <a:schemeClr val="tx1"/>
                </a:solidFill>
                <a:latin typeface="Yu Gothic Medium" panose="020B0400000000000000" pitchFamily="34" charset="-128"/>
                <a:ea typeface="Yu Gothic Medium" panose="020B0400000000000000" pitchFamily="34" charset="-128"/>
              </a:rPr>
              <a:t> </a:t>
            </a:r>
            <a:r>
              <a:rPr lang="ja-JP" altLang="en-US" sz="2400">
                <a:solidFill>
                  <a:schemeClr val="tx1"/>
                </a:solidFill>
                <a:latin typeface="Yu Gothic Medium" panose="020B0400000000000000" pitchFamily="34" charset="-128"/>
                <a:ea typeface="Yu Gothic Medium" panose="020B0400000000000000" pitchFamily="34" charset="-128"/>
              </a:rPr>
              <a:t>振り返りシートの項目を意識する</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49382320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5EE25-CA1A-0D7C-A387-F0D640AD9EA9}"/>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AD901792-0821-C024-2F61-2FD1A4825066}"/>
              </a:ext>
            </a:extLst>
          </p:cNvPr>
          <p:cNvSpPr>
            <a:spLocks noGrp="1"/>
          </p:cNvSpPr>
          <p:nvPr>
            <p:ph type="title"/>
          </p:nvPr>
        </p:nvSpPr>
        <p:spPr/>
        <p:txBody>
          <a:bodyPr>
            <a:normAutofit/>
          </a:bodyPr>
          <a:lstStyle/>
          <a:p>
            <a:r>
              <a:rPr lang="ja-JP" altLang="en-US">
                <a:solidFill>
                  <a:schemeClr val="tx1"/>
                </a:solidFill>
              </a:rPr>
              <a:t>配役決め（</a:t>
            </a:r>
            <a:r>
              <a:rPr lang="en-US" altLang="ja-JP" dirty="0">
                <a:solidFill>
                  <a:schemeClr val="tx1"/>
                </a:solidFill>
              </a:rPr>
              <a:t>5</a:t>
            </a:r>
            <a:r>
              <a:rPr lang="ja-JP" altLang="en-US">
                <a:solidFill>
                  <a:schemeClr val="tx1"/>
                </a:solidFill>
              </a:rPr>
              <a:t>分）</a:t>
            </a:r>
          </a:p>
        </p:txBody>
      </p:sp>
      <p:graphicFrame>
        <p:nvGraphicFramePr>
          <p:cNvPr id="5" name="表 4">
            <a:extLst>
              <a:ext uri="{FF2B5EF4-FFF2-40B4-BE49-F238E27FC236}">
                <a16:creationId xmlns:a16="http://schemas.microsoft.com/office/drawing/2014/main" id="{BDF804BD-D790-9963-9970-A233106D7C76}"/>
              </a:ext>
            </a:extLst>
          </p:cNvPr>
          <p:cNvGraphicFramePr>
            <a:graphicFrameLocks noGrp="1"/>
          </p:cNvGraphicFramePr>
          <p:nvPr>
            <p:extLst>
              <p:ext uri="{D42A27DB-BD31-4B8C-83A1-F6EECF244321}">
                <p14:modId xmlns:p14="http://schemas.microsoft.com/office/powerpoint/2010/main" val="1253896552"/>
              </p:ext>
            </p:extLst>
          </p:nvPr>
        </p:nvGraphicFramePr>
        <p:xfrm>
          <a:off x="457200" y="764704"/>
          <a:ext cx="8229601" cy="4421462"/>
        </p:xfrm>
        <a:graphic>
          <a:graphicData uri="http://schemas.openxmlformats.org/drawingml/2006/table">
            <a:tbl>
              <a:tblPr firstRow="1" bandRow="1">
                <a:tableStyleId>{5C22544A-7EE6-4342-B048-85BDC9FD1C3A}</a:tableStyleId>
              </a:tblPr>
              <a:tblGrid>
                <a:gridCol w="2386608">
                  <a:extLst>
                    <a:ext uri="{9D8B030D-6E8A-4147-A177-3AD203B41FA5}">
                      <a16:colId xmlns:a16="http://schemas.microsoft.com/office/drawing/2014/main" val="382379297"/>
                    </a:ext>
                  </a:extLst>
                </a:gridCol>
                <a:gridCol w="2448272">
                  <a:extLst>
                    <a:ext uri="{9D8B030D-6E8A-4147-A177-3AD203B41FA5}">
                      <a16:colId xmlns:a16="http://schemas.microsoft.com/office/drawing/2014/main" val="1398766520"/>
                    </a:ext>
                  </a:extLst>
                </a:gridCol>
                <a:gridCol w="3394721">
                  <a:extLst>
                    <a:ext uri="{9D8B030D-6E8A-4147-A177-3AD203B41FA5}">
                      <a16:colId xmlns:a16="http://schemas.microsoft.com/office/drawing/2014/main" val="553687554"/>
                    </a:ext>
                  </a:extLst>
                </a:gridCol>
              </a:tblGrid>
              <a:tr h="403500">
                <a:tc>
                  <a:txBody>
                    <a:bodyPr/>
                    <a:lstStyle/>
                    <a:p>
                      <a:pPr algn="ctr"/>
                      <a:r>
                        <a:rPr kumimoji="1" lang="ja-JP" altLang="en-US" sz="1600" b="1" i="0">
                          <a:latin typeface="Yu Gothic Medium" panose="020B0400000000000000" pitchFamily="34" charset="-128"/>
                          <a:ea typeface="Yu Gothic Medium" panose="020B0400000000000000" pitchFamily="34" charset="-128"/>
                        </a:rPr>
                        <a:t>配役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600" b="1" i="0">
                          <a:latin typeface="Yu Gothic Medium" panose="020B0400000000000000" pitchFamily="34" charset="-128"/>
                          <a:ea typeface="Yu Gothic Medium" panose="020B0400000000000000" pitchFamily="34" charset="-128"/>
                        </a:rPr>
                        <a:t>氏名</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600" b="1" i="0">
                          <a:latin typeface="Yu Gothic Medium" panose="020B0400000000000000" pitchFamily="34" charset="-128"/>
                          <a:ea typeface="Yu Gothic Medium" panose="020B0400000000000000" pitchFamily="34" charset="-128"/>
                        </a:rPr>
                        <a:t>役割</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446761">
                <a:tc>
                  <a:txBody>
                    <a:bodyPr/>
                    <a:lstStyle/>
                    <a:p>
                      <a:pPr algn="l"/>
                      <a:r>
                        <a:rPr kumimoji="1" lang="en-US" altLang="ja-JP" sz="1600" b="1" i="0" dirty="0">
                          <a:solidFill>
                            <a:schemeClr val="accent5">
                              <a:lumMod val="75000"/>
                            </a:schemeClr>
                          </a:solidFill>
                          <a:latin typeface="Yu Gothic Medium" panose="020B0400000000000000" pitchFamily="34" charset="-128"/>
                          <a:ea typeface="Yu Gothic Medium" panose="020B0400000000000000" pitchFamily="34" charset="-128"/>
                        </a:rPr>
                        <a:t>A</a:t>
                      </a:r>
                      <a:r>
                        <a:rPr kumimoji="1" lang="ja-JP" altLang="en-US" sz="1600" b="1" i="0">
                          <a:solidFill>
                            <a:schemeClr val="accent5">
                              <a:lumMod val="75000"/>
                            </a:schemeClr>
                          </a:solidFill>
                          <a:latin typeface="Yu Gothic Medium" panose="020B0400000000000000" pitchFamily="34" charset="-128"/>
                          <a:ea typeface="Yu Gothic Medium" panose="020B0400000000000000" pitchFamily="34" charset="-128"/>
                        </a:rPr>
                        <a:t>くん</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endParaRPr kumimoji="1" lang="ja-JP" altLang="en-US" sz="20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403500">
                <a:tc>
                  <a:txBody>
                    <a:bodyPr/>
                    <a:lstStyle/>
                    <a:p>
                      <a:pPr algn="l"/>
                      <a:r>
                        <a:rPr kumimoji="1" lang="en-US" altLang="ja-JP" sz="1600" b="1" i="0" dirty="0">
                          <a:solidFill>
                            <a:schemeClr val="accent5">
                              <a:lumMod val="75000"/>
                            </a:schemeClr>
                          </a:solidFill>
                          <a:latin typeface="Yu Gothic Medium" panose="020B0400000000000000" pitchFamily="34" charset="-128"/>
                          <a:ea typeface="Yu Gothic Medium" panose="020B0400000000000000" pitchFamily="34" charset="-128"/>
                        </a:rPr>
                        <a:t>A</a:t>
                      </a:r>
                      <a:r>
                        <a:rPr kumimoji="1" lang="ja-JP" altLang="en-US" sz="1600" b="1" i="0">
                          <a:solidFill>
                            <a:schemeClr val="accent5">
                              <a:lumMod val="75000"/>
                            </a:schemeClr>
                          </a:solidFill>
                          <a:latin typeface="Yu Gothic Medium" panose="020B0400000000000000" pitchFamily="34" charset="-128"/>
                          <a:ea typeface="Yu Gothic Medium" panose="020B0400000000000000" pitchFamily="34" charset="-128"/>
                        </a:rPr>
                        <a:t>くん家族（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lnSpc>
                          <a:spcPct val="120000"/>
                        </a:lnSpc>
                      </a:pPr>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407242">
                <a:tc>
                  <a:txBody>
                    <a:bodyPr/>
                    <a:lstStyle/>
                    <a:p>
                      <a:pPr algn="l"/>
                      <a:r>
                        <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rPr>
                        <a:t>相談支援専門員（</a:t>
                      </a:r>
                      <a:r>
                        <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rPr>
                        <a:t>ONE</a:t>
                      </a:r>
                      <a:r>
                        <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rPr>
                        <a: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endParaRPr kumimoji="1" lang="ja-JP" altLang="en-US" sz="2000" b="1" i="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lnSpc>
                          <a:spcPct val="120000"/>
                        </a:lnSpc>
                      </a:pPr>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407242">
                <a:tc>
                  <a:txBody>
                    <a:bodyPr/>
                    <a:lstStyle/>
                    <a:p>
                      <a:pPr algn="l">
                        <a:lnSpc>
                          <a:spcPct val="110000"/>
                        </a:lnSpc>
                      </a:pPr>
                      <a:r>
                        <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rPr>
                        <a:t>児童発達支援管理責任者（さんさん）</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30030754"/>
                  </a:ext>
                </a:extLst>
              </a:tr>
              <a:tr h="407242">
                <a:tc>
                  <a:txBody>
                    <a:bodyPr/>
                    <a:lstStyle/>
                    <a:p>
                      <a:pPr algn="l"/>
                      <a:r>
                        <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rPr>
                        <a:t>担当保育士（</a:t>
                      </a:r>
                      <a:r>
                        <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rPr>
                        <a:t>Tomorrow</a:t>
                      </a:r>
                      <a:r>
                        <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rPr>
                        <a:t>）</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8193308"/>
                  </a:ext>
                </a:extLst>
              </a:tr>
              <a:tr h="407242">
                <a:tc>
                  <a:txBody>
                    <a:bodyPr/>
                    <a:lstStyle/>
                    <a:p>
                      <a:pPr algn="l"/>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79090875"/>
                  </a:ext>
                </a:extLst>
              </a:tr>
              <a:tr h="407242">
                <a:tc>
                  <a:txBody>
                    <a:bodyPr/>
                    <a:lstStyle/>
                    <a:p>
                      <a:pPr algn="l"/>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9022761"/>
                  </a:ext>
                </a:extLst>
              </a:tr>
              <a:tr h="407242">
                <a:tc>
                  <a:txBody>
                    <a:bodyPr/>
                    <a:lstStyle/>
                    <a:p>
                      <a:pPr algn="l"/>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10605029"/>
                  </a:ext>
                </a:extLst>
              </a:tr>
              <a:tr h="407242">
                <a:tc>
                  <a:txBody>
                    <a:bodyPr/>
                    <a:lstStyle/>
                    <a:p>
                      <a:pPr algn="l"/>
                      <a:r>
                        <a:rPr kumimoji="1" lang="ja-JP" altLang="en-US" sz="1600" b="1" i="0">
                          <a:solidFill>
                            <a:schemeClr val="accent5">
                              <a:lumMod val="75000"/>
                            </a:schemeClr>
                          </a:solidFill>
                          <a:latin typeface="Yu Gothic Medium" panose="020B0400000000000000" pitchFamily="34" charset="-128"/>
                          <a:ea typeface="Yu Gothic Medium" panose="020B0400000000000000" pitchFamily="34" charset="-128"/>
                        </a:rPr>
                        <a:t>観察者</a:t>
                      </a:r>
                      <a:endParaRPr kumimoji="1" lang="en-US" altLang="ja-JP" sz="16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endParaRPr kumimoji="1" lang="en-US" altLang="ja-JP" sz="20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2381641"/>
                  </a:ext>
                </a:extLst>
              </a:tr>
            </a:tbl>
          </a:graphicData>
        </a:graphic>
      </p:graphicFrame>
      <p:sp>
        <p:nvSpPr>
          <p:cNvPr id="6" name="テキスト ボックス 5">
            <a:extLst>
              <a:ext uri="{FF2B5EF4-FFF2-40B4-BE49-F238E27FC236}">
                <a16:creationId xmlns:a16="http://schemas.microsoft.com/office/drawing/2014/main" id="{84D73555-A61F-F079-1EDB-6BB208916D0A}"/>
              </a:ext>
            </a:extLst>
          </p:cNvPr>
          <p:cNvSpPr txBox="1"/>
          <p:nvPr/>
        </p:nvSpPr>
        <p:spPr>
          <a:xfrm>
            <a:off x="251520" y="5261022"/>
            <a:ext cx="8064896" cy="1192314"/>
          </a:xfrm>
          <a:prstGeom prst="rect">
            <a:avLst/>
          </a:prstGeom>
          <a:noFill/>
        </p:spPr>
        <p:txBody>
          <a:bodyPr wrap="square">
            <a:spAutoFit/>
          </a:bodyPr>
          <a:lstStyle/>
          <a:p>
            <a:pPr>
              <a:lnSpc>
                <a:spcPct val="130000"/>
              </a:lnSpc>
            </a:pPr>
            <a:r>
              <a:rPr lang="ja-JP" altLang="en-US" sz="1400">
                <a:solidFill>
                  <a:schemeClr val="tx1"/>
                </a:solidFill>
                <a:latin typeface="Yu Gothic Medium" panose="020B0400000000000000" pitchFamily="34" charset="-128"/>
                <a:ea typeface="Yu Gothic Medium" panose="020B0400000000000000" pitchFamily="34" charset="-128"/>
              </a:rPr>
              <a:t>　</a:t>
            </a:r>
            <a:r>
              <a:rPr lang="en-US" altLang="ja-JP" sz="1400" dirty="0">
                <a:solidFill>
                  <a:schemeClr val="accent5"/>
                </a:solidFill>
                <a:latin typeface="Yu Gothic Medium" panose="020B0400000000000000" pitchFamily="34" charset="-128"/>
                <a:ea typeface="Yu Gothic Medium" panose="020B0400000000000000" pitchFamily="34" charset="-128"/>
              </a:rPr>
              <a:t>❶</a:t>
            </a:r>
            <a:r>
              <a:rPr lang="en-US" altLang="ja-JP" sz="1400" dirty="0">
                <a:solidFill>
                  <a:schemeClr val="tx1"/>
                </a:solidFill>
                <a:latin typeface="Yu Gothic Medium" panose="020B0400000000000000" pitchFamily="34" charset="-128"/>
                <a:ea typeface="Yu Gothic Medium" panose="020B0400000000000000" pitchFamily="34" charset="-128"/>
              </a:rPr>
              <a:t> </a:t>
            </a:r>
            <a:r>
              <a:rPr lang="ja-JP" altLang="en-US" sz="1400">
                <a:solidFill>
                  <a:schemeClr val="tx1"/>
                </a:solidFill>
                <a:latin typeface="Yu Gothic Medium" panose="020B0400000000000000" pitchFamily="34" charset="-128"/>
                <a:ea typeface="Yu Gothic Medium" panose="020B0400000000000000" pitchFamily="34" charset="-128"/>
              </a:rPr>
              <a:t>会議参加者を決める</a:t>
            </a:r>
            <a:endParaRPr lang="en-US" altLang="ja-JP" sz="1400" dirty="0">
              <a:solidFill>
                <a:schemeClr val="tx1"/>
              </a:solidFill>
              <a:latin typeface="Yu Gothic Medium" panose="020B0400000000000000" pitchFamily="34" charset="-128"/>
              <a:ea typeface="Yu Gothic Medium" panose="020B0400000000000000" pitchFamily="34" charset="-128"/>
            </a:endParaRPr>
          </a:p>
          <a:p>
            <a:pPr>
              <a:lnSpc>
                <a:spcPct val="130000"/>
              </a:lnSpc>
            </a:pPr>
            <a:r>
              <a:rPr lang="ja-JP" altLang="en-US" sz="1400">
                <a:solidFill>
                  <a:schemeClr val="tx1"/>
                </a:solidFill>
                <a:latin typeface="Yu Gothic Medium" panose="020B0400000000000000" pitchFamily="34" charset="-128"/>
                <a:ea typeface="Yu Gothic Medium" panose="020B0400000000000000" pitchFamily="34" charset="-128"/>
              </a:rPr>
              <a:t>　</a:t>
            </a:r>
            <a:r>
              <a:rPr lang="en-US" altLang="ja-JP" sz="1400" dirty="0">
                <a:solidFill>
                  <a:schemeClr val="accent5"/>
                </a:solidFill>
                <a:latin typeface="Yu Gothic Medium" panose="020B0400000000000000" pitchFamily="34" charset="-128"/>
                <a:ea typeface="Yu Gothic Medium" panose="020B0400000000000000" pitchFamily="34" charset="-128"/>
              </a:rPr>
              <a:t>❷</a:t>
            </a:r>
            <a:r>
              <a:rPr lang="en-US" altLang="ja-JP" sz="1400" dirty="0">
                <a:solidFill>
                  <a:schemeClr val="tx1"/>
                </a:solidFill>
                <a:latin typeface="Yu Gothic Medium" panose="020B0400000000000000" pitchFamily="34" charset="-128"/>
                <a:ea typeface="Yu Gothic Medium" panose="020B0400000000000000" pitchFamily="34" charset="-128"/>
              </a:rPr>
              <a:t> </a:t>
            </a:r>
            <a:r>
              <a:rPr lang="ja-JP" altLang="en-US" sz="1400">
                <a:latin typeface="Yu Gothic Medium" panose="020B0400000000000000" pitchFamily="34" charset="-128"/>
                <a:ea typeface="Yu Gothic Medium" panose="020B0400000000000000" pitchFamily="34" charset="-128"/>
              </a:rPr>
              <a:t>配役を決める</a:t>
            </a:r>
            <a:endParaRPr lang="en-US" altLang="ja-JP" sz="1400" dirty="0">
              <a:solidFill>
                <a:schemeClr val="tx1"/>
              </a:solidFill>
              <a:latin typeface="Yu Gothic Medium" panose="020B0400000000000000" pitchFamily="34" charset="-128"/>
              <a:ea typeface="Yu Gothic Medium" panose="020B0400000000000000" pitchFamily="34" charset="-128"/>
            </a:endParaRPr>
          </a:p>
          <a:p>
            <a:pPr>
              <a:lnSpc>
                <a:spcPct val="130000"/>
              </a:lnSpc>
            </a:pPr>
            <a:r>
              <a:rPr lang="ja-JP" altLang="en-US" sz="1400">
                <a:solidFill>
                  <a:schemeClr val="tx1"/>
                </a:solidFill>
                <a:latin typeface="Yu Gothic Medium" panose="020B0400000000000000" pitchFamily="34" charset="-128"/>
                <a:ea typeface="Yu Gothic Medium" panose="020B0400000000000000" pitchFamily="34" charset="-128"/>
              </a:rPr>
              <a:t>　</a:t>
            </a:r>
            <a:r>
              <a:rPr lang="en-US" altLang="ja-JP" sz="1400" dirty="0">
                <a:solidFill>
                  <a:schemeClr val="accent5"/>
                </a:solidFill>
                <a:latin typeface="Yu Gothic Medium" panose="020B0400000000000000" pitchFamily="34" charset="-128"/>
                <a:ea typeface="Yu Gothic Medium" panose="020B0400000000000000" pitchFamily="34" charset="-128"/>
              </a:rPr>
              <a:t>❸</a:t>
            </a:r>
            <a:r>
              <a:rPr lang="en-US" altLang="ja-JP" sz="1400" dirty="0">
                <a:solidFill>
                  <a:schemeClr val="tx1"/>
                </a:solidFill>
                <a:latin typeface="Yu Gothic Medium" panose="020B0400000000000000" pitchFamily="34" charset="-128"/>
                <a:ea typeface="Yu Gothic Medium" panose="020B0400000000000000" pitchFamily="34" charset="-128"/>
              </a:rPr>
              <a:t> </a:t>
            </a:r>
            <a:r>
              <a:rPr lang="ja-JP" altLang="en-US" sz="1400">
                <a:latin typeface="Yu Gothic Medium" panose="020B0400000000000000" pitchFamily="34" charset="-128"/>
                <a:ea typeface="Yu Gothic Medium" panose="020B0400000000000000" pitchFamily="34" charset="-128"/>
              </a:rPr>
              <a:t>役割（相談支援専門員が進行・記録等をひとりで行う必要はありません。）</a:t>
            </a:r>
            <a:endParaRPr lang="en-US" altLang="ja-JP" sz="1400" dirty="0">
              <a:latin typeface="Yu Gothic Medium" panose="020B0400000000000000" pitchFamily="34" charset="-128"/>
              <a:ea typeface="Yu Gothic Medium" panose="020B0400000000000000" pitchFamily="34" charset="-128"/>
            </a:endParaRPr>
          </a:p>
          <a:p>
            <a:pPr>
              <a:lnSpc>
                <a:spcPct val="130000"/>
              </a:lnSpc>
            </a:pPr>
            <a:r>
              <a:rPr lang="ja-JP" altLang="en-US" sz="1400">
                <a:solidFill>
                  <a:schemeClr val="tx1"/>
                </a:solidFill>
                <a:latin typeface="Yu Gothic Medium" panose="020B0400000000000000" pitchFamily="34" charset="-128"/>
                <a:ea typeface="Yu Gothic Medium" panose="020B0400000000000000" pitchFamily="34" charset="-128"/>
              </a:rPr>
              <a:t>　</a:t>
            </a:r>
            <a:r>
              <a:rPr lang="en-US" altLang="ja-JP" sz="1400" dirty="0">
                <a:solidFill>
                  <a:schemeClr val="accent5"/>
                </a:solidFill>
                <a:latin typeface="Yu Gothic Medium" panose="020B0400000000000000" pitchFamily="34" charset="-128"/>
                <a:ea typeface="Yu Gothic Medium" panose="020B0400000000000000" pitchFamily="34" charset="-128"/>
              </a:rPr>
              <a:t>❹</a:t>
            </a:r>
            <a:r>
              <a:rPr lang="en-US" altLang="ja-JP" sz="1400" dirty="0">
                <a:solidFill>
                  <a:schemeClr val="tx1"/>
                </a:solidFill>
                <a:latin typeface="Yu Gothic Medium" panose="020B0400000000000000" pitchFamily="34" charset="-128"/>
                <a:ea typeface="Yu Gothic Medium" panose="020B0400000000000000" pitchFamily="34" charset="-128"/>
              </a:rPr>
              <a:t> </a:t>
            </a:r>
            <a:r>
              <a:rPr lang="ja-JP" altLang="en-US" sz="1400">
                <a:solidFill>
                  <a:schemeClr val="tx1"/>
                </a:solidFill>
                <a:latin typeface="Yu Gothic Medium" panose="020B0400000000000000" pitchFamily="34" charset="-128"/>
                <a:ea typeface="Yu Gothic Medium" panose="020B0400000000000000" pitchFamily="34" charset="-128"/>
              </a:rPr>
              <a:t>観察者はファシリテーター等が担当</a:t>
            </a:r>
            <a:endParaRPr lang="en-US" altLang="ja-JP" sz="14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32295976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31B51-D751-80E8-73D1-D9127E48352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678DA8C-F47D-5A81-E635-B59B2C64EB1A}"/>
              </a:ext>
            </a:extLst>
          </p:cNvPr>
          <p:cNvSpPr>
            <a:spLocks noGrp="1"/>
          </p:cNvSpPr>
          <p:nvPr>
            <p:ph type="title"/>
          </p:nvPr>
        </p:nvSpPr>
        <p:spPr/>
        <p:txBody>
          <a:bodyPr/>
          <a:lstStyle/>
          <a:p>
            <a:r>
              <a:rPr lang="ja-JP" altLang="en-US">
                <a:solidFill>
                  <a:schemeClr val="tx1"/>
                </a:solidFill>
              </a:rPr>
              <a:t>模擬演習のポイント</a:t>
            </a:r>
          </a:p>
        </p:txBody>
      </p:sp>
      <p:sp>
        <p:nvSpPr>
          <p:cNvPr id="3" name="角丸四角形 2">
            <a:extLst>
              <a:ext uri="{FF2B5EF4-FFF2-40B4-BE49-F238E27FC236}">
                <a16:creationId xmlns:a16="http://schemas.microsoft.com/office/drawing/2014/main" id="{F07184D3-2C87-F2B1-D4D1-68219DC0F041}"/>
              </a:ext>
            </a:extLst>
          </p:cNvPr>
          <p:cNvSpPr/>
          <p:nvPr/>
        </p:nvSpPr>
        <p:spPr>
          <a:xfrm>
            <a:off x="457200" y="728690"/>
            <a:ext cx="8250288" cy="5148582"/>
          </a:xfrm>
          <a:prstGeom prst="roundRect">
            <a:avLst>
              <a:gd name="adj" fmla="val 439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nSpc>
                <a:spcPct val="200000"/>
              </a:lnSpc>
              <a:buClr>
                <a:schemeClr val="accent5"/>
              </a:buClr>
              <a:buFont typeface="Wingdings" pitchFamily="2" charset="2"/>
              <a:buChar char="ü"/>
            </a:pPr>
            <a:r>
              <a:rPr kumimoji="0" lang="en-US" altLang="ja-JP" sz="2400" dirty="0">
                <a:solidFill>
                  <a:schemeClr val="tx1"/>
                </a:solidFill>
                <a:latin typeface="Yu Gothic Medium" panose="020B0400000000000000" pitchFamily="34" charset="-128"/>
                <a:ea typeface="Yu Gothic Medium" panose="020B0400000000000000" pitchFamily="34" charset="-128"/>
              </a:rPr>
              <a:t> A</a:t>
            </a:r>
            <a:r>
              <a:rPr kumimoji="0" lang="ja-JP" altLang="en-US" sz="2400">
                <a:solidFill>
                  <a:schemeClr val="tx1"/>
                </a:solidFill>
                <a:latin typeface="Yu Gothic Medium" panose="020B0400000000000000" pitchFamily="34" charset="-128"/>
                <a:ea typeface="Yu Gothic Medium" panose="020B0400000000000000" pitchFamily="34" charset="-128"/>
              </a:rPr>
              <a:t>くんを中心とした支援チームの</a:t>
            </a:r>
            <a:r>
              <a:rPr kumimoji="0" lang="ja-JP" altLang="en-US" sz="2400" u="sng">
                <a:solidFill>
                  <a:schemeClr val="tx1"/>
                </a:solidFill>
                <a:latin typeface="Yu Gothic Medium" panose="020B0400000000000000" pitchFamily="34" charset="-128"/>
                <a:ea typeface="Yu Gothic Medium" panose="020B0400000000000000" pitchFamily="34" charset="-128"/>
              </a:rPr>
              <a:t>スタートアップ</a:t>
            </a:r>
            <a:endParaRPr kumimoji="0" lang="en-US" altLang="ja-JP" sz="2400" u="sng" dirty="0">
              <a:solidFill>
                <a:schemeClr val="tx1"/>
              </a:solidFill>
              <a:latin typeface="Yu Gothic Medium" panose="020B0400000000000000" pitchFamily="34" charset="-128"/>
              <a:ea typeface="Yu Gothic Medium" panose="020B0400000000000000" pitchFamily="34" charset="-128"/>
            </a:endParaRPr>
          </a:p>
          <a:p>
            <a:pPr marL="342900" indent="-342900">
              <a:lnSpc>
                <a:spcPct val="200000"/>
              </a:lnSpc>
              <a:buClr>
                <a:schemeClr val="accent5"/>
              </a:buClr>
              <a:buFont typeface="Wingdings" pitchFamily="2" charset="2"/>
              <a:buChar char="ü"/>
            </a:pPr>
            <a:r>
              <a:rPr kumimoji="0" lang="en-US" altLang="ja-JP" sz="2400" dirty="0">
                <a:solidFill>
                  <a:schemeClr val="tx1"/>
                </a:solidFill>
                <a:latin typeface="Yu Gothic Medium" panose="020B0400000000000000" pitchFamily="34" charset="-128"/>
                <a:ea typeface="Yu Gothic Medium" panose="020B0400000000000000" pitchFamily="34" charset="-128"/>
              </a:rPr>
              <a:t> A</a:t>
            </a:r>
            <a:r>
              <a:rPr kumimoji="0" lang="ja-JP" altLang="en-US" sz="2400">
                <a:solidFill>
                  <a:schemeClr val="tx1"/>
                </a:solidFill>
                <a:latin typeface="Yu Gothic Medium" panose="020B0400000000000000" pitchFamily="34" charset="-128"/>
                <a:ea typeface="Yu Gothic Medium" panose="020B0400000000000000" pitchFamily="34" charset="-128"/>
              </a:rPr>
              <a:t>くんの</a:t>
            </a:r>
            <a:r>
              <a:rPr kumimoji="0" lang="ja-JP" altLang="en-US" sz="2400" u="sng">
                <a:solidFill>
                  <a:schemeClr val="tx1"/>
                </a:solidFill>
                <a:latin typeface="Yu Gothic Medium" panose="020B0400000000000000" pitchFamily="34" charset="-128"/>
                <a:ea typeface="Yu Gothic Medium" panose="020B0400000000000000" pitchFamily="34" charset="-128"/>
              </a:rPr>
              <a:t>意思表明を大切</a:t>
            </a:r>
            <a:r>
              <a:rPr kumimoji="0" lang="ja-JP" altLang="en-US" sz="2400">
                <a:solidFill>
                  <a:schemeClr val="tx1"/>
                </a:solidFill>
                <a:latin typeface="Yu Gothic Medium" panose="020B0400000000000000" pitchFamily="34" charset="-128"/>
                <a:ea typeface="Yu Gothic Medium" panose="020B0400000000000000" pitchFamily="34" charset="-128"/>
              </a:rPr>
              <a:t>に</a:t>
            </a:r>
            <a:endParaRPr kumimoji="0" lang="en-US" altLang="ja-JP" sz="2400" dirty="0">
              <a:solidFill>
                <a:schemeClr val="tx1"/>
              </a:solidFill>
              <a:latin typeface="Yu Gothic Medium" panose="020B0400000000000000" pitchFamily="34" charset="-128"/>
              <a:ea typeface="Yu Gothic Medium" panose="020B0400000000000000" pitchFamily="34" charset="-128"/>
            </a:endParaRPr>
          </a:p>
          <a:p>
            <a:pPr marL="342900" indent="-342900">
              <a:lnSpc>
                <a:spcPct val="200000"/>
              </a:lnSpc>
              <a:buClr>
                <a:schemeClr val="accent5"/>
              </a:buClr>
              <a:buFont typeface="Wingdings" pitchFamily="2" charset="2"/>
              <a:buChar char="ü"/>
            </a:pPr>
            <a:r>
              <a:rPr kumimoji="0" lang="en-US" altLang="ja-JP" sz="2400" dirty="0">
                <a:solidFill>
                  <a:schemeClr val="tx1"/>
                </a:solidFill>
                <a:latin typeface="Yu Gothic Medium" panose="020B0400000000000000" pitchFamily="34" charset="-128"/>
                <a:ea typeface="Yu Gothic Medium" panose="020B0400000000000000" pitchFamily="34" charset="-128"/>
              </a:rPr>
              <a:t> </a:t>
            </a:r>
            <a:r>
              <a:rPr kumimoji="0" lang="ja-JP" altLang="en-US" sz="2400">
                <a:solidFill>
                  <a:schemeClr val="tx1"/>
                </a:solidFill>
                <a:latin typeface="Yu Gothic Medium" panose="020B0400000000000000" pitchFamily="34" charset="-128"/>
                <a:ea typeface="Yu Gothic Medium" panose="020B0400000000000000" pitchFamily="34" charset="-128"/>
              </a:rPr>
              <a:t>ゆるやかな</a:t>
            </a:r>
            <a:r>
              <a:rPr kumimoji="0" lang="ja-JP" altLang="en-US" sz="2400" u="sng">
                <a:solidFill>
                  <a:schemeClr val="tx1"/>
                </a:solidFill>
                <a:latin typeface="Yu Gothic Medium" panose="020B0400000000000000" pitchFamily="34" charset="-128"/>
                <a:ea typeface="Yu Gothic Medium" panose="020B0400000000000000" pitchFamily="34" charset="-128"/>
              </a:rPr>
              <a:t>合意形成</a:t>
            </a:r>
            <a:endParaRPr kumimoji="0" lang="en-US" altLang="ja-JP" sz="2400" u="sng" dirty="0">
              <a:solidFill>
                <a:schemeClr val="tx1"/>
              </a:solidFill>
              <a:latin typeface="Yu Gothic Medium" panose="020B0400000000000000" pitchFamily="34" charset="-128"/>
              <a:ea typeface="Yu Gothic Medium" panose="020B0400000000000000" pitchFamily="34" charset="-128"/>
            </a:endParaRPr>
          </a:p>
          <a:p>
            <a:pPr>
              <a:lnSpc>
                <a:spcPct val="150000"/>
              </a:lnSpc>
              <a:buClr>
                <a:schemeClr val="accent5"/>
              </a:buClr>
            </a:pPr>
            <a:r>
              <a:rPr kumimoji="0" lang="ja-JP" altLang="en-US" sz="2400">
                <a:solidFill>
                  <a:schemeClr val="tx1"/>
                </a:solidFill>
                <a:latin typeface="Yu Gothic Medium" panose="020B0400000000000000" pitchFamily="34" charset="-128"/>
                <a:ea typeface="Yu Gothic Medium" panose="020B0400000000000000" pitchFamily="34" charset="-128"/>
              </a:rPr>
              <a:t>　</a:t>
            </a:r>
            <a:r>
              <a:rPr kumimoji="0" lang="en-US" altLang="ja-JP" sz="2400" dirty="0">
                <a:solidFill>
                  <a:schemeClr val="tx1"/>
                </a:solidFill>
                <a:latin typeface="Yu Gothic Medium" panose="020B0400000000000000" pitchFamily="34" charset="-128"/>
                <a:ea typeface="Yu Gothic Medium" panose="020B0400000000000000" pitchFamily="34" charset="-128"/>
              </a:rPr>
              <a:t> </a:t>
            </a:r>
            <a:r>
              <a:rPr kumimoji="0" lang="ja-JP" altLang="en-US" sz="1600">
                <a:solidFill>
                  <a:schemeClr val="tx1"/>
                </a:solidFill>
                <a:latin typeface="Yu Gothic Medium" panose="020B0400000000000000" pitchFamily="34" charset="-128"/>
                <a:ea typeface="Yu Gothic Medium" panose="020B0400000000000000" pitchFamily="34" charset="-128"/>
              </a:rPr>
              <a:t>（総合的な支援方針や長期目標について合意形成をはかる）</a:t>
            </a:r>
            <a:endParaRPr kumimoji="0" lang="en-US" altLang="ja-JP" sz="3200" dirty="0">
              <a:solidFill>
                <a:schemeClr val="tx1"/>
              </a:solidFill>
              <a:latin typeface="Yu Gothic Medium" panose="020B0400000000000000" pitchFamily="34" charset="-128"/>
              <a:ea typeface="Yu Gothic Medium" panose="020B0400000000000000" pitchFamily="34" charset="-128"/>
            </a:endParaRPr>
          </a:p>
          <a:p>
            <a:pPr marL="342900" indent="-342900">
              <a:lnSpc>
                <a:spcPct val="200000"/>
              </a:lnSpc>
              <a:buClr>
                <a:schemeClr val="accent5"/>
              </a:buClr>
              <a:buFont typeface="Wingdings" pitchFamily="2" charset="2"/>
              <a:buChar char="ü"/>
            </a:pPr>
            <a:r>
              <a:rPr kumimoji="0" lang="en-US" altLang="ja-JP" sz="2400" dirty="0">
                <a:solidFill>
                  <a:schemeClr val="tx1"/>
                </a:solidFill>
                <a:latin typeface="Yu Gothic Medium" panose="020B0400000000000000" pitchFamily="34" charset="-128"/>
                <a:ea typeface="Yu Gothic Medium" panose="020B0400000000000000" pitchFamily="34" charset="-128"/>
              </a:rPr>
              <a:t> </a:t>
            </a:r>
            <a:r>
              <a:rPr kumimoji="0" lang="ja-JP" altLang="en-US" sz="2400" u="sng">
                <a:solidFill>
                  <a:schemeClr val="tx1"/>
                </a:solidFill>
                <a:latin typeface="Yu Gothic Medium" panose="020B0400000000000000" pitchFamily="34" charset="-128"/>
                <a:ea typeface="Yu Gothic Medium" panose="020B0400000000000000" pitchFamily="34" charset="-128"/>
              </a:rPr>
              <a:t>役割分担と重なり合い</a:t>
            </a:r>
            <a:r>
              <a:rPr kumimoji="0" lang="ja-JP" altLang="en-US" sz="2400">
                <a:solidFill>
                  <a:schemeClr val="tx1"/>
                </a:solidFill>
                <a:latin typeface="Yu Gothic Medium" panose="020B0400000000000000" pitchFamily="34" charset="-128"/>
                <a:ea typeface="Yu Gothic Medium" panose="020B0400000000000000" pitchFamily="34" charset="-128"/>
              </a:rPr>
              <a:t>の確認と共有</a:t>
            </a:r>
            <a:endParaRPr kumimoji="0" lang="en-US" altLang="ja-JP" sz="2400" dirty="0">
              <a:solidFill>
                <a:schemeClr val="tx1"/>
              </a:solidFill>
              <a:latin typeface="Yu Gothic Medium" panose="020B0400000000000000" pitchFamily="34" charset="-128"/>
              <a:ea typeface="Yu Gothic Medium" panose="020B0400000000000000" pitchFamily="34" charset="-128"/>
            </a:endParaRPr>
          </a:p>
          <a:p>
            <a:pPr marL="342900" indent="-342900">
              <a:lnSpc>
                <a:spcPct val="200000"/>
              </a:lnSpc>
              <a:buClr>
                <a:schemeClr val="accent5"/>
              </a:buClr>
              <a:buFont typeface="Wingdings" pitchFamily="2" charset="2"/>
              <a:buChar char="ü"/>
            </a:pPr>
            <a:r>
              <a:rPr kumimoji="0" lang="en-US" altLang="ja-JP" sz="2400" dirty="0">
                <a:solidFill>
                  <a:schemeClr val="tx1"/>
                </a:solidFill>
                <a:latin typeface="Yu Gothic Medium" panose="020B0400000000000000" pitchFamily="34" charset="-128"/>
                <a:ea typeface="Yu Gothic Medium" panose="020B0400000000000000" pitchFamily="34" charset="-128"/>
              </a:rPr>
              <a:t> </a:t>
            </a:r>
            <a:r>
              <a:rPr kumimoji="0" lang="ja-JP" altLang="en-US" sz="2400" u="sng">
                <a:solidFill>
                  <a:schemeClr val="tx1"/>
                </a:solidFill>
                <a:latin typeface="Yu Gothic Medium" panose="020B0400000000000000" pitchFamily="34" charset="-128"/>
                <a:ea typeface="Yu Gothic Medium" panose="020B0400000000000000" pitchFamily="34" charset="-128"/>
              </a:rPr>
              <a:t>情報共有手段</a:t>
            </a:r>
            <a:r>
              <a:rPr kumimoji="0" lang="ja-JP" altLang="en-US" sz="2400">
                <a:solidFill>
                  <a:schemeClr val="tx1"/>
                </a:solidFill>
                <a:latin typeface="Yu Gothic Medium" panose="020B0400000000000000" pitchFamily="34" charset="-128"/>
                <a:ea typeface="Yu Gothic Medium" panose="020B0400000000000000" pitchFamily="34" charset="-128"/>
              </a:rPr>
              <a:t>等の確認</a:t>
            </a:r>
            <a:endParaRPr kumimoji="0" lang="en-US" altLang="ja-JP" sz="2400" dirty="0">
              <a:solidFill>
                <a:schemeClr val="tx1"/>
              </a:solidFill>
              <a:latin typeface="Yu Gothic Medium" panose="020B0400000000000000" pitchFamily="34" charset="-128"/>
              <a:ea typeface="Yu Gothic Medium" panose="020B0400000000000000" pitchFamily="34" charset="-128"/>
            </a:endParaRPr>
          </a:p>
          <a:p>
            <a:pPr marL="342900" indent="-342900">
              <a:lnSpc>
                <a:spcPct val="200000"/>
              </a:lnSpc>
              <a:buClr>
                <a:schemeClr val="accent5"/>
              </a:buClr>
              <a:buFont typeface="Wingdings" pitchFamily="2" charset="2"/>
              <a:buChar char="ü"/>
            </a:pPr>
            <a:r>
              <a:rPr kumimoji="0" lang="en-US" altLang="ja-JP" sz="2400" dirty="0">
                <a:solidFill>
                  <a:schemeClr val="tx1"/>
                </a:solidFill>
                <a:latin typeface="Yu Gothic Medium" panose="020B0400000000000000" pitchFamily="34" charset="-128"/>
                <a:ea typeface="Yu Gothic Medium" panose="020B0400000000000000" pitchFamily="34" charset="-128"/>
              </a:rPr>
              <a:t> </a:t>
            </a:r>
            <a:r>
              <a:rPr kumimoji="0" lang="ja-JP" altLang="en-US" sz="2400">
                <a:solidFill>
                  <a:schemeClr val="tx1"/>
                </a:solidFill>
                <a:latin typeface="Yu Gothic Medium" panose="020B0400000000000000" pitchFamily="34" charset="-128"/>
                <a:ea typeface="Yu Gothic Medium" panose="020B0400000000000000" pitchFamily="34" charset="-128"/>
              </a:rPr>
              <a:t>次回会議の設定</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70771215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858B4-EA11-02EA-E82F-4AF151ACE0C3}"/>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E318BB49-67C4-C7F7-F88C-1F8A02BF3509}"/>
              </a:ext>
            </a:extLst>
          </p:cNvPr>
          <p:cNvSpPr>
            <a:spLocks noGrp="1"/>
          </p:cNvSpPr>
          <p:nvPr>
            <p:ph type="title"/>
          </p:nvPr>
        </p:nvSpPr>
        <p:spPr/>
        <p:txBody>
          <a:bodyPr>
            <a:normAutofit/>
          </a:bodyPr>
          <a:lstStyle/>
          <a:p>
            <a:r>
              <a:rPr lang="ja-JP" altLang="en-US">
                <a:solidFill>
                  <a:schemeClr val="tx1"/>
                </a:solidFill>
              </a:rPr>
              <a:t>ロールプレイの振り返り（</a:t>
            </a:r>
            <a:r>
              <a:rPr lang="en-US" altLang="ja-JP" dirty="0">
                <a:solidFill>
                  <a:schemeClr val="tx1"/>
                </a:solidFill>
              </a:rPr>
              <a:t>10</a:t>
            </a:r>
            <a:r>
              <a:rPr lang="ja-JP" altLang="en-US">
                <a:solidFill>
                  <a:schemeClr val="tx1"/>
                </a:solidFill>
              </a:rPr>
              <a:t>分）</a:t>
            </a:r>
          </a:p>
        </p:txBody>
      </p:sp>
      <p:graphicFrame>
        <p:nvGraphicFramePr>
          <p:cNvPr id="5" name="表 4">
            <a:extLst>
              <a:ext uri="{FF2B5EF4-FFF2-40B4-BE49-F238E27FC236}">
                <a16:creationId xmlns:a16="http://schemas.microsoft.com/office/drawing/2014/main" id="{E4E55A2D-A773-EDB0-4A5F-8BD5BE07B259}"/>
              </a:ext>
            </a:extLst>
          </p:cNvPr>
          <p:cNvGraphicFramePr>
            <a:graphicFrameLocks noGrp="1"/>
          </p:cNvGraphicFramePr>
          <p:nvPr>
            <p:extLst>
              <p:ext uri="{D42A27DB-BD31-4B8C-83A1-F6EECF244321}">
                <p14:modId xmlns:p14="http://schemas.microsoft.com/office/powerpoint/2010/main" val="2447415292"/>
              </p:ext>
            </p:extLst>
          </p:nvPr>
        </p:nvGraphicFramePr>
        <p:xfrm>
          <a:off x="457200" y="836713"/>
          <a:ext cx="8075240" cy="4680519"/>
        </p:xfrm>
        <a:graphic>
          <a:graphicData uri="http://schemas.openxmlformats.org/drawingml/2006/table">
            <a:tbl>
              <a:tblPr firstRow="1" bandRow="1">
                <a:tableStyleId>{5C22544A-7EE6-4342-B048-85BDC9FD1C3A}</a:tableStyleId>
              </a:tblPr>
              <a:tblGrid>
                <a:gridCol w="4042792">
                  <a:extLst>
                    <a:ext uri="{9D8B030D-6E8A-4147-A177-3AD203B41FA5}">
                      <a16:colId xmlns:a16="http://schemas.microsoft.com/office/drawing/2014/main" val="382379297"/>
                    </a:ext>
                  </a:extLst>
                </a:gridCol>
                <a:gridCol w="4032448">
                  <a:extLst>
                    <a:ext uri="{9D8B030D-6E8A-4147-A177-3AD203B41FA5}">
                      <a16:colId xmlns:a16="http://schemas.microsoft.com/office/drawing/2014/main" val="553687554"/>
                    </a:ext>
                  </a:extLst>
                </a:gridCol>
              </a:tblGrid>
              <a:tr h="434994">
                <a:tc>
                  <a:txBody>
                    <a:bodyPr/>
                    <a:lstStyle/>
                    <a:p>
                      <a:pPr algn="ctr"/>
                      <a:r>
                        <a:rPr kumimoji="1" lang="ja-JP" altLang="en-US" sz="1600" b="1" i="0">
                          <a:latin typeface="Yu Gothic Medium" panose="020B0400000000000000" pitchFamily="34" charset="-128"/>
                          <a:ea typeface="Yu Gothic Medium" panose="020B0400000000000000" pitchFamily="34" charset="-128"/>
                        </a:rPr>
                        <a:t>項目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600" b="1" i="0">
                          <a:latin typeface="Yu Gothic Medium" panose="020B0400000000000000" pitchFamily="34" charset="-128"/>
                          <a:ea typeface="Yu Gothic Medium" panose="020B0400000000000000" pitchFamily="34" charset="-128"/>
                        </a:rPr>
                        <a:t>演習での実施状況</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481633">
                <a:tc>
                  <a:txBody>
                    <a:bodyPr/>
                    <a:lstStyle/>
                    <a:p>
                      <a:pPr algn="l"/>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参加しやすい座席・環境への配慮</a:t>
                      </a:r>
                      <a:endPar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endParaRPr kumimoji="1" lang="ja-JP" altLang="en-US" sz="20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434994">
                <a:tc>
                  <a:txBody>
                    <a:bodyPr/>
                    <a:lstStyle/>
                    <a:p>
                      <a:pPr algn="l"/>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会議の目的と進め方の共有</a:t>
                      </a:r>
                      <a:endPar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lnSpc>
                          <a:spcPct val="120000"/>
                        </a:lnSpc>
                      </a:pPr>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558604">
                <a:tc>
                  <a:txBody>
                    <a:bodyPr/>
                    <a:lstStyle/>
                    <a:p>
                      <a:pPr algn="l">
                        <a:lnSpc>
                          <a:spcPct val="110000"/>
                        </a:lnSpc>
                      </a:pPr>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Aくんを中心とした話し合いと意思表明への支援</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lnSpc>
                          <a:spcPct val="120000"/>
                        </a:lnSpc>
                      </a:pPr>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439029">
                <a:tc>
                  <a:txBody>
                    <a:bodyPr/>
                    <a:lstStyle/>
                    <a:p>
                      <a:pPr algn="l"/>
                      <a:r>
                        <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rPr>
                        <a:t>関係機関からの情報提供・共有</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30030754"/>
                  </a:ext>
                </a:extLst>
              </a:tr>
              <a:tr h="558604">
                <a:tc>
                  <a:txBody>
                    <a:bodyPr/>
                    <a:lstStyle/>
                    <a:p>
                      <a:pPr algn="l"/>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支援目標・支援方針の共有と必要な修正</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8193308"/>
                  </a:ext>
                </a:extLst>
              </a:tr>
              <a:tr h="455574">
                <a:tc>
                  <a:txBody>
                    <a:bodyPr/>
                    <a:lstStyle/>
                    <a:p>
                      <a:pPr algn="l"/>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参加者全員の発言機会の確保</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79090875"/>
                  </a:ext>
                </a:extLst>
              </a:tr>
              <a:tr h="439029">
                <a:tc>
                  <a:txBody>
                    <a:bodyPr/>
                    <a:lstStyle/>
                    <a:p>
                      <a:pPr algn="l"/>
                      <a:r>
                        <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rPr>
                        <a:t>関係機関の具体的な役割分担</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9022761"/>
                  </a:ext>
                </a:extLst>
              </a:tr>
              <a:tr h="439029">
                <a:tc>
                  <a:txBody>
                    <a:bodyPr/>
                    <a:lstStyle/>
                    <a:p>
                      <a:pPr algn="l"/>
                      <a:r>
                        <a:rPr kumimoji="1" lang="ja-JP" altLang="en-US" sz="1400" b="1" i="0">
                          <a:solidFill>
                            <a:schemeClr val="accent5">
                              <a:lumMod val="75000"/>
                            </a:schemeClr>
                          </a:solidFill>
                          <a:latin typeface="Yu Gothic Medium" panose="020B0400000000000000" pitchFamily="34" charset="-128"/>
                          <a:ea typeface="Yu Gothic Medium" panose="020B0400000000000000" pitchFamily="34" charset="-128"/>
                        </a:rPr>
                        <a:t>次回までに行うことの確認</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10605029"/>
                  </a:ext>
                </a:extLst>
              </a:tr>
              <a:tr h="439029">
                <a:tc>
                  <a:txBody>
                    <a:bodyPr/>
                    <a:lstStyle/>
                    <a:p>
                      <a:pPr algn="l"/>
                      <a:r>
                        <a:rPr lang="ja-JP" altLang="ja-JP" sz="1400" b="1" i="0">
                          <a:solidFill>
                            <a:schemeClr val="accent5">
                              <a:lumMod val="75000"/>
                            </a:schemeClr>
                          </a:solidFill>
                          <a:latin typeface="Yu Gothic Medium" panose="020B0400000000000000" pitchFamily="34" charset="-128"/>
                          <a:ea typeface="Yu Gothic Medium" panose="020B0400000000000000" pitchFamily="34" charset="-128"/>
                        </a:rPr>
                        <a:t>Aくん・家族への説明と意向の確認</a:t>
                      </a:r>
                      <a:endParaRPr kumimoji="1" lang="en-US" altLang="ja-JP" sz="1400" b="1" i="0" dirty="0">
                        <a:solidFill>
                          <a:schemeClr val="accent5">
                            <a:lumMod val="75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2381641"/>
                  </a:ext>
                </a:extLst>
              </a:tr>
            </a:tbl>
          </a:graphicData>
        </a:graphic>
      </p:graphicFrame>
      <p:sp>
        <p:nvSpPr>
          <p:cNvPr id="2" name="角丸四角形 1">
            <a:extLst>
              <a:ext uri="{FF2B5EF4-FFF2-40B4-BE49-F238E27FC236}">
                <a16:creationId xmlns:a16="http://schemas.microsoft.com/office/drawing/2014/main" id="{10C8D251-61BD-E103-B002-76AC84634891}"/>
              </a:ext>
            </a:extLst>
          </p:cNvPr>
          <p:cNvSpPr/>
          <p:nvPr/>
        </p:nvSpPr>
        <p:spPr>
          <a:xfrm>
            <a:off x="457199" y="5661249"/>
            <a:ext cx="8075241" cy="720080"/>
          </a:xfrm>
          <a:prstGeom prst="roundRect">
            <a:avLst>
              <a:gd name="adj" fmla="val 1233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20000"/>
              </a:lnSpc>
              <a:spcBef>
                <a:spcPct val="0"/>
              </a:spcBef>
              <a:spcAft>
                <a:spcPct val="0"/>
              </a:spcAft>
            </a:pPr>
            <a:r>
              <a:rPr lang="ja-JP" altLang="ja-JP">
                <a:latin typeface="Yu Gothic Medium" panose="020B0400000000000000" pitchFamily="34" charset="-128"/>
                <a:ea typeface="Yu Gothic Medium" panose="020B0400000000000000" pitchFamily="34" charset="-128"/>
              </a:rPr>
              <a:t>各項目について、できたことと改善したいことを振り返り、</a:t>
            </a:r>
            <a:endParaRPr lang="en-US" altLang="ja-JP" dirty="0">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r>
              <a:rPr lang="ja-JP" altLang="ja-JP">
                <a:latin typeface="Yu Gothic Medium" panose="020B0400000000000000" pitchFamily="34" charset="-128"/>
                <a:ea typeface="Yu Gothic Medium" panose="020B0400000000000000" pitchFamily="34" charset="-128"/>
              </a:rPr>
              <a:t>ワークシートに記入しましょう。</a:t>
            </a:r>
            <a:endParaRPr kumimoji="0" lang="ja-JP" altLang="en-US"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2484778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正方形/長方形 3"/>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ja-JP" altLang="en-US" sz="3200" b="1">
                <a:latin typeface="Yu Gothic Medium" panose="020B0400000000000000" pitchFamily="34" charset="-128"/>
                <a:ea typeface="Yu Gothic Medium" panose="020B0400000000000000" pitchFamily="34" charset="-128"/>
                <a:cs typeface="メイリオ" panose="020B0604030504040204" pitchFamily="50" charset="-128"/>
              </a:rPr>
              <a:t>演習の全体像</a:t>
            </a:r>
            <a:endParaRPr lang="ja-JP" altLang="en-US" sz="32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634B188B-C059-A345-9CA5-FF41AC167A87}"/>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01</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140575372"/>
      </p:ext>
    </p:extLst>
  </p:cSld>
  <p:clrMapOvr>
    <a:masterClrMapping/>
  </p:clrMapOvr>
  <mc:AlternateContent xmlns:mc="http://schemas.openxmlformats.org/markup-compatibility/2006" xmlns:p14="http://schemas.microsoft.com/office/powerpoint/2010/main">
    <mc:Choice Requires="p14">
      <p:transition spd="slow" p14:dur="1250" advTm="7341">
        <p:fade/>
      </p:transition>
    </mc:Choice>
    <mc:Fallback xmlns="">
      <p:transition spd="slow" advTm="7341">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C633DD93-BD96-BAD9-8D89-C31D69890B5F}"/>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125E7C7F-C694-0ED4-7CF6-79BEC117CEA2}"/>
              </a:ext>
            </a:extLst>
          </p:cNvPr>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ja-JP" altLang="en-US" sz="3200" b="1">
                <a:latin typeface="Yu Gothic Medium" panose="020B0400000000000000" pitchFamily="34" charset="-128"/>
                <a:ea typeface="Yu Gothic Medium" panose="020B0400000000000000" pitchFamily="34" charset="-128"/>
                <a:cs typeface="メイリオ" panose="020B0604030504040204" pitchFamily="50" charset="-128"/>
              </a:rPr>
              <a:t>支援会議の位置づけとポイント</a:t>
            </a:r>
            <a:endParaRPr lang="ja-JP" altLang="en-US" sz="32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172E57CD-6FE3-ADDA-C022-40EDE6852455}"/>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04</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7176632"/>
      </p:ext>
    </p:extLst>
  </p:cSld>
  <p:clrMapOvr>
    <a:masterClrMapping/>
  </p:clrMapOvr>
  <mc:AlternateContent xmlns:mc="http://schemas.openxmlformats.org/markup-compatibility/2006" xmlns:p14="http://schemas.microsoft.com/office/powerpoint/2010/main">
    <mc:Choice Requires="p14">
      <p:transition spd="slow" p14:dur="1250" advTm="7341">
        <p:fade/>
      </p:transition>
    </mc:Choice>
    <mc:Fallback xmlns="">
      <p:transition spd="slow" advTm="7341">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F485-1884-F7C5-FC89-0FA5978BFFEE}"/>
            </a:ext>
          </a:extLst>
        </p:cNvPr>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AA92F4AD-9AC3-694F-8740-6C742198EFCF}"/>
              </a:ext>
            </a:extLst>
          </p:cNvPr>
          <p:cNvSpPr/>
          <p:nvPr/>
        </p:nvSpPr>
        <p:spPr>
          <a:xfrm>
            <a:off x="296851" y="3138196"/>
            <a:ext cx="8307597" cy="2520280"/>
          </a:xfrm>
          <a:prstGeom prst="rect">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endParaRPr>
          </a:p>
        </p:txBody>
      </p:sp>
      <p:sp>
        <p:nvSpPr>
          <p:cNvPr id="22" name="正方形/長方形 21">
            <a:extLst>
              <a:ext uri="{FF2B5EF4-FFF2-40B4-BE49-F238E27FC236}">
                <a16:creationId xmlns:a16="http://schemas.microsoft.com/office/drawing/2014/main" id="{1EC661BF-4BB2-CA31-7F7F-AB5DD9064A36}"/>
              </a:ext>
            </a:extLst>
          </p:cNvPr>
          <p:cNvSpPr/>
          <p:nvPr/>
        </p:nvSpPr>
        <p:spPr>
          <a:xfrm>
            <a:off x="296851" y="545908"/>
            <a:ext cx="8307597" cy="2520280"/>
          </a:xfrm>
          <a:prstGeom prst="rect">
            <a:avLst/>
          </a:prstGeom>
          <a:solidFill>
            <a:schemeClr val="accent5">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endParaRPr>
          </a:p>
        </p:txBody>
      </p:sp>
      <p:sp>
        <p:nvSpPr>
          <p:cNvPr id="3" name="正方形/長方形 15">
            <a:extLst>
              <a:ext uri="{FF2B5EF4-FFF2-40B4-BE49-F238E27FC236}">
                <a16:creationId xmlns:a16="http://schemas.microsoft.com/office/drawing/2014/main" id="{F9F3D630-3B16-3876-7B76-4E5175986505}"/>
              </a:ext>
            </a:extLst>
          </p:cNvPr>
          <p:cNvSpPr>
            <a:spLocks noChangeArrowheads="1"/>
          </p:cNvSpPr>
          <p:nvPr/>
        </p:nvSpPr>
        <p:spPr bwMode="auto">
          <a:xfrm>
            <a:off x="323528" y="153770"/>
            <a:ext cx="7992888" cy="332643"/>
          </a:xfrm>
          <a:prstGeom prst="rect">
            <a:avLst/>
          </a:prstGeom>
          <a:noFill/>
          <a:ln w="9525" algn="ctr">
            <a:noFill/>
            <a:round/>
            <a:headEnd/>
            <a:tailEnd/>
          </a:ln>
        </p:spPr>
        <p:txBody>
          <a:bodyPr lIns="33973" tIns="6793" rIns="33973" bIns="6793"/>
          <a:lstStyle/>
          <a:p>
            <a:pPr marL="109907" marR="0" lvl="0" indent="-109907" algn="l" defTabSz="805982"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相談支援事業者（障害児相談支援）と障害福祉サービス事業者との関係</a:t>
            </a:r>
            <a:endParaRPr kumimoji="1" lang="ja-JP" altLang="en-US" sz="1600" b="0" i="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mn-cs"/>
            </a:endParaRPr>
          </a:p>
        </p:txBody>
      </p:sp>
      <p:sp>
        <p:nvSpPr>
          <p:cNvPr id="4" name="正方形/長方形 3">
            <a:extLst>
              <a:ext uri="{FF2B5EF4-FFF2-40B4-BE49-F238E27FC236}">
                <a16:creationId xmlns:a16="http://schemas.microsoft.com/office/drawing/2014/main" id="{3E012954-C722-8156-59F7-B16DA23CB892}"/>
              </a:ext>
            </a:extLst>
          </p:cNvPr>
          <p:cNvSpPr/>
          <p:nvPr/>
        </p:nvSpPr>
        <p:spPr>
          <a:xfrm>
            <a:off x="323529" y="689924"/>
            <a:ext cx="432047" cy="223224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相談支援事業者</a:t>
            </a:r>
          </a:p>
        </p:txBody>
      </p:sp>
      <p:sp>
        <p:nvSpPr>
          <p:cNvPr id="5" name="正方形/長方形 4">
            <a:extLst>
              <a:ext uri="{FF2B5EF4-FFF2-40B4-BE49-F238E27FC236}">
                <a16:creationId xmlns:a16="http://schemas.microsoft.com/office/drawing/2014/main" id="{A3A1C08A-1B1D-C7F9-EF65-6CD86B241ED2}"/>
              </a:ext>
            </a:extLst>
          </p:cNvPr>
          <p:cNvSpPr/>
          <p:nvPr/>
        </p:nvSpPr>
        <p:spPr>
          <a:xfrm>
            <a:off x="323528" y="3282212"/>
            <a:ext cx="432047" cy="223224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サ</a:t>
            </a:r>
            <a:r>
              <a:rPr kumimoji="1" lang="ja-JP" altLang="en-US" sz="11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a:t>
            </a:r>
            <a:r>
              <a:rPr kumimoji="1" lang="ja-JP" altLang="en-US" sz="16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ビス事業者</a:t>
            </a:r>
          </a:p>
        </p:txBody>
      </p:sp>
      <p:sp>
        <p:nvSpPr>
          <p:cNvPr id="6" name="正方形/長方形 5">
            <a:extLst>
              <a:ext uri="{FF2B5EF4-FFF2-40B4-BE49-F238E27FC236}">
                <a16:creationId xmlns:a16="http://schemas.microsoft.com/office/drawing/2014/main" id="{78C5F8E0-8074-6F08-B99A-0392C4419D52}"/>
              </a:ext>
            </a:extLst>
          </p:cNvPr>
          <p:cNvSpPr/>
          <p:nvPr/>
        </p:nvSpPr>
        <p:spPr>
          <a:xfrm>
            <a:off x="806908" y="684348"/>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アセスメント</a:t>
            </a:r>
          </a:p>
        </p:txBody>
      </p:sp>
      <p:sp>
        <p:nvSpPr>
          <p:cNvPr id="7" name="正方形/長方形 6">
            <a:extLst>
              <a:ext uri="{FF2B5EF4-FFF2-40B4-BE49-F238E27FC236}">
                <a16:creationId xmlns:a16="http://schemas.microsoft.com/office/drawing/2014/main" id="{280B4E31-4DFD-DBB5-566D-353288651524}"/>
              </a:ext>
            </a:extLst>
          </p:cNvPr>
          <p:cNvSpPr/>
          <p:nvPr/>
        </p:nvSpPr>
        <p:spPr>
          <a:xfrm>
            <a:off x="1442803" y="689924"/>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障害児支援利用計画案</a:t>
            </a:r>
          </a:p>
        </p:txBody>
      </p:sp>
      <p:sp>
        <p:nvSpPr>
          <p:cNvPr id="8" name="正方形/長方形 7">
            <a:extLst>
              <a:ext uri="{FF2B5EF4-FFF2-40B4-BE49-F238E27FC236}">
                <a16:creationId xmlns:a16="http://schemas.microsoft.com/office/drawing/2014/main" id="{B80B097C-68CA-74AC-D907-472CD880B3A2}"/>
              </a:ext>
            </a:extLst>
          </p:cNvPr>
          <p:cNvSpPr/>
          <p:nvPr/>
        </p:nvSpPr>
        <p:spPr>
          <a:xfrm>
            <a:off x="1979712" y="1914060"/>
            <a:ext cx="432047" cy="2232248"/>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rPr>
              <a:t>支給決定</a:t>
            </a:r>
            <a:endParaRPr kumimoji="1" lang="en-US" altLang="ja-JP" sz="1600" b="0" i="0" u="none" strike="noStrike" kern="1200" cap="none" spc="0" normalizeH="0" baseline="0" noProof="0" dirty="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endParaRPr>
          </a:p>
        </p:txBody>
      </p:sp>
      <p:sp>
        <p:nvSpPr>
          <p:cNvPr id="10" name="正方形/長方形 9">
            <a:extLst>
              <a:ext uri="{FF2B5EF4-FFF2-40B4-BE49-F238E27FC236}">
                <a16:creationId xmlns:a16="http://schemas.microsoft.com/office/drawing/2014/main" id="{A14EA777-9F5E-A5E3-5D9B-DF573EB96575}"/>
              </a:ext>
            </a:extLst>
          </p:cNvPr>
          <p:cNvSpPr/>
          <p:nvPr/>
        </p:nvSpPr>
        <p:spPr>
          <a:xfrm>
            <a:off x="2484467" y="1914060"/>
            <a:ext cx="432047" cy="2232248"/>
          </a:xfrm>
          <a:prstGeom prst="rect">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サ</a:t>
            </a:r>
            <a:r>
              <a:rPr kumimoji="1" lang="ja-JP" altLang="en-US" sz="11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a:t>
            </a: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ビス担当者会議</a:t>
            </a:r>
          </a:p>
        </p:txBody>
      </p:sp>
      <p:sp>
        <p:nvSpPr>
          <p:cNvPr id="11" name="正方形/長方形 10">
            <a:extLst>
              <a:ext uri="{FF2B5EF4-FFF2-40B4-BE49-F238E27FC236}">
                <a16:creationId xmlns:a16="http://schemas.microsoft.com/office/drawing/2014/main" id="{564DC4CE-D78F-2376-2710-43720C512707}"/>
              </a:ext>
            </a:extLst>
          </p:cNvPr>
          <p:cNvSpPr/>
          <p:nvPr/>
        </p:nvSpPr>
        <p:spPr>
          <a:xfrm>
            <a:off x="3494836" y="3282212"/>
            <a:ext cx="432047" cy="2232248"/>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lumMod val="65000"/>
                    <a:lumOff val="35000"/>
                  </a:prstClr>
                </a:solidFill>
                <a:effectLst/>
                <a:uLnTx/>
                <a:uFillTx/>
                <a:latin typeface="Yu Gothic Medium" panose="020B0400000000000000" pitchFamily="34" charset="-128"/>
                <a:ea typeface="Yu Gothic Medium" panose="020B0400000000000000" pitchFamily="34" charset="-128"/>
                <a:cs typeface="+mn-cs"/>
              </a:rPr>
              <a:t>利用契約　利用開始</a:t>
            </a:r>
          </a:p>
        </p:txBody>
      </p:sp>
      <p:sp>
        <p:nvSpPr>
          <p:cNvPr id="12" name="正方形/長方形 11">
            <a:extLst>
              <a:ext uri="{FF2B5EF4-FFF2-40B4-BE49-F238E27FC236}">
                <a16:creationId xmlns:a16="http://schemas.microsoft.com/office/drawing/2014/main" id="{A1A00D6E-4DB7-2DD5-B383-2B2F898D19AB}"/>
              </a:ext>
            </a:extLst>
          </p:cNvPr>
          <p:cNvSpPr/>
          <p:nvPr/>
        </p:nvSpPr>
        <p:spPr>
          <a:xfrm>
            <a:off x="4139956"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アセスメント</a:t>
            </a:r>
          </a:p>
        </p:txBody>
      </p:sp>
      <p:sp>
        <p:nvSpPr>
          <p:cNvPr id="14" name="正方形/長方形 13">
            <a:extLst>
              <a:ext uri="{FF2B5EF4-FFF2-40B4-BE49-F238E27FC236}">
                <a16:creationId xmlns:a16="http://schemas.microsoft.com/office/drawing/2014/main" id="{1A3C1A64-F930-5B22-7AB9-B67B171B2702}"/>
              </a:ext>
            </a:extLst>
          </p:cNvPr>
          <p:cNvSpPr/>
          <p:nvPr/>
        </p:nvSpPr>
        <p:spPr>
          <a:xfrm>
            <a:off x="4785076"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個別支援計画案</a:t>
            </a:r>
          </a:p>
        </p:txBody>
      </p:sp>
      <p:sp>
        <p:nvSpPr>
          <p:cNvPr id="15" name="正方形/長方形 14">
            <a:extLst>
              <a:ext uri="{FF2B5EF4-FFF2-40B4-BE49-F238E27FC236}">
                <a16:creationId xmlns:a16="http://schemas.microsoft.com/office/drawing/2014/main" id="{FC467C06-4AC6-A962-500D-9C37400AAABA}"/>
              </a:ext>
            </a:extLst>
          </p:cNvPr>
          <p:cNvSpPr/>
          <p:nvPr/>
        </p:nvSpPr>
        <p:spPr>
          <a:xfrm>
            <a:off x="5430196" y="3282212"/>
            <a:ext cx="432047" cy="2232248"/>
          </a:xfrm>
          <a:prstGeom prst="rect">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個別支援会議</a:t>
            </a:r>
          </a:p>
        </p:txBody>
      </p:sp>
      <p:sp>
        <p:nvSpPr>
          <p:cNvPr id="16" name="正方形/長方形 15">
            <a:extLst>
              <a:ext uri="{FF2B5EF4-FFF2-40B4-BE49-F238E27FC236}">
                <a16:creationId xmlns:a16="http://schemas.microsoft.com/office/drawing/2014/main" id="{DC9A23A0-B4E4-B8BF-2FA4-D6C4931D46B6}"/>
              </a:ext>
            </a:extLst>
          </p:cNvPr>
          <p:cNvSpPr/>
          <p:nvPr/>
        </p:nvSpPr>
        <p:spPr>
          <a:xfrm>
            <a:off x="6064413"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個別支援計画による実施</a:t>
            </a:r>
          </a:p>
        </p:txBody>
      </p:sp>
      <p:sp>
        <p:nvSpPr>
          <p:cNvPr id="17" name="正方形/長方形 16">
            <a:extLst>
              <a:ext uri="{FF2B5EF4-FFF2-40B4-BE49-F238E27FC236}">
                <a16:creationId xmlns:a16="http://schemas.microsoft.com/office/drawing/2014/main" id="{C945A580-6C7D-A1F5-5B64-FE4C738104D4}"/>
              </a:ext>
            </a:extLst>
          </p:cNvPr>
          <p:cNvSpPr/>
          <p:nvPr/>
        </p:nvSpPr>
        <p:spPr>
          <a:xfrm>
            <a:off x="6714116" y="3266868"/>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モニタリング</a:t>
            </a:r>
          </a:p>
        </p:txBody>
      </p:sp>
      <p:sp>
        <p:nvSpPr>
          <p:cNvPr id="19" name="正方形/長方形 18">
            <a:extLst>
              <a:ext uri="{FF2B5EF4-FFF2-40B4-BE49-F238E27FC236}">
                <a16:creationId xmlns:a16="http://schemas.microsoft.com/office/drawing/2014/main" id="{7CA8B9A8-519D-0AF2-1F8E-19BF9A0F7105}"/>
              </a:ext>
            </a:extLst>
          </p:cNvPr>
          <p:cNvSpPr/>
          <p:nvPr/>
        </p:nvSpPr>
        <p:spPr>
          <a:xfrm>
            <a:off x="7349655" y="1914060"/>
            <a:ext cx="432047" cy="2232248"/>
          </a:xfrm>
          <a:prstGeom prst="rect">
            <a:avLst/>
          </a:prstGeom>
          <a:pattFill prst="pct80">
            <a:fgClr>
              <a:schemeClr val="tx1">
                <a:lumMod val="50000"/>
                <a:lumOff val="50000"/>
              </a:schemeClr>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サ</a:t>
            </a:r>
            <a:r>
              <a:rPr kumimoji="1" lang="ja-JP" altLang="en-US" sz="11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a:t>
            </a: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ビス担当者会議</a:t>
            </a:r>
          </a:p>
        </p:txBody>
      </p:sp>
      <p:sp>
        <p:nvSpPr>
          <p:cNvPr id="20" name="正方形/長方形 19">
            <a:extLst>
              <a:ext uri="{FF2B5EF4-FFF2-40B4-BE49-F238E27FC236}">
                <a16:creationId xmlns:a16="http://schemas.microsoft.com/office/drawing/2014/main" id="{422C1604-61C8-8761-FA49-DF2AABE92B34}"/>
              </a:ext>
            </a:extLst>
          </p:cNvPr>
          <p:cNvSpPr/>
          <p:nvPr/>
        </p:nvSpPr>
        <p:spPr>
          <a:xfrm>
            <a:off x="7988920" y="691348"/>
            <a:ext cx="432047" cy="2232248"/>
          </a:xfrm>
          <a:prstGeom prst="rect">
            <a:avLst/>
          </a:prstGeom>
          <a:pattFill prst="pct75">
            <a:fgClr>
              <a:schemeClr val="accent5"/>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サ</a:t>
            </a:r>
            <a:r>
              <a:rPr kumimoji="1" lang="ja-JP" altLang="en-US" sz="10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a:t>
            </a:r>
            <a:r>
              <a:rPr kumimoji="1" lang="ja-JP" altLang="en-US" sz="12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ビス等利用計画案の変更</a:t>
            </a:r>
          </a:p>
        </p:txBody>
      </p:sp>
      <p:sp>
        <p:nvSpPr>
          <p:cNvPr id="21" name="正方形/長方形 20">
            <a:extLst>
              <a:ext uri="{FF2B5EF4-FFF2-40B4-BE49-F238E27FC236}">
                <a16:creationId xmlns:a16="http://schemas.microsoft.com/office/drawing/2014/main" id="{9D18B0F1-898A-6C1D-F422-CBEB2DEEDC10}"/>
              </a:ext>
            </a:extLst>
          </p:cNvPr>
          <p:cNvSpPr/>
          <p:nvPr/>
        </p:nvSpPr>
        <p:spPr>
          <a:xfrm>
            <a:off x="8000681" y="3282212"/>
            <a:ext cx="432047" cy="2232248"/>
          </a:xfrm>
          <a:prstGeom prst="rect">
            <a:avLst/>
          </a:prstGeom>
          <a:pattFill prst="pct75">
            <a:fgClr>
              <a:schemeClr val="accent6"/>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個別支援計画の変更</a:t>
            </a:r>
          </a:p>
        </p:txBody>
      </p:sp>
      <p:sp>
        <p:nvSpPr>
          <p:cNvPr id="24" name="正方形/長方形 23">
            <a:extLst>
              <a:ext uri="{FF2B5EF4-FFF2-40B4-BE49-F238E27FC236}">
                <a16:creationId xmlns:a16="http://schemas.microsoft.com/office/drawing/2014/main" id="{ECD9AED0-B4F3-5408-0D94-9391153D4D75}"/>
              </a:ext>
            </a:extLst>
          </p:cNvPr>
          <p:cNvSpPr/>
          <p:nvPr/>
        </p:nvSpPr>
        <p:spPr>
          <a:xfrm>
            <a:off x="6714115" y="708716"/>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モニタリング</a:t>
            </a:r>
          </a:p>
        </p:txBody>
      </p:sp>
      <p:sp>
        <p:nvSpPr>
          <p:cNvPr id="25" name="正方形/長方形 24">
            <a:extLst>
              <a:ext uri="{FF2B5EF4-FFF2-40B4-BE49-F238E27FC236}">
                <a16:creationId xmlns:a16="http://schemas.microsoft.com/office/drawing/2014/main" id="{31F04359-691B-8721-F7C8-597BDB1FE6BF}"/>
              </a:ext>
            </a:extLst>
          </p:cNvPr>
          <p:cNvSpPr/>
          <p:nvPr/>
        </p:nvSpPr>
        <p:spPr>
          <a:xfrm>
            <a:off x="3018966" y="694156"/>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rPr>
              <a:t>障害児支援利用計画作成</a:t>
            </a:r>
          </a:p>
        </p:txBody>
      </p:sp>
      <p:sp>
        <p:nvSpPr>
          <p:cNvPr id="30" name="屈折矢印 29">
            <a:extLst>
              <a:ext uri="{FF2B5EF4-FFF2-40B4-BE49-F238E27FC236}">
                <a16:creationId xmlns:a16="http://schemas.microsoft.com/office/drawing/2014/main" id="{83A9A4C5-987D-34E2-DC01-C8BD34C7193E}"/>
              </a:ext>
            </a:extLst>
          </p:cNvPr>
          <p:cNvSpPr/>
          <p:nvPr/>
        </p:nvSpPr>
        <p:spPr>
          <a:xfrm rot="5400000">
            <a:off x="2573817" y="3545492"/>
            <a:ext cx="1528151" cy="270360"/>
          </a:xfrm>
          <a:prstGeom prst="bentUp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ja-JP" altLang="en-US" sz="1600" b="0" i="0" u="none" strike="noStrike" kern="1200" cap="none" spc="0" normalizeH="0" baseline="0" noProof="0" dirty="0">
              <a:ln>
                <a:noFill/>
              </a:ln>
              <a:solidFill>
                <a:prstClr val="white"/>
              </a:solidFill>
              <a:effectLst/>
              <a:uLnTx/>
              <a:uFillTx/>
              <a:latin typeface="Yu Gothic Medium" panose="020B0400000000000000" pitchFamily="34" charset="-128"/>
              <a:ea typeface="Yu Gothic Medium" panose="020B0400000000000000" pitchFamily="34" charset="-128"/>
              <a:cs typeface="+mn-cs"/>
            </a:endParaRPr>
          </a:p>
        </p:txBody>
      </p:sp>
      <p:sp>
        <p:nvSpPr>
          <p:cNvPr id="36" name="正方形/長方形 35">
            <a:extLst>
              <a:ext uri="{FF2B5EF4-FFF2-40B4-BE49-F238E27FC236}">
                <a16:creationId xmlns:a16="http://schemas.microsoft.com/office/drawing/2014/main" id="{5E31D6A1-CBD5-0836-60A1-FC382C39E695}"/>
              </a:ext>
            </a:extLst>
          </p:cNvPr>
          <p:cNvSpPr/>
          <p:nvPr/>
        </p:nvSpPr>
        <p:spPr>
          <a:xfrm>
            <a:off x="7238397" y="573272"/>
            <a:ext cx="1294043" cy="5043737"/>
          </a:xfrm>
          <a:prstGeom prst="rect">
            <a:avLst/>
          </a:prstGeom>
          <a:noFill/>
          <a:ln w="19050">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Yu Gothic Medium" panose="020B0400000000000000" pitchFamily="34" charset="-128"/>
              <a:ea typeface="Yu Gothic Medium" panose="020B0400000000000000" pitchFamily="34" charset="-128"/>
              <a:cs typeface="+mn-cs"/>
            </a:endParaRPr>
          </a:p>
        </p:txBody>
      </p:sp>
      <p:sp>
        <p:nvSpPr>
          <p:cNvPr id="37" name="正方形/長方形 15">
            <a:extLst>
              <a:ext uri="{FF2B5EF4-FFF2-40B4-BE49-F238E27FC236}">
                <a16:creationId xmlns:a16="http://schemas.microsoft.com/office/drawing/2014/main" id="{0ABF22D7-9416-0502-17BD-155A7845C26B}"/>
              </a:ext>
            </a:extLst>
          </p:cNvPr>
          <p:cNvSpPr>
            <a:spLocks noChangeArrowheads="1"/>
          </p:cNvSpPr>
          <p:nvPr/>
        </p:nvSpPr>
        <p:spPr bwMode="auto">
          <a:xfrm>
            <a:off x="7026024" y="5658476"/>
            <a:ext cx="1691681" cy="216025"/>
          </a:xfrm>
          <a:prstGeom prst="rect">
            <a:avLst/>
          </a:prstGeom>
          <a:noFill/>
          <a:ln w="9525" algn="ctr">
            <a:noFill/>
            <a:round/>
            <a:headEnd/>
            <a:tailEnd/>
          </a:ln>
        </p:spPr>
        <p:txBody>
          <a:bodyPr lIns="33973" tIns="6793" rIns="33973" bIns="6793"/>
          <a:lstStyle/>
          <a:p>
            <a:pPr marL="109907" marR="0" lvl="0" indent="-109907" algn="ctr" defTabSz="805982"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Yu Gothic Medium" panose="020B0400000000000000" pitchFamily="34" charset="-128"/>
                <a:ea typeface="Yu Gothic Medium" panose="020B0400000000000000" pitchFamily="34" charset="-128"/>
                <a:cs typeface="+mn-cs"/>
              </a:rPr>
              <a:t>必要に応じて実施</a:t>
            </a:r>
            <a:endParaRPr kumimoji="1" lang="ja-JP" altLang="en-US" sz="1050" b="0" i="0" u="none" strike="noStrike" kern="1200" cap="none" spc="0" normalizeH="0" baseline="0" noProof="0" dirty="0">
              <a:ln>
                <a:noFill/>
              </a:ln>
              <a:solidFill>
                <a:srgbClr val="000000"/>
              </a:solidFill>
              <a:effectLst/>
              <a:uLnTx/>
              <a:uFillTx/>
              <a:latin typeface="Yu Gothic Medium" panose="020B0400000000000000" pitchFamily="34" charset="-128"/>
              <a:ea typeface="Yu Gothic Medium" panose="020B0400000000000000" pitchFamily="34" charset="-128"/>
              <a:cs typeface="+mn-cs"/>
            </a:endParaRPr>
          </a:p>
        </p:txBody>
      </p:sp>
      <p:pic>
        <p:nvPicPr>
          <p:cNvPr id="9" name="グラフィックス 8" descr="線矢印: 直線">
            <a:extLst>
              <a:ext uri="{FF2B5EF4-FFF2-40B4-BE49-F238E27FC236}">
                <a16:creationId xmlns:a16="http://schemas.microsoft.com/office/drawing/2014/main" id="{636EECF7-E1EF-F53F-1979-1DAF9B4E9E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5823236" y="2380730"/>
            <a:ext cx="914400" cy="914400"/>
          </a:xfrm>
          <a:prstGeom prst="rect">
            <a:avLst/>
          </a:prstGeom>
        </p:spPr>
      </p:pic>
      <p:sp>
        <p:nvSpPr>
          <p:cNvPr id="13" name="テキスト ボックス 12">
            <a:extLst>
              <a:ext uri="{FF2B5EF4-FFF2-40B4-BE49-F238E27FC236}">
                <a16:creationId xmlns:a16="http://schemas.microsoft.com/office/drawing/2014/main" id="{26411BB2-4150-C77A-81E2-349F4662ED03}"/>
              </a:ext>
            </a:extLst>
          </p:cNvPr>
          <p:cNvSpPr txBox="1"/>
          <p:nvPr/>
        </p:nvSpPr>
        <p:spPr>
          <a:xfrm>
            <a:off x="6047039" y="1906933"/>
            <a:ext cx="466794" cy="430887"/>
          </a:xfrm>
          <a:prstGeom prst="rect">
            <a:avLst/>
          </a:prstGeom>
          <a:solidFill>
            <a:srgbClr val="FFFF0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計画</a:t>
            </a:r>
            <a:endParaRPr kumimoji="1" lang="en-US" altLang="ja-JP" sz="1100" b="0" i="0" u="none" strike="noStrike" kern="1200" cap="none" spc="0" normalizeH="0" baseline="0" noProof="0" dirty="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交付</a:t>
            </a:r>
          </a:p>
        </p:txBody>
      </p:sp>
      <p:sp>
        <p:nvSpPr>
          <p:cNvPr id="18" name="テキスト ボックス 17">
            <a:extLst>
              <a:ext uri="{FF2B5EF4-FFF2-40B4-BE49-F238E27FC236}">
                <a16:creationId xmlns:a16="http://schemas.microsoft.com/office/drawing/2014/main" id="{747538E8-DA94-2248-D838-C03E97D93E3F}"/>
              </a:ext>
            </a:extLst>
          </p:cNvPr>
          <p:cNvSpPr txBox="1"/>
          <p:nvPr/>
        </p:nvSpPr>
        <p:spPr>
          <a:xfrm>
            <a:off x="2994075" y="3119532"/>
            <a:ext cx="466794" cy="430887"/>
          </a:xfrm>
          <a:prstGeom prst="rect">
            <a:avLst/>
          </a:prstGeom>
          <a:solidFill>
            <a:srgbClr val="FFFF0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計画</a:t>
            </a:r>
            <a:endParaRPr kumimoji="1" lang="en-US" altLang="ja-JP" sz="1100" b="0" i="0" u="none" strike="noStrike" kern="1200" cap="none" spc="0" normalizeH="0" baseline="0" noProof="0" dirty="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交付</a:t>
            </a:r>
          </a:p>
        </p:txBody>
      </p:sp>
      <p:sp>
        <p:nvSpPr>
          <p:cNvPr id="26" name="テキスト ボックス 25">
            <a:extLst>
              <a:ext uri="{FF2B5EF4-FFF2-40B4-BE49-F238E27FC236}">
                <a16:creationId xmlns:a16="http://schemas.microsoft.com/office/drawing/2014/main" id="{DA02DA87-0894-04D4-E8CF-99F205182D87}"/>
              </a:ext>
            </a:extLst>
          </p:cNvPr>
          <p:cNvSpPr txBox="1"/>
          <p:nvPr/>
        </p:nvSpPr>
        <p:spPr>
          <a:xfrm>
            <a:off x="4176002" y="5759678"/>
            <a:ext cx="2293975" cy="261610"/>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利用者本人の参加（原則）</a:t>
            </a:r>
            <a:r>
              <a:rPr kumimoji="1" lang="en-US" altLang="ja-JP" sz="1100" b="0" i="0" u="none" strike="noStrike" kern="1200" cap="none" spc="0" normalizeH="0" baseline="0" noProof="0" dirty="0">
                <a:ln>
                  <a:noFill/>
                </a:ln>
                <a:solidFill>
                  <a:prstClr val="black">
                    <a:lumMod val="95000"/>
                    <a:lumOff val="5000"/>
                  </a:prstClr>
                </a:solidFill>
                <a:effectLst/>
                <a:uLnTx/>
                <a:uFillTx/>
                <a:latin typeface="Yu Gothic Medium" panose="020B0400000000000000" pitchFamily="34" charset="-128"/>
                <a:ea typeface="Yu Gothic Medium" panose="020B0400000000000000" pitchFamily="34" charset="-128"/>
                <a:cs typeface="+mn-cs"/>
              </a:rPr>
              <a:t>※</a:t>
            </a:r>
          </a:p>
        </p:txBody>
      </p:sp>
      <p:cxnSp>
        <p:nvCxnSpPr>
          <p:cNvPr id="28" name="カギ線コネクタ 27">
            <a:extLst>
              <a:ext uri="{FF2B5EF4-FFF2-40B4-BE49-F238E27FC236}">
                <a16:creationId xmlns:a16="http://schemas.microsoft.com/office/drawing/2014/main" id="{A56F65EA-925F-2935-E8AD-2C5CCCCEE135}"/>
              </a:ext>
            </a:extLst>
          </p:cNvPr>
          <p:cNvCxnSpPr>
            <a:cxnSpLocks/>
            <a:stCxn id="26" idx="1"/>
          </p:cNvCxnSpPr>
          <p:nvPr/>
        </p:nvCxnSpPr>
        <p:spPr>
          <a:xfrm rot="10800000">
            <a:off x="2709984" y="4146311"/>
            <a:ext cx="1466019" cy="1744173"/>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カギ線コネクタ 38">
            <a:extLst>
              <a:ext uri="{FF2B5EF4-FFF2-40B4-BE49-F238E27FC236}">
                <a16:creationId xmlns:a16="http://schemas.microsoft.com/office/drawing/2014/main" id="{2C26D806-54D2-3579-FFD4-317CBDA115EF}"/>
              </a:ext>
            </a:extLst>
          </p:cNvPr>
          <p:cNvCxnSpPr>
            <a:cxnSpLocks/>
            <a:stCxn id="26" idx="3"/>
          </p:cNvCxnSpPr>
          <p:nvPr/>
        </p:nvCxnSpPr>
        <p:spPr>
          <a:xfrm flipV="1">
            <a:off x="6469977" y="4172642"/>
            <a:ext cx="1112095" cy="171784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8A20DA30-77A1-F96A-90A7-53B64E3A19C6}"/>
              </a:ext>
            </a:extLst>
          </p:cNvPr>
          <p:cNvCxnSpPr/>
          <p:nvPr/>
        </p:nvCxnSpPr>
        <p:spPr>
          <a:xfrm flipV="1">
            <a:off x="5646219" y="5514460"/>
            <a:ext cx="0" cy="2520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テキスト ボックス 53">
            <a:extLst>
              <a:ext uri="{FF2B5EF4-FFF2-40B4-BE49-F238E27FC236}">
                <a16:creationId xmlns:a16="http://schemas.microsoft.com/office/drawing/2014/main" id="{447C3F6F-C384-51CD-1EAA-881CBE88A5C1}"/>
              </a:ext>
            </a:extLst>
          </p:cNvPr>
          <p:cNvSpPr txBox="1"/>
          <p:nvPr/>
        </p:nvSpPr>
        <p:spPr>
          <a:xfrm>
            <a:off x="296851" y="6065724"/>
            <a:ext cx="8307597" cy="468911"/>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mn-cs"/>
              </a:rPr>
              <a:t>※ </a:t>
            </a:r>
            <a:r>
              <a:rPr kumimoji="1" lang="ja-JP" altLang="ja-JP"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障害児相談支援では「</a:t>
            </a:r>
            <a:r>
              <a:rPr kumimoji="1" lang="ja-JP" altLang="ja-JP" sz="1050" b="0" i="0" u="sng"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障害児の意見が尊重され、その最善の利益が優先して考慮される体制を確保</a:t>
            </a:r>
            <a:r>
              <a:rPr kumimoji="1" lang="ja-JP" altLang="ja-JP"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した上で、サービス担当者会議……の開催等により」</a:t>
            </a:r>
            <a:r>
              <a:rPr kumimoji="1" lang="ja-JP" altLang="en-US"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a:t>
            </a:r>
            <a:r>
              <a:rPr kumimoji="1" lang="ja-JP" altLang="ja-JP"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指定基準（第15条第2項第10号）</a:t>
            </a:r>
            <a:r>
              <a:rPr kumimoji="1" lang="ja-JP" altLang="en-US"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a:t>
            </a:r>
            <a:r>
              <a:rPr kumimoji="1" lang="ja-JP" altLang="ja-JP"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と規定されています</a:t>
            </a:r>
            <a:r>
              <a:rPr kumimoji="1" lang="ja-JP" altLang="en-US" sz="105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rPr>
              <a:t>。</a:t>
            </a:r>
            <a:endParaRPr kumimoji="1" lang="ja-JP" altLang="en-US" sz="1400" b="0" i="0" u="none" strike="noStrike" kern="1200" cap="none" spc="0" normalizeH="0" baseline="0" noProof="0">
              <a:ln>
                <a:noFill/>
              </a:ln>
              <a:solidFill>
                <a:prstClr val="black"/>
              </a:solidFill>
              <a:effectLst/>
              <a:uLnTx/>
              <a:uFillTx/>
              <a:latin typeface="Yu Gothic Medium" panose="020B0400000000000000" pitchFamily="34" charset="-128"/>
              <a:ea typeface="Yu Gothic Medium" panose="020B0400000000000000" pitchFamily="34" charset="-128"/>
              <a:cs typeface="+mn-cs"/>
            </a:endParaRPr>
          </a:p>
        </p:txBody>
      </p:sp>
      <p:sp>
        <p:nvSpPr>
          <p:cNvPr id="2" name="テキスト ボックス 1">
            <a:extLst>
              <a:ext uri="{FF2B5EF4-FFF2-40B4-BE49-F238E27FC236}">
                <a16:creationId xmlns:a16="http://schemas.microsoft.com/office/drawing/2014/main" id="{D73126E4-715D-E760-DBD7-6667C26C3A8C}"/>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
        <p:nvSpPr>
          <p:cNvPr id="27" name="角丸四角形 26">
            <a:extLst>
              <a:ext uri="{FF2B5EF4-FFF2-40B4-BE49-F238E27FC236}">
                <a16:creationId xmlns:a16="http://schemas.microsoft.com/office/drawing/2014/main" id="{55B7F8FD-3B13-2183-2259-0C502250B0B5}"/>
              </a:ext>
            </a:extLst>
          </p:cNvPr>
          <p:cNvSpPr/>
          <p:nvPr/>
        </p:nvSpPr>
        <p:spPr>
          <a:xfrm>
            <a:off x="2344611" y="1717880"/>
            <a:ext cx="720081" cy="2592288"/>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29" name="角丸四角形 28">
            <a:extLst>
              <a:ext uri="{FF2B5EF4-FFF2-40B4-BE49-F238E27FC236}">
                <a16:creationId xmlns:a16="http://schemas.microsoft.com/office/drawing/2014/main" id="{AE371931-304E-FBFD-793B-802786B32EFE}"/>
              </a:ext>
            </a:extLst>
          </p:cNvPr>
          <p:cNvSpPr/>
          <p:nvPr/>
        </p:nvSpPr>
        <p:spPr>
          <a:xfrm>
            <a:off x="5273749" y="3071779"/>
            <a:ext cx="720081" cy="2592288"/>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31" name="角丸四角形 30">
            <a:extLst>
              <a:ext uri="{FF2B5EF4-FFF2-40B4-BE49-F238E27FC236}">
                <a16:creationId xmlns:a16="http://schemas.microsoft.com/office/drawing/2014/main" id="{6E8E22E9-662F-8AA1-F59C-4102F133AE70}"/>
              </a:ext>
            </a:extLst>
          </p:cNvPr>
          <p:cNvSpPr/>
          <p:nvPr/>
        </p:nvSpPr>
        <p:spPr>
          <a:xfrm>
            <a:off x="7193135" y="1698426"/>
            <a:ext cx="720081" cy="2592288"/>
          </a:xfrm>
          <a:prstGeom prst="round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Tree>
    <p:extLst>
      <p:ext uri="{BB962C8B-B14F-4D97-AF65-F5344CB8AC3E}">
        <p14:creationId xmlns:p14="http://schemas.microsoft.com/office/powerpoint/2010/main" val="110748237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BF86A-32B7-E787-FADF-F8EBF0448681}"/>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6478A2C7-BF22-21F7-0A22-63F9B219D056}"/>
              </a:ext>
            </a:extLst>
          </p:cNvPr>
          <p:cNvSpPr>
            <a:spLocks noGrp="1"/>
          </p:cNvSpPr>
          <p:nvPr>
            <p:ph type="title"/>
          </p:nvPr>
        </p:nvSpPr>
        <p:spPr/>
        <p:txBody>
          <a:bodyPr>
            <a:noAutofit/>
          </a:bodyPr>
          <a:lstStyle/>
          <a:p>
            <a:r>
              <a:rPr lang="ja-JP" altLang="en-US" sz="1800">
                <a:solidFill>
                  <a:schemeClr val="tx1"/>
                </a:solidFill>
              </a:rPr>
              <a:t>支援会議（サービス担当者会議・個別支援会議等）を行う主なタイミング　</a:t>
            </a:r>
            <a:endParaRPr lang="ja-JP" altLang="en-US">
              <a:solidFill>
                <a:schemeClr val="tx1"/>
              </a:solidFill>
            </a:endParaRPr>
          </a:p>
        </p:txBody>
      </p:sp>
      <p:sp>
        <p:nvSpPr>
          <p:cNvPr id="5" name="テキスト ボックス 4">
            <a:extLst>
              <a:ext uri="{FF2B5EF4-FFF2-40B4-BE49-F238E27FC236}">
                <a16:creationId xmlns:a16="http://schemas.microsoft.com/office/drawing/2014/main" id="{642DC43C-0985-349F-AE57-157C200158DE}"/>
              </a:ext>
            </a:extLst>
          </p:cNvPr>
          <p:cNvSpPr txBox="1"/>
          <p:nvPr/>
        </p:nvSpPr>
        <p:spPr>
          <a:xfrm>
            <a:off x="539552" y="1269314"/>
            <a:ext cx="8152420" cy="3171830"/>
          </a:xfrm>
          <a:prstGeom prst="rect">
            <a:avLst/>
          </a:prstGeom>
          <a:noFill/>
        </p:spPr>
        <p:txBody>
          <a:bodyPr wrap="square">
            <a:spAutoFit/>
          </a:bodyPr>
          <a:lstStyle/>
          <a:p>
            <a:pPr marL="342900" lvl="0" indent="-342900">
              <a:lnSpc>
                <a:spcPct val="170000"/>
              </a:lnSpc>
              <a:buClr>
                <a:schemeClr val="accent5"/>
              </a:buClr>
              <a:buFont typeface="Wingdings" pitchFamily="2" charset="2"/>
              <a:buChar char="n"/>
            </a:pPr>
            <a:r>
              <a:rPr lang="ja-JP" altLang="ja-JP" sz="2000">
                <a:latin typeface="Yu Gothic Medium" panose="020B0400000000000000" pitchFamily="34" charset="-128"/>
                <a:ea typeface="Yu Gothic Medium" panose="020B0400000000000000" pitchFamily="34" charset="-128"/>
              </a:rPr>
              <a:t>障害児支援利用計画のモニタリングを行うとき</a:t>
            </a:r>
          </a:p>
          <a:p>
            <a:pPr marL="342900" lvl="0" indent="-342900">
              <a:lnSpc>
                <a:spcPct val="170000"/>
              </a:lnSpc>
              <a:buClr>
                <a:schemeClr val="accent5"/>
              </a:buClr>
              <a:buFont typeface="Wingdings" pitchFamily="2" charset="2"/>
              <a:buChar char="n"/>
            </a:pPr>
            <a:r>
              <a:rPr lang="ja-JP" altLang="ja-JP" sz="2000">
                <a:latin typeface="Yu Gothic Medium" panose="020B0400000000000000" pitchFamily="34" charset="-128"/>
                <a:ea typeface="Yu Gothic Medium" panose="020B0400000000000000" pitchFamily="34" charset="-128"/>
              </a:rPr>
              <a:t>個別支援計画の評価・見直しを行うとき</a:t>
            </a:r>
          </a:p>
          <a:p>
            <a:pPr marL="342900" lvl="0" indent="-342900">
              <a:lnSpc>
                <a:spcPct val="170000"/>
              </a:lnSpc>
              <a:buClr>
                <a:schemeClr val="accent5"/>
              </a:buClr>
              <a:buFont typeface="Wingdings" pitchFamily="2" charset="2"/>
              <a:buChar char="n"/>
            </a:pPr>
            <a:r>
              <a:rPr lang="ja-JP" altLang="ja-JP" sz="2000">
                <a:latin typeface="Yu Gothic Medium" panose="020B0400000000000000" pitchFamily="34" charset="-128"/>
                <a:ea typeface="Yu Gothic Medium" panose="020B0400000000000000" pitchFamily="34" charset="-128"/>
              </a:rPr>
              <a:t>子どもや家族の状況、意向、支援ニーズに変化があったとき</a:t>
            </a:r>
          </a:p>
          <a:p>
            <a:pPr marL="342900" lvl="0" indent="-342900">
              <a:lnSpc>
                <a:spcPct val="170000"/>
              </a:lnSpc>
              <a:buClr>
                <a:schemeClr val="accent5"/>
              </a:buClr>
              <a:buFont typeface="Wingdings" pitchFamily="2" charset="2"/>
              <a:buChar char="n"/>
            </a:pPr>
            <a:r>
              <a:rPr lang="ja-JP" altLang="ja-JP" sz="2000">
                <a:latin typeface="Yu Gothic Medium" panose="020B0400000000000000" pitchFamily="34" charset="-128"/>
                <a:ea typeface="Yu Gothic Medium" panose="020B0400000000000000" pitchFamily="34" charset="-128"/>
              </a:rPr>
              <a:t>就学・進学・卒業などの移行期を迎えるとき</a:t>
            </a:r>
          </a:p>
          <a:p>
            <a:pPr marL="342900" lvl="0" indent="-342900">
              <a:lnSpc>
                <a:spcPct val="170000"/>
              </a:lnSpc>
              <a:buClr>
                <a:schemeClr val="accent5"/>
              </a:buClr>
              <a:buFont typeface="Wingdings" pitchFamily="2" charset="2"/>
              <a:buChar char="n"/>
            </a:pPr>
            <a:r>
              <a:rPr lang="ja-JP" altLang="ja-JP" sz="2000">
                <a:latin typeface="Yu Gothic Medium" panose="020B0400000000000000" pitchFamily="34" charset="-128"/>
                <a:ea typeface="Yu Gothic Medium" panose="020B0400000000000000" pitchFamily="34" charset="-128"/>
              </a:rPr>
              <a:t>支援目標や関係機関の役割を見直す必要が生じたとき</a:t>
            </a:r>
          </a:p>
          <a:p>
            <a:pPr marL="342900" lvl="0" indent="-342900">
              <a:lnSpc>
                <a:spcPct val="170000"/>
              </a:lnSpc>
              <a:buClr>
                <a:schemeClr val="accent5"/>
              </a:buClr>
              <a:buFont typeface="Wingdings" pitchFamily="2" charset="2"/>
              <a:buChar char="n"/>
            </a:pPr>
            <a:r>
              <a:rPr lang="ja-JP" altLang="ja-JP" sz="2000">
                <a:latin typeface="Yu Gothic Medium" panose="020B0400000000000000" pitchFamily="34" charset="-128"/>
                <a:ea typeface="Yu Gothic Medium" panose="020B0400000000000000" pitchFamily="34" charset="-128"/>
              </a:rPr>
              <a:t>関係者間で新たな情報や課題を共有する必要が生じたとき</a:t>
            </a:r>
          </a:p>
        </p:txBody>
      </p:sp>
      <p:sp>
        <p:nvSpPr>
          <p:cNvPr id="4" name="テキスト ボックス 3">
            <a:extLst>
              <a:ext uri="{FF2B5EF4-FFF2-40B4-BE49-F238E27FC236}">
                <a16:creationId xmlns:a16="http://schemas.microsoft.com/office/drawing/2014/main" id="{55A70F28-D6EE-2643-7477-F93867EB601B}"/>
              </a:ext>
            </a:extLst>
          </p:cNvPr>
          <p:cNvSpPr txBox="1"/>
          <p:nvPr/>
        </p:nvSpPr>
        <p:spPr>
          <a:xfrm>
            <a:off x="539552" y="4839872"/>
            <a:ext cx="8063202" cy="965392"/>
          </a:xfrm>
          <a:prstGeom prst="rect">
            <a:avLst/>
          </a:prstGeom>
          <a:noFill/>
        </p:spPr>
        <p:txBody>
          <a:bodyPr wrap="square">
            <a:spAutoFit/>
          </a:bodyPr>
          <a:lstStyle/>
          <a:p>
            <a:pPr>
              <a:lnSpc>
                <a:spcPct val="150000"/>
              </a:lnSpc>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定期的な評価に加え、子どもの成長や生活の変化を捉え、必要な時機に支援を見直すことが大切です。</a:t>
            </a:r>
            <a:endParaRPr lang="ja-JP" altLang="en-US" sz="2000" b="1">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2" name="直線コネクタ 1">
            <a:extLst>
              <a:ext uri="{FF2B5EF4-FFF2-40B4-BE49-F238E27FC236}">
                <a16:creationId xmlns:a16="http://schemas.microsoft.com/office/drawing/2014/main" id="{C27B688F-CEDD-F33D-B4FA-8D5AB964356E}"/>
              </a:ext>
            </a:extLst>
          </p:cNvPr>
          <p:cNvSpPr/>
          <p:nvPr/>
        </p:nvSpPr>
        <p:spPr>
          <a:xfrm>
            <a:off x="618173" y="4720775"/>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6" name="テキスト ボックス 5">
            <a:extLst>
              <a:ext uri="{FF2B5EF4-FFF2-40B4-BE49-F238E27FC236}">
                <a16:creationId xmlns:a16="http://schemas.microsoft.com/office/drawing/2014/main" id="{819E1D33-DBDE-79CF-4E36-45874732CB36}"/>
              </a:ext>
            </a:extLst>
          </p:cNvPr>
          <p:cNvSpPr txBox="1"/>
          <p:nvPr/>
        </p:nvSpPr>
        <p:spPr>
          <a:xfrm>
            <a:off x="515245" y="899982"/>
            <a:ext cx="4253087" cy="369332"/>
          </a:xfrm>
          <a:prstGeom prst="rect">
            <a:avLst/>
          </a:prstGeom>
          <a:noFill/>
        </p:spPr>
        <p:txBody>
          <a:bodyPr wrap="none" rtlCol="0">
            <a:spAutoFit/>
          </a:bodyPr>
          <a:lstStyle/>
          <a:p>
            <a:r>
              <a:rPr kumimoji="1" lang="en-US" altLang="ja-JP" b="1" dirty="0">
                <a:solidFill>
                  <a:schemeClr val="accent5">
                    <a:lumMod val="75000"/>
                  </a:schemeClr>
                </a:solidFill>
                <a:latin typeface="Yu Gothic Medium" panose="020B0400000000000000" pitchFamily="34" charset="-128"/>
                <a:ea typeface="Yu Gothic Medium" panose="020B0400000000000000" pitchFamily="34" charset="-128"/>
              </a:rPr>
              <a:t>〜</a:t>
            </a:r>
            <a:r>
              <a:rPr kumimoji="1" lang="ja-JP" altLang="en-US" b="1">
                <a:solidFill>
                  <a:schemeClr val="accent5">
                    <a:lumMod val="75000"/>
                  </a:schemeClr>
                </a:solidFill>
                <a:latin typeface="Yu Gothic Medium" panose="020B0400000000000000" pitchFamily="34" charset="-128"/>
                <a:ea typeface="Yu Gothic Medium" panose="020B0400000000000000" pitchFamily="34" charset="-128"/>
              </a:rPr>
              <a:t>モニタリング・変化・移行への対応</a:t>
            </a:r>
            <a:r>
              <a:rPr kumimoji="1" lang="en-US" altLang="ja-JP" b="1" dirty="0">
                <a:solidFill>
                  <a:schemeClr val="accent5">
                    <a:lumMod val="75000"/>
                  </a:schemeClr>
                </a:solidFill>
                <a:latin typeface="Yu Gothic Medium" panose="020B0400000000000000" pitchFamily="34" charset="-128"/>
                <a:ea typeface="Yu Gothic Medium" panose="020B0400000000000000" pitchFamily="34" charset="-128"/>
              </a:rPr>
              <a:t>〜</a:t>
            </a:r>
            <a:endParaRPr kumimoji="1" lang="ja-JP" altLang="en-US" b="1">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57005518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7FCB6-0661-F3FB-213E-7947A775FC37}"/>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899E74D9-1726-2693-F74A-D2F14AF548E6}"/>
              </a:ext>
            </a:extLst>
          </p:cNvPr>
          <p:cNvSpPr>
            <a:spLocks noGrp="1"/>
          </p:cNvSpPr>
          <p:nvPr>
            <p:ph type="title"/>
          </p:nvPr>
        </p:nvSpPr>
        <p:spPr/>
        <p:txBody>
          <a:bodyPr>
            <a:noAutofit/>
          </a:bodyPr>
          <a:lstStyle/>
          <a:p>
            <a:r>
              <a:rPr lang="ja-JP" altLang="en-US" sz="1800">
                <a:solidFill>
                  <a:schemeClr val="tx1"/>
                </a:solidFill>
              </a:rPr>
              <a:t>児童期の相談支援におけるソーシャルワークの視点</a:t>
            </a:r>
            <a:endParaRPr lang="ja-JP" altLang="en-US">
              <a:solidFill>
                <a:schemeClr val="tx1"/>
              </a:solidFill>
            </a:endParaRPr>
          </a:p>
        </p:txBody>
      </p:sp>
      <p:sp>
        <p:nvSpPr>
          <p:cNvPr id="5" name="テキスト ボックス 4">
            <a:extLst>
              <a:ext uri="{FF2B5EF4-FFF2-40B4-BE49-F238E27FC236}">
                <a16:creationId xmlns:a16="http://schemas.microsoft.com/office/drawing/2014/main" id="{C0EE999D-4BA9-9C6C-5894-309FC3C0870B}"/>
              </a:ext>
            </a:extLst>
          </p:cNvPr>
          <p:cNvSpPr txBox="1"/>
          <p:nvPr/>
        </p:nvSpPr>
        <p:spPr>
          <a:xfrm>
            <a:off x="534380" y="836712"/>
            <a:ext cx="8152420" cy="4119461"/>
          </a:xfrm>
          <a:prstGeom prst="rect">
            <a:avLst/>
          </a:prstGeom>
          <a:noFill/>
        </p:spPr>
        <p:txBody>
          <a:bodyPr wrap="square">
            <a:spAutoFit/>
          </a:bodyPr>
          <a:lstStyle/>
          <a:p>
            <a:pPr marL="342900" lvl="0" indent="-342900">
              <a:lnSpc>
                <a:spcPct val="150000"/>
              </a:lnSpc>
              <a:buClr>
                <a:schemeClr val="accent5"/>
              </a:buClr>
              <a:buFont typeface="Wingdings" pitchFamily="2" charset="2"/>
              <a:buChar char="n"/>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子どもと家族の生活全体を捉える</a:t>
            </a:r>
            <a:br>
              <a:rPr lang="ja-JP" altLang="ja-JP" sz="2000">
                <a:latin typeface="Yu Gothic Medium" panose="020B0400000000000000" pitchFamily="34" charset="-128"/>
                <a:ea typeface="Yu Gothic Medium" panose="020B0400000000000000" pitchFamily="34" charset="-128"/>
              </a:rPr>
            </a:br>
            <a:r>
              <a:rPr lang="ja-JP" altLang="ja-JP" sz="1600">
                <a:latin typeface="Yu Gothic Medium" panose="020B0400000000000000" pitchFamily="34" charset="-128"/>
                <a:ea typeface="Yu Gothic Medium" panose="020B0400000000000000" pitchFamily="34" charset="-128"/>
              </a:rPr>
              <a:t>本人の思い・強みと、家庭、園・学校、地域での生活や環境との関係を把握する。</a:t>
            </a:r>
          </a:p>
          <a:p>
            <a:pPr marL="342900" lvl="0" indent="-342900">
              <a:lnSpc>
                <a:spcPct val="150000"/>
              </a:lnSpc>
              <a:buClr>
                <a:schemeClr val="accent5"/>
              </a:buClr>
              <a:buFont typeface="Wingdings" pitchFamily="2" charset="2"/>
              <a:buChar char="n"/>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地域で安心して育ち、参加できる環境をつくる</a:t>
            </a:r>
            <a:br>
              <a:rPr lang="ja-JP" altLang="ja-JP" sz="2000">
                <a:latin typeface="Yu Gothic Medium" panose="020B0400000000000000" pitchFamily="34" charset="-128"/>
                <a:ea typeface="Yu Gothic Medium" panose="020B0400000000000000" pitchFamily="34" charset="-128"/>
              </a:rPr>
            </a:br>
            <a:r>
              <a:rPr lang="ja-JP" altLang="ja-JP" sz="1600">
                <a:latin typeface="Yu Gothic Medium" panose="020B0400000000000000" pitchFamily="34" charset="-128"/>
                <a:ea typeface="Yu Gothic Medium" panose="020B0400000000000000" pitchFamily="34" charset="-128"/>
              </a:rPr>
              <a:t>障害の有無にかかわらず、遊び・学び・交流に参加できるよう、地域の理解と環境を整える。</a:t>
            </a:r>
          </a:p>
          <a:p>
            <a:pPr marL="342900" lvl="0" indent="-342900">
              <a:lnSpc>
                <a:spcPct val="150000"/>
              </a:lnSpc>
              <a:buClr>
                <a:schemeClr val="accent5"/>
              </a:buClr>
              <a:buFont typeface="Wingdings" pitchFamily="2" charset="2"/>
              <a:buChar char="n"/>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子ども・家族と地域の支援をつなぐ</a:t>
            </a:r>
            <a:br>
              <a:rPr lang="ja-JP" altLang="ja-JP" sz="2000">
                <a:latin typeface="Yu Gothic Medium" panose="020B0400000000000000" pitchFamily="34" charset="-128"/>
                <a:ea typeface="Yu Gothic Medium" panose="020B0400000000000000" pitchFamily="34" charset="-128"/>
              </a:rPr>
            </a:br>
            <a:r>
              <a:rPr lang="ja-JP" altLang="ja-JP" sz="1600">
                <a:latin typeface="Yu Gothic Medium" panose="020B0400000000000000" pitchFamily="34" charset="-128"/>
                <a:ea typeface="Yu Gothic Medium" panose="020B0400000000000000" pitchFamily="34" charset="-128"/>
              </a:rPr>
              <a:t>保健・医療・教育・福祉等をつなぎ、不足する支援は地域の課題として共有する。</a:t>
            </a:r>
          </a:p>
          <a:p>
            <a:pPr marL="342900" lvl="0" indent="-342900">
              <a:lnSpc>
                <a:spcPct val="150000"/>
              </a:lnSpc>
              <a:buClr>
                <a:schemeClr val="accent5"/>
              </a:buClr>
              <a:buFont typeface="Wingdings" pitchFamily="2" charset="2"/>
              <a:buChar char="n"/>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相談支援専門員と児童発達支援管理責任者が協働する</a:t>
            </a:r>
            <a:b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br>
            <a:r>
              <a:rPr lang="ja-JP" altLang="ja-JP" sz="1600">
                <a:latin typeface="Yu Gothic Medium" panose="020B0400000000000000" pitchFamily="34" charset="-128"/>
                <a:ea typeface="Yu Gothic Medium" panose="020B0400000000000000" pitchFamily="34" charset="-128"/>
              </a:rPr>
              <a:t>障害児支援利用計画と各事業所の個別支援計画の方向性を共有し、地域での生活と参加を支える。</a:t>
            </a:r>
            <a:endParaRPr lang="ja-JP" altLang="ja-JP" sz="2000">
              <a:latin typeface="Yu Gothic Medium" panose="020B0400000000000000" pitchFamily="34" charset="-128"/>
              <a:ea typeface="Yu Gothic Medium" panose="020B0400000000000000" pitchFamily="34" charset="-128"/>
            </a:endParaRPr>
          </a:p>
        </p:txBody>
      </p:sp>
      <p:sp>
        <p:nvSpPr>
          <p:cNvPr id="4" name="テキスト ボックス 3">
            <a:extLst>
              <a:ext uri="{FF2B5EF4-FFF2-40B4-BE49-F238E27FC236}">
                <a16:creationId xmlns:a16="http://schemas.microsoft.com/office/drawing/2014/main" id="{6AA2E6A7-7A98-F8B7-D238-F943E4D0CE1A}"/>
              </a:ext>
            </a:extLst>
          </p:cNvPr>
          <p:cNvSpPr txBox="1"/>
          <p:nvPr/>
        </p:nvSpPr>
        <p:spPr>
          <a:xfrm>
            <a:off x="539552" y="5229200"/>
            <a:ext cx="8063202" cy="965392"/>
          </a:xfrm>
          <a:prstGeom prst="rect">
            <a:avLst/>
          </a:prstGeom>
          <a:noFill/>
        </p:spPr>
        <p:txBody>
          <a:bodyPr wrap="square">
            <a:spAutoFit/>
          </a:bodyPr>
          <a:lstStyle/>
          <a:p>
            <a:pPr>
              <a:lnSpc>
                <a:spcPct val="150000"/>
              </a:lnSpc>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子どもを地域の一員、権利の主体として捉え、本人・家族とともに、その子らしい暮らしと参加を支える。</a:t>
            </a:r>
            <a:endParaRPr lang="ja-JP" altLang="en-US" sz="2000" b="1">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2" name="直線コネクタ 1">
            <a:extLst>
              <a:ext uri="{FF2B5EF4-FFF2-40B4-BE49-F238E27FC236}">
                <a16:creationId xmlns:a16="http://schemas.microsoft.com/office/drawing/2014/main" id="{E8D95E65-D7E7-3983-8544-2449792F70A7}"/>
              </a:ext>
            </a:extLst>
          </p:cNvPr>
          <p:cNvSpPr/>
          <p:nvPr/>
        </p:nvSpPr>
        <p:spPr>
          <a:xfrm>
            <a:off x="618173" y="5157192"/>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Tree>
    <p:extLst>
      <p:ext uri="{BB962C8B-B14F-4D97-AF65-F5344CB8AC3E}">
        <p14:creationId xmlns:p14="http://schemas.microsoft.com/office/powerpoint/2010/main" val="178624612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2">
            <a:extLst>
              <a:ext uri="{FF2B5EF4-FFF2-40B4-BE49-F238E27FC236}">
                <a16:creationId xmlns:a16="http://schemas.microsoft.com/office/drawing/2014/main" id="{89E0E0F5-86C5-B5C3-3F74-F3317C353D31}"/>
              </a:ext>
            </a:extLst>
          </p:cNvPr>
          <p:cNvSpPr>
            <a:spLocks noGrp="1"/>
          </p:cNvSpPr>
          <p:nvPr>
            <p:ph type="title"/>
          </p:nvPr>
        </p:nvSpPr>
        <p:spPr/>
        <p:txBody>
          <a:bodyPr>
            <a:noAutofit/>
          </a:bodyPr>
          <a:lstStyle/>
          <a:p>
            <a:r>
              <a:rPr lang="ja-JP" altLang="ja-JP" sz="1800">
                <a:solidFill>
                  <a:schemeClr val="tx1"/>
                </a:solidFill>
              </a:rPr>
              <a:t>支援会議を通じた</a:t>
            </a:r>
            <a:r>
              <a:rPr lang="ja-JP" altLang="en-US" sz="1800">
                <a:solidFill>
                  <a:schemeClr val="tx1"/>
                </a:solidFill>
              </a:rPr>
              <a:t>協働と計画の連動</a:t>
            </a:r>
            <a:endParaRPr lang="ja-JP" altLang="en-US">
              <a:solidFill>
                <a:schemeClr val="tx1"/>
              </a:solidFill>
            </a:endParaRPr>
          </a:p>
        </p:txBody>
      </p:sp>
      <p:pic>
        <p:nvPicPr>
          <p:cNvPr id="12" name="図 11">
            <a:extLst>
              <a:ext uri="{FF2B5EF4-FFF2-40B4-BE49-F238E27FC236}">
                <a16:creationId xmlns:a16="http://schemas.microsoft.com/office/drawing/2014/main" id="{A2D7D111-A2D3-4190-8658-C3C8B1C18560}"/>
              </a:ext>
            </a:extLst>
          </p:cNvPr>
          <p:cNvPicPr>
            <a:picLocks noChangeAspect="1"/>
          </p:cNvPicPr>
          <p:nvPr/>
        </p:nvPicPr>
        <p:blipFill>
          <a:blip r:embed="rId2"/>
          <a:srcRect l="25108" t="3538" r="15306" b="3538"/>
          <a:stretch>
            <a:fillRect/>
          </a:stretch>
        </p:blipFill>
        <p:spPr>
          <a:xfrm rot="5400000">
            <a:off x="2447764" y="-1580525"/>
            <a:ext cx="4248472" cy="9082946"/>
          </a:xfrm>
          <a:prstGeom prst="rect">
            <a:avLst/>
          </a:prstGeom>
        </p:spPr>
      </p:pic>
      <p:sp>
        <p:nvSpPr>
          <p:cNvPr id="16" name="角丸四角形 15">
            <a:extLst>
              <a:ext uri="{FF2B5EF4-FFF2-40B4-BE49-F238E27FC236}">
                <a16:creationId xmlns:a16="http://schemas.microsoft.com/office/drawing/2014/main" id="{8D09C3A0-B7A3-58ED-68D3-2C557D040E3A}"/>
              </a:ext>
            </a:extLst>
          </p:cNvPr>
          <p:cNvSpPr/>
          <p:nvPr/>
        </p:nvSpPr>
        <p:spPr>
          <a:xfrm>
            <a:off x="179512" y="5337217"/>
            <a:ext cx="8784976" cy="851231"/>
          </a:xfrm>
          <a:prstGeom prst="roundRect">
            <a:avLst>
              <a:gd name="adj" fmla="val 1233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ja-JP" altLang="en-US" b="1">
                <a:solidFill>
                  <a:schemeClr val="bg1"/>
                </a:solidFill>
                <a:latin typeface="Yu Gothic Medium" panose="020B0400000000000000" pitchFamily="34" charset="-128"/>
                <a:ea typeface="Yu Gothic Medium" panose="020B0400000000000000" pitchFamily="34" charset="-128"/>
              </a:rPr>
              <a:t>支援会議を通じて、</a:t>
            </a:r>
            <a:r>
              <a:rPr lang="ja-JP" altLang="ja-JP" b="1">
                <a:solidFill>
                  <a:schemeClr val="bg1"/>
                </a:solidFill>
                <a:latin typeface="Yu Gothic Medium" panose="020B0400000000000000" pitchFamily="34" charset="-128"/>
                <a:ea typeface="Yu Gothic Medium" panose="020B0400000000000000" pitchFamily="34" charset="-128"/>
              </a:rPr>
              <a:t>子ども・家族を中心に、両職種が見立てと情報を共有し、</a:t>
            </a:r>
            <a:endParaRPr lang="en-US" altLang="ja-JP" b="1" dirty="0">
              <a:solidFill>
                <a:schemeClr val="bg1"/>
              </a:solidFill>
              <a:latin typeface="Yu Gothic Medium" panose="020B0400000000000000" pitchFamily="34" charset="-128"/>
              <a:ea typeface="Yu Gothic Medium" panose="020B0400000000000000" pitchFamily="34" charset="-128"/>
            </a:endParaRPr>
          </a:p>
          <a:p>
            <a:pPr algn="ctr">
              <a:lnSpc>
                <a:spcPct val="130000"/>
              </a:lnSpc>
            </a:pPr>
            <a:r>
              <a:rPr lang="ja-JP" altLang="ja-JP" b="1">
                <a:solidFill>
                  <a:schemeClr val="bg1"/>
                </a:solidFill>
                <a:latin typeface="Yu Gothic Medium" panose="020B0400000000000000" pitchFamily="34" charset="-128"/>
                <a:ea typeface="Yu Gothic Medium" panose="020B0400000000000000" pitchFamily="34" charset="-128"/>
              </a:rPr>
              <a:t>二つの計画を連動させながら支援を更新し続けます。</a:t>
            </a:r>
            <a:endParaRPr lang="ja-JP" altLang="en-US" b="1">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83493419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F3EC59C-7499-5DB5-6588-18918A699FEF}"/>
              </a:ext>
            </a:extLst>
          </p:cNvPr>
          <p:cNvSpPr>
            <a:spLocks noGrp="1"/>
          </p:cNvSpPr>
          <p:nvPr>
            <p:ph type="title"/>
          </p:nvPr>
        </p:nvSpPr>
        <p:spPr/>
        <p:txBody>
          <a:bodyPr>
            <a:normAutofit/>
          </a:bodyPr>
          <a:lstStyle/>
          <a:p>
            <a:r>
              <a:rPr lang="ja-JP" altLang="en-US">
                <a:solidFill>
                  <a:schemeClr val="tx1"/>
                </a:solidFill>
              </a:rPr>
              <a:t>まとめ　</a:t>
            </a:r>
            <a:r>
              <a:rPr lang="en-US" altLang="ja-JP" sz="1600" dirty="0">
                <a:solidFill>
                  <a:schemeClr val="tx1"/>
                </a:solidFill>
              </a:rPr>
              <a:t>〜</a:t>
            </a:r>
            <a:r>
              <a:rPr lang="ja-JP" altLang="en-US" sz="1600">
                <a:solidFill>
                  <a:schemeClr val="tx1"/>
                </a:solidFill>
              </a:rPr>
              <a:t>児童期における相談支援の初期的な対応で大切にしたいこと</a:t>
            </a:r>
            <a:r>
              <a:rPr lang="en-US" altLang="ja-JP" sz="1600" dirty="0">
                <a:solidFill>
                  <a:schemeClr val="tx1"/>
                </a:solidFill>
              </a:rPr>
              <a:t>〜</a:t>
            </a:r>
            <a:endParaRPr lang="ja-JP" altLang="en-US" sz="2400">
              <a:solidFill>
                <a:schemeClr val="tx1"/>
              </a:solidFill>
            </a:endParaRPr>
          </a:p>
        </p:txBody>
      </p:sp>
      <p:sp>
        <p:nvSpPr>
          <p:cNvPr id="5" name="テキスト ボックス 4">
            <a:extLst>
              <a:ext uri="{FF2B5EF4-FFF2-40B4-BE49-F238E27FC236}">
                <a16:creationId xmlns:a16="http://schemas.microsoft.com/office/drawing/2014/main" id="{141225FE-D2B8-5803-364E-C7A614C2CCDE}"/>
              </a:ext>
            </a:extLst>
          </p:cNvPr>
          <p:cNvSpPr txBox="1"/>
          <p:nvPr/>
        </p:nvSpPr>
        <p:spPr>
          <a:xfrm>
            <a:off x="534380" y="836712"/>
            <a:ext cx="8152420" cy="3657796"/>
          </a:xfrm>
          <a:prstGeom prst="rect">
            <a:avLst/>
          </a:prstGeom>
          <a:noFill/>
        </p:spPr>
        <p:txBody>
          <a:bodyPr wrap="square">
            <a:spAutoFit/>
          </a:bodyPr>
          <a:lstStyle/>
          <a:p>
            <a:pPr marL="342900" indent="-342900">
              <a:lnSpc>
                <a:spcPct val="150000"/>
              </a:lnSpc>
              <a:buClr>
                <a:schemeClr val="accent5"/>
              </a:buClr>
              <a:buFont typeface="Wingdings" pitchFamily="2" charset="2"/>
              <a:buChar char="n"/>
            </a:pPr>
            <a:r>
              <a:rPr lang="ja-JP" altLang="ja-JP" sz="2400" b="1">
                <a:solidFill>
                  <a:schemeClr val="accent5">
                    <a:lumMod val="75000"/>
                  </a:schemeClr>
                </a:solidFill>
                <a:latin typeface="Yu Gothic Medium" panose="020B0400000000000000" pitchFamily="34" charset="-128"/>
                <a:ea typeface="Yu Gothic Medium" panose="020B0400000000000000" pitchFamily="34" charset="-128"/>
              </a:rPr>
              <a:t>子ども・家族とともに支援の出発点をつくる</a:t>
            </a:r>
          </a:p>
          <a:p>
            <a:pPr>
              <a:lnSpc>
                <a:spcPct val="150000"/>
              </a:lnSpc>
              <a:buClr>
                <a:schemeClr val="accent5"/>
              </a:buClr>
            </a:pPr>
            <a:r>
              <a:rPr lang="ja-JP" altLang="ja-JP" sz="1600">
                <a:latin typeface="Yu Gothic Medium" panose="020B0400000000000000" pitchFamily="34" charset="-128"/>
                <a:ea typeface="Yu Gothic Medium" panose="020B0400000000000000" pitchFamily="34" charset="-128"/>
              </a:rPr>
              <a:t>子ども・保護者との関係を築き、思いや意向、生活状況を丁寧に捉える。</a:t>
            </a:r>
            <a:endParaRPr lang="en-US" altLang="ja-JP" sz="1600" dirty="0">
              <a:latin typeface="Yu Gothic Medium" panose="020B0400000000000000" pitchFamily="34" charset="-128"/>
              <a:ea typeface="Yu Gothic Medium" panose="020B0400000000000000" pitchFamily="34" charset="-128"/>
            </a:endParaRPr>
          </a:p>
          <a:p>
            <a:pPr>
              <a:lnSpc>
                <a:spcPct val="150000"/>
              </a:lnSpc>
              <a:buClr>
                <a:schemeClr val="accent5"/>
              </a:buClr>
            </a:pPr>
            <a:endParaRPr lang="ja-JP" altLang="ja-JP" sz="1000">
              <a:latin typeface="Yu Gothic Medium" panose="020B0400000000000000" pitchFamily="34" charset="-128"/>
              <a:ea typeface="Yu Gothic Medium" panose="020B0400000000000000" pitchFamily="34" charset="-128"/>
            </a:endParaRPr>
          </a:p>
          <a:p>
            <a:pPr marL="342900" indent="-342900">
              <a:lnSpc>
                <a:spcPct val="150000"/>
              </a:lnSpc>
              <a:buClr>
                <a:schemeClr val="accent5"/>
              </a:buClr>
              <a:buFont typeface="Wingdings" pitchFamily="2" charset="2"/>
              <a:buChar char="n"/>
            </a:pPr>
            <a:r>
              <a:rPr lang="ja-JP" altLang="ja-JP" sz="2400" b="1">
                <a:solidFill>
                  <a:schemeClr val="accent5">
                    <a:lumMod val="75000"/>
                  </a:schemeClr>
                </a:solidFill>
                <a:latin typeface="Yu Gothic Medium" panose="020B0400000000000000" pitchFamily="34" charset="-128"/>
                <a:ea typeface="Yu Gothic Medium" panose="020B0400000000000000" pitchFamily="34" charset="-128"/>
              </a:rPr>
              <a:t>支援の方向性をともにつくる</a:t>
            </a:r>
            <a:endParaRPr lang="en-US" altLang="ja-JP" sz="24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50000"/>
              </a:lnSpc>
              <a:buClr>
                <a:schemeClr val="accent5"/>
              </a:buClr>
            </a:pPr>
            <a:r>
              <a:rPr lang="ja-JP" altLang="ja-JP" sz="1600">
                <a:latin typeface="Yu Gothic Medium" panose="020B0400000000000000" pitchFamily="34" charset="-128"/>
                <a:ea typeface="Yu Gothic Medium" panose="020B0400000000000000" pitchFamily="34" charset="-128"/>
              </a:rPr>
              <a:t>関係者が情報と専門的な視点を持ち寄り、必要に応じて会議等の機会も活かしながら、子ども・家族が望む生活に向けた目標と支援の方向性を共有する。</a:t>
            </a:r>
            <a:endParaRPr lang="en-US" altLang="ja-JP" sz="1600" dirty="0">
              <a:latin typeface="Yu Gothic Medium" panose="020B0400000000000000" pitchFamily="34" charset="-128"/>
              <a:ea typeface="Yu Gothic Medium" panose="020B0400000000000000" pitchFamily="34" charset="-128"/>
            </a:endParaRPr>
          </a:p>
          <a:p>
            <a:pPr>
              <a:lnSpc>
                <a:spcPct val="150000"/>
              </a:lnSpc>
              <a:buClr>
                <a:schemeClr val="accent5"/>
              </a:buClr>
            </a:pPr>
            <a:endParaRPr lang="ja-JP" altLang="ja-JP" sz="1000">
              <a:latin typeface="Yu Gothic Medium" panose="020B0400000000000000" pitchFamily="34" charset="-128"/>
              <a:ea typeface="Yu Gothic Medium" panose="020B0400000000000000" pitchFamily="34" charset="-128"/>
            </a:endParaRPr>
          </a:p>
          <a:p>
            <a:pPr marL="342900" indent="-342900">
              <a:lnSpc>
                <a:spcPct val="150000"/>
              </a:lnSpc>
              <a:buClr>
                <a:schemeClr val="accent5"/>
              </a:buClr>
              <a:buFont typeface="Wingdings" pitchFamily="2" charset="2"/>
              <a:buChar char="n"/>
            </a:pPr>
            <a:r>
              <a:rPr lang="ja-JP" altLang="ja-JP" sz="2400" b="1">
                <a:solidFill>
                  <a:schemeClr val="accent5">
                    <a:lumMod val="75000"/>
                  </a:schemeClr>
                </a:solidFill>
                <a:latin typeface="Yu Gothic Medium" panose="020B0400000000000000" pitchFamily="34" charset="-128"/>
                <a:ea typeface="Yu Gothic Medium" panose="020B0400000000000000" pitchFamily="34" charset="-128"/>
              </a:rPr>
              <a:t>具体的な支援につなげる</a:t>
            </a:r>
          </a:p>
          <a:p>
            <a:pPr>
              <a:lnSpc>
                <a:spcPct val="150000"/>
              </a:lnSpc>
              <a:buClr>
                <a:schemeClr val="accent5"/>
              </a:buClr>
            </a:pPr>
            <a:r>
              <a:rPr lang="ja-JP" altLang="ja-JP" sz="1600">
                <a:latin typeface="Yu Gothic Medium" panose="020B0400000000000000" pitchFamily="34" charset="-128"/>
                <a:ea typeface="Yu Gothic Medium" panose="020B0400000000000000" pitchFamily="34" charset="-128"/>
              </a:rPr>
              <a:t>関係者の役割と次に行うことを明確にし、実践後の確認・評価を踏まえて支援を見直す。</a:t>
            </a:r>
          </a:p>
        </p:txBody>
      </p:sp>
      <p:sp>
        <p:nvSpPr>
          <p:cNvPr id="4" name="テキスト ボックス 3">
            <a:extLst>
              <a:ext uri="{FF2B5EF4-FFF2-40B4-BE49-F238E27FC236}">
                <a16:creationId xmlns:a16="http://schemas.microsoft.com/office/drawing/2014/main" id="{6CFA05A1-EF87-ACE1-DABA-BD5FE698047A}"/>
              </a:ext>
            </a:extLst>
          </p:cNvPr>
          <p:cNvSpPr txBox="1"/>
          <p:nvPr/>
        </p:nvSpPr>
        <p:spPr>
          <a:xfrm>
            <a:off x="539552" y="5037741"/>
            <a:ext cx="8063202" cy="965392"/>
          </a:xfrm>
          <a:prstGeom prst="rect">
            <a:avLst/>
          </a:prstGeom>
          <a:noFill/>
        </p:spPr>
        <p:txBody>
          <a:bodyPr wrap="square">
            <a:spAutoFit/>
          </a:bodyPr>
          <a:lstStyle/>
          <a:p>
            <a:pPr>
              <a:lnSpc>
                <a:spcPct val="150000"/>
              </a:lnSpc>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初期的な対応は、子ども・家族とともに支援の出発点をつくり、関係者と協働して具体的な支援につなげる過程です。</a:t>
            </a:r>
            <a:endParaRPr lang="ja-JP" altLang="en-US" sz="2000" b="1">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2" name="直線コネクタ 1">
            <a:extLst>
              <a:ext uri="{FF2B5EF4-FFF2-40B4-BE49-F238E27FC236}">
                <a16:creationId xmlns:a16="http://schemas.microsoft.com/office/drawing/2014/main" id="{FA524E0B-A74B-DDD5-A01F-1290F0174E19}"/>
              </a:ext>
            </a:extLst>
          </p:cNvPr>
          <p:cNvSpPr/>
          <p:nvPr/>
        </p:nvSpPr>
        <p:spPr>
          <a:xfrm>
            <a:off x="619020" y="4941168"/>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Tree>
    <p:extLst>
      <p:ext uri="{BB962C8B-B14F-4D97-AF65-F5344CB8AC3E}">
        <p14:creationId xmlns:p14="http://schemas.microsoft.com/office/powerpoint/2010/main" val="227081377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9579F-0D28-1EDA-0D42-710108636FC3}"/>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34FB40E9-E79C-D9FA-9CCD-9A5677B14583}"/>
              </a:ext>
            </a:extLst>
          </p:cNvPr>
          <p:cNvSpPr>
            <a:spLocks noGrp="1"/>
          </p:cNvSpPr>
          <p:nvPr>
            <p:ph type="title"/>
          </p:nvPr>
        </p:nvSpPr>
        <p:spPr/>
        <p:txBody>
          <a:bodyPr>
            <a:noAutofit/>
          </a:bodyPr>
          <a:lstStyle/>
          <a:p>
            <a:r>
              <a:rPr lang="ja-JP" altLang="en-US" sz="1800">
                <a:solidFill>
                  <a:schemeClr val="tx1"/>
                </a:solidFill>
              </a:rPr>
              <a:t>都道府県研修で本講義を実施する際に検討してほしいこと</a:t>
            </a:r>
          </a:p>
        </p:txBody>
      </p:sp>
      <p:sp>
        <p:nvSpPr>
          <p:cNvPr id="5" name="テキスト ボックス 4">
            <a:extLst>
              <a:ext uri="{FF2B5EF4-FFF2-40B4-BE49-F238E27FC236}">
                <a16:creationId xmlns:a16="http://schemas.microsoft.com/office/drawing/2014/main" id="{2149BBF0-BB30-D972-B989-F0F4363A215D}"/>
              </a:ext>
            </a:extLst>
          </p:cNvPr>
          <p:cNvSpPr txBox="1"/>
          <p:nvPr/>
        </p:nvSpPr>
        <p:spPr>
          <a:xfrm>
            <a:off x="539552" y="872371"/>
            <a:ext cx="8152420" cy="4716869"/>
          </a:xfrm>
          <a:prstGeom prst="rect">
            <a:avLst/>
          </a:prstGeom>
          <a:noFill/>
        </p:spPr>
        <p:txBody>
          <a:bodyPr wrap="square">
            <a:spAutoFit/>
          </a:bodyPr>
          <a:lstStyle/>
          <a:p>
            <a:pPr marL="342900" indent="-342900">
              <a:lnSpc>
                <a:spcPct val="130000"/>
              </a:lnSpc>
              <a:buClr>
                <a:schemeClr val="accent5"/>
              </a:buClr>
              <a:buFont typeface="Wingdings" pitchFamily="2" charset="2"/>
              <a:buChar char="n"/>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講義と演習の一貫性を確保する</a:t>
            </a:r>
          </a:p>
          <a:p>
            <a:pPr>
              <a:lnSpc>
                <a:spcPct val="130000"/>
              </a:lnSpc>
              <a:buClr>
                <a:schemeClr val="accent5"/>
              </a:buClr>
            </a:pPr>
            <a:r>
              <a:rPr lang="ja-JP" altLang="ja-JP" sz="1600">
                <a:latin typeface="Yu Gothic Medium" panose="020B0400000000000000" pitchFamily="34" charset="-128"/>
                <a:ea typeface="Yu Gothic Medium" panose="020B0400000000000000" pitchFamily="34" charset="-128"/>
              </a:rPr>
              <a:t>可能な範囲で、講義「児童期における相談支援の目指すべき方向性」の担当講師が演習にも参画し、講義での学びを演習につなげる。</a:t>
            </a:r>
          </a:p>
          <a:p>
            <a:pPr marL="342900" indent="-342900">
              <a:lnSpc>
                <a:spcPct val="130000"/>
              </a:lnSpc>
              <a:buClr>
                <a:schemeClr val="accent5"/>
              </a:buClr>
              <a:buFont typeface="Wingdings" pitchFamily="2" charset="2"/>
              <a:buChar char="n"/>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地域の実情を研修内容に反映する</a:t>
            </a:r>
          </a:p>
          <a:p>
            <a:pPr>
              <a:lnSpc>
                <a:spcPct val="130000"/>
              </a:lnSpc>
              <a:buClr>
                <a:schemeClr val="accent5"/>
              </a:buClr>
            </a:pPr>
            <a:r>
              <a:rPr lang="ja-JP" altLang="ja-JP" sz="1600">
                <a:latin typeface="Yu Gothic Medium" panose="020B0400000000000000" pitchFamily="34" charset="-128"/>
                <a:ea typeface="Yu Gothic Medium" panose="020B0400000000000000" pitchFamily="34" charset="-128"/>
              </a:rPr>
              <a:t>標準カリキュラムに準じながら、地域の課題、社会資源、相談支援体制等を研修内容に反映する。</a:t>
            </a:r>
          </a:p>
          <a:p>
            <a:pPr marL="342900" indent="-342900">
              <a:lnSpc>
                <a:spcPct val="130000"/>
              </a:lnSpc>
              <a:buClr>
                <a:schemeClr val="accent5"/>
              </a:buClr>
              <a:buFont typeface="Wingdings" pitchFamily="2" charset="2"/>
              <a:buChar char="n"/>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学びを支援現場での実践につなげる</a:t>
            </a:r>
          </a:p>
          <a:p>
            <a:pPr>
              <a:lnSpc>
                <a:spcPct val="130000"/>
              </a:lnSpc>
              <a:buClr>
                <a:schemeClr val="accent5"/>
              </a:buClr>
            </a:pPr>
            <a:r>
              <a:rPr lang="ja-JP" altLang="ja-JP" sz="1600">
                <a:latin typeface="Yu Gothic Medium" panose="020B0400000000000000" pitchFamily="34" charset="-128"/>
                <a:ea typeface="Yu Gothic Medium" panose="020B0400000000000000" pitchFamily="34" charset="-128"/>
              </a:rPr>
              <a:t>研修後に、学んだ内容を職場で共有・実践・振り返る機会を設け、実践への定着を図る。</a:t>
            </a:r>
          </a:p>
          <a:p>
            <a:pPr marL="342900" indent="-342900">
              <a:lnSpc>
                <a:spcPct val="130000"/>
              </a:lnSpc>
              <a:buClr>
                <a:schemeClr val="accent5"/>
              </a:buClr>
              <a:buFont typeface="Wingdings" pitchFamily="2" charset="2"/>
              <a:buChar char="n"/>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研修を地域の体制づくりにつなげる</a:t>
            </a:r>
          </a:p>
          <a:p>
            <a:pPr>
              <a:lnSpc>
                <a:spcPct val="130000"/>
              </a:lnSpc>
              <a:buClr>
                <a:schemeClr val="accent5"/>
              </a:buClr>
            </a:pPr>
            <a:r>
              <a:rPr lang="ja-JP" altLang="ja-JP" sz="1600">
                <a:latin typeface="Yu Gothic Medium" panose="020B0400000000000000" pitchFamily="34" charset="-128"/>
                <a:ea typeface="Yu Gothic Medium" panose="020B0400000000000000" pitchFamily="34" charset="-128"/>
              </a:rPr>
              <a:t>受講者による地域の（自立支援）協議会等の活用を促すとともに、研修を通じて明らかになった課題や実践を都道府県の協議会等と共有し、人材育成と相談支援体制の充実に生かす。</a:t>
            </a:r>
          </a:p>
          <a:p>
            <a:pPr marL="342900" lvl="0" indent="-342900">
              <a:lnSpc>
                <a:spcPct val="170000"/>
              </a:lnSpc>
              <a:buClr>
                <a:schemeClr val="accent5"/>
              </a:buClr>
              <a:buFont typeface="Wingdings" pitchFamily="2" charset="2"/>
              <a:buChar char="n"/>
            </a:pPr>
            <a:endParaRPr lang="ja-JP" altLang="ja-JP" sz="2000">
              <a:latin typeface="Yu Gothic Medium" panose="020B0400000000000000" pitchFamily="34" charset="-128"/>
              <a:ea typeface="Yu Gothic Medium" panose="020B0400000000000000" pitchFamily="34" charset="-128"/>
            </a:endParaRPr>
          </a:p>
        </p:txBody>
      </p:sp>
      <p:sp>
        <p:nvSpPr>
          <p:cNvPr id="4" name="テキスト ボックス 3">
            <a:extLst>
              <a:ext uri="{FF2B5EF4-FFF2-40B4-BE49-F238E27FC236}">
                <a16:creationId xmlns:a16="http://schemas.microsoft.com/office/drawing/2014/main" id="{90B922C9-E210-FFD7-9884-2FE014EFDC93}"/>
              </a:ext>
            </a:extLst>
          </p:cNvPr>
          <p:cNvSpPr txBox="1"/>
          <p:nvPr/>
        </p:nvSpPr>
        <p:spPr>
          <a:xfrm>
            <a:off x="539552" y="5343928"/>
            <a:ext cx="8063202" cy="965392"/>
          </a:xfrm>
          <a:prstGeom prst="rect">
            <a:avLst/>
          </a:prstGeom>
          <a:noFill/>
        </p:spPr>
        <p:txBody>
          <a:bodyPr wrap="square">
            <a:spAutoFit/>
          </a:bodyPr>
          <a:lstStyle/>
          <a:p>
            <a:pPr>
              <a:lnSpc>
                <a:spcPct val="150000"/>
              </a:lnSpc>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標準カリキュラムを共通基盤とし、地域の実情を反映しながら、研修の学びを現場の実践と地域の体制づくりにつなげます。</a:t>
            </a:r>
            <a:endParaRPr lang="ja-JP" altLang="en-US" sz="2000" b="1">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2" name="直線コネクタ 1">
            <a:extLst>
              <a:ext uri="{FF2B5EF4-FFF2-40B4-BE49-F238E27FC236}">
                <a16:creationId xmlns:a16="http://schemas.microsoft.com/office/drawing/2014/main" id="{E73E0B8B-32DF-310E-DE05-4CBAA93981B1}"/>
              </a:ext>
            </a:extLst>
          </p:cNvPr>
          <p:cNvSpPr/>
          <p:nvPr/>
        </p:nvSpPr>
        <p:spPr>
          <a:xfrm>
            <a:off x="618173" y="5224831"/>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7" name="正方形/長方形 6">
            <a:extLst>
              <a:ext uri="{FF2B5EF4-FFF2-40B4-BE49-F238E27FC236}">
                <a16:creationId xmlns:a16="http://schemas.microsoft.com/office/drawing/2014/main" id="{6915B55F-993B-11F7-10C4-81E54B45FBDB}"/>
              </a:ext>
            </a:extLst>
          </p:cNvPr>
          <p:cNvSpPr/>
          <p:nvPr/>
        </p:nvSpPr>
        <p:spPr>
          <a:xfrm>
            <a:off x="7164288" y="80634"/>
            <a:ext cx="1800200"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200" b="1">
                <a:solidFill>
                  <a:prstClr val="white"/>
                </a:solidFill>
                <a:latin typeface="Yu Gothic Medium" panose="020B0400000000000000" pitchFamily="34" charset="-128"/>
                <a:ea typeface="Yu Gothic Medium" panose="020B0400000000000000" pitchFamily="34" charset="-128"/>
              </a:rPr>
              <a:t>都道府県研修</a:t>
            </a:r>
            <a:endParaRPr kumimoji="0" lang="en-US" altLang="ja-JP" sz="1200" b="1" dirty="0">
              <a:solidFill>
                <a:prstClr val="white"/>
              </a:solidFill>
              <a:latin typeface="Yu Gothic Medium" panose="020B0400000000000000" pitchFamily="34" charset="-128"/>
              <a:ea typeface="Yu Gothic Medium" panose="020B0400000000000000" pitchFamily="34" charset="-128"/>
            </a:endParaRPr>
          </a:p>
          <a:p>
            <a:pPr algn="ctr" eaLnBrk="0" fontAlgn="base" hangingPunct="0">
              <a:spcBef>
                <a:spcPct val="0"/>
              </a:spcBef>
              <a:spcAft>
                <a:spcPct val="0"/>
              </a:spcAft>
            </a:pPr>
            <a:r>
              <a:rPr kumimoji="0" lang="ja-JP" altLang="en-US" sz="1200" b="1">
                <a:solidFill>
                  <a:prstClr val="white"/>
                </a:solidFill>
                <a:latin typeface="Yu Gothic Medium" panose="020B0400000000000000" pitchFamily="34" charset="-128"/>
                <a:ea typeface="Yu Gothic Medium" panose="020B0400000000000000" pitchFamily="34" charset="-128"/>
              </a:rPr>
              <a:t>スタッフ用スライド</a:t>
            </a:r>
            <a:endParaRPr kumimoji="0" lang="en-US" altLang="ja-JP" sz="1200" b="1"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20528517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27C2CB49-76AC-82F9-B806-5CE1D8E15DB2}"/>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BDB64514-D69D-2027-149C-EA75D11A8301}"/>
              </a:ext>
            </a:extLst>
          </p:cNvPr>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ja-JP" altLang="en-US" sz="3200" b="1">
                <a:latin typeface="Yu Gothic Medium" panose="020B0400000000000000" pitchFamily="34" charset="-128"/>
                <a:ea typeface="Yu Gothic Medium" panose="020B0400000000000000" pitchFamily="34" charset="-128"/>
                <a:cs typeface="メイリオ" panose="020B0604030504040204" pitchFamily="50" charset="-128"/>
              </a:rPr>
              <a:t>参考事例</a:t>
            </a:r>
            <a:endParaRPr lang="ja-JP" altLang="en-US" sz="32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9167EE82-850D-5AB4-6AD7-A5948757C5FC}"/>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05</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987985953"/>
      </p:ext>
    </p:extLst>
  </p:cSld>
  <p:clrMapOvr>
    <a:masterClrMapping/>
  </p:clrMapOvr>
  <mc:AlternateContent xmlns:mc="http://schemas.openxmlformats.org/markup-compatibility/2006" xmlns:p14="http://schemas.microsoft.com/office/powerpoint/2010/main">
    <mc:Choice Requires="p14">
      <p:transition spd="slow" p14:dur="1250" advTm="7341">
        <p:fade/>
      </p:transition>
    </mc:Choice>
    <mc:Fallback xmlns="">
      <p:transition spd="slow" advTm="7341">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5CD1A-BC1A-EC01-7863-901BA7427EA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48DAAC1-5213-B960-8A2F-1963DC878D6B}"/>
              </a:ext>
            </a:extLst>
          </p:cNvPr>
          <p:cNvSpPr>
            <a:spLocks noGrp="1"/>
          </p:cNvSpPr>
          <p:nvPr>
            <p:ph type="title"/>
          </p:nvPr>
        </p:nvSpPr>
        <p:spPr>
          <a:xfrm>
            <a:off x="332506" y="116643"/>
            <a:ext cx="8229600" cy="504045"/>
          </a:xfrm>
        </p:spPr>
        <p:txBody>
          <a:bodyPr>
            <a:normAutofit/>
          </a:bodyPr>
          <a:lstStyle/>
          <a:p>
            <a:r>
              <a:rPr lang="ja-JP" altLang="en-US" sz="1800">
                <a:solidFill>
                  <a:schemeClr val="tx1"/>
                </a:solidFill>
              </a:rPr>
              <a:t>事例の概要（例）</a:t>
            </a:r>
          </a:p>
        </p:txBody>
      </p:sp>
      <p:graphicFrame>
        <p:nvGraphicFramePr>
          <p:cNvPr id="3" name="表 2">
            <a:extLst>
              <a:ext uri="{FF2B5EF4-FFF2-40B4-BE49-F238E27FC236}">
                <a16:creationId xmlns:a16="http://schemas.microsoft.com/office/drawing/2014/main" id="{39D49E70-0B04-0CE3-ED37-B727497D3DE0}"/>
              </a:ext>
            </a:extLst>
          </p:cNvPr>
          <p:cNvGraphicFramePr>
            <a:graphicFrameLocks noGrp="1"/>
          </p:cNvGraphicFramePr>
          <p:nvPr>
            <p:extLst>
              <p:ext uri="{D42A27DB-BD31-4B8C-83A1-F6EECF244321}">
                <p14:modId xmlns:p14="http://schemas.microsoft.com/office/powerpoint/2010/main" val="2160310861"/>
              </p:ext>
            </p:extLst>
          </p:nvPr>
        </p:nvGraphicFramePr>
        <p:xfrm>
          <a:off x="323528" y="611234"/>
          <a:ext cx="8487966" cy="5368481"/>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1398766520"/>
                    </a:ext>
                  </a:extLst>
                </a:gridCol>
                <a:gridCol w="7191822">
                  <a:extLst>
                    <a:ext uri="{9D8B030D-6E8A-4147-A177-3AD203B41FA5}">
                      <a16:colId xmlns:a16="http://schemas.microsoft.com/office/drawing/2014/main" val="553687554"/>
                    </a:ext>
                  </a:extLst>
                </a:gridCol>
              </a:tblGrid>
              <a:tr h="410640">
                <a:tc>
                  <a:txBody>
                    <a:bodyPr/>
                    <a:lstStyle/>
                    <a:p>
                      <a:pPr algn="ctr">
                        <a:lnSpc>
                          <a:spcPct val="100000"/>
                        </a:lnSpc>
                      </a:pPr>
                      <a:r>
                        <a:rPr kumimoji="1" lang="ja-JP" altLang="en-US" sz="1400" b="1" i="0">
                          <a:latin typeface="Yu Gothic Medium" panose="020B0400000000000000" pitchFamily="34" charset="-128"/>
                          <a:ea typeface="Yu Gothic Medium" panose="020B0400000000000000" pitchFamily="34" charset="-128"/>
                        </a:rPr>
                        <a:t>項　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B050"/>
                    </a:solidFill>
                  </a:tcPr>
                </a:tc>
                <a:tc>
                  <a:txBody>
                    <a:bodyPr/>
                    <a:lstStyle/>
                    <a:p>
                      <a:pPr algn="ctr"/>
                      <a:r>
                        <a:rPr kumimoji="1" lang="ja-JP" altLang="en-US" sz="1400" b="1" i="0">
                          <a:latin typeface="Yu Gothic Medium" panose="020B0400000000000000" pitchFamily="34" charset="-128"/>
                          <a:ea typeface="Yu Gothic Medium" panose="020B0400000000000000" pitchFamily="34" charset="-128"/>
                        </a:rPr>
                        <a:t>内　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839664102"/>
                  </a:ext>
                </a:extLst>
              </a:tr>
              <a:tr h="5246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事例タイトル</a:t>
                      </a:r>
                      <a:endParaRPr lang="ja-JP" altLang="en-US" sz="1200" b="1" i="0">
                        <a:solidFill>
                          <a:schemeClr val="accent5">
                            <a:lumMod val="50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ja-JP" altLang="en-US" sz="1400" b="1" i="0">
                          <a:solidFill>
                            <a:schemeClr val="tx1"/>
                          </a:solidFill>
                          <a:latin typeface="Yu Gothic Medium" panose="020B0400000000000000" pitchFamily="34" charset="-128"/>
                          <a:ea typeface="Yu Gothic Medium" panose="020B0400000000000000" pitchFamily="34" charset="-128"/>
                        </a:rPr>
                        <a:t>葛藤に揺れる小学校４年生と保護者さん　</a:t>
                      </a:r>
                      <a:r>
                        <a:rPr kumimoji="1" lang="en-US" altLang="ja-JP" sz="1400" b="1" i="0" dirty="0">
                          <a:solidFill>
                            <a:schemeClr val="tx1"/>
                          </a:solidFill>
                          <a:latin typeface="Yu Gothic Medium" panose="020B0400000000000000" pitchFamily="34" charset="-128"/>
                          <a:ea typeface="Yu Gothic Medium" panose="020B0400000000000000" pitchFamily="34" charset="-128"/>
                        </a:rPr>
                        <a:t>〜</a:t>
                      </a:r>
                      <a:r>
                        <a:rPr kumimoji="1" lang="ja-JP" altLang="en-US" sz="1400" b="1" i="0">
                          <a:solidFill>
                            <a:schemeClr val="tx1"/>
                          </a:solidFill>
                          <a:latin typeface="Yu Gothic Medium" panose="020B0400000000000000" pitchFamily="34" charset="-128"/>
                          <a:ea typeface="Yu Gothic Medium" panose="020B0400000000000000" pitchFamily="34" charset="-128"/>
                        </a:rPr>
                        <a:t>私たちはこれからどうしたら良い？</a:t>
                      </a:r>
                      <a:r>
                        <a:rPr kumimoji="1" lang="en-US" altLang="ja-JP" sz="1400" b="1" i="0" dirty="0">
                          <a:solidFill>
                            <a:schemeClr val="tx1"/>
                          </a:solidFill>
                          <a:latin typeface="Yu Gothic Medium" panose="020B0400000000000000" pitchFamily="34" charset="-128"/>
                          <a:ea typeface="Yu Gothic Medium" panose="020B0400000000000000" pitchFamily="34" charset="-128"/>
                        </a:rPr>
                        <a:t>〜</a:t>
                      </a:r>
                      <a:endParaRPr kumimoji="1" lang="ja-JP" altLang="en-US" sz="1400" b="1"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0002272"/>
                  </a:ext>
                </a:extLst>
              </a:tr>
              <a:tr h="13543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年齢・性別</a:t>
                      </a:r>
                      <a:endParaRPr lang="en-US" altLang="ja-JP" sz="1200" b="1" i="0" dirty="0">
                        <a:solidFill>
                          <a:schemeClr val="accent5">
                            <a:lumMod val="50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i="0">
                          <a:solidFill>
                            <a:schemeClr val="accent5">
                              <a:lumMod val="50000"/>
                            </a:schemeClr>
                          </a:solidFill>
                          <a:latin typeface="Yu Gothic Medium" panose="020B0400000000000000" pitchFamily="34" charset="-128"/>
                          <a:ea typeface="Yu Gothic Medium" panose="020B0400000000000000" pitchFamily="34" charset="-128"/>
                        </a:rPr>
                        <a:t>・</a:t>
                      </a: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家族構成</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母親（</a:t>
                      </a:r>
                      <a:r>
                        <a:rPr kumimoji="1" lang="en-US" altLang="ja-JP" sz="1200" b="0" i="0" dirty="0">
                          <a:solidFill>
                            <a:schemeClr val="tx1"/>
                          </a:solidFill>
                          <a:latin typeface="Yu Gothic Medium" panose="020B0400000000000000" pitchFamily="34" charset="-128"/>
                          <a:ea typeface="Yu Gothic Medium" panose="020B0400000000000000" pitchFamily="34" charset="-128"/>
                        </a:rPr>
                        <a:t>40</a:t>
                      </a:r>
                      <a:r>
                        <a:rPr kumimoji="1" lang="ja-JP" altLang="en-US" sz="1200" b="0" i="0">
                          <a:solidFill>
                            <a:schemeClr val="tx1"/>
                          </a:solidFill>
                          <a:latin typeface="Yu Gothic Medium" panose="020B0400000000000000" pitchFamily="34" charset="-128"/>
                          <a:ea typeface="Yu Gothic Medium" panose="020B0400000000000000" pitchFamily="34" charset="-128"/>
                        </a:rPr>
                        <a:t>）と</a:t>
                      </a: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くん（男・</a:t>
                      </a:r>
                      <a:r>
                        <a:rPr kumimoji="1" lang="en-US" altLang="ja-JP" sz="1200" b="0" i="0" dirty="0">
                          <a:solidFill>
                            <a:schemeClr val="tx1"/>
                          </a:solidFill>
                          <a:latin typeface="Yu Gothic Medium" panose="020B0400000000000000" pitchFamily="34" charset="-128"/>
                          <a:ea typeface="Yu Gothic Medium" panose="020B0400000000000000" pitchFamily="34" charset="-128"/>
                        </a:rPr>
                        <a:t>10</a:t>
                      </a:r>
                      <a:r>
                        <a:rPr kumimoji="1" lang="ja-JP" altLang="en-US" sz="1200" b="0" i="0">
                          <a:solidFill>
                            <a:schemeClr val="tx1"/>
                          </a:solidFill>
                          <a:latin typeface="Yu Gothic Medium" panose="020B0400000000000000" pitchFamily="34" charset="-128"/>
                          <a:ea typeface="Yu Gothic Medium" panose="020B0400000000000000" pitchFamily="34" charset="-128"/>
                        </a:rPr>
                        <a:t>）の二人家族／経済面は安定</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くんが</a:t>
                      </a:r>
                      <a:r>
                        <a:rPr kumimoji="1" lang="en-US" altLang="ja-JP" sz="1200" b="0" i="0" dirty="0">
                          <a:solidFill>
                            <a:schemeClr val="tx1"/>
                          </a:solidFill>
                          <a:latin typeface="Yu Gothic Medium" panose="020B0400000000000000" pitchFamily="34" charset="-128"/>
                          <a:ea typeface="Yu Gothic Medium" panose="020B0400000000000000" pitchFamily="34" charset="-128"/>
                        </a:rPr>
                        <a:t>3</a:t>
                      </a:r>
                      <a:r>
                        <a:rPr kumimoji="1" lang="ja-JP" altLang="en-US" sz="1200" b="0" i="0">
                          <a:solidFill>
                            <a:schemeClr val="tx1"/>
                          </a:solidFill>
                          <a:latin typeface="Yu Gothic Medium" panose="020B0400000000000000" pitchFamily="34" charset="-128"/>
                          <a:ea typeface="Yu Gothic Medium" panose="020B0400000000000000" pitchFamily="34" charset="-128"/>
                        </a:rPr>
                        <a:t>歳の時に離婚（離婚後は父親とは連絡を絶っている）。離婚後から母親一人で</a:t>
                      </a: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くんを養育。近隣に親族はなし。母親はいずれは実家に戻ろうと考えているが（実家との関係性は良好であり、祖父母も本児を気にかけ、案じている）、</a:t>
                      </a: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くんは友達と離れたくないという理由で転校を断固拒否中。</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くんは地域の小学校の特別支援学級に在籍しているが、</a:t>
                      </a:r>
                      <a:r>
                        <a:rPr kumimoji="1" lang="en-US" altLang="ja-JP" sz="1200" b="0" i="0" dirty="0">
                          <a:solidFill>
                            <a:schemeClr val="tx1"/>
                          </a:solidFill>
                          <a:latin typeface="Yu Gothic Medium" panose="020B0400000000000000" pitchFamily="34" charset="-128"/>
                          <a:ea typeface="Yu Gothic Medium" panose="020B0400000000000000" pitchFamily="34" charset="-128"/>
                        </a:rPr>
                        <a:t>3</a:t>
                      </a:r>
                      <a:r>
                        <a:rPr kumimoji="1" lang="ja-JP" altLang="en-US" sz="1200" b="0" i="0">
                          <a:solidFill>
                            <a:schemeClr val="tx1"/>
                          </a:solidFill>
                          <a:latin typeface="Yu Gothic Medium" panose="020B0400000000000000" pitchFamily="34" charset="-128"/>
                          <a:ea typeface="Yu Gothic Medium" panose="020B0400000000000000" pitchFamily="34" charset="-128"/>
                        </a:rPr>
                        <a:t>分の</a:t>
                      </a:r>
                      <a:r>
                        <a:rPr kumimoji="1" lang="en-US" altLang="ja-JP" sz="1200" b="0" i="0" dirty="0">
                          <a:solidFill>
                            <a:schemeClr val="tx1"/>
                          </a:solidFill>
                          <a:latin typeface="Yu Gothic Medium" panose="020B0400000000000000" pitchFamily="34" charset="-128"/>
                          <a:ea typeface="Yu Gothic Medium" panose="020B0400000000000000" pitchFamily="34" charset="-128"/>
                        </a:rPr>
                        <a:t>2</a:t>
                      </a:r>
                      <a:r>
                        <a:rPr kumimoji="1" lang="ja-JP" altLang="en-US" sz="1200" b="0" i="0">
                          <a:solidFill>
                            <a:schemeClr val="tx1"/>
                          </a:solidFill>
                          <a:latin typeface="Yu Gothic Medium" panose="020B0400000000000000" pitchFamily="34" charset="-128"/>
                          <a:ea typeface="Yu Gothic Medium" panose="020B0400000000000000" pitchFamily="34" charset="-128"/>
                        </a:rPr>
                        <a:t>は通常級にいる</a:t>
                      </a:r>
                      <a:endParaRPr lang="ja-JP" altLang="ja-JP" sz="1200" b="0" i="0">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5236002"/>
                  </a:ext>
                </a:extLst>
              </a:tr>
              <a:tr h="6371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障害・手帳等</a:t>
                      </a:r>
                      <a:endParaRPr lang="en-US" altLang="ja-JP" sz="1200" b="1" i="0" dirty="0">
                        <a:solidFill>
                          <a:schemeClr val="accent5">
                            <a:lumMod val="50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の情報</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ja-JP" altLang="en-US" sz="1200" b="0" i="0">
                          <a:solidFill>
                            <a:schemeClr val="tx1"/>
                          </a:solidFill>
                          <a:latin typeface="Yu Gothic Medium" panose="020B0400000000000000" pitchFamily="34" charset="-128"/>
                          <a:ea typeface="Yu Gothic Medium" panose="020B0400000000000000" pitchFamily="34" charset="-128"/>
                        </a:rPr>
                        <a:t>療育手帳　</a:t>
                      </a:r>
                      <a:r>
                        <a:rPr kumimoji="1" lang="en-US" altLang="ja-JP" sz="1200" b="0" i="0" dirty="0">
                          <a:solidFill>
                            <a:schemeClr val="tx1"/>
                          </a:solidFill>
                          <a:latin typeface="Yu Gothic Medium" panose="020B0400000000000000" pitchFamily="34" charset="-128"/>
                          <a:ea typeface="Yu Gothic Medium" panose="020B0400000000000000" pitchFamily="34" charset="-128"/>
                        </a:rPr>
                        <a:t>B</a:t>
                      </a:r>
                      <a:r>
                        <a:rPr kumimoji="1" lang="ja-JP" altLang="en-US" sz="1200" b="0" i="0">
                          <a:solidFill>
                            <a:schemeClr val="tx1"/>
                          </a:solidFill>
                          <a:latin typeface="Yu Gothic Medium" panose="020B0400000000000000" pitchFamily="34" charset="-128"/>
                          <a:ea typeface="Yu Gothic Medium" panose="020B0400000000000000" pitchFamily="34" charset="-128"/>
                        </a:rPr>
                        <a:t>（知的障害）</a:t>
                      </a:r>
                      <a:r>
                        <a:rPr kumimoji="1" lang="en-US" altLang="ja-JP" sz="1200" b="0" i="0" dirty="0">
                          <a:solidFill>
                            <a:schemeClr val="tx1"/>
                          </a:solidFill>
                          <a:latin typeface="Yu Gothic Medium" panose="020B0400000000000000" pitchFamily="34" charset="-128"/>
                          <a:ea typeface="Yu Gothic Medium" panose="020B0400000000000000" pitchFamily="34" charset="-128"/>
                        </a:rPr>
                        <a:t>〔B</a:t>
                      </a:r>
                      <a:r>
                        <a:rPr kumimoji="1" lang="ja-JP" altLang="en-US" sz="1200" b="0" i="0">
                          <a:solidFill>
                            <a:schemeClr val="tx1"/>
                          </a:solidFill>
                          <a:latin typeface="Yu Gothic Medium" panose="020B0400000000000000" pitchFamily="34" charset="-128"/>
                          <a:ea typeface="Yu Gothic Medium" panose="020B0400000000000000" pitchFamily="34" charset="-128"/>
                        </a:rPr>
                        <a:t>とは、最重度・重度・中度・軽度の区分のうち軽度</a:t>
                      </a:r>
                      <a:r>
                        <a:rPr kumimoji="1" lang="en-US" altLang="ja-JP" sz="1200" b="0" i="0" dirty="0">
                          <a:solidFill>
                            <a:schemeClr val="tx1"/>
                          </a:solidFill>
                          <a:latin typeface="Yu Gothic Medium" panose="020B0400000000000000" pitchFamily="34" charset="-128"/>
                          <a:ea typeface="Yu Gothic Medium" panose="020B0400000000000000" pitchFamily="34" charset="-128"/>
                        </a:rPr>
                        <a:t>〕</a:t>
                      </a:r>
                      <a:endParaRPr kumimoji="1" lang="ja-JP" altLang="en-US" sz="12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7493878"/>
                  </a:ext>
                </a:extLst>
              </a:tr>
              <a:tr h="1115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成育歴・病歴</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普通分娩　低体重で出産　現在も身長が低く体重が軽いが、医師から心配無いと言われた</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en-US" altLang="ja-JP" sz="1200" b="0" i="0" dirty="0">
                          <a:solidFill>
                            <a:schemeClr val="tx1"/>
                          </a:solidFill>
                          <a:latin typeface="Yu Gothic Medium" panose="020B0400000000000000" pitchFamily="34" charset="-128"/>
                          <a:ea typeface="Yu Gothic Medium" panose="020B0400000000000000" pitchFamily="34" charset="-128"/>
                        </a:rPr>
                        <a:t>1.6</a:t>
                      </a:r>
                      <a:r>
                        <a:rPr kumimoji="1" lang="ja-JP" altLang="en-US" sz="1200" b="0" i="0">
                          <a:solidFill>
                            <a:schemeClr val="tx1"/>
                          </a:solidFill>
                          <a:latin typeface="Yu Gothic Medium" panose="020B0400000000000000" pitchFamily="34" charset="-128"/>
                          <a:ea typeface="Yu Gothic Medium" panose="020B0400000000000000" pitchFamily="34" charset="-128"/>
                        </a:rPr>
                        <a:t>歳健診で保健師より健診後のフォロー教室を紹介された（手帳取得：</a:t>
                      </a:r>
                      <a:r>
                        <a:rPr kumimoji="1" lang="en-US" altLang="ja-JP" sz="1200" b="0" i="0" dirty="0">
                          <a:solidFill>
                            <a:schemeClr val="tx1"/>
                          </a:solidFill>
                          <a:latin typeface="Yu Gothic Medium" panose="020B0400000000000000" pitchFamily="34" charset="-128"/>
                          <a:ea typeface="Yu Gothic Medium" panose="020B0400000000000000" pitchFamily="34" charset="-128"/>
                        </a:rPr>
                        <a:t>4</a:t>
                      </a:r>
                      <a:r>
                        <a:rPr kumimoji="1" lang="ja-JP" altLang="en-US" sz="1200" b="0" i="0">
                          <a:solidFill>
                            <a:schemeClr val="tx1"/>
                          </a:solidFill>
                          <a:latin typeface="Yu Gothic Medium" panose="020B0400000000000000" pitchFamily="34" charset="-128"/>
                          <a:ea typeface="Yu Gothic Medium" panose="020B0400000000000000" pitchFamily="34" charset="-128"/>
                        </a:rPr>
                        <a:t>歳）</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保育園（</a:t>
                      </a:r>
                      <a:r>
                        <a:rPr kumimoji="1" lang="en-US" altLang="ja-JP" sz="1200" b="0" i="0" dirty="0">
                          <a:solidFill>
                            <a:schemeClr val="tx1"/>
                          </a:solidFill>
                          <a:latin typeface="Yu Gothic Medium" panose="020B0400000000000000" pitchFamily="34" charset="-128"/>
                          <a:ea typeface="Yu Gothic Medium" panose="020B0400000000000000" pitchFamily="34" charset="-128"/>
                        </a:rPr>
                        <a:t>0</a:t>
                      </a:r>
                      <a:r>
                        <a:rPr kumimoji="1" lang="ja-JP" altLang="en-US" sz="1200" b="0" i="0">
                          <a:solidFill>
                            <a:schemeClr val="tx1"/>
                          </a:solidFill>
                          <a:latin typeface="Yu Gothic Medium" panose="020B0400000000000000" pitchFamily="34" charset="-128"/>
                          <a:ea typeface="Yu Gothic Medium" panose="020B0400000000000000" pitchFamily="34" charset="-128"/>
                        </a:rPr>
                        <a:t>歳から）と児童発達支援センター（</a:t>
                      </a:r>
                      <a:r>
                        <a:rPr kumimoji="1" lang="en-US" altLang="ja-JP" sz="1200" b="0" i="0" dirty="0">
                          <a:solidFill>
                            <a:schemeClr val="tx1"/>
                          </a:solidFill>
                          <a:latin typeface="Yu Gothic Medium" panose="020B0400000000000000" pitchFamily="34" charset="-128"/>
                          <a:ea typeface="Yu Gothic Medium" panose="020B0400000000000000" pitchFamily="34" charset="-128"/>
                        </a:rPr>
                        <a:t>4</a:t>
                      </a:r>
                      <a:r>
                        <a:rPr kumimoji="1" lang="ja-JP" altLang="en-US" sz="1200" b="0" i="0">
                          <a:solidFill>
                            <a:schemeClr val="tx1"/>
                          </a:solidFill>
                          <a:latin typeface="Yu Gothic Medium" panose="020B0400000000000000" pitchFamily="34" charset="-128"/>
                          <a:ea typeface="Yu Gothic Medium" panose="020B0400000000000000" pitchFamily="34" charset="-128"/>
                        </a:rPr>
                        <a:t>歳から）を並行通園し、就学とともに放課後等デイサービス</a:t>
                      </a:r>
                      <a:r>
                        <a:rPr kumimoji="1" lang="en-US" altLang="ja-JP" sz="1200" b="0" i="0" dirty="0">
                          <a:solidFill>
                            <a:schemeClr val="tx1"/>
                          </a:solidFill>
                          <a:latin typeface="Yu Gothic Medium" panose="020B0400000000000000" pitchFamily="34" charset="-128"/>
                          <a:ea typeface="Yu Gothic Medium" panose="020B0400000000000000" pitchFamily="34" charset="-128"/>
                        </a:rPr>
                        <a:t>Sun</a:t>
                      </a:r>
                      <a:r>
                        <a:rPr kumimoji="1" lang="ja-JP" altLang="en-US" sz="1200" b="0" i="0">
                          <a:solidFill>
                            <a:schemeClr val="tx1"/>
                          </a:solidFill>
                          <a:latin typeface="Yu Gothic Medium" panose="020B0400000000000000" pitchFamily="34" charset="-128"/>
                          <a:ea typeface="Yu Gothic Medium" panose="020B0400000000000000" pitchFamily="34" charset="-128"/>
                        </a:rPr>
                        <a:t>を毎日利用（</a:t>
                      </a:r>
                      <a:r>
                        <a:rPr kumimoji="1" lang="en-US" altLang="ja-JP" sz="1200" b="0" i="0" dirty="0">
                          <a:solidFill>
                            <a:schemeClr val="tx1"/>
                          </a:solidFill>
                          <a:latin typeface="Yu Gothic Medium" panose="020B0400000000000000" pitchFamily="34" charset="-128"/>
                          <a:ea typeface="Yu Gothic Medium" panose="020B0400000000000000" pitchFamily="34" charset="-128"/>
                        </a:rPr>
                        <a:t>14</a:t>
                      </a:r>
                      <a:r>
                        <a:rPr kumimoji="1" lang="ja-JP" altLang="en-US" sz="1200" b="0" i="0">
                          <a:solidFill>
                            <a:schemeClr val="tx1"/>
                          </a:solidFill>
                          <a:latin typeface="Yu Gothic Medium" panose="020B0400000000000000" pitchFamily="34" charset="-128"/>
                          <a:ea typeface="Yu Gothic Medium" panose="020B0400000000000000" pitchFamily="34" charset="-128"/>
                        </a:rPr>
                        <a:t>時</a:t>
                      </a:r>
                      <a:r>
                        <a:rPr kumimoji="1" lang="en-US" altLang="ja-JP" sz="1200" b="0" i="0" dirty="0">
                          <a:solidFill>
                            <a:schemeClr val="tx1"/>
                          </a:solidFill>
                          <a:latin typeface="Yu Gothic Medium" panose="020B0400000000000000" pitchFamily="34" charset="-128"/>
                          <a:ea typeface="Yu Gothic Medium" panose="020B0400000000000000" pitchFamily="34" charset="-128"/>
                        </a:rPr>
                        <a:t>30</a:t>
                      </a:r>
                      <a:r>
                        <a:rPr kumimoji="1" lang="ja-JP" altLang="en-US" sz="1200" b="0" i="0">
                          <a:solidFill>
                            <a:schemeClr val="tx1"/>
                          </a:solidFill>
                          <a:latin typeface="Yu Gothic Medium" panose="020B0400000000000000" pitchFamily="34" charset="-128"/>
                          <a:ea typeface="Yu Gothic Medium" panose="020B0400000000000000" pitchFamily="34" charset="-128"/>
                        </a:rPr>
                        <a:t>分～</a:t>
                      </a:r>
                      <a:r>
                        <a:rPr kumimoji="1" lang="en-US" altLang="ja-JP" sz="1200" b="0" i="0" dirty="0">
                          <a:solidFill>
                            <a:schemeClr val="tx1"/>
                          </a:solidFill>
                          <a:latin typeface="Yu Gothic Medium" panose="020B0400000000000000" pitchFamily="34" charset="-128"/>
                          <a:ea typeface="Yu Gothic Medium" panose="020B0400000000000000" pitchFamily="34" charset="-128"/>
                        </a:rPr>
                        <a:t>18</a:t>
                      </a:r>
                      <a:r>
                        <a:rPr kumimoji="1" lang="ja-JP" altLang="en-US" sz="1200" b="0" i="0">
                          <a:solidFill>
                            <a:schemeClr val="tx1"/>
                          </a:solidFill>
                          <a:latin typeface="Yu Gothic Medium" panose="020B0400000000000000" pitchFamily="34" charset="-128"/>
                          <a:ea typeface="Yu Gothic Medium" panose="020B0400000000000000" pitchFamily="34" charset="-128"/>
                        </a:rPr>
                        <a:t>時</a:t>
                      </a:r>
                      <a:r>
                        <a:rPr kumimoji="1" lang="en-US" altLang="ja-JP" sz="1200" b="0" i="0" dirty="0">
                          <a:solidFill>
                            <a:schemeClr val="tx1"/>
                          </a:solidFill>
                          <a:latin typeface="Yu Gothic Medium" panose="020B0400000000000000" pitchFamily="34" charset="-128"/>
                          <a:ea typeface="Yu Gothic Medium" panose="020B0400000000000000" pitchFamily="34" charset="-128"/>
                        </a:rPr>
                        <a:t>30</a:t>
                      </a:r>
                      <a:r>
                        <a:rPr kumimoji="1" lang="ja-JP" altLang="en-US" sz="1200" b="0" i="0">
                          <a:solidFill>
                            <a:schemeClr val="tx1"/>
                          </a:solidFill>
                          <a:latin typeface="Yu Gothic Medium" panose="020B0400000000000000" pitchFamily="34" charset="-128"/>
                          <a:ea typeface="Yu Gothic Medium" panose="020B0400000000000000" pitchFamily="34" charset="-128"/>
                        </a:rPr>
                        <a:t>分まで）</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6539086"/>
                  </a:ext>
                </a:extLst>
              </a:tr>
              <a:tr h="13265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相談に至る経緯</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相談支援事業所</a:t>
                      </a:r>
                      <a:r>
                        <a:rPr kumimoji="1" lang="en-US" altLang="ja-JP" sz="1200" b="0" i="0" dirty="0">
                          <a:solidFill>
                            <a:schemeClr val="tx1"/>
                          </a:solidFill>
                          <a:latin typeface="Yu Gothic Medium" panose="020B0400000000000000" pitchFamily="34" charset="-128"/>
                          <a:ea typeface="Yu Gothic Medium" panose="020B0400000000000000" pitchFamily="34" charset="-128"/>
                        </a:rPr>
                        <a:t>ONE</a:t>
                      </a:r>
                      <a:r>
                        <a:rPr kumimoji="1" lang="ja-JP" altLang="en-US" sz="1200" b="0" i="0">
                          <a:solidFill>
                            <a:schemeClr val="tx1"/>
                          </a:solidFill>
                          <a:latin typeface="Yu Gothic Medium" panose="020B0400000000000000" pitchFamily="34" charset="-128"/>
                          <a:ea typeface="Yu Gothic Medium" panose="020B0400000000000000" pitchFamily="34" charset="-128"/>
                        </a:rPr>
                        <a:t>とは、児童発達支援センターを利用する時からの付き合い。そのため、相談支援専門員とは些細なことでも気軽に相談できる間柄。</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相談内容：</a:t>
                      </a: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くんのサッカー部へ入部したいという気持ちは嬉しく感じているが、入部後に</a:t>
                      </a: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くんの送り迎え等を母親が実施すると、勤務継続が極めて困難となり、生活が全く維持ができなくなる</a:t>
                      </a:r>
                      <a:r>
                        <a:rPr kumimoji="1" lang="en-US" altLang="ja-JP" sz="1200" b="0" i="0" dirty="0">
                          <a:solidFill>
                            <a:schemeClr val="tx1"/>
                          </a:solidFill>
                          <a:latin typeface="Yu Gothic Medium" panose="020B0400000000000000" pitchFamily="34" charset="-128"/>
                          <a:ea typeface="Yu Gothic Medium" panose="020B0400000000000000" pitchFamily="34" charset="-128"/>
                        </a:rPr>
                        <a:t>…</a:t>
                      </a:r>
                      <a:r>
                        <a:rPr kumimoji="1" lang="ja-JP" altLang="en-US" sz="1200" b="0" i="0">
                          <a:solidFill>
                            <a:schemeClr val="tx1"/>
                          </a:solidFill>
                          <a:latin typeface="Yu Gothic Medium" panose="020B0400000000000000" pitchFamily="34" charset="-128"/>
                          <a:ea typeface="Yu Gothic Medium" panose="020B0400000000000000" pitchFamily="34" charset="-128"/>
                        </a:rPr>
                        <a:t>だからと言ってここまで一人で頑張ってきたから、生活保護は絶対に受けたくない</a:t>
                      </a:r>
                      <a:r>
                        <a:rPr kumimoji="1" lang="en-US" altLang="ja-JP" sz="1200" b="0" i="0" dirty="0">
                          <a:solidFill>
                            <a:schemeClr val="tx1"/>
                          </a:solidFill>
                          <a:latin typeface="Yu Gothic Medium" panose="020B0400000000000000" pitchFamily="34" charset="-128"/>
                          <a:ea typeface="Yu Gothic Medium" panose="020B0400000000000000" pitchFamily="34" charset="-128"/>
                        </a:rPr>
                        <a:t>…</a:t>
                      </a:r>
                      <a:r>
                        <a:rPr kumimoji="1" lang="ja-JP" altLang="en-US" sz="1200" b="0" i="0">
                          <a:solidFill>
                            <a:schemeClr val="tx1"/>
                          </a:solidFill>
                          <a:latin typeface="Yu Gothic Medium" panose="020B0400000000000000" pitchFamily="34" charset="-128"/>
                          <a:ea typeface="Yu Gothic Medium" panose="020B0400000000000000" pitchFamily="34" charset="-128"/>
                        </a:rPr>
                        <a:t>どうしたら良いのか</a:t>
                      </a:r>
                      <a:r>
                        <a:rPr kumimoji="1" lang="en-US" altLang="ja-JP" sz="1200" b="0" i="0" dirty="0">
                          <a:solidFill>
                            <a:schemeClr val="tx1"/>
                          </a:solidFill>
                          <a:latin typeface="Yu Gothic Medium" panose="020B0400000000000000" pitchFamily="34" charset="-128"/>
                          <a:ea typeface="Yu Gothic Medium" panose="020B0400000000000000" pitchFamily="34" charset="-128"/>
                        </a:rPr>
                        <a:t>…</a:t>
                      </a:r>
                      <a:r>
                        <a:rPr kumimoji="1" lang="ja-JP" altLang="en-US" sz="1200" b="0" i="0">
                          <a:solidFill>
                            <a:schemeClr val="tx1"/>
                          </a:solidFill>
                          <a:latin typeface="Yu Gothic Medium" panose="020B0400000000000000" pitchFamily="34" charset="-128"/>
                          <a:ea typeface="Yu Gothic Medium" panose="020B0400000000000000" pitchFamily="34" charset="-128"/>
                        </a:rPr>
                        <a:t>。</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rgbClr val="00B0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8143912"/>
                  </a:ext>
                </a:extLst>
              </a:tr>
            </a:tbl>
          </a:graphicData>
        </a:graphic>
      </p:graphicFrame>
      <p:sp>
        <p:nvSpPr>
          <p:cNvPr id="6" name="正方形/長方形 5">
            <a:extLst>
              <a:ext uri="{FF2B5EF4-FFF2-40B4-BE49-F238E27FC236}">
                <a16:creationId xmlns:a16="http://schemas.microsoft.com/office/drawing/2014/main" id="{740FE5FA-E3E2-B47B-27AD-BC42FD2DDA74}"/>
              </a:ext>
            </a:extLst>
          </p:cNvPr>
          <p:cNvSpPr/>
          <p:nvPr/>
        </p:nvSpPr>
        <p:spPr>
          <a:xfrm>
            <a:off x="5292080" y="80634"/>
            <a:ext cx="352839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600" b="1">
                <a:solidFill>
                  <a:prstClr val="white"/>
                </a:solidFill>
                <a:latin typeface="Yu Gothic Medium" panose="020B0400000000000000" pitchFamily="34" charset="-128"/>
                <a:ea typeface="Yu Gothic Medium" panose="020B0400000000000000" pitchFamily="34" charset="-128"/>
              </a:rPr>
              <a:t>都道府県研修スタッフ用スライド</a:t>
            </a:r>
            <a:endParaRPr kumimoji="0" lang="en-US" altLang="ja-JP" sz="1600" b="1"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66410679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3B48B-C32E-CC8F-4D38-13CE704EB69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74C51F2-D571-2347-B7B4-12211D4F0C9A}"/>
              </a:ext>
            </a:extLst>
          </p:cNvPr>
          <p:cNvSpPr>
            <a:spLocks noGrp="1"/>
          </p:cNvSpPr>
          <p:nvPr>
            <p:ph type="title"/>
          </p:nvPr>
        </p:nvSpPr>
        <p:spPr>
          <a:xfrm>
            <a:off x="332506" y="116643"/>
            <a:ext cx="8229600" cy="504045"/>
          </a:xfrm>
        </p:spPr>
        <p:txBody>
          <a:bodyPr>
            <a:normAutofit/>
          </a:bodyPr>
          <a:lstStyle/>
          <a:p>
            <a:r>
              <a:rPr lang="ja-JP" altLang="en-US" sz="1800">
                <a:solidFill>
                  <a:schemeClr val="tx1"/>
                </a:solidFill>
              </a:rPr>
              <a:t>事例の概要（例）</a:t>
            </a:r>
          </a:p>
        </p:txBody>
      </p:sp>
      <p:graphicFrame>
        <p:nvGraphicFramePr>
          <p:cNvPr id="3" name="表 2">
            <a:extLst>
              <a:ext uri="{FF2B5EF4-FFF2-40B4-BE49-F238E27FC236}">
                <a16:creationId xmlns:a16="http://schemas.microsoft.com/office/drawing/2014/main" id="{2E0E1F26-C21F-CBA7-5C9E-95250F3DCFFC}"/>
              </a:ext>
            </a:extLst>
          </p:cNvPr>
          <p:cNvGraphicFramePr>
            <a:graphicFrameLocks noGrp="1"/>
          </p:cNvGraphicFramePr>
          <p:nvPr>
            <p:extLst>
              <p:ext uri="{D42A27DB-BD31-4B8C-83A1-F6EECF244321}">
                <p14:modId xmlns:p14="http://schemas.microsoft.com/office/powerpoint/2010/main" val="3141753772"/>
              </p:ext>
            </p:extLst>
          </p:nvPr>
        </p:nvGraphicFramePr>
        <p:xfrm>
          <a:off x="323528" y="620688"/>
          <a:ext cx="8487966" cy="486771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1398766520"/>
                    </a:ext>
                  </a:extLst>
                </a:gridCol>
                <a:gridCol w="7191822">
                  <a:extLst>
                    <a:ext uri="{9D8B030D-6E8A-4147-A177-3AD203B41FA5}">
                      <a16:colId xmlns:a16="http://schemas.microsoft.com/office/drawing/2014/main" val="553687554"/>
                    </a:ext>
                  </a:extLst>
                </a:gridCol>
              </a:tblGrid>
              <a:tr h="360040">
                <a:tc>
                  <a:txBody>
                    <a:bodyPr/>
                    <a:lstStyle/>
                    <a:p>
                      <a:pPr algn="ctr">
                        <a:lnSpc>
                          <a:spcPct val="100000"/>
                        </a:lnSpc>
                      </a:pPr>
                      <a:r>
                        <a:rPr kumimoji="1" lang="ja-JP" altLang="en-US" sz="1400" b="1" i="0">
                          <a:latin typeface="Yu Gothic Medium" panose="020B0400000000000000" pitchFamily="34" charset="-128"/>
                          <a:ea typeface="Yu Gothic Medium" panose="020B0400000000000000" pitchFamily="34" charset="-128"/>
                        </a:rPr>
                        <a:t>項　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B050"/>
                    </a:solidFill>
                  </a:tcPr>
                </a:tc>
                <a:tc>
                  <a:txBody>
                    <a:bodyPr/>
                    <a:lstStyle/>
                    <a:p>
                      <a:pPr algn="ctr"/>
                      <a:r>
                        <a:rPr kumimoji="1" lang="ja-JP" altLang="en-US" sz="1400" b="1" i="0">
                          <a:latin typeface="Yu Gothic Medium" panose="020B0400000000000000" pitchFamily="34" charset="-128"/>
                          <a:ea typeface="Yu Gothic Medium" panose="020B0400000000000000" pitchFamily="34" charset="-128"/>
                        </a:rPr>
                        <a:t>内　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2839664102"/>
                  </a:ext>
                </a:extLst>
              </a:tr>
              <a:tr h="844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子ども本人</a:t>
                      </a:r>
                      <a:endParaRPr lang="en-US" altLang="ja-JP" sz="1200" b="1" i="0" dirty="0">
                        <a:solidFill>
                          <a:schemeClr val="accent5">
                            <a:lumMod val="50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・家族の希望</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a:t>
                      </a: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くん：いっぱいサッカーをしたいし、友達とずっと一緒にいたい！でも</a:t>
                      </a:r>
                      <a:r>
                        <a:rPr kumimoji="1" lang="en-US" altLang="ja-JP" sz="1200" b="0" i="0" dirty="0">
                          <a:solidFill>
                            <a:schemeClr val="tx1"/>
                          </a:solidFill>
                          <a:latin typeface="Yu Gothic Medium" panose="020B0400000000000000" pitchFamily="34" charset="-128"/>
                          <a:ea typeface="Yu Gothic Medium" panose="020B0400000000000000" pitchFamily="34" charset="-128"/>
                        </a:rPr>
                        <a:t>Sun</a:t>
                      </a:r>
                      <a:r>
                        <a:rPr kumimoji="1" lang="ja-JP" altLang="en-US" sz="1200" b="0" i="0">
                          <a:solidFill>
                            <a:schemeClr val="tx1"/>
                          </a:solidFill>
                          <a:latin typeface="Yu Gothic Medium" panose="020B0400000000000000" pitchFamily="34" charset="-128"/>
                          <a:ea typeface="Yu Gothic Medium" panose="020B0400000000000000" pitchFamily="34" charset="-128"/>
                        </a:rPr>
                        <a:t>を辞めたくもない</a:t>
                      </a:r>
                      <a:r>
                        <a:rPr kumimoji="1" lang="en-US" altLang="ja-JP" sz="1200" b="0" i="0" dirty="0">
                          <a:solidFill>
                            <a:schemeClr val="tx1"/>
                          </a:solidFill>
                          <a:latin typeface="Yu Gothic Medium" panose="020B0400000000000000" pitchFamily="34" charset="-128"/>
                          <a:ea typeface="Yu Gothic Medium" panose="020B0400000000000000" pitchFamily="34" charset="-128"/>
                        </a:rPr>
                        <a:t>…</a:t>
                      </a: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・母親：本児の気持ちを叶えつつ、これまでの生活を維持したい！</a:t>
                      </a:r>
                      <a:endParaRPr lang="ja-JP" altLang="ja-JP" sz="12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10981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i="0" dirty="0">
                          <a:solidFill>
                            <a:schemeClr val="accent5">
                              <a:lumMod val="50000"/>
                            </a:schemeClr>
                          </a:solidFill>
                          <a:latin typeface="Yu Gothic Medium" panose="020B0400000000000000" pitchFamily="34" charset="-128"/>
                          <a:ea typeface="Yu Gothic Medium" panose="020B0400000000000000" pitchFamily="34" charset="-128"/>
                        </a:rPr>
                        <a:t>A</a:t>
                      </a:r>
                      <a:r>
                        <a:rPr lang="ja-JP" altLang="en-US" sz="1200" b="1" i="0">
                          <a:solidFill>
                            <a:schemeClr val="accent5">
                              <a:lumMod val="50000"/>
                            </a:schemeClr>
                          </a:solidFill>
                          <a:latin typeface="Yu Gothic Medium" panose="020B0400000000000000" pitchFamily="34" charset="-128"/>
                          <a:ea typeface="Yu Gothic Medium" panose="020B0400000000000000" pitchFamily="34" charset="-128"/>
                        </a:rPr>
                        <a:t>くん、家族</a:t>
                      </a:r>
                      <a:endParaRPr lang="en-US" altLang="ja-JP" sz="1200" b="1" i="0" dirty="0">
                        <a:solidFill>
                          <a:schemeClr val="accent5">
                            <a:lumMod val="50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i="0">
                          <a:solidFill>
                            <a:schemeClr val="accent5">
                              <a:lumMod val="50000"/>
                            </a:schemeClr>
                          </a:solidFill>
                          <a:latin typeface="Yu Gothic Medium" panose="020B0400000000000000" pitchFamily="34" charset="-128"/>
                          <a:ea typeface="Yu Gothic Medium" panose="020B0400000000000000" pitchFamily="34" charset="-128"/>
                        </a:rPr>
                        <a:t>の状況と課題</a:t>
                      </a:r>
                      <a:endParaRPr lang="ja-JP" altLang="ja-JP" sz="1200" b="1" i="0">
                        <a:solidFill>
                          <a:schemeClr val="accent5">
                            <a:lumMod val="50000"/>
                          </a:schemeClr>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a:t>
                      </a: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くん：ある程度のことは何でもできるが、一人になるとすぐに強い不安を抱く。そのため、一人で家にいることはできず（留守番ができない）、単独登校もできない。入部すると、</a:t>
                      </a:r>
                      <a:r>
                        <a:rPr kumimoji="1" lang="en-US" altLang="ja-JP" sz="1200" b="0" i="0" dirty="0">
                          <a:solidFill>
                            <a:schemeClr val="tx1"/>
                          </a:solidFill>
                          <a:latin typeface="Yu Gothic Medium" panose="020B0400000000000000" pitchFamily="34" charset="-128"/>
                          <a:ea typeface="Yu Gothic Medium" panose="020B0400000000000000" pitchFamily="34" charset="-128"/>
                        </a:rPr>
                        <a:t>17</a:t>
                      </a:r>
                      <a:r>
                        <a:rPr kumimoji="1" lang="ja-JP" altLang="en-US" sz="1200" b="0" i="0">
                          <a:solidFill>
                            <a:schemeClr val="tx1"/>
                          </a:solidFill>
                          <a:latin typeface="Yu Gothic Medium" panose="020B0400000000000000" pitchFamily="34" charset="-128"/>
                          <a:ea typeface="Yu Gothic Medium" panose="020B0400000000000000" pitchFamily="34" charset="-128"/>
                        </a:rPr>
                        <a:t>時まで毎日練習あり</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・母親：母親の勤務</a:t>
                      </a:r>
                      <a:r>
                        <a:rPr kumimoji="1" lang="en-US" altLang="ja-JP" sz="1200" b="0" i="0" dirty="0">
                          <a:solidFill>
                            <a:schemeClr val="tx1"/>
                          </a:solidFill>
                          <a:latin typeface="Yu Gothic Medium" panose="020B0400000000000000" pitchFamily="34" charset="-128"/>
                          <a:ea typeface="Yu Gothic Medium" panose="020B0400000000000000" pitchFamily="34" charset="-128"/>
                        </a:rPr>
                        <a:t>…</a:t>
                      </a:r>
                      <a:r>
                        <a:rPr kumimoji="1" lang="ja-JP" altLang="en-US" sz="1200" b="0" i="0">
                          <a:solidFill>
                            <a:schemeClr val="tx1"/>
                          </a:solidFill>
                          <a:latin typeface="Yu Gothic Medium" panose="020B0400000000000000" pitchFamily="34" charset="-128"/>
                          <a:ea typeface="Yu Gothic Medium" panose="020B0400000000000000" pitchFamily="34" charset="-128"/>
                        </a:rPr>
                        <a:t>土日は休み／平日</a:t>
                      </a:r>
                      <a:r>
                        <a:rPr kumimoji="1" lang="en-US" altLang="ja-JP" sz="1200" b="0" i="0" dirty="0">
                          <a:solidFill>
                            <a:schemeClr val="tx1"/>
                          </a:solidFill>
                          <a:latin typeface="Yu Gothic Medium" panose="020B0400000000000000" pitchFamily="34" charset="-128"/>
                          <a:ea typeface="Yu Gothic Medium" panose="020B0400000000000000" pitchFamily="34" charset="-128"/>
                        </a:rPr>
                        <a:t>10</a:t>
                      </a:r>
                      <a:r>
                        <a:rPr kumimoji="1" lang="ja-JP" altLang="en-US" sz="1200" b="0" i="0">
                          <a:solidFill>
                            <a:schemeClr val="tx1"/>
                          </a:solidFill>
                          <a:latin typeface="Yu Gothic Medium" panose="020B0400000000000000" pitchFamily="34" charset="-128"/>
                          <a:ea typeface="Yu Gothic Medium" panose="020B0400000000000000" pitchFamily="34" charset="-128"/>
                        </a:rPr>
                        <a:t>時</a:t>
                      </a:r>
                      <a:r>
                        <a:rPr kumimoji="1" lang="en-US" altLang="ja-JP" sz="1200" b="0" i="0" dirty="0">
                          <a:solidFill>
                            <a:schemeClr val="tx1"/>
                          </a:solidFill>
                          <a:latin typeface="Yu Gothic Medium" panose="020B0400000000000000" pitchFamily="34" charset="-128"/>
                          <a:ea typeface="Yu Gothic Medium" panose="020B0400000000000000" pitchFamily="34" charset="-128"/>
                        </a:rPr>
                        <a:t>〜18</a:t>
                      </a:r>
                      <a:r>
                        <a:rPr kumimoji="1" lang="ja-JP" altLang="en-US" sz="1200" b="0" i="0">
                          <a:solidFill>
                            <a:schemeClr val="tx1"/>
                          </a:solidFill>
                          <a:latin typeface="Yu Gothic Medium" panose="020B0400000000000000" pitchFamily="34" charset="-128"/>
                          <a:ea typeface="Yu Gothic Medium" panose="020B0400000000000000" pitchFamily="34" charset="-128"/>
                        </a:rPr>
                        <a:t>時（朝：本児の送迎あり）</a:t>
                      </a:r>
                      <a:endParaRPr lang="ja-JP" altLang="ja-JP" sz="1200" b="0" i="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16575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子ども本人</a:t>
                      </a:r>
                      <a:endParaRPr lang="en-US" altLang="ja-JP" sz="1200" b="1" i="0" dirty="0">
                        <a:solidFill>
                          <a:schemeClr val="accent5">
                            <a:lumMod val="50000"/>
                          </a:schemeClr>
                        </a:solidFill>
                        <a:latin typeface="Yu Gothic Medium" panose="020B0400000000000000" pitchFamily="34" charset="-128"/>
                        <a:ea typeface="Yu Gothic Medium"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・家族の強み</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・分からないことがあっても周囲を見て考えて、それから行動を起こすことができる。社交性は相応にある。</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・母親をとても大事にしている。</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・友達とはとても仲良し。友達数名も</a:t>
                      </a:r>
                      <a:r>
                        <a:rPr kumimoji="1" lang="en-US" altLang="ja-JP" sz="1200" b="0" i="0" dirty="0">
                          <a:solidFill>
                            <a:schemeClr val="tx1"/>
                          </a:solidFill>
                          <a:latin typeface="Yu Gothic Medium" panose="020B0400000000000000" pitchFamily="34" charset="-128"/>
                          <a:ea typeface="Yu Gothic Medium" panose="020B0400000000000000" pitchFamily="34" charset="-128"/>
                        </a:rPr>
                        <a:t>Z</a:t>
                      </a:r>
                      <a:r>
                        <a:rPr kumimoji="1" lang="ja-JP" altLang="en-US" sz="1200" b="0" i="0">
                          <a:solidFill>
                            <a:schemeClr val="tx1"/>
                          </a:solidFill>
                          <a:latin typeface="Yu Gothic Medium" panose="020B0400000000000000" pitchFamily="34" charset="-128"/>
                          <a:ea typeface="Yu Gothic Medium" panose="020B0400000000000000" pitchFamily="34" charset="-128"/>
                        </a:rPr>
                        <a:t>くんを大事にし、困ったことがあったらすぐに助ける関係。</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・レゴブロックで、見本図を見て</a:t>
                      </a:r>
                      <a:r>
                        <a:rPr kumimoji="1" lang="en-US" altLang="ja-JP" sz="1200" b="0" i="0" dirty="0">
                          <a:solidFill>
                            <a:schemeClr val="tx1"/>
                          </a:solidFill>
                          <a:latin typeface="Yu Gothic Medium" panose="020B0400000000000000" pitchFamily="34" charset="-128"/>
                          <a:ea typeface="Yu Gothic Medium" panose="020B0400000000000000" pitchFamily="34" charset="-128"/>
                        </a:rPr>
                        <a:t>100</a:t>
                      </a:r>
                      <a:r>
                        <a:rPr kumimoji="1" lang="ja-JP" altLang="en-US" sz="1200" b="0" i="0">
                          <a:solidFill>
                            <a:schemeClr val="tx1"/>
                          </a:solidFill>
                          <a:latin typeface="Yu Gothic Medium" panose="020B0400000000000000" pitchFamily="34" charset="-128"/>
                          <a:ea typeface="Yu Gothic Medium" panose="020B0400000000000000" pitchFamily="34" charset="-128"/>
                        </a:rPr>
                        <a:t>ピースくらい使用して恐竜や動物を作ることができる</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・ガンプラ数体を単独で作ることができる</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p>
                      <a:pPr>
                        <a:lnSpc>
                          <a:spcPct val="110000"/>
                        </a:lnSpc>
                      </a:pPr>
                      <a:r>
                        <a:rPr kumimoji="1" lang="ja-JP" altLang="en-US" sz="1200" b="0" i="0">
                          <a:solidFill>
                            <a:schemeClr val="tx1"/>
                          </a:solidFill>
                          <a:latin typeface="Yu Gothic Medium" panose="020B0400000000000000" pitchFamily="34" charset="-128"/>
                          <a:ea typeface="Yu Gothic Medium" panose="020B0400000000000000" pitchFamily="34" charset="-128"/>
                        </a:rPr>
                        <a:t>・学校内では教室移動は単独可能</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48193308"/>
                  </a:ext>
                </a:extLst>
              </a:tr>
              <a:tr h="9072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b="1" i="0">
                          <a:solidFill>
                            <a:schemeClr val="accent5">
                              <a:lumMod val="50000"/>
                            </a:schemeClr>
                          </a:solidFill>
                          <a:latin typeface="Yu Gothic Medium" panose="020B0400000000000000" pitchFamily="34" charset="-128"/>
                          <a:ea typeface="Yu Gothic Medium" panose="020B0400000000000000" pitchFamily="34" charset="-128"/>
                        </a:rPr>
                        <a:t>その他</a:t>
                      </a: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ja-JP" sz="1200" b="0" i="0" dirty="0">
                          <a:solidFill>
                            <a:schemeClr val="tx1"/>
                          </a:solidFill>
                          <a:latin typeface="Yu Gothic Medium" panose="020B0400000000000000" pitchFamily="34" charset="-128"/>
                          <a:ea typeface="Yu Gothic Medium" panose="020B0400000000000000" pitchFamily="34" charset="-128"/>
                        </a:rPr>
                        <a:t>Sun</a:t>
                      </a:r>
                      <a:r>
                        <a:rPr kumimoji="1" lang="ja-JP" altLang="en-US" sz="1200" b="0" i="0">
                          <a:solidFill>
                            <a:schemeClr val="tx1"/>
                          </a:solidFill>
                          <a:latin typeface="Yu Gothic Medium" panose="020B0400000000000000" pitchFamily="34" charset="-128"/>
                          <a:ea typeface="Yu Gothic Medium" panose="020B0400000000000000" pitchFamily="34" charset="-128"/>
                        </a:rPr>
                        <a:t>のサービス提供時間は</a:t>
                      </a:r>
                      <a:r>
                        <a:rPr kumimoji="1" lang="en-US" altLang="ja-JP" sz="1200" b="0" i="0" dirty="0">
                          <a:solidFill>
                            <a:schemeClr val="tx1"/>
                          </a:solidFill>
                          <a:latin typeface="Yu Gothic Medium" panose="020B0400000000000000" pitchFamily="34" charset="-128"/>
                          <a:ea typeface="Yu Gothic Medium" panose="020B0400000000000000" pitchFamily="34" charset="-128"/>
                        </a:rPr>
                        <a:t>9</a:t>
                      </a:r>
                      <a:r>
                        <a:rPr kumimoji="1" lang="ja-JP" altLang="en-US" sz="1200" b="0" i="0">
                          <a:solidFill>
                            <a:schemeClr val="tx1"/>
                          </a:solidFill>
                          <a:latin typeface="Yu Gothic Medium" panose="020B0400000000000000" pitchFamily="34" charset="-128"/>
                          <a:ea typeface="Yu Gothic Medium" panose="020B0400000000000000" pitchFamily="34" charset="-128"/>
                        </a:rPr>
                        <a:t>時</a:t>
                      </a:r>
                      <a:r>
                        <a:rPr kumimoji="1" lang="en-US" altLang="ja-JP" sz="1200" b="0" i="0" dirty="0">
                          <a:solidFill>
                            <a:schemeClr val="tx1"/>
                          </a:solidFill>
                          <a:latin typeface="Yu Gothic Medium" panose="020B0400000000000000" pitchFamily="34" charset="-128"/>
                          <a:ea typeface="Yu Gothic Medium" panose="020B0400000000000000" pitchFamily="34" charset="-128"/>
                        </a:rPr>
                        <a:t>〜17</a:t>
                      </a:r>
                      <a:r>
                        <a:rPr kumimoji="1" lang="ja-JP" altLang="en-US" sz="1200" b="0" i="0">
                          <a:solidFill>
                            <a:schemeClr val="tx1"/>
                          </a:solidFill>
                          <a:latin typeface="Yu Gothic Medium" panose="020B0400000000000000" pitchFamily="34" charset="-128"/>
                          <a:ea typeface="Yu Gothic Medium" panose="020B0400000000000000" pitchFamily="34" charset="-128"/>
                        </a:rPr>
                        <a:t>時まで。営業時間終了は</a:t>
                      </a:r>
                      <a:r>
                        <a:rPr kumimoji="1" lang="en-US" altLang="ja-JP" sz="1200" b="0" i="0" dirty="0">
                          <a:solidFill>
                            <a:schemeClr val="tx1"/>
                          </a:solidFill>
                          <a:latin typeface="Yu Gothic Medium" panose="020B0400000000000000" pitchFamily="34" charset="-128"/>
                          <a:ea typeface="Yu Gothic Medium" panose="020B0400000000000000" pitchFamily="34" charset="-128"/>
                        </a:rPr>
                        <a:t>18</a:t>
                      </a:r>
                      <a:r>
                        <a:rPr kumimoji="1" lang="ja-JP" altLang="en-US" sz="1200" b="0" i="0">
                          <a:solidFill>
                            <a:schemeClr val="tx1"/>
                          </a:solidFill>
                          <a:latin typeface="Yu Gothic Medium" panose="020B0400000000000000" pitchFamily="34" charset="-128"/>
                          <a:ea typeface="Yu Gothic Medium" panose="020B0400000000000000" pitchFamily="34" charset="-128"/>
                        </a:rPr>
                        <a:t>時</a:t>
                      </a:r>
                      <a:r>
                        <a:rPr kumimoji="1" lang="en-US" altLang="ja-JP" sz="1200" b="0" i="0" dirty="0">
                          <a:solidFill>
                            <a:schemeClr val="tx1"/>
                          </a:solidFill>
                          <a:latin typeface="Yu Gothic Medium" panose="020B0400000000000000" pitchFamily="34" charset="-128"/>
                          <a:ea typeface="Yu Gothic Medium" panose="020B0400000000000000" pitchFamily="34" charset="-128"/>
                        </a:rPr>
                        <a:t>30</a:t>
                      </a:r>
                      <a:r>
                        <a:rPr kumimoji="1" lang="ja-JP" altLang="en-US" sz="1200" b="0" i="0">
                          <a:solidFill>
                            <a:schemeClr val="tx1"/>
                          </a:solidFill>
                          <a:latin typeface="Yu Gothic Medium" panose="020B0400000000000000" pitchFamily="34" charset="-128"/>
                          <a:ea typeface="Yu Gothic Medium" panose="020B0400000000000000" pitchFamily="34" charset="-128"/>
                        </a:rPr>
                        <a:t>分。</a:t>
                      </a:r>
                      <a:r>
                        <a:rPr kumimoji="1" lang="en-US" altLang="ja-JP" sz="1200" b="0" i="0" dirty="0">
                          <a:solidFill>
                            <a:schemeClr val="tx1"/>
                          </a:solidFill>
                          <a:latin typeface="Yu Gothic Medium" panose="020B0400000000000000" pitchFamily="34" charset="-128"/>
                          <a:ea typeface="Yu Gothic Medium" panose="020B0400000000000000" pitchFamily="34" charset="-128"/>
                        </a:rPr>
                        <a:t>17</a:t>
                      </a:r>
                      <a:r>
                        <a:rPr kumimoji="1" lang="ja-JP" altLang="en-US" sz="1200" b="0" i="0">
                          <a:solidFill>
                            <a:schemeClr val="tx1"/>
                          </a:solidFill>
                          <a:latin typeface="Yu Gothic Medium" panose="020B0400000000000000" pitchFamily="34" charset="-128"/>
                          <a:ea typeface="Yu Gothic Medium" panose="020B0400000000000000" pitchFamily="34" charset="-128"/>
                        </a:rPr>
                        <a:t>時以降は保護者の迎えを条件としている。サービス提供時間の変更は事業所の運営上難しいが、その中で何とかこれまでと同じく可能な限り、フォローしたい意向はある</a:t>
                      </a:r>
                      <a:endParaRPr kumimoji="1" lang="en-US" altLang="ja-JP" sz="1200" b="0" i="0" dirty="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9197380"/>
                  </a:ext>
                </a:extLst>
              </a:tr>
            </a:tbl>
          </a:graphicData>
        </a:graphic>
      </p:graphicFrame>
      <p:sp>
        <p:nvSpPr>
          <p:cNvPr id="5" name="正方形/長方形 4">
            <a:extLst>
              <a:ext uri="{FF2B5EF4-FFF2-40B4-BE49-F238E27FC236}">
                <a16:creationId xmlns:a16="http://schemas.microsoft.com/office/drawing/2014/main" id="{1962C529-2F1F-3D49-1D63-0B7204DC3490}"/>
              </a:ext>
            </a:extLst>
          </p:cNvPr>
          <p:cNvSpPr/>
          <p:nvPr/>
        </p:nvSpPr>
        <p:spPr>
          <a:xfrm>
            <a:off x="5292080" y="80634"/>
            <a:ext cx="352839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600" b="1">
                <a:solidFill>
                  <a:prstClr val="white"/>
                </a:solidFill>
                <a:latin typeface="Yu Gothic Medium" panose="020B0400000000000000" pitchFamily="34" charset="-128"/>
                <a:ea typeface="Yu Gothic Medium" panose="020B0400000000000000" pitchFamily="34" charset="-128"/>
              </a:rPr>
              <a:t>都道府県研修スタッフ用スライド</a:t>
            </a:r>
            <a:endParaRPr kumimoji="0" lang="en-US" altLang="ja-JP" sz="1600" b="1"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55641312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020E4-8118-D452-0ED4-CD6B9A967A0C}"/>
            </a:ext>
          </a:extLst>
        </p:cNvPr>
        <p:cNvGrpSpPr/>
        <p:nvPr/>
      </p:nvGrpSpPr>
      <p:grpSpPr>
        <a:xfrm>
          <a:off x="0" y="0"/>
          <a:ext cx="0" cy="0"/>
          <a:chOff x="0" y="0"/>
          <a:chExt cx="0" cy="0"/>
        </a:xfrm>
      </p:grpSpPr>
      <p:sp>
        <p:nvSpPr>
          <p:cNvPr id="4" name="角丸四角形 3">
            <a:extLst>
              <a:ext uri="{FF2B5EF4-FFF2-40B4-BE49-F238E27FC236}">
                <a16:creationId xmlns:a16="http://schemas.microsoft.com/office/drawing/2014/main" id="{3D86A00D-4E9B-A298-1F79-C00C15932241}"/>
              </a:ext>
            </a:extLst>
          </p:cNvPr>
          <p:cNvSpPr/>
          <p:nvPr/>
        </p:nvSpPr>
        <p:spPr>
          <a:xfrm>
            <a:off x="206189" y="1232756"/>
            <a:ext cx="8712968" cy="686488"/>
          </a:xfrm>
          <a:prstGeom prst="roundRect">
            <a:avLst>
              <a:gd name="adj" fmla="val 976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000" b="1">
                <a:solidFill>
                  <a:prstClr val="white"/>
                </a:solidFill>
                <a:latin typeface="Yu Gothic Medium" panose="020B0400000000000000" pitchFamily="34" charset="-128"/>
                <a:ea typeface="Yu Gothic Medium" panose="020B0400000000000000" pitchFamily="34" charset="-128"/>
              </a:rPr>
              <a:t>講義</a:t>
            </a:r>
            <a:r>
              <a:rPr kumimoji="0" lang="en-US" altLang="ja-JP" sz="2000" b="1" dirty="0">
                <a:solidFill>
                  <a:prstClr val="white"/>
                </a:solidFill>
                <a:latin typeface="Yu Gothic Medium" panose="020B0400000000000000" pitchFamily="34" charset="-128"/>
                <a:ea typeface="Yu Gothic Medium" panose="020B0400000000000000" pitchFamily="34" charset="-128"/>
              </a:rPr>
              <a:t>『</a:t>
            </a:r>
            <a:r>
              <a:rPr kumimoji="0" lang="ja-JP" altLang="en-US" sz="2000" b="1">
                <a:solidFill>
                  <a:prstClr val="white"/>
                </a:solidFill>
                <a:latin typeface="Yu Gothic Medium" panose="020B0400000000000000" pitchFamily="34" charset="-128"/>
                <a:ea typeface="Yu Gothic Medium" panose="020B0400000000000000" pitchFamily="34" charset="-128"/>
              </a:rPr>
              <a:t>児童期における相談支援の目指す方向性</a:t>
            </a:r>
            <a:r>
              <a:rPr kumimoji="0" lang="en-US" altLang="ja-JP" sz="2000" b="1" dirty="0">
                <a:solidFill>
                  <a:prstClr val="white"/>
                </a:solidFill>
                <a:latin typeface="Yu Gothic Medium" panose="020B0400000000000000" pitchFamily="34" charset="-128"/>
                <a:ea typeface="Yu Gothic Medium" panose="020B0400000000000000" pitchFamily="34" charset="-128"/>
              </a:rPr>
              <a:t>』</a:t>
            </a:r>
            <a:r>
              <a:rPr kumimoji="0" lang="ja-JP" altLang="en-US" sz="2000" b="1">
                <a:solidFill>
                  <a:prstClr val="white"/>
                </a:solidFill>
                <a:latin typeface="Yu Gothic Medium" panose="020B0400000000000000" pitchFamily="34" charset="-128"/>
                <a:ea typeface="Yu Gothic Medium" panose="020B0400000000000000" pitchFamily="34" charset="-128"/>
              </a:rPr>
              <a:t>の学びを演習につなげる</a:t>
            </a:r>
            <a:endParaRPr kumimoji="0" lang="ja-JP" altLang="en-US" sz="2000" b="1" dirty="0">
              <a:solidFill>
                <a:prstClr val="white"/>
              </a:solidFill>
              <a:latin typeface="Yu Gothic Medium" panose="020B0400000000000000" pitchFamily="34" charset="-128"/>
              <a:ea typeface="Yu Gothic Medium" panose="020B0400000000000000" pitchFamily="34" charset="-128"/>
            </a:endParaRPr>
          </a:p>
        </p:txBody>
      </p:sp>
      <p:sp>
        <p:nvSpPr>
          <p:cNvPr id="5" name="タイトル 2">
            <a:extLst>
              <a:ext uri="{FF2B5EF4-FFF2-40B4-BE49-F238E27FC236}">
                <a16:creationId xmlns:a16="http://schemas.microsoft.com/office/drawing/2014/main" id="{728B5355-20F1-CC28-7F82-ED6943DD6075}"/>
              </a:ext>
            </a:extLst>
          </p:cNvPr>
          <p:cNvSpPr txBox="1">
            <a:spLocks/>
          </p:cNvSpPr>
          <p:nvPr/>
        </p:nvSpPr>
        <p:spPr>
          <a:xfrm>
            <a:off x="206189" y="549499"/>
            <a:ext cx="8712968" cy="503237"/>
          </a:xfrm>
          <a:prstGeom prst="rect">
            <a:avLst/>
          </a:prstGeom>
        </p:spPr>
        <p:txBody>
          <a:bodyPr vert="horz" lIns="91440" tIns="45720" rIns="91440" bIns="45720" rtlCol="0" anchor="ctr">
            <a:normAutofit lnSpcReduction="10000"/>
          </a:bodyPr>
          <a:lstStyle>
            <a:lvl1pPr algn="l" defTabSz="914400" rtl="0" eaLnBrk="1" latinLnBrk="0" hangingPunct="1">
              <a:spcBef>
                <a:spcPct val="0"/>
              </a:spcBef>
              <a:buNone/>
              <a:defRPr kumimoji="1" sz="24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2800">
                <a:solidFill>
                  <a:schemeClr val="tx1"/>
                </a:solidFill>
                <a:latin typeface="Yu Gothic Medium" panose="020B0400000000000000" pitchFamily="34" charset="-128"/>
                <a:ea typeface="Yu Gothic Medium" panose="020B0400000000000000" pitchFamily="34" charset="-128"/>
              </a:rPr>
              <a:t>講義から演習へ　</a:t>
            </a:r>
            <a:r>
              <a:rPr lang="en-US" altLang="ja-JP" sz="2800" dirty="0">
                <a:solidFill>
                  <a:schemeClr val="tx1"/>
                </a:solidFill>
                <a:latin typeface="Yu Gothic Medium" panose="020B0400000000000000" pitchFamily="34" charset="-128"/>
                <a:ea typeface="Yu Gothic Medium" panose="020B0400000000000000" pitchFamily="34" charset="-128"/>
              </a:rPr>
              <a:t>〜</a:t>
            </a:r>
            <a:r>
              <a:rPr lang="ja-JP" altLang="en-US" sz="2800">
                <a:solidFill>
                  <a:schemeClr val="tx1"/>
                </a:solidFill>
                <a:latin typeface="Yu Gothic Medium" panose="020B0400000000000000" pitchFamily="34" charset="-128"/>
                <a:ea typeface="Yu Gothic Medium" panose="020B0400000000000000" pitchFamily="34" charset="-128"/>
              </a:rPr>
              <a:t>学びの構成</a:t>
            </a:r>
            <a:r>
              <a:rPr lang="en-US" altLang="ja-JP" sz="2800" dirty="0">
                <a:solidFill>
                  <a:schemeClr val="tx1"/>
                </a:solidFill>
                <a:latin typeface="Yu Gothic Medium" panose="020B0400000000000000" pitchFamily="34" charset="-128"/>
                <a:ea typeface="Yu Gothic Medium" panose="020B0400000000000000" pitchFamily="34" charset="-128"/>
              </a:rPr>
              <a:t>〜</a:t>
            </a:r>
            <a:endParaRPr lang="ja-JP" altLang="en-US" sz="2800">
              <a:solidFill>
                <a:schemeClr val="tx1"/>
              </a:solidFill>
              <a:latin typeface="Yu Gothic Medium" panose="020B0400000000000000" pitchFamily="34" charset="-128"/>
              <a:ea typeface="Yu Gothic Medium" panose="020B0400000000000000" pitchFamily="34" charset="-128"/>
            </a:endParaRPr>
          </a:p>
        </p:txBody>
      </p:sp>
      <p:sp>
        <p:nvSpPr>
          <p:cNvPr id="11" name="角丸四角形 10">
            <a:extLst>
              <a:ext uri="{FF2B5EF4-FFF2-40B4-BE49-F238E27FC236}">
                <a16:creationId xmlns:a16="http://schemas.microsoft.com/office/drawing/2014/main" id="{D7EDB83E-8F4E-3F2E-D14D-FC300D47EAAB}"/>
              </a:ext>
            </a:extLst>
          </p:cNvPr>
          <p:cNvSpPr/>
          <p:nvPr/>
        </p:nvSpPr>
        <p:spPr>
          <a:xfrm>
            <a:off x="323528" y="2459304"/>
            <a:ext cx="3816424" cy="3489976"/>
          </a:xfrm>
          <a:prstGeom prst="roundRect">
            <a:avLst>
              <a:gd name="adj" fmla="val 758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ja-JP" altLang="en-US" dirty="0">
              <a:solidFill>
                <a:schemeClr val="tx1"/>
              </a:solidFill>
              <a:latin typeface="Yu Gothic Medium" panose="020B0400000000000000" pitchFamily="34" charset="-128"/>
              <a:ea typeface="Yu Gothic Medium" panose="020B0400000000000000" pitchFamily="34" charset="-128"/>
            </a:endParaRPr>
          </a:p>
        </p:txBody>
      </p:sp>
      <p:sp>
        <p:nvSpPr>
          <p:cNvPr id="7" name="角丸四角形 6">
            <a:extLst>
              <a:ext uri="{FF2B5EF4-FFF2-40B4-BE49-F238E27FC236}">
                <a16:creationId xmlns:a16="http://schemas.microsoft.com/office/drawing/2014/main" id="{07B76882-2ED3-73D0-CB0C-BEC8A581B22F}"/>
              </a:ext>
            </a:extLst>
          </p:cNvPr>
          <p:cNvSpPr/>
          <p:nvPr/>
        </p:nvSpPr>
        <p:spPr>
          <a:xfrm>
            <a:off x="206189" y="2387296"/>
            <a:ext cx="4032448" cy="3633992"/>
          </a:xfrm>
          <a:prstGeom prst="roundRect">
            <a:avLst>
              <a:gd name="adj" fmla="val 2713"/>
            </a:avLst>
          </a:prstGeom>
          <a:solidFill>
            <a:schemeClr val="accent5">
              <a:lumMod val="20000"/>
              <a:lumOff val="80000"/>
            </a:schemeClr>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9" name="角丸四角形 8">
            <a:extLst>
              <a:ext uri="{FF2B5EF4-FFF2-40B4-BE49-F238E27FC236}">
                <a16:creationId xmlns:a16="http://schemas.microsoft.com/office/drawing/2014/main" id="{77CFE7FF-1459-1762-A7DB-1CD32B8C25EC}"/>
              </a:ext>
            </a:extLst>
          </p:cNvPr>
          <p:cNvSpPr/>
          <p:nvPr/>
        </p:nvSpPr>
        <p:spPr>
          <a:xfrm>
            <a:off x="439742" y="4149080"/>
            <a:ext cx="3565339" cy="1584176"/>
          </a:xfrm>
          <a:prstGeom prst="roundRect">
            <a:avLst>
              <a:gd name="adj" fmla="val 454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sz="1600">
                <a:solidFill>
                  <a:schemeClr val="bg1"/>
                </a:solidFill>
                <a:latin typeface="Yu Gothic Medium" panose="020B0400000000000000" pitchFamily="34" charset="-128"/>
                <a:ea typeface="Yu Gothic Medium" panose="020B0400000000000000" pitchFamily="34" charset="-128"/>
              </a:rPr>
              <a:t>個別ワークとグループワークを通して、相談支援専門員と児発管の役割と専門的視点を整理する。</a:t>
            </a:r>
            <a:endParaRPr kumimoji="0" lang="ja-JP" altLang="en-US" sz="1600" dirty="0">
              <a:solidFill>
                <a:schemeClr val="bg1"/>
              </a:solidFill>
              <a:latin typeface="Yu Gothic Medium" panose="020B0400000000000000" pitchFamily="34" charset="-128"/>
              <a:ea typeface="Yu Gothic Medium" panose="020B0400000000000000" pitchFamily="34" charset="-128"/>
            </a:endParaRPr>
          </a:p>
        </p:txBody>
      </p:sp>
      <p:sp>
        <p:nvSpPr>
          <p:cNvPr id="8" name="角丸四角形 7">
            <a:extLst>
              <a:ext uri="{FF2B5EF4-FFF2-40B4-BE49-F238E27FC236}">
                <a16:creationId xmlns:a16="http://schemas.microsoft.com/office/drawing/2014/main" id="{A23A8FAB-2224-8312-4558-56E1D023859F}"/>
              </a:ext>
            </a:extLst>
          </p:cNvPr>
          <p:cNvSpPr/>
          <p:nvPr/>
        </p:nvSpPr>
        <p:spPr>
          <a:xfrm>
            <a:off x="115707" y="2636912"/>
            <a:ext cx="4213411" cy="115212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000" b="1">
                <a:solidFill>
                  <a:schemeClr val="accent5">
                    <a:lumMod val="75000"/>
                  </a:schemeClr>
                </a:solidFill>
                <a:latin typeface="Yu Gothic Medium" panose="020B0400000000000000" pitchFamily="34" charset="-128"/>
                <a:ea typeface="Yu Gothic Medium" panose="020B0400000000000000" pitchFamily="34" charset="-128"/>
              </a:rPr>
              <a:t>演習１</a:t>
            </a:r>
            <a:endParaRPr kumimoji="0"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2400">
                <a:solidFill>
                  <a:schemeClr val="tx1"/>
                </a:solidFill>
                <a:latin typeface="Yu Gothic Medium" panose="020B0400000000000000" pitchFamily="34" charset="-128"/>
                <a:ea typeface="Yu Gothic Medium" panose="020B0400000000000000" pitchFamily="34" charset="-128"/>
              </a:rPr>
              <a:t>役割の再確認と連携の</a:t>
            </a:r>
            <a:endParaRPr kumimoji="0" lang="en-US" altLang="ja-JP" sz="24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2400">
                <a:solidFill>
                  <a:schemeClr val="tx1"/>
                </a:solidFill>
                <a:latin typeface="Yu Gothic Medium" panose="020B0400000000000000" pitchFamily="34" charset="-128"/>
                <a:ea typeface="Yu Gothic Medium" panose="020B0400000000000000" pitchFamily="34" charset="-128"/>
              </a:rPr>
              <a:t>必要性の理解</a:t>
            </a:r>
            <a:endParaRPr kumimoji="0" lang="ja-JP" altLang="en-US" sz="2400" dirty="0">
              <a:solidFill>
                <a:schemeClr val="tx1"/>
              </a:solidFill>
              <a:latin typeface="Yu Gothic Medium" panose="020B0400000000000000" pitchFamily="34" charset="-128"/>
              <a:ea typeface="Yu Gothic Medium" panose="020B0400000000000000" pitchFamily="34" charset="-128"/>
            </a:endParaRPr>
          </a:p>
        </p:txBody>
      </p:sp>
      <p:sp>
        <p:nvSpPr>
          <p:cNvPr id="12" name="三角形 11">
            <a:extLst>
              <a:ext uri="{FF2B5EF4-FFF2-40B4-BE49-F238E27FC236}">
                <a16:creationId xmlns:a16="http://schemas.microsoft.com/office/drawing/2014/main" id="{BCE5C559-D276-7036-C23A-07CC9F1C22F3}"/>
              </a:ext>
            </a:extLst>
          </p:cNvPr>
          <p:cNvSpPr/>
          <p:nvPr/>
        </p:nvSpPr>
        <p:spPr>
          <a:xfrm rot="5400000">
            <a:off x="4202633" y="3963598"/>
            <a:ext cx="720080" cy="36004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2" name="角丸四角形 1">
            <a:extLst>
              <a:ext uri="{FF2B5EF4-FFF2-40B4-BE49-F238E27FC236}">
                <a16:creationId xmlns:a16="http://schemas.microsoft.com/office/drawing/2014/main" id="{AD4E2ADD-35A1-980B-1F95-F6961DCD2249}"/>
              </a:ext>
            </a:extLst>
          </p:cNvPr>
          <p:cNvSpPr/>
          <p:nvPr/>
        </p:nvSpPr>
        <p:spPr>
          <a:xfrm>
            <a:off x="4991165" y="2459304"/>
            <a:ext cx="3816424" cy="3489976"/>
          </a:xfrm>
          <a:prstGeom prst="roundRect">
            <a:avLst>
              <a:gd name="adj" fmla="val 758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ja-JP" altLang="en-US" dirty="0">
              <a:solidFill>
                <a:schemeClr val="tx1"/>
              </a:solidFill>
              <a:latin typeface="Yu Gothic Medium" panose="020B0400000000000000" pitchFamily="34" charset="-128"/>
              <a:ea typeface="Yu Gothic Medium" panose="020B0400000000000000" pitchFamily="34" charset="-128"/>
            </a:endParaRPr>
          </a:p>
        </p:txBody>
      </p:sp>
      <p:sp>
        <p:nvSpPr>
          <p:cNvPr id="3" name="角丸四角形 2">
            <a:extLst>
              <a:ext uri="{FF2B5EF4-FFF2-40B4-BE49-F238E27FC236}">
                <a16:creationId xmlns:a16="http://schemas.microsoft.com/office/drawing/2014/main" id="{A630D6FF-0A1D-4AC4-F06E-03E583CE9C12}"/>
              </a:ext>
            </a:extLst>
          </p:cNvPr>
          <p:cNvSpPr/>
          <p:nvPr/>
        </p:nvSpPr>
        <p:spPr>
          <a:xfrm>
            <a:off x="4873826" y="2387296"/>
            <a:ext cx="4032448" cy="3633992"/>
          </a:xfrm>
          <a:prstGeom prst="roundRect">
            <a:avLst>
              <a:gd name="adj" fmla="val 2713"/>
            </a:avLst>
          </a:prstGeom>
          <a:solidFill>
            <a:schemeClr val="accent5">
              <a:lumMod val="20000"/>
              <a:lumOff val="80000"/>
            </a:schemeClr>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6" name="角丸四角形 5">
            <a:extLst>
              <a:ext uri="{FF2B5EF4-FFF2-40B4-BE49-F238E27FC236}">
                <a16:creationId xmlns:a16="http://schemas.microsoft.com/office/drawing/2014/main" id="{9B44D7AA-08A3-5158-94B8-8BE4A55CCC48}"/>
              </a:ext>
            </a:extLst>
          </p:cNvPr>
          <p:cNvSpPr/>
          <p:nvPr/>
        </p:nvSpPr>
        <p:spPr>
          <a:xfrm>
            <a:off x="5107379" y="4149080"/>
            <a:ext cx="3565339" cy="1584176"/>
          </a:xfrm>
          <a:prstGeom prst="roundRect">
            <a:avLst>
              <a:gd name="adj" fmla="val 454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sz="1600">
                <a:solidFill>
                  <a:schemeClr val="bg1"/>
                </a:solidFill>
                <a:latin typeface="Yu Gothic Medium" panose="020B0400000000000000" pitchFamily="34" charset="-128"/>
                <a:ea typeface="Yu Gothic Medium" panose="020B0400000000000000" pitchFamily="34" charset="-128"/>
              </a:rPr>
              <a:t>サービス担当者会議を想定した模擬演習を通して、連携・協働と子どもの権利に配慮した支援を考える。</a:t>
            </a:r>
            <a:endParaRPr kumimoji="0" lang="ja-JP" altLang="en-US" sz="1600" dirty="0">
              <a:solidFill>
                <a:schemeClr val="bg1"/>
              </a:solidFill>
              <a:latin typeface="Yu Gothic Medium" panose="020B0400000000000000" pitchFamily="34" charset="-128"/>
              <a:ea typeface="Yu Gothic Medium" panose="020B0400000000000000" pitchFamily="34" charset="-128"/>
            </a:endParaRPr>
          </a:p>
        </p:txBody>
      </p:sp>
      <p:sp>
        <p:nvSpPr>
          <p:cNvPr id="10" name="角丸四角形 9">
            <a:extLst>
              <a:ext uri="{FF2B5EF4-FFF2-40B4-BE49-F238E27FC236}">
                <a16:creationId xmlns:a16="http://schemas.microsoft.com/office/drawing/2014/main" id="{EBDB26F4-8A1A-BBAE-F639-F5065BC01363}"/>
              </a:ext>
            </a:extLst>
          </p:cNvPr>
          <p:cNvSpPr/>
          <p:nvPr/>
        </p:nvSpPr>
        <p:spPr>
          <a:xfrm>
            <a:off x="4783344" y="2636912"/>
            <a:ext cx="4213411" cy="115212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000" b="1">
                <a:solidFill>
                  <a:schemeClr val="accent5">
                    <a:lumMod val="75000"/>
                  </a:schemeClr>
                </a:solidFill>
                <a:latin typeface="Yu Gothic Medium" panose="020B0400000000000000" pitchFamily="34" charset="-128"/>
                <a:ea typeface="Yu Gothic Medium" panose="020B0400000000000000" pitchFamily="34" charset="-128"/>
              </a:rPr>
              <a:t>演習２</a:t>
            </a:r>
            <a:endParaRPr kumimoji="0"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2400">
                <a:solidFill>
                  <a:schemeClr val="tx1"/>
                </a:solidFill>
                <a:latin typeface="Yu Gothic Medium" panose="020B0400000000000000" pitchFamily="34" charset="-128"/>
                <a:ea typeface="Yu Gothic Medium" panose="020B0400000000000000" pitchFamily="34" charset="-128"/>
              </a:rPr>
              <a:t>具体的な連携・協働を</a:t>
            </a:r>
            <a:endParaRPr kumimoji="0" lang="en-US" altLang="ja-JP" sz="24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2400">
                <a:solidFill>
                  <a:schemeClr val="tx1"/>
                </a:solidFill>
                <a:latin typeface="Yu Gothic Medium" panose="020B0400000000000000" pitchFamily="34" charset="-128"/>
                <a:ea typeface="Yu Gothic Medium" panose="020B0400000000000000" pitchFamily="34" charset="-128"/>
              </a:rPr>
              <a:t>考える体験的な学び</a:t>
            </a:r>
            <a:endParaRPr kumimoji="0" lang="en-US" altLang="ja-JP" sz="2400" dirty="0">
              <a:solidFill>
                <a:schemeClr val="tx1"/>
              </a:solidFill>
              <a:latin typeface="Yu Gothic Medium" panose="020B0400000000000000" pitchFamily="34" charset="-128"/>
              <a:ea typeface="Yu Gothic Medium" panose="020B0400000000000000" pitchFamily="34" charset="-128"/>
            </a:endParaRPr>
          </a:p>
        </p:txBody>
      </p:sp>
      <p:pic>
        <p:nvPicPr>
          <p:cNvPr id="14" name="グラフィックス 13" descr="転送 単色塗りつぶし">
            <a:extLst>
              <a:ext uri="{FF2B5EF4-FFF2-40B4-BE49-F238E27FC236}">
                <a16:creationId xmlns:a16="http://schemas.microsoft.com/office/drawing/2014/main" id="{D5D9A25F-6B89-5313-28A6-2FC2B8A05D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1914754" y="1750086"/>
            <a:ext cx="614480" cy="837547"/>
          </a:xfrm>
          <a:prstGeom prst="rect">
            <a:avLst/>
          </a:prstGeom>
        </p:spPr>
      </p:pic>
      <p:pic>
        <p:nvPicPr>
          <p:cNvPr id="15" name="グラフィックス 14" descr="転送 単色塗りつぶし">
            <a:extLst>
              <a:ext uri="{FF2B5EF4-FFF2-40B4-BE49-F238E27FC236}">
                <a16:creationId xmlns:a16="http://schemas.microsoft.com/office/drawing/2014/main" id="{89C771F5-3F56-D902-7F30-66D1776042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6582808" y="1730878"/>
            <a:ext cx="614480" cy="837548"/>
          </a:xfrm>
          <a:prstGeom prst="rect">
            <a:avLst/>
          </a:prstGeom>
        </p:spPr>
      </p:pic>
    </p:spTree>
    <p:extLst>
      <p:ext uri="{BB962C8B-B14F-4D97-AF65-F5344CB8AC3E}">
        <p14:creationId xmlns:p14="http://schemas.microsoft.com/office/powerpoint/2010/main" val="363973235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A58FE519-B4C0-2950-AA62-A09F7FFF94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548680"/>
            <a:ext cx="9144001" cy="5256584"/>
          </a:xfrm>
          <a:prstGeom prst="rect">
            <a:avLst/>
          </a:prstGeom>
        </p:spPr>
      </p:pic>
    </p:spTree>
    <p:extLst>
      <p:ext uri="{BB962C8B-B14F-4D97-AF65-F5344CB8AC3E}">
        <p14:creationId xmlns:p14="http://schemas.microsoft.com/office/powerpoint/2010/main" val="413772421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83786-E1C2-1492-76C5-7B918D20911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46871BB-B08B-E2BC-51FA-E0D9207B25FA}"/>
              </a:ext>
            </a:extLst>
          </p:cNvPr>
          <p:cNvSpPr>
            <a:spLocks noGrp="1"/>
          </p:cNvSpPr>
          <p:nvPr>
            <p:ph type="title"/>
          </p:nvPr>
        </p:nvSpPr>
        <p:spPr/>
        <p:txBody>
          <a:bodyPr/>
          <a:lstStyle/>
          <a:p>
            <a:r>
              <a:rPr lang="ja-JP" altLang="en-US">
                <a:solidFill>
                  <a:schemeClr val="tx1"/>
                </a:solidFill>
              </a:rPr>
              <a:t>事例のポイント</a:t>
            </a:r>
          </a:p>
        </p:txBody>
      </p:sp>
      <p:sp>
        <p:nvSpPr>
          <p:cNvPr id="4" name="正方形/長方形 3">
            <a:extLst>
              <a:ext uri="{FF2B5EF4-FFF2-40B4-BE49-F238E27FC236}">
                <a16:creationId xmlns:a16="http://schemas.microsoft.com/office/drawing/2014/main" id="{91FC936F-1315-80B4-74BD-27959B903E8D}"/>
              </a:ext>
            </a:extLst>
          </p:cNvPr>
          <p:cNvSpPr/>
          <p:nvPr/>
        </p:nvSpPr>
        <p:spPr>
          <a:xfrm>
            <a:off x="5292080" y="80634"/>
            <a:ext cx="352839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600" b="1">
                <a:solidFill>
                  <a:prstClr val="white"/>
                </a:solidFill>
                <a:latin typeface="Yu Gothic Medium" panose="020B0400000000000000" pitchFamily="34" charset="-128"/>
                <a:ea typeface="Yu Gothic Medium" panose="020B0400000000000000" pitchFamily="34" charset="-128"/>
              </a:rPr>
              <a:t>都道府県研修スタッフ用スライド</a:t>
            </a:r>
            <a:endParaRPr kumimoji="0" lang="en-US" altLang="ja-JP" sz="1600" b="1" dirty="0">
              <a:solidFill>
                <a:prstClr val="white"/>
              </a:solidFill>
              <a:latin typeface="Yu Gothic Medium" panose="020B0400000000000000" pitchFamily="34" charset="-128"/>
              <a:ea typeface="Yu Gothic Medium" panose="020B0400000000000000" pitchFamily="34" charset="-128"/>
            </a:endParaRPr>
          </a:p>
        </p:txBody>
      </p:sp>
      <p:sp>
        <p:nvSpPr>
          <p:cNvPr id="5" name="テキスト ボックス 4">
            <a:extLst>
              <a:ext uri="{FF2B5EF4-FFF2-40B4-BE49-F238E27FC236}">
                <a16:creationId xmlns:a16="http://schemas.microsoft.com/office/drawing/2014/main" id="{734356D8-1C90-4F55-1600-6BF538AEE4A3}"/>
              </a:ext>
            </a:extLst>
          </p:cNvPr>
          <p:cNvSpPr txBox="1"/>
          <p:nvPr/>
        </p:nvSpPr>
        <p:spPr>
          <a:xfrm>
            <a:off x="457200" y="907251"/>
            <a:ext cx="8363272" cy="5043497"/>
          </a:xfrm>
          <a:prstGeom prst="rect">
            <a:avLst/>
          </a:prstGeom>
          <a:noFill/>
        </p:spPr>
        <p:txBody>
          <a:bodyPr wrap="square" rtlCol="0">
            <a:spAutoFit/>
          </a:bodyPr>
          <a:lstStyle/>
          <a:p>
            <a:pPr>
              <a:lnSpc>
                <a:spcPct val="170000"/>
              </a:lnSpc>
            </a:pPr>
            <a:r>
              <a:rPr lang="en-US" altLang="ja-JP" sz="2400" dirty="0">
                <a:solidFill>
                  <a:srgbClr val="00B050"/>
                </a:solidFill>
                <a:latin typeface="Yu Gothic Medium" panose="020B0400000000000000" pitchFamily="34" charset="-128"/>
                <a:ea typeface="Yu Gothic Medium" panose="020B0400000000000000" pitchFamily="34" charset="-128"/>
              </a:rPr>
              <a:t>❶</a:t>
            </a:r>
            <a:r>
              <a:rPr kumimoji="1" lang="en-US" altLang="ja-JP" sz="2400" dirty="0">
                <a:latin typeface="Yu Gothic Medium" panose="020B0400000000000000" pitchFamily="34" charset="-128"/>
                <a:ea typeface="Yu Gothic Medium" panose="020B0400000000000000" pitchFamily="34" charset="-128"/>
              </a:rPr>
              <a:t> Z</a:t>
            </a:r>
            <a:r>
              <a:rPr kumimoji="1" lang="ja-JP" altLang="en-US" sz="2400">
                <a:latin typeface="Yu Gothic Medium" panose="020B0400000000000000" pitchFamily="34" charset="-128"/>
                <a:ea typeface="Yu Gothic Medium" panose="020B0400000000000000" pitchFamily="34" charset="-128"/>
              </a:rPr>
              <a:t>くんの心情を粗末にしない</a:t>
            </a:r>
            <a:endParaRPr kumimoji="1" lang="en-US" altLang="ja-JP" sz="2400" dirty="0">
              <a:latin typeface="Yu Gothic Medium" panose="020B0400000000000000" pitchFamily="34" charset="-128"/>
              <a:ea typeface="Yu Gothic Medium" panose="020B0400000000000000" pitchFamily="34" charset="-128"/>
            </a:endParaRPr>
          </a:p>
          <a:p>
            <a:pPr>
              <a:lnSpc>
                <a:spcPct val="170000"/>
              </a:lnSpc>
            </a:pPr>
            <a:r>
              <a:rPr kumimoji="1" lang="ja-JP" altLang="en-US" sz="2400">
                <a:latin typeface="Yu Gothic Medium" panose="020B0400000000000000" pitchFamily="34" charset="-128"/>
                <a:ea typeface="Yu Gothic Medium" panose="020B0400000000000000" pitchFamily="34" charset="-128"/>
              </a:rPr>
              <a:t>　</a:t>
            </a:r>
            <a:r>
              <a:rPr kumimoji="1" lang="en-US" altLang="ja-JP" sz="2400" dirty="0">
                <a:latin typeface="Yu Gothic Medium" panose="020B0400000000000000" pitchFamily="34" charset="-128"/>
                <a:ea typeface="Yu Gothic Medium" panose="020B0400000000000000" pitchFamily="34" charset="-128"/>
              </a:rPr>
              <a:t> </a:t>
            </a:r>
            <a:r>
              <a:rPr lang="ja-JP" altLang="en-US" sz="2000">
                <a:latin typeface="Yu Gothic Medium" panose="020B0400000000000000" pitchFamily="34" charset="-128"/>
                <a:ea typeface="Yu Gothic Medium" panose="020B0400000000000000" pitchFamily="34" charset="-128"/>
              </a:rPr>
              <a:t>→</a:t>
            </a:r>
            <a:r>
              <a:rPr kumimoji="1" lang="ja-JP" altLang="en-US" sz="2000">
                <a:latin typeface="Yu Gothic Medium" panose="020B0400000000000000" pitchFamily="34" charset="-128"/>
                <a:ea typeface="Yu Gothic Medium" panose="020B0400000000000000" pitchFamily="34" charset="-128"/>
              </a:rPr>
              <a:t>子どもの権利条約第</a:t>
            </a:r>
            <a:r>
              <a:rPr kumimoji="1" lang="en-US" altLang="ja-JP" sz="2000" dirty="0">
                <a:latin typeface="Yu Gothic Medium" panose="020B0400000000000000" pitchFamily="34" charset="-128"/>
                <a:ea typeface="Yu Gothic Medium" panose="020B0400000000000000" pitchFamily="34" charset="-128"/>
              </a:rPr>
              <a:t>12</a:t>
            </a:r>
            <a:r>
              <a:rPr kumimoji="1" lang="ja-JP" altLang="en-US" sz="2000">
                <a:latin typeface="Yu Gothic Medium" panose="020B0400000000000000" pitchFamily="34" charset="-128"/>
                <a:ea typeface="Yu Gothic Medium" panose="020B0400000000000000" pitchFamily="34" charset="-128"/>
              </a:rPr>
              <a:t>条「意思表明権」</a:t>
            </a:r>
            <a:endParaRPr kumimoji="1" lang="en-US" altLang="ja-JP" sz="2000" dirty="0">
              <a:latin typeface="Yu Gothic Medium" panose="020B0400000000000000" pitchFamily="34" charset="-128"/>
              <a:ea typeface="Yu Gothic Medium" panose="020B0400000000000000" pitchFamily="34" charset="-128"/>
            </a:endParaRPr>
          </a:p>
          <a:p>
            <a:pPr>
              <a:lnSpc>
                <a:spcPct val="170000"/>
              </a:lnSpc>
            </a:pPr>
            <a:r>
              <a:rPr lang="en-US" altLang="ja-JP" sz="2400" dirty="0">
                <a:solidFill>
                  <a:srgbClr val="00B050"/>
                </a:solidFill>
                <a:latin typeface="Yu Gothic Medium" panose="020B0400000000000000" pitchFamily="34" charset="-128"/>
                <a:ea typeface="Yu Gothic Medium" panose="020B0400000000000000" pitchFamily="34" charset="-128"/>
              </a:rPr>
              <a:t>❷</a:t>
            </a:r>
            <a:r>
              <a:rPr kumimoji="1" lang="en-US" altLang="ja-JP" sz="2400" dirty="0">
                <a:latin typeface="Yu Gothic Medium" panose="020B0400000000000000" pitchFamily="34" charset="-128"/>
                <a:ea typeface="Yu Gothic Medium" panose="020B0400000000000000" pitchFamily="34" charset="-128"/>
              </a:rPr>
              <a:t> </a:t>
            </a:r>
            <a:r>
              <a:rPr kumimoji="1" lang="ja-JP" altLang="en-US" sz="2400">
                <a:latin typeface="Yu Gothic Medium" panose="020B0400000000000000" pitchFamily="34" charset="-128"/>
                <a:ea typeface="Yu Gothic Medium" panose="020B0400000000000000" pitchFamily="34" charset="-128"/>
              </a:rPr>
              <a:t>保護者さんの心情及び背景を粗末にしない</a:t>
            </a:r>
            <a:endParaRPr kumimoji="1" lang="en-US" altLang="ja-JP" sz="2400" dirty="0">
              <a:latin typeface="Yu Gothic Medium" panose="020B0400000000000000" pitchFamily="34" charset="-128"/>
              <a:ea typeface="Yu Gothic Medium" panose="020B0400000000000000" pitchFamily="34" charset="-128"/>
            </a:endParaRPr>
          </a:p>
          <a:p>
            <a:pPr>
              <a:lnSpc>
                <a:spcPct val="170000"/>
              </a:lnSpc>
            </a:pPr>
            <a:r>
              <a:rPr lang="en-US" altLang="ja-JP" sz="2400" dirty="0">
                <a:solidFill>
                  <a:srgbClr val="00B050"/>
                </a:solidFill>
                <a:latin typeface="Yu Gothic Medium" panose="020B0400000000000000" pitchFamily="34" charset="-128"/>
                <a:ea typeface="Yu Gothic Medium" panose="020B0400000000000000" pitchFamily="34" charset="-128"/>
              </a:rPr>
              <a:t>❸</a:t>
            </a:r>
            <a:r>
              <a:rPr kumimoji="1" lang="en-US" altLang="ja-JP" sz="2400" dirty="0">
                <a:latin typeface="Yu Gothic Medium" panose="020B0400000000000000" pitchFamily="34" charset="-128"/>
                <a:ea typeface="Yu Gothic Medium" panose="020B0400000000000000" pitchFamily="34" charset="-128"/>
              </a:rPr>
              <a:t> </a:t>
            </a:r>
            <a:r>
              <a:rPr kumimoji="1" lang="ja-JP" altLang="en-US" sz="2400">
                <a:latin typeface="Yu Gothic Medium" panose="020B0400000000000000" pitchFamily="34" charset="-128"/>
                <a:ea typeface="Yu Gothic Medium" panose="020B0400000000000000" pitchFamily="34" charset="-128"/>
              </a:rPr>
              <a:t>生活の維持を大切にする</a:t>
            </a:r>
            <a:endParaRPr kumimoji="1" lang="en-US" altLang="ja-JP" sz="2400" dirty="0">
              <a:latin typeface="Yu Gothic Medium" panose="020B0400000000000000" pitchFamily="34" charset="-128"/>
              <a:ea typeface="Yu Gothic Medium" panose="020B0400000000000000" pitchFamily="34" charset="-128"/>
            </a:endParaRPr>
          </a:p>
          <a:p>
            <a:pPr>
              <a:lnSpc>
                <a:spcPct val="170000"/>
              </a:lnSpc>
            </a:pPr>
            <a:r>
              <a:rPr lang="en-US" altLang="ja-JP" sz="2400" dirty="0">
                <a:solidFill>
                  <a:srgbClr val="00B050"/>
                </a:solidFill>
                <a:latin typeface="Yu Gothic Medium" panose="020B0400000000000000" pitchFamily="34" charset="-128"/>
                <a:ea typeface="Yu Gothic Medium" panose="020B0400000000000000" pitchFamily="34" charset="-128"/>
              </a:rPr>
              <a:t>❹</a:t>
            </a:r>
            <a:r>
              <a:rPr kumimoji="1" lang="en-US" altLang="ja-JP" sz="2400" dirty="0">
                <a:latin typeface="Yu Gothic Medium" panose="020B0400000000000000" pitchFamily="34" charset="-128"/>
                <a:ea typeface="Yu Gothic Medium" panose="020B0400000000000000" pitchFamily="34" charset="-128"/>
              </a:rPr>
              <a:t> </a:t>
            </a:r>
            <a:r>
              <a:rPr kumimoji="1" lang="ja-JP" altLang="en-US" sz="2400">
                <a:latin typeface="Yu Gothic Medium" panose="020B0400000000000000" pitchFamily="34" charset="-128"/>
                <a:ea typeface="Yu Gothic Medium" panose="020B0400000000000000" pitchFamily="34" charset="-128"/>
              </a:rPr>
              <a:t>生活の質を落とさない</a:t>
            </a:r>
            <a:endParaRPr kumimoji="1" lang="en-US" altLang="ja-JP" sz="2400" dirty="0">
              <a:latin typeface="Yu Gothic Medium" panose="020B0400000000000000" pitchFamily="34" charset="-128"/>
              <a:ea typeface="Yu Gothic Medium" panose="020B0400000000000000" pitchFamily="34" charset="-128"/>
            </a:endParaRPr>
          </a:p>
          <a:p>
            <a:pPr>
              <a:lnSpc>
                <a:spcPct val="170000"/>
              </a:lnSpc>
            </a:pPr>
            <a:r>
              <a:rPr lang="en-US" altLang="ja-JP" sz="2400" dirty="0">
                <a:solidFill>
                  <a:srgbClr val="00B050"/>
                </a:solidFill>
                <a:latin typeface="Yu Gothic Medium" panose="020B0400000000000000" pitchFamily="34" charset="-128"/>
                <a:ea typeface="Yu Gothic Medium" panose="020B0400000000000000" pitchFamily="34" charset="-128"/>
              </a:rPr>
              <a:t>❺</a:t>
            </a:r>
            <a:r>
              <a:rPr kumimoji="1" lang="en-US" altLang="ja-JP" sz="2400" dirty="0">
                <a:latin typeface="Yu Gothic Medium" panose="020B0400000000000000" pitchFamily="34" charset="-128"/>
                <a:ea typeface="Yu Gothic Medium" panose="020B0400000000000000" pitchFamily="34" charset="-128"/>
              </a:rPr>
              <a:t> </a:t>
            </a:r>
            <a:r>
              <a:rPr kumimoji="1" lang="ja-JP" altLang="en-US" sz="2400">
                <a:latin typeface="Yu Gothic Medium" panose="020B0400000000000000" pitchFamily="34" charset="-128"/>
                <a:ea typeface="Yu Gothic Medium" panose="020B0400000000000000" pitchFamily="34" charset="-128"/>
              </a:rPr>
              <a:t>インクルーシブの視点を持つ</a:t>
            </a:r>
            <a:endParaRPr kumimoji="1" lang="en-US" altLang="ja-JP" sz="2400" dirty="0">
              <a:latin typeface="Yu Gothic Medium" panose="020B0400000000000000" pitchFamily="34" charset="-128"/>
              <a:ea typeface="Yu Gothic Medium" panose="020B0400000000000000" pitchFamily="34" charset="-128"/>
            </a:endParaRPr>
          </a:p>
          <a:p>
            <a:pPr>
              <a:lnSpc>
                <a:spcPct val="170000"/>
              </a:lnSpc>
            </a:pPr>
            <a:r>
              <a:rPr lang="en-US" altLang="ja-JP" sz="2400" dirty="0">
                <a:solidFill>
                  <a:srgbClr val="00B050"/>
                </a:solidFill>
                <a:latin typeface="Yu Gothic Medium" panose="020B0400000000000000" pitchFamily="34" charset="-128"/>
                <a:ea typeface="Yu Gothic Medium" panose="020B0400000000000000" pitchFamily="34" charset="-128"/>
              </a:rPr>
              <a:t>❻</a:t>
            </a:r>
            <a:r>
              <a:rPr kumimoji="1" lang="en-US" altLang="ja-JP" sz="2400" dirty="0">
                <a:latin typeface="Yu Gothic Medium" panose="020B0400000000000000" pitchFamily="34" charset="-128"/>
                <a:ea typeface="Yu Gothic Medium" panose="020B0400000000000000" pitchFamily="34" charset="-128"/>
              </a:rPr>
              <a:t> </a:t>
            </a:r>
            <a:r>
              <a:rPr kumimoji="1" lang="ja-JP" altLang="en-US" sz="2400">
                <a:latin typeface="Yu Gothic Medium" panose="020B0400000000000000" pitchFamily="34" charset="-128"/>
                <a:ea typeface="Yu Gothic Medium" panose="020B0400000000000000" pitchFamily="34" charset="-128"/>
              </a:rPr>
              <a:t>フォーマル視点に捉われることなく、インフォーマル視　</a:t>
            </a:r>
            <a:endParaRPr kumimoji="1" lang="en-US" altLang="ja-JP" sz="2400" dirty="0">
              <a:latin typeface="Yu Gothic Medium" panose="020B0400000000000000" pitchFamily="34" charset="-128"/>
              <a:ea typeface="Yu Gothic Medium" panose="020B0400000000000000" pitchFamily="34" charset="-128"/>
            </a:endParaRPr>
          </a:p>
          <a:p>
            <a:pPr>
              <a:lnSpc>
                <a:spcPct val="170000"/>
              </a:lnSpc>
            </a:pPr>
            <a:r>
              <a:rPr lang="ja-JP" altLang="en-US" sz="2400">
                <a:latin typeface="Yu Gothic Medium" panose="020B0400000000000000" pitchFamily="34" charset="-128"/>
                <a:ea typeface="Yu Gothic Medium" panose="020B0400000000000000" pitchFamily="34" charset="-128"/>
              </a:rPr>
              <a:t>　</a:t>
            </a:r>
            <a:r>
              <a:rPr lang="en-US" altLang="ja-JP" sz="2400" dirty="0">
                <a:latin typeface="Yu Gothic Medium" panose="020B0400000000000000" pitchFamily="34" charset="-128"/>
                <a:ea typeface="Yu Gothic Medium" panose="020B0400000000000000" pitchFamily="34" charset="-128"/>
              </a:rPr>
              <a:t> </a:t>
            </a:r>
            <a:r>
              <a:rPr kumimoji="1" lang="ja-JP" altLang="en-US" sz="2400">
                <a:latin typeface="Yu Gothic Medium" panose="020B0400000000000000" pitchFamily="34" charset="-128"/>
                <a:ea typeface="Yu Gothic Medium" panose="020B0400000000000000" pitchFamily="34" charset="-128"/>
              </a:rPr>
              <a:t>点も駆使する</a:t>
            </a:r>
            <a:r>
              <a:rPr kumimoji="1" lang="en-US" altLang="ja-JP" sz="2400" dirty="0">
                <a:latin typeface="Yu Gothic Medium" panose="020B0400000000000000" pitchFamily="34" charset="-128"/>
                <a:ea typeface="Yu Gothic Medium" panose="020B0400000000000000" pitchFamily="34" charset="-128"/>
              </a:rPr>
              <a:t> </a:t>
            </a:r>
            <a:endParaRPr kumimoji="1" lang="ja-JP" altLang="en-US" sz="24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39276467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C70EA-39E5-13F0-9A50-0794CF2B7D3B}"/>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56EDAEF9-32D4-24BC-4EC5-18AA7D82C22A}"/>
              </a:ext>
            </a:extLst>
          </p:cNvPr>
          <p:cNvSpPr>
            <a:spLocks noGrp="1"/>
          </p:cNvSpPr>
          <p:nvPr>
            <p:ph type="title"/>
          </p:nvPr>
        </p:nvSpPr>
        <p:spPr/>
        <p:txBody>
          <a:bodyPr>
            <a:normAutofit/>
          </a:bodyPr>
          <a:lstStyle/>
          <a:p>
            <a:r>
              <a:rPr lang="ja-JP" altLang="en-US">
                <a:solidFill>
                  <a:schemeClr val="tx1"/>
                </a:solidFill>
              </a:rPr>
              <a:t>演習の流れ</a:t>
            </a:r>
          </a:p>
        </p:txBody>
      </p:sp>
      <p:graphicFrame>
        <p:nvGraphicFramePr>
          <p:cNvPr id="5" name="表 4">
            <a:extLst>
              <a:ext uri="{FF2B5EF4-FFF2-40B4-BE49-F238E27FC236}">
                <a16:creationId xmlns:a16="http://schemas.microsoft.com/office/drawing/2014/main" id="{87F18F24-9400-9C9A-9EDB-4B7C4657CF14}"/>
              </a:ext>
            </a:extLst>
          </p:cNvPr>
          <p:cNvGraphicFramePr>
            <a:graphicFrameLocks noGrp="1"/>
          </p:cNvGraphicFramePr>
          <p:nvPr>
            <p:extLst>
              <p:ext uri="{D42A27DB-BD31-4B8C-83A1-F6EECF244321}">
                <p14:modId xmlns:p14="http://schemas.microsoft.com/office/powerpoint/2010/main" val="1088588326"/>
              </p:ext>
            </p:extLst>
          </p:nvPr>
        </p:nvGraphicFramePr>
        <p:xfrm>
          <a:off x="457200" y="908720"/>
          <a:ext cx="8229601" cy="5185612"/>
        </p:xfrm>
        <a:graphic>
          <a:graphicData uri="http://schemas.openxmlformats.org/drawingml/2006/table">
            <a:tbl>
              <a:tblPr firstRow="1" bandRow="1">
                <a:tableStyleId>{5C22544A-7EE6-4342-B048-85BDC9FD1C3A}</a:tableStyleId>
              </a:tblPr>
              <a:tblGrid>
                <a:gridCol w="1378496">
                  <a:extLst>
                    <a:ext uri="{9D8B030D-6E8A-4147-A177-3AD203B41FA5}">
                      <a16:colId xmlns:a16="http://schemas.microsoft.com/office/drawing/2014/main" val="382379297"/>
                    </a:ext>
                  </a:extLst>
                </a:gridCol>
                <a:gridCol w="2520280">
                  <a:extLst>
                    <a:ext uri="{9D8B030D-6E8A-4147-A177-3AD203B41FA5}">
                      <a16:colId xmlns:a16="http://schemas.microsoft.com/office/drawing/2014/main" val="1398766520"/>
                    </a:ext>
                  </a:extLst>
                </a:gridCol>
                <a:gridCol w="4330825">
                  <a:extLst>
                    <a:ext uri="{9D8B030D-6E8A-4147-A177-3AD203B41FA5}">
                      <a16:colId xmlns:a16="http://schemas.microsoft.com/office/drawing/2014/main" val="553687554"/>
                    </a:ext>
                  </a:extLst>
                </a:gridCol>
              </a:tblGrid>
              <a:tr h="504056">
                <a:tc>
                  <a:txBody>
                    <a:bodyPr/>
                    <a:lstStyle/>
                    <a:p>
                      <a:pPr algn="ctr"/>
                      <a:r>
                        <a:rPr kumimoji="1" lang="ja-JP" altLang="en-US" sz="1800" b="1" i="0">
                          <a:latin typeface="Yu Gothic Medium" panose="020B0400000000000000" pitchFamily="34" charset="-128"/>
                          <a:ea typeface="Yu Gothic Medium" panose="020B0400000000000000" pitchFamily="34" charset="-128"/>
                        </a:rPr>
                        <a:t>時間（分）</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800" b="1" i="0">
                          <a:latin typeface="Yu Gothic Medium" panose="020B0400000000000000" pitchFamily="34" charset="-128"/>
                          <a:ea typeface="Yu Gothic Medium" panose="020B0400000000000000" pitchFamily="34" charset="-128"/>
                        </a:rPr>
                        <a:t>項　目</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1800" b="1" i="0">
                          <a:latin typeface="Yu Gothic Medium" panose="020B0400000000000000" pitchFamily="34" charset="-128"/>
                          <a:ea typeface="Yu Gothic Medium" panose="020B0400000000000000" pitchFamily="34" charset="-128"/>
                        </a:rPr>
                        <a:t>内　容</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785776">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５</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kumimoji="1" lang="ja-JP" altLang="en-US" sz="2000" b="1" i="0">
                          <a:solidFill>
                            <a:schemeClr val="accent5"/>
                          </a:solidFill>
                          <a:latin typeface="Yu Gothic Medium" panose="020B0400000000000000" pitchFamily="34" charset="-128"/>
                          <a:ea typeface="Yu Gothic Medium" panose="020B0400000000000000" pitchFamily="34" charset="-128"/>
                        </a:rPr>
                        <a:t>演習ガイダンス</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a:r>
                        <a:rPr kumimoji="1" lang="ja-JP" altLang="en-US" sz="1800" b="0" i="0">
                          <a:latin typeface="Yu Gothic Medium" panose="020B0400000000000000" pitchFamily="34" charset="-128"/>
                          <a:ea typeface="Yu Gothic Medium" panose="020B0400000000000000" pitchFamily="34" charset="-128"/>
                        </a:rPr>
                        <a:t>演習の目的と演習の流れを説明</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2310568">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４５</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2000" b="1" i="0">
                          <a:solidFill>
                            <a:schemeClr val="accent5"/>
                          </a:solidFill>
                          <a:latin typeface="Yu Gothic Medium" panose="020B0400000000000000" pitchFamily="34" charset="-128"/>
                          <a:ea typeface="Yu Gothic Medium" panose="020B0400000000000000" pitchFamily="34" charset="-128"/>
                        </a:rPr>
                        <a:t>演習１</a:t>
                      </a:r>
                      <a:endParaRPr kumimoji="1" lang="en-US" altLang="ja-JP" sz="2000" b="1" i="0" dirty="0">
                        <a:solidFill>
                          <a:schemeClr val="accent5"/>
                        </a:solidFill>
                        <a:latin typeface="Yu Gothic Medium" panose="020B0400000000000000" pitchFamily="34" charset="-128"/>
                        <a:ea typeface="Yu Gothic Medium" panose="020B0400000000000000" pitchFamily="34" charset="-128"/>
                      </a:endParaRPr>
                    </a:p>
                    <a:p>
                      <a:pPr algn="ctr"/>
                      <a:endParaRPr kumimoji="1" lang="en-US" altLang="ja-JP" sz="1000" b="1" i="0" dirty="0">
                        <a:solidFill>
                          <a:schemeClr val="accent5"/>
                        </a:solidFill>
                        <a:latin typeface="Yu Gothic Medium" panose="020B0400000000000000" pitchFamily="34" charset="-128"/>
                        <a:ea typeface="Yu Gothic Medium" panose="020B0400000000000000" pitchFamily="34" charset="-128"/>
                      </a:endParaRPr>
                    </a:p>
                    <a:p>
                      <a:pPr algn="ctr">
                        <a:lnSpc>
                          <a:spcPct val="130000"/>
                        </a:lnSpc>
                      </a:pPr>
                      <a:r>
                        <a:rPr kumimoji="1" lang="ja-JP" altLang="en-US" sz="1400">
                          <a:latin typeface="Yu Gothic Medium" panose="020B0400000000000000" pitchFamily="34" charset="-128"/>
                          <a:ea typeface="Yu Gothic Medium" panose="020B0400000000000000" pitchFamily="34" charset="-128"/>
                        </a:rPr>
                        <a:t>模擬サービス担当者会議を</a:t>
                      </a:r>
                      <a:endParaRPr kumimoji="1" lang="en-US" altLang="ja-JP" sz="1400" dirty="0">
                        <a:latin typeface="Yu Gothic Medium" panose="020B0400000000000000" pitchFamily="34" charset="-128"/>
                        <a:ea typeface="Yu Gothic Medium" panose="020B0400000000000000" pitchFamily="34" charset="-128"/>
                      </a:endParaRPr>
                    </a:p>
                    <a:p>
                      <a:pPr algn="ctr">
                        <a:lnSpc>
                          <a:spcPct val="130000"/>
                        </a:lnSpc>
                      </a:pPr>
                      <a:r>
                        <a:rPr kumimoji="1" lang="ja-JP" altLang="en-US" sz="1400">
                          <a:latin typeface="Yu Gothic Medium" panose="020B0400000000000000" pitchFamily="34" charset="-128"/>
                          <a:ea typeface="Yu Gothic Medium" panose="020B0400000000000000" pitchFamily="34" charset="-128"/>
                        </a:rPr>
                        <a:t>実施するための準備</a:t>
                      </a:r>
                      <a:endParaRPr kumimoji="1" lang="ja-JP" altLang="en-US" sz="1400" b="1" i="0">
                        <a:solidFill>
                          <a:schemeClr val="accent5"/>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lnSpc>
                          <a:spcPct val="120000"/>
                        </a:lnSpc>
                      </a:pPr>
                      <a:r>
                        <a:rPr kumimoji="1" lang="ja-JP" altLang="en-US" sz="2000" b="1" i="0">
                          <a:latin typeface="Yu Gothic Medium" panose="020B0400000000000000" pitchFamily="34" charset="-128"/>
                          <a:ea typeface="Yu Gothic Medium" panose="020B0400000000000000" pitchFamily="34" charset="-128"/>
                        </a:rPr>
                        <a:t>□</a:t>
                      </a:r>
                      <a:r>
                        <a:rPr kumimoji="1" lang="en-US" altLang="ja-JP" sz="2000" b="1" i="0" dirty="0">
                          <a:latin typeface="Yu Gothic Medium" panose="020B0400000000000000" pitchFamily="34" charset="-128"/>
                          <a:ea typeface="Yu Gothic Medium" panose="020B0400000000000000" pitchFamily="34" charset="-128"/>
                        </a:rPr>
                        <a:t> </a:t>
                      </a:r>
                      <a:r>
                        <a:rPr kumimoji="1" lang="ja-JP" altLang="en-US" sz="2000" b="1" i="0">
                          <a:latin typeface="Yu Gothic Medium" panose="020B0400000000000000" pitchFamily="34" charset="-128"/>
                          <a:ea typeface="Yu Gothic Medium" panose="020B0400000000000000" pitchFamily="34" charset="-128"/>
                        </a:rPr>
                        <a:t>個人ワーク</a:t>
                      </a:r>
                      <a:endParaRPr kumimoji="1" lang="en-US" altLang="ja-JP" sz="1600" b="0" i="0" dirty="0">
                        <a:latin typeface="Yu Gothic Medium" panose="020B0400000000000000" pitchFamily="34" charset="-128"/>
                        <a:ea typeface="Yu Gothic Medium" panose="020B0400000000000000" pitchFamily="34" charset="-128"/>
                      </a:endParaRPr>
                    </a:p>
                    <a:p>
                      <a:pPr algn="l">
                        <a:lnSpc>
                          <a:spcPct val="120000"/>
                        </a:lnSpc>
                      </a:pPr>
                      <a:r>
                        <a:rPr kumimoji="1" lang="ja-JP" altLang="en-US" sz="1600" b="0" i="0">
                          <a:latin typeface="Yu Gothic Medium" panose="020B0400000000000000" pitchFamily="34" charset="-128"/>
                          <a:ea typeface="Yu Gothic Medium" panose="020B0400000000000000" pitchFamily="34" charset="-128"/>
                        </a:rPr>
                        <a:t>事例をイメージし、児童発達支援管理責任者と相談支援専門員の役割について考える</a:t>
                      </a:r>
                      <a:endParaRPr kumimoji="1" lang="en-US" altLang="ja-JP" sz="1600" b="0" i="0" dirty="0">
                        <a:latin typeface="Yu Gothic Medium" panose="020B0400000000000000" pitchFamily="34" charset="-128"/>
                        <a:ea typeface="Yu Gothic Medium" panose="020B0400000000000000" pitchFamily="34" charset="-128"/>
                      </a:endParaRPr>
                    </a:p>
                    <a:p>
                      <a:pPr algn="l">
                        <a:lnSpc>
                          <a:spcPct val="120000"/>
                        </a:lnSpc>
                      </a:pPr>
                      <a:endParaRPr kumimoji="1" lang="en-US" altLang="ja-JP" sz="1000" b="0" i="0" dirty="0">
                        <a:latin typeface="Yu Gothic Medium" panose="020B0400000000000000" pitchFamily="34" charset="-128"/>
                        <a:ea typeface="Yu Gothic Medium" panose="020B0400000000000000" pitchFamily="34" charset="-128"/>
                      </a:endParaRPr>
                    </a:p>
                    <a:p>
                      <a:pPr algn="l">
                        <a:lnSpc>
                          <a:spcPct val="120000"/>
                        </a:lnSpc>
                      </a:pPr>
                      <a:r>
                        <a:rPr kumimoji="1" lang="ja-JP" altLang="en-US" sz="2000" b="1" i="0">
                          <a:latin typeface="Yu Gothic Medium" panose="020B0400000000000000" pitchFamily="34" charset="-128"/>
                          <a:ea typeface="Yu Gothic Medium" panose="020B0400000000000000" pitchFamily="34" charset="-128"/>
                        </a:rPr>
                        <a:t>□</a:t>
                      </a:r>
                      <a:r>
                        <a:rPr kumimoji="1" lang="en-US" altLang="ja-JP" sz="2000" b="1" i="0" dirty="0">
                          <a:latin typeface="Yu Gothic Medium" panose="020B0400000000000000" pitchFamily="34" charset="-128"/>
                          <a:ea typeface="Yu Gothic Medium" panose="020B0400000000000000" pitchFamily="34" charset="-128"/>
                        </a:rPr>
                        <a:t> </a:t>
                      </a:r>
                      <a:r>
                        <a:rPr kumimoji="1" lang="ja-JP" altLang="en-US" sz="2000" b="1" i="0">
                          <a:latin typeface="Yu Gothic Medium" panose="020B0400000000000000" pitchFamily="34" charset="-128"/>
                          <a:ea typeface="Yu Gothic Medium" panose="020B0400000000000000" pitchFamily="34" charset="-128"/>
                        </a:rPr>
                        <a:t>グループワーク</a:t>
                      </a:r>
                      <a:endParaRPr kumimoji="1" lang="en-US" altLang="ja-JP" sz="1600" b="0" i="0" dirty="0">
                        <a:latin typeface="Yu Gothic Medium" panose="020B0400000000000000" pitchFamily="34" charset="-128"/>
                        <a:ea typeface="Yu Gothic Medium" panose="020B0400000000000000" pitchFamily="34" charset="-128"/>
                      </a:endParaRPr>
                    </a:p>
                    <a:p>
                      <a:pPr algn="l">
                        <a:lnSpc>
                          <a:spcPct val="120000"/>
                        </a:lnSpc>
                      </a:pPr>
                      <a:r>
                        <a:rPr kumimoji="1" lang="ja-JP" altLang="en-US" sz="1600" b="0" i="0">
                          <a:latin typeface="Yu Gothic Medium" panose="020B0400000000000000" pitchFamily="34" charset="-128"/>
                          <a:ea typeface="Yu Gothic Medium" panose="020B0400000000000000" pitchFamily="34" charset="-128"/>
                        </a:rPr>
                        <a:t>グループとしての支援の方向性についてまとめる</a:t>
                      </a:r>
                      <a:endParaRPr kumimoji="1" lang="en-US" altLang="ja-JP" sz="1600" b="0" i="0" dirty="0">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789483">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６０</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r>
                        <a:rPr kumimoji="1" lang="ja-JP" altLang="en-US" sz="2000" b="1" i="0">
                          <a:solidFill>
                            <a:schemeClr val="accent5"/>
                          </a:solidFill>
                          <a:latin typeface="Yu Gothic Medium" panose="020B0400000000000000" pitchFamily="34" charset="-128"/>
                          <a:ea typeface="Yu Gothic Medium" panose="020B0400000000000000" pitchFamily="34" charset="-128"/>
                        </a:rPr>
                        <a:t>演習２</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lnSpc>
                          <a:spcPct val="120000"/>
                        </a:lnSpc>
                      </a:pPr>
                      <a:r>
                        <a:rPr kumimoji="1" lang="ja-JP" altLang="en-US" sz="2000" b="1" i="0">
                          <a:latin typeface="Yu Gothic Medium" panose="020B0400000000000000" pitchFamily="34" charset="-128"/>
                          <a:ea typeface="Yu Gothic Medium" panose="020B0400000000000000" pitchFamily="34" charset="-128"/>
                        </a:rPr>
                        <a:t>□</a:t>
                      </a:r>
                      <a:r>
                        <a:rPr kumimoji="1" lang="en-US" altLang="ja-JP" sz="2000" b="1" i="0" dirty="0">
                          <a:latin typeface="Yu Gothic Medium" panose="020B0400000000000000" pitchFamily="34" charset="-128"/>
                          <a:ea typeface="Yu Gothic Medium" panose="020B0400000000000000" pitchFamily="34" charset="-128"/>
                        </a:rPr>
                        <a:t> </a:t>
                      </a:r>
                      <a:r>
                        <a:rPr kumimoji="1" lang="ja-JP" altLang="en-US" sz="2000" b="1" i="0">
                          <a:latin typeface="Yu Gothic Medium" panose="020B0400000000000000" pitchFamily="34" charset="-128"/>
                          <a:ea typeface="Yu Gothic Medium" panose="020B0400000000000000" pitchFamily="34" charset="-128"/>
                        </a:rPr>
                        <a:t>模擬サービス担当者会議の実施</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795729">
                <a:tc>
                  <a:txBody>
                    <a:bodyPr/>
                    <a:lstStyle/>
                    <a:p>
                      <a:pPr algn="ctr"/>
                      <a:r>
                        <a:rPr kumimoji="1" lang="ja-JP" altLang="en-US" sz="1800" b="1" i="0">
                          <a:solidFill>
                            <a:schemeClr val="tx1"/>
                          </a:solidFill>
                          <a:latin typeface="Yu Gothic Medium" panose="020B0400000000000000" pitchFamily="34" charset="-128"/>
                          <a:ea typeface="Yu Gothic Medium" panose="020B0400000000000000" pitchFamily="34" charset="-128"/>
                        </a:rPr>
                        <a:t>１０</a:t>
                      </a:r>
                      <a:endParaRPr kumimoji="1" lang="en-US" altLang="ja-JP" sz="1800" b="1" i="0" dirty="0">
                        <a:solidFill>
                          <a:schemeClr val="tx1"/>
                        </a:solidFill>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r>
                        <a:rPr kumimoji="1" lang="ja-JP" altLang="en-US" sz="2000" b="1" i="0">
                          <a:solidFill>
                            <a:schemeClr val="accent5"/>
                          </a:solidFill>
                          <a:latin typeface="Yu Gothic Medium" panose="020B0400000000000000" pitchFamily="34" charset="-128"/>
                          <a:ea typeface="Yu Gothic Medium" panose="020B0400000000000000" pitchFamily="34" charset="-128"/>
                        </a:rPr>
                        <a:t>まとめの講義</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kumimoji="1" lang="ja-JP" altLang="en-US" sz="1800" b="0" i="0">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48193308"/>
                  </a:ext>
                </a:extLst>
              </a:tr>
            </a:tbl>
          </a:graphicData>
        </a:graphic>
      </p:graphicFrame>
    </p:spTree>
    <p:extLst>
      <p:ext uri="{BB962C8B-B14F-4D97-AF65-F5344CB8AC3E}">
        <p14:creationId xmlns:p14="http://schemas.microsoft.com/office/powerpoint/2010/main" val="379673361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B7956-6F0E-E987-5713-FC9B417FBA54}"/>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51F08434-8A07-6482-5FF5-17C08626F764}"/>
              </a:ext>
            </a:extLst>
          </p:cNvPr>
          <p:cNvSpPr>
            <a:spLocks noGrp="1"/>
          </p:cNvSpPr>
          <p:nvPr>
            <p:ph type="title"/>
          </p:nvPr>
        </p:nvSpPr>
        <p:spPr/>
        <p:txBody>
          <a:bodyPr>
            <a:normAutofit/>
          </a:bodyPr>
          <a:lstStyle/>
          <a:p>
            <a:r>
              <a:rPr lang="ja-JP" altLang="en-US">
                <a:solidFill>
                  <a:schemeClr val="tx1"/>
                </a:solidFill>
                <a:latin typeface="Yu Gothic Medium" panose="020B0400000000000000" pitchFamily="34" charset="-128"/>
                <a:ea typeface="Yu Gothic Medium" panose="020B0400000000000000" pitchFamily="34" charset="-128"/>
              </a:rPr>
              <a:t>グループワークを効果的にする話し合いのルール</a:t>
            </a:r>
          </a:p>
        </p:txBody>
      </p:sp>
      <p:sp>
        <p:nvSpPr>
          <p:cNvPr id="4" name="テキスト ボックス 3">
            <a:extLst>
              <a:ext uri="{FF2B5EF4-FFF2-40B4-BE49-F238E27FC236}">
                <a16:creationId xmlns:a16="http://schemas.microsoft.com/office/drawing/2014/main" id="{237FC84C-7AA8-6EC2-9EC2-909492DC94FD}"/>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pic>
        <p:nvPicPr>
          <p:cNvPr id="28" name="図 27">
            <a:extLst>
              <a:ext uri="{FF2B5EF4-FFF2-40B4-BE49-F238E27FC236}">
                <a16:creationId xmlns:a16="http://schemas.microsoft.com/office/drawing/2014/main" id="{06D8D8AB-185E-E733-DD1C-D42A5AF73F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504" y="908719"/>
            <a:ext cx="8928992" cy="5117049"/>
          </a:xfrm>
          <a:prstGeom prst="rect">
            <a:avLst/>
          </a:prstGeom>
        </p:spPr>
      </p:pic>
    </p:spTree>
    <p:extLst>
      <p:ext uri="{BB962C8B-B14F-4D97-AF65-F5344CB8AC3E}">
        <p14:creationId xmlns:p14="http://schemas.microsoft.com/office/powerpoint/2010/main" val="420395676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73D6EF8E-6DE0-1F85-23AD-CDDFE3C4A523}"/>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FB55819F-9BCA-458D-38E8-7643B9DB4F93}"/>
              </a:ext>
            </a:extLst>
          </p:cNvPr>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kumimoji="0" lang="ja-JP" altLang="en-US" sz="2800" b="1">
                <a:solidFill>
                  <a:schemeClr val="bg1"/>
                </a:solidFill>
                <a:latin typeface="Yu Gothic Medium" panose="020B0400000000000000" pitchFamily="34" charset="-128"/>
                <a:ea typeface="Yu Gothic Medium" panose="020B0400000000000000" pitchFamily="34" charset="-128"/>
                <a:cs typeface="Times New Roman" panose="02020603050405020304" pitchFamily="18" charset="0"/>
              </a:rPr>
              <a:t>演習１　状況確認と役割の理解</a:t>
            </a:r>
            <a:endParaRPr kumimoji="0" lang="en-US" altLang="ja-JP" sz="4800" b="1" dirty="0">
              <a:solidFill>
                <a:schemeClr val="bg1"/>
              </a:solidFill>
              <a:latin typeface="Yu Gothic Medium" panose="020B0400000000000000" pitchFamily="34" charset="-128"/>
              <a:ea typeface="Yu Gothic Medium" panose="020B0400000000000000" pitchFamily="34" charset="-128"/>
            </a:endParaRPr>
          </a:p>
        </p:txBody>
      </p:sp>
      <p:sp>
        <p:nvSpPr>
          <p:cNvPr id="2" name="正方形/長方形 1">
            <a:extLst>
              <a:ext uri="{FF2B5EF4-FFF2-40B4-BE49-F238E27FC236}">
                <a16:creationId xmlns:a16="http://schemas.microsoft.com/office/drawing/2014/main" id="{82A25086-6BED-D471-EC79-09EADAC8CBA0}"/>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02</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831991207"/>
      </p:ext>
    </p:extLst>
  </p:cSld>
  <p:clrMapOvr>
    <a:masterClrMapping/>
  </p:clrMapOvr>
  <mc:AlternateContent xmlns:mc="http://schemas.openxmlformats.org/markup-compatibility/2006" xmlns:p14="http://schemas.microsoft.com/office/powerpoint/2010/main">
    <mc:Choice Requires="p14">
      <p:transition spd="slow" p14:dur="1250" advTm="7341">
        <p:fade/>
      </p:transition>
    </mc:Choice>
    <mc:Fallback xmlns="">
      <p:transition spd="slow" advTm="7341">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90AD8-C0D1-40ED-2834-3227699D3E15}"/>
            </a:ext>
          </a:extLst>
        </p:cNvPr>
        <p:cNvGrpSpPr/>
        <p:nvPr/>
      </p:nvGrpSpPr>
      <p:grpSpPr>
        <a:xfrm>
          <a:off x="0" y="0"/>
          <a:ext cx="0" cy="0"/>
          <a:chOff x="0" y="0"/>
          <a:chExt cx="0" cy="0"/>
        </a:xfrm>
      </p:grpSpPr>
      <p:sp>
        <p:nvSpPr>
          <p:cNvPr id="11" name="角丸四角形 10">
            <a:extLst>
              <a:ext uri="{FF2B5EF4-FFF2-40B4-BE49-F238E27FC236}">
                <a16:creationId xmlns:a16="http://schemas.microsoft.com/office/drawing/2014/main" id="{D2918FC8-7152-70EC-70B2-AF964CFB46A4}"/>
              </a:ext>
            </a:extLst>
          </p:cNvPr>
          <p:cNvSpPr/>
          <p:nvPr/>
        </p:nvSpPr>
        <p:spPr>
          <a:xfrm>
            <a:off x="498576" y="4157698"/>
            <a:ext cx="8208912" cy="1863589"/>
          </a:xfrm>
          <a:prstGeom prst="roundRect">
            <a:avLst>
              <a:gd name="adj" fmla="val 439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0" fontAlgn="base" hangingPunct="0">
              <a:lnSpc>
                <a:spcPct val="150000"/>
              </a:lnSpc>
              <a:spcBef>
                <a:spcPct val="0"/>
              </a:spcBef>
              <a:spcAft>
                <a:spcPct val="0"/>
              </a:spcAft>
            </a:pPr>
            <a:r>
              <a:rPr kumimoji="0" lang="ja-JP" altLang="en-US" sz="2000" b="1">
                <a:solidFill>
                  <a:srgbClr val="FFFF00"/>
                </a:solidFill>
                <a:latin typeface="Yu Gothic Medium" panose="020B0400000000000000" pitchFamily="34" charset="-128"/>
                <a:ea typeface="Yu Gothic Medium" panose="020B0400000000000000" pitchFamily="34" charset="-128"/>
              </a:rPr>
              <a:t>演習１の</a:t>
            </a:r>
            <a:r>
              <a:rPr kumimoji="0" lang="en-US" altLang="ja-JP" sz="2000" b="1" dirty="0">
                <a:solidFill>
                  <a:srgbClr val="FFFF00"/>
                </a:solidFill>
                <a:latin typeface="Yu Gothic Medium" panose="020B0400000000000000" pitchFamily="34" charset="-128"/>
                <a:ea typeface="Yu Gothic Medium" panose="020B0400000000000000" pitchFamily="34" charset="-128"/>
              </a:rPr>
              <a:t>POINT</a:t>
            </a:r>
            <a:endParaRPr kumimoji="0" lang="en-US" altLang="ja-JP" sz="2000" dirty="0">
              <a:solidFill>
                <a:srgbClr val="FFFF00"/>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en-US" altLang="ja-JP" dirty="0">
                <a:solidFill>
                  <a:schemeClr val="bg1"/>
                </a:solidFill>
                <a:latin typeface="Yu Gothic Medium" panose="020B0400000000000000" pitchFamily="34" charset="-128"/>
                <a:ea typeface="Yu Gothic Medium" panose="020B0400000000000000" pitchFamily="34" charset="-128"/>
              </a:rPr>
              <a:t>❶  </a:t>
            </a:r>
            <a:r>
              <a:rPr kumimoji="0" lang="ja-JP" altLang="en-US">
                <a:solidFill>
                  <a:schemeClr val="bg1"/>
                </a:solidFill>
                <a:latin typeface="Yu Gothic Medium" panose="020B0400000000000000" pitchFamily="34" charset="-128"/>
                <a:ea typeface="Yu Gothic Medium" panose="020B0400000000000000" pitchFamily="34" charset="-128"/>
              </a:rPr>
              <a:t>講義内容の再確認の機会とする</a:t>
            </a:r>
            <a:endParaRPr kumimoji="0" lang="en-US" altLang="ja-JP" dirty="0">
              <a:solidFill>
                <a:schemeClr val="bg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en-US" altLang="ja-JP" dirty="0">
                <a:solidFill>
                  <a:schemeClr val="bg1"/>
                </a:solidFill>
                <a:latin typeface="Yu Gothic Medium" panose="020B0400000000000000" pitchFamily="34" charset="-128"/>
                <a:ea typeface="Yu Gothic Medium" panose="020B0400000000000000" pitchFamily="34" charset="-128"/>
              </a:rPr>
              <a:t>❷  </a:t>
            </a:r>
            <a:r>
              <a:rPr kumimoji="0" lang="ja-JP" altLang="en-US">
                <a:solidFill>
                  <a:schemeClr val="bg1"/>
                </a:solidFill>
                <a:latin typeface="Yu Gothic Medium" panose="020B0400000000000000" pitchFamily="34" charset="-128"/>
                <a:ea typeface="Yu Gothic Medium" panose="020B0400000000000000" pitchFamily="34" charset="-128"/>
              </a:rPr>
              <a:t>相談支援専門員・児童発達支援管理責任者の役割を再確認する</a:t>
            </a:r>
            <a:endParaRPr kumimoji="0" lang="en-US" altLang="ja-JP" dirty="0">
              <a:solidFill>
                <a:schemeClr val="bg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en-US" altLang="ja-JP" dirty="0">
                <a:solidFill>
                  <a:schemeClr val="bg1"/>
                </a:solidFill>
                <a:latin typeface="Yu Gothic Medium" panose="020B0400000000000000" pitchFamily="34" charset="-128"/>
                <a:ea typeface="Yu Gothic Medium" panose="020B0400000000000000" pitchFamily="34" charset="-128"/>
              </a:rPr>
              <a:t>❸  ❷</a:t>
            </a:r>
            <a:r>
              <a:rPr kumimoji="0" lang="ja-JP" altLang="en-US">
                <a:solidFill>
                  <a:schemeClr val="bg1"/>
                </a:solidFill>
                <a:latin typeface="Yu Gothic Medium" panose="020B0400000000000000" pitchFamily="34" charset="-128"/>
                <a:ea typeface="Yu Gothic Medium" panose="020B0400000000000000" pitchFamily="34" charset="-128"/>
              </a:rPr>
              <a:t>を踏まえ、連携協働することの重要性を再確認する。</a:t>
            </a:r>
            <a:endParaRPr kumimoji="0" lang="en-US" altLang="ja-JP" dirty="0">
              <a:solidFill>
                <a:schemeClr val="bg1"/>
              </a:solidFill>
              <a:latin typeface="Yu Gothic Medium" panose="020B0400000000000000" pitchFamily="34" charset="-128"/>
              <a:ea typeface="Yu Gothic Medium" panose="020B0400000000000000" pitchFamily="34" charset="-128"/>
            </a:endParaRPr>
          </a:p>
        </p:txBody>
      </p:sp>
      <p:sp>
        <p:nvSpPr>
          <p:cNvPr id="2" name="タイトル 1">
            <a:extLst>
              <a:ext uri="{FF2B5EF4-FFF2-40B4-BE49-F238E27FC236}">
                <a16:creationId xmlns:a16="http://schemas.microsoft.com/office/drawing/2014/main" id="{2A89EE47-7858-5C89-FF71-0D956241C26D}"/>
              </a:ext>
            </a:extLst>
          </p:cNvPr>
          <p:cNvSpPr>
            <a:spLocks noGrp="1"/>
          </p:cNvSpPr>
          <p:nvPr>
            <p:ph type="title"/>
          </p:nvPr>
        </p:nvSpPr>
        <p:spPr/>
        <p:txBody>
          <a:bodyPr/>
          <a:lstStyle/>
          <a:p>
            <a:r>
              <a:rPr lang="ja-JP" altLang="en-US">
                <a:solidFill>
                  <a:schemeClr val="tx1"/>
                </a:solidFill>
              </a:rPr>
              <a:t>演習１の内容とポイント</a:t>
            </a:r>
          </a:p>
        </p:txBody>
      </p:sp>
      <p:sp>
        <p:nvSpPr>
          <p:cNvPr id="4" name="正方形/長方形 3">
            <a:extLst>
              <a:ext uri="{FF2B5EF4-FFF2-40B4-BE49-F238E27FC236}">
                <a16:creationId xmlns:a16="http://schemas.microsoft.com/office/drawing/2014/main" id="{864A7387-6381-35FD-2914-87D9569DBCAF}"/>
              </a:ext>
            </a:extLst>
          </p:cNvPr>
          <p:cNvSpPr/>
          <p:nvPr/>
        </p:nvSpPr>
        <p:spPr>
          <a:xfrm>
            <a:off x="5292080" y="80634"/>
            <a:ext cx="3528392" cy="4320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600" b="1">
                <a:solidFill>
                  <a:prstClr val="white"/>
                </a:solidFill>
                <a:latin typeface="Yu Gothic Medium" panose="020B0400000000000000" pitchFamily="34" charset="-128"/>
                <a:ea typeface="Yu Gothic Medium" panose="020B0400000000000000" pitchFamily="34" charset="-128"/>
              </a:rPr>
              <a:t>都道府県研修スタッフ用スライド</a:t>
            </a:r>
            <a:endParaRPr kumimoji="0" lang="en-US" altLang="ja-JP" sz="1600" b="1" dirty="0">
              <a:solidFill>
                <a:prstClr val="white"/>
              </a:solidFill>
              <a:latin typeface="Yu Gothic Medium" panose="020B0400000000000000" pitchFamily="34" charset="-128"/>
              <a:ea typeface="Yu Gothic Medium" panose="020B0400000000000000" pitchFamily="34" charset="-128"/>
            </a:endParaRPr>
          </a:p>
        </p:txBody>
      </p:sp>
      <p:sp>
        <p:nvSpPr>
          <p:cNvPr id="7" name="正方形/長方形 6">
            <a:extLst>
              <a:ext uri="{FF2B5EF4-FFF2-40B4-BE49-F238E27FC236}">
                <a16:creationId xmlns:a16="http://schemas.microsoft.com/office/drawing/2014/main" id="{222C349D-F2C9-1C63-DE4B-BB07901D47B8}"/>
              </a:ext>
            </a:extLst>
          </p:cNvPr>
          <p:cNvSpPr/>
          <p:nvPr/>
        </p:nvSpPr>
        <p:spPr>
          <a:xfrm>
            <a:off x="498576" y="1052736"/>
            <a:ext cx="8208912" cy="25649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r>
              <a:rPr lang="ja-JP" altLang="en-US" sz="1600">
                <a:solidFill>
                  <a:schemeClr val="tx1"/>
                </a:solidFill>
                <a:latin typeface="Yu Gothic Medium" panose="020B0400000000000000" pitchFamily="34" charset="-128"/>
                <a:ea typeface="Yu Gothic Medium" panose="020B0400000000000000" pitchFamily="34" charset="-128"/>
              </a:rPr>
              <a:t>講義</a:t>
            </a:r>
            <a:r>
              <a:rPr lang="en-US" altLang="ja-JP" sz="1600" dirty="0">
                <a:solidFill>
                  <a:schemeClr val="tx1"/>
                </a:solidFill>
                <a:latin typeface="Yu Gothic Medium" panose="020B0400000000000000" pitchFamily="34" charset="-128"/>
                <a:ea typeface="Yu Gothic Medium" panose="020B0400000000000000" pitchFamily="34" charset="-128"/>
              </a:rPr>
              <a:t>『</a:t>
            </a:r>
            <a:r>
              <a:rPr lang="ja-JP" altLang="en-US" sz="1600">
                <a:solidFill>
                  <a:schemeClr val="tx1"/>
                </a:solidFill>
                <a:latin typeface="Yu Gothic Medium" panose="020B0400000000000000" pitchFamily="34" charset="-128"/>
                <a:ea typeface="Yu Gothic Medium" panose="020B0400000000000000" pitchFamily="34" charset="-128"/>
              </a:rPr>
              <a:t>児童期における相談支援の目指す方向性</a:t>
            </a:r>
            <a:r>
              <a:rPr lang="en-US" altLang="ja-JP" sz="1600" dirty="0">
                <a:solidFill>
                  <a:schemeClr val="tx1"/>
                </a:solidFill>
                <a:latin typeface="Yu Gothic Medium" panose="020B0400000000000000" pitchFamily="34" charset="-128"/>
                <a:ea typeface="Yu Gothic Medium" panose="020B0400000000000000" pitchFamily="34" charset="-128"/>
              </a:rPr>
              <a:t>』</a:t>
            </a:r>
            <a:r>
              <a:rPr lang="ja-JP" altLang="en-US" sz="1600">
                <a:solidFill>
                  <a:schemeClr val="tx1"/>
                </a:solidFill>
                <a:latin typeface="Yu Gothic Medium" panose="020B0400000000000000" pitchFamily="34" charset="-128"/>
                <a:ea typeface="Yu Gothic Medium" panose="020B0400000000000000" pitchFamily="34" charset="-128"/>
              </a:rPr>
              <a:t>での学習を踏まえ、以下のとおり実施</a:t>
            </a:r>
            <a:endParaRPr lang="en-US" altLang="ja-JP" sz="1600" dirty="0">
              <a:solidFill>
                <a:schemeClr val="tx1"/>
              </a:solidFill>
              <a:latin typeface="Yu Gothic Medium" panose="020B0400000000000000" pitchFamily="34" charset="-128"/>
              <a:ea typeface="Yu Gothic Medium" panose="020B0400000000000000" pitchFamily="34" charset="-128"/>
            </a:endParaRPr>
          </a:p>
          <a:p>
            <a:pPr>
              <a:lnSpc>
                <a:spcPct val="200000"/>
              </a:lnSpc>
            </a:pPr>
            <a:r>
              <a:rPr lang="en-US" altLang="ja-JP" sz="1600" dirty="0">
                <a:solidFill>
                  <a:schemeClr val="accent5">
                    <a:lumMod val="75000"/>
                  </a:schemeClr>
                </a:solidFill>
                <a:latin typeface="Yu Gothic Medium" panose="020B0400000000000000" pitchFamily="34" charset="-128"/>
                <a:ea typeface="Yu Gothic Medium" panose="020B0400000000000000" pitchFamily="34" charset="-128"/>
              </a:rPr>
              <a:t>STEP</a:t>
            </a:r>
            <a:r>
              <a:rPr lang="ja-JP" altLang="en-US" sz="2000">
                <a:solidFill>
                  <a:schemeClr val="accent5">
                    <a:lumMod val="75000"/>
                  </a:schemeClr>
                </a:solidFill>
                <a:latin typeface="Yu Gothic Medium" panose="020B0400000000000000" pitchFamily="34" charset="-128"/>
                <a:ea typeface="Yu Gothic Medium" panose="020B0400000000000000" pitchFamily="34" charset="-128"/>
              </a:rPr>
              <a:t>１</a:t>
            </a:r>
            <a:r>
              <a:rPr lang="ja-JP" altLang="en-US" sz="2000" b="1"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事例概要の提供</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200000"/>
              </a:lnSpc>
            </a:pPr>
            <a:r>
              <a:rPr lang="en-US" altLang="ja-JP" sz="1600" dirty="0">
                <a:solidFill>
                  <a:schemeClr val="accent5">
                    <a:lumMod val="75000"/>
                  </a:schemeClr>
                </a:solidFill>
                <a:latin typeface="Yu Gothic Medium" panose="020B0400000000000000" pitchFamily="34" charset="-128"/>
                <a:ea typeface="Yu Gothic Medium" panose="020B0400000000000000" pitchFamily="34" charset="-128"/>
              </a:rPr>
              <a:t>STEP</a:t>
            </a:r>
            <a:r>
              <a:rPr lang="ja-JP" altLang="en-US" sz="2000">
                <a:solidFill>
                  <a:schemeClr val="accent5">
                    <a:lumMod val="75000"/>
                  </a:schemeClr>
                </a:solidFill>
                <a:latin typeface="Yu Gothic Medium" panose="020B0400000000000000" pitchFamily="34" charset="-128"/>
                <a:ea typeface="Yu Gothic Medium" panose="020B0400000000000000" pitchFamily="34" charset="-128"/>
              </a:rPr>
              <a:t>２</a:t>
            </a:r>
            <a:r>
              <a:rPr lang="ja-JP" altLang="en-US" sz="2000"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事例の要点を掴む</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200000"/>
              </a:lnSpc>
            </a:pPr>
            <a:r>
              <a:rPr lang="en-US" altLang="ja-JP" sz="1600" dirty="0">
                <a:solidFill>
                  <a:schemeClr val="accent5">
                    <a:lumMod val="75000"/>
                  </a:schemeClr>
                </a:solidFill>
                <a:latin typeface="Yu Gothic Medium" panose="020B0400000000000000" pitchFamily="34" charset="-128"/>
                <a:ea typeface="Yu Gothic Medium" panose="020B0400000000000000" pitchFamily="34" charset="-128"/>
              </a:rPr>
              <a:t>STEP</a:t>
            </a:r>
            <a:r>
              <a:rPr lang="ja-JP" altLang="en-US" sz="2000">
                <a:solidFill>
                  <a:schemeClr val="accent5">
                    <a:lumMod val="75000"/>
                  </a:schemeClr>
                </a:solidFill>
                <a:latin typeface="Yu Gothic Medium" panose="020B0400000000000000" pitchFamily="34" charset="-128"/>
                <a:ea typeface="Yu Gothic Medium" panose="020B0400000000000000" pitchFamily="34" charset="-128"/>
              </a:rPr>
              <a:t>３</a:t>
            </a:r>
            <a:r>
              <a:rPr lang="ja-JP" altLang="en-US" sz="2000" dirty="0">
                <a:solidFill>
                  <a:schemeClr val="accent5">
                    <a:lumMod val="75000"/>
                  </a:schemeClr>
                </a:solidFill>
                <a:latin typeface="Yu Gothic Medium" panose="020B0400000000000000" pitchFamily="34" charset="-128"/>
                <a:ea typeface="Yu Gothic Medium" panose="020B0400000000000000" pitchFamily="34" charset="-128"/>
              </a:rPr>
              <a:t>　</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相談支援専門員・児発管のそれぞれの立場で対応策を考える</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200000"/>
              </a:lnSpc>
            </a:pPr>
            <a:r>
              <a:rPr lang="en-US" altLang="ja-JP" sz="1600" dirty="0">
                <a:solidFill>
                  <a:schemeClr val="accent5">
                    <a:lumMod val="75000"/>
                  </a:schemeClr>
                </a:solidFill>
                <a:latin typeface="Yu Gothic Medium" panose="020B0400000000000000" pitchFamily="34" charset="-128"/>
                <a:ea typeface="Yu Gothic Medium" panose="020B0400000000000000" pitchFamily="34" charset="-128"/>
              </a:rPr>
              <a:t>STEP</a:t>
            </a:r>
            <a:r>
              <a:rPr lang="ja-JP" altLang="en-US" sz="2000">
                <a:solidFill>
                  <a:schemeClr val="accent5">
                    <a:lumMod val="75000"/>
                  </a:schemeClr>
                </a:solidFill>
                <a:latin typeface="Yu Gothic Medium" panose="020B0400000000000000" pitchFamily="34" charset="-128"/>
                <a:ea typeface="Yu Gothic Medium" panose="020B0400000000000000" pitchFamily="34" charset="-128"/>
              </a:rPr>
              <a:t>４　</a:t>
            </a:r>
            <a:r>
              <a:rPr lang="ja-JP" altLang="en-US" sz="2000" b="1">
                <a:solidFill>
                  <a:schemeClr val="accent5">
                    <a:lumMod val="75000"/>
                  </a:schemeClr>
                </a:solidFill>
                <a:latin typeface="Yu Gothic Medium" panose="020B0400000000000000" pitchFamily="34" charset="-128"/>
                <a:ea typeface="Yu Gothic Medium" panose="020B0400000000000000" pitchFamily="34" charset="-128"/>
              </a:rPr>
              <a:t>振り返り（グループワーク）</a:t>
            </a:r>
            <a:endParaRPr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2259850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050"/>
        </a:solidFill>
        <a:ln>
          <a:noFill/>
        </a:ln>
      </a:spPr>
      <a:bodyPr rtlCol="0" anchor="ctr"/>
      <a:lstStyle>
        <a:defPPr algn="just" eaLnBrk="0" fontAlgn="base" hangingPunct="0">
          <a:spcBef>
            <a:spcPct val="0"/>
          </a:spcBef>
          <a:spcAft>
            <a:spcPct val="0"/>
          </a:spcAft>
          <a:defRPr kumimoji="0" sz="1600" b="1" dirty="0">
            <a:solidFill>
              <a:prstClr val="white"/>
            </a:solidFill>
            <a:latin typeface="Hiragino Sans W4" panose="020B0400000000000000" pitchFamily="34" charset="-128"/>
            <a:ea typeface="Hiragino Sans W4" panose="020B0400000000000000"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7ba608ac-4d1c-4c85-8325-32933235d56e">
      <Terms xmlns="http://schemas.microsoft.com/office/infopath/2007/PartnerControls"/>
    </lcf76f155ced4ddcb4097134ff3c332f>
    <Owner xmlns="7ba608ac-4d1c-4c85-8325-32933235d56e">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D8AC17-66C0-4D4E-8CB6-8BD2AAA3A344}">
  <ds:schemaRefs>
    <ds:schemaRef ds:uri="http://schemas.microsoft.com/office/2006/metadata/properties"/>
    <ds:schemaRef ds:uri="http://schemas.microsoft.com/office/infopath/2007/PartnerControls"/>
    <ds:schemaRef ds:uri="263dbbe5-076b-4606-a03b-9598f5f2f35a"/>
    <ds:schemaRef ds:uri="a6f9f875-7af9-4528-8c5c-fc377319d8fb"/>
  </ds:schemaRefs>
</ds:datastoreItem>
</file>

<file path=customXml/itemProps2.xml><?xml version="1.0" encoding="utf-8"?>
<ds:datastoreItem xmlns:ds="http://schemas.openxmlformats.org/officeDocument/2006/customXml" ds:itemID="{9A90E586-4A99-44CA-8295-4D5CFDA938F5}"/>
</file>

<file path=customXml/itemProps3.xml><?xml version="1.0" encoding="utf-8"?>
<ds:datastoreItem xmlns:ds="http://schemas.openxmlformats.org/officeDocument/2006/customXml" ds:itemID="{8091F491-7F47-44C7-978F-10CED08BCA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45313</TotalTime>
  <Words>7818</Words>
  <Application>Microsoft Office PowerPoint</Application>
  <PresentationFormat>画面に合わせる (4:3)</PresentationFormat>
  <Paragraphs>770</Paragraphs>
  <Slides>51</Slides>
  <Notes>47</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51</vt:i4>
      </vt:variant>
    </vt:vector>
  </HeadingPairs>
  <TitlesOfParts>
    <vt:vector size="62" baseType="lpstr">
      <vt:lpstr>Hiragino Sans W4</vt:lpstr>
      <vt:lpstr>メイリオ</vt:lpstr>
      <vt:lpstr>游ゴシック</vt:lpstr>
      <vt:lpstr>游ゴシック</vt:lpstr>
      <vt:lpstr>游ゴシック Light</vt:lpstr>
      <vt:lpstr>Yu Gothic Medium</vt:lpstr>
      <vt:lpstr>Arial</vt:lpstr>
      <vt:lpstr>Calibri</vt:lpstr>
      <vt:lpstr>Wingdings</vt:lpstr>
      <vt:lpstr>Office ​​テーマ</vt:lpstr>
      <vt:lpstr>デザインの設定</vt:lpstr>
      <vt:lpstr>PowerPoint プレゼンテーション</vt:lpstr>
      <vt:lpstr>PowerPoint プレゼンテーション</vt:lpstr>
      <vt:lpstr>目次</vt:lpstr>
      <vt:lpstr>PowerPoint プレゼンテーション</vt:lpstr>
      <vt:lpstr>PowerPoint プレゼンテーション</vt:lpstr>
      <vt:lpstr>演習の流れ</vt:lpstr>
      <vt:lpstr>グループワークを効果的にする話し合いのルール</vt:lpstr>
      <vt:lpstr>PowerPoint プレゼンテーション</vt:lpstr>
      <vt:lpstr>演習１の内容とポイント</vt:lpstr>
      <vt:lpstr>演習１の流れ</vt:lpstr>
      <vt:lpstr>事例の概要（例）</vt:lpstr>
      <vt:lpstr>PowerPoint プレゼンテーション</vt:lpstr>
      <vt:lpstr>事例作成について</vt:lpstr>
      <vt:lpstr>事例作成について</vt:lpstr>
      <vt:lpstr>個人ワーク１　「このケースについて考える」</vt:lpstr>
      <vt:lpstr>個人ワーク２　事例から考える相談支援専門員と児発管の役割・連携</vt:lpstr>
      <vt:lpstr>個人ワーク２　「それぞれの立場で役割を考える」</vt:lpstr>
      <vt:lpstr>振り返り（グループワーク）</vt:lpstr>
      <vt:lpstr>グループワーク 「個人ワーク１の意見を共有し、優先順位を決める」</vt:lpstr>
      <vt:lpstr>グループワーク 「個人ワーク２の意見を共有し、優先順位を決める」</vt:lpstr>
      <vt:lpstr>グループワーク 「個人ワーク１の意見を共有し、優先順位を決める」</vt:lpstr>
      <vt:lpstr>PowerPoint プレゼンテーション</vt:lpstr>
      <vt:lpstr>演習２の内容とポイント①</vt:lpstr>
      <vt:lpstr>PowerPoint プレゼンテーション</vt:lpstr>
      <vt:lpstr>PowerPoint プレゼンテーション</vt:lpstr>
      <vt:lpstr>相談支援専門員は、家全体の『基本設計』を考える</vt:lpstr>
      <vt:lpstr>児童発達支援管理責任者は、各部屋の『詳細設計』を担う</vt:lpstr>
      <vt:lpstr>両者の役割と視点の比較</vt:lpstr>
      <vt:lpstr>演習２　サービス担当者会議（障害児支援）ロールプレイ　</vt:lpstr>
      <vt:lpstr>児童期における会議の進行役の役割</vt:lpstr>
      <vt:lpstr>ロールプレイの設定</vt:lpstr>
      <vt:lpstr>PowerPoint プレゼンテーション</vt:lpstr>
      <vt:lpstr>PowerPoint プレゼンテーション</vt:lpstr>
      <vt:lpstr>PowerPoint プレゼンテーション</vt:lpstr>
      <vt:lpstr>Aくんのストレングスマップ</vt:lpstr>
      <vt:lpstr>演習２の内容とポイント②</vt:lpstr>
      <vt:lpstr>配役決め（5分）</vt:lpstr>
      <vt:lpstr>模擬演習のポイント</vt:lpstr>
      <vt:lpstr>ロールプレイの振り返り（10分）</vt:lpstr>
      <vt:lpstr>PowerPoint プレゼンテーション</vt:lpstr>
      <vt:lpstr>PowerPoint プレゼンテーション</vt:lpstr>
      <vt:lpstr>支援会議（サービス担当者会議・個別支援会議等）を行う主なタイミング　</vt:lpstr>
      <vt:lpstr>児童期の相談支援におけるソーシャルワークの視点</vt:lpstr>
      <vt:lpstr>支援会議を通じた協働と計画の連動</vt:lpstr>
      <vt:lpstr>まとめ　〜児童期における相談支援の初期的な対応で大切にしたいこと〜</vt:lpstr>
      <vt:lpstr>都道府県研修で本講義を実施する際に検討してほしいこと</vt:lpstr>
      <vt:lpstr>PowerPoint プレゼンテーション</vt:lpstr>
      <vt:lpstr>事例の概要（例）</vt:lpstr>
      <vt:lpstr>事例の概要（例）</vt:lpstr>
      <vt:lpstr>PowerPoint プレゼンテーション</vt:lpstr>
      <vt:lpstr>事例のポイント</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nozaki</dc:creator>
  <cp:lastModifiedBy>小川 陽(ogawa-akira.nc1)</cp:lastModifiedBy>
  <cp:revision>3081</cp:revision>
  <cp:lastPrinted>2026-08-13T02:34:27Z</cp:lastPrinted>
  <dcterms:created xsi:type="dcterms:W3CDTF">2019-04-28T10:47:16Z</dcterms:created>
  <dcterms:modified xsi:type="dcterms:W3CDTF">2026-08-30T11:23:07Z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ies>
</file>