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entation.xml" ContentType="application/vnd.openxmlformats-officedocument.presentationml.presentation.main+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93"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795" autoAdjust="0"/>
  </p:normalViewPr>
  <p:slideViewPr>
    <p:cSldViewPr snapToGrid="0" snapToObjects="1">
      <p:cViewPr varScale="1">
        <p:scale>
          <a:sx n="67" d="100"/>
          <a:sy n="67" d="100"/>
        </p:scale>
        <p:origin x="1267"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0631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各講師名と所属を記載し使用してください</a:t>
            </a:r>
            <a:endParaRPr lang="en-US" dirty="0"/>
          </a:p>
          <a:p>
            <a:endParaRPr lang="en-US" dirty="0"/>
          </a:p>
          <a:p>
            <a:r>
              <a:rPr dirty="0" err="1"/>
              <a:t>それでは</a:t>
            </a:r>
            <a:r>
              <a:rPr dirty="0"/>
              <a:t>、「</a:t>
            </a:r>
            <a:r>
              <a:rPr dirty="0" err="1"/>
              <a:t>支援内容のチェックとマネジメントの実際」という講義を始めます</a:t>
            </a:r>
            <a:r>
              <a:rPr dirty="0"/>
              <a:t>。</a:t>
            </a:r>
          </a:p>
          <a:p>
            <a:r>
              <a:rPr dirty="0" err="1"/>
              <a:t>私は</a:t>
            </a:r>
            <a:r>
              <a:rPr dirty="0"/>
              <a:t>、</a:t>
            </a:r>
            <a:r>
              <a:rPr lang="ja-JP" altLang="en-US" dirty="0"/>
              <a:t>〇〇の○○</a:t>
            </a:r>
            <a:r>
              <a:rPr dirty="0" err="1"/>
              <a:t>と申します</a:t>
            </a:r>
            <a:r>
              <a:rPr dirty="0"/>
              <a:t>。</a:t>
            </a:r>
            <a:endParaRPr lang="en-US" dirty="0"/>
          </a:p>
          <a:p>
            <a:r>
              <a:rPr dirty="0" err="1"/>
              <a:t>明日から</a:t>
            </a:r>
            <a:r>
              <a:rPr lang="ja-JP" altLang="en-US" dirty="0"/>
              <a:t>現場で</a:t>
            </a:r>
            <a:r>
              <a:rPr dirty="0" err="1"/>
              <a:t>使える視点をお持ち帰りいただけるよう進めてまいります。どうぞよろしくお願いいたします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響き合うと表現しています。</a:t>
            </a:r>
          </a:p>
          <a:p>
            <a:r>
              <a:rPr dirty="0"/>
              <a:t>5領域につい</a:t>
            </a:r>
            <a:r>
              <a:rPr lang="ja-JP" altLang="en-US" dirty="0"/>
              <a:t>て</a:t>
            </a:r>
            <a:r>
              <a:rPr dirty="0"/>
              <a:t>。健康・生活、運動・感覚、認知・行動、言語・コミュニケーション、人間関係・社会性の5つで、児童発達支援ガイドラインの本人支援の5領域と対応しています。</a:t>
            </a:r>
          </a:p>
          <a:p>
            <a:r>
              <a:rPr dirty="0"/>
              <a:t>5領域は単体ではなく、重なり合い、影響し合うものです。</a:t>
            </a:r>
            <a:r>
              <a:rPr lang="ja-JP" altLang="en-US" dirty="0"/>
              <a:t>そして</a:t>
            </a:r>
            <a:r>
              <a:rPr dirty="0"/>
              <a:t>5領域は“網羅すること”が目的ではありません。</a:t>
            </a:r>
            <a:endParaRPr lang="en-US" dirty="0"/>
          </a:p>
          <a:p>
            <a:r>
              <a:rPr dirty="0" err="1"/>
              <a:t>見立てを豊かにするための“レンズ</a:t>
            </a:r>
            <a:r>
              <a:rPr dirty="0"/>
              <a:t>”。「</a:t>
            </a:r>
            <a:r>
              <a:rPr dirty="0" err="1"/>
              <a:t>この子は今どの領域が育っていて、どの領域を支えたいか」を、対話で確かめて</a:t>
            </a:r>
            <a:r>
              <a:rPr lang="ja-JP" altLang="en-US" dirty="0"/>
              <a:t>いきます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ここからは、こどもの声を形にする流れです。前提として、児童発達支援ガイドラインにも明記されている通り、こどもは自由に意見を表明する権利を持ち、私たちにはそれを支援する義務があります。</a:t>
            </a:r>
          </a:p>
          <a:p>
            <a:r>
              <a:rPr dirty="0"/>
              <a:t>こ</a:t>
            </a:r>
            <a:r>
              <a:rPr lang="ja-JP" altLang="en-US" dirty="0"/>
              <a:t>こ</a:t>
            </a:r>
            <a:r>
              <a:rPr dirty="0" err="1"/>
              <a:t>では、言葉づかいに一つ注意点があります</a:t>
            </a:r>
            <a:r>
              <a:rPr dirty="0"/>
              <a:t>。「</a:t>
            </a:r>
            <a:r>
              <a:rPr dirty="0" err="1"/>
              <a:t>意思」は、こども自身の“内なる思い・気持ち”を指します</a:t>
            </a:r>
            <a:r>
              <a:rPr dirty="0"/>
              <a:t>。</a:t>
            </a:r>
            <a:endParaRPr lang="en-US" dirty="0"/>
          </a:p>
          <a:p>
            <a:r>
              <a:rPr dirty="0"/>
              <a:t>「</a:t>
            </a:r>
            <a:r>
              <a:rPr dirty="0" err="1"/>
              <a:t>意見」は、それを“外に示した考え”を指します。内なる意思を育て（形成</a:t>
            </a:r>
            <a:r>
              <a:rPr dirty="0"/>
              <a:t>）、</a:t>
            </a:r>
            <a:r>
              <a:rPr dirty="0" err="1"/>
              <a:t>表に出し（表出</a:t>
            </a:r>
            <a:r>
              <a:rPr dirty="0"/>
              <a:t>）、</a:t>
            </a:r>
            <a:r>
              <a:rPr dirty="0" err="1"/>
              <a:t>それが意見として形づくられ（形成</a:t>
            </a:r>
            <a:r>
              <a:rPr dirty="0"/>
              <a:t>）、</a:t>
            </a:r>
            <a:r>
              <a:rPr dirty="0" err="1"/>
              <a:t>表明され（表明</a:t>
            </a:r>
            <a:r>
              <a:rPr dirty="0"/>
              <a:t>）、</a:t>
            </a:r>
            <a:r>
              <a:rPr dirty="0" err="1"/>
              <a:t>実現していく（実現</a:t>
            </a:r>
            <a:r>
              <a:rPr dirty="0"/>
              <a:t>）、</a:t>
            </a:r>
            <a:r>
              <a:rPr dirty="0" err="1"/>
              <a:t>という流れです</a:t>
            </a:r>
            <a:r>
              <a:rPr dirty="0"/>
              <a:t>。</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前のスライド</a:t>
            </a:r>
            <a:r>
              <a:rPr lang="ja-JP" altLang="en-US" dirty="0"/>
              <a:t>を整理しました。</a:t>
            </a:r>
            <a:r>
              <a:rPr dirty="0"/>
              <a:t>日常の場面で特に大切な部分を、3つの柱で示したのがこのスライドです。</a:t>
            </a:r>
          </a:p>
          <a:p>
            <a:r>
              <a:rPr dirty="0"/>
              <a:t>1つ目「意思形成支援」は、“どう思う？”を育てる段階。選択肢と時間を用意し、比較や体験を重ねて“自分の考え”が芽生える環境をつくります。</a:t>
            </a:r>
            <a:endParaRPr lang="en-US" dirty="0"/>
          </a:p>
          <a:p>
            <a:r>
              <a:rPr dirty="0"/>
              <a:t>2つ目は、表情・行動・選択・拒否といった言葉以外のサインも大切な情報として受けとめる段階です。</a:t>
            </a:r>
            <a:endParaRPr lang="en-US" dirty="0"/>
          </a:p>
          <a:p>
            <a:r>
              <a:rPr dirty="0"/>
              <a:t>3つ目「意見実現支援」は、選んだ結果を計画と環境に反映し、“意見が実現した”という体験を次につなげる段階です。</a:t>
            </a:r>
          </a:p>
          <a:p>
            <a:r>
              <a:rPr dirty="0" err="1"/>
              <a:t>この意思尊重のプロセスは、遊びやおやつの時間など、日常のあらゆる場面での丁寧なコミュニケーションの中で行</a:t>
            </a:r>
            <a:r>
              <a:rPr lang="ja-JP" altLang="en-US" dirty="0"/>
              <a:t>われます</a:t>
            </a:r>
            <a:r>
              <a:rPr dirty="0"/>
              <a:t>。</a:t>
            </a:r>
            <a:endParaRPr lang="en-US" dirty="0"/>
          </a:p>
          <a:p>
            <a:r>
              <a:rPr lang="ja-JP" altLang="en-US" dirty="0"/>
              <a:t>例えば</a:t>
            </a:r>
            <a:r>
              <a:rPr dirty="0" err="1"/>
              <a:t>指先・目・口の動き・行動を注意深く観察し</a:t>
            </a:r>
            <a:r>
              <a:rPr dirty="0"/>
              <a:t>、“</a:t>
            </a:r>
            <a:r>
              <a:rPr dirty="0" err="1"/>
              <a:t>YES／NOだけではない”読み取りを記録に</a:t>
            </a:r>
            <a:r>
              <a:rPr lang="ja-JP" altLang="en-US" dirty="0"/>
              <a:t>残すことが大切です。</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dirty="0" err="1"/>
              <a:t>障害児相談支援は、サービスの調整にとどま</a:t>
            </a:r>
            <a:r>
              <a:rPr lang="ja-JP" altLang="en-US" dirty="0"/>
              <a:t>らないことを伝えていきます</a:t>
            </a:r>
            <a:r>
              <a:rPr dirty="0"/>
              <a:t>。</a:t>
            </a:r>
            <a:endParaRPr lang="en-US" dirty="0"/>
          </a:p>
          <a:p>
            <a:r>
              <a:rPr lang="ja-JP" altLang="en-US" dirty="0"/>
              <a:t>こどもの相談支援は</a:t>
            </a:r>
            <a:r>
              <a:rPr dirty="0"/>
              <a:t>地域全体を見渡し、ご家庭の生活文脈も捉えて、総合的・複合的にアプローチすることが求められます。これが左側の“トータルプラン”です。</a:t>
            </a:r>
          </a:p>
          <a:p>
            <a:r>
              <a:rPr dirty="0"/>
              <a:t>一方、児童発達支援管理責任者は、事業所内の専門性の確保、支援の質の管理、個別支援計画の実行管理を担います。これが右側の“実行プラン”です。ただし児発管の役割にも、家族支援や他施策との調整など、相談支援の要素が含まれます。状況に応じて、相談支援専門員と児発管が共同で実践していくことが大切です。</a:t>
            </a:r>
          </a:p>
          <a:p>
            <a:r>
              <a:rPr dirty="0" err="1"/>
              <a:t>役割は違っても、目的は一つ</a:t>
            </a:r>
            <a:r>
              <a:rPr dirty="0"/>
              <a:t>――</a:t>
            </a:r>
            <a:r>
              <a:rPr dirty="0" err="1"/>
              <a:t>こどもと家族が地域の中で安心して育つこと</a:t>
            </a:r>
            <a:r>
              <a:rPr dirty="0"/>
              <a:t>。</a:t>
            </a:r>
            <a:r>
              <a:rPr lang="ja-JP" altLang="en-US" dirty="0"/>
              <a:t>です。</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相談支援専門員と児発管のコミュニケーションは、必要不可欠です。こどもと家族が、その子・その家族らしく生きていくうえで、重要なポイントになります。</a:t>
            </a:r>
          </a:p>
          <a:p>
            <a:r>
              <a:rPr dirty="0"/>
              <a:t>計画が2枚あれば、そこにズレが出るのは自然なことです。違う立場・違う視点でこどもを見ているからこそ当然であり、そのズレは“変化の気づき”にもなります。</a:t>
            </a:r>
            <a:endParaRPr lang="en-US" dirty="0"/>
          </a:p>
          <a:p>
            <a:r>
              <a:rPr dirty="0" err="1"/>
              <a:t>大切なのは、お互いの立場をリスペクトしつつ、モニタリングでズレを修正する仕組みを、共同で持っておくことです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ここまでの振り返りを、5つの合言葉に凝縮します。「</a:t>
            </a:r>
            <a:r>
              <a:rPr dirty="0" err="1"/>
              <a:t>こども中心</a:t>
            </a:r>
            <a:r>
              <a:rPr dirty="0"/>
              <a:t>」「</a:t>
            </a:r>
            <a:r>
              <a:rPr dirty="0" err="1"/>
              <a:t>権利保障</a:t>
            </a:r>
            <a:r>
              <a:rPr dirty="0"/>
              <a:t>」「</a:t>
            </a:r>
            <a:r>
              <a:rPr dirty="0" err="1"/>
              <a:t>発達視点</a:t>
            </a:r>
            <a:r>
              <a:rPr dirty="0"/>
              <a:t>」「</a:t>
            </a:r>
            <a:r>
              <a:rPr dirty="0" err="1"/>
              <a:t>家族全体</a:t>
            </a:r>
            <a:r>
              <a:rPr dirty="0"/>
              <a:t>」「</a:t>
            </a:r>
            <a:r>
              <a:rPr dirty="0" err="1"/>
              <a:t>連携で質向上</a:t>
            </a:r>
            <a:r>
              <a:rPr dirty="0"/>
              <a:t>」。</a:t>
            </a:r>
            <a:r>
              <a:rPr dirty="0" err="1"/>
              <a:t>すべて重要なキーワードです</a:t>
            </a:r>
            <a:r>
              <a:rPr dirty="0"/>
              <a:t>。</a:t>
            </a:r>
          </a:p>
          <a:p>
            <a:r>
              <a:rPr dirty="0"/>
              <a:t>この5つは、PART1で確認した“姿勢”とは役割が異なり、後半では“評価軸＝点検のモノサシ”として使います。PART3では自己点検の観点として、PART4ではサービス担当者会議やモニタリングの議題として、繰り返し登場します。</a:t>
            </a:r>
          </a:p>
          <a:p>
            <a:r>
              <a:rPr dirty="0"/>
              <a:t>“この5つが日常の支援を評価するモノサシになる”――そ</a:t>
            </a:r>
            <a:r>
              <a:rPr lang="ja-JP" altLang="en-US" dirty="0"/>
              <a:t>れを</a:t>
            </a:r>
            <a:r>
              <a:rPr dirty="0" err="1"/>
              <a:t>意識して、後半に進んで</a:t>
            </a:r>
            <a:r>
              <a:rPr lang="ja-JP" altLang="en-US" dirty="0"/>
              <a:t>いきます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ここからPART2「重要論点を理解」に入ります。移行支援、家族支援、きょうだい支援、そして入所支援について、順に詳しく見ていきます。</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ja-JP" altLang="en-US" dirty="0"/>
              <a:t>移行支援です。</a:t>
            </a:r>
            <a:endParaRPr lang="en-US" altLang="ja-JP" dirty="0"/>
          </a:p>
          <a:p>
            <a:r>
              <a:rPr dirty="0"/>
              <a:t>まずは“縦の移行”。こどもは乳幼児期から青年期まで、連続性を持って成長します。児発管や相談支援専門員は、その連続性を意識し、長期的な視点を持つことが重要です。特に学齢期・思春期はメンタルヘルスの課題が生じやすいため、支援者や事業所だけで抱え込まず、関係機関と連携した“切れ目のない支援”の体制を築いていきましょう。</a:t>
            </a:r>
          </a:p>
          <a:p>
            <a:r>
              <a:rPr dirty="0" err="1"/>
              <a:t>次に“横の移行”です</a:t>
            </a:r>
            <a:r>
              <a:rPr dirty="0"/>
              <a:t>。</a:t>
            </a:r>
            <a:r>
              <a:rPr lang="ja-JP" altLang="en-US" dirty="0"/>
              <a:t>保育</a:t>
            </a:r>
            <a:r>
              <a:rPr dirty="0"/>
              <a:t>園・学校・家庭・地域活動といった、今の生活圏をつなぐ視点です。地域の関係機関としっかり連携体制を組んでおくことが、地域全体でこどもと家族を支える体制につながります。</a:t>
            </a:r>
          </a:p>
          <a:p>
            <a:r>
              <a:rPr dirty="0"/>
              <a:t>移行支援は、“移行させる”支援ではなく、本人と家族が安心して選ぶための支援です。こどもと家族の想いをまんなかに、インクルージョンの視点を</a:t>
            </a:r>
            <a:r>
              <a:rPr lang="ja-JP" altLang="en-US" dirty="0"/>
              <a:t>意識して</a:t>
            </a:r>
            <a:r>
              <a:rPr dirty="0" err="1"/>
              <a:t>進めましょう</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移行支援の成否は、早い段階の対話</a:t>
            </a:r>
            <a:r>
              <a:rPr lang="ja-JP" altLang="en-US" dirty="0"/>
              <a:t>が重要で、</a:t>
            </a:r>
            <a:r>
              <a:rPr dirty="0"/>
              <a:t>このスライドは、半年前・3か月前・1か月前・移行直後・移行後という5つの局面で、“誰と、何を”するか</a:t>
            </a:r>
            <a:r>
              <a:rPr lang="ja-JP" altLang="en-US" dirty="0"/>
              <a:t>の例を</a:t>
            </a:r>
            <a:r>
              <a:rPr dirty="0" err="1"/>
              <a:t>整理したものです</a:t>
            </a:r>
            <a:r>
              <a:rPr dirty="0"/>
              <a:t>。</a:t>
            </a:r>
          </a:p>
          <a:p>
            <a:r>
              <a:rPr dirty="0"/>
              <a:t>半年前は情報整理とアセスメント、3か月前は見学と資料共有、1か月前は役割分担と連絡ルートの確定、移行直後は短期モニタリングと環境調整、移行後は再調整と継続的な見守り、という流れです。</a:t>
            </a:r>
          </a:p>
          <a:p>
            <a:r>
              <a:rPr dirty="0" err="1"/>
              <a:t>ここでぜひ持ち帰っていただきたいのが、下段の言い換えです</a:t>
            </a:r>
            <a:r>
              <a:rPr dirty="0"/>
              <a:t>。「</a:t>
            </a:r>
            <a:r>
              <a:rPr dirty="0" err="1"/>
              <a:t>大きな音が苦手」で終えるのではなく</a:t>
            </a:r>
            <a:r>
              <a:rPr dirty="0"/>
              <a:t>、「</a:t>
            </a:r>
            <a:r>
              <a:rPr dirty="0" err="1"/>
              <a:t>静かな席で耳栓が使えると集中できる」と伝える</a:t>
            </a:r>
            <a:r>
              <a:rPr dirty="0"/>
              <a:t>。“</a:t>
            </a:r>
            <a:r>
              <a:rPr dirty="0" err="1"/>
              <a:t>苦手さ”ではなく“配慮があればできること”を伝える</a:t>
            </a:r>
            <a:r>
              <a:rPr dirty="0"/>
              <a:t>――</a:t>
            </a:r>
            <a:r>
              <a:rPr dirty="0" err="1"/>
              <a:t>この一言が、送り先との信頼関係を育てます。情報は“渡す”のではなく“一緒に整理する”姿勢が大切です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続いて家族支援です</a:t>
            </a:r>
            <a:r>
              <a:rPr dirty="0"/>
              <a:t>。</a:t>
            </a:r>
            <a:endParaRPr lang="en-US" dirty="0"/>
          </a:p>
          <a:p>
            <a:r>
              <a:rPr dirty="0"/>
              <a:t>こどもは、家族やその家庭生活から大きな影響を受けます。こどもの成長・発達の基盤である保護者を支えることは、こどもの“育ち”や“暮らし”の安定・充実に直結します。</a:t>
            </a:r>
            <a:endParaRPr lang="en-US" dirty="0"/>
          </a:p>
          <a:p>
            <a:r>
              <a:rPr lang="ja-JP" altLang="en-US" dirty="0"/>
              <a:t>家族支援も本人支援と同じく重要です。ここをしっかり伝えていきます。</a:t>
            </a:r>
            <a:endParaRPr dirty="0"/>
          </a:p>
          <a:p>
            <a:r>
              <a:rPr dirty="0"/>
              <a:t>家族支援には2つの主語。1つは“こどもを主語”にした支援――</a:t>
            </a:r>
            <a:r>
              <a:rPr dirty="0" err="1"/>
              <a:t>保護者と協働する子育て支援です。育ちを一緒に喜び、家庭での関わり方を共有し、こどもの声を保護者に届けます</a:t>
            </a:r>
            <a:r>
              <a:rPr dirty="0"/>
              <a:t>。</a:t>
            </a:r>
            <a:endParaRPr lang="en-US" dirty="0"/>
          </a:p>
          <a:p>
            <a:r>
              <a:rPr dirty="0"/>
              <a:t>もう1つは“保護者を主語”にした支援――</a:t>
            </a:r>
            <a:r>
              <a:rPr dirty="0" err="1"/>
              <a:t>保護者自身の困り感に関わる支援です。話を聞き、孤立を防ぎ、一人で抱えない場をつくります</a:t>
            </a:r>
            <a:r>
              <a:rPr dirty="0"/>
              <a:t>。</a:t>
            </a:r>
          </a:p>
          <a:p>
            <a:r>
              <a:rPr dirty="0"/>
              <a:t>ポイントは、保護者の強み（ストレングス）を見出すエンパワメントと、怒りや無理な要求を“将来への不安・孤独感というニーズ”として捉え直すリフレーミングです。</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はじめに、この講義を貫く3つの軸を、あらかじめ押さえていただきたいと思います。</a:t>
            </a:r>
          </a:p>
          <a:p>
            <a:r>
              <a:rPr dirty="0"/>
              <a:t>1つ目は「支援の軸」。</a:t>
            </a:r>
            <a:r>
              <a:rPr dirty="0" err="1"/>
              <a:t>こどもの権利と発達を支える視点で、これまでの研修の振り返りにあたります</a:t>
            </a:r>
            <a:r>
              <a:rPr dirty="0"/>
              <a:t>。</a:t>
            </a:r>
            <a:endParaRPr lang="en-US" dirty="0"/>
          </a:p>
          <a:p>
            <a:r>
              <a:rPr dirty="0"/>
              <a:t>2つ目は「連携の軸」。</a:t>
            </a:r>
            <a:r>
              <a:rPr dirty="0" err="1"/>
              <a:t>相談支援専門員と児童発達支援管理責任者の役割分担です</a:t>
            </a:r>
            <a:r>
              <a:rPr dirty="0"/>
              <a:t>。</a:t>
            </a:r>
            <a:endParaRPr lang="en-US" dirty="0"/>
          </a:p>
          <a:p>
            <a:r>
              <a:rPr dirty="0"/>
              <a:t>3つ目は「改善の軸」。</a:t>
            </a:r>
            <a:r>
              <a:rPr dirty="0" err="1"/>
              <a:t>振り返りや省察を経て、明日の一歩へつなげます</a:t>
            </a:r>
            <a:r>
              <a:rPr dirty="0"/>
              <a:t>。</a:t>
            </a:r>
          </a:p>
          <a:p>
            <a:r>
              <a:rPr dirty="0"/>
              <a:t>この3つの軸は、このあとのPART1からPART4の流れと対応しています。全体の地図として意識しながら</a:t>
            </a:r>
            <a:r>
              <a:rPr lang="ja-JP" altLang="en-US" dirty="0"/>
              <a:t>お伝えください</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ja-JP" altLang="en-US" dirty="0"/>
              <a:t>次はきょうだい支援です。ここも重要です。</a:t>
            </a:r>
            <a:endParaRPr lang="en-US" altLang="ja-JP" dirty="0"/>
          </a:p>
          <a:p>
            <a:r>
              <a:rPr lang="ja-JP" altLang="en-US" dirty="0"/>
              <a:t>先ほどのスライドの保護者支援もこのスライドのきょうだい支援も重要なことは、「今」も「将来」も、こども本人と家庭や家族にとって両方重要だということを理解しなければなりません。</a:t>
            </a:r>
            <a:endParaRPr lang="en-US" altLang="ja-JP" dirty="0"/>
          </a:p>
          <a:p>
            <a:r>
              <a:rPr lang="ja-JP" altLang="en-US" dirty="0"/>
              <a:t>「今」がしんどい。その声にしっかり寄り添いたい。</a:t>
            </a:r>
            <a:endParaRPr lang="en-US" altLang="ja-JP" dirty="0"/>
          </a:p>
          <a:p>
            <a:r>
              <a:rPr lang="ja-JP" altLang="en-US" dirty="0"/>
              <a:t>ただ、きょうだいはその困り感をうまく表出させることができない場合があります。それを理解しておくことが重要です。</a:t>
            </a:r>
            <a:endParaRPr lang="en-US" dirty="0"/>
          </a:p>
          <a:p>
            <a:r>
              <a:rPr dirty="0"/>
              <a:t>・障害のあるこどものきょうだいは、我慢や気づかい、役割の抱え込みを経験しやすい存在です。きょうだい自身を“支援の対象”として捉えます。</a:t>
            </a:r>
          </a:p>
          <a:p>
            <a:r>
              <a:rPr dirty="0"/>
              <a:t>・</a:t>
            </a:r>
            <a:r>
              <a:rPr dirty="0" err="1"/>
              <a:t>気持ちを安心して話せる場を用意し、感情を否定せずに受けとめます。同じ立場の仲間（ピア）とのつながりも有効です</a:t>
            </a:r>
            <a:r>
              <a:rPr dirty="0"/>
              <a:t>。</a:t>
            </a:r>
          </a:p>
          <a:p>
            <a:r>
              <a:rPr dirty="0"/>
              <a:t>・</a:t>
            </a:r>
            <a:r>
              <a:rPr dirty="0" err="1"/>
              <a:t>年齢に応じた情報提供を行い、保護者がきょうだいにも目を向けられるよう、家族全体の視点で支えます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ja-JP" altLang="en-US" dirty="0"/>
              <a:t>次に入所支援です。措置や契約によって入所中の状況が変わってきます。</a:t>
            </a:r>
            <a:endParaRPr lang="en-US" altLang="ja-JP" dirty="0"/>
          </a:p>
          <a:p>
            <a:r>
              <a:rPr lang="ja-JP" altLang="en-US" dirty="0"/>
              <a:t>入所施設の児発管は相談支援専門員の役割をより意識することが重要です。</a:t>
            </a:r>
            <a:endParaRPr lang="en-US" altLang="ja-JP" dirty="0"/>
          </a:p>
          <a:p>
            <a:r>
              <a:rPr lang="ja-JP" altLang="en-US" dirty="0"/>
              <a:t>なぜなら・・・（特に措置児童の場合、現行制度では相談支援専門員がつくことがない。かといって、児童相談所の職員も入所後はそこまでは介入しない）</a:t>
            </a:r>
            <a:endParaRPr lang="en-US" altLang="ja-JP" dirty="0"/>
          </a:p>
          <a:p>
            <a:r>
              <a:rPr lang="en-US" altLang="ja-JP" dirty="0"/>
              <a:t>※</a:t>
            </a:r>
            <a:r>
              <a:rPr lang="ja-JP" altLang="en-US" dirty="0"/>
              <a:t>今後、入所支援の在り方は、様々な視点で継続して検討されていく部分だと思います。</a:t>
            </a:r>
            <a:endParaRPr lang="en-US" altLang="ja-JP" dirty="0"/>
          </a:p>
          <a:p>
            <a:endParaRPr lang="en-US" altLang="ja-JP" dirty="0"/>
          </a:p>
          <a:p>
            <a:r>
              <a:rPr lang="ja-JP" altLang="en-US" dirty="0"/>
              <a:t>理想は、</a:t>
            </a:r>
            <a:endParaRPr lang="en-US" altLang="ja-JP" dirty="0"/>
          </a:p>
          <a:p>
            <a:r>
              <a:rPr dirty="0"/>
              <a:t>・</a:t>
            </a:r>
            <a:r>
              <a:rPr dirty="0" err="1"/>
              <a:t>家庭での養育が難しい場合の生活の場として、日々の暮らしの安定を土台に、一人ひとりの発達と権利</a:t>
            </a:r>
            <a:r>
              <a:rPr lang="ja-JP" altLang="en-US" dirty="0"/>
              <a:t>を保障しながら支えていきます</a:t>
            </a:r>
            <a:r>
              <a:rPr dirty="0"/>
              <a:t>。</a:t>
            </a:r>
          </a:p>
          <a:p>
            <a:r>
              <a:rPr dirty="0"/>
              <a:t>・</a:t>
            </a:r>
            <a:r>
              <a:rPr dirty="0" err="1"/>
              <a:t>できる限り家庭に近いあたたかな養育環境（家庭的養育・小規模化）を志向します</a:t>
            </a:r>
            <a:r>
              <a:rPr dirty="0"/>
              <a:t>。</a:t>
            </a:r>
          </a:p>
          <a:p>
            <a:r>
              <a:rPr dirty="0"/>
              <a:t>・</a:t>
            </a:r>
            <a:r>
              <a:rPr dirty="0" err="1"/>
              <a:t>入所を“ゴール”とせず、地域生活・家庭復帰への移行を見据えます。関係機関との連携と権利擁護を大切にします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ここからPART3「自己点検から改善へ」に入ります。このPARTでいちばんお伝えしたいのは、チェックリストを“評価”の道具ではなく、“地域改善の入口”として使う、ということです。点数をつけて終わりにしない――</a:t>
            </a:r>
            <a:r>
              <a:rPr dirty="0" err="1"/>
              <a:t>この姿勢を、まず共有してください</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自己点検は、“</a:t>
            </a:r>
            <a:r>
              <a:rPr dirty="0" err="1"/>
              <a:t>明日から何を変えるか”を見つけるための道具です。点数を競うものではありません</a:t>
            </a:r>
            <a:r>
              <a:rPr dirty="0"/>
              <a:t>。</a:t>
            </a:r>
            <a:endParaRPr lang="en-US" dirty="0"/>
          </a:p>
          <a:p>
            <a:r>
              <a:rPr dirty="0"/>
              <a:t>進め方は4ステップです。まず現状を記録・数値・声で見える化し、次にチーム全員で課題を対話し、効果と始めやすさで優先順位を決め、最後に“まず1つ”を来週から始める。小さく始めることがコツです。</a:t>
            </a:r>
          </a:p>
          <a:p>
            <a:r>
              <a:rPr dirty="0"/>
              <a:t>あわせて、法令に基づく自己評価・保護者評価の実施と“公表”が求められている点も押さえます。これは形式ではなく、改善のプロセスとして活用するものです。第三者評価は、“批判”ではなく“気づきの機会”――</a:t>
            </a:r>
            <a:r>
              <a:rPr dirty="0" err="1"/>
              <a:t>自分たちだけでは気づけない改善点が見えてきます</a:t>
            </a:r>
            <a:r>
              <a:rPr lang="ja-JP" altLang="en-US" dirty="0"/>
              <a:t>。</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自己点検は、3つの層で見ると整理しやすくなります。LAYER1は“業務の基本”（基準・責務、計画作成の流れ、記録・書類）、LAYER2は“支援の質”（アセスメント、5領域、記録と実践の連動）、LAYER3は“連携と地域”（情報共有・会議、関係機関連携、協議会・地域資源）です。</a:t>
            </a:r>
          </a:p>
          <a:p>
            <a:r>
              <a:t>見方のコツは、「どこが弱いか」ではなく「どこから改善すると効果が大きいか」で見ること。同じ労力でも、どの層に介入するかで効き目が大きく変わります。</a:t>
            </a:r>
          </a:p>
          <a:p>
            <a:r>
              <a:t>そして忘れてはならないのが、土台であるLAYER1です。ここが崩れていると、LAYER2・3も安定しません。まず土台から確認しましょう。アセスメントも、発達検査の結果だけでなく、成育歴・家族の強み・心理状態・地域資源を総合的に見る、包括的な視点が大切です。</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改善に入る前に、児発管と相談支援専門員が、それぞれどんな視点で計画を確認するのかを整理します</a:t>
            </a:r>
            <a:r>
              <a:rPr dirty="0"/>
              <a:t>。</a:t>
            </a:r>
          </a:p>
          <a:p>
            <a:r>
              <a:rPr dirty="0"/>
              <a:t>児発管は“質管理の視点”です。アセスメントが利用計画を反映しているか、個別支援計画が5領域・意向・環境を見ているか、日々の支援に家族・地域・移行が入っているか、モニタリングが計画につながっているか。</a:t>
            </a:r>
          </a:p>
          <a:p>
            <a:r>
              <a:rPr dirty="0" err="1"/>
              <a:t>相談支援専門員は“生活全体の視点”です。保護者だけでなくこども本人に会っているか、インフォーマル資源も含めて</a:t>
            </a:r>
            <a:r>
              <a:rPr lang="ja-JP" altLang="en-US" dirty="0"/>
              <a:t>地域全体を見て</a:t>
            </a:r>
            <a:r>
              <a:rPr dirty="0" err="1"/>
              <a:t>計画しているか、担当者会議で役割分担を確認しているか、モニタリングで現場を訪問しているか</a:t>
            </a:r>
            <a:r>
              <a:rPr dirty="0"/>
              <a:t>。</a:t>
            </a:r>
          </a:p>
          <a:p>
            <a:r>
              <a:rPr dirty="0"/>
              <a:t>いずれも、書類の中ではなく、こどもの生活文脈の中で確認することが大切です。この2つの視点を持ったうえで、次の自己点検チェックに進みます。</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可能であれば、この場で時間をとって実際に採点していただき、“最も低かった</a:t>
            </a:r>
            <a:r>
              <a:rPr lang="en-US" altLang="ja-JP" dirty="0"/>
              <a:t>1</a:t>
            </a:r>
            <a:r>
              <a:rPr lang="ja-JP" altLang="en-US" dirty="0"/>
              <a:t>項目”を、このあとのアクションプランの題材にすると、学びが行動につながります。</a:t>
            </a:r>
          </a:p>
          <a:p>
            <a:endParaRPr lang="en-US" dirty="0"/>
          </a:p>
          <a:p>
            <a:r>
              <a:rPr dirty="0"/>
              <a:t>ここからは、実際の自己点検チェックリストです。まずは児発管版、14項目です。</a:t>
            </a:r>
          </a:p>
          <a:p>
            <a:r>
              <a:rPr dirty="0" err="1"/>
              <a:t>児発管は“実行プラン”の担い手として、計画・記録・研修を一体でマネジメントする立場です</a:t>
            </a:r>
            <a:r>
              <a:rPr dirty="0"/>
              <a:t>。</a:t>
            </a:r>
          </a:p>
          <a:p>
            <a:endParaRPr lang="en-US" altLang="ja-JP" dirty="0"/>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可能であれば、この場で時間をとって実際に採点していただき、“最も低かった</a:t>
            </a:r>
            <a:r>
              <a:rPr lang="en-US" altLang="ja-JP" dirty="0"/>
              <a:t>1</a:t>
            </a:r>
            <a:r>
              <a:rPr lang="ja-JP" altLang="en-US" dirty="0"/>
              <a:t>項目”を、このあとのアクションプランの題材にすると、学びが行動につながります。</a:t>
            </a:r>
          </a:p>
          <a:p>
            <a:endParaRPr lang="en-US" dirty="0"/>
          </a:p>
          <a:p>
            <a:r>
              <a:rPr dirty="0"/>
              <a:t>続いて、相談支援専門員版の14項目です。児発管版と対になる構成になっています。</a:t>
            </a:r>
          </a:p>
          <a:p>
            <a:r>
              <a:rPr dirty="0"/>
              <a:t>ここでも、0・1の項目こそが明日の改善の入口です。書類の中ではなく、こどもの生活の中で確認する</a:t>
            </a:r>
            <a:r>
              <a:rPr lang="ja-JP" altLang="en-US" dirty="0"/>
              <a:t>ことを意識しましょう。</a:t>
            </a:r>
            <a:endParaRPr lang="en-US" altLang="ja-JP" dirty="0"/>
          </a:p>
          <a:p>
            <a:endParaRPr lang="en-US" dirty="0"/>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このスライドは、相談支援専門員の役割を1枚に整理したものです。</a:t>
            </a:r>
          </a:p>
          <a:p>
            <a:r>
              <a:rPr dirty="0"/>
              <a:t>1つ目は、生活全体を見る“トータルプラン”の作成。園・学校・医療・家族・地域資源までを見渡し、インフォーマル資源も計画に盛り込みます。</a:t>
            </a:r>
            <a:endParaRPr lang="en-US" dirty="0"/>
          </a:p>
          <a:p>
            <a:r>
              <a:rPr dirty="0"/>
              <a:t>2つ目は、乳幼児期から就労までをつなぐ“縦のつなぎ”。移行時には情報と“想い”をつなぎます。</a:t>
            </a:r>
            <a:endParaRPr lang="en-US" dirty="0"/>
          </a:p>
          <a:p>
            <a:r>
              <a:rPr dirty="0"/>
              <a:t>3つ目は、サービス担当者会議での“役割分担の合意形成”です。</a:t>
            </a:r>
          </a:p>
          <a:p>
            <a:endParaRPr lang="en-US" dirty="0"/>
          </a:p>
          <a:p>
            <a:r>
              <a:rPr dirty="0" err="1"/>
              <a:t>児発管の“深める”支援と、相談支援の“つながる”支援が合わ</a:t>
            </a:r>
            <a:r>
              <a:rPr lang="ja-JP" altLang="en-US" dirty="0"/>
              <a:t>さることが大切です。</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支援の質を継続的に高める枠組みとして、PDCAサイクルを紹介します</a:t>
            </a:r>
            <a:r>
              <a:rPr dirty="0"/>
              <a:t>。</a:t>
            </a:r>
            <a:endParaRPr lang="en-US" dirty="0"/>
          </a:p>
          <a:p>
            <a:r>
              <a:rPr dirty="0" err="1"/>
              <a:t>Plan（計画）ではSWOT分析で強み・弱み・機会・脅威を整理し、職員を参画させて計画を立てます</a:t>
            </a:r>
            <a:r>
              <a:rPr dirty="0"/>
              <a:t>。</a:t>
            </a:r>
            <a:endParaRPr lang="en-US" dirty="0"/>
          </a:p>
          <a:p>
            <a:r>
              <a:rPr dirty="0" err="1"/>
              <a:t>Do（実行）では小さな成功体験を積み重ね、事業所全体へ広げます</a:t>
            </a:r>
            <a:r>
              <a:rPr dirty="0"/>
              <a:t>。</a:t>
            </a:r>
            <a:endParaRPr lang="en-US" dirty="0"/>
          </a:p>
          <a:p>
            <a:r>
              <a:rPr dirty="0" err="1"/>
              <a:t>Check（評価）では自己評価・保護者評価・第三者評価で客観的に振り返ります</a:t>
            </a:r>
            <a:r>
              <a:rPr dirty="0"/>
              <a:t>。</a:t>
            </a:r>
            <a:endParaRPr lang="en-US" dirty="0"/>
          </a:p>
          <a:p>
            <a:r>
              <a:rPr dirty="0" err="1"/>
              <a:t>Action（改善）では</a:t>
            </a:r>
            <a:r>
              <a:rPr dirty="0"/>
              <a:t>、“</a:t>
            </a:r>
            <a:r>
              <a:rPr dirty="0" err="1"/>
              <a:t>個人の責任追及”ではなく“仕組みとプロセスの改善”にフォーカスします</a:t>
            </a:r>
            <a:r>
              <a:rPr dirty="0"/>
              <a:t>。</a:t>
            </a:r>
          </a:p>
          <a:p>
            <a:endParaRPr lang="en-US" dirty="0"/>
          </a:p>
          <a:p>
            <a:r>
              <a:rPr dirty="0" err="1"/>
              <a:t>評価のフェーズで個人を責めない</a:t>
            </a:r>
            <a:r>
              <a:rPr dirty="0"/>
              <a:t>。</a:t>
            </a:r>
            <a:endParaRPr lang="en-US" dirty="0"/>
          </a:p>
          <a:p>
            <a:r>
              <a:rPr dirty="0" err="1"/>
              <a:t>失敗を“アセスメントの材料”に変えることで、チームが安心して挑戦できるようになります</a:t>
            </a:r>
            <a:r>
              <a:rPr dirty="0"/>
              <a:t>。</a:t>
            </a:r>
          </a:p>
          <a:p>
            <a:r>
              <a:rPr dirty="0"/>
              <a:t>あわせて、業務改善の3M（ムリ・ムダ・ムラ）の排除や、全体会議では見えない個人の悩みを聴く1on1も、質の向上に有効です。</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続いて、講義全体の設計図です</a:t>
            </a:r>
            <a:r>
              <a:rPr dirty="0"/>
              <a:t>。</a:t>
            </a:r>
            <a:br>
              <a:rPr lang="en-US" dirty="0"/>
            </a:br>
            <a:r>
              <a:rPr dirty="0"/>
              <a:t>内容は4つのPARTに分かれていますが、別々の話ではなく、一連の流れとしてつながっています。</a:t>
            </a:r>
          </a:p>
          <a:p>
            <a:r>
              <a:rPr dirty="0"/>
              <a:t>『</a:t>
            </a:r>
            <a:r>
              <a:rPr dirty="0" err="1"/>
              <a:t>研修の振り返りと基本姿勢』から始まり</a:t>
            </a:r>
            <a:r>
              <a:rPr dirty="0"/>
              <a:t>、『</a:t>
            </a:r>
            <a:r>
              <a:rPr dirty="0" err="1"/>
              <a:t>重要論点の理解</a:t>
            </a:r>
            <a:r>
              <a:rPr dirty="0"/>
              <a:t>』、『</a:t>
            </a:r>
            <a:r>
              <a:rPr dirty="0" err="1"/>
              <a:t>自己点検から改善へ</a:t>
            </a:r>
            <a:r>
              <a:rPr dirty="0"/>
              <a:t>』、</a:t>
            </a:r>
            <a:r>
              <a:rPr dirty="0" err="1"/>
              <a:t>そして『支援プロセスと連携』へと進みます</a:t>
            </a:r>
            <a:r>
              <a:rPr dirty="0"/>
              <a:t>。</a:t>
            </a:r>
          </a:p>
          <a:p>
            <a:r>
              <a:rPr dirty="0" err="1"/>
              <a:t>後半にかけて、前半で確認した視点が繰り返し立ち返ってきます。その“つながり”を意識していただくと</a:t>
            </a:r>
            <a:r>
              <a:rPr dirty="0"/>
              <a:t>、</a:t>
            </a:r>
            <a:r>
              <a:rPr lang="ja-JP" altLang="en-US" dirty="0"/>
              <a:t>より</a:t>
            </a:r>
            <a:r>
              <a:rPr dirty="0" err="1"/>
              <a:t>理解</a:t>
            </a:r>
            <a:r>
              <a:rPr lang="ja-JP" altLang="en-US" dirty="0"/>
              <a:t>しやすくなると思います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優先順位のつけ方です。課題を“効果の大小”と“始めやすさ”の2軸で4つに分けます。</a:t>
            </a:r>
          </a:p>
          <a:p>
            <a:r>
              <a:rPr dirty="0" err="1"/>
              <a:t>最優先は、効果が大きく始めやすいもの</a:t>
            </a:r>
            <a:r>
              <a:rPr dirty="0"/>
              <a:t>――</a:t>
            </a:r>
            <a:r>
              <a:rPr dirty="0" err="1"/>
              <a:t>今日・来週から着手します</a:t>
            </a:r>
            <a:r>
              <a:rPr dirty="0"/>
              <a:t>。</a:t>
            </a:r>
            <a:endParaRPr lang="en-US" dirty="0"/>
          </a:p>
          <a:p>
            <a:r>
              <a:rPr dirty="0"/>
              <a:t>効果は大きいが準備が要るものは、会議で合意して3か月計画に。</a:t>
            </a:r>
            <a:endParaRPr lang="en-US" dirty="0"/>
          </a:p>
          <a:p>
            <a:r>
              <a:rPr dirty="0" err="1"/>
              <a:t>効果は小さいが始めやすいものは、日常に組み込んで習慣化</a:t>
            </a:r>
            <a:r>
              <a:rPr dirty="0"/>
              <a:t>。</a:t>
            </a:r>
            <a:endParaRPr lang="en-US" dirty="0"/>
          </a:p>
          <a:p>
            <a:r>
              <a:rPr dirty="0" err="1"/>
              <a:t>効果が小さく準備も要るものは、今回は後回しで構いません</a:t>
            </a:r>
            <a:r>
              <a:rPr dirty="0"/>
              <a:t>。</a:t>
            </a:r>
          </a:p>
          <a:p>
            <a:r>
              <a:rPr dirty="0" err="1"/>
              <a:t>アクションプランは、小さく・具体的に・期限つきで。WHEN（いつ</a:t>
            </a:r>
            <a:r>
              <a:rPr dirty="0"/>
              <a:t>）・</a:t>
            </a:r>
            <a:r>
              <a:rPr dirty="0" err="1"/>
              <a:t>WHO（誰と</a:t>
            </a:r>
            <a:r>
              <a:rPr dirty="0"/>
              <a:t>）・WHAT（何を1つ）・</a:t>
            </a:r>
            <a:r>
              <a:rPr dirty="0" err="1"/>
              <a:t>HOW（どう確認するか）を決めます</a:t>
            </a:r>
            <a:r>
              <a:rPr dirty="0"/>
              <a:t>。</a:t>
            </a:r>
            <a:endParaRPr lang="en-US" dirty="0"/>
          </a:p>
          <a:p>
            <a:r>
              <a:rPr dirty="0"/>
              <a:t>例えば「来週のケース会議で、利用計画と個別支援計画のズレを1ケースだけ確認する」。</a:t>
            </a:r>
            <a:r>
              <a:rPr dirty="0" err="1"/>
              <a:t>一気に全部を変えようとしないことが、続けられる改善の秘訣です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最後のPART4「支援プロセスと連携」に入ります。ここでは、相談支援専門員と児発管の“対話”を、どのように支援の質向上につなげるかを、具体的な場面で見ていきます。</a:t>
            </a: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サービス担当者会議の設計です。ここでは、30分でも構造化された対話ができれば支援の質は上がる、という前提で、時間配分の一例を示しています。</a:t>
            </a:r>
          </a:p>
          <a:p>
            <a:r>
              <a:rPr dirty="0"/>
              <a:t>最初の5分で、本人・家族の願いを聴く。主語は“本人”です。</a:t>
            </a:r>
            <a:endParaRPr lang="en-US" dirty="0"/>
          </a:p>
          <a:p>
            <a:r>
              <a:rPr dirty="0"/>
              <a:t>次の8分で、“できていること”から現状と強みを共有。</a:t>
            </a:r>
            <a:endParaRPr lang="en-US" dirty="0"/>
          </a:p>
          <a:p>
            <a:r>
              <a:rPr dirty="0"/>
              <a:t>7分でニーズを短期・中期に分けて整理し、7分で“誰が何をするか”をその場で決めます。最後の3分で、次回いつ・何を・どこで確認するかを合意します。</a:t>
            </a:r>
          </a:p>
          <a:p>
            <a:r>
              <a:rPr dirty="0" err="1"/>
              <a:t>会議の最後には必ず、誰が・いつまでに・何を・誰へ共有するかを確認してください</a:t>
            </a:r>
            <a:r>
              <a:rPr dirty="0"/>
              <a:t>。</a:t>
            </a:r>
            <a:endParaRPr lang="en-US" dirty="0"/>
          </a:p>
          <a:p>
            <a:r>
              <a:rPr dirty="0" err="1"/>
              <a:t>会議は情報を伝えるだけの場ではなく</a:t>
            </a:r>
            <a:r>
              <a:rPr dirty="0"/>
              <a:t>、“</a:t>
            </a:r>
            <a:r>
              <a:rPr dirty="0" err="1"/>
              <a:t>共に判断する場”です。相互理解と合意形成に基づいて、チームを前向きに牽引し</a:t>
            </a:r>
            <a:r>
              <a:rPr lang="ja-JP" altLang="en-US" dirty="0"/>
              <a:t>ていくことが大切です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モニタリングは、4つの視点で見ると漏れがありません。</a:t>
            </a:r>
            <a:endParaRPr lang="en-US" dirty="0"/>
          </a:p>
          <a:p>
            <a:r>
              <a:rPr dirty="0"/>
              <a:t>VIEW1は“こどもの変化”（表情・情動、行動、新しくできるようになった芽）。</a:t>
            </a:r>
            <a:endParaRPr lang="en-US" dirty="0"/>
          </a:p>
          <a:p>
            <a:r>
              <a:rPr dirty="0"/>
              <a:t>VIEW2は“家族の変化”（負担感、希望・見通し、きょうだい児を含む家族全体）。</a:t>
            </a:r>
            <a:endParaRPr lang="en-US" dirty="0"/>
          </a:p>
          <a:p>
            <a:r>
              <a:rPr dirty="0"/>
              <a:t>VIEW3は“環境の変化”（園・学校の受け止め、地域資源の活用、関わる人や場）。</a:t>
            </a:r>
            <a:endParaRPr lang="en-US" dirty="0"/>
          </a:p>
          <a:p>
            <a:r>
              <a:rPr dirty="0"/>
              <a:t>VIEW4は“支援の適切性”（見立ては合っているか、方法は適切か、継続・変更・追加の判断）です。</a:t>
            </a:r>
          </a:p>
          <a:p>
            <a:r>
              <a:rPr dirty="0"/>
              <a:t>ここで大切な問いかけがあります。目標が未達成のとき、それは“こどもの課題”でしょうか、それとも“支援内容や環境の課題”でしょうか。</a:t>
            </a:r>
            <a:endParaRPr lang="en-US" dirty="0"/>
          </a:p>
          <a:p>
            <a:r>
              <a:rPr dirty="0" err="1"/>
              <a:t>アセスメントは一度で終わるものではなく、常に更新し続ける“仮説”として扱ってください</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重要なキーワードです。「心理的安全性」</a:t>
            </a:r>
            <a:endParaRPr lang="en-US" altLang="ja-JP" dirty="0"/>
          </a:p>
          <a:p>
            <a:r>
              <a:rPr lang="en-US" altLang="ja-JP" dirty="0"/>
              <a:t>※</a:t>
            </a:r>
            <a:r>
              <a:rPr lang="ja-JP" altLang="en-US" dirty="0"/>
              <a:t>心理的な安心は、それぞれの良さを活かし、その多様性は可能性となり、心理的安全が育まれ、より活発な意見交換が生まれ、より良い未来を創る。</a:t>
            </a:r>
            <a:endParaRPr lang="en-US" altLang="ja-JP" dirty="0"/>
          </a:p>
          <a:p>
            <a:endParaRPr lang="en-US" dirty="0"/>
          </a:p>
          <a:p>
            <a:r>
              <a:rPr dirty="0" err="1"/>
              <a:t>連携を深める土台は</a:t>
            </a:r>
            <a:r>
              <a:rPr dirty="0"/>
              <a:t>、“</a:t>
            </a:r>
            <a:r>
              <a:rPr dirty="0" err="1"/>
              <a:t>自分の意見を否定されない”という心理的安全性です。この土台の上にこそ、すべての連携が育ちます</a:t>
            </a:r>
            <a:r>
              <a:rPr dirty="0"/>
              <a:t>。</a:t>
            </a:r>
          </a:p>
          <a:p>
            <a:r>
              <a:rPr dirty="0"/>
              <a:t>確保のポイントは、若手や経験の浅いスタッフも発言できること、“立場”ではなく“内容”で対話すること、結論を急がず聴き切る文化を育てること、そしてネガティブな事象を“誰が悪いか”ではなく“何が起きたか”というアセスメントに変換することです。</a:t>
            </a:r>
          </a:p>
          <a:p>
            <a:r>
              <a:rPr dirty="0"/>
              <a:t>リーダーの技術としては、他事業所・他職種という“他者の目”を入れて客観性を保つこと、こどもの最善の利益という理念を繰り返し発信すること、そして朝礼・夕礼</a:t>
            </a:r>
            <a:r>
              <a:rPr lang="ja-JP" altLang="en-US" dirty="0"/>
              <a:t>などで</a:t>
            </a:r>
            <a:r>
              <a:rPr dirty="0"/>
              <a:t>で小さなよい行いを言葉にする“承認の連鎖”が有効です。この“承認の連鎖”は、明日からでも始められます。良い支援は、良い連携から始まります。</a:t>
            </a: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これも大切です。</a:t>
            </a:r>
            <a:endParaRPr lang="en-US" altLang="ja-JP" dirty="0"/>
          </a:p>
          <a:p>
            <a:r>
              <a:rPr dirty="0"/>
              <a:t>チームで支えるからこそ、支援の質は高まります。チームマネジメントには5つのポイントがあります。</a:t>
            </a:r>
            <a:endParaRPr lang="en-US" dirty="0"/>
          </a:p>
          <a:p>
            <a:r>
              <a:rPr dirty="0" err="1"/>
              <a:t>多様な専門性が集まる“多元性</a:t>
            </a:r>
            <a:r>
              <a:rPr dirty="0"/>
              <a:t>”、</a:t>
            </a:r>
            <a:endParaRPr lang="en-US" dirty="0"/>
          </a:p>
          <a:p>
            <a:r>
              <a:rPr dirty="0" err="1"/>
              <a:t>一人では限界があると認める“限界性</a:t>
            </a:r>
            <a:r>
              <a:rPr dirty="0"/>
              <a:t>”、</a:t>
            </a:r>
            <a:endParaRPr lang="en-US" dirty="0"/>
          </a:p>
          <a:p>
            <a:r>
              <a:rPr dirty="0" err="1"/>
              <a:t>チームだからできる“可能性</a:t>
            </a:r>
            <a:r>
              <a:rPr dirty="0"/>
              <a:t>”、</a:t>
            </a:r>
            <a:endParaRPr lang="en-US" dirty="0"/>
          </a:p>
          <a:p>
            <a:r>
              <a:rPr dirty="0" err="1"/>
              <a:t>互いを補い合う“補完性</a:t>
            </a:r>
            <a:r>
              <a:rPr dirty="0"/>
              <a:t>”、</a:t>
            </a:r>
            <a:endParaRPr lang="en-US" dirty="0"/>
          </a:p>
          <a:p>
            <a:r>
              <a:rPr dirty="0" err="1"/>
              <a:t>そして全体で一人ひとり以上の価値を生む“付加性”です</a:t>
            </a:r>
            <a:r>
              <a:rPr dirty="0"/>
              <a:t>。</a:t>
            </a:r>
          </a:p>
          <a:p>
            <a:r>
              <a:rPr dirty="0"/>
              <a:t>連携にも段階があります。情報交換の“連携”から、助け合う“協力”、共に働く“協働”、そして高度なシステムとしての“チームワーク”へと深まっていきます。</a:t>
            </a:r>
            <a:endParaRPr lang="en-US" dirty="0"/>
          </a:p>
          <a:p>
            <a:r>
              <a:rPr dirty="0" err="1"/>
              <a:t>自分のチームが今どの段階にあるかを、振り返ってみてください</a:t>
            </a:r>
            <a:r>
              <a:rPr dirty="0"/>
              <a:t>。</a:t>
            </a:r>
          </a:p>
          <a:p>
            <a:r>
              <a:rPr lang="ja-JP" altLang="en-US" dirty="0"/>
              <a:t>児発管のような</a:t>
            </a:r>
            <a:r>
              <a:rPr dirty="0" err="1"/>
              <a:t>リーダーは、理念の継続的な発信、承認の連鎖、そしてネガティブな事象をアセスメントへ変換する役割を担います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最後に、明日からできる5つのことをお示しします。難しいことではありません。</a:t>
            </a:r>
          </a:p>
          <a:p>
            <a:r>
              <a:rPr dirty="0"/>
              <a:t>1、本人の意向を1つ確認する。「</a:t>
            </a:r>
            <a:r>
              <a:rPr dirty="0" err="1"/>
              <a:t>どれがいい</a:t>
            </a:r>
            <a:r>
              <a:rPr dirty="0"/>
              <a:t>？」「</a:t>
            </a:r>
            <a:r>
              <a:rPr dirty="0" err="1"/>
              <a:t>どっちが好き</a:t>
            </a:r>
            <a:r>
              <a:rPr dirty="0"/>
              <a:t>？」</a:t>
            </a:r>
            <a:r>
              <a:rPr dirty="0" err="1"/>
              <a:t>から</a:t>
            </a:r>
            <a:r>
              <a:rPr dirty="0"/>
              <a:t>。</a:t>
            </a:r>
            <a:endParaRPr lang="en-US" dirty="0"/>
          </a:p>
          <a:p>
            <a:r>
              <a:rPr dirty="0"/>
              <a:t>2、家族全体の困り感を1つ聞く。きょうだいや祖父母の様子も忘れずに。</a:t>
            </a:r>
            <a:endParaRPr lang="en-US" dirty="0"/>
          </a:p>
          <a:p>
            <a:r>
              <a:rPr dirty="0"/>
              <a:t>3、相談支援か児発管へ1本連絡する。「</a:t>
            </a:r>
            <a:r>
              <a:rPr dirty="0" err="1"/>
              <a:t>最近のAさん、こんな様子です」から</a:t>
            </a:r>
            <a:r>
              <a:rPr dirty="0"/>
              <a:t>。</a:t>
            </a:r>
            <a:endParaRPr lang="en-US" dirty="0"/>
          </a:p>
          <a:p>
            <a:r>
              <a:rPr dirty="0"/>
              <a:t>4、計画のズレを1ケース確認する。利用計画と個別支援計画を並べて見る。</a:t>
            </a:r>
            <a:endParaRPr lang="en-US" dirty="0"/>
          </a:p>
          <a:p>
            <a:r>
              <a:rPr dirty="0"/>
              <a:t>5、次のモニタリングで現場を見る。書類ではなく、こどもの生活の中で確認する。</a:t>
            </a:r>
          </a:p>
          <a:p>
            <a:r>
              <a:rPr dirty="0"/>
              <a:t>これは冒頭の5つの合言葉とも呼応しています。どれか1つでいいので、必ず持ち帰ってください。一人の実践から支援チームが変わり、支援チームが変わると、地域が変わります。</a:t>
            </a:r>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以上で、講義を終わります</a:t>
            </a:r>
            <a:r>
              <a:rPr dirty="0"/>
              <a:t>。</a:t>
            </a:r>
          </a:p>
          <a:p>
            <a:r>
              <a:rPr dirty="0" err="1"/>
              <a:t>こどもの育ちを支えるのは</a:t>
            </a:r>
            <a:r>
              <a:rPr dirty="0"/>
              <a:t>、「</a:t>
            </a:r>
            <a:r>
              <a:rPr dirty="0" err="1"/>
              <a:t>連携」と「質の向上」です。そして、その出発点は</a:t>
            </a:r>
            <a:r>
              <a:rPr dirty="0"/>
              <a:t>、</a:t>
            </a:r>
            <a:r>
              <a:rPr lang="ja-JP" altLang="en-US" dirty="0"/>
              <a:t>児発管、相談支援専門員、支援者の</a:t>
            </a:r>
            <a:r>
              <a:rPr dirty="0" err="1"/>
              <a:t>皆さん一人ひとりの</a:t>
            </a:r>
            <a:r>
              <a:rPr lang="ja-JP" altLang="en-US" dirty="0"/>
              <a:t>、</a:t>
            </a:r>
            <a:r>
              <a:rPr dirty="0" err="1"/>
              <a:t>日々の実践にあります</a:t>
            </a:r>
            <a:r>
              <a:rPr dirty="0"/>
              <a:t>。</a:t>
            </a:r>
          </a:p>
          <a:p>
            <a:r>
              <a:rPr dirty="0" err="1"/>
              <a:t>一人ひとりの実践が、こどもの未来を変える</a:t>
            </a:r>
            <a:r>
              <a:rPr dirty="0"/>
              <a:t>――</a:t>
            </a:r>
            <a:r>
              <a:rPr dirty="0" err="1"/>
              <a:t>このことを心に留めて、それぞれの</a:t>
            </a:r>
            <a:r>
              <a:rPr lang="ja-JP" altLang="en-US" dirty="0"/>
              <a:t>地域での実践に活かして</a:t>
            </a:r>
            <a:r>
              <a:rPr dirty="0" err="1"/>
              <a:t>いただければ幸いです</a:t>
            </a:r>
            <a:r>
              <a:rPr dirty="0"/>
              <a:t>。</a:t>
            </a:r>
            <a:endParaRPr lang="en-US" dirty="0"/>
          </a:p>
          <a:p>
            <a:endParaRPr lang="en-US" dirty="0"/>
          </a:p>
          <a:p>
            <a:endParaRPr lang="en-US" altLang="ja-JP" dirty="0"/>
          </a:p>
          <a:p>
            <a:r>
              <a:rPr lang="ja-JP" altLang="en-US" dirty="0"/>
              <a:t>最後に。</a:t>
            </a:r>
            <a:endParaRPr lang="en-US" altLang="ja-JP" dirty="0"/>
          </a:p>
          <a:p>
            <a:r>
              <a:rPr lang="ja-JP" altLang="en-US" dirty="0"/>
              <a:t>こどもと家族を制度に合わせ、分断するのではなく、こどもと家族の想いを、まんなかに。</a:t>
            </a:r>
            <a:endParaRPr lang="en-US" altLang="ja-JP" dirty="0"/>
          </a:p>
          <a:p>
            <a:r>
              <a:rPr lang="ja-JP" altLang="en-US" dirty="0"/>
              <a:t>その地域で、その社会で、一人ひとりが、その人らしく生きていくために。</a:t>
            </a:r>
            <a:endParaRPr lang="en-US" altLang="ja-JP" dirty="0"/>
          </a:p>
          <a:p>
            <a:r>
              <a:rPr lang="ja-JP" altLang="en-US" dirty="0"/>
              <a:t>こどもと家族が社会に合わせるのではなく、地域や社会の側が、一人ひとりに合わせて変わり、つながり、再設計され続けていく。</a:t>
            </a:r>
            <a:endParaRPr lang="en-US" altLang="ja-JP" dirty="0"/>
          </a:p>
          <a:p>
            <a:r>
              <a:rPr lang="ja-JP" altLang="en-US" dirty="0"/>
              <a:t>そんな、誰もが共に生きるインクルーシブな地域・社会を目指して。</a:t>
            </a:r>
            <a:endParaRPr lang="en-US" altLang="ja-JP"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それでは、PART1「研修の振り返りと基本姿勢」に入ります。ここでは、児童期支援の基本姿勢を、現場で使える言葉に置き換えていきます。</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まず初めに触れておく。</a:t>
            </a:r>
            <a:endParaRPr lang="en-US" altLang="ja-JP" dirty="0"/>
          </a:p>
          <a:p>
            <a:endParaRPr lang="en-US" altLang="ja-JP" dirty="0"/>
          </a:p>
          <a:p>
            <a:r>
              <a:rPr dirty="0" err="1"/>
              <a:t>こども基本法の目的には</a:t>
            </a:r>
            <a:r>
              <a:rPr dirty="0"/>
              <a:t>、「</a:t>
            </a:r>
            <a:r>
              <a:rPr dirty="0" err="1"/>
              <a:t>全てのこどもが</a:t>
            </a:r>
            <a:r>
              <a:rPr dirty="0"/>
              <a:t>、</a:t>
            </a:r>
            <a:r>
              <a:rPr lang="ja-JP" altLang="en-US" dirty="0"/>
              <a:t>・・・</a:t>
            </a:r>
            <a:r>
              <a:rPr dirty="0"/>
              <a:t>心身の状況や置かれている環境にかかわらず、その権利の擁護が図られ、将来にわたって幸福な生活を送ることができる社会の実現」とあります。</a:t>
            </a:r>
            <a:endParaRPr lang="en-US" dirty="0"/>
          </a:p>
          <a:p>
            <a:r>
              <a:rPr lang="ja-JP" altLang="en-US" dirty="0"/>
              <a:t>「全てのこども」・・・「心身の状況」「置かれている環境」にかかわらない。</a:t>
            </a:r>
            <a:endParaRPr lang="en-US" altLang="ja-JP" dirty="0"/>
          </a:p>
          <a:p>
            <a:endParaRPr dirty="0"/>
          </a:p>
          <a:p>
            <a:r>
              <a:rPr dirty="0" err="1"/>
              <a:t>その実現には、地域社会への参加と包容、いわゆるインクルージョンの推進が欠かせません</a:t>
            </a:r>
            <a:r>
              <a:rPr dirty="0"/>
              <a:t>。</a:t>
            </a:r>
            <a:endParaRPr lang="en-US" dirty="0"/>
          </a:p>
          <a:p>
            <a:r>
              <a:rPr dirty="0" err="1"/>
              <a:t>障害者権利条約の政府訳では“inclusion”を「包容」と訳します</a:t>
            </a:r>
            <a:r>
              <a:rPr dirty="0"/>
              <a:t>。</a:t>
            </a:r>
            <a:endParaRPr lang="en-US" dirty="0"/>
          </a:p>
          <a:p>
            <a:r>
              <a:rPr lang="en-US" altLang="ja-JP" dirty="0"/>
              <a:t>※</a:t>
            </a:r>
            <a:r>
              <a:rPr lang="ja-JP" altLang="en-US" dirty="0"/>
              <a:t>スライドの</a:t>
            </a:r>
            <a:r>
              <a:rPr dirty="0"/>
              <a:t>「社会的包摂」と同じ意味ですので、言葉を揺らさず、どちらかに統一してお伝えください。</a:t>
            </a:r>
          </a:p>
          <a:p>
            <a:endParaRPr lang="en-US" dirty="0"/>
          </a:p>
          <a:p>
            <a:r>
              <a:rPr lang="ja-JP" altLang="en-US" dirty="0"/>
              <a:t>「全てのこども」・・・</a:t>
            </a:r>
            <a:r>
              <a:rPr dirty="0" err="1"/>
              <a:t>障害のある</a:t>
            </a:r>
            <a:r>
              <a:rPr lang="ja-JP" altLang="en-US" dirty="0"/>
              <a:t>とされている</a:t>
            </a:r>
            <a:r>
              <a:rPr dirty="0" err="1"/>
              <a:t>こどもも、まず“一人のこども”です</a:t>
            </a:r>
            <a:r>
              <a:rPr dirty="0"/>
              <a:t>。</a:t>
            </a:r>
            <a:r>
              <a:rPr lang="ja-JP" altLang="en-US" dirty="0"/>
              <a:t>（ここは改めて強調してもいいでしょう）</a:t>
            </a:r>
            <a:endParaRPr lang="en-US" altLang="ja-JP" dirty="0"/>
          </a:p>
          <a:p>
            <a:r>
              <a:rPr dirty="0" err="1"/>
              <a:t>この原点を常に意識し、時に立ち返ることが重要です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期待されている支援者像も他の講義でも触れていると思いますが、重要であるためもう一度触れておきます。</a:t>
            </a:r>
            <a:endParaRPr lang="en-US" altLang="ja-JP" dirty="0"/>
          </a:p>
          <a:p>
            <a:endParaRPr lang="en-US" dirty="0"/>
          </a:p>
          <a:p>
            <a:r>
              <a:rPr dirty="0" err="1"/>
              <a:t>望まれる支援者像についてです。キーワードは「ともに</a:t>
            </a:r>
            <a:r>
              <a:rPr dirty="0"/>
              <a:t>」。</a:t>
            </a:r>
          </a:p>
          <a:p>
            <a:r>
              <a:rPr dirty="0"/>
              <a:t>ともに生きる、ともに支え合う、ともにつくる、ともに育てる、ともに学び育ち合う。この5つの姿勢は、支援者の“態度・スタンス”を表しています。</a:t>
            </a:r>
          </a:p>
          <a:p>
            <a:r>
              <a:rPr dirty="0"/>
              <a:t>のちほどスライド15で「5つの合言葉」が出てきますが、そちらは後半の“点検の観点”です。役割が違いますので、ここでは“姿勢”として押さえておいてください。</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ltLang="ja-JP" dirty="0"/>
              <a:t>※</a:t>
            </a:r>
            <a:r>
              <a:rPr lang="ja-JP" altLang="en-US" dirty="0"/>
              <a:t>これも重要ですので、もう一度おさらいします。</a:t>
            </a:r>
            <a:endParaRPr lang="en-US" altLang="ja-JP" dirty="0"/>
          </a:p>
          <a:p>
            <a:endParaRPr lang="en-US" dirty="0"/>
          </a:p>
          <a:p>
            <a:r>
              <a:rPr dirty="0" err="1"/>
              <a:t>権利についてです。すべてのこどもは、権利を持つ主体として位置づけられ、一人の大切な人として人権が認められています</a:t>
            </a:r>
            <a:r>
              <a:rPr dirty="0"/>
              <a:t>。</a:t>
            </a:r>
          </a:p>
          <a:p>
            <a:r>
              <a:rPr dirty="0"/>
              <a:t>権利は何かの恩恵ではなく、すべてのこどもが生まれながらに持っているものです。日々の支援の中で、常に念頭に置いてこどもにかかわることが大切です。</a:t>
            </a:r>
          </a:p>
          <a:p>
            <a:r>
              <a:rPr dirty="0"/>
              <a:t>スライドの4原則――</a:t>
            </a:r>
            <a:r>
              <a:rPr dirty="0" err="1"/>
              <a:t>生命・生存・発達、最善の利益、意見の尊重、差別の禁止</a:t>
            </a:r>
            <a:r>
              <a:rPr dirty="0"/>
              <a:t>――は、『</a:t>
            </a:r>
            <a:r>
              <a:rPr dirty="0" err="1"/>
              <a:t>子どもの権利条約（児童の権利に関する条約</a:t>
            </a:r>
            <a:r>
              <a:rPr dirty="0"/>
              <a:t>）』の4つの一般原則です。</a:t>
            </a:r>
            <a:endParaRPr lang="en-US" dirty="0"/>
          </a:p>
          <a:p>
            <a:r>
              <a:rPr dirty="0" err="1"/>
              <a:t>こども基本法も、この考え方を基本理念として踏まえています</a:t>
            </a:r>
            <a:r>
              <a:rPr dirty="0"/>
              <a:t>。</a:t>
            </a:r>
            <a:r>
              <a:rPr lang="ja-JP" altLang="en-US" dirty="0"/>
              <a:t>これらは</a:t>
            </a:r>
            <a:r>
              <a:rPr dirty="0"/>
              <a:t>“</a:t>
            </a:r>
            <a:r>
              <a:rPr dirty="0" err="1"/>
              <a:t>条約に由来し、こども基本法に反映されている”と整理すると正確です</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障害児支援の構造です</a:t>
            </a:r>
            <a:r>
              <a:rPr dirty="0"/>
              <a:t>。</a:t>
            </a:r>
            <a:endParaRPr lang="en-US" dirty="0"/>
          </a:p>
          <a:p>
            <a:r>
              <a:rPr lang="ja-JP" altLang="en-US" dirty="0"/>
              <a:t>児発管と相談支援専門員は</a:t>
            </a:r>
            <a:r>
              <a:rPr dirty="0"/>
              <a:t>本人支援だけでなく、家族支援・地域連携・移行支援の4つを、総合的にデザインしていく必要があります。</a:t>
            </a:r>
          </a:p>
          <a:p>
            <a:r>
              <a:rPr dirty="0"/>
              <a:t>この4</a:t>
            </a:r>
            <a:r>
              <a:rPr lang="ja-JP" altLang="en-US" dirty="0"/>
              <a:t>つ</a:t>
            </a:r>
            <a:r>
              <a:rPr dirty="0" err="1"/>
              <a:t>は別々では</a:t>
            </a:r>
            <a:r>
              <a:rPr lang="ja-JP" altLang="en-US" dirty="0"/>
              <a:t>なく、すべてが関係していきます</a:t>
            </a:r>
            <a:r>
              <a:rPr dirty="0"/>
              <a:t>。</a:t>
            </a:r>
            <a:r>
              <a:rPr lang="ja-JP" altLang="en-US" dirty="0"/>
              <a:t>そして児発管と相談支援専門員が共同し、ケースに合わせて支援の余白の部分を補い合う必要があります。</a:t>
            </a:r>
            <a:endParaRPr lang="en-US" dirty="0"/>
          </a:p>
          <a:p>
            <a:r>
              <a:rPr lang="ja-JP" altLang="en-US" dirty="0"/>
              <a:t>児発管と相談支援専門員が、地域の子ども食堂や居場所事業などの</a:t>
            </a:r>
            <a:r>
              <a:rPr dirty="0" err="1"/>
              <a:t>インフォーマルな地域資源も理解しながら、こどもと家族に伴走してい</a:t>
            </a:r>
            <a:r>
              <a:rPr lang="ja-JP" altLang="en-US" dirty="0"/>
              <a:t>くことが大切です。</a:t>
            </a:r>
            <a:endParaRPr lang="en-US" altLang="ja-JP" dirty="0"/>
          </a:p>
          <a:p>
            <a:r>
              <a:rPr dirty="0" err="1"/>
              <a:t>非常に大切な役割ですが、現状はまだ課題も</a:t>
            </a:r>
            <a:r>
              <a:rPr lang="ja-JP" altLang="en-US" dirty="0"/>
              <a:t>多い</a:t>
            </a:r>
            <a:r>
              <a:rPr dirty="0" err="1"/>
              <a:t>領域です</a:t>
            </a:r>
            <a:r>
              <a:rPr dirty="0"/>
              <a:t>。</a:t>
            </a:r>
            <a:endParaRPr lang="en-US" dirty="0"/>
          </a:p>
          <a:p>
            <a:endParaRPr lang="en-US" altLang="ja-JP" dirty="0"/>
          </a:p>
          <a:p>
            <a:endParaRPr lang="en-US" altLang="ja-JP" dirty="0"/>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t>
            </a:r>
            <a:r>
              <a:rPr dirty="0" err="1"/>
              <a:t>発達支援」は、事業所の中だけで完結するものではありません</a:t>
            </a:r>
            <a:r>
              <a:rPr dirty="0"/>
              <a:t>。</a:t>
            </a:r>
            <a:endParaRPr lang="en-US" dirty="0"/>
          </a:p>
          <a:p>
            <a:r>
              <a:rPr dirty="0"/>
              <a:t>アセスメント→支援計画→日々の支援→モニタリングという循環を回しながら、包括的な発達支援という意識を持って、こどもや家族の生活の連続の中で行っていきます。</a:t>
            </a:r>
          </a:p>
          <a:p>
            <a:r>
              <a:rPr dirty="0" err="1"/>
              <a:t>ポイントは、事業所でできたことが、家庭や</a:t>
            </a:r>
            <a:r>
              <a:rPr lang="ja-JP" altLang="en-US" dirty="0"/>
              <a:t>保育</a:t>
            </a:r>
            <a:r>
              <a:rPr dirty="0" err="1"/>
              <a:t>園でもできるようになること</a:t>
            </a:r>
            <a:r>
              <a:rPr dirty="0"/>
              <a:t>――</a:t>
            </a:r>
            <a:r>
              <a:rPr dirty="0" err="1"/>
              <a:t>これを“汎化”と言います</a:t>
            </a:r>
            <a:r>
              <a:rPr dirty="0"/>
              <a:t>。</a:t>
            </a:r>
            <a:endParaRPr lang="en-US" dirty="0"/>
          </a:p>
          <a:p>
            <a:r>
              <a:rPr dirty="0"/>
              <a:t>「</a:t>
            </a:r>
            <a:r>
              <a:rPr dirty="0" err="1"/>
              <a:t>できた・できない」で区切るのではなく</a:t>
            </a:r>
            <a:r>
              <a:rPr dirty="0"/>
              <a:t>、“</a:t>
            </a:r>
            <a:r>
              <a:rPr dirty="0" err="1"/>
              <a:t>どんな環境・支援があれば育ちが進むのか”という視点で見てい</a:t>
            </a:r>
            <a:r>
              <a:rPr lang="ja-JP" altLang="en-US" dirty="0"/>
              <a:t>くことが大切</a:t>
            </a:r>
            <a:r>
              <a:rPr dirty="0"/>
              <a:t>。</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Rectangle 1"/>
          <p:cNvSpPr/>
          <p:nvPr/>
        </p:nvSpPr>
        <p:spPr>
          <a:xfrm>
            <a:off x="0" y="0"/>
            <a:ext cx="256032" cy="6858000"/>
          </a:xfrm>
          <a:prstGeom prst="rect">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868680" y="1371600"/>
            <a:ext cx="10058400" cy="230832"/>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500" dirty="0">
                <a:solidFill>
                  <a:srgbClr val="9DC3E6"/>
                </a:solidFill>
                <a:latin typeface="Meiryo"/>
                <a:ea typeface="Meiryo"/>
              </a:rPr>
              <a:t>令和</a:t>
            </a:r>
            <a:r>
              <a:rPr lang="en-US" altLang="ja-JP" sz="1500" dirty="0">
                <a:solidFill>
                  <a:srgbClr val="9DC3E6"/>
                </a:solidFill>
                <a:latin typeface="Meiryo"/>
                <a:ea typeface="Meiryo"/>
              </a:rPr>
              <a:t>8</a:t>
            </a:r>
            <a:r>
              <a:rPr lang="ja-JP" altLang="en-US" sz="1500" dirty="0">
                <a:solidFill>
                  <a:srgbClr val="9DC3E6"/>
                </a:solidFill>
                <a:latin typeface="Meiryo"/>
                <a:ea typeface="Meiryo"/>
              </a:rPr>
              <a:t>年度　サービス管理責任者・児童発達支援管理責任者指導者養成研修　専門コース別研修：障害児支援</a:t>
            </a:r>
            <a:endParaRPr kumimoji="0" sz="1500" b="0" i="0" u="none" strike="noStrike" kern="1200" cap="none" spc="0" normalizeH="0" baseline="0" noProof="0" dirty="0">
              <a:ln>
                <a:noFill/>
              </a:ln>
              <a:solidFill>
                <a:srgbClr val="9DC3E6"/>
              </a:solidFill>
              <a:effectLst/>
              <a:uLnTx/>
              <a:uFillTx/>
              <a:latin typeface="Meiryo"/>
              <a:ea typeface="Meiryo"/>
              <a:cs typeface="+mn-cs"/>
            </a:endParaRPr>
          </a:p>
        </p:txBody>
      </p:sp>
      <p:sp>
        <p:nvSpPr>
          <p:cNvPr id="4" name="TextBox 3"/>
          <p:cNvSpPr txBox="1"/>
          <p:nvPr/>
        </p:nvSpPr>
        <p:spPr>
          <a:xfrm>
            <a:off x="822960" y="1965960"/>
            <a:ext cx="10424160" cy="1828800"/>
          </a:xfrm>
          <a:prstGeom prst="rect">
            <a:avLst/>
          </a:prstGeom>
          <a:noFill/>
        </p:spPr>
        <p:txBody>
          <a:bodyPr wrap="square" lIns="0" tIns="0" rIns="0" bIns="0" anchor="t">
            <a:spAutoFit/>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kumimoji="0" sz="4600" b="1" i="0" u="none" strike="noStrike" kern="1200" cap="none" spc="0" normalizeH="0" baseline="0" noProof="0">
                <a:ln>
                  <a:noFill/>
                </a:ln>
                <a:solidFill>
                  <a:srgbClr val="FFFFFF"/>
                </a:solidFill>
                <a:effectLst/>
                <a:uLnTx/>
                <a:uFillTx/>
                <a:latin typeface="Meiryo"/>
                <a:ea typeface="Meiryo"/>
                <a:cs typeface="+mn-cs"/>
              </a:rPr>
              <a:t>支援内容のチェックと</a:t>
            </a:r>
          </a:p>
          <a:p>
            <a:pPr marL="0" marR="0" lvl="0" indent="0" algn="l" defTabSz="457200" rtl="0" eaLnBrk="1" fontAlgn="auto" latinLnBrk="0" hangingPunct="1">
              <a:lnSpc>
                <a:spcPct val="105000"/>
              </a:lnSpc>
              <a:spcBef>
                <a:spcPts val="0"/>
              </a:spcBef>
              <a:spcAft>
                <a:spcPts val="0"/>
              </a:spcAft>
              <a:buClrTx/>
              <a:buSzTx/>
              <a:buFontTx/>
              <a:buNone/>
              <a:tabLst/>
              <a:defRPr/>
            </a:pPr>
            <a:r>
              <a:rPr kumimoji="0" sz="4600" b="1" i="0" u="none" strike="noStrike" kern="1200" cap="none" spc="0" normalizeH="0" baseline="0" noProof="0">
                <a:ln>
                  <a:noFill/>
                </a:ln>
                <a:solidFill>
                  <a:srgbClr val="FFFFFF"/>
                </a:solidFill>
                <a:effectLst/>
                <a:uLnTx/>
                <a:uFillTx/>
                <a:latin typeface="Meiryo"/>
                <a:ea typeface="Meiryo"/>
                <a:cs typeface="+mn-cs"/>
              </a:rPr>
              <a:t>マネジメントの実際</a:t>
            </a:r>
          </a:p>
        </p:txBody>
      </p:sp>
      <p:cxnSp>
        <p:nvCxnSpPr>
          <p:cNvPr id="5" name="Connector 4"/>
          <p:cNvCxnSpPr/>
          <p:nvPr/>
        </p:nvCxnSpPr>
        <p:spPr>
          <a:xfrm>
            <a:off x="868680" y="4160520"/>
            <a:ext cx="3840480" cy="0"/>
          </a:xfrm>
          <a:prstGeom prst="line">
            <a:avLst/>
          </a:prstGeom>
          <a:ln w="19050">
            <a:solidFill>
              <a:srgbClr val="44618A"/>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4389120"/>
            <a:ext cx="11622024" cy="1538883"/>
          </a:xfrm>
          <a:prstGeom prst="rect">
            <a:avLst/>
          </a:prstGeom>
          <a:noFill/>
        </p:spPr>
        <p:txBody>
          <a:bodyPr wrap="square" lIns="0" tIns="0" rIns="0" bIns="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400" b="0" i="0" u="none" strike="noStrike" kern="1200" cap="none" spc="0" normalizeH="0" baseline="0" noProof="0" dirty="0" err="1">
                <a:ln>
                  <a:noFill/>
                </a:ln>
                <a:solidFill>
                  <a:srgbClr val="9DC3E6"/>
                </a:solidFill>
                <a:effectLst/>
                <a:uLnTx/>
                <a:uFillTx/>
                <a:latin typeface="Meiryo"/>
                <a:ea typeface="Meiryo"/>
                <a:cs typeface="+mn-cs"/>
              </a:rPr>
              <a:t>公益財団法人日本知的障害者福祉協会</a:t>
            </a:r>
            <a:r>
              <a:rPr kumimoji="0" sz="2400" b="0" i="0" u="none" strike="noStrike" kern="1200" cap="none" spc="0" normalizeH="0" baseline="0" noProof="0" dirty="0">
                <a:ln>
                  <a:noFill/>
                </a:ln>
                <a:solidFill>
                  <a:srgbClr val="9DC3E6"/>
                </a:solidFill>
                <a:effectLst/>
                <a:uLnTx/>
                <a:uFillTx/>
                <a:latin typeface="Meiryo"/>
                <a:ea typeface="Meiryo"/>
                <a:cs typeface="+mn-cs"/>
              </a:rPr>
              <a:t> </a:t>
            </a:r>
            <a:r>
              <a:rPr kumimoji="0" sz="2400" b="0" i="0" u="none" strike="noStrike" kern="1200" cap="none" spc="0" normalizeH="0" baseline="0" noProof="0" dirty="0" err="1">
                <a:ln>
                  <a:noFill/>
                </a:ln>
                <a:solidFill>
                  <a:srgbClr val="9DC3E6"/>
                </a:solidFill>
                <a:effectLst/>
                <a:uLnTx/>
                <a:uFillTx/>
                <a:latin typeface="Meiryo"/>
                <a:ea typeface="Meiryo"/>
                <a:cs typeface="+mn-cs"/>
              </a:rPr>
              <a:t>政策委員／社会福祉法人宗友福祉会</a:t>
            </a:r>
            <a:r>
              <a:rPr kumimoji="0" sz="2400" b="0" i="0" u="none" strike="noStrike" kern="1200" cap="none" spc="0" normalizeH="0" baseline="0" noProof="0" dirty="0">
                <a:ln>
                  <a:noFill/>
                </a:ln>
                <a:solidFill>
                  <a:srgbClr val="9DC3E6"/>
                </a:solidFill>
                <a:effectLst/>
                <a:uLnTx/>
                <a:uFillTx/>
                <a:latin typeface="Meiryo"/>
                <a:ea typeface="Meiryo"/>
                <a:cs typeface="+mn-cs"/>
              </a:rPr>
              <a:t> </a:t>
            </a:r>
            <a:r>
              <a:rPr kumimoji="0" sz="2400" b="0" i="0" u="none" strike="noStrike" kern="1200" cap="none" spc="0" normalizeH="0" baseline="0" noProof="0" dirty="0" err="1">
                <a:ln>
                  <a:noFill/>
                </a:ln>
                <a:solidFill>
                  <a:srgbClr val="9DC3E6"/>
                </a:solidFill>
                <a:effectLst/>
                <a:uLnTx/>
                <a:uFillTx/>
                <a:latin typeface="Meiryo"/>
                <a:ea typeface="Meiryo"/>
                <a:cs typeface="+mn-cs"/>
              </a:rPr>
              <a:t>理事</a:t>
            </a:r>
            <a:endParaRPr kumimoji="0" lang="en-US" sz="2400" b="0" i="0" u="none" strike="noStrike" kern="1200" cap="none" spc="0" normalizeH="0" baseline="0" noProof="0" dirty="0">
              <a:ln>
                <a:noFill/>
              </a:ln>
              <a:solidFill>
                <a:srgbClr val="9DC3E6"/>
              </a:solidFill>
              <a:effectLst/>
              <a:uLnTx/>
              <a:uFillTx/>
              <a:latin typeface="Meiryo"/>
              <a:ea typeface="Meiryo"/>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2400" b="0" i="0" u="none" strike="noStrike" kern="1200" cap="none" spc="0" normalizeH="0" baseline="0" noProof="0" dirty="0">
              <a:ln>
                <a:noFill/>
              </a:ln>
              <a:solidFill>
                <a:srgbClr val="9DC3E6"/>
              </a:solidFill>
              <a:effectLst/>
              <a:uLnTx/>
              <a:uFillTx/>
              <a:latin typeface="Meiryo"/>
              <a:ea typeface="Meiryo"/>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srgbClr val="FFFFFF"/>
                </a:solidFill>
                <a:effectLst/>
                <a:uLnTx/>
                <a:uFillTx/>
                <a:latin typeface="Meiryo"/>
                <a:ea typeface="Meiryo"/>
                <a:cs typeface="+mn-cs"/>
              </a:rPr>
              <a:t>池田　圭一郎</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9DC3E6"/>
              </a:solidFill>
              <a:effectLst/>
              <a:uLnTx/>
              <a:uFillTx/>
              <a:latin typeface="Meiryo"/>
              <a:ea typeface="Meiryo"/>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564919"/>
            <a:ext cx="7863840" cy="415498"/>
          </a:xfrm>
          <a:prstGeom prst="rect">
            <a:avLst/>
          </a:prstGeom>
          <a:noFill/>
        </p:spPr>
        <p:txBody>
          <a:bodyPr wrap="square" lIns="0" tIns="0" rIns="0" bIns="0" anchor="ctr">
            <a:spAutoFit/>
          </a:bodyPr>
          <a:lstStyle/>
          <a:p>
            <a:pPr algn="l"/>
            <a:r>
              <a:rPr sz="2700" b="1" i="0" dirty="0">
                <a:solidFill>
                  <a:srgbClr val="17365D"/>
                </a:solidFill>
                <a:latin typeface="Meiryo"/>
                <a:ea typeface="Meiryo"/>
              </a:rPr>
              <a:t>5つの領域</a:t>
            </a:r>
            <a:r>
              <a:rPr lang="ja-JP" altLang="en-US" sz="2700" b="1" i="0" dirty="0">
                <a:solidFill>
                  <a:srgbClr val="17365D"/>
                </a:solidFill>
                <a:latin typeface="Meiryo"/>
                <a:ea typeface="Meiryo"/>
              </a:rPr>
              <a:t>で</a:t>
            </a:r>
            <a:r>
              <a:rPr sz="2700" b="1" i="0" dirty="0" err="1">
                <a:solidFill>
                  <a:srgbClr val="17365D"/>
                </a:solidFill>
                <a:latin typeface="Meiryo"/>
                <a:ea typeface="Meiryo"/>
              </a:rPr>
              <a:t>響き合う</a:t>
            </a:r>
            <a:endParaRPr sz="2700" b="1" i="0" dirty="0">
              <a:solidFill>
                <a:srgbClr val="17365D"/>
              </a:solidFill>
              <a:latin typeface="Meiryo"/>
              <a:ea typeface="Meiryo"/>
            </a:endParaRP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10</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児童発達支援ガイドラインの本人支援の5領域。単体ではなく、重なり合い、影響し合います。</a:t>
            </a:r>
          </a:p>
        </p:txBody>
      </p:sp>
      <p:sp>
        <p:nvSpPr>
          <p:cNvPr id="7" name="Rounded Rectangle 6"/>
          <p:cNvSpPr/>
          <p:nvPr/>
        </p:nvSpPr>
        <p:spPr>
          <a:xfrm>
            <a:off x="502920" y="2011680"/>
            <a:ext cx="2121408" cy="2103120"/>
          </a:xfrm>
          <a:prstGeom prst="roundRect">
            <a:avLst>
              <a:gd name="adj" fmla="val 391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1271016" y="2331720"/>
            <a:ext cx="585216" cy="585216"/>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1271016" y="2331720"/>
            <a:ext cx="585216" cy="585216"/>
          </a:xfrm>
          <a:prstGeom prst="rect">
            <a:avLst/>
          </a:prstGeom>
          <a:noFill/>
        </p:spPr>
        <p:txBody>
          <a:bodyPr wrap="square" lIns="0" tIns="0" rIns="0" bIns="0" anchor="ctr">
            <a:spAutoFit/>
          </a:bodyPr>
          <a:lstStyle/>
          <a:p>
            <a:pPr algn="ctr"/>
            <a:r>
              <a:rPr sz="1800" b="1" i="0">
                <a:solidFill>
                  <a:srgbClr val="FFFFFF"/>
                </a:solidFill>
                <a:latin typeface="Meiryo"/>
                <a:ea typeface="Meiryo"/>
              </a:rPr>
              <a:t>1</a:t>
            </a:r>
          </a:p>
        </p:txBody>
      </p:sp>
      <p:sp>
        <p:nvSpPr>
          <p:cNvPr id="10" name="TextBox 9"/>
          <p:cNvSpPr txBox="1"/>
          <p:nvPr/>
        </p:nvSpPr>
        <p:spPr>
          <a:xfrm>
            <a:off x="594360" y="3154680"/>
            <a:ext cx="1938527" cy="868680"/>
          </a:xfrm>
          <a:prstGeom prst="rect">
            <a:avLst/>
          </a:prstGeom>
          <a:noFill/>
        </p:spPr>
        <p:txBody>
          <a:bodyPr wrap="square" lIns="0" tIns="0" rIns="0" bIns="0" anchor="t">
            <a:spAutoFit/>
          </a:bodyPr>
          <a:lstStyle/>
          <a:p>
            <a:pPr algn="ctr">
              <a:lnSpc>
                <a:spcPct val="110000"/>
              </a:lnSpc>
            </a:pPr>
            <a:r>
              <a:rPr sz="1400" b="1" i="0">
                <a:solidFill>
                  <a:srgbClr val="17365D"/>
                </a:solidFill>
                <a:latin typeface="Meiryo"/>
                <a:ea typeface="Meiryo"/>
              </a:rPr>
              <a:t>健康・生活</a:t>
            </a:r>
          </a:p>
        </p:txBody>
      </p:sp>
      <p:sp>
        <p:nvSpPr>
          <p:cNvPr id="11" name="Rounded Rectangle 10"/>
          <p:cNvSpPr/>
          <p:nvPr/>
        </p:nvSpPr>
        <p:spPr>
          <a:xfrm>
            <a:off x="2807208" y="2011680"/>
            <a:ext cx="2121408" cy="2103120"/>
          </a:xfrm>
          <a:prstGeom prst="roundRect">
            <a:avLst>
              <a:gd name="adj" fmla="val 391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Oval 11"/>
          <p:cNvSpPr/>
          <p:nvPr/>
        </p:nvSpPr>
        <p:spPr>
          <a:xfrm>
            <a:off x="3575304" y="2331720"/>
            <a:ext cx="585216" cy="585216"/>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3575304" y="2331720"/>
            <a:ext cx="585216" cy="585216"/>
          </a:xfrm>
          <a:prstGeom prst="rect">
            <a:avLst/>
          </a:prstGeom>
          <a:noFill/>
        </p:spPr>
        <p:txBody>
          <a:bodyPr wrap="square" lIns="0" tIns="0" rIns="0" bIns="0" anchor="ctr">
            <a:spAutoFit/>
          </a:bodyPr>
          <a:lstStyle/>
          <a:p>
            <a:pPr algn="ctr"/>
            <a:r>
              <a:rPr sz="1800" b="1" i="0">
                <a:solidFill>
                  <a:srgbClr val="FFFFFF"/>
                </a:solidFill>
                <a:latin typeface="Meiryo"/>
                <a:ea typeface="Meiryo"/>
              </a:rPr>
              <a:t>2</a:t>
            </a:r>
          </a:p>
        </p:txBody>
      </p:sp>
      <p:sp>
        <p:nvSpPr>
          <p:cNvPr id="14" name="TextBox 13"/>
          <p:cNvSpPr txBox="1"/>
          <p:nvPr/>
        </p:nvSpPr>
        <p:spPr>
          <a:xfrm>
            <a:off x="2898648" y="3154680"/>
            <a:ext cx="1938527" cy="868680"/>
          </a:xfrm>
          <a:prstGeom prst="rect">
            <a:avLst/>
          </a:prstGeom>
          <a:noFill/>
        </p:spPr>
        <p:txBody>
          <a:bodyPr wrap="square" lIns="0" tIns="0" rIns="0" bIns="0" anchor="t">
            <a:spAutoFit/>
          </a:bodyPr>
          <a:lstStyle/>
          <a:p>
            <a:pPr algn="ctr">
              <a:lnSpc>
                <a:spcPct val="110000"/>
              </a:lnSpc>
            </a:pPr>
            <a:r>
              <a:rPr sz="1400" b="1" i="0">
                <a:solidFill>
                  <a:srgbClr val="17365D"/>
                </a:solidFill>
                <a:latin typeface="Meiryo"/>
                <a:ea typeface="Meiryo"/>
              </a:rPr>
              <a:t>運動・感覚</a:t>
            </a:r>
          </a:p>
        </p:txBody>
      </p:sp>
      <p:sp>
        <p:nvSpPr>
          <p:cNvPr id="15" name="Rounded Rectangle 14"/>
          <p:cNvSpPr/>
          <p:nvPr/>
        </p:nvSpPr>
        <p:spPr>
          <a:xfrm>
            <a:off x="5111496" y="2011680"/>
            <a:ext cx="2121408" cy="2103120"/>
          </a:xfrm>
          <a:prstGeom prst="roundRect">
            <a:avLst>
              <a:gd name="adj" fmla="val 391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Oval 15"/>
          <p:cNvSpPr/>
          <p:nvPr/>
        </p:nvSpPr>
        <p:spPr>
          <a:xfrm>
            <a:off x="5879592" y="2331720"/>
            <a:ext cx="585216" cy="585216"/>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5879592" y="2331720"/>
            <a:ext cx="585216" cy="585216"/>
          </a:xfrm>
          <a:prstGeom prst="rect">
            <a:avLst/>
          </a:prstGeom>
          <a:noFill/>
        </p:spPr>
        <p:txBody>
          <a:bodyPr wrap="square" lIns="0" tIns="0" rIns="0" bIns="0" anchor="ctr">
            <a:spAutoFit/>
          </a:bodyPr>
          <a:lstStyle/>
          <a:p>
            <a:pPr algn="ctr"/>
            <a:r>
              <a:rPr sz="1800" b="1" i="0">
                <a:solidFill>
                  <a:srgbClr val="FFFFFF"/>
                </a:solidFill>
                <a:latin typeface="Meiryo"/>
                <a:ea typeface="Meiryo"/>
              </a:rPr>
              <a:t>3</a:t>
            </a:r>
          </a:p>
        </p:txBody>
      </p:sp>
      <p:sp>
        <p:nvSpPr>
          <p:cNvPr id="18" name="TextBox 17"/>
          <p:cNvSpPr txBox="1"/>
          <p:nvPr/>
        </p:nvSpPr>
        <p:spPr>
          <a:xfrm>
            <a:off x="5202936" y="3154680"/>
            <a:ext cx="1938527" cy="868680"/>
          </a:xfrm>
          <a:prstGeom prst="rect">
            <a:avLst/>
          </a:prstGeom>
          <a:noFill/>
        </p:spPr>
        <p:txBody>
          <a:bodyPr wrap="square" lIns="0" tIns="0" rIns="0" bIns="0" anchor="t">
            <a:spAutoFit/>
          </a:bodyPr>
          <a:lstStyle/>
          <a:p>
            <a:pPr algn="ctr">
              <a:lnSpc>
                <a:spcPct val="110000"/>
              </a:lnSpc>
            </a:pPr>
            <a:r>
              <a:rPr sz="1400" b="1" i="0">
                <a:solidFill>
                  <a:srgbClr val="17365D"/>
                </a:solidFill>
                <a:latin typeface="Meiryo"/>
                <a:ea typeface="Meiryo"/>
              </a:rPr>
              <a:t>認知・行動</a:t>
            </a:r>
          </a:p>
        </p:txBody>
      </p:sp>
      <p:sp>
        <p:nvSpPr>
          <p:cNvPr id="19" name="Rounded Rectangle 18"/>
          <p:cNvSpPr/>
          <p:nvPr/>
        </p:nvSpPr>
        <p:spPr>
          <a:xfrm>
            <a:off x="7415784" y="2011680"/>
            <a:ext cx="2121408" cy="2103120"/>
          </a:xfrm>
          <a:prstGeom prst="roundRect">
            <a:avLst>
              <a:gd name="adj" fmla="val 391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Oval 19"/>
          <p:cNvSpPr/>
          <p:nvPr/>
        </p:nvSpPr>
        <p:spPr>
          <a:xfrm>
            <a:off x="8183880" y="2331720"/>
            <a:ext cx="585216" cy="585216"/>
          </a:xfrm>
          <a:prstGeom prst="ellipse">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8183880" y="2331720"/>
            <a:ext cx="585216" cy="585216"/>
          </a:xfrm>
          <a:prstGeom prst="rect">
            <a:avLst/>
          </a:prstGeom>
          <a:noFill/>
        </p:spPr>
        <p:txBody>
          <a:bodyPr wrap="square" lIns="0" tIns="0" rIns="0" bIns="0" anchor="ctr">
            <a:spAutoFit/>
          </a:bodyPr>
          <a:lstStyle/>
          <a:p>
            <a:pPr algn="ctr"/>
            <a:r>
              <a:rPr sz="1800" b="1" i="0">
                <a:solidFill>
                  <a:srgbClr val="FFFFFF"/>
                </a:solidFill>
                <a:latin typeface="Meiryo"/>
                <a:ea typeface="Meiryo"/>
              </a:rPr>
              <a:t>4</a:t>
            </a:r>
          </a:p>
        </p:txBody>
      </p:sp>
      <p:sp>
        <p:nvSpPr>
          <p:cNvPr id="22" name="TextBox 21"/>
          <p:cNvSpPr txBox="1"/>
          <p:nvPr/>
        </p:nvSpPr>
        <p:spPr>
          <a:xfrm>
            <a:off x="7507224" y="3154680"/>
            <a:ext cx="1938527" cy="868680"/>
          </a:xfrm>
          <a:prstGeom prst="rect">
            <a:avLst/>
          </a:prstGeom>
          <a:noFill/>
        </p:spPr>
        <p:txBody>
          <a:bodyPr wrap="square" lIns="0" tIns="0" rIns="0" bIns="0" anchor="t">
            <a:spAutoFit/>
          </a:bodyPr>
          <a:lstStyle/>
          <a:p>
            <a:pPr algn="ctr">
              <a:lnSpc>
                <a:spcPct val="110000"/>
              </a:lnSpc>
            </a:pPr>
            <a:r>
              <a:rPr sz="1400" b="1" i="0">
                <a:solidFill>
                  <a:srgbClr val="17365D"/>
                </a:solidFill>
                <a:latin typeface="Meiryo"/>
                <a:ea typeface="Meiryo"/>
              </a:rPr>
              <a:t>言語・</a:t>
            </a:r>
          </a:p>
          <a:p>
            <a:pPr algn="ctr">
              <a:lnSpc>
                <a:spcPct val="110000"/>
              </a:lnSpc>
            </a:pPr>
            <a:r>
              <a:rPr sz="1400" b="1" i="0">
                <a:solidFill>
                  <a:srgbClr val="17365D"/>
                </a:solidFill>
                <a:latin typeface="Meiryo"/>
                <a:ea typeface="Meiryo"/>
              </a:rPr>
              <a:t>コミュニケーション</a:t>
            </a:r>
          </a:p>
        </p:txBody>
      </p:sp>
      <p:sp>
        <p:nvSpPr>
          <p:cNvPr id="23" name="Rounded Rectangle 22"/>
          <p:cNvSpPr/>
          <p:nvPr/>
        </p:nvSpPr>
        <p:spPr>
          <a:xfrm>
            <a:off x="9720072" y="2011680"/>
            <a:ext cx="2121408" cy="2103120"/>
          </a:xfrm>
          <a:prstGeom prst="roundRect">
            <a:avLst>
              <a:gd name="adj" fmla="val 391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Oval 23"/>
          <p:cNvSpPr/>
          <p:nvPr/>
        </p:nvSpPr>
        <p:spPr>
          <a:xfrm>
            <a:off x="10488168" y="2331720"/>
            <a:ext cx="585216" cy="585216"/>
          </a:xfrm>
          <a:prstGeom prst="ellipse">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10488168" y="2331720"/>
            <a:ext cx="585216" cy="585216"/>
          </a:xfrm>
          <a:prstGeom prst="rect">
            <a:avLst/>
          </a:prstGeom>
          <a:noFill/>
        </p:spPr>
        <p:txBody>
          <a:bodyPr wrap="square" lIns="0" tIns="0" rIns="0" bIns="0" anchor="ctr">
            <a:spAutoFit/>
          </a:bodyPr>
          <a:lstStyle/>
          <a:p>
            <a:pPr algn="ctr"/>
            <a:r>
              <a:rPr sz="1800" b="1" i="0">
                <a:solidFill>
                  <a:srgbClr val="FFFFFF"/>
                </a:solidFill>
                <a:latin typeface="Meiryo"/>
                <a:ea typeface="Meiryo"/>
              </a:rPr>
              <a:t>5</a:t>
            </a:r>
          </a:p>
        </p:txBody>
      </p:sp>
      <p:sp>
        <p:nvSpPr>
          <p:cNvPr id="26" name="TextBox 25"/>
          <p:cNvSpPr txBox="1"/>
          <p:nvPr/>
        </p:nvSpPr>
        <p:spPr>
          <a:xfrm>
            <a:off x="9811512" y="3154680"/>
            <a:ext cx="1938527" cy="868680"/>
          </a:xfrm>
          <a:prstGeom prst="rect">
            <a:avLst/>
          </a:prstGeom>
          <a:noFill/>
        </p:spPr>
        <p:txBody>
          <a:bodyPr wrap="square" lIns="0" tIns="0" rIns="0" bIns="0" anchor="t">
            <a:spAutoFit/>
          </a:bodyPr>
          <a:lstStyle/>
          <a:p>
            <a:pPr algn="ctr">
              <a:lnSpc>
                <a:spcPct val="110000"/>
              </a:lnSpc>
            </a:pPr>
            <a:r>
              <a:rPr sz="1400" b="1" i="0">
                <a:solidFill>
                  <a:srgbClr val="17365D"/>
                </a:solidFill>
                <a:latin typeface="Meiryo"/>
                <a:ea typeface="Meiryo"/>
              </a:rPr>
              <a:t>人間関係・</a:t>
            </a:r>
          </a:p>
          <a:p>
            <a:pPr algn="ctr">
              <a:lnSpc>
                <a:spcPct val="110000"/>
              </a:lnSpc>
            </a:pPr>
            <a:r>
              <a:rPr sz="1400" b="1" i="0">
                <a:solidFill>
                  <a:srgbClr val="17365D"/>
                </a:solidFill>
                <a:latin typeface="Meiryo"/>
                <a:ea typeface="Meiryo"/>
              </a:rPr>
              <a:t>社会性</a:t>
            </a:r>
          </a:p>
        </p:txBody>
      </p:sp>
      <p:sp>
        <p:nvSpPr>
          <p:cNvPr id="27" name="Rounded Rectangle 26"/>
          <p:cNvSpPr/>
          <p:nvPr/>
        </p:nvSpPr>
        <p:spPr>
          <a:xfrm>
            <a:off x="502920" y="4480560"/>
            <a:ext cx="11183112" cy="1554480"/>
          </a:xfrm>
          <a:prstGeom prst="roundRect">
            <a:avLst>
              <a:gd name="adj" fmla="val 5294"/>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822960" y="4617720"/>
            <a:ext cx="10515600" cy="1280160"/>
          </a:xfrm>
          <a:prstGeom prst="rect">
            <a:avLst/>
          </a:prstGeom>
          <a:noFill/>
        </p:spPr>
        <p:txBody>
          <a:bodyPr wrap="square" lIns="0" tIns="0" rIns="0" bIns="0" anchor="ctr">
            <a:spAutoFit/>
          </a:bodyPr>
          <a:lstStyle/>
          <a:p>
            <a:pPr algn="l">
              <a:lnSpc>
                <a:spcPct val="120000"/>
              </a:lnSpc>
            </a:pPr>
            <a:r>
              <a:rPr sz="1500" b="1" i="0">
                <a:solidFill>
                  <a:srgbClr val="17365D"/>
                </a:solidFill>
                <a:latin typeface="Meiryo"/>
                <a:ea typeface="Meiryo"/>
              </a:rPr>
              <a:t>目的は“網羅”ではなく“レンズ”</a:t>
            </a:r>
          </a:p>
          <a:p>
            <a:pPr algn="l">
              <a:lnSpc>
                <a:spcPct val="120000"/>
              </a:lnSpc>
            </a:pPr>
            <a:r>
              <a:rPr sz="1400" b="0" i="0">
                <a:solidFill>
                  <a:srgbClr val="1B2B3A"/>
                </a:solidFill>
                <a:latin typeface="Meiryo"/>
                <a:ea typeface="Meiryo"/>
              </a:rPr>
              <a:t>5領域は見立てを豊かにするためのレンズです。「この子は今どの領域が育っていて、どの領域を支えたいか」を、対話で確かめてください。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564919"/>
            <a:ext cx="7863840" cy="415498"/>
          </a:xfrm>
          <a:prstGeom prst="rect">
            <a:avLst/>
          </a:prstGeom>
          <a:noFill/>
        </p:spPr>
        <p:txBody>
          <a:bodyPr wrap="square" lIns="0" tIns="0" rIns="0" bIns="0" anchor="ctr">
            <a:spAutoFit/>
          </a:bodyPr>
          <a:lstStyle/>
          <a:p>
            <a:pPr algn="l"/>
            <a:r>
              <a:rPr sz="2700" b="1" i="0" dirty="0" err="1">
                <a:solidFill>
                  <a:srgbClr val="17365D"/>
                </a:solidFill>
                <a:latin typeface="Meiryo"/>
                <a:ea typeface="Meiryo"/>
              </a:rPr>
              <a:t>こどもの声を形にする</a:t>
            </a:r>
            <a:r>
              <a:rPr sz="2700" b="1" i="0" dirty="0">
                <a:solidFill>
                  <a:srgbClr val="17365D"/>
                </a:solidFill>
                <a:latin typeface="Meiryo"/>
                <a:ea typeface="Meiryo"/>
              </a:rPr>
              <a:t> </a:t>
            </a:r>
            <a:r>
              <a:rPr sz="2700" b="1" i="0" dirty="0" err="1">
                <a:solidFill>
                  <a:srgbClr val="17365D"/>
                </a:solidFill>
                <a:latin typeface="Meiryo"/>
                <a:ea typeface="Meiryo"/>
              </a:rPr>
              <a:t>ステップ</a:t>
            </a:r>
            <a:endParaRPr sz="2700" b="1" i="0" dirty="0">
              <a:solidFill>
                <a:srgbClr val="17365D"/>
              </a:solidFill>
              <a:latin typeface="Meiryo"/>
              <a:ea typeface="Meiryo"/>
            </a:endParaRP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11</a:t>
            </a:r>
          </a:p>
        </p:txBody>
      </p:sp>
      <p:sp>
        <p:nvSpPr>
          <p:cNvPr id="6" name="TextBox 5"/>
          <p:cNvSpPr txBox="1"/>
          <p:nvPr/>
        </p:nvSpPr>
        <p:spPr>
          <a:xfrm>
            <a:off x="502920" y="1188720"/>
            <a:ext cx="11155680" cy="411480"/>
          </a:xfrm>
          <a:prstGeom prst="rect">
            <a:avLst/>
          </a:prstGeom>
          <a:noFill/>
        </p:spPr>
        <p:txBody>
          <a:bodyPr wrap="square" lIns="0" tIns="0" rIns="0" bIns="0" anchor="t">
            <a:spAutoFit/>
          </a:bodyPr>
          <a:lstStyle/>
          <a:p>
            <a:pPr algn="l"/>
            <a:r>
              <a:rPr sz="1350" b="0" i="0">
                <a:solidFill>
                  <a:srgbClr val="5D6E7E"/>
                </a:solidFill>
                <a:latin typeface="Meiryo"/>
                <a:ea typeface="Meiryo"/>
              </a:rPr>
              <a:t>こどもは自由に意見を表明する権利を持ち、私たちにはそれを支援する義務があります。</a:t>
            </a:r>
          </a:p>
        </p:txBody>
      </p:sp>
      <p:sp>
        <p:nvSpPr>
          <p:cNvPr id="7" name="Rounded Rectangle 6"/>
          <p:cNvSpPr/>
          <p:nvPr/>
        </p:nvSpPr>
        <p:spPr>
          <a:xfrm>
            <a:off x="502920" y="1783080"/>
            <a:ext cx="5074920" cy="1051560"/>
          </a:xfrm>
          <a:prstGeom prst="roundRect">
            <a:avLst>
              <a:gd name="adj" fmla="val 782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02920" y="2080336"/>
            <a:ext cx="5074920" cy="457048"/>
          </a:xfrm>
          <a:prstGeom prst="rect">
            <a:avLst/>
          </a:prstGeom>
          <a:noFill/>
        </p:spPr>
        <p:txBody>
          <a:bodyPr wrap="square" lIns="0" tIns="0" rIns="0" bIns="0" anchor="ctr">
            <a:spAutoFit/>
          </a:bodyPr>
          <a:lstStyle/>
          <a:p>
            <a:pPr algn="ctr">
              <a:lnSpc>
                <a:spcPct val="110000"/>
              </a:lnSpc>
            </a:pPr>
            <a:r>
              <a:rPr sz="1500" b="1" i="0" dirty="0">
                <a:solidFill>
                  <a:srgbClr val="FFFFFF"/>
                </a:solidFill>
                <a:latin typeface="Meiryo"/>
                <a:ea typeface="Meiryo"/>
              </a:rPr>
              <a:t>「</a:t>
            </a:r>
            <a:r>
              <a:rPr sz="1500" b="1" i="0" dirty="0" err="1">
                <a:solidFill>
                  <a:srgbClr val="FFFFFF"/>
                </a:solidFill>
                <a:latin typeface="Meiryo"/>
                <a:ea typeface="Meiryo"/>
              </a:rPr>
              <a:t>意思</a:t>
            </a:r>
            <a:r>
              <a:rPr sz="1500" b="1" i="0" dirty="0">
                <a:solidFill>
                  <a:srgbClr val="FFFFFF"/>
                </a:solidFill>
                <a:latin typeface="Meiryo"/>
                <a:ea typeface="Meiryo"/>
              </a:rPr>
              <a:t>」= </a:t>
            </a:r>
            <a:r>
              <a:rPr sz="1500" b="1" i="0" dirty="0" err="1">
                <a:solidFill>
                  <a:srgbClr val="FFFFFF"/>
                </a:solidFill>
                <a:latin typeface="Meiryo"/>
                <a:ea typeface="Meiryo"/>
              </a:rPr>
              <a:t>内なる思い・気持ち</a:t>
            </a:r>
            <a:endParaRPr sz="1500" b="1" i="0" dirty="0">
              <a:solidFill>
                <a:srgbClr val="FFFFFF"/>
              </a:solidFill>
              <a:latin typeface="Meiryo"/>
              <a:ea typeface="Meiryo"/>
            </a:endParaRPr>
          </a:p>
          <a:p>
            <a:pPr algn="ctr">
              <a:lnSpc>
                <a:spcPct val="110000"/>
              </a:lnSpc>
            </a:pPr>
            <a:endParaRPr sz="1200" b="0" i="0" dirty="0">
              <a:solidFill>
                <a:srgbClr val="FFFFFF"/>
              </a:solidFill>
              <a:latin typeface="Meiryo"/>
              <a:ea typeface="Meiryo"/>
            </a:endParaRPr>
          </a:p>
        </p:txBody>
      </p:sp>
      <p:sp>
        <p:nvSpPr>
          <p:cNvPr id="9" name="Rounded Rectangle 8"/>
          <p:cNvSpPr/>
          <p:nvPr/>
        </p:nvSpPr>
        <p:spPr>
          <a:xfrm>
            <a:off x="6629400" y="1783080"/>
            <a:ext cx="5074920" cy="1051560"/>
          </a:xfrm>
          <a:prstGeom prst="roundRect">
            <a:avLst>
              <a:gd name="adj" fmla="val 782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6629400" y="2080336"/>
            <a:ext cx="5074920" cy="457048"/>
          </a:xfrm>
          <a:prstGeom prst="rect">
            <a:avLst/>
          </a:prstGeom>
          <a:noFill/>
        </p:spPr>
        <p:txBody>
          <a:bodyPr wrap="square" lIns="0" tIns="0" rIns="0" bIns="0" anchor="ctr">
            <a:spAutoFit/>
          </a:bodyPr>
          <a:lstStyle/>
          <a:p>
            <a:pPr algn="ctr">
              <a:lnSpc>
                <a:spcPct val="110000"/>
              </a:lnSpc>
            </a:pPr>
            <a:r>
              <a:rPr sz="1500" b="1" i="0" dirty="0">
                <a:solidFill>
                  <a:srgbClr val="FFFFFF"/>
                </a:solidFill>
                <a:latin typeface="Meiryo"/>
                <a:ea typeface="Meiryo"/>
              </a:rPr>
              <a:t>「</a:t>
            </a:r>
            <a:r>
              <a:rPr sz="1500" b="1" i="0" dirty="0" err="1">
                <a:solidFill>
                  <a:srgbClr val="FFFFFF"/>
                </a:solidFill>
                <a:latin typeface="Meiryo"/>
                <a:ea typeface="Meiryo"/>
              </a:rPr>
              <a:t>意見</a:t>
            </a:r>
            <a:r>
              <a:rPr sz="1500" b="1" i="0" dirty="0">
                <a:solidFill>
                  <a:srgbClr val="FFFFFF"/>
                </a:solidFill>
                <a:latin typeface="Meiryo"/>
                <a:ea typeface="Meiryo"/>
              </a:rPr>
              <a:t>」= </a:t>
            </a:r>
            <a:r>
              <a:rPr sz="1500" b="1" i="0" dirty="0" err="1">
                <a:solidFill>
                  <a:srgbClr val="FFFFFF"/>
                </a:solidFill>
                <a:latin typeface="Meiryo"/>
                <a:ea typeface="Meiryo"/>
              </a:rPr>
              <a:t>外に示した考え</a:t>
            </a:r>
            <a:endParaRPr sz="1500" b="1" i="0" dirty="0">
              <a:solidFill>
                <a:srgbClr val="FFFFFF"/>
              </a:solidFill>
              <a:latin typeface="Meiryo"/>
              <a:ea typeface="Meiryo"/>
            </a:endParaRPr>
          </a:p>
          <a:p>
            <a:pPr algn="ctr">
              <a:lnSpc>
                <a:spcPct val="110000"/>
              </a:lnSpc>
            </a:pPr>
            <a:endParaRPr sz="1200" b="0" i="0" dirty="0">
              <a:solidFill>
                <a:srgbClr val="FFFFFF"/>
              </a:solidFill>
              <a:latin typeface="Meiryo"/>
              <a:ea typeface="Meiryo"/>
            </a:endParaRPr>
          </a:p>
        </p:txBody>
      </p:sp>
      <p:sp>
        <p:nvSpPr>
          <p:cNvPr id="11" name="Right Arrow 10"/>
          <p:cNvSpPr/>
          <p:nvPr/>
        </p:nvSpPr>
        <p:spPr>
          <a:xfrm>
            <a:off x="5669280" y="2121408"/>
            <a:ext cx="822960" cy="365760"/>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Rounded Rectangle 11"/>
          <p:cNvSpPr/>
          <p:nvPr/>
        </p:nvSpPr>
        <p:spPr>
          <a:xfrm>
            <a:off x="502920" y="3200400"/>
            <a:ext cx="2084831" cy="1234440"/>
          </a:xfrm>
          <a:prstGeom prst="roundRect">
            <a:avLst>
              <a:gd name="adj" fmla="val 666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502920" y="3337560"/>
            <a:ext cx="2084831" cy="457200"/>
          </a:xfrm>
          <a:prstGeom prst="rect">
            <a:avLst/>
          </a:prstGeom>
          <a:noFill/>
        </p:spPr>
        <p:txBody>
          <a:bodyPr wrap="square" lIns="0" tIns="0" rIns="0" bIns="0" anchor="t">
            <a:spAutoFit/>
          </a:bodyPr>
          <a:lstStyle/>
          <a:p>
            <a:pPr algn="ctr"/>
            <a:r>
              <a:rPr sz="1600" b="1" i="0">
                <a:solidFill>
                  <a:srgbClr val="2E6DA4"/>
                </a:solidFill>
                <a:latin typeface="Meiryo"/>
                <a:ea typeface="Meiryo"/>
              </a:rPr>
              <a:t>形成</a:t>
            </a:r>
          </a:p>
        </p:txBody>
      </p:sp>
      <p:sp>
        <p:nvSpPr>
          <p:cNvPr id="14" name="TextBox 13"/>
          <p:cNvSpPr txBox="1"/>
          <p:nvPr/>
        </p:nvSpPr>
        <p:spPr>
          <a:xfrm>
            <a:off x="594360" y="3822191"/>
            <a:ext cx="1901951" cy="548640"/>
          </a:xfrm>
          <a:prstGeom prst="rect">
            <a:avLst/>
          </a:prstGeom>
          <a:noFill/>
        </p:spPr>
        <p:txBody>
          <a:bodyPr wrap="square" lIns="0" tIns="0" rIns="0" bIns="0" anchor="t">
            <a:spAutoFit/>
          </a:bodyPr>
          <a:lstStyle/>
          <a:p>
            <a:pPr algn="ctr">
              <a:lnSpc>
                <a:spcPct val="105000"/>
              </a:lnSpc>
            </a:pPr>
            <a:r>
              <a:rPr sz="1150" b="0" i="0">
                <a:solidFill>
                  <a:srgbClr val="1B2B3A"/>
                </a:solidFill>
                <a:latin typeface="Meiryo"/>
                <a:ea typeface="Meiryo"/>
              </a:rPr>
              <a:t>内なる意思を育てる</a:t>
            </a:r>
          </a:p>
        </p:txBody>
      </p:sp>
      <p:sp>
        <p:nvSpPr>
          <p:cNvPr id="15" name="TextBox 14"/>
          <p:cNvSpPr txBox="1"/>
          <p:nvPr/>
        </p:nvSpPr>
        <p:spPr>
          <a:xfrm>
            <a:off x="2569464" y="3200400"/>
            <a:ext cx="182880" cy="123444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16" name="Rounded Rectangle 15"/>
          <p:cNvSpPr/>
          <p:nvPr/>
        </p:nvSpPr>
        <p:spPr>
          <a:xfrm>
            <a:off x="2734056" y="3200400"/>
            <a:ext cx="2084831" cy="1234440"/>
          </a:xfrm>
          <a:prstGeom prst="roundRect">
            <a:avLst>
              <a:gd name="adj" fmla="val 666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2734056" y="3337560"/>
            <a:ext cx="2084831" cy="457200"/>
          </a:xfrm>
          <a:prstGeom prst="rect">
            <a:avLst/>
          </a:prstGeom>
          <a:noFill/>
        </p:spPr>
        <p:txBody>
          <a:bodyPr wrap="square" lIns="0" tIns="0" rIns="0" bIns="0" anchor="t">
            <a:spAutoFit/>
          </a:bodyPr>
          <a:lstStyle/>
          <a:p>
            <a:pPr algn="ctr"/>
            <a:r>
              <a:rPr sz="1600" b="1" i="0">
                <a:solidFill>
                  <a:srgbClr val="2E6DA4"/>
                </a:solidFill>
                <a:latin typeface="Meiryo"/>
                <a:ea typeface="Meiryo"/>
              </a:rPr>
              <a:t>表出</a:t>
            </a:r>
          </a:p>
        </p:txBody>
      </p:sp>
      <p:sp>
        <p:nvSpPr>
          <p:cNvPr id="18" name="TextBox 17"/>
          <p:cNvSpPr txBox="1"/>
          <p:nvPr/>
        </p:nvSpPr>
        <p:spPr>
          <a:xfrm>
            <a:off x="2825496" y="3822191"/>
            <a:ext cx="1901951" cy="548640"/>
          </a:xfrm>
          <a:prstGeom prst="rect">
            <a:avLst/>
          </a:prstGeom>
          <a:noFill/>
        </p:spPr>
        <p:txBody>
          <a:bodyPr wrap="square" lIns="0" tIns="0" rIns="0" bIns="0" anchor="t">
            <a:spAutoFit/>
          </a:bodyPr>
          <a:lstStyle/>
          <a:p>
            <a:pPr algn="ctr">
              <a:lnSpc>
                <a:spcPct val="105000"/>
              </a:lnSpc>
            </a:pPr>
            <a:r>
              <a:rPr sz="1150" b="0" i="0">
                <a:solidFill>
                  <a:srgbClr val="1B2B3A"/>
                </a:solidFill>
                <a:latin typeface="Meiryo"/>
                <a:ea typeface="Meiryo"/>
              </a:rPr>
              <a:t>表に出す</a:t>
            </a:r>
          </a:p>
        </p:txBody>
      </p:sp>
      <p:sp>
        <p:nvSpPr>
          <p:cNvPr id="19" name="TextBox 18"/>
          <p:cNvSpPr txBox="1"/>
          <p:nvPr/>
        </p:nvSpPr>
        <p:spPr>
          <a:xfrm>
            <a:off x="4800600" y="3200400"/>
            <a:ext cx="182880" cy="123444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20" name="Rounded Rectangle 19"/>
          <p:cNvSpPr/>
          <p:nvPr/>
        </p:nvSpPr>
        <p:spPr>
          <a:xfrm>
            <a:off x="4965192" y="3200400"/>
            <a:ext cx="2084831" cy="1234440"/>
          </a:xfrm>
          <a:prstGeom prst="roundRect">
            <a:avLst>
              <a:gd name="adj" fmla="val 666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4965192" y="3337560"/>
            <a:ext cx="2084831" cy="457200"/>
          </a:xfrm>
          <a:prstGeom prst="rect">
            <a:avLst/>
          </a:prstGeom>
          <a:noFill/>
        </p:spPr>
        <p:txBody>
          <a:bodyPr wrap="square" lIns="0" tIns="0" rIns="0" bIns="0" anchor="t">
            <a:spAutoFit/>
          </a:bodyPr>
          <a:lstStyle/>
          <a:p>
            <a:pPr algn="ctr"/>
            <a:r>
              <a:rPr sz="1600" b="1" i="0">
                <a:solidFill>
                  <a:srgbClr val="2E9E8F"/>
                </a:solidFill>
                <a:latin typeface="Meiryo"/>
                <a:ea typeface="Meiryo"/>
              </a:rPr>
              <a:t>形成</a:t>
            </a:r>
          </a:p>
        </p:txBody>
      </p:sp>
      <p:sp>
        <p:nvSpPr>
          <p:cNvPr id="22" name="TextBox 21"/>
          <p:cNvSpPr txBox="1"/>
          <p:nvPr/>
        </p:nvSpPr>
        <p:spPr>
          <a:xfrm>
            <a:off x="5056631" y="3822191"/>
            <a:ext cx="1901951" cy="548640"/>
          </a:xfrm>
          <a:prstGeom prst="rect">
            <a:avLst/>
          </a:prstGeom>
          <a:noFill/>
        </p:spPr>
        <p:txBody>
          <a:bodyPr wrap="square" lIns="0" tIns="0" rIns="0" bIns="0" anchor="t">
            <a:spAutoFit/>
          </a:bodyPr>
          <a:lstStyle/>
          <a:p>
            <a:pPr algn="ctr">
              <a:lnSpc>
                <a:spcPct val="105000"/>
              </a:lnSpc>
            </a:pPr>
            <a:r>
              <a:rPr sz="1150" b="0" i="0">
                <a:solidFill>
                  <a:srgbClr val="1B2B3A"/>
                </a:solidFill>
                <a:latin typeface="Meiryo"/>
                <a:ea typeface="Meiryo"/>
              </a:rPr>
              <a:t>意見として形づくる</a:t>
            </a:r>
          </a:p>
        </p:txBody>
      </p:sp>
      <p:sp>
        <p:nvSpPr>
          <p:cNvPr id="23" name="TextBox 22"/>
          <p:cNvSpPr txBox="1"/>
          <p:nvPr/>
        </p:nvSpPr>
        <p:spPr>
          <a:xfrm>
            <a:off x="7031736" y="3200400"/>
            <a:ext cx="182880" cy="123444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24" name="Rounded Rectangle 23"/>
          <p:cNvSpPr/>
          <p:nvPr/>
        </p:nvSpPr>
        <p:spPr>
          <a:xfrm>
            <a:off x="7196328" y="3200400"/>
            <a:ext cx="2084831" cy="1234440"/>
          </a:xfrm>
          <a:prstGeom prst="roundRect">
            <a:avLst>
              <a:gd name="adj" fmla="val 666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7196328" y="3337560"/>
            <a:ext cx="2084831" cy="457200"/>
          </a:xfrm>
          <a:prstGeom prst="rect">
            <a:avLst/>
          </a:prstGeom>
          <a:noFill/>
        </p:spPr>
        <p:txBody>
          <a:bodyPr wrap="square" lIns="0" tIns="0" rIns="0" bIns="0" anchor="t">
            <a:spAutoFit/>
          </a:bodyPr>
          <a:lstStyle/>
          <a:p>
            <a:pPr algn="ctr"/>
            <a:r>
              <a:rPr sz="1600" b="1" i="0">
                <a:solidFill>
                  <a:srgbClr val="2E9E8F"/>
                </a:solidFill>
                <a:latin typeface="Meiryo"/>
                <a:ea typeface="Meiryo"/>
              </a:rPr>
              <a:t>表明</a:t>
            </a:r>
          </a:p>
        </p:txBody>
      </p:sp>
      <p:sp>
        <p:nvSpPr>
          <p:cNvPr id="26" name="TextBox 25"/>
          <p:cNvSpPr txBox="1"/>
          <p:nvPr/>
        </p:nvSpPr>
        <p:spPr>
          <a:xfrm>
            <a:off x="7287768" y="3822191"/>
            <a:ext cx="1901951" cy="548640"/>
          </a:xfrm>
          <a:prstGeom prst="rect">
            <a:avLst/>
          </a:prstGeom>
          <a:noFill/>
        </p:spPr>
        <p:txBody>
          <a:bodyPr wrap="square" lIns="0" tIns="0" rIns="0" bIns="0" anchor="t">
            <a:spAutoFit/>
          </a:bodyPr>
          <a:lstStyle/>
          <a:p>
            <a:pPr algn="ctr">
              <a:lnSpc>
                <a:spcPct val="105000"/>
              </a:lnSpc>
            </a:pPr>
            <a:r>
              <a:rPr sz="1150" b="0" i="0">
                <a:solidFill>
                  <a:srgbClr val="1B2B3A"/>
                </a:solidFill>
                <a:latin typeface="Meiryo"/>
                <a:ea typeface="Meiryo"/>
              </a:rPr>
              <a:t>表明する</a:t>
            </a:r>
          </a:p>
        </p:txBody>
      </p:sp>
      <p:sp>
        <p:nvSpPr>
          <p:cNvPr id="27" name="TextBox 26"/>
          <p:cNvSpPr txBox="1"/>
          <p:nvPr/>
        </p:nvSpPr>
        <p:spPr>
          <a:xfrm>
            <a:off x="9262872" y="3200400"/>
            <a:ext cx="182880" cy="123444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28" name="Rounded Rectangle 27"/>
          <p:cNvSpPr/>
          <p:nvPr/>
        </p:nvSpPr>
        <p:spPr>
          <a:xfrm>
            <a:off x="9427464" y="3200400"/>
            <a:ext cx="2084831" cy="1234440"/>
          </a:xfrm>
          <a:prstGeom prst="roundRect">
            <a:avLst>
              <a:gd name="adj" fmla="val 666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9" name="TextBox 28"/>
          <p:cNvSpPr txBox="1"/>
          <p:nvPr/>
        </p:nvSpPr>
        <p:spPr>
          <a:xfrm>
            <a:off x="9427464" y="3337560"/>
            <a:ext cx="2084831" cy="457200"/>
          </a:xfrm>
          <a:prstGeom prst="rect">
            <a:avLst/>
          </a:prstGeom>
          <a:noFill/>
        </p:spPr>
        <p:txBody>
          <a:bodyPr wrap="square" lIns="0" tIns="0" rIns="0" bIns="0" anchor="t">
            <a:spAutoFit/>
          </a:bodyPr>
          <a:lstStyle/>
          <a:p>
            <a:pPr algn="ctr"/>
            <a:r>
              <a:rPr sz="1600" b="1" i="0">
                <a:solidFill>
                  <a:srgbClr val="2E9E8F"/>
                </a:solidFill>
                <a:latin typeface="Meiryo"/>
                <a:ea typeface="Meiryo"/>
              </a:rPr>
              <a:t>実現</a:t>
            </a:r>
          </a:p>
        </p:txBody>
      </p:sp>
      <p:sp>
        <p:nvSpPr>
          <p:cNvPr id="30" name="TextBox 29"/>
          <p:cNvSpPr txBox="1"/>
          <p:nvPr/>
        </p:nvSpPr>
        <p:spPr>
          <a:xfrm>
            <a:off x="9518904" y="3822191"/>
            <a:ext cx="1901951" cy="548640"/>
          </a:xfrm>
          <a:prstGeom prst="rect">
            <a:avLst/>
          </a:prstGeom>
          <a:noFill/>
        </p:spPr>
        <p:txBody>
          <a:bodyPr wrap="square" lIns="0" tIns="0" rIns="0" bIns="0" anchor="t">
            <a:spAutoFit/>
          </a:bodyPr>
          <a:lstStyle/>
          <a:p>
            <a:pPr algn="ctr">
              <a:lnSpc>
                <a:spcPct val="105000"/>
              </a:lnSpc>
            </a:pPr>
            <a:r>
              <a:rPr sz="1150" b="0" i="0">
                <a:solidFill>
                  <a:srgbClr val="1B2B3A"/>
                </a:solidFill>
                <a:latin typeface="Meiryo"/>
                <a:ea typeface="Meiryo"/>
              </a:rPr>
              <a:t>実現していく</a:t>
            </a:r>
          </a:p>
        </p:txBody>
      </p:sp>
      <p:sp>
        <p:nvSpPr>
          <p:cNvPr id="31" name="Rounded Rectangle 30"/>
          <p:cNvSpPr/>
          <p:nvPr/>
        </p:nvSpPr>
        <p:spPr>
          <a:xfrm>
            <a:off x="502920" y="4709160"/>
            <a:ext cx="11183112" cy="1371600"/>
          </a:xfrm>
          <a:prstGeom prst="roundRect">
            <a:avLst>
              <a:gd name="adj" fmla="val 6000"/>
            </a:avLst>
          </a:prstGeom>
          <a:solidFill>
            <a:srgbClr val="DEEBF7"/>
          </a:solidFill>
          <a:ln w="19050">
            <a:solidFill>
              <a:srgbClr val="C77D2E"/>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2" name="TextBox 31"/>
          <p:cNvSpPr txBox="1"/>
          <p:nvPr/>
        </p:nvSpPr>
        <p:spPr>
          <a:xfrm>
            <a:off x="822960" y="5141814"/>
            <a:ext cx="10515600" cy="506292"/>
          </a:xfrm>
          <a:prstGeom prst="rect">
            <a:avLst/>
          </a:prstGeom>
          <a:noFill/>
        </p:spPr>
        <p:txBody>
          <a:bodyPr wrap="square" lIns="0" tIns="0" rIns="0" bIns="0" anchor="ctr">
            <a:spAutoFit/>
          </a:bodyPr>
          <a:lstStyle/>
          <a:p>
            <a:pPr algn="l">
              <a:lnSpc>
                <a:spcPct val="120000"/>
              </a:lnSpc>
            </a:pPr>
            <a:r>
              <a:rPr sz="1400" b="1" i="0" dirty="0" err="1">
                <a:solidFill>
                  <a:srgbClr val="C77D2E"/>
                </a:solidFill>
                <a:latin typeface="Meiryo"/>
                <a:ea typeface="Meiryo"/>
              </a:rPr>
              <a:t>注意点</a:t>
            </a:r>
            <a:r>
              <a:rPr sz="1400" b="1" i="0" dirty="0">
                <a:solidFill>
                  <a:srgbClr val="C77D2E"/>
                </a:solidFill>
                <a:latin typeface="Meiryo"/>
                <a:ea typeface="Meiryo"/>
              </a:rPr>
              <a:t>：</a:t>
            </a:r>
          </a:p>
          <a:p>
            <a:pPr algn="l">
              <a:lnSpc>
                <a:spcPct val="120000"/>
              </a:lnSpc>
            </a:pPr>
            <a:r>
              <a:rPr sz="1400" b="0" i="0" dirty="0">
                <a:solidFill>
                  <a:srgbClr val="1B2B3A"/>
                </a:solidFill>
                <a:latin typeface="Meiryo"/>
                <a:ea typeface="Meiryo"/>
              </a:rPr>
              <a:t>「</a:t>
            </a:r>
            <a:r>
              <a:rPr sz="1400" b="0" i="0" dirty="0" err="1">
                <a:solidFill>
                  <a:srgbClr val="1B2B3A"/>
                </a:solidFill>
                <a:latin typeface="Meiryo"/>
                <a:ea typeface="Meiryo"/>
              </a:rPr>
              <a:t>意思」と「意見」が入れ替わると混乱します</a:t>
            </a:r>
            <a:r>
              <a:rPr sz="1400" b="0" i="0" dirty="0">
                <a:solidFill>
                  <a:srgbClr val="1B2B3A"/>
                </a:solidFill>
                <a:latin typeface="Meiryo"/>
                <a:ea typeface="Meiryo"/>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意思を尊重する 3つの柱</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12</a:t>
            </a:r>
          </a:p>
        </p:txBody>
      </p:sp>
      <p:sp>
        <p:nvSpPr>
          <p:cNvPr id="6" name="TextBox 5"/>
          <p:cNvSpPr txBox="1"/>
          <p:nvPr/>
        </p:nvSpPr>
        <p:spPr>
          <a:xfrm>
            <a:off x="502920" y="1234440"/>
            <a:ext cx="10972800" cy="215444"/>
          </a:xfrm>
          <a:prstGeom prst="rect">
            <a:avLst/>
          </a:prstGeom>
          <a:noFill/>
        </p:spPr>
        <p:txBody>
          <a:bodyPr wrap="square" lIns="0" tIns="0" rIns="0" bIns="0" anchor="t">
            <a:spAutoFit/>
          </a:bodyPr>
          <a:lstStyle/>
          <a:p>
            <a:pPr algn="l"/>
            <a:r>
              <a:rPr sz="1400" b="0" i="0" dirty="0">
                <a:solidFill>
                  <a:srgbClr val="5D6E7E"/>
                </a:solidFill>
                <a:latin typeface="Meiryo"/>
                <a:ea typeface="Meiryo"/>
              </a:rPr>
              <a:t>日常の場面で特に大切な部分を3つの柱で示しました。</a:t>
            </a:r>
          </a:p>
        </p:txBody>
      </p:sp>
      <p:sp>
        <p:nvSpPr>
          <p:cNvPr id="7" name="Rounded Rectangle 6"/>
          <p:cNvSpPr/>
          <p:nvPr/>
        </p:nvSpPr>
        <p:spPr>
          <a:xfrm>
            <a:off x="502920" y="1965960"/>
            <a:ext cx="3611880" cy="2651760"/>
          </a:xfrm>
          <a:prstGeom prst="roundRect">
            <a:avLst>
              <a:gd name="adj" fmla="val 310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777240" y="2286000"/>
            <a:ext cx="685800" cy="68580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777240" y="2286000"/>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1</a:t>
            </a:r>
          </a:p>
        </p:txBody>
      </p:sp>
      <p:sp>
        <p:nvSpPr>
          <p:cNvPr id="10" name="TextBox 9"/>
          <p:cNvSpPr txBox="1"/>
          <p:nvPr/>
        </p:nvSpPr>
        <p:spPr>
          <a:xfrm>
            <a:off x="1554480" y="2331720"/>
            <a:ext cx="2423160" cy="640080"/>
          </a:xfrm>
          <a:prstGeom prst="rect">
            <a:avLst/>
          </a:prstGeom>
          <a:noFill/>
        </p:spPr>
        <p:txBody>
          <a:bodyPr wrap="square" lIns="0" tIns="0" rIns="0" bIns="0" anchor="ctr">
            <a:spAutoFit/>
          </a:bodyPr>
          <a:lstStyle/>
          <a:p>
            <a:pPr algn="l"/>
            <a:r>
              <a:rPr sz="1600" b="1" i="0">
                <a:solidFill>
                  <a:srgbClr val="17365D"/>
                </a:solidFill>
                <a:latin typeface="Meiryo"/>
                <a:ea typeface="Meiryo"/>
              </a:rPr>
              <a:t>意思形成支援</a:t>
            </a:r>
          </a:p>
        </p:txBody>
      </p:sp>
      <p:sp>
        <p:nvSpPr>
          <p:cNvPr id="11" name="TextBox 10"/>
          <p:cNvSpPr txBox="1"/>
          <p:nvPr/>
        </p:nvSpPr>
        <p:spPr>
          <a:xfrm>
            <a:off x="777240" y="3200400"/>
            <a:ext cx="3063240" cy="128016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“どう思う？”を育てる段階。選択肢と時間を用意し、比較や体験を重ねて“自分の考え”が芽生える環境をつくる。</a:t>
            </a:r>
          </a:p>
        </p:txBody>
      </p:sp>
      <p:sp>
        <p:nvSpPr>
          <p:cNvPr id="12" name="Rounded Rectangle 11"/>
          <p:cNvSpPr/>
          <p:nvPr/>
        </p:nvSpPr>
        <p:spPr>
          <a:xfrm>
            <a:off x="4370832" y="1965960"/>
            <a:ext cx="3611880" cy="2651760"/>
          </a:xfrm>
          <a:prstGeom prst="roundRect">
            <a:avLst>
              <a:gd name="adj" fmla="val 310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Oval 12"/>
          <p:cNvSpPr/>
          <p:nvPr/>
        </p:nvSpPr>
        <p:spPr>
          <a:xfrm>
            <a:off x="4645152" y="2286000"/>
            <a:ext cx="685800" cy="68580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4645152" y="2286000"/>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2</a:t>
            </a:r>
          </a:p>
        </p:txBody>
      </p:sp>
      <p:sp>
        <p:nvSpPr>
          <p:cNvPr id="15" name="TextBox 14"/>
          <p:cNvSpPr txBox="1"/>
          <p:nvPr/>
        </p:nvSpPr>
        <p:spPr>
          <a:xfrm>
            <a:off x="5422392" y="2331720"/>
            <a:ext cx="2423160" cy="640080"/>
          </a:xfrm>
          <a:prstGeom prst="rect">
            <a:avLst/>
          </a:prstGeom>
          <a:noFill/>
        </p:spPr>
        <p:txBody>
          <a:bodyPr wrap="square" lIns="0" tIns="0" rIns="0" bIns="0" anchor="ctr">
            <a:spAutoFit/>
          </a:bodyPr>
          <a:lstStyle/>
          <a:p>
            <a:pPr algn="l"/>
            <a:r>
              <a:rPr sz="1600" b="1" i="0">
                <a:solidFill>
                  <a:srgbClr val="17365D"/>
                </a:solidFill>
                <a:latin typeface="Meiryo"/>
                <a:ea typeface="Meiryo"/>
              </a:rPr>
              <a:t>サインの受けとめ</a:t>
            </a:r>
          </a:p>
        </p:txBody>
      </p:sp>
      <p:sp>
        <p:nvSpPr>
          <p:cNvPr id="16" name="TextBox 15"/>
          <p:cNvSpPr txBox="1"/>
          <p:nvPr/>
        </p:nvSpPr>
        <p:spPr>
          <a:xfrm>
            <a:off x="4645152" y="3200400"/>
            <a:ext cx="3063240" cy="128016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表情・行動・選択・拒否といった言葉以外のサインも、大切な情報として受けとめる段階。</a:t>
            </a:r>
          </a:p>
        </p:txBody>
      </p:sp>
      <p:sp>
        <p:nvSpPr>
          <p:cNvPr id="17" name="Rounded Rectangle 16"/>
          <p:cNvSpPr/>
          <p:nvPr/>
        </p:nvSpPr>
        <p:spPr>
          <a:xfrm>
            <a:off x="8238744" y="1965960"/>
            <a:ext cx="3611880" cy="2651760"/>
          </a:xfrm>
          <a:prstGeom prst="roundRect">
            <a:avLst>
              <a:gd name="adj" fmla="val 310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Oval 17"/>
          <p:cNvSpPr/>
          <p:nvPr/>
        </p:nvSpPr>
        <p:spPr>
          <a:xfrm>
            <a:off x="8513064" y="2286000"/>
            <a:ext cx="685800" cy="68580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8513064" y="2286000"/>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3</a:t>
            </a:r>
          </a:p>
        </p:txBody>
      </p:sp>
      <p:sp>
        <p:nvSpPr>
          <p:cNvPr id="20" name="TextBox 19"/>
          <p:cNvSpPr txBox="1"/>
          <p:nvPr/>
        </p:nvSpPr>
        <p:spPr>
          <a:xfrm>
            <a:off x="9290304" y="2331720"/>
            <a:ext cx="2423160" cy="640080"/>
          </a:xfrm>
          <a:prstGeom prst="rect">
            <a:avLst/>
          </a:prstGeom>
          <a:noFill/>
        </p:spPr>
        <p:txBody>
          <a:bodyPr wrap="square" lIns="0" tIns="0" rIns="0" bIns="0" anchor="ctr">
            <a:spAutoFit/>
          </a:bodyPr>
          <a:lstStyle/>
          <a:p>
            <a:pPr algn="l"/>
            <a:r>
              <a:rPr sz="1600" b="1" i="0">
                <a:solidFill>
                  <a:srgbClr val="17365D"/>
                </a:solidFill>
                <a:latin typeface="Meiryo"/>
                <a:ea typeface="Meiryo"/>
              </a:rPr>
              <a:t>意見実現支援</a:t>
            </a:r>
          </a:p>
        </p:txBody>
      </p:sp>
      <p:sp>
        <p:nvSpPr>
          <p:cNvPr id="21" name="TextBox 20"/>
          <p:cNvSpPr txBox="1"/>
          <p:nvPr/>
        </p:nvSpPr>
        <p:spPr>
          <a:xfrm>
            <a:off x="8513064" y="3200400"/>
            <a:ext cx="3063240" cy="128016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選んだ結果を計画と環境に反映し、“意見が実現した”という体験を次につなげる段階。</a:t>
            </a:r>
          </a:p>
        </p:txBody>
      </p:sp>
      <p:sp>
        <p:nvSpPr>
          <p:cNvPr id="22" name="Rounded Rectangle 21"/>
          <p:cNvSpPr/>
          <p:nvPr/>
        </p:nvSpPr>
        <p:spPr>
          <a:xfrm>
            <a:off x="502920" y="4892040"/>
            <a:ext cx="11183112" cy="1143000"/>
          </a:xfrm>
          <a:prstGeom prst="roundRect">
            <a:avLst>
              <a:gd name="adj" fmla="val 7199"/>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22960" y="4983480"/>
            <a:ext cx="10515600" cy="960120"/>
          </a:xfrm>
          <a:prstGeom prst="rect">
            <a:avLst/>
          </a:prstGeom>
          <a:noFill/>
        </p:spPr>
        <p:txBody>
          <a:bodyPr wrap="square" lIns="0" tIns="0" rIns="0" bIns="0" anchor="ctr">
            <a:spAutoFit/>
          </a:bodyPr>
          <a:lstStyle/>
          <a:p>
            <a:pPr algn="l">
              <a:lnSpc>
                <a:spcPct val="120000"/>
              </a:lnSpc>
            </a:pPr>
            <a:r>
              <a:rPr sz="1400" b="0" i="0">
                <a:solidFill>
                  <a:srgbClr val="1B2B3A"/>
                </a:solidFill>
                <a:latin typeface="Meiryo"/>
                <a:ea typeface="Meiryo"/>
              </a:rPr>
              <a:t>遊びやおやつなど日常のあらゆる場面で。指先・目・口の動き・行動を注意深く観察し、“YES／NOだけではない”読み取りを記録に残しましょう。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2つのプラン ― 役割分担</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13</a:t>
            </a:r>
          </a:p>
        </p:txBody>
      </p:sp>
      <p:sp>
        <p:nvSpPr>
          <p:cNvPr id="6" name="Rounded Rectangle 5"/>
          <p:cNvSpPr/>
          <p:nvPr/>
        </p:nvSpPr>
        <p:spPr>
          <a:xfrm>
            <a:off x="502920" y="1280160"/>
            <a:ext cx="5349240" cy="3200400"/>
          </a:xfrm>
          <a:prstGeom prst="roundRect">
            <a:avLst>
              <a:gd name="adj" fmla="val 2571"/>
            </a:avLst>
          </a:prstGeom>
          <a:solidFill>
            <a:srgbClr val="DEEBF7"/>
          </a:solidFill>
          <a:ln w="1905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685800" y="1463040"/>
            <a:ext cx="4937760" cy="292388"/>
          </a:xfrm>
          <a:prstGeom prst="rect">
            <a:avLst/>
          </a:prstGeom>
          <a:noFill/>
        </p:spPr>
        <p:txBody>
          <a:bodyPr wrap="square" lIns="0" tIns="0" rIns="0" bIns="0" anchor="t">
            <a:spAutoFit/>
          </a:bodyPr>
          <a:lstStyle/>
          <a:p>
            <a:pPr algn="l"/>
            <a:r>
              <a:rPr sz="1900" b="1" i="0" dirty="0" err="1">
                <a:solidFill>
                  <a:srgbClr val="2E6DA4"/>
                </a:solidFill>
                <a:latin typeface="Meiryo"/>
                <a:ea typeface="Meiryo"/>
              </a:rPr>
              <a:t>トータルプラン</a:t>
            </a:r>
            <a:r>
              <a:rPr lang="ja-JP" altLang="en-US" sz="1900" b="1" i="0" dirty="0">
                <a:solidFill>
                  <a:srgbClr val="2E6DA4"/>
                </a:solidFill>
                <a:latin typeface="Meiryo"/>
                <a:ea typeface="Meiryo"/>
              </a:rPr>
              <a:t>（サービス等利用計画）</a:t>
            </a:r>
            <a:endParaRPr sz="1900" b="1" i="0" dirty="0">
              <a:solidFill>
                <a:srgbClr val="2E6DA4"/>
              </a:solidFill>
              <a:latin typeface="Meiryo"/>
              <a:ea typeface="Meiryo"/>
            </a:endParaRPr>
          </a:p>
        </p:txBody>
      </p:sp>
      <p:sp>
        <p:nvSpPr>
          <p:cNvPr id="8" name="TextBox 7"/>
          <p:cNvSpPr txBox="1"/>
          <p:nvPr/>
        </p:nvSpPr>
        <p:spPr>
          <a:xfrm>
            <a:off x="685800" y="1965960"/>
            <a:ext cx="4937760" cy="365760"/>
          </a:xfrm>
          <a:prstGeom prst="rect">
            <a:avLst/>
          </a:prstGeom>
          <a:noFill/>
        </p:spPr>
        <p:txBody>
          <a:bodyPr wrap="square" lIns="0" tIns="0" rIns="0" bIns="0" anchor="t">
            <a:spAutoFit/>
          </a:bodyPr>
          <a:lstStyle/>
          <a:p>
            <a:pPr algn="l"/>
            <a:r>
              <a:rPr sz="1300" b="1" i="0">
                <a:solidFill>
                  <a:srgbClr val="5D6E7E"/>
                </a:solidFill>
                <a:latin typeface="Meiryo"/>
                <a:ea typeface="Meiryo"/>
              </a:rPr>
              <a:t>障害児相談支援</a:t>
            </a:r>
          </a:p>
        </p:txBody>
      </p:sp>
      <p:sp>
        <p:nvSpPr>
          <p:cNvPr id="9" name="TextBox 8"/>
          <p:cNvSpPr txBox="1"/>
          <p:nvPr/>
        </p:nvSpPr>
        <p:spPr>
          <a:xfrm>
            <a:off x="868680" y="2423160"/>
            <a:ext cx="4754880" cy="1920240"/>
          </a:xfrm>
          <a:prstGeom prst="rect">
            <a:avLst/>
          </a:prstGeom>
          <a:noFill/>
        </p:spPr>
        <p:txBody>
          <a:bodyPr wrap="square" lIns="0" tIns="0" rIns="0" bIns="0" anchor="t">
            <a:spAutoFit/>
          </a:bodyPr>
          <a:lstStyle/>
          <a:p>
            <a:pPr algn="l">
              <a:lnSpc>
                <a:spcPct val="130000"/>
              </a:lnSpc>
            </a:pPr>
            <a:r>
              <a:rPr sz="1450" b="0" i="0">
                <a:solidFill>
                  <a:srgbClr val="1B2B3A"/>
                </a:solidFill>
                <a:latin typeface="Meiryo"/>
                <a:ea typeface="Meiryo"/>
              </a:rPr>
              <a:t>・サービスの調整にとどまらない</a:t>
            </a:r>
          </a:p>
          <a:p>
            <a:pPr algn="l">
              <a:lnSpc>
                <a:spcPct val="130000"/>
              </a:lnSpc>
            </a:pPr>
            <a:r>
              <a:rPr sz="1450" b="0" i="0">
                <a:solidFill>
                  <a:srgbClr val="1B2B3A"/>
                </a:solidFill>
                <a:latin typeface="Meiryo"/>
                <a:ea typeface="Meiryo"/>
              </a:rPr>
              <a:t>・地域全体を見渡す</a:t>
            </a:r>
          </a:p>
          <a:p>
            <a:pPr algn="l">
              <a:lnSpc>
                <a:spcPct val="130000"/>
              </a:lnSpc>
            </a:pPr>
            <a:r>
              <a:rPr sz="1450" b="0" i="0">
                <a:solidFill>
                  <a:srgbClr val="1B2B3A"/>
                </a:solidFill>
                <a:latin typeface="Meiryo"/>
                <a:ea typeface="Meiryo"/>
              </a:rPr>
              <a:t>・ご家庭の生活文脈も捉える</a:t>
            </a:r>
          </a:p>
          <a:p>
            <a:pPr algn="l">
              <a:lnSpc>
                <a:spcPct val="130000"/>
              </a:lnSpc>
            </a:pPr>
            <a:r>
              <a:rPr sz="1450" b="0" i="0">
                <a:solidFill>
                  <a:srgbClr val="1B2B3A"/>
                </a:solidFill>
                <a:latin typeface="Meiryo"/>
                <a:ea typeface="Meiryo"/>
              </a:rPr>
              <a:t>・総合的・複合的にアプローチ</a:t>
            </a:r>
          </a:p>
        </p:txBody>
      </p:sp>
      <p:sp>
        <p:nvSpPr>
          <p:cNvPr id="10" name="Rounded Rectangle 9"/>
          <p:cNvSpPr/>
          <p:nvPr/>
        </p:nvSpPr>
        <p:spPr>
          <a:xfrm>
            <a:off x="6309360" y="1280160"/>
            <a:ext cx="5349240" cy="3200400"/>
          </a:xfrm>
          <a:prstGeom prst="roundRect">
            <a:avLst>
              <a:gd name="adj" fmla="val 2571"/>
            </a:avLst>
          </a:prstGeom>
          <a:solidFill>
            <a:srgbClr val="DEEBF7"/>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492240" y="1463040"/>
            <a:ext cx="4937760" cy="292388"/>
          </a:xfrm>
          <a:prstGeom prst="rect">
            <a:avLst/>
          </a:prstGeom>
          <a:noFill/>
        </p:spPr>
        <p:txBody>
          <a:bodyPr wrap="square" lIns="0" tIns="0" rIns="0" bIns="0" anchor="t">
            <a:spAutoFit/>
          </a:bodyPr>
          <a:lstStyle/>
          <a:p>
            <a:pPr algn="l"/>
            <a:r>
              <a:rPr sz="1900" b="1" i="0" dirty="0" err="1">
                <a:solidFill>
                  <a:srgbClr val="2E9E8F"/>
                </a:solidFill>
                <a:latin typeface="Meiryo"/>
                <a:ea typeface="Meiryo"/>
              </a:rPr>
              <a:t>実行プラン</a:t>
            </a:r>
            <a:r>
              <a:rPr lang="ja-JP" altLang="en-US" sz="1900" b="1" i="0" dirty="0">
                <a:solidFill>
                  <a:srgbClr val="2E9E8F"/>
                </a:solidFill>
                <a:latin typeface="Meiryo"/>
                <a:ea typeface="Meiryo"/>
              </a:rPr>
              <a:t>（個別支援計画）</a:t>
            </a:r>
            <a:endParaRPr sz="1900" b="1" i="0" dirty="0">
              <a:solidFill>
                <a:srgbClr val="2E9E8F"/>
              </a:solidFill>
              <a:latin typeface="Meiryo"/>
              <a:ea typeface="Meiryo"/>
            </a:endParaRPr>
          </a:p>
        </p:txBody>
      </p:sp>
      <p:sp>
        <p:nvSpPr>
          <p:cNvPr id="12" name="TextBox 11"/>
          <p:cNvSpPr txBox="1"/>
          <p:nvPr/>
        </p:nvSpPr>
        <p:spPr>
          <a:xfrm>
            <a:off x="6492240" y="1965960"/>
            <a:ext cx="4937760" cy="365760"/>
          </a:xfrm>
          <a:prstGeom prst="rect">
            <a:avLst/>
          </a:prstGeom>
          <a:noFill/>
        </p:spPr>
        <p:txBody>
          <a:bodyPr wrap="square" lIns="0" tIns="0" rIns="0" bIns="0" anchor="t">
            <a:spAutoFit/>
          </a:bodyPr>
          <a:lstStyle/>
          <a:p>
            <a:pPr algn="l"/>
            <a:r>
              <a:rPr sz="1300" b="1" i="0">
                <a:solidFill>
                  <a:srgbClr val="5D6E7E"/>
                </a:solidFill>
                <a:latin typeface="Meiryo"/>
                <a:ea typeface="Meiryo"/>
              </a:rPr>
              <a:t>児童発達支援管理責任者</a:t>
            </a:r>
          </a:p>
        </p:txBody>
      </p:sp>
      <p:sp>
        <p:nvSpPr>
          <p:cNvPr id="13" name="TextBox 12"/>
          <p:cNvSpPr txBox="1"/>
          <p:nvPr/>
        </p:nvSpPr>
        <p:spPr>
          <a:xfrm>
            <a:off x="6675120" y="2423160"/>
            <a:ext cx="4754880" cy="1920240"/>
          </a:xfrm>
          <a:prstGeom prst="rect">
            <a:avLst/>
          </a:prstGeom>
          <a:noFill/>
        </p:spPr>
        <p:txBody>
          <a:bodyPr wrap="square" lIns="0" tIns="0" rIns="0" bIns="0" anchor="t">
            <a:spAutoFit/>
          </a:bodyPr>
          <a:lstStyle/>
          <a:p>
            <a:pPr algn="l">
              <a:lnSpc>
                <a:spcPct val="130000"/>
              </a:lnSpc>
            </a:pPr>
            <a:r>
              <a:rPr sz="1450" b="0" i="0">
                <a:solidFill>
                  <a:srgbClr val="1B2B3A"/>
                </a:solidFill>
                <a:latin typeface="Meiryo"/>
                <a:ea typeface="Meiryo"/>
              </a:rPr>
              <a:t>・事業所内の専門性の確保</a:t>
            </a:r>
          </a:p>
          <a:p>
            <a:pPr algn="l">
              <a:lnSpc>
                <a:spcPct val="130000"/>
              </a:lnSpc>
            </a:pPr>
            <a:r>
              <a:rPr sz="1450" b="0" i="0">
                <a:solidFill>
                  <a:srgbClr val="1B2B3A"/>
                </a:solidFill>
                <a:latin typeface="Meiryo"/>
                <a:ea typeface="Meiryo"/>
              </a:rPr>
              <a:t>・支援の質の管理</a:t>
            </a:r>
          </a:p>
          <a:p>
            <a:pPr algn="l">
              <a:lnSpc>
                <a:spcPct val="130000"/>
              </a:lnSpc>
            </a:pPr>
            <a:r>
              <a:rPr sz="1450" b="0" i="0">
                <a:solidFill>
                  <a:srgbClr val="1B2B3A"/>
                </a:solidFill>
                <a:latin typeface="Meiryo"/>
                <a:ea typeface="Meiryo"/>
              </a:rPr>
              <a:t>・個別支援計画の実行管理</a:t>
            </a:r>
          </a:p>
          <a:p>
            <a:pPr algn="l">
              <a:lnSpc>
                <a:spcPct val="130000"/>
              </a:lnSpc>
            </a:pPr>
            <a:r>
              <a:rPr sz="1450" b="0" i="0">
                <a:solidFill>
                  <a:srgbClr val="1B2B3A"/>
                </a:solidFill>
                <a:latin typeface="Meiryo"/>
                <a:ea typeface="Meiryo"/>
              </a:rPr>
              <a:t>・家族支援・他施策との調整も担う</a:t>
            </a:r>
          </a:p>
        </p:txBody>
      </p:sp>
      <p:sp>
        <p:nvSpPr>
          <p:cNvPr id="14" name="Rounded Rectangle 13"/>
          <p:cNvSpPr/>
          <p:nvPr/>
        </p:nvSpPr>
        <p:spPr>
          <a:xfrm>
            <a:off x="502920" y="4663440"/>
            <a:ext cx="11155680" cy="1371600"/>
          </a:xfrm>
          <a:prstGeom prst="roundRect">
            <a:avLst>
              <a:gd name="adj" fmla="val 6000"/>
            </a:avLst>
          </a:prstGeom>
          <a:solidFill>
            <a:srgbClr val="17365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822960" y="4754880"/>
            <a:ext cx="10515600" cy="1143000"/>
          </a:xfrm>
          <a:prstGeom prst="rect">
            <a:avLst/>
          </a:prstGeom>
          <a:noFill/>
        </p:spPr>
        <p:txBody>
          <a:bodyPr wrap="square" lIns="0" tIns="0" rIns="0" bIns="0" anchor="ctr">
            <a:spAutoFit/>
          </a:bodyPr>
          <a:lstStyle/>
          <a:p>
            <a:pPr algn="l">
              <a:lnSpc>
                <a:spcPct val="120000"/>
              </a:lnSpc>
            </a:pPr>
            <a:r>
              <a:rPr sz="1600" b="1" i="0">
                <a:solidFill>
                  <a:srgbClr val="9DC3E6"/>
                </a:solidFill>
                <a:latin typeface="Meiryo"/>
                <a:ea typeface="Meiryo"/>
              </a:rPr>
              <a:t>役割は違っても、目的は一つ</a:t>
            </a:r>
          </a:p>
          <a:p>
            <a:pPr algn="l">
              <a:lnSpc>
                <a:spcPct val="120000"/>
              </a:lnSpc>
            </a:pPr>
            <a:r>
              <a:rPr sz="1400" b="0" i="0">
                <a:solidFill>
                  <a:srgbClr val="FFFFFF"/>
                </a:solidFill>
                <a:latin typeface="Meiryo"/>
                <a:ea typeface="Meiryo"/>
              </a:rPr>
              <a:t>こどもと家族が地域の中で安心して育つこと。状況に応じて、相談支援専門員と児発管が共同で実践していくことが大切です。</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計画の「ズレ」を活かす</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14</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相談支援専門員と児発管のコミュニケーションは、必要不可欠です。</a:t>
            </a:r>
          </a:p>
        </p:txBody>
      </p:sp>
      <p:sp>
        <p:nvSpPr>
          <p:cNvPr id="7" name="Rounded Rectangle 6"/>
          <p:cNvSpPr/>
          <p:nvPr/>
        </p:nvSpPr>
        <p:spPr>
          <a:xfrm>
            <a:off x="1188720" y="2103120"/>
            <a:ext cx="3200400" cy="1463040"/>
          </a:xfrm>
          <a:prstGeom prst="roundRect">
            <a:avLst>
              <a:gd name="adj" fmla="val 5624"/>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1188720" y="2703835"/>
            <a:ext cx="3200400" cy="261610"/>
          </a:xfrm>
          <a:prstGeom prst="rect">
            <a:avLst/>
          </a:prstGeom>
          <a:noFill/>
        </p:spPr>
        <p:txBody>
          <a:bodyPr wrap="square" lIns="0" tIns="0" rIns="0" bIns="0" anchor="ctr">
            <a:spAutoFit/>
          </a:bodyPr>
          <a:lstStyle/>
          <a:p>
            <a:pPr algn="ctr"/>
            <a:r>
              <a:rPr lang="ja-JP" altLang="en-US" sz="1700" b="1" i="0" dirty="0">
                <a:solidFill>
                  <a:srgbClr val="FFFFFF"/>
                </a:solidFill>
                <a:latin typeface="Meiryo"/>
                <a:ea typeface="Meiryo"/>
              </a:rPr>
              <a:t>サービス等</a:t>
            </a:r>
            <a:r>
              <a:rPr sz="1700" b="1" i="0" dirty="0" err="1">
                <a:solidFill>
                  <a:srgbClr val="FFFFFF"/>
                </a:solidFill>
                <a:latin typeface="Meiryo"/>
                <a:ea typeface="Meiryo"/>
              </a:rPr>
              <a:t>利用計画</a:t>
            </a:r>
            <a:endParaRPr sz="1700" b="1" i="0" dirty="0">
              <a:solidFill>
                <a:srgbClr val="FFFFFF"/>
              </a:solidFill>
              <a:latin typeface="Meiryo"/>
              <a:ea typeface="Meiryo"/>
            </a:endParaRPr>
          </a:p>
        </p:txBody>
      </p:sp>
      <p:sp>
        <p:nvSpPr>
          <p:cNvPr id="9" name="Rounded Rectangle 8"/>
          <p:cNvSpPr/>
          <p:nvPr/>
        </p:nvSpPr>
        <p:spPr>
          <a:xfrm>
            <a:off x="7772400" y="2103120"/>
            <a:ext cx="3200400" cy="1463040"/>
          </a:xfrm>
          <a:prstGeom prst="roundRect">
            <a:avLst>
              <a:gd name="adj" fmla="val 5624"/>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7772400" y="2103120"/>
            <a:ext cx="3200400" cy="1463040"/>
          </a:xfrm>
          <a:prstGeom prst="rect">
            <a:avLst/>
          </a:prstGeom>
          <a:noFill/>
        </p:spPr>
        <p:txBody>
          <a:bodyPr wrap="square" lIns="0" tIns="0" rIns="0" bIns="0" anchor="ctr">
            <a:spAutoFit/>
          </a:bodyPr>
          <a:lstStyle/>
          <a:p>
            <a:pPr algn="ctr"/>
            <a:r>
              <a:rPr sz="1700" b="1" i="0">
                <a:solidFill>
                  <a:srgbClr val="FFFFFF"/>
                </a:solidFill>
                <a:latin typeface="Meiryo"/>
                <a:ea typeface="Meiryo"/>
              </a:rPr>
              <a:t>個別支援計画</a:t>
            </a:r>
          </a:p>
        </p:txBody>
      </p:sp>
      <p:sp>
        <p:nvSpPr>
          <p:cNvPr id="11" name="Oval 10"/>
          <p:cNvSpPr/>
          <p:nvPr/>
        </p:nvSpPr>
        <p:spPr>
          <a:xfrm>
            <a:off x="4937760" y="2148840"/>
            <a:ext cx="2286000" cy="137160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4937760" y="2148840"/>
            <a:ext cx="2286000" cy="1371600"/>
          </a:xfrm>
          <a:prstGeom prst="rect">
            <a:avLst/>
          </a:prstGeom>
          <a:noFill/>
        </p:spPr>
        <p:txBody>
          <a:bodyPr wrap="square" lIns="0" tIns="0" rIns="0" bIns="0" anchor="ctr">
            <a:spAutoFit/>
          </a:bodyPr>
          <a:lstStyle/>
          <a:p>
            <a:pPr algn="ctr"/>
            <a:r>
              <a:rPr sz="2000" b="1" i="0">
                <a:solidFill>
                  <a:srgbClr val="FFFFFF"/>
                </a:solidFill>
                <a:latin typeface="Meiryo"/>
                <a:ea typeface="Meiryo"/>
              </a:rPr>
              <a:t>ズレ</a:t>
            </a:r>
          </a:p>
        </p:txBody>
      </p:sp>
      <p:sp>
        <p:nvSpPr>
          <p:cNvPr id="13" name="Right Arrow 12"/>
          <p:cNvSpPr/>
          <p:nvPr/>
        </p:nvSpPr>
        <p:spPr>
          <a:xfrm>
            <a:off x="4434840" y="2651760"/>
            <a:ext cx="457200" cy="365760"/>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Left Arrow 13"/>
          <p:cNvSpPr/>
          <p:nvPr/>
        </p:nvSpPr>
        <p:spPr>
          <a:xfrm>
            <a:off x="7269480" y="2651760"/>
            <a:ext cx="457200" cy="365760"/>
          </a:xfrm>
          <a:prstGeom prst="lef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Rounded Rectangle 14"/>
          <p:cNvSpPr/>
          <p:nvPr/>
        </p:nvSpPr>
        <p:spPr>
          <a:xfrm>
            <a:off x="502920" y="3977639"/>
            <a:ext cx="11155680" cy="2057400"/>
          </a:xfrm>
          <a:prstGeom prst="roundRect">
            <a:avLst>
              <a:gd name="adj" fmla="val 4000"/>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TextBox 15"/>
          <p:cNvSpPr txBox="1"/>
          <p:nvPr/>
        </p:nvSpPr>
        <p:spPr>
          <a:xfrm>
            <a:off x="868680" y="4114800"/>
            <a:ext cx="10424160" cy="1783080"/>
          </a:xfrm>
          <a:prstGeom prst="rect">
            <a:avLst/>
          </a:prstGeom>
          <a:noFill/>
        </p:spPr>
        <p:txBody>
          <a:bodyPr wrap="square" lIns="0" tIns="0" rIns="0" bIns="0" anchor="ctr">
            <a:spAutoFit/>
          </a:bodyPr>
          <a:lstStyle/>
          <a:p>
            <a:pPr algn="l">
              <a:lnSpc>
                <a:spcPct val="125000"/>
              </a:lnSpc>
            </a:pPr>
            <a:r>
              <a:rPr sz="1600" b="1" i="0">
                <a:solidFill>
                  <a:srgbClr val="17365D"/>
                </a:solidFill>
                <a:latin typeface="Meiryo"/>
                <a:ea typeface="Meiryo"/>
              </a:rPr>
              <a:t>ズレは“変化の気づき”になる</a:t>
            </a:r>
          </a:p>
          <a:p>
            <a:pPr algn="l">
              <a:lnSpc>
                <a:spcPct val="125000"/>
              </a:lnSpc>
            </a:pPr>
            <a:r>
              <a:rPr sz="1400" b="0" i="0">
                <a:solidFill>
                  <a:srgbClr val="1B2B3A"/>
                </a:solidFill>
                <a:latin typeface="Meiryo"/>
                <a:ea typeface="Meiryo"/>
              </a:rPr>
              <a:t>計画が2枚あればズレが出るのは自然。違う立場・違う視点でこどもを見ているからこそ当然であり、そのズレは変化の気づきにもなります。</a:t>
            </a:r>
          </a:p>
          <a:p>
            <a:pPr algn="l">
              <a:lnSpc>
                <a:spcPct val="125000"/>
              </a:lnSpc>
            </a:pPr>
            <a:r>
              <a:rPr sz="1450" b="1" i="0">
                <a:solidFill>
                  <a:srgbClr val="2E9E8F"/>
                </a:solidFill>
                <a:latin typeface="Meiryo"/>
                <a:ea typeface="Meiryo"/>
              </a:rPr>
              <a:t>大切なのは、お互いの立場をリスペクトしつつ、モニタリングでズレを修正する仕組みを、共同で持っておくことです。</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 後半への橋渡し</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5つの合言葉</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15</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ここまでの振り返りを凝縮。後半では“評価軸＝点検のモノサシ”として使います。</a:t>
            </a:r>
          </a:p>
        </p:txBody>
      </p:sp>
      <p:sp>
        <p:nvSpPr>
          <p:cNvPr id="7" name="Rounded Rectangle 6"/>
          <p:cNvSpPr/>
          <p:nvPr/>
        </p:nvSpPr>
        <p:spPr>
          <a:xfrm>
            <a:off x="502920" y="2011680"/>
            <a:ext cx="2121408" cy="1737360"/>
          </a:xfrm>
          <a:prstGeom prst="roundRect">
            <a:avLst>
              <a:gd name="adj" fmla="val 473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640080" y="2121408"/>
            <a:ext cx="640080" cy="457200"/>
          </a:xfrm>
          <a:prstGeom prst="rect">
            <a:avLst/>
          </a:prstGeom>
          <a:noFill/>
        </p:spPr>
        <p:txBody>
          <a:bodyPr wrap="square" lIns="0" tIns="0" rIns="0" bIns="0" anchor="t">
            <a:spAutoFit/>
          </a:bodyPr>
          <a:lstStyle/>
          <a:p>
            <a:pPr algn="l"/>
            <a:r>
              <a:rPr sz="1500" b="1" i="0">
                <a:solidFill>
                  <a:srgbClr val="9DC3E6"/>
                </a:solidFill>
                <a:latin typeface="Meiryo"/>
                <a:ea typeface="Meiryo"/>
              </a:rPr>
              <a:t>1</a:t>
            </a:r>
          </a:p>
        </p:txBody>
      </p:sp>
      <p:sp>
        <p:nvSpPr>
          <p:cNvPr id="9" name="TextBox 8"/>
          <p:cNvSpPr txBox="1"/>
          <p:nvPr/>
        </p:nvSpPr>
        <p:spPr>
          <a:xfrm>
            <a:off x="594360" y="2011680"/>
            <a:ext cx="1938527" cy="1737360"/>
          </a:xfrm>
          <a:prstGeom prst="rect">
            <a:avLst/>
          </a:prstGeom>
          <a:noFill/>
        </p:spPr>
        <p:txBody>
          <a:bodyPr wrap="square" lIns="0" tIns="0" rIns="0" bIns="0" anchor="ctr">
            <a:spAutoFit/>
          </a:bodyPr>
          <a:lstStyle/>
          <a:p>
            <a:pPr algn="ctr">
              <a:lnSpc>
                <a:spcPct val="110000"/>
              </a:lnSpc>
            </a:pPr>
            <a:r>
              <a:rPr sz="1700" b="1" i="0">
                <a:solidFill>
                  <a:srgbClr val="FFFFFF"/>
                </a:solidFill>
                <a:latin typeface="Meiryo"/>
                <a:ea typeface="Meiryo"/>
              </a:rPr>
              <a:t>こども中心</a:t>
            </a:r>
          </a:p>
        </p:txBody>
      </p:sp>
      <p:sp>
        <p:nvSpPr>
          <p:cNvPr id="10" name="Rounded Rectangle 9"/>
          <p:cNvSpPr/>
          <p:nvPr/>
        </p:nvSpPr>
        <p:spPr>
          <a:xfrm>
            <a:off x="2807208" y="2011680"/>
            <a:ext cx="2121408" cy="1737360"/>
          </a:xfrm>
          <a:prstGeom prst="roundRect">
            <a:avLst>
              <a:gd name="adj" fmla="val 473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2944368" y="2121408"/>
            <a:ext cx="640080" cy="457200"/>
          </a:xfrm>
          <a:prstGeom prst="rect">
            <a:avLst/>
          </a:prstGeom>
          <a:noFill/>
        </p:spPr>
        <p:txBody>
          <a:bodyPr wrap="square" lIns="0" tIns="0" rIns="0" bIns="0" anchor="t">
            <a:spAutoFit/>
          </a:bodyPr>
          <a:lstStyle/>
          <a:p>
            <a:pPr algn="l"/>
            <a:r>
              <a:rPr sz="1500" b="1" i="0">
                <a:solidFill>
                  <a:srgbClr val="9DC3E6"/>
                </a:solidFill>
                <a:latin typeface="Meiryo"/>
                <a:ea typeface="Meiryo"/>
              </a:rPr>
              <a:t>2</a:t>
            </a:r>
          </a:p>
        </p:txBody>
      </p:sp>
      <p:sp>
        <p:nvSpPr>
          <p:cNvPr id="12" name="TextBox 11"/>
          <p:cNvSpPr txBox="1"/>
          <p:nvPr/>
        </p:nvSpPr>
        <p:spPr>
          <a:xfrm>
            <a:off x="2898648" y="2011680"/>
            <a:ext cx="1938527" cy="1737360"/>
          </a:xfrm>
          <a:prstGeom prst="rect">
            <a:avLst/>
          </a:prstGeom>
          <a:noFill/>
        </p:spPr>
        <p:txBody>
          <a:bodyPr wrap="square" lIns="0" tIns="0" rIns="0" bIns="0" anchor="ctr">
            <a:spAutoFit/>
          </a:bodyPr>
          <a:lstStyle/>
          <a:p>
            <a:pPr algn="ctr">
              <a:lnSpc>
                <a:spcPct val="110000"/>
              </a:lnSpc>
            </a:pPr>
            <a:r>
              <a:rPr sz="1700" b="1" i="0">
                <a:solidFill>
                  <a:srgbClr val="FFFFFF"/>
                </a:solidFill>
                <a:latin typeface="Meiryo"/>
                <a:ea typeface="Meiryo"/>
              </a:rPr>
              <a:t>権利保障</a:t>
            </a:r>
          </a:p>
        </p:txBody>
      </p:sp>
      <p:sp>
        <p:nvSpPr>
          <p:cNvPr id="13" name="Rounded Rectangle 12"/>
          <p:cNvSpPr/>
          <p:nvPr/>
        </p:nvSpPr>
        <p:spPr>
          <a:xfrm>
            <a:off x="5111496" y="2011680"/>
            <a:ext cx="2121408" cy="1737360"/>
          </a:xfrm>
          <a:prstGeom prst="roundRect">
            <a:avLst>
              <a:gd name="adj" fmla="val 4736"/>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5248656" y="2121408"/>
            <a:ext cx="640080" cy="457200"/>
          </a:xfrm>
          <a:prstGeom prst="rect">
            <a:avLst/>
          </a:prstGeom>
          <a:noFill/>
        </p:spPr>
        <p:txBody>
          <a:bodyPr wrap="square" lIns="0" tIns="0" rIns="0" bIns="0" anchor="t">
            <a:spAutoFit/>
          </a:bodyPr>
          <a:lstStyle/>
          <a:p>
            <a:pPr algn="l"/>
            <a:r>
              <a:rPr sz="1500" b="1" i="0">
                <a:solidFill>
                  <a:srgbClr val="9DC3E6"/>
                </a:solidFill>
                <a:latin typeface="Meiryo"/>
                <a:ea typeface="Meiryo"/>
              </a:rPr>
              <a:t>3</a:t>
            </a:r>
          </a:p>
        </p:txBody>
      </p:sp>
      <p:sp>
        <p:nvSpPr>
          <p:cNvPr id="15" name="TextBox 14"/>
          <p:cNvSpPr txBox="1"/>
          <p:nvPr/>
        </p:nvSpPr>
        <p:spPr>
          <a:xfrm>
            <a:off x="5202936" y="2011680"/>
            <a:ext cx="1938527" cy="1737360"/>
          </a:xfrm>
          <a:prstGeom prst="rect">
            <a:avLst/>
          </a:prstGeom>
          <a:noFill/>
        </p:spPr>
        <p:txBody>
          <a:bodyPr wrap="square" lIns="0" tIns="0" rIns="0" bIns="0" anchor="ctr">
            <a:spAutoFit/>
          </a:bodyPr>
          <a:lstStyle/>
          <a:p>
            <a:pPr algn="ctr">
              <a:lnSpc>
                <a:spcPct val="110000"/>
              </a:lnSpc>
            </a:pPr>
            <a:r>
              <a:rPr sz="1700" b="1" i="0">
                <a:solidFill>
                  <a:srgbClr val="FFFFFF"/>
                </a:solidFill>
                <a:latin typeface="Meiryo"/>
                <a:ea typeface="Meiryo"/>
              </a:rPr>
              <a:t>発達視点</a:t>
            </a:r>
          </a:p>
        </p:txBody>
      </p:sp>
      <p:sp>
        <p:nvSpPr>
          <p:cNvPr id="16" name="Rounded Rectangle 15"/>
          <p:cNvSpPr/>
          <p:nvPr/>
        </p:nvSpPr>
        <p:spPr>
          <a:xfrm>
            <a:off x="7415784" y="2011680"/>
            <a:ext cx="2121408" cy="1737360"/>
          </a:xfrm>
          <a:prstGeom prst="roundRect">
            <a:avLst>
              <a:gd name="adj" fmla="val 4736"/>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7552944" y="2121408"/>
            <a:ext cx="640080" cy="457200"/>
          </a:xfrm>
          <a:prstGeom prst="rect">
            <a:avLst/>
          </a:prstGeom>
          <a:noFill/>
        </p:spPr>
        <p:txBody>
          <a:bodyPr wrap="square" lIns="0" tIns="0" rIns="0" bIns="0" anchor="t">
            <a:spAutoFit/>
          </a:bodyPr>
          <a:lstStyle/>
          <a:p>
            <a:pPr algn="l"/>
            <a:r>
              <a:rPr sz="1500" b="1" i="0">
                <a:solidFill>
                  <a:srgbClr val="9DC3E6"/>
                </a:solidFill>
                <a:latin typeface="Meiryo"/>
                <a:ea typeface="Meiryo"/>
              </a:rPr>
              <a:t>4</a:t>
            </a:r>
          </a:p>
        </p:txBody>
      </p:sp>
      <p:sp>
        <p:nvSpPr>
          <p:cNvPr id="18" name="TextBox 17"/>
          <p:cNvSpPr txBox="1"/>
          <p:nvPr/>
        </p:nvSpPr>
        <p:spPr>
          <a:xfrm>
            <a:off x="7507224" y="2011680"/>
            <a:ext cx="1938527" cy="1737360"/>
          </a:xfrm>
          <a:prstGeom prst="rect">
            <a:avLst/>
          </a:prstGeom>
          <a:noFill/>
        </p:spPr>
        <p:txBody>
          <a:bodyPr wrap="square" lIns="0" tIns="0" rIns="0" bIns="0" anchor="ctr">
            <a:spAutoFit/>
          </a:bodyPr>
          <a:lstStyle/>
          <a:p>
            <a:pPr algn="ctr">
              <a:lnSpc>
                <a:spcPct val="110000"/>
              </a:lnSpc>
            </a:pPr>
            <a:r>
              <a:rPr sz="1700" b="1" i="0">
                <a:solidFill>
                  <a:srgbClr val="FFFFFF"/>
                </a:solidFill>
                <a:latin typeface="Meiryo"/>
                <a:ea typeface="Meiryo"/>
              </a:rPr>
              <a:t>家族全体</a:t>
            </a:r>
          </a:p>
        </p:txBody>
      </p:sp>
      <p:sp>
        <p:nvSpPr>
          <p:cNvPr id="19" name="Rounded Rectangle 18"/>
          <p:cNvSpPr/>
          <p:nvPr/>
        </p:nvSpPr>
        <p:spPr>
          <a:xfrm>
            <a:off x="9720072" y="2011680"/>
            <a:ext cx="2121408" cy="1737360"/>
          </a:xfrm>
          <a:prstGeom prst="roundRect">
            <a:avLst>
              <a:gd name="adj" fmla="val 4736"/>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9857232" y="2121408"/>
            <a:ext cx="640080" cy="457200"/>
          </a:xfrm>
          <a:prstGeom prst="rect">
            <a:avLst/>
          </a:prstGeom>
          <a:noFill/>
        </p:spPr>
        <p:txBody>
          <a:bodyPr wrap="square" lIns="0" tIns="0" rIns="0" bIns="0" anchor="t">
            <a:spAutoFit/>
          </a:bodyPr>
          <a:lstStyle/>
          <a:p>
            <a:pPr algn="l"/>
            <a:r>
              <a:rPr sz="1500" b="1" i="0">
                <a:solidFill>
                  <a:srgbClr val="9DC3E6"/>
                </a:solidFill>
                <a:latin typeface="Meiryo"/>
                <a:ea typeface="Meiryo"/>
              </a:rPr>
              <a:t>5</a:t>
            </a:r>
          </a:p>
        </p:txBody>
      </p:sp>
      <p:sp>
        <p:nvSpPr>
          <p:cNvPr id="21" name="TextBox 20"/>
          <p:cNvSpPr txBox="1"/>
          <p:nvPr/>
        </p:nvSpPr>
        <p:spPr>
          <a:xfrm>
            <a:off x="9811512" y="2011680"/>
            <a:ext cx="1938527" cy="1737360"/>
          </a:xfrm>
          <a:prstGeom prst="rect">
            <a:avLst/>
          </a:prstGeom>
          <a:noFill/>
        </p:spPr>
        <p:txBody>
          <a:bodyPr wrap="square" lIns="0" tIns="0" rIns="0" bIns="0" anchor="ctr">
            <a:spAutoFit/>
          </a:bodyPr>
          <a:lstStyle/>
          <a:p>
            <a:pPr algn="ctr">
              <a:lnSpc>
                <a:spcPct val="110000"/>
              </a:lnSpc>
            </a:pPr>
            <a:r>
              <a:rPr sz="1700" b="1" i="0">
                <a:solidFill>
                  <a:srgbClr val="FFFFFF"/>
                </a:solidFill>
                <a:latin typeface="Meiryo"/>
                <a:ea typeface="Meiryo"/>
              </a:rPr>
              <a:t>連携で質向上</a:t>
            </a:r>
          </a:p>
        </p:txBody>
      </p:sp>
      <p:sp>
        <p:nvSpPr>
          <p:cNvPr id="22" name="Rounded Rectangle 21"/>
          <p:cNvSpPr/>
          <p:nvPr/>
        </p:nvSpPr>
        <p:spPr>
          <a:xfrm>
            <a:off x="502920" y="4160520"/>
            <a:ext cx="11155680" cy="1874519"/>
          </a:xfrm>
          <a:prstGeom prst="roundRect">
            <a:avLst>
              <a:gd name="adj" fmla="val 4390"/>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68680" y="4251960"/>
            <a:ext cx="10424160" cy="1691640"/>
          </a:xfrm>
          <a:prstGeom prst="rect">
            <a:avLst/>
          </a:prstGeom>
          <a:noFill/>
        </p:spPr>
        <p:txBody>
          <a:bodyPr wrap="square" lIns="0" tIns="0" rIns="0" bIns="0" anchor="ctr">
            <a:spAutoFit/>
          </a:bodyPr>
          <a:lstStyle/>
          <a:p>
            <a:pPr algn="l">
              <a:lnSpc>
                <a:spcPct val="120000"/>
              </a:lnSpc>
            </a:pPr>
            <a:r>
              <a:rPr sz="1500" b="1" i="0">
                <a:solidFill>
                  <a:srgbClr val="17365D"/>
                </a:solidFill>
                <a:latin typeface="Meiryo"/>
                <a:ea typeface="Meiryo"/>
              </a:rPr>
              <a:t>“姿勢”から“モノサシ”へ</a:t>
            </a:r>
          </a:p>
          <a:p>
            <a:pPr algn="l">
              <a:lnSpc>
                <a:spcPct val="120000"/>
              </a:lnSpc>
            </a:pPr>
            <a:r>
              <a:rPr sz="1400" b="0" i="0">
                <a:solidFill>
                  <a:srgbClr val="1B2B3A"/>
                </a:solidFill>
                <a:latin typeface="Meiryo"/>
                <a:ea typeface="Meiryo"/>
              </a:rPr>
              <a:t>PART1で確認した“姿勢”とは役割が異なり、後半では“評価軸＝点検のモノサシ”として使います。</a:t>
            </a:r>
          </a:p>
          <a:p>
            <a:pPr algn="l">
              <a:lnSpc>
                <a:spcPct val="120000"/>
              </a:lnSpc>
            </a:pPr>
            <a:r>
              <a:rPr sz="1350" b="0" i="0">
                <a:solidFill>
                  <a:srgbClr val="1B2B3A"/>
                </a:solidFill>
                <a:latin typeface="Meiryo"/>
                <a:ea typeface="Meiryo"/>
              </a:rPr>
              <a:t>・PART3：自己点検の観点として　　・PART4：担当者会議・モニタリングの議題として</a:t>
            </a:r>
          </a:p>
          <a:p>
            <a:pPr algn="l">
              <a:lnSpc>
                <a:spcPct val="120000"/>
              </a:lnSpc>
            </a:pPr>
            <a:r>
              <a:rPr sz="1400" b="1" i="0">
                <a:solidFill>
                  <a:srgbClr val="2E9E8F"/>
                </a:solidFill>
                <a:latin typeface="Meiryo"/>
                <a:ea typeface="Meiryo"/>
              </a:rPr>
              <a:t>この5つが日常の支援を評価するモノサシになる――そう意識して後半に進みましょう。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TextBox 1"/>
          <p:cNvSpPr txBox="1"/>
          <p:nvPr/>
        </p:nvSpPr>
        <p:spPr>
          <a:xfrm>
            <a:off x="7955279" y="548640"/>
            <a:ext cx="3840480" cy="5486400"/>
          </a:xfrm>
          <a:prstGeom prst="rect">
            <a:avLst/>
          </a:prstGeom>
          <a:noFill/>
        </p:spPr>
        <p:txBody>
          <a:bodyPr wrap="square" lIns="0" tIns="0" rIns="0" bIns="0" anchor="ctr">
            <a:spAutoFit/>
          </a:bodyPr>
          <a:lstStyle/>
          <a:p>
            <a:pPr algn="r"/>
            <a:r>
              <a:rPr sz="23000" b="1" i="0">
                <a:solidFill>
                  <a:srgbClr val="1F4E79"/>
                </a:solidFill>
                <a:latin typeface="Meiryo"/>
                <a:ea typeface="Meiryo"/>
              </a:rPr>
              <a:t>02</a:t>
            </a:r>
          </a:p>
        </p:txBody>
      </p:sp>
      <p:sp>
        <p:nvSpPr>
          <p:cNvPr id="3" name="TextBox 2"/>
          <p:cNvSpPr txBox="1"/>
          <p:nvPr/>
        </p:nvSpPr>
        <p:spPr>
          <a:xfrm>
            <a:off x="822960" y="2148840"/>
            <a:ext cx="7315200" cy="640080"/>
          </a:xfrm>
          <a:prstGeom prst="rect">
            <a:avLst/>
          </a:prstGeom>
          <a:noFill/>
        </p:spPr>
        <p:txBody>
          <a:bodyPr wrap="square" lIns="0" tIns="0" rIns="0" bIns="0" anchor="t">
            <a:spAutoFit/>
          </a:bodyPr>
          <a:lstStyle/>
          <a:p>
            <a:pPr algn="l"/>
            <a:r>
              <a:rPr sz="2600" b="1" i="0">
                <a:solidFill>
                  <a:srgbClr val="9DC3E6"/>
                </a:solidFill>
                <a:latin typeface="Meiryo"/>
                <a:ea typeface="Meiryo"/>
              </a:rPr>
              <a:t>PART 2</a:t>
            </a:r>
          </a:p>
        </p:txBody>
      </p:sp>
      <p:sp>
        <p:nvSpPr>
          <p:cNvPr id="4" name="TextBox 3"/>
          <p:cNvSpPr txBox="1"/>
          <p:nvPr/>
        </p:nvSpPr>
        <p:spPr>
          <a:xfrm>
            <a:off x="822960" y="2743200"/>
            <a:ext cx="8229600" cy="1097280"/>
          </a:xfrm>
          <a:prstGeom prst="rect">
            <a:avLst/>
          </a:prstGeom>
          <a:noFill/>
        </p:spPr>
        <p:txBody>
          <a:bodyPr wrap="square" lIns="0" tIns="0" rIns="0" bIns="0" anchor="t">
            <a:spAutoFit/>
          </a:bodyPr>
          <a:lstStyle/>
          <a:p>
            <a:pPr algn="l"/>
            <a:r>
              <a:rPr sz="4400" b="1" i="0">
                <a:solidFill>
                  <a:srgbClr val="FFFFFF"/>
                </a:solidFill>
                <a:latin typeface="Meiryo"/>
                <a:ea typeface="Meiryo"/>
              </a:rPr>
              <a:t>重要論点の理解</a:t>
            </a:r>
          </a:p>
        </p:txBody>
      </p:sp>
      <p:sp>
        <p:nvSpPr>
          <p:cNvPr id="5" name="TextBox 4"/>
          <p:cNvSpPr txBox="1"/>
          <p:nvPr/>
        </p:nvSpPr>
        <p:spPr>
          <a:xfrm>
            <a:off x="868680" y="3977639"/>
            <a:ext cx="8229600" cy="640080"/>
          </a:xfrm>
          <a:prstGeom prst="rect">
            <a:avLst/>
          </a:prstGeom>
          <a:noFill/>
        </p:spPr>
        <p:txBody>
          <a:bodyPr wrap="square" lIns="0" tIns="0" rIns="0" bIns="0" anchor="t">
            <a:spAutoFit/>
          </a:bodyPr>
          <a:lstStyle/>
          <a:p>
            <a:pPr algn="l"/>
            <a:r>
              <a:rPr sz="1600" b="0" i="0">
                <a:solidFill>
                  <a:srgbClr val="9DC3E6"/>
                </a:solidFill>
                <a:latin typeface="Meiryo"/>
                <a:ea typeface="Meiryo"/>
              </a:rPr>
              <a:t>移行支援・家族支援・きょうだい支援・入所支援</a:t>
            </a:r>
          </a:p>
        </p:txBody>
      </p:sp>
      <p:sp>
        <p:nvSpPr>
          <p:cNvPr id="6" name="Oval 5"/>
          <p:cNvSpPr/>
          <p:nvPr/>
        </p:nvSpPr>
        <p:spPr>
          <a:xfrm>
            <a:off x="8686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11612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PART1</a:t>
            </a:r>
          </a:p>
        </p:txBody>
      </p:sp>
      <p:sp>
        <p:nvSpPr>
          <p:cNvPr id="8" name="Oval 7"/>
          <p:cNvSpPr/>
          <p:nvPr/>
        </p:nvSpPr>
        <p:spPr>
          <a:xfrm>
            <a:off x="3611880" y="5074920"/>
            <a:ext cx="219456" cy="219456"/>
          </a:xfrm>
          <a:prstGeom prst="ellipse">
            <a:avLst/>
          </a:prstGeom>
          <a:solidFill>
            <a:srgbClr val="2E9E8F"/>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3904488" y="5029200"/>
            <a:ext cx="2377440" cy="329184"/>
          </a:xfrm>
          <a:prstGeom prst="rect">
            <a:avLst/>
          </a:prstGeom>
          <a:noFill/>
        </p:spPr>
        <p:txBody>
          <a:bodyPr wrap="square" lIns="0" tIns="0" rIns="0" bIns="0" anchor="t">
            <a:spAutoFit/>
          </a:bodyPr>
          <a:lstStyle/>
          <a:p>
            <a:pPr algn="l"/>
            <a:r>
              <a:rPr sz="1150" b="1" i="0">
                <a:solidFill>
                  <a:srgbClr val="FFFFFF"/>
                </a:solidFill>
                <a:latin typeface="Meiryo"/>
                <a:ea typeface="Meiryo"/>
              </a:rPr>
              <a:t>PART2</a:t>
            </a:r>
          </a:p>
        </p:txBody>
      </p:sp>
      <p:sp>
        <p:nvSpPr>
          <p:cNvPr id="10" name="Oval 9"/>
          <p:cNvSpPr/>
          <p:nvPr/>
        </p:nvSpPr>
        <p:spPr>
          <a:xfrm>
            <a:off x="63550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6476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PART3</a:t>
            </a:r>
          </a:p>
        </p:txBody>
      </p:sp>
      <p:sp>
        <p:nvSpPr>
          <p:cNvPr id="12" name="Oval 11"/>
          <p:cNvSpPr/>
          <p:nvPr/>
        </p:nvSpPr>
        <p:spPr>
          <a:xfrm>
            <a:off x="90982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93908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PART4</a:t>
            </a:r>
          </a:p>
        </p:txBody>
      </p:sp>
      <p:sp>
        <p:nvSpPr>
          <p:cNvPr id="14" name="TextBox 13"/>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PART2 移行支援</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縦の移行・横の移行</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17</a:t>
            </a:r>
          </a:p>
        </p:txBody>
      </p:sp>
      <p:sp>
        <p:nvSpPr>
          <p:cNvPr id="6" name="Rounded Rectangle 5"/>
          <p:cNvSpPr/>
          <p:nvPr/>
        </p:nvSpPr>
        <p:spPr>
          <a:xfrm>
            <a:off x="502920" y="1280160"/>
            <a:ext cx="5394960" cy="3246120"/>
          </a:xfrm>
          <a:prstGeom prst="roundRect">
            <a:avLst>
              <a:gd name="adj" fmla="val 2535"/>
            </a:avLst>
          </a:prstGeom>
          <a:solidFill>
            <a:srgbClr val="DEEBF7"/>
          </a:solidFill>
          <a:ln w="1905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685800" y="1463040"/>
            <a:ext cx="5029200" cy="457200"/>
          </a:xfrm>
          <a:prstGeom prst="rect">
            <a:avLst/>
          </a:prstGeom>
          <a:noFill/>
        </p:spPr>
        <p:txBody>
          <a:bodyPr wrap="square" lIns="0" tIns="0" rIns="0" bIns="0" anchor="t">
            <a:spAutoFit/>
          </a:bodyPr>
          <a:lstStyle/>
          <a:p>
            <a:pPr algn="l"/>
            <a:r>
              <a:rPr sz="1900" b="1" i="0" dirty="0" err="1">
                <a:solidFill>
                  <a:srgbClr val="2E6DA4"/>
                </a:solidFill>
                <a:latin typeface="Meiryo"/>
                <a:ea typeface="Meiryo"/>
              </a:rPr>
              <a:t>縦の移行</a:t>
            </a:r>
            <a:endParaRPr sz="1900" b="1" i="0" dirty="0">
              <a:solidFill>
                <a:srgbClr val="2E6DA4"/>
              </a:solidFill>
              <a:latin typeface="Meiryo"/>
              <a:ea typeface="Meiryo"/>
            </a:endParaRPr>
          </a:p>
        </p:txBody>
      </p:sp>
      <p:sp>
        <p:nvSpPr>
          <p:cNvPr id="8" name="TextBox 7"/>
          <p:cNvSpPr txBox="1"/>
          <p:nvPr/>
        </p:nvSpPr>
        <p:spPr>
          <a:xfrm>
            <a:off x="685800" y="1965960"/>
            <a:ext cx="5029200" cy="365760"/>
          </a:xfrm>
          <a:prstGeom prst="rect">
            <a:avLst/>
          </a:prstGeom>
          <a:noFill/>
        </p:spPr>
        <p:txBody>
          <a:bodyPr wrap="square" lIns="0" tIns="0" rIns="0" bIns="0" anchor="t">
            <a:spAutoFit/>
          </a:bodyPr>
          <a:lstStyle/>
          <a:p>
            <a:pPr algn="l"/>
            <a:r>
              <a:rPr sz="1300" b="1" i="0">
                <a:solidFill>
                  <a:srgbClr val="5D6E7E"/>
                </a:solidFill>
                <a:latin typeface="Meiryo"/>
                <a:ea typeface="Meiryo"/>
              </a:rPr>
              <a:t>乳幼児期 → 青年期（時間の連続性）</a:t>
            </a:r>
          </a:p>
        </p:txBody>
      </p:sp>
      <p:sp>
        <p:nvSpPr>
          <p:cNvPr id="9" name="TextBox 8"/>
          <p:cNvSpPr txBox="1"/>
          <p:nvPr/>
        </p:nvSpPr>
        <p:spPr>
          <a:xfrm>
            <a:off x="868680" y="2423160"/>
            <a:ext cx="4846320" cy="201168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・連続性を意識し、長期的な視点を持つ</a:t>
            </a:r>
          </a:p>
          <a:p>
            <a:pPr algn="l">
              <a:lnSpc>
                <a:spcPct val="125000"/>
              </a:lnSpc>
            </a:pPr>
            <a:r>
              <a:rPr sz="1350" b="0" i="0">
                <a:solidFill>
                  <a:srgbClr val="1B2B3A"/>
                </a:solidFill>
                <a:latin typeface="Meiryo"/>
                <a:ea typeface="Meiryo"/>
              </a:rPr>
              <a:t>・学齢期・思春期はメンタルヘルスの課題が生じやすい</a:t>
            </a:r>
          </a:p>
          <a:p>
            <a:pPr algn="l">
              <a:lnSpc>
                <a:spcPct val="125000"/>
              </a:lnSpc>
            </a:pPr>
            <a:r>
              <a:rPr sz="1350" b="0" i="0">
                <a:solidFill>
                  <a:srgbClr val="1B2B3A"/>
                </a:solidFill>
                <a:latin typeface="Meiryo"/>
                <a:ea typeface="Meiryo"/>
              </a:rPr>
              <a:t>・抱え込まず、関係機関と連携した“切れ目のない支援”の体制を築く</a:t>
            </a:r>
          </a:p>
        </p:txBody>
      </p:sp>
      <p:sp>
        <p:nvSpPr>
          <p:cNvPr id="10" name="Rounded Rectangle 9"/>
          <p:cNvSpPr/>
          <p:nvPr/>
        </p:nvSpPr>
        <p:spPr>
          <a:xfrm>
            <a:off x="6263640" y="1280160"/>
            <a:ext cx="5394960" cy="3246120"/>
          </a:xfrm>
          <a:prstGeom prst="roundRect">
            <a:avLst>
              <a:gd name="adj" fmla="val 2535"/>
            </a:avLst>
          </a:prstGeom>
          <a:solidFill>
            <a:srgbClr val="DEEBF7"/>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446520" y="1463040"/>
            <a:ext cx="5029200" cy="457200"/>
          </a:xfrm>
          <a:prstGeom prst="rect">
            <a:avLst/>
          </a:prstGeom>
          <a:noFill/>
        </p:spPr>
        <p:txBody>
          <a:bodyPr wrap="square" lIns="0" tIns="0" rIns="0" bIns="0" anchor="t">
            <a:spAutoFit/>
          </a:bodyPr>
          <a:lstStyle/>
          <a:p>
            <a:pPr algn="l"/>
            <a:r>
              <a:rPr sz="1900" b="1" i="0">
                <a:solidFill>
                  <a:srgbClr val="2E9E8F"/>
                </a:solidFill>
                <a:latin typeface="Meiryo"/>
                <a:ea typeface="Meiryo"/>
              </a:rPr>
              <a:t>横の移行</a:t>
            </a:r>
          </a:p>
        </p:txBody>
      </p:sp>
      <p:sp>
        <p:nvSpPr>
          <p:cNvPr id="12" name="TextBox 11"/>
          <p:cNvSpPr txBox="1"/>
          <p:nvPr/>
        </p:nvSpPr>
        <p:spPr>
          <a:xfrm>
            <a:off x="6446520" y="1965960"/>
            <a:ext cx="5029200" cy="365760"/>
          </a:xfrm>
          <a:prstGeom prst="rect">
            <a:avLst/>
          </a:prstGeom>
          <a:noFill/>
        </p:spPr>
        <p:txBody>
          <a:bodyPr wrap="square" lIns="0" tIns="0" rIns="0" bIns="0" anchor="t">
            <a:spAutoFit/>
          </a:bodyPr>
          <a:lstStyle/>
          <a:p>
            <a:pPr algn="l"/>
            <a:r>
              <a:rPr sz="1300" b="1" i="0">
                <a:solidFill>
                  <a:srgbClr val="5D6E7E"/>
                </a:solidFill>
                <a:latin typeface="Meiryo"/>
                <a:ea typeface="Meiryo"/>
              </a:rPr>
              <a:t>園・学校・家庭・地域（今の生活圏）</a:t>
            </a:r>
          </a:p>
        </p:txBody>
      </p:sp>
      <p:sp>
        <p:nvSpPr>
          <p:cNvPr id="13" name="TextBox 12"/>
          <p:cNvSpPr txBox="1"/>
          <p:nvPr/>
        </p:nvSpPr>
        <p:spPr>
          <a:xfrm>
            <a:off x="6629400" y="2423160"/>
            <a:ext cx="4846320" cy="201168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・今の生活圏をつなぐ視点</a:t>
            </a:r>
          </a:p>
          <a:p>
            <a:pPr algn="l">
              <a:lnSpc>
                <a:spcPct val="125000"/>
              </a:lnSpc>
            </a:pPr>
            <a:r>
              <a:rPr sz="1350" b="0" i="0">
                <a:solidFill>
                  <a:srgbClr val="1B2B3A"/>
                </a:solidFill>
                <a:latin typeface="Meiryo"/>
                <a:ea typeface="Meiryo"/>
              </a:rPr>
              <a:t>・地域の関係機関としっかり連携体制を組む</a:t>
            </a:r>
          </a:p>
          <a:p>
            <a:pPr algn="l">
              <a:lnSpc>
                <a:spcPct val="125000"/>
              </a:lnSpc>
            </a:pPr>
            <a:r>
              <a:rPr sz="1350" b="0" i="0">
                <a:solidFill>
                  <a:srgbClr val="1B2B3A"/>
                </a:solidFill>
                <a:latin typeface="Meiryo"/>
                <a:ea typeface="Meiryo"/>
              </a:rPr>
              <a:t>・それが地域全体でこどもと家族を支える体制につながる</a:t>
            </a:r>
          </a:p>
        </p:txBody>
      </p:sp>
      <p:sp>
        <p:nvSpPr>
          <p:cNvPr id="14" name="Rounded Rectangle 13"/>
          <p:cNvSpPr/>
          <p:nvPr/>
        </p:nvSpPr>
        <p:spPr>
          <a:xfrm>
            <a:off x="502920" y="4709160"/>
            <a:ext cx="11155680" cy="1325880"/>
          </a:xfrm>
          <a:prstGeom prst="roundRect">
            <a:avLst>
              <a:gd name="adj" fmla="val 6206"/>
            </a:avLst>
          </a:prstGeom>
          <a:solidFill>
            <a:srgbClr val="F2F7FC"/>
          </a:solidFill>
          <a:ln w="12700">
            <a:solidFill>
              <a:srgbClr val="C77D2E"/>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822960" y="4800600"/>
            <a:ext cx="10515600" cy="1143000"/>
          </a:xfrm>
          <a:prstGeom prst="rect">
            <a:avLst/>
          </a:prstGeom>
          <a:noFill/>
        </p:spPr>
        <p:txBody>
          <a:bodyPr wrap="square" lIns="0" tIns="0" rIns="0" bIns="0" anchor="ctr">
            <a:spAutoFit/>
          </a:bodyPr>
          <a:lstStyle/>
          <a:p>
            <a:pPr algn="l">
              <a:lnSpc>
                <a:spcPct val="120000"/>
              </a:lnSpc>
            </a:pPr>
            <a:r>
              <a:rPr sz="1450" b="1" i="0">
                <a:solidFill>
                  <a:srgbClr val="C77D2E"/>
                </a:solidFill>
                <a:latin typeface="Meiryo"/>
                <a:ea typeface="Meiryo"/>
              </a:rPr>
              <a:t>移行支援は“移行させる”支援ではない</a:t>
            </a:r>
          </a:p>
          <a:p>
            <a:pPr algn="l">
              <a:lnSpc>
                <a:spcPct val="120000"/>
              </a:lnSpc>
            </a:pPr>
            <a:r>
              <a:rPr sz="1400" b="0" i="0">
                <a:solidFill>
                  <a:srgbClr val="1B2B3A"/>
                </a:solidFill>
                <a:latin typeface="Meiryo"/>
                <a:ea typeface="Meiryo"/>
              </a:rPr>
              <a:t>本人と家族が安心して選ぶための支援です。こどもと家族の想いをまんなかに、インクルージョンの視点を忘れずに進めましょう。</a:t>
            </a:r>
          </a:p>
        </p:txBody>
      </p:sp>
      <p:sp>
        <p:nvSpPr>
          <p:cNvPr id="17" name="TextBox 6">
            <a:extLst>
              <a:ext uri="{FF2B5EF4-FFF2-40B4-BE49-F238E27FC236}">
                <a16:creationId xmlns:a16="http://schemas.microsoft.com/office/drawing/2014/main" id="{C64E2A2C-C9EE-2EB4-029B-5BABCE06A7F3}"/>
              </a:ext>
            </a:extLst>
          </p:cNvPr>
          <p:cNvSpPr txBox="1"/>
          <p:nvPr/>
        </p:nvSpPr>
        <p:spPr>
          <a:xfrm>
            <a:off x="868680" y="3958239"/>
            <a:ext cx="5029200" cy="430887"/>
          </a:xfrm>
          <a:prstGeom prst="rect">
            <a:avLst/>
          </a:prstGeom>
          <a:noFill/>
        </p:spPr>
        <p:txBody>
          <a:bodyPr wrap="square" lIns="0" tIns="0" rIns="0" bIns="0" anchor="t">
            <a:spAutoFit/>
          </a:bodyPr>
          <a:lstStyle/>
          <a:p>
            <a:pPr algn="l"/>
            <a:r>
              <a:rPr lang="ja-JP" altLang="en-US" sz="2800" b="1" dirty="0">
                <a:solidFill>
                  <a:schemeClr val="accent2"/>
                </a:solidFill>
                <a:latin typeface="Meiryo"/>
                <a:ea typeface="Meiryo"/>
              </a:rPr>
              <a:t>ライフステージ</a:t>
            </a:r>
            <a:endParaRPr sz="2800" b="1" i="0" dirty="0">
              <a:solidFill>
                <a:schemeClr val="accent2"/>
              </a:solidFill>
              <a:latin typeface="Meiryo"/>
              <a:ea typeface="Meiryo"/>
            </a:endParaRPr>
          </a:p>
        </p:txBody>
      </p:sp>
      <p:sp>
        <p:nvSpPr>
          <p:cNvPr id="19" name="TextBox 6">
            <a:extLst>
              <a:ext uri="{FF2B5EF4-FFF2-40B4-BE49-F238E27FC236}">
                <a16:creationId xmlns:a16="http://schemas.microsoft.com/office/drawing/2014/main" id="{2B9D23EC-C39E-970B-946B-D531750771D0}"/>
              </a:ext>
            </a:extLst>
          </p:cNvPr>
          <p:cNvSpPr txBox="1"/>
          <p:nvPr/>
        </p:nvSpPr>
        <p:spPr>
          <a:xfrm>
            <a:off x="6629400" y="3935536"/>
            <a:ext cx="5029200" cy="430887"/>
          </a:xfrm>
          <a:prstGeom prst="rect">
            <a:avLst/>
          </a:prstGeom>
          <a:noFill/>
        </p:spPr>
        <p:txBody>
          <a:bodyPr wrap="square" lIns="0" tIns="0" rIns="0" bIns="0" anchor="t">
            <a:spAutoFit/>
          </a:bodyPr>
          <a:lstStyle/>
          <a:p>
            <a:pPr algn="l"/>
            <a:r>
              <a:rPr lang="ja-JP" altLang="en-US" sz="2800" b="1" i="0" dirty="0">
                <a:solidFill>
                  <a:schemeClr val="accent3"/>
                </a:solidFill>
                <a:latin typeface="Meiryo"/>
                <a:ea typeface="Meiryo"/>
              </a:rPr>
              <a:t>インクルージョン</a:t>
            </a:r>
            <a:endParaRPr sz="2800" b="1" i="0" dirty="0">
              <a:solidFill>
                <a:schemeClr val="accent3"/>
              </a:solidFill>
              <a:latin typeface="Meiryo"/>
              <a:ea typeface="Meiry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PART2 移行支援</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移行支援の 5つの局面</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18</a:t>
            </a:r>
          </a:p>
        </p:txBody>
      </p:sp>
      <p:sp>
        <p:nvSpPr>
          <p:cNvPr id="6" name="TextBox 5"/>
          <p:cNvSpPr txBox="1"/>
          <p:nvPr/>
        </p:nvSpPr>
        <p:spPr>
          <a:xfrm>
            <a:off x="502920" y="1188720"/>
            <a:ext cx="11155680" cy="411480"/>
          </a:xfrm>
          <a:prstGeom prst="rect">
            <a:avLst/>
          </a:prstGeom>
          <a:noFill/>
        </p:spPr>
        <p:txBody>
          <a:bodyPr wrap="square" lIns="0" tIns="0" rIns="0" bIns="0" anchor="t">
            <a:spAutoFit/>
          </a:bodyPr>
          <a:lstStyle/>
          <a:p>
            <a:pPr algn="l"/>
            <a:r>
              <a:rPr sz="1350" b="0" i="0">
                <a:solidFill>
                  <a:srgbClr val="5D6E7E"/>
                </a:solidFill>
                <a:latin typeface="Meiryo"/>
                <a:ea typeface="Meiryo"/>
              </a:rPr>
              <a:t>移行支援の成否は、早い段階の対話で決まります。“誰と、何を”するかを整理します。</a:t>
            </a:r>
          </a:p>
        </p:txBody>
      </p:sp>
      <p:sp>
        <p:nvSpPr>
          <p:cNvPr id="7" name="Rounded Rectangle 6"/>
          <p:cNvSpPr/>
          <p:nvPr/>
        </p:nvSpPr>
        <p:spPr>
          <a:xfrm>
            <a:off x="502920" y="1783080"/>
            <a:ext cx="2084831" cy="502920"/>
          </a:xfrm>
          <a:prstGeom prst="roundRect">
            <a:avLst>
              <a:gd name="adj" fmla="val 909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02920" y="1783080"/>
            <a:ext cx="2084831" cy="502920"/>
          </a:xfrm>
          <a:prstGeom prst="rect">
            <a:avLst/>
          </a:prstGeom>
          <a:noFill/>
        </p:spPr>
        <p:txBody>
          <a:bodyPr wrap="square" lIns="0" tIns="0" rIns="0" bIns="0" anchor="ctr">
            <a:spAutoFit/>
          </a:bodyPr>
          <a:lstStyle/>
          <a:p>
            <a:pPr algn="ctr"/>
            <a:r>
              <a:rPr sz="1500" b="1" i="0">
                <a:solidFill>
                  <a:srgbClr val="FFFFFF"/>
                </a:solidFill>
                <a:latin typeface="Meiryo"/>
                <a:ea typeface="Meiryo"/>
              </a:rPr>
              <a:t>半年前</a:t>
            </a:r>
          </a:p>
        </p:txBody>
      </p:sp>
      <p:sp>
        <p:nvSpPr>
          <p:cNvPr id="9" name="Rounded Rectangle 8"/>
          <p:cNvSpPr/>
          <p:nvPr/>
        </p:nvSpPr>
        <p:spPr>
          <a:xfrm>
            <a:off x="502920" y="2331720"/>
            <a:ext cx="2084831" cy="1143000"/>
          </a:xfrm>
          <a:prstGeom prst="roundRect">
            <a:avLst>
              <a:gd name="adj" fmla="val 71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548640" y="2331720"/>
            <a:ext cx="1993391" cy="1143000"/>
          </a:xfrm>
          <a:prstGeom prst="rect">
            <a:avLst/>
          </a:prstGeom>
          <a:noFill/>
        </p:spPr>
        <p:txBody>
          <a:bodyPr wrap="square" lIns="0" tIns="0" rIns="0" bIns="0" anchor="ctr">
            <a:spAutoFit/>
          </a:bodyPr>
          <a:lstStyle/>
          <a:p>
            <a:pPr algn="ctr">
              <a:lnSpc>
                <a:spcPct val="110000"/>
              </a:lnSpc>
            </a:pPr>
            <a:r>
              <a:rPr sz="1250" b="0" i="0">
                <a:solidFill>
                  <a:srgbClr val="1B2B3A"/>
                </a:solidFill>
                <a:latin typeface="Meiryo"/>
                <a:ea typeface="Meiryo"/>
              </a:rPr>
              <a:t>情報整理と</a:t>
            </a:r>
          </a:p>
          <a:p>
            <a:pPr algn="ctr">
              <a:lnSpc>
                <a:spcPct val="110000"/>
              </a:lnSpc>
            </a:pPr>
            <a:r>
              <a:rPr sz="1250" b="0" i="0">
                <a:solidFill>
                  <a:srgbClr val="1B2B3A"/>
                </a:solidFill>
                <a:latin typeface="Meiryo"/>
                <a:ea typeface="Meiryo"/>
              </a:rPr>
              <a:t>アセスメント</a:t>
            </a:r>
          </a:p>
        </p:txBody>
      </p:sp>
      <p:sp>
        <p:nvSpPr>
          <p:cNvPr id="11" name="TextBox 10"/>
          <p:cNvSpPr txBox="1"/>
          <p:nvPr/>
        </p:nvSpPr>
        <p:spPr>
          <a:xfrm>
            <a:off x="2560320" y="1783080"/>
            <a:ext cx="164592" cy="50292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12" name="Rounded Rectangle 11"/>
          <p:cNvSpPr/>
          <p:nvPr/>
        </p:nvSpPr>
        <p:spPr>
          <a:xfrm>
            <a:off x="2734056" y="1783080"/>
            <a:ext cx="2084831" cy="502920"/>
          </a:xfrm>
          <a:prstGeom prst="roundRect">
            <a:avLst>
              <a:gd name="adj" fmla="val 9090"/>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2734056" y="1783080"/>
            <a:ext cx="2084831" cy="502920"/>
          </a:xfrm>
          <a:prstGeom prst="rect">
            <a:avLst/>
          </a:prstGeom>
          <a:noFill/>
        </p:spPr>
        <p:txBody>
          <a:bodyPr wrap="square" lIns="0" tIns="0" rIns="0" bIns="0" anchor="ctr">
            <a:spAutoFit/>
          </a:bodyPr>
          <a:lstStyle/>
          <a:p>
            <a:pPr algn="ctr"/>
            <a:r>
              <a:rPr sz="1500" b="1" i="0">
                <a:solidFill>
                  <a:srgbClr val="FFFFFF"/>
                </a:solidFill>
                <a:latin typeface="Meiryo"/>
                <a:ea typeface="Meiryo"/>
              </a:rPr>
              <a:t>3か月前</a:t>
            </a:r>
          </a:p>
        </p:txBody>
      </p:sp>
      <p:sp>
        <p:nvSpPr>
          <p:cNvPr id="14" name="Rounded Rectangle 13"/>
          <p:cNvSpPr/>
          <p:nvPr/>
        </p:nvSpPr>
        <p:spPr>
          <a:xfrm>
            <a:off x="2734056" y="2331720"/>
            <a:ext cx="2084831" cy="1143000"/>
          </a:xfrm>
          <a:prstGeom prst="roundRect">
            <a:avLst>
              <a:gd name="adj" fmla="val 71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2779776" y="2331720"/>
            <a:ext cx="1993391" cy="1143000"/>
          </a:xfrm>
          <a:prstGeom prst="rect">
            <a:avLst/>
          </a:prstGeom>
          <a:noFill/>
        </p:spPr>
        <p:txBody>
          <a:bodyPr wrap="square" lIns="0" tIns="0" rIns="0" bIns="0" anchor="ctr">
            <a:spAutoFit/>
          </a:bodyPr>
          <a:lstStyle/>
          <a:p>
            <a:pPr algn="ctr">
              <a:lnSpc>
                <a:spcPct val="110000"/>
              </a:lnSpc>
            </a:pPr>
            <a:r>
              <a:rPr sz="1250" b="0" i="0">
                <a:solidFill>
                  <a:srgbClr val="1B2B3A"/>
                </a:solidFill>
                <a:latin typeface="Meiryo"/>
                <a:ea typeface="Meiryo"/>
              </a:rPr>
              <a:t>見学と</a:t>
            </a:r>
          </a:p>
          <a:p>
            <a:pPr algn="ctr">
              <a:lnSpc>
                <a:spcPct val="110000"/>
              </a:lnSpc>
            </a:pPr>
            <a:r>
              <a:rPr sz="1250" b="0" i="0">
                <a:solidFill>
                  <a:srgbClr val="1B2B3A"/>
                </a:solidFill>
                <a:latin typeface="Meiryo"/>
                <a:ea typeface="Meiryo"/>
              </a:rPr>
              <a:t>資料共有</a:t>
            </a:r>
          </a:p>
        </p:txBody>
      </p:sp>
      <p:sp>
        <p:nvSpPr>
          <p:cNvPr id="16" name="TextBox 15"/>
          <p:cNvSpPr txBox="1"/>
          <p:nvPr/>
        </p:nvSpPr>
        <p:spPr>
          <a:xfrm>
            <a:off x="4791455" y="1783080"/>
            <a:ext cx="164592" cy="50292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17" name="Rounded Rectangle 16"/>
          <p:cNvSpPr/>
          <p:nvPr/>
        </p:nvSpPr>
        <p:spPr>
          <a:xfrm>
            <a:off x="4965192" y="1783080"/>
            <a:ext cx="2084831" cy="502920"/>
          </a:xfrm>
          <a:prstGeom prst="roundRect">
            <a:avLst>
              <a:gd name="adj" fmla="val 9090"/>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TextBox 17"/>
          <p:cNvSpPr txBox="1"/>
          <p:nvPr/>
        </p:nvSpPr>
        <p:spPr>
          <a:xfrm>
            <a:off x="4965192" y="1783080"/>
            <a:ext cx="2084831" cy="502920"/>
          </a:xfrm>
          <a:prstGeom prst="rect">
            <a:avLst/>
          </a:prstGeom>
          <a:noFill/>
        </p:spPr>
        <p:txBody>
          <a:bodyPr wrap="square" lIns="0" tIns="0" rIns="0" bIns="0" anchor="ctr">
            <a:spAutoFit/>
          </a:bodyPr>
          <a:lstStyle/>
          <a:p>
            <a:pPr algn="ctr"/>
            <a:r>
              <a:rPr sz="1500" b="1" i="0">
                <a:solidFill>
                  <a:srgbClr val="FFFFFF"/>
                </a:solidFill>
                <a:latin typeface="Meiryo"/>
                <a:ea typeface="Meiryo"/>
              </a:rPr>
              <a:t>1か月前</a:t>
            </a:r>
          </a:p>
        </p:txBody>
      </p:sp>
      <p:sp>
        <p:nvSpPr>
          <p:cNvPr id="19" name="Rounded Rectangle 18"/>
          <p:cNvSpPr/>
          <p:nvPr/>
        </p:nvSpPr>
        <p:spPr>
          <a:xfrm>
            <a:off x="4965192" y="2331720"/>
            <a:ext cx="2084831" cy="1143000"/>
          </a:xfrm>
          <a:prstGeom prst="roundRect">
            <a:avLst>
              <a:gd name="adj" fmla="val 71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5010912" y="2331720"/>
            <a:ext cx="1993391" cy="1143000"/>
          </a:xfrm>
          <a:prstGeom prst="rect">
            <a:avLst/>
          </a:prstGeom>
          <a:noFill/>
        </p:spPr>
        <p:txBody>
          <a:bodyPr wrap="square" lIns="0" tIns="0" rIns="0" bIns="0" anchor="ctr">
            <a:spAutoFit/>
          </a:bodyPr>
          <a:lstStyle/>
          <a:p>
            <a:pPr algn="ctr">
              <a:lnSpc>
                <a:spcPct val="110000"/>
              </a:lnSpc>
            </a:pPr>
            <a:r>
              <a:rPr sz="1250" b="0" i="0">
                <a:solidFill>
                  <a:srgbClr val="1B2B3A"/>
                </a:solidFill>
                <a:latin typeface="Meiryo"/>
                <a:ea typeface="Meiryo"/>
              </a:rPr>
              <a:t>役割分担と</a:t>
            </a:r>
          </a:p>
          <a:p>
            <a:pPr algn="ctr">
              <a:lnSpc>
                <a:spcPct val="110000"/>
              </a:lnSpc>
            </a:pPr>
            <a:r>
              <a:rPr sz="1250" b="0" i="0">
                <a:solidFill>
                  <a:srgbClr val="1B2B3A"/>
                </a:solidFill>
                <a:latin typeface="Meiryo"/>
                <a:ea typeface="Meiryo"/>
              </a:rPr>
              <a:t>連絡ルート確定</a:t>
            </a:r>
          </a:p>
        </p:txBody>
      </p:sp>
      <p:sp>
        <p:nvSpPr>
          <p:cNvPr id="21" name="TextBox 20"/>
          <p:cNvSpPr txBox="1"/>
          <p:nvPr/>
        </p:nvSpPr>
        <p:spPr>
          <a:xfrm>
            <a:off x="7022591" y="1783080"/>
            <a:ext cx="164592" cy="50292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22" name="Rounded Rectangle 21"/>
          <p:cNvSpPr/>
          <p:nvPr/>
        </p:nvSpPr>
        <p:spPr>
          <a:xfrm>
            <a:off x="7196328" y="1783080"/>
            <a:ext cx="2084831" cy="502920"/>
          </a:xfrm>
          <a:prstGeom prst="roundRect">
            <a:avLst>
              <a:gd name="adj" fmla="val 9090"/>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7196328" y="1783080"/>
            <a:ext cx="2084831" cy="502920"/>
          </a:xfrm>
          <a:prstGeom prst="rect">
            <a:avLst/>
          </a:prstGeom>
          <a:noFill/>
        </p:spPr>
        <p:txBody>
          <a:bodyPr wrap="square" lIns="0" tIns="0" rIns="0" bIns="0" anchor="ctr">
            <a:spAutoFit/>
          </a:bodyPr>
          <a:lstStyle/>
          <a:p>
            <a:pPr algn="ctr"/>
            <a:r>
              <a:rPr sz="1500" b="1" i="0">
                <a:solidFill>
                  <a:srgbClr val="FFFFFF"/>
                </a:solidFill>
                <a:latin typeface="Meiryo"/>
                <a:ea typeface="Meiryo"/>
              </a:rPr>
              <a:t>移行直後</a:t>
            </a:r>
          </a:p>
        </p:txBody>
      </p:sp>
      <p:sp>
        <p:nvSpPr>
          <p:cNvPr id="24" name="Rounded Rectangle 23"/>
          <p:cNvSpPr/>
          <p:nvPr/>
        </p:nvSpPr>
        <p:spPr>
          <a:xfrm>
            <a:off x="7196328" y="2331720"/>
            <a:ext cx="2084831" cy="1143000"/>
          </a:xfrm>
          <a:prstGeom prst="roundRect">
            <a:avLst>
              <a:gd name="adj" fmla="val 71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7242048" y="2331720"/>
            <a:ext cx="1993391" cy="1143000"/>
          </a:xfrm>
          <a:prstGeom prst="rect">
            <a:avLst/>
          </a:prstGeom>
          <a:noFill/>
        </p:spPr>
        <p:txBody>
          <a:bodyPr wrap="square" lIns="0" tIns="0" rIns="0" bIns="0" anchor="ctr">
            <a:spAutoFit/>
          </a:bodyPr>
          <a:lstStyle/>
          <a:p>
            <a:pPr algn="ctr">
              <a:lnSpc>
                <a:spcPct val="110000"/>
              </a:lnSpc>
            </a:pPr>
            <a:r>
              <a:rPr sz="1250" b="0" i="0">
                <a:solidFill>
                  <a:srgbClr val="1B2B3A"/>
                </a:solidFill>
                <a:latin typeface="Meiryo"/>
                <a:ea typeface="Meiryo"/>
              </a:rPr>
              <a:t>短期モニタリング</a:t>
            </a:r>
          </a:p>
          <a:p>
            <a:pPr algn="ctr">
              <a:lnSpc>
                <a:spcPct val="110000"/>
              </a:lnSpc>
            </a:pPr>
            <a:r>
              <a:rPr sz="1250" b="0" i="0">
                <a:solidFill>
                  <a:srgbClr val="1B2B3A"/>
                </a:solidFill>
                <a:latin typeface="Meiryo"/>
                <a:ea typeface="Meiryo"/>
              </a:rPr>
              <a:t>環境調整</a:t>
            </a:r>
          </a:p>
        </p:txBody>
      </p:sp>
      <p:sp>
        <p:nvSpPr>
          <p:cNvPr id="26" name="TextBox 25"/>
          <p:cNvSpPr txBox="1"/>
          <p:nvPr/>
        </p:nvSpPr>
        <p:spPr>
          <a:xfrm>
            <a:off x="9253728" y="1783080"/>
            <a:ext cx="164592" cy="502920"/>
          </a:xfrm>
          <a:prstGeom prst="rect">
            <a:avLst/>
          </a:prstGeom>
          <a:noFill/>
        </p:spPr>
        <p:txBody>
          <a:bodyPr wrap="square" lIns="0" tIns="0" rIns="0" bIns="0" anchor="ctr">
            <a:spAutoFit/>
          </a:bodyPr>
          <a:lstStyle/>
          <a:p>
            <a:pPr algn="ctr"/>
            <a:r>
              <a:rPr sz="1100" b="0" i="0">
                <a:solidFill>
                  <a:srgbClr val="9DC3E6"/>
                </a:solidFill>
                <a:latin typeface="Meiryo"/>
                <a:ea typeface="Meiryo"/>
              </a:rPr>
              <a:t>▶</a:t>
            </a:r>
          </a:p>
        </p:txBody>
      </p:sp>
      <p:sp>
        <p:nvSpPr>
          <p:cNvPr id="27" name="Rounded Rectangle 26"/>
          <p:cNvSpPr/>
          <p:nvPr/>
        </p:nvSpPr>
        <p:spPr>
          <a:xfrm>
            <a:off x="9427464" y="1783080"/>
            <a:ext cx="2084831" cy="502920"/>
          </a:xfrm>
          <a:prstGeom prst="roundRect">
            <a:avLst>
              <a:gd name="adj" fmla="val 9090"/>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9427464" y="1783080"/>
            <a:ext cx="2084831" cy="502920"/>
          </a:xfrm>
          <a:prstGeom prst="rect">
            <a:avLst/>
          </a:prstGeom>
          <a:noFill/>
        </p:spPr>
        <p:txBody>
          <a:bodyPr wrap="square" lIns="0" tIns="0" rIns="0" bIns="0" anchor="ctr">
            <a:spAutoFit/>
          </a:bodyPr>
          <a:lstStyle/>
          <a:p>
            <a:pPr algn="ctr"/>
            <a:r>
              <a:rPr sz="1500" b="1" i="0">
                <a:solidFill>
                  <a:srgbClr val="FFFFFF"/>
                </a:solidFill>
                <a:latin typeface="Meiryo"/>
                <a:ea typeface="Meiryo"/>
              </a:rPr>
              <a:t>移行後</a:t>
            </a:r>
          </a:p>
        </p:txBody>
      </p:sp>
      <p:sp>
        <p:nvSpPr>
          <p:cNvPr id="29" name="Rounded Rectangle 28"/>
          <p:cNvSpPr/>
          <p:nvPr/>
        </p:nvSpPr>
        <p:spPr>
          <a:xfrm>
            <a:off x="9427464" y="2331720"/>
            <a:ext cx="2084831" cy="1143000"/>
          </a:xfrm>
          <a:prstGeom prst="roundRect">
            <a:avLst>
              <a:gd name="adj" fmla="val 71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0" name="TextBox 29"/>
          <p:cNvSpPr txBox="1"/>
          <p:nvPr/>
        </p:nvSpPr>
        <p:spPr>
          <a:xfrm>
            <a:off x="9473184" y="2331720"/>
            <a:ext cx="1993391" cy="1143000"/>
          </a:xfrm>
          <a:prstGeom prst="rect">
            <a:avLst/>
          </a:prstGeom>
          <a:noFill/>
        </p:spPr>
        <p:txBody>
          <a:bodyPr wrap="square" lIns="0" tIns="0" rIns="0" bIns="0" anchor="ctr">
            <a:spAutoFit/>
          </a:bodyPr>
          <a:lstStyle/>
          <a:p>
            <a:pPr algn="ctr">
              <a:lnSpc>
                <a:spcPct val="110000"/>
              </a:lnSpc>
            </a:pPr>
            <a:r>
              <a:rPr sz="1250" b="0" i="0">
                <a:solidFill>
                  <a:srgbClr val="1B2B3A"/>
                </a:solidFill>
                <a:latin typeface="Meiryo"/>
                <a:ea typeface="Meiryo"/>
              </a:rPr>
              <a:t>再調整と</a:t>
            </a:r>
          </a:p>
          <a:p>
            <a:pPr algn="ctr">
              <a:lnSpc>
                <a:spcPct val="110000"/>
              </a:lnSpc>
            </a:pPr>
            <a:r>
              <a:rPr sz="1250" b="0" i="0">
                <a:solidFill>
                  <a:srgbClr val="1B2B3A"/>
                </a:solidFill>
                <a:latin typeface="Meiryo"/>
                <a:ea typeface="Meiryo"/>
              </a:rPr>
              <a:t>継続的な見守り</a:t>
            </a:r>
          </a:p>
        </p:txBody>
      </p:sp>
      <p:sp>
        <p:nvSpPr>
          <p:cNvPr id="31" name="Rounded Rectangle 30"/>
          <p:cNvSpPr/>
          <p:nvPr/>
        </p:nvSpPr>
        <p:spPr>
          <a:xfrm>
            <a:off x="502920" y="3749039"/>
            <a:ext cx="11155680" cy="2286000"/>
          </a:xfrm>
          <a:prstGeom prst="roundRect">
            <a:avLst>
              <a:gd name="adj" fmla="val 3599"/>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2" name="TextBox 31"/>
          <p:cNvSpPr txBox="1"/>
          <p:nvPr/>
        </p:nvSpPr>
        <p:spPr>
          <a:xfrm>
            <a:off x="822960" y="3886200"/>
            <a:ext cx="10515600" cy="457200"/>
          </a:xfrm>
          <a:prstGeom prst="rect">
            <a:avLst/>
          </a:prstGeom>
          <a:noFill/>
        </p:spPr>
        <p:txBody>
          <a:bodyPr wrap="square" lIns="0" tIns="0" rIns="0" bIns="0" anchor="t">
            <a:spAutoFit/>
          </a:bodyPr>
          <a:lstStyle/>
          <a:p>
            <a:pPr algn="l"/>
            <a:r>
              <a:rPr sz="1500" b="1" i="0">
                <a:solidFill>
                  <a:srgbClr val="17365D"/>
                </a:solidFill>
                <a:latin typeface="Meiryo"/>
                <a:ea typeface="Meiryo"/>
              </a:rPr>
              <a:t>持ち帰ってほしい：“苦手さ”ではなく“配慮があればできること”を伝える</a:t>
            </a:r>
          </a:p>
        </p:txBody>
      </p:sp>
      <p:sp>
        <p:nvSpPr>
          <p:cNvPr id="33" name="Rounded Rectangle 32"/>
          <p:cNvSpPr/>
          <p:nvPr/>
        </p:nvSpPr>
        <p:spPr>
          <a:xfrm>
            <a:off x="822960" y="4434840"/>
            <a:ext cx="4937760" cy="868680"/>
          </a:xfrm>
          <a:prstGeom prst="roundRect">
            <a:avLst>
              <a:gd name="adj" fmla="val 9473"/>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4" name="TextBox 33"/>
          <p:cNvSpPr txBox="1"/>
          <p:nvPr/>
        </p:nvSpPr>
        <p:spPr>
          <a:xfrm>
            <a:off x="960120" y="4434840"/>
            <a:ext cx="4663440" cy="868680"/>
          </a:xfrm>
          <a:prstGeom prst="rect">
            <a:avLst/>
          </a:prstGeom>
          <a:noFill/>
        </p:spPr>
        <p:txBody>
          <a:bodyPr wrap="square" lIns="0" tIns="0" rIns="0" bIns="0" anchor="ctr">
            <a:spAutoFit/>
          </a:bodyPr>
          <a:lstStyle/>
          <a:p>
            <a:pPr algn="l"/>
            <a:r>
              <a:rPr sz="1400" b="1" i="0">
                <a:solidFill>
                  <a:srgbClr val="C0504D"/>
                </a:solidFill>
                <a:latin typeface="Meiryo"/>
                <a:ea typeface="Meiryo"/>
              </a:rPr>
              <a:t>× </a:t>
            </a:r>
            <a:r>
              <a:rPr sz="1400" b="0" i="0">
                <a:solidFill>
                  <a:srgbClr val="1B2B3A"/>
                </a:solidFill>
                <a:latin typeface="Meiryo"/>
                <a:ea typeface="Meiryo"/>
              </a:rPr>
              <a:t>「大きな音が苦手」で終える</a:t>
            </a:r>
          </a:p>
        </p:txBody>
      </p:sp>
      <p:sp>
        <p:nvSpPr>
          <p:cNvPr id="35" name="Right Arrow 34"/>
          <p:cNvSpPr/>
          <p:nvPr/>
        </p:nvSpPr>
        <p:spPr>
          <a:xfrm>
            <a:off x="5897880" y="4681728"/>
            <a:ext cx="502920" cy="365760"/>
          </a:xfrm>
          <a:prstGeom prst="rightArrow">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6" name="Rounded Rectangle 35"/>
          <p:cNvSpPr/>
          <p:nvPr/>
        </p:nvSpPr>
        <p:spPr>
          <a:xfrm>
            <a:off x="6492240" y="4434840"/>
            <a:ext cx="5120640" cy="868680"/>
          </a:xfrm>
          <a:prstGeom prst="roundRect">
            <a:avLst>
              <a:gd name="adj" fmla="val 9473"/>
            </a:avLst>
          </a:prstGeom>
          <a:solidFill>
            <a:srgbClr val="FFFFFF"/>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7" name="TextBox 36"/>
          <p:cNvSpPr txBox="1"/>
          <p:nvPr/>
        </p:nvSpPr>
        <p:spPr>
          <a:xfrm>
            <a:off x="6629400" y="4434840"/>
            <a:ext cx="4892040" cy="868680"/>
          </a:xfrm>
          <a:prstGeom prst="rect">
            <a:avLst/>
          </a:prstGeom>
          <a:noFill/>
        </p:spPr>
        <p:txBody>
          <a:bodyPr wrap="square" lIns="0" tIns="0" rIns="0" bIns="0" anchor="ctr">
            <a:spAutoFit/>
          </a:bodyPr>
          <a:lstStyle/>
          <a:p>
            <a:pPr algn="l"/>
            <a:r>
              <a:rPr sz="1400" b="1" i="0">
                <a:solidFill>
                  <a:srgbClr val="2E9E8F"/>
                </a:solidFill>
                <a:latin typeface="Meiryo"/>
                <a:ea typeface="Meiryo"/>
              </a:rPr>
              <a:t>○ </a:t>
            </a:r>
            <a:r>
              <a:rPr sz="1400" b="1" i="0">
                <a:solidFill>
                  <a:srgbClr val="1B2B3A"/>
                </a:solidFill>
                <a:latin typeface="Meiryo"/>
                <a:ea typeface="Meiryo"/>
              </a:rPr>
              <a:t>「静かな席で耳栓が使えると集中できる」</a:t>
            </a:r>
          </a:p>
        </p:txBody>
      </p:sp>
      <p:sp>
        <p:nvSpPr>
          <p:cNvPr id="38" name="TextBox 37"/>
          <p:cNvSpPr txBox="1"/>
          <p:nvPr/>
        </p:nvSpPr>
        <p:spPr>
          <a:xfrm>
            <a:off x="822960" y="5440680"/>
            <a:ext cx="10515600" cy="457200"/>
          </a:xfrm>
          <a:prstGeom prst="rect">
            <a:avLst/>
          </a:prstGeom>
          <a:noFill/>
        </p:spPr>
        <p:txBody>
          <a:bodyPr wrap="square" lIns="0" tIns="0" rIns="0" bIns="0" anchor="t">
            <a:spAutoFit/>
          </a:bodyPr>
          <a:lstStyle/>
          <a:p>
            <a:pPr algn="l"/>
            <a:r>
              <a:rPr sz="1300" b="0" i="1">
                <a:solidFill>
                  <a:srgbClr val="5D6E7E"/>
                </a:solidFill>
                <a:latin typeface="Meiryo"/>
                <a:ea typeface="Meiryo"/>
              </a:rPr>
              <a:t>情報は“渡す”のではなく“一緒に整理する”姿勢が、送り先との信頼関係を育てます。</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PART2 家族支援</a:t>
            </a:r>
          </a:p>
        </p:txBody>
      </p:sp>
      <p:sp>
        <p:nvSpPr>
          <p:cNvPr id="3" name="TextBox 2"/>
          <p:cNvSpPr txBox="1"/>
          <p:nvPr/>
        </p:nvSpPr>
        <p:spPr>
          <a:xfrm>
            <a:off x="502920" y="564919"/>
            <a:ext cx="7863840" cy="415498"/>
          </a:xfrm>
          <a:prstGeom prst="rect">
            <a:avLst/>
          </a:prstGeom>
          <a:noFill/>
        </p:spPr>
        <p:txBody>
          <a:bodyPr wrap="square" lIns="0" tIns="0" rIns="0" bIns="0" anchor="ctr">
            <a:spAutoFit/>
          </a:bodyPr>
          <a:lstStyle/>
          <a:p>
            <a:pPr algn="l"/>
            <a:r>
              <a:rPr sz="2700" b="1" i="0" dirty="0" err="1">
                <a:solidFill>
                  <a:srgbClr val="17365D"/>
                </a:solidFill>
                <a:latin typeface="Meiryo"/>
                <a:ea typeface="Meiryo"/>
              </a:rPr>
              <a:t>家族支援</a:t>
            </a:r>
            <a:endParaRPr sz="2700" b="1" i="0" dirty="0">
              <a:solidFill>
                <a:srgbClr val="17365D"/>
              </a:solidFill>
              <a:latin typeface="Meiryo"/>
              <a:ea typeface="Meiryo"/>
            </a:endParaRP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19</a:t>
            </a:r>
          </a:p>
        </p:txBody>
      </p:sp>
      <p:sp>
        <p:nvSpPr>
          <p:cNvPr id="6" name="TextBox 5"/>
          <p:cNvSpPr txBox="1"/>
          <p:nvPr/>
        </p:nvSpPr>
        <p:spPr>
          <a:xfrm>
            <a:off x="502920" y="1188720"/>
            <a:ext cx="11155680" cy="411480"/>
          </a:xfrm>
          <a:prstGeom prst="rect">
            <a:avLst/>
          </a:prstGeom>
          <a:noFill/>
        </p:spPr>
        <p:txBody>
          <a:bodyPr wrap="square" lIns="0" tIns="0" rIns="0" bIns="0" anchor="t">
            <a:spAutoFit/>
          </a:bodyPr>
          <a:lstStyle/>
          <a:p>
            <a:pPr algn="l"/>
            <a:r>
              <a:rPr sz="1350" b="0" i="0">
                <a:solidFill>
                  <a:srgbClr val="5D6E7E"/>
                </a:solidFill>
                <a:latin typeface="Meiryo"/>
                <a:ea typeface="Meiryo"/>
              </a:rPr>
              <a:t>こどもの成長・発達の基盤である保護者を支えることは、こどもの“育ち”“暮らし”の安定に直結します。</a:t>
            </a:r>
          </a:p>
        </p:txBody>
      </p:sp>
      <p:sp>
        <p:nvSpPr>
          <p:cNvPr id="7" name="Rounded Rectangle 6"/>
          <p:cNvSpPr/>
          <p:nvPr/>
        </p:nvSpPr>
        <p:spPr>
          <a:xfrm>
            <a:off x="502920" y="1783080"/>
            <a:ext cx="5394960" cy="2651760"/>
          </a:xfrm>
          <a:prstGeom prst="roundRect">
            <a:avLst>
              <a:gd name="adj" fmla="val 3103"/>
            </a:avLst>
          </a:prstGeom>
          <a:solidFill>
            <a:srgbClr val="DEEBF7"/>
          </a:solidFill>
          <a:ln w="1905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685800" y="1965960"/>
            <a:ext cx="5029200" cy="457200"/>
          </a:xfrm>
          <a:prstGeom prst="rect">
            <a:avLst/>
          </a:prstGeom>
          <a:noFill/>
        </p:spPr>
        <p:txBody>
          <a:bodyPr wrap="square" lIns="0" tIns="0" rIns="0" bIns="0" anchor="t">
            <a:spAutoFit/>
          </a:bodyPr>
          <a:lstStyle/>
          <a:p>
            <a:pPr algn="l"/>
            <a:r>
              <a:rPr sz="1700" b="1" i="0">
                <a:solidFill>
                  <a:srgbClr val="2E6DA4"/>
                </a:solidFill>
                <a:latin typeface="Meiryo"/>
                <a:ea typeface="Meiryo"/>
              </a:rPr>
              <a:t>“こども”を主語にした支援</a:t>
            </a:r>
          </a:p>
        </p:txBody>
      </p:sp>
      <p:sp>
        <p:nvSpPr>
          <p:cNvPr id="9" name="TextBox 8"/>
          <p:cNvSpPr txBox="1"/>
          <p:nvPr/>
        </p:nvSpPr>
        <p:spPr>
          <a:xfrm>
            <a:off x="685800" y="2450592"/>
            <a:ext cx="5029200" cy="365760"/>
          </a:xfrm>
          <a:prstGeom prst="rect">
            <a:avLst/>
          </a:prstGeom>
          <a:noFill/>
        </p:spPr>
        <p:txBody>
          <a:bodyPr wrap="square" lIns="0" tIns="0" rIns="0" bIns="0" anchor="t">
            <a:spAutoFit/>
          </a:bodyPr>
          <a:lstStyle/>
          <a:p>
            <a:pPr algn="l"/>
            <a:r>
              <a:rPr sz="1300" b="1" i="0">
                <a:solidFill>
                  <a:srgbClr val="5D6E7E"/>
                </a:solidFill>
                <a:latin typeface="Meiryo"/>
                <a:ea typeface="Meiryo"/>
              </a:rPr>
              <a:t>保護者と協働する子育て支援</a:t>
            </a:r>
          </a:p>
        </p:txBody>
      </p:sp>
      <p:sp>
        <p:nvSpPr>
          <p:cNvPr id="10" name="TextBox 9"/>
          <p:cNvSpPr txBox="1"/>
          <p:nvPr/>
        </p:nvSpPr>
        <p:spPr>
          <a:xfrm>
            <a:off x="868680" y="2880360"/>
            <a:ext cx="4846320" cy="1371600"/>
          </a:xfrm>
          <a:prstGeom prst="rect">
            <a:avLst/>
          </a:prstGeom>
          <a:noFill/>
        </p:spPr>
        <p:txBody>
          <a:bodyPr wrap="square" lIns="0" tIns="0" rIns="0" bIns="0" anchor="t">
            <a:spAutoFit/>
          </a:bodyPr>
          <a:lstStyle/>
          <a:p>
            <a:pPr algn="l">
              <a:lnSpc>
                <a:spcPct val="130000"/>
              </a:lnSpc>
            </a:pPr>
            <a:r>
              <a:rPr sz="1400" b="0" i="0">
                <a:solidFill>
                  <a:srgbClr val="1B2B3A"/>
                </a:solidFill>
                <a:latin typeface="Meiryo"/>
                <a:ea typeface="Meiryo"/>
              </a:rPr>
              <a:t>・育ちを一緒に喜ぶ</a:t>
            </a:r>
          </a:p>
          <a:p>
            <a:pPr algn="l">
              <a:lnSpc>
                <a:spcPct val="130000"/>
              </a:lnSpc>
            </a:pPr>
            <a:r>
              <a:rPr sz="1400" b="0" i="0">
                <a:solidFill>
                  <a:srgbClr val="1B2B3A"/>
                </a:solidFill>
                <a:latin typeface="Meiryo"/>
                <a:ea typeface="Meiryo"/>
              </a:rPr>
              <a:t>・家庭での関わり方を共有する</a:t>
            </a:r>
          </a:p>
          <a:p>
            <a:pPr algn="l">
              <a:lnSpc>
                <a:spcPct val="130000"/>
              </a:lnSpc>
            </a:pPr>
            <a:r>
              <a:rPr sz="1400" b="0" i="0">
                <a:solidFill>
                  <a:srgbClr val="1B2B3A"/>
                </a:solidFill>
                <a:latin typeface="Meiryo"/>
                <a:ea typeface="Meiryo"/>
              </a:rPr>
              <a:t>・こどもの声を保護者に届ける</a:t>
            </a:r>
          </a:p>
        </p:txBody>
      </p:sp>
      <p:sp>
        <p:nvSpPr>
          <p:cNvPr id="11" name="Rounded Rectangle 10"/>
          <p:cNvSpPr/>
          <p:nvPr/>
        </p:nvSpPr>
        <p:spPr>
          <a:xfrm>
            <a:off x="6263640" y="1783080"/>
            <a:ext cx="5394960" cy="2651760"/>
          </a:xfrm>
          <a:prstGeom prst="roundRect">
            <a:avLst>
              <a:gd name="adj" fmla="val 3103"/>
            </a:avLst>
          </a:prstGeom>
          <a:solidFill>
            <a:srgbClr val="DEEBF7"/>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6446520" y="1965960"/>
            <a:ext cx="5029200" cy="457200"/>
          </a:xfrm>
          <a:prstGeom prst="rect">
            <a:avLst/>
          </a:prstGeom>
          <a:noFill/>
        </p:spPr>
        <p:txBody>
          <a:bodyPr wrap="square" lIns="0" tIns="0" rIns="0" bIns="0" anchor="t">
            <a:spAutoFit/>
          </a:bodyPr>
          <a:lstStyle/>
          <a:p>
            <a:pPr algn="l"/>
            <a:r>
              <a:rPr sz="1700" b="1" i="0">
                <a:solidFill>
                  <a:srgbClr val="2E9E8F"/>
                </a:solidFill>
                <a:latin typeface="Meiryo"/>
                <a:ea typeface="Meiryo"/>
              </a:rPr>
              <a:t>“保護者”を主語にした支援</a:t>
            </a:r>
          </a:p>
        </p:txBody>
      </p:sp>
      <p:sp>
        <p:nvSpPr>
          <p:cNvPr id="13" name="TextBox 12"/>
          <p:cNvSpPr txBox="1"/>
          <p:nvPr/>
        </p:nvSpPr>
        <p:spPr>
          <a:xfrm>
            <a:off x="6446520" y="2450592"/>
            <a:ext cx="5029200" cy="365760"/>
          </a:xfrm>
          <a:prstGeom prst="rect">
            <a:avLst/>
          </a:prstGeom>
          <a:noFill/>
        </p:spPr>
        <p:txBody>
          <a:bodyPr wrap="square" lIns="0" tIns="0" rIns="0" bIns="0" anchor="t">
            <a:spAutoFit/>
          </a:bodyPr>
          <a:lstStyle/>
          <a:p>
            <a:pPr algn="l"/>
            <a:r>
              <a:rPr sz="1300" b="1" i="0">
                <a:solidFill>
                  <a:srgbClr val="5D6E7E"/>
                </a:solidFill>
                <a:latin typeface="Meiryo"/>
                <a:ea typeface="Meiryo"/>
              </a:rPr>
              <a:t>保護者自身の困り感に関わる支援</a:t>
            </a:r>
          </a:p>
        </p:txBody>
      </p:sp>
      <p:sp>
        <p:nvSpPr>
          <p:cNvPr id="14" name="TextBox 13"/>
          <p:cNvSpPr txBox="1"/>
          <p:nvPr/>
        </p:nvSpPr>
        <p:spPr>
          <a:xfrm>
            <a:off x="6629400" y="2880360"/>
            <a:ext cx="4846320" cy="1371600"/>
          </a:xfrm>
          <a:prstGeom prst="rect">
            <a:avLst/>
          </a:prstGeom>
          <a:noFill/>
        </p:spPr>
        <p:txBody>
          <a:bodyPr wrap="square" lIns="0" tIns="0" rIns="0" bIns="0" anchor="t">
            <a:spAutoFit/>
          </a:bodyPr>
          <a:lstStyle/>
          <a:p>
            <a:pPr algn="l">
              <a:lnSpc>
                <a:spcPct val="130000"/>
              </a:lnSpc>
            </a:pPr>
            <a:r>
              <a:rPr sz="1400" b="0" i="0">
                <a:solidFill>
                  <a:srgbClr val="1B2B3A"/>
                </a:solidFill>
                <a:latin typeface="Meiryo"/>
                <a:ea typeface="Meiryo"/>
              </a:rPr>
              <a:t>・話を聞く</a:t>
            </a:r>
          </a:p>
          <a:p>
            <a:pPr algn="l">
              <a:lnSpc>
                <a:spcPct val="130000"/>
              </a:lnSpc>
            </a:pPr>
            <a:r>
              <a:rPr sz="1400" b="0" i="0">
                <a:solidFill>
                  <a:srgbClr val="1B2B3A"/>
                </a:solidFill>
                <a:latin typeface="Meiryo"/>
                <a:ea typeface="Meiryo"/>
              </a:rPr>
              <a:t>・孤立を防ぐ</a:t>
            </a:r>
          </a:p>
          <a:p>
            <a:pPr algn="l">
              <a:lnSpc>
                <a:spcPct val="130000"/>
              </a:lnSpc>
            </a:pPr>
            <a:r>
              <a:rPr sz="1400" b="0" i="0">
                <a:solidFill>
                  <a:srgbClr val="1B2B3A"/>
                </a:solidFill>
                <a:latin typeface="Meiryo"/>
                <a:ea typeface="Meiryo"/>
              </a:rPr>
              <a:t>・一人で抱えない場をつくる</a:t>
            </a:r>
          </a:p>
        </p:txBody>
      </p:sp>
      <p:sp>
        <p:nvSpPr>
          <p:cNvPr id="15" name="Rounded Rectangle 14"/>
          <p:cNvSpPr/>
          <p:nvPr/>
        </p:nvSpPr>
        <p:spPr>
          <a:xfrm>
            <a:off x="502920" y="4617720"/>
            <a:ext cx="11155680" cy="1417320"/>
          </a:xfrm>
          <a:prstGeom prst="roundRect">
            <a:avLst>
              <a:gd name="adj" fmla="val 58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TextBox 15"/>
          <p:cNvSpPr txBox="1"/>
          <p:nvPr/>
        </p:nvSpPr>
        <p:spPr>
          <a:xfrm>
            <a:off x="822960" y="4709160"/>
            <a:ext cx="10515600" cy="1234440"/>
          </a:xfrm>
          <a:prstGeom prst="rect">
            <a:avLst/>
          </a:prstGeom>
          <a:noFill/>
        </p:spPr>
        <p:txBody>
          <a:bodyPr wrap="square" lIns="0" tIns="0" rIns="0" bIns="0" anchor="ctr">
            <a:spAutoFit/>
          </a:bodyPr>
          <a:lstStyle/>
          <a:p>
            <a:pPr algn="l">
              <a:lnSpc>
                <a:spcPct val="125000"/>
              </a:lnSpc>
            </a:pPr>
            <a:r>
              <a:rPr sz="1450" b="1" i="0">
                <a:solidFill>
                  <a:srgbClr val="17365D"/>
                </a:solidFill>
                <a:latin typeface="Meiryo"/>
                <a:ea typeface="Meiryo"/>
              </a:rPr>
              <a:t>2つの技法</a:t>
            </a:r>
          </a:p>
          <a:p>
            <a:pPr algn="l">
              <a:lnSpc>
                <a:spcPct val="125000"/>
              </a:lnSpc>
            </a:pPr>
            <a:r>
              <a:rPr sz="1400" b="0" i="0">
                <a:solidFill>
                  <a:srgbClr val="1B2B3A"/>
                </a:solidFill>
                <a:latin typeface="Meiryo"/>
                <a:ea typeface="Meiryo"/>
              </a:rPr>
              <a:t>エンパワメント＝保護者の強み（ストレングス）を見出す ／ リフレーミング＝怒りや無理な要求を“将来への不安・孤独感というニーズ”として捉え直す。</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導入 / Introduction</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本講義を貫く 3つの軸</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この3つの軸は、このあとのPART1〜PART4の流れと対応しています。全体の地図として意識してお聞きください。</a:t>
            </a:r>
          </a:p>
        </p:txBody>
      </p:sp>
      <p:sp>
        <p:nvSpPr>
          <p:cNvPr id="7" name="Rounded Rectangle 6"/>
          <p:cNvSpPr/>
          <p:nvPr/>
        </p:nvSpPr>
        <p:spPr>
          <a:xfrm>
            <a:off x="502920" y="1965960"/>
            <a:ext cx="3611880" cy="3794760"/>
          </a:xfrm>
          <a:prstGeom prst="roundRect">
            <a:avLst>
              <a:gd name="adj" fmla="val 2278"/>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1805940" y="2468880"/>
            <a:ext cx="1005840" cy="100584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1805940" y="2468880"/>
            <a:ext cx="1005840" cy="1005840"/>
          </a:xfrm>
          <a:prstGeom prst="rect">
            <a:avLst/>
          </a:prstGeom>
          <a:noFill/>
        </p:spPr>
        <p:txBody>
          <a:bodyPr wrap="square" lIns="0" tIns="0" rIns="0" bIns="0" anchor="ctr">
            <a:spAutoFit/>
          </a:bodyPr>
          <a:lstStyle/>
          <a:p>
            <a:pPr algn="ctr"/>
            <a:r>
              <a:rPr sz="2400" b="1" i="0">
                <a:solidFill>
                  <a:srgbClr val="FFFFFF"/>
                </a:solidFill>
                <a:latin typeface="Meiryo"/>
                <a:ea typeface="Meiryo"/>
              </a:rPr>
              <a:t>1</a:t>
            </a:r>
          </a:p>
        </p:txBody>
      </p:sp>
      <p:sp>
        <p:nvSpPr>
          <p:cNvPr id="10" name="TextBox 9"/>
          <p:cNvSpPr txBox="1"/>
          <p:nvPr/>
        </p:nvSpPr>
        <p:spPr>
          <a:xfrm>
            <a:off x="685800" y="3657600"/>
            <a:ext cx="3246120" cy="548640"/>
          </a:xfrm>
          <a:prstGeom prst="rect">
            <a:avLst/>
          </a:prstGeom>
          <a:noFill/>
        </p:spPr>
        <p:txBody>
          <a:bodyPr wrap="square" lIns="0" tIns="0" rIns="0" bIns="0" anchor="t">
            <a:spAutoFit/>
          </a:bodyPr>
          <a:lstStyle/>
          <a:p>
            <a:pPr algn="ctr"/>
            <a:r>
              <a:rPr sz="2100" b="1" i="0">
                <a:solidFill>
                  <a:srgbClr val="17365D"/>
                </a:solidFill>
                <a:latin typeface="Meiryo"/>
                <a:ea typeface="Meiryo"/>
              </a:rPr>
              <a:t>支援の軸</a:t>
            </a:r>
          </a:p>
        </p:txBody>
      </p:sp>
      <p:sp>
        <p:nvSpPr>
          <p:cNvPr id="11" name="TextBox 10"/>
          <p:cNvSpPr txBox="1"/>
          <p:nvPr/>
        </p:nvSpPr>
        <p:spPr>
          <a:xfrm>
            <a:off x="822960" y="4251960"/>
            <a:ext cx="2971800" cy="1097280"/>
          </a:xfrm>
          <a:prstGeom prst="rect">
            <a:avLst/>
          </a:prstGeom>
          <a:noFill/>
        </p:spPr>
        <p:txBody>
          <a:bodyPr wrap="square" lIns="0" tIns="0" rIns="0" bIns="0" anchor="t">
            <a:spAutoFit/>
          </a:bodyPr>
          <a:lstStyle/>
          <a:p>
            <a:pPr algn="ctr">
              <a:lnSpc>
                <a:spcPct val="115000"/>
              </a:lnSpc>
            </a:pPr>
            <a:r>
              <a:rPr sz="1400" b="0" i="0">
                <a:solidFill>
                  <a:srgbClr val="1B2B3A"/>
                </a:solidFill>
                <a:latin typeface="Meiryo"/>
                <a:ea typeface="Meiryo"/>
              </a:rPr>
              <a:t>こどもの権利と発達を支える視点。これまでの研修の振り返り。</a:t>
            </a:r>
          </a:p>
        </p:txBody>
      </p:sp>
      <p:sp>
        <p:nvSpPr>
          <p:cNvPr id="12" name="TextBox 11"/>
          <p:cNvSpPr txBox="1"/>
          <p:nvPr/>
        </p:nvSpPr>
        <p:spPr>
          <a:xfrm>
            <a:off x="685800" y="5257800"/>
            <a:ext cx="3246120" cy="365760"/>
          </a:xfrm>
          <a:prstGeom prst="rect">
            <a:avLst/>
          </a:prstGeom>
          <a:noFill/>
        </p:spPr>
        <p:txBody>
          <a:bodyPr wrap="square" lIns="0" tIns="0" rIns="0" bIns="0" anchor="t">
            <a:spAutoFit/>
          </a:bodyPr>
          <a:lstStyle/>
          <a:p>
            <a:pPr algn="ctr"/>
            <a:r>
              <a:rPr sz="1250" b="1" i="0">
                <a:solidFill>
                  <a:srgbClr val="2E6DA4"/>
                </a:solidFill>
                <a:latin typeface="Meiryo"/>
                <a:ea typeface="Meiryo"/>
              </a:rPr>
              <a:t>対応：PART1</a:t>
            </a:r>
          </a:p>
        </p:txBody>
      </p:sp>
      <p:sp>
        <p:nvSpPr>
          <p:cNvPr id="13" name="Rounded Rectangle 12"/>
          <p:cNvSpPr/>
          <p:nvPr/>
        </p:nvSpPr>
        <p:spPr>
          <a:xfrm>
            <a:off x="4370832" y="1965960"/>
            <a:ext cx="3611880" cy="3794760"/>
          </a:xfrm>
          <a:prstGeom prst="roundRect">
            <a:avLst>
              <a:gd name="adj" fmla="val 2278"/>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Oval 13"/>
          <p:cNvSpPr/>
          <p:nvPr/>
        </p:nvSpPr>
        <p:spPr>
          <a:xfrm>
            <a:off x="5673852" y="2468880"/>
            <a:ext cx="1005840" cy="100584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5673852" y="2468880"/>
            <a:ext cx="1005840" cy="1005840"/>
          </a:xfrm>
          <a:prstGeom prst="rect">
            <a:avLst/>
          </a:prstGeom>
          <a:noFill/>
        </p:spPr>
        <p:txBody>
          <a:bodyPr wrap="square" lIns="0" tIns="0" rIns="0" bIns="0" anchor="ctr">
            <a:spAutoFit/>
          </a:bodyPr>
          <a:lstStyle/>
          <a:p>
            <a:pPr algn="ctr"/>
            <a:r>
              <a:rPr sz="2400" b="1" i="0">
                <a:solidFill>
                  <a:srgbClr val="FFFFFF"/>
                </a:solidFill>
                <a:latin typeface="Meiryo"/>
                <a:ea typeface="Meiryo"/>
              </a:rPr>
              <a:t>2</a:t>
            </a:r>
          </a:p>
        </p:txBody>
      </p:sp>
      <p:sp>
        <p:nvSpPr>
          <p:cNvPr id="16" name="TextBox 15"/>
          <p:cNvSpPr txBox="1"/>
          <p:nvPr/>
        </p:nvSpPr>
        <p:spPr>
          <a:xfrm>
            <a:off x="4553712" y="3657600"/>
            <a:ext cx="3246120" cy="548640"/>
          </a:xfrm>
          <a:prstGeom prst="rect">
            <a:avLst/>
          </a:prstGeom>
          <a:noFill/>
        </p:spPr>
        <p:txBody>
          <a:bodyPr wrap="square" lIns="0" tIns="0" rIns="0" bIns="0" anchor="t">
            <a:spAutoFit/>
          </a:bodyPr>
          <a:lstStyle/>
          <a:p>
            <a:pPr algn="ctr"/>
            <a:r>
              <a:rPr sz="2100" b="1" i="0">
                <a:solidFill>
                  <a:srgbClr val="17365D"/>
                </a:solidFill>
                <a:latin typeface="Meiryo"/>
                <a:ea typeface="Meiryo"/>
              </a:rPr>
              <a:t>連携の軸</a:t>
            </a:r>
          </a:p>
        </p:txBody>
      </p:sp>
      <p:sp>
        <p:nvSpPr>
          <p:cNvPr id="17" name="TextBox 16"/>
          <p:cNvSpPr txBox="1"/>
          <p:nvPr/>
        </p:nvSpPr>
        <p:spPr>
          <a:xfrm>
            <a:off x="4690872" y="4251960"/>
            <a:ext cx="2971800" cy="1097280"/>
          </a:xfrm>
          <a:prstGeom prst="rect">
            <a:avLst/>
          </a:prstGeom>
          <a:noFill/>
        </p:spPr>
        <p:txBody>
          <a:bodyPr wrap="square" lIns="0" tIns="0" rIns="0" bIns="0" anchor="t">
            <a:spAutoFit/>
          </a:bodyPr>
          <a:lstStyle/>
          <a:p>
            <a:pPr algn="ctr">
              <a:lnSpc>
                <a:spcPct val="115000"/>
              </a:lnSpc>
            </a:pPr>
            <a:r>
              <a:rPr sz="1400" b="0" i="0">
                <a:solidFill>
                  <a:srgbClr val="1B2B3A"/>
                </a:solidFill>
                <a:latin typeface="Meiryo"/>
                <a:ea typeface="Meiryo"/>
              </a:rPr>
              <a:t>相談支援専門員と児童発達支援管理責任者の役割分担。</a:t>
            </a:r>
          </a:p>
        </p:txBody>
      </p:sp>
      <p:sp>
        <p:nvSpPr>
          <p:cNvPr id="18" name="TextBox 17"/>
          <p:cNvSpPr txBox="1"/>
          <p:nvPr/>
        </p:nvSpPr>
        <p:spPr>
          <a:xfrm>
            <a:off x="4553712" y="5257800"/>
            <a:ext cx="3246120" cy="365760"/>
          </a:xfrm>
          <a:prstGeom prst="rect">
            <a:avLst/>
          </a:prstGeom>
          <a:noFill/>
        </p:spPr>
        <p:txBody>
          <a:bodyPr wrap="square" lIns="0" tIns="0" rIns="0" bIns="0" anchor="t">
            <a:spAutoFit/>
          </a:bodyPr>
          <a:lstStyle/>
          <a:p>
            <a:pPr algn="ctr"/>
            <a:r>
              <a:rPr sz="1250" b="1" i="0">
                <a:solidFill>
                  <a:srgbClr val="2E9E8F"/>
                </a:solidFill>
                <a:latin typeface="Meiryo"/>
                <a:ea typeface="Meiryo"/>
              </a:rPr>
              <a:t>対応：PART2・4</a:t>
            </a:r>
          </a:p>
        </p:txBody>
      </p:sp>
      <p:sp>
        <p:nvSpPr>
          <p:cNvPr id="19" name="Rounded Rectangle 18"/>
          <p:cNvSpPr/>
          <p:nvPr/>
        </p:nvSpPr>
        <p:spPr>
          <a:xfrm>
            <a:off x="8238744" y="1965960"/>
            <a:ext cx="3611880" cy="3794760"/>
          </a:xfrm>
          <a:prstGeom prst="roundRect">
            <a:avLst>
              <a:gd name="adj" fmla="val 2278"/>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Oval 19"/>
          <p:cNvSpPr/>
          <p:nvPr/>
        </p:nvSpPr>
        <p:spPr>
          <a:xfrm>
            <a:off x="9541764" y="2468880"/>
            <a:ext cx="1005840" cy="100584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9541764" y="2468880"/>
            <a:ext cx="1005840" cy="1005840"/>
          </a:xfrm>
          <a:prstGeom prst="rect">
            <a:avLst/>
          </a:prstGeom>
          <a:noFill/>
        </p:spPr>
        <p:txBody>
          <a:bodyPr wrap="square" lIns="0" tIns="0" rIns="0" bIns="0" anchor="ctr">
            <a:spAutoFit/>
          </a:bodyPr>
          <a:lstStyle/>
          <a:p>
            <a:pPr algn="ctr"/>
            <a:r>
              <a:rPr sz="2400" b="1" i="0">
                <a:solidFill>
                  <a:srgbClr val="FFFFFF"/>
                </a:solidFill>
                <a:latin typeface="Meiryo"/>
                <a:ea typeface="Meiryo"/>
              </a:rPr>
              <a:t>3</a:t>
            </a:r>
          </a:p>
        </p:txBody>
      </p:sp>
      <p:sp>
        <p:nvSpPr>
          <p:cNvPr id="22" name="TextBox 21"/>
          <p:cNvSpPr txBox="1"/>
          <p:nvPr/>
        </p:nvSpPr>
        <p:spPr>
          <a:xfrm>
            <a:off x="8421624" y="3657600"/>
            <a:ext cx="3246120" cy="548640"/>
          </a:xfrm>
          <a:prstGeom prst="rect">
            <a:avLst/>
          </a:prstGeom>
          <a:noFill/>
        </p:spPr>
        <p:txBody>
          <a:bodyPr wrap="square" lIns="0" tIns="0" rIns="0" bIns="0" anchor="t">
            <a:spAutoFit/>
          </a:bodyPr>
          <a:lstStyle/>
          <a:p>
            <a:pPr algn="ctr"/>
            <a:r>
              <a:rPr sz="2100" b="1" i="0">
                <a:solidFill>
                  <a:srgbClr val="17365D"/>
                </a:solidFill>
                <a:latin typeface="Meiryo"/>
                <a:ea typeface="Meiryo"/>
              </a:rPr>
              <a:t>改善の軸</a:t>
            </a:r>
          </a:p>
        </p:txBody>
      </p:sp>
      <p:sp>
        <p:nvSpPr>
          <p:cNvPr id="23" name="TextBox 22"/>
          <p:cNvSpPr txBox="1"/>
          <p:nvPr/>
        </p:nvSpPr>
        <p:spPr>
          <a:xfrm>
            <a:off x="8558784" y="4251960"/>
            <a:ext cx="2971800" cy="1097280"/>
          </a:xfrm>
          <a:prstGeom prst="rect">
            <a:avLst/>
          </a:prstGeom>
          <a:noFill/>
        </p:spPr>
        <p:txBody>
          <a:bodyPr wrap="square" lIns="0" tIns="0" rIns="0" bIns="0" anchor="t">
            <a:spAutoFit/>
          </a:bodyPr>
          <a:lstStyle/>
          <a:p>
            <a:pPr algn="ctr">
              <a:lnSpc>
                <a:spcPct val="115000"/>
              </a:lnSpc>
            </a:pPr>
            <a:r>
              <a:rPr sz="1400" b="0" i="0">
                <a:solidFill>
                  <a:srgbClr val="1B2B3A"/>
                </a:solidFill>
                <a:latin typeface="Meiryo"/>
                <a:ea typeface="Meiryo"/>
              </a:rPr>
              <a:t>振り返りや省察を経て、明日の一歩へつなげる。</a:t>
            </a:r>
          </a:p>
        </p:txBody>
      </p:sp>
      <p:sp>
        <p:nvSpPr>
          <p:cNvPr id="24" name="TextBox 23"/>
          <p:cNvSpPr txBox="1"/>
          <p:nvPr/>
        </p:nvSpPr>
        <p:spPr>
          <a:xfrm>
            <a:off x="8421624" y="5257800"/>
            <a:ext cx="3246120" cy="365760"/>
          </a:xfrm>
          <a:prstGeom prst="rect">
            <a:avLst/>
          </a:prstGeom>
          <a:noFill/>
        </p:spPr>
        <p:txBody>
          <a:bodyPr wrap="square" lIns="0" tIns="0" rIns="0" bIns="0" anchor="t">
            <a:spAutoFit/>
          </a:bodyPr>
          <a:lstStyle/>
          <a:p>
            <a:pPr algn="ctr"/>
            <a:r>
              <a:rPr sz="1250" b="1" i="0">
                <a:solidFill>
                  <a:srgbClr val="C77D2E"/>
                </a:solidFill>
                <a:latin typeface="Meiryo"/>
                <a:ea typeface="Meiryo"/>
              </a:rPr>
              <a:t>対応：PART3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PART2 きょうだい支援</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きょうだい支援</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20</a:t>
            </a:r>
          </a:p>
        </p:txBody>
      </p:sp>
      <p:sp>
        <p:nvSpPr>
          <p:cNvPr id="8" name="Rounded Rectangle 7"/>
          <p:cNvSpPr/>
          <p:nvPr/>
        </p:nvSpPr>
        <p:spPr>
          <a:xfrm>
            <a:off x="502920" y="1874519"/>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Oval 8"/>
          <p:cNvSpPr/>
          <p:nvPr/>
        </p:nvSpPr>
        <p:spPr>
          <a:xfrm>
            <a:off x="731520" y="2217420"/>
            <a:ext cx="640080" cy="64008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731520" y="2217420"/>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1</a:t>
            </a:r>
          </a:p>
        </p:txBody>
      </p:sp>
      <p:sp>
        <p:nvSpPr>
          <p:cNvPr id="11" name="TextBox 10"/>
          <p:cNvSpPr txBox="1"/>
          <p:nvPr/>
        </p:nvSpPr>
        <p:spPr>
          <a:xfrm>
            <a:off x="1600200" y="2011679"/>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きょうだい自身も“支援の対象”</a:t>
            </a:r>
          </a:p>
        </p:txBody>
      </p:sp>
      <p:sp>
        <p:nvSpPr>
          <p:cNvPr id="12" name="TextBox 11"/>
          <p:cNvSpPr txBox="1"/>
          <p:nvPr/>
        </p:nvSpPr>
        <p:spPr>
          <a:xfrm>
            <a:off x="1600200" y="2441448"/>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障害のあるこどものきょうだいは、我慢・気づかい・役割の抱え込みを経験しやすい。きょうだい本人を主語に置く。</a:t>
            </a:r>
          </a:p>
        </p:txBody>
      </p:sp>
      <p:sp>
        <p:nvSpPr>
          <p:cNvPr id="13" name="Rounded Rectangle 12"/>
          <p:cNvSpPr/>
          <p:nvPr/>
        </p:nvSpPr>
        <p:spPr>
          <a:xfrm>
            <a:off x="502920" y="3337559"/>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Oval 13"/>
          <p:cNvSpPr/>
          <p:nvPr/>
        </p:nvSpPr>
        <p:spPr>
          <a:xfrm>
            <a:off x="731520" y="3680459"/>
            <a:ext cx="640080" cy="64008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731520" y="3680459"/>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2</a:t>
            </a:r>
          </a:p>
        </p:txBody>
      </p:sp>
      <p:sp>
        <p:nvSpPr>
          <p:cNvPr id="16" name="TextBox 15"/>
          <p:cNvSpPr txBox="1"/>
          <p:nvPr/>
        </p:nvSpPr>
        <p:spPr>
          <a:xfrm>
            <a:off x="1600200" y="3474719"/>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気持ちを受けとめる場</a:t>
            </a:r>
          </a:p>
        </p:txBody>
      </p:sp>
      <p:sp>
        <p:nvSpPr>
          <p:cNvPr id="17" name="TextBox 16"/>
          <p:cNvSpPr txBox="1"/>
          <p:nvPr/>
        </p:nvSpPr>
        <p:spPr>
          <a:xfrm>
            <a:off x="1600200" y="3904487"/>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安心して話せる場や機会を用意し、感情を否定せずに受けとめる。ピア（同じ立場の仲間）とのつながりも有効。</a:t>
            </a:r>
          </a:p>
        </p:txBody>
      </p:sp>
      <p:sp>
        <p:nvSpPr>
          <p:cNvPr id="18" name="Rounded Rectangle 17"/>
          <p:cNvSpPr/>
          <p:nvPr/>
        </p:nvSpPr>
        <p:spPr>
          <a:xfrm>
            <a:off x="502920" y="4800600"/>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Oval 18"/>
          <p:cNvSpPr/>
          <p:nvPr/>
        </p:nvSpPr>
        <p:spPr>
          <a:xfrm>
            <a:off x="731520" y="5143500"/>
            <a:ext cx="640080" cy="64008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731520" y="5143500"/>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3</a:t>
            </a:r>
          </a:p>
        </p:txBody>
      </p:sp>
      <p:sp>
        <p:nvSpPr>
          <p:cNvPr id="21" name="TextBox 20"/>
          <p:cNvSpPr txBox="1"/>
          <p:nvPr/>
        </p:nvSpPr>
        <p:spPr>
          <a:xfrm>
            <a:off x="1600200" y="4937760"/>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情報提供と保護者への啓発</a:t>
            </a:r>
          </a:p>
        </p:txBody>
      </p:sp>
      <p:sp>
        <p:nvSpPr>
          <p:cNvPr id="22" name="TextBox 21"/>
          <p:cNvSpPr txBox="1"/>
          <p:nvPr/>
        </p:nvSpPr>
        <p:spPr>
          <a:xfrm>
            <a:off x="1600200" y="5367528"/>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年齢に応じた説明と情報提供。保護者がきょうだいへ目を向けられるよう、家族全体の視点で支える。</a:t>
            </a:r>
          </a:p>
        </p:txBody>
      </p:sp>
      <p:sp>
        <p:nvSpPr>
          <p:cNvPr id="24" name="TextBox 5">
            <a:extLst>
              <a:ext uri="{FF2B5EF4-FFF2-40B4-BE49-F238E27FC236}">
                <a16:creationId xmlns:a16="http://schemas.microsoft.com/office/drawing/2014/main" id="{991750E1-D777-58D1-9767-B92420796925}"/>
              </a:ext>
            </a:extLst>
          </p:cNvPr>
          <p:cNvSpPr txBox="1"/>
          <p:nvPr/>
        </p:nvSpPr>
        <p:spPr>
          <a:xfrm>
            <a:off x="502920" y="1188720"/>
            <a:ext cx="11155680" cy="207749"/>
          </a:xfrm>
          <a:prstGeom prst="rect">
            <a:avLst/>
          </a:prstGeom>
          <a:noFill/>
        </p:spPr>
        <p:txBody>
          <a:bodyPr wrap="square" lIns="0" tIns="0" rIns="0" bIns="0" anchor="t">
            <a:spAutoFit/>
          </a:bodyPr>
          <a:lstStyle/>
          <a:p>
            <a:pPr algn="l"/>
            <a:r>
              <a:rPr lang="ja-JP" altLang="en-US" sz="1350" b="0" i="0" dirty="0">
                <a:solidFill>
                  <a:srgbClr val="5D6E7E"/>
                </a:solidFill>
                <a:latin typeface="Meiryo"/>
                <a:ea typeface="Meiryo"/>
              </a:rPr>
              <a:t>「我慢する子」「よく分かってくれる子」ほど、支援者が意識して声をかける。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PART2 入所支援</a:t>
            </a:r>
          </a:p>
        </p:txBody>
      </p:sp>
      <p:sp>
        <p:nvSpPr>
          <p:cNvPr id="3" name="TextBox 2"/>
          <p:cNvSpPr txBox="1"/>
          <p:nvPr/>
        </p:nvSpPr>
        <p:spPr>
          <a:xfrm>
            <a:off x="502920" y="564919"/>
            <a:ext cx="7863840" cy="415498"/>
          </a:xfrm>
          <a:prstGeom prst="rect">
            <a:avLst/>
          </a:prstGeom>
          <a:noFill/>
        </p:spPr>
        <p:txBody>
          <a:bodyPr wrap="square" lIns="0" tIns="0" rIns="0" bIns="0" anchor="ctr">
            <a:spAutoFit/>
          </a:bodyPr>
          <a:lstStyle/>
          <a:p>
            <a:pPr algn="l"/>
            <a:r>
              <a:rPr sz="2700" b="1" i="0" dirty="0" err="1">
                <a:solidFill>
                  <a:srgbClr val="17365D"/>
                </a:solidFill>
                <a:latin typeface="Meiryo"/>
                <a:ea typeface="Meiryo"/>
              </a:rPr>
              <a:t>入所支援</a:t>
            </a:r>
            <a:endParaRPr sz="2700" b="1" i="0" dirty="0">
              <a:solidFill>
                <a:srgbClr val="17365D"/>
              </a:solidFill>
              <a:latin typeface="Meiryo"/>
              <a:ea typeface="Meiryo"/>
            </a:endParaRP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21</a:t>
            </a:r>
          </a:p>
        </p:txBody>
      </p:sp>
      <p:sp>
        <p:nvSpPr>
          <p:cNvPr id="8" name="Rounded Rectangle 7"/>
          <p:cNvSpPr/>
          <p:nvPr/>
        </p:nvSpPr>
        <p:spPr>
          <a:xfrm>
            <a:off x="502920" y="1874519"/>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Oval 8"/>
          <p:cNvSpPr/>
          <p:nvPr/>
        </p:nvSpPr>
        <p:spPr>
          <a:xfrm>
            <a:off x="731520" y="2217420"/>
            <a:ext cx="640080" cy="64008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731520" y="2217420"/>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1</a:t>
            </a:r>
          </a:p>
        </p:txBody>
      </p:sp>
      <p:sp>
        <p:nvSpPr>
          <p:cNvPr id="11" name="TextBox 10"/>
          <p:cNvSpPr txBox="1"/>
          <p:nvPr/>
        </p:nvSpPr>
        <p:spPr>
          <a:xfrm>
            <a:off x="1600200" y="2011679"/>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“育ち”と“暮らし”の保障</a:t>
            </a:r>
          </a:p>
        </p:txBody>
      </p:sp>
      <p:sp>
        <p:nvSpPr>
          <p:cNvPr id="12" name="TextBox 11"/>
          <p:cNvSpPr txBox="1"/>
          <p:nvPr/>
        </p:nvSpPr>
        <p:spPr>
          <a:xfrm>
            <a:off x="1600200" y="2441448"/>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家庭での養育が難しい場合の生活の場。日々の暮らしの安定を土台に、一人ひとりの発達と権利を保障する。</a:t>
            </a:r>
          </a:p>
        </p:txBody>
      </p:sp>
      <p:sp>
        <p:nvSpPr>
          <p:cNvPr id="13" name="Rounded Rectangle 12"/>
          <p:cNvSpPr/>
          <p:nvPr/>
        </p:nvSpPr>
        <p:spPr>
          <a:xfrm>
            <a:off x="502920" y="3337559"/>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Oval 13"/>
          <p:cNvSpPr/>
          <p:nvPr/>
        </p:nvSpPr>
        <p:spPr>
          <a:xfrm>
            <a:off x="731520" y="3680459"/>
            <a:ext cx="640080" cy="64008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731520" y="3680459"/>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2</a:t>
            </a:r>
          </a:p>
        </p:txBody>
      </p:sp>
      <p:sp>
        <p:nvSpPr>
          <p:cNvPr id="16" name="TextBox 15"/>
          <p:cNvSpPr txBox="1"/>
          <p:nvPr/>
        </p:nvSpPr>
        <p:spPr>
          <a:xfrm>
            <a:off x="1600200" y="3474719"/>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家庭的養育・小規模化</a:t>
            </a:r>
          </a:p>
        </p:txBody>
      </p:sp>
      <p:sp>
        <p:nvSpPr>
          <p:cNvPr id="17" name="TextBox 16"/>
          <p:cNvSpPr txBox="1"/>
          <p:nvPr/>
        </p:nvSpPr>
        <p:spPr>
          <a:xfrm>
            <a:off x="1600200" y="3904487"/>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できる限り家庭に近い、あたたかな養育環境を。個別性を尊重した小規模なケアを志向する。</a:t>
            </a:r>
          </a:p>
        </p:txBody>
      </p:sp>
      <p:sp>
        <p:nvSpPr>
          <p:cNvPr id="18" name="Rounded Rectangle 17"/>
          <p:cNvSpPr/>
          <p:nvPr/>
        </p:nvSpPr>
        <p:spPr>
          <a:xfrm>
            <a:off x="502920" y="4800600"/>
            <a:ext cx="1115568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Oval 18"/>
          <p:cNvSpPr/>
          <p:nvPr/>
        </p:nvSpPr>
        <p:spPr>
          <a:xfrm>
            <a:off x="731520" y="5143500"/>
            <a:ext cx="640080" cy="64008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731520" y="5143500"/>
            <a:ext cx="640080"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3</a:t>
            </a:r>
          </a:p>
        </p:txBody>
      </p:sp>
      <p:sp>
        <p:nvSpPr>
          <p:cNvPr id="21" name="TextBox 20"/>
          <p:cNvSpPr txBox="1"/>
          <p:nvPr/>
        </p:nvSpPr>
        <p:spPr>
          <a:xfrm>
            <a:off x="1600200" y="4937760"/>
            <a:ext cx="9875520" cy="457200"/>
          </a:xfrm>
          <a:prstGeom prst="rect">
            <a:avLst/>
          </a:prstGeom>
          <a:noFill/>
        </p:spPr>
        <p:txBody>
          <a:bodyPr wrap="square" lIns="0" tIns="0" rIns="0" bIns="0" anchor="t">
            <a:spAutoFit/>
          </a:bodyPr>
          <a:lstStyle/>
          <a:p>
            <a:pPr algn="l"/>
            <a:r>
              <a:rPr sz="1600" b="1" i="0">
                <a:solidFill>
                  <a:srgbClr val="17365D"/>
                </a:solidFill>
                <a:latin typeface="Meiryo"/>
                <a:ea typeface="Meiryo"/>
              </a:rPr>
              <a:t>地域移行・家庭復帰を見据える</a:t>
            </a:r>
          </a:p>
        </p:txBody>
      </p:sp>
      <p:sp>
        <p:nvSpPr>
          <p:cNvPr id="22" name="TextBox 21"/>
          <p:cNvSpPr txBox="1"/>
          <p:nvPr/>
        </p:nvSpPr>
        <p:spPr>
          <a:xfrm>
            <a:off x="1600200" y="5367528"/>
            <a:ext cx="9875520" cy="685800"/>
          </a:xfrm>
          <a:prstGeom prst="rect">
            <a:avLst/>
          </a:prstGeom>
          <a:noFill/>
        </p:spPr>
        <p:txBody>
          <a:bodyPr wrap="square" lIns="0" tIns="0" rIns="0" bIns="0" anchor="t">
            <a:spAutoFit/>
          </a:bodyPr>
          <a:lstStyle/>
          <a:p>
            <a:pPr algn="l">
              <a:lnSpc>
                <a:spcPct val="115000"/>
              </a:lnSpc>
            </a:pPr>
            <a:r>
              <a:rPr sz="1300" b="0" i="0">
                <a:solidFill>
                  <a:srgbClr val="1B2B3A"/>
                </a:solidFill>
                <a:latin typeface="Meiryo"/>
                <a:ea typeface="Meiryo"/>
              </a:rPr>
              <a:t>入所を“ゴール”にせず、地域生活・家庭復帰への移行を見据える。関係機関との連携と権利擁護を大切に。</a:t>
            </a:r>
          </a:p>
        </p:txBody>
      </p:sp>
      <p:sp>
        <p:nvSpPr>
          <p:cNvPr id="24" name="TextBox 5">
            <a:extLst>
              <a:ext uri="{FF2B5EF4-FFF2-40B4-BE49-F238E27FC236}">
                <a16:creationId xmlns:a16="http://schemas.microsoft.com/office/drawing/2014/main" id="{5A988B68-9B79-2C76-DF5C-2259FFAA6097}"/>
              </a:ext>
            </a:extLst>
          </p:cNvPr>
          <p:cNvSpPr txBox="1"/>
          <p:nvPr/>
        </p:nvSpPr>
        <p:spPr>
          <a:xfrm>
            <a:off x="502920" y="1188720"/>
            <a:ext cx="11155680" cy="207749"/>
          </a:xfrm>
          <a:prstGeom prst="rect">
            <a:avLst/>
          </a:prstGeom>
          <a:noFill/>
        </p:spPr>
        <p:txBody>
          <a:bodyPr wrap="square" lIns="0" tIns="0" rIns="0" bIns="0" anchor="t">
            <a:spAutoFit/>
          </a:bodyPr>
          <a:lstStyle/>
          <a:p>
            <a:pPr algn="l"/>
            <a:r>
              <a:rPr lang="ja-JP" altLang="en-US" sz="1350" b="0" i="0" dirty="0">
                <a:solidFill>
                  <a:srgbClr val="5D6E7E"/>
                </a:solidFill>
                <a:latin typeface="Meiryo"/>
                <a:ea typeface="Meiryo"/>
              </a:rPr>
              <a:t>入所は「地域支援の終了」ではなく、次の生活に向けた 支援チームの再編 </a:t>
            </a:r>
            <a:r>
              <a:rPr lang="ja-JP" altLang="en-US" sz="1350" dirty="0">
                <a:solidFill>
                  <a:srgbClr val="5D6E7E"/>
                </a:solidFill>
                <a:latin typeface="Meiryo"/>
                <a:ea typeface="Meiryo"/>
              </a:rPr>
              <a:t>。</a:t>
            </a:r>
            <a:endParaRPr lang="ja-JP" altLang="en-US" sz="1350" b="0" i="0" dirty="0">
              <a:solidFill>
                <a:srgbClr val="5D6E7E"/>
              </a:solidFill>
              <a:latin typeface="Meiryo"/>
              <a:ea typeface="Meiry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TextBox 1"/>
          <p:cNvSpPr txBox="1"/>
          <p:nvPr/>
        </p:nvSpPr>
        <p:spPr>
          <a:xfrm>
            <a:off x="7955279" y="548640"/>
            <a:ext cx="3840480" cy="5486400"/>
          </a:xfrm>
          <a:prstGeom prst="rect">
            <a:avLst/>
          </a:prstGeom>
          <a:noFill/>
        </p:spPr>
        <p:txBody>
          <a:bodyPr wrap="square" lIns="0" tIns="0" rIns="0" bIns="0" anchor="ctr">
            <a:spAutoFit/>
          </a:bodyPr>
          <a:lstStyle/>
          <a:p>
            <a:pPr algn="r"/>
            <a:r>
              <a:rPr sz="23000" b="1" i="0">
                <a:solidFill>
                  <a:srgbClr val="1F4E79"/>
                </a:solidFill>
                <a:latin typeface="Meiryo"/>
                <a:ea typeface="Meiryo"/>
              </a:rPr>
              <a:t>03</a:t>
            </a:r>
          </a:p>
        </p:txBody>
      </p:sp>
      <p:sp>
        <p:nvSpPr>
          <p:cNvPr id="3" name="TextBox 2"/>
          <p:cNvSpPr txBox="1"/>
          <p:nvPr/>
        </p:nvSpPr>
        <p:spPr>
          <a:xfrm>
            <a:off x="822960" y="2148840"/>
            <a:ext cx="7315200" cy="640080"/>
          </a:xfrm>
          <a:prstGeom prst="rect">
            <a:avLst/>
          </a:prstGeom>
          <a:noFill/>
        </p:spPr>
        <p:txBody>
          <a:bodyPr wrap="square" lIns="0" tIns="0" rIns="0" bIns="0" anchor="t">
            <a:spAutoFit/>
          </a:bodyPr>
          <a:lstStyle/>
          <a:p>
            <a:pPr algn="l"/>
            <a:r>
              <a:rPr sz="2600" b="1" i="0">
                <a:solidFill>
                  <a:srgbClr val="9DC3E6"/>
                </a:solidFill>
                <a:latin typeface="Meiryo"/>
                <a:ea typeface="Meiryo"/>
              </a:rPr>
              <a:t>PART 3</a:t>
            </a:r>
          </a:p>
        </p:txBody>
      </p:sp>
      <p:sp>
        <p:nvSpPr>
          <p:cNvPr id="4" name="TextBox 3"/>
          <p:cNvSpPr txBox="1"/>
          <p:nvPr/>
        </p:nvSpPr>
        <p:spPr>
          <a:xfrm>
            <a:off x="822960" y="2743200"/>
            <a:ext cx="8229600" cy="1097280"/>
          </a:xfrm>
          <a:prstGeom prst="rect">
            <a:avLst/>
          </a:prstGeom>
          <a:noFill/>
        </p:spPr>
        <p:txBody>
          <a:bodyPr wrap="square" lIns="0" tIns="0" rIns="0" bIns="0" anchor="t">
            <a:spAutoFit/>
          </a:bodyPr>
          <a:lstStyle/>
          <a:p>
            <a:pPr algn="l"/>
            <a:r>
              <a:rPr sz="4400" b="1" i="0">
                <a:solidFill>
                  <a:srgbClr val="FFFFFF"/>
                </a:solidFill>
                <a:latin typeface="Meiryo"/>
                <a:ea typeface="Meiryo"/>
              </a:rPr>
              <a:t>自己点検から改善へ</a:t>
            </a:r>
          </a:p>
        </p:txBody>
      </p:sp>
      <p:sp>
        <p:nvSpPr>
          <p:cNvPr id="5" name="TextBox 4"/>
          <p:cNvSpPr txBox="1"/>
          <p:nvPr/>
        </p:nvSpPr>
        <p:spPr>
          <a:xfrm>
            <a:off x="868680" y="3977639"/>
            <a:ext cx="8229600" cy="640080"/>
          </a:xfrm>
          <a:prstGeom prst="rect">
            <a:avLst/>
          </a:prstGeom>
          <a:noFill/>
        </p:spPr>
        <p:txBody>
          <a:bodyPr wrap="square" lIns="0" tIns="0" rIns="0" bIns="0" anchor="t">
            <a:spAutoFit/>
          </a:bodyPr>
          <a:lstStyle/>
          <a:p>
            <a:pPr algn="l"/>
            <a:r>
              <a:rPr sz="1600" b="0" i="0">
                <a:solidFill>
                  <a:srgbClr val="9DC3E6"/>
                </a:solidFill>
                <a:latin typeface="Meiryo"/>
                <a:ea typeface="Meiryo"/>
              </a:rPr>
              <a:t>チェックリストは“評価”ではなく“地域改善の入口”</a:t>
            </a:r>
          </a:p>
        </p:txBody>
      </p:sp>
      <p:sp>
        <p:nvSpPr>
          <p:cNvPr id="6" name="Oval 5"/>
          <p:cNvSpPr/>
          <p:nvPr/>
        </p:nvSpPr>
        <p:spPr>
          <a:xfrm>
            <a:off x="8686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11612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PART1</a:t>
            </a:r>
          </a:p>
        </p:txBody>
      </p:sp>
      <p:sp>
        <p:nvSpPr>
          <p:cNvPr id="8" name="Oval 7"/>
          <p:cNvSpPr/>
          <p:nvPr/>
        </p:nvSpPr>
        <p:spPr>
          <a:xfrm>
            <a:off x="36118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39044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PART2</a:t>
            </a:r>
          </a:p>
        </p:txBody>
      </p:sp>
      <p:sp>
        <p:nvSpPr>
          <p:cNvPr id="10" name="Oval 9"/>
          <p:cNvSpPr/>
          <p:nvPr/>
        </p:nvSpPr>
        <p:spPr>
          <a:xfrm>
            <a:off x="6355080" y="5074920"/>
            <a:ext cx="219456" cy="219456"/>
          </a:xfrm>
          <a:prstGeom prst="ellipse">
            <a:avLst/>
          </a:prstGeom>
          <a:solidFill>
            <a:srgbClr val="2E9E8F"/>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647688" y="5029200"/>
            <a:ext cx="2377440" cy="329184"/>
          </a:xfrm>
          <a:prstGeom prst="rect">
            <a:avLst/>
          </a:prstGeom>
          <a:noFill/>
        </p:spPr>
        <p:txBody>
          <a:bodyPr wrap="square" lIns="0" tIns="0" rIns="0" bIns="0" anchor="t">
            <a:spAutoFit/>
          </a:bodyPr>
          <a:lstStyle/>
          <a:p>
            <a:pPr algn="l"/>
            <a:r>
              <a:rPr sz="1150" b="1" i="0">
                <a:solidFill>
                  <a:srgbClr val="FFFFFF"/>
                </a:solidFill>
                <a:latin typeface="Meiryo"/>
                <a:ea typeface="Meiryo"/>
              </a:rPr>
              <a:t>PART3</a:t>
            </a:r>
          </a:p>
        </p:txBody>
      </p:sp>
      <p:sp>
        <p:nvSpPr>
          <p:cNvPr id="12" name="Oval 11"/>
          <p:cNvSpPr/>
          <p:nvPr/>
        </p:nvSpPr>
        <p:spPr>
          <a:xfrm>
            <a:off x="90982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93908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PART4</a:t>
            </a:r>
          </a:p>
        </p:txBody>
      </p:sp>
      <p:sp>
        <p:nvSpPr>
          <p:cNvPr id="14" name="TextBox 13"/>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自己点検の進め方</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23</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自己点検は“明日から何を変えるか”を見つける道具。点数を競うものではありません。</a:t>
            </a:r>
          </a:p>
        </p:txBody>
      </p:sp>
      <p:sp>
        <p:nvSpPr>
          <p:cNvPr id="7" name="Rounded Rectangle 6"/>
          <p:cNvSpPr/>
          <p:nvPr/>
        </p:nvSpPr>
        <p:spPr>
          <a:xfrm>
            <a:off x="502920" y="1965960"/>
            <a:ext cx="2651760" cy="1783080"/>
          </a:xfrm>
          <a:prstGeom prst="roundRect">
            <a:avLst>
              <a:gd name="adj" fmla="val 461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1444752" y="2240279"/>
            <a:ext cx="768096" cy="768096"/>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1444752" y="2240279"/>
            <a:ext cx="768096" cy="768096"/>
          </a:xfrm>
          <a:prstGeom prst="rect">
            <a:avLst/>
          </a:prstGeom>
          <a:noFill/>
        </p:spPr>
        <p:txBody>
          <a:bodyPr wrap="square" lIns="0" tIns="0" rIns="0" bIns="0" anchor="ctr">
            <a:spAutoFit/>
          </a:bodyPr>
          <a:lstStyle/>
          <a:p>
            <a:pPr algn="ctr"/>
            <a:r>
              <a:rPr sz="1800" b="1" i="0">
                <a:solidFill>
                  <a:srgbClr val="FFFFFF"/>
                </a:solidFill>
                <a:latin typeface="Meiryo"/>
                <a:ea typeface="Meiryo"/>
              </a:rPr>
              <a:t>1</a:t>
            </a:r>
          </a:p>
        </p:txBody>
      </p:sp>
      <p:sp>
        <p:nvSpPr>
          <p:cNvPr id="10" name="TextBox 9"/>
          <p:cNvSpPr txBox="1"/>
          <p:nvPr/>
        </p:nvSpPr>
        <p:spPr>
          <a:xfrm>
            <a:off x="594360" y="3017520"/>
            <a:ext cx="2468879" cy="411480"/>
          </a:xfrm>
          <a:prstGeom prst="rect">
            <a:avLst/>
          </a:prstGeom>
          <a:noFill/>
        </p:spPr>
        <p:txBody>
          <a:bodyPr wrap="square" lIns="0" tIns="0" rIns="0" bIns="0" anchor="t">
            <a:spAutoFit/>
          </a:bodyPr>
          <a:lstStyle/>
          <a:p>
            <a:pPr algn="ctr"/>
            <a:r>
              <a:rPr sz="1600" b="1" i="0">
                <a:solidFill>
                  <a:srgbClr val="17365D"/>
                </a:solidFill>
                <a:latin typeface="Meiryo"/>
                <a:ea typeface="Meiryo"/>
              </a:rPr>
              <a:t>見える化</a:t>
            </a:r>
          </a:p>
        </p:txBody>
      </p:sp>
      <p:sp>
        <p:nvSpPr>
          <p:cNvPr id="11" name="TextBox 10"/>
          <p:cNvSpPr txBox="1"/>
          <p:nvPr/>
        </p:nvSpPr>
        <p:spPr>
          <a:xfrm>
            <a:off x="594360" y="3383280"/>
            <a:ext cx="2468879" cy="320040"/>
          </a:xfrm>
          <a:prstGeom prst="rect">
            <a:avLst/>
          </a:prstGeom>
          <a:noFill/>
        </p:spPr>
        <p:txBody>
          <a:bodyPr wrap="square" lIns="0" tIns="0" rIns="0" bIns="0" anchor="t">
            <a:spAutoFit/>
          </a:bodyPr>
          <a:lstStyle/>
          <a:p>
            <a:pPr algn="ctr"/>
            <a:r>
              <a:rPr sz="1200" b="0" i="0">
                <a:solidFill>
                  <a:srgbClr val="5D6E7E"/>
                </a:solidFill>
                <a:latin typeface="Meiryo"/>
                <a:ea typeface="Meiryo"/>
              </a:rPr>
              <a:t>現状を記録・数値・声で</a:t>
            </a:r>
          </a:p>
        </p:txBody>
      </p:sp>
      <p:sp>
        <p:nvSpPr>
          <p:cNvPr id="12" name="Right Arrow 11"/>
          <p:cNvSpPr/>
          <p:nvPr/>
        </p:nvSpPr>
        <p:spPr>
          <a:xfrm>
            <a:off x="3163824" y="2674620"/>
            <a:ext cx="292608" cy="365760"/>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ounded Rectangle 12"/>
          <p:cNvSpPr/>
          <p:nvPr/>
        </p:nvSpPr>
        <p:spPr>
          <a:xfrm>
            <a:off x="3355848" y="1965960"/>
            <a:ext cx="2651760" cy="1783080"/>
          </a:xfrm>
          <a:prstGeom prst="roundRect">
            <a:avLst>
              <a:gd name="adj" fmla="val 461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Oval 13"/>
          <p:cNvSpPr/>
          <p:nvPr/>
        </p:nvSpPr>
        <p:spPr>
          <a:xfrm>
            <a:off x="4297680" y="2240279"/>
            <a:ext cx="768096" cy="768096"/>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4297680" y="2240279"/>
            <a:ext cx="768096" cy="768096"/>
          </a:xfrm>
          <a:prstGeom prst="rect">
            <a:avLst/>
          </a:prstGeom>
          <a:noFill/>
        </p:spPr>
        <p:txBody>
          <a:bodyPr wrap="square" lIns="0" tIns="0" rIns="0" bIns="0" anchor="ctr">
            <a:spAutoFit/>
          </a:bodyPr>
          <a:lstStyle/>
          <a:p>
            <a:pPr algn="ctr"/>
            <a:r>
              <a:rPr sz="1800" b="1" i="0">
                <a:solidFill>
                  <a:srgbClr val="FFFFFF"/>
                </a:solidFill>
                <a:latin typeface="Meiryo"/>
                <a:ea typeface="Meiryo"/>
              </a:rPr>
              <a:t>2</a:t>
            </a:r>
          </a:p>
        </p:txBody>
      </p:sp>
      <p:sp>
        <p:nvSpPr>
          <p:cNvPr id="16" name="TextBox 15"/>
          <p:cNvSpPr txBox="1"/>
          <p:nvPr/>
        </p:nvSpPr>
        <p:spPr>
          <a:xfrm>
            <a:off x="3447288" y="3017520"/>
            <a:ext cx="2468879" cy="411480"/>
          </a:xfrm>
          <a:prstGeom prst="rect">
            <a:avLst/>
          </a:prstGeom>
          <a:noFill/>
        </p:spPr>
        <p:txBody>
          <a:bodyPr wrap="square" lIns="0" tIns="0" rIns="0" bIns="0" anchor="t">
            <a:spAutoFit/>
          </a:bodyPr>
          <a:lstStyle/>
          <a:p>
            <a:pPr algn="ctr"/>
            <a:r>
              <a:rPr sz="1600" b="1" i="0">
                <a:solidFill>
                  <a:srgbClr val="17365D"/>
                </a:solidFill>
                <a:latin typeface="Meiryo"/>
                <a:ea typeface="Meiryo"/>
              </a:rPr>
              <a:t>対話</a:t>
            </a:r>
          </a:p>
        </p:txBody>
      </p:sp>
      <p:sp>
        <p:nvSpPr>
          <p:cNvPr id="17" name="TextBox 16"/>
          <p:cNvSpPr txBox="1"/>
          <p:nvPr/>
        </p:nvSpPr>
        <p:spPr>
          <a:xfrm>
            <a:off x="3447288" y="3383280"/>
            <a:ext cx="2468879" cy="320040"/>
          </a:xfrm>
          <a:prstGeom prst="rect">
            <a:avLst/>
          </a:prstGeom>
          <a:noFill/>
        </p:spPr>
        <p:txBody>
          <a:bodyPr wrap="square" lIns="0" tIns="0" rIns="0" bIns="0" anchor="t">
            <a:spAutoFit/>
          </a:bodyPr>
          <a:lstStyle/>
          <a:p>
            <a:pPr algn="ctr"/>
            <a:r>
              <a:rPr sz="1200" b="0" i="0">
                <a:solidFill>
                  <a:srgbClr val="5D6E7E"/>
                </a:solidFill>
                <a:latin typeface="Meiryo"/>
                <a:ea typeface="Meiryo"/>
              </a:rPr>
              <a:t>チーム全員で課題を</a:t>
            </a:r>
          </a:p>
        </p:txBody>
      </p:sp>
      <p:sp>
        <p:nvSpPr>
          <p:cNvPr id="18" name="Right Arrow 17"/>
          <p:cNvSpPr/>
          <p:nvPr/>
        </p:nvSpPr>
        <p:spPr>
          <a:xfrm>
            <a:off x="6016752" y="2674620"/>
            <a:ext cx="292608" cy="365760"/>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Rounded Rectangle 18"/>
          <p:cNvSpPr/>
          <p:nvPr/>
        </p:nvSpPr>
        <p:spPr>
          <a:xfrm>
            <a:off x="6208776" y="1965960"/>
            <a:ext cx="2651760" cy="1783080"/>
          </a:xfrm>
          <a:prstGeom prst="roundRect">
            <a:avLst>
              <a:gd name="adj" fmla="val 461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Oval 19"/>
          <p:cNvSpPr/>
          <p:nvPr/>
        </p:nvSpPr>
        <p:spPr>
          <a:xfrm>
            <a:off x="7150608" y="2240279"/>
            <a:ext cx="768096" cy="768096"/>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7150608" y="2240279"/>
            <a:ext cx="768096" cy="768096"/>
          </a:xfrm>
          <a:prstGeom prst="rect">
            <a:avLst/>
          </a:prstGeom>
          <a:noFill/>
        </p:spPr>
        <p:txBody>
          <a:bodyPr wrap="square" lIns="0" tIns="0" rIns="0" bIns="0" anchor="ctr">
            <a:spAutoFit/>
          </a:bodyPr>
          <a:lstStyle/>
          <a:p>
            <a:pPr algn="ctr"/>
            <a:r>
              <a:rPr sz="1800" b="1" i="0">
                <a:solidFill>
                  <a:srgbClr val="FFFFFF"/>
                </a:solidFill>
                <a:latin typeface="Meiryo"/>
                <a:ea typeface="Meiryo"/>
              </a:rPr>
              <a:t>3</a:t>
            </a:r>
          </a:p>
        </p:txBody>
      </p:sp>
      <p:sp>
        <p:nvSpPr>
          <p:cNvPr id="22" name="TextBox 21"/>
          <p:cNvSpPr txBox="1"/>
          <p:nvPr/>
        </p:nvSpPr>
        <p:spPr>
          <a:xfrm>
            <a:off x="6300216" y="3017520"/>
            <a:ext cx="2468879" cy="411480"/>
          </a:xfrm>
          <a:prstGeom prst="rect">
            <a:avLst/>
          </a:prstGeom>
          <a:noFill/>
        </p:spPr>
        <p:txBody>
          <a:bodyPr wrap="square" lIns="0" tIns="0" rIns="0" bIns="0" anchor="t">
            <a:spAutoFit/>
          </a:bodyPr>
          <a:lstStyle/>
          <a:p>
            <a:pPr algn="ctr"/>
            <a:r>
              <a:rPr sz="1600" b="1" i="0">
                <a:solidFill>
                  <a:srgbClr val="17365D"/>
                </a:solidFill>
                <a:latin typeface="Meiryo"/>
                <a:ea typeface="Meiryo"/>
              </a:rPr>
              <a:t>優先順位</a:t>
            </a:r>
          </a:p>
        </p:txBody>
      </p:sp>
      <p:sp>
        <p:nvSpPr>
          <p:cNvPr id="23" name="TextBox 22"/>
          <p:cNvSpPr txBox="1"/>
          <p:nvPr/>
        </p:nvSpPr>
        <p:spPr>
          <a:xfrm>
            <a:off x="6300216" y="3383280"/>
            <a:ext cx="2468879" cy="320040"/>
          </a:xfrm>
          <a:prstGeom prst="rect">
            <a:avLst/>
          </a:prstGeom>
          <a:noFill/>
        </p:spPr>
        <p:txBody>
          <a:bodyPr wrap="square" lIns="0" tIns="0" rIns="0" bIns="0" anchor="t">
            <a:spAutoFit/>
          </a:bodyPr>
          <a:lstStyle/>
          <a:p>
            <a:pPr algn="ctr"/>
            <a:r>
              <a:rPr sz="1200" b="0" i="0">
                <a:solidFill>
                  <a:srgbClr val="5D6E7E"/>
                </a:solidFill>
                <a:latin typeface="Meiryo"/>
                <a:ea typeface="Meiryo"/>
              </a:rPr>
              <a:t>効果と始めやすさで</a:t>
            </a:r>
          </a:p>
        </p:txBody>
      </p:sp>
      <p:sp>
        <p:nvSpPr>
          <p:cNvPr id="24" name="Right Arrow 23"/>
          <p:cNvSpPr/>
          <p:nvPr/>
        </p:nvSpPr>
        <p:spPr>
          <a:xfrm>
            <a:off x="8869680" y="2674620"/>
            <a:ext cx="292608" cy="365760"/>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Rounded Rectangle 24"/>
          <p:cNvSpPr/>
          <p:nvPr/>
        </p:nvSpPr>
        <p:spPr>
          <a:xfrm>
            <a:off x="9061704" y="1965960"/>
            <a:ext cx="2651760" cy="1783080"/>
          </a:xfrm>
          <a:prstGeom prst="roundRect">
            <a:avLst>
              <a:gd name="adj" fmla="val 461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6" name="Oval 25"/>
          <p:cNvSpPr/>
          <p:nvPr/>
        </p:nvSpPr>
        <p:spPr>
          <a:xfrm>
            <a:off x="10003536" y="2240279"/>
            <a:ext cx="768096" cy="768096"/>
          </a:xfrm>
          <a:prstGeom prst="ellipse">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7" name="TextBox 26"/>
          <p:cNvSpPr txBox="1"/>
          <p:nvPr/>
        </p:nvSpPr>
        <p:spPr>
          <a:xfrm>
            <a:off x="10003536" y="2240279"/>
            <a:ext cx="768096" cy="768096"/>
          </a:xfrm>
          <a:prstGeom prst="rect">
            <a:avLst/>
          </a:prstGeom>
          <a:noFill/>
        </p:spPr>
        <p:txBody>
          <a:bodyPr wrap="square" lIns="0" tIns="0" rIns="0" bIns="0" anchor="ctr">
            <a:spAutoFit/>
          </a:bodyPr>
          <a:lstStyle/>
          <a:p>
            <a:pPr algn="ctr"/>
            <a:r>
              <a:rPr sz="1800" b="1" i="0">
                <a:solidFill>
                  <a:srgbClr val="FFFFFF"/>
                </a:solidFill>
                <a:latin typeface="Meiryo"/>
                <a:ea typeface="Meiryo"/>
              </a:rPr>
              <a:t>4</a:t>
            </a:r>
          </a:p>
        </p:txBody>
      </p:sp>
      <p:sp>
        <p:nvSpPr>
          <p:cNvPr id="28" name="TextBox 27"/>
          <p:cNvSpPr txBox="1"/>
          <p:nvPr/>
        </p:nvSpPr>
        <p:spPr>
          <a:xfrm>
            <a:off x="9153144" y="3017520"/>
            <a:ext cx="2468879" cy="411480"/>
          </a:xfrm>
          <a:prstGeom prst="rect">
            <a:avLst/>
          </a:prstGeom>
          <a:noFill/>
        </p:spPr>
        <p:txBody>
          <a:bodyPr wrap="square" lIns="0" tIns="0" rIns="0" bIns="0" anchor="t">
            <a:spAutoFit/>
          </a:bodyPr>
          <a:lstStyle/>
          <a:p>
            <a:pPr algn="ctr"/>
            <a:r>
              <a:rPr sz="1600" b="1" i="0">
                <a:solidFill>
                  <a:srgbClr val="17365D"/>
                </a:solidFill>
                <a:latin typeface="Meiryo"/>
                <a:ea typeface="Meiryo"/>
              </a:rPr>
              <a:t>まず1つ</a:t>
            </a:r>
          </a:p>
        </p:txBody>
      </p:sp>
      <p:sp>
        <p:nvSpPr>
          <p:cNvPr id="29" name="TextBox 28"/>
          <p:cNvSpPr txBox="1"/>
          <p:nvPr/>
        </p:nvSpPr>
        <p:spPr>
          <a:xfrm>
            <a:off x="9153144" y="3383280"/>
            <a:ext cx="2468879" cy="320040"/>
          </a:xfrm>
          <a:prstGeom prst="rect">
            <a:avLst/>
          </a:prstGeom>
          <a:noFill/>
        </p:spPr>
        <p:txBody>
          <a:bodyPr wrap="square" lIns="0" tIns="0" rIns="0" bIns="0" anchor="t">
            <a:spAutoFit/>
          </a:bodyPr>
          <a:lstStyle/>
          <a:p>
            <a:pPr algn="ctr"/>
            <a:r>
              <a:rPr sz="1200" b="0" i="0">
                <a:solidFill>
                  <a:srgbClr val="5D6E7E"/>
                </a:solidFill>
                <a:latin typeface="Meiryo"/>
                <a:ea typeface="Meiryo"/>
              </a:rPr>
              <a:t>来週から始める</a:t>
            </a:r>
          </a:p>
        </p:txBody>
      </p:sp>
      <p:sp>
        <p:nvSpPr>
          <p:cNvPr id="30" name="Rounded Rectangle 29"/>
          <p:cNvSpPr/>
          <p:nvPr/>
        </p:nvSpPr>
        <p:spPr>
          <a:xfrm>
            <a:off x="502920" y="4069080"/>
            <a:ext cx="11155680" cy="1965960"/>
          </a:xfrm>
          <a:prstGeom prst="roundRect">
            <a:avLst>
              <a:gd name="adj" fmla="val 4186"/>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1" name="TextBox 30"/>
          <p:cNvSpPr txBox="1"/>
          <p:nvPr/>
        </p:nvSpPr>
        <p:spPr>
          <a:xfrm>
            <a:off x="822960" y="4206240"/>
            <a:ext cx="10515600" cy="1691640"/>
          </a:xfrm>
          <a:prstGeom prst="rect">
            <a:avLst/>
          </a:prstGeom>
          <a:noFill/>
        </p:spPr>
        <p:txBody>
          <a:bodyPr wrap="square" lIns="0" tIns="0" rIns="0" bIns="0" anchor="ctr">
            <a:spAutoFit/>
          </a:bodyPr>
          <a:lstStyle/>
          <a:p>
            <a:pPr algn="l">
              <a:lnSpc>
                <a:spcPct val="125000"/>
              </a:lnSpc>
            </a:pPr>
            <a:r>
              <a:rPr sz="1450" b="1" i="0">
                <a:solidFill>
                  <a:srgbClr val="17365D"/>
                </a:solidFill>
                <a:latin typeface="Meiryo"/>
                <a:ea typeface="Meiryo"/>
              </a:rPr>
              <a:t>法令に基づく自己評価・保護者評価と“公表”</a:t>
            </a:r>
          </a:p>
          <a:p>
            <a:pPr algn="l">
              <a:lnSpc>
                <a:spcPct val="125000"/>
              </a:lnSpc>
            </a:pPr>
            <a:r>
              <a:rPr sz="1400" b="0" i="0">
                <a:solidFill>
                  <a:srgbClr val="1B2B3A"/>
                </a:solidFill>
                <a:latin typeface="Meiryo"/>
                <a:ea typeface="Meiryo"/>
              </a:rPr>
              <a:t>これは形式ではなく、改善のプロセスとして活用するものです。</a:t>
            </a:r>
          </a:p>
          <a:p>
            <a:pPr algn="l">
              <a:lnSpc>
                <a:spcPct val="125000"/>
              </a:lnSpc>
            </a:pPr>
            <a:r>
              <a:rPr sz="1450" b="1" i="0">
                <a:solidFill>
                  <a:srgbClr val="2E9E8F"/>
                </a:solidFill>
                <a:latin typeface="Meiryo"/>
                <a:ea typeface="Meiryo"/>
              </a:rPr>
              <a:t>第三者評価は“批判”ではなく“気づきの機会”</a:t>
            </a:r>
          </a:p>
          <a:p>
            <a:pPr algn="l">
              <a:lnSpc>
                <a:spcPct val="125000"/>
              </a:lnSpc>
            </a:pPr>
            <a:r>
              <a:rPr sz="1400" b="0" i="0">
                <a:solidFill>
                  <a:srgbClr val="1B2B3A"/>
                </a:solidFill>
                <a:latin typeface="Meiryo"/>
                <a:ea typeface="Meiryo"/>
              </a:rPr>
              <a:t>自分たちだけでは気づけない改善点が見えてきます。</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自己点検の 3つの層</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24</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見方のコツは「どこが弱いか」ではなく「どこから改善すると効果が大きいか」。</a:t>
            </a:r>
          </a:p>
        </p:txBody>
      </p:sp>
      <p:sp>
        <p:nvSpPr>
          <p:cNvPr id="7" name="Rounded Rectangle 6"/>
          <p:cNvSpPr/>
          <p:nvPr/>
        </p:nvSpPr>
        <p:spPr>
          <a:xfrm>
            <a:off x="3520439" y="1920240"/>
            <a:ext cx="5120640" cy="1051560"/>
          </a:xfrm>
          <a:prstGeom prst="roundRect">
            <a:avLst>
              <a:gd name="adj" fmla="val 7826"/>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3749039" y="1920240"/>
            <a:ext cx="1737360" cy="1051560"/>
          </a:xfrm>
          <a:prstGeom prst="rect">
            <a:avLst/>
          </a:prstGeom>
          <a:noFill/>
        </p:spPr>
        <p:txBody>
          <a:bodyPr wrap="square" lIns="0" tIns="0" rIns="0" bIns="0" anchor="ctr">
            <a:spAutoFit/>
          </a:bodyPr>
          <a:lstStyle/>
          <a:p>
            <a:pPr algn="l"/>
            <a:r>
              <a:rPr sz="1500" b="1" i="0">
                <a:solidFill>
                  <a:srgbClr val="FFFFFF"/>
                </a:solidFill>
                <a:latin typeface="Meiryo"/>
                <a:ea typeface="Meiryo"/>
              </a:rPr>
              <a:t>LAYER 3</a:t>
            </a:r>
          </a:p>
        </p:txBody>
      </p:sp>
      <p:sp>
        <p:nvSpPr>
          <p:cNvPr id="9" name="TextBox 8"/>
          <p:cNvSpPr txBox="1"/>
          <p:nvPr/>
        </p:nvSpPr>
        <p:spPr>
          <a:xfrm>
            <a:off x="5440679" y="1920240"/>
            <a:ext cx="3017520" cy="1051560"/>
          </a:xfrm>
          <a:prstGeom prst="rect">
            <a:avLst/>
          </a:prstGeom>
          <a:noFill/>
        </p:spPr>
        <p:txBody>
          <a:bodyPr wrap="square" lIns="0" tIns="0" rIns="0" bIns="0" anchor="ctr">
            <a:spAutoFit/>
          </a:bodyPr>
          <a:lstStyle/>
          <a:p>
            <a:pPr algn="l">
              <a:lnSpc>
                <a:spcPct val="105000"/>
              </a:lnSpc>
            </a:pPr>
            <a:r>
              <a:rPr sz="1500" b="1" i="0">
                <a:solidFill>
                  <a:srgbClr val="FFFFFF"/>
                </a:solidFill>
                <a:latin typeface="Meiryo"/>
                <a:ea typeface="Meiryo"/>
              </a:rPr>
              <a:t>連携と地域　</a:t>
            </a:r>
            <a:r>
              <a:rPr sz="1150" b="0" i="0">
                <a:solidFill>
                  <a:srgbClr val="FFFFFF"/>
                </a:solidFill>
                <a:latin typeface="Meiryo"/>
                <a:ea typeface="Meiryo"/>
              </a:rPr>
              <a:t>情報共有・会議 ／ 関係機関連携 ／ 協議会・地域資源</a:t>
            </a:r>
          </a:p>
        </p:txBody>
      </p:sp>
      <p:sp>
        <p:nvSpPr>
          <p:cNvPr id="10" name="Rounded Rectangle 9"/>
          <p:cNvSpPr/>
          <p:nvPr/>
        </p:nvSpPr>
        <p:spPr>
          <a:xfrm>
            <a:off x="2651759" y="3090672"/>
            <a:ext cx="6858000" cy="1051560"/>
          </a:xfrm>
          <a:prstGeom prst="roundRect">
            <a:avLst>
              <a:gd name="adj" fmla="val 782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2880359" y="3090672"/>
            <a:ext cx="1737360" cy="1051560"/>
          </a:xfrm>
          <a:prstGeom prst="rect">
            <a:avLst/>
          </a:prstGeom>
          <a:noFill/>
        </p:spPr>
        <p:txBody>
          <a:bodyPr wrap="square" lIns="0" tIns="0" rIns="0" bIns="0" anchor="ctr">
            <a:spAutoFit/>
          </a:bodyPr>
          <a:lstStyle/>
          <a:p>
            <a:pPr algn="l"/>
            <a:r>
              <a:rPr sz="1500" b="1" i="0">
                <a:solidFill>
                  <a:srgbClr val="FFFFFF"/>
                </a:solidFill>
                <a:latin typeface="Meiryo"/>
                <a:ea typeface="Meiryo"/>
              </a:rPr>
              <a:t>LAYER 2</a:t>
            </a:r>
          </a:p>
        </p:txBody>
      </p:sp>
      <p:sp>
        <p:nvSpPr>
          <p:cNvPr id="12" name="TextBox 11"/>
          <p:cNvSpPr txBox="1"/>
          <p:nvPr/>
        </p:nvSpPr>
        <p:spPr>
          <a:xfrm>
            <a:off x="4572000" y="3090672"/>
            <a:ext cx="4754880" cy="1051560"/>
          </a:xfrm>
          <a:prstGeom prst="rect">
            <a:avLst/>
          </a:prstGeom>
          <a:noFill/>
        </p:spPr>
        <p:txBody>
          <a:bodyPr wrap="square" lIns="0" tIns="0" rIns="0" bIns="0" anchor="ctr">
            <a:spAutoFit/>
          </a:bodyPr>
          <a:lstStyle/>
          <a:p>
            <a:pPr algn="l">
              <a:lnSpc>
                <a:spcPct val="105000"/>
              </a:lnSpc>
            </a:pPr>
            <a:r>
              <a:rPr sz="1500" b="1" i="0">
                <a:solidFill>
                  <a:srgbClr val="FFFFFF"/>
                </a:solidFill>
                <a:latin typeface="Meiryo"/>
                <a:ea typeface="Meiryo"/>
              </a:rPr>
              <a:t>支援の質　</a:t>
            </a:r>
            <a:r>
              <a:rPr sz="1150" b="0" i="0">
                <a:solidFill>
                  <a:srgbClr val="FFFFFF"/>
                </a:solidFill>
                <a:latin typeface="Meiryo"/>
                <a:ea typeface="Meiryo"/>
              </a:rPr>
              <a:t>アセスメント ／ 5領域 ／ 記録と実践の連動</a:t>
            </a:r>
          </a:p>
        </p:txBody>
      </p:sp>
      <p:sp>
        <p:nvSpPr>
          <p:cNvPr id="13" name="Rounded Rectangle 12"/>
          <p:cNvSpPr/>
          <p:nvPr/>
        </p:nvSpPr>
        <p:spPr>
          <a:xfrm>
            <a:off x="1783079" y="4261104"/>
            <a:ext cx="8595360" cy="1051560"/>
          </a:xfrm>
          <a:prstGeom prst="roundRect">
            <a:avLst>
              <a:gd name="adj" fmla="val 782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2011679" y="4261104"/>
            <a:ext cx="1737360" cy="1051560"/>
          </a:xfrm>
          <a:prstGeom prst="rect">
            <a:avLst/>
          </a:prstGeom>
          <a:noFill/>
        </p:spPr>
        <p:txBody>
          <a:bodyPr wrap="square" lIns="0" tIns="0" rIns="0" bIns="0" anchor="ctr">
            <a:spAutoFit/>
          </a:bodyPr>
          <a:lstStyle/>
          <a:p>
            <a:pPr algn="l"/>
            <a:r>
              <a:rPr sz="1500" b="1" i="0">
                <a:solidFill>
                  <a:srgbClr val="FFFFFF"/>
                </a:solidFill>
                <a:latin typeface="Meiryo"/>
                <a:ea typeface="Meiryo"/>
              </a:rPr>
              <a:t>LAYER 1</a:t>
            </a:r>
          </a:p>
        </p:txBody>
      </p:sp>
      <p:sp>
        <p:nvSpPr>
          <p:cNvPr id="15" name="TextBox 14"/>
          <p:cNvSpPr txBox="1"/>
          <p:nvPr/>
        </p:nvSpPr>
        <p:spPr>
          <a:xfrm>
            <a:off x="3703320" y="4261104"/>
            <a:ext cx="6492240" cy="1051560"/>
          </a:xfrm>
          <a:prstGeom prst="rect">
            <a:avLst/>
          </a:prstGeom>
          <a:noFill/>
        </p:spPr>
        <p:txBody>
          <a:bodyPr wrap="square" lIns="0" tIns="0" rIns="0" bIns="0" anchor="ctr">
            <a:spAutoFit/>
          </a:bodyPr>
          <a:lstStyle/>
          <a:p>
            <a:pPr algn="l">
              <a:lnSpc>
                <a:spcPct val="105000"/>
              </a:lnSpc>
            </a:pPr>
            <a:r>
              <a:rPr sz="1500" b="1" i="0">
                <a:solidFill>
                  <a:srgbClr val="FFFFFF"/>
                </a:solidFill>
                <a:latin typeface="Meiryo"/>
                <a:ea typeface="Meiryo"/>
              </a:rPr>
              <a:t>業務の基本（土台）　</a:t>
            </a:r>
            <a:r>
              <a:rPr sz="1150" b="0" i="0">
                <a:solidFill>
                  <a:srgbClr val="FFFFFF"/>
                </a:solidFill>
                <a:latin typeface="Meiryo"/>
                <a:ea typeface="Meiryo"/>
              </a:rPr>
              <a:t>基準・責務 ／ 計画作成の流れ ／ 記録・書類</a:t>
            </a:r>
          </a:p>
        </p:txBody>
      </p:sp>
      <p:cxnSp>
        <p:nvCxnSpPr>
          <p:cNvPr id="16" name="Connector 15"/>
          <p:cNvCxnSpPr/>
          <p:nvPr/>
        </p:nvCxnSpPr>
        <p:spPr>
          <a:xfrm>
            <a:off x="10424160" y="1920240"/>
            <a:ext cx="0" cy="3392424"/>
          </a:xfrm>
          <a:prstGeom prst="line">
            <a:avLst/>
          </a:prstGeom>
          <a:ln w="25400">
            <a:solidFill>
              <a:srgbClr val="C77D2E"/>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0561320" y="3200400"/>
            <a:ext cx="1188720" cy="822960"/>
          </a:xfrm>
          <a:prstGeom prst="rect">
            <a:avLst/>
          </a:prstGeom>
          <a:noFill/>
        </p:spPr>
        <p:txBody>
          <a:bodyPr wrap="square" lIns="0" tIns="0" rIns="0" bIns="0" anchor="t">
            <a:spAutoFit/>
          </a:bodyPr>
          <a:lstStyle/>
          <a:p>
            <a:pPr algn="ctr"/>
            <a:r>
              <a:rPr sz="1200" b="1" i="0">
                <a:solidFill>
                  <a:srgbClr val="C77D2E"/>
                </a:solidFill>
                <a:latin typeface="Meiryo"/>
                <a:ea typeface="Meiryo"/>
              </a:rPr>
              <a:t>土台から</a:t>
            </a:r>
          </a:p>
          <a:p>
            <a:pPr algn="ctr"/>
            <a:r>
              <a:rPr sz="1200" b="1" i="0">
                <a:solidFill>
                  <a:srgbClr val="C77D2E"/>
                </a:solidFill>
                <a:latin typeface="Meiryo"/>
                <a:ea typeface="Meiryo"/>
              </a:rPr>
              <a:t>確認</a:t>
            </a:r>
          </a:p>
        </p:txBody>
      </p:sp>
      <p:sp>
        <p:nvSpPr>
          <p:cNvPr id="18" name="Rounded Rectangle 17"/>
          <p:cNvSpPr/>
          <p:nvPr/>
        </p:nvSpPr>
        <p:spPr>
          <a:xfrm>
            <a:off x="502920" y="5440680"/>
            <a:ext cx="11155680" cy="640080"/>
          </a:xfrm>
          <a:prstGeom prst="roundRect">
            <a:avLst>
              <a:gd name="adj" fmla="val 12857"/>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822960" y="5440680"/>
            <a:ext cx="10515600" cy="640080"/>
          </a:xfrm>
          <a:prstGeom prst="rect">
            <a:avLst/>
          </a:prstGeom>
          <a:noFill/>
        </p:spPr>
        <p:txBody>
          <a:bodyPr wrap="square" lIns="0" tIns="0" rIns="0" bIns="0" anchor="ctr">
            <a:spAutoFit/>
          </a:bodyPr>
          <a:lstStyle/>
          <a:p>
            <a:pPr algn="l"/>
            <a:r>
              <a:rPr sz="1250" b="0" i="0">
                <a:solidFill>
                  <a:srgbClr val="1B2B3A"/>
                </a:solidFill>
                <a:latin typeface="Meiryo"/>
                <a:ea typeface="Meiryo"/>
              </a:rPr>
              <a:t>土台のLAYER1が崩れると2・3も安定しません。まず土台から。アセスメントも発達検査の結果だけでなく、成育歴・家族の強み・心理状態・地域資源を総合的に見ましょう。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計画を確認する 2つの視点</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25</a:t>
            </a:r>
          </a:p>
        </p:txBody>
      </p:sp>
      <p:sp>
        <p:nvSpPr>
          <p:cNvPr id="6" name="Rounded Rectangle 5"/>
          <p:cNvSpPr/>
          <p:nvPr/>
        </p:nvSpPr>
        <p:spPr>
          <a:xfrm>
            <a:off x="502920" y="1325880"/>
            <a:ext cx="5394960" cy="3703320"/>
          </a:xfrm>
          <a:prstGeom prst="roundRect">
            <a:avLst>
              <a:gd name="adj" fmla="val 2222"/>
            </a:avLst>
          </a:prstGeom>
          <a:solidFill>
            <a:srgbClr val="DEEBF7"/>
          </a:solidFill>
          <a:ln w="1905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685800" y="1508760"/>
            <a:ext cx="5029200" cy="502920"/>
          </a:xfrm>
          <a:prstGeom prst="rect">
            <a:avLst/>
          </a:prstGeom>
          <a:noFill/>
        </p:spPr>
        <p:txBody>
          <a:bodyPr wrap="square" lIns="0" tIns="0" rIns="0" bIns="0" anchor="t">
            <a:spAutoFit/>
          </a:bodyPr>
          <a:lstStyle/>
          <a:p>
            <a:pPr algn="l"/>
            <a:r>
              <a:rPr sz="1700" b="1" i="0">
                <a:solidFill>
                  <a:srgbClr val="2E6DA4"/>
                </a:solidFill>
                <a:latin typeface="Meiryo"/>
                <a:ea typeface="Meiryo"/>
              </a:rPr>
              <a:t>児発管：質管理の視点</a:t>
            </a:r>
          </a:p>
        </p:txBody>
      </p:sp>
      <p:sp>
        <p:nvSpPr>
          <p:cNvPr id="8" name="TextBox 7"/>
          <p:cNvSpPr txBox="1"/>
          <p:nvPr/>
        </p:nvSpPr>
        <p:spPr>
          <a:xfrm>
            <a:off x="868680" y="2103120"/>
            <a:ext cx="4846320" cy="2743200"/>
          </a:xfrm>
          <a:prstGeom prst="rect">
            <a:avLst/>
          </a:prstGeom>
          <a:noFill/>
        </p:spPr>
        <p:txBody>
          <a:bodyPr wrap="square" lIns="0" tIns="0" rIns="0" bIns="0" anchor="t">
            <a:spAutoFit/>
          </a:bodyPr>
          <a:lstStyle/>
          <a:p>
            <a:pPr algn="l">
              <a:lnSpc>
                <a:spcPct val="145000"/>
              </a:lnSpc>
            </a:pPr>
            <a:r>
              <a:rPr sz="1400" b="0" i="0">
                <a:solidFill>
                  <a:srgbClr val="1B2B3A"/>
                </a:solidFill>
                <a:latin typeface="Meiryo"/>
                <a:ea typeface="Meiryo"/>
              </a:rPr>
              <a:t>・アセスメントが利用計画を反映しているか</a:t>
            </a:r>
          </a:p>
          <a:p>
            <a:pPr algn="l">
              <a:lnSpc>
                <a:spcPct val="145000"/>
              </a:lnSpc>
            </a:pPr>
            <a:r>
              <a:rPr sz="1400" b="0" i="0">
                <a:solidFill>
                  <a:srgbClr val="1B2B3A"/>
                </a:solidFill>
                <a:latin typeface="Meiryo"/>
                <a:ea typeface="Meiryo"/>
              </a:rPr>
              <a:t>・個別支援計画が5領域・意向・環境を見ているか</a:t>
            </a:r>
          </a:p>
          <a:p>
            <a:pPr algn="l">
              <a:lnSpc>
                <a:spcPct val="145000"/>
              </a:lnSpc>
            </a:pPr>
            <a:r>
              <a:rPr sz="1400" b="0" i="0">
                <a:solidFill>
                  <a:srgbClr val="1B2B3A"/>
                </a:solidFill>
                <a:latin typeface="Meiryo"/>
                <a:ea typeface="Meiryo"/>
              </a:rPr>
              <a:t>・日々の支援に家族・地域・移行が入っているか</a:t>
            </a:r>
          </a:p>
          <a:p>
            <a:pPr algn="l">
              <a:lnSpc>
                <a:spcPct val="145000"/>
              </a:lnSpc>
            </a:pPr>
            <a:r>
              <a:rPr sz="1400" b="0" i="0">
                <a:solidFill>
                  <a:srgbClr val="1B2B3A"/>
                </a:solidFill>
                <a:latin typeface="Meiryo"/>
                <a:ea typeface="Meiryo"/>
              </a:rPr>
              <a:t>・モニタリングが計画につながっているか</a:t>
            </a:r>
          </a:p>
        </p:txBody>
      </p:sp>
      <p:sp>
        <p:nvSpPr>
          <p:cNvPr id="9" name="Rounded Rectangle 8"/>
          <p:cNvSpPr/>
          <p:nvPr/>
        </p:nvSpPr>
        <p:spPr>
          <a:xfrm>
            <a:off x="6263640" y="1325880"/>
            <a:ext cx="5394960" cy="3703320"/>
          </a:xfrm>
          <a:prstGeom prst="roundRect">
            <a:avLst>
              <a:gd name="adj" fmla="val 2222"/>
            </a:avLst>
          </a:prstGeom>
          <a:solidFill>
            <a:srgbClr val="DEEBF7"/>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6446520" y="1508760"/>
            <a:ext cx="5029200" cy="502920"/>
          </a:xfrm>
          <a:prstGeom prst="rect">
            <a:avLst/>
          </a:prstGeom>
          <a:noFill/>
        </p:spPr>
        <p:txBody>
          <a:bodyPr wrap="square" lIns="0" tIns="0" rIns="0" bIns="0" anchor="t">
            <a:spAutoFit/>
          </a:bodyPr>
          <a:lstStyle/>
          <a:p>
            <a:pPr algn="l"/>
            <a:r>
              <a:rPr sz="1700" b="1" i="0">
                <a:solidFill>
                  <a:srgbClr val="2E9E8F"/>
                </a:solidFill>
                <a:latin typeface="Meiryo"/>
                <a:ea typeface="Meiryo"/>
              </a:rPr>
              <a:t>相談支援：生活全体の視点</a:t>
            </a:r>
          </a:p>
        </p:txBody>
      </p:sp>
      <p:sp>
        <p:nvSpPr>
          <p:cNvPr id="11" name="TextBox 10"/>
          <p:cNvSpPr txBox="1"/>
          <p:nvPr/>
        </p:nvSpPr>
        <p:spPr>
          <a:xfrm>
            <a:off x="6629400" y="2103120"/>
            <a:ext cx="4846320" cy="2743200"/>
          </a:xfrm>
          <a:prstGeom prst="rect">
            <a:avLst/>
          </a:prstGeom>
          <a:noFill/>
        </p:spPr>
        <p:txBody>
          <a:bodyPr wrap="square" lIns="0" tIns="0" rIns="0" bIns="0" anchor="t">
            <a:spAutoFit/>
          </a:bodyPr>
          <a:lstStyle/>
          <a:p>
            <a:pPr algn="l">
              <a:lnSpc>
                <a:spcPct val="145000"/>
              </a:lnSpc>
            </a:pPr>
            <a:r>
              <a:rPr sz="1400" b="0" i="0">
                <a:solidFill>
                  <a:srgbClr val="1B2B3A"/>
                </a:solidFill>
                <a:latin typeface="Meiryo"/>
                <a:ea typeface="Meiryo"/>
              </a:rPr>
              <a:t>・保護者だけでなくこども本人に会っているか</a:t>
            </a:r>
          </a:p>
          <a:p>
            <a:pPr algn="l">
              <a:lnSpc>
                <a:spcPct val="145000"/>
              </a:lnSpc>
            </a:pPr>
            <a:r>
              <a:rPr sz="1400" b="0" i="0">
                <a:solidFill>
                  <a:srgbClr val="1B2B3A"/>
                </a:solidFill>
                <a:latin typeface="Meiryo"/>
                <a:ea typeface="Meiryo"/>
              </a:rPr>
              <a:t>・インフォーマル資源も含めて計画しているか</a:t>
            </a:r>
          </a:p>
          <a:p>
            <a:pPr algn="l">
              <a:lnSpc>
                <a:spcPct val="145000"/>
              </a:lnSpc>
            </a:pPr>
            <a:r>
              <a:rPr sz="1400" b="0" i="0">
                <a:solidFill>
                  <a:srgbClr val="1B2B3A"/>
                </a:solidFill>
                <a:latin typeface="Meiryo"/>
                <a:ea typeface="Meiryo"/>
              </a:rPr>
              <a:t>・担当者会議で役割分担を確認しているか</a:t>
            </a:r>
          </a:p>
          <a:p>
            <a:pPr algn="l">
              <a:lnSpc>
                <a:spcPct val="145000"/>
              </a:lnSpc>
            </a:pPr>
            <a:r>
              <a:rPr sz="1400" b="0" i="0">
                <a:solidFill>
                  <a:srgbClr val="1B2B3A"/>
                </a:solidFill>
                <a:latin typeface="Meiryo"/>
                <a:ea typeface="Meiryo"/>
              </a:rPr>
              <a:t>・モニタリングで現場を訪問しているか</a:t>
            </a:r>
          </a:p>
        </p:txBody>
      </p:sp>
      <p:sp>
        <p:nvSpPr>
          <p:cNvPr id="12" name="Rounded Rectangle 11"/>
          <p:cNvSpPr/>
          <p:nvPr/>
        </p:nvSpPr>
        <p:spPr>
          <a:xfrm>
            <a:off x="502920" y="5212080"/>
            <a:ext cx="11155680" cy="822960"/>
          </a:xfrm>
          <a:prstGeom prst="roundRect">
            <a:avLst>
              <a:gd name="adj" fmla="val 10000"/>
            </a:avLst>
          </a:prstGeom>
          <a:solidFill>
            <a:srgbClr val="17365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822960" y="5212080"/>
            <a:ext cx="10515600" cy="822960"/>
          </a:xfrm>
          <a:prstGeom prst="rect">
            <a:avLst/>
          </a:prstGeom>
          <a:noFill/>
        </p:spPr>
        <p:txBody>
          <a:bodyPr wrap="square" lIns="0" tIns="0" rIns="0" bIns="0" anchor="ctr">
            <a:spAutoFit/>
          </a:bodyPr>
          <a:lstStyle/>
          <a:p>
            <a:pPr algn="l"/>
            <a:r>
              <a:rPr sz="1450" b="1" i="0">
                <a:solidFill>
                  <a:srgbClr val="FFFFFF"/>
                </a:solidFill>
                <a:latin typeface="Meiryo"/>
                <a:ea typeface="Meiryo"/>
              </a:rPr>
              <a:t>いずれも、書類の中ではなく、こどもの生活文脈の中で確認することが大切です。</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3" name="TextBox 2"/>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26</a:t>
            </a:r>
          </a:p>
        </p:txBody>
      </p:sp>
      <p:sp>
        <p:nvSpPr>
          <p:cNvPr id="4" name="TextBox 3"/>
          <p:cNvSpPr txBox="1"/>
          <p:nvPr/>
        </p:nvSpPr>
        <p:spPr>
          <a:xfrm>
            <a:off x="457200" y="384048"/>
            <a:ext cx="8412480" cy="777240"/>
          </a:xfrm>
          <a:prstGeom prst="rect">
            <a:avLst/>
          </a:prstGeom>
          <a:noFill/>
        </p:spPr>
        <p:txBody>
          <a:bodyPr wrap="square" lIns="0" tIns="0" rIns="0" bIns="0" anchor="ctr">
            <a:spAutoFit/>
          </a:bodyPr>
          <a:lstStyle/>
          <a:p>
            <a:pPr algn="l"/>
            <a:r>
              <a:rPr sz="2500" b="1" i="0">
                <a:solidFill>
                  <a:srgbClr val="2E6DA4"/>
                </a:solidFill>
                <a:latin typeface="Meiryo"/>
                <a:ea typeface="Meiryo"/>
              </a:rPr>
              <a:t>児発管</a:t>
            </a:r>
            <a:r>
              <a:rPr sz="2500" b="1" i="0">
                <a:solidFill>
                  <a:srgbClr val="17365D"/>
                </a:solidFill>
                <a:latin typeface="Meiryo"/>
                <a:ea typeface="Meiryo"/>
              </a:rPr>
              <a:t>の実践を、</a:t>
            </a:r>
            <a:r>
              <a:rPr sz="2500" b="1" i="0">
                <a:solidFill>
                  <a:srgbClr val="2E6DA4"/>
                </a:solidFill>
                <a:latin typeface="Meiryo"/>
                <a:ea typeface="Meiryo"/>
              </a:rPr>
              <a:t>14項目</a:t>
            </a:r>
            <a:r>
              <a:rPr sz="2500" b="1" i="0">
                <a:solidFill>
                  <a:srgbClr val="17365D"/>
                </a:solidFill>
                <a:latin typeface="Meiryo"/>
                <a:ea typeface="Meiryo"/>
              </a:rPr>
              <a:t>で見直す</a:t>
            </a:r>
          </a:p>
        </p:txBody>
      </p:sp>
      <p:sp>
        <p:nvSpPr>
          <p:cNvPr id="5" name="Rounded Rectangle 4"/>
          <p:cNvSpPr/>
          <p:nvPr/>
        </p:nvSpPr>
        <p:spPr>
          <a:xfrm>
            <a:off x="9052560" y="365760"/>
            <a:ext cx="2651760" cy="1417320"/>
          </a:xfrm>
          <a:prstGeom prst="roundRect">
            <a:avLst>
              <a:gd name="adj" fmla="val 58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TextBox 5"/>
          <p:cNvSpPr txBox="1"/>
          <p:nvPr/>
        </p:nvSpPr>
        <p:spPr>
          <a:xfrm>
            <a:off x="9253728" y="484632"/>
            <a:ext cx="2286000" cy="274320"/>
          </a:xfrm>
          <a:prstGeom prst="rect">
            <a:avLst/>
          </a:prstGeom>
          <a:noFill/>
        </p:spPr>
        <p:txBody>
          <a:bodyPr wrap="square" lIns="0" tIns="0" rIns="0" bIns="0" anchor="t">
            <a:spAutoFit/>
          </a:bodyPr>
          <a:lstStyle/>
          <a:p>
            <a:pPr algn="l"/>
            <a:r>
              <a:rPr sz="1050" b="1" i="0">
                <a:solidFill>
                  <a:srgbClr val="2E6DA4"/>
                </a:solidFill>
                <a:latin typeface="Meiryo"/>
                <a:ea typeface="Meiryo"/>
              </a:rPr>
              <a:t>SELF-SCORE</a:t>
            </a:r>
          </a:p>
        </p:txBody>
      </p:sp>
      <p:sp>
        <p:nvSpPr>
          <p:cNvPr id="7" name="TextBox 6"/>
          <p:cNvSpPr txBox="1"/>
          <p:nvPr/>
        </p:nvSpPr>
        <p:spPr>
          <a:xfrm>
            <a:off x="9253728" y="822960"/>
            <a:ext cx="2331720" cy="914400"/>
          </a:xfrm>
          <a:prstGeom prst="rect">
            <a:avLst/>
          </a:prstGeom>
          <a:noFill/>
        </p:spPr>
        <p:txBody>
          <a:bodyPr wrap="square" lIns="0" tIns="0" rIns="0" bIns="0" anchor="t">
            <a:spAutoFit/>
          </a:bodyPr>
          <a:lstStyle/>
          <a:p>
            <a:pPr algn="l">
              <a:lnSpc>
                <a:spcPct val="118000"/>
              </a:lnSpc>
            </a:pPr>
            <a:r>
              <a:rPr sz="950" b="0" i="0">
                <a:solidFill>
                  <a:srgbClr val="1B2B3A"/>
                </a:solidFill>
                <a:latin typeface="Meiryo"/>
                <a:ea typeface="Meiryo"/>
              </a:rPr>
              <a:t>0　全くできていない</a:t>
            </a:r>
          </a:p>
          <a:p>
            <a:pPr algn="l">
              <a:lnSpc>
                <a:spcPct val="118000"/>
              </a:lnSpc>
            </a:pPr>
            <a:r>
              <a:rPr sz="950" b="0" i="0">
                <a:solidFill>
                  <a:srgbClr val="1B2B3A"/>
                </a:solidFill>
                <a:latin typeface="Meiryo"/>
                <a:ea typeface="Meiryo"/>
              </a:rPr>
              <a:t>1　あまり</a:t>
            </a:r>
          </a:p>
          <a:p>
            <a:pPr algn="l">
              <a:lnSpc>
                <a:spcPct val="118000"/>
              </a:lnSpc>
            </a:pPr>
            <a:r>
              <a:rPr sz="950" b="0" i="0">
                <a:solidFill>
                  <a:srgbClr val="1B2B3A"/>
                </a:solidFill>
                <a:latin typeface="Meiryo"/>
                <a:ea typeface="Meiryo"/>
              </a:rPr>
              <a:t>2　半分程度</a:t>
            </a:r>
          </a:p>
          <a:p>
            <a:pPr algn="l">
              <a:lnSpc>
                <a:spcPct val="118000"/>
              </a:lnSpc>
            </a:pPr>
            <a:r>
              <a:rPr sz="950" b="0" i="0">
                <a:solidFill>
                  <a:srgbClr val="1B2B3A"/>
                </a:solidFill>
                <a:latin typeface="Meiryo"/>
                <a:ea typeface="Meiryo"/>
              </a:rPr>
              <a:t>3　おおむね</a:t>
            </a:r>
          </a:p>
          <a:p>
            <a:pPr algn="l">
              <a:lnSpc>
                <a:spcPct val="118000"/>
              </a:lnSpc>
            </a:pPr>
            <a:r>
              <a:rPr sz="950" b="0" i="0">
                <a:solidFill>
                  <a:srgbClr val="1B2B3A"/>
                </a:solidFill>
                <a:latin typeface="Meiryo"/>
                <a:ea typeface="Meiryo"/>
              </a:rPr>
              <a:t>4　十分できている</a:t>
            </a:r>
          </a:p>
        </p:txBody>
      </p:sp>
      <p:sp>
        <p:nvSpPr>
          <p:cNvPr id="8" name="Rounded Rectangle 7"/>
          <p:cNvSpPr/>
          <p:nvPr/>
        </p:nvSpPr>
        <p:spPr>
          <a:xfrm>
            <a:off x="457200" y="1371600"/>
            <a:ext cx="292608" cy="274320"/>
          </a:xfrm>
          <a:prstGeom prst="roundRect">
            <a:avLst>
              <a:gd name="adj" fmla="val 1666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457200" y="1371600"/>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A</a:t>
            </a:r>
          </a:p>
        </p:txBody>
      </p:sp>
      <p:sp>
        <p:nvSpPr>
          <p:cNvPr id="10" name="TextBox 9"/>
          <p:cNvSpPr txBox="1"/>
          <p:nvPr/>
        </p:nvSpPr>
        <p:spPr>
          <a:xfrm>
            <a:off x="841247" y="1371600"/>
            <a:ext cx="5577840" cy="274320"/>
          </a:xfrm>
          <a:prstGeom prst="rect">
            <a:avLst/>
          </a:prstGeom>
          <a:noFill/>
        </p:spPr>
        <p:txBody>
          <a:bodyPr wrap="square" lIns="0" tIns="0" rIns="0" bIns="0" anchor="ctr">
            <a:spAutoFit/>
          </a:bodyPr>
          <a:lstStyle/>
          <a:p>
            <a:pPr algn="l"/>
            <a:r>
              <a:rPr sz="1250" b="1" i="0">
                <a:solidFill>
                  <a:srgbClr val="2E6DA4"/>
                </a:solidFill>
                <a:latin typeface="Meiryo"/>
                <a:ea typeface="Meiryo"/>
              </a:rPr>
              <a:t>基本姿勢</a:t>
            </a:r>
          </a:p>
        </p:txBody>
      </p:sp>
      <p:sp>
        <p:nvSpPr>
          <p:cNvPr id="11" name="Rounded Rectangle 10"/>
          <p:cNvSpPr/>
          <p:nvPr/>
        </p:nvSpPr>
        <p:spPr>
          <a:xfrm>
            <a:off x="457200" y="168249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475488" y="1682496"/>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①</a:t>
            </a:r>
          </a:p>
        </p:txBody>
      </p:sp>
      <p:sp>
        <p:nvSpPr>
          <p:cNvPr id="13" name="TextBox 12"/>
          <p:cNvSpPr txBox="1"/>
          <p:nvPr/>
        </p:nvSpPr>
        <p:spPr>
          <a:xfrm>
            <a:off x="877824" y="168249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児童発達支援管理責任者の</a:t>
            </a:r>
            <a:r>
              <a:rPr sz="1050" b="1" i="0">
                <a:solidFill>
                  <a:srgbClr val="1B2B3A"/>
                </a:solidFill>
                <a:latin typeface="Meiryo"/>
                <a:ea typeface="Meiryo"/>
              </a:rPr>
              <a:t>基本的姿勢や責務等</a:t>
            </a:r>
            <a:r>
              <a:rPr sz="1050" b="0" i="0">
                <a:solidFill>
                  <a:srgbClr val="1B2B3A"/>
                </a:solidFill>
                <a:latin typeface="Meiryo"/>
                <a:ea typeface="Meiryo"/>
              </a:rPr>
              <a:t>について熟知している</a:t>
            </a:r>
          </a:p>
        </p:txBody>
      </p:sp>
      <p:sp>
        <p:nvSpPr>
          <p:cNvPr id="14" name="Rounded Rectangle 13"/>
          <p:cNvSpPr/>
          <p:nvPr/>
        </p:nvSpPr>
        <p:spPr>
          <a:xfrm>
            <a:off x="5257800"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5257800"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6" name="Rounded Rectangle 15"/>
          <p:cNvSpPr/>
          <p:nvPr/>
        </p:nvSpPr>
        <p:spPr>
          <a:xfrm>
            <a:off x="5504688"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5504688"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8" name="Rounded Rectangle 17"/>
          <p:cNvSpPr/>
          <p:nvPr/>
        </p:nvSpPr>
        <p:spPr>
          <a:xfrm>
            <a:off x="5751576"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5751576"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20" name="Rounded Rectangle 19"/>
          <p:cNvSpPr/>
          <p:nvPr/>
        </p:nvSpPr>
        <p:spPr>
          <a:xfrm>
            <a:off x="5998464"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5998464"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22" name="Rounded Rectangle 21"/>
          <p:cNvSpPr/>
          <p:nvPr/>
        </p:nvSpPr>
        <p:spPr>
          <a:xfrm>
            <a:off x="6245352"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6245352"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24" name="Rounded Rectangle 23"/>
          <p:cNvSpPr/>
          <p:nvPr/>
        </p:nvSpPr>
        <p:spPr>
          <a:xfrm>
            <a:off x="457200" y="2176272"/>
            <a:ext cx="292608" cy="274320"/>
          </a:xfrm>
          <a:prstGeom prst="roundRect">
            <a:avLst>
              <a:gd name="adj" fmla="val 1666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457200" y="2176272"/>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B</a:t>
            </a:r>
          </a:p>
        </p:txBody>
      </p:sp>
      <p:sp>
        <p:nvSpPr>
          <p:cNvPr id="26" name="TextBox 25"/>
          <p:cNvSpPr txBox="1"/>
          <p:nvPr/>
        </p:nvSpPr>
        <p:spPr>
          <a:xfrm>
            <a:off x="841247" y="2176272"/>
            <a:ext cx="5577840" cy="274320"/>
          </a:xfrm>
          <a:prstGeom prst="rect">
            <a:avLst/>
          </a:prstGeom>
          <a:noFill/>
        </p:spPr>
        <p:txBody>
          <a:bodyPr wrap="square" lIns="0" tIns="0" rIns="0" bIns="0" anchor="ctr">
            <a:spAutoFit/>
          </a:bodyPr>
          <a:lstStyle/>
          <a:p>
            <a:pPr algn="l"/>
            <a:r>
              <a:rPr sz="1250" b="1" i="0">
                <a:solidFill>
                  <a:srgbClr val="2E6DA4"/>
                </a:solidFill>
                <a:latin typeface="Meiryo"/>
                <a:ea typeface="Meiryo"/>
              </a:rPr>
              <a:t>アセスメント（②〜④）</a:t>
            </a:r>
          </a:p>
        </p:txBody>
      </p:sp>
      <p:sp>
        <p:nvSpPr>
          <p:cNvPr id="27" name="Rounded Rectangle 26"/>
          <p:cNvSpPr/>
          <p:nvPr/>
        </p:nvSpPr>
        <p:spPr>
          <a:xfrm>
            <a:off x="457200" y="2487168"/>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475488" y="2487168"/>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②</a:t>
            </a:r>
          </a:p>
        </p:txBody>
      </p:sp>
      <p:sp>
        <p:nvSpPr>
          <p:cNvPr id="29" name="TextBox 28"/>
          <p:cNvSpPr txBox="1"/>
          <p:nvPr/>
        </p:nvSpPr>
        <p:spPr>
          <a:xfrm>
            <a:off x="877824" y="2487168"/>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アセスメントには</a:t>
            </a:r>
            <a:r>
              <a:rPr sz="1050" b="1" i="0">
                <a:solidFill>
                  <a:srgbClr val="1B2B3A"/>
                </a:solidFill>
                <a:latin typeface="Meiryo"/>
                <a:ea typeface="Meiryo"/>
              </a:rPr>
              <a:t>障害児支援利用計画を受け、その内容を反映</a:t>
            </a:r>
            <a:r>
              <a:rPr sz="1050" b="0" i="0">
                <a:solidFill>
                  <a:srgbClr val="1B2B3A"/>
                </a:solidFill>
                <a:latin typeface="Meiryo"/>
                <a:ea typeface="Meiryo"/>
              </a:rPr>
              <a:t>している</a:t>
            </a:r>
          </a:p>
        </p:txBody>
      </p:sp>
      <p:sp>
        <p:nvSpPr>
          <p:cNvPr id="30" name="Rounded Rectangle 29"/>
          <p:cNvSpPr/>
          <p:nvPr/>
        </p:nvSpPr>
        <p:spPr>
          <a:xfrm>
            <a:off x="5257800"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1" name="TextBox 30"/>
          <p:cNvSpPr txBox="1"/>
          <p:nvPr/>
        </p:nvSpPr>
        <p:spPr>
          <a:xfrm>
            <a:off x="5257800"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32" name="Rounded Rectangle 31"/>
          <p:cNvSpPr/>
          <p:nvPr/>
        </p:nvSpPr>
        <p:spPr>
          <a:xfrm>
            <a:off x="5504688"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3" name="TextBox 32"/>
          <p:cNvSpPr txBox="1"/>
          <p:nvPr/>
        </p:nvSpPr>
        <p:spPr>
          <a:xfrm>
            <a:off x="5504688"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34" name="Rounded Rectangle 33"/>
          <p:cNvSpPr/>
          <p:nvPr/>
        </p:nvSpPr>
        <p:spPr>
          <a:xfrm>
            <a:off x="5751576"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5" name="TextBox 34"/>
          <p:cNvSpPr txBox="1"/>
          <p:nvPr/>
        </p:nvSpPr>
        <p:spPr>
          <a:xfrm>
            <a:off x="5751576"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36" name="Rounded Rectangle 35"/>
          <p:cNvSpPr/>
          <p:nvPr/>
        </p:nvSpPr>
        <p:spPr>
          <a:xfrm>
            <a:off x="5998464"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7" name="TextBox 36"/>
          <p:cNvSpPr txBox="1"/>
          <p:nvPr/>
        </p:nvSpPr>
        <p:spPr>
          <a:xfrm>
            <a:off x="5998464"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38" name="Rounded Rectangle 37"/>
          <p:cNvSpPr/>
          <p:nvPr/>
        </p:nvSpPr>
        <p:spPr>
          <a:xfrm>
            <a:off x="6245352"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9" name="TextBox 38"/>
          <p:cNvSpPr txBox="1"/>
          <p:nvPr/>
        </p:nvSpPr>
        <p:spPr>
          <a:xfrm>
            <a:off x="6245352"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40" name="Rounded Rectangle 39"/>
          <p:cNvSpPr/>
          <p:nvPr/>
        </p:nvSpPr>
        <p:spPr>
          <a:xfrm>
            <a:off x="457200" y="2907792"/>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1" name="TextBox 40"/>
          <p:cNvSpPr txBox="1"/>
          <p:nvPr/>
        </p:nvSpPr>
        <p:spPr>
          <a:xfrm>
            <a:off x="475488" y="2907792"/>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③</a:t>
            </a:r>
          </a:p>
        </p:txBody>
      </p:sp>
      <p:sp>
        <p:nvSpPr>
          <p:cNvPr id="42" name="TextBox 41"/>
          <p:cNvSpPr txBox="1"/>
          <p:nvPr/>
        </p:nvSpPr>
        <p:spPr>
          <a:xfrm>
            <a:off x="877824" y="2907792"/>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アセスメントは適切に行っている（</a:t>
            </a:r>
            <a:r>
              <a:rPr sz="1050" b="1" i="0">
                <a:solidFill>
                  <a:srgbClr val="1B2B3A"/>
                </a:solidFill>
                <a:latin typeface="Meiryo"/>
                <a:ea typeface="Meiryo"/>
              </a:rPr>
              <a:t>発達5領域・特性・環境・本人の意向等</a:t>
            </a:r>
            <a:r>
              <a:rPr sz="1050" b="0" i="0">
                <a:solidFill>
                  <a:srgbClr val="1B2B3A"/>
                </a:solidFill>
                <a:latin typeface="Meiryo"/>
                <a:ea typeface="Meiryo"/>
              </a:rPr>
              <a:t>）</a:t>
            </a:r>
          </a:p>
        </p:txBody>
      </p:sp>
      <p:sp>
        <p:nvSpPr>
          <p:cNvPr id="43" name="Rounded Rectangle 42"/>
          <p:cNvSpPr/>
          <p:nvPr/>
        </p:nvSpPr>
        <p:spPr>
          <a:xfrm>
            <a:off x="5257800"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4" name="TextBox 43"/>
          <p:cNvSpPr txBox="1"/>
          <p:nvPr/>
        </p:nvSpPr>
        <p:spPr>
          <a:xfrm>
            <a:off x="5257800"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45" name="Rounded Rectangle 44"/>
          <p:cNvSpPr/>
          <p:nvPr/>
        </p:nvSpPr>
        <p:spPr>
          <a:xfrm>
            <a:off x="5504688"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6" name="TextBox 45"/>
          <p:cNvSpPr txBox="1"/>
          <p:nvPr/>
        </p:nvSpPr>
        <p:spPr>
          <a:xfrm>
            <a:off x="5504688"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47" name="Rounded Rectangle 46"/>
          <p:cNvSpPr/>
          <p:nvPr/>
        </p:nvSpPr>
        <p:spPr>
          <a:xfrm>
            <a:off x="5751576"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8" name="TextBox 47"/>
          <p:cNvSpPr txBox="1"/>
          <p:nvPr/>
        </p:nvSpPr>
        <p:spPr>
          <a:xfrm>
            <a:off x="5751576"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49" name="Rounded Rectangle 48"/>
          <p:cNvSpPr/>
          <p:nvPr/>
        </p:nvSpPr>
        <p:spPr>
          <a:xfrm>
            <a:off x="5998464"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0" name="TextBox 49"/>
          <p:cNvSpPr txBox="1"/>
          <p:nvPr/>
        </p:nvSpPr>
        <p:spPr>
          <a:xfrm>
            <a:off x="5998464"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51" name="Rounded Rectangle 50"/>
          <p:cNvSpPr/>
          <p:nvPr/>
        </p:nvSpPr>
        <p:spPr>
          <a:xfrm>
            <a:off x="6245352"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2" name="TextBox 51"/>
          <p:cNvSpPr txBox="1"/>
          <p:nvPr/>
        </p:nvSpPr>
        <p:spPr>
          <a:xfrm>
            <a:off x="6245352"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53" name="Rounded Rectangle 52"/>
          <p:cNvSpPr/>
          <p:nvPr/>
        </p:nvSpPr>
        <p:spPr>
          <a:xfrm>
            <a:off x="457200" y="332841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4" name="TextBox 53"/>
          <p:cNvSpPr txBox="1"/>
          <p:nvPr/>
        </p:nvSpPr>
        <p:spPr>
          <a:xfrm>
            <a:off x="475488" y="3328416"/>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④</a:t>
            </a:r>
          </a:p>
        </p:txBody>
      </p:sp>
      <p:sp>
        <p:nvSpPr>
          <p:cNvPr id="55" name="TextBox 54"/>
          <p:cNvSpPr txBox="1"/>
          <p:nvPr/>
        </p:nvSpPr>
        <p:spPr>
          <a:xfrm>
            <a:off x="877824" y="332841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アセスメントでは</a:t>
            </a:r>
            <a:r>
              <a:rPr sz="1050" b="1" i="0">
                <a:solidFill>
                  <a:srgbClr val="1B2B3A"/>
                </a:solidFill>
                <a:latin typeface="Meiryo"/>
                <a:ea typeface="Meiryo"/>
              </a:rPr>
              <a:t>ニーズ整理</a:t>
            </a:r>
            <a:r>
              <a:rPr sz="1050" b="0" i="0">
                <a:solidFill>
                  <a:srgbClr val="1B2B3A"/>
                </a:solidFill>
                <a:latin typeface="Meiryo"/>
                <a:ea typeface="Meiryo"/>
              </a:rPr>
              <a:t>を行っている（収集した情報から見立てるなど）</a:t>
            </a:r>
          </a:p>
        </p:txBody>
      </p:sp>
      <p:sp>
        <p:nvSpPr>
          <p:cNvPr id="56" name="Rounded Rectangle 55"/>
          <p:cNvSpPr/>
          <p:nvPr/>
        </p:nvSpPr>
        <p:spPr>
          <a:xfrm>
            <a:off x="5257800"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7" name="TextBox 56"/>
          <p:cNvSpPr txBox="1"/>
          <p:nvPr/>
        </p:nvSpPr>
        <p:spPr>
          <a:xfrm>
            <a:off x="5257800"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58" name="Rounded Rectangle 57"/>
          <p:cNvSpPr/>
          <p:nvPr/>
        </p:nvSpPr>
        <p:spPr>
          <a:xfrm>
            <a:off x="5504688"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9" name="TextBox 58"/>
          <p:cNvSpPr txBox="1"/>
          <p:nvPr/>
        </p:nvSpPr>
        <p:spPr>
          <a:xfrm>
            <a:off x="5504688"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60" name="Rounded Rectangle 59"/>
          <p:cNvSpPr/>
          <p:nvPr/>
        </p:nvSpPr>
        <p:spPr>
          <a:xfrm>
            <a:off x="5751576"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1" name="TextBox 60"/>
          <p:cNvSpPr txBox="1"/>
          <p:nvPr/>
        </p:nvSpPr>
        <p:spPr>
          <a:xfrm>
            <a:off x="5751576"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62" name="Rounded Rectangle 61"/>
          <p:cNvSpPr/>
          <p:nvPr/>
        </p:nvSpPr>
        <p:spPr>
          <a:xfrm>
            <a:off x="5998464"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3" name="TextBox 62"/>
          <p:cNvSpPr txBox="1"/>
          <p:nvPr/>
        </p:nvSpPr>
        <p:spPr>
          <a:xfrm>
            <a:off x="5998464"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64" name="Rounded Rectangle 63"/>
          <p:cNvSpPr/>
          <p:nvPr/>
        </p:nvSpPr>
        <p:spPr>
          <a:xfrm>
            <a:off x="6245352"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5" name="TextBox 64"/>
          <p:cNvSpPr txBox="1"/>
          <p:nvPr/>
        </p:nvSpPr>
        <p:spPr>
          <a:xfrm>
            <a:off x="6245352"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66" name="Rounded Rectangle 65"/>
          <p:cNvSpPr/>
          <p:nvPr/>
        </p:nvSpPr>
        <p:spPr>
          <a:xfrm>
            <a:off x="457200" y="3822192"/>
            <a:ext cx="292608" cy="274320"/>
          </a:xfrm>
          <a:prstGeom prst="roundRect">
            <a:avLst>
              <a:gd name="adj" fmla="val 1666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7" name="TextBox 66"/>
          <p:cNvSpPr txBox="1"/>
          <p:nvPr/>
        </p:nvSpPr>
        <p:spPr>
          <a:xfrm>
            <a:off x="457200" y="3822192"/>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C</a:t>
            </a:r>
          </a:p>
        </p:txBody>
      </p:sp>
      <p:sp>
        <p:nvSpPr>
          <p:cNvPr id="68" name="TextBox 67"/>
          <p:cNvSpPr txBox="1"/>
          <p:nvPr/>
        </p:nvSpPr>
        <p:spPr>
          <a:xfrm>
            <a:off x="841247" y="3822192"/>
            <a:ext cx="5577840" cy="274320"/>
          </a:xfrm>
          <a:prstGeom prst="rect">
            <a:avLst/>
          </a:prstGeom>
          <a:noFill/>
        </p:spPr>
        <p:txBody>
          <a:bodyPr wrap="square" lIns="0" tIns="0" rIns="0" bIns="0" anchor="ctr">
            <a:spAutoFit/>
          </a:bodyPr>
          <a:lstStyle/>
          <a:p>
            <a:pPr algn="l"/>
            <a:r>
              <a:rPr sz="1250" b="1" i="0">
                <a:solidFill>
                  <a:srgbClr val="2E6DA4"/>
                </a:solidFill>
                <a:latin typeface="Meiryo"/>
                <a:ea typeface="Meiryo"/>
              </a:rPr>
              <a:t>個別支援計画（⑤〜⑨）</a:t>
            </a:r>
          </a:p>
        </p:txBody>
      </p:sp>
      <p:sp>
        <p:nvSpPr>
          <p:cNvPr id="69" name="Rounded Rectangle 68"/>
          <p:cNvSpPr/>
          <p:nvPr/>
        </p:nvSpPr>
        <p:spPr>
          <a:xfrm>
            <a:off x="457200" y="4133088"/>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0" name="TextBox 69"/>
          <p:cNvSpPr txBox="1"/>
          <p:nvPr/>
        </p:nvSpPr>
        <p:spPr>
          <a:xfrm>
            <a:off x="475488" y="4133088"/>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⑤</a:t>
            </a:r>
          </a:p>
        </p:txBody>
      </p:sp>
      <p:sp>
        <p:nvSpPr>
          <p:cNvPr id="71" name="TextBox 70"/>
          <p:cNvSpPr txBox="1"/>
          <p:nvPr/>
        </p:nvSpPr>
        <p:spPr>
          <a:xfrm>
            <a:off x="877824" y="4133088"/>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個別支援計画確定のための</a:t>
            </a:r>
            <a:r>
              <a:rPr sz="1050" b="1" i="0">
                <a:solidFill>
                  <a:srgbClr val="1B2B3A"/>
                </a:solidFill>
                <a:latin typeface="Meiryo"/>
                <a:ea typeface="Meiryo"/>
              </a:rPr>
              <a:t>事業所内担当者会議</a:t>
            </a:r>
            <a:r>
              <a:rPr sz="1050" b="0" i="0">
                <a:solidFill>
                  <a:srgbClr val="1B2B3A"/>
                </a:solidFill>
                <a:latin typeface="Meiryo"/>
                <a:ea typeface="Meiryo"/>
              </a:rPr>
              <a:t>を開催している</a:t>
            </a:r>
          </a:p>
        </p:txBody>
      </p:sp>
      <p:sp>
        <p:nvSpPr>
          <p:cNvPr id="72" name="Rounded Rectangle 71"/>
          <p:cNvSpPr/>
          <p:nvPr/>
        </p:nvSpPr>
        <p:spPr>
          <a:xfrm>
            <a:off x="5257800" y="421538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3" name="TextBox 72"/>
          <p:cNvSpPr txBox="1"/>
          <p:nvPr/>
        </p:nvSpPr>
        <p:spPr>
          <a:xfrm>
            <a:off x="5257800" y="421538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74" name="Rounded Rectangle 73"/>
          <p:cNvSpPr/>
          <p:nvPr/>
        </p:nvSpPr>
        <p:spPr>
          <a:xfrm>
            <a:off x="5504688" y="421538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5" name="TextBox 74"/>
          <p:cNvSpPr txBox="1"/>
          <p:nvPr/>
        </p:nvSpPr>
        <p:spPr>
          <a:xfrm>
            <a:off x="5504688" y="421538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76" name="Rounded Rectangle 75"/>
          <p:cNvSpPr/>
          <p:nvPr/>
        </p:nvSpPr>
        <p:spPr>
          <a:xfrm>
            <a:off x="5751576" y="421538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7" name="TextBox 76"/>
          <p:cNvSpPr txBox="1"/>
          <p:nvPr/>
        </p:nvSpPr>
        <p:spPr>
          <a:xfrm>
            <a:off x="5751576" y="421538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78" name="Rounded Rectangle 77"/>
          <p:cNvSpPr/>
          <p:nvPr/>
        </p:nvSpPr>
        <p:spPr>
          <a:xfrm>
            <a:off x="5998464" y="421538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9" name="TextBox 78"/>
          <p:cNvSpPr txBox="1"/>
          <p:nvPr/>
        </p:nvSpPr>
        <p:spPr>
          <a:xfrm>
            <a:off x="5998464" y="421538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80" name="Rounded Rectangle 79"/>
          <p:cNvSpPr/>
          <p:nvPr/>
        </p:nvSpPr>
        <p:spPr>
          <a:xfrm>
            <a:off x="6245352" y="421538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1" name="TextBox 80"/>
          <p:cNvSpPr txBox="1"/>
          <p:nvPr/>
        </p:nvSpPr>
        <p:spPr>
          <a:xfrm>
            <a:off x="6245352" y="421538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82" name="Rounded Rectangle 81"/>
          <p:cNvSpPr/>
          <p:nvPr/>
        </p:nvSpPr>
        <p:spPr>
          <a:xfrm>
            <a:off x="457200" y="4553712"/>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3" name="TextBox 82"/>
          <p:cNvSpPr txBox="1"/>
          <p:nvPr/>
        </p:nvSpPr>
        <p:spPr>
          <a:xfrm>
            <a:off x="475488" y="4553712"/>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⑥</a:t>
            </a:r>
          </a:p>
        </p:txBody>
      </p:sp>
      <p:sp>
        <p:nvSpPr>
          <p:cNvPr id="84" name="TextBox 83"/>
          <p:cNvSpPr txBox="1"/>
          <p:nvPr/>
        </p:nvSpPr>
        <p:spPr>
          <a:xfrm>
            <a:off x="877824" y="4553712"/>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個別支援計画には、</a:t>
            </a:r>
            <a:r>
              <a:rPr sz="1050" b="1" i="0">
                <a:solidFill>
                  <a:srgbClr val="1B2B3A"/>
                </a:solidFill>
                <a:latin typeface="Meiryo"/>
                <a:ea typeface="Meiryo"/>
              </a:rPr>
              <a:t>家族支援・地域連携・移行支援</a:t>
            </a:r>
            <a:r>
              <a:rPr sz="1050" b="0" i="0">
                <a:solidFill>
                  <a:srgbClr val="1B2B3A"/>
                </a:solidFill>
                <a:latin typeface="Meiryo"/>
                <a:ea typeface="Meiryo"/>
              </a:rPr>
              <a:t>の項目も入れている</a:t>
            </a:r>
          </a:p>
        </p:txBody>
      </p:sp>
      <p:sp>
        <p:nvSpPr>
          <p:cNvPr id="85" name="Rounded Rectangle 84"/>
          <p:cNvSpPr/>
          <p:nvPr/>
        </p:nvSpPr>
        <p:spPr>
          <a:xfrm>
            <a:off x="5257800"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6" name="TextBox 85"/>
          <p:cNvSpPr txBox="1"/>
          <p:nvPr/>
        </p:nvSpPr>
        <p:spPr>
          <a:xfrm>
            <a:off x="5257800"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87" name="Rounded Rectangle 86"/>
          <p:cNvSpPr/>
          <p:nvPr/>
        </p:nvSpPr>
        <p:spPr>
          <a:xfrm>
            <a:off x="5504688"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8" name="TextBox 87"/>
          <p:cNvSpPr txBox="1"/>
          <p:nvPr/>
        </p:nvSpPr>
        <p:spPr>
          <a:xfrm>
            <a:off x="5504688"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89" name="Rounded Rectangle 88"/>
          <p:cNvSpPr/>
          <p:nvPr/>
        </p:nvSpPr>
        <p:spPr>
          <a:xfrm>
            <a:off x="5751576"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0" name="TextBox 89"/>
          <p:cNvSpPr txBox="1"/>
          <p:nvPr/>
        </p:nvSpPr>
        <p:spPr>
          <a:xfrm>
            <a:off x="5751576"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91" name="Rounded Rectangle 90"/>
          <p:cNvSpPr/>
          <p:nvPr/>
        </p:nvSpPr>
        <p:spPr>
          <a:xfrm>
            <a:off x="5998464"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2" name="TextBox 91"/>
          <p:cNvSpPr txBox="1"/>
          <p:nvPr/>
        </p:nvSpPr>
        <p:spPr>
          <a:xfrm>
            <a:off x="5998464"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93" name="Rounded Rectangle 92"/>
          <p:cNvSpPr/>
          <p:nvPr/>
        </p:nvSpPr>
        <p:spPr>
          <a:xfrm>
            <a:off x="6245352"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4" name="TextBox 93"/>
          <p:cNvSpPr txBox="1"/>
          <p:nvPr/>
        </p:nvSpPr>
        <p:spPr>
          <a:xfrm>
            <a:off x="6245352"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95" name="Rounded Rectangle 94"/>
          <p:cNvSpPr/>
          <p:nvPr/>
        </p:nvSpPr>
        <p:spPr>
          <a:xfrm>
            <a:off x="457200" y="497433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6" name="TextBox 95"/>
          <p:cNvSpPr txBox="1"/>
          <p:nvPr/>
        </p:nvSpPr>
        <p:spPr>
          <a:xfrm>
            <a:off x="475488" y="4974336"/>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⑦</a:t>
            </a:r>
          </a:p>
        </p:txBody>
      </p:sp>
      <p:sp>
        <p:nvSpPr>
          <p:cNvPr id="97" name="TextBox 96"/>
          <p:cNvSpPr txBox="1"/>
          <p:nvPr/>
        </p:nvSpPr>
        <p:spPr>
          <a:xfrm>
            <a:off x="877824" y="497433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本人支援は、</a:t>
            </a:r>
            <a:r>
              <a:rPr sz="1050" b="1" i="0">
                <a:solidFill>
                  <a:srgbClr val="1B2B3A"/>
                </a:solidFill>
                <a:latin typeface="Meiryo"/>
                <a:ea typeface="Meiryo"/>
              </a:rPr>
              <a:t>発達5領域や特性等の視点</a:t>
            </a:r>
            <a:r>
              <a:rPr sz="1050" b="0" i="0">
                <a:solidFill>
                  <a:srgbClr val="1B2B3A"/>
                </a:solidFill>
                <a:latin typeface="Meiryo"/>
                <a:ea typeface="Meiryo"/>
              </a:rPr>
              <a:t>を入れて計画している</a:t>
            </a:r>
          </a:p>
        </p:txBody>
      </p:sp>
      <p:sp>
        <p:nvSpPr>
          <p:cNvPr id="98" name="Rounded Rectangle 97"/>
          <p:cNvSpPr/>
          <p:nvPr/>
        </p:nvSpPr>
        <p:spPr>
          <a:xfrm>
            <a:off x="5257800"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9" name="TextBox 98"/>
          <p:cNvSpPr txBox="1"/>
          <p:nvPr/>
        </p:nvSpPr>
        <p:spPr>
          <a:xfrm>
            <a:off x="5257800"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00" name="Rounded Rectangle 99"/>
          <p:cNvSpPr/>
          <p:nvPr/>
        </p:nvSpPr>
        <p:spPr>
          <a:xfrm>
            <a:off x="5504688"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1" name="TextBox 100"/>
          <p:cNvSpPr txBox="1"/>
          <p:nvPr/>
        </p:nvSpPr>
        <p:spPr>
          <a:xfrm>
            <a:off x="5504688"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02" name="Rounded Rectangle 101"/>
          <p:cNvSpPr/>
          <p:nvPr/>
        </p:nvSpPr>
        <p:spPr>
          <a:xfrm>
            <a:off x="5751576"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3" name="TextBox 102"/>
          <p:cNvSpPr txBox="1"/>
          <p:nvPr/>
        </p:nvSpPr>
        <p:spPr>
          <a:xfrm>
            <a:off x="5751576"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04" name="Rounded Rectangle 103"/>
          <p:cNvSpPr/>
          <p:nvPr/>
        </p:nvSpPr>
        <p:spPr>
          <a:xfrm>
            <a:off x="5998464"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5" name="TextBox 104"/>
          <p:cNvSpPr txBox="1"/>
          <p:nvPr/>
        </p:nvSpPr>
        <p:spPr>
          <a:xfrm>
            <a:off x="5998464"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06" name="Rounded Rectangle 105"/>
          <p:cNvSpPr/>
          <p:nvPr/>
        </p:nvSpPr>
        <p:spPr>
          <a:xfrm>
            <a:off x="6245352"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7" name="TextBox 106"/>
          <p:cNvSpPr txBox="1"/>
          <p:nvPr/>
        </p:nvSpPr>
        <p:spPr>
          <a:xfrm>
            <a:off x="6245352"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08" name="Rounded Rectangle 107"/>
          <p:cNvSpPr/>
          <p:nvPr/>
        </p:nvSpPr>
        <p:spPr>
          <a:xfrm>
            <a:off x="457200" y="5394960"/>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9" name="TextBox 108"/>
          <p:cNvSpPr txBox="1"/>
          <p:nvPr/>
        </p:nvSpPr>
        <p:spPr>
          <a:xfrm>
            <a:off x="475488" y="5394960"/>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⑧</a:t>
            </a:r>
          </a:p>
        </p:txBody>
      </p:sp>
      <p:sp>
        <p:nvSpPr>
          <p:cNvPr id="110" name="TextBox 109"/>
          <p:cNvSpPr txBox="1"/>
          <p:nvPr/>
        </p:nvSpPr>
        <p:spPr>
          <a:xfrm>
            <a:off x="877824" y="5394960"/>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個別支援計画の内容を</a:t>
            </a:r>
            <a:r>
              <a:rPr sz="1050" b="1" i="0">
                <a:solidFill>
                  <a:srgbClr val="1B2B3A"/>
                </a:solidFill>
                <a:latin typeface="Meiryo"/>
                <a:ea typeface="Meiryo"/>
              </a:rPr>
              <a:t>日々の支援や活動プログラム</a:t>
            </a:r>
            <a:r>
              <a:rPr sz="1050" b="0" i="0">
                <a:solidFill>
                  <a:srgbClr val="1B2B3A"/>
                </a:solidFill>
                <a:latin typeface="Meiryo"/>
                <a:ea typeface="Meiryo"/>
              </a:rPr>
              <a:t>に反映させている</a:t>
            </a:r>
          </a:p>
        </p:txBody>
      </p:sp>
      <p:sp>
        <p:nvSpPr>
          <p:cNvPr id="111" name="Rounded Rectangle 110"/>
          <p:cNvSpPr/>
          <p:nvPr/>
        </p:nvSpPr>
        <p:spPr>
          <a:xfrm>
            <a:off x="5257800"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2" name="TextBox 111"/>
          <p:cNvSpPr txBox="1"/>
          <p:nvPr/>
        </p:nvSpPr>
        <p:spPr>
          <a:xfrm>
            <a:off x="5257800"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13" name="Rounded Rectangle 112"/>
          <p:cNvSpPr/>
          <p:nvPr/>
        </p:nvSpPr>
        <p:spPr>
          <a:xfrm>
            <a:off x="5504688"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4" name="TextBox 113"/>
          <p:cNvSpPr txBox="1"/>
          <p:nvPr/>
        </p:nvSpPr>
        <p:spPr>
          <a:xfrm>
            <a:off x="5504688"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15" name="Rounded Rectangle 114"/>
          <p:cNvSpPr/>
          <p:nvPr/>
        </p:nvSpPr>
        <p:spPr>
          <a:xfrm>
            <a:off x="5751576"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6" name="TextBox 115"/>
          <p:cNvSpPr txBox="1"/>
          <p:nvPr/>
        </p:nvSpPr>
        <p:spPr>
          <a:xfrm>
            <a:off x="5751576"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17" name="Rounded Rectangle 116"/>
          <p:cNvSpPr/>
          <p:nvPr/>
        </p:nvSpPr>
        <p:spPr>
          <a:xfrm>
            <a:off x="5998464"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8" name="TextBox 117"/>
          <p:cNvSpPr txBox="1"/>
          <p:nvPr/>
        </p:nvSpPr>
        <p:spPr>
          <a:xfrm>
            <a:off x="5998464"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19" name="Rounded Rectangle 118"/>
          <p:cNvSpPr/>
          <p:nvPr/>
        </p:nvSpPr>
        <p:spPr>
          <a:xfrm>
            <a:off x="6245352"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0" name="TextBox 119"/>
          <p:cNvSpPr txBox="1"/>
          <p:nvPr/>
        </p:nvSpPr>
        <p:spPr>
          <a:xfrm>
            <a:off x="6245352"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21" name="Rounded Rectangle 120"/>
          <p:cNvSpPr/>
          <p:nvPr/>
        </p:nvSpPr>
        <p:spPr>
          <a:xfrm>
            <a:off x="457200" y="5815584"/>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2" name="TextBox 121"/>
          <p:cNvSpPr txBox="1"/>
          <p:nvPr/>
        </p:nvSpPr>
        <p:spPr>
          <a:xfrm>
            <a:off x="475488" y="5815584"/>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⑨</a:t>
            </a:r>
          </a:p>
        </p:txBody>
      </p:sp>
      <p:sp>
        <p:nvSpPr>
          <p:cNvPr id="123" name="TextBox 122"/>
          <p:cNvSpPr txBox="1"/>
          <p:nvPr/>
        </p:nvSpPr>
        <p:spPr>
          <a:xfrm>
            <a:off x="877824" y="5815584"/>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個別支援計画は、</a:t>
            </a:r>
            <a:r>
              <a:rPr sz="1050" b="1" i="0">
                <a:solidFill>
                  <a:srgbClr val="1B2B3A"/>
                </a:solidFill>
                <a:latin typeface="Meiryo"/>
                <a:ea typeface="Meiryo"/>
              </a:rPr>
              <a:t>相談支援事業所に提供</a:t>
            </a:r>
            <a:r>
              <a:rPr sz="1050" b="0" i="0">
                <a:solidFill>
                  <a:srgbClr val="1B2B3A"/>
                </a:solidFill>
                <a:latin typeface="Meiryo"/>
                <a:ea typeface="Meiryo"/>
              </a:rPr>
              <a:t>している</a:t>
            </a:r>
          </a:p>
        </p:txBody>
      </p:sp>
      <p:sp>
        <p:nvSpPr>
          <p:cNvPr id="124" name="Rounded Rectangle 123"/>
          <p:cNvSpPr/>
          <p:nvPr/>
        </p:nvSpPr>
        <p:spPr>
          <a:xfrm>
            <a:off x="5257800"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5" name="TextBox 124"/>
          <p:cNvSpPr txBox="1"/>
          <p:nvPr/>
        </p:nvSpPr>
        <p:spPr>
          <a:xfrm>
            <a:off x="5257800"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26" name="Rounded Rectangle 125"/>
          <p:cNvSpPr/>
          <p:nvPr/>
        </p:nvSpPr>
        <p:spPr>
          <a:xfrm>
            <a:off x="5504688"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7" name="TextBox 126"/>
          <p:cNvSpPr txBox="1"/>
          <p:nvPr/>
        </p:nvSpPr>
        <p:spPr>
          <a:xfrm>
            <a:off x="5504688"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28" name="Rounded Rectangle 127"/>
          <p:cNvSpPr/>
          <p:nvPr/>
        </p:nvSpPr>
        <p:spPr>
          <a:xfrm>
            <a:off x="5751576"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9" name="TextBox 128"/>
          <p:cNvSpPr txBox="1"/>
          <p:nvPr/>
        </p:nvSpPr>
        <p:spPr>
          <a:xfrm>
            <a:off x="5751576"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30" name="Rounded Rectangle 129"/>
          <p:cNvSpPr/>
          <p:nvPr/>
        </p:nvSpPr>
        <p:spPr>
          <a:xfrm>
            <a:off x="5998464"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1" name="TextBox 130"/>
          <p:cNvSpPr txBox="1"/>
          <p:nvPr/>
        </p:nvSpPr>
        <p:spPr>
          <a:xfrm>
            <a:off x="5998464"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32" name="Rounded Rectangle 131"/>
          <p:cNvSpPr/>
          <p:nvPr/>
        </p:nvSpPr>
        <p:spPr>
          <a:xfrm>
            <a:off x="6245352"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3" name="TextBox 132"/>
          <p:cNvSpPr txBox="1"/>
          <p:nvPr/>
        </p:nvSpPr>
        <p:spPr>
          <a:xfrm>
            <a:off x="6245352"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34" name="Rounded Rectangle 133"/>
          <p:cNvSpPr/>
          <p:nvPr/>
        </p:nvSpPr>
        <p:spPr>
          <a:xfrm>
            <a:off x="6720840" y="2011680"/>
            <a:ext cx="292608" cy="274320"/>
          </a:xfrm>
          <a:prstGeom prst="roundRect">
            <a:avLst>
              <a:gd name="adj" fmla="val 16666"/>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5" name="TextBox 134"/>
          <p:cNvSpPr txBox="1"/>
          <p:nvPr/>
        </p:nvSpPr>
        <p:spPr>
          <a:xfrm>
            <a:off x="6720840" y="2011680"/>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D</a:t>
            </a:r>
          </a:p>
        </p:txBody>
      </p:sp>
      <p:sp>
        <p:nvSpPr>
          <p:cNvPr id="136" name="TextBox 135"/>
          <p:cNvSpPr txBox="1"/>
          <p:nvPr/>
        </p:nvSpPr>
        <p:spPr>
          <a:xfrm>
            <a:off x="7104888" y="2011680"/>
            <a:ext cx="4526280" cy="274320"/>
          </a:xfrm>
          <a:prstGeom prst="rect">
            <a:avLst/>
          </a:prstGeom>
          <a:noFill/>
        </p:spPr>
        <p:txBody>
          <a:bodyPr wrap="square" lIns="0" tIns="0" rIns="0" bIns="0" anchor="ctr">
            <a:spAutoFit/>
          </a:bodyPr>
          <a:lstStyle/>
          <a:p>
            <a:pPr algn="l"/>
            <a:r>
              <a:rPr sz="1250" b="1" i="0">
                <a:solidFill>
                  <a:srgbClr val="2E6DA4"/>
                </a:solidFill>
                <a:latin typeface="Meiryo"/>
                <a:ea typeface="Meiryo"/>
              </a:rPr>
              <a:t>支援実践・連携・人材育成（⑩〜⑭）</a:t>
            </a:r>
          </a:p>
        </p:txBody>
      </p:sp>
      <p:sp>
        <p:nvSpPr>
          <p:cNvPr id="137" name="Rounded Rectangle 136"/>
          <p:cNvSpPr/>
          <p:nvPr/>
        </p:nvSpPr>
        <p:spPr>
          <a:xfrm>
            <a:off x="6720840" y="2322576"/>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8" name="TextBox 137"/>
          <p:cNvSpPr txBox="1"/>
          <p:nvPr/>
        </p:nvSpPr>
        <p:spPr>
          <a:xfrm>
            <a:off x="6739127" y="2322576"/>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⑩</a:t>
            </a:r>
          </a:p>
        </p:txBody>
      </p:sp>
      <p:sp>
        <p:nvSpPr>
          <p:cNvPr id="139" name="TextBox 138"/>
          <p:cNvSpPr txBox="1"/>
          <p:nvPr/>
        </p:nvSpPr>
        <p:spPr>
          <a:xfrm>
            <a:off x="7141464" y="2322576"/>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支援の記録は、</a:t>
            </a:r>
            <a:r>
              <a:rPr sz="1050" b="1" i="0">
                <a:solidFill>
                  <a:srgbClr val="1B2B3A"/>
                </a:solidFill>
                <a:latin typeface="Meiryo"/>
                <a:ea typeface="Meiryo"/>
              </a:rPr>
              <a:t>個別支援計画を意識</a:t>
            </a:r>
            <a:r>
              <a:rPr sz="1050" b="0" i="0">
                <a:solidFill>
                  <a:srgbClr val="1B2B3A"/>
                </a:solidFill>
                <a:latin typeface="Meiryo"/>
                <a:ea typeface="Meiryo"/>
              </a:rPr>
              <a:t>して記載している</a:t>
            </a:r>
          </a:p>
        </p:txBody>
      </p:sp>
      <p:sp>
        <p:nvSpPr>
          <p:cNvPr id="140" name="Rounded Rectangle 139"/>
          <p:cNvSpPr/>
          <p:nvPr/>
        </p:nvSpPr>
        <p:spPr>
          <a:xfrm>
            <a:off x="10469880"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1" name="TextBox 140"/>
          <p:cNvSpPr txBox="1"/>
          <p:nvPr/>
        </p:nvSpPr>
        <p:spPr>
          <a:xfrm>
            <a:off x="10469880"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42" name="Rounded Rectangle 141"/>
          <p:cNvSpPr/>
          <p:nvPr/>
        </p:nvSpPr>
        <p:spPr>
          <a:xfrm>
            <a:off x="10716768"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3" name="TextBox 142"/>
          <p:cNvSpPr txBox="1"/>
          <p:nvPr/>
        </p:nvSpPr>
        <p:spPr>
          <a:xfrm>
            <a:off x="10716768"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44" name="Rounded Rectangle 143"/>
          <p:cNvSpPr/>
          <p:nvPr/>
        </p:nvSpPr>
        <p:spPr>
          <a:xfrm>
            <a:off x="10963656"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5" name="TextBox 144"/>
          <p:cNvSpPr txBox="1"/>
          <p:nvPr/>
        </p:nvSpPr>
        <p:spPr>
          <a:xfrm>
            <a:off x="10963656"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46" name="Rounded Rectangle 145"/>
          <p:cNvSpPr/>
          <p:nvPr/>
        </p:nvSpPr>
        <p:spPr>
          <a:xfrm>
            <a:off x="11210544"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7" name="TextBox 146"/>
          <p:cNvSpPr txBox="1"/>
          <p:nvPr/>
        </p:nvSpPr>
        <p:spPr>
          <a:xfrm>
            <a:off x="11210544"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48" name="Rounded Rectangle 147"/>
          <p:cNvSpPr/>
          <p:nvPr/>
        </p:nvSpPr>
        <p:spPr>
          <a:xfrm>
            <a:off x="11457432"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9" name="TextBox 148"/>
          <p:cNvSpPr txBox="1"/>
          <p:nvPr/>
        </p:nvSpPr>
        <p:spPr>
          <a:xfrm>
            <a:off x="11457432"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50" name="Rounded Rectangle 149"/>
          <p:cNvSpPr/>
          <p:nvPr/>
        </p:nvSpPr>
        <p:spPr>
          <a:xfrm>
            <a:off x="6720840" y="2743200"/>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1" name="TextBox 150"/>
          <p:cNvSpPr txBox="1"/>
          <p:nvPr/>
        </p:nvSpPr>
        <p:spPr>
          <a:xfrm>
            <a:off x="6739127" y="2743200"/>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⑪</a:t>
            </a:r>
          </a:p>
        </p:txBody>
      </p:sp>
      <p:sp>
        <p:nvSpPr>
          <p:cNvPr id="152" name="TextBox 151"/>
          <p:cNvSpPr txBox="1"/>
          <p:nvPr/>
        </p:nvSpPr>
        <p:spPr>
          <a:xfrm>
            <a:off x="7141464" y="2743200"/>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モニタリングは</a:t>
            </a:r>
            <a:r>
              <a:rPr sz="1050" b="1" i="0">
                <a:solidFill>
                  <a:srgbClr val="1B2B3A"/>
                </a:solidFill>
                <a:latin typeface="Meiryo"/>
                <a:ea typeface="Meiryo"/>
              </a:rPr>
              <a:t>計画に沿って適切</a:t>
            </a:r>
            <a:r>
              <a:rPr sz="1050" b="0" i="0">
                <a:solidFill>
                  <a:srgbClr val="1B2B3A"/>
                </a:solidFill>
                <a:latin typeface="Meiryo"/>
                <a:ea typeface="Meiryo"/>
              </a:rPr>
              <a:t>に行い、支援の見直しに繋げている</a:t>
            </a:r>
          </a:p>
        </p:txBody>
      </p:sp>
      <p:sp>
        <p:nvSpPr>
          <p:cNvPr id="153" name="Rounded Rectangle 152"/>
          <p:cNvSpPr/>
          <p:nvPr/>
        </p:nvSpPr>
        <p:spPr>
          <a:xfrm>
            <a:off x="10469880"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4" name="TextBox 153"/>
          <p:cNvSpPr txBox="1"/>
          <p:nvPr/>
        </p:nvSpPr>
        <p:spPr>
          <a:xfrm>
            <a:off x="10469880"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55" name="Rounded Rectangle 154"/>
          <p:cNvSpPr/>
          <p:nvPr/>
        </p:nvSpPr>
        <p:spPr>
          <a:xfrm>
            <a:off x="10716768"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6" name="TextBox 155"/>
          <p:cNvSpPr txBox="1"/>
          <p:nvPr/>
        </p:nvSpPr>
        <p:spPr>
          <a:xfrm>
            <a:off x="10716768"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57" name="Rounded Rectangle 156"/>
          <p:cNvSpPr/>
          <p:nvPr/>
        </p:nvSpPr>
        <p:spPr>
          <a:xfrm>
            <a:off x="10963656"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8" name="TextBox 157"/>
          <p:cNvSpPr txBox="1"/>
          <p:nvPr/>
        </p:nvSpPr>
        <p:spPr>
          <a:xfrm>
            <a:off x="10963656"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59" name="Rounded Rectangle 158"/>
          <p:cNvSpPr/>
          <p:nvPr/>
        </p:nvSpPr>
        <p:spPr>
          <a:xfrm>
            <a:off x="11210544"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0" name="TextBox 159"/>
          <p:cNvSpPr txBox="1"/>
          <p:nvPr/>
        </p:nvSpPr>
        <p:spPr>
          <a:xfrm>
            <a:off x="11210544"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61" name="Rounded Rectangle 160"/>
          <p:cNvSpPr/>
          <p:nvPr/>
        </p:nvSpPr>
        <p:spPr>
          <a:xfrm>
            <a:off x="11457432"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2" name="TextBox 161"/>
          <p:cNvSpPr txBox="1"/>
          <p:nvPr/>
        </p:nvSpPr>
        <p:spPr>
          <a:xfrm>
            <a:off x="11457432"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63" name="Rounded Rectangle 162"/>
          <p:cNvSpPr/>
          <p:nvPr/>
        </p:nvSpPr>
        <p:spPr>
          <a:xfrm>
            <a:off x="6720840" y="3163824"/>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4" name="TextBox 163"/>
          <p:cNvSpPr txBox="1"/>
          <p:nvPr/>
        </p:nvSpPr>
        <p:spPr>
          <a:xfrm>
            <a:off x="6739127" y="3163824"/>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⑫</a:t>
            </a:r>
          </a:p>
        </p:txBody>
      </p:sp>
      <p:sp>
        <p:nvSpPr>
          <p:cNvPr id="165" name="TextBox 164"/>
          <p:cNvSpPr txBox="1"/>
          <p:nvPr/>
        </p:nvSpPr>
        <p:spPr>
          <a:xfrm>
            <a:off x="7141464" y="3163824"/>
            <a:ext cx="3218688" cy="402336"/>
          </a:xfrm>
          <a:prstGeom prst="rect">
            <a:avLst/>
          </a:prstGeom>
          <a:noFill/>
        </p:spPr>
        <p:txBody>
          <a:bodyPr wrap="square" lIns="0" tIns="0" rIns="0" bIns="0" anchor="ctr">
            <a:spAutoFit/>
          </a:bodyPr>
          <a:lstStyle/>
          <a:p>
            <a:pPr algn="l">
              <a:lnSpc>
                <a:spcPct val="102000"/>
              </a:lnSpc>
            </a:pPr>
            <a:r>
              <a:rPr sz="1050" b="1" i="0">
                <a:solidFill>
                  <a:srgbClr val="1B2B3A"/>
                </a:solidFill>
                <a:latin typeface="Meiryo"/>
                <a:ea typeface="Meiryo"/>
              </a:rPr>
              <a:t>家族の困りごと・きょうだい支援</a:t>
            </a:r>
            <a:r>
              <a:rPr sz="1050" b="0" i="0">
                <a:solidFill>
                  <a:srgbClr val="1B2B3A"/>
                </a:solidFill>
                <a:latin typeface="Meiryo"/>
                <a:ea typeface="Meiryo"/>
              </a:rPr>
              <a:t>など、積極的に家族支援を行っている</a:t>
            </a:r>
          </a:p>
        </p:txBody>
      </p:sp>
      <p:sp>
        <p:nvSpPr>
          <p:cNvPr id="166" name="Rounded Rectangle 165"/>
          <p:cNvSpPr/>
          <p:nvPr/>
        </p:nvSpPr>
        <p:spPr>
          <a:xfrm>
            <a:off x="10469880"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7" name="TextBox 166"/>
          <p:cNvSpPr txBox="1"/>
          <p:nvPr/>
        </p:nvSpPr>
        <p:spPr>
          <a:xfrm>
            <a:off x="10469880"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68" name="Rounded Rectangle 167"/>
          <p:cNvSpPr/>
          <p:nvPr/>
        </p:nvSpPr>
        <p:spPr>
          <a:xfrm>
            <a:off x="10716768"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9" name="TextBox 168"/>
          <p:cNvSpPr txBox="1"/>
          <p:nvPr/>
        </p:nvSpPr>
        <p:spPr>
          <a:xfrm>
            <a:off x="10716768"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70" name="Rounded Rectangle 169"/>
          <p:cNvSpPr/>
          <p:nvPr/>
        </p:nvSpPr>
        <p:spPr>
          <a:xfrm>
            <a:off x="10963656"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1" name="TextBox 170"/>
          <p:cNvSpPr txBox="1"/>
          <p:nvPr/>
        </p:nvSpPr>
        <p:spPr>
          <a:xfrm>
            <a:off x="10963656"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72" name="Rounded Rectangle 171"/>
          <p:cNvSpPr/>
          <p:nvPr/>
        </p:nvSpPr>
        <p:spPr>
          <a:xfrm>
            <a:off x="11210544"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3" name="TextBox 172"/>
          <p:cNvSpPr txBox="1"/>
          <p:nvPr/>
        </p:nvSpPr>
        <p:spPr>
          <a:xfrm>
            <a:off x="11210544"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74" name="Rounded Rectangle 173"/>
          <p:cNvSpPr/>
          <p:nvPr/>
        </p:nvSpPr>
        <p:spPr>
          <a:xfrm>
            <a:off x="11457432"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5" name="TextBox 174"/>
          <p:cNvSpPr txBox="1"/>
          <p:nvPr/>
        </p:nvSpPr>
        <p:spPr>
          <a:xfrm>
            <a:off x="11457432"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76" name="Rounded Rectangle 175"/>
          <p:cNvSpPr/>
          <p:nvPr/>
        </p:nvSpPr>
        <p:spPr>
          <a:xfrm>
            <a:off x="6720840" y="3584448"/>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7" name="TextBox 176"/>
          <p:cNvSpPr txBox="1"/>
          <p:nvPr/>
        </p:nvSpPr>
        <p:spPr>
          <a:xfrm>
            <a:off x="6739127" y="3584448"/>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⑬</a:t>
            </a:r>
          </a:p>
        </p:txBody>
      </p:sp>
      <p:sp>
        <p:nvSpPr>
          <p:cNvPr id="178" name="TextBox 177"/>
          <p:cNvSpPr txBox="1"/>
          <p:nvPr/>
        </p:nvSpPr>
        <p:spPr>
          <a:xfrm>
            <a:off x="7141464" y="3584448"/>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保育所等・学校・他の通所事業所・関係機関と</a:t>
            </a:r>
            <a:r>
              <a:rPr sz="1050" b="1" i="0">
                <a:solidFill>
                  <a:srgbClr val="1B2B3A"/>
                </a:solidFill>
                <a:latin typeface="Meiryo"/>
                <a:ea typeface="Meiryo"/>
              </a:rPr>
              <a:t>情報共有と連携</a:t>
            </a:r>
            <a:r>
              <a:rPr sz="1050" b="0" i="0">
                <a:solidFill>
                  <a:srgbClr val="1B2B3A"/>
                </a:solidFill>
                <a:latin typeface="Meiryo"/>
                <a:ea typeface="Meiryo"/>
              </a:rPr>
              <a:t>を行っている</a:t>
            </a:r>
          </a:p>
        </p:txBody>
      </p:sp>
      <p:sp>
        <p:nvSpPr>
          <p:cNvPr id="179" name="Rounded Rectangle 178"/>
          <p:cNvSpPr/>
          <p:nvPr/>
        </p:nvSpPr>
        <p:spPr>
          <a:xfrm>
            <a:off x="10469880"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0" name="TextBox 179"/>
          <p:cNvSpPr txBox="1"/>
          <p:nvPr/>
        </p:nvSpPr>
        <p:spPr>
          <a:xfrm>
            <a:off x="10469880"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81" name="Rounded Rectangle 180"/>
          <p:cNvSpPr/>
          <p:nvPr/>
        </p:nvSpPr>
        <p:spPr>
          <a:xfrm>
            <a:off x="10716768"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2" name="TextBox 181"/>
          <p:cNvSpPr txBox="1"/>
          <p:nvPr/>
        </p:nvSpPr>
        <p:spPr>
          <a:xfrm>
            <a:off x="10716768"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83" name="Rounded Rectangle 182"/>
          <p:cNvSpPr/>
          <p:nvPr/>
        </p:nvSpPr>
        <p:spPr>
          <a:xfrm>
            <a:off x="10963656"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4" name="TextBox 183"/>
          <p:cNvSpPr txBox="1"/>
          <p:nvPr/>
        </p:nvSpPr>
        <p:spPr>
          <a:xfrm>
            <a:off x="10963656"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85" name="Rounded Rectangle 184"/>
          <p:cNvSpPr/>
          <p:nvPr/>
        </p:nvSpPr>
        <p:spPr>
          <a:xfrm>
            <a:off x="11210544"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6" name="TextBox 185"/>
          <p:cNvSpPr txBox="1"/>
          <p:nvPr/>
        </p:nvSpPr>
        <p:spPr>
          <a:xfrm>
            <a:off x="11210544"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87" name="Rounded Rectangle 186"/>
          <p:cNvSpPr/>
          <p:nvPr/>
        </p:nvSpPr>
        <p:spPr>
          <a:xfrm>
            <a:off x="11457432"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8" name="TextBox 187"/>
          <p:cNvSpPr txBox="1"/>
          <p:nvPr/>
        </p:nvSpPr>
        <p:spPr>
          <a:xfrm>
            <a:off x="11457432"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89" name="Rounded Rectangle 188"/>
          <p:cNvSpPr/>
          <p:nvPr/>
        </p:nvSpPr>
        <p:spPr>
          <a:xfrm>
            <a:off x="6720840" y="4005072"/>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0" name="TextBox 189"/>
          <p:cNvSpPr txBox="1"/>
          <p:nvPr/>
        </p:nvSpPr>
        <p:spPr>
          <a:xfrm>
            <a:off x="6739127" y="4005072"/>
            <a:ext cx="365760" cy="402336"/>
          </a:xfrm>
          <a:prstGeom prst="rect">
            <a:avLst/>
          </a:prstGeom>
          <a:noFill/>
        </p:spPr>
        <p:txBody>
          <a:bodyPr wrap="square" lIns="0" tIns="0" rIns="0" bIns="0" anchor="ctr">
            <a:spAutoFit/>
          </a:bodyPr>
          <a:lstStyle/>
          <a:p>
            <a:pPr algn="ctr"/>
            <a:r>
              <a:rPr sz="1300" b="1" i="0">
                <a:solidFill>
                  <a:srgbClr val="2E6DA4"/>
                </a:solidFill>
                <a:latin typeface="Meiryo"/>
                <a:ea typeface="Meiryo"/>
              </a:rPr>
              <a:t>⑭</a:t>
            </a:r>
          </a:p>
        </p:txBody>
      </p:sp>
      <p:sp>
        <p:nvSpPr>
          <p:cNvPr id="191" name="TextBox 190"/>
          <p:cNvSpPr txBox="1"/>
          <p:nvPr/>
        </p:nvSpPr>
        <p:spPr>
          <a:xfrm>
            <a:off x="7141464" y="4005072"/>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支援の質向上のための</a:t>
            </a:r>
            <a:r>
              <a:rPr sz="1050" b="1" i="0">
                <a:solidFill>
                  <a:srgbClr val="1B2B3A"/>
                </a:solidFill>
                <a:latin typeface="Meiryo"/>
                <a:ea typeface="Meiryo"/>
              </a:rPr>
              <a:t>職員研修やOJT等</a:t>
            </a:r>
            <a:r>
              <a:rPr sz="1050" b="0" i="0">
                <a:solidFill>
                  <a:srgbClr val="1B2B3A"/>
                </a:solidFill>
                <a:latin typeface="Meiryo"/>
                <a:ea typeface="Meiryo"/>
              </a:rPr>
              <a:t>を企画し、実施している</a:t>
            </a:r>
          </a:p>
        </p:txBody>
      </p:sp>
      <p:sp>
        <p:nvSpPr>
          <p:cNvPr id="192" name="Rounded Rectangle 191"/>
          <p:cNvSpPr/>
          <p:nvPr/>
        </p:nvSpPr>
        <p:spPr>
          <a:xfrm>
            <a:off x="10469880"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3" name="TextBox 192"/>
          <p:cNvSpPr txBox="1"/>
          <p:nvPr/>
        </p:nvSpPr>
        <p:spPr>
          <a:xfrm>
            <a:off x="10469880"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94" name="Rounded Rectangle 193"/>
          <p:cNvSpPr/>
          <p:nvPr/>
        </p:nvSpPr>
        <p:spPr>
          <a:xfrm>
            <a:off x="10716768"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5" name="TextBox 194"/>
          <p:cNvSpPr txBox="1"/>
          <p:nvPr/>
        </p:nvSpPr>
        <p:spPr>
          <a:xfrm>
            <a:off x="10716768"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96" name="Rounded Rectangle 195"/>
          <p:cNvSpPr/>
          <p:nvPr/>
        </p:nvSpPr>
        <p:spPr>
          <a:xfrm>
            <a:off x="10963656"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7" name="TextBox 196"/>
          <p:cNvSpPr txBox="1"/>
          <p:nvPr/>
        </p:nvSpPr>
        <p:spPr>
          <a:xfrm>
            <a:off x="10963656"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98" name="Rounded Rectangle 197"/>
          <p:cNvSpPr/>
          <p:nvPr/>
        </p:nvSpPr>
        <p:spPr>
          <a:xfrm>
            <a:off x="11210544"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9" name="TextBox 198"/>
          <p:cNvSpPr txBox="1"/>
          <p:nvPr/>
        </p:nvSpPr>
        <p:spPr>
          <a:xfrm>
            <a:off x="11210544"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200" name="Rounded Rectangle 199"/>
          <p:cNvSpPr/>
          <p:nvPr/>
        </p:nvSpPr>
        <p:spPr>
          <a:xfrm>
            <a:off x="11457432"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1" name="TextBox 200"/>
          <p:cNvSpPr txBox="1"/>
          <p:nvPr/>
        </p:nvSpPr>
        <p:spPr>
          <a:xfrm>
            <a:off x="11457432"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202" name="Rounded Rectangle 201"/>
          <p:cNvSpPr/>
          <p:nvPr/>
        </p:nvSpPr>
        <p:spPr>
          <a:xfrm>
            <a:off x="6720840" y="4754880"/>
            <a:ext cx="4983480" cy="1371600"/>
          </a:xfrm>
          <a:prstGeom prst="roundRect">
            <a:avLst>
              <a:gd name="adj" fmla="val 6000"/>
            </a:avLst>
          </a:prstGeom>
          <a:solidFill>
            <a:srgbClr val="DEEBF7"/>
          </a:solidFill>
          <a:ln w="1270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3" name="TextBox 202"/>
          <p:cNvSpPr txBox="1"/>
          <p:nvPr/>
        </p:nvSpPr>
        <p:spPr>
          <a:xfrm>
            <a:off x="6949440" y="4754880"/>
            <a:ext cx="4572000" cy="1371600"/>
          </a:xfrm>
          <a:prstGeom prst="rect">
            <a:avLst/>
          </a:prstGeom>
          <a:noFill/>
        </p:spPr>
        <p:txBody>
          <a:bodyPr wrap="square" lIns="0" tIns="0" rIns="0" bIns="0" anchor="ctr">
            <a:spAutoFit/>
          </a:bodyPr>
          <a:lstStyle/>
          <a:p>
            <a:pPr algn="l">
              <a:lnSpc>
                <a:spcPct val="125000"/>
              </a:lnSpc>
            </a:pPr>
            <a:r>
              <a:rPr sz="1300" b="1" i="0">
                <a:solidFill>
                  <a:srgbClr val="2E6DA4"/>
                </a:solidFill>
                <a:latin typeface="Meiryo"/>
                <a:ea typeface="Meiryo"/>
              </a:rPr>
              <a:t>→ </a:t>
            </a:r>
            <a:r>
              <a:rPr sz="1300" b="1" i="0">
                <a:solidFill>
                  <a:srgbClr val="17365D"/>
                </a:solidFill>
                <a:latin typeface="Meiryo"/>
                <a:ea typeface="Meiryo"/>
              </a:rPr>
              <a:t>「実行プラン」の担い手として、計画・記録・研修を一体でマネジメントする。</a:t>
            </a:r>
          </a:p>
        </p:txBody>
      </p:sp>
      <p:sp>
        <p:nvSpPr>
          <p:cNvPr id="205" name="TextBox 8">
            <a:extLst>
              <a:ext uri="{FF2B5EF4-FFF2-40B4-BE49-F238E27FC236}">
                <a16:creationId xmlns:a16="http://schemas.microsoft.com/office/drawing/2014/main" id="{EF8F7806-2716-63C8-2C26-FA3779DD7C93}"/>
              </a:ext>
            </a:extLst>
          </p:cNvPr>
          <p:cNvSpPr txBox="1"/>
          <p:nvPr/>
        </p:nvSpPr>
        <p:spPr>
          <a:xfrm>
            <a:off x="5559552" y="6380726"/>
            <a:ext cx="6126480" cy="369332"/>
          </a:xfrm>
          <a:prstGeom prst="rect">
            <a:avLst/>
          </a:prstGeom>
          <a:noFill/>
        </p:spPr>
        <p:txBody>
          <a:bodyPr wrap="square" lIns="0" tIns="0" rIns="0" bIns="0" anchor="t">
            <a:spAutoFit/>
          </a:bodyPr>
          <a:lstStyle/>
          <a:p>
            <a:pPr algn="r"/>
            <a:r>
              <a:rPr lang="ja-JP" altLang="en-US" sz="1200" b="0" i="0">
                <a:solidFill>
                  <a:srgbClr val="5D6E7E"/>
                </a:solidFill>
                <a:latin typeface="Meiryo"/>
                <a:ea typeface="Meiryo"/>
              </a:rPr>
              <a:t>参考・一部改編：令和</a:t>
            </a:r>
            <a:r>
              <a:rPr lang="en-US" altLang="ja-JP" sz="1200" b="0" i="0">
                <a:solidFill>
                  <a:srgbClr val="5D6E7E"/>
                </a:solidFill>
                <a:latin typeface="Meiryo"/>
                <a:ea typeface="Meiryo"/>
              </a:rPr>
              <a:t>7</a:t>
            </a:r>
            <a:r>
              <a:rPr lang="ja-JP" altLang="en-US" sz="1200" b="0" i="0">
                <a:solidFill>
                  <a:srgbClr val="5D6E7E"/>
                </a:solidFill>
                <a:latin typeface="Meiryo"/>
                <a:ea typeface="Meiryo"/>
              </a:rPr>
              <a:t>年度同研修資料「支援内容のチェックとマネジメントの実際」、指定通所支援の運営基準、児童発達支援ガイドライン等</a:t>
            </a:r>
            <a:endParaRPr sz="1200" b="0" i="0" dirty="0">
              <a:solidFill>
                <a:srgbClr val="5D6E7E"/>
              </a:solidFill>
              <a:latin typeface="Meiryo"/>
              <a:ea typeface="Meiry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3" name="TextBox 2"/>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27</a:t>
            </a:r>
          </a:p>
        </p:txBody>
      </p:sp>
      <p:sp>
        <p:nvSpPr>
          <p:cNvPr id="4" name="TextBox 3"/>
          <p:cNvSpPr txBox="1"/>
          <p:nvPr/>
        </p:nvSpPr>
        <p:spPr>
          <a:xfrm>
            <a:off x="457200" y="384048"/>
            <a:ext cx="8412480" cy="777240"/>
          </a:xfrm>
          <a:prstGeom prst="rect">
            <a:avLst/>
          </a:prstGeom>
          <a:noFill/>
        </p:spPr>
        <p:txBody>
          <a:bodyPr wrap="square" lIns="0" tIns="0" rIns="0" bIns="0" anchor="ctr">
            <a:spAutoFit/>
          </a:bodyPr>
          <a:lstStyle/>
          <a:p>
            <a:pPr algn="l"/>
            <a:r>
              <a:rPr sz="2500" b="1" i="0">
                <a:solidFill>
                  <a:srgbClr val="2E9E8F"/>
                </a:solidFill>
                <a:latin typeface="Meiryo"/>
                <a:ea typeface="Meiryo"/>
              </a:rPr>
              <a:t>相談支援</a:t>
            </a:r>
            <a:r>
              <a:rPr sz="2500" b="1" i="0">
                <a:solidFill>
                  <a:srgbClr val="17365D"/>
                </a:solidFill>
                <a:latin typeface="Meiryo"/>
                <a:ea typeface="Meiryo"/>
              </a:rPr>
              <a:t>の実践を、</a:t>
            </a:r>
            <a:r>
              <a:rPr sz="2500" b="1" i="0">
                <a:solidFill>
                  <a:srgbClr val="2E9E8F"/>
                </a:solidFill>
                <a:latin typeface="Meiryo"/>
                <a:ea typeface="Meiryo"/>
              </a:rPr>
              <a:t>14項目</a:t>
            </a:r>
            <a:r>
              <a:rPr sz="2500" b="1" i="0">
                <a:solidFill>
                  <a:srgbClr val="17365D"/>
                </a:solidFill>
                <a:latin typeface="Meiryo"/>
                <a:ea typeface="Meiryo"/>
              </a:rPr>
              <a:t>で見直す</a:t>
            </a:r>
          </a:p>
        </p:txBody>
      </p:sp>
      <p:sp>
        <p:nvSpPr>
          <p:cNvPr id="5" name="Rounded Rectangle 4"/>
          <p:cNvSpPr/>
          <p:nvPr/>
        </p:nvSpPr>
        <p:spPr>
          <a:xfrm>
            <a:off x="9052560" y="365760"/>
            <a:ext cx="2651760" cy="1417320"/>
          </a:xfrm>
          <a:prstGeom prst="roundRect">
            <a:avLst>
              <a:gd name="adj" fmla="val 58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 name="TextBox 5"/>
          <p:cNvSpPr txBox="1"/>
          <p:nvPr/>
        </p:nvSpPr>
        <p:spPr>
          <a:xfrm>
            <a:off x="9253728" y="484632"/>
            <a:ext cx="2286000" cy="274320"/>
          </a:xfrm>
          <a:prstGeom prst="rect">
            <a:avLst/>
          </a:prstGeom>
          <a:noFill/>
        </p:spPr>
        <p:txBody>
          <a:bodyPr wrap="square" lIns="0" tIns="0" rIns="0" bIns="0" anchor="t">
            <a:spAutoFit/>
          </a:bodyPr>
          <a:lstStyle/>
          <a:p>
            <a:pPr algn="l"/>
            <a:r>
              <a:rPr sz="1050" b="1" i="0">
                <a:solidFill>
                  <a:srgbClr val="2E9E8F"/>
                </a:solidFill>
                <a:latin typeface="Meiryo"/>
                <a:ea typeface="Meiryo"/>
              </a:rPr>
              <a:t>SELF-SCORE</a:t>
            </a:r>
          </a:p>
        </p:txBody>
      </p:sp>
      <p:sp>
        <p:nvSpPr>
          <p:cNvPr id="7" name="TextBox 6"/>
          <p:cNvSpPr txBox="1"/>
          <p:nvPr/>
        </p:nvSpPr>
        <p:spPr>
          <a:xfrm>
            <a:off x="9253728" y="822960"/>
            <a:ext cx="2331720" cy="914400"/>
          </a:xfrm>
          <a:prstGeom prst="rect">
            <a:avLst/>
          </a:prstGeom>
          <a:noFill/>
        </p:spPr>
        <p:txBody>
          <a:bodyPr wrap="square" lIns="0" tIns="0" rIns="0" bIns="0" anchor="t">
            <a:spAutoFit/>
          </a:bodyPr>
          <a:lstStyle/>
          <a:p>
            <a:pPr algn="l">
              <a:lnSpc>
                <a:spcPct val="118000"/>
              </a:lnSpc>
            </a:pPr>
            <a:r>
              <a:rPr sz="950" b="0" i="0">
                <a:solidFill>
                  <a:srgbClr val="1B2B3A"/>
                </a:solidFill>
                <a:latin typeface="Meiryo"/>
                <a:ea typeface="Meiryo"/>
              </a:rPr>
              <a:t>0　全くできていない</a:t>
            </a:r>
          </a:p>
          <a:p>
            <a:pPr algn="l">
              <a:lnSpc>
                <a:spcPct val="118000"/>
              </a:lnSpc>
            </a:pPr>
            <a:r>
              <a:rPr sz="950" b="0" i="0">
                <a:solidFill>
                  <a:srgbClr val="1B2B3A"/>
                </a:solidFill>
                <a:latin typeface="Meiryo"/>
                <a:ea typeface="Meiryo"/>
              </a:rPr>
              <a:t>1　あまり</a:t>
            </a:r>
          </a:p>
          <a:p>
            <a:pPr algn="l">
              <a:lnSpc>
                <a:spcPct val="118000"/>
              </a:lnSpc>
            </a:pPr>
            <a:r>
              <a:rPr sz="950" b="0" i="0">
                <a:solidFill>
                  <a:srgbClr val="1B2B3A"/>
                </a:solidFill>
                <a:latin typeface="Meiryo"/>
                <a:ea typeface="Meiryo"/>
              </a:rPr>
              <a:t>2　半分程度</a:t>
            </a:r>
          </a:p>
          <a:p>
            <a:pPr algn="l">
              <a:lnSpc>
                <a:spcPct val="118000"/>
              </a:lnSpc>
            </a:pPr>
            <a:r>
              <a:rPr sz="950" b="0" i="0">
                <a:solidFill>
                  <a:srgbClr val="1B2B3A"/>
                </a:solidFill>
                <a:latin typeface="Meiryo"/>
                <a:ea typeface="Meiryo"/>
              </a:rPr>
              <a:t>3　おおむね</a:t>
            </a:r>
          </a:p>
          <a:p>
            <a:pPr algn="l">
              <a:lnSpc>
                <a:spcPct val="118000"/>
              </a:lnSpc>
            </a:pPr>
            <a:r>
              <a:rPr sz="950" b="0" i="0">
                <a:solidFill>
                  <a:srgbClr val="1B2B3A"/>
                </a:solidFill>
                <a:latin typeface="Meiryo"/>
                <a:ea typeface="Meiryo"/>
              </a:rPr>
              <a:t>4　十分できている</a:t>
            </a:r>
          </a:p>
        </p:txBody>
      </p:sp>
      <p:sp>
        <p:nvSpPr>
          <p:cNvPr id="8" name="Rounded Rectangle 7"/>
          <p:cNvSpPr/>
          <p:nvPr/>
        </p:nvSpPr>
        <p:spPr>
          <a:xfrm>
            <a:off x="457200" y="1371600"/>
            <a:ext cx="292608" cy="274320"/>
          </a:xfrm>
          <a:prstGeom prst="roundRect">
            <a:avLst>
              <a:gd name="adj" fmla="val 1666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457200" y="1371600"/>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A</a:t>
            </a:r>
          </a:p>
        </p:txBody>
      </p:sp>
      <p:sp>
        <p:nvSpPr>
          <p:cNvPr id="10" name="TextBox 9"/>
          <p:cNvSpPr txBox="1"/>
          <p:nvPr/>
        </p:nvSpPr>
        <p:spPr>
          <a:xfrm>
            <a:off x="841247" y="1371600"/>
            <a:ext cx="5577840" cy="274320"/>
          </a:xfrm>
          <a:prstGeom prst="rect">
            <a:avLst/>
          </a:prstGeom>
          <a:noFill/>
        </p:spPr>
        <p:txBody>
          <a:bodyPr wrap="square" lIns="0" tIns="0" rIns="0" bIns="0" anchor="ctr">
            <a:spAutoFit/>
          </a:bodyPr>
          <a:lstStyle/>
          <a:p>
            <a:pPr algn="l"/>
            <a:r>
              <a:rPr sz="1250" b="1" i="0">
                <a:solidFill>
                  <a:srgbClr val="2E9E8F"/>
                </a:solidFill>
                <a:latin typeface="Meiryo"/>
                <a:ea typeface="Meiryo"/>
              </a:rPr>
              <a:t>基本姿勢</a:t>
            </a:r>
          </a:p>
        </p:txBody>
      </p:sp>
      <p:sp>
        <p:nvSpPr>
          <p:cNvPr id="11" name="Rounded Rectangle 10"/>
          <p:cNvSpPr/>
          <p:nvPr/>
        </p:nvSpPr>
        <p:spPr>
          <a:xfrm>
            <a:off x="457200" y="168249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475488" y="1682496"/>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①</a:t>
            </a:r>
          </a:p>
        </p:txBody>
      </p:sp>
      <p:sp>
        <p:nvSpPr>
          <p:cNvPr id="13" name="TextBox 12"/>
          <p:cNvSpPr txBox="1"/>
          <p:nvPr/>
        </p:nvSpPr>
        <p:spPr>
          <a:xfrm>
            <a:off x="877824" y="168249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相談支援専門員の</a:t>
            </a:r>
            <a:r>
              <a:rPr sz="1050" b="1" i="0">
                <a:solidFill>
                  <a:srgbClr val="1B2B3A"/>
                </a:solidFill>
                <a:latin typeface="Meiryo"/>
                <a:ea typeface="Meiryo"/>
              </a:rPr>
              <a:t>基本的姿勢や責務等</a:t>
            </a:r>
            <a:r>
              <a:rPr sz="1050" b="0" i="0">
                <a:solidFill>
                  <a:srgbClr val="1B2B3A"/>
                </a:solidFill>
                <a:latin typeface="Meiryo"/>
                <a:ea typeface="Meiryo"/>
              </a:rPr>
              <a:t>について熟知している</a:t>
            </a:r>
          </a:p>
        </p:txBody>
      </p:sp>
      <p:sp>
        <p:nvSpPr>
          <p:cNvPr id="14" name="Rounded Rectangle 13"/>
          <p:cNvSpPr/>
          <p:nvPr/>
        </p:nvSpPr>
        <p:spPr>
          <a:xfrm>
            <a:off x="5257800"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5257800"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6" name="Rounded Rectangle 15"/>
          <p:cNvSpPr/>
          <p:nvPr/>
        </p:nvSpPr>
        <p:spPr>
          <a:xfrm>
            <a:off x="5504688"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5504688"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8" name="Rounded Rectangle 17"/>
          <p:cNvSpPr/>
          <p:nvPr/>
        </p:nvSpPr>
        <p:spPr>
          <a:xfrm>
            <a:off x="5751576"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5751576"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20" name="Rounded Rectangle 19"/>
          <p:cNvSpPr/>
          <p:nvPr/>
        </p:nvSpPr>
        <p:spPr>
          <a:xfrm>
            <a:off x="5998464"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5998464"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22" name="Rounded Rectangle 21"/>
          <p:cNvSpPr/>
          <p:nvPr/>
        </p:nvSpPr>
        <p:spPr>
          <a:xfrm>
            <a:off x="6245352" y="176479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6245352" y="176479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24" name="Rounded Rectangle 23"/>
          <p:cNvSpPr/>
          <p:nvPr/>
        </p:nvSpPr>
        <p:spPr>
          <a:xfrm>
            <a:off x="457200" y="2176272"/>
            <a:ext cx="292608" cy="274320"/>
          </a:xfrm>
          <a:prstGeom prst="roundRect">
            <a:avLst>
              <a:gd name="adj" fmla="val 1666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457200" y="2176272"/>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B</a:t>
            </a:r>
          </a:p>
        </p:txBody>
      </p:sp>
      <p:sp>
        <p:nvSpPr>
          <p:cNvPr id="26" name="TextBox 25"/>
          <p:cNvSpPr txBox="1"/>
          <p:nvPr/>
        </p:nvSpPr>
        <p:spPr>
          <a:xfrm>
            <a:off x="841247" y="2176272"/>
            <a:ext cx="5577840" cy="274320"/>
          </a:xfrm>
          <a:prstGeom prst="rect">
            <a:avLst/>
          </a:prstGeom>
          <a:noFill/>
        </p:spPr>
        <p:txBody>
          <a:bodyPr wrap="square" lIns="0" tIns="0" rIns="0" bIns="0" anchor="ctr">
            <a:spAutoFit/>
          </a:bodyPr>
          <a:lstStyle/>
          <a:p>
            <a:pPr algn="l"/>
            <a:r>
              <a:rPr sz="1250" b="1" i="0">
                <a:solidFill>
                  <a:srgbClr val="2E9E8F"/>
                </a:solidFill>
                <a:latin typeface="Meiryo"/>
                <a:ea typeface="Meiryo"/>
              </a:rPr>
              <a:t>アセスメント（②〜⑤）</a:t>
            </a:r>
          </a:p>
        </p:txBody>
      </p:sp>
      <p:sp>
        <p:nvSpPr>
          <p:cNvPr id="27" name="Rounded Rectangle 26"/>
          <p:cNvSpPr/>
          <p:nvPr/>
        </p:nvSpPr>
        <p:spPr>
          <a:xfrm>
            <a:off x="457200" y="2487168"/>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475488" y="2487168"/>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②</a:t>
            </a:r>
          </a:p>
        </p:txBody>
      </p:sp>
      <p:sp>
        <p:nvSpPr>
          <p:cNvPr id="29" name="TextBox 28"/>
          <p:cNvSpPr txBox="1"/>
          <p:nvPr/>
        </p:nvSpPr>
        <p:spPr>
          <a:xfrm>
            <a:off x="877824" y="2487168"/>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アセスメントは、</a:t>
            </a:r>
            <a:r>
              <a:rPr sz="1050" b="1" i="0">
                <a:solidFill>
                  <a:srgbClr val="1B2B3A"/>
                </a:solidFill>
                <a:latin typeface="Meiryo"/>
                <a:ea typeface="Meiryo"/>
              </a:rPr>
              <a:t>適切に行っている</a:t>
            </a:r>
            <a:r>
              <a:rPr sz="1050" b="0" i="0">
                <a:solidFill>
                  <a:srgbClr val="1B2B3A"/>
                </a:solidFill>
                <a:latin typeface="Meiryo"/>
                <a:ea typeface="Meiryo"/>
              </a:rPr>
              <a:t>（生活全般のニーズ等の把握など）</a:t>
            </a:r>
          </a:p>
        </p:txBody>
      </p:sp>
      <p:sp>
        <p:nvSpPr>
          <p:cNvPr id="30" name="Rounded Rectangle 29"/>
          <p:cNvSpPr/>
          <p:nvPr/>
        </p:nvSpPr>
        <p:spPr>
          <a:xfrm>
            <a:off x="5257800"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1" name="TextBox 30"/>
          <p:cNvSpPr txBox="1"/>
          <p:nvPr/>
        </p:nvSpPr>
        <p:spPr>
          <a:xfrm>
            <a:off x="5257800"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32" name="Rounded Rectangle 31"/>
          <p:cNvSpPr/>
          <p:nvPr/>
        </p:nvSpPr>
        <p:spPr>
          <a:xfrm>
            <a:off x="5504688"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3" name="TextBox 32"/>
          <p:cNvSpPr txBox="1"/>
          <p:nvPr/>
        </p:nvSpPr>
        <p:spPr>
          <a:xfrm>
            <a:off x="5504688"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34" name="Rounded Rectangle 33"/>
          <p:cNvSpPr/>
          <p:nvPr/>
        </p:nvSpPr>
        <p:spPr>
          <a:xfrm>
            <a:off x="5751576"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5" name="TextBox 34"/>
          <p:cNvSpPr txBox="1"/>
          <p:nvPr/>
        </p:nvSpPr>
        <p:spPr>
          <a:xfrm>
            <a:off x="5751576"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36" name="Rounded Rectangle 35"/>
          <p:cNvSpPr/>
          <p:nvPr/>
        </p:nvSpPr>
        <p:spPr>
          <a:xfrm>
            <a:off x="5998464"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7" name="TextBox 36"/>
          <p:cNvSpPr txBox="1"/>
          <p:nvPr/>
        </p:nvSpPr>
        <p:spPr>
          <a:xfrm>
            <a:off x="5998464"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38" name="Rounded Rectangle 37"/>
          <p:cNvSpPr/>
          <p:nvPr/>
        </p:nvSpPr>
        <p:spPr>
          <a:xfrm>
            <a:off x="6245352" y="256946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9" name="TextBox 38"/>
          <p:cNvSpPr txBox="1"/>
          <p:nvPr/>
        </p:nvSpPr>
        <p:spPr>
          <a:xfrm>
            <a:off x="6245352" y="256946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40" name="Rounded Rectangle 39"/>
          <p:cNvSpPr/>
          <p:nvPr/>
        </p:nvSpPr>
        <p:spPr>
          <a:xfrm>
            <a:off x="457200" y="2907792"/>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1" name="TextBox 40"/>
          <p:cNvSpPr txBox="1"/>
          <p:nvPr/>
        </p:nvSpPr>
        <p:spPr>
          <a:xfrm>
            <a:off x="475488" y="2907792"/>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③</a:t>
            </a:r>
          </a:p>
        </p:txBody>
      </p:sp>
      <p:sp>
        <p:nvSpPr>
          <p:cNvPr id="42" name="TextBox 41"/>
          <p:cNvSpPr txBox="1"/>
          <p:nvPr/>
        </p:nvSpPr>
        <p:spPr>
          <a:xfrm>
            <a:off x="877824" y="2907792"/>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アセスメントは、保護者だけでなく</a:t>
            </a:r>
            <a:r>
              <a:rPr sz="1050" b="1" i="0">
                <a:solidFill>
                  <a:srgbClr val="1B2B3A"/>
                </a:solidFill>
                <a:latin typeface="Meiryo"/>
                <a:ea typeface="Meiryo"/>
              </a:rPr>
              <a:t>こどもに会い、面接・行動観察</a:t>
            </a:r>
            <a:r>
              <a:rPr sz="1050" b="0" i="0">
                <a:solidFill>
                  <a:srgbClr val="1B2B3A"/>
                </a:solidFill>
                <a:latin typeface="Meiryo"/>
                <a:ea typeface="Meiryo"/>
              </a:rPr>
              <a:t>している</a:t>
            </a:r>
          </a:p>
        </p:txBody>
      </p:sp>
      <p:sp>
        <p:nvSpPr>
          <p:cNvPr id="43" name="Rounded Rectangle 42"/>
          <p:cNvSpPr/>
          <p:nvPr/>
        </p:nvSpPr>
        <p:spPr>
          <a:xfrm>
            <a:off x="5257800"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4" name="TextBox 43"/>
          <p:cNvSpPr txBox="1"/>
          <p:nvPr/>
        </p:nvSpPr>
        <p:spPr>
          <a:xfrm>
            <a:off x="5257800"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45" name="Rounded Rectangle 44"/>
          <p:cNvSpPr/>
          <p:nvPr/>
        </p:nvSpPr>
        <p:spPr>
          <a:xfrm>
            <a:off x="5504688"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6" name="TextBox 45"/>
          <p:cNvSpPr txBox="1"/>
          <p:nvPr/>
        </p:nvSpPr>
        <p:spPr>
          <a:xfrm>
            <a:off x="5504688"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47" name="Rounded Rectangle 46"/>
          <p:cNvSpPr/>
          <p:nvPr/>
        </p:nvSpPr>
        <p:spPr>
          <a:xfrm>
            <a:off x="5751576"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8" name="TextBox 47"/>
          <p:cNvSpPr txBox="1"/>
          <p:nvPr/>
        </p:nvSpPr>
        <p:spPr>
          <a:xfrm>
            <a:off x="5751576"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49" name="Rounded Rectangle 48"/>
          <p:cNvSpPr/>
          <p:nvPr/>
        </p:nvSpPr>
        <p:spPr>
          <a:xfrm>
            <a:off x="5998464"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0" name="TextBox 49"/>
          <p:cNvSpPr txBox="1"/>
          <p:nvPr/>
        </p:nvSpPr>
        <p:spPr>
          <a:xfrm>
            <a:off x="5998464"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51" name="Rounded Rectangle 50"/>
          <p:cNvSpPr/>
          <p:nvPr/>
        </p:nvSpPr>
        <p:spPr>
          <a:xfrm>
            <a:off x="6245352" y="299008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2" name="TextBox 51"/>
          <p:cNvSpPr txBox="1"/>
          <p:nvPr/>
        </p:nvSpPr>
        <p:spPr>
          <a:xfrm>
            <a:off x="6245352" y="299008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53" name="Rounded Rectangle 52"/>
          <p:cNvSpPr/>
          <p:nvPr/>
        </p:nvSpPr>
        <p:spPr>
          <a:xfrm>
            <a:off x="457200" y="332841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4" name="TextBox 53"/>
          <p:cNvSpPr txBox="1"/>
          <p:nvPr/>
        </p:nvSpPr>
        <p:spPr>
          <a:xfrm>
            <a:off x="475488" y="3328416"/>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④</a:t>
            </a:r>
          </a:p>
        </p:txBody>
      </p:sp>
      <p:sp>
        <p:nvSpPr>
          <p:cNvPr id="55" name="TextBox 54"/>
          <p:cNvSpPr txBox="1"/>
          <p:nvPr/>
        </p:nvSpPr>
        <p:spPr>
          <a:xfrm>
            <a:off x="877824" y="332841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アセスメントは、こども</a:t>
            </a:r>
            <a:r>
              <a:rPr sz="1050" b="1" i="0">
                <a:solidFill>
                  <a:srgbClr val="1B2B3A"/>
                </a:solidFill>
                <a:latin typeface="Meiryo"/>
                <a:ea typeface="Meiryo"/>
              </a:rPr>
              <a:t>本人の意見や意向</a:t>
            </a:r>
            <a:r>
              <a:rPr sz="1050" b="0" i="0">
                <a:solidFill>
                  <a:srgbClr val="1B2B3A"/>
                </a:solidFill>
                <a:latin typeface="Meiryo"/>
                <a:ea typeface="Meiryo"/>
              </a:rPr>
              <a:t>を確認している</a:t>
            </a:r>
          </a:p>
        </p:txBody>
      </p:sp>
      <p:sp>
        <p:nvSpPr>
          <p:cNvPr id="56" name="Rounded Rectangle 55"/>
          <p:cNvSpPr/>
          <p:nvPr/>
        </p:nvSpPr>
        <p:spPr>
          <a:xfrm>
            <a:off x="5257800"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7" name="TextBox 56"/>
          <p:cNvSpPr txBox="1"/>
          <p:nvPr/>
        </p:nvSpPr>
        <p:spPr>
          <a:xfrm>
            <a:off x="5257800"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58" name="Rounded Rectangle 57"/>
          <p:cNvSpPr/>
          <p:nvPr/>
        </p:nvSpPr>
        <p:spPr>
          <a:xfrm>
            <a:off x="5504688"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9" name="TextBox 58"/>
          <p:cNvSpPr txBox="1"/>
          <p:nvPr/>
        </p:nvSpPr>
        <p:spPr>
          <a:xfrm>
            <a:off x="5504688"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60" name="Rounded Rectangle 59"/>
          <p:cNvSpPr/>
          <p:nvPr/>
        </p:nvSpPr>
        <p:spPr>
          <a:xfrm>
            <a:off x="5751576"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1" name="TextBox 60"/>
          <p:cNvSpPr txBox="1"/>
          <p:nvPr/>
        </p:nvSpPr>
        <p:spPr>
          <a:xfrm>
            <a:off x="5751576"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62" name="Rounded Rectangle 61"/>
          <p:cNvSpPr/>
          <p:nvPr/>
        </p:nvSpPr>
        <p:spPr>
          <a:xfrm>
            <a:off x="5998464"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3" name="TextBox 62"/>
          <p:cNvSpPr txBox="1"/>
          <p:nvPr/>
        </p:nvSpPr>
        <p:spPr>
          <a:xfrm>
            <a:off x="5998464"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64" name="Rounded Rectangle 63"/>
          <p:cNvSpPr/>
          <p:nvPr/>
        </p:nvSpPr>
        <p:spPr>
          <a:xfrm>
            <a:off x="6245352" y="341071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5" name="TextBox 64"/>
          <p:cNvSpPr txBox="1"/>
          <p:nvPr/>
        </p:nvSpPr>
        <p:spPr>
          <a:xfrm>
            <a:off x="6245352" y="341071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66" name="Rounded Rectangle 65"/>
          <p:cNvSpPr/>
          <p:nvPr/>
        </p:nvSpPr>
        <p:spPr>
          <a:xfrm>
            <a:off x="457200" y="3749040"/>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67" name="TextBox 66"/>
          <p:cNvSpPr txBox="1"/>
          <p:nvPr/>
        </p:nvSpPr>
        <p:spPr>
          <a:xfrm>
            <a:off x="475488" y="3749040"/>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⑤</a:t>
            </a:r>
          </a:p>
        </p:txBody>
      </p:sp>
      <p:sp>
        <p:nvSpPr>
          <p:cNvPr id="68" name="TextBox 67"/>
          <p:cNvSpPr txBox="1"/>
          <p:nvPr/>
        </p:nvSpPr>
        <p:spPr>
          <a:xfrm>
            <a:off x="877824" y="3749040"/>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アセスメントに基づき</a:t>
            </a:r>
            <a:r>
              <a:rPr sz="1050" b="1" i="0">
                <a:solidFill>
                  <a:srgbClr val="1B2B3A"/>
                </a:solidFill>
                <a:latin typeface="Meiryo"/>
                <a:ea typeface="Meiryo"/>
              </a:rPr>
              <a:t>ニーズ整理</a:t>
            </a:r>
            <a:r>
              <a:rPr sz="1050" b="0" i="0">
                <a:solidFill>
                  <a:srgbClr val="1B2B3A"/>
                </a:solidFill>
                <a:latin typeface="Meiryo"/>
                <a:ea typeface="Meiryo"/>
              </a:rPr>
              <a:t>を行っている</a:t>
            </a:r>
          </a:p>
        </p:txBody>
      </p:sp>
      <p:sp>
        <p:nvSpPr>
          <p:cNvPr id="69" name="Rounded Rectangle 68"/>
          <p:cNvSpPr/>
          <p:nvPr/>
        </p:nvSpPr>
        <p:spPr>
          <a:xfrm>
            <a:off x="5257800" y="383133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0" name="TextBox 69"/>
          <p:cNvSpPr txBox="1"/>
          <p:nvPr/>
        </p:nvSpPr>
        <p:spPr>
          <a:xfrm>
            <a:off x="5257800" y="383133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71" name="Rounded Rectangle 70"/>
          <p:cNvSpPr/>
          <p:nvPr/>
        </p:nvSpPr>
        <p:spPr>
          <a:xfrm>
            <a:off x="5504688" y="383133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2" name="TextBox 71"/>
          <p:cNvSpPr txBox="1"/>
          <p:nvPr/>
        </p:nvSpPr>
        <p:spPr>
          <a:xfrm>
            <a:off x="5504688" y="383133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73" name="Rounded Rectangle 72"/>
          <p:cNvSpPr/>
          <p:nvPr/>
        </p:nvSpPr>
        <p:spPr>
          <a:xfrm>
            <a:off x="5751576" y="383133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4" name="TextBox 73"/>
          <p:cNvSpPr txBox="1"/>
          <p:nvPr/>
        </p:nvSpPr>
        <p:spPr>
          <a:xfrm>
            <a:off x="5751576" y="383133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75" name="Rounded Rectangle 74"/>
          <p:cNvSpPr/>
          <p:nvPr/>
        </p:nvSpPr>
        <p:spPr>
          <a:xfrm>
            <a:off x="5998464" y="383133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6" name="TextBox 75"/>
          <p:cNvSpPr txBox="1"/>
          <p:nvPr/>
        </p:nvSpPr>
        <p:spPr>
          <a:xfrm>
            <a:off x="5998464" y="383133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77" name="Rounded Rectangle 76"/>
          <p:cNvSpPr/>
          <p:nvPr/>
        </p:nvSpPr>
        <p:spPr>
          <a:xfrm>
            <a:off x="6245352" y="383133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8" name="TextBox 77"/>
          <p:cNvSpPr txBox="1"/>
          <p:nvPr/>
        </p:nvSpPr>
        <p:spPr>
          <a:xfrm>
            <a:off x="6245352" y="383133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79" name="Rounded Rectangle 78"/>
          <p:cNvSpPr/>
          <p:nvPr/>
        </p:nvSpPr>
        <p:spPr>
          <a:xfrm>
            <a:off x="457200" y="4242816"/>
            <a:ext cx="292608" cy="274320"/>
          </a:xfrm>
          <a:prstGeom prst="roundRect">
            <a:avLst>
              <a:gd name="adj" fmla="val 1666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0" name="TextBox 79"/>
          <p:cNvSpPr txBox="1"/>
          <p:nvPr/>
        </p:nvSpPr>
        <p:spPr>
          <a:xfrm>
            <a:off x="457200" y="4242816"/>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C</a:t>
            </a:r>
          </a:p>
        </p:txBody>
      </p:sp>
      <p:sp>
        <p:nvSpPr>
          <p:cNvPr id="81" name="TextBox 80"/>
          <p:cNvSpPr txBox="1"/>
          <p:nvPr/>
        </p:nvSpPr>
        <p:spPr>
          <a:xfrm>
            <a:off x="841247" y="4242816"/>
            <a:ext cx="5577840" cy="274320"/>
          </a:xfrm>
          <a:prstGeom prst="rect">
            <a:avLst/>
          </a:prstGeom>
          <a:noFill/>
        </p:spPr>
        <p:txBody>
          <a:bodyPr wrap="square" lIns="0" tIns="0" rIns="0" bIns="0" anchor="ctr">
            <a:spAutoFit/>
          </a:bodyPr>
          <a:lstStyle/>
          <a:p>
            <a:pPr algn="l"/>
            <a:r>
              <a:rPr sz="1250" b="1" i="0">
                <a:solidFill>
                  <a:srgbClr val="2E9E8F"/>
                </a:solidFill>
                <a:latin typeface="Meiryo"/>
                <a:ea typeface="Meiryo"/>
              </a:rPr>
              <a:t>計画作成・会議（⑥〜⑨）</a:t>
            </a:r>
          </a:p>
        </p:txBody>
      </p:sp>
      <p:sp>
        <p:nvSpPr>
          <p:cNvPr id="82" name="Rounded Rectangle 81"/>
          <p:cNvSpPr/>
          <p:nvPr/>
        </p:nvSpPr>
        <p:spPr>
          <a:xfrm>
            <a:off x="457200" y="4553712"/>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3" name="TextBox 82"/>
          <p:cNvSpPr txBox="1"/>
          <p:nvPr/>
        </p:nvSpPr>
        <p:spPr>
          <a:xfrm>
            <a:off x="475488" y="4553712"/>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⑥</a:t>
            </a:r>
          </a:p>
        </p:txBody>
      </p:sp>
      <p:sp>
        <p:nvSpPr>
          <p:cNvPr id="84" name="TextBox 83"/>
          <p:cNvSpPr txBox="1"/>
          <p:nvPr/>
        </p:nvSpPr>
        <p:spPr>
          <a:xfrm>
            <a:off x="877824" y="4553712"/>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アセスメントを</a:t>
            </a:r>
            <a:r>
              <a:rPr sz="1050" b="1" i="0">
                <a:solidFill>
                  <a:srgbClr val="1B2B3A"/>
                </a:solidFill>
                <a:latin typeface="Meiryo"/>
                <a:ea typeface="Meiryo"/>
              </a:rPr>
              <a:t>通所予定事業所と共有</a:t>
            </a:r>
            <a:r>
              <a:rPr sz="1050" b="0" i="0">
                <a:solidFill>
                  <a:srgbClr val="1B2B3A"/>
                </a:solidFill>
                <a:latin typeface="Meiryo"/>
                <a:ea typeface="Meiryo"/>
              </a:rPr>
              <a:t>した上で計画の原案を作成している</a:t>
            </a:r>
          </a:p>
        </p:txBody>
      </p:sp>
      <p:sp>
        <p:nvSpPr>
          <p:cNvPr id="85" name="Rounded Rectangle 84"/>
          <p:cNvSpPr/>
          <p:nvPr/>
        </p:nvSpPr>
        <p:spPr>
          <a:xfrm>
            <a:off x="5257800"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6" name="TextBox 85"/>
          <p:cNvSpPr txBox="1"/>
          <p:nvPr/>
        </p:nvSpPr>
        <p:spPr>
          <a:xfrm>
            <a:off x="5257800"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87" name="Rounded Rectangle 86"/>
          <p:cNvSpPr/>
          <p:nvPr/>
        </p:nvSpPr>
        <p:spPr>
          <a:xfrm>
            <a:off x="5504688"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8" name="TextBox 87"/>
          <p:cNvSpPr txBox="1"/>
          <p:nvPr/>
        </p:nvSpPr>
        <p:spPr>
          <a:xfrm>
            <a:off x="5504688"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89" name="Rounded Rectangle 88"/>
          <p:cNvSpPr/>
          <p:nvPr/>
        </p:nvSpPr>
        <p:spPr>
          <a:xfrm>
            <a:off x="5751576"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0" name="TextBox 89"/>
          <p:cNvSpPr txBox="1"/>
          <p:nvPr/>
        </p:nvSpPr>
        <p:spPr>
          <a:xfrm>
            <a:off x="5751576"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91" name="Rounded Rectangle 90"/>
          <p:cNvSpPr/>
          <p:nvPr/>
        </p:nvSpPr>
        <p:spPr>
          <a:xfrm>
            <a:off x="5998464"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2" name="TextBox 91"/>
          <p:cNvSpPr txBox="1"/>
          <p:nvPr/>
        </p:nvSpPr>
        <p:spPr>
          <a:xfrm>
            <a:off x="5998464"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93" name="Rounded Rectangle 92"/>
          <p:cNvSpPr/>
          <p:nvPr/>
        </p:nvSpPr>
        <p:spPr>
          <a:xfrm>
            <a:off x="6245352" y="463600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4" name="TextBox 93"/>
          <p:cNvSpPr txBox="1"/>
          <p:nvPr/>
        </p:nvSpPr>
        <p:spPr>
          <a:xfrm>
            <a:off x="6245352" y="463600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95" name="Rounded Rectangle 94"/>
          <p:cNvSpPr/>
          <p:nvPr/>
        </p:nvSpPr>
        <p:spPr>
          <a:xfrm>
            <a:off x="457200" y="4974336"/>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6" name="TextBox 95"/>
          <p:cNvSpPr txBox="1"/>
          <p:nvPr/>
        </p:nvSpPr>
        <p:spPr>
          <a:xfrm>
            <a:off x="475488" y="4974336"/>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⑦</a:t>
            </a:r>
          </a:p>
        </p:txBody>
      </p:sp>
      <p:sp>
        <p:nvSpPr>
          <p:cNvPr id="97" name="TextBox 96"/>
          <p:cNvSpPr txBox="1"/>
          <p:nvPr/>
        </p:nvSpPr>
        <p:spPr>
          <a:xfrm>
            <a:off x="877824" y="4974336"/>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障害児支援利用計画には、</a:t>
            </a:r>
            <a:r>
              <a:rPr sz="1050" b="1" i="0">
                <a:solidFill>
                  <a:srgbClr val="1B2B3A"/>
                </a:solidFill>
                <a:latin typeface="Meiryo"/>
                <a:ea typeface="Meiryo"/>
              </a:rPr>
              <a:t>インフォーマル資源</a:t>
            </a:r>
            <a:r>
              <a:rPr sz="1050" b="0" i="0">
                <a:solidFill>
                  <a:srgbClr val="1B2B3A"/>
                </a:solidFill>
                <a:latin typeface="Meiryo"/>
                <a:ea typeface="Meiryo"/>
              </a:rPr>
              <a:t>も盛り込んでいる</a:t>
            </a:r>
          </a:p>
        </p:txBody>
      </p:sp>
      <p:sp>
        <p:nvSpPr>
          <p:cNvPr id="98" name="Rounded Rectangle 97"/>
          <p:cNvSpPr/>
          <p:nvPr/>
        </p:nvSpPr>
        <p:spPr>
          <a:xfrm>
            <a:off x="5257800"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9" name="TextBox 98"/>
          <p:cNvSpPr txBox="1"/>
          <p:nvPr/>
        </p:nvSpPr>
        <p:spPr>
          <a:xfrm>
            <a:off x="5257800"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00" name="Rounded Rectangle 99"/>
          <p:cNvSpPr/>
          <p:nvPr/>
        </p:nvSpPr>
        <p:spPr>
          <a:xfrm>
            <a:off x="5504688"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1" name="TextBox 100"/>
          <p:cNvSpPr txBox="1"/>
          <p:nvPr/>
        </p:nvSpPr>
        <p:spPr>
          <a:xfrm>
            <a:off x="5504688"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02" name="Rounded Rectangle 101"/>
          <p:cNvSpPr/>
          <p:nvPr/>
        </p:nvSpPr>
        <p:spPr>
          <a:xfrm>
            <a:off x="5751576"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3" name="TextBox 102"/>
          <p:cNvSpPr txBox="1"/>
          <p:nvPr/>
        </p:nvSpPr>
        <p:spPr>
          <a:xfrm>
            <a:off x="5751576"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04" name="Rounded Rectangle 103"/>
          <p:cNvSpPr/>
          <p:nvPr/>
        </p:nvSpPr>
        <p:spPr>
          <a:xfrm>
            <a:off x="5998464"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5" name="TextBox 104"/>
          <p:cNvSpPr txBox="1"/>
          <p:nvPr/>
        </p:nvSpPr>
        <p:spPr>
          <a:xfrm>
            <a:off x="5998464"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06" name="Rounded Rectangle 105"/>
          <p:cNvSpPr/>
          <p:nvPr/>
        </p:nvSpPr>
        <p:spPr>
          <a:xfrm>
            <a:off x="6245352" y="505663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7" name="TextBox 106"/>
          <p:cNvSpPr txBox="1"/>
          <p:nvPr/>
        </p:nvSpPr>
        <p:spPr>
          <a:xfrm>
            <a:off x="6245352" y="505663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08" name="Rounded Rectangle 107"/>
          <p:cNvSpPr/>
          <p:nvPr/>
        </p:nvSpPr>
        <p:spPr>
          <a:xfrm>
            <a:off x="457200" y="5394960"/>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9" name="TextBox 108"/>
          <p:cNvSpPr txBox="1"/>
          <p:nvPr/>
        </p:nvSpPr>
        <p:spPr>
          <a:xfrm>
            <a:off x="475488" y="5394960"/>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⑧</a:t>
            </a:r>
          </a:p>
        </p:txBody>
      </p:sp>
      <p:sp>
        <p:nvSpPr>
          <p:cNvPr id="110" name="TextBox 109"/>
          <p:cNvSpPr txBox="1"/>
          <p:nvPr/>
        </p:nvSpPr>
        <p:spPr>
          <a:xfrm>
            <a:off x="877824" y="5394960"/>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障害児支援利用計画の</a:t>
            </a:r>
            <a:r>
              <a:rPr sz="1050" b="1" i="0">
                <a:solidFill>
                  <a:srgbClr val="1B2B3A"/>
                </a:solidFill>
                <a:latin typeface="Meiryo"/>
                <a:ea typeface="Meiryo"/>
              </a:rPr>
              <a:t>モニタリング期間</a:t>
            </a:r>
            <a:r>
              <a:rPr sz="1050" b="0" i="0">
                <a:solidFill>
                  <a:srgbClr val="1B2B3A"/>
                </a:solidFill>
                <a:latin typeface="Meiryo"/>
                <a:ea typeface="Meiryo"/>
              </a:rPr>
              <a:t>は個々の状況に応じ設定している</a:t>
            </a:r>
          </a:p>
        </p:txBody>
      </p:sp>
      <p:sp>
        <p:nvSpPr>
          <p:cNvPr id="111" name="Rounded Rectangle 110"/>
          <p:cNvSpPr/>
          <p:nvPr/>
        </p:nvSpPr>
        <p:spPr>
          <a:xfrm>
            <a:off x="5257800"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2" name="TextBox 111"/>
          <p:cNvSpPr txBox="1"/>
          <p:nvPr/>
        </p:nvSpPr>
        <p:spPr>
          <a:xfrm>
            <a:off x="5257800"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13" name="Rounded Rectangle 112"/>
          <p:cNvSpPr/>
          <p:nvPr/>
        </p:nvSpPr>
        <p:spPr>
          <a:xfrm>
            <a:off x="5504688"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4" name="TextBox 113"/>
          <p:cNvSpPr txBox="1"/>
          <p:nvPr/>
        </p:nvSpPr>
        <p:spPr>
          <a:xfrm>
            <a:off x="5504688"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15" name="Rounded Rectangle 114"/>
          <p:cNvSpPr/>
          <p:nvPr/>
        </p:nvSpPr>
        <p:spPr>
          <a:xfrm>
            <a:off x="5751576"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6" name="TextBox 115"/>
          <p:cNvSpPr txBox="1"/>
          <p:nvPr/>
        </p:nvSpPr>
        <p:spPr>
          <a:xfrm>
            <a:off x="5751576"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17" name="Rounded Rectangle 116"/>
          <p:cNvSpPr/>
          <p:nvPr/>
        </p:nvSpPr>
        <p:spPr>
          <a:xfrm>
            <a:off x="5998464"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8" name="TextBox 117"/>
          <p:cNvSpPr txBox="1"/>
          <p:nvPr/>
        </p:nvSpPr>
        <p:spPr>
          <a:xfrm>
            <a:off x="5998464"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19" name="Rounded Rectangle 118"/>
          <p:cNvSpPr/>
          <p:nvPr/>
        </p:nvSpPr>
        <p:spPr>
          <a:xfrm>
            <a:off x="6245352" y="547725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0" name="TextBox 119"/>
          <p:cNvSpPr txBox="1"/>
          <p:nvPr/>
        </p:nvSpPr>
        <p:spPr>
          <a:xfrm>
            <a:off x="6245352" y="547725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21" name="Rounded Rectangle 120"/>
          <p:cNvSpPr/>
          <p:nvPr/>
        </p:nvSpPr>
        <p:spPr>
          <a:xfrm>
            <a:off x="457200" y="5815584"/>
            <a:ext cx="603504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2" name="TextBox 121"/>
          <p:cNvSpPr txBox="1"/>
          <p:nvPr/>
        </p:nvSpPr>
        <p:spPr>
          <a:xfrm>
            <a:off x="475488" y="5815584"/>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⑨</a:t>
            </a:r>
          </a:p>
        </p:txBody>
      </p:sp>
      <p:sp>
        <p:nvSpPr>
          <p:cNvPr id="123" name="TextBox 122"/>
          <p:cNvSpPr txBox="1"/>
          <p:nvPr/>
        </p:nvSpPr>
        <p:spPr>
          <a:xfrm>
            <a:off x="877824" y="5815584"/>
            <a:ext cx="427024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計画確定のための</a:t>
            </a:r>
            <a:r>
              <a:rPr sz="1050" b="1" i="0">
                <a:solidFill>
                  <a:srgbClr val="1B2B3A"/>
                </a:solidFill>
                <a:latin typeface="Meiryo"/>
                <a:ea typeface="Meiryo"/>
              </a:rPr>
              <a:t>「サービス担当者会議」</a:t>
            </a:r>
            <a:r>
              <a:rPr sz="1050" b="0" i="0">
                <a:solidFill>
                  <a:srgbClr val="1B2B3A"/>
                </a:solidFill>
                <a:latin typeface="Meiryo"/>
                <a:ea typeface="Meiryo"/>
              </a:rPr>
              <a:t>を開催している</a:t>
            </a:r>
          </a:p>
        </p:txBody>
      </p:sp>
      <p:sp>
        <p:nvSpPr>
          <p:cNvPr id="124" name="Rounded Rectangle 123"/>
          <p:cNvSpPr/>
          <p:nvPr/>
        </p:nvSpPr>
        <p:spPr>
          <a:xfrm>
            <a:off x="5257800"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5" name="TextBox 124"/>
          <p:cNvSpPr txBox="1"/>
          <p:nvPr/>
        </p:nvSpPr>
        <p:spPr>
          <a:xfrm>
            <a:off x="5257800"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26" name="Rounded Rectangle 125"/>
          <p:cNvSpPr/>
          <p:nvPr/>
        </p:nvSpPr>
        <p:spPr>
          <a:xfrm>
            <a:off x="5504688"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7" name="TextBox 126"/>
          <p:cNvSpPr txBox="1"/>
          <p:nvPr/>
        </p:nvSpPr>
        <p:spPr>
          <a:xfrm>
            <a:off x="5504688"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28" name="Rounded Rectangle 127"/>
          <p:cNvSpPr/>
          <p:nvPr/>
        </p:nvSpPr>
        <p:spPr>
          <a:xfrm>
            <a:off x="5751576"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9" name="TextBox 128"/>
          <p:cNvSpPr txBox="1"/>
          <p:nvPr/>
        </p:nvSpPr>
        <p:spPr>
          <a:xfrm>
            <a:off x="5751576"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30" name="Rounded Rectangle 129"/>
          <p:cNvSpPr/>
          <p:nvPr/>
        </p:nvSpPr>
        <p:spPr>
          <a:xfrm>
            <a:off x="5998464"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1" name="TextBox 130"/>
          <p:cNvSpPr txBox="1"/>
          <p:nvPr/>
        </p:nvSpPr>
        <p:spPr>
          <a:xfrm>
            <a:off x="5998464"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32" name="Rounded Rectangle 131"/>
          <p:cNvSpPr/>
          <p:nvPr/>
        </p:nvSpPr>
        <p:spPr>
          <a:xfrm>
            <a:off x="6245352" y="589788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3" name="TextBox 132"/>
          <p:cNvSpPr txBox="1"/>
          <p:nvPr/>
        </p:nvSpPr>
        <p:spPr>
          <a:xfrm>
            <a:off x="6245352" y="589788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34" name="Rounded Rectangle 133"/>
          <p:cNvSpPr/>
          <p:nvPr/>
        </p:nvSpPr>
        <p:spPr>
          <a:xfrm>
            <a:off x="6720840" y="2011680"/>
            <a:ext cx="292608" cy="274320"/>
          </a:xfrm>
          <a:prstGeom prst="roundRect">
            <a:avLst>
              <a:gd name="adj" fmla="val 16666"/>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5" name="TextBox 134"/>
          <p:cNvSpPr txBox="1"/>
          <p:nvPr/>
        </p:nvSpPr>
        <p:spPr>
          <a:xfrm>
            <a:off x="6720840" y="2011680"/>
            <a:ext cx="292608" cy="274320"/>
          </a:xfrm>
          <a:prstGeom prst="rect">
            <a:avLst/>
          </a:prstGeom>
          <a:noFill/>
        </p:spPr>
        <p:txBody>
          <a:bodyPr wrap="square" lIns="0" tIns="0" rIns="0" bIns="0" anchor="ctr">
            <a:spAutoFit/>
          </a:bodyPr>
          <a:lstStyle/>
          <a:p>
            <a:pPr algn="ctr"/>
            <a:r>
              <a:rPr sz="1300" b="1" i="0">
                <a:solidFill>
                  <a:srgbClr val="FFFFFF"/>
                </a:solidFill>
                <a:latin typeface="Meiryo"/>
                <a:ea typeface="Meiryo"/>
              </a:rPr>
              <a:t>D</a:t>
            </a:r>
          </a:p>
        </p:txBody>
      </p:sp>
      <p:sp>
        <p:nvSpPr>
          <p:cNvPr id="136" name="TextBox 135"/>
          <p:cNvSpPr txBox="1"/>
          <p:nvPr/>
        </p:nvSpPr>
        <p:spPr>
          <a:xfrm>
            <a:off x="7104888" y="2011680"/>
            <a:ext cx="4526280" cy="274320"/>
          </a:xfrm>
          <a:prstGeom prst="rect">
            <a:avLst/>
          </a:prstGeom>
          <a:noFill/>
        </p:spPr>
        <p:txBody>
          <a:bodyPr wrap="square" lIns="0" tIns="0" rIns="0" bIns="0" anchor="ctr">
            <a:spAutoFit/>
          </a:bodyPr>
          <a:lstStyle/>
          <a:p>
            <a:pPr algn="l"/>
            <a:r>
              <a:rPr sz="1250" b="1" i="0">
                <a:solidFill>
                  <a:srgbClr val="2E9E8F"/>
                </a:solidFill>
                <a:latin typeface="Meiryo"/>
                <a:ea typeface="Meiryo"/>
              </a:rPr>
              <a:t>連携・モニタリング・家族支援（⑩〜⑭）</a:t>
            </a:r>
          </a:p>
        </p:txBody>
      </p:sp>
      <p:sp>
        <p:nvSpPr>
          <p:cNvPr id="137" name="Rounded Rectangle 136"/>
          <p:cNvSpPr/>
          <p:nvPr/>
        </p:nvSpPr>
        <p:spPr>
          <a:xfrm>
            <a:off x="6720840" y="2322576"/>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8" name="TextBox 137"/>
          <p:cNvSpPr txBox="1"/>
          <p:nvPr/>
        </p:nvSpPr>
        <p:spPr>
          <a:xfrm>
            <a:off x="6739127" y="2322576"/>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⑩</a:t>
            </a:r>
          </a:p>
        </p:txBody>
      </p:sp>
      <p:sp>
        <p:nvSpPr>
          <p:cNvPr id="139" name="TextBox 138"/>
          <p:cNvSpPr txBox="1"/>
          <p:nvPr/>
        </p:nvSpPr>
        <p:spPr>
          <a:xfrm>
            <a:off x="7141464" y="2322576"/>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担当者会議・モニタリングは</a:t>
            </a:r>
            <a:r>
              <a:rPr sz="1050" b="1" i="0">
                <a:solidFill>
                  <a:srgbClr val="1B2B3A"/>
                </a:solidFill>
                <a:latin typeface="Meiryo"/>
                <a:ea typeface="Meiryo"/>
              </a:rPr>
              <a:t>対面</a:t>
            </a:r>
            <a:r>
              <a:rPr sz="1050" b="0" i="0">
                <a:solidFill>
                  <a:srgbClr val="1B2B3A"/>
                </a:solidFill>
                <a:latin typeface="Meiryo"/>
                <a:ea typeface="Meiryo"/>
              </a:rPr>
              <a:t>で行っている</a:t>
            </a:r>
          </a:p>
        </p:txBody>
      </p:sp>
      <p:sp>
        <p:nvSpPr>
          <p:cNvPr id="140" name="Rounded Rectangle 139"/>
          <p:cNvSpPr/>
          <p:nvPr/>
        </p:nvSpPr>
        <p:spPr>
          <a:xfrm>
            <a:off x="10469880"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1" name="TextBox 140"/>
          <p:cNvSpPr txBox="1"/>
          <p:nvPr/>
        </p:nvSpPr>
        <p:spPr>
          <a:xfrm>
            <a:off x="10469880"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42" name="Rounded Rectangle 141"/>
          <p:cNvSpPr/>
          <p:nvPr/>
        </p:nvSpPr>
        <p:spPr>
          <a:xfrm>
            <a:off x="10716768"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3" name="TextBox 142"/>
          <p:cNvSpPr txBox="1"/>
          <p:nvPr/>
        </p:nvSpPr>
        <p:spPr>
          <a:xfrm>
            <a:off x="10716768"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44" name="Rounded Rectangle 143"/>
          <p:cNvSpPr/>
          <p:nvPr/>
        </p:nvSpPr>
        <p:spPr>
          <a:xfrm>
            <a:off x="10963656"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5" name="TextBox 144"/>
          <p:cNvSpPr txBox="1"/>
          <p:nvPr/>
        </p:nvSpPr>
        <p:spPr>
          <a:xfrm>
            <a:off x="10963656"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46" name="Rounded Rectangle 145"/>
          <p:cNvSpPr/>
          <p:nvPr/>
        </p:nvSpPr>
        <p:spPr>
          <a:xfrm>
            <a:off x="11210544"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7" name="TextBox 146"/>
          <p:cNvSpPr txBox="1"/>
          <p:nvPr/>
        </p:nvSpPr>
        <p:spPr>
          <a:xfrm>
            <a:off x="11210544"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48" name="Rounded Rectangle 147"/>
          <p:cNvSpPr/>
          <p:nvPr/>
        </p:nvSpPr>
        <p:spPr>
          <a:xfrm>
            <a:off x="11457432" y="2404872"/>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9" name="TextBox 148"/>
          <p:cNvSpPr txBox="1"/>
          <p:nvPr/>
        </p:nvSpPr>
        <p:spPr>
          <a:xfrm>
            <a:off x="11457432" y="2404872"/>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50" name="Rounded Rectangle 149"/>
          <p:cNvSpPr/>
          <p:nvPr/>
        </p:nvSpPr>
        <p:spPr>
          <a:xfrm>
            <a:off x="6720840" y="2743200"/>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1" name="TextBox 150"/>
          <p:cNvSpPr txBox="1"/>
          <p:nvPr/>
        </p:nvSpPr>
        <p:spPr>
          <a:xfrm>
            <a:off x="6739127" y="2743200"/>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⑪</a:t>
            </a:r>
          </a:p>
        </p:txBody>
      </p:sp>
      <p:sp>
        <p:nvSpPr>
          <p:cNvPr id="152" name="TextBox 151"/>
          <p:cNvSpPr txBox="1"/>
          <p:nvPr/>
        </p:nvSpPr>
        <p:spPr>
          <a:xfrm>
            <a:off x="7141464" y="2743200"/>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担当者会議で相談支援と通所支援の</a:t>
            </a:r>
            <a:r>
              <a:rPr sz="1050" b="1" i="0">
                <a:solidFill>
                  <a:srgbClr val="1B2B3A"/>
                </a:solidFill>
                <a:latin typeface="Meiryo"/>
                <a:ea typeface="Meiryo"/>
              </a:rPr>
              <a:t>役割分担</a:t>
            </a:r>
            <a:r>
              <a:rPr sz="1050" b="0" i="0">
                <a:solidFill>
                  <a:srgbClr val="1B2B3A"/>
                </a:solidFill>
                <a:latin typeface="Meiryo"/>
                <a:ea typeface="Meiryo"/>
              </a:rPr>
              <a:t>をしている</a:t>
            </a:r>
          </a:p>
        </p:txBody>
      </p:sp>
      <p:sp>
        <p:nvSpPr>
          <p:cNvPr id="153" name="Rounded Rectangle 152"/>
          <p:cNvSpPr/>
          <p:nvPr/>
        </p:nvSpPr>
        <p:spPr>
          <a:xfrm>
            <a:off x="10469880"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4" name="TextBox 153"/>
          <p:cNvSpPr txBox="1"/>
          <p:nvPr/>
        </p:nvSpPr>
        <p:spPr>
          <a:xfrm>
            <a:off x="10469880"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55" name="Rounded Rectangle 154"/>
          <p:cNvSpPr/>
          <p:nvPr/>
        </p:nvSpPr>
        <p:spPr>
          <a:xfrm>
            <a:off x="10716768"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6" name="TextBox 155"/>
          <p:cNvSpPr txBox="1"/>
          <p:nvPr/>
        </p:nvSpPr>
        <p:spPr>
          <a:xfrm>
            <a:off x="10716768"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57" name="Rounded Rectangle 156"/>
          <p:cNvSpPr/>
          <p:nvPr/>
        </p:nvSpPr>
        <p:spPr>
          <a:xfrm>
            <a:off x="10963656"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8" name="TextBox 157"/>
          <p:cNvSpPr txBox="1"/>
          <p:nvPr/>
        </p:nvSpPr>
        <p:spPr>
          <a:xfrm>
            <a:off x="10963656"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59" name="Rounded Rectangle 158"/>
          <p:cNvSpPr/>
          <p:nvPr/>
        </p:nvSpPr>
        <p:spPr>
          <a:xfrm>
            <a:off x="11210544"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0" name="TextBox 159"/>
          <p:cNvSpPr txBox="1"/>
          <p:nvPr/>
        </p:nvSpPr>
        <p:spPr>
          <a:xfrm>
            <a:off x="11210544"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61" name="Rounded Rectangle 160"/>
          <p:cNvSpPr/>
          <p:nvPr/>
        </p:nvSpPr>
        <p:spPr>
          <a:xfrm>
            <a:off x="11457432" y="2825496"/>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2" name="TextBox 161"/>
          <p:cNvSpPr txBox="1"/>
          <p:nvPr/>
        </p:nvSpPr>
        <p:spPr>
          <a:xfrm>
            <a:off x="11457432" y="2825496"/>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63" name="Rounded Rectangle 162"/>
          <p:cNvSpPr/>
          <p:nvPr/>
        </p:nvSpPr>
        <p:spPr>
          <a:xfrm>
            <a:off x="6720840" y="3163824"/>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4" name="TextBox 163"/>
          <p:cNvSpPr txBox="1"/>
          <p:nvPr/>
        </p:nvSpPr>
        <p:spPr>
          <a:xfrm>
            <a:off x="6739127" y="3163824"/>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⑫</a:t>
            </a:r>
          </a:p>
        </p:txBody>
      </p:sp>
      <p:sp>
        <p:nvSpPr>
          <p:cNvPr id="165" name="TextBox 164"/>
          <p:cNvSpPr txBox="1"/>
          <p:nvPr/>
        </p:nvSpPr>
        <p:spPr>
          <a:xfrm>
            <a:off x="7141464" y="3163824"/>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モニタリングは</a:t>
            </a:r>
            <a:r>
              <a:rPr sz="1050" b="1" i="0">
                <a:solidFill>
                  <a:srgbClr val="1B2B3A"/>
                </a:solidFill>
                <a:latin typeface="Meiryo"/>
                <a:ea typeface="Meiryo"/>
              </a:rPr>
              <a:t>事業所に赴きこどもを観察</a:t>
            </a:r>
            <a:r>
              <a:rPr sz="1050" b="0" i="0">
                <a:solidFill>
                  <a:srgbClr val="1B2B3A"/>
                </a:solidFill>
                <a:latin typeface="Meiryo"/>
                <a:ea typeface="Meiryo"/>
              </a:rPr>
              <a:t>し、児発管と情報交換している</a:t>
            </a:r>
          </a:p>
        </p:txBody>
      </p:sp>
      <p:sp>
        <p:nvSpPr>
          <p:cNvPr id="166" name="Rounded Rectangle 165"/>
          <p:cNvSpPr/>
          <p:nvPr/>
        </p:nvSpPr>
        <p:spPr>
          <a:xfrm>
            <a:off x="10469880"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7" name="TextBox 166"/>
          <p:cNvSpPr txBox="1"/>
          <p:nvPr/>
        </p:nvSpPr>
        <p:spPr>
          <a:xfrm>
            <a:off x="10469880"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68" name="Rounded Rectangle 167"/>
          <p:cNvSpPr/>
          <p:nvPr/>
        </p:nvSpPr>
        <p:spPr>
          <a:xfrm>
            <a:off x="10716768"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9" name="TextBox 168"/>
          <p:cNvSpPr txBox="1"/>
          <p:nvPr/>
        </p:nvSpPr>
        <p:spPr>
          <a:xfrm>
            <a:off x="10716768"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70" name="Rounded Rectangle 169"/>
          <p:cNvSpPr/>
          <p:nvPr/>
        </p:nvSpPr>
        <p:spPr>
          <a:xfrm>
            <a:off x="10963656"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1" name="TextBox 170"/>
          <p:cNvSpPr txBox="1"/>
          <p:nvPr/>
        </p:nvSpPr>
        <p:spPr>
          <a:xfrm>
            <a:off x="10963656"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72" name="Rounded Rectangle 171"/>
          <p:cNvSpPr/>
          <p:nvPr/>
        </p:nvSpPr>
        <p:spPr>
          <a:xfrm>
            <a:off x="11210544"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3" name="TextBox 172"/>
          <p:cNvSpPr txBox="1"/>
          <p:nvPr/>
        </p:nvSpPr>
        <p:spPr>
          <a:xfrm>
            <a:off x="11210544"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74" name="Rounded Rectangle 173"/>
          <p:cNvSpPr/>
          <p:nvPr/>
        </p:nvSpPr>
        <p:spPr>
          <a:xfrm>
            <a:off x="11457432" y="3246120"/>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5" name="TextBox 174"/>
          <p:cNvSpPr txBox="1"/>
          <p:nvPr/>
        </p:nvSpPr>
        <p:spPr>
          <a:xfrm>
            <a:off x="11457432" y="3246120"/>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76" name="Rounded Rectangle 175"/>
          <p:cNvSpPr/>
          <p:nvPr/>
        </p:nvSpPr>
        <p:spPr>
          <a:xfrm>
            <a:off x="6720840" y="3584448"/>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7" name="TextBox 176"/>
          <p:cNvSpPr txBox="1"/>
          <p:nvPr/>
        </p:nvSpPr>
        <p:spPr>
          <a:xfrm>
            <a:off x="6739127" y="3584448"/>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⑬</a:t>
            </a:r>
          </a:p>
        </p:txBody>
      </p:sp>
      <p:sp>
        <p:nvSpPr>
          <p:cNvPr id="178" name="TextBox 177"/>
          <p:cNvSpPr txBox="1"/>
          <p:nvPr/>
        </p:nvSpPr>
        <p:spPr>
          <a:xfrm>
            <a:off x="7141464" y="3584448"/>
            <a:ext cx="3218688" cy="402336"/>
          </a:xfrm>
          <a:prstGeom prst="rect">
            <a:avLst/>
          </a:prstGeom>
          <a:noFill/>
        </p:spPr>
        <p:txBody>
          <a:bodyPr wrap="square" lIns="0" tIns="0" rIns="0" bIns="0" anchor="ctr">
            <a:spAutoFit/>
          </a:bodyPr>
          <a:lstStyle/>
          <a:p>
            <a:pPr algn="l">
              <a:lnSpc>
                <a:spcPct val="102000"/>
              </a:lnSpc>
            </a:pPr>
            <a:r>
              <a:rPr sz="1050" b="1" i="0">
                <a:solidFill>
                  <a:srgbClr val="1B2B3A"/>
                </a:solidFill>
                <a:latin typeface="Meiryo"/>
                <a:ea typeface="Meiryo"/>
              </a:rPr>
              <a:t>家族の困りごと・きょうだい支援</a:t>
            </a:r>
            <a:r>
              <a:rPr sz="1050" b="0" i="0">
                <a:solidFill>
                  <a:srgbClr val="1B2B3A"/>
                </a:solidFill>
                <a:latin typeface="Meiryo"/>
                <a:ea typeface="Meiryo"/>
              </a:rPr>
              <a:t>など家族支援を積極的に</a:t>
            </a:r>
          </a:p>
        </p:txBody>
      </p:sp>
      <p:sp>
        <p:nvSpPr>
          <p:cNvPr id="179" name="Rounded Rectangle 178"/>
          <p:cNvSpPr/>
          <p:nvPr/>
        </p:nvSpPr>
        <p:spPr>
          <a:xfrm>
            <a:off x="10469880"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0" name="TextBox 179"/>
          <p:cNvSpPr txBox="1"/>
          <p:nvPr/>
        </p:nvSpPr>
        <p:spPr>
          <a:xfrm>
            <a:off x="10469880"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81" name="Rounded Rectangle 180"/>
          <p:cNvSpPr/>
          <p:nvPr/>
        </p:nvSpPr>
        <p:spPr>
          <a:xfrm>
            <a:off x="10716768"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2" name="TextBox 181"/>
          <p:cNvSpPr txBox="1"/>
          <p:nvPr/>
        </p:nvSpPr>
        <p:spPr>
          <a:xfrm>
            <a:off x="10716768"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83" name="Rounded Rectangle 182"/>
          <p:cNvSpPr/>
          <p:nvPr/>
        </p:nvSpPr>
        <p:spPr>
          <a:xfrm>
            <a:off x="10963656"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4" name="TextBox 183"/>
          <p:cNvSpPr txBox="1"/>
          <p:nvPr/>
        </p:nvSpPr>
        <p:spPr>
          <a:xfrm>
            <a:off x="10963656"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85" name="Rounded Rectangle 184"/>
          <p:cNvSpPr/>
          <p:nvPr/>
        </p:nvSpPr>
        <p:spPr>
          <a:xfrm>
            <a:off x="11210544"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6" name="TextBox 185"/>
          <p:cNvSpPr txBox="1"/>
          <p:nvPr/>
        </p:nvSpPr>
        <p:spPr>
          <a:xfrm>
            <a:off x="11210544"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187" name="Rounded Rectangle 186"/>
          <p:cNvSpPr/>
          <p:nvPr/>
        </p:nvSpPr>
        <p:spPr>
          <a:xfrm>
            <a:off x="11457432" y="3666744"/>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8" name="TextBox 187"/>
          <p:cNvSpPr txBox="1"/>
          <p:nvPr/>
        </p:nvSpPr>
        <p:spPr>
          <a:xfrm>
            <a:off x="11457432" y="3666744"/>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189" name="Rounded Rectangle 188"/>
          <p:cNvSpPr/>
          <p:nvPr/>
        </p:nvSpPr>
        <p:spPr>
          <a:xfrm>
            <a:off x="6720840" y="4005072"/>
            <a:ext cx="4983480" cy="402336"/>
          </a:xfrm>
          <a:prstGeom prst="roundRect">
            <a:avLst>
              <a:gd name="adj" fmla="val 11363"/>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0" name="TextBox 189"/>
          <p:cNvSpPr txBox="1"/>
          <p:nvPr/>
        </p:nvSpPr>
        <p:spPr>
          <a:xfrm>
            <a:off x="6739127" y="4005072"/>
            <a:ext cx="365760" cy="402336"/>
          </a:xfrm>
          <a:prstGeom prst="rect">
            <a:avLst/>
          </a:prstGeom>
          <a:noFill/>
        </p:spPr>
        <p:txBody>
          <a:bodyPr wrap="square" lIns="0" tIns="0" rIns="0" bIns="0" anchor="ctr">
            <a:spAutoFit/>
          </a:bodyPr>
          <a:lstStyle/>
          <a:p>
            <a:pPr algn="ctr"/>
            <a:r>
              <a:rPr sz="1300" b="1" i="0">
                <a:solidFill>
                  <a:srgbClr val="2E9E8F"/>
                </a:solidFill>
                <a:latin typeface="Meiryo"/>
                <a:ea typeface="Meiryo"/>
              </a:rPr>
              <a:t>⑭</a:t>
            </a:r>
          </a:p>
        </p:txBody>
      </p:sp>
      <p:sp>
        <p:nvSpPr>
          <p:cNvPr id="191" name="TextBox 190"/>
          <p:cNvSpPr txBox="1"/>
          <p:nvPr/>
        </p:nvSpPr>
        <p:spPr>
          <a:xfrm>
            <a:off x="7141464" y="4005072"/>
            <a:ext cx="3218688" cy="402336"/>
          </a:xfrm>
          <a:prstGeom prst="rect">
            <a:avLst/>
          </a:prstGeom>
          <a:noFill/>
        </p:spPr>
        <p:txBody>
          <a:bodyPr wrap="square" lIns="0" tIns="0" rIns="0" bIns="0" anchor="ctr">
            <a:spAutoFit/>
          </a:bodyPr>
          <a:lstStyle/>
          <a:p>
            <a:pPr algn="l">
              <a:lnSpc>
                <a:spcPct val="102000"/>
              </a:lnSpc>
            </a:pPr>
            <a:r>
              <a:rPr sz="1050" b="0" i="0">
                <a:solidFill>
                  <a:srgbClr val="1B2B3A"/>
                </a:solidFill>
                <a:latin typeface="Meiryo"/>
                <a:ea typeface="Meiryo"/>
              </a:rPr>
              <a:t>保育所・幼稚園・学校・通所事業所・他機関との</a:t>
            </a:r>
            <a:r>
              <a:rPr sz="1050" b="1" i="0">
                <a:solidFill>
                  <a:srgbClr val="1B2B3A"/>
                </a:solidFill>
                <a:latin typeface="Meiryo"/>
                <a:ea typeface="Meiryo"/>
              </a:rPr>
              <a:t>情報共有と連携</a:t>
            </a:r>
            <a:r>
              <a:rPr sz="1050" b="0" i="0">
                <a:solidFill>
                  <a:srgbClr val="1B2B3A"/>
                </a:solidFill>
                <a:latin typeface="Meiryo"/>
                <a:ea typeface="Meiryo"/>
              </a:rPr>
              <a:t>ができている</a:t>
            </a:r>
          </a:p>
        </p:txBody>
      </p:sp>
      <p:sp>
        <p:nvSpPr>
          <p:cNvPr id="192" name="Rounded Rectangle 191"/>
          <p:cNvSpPr/>
          <p:nvPr/>
        </p:nvSpPr>
        <p:spPr>
          <a:xfrm>
            <a:off x="10469880"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3" name="TextBox 192"/>
          <p:cNvSpPr txBox="1"/>
          <p:nvPr/>
        </p:nvSpPr>
        <p:spPr>
          <a:xfrm>
            <a:off x="10469880"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0</a:t>
            </a:r>
          </a:p>
        </p:txBody>
      </p:sp>
      <p:sp>
        <p:nvSpPr>
          <p:cNvPr id="194" name="Rounded Rectangle 193"/>
          <p:cNvSpPr/>
          <p:nvPr/>
        </p:nvSpPr>
        <p:spPr>
          <a:xfrm>
            <a:off x="10716768"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5" name="TextBox 194"/>
          <p:cNvSpPr txBox="1"/>
          <p:nvPr/>
        </p:nvSpPr>
        <p:spPr>
          <a:xfrm>
            <a:off x="10716768"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1</a:t>
            </a:r>
          </a:p>
        </p:txBody>
      </p:sp>
      <p:sp>
        <p:nvSpPr>
          <p:cNvPr id="196" name="Rounded Rectangle 195"/>
          <p:cNvSpPr/>
          <p:nvPr/>
        </p:nvSpPr>
        <p:spPr>
          <a:xfrm>
            <a:off x="10963656"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7" name="TextBox 196"/>
          <p:cNvSpPr txBox="1"/>
          <p:nvPr/>
        </p:nvSpPr>
        <p:spPr>
          <a:xfrm>
            <a:off x="10963656"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2</a:t>
            </a:r>
          </a:p>
        </p:txBody>
      </p:sp>
      <p:sp>
        <p:nvSpPr>
          <p:cNvPr id="198" name="Rounded Rectangle 197"/>
          <p:cNvSpPr/>
          <p:nvPr/>
        </p:nvSpPr>
        <p:spPr>
          <a:xfrm>
            <a:off x="11210544"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9" name="TextBox 198"/>
          <p:cNvSpPr txBox="1"/>
          <p:nvPr/>
        </p:nvSpPr>
        <p:spPr>
          <a:xfrm>
            <a:off x="11210544"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3</a:t>
            </a:r>
          </a:p>
        </p:txBody>
      </p:sp>
      <p:sp>
        <p:nvSpPr>
          <p:cNvPr id="200" name="Rounded Rectangle 199"/>
          <p:cNvSpPr/>
          <p:nvPr/>
        </p:nvSpPr>
        <p:spPr>
          <a:xfrm>
            <a:off x="11457432" y="4087368"/>
            <a:ext cx="228600" cy="237744"/>
          </a:xfrm>
          <a:prstGeom prst="roundRect">
            <a:avLst>
              <a:gd name="adj" fmla="val 12000"/>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1" name="TextBox 200"/>
          <p:cNvSpPr txBox="1"/>
          <p:nvPr/>
        </p:nvSpPr>
        <p:spPr>
          <a:xfrm>
            <a:off x="11457432" y="4087368"/>
            <a:ext cx="228600" cy="237744"/>
          </a:xfrm>
          <a:prstGeom prst="rect">
            <a:avLst/>
          </a:prstGeom>
          <a:noFill/>
        </p:spPr>
        <p:txBody>
          <a:bodyPr wrap="square" lIns="0" tIns="0" rIns="0" bIns="0" anchor="ctr">
            <a:spAutoFit/>
          </a:bodyPr>
          <a:lstStyle/>
          <a:p>
            <a:pPr algn="ctr"/>
            <a:r>
              <a:rPr sz="950" b="0" i="0">
                <a:solidFill>
                  <a:srgbClr val="5D6E7E"/>
                </a:solidFill>
                <a:latin typeface="Meiryo"/>
                <a:ea typeface="Meiryo"/>
              </a:rPr>
              <a:t>4</a:t>
            </a:r>
          </a:p>
        </p:txBody>
      </p:sp>
      <p:sp>
        <p:nvSpPr>
          <p:cNvPr id="202" name="Rounded Rectangle 201"/>
          <p:cNvSpPr/>
          <p:nvPr/>
        </p:nvSpPr>
        <p:spPr>
          <a:xfrm>
            <a:off x="6720840" y="4754880"/>
            <a:ext cx="4983480" cy="1371600"/>
          </a:xfrm>
          <a:prstGeom prst="roundRect">
            <a:avLst>
              <a:gd name="adj" fmla="val 6000"/>
            </a:avLst>
          </a:prstGeom>
          <a:solidFill>
            <a:srgbClr val="DEEBF7"/>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3" name="TextBox 202"/>
          <p:cNvSpPr txBox="1"/>
          <p:nvPr/>
        </p:nvSpPr>
        <p:spPr>
          <a:xfrm>
            <a:off x="6949440" y="4754880"/>
            <a:ext cx="4572000" cy="1371600"/>
          </a:xfrm>
          <a:prstGeom prst="rect">
            <a:avLst/>
          </a:prstGeom>
          <a:noFill/>
        </p:spPr>
        <p:txBody>
          <a:bodyPr wrap="square" lIns="0" tIns="0" rIns="0" bIns="0" anchor="ctr">
            <a:spAutoFit/>
          </a:bodyPr>
          <a:lstStyle/>
          <a:p>
            <a:pPr algn="l">
              <a:lnSpc>
                <a:spcPct val="125000"/>
              </a:lnSpc>
            </a:pPr>
            <a:r>
              <a:rPr sz="1300" b="1" i="0">
                <a:solidFill>
                  <a:srgbClr val="2E9E8F"/>
                </a:solidFill>
                <a:latin typeface="Meiryo"/>
                <a:ea typeface="Meiryo"/>
              </a:rPr>
              <a:t>→ </a:t>
            </a:r>
            <a:r>
              <a:rPr sz="1300" b="1" i="0">
                <a:solidFill>
                  <a:srgbClr val="17365D"/>
                </a:solidFill>
                <a:latin typeface="Meiryo"/>
                <a:ea typeface="Meiryo"/>
              </a:rPr>
              <a:t>書類ではなく、こどもの生活の中で確認する。0・1の項目こそ、明日の改善の入口。</a:t>
            </a:r>
          </a:p>
        </p:txBody>
      </p:sp>
      <p:sp>
        <p:nvSpPr>
          <p:cNvPr id="205" name="TextBox 8">
            <a:extLst>
              <a:ext uri="{FF2B5EF4-FFF2-40B4-BE49-F238E27FC236}">
                <a16:creationId xmlns:a16="http://schemas.microsoft.com/office/drawing/2014/main" id="{6FCE7B83-3D87-212F-4FCE-517D59263CBC}"/>
              </a:ext>
            </a:extLst>
          </p:cNvPr>
          <p:cNvSpPr txBox="1"/>
          <p:nvPr/>
        </p:nvSpPr>
        <p:spPr>
          <a:xfrm>
            <a:off x="5559552" y="6380726"/>
            <a:ext cx="6126480" cy="369332"/>
          </a:xfrm>
          <a:prstGeom prst="rect">
            <a:avLst/>
          </a:prstGeom>
          <a:noFill/>
        </p:spPr>
        <p:txBody>
          <a:bodyPr wrap="square" lIns="0" tIns="0" rIns="0" bIns="0" anchor="t">
            <a:spAutoFit/>
          </a:bodyPr>
          <a:lstStyle/>
          <a:p>
            <a:pPr algn="r"/>
            <a:r>
              <a:rPr lang="ja-JP" altLang="en-US" sz="1200" b="0" i="0">
                <a:solidFill>
                  <a:srgbClr val="5D6E7E"/>
                </a:solidFill>
                <a:latin typeface="Meiryo"/>
                <a:ea typeface="Meiryo"/>
              </a:rPr>
              <a:t>参考・一部改編：令和</a:t>
            </a:r>
            <a:r>
              <a:rPr lang="en-US" altLang="ja-JP" sz="1200" b="0" i="0">
                <a:solidFill>
                  <a:srgbClr val="5D6E7E"/>
                </a:solidFill>
                <a:latin typeface="Meiryo"/>
                <a:ea typeface="Meiryo"/>
              </a:rPr>
              <a:t>7</a:t>
            </a:r>
            <a:r>
              <a:rPr lang="ja-JP" altLang="en-US" sz="1200" b="0" i="0">
                <a:solidFill>
                  <a:srgbClr val="5D6E7E"/>
                </a:solidFill>
                <a:latin typeface="Meiryo"/>
                <a:ea typeface="Meiryo"/>
              </a:rPr>
              <a:t>年度同研修資料「支援内容のチェックとマネジメントの実際」、指定障害児相談支援の運営基準、児童発達支援ガイドライン等</a:t>
            </a:r>
            <a:endParaRPr sz="1200" b="0" i="0" dirty="0">
              <a:solidFill>
                <a:srgbClr val="5D6E7E"/>
              </a:solidFill>
              <a:latin typeface="Meiryo"/>
              <a:ea typeface="Meiry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相談支援専門員の 3つの役割</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28</a:t>
            </a:r>
          </a:p>
        </p:txBody>
      </p:sp>
      <p:sp>
        <p:nvSpPr>
          <p:cNvPr id="6" name="TextBox 5"/>
          <p:cNvSpPr txBox="1"/>
          <p:nvPr/>
        </p:nvSpPr>
        <p:spPr>
          <a:xfrm>
            <a:off x="502920" y="1234440"/>
            <a:ext cx="11155680" cy="215444"/>
          </a:xfrm>
          <a:prstGeom prst="rect">
            <a:avLst/>
          </a:prstGeom>
          <a:noFill/>
        </p:spPr>
        <p:txBody>
          <a:bodyPr wrap="square" lIns="0" tIns="0" rIns="0" bIns="0" anchor="t">
            <a:spAutoFit/>
          </a:bodyPr>
          <a:lstStyle/>
          <a:p>
            <a:pPr algn="l"/>
            <a:r>
              <a:rPr sz="1400" b="0" i="0" dirty="0">
                <a:solidFill>
                  <a:srgbClr val="5D6E7E"/>
                </a:solidFill>
                <a:latin typeface="Meiryo"/>
                <a:ea typeface="Meiryo"/>
              </a:rPr>
              <a:t>“3つの役割”に絞って</a:t>
            </a:r>
            <a:r>
              <a:rPr lang="ja-JP" altLang="en-US" sz="1400" b="0" i="0">
                <a:solidFill>
                  <a:srgbClr val="5D6E7E"/>
                </a:solidFill>
                <a:latin typeface="Meiryo"/>
                <a:ea typeface="Meiryo"/>
              </a:rPr>
              <a:t>考える</a:t>
            </a:r>
            <a:r>
              <a:rPr sz="1400" b="0" i="0">
                <a:solidFill>
                  <a:srgbClr val="5D6E7E"/>
                </a:solidFill>
                <a:latin typeface="Meiryo"/>
                <a:ea typeface="Meiryo"/>
              </a:rPr>
              <a:t>。</a:t>
            </a:r>
            <a:endParaRPr sz="1400" b="0" i="0" dirty="0">
              <a:solidFill>
                <a:srgbClr val="5D6E7E"/>
              </a:solidFill>
              <a:latin typeface="Meiryo"/>
              <a:ea typeface="Meiryo"/>
            </a:endParaRPr>
          </a:p>
        </p:txBody>
      </p:sp>
      <p:sp>
        <p:nvSpPr>
          <p:cNvPr id="7" name="Rounded Rectangle 6"/>
          <p:cNvSpPr/>
          <p:nvPr/>
        </p:nvSpPr>
        <p:spPr>
          <a:xfrm>
            <a:off x="502920" y="1965960"/>
            <a:ext cx="3611880" cy="2514600"/>
          </a:xfrm>
          <a:prstGeom prst="roundRect">
            <a:avLst>
              <a:gd name="adj" fmla="val 327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777240" y="2258568"/>
            <a:ext cx="685800" cy="68580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777240" y="2258568"/>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1</a:t>
            </a:r>
          </a:p>
        </p:txBody>
      </p:sp>
      <p:sp>
        <p:nvSpPr>
          <p:cNvPr id="10" name="TextBox 9"/>
          <p:cNvSpPr txBox="1"/>
          <p:nvPr/>
        </p:nvSpPr>
        <p:spPr>
          <a:xfrm>
            <a:off x="1554480" y="2286000"/>
            <a:ext cx="2423160" cy="640080"/>
          </a:xfrm>
          <a:prstGeom prst="rect">
            <a:avLst/>
          </a:prstGeom>
          <a:noFill/>
        </p:spPr>
        <p:txBody>
          <a:bodyPr wrap="square" lIns="0" tIns="0" rIns="0" bIns="0" anchor="ctr">
            <a:spAutoFit/>
          </a:bodyPr>
          <a:lstStyle/>
          <a:p>
            <a:pPr algn="l">
              <a:lnSpc>
                <a:spcPct val="105000"/>
              </a:lnSpc>
            </a:pPr>
            <a:r>
              <a:rPr sz="1550" b="1" i="0">
                <a:solidFill>
                  <a:srgbClr val="17365D"/>
                </a:solidFill>
                <a:latin typeface="Meiryo"/>
                <a:ea typeface="Meiryo"/>
              </a:rPr>
              <a:t>トータルプランの作成</a:t>
            </a:r>
          </a:p>
        </p:txBody>
      </p:sp>
      <p:sp>
        <p:nvSpPr>
          <p:cNvPr id="11" name="TextBox 10"/>
          <p:cNvSpPr txBox="1"/>
          <p:nvPr/>
        </p:nvSpPr>
        <p:spPr>
          <a:xfrm>
            <a:off x="777240" y="3200400"/>
            <a:ext cx="3063240" cy="114300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園・学校・医療・家族・地域資源までを見渡し、インフォーマル資源も計画に盛り込む。</a:t>
            </a:r>
          </a:p>
        </p:txBody>
      </p:sp>
      <p:sp>
        <p:nvSpPr>
          <p:cNvPr id="12" name="Rounded Rectangle 11"/>
          <p:cNvSpPr/>
          <p:nvPr/>
        </p:nvSpPr>
        <p:spPr>
          <a:xfrm>
            <a:off x="4370832" y="1965960"/>
            <a:ext cx="3611880" cy="2514600"/>
          </a:xfrm>
          <a:prstGeom prst="roundRect">
            <a:avLst>
              <a:gd name="adj" fmla="val 327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Oval 12"/>
          <p:cNvSpPr/>
          <p:nvPr/>
        </p:nvSpPr>
        <p:spPr>
          <a:xfrm>
            <a:off x="4645152" y="2258568"/>
            <a:ext cx="685800" cy="68580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4645152" y="2258568"/>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2</a:t>
            </a:r>
          </a:p>
        </p:txBody>
      </p:sp>
      <p:sp>
        <p:nvSpPr>
          <p:cNvPr id="15" name="TextBox 14"/>
          <p:cNvSpPr txBox="1"/>
          <p:nvPr/>
        </p:nvSpPr>
        <p:spPr>
          <a:xfrm>
            <a:off x="5422392" y="2286000"/>
            <a:ext cx="2423160" cy="640080"/>
          </a:xfrm>
          <a:prstGeom prst="rect">
            <a:avLst/>
          </a:prstGeom>
          <a:noFill/>
        </p:spPr>
        <p:txBody>
          <a:bodyPr wrap="square" lIns="0" tIns="0" rIns="0" bIns="0" anchor="ctr">
            <a:spAutoFit/>
          </a:bodyPr>
          <a:lstStyle/>
          <a:p>
            <a:pPr algn="l">
              <a:lnSpc>
                <a:spcPct val="105000"/>
              </a:lnSpc>
            </a:pPr>
            <a:r>
              <a:rPr sz="1550" b="1" i="0">
                <a:solidFill>
                  <a:srgbClr val="17365D"/>
                </a:solidFill>
                <a:latin typeface="Meiryo"/>
                <a:ea typeface="Meiryo"/>
              </a:rPr>
              <a:t>縦のつなぎ</a:t>
            </a:r>
          </a:p>
        </p:txBody>
      </p:sp>
      <p:sp>
        <p:nvSpPr>
          <p:cNvPr id="16" name="TextBox 15"/>
          <p:cNvSpPr txBox="1"/>
          <p:nvPr/>
        </p:nvSpPr>
        <p:spPr>
          <a:xfrm>
            <a:off x="4645152" y="3200400"/>
            <a:ext cx="3063240" cy="114300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乳幼児期から就労までをつなぐ。移行時には情報と“想い”をつなぐ。</a:t>
            </a:r>
          </a:p>
        </p:txBody>
      </p:sp>
      <p:sp>
        <p:nvSpPr>
          <p:cNvPr id="17" name="Rounded Rectangle 16"/>
          <p:cNvSpPr/>
          <p:nvPr/>
        </p:nvSpPr>
        <p:spPr>
          <a:xfrm>
            <a:off x="8238744" y="1965960"/>
            <a:ext cx="3611880" cy="2514600"/>
          </a:xfrm>
          <a:prstGeom prst="roundRect">
            <a:avLst>
              <a:gd name="adj" fmla="val 327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Oval 17"/>
          <p:cNvSpPr/>
          <p:nvPr/>
        </p:nvSpPr>
        <p:spPr>
          <a:xfrm>
            <a:off x="8513064" y="2258568"/>
            <a:ext cx="685800" cy="68580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8513064" y="2258568"/>
            <a:ext cx="685800" cy="685800"/>
          </a:xfrm>
          <a:prstGeom prst="rect">
            <a:avLst/>
          </a:prstGeom>
          <a:noFill/>
        </p:spPr>
        <p:txBody>
          <a:bodyPr wrap="square" lIns="0" tIns="0" rIns="0" bIns="0" anchor="ctr">
            <a:spAutoFit/>
          </a:bodyPr>
          <a:lstStyle/>
          <a:p>
            <a:pPr algn="ctr"/>
            <a:r>
              <a:rPr sz="1600" b="1" i="0">
                <a:solidFill>
                  <a:srgbClr val="FFFFFF"/>
                </a:solidFill>
                <a:latin typeface="Meiryo"/>
                <a:ea typeface="Meiryo"/>
              </a:rPr>
              <a:t>3</a:t>
            </a:r>
          </a:p>
        </p:txBody>
      </p:sp>
      <p:sp>
        <p:nvSpPr>
          <p:cNvPr id="20" name="TextBox 19"/>
          <p:cNvSpPr txBox="1"/>
          <p:nvPr/>
        </p:nvSpPr>
        <p:spPr>
          <a:xfrm>
            <a:off x="9290304" y="2286000"/>
            <a:ext cx="2423160" cy="640080"/>
          </a:xfrm>
          <a:prstGeom prst="rect">
            <a:avLst/>
          </a:prstGeom>
          <a:noFill/>
        </p:spPr>
        <p:txBody>
          <a:bodyPr wrap="square" lIns="0" tIns="0" rIns="0" bIns="0" anchor="ctr">
            <a:spAutoFit/>
          </a:bodyPr>
          <a:lstStyle/>
          <a:p>
            <a:pPr algn="l">
              <a:lnSpc>
                <a:spcPct val="105000"/>
              </a:lnSpc>
            </a:pPr>
            <a:r>
              <a:rPr sz="1550" b="1" i="0">
                <a:solidFill>
                  <a:srgbClr val="17365D"/>
                </a:solidFill>
                <a:latin typeface="Meiryo"/>
                <a:ea typeface="Meiryo"/>
              </a:rPr>
              <a:t>役割分担の合意形成</a:t>
            </a:r>
          </a:p>
        </p:txBody>
      </p:sp>
      <p:sp>
        <p:nvSpPr>
          <p:cNvPr id="21" name="TextBox 20"/>
          <p:cNvSpPr txBox="1"/>
          <p:nvPr/>
        </p:nvSpPr>
        <p:spPr>
          <a:xfrm>
            <a:off x="8513064" y="3200400"/>
            <a:ext cx="3063240" cy="1143000"/>
          </a:xfrm>
          <a:prstGeom prst="rect">
            <a:avLst/>
          </a:prstGeom>
          <a:noFill/>
        </p:spPr>
        <p:txBody>
          <a:bodyPr wrap="square" lIns="0" tIns="0" rIns="0" bIns="0" anchor="t">
            <a:spAutoFit/>
          </a:bodyPr>
          <a:lstStyle/>
          <a:p>
            <a:pPr algn="l">
              <a:lnSpc>
                <a:spcPct val="125000"/>
              </a:lnSpc>
            </a:pPr>
            <a:r>
              <a:rPr sz="1350" b="0" i="0">
                <a:solidFill>
                  <a:srgbClr val="1B2B3A"/>
                </a:solidFill>
                <a:latin typeface="Meiryo"/>
                <a:ea typeface="Meiryo"/>
              </a:rPr>
              <a:t>サービス担当者会議での合意形成を担う。</a:t>
            </a:r>
          </a:p>
        </p:txBody>
      </p:sp>
      <p:sp>
        <p:nvSpPr>
          <p:cNvPr id="22" name="Rounded Rectangle 21"/>
          <p:cNvSpPr/>
          <p:nvPr/>
        </p:nvSpPr>
        <p:spPr>
          <a:xfrm>
            <a:off x="502920" y="4892040"/>
            <a:ext cx="11155680" cy="1143000"/>
          </a:xfrm>
          <a:prstGeom prst="roundRect">
            <a:avLst>
              <a:gd name="adj" fmla="val 7199"/>
            </a:avLst>
          </a:prstGeom>
          <a:solidFill>
            <a:srgbClr val="17365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22960" y="5330811"/>
            <a:ext cx="10515600" cy="265457"/>
          </a:xfrm>
          <a:prstGeom prst="rect">
            <a:avLst/>
          </a:prstGeom>
          <a:noFill/>
        </p:spPr>
        <p:txBody>
          <a:bodyPr wrap="square" lIns="0" tIns="0" rIns="0" bIns="0" anchor="ctr">
            <a:spAutoFit/>
          </a:bodyPr>
          <a:lstStyle/>
          <a:p>
            <a:pPr algn="l">
              <a:lnSpc>
                <a:spcPct val="120000"/>
              </a:lnSpc>
            </a:pPr>
            <a:r>
              <a:rPr sz="1500" b="1" i="0" dirty="0" err="1">
                <a:solidFill>
                  <a:srgbClr val="FFFFFF"/>
                </a:solidFill>
                <a:latin typeface="Meiryo"/>
                <a:ea typeface="Meiryo"/>
              </a:rPr>
              <a:t>児発管の“深める”支援と、相談支援の“つながる”支援が合わ</a:t>
            </a:r>
            <a:r>
              <a:rPr lang="ja-JP" altLang="en-US" sz="1500" b="1" i="0" dirty="0">
                <a:solidFill>
                  <a:srgbClr val="FFFFFF"/>
                </a:solidFill>
                <a:latin typeface="Meiryo"/>
                <a:ea typeface="Meiryo"/>
              </a:rPr>
              <a:t>さることが大切です</a:t>
            </a:r>
            <a:r>
              <a:rPr lang="ja-JP" altLang="en-US" sz="1500" b="1" dirty="0">
                <a:solidFill>
                  <a:srgbClr val="FFFFFF"/>
                </a:solidFill>
                <a:latin typeface="Meiryo"/>
                <a:ea typeface="Meiryo"/>
              </a:rPr>
              <a:t>。</a:t>
            </a:r>
            <a:endParaRPr sz="1500" b="1" i="0" dirty="0">
              <a:solidFill>
                <a:srgbClr val="FFFFFF"/>
              </a:solidFill>
              <a:latin typeface="Meiryo"/>
              <a:ea typeface="Meiry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PDCAサイクル</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29</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支援の質を継続的に高める枠組み。評価のフェーズで個人を責めないことが最も大切。</a:t>
            </a:r>
          </a:p>
        </p:txBody>
      </p:sp>
      <p:sp>
        <p:nvSpPr>
          <p:cNvPr id="7" name="Rounded Rectangle 6"/>
          <p:cNvSpPr/>
          <p:nvPr/>
        </p:nvSpPr>
        <p:spPr>
          <a:xfrm>
            <a:off x="502920" y="1783080"/>
            <a:ext cx="539496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685800" y="2061972"/>
            <a:ext cx="768096" cy="768096"/>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685800" y="2061972"/>
            <a:ext cx="768096" cy="768096"/>
          </a:xfrm>
          <a:prstGeom prst="rect">
            <a:avLst/>
          </a:prstGeom>
          <a:noFill/>
        </p:spPr>
        <p:txBody>
          <a:bodyPr wrap="square" lIns="0" tIns="0" rIns="0" bIns="0" anchor="ctr">
            <a:spAutoFit/>
          </a:bodyPr>
          <a:lstStyle/>
          <a:p>
            <a:pPr algn="ctr"/>
            <a:r>
              <a:rPr sz="2600" b="1" i="0">
                <a:solidFill>
                  <a:srgbClr val="FFFFFF"/>
                </a:solidFill>
                <a:latin typeface="Meiryo"/>
                <a:ea typeface="Meiryo"/>
              </a:rPr>
              <a:t>P</a:t>
            </a:r>
          </a:p>
        </p:txBody>
      </p:sp>
      <p:sp>
        <p:nvSpPr>
          <p:cNvPr id="10" name="TextBox 9"/>
          <p:cNvSpPr txBox="1"/>
          <p:nvPr/>
        </p:nvSpPr>
        <p:spPr>
          <a:xfrm>
            <a:off x="1600200" y="1920240"/>
            <a:ext cx="4160520" cy="411480"/>
          </a:xfrm>
          <a:prstGeom prst="rect">
            <a:avLst/>
          </a:prstGeom>
          <a:noFill/>
        </p:spPr>
        <p:txBody>
          <a:bodyPr wrap="square" lIns="0" tIns="0" rIns="0" bIns="0" anchor="t">
            <a:spAutoFit/>
          </a:bodyPr>
          <a:lstStyle/>
          <a:p>
            <a:pPr algn="l"/>
            <a:r>
              <a:rPr sz="1500" b="1" i="0">
                <a:solidFill>
                  <a:srgbClr val="17365D"/>
                </a:solidFill>
                <a:latin typeface="Meiryo"/>
                <a:ea typeface="Meiryo"/>
              </a:rPr>
              <a:t>Plan（計画）</a:t>
            </a:r>
          </a:p>
        </p:txBody>
      </p:sp>
      <p:sp>
        <p:nvSpPr>
          <p:cNvPr id="11" name="TextBox 10"/>
          <p:cNvSpPr txBox="1"/>
          <p:nvPr/>
        </p:nvSpPr>
        <p:spPr>
          <a:xfrm>
            <a:off x="1600200" y="2313432"/>
            <a:ext cx="4114800" cy="731520"/>
          </a:xfrm>
          <a:prstGeom prst="rect">
            <a:avLst/>
          </a:prstGeom>
          <a:noFill/>
        </p:spPr>
        <p:txBody>
          <a:bodyPr wrap="square" lIns="0" tIns="0" rIns="0" bIns="0" anchor="t">
            <a:spAutoFit/>
          </a:bodyPr>
          <a:lstStyle/>
          <a:p>
            <a:pPr algn="l">
              <a:lnSpc>
                <a:spcPct val="115000"/>
              </a:lnSpc>
            </a:pPr>
            <a:r>
              <a:rPr sz="1250" b="0" i="0">
                <a:solidFill>
                  <a:srgbClr val="1B2B3A"/>
                </a:solidFill>
                <a:latin typeface="Meiryo"/>
                <a:ea typeface="Meiryo"/>
              </a:rPr>
              <a:t>SWOT分析で強み・弱み・機会・脅威を整理。職員を参画させて計画を立てる。</a:t>
            </a:r>
          </a:p>
        </p:txBody>
      </p:sp>
      <p:sp>
        <p:nvSpPr>
          <p:cNvPr id="12" name="Rounded Rectangle 11"/>
          <p:cNvSpPr/>
          <p:nvPr/>
        </p:nvSpPr>
        <p:spPr>
          <a:xfrm>
            <a:off x="6263640" y="1783080"/>
            <a:ext cx="539496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Oval 12"/>
          <p:cNvSpPr/>
          <p:nvPr/>
        </p:nvSpPr>
        <p:spPr>
          <a:xfrm>
            <a:off x="6446520" y="2061972"/>
            <a:ext cx="768096" cy="768096"/>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6446520" y="2061972"/>
            <a:ext cx="768096" cy="768096"/>
          </a:xfrm>
          <a:prstGeom prst="rect">
            <a:avLst/>
          </a:prstGeom>
          <a:noFill/>
        </p:spPr>
        <p:txBody>
          <a:bodyPr wrap="square" lIns="0" tIns="0" rIns="0" bIns="0" anchor="ctr">
            <a:spAutoFit/>
          </a:bodyPr>
          <a:lstStyle/>
          <a:p>
            <a:pPr algn="ctr"/>
            <a:r>
              <a:rPr sz="2600" b="1" i="0">
                <a:solidFill>
                  <a:srgbClr val="FFFFFF"/>
                </a:solidFill>
                <a:latin typeface="Meiryo"/>
                <a:ea typeface="Meiryo"/>
              </a:rPr>
              <a:t>D</a:t>
            </a:r>
          </a:p>
        </p:txBody>
      </p:sp>
      <p:sp>
        <p:nvSpPr>
          <p:cNvPr id="15" name="TextBox 14"/>
          <p:cNvSpPr txBox="1"/>
          <p:nvPr/>
        </p:nvSpPr>
        <p:spPr>
          <a:xfrm>
            <a:off x="7360919" y="1920240"/>
            <a:ext cx="4160520" cy="411480"/>
          </a:xfrm>
          <a:prstGeom prst="rect">
            <a:avLst/>
          </a:prstGeom>
          <a:noFill/>
        </p:spPr>
        <p:txBody>
          <a:bodyPr wrap="square" lIns="0" tIns="0" rIns="0" bIns="0" anchor="t">
            <a:spAutoFit/>
          </a:bodyPr>
          <a:lstStyle/>
          <a:p>
            <a:pPr algn="l"/>
            <a:r>
              <a:rPr sz="1500" b="1" i="0">
                <a:solidFill>
                  <a:srgbClr val="17365D"/>
                </a:solidFill>
                <a:latin typeface="Meiryo"/>
                <a:ea typeface="Meiryo"/>
              </a:rPr>
              <a:t>Do（実行）</a:t>
            </a:r>
          </a:p>
        </p:txBody>
      </p:sp>
      <p:sp>
        <p:nvSpPr>
          <p:cNvPr id="16" name="TextBox 15"/>
          <p:cNvSpPr txBox="1"/>
          <p:nvPr/>
        </p:nvSpPr>
        <p:spPr>
          <a:xfrm>
            <a:off x="7360919" y="2313432"/>
            <a:ext cx="4114800" cy="731520"/>
          </a:xfrm>
          <a:prstGeom prst="rect">
            <a:avLst/>
          </a:prstGeom>
          <a:noFill/>
        </p:spPr>
        <p:txBody>
          <a:bodyPr wrap="square" lIns="0" tIns="0" rIns="0" bIns="0" anchor="t">
            <a:spAutoFit/>
          </a:bodyPr>
          <a:lstStyle/>
          <a:p>
            <a:pPr algn="l">
              <a:lnSpc>
                <a:spcPct val="115000"/>
              </a:lnSpc>
            </a:pPr>
            <a:r>
              <a:rPr sz="1250" b="0" i="0">
                <a:solidFill>
                  <a:srgbClr val="1B2B3A"/>
                </a:solidFill>
                <a:latin typeface="Meiryo"/>
                <a:ea typeface="Meiryo"/>
              </a:rPr>
              <a:t>小さな成功体験を積み重ね、事業所全体へ広げる。</a:t>
            </a:r>
          </a:p>
        </p:txBody>
      </p:sp>
      <p:sp>
        <p:nvSpPr>
          <p:cNvPr id="17" name="Rounded Rectangle 16"/>
          <p:cNvSpPr/>
          <p:nvPr/>
        </p:nvSpPr>
        <p:spPr>
          <a:xfrm>
            <a:off x="502920" y="3246120"/>
            <a:ext cx="539496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Oval 17"/>
          <p:cNvSpPr/>
          <p:nvPr/>
        </p:nvSpPr>
        <p:spPr>
          <a:xfrm>
            <a:off x="685800" y="3525011"/>
            <a:ext cx="768096" cy="768096"/>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685800" y="3525011"/>
            <a:ext cx="768096" cy="768096"/>
          </a:xfrm>
          <a:prstGeom prst="rect">
            <a:avLst/>
          </a:prstGeom>
          <a:noFill/>
        </p:spPr>
        <p:txBody>
          <a:bodyPr wrap="square" lIns="0" tIns="0" rIns="0" bIns="0" anchor="ctr">
            <a:spAutoFit/>
          </a:bodyPr>
          <a:lstStyle/>
          <a:p>
            <a:pPr algn="ctr"/>
            <a:r>
              <a:rPr sz="2600" b="1" i="0">
                <a:solidFill>
                  <a:srgbClr val="FFFFFF"/>
                </a:solidFill>
                <a:latin typeface="Meiryo"/>
                <a:ea typeface="Meiryo"/>
              </a:rPr>
              <a:t>C</a:t>
            </a:r>
          </a:p>
        </p:txBody>
      </p:sp>
      <p:sp>
        <p:nvSpPr>
          <p:cNvPr id="20" name="TextBox 19"/>
          <p:cNvSpPr txBox="1"/>
          <p:nvPr/>
        </p:nvSpPr>
        <p:spPr>
          <a:xfrm>
            <a:off x="1600200" y="3383279"/>
            <a:ext cx="4160520" cy="411480"/>
          </a:xfrm>
          <a:prstGeom prst="rect">
            <a:avLst/>
          </a:prstGeom>
          <a:noFill/>
        </p:spPr>
        <p:txBody>
          <a:bodyPr wrap="square" lIns="0" tIns="0" rIns="0" bIns="0" anchor="t">
            <a:spAutoFit/>
          </a:bodyPr>
          <a:lstStyle/>
          <a:p>
            <a:pPr algn="l"/>
            <a:r>
              <a:rPr sz="1500" b="1" i="0">
                <a:solidFill>
                  <a:srgbClr val="17365D"/>
                </a:solidFill>
                <a:latin typeface="Meiryo"/>
                <a:ea typeface="Meiryo"/>
              </a:rPr>
              <a:t>Check（評価）</a:t>
            </a:r>
          </a:p>
        </p:txBody>
      </p:sp>
      <p:sp>
        <p:nvSpPr>
          <p:cNvPr id="21" name="TextBox 20"/>
          <p:cNvSpPr txBox="1"/>
          <p:nvPr/>
        </p:nvSpPr>
        <p:spPr>
          <a:xfrm>
            <a:off x="1600200" y="3776472"/>
            <a:ext cx="4114800" cy="731520"/>
          </a:xfrm>
          <a:prstGeom prst="rect">
            <a:avLst/>
          </a:prstGeom>
          <a:noFill/>
        </p:spPr>
        <p:txBody>
          <a:bodyPr wrap="square" lIns="0" tIns="0" rIns="0" bIns="0" anchor="t">
            <a:spAutoFit/>
          </a:bodyPr>
          <a:lstStyle/>
          <a:p>
            <a:pPr algn="l">
              <a:lnSpc>
                <a:spcPct val="115000"/>
              </a:lnSpc>
            </a:pPr>
            <a:r>
              <a:rPr sz="1250" b="0" i="0">
                <a:solidFill>
                  <a:srgbClr val="1B2B3A"/>
                </a:solidFill>
                <a:latin typeface="Meiryo"/>
                <a:ea typeface="Meiryo"/>
              </a:rPr>
              <a:t>自己評価・保護者評価・第三者評価で客観的に振り返る。</a:t>
            </a:r>
          </a:p>
        </p:txBody>
      </p:sp>
      <p:sp>
        <p:nvSpPr>
          <p:cNvPr id="22" name="Rounded Rectangle 21"/>
          <p:cNvSpPr/>
          <p:nvPr/>
        </p:nvSpPr>
        <p:spPr>
          <a:xfrm>
            <a:off x="6263640" y="3246120"/>
            <a:ext cx="5394960" cy="1325880"/>
          </a:xfrm>
          <a:prstGeom prst="roundRect">
            <a:avLst>
              <a:gd name="adj" fmla="val 6206"/>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Oval 22"/>
          <p:cNvSpPr/>
          <p:nvPr/>
        </p:nvSpPr>
        <p:spPr>
          <a:xfrm>
            <a:off x="6446520" y="3525011"/>
            <a:ext cx="768096" cy="768096"/>
          </a:xfrm>
          <a:prstGeom prst="ellipse">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TextBox 23"/>
          <p:cNvSpPr txBox="1"/>
          <p:nvPr/>
        </p:nvSpPr>
        <p:spPr>
          <a:xfrm>
            <a:off x="6446520" y="3525011"/>
            <a:ext cx="768096" cy="768096"/>
          </a:xfrm>
          <a:prstGeom prst="rect">
            <a:avLst/>
          </a:prstGeom>
          <a:noFill/>
        </p:spPr>
        <p:txBody>
          <a:bodyPr wrap="square" lIns="0" tIns="0" rIns="0" bIns="0" anchor="ctr">
            <a:spAutoFit/>
          </a:bodyPr>
          <a:lstStyle/>
          <a:p>
            <a:pPr algn="ctr"/>
            <a:r>
              <a:rPr sz="2600" b="1" i="0">
                <a:solidFill>
                  <a:srgbClr val="FFFFFF"/>
                </a:solidFill>
                <a:latin typeface="Meiryo"/>
                <a:ea typeface="Meiryo"/>
              </a:rPr>
              <a:t>A</a:t>
            </a:r>
          </a:p>
        </p:txBody>
      </p:sp>
      <p:sp>
        <p:nvSpPr>
          <p:cNvPr id="25" name="TextBox 24"/>
          <p:cNvSpPr txBox="1"/>
          <p:nvPr/>
        </p:nvSpPr>
        <p:spPr>
          <a:xfrm>
            <a:off x="7360919" y="3383279"/>
            <a:ext cx="4160520" cy="411480"/>
          </a:xfrm>
          <a:prstGeom prst="rect">
            <a:avLst/>
          </a:prstGeom>
          <a:noFill/>
        </p:spPr>
        <p:txBody>
          <a:bodyPr wrap="square" lIns="0" tIns="0" rIns="0" bIns="0" anchor="t">
            <a:spAutoFit/>
          </a:bodyPr>
          <a:lstStyle/>
          <a:p>
            <a:pPr algn="l"/>
            <a:r>
              <a:rPr sz="1500" b="1" i="0">
                <a:solidFill>
                  <a:srgbClr val="17365D"/>
                </a:solidFill>
                <a:latin typeface="Meiryo"/>
                <a:ea typeface="Meiryo"/>
              </a:rPr>
              <a:t>Action（改善）</a:t>
            </a:r>
          </a:p>
        </p:txBody>
      </p:sp>
      <p:sp>
        <p:nvSpPr>
          <p:cNvPr id="26" name="TextBox 25"/>
          <p:cNvSpPr txBox="1"/>
          <p:nvPr/>
        </p:nvSpPr>
        <p:spPr>
          <a:xfrm>
            <a:off x="7360919" y="3776472"/>
            <a:ext cx="4114800" cy="731520"/>
          </a:xfrm>
          <a:prstGeom prst="rect">
            <a:avLst/>
          </a:prstGeom>
          <a:noFill/>
        </p:spPr>
        <p:txBody>
          <a:bodyPr wrap="square" lIns="0" tIns="0" rIns="0" bIns="0" anchor="t">
            <a:spAutoFit/>
          </a:bodyPr>
          <a:lstStyle/>
          <a:p>
            <a:pPr algn="l">
              <a:lnSpc>
                <a:spcPct val="115000"/>
              </a:lnSpc>
            </a:pPr>
            <a:r>
              <a:rPr sz="1250" b="0" i="0">
                <a:solidFill>
                  <a:srgbClr val="1B2B3A"/>
                </a:solidFill>
                <a:latin typeface="Meiryo"/>
                <a:ea typeface="Meiryo"/>
              </a:rPr>
              <a:t>“個人の責任追及”ではなく“仕組みとプロセスの改善”にフォーカス。</a:t>
            </a:r>
          </a:p>
        </p:txBody>
      </p:sp>
      <p:sp>
        <p:nvSpPr>
          <p:cNvPr id="27" name="Rounded Rectangle 26"/>
          <p:cNvSpPr/>
          <p:nvPr/>
        </p:nvSpPr>
        <p:spPr>
          <a:xfrm>
            <a:off x="502920" y="4800600"/>
            <a:ext cx="11155680" cy="1234440"/>
          </a:xfrm>
          <a:prstGeom prst="roundRect">
            <a:avLst>
              <a:gd name="adj" fmla="val 6666"/>
            </a:avLst>
          </a:prstGeom>
          <a:solidFill>
            <a:srgbClr val="DEEBF7"/>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822960" y="4892040"/>
            <a:ext cx="10515600" cy="1051560"/>
          </a:xfrm>
          <a:prstGeom prst="rect">
            <a:avLst/>
          </a:prstGeom>
          <a:noFill/>
        </p:spPr>
        <p:txBody>
          <a:bodyPr wrap="square" lIns="0" tIns="0" rIns="0" bIns="0" anchor="ctr">
            <a:spAutoFit/>
          </a:bodyPr>
          <a:lstStyle/>
          <a:p>
            <a:pPr algn="l">
              <a:lnSpc>
                <a:spcPct val="120000"/>
              </a:lnSpc>
            </a:pPr>
            <a:r>
              <a:rPr sz="1450" b="1" i="0">
                <a:solidFill>
                  <a:srgbClr val="2E9E8F"/>
                </a:solidFill>
                <a:latin typeface="Meiryo"/>
                <a:ea typeface="Meiryo"/>
              </a:rPr>
              <a:t>失敗を“アセスメントの材料”に変える</a:t>
            </a:r>
          </a:p>
          <a:p>
            <a:pPr algn="l">
              <a:lnSpc>
                <a:spcPct val="120000"/>
              </a:lnSpc>
            </a:pPr>
            <a:r>
              <a:rPr sz="1400" b="0" i="0">
                <a:solidFill>
                  <a:srgbClr val="1B2B3A"/>
                </a:solidFill>
                <a:latin typeface="Meiryo"/>
                <a:ea typeface="Meiryo"/>
              </a:rPr>
              <a:t>チームが安心して挑戦できるように。業務改善の3M（ムリ・ムダ・ムラ）の排除や、全体会議では見えない悩みを聴く1on1も有効です。</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導入 / Introduction</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講義全体の設計図</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内容は4つのPARTに分かれていますが、別々の話ではなく、一連の流れとしてつながっています。</a:t>
            </a:r>
          </a:p>
        </p:txBody>
      </p:sp>
      <p:sp>
        <p:nvSpPr>
          <p:cNvPr id="7" name="Rounded Rectangle 6"/>
          <p:cNvSpPr/>
          <p:nvPr/>
        </p:nvSpPr>
        <p:spPr>
          <a:xfrm>
            <a:off x="502920" y="2103120"/>
            <a:ext cx="2606040" cy="2286000"/>
          </a:xfrm>
          <a:prstGeom prst="roundRect">
            <a:avLst>
              <a:gd name="adj" fmla="val 35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02920" y="2423160"/>
            <a:ext cx="2606040" cy="457200"/>
          </a:xfrm>
          <a:prstGeom prst="rect">
            <a:avLst/>
          </a:prstGeom>
          <a:noFill/>
        </p:spPr>
        <p:txBody>
          <a:bodyPr wrap="square" lIns="0" tIns="0" rIns="0" bIns="0" anchor="t">
            <a:spAutoFit/>
          </a:bodyPr>
          <a:lstStyle/>
          <a:p>
            <a:pPr algn="ctr"/>
            <a:r>
              <a:rPr sz="1700" b="1" i="0">
                <a:solidFill>
                  <a:srgbClr val="2E6DA4"/>
                </a:solidFill>
                <a:latin typeface="Meiryo"/>
                <a:ea typeface="Meiryo"/>
              </a:rPr>
              <a:t>PART1</a:t>
            </a:r>
          </a:p>
        </p:txBody>
      </p:sp>
      <p:sp>
        <p:nvSpPr>
          <p:cNvPr id="9" name="TextBox 8"/>
          <p:cNvSpPr txBox="1"/>
          <p:nvPr/>
        </p:nvSpPr>
        <p:spPr>
          <a:xfrm>
            <a:off x="685800" y="3017520"/>
            <a:ext cx="2240280" cy="1097280"/>
          </a:xfrm>
          <a:prstGeom prst="rect">
            <a:avLst/>
          </a:prstGeom>
          <a:noFill/>
        </p:spPr>
        <p:txBody>
          <a:bodyPr wrap="square" lIns="0" tIns="0" rIns="0" bIns="0" anchor="t">
            <a:spAutoFit/>
          </a:bodyPr>
          <a:lstStyle/>
          <a:p>
            <a:pPr algn="ctr">
              <a:lnSpc>
                <a:spcPct val="115000"/>
              </a:lnSpc>
            </a:pPr>
            <a:r>
              <a:rPr sz="1500" b="1" i="0">
                <a:solidFill>
                  <a:srgbClr val="17365D"/>
                </a:solidFill>
                <a:latin typeface="Meiryo"/>
                <a:ea typeface="Meiryo"/>
              </a:rPr>
              <a:t>研修の振り返りと基本姿勢</a:t>
            </a:r>
          </a:p>
        </p:txBody>
      </p:sp>
      <p:sp>
        <p:nvSpPr>
          <p:cNvPr id="10" name="Right Arrow 9"/>
          <p:cNvSpPr/>
          <p:nvPr/>
        </p:nvSpPr>
        <p:spPr>
          <a:xfrm>
            <a:off x="3127248" y="3044951"/>
            <a:ext cx="274320" cy="402336"/>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Rounded Rectangle 10"/>
          <p:cNvSpPr/>
          <p:nvPr/>
        </p:nvSpPr>
        <p:spPr>
          <a:xfrm>
            <a:off x="3429000" y="2103120"/>
            <a:ext cx="2606040" cy="2286000"/>
          </a:xfrm>
          <a:prstGeom prst="roundRect">
            <a:avLst>
              <a:gd name="adj" fmla="val 35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3429000" y="2423160"/>
            <a:ext cx="2606040" cy="457200"/>
          </a:xfrm>
          <a:prstGeom prst="rect">
            <a:avLst/>
          </a:prstGeom>
          <a:noFill/>
        </p:spPr>
        <p:txBody>
          <a:bodyPr wrap="square" lIns="0" tIns="0" rIns="0" bIns="0" anchor="t">
            <a:spAutoFit/>
          </a:bodyPr>
          <a:lstStyle/>
          <a:p>
            <a:pPr algn="ctr"/>
            <a:r>
              <a:rPr sz="1700" b="1" i="0">
                <a:solidFill>
                  <a:srgbClr val="2E9E8F"/>
                </a:solidFill>
                <a:latin typeface="Meiryo"/>
                <a:ea typeface="Meiryo"/>
              </a:rPr>
              <a:t>PART2</a:t>
            </a:r>
          </a:p>
        </p:txBody>
      </p:sp>
      <p:sp>
        <p:nvSpPr>
          <p:cNvPr id="13" name="TextBox 12"/>
          <p:cNvSpPr txBox="1"/>
          <p:nvPr/>
        </p:nvSpPr>
        <p:spPr>
          <a:xfrm>
            <a:off x="3611880" y="3017520"/>
            <a:ext cx="2240280" cy="1097280"/>
          </a:xfrm>
          <a:prstGeom prst="rect">
            <a:avLst/>
          </a:prstGeom>
          <a:noFill/>
        </p:spPr>
        <p:txBody>
          <a:bodyPr wrap="square" lIns="0" tIns="0" rIns="0" bIns="0" anchor="t">
            <a:spAutoFit/>
          </a:bodyPr>
          <a:lstStyle/>
          <a:p>
            <a:pPr algn="ctr">
              <a:lnSpc>
                <a:spcPct val="115000"/>
              </a:lnSpc>
            </a:pPr>
            <a:r>
              <a:rPr sz="1500" b="1" i="0">
                <a:solidFill>
                  <a:srgbClr val="17365D"/>
                </a:solidFill>
                <a:latin typeface="Meiryo"/>
                <a:ea typeface="Meiryo"/>
              </a:rPr>
              <a:t>重要論点の理解</a:t>
            </a:r>
          </a:p>
        </p:txBody>
      </p:sp>
      <p:sp>
        <p:nvSpPr>
          <p:cNvPr id="14" name="Right Arrow 13"/>
          <p:cNvSpPr/>
          <p:nvPr/>
        </p:nvSpPr>
        <p:spPr>
          <a:xfrm>
            <a:off x="6053327" y="3044951"/>
            <a:ext cx="274320" cy="402336"/>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Rounded Rectangle 14"/>
          <p:cNvSpPr/>
          <p:nvPr/>
        </p:nvSpPr>
        <p:spPr>
          <a:xfrm>
            <a:off x="6355080" y="2103120"/>
            <a:ext cx="2606040" cy="2286000"/>
          </a:xfrm>
          <a:prstGeom prst="roundRect">
            <a:avLst>
              <a:gd name="adj" fmla="val 35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TextBox 15"/>
          <p:cNvSpPr txBox="1"/>
          <p:nvPr/>
        </p:nvSpPr>
        <p:spPr>
          <a:xfrm>
            <a:off x="6355080" y="2423160"/>
            <a:ext cx="2606040" cy="457200"/>
          </a:xfrm>
          <a:prstGeom prst="rect">
            <a:avLst/>
          </a:prstGeom>
          <a:noFill/>
        </p:spPr>
        <p:txBody>
          <a:bodyPr wrap="square" lIns="0" tIns="0" rIns="0" bIns="0" anchor="t">
            <a:spAutoFit/>
          </a:bodyPr>
          <a:lstStyle/>
          <a:p>
            <a:pPr algn="ctr"/>
            <a:r>
              <a:rPr sz="1700" b="1" i="0">
                <a:solidFill>
                  <a:srgbClr val="C77D2E"/>
                </a:solidFill>
                <a:latin typeface="Meiryo"/>
                <a:ea typeface="Meiryo"/>
              </a:rPr>
              <a:t>PART3</a:t>
            </a:r>
          </a:p>
        </p:txBody>
      </p:sp>
      <p:sp>
        <p:nvSpPr>
          <p:cNvPr id="17" name="TextBox 16"/>
          <p:cNvSpPr txBox="1"/>
          <p:nvPr/>
        </p:nvSpPr>
        <p:spPr>
          <a:xfrm>
            <a:off x="6537960" y="3017520"/>
            <a:ext cx="2240280" cy="1097280"/>
          </a:xfrm>
          <a:prstGeom prst="rect">
            <a:avLst/>
          </a:prstGeom>
          <a:noFill/>
        </p:spPr>
        <p:txBody>
          <a:bodyPr wrap="square" lIns="0" tIns="0" rIns="0" bIns="0" anchor="t">
            <a:spAutoFit/>
          </a:bodyPr>
          <a:lstStyle/>
          <a:p>
            <a:pPr algn="ctr">
              <a:lnSpc>
                <a:spcPct val="115000"/>
              </a:lnSpc>
            </a:pPr>
            <a:r>
              <a:rPr sz="1500" b="1" i="0">
                <a:solidFill>
                  <a:srgbClr val="17365D"/>
                </a:solidFill>
                <a:latin typeface="Meiryo"/>
                <a:ea typeface="Meiryo"/>
              </a:rPr>
              <a:t>自己点検から改善へ</a:t>
            </a:r>
          </a:p>
        </p:txBody>
      </p:sp>
      <p:sp>
        <p:nvSpPr>
          <p:cNvPr id="18" name="Right Arrow 17"/>
          <p:cNvSpPr/>
          <p:nvPr/>
        </p:nvSpPr>
        <p:spPr>
          <a:xfrm>
            <a:off x="8979408" y="3044951"/>
            <a:ext cx="274320" cy="402336"/>
          </a:xfrm>
          <a:prstGeom prst="rightArrow">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Rounded Rectangle 18"/>
          <p:cNvSpPr/>
          <p:nvPr/>
        </p:nvSpPr>
        <p:spPr>
          <a:xfrm>
            <a:off x="9281160" y="2103120"/>
            <a:ext cx="2606040" cy="2286000"/>
          </a:xfrm>
          <a:prstGeom prst="roundRect">
            <a:avLst>
              <a:gd name="adj" fmla="val 359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9281160" y="2423160"/>
            <a:ext cx="2606040" cy="457200"/>
          </a:xfrm>
          <a:prstGeom prst="rect">
            <a:avLst/>
          </a:prstGeom>
          <a:noFill/>
        </p:spPr>
        <p:txBody>
          <a:bodyPr wrap="square" lIns="0" tIns="0" rIns="0" bIns="0" anchor="t">
            <a:spAutoFit/>
          </a:bodyPr>
          <a:lstStyle/>
          <a:p>
            <a:pPr algn="ctr"/>
            <a:r>
              <a:rPr sz="1700" b="1" i="0">
                <a:solidFill>
                  <a:srgbClr val="1F4E79"/>
                </a:solidFill>
                <a:latin typeface="Meiryo"/>
                <a:ea typeface="Meiryo"/>
              </a:rPr>
              <a:t>PART4</a:t>
            </a:r>
          </a:p>
        </p:txBody>
      </p:sp>
      <p:sp>
        <p:nvSpPr>
          <p:cNvPr id="21" name="TextBox 20"/>
          <p:cNvSpPr txBox="1"/>
          <p:nvPr/>
        </p:nvSpPr>
        <p:spPr>
          <a:xfrm>
            <a:off x="9464040" y="3017520"/>
            <a:ext cx="2240280" cy="1097280"/>
          </a:xfrm>
          <a:prstGeom prst="rect">
            <a:avLst/>
          </a:prstGeom>
          <a:noFill/>
        </p:spPr>
        <p:txBody>
          <a:bodyPr wrap="square" lIns="0" tIns="0" rIns="0" bIns="0" anchor="t">
            <a:spAutoFit/>
          </a:bodyPr>
          <a:lstStyle/>
          <a:p>
            <a:pPr algn="ctr">
              <a:lnSpc>
                <a:spcPct val="115000"/>
              </a:lnSpc>
            </a:pPr>
            <a:r>
              <a:rPr sz="1500" b="1" i="0">
                <a:solidFill>
                  <a:srgbClr val="17365D"/>
                </a:solidFill>
                <a:latin typeface="Meiryo"/>
                <a:ea typeface="Meiryo"/>
              </a:rPr>
              <a:t>支援プロセスと連携</a:t>
            </a:r>
          </a:p>
        </p:txBody>
      </p:sp>
      <p:sp>
        <p:nvSpPr>
          <p:cNvPr id="22" name="Rounded Rectangle 21"/>
          <p:cNvSpPr/>
          <p:nvPr/>
        </p:nvSpPr>
        <p:spPr>
          <a:xfrm>
            <a:off x="502920" y="4846320"/>
            <a:ext cx="11183112" cy="1234440"/>
          </a:xfrm>
          <a:prstGeom prst="roundRect">
            <a:avLst>
              <a:gd name="adj" fmla="val 6666"/>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22960" y="4983480"/>
            <a:ext cx="10515600" cy="960120"/>
          </a:xfrm>
          <a:prstGeom prst="rect">
            <a:avLst/>
          </a:prstGeom>
          <a:noFill/>
        </p:spPr>
        <p:txBody>
          <a:bodyPr wrap="square" lIns="0" tIns="0" rIns="0" bIns="0" anchor="ctr">
            <a:spAutoFit/>
          </a:bodyPr>
          <a:lstStyle/>
          <a:p>
            <a:pPr algn="l">
              <a:lnSpc>
                <a:spcPct val="115000"/>
              </a:lnSpc>
            </a:pPr>
            <a:r>
              <a:rPr sz="1500" b="1" i="0">
                <a:solidFill>
                  <a:srgbClr val="17365D"/>
                </a:solidFill>
                <a:latin typeface="Meiryo"/>
                <a:ea typeface="Meiryo"/>
              </a:rPr>
              <a:t>つながりを意識する　</a:t>
            </a:r>
            <a:r>
              <a:rPr sz="1400" b="0" i="0">
                <a:solidFill>
                  <a:srgbClr val="1B2B3A"/>
                </a:solidFill>
                <a:latin typeface="Meiryo"/>
                <a:ea typeface="Meiryo"/>
              </a:rPr>
              <a:t>後半にかけて、前半で確認した視点が繰り返し立ち返ってきます。その“つながり”を意識していただくと、理解が深まります。</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PART3 自己点検</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課題の優先順位づけ</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30</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“効果の大小”と“始めやすさ”の2軸で4つに分けます。</a:t>
            </a:r>
          </a:p>
        </p:txBody>
      </p:sp>
      <p:sp>
        <p:nvSpPr>
          <p:cNvPr id="7" name="TextBox 6"/>
          <p:cNvSpPr txBox="1"/>
          <p:nvPr/>
        </p:nvSpPr>
        <p:spPr>
          <a:xfrm>
            <a:off x="502920" y="1874519"/>
            <a:ext cx="914400" cy="365760"/>
          </a:xfrm>
          <a:prstGeom prst="rect">
            <a:avLst/>
          </a:prstGeom>
          <a:noFill/>
        </p:spPr>
        <p:txBody>
          <a:bodyPr wrap="square" lIns="0" tIns="0" rIns="0" bIns="0" anchor="t">
            <a:spAutoFit/>
          </a:bodyPr>
          <a:lstStyle/>
          <a:p>
            <a:pPr algn="r"/>
            <a:r>
              <a:rPr sz="1200" b="1" i="0">
                <a:solidFill>
                  <a:srgbClr val="5D6E7E"/>
                </a:solidFill>
                <a:latin typeface="Meiryo"/>
                <a:ea typeface="Meiryo"/>
              </a:rPr>
              <a:t>効果 大</a:t>
            </a:r>
          </a:p>
        </p:txBody>
      </p:sp>
      <p:sp>
        <p:nvSpPr>
          <p:cNvPr id="8" name="TextBox 7"/>
          <p:cNvSpPr txBox="1"/>
          <p:nvPr/>
        </p:nvSpPr>
        <p:spPr>
          <a:xfrm>
            <a:off x="502920" y="4617719"/>
            <a:ext cx="914400" cy="365760"/>
          </a:xfrm>
          <a:prstGeom prst="rect">
            <a:avLst/>
          </a:prstGeom>
          <a:noFill/>
        </p:spPr>
        <p:txBody>
          <a:bodyPr wrap="square" lIns="0" tIns="0" rIns="0" bIns="0" anchor="t">
            <a:spAutoFit/>
          </a:bodyPr>
          <a:lstStyle/>
          <a:p>
            <a:pPr algn="r"/>
            <a:r>
              <a:rPr sz="1200" b="1" i="0">
                <a:solidFill>
                  <a:srgbClr val="5D6E7E"/>
                </a:solidFill>
                <a:latin typeface="Meiryo"/>
                <a:ea typeface="Meiryo"/>
              </a:rPr>
              <a:t>効果 小</a:t>
            </a:r>
          </a:p>
        </p:txBody>
      </p:sp>
      <p:sp>
        <p:nvSpPr>
          <p:cNvPr id="9" name="TextBox 8"/>
          <p:cNvSpPr txBox="1"/>
          <p:nvPr/>
        </p:nvSpPr>
        <p:spPr>
          <a:xfrm>
            <a:off x="1463040" y="5029199"/>
            <a:ext cx="2560320" cy="320040"/>
          </a:xfrm>
          <a:prstGeom prst="rect">
            <a:avLst/>
          </a:prstGeom>
          <a:noFill/>
        </p:spPr>
        <p:txBody>
          <a:bodyPr wrap="square" lIns="0" tIns="0" rIns="0" bIns="0" anchor="t">
            <a:spAutoFit/>
          </a:bodyPr>
          <a:lstStyle/>
          <a:p>
            <a:pPr algn="ctr"/>
            <a:r>
              <a:rPr sz="1200" b="1" i="0">
                <a:solidFill>
                  <a:srgbClr val="5D6E7E"/>
                </a:solidFill>
                <a:latin typeface="Meiryo"/>
                <a:ea typeface="Meiryo"/>
              </a:rPr>
              <a:t>始めにくい</a:t>
            </a:r>
          </a:p>
        </p:txBody>
      </p:sp>
      <p:sp>
        <p:nvSpPr>
          <p:cNvPr id="10" name="TextBox 9"/>
          <p:cNvSpPr txBox="1"/>
          <p:nvPr/>
        </p:nvSpPr>
        <p:spPr>
          <a:xfrm>
            <a:off x="4023360" y="5029199"/>
            <a:ext cx="2560320" cy="320040"/>
          </a:xfrm>
          <a:prstGeom prst="rect">
            <a:avLst/>
          </a:prstGeom>
          <a:noFill/>
        </p:spPr>
        <p:txBody>
          <a:bodyPr wrap="square" lIns="0" tIns="0" rIns="0" bIns="0" anchor="t">
            <a:spAutoFit/>
          </a:bodyPr>
          <a:lstStyle/>
          <a:p>
            <a:pPr algn="ctr"/>
            <a:r>
              <a:rPr sz="1200" b="1" i="0">
                <a:solidFill>
                  <a:srgbClr val="5D6E7E"/>
                </a:solidFill>
                <a:latin typeface="Meiryo"/>
                <a:ea typeface="Meiryo"/>
              </a:rPr>
              <a:t>始めやすい</a:t>
            </a:r>
          </a:p>
        </p:txBody>
      </p:sp>
      <p:sp>
        <p:nvSpPr>
          <p:cNvPr id="11" name="Rectangle 10"/>
          <p:cNvSpPr/>
          <p:nvPr/>
        </p:nvSpPr>
        <p:spPr>
          <a:xfrm>
            <a:off x="4050792" y="1901951"/>
            <a:ext cx="2505456" cy="1499616"/>
          </a:xfrm>
          <a:prstGeom prst="rect">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4160520" y="2057400"/>
            <a:ext cx="2286000" cy="457200"/>
          </a:xfrm>
          <a:prstGeom prst="rect">
            <a:avLst/>
          </a:prstGeom>
          <a:noFill/>
        </p:spPr>
        <p:txBody>
          <a:bodyPr wrap="square" lIns="0" tIns="0" rIns="0" bIns="0" anchor="t">
            <a:spAutoFit/>
          </a:bodyPr>
          <a:lstStyle/>
          <a:p>
            <a:pPr algn="l"/>
            <a:r>
              <a:rPr sz="1600" b="1" i="0">
                <a:solidFill>
                  <a:srgbClr val="2E9E8F"/>
                </a:solidFill>
                <a:latin typeface="Meiryo"/>
                <a:ea typeface="Meiryo"/>
              </a:rPr>
              <a:t>最優先</a:t>
            </a:r>
          </a:p>
        </p:txBody>
      </p:sp>
      <p:sp>
        <p:nvSpPr>
          <p:cNvPr id="13" name="TextBox 12"/>
          <p:cNvSpPr txBox="1"/>
          <p:nvPr/>
        </p:nvSpPr>
        <p:spPr>
          <a:xfrm>
            <a:off x="4160520" y="2560320"/>
            <a:ext cx="2286000" cy="640080"/>
          </a:xfrm>
          <a:prstGeom prst="rect">
            <a:avLst/>
          </a:prstGeom>
          <a:noFill/>
        </p:spPr>
        <p:txBody>
          <a:bodyPr wrap="square" lIns="0" tIns="0" rIns="0" bIns="0" anchor="t">
            <a:spAutoFit/>
          </a:bodyPr>
          <a:lstStyle/>
          <a:p>
            <a:pPr algn="l">
              <a:lnSpc>
                <a:spcPct val="110000"/>
              </a:lnSpc>
            </a:pPr>
            <a:r>
              <a:rPr sz="1200" b="0" i="0">
                <a:solidFill>
                  <a:srgbClr val="1B2B3A"/>
                </a:solidFill>
                <a:latin typeface="Meiryo"/>
                <a:ea typeface="Meiryo"/>
              </a:rPr>
              <a:t>今日・来週から着手</a:t>
            </a:r>
          </a:p>
        </p:txBody>
      </p:sp>
      <p:sp>
        <p:nvSpPr>
          <p:cNvPr id="14" name="Rectangle 13"/>
          <p:cNvSpPr/>
          <p:nvPr/>
        </p:nvSpPr>
        <p:spPr>
          <a:xfrm>
            <a:off x="1490472" y="1901951"/>
            <a:ext cx="2505456" cy="1499616"/>
          </a:xfrm>
          <a:prstGeom prst="rect">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1600200" y="2057400"/>
            <a:ext cx="2286000" cy="457200"/>
          </a:xfrm>
          <a:prstGeom prst="rect">
            <a:avLst/>
          </a:prstGeom>
          <a:noFill/>
        </p:spPr>
        <p:txBody>
          <a:bodyPr wrap="square" lIns="0" tIns="0" rIns="0" bIns="0" anchor="t">
            <a:spAutoFit/>
          </a:bodyPr>
          <a:lstStyle/>
          <a:p>
            <a:pPr algn="l"/>
            <a:r>
              <a:rPr sz="1600" b="1" i="0">
                <a:solidFill>
                  <a:srgbClr val="2E6DA4"/>
                </a:solidFill>
                <a:latin typeface="Meiryo"/>
                <a:ea typeface="Meiryo"/>
              </a:rPr>
              <a:t>3か月計画</a:t>
            </a:r>
          </a:p>
        </p:txBody>
      </p:sp>
      <p:sp>
        <p:nvSpPr>
          <p:cNvPr id="16" name="TextBox 15"/>
          <p:cNvSpPr txBox="1"/>
          <p:nvPr/>
        </p:nvSpPr>
        <p:spPr>
          <a:xfrm>
            <a:off x="1600200" y="2560320"/>
            <a:ext cx="2286000" cy="640080"/>
          </a:xfrm>
          <a:prstGeom prst="rect">
            <a:avLst/>
          </a:prstGeom>
          <a:noFill/>
        </p:spPr>
        <p:txBody>
          <a:bodyPr wrap="square" lIns="0" tIns="0" rIns="0" bIns="0" anchor="t">
            <a:spAutoFit/>
          </a:bodyPr>
          <a:lstStyle/>
          <a:p>
            <a:pPr algn="l">
              <a:lnSpc>
                <a:spcPct val="110000"/>
              </a:lnSpc>
            </a:pPr>
            <a:r>
              <a:rPr sz="1200" b="0" i="0">
                <a:solidFill>
                  <a:srgbClr val="1B2B3A"/>
                </a:solidFill>
                <a:latin typeface="Meiryo"/>
                <a:ea typeface="Meiryo"/>
              </a:rPr>
              <a:t>会議で合意して</a:t>
            </a:r>
          </a:p>
        </p:txBody>
      </p:sp>
      <p:sp>
        <p:nvSpPr>
          <p:cNvPr id="17" name="Rectangle 16"/>
          <p:cNvSpPr/>
          <p:nvPr/>
        </p:nvSpPr>
        <p:spPr>
          <a:xfrm>
            <a:off x="4050792" y="3456432"/>
            <a:ext cx="2505456" cy="1499616"/>
          </a:xfrm>
          <a:prstGeom prst="rect">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TextBox 17"/>
          <p:cNvSpPr txBox="1"/>
          <p:nvPr/>
        </p:nvSpPr>
        <p:spPr>
          <a:xfrm>
            <a:off x="4160520" y="3611880"/>
            <a:ext cx="2286000" cy="457200"/>
          </a:xfrm>
          <a:prstGeom prst="rect">
            <a:avLst/>
          </a:prstGeom>
          <a:noFill/>
        </p:spPr>
        <p:txBody>
          <a:bodyPr wrap="square" lIns="0" tIns="0" rIns="0" bIns="0" anchor="t">
            <a:spAutoFit/>
          </a:bodyPr>
          <a:lstStyle/>
          <a:p>
            <a:pPr algn="l"/>
            <a:r>
              <a:rPr sz="1600" b="1" i="0">
                <a:solidFill>
                  <a:srgbClr val="C77D2E"/>
                </a:solidFill>
                <a:latin typeface="Meiryo"/>
                <a:ea typeface="Meiryo"/>
              </a:rPr>
              <a:t>習慣化</a:t>
            </a:r>
          </a:p>
        </p:txBody>
      </p:sp>
      <p:sp>
        <p:nvSpPr>
          <p:cNvPr id="19" name="TextBox 18"/>
          <p:cNvSpPr txBox="1"/>
          <p:nvPr/>
        </p:nvSpPr>
        <p:spPr>
          <a:xfrm>
            <a:off x="4160520" y="4114800"/>
            <a:ext cx="2286000" cy="640080"/>
          </a:xfrm>
          <a:prstGeom prst="rect">
            <a:avLst/>
          </a:prstGeom>
          <a:noFill/>
        </p:spPr>
        <p:txBody>
          <a:bodyPr wrap="square" lIns="0" tIns="0" rIns="0" bIns="0" anchor="t">
            <a:spAutoFit/>
          </a:bodyPr>
          <a:lstStyle/>
          <a:p>
            <a:pPr algn="l">
              <a:lnSpc>
                <a:spcPct val="110000"/>
              </a:lnSpc>
            </a:pPr>
            <a:r>
              <a:rPr sz="1200" b="0" i="0">
                <a:solidFill>
                  <a:srgbClr val="1B2B3A"/>
                </a:solidFill>
                <a:latin typeface="Meiryo"/>
                <a:ea typeface="Meiryo"/>
              </a:rPr>
              <a:t>日常に組み込む</a:t>
            </a:r>
          </a:p>
        </p:txBody>
      </p:sp>
      <p:sp>
        <p:nvSpPr>
          <p:cNvPr id="20" name="Rectangle 19"/>
          <p:cNvSpPr/>
          <p:nvPr/>
        </p:nvSpPr>
        <p:spPr>
          <a:xfrm>
            <a:off x="1490472" y="3456432"/>
            <a:ext cx="2505456" cy="1499616"/>
          </a:xfrm>
          <a:prstGeom prst="rect">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1600200" y="3611880"/>
            <a:ext cx="2286000" cy="457200"/>
          </a:xfrm>
          <a:prstGeom prst="rect">
            <a:avLst/>
          </a:prstGeom>
          <a:noFill/>
        </p:spPr>
        <p:txBody>
          <a:bodyPr wrap="square" lIns="0" tIns="0" rIns="0" bIns="0" anchor="t">
            <a:spAutoFit/>
          </a:bodyPr>
          <a:lstStyle/>
          <a:p>
            <a:pPr algn="l"/>
            <a:r>
              <a:rPr sz="1600" b="1" i="0">
                <a:solidFill>
                  <a:srgbClr val="5D6E7E"/>
                </a:solidFill>
                <a:latin typeface="Meiryo"/>
                <a:ea typeface="Meiryo"/>
              </a:rPr>
              <a:t>後回し</a:t>
            </a:r>
          </a:p>
        </p:txBody>
      </p:sp>
      <p:sp>
        <p:nvSpPr>
          <p:cNvPr id="22" name="TextBox 21"/>
          <p:cNvSpPr txBox="1"/>
          <p:nvPr/>
        </p:nvSpPr>
        <p:spPr>
          <a:xfrm>
            <a:off x="1600200" y="4114800"/>
            <a:ext cx="2286000" cy="640080"/>
          </a:xfrm>
          <a:prstGeom prst="rect">
            <a:avLst/>
          </a:prstGeom>
          <a:noFill/>
        </p:spPr>
        <p:txBody>
          <a:bodyPr wrap="square" lIns="0" tIns="0" rIns="0" bIns="0" anchor="t">
            <a:spAutoFit/>
          </a:bodyPr>
          <a:lstStyle/>
          <a:p>
            <a:pPr algn="l">
              <a:lnSpc>
                <a:spcPct val="110000"/>
              </a:lnSpc>
            </a:pPr>
            <a:r>
              <a:rPr sz="1200" b="0" i="0">
                <a:solidFill>
                  <a:srgbClr val="1B2B3A"/>
                </a:solidFill>
                <a:latin typeface="Meiryo"/>
                <a:ea typeface="Meiryo"/>
              </a:rPr>
              <a:t>今回は見送り可</a:t>
            </a:r>
          </a:p>
        </p:txBody>
      </p:sp>
      <p:sp>
        <p:nvSpPr>
          <p:cNvPr id="23" name="Rounded Rectangle 22"/>
          <p:cNvSpPr/>
          <p:nvPr/>
        </p:nvSpPr>
        <p:spPr>
          <a:xfrm>
            <a:off x="6949440" y="1874519"/>
            <a:ext cx="4709160" cy="3108960"/>
          </a:xfrm>
          <a:prstGeom prst="roundRect">
            <a:avLst>
              <a:gd name="adj" fmla="val 2647"/>
            </a:avLst>
          </a:prstGeom>
          <a:solidFill>
            <a:srgbClr val="17365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TextBox 23"/>
          <p:cNvSpPr txBox="1"/>
          <p:nvPr/>
        </p:nvSpPr>
        <p:spPr>
          <a:xfrm>
            <a:off x="7178040" y="2057400"/>
            <a:ext cx="4297680" cy="457200"/>
          </a:xfrm>
          <a:prstGeom prst="rect">
            <a:avLst/>
          </a:prstGeom>
          <a:noFill/>
        </p:spPr>
        <p:txBody>
          <a:bodyPr wrap="square" lIns="0" tIns="0" rIns="0" bIns="0" anchor="t">
            <a:spAutoFit/>
          </a:bodyPr>
          <a:lstStyle/>
          <a:p>
            <a:pPr algn="l"/>
            <a:r>
              <a:rPr sz="1700" b="1" i="0">
                <a:solidFill>
                  <a:srgbClr val="FFFFFF"/>
                </a:solidFill>
                <a:latin typeface="Meiryo"/>
                <a:ea typeface="Meiryo"/>
              </a:rPr>
              <a:t>アクションプラン</a:t>
            </a:r>
          </a:p>
        </p:txBody>
      </p:sp>
      <p:sp>
        <p:nvSpPr>
          <p:cNvPr id="25" name="TextBox 24"/>
          <p:cNvSpPr txBox="1"/>
          <p:nvPr/>
        </p:nvSpPr>
        <p:spPr>
          <a:xfrm>
            <a:off x="7178040" y="2514600"/>
            <a:ext cx="4297680" cy="365760"/>
          </a:xfrm>
          <a:prstGeom prst="rect">
            <a:avLst/>
          </a:prstGeom>
          <a:noFill/>
        </p:spPr>
        <p:txBody>
          <a:bodyPr wrap="square" lIns="0" tIns="0" rIns="0" bIns="0" anchor="t">
            <a:spAutoFit/>
          </a:bodyPr>
          <a:lstStyle/>
          <a:p>
            <a:pPr algn="l"/>
            <a:r>
              <a:rPr sz="1250" b="0" i="0">
                <a:solidFill>
                  <a:srgbClr val="9DC3E6"/>
                </a:solidFill>
                <a:latin typeface="Meiryo"/>
                <a:ea typeface="Meiryo"/>
              </a:rPr>
              <a:t>小さく・具体的に・期限つきで</a:t>
            </a:r>
          </a:p>
        </p:txBody>
      </p:sp>
      <p:sp>
        <p:nvSpPr>
          <p:cNvPr id="26" name="TextBox 25"/>
          <p:cNvSpPr txBox="1"/>
          <p:nvPr/>
        </p:nvSpPr>
        <p:spPr>
          <a:xfrm>
            <a:off x="7223760" y="2971800"/>
            <a:ext cx="4206240" cy="457200"/>
          </a:xfrm>
          <a:prstGeom prst="rect">
            <a:avLst/>
          </a:prstGeom>
          <a:noFill/>
        </p:spPr>
        <p:txBody>
          <a:bodyPr wrap="square" lIns="0" tIns="0" rIns="0" bIns="0" anchor="ctr">
            <a:spAutoFit/>
          </a:bodyPr>
          <a:lstStyle/>
          <a:p>
            <a:pPr algn="l"/>
            <a:r>
              <a:rPr sz="1400" b="1" i="0">
                <a:solidFill>
                  <a:srgbClr val="2E9E8F"/>
                </a:solidFill>
                <a:latin typeface="Meiryo"/>
                <a:ea typeface="Meiryo"/>
              </a:rPr>
              <a:t>WHEN　</a:t>
            </a:r>
            <a:r>
              <a:rPr sz="1350" b="0" i="0">
                <a:solidFill>
                  <a:srgbClr val="FFFFFF"/>
                </a:solidFill>
                <a:latin typeface="Meiryo"/>
                <a:ea typeface="Meiryo"/>
              </a:rPr>
              <a:t>いつ</a:t>
            </a:r>
          </a:p>
        </p:txBody>
      </p:sp>
      <p:sp>
        <p:nvSpPr>
          <p:cNvPr id="27" name="TextBox 26"/>
          <p:cNvSpPr txBox="1"/>
          <p:nvPr/>
        </p:nvSpPr>
        <p:spPr>
          <a:xfrm>
            <a:off x="7223760" y="3456432"/>
            <a:ext cx="4206240" cy="457200"/>
          </a:xfrm>
          <a:prstGeom prst="rect">
            <a:avLst/>
          </a:prstGeom>
          <a:noFill/>
        </p:spPr>
        <p:txBody>
          <a:bodyPr wrap="square" lIns="0" tIns="0" rIns="0" bIns="0" anchor="ctr">
            <a:spAutoFit/>
          </a:bodyPr>
          <a:lstStyle/>
          <a:p>
            <a:pPr algn="l"/>
            <a:r>
              <a:rPr sz="1400" b="1" i="0">
                <a:solidFill>
                  <a:srgbClr val="2E9E8F"/>
                </a:solidFill>
                <a:latin typeface="Meiryo"/>
                <a:ea typeface="Meiryo"/>
              </a:rPr>
              <a:t>WHO　</a:t>
            </a:r>
            <a:r>
              <a:rPr sz="1350" b="0" i="0">
                <a:solidFill>
                  <a:srgbClr val="FFFFFF"/>
                </a:solidFill>
                <a:latin typeface="Meiryo"/>
                <a:ea typeface="Meiryo"/>
              </a:rPr>
              <a:t>誰と</a:t>
            </a:r>
          </a:p>
        </p:txBody>
      </p:sp>
      <p:sp>
        <p:nvSpPr>
          <p:cNvPr id="28" name="TextBox 27"/>
          <p:cNvSpPr txBox="1"/>
          <p:nvPr/>
        </p:nvSpPr>
        <p:spPr>
          <a:xfrm>
            <a:off x="7223760" y="3941064"/>
            <a:ext cx="4206240" cy="457200"/>
          </a:xfrm>
          <a:prstGeom prst="rect">
            <a:avLst/>
          </a:prstGeom>
          <a:noFill/>
        </p:spPr>
        <p:txBody>
          <a:bodyPr wrap="square" lIns="0" tIns="0" rIns="0" bIns="0" anchor="ctr">
            <a:spAutoFit/>
          </a:bodyPr>
          <a:lstStyle/>
          <a:p>
            <a:pPr algn="l"/>
            <a:r>
              <a:rPr sz="1400" b="1" i="0">
                <a:solidFill>
                  <a:srgbClr val="2E9E8F"/>
                </a:solidFill>
                <a:latin typeface="Meiryo"/>
                <a:ea typeface="Meiryo"/>
              </a:rPr>
              <a:t>WHAT　</a:t>
            </a:r>
            <a:r>
              <a:rPr sz="1350" b="0" i="0">
                <a:solidFill>
                  <a:srgbClr val="FFFFFF"/>
                </a:solidFill>
                <a:latin typeface="Meiryo"/>
                <a:ea typeface="Meiryo"/>
              </a:rPr>
              <a:t>何を1つ</a:t>
            </a:r>
          </a:p>
        </p:txBody>
      </p:sp>
      <p:sp>
        <p:nvSpPr>
          <p:cNvPr id="29" name="TextBox 28"/>
          <p:cNvSpPr txBox="1"/>
          <p:nvPr/>
        </p:nvSpPr>
        <p:spPr>
          <a:xfrm>
            <a:off x="7223760" y="4425696"/>
            <a:ext cx="4206240" cy="457200"/>
          </a:xfrm>
          <a:prstGeom prst="rect">
            <a:avLst/>
          </a:prstGeom>
          <a:noFill/>
        </p:spPr>
        <p:txBody>
          <a:bodyPr wrap="square" lIns="0" tIns="0" rIns="0" bIns="0" anchor="ctr">
            <a:spAutoFit/>
          </a:bodyPr>
          <a:lstStyle/>
          <a:p>
            <a:pPr algn="l"/>
            <a:r>
              <a:rPr sz="1400" b="1" i="0">
                <a:solidFill>
                  <a:srgbClr val="2E9E8F"/>
                </a:solidFill>
                <a:latin typeface="Meiryo"/>
                <a:ea typeface="Meiryo"/>
              </a:rPr>
              <a:t>HOW　</a:t>
            </a:r>
            <a:r>
              <a:rPr sz="1350" b="0" i="0">
                <a:solidFill>
                  <a:srgbClr val="FFFFFF"/>
                </a:solidFill>
                <a:latin typeface="Meiryo"/>
                <a:ea typeface="Meiryo"/>
              </a:rPr>
              <a:t>どう確認</a:t>
            </a:r>
          </a:p>
        </p:txBody>
      </p:sp>
      <p:sp>
        <p:nvSpPr>
          <p:cNvPr id="30" name="Rounded Rectangle 29"/>
          <p:cNvSpPr/>
          <p:nvPr/>
        </p:nvSpPr>
        <p:spPr>
          <a:xfrm>
            <a:off x="502920" y="5257800"/>
            <a:ext cx="11155680" cy="777240"/>
          </a:xfrm>
          <a:prstGeom prst="roundRect">
            <a:avLst>
              <a:gd name="adj" fmla="val 10588"/>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1" name="TextBox 30"/>
          <p:cNvSpPr txBox="1"/>
          <p:nvPr/>
        </p:nvSpPr>
        <p:spPr>
          <a:xfrm>
            <a:off x="822960" y="5257800"/>
            <a:ext cx="10515600" cy="777240"/>
          </a:xfrm>
          <a:prstGeom prst="rect">
            <a:avLst/>
          </a:prstGeom>
          <a:noFill/>
        </p:spPr>
        <p:txBody>
          <a:bodyPr wrap="square" lIns="0" tIns="0" rIns="0" bIns="0" anchor="ctr">
            <a:spAutoFit/>
          </a:bodyPr>
          <a:lstStyle/>
          <a:p>
            <a:pPr algn="l">
              <a:lnSpc>
                <a:spcPct val="115000"/>
              </a:lnSpc>
            </a:pPr>
            <a:r>
              <a:rPr sz="1350" b="0" i="0">
                <a:solidFill>
                  <a:srgbClr val="1B2B3A"/>
                </a:solidFill>
                <a:latin typeface="Meiryo"/>
                <a:ea typeface="Meiryo"/>
              </a:rPr>
              <a:t>例：「来週のケース会議で、利用計画と個別支援計画のズレを1ケースだけ確認する」。一気に全部を変えようとしないことが、続けられる改善の秘訣です。</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TextBox 1"/>
          <p:cNvSpPr txBox="1"/>
          <p:nvPr/>
        </p:nvSpPr>
        <p:spPr>
          <a:xfrm>
            <a:off x="7955279" y="548640"/>
            <a:ext cx="3840480" cy="5486400"/>
          </a:xfrm>
          <a:prstGeom prst="rect">
            <a:avLst/>
          </a:prstGeom>
          <a:noFill/>
        </p:spPr>
        <p:txBody>
          <a:bodyPr wrap="square" lIns="0" tIns="0" rIns="0" bIns="0" anchor="ctr">
            <a:spAutoFit/>
          </a:bodyPr>
          <a:lstStyle/>
          <a:p>
            <a:pPr algn="r"/>
            <a:r>
              <a:rPr sz="23000" b="1" i="0">
                <a:solidFill>
                  <a:srgbClr val="1F4E79"/>
                </a:solidFill>
                <a:latin typeface="Meiryo"/>
                <a:ea typeface="Meiryo"/>
              </a:rPr>
              <a:t>04</a:t>
            </a:r>
          </a:p>
        </p:txBody>
      </p:sp>
      <p:sp>
        <p:nvSpPr>
          <p:cNvPr id="3" name="TextBox 2"/>
          <p:cNvSpPr txBox="1"/>
          <p:nvPr/>
        </p:nvSpPr>
        <p:spPr>
          <a:xfrm>
            <a:off x="822960" y="2148840"/>
            <a:ext cx="7315200" cy="640080"/>
          </a:xfrm>
          <a:prstGeom prst="rect">
            <a:avLst/>
          </a:prstGeom>
          <a:noFill/>
        </p:spPr>
        <p:txBody>
          <a:bodyPr wrap="square" lIns="0" tIns="0" rIns="0" bIns="0" anchor="t">
            <a:spAutoFit/>
          </a:bodyPr>
          <a:lstStyle/>
          <a:p>
            <a:pPr algn="l"/>
            <a:r>
              <a:rPr sz="2600" b="1" i="0">
                <a:solidFill>
                  <a:srgbClr val="9DC3E6"/>
                </a:solidFill>
                <a:latin typeface="Meiryo"/>
                <a:ea typeface="Meiryo"/>
              </a:rPr>
              <a:t>PART 4</a:t>
            </a:r>
          </a:p>
        </p:txBody>
      </p:sp>
      <p:sp>
        <p:nvSpPr>
          <p:cNvPr id="4" name="TextBox 3"/>
          <p:cNvSpPr txBox="1"/>
          <p:nvPr/>
        </p:nvSpPr>
        <p:spPr>
          <a:xfrm>
            <a:off x="822960" y="2743200"/>
            <a:ext cx="8229600" cy="1097280"/>
          </a:xfrm>
          <a:prstGeom prst="rect">
            <a:avLst/>
          </a:prstGeom>
          <a:noFill/>
        </p:spPr>
        <p:txBody>
          <a:bodyPr wrap="square" lIns="0" tIns="0" rIns="0" bIns="0" anchor="t">
            <a:spAutoFit/>
          </a:bodyPr>
          <a:lstStyle/>
          <a:p>
            <a:pPr algn="l"/>
            <a:r>
              <a:rPr sz="4400" b="1" i="0">
                <a:solidFill>
                  <a:srgbClr val="FFFFFF"/>
                </a:solidFill>
                <a:latin typeface="Meiryo"/>
                <a:ea typeface="Meiryo"/>
              </a:rPr>
              <a:t>支援プロセスと連携</a:t>
            </a:r>
          </a:p>
        </p:txBody>
      </p:sp>
      <p:sp>
        <p:nvSpPr>
          <p:cNvPr id="5" name="TextBox 4"/>
          <p:cNvSpPr txBox="1"/>
          <p:nvPr/>
        </p:nvSpPr>
        <p:spPr>
          <a:xfrm>
            <a:off x="868680" y="3977639"/>
            <a:ext cx="8229600" cy="640080"/>
          </a:xfrm>
          <a:prstGeom prst="rect">
            <a:avLst/>
          </a:prstGeom>
          <a:noFill/>
        </p:spPr>
        <p:txBody>
          <a:bodyPr wrap="square" lIns="0" tIns="0" rIns="0" bIns="0" anchor="t">
            <a:spAutoFit/>
          </a:bodyPr>
          <a:lstStyle/>
          <a:p>
            <a:pPr algn="l"/>
            <a:r>
              <a:rPr sz="1600" b="0" i="0">
                <a:solidFill>
                  <a:srgbClr val="9DC3E6"/>
                </a:solidFill>
                <a:latin typeface="Meiryo"/>
                <a:ea typeface="Meiryo"/>
              </a:rPr>
              <a:t>相談支援専門員と児発管の“対話”を質向上につなげる</a:t>
            </a:r>
          </a:p>
        </p:txBody>
      </p:sp>
      <p:sp>
        <p:nvSpPr>
          <p:cNvPr id="6" name="Oval 5"/>
          <p:cNvSpPr/>
          <p:nvPr/>
        </p:nvSpPr>
        <p:spPr>
          <a:xfrm>
            <a:off x="8686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11612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PART1</a:t>
            </a:r>
          </a:p>
        </p:txBody>
      </p:sp>
      <p:sp>
        <p:nvSpPr>
          <p:cNvPr id="8" name="Oval 7"/>
          <p:cNvSpPr/>
          <p:nvPr/>
        </p:nvSpPr>
        <p:spPr>
          <a:xfrm>
            <a:off x="36118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39044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PART2</a:t>
            </a:r>
          </a:p>
        </p:txBody>
      </p:sp>
      <p:sp>
        <p:nvSpPr>
          <p:cNvPr id="10" name="Oval 9"/>
          <p:cNvSpPr/>
          <p:nvPr/>
        </p:nvSpPr>
        <p:spPr>
          <a:xfrm>
            <a:off x="63550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6476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PART3</a:t>
            </a:r>
          </a:p>
        </p:txBody>
      </p:sp>
      <p:sp>
        <p:nvSpPr>
          <p:cNvPr id="12" name="Oval 11"/>
          <p:cNvSpPr/>
          <p:nvPr/>
        </p:nvSpPr>
        <p:spPr>
          <a:xfrm>
            <a:off x="9098280" y="5074920"/>
            <a:ext cx="219456" cy="219456"/>
          </a:xfrm>
          <a:prstGeom prst="ellipse">
            <a:avLst/>
          </a:prstGeom>
          <a:solidFill>
            <a:srgbClr val="2E9E8F"/>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9390888" y="5029200"/>
            <a:ext cx="2377440" cy="329184"/>
          </a:xfrm>
          <a:prstGeom prst="rect">
            <a:avLst/>
          </a:prstGeom>
          <a:noFill/>
        </p:spPr>
        <p:txBody>
          <a:bodyPr wrap="square" lIns="0" tIns="0" rIns="0" bIns="0" anchor="t">
            <a:spAutoFit/>
          </a:bodyPr>
          <a:lstStyle/>
          <a:p>
            <a:pPr algn="l"/>
            <a:r>
              <a:rPr sz="1150" b="1" i="0">
                <a:solidFill>
                  <a:srgbClr val="FFFFFF"/>
                </a:solidFill>
                <a:latin typeface="Meiryo"/>
                <a:ea typeface="Meiryo"/>
              </a:rPr>
              <a:t>PART4</a:t>
            </a:r>
          </a:p>
        </p:txBody>
      </p:sp>
      <p:sp>
        <p:nvSpPr>
          <p:cNvPr id="14" name="TextBox 13"/>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PART4 連携</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サービス担当者会議の設計（30分）</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32</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30分でも構造化された対話ができれば支援の質は上がる。時間配分の一例です。</a:t>
            </a:r>
          </a:p>
        </p:txBody>
      </p:sp>
      <p:sp>
        <p:nvSpPr>
          <p:cNvPr id="7" name="Rounded Rectangle 6"/>
          <p:cNvSpPr/>
          <p:nvPr/>
        </p:nvSpPr>
        <p:spPr>
          <a:xfrm>
            <a:off x="502920" y="1965960"/>
            <a:ext cx="1749551" cy="640080"/>
          </a:xfrm>
          <a:prstGeom prst="roundRect">
            <a:avLst>
              <a:gd name="adj" fmla="val 7142"/>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02920" y="1965960"/>
            <a:ext cx="1749551"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5分</a:t>
            </a:r>
          </a:p>
        </p:txBody>
      </p:sp>
      <p:sp>
        <p:nvSpPr>
          <p:cNvPr id="9" name="Rounded Rectangle 8"/>
          <p:cNvSpPr/>
          <p:nvPr/>
        </p:nvSpPr>
        <p:spPr>
          <a:xfrm>
            <a:off x="502920" y="2679191"/>
            <a:ext cx="1749551" cy="1481328"/>
          </a:xfrm>
          <a:prstGeom prst="roundRect">
            <a:avLst>
              <a:gd name="adj" fmla="val 555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576072" y="2834639"/>
            <a:ext cx="1603247" cy="777240"/>
          </a:xfrm>
          <a:prstGeom prst="rect">
            <a:avLst/>
          </a:prstGeom>
          <a:noFill/>
        </p:spPr>
        <p:txBody>
          <a:bodyPr wrap="square" lIns="0" tIns="0" rIns="0" bIns="0" anchor="t">
            <a:spAutoFit/>
          </a:bodyPr>
          <a:lstStyle/>
          <a:p>
            <a:pPr algn="ctr">
              <a:lnSpc>
                <a:spcPct val="110000"/>
              </a:lnSpc>
            </a:pPr>
            <a:r>
              <a:rPr sz="1300" b="1" i="0">
                <a:solidFill>
                  <a:srgbClr val="17365D"/>
                </a:solidFill>
                <a:latin typeface="Meiryo"/>
                <a:ea typeface="Meiryo"/>
              </a:rPr>
              <a:t>本人・家族の願いを聴く</a:t>
            </a:r>
          </a:p>
        </p:txBody>
      </p:sp>
      <p:sp>
        <p:nvSpPr>
          <p:cNvPr id="11" name="TextBox 10"/>
          <p:cNvSpPr txBox="1"/>
          <p:nvPr/>
        </p:nvSpPr>
        <p:spPr>
          <a:xfrm>
            <a:off x="576072" y="3566160"/>
            <a:ext cx="1603247" cy="502920"/>
          </a:xfrm>
          <a:prstGeom prst="rect">
            <a:avLst/>
          </a:prstGeom>
          <a:noFill/>
        </p:spPr>
        <p:txBody>
          <a:bodyPr wrap="square" lIns="0" tIns="0" rIns="0" bIns="0" anchor="t">
            <a:spAutoFit/>
          </a:bodyPr>
          <a:lstStyle/>
          <a:p>
            <a:pPr algn="ctr">
              <a:lnSpc>
                <a:spcPct val="105000"/>
              </a:lnSpc>
            </a:pPr>
            <a:r>
              <a:rPr sz="1100" b="0" i="0">
                <a:solidFill>
                  <a:srgbClr val="5D6E7E"/>
                </a:solidFill>
                <a:latin typeface="Meiryo"/>
                <a:ea typeface="Meiryo"/>
              </a:rPr>
              <a:t>主語は“本人”</a:t>
            </a:r>
          </a:p>
        </p:txBody>
      </p:sp>
      <p:sp>
        <p:nvSpPr>
          <p:cNvPr id="12" name="Rounded Rectangle 11"/>
          <p:cNvSpPr/>
          <p:nvPr/>
        </p:nvSpPr>
        <p:spPr>
          <a:xfrm>
            <a:off x="2362199" y="1965960"/>
            <a:ext cx="2865119" cy="640080"/>
          </a:xfrm>
          <a:prstGeom prst="roundRect">
            <a:avLst>
              <a:gd name="adj" fmla="val 7142"/>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2362199" y="1965960"/>
            <a:ext cx="2865119"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8分</a:t>
            </a:r>
          </a:p>
        </p:txBody>
      </p:sp>
      <p:sp>
        <p:nvSpPr>
          <p:cNvPr id="14" name="Rounded Rectangle 13"/>
          <p:cNvSpPr/>
          <p:nvPr/>
        </p:nvSpPr>
        <p:spPr>
          <a:xfrm>
            <a:off x="2362199" y="2679191"/>
            <a:ext cx="2865119" cy="1481328"/>
          </a:xfrm>
          <a:prstGeom prst="roundRect">
            <a:avLst>
              <a:gd name="adj" fmla="val 555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2435352" y="2834639"/>
            <a:ext cx="2718815" cy="777240"/>
          </a:xfrm>
          <a:prstGeom prst="rect">
            <a:avLst/>
          </a:prstGeom>
          <a:noFill/>
        </p:spPr>
        <p:txBody>
          <a:bodyPr wrap="square" lIns="0" tIns="0" rIns="0" bIns="0" anchor="t">
            <a:spAutoFit/>
          </a:bodyPr>
          <a:lstStyle/>
          <a:p>
            <a:pPr algn="ctr">
              <a:lnSpc>
                <a:spcPct val="110000"/>
              </a:lnSpc>
            </a:pPr>
            <a:r>
              <a:rPr sz="1300" b="1" i="0">
                <a:solidFill>
                  <a:srgbClr val="17365D"/>
                </a:solidFill>
                <a:latin typeface="Meiryo"/>
                <a:ea typeface="Meiryo"/>
              </a:rPr>
              <a:t>現状と強みを共有</a:t>
            </a:r>
          </a:p>
        </p:txBody>
      </p:sp>
      <p:sp>
        <p:nvSpPr>
          <p:cNvPr id="16" name="TextBox 15"/>
          <p:cNvSpPr txBox="1"/>
          <p:nvPr/>
        </p:nvSpPr>
        <p:spPr>
          <a:xfrm>
            <a:off x="2435352" y="3566160"/>
            <a:ext cx="2718815" cy="502920"/>
          </a:xfrm>
          <a:prstGeom prst="rect">
            <a:avLst/>
          </a:prstGeom>
          <a:noFill/>
        </p:spPr>
        <p:txBody>
          <a:bodyPr wrap="square" lIns="0" tIns="0" rIns="0" bIns="0" anchor="t">
            <a:spAutoFit/>
          </a:bodyPr>
          <a:lstStyle/>
          <a:p>
            <a:pPr algn="ctr">
              <a:lnSpc>
                <a:spcPct val="105000"/>
              </a:lnSpc>
            </a:pPr>
            <a:r>
              <a:rPr sz="1100" b="0" i="0">
                <a:solidFill>
                  <a:srgbClr val="5D6E7E"/>
                </a:solidFill>
                <a:latin typeface="Meiryo"/>
                <a:ea typeface="Meiryo"/>
              </a:rPr>
              <a:t>“できていること”から</a:t>
            </a:r>
          </a:p>
        </p:txBody>
      </p:sp>
      <p:sp>
        <p:nvSpPr>
          <p:cNvPr id="17" name="Rounded Rectangle 16"/>
          <p:cNvSpPr/>
          <p:nvPr/>
        </p:nvSpPr>
        <p:spPr>
          <a:xfrm>
            <a:off x="5337047" y="1965960"/>
            <a:ext cx="2493263" cy="640080"/>
          </a:xfrm>
          <a:prstGeom prst="roundRect">
            <a:avLst>
              <a:gd name="adj" fmla="val 7142"/>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TextBox 17"/>
          <p:cNvSpPr txBox="1"/>
          <p:nvPr/>
        </p:nvSpPr>
        <p:spPr>
          <a:xfrm>
            <a:off x="5337047" y="1965960"/>
            <a:ext cx="2493263"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7分</a:t>
            </a:r>
          </a:p>
        </p:txBody>
      </p:sp>
      <p:sp>
        <p:nvSpPr>
          <p:cNvPr id="19" name="Rounded Rectangle 18"/>
          <p:cNvSpPr/>
          <p:nvPr/>
        </p:nvSpPr>
        <p:spPr>
          <a:xfrm>
            <a:off x="5337047" y="2679191"/>
            <a:ext cx="2493263" cy="1481328"/>
          </a:xfrm>
          <a:prstGeom prst="roundRect">
            <a:avLst>
              <a:gd name="adj" fmla="val 555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5410199" y="2834639"/>
            <a:ext cx="2346959" cy="777240"/>
          </a:xfrm>
          <a:prstGeom prst="rect">
            <a:avLst/>
          </a:prstGeom>
          <a:noFill/>
        </p:spPr>
        <p:txBody>
          <a:bodyPr wrap="square" lIns="0" tIns="0" rIns="0" bIns="0" anchor="t">
            <a:spAutoFit/>
          </a:bodyPr>
          <a:lstStyle/>
          <a:p>
            <a:pPr algn="ctr">
              <a:lnSpc>
                <a:spcPct val="110000"/>
              </a:lnSpc>
            </a:pPr>
            <a:r>
              <a:rPr sz="1300" b="1" i="0">
                <a:solidFill>
                  <a:srgbClr val="17365D"/>
                </a:solidFill>
                <a:latin typeface="Meiryo"/>
                <a:ea typeface="Meiryo"/>
              </a:rPr>
              <a:t>ニーズを整理</a:t>
            </a:r>
          </a:p>
        </p:txBody>
      </p:sp>
      <p:sp>
        <p:nvSpPr>
          <p:cNvPr id="21" name="TextBox 20"/>
          <p:cNvSpPr txBox="1"/>
          <p:nvPr/>
        </p:nvSpPr>
        <p:spPr>
          <a:xfrm>
            <a:off x="5410199" y="3566160"/>
            <a:ext cx="2346959" cy="502920"/>
          </a:xfrm>
          <a:prstGeom prst="rect">
            <a:avLst/>
          </a:prstGeom>
          <a:noFill/>
        </p:spPr>
        <p:txBody>
          <a:bodyPr wrap="square" lIns="0" tIns="0" rIns="0" bIns="0" anchor="t">
            <a:spAutoFit/>
          </a:bodyPr>
          <a:lstStyle/>
          <a:p>
            <a:pPr algn="ctr">
              <a:lnSpc>
                <a:spcPct val="105000"/>
              </a:lnSpc>
            </a:pPr>
            <a:r>
              <a:rPr sz="1100" b="0" i="0">
                <a:solidFill>
                  <a:srgbClr val="5D6E7E"/>
                </a:solidFill>
                <a:latin typeface="Meiryo"/>
                <a:ea typeface="Meiryo"/>
              </a:rPr>
              <a:t>短期・中期に分けて</a:t>
            </a:r>
          </a:p>
        </p:txBody>
      </p:sp>
      <p:sp>
        <p:nvSpPr>
          <p:cNvPr id="22" name="Rounded Rectangle 21"/>
          <p:cNvSpPr/>
          <p:nvPr/>
        </p:nvSpPr>
        <p:spPr>
          <a:xfrm>
            <a:off x="7940039" y="1965960"/>
            <a:ext cx="2493263" cy="640080"/>
          </a:xfrm>
          <a:prstGeom prst="roundRect">
            <a:avLst>
              <a:gd name="adj" fmla="val 7142"/>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7940039" y="1965960"/>
            <a:ext cx="2493263"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7分</a:t>
            </a:r>
          </a:p>
        </p:txBody>
      </p:sp>
      <p:sp>
        <p:nvSpPr>
          <p:cNvPr id="24" name="Rounded Rectangle 23"/>
          <p:cNvSpPr/>
          <p:nvPr/>
        </p:nvSpPr>
        <p:spPr>
          <a:xfrm>
            <a:off x="7940039" y="2679191"/>
            <a:ext cx="2493263" cy="1481328"/>
          </a:xfrm>
          <a:prstGeom prst="roundRect">
            <a:avLst>
              <a:gd name="adj" fmla="val 5555"/>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8013191" y="2834639"/>
            <a:ext cx="2346959" cy="777240"/>
          </a:xfrm>
          <a:prstGeom prst="rect">
            <a:avLst/>
          </a:prstGeom>
          <a:noFill/>
        </p:spPr>
        <p:txBody>
          <a:bodyPr wrap="square" lIns="0" tIns="0" rIns="0" bIns="0" anchor="t">
            <a:spAutoFit/>
          </a:bodyPr>
          <a:lstStyle/>
          <a:p>
            <a:pPr algn="ctr">
              <a:lnSpc>
                <a:spcPct val="110000"/>
              </a:lnSpc>
            </a:pPr>
            <a:r>
              <a:rPr sz="1300" b="1" i="0">
                <a:solidFill>
                  <a:srgbClr val="17365D"/>
                </a:solidFill>
                <a:latin typeface="Meiryo"/>
                <a:ea typeface="Meiryo"/>
              </a:rPr>
              <a:t>役割分担を決める</a:t>
            </a:r>
          </a:p>
        </p:txBody>
      </p:sp>
      <p:sp>
        <p:nvSpPr>
          <p:cNvPr id="26" name="TextBox 25"/>
          <p:cNvSpPr txBox="1"/>
          <p:nvPr/>
        </p:nvSpPr>
        <p:spPr>
          <a:xfrm>
            <a:off x="8013191" y="3566160"/>
            <a:ext cx="2346959" cy="502920"/>
          </a:xfrm>
          <a:prstGeom prst="rect">
            <a:avLst/>
          </a:prstGeom>
          <a:noFill/>
        </p:spPr>
        <p:txBody>
          <a:bodyPr wrap="square" lIns="0" tIns="0" rIns="0" bIns="0" anchor="t">
            <a:spAutoFit/>
          </a:bodyPr>
          <a:lstStyle/>
          <a:p>
            <a:pPr algn="ctr">
              <a:lnSpc>
                <a:spcPct val="105000"/>
              </a:lnSpc>
            </a:pPr>
            <a:r>
              <a:rPr sz="1100" b="0" i="0">
                <a:solidFill>
                  <a:srgbClr val="5D6E7E"/>
                </a:solidFill>
                <a:latin typeface="Meiryo"/>
                <a:ea typeface="Meiryo"/>
              </a:rPr>
              <a:t>誰が何をするか</a:t>
            </a:r>
          </a:p>
        </p:txBody>
      </p:sp>
      <p:sp>
        <p:nvSpPr>
          <p:cNvPr id="27" name="Rounded Rectangle 26"/>
          <p:cNvSpPr/>
          <p:nvPr/>
        </p:nvSpPr>
        <p:spPr>
          <a:xfrm>
            <a:off x="10543031" y="1965960"/>
            <a:ext cx="1005839" cy="640080"/>
          </a:xfrm>
          <a:prstGeom prst="roundRect">
            <a:avLst>
              <a:gd name="adj" fmla="val 7142"/>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10543031" y="1965960"/>
            <a:ext cx="1005839" cy="640080"/>
          </a:xfrm>
          <a:prstGeom prst="rect">
            <a:avLst/>
          </a:prstGeom>
          <a:noFill/>
        </p:spPr>
        <p:txBody>
          <a:bodyPr wrap="square" lIns="0" tIns="0" rIns="0" bIns="0" anchor="ctr">
            <a:spAutoFit/>
          </a:bodyPr>
          <a:lstStyle/>
          <a:p>
            <a:pPr algn="ctr"/>
            <a:r>
              <a:rPr sz="1800" b="1" i="0">
                <a:solidFill>
                  <a:srgbClr val="FFFFFF"/>
                </a:solidFill>
                <a:latin typeface="Meiryo"/>
                <a:ea typeface="Meiryo"/>
              </a:rPr>
              <a:t>3分</a:t>
            </a:r>
          </a:p>
        </p:txBody>
      </p:sp>
      <p:sp>
        <p:nvSpPr>
          <p:cNvPr id="29" name="Rounded Rectangle 28"/>
          <p:cNvSpPr/>
          <p:nvPr/>
        </p:nvSpPr>
        <p:spPr>
          <a:xfrm>
            <a:off x="10543031" y="2679191"/>
            <a:ext cx="1005839" cy="1481328"/>
          </a:xfrm>
          <a:prstGeom prst="roundRect">
            <a:avLst>
              <a:gd name="adj" fmla="val 8181"/>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0" name="TextBox 29"/>
          <p:cNvSpPr txBox="1"/>
          <p:nvPr/>
        </p:nvSpPr>
        <p:spPr>
          <a:xfrm>
            <a:off x="10616183" y="2834639"/>
            <a:ext cx="859535" cy="777240"/>
          </a:xfrm>
          <a:prstGeom prst="rect">
            <a:avLst/>
          </a:prstGeom>
          <a:noFill/>
        </p:spPr>
        <p:txBody>
          <a:bodyPr wrap="square" lIns="0" tIns="0" rIns="0" bIns="0" anchor="t">
            <a:spAutoFit/>
          </a:bodyPr>
          <a:lstStyle/>
          <a:p>
            <a:pPr algn="ctr">
              <a:lnSpc>
                <a:spcPct val="110000"/>
              </a:lnSpc>
            </a:pPr>
            <a:r>
              <a:rPr sz="1300" b="1" i="0">
                <a:solidFill>
                  <a:srgbClr val="17365D"/>
                </a:solidFill>
                <a:latin typeface="Meiryo"/>
                <a:ea typeface="Meiryo"/>
              </a:rPr>
              <a:t>次回を合意</a:t>
            </a:r>
          </a:p>
        </p:txBody>
      </p:sp>
      <p:sp>
        <p:nvSpPr>
          <p:cNvPr id="31" name="TextBox 30"/>
          <p:cNvSpPr txBox="1"/>
          <p:nvPr/>
        </p:nvSpPr>
        <p:spPr>
          <a:xfrm>
            <a:off x="10616183" y="3566160"/>
            <a:ext cx="859535" cy="502920"/>
          </a:xfrm>
          <a:prstGeom prst="rect">
            <a:avLst/>
          </a:prstGeom>
          <a:noFill/>
        </p:spPr>
        <p:txBody>
          <a:bodyPr wrap="square" lIns="0" tIns="0" rIns="0" bIns="0" anchor="t">
            <a:spAutoFit/>
          </a:bodyPr>
          <a:lstStyle/>
          <a:p>
            <a:pPr algn="ctr">
              <a:lnSpc>
                <a:spcPct val="105000"/>
              </a:lnSpc>
            </a:pPr>
            <a:r>
              <a:rPr sz="1100" b="0" i="0">
                <a:solidFill>
                  <a:srgbClr val="5D6E7E"/>
                </a:solidFill>
                <a:latin typeface="Meiryo"/>
                <a:ea typeface="Meiryo"/>
              </a:rPr>
              <a:t>いつ・何を・どこで</a:t>
            </a:r>
          </a:p>
        </p:txBody>
      </p:sp>
      <p:sp>
        <p:nvSpPr>
          <p:cNvPr id="32" name="Rounded Rectangle 31"/>
          <p:cNvSpPr/>
          <p:nvPr/>
        </p:nvSpPr>
        <p:spPr>
          <a:xfrm>
            <a:off x="502920" y="4434840"/>
            <a:ext cx="11155680" cy="1600200"/>
          </a:xfrm>
          <a:prstGeom prst="roundRect">
            <a:avLst>
              <a:gd name="adj" fmla="val 5142"/>
            </a:avLst>
          </a:prstGeom>
          <a:solidFill>
            <a:srgbClr val="DEEBF7"/>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3" name="TextBox 32"/>
          <p:cNvSpPr txBox="1"/>
          <p:nvPr/>
        </p:nvSpPr>
        <p:spPr>
          <a:xfrm>
            <a:off x="822960" y="4526280"/>
            <a:ext cx="10515600" cy="1417320"/>
          </a:xfrm>
          <a:prstGeom prst="rect">
            <a:avLst/>
          </a:prstGeom>
          <a:noFill/>
        </p:spPr>
        <p:txBody>
          <a:bodyPr wrap="square" lIns="0" tIns="0" rIns="0" bIns="0" anchor="ctr">
            <a:spAutoFit/>
          </a:bodyPr>
          <a:lstStyle/>
          <a:p>
            <a:pPr algn="l">
              <a:lnSpc>
                <a:spcPct val="125000"/>
              </a:lnSpc>
            </a:pPr>
            <a:r>
              <a:rPr sz="1500" b="1" i="0">
                <a:solidFill>
                  <a:srgbClr val="2E9E8F"/>
                </a:solidFill>
                <a:latin typeface="Meiryo"/>
                <a:ea typeface="Meiryo"/>
              </a:rPr>
              <a:t>会議は“共に判断する場”</a:t>
            </a:r>
          </a:p>
          <a:p>
            <a:pPr algn="l">
              <a:lnSpc>
                <a:spcPct val="125000"/>
              </a:lnSpc>
            </a:pPr>
            <a:r>
              <a:rPr sz="1400" b="0" i="0">
                <a:solidFill>
                  <a:srgbClr val="1B2B3A"/>
                </a:solidFill>
                <a:latin typeface="Meiryo"/>
                <a:ea typeface="Meiryo"/>
              </a:rPr>
              <a:t>最後には必ず、誰が・いつまでに・何を・誰へ共有するかを確認。会議は情報を伝えるだけの場ではなく、決定を現場に反映する場です。相互理解と合意形成に基づいて、チームを前向きに牽引しましょう。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PART4 連携</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モニタリングの 4つの視点</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33</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4つの視点で見ると漏れがありません。</a:t>
            </a:r>
          </a:p>
        </p:txBody>
      </p:sp>
      <p:sp>
        <p:nvSpPr>
          <p:cNvPr id="7" name="Rounded Rectangle 6"/>
          <p:cNvSpPr/>
          <p:nvPr/>
        </p:nvSpPr>
        <p:spPr>
          <a:xfrm>
            <a:off x="502920" y="1783080"/>
            <a:ext cx="5440680" cy="1371600"/>
          </a:xfrm>
          <a:prstGeom prst="roundRect">
            <a:avLst>
              <a:gd name="adj" fmla="val 6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Rounded Rectangle 7"/>
          <p:cNvSpPr/>
          <p:nvPr/>
        </p:nvSpPr>
        <p:spPr>
          <a:xfrm>
            <a:off x="685800" y="2011680"/>
            <a:ext cx="1234440" cy="914400"/>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685800" y="2011680"/>
            <a:ext cx="1234440" cy="914400"/>
          </a:xfrm>
          <a:prstGeom prst="rect">
            <a:avLst/>
          </a:prstGeom>
          <a:noFill/>
        </p:spPr>
        <p:txBody>
          <a:bodyPr wrap="square" lIns="0" tIns="0" rIns="0" bIns="0" anchor="ctr">
            <a:spAutoFit/>
          </a:bodyPr>
          <a:lstStyle/>
          <a:p>
            <a:pPr algn="ctr">
              <a:lnSpc>
                <a:spcPct val="100000"/>
              </a:lnSpc>
            </a:pPr>
            <a:r>
              <a:rPr sz="1300" b="1" i="0">
                <a:solidFill>
                  <a:srgbClr val="FFFFFF"/>
                </a:solidFill>
                <a:latin typeface="Meiryo"/>
                <a:ea typeface="Meiryo"/>
              </a:rPr>
              <a:t>VIEW</a:t>
            </a:r>
          </a:p>
          <a:p>
            <a:pPr algn="ctr">
              <a:lnSpc>
                <a:spcPct val="100000"/>
              </a:lnSpc>
            </a:pPr>
            <a:r>
              <a:rPr sz="1300" b="1" i="0">
                <a:solidFill>
                  <a:srgbClr val="FFFFFF"/>
                </a:solidFill>
                <a:latin typeface="Meiryo"/>
                <a:ea typeface="Meiryo"/>
              </a:rPr>
              <a:t>1</a:t>
            </a:r>
          </a:p>
        </p:txBody>
      </p:sp>
      <p:sp>
        <p:nvSpPr>
          <p:cNvPr id="10" name="TextBox 9"/>
          <p:cNvSpPr txBox="1"/>
          <p:nvPr/>
        </p:nvSpPr>
        <p:spPr>
          <a:xfrm>
            <a:off x="2057400" y="1965960"/>
            <a:ext cx="3703320" cy="411480"/>
          </a:xfrm>
          <a:prstGeom prst="rect">
            <a:avLst/>
          </a:prstGeom>
          <a:noFill/>
        </p:spPr>
        <p:txBody>
          <a:bodyPr wrap="square" lIns="0" tIns="0" rIns="0" bIns="0" anchor="t">
            <a:spAutoFit/>
          </a:bodyPr>
          <a:lstStyle/>
          <a:p>
            <a:pPr algn="l"/>
            <a:r>
              <a:rPr sz="1550" b="1" i="0">
                <a:solidFill>
                  <a:srgbClr val="17365D"/>
                </a:solidFill>
                <a:latin typeface="Meiryo"/>
                <a:ea typeface="Meiryo"/>
              </a:rPr>
              <a:t>こどもの変化</a:t>
            </a:r>
          </a:p>
        </p:txBody>
      </p:sp>
      <p:sp>
        <p:nvSpPr>
          <p:cNvPr id="11" name="TextBox 10"/>
          <p:cNvSpPr txBox="1"/>
          <p:nvPr/>
        </p:nvSpPr>
        <p:spPr>
          <a:xfrm>
            <a:off x="2057400" y="2404872"/>
            <a:ext cx="3703320" cy="640080"/>
          </a:xfrm>
          <a:prstGeom prst="rect">
            <a:avLst/>
          </a:prstGeom>
          <a:noFill/>
        </p:spPr>
        <p:txBody>
          <a:bodyPr wrap="square" lIns="0" tIns="0" rIns="0" bIns="0" anchor="t">
            <a:spAutoFit/>
          </a:bodyPr>
          <a:lstStyle/>
          <a:p>
            <a:pPr algn="l">
              <a:lnSpc>
                <a:spcPct val="115000"/>
              </a:lnSpc>
            </a:pPr>
            <a:r>
              <a:rPr sz="1200" b="0" i="0">
                <a:solidFill>
                  <a:srgbClr val="1B2B3A"/>
                </a:solidFill>
                <a:latin typeface="Meiryo"/>
                <a:ea typeface="Meiryo"/>
              </a:rPr>
              <a:t>表情・情動 ／ 行動 ／ 新しくできるようになった芽</a:t>
            </a:r>
          </a:p>
        </p:txBody>
      </p:sp>
      <p:sp>
        <p:nvSpPr>
          <p:cNvPr id="12" name="Rounded Rectangle 11"/>
          <p:cNvSpPr/>
          <p:nvPr/>
        </p:nvSpPr>
        <p:spPr>
          <a:xfrm>
            <a:off x="6199632" y="1783080"/>
            <a:ext cx="5440680" cy="1371600"/>
          </a:xfrm>
          <a:prstGeom prst="roundRect">
            <a:avLst>
              <a:gd name="adj" fmla="val 6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ounded Rectangle 12"/>
          <p:cNvSpPr/>
          <p:nvPr/>
        </p:nvSpPr>
        <p:spPr>
          <a:xfrm>
            <a:off x="6382512" y="2011680"/>
            <a:ext cx="1234440" cy="914400"/>
          </a:xfrm>
          <a:prstGeom prst="roundRect">
            <a:avLst>
              <a:gd name="adj" fmla="val 6000"/>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6382512" y="2011680"/>
            <a:ext cx="1234440" cy="914400"/>
          </a:xfrm>
          <a:prstGeom prst="rect">
            <a:avLst/>
          </a:prstGeom>
          <a:noFill/>
        </p:spPr>
        <p:txBody>
          <a:bodyPr wrap="square" lIns="0" tIns="0" rIns="0" bIns="0" anchor="ctr">
            <a:spAutoFit/>
          </a:bodyPr>
          <a:lstStyle/>
          <a:p>
            <a:pPr algn="ctr">
              <a:lnSpc>
                <a:spcPct val="100000"/>
              </a:lnSpc>
            </a:pPr>
            <a:r>
              <a:rPr sz="1300" b="1" i="0">
                <a:solidFill>
                  <a:srgbClr val="FFFFFF"/>
                </a:solidFill>
                <a:latin typeface="Meiryo"/>
                <a:ea typeface="Meiryo"/>
              </a:rPr>
              <a:t>VIEW</a:t>
            </a:r>
          </a:p>
          <a:p>
            <a:pPr algn="ctr">
              <a:lnSpc>
                <a:spcPct val="100000"/>
              </a:lnSpc>
            </a:pPr>
            <a:r>
              <a:rPr sz="1300" b="1" i="0">
                <a:solidFill>
                  <a:srgbClr val="FFFFFF"/>
                </a:solidFill>
                <a:latin typeface="Meiryo"/>
                <a:ea typeface="Meiryo"/>
              </a:rPr>
              <a:t>2</a:t>
            </a:r>
          </a:p>
        </p:txBody>
      </p:sp>
      <p:sp>
        <p:nvSpPr>
          <p:cNvPr id="15" name="TextBox 14"/>
          <p:cNvSpPr txBox="1"/>
          <p:nvPr/>
        </p:nvSpPr>
        <p:spPr>
          <a:xfrm>
            <a:off x="7754112" y="1965960"/>
            <a:ext cx="3703320" cy="411480"/>
          </a:xfrm>
          <a:prstGeom prst="rect">
            <a:avLst/>
          </a:prstGeom>
          <a:noFill/>
        </p:spPr>
        <p:txBody>
          <a:bodyPr wrap="square" lIns="0" tIns="0" rIns="0" bIns="0" anchor="t">
            <a:spAutoFit/>
          </a:bodyPr>
          <a:lstStyle/>
          <a:p>
            <a:pPr algn="l"/>
            <a:r>
              <a:rPr sz="1550" b="1" i="0">
                <a:solidFill>
                  <a:srgbClr val="17365D"/>
                </a:solidFill>
                <a:latin typeface="Meiryo"/>
                <a:ea typeface="Meiryo"/>
              </a:rPr>
              <a:t>家族の変化</a:t>
            </a:r>
          </a:p>
        </p:txBody>
      </p:sp>
      <p:sp>
        <p:nvSpPr>
          <p:cNvPr id="16" name="TextBox 15"/>
          <p:cNvSpPr txBox="1"/>
          <p:nvPr/>
        </p:nvSpPr>
        <p:spPr>
          <a:xfrm>
            <a:off x="7754112" y="2404872"/>
            <a:ext cx="3703320" cy="640080"/>
          </a:xfrm>
          <a:prstGeom prst="rect">
            <a:avLst/>
          </a:prstGeom>
          <a:noFill/>
        </p:spPr>
        <p:txBody>
          <a:bodyPr wrap="square" lIns="0" tIns="0" rIns="0" bIns="0" anchor="t">
            <a:spAutoFit/>
          </a:bodyPr>
          <a:lstStyle/>
          <a:p>
            <a:pPr algn="l">
              <a:lnSpc>
                <a:spcPct val="115000"/>
              </a:lnSpc>
            </a:pPr>
            <a:r>
              <a:rPr sz="1200" b="0" i="0">
                <a:solidFill>
                  <a:srgbClr val="1B2B3A"/>
                </a:solidFill>
                <a:latin typeface="Meiryo"/>
                <a:ea typeface="Meiryo"/>
              </a:rPr>
              <a:t>負担感 ／ 希望・見通し ／ きょうだい児を含む家族全体</a:t>
            </a:r>
          </a:p>
        </p:txBody>
      </p:sp>
      <p:sp>
        <p:nvSpPr>
          <p:cNvPr id="17" name="Rounded Rectangle 16"/>
          <p:cNvSpPr/>
          <p:nvPr/>
        </p:nvSpPr>
        <p:spPr>
          <a:xfrm>
            <a:off x="502920" y="3337560"/>
            <a:ext cx="5440680" cy="1371600"/>
          </a:xfrm>
          <a:prstGeom prst="roundRect">
            <a:avLst>
              <a:gd name="adj" fmla="val 6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Rounded Rectangle 17"/>
          <p:cNvSpPr/>
          <p:nvPr/>
        </p:nvSpPr>
        <p:spPr>
          <a:xfrm>
            <a:off x="685800" y="3566160"/>
            <a:ext cx="1234440" cy="914400"/>
          </a:xfrm>
          <a:prstGeom prst="roundRect">
            <a:avLst>
              <a:gd name="adj" fmla="val 6000"/>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685800" y="3566160"/>
            <a:ext cx="1234440" cy="914400"/>
          </a:xfrm>
          <a:prstGeom prst="rect">
            <a:avLst/>
          </a:prstGeom>
          <a:noFill/>
        </p:spPr>
        <p:txBody>
          <a:bodyPr wrap="square" lIns="0" tIns="0" rIns="0" bIns="0" anchor="ctr">
            <a:spAutoFit/>
          </a:bodyPr>
          <a:lstStyle/>
          <a:p>
            <a:pPr algn="ctr">
              <a:lnSpc>
                <a:spcPct val="100000"/>
              </a:lnSpc>
            </a:pPr>
            <a:r>
              <a:rPr sz="1300" b="1" i="0">
                <a:solidFill>
                  <a:srgbClr val="FFFFFF"/>
                </a:solidFill>
                <a:latin typeface="Meiryo"/>
                <a:ea typeface="Meiryo"/>
              </a:rPr>
              <a:t>VIEW</a:t>
            </a:r>
          </a:p>
          <a:p>
            <a:pPr algn="ctr">
              <a:lnSpc>
                <a:spcPct val="100000"/>
              </a:lnSpc>
            </a:pPr>
            <a:r>
              <a:rPr sz="1300" b="1" i="0">
                <a:solidFill>
                  <a:srgbClr val="FFFFFF"/>
                </a:solidFill>
                <a:latin typeface="Meiryo"/>
                <a:ea typeface="Meiryo"/>
              </a:rPr>
              <a:t>3</a:t>
            </a:r>
          </a:p>
        </p:txBody>
      </p:sp>
      <p:sp>
        <p:nvSpPr>
          <p:cNvPr id="20" name="TextBox 19"/>
          <p:cNvSpPr txBox="1"/>
          <p:nvPr/>
        </p:nvSpPr>
        <p:spPr>
          <a:xfrm>
            <a:off x="2057400" y="3520440"/>
            <a:ext cx="3703320" cy="411480"/>
          </a:xfrm>
          <a:prstGeom prst="rect">
            <a:avLst/>
          </a:prstGeom>
          <a:noFill/>
        </p:spPr>
        <p:txBody>
          <a:bodyPr wrap="square" lIns="0" tIns="0" rIns="0" bIns="0" anchor="t">
            <a:spAutoFit/>
          </a:bodyPr>
          <a:lstStyle/>
          <a:p>
            <a:pPr algn="l"/>
            <a:r>
              <a:rPr sz="1550" b="1" i="0">
                <a:solidFill>
                  <a:srgbClr val="17365D"/>
                </a:solidFill>
                <a:latin typeface="Meiryo"/>
                <a:ea typeface="Meiryo"/>
              </a:rPr>
              <a:t>環境の変化</a:t>
            </a:r>
          </a:p>
        </p:txBody>
      </p:sp>
      <p:sp>
        <p:nvSpPr>
          <p:cNvPr id="21" name="TextBox 20"/>
          <p:cNvSpPr txBox="1"/>
          <p:nvPr/>
        </p:nvSpPr>
        <p:spPr>
          <a:xfrm>
            <a:off x="2057400" y="3959352"/>
            <a:ext cx="3703320" cy="640080"/>
          </a:xfrm>
          <a:prstGeom prst="rect">
            <a:avLst/>
          </a:prstGeom>
          <a:noFill/>
        </p:spPr>
        <p:txBody>
          <a:bodyPr wrap="square" lIns="0" tIns="0" rIns="0" bIns="0" anchor="t">
            <a:spAutoFit/>
          </a:bodyPr>
          <a:lstStyle/>
          <a:p>
            <a:pPr algn="l">
              <a:lnSpc>
                <a:spcPct val="115000"/>
              </a:lnSpc>
            </a:pPr>
            <a:r>
              <a:rPr sz="1200" b="0" i="0">
                <a:solidFill>
                  <a:srgbClr val="1B2B3A"/>
                </a:solidFill>
                <a:latin typeface="Meiryo"/>
                <a:ea typeface="Meiryo"/>
              </a:rPr>
              <a:t>園・学校の受け止め ／ 地域資源の活用 ／ 関わる人や場</a:t>
            </a:r>
          </a:p>
        </p:txBody>
      </p:sp>
      <p:sp>
        <p:nvSpPr>
          <p:cNvPr id="22" name="Rounded Rectangle 21"/>
          <p:cNvSpPr/>
          <p:nvPr/>
        </p:nvSpPr>
        <p:spPr>
          <a:xfrm>
            <a:off x="6199632" y="3337560"/>
            <a:ext cx="5440680" cy="1371600"/>
          </a:xfrm>
          <a:prstGeom prst="roundRect">
            <a:avLst>
              <a:gd name="adj" fmla="val 6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Rounded Rectangle 22"/>
          <p:cNvSpPr/>
          <p:nvPr/>
        </p:nvSpPr>
        <p:spPr>
          <a:xfrm>
            <a:off x="6382512" y="3566160"/>
            <a:ext cx="1234440" cy="914400"/>
          </a:xfrm>
          <a:prstGeom prst="roundRect">
            <a:avLst>
              <a:gd name="adj" fmla="val 6000"/>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TextBox 23"/>
          <p:cNvSpPr txBox="1"/>
          <p:nvPr/>
        </p:nvSpPr>
        <p:spPr>
          <a:xfrm>
            <a:off x="6382512" y="3566160"/>
            <a:ext cx="1234440" cy="914400"/>
          </a:xfrm>
          <a:prstGeom prst="rect">
            <a:avLst/>
          </a:prstGeom>
          <a:noFill/>
        </p:spPr>
        <p:txBody>
          <a:bodyPr wrap="square" lIns="0" tIns="0" rIns="0" bIns="0" anchor="ctr">
            <a:spAutoFit/>
          </a:bodyPr>
          <a:lstStyle/>
          <a:p>
            <a:pPr algn="ctr">
              <a:lnSpc>
                <a:spcPct val="100000"/>
              </a:lnSpc>
            </a:pPr>
            <a:r>
              <a:rPr sz="1300" b="1" i="0">
                <a:solidFill>
                  <a:srgbClr val="FFFFFF"/>
                </a:solidFill>
                <a:latin typeface="Meiryo"/>
                <a:ea typeface="Meiryo"/>
              </a:rPr>
              <a:t>VIEW</a:t>
            </a:r>
          </a:p>
          <a:p>
            <a:pPr algn="ctr">
              <a:lnSpc>
                <a:spcPct val="100000"/>
              </a:lnSpc>
            </a:pPr>
            <a:r>
              <a:rPr sz="1300" b="1" i="0">
                <a:solidFill>
                  <a:srgbClr val="FFFFFF"/>
                </a:solidFill>
                <a:latin typeface="Meiryo"/>
                <a:ea typeface="Meiryo"/>
              </a:rPr>
              <a:t>4</a:t>
            </a:r>
          </a:p>
        </p:txBody>
      </p:sp>
      <p:sp>
        <p:nvSpPr>
          <p:cNvPr id="25" name="TextBox 24"/>
          <p:cNvSpPr txBox="1"/>
          <p:nvPr/>
        </p:nvSpPr>
        <p:spPr>
          <a:xfrm>
            <a:off x="7754112" y="3520440"/>
            <a:ext cx="3703320" cy="411480"/>
          </a:xfrm>
          <a:prstGeom prst="rect">
            <a:avLst/>
          </a:prstGeom>
          <a:noFill/>
        </p:spPr>
        <p:txBody>
          <a:bodyPr wrap="square" lIns="0" tIns="0" rIns="0" bIns="0" anchor="t">
            <a:spAutoFit/>
          </a:bodyPr>
          <a:lstStyle/>
          <a:p>
            <a:pPr algn="l"/>
            <a:r>
              <a:rPr sz="1550" b="1" i="0">
                <a:solidFill>
                  <a:srgbClr val="17365D"/>
                </a:solidFill>
                <a:latin typeface="Meiryo"/>
                <a:ea typeface="Meiryo"/>
              </a:rPr>
              <a:t>支援の適切性</a:t>
            </a:r>
          </a:p>
        </p:txBody>
      </p:sp>
      <p:sp>
        <p:nvSpPr>
          <p:cNvPr id="26" name="TextBox 25"/>
          <p:cNvSpPr txBox="1"/>
          <p:nvPr/>
        </p:nvSpPr>
        <p:spPr>
          <a:xfrm>
            <a:off x="7754112" y="3959352"/>
            <a:ext cx="3703320" cy="640080"/>
          </a:xfrm>
          <a:prstGeom prst="rect">
            <a:avLst/>
          </a:prstGeom>
          <a:noFill/>
        </p:spPr>
        <p:txBody>
          <a:bodyPr wrap="square" lIns="0" tIns="0" rIns="0" bIns="0" anchor="t">
            <a:spAutoFit/>
          </a:bodyPr>
          <a:lstStyle/>
          <a:p>
            <a:pPr algn="l">
              <a:lnSpc>
                <a:spcPct val="115000"/>
              </a:lnSpc>
            </a:pPr>
            <a:r>
              <a:rPr sz="1200" b="0" i="0">
                <a:solidFill>
                  <a:srgbClr val="1B2B3A"/>
                </a:solidFill>
                <a:latin typeface="Meiryo"/>
                <a:ea typeface="Meiryo"/>
              </a:rPr>
              <a:t>見立ては合っているか ／ 方法は適切か ／ 継続・変更・追加</a:t>
            </a:r>
          </a:p>
        </p:txBody>
      </p:sp>
      <p:sp>
        <p:nvSpPr>
          <p:cNvPr id="27" name="Rounded Rectangle 26"/>
          <p:cNvSpPr/>
          <p:nvPr/>
        </p:nvSpPr>
        <p:spPr>
          <a:xfrm>
            <a:off x="502920" y="4892040"/>
            <a:ext cx="11155680" cy="1143000"/>
          </a:xfrm>
          <a:prstGeom prst="roundRect">
            <a:avLst>
              <a:gd name="adj" fmla="val 7199"/>
            </a:avLst>
          </a:prstGeom>
          <a:solidFill>
            <a:srgbClr val="17365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822960" y="4892040"/>
            <a:ext cx="10515600" cy="1143000"/>
          </a:xfrm>
          <a:prstGeom prst="rect">
            <a:avLst/>
          </a:prstGeom>
          <a:noFill/>
        </p:spPr>
        <p:txBody>
          <a:bodyPr wrap="square" lIns="0" tIns="0" rIns="0" bIns="0" anchor="ctr">
            <a:spAutoFit/>
          </a:bodyPr>
          <a:lstStyle/>
          <a:p>
            <a:pPr algn="l">
              <a:lnSpc>
                <a:spcPct val="120000"/>
              </a:lnSpc>
            </a:pPr>
            <a:r>
              <a:rPr sz="1450" b="1" i="0">
                <a:solidFill>
                  <a:srgbClr val="9DC3E6"/>
                </a:solidFill>
                <a:latin typeface="Meiryo"/>
                <a:ea typeface="Meiryo"/>
              </a:rPr>
              <a:t>大切な問い：</a:t>
            </a:r>
            <a:r>
              <a:rPr sz="1400" b="0" i="0">
                <a:solidFill>
                  <a:srgbClr val="FFFFFF"/>
                </a:solidFill>
                <a:latin typeface="Meiryo"/>
                <a:ea typeface="Meiryo"/>
              </a:rPr>
              <a:t> 目標が未達成のとき、それは“こどもの課題”か、それとも“支援内容や環境の課題”か。アセスメントは一度で終わらず、常に更新し続ける“仮説”として扱いましょう。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PART4 連携</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連携を支える心理的安全性</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34</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“自分の意見を否定されない”という心理的安全性が、すべての連携の土台です。</a:t>
            </a:r>
          </a:p>
        </p:txBody>
      </p:sp>
      <p:sp>
        <p:nvSpPr>
          <p:cNvPr id="7" name="Rounded Rectangle 6"/>
          <p:cNvSpPr/>
          <p:nvPr/>
        </p:nvSpPr>
        <p:spPr>
          <a:xfrm>
            <a:off x="502920" y="1783080"/>
            <a:ext cx="5394960" cy="3383280"/>
          </a:xfrm>
          <a:prstGeom prst="roundRect">
            <a:avLst>
              <a:gd name="adj" fmla="val 2432"/>
            </a:avLst>
          </a:prstGeom>
          <a:solidFill>
            <a:srgbClr val="DEEBF7"/>
          </a:solidFill>
          <a:ln w="19050">
            <a:solidFill>
              <a:srgbClr val="2E6DA4"/>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685800" y="1965960"/>
            <a:ext cx="5029200" cy="457200"/>
          </a:xfrm>
          <a:prstGeom prst="rect">
            <a:avLst/>
          </a:prstGeom>
          <a:noFill/>
        </p:spPr>
        <p:txBody>
          <a:bodyPr wrap="square" lIns="0" tIns="0" rIns="0" bIns="0" anchor="t">
            <a:spAutoFit/>
          </a:bodyPr>
          <a:lstStyle/>
          <a:p>
            <a:pPr algn="l"/>
            <a:r>
              <a:rPr sz="1600" b="1" i="0">
                <a:solidFill>
                  <a:srgbClr val="2E6DA4"/>
                </a:solidFill>
                <a:latin typeface="Meiryo"/>
                <a:ea typeface="Meiryo"/>
              </a:rPr>
              <a:t>確保のポイント</a:t>
            </a:r>
          </a:p>
        </p:txBody>
      </p:sp>
      <p:sp>
        <p:nvSpPr>
          <p:cNvPr id="9" name="TextBox 8"/>
          <p:cNvSpPr txBox="1"/>
          <p:nvPr/>
        </p:nvSpPr>
        <p:spPr>
          <a:xfrm>
            <a:off x="868680" y="2468880"/>
            <a:ext cx="4846320" cy="2560320"/>
          </a:xfrm>
          <a:prstGeom prst="rect">
            <a:avLst/>
          </a:prstGeom>
          <a:noFill/>
        </p:spPr>
        <p:txBody>
          <a:bodyPr wrap="square" lIns="0" tIns="0" rIns="0" bIns="0" anchor="t">
            <a:spAutoFit/>
          </a:bodyPr>
          <a:lstStyle/>
          <a:p>
            <a:pPr algn="l">
              <a:lnSpc>
                <a:spcPct val="135000"/>
              </a:lnSpc>
            </a:pPr>
            <a:r>
              <a:rPr sz="1350" b="0" i="0">
                <a:solidFill>
                  <a:srgbClr val="1B2B3A"/>
                </a:solidFill>
                <a:latin typeface="Meiryo"/>
                <a:ea typeface="Meiryo"/>
              </a:rPr>
              <a:t>・若手・経験の浅いスタッフも発言できる</a:t>
            </a:r>
          </a:p>
          <a:p>
            <a:pPr algn="l">
              <a:lnSpc>
                <a:spcPct val="135000"/>
              </a:lnSpc>
            </a:pPr>
            <a:r>
              <a:rPr sz="1350" b="0" i="0">
                <a:solidFill>
                  <a:srgbClr val="1B2B3A"/>
                </a:solidFill>
                <a:latin typeface="Meiryo"/>
                <a:ea typeface="Meiryo"/>
              </a:rPr>
              <a:t>・“立場”ではなく“内容”で対話する</a:t>
            </a:r>
          </a:p>
          <a:p>
            <a:pPr algn="l">
              <a:lnSpc>
                <a:spcPct val="135000"/>
              </a:lnSpc>
            </a:pPr>
            <a:r>
              <a:rPr sz="1350" b="0" i="0">
                <a:solidFill>
                  <a:srgbClr val="1B2B3A"/>
                </a:solidFill>
                <a:latin typeface="Meiryo"/>
                <a:ea typeface="Meiryo"/>
              </a:rPr>
              <a:t>・結論を急がず聴き切る文化を育てる</a:t>
            </a:r>
          </a:p>
          <a:p>
            <a:pPr algn="l">
              <a:lnSpc>
                <a:spcPct val="135000"/>
              </a:lnSpc>
            </a:pPr>
            <a:r>
              <a:rPr sz="1350" b="0" i="0">
                <a:solidFill>
                  <a:srgbClr val="1B2B3A"/>
                </a:solidFill>
                <a:latin typeface="Meiryo"/>
                <a:ea typeface="Meiryo"/>
              </a:rPr>
              <a:t>・ネガティブな事象を「誰が悪いか」ではなく「何が起きたか」に変換</a:t>
            </a:r>
          </a:p>
        </p:txBody>
      </p:sp>
      <p:sp>
        <p:nvSpPr>
          <p:cNvPr id="10" name="Rounded Rectangle 9"/>
          <p:cNvSpPr/>
          <p:nvPr/>
        </p:nvSpPr>
        <p:spPr>
          <a:xfrm>
            <a:off x="6263640" y="1783080"/>
            <a:ext cx="5394960" cy="3383280"/>
          </a:xfrm>
          <a:prstGeom prst="roundRect">
            <a:avLst>
              <a:gd name="adj" fmla="val 2432"/>
            </a:avLst>
          </a:prstGeom>
          <a:solidFill>
            <a:srgbClr val="DEEBF7"/>
          </a:solidFill>
          <a:ln w="19050">
            <a:solidFill>
              <a:srgbClr val="C77D2E"/>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446520" y="1965960"/>
            <a:ext cx="5029200" cy="457200"/>
          </a:xfrm>
          <a:prstGeom prst="rect">
            <a:avLst/>
          </a:prstGeom>
          <a:noFill/>
        </p:spPr>
        <p:txBody>
          <a:bodyPr wrap="square" lIns="0" tIns="0" rIns="0" bIns="0" anchor="t">
            <a:spAutoFit/>
          </a:bodyPr>
          <a:lstStyle/>
          <a:p>
            <a:pPr algn="l"/>
            <a:r>
              <a:rPr sz="1600" b="1" i="0">
                <a:solidFill>
                  <a:srgbClr val="C77D2E"/>
                </a:solidFill>
                <a:latin typeface="Meiryo"/>
                <a:ea typeface="Meiryo"/>
              </a:rPr>
              <a:t>リーダーの技術</a:t>
            </a:r>
          </a:p>
        </p:txBody>
      </p:sp>
      <p:sp>
        <p:nvSpPr>
          <p:cNvPr id="12" name="TextBox 11"/>
          <p:cNvSpPr txBox="1"/>
          <p:nvPr/>
        </p:nvSpPr>
        <p:spPr>
          <a:xfrm>
            <a:off x="6629400" y="2468880"/>
            <a:ext cx="4846320" cy="2560320"/>
          </a:xfrm>
          <a:prstGeom prst="rect">
            <a:avLst/>
          </a:prstGeom>
          <a:noFill/>
        </p:spPr>
        <p:txBody>
          <a:bodyPr wrap="square" lIns="0" tIns="0" rIns="0" bIns="0" anchor="t">
            <a:spAutoFit/>
          </a:bodyPr>
          <a:lstStyle/>
          <a:p>
            <a:pPr algn="l">
              <a:lnSpc>
                <a:spcPct val="135000"/>
              </a:lnSpc>
            </a:pPr>
            <a:r>
              <a:rPr sz="1350" b="0" i="0">
                <a:solidFill>
                  <a:srgbClr val="1B2B3A"/>
                </a:solidFill>
                <a:latin typeface="Meiryo"/>
                <a:ea typeface="Meiryo"/>
              </a:rPr>
              <a:t>・“他者の目”（他事業所・他職種）で客観性を保つ</a:t>
            </a:r>
          </a:p>
          <a:p>
            <a:pPr algn="l">
              <a:lnSpc>
                <a:spcPct val="135000"/>
              </a:lnSpc>
            </a:pPr>
            <a:r>
              <a:rPr sz="1350" b="0" i="0">
                <a:solidFill>
                  <a:srgbClr val="1B2B3A"/>
                </a:solidFill>
                <a:latin typeface="Meiryo"/>
                <a:ea typeface="Meiryo"/>
              </a:rPr>
              <a:t>・こどもの最善の利益という理念を繰り返し発信</a:t>
            </a:r>
          </a:p>
          <a:p>
            <a:pPr algn="l">
              <a:lnSpc>
                <a:spcPct val="135000"/>
              </a:lnSpc>
            </a:pPr>
            <a:r>
              <a:rPr sz="1350" b="0" i="0">
                <a:solidFill>
                  <a:srgbClr val="1B2B3A"/>
                </a:solidFill>
                <a:latin typeface="Meiryo"/>
                <a:ea typeface="Meiryo"/>
              </a:rPr>
              <a:t>・朝礼・夕礼で小さなよい行いを言葉にする</a:t>
            </a:r>
          </a:p>
          <a:p>
            <a:pPr algn="l">
              <a:lnSpc>
                <a:spcPct val="135000"/>
              </a:lnSpc>
            </a:pPr>
            <a:r>
              <a:rPr sz="1350" b="1" i="0">
                <a:solidFill>
                  <a:srgbClr val="1B2B3A"/>
                </a:solidFill>
                <a:latin typeface="Meiryo"/>
                <a:ea typeface="Meiryo"/>
              </a:rPr>
              <a:t>・“承認の連鎖”は、明日からでも始められる</a:t>
            </a:r>
          </a:p>
        </p:txBody>
      </p:sp>
      <p:sp>
        <p:nvSpPr>
          <p:cNvPr id="13" name="Rounded Rectangle 12"/>
          <p:cNvSpPr/>
          <p:nvPr/>
        </p:nvSpPr>
        <p:spPr>
          <a:xfrm>
            <a:off x="502920" y="5349240"/>
            <a:ext cx="11155680" cy="685800"/>
          </a:xfrm>
          <a:prstGeom prst="roundRect">
            <a:avLst>
              <a:gd name="adj" fmla="val 12000"/>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502920" y="5349240"/>
            <a:ext cx="11155680" cy="685800"/>
          </a:xfrm>
          <a:prstGeom prst="rect">
            <a:avLst/>
          </a:prstGeom>
          <a:noFill/>
        </p:spPr>
        <p:txBody>
          <a:bodyPr wrap="square" lIns="0" tIns="0" rIns="0" bIns="0" anchor="ctr">
            <a:spAutoFit/>
          </a:bodyPr>
          <a:lstStyle/>
          <a:p>
            <a:pPr algn="ctr"/>
            <a:r>
              <a:rPr sz="1500" b="1" i="0">
                <a:solidFill>
                  <a:srgbClr val="FFFFFF"/>
                </a:solidFill>
                <a:latin typeface="Meiryo"/>
                <a:ea typeface="Meiryo"/>
              </a:rPr>
              <a:t>土台：心理的安全性 ―「自分の意見を否定されない」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PART4 連携</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チームで支える</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35</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チームマネジメントの5つのポイントと、連携が深まる4つの段階。</a:t>
            </a:r>
          </a:p>
        </p:txBody>
      </p:sp>
      <p:sp>
        <p:nvSpPr>
          <p:cNvPr id="7" name="Rounded Rectangle 6"/>
          <p:cNvSpPr/>
          <p:nvPr/>
        </p:nvSpPr>
        <p:spPr>
          <a:xfrm>
            <a:off x="502920" y="1920240"/>
            <a:ext cx="2121408" cy="1691640"/>
          </a:xfrm>
          <a:prstGeom prst="roundRect">
            <a:avLst>
              <a:gd name="adj" fmla="val 4864"/>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94360" y="2194560"/>
            <a:ext cx="1938527" cy="502920"/>
          </a:xfrm>
          <a:prstGeom prst="rect">
            <a:avLst/>
          </a:prstGeom>
          <a:noFill/>
        </p:spPr>
        <p:txBody>
          <a:bodyPr wrap="square" lIns="0" tIns="0" rIns="0" bIns="0" anchor="t">
            <a:spAutoFit/>
          </a:bodyPr>
          <a:lstStyle/>
          <a:p>
            <a:pPr algn="ctr"/>
            <a:r>
              <a:rPr sz="1700" b="1" i="0">
                <a:solidFill>
                  <a:srgbClr val="2E6DA4"/>
                </a:solidFill>
                <a:latin typeface="Meiryo"/>
                <a:ea typeface="Meiryo"/>
              </a:rPr>
              <a:t>多元性</a:t>
            </a:r>
          </a:p>
        </p:txBody>
      </p:sp>
      <p:sp>
        <p:nvSpPr>
          <p:cNvPr id="9" name="TextBox 8"/>
          <p:cNvSpPr txBox="1"/>
          <p:nvPr/>
        </p:nvSpPr>
        <p:spPr>
          <a:xfrm>
            <a:off x="612648" y="2788920"/>
            <a:ext cx="1901952" cy="731520"/>
          </a:xfrm>
          <a:prstGeom prst="rect">
            <a:avLst/>
          </a:prstGeom>
          <a:noFill/>
        </p:spPr>
        <p:txBody>
          <a:bodyPr wrap="square" lIns="0" tIns="0" rIns="0" bIns="0" anchor="t">
            <a:spAutoFit/>
          </a:bodyPr>
          <a:lstStyle/>
          <a:p>
            <a:pPr algn="ctr">
              <a:lnSpc>
                <a:spcPct val="115000"/>
              </a:lnSpc>
            </a:pPr>
            <a:r>
              <a:rPr sz="1250" b="0" i="0">
                <a:solidFill>
                  <a:srgbClr val="1B2B3A"/>
                </a:solidFill>
                <a:latin typeface="Meiryo"/>
                <a:ea typeface="Meiryo"/>
              </a:rPr>
              <a:t>多様な専門性が集まる</a:t>
            </a:r>
          </a:p>
        </p:txBody>
      </p:sp>
      <p:sp>
        <p:nvSpPr>
          <p:cNvPr id="10" name="Rounded Rectangle 9"/>
          <p:cNvSpPr/>
          <p:nvPr/>
        </p:nvSpPr>
        <p:spPr>
          <a:xfrm>
            <a:off x="2807208" y="1920240"/>
            <a:ext cx="2121408" cy="1691640"/>
          </a:xfrm>
          <a:prstGeom prst="roundRect">
            <a:avLst>
              <a:gd name="adj" fmla="val 4864"/>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2898648" y="2194560"/>
            <a:ext cx="1938527" cy="502920"/>
          </a:xfrm>
          <a:prstGeom prst="rect">
            <a:avLst/>
          </a:prstGeom>
          <a:noFill/>
        </p:spPr>
        <p:txBody>
          <a:bodyPr wrap="square" lIns="0" tIns="0" rIns="0" bIns="0" anchor="t">
            <a:spAutoFit/>
          </a:bodyPr>
          <a:lstStyle/>
          <a:p>
            <a:pPr algn="ctr"/>
            <a:r>
              <a:rPr sz="1700" b="1" i="0">
                <a:solidFill>
                  <a:srgbClr val="2E6DA4"/>
                </a:solidFill>
                <a:latin typeface="Meiryo"/>
                <a:ea typeface="Meiryo"/>
              </a:rPr>
              <a:t>限界性</a:t>
            </a:r>
          </a:p>
        </p:txBody>
      </p:sp>
      <p:sp>
        <p:nvSpPr>
          <p:cNvPr id="12" name="TextBox 11"/>
          <p:cNvSpPr txBox="1"/>
          <p:nvPr/>
        </p:nvSpPr>
        <p:spPr>
          <a:xfrm>
            <a:off x="2916936" y="2788920"/>
            <a:ext cx="1901952" cy="731520"/>
          </a:xfrm>
          <a:prstGeom prst="rect">
            <a:avLst/>
          </a:prstGeom>
          <a:noFill/>
        </p:spPr>
        <p:txBody>
          <a:bodyPr wrap="square" lIns="0" tIns="0" rIns="0" bIns="0" anchor="t">
            <a:spAutoFit/>
          </a:bodyPr>
          <a:lstStyle/>
          <a:p>
            <a:pPr algn="ctr">
              <a:lnSpc>
                <a:spcPct val="115000"/>
              </a:lnSpc>
            </a:pPr>
            <a:r>
              <a:rPr sz="1250" b="0" i="0">
                <a:solidFill>
                  <a:srgbClr val="1B2B3A"/>
                </a:solidFill>
                <a:latin typeface="Meiryo"/>
                <a:ea typeface="Meiryo"/>
              </a:rPr>
              <a:t>一人では限界と認める</a:t>
            </a:r>
          </a:p>
        </p:txBody>
      </p:sp>
      <p:sp>
        <p:nvSpPr>
          <p:cNvPr id="13" name="Rounded Rectangle 12"/>
          <p:cNvSpPr/>
          <p:nvPr/>
        </p:nvSpPr>
        <p:spPr>
          <a:xfrm>
            <a:off x="5111496" y="1920240"/>
            <a:ext cx="2121408" cy="1691640"/>
          </a:xfrm>
          <a:prstGeom prst="roundRect">
            <a:avLst>
              <a:gd name="adj" fmla="val 4864"/>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5202936" y="2194560"/>
            <a:ext cx="1938527" cy="502920"/>
          </a:xfrm>
          <a:prstGeom prst="rect">
            <a:avLst/>
          </a:prstGeom>
          <a:noFill/>
        </p:spPr>
        <p:txBody>
          <a:bodyPr wrap="square" lIns="0" tIns="0" rIns="0" bIns="0" anchor="t">
            <a:spAutoFit/>
          </a:bodyPr>
          <a:lstStyle/>
          <a:p>
            <a:pPr algn="ctr"/>
            <a:r>
              <a:rPr sz="1700" b="1" i="0">
                <a:solidFill>
                  <a:srgbClr val="2E6DA4"/>
                </a:solidFill>
                <a:latin typeface="Meiryo"/>
                <a:ea typeface="Meiryo"/>
              </a:rPr>
              <a:t>可能性</a:t>
            </a:r>
          </a:p>
        </p:txBody>
      </p:sp>
      <p:sp>
        <p:nvSpPr>
          <p:cNvPr id="15" name="TextBox 14"/>
          <p:cNvSpPr txBox="1"/>
          <p:nvPr/>
        </p:nvSpPr>
        <p:spPr>
          <a:xfrm>
            <a:off x="5221224" y="2788920"/>
            <a:ext cx="1901952" cy="731520"/>
          </a:xfrm>
          <a:prstGeom prst="rect">
            <a:avLst/>
          </a:prstGeom>
          <a:noFill/>
        </p:spPr>
        <p:txBody>
          <a:bodyPr wrap="square" lIns="0" tIns="0" rIns="0" bIns="0" anchor="t">
            <a:spAutoFit/>
          </a:bodyPr>
          <a:lstStyle/>
          <a:p>
            <a:pPr algn="ctr">
              <a:lnSpc>
                <a:spcPct val="115000"/>
              </a:lnSpc>
            </a:pPr>
            <a:r>
              <a:rPr sz="1250" b="0" i="0">
                <a:solidFill>
                  <a:srgbClr val="1B2B3A"/>
                </a:solidFill>
                <a:latin typeface="Meiryo"/>
                <a:ea typeface="Meiryo"/>
              </a:rPr>
              <a:t>チームだからできる</a:t>
            </a:r>
          </a:p>
        </p:txBody>
      </p:sp>
      <p:sp>
        <p:nvSpPr>
          <p:cNvPr id="16" name="Rounded Rectangle 15"/>
          <p:cNvSpPr/>
          <p:nvPr/>
        </p:nvSpPr>
        <p:spPr>
          <a:xfrm>
            <a:off x="7415784" y="1920240"/>
            <a:ext cx="2121408" cy="1691640"/>
          </a:xfrm>
          <a:prstGeom prst="roundRect">
            <a:avLst>
              <a:gd name="adj" fmla="val 4864"/>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7507224" y="2194560"/>
            <a:ext cx="1938527" cy="502920"/>
          </a:xfrm>
          <a:prstGeom prst="rect">
            <a:avLst/>
          </a:prstGeom>
          <a:noFill/>
        </p:spPr>
        <p:txBody>
          <a:bodyPr wrap="square" lIns="0" tIns="0" rIns="0" bIns="0" anchor="t">
            <a:spAutoFit/>
          </a:bodyPr>
          <a:lstStyle/>
          <a:p>
            <a:pPr algn="ctr"/>
            <a:r>
              <a:rPr sz="1700" b="1" i="0">
                <a:solidFill>
                  <a:srgbClr val="2E6DA4"/>
                </a:solidFill>
                <a:latin typeface="Meiryo"/>
                <a:ea typeface="Meiryo"/>
              </a:rPr>
              <a:t>補完性</a:t>
            </a:r>
          </a:p>
        </p:txBody>
      </p:sp>
      <p:sp>
        <p:nvSpPr>
          <p:cNvPr id="18" name="TextBox 17"/>
          <p:cNvSpPr txBox="1"/>
          <p:nvPr/>
        </p:nvSpPr>
        <p:spPr>
          <a:xfrm>
            <a:off x="7525512" y="2788920"/>
            <a:ext cx="1901952" cy="731520"/>
          </a:xfrm>
          <a:prstGeom prst="rect">
            <a:avLst/>
          </a:prstGeom>
          <a:noFill/>
        </p:spPr>
        <p:txBody>
          <a:bodyPr wrap="square" lIns="0" tIns="0" rIns="0" bIns="0" anchor="t">
            <a:spAutoFit/>
          </a:bodyPr>
          <a:lstStyle/>
          <a:p>
            <a:pPr algn="ctr">
              <a:lnSpc>
                <a:spcPct val="115000"/>
              </a:lnSpc>
            </a:pPr>
            <a:r>
              <a:rPr sz="1250" b="0" i="0">
                <a:solidFill>
                  <a:srgbClr val="1B2B3A"/>
                </a:solidFill>
                <a:latin typeface="Meiryo"/>
                <a:ea typeface="Meiryo"/>
              </a:rPr>
              <a:t>互いを補い合う</a:t>
            </a:r>
          </a:p>
        </p:txBody>
      </p:sp>
      <p:sp>
        <p:nvSpPr>
          <p:cNvPr id="19" name="Rounded Rectangle 18"/>
          <p:cNvSpPr/>
          <p:nvPr/>
        </p:nvSpPr>
        <p:spPr>
          <a:xfrm>
            <a:off x="9720072" y="1920240"/>
            <a:ext cx="2121408" cy="1691640"/>
          </a:xfrm>
          <a:prstGeom prst="roundRect">
            <a:avLst>
              <a:gd name="adj" fmla="val 4864"/>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TextBox 19"/>
          <p:cNvSpPr txBox="1"/>
          <p:nvPr/>
        </p:nvSpPr>
        <p:spPr>
          <a:xfrm>
            <a:off x="9811512" y="2194560"/>
            <a:ext cx="1938527" cy="502920"/>
          </a:xfrm>
          <a:prstGeom prst="rect">
            <a:avLst/>
          </a:prstGeom>
          <a:noFill/>
        </p:spPr>
        <p:txBody>
          <a:bodyPr wrap="square" lIns="0" tIns="0" rIns="0" bIns="0" anchor="t">
            <a:spAutoFit/>
          </a:bodyPr>
          <a:lstStyle/>
          <a:p>
            <a:pPr algn="ctr"/>
            <a:r>
              <a:rPr sz="1700" b="1" i="0">
                <a:solidFill>
                  <a:srgbClr val="2E6DA4"/>
                </a:solidFill>
                <a:latin typeface="Meiryo"/>
                <a:ea typeface="Meiryo"/>
              </a:rPr>
              <a:t>付加性</a:t>
            </a:r>
          </a:p>
        </p:txBody>
      </p:sp>
      <p:sp>
        <p:nvSpPr>
          <p:cNvPr id="21" name="TextBox 20"/>
          <p:cNvSpPr txBox="1"/>
          <p:nvPr/>
        </p:nvSpPr>
        <p:spPr>
          <a:xfrm>
            <a:off x="9829800" y="2788920"/>
            <a:ext cx="1901952" cy="731520"/>
          </a:xfrm>
          <a:prstGeom prst="rect">
            <a:avLst/>
          </a:prstGeom>
          <a:noFill/>
        </p:spPr>
        <p:txBody>
          <a:bodyPr wrap="square" lIns="0" tIns="0" rIns="0" bIns="0" anchor="t">
            <a:spAutoFit/>
          </a:bodyPr>
          <a:lstStyle/>
          <a:p>
            <a:pPr algn="ctr">
              <a:lnSpc>
                <a:spcPct val="115000"/>
              </a:lnSpc>
            </a:pPr>
            <a:r>
              <a:rPr sz="1250" b="0" i="0">
                <a:solidFill>
                  <a:srgbClr val="1B2B3A"/>
                </a:solidFill>
                <a:latin typeface="Meiryo"/>
                <a:ea typeface="Meiryo"/>
              </a:rPr>
              <a:t>一人ひとり以上の価値</a:t>
            </a:r>
          </a:p>
        </p:txBody>
      </p:sp>
      <p:sp>
        <p:nvSpPr>
          <p:cNvPr id="22" name="TextBox 21"/>
          <p:cNvSpPr txBox="1"/>
          <p:nvPr/>
        </p:nvSpPr>
        <p:spPr>
          <a:xfrm>
            <a:off x="502920" y="3794760"/>
            <a:ext cx="3657600" cy="365760"/>
          </a:xfrm>
          <a:prstGeom prst="rect">
            <a:avLst/>
          </a:prstGeom>
          <a:noFill/>
        </p:spPr>
        <p:txBody>
          <a:bodyPr wrap="square" lIns="0" tIns="0" rIns="0" bIns="0" anchor="t">
            <a:spAutoFit/>
          </a:bodyPr>
          <a:lstStyle/>
          <a:p>
            <a:pPr algn="l"/>
            <a:r>
              <a:rPr sz="1400" b="1" i="0">
                <a:solidFill>
                  <a:srgbClr val="17365D"/>
                </a:solidFill>
                <a:latin typeface="Meiryo"/>
                <a:ea typeface="Meiryo"/>
              </a:rPr>
              <a:t>連携の4段階</a:t>
            </a:r>
          </a:p>
        </p:txBody>
      </p:sp>
      <p:sp>
        <p:nvSpPr>
          <p:cNvPr id="23" name="Rounded Rectangle 22"/>
          <p:cNvSpPr/>
          <p:nvPr/>
        </p:nvSpPr>
        <p:spPr>
          <a:xfrm>
            <a:off x="502920" y="4206240"/>
            <a:ext cx="2514600" cy="777240"/>
          </a:xfrm>
          <a:prstGeom prst="roundRect">
            <a:avLst>
              <a:gd name="adj" fmla="val 10588"/>
            </a:avLst>
          </a:prstGeom>
          <a:solidFill>
            <a:srgbClr val="9DC3E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TextBox 23"/>
          <p:cNvSpPr txBox="1"/>
          <p:nvPr/>
        </p:nvSpPr>
        <p:spPr>
          <a:xfrm>
            <a:off x="502920" y="4206240"/>
            <a:ext cx="2514600" cy="777240"/>
          </a:xfrm>
          <a:prstGeom prst="rect">
            <a:avLst/>
          </a:prstGeom>
          <a:noFill/>
        </p:spPr>
        <p:txBody>
          <a:bodyPr wrap="square" lIns="0" tIns="0" rIns="0" bIns="0" anchor="ctr">
            <a:spAutoFit/>
          </a:bodyPr>
          <a:lstStyle/>
          <a:p>
            <a:pPr algn="ctr"/>
            <a:r>
              <a:rPr sz="1500" b="1" i="0">
                <a:solidFill>
                  <a:srgbClr val="FFFFFF"/>
                </a:solidFill>
                <a:latin typeface="Meiryo"/>
                <a:ea typeface="Meiryo"/>
              </a:rPr>
              <a:t>連携</a:t>
            </a:r>
          </a:p>
        </p:txBody>
      </p:sp>
      <p:sp>
        <p:nvSpPr>
          <p:cNvPr id="25" name="TextBox 24"/>
          <p:cNvSpPr txBox="1"/>
          <p:nvPr/>
        </p:nvSpPr>
        <p:spPr>
          <a:xfrm>
            <a:off x="3035808" y="4206240"/>
            <a:ext cx="274320" cy="777240"/>
          </a:xfrm>
          <a:prstGeom prst="rect">
            <a:avLst/>
          </a:prstGeom>
          <a:noFill/>
        </p:spPr>
        <p:txBody>
          <a:bodyPr wrap="square" lIns="0" tIns="0" rIns="0" bIns="0" anchor="ctr">
            <a:spAutoFit/>
          </a:bodyPr>
          <a:lstStyle/>
          <a:p>
            <a:pPr algn="ctr"/>
            <a:r>
              <a:rPr sz="1300" b="0" i="0">
                <a:solidFill>
                  <a:srgbClr val="9DC3E6"/>
                </a:solidFill>
                <a:latin typeface="Meiryo"/>
                <a:ea typeface="Meiryo"/>
              </a:rPr>
              <a:t>▶</a:t>
            </a:r>
          </a:p>
        </p:txBody>
      </p:sp>
      <p:sp>
        <p:nvSpPr>
          <p:cNvPr id="26" name="Rounded Rectangle 25"/>
          <p:cNvSpPr/>
          <p:nvPr/>
        </p:nvSpPr>
        <p:spPr>
          <a:xfrm>
            <a:off x="3337560" y="4206240"/>
            <a:ext cx="2514600" cy="777240"/>
          </a:xfrm>
          <a:prstGeom prst="roundRect">
            <a:avLst>
              <a:gd name="adj" fmla="val 10588"/>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7" name="TextBox 26"/>
          <p:cNvSpPr txBox="1"/>
          <p:nvPr/>
        </p:nvSpPr>
        <p:spPr>
          <a:xfrm>
            <a:off x="3337560" y="4206240"/>
            <a:ext cx="2514600" cy="777240"/>
          </a:xfrm>
          <a:prstGeom prst="rect">
            <a:avLst/>
          </a:prstGeom>
          <a:noFill/>
        </p:spPr>
        <p:txBody>
          <a:bodyPr wrap="square" lIns="0" tIns="0" rIns="0" bIns="0" anchor="ctr">
            <a:spAutoFit/>
          </a:bodyPr>
          <a:lstStyle/>
          <a:p>
            <a:pPr algn="ctr"/>
            <a:r>
              <a:rPr sz="1500" b="1" i="0">
                <a:solidFill>
                  <a:srgbClr val="FFFFFF"/>
                </a:solidFill>
                <a:latin typeface="Meiryo"/>
                <a:ea typeface="Meiryo"/>
              </a:rPr>
              <a:t>協力</a:t>
            </a:r>
          </a:p>
        </p:txBody>
      </p:sp>
      <p:sp>
        <p:nvSpPr>
          <p:cNvPr id="28" name="TextBox 27"/>
          <p:cNvSpPr txBox="1"/>
          <p:nvPr/>
        </p:nvSpPr>
        <p:spPr>
          <a:xfrm>
            <a:off x="5870448" y="4206240"/>
            <a:ext cx="274320" cy="777240"/>
          </a:xfrm>
          <a:prstGeom prst="rect">
            <a:avLst/>
          </a:prstGeom>
          <a:noFill/>
        </p:spPr>
        <p:txBody>
          <a:bodyPr wrap="square" lIns="0" tIns="0" rIns="0" bIns="0" anchor="ctr">
            <a:spAutoFit/>
          </a:bodyPr>
          <a:lstStyle/>
          <a:p>
            <a:pPr algn="ctr"/>
            <a:r>
              <a:rPr sz="1300" b="0" i="0">
                <a:solidFill>
                  <a:srgbClr val="9DC3E6"/>
                </a:solidFill>
                <a:latin typeface="Meiryo"/>
                <a:ea typeface="Meiryo"/>
              </a:rPr>
              <a:t>▶</a:t>
            </a:r>
          </a:p>
        </p:txBody>
      </p:sp>
      <p:sp>
        <p:nvSpPr>
          <p:cNvPr id="29" name="Rounded Rectangle 28"/>
          <p:cNvSpPr/>
          <p:nvPr/>
        </p:nvSpPr>
        <p:spPr>
          <a:xfrm>
            <a:off x="6172200" y="4206240"/>
            <a:ext cx="2514600" cy="777240"/>
          </a:xfrm>
          <a:prstGeom prst="roundRect">
            <a:avLst>
              <a:gd name="adj" fmla="val 10588"/>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0" name="TextBox 29"/>
          <p:cNvSpPr txBox="1"/>
          <p:nvPr/>
        </p:nvSpPr>
        <p:spPr>
          <a:xfrm>
            <a:off x="6172200" y="4206240"/>
            <a:ext cx="2514600" cy="777240"/>
          </a:xfrm>
          <a:prstGeom prst="rect">
            <a:avLst/>
          </a:prstGeom>
          <a:noFill/>
        </p:spPr>
        <p:txBody>
          <a:bodyPr wrap="square" lIns="0" tIns="0" rIns="0" bIns="0" anchor="ctr">
            <a:spAutoFit/>
          </a:bodyPr>
          <a:lstStyle/>
          <a:p>
            <a:pPr algn="ctr"/>
            <a:r>
              <a:rPr sz="1500" b="1" i="0">
                <a:solidFill>
                  <a:srgbClr val="FFFFFF"/>
                </a:solidFill>
                <a:latin typeface="Meiryo"/>
                <a:ea typeface="Meiryo"/>
              </a:rPr>
              <a:t>協働</a:t>
            </a:r>
          </a:p>
        </p:txBody>
      </p:sp>
      <p:sp>
        <p:nvSpPr>
          <p:cNvPr id="31" name="TextBox 30"/>
          <p:cNvSpPr txBox="1"/>
          <p:nvPr/>
        </p:nvSpPr>
        <p:spPr>
          <a:xfrm>
            <a:off x="8705088" y="4206240"/>
            <a:ext cx="274320" cy="777240"/>
          </a:xfrm>
          <a:prstGeom prst="rect">
            <a:avLst/>
          </a:prstGeom>
          <a:noFill/>
        </p:spPr>
        <p:txBody>
          <a:bodyPr wrap="square" lIns="0" tIns="0" rIns="0" bIns="0" anchor="ctr">
            <a:spAutoFit/>
          </a:bodyPr>
          <a:lstStyle/>
          <a:p>
            <a:pPr algn="ctr"/>
            <a:r>
              <a:rPr sz="1300" b="0" i="0">
                <a:solidFill>
                  <a:srgbClr val="9DC3E6"/>
                </a:solidFill>
                <a:latin typeface="Meiryo"/>
                <a:ea typeface="Meiryo"/>
              </a:rPr>
              <a:t>▶</a:t>
            </a:r>
          </a:p>
        </p:txBody>
      </p:sp>
      <p:sp>
        <p:nvSpPr>
          <p:cNvPr id="32" name="Rounded Rectangle 31"/>
          <p:cNvSpPr/>
          <p:nvPr/>
        </p:nvSpPr>
        <p:spPr>
          <a:xfrm>
            <a:off x="9006840" y="4206240"/>
            <a:ext cx="2514600" cy="777240"/>
          </a:xfrm>
          <a:prstGeom prst="roundRect">
            <a:avLst>
              <a:gd name="adj" fmla="val 10588"/>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3" name="TextBox 32"/>
          <p:cNvSpPr txBox="1"/>
          <p:nvPr/>
        </p:nvSpPr>
        <p:spPr>
          <a:xfrm>
            <a:off x="9006840" y="4206240"/>
            <a:ext cx="2514600" cy="777240"/>
          </a:xfrm>
          <a:prstGeom prst="rect">
            <a:avLst/>
          </a:prstGeom>
          <a:noFill/>
        </p:spPr>
        <p:txBody>
          <a:bodyPr wrap="square" lIns="0" tIns="0" rIns="0" bIns="0" anchor="ctr">
            <a:spAutoFit/>
          </a:bodyPr>
          <a:lstStyle/>
          <a:p>
            <a:pPr algn="ctr"/>
            <a:r>
              <a:rPr sz="1500" b="1" i="0">
                <a:solidFill>
                  <a:srgbClr val="FFFFFF"/>
                </a:solidFill>
                <a:latin typeface="Meiryo"/>
                <a:ea typeface="Meiryo"/>
              </a:rPr>
              <a:t>チームワーク</a:t>
            </a:r>
          </a:p>
        </p:txBody>
      </p:sp>
      <p:sp>
        <p:nvSpPr>
          <p:cNvPr id="34" name="Rounded Rectangle 33"/>
          <p:cNvSpPr/>
          <p:nvPr/>
        </p:nvSpPr>
        <p:spPr>
          <a:xfrm>
            <a:off x="502920" y="5212080"/>
            <a:ext cx="11155680" cy="822960"/>
          </a:xfrm>
          <a:prstGeom prst="roundRect">
            <a:avLst>
              <a:gd name="adj" fmla="val 10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5" name="TextBox 34"/>
          <p:cNvSpPr txBox="1"/>
          <p:nvPr/>
        </p:nvSpPr>
        <p:spPr>
          <a:xfrm>
            <a:off x="822960" y="5212080"/>
            <a:ext cx="10515600" cy="822960"/>
          </a:xfrm>
          <a:prstGeom prst="rect">
            <a:avLst/>
          </a:prstGeom>
          <a:noFill/>
        </p:spPr>
        <p:txBody>
          <a:bodyPr wrap="square" lIns="0" tIns="0" rIns="0" bIns="0" anchor="ctr">
            <a:spAutoFit/>
          </a:bodyPr>
          <a:lstStyle/>
          <a:p>
            <a:pPr algn="l">
              <a:lnSpc>
                <a:spcPct val="115000"/>
              </a:lnSpc>
            </a:pPr>
            <a:r>
              <a:rPr sz="1300" b="0" i="0">
                <a:solidFill>
                  <a:srgbClr val="1B2B3A"/>
                </a:solidFill>
                <a:latin typeface="Meiryo"/>
                <a:ea typeface="Meiryo"/>
              </a:rPr>
              <a:t>リーダーは、理念の継続的な発信、承認の連鎖、そしてネガティブな事象をアセスメントへ変換する役割を担います。自分のチームが今どの段階にあるかを振り返ってみましょう。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まとめ</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明日からできる 5つのこと</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36</a:t>
            </a:r>
          </a:p>
        </p:txBody>
      </p:sp>
      <p:sp>
        <p:nvSpPr>
          <p:cNvPr id="6" name="TextBox 5"/>
          <p:cNvSpPr txBox="1"/>
          <p:nvPr/>
        </p:nvSpPr>
        <p:spPr>
          <a:xfrm>
            <a:off x="502920" y="1234440"/>
            <a:ext cx="11155680" cy="457200"/>
          </a:xfrm>
          <a:prstGeom prst="rect">
            <a:avLst/>
          </a:prstGeom>
          <a:noFill/>
        </p:spPr>
        <p:txBody>
          <a:bodyPr wrap="square" lIns="0" tIns="0" rIns="0" bIns="0" anchor="t">
            <a:spAutoFit/>
          </a:bodyPr>
          <a:lstStyle/>
          <a:p>
            <a:pPr algn="l"/>
            <a:r>
              <a:rPr sz="1400" b="0" i="0">
                <a:solidFill>
                  <a:srgbClr val="5D6E7E"/>
                </a:solidFill>
                <a:latin typeface="Meiryo"/>
                <a:ea typeface="Meiryo"/>
              </a:rPr>
              <a:t>難しいことではありません。どれか1つでいいので、必ず持ち帰ってください。</a:t>
            </a:r>
          </a:p>
        </p:txBody>
      </p:sp>
      <p:sp>
        <p:nvSpPr>
          <p:cNvPr id="7" name="Rounded Rectangle 6"/>
          <p:cNvSpPr/>
          <p:nvPr/>
        </p:nvSpPr>
        <p:spPr>
          <a:xfrm>
            <a:off x="502920" y="1737360"/>
            <a:ext cx="11155680" cy="676656"/>
          </a:xfrm>
          <a:prstGeom prst="roundRect">
            <a:avLst>
              <a:gd name="adj" fmla="val 1216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685800" y="1819656"/>
            <a:ext cx="512064" cy="512064"/>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685800" y="1819656"/>
            <a:ext cx="512064" cy="512064"/>
          </a:xfrm>
          <a:prstGeom prst="rect">
            <a:avLst/>
          </a:prstGeom>
          <a:noFill/>
        </p:spPr>
        <p:txBody>
          <a:bodyPr wrap="square" lIns="0" tIns="0" rIns="0" bIns="0" anchor="ctr">
            <a:spAutoFit/>
          </a:bodyPr>
          <a:lstStyle/>
          <a:p>
            <a:pPr algn="ctr"/>
            <a:r>
              <a:rPr sz="1600" b="1" i="0">
                <a:solidFill>
                  <a:srgbClr val="FFFFFF"/>
                </a:solidFill>
                <a:latin typeface="Meiryo"/>
                <a:ea typeface="Meiryo"/>
              </a:rPr>
              <a:t>1</a:t>
            </a:r>
          </a:p>
        </p:txBody>
      </p:sp>
      <p:sp>
        <p:nvSpPr>
          <p:cNvPr id="10" name="TextBox 9"/>
          <p:cNvSpPr txBox="1"/>
          <p:nvPr/>
        </p:nvSpPr>
        <p:spPr>
          <a:xfrm>
            <a:off x="1417320" y="1737360"/>
            <a:ext cx="6035040" cy="676656"/>
          </a:xfrm>
          <a:prstGeom prst="rect">
            <a:avLst/>
          </a:prstGeom>
          <a:noFill/>
        </p:spPr>
        <p:txBody>
          <a:bodyPr wrap="square" lIns="0" tIns="0" rIns="0" bIns="0" anchor="ctr">
            <a:spAutoFit/>
          </a:bodyPr>
          <a:lstStyle/>
          <a:p>
            <a:pPr algn="l"/>
            <a:r>
              <a:rPr sz="1550" b="1" i="0">
                <a:solidFill>
                  <a:srgbClr val="17365D"/>
                </a:solidFill>
                <a:latin typeface="Meiryo"/>
                <a:ea typeface="Meiryo"/>
              </a:rPr>
              <a:t>本人の意向を1つ確認する</a:t>
            </a:r>
          </a:p>
        </p:txBody>
      </p:sp>
      <p:sp>
        <p:nvSpPr>
          <p:cNvPr id="11" name="TextBox 10"/>
          <p:cNvSpPr txBox="1"/>
          <p:nvPr/>
        </p:nvSpPr>
        <p:spPr>
          <a:xfrm>
            <a:off x="7498080" y="1737360"/>
            <a:ext cx="4069080" cy="676656"/>
          </a:xfrm>
          <a:prstGeom prst="rect">
            <a:avLst/>
          </a:prstGeom>
          <a:noFill/>
        </p:spPr>
        <p:txBody>
          <a:bodyPr wrap="square" lIns="0" tIns="0" rIns="0" bIns="0" anchor="ctr">
            <a:spAutoFit/>
          </a:bodyPr>
          <a:lstStyle/>
          <a:p>
            <a:pPr algn="l"/>
            <a:r>
              <a:rPr sz="1250" b="0" i="0">
                <a:solidFill>
                  <a:srgbClr val="5D6E7E"/>
                </a:solidFill>
                <a:latin typeface="Meiryo"/>
                <a:ea typeface="Meiryo"/>
              </a:rPr>
              <a:t>「どれがいい？」「どっちが好き？」から</a:t>
            </a:r>
          </a:p>
        </p:txBody>
      </p:sp>
      <p:sp>
        <p:nvSpPr>
          <p:cNvPr id="12" name="Rounded Rectangle 11"/>
          <p:cNvSpPr/>
          <p:nvPr/>
        </p:nvSpPr>
        <p:spPr>
          <a:xfrm>
            <a:off x="502920" y="2505456"/>
            <a:ext cx="11155680" cy="676656"/>
          </a:xfrm>
          <a:prstGeom prst="roundRect">
            <a:avLst>
              <a:gd name="adj" fmla="val 1216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Oval 12"/>
          <p:cNvSpPr/>
          <p:nvPr/>
        </p:nvSpPr>
        <p:spPr>
          <a:xfrm>
            <a:off x="685800" y="2587752"/>
            <a:ext cx="512064" cy="512064"/>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685800" y="2587752"/>
            <a:ext cx="512064" cy="512064"/>
          </a:xfrm>
          <a:prstGeom prst="rect">
            <a:avLst/>
          </a:prstGeom>
          <a:noFill/>
        </p:spPr>
        <p:txBody>
          <a:bodyPr wrap="square" lIns="0" tIns="0" rIns="0" bIns="0" anchor="ctr">
            <a:spAutoFit/>
          </a:bodyPr>
          <a:lstStyle/>
          <a:p>
            <a:pPr algn="ctr"/>
            <a:r>
              <a:rPr sz="1600" b="1" i="0">
                <a:solidFill>
                  <a:srgbClr val="FFFFFF"/>
                </a:solidFill>
                <a:latin typeface="Meiryo"/>
                <a:ea typeface="Meiryo"/>
              </a:rPr>
              <a:t>2</a:t>
            </a:r>
          </a:p>
        </p:txBody>
      </p:sp>
      <p:sp>
        <p:nvSpPr>
          <p:cNvPr id="15" name="TextBox 14"/>
          <p:cNvSpPr txBox="1"/>
          <p:nvPr/>
        </p:nvSpPr>
        <p:spPr>
          <a:xfrm>
            <a:off x="1417320" y="2505456"/>
            <a:ext cx="6035040" cy="676656"/>
          </a:xfrm>
          <a:prstGeom prst="rect">
            <a:avLst/>
          </a:prstGeom>
          <a:noFill/>
        </p:spPr>
        <p:txBody>
          <a:bodyPr wrap="square" lIns="0" tIns="0" rIns="0" bIns="0" anchor="ctr">
            <a:spAutoFit/>
          </a:bodyPr>
          <a:lstStyle/>
          <a:p>
            <a:pPr algn="l"/>
            <a:r>
              <a:rPr sz="1550" b="1" i="0">
                <a:solidFill>
                  <a:srgbClr val="17365D"/>
                </a:solidFill>
                <a:latin typeface="Meiryo"/>
                <a:ea typeface="Meiryo"/>
              </a:rPr>
              <a:t>家族全体の困り感を1つ聞く</a:t>
            </a:r>
          </a:p>
        </p:txBody>
      </p:sp>
      <p:sp>
        <p:nvSpPr>
          <p:cNvPr id="16" name="TextBox 15"/>
          <p:cNvSpPr txBox="1"/>
          <p:nvPr/>
        </p:nvSpPr>
        <p:spPr>
          <a:xfrm>
            <a:off x="7498080" y="2505456"/>
            <a:ext cx="4069080" cy="676656"/>
          </a:xfrm>
          <a:prstGeom prst="rect">
            <a:avLst/>
          </a:prstGeom>
          <a:noFill/>
        </p:spPr>
        <p:txBody>
          <a:bodyPr wrap="square" lIns="0" tIns="0" rIns="0" bIns="0" anchor="ctr">
            <a:spAutoFit/>
          </a:bodyPr>
          <a:lstStyle/>
          <a:p>
            <a:pPr algn="l"/>
            <a:r>
              <a:rPr sz="1250" b="0" i="0">
                <a:solidFill>
                  <a:srgbClr val="5D6E7E"/>
                </a:solidFill>
                <a:latin typeface="Meiryo"/>
                <a:ea typeface="Meiryo"/>
              </a:rPr>
              <a:t>きょうだいや祖父母の様子も忘れずに</a:t>
            </a:r>
          </a:p>
        </p:txBody>
      </p:sp>
      <p:sp>
        <p:nvSpPr>
          <p:cNvPr id="17" name="Rounded Rectangle 16"/>
          <p:cNvSpPr/>
          <p:nvPr/>
        </p:nvSpPr>
        <p:spPr>
          <a:xfrm>
            <a:off x="502920" y="3273552"/>
            <a:ext cx="11155680" cy="676656"/>
          </a:xfrm>
          <a:prstGeom prst="roundRect">
            <a:avLst>
              <a:gd name="adj" fmla="val 1216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Oval 17"/>
          <p:cNvSpPr/>
          <p:nvPr/>
        </p:nvSpPr>
        <p:spPr>
          <a:xfrm>
            <a:off x="685800" y="3355848"/>
            <a:ext cx="512064" cy="512064"/>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TextBox 18"/>
          <p:cNvSpPr txBox="1"/>
          <p:nvPr/>
        </p:nvSpPr>
        <p:spPr>
          <a:xfrm>
            <a:off x="685800" y="3355848"/>
            <a:ext cx="512064" cy="512064"/>
          </a:xfrm>
          <a:prstGeom prst="rect">
            <a:avLst/>
          </a:prstGeom>
          <a:noFill/>
        </p:spPr>
        <p:txBody>
          <a:bodyPr wrap="square" lIns="0" tIns="0" rIns="0" bIns="0" anchor="ctr">
            <a:spAutoFit/>
          </a:bodyPr>
          <a:lstStyle/>
          <a:p>
            <a:pPr algn="ctr"/>
            <a:r>
              <a:rPr sz="1600" b="1" i="0">
                <a:solidFill>
                  <a:srgbClr val="FFFFFF"/>
                </a:solidFill>
                <a:latin typeface="Meiryo"/>
                <a:ea typeface="Meiryo"/>
              </a:rPr>
              <a:t>3</a:t>
            </a:r>
          </a:p>
        </p:txBody>
      </p:sp>
      <p:sp>
        <p:nvSpPr>
          <p:cNvPr id="20" name="TextBox 19"/>
          <p:cNvSpPr txBox="1"/>
          <p:nvPr/>
        </p:nvSpPr>
        <p:spPr>
          <a:xfrm>
            <a:off x="1417320" y="3273552"/>
            <a:ext cx="6035040" cy="676656"/>
          </a:xfrm>
          <a:prstGeom prst="rect">
            <a:avLst/>
          </a:prstGeom>
          <a:noFill/>
        </p:spPr>
        <p:txBody>
          <a:bodyPr wrap="square" lIns="0" tIns="0" rIns="0" bIns="0" anchor="ctr">
            <a:spAutoFit/>
          </a:bodyPr>
          <a:lstStyle/>
          <a:p>
            <a:pPr algn="l"/>
            <a:r>
              <a:rPr sz="1550" b="1" i="0">
                <a:solidFill>
                  <a:srgbClr val="17365D"/>
                </a:solidFill>
                <a:latin typeface="Meiryo"/>
                <a:ea typeface="Meiryo"/>
              </a:rPr>
              <a:t>相談支援か児発管へ1本連絡する</a:t>
            </a:r>
          </a:p>
        </p:txBody>
      </p:sp>
      <p:sp>
        <p:nvSpPr>
          <p:cNvPr id="21" name="TextBox 20"/>
          <p:cNvSpPr txBox="1"/>
          <p:nvPr/>
        </p:nvSpPr>
        <p:spPr>
          <a:xfrm>
            <a:off x="7498080" y="3273552"/>
            <a:ext cx="4069080" cy="676656"/>
          </a:xfrm>
          <a:prstGeom prst="rect">
            <a:avLst/>
          </a:prstGeom>
          <a:noFill/>
        </p:spPr>
        <p:txBody>
          <a:bodyPr wrap="square" lIns="0" tIns="0" rIns="0" bIns="0" anchor="ctr">
            <a:spAutoFit/>
          </a:bodyPr>
          <a:lstStyle/>
          <a:p>
            <a:pPr algn="l"/>
            <a:r>
              <a:rPr sz="1250" b="0" i="0">
                <a:solidFill>
                  <a:srgbClr val="5D6E7E"/>
                </a:solidFill>
                <a:latin typeface="Meiryo"/>
                <a:ea typeface="Meiryo"/>
              </a:rPr>
              <a:t>「最近のAさん、こんな様子です」から</a:t>
            </a:r>
          </a:p>
        </p:txBody>
      </p:sp>
      <p:sp>
        <p:nvSpPr>
          <p:cNvPr id="22" name="Rounded Rectangle 21"/>
          <p:cNvSpPr/>
          <p:nvPr/>
        </p:nvSpPr>
        <p:spPr>
          <a:xfrm>
            <a:off x="502920" y="4041648"/>
            <a:ext cx="11155680" cy="676656"/>
          </a:xfrm>
          <a:prstGeom prst="roundRect">
            <a:avLst>
              <a:gd name="adj" fmla="val 1216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Oval 22"/>
          <p:cNvSpPr/>
          <p:nvPr/>
        </p:nvSpPr>
        <p:spPr>
          <a:xfrm>
            <a:off x="685800" y="4123944"/>
            <a:ext cx="512064" cy="512064"/>
          </a:xfrm>
          <a:prstGeom prst="ellipse">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TextBox 23"/>
          <p:cNvSpPr txBox="1"/>
          <p:nvPr/>
        </p:nvSpPr>
        <p:spPr>
          <a:xfrm>
            <a:off x="685800" y="4123944"/>
            <a:ext cx="512064" cy="512064"/>
          </a:xfrm>
          <a:prstGeom prst="rect">
            <a:avLst/>
          </a:prstGeom>
          <a:noFill/>
        </p:spPr>
        <p:txBody>
          <a:bodyPr wrap="square" lIns="0" tIns="0" rIns="0" bIns="0" anchor="ctr">
            <a:spAutoFit/>
          </a:bodyPr>
          <a:lstStyle/>
          <a:p>
            <a:pPr algn="ctr"/>
            <a:r>
              <a:rPr sz="1600" b="1" i="0">
                <a:solidFill>
                  <a:srgbClr val="FFFFFF"/>
                </a:solidFill>
                <a:latin typeface="Meiryo"/>
                <a:ea typeface="Meiryo"/>
              </a:rPr>
              <a:t>4</a:t>
            </a:r>
          </a:p>
        </p:txBody>
      </p:sp>
      <p:sp>
        <p:nvSpPr>
          <p:cNvPr id="25" name="TextBox 24"/>
          <p:cNvSpPr txBox="1"/>
          <p:nvPr/>
        </p:nvSpPr>
        <p:spPr>
          <a:xfrm>
            <a:off x="1417320" y="4041648"/>
            <a:ext cx="6035040" cy="676656"/>
          </a:xfrm>
          <a:prstGeom prst="rect">
            <a:avLst/>
          </a:prstGeom>
          <a:noFill/>
        </p:spPr>
        <p:txBody>
          <a:bodyPr wrap="square" lIns="0" tIns="0" rIns="0" bIns="0" anchor="ctr">
            <a:spAutoFit/>
          </a:bodyPr>
          <a:lstStyle/>
          <a:p>
            <a:pPr algn="l"/>
            <a:r>
              <a:rPr sz="1550" b="1" i="0">
                <a:solidFill>
                  <a:srgbClr val="17365D"/>
                </a:solidFill>
                <a:latin typeface="Meiryo"/>
                <a:ea typeface="Meiryo"/>
              </a:rPr>
              <a:t>計画のズレを1ケース確認する</a:t>
            </a:r>
          </a:p>
        </p:txBody>
      </p:sp>
      <p:sp>
        <p:nvSpPr>
          <p:cNvPr id="26" name="TextBox 25"/>
          <p:cNvSpPr txBox="1"/>
          <p:nvPr/>
        </p:nvSpPr>
        <p:spPr>
          <a:xfrm>
            <a:off x="7498080" y="4041648"/>
            <a:ext cx="4069080" cy="676656"/>
          </a:xfrm>
          <a:prstGeom prst="rect">
            <a:avLst/>
          </a:prstGeom>
          <a:noFill/>
        </p:spPr>
        <p:txBody>
          <a:bodyPr wrap="square" lIns="0" tIns="0" rIns="0" bIns="0" anchor="ctr">
            <a:spAutoFit/>
          </a:bodyPr>
          <a:lstStyle/>
          <a:p>
            <a:pPr algn="l"/>
            <a:r>
              <a:rPr sz="1250" b="0" i="0">
                <a:solidFill>
                  <a:srgbClr val="5D6E7E"/>
                </a:solidFill>
                <a:latin typeface="Meiryo"/>
                <a:ea typeface="Meiryo"/>
              </a:rPr>
              <a:t>利用計画と個別支援計画を並べて見る</a:t>
            </a:r>
          </a:p>
        </p:txBody>
      </p:sp>
      <p:sp>
        <p:nvSpPr>
          <p:cNvPr id="27" name="Rounded Rectangle 26"/>
          <p:cNvSpPr/>
          <p:nvPr/>
        </p:nvSpPr>
        <p:spPr>
          <a:xfrm>
            <a:off x="502920" y="4809744"/>
            <a:ext cx="11155680" cy="676656"/>
          </a:xfrm>
          <a:prstGeom prst="roundRect">
            <a:avLst>
              <a:gd name="adj" fmla="val 12162"/>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Oval 27"/>
          <p:cNvSpPr/>
          <p:nvPr/>
        </p:nvSpPr>
        <p:spPr>
          <a:xfrm>
            <a:off x="685800" y="4892040"/>
            <a:ext cx="512064" cy="512064"/>
          </a:xfrm>
          <a:prstGeom prst="ellipse">
            <a:avLst/>
          </a:prstGeom>
          <a:solidFill>
            <a:srgbClr val="2E75B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9" name="TextBox 28"/>
          <p:cNvSpPr txBox="1"/>
          <p:nvPr/>
        </p:nvSpPr>
        <p:spPr>
          <a:xfrm>
            <a:off x="685800" y="4892040"/>
            <a:ext cx="512064" cy="512064"/>
          </a:xfrm>
          <a:prstGeom prst="rect">
            <a:avLst/>
          </a:prstGeom>
          <a:noFill/>
        </p:spPr>
        <p:txBody>
          <a:bodyPr wrap="square" lIns="0" tIns="0" rIns="0" bIns="0" anchor="ctr">
            <a:spAutoFit/>
          </a:bodyPr>
          <a:lstStyle/>
          <a:p>
            <a:pPr algn="ctr"/>
            <a:r>
              <a:rPr sz="1600" b="1" i="0">
                <a:solidFill>
                  <a:srgbClr val="FFFFFF"/>
                </a:solidFill>
                <a:latin typeface="Meiryo"/>
                <a:ea typeface="Meiryo"/>
              </a:rPr>
              <a:t>5</a:t>
            </a:r>
          </a:p>
        </p:txBody>
      </p:sp>
      <p:sp>
        <p:nvSpPr>
          <p:cNvPr id="30" name="TextBox 29"/>
          <p:cNvSpPr txBox="1"/>
          <p:nvPr/>
        </p:nvSpPr>
        <p:spPr>
          <a:xfrm>
            <a:off x="1417320" y="4809744"/>
            <a:ext cx="6035040" cy="676656"/>
          </a:xfrm>
          <a:prstGeom prst="rect">
            <a:avLst/>
          </a:prstGeom>
          <a:noFill/>
        </p:spPr>
        <p:txBody>
          <a:bodyPr wrap="square" lIns="0" tIns="0" rIns="0" bIns="0" anchor="ctr">
            <a:spAutoFit/>
          </a:bodyPr>
          <a:lstStyle/>
          <a:p>
            <a:pPr algn="l"/>
            <a:r>
              <a:rPr sz="1550" b="1" i="0">
                <a:solidFill>
                  <a:srgbClr val="17365D"/>
                </a:solidFill>
                <a:latin typeface="Meiryo"/>
                <a:ea typeface="Meiryo"/>
              </a:rPr>
              <a:t>次のモニタリングで現場を見る</a:t>
            </a:r>
          </a:p>
        </p:txBody>
      </p:sp>
      <p:sp>
        <p:nvSpPr>
          <p:cNvPr id="31" name="TextBox 30"/>
          <p:cNvSpPr txBox="1"/>
          <p:nvPr/>
        </p:nvSpPr>
        <p:spPr>
          <a:xfrm>
            <a:off x="7498080" y="4809744"/>
            <a:ext cx="4069080" cy="676656"/>
          </a:xfrm>
          <a:prstGeom prst="rect">
            <a:avLst/>
          </a:prstGeom>
          <a:noFill/>
        </p:spPr>
        <p:txBody>
          <a:bodyPr wrap="square" lIns="0" tIns="0" rIns="0" bIns="0" anchor="ctr">
            <a:spAutoFit/>
          </a:bodyPr>
          <a:lstStyle/>
          <a:p>
            <a:pPr algn="l"/>
            <a:r>
              <a:rPr sz="1250" b="0" i="0">
                <a:solidFill>
                  <a:srgbClr val="5D6E7E"/>
                </a:solidFill>
                <a:latin typeface="Meiryo"/>
                <a:ea typeface="Meiryo"/>
              </a:rPr>
              <a:t>書類ではなく、こどもの生活の中で</a:t>
            </a:r>
          </a:p>
        </p:txBody>
      </p:sp>
      <p:sp>
        <p:nvSpPr>
          <p:cNvPr id="32" name="TextBox 31"/>
          <p:cNvSpPr txBox="1"/>
          <p:nvPr/>
        </p:nvSpPr>
        <p:spPr>
          <a:xfrm>
            <a:off x="502920" y="5742432"/>
            <a:ext cx="11155680" cy="411480"/>
          </a:xfrm>
          <a:prstGeom prst="rect">
            <a:avLst/>
          </a:prstGeom>
          <a:noFill/>
        </p:spPr>
        <p:txBody>
          <a:bodyPr wrap="square" lIns="0" tIns="0" rIns="0" bIns="0" anchor="t">
            <a:spAutoFit/>
          </a:bodyPr>
          <a:lstStyle/>
          <a:p>
            <a:pPr algn="ctr"/>
            <a:r>
              <a:rPr sz="1300" b="0" i="1">
                <a:solidFill>
                  <a:srgbClr val="2E9E8F"/>
                </a:solidFill>
                <a:latin typeface="Meiryo"/>
                <a:ea typeface="Meiryo"/>
              </a:rPr>
              <a:t>冒頭の「5つの合言葉」とも呼応。一人の実践から支援チームが変わり、支援チームが変わると、地域が変わります。</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Rectangle 1"/>
          <p:cNvSpPr/>
          <p:nvPr/>
        </p:nvSpPr>
        <p:spPr>
          <a:xfrm>
            <a:off x="0" y="0"/>
            <a:ext cx="256032" cy="6858000"/>
          </a:xfrm>
          <a:prstGeom prst="rect">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 name="TextBox 2"/>
          <p:cNvSpPr txBox="1"/>
          <p:nvPr/>
        </p:nvSpPr>
        <p:spPr>
          <a:xfrm>
            <a:off x="868680" y="1417320"/>
            <a:ext cx="10058400" cy="457200"/>
          </a:xfrm>
          <a:prstGeom prst="rect">
            <a:avLst/>
          </a:prstGeom>
          <a:noFill/>
        </p:spPr>
        <p:txBody>
          <a:bodyPr wrap="square" lIns="0" tIns="0" rIns="0" bIns="0" anchor="t">
            <a:spAutoFit/>
          </a:bodyPr>
          <a:lstStyle/>
          <a:p>
            <a:pPr algn="l"/>
            <a:r>
              <a:rPr sz="1500" b="0" i="0">
                <a:solidFill>
                  <a:srgbClr val="9DC3E6"/>
                </a:solidFill>
                <a:latin typeface="Meiryo"/>
                <a:ea typeface="Meiryo"/>
              </a:rPr>
              <a:t>まとめ</a:t>
            </a:r>
          </a:p>
        </p:txBody>
      </p:sp>
      <p:sp>
        <p:nvSpPr>
          <p:cNvPr id="4" name="TextBox 3"/>
          <p:cNvSpPr txBox="1"/>
          <p:nvPr/>
        </p:nvSpPr>
        <p:spPr>
          <a:xfrm>
            <a:off x="822960" y="2011680"/>
            <a:ext cx="10607040" cy="1645920"/>
          </a:xfrm>
          <a:prstGeom prst="rect">
            <a:avLst/>
          </a:prstGeom>
          <a:noFill/>
        </p:spPr>
        <p:txBody>
          <a:bodyPr wrap="square" lIns="0" tIns="0" rIns="0" bIns="0" anchor="t">
            <a:spAutoFit/>
          </a:bodyPr>
          <a:lstStyle/>
          <a:p>
            <a:pPr algn="l">
              <a:lnSpc>
                <a:spcPct val="115000"/>
              </a:lnSpc>
            </a:pPr>
            <a:r>
              <a:rPr sz="3800" b="1" i="0">
                <a:solidFill>
                  <a:srgbClr val="FFFFFF"/>
                </a:solidFill>
                <a:latin typeface="Meiryo"/>
                <a:ea typeface="Meiryo"/>
              </a:rPr>
              <a:t>こどもの育ちを支えるのは、</a:t>
            </a:r>
          </a:p>
          <a:p>
            <a:pPr algn="l">
              <a:lnSpc>
                <a:spcPct val="115000"/>
              </a:lnSpc>
            </a:pPr>
            <a:r>
              <a:rPr sz="3800" b="1" i="0">
                <a:solidFill>
                  <a:srgbClr val="FFFFFF"/>
                </a:solidFill>
                <a:latin typeface="Meiryo"/>
                <a:ea typeface="Meiryo"/>
              </a:rPr>
              <a:t>「連携」と「質の向上」</a:t>
            </a:r>
          </a:p>
        </p:txBody>
      </p:sp>
      <p:cxnSp>
        <p:nvCxnSpPr>
          <p:cNvPr id="5" name="Connector 4"/>
          <p:cNvCxnSpPr/>
          <p:nvPr/>
        </p:nvCxnSpPr>
        <p:spPr>
          <a:xfrm>
            <a:off x="868680" y="3931920"/>
            <a:ext cx="3840480" cy="0"/>
          </a:xfrm>
          <a:prstGeom prst="line">
            <a:avLst/>
          </a:prstGeom>
          <a:ln w="19050">
            <a:solidFill>
              <a:srgbClr val="44618A"/>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868680" y="4206240"/>
            <a:ext cx="10058400" cy="664797"/>
          </a:xfrm>
          <a:prstGeom prst="rect">
            <a:avLst/>
          </a:prstGeom>
          <a:noFill/>
        </p:spPr>
        <p:txBody>
          <a:bodyPr wrap="square" lIns="0" tIns="0" rIns="0" bIns="0" anchor="t">
            <a:spAutoFit/>
          </a:bodyPr>
          <a:lstStyle/>
          <a:p>
            <a:pPr algn="l">
              <a:lnSpc>
                <a:spcPct val="140000"/>
              </a:lnSpc>
            </a:pPr>
            <a:r>
              <a:rPr sz="1600" b="0" i="0" dirty="0" err="1">
                <a:solidFill>
                  <a:srgbClr val="9DC3E6"/>
                </a:solidFill>
                <a:latin typeface="Meiryo"/>
                <a:ea typeface="Meiryo"/>
              </a:rPr>
              <a:t>その出発点は、皆さん一人ひとりの日々の実践にあります。一人ひとりの実践が、こどもの未来を変える</a:t>
            </a:r>
            <a:r>
              <a:rPr sz="1600" b="0" i="0" dirty="0">
                <a:solidFill>
                  <a:srgbClr val="9DC3E6"/>
                </a:solidFill>
                <a:latin typeface="Meiryo"/>
                <a:ea typeface="Meiryo"/>
              </a:rPr>
              <a:t> ― </a:t>
            </a:r>
            <a:r>
              <a:rPr sz="1600" b="0" i="0" dirty="0" err="1">
                <a:solidFill>
                  <a:srgbClr val="9DC3E6"/>
                </a:solidFill>
                <a:latin typeface="Meiryo"/>
                <a:ea typeface="Meiryo"/>
              </a:rPr>
              <a:t>このことを心に留めて、それぞれの</a:t>
            </a:r>
            <a:r>
              <a:rPr lang="ja-JP" altLang="en-US" sz="1600" b="0" i="0" dirty="0">
                <a:solidFill>
                  <a:srgbClr val="9DC3E6"/>
                </a:solidFill>
                <a:latin typeface="Meiryo"/>
                <a:ea typeface="Meiryo"/>
              </a:rPr>
              <a:t>地域での</a:t>
            </a:r>
            <a:r>
              <a:rPr lang="ja-JP" altLang="en-US" sz="1600" dirty="0">
                <a:solidFill>
                  <a:srgbClr val="9DC3E6"/>
                </a:solidFill>
                <a:latin typeface="Meiryo"/>
                <a:ea typeface="Meiryo"/>
              </a:rPr>
              <a:t>実践に活かしていただければ幸いです。</a:t>
            </a:r>
            <a:endParaRPr sz="1600" b="0" i="0" dirty="0">
              <a:solidFill>
                <a:srgbClr val="9DC3E6"/>
              </a:solidFill>
              <a:latin typeface="Meiryo"/>
              <a:ea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7365D"/>
        </a:solidFill>
        <a:effectLst/>
      </p:bgPr>
    </p:bg>
    <p:spTree>
      <p:nvGrpSpPr>
        <p:cNvPr id="1" name=""/>
        <p:cNvGrpSpPr/>
        <p:nvPr/>
      </p:nvGrpSpPr>
      <p:grpSpPr>
        <a:xfrm>
          <a:off x="0" y="0"/>
          <a:ext cx="0" cy="0"/>
          <a:chOff x="0" y="0"/>
          <a:chExt cx="0" cy="0"/>
        </a:xfrm>
      </p:grpSpPr>
      <p:sp>
        <p:nvSpPr>
          <p:cNvPr id="2" name="TextBox 1"/>
          <p:cNvSpPr txBox="1"/>
          <p:nvPr/>
        </p:nvSpPr>
        <p:spPr>
          <a:xfrm>
            <a:off x="7955279" y="548640"/>
            <a:ext cx="3840480" cy="5486400"/>
          </a:xfrm>
          <a:prstGeom prst="rect">
            <a:avLst/>
          </a:prstGeom>
          <a:noFill/>
        </p:spPr>
        <p:txBody>
          <a:bodyPr wrap="square" lIns="0" tIns="0" rIns="0" bIns="0" anchor="ctr">
            <a:spAutoFit/>
          </a:bodyPr>
          <a:lstStyle/>
          <a:p>
            <a:pPr algn="r"/>
            <a:r>
              <a:rPr sz="23000" b="1" i="0">
                <a:solidFill>
                  <a:srgbClr val="1F4E79"/>
                </a:solidFill>
                <a:latin typeface="Meiryo"/>
                <a:ea typeface="Meiryo"/>
              </a:rPr>
              <a:t>01</a:t>
            </a:r>
          </a:p>
        </p:txBody>
      </p:sp>
      <p:sp>
        <p:nvSpPr>
          <p:cNvPr id="3" name="TextBox 2"/>
          <p:cNvSpPr txBox="1"/>
          <p:nvPr/>
        </p:nvSpPr>
        <p:spPr>
          <a:xfrm>
            <a:off x="822960" y="2148840"/>
            <a:ext cx="7315200" cy="640080"/>
          </a:xfrm>
          <a:prstGeom prst="rect">
            <a:avLst/>
          </a:prstGeom>
          <a:noFill/>
        </p:spPr>
        <p:txBody>
          <a:bodyPr wrap="square" lIns="0" tIns="0" rIns="0" bIns="0" anchor="t">
            <a:spAutoFit/>
          </a:bodyPr>
          <a:lstStyle/>
          <a:p>
            <a:pPr algn="l"/>
            <a:r>
              <a:rPr sz="2600" b="1" i="0">
                <a:solidFill>
                  <a:srgbClr val="9DC3E6"/>
                </a:solidFill>
                <a:latin typeface="Meiryo"/>
                <a:ea typeface="Meiryo"/>
              </a:rPr>
              <a:t>PART 1</a:t>
            </a:r>
          </a:p>
        </p:txBody>
      </p:sp>
      <p:sp>
        <p:nvSpPr>
          <p:cNvPr id="4" name="TextBox 3"/>
          <p:cNvSpPr txBox="1"/>
          <p:nvPr/>
        </p:nvSpPr>
        <p:spPr>
          <a:xfrm>
            <a:off x="822960" y="2743200"/>
            <a:ext cx="8229600" cy="1097280"/>
          </a:xfrm>
          <a:prstGeom prst="rect">
            <a:avLst/>
          </a:prstGeom>
          <a:noFill/>
        </p:spPr>
        <p:txBody>
          <a:bodyPr wrap="square" lIns="0" tIns="0" rIns="0" bIns="0" anchor="t">
            <a:spAutoFit/>
          </a:bodyPr>
          <a:lstStyle/>
          <a:p>
            <a:pPr algn="l"/>
            <a:r>
              <a:rPr sz="4400" b="1" i="0">
                <a:solidFill>
                  <a:srgbClr val="FFFFFF"/>
                </a:solidFill>
                <a:latin typeface="Meiryo"/>
                <a:ea typeface="Meiryo"/>
              </a:rPr>
              <a:t>研修の振り返りと基本姿勢</a:t>
            </a:r>
          </a:p>
        </p:txBody>
      </p:sp>
      <p:sp>
        <p:nvSpPr>
          <p:cNvPr id="5" name="TextBox 4"/>
          <p:cNvSpPr txBox="1"/>
          <p:nvPr/>
        </p:nvSpPr>
        <p:spPr>
          <a:xfrm>
            <a:off x="868680" y="3977639"/>
            <a:ext cx="8229600" cy="640080"/>
          </a:xfrm>
          <a:prstGeom prst="rect">
            <a:avLst/>
          </a:prstGeom>
          <a:noFill/>
        </p:spPr>
        <p:txBody>
          <a:bodyPr wrap="square" lIns="0" tIns="0" rIns="0" bIns="0" anchor="t">
            <a:spAutoFit/>
          </a:bodyPr>
          <a:lstStyle/>
          <a:p>
            <a:pPr algn="l"/>
            <a:r>
              <a:rPr sz="1600" b="0" i="0">
                <a:solidFill>
                  <a:srgbClr val="9DC3E6"/>
                </a:solidFill>
                <a:latin typeface="Meiryo"/>
                <a:ea typeface="Meiryo"/>
              </a:rPr>
              <a:t>児童期支援の基本姿勢を、現場で使える言葉に置き換える</a:t>
            </a:r>
          </a:p>
        </p:txBody>
      </p:sp>
      <p:sp>
        <p:nvSpPr>
          <p:cNvPr id="6" name="Oval 5"/>
          <p:cNvSpPr/>
          <p:nvPr/>
        </p:nvSpPr>
        <p:spPr>
          <a:xfrm>
            <a:off x="868680" y="5074920"/>
            <a:ext cx="219456" cy="219456"/>
          </a:xfrm>
          <a:prstGeom prst="ellipse">
            <a:avLst/>
          </a:prstGeom>
          <a:solidFill>
            <a:srgbClr val="2E9E8F"/>
          </a:solidFill>
          <a:ln w="1270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1161288" y="5029200"/>
            <a:ext cx="2377440" cy="329184"/>
          </a:xfrm>
          <a:prstGeom prst="rect">
            <a:avLst/>
          </a:prstGeom>
          <a:noFill/>
        </p:spPr>
        <p:txBody>
          <a:bodyPr wrap="square" lIns="0" tIns="0" rIns="0" bIns="0" anchor="t">
            <a:spAutoFit/>
          </a:bodyPr>
          <a:lstStyle/>
          <a:p>
            <a:pPr algn="l"/>
            <a:r>
              <a:rPr sz="1150" b="1" i="0">
                <a:solidFill>
                  <a:srgbClr val="FFFFFF"/>
                </a:solidFill>
                <a:latin typeface="Meiryo"/>
                <a:ea typeface="Meiryo"/>
              </a:rPr>
              <a:t>PART1</a:t>
            </a:r>
          </a:p>
        </p:txBody>
      </p:sp>
      <p:sp>
        <p:nvSpPr>
          <p:cNvPr id="8" name="Oval 7"/>
          <p:cNvSpPr/>
          <p:nvPr/>
        </p:nvSpPr>
        <p:spPr>
          <a:xfrm>
            <a:off x="36118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39044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PART2</a:t>
            </a:r>
          </a:p>
        </p:txBody>
      </p:sp>
      <p:sp>
        <p:nvSpPr>
          <p:cNvPr id="10" name="Oval 9"/>
          <p:cNvSpPr/>
          <p:nvPr/>
        </p:nvSpPr>
        <p:spPr>
          <a:xfrm>
            <a:off x="63550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66476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PART3</a:t>
            </a:r>
          </a:p>
        </p:txBody>
      </p:sp>
      <p:sp>
        <p:nvSpPr>
          <p:cNvPr id="12" name="Oval 11"/>
          <p:cNvSpPr/>
          <p:nvPr/>
        </p:nvSpPr>
        <p:spPr>
          <a:xfrm>
            <a:off x="9098280" y="5074920"/>
            <a:ext cx="219456" cy="219456"/>
          </a:xfrm>
          <a:prstGeom prst="ellipse">
            <a:avLst/>
          </a:prstGeom>
          <a:solidFill>
            <a:srgbClr val="1F4E79"/>
          </a:solidFill>
          <a:ln w="12700">
            <a:solidFill>
              <a:srgbClr val="44618A"/>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9390888" y="5029200"/>
            <a:ext cx="2377440" cy="329184"/>
          </a:xfrm>
          <a:prstGeom prst="rect">
            <a:avLst/>
          </a:prstGeom>
          <a:noFill/>
        </p:spPr>
        <p:txBody>
          <a:bodyPr wrap="square" lIns="0" tIns="0" rIns="0" bIns="0" anchor="t">
            <a:spAutoFit/>
          </a:bodyPr>
          <a:lstStyle/>
          <a:p>
            <a:pPr algn="l"/>
            <a:r>
              <a:rPr sz="1150" b="0" i="0">
                <a:solidFill>
                  <a:srgbClr val="8FA6C0"/>
                </a:solidFill>
                <a:latin typeface="Meiryo"/>
                <a:ea typeface="Meiryo"/>
              </a:rPr>
              <a:t>PART4</a:t>
            </a:r>
          </a:p>
        </p:txBody>
      </p:sp>
      <p:sp>
        <p:nvSpPr>
          <p:cNvPr id="14" name="TextBox 13"/>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こども基本法が目指すもの</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5</a:t>
            </a:r>
          </a:p>
        </p:txBody>
      </p:sp>
      <p:sp>
        <p:nvSpPr>
          <p:cNvPr id="6" name="Rounded Rectangle 5"/>
          <p:cNvSpPr/>
          <p:nvPr/>
        </p:nvSpPr>
        <p:spPr>
          <a:xfrm>
            <a:off x="502920" y="1234440"/>
            <a:ext cx="6858000" cy="2743200"/>
          </a:xfrm>
          <a:prstGeom prst="roundRect">
            <a:avLst>
              <a:gd name="adj" fmla="val 3000"/>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548640" y="1188720"/>
            <a:ext cx="914400" cy="914400"/>
          </a:xfrm>
          <a:prstGeom prst="rect">
            <a:avLst/>
          </a:prstGeom>
          <a:noFill/>
        </p:spPr>
        <p:txBody>
          <a:bodyPr wrap="square" lIns="0" tIns="0" rIns="0" bIns="0" anchor="t">
            <a:spAutoFit/>
          </a:bodyPr>
          <a:lstStyle/>
          <a:p>
            <a:pPr algn="l"/>
            <a:r>
              <a:rPr sz="6000" b="1" i="0">
                <a:solidFill>
                  <a:srgbClr val="9DC3E6"/>
                </a:solidFill>
                <a:latin typeface="Georgia"/>
                <a:ea typeface="Georgia"/>
              </a:rPr>
              <a:t>“</a:t>
            </a:r>
          </a:p>
        </p:txBody>
      </p:sp>
      <p:sp>
        <p:nvSpPr>
          <p:cNvPr id="8" name="TextBox 7"/>
          <p:cNvSpPr txBox="1"/>
          <p:nvPr/>
        </p:nvSpPr>
        <p:spPr>
          <a:xfrm>
            <a:off x="914400" y="1931560"/>
            <a:ext cx="6126480" cy="1348959"/>
          </a:xfrm>
          <a:prstGeom prst="rect">
            <a:avLst/>
          </a:prstGeom>
          <a:noFill/>
        </p:spPr>
        <p:txBody>
          <a:bodyPr wrap="square" lIns="0" tIns="0" rIns="0" bIns="0" anchor="ctr">
            <a:spAutoFit/>
          </a:bodyPr>
          <a:lstStyle/>
          <a:p>
            <a:pPr algn="l">
              <a:lnSpc>
                <a:spcPct val="135000"/>
              </a:lnSpc>
            </a:pPr>
            <a:r>
              <a:rPr sz="1650" b="1" i="0" dirty="0" err="1">
                <a:solidFill>
                  <a:srgbClr val="17365D"/>
                </a:solidFill>
                <a:latin typeface="Meiryo"/>
                <a:ea typeface="Meiryo"/>
              </a:rPr>
              <a:t>全てのこどもが</a:t>
            </a:r>
            <a:r>
              <a:rPr lang="ja-JP" altLang="en-US" sz="1650" b="1" dirty="0">
                <a:solidFill>
                  <a:srgbClr val="17365D"/>
                </a:solidFill>
                <a:latin typeface="Meiryo"/>
                <a:ea typeface="Meiryo"/>
              </a:rPr>
              <a:t>、</a:t>
            </a:r>
            <a:r>
              <a:rPr lang="ja-JP" altLang="en-US" sz="1650" b="1" i="0" dirty="0">
                <a:solidFill>
                  <a:srgbClr val="17365D"/>
                </a:solidFill>
                <a:latin typeface="Meiryo"/>
                <a:ea typeface="Meiryo"/>
              </a:rPr>
              <a:t>・・・</a:t>
            </a:r>
            <a:endParaRPr lang="en-US" altLang="ja-JP" sz="1650" b="1" i="0" dirty="0">
              <a:solidFill>
                <a:srgbClr val="17365D"/>
              </a:solidFill>
              <a:latin typeface="Meiryo"/>
              <a:ea typeface="Meiryo"/>
            </a:endParaRPr>
          </a:p>
          <a:p>
            <a:pPr algn="l">
              <a:lnSpc>
                <a:spcPct val="135000"/>
              </a:lnSpc>
            </a:pPr>
            <a:r>
              <a:rPr sz="1650" b="1" i="0" dirty="0" err="1">
                <a:solidFill>
                  <a:srgbClr val="17365D"/>
                </a:solidFill>
                <a:latin typeface="Meiryo"/>
                <a:ea typeface="Meiryo"/>
              </a:rPr>
              <a:t>心身の状況や置かれている環境にかかわらず、その権利の擁護が図られ、将来にわたって幸福な生活を送ることができる社会の実現</a:t>
            </a:r>
            <a:endParaRPr sz="1650" b="1" i="0" dirty="0">
              <a:solidFill>
                <a:srgbClr val="17365D"/>
              </a:solidFill>
              <a:latin typeface="Meiryo"/>
              <a:ea typeface="Meiryo"/>
            </a:endParaRPr>
          </a:p>
        </p:txBody>
      </p:sp>
      <p:sp>
        <p:nvSpPr>
          <p:cNvPr id="9" name="TextBox 8"/>
          <p:cNvSpPr txBox="1"/>
          <p:nvPr/>
        </p:nvSpPr>
        <p:spPr>
          <a:xfrm>
            <a:off x="5559552" y="6380726"/>
            <a:ext cx="6126480" cy="184666"/>
          </a:xfrm>
          <a:prstGeom prst="rect">
            <a:avLst/>
          </a:prstGeom>
          <a:noFill/>
        </p:spPr>
        <p:txBody>
          <a:bodyPr wrap="square" lIns="0" tIns="0" rIns="0" bIns="0" anchor="t">
            <a:spAutoFit/>
          </a:bodyPr>
          <a:lstStyle/>
          <a:p>
            <a:pPr algn="r"/>
            <a:r>
              <a:rPr lang="ja-JP" altLang="en-US" sz="1200" dirty="0">
                <a:solidFill>
                  <a:srgbClr val="5D6E7E"/>
                </a:solidFill>
                <a:latin typeface="Meiryo"/>
                <a:ea typeface="Meiryo"/>
              </a:rPr>
              <a:t>参考</a:t>
            </a:r>
            <a:r>
              <a:rPr sz="1200" b="0" i="0" dirty="0">
                <a:solidFill>
                  <a:srgbClr val="5D6E7E"/>
                </a:solidFill>
                <a:latin typeface="Meiryo"/>
                <a:ea typeface="Meiryo"/>
              </a:rPr>
              <a:t>― </a:t>
            </a:r>
            <a:r>
              <a:rPr sz="1200" b="0" i="0" dirty="0" err="1">
                <a:solidFill>
                  <a:srgbClr val="5D6E7E"/>
                </a:solidFill>
                <a:latin typeface="Meiryo"/>
                <a:ea typeface="Meiryo"/>
              </a:rPr>
              <a:t>こども基本法（目的</a:t>
            </a:r>
            <a:r>
              <a:rPr sz="1200" b="0" i="0" dirty="0">
                <a:solidFill>
                  <a:srgbClr val="5D6E7E"/>
                </a:solidFill>
                <a:latin typeface="Meiryo"/>
                <a:ea typeface="Meiryo"/>
              </a:rPr>
              <a:t>）</a:t>
            </a:r>
          </a:p>
        </p:txBody>
      </p:sp>
      <p:sp>
        <p:nvSpPr>
          <p:cNvPr id="10" name="Rounded Rectangle 9"/>
          <p:cNvSpPr/>
          <p:nvPr/>
        </p:nvSpPr>
        <p:spPr>
          <a:xfrm>
            <a:off x="7543800" y="1234440"/>
            <a:ext cx="4160520" cy="2743200"/>
          </a:xfrm>
          <a:prstGeom prst="roundRect">
            <a:avLst>
              <a:gd name="adj" fmla="val 3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7772400" y="1417320"/>
            <a:ext cx="3657600" cy="365760"/>
          </a:xfrm>
          <a:prstGeom prst="rect">
            <a:avLst/>
          </a:prstGeom>
          <a:noFill/>
        </p:spPr>
        <p:txBody>
          <a:bodyPr wrap="square" lIns="0" tIns="0" rIns="0" bIns="0" anchor="t">
            <a:spAutoFit/>
          </a:bodyPr>
          <a:lstStyle/>
          <a:p>
            <a:pPr algn="l"/>
            <a:r>
              <a:rPr sz="1300" b="1" i="0">
                <a:solidFill>
                  <a:srgbClr val="5D6E7E"/>
                </a:solidFill>
                <a:latin typeface="Meiryo"/>
                <a:ea typeface="Meiryo"/>
              </a:rPr>
              <a:t>キーワード</a:t>
            </a:r>
          </a:p>
        </p:txBody>
      </p:sp>
      <p:sp>
        <p:nvSpPr>
          <p:cNvPr id="12" name="Rounded Rectangle 11"/>
          <p:cNvSpPr/>
          <p:nvPr/>
        </p:nvSpPr>
        <p:spPr>
          <a:xfrm>
            <a:off x="7772400" y="1874519"/>
            <a:ext cx="1783080" cy="822960"/>
          </a:xfrm>
          <a:prstGeom prst="roundRect">
            <a:avLst>
              <a:gd name="adj" fmla="val 13333"/>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7772400" y="1874519"/>
            <a:ext cx="1783080" cy="822960"/>
          </a:xfrm>
          <a:prstGeom prst="rect">
            <a:avLst/>
          </a:prstGeom>
          <a:noFill/>
        </p:spPr>
        <p:txBody>
          <a:bodyPr wrap="square" lIns="0" tIns="0" rIns="0" bIns="0" anchor="ctr">
            <a:spAutoFit/>
          </a:bodyPr>
          <a:lstStyle/>
          <a:p>
            <a:pPr algn="ctr"/>
            <a:r>
              <a:rPr sz="2200" b="1" i="0">
                <a:solidFill>
                  <a:srgbClr val="FFFFFF"/>
                </a:solidFill>
                <a:latin typeface="Meiryo"/>
                <a:ea typeface="Meiryo"/>
              </a:rPr>
              <a:t>全ての</a:t>
            </a:r>
          </a:p>
        </p:txBody>
      </p:sp>
      <p:sp>
        <p:nvSpPr>
          <p:cNvPr id="14" name="Rounded Rectangle 13"/>
          <p:cNvSpPr/>
          <p:nvPr/>
        </p:nvSpPr>
        <p:spPr>
          <a:xfrm>
            <a:off x="9692640" y="1874519"/>
            <a:ext cx="1783080" cy="822960"/>
          </a:xfrm>
          <a:prstGeom prst="roundRect">
            <a:avLst>
              <a:gd name="adj" fmla="val 13333"/>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9692640" y="1874519"/>
            <a:ext cx="1783080" cy="822960"/>
          </a:xfrm>
          <a:prstGeom prst="rect">
            <a:avLst/>
          </a:prstGeom>
          <a:noFill/>
        </p:spPr>
        <p:txBody>
          <a:bodyPr wrap="square" lIns="0" tIns="0" rIns="0" bIns="0" anchor="ctr">
            <a:spAutoFit/>
          </a:bodyPr>
          <a:lstStyle/>
          <a:p>
            <a:pPr algn="ctr"/>
            <a:r>
              <a:rPr sz="2200" b="1" i="0">
                <a:solidFill>
                  <a:srgbClr val="FFFFFF"/>
                </a:solidFill>
                <a:latin typeface="Meiryo"/>
                <a:ea typeface="Meiryo"/>
              </a:rPr>
              <a:t>等しく</a:t>
            </a:r>
          </a:p>
        </p:txBody>
      </p:sp>
      <p:sp>
        <p:nvSpPr>
          <p:cNvPr id="16" name="TextBox 15"/>
          <p:cNvSpPr txBox="1"/>
          <p:nvPr/>
        </p:nvSpPr>
        <p:spPr>
          <a:xfrm>
            <a:off x="7772400" y="2880360"/>
            <a:ext cx="3703320" cy="1005840"/>
          </a:xfrm>
          <a:prstGeom prst="rect">
            <a:avLst/>
          </a:prstGeom>
          <a:noFill/>
        </p:spPr>
        <p:txBody>
          <a:bodyPr wrap="square" lIns="0" tIns="0" rIns="0" bIns="0" anchor="t">
            <a:spAutoFit/>
          </a:bodyPr>
          <a:lstStyle/>
          <a:p>
            <a:pPr algn="l">
              <a:lnSpc>
                <a:spcPct val="120000"/>
              </a:lnSpc>
            </a:pPr>
            <a:r>
              <a:rPr sz="1300" b="0" i="0">
                <a:solidFill>
                  <a:srgbClr val="1B2B3A"/>
                </a:solidFill>
                <a:latin typeface="Meiryo"/>
                <a:ea typeface="Meiryo"/>
              </a:rPr>
              <a:t>実現には、地域社会への参加と包容（インクルージョン）の推進が欠かせません。</a:t>
            </a:r>
          </a:p>
        </p:txBody>
      </p:sp>
      <p:sp>
        <p:nvSpPr>
          <p:cNvPr id="17" name="Rounded Rectangle 16"/>
          <p:cNvSpPr/>
          <p:nvPr/>
        </p:nvSpPr>
        <p:spPr>
          <a:xfrm>
            <a:off x="502920" y="4160520"/>
            <a:ext cx="11183112" cy="1874519"/>
          </a:xfrm>
          <a:prstGeom prst="roundRect">
            <a:avLst>
              <a:gd name="adj" fmla="val 439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TextBox 17"/>
          <p:cNvSpPr txBox="1"/>
          <p:nvPr/>
        </p:nvSpPr>
        <p:spPr>
          <a:xfrm>
            <a:off x="822960" y="4742844"/>
            <a:ext cx="10515600" cy="755591"/>
          </a:xfrm>
          <a:prstGeom prst="rect">
            <a:avLst/>
          </a:prstGeom>
          <a:noFill/>
        </p:spPr>
        <p:txBody>
          <a:bodyPr wrap="square" lIns="0" tIns="0" rIns="0" bIns="0" anchor="ctr">
            <a:spAutoFit/>
          </a:bodyPr>
          <a:lstStyle/>
          <a:p>
            <a:pPr algn="l">
              <a:lnSpc>
                <a:spcPct val="120000"/>
              </a:lnSpc>
            </a:pPr>
            <a:r>
              <a:rPr sz="1400" b="1" i="0" dirty="0" err="1">
                <a:solidFill>
                  <a:srgbClr val="C77D2E"/>
                </a:solidFill>
                <a:latin typeface="Meiryo"/>
                <a:ea typeface="Meiryo"/>
              </a:rPr>
              <a:t>用語の統一</a:t>
            </a:r>
            <a:r>
              <a:rPr sz="1400" b="1" i="0" dirty="0">
                <a:solidFill>
                  <a:srgbClr val="C77D2E"/>
                </a:solidFill>
                <a:latin typeface="Meiryo"/>
                <a:ea typeface="Meiryo"/>
              </a:rPr>
              <a:t>：</a:t>
            </a:r>
          </a:p>
          <a:p>
            <a:pPr algn="l">
              <a:lnSpc>
                <a:spcPct val="120000"/>
              </a:lnSpc>
            </a:pPr>
            <a:r>
              <a:rPr sz="1350" b="0" i="0" dirty="0" err="1">
                <a:solidFill>
                  <a:srgbClr val="1B2B3A"/>
                </a:solidFill>
                <a:latin typeface="Meiryo"/>
                <a:ea typeface="Meiryo"/>
              </a:rPr>
              <a:t>障害者権利条約の政府訳では</a:t>
            </a:r>
            <a:r>
              <a:rPr sz="1350" b="0" i="0" dirty="0">
                <a:solidFill>
                  <a:srgbClr val="1B2B3A"/>
                </a:solidFill>
                <a:latin typeface="Meiryo"/>
                <a:ea typeface="Meiryo"/>
              </a:rPr>
              <a:t> “inclusion” </a:t>
            </a:r>
            <a:r>
              <a:rPr sz="1350" b="0" i="0" dirty="0" err="1">
                <a:solidFill>
                  <a:srgbClr val="1B2B3A"/>
                </a:solidFill>
                <a:latin typeface="Meiryo"/>
                <a:ea typeface="Meiryo"/>
              </a:rPr>
              <a:t>を「包容」と訳します</a:t>
            </a:r>
            <a:r>
              <a:rPr sz="1350" b="0" i="0" dirty="0">
                <a:solidFill>
                  <a:srgbClr val="1B2B3A"/>
                </a:solidFill>
                <a:latin typeface="Meiryo"/>
                <a:ea typeface="Meiryo"/>
              </a:rPr>
              <a:t>。「</a:t>
            </a:r>
            <a:r>
              <a:rPr sz="1350" b="0" i="0" dirty="0" err="1">
                <a:solidFill>
                  <a:srgbClr val="1B2B3A"/>
                </a:solidFill>
                <a:latin typeface="Meiryo"/>
                <a:ea typeface="Meiryo"/>
              </a:rPr>
              <a:t>社会的包摂</a:t>
            </a:r>
            <a:r>
              <a:rPr sz="1350" b="0" i="0" dirty="0">
                <a:solidFill>
                  <a:srgbClr val="1B2B3A"/>
                </a:solidFill>
                <a:latin typeface="Meiryo"/>
                <a:ea typeface="Meiryo"/>
              </a:rPr>
              <a:t>」</a:t>
            </a:r>
            <a:r>
              <a:rPr lang="ja-JP" altLang="en-US" sz="1350" dirty="0">
                <a:solidFill>
                  <a:srgbClr val="1B2B3A"/>
                </a:solidFill>
                <a:latin typeface="Meiryo"/>
                <a:ea typeface="Meiryo"/>
              </a:rPr>
              <a:t>と表現されることもあります。</a:t>
            </a:r>
            <a:endParaRPr sz="1350" b="0" i="0" dirty="0">
              <a:solidFill>
                <a:srgbClr val="1B2B3A"/>
              </a:solidFill>
              <a:latin typeface="Meiryo"/>
              <a:ea typeface="Meiryo"/>
            </a:endParaRPr>
          </a:p>
          <a:p>
            <a:pPr algn="l">
              <a:lnSpc>
                <a:spcPct val="120000"/>
              </a:lnSpc>
            </a:pPr>
            <a:r>
              <a:rPr sz="1400" b="1" i="0" dirty="0">
                <a:solidFill>
                  <a:srgbClr val="17365D"/>
                </a:solidFill>
                <a:latin typeface="Meiryo"/>
                <a:ea typeface="Meiryo"/>
              </a:rPr>
              <a:t>障害のあるこどもも、まず“</a:t>
            </a:r>
            <a:r>
              <a:rPr sz="1400" b="1" i="0" dirty="0" err="1">
                <a:solidFill>
                  <a:srgbClr val="17365D"/>
                </a:solidFill>
                <a:latin typeface="Meiryo"/>
                <a:ea typeface="Meiryo"/>
              </a:rPr>
              <a:t>一人のこども</a:t>
            </a:r>
            <a:r>
              <a:rPr sz="1400" b="1" i="0" dirty="0">
                <a:solidFill>
                  <a:srgbClr val="17365D"/>
                </a:solidFill>
                <a:latin typeface="Meiryo"/>
                <a:ea typeface="Meiryo"/>
              </a:rPr>
              <a:t>”。</a:t>
            </a:r>
            <a:r>
              <a:rPr sz="1400" b="1" i="0" dirty="0" err="1">
                <a:solidFill>
                  <a:srgbClr val="17365D"/>
                </a:solidFill>
                <a:latin typeface="Meiryo"/>
                <a:ea typeface="Meiryo"/>
              </a:rPr>
              <a:t>この原点を常に意識し、時に立ち返ることが重要です</a:t>
            </a:r>
            <a:r>
              <a:rPr sz="1400" b="1" i="0" dirty="0">
                <a:solidFill>
                  <a:srgbClr val="17365D"/>
                </a:solidFill>
                <a:latin typeface="Meiryo"/>
                <a:ea typeface="Meiryo"/>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望まれる支援者像 ―「ともに」</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6</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この5つの姿勢は、支援者の“態度・スタンス”を表しています。</a:t>
            </a:r>
          </a:p>
        </p:txBody>
      </p:sp>
      <p:sp>
        <p:nvSpPr>
          <p:cNvPr id="7" name="Rounded Rectangle 6"/>
          <p:cNvSpPr/>
          <p:nvPr/>
        </p:nvSpPr>
        <p:spPr>
          <a:xfrm>
            <a:off x="502920" y="1965960"/>
            <a:ext cx="2121408" cy="2286000"/>
          </a:xfrm>
          <a:prstGeom prst="roundRect">
            <a:avLst>
              <a:gd name="adj" fmla="val 387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Oval 7"/>
          <p:cNvSpPr/>
          <p:nvPr/>
        </p:nvSpPr>
        <p:spPr>
          <a:xfrm>
            <a:off x="1152144" y="2331720"/>
            <a:ext cx="822960" cy="82296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9" name="TextBox 8"/>
          <p:cNvSpPr txBox="1"/>
          <p:nvPr/>
        </p:nvSpPr>
        <p:spPr>
          <a:xfrm>
            <a:off x="1152144" y="2331720"/>
            <a:ext cx="822960" cy="822960"/>
          </a:xfrm>
          <a:prstGeom prst="rect">
            <a:avLst/>
          </a:prstGeom>
          <a:noFill/>
        </p:spPr>
        <p:txBody>
          <a:bodyPr wrap="square" lIns="0" tIns="0" rIns="0" bIns="0" anchor="ctr">
            <a:spAutoFit/>
          </a:bodyPr>
          <a:lstStyle/>
          <a:p>
            <a:pPr algn="ctr"/>
            <a:r>
              <a:rPr sz="1900" b="1" i="0">
                <a:solidFill>
                  <a:srgbClr val="FFFFFF"/>
                </a:solidFill>
                <a:latin typeface="Meiryo"/>
                <a:ea typeface="Meiryo"/>
              </a:rPr>
              <a:t>共</a:t>
            </a:r>
          </a:p>
        </p:txBody>
      </p:sp>
      <p:sp>
        <p:nvSpPr>
          <p:cNvPr id="10" name="TextBox 9"/>
          <p:cNvSpPr txBox="1"/>
          <p:nvPr/>
        </p:nvSpPr>
        <p:spPr>
          <a:xfrm>
            <a:off x="594360" y="3291839"/>
            <a:ext cx="1938527" cy="822960"/>
          </a:xfrm>
          <a:prstGeom prst="rect">
            <a:avLst/>
          </a:prstGeom>
          <a:noFill/>
        </p:spPr>
        <p:txBody>
          <a:bodyPr wrap="square" lIns="0" tIns="0" rIns="0" bIns="0" anchor="t">
            <a:spAutoFit/>
          </a:bodyPr>
          <a:lstStyle/>
          <a:p>
            <a:pPr algn="ctr">
              <a:lnSpc>
                <a:spcPct val="110000"/>
              </a:lnSpc>
            </a:pPr>
            <a:r>
              <a:rPr sz="1500" b="1" i="0">
                <a:solidFill>
                  <a:srgbClr val="17365D"/>
                </a:solidFill>
                <a:latin typeface="Meiryo"/>
                <a:ea typeface="Meiryo"/>
              </a:rPr>
              <a:t>ともに生きる</a:t>
            </a:r>
          </a:p>
        </p:txBody>
      </p:sp>
      <p:sp>
        <p:nvSpPr>
          <p:cNvPr id="11" name="Rounded Rectangle 10"/>
          <p:cNvSpPr/>
          <p:nvPr/>
        </p:nvSpPr>
        <p:spPr>
          <a:xfrm>
            <a:off x="2807208" y="1965960"/>
            <a:ext cx="2121408" cy="2286000"/>
          </a:xfrm>
          <a:prstGeom prst="roundRect">
            <a:avLst>
              <a:gd name="adj" fmla="val 387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Oval 11"/>
          <p:cNvSpPr/>
          <p:nvPr/>
        </p:nvSpPr>
        <p:spPr>
          <a:xfrm>
            <a:off x="3456432" y="2331720"/>
            <a:ext cx="822960" cy="82296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TextBox 12"/>
          <p:cNvSpPr txBox="1"/>
          <p:nvPr/>
        </p:nvSpPr>
        <p:spPr>
          <a:xfrm>
            <a:off x="3456432" y="2331720"/>
            <a:ext cx="822960" cy="822960"/>
          </a:xfrm>
          <a:prstGeom prst="rect">
            <a:avLst/>
          </a:prstGeom>
          <a:noFill/>
        </p:spPr>
        <p:txBody>
          <a:bodyPr wrap="square" lIns="0" tIns="0" rIns="0" bIns="0" anchor="ctr">
            <a:spAutoFit/>
          </a:bodyPr>
          <a:lstStyle/>
          <a:p>
            <a:pPr algn="ctr"/>
            <a:r>
              <a:rPr sz="1900" b="1" i="0">
                <a:solidFill>
                  <a:srgbClr val="FFFFFF"/>
                </a:solidFill>
                <a:latin typeface="Meiryo"/>
                <a:ea typeface="Meiryo"/>
              </a:rPr>
              <a:t>共</a:t>
            </a:r>
          </a:p>
        </p:txBody>
      </p:sp>
      <p:sp>
        <p:nvSpPr>
          <p:cNvPr id="14" name="TextBox 13"/>
          <p:cNvSpPr txBox="1"/>
          <p:nvPr/>
        </p:nvSpPr>
        <p:spPr>
          <a:xfrm>
            <a:off x="2898648" y="3291839"/>
            <a:ext cx="1938527" cy="822960"/>
          </a:xfrm>
          <a:prstGeom prst="rect">
            <a:avLst/>
          </a:prstGeom>
          <a:noFill/>
        </p:spPr>
        <p:txBody>
          <a:bodyPr wrap="square" lIns="0" tIns="0" rIns="0" bIns="0" anchor="t">
            <a:spAutoFit/>
          </a:bodyPr>
          <a:lstStyle/>
          <a:p>
            <a:pPr algn="ctr">
              <a:lnSpc>
                <a:spcPct val="110000"/>
              </a:lnSpc>
            </a:pPr>
            <a:r>
              <a:rPr sz="1500" b="1" i="0">
                <a:solidFill>
                  <a:srgbClr val="17365D"/>
                </a:solidFill>
                <a:latin typeface="Meiryo"/>
                <a:ea typeface="Meiryo"/>
              </a:rPr>
              <a:t>ともに支え合う</a:t>
            </a:r>
          </a:p>
        </p:txBody>
      </p:sp>
      <p:sp>
        <p:nvSpPr>
          <p:cNvPr id="15" name="Rounded Rectangle 14"/>
          <p:cNvSpPr/>
          <p:nvPr/>
        </p:nvSpPr>
        <p:spPr>
          <a:xfrm>
            <a:off x="5111496" y="1965960"/>
            <a:ext cx="2121408" cy="2286000"/>
          </a:xfrm>
          <a:prstGeom prst="roundRect">
            <a:avLst>
              <a:gd name="adj" fmla="val 387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Oval 15"/>
          <p:cNvSpPr/>
          <p:nvPr/>
        </p:nvSpPr>
        <p:spPr>
          <a:xfrm>
            <a:off x="5760720" y="2331720"/>
            <a:ext cx="822960" cy="82296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5760720" y="2331720"/>
            <a:ext cx="822960" cy="822960"/>
          </a:xfrm>
          <a:prstGeom prst="rect">
            <a:avLst/>
          </a:prstGeom>
          <a:noFill/>
        </p:spPr>
        <p:txBody>
          <a:bodyPr wrap="square" lIns="0" tIns="0" rIns="0" bIns="0" anchor="ctr">
            <a:spAutoFit/>
          </a:bodyPr>
          <a:lstStyle/>
          <a:p>
            <a:pPr algn="ctr"/>
            <a:r>
              <a:rPr sz="1900" b="1" i="0">
                <a:solidFill>
                  <a:srgbClr val="FFFFFF"/>
                </a:solidFill>
                <a:latin typeface="Meiryo"/>
                <a:ea typeface="Meiryo"/>
              </a:rPr>
              <a:t>共</a:t>
            </a:r>
          </a:p>
        </p:txBody>
      </p:sp>
      <p:sp>
        <p:nvSpPr>
          <p:cNvPr id="18" name="TextBox 17"/>
          <p:cNvSpPr txBox="1"/>
          <p:nvPr/>
        </p:nvSpPr>
        <p:spPr>
          <a:xfrm>
            <a:off x="5202936" y="3291839"/>
            <a:ext cx="1938527" cy="822960"/>
          </a:xfrm>
          <a:prstGeom prst="rect">
            <a:avLst/>
          </a:prstGeom>
          <a:noFill/>
        </p:spPr>
        <p:txBody>
          <a:bodyPr wrap="square" lIns="0" tIns="0" rIns="0" bIns="0" anchor="t">
            <a:spAutoFit/>
          </a:bodyPr>
          <a:lstStyle/>
          <a:p>
            <a:pPr algn="ctr">
              <a:lnSpc>
                <a:spcPct val="110000"/>
              </a:lnSpc>
            </a:pPr>
            <a:r>
              <a:rPr sz="1500" b="1" i="0">
                <a:solidFill>
                  <a:srgbClr val="17365D"/>
                </a:solidFill>
                <a:latin typeface="Meiryo"/>
                <a:ea typeface="Meiryo"/>
              </a:rPr>
              <a:t>ともにつくる</a:t>
            </a:r>
          </a:p>
        </p:txBody>
      </p:sp>
      <p:sp>
        <p:nvSpPr>
          <p:cNvPr id="19" name="Rounded Rectangle 18"/>
          <p:cNvSpPr/>
          <p:nvPr/>
        </p:nvSpPr>
        <p:spPr>
          <a:xfrm>
            <a:off x="7415784" y="1965960"/>
            <a:ext cx="2121408" cy="2286000"/>
          </a:xfrm>
          <a:prstGeom prst="roundRect">
            <a:avLst>
              <a:gd name="adj" fmla="val 387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Oval 19"/>
          <p:cNvSpPr/>
          <p:nvPr/>
        </p:nvSpPr>
        <p:spPr>
          <a:xfrm>
            <a:off x="8065008" y="2331720"/>
            <a:ext cx="822960" cy="82296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8065008" y="2331720"/>
            <a:ext cx="822960" cy="822960"/>
          </a:xfrm>
          <a:prstGeom prst="rect">
            <a:avLst/>
          </a:prstGeom>
          <a:noFill/>
        </p:spPr>
        <p:txBody>
          <a:bodyPr wrap="square" lIns="0" tIns="0" rIns="0" bIns="0" anchor="ctr">
            <a:spAutoFit/>
          </a:bodyPr>
          <a:lstStyle/>
          <a:p>
            <a:pPr algn="ctr"/>
            <a:r>
              <a:rPr sz="1900" b="1" i="0">
                <a:solidFill>
                  <a:srgbClr val="FFFFFF"/>
                </a:solidFill>
                <a:latin typeface="Meiryo"/>
                <a:ea typeface="Meiryo"/>
              </a:rPr>
              <a:t>共</a:t>
            </a:r>
          </a:p>
        </p:txBody>
      </p:sp>
      <p:sp>
        <p:nvSpPr>
          <p:cNvPr id="22" name="TextBox 21"/>
          <p:cNvSpPr txBox="1"/>
          <p:nvPr/>
        </p:nvSpPr>
        <p:spPr>
          <a:xfrm>
            <a:off x="7507224" y="3291839"/>
            <a:ext cx="1938527" cy="822960"/>
          </a:xfrm>
          <a:prstGeom prst="rect">
            <a:avLst/>
          </a:prstGeom>
          <a:noFill/>
        </p:spPr>
        <p:txBody>
          <a:bodyPr wrap="square" lIns="0" tIns="0" rIns="0" bIns="0" anchor="t">
            <a:spAutoFit/>
          </a:bodyPr>
          <a:lstStyle/>
          <a:p>
            <a:pPr algn="ctr">
              <a:lnSpc>
                <a:spcPct val="110000"/>
              </a:lnSpc>
            </a:pPr>
            <a:r>
              <a:rPr sz="1500" b="1" i="0">
                <a:solidFill>
                  <a:srgbClr val="17365D"/>
                </a:solidFill>
                <a:latin typeface="Meiryo"/>
                <a:ea typeface="Meiryo"/>
              </a:rPr>
              <a:t>ともに育てる</a:t>
            </a:r>
          </a:p>
        </p:txBody>
      </p:sp>
      <p:sp>
        <p:nvSpPr>
          <p:cNvPr id="23" name="Rounded Rectangle 22"/>
          <p:cNvSpPr/>
          <p:nvPr/>
        </p:nvSpPr>
        <p:spPr>
          <a:xfrm>
            <a:off x="9720072" y="1965960"/>
            <a:ext cx="2121408" cy="2286000"/>
          </a:xfrm>
          <a:prstGeom prst="roundRect">
            <a:avLst>
              <a:gd name="adj" fmla="val 3879"/>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Oval 23"/>
          <p:cNvSpPr/>
          <p:nvPr/>
        </p:nvSpPr>
        <p:spPr>
          <a:xfrm>
            <a:off x="10369296" y="2331720"/>
            <a:ext cx="822960" cy="82296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5" name="TextBox 24"/>
          <p:cNvSpPr txBox="1"/>
          <p:nvPr/>
        </p:nvSpPr>
        <p:spPr>
          <a:xfrm>
            <a:off x="10369296" y="2331720"/>
            <a:ext cx="822960" cy="822960"/>
          </a:xfrm>
          <a:prstGeom prst="rect">
            <a:avLst/>
          </a:prstGeom>
          <a:noFill/>
        </p:spPr>
        <p:txBody>
          <a:bodyPr wrap="square" lIns="0" tIns="0" rIns="0" bIns="0" anchor="ctr">
            <a:spAutoFit/>
          </a:bodyPr>
          <a:lstStyle/>
          <a:p>
            <a:pPr algn="ctr"/>
            <a:r>
              <a:rPr sz="1900" b="1" i="0">
                <a:solidFill>
                  <a:srgbClr val="FFFFFF"/>
                </a:solidFill>
                <a:latin typeface="Meiryo"/>
                <a:ea typeface="Meiryo"/>
              </a:rPr>
              <a:t>共</a:t>
            </a:r>
          </a:p>
        </p:txBody>
      </p:sp>
      <p:sp>
        <p:nvSpPr>
          <p:cNvPr id="26" name="TextBox 25"/>
          <p:cNvSpPr txBox="1"/>
          <p:nvPr/>
        </p:nvSpPr>
        <p:spPr>
          <a:xfrm>
            <a:off x="9811512" y="3291839"/>
            <a:ext cx="1938527" cy="822960"/>
          </a:xfrm>
          <a:prstGeom prst="rect">
            <a:avLst/>
          </a:prstGeom>
          <a:noFill/>
        </p:spPr>
        <p:txBody>
          <a:bodyPr wrap="square" lIns="0" tIns="0" rIns="0" bIns="0" anchor="t">
            <a:spAutoFit/>
          </a:bodyPr>
          <a:lstStyle/>
          <a:p>
            <a:pPr algn="ctr">
              <a:lnSpc>
                <a:spcPct val="110000"/>
              </a:lnSpc>
            </a:pPr>
            <a:r>
              <a:rPr sz="1500" b="1" i="0">
                <a:solidFill>
                  <a:srgbClr val="17365D"/>
                </a:solidFill>
                <a:latin typeface="Meiryo"/>
                <a:ea typeface="Meiryo"/>
              </a:rPr>
              <a:t>ともに学び育ち合う</a:t>
            </a:r>
          </a:p>
        </p:txBody>
      </p:sp>
      <p:sp>
        <p:nvSpPr>
          <p:cNvPr id="27" name="Rounded Rectangle 26"/>
          <p:cNvSpPr/>
          <p:nvPr/>
        </p:nvSpPr>
        <p:spPr>
          <a:xfrm>
            <a:off x="502920" y="4617720"/>
            <a:ext cx="11183112" cy="1417320"/>
          </a:xfrm>
          <a:prstGeom prst="roundRect">
            <a:avLst>
              <a:gd name="adj" fmla="val 5806"/>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TextBox 27"/>
          <p:cNvSpPr txBox="1"/>
          <p:nvPr/>
        </p:nvSpPr>
        <p:spPr>
          <a:xfrm>
            <a:off x="822960" y="4754880"/>
            <a:ext cx="10515600" cy="1143000"/>
          </a:xfrm>
          <a:prstGeom prst="rect">
            <a:avLst/>
          </a:prstGeom>
          <a:noFill/>
        </p:spPr>
        <p:txBody>
          <a:bodyPr wrap="square" lIns="0" tIns="0" rIns="0" bIns="0" anchor="ctr">
            <a:spAutoFit/>
          </a:bodyPr>
          <a:lstStyle/>
          <a:p>
            <a:pPr algn="l">
              <a:lnSpc>
                <a:spcPct val="120000"/>
              </a:lnSpc>
            </a:pPr>
            <a:r>
              <a:rPr sz="1450" b="1" i="0">
                <a:solidFill>
                  <a:srgbClr val="17365D"/>
                </a:solidFill>
                <a:latin typeface="Meiryo"/>
                <a:ea typeface="Meiryo"/>
              </a:rPr>
              <a:t>“姿勢”と“点検の観点”は別もの</a:t>
            </a:r>
          </a:p>
          <a:p>
            <a:pPr algn="l">
              <a:lnSpc>
                <a:spcPct val="120000"/>
              </a:lnSpc>
            </a:pPr>
            <a:r>
              <a:rPr sz="1350" b="0" i="0">
                <a:solidFill>
                  <a:srgbClr val="1B2B3A"/>
                </a:solidFill>
                <a:latin typeface="Meiryo"/>
                <a:ea typeface="Meiryo"/>
              </a:rPr>
              <a:t>のちほどスライド15で「5つの合言葉」が出てきますが、そちらは後半の“点検の観点”です。役割が違いますので、ここでは“姿勢”として押さえてください。</a:t>
            </a:r>
          </a:p>
        </p:txBody>
      </p:sp>
      <p:sp>
        <p:nvSpPr>
          <p:cNvPr id="30" name="TextBox 8">
            <a:extLst>
              <a:ext uri="{FF2B5EF4-FFF2-40B4-BE49-F238E27FC236}">
                <a16:creationId xmlns:a16="http://schemas.microsoft.com/office/drawing/2014/main" id="{18C996CC-27E1-A104-AD2D-428CF621E3F4}"/>
              </a:ext>
            </a:extLst>
          </p:cNvPr>
          <p:cNvSpPr txBox="1"/>
          <p:nvPr/>
        </p:nvSpPr>
        <p:spPr>
          <a:xfrm>
            <a:off x="5202936" y="6428092"/>
            <a:ext cx="6775703" cy="369332"/>
          </a:xfrm>
          <a:prstGeom prst="rect">
            <a:avLst/>
          </a:prstGeom>
          <a:noFill/>
        </p:spPr>
        <p:txBody>
          <a:bodyPr wrap="square" lIns="0" tIns="0" rIns="0" bIns="0" anchor="t">
            <a:spAutoFit/>
          </a:bodyPr>
          <a:lstStyle/>
          <a:p>
            <a:pPr algn="r"/>
            <a:r>
              <a:rPr lang="ja-JP" altLang="en-US" sz="1200" dirty="0">
                <a:solidFill>
                  <a:srgbClr val="5D6E7E"/>
                </a:solidFill>
                <a:latin typeface="Meiryo"/>
                <a:ea typeface="Meiryo"/>
              </a:rPr>
              <a:t>参考ー日本総合研究所　令和</a:t>
            </a:r>
            <a:r>
              <a:rPr lang="en-US" altLang="ja-JP" sz="1200" dirty="0">
                <a:solidFill>
                  <a:srgbClr val="5D6E7E"/>
                </a:solidFill>
                <a:latin typeface="Meiryo"/>
                <a:ea typeface="Meiryo"/>
              </a:rPr>
              <a:t>7</a:t>
            </a:r>
            <a:r>
              <a:rPr lang="ja-JP" altLang="en-US" sz="1200" dirty="0">
                <a:solidFill>
                  <a:srgbClr val="5D6E7E"/>
                </a:solidFill>
                <a:latin typeface="Meiryo"/>
                <a:ea typeface="Meiryo"/>
              </a:rPr>
              <a:t>年度 子ども・子育て支援等推進調査研究事業</a:t>
            </a:r>
            <a:endParaRPr lang="en-US" altLang="ja-JP" sz="1200" dirty="0">
              <a:solidFill>
                <a:srgbClr val="5D6E7E"/>
              </a:solidFill>
              <a:latin typeface="Meiryo"/>
              <a:ea typeface="Meiryo"/>
            </a:endParaRPr>
          </a:p>
          <a:p>
            <a:pPr algn="r"/>
            <a:r>
              <a:rPr lang="ja-JP" altLang="en-US" sz="1200" dirty="0">
                <a:solidFill>
                  <a:srgbClr val="5D6E7E"/>
                </a:solidFill>
                <a:latin typeface="Meiryo"/>
                <a:ea typeface="Meiryo"/>
              </a:rPr>
              <a:t>「障害児支援における国の標準カリキュラムに基づく研修の効果的な実施等に係る調査研究」</a:t>
            </a:r>
            <a:endParaRPr sz="1200" b="0" i="0" dirty="0">
              <a:solidFill>
                <a:srgbClr val="5D6E7E"/>
              </a:solidFill>
              <a:latin typeface="Meiryo"/>
              <a:ea typeface="Meiry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こどもの権利</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7</a:t>
            </a:r>
          </a:p>
        </p:txBody>
      </p:sp>
      <p:sp>
        <p:nvSpPr>
          <p:cNvPr id="6" name="Rounded Rectangle 5"/>
          <p:cNvSpPr/>
          <p:nvPr/>
        </p:nvSpPr>
        <p:spPr>
          <a:xfrm>
            <a:off x="502920" y="1234440"/>
            <a:ext cx="5212080" cy="3703320"/>
          </a:xfrm>
          <a:prstGeom prst="roundRect">
            <a:avLst>
              <a:gd name="adj" fmla="val 2222"/>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7" name="TextBox 6"/>
          <p:cNvSpPr txBox="1"/>
          <p:nvPr/>
        </p:nvSpPr>
        <p:spPr>
          <a:xfrm>
            <a:off x="777240" y="1508760"/>
            <a:ext cx="4663440" cy="822960"/>
          </a:xfrm>
          <a:prstGeom prst="rect">
            <a:avLst/>
          </a:prstGeom>
          <a:noFill/>
        </p:spPr>
        <p:txBody>
          <a:bodyPr wrap="square" lIns="0" tIns="0" rIns="0" bIns="0" anchor="t">
            <a:spAutoFit/>
          </a:bodyPr>
          <a:lstStyle/>
          <a:p>
            <a:pPr algn="l">
              <a:lnSpc>
                <a:spcPct val="115000"/>
              </a:lnSpc>
            </a:pPr>
            <a:r>
              <a:rPr sz="1900" b="1" i="0">
                <a:solidFill>
                  <a:srgbClr val="17365D"/>
                </a:solidFill>
                <a:latin typeface="Meiryo"/>
                <a:ea typeface="Meiryo"/>
              </a:rPr>
              <a:t>すべてのこどもは、権利を持つ主体</a:t>
            </a:r>
          </a:p>
        </p:txBody>
      </p:sp>
      <p:sp>
        <p:nvSpPr>
          <p:cNvPr id="8" name="TextBox 7"/>
          <p:cNvSpPr txBox="1"/>
          <p:nvPr/>
        </p:nvSpPr>
        <p:spPr>
          <a:xfrm>
            <a:off x="777240" y="2468880"/>
            <a:ext cx="4663440" cy="2194560"/>
          </a:xfrm>
          <a:prstGeom prst="rect">
            <a:avLst/>
          </a:prstGeom>
          <a:noFill/>
        </p:spPr>
        <p:txBody>
          <a:bodyPr wrap="square" lIns="0" tIns="0" rIns="0" bIns="0" anchor="t">
            <a:spAutoFit/>
          </a:bodyPr>
          <a:lstStyle/>
          <a:p>
            <a:pPr algn="l">
              <a:lnSpc>
                <a:spcPct val="135000"/>
              </a:lnSpc>
            </a:pPr>
            <a:r>
              <a:rPr sz="1450" b="0" i="0">
                <a:solidFill>
                  <a:srgbClr val="1B2B3A"/>
                </a:solidFill>
                <a:latin typeface="Meiryo"/>
                <a:ea typeface="Meiryo"/>
              </a:rPr>
              <a:t>一人の大切な人として人権が認められています。権利は恩恵ではなく、すべてのこどもが生まれながらに持っているもの。日々の支援の中で、常に念頭に置いてかかわることが大切です。</a:t>
            </a:r>
          </a:p>
        </p:txBody>
      </p:sp>
      <p:sp>
        <p:nvSpPr>
          <p:cNvPr id="9" name="TextBox 8"/>
          <p:cNvSpPr txBox="1"/>
          <p:nvPr/>
        </p:nvSpPr>
        <p:spPr>
          <a:xfrm>
            <a:off x="5989320" y="1216152"/>
            <a:ext cx="5669280" cy="365760"/>
          </a:xfrm>
          <a:prstGeom prst="rect">
            <a:avLst/>
          </a:prstGeom>
          <a:noFill/>
        </p:spPr>
        <p:txBody>
          <a:bodyPr wrap="square" lIns="0" tIns="0" rIns="0" bIns="0" anchor="t">
            <a:spAutoFit/>
          </a:bodyPr>
          <a:lstStyle/>
          <a:p>
            <a:pPr algn="l"/>
            <a:r>
              <a:rPr sz="1300" b="1" i="0">
                <a:solidFill>
                  <a:srgbClr val="5D6E7E"/>
                </a:solidFill>
                <a:latin typeface="Meiryo"/>
                <a:ea typeface="Meiryo"/>
              </a:rPr>
              <a:t>子どもの権利条約 4つの一般原則</a:t>
            </a:r>
          </a:p>
        </p:txBody>
      </p:sp>
      <p:sp>
        <p:nvSpPr>
          <p:cNvPr id="10" name="Rounded Rectangle 9"/>
          <p:cNvSpPr/>
          <p:nvPr/>
        </p:nvSpPr>
        <p:spPr>
          <a:xfrm>
            <a:off x="5989320" y="1691640"/>
            <a:ext cx="2788920" cy="1737360"/>
          </a:xfrm>
          <a:prstGeom prst="roundRect">
            <a:avLst>
              <a:gd name="adj" fmla="val 4736"/>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Oval 10"/>
          <p:cNvSpPr/>
          <p:nvPr/>
        </p:nvSpPr>
        <p:spPr>
          <a:xfrm>
            <a:off x="7109459" y="2011680"/>
            <a:ext cx="548640" cy="548640"/>
          </a:xfrm>
          <a:prstGeom prst="ellipse">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6080759" y="2651760"/>
            <a:ext cx="2606039" cy="640080"/>
          </a:xfrm>
          <a:prstGeom prst="rect">
            <a:avLst/>
          </a:prstGeom>
          <a:noFill/>
        </p:spPr>
        <p:txBody>
          <a:bodyPr wrap="square" lIns="0" tIns="0" rIns="0" bIns="0" anchor="t">
            <a:spAutoFit/>
          </a:bodyPr>
          <a:lstStyle/>
          <a:p>
            <a:pPr algn="ctr"/>
            <a:r>
              <a:rPr sz="1500" b="1" i="0">
                <a:solidFill>
                  <a:srgbClr val="17365D"/>
                </a:solidFill>
                <a:latin typeface="Meiryo"/>
                <a:ea typeface="Meiryo"/>
              </a:rPr>
              <a:t>生命・生存・発達</a:t>
            </a:r>
          </a:p>
        </p:txBody>
      </p:sp>
      <p:sp>
        <p:nvSpPr>
          <p:cNvPr id="13" name="Rounded Rectangle 12"/>
          <p:cNvSpPr/>
          <p:nvPr/>
        </p:nvSpPr>
        <p:spPr>
          <a:xfrm>
            <a:off x="8915400" y="1691640"/>
            <a:ext cx="2788920" cy="1737360"/>
          </a:xfrm>
          <a:prstGeom prst="roundRect">
            <a:avLst>
              <a:gd name="adj" fmla="val 4736"/>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Oval 13"/>
          <p:cNvSpPr/>
          <p:nvPr/>
        </p:nvSpPr>
        <p:spPr>
          <a:xfrm>
            <a:off x="10035540" y="2011680"/>
            <a:ext cx="548640" cy="548640"/>
          </a:xfrm>
          <a:prstGeom prst="ellipse">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5" name="TextBox 14"/>
          <p:cNvSpPr txBox="1"/>
          <p:nvPr/>
        </p:nvSpPr>
        <p:spPr>
          <a:xfrm>
            <a:off x="9006840" y="2651760"/>
            <a:ext cx="2606039" cy="640080"/>
          </a:xfrm>
          <a:prstGeom prst="rect">
            <a:avLst/>
          </a:prstGeom>
          <a:noFill/>
        </p:spPr>
        <p:txBody>
          <a:bodyPr wrap="square" lIns="0" tIns="0" rIns="0" bIns="0" anchor="t">
            <a:spAutoFit/>
          </a:bodyPr>
          <a:lstStyle/>
          <a:p>
            <a:pPr algn="ctr"/>
            <a:r>
              <a:rPr sz="1500" b="1" i="0">
                <a:solidFill>
                  <a:srgbClr val="17365D"/>
                </a:solidFill>
                <a:latin typeface="Meiryo"/>
                <a:ea typeface="Meiryo"/>
              </a:rPr>
              <a:t>最善の利益</a:t>
            </a:r>
          </a:p>
        </p:txBody>
      </p:sp>
      <p:sp>
        <p:nvSpPr>
          <p:cNvPr id="16" name="Rounded Rectangle 15"/>
          <p:cNvSpPr/>
          <p:nvPr/>
        </p:nvSpPr>
        <p:spPr>
          <a:xfrm>
            <a:off x="5989320" y="3566160"/>
            <a:ext cx="2788920" cy="1737360"/>
          </a:xfrm>
          <a:prstGeom prst="roundRect">
            <a:avLst>
              <a:gd name="adj" fmla="val 4736"/>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Oval 16"/>
          <p:cNvSpPr/>
          <p:nvPr/>
        </p:nvSpPr>
        <p:spPr>
          <a:xfrm>
            <a:off x="7109459" y="3886200"/>
            <a:ext cx="548640" cy="548640"/>
          </a:xfrm>
          <a:prstGeom prst="ellipse">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8" name="TextBox 17"/>
          <p:cNvSpPr txBox="1"/>
          <p:nvPr/>
        </p:nvSpPr>
        <p:spPr>
          <a:xfrm>
            <a:off x="6080759" y="4526280"/>
            <a:ext cx="2606039" cy="640080"/>
          </a:xfrm>
          <a:prstGeom prst="rect">
            <a:avLst/>
          </a:prstGeom>
          <a:noFill/>
        </p:spPr>
        <p:txBody>
          <a:bodyPr wrap="square" lIns="0" tIns="0" rIns="0" bIns="0" anchor="t">
            <a:spAutoFit/>
          </a:bodyPr>
          <a:lstStyle/>
          <a:p>
            <a:pPr algn="ctr"/>
            <a:r>
              <a:rPr sz="1500" b="1" i="0" dirty="0" err="1">
                <a:solidFill>
                  <a:srgbClr val="17365D"/>
                </a:solidFill>
                <a:latin typeface="Meiryo"/>
                <a:ea typeface="Meiryo"/>
              </a:rPr>
              <a:t>意見の尊重</a:t>
            </a:r>
            <a:endParaRPr sz="1500" b="1" i="0" dirty="0">
              <a:solidFill>
                <a:srgbClr val="17365D"/>
              </a:solidFill>
              <a:latin typeface="Meiryo"/>
              <a:ea typeface="Meiryo"/>
            </a:endParaRPr>
          </a:p>
        </p:txBody>
      </p:sp>
      <p:sp>
        <p:nvSpPr>
          <p:cNvPr id="19" name="Rounded Rectangle 18"/>
          <p:cNvSpPr/>
          <p:nvPr/>
        </p:nvSpPr>
        <p:spPr>
          <a:xfrm>
            <a:off x="8915400" y="3566160"/>
            <a:ext cx="2788920" cy="1737360"/>
          </a:xfrm>
          <a:prstGeom prst="roundRect">
            <a:avLst>
              <a:gd name="adj" fmla="val 4736"/>
            </a:avLst>
          </a:prstGeom>
          <a:solidFill>
            <a:srgbClr val="FFFFFF"/>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0" name="Oval 19"/>
          <p:cNvSpPr/>
          <p:nvPr/>
        </p:nvSpPr>
        <p:spPr>
          <a:xfrm>
            <a:off x="10035540" y="3886200"/>
            <a:ext cx="548640" cy="548640"/>
          </a:xfrm>
          <a:prstGeom prst="ellipse">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1" name="TextBox 20"/>
          <p:cNvSpPr txBox="1"/>
          <p:nvPr/>
        </p:nvSpPr>
        <p:spPr>
          <a:xfrm>
            <a:off x="9006840" y="4526280"/>
            <a:ext cx="2606039" cy="640080"/>
          </a:xfrm>
          <a:prstGeom prst="rect">
            <a:avLst/>
          </a:prstGeom>
          <a:noFill/>
        </p:spPr>
        <p:txBody>
          <a:bodyPr wrap="square" lIns="0" tIns="0" rIns="0" bIns="0" anchor="t">
            <a:spAutoFit/>
          </a:bodyPr>
          <a:lstStyle/>
          <a:p>
            <a:pPr algn="ctr"/>
            <a:r>
              <a:rPr sz="1500" b="1" i="0">
                <a:solidFill>
                  <a:srgbClr val="17365D"/>
                </a:solidFill>
                <a:latin typeface="Meiryo"/>
                <a:ea typeface="Meiryo"/>
              </a:rPr>
              <a:t>差別の禁止</a:t>
            </a:r>
          </a:p>
        </p:txBody>
      </p:sp>
      <p:sp>
        <p:nvSpPr>
          <p:cNvPr id="22" name="Rounded Rectangle 21"/>
          <p:cNvSpPr/>
          <p:nvPr/>
        </p:nvSpPr>
        <p:spPr>
          <a:xfrm>
            <a:off x="502920" y="5074920"/>
            <a:ext cx="11183112" cy="960120"/>
          </a:xfrm>
          <a:prstGeom prst="roundRect">
            <a:avLst>
              <a:gd name="adj" fmla="val 8571"/>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22960" y="5451105"/>
            <a:ext cx="10515600" cy="207749"/>
          </a:xfrm>
          <a:prstGeom prst="rect">
            <a:avLst/>
          </a:prstGeom>
          <a:noFill/>
        </p:spPr>
        <p:txBody>
          <a:bodyPr wrap="square" lIns="0" tIns="0" rIns="0" bIns="0" anchor="ctr">
            <a:spAutoFit/>
          </a:bodyPr>
          <a:lstStyle/>
          <a:p>
            <a:pPr algn="l"/>
            <a:r>
              <a:rPr sz="1350" b="0" i="0" dirty="0">
                <a:solidFill>
                  <a:srgbClr val="1B2B3A"/>
                </a:solidFill>
                <a:latin typeface="Meiryo"/>
                <a:ea typeface="Meiryo"/>
              </a:rPr>
              <a:t>これら4原則は“条約に由来し、こども基本法に反映されている”と整理すると正確です。</a:t>
            </a:r>
          </a:p>
        </p:txBody>
      </p:sp>
      <p:sp>
        <p:nvSpPr>
          <p:cNvPr id="25" name="TextBox 8">
            <a:extLst>
              <a:ext uri="{FF2B5EF4-FFF2-40B4-BE49-F238E27FC236}">
                <a16:creationId xmlns:a16="http://schemas.microsoft.com/office/drawing/2014/main" id="{CDE4BCFF-C4D0-0039-3CF4-07227EAC2B25}"/>
              </a:ext>
            </a:extLst>
          </p:cNvPr>
          <p:cNvSpPr txBox="1"/>
          <p:nvPr/>
        </p:nvSpPr>
        <p:spPr>
          <a:xfrm>
            <a:off x="5559552" y="6380726"/>
            <a:ext cx="6126480" cy="184666"/>
          </a:xfrm>
          <a:prstGeom prst="rect">
            <a:avLst/>
          </a:prstGeom>
          <a:noFill/>
        </p:spPr>
        <p:txBody>
          <a:bodyPr wrap="square" lIns="0" tIns="0" rIns="0" bIns="0" anchor="t">
            <a:spAutoFit/>
          </a:bodyPr>
          <a:lstStyle/>
          <a:p>
            <a:pPr algn="r"/>
            <a:r>
              <a:rPr lang="ja-JP" altLang="en-US" sz="1200" dirty="0">
                <a:solidFill>
                  <a:srgbClr val="5D6E7E"/>
                </a:solidFill>
                <a:latin typeface="Meiryo"/>
                <a:ea typeface="Meiryo"/>
              </a:rPr>
              <a:t>参考</a:t>
            </a:r>
            <a:r>
              <a:rPr sz="1200" b="0" i="0" dirty="0">
                <a:solidFill>
                  <a:srgbClr val="5D6E7E"/>
                </a:solidFill>
                <a:latin typeface="Meiryo"/>
                <a:ea typeface="Meiryo"/>
              </a:rPr>
              <a:t>― </a:t>
            </a:r>
            <a:r>
              <a:rPr lang="ja-JP" altLang="en-US" sz="1200" dirty="0">
                <a:solidFill>
                  <a:srgbClr val="5D6E7E"/>
                </a:solidFill>
                <a:latin typeface="Meiryo"/>
                <a:ea typeface="Meiryo"/>
              </a:rPr>
              <a:t>子</a:t>
            </a:r>
            <a:r>
              <a:rPr lang="ja-JP" altLang="en-US" sz="1200" b="0" i="0" dirty="0">
                <a:solidFill>
                  <a:srgbClr val="5D6E7E"/>
                </a:solidFill>
                <a:latin typeface="Meiryo"/>
                <a:ea typeface="Meiryo"/>
              </a:rPr>
              <a:t>どもの権利条約</a:t>
            </a:r>
            <a:endParaRPr sz="1200" b="0" i="0" dirty="0">
              <a:solidFill>
                <a:srgbClr val="5D6E7E"/>
              </a:solidFill>
              <a:latin typeface="Meiryo"/>
              <a:ea typeface="Meiry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障害児支援の全体構造</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8</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本人支援だけでなく、4つを総合的にデザインしていく必要があります。</a:t>
            </a:r>
          </a:p>
        </p:txBody>
      </p:sp>
      <p:sp>
        <p:nvSpPr>
          <p:cNvPr id="7" name="Rounded Rectangle 6"/>
          <p:cNvSpPr/>
          <p:nvPr/>
        </p:nvSpPr>
        <p:spPr>
          <a:xfrm>
            <a:off x="502920" y="1965960"/>
            <a:ext cx="2651760" cy="1463040"/>
          </a:xfrm>
          <a:prstGeom prst="roundRect">
            <a:avLst>
              <a:gd name="adj" fmla="val 5624"/>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502920" y="1965960"/>
            <a:ext cx="2651760" cy="1463040"/>
          </a:xfrm>
          <a:prstGeom prst="rect">
            <a:avLst/>
          </a:prstGeom>
          <a:noFill/>
        </p:spPr>
        <p:txBody>
          <a:bodyPr wrap="square" lIns="0" tIns="0" rIns="0" bIns="0" anchor="ctr">
            <a:spAutoFit/>
          </a:bodyPr>
          <a:lstStyle/>
          <a:p>
            <a:pPr algn="ctr"/>
            <a:r>
              <a:rPr sz="1900" b="1" i="0">
                <a:solidFill>
                  <a:srgbClr val="FFFFFF"/>
                </a:solidFill>
                <a:latin typeface="Meiryo"/>
                <a:ea typeface="Meiryo"/>
              </a:rPr>
              <a:t>本人支援</a:t>
            </a:r>
          </a:p>
        </p:txBody>
      </p:sp>
      <p:sp>
        <p:nvSpPr>
          <p:cNvPr id="9" name="Rounded Rectangle 8"/>
          <p:cNvSpPr/>
          <p:nvPr/>
        </p:nvSpPr>
        <p:spPr>
          <a:xfrm>
            <a:off x="3355848" y="1965960"/>
            <a:ext cx="2651760" cy="1463040"/>
          </a:xfrm>
          <a:prstGeom prst="roundRect">
            <a:avLst>
              <a:gd name="adj" fmla="val 5624"/>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TextBox 9"/>
          <p:cNvSpPr txBox="1"/>
          <p:nvPr/>
        </p:nvSpPr>
        <p:spPr>
          <a:xfrm>
            <a:off x="3355848" y="1965960"/>
            <a:ext cx="2651760" cy="1463040"/>
          </a:xfrm>
          <a:prstGeom prst="rect">
            <a:avLst/>
          </a:prstGeom>
          <a:noFill/>
        </p:spPr>
        <p:txBody>
          <a:bodyPr wrap="square" lIns="0" tIns="0" rIns="0" bIns="0" anchor="ctr">
            <a:spAutoFit/>
          </a:bodyPr>
          <a:lstStyle/>
          <a:p>
            <a:pPr algn="ctr"/>
            <a:r>
              <a:rPr sz="1900" b="1" i="0">
                <a:solidFill>
                  <a:srgbClr val="FFFFFF"/>
                </a:solidFill>
                <a:latin typeface="Meiryo"/>
                <a:ea typeface="Meiryo"/>
              </a:rPr>
              <a:t>家族支援</a:t>
            </a:r>
          </a:p>
        </p:txBody>
      </p:sp>
      <p:sp>
        <p:nvSpPr>
          <p:cNvPr id="11" name="Rounded Rectangle 10"/>
          <p:cNvSpPr/>
          <p:nvPr/>
        </p:nvSpPr>
        <p:spPr>
          <a:xfrm>
            <a:off x="6208776" y="1965960"/>
            <a:ext cx="2651760" cy="1463040"/>
          </a:xfrm>
          <a:prstGeom prst="roundRect">
            <a:avLst>
              <a:gd name="adj" fmla="val 5624"/>
            </a:avLst>
          </a:prstGeom>
          <a:solidFill>
            <a:srgbClr val="C77D2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2" name="TextBox 11"/>
          <p:cNvSpPr txBox="1"/>
          <p:nvPr/>
        </p:nvSpPr>
        <p:spPr>
          <a:xfrm>
            <a:off x="6208776" y="1965960"/>
            <a:ext cx="2651760" cy="1463040"/>
          </a:xfrm>
          <a:prstGeom prst="rect">
            <a:avLst/>
          </a:prstGeom>
          <a:noFill/>
        </p:spPr>
        <p:txBody>
          <a:bodyPr wrap="square" lIns="0" tIns="0" rIns="0" bIns="0" anchor="ctr">
            <a:spAutoFit/>
          </a:bodyPr>
          <a:lstStyle/>
          <a:p>
            <a:pPr algn="ctr"/>
            <a:r>
              <a:rPr sz="1900" b="1" i="0">
                <a:solidFill>
                  <a:srgbClr val="FFFFFF"/>
                </a:solidFill>
                <a:latin typeface="Meiryo"/>
                <a:ea typeface="Meiryo"/>
              </a:rPr>
              <a:t>地域連携</a:t>
            </a:r>
          </a:p>
        </p:txBody>
      </p:sp>
      <p:sp>
        <p:nvSpPr>
          <p:cNvPr id="13" name="Rounded Rectangle 12"/>
          <p:cNvSpPr/>
          <p:nvPr/>
        </p:nvSpPr>
        <p:spPr>
          <a:xfrm>
            <a:off x="9061704" y="1965960"/>
            <a:ext cx="2651760" cy="1463040"/>
          </a:xfrm>
          <a:prstGeom prst="roundRect">
            <a:avLst>
              <a:gd name="adj" fmla="val 5624"/>
            </a:avLst>
          </a:prstGeom>
          <a:solidFill>
            <a:srgbClr val="1F4E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9061704" y="1965960"/>
            <a:ext cx="2651760" cy="1463040"/>
          </a:xfrm>
          <a:prstGeom prst="rect">
            <a:avLst/>
          </a:prstGeom>
          <a:noFill/>
        </p:spPr>
        <p:txBody>
          <a:bodyPr wrap="square" lIns="0" tIns="0" rIns="0" bIns="0" anchor="ctr">
            <a:spAutoFit/>
          </a:bodyPr>
          <a:lstStyle/>
          <a:p>
            <a:pPr algn="ctr"/>
            <a:r>
              <a:rPr sz="1900" b="1" i="0">
                <a:solidFill>
                  <a:srgbClr val="FFFFFF"/>
                </a:solidFill>
                <a:latin typeface="Meiryo"/>
                <a:ea typeface="Meiryo"/>
              </a:rPr>
              <a:t>移行支援</a:t>
            </a:r>
          </a:p>
        </p:txBody>
      </p:sp>
      <p:sp>
        <p:nvSpPr>
          <p:cNvPr id="15" name="Rounded Rectangle 14"/>
          <p:cNvSpPr/>
          <p:nvPr/>
        </p:nvSpPr>
        <p:spPr>
          <a:xfrm>
            <a:off x="502920" y="3794760"/>
            <a:ext cx="11183112" cy="2240280"/>
          </a:xfrm>
          <a:prstGeom prst="roundRect">
            <a:avLst>
              <a:gd name="adj" fmla="val 3673"/>
            </a:avLst>
          </a:prstGeom>
          <a:solidFill>
            <a:srgbClr val="DEEBF7"/>
          </a:solidFill>
          <a:ln w="19050">
            <a:solidFill>
              <a:srgbClr val="2E9E8F"/>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TextBox 15"/>
          <p:cNvSpPr txBox="1"/>
          <p:nvPr/>
        </p:nvSpPr>
        <p:spPr>
          <a:xfrm>
            <a:off x="868680" y="3977639"/>
            <a:ext cx="10424160" cy="1874519"/>
          </a:xfrm>
          <a:prstGeom prst="rect">
            <a:avLst/>
          </a:prstGeom>
          <a:noFill/>
        </p:spPr>
        <p:txBody>
          <a:bodyPr wrap="square" lIns="0" tIns="0" rIns="0" bIns="0" anchor="ctr">
            <a:spAutoFit/>
          </a:bodyPr>
          <a:lstStyle/>
          <a:p>
            <a:pPr algn="l">
              <a:lnSpc>
                <a:spcPct val="130000"/>
              </a:lnSpc>
            </a:pPr>
            <a:r>
              <a:rPr sz="1700" b="1" i="0">
                <a:solidFill>
                  <a:srgbClr val="2E9E8F"/>
                </a:solidFill>
                <a:latin typeface="Meiryo"/>
                <a:ea typeface="Meiryo"/>
              </a:rPr>
              <a:t>障害児相談支援が4層を束ねる</a:t>
            </a:r>
          </a:p>
          <a:p>
            <a:pPr algn="l">
              <a:lnSpc>
                <a:spcPct val="130000"/>
              </a:lnSpc>
            </a:pPr>
            <a:r>
              <a:rPr sz="1400" b="0" i="0">
                <a:solidFill>
                  <a:srgbClr val="1B2B3A"/>
                </a:solidFill>
                <a:latin typeface="Meiryo"/>
                <a:ea typeface="Meiryo"/>
              </a:rPr>
              <a:t>この4層は別々の仕事ではありません。とりわけ障害児相談支援は、単なるサービスの調整にとどまらず、この4層を束ねる役割を担います。インフォーマルな地域資源も理解しながら、こどもと家族に伴走していく――非常に大切な役割ですが、現状はまだ課題も大きい領域です。</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8138160" y="457200"/>
            <a:ext cx="3566160" cy="384048"/>
          </a:xfrm>
          <a:prstGeom prst="rect">
            <a:avLst/>
          </a:prstGeom>
          <a:noFill/>
        </p:spPr>
        <p:txBody>
          <a:bodyPr wrap="square" lIns="0" tIns="0" rIns="0" bIns="0" anchor="t">
            <a:spAutoFit/>
          </a:bodyPr>
          <a:lstStyle/>
          <a:p>
            <a:pPr algn="r"/>
            <a:r>
              <a:rPr sz="1250" b="1" i="0">
                <a:solidFill>
                  <a:srgbClr val="2E6DA4"/>
                </a:solidFill>
                <a:latin typeface="Meiryo"/>
                <a:ea typeface="Meiryo"/>
              </a:rPr>
              <a:t>PART1 基本姿勢</a:t>
            </a:r>
          </a:p>
        </p:txBody>
      </p:sp>
      <p:sp>
        <p:nvSpPr>
          <p:cNvPr id="3" name="TextBox 2"/>
          <p:cNvSpPr txBox="1"/>
          <p:nvPr/>
        </p:nvSpPr>
        <p:spPr>
          <a:xfrm>
            <a:off x="502920" y="384048"/>
            <a:ext cx="7863840" cy="777240"/>
          </a:xfrm>
          <a:prstGeom prst="rect">
            <a:avLst/>
          </a:prstGeom>
          <a:noFill/>
        </p:spPr>
        <p:txBody>
          <a:bodyPr wrap="square" lIns="0" tIns="0" rIns="0" bIns="0" anchor="ctr">
            <a:spAutoFit/>
          </a:bodyPr>
          <a:lstStyle/>
          <a:p>
            <a:pPr algn="l"/>
            <a:r>
              <a:rPr sz="2700" b="1" i="0">
                <a:solidFill>
                  <a:srgbClr val="17365D"/>
                </a:solidFill>
                <a:latin typeface="Meiryo"/>
                <a:ea typeface="Meiryo"/>
              </a:rPr>
              <a:t>発達支援の循環</a:t>
            </a:r>
          </a:p>
        </p:txBody>
      </p:sp>
      <p:sp>
        <p:nvSpPr>
          <p:cNvPr id="4" name="TextBox 3"/>
          <p:cNvSpPr txBox="1"/>
          <p:nvPr/>
        </p:nvSpPr>
        <p:spPr>
          <a:xfrm>
            <a:off x="502920" y="6419088"/>
            <a:ext cx="4572000" cy="292608"/>
          </a:xfrm>
          <a:prstGeom prst="rect">
            <a:avLst/>
          </a:prstGeom>
          <a:noFill/>
        </p:spPr>
        <p:txBody>
          <a:bodyPr wrap="square" lIns="0" tIns="0" rIns="0" bIns="0" anchor="t">
            <a:spAutoFit/>
          </a:bodyPr>
          <a:lstStyle/>
          <a:p>
            <a:pPr algn="l"/>
            <a:r>
              <a:rPr sz="900" b="0" i="0">
                <a:solidFill>
                  <a:srgbClr val="5D6E7E"/>
                </a:solidFill>
                <a:latin typeface="Meiryo"/>
                <a:ea typeface="Meiryo"/>
              </a:rPr>
              <a:t>サビ管・児発管 指導者研修</a:t>
            </a:r>
          </a:p>
        </p:txBody>
      </p:sp>
      <p:sp>
        <p:nvSpPr>
          <p:cNvPr id="5" name="TextBox 4"/>
          <p:cNvSpPr txBox="1"/>
          <p:nvPr/>
        </p:nvSpPr>
        <p:spPr>
          <a:xfrm>
            <a:off x="11430000" y="6419088"/>
            <a:ext cx="548640" cy="292608"/>
          </a:xfrm>
          <a:prstGeom prst="rect">
            <a:avLst/>
          </a:prstGeom>
          <a:noFill/>
        </p:spPr>
        <p:txBody>
          <a:bodyPr wrap="square" lIns="0" tIns="0" rIns="0" bIns="0" anchor="t">
            <a:spAutoFit/>
          </a:bodyPr>
          <a:lstStyle/>
          <a:p>
            <a:pPr algn="r"/>
            <a:r>
              <a:rPr sz="1000" b="0" i="0">
                <a:solidFill>
                  <a:srgbClr val="5D6E7E"/>
                </a:solidFill>
                <a:latin typeface="Meiryo"/>
                <a:ea typeface="Meiryo"/>
              </a:rPr>
              <a:t>9</a:t>
            </a:r>
          </a:p>
        </p:txBody>
      </p:sp>
      <p:sp>
        <p:nvSpPr>
          <p:cNvPr id="6" name="TextBox 5"/>
          <p:cNvSpPr txBox="1"/>
          <p:nvPr/>
        </p:nvSpPr>
        <p:spPr>
          <a:xfrm>
            <a:off x="502920" y="1234440"/>
            <a:ext cx="10972800" cy="457200"/>
          </a:xfrm>
          <a:prstGeom prst="rect">
            <a:avLst/>
          </a:prstGeom>
          <a:noFill/>
        </p:spPr>
        <p:txBody>
          <a:bodyPr wrap="square" lIns="0" tIns="0" rIns="0" bIns="0" anchor="t">
            <a:spAutoFit/>
          </a:bodyPr>
          <a:lstStyle/>
          <a:p>
            <a:pPr algn="l"/>
            <a:r>
              <a:rPr sz="1400" b="0" i="0">
                <a:solidFill>
                  <a:srgbClr val="5D6E7E"/>
                </a:solidFill>
                <a:latin typeface="Meiryo"/>
                <a:ea typeface="Meiryo"/>
              </a:rPr>
              <a:t>「発達支援」は、事業所の中だけで完結するものではありません。循環を回し続けます。</a:t>
            </a:r>
          </a:p>
        </p:txBody>
      </p:sp>
      <p:sp>
        <p:nvSpPr>
          <p:cNvPr id="7" name="Rounded Rectangle 6"/>
          <p:cNvSpPr/>
          <p:nvPr/>
        </p:nvSpPr>
        <p:spPr>
          <a:xfrm>
            <a:off x="640080" y="2148840"/>
            <a:ext cx="2377440" cy="1280160"/>
          </a:xfrm>
          <a:prstGeom prst="roundRect">
            <a:avLst>
              <a:gd name="adj" fmla="val 6428"/>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8" name="TextBox 7"/>
          <p:cNvSpPr txBox="1"/>
          <p:nvPr/>
        </p:nvSpPr>
        <p:spPr>
          <a:xfrm>
            <a:off x="640080" y="2148840"/>
            <a:ext cx="2377440" cy="1280160"/>
          </a:xfrm>
          <a:prstGeom prst="rect">
            <a:avLst/>
          </a:prstGeom>
          <a:noFill/>
        </p:spPr>
        <p:txBody>
          <a:bodyPr wrap="square" lIns="0" tIns="0" rIns="0" bIns="0" anchor="ctr">
            <a:spAutoFit/>
          </a:bodyPr>
          <a:lstStyle/>
          <a:p>
            <a:pPr algn="ctr"/>
            <a:r>
              <a:rPr sz="1600" b="1" i="0">
                <a:solidFill>
                  <a:srgbClr val="17365D"/>
                </a:solidFill>
                <a:latin typeface="Meiryo"/>
                <a:ea typeface="Meiryo"/>
              </a:rPr>
              <a:t>アセスメント</a:t>
            </a:r>
          </a:p>
        </p:txBody>
      </p:sp>
      <p:sp>
        <p:nvSpPr>
          <p:cNvPr id="9" name="Right Arrow 8"/>
          <p:cNvSpPr/>
          <p:nvPr/>
        </p:nvSpPr>
        <p:spPr>
          <a:xfrm>
            <a:off x="3090672" y="2606039"/>
            <a:ext cx="347472" cy="365760"/>
          </a:xfrm>
          <a:prstGeom prst="rightArrow">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Rounded Rectangle 9"/>
          <p:cNvSpPr/>
          <p:nvPr/>
        </p:nvSpPr>
        <p:spPr>
          <a:xfrm>
            <a:off x="3520440" y="2148840"/>
            <a:ext cx="2377440" cy="1280160"/>
          </a:xfrm>
          <a:prstGeom prst="roundRect">
            <a:avLst>
              <a:gd name="adj" fmla="val 6428"/>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1" name="TextBox 10"/>
          <p:cNvSpPr txBox="1"/>
          <p:nvPr/>
        </p:nvSpPr>
        <p:spPr>
          <a:xfrm>
            <a:off x="3520440" y="2148840"/>
            <a:ext cx="2377440" cy="1280160"/>
          </a:xfrm>
          <a:prstGeom prst="rect">
            <a:avLst/>
          </a:prstGeom>
          <a:noFill/>
        </p:spPr>
        <p:txBody>
          <a:bodyPr wrap="square" lIns="0" tIns="0" rIns="0" bIns="0" anchor="ctr">
            <a:spAutoFit/>
          </a:bodyPr>
          <a:lstStyle/>
          <a:p>
            <a:pPr algn="ctr"/>
            <a:r>
              <a:rPr sz="1600" b="1" i="0">
                <a:solidFill>
                  <a:srgbClr val="17365D"/>
                </a:solidFill>
                <a:latin typeface="Meiryo"/>
                <a:ea typeface="Meiryo"/>
              </a:rPr>
              <a:t>支援計画</a:t>
            </a:r>
          </a:p>
        </p:txBody>
      </p:sp>
      <p:sp>
        <p:nvSpPr>
          <p:cNvPr id="12" name="Right Arrow 11"/>
          <p:cNvSpPr/>
          <p:nvPr/>
        </p:nvSpPr>
        <p:spPr>
          <a:xfrm>
            <a:off x="5971032" y="2606039"/>
            <a:ext cx="347472" cy="365760"/>
          </a:xfrm>
          <a:prstGeom prst="rightArrow">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3" name="Rounded Rectangle 12"/>
          <p:cNvSpPr/>
          <p:nvPr/>
        </p:nvSpPr>
        <p:spPr>
          <a:xfrm>
            <a:off x="6400800" y="2148840"/>
            <a:ext cx="2377440" cy="1280160"/>
          </a:xfrm>
          <a:prstGeom prst="roundRect">
            <a:avLst>
              <a:gd name="adj" fmla="val 6428"/>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TextBox 13"/>
          <p:cNvSpPr txBox="1"/>
          <p:nvPr/>
        </p:nvSpPr>
        <p:spPr>
          <a:xfrm>
            <a:off x="6400800" y="2148840"/>
            <a:ext cx="2377440" cy="1280160"/>
          </a:xfrm>
          <a:prstGeom prst="rect">
            <a:avLst/>
          </a:prstGeom>
          <a:noFill/>
        </p:spPr>
        <p:txBody>
          <a:bodyPr wrap="square" lIns="0" tIns="0" rIns="0" bIns="0" anchor="ctr">
            <a:spAutoFit/>
          </a:bodyPr>
          <a:lstStyle/>
          <a:p>
            <a:pPr algn="ctr"/>
            <a:r>
              <a:rPr sz="1600" b="1" i="0">
                <a:solidFill>
                  <a:srgbClr val="17365D"/>
                </a:solidFill>
                <a:latin typeface="Meiryo"/>
                <a:ea typeface="Meiryo"/>
              </a:rPr>
              <a:t>日々の支援</a:t>
            </a:r>
          </a:p>
        </p:txBody>
      </p:sp>
      <p:sp>
        <p:nvSpPr>
          <p:cNvPr id="15" name="Right Arrow 14"/>
          <p:cNvSpPr/>
          <p:nvPr/>
        </p:nvSpPr>
        <p:spPr>
          <a:xfrm>
            <a:off x="8851392" y="2606039"/>
            <a:ext cx="347472" cy="365760"/>
          </a:xfrm>
          <a:prstGeom prst="rightArrow">
            <a:avLst/>
          </a:prstGeom>
          <a:solidFill>
            <a:srgbClr val="2E9E8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Rounded Rectangle 15"/>
          <p:cNvSpPr/>
          <p:nvPr/>
        </p:nvSpPr>
        <p:spPr>
          <a:xfrm>
            <a:off x="9281160" y="2148840"/>
            <a:ext cx="2377440" cy="1280160"/>
          </a:xfrm>
          <a:prstGeom prst="roundRect">
            <a:avLst>
              <a:gd name="adj" fmla="val 6428"/>
            </a:avLst>
          </a:prstGeom>
          <a:solidFill>
            <a:srgbClr val="DEEBF7"/>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7" name="TextBox 16"/>
          <p:cNvSpPr txBox="1"/>
          <p:nvPr/>
        </p:nvSpPr>
        <p:spPr>
          <a:xfrm>
            <a:off x="9281160" y="2148840"/>
            <a:ext cx="2377440" cy="1280160"/>
          </a:xfrm>
          <a:prstGeom prst="rect">
            <a:avLst/>
          </a:prstGeom>
          <a:noFill/>
        </p:spPr>
        <p:txBody>
          <a:bodyPr wrap="square" lIns="0" tIns="0" rIns="0" bIns="0" anchor="ctr">
            <a:spAutoFit/>
          </a:bodyPr>
          <a:lstStyle/>
          <a:p>
            <a:pPr algn="ctr"/>
            <a:r>
              <a:rPr sz="1600" b="1" i="0">
                <a:solidFill>
                  <a:srgbClr val="17365D"/>
                </a:solidFill>
                <a:latin typeface="Meiryo"/>
                <a:ea typeface="Meiryo"/>
              </a:rPr>
              <a:t>モニタリング</a:t>
            </a:r>
          </a:p>
        </p:txBody>
      </p:sp>
      <p:cxnSp>
        <p:nvCxnSpPr>
          <p:cNvPr id="18" name="Connector 17"/>
          <p:cNvCxnSpPr/>
          <p:nvPr/>
        </p:nvCxnSpPr>
        <p:spPr>
          <a:xfrm>
            <a:off x="10469880" y="3429000"/>
            <a:ext cx="0" cy="502920"/>
          </a:xfrm>
          <a:prstGeom prst="line">
            <a:avLst/>
          </a:prstGeom>
          <a:ln w="25400">
            <a:solidFill>
              <a:srgbClr val="9DC3E6"/>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1828800" y="3931920"/>
            <a:ext cx="8641080" cy="0"/>
          </a:xfrm>
          <a:prstGeom prst="line">
            <a:avLst/>
          </a:prstGeom>
          <a:ln w="25400">
            <a:solidFill>
              <a:srgbClr val="9DC3E6"/>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1828800" y="3429000"/>
            <a:ext cx="0" cy="502920"/>
          </a:xfrm>
          <a:prstGeom prst="line">
            <a:avLst/>
          </a:prstGeom>
          <a:ln w="25400">
            <a:solidFill>
              <a:srgbClr val="9DC3E6"/>
            </a:solidFill>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40080" y="3566160"/>
            <a:ext cx="11018520" cy="320040"/>
          </a:xfrm>
          <a:prstGeom prst="rect">
            <a:avLst/>
          </a:prstGeom>
          <a:noFill/>
        </p:spPr>
        <p:txBody>
          <a:bodyPr wrap="square" lIns="0" tIns="0" rIns="0" bIns="0" anchor="t">
            <a:spAutoFit/>
          </a:bodyPr>
          <a:lstStyle/>
          <a:p>
            <a:pPr algn="ctr"/>
            <a:r>
              <a:rPr sz="1100" b="0" i="0">
                <a:solidFill>
                  <a:srgbClr val="5D6E7E"/>
                </a:solidFill>
                <a:latin typeface="Meiryo"/>
                <a:ea typeface="Meiryo"/>
              </a:rPr>
              <a:t>循環を回し続ける</a:t>
            </a:r>
          </a:p>
        </p:txBody>
      </p:sp>
      <p:sp>
        <p:nvSpPr>
          <p:cNvPr id="22" name="Rounded Rectangle 21"/>
          <p:cNvSpPr/>
          <p:nvPr/>
        </p:nvSpPr>
        <p:spPr>
          <a:xfrm>
            <a:off x="502920" y="4709160"/>
            <a:ext cx="11183112" cy="1371600"/>
          </a:xfrm>
          <a:prstGeom prst="roundRect">
            <a:avLst>
              <a:gd name="adj" fmla="val 6000"/>
            </a:avLst>
          </a:prstGeom>
          <a:solidFill>
            <a:srgbClr val="F2F7FC"/>
          </a:solidFill>
          <a:ln w="12700">
            <a:solidFill>
              <a:srgbClr val="C9D6E3"/>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3" name="TextBox 22"/>
          <p:cNvSpPr txBox="1"/>
          <p:nvPr/>
        </p:nvSpPr>
        <p:spPr>
          <a:xfrm>
            <a:off x="822960" y="5003314"/>
            <a:ext cx="10515600" cy="783291"/>
          </a:xfrm>
          <a:prstGeom prst="rect">
            <a:avLst/>
          </a:prstGeom>
          <a:noFill/>
        </p:spPr>
        <p:txBody>
          <a:bodyPr wrap="square" lIns="0" tIns="0" rIns="0" bIns="0" anchor="ctr">
            <a:spAutoFit/>
          </a:bodyPr>
          <a:lstStyle/>
          <a:p>
            <a:pPr algn="l">
              <a:lnSpc>
                <a:spcPct val="120000"/>
              </a:lnSpc>
            </a:pPr>
            <a:r>
              <a:rPr sz="1500" b="1" i="0" dirty="0" err="1">
                <a:solidFill>
                  <a:srgbClr val="C77D2E"/>
                </a:solidFill>
                <a:latin typeface="Meiryo"/>
                <a:ea typeface="Meiryo"/>
              </a:rPr>
              <a:t>キーワード：汎化（はんか</a:t>
            </a:r>
            <a:r>
              <a:rPr sz="1500" b="1" i="0" dirty="0">
                <a:solidFill>
                  <a:srgbClr val="C77D2E"/>
                </a:solidFill>
                <a:latin typeface="Meiryo"/>
                <a:ea typeface="Meiryo"/>
              </a:rPr>
              <a:t>）</a:t>
            </a:r>
          </a:p>
          <a:p>
            <a:pPr algn="l">
              <a:lnSpc>
                <a:spcPct val="120000"/>
              </a:lnSpc>
            </a:pPr>
            <a:r>
              <a:rPr sz="1400" b="0" i="0" dirty="0" err="1">
                <a:solidFill>
                  <a:srgbClr val="1B2B3A"/>
                </a:solidFill>
                <a:latin typeface="Meiryo"/>
                <a:ea typeface="Meiryo"/>
              </a:rPr>
              <a:t>事業所でできたことが、家庭や</a:t>
            </a:r>
            <a:r>
              <a:rPr lang="ja-JP" altLang="en-US" sz="1400" b="0" i="0" dirty="0">
                <a:solidFill>
                  <a:srgbClr val="1B2B3A"/>
                </a:solidFill>
                <a:latin typeface="Meiryo"/>
                <a:ea typeface="Meiryo"/>
              </a:rPr>
              <a:t>保育</a:t>
            </a:r>
            <a:r>
              <a:rPr sz="1400" b="0" i="0" dirty="0" err="1">
                <a:solidFill>
                  <a:srgbClr val="1B2B3A"/>
                </a:solidFill>
                <a:latin typeface="Meiryo"/>
                <a:ea typeface="Meiryo"/>
              </a:rPr>
              <a:t>園でもできるようになること</a:t>
            </a:r>
            <a:r>
              <a:rPr sz="1400" b="0" i="0" dirty="0">
                <a:solidFill>
                  <a:srgbClr val="1B2B3A"/>
                </a:solidFill>
                <a:latin typeface="Meiryo"/>
                <a:ea typeface="Meiryo"/>
              </a:rPr>
              <a:t>。「</a:t>
            </a:r>
            <a:r>
              <a:rPr sz="1400" b="0" i="0" dirty="0" err="1">
                <a:solidFill>
                  <a:srgbClr val="1B2B3A"/>
                </a:solidFill>
                <a:latin typeface="Meiryo"/>
                <a:ea typeface="Meiryo"/>
              </a:rPr>
              <a:t>できた・できない」で区切るのではなく</a:t>
            </a:r>
            <a:r>
              <a:rPr sz="1400" b="0" i="0" dirty="0">
                <a:solidFill>
                  <a:srgbClr val="1B2B3A"/>
                </a:solidFill>
                <a:latin typeface="Meiryo"/>
                <a:ea typeface="Meiryo"/>
              </a:rPr>
              <a:t>、“</a:t>
            </a:r>
            <a:r>
              <a:rPr sz="1400" b="0" i="0" dirty="0" err="1">
                <a:solidFill>
                  <a:srgbClr val="1B2B3A"/>
                </a:solidFill>
                <a:latin typeface="Meiryo"/>
                <a:ea typeface="Meiryo"/>
              </a:rPr>
              <a:t>どんな環境・支援があれば育ちが進むのか”という視点で見ていきましょう</a:t>
            </a:r>
            <a:r>
              <a:rPr sz="1400" b="0" i="0" dirty="0">
                <a:solidFill>
                  <a:srgbClr val="1B2B3A"/>
                </a:solidFill>
                <a:latin typeface="Meiryo"/>
                <a:ea typeface="Meiryo"/>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FE48289A34AAF4DBF52C0BE2CE99ECE" ma:contentTypeVersion="15" ma:contentTypeDescription="新しいドキュメントを作成します。" ma:contentTypeScope="" ma:versionID="91d8b5d3e029ec58c608c15c587bba93">
  <xsd:schema xmlns:xsd="http://www.w3.org/2001/XMLSchema" xmlns:xs="http://www.w3.org/2001/XMLSchema" xmlns:p="http://schemas.microsoft.com/office/2006/metadata/properties" xmlns:ns2="a6f9f875-7af9-4528-8c5c-fc377319d8fb" xmlns:ns3="263dbbe5-076b-4606-a03b-9598f5f2f35a" targetNamespace="http://schemas.microsoft.com/office/2006/metadata/properties" ma:root="true" ma:fieldsID="c0c2a9decfffd5b04b60bc3b46888ea3" ns2:_="" ns3:_="">
    <xsd:import namespace="a6f9f875-7af9-4528-8c5c-fc377319d8fb"/>
    <xsd:import namespace="263dbbe5-076b-4606-a03b-9598f5f2f35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f9f875-7af9-4528-8c5c-fc377319d8fb"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dbbe5-076b-4606-a03b-9598f5f2f35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1687ae2-0cce-42c8-9382-2835170683ef}" ma:internalName="TaxCatchAll" ma:showField="CatchAllData" ma:web="263dbbe5-076b-4606-a03b-9598f5f2f3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3dbbe5-076b-4606-a03b-9598f5f2f35a" xsi:nil="true"/>
    <lcf76f155ced4ddcb4097134ff3c332f xmlns="a6f9f875-7af9-4528-8c5c-fc377319d8fb">
      <Terms xmlns="http://schemas.microsoft.com/office/infopath/2007/PartnerControls"/>
    </lcf76f155ced4ddcb4097134ff3c332f>
    <Owner xmlns="a6f9f875-7af9-4528-8c5c-fc377319d8fb">
      <UserInfo>
        <DisplayName/>
        <AccountId xsi:nil="true"/>
        <AccountType/>
      </UserInfo>
    </Owner>
  </documentManagement>
</p:properties>
</file>

<file path=customXml/itemProps1.xml><?xml version="1.0" encoding="utf-8"?>
<ds:datastoreItem xmlns:ds="http://schemas.openxmlformats.org/officeDocument/2006/customXml" ds:itemID="{BDC2FF7E-B61D-434D-9709-D80E32FEBA17}"/>
</file>

<file path=customXml/itemProps2.xml><?xml version="1.0" encoding="utf-8"?>
<ds:datastoreItem xmlns:ds="http://schemas.openxmlformats.org/officeDocument/2006/customXml" ds:itemID="{1BB30D3B-3B2E-4829-9B38-3BC899DB71B7}"/>
</file>

<file path=customXml/itemProps3.xml><?xml version="1.0" encoding="utf-8"?>
<ds:datastoreItem xmlns:ds="http://schemas.openxmlformats.org/officeDocument/2006/customXml" ds:itemID="{0065F728-46B5-4B24-8A73-0B5CF7383246}"/>
</file>

<file path=docProps/app.xml><?xml version="1.0" encoding="utf-8"?>
<Properties xmlns="http://schemas.openxmlformats.org/officeDocument/2006/extended-properties" xmlns:vt="http://schemas.openxmlformats.org/officeDocument/2006/docPropsVTypes">
  <TotalTime>426</TotalTime>
  <Words>4950</Words>
  <Application>Microsoft Office PowerPoint</Application>
  <PresentationFormat>ワイド画面</PresentationFormat>
  <Paragraphs>976</Paragraphs>
  <Slides>37</Slides>
  <Notes>37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37</vt:i4>
      </vt:variant>
    </vt:vector>
  </HeadingPairs>
  <TitlesOfParts>
    <vt:vector size="42" baseType="lpstr">
      <vt:lpstr>Meiryo</vt:lpstr>
      <vt:lpstr>Arial</vt:lpstr>
      <vt:lpstr>Calibri</vt:lpstr>
      <vt:lpstr>Georgia</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池田 圭一郎 KI.</cp:lastModifiedBy>
  <cp:revision>22</cp:revision>
  <dcterms:created xsi:type="dcterms:W3CDTF">2013-01-27T09:14:16Z</dcterms:created>
  <dcterms:modified xsi:type="dcterms:W3CDTF">2026-08-18T05:16:21Z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0x010100FFE48289A34AAF4DBF52C0BE2CE99ECE</vt:lpwstr>
  </property>
</Properties>
</file>