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omments/modernComment_52F_0.xml" ContentType="application/vnd.ms-powerpoint.comments+xml"/>
  <Override PartName="/ppt/comments/modernComment_7FFFD415_3647973E.xml" ContentType="application/vnd.ms-powerpoint.comments+xml"/>
  <Override PartName="/ppt/comments/modernComment_3D6_0.xml" ContentType="application/vnd.ms-powerpoint.comments+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2" r:id="rId5"/>
    <p:sldMasterId id="2147483685" r:id="rId6"/>
    <p:sldMasterId id="2147483698" r:id="rId7"/>
  </p:sldMasterIdLst>
  <p:notesMasterIdLst>
    <p:notesMasterId r:id="rId37"/>
  </p:notesMasterIdLst>
  <p:sldIdLst>
    <p:sldId id="257" r:id="rId8"/>
    <p:sldId id="3151" r:id="rId9"/>
    <p:sldId id="3157" r:id="rId10"/>
    <p:sldId id="497" r:id="rId11"/>
    <p:sldId id="1097" r:id="rId12"/>
    <p:sldId id="3159" r:id="rId13"/>
    <p:sldId id="1325" r:id="rId14"/>
    <p:sldId id="1326" r:id="rId15"/>
    <p:sldId id="1327" r:id="rId16"/>
    <p:sldId id="2228" r:id="rId17"/>
    <p:sldId id="1328" r:id="rId18"/>
    <p:sldId id="1302" r:id="rId19"/>
    <p:sldId id="2147472399" r:id="rId20"/>
    <p:sldId id="2147472405" r:id="rId21"/>
    <p:sldId id="291" r:id="rId22"/>
    <p:sldId id="2147472460" r:id="rId23"/>
    <p:sldId id="3160" r:id="rId24"/>
    <p:sldId id="263" r:id="rId25"/>
    <p:sldId id="259" r:id="rId26"/>
    <p:sldId id="261" r:id="rId27"/>
    <p:sldId id="350" r:id="rId28"/>
    <p:sldId id="279" r:id="rId29"/>
    <p:sldId id="3161" r:id="rId30"/>
    <p:sldId id="3149" r:id="rId31"/>
    <p:sldId id="2147472415" r:id="rId32"/>
    <p:sldId id="275" r:id="rId33"/>
    <p:sldId id="3162" r:id="rId34"/>
    <p:sldId id="982" r:id="rId35"/>
    <p:sldId id="458" r:id="rId36"/>
  </p:sldIdLst>
  <p:sldSz cx="9144000" cy="6858000" type="screen4x3"/>
  <p:notesSz cx="6807200" cy="99393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21AB3C3-9204-AD52-790B-84DB1A0FAB68}" name="小川 陽(ogawa-akira.nc1)" initials="陽小" userId="S::OAVGM@lansys.mhlw.go.jp::0dd7f0e8-0e10-4381-b784-637bfcd8f7b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458" autoAdjust="0"/>
    <p:restoredTop sz="90625" autoAdjust="0"/>
  </p:normalViewPr>
  <p:slideViewPr>
    <p:cSldViewPr snapToGrid="0">
      <p:cViewPr varScale="1">
        <p:scale>
          <a:sx n="72" d="100"/>
          <a:sy n="72" d="100"/>
        </p:scale>
        <p:origin x="684" y="66"/>
      </p:cViewPr>
      <p:guideLst/>
    </p:cSldViewPr>
  </p:slideViewPr>
  <p:notesTextViewPr>
    <p:cViewPr>
      <p:scale>
        <a:sx n="125" d="100"/>
        <a:sy n="125"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4.xml"/><Relationship Id="rId34" Type="http://schemas.openxmlformats.org/officeDocument/2006/relationships/slide" Target="slides/slide27.xml"/><Relationship Id="rId42" Type="http://schemas.microsoft.com/office/2018/10/relationships/authors" Target="author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notesMaster" Target="notesMasters/notesMaster1.xml"/><Relationship Id="rId40" Type="http://schemas.openxmlformats.org/officeDocument/2006/relationships/theme" Target="theme/theme1.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s>
</file>

<file path=ppt/comments/modernComment_3D6_0.xml><?xml version="1.0" encoding="utf-8"?>
<p188:cmLst xmlns:a="http://schemas.openxmlformats.org/drawingml/2006/main" xmlns:r="http://schemas.openxmlformats.org/officeDocument/2006/relationships" xmlns:p188="http://schemas.microsoft.com/office/powerpoint/2018/8/main">
  <p188:cm id="{BBDD388D-B993-4B16-AA9A-EEA36D239645}" authorId="{E21AB3C3-9204-AD52-790B-84DB1A0FAB68}" created="2026-08-24T05:41:45.443">
    <ac:deMkLst xmlns:ac="http://schemas.microsoft.com/office/drawing/2013/main/command">
      <pc:docMk xmlns:pc="http://schemas.microsoft.com/office/powerpoint/2013/main/command"/>
      <pc:sldMk xmlns:pc="http://schemas.microsoft.com/office/powerpoint/2013/main/command" cId="0" sldId="982"/>
      <ac:spMk id="9" creationId="{656D675B-DFCD-4EE6-A25E-FC20252D3322}"/>
    </ac:deMkLst>
    <p188:txBody>
      <a:bodyPr/>
      <a:lstStyle/>
      <a:p>
        <a:r>
          <a:rPr lang="ja-JP" altLang="en-US"/>
          <a:t>質</a:t>
        </a:r>
      </a:p>
    </p188:txBody>
  </p188:cm>
</p188:cmLst>
</file>

<file path=ppt/comments/modernComment_7FFFD415_3647973E.xml><?xml version="1.0" encoding="utf-8"?>
<p188:cmLst xmlns:a="http://schemas.openxmlformats.org/drawingml/2006/main" xmlns:r="http://schemas.openxmlformats.org/officeDocument/2006/relationships" xmlns:p188="http://schemas.microsoft.com/office/powerpoint/2018/8/main">
  <p188:cm id="{3BB52D3A-C26C-4E04-A0D1-9DDEDDD6CA57}" authorId="{E21AB3C3-9204-AD52-790B-84DB1A0FAB68}" created="2026-08-24T05:41:10.661">
    <ac:deMkLst xmlns:ac="http://schemas.microsoft.com/office/drawing/2013/main/command">
      <pc:docMk xmlns:pc="http://schemas.microsoft.com/office/powerpoint/2013/main/command"/>
      <pc:sldMk xmlns:pc="http://schemas.microsoft.com/office/powerpoint/2013/main/command" cId="910661438" sldId="2147472405"/>
      <ac:spMk id="7" creationId="{9916C79D-C688-5414-84F1-BE9745D2C6AD}"/>
    </ac:deMkLst>
    <p188:txBody>
      <a:bodyPr/>
      <a:lstStyle/>
      <a:p>
        <a:r>
          <a:rPr lang="ja-JP" altLang="en-US"/>
          <a:t>知らなかった</a:t>
        </a:r>
      </a:p>
    </p188:txBody>
  </p188:cm>
  <p188:cm id="{D57F6BC9-30F2-4A96-8E38-F271BCB00F6B}" authorId="{E21AB3C3-9204-AD52-790B-84DB1A0FAB68}" created="2026-08-24T05:42:26.491">
    <ac:deMkLst xmlns:ac="http://schemas.microsoft.com/office/drawing/2013/main/command">
      <pc:docMk xmlns:pc="http://schemas.microsoft.com/office/powerpoint/2013/main/command"/>
      <pc:sldMk xmlns:pc="http://schemas.microsoft.com/office/powerpoint/2013/main/command" cId="910661438" sldId="2147472405"/>
      <ac:spMk id="5" creationId="{29ACEE02-5256-0380-AE5B-7D979F6633F3}"/>
    </ac:deMkLst>
    <p188:txBody>
      <a:bodyPr/>
      <a:lstStyle/>
      <a:p>
        <a:r>
          <a:rPr lang="ja-JP" altLang="en-US"/>
          <a:t>相談支援専門員</a:t>
        </a:r>
      </a:p>
    </p188:txBody>
  </p188:cm>
</p188:cmLst>
</file>

<file path=ppt/comments/modernComment_52F_0.xml><?xml version="1.0" encoding="utf-8"?>
<p188:cmLst xmlns:a="http://schemas.openxmlformats.org/drawingml/2006/main" xmlns:r="http://schemas.openxmlformats.org/officeDocument/2006/relationships" xmlns:p188="http://schemas.microsoft.com/office/powerpoint/2018/8/main">
  <p188:cm id="{226A8E36-2B81-48E0-9EAB-784ABE478661}" authorId="{E21AB3C3-9204-AD52-790B-84DB1A0FAB68}" created="2026-08-24T05:40:29.916">
    <ac:deMkLst xmlns:ac="http://schemas.microsoft.com/office/drawing/2013/main/command">
      <pc:docMk xmlns:pc="http://schemas.microsoft.com/office/powerpoint/2013/main/command"/>
      <pc:sldMk xmlns:pc="http://schemas.microsoft.com/office/powerpoint/2013/main/command" cId="0" sldId="1327"/>
      <ac:spMk id="24580" creationId="{D58AE88F-C92C-4107-A79D-625891B51DD8}"/>
    </ac:deMkLst>
    <p188:txBody>
      <a:bodyPr/>
      <a:lstStyle/>
      <a:p>
        <a:r>
          <a:rPr lang="ja-JP" altLang="en-US"/>
          <a:t>個別支援計画の作成と変更</a:t>
        </a:r>
      </a:p>
    </p188:txBody>
  </p188:cm>
</p188:cmLst>
</file>

<file path=ppt/diagrams/colors1.xml><?xml version="1.0" encoding="utf-8"?>
<dgm:colorsDef xmlns:dgm="http://schemas.openxmlformats.org/drawingml/2006/diagram" xmlns:a="http://schemas.openxmlformats.org/drawingml/2006/main" uniqueId="urn:microsoft.com/office/officeart/2005/8/colors/accent1_5">
  <dgm:title val=""/>
  <dgm:desc val=""/>
  <dgm:catLst>
    <dgm:cat type="accent1" pri="11500"/>
  </dgm:catLst>
  <dgm:styleLbl name="node0">
    <dgm:fillClrLst meth="cycle">
      <a:schemeClr val="accent1">
        <a:alpha val="80000"/>
      </a:schemeClr>
    </dgm:fillClrLst>
    <dgm:linClrLst meth="repeat">
      <a:schemeClr val="lt1"/>
    </dgm:linClrLst>
    <dgm:effectClrLst/>
    <dgm:txLinClrLst/>
    <dgm:txFillClrLst/>
    <dgm:txEffectClrLst/>
  </dgm:styleLbl>
  <dgm:styleLbl name="node1">
    <dgm:fillClrLst>
      <a:schemeClr val="accent1">
        <a:alpha val="90000"/>
      </a:schemeClr>
      <a:schemeClr val="accent1">
        <a:alpha val="50000"/>
      </a:schemeClr>
    </dgm:fillClrLst>
    <dgm:linClrLst meth="repeat">
      <a:schemeClr val="lt1"/>
    </dgm:linClrLst>
    <dgm:effectClrLst/>
    <dgm:txLinClrLst/>
    <dgm:txFillClrLst/>
    <dgm:txEffectClrLst/>
  </dgm:styleLbl>
  <dgm:styleLbl name="alignNode1">
    <dgm:fillClrLst>
      <a:schemeClr val="accent1">
        <a:alpha val="90000"/>
      </a:schemeClr>
      <a:schemeClr val="accent1">
        <a:alpha val="50000"/>
      </a:schemeClr>
    </dgm:fillClrLst>
    <dgm:linClrLst>
      <a:schemeClr val="accent1">
        <a:alpha val="90000"/>
      </a:schemeClr>
      <a:schemeClr val="accent1">
        <a:alpha val="50000"/>
      </a:schemeClr>
    </dgm:linClrLst>
    <dgm:effectClrLst/>
    <dgm:txLinClrLst/>
    <dgm:txFillClrLst/>
    <dgm:txEffectClrLst/>
  </dgm:styleLbl>
  <dgm:styleLbl name="lnNode1">
    <dgm:fillClrLst>
      <a:schemeClr val="accent1">
        <a:shade val="90000"/>
      </a:schemeClr>
      <a:schemeClr val="accent1">
        <a:alpha val="50000"/>
        <a:tint val="50000"/>
      </a:schemeClr>
    </dgm:fillClrLst>
    <dgm:linClrLst meth="repeat">
      <a:schemeClr val="lt1"/>
    </dgm:linClrLst>
    <dgm:effectClrLst/>
    <dgm:txLinClrLst/>
    <dgm:txFillClrLst/>
    <dgm:txEffectClrLst/>
  </dgm:styleLbl>
  <dgm:styleLbl name="vennNode1">
    <dgm:fillClrLst>
      <a:schemeClr val="accent1">
        <a:shade val="80000"/>
        <a:alpha val="50000"/>
      </a:schemeClr>
      <a:schemeClr val="accent1">
        <a:alpha val="80000"/>
      </a:schemeClr>
    </dgm:fillClrLst>
    <dgm:linClrLst meth="repeat">
      <a:schemeClr val="lt1"/>
    </dgm:linClrLst>
    <dgm:effectClrLst/>
    <dgm:txLinClrLst/>
    <dgm:txFillClrLst/>
    <dgm:txEffectClrLst/>
  </dgm:styleLbl>
  <dgm:styleLbl name="node2">
    <dgm:fillClrLst>
      <a:schemeClr val="accent1">
        <a:alpha val="70000"/>
      </a:schemeClr>
    </dgm:fillClrLst>
    <dgm:linClrLst meth="repeat">
      <a:schemeClr val="lt1"/>
    </dgm:linClrLst>
    <dgm:effectClrLst/>
    <dgm:txLinClrLst/>
    <dgm:txFillClrLst/>
    <dgm:txEffectClrLst/>
  </dgm:styleLbl>
  <dgm:styleLbl name="node3">
    <dgm:fillClrLst>
      <a:schemeClr val="accent1">
        <a:alpha val="50000"/>
      </a:schemeClr>
    </dgm:fillClrLst>
    <dgm:linClrLst meth="repeat">
      <a:schemeClr val="lt1"/>
    </dgm:linClrLst>
    <dgm:effectClrLst/>
    <dgm:txLinClrLst/>
    <dgm:txFillClrLst/>
    <dgm:txEffectClrLst/>
  </dgm:styleLbl>
  <dgm:styleLbl name="node4">
    <dgm:fillClrLst>
      <a:schemeClr val="accent1">
        <a:alpha val="30000"/>
      </a:schemeClr>
    </dgm:fillClrLst>
    <dgm:linClrLst meth="repeat">
      <a:schemeClr val="lt1"/>
    </dgm:linClrLst>
    <dgm:effectClrLst/>
    <dgm:txLinClrLst/>
    <dgm:txFillClrLst/>
    <dgm:txEffectClrLst/>
  </dgm:styleLbl>
  <dgm:styleLbl name="fgImgPlace1">
    <dgm:fillClrLst>
      <a:schemeClr val="accent1">
        <a:tint val="50000"/>
        <a:alpha val="90000"/>
      </a:schemeClr>
      <a:schemeClr val="accent1">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f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bgSibTrans2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dgm:txEffectClrLst/>
  </dgm:styleLbl>
  <dgm:styleLbl name="sibTrans1D1">
    <dgm:fillClrLst>
      <a:schemeClr val="accent1">
        <a:shade val="90000"/>
      </a:schemeClr>
      <a:schemeClr val="accent1">
        <a:tint val="50000"/>
      </a:schemeClr>
    </dgm:fillClrLst>
    <dgm:linClrLst>
      <a:schemeClr val="accent1">
        <a:shade val="90000"/>
      </a:schemeClr>
      <a:schemeClr val="accent1">
        <a:tint val="50000"/>
      </a:schemeClr>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accent1">
        <a:alpha val="90000"/>
      </a:schemeClr>
    </dgm:fillClrLst>
    <dgm:linClrLst meth="repeat">
      <a:schemeClr val="lt1"/>
    </dgm:linClrLst>
    <dgm:effectClrLst/>
    <dgm:txLinClrLst/>
    <dgm:txFillClrLst/>
    <dgm:txEffectClrLst/>
  </dgm:styleLbl>
  <dgm:styleLbl name="asst1">
    <dgm:fillClrLst meth="repeat">
      <a:schemeClr val="accent1">
        <a:alpha val="90000"/>
      </a:schemeClr>
    </dgm:fillClrLst>
    <dgm:linClrLst meth="repeat">
      <a:schemeClr val="lt1"/>
    </dgm:linClrLst>
    <dgm:effectClrLst/>
    <dgm:txLinClrLst/>
    <dgm:txFillClrLst/>
    <dgm:txEffectClrLst/>
  </dgm:styleLbl>
  <dgm:styleLbl name="asst2">
    <dgm:fillClrLst>
      <a:schemeClr val="accent1">
        <a:alpha val="90000"/>
      </a:schemeClr>
    </dgm:fillClrLst>
    <dgm:linClrLst meth="repeat">
      <a:schemeClr val="lt1"/>
    </dgm:linClrLst>
    <dgm:effectClrLst/>
    <dgm:txLinClrLst/>
    <dgm:txFillClrLst/>
    <dgm:txEffectClrLst/>
  </dgm:styleLbl>
  <dgm:styleLbl name="asst3">
    <dgm:fillClrLst>
      <a:schemeClr val="accent1">
        <a:alpha val="70000"/>
      </a:schemeClr>
    </dgm:fillClrLst>
    <dgm:linClrLst meth="repeat">
      <a:schemeClr val="lt1"/>
    </dgm:linClrLst>
    <dgm:effectClrLst/>
    <dgm:txLinClrLst/>
    <dgm:txFillClrLst/>
    <dgm:txEffectClrLst/>
  </dgm:styleLbl>
  <dgm:styleLbl name="asst4">
    <dgm:fillClrLst>
      <a:schemeClr val="accent1">
        <a:alpha val="50000"/>
      </a:schemeClr>
    </dgm:fillClrLst>
    <dgm:linClrLst meth="repeat">
      <a:schemeClr val="lt1"/>
    </dgm:linClrLst>
    <dgm:effectClrLst/>
    <dgm:txLinClrLst/>
    <dgm:txFillClrLst/>
    <dgm:txEffectClrLst/>
  </dgm:styleLbl>
  <dgm:styleLbl name="parChTrans2D1">
    <dgm:fillClrLst meth="repeat">
      <a:schemeClr val="accent1">
        <a:shade val="80000"/>
      </a:schemeClr>
    </dgm:fillClrLst>
    <dgm:linClrLst meth="repeat">
      <a:schemeClr val="accent1">
        <a:shade val="80000"/>
      </a:schemeClr>
    </dgm:linClrLst>
    <dgm:effectClrLst/>
    <dgm:txLinClrLst/>
    <dgm:txFillClrLst/>
    <dgm:txEffectClrLst/>
  </dgm:styleLbl>
  <dgm:styleLbl name="parChTrans2D2">
    <dgm:fillClrLst meth="repeat">
      <a:schemeClr val="accent1">
        <a:tint val="90000"/>
      </a:schemeClr>
    </dgm:fillClrLst>
    <dgm:linClrLst meth="repeat">
      <a:schemeClr val="accent1">
        <a:tint val="90000"/>
      </a:schemeClr>
    </dgm:linClrLst>
    <dgm:effectClrLst/>
    <dgm:txLinClrLst/>
    <dgm:txFillClrLst/>
    <dgm:txEffectClrLst/>
  </dgm:styleLbl>
  <dgm:styleLbl name="parChTrans2D3">
    <dgm:fillClrLst meth="repeat">
      <a:schemeClr val="accent1">
        <a:tint val="70000"/>
      </a:schemeClr>
    </dgm:fillClrLst>
    <dgm:linClrLst meth="repeat">
      <a:schemeClr val="accent1">
        <a:tint val="70000"/>
      </a:schemeClr>
    </dgm:linClrLst>
    <dgm:effectClrLst/>
    <dgm:txLinClrLst/>
    <dgm:txFillClrLst/>
    <dgm:txEffectClrLst/>
  </dgm:styleLbl>
  <dgm:styleLbl name="parChTrans2D4">
    <dgm:fillClrLst meth="repeat">
      <a:schemeClr val="accent1">
        <a:tint val="50000"/>
      </a:schemeClr>
    </dgm:fillClrLst>
    <dgm:linClrLst meth="repeat">
      <a:schemeClr val="accent1">
        <a:tint val="50000"/>
      </a:schemeClr>
    </dgm:linClrLst>
    <dgm:effectClrLst/>
    <dgm:txLinClrLst/>
    <dgm:txFillClrLst meth="repeat">
      <a:schemeClr val="dk1"/>
    </dgm:txFillClrLst>
    <dgm:txEffectClrLst/>
  </dgm:styleLbl>
  <dgm:styleLbl name="parChTrans1D1">
    <dgm:fillClrLst meth="repeat">
      <a:schemeClr val="accent1">
        <a:shade val="80000"/>
      </a:schemeClr>
    </dgm:fillClrLst>
    <dgm:linClrLst meth="repeat">
      <a:schemeClr val="accent1">
        <a:shade val="80000"/>
      </a:schemeClr>
    </dgm:linClrLst>
    <dgm:effectClrLst/>
    <dgm:txLinClrLst/>
    <dgm:txFillClrLst meth="repeat">
      <a:schemeClr val="tx1"/>
    </dgm:txFillClrLst>
    <dgm:txEffectClrLst/>
  </dgm:styleLbl>
  <dgm:styleLbl name="parChTrans1D2">
    <dgm:fillClrLst meth="repeat">
      <a:schemeClr val="accent1">
        <a:tint val="90000"/>
      </a:schemeClr>
    </dgm:fillClrLst>
    <dgm:linClrLst meth="repeat">
      <a:schemeClr val="accent1">
        <a:tint val="90000"/>
      </a:schemeClr>
    </dgm:linClrLst>
    <dgm:effectClrLst/>
    <dgm:txLinClrLst/>
    <dgm:txFillClrLst meth="repeat">
      <a:schemeClr val="tx1"/>
    </dgm:txFillClrLst>
    <dgm:txEffectClrLst/>
  </dgm:styleLbl>
  <dgm:styleLbl name="parChTrans1D3">
    <dgm:fillClrLst meth="repeat">
      <a:schemeClr val="accent1">
        <a:tint val="70000"/>
      </a:schemeClr>
    </dgm:fillClrLst>
    <dgm:linClrLst meth="repeat">
      <a:schemeClr val="accent1">
        <a:tint val="70000"/>
      </a:schemeClr>
    </dgm:linClrLst>
    <dgm:effectClrLst/>
    <dgm:txLinClrLst/>
    <dgm:txFillClrLst meth="repeat">
      <a:schemeClr val="tx1"/>
    </dgm:txFillClrLst>
    <dgm:txEffectClrLst/>
  </dgm:styleLbl>
  <dgm:styleLbl name="parChTrans1D4">
    <dgm:fillClrLst meth="repeat">
      <a:schemeClr val="accent1">
        <a:tint val="50000"/>
      </a:schemeClr>
    </dgm:fillClrLst>
    <dgm:linClrLst meth="repeat">
      <a:schemeClr val="accent1">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1">
        <a:alpha val="90000"/>
      </a:schemeClr>
      <a:schemeClr val="accent1">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a:schemeClr val="accent1">
        <a:alpha val="90000"/>
        <a:tint val="40000"/>
      </a:schemeClr>
      <a:schemeClr val="accent1">
        <a:alpha val="5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a:tint val="50000"/>
      </a:schemeClr>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1">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05557EA-592A-454E-81B6-743E61E84028}" type="doc">
      <dgm:prSet loTypeId="urn:microsoft.com/office/officeart/2005/8/layout/arrow5" loCatId="relationship" qsTypeId="urn:microsoft.com/office/officeart/2005/8/quickstyle/simple2" qsCatId="simple" csTypeId="urn:microsoft.com/office/officeart/2005/8/colors/accent1_5" csCatId="accent1" phldr="1"/>
      <dgm:spPr/>
      <dgm:t>
        <a:bodyPr/>
        <a:lstStyle/>
        <a:p>
          <a:endParaRPr kumimoji="1" lang="ja-JP" altLang="en-US"/>
        </a:p>
      </dgm:t>
    </dgm:pt>
    <dgm:pt modelId="{FAAC8059-D439-45E8-AFDC-1BC91F31FFFC}">
      <dgm:prSet phldrT="[テキスト]"/>
      <dgm:spPr/>
      <dgm:t>
        <a:bodyPr/>
        <a:lstStyle/>
        <a:p>
          <a:r>
            <a:rPr kumimoji="1" lang="ja-JP" altLang="en-US" dirty="0"/>
            <a:t>連携できている</a:t>
          </a:r>
          <a:endParaRPr kumimoji="1" lang="en-US" altLang="ja-JP" dirty="0"/>
        </a:p>
        <a:p>
          <a:r>
            <a:rPr kumimoji="1" lang="ja-JP" altLang="en-US" dirty="0"/>
            <a:t>信頼されている</a:t>
          </a:r>
        </a:p>
      </dgm:t>
    </dgm:pt>
    <dgm:pt modelId="{FDA6515A-F9C7-4500-868E-D3DCB2D67E3A}" type="parTrans" cxnId="{465F86B6-96A8-4E25-BC22-B11B7743A1E8}">
      <dgm:prSet/>
      <dgm:spPr/>
      <dgm:t>
        <a:bodyPr/>
        <a:lstStyle/>
        <a:p>
          <a:endParaRPr kumimoji="1" lang="ja-JP" altLang="en-US"/>
        </a:p>
      </dgm:t>
    </dgm:pt>
    <dgm:pt modelId="{737FE871-45D8-472B-BAB3-9CF6C2B5D541}" type="sibTrans" cxnId="{465F86B6-96A8-4E25-BC22-B11B7743A1E8}">
      <dgm:prSet/>
      <dgm:spPr/>
      <dgm:t>
        <a:bodyPr/>
        <a:lstStyle/>
        <a:p>
          <a:endParaRPr kumimoji="1" lang="ja-JP" altLang="en-US"/>
        </a:p>
      </dgm:t>
    </dgm:pt>
    <dgm:pt modelId="{F54D4BB8-88A3-4EAD-8780-E69C50D99DF7}">
      <dgm:prSet phldrT="[テキスト]"/>
      <dgm:spPr/>
      <dgm:t>
        <a:bodyPr/>
        <a:lstStyle/>
        <a:p>
          <a:r>
            <a:rPr kumimoji="1" lang="ja-JP" altLang="en-US" dirty="0"/>
            <a:t>あまり知らない</a:t>
          </a:r>
          <a:endParaRPr kumimoji="1" lang="en-US" altLang="ja-JP" dirty="0"/>
        </a:p>
        <a:p>
          <a:r>
            <a:rPr kumimoji="1" lang="ja-JP" altLang="en-US" dirty="0"/>
            <a:t>必要ない</a:t>
          </a:r>
        </a:p>
      </dgm:t>
    </dgm:pt>
    <dgm:pt modelId="{87AF5FD6-2F80-4935-860D-A536E9FDE2AB}" type="parTrans" cxnId="{7B390AC2-E83A-42AF-BC79-C74E2E1E15C6}">
      <dgm:prSet/>
      <dgm:spPr/>
      <dgm:t>
        <a:bodyPr/>
        <a:lstStyle/>
        <a:p>
          <a:endParaRPr kumimoji="1" lang="ja-JP" altLang="en-US"/>
        </a:p>
      </dgm:t>
    </dgm:pt>
    <dgm:pt modelId="{2AAAABED-BA55-4EA1-9C3E-57F56E9F45B9}" type="sibTrans" cxnId="{7B390AC2-E83A-42AF-BC79-C74E2E1E15C6}">
      <dgm:prSet/>
      <dgm:spPr/>
      <dgm:t>
        <a:bodyPr/>
        <a:lstStyle/>
        <a:p>
          <a:endParaRPr kumimoji="1" lang="ja-JP" altLang="en-US"/>
        </a:p>
      </dgm:t>
    </dgm:pt>
    <dgm:pt modelId="{570C707C-B52E-4235-80A6-21BC590E4154}" type="pres">
      <dgm:prSet presAssocID="{F05557EA-592A-454E-81B6-743E61E84028}" presName="diagram" presStyleCnt="0">
        <dgm:presLayoutVars>
          <dgm:dir/>
          <dgm:resizeHandles val="exact"/>
        </dgm:presLayoutVars>
      </dgm:prSet>
      <dgm:spPr/>
    </dgm:pt>
    <dgm:pt modelId="{19B29B5D-D58D-4BEE-A990-B0135CB25157}" type="pres">
      <dgm:prSet presAssocID="{FAAC8059-D439-45E8-AFDC-1BC91F31FFFC}" presName="arrow" presStyleLbl="node1" presStyleIdx="0" presStyleCnt="2">
        <dgm:presLayoutVars>
          <dgm:bulletEnabled val="1"/>
        </dgm:presLayoutVars>
      </dgm:prSet>
      <dgm:spPr/>
    </dgm:pt>
    <dgm:pt modelId="{6B1743C3-D669-42EA-A2A7-D595BFE881C9}" type="pres">
      <dgm:prSet presAssocID="{F54D4BB8-88A3-4EAD-8780-E69C50D99DF7}" presName="arrow" presStyleLbl="node1" presStyleIdx="1" presStyleCnt="2">
        <dgm:presLayoutVars>
          <dgm:bulletEnabled val="1"/>
        </dgm:presLayoutVars>
      </dgm:prSet>
      <dgm:spPr/>
    </dgm:pt>
  </dgm:ptLst>
  <dgm:cxnLst>
    <dgm:cxn modelId="{17F1B135-DD2F-4EEC-B48B-2C18EA148DB4}" type="presOf" srcId="{F54D4BB8-88A3-4EAD-8780-E69C50D99DF7}" destId="{6B1743C3-D669-42EA-A2A7-D595BFE881C9}" srcOrd="0" destOrd="0" presId="urn:microsoft.com/office/officeart/2005/8/layout/arrow5"/>
    <dgm:cxn modelId="{5C584876-E9AA-40E8-938C-1E08B9280BFE}" type="presOf" srcId="{F05557EA-592A-454E-81B6-743E61E84028}" destId="{570C707C-B52E-4235-80A6-21BC590E4154}" srcOrd="0" destOrd="0" presId="urn:microsoft.com/office/officeart/2005/8/layout/arrow5"/>
    <dgm:cxn modelId="{FB80CB85-0785-4C8C-9258-841635837E14}" type="presOf" srcId="{FAAC8059-D439-45E8-AFDC-1BC91F31FFFC}" destId="{19B29B5D-D58D-4BEE-A990-B0135CB25157}" srcOrd="0" destOrd="0" presId="urn:microsoft.com/office/officeart/2005/8/layout/arrow5"/>
    <dgm:cxn modelId="{465F86B6-96A8-4E25-BC22-B11B7743A1E8}" srcId="{F05557EA-592A-454E-81B6-743E61E84028}" destId="{FAAC8059-D439-45E8-AFDC-1BC91F31FFFC}" srcOrd="0" destOrd="0" parTransId="{FDA6515A-F9C7-4500-868E-D3DCB2D67E3A}" sibTransId="{737FE871-45D8-472B-BAB3-9CF6C2B5D541}"/>
    <dgm:cxn modelId="{7B390AC2-E83A-42AF-BC79-C74E2E1E15C6}" srcId="{F05557EA-592A-454E-81B6-743E61E84028}" destId="{F54D4BB8-88A3-4EAD-8780-E69C50D99DF7}" srcOrd="1" destOrd="0" parTransId="{87AF5FD6-2F80-4935-860D-A536E9FDE2AB}" sibTransId="{2AAAABED-BA55-4EA1-9C3E-57F56E9F45B9}"/>
    <dgm:cxn modelId="{6E24A22F-E4EA-4581-AE4F-279A9E5A3CD0}" type="presParOf" srcId="{570C707C-B52E-4235-80A6-21BC590E4154}" destId="{19B29B5D-D58D-4BEE-A990-B0135CB25157}" srcOrd="0" destOrd="0" presId="urn:microsoft.com/office/officeart/2005/8/layout/arrow5"/>
    <dgm:cxn modelId="{D9BE5275-EB5C-480B-8CC7-3308C3AC75D4}" type="presParOf" srcId="{570C707C-B52E-4235-80A6-21BC590E4154}" destId="{6B1743C3-D669-42EA-A2A7-D595BFE881C9}"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9B29B5D-D58D-4BEE-A990-B0135CB25157}">
      <dsp:nvSpPr>
        <dsp:cNvPr id="0" name=""/>
        <dsp:cNvSpPr/>
      </dsp:nvSpPr>
      <dsp:spPr>
        <a:xfrm rot="16200000">
          <a:off x="557" y="410750"/>
          <a:ext cx="3849743" cy="3849743"/>
        </a:xfrm>
        <a:prstGeom prst="downArrow">
          <a:avLst>
            <a:gd name="adj1" fmla="val 50000"/>
            <a:gd name="adj2" fmla="val 35000"/>
          </a:avLst>
        </a:prstGeom>
        <a:solidFill>
          <a:schemeClr val="accent1">
            <a:alpha val="90000"/>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kumimoji="1" lang="ja-JP" altLang="en-US" sz="3000" kern="1200" dirty="0"/>
            <a:t>連携できている</a:t>
          </a:r>
          <a:endParaRPr kumimoji="1" lang="en-US" altLang="ja-JP" sz="3000" kern="1200" dirty="0"/>
        </a:p>
        <a:p>
          <a:pPr marL="0" lvl="0" indent="0" algn="ctr" defTabSz="1333500">
            <a:lnSpc>
              <a:spcPct val="90000"/>
            </a:lnSpc>
            <a:spcBef>
              <a:spcPct val="0"/>
            </a:spcBef>
            <a:spcAft>
              <a:spcPct val="35000"/>
            </a:spcAft>
            <a:buNone/>
          </a:pPr>
          <a:r>
            <a:rPr kumimoji="1" lang="ja-JP" altLang="en-US" sz="3000" kern="1200" dirty="0"/>
            <a:t>信頼されている</a:t>
          </a:r>
        </a:p>
      </dsp:txBody>
      <dsp:txXfrm rot="5400000">
        <a:off x="558" y="1373186"/>
        <a:ext cx="3176038" cy="1924871"/>
      </dsp:txXfrm>
    </dsp:sp>
    <dsp:sp modelId="{6B1743C3-D669-42EA-A2A7-D595BFE881C9}">
      <dsp:nvSpPr>
        <dsp:cNvPr id="0" name=""/>
        <dsp:cNvSpPr/>
      </dsp:nvSpPr>
      <dsp:spPr>
        <a:xfrm rot="5400000">
          <a:off x="4081565" y="410750"/>
          <a:ext cx="3849743" cy="3849743"/>
        </a:xfrm>
        <a:prstGeom prst="downArrow">
          <a:avLst>
            <a:gd name="adj1" fmla="val 50000"/>
            <a:gd name="adj2" fmla="val 35000"/>
          </a:avLst>
        </a:prstGeom>
        <a:solidFill>
          <a:schemeClr val="accent1">
            <a:alpha val="90000"/>
            <a:hueOff val="0"/>
            <a:satOff val="0"/>
            <a:lumOff val="0"/>
            <a:alphaOff val="-40000"/>
          </a:schemeClr>
        </a:solidFill>
        <a:ln w="19050" cap="flat" cmpd="sng" algn="ctr">
          <a:solidFill>
            <a:schemeClr val="lt1">
              <a:hueOff val="0"/>
              <a:satOff val="0"/>
              <a:lumOff val="0"/>
              <a:alphaOff val="0"/>
            </a:schemeClr>
          </a:solidFill>
          <a:prstDash val="solid"/>
          <a:miter lim="800000"/>
        </a:ln>
        <a:effectLst/>
      </dsp:spPr>
      <dsp:style>
        <a:lnRef idx="3">
          <a:scrgbClr r="0" g="0" b="0"/>
        </a:lnRef>
        <a:fillRef idx="1">
          <a:scrgbClr r="0" g="0" b="0"/>
        </a:fillRef>
        <a:effectRef idx="1">
          <a:scrgbClr r="0" g="0" b="0"/>
        </a:effectRef>
        <a:fontRef idx="minor">
          <a:schemeClr val="lt1"/>
        </a:fontRef>
      </dsp:style>
      <dsp:txBody>
        <a:bodyPr spcFirstLastPara="0" vert="horz" wrap="square" lIns="213360" tIns="213360" rIns="213360" bIns="213360" numCol="1" spcCol="1270" anchor="ctr" anchorCtr="0">
          <a:noAutofit/>
        </a:bodyPr>
        <a:lstStyle/>
        <a:p>
          <a:pPr marL="0" lvl="0" indent="0" algn="ctr" defTabSz="1333500">
            <a:lnSpc>
              <a:spcPct val="90000"/>
            </a:lnSpc>
            <a:spcBef>
              <a:spcPct val="0"/>
            </a:spcBef>
            <a:spcAft>
              <a:spcPct val="35000"/>
            </a:spcAft>
            <a:buNone/>
          </a:pPr>
          <a:r>
            <a:rPr kumimoji="1" lang="ja-JP" altLang="en-US" sz="3000" kern="1200" dirty="0"/>
            <a:t>あまり知らない</a:t>
          </a:r>
          <a:endParaRPr kumimoji="1" lang="en-US" altLang="ja-JP" sz="3000" kern="1200" dirty="0"/>
        </a:p>
        <a:p>
          <a:pPr marL="0" lvl="0" indent="0" algn="ctr" defTabSz="1333500">
            <a:lnSpc>
              <a:spcPct val="90000"/>
            </a:lnSpc>
            <a:spcBef>
              <a:spcPct val="0"/>
            </a:spcBef>
            <a:spcAft>
              <a:spcPct val="35000"/>
            </a:spcAft>
            <a:buNone/>
          </a:pPr>
          <a:r>
            <a:rPr kumimoji="1" lang="ja-JP" altLang="en-US" sz="3000" kern="1200" dirty="0"/>
            <a:t>必要ない</a:t>
          </a:r>
        </a:p>
      </dsp:txBody>
      <dsp:txXfrm rot="-5400000">
        <a:off x="4755271" y="1373186"/>
        <a:ext cx="3176038" cy="1924871"/>
      </dsp:txXfrm>
    </dsp:sp>
  </dsp:spTree>
</dsp:drawing>
</file>

<file path=ppt/diagrams/layout1.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787" cy="498693"/>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5838" y="0"/>
            <a:ext cx="2949787" cy="498693"/>
          </a:xfrm>
          <a:prstGeom prst="rect">
            <a:avLst/>
          </a:prstGeom>
        </p:spPr>
        <p:txBody>
          <a:bodyPr vert="horz" lIns="91440" tIns="45720" rIns="91440" bIns="45720" rtlCol="0"/>
          <a:lstStyle>
            <a:lvl1pPr algn="r">
              <a:defRPr sz="1200"/>
            </a:lvl1pPr>
          </a:lstStyle>
          <a:p>
            <a:fld id="{A48FA384-7C3B-4043-B11F-C1B4A5B6FBB5}" type="datetimeFigureOut">
              <a:rPr kumimoji="1" lang="ja-JP" altLang="en-US" smtClean="0"/>
              <a:t>2026/8/26</a:t>
            </a:fld>
            <a:endParaRPr kumimoji="1" lang="ja-JP" altLang="en-US"/>
          </a:p>
        </p:txBody>
      </p:sp>
      <p:sp>
        <p:nvSpPr>
          <p:cNvPr id="4" name="スライド イメージ プレースホルダー 3"/>
          <p:cNvSpPr>
            <a:spLocks noGrp="1" noRot="1" noChangeAspect="1"/>
          </p:cNvSpPr>
          <p:nvPr>
            <p:ph type="sldImg" idx="2"/>
          </p:nvPr>
        </p:nvSpPr>
        <p:spPr>
          <a:xfrm>
            <a:off x="1168400" y="1243013"/>
            <a:ext cx="4470400" cy="3354387"/>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720" y="4783307"/>
            <a:ext cx="5445760" cy="3913614"/>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40647"/>
            <a:ext cx="2949787" cy="498692"/>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5838" y="9440647"/>
            <a:ext cx="2949787" cy="498692"/>
          </a:xfrm>
          <a:prstGeom prst="rect">
            <a:avLst/>
          </a:prstGeom>
        </p:spPr>
        <p:txBody>
          <a:bodyPr vert="horz" lIns="91440" tIns="45720" rIns="91440" bIns="45720" rtlCol="0" anchor="b"/>
          <a:lstStyle>
            <a:lvl1pPr algn="r">
              <a:defRPr sz="1200"/>
            </a:lvl1pPr>
          </a:lstStyle>
          <a:p>
            <a:fld id="{6B0024FC-ACCB-477C-987D-5A902970ACE7}" type="slidenum">
              <a:rPr kumimoji="1" lang="ja-JP" altLang="en-US" smtClean="0"/>
              <a:t>‹#›</a:t>
            </a:fld>
            <a:endParaRPr kumimoji="1" lang="ja-JP" altLang="en-US"/>
          </a:p>
        </p:txBody>
      </p:sp>
    </p:spTree>
    <p:extLst>
      <p:ext uri="{BB962C8B-B14F-4D97-AF65-F5344CB8AC3E}">
        <p14:creationId xmlns:p14="http://schemas.microsoft.com/office/powerpoint/2010/main" val="876475123"/>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ln/>
        </p:spPr>
      </p:sp>
      <p:sp>
        <p:nvSpPr>
          <p:cNvPr id="100355" name="Rectangle 3"/>
          <p:cNvSpPr>
            <a:spLocks noGrp="1" noChangeArrowheads="1"/>
          </p:cNvSpPr>
          <p:nvPr>
            <p:ph type="body" idx="1"/>
          </p:nvPr>
        </p:nvSpPr>
        <p:spPr>
          <a:noFill/>
          <a:ln/>
        </p:spPr>
        <p:txBody>
          <a:bodyPr/>
          <a:lstStyle/>
          <a:p>
            <a:pPr eaLnBrk="1" hangingPunct="1"/>
            <a:endParaRPr lang="en-US" altLang="ja-JP" dirty="0"/>
          </a:p>
        </p:txBody>
      </p:sp>
      <p:sp>
        <p:nvSpPr>
          <p:cNvPr id="3" name="スライド番号プレースホルダー 2"/>
          <p:cNvSpPr>
            <a:spLocks noGrp="1"/>
          </p:cNvSpPr>
          <p:nvPr>
            <p:ph type="sldNum" sz="quarter" idx="10"/>
          </p:nvPr>
        </p:nvSpPr>
        <p:spPr/>
        <p:txBody>
          <a:bodyPr/>
          <a:lstStyle/>
          <a:p>
            <a:fld id="{1FF4CB16-8B05-4144-8258-971BA002F2D4}" type="slidenum">
              <a:rPr kumimoji="1" lang="ja-JP" altLang="en-US" smtClean="0"/>
              <a:pPr/>
              <a:t>1</a:t>
            </a:fld>
            <a:endParaRPr kumimoji="1" lang="ja-JP" altLang="en-US"/>
          </a:p>
        </p:txBody>
      </p:sp>
    </p:spTree>
    <p:extLst>
      <p:ext uri="{BB962C8B-B14F-4D97-AF65-F5344CB8AC3E}">
        <p14:creationId xmlns:p14="http://schemas.microsoft.com/office/powerpoint/2010/main" val="1288769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スライド イメージ プレースホルダ 1"/>
          <p:cNvSpPr>
            <a:spLocks noGrp="1" noRot="1" noChangeAspect="1" noTextEdit="1"/>
          </p:cNvSpPr>
          <p:nvPr>
            <p:ph type="sldImg"/>
          </p:nvPr>
        </p:nvSpPr>
        <p:spPr>
          <a:ln/>
        </p:spPr>
      </p:sp>
      <p:sp>
        <p:nvSpPr>
          <p:cNvPr id="104451" name="ノート プレースホルダ 2"/>
          <p:cNvSpPr>
            <a:spLocks noGrp="1"/>
          </p:cNvSpPr>
          <p:nvPr>
            <p:ph type="body" idx="1"/>
          </p:nvPr>
        </p:nvSpPr>
        <p:spPr>
          <a:noFill/>
          <a:ln/>
        </p:spPr>
        <p:txBody>
          <a:bodyPr/>
          <a:lstStyle/>
          <a:p>
            <a:endParaRPr kumimoji="1" lang="en-US" altLang="ja-JP" sz="1200" dirty="0"/>
          </a:p>
        </p:txBody>
      </p:sp>
      <p:sp>
        <p:nvSpPr>
          <p:cNvPr id="3" name="スライド番号プレースホルダー 2"/>
          <p:cNvSpPr>
            <a:spLocks noGrp="1"/>
          </p:cNvSpPr>
          <p:nvPr>
            <p:ph type="sldNum" sz="quarter" idx="10"/>
          </p:nvPr>
        </p:nvSpPr>
        <p:spPr/>
        <p:txBody>
          <a:bodyPr/>
          <a:lstStyle/>
          <a:p>
            <a:fld id="{1FF4CB16-8B05-4144-8258-971BA002F2D4}" type="slidenum">
              <a:rPr kumimoji="1" lang="ja-JP" altLang="en-US" smtClean="0"/>
              <a:pPr/>
              <a:t>2</a:t>
            </a:fld>
            <a:endParaRPr kumimoji="1" lang="ja-JP" altLang="en-US"/>
          </a:p>
        </p:txBody>
      </p:sp>
    </p:spTree>
    <p:extLst>
      <p:ext uri="{BB962C8B-B14F-4D97-AF65-F5344CB8AC3E}">
        <p14:creationId xmlns:p14="http://schemas.microsoft.com/office/powerpoint/2010/main" val="26873465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3</a:t>
            </a:fld>
            <a:endParaRPr kumimoji="1" lang="ja-JP" altLang="en-US"/>
          </a:p>
        </p:txBody>
      </p:sp>
    </p:spTree>
    <p:extLst>
      <p:ext uri="{BB962C8B-B14F-4D97-AF65-F5344CB8AC3E}">
        <p14:creationId xmlns:p14="http://schemas.microsoft.com/office/powerpoint/2010/main" val="3902781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4</a:t>
            </a:fld>
            <a:endParaRPr kumimoji="1" lang="ja-JP" altLang="en-US"/>
          </a:p>
        </p:txBody>
      </p:sp>
    </p:spTree>
    <p:extLst>
      <p:ext uri="{BB962C8B-B14F-4D97-AF65-F5344CB8AC3E}">
        <p14:creationId xmlns:p14="http://schemas.microsoft.com/office/powerpoint/2010/main" val="214411250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70DB71F5-645F-41F2-A4F9-6C95FAE40589}" type="slidenum">
              <a:rPr kumimoji="1" lang="ja-JP" altLang="en-US" sz="12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5</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796943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6</a:t>
            </a:fld>
            <a:endParaRPr kumimoji="1" lang="ja-JP" altLang="en-US"/>
          </a:p>
        </p:txBody>
      </p:sp>
    </p:spTree>
    <p:extLst>
      <p:ext uri="{BB962C8B-B14F-4D97-AF65-F5344CB8AC3E}">
        <p14:creationId xmlns:p14="http://schemas.microsoft.com/office/powerpoint/2010/main" val="327051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7</a:t>
            </a:fld>
            <a:endParaRPr kumimoji="1" lang="ja-JP" altLang="en-US"/>
          </a:p>
        </p:txBody>
      </p:sp>
    </p:spTree>
    <p:extLst>
      <p:ext uri="{BB962C8B-B14F-4D97-AF65-F5344CB8AC3E}">
        <p14:creationId xmlns:p14="http://schemas.microsoft.com/office/powerpoint/2010/main" val="120024350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8</a:t>
            </a:fld>
            <a:endParaRPr kumimoji="1" lang="ja-JP" altLang="en-US"/>
          </a:p>
        </p:txBody>
      </p:sp>
    </p:spTree>
    <p:extLst>
      <p:ext uri="{BB962C8B-B14F-4D97-AF65-F5344CB8AC3E}">
        <p14:creationId xmlns:p14="http://schemas.microsoft.com/office/powerpoint/2010/main" val="28960635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9</a:t>
            </a:fld>
            <a:endParaRPr kumimoji="1" lang="ja-JP" altLang="en-US"/>
          </a:p>
        </p:txBody>
      </p:sp>
    </p:spTree>
    <p:extLst>
      <p:ext uri="{BB962C8B-B14F-4D97-AF65-F5344CB8AC3E}">
        <p14:creationId xmlns:p14="http://schemas.microsoft.com/office/powerpoint/2010/main" val="228630878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a:defRPr/>
            </a:pPr>
            <a:fld id="{9037E017-C4CE-4A86-8903-C7A029BF502A}" type="slidenum">
              <a:rPr lang="en-US" altLang="ja-JP" smtClean="0"/>
              <a:pPr>
                <a:defRPr/>
              </a:pPr>
              <a:t>10</a:t>
            </a:fld>
            <a:endParaRPr lang="en-US" altLang="ja-JP"/>
          </a:p>
        </p:txBody>
      </p:sp>
    </p:spTree>
    <p:extLst>
      <p:ext uri="{BB962C8B-B14F-4D97-AF65-F5344CB8AC3E}">
        <p14:creationId xmlns:p14="http://schemas.microsoft.com/office/powerpoint/2010/main" val="21123809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11</a:t>
            </a:fld>
            <a:endParaRPr kumimoji="1" lang="ja-JP" altLang="en-US"/>
          </a:p>
        </p:txBody>
      </p:sp>
    </p:spTree>
    <p:extLst>
      <p:ext uri="{BB962C8B-B14F-4D97-AF65-F5344CB8AC3E}">
        <p14:creationId xmlns:p14="http://schemas.microsoft.com/office/powerpoint/2010/main" val="7542444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12</a:t>
            </a:fld>
            <a:endParaRPr kumimoji="1" lang="ja-JP" altLang="en-US"/>
          </a:p>
        </p:txBody>
      </p:sp>
    </p:spTree>
    <p:extLst>
      <p:ext uri="{BB962C8B-B14F-4D97-AF65-F5344CB8AC3E}">
        <p14:creationId xmlns:p14="http://schemas.microsoft.com/office/powerpoint/2010/main" val="4108387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922338" y="746125"/>
            <a:ext cx="4965700" cy="3724275"/>
          </a:xfrm>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37E017-C4CE-4A86-8903-C7A029BF502A}" type="slidenum">
              <a:rPr kumimoji="0" lang="en-US" altLang="ja-JP" sz="1300" b="0" i="0" u="none" strike="noStrike" kern="1200" cap="none" spc="0" normalizeH="0" baseline="0" noProof="0" smtClean="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altLang="ja-JP" sz="13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8722935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17</a:t>
            </a:fld>
            <a:endParaRPr kumimoji="1" lang="ja-JP" altLang="en-US"/>
          </a:p>
        </p:txBody>
      </p:sp>
    </p:spTree>
    <p:extLst>
      <p:ext uri="{BB962C8B-B14F-4D97-AF65-F5344CB8AC3E}">
        <p14:creationId xmlns:p14="http://schemas.microsoft.com/office/powerpoint/2010/main" val="4018460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スライド イメージ プレースホルダ 1"/>
          <p:cNvSpPr>
            <a:spLocks noGrp="1" noRot="1" noChangeAspect="1" noTextEdit="1"/>
          </p:cNvSpPr>
          <p:nvPr>
            <p:ph type="sldImg"/>
          </p:nvPr>
        </p:nvSpPr>
        <p:spPr>
          <a:ln/>
        </p:spPr>
      </p:sp>
      <p:sp>
        <p:nvSpPr>
          <p:cNvPr id="104451" name="ノート プレースホルダ 2"/>
          <p:cNvSpPr>
            <a:spLocks noGrp="1"/>
          </p:cNvSpPr>
          <p:nvPr>
            <p:ph type="body" idx="1"/>
          </p:nvPr>
        </p:nvSpPr>
        <p:spPr>
          <a:noFill/>
          <a:ln/>
        </p:spPr>
        <p:txBody>
          <a:bodyPr/>
          <a:lstStyle/>
          <a:p>
            <a:endParaRPr lang="ja-JP" altLang="en-US" dirty="0"/>
          </a:p>
        </p:txBody>
      </p:sp>
      <p:sp>
        <p:nvSpPr>
          <p:cNvPr id="3" name="スライド番号プレースホルダー 2"/>
          <p:cNvSpPr>
            <a:spLocks noGrp="1"/>
          </p:cNvSpPr>
          <p:nvPr>
            <p:ph type="sldNum" sz="quarter" idx="10"/>
          </p:nvPr>
        </p:nvSpPr>
        <p:spPr/>
        <p:txBody>
          <a:bodyPr/>
          <a:lstStyle/>
          <a:p>
            <a:fld id="{1FF4CB16-8B05-4144-8258-971BA002F2D4}" type="slidenum">
              <a:rPr kumimoji="1" lang="ja-JP" altLang="en-US" smtClean="0"/>
              <a:pPr/>
              <a:t>18</a:t>
            </a:fld>
            <a:endParaRPr kumimoji="1" lang="ja-JP" altLang="en-US"/>
          </a:p>
        </p:txBody>
      </p:sp>
    </p:spTree>
    <p:extLst>
      <p:ext uri="{BB962C8B-B14F-4D97-AF65-F5344CB8AC3E}">
        <p14:creationId xmlns:p14="http://schemas.microsoft.com/office/powerpoint/2010/main" val="913450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ja-JP" altLang="en-US" dirty="0"/>
          </a:p>
        </p:txBody>
      </p:sp>
      <p:sp>
        <p:nvSpPr>
          <p:cNvPr id="3" name="スライド番号プレースホルダー 2"/>
          <p:cNvSpPr>
            <a:spLocks noGrp="1"/>
          </p:cNvSpPr>
          <p:nvPr>
            <p:ph type="sldNum" sz="quarter" idx="10"/>
          </p:nvPr>
        </p:nvSpPr>
        <p:spPr/>
        <p:txBody>
          <a:bodyPr/>
          <a:lstStyle/>
          <a:p>
            <a:fld id="{1FF4CB16-8B05-4144-8258-971BA002F2D4}" type="slidenum">
              <a:rPr kumimoji="1" lang="ja-JP" altLang="en-US" smtClean="0"/>
              <a:pPr/>
              <a:t>19</a:t>
            </a:fld>
            <a:endParaRPr kumimoji="1" lang="ja-JP" altLang="en-US"/>
          </a:p>
        </p:txBody>
      </p:sp>
    </p:spTree>
    <p:extLst>
      <p:ext uri="{BB962C8B-B14F-4D97-AF65-F5344CB8AC3E}">
        <p14:creationId xmlns:p14="http://schemas.microsoft.com/office/powerpoint/2010/main" val="160706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スライド イメージ プレースホルダー 1"/>
          <p:cNvSpPr>
            <a:spLocks noGrp="1" noRot="1" noChangeAspect="1" noTextEdit="1"/>
          </p:cNvSpPr>
          <p:nvPr>
            <p:ph type="sldImg"/>
          </p:nvPr>
        </p:nvSpPr>
        <p:spPr>
          <a:ln/>
        </p:spPr>
      </p:sp>
      <p:sp>
        <p:nvSpPr>
          <p:cNvPr id="103427" name="ノート プレースホルダー 2"/>
          <p:cNvSpPr>
            <a:spLocks noGrp="1"/>
          </p:cNvSpPr>
          <p:nvPr>
            <p:ph type="body" idx="1"/>
          </p:nvPr>
        </p:nvSpPr>
        <p:spPr>
          <a:noFill/>
          <a:ln/>
        </p:spPr>
        <p:txBody>
          <a:bodyPr/>
          <a:lstStyle/>
          <a:p>
            <a:endParaRPr lang="ja-JP" altLang="en-US" dirty="0"/>
          </a:p>
        </p:txBody>
      </p:sp>
      <p:sp>
        <p:nvSpPr>
          <p:cNvPr id="3" name="スライド番号プレースホルダー 2"/>
          <p:cNvSpPr>
            <a:spLocks noGrp="1"/>
          </p:cNvSpPr>
          <p:nvPr>
            <p:ph type="sldNum" sz="quarter" idx="10"/>
          </p:nvPr>
        </p:nvSpPr>
        <p:spPr/>
        <p:txBody>
          <a:bodyPr/>
          <a:lstStyle/>
          <a:p>
            <a:fld id="{1FF4CB16-8B05-4144-8258-971BA002F2D4}" type="slidenum">
              <a:rPr kumimoji="1" lang="ja-JP" altLang="en-US" smtClean="0"/>
              <a:pPr/>
              <a:t>20</a:t>
            </a:fld>
            <a:endParaRPr kumimoji="1" lang="ja-JP" altLang="en-US"/>
          </a:p>
        </p:txBody>
      </p:sp>
    </p:spTree>
    <p:extLst>
      <p:ext uri="{BB962C8B-B14F-4D97-AF65-F5344CB8AC3E}">
        <p14:creationId xmlns:p14="http://schemas.microsoft.com/office/powerpoint/2010/main" val="28755606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21</a:t>
            </a:fld>
            <a:endParaRPr kumimoji="1" lang="ja-JP" altLang="en-US"/>
          </a:p>
        </p:txBody>
      </p:sp>
    </p:spTree>
    <p:extLst>
      <p:ext uri="{BB962C8B-B14F-4D97-AF65-F5344CB8AC3E}">
        <p14:creationId xmlns:p14="http://schemas.microsoft.com/office/powerpoint/2010/main" val="29371171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22</a:t>
            </a:fld>
            <a:endParaRPr kumimoji="1" lang="ja-JP" altLang="en-US"/>
          </a:p>
        </p:txBody>
      </p:sp>
    </p:spTree>
    <p:extLst>
      <p:ext uri="{BB962C8B-B14F-4D97-AF65-F5344CB8AC3E}">
        <p14:creationId xmlns:p14="http://schemas.microsoft.com/office/powerpoint/2010/main" val="34315022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23</a:t>
            </a:fld>
            <a:endParaRPr kumimoji="1" lang="ja-JP" altLang="en-US"/>
          </a:p>
        </p:txBody>
      </p:sp>
    </p:spTree>
    <p:extLst>
      <p:ext uri="{BB962C8B-B14F-4D97-AF65-F5344CB8AC3E}">
        <p14:creationId xmlns:p14="http://schemas.microsoft.com/office/powerpoint/2010/main" val="25914242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24</a:t>
            </a:fld>
            <a:endParaRPr kumimoji="1" lang="ja-JP" altLang="en-US"/>
          </a:p>
        </p:txBody>
      </p:sp>
    </p:spTree>
    <p:extLst>
      <p:ext uri="{BB962C8B-B14F-4D97-AF65-F5344CB8AC3E}">
        <p14:creationId xmlns:p14="http://schemas.microsoft.com/office/powerpoint/2010/main" val="9869417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スライド イメージ プレースホルダー 1"/>
          <p:cNvSpPr>
            <a:spLocks noGrp="1" noRot="1" noChangeAspect="1" noTextEdit="1"/>
          </p:cNvSpPr>
          <p:nvPr>
            <p:ph type="sldImg"/>
          </p:nvPr>
        </p:nvSpPr>
        <p:spPr>
          <a:ln/>
        </p:spPr>
      </p:sp>
      <p:sp>
        <p:nvSpPr>
          <p:cNvPr id="38915" name="ノート プレースホルダー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dirty="0">
              <a:ea typeface="ＭＳ Ｐ明朝" charset="-128"/>
            </a:endParaRPr>
          </a:p>
        </p:txBody>
      </p:sp>
      <p:sp>
        <p:nvSpPr>
          <p:cNvPr id="3" name="スライド番号プレースホルダー 2"/>
          <p:cNvSpPr>
            <a:spLocks noGrp="1"/>
          </p:cNvSpPr>
          <p:nvPr>
            <p:ph type="sldNum" sz="quarter" idx="10"/>
          </p:nvPr>
        </p:nvSpPr>
        <p:spPr/>
        <p:txBody>
          <a:bodyPr/>
          <a:lstStyle/>
          <a:p>
            <a:fld id="{1FF4CB16-8B05-4144-8258-971BA002F2D4}" type="slidenum">
              <a:rPr kumimoji="1" lang="ja-JP" altLang="en-US" smtClean="0"/>
              <a:pPr/>
              <a:t>26</a:t>
            </a:fld>
            <a:endParaRPr kumimoji="1" lang="ja-JP" altLang="en-US"/>
          </a:p>
        </p:txBody>
      </p:sp>
    </p:spTree>
    <p:extLst>
      <p:ext uri="{BB962C8B-B14F-4D97-AF65-F5344CB8AC3E}">
        <p14:creationId xmlns:p14="http://schemas.microsoft.com/office/powerpoint/2010/main" val="42003337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5"/>
          </p:nvPr>
        </p:nvSpPr>
        <p:spPr/>
        <p:txBody>
          <a:bodyPr/>
          <a:lstStyle/>
          <a:p>
            <a:fld id="{6B0024FC-ACCB-477C-987D-5A902970ACE7}" type="slidenum">
              <a:rPr kumimoji="1" lang="ja-JP" altLang="en-US" smtClean="0"/>
              <a:t>27</a:t>
            </a:fld>
            <a:endParaRPr kumimoji="1" lang="ja-JP" altLang="en-US"/>
          </a:p>
        </p:txBody>
      </p:sp>
    </p:spTree>
    <p:extLst>
      <p:ext uri="{BB962C8B-B14F-4D97-AF65-F5344CB8AC3E}">
        <p14:creationId xmlns:p14="http://schemas.microsoft.com/office/powerpoint/2010/main" val="15135601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Rectangle 1026">
            <a:extLst>
              <a:ext uri="{FF2B5EF4-FFF2-40B4-BE49-F238E27FC236}">
                <a16:creationId xmlns:a16="http://schemas.microsoft.com/office/drawing/2014/main" id="{31AC4042-1DED-4577-84BE-7AAEEE68CED1}"/>
              </a:ext>
            </a:extLst>
          </p:cNvPr>
          <p:cNvSpPr>
            <a:spLocks noGrp="1" noRot="1" noChangeAspect="1" noChangeArrowheads="1" noTextEdit="1"/>
          </p:cNvSpPr>
          <p:nvPr>
            <p:ph type="sldImg"/>
          </p:nvPr>
        </p:nvSpPr>
        <p:spPr>
          <a:ln/>
        </p:spPr>
      </p:sp>
      <p:sp>
        <p:nvSpPr>
          <p:cNvPr id="313347" name="Rectangle 1027">
            <a:extLst>
              <a:ext uri="{FF2B5EF4-FFF2-40B4-BE49-F238E27FC236}">
                <a16:creationId xmlns:a16="http://schemas.microsoft.com/office/drawing/2014/main" id="{6A4D200A-1BE7-4D6C-A239-5EEB89CB39F4}"/>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ja-JP" altLang="ja-JP"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26667494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31279654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4361168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31400103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27366719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349790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3015036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13243084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14850016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4212688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7E0187A4-EB68-408C-A584-76E763B0108E}" type="datetimeFigureOut">
              <a:rPr kumimoji="1" lang="ja-JP" altLang="en-US" smtClean="0"/>
              <a:t>2026/8/26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33200337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ロゴ無し-タイトル">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dirty="0"/>
          </a:p>
        </p:txBody>
      </p:sp>
      <p:sp>
        <p:nvSpPr>
          <p:cNvPr id="6" name="テキスト プレースホルダー 6">
            <a:extLst>
              <a:ext uri="{FF2B5EF4-FFF2-40B4-BE49-F238E27FC236}">
                <a16:creationId xmlns:a16="http://schemas.microsoft.com/office/drawing/2014/main" id="{4B66BDE1-5ABE-1A49-831A-CACBD5DC5471}"/>
              </a:ext>
            </a:extLst>
          </p:cNvPr>
          <p:cNvSpPr txBox="1">
            <a:spLocks/>
          </p:cNvSpPr>
          <p:nvPr userDrawn="1"/>
        </p:nvSpPr>
        <p:spPr>
          <a:xfrm>
            <a:off x="0" y="3028"/>
            <a:ext cx="9145108" cy="827999"/>
          </a:xfrm>
          <a:prstGeom prst="rect">
            <a:avLst/>
          </a:prstGeom>
          <a:pattFill prst="dkUpDiag">
            <a:fgClr>
              <a:srgbClr val="02D055"/>
            </a:fgClr>
            <a:bgClr>
              <a:srgbClr val="02D055"/>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332308" tIns="301463" rIns="301463" bIns="120585"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675" b="1" spc="251" dirty="0">
              <a:solidFill>
                <a:schemeClr val="bg1"/>
              </a:solidFill>
              <a:latin typeface="Meiryo" panose="020B0604030504040204" pitchFamily="34" charset="-128"/>
              <a:ea typeface="Meiryo" panose="020B0604030504040204" pitchFamily="34" charset="-128"/>
            </a:endParaRPr>
          </a:p>
        </p:txBody>
      </p:sp>
      <p:sp>
        <p:nvSpPr>
          <p:cNvPr id="7" name="テキスト プレースホルダー 6">
            <a:extLst>
              <a:ext uri="{FF2B5EF4-FFF2-40B4-BE49-F238E27FC236}">
                <a16:creationId xmlns:a16="http://schemas.microsoft.com/office/drawing/2014/main" id="{128C7BBE-DA91-2546-9948-0ECF38C7D752}"/>
              </a:ext>
            </a:extLst>
          </p:cNvPr>
          <p:cNvSpPr txBox="1">
            <a:spLocks/>
          </p:cNvSpPr>
          <p:nvPr userDrawn="1"/>
        </p:nvSpPr>
        <p:spPr>
          <a:xfrm>
            <a:off x="5556739" y="1"/>
            <a:ext cx="3596963" cy="827999"/>
          </a:xfrm>
          <a:custGeom>
            <a:avLst/>
            <a:gdLst>
              <a:gd name="connsiteX0" fmla="*/ 0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0 w 9907200"/>
              <a:gd name="connsiteY4" fmla="*/ 0 h 827999"/>
              <a:gd name="connsiteX0" fmla="*/ 770562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770562 w 9907200"/>
              <a:gd name="connsiteY4" fmla="*/ 0 h 827999"/>
              <a:gd name="connsiteX0" fmla="*/ 1860369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1860369 w 9907200"/>
              <a:gd name="connsiteY4" fmla="*/ 0 h 827999"/>
              <a:gd name="connsiteX0" fmla="*/ 2088851 w 9907200"/>
              <a:gd name="connsiteY0" fmla="*/ 0 h 827999"/>
              <a:gd name="connsiteX1" fmla="*/ 9907200 w 9907200"/>
              <a:gd name="connsiteY1" fmla="*/ 0 h 827999"/>
              <a:gd name="connsiteX2" fmla="*/ 9907200 w 9907200"/>
              <a:gd name="connsiteY2" fmla="*/ 827999 h 827999"/>
              <a:gd name="connsiteX3" fmla="*/ 0 w 9907200"/>
              <a:gd name="connsiteY3" fmla="*/ 827999 h 827999"/>
              <a:gd name="connsiteX4" fmla="*/ 2088851 w 9907200"/>
              <a:gd name="connsiteY4" fmla="*/ 0 h 827999"/>
              <a:gd name="connsiteX0" fmla="*/ 2146971 w 9907200"/>
              <a:gd name="connsiteY0" fmla="*/ 82296 h 827999"/>
              <a:gd name="connsiteX1" fmla="*/ 9907200 w 9907200"/>
              <a:gd name="connsiteY1" fmla="*/ 0 h 827999"/>
              <a:gd name="connsiteX2" fmla="*/ 9907200 w 9907200"/>
              <a:gd name="connsiteY2" fmla="*/ 827999 h 827999"/>
              <a:gd name="connsiteX3" fmla="*/ 0 w 9907200"/>
              <a:gd name="connsiteY3" fmla="*/ 827999 h 827999"/>
              <a:gd name="connsiteX4" fmla="*/ 2146971 w 9907200"/>
              <a:gd name="connsiteY4" fmla="*/ 82296 h 827999"/>
              <a:gd name="connsiteX0" fmla="*/ 2100475 w 9907200"/>
              <a:gd name="connsiteY0" fmla="*/ 4572 h 827999"/>
              <a:gd name="connsiteX1" fmla="*/ 9907200 w 9907200"/>
              <a:gd name="connsiteY1" fmla="*/ 0 h 827999"/>
              <a:gd name="connsiteX2" fmla="*/ 9907200 w 9907200"/>
              <a:gd name="connsiteY2" fmla="*/ 827999 h 827999"/>
              <a:gd name="connsiteX3" fmla="*/ 0 w 9907200"/>
              <a:gd name="connsiteY3" fmla="*/ 827999 h 827999"/>
              <a:gd name="connsiteX4" fmla="*/ 2100475 w 9907200"/>
              <a:gd name="connsiteY4" fmla="*/ 4572 h 827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907200" h="827999">
                <a:moveTo>
                  <a:pt x="2100475" y="4572"/>
                </a:moveTo>
                <a:lnTo>
                  <a:pt x="9907200" y="0"/>
                </a:lnTo>
                <a:lnTo>
                  <a:pt x="9907200" y="827999"/>
                </a:lnTo>
                <a:lnTo>
                  <a:pt x="0" y="827999"/>
                </a:lnTo>
                <a:lnTo>
                  <a:pt x="2100475" y="4572"/>
                </a:lnTo>
                <a:close/>
              </a:path>
            </a:pathLst>
          </a:custGeom>
          <a:gradFill flip="none" rotWithShape="1">
            <a:gsLst>
              <a:gs pos="0">
                <a:srgbClr val="02D055"/>
              </a:gs>
              <a:gs pos="62000">
                <a:srgbClr val="02D055"/>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lIns="332308" tIns="301463" rIns="301463" bIns="120585" rtlCol="0" anchor="b"/>
          <a:lstStyle>
            <a:defPPr>
              <a:defRPr lang="en-US"/>
            </a:defPPr>
            <a:lvl1pPr algn="ctr">
              <a:defRPr kumimoji="1">
                <a:solidFill>
                  <a:schemeClr val="lt1"/>
                </a:solidFill>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algn="l"/>
            <a:endParaRPr lang="en" altLang="ja-JP" sz="1675" b="1" spc="251" dirty="0">
              <a:solidFill>
                <a:schemeClr val="bg1"/>
              </a:solidFill>
              <a:latin typeface="Meiryo" panose="020B0604030504040204" pitchFamily="34" charset="-128"/>
              <a:ea typeface="Meiryo" panose="020B0604030504040204" pitchFamily="34" charset="-128"/>
            </a:endParaRPr>
          </a:p>
        </p:txBody>
      </p:sp>
      <p:sp>
        <p:nvSpPr>
          <p:cNvPr id="8" name="Title 1">
            <a:extLst>
              <a:ext uri="{FF2B5EF4-FFF2-40B4-BE49-F238E27FC236}">
                <a16:creationId xmlns:a16="http://schemas.microsoft.com/office/drawing/2014/main" id="{24636362-6DC1-7D45-87A6-A2F4247CD968}"/>
              </a:ext>
            </a:extLst>
          </p:cNvPr>
          <p:cNvSpPr>
            <a:spLocks noGrp="1"/>
          </p:cNvSpPr>
          <p:nvPr>
            <p:ph type="title"/>
          </p:nvPr>
        </p:nvSpPr>
        <p:spPr>
          <a:xfrm>
            <a:off x="0" y="-1"/>
            <a:ext cx="9144000" cy="827999"/>
          </a:xfrm>
        </p:spPr>
        <p:txBody>
          <a:bodyPr/>
          <a:lstStyle/>
          <a:p>
            <a:r>
              <a:rPr lang="ja-JP" altLang="en-US" dirty="0"/>
              <a:t>マスター タイトルの書式設定</a:t>
            </a:r>
            <a:endParaRPr lang="en-US" dirty="0"/>
          </a:p>
        </p:txBody>
      </p:sp>
      <p:sp>
        <p:nvSpPr>
          <p:cNvPr id="9" name="Date Placeholder 3">
            <a:extLst>
              <a:ext uri="{FF2B5EF4-FFF2-40B4-BE49-F238E27FC236}">
                <a16:creationId xmlns:a16="http://schemas.microsoft.com/office/drawing/2014/main" id="{7A7A2EE5-AF89-5B47-A63C-DED06F0883A2}"/>
              </a:ext>
            </a:extLst>
          </p:cNvPr>
          <p:cNvSpPr>
            <a:spLocks noGrp="1"/>
          </p:cNvSpPr>
          <p:nvPr>
            <p:ph type="dt" sz="half" idx="10"/>
          </p:nvPr>
        </p:nvSpPr>
        <p:spPr>
          <a:xfrm>
            <a:off x="6744037" y="427035"/>
            <a:ext cx="2057400" cy="365125"/>
          </a:xfrm>
        </p:spPr>
        <p:txBody>
          <a:bodyPr/>
          <a:lstStyle/>
          <a:p>
            <a:endParaRPr lang="en-US" dirty="0"/>
          </a:p>
        </p:txBody>
      </p:sp>
      <p:sp>
        <p:nvSpPr>
          <p:cNvPr id="10" name="Slide Number Placeholder 5">
            <a:extLst>
              <a:ext uri="{FF2B5EF4-FFF2-40B4-BE49-F238E27FC236}">
                <a16:creationId xmlns:a16="http://schemas.microsoft.com/office/drawing/2014/main" id="{45C1C095-3D5F-3846-A68B-623E5D5B3BA2}"/>
              </a:ext>
            </a:extLst>
          </p:cNvPr>
          <p:cNvSpPr>
            <a:spLocks noGrp="1"/>
          </p:cNvSpPr>
          <p:nvPr>
            <p:ph type="sldNum" sz="quarter" idx="4"/>
          </p:nvPr>
        </p:nvSpPr>
        <p:spPr>
          <a:xfrm>
            <a:off x="8229521" y="6536159"/>
            <a:ext cx="582012" cy="278421"/>
          </a:xfrm>
          <a:prstGeom prst="rect">
            <a:avLst/>
          </a:prstGeom>
        </p:spPr>
        <p:txBody>
          <a:bodyPr vert="horz" lIns="0" tIns="0" rIns="0" bIns="0" rtlCol="0" anchor="t"/>
          <a:lstStyle>
            <a:lvl1pPr algn="r">
              <a:defRPr sz="1108" b="0">
                <a:solidFill>
                  <a:schemeClr val="tx1"/>
                </a:solidFill>
                <a:latin typeface="Arial" panose="020B0604020202020204" pitchFamily="34" charset="0"/>
                <a:cs typeface="Arial" panose="020B0604020202020204" pitchFamily="34" charset="0"/>
              </a:defRPr>
            </a:lvl1pPr>
          </a:lstStyle>
          <a:p>
            <a:fld id="{48F63A3B-78C7-47BE-AE5E-E10140E04643}" type="slidenum">
              <a:rPr lang="en-US" smtClean="0"/>
              <a:pPr/>
              <a:t>‹#›</a:t>
            </a:fld>
            <a:endParaRPr lang="en-US" dirty="0"/>
          </a:p>
        </p:txBody>
      </p:sp>
      <p:sp>
        <p:nvSpPr>
          <p:cNvPr id="12" name="テキスト プレースホルダー 12">
            <a:extLst>
              <a:ext uri="{FF2B5EF4-FFF2-40B4-BE49-F238E27FC236}">
                <a16:creationId xmlns:a16="http://schemas.microsoft.com/office/drawing/2014/main" id="{E32FF9E2-AACC-F14F-A96C-A0E9FD2730C0}"/>
              </a:ext>
            </a:extLst>
          </p:cNvPr>
          <p:cNvSpPr>
            <a:spLocks noGrp="1"/>
          </p:cNvSpPr>
          <p:nvPr>
            <p:ph type="body" sz="quarter" idx="13"/>
          </p:nvPr>
        </p:nvSpPr>
        <p:spPr>
          <a:xfrm>
            <a:off x="0" y="828000"/>
            <a:ext cx="9145108" cy="458166"/>
          </a:xfr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0" tIns="144000" rIns="360000" bIns="144000" rtlCol="0" anchor="t">
            <a:spAutoFit/>
          </a:bodyPr>
          <a:lstStyle>
            <a:lvl1pPr marL="0" indent="0">
              <a:buNone/>
              <a:defRPr lang="ja-JP" altLang="en-US" sz="1200" kern="900" spc="64" smtClean="0">
                <a:solidFill>
                  <a:schemeClr val="tx1"/>
                </a:solidFill>
              </a:defRPr>
            </a:lvl1pPr>
            <a:lvl2pPr>
              <a:defRPr lang="ja-JP" altLang="en-US" sz="1662" smtClean="0">
                <a:solidFill>
                  <a:schemeClr val="tx1"/>
                </a:solidFill>
                <a:latin typeface="+mn-lt"/>
                <a:ea typeface="+mn-ea"/>
              </a:defRPr>
            </a:lvl2pPr>
            <a:lvl3pPr>
              <a:defRPr lang="ja-JP" altLang="en-US" sz="1662" smtClean="0">
                <a:solidFill>
                  <a:schemeClr val="tx1"/>
                </a:solidFill>
                <a:latin typeface="+mn-lt"/>
                <a:ea typeface="+mn-ea"/>
              </a:defRPr>
            </a:lvl3pPr>
            <a:lvl4pPr>
              <a:defRPr lang="ja-JP" altLang="en-US" sz="1662" smtClean="0">
                <a:solidFill>
                  <a:schemeClr val="tx1"/>
                </a:solidFill>
                <a:latin typeface="+mn-lt"/>
                <a:ea typeface="+mn-ea"/>
              </a:defRPr>
            </a:lvl4pPr>
            <a:lvl5pPr>
              <a:defRPr lang="ja-JP" altLang="en-US" sz="1662">
                <a:solidFill>
                  <a:schemeClr val="tx1"/>
                </a:solidFill>
                <a:latin typeface="+mn-lt"/>
                <a:ea typeface="+mn-ea"/>
              </a:defRPr>
            </a:lvl5pPr>
          </a:lstStyle>
          <a:p>
            <a:pPr marL="0" lvl="0" defTabSz="422041">
              <a:spcAft>
                <a:spcPts val="923"/>
              </a:spcAft>
            </a:pPr>
            <a:r>
              <a:rPr kumimoji="1" lang="ja-JP" altLang="en-US"/>
              <a:t>マスター テキストの書式設定</a:t>
            </a:r>
          </a:p>
        </p:txBody>
      </p:sp>
    </p:spTree>
    <p:extLst>
      <p:ext uri="{BB962C8B-B14F-4D97-AF65-F5344CB8AC3E}">
        <p14:creationId xmlns:p14="http://schemas.microsoft.com/office/powerpoint/2010/main" val="13944144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タイトル スライド">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1371601" y="3886200"/>
            <a:ext cx="6400803" cy="1752600"/>
          </a:xfrm>
        </p:spPr>
        <p:txBody>
          <a:bodyPr/>
          <a:lstStyle>
            <a:lvl1pPr marL="0" indent="0" algn="ctr">
              <a:buNone/>
              <a:defRPr>
                <a:solidFill>
                  <a:schemeClr val="tx1">
                    <a:tint val="75000"/>
                  </a:schemeClr>
                </a:solidFill>
              </a:defRPr>
            </a:lvl1pPr>
            <a:lvl2pPr marL="422087" indent="0" algn="ctr">
              <a:buNone/>
              <a:defRPr>
                <a:solidFill>
                  <a:schemeClr val="tx1">
                    <a:tint val="75000"/>
                  </a:schemeClr>
                </a:solidFill>
              </a:defRPr>
            </a:lvl2pPr>
            <a:lvl3pPr marL="844174" indent="0" algn="ctr">
              <a:buNone/>
              <a:defRPr>
                <a:solidFill>
                  <a:schemeClr val="tx1">
                    <a:tint val="75000"/>
                  </a:schemeClr>
                </a:solidFill>
              </a:defRPr>
            </a:lvl3pPr>
            <a:lvl4pPr marL="1266261" indent="0" algn="ctr">
              <a:buNone/>
              <a:defRPr>
                <a:solidFill>
                  <a:schemeClr val="tx1">
                    <a:tint val="75000"/>
                  </a:schemeClr>
                </a:solidFill>
              </a:defRPr>
            </a:lvl4pPr>
            <a:lvl5pPr marL="1688348" indent="0" algn="ctr">
              <a:buNone/>
              <a:defRPr>
                <a:solidFill>
                  <a:schemeClr val="tx1">
                    <a:tint val="75000"/>
                  </a:schemeClr>
                </a:solidFill>
              </a:defRPr>
            </a:lvl5pPr>
            <a:lvl6pPr marL="2110435" indent="0" algn="ctr">
              <a:buNone/>
              <a:defRPr>
                <a:solidFill>
                  <a:schemeClr val="tx1">
                    <a:tint val="75000"/>
                  </a:schemeClr>
                </a:solidFill>
              </a:defRPr>
            </a:lvl6pPr>
            <a:lvl7pPr marL="2532522" indent="0" algn="ctr">
              <a:buNone/>
              <a:defRPr>
                <a:solidFill>
                  <a:schemeClr val="tx1">
                    <a:tint val="75000"/>
                  </a:schemeClr>
                </a:solidFill>
              </a:defRPr>
            </a:lvl7pPr>
            <a:lvl8pPr marL="2954609" indent="0" algn="ctr">
              <a:buNone/>
              <a:defRPr>
                <a:solidFill>
                  <a:schemeClr val="tx1">
                    <a:tint val="75000"/>
                  </a:schemeClr>
                </a:solidFill>
              </a:defRPr>
            </a:lvl8pPr>
            <a:lvl9pPr marL="3376696" indent="0" algn="ctr">
              <a:buNone/>
              <a:defRPr>
                <a:solidFill>
                  <a:schemeClr val="tx1">
                    <a:tint val="75000"/>
                  </a:schemeClr>
                </a:solidFill>
              </a:defRPr>
            </a:lvl9pPr>
          </a:lstStyle>
          <a:p>
            <a:r>
              <a:rPr kumimoji="1" lang="ja-JP" altLang="en-US"/>
              <a:t>マスター サブタイトルの書式設定</a:t>
            </a:r>
          </a:p>
        </p:txBody>
      </p:sp>
    </p:spTree>
    <p:extLst>
      <p:ext uri="{BB962C8B-B14F-4D97-AF65-F5344CB8AC3E}">
        <p14:creationId xmlns:p14="http://schemas.microsoft.com/office/powerpoint/2010/main" val="23896024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idx="1"/>
          </p:nvPr>
        </p:nvSpPr>
        <p:spPr/>
        <p:txBody>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39232944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7" y="4406903"/>
            <a:ext cx="7772401" cy="1362075"/>
          </a:xfrm>
        </p:spPr>
        <p:txBody>
          <a:bodyPr anchor="t"/>
          <a:lstStyle>
            <a:lvl1pPr algn="l">
              <a:defRPr sz="3693" b="1" cap="all"/>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722317" y="2906713"/>
            <a:ext cx="7772401" cy="1500187"/>
          </a:xfrm>
        </p:spPr>
        <p:txBody>
          <a:bodyPr anchor="b"/>
          <a:lstStyle>
            <a:lvl1pPr marL="0" indent="0">
              <a:buNone/>
              <a:defRPr sz="1846">
                <a:solidFill>
                  <a:schemeClr val="tx1">
                    <a:tint val="75000"/>
                  </a:schemeClr>
                </a:solidFill>
              </a:defRPr>
            </a:lvl1pPr>
            <a:lvl2pPr marL="422087" indent="0">
              <a:buNone/>
              <a:defRPr sz="1662">
                <a:solidFill>
                  <a:schemeClr val="tx1">
                    <a:tint val="75000"/>
                  </a:schemeClr>
                </a:solidFill>
              </a:defRPr>
            </a:lvl2pPr>
            <a:lvl3pPr marL="844174" indent="0">
              <a:buNone/>
              <a:defRPr sz="1477">
                <a:solidFill>
                  <a:schemeClr val="tx1">
                    <a:tint val="75000"/>
                  </a:schemeClr>
                </a:solidFill>
              </a:defRPr>
            </a:lvl3pPr>
            <a:lvl4pPr marL="1266261" indent="0">
              <a:buNone/>
              <a:defRPr sz="1292">
                <a:solidFill>
                  <a:schemeClr val="tx1">
                    <a:tint val="75000"/>
                  </a:schemeClr>
                </a:solidFill>
              </a:defRPr>
            </a:lvl4pPr>
            <a:lvl5pPr marL="1688348" indent="0">
              <a:buNone/>
              <a:defRPr sz="1292">
                <a:solidFill>
                  <a:schemeClr val="tx1">
                    <a:tint val="75000"/>
                  </a:schemeClr>
                </a:solidFill>
              </a:defRPr>
            </a:lvl5pPr>
            <a:lvl6pPr marL="2110435" indent="0">
              <a:buNone/>
              <a:defRPr sz="1292">
                <a:solidFill>
                  <a:schemeClr val="tx1">
                    <a:tint val="75000"/>
                  </a:schemeClr>
                </a:solidFill>
              </a:defRPr>
            </a:lvl6pPr>
            <a:lvl7pPr marL="2532522" indent="0">
              <a:buNone/>
              <a:defRPr sz="1292">
                <a:solidFill>
                  <a:schemeClr val="tx1">
                    <a:tint val="75000"/>
                  </a:schemeClr>
                </a:solidFill>
              </a:defRPr>
            </a:lvl7pPr>
            <a:lvl8pPr marL="2954609" indent="0">
              <a:buNone/>
              <a:defRPr sz="1292">
                <a:solidFill>
                  <a:schemeClr val="tx1">
                    <a:tint val="75000"/>
                  </a:schemeClr>
                </a:solidFill>
              </a:defRPr>
            </a:lvl8pPr>
            <a:lvl9pPr marL="3376696" indent="0">
              <a:buNone/>
              <a:defRPr sz="1292">
                <a:solidFill>
                  <a:schemeClr val="tx1">
                    <a:tint val="75000"/>
                  </a:schemeClr>
                </a:solidFill>
              </a:defRPr>
            </a:lvl9pPr>
          </a:lstStyle>
          <a:p>
            <a:pPr lvl="0"/>
            <a:r>
              <a:rPr kumimoji="1" lang="ja-JP" altLang="en-US"/>
              <a:t>マスター テキストの書式設定</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3199028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コンテンツ プレースホルダー 2"/>
          <p:cNvSpPr>
            <a:spLocks noGrp="1"/>
          </p:cNvSpPr>
          <p:nvPr>
            <p:ph sz="half" idx="1"/>
          </p:nvPr>
        </p:nvSpPr>
        <p:spPr>
          <a:xfrm>
            <a:off x="95254" y="1600203"/>
            <a:ext cx="782636" cy="4525963"/>
          </a:xfrm>
        </p:spPr>
        <p:txBody>
          <a:bodyPr/>
          <a:lstStyle>
            <a:lvl1pPr>
              <a:defRPr sz="2585"/>
            </a:lvl1pPr>
            <a:lvl2pPr>
              <a:defRPr sz="2216"/>
            </a:lvl2pPr>
            <a:lvl3pPr>
              <a:defRPr sz="1846"/>
            </a:lvl3pPr>
            <a:lvl4pPr>
              <a:defRPr sz="1662"/>
            </a:lvl4pPr>
            <a:lvl5pPr>
              <a:defRPr sz="1662"/>
            </a:lvl5pPr>
            <a:lvl6pPr>
              <a:defRPr sz="1662"/>
            </a:lvl6pPr>
            <a:lvl7pPr>
              <a:defRPr sz="1662"/>
            </a:lvl7pPr>
            <a:lvl8pPr>
              <a:defRPr sz="1662"/>
            </a:lvl8pPr>
            <a:lvl9pPr>
              <a:defRPr sz="1662"/>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コンテンツ プレースホルダー 3"/>
          <p:cNvSpPr>
            <a:spLocks noGrp="1"/>
          </p:cNvSpPr>
          <p:nvPr>
            <p:ph sz="half" idx="2"/>
          </p:nvPr>
        </p:nvSpPr>
        <p:spPr>
          <a:xfrm>
            <a:off x="1030290" y="1600203"/>
            <a:ext cx="782636" cy="4525963"/>
          </a:xfrm>
        </p:spPr>
        <p:txBody>
          <a:bodyPr/>
          <a:lstStyle>
            <a:lvl1pPr>
              <a:defRPr sz="2585"/>
            </a:lvl1pPr>
            <a:lvl2pPr>
              <a:defRPr sz="2216"/>
            </a:lvl2pPr>
            <a:lvl3pPr>
              <a:defRPr sz="1846"/>
            </a:lvl3pPr>
            <a:lvl4pPr>
              <a:defRPr sz="1662"/>
            </a:lvl4pPr>
            <a:lvl5pPr>
              <a:defRPr sz="1662"/>
            </a:lvl5pPr>
            <a:lvl6pPr>
              <a:defRPr sz="1662"/>
            </a:lvl6pPr>
            <a:lvl7pPr>
              <a:defRPr sz="1662"/>
            </a:lvl7pPr>
            <a:lvl8pPr>
              <a:defRPr sz="1662"/>
            </a:lvl8pPr>
            <a:lvl9pPr>
              <a:defRPr sz="1662"/>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258137553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74638"/>
            <a:ext cx="8229602" cy="1143000"/>
          </a:xfrm>
        </p:spPr>
        <p:txBody>
          <a:bodyPr/>
          <a:lstStyle>
            <a:lvl1pPr>
              <a:defRPr/>
            </a:lvl1p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3" y="1535113"/>
            <a:ext cx="4040190" cy="639762"/>
          </a:xfrm>
        </p:spPr>
        <p:txBody>
          <a:bodyPr anchor="b"/>
          <a:lstStyle>
            <a:lvl1pPr marL="0" indent="0">
              <a:buNone/>
              <a:defRPr sz="2216" b="1"/>
            </a:lvl1pPr>
            <a:lvl2pPr marL="422087" indent="0">
              <a:buNone/>
              <a:defRPr sz="1846" b="1"/>
            </a:lvl2pPr>
            <a:lvl3pPr marL="844174" indent="0">
              <a:buNone/>
              <a:defRPr sz="1662" b="1"/>
            </a:lvl3pPr>
            <a:lvl4pPr marL="1266261" indent="0">
              <a:buNone/>
              <a:defRPr sz="1477" b="1"/>
            </a:lvl4pPr>
            <a:lvl5pPr marL="1688348" indent="0">
              <a:buNone/>
              <a:defRPr sz="1477" b="1"/>
            </a:lvl5pPr>
            <a:lvl6pPr marL="2110435" indent="0">
              <a:buNone/>
              <a:defRPr sz="1477" b="1"/>
            </a:lvl6pPr>
            <a:lvl7pPr marL="2532522" indent="0">
              <a:buNone/>
              <a:defRPr sz="1477" b="1"/>
            </a:lvl7pPr>
            <a:lvl8pPr marL="2954609" indent="0">
              <a:buNone/>
              <a:defRPr sz="1477" b="1"/>
            </a:lvl8pPr>
            <a:lvl9pPr marL="3376696" indent="0">
              <a:buNone/>
              <a:defRPr sz="1477" b="1"/>
            </a:lvl9pPr>
          </a:lstStyle>
          <a:p>
            <a:pPr lvl="0"/>
            <a:r>
              <a:rPr kumimoji="1" lang="ja-JP" altLang="en-US"/>
              <a:t>マスター テキストの書式設定</a:t>
            </a:r>
          </a:p>
        </p:txBody>
      </p:sp>
      <p:sp>
        <p:nvSpPr>
          <p:cNvPr id="4" name="コンテンツ プレースホルダー 3"/>
          <p:cNvSpPr>
            <a:spLocks noGrp="1"/>
          </p:cNvSpPr>
          <p:nvPr>
            <p:ph sz="half" idx="2"/>
          </p:nvPr>
        </p:nvSpPr>
        <p:spPr>
          <a:xfrm>
            <a:off x="457203" y="2174875"/>
            <a:ext cx="4040190" cy="3951288"/>
          </a:xfrm>
        </p:spPr>
        <p:txBody>
          <a:bodyPr/>
          <a:lstStyle>
            <a:lvl1pPr>
              <a:defRPr sz="2216"/>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5" name="テキスト プレースホルダー 4"/>
          <p:cNvSpPr>
            <a:spLocks noGrp="1"/>
          </p:cNvSpPr>
          <p:nvPr>
            <p:ph type="body" sz="quarter" idx="3"/>
          </p:nvPr>
        </p:nvSpPr>
        <p:spPr>
          <a:xfrm>
            <a:off x="4645023" y="1535113"/>
            <a:ext cx="4041776" cy="639762"/>
          </a:xfrm>
        </p:spPr>
        <p:txBody>
          <a:bodyPr anchor="b"/>
          <a:lstStyle>
            <a:lvl1pPr marL="0" indent="0">
              <a:buNone/>
              <a:defRPr sz="2216" b="1"/>
            </a:lvl1pPr>
            <a:lvl2pPr marL="422087" indent="0">
              <a:buNone/>
              <a:defRPr sz="1846" b="1"/>
            </a:lvl2pPr>
            <a:lvl3pPr marL="844174" indent="0">
              <a:buNone/>
              <a:defRPr sz="1662" b="1"/>
            </a:lvl3pPr>
            <a:lvl4pPr marL="1266261" indent="0">
              <a:buNone/>
              <a:defRPr sz="1477" b="1"/>
            </a:lvl4pPr>
            <a:lvl5pPr marL="1688348" indent="0">
              <a:buNone/>
              <a:defRPr sz="1477" b="1"/>
            </a:lvl5pPr>
            <a:lvl6pPr marL="2110435" indent="0">
              <a:buNone/>
              <a:defRPr sz="1477" b="1"/>
            </a:lvl6pPr>
            <a:lvl7pPr marL="2532522" indent="0">
              <a:buNone/>
              <a:defRPr sz="1477" b="1"/>
            </a:lvl7pPr>
            <a:lvl8pPr marL="2954609" indent="0">
              <a:buNone/>
              <a:defRPr sz="1477" b="1"/>
            </a:lvl8pPr>
            <a:lvl9pPr marL="3376696" indent="0">
              <a:buNone/>
              <a:defRPr sz="1477" b="1"/>
            </a:lvl9pPr>
          </a:lstStyle>
          <a:p>
            <a:pPr lvl="0"/>
            <a:r>
              <a:rPr kumimoji="1" lang="ja-JP" altLang="en-US"/>
              <a:t>マスター テキストの書式設定</a:t>
            </a:r>
          </a:p>
        </p:txBody>
      </p:sp>
      <p:sp>
        <p:nvSpPr>
          <p:cNvPr id="6" name="コンテンツ プレースホルダー 5"/>
          <p:cNvSpPr>
            <a:spLocks noGrp="1"/>
          </p:cNvSpPr>
          <p:nvPr>
            <p:ph sz="quarter" idx="4"/>
          </p:nvPr>
        </p:nvSpPr>
        <p:spPr>
          <a:xfrm>
            <a:off x="4645023" y="2174875"/>
            <a:ext cx="4041776" cy="3951288"/>
          </a:xfrm>
        </p:spPr>
        <p:txBody>
          <a:bodyPr/>
          <a:lstStyle>
            <a:lvl1pPr>
              <a:defRPr sz="2216"/>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7" name="日付プレースホルダー 6"/>
          <p:cNvSpPr>
            <a:spLocks noGrp="1"/>
          </p:cNvSpPr>
          <p:nvPr>
            <p:ph type="dt" sz="half" idx="10"/>
          </p:nvPr>
        </p:nvSpPr>
        <p:spPr/>
        <p:txBody>
          <a:bodyPr/>
          <a:lstStyle/>
          <a:p>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38190895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日付プレースホルダー 2"/>
          <p:cNvSpPr>
            <a:spLocks noGrp="1"/>
          </p:cNvSpPr>
          <p:nvPr>
            <p:ph type="dt" sz="half" idx="10"/>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188291407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15782623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1" y="273050"/>
            <a:ext cx="3008311" cy="1162050"/>
          </a:xfrm>
        </p:spPr>
        <p:txBody>
          <a:bodyPr anchor="b"/>
          <a:lstStyle>
            <a:lvl1pPr algn="l">
              <a:defRPr sz="1846" b="1"/>
            </a:lvl1pPr>
          </a:lstStyle>
          <a:p>
            <a:r>
              <a:rPr kumimoji="1" lang="ja-JP" altLang="en-US"/>
              <a:t>マスター タイトルの書式設定</a:t>
            </a:r>
          </a:p>
        </p:txBody>
      </p:sp>
      <p:sp>
        <p:nvSpPr>
          <p:cNvPr id="3" name="コンテンツ プレースホルダー 2"/>
          <p:cNvSpPr>
            <a:spLocks noGrp="1"/>
          </p:cNvSpPr>
          <p:nvPr>
            <p:ph idx="1"/>
          </p:nvPr>
        </p:nvSpPr>
        <p:spPr>
          <a:xfrm>
            <a:off x="3575051" y="273053"/>
            <a:ext cx="5111751" cy="5853113"/>
          </a:xfrm>
        </p:spPr>
        <p:txBody>
          <a:bodyPr/>
          <a:lstStyle>
            <a:lvl1pPr>
              <a:defRPr sz="2954"/>
            </a:lvl1pPr>
            <a:lvl2pPr>
              <a:defRPr sz="2585"/>
            </a:lvl2pPr>
            <a:lvl3pPr>
              <a:defRPr sz="2216"/>
            </a:lvl3pPr>
            <a:lvl4pPr>
              <a:defRPr sz="1846"/>
            </a:lvl4pPr>
            <a:lvl5pPr>
              <a:defRPr sz="1846"/>
            </a:lvl5pPr>
            <a:lvl6pPr>
              <a:defRPr sz="1846"/>
            </a:lvl6pPr>
            <a:lvl7pPr>
              <a:defRPr sz="1846"/>
            </a:lvl7pPr>
            <a:lvl8pPr>
              <a:defRPr sz="1846"/>
            </a:lvl8pPr>
            <a:lvl9pPr>
              <a:defRPr sz="1846"/>
            </a:lvl9p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テキスト プレースホルダー 3"/>
          <p:cNvSpPr>
            <a:spLocks noGrp="1"/>
          </p:cNvSpPr>
          <p:nvPr>
            <p:ph type="body" sz="half" idx="2"/>
          </p:nvPr>
        </p:nvSpPr>
        <p:spPr>
          <a:xfrm>
            <a:off x="457201" y="1435103"/>
            <a:ext cx="3008311" cy="4691063"/>
          </a:xfrm>
        </p:spPr>
        <p:txBody>
          <a:bodyPr/>
          <a:lstStyle>
            <a:lvl1pPr marL="0" indent="0">
              <a:buNone/>
              <a:defRPr sz="1292"/>
            </a:lvl1pPr>
            <a:lvl2pPr marL="422087" indent="0">
              <a:buNone/>
              <a:defRPr sz="1108"/>
            </a:lvl2pPr>
            <a:lvl3pPr marL="844174" indent="0">
              <a:buNone/>
              <a:defRPr sz="923"/>
            </a:lvl3pPr>
            <a:lvl4pPr marL="1266261" indent="0">
              <a:buNone/>
              <a:defRPr sz="831"/>
            </a:lvl4pPr>
            <a:lvl5pPr marL="1688348" indent="0">
              <a:buNone/>
              <a:defRPr sz="831"/>
            </a:lvl5pPr>
            <a:lvl6pPr marL="2110435" indent="0">
              <a:buNone/>
              <a:defRPr sz="831"/>
            </a:lvl6pPr>
            <a:lvl7pPr marL="2532522" indent="0">
              <a:buNone/>
              <a:defRPr sz="831"/>
            </a:lvl7pPr>
            <a:lvl8pPr marL="2954609" indent="0">
              <a:buNone/>
              <a:defRPr sz="831"/>
            </a:lvl8pPr>
            <a:lvl9pPr marL="3376696" indent="0">
              <a:buNone/>
              <a:defRPr sz="831"/>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264480646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92" y="4800600"/>
            <a:ext cx="5486400" cy="566738"/>
          </a:xfrm>
        </p:spPr>
        <p:txBody>
          <a:bodyPr anchor="b"/>
          <a:lstStyle>
            <a:lvl1pPr algn="l">
              <a:defRPr sz="1846" b="1"/>
            </a:lvl1pPr>
          </a:lstStyle>
          <a:p>
            <a:r>
              <a:rPr kumimoji="1" lang="ja-JP" altLang="en-US"/>
              <a:t>マスター タイトルの書式設定</a:t>
            </a:r>
          </a:p>
        </p:txBody>
      </p:sp>
      <p:sp>
        <p:nvSpPr>
          <p:cNvPr id="3" name="図プレースホルダー 2"/>
          <p:cNvSpPr>
            <a:spLocks noGrp="1"/>
          </p:cNvSpPr>
          <p:nvPr>
            <p:ph type="pic" idx="1"/>
          </p:nvPr>
        </p:nvSpPr>
        <p:spPr>
          <a:xfrm>
            <a:off x="1792292" y="612775"/>
            <a:ext cx="5486400" cy="4114800"/>
          </a:xfrm>
        </p:spPr>
        <p:txBody>
          <a:bodyPr/>
          <a:lstStyle>
            <a:lvl1pPr marL="0" indent="0">
              <a:buNone/>
              <a:defRPr sz="2954"/>
            </a:lvl1pPr>
            <a:lvl2pPr marL="422087" indent="0">
              <a:buNone/>
              <a:defRPr sz="2585"/>
            </a:lvl2pPr>
            <a:lvl3pPr marL="844174" indent="0">
              <a:buNone/>
              <a:defRPr sz="2216"/>
            </a:lvl3pPr>
            <a:lvl4pPr marL="1266261" indent="0">
              <a:buNone/>
              <a:defRPr sz="1846"/>
            </a:lvl4pPr>
            <a:lvl5pPr marL="1688348" indent="0">
              <a:buNone/>
              <a:defRPr sz="1846"/>
            </a:lvl5pPr>
            <a:lvl6pPr marL="2110435" indent="0">
              <a:buNone/>
              <a:defRPr sz="1846"/>
            </a:lvl6pPr>
            <a:lvl7pPr marL="2532522" indent="0">
              <a:buNone/>
              <a:defRPr sz="1846"/>
            </a:lvl7pPr>
            <a:lvl8pPr marL="2954609" indent="0">
              <a:buNone/>
              <a:defRPr sz="1846"/>
            </a:lvl8pPr>
            <a:lvl9pPr marL="3376696" indent="0">
              <a:buNone/>
              <a:defRPr sz="1846"/>
            </a:lvl9pPr>
          </a:lstStyle>
          <a:p>
            <a:endParaRPr kumimoji="1" lang="ja-JP" altLang="en-US"/>
          </a:p>
        </p:txBody>
      </p:sp>
      <p:sp>
        <p:nvSpPr>
          <p:cNvPr id="4" name="テキスト プレースホルダー 3"/>
          <p:cNvSpPr>
            <a:spLocks noGrp="1"/>
          </p:cNvSpPr>
          <p:nvPr>
            <p:ph type="body" sz="half" idx="2"/>
          </p:nvPr>
        </p:nvSpPr>
        <p:spPr>
          <a:xfrm>
            <a:off x="1792292" y="5367338"/>
            <a:ext cx="5486400" cy="804862"/>
          </a:xfrm>
        </p:spPr>
        <p:txBody>
          <a:bodyPr/>
          <a:lstStyle>
            <a:lvl1pPr marL="0" indent="0">
              <a:buNone/>
              <a:defRPr sz="1292"/>
            </a:lvl1pPr>
            <a:lvl2pPr marL="422087" indent="0">
              <a:buNone/>
              <a:defRPr sz="1108"/>
            </a:lvl2pPr>
            <a:lvl3pPr marL="844174" indent="0">
              <a:buNone/>
              <a:defRPr sz="923"/>
            </a:lvl3pPr>
            <a:lvl4pPr marL="1266261" indent="0">
              <a:buNone/>
              <a:defRPr sz="831"/>
            </a:lvl4pPr>
            <a:lvl5pPr marL="1688348" indent="0">
              <a:buNone/>
              <a:defRPr sz="831"/>
            </a:lvl5pPr>
            <a:lvl6pPr marL="2110435" indent="0">
              <a:buNone/>
              <a:defRPr sz="831"/>
            </a:lvl6pPr>
            <a:lvl7pPr marL="2532522" indent="0">
              <a:buNone/>
              <a:defRPr sz="831"/>
            </a:lvl7pPr>
            <a:lvl8pPr marL="2954609" indent="0">
              <a:buNone/>
              <a:defRPr sz="831"/>
            </a:lvl8pPr>
            <a:lvl9pPr marL="3376696" indent="0">
              <a:buNone/>
              <a:defRPr sz="831"/>
            </a:lvl9pPr>
          </a:lstStyle>
          <a:p>
            <a:pPr lvl="0"/>
            <a:r>
              <a:rPr kumimoji="1" lang="ja-JP" altLang="en-US"/>
              <a:t>マスター テキストの書式設定</a:t>
            </a:r>
          </a:p>
        </p:txBody>
      </p:sp>
      <p:sp>
        <p:nvSpPr>
          <p:cNvPr id="5" name="日付プレースホルダー 4"/>
          <p:cNvSpPr>
            <a:spLocks noGrp="1"/>
          </p:cNvSpPr>
          <p:nvPr>
            <p:ph type="dt" sz="half" idx="10"/>
          </p:nvPr>
        </p:nvSpPr>
        <p:spPr/>
        <p:txBody>
          <a:bodyPr/>
          <a:lstStyle/>
          <a:p>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241867598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54923760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1384297" y="274640"/>
            <a:ext cx="428627" cy="5851525"/>
          </a:xfrm>
        </p:spPr>
        <p:txBody>
          <a:bodyPr vert="eaVert"/>
          <a:lstStyle/>
          <a:p>
            <a:r>
              <a:rPr kumimoji="1" lang="ja-JP" altLang="en-US"/>
              <a:t>マスター タイトルの書式設定</a:t>
            </a:r>
          </a:p>
        </p:txBody>
      </p:sp>
      <p:sp>
        <p:nvSpPr>
          <p:cNvPr id="3" name="縦書きテキスト プレースホルダー 2"/>
          <p:cNvSpPr>
            <a:spLocks noGrp="1"/>
          </p:cNvSpPr>
          <p:nvPr>
            <p:ph type="body" orient="vert" idx="1"/>
          </p:nvPr>
        </p:nvSpPr>
        <p:spPr>
          <a:xfrm>
            <a:off x="95253" y="274640"/>
            <a:ext cx="1136651" cy="5851525"/>
          </a:xfrm>
        </p:spPr>
        <p:txBody>
          <a:bodyPr vert="eaVert"/>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10"/>
          </p:nvPr>
        </p:nvSpPr>
        <p:spPr/>
        <p:txBody>
          <a:bodyPr/>
          <a:lstStyle/>
          <a:p>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67044438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EAB395B-69D0-48C4-99DF-05E0E2C045C0}"/>
              </a:ext>
            </a:extLst>
          </p:cNvPr>
          <p:cNvSpPr>
            <a:spLocks noGrp="1"/>
          </p:cNvSpPr>
          <p:nvPr>
            <p:ph type="ctrTitle"/>
          </p:nvPr>
        </p:nvSpPr>
        <p:spPr>
          <a:xfrm>
            <a:off x="1143000" y="1122363"/>
            <a:ext cx="6858000" cy="2387600"/>
          </a:xfrm>
        </p:spPr>
        <p:txBody>
          <a:bodyPr anchor="b"/>
          <a:lstStyle>
            <a:lvl1pPr algn="ctr">
              <a:defRPr sz="6000"/>
            </a:lvl1pPr>
          </a:lstStyle>
          <a:p>
            <a:r>
              <a:rPr lang="ja-JP" altLang="en-US"/>
              <a:t>マスター タイトルの書式設定</a:t>
            </a:r>
          </a:p>
        </p:txBody>
      </p:sp>
      <p:sp>
        <p:nvSpPr>
          <p:cNvPr id="3" name="字幕 2">
            <a:extLst>
              <a:ext uri="{FF2B5EF4-FFF2-40B4-BE49-F238E27FC236}">
                <a16:creationId xmlns:a16="http://schemas.microsoft.com/office/drawing/2014/main" id="{1AF98385-EE9B-4243-9BD6-212EBD925AD1}"/>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p>
        </p:txBody>
      </p:sp>
      <p:sp>
        <p:nvSpPr>
          <p:cNvPr id="4" name="日付プレースホルダー 3">
            <a:extLst>
              <a:ext uri="{FF2B5EF4-FFF2-40B4-BE49-F238E27FC236}">
                <a16:creationId xmlns:a16="http://schemas.microsoft.com/office/drawing/2014/main" id="{8652A633-9418-41F9-9B34-550BDD435C94}"/>
              </a:ext>
            </a:extLst>
          </p:cNvPr>
          <p:cNvSpPr>
            <a:spLocks noGrp="1"/>
          </p:cNvSpPr>
          <p:nvPr>
            <p:ph type="dt" sz="half" idx="10"/>
          </p:nvPr>
        </p:nvSpPr>
        <p:spPr/>
        <p:txBody>
          <a:bodyPr/>
          <a:lstStyle>
            <a:lvl1pPr>
              <a:defRPr/>
            </a:lvl1pPr>
          </a:lstStyle>
          <a:p>
            <a:endParaRPr lang="en-US" altLang="ja-JP"/>
          </a:p>
        </p:txBody>
      </p:sp>
      <p:sp>
        <p:nvSpPr>
          <p:cNvPr id="5" name="フッター プレースホルダー 4">
            <a:extLst>
              <a:ext uri="{FF2B5EF4-FFF2-40B4-BE49-F238E27FC236}">
                <a16:creationId xmlns:a16="http://schemas.microsoft.com/office/drawing/2014/main" id="{7509B6DD-051B-4CFE-83EF-F48AAEFE30C6}"/>
              </a:ext>
            </a:extLst>
          </p:cNvPr>
          <p:cNvSpPr>
            <a:spLocks noGrp="1"/>
          </p:cNvSpPr>
          <p:nvPr>
            <p:ph type="ftr" sz="quarter" idx="11"/>
          </p:nvPr>
        </p:nvSpPr>
        <p:spPr/>
        <p:txBody>
          <a:bodyPr/>
          <a:lstStyle>
            <a:lvl1pPr>
              <a:defRPr/>
            </a:lvl1pPr>
          </a:lstStyle>
          <a:p>
            <a:endParaRPr lang="en-US" altLang="ja-JP"/>
          </a:p>
        </p:txBody>
      </p:sp>
      <p:sp>
        <p:nvSpPr>
          <p:cNvPr id="6" name="スライド番号プレースホルダー 5">
            <a:extLst>
              <a:ext uri="{FF2B5EF4-FFF2-40B4-BE49-F238E27FC236}">
                <a16:creationId xmlns:a16="http://schemas.microsoft.com/office/drawing/2014/main" id="{3D0CCDC5-0AEC-4C70-AC01-238607FF0E51}"/>
              </a:ext>
            </a:extLst>
          </p:cNvPr>
          <p:cNvSpPr>
            <a:spLocks noGrp="1"/>
          </p:cNvSpPr>
          <p:nvPr>
            <p:ph type="sldNum" sz="quarter" idx="12"/>
          </p:nvPr>
        </p:nvSpPr>
        <p:spPr/>
        <p:txBody>
          <a:bodyPr/>
          <a:lstStyle>
            <a:lvl1pPr>
              <a:defRPr/>
            </a:lvl1pPr>
          </a:lstStyle>
          <a:p>
            <a:fld id="{09AED422-71AF-474C-BE28-322ACD4153C4}" type="slidenum">
              <a:rPr lang="en-US" altLang="ja-JP"/>
              <a:pPr/>
              <a:t>‹#›</a:t>
            </a:fld>
            <a:endParaRPr lang="en-US" altLang="ja-JP"/>
          </a:p>
        </p:txBody>
      </p:sp>
    </p:spTree>
    <p:extLst>
      <p:ext uri="{BB962C8B-B14F-4D97-AF65-F5344CB8AC3E}">
        <p14:creationId xmlns:p14="http://schemas.microsoft.com/office/powerpoint/2010/main" val="261850757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7C96903-BC32-488B-B053-7F99A2F978ED}"/>
              </a:ext>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EF53FC21-9665-4AEF-9337-186EE3717395}"/>
              </a:ext>
            </a:extLst>
          </p:cNvPr>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C6E868B9-CBC8-4747-9A77-24093C535F76}"/>
              </a:ext>
            </a:extLst>
          </p:cNvPr>
          <p:cNvSpPr>
            <a:spLocks noGrp="1"/>
          </p:cNvSpPr>
          <p:nvPr>
            <p:ph type="dt" sz="half" idx="10"/>
          </p:nvPr>
        </p:nvSpPr>
        <p:spPr/>
        <p:txBody>
          <a:bodyPr/>
          <a:lstStyle>
            <a:lvl1pPr>
              <a:defRPr/>
            </a:lvl1pPr>
          </a:lstStyle>
          <a:p>
            <a:endParaRPr lang="en-US" altLang="ja-JP"/>
          </a:p>
        </p:txBody>
      </p:sp>
      <p:sp>
        <p:nvSpPr>
          <p:cNvPr id="5" name="フッター プレースホルダー 4">
            <a:extLst>
              <a:ext uri="{FF2B5EF4-FFF2-40B4-BE49-F238E27FC236}">
                <a16:creationId xmlns:a16="http://schemas.microsoft.com/office/drawing/2014/main" id="{EEDECD19-51DA-4CD6-828F-DA759D5D96E5}"/>
              </a:ext>
            </a:extLst>
          </p:cNvPr>
          <p:cNvSpPr>
            <a:spLocks noGrp="1"/>
          </p:cNvSpPr>
          <p:nvPr>
            <p:ph type="ftr" sz="quarter" idx="11"/>
          </p:nvPr>
        </p:nvSpPr>
        <p:spPr/>
        <p:txBody>
          <a:bodyPr/>
          <a:lstStyle>
            <a:lvl1pPr>
              <a:defRPr/>
            </a:lvl1pPr>
          </a:lstStyle>
          <a:p>
            <a:endParaRPr lang="en-US" altLang="ja-JP"/>
          </a:p>
        </p:txBody>
      </p:sp>
      <p:sp>
        <p:nvSpPr>
          <p:cNvPr id="6" name="スライド番号プレースホルダー 5">
            <a:extLst>
              <a:ext uri="{FF2B5EF4-FFF2-40B4-BE49-F238E27FC236}">
                <a16:creationId xmlns:a16="http://schemas.microsoft.com/office/drawing/2014/main" id="{36D91463-5C85-4C82-A0AE-AC1C447E76E0}"/>
              </a:ext>
            </a:extLst>
          </p:cNvPr>
          <p:cNvSpPr>
            <a:spLocks noGrp="1"/>
          </p:cNvSpPr>
          <p:nvPr>
            <p:ph type="sldNum" sz="quarter" idx="12"/>
          </p:nvPr>
        </p:nvSpPr>
        <p:spPr/>
        <p:txBody>
          <a:bodyPr/>
          <a:lstStyle>
            <a:lvl1pPr>
              <a:defRPr/>
            </a:lvl1pPr>
          </a:lstStyle>
          <a:p>
            <a:fld id="{109511C3-7A10-4C8F-942E-2942AFA3D466}" type="slidenum">
              <a:rPr lang="en-US" altLang="ja-JP"/>
              <a:pPr/>
              <a:t>‹#›</a:t>
            </a:fld>
            <a:endParaRPr lang="en-US" altLang="ja-JP"/>
          </a:p>
        </p:txBody>
      </p:sp>
    </p:spTree>
    <p:extLst>
      <p:ext uri="{BB962C8B-B14F-4D97-AF65-F5344CB8AC3E}">
        <p14:creationId xmlns:p14="http://schemas.microsoft.com/office/powerpoint/2010/main" val="31929116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99591818-2238-4A79-901E-80A71CC91B94}"/>
              </a:ext>
            </a:extLst>
          </p:cNvPr>
          <p:cNvSpPr>
            <a:spLocks noGrp="1"/>
          </p:cNvSpPr>
          <p:nvPr>
            <p:ph type="title"/>
          </p:nvPr>
        </p:nvSpPr>
        <p:spPr>
          <a:xfrm>
            <a:off x="623888" y="1709738"/>
            <a:ext cx="7886700" cy="2852737"/>
          </a:xfrm>
        </p:spPr>
        <p:txBody>
          <a:bodyPr anchor="b"/>
          <a:lstStyle>
            <a:lvl1pPr>
              <a:defRPr sz="6000"/>
            </a:lvl1pPr>
          </a:lstStyle>
          <a:p>
            <a:r>
              <a:rPr lang="ja-JP" altLang="en-US"/>
              <a:t>マスター タイトルの書式設定</a:t>
            </a:r>
          </a:p>
        </p:txBody>
      </p:sp>
      <p:sp>
        <p:nvSpPr>
          <p:cNvPr id="3" name="テキスト プレースホルダー 2">
            <a:extLst>
              <a:ext uri="{FF2B5EF4-FFF2-40B4-BE49-F238E27FC236}">
                <a16:creationId xmlns:a16="http://schemas.microsoft.com/office/drawing/2014/main" id="{D5A5674A-7103-4C5F-A601-E39013EC820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ja-JP" altLang="en-US"/>
              <a:t>マスター テキストの書式設定</a:t>
            </a:r>
          </a:p>
        </p:txBody>
      </p:sp>
      <p:sp>
        <p:nvSpPr>
          <p:cNvPr id="4" name="日付プレースホルダー 3">
            <a:extLst>
              <a:ext uri="{FF2B5EF4-FFF2-40B4-BE49-F238E27FC236}">
                <a16:creationId xmlns:a16="http://schemas.microsoft.com/office/drawing/2014/main" id="{FB745290-BA85-47AF-8932-2E417F07F22A}"/>
              </a:ext>
            </a:extLst>
          </p:cNvPr>
          <p:cNvSpPr>
            <a:spLocks noGrp="1"/>
          </p:cNvSpPr>
          <p:nvPr>
            <p:ph type="dt" sz="half" idx="10"/>
          </p:nvPr>
        </p:nvSpPr>
        <p:spPr/>
        <p:txBody>
          <a:bodyPr/>
          <a:lstStyle>
            <a:lvl1pPr>
              <a:defRPr/>
            </a:lvl1pPr>
          </a:lstStyle>
          <a:p>
            <a:endParaRPr lang="en-US" altLang="ja-JP"/>
          </a:p>
        </p:txBody>
      </p:sp>
      <p:sp>
        <p:nvSpPr>
          <p:cNvPr id="5" name="フッター プレースホルダー 4">
            <a:extLst>
              <a:ext uri="{FF2B5EF4-FFF2-40B4-BE49-F238E27FC236}">
                <a16:creationId xmlns:a16="http://schemas.microsoft.com/office/drawing/2014/main" id="{95C727CE-F6B3-4E3D-AD8C-BE00E23CA7A0}"/>
              </a:ext>
            </a:extLst>
          </p:cNvPr>
          <p:cNvSpPr>
            <a:spLocks noGrp="1"/>
          </p:cNvSpPr>
          <p:nvPr>
            <p:ph type="ftr" sz="quarter" idx="11"/>
          </p:nvPr>
        </p:nvSpPr>
        <p:spPr/>
        <p:txBody>
          <a:bodyPr/>
          <a:lstStyle>
            <a:lvl1pPr>
              <a:defRPr/>
            </a:lvl1pPr>
          </a:lstStyle>
          <a:p>
            <a:endParaRPr lang="en-US" altLang="ja-JP"/>
          </a:p>
        </p:txBody>
      </p:sp>
      <p:sp>
        <p:nvSpPr>
          <p:cNvPr id="6" name="スライド番号プレースホルダー 5">
            <a:extLst>
              <a:ext uri="{FF2B5EF4-FFF2-40B4-BE49-F238E27FC236}">
                <a16:creationId xmlns:a16="http://schemas.microsoft.com/office/drawing/2014/main" id="{723E24F1-D2CC-4CA2-9921-1E532AABBC8B}"/>
              </a:ext>
            </a:extLst>
          </p:cNvPr>
          <p:cNvSpPr>
            <a:spLocks noGrp="1"/>
          </p:cNvSpPr>
          <p:nvPr>
            <p:ph type="sldNum" sz="quarter" idx="12"/>
          </p:nvPr>
        </p:nvSpPr>
        <p:spPr/>
        <p:txBody>
          <a:bodyPr/>
          <a:lstStyle>
            <a:lvl1pPr>
              <a:defRPr/>
            </a:lvl1pPr>
          </a:lstStyle>
          <a:p>
            <a:fld id="{BD391582-9D53-4BAA-8980-26ACFE01F448}" type="slidenum">
              <a:rPr lang="en-US" altLang="ja-JP"/>
              <a:pPr/>
              <a:t>‹#›</a:t>
            </a:fld>
            <a:endParaRPr lang="en-US" altLang="ja-JP"/>
          </a:p>
        </p:txBody>
      </p:sp>
    </p:spTree>
    <p:extLst>
      <p:ext uri="{BB962C8B-B14F-4D97-AF65-F5344CB8AC3E}">
        <p14:creationId xmlns:p14="http://schemas.microsoft.com/office/powerpoint/2010/main" val="50752390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767CD92-9AEE-4557-8D97-B3BD4CEBB0DC}"/>
              </a:ext>
            </a:extLst>
          </p:cNvPr>
          <p:cNvSpPr>
            <a:spLocks noGrp="1"/>
          </p:cNvSpPr>
          <p:nvPr>
            <p:ph type="title"/>
          </p:nvPr>
        </p:nvSpPr>
        <p:spPr/>
        <p:txBody>
          <a:body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AABDA9C9-9BC4-4DCD-B46B-ADC314BF78A5}"/>
              </a:ext>
            </a:extLst>
          </p:cNvPr>
          <p:cNvSpPr>
            <a:spLocks noGrp="1"/>
          </p:cNvSpPr>
          <p:nvPr>
            <p:ph sz="half" idx="1"/>
          </p:nvPr>
        </p:nvSpPr>
        <p:spPr>
          <a:xfrm>
            <a:off x="457200" y="1600200"/>
            <a:ext cx="4038600"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ー 3">
            <a:extLst>
              <a:ext uri="{FF2B5EF4-FFF2-40B4-BE49-F238E27FC236}">
                <a16:creationId xmlns:a16="http://schemas.microsoft.com/office/drawing/2014/main" id="{E419BC75-D73F-4123-9E27-93B7B9C9ACF0}"/>
              </a:ext>
            </a:extLst>
          </p:cNvPr>
          <p:cNvSpPr>
            <a:spLocks noGrp="1"/>
          </p:cNvSpPr>
          <p:nvPr>
            <p:ph sz="half" idx="2"/>
          </p:nvPr>
        </p:nvSpPr>
        <p:spPr>
          <a:xfrm>
            <a:off x="4648200" y="1600200"/>
            <a:ext cx="4038600"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日付プレースホルダー 4">
            <a:extLst>
              <a:ext uri="{FF2B5EF4-FFF2-40B4-BE49-F238E27FC236}">
                <a16:creationId xmlns:a16="http://schemas.microsoft.com/office/drawing/2014/main" id="{09D31035-F19D-42C7-B646-FCDBCAB7530D}"/>
              </a:ext>
            </a:extLst>
          </p:cNvPr>
          <p:cNvSpPr>
            <a:spLocks noGrp="1"/>
          </p:cNvSpPr>
          <p:nvPr>
            <p:ph type="dt" sz="half" idx="10"/>
          </p:nvPr>
        </p:nvSpPr>
        <p:spPr/>
        <p:txBody>
          <a:bodyPr/>
          <a:lstStyle>
            <a:lvl1pPr>
              <a:defRPr/>
            </a:lvl1pPr>
          </a:lstStyle>
          <a:p>
            <a:endParaRPr lang="en-US" altLang="ja-JP"/>
          </a:p>
        </p:txBody>
      </p:sp>
      <p:sp>
        <p:nvSpPr>
          <p:cNvPr id="6" name="フッター プレースホルダー 5">
            <a:extLst>
              <a:ext uri="{FF2B5EF4-FFF2-40B4-BE49-F238E27FC236}">
                <a16:creationId xmlns:a16="http://schemas.microsoft.com/office/drawing/2014/main" id="{83025F2E-5120-4A40-B4F4-F9A0F9421415}"/>
              </a:ext>
            </a:extLst>
          </p:cNvPr>
          <p:cNvSpPr>
            <a:spLocks noGrp="1"/>
          </p:cNvSpPr>
          <p:nvPr>
            <p:ph type="ftr" sz="quarter" idx="11"/>
          </p:nvPr>
        </p:nvSpPr>
        <p:spPr/>
        <p:txBody>
          <a:bodyPr/>
          <a:lstStyle>
            <a:lvl1pPr>
              <a:defRPr/>
            </a:lvl1pPr>
          </a:lstStyle>
          <a:p>
            <a:endParaRPr lang="en-US" altLang="ja-JP"/>
          </a:p>
        </p:txBody>
      </p:sp>
      <p:sp>
        <p:nvSpPr>
          <p:cNvPr id="7" name="スライド番号プレースホルダー 6">
            <a:extLst>
              <a:ext uri="{FF2B5EF4-FFF2-40B4-BE49-F238E27FC236}">
                <a16:creationId xmlns:a16="http://schemas.microsoft.com/office/drawing/2014/main" id="{25249CE3-AEB8-410F-A8A1-47D0246EEAE1}"/>
              </a:ext>
            </a:extLst>
          </p:cNvPr>
          <p:cNvSpPr>
            <a:spLocks noGrp="1"/>
          </p:cNvSpPr>
          <p:nvPr>
            <p:ph type="sldNum" sz="quarter" idx="12"/>
          </p:nvPr>
        </p:nvSpPr>
        <p:spPr/>
        <p:txBody>
          <a:bodyPr/>
          <a:lstStyle>
            <a:lvl1pPr>
              <a:defRPr/>
            </a:lvl1pPr>
          </a:lstStyle>
          <a:p>
            <a:fld id="{2E956B93-ECA0-4965-B9A9-92BC8BD2FFCC}" type="slidenum">
              <a:rPr lang="en-US" altLang="ja-JP"/>
              <a:pPr/>
              <a:t>‹#›</a:t>
            </a:fld>
            <a:endParaRPr lang="en-US" altLang="ja-JP"/>
          </a:p>
        </p:txBody>
      </p:sp>
    </p:spTree>
    <p:extLst>
      <p:ext uri="{BB962C8B-B14F-4D97-AF65-F5344CB8AC3E}">
        <p14:creationId xmlns:p14="http://schemas.microsoft.com/office/powerpoint/2010/main" val="2518753752"/>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62D2BAC-11DA-437E-8062-264000363676}"/>
              </a:ext>
            </a:extLst>
          </p:cNvPr>
          <p:cNvSpPr>
            <a:spLocks noGrp="1"/>
          </p:cNvSpPr>
          <p:nvPr>
            <p:ph type="title"/>
          </p:nvPr>
        </p:nvSpPr>
        <p:spPr>
          <a:xfrm>
            <a:off x="630238" y="365125"/>
            <a:ext cx="7886700" cy="1325563"/>
          </a:xfrm>
        </p:spPr>
        <p:txBody>
          <a:bodyPr/>
          <a:lstStyle/>
          <a:p>
            <a:r>
              <a:rPr lang="ja-JP" altLang="en-US"/>
              <a:t>マスター タイトルの書式設定</a:t>
            </a:r>
          </a:p>
        </p:txBody>
      </p:sp>
      <p:sp>
        <p:nvSpPr>
          <p:cNvPr id="3" name="テキスト プレースホルダー 2">
            <a:extLst>
              <a:ext uri="{FF2B5EF4-FFF2-40B4-BE49-F238E27FC236}">
                <a16:creationId xmlns:a16="http://schemas.microsoft.com/office/drawing/2014/main" id="{6333BC95-7B64-48D3-AE2C-01C57FAC8AE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コンテンツ プレースホルダー 3">
            <a:extLst>
              <a:ext uri="{FF2B5EF4-FFF2-40B4-BE49-F238E27FC236}">
                <a16:creationId xmlns:a16="http://schemas.microsoft.com/office/drawing/2014/main" id="{85EA69EA-14C7-4936-9891-57D86AAF89FA}"/>
              </a:ext>
            </a:extLst>
          </p:cNvPr>
          <p:cNvSpPr>
            <a:spLocks noGrp="1"/>
          </p:cNvSpPr>
          <p:nvPr>
            <p:ph sz="half" idx="2"/>
          </p:nvPr>
        </p:nvSpPr>
        <p:spPr>
          <a:xfrm>
            <a:off x="630238" y="2505075"/>
            <a:ext cx="3868737"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ー 4">
            <a:extLst>
              <a:ext uri="{FF2B5EF4-FFF2-40B4-BE49-F238E27FC236}">
                <a16:creationId xmlns:a16="http://schemas.microsoft.com/office/drawing/2014/main" id="{28BCF6B8-9A64-4000-A254-2AE77FD34161}"/>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コンテンツ プレースホルダー 5">
            <a:extLst>
              <a:ext uri="{FF2B5EF4-FFF2-40B4-BE49-F238E27FC236}">
                <a16:creationId xmlns:a16="http://schemas.microsoft.com/office/drawing/2014/main" id="{4F9066D0-CB47-4881-A2EF-526EF6A63798}"/>
              </a:ext>
            </a:extLst>
          </p:cNvPr>
          <p:cNvSpPr>
            <a:spLocks noGrp="1"/>
          </p:cNvSpPr>
          <p:nvPr>
            <p:ph sz="quarter" idx="4"/>
          </p:nvPr>
        </p:nvSpPr>
        <p:spPr>
          <a:xfrm>
            <a:off x="4629150" y="2505075"/>
            <a:ext cx="3887788"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日付プレースホルダー 6">
            <a:extLst>
              <a:ext uri="{FF2B5EF4-FFF2-40B4-BE49-F238E27FC236}">
                <a16:creationId xmlns:a16="http://schemas.microsoft.com/office/drawing/2014/main" id="{99C3FF37-0875-4513-806A-880441A96561}"/>
              </a:ext>
            </a:extLst>
          </p:cNvPr>
          <p:cNvSpPr>
            <a:spLocks noGrp="1"/>
          </p:cNvSpPr>
          <p:nvPr>
            <p:ph type="dt" sz="half" idx="10"/>
          </p:nvPr>
        </p:nvSpPr>
        <p:spPr/>
        <p:txBody>
          <a:bodyPr/>
          <a:lstStyle>
            <a:lvl1pPr>
              <a:defRPr/>
            </a:lvl1pPr>
          </a:lstStyle>
          <a:p>
            <a:endParaRPr lang="en-US" altLang="ja-JP"/>
          </a:p>
        </p:txBody>
      </p:sp>
      <p:sp>
        <p:nvSpPr>
          <p:cNvPr id="8" name="フッター プレースホルダー 7">
            <a:extLst>
              <a:ext uri="{FF2B5EF4-FFF2-40B4-BE49-F238E27FC236}">
                <a16:creationId xmlns:a16="http://schemas.microsoft.com/office/drawing/2014/main" id="{9BA9F345-B6CC-4BB7-84D0-D20166D4BC9C}"/>
              </a:ext>
            </a:extLst>
          </p:cNvPr>
          <p:cNvSpPr>
            <a:spLocks noGrp="1"/>
          </p:cNvSpPr>
          <p:nvPr>
            <p:ph type="ftr" sz="quarter" idx="11"/>
          </p:nvPr>
        </p:nvSpPr>
        <p:spPr/>
        <p:txBody>
          <a:bodyPr/>
          <a:lstStyle>
            <a:lvl1pPr>
              <a:defRPr/>
            </a:lvl1pPr>
          </a:lstStyle>
          <a:p>
            <a:endParaRPr lang="en-US" altLang="ja-JP"/>
          </a:p>
        </p:txBody>
      </p:sp>
      <p:sp>
        <p:nvSpPr>
          <p:cNvPr id="9" name="スライド番号プレースホルダー 8">
            <a:extLst>
              <a:ext uri="{FF2B5EF4-FFF2-40B4-BE49-F238E27FC236}">
                <a16:creationId xmlns:a16="http://schemas.microsoft.com/office/drawing/2014/main" id="{C14A4FD2-B075-4BAF-8622-F39DCC209971}"/>
              </a:ext>
            </a:extLst>
          </p:cNvPr>
          <p:cNvSpPr>
            <a:spLocks noGrp="1"/>
          </p:cNvSpPr>
          <p:nvPr>
            <p:ph type="sldNum" sz="quarter" idx="12"/>
          </p:nvPr>
        </p:nvSpPr>
        <p:spPr/>
        <p:txBody>
          <a:bodyPr/>
          <a:lstStyle>
            <a:lvl1pPr>
              <a:defRPr/>
            </a:lvl1pPr>
          </a:lstStyle>
          <a:p>
            <a:fld id="{043AE1A7-1A9D-4F0A-A0E3-5A4FA16295AF}" type="slidenum">
              <a:rPr lang="en-US" altLang="ja-JP"/>
              <a:pPr/>
              <a:t>‹#›</a:t>
            </a:fld>
            <a:endParaRPr lang="en-US" altLang="ja-JP"/>
          </a:p>
        </p:txBody>
      </p:sp>
    </p:spTree>
    <p:extLst>
      <p:ext uri="{BB962C8B-B14F-4D97-AF65-F5344CB8AC3E}">
        <p14:creationId xmlns:p14="http://schemas.microsoft.com/office/powerpoint/2010/main" val="71860658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08689BA-D55C-495B-AA7E-92EC42912151}"/>
              </a:ext>
            </a:extLst>
          </p:cNvPr>
          <p:cNvSpPr>
            <a:spLocks noGrp="1"/>
          </p:cNvSpPr>
          <p:nvPr>
            <p:ph type="title"/>
          </p:nvPr>
        </p:nvSpPr>
        <p:spPr/>
        <p:txBody>
          <a:bodyPr/>
          <a:lstStyle/>
          <a:p>
            <a:r>
              <a:rPr lang="ja-JP" altLang="en-US"/>
              <a:t>マスター タイトルの書式設定</a:t>
            </a:r>
          </a:p>
        </p:txBody>
      </p:sp>
      <p:sp>
        <p:nvSpPr>
          <p:cNvPr id="3" name="日付プレースホルダー 2">
            <a:extLst>
              <a:ext uri="{FF2B5EF4-FFF2-40B4-BE49-F238E27FC236}">
                <a16:creationId xmlns:a16="http://schemas.microsoft.com/office/drawing/2014/main" id="{64384EE5-110F-4F0F-95BB-44855D2DF3D0}"/>
              </a:ext>
            </a:extLst>
          </p:cNvPr>
          <p:cNvSpPr>
            <a:spLocks noGrp="1"/>
          </p:cNvSpPr>
          <p:nvPr>
            <p:ph type="dt" sz="half" idx="10"/>
          </p:nvPr>
        </p:nvSpPr>
        <p:spPr/>
        <p:txBody>
          <a:bodyPr/>
          <a:lstStyle>
            <a:lvl1pPr>
              <a:defRPr/>
            </a:lvl1pPr>
          </a:lstStyle>
          <a:p>
            <a:endParaRPr lang="en-US" altLang="ja-JP"/>
          </a:p>
        </p:txBody>
      </p:sp>
      <p:sp>
        <p:nvSpPr>
          <p:cNvPr id="4" name="フッター プレースホルダー 3">
            <a:extLst>
              <a:ext uri="{FF2B5EF4-FFF2-40B4-BE49-F238E27FC236}">
                <a16:creationId xmlns:a16="http://schemas.microsoft.com/office/drawing/2014/main" id="{CCF3BF62-AFD5-462A-8E73-48694669E771}"/>
              </a:ext>
            </a:extLst>
          </p:cNvPr>
          <p:cNvSpPr>
            <a:spLocks noGrp="1"/>
          </p:cNvSpPr>
          <p:nvPr>
            <p:ph type="ftr" sz="quarter" idx="11"/>
          </p:nvPr>
        </p:nvSpPr>
        <p:spPr/>
        <p:txBody>
          <a:bodyPr/>
          <a:lstStyle>
            <a:lvl1pPr>
              <a:defRPr/>
            </a:lvl1pPr>
          </a:lstStyle>
          <a:p>
            <a:endParaRPr lang="en-US" altLang="ja-JP"/>
          </a:p>
        </p:txBody>
      </p:sp>
      <p:sp>
        <p:nvSpPr>
          <p:cNvPr id="5" name="スライド番号プレースホルダー 4">
            <a:extLst>
              <a:ext uri="{FF2B5EF4-FFF2-40B4-BE49-F238E27FC236}">
                <a16:creationId xmlns:a16="http://schemas.microsoft.com/office/drawing/2014/main" id="{3AEF0416-D235-43CD-AB25-C8E0AFCAD0CE}"/>
              </a:ext>
            </a:extLst>
          </p:cNvPr>
          <p:cNvSpPr>
            <a:spLocks noGrp="1"/>
          </p:cNvSpPr>
          <p:nvPr>
            <p:ph type="sldNum" sz="quarter" idx="12"/>
          </p:nvPr>
        </p:nvSpPr>
        <p:spPr/>
        <p:txBody>
          <a:bodyPr/>
          <a:lstStyle>
            <a:lvl1pPr>
              <a:defRPr/>
            </a:lvl1pPr>
          </a:lstStyle>
          <a:p>
            <a:fld id="{89E879CA-110F-4B3C-8CB1-ACBB0E05D566}" type="slidenum">
              <a:rPr lang="en-US" altLang="ja-JP"/>
              <a:pPr/>
              <a:t>‹#›</a:t>
            </a:fld>
            <a:endParaRPr lang="en-US" altLang="ja-JP"/>
          </a:p>
        </p:txBody>
      </p:sp>
    </p:spTree>
    <p:extLst>
      <p:ext uri="{BB962C8B-B14F-4D97-AF65-F5344CB8AC3E}">
        <p14:creationId xmlns:p14="http://schemas.microsoft.com/office/powerpoint/2010/main" val="42094042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a:extLst>
              <a:ext uri="{FF2B5EF4-FFF2-40B4-BE49-F238E27FC236}">
                <a16:creationId xmlns:a16="http://schemas.microsoft.com/office/drawing/2014/main" id="{A5F4B006-06A9-4B98-B685-D45B7D143CFE}"/>
              </a:ext>
            </a:extLst>
          </p:cNvPr>
          <p:cNvSpPr>
            <a:spLocks noGrp="1"/>
          </p:cNvSpPr>
          <p:nvPr>
            <p:ph type="dt" sz="half" idx="10"/>
          </p:nvPr>
        </p:nvSpPr>
        <p:spPr/>
        <p:txBody>
          <a:bodyPr/>
          <a:lstStyle>
            <a:lvl1pPr>
              <a:defRPr/>
            </a:lvl1pPr>
          </a:lstStyle>
          <a:p>
            <a:endParaRPr lang="en-US" altLang="ja-JP"/>
          </a:p>
        </p:txBody>
      </p:sp>
      <p:sp>
        <p:nvSpPr>
          <p:cNvPr id="3" name="フッター プレースホルダー 2">
            <a:extLst>
              <a:ext uri="{FF2B5EF4-FFF2-40B4-BE49-F238E27FC236}">
                <a16:creationId xmlns:a16="http://schemas.microsoft.com/office/drawing/2014/main" id="{B30DE292-462C-4F13-9B05-23BAC9548D51}"/>
              </a:ext>
            </a:extLst>
          </p:cNvPr>
          <p:cNvSpPr>
            <a:spLocks noGrp="1"/>
          </p:cNvSpPr>
          <p:nvPr>
            <p:ph type="ftr" sz="quarter" idx="11"/>
          </p:nvPr>
        </p:nvSpPr>
        <p:spPr/>
        <p:txBody>
          <a:bodyPr/>
          <a:lstStyle>
            <a:lvl1pPr>
              <a:defRPr/>
            </a:lvl1pPr>
          </a:lstStyle>
          <a:p>
            <a:endParaRPr lang="en-US" altLang="ja-JP"/>
          </a:p>
        </p:txBody>
      </p:sp>
      <p:sp>
        <p:nvSpPr>
          <p:cNvPr id="4" name="スライド番号プレースホルダー 3">
            <a:extLst>
              <a:ext uri="{FF2B5EF4-FFF2-40B4-BE49-F238E27FC236}">
                <a16:creationId xmlns:a16="http://schemas.microsoft.com/office/drawing/2014/main" id="{E341F699-9708-487F-9DBB-9E06761F5FC4}"/>
              </a:ext>
            </a:extLst>
          </p:cNvPr>
          <p:cNvSpPr>
            <a:spLocks noGrp="1"/>
          </p:cNvSpPr>
          <p:nvPr>
            <p:ph type="sldNum" sz="quarter" idx="12"/>
          </p:nvPr>
        </p:nvSpPr>
        <p:spPr/>
        <p:txBody>
          <a:bodyPr/>
          <a:lstStyle>
            <a:lvl1pPr>
              <a:defRPr/>
            </a:lvl1pPr>
          </a:lstStyle>
          <a:p>
            <a:fld id="{688C2E85-EAC9-437D-8ED4-1859D66386FE}" type="slidenum">
              <a:rPr lang="en-US" altLang="ja-JP"/>
              <a:pPr/>
              <a:t>‹#›</a:t>
            </a:fld>
            <a:endParaRPr lang="en-US" altLang="ja-JP"/>
          </a:p>
        </p:txBody>
      </p:sp>
    </p:spTree>
    <p:extLst>
      <p:ext uri="{BB962C8B-B14F-4D97-AF65-F5344CB8AC3E}">
        <p14:creationId xmlns:p14="http://schemas.microsoft.com/office/powerpoint/2010/main" val="370908549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9EBDC2A-0713-429D-BD23-F9F42650F066}"/>
              </a:ext>
            </a:extLst>
          </p:cNvPr>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コンテンツ プレースホルダー 2">
            <a:extLst>
              <a:ext uri="{FF2B5EF4-FFF2-40B4-BE49-F238E27FC236}">
                <a16:creationId xmlns:a16="http://schemas.microsoft.com/office/drawing/2014/main" id="{F2E5DEBF-B069-467F-93EF-3CE624A16075}"/>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ー 3">
            <a:extLst>
              <a:ext uri="{FF2B5EF4-FFF2-40B4-BE49-F238E27FC236}">
                <a16:creationId xmlns:a16="http://schemas.microsoft.com/office/drawing/2014/main" id="{93A3E4B9-34BE-4406-A147-73BA701ACDB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4">
            <a:extLst>
              <a:ext uri="{FF2B5EF4-FFF2-40B4-BE49-F238E27FC236}">
                <a16:creationId xmlns:a16="http://schemas.microsoft.com/office/drawing/2014/main" id="{5FAE8126-4B28-42E9-A65B-B7BB63016686}"/>
              </a:ext>
            </a:extLst>
          </p:cNvPr>
          <p:cNvSpPr>
            <a:spLocks noGrp="1"/>
          </p:cNvSpPr>
          <p:nvPr>
            <p:ph type="dt" sz="half" idx="10"/>
          </p:nvPr>
        </p:nvSpPr>
        <p:spPr/>
        <p:txBody>
          <a:bodyPr/>
          <a:lstStyle>
            <a:lvl1pPr>
              <a:defRPr/>
            </a:lvl1pPr>
          </a:lstStyle>
          <a:p>
            <a:endParaRPr lang="en-US" altLang="ja-JP"/>
          </a:p>
        </p:txBody>
      </p:sp>
      <p:sp>
        <p:nvSpPr>
          <p:cNvPr id="6" name="フッター プレースホルダー 5">
            <a:extLst>
              <a:ext uri="{FF2B5EF4-FFF2-40B4-BE49-F238E27FC236}">
                <a16:creationId xmlns:a16="http://schemas.microsoft.com/office/drawing/2014/main" id="{430A6E55-99F6-44A7-A685-07B175CB5B7A}"/>
              </a:ext>
            </a:extLst>
          </p:cNvPr>
          <p:cNvSpPr>
            <a:spLocks noGrp="1"/>
          </p:cNvSpPr>
          <p:nvPr>
            <p:ph type="ftr" sz="quarter" idx="11"/>
          </p:nvPr>
        </p:nvSpPr>
        <p:spPr/>
        <p:txBody>
          <a:bodyPr/>
          <a:lstStyle>
            <a:lvl1pPr>
              <a:defRPr/>
            </a:lvl1pPr>
          </a:lstStyle>
          <a:p>
            <a:endParaRPr lang="en-US" altLang="ja-JP"/>
          </a:p>
        </p:txBody>
      </p:sp>
      <p:sp>
        <p:nvSpPr>
          <p:cNvPr id="7" name="スライド番号プレースホルダー 6">
            <a:extLst>
              <a:ext uri="{FF2B5EF4-FFF2-40B4-BE49-F238E27FC236}">
                <a16:creationId xmlns:a16="http://schemas.microsoft.com/office/drawing/2014/main" id="{8B56A88D-BCD5-4B99-84DC-4FF0D5FD1E04}"/>
              </a:ext>
            </a:extLst>
          </p:cNvPr>
          <p:cNvSpPr>
            <a:spLocks noGrp="1"/>
          </p:cNvSpPr>
          <p:nvPr>
            <p:ph type="sldNum" sz="quarter" idx="12"/>
          </p:nvPr>
        </p:nvSpPr>
        <p:spPr/>
        <p:txBody>
          <a:bodyPr/>
          <a:lstStyle>
            <a:lvl1pPr>
              <a:defRPr/>
            </a:lvl1pPr>
          </a:lstStyle>
          <a:p>
            <a:fld id="{DCB97DC0-8DE2-4FFF-9D55-E0D0D45298DD}" type="slidenum">
              <a:rPr lang="en-US" altLang="ja-JP"/>
              <a:pPr/>
              <a:t>‹#›</a:t>
            </a:fld>
            <a:endParaRPr lang="en-US" altLang="ja-JP"/>
          </a:p>
        </p:txBody>
      </p:sp>
    </p:spTree>
    <p:extLst>
      <p:ext uri="{BB962C8B-B14F-4D97-AF65-F5344CB8AC3E}">
        <p14:creationId xmlns:p14="http://schemas.microsoft.com/office/powerpoint/2010/main" val="396555647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04862E6-B9E3-482D-B300-70DAB34D8D2D}"/>
              </a:ext>
            </a:extLst>
          </p:cNvPr>
          <p:cNvSpPr>
            <a:spLocks noGrp="1"/>
          </p:cNvSpPr>
          <p:nvPr>
            <p:ph type="title"/>
          </p:nvPr>
        </p:nvSpPr>
        <p:spPr>
          <a:xfrm>
            <a:off x="630238" y="457200"/>
            <a:ext cx="2949575" cy="1600200"/>
          </a:xfrm>
        </p:spPr>
        <p:txBody>
          <a:bodyPr anchor="b"/>
          <a:lstStyle>
            <a:lvl1pPr>
              <a:defRPr sz="3200"/>
            </a:lvl1pPr>
          </a:lstStyle>
          <a:p>
            <a:r>
              <a:rPr lang="ja-JP" altLang="en-US"/>
              <a:t>マスター タイトルの書式設定</a:t>
            </a:r>
          </a:p>
        </p:txBody>
      </p:sp>
      <p:sp>
        <p:nvSpPr>
          <p:cNvPr id="3" name="図プレースホルダー 2">
            <a:extLst>
              <a:ext uri="{FF2B5EF4-FFF2-40B4-BE49-F238E27FC236}">
                <a16:creationId xmlns:a16="http://schemas.microsoft.com/office/drawing/2014/main" id="{9D4428C7-62B0-49D9-BF99-733E37AE7425}"/>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ja-JP" altLang="en-US"/>
          </a:p>
        </p:txBody>
      </p:sp>
      <p:sp>
        <p:nvSpPr>
          <p:cNvPr id="4" name="テキスト プレースホルダー 3">
            <a:extLst>
              <a:ext uri="{FF2B5EF4-FFF2-40B4-BE49-F238E27FC236}">
                <a16:creationId xmlns:a16="http://schemas.microsoft.com/office/drawing/2014/main" id="{DD4C9EA5-1880-452A-A3BE-190A12EDCFC9}"/>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日付プレースホルダー 4">
            <a:extLst>
              <a:ext uri="{FF2B5EF4-FFF2-40B4-BE49-F238E27FC236}">
                <a16:creationId xmlns:a16="http://schemas.microsoft.com/office/drawing/2014/main" id="{6B5638D6-D2B3-44FC-920E-00E6820A2D9E}"/>
              </a:ext>
            </a:extLst>
          </p:cNvPr>
          <p:cNvSpPr>
            <a:spLocks noGrp="1"/>
          </p:cNvSpPr>
          <p:nvPr>
            <p:ph type="dt" sz="half" idx="10"/>
          </p:nvPr>
        </p:nvSpPr>
        <p:spPr/>
        <p:txBody>
          <a:bodyPr/>
          <a:lstStyle>
            <a:lvl1pPr>
              <a:defRPr/>
            </a:lvl1pPr>
          </a:lstStyle>
          <a:p>
            <a:endParaRPr lang="en-US" altLang="ja-JP"/>
          </a:p>
        </p:txBody>
      </p:sp>
      <p:sp>
        <p:nvSpPr>
          <p:cNvPr id="6" name="フッター プレースホルダー 5">
            <a:extLst>
              <a:ext uri="{FF2B5EF4-FFF2-40B4-BE49-F238E27FC236}">
                <a16:creationId xmlns:a16="http://schemas.microsoft.com/office/drawing/2014/main" id="{DA1245B4-88D6-4254-A627-576CFF769865}"/>
              </a:ext>
            </a:extLst>
          </p:cNvPr>
          <p:cNvSpPr>
            <a:spLocks noGrp="1"/>
          </p:cNvSpPr>
          <p:nvPr>
            <p:ph type="ftr" sz="quarter" idx="11"/>
          </p:nvPr>
        </p:nvSpPr>
        <p:spPr/>
        <p:txBody>
          <a:bodyPr/>
          <a:lstStyle>
            <a:lvl1pPr>
              <a:defRPr/>
            </a:lvl1pPr>
          </a:lstStyle>
          <a:p>
            <a:endParaRPr lang="en-US" altLang="ja-JP"/>
          </a:p>
        </p:txBody>
      </p:sp>
      <p:sp>
        <p:nvSpPr>
          <p:cNvPr id="7" name="スライド番号プレースホルダー 6">
            <a:extLst>
              <a:ext uri="{FF2B5EF4-FFF2-40B4-BE49-F238E27FC236}">
                <a16:creationId xmlns:a16="http://schemas.microsoft.com/office/drawing/2014/main" id="{BFF02672-CFF6-4111-913E-1952F5F69A2C}"/>
              </a:ext>
            </a:extLst>
          </p:cNvPr>
          <p:cNvSpPr>
            <a:spLocks noGrp="1"/>
          </p:cNvSpPr>
          <p:nvPr>
            <p:ph type="sldNum" sz="quarter" idx="12"/>
          </p:nvPr>
        </p:nvSpPr>
        <p:spPr/>
        <p:txBody>
          <a:bodyPr/>
          <a:lstStyle>
            <a:lvl1pPr>
              <a:defRPr/>
            </a:lvl1pPr>
          </a:lstStyle>
          <a:p>
            <a:fld id="{B008CB2A-1901-4A3B-8CB1-C2C1F132EDB2}" type="slidenum">
              <a:rPr lang="en-US" altLang="ja-JP"/>
              <a:pPr/>
              <a:t>‹#›</a:t>
            </a:fld>
            <a:endParaRPr lang="en-US" altLang="ja-JP"/>
          </a:p>
        </p:txBody>
      </p:sp>
    </p:spTree>
    <p:extLst>
      <p:ext uri="{BB962C8B-B14F-4D97-AF65-F5344CB8AC3E}">
        <p14:creationId xmlns:p14="http://schemas.microsoft.com/office/powerpoint/2010/main" val="60390300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E0EAB978-5AD6-42A0-B87D-E408108C0D75}"/>
              </a:ext>
            </a:extLst>
          </p:cNvPr>
          <p:cNvSpPr>
            <a:spLocks noGrp="1"/>
          </p:cNvSpPr>
          <p:nvPr>
            <p:ph type="title"/>
          </p:nvPr>
        </p:nvSpPr>
        <p:spPr/>
        <p:txBody>
          <a:bodyPr/>
          <a:lstStyle/>
          <a:p>
            <a:r>
              <a:rPr lang="ja-JP" altLang="en-US"/>
              <a:t>マスター タイトルの書式設定</a:t>
            </a:r>
          </a:p>
        </p:txBody>
      </p:sp>
      <p:sp>
        <p:nvSpPr>
          <p:cNvPr id="3" name="縦書きテキスト プレースホルダー 2">
            <a:extLst>
              <a:ext uri="{FF2B5EF4-FFF2-40B4-BE49-F238E27FC236}">
                <a16:creationId xmlns:a16="http://schemas.microsoft.com/office/drawing/2014/main" id="{659091C1-2652-409F-AB28-43D13684D268}"/>
              </a:ext>
            </a:extLst>
          </p:cNvPr>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D233D40F-0305-4769-B14C-496645CAB898}"/>
              </a:ext>
            </a:extLst>
          </p:cNvPr>
          <p:cNvSpPr>
            <a:spLocks noGrp="1"/>
          </p:cNvSpPr>
          <p:nvPr>
            <p:ph type="dt" sz="half" idx="10"/>
          </p:nvPr>
        </p:nvSpPr>
        <p:spPr/>
        <p:txBody>
          <a:bodyPr/>
          <a:lstStyle>
            <a:lvl1pPr>
              <a:defRPr/>
            </a:lvl1pPr>
          </a:lstStyle>
          <a:p>
            <a:endParaRPr lang="en-US" altLang="ja-JP"/>
          </a:p>
        </p:txBody>
      </p:sp>
      <p:sp>
        <p:nvSpPr>
          <p:cNvPr id="5" name="フッター プレースホルダー 4">
            <a:extLst>
              <a:ext uri="{FF2B5EF4-FFF2-40B4-BE49-F238E27FC236}">
                <a16:creationId xmlns:a16="http://schemas.microsoft.com/office/drawing/2014/main" id="{B165BEFC-BCB6-4CEF-950B-20E378BDF4EE}"/>
              </a:ext>
            </a:extLst>
          </p:cNvPr>
          <p:cNvSpPr>
            <a:spLocks noGrp="1"/>
          </p:cNvSpPr>
          <p:nvPr>
            <p:ph type="ftr" sz="quarter" idx="11"/>
          </p:nvPr>
        </p:nvSpPr>
        <p:spPr/>
        <p:txBody>
          <a:bodyPr/>
          <a:lstStyle>
            <a:lvl1pPr>
              <a:defRPr/>
            </a:lvl1pPr>
          </a:lstStyle>
          <a:p>
            <a:endParaRPr lang="en-US" altLang="ja-JP"/>
          </a:p>
        </p:txBody>
      </p:sp>
      <p:sp>
        <p:nvSpPr>
          <p:cNvPr id="6" name="スライド番号プレースホルダー 5">
            <a:extLst>
              <a:ext uri="{FF2B5EF4-FFF2-40B4-BE49-F238E27FC236}">
                <a16:creationId xmlns:a16="http://schemas.microsoft.com/office/drawing/2014/main" id="{223FE9EE-B2B7-4F3F-90A0-50A8672B7D54}"/>
              </a:ext>
            </a:extLst>
          </p:cNvPr>
          <p:cNvSpPr>
            <a:spLocks noGrp="1"/>
          </p:cNvSpPr>
          <p:nvPr>
            <p:ph type="sldNum" sz="quarter" idx="12"/>
          </p:nvPr>
        </p:nvSpPr>
        <p:spPr/>
        <p:txBody>
          <a:bodyPr/>
          <a:lstStyle>
            <a:lvl1pPr>
              <a:defRPr/>
            </a:lvl1pPr>
          </a:lstStyle>
          <a:p>
            <a:fld id="{48599301-482A-4CCD-B1A3-969A2E52D039}" type="slidenum">
              <a:rPr lang="en-US" altLang="ja-JP"/>
              <a:pPr/>
              <a:t>‹#›</a:t>
            </a:fld>
            <a:endParaRPr lang="en-US" altLang="ja-JP"/>
          </a:p>
        </p:txBody>
      </p:sp>
    </p:spTree>
    <p:extLst>
      <p:ext uri="{BB962C8B-B14F-4D97-AF65-F5344CB8AC3E}">
        <p14:creationId xmlns:p14="http://schemas.microsoft.com/office/powerpoint/2010/main" val="1112355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a:extLst>
              <a:ext uri="{FF2B5EF4-FFF2-40B4-BE49-F238E27FC236}">
                <a16:creationId xmlns:a16="http://schemas.microsoft.com/office/drawing/2014/main" id="{539F74AB-7267-4C46-9230-8D7AF159D0FA}"/>
              </a:ext>
            </a:extLst>
          </p:cNvPr>
          <p:cNvSpPr>
            <a:spLocks noGrp="1"/>
          </p:cNvSpPr>
          <p:nvPr>
            <p:ph type="title" orient="vert"/>
          </p:nvPr>
        </p:nvSpPr>
        <p:spPr>
          <a:xfrm>
            <a:off x="6629400" y="274638"/>
            <a:ext cx="2057400" cy="5851525"/>
          </a:xfrm>
        </p:spPr>
        <p:txBody>
          <a:bodyPr vert="eaVert"/>
          <a:lstStyle/>
          <a:p>
            <a:r>
              <a:rPr lang="ja-JP" altLang="en-US"/>
              <a:t>マスター タイトルの書式設定</a:t>
            </a:r>
          </a:p>
        </p:txBody>
      </p:sp>
      <p:sp>
        <p:nvSpPr>
          <p:cNvPr id="3" name="縦書きテキスト プレースホルダー 2">
            <a:extLst>
              <a:ext uri="{FF2B5EF4-FFF2-40B4-BE49-F238E27FC236}">
                <a16:creationId xmlns:a16="http://schemas.microsoft.com/office/drawing/2014/main" id="{99C61CB7-53E4-43CE-9D63-C8A9DC617DC8}"/>
              </a:ext>
            </a:extLst>
          </p:cNvPr>
          <p:cNvSpPr>
            <a:spLocks noGrp="1"/>
          </p:cNvSpPr>
          <p:nvPr>
            <p:ph type="body" orient="vert" idx="1"/>
          </p:nvPr>
        </p:nvSpPr>
        <p:spPr>
          <a:xfrm>
            <a:off x="457200" y="274638"/>
            <a:ext cx="6019800" cy="5851525"/>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日付プレースホルダー 3">
            <a:extLst>
              <a:ext uri="{FF2B5EF4-FFF2-40B4-BE49-F238E27FC236}">
                <a16:creationId xmlns:a16="http://schemas.microsoft.com/office/drawing/2014/main" id="{EFB94F74-2A5B-4154-874F-6399A3DD4F05}"/>
              </a:ext>
            </a:extLst>
          </p:cNvPr>
          <p:cNvSpPr>
            <a:spLocks noGrp="1"/>
          </p:cNvSpPr>
          <p:nvPr>
            <p:ph type="dt" sz="half" idx="10"/>
          </p:nvPr>
        </p:nvSpPr>
        <p:spPr/>
        <p:txBody>
          <a:bodyPr/>
          <a:lstStyle>
            <a:lvl1pPr>
              <a:defRPr/>
            </a:lvl1pPr>
          </a:lstStyle>
          <a:p>
            <a:endParaRPr lang="en-US" altLang="ja-JP"/>
          </a:p>
        </p:txBody>
      </p:sp>
      <p:sp>
        <p:nvSpPr>
          <p:cNvPr id="5" name="フッター プレースホルダー 4">
            <a:extLst>
              <a:ext uri="{FF2B5EF4-FFF2-40B4-BE49-F238E27FC236}">
                <a16:creationId xmlns:a16="http://schemas.microsoft.com/office/drawing/2014/main" id="{517ABEB7-64A1-46BF-84F1-7BDE463BFAF5}"/>
              </a:ext>
            </a:extLst>
          </p:cNvPr>
          <p:cNvSpPr>
            <a:spLocks noGrp="1"/>
          </p:cNvSpPr>
          <p:nvPr>
            <p:ph type="ftr" sz="quarter" idx="11"/>
          </p:nvPr>
        </p:nvSpPr>
        <p:spPr/>
        <p:txBody>
          <a:bodyPr/>
          <a:lstStyle>
            <a:lvl1pPr>
              <a:defRPr/>
            </a:lvl1pPr>
          </a:lstStyle>
          <a:p>
            <a:endParaRPr lang="en-US" altLang="ja-JP"/>
          </a:p>
        </p:txBody>
      </p:sp>
      <p:sp>
        <p:nvSpPr>
          <p:cNvPr id="6" name="スライド番号プレースホルダー 5">
            <a:extLst>
              <a:ext uri="{FF2B5EF4-FFF2-40B4-BE49-F238E27FC236}">
                <a16:creationId xmlns:a16="http://schemas.microsoft.com/office/drawing/2014/main" id="{DE7E8AE2-7BDD-4BE6-9128-6A3CE6713306}"/>
              </a:ext>
            </a:extLst>
          </p:cNvPr>
          <p:cNvSpPr>
            <a:spLocks noGrp="1"/>
          </p:cNvSpPr>
          <p:nvPr>
            <p:ph type="sldNum" sz="quarter" idx="12"/>
          </p:nvPr>
        </p:nvSpPr>
        <p:spPr/>
        <p:txBody>
          <a:bodyPr/>
          <a:lstStyle>
            <a:lvl1pPr>
              <a:defRPr/>
            </a:lvl1pPr>
          </a:lstStyle>
          <a:p>
            <a:fld id="{44051D23-63E5-459F-B37E-1589BFC92880}" type="slidenum">
              <a:rPr lang="en-US" altLang="ja-JP"/>
              <a:pPr/>
              <a:t>‹#›</a:t>
            </a:fld>
            <a:endParaRPr lang="en-US" altLang="ja-JP"/>
          </a:p>
        </p:txBody>
      </p:sp>
    </p:spTree>
    <p:extLst>
      <p:ext uri="{BB962C8B-B14F-4D97-AF65-F5344CB8AC3E}">
        <p14:creationId xmlns:p14="http://schemas.microsoft.com/office/powerpoint/2010/main" val="183792089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xAndChart" preserve="1">
  <p:cSld name="タイトル、テキスト、グラフ">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87EDBFF-CE74-416E-B953-C4D0F468D25B}"/>
              </a:ext>
            </a:extLst>
          </p:cNvPr>
          <p:cNvSpPr>
            <a:spLocks noGrp="1"/>
          </p:cNvSpPr>
          <p:nvPr>
            <p:ph type="title"/>
          </p:nvPr>
        </p:nvSpPr>
        <p:spPr>
          <a:xfrm>
            <a:off x="457200" y="274638"/>
            <a:ext cx="8229600" cy="1143000"/>
          </a:xfrm>
        </p:spPr>
        <p:txBody>
          <a:bodyPr/>
          <a:lstStyle/>
          <a:p>
            <a:r>
              <a:rPr lang="ja-JP" altLang="en-US"/>
              <a:t>マスター タイトルの書式設定</a:t>
            </a:r>
          </a:p>
        </p:txBody>
      </p:sp>
      <p:sp>
        <p:nvSpPr>
          <p:cNvPr id="3" name="テキスト プレースホルダー 2">
            <a:extLst>
              <a:ext uri="{FF2B5EF4-FFF2-40B4-BE49-F238E27FC236}">
                <a16:creationId xmlns:a16="http://schemas.microsoft.com/office/drawing/2014/main" id="{8EE2160F-7D8F-47B9-ADDE-60F1C578A1BE}"/>
              </a:ext>
            </a:extLst>
          </p:cNvPr>
          <p:cNvSpPr>
            <a:spLocks noGrp="1"/>
          </p:cNvSpPr>
          <p:nvPr>
            <p:ph type="body" sz="half" idx="1"/>
          </p:nvPr>
        </p:nvSpPr>
        <p:spPr>
          <a:xfrm>
            <a:off x="457200" y="1600200"/>
            <a:ext cx="4038600" cy="452596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グラフ プレースホルダー 3">
            <a:extLst>
              <a:ext uri="{FF2B5EF4-FFF2-40B4-BE49-F238E27FC236}">
                <a16:creationId xmlns:a16="http://schemas.microsoft.com/office/drawing/2014/main" id="{2F41E58B-801A-46B3-8511-06D10F7142A3}"/>
              </a:ext>
            </a:extLst>
          </p:cNvPr>
          <p:cNvSpPr>
            <a:spLocks noGrp="1"/>
          </p:cNvSpPr>
          <p:nvPr>
            <p:ph type="chart" sz="half" idx="2"/>
          </p:nvPr>
        </p:nvSpPr>
        <p:spPr>
          <a:xfrm>
            <a:off x="4648200" y="1600200"/>
            <a:ext cx="4038600" cy="4525963"/>
          </a:xfrm>
        </p:spPr>
        <p:txBody>
          <a:bodyPr/>
          <a:lstStyle/>
          <a:p>
            <a:endParaRPr lang="ja-JP" altLang="en-US"/>
          </a:p>
        </p:txBody>
      </p:sp>
      <p:sp>
        <p:nvSpPr>
          <p:cNvPr id="5" name="日付プレースホルダー 4">
            <a:extLst>
              <a:ext uri="{FF2B5EF4-FFF2-40B4-BE49-F238E27FC236}">
                <a16:creationId xmlns:a16="http://schemas.microsoft.com/office/drawing/2014/main" id="{13452478-8E98-4480-B8C4-7C50E047CB6B}"/>
              </a:ext>
            </a:extLst>
          </p:cNvPr>
          <p:cNvSpPr>
            <a:spLocks noGrp="1"/>
          </p:cNvSpPr>
          <p:nvPr>
            <p:ph type="dt" sz="half" idx="10"/>
          </p:nvPr>
        </p:nvSpPr>
        <p:spPr>
          <a:xfrm>
            <a:off x="457200" y="6245225"/>
            <a:ext cx="2133600" cy="476250"/>
          </a:xfrm>
        </p:spPr>
        <p:txBody>
          <a:bodyPr/>
          <a:lstStyle>
            <a:lvl1pPr>
              <a:defRPr/>
            </a:lvl1pPr>
          </a:lstStyle>
          <a:p>
            <a:endParaRPr lang="en-US" altLang="ja-JP"/>
          </a:p>
        </p:txBody>
      </p:sp>
      <p:sp>
        <p:nvSpPr>
          <p:cNvPr id="6" name="フッター プレースホルダー 5">
            <a:extLst>
              <a:ext uri="{FF2B5EF4-FFF2-40B4-BE49-F238E27FC236}">
                <a16:creationId xmlns:a16="http://schemas.microsoft.com/office/drawing/2014/main" id="{FEFD4474-16A5-481C-87D2-1D35DEC54FEA}"/>
              </a:ext>
            </a:extLst>
          </p:cNvPr>
          <p:cNvSpPr>
            <a:spLocks noGrp="1"/>
          </p:cNvSpPr>
          <p:nvPr>
            <p:ph type="ftr" sz="quarter" idx="11"/>
          </p:nvPr>
        </p:nvSpPr>
        <p:spPr>
          <a:xfrm>
            <a:off x="3124200" y="6245225"/>
            <a:ext cx="2895600" cy="476250"/>
          </a:xfrm>
        </p:spPr>
        <p:txBody>
          <a:bodyPr/>
          <a:lstStyle>
            <a:lvl1pPr>
              <a:defRPr/>
            </a:lvl1pPr>
          </a:lstStyle>
          <a:p>
            <a:endParaRPr lang="en-US" altLang="ja-JP"/>
          </a:p>
        </p:txBody>
      </p:sp>
      <p:sp>
        <p:nvSpPr>
          <p:cNvPr id="7" name="スライド番号プレースホルダー 6">
            <a:extLst>
              <a:ext uri="{FF2B5EF4-FFF2-40B4-BE49-F238E27FC236}">
                <a16:creationId xmlns:a16="http://schemas.microsoft.com/office/drawing/2014/main" id="{B64BCD25-129F-4C30-992E-825AEEC6AC6C}"/>
              </a:ext>
            </a:extLst>
          </p:cNvPr>
          <p:cNvSpPr>
            <a:spLocks noGrp="1"/>
          </p:cNvSpPr>
          <p:nvPr>
            <p:ph type="sldNum" sz="quarter" idx="12"/>
          </p:nvPr>
        </p:nvSpPr>
        <p:spPr>
          <a:xfrm>
            <a:off x="6553200" y="6245225"/>
            <a:ext cx="2133600" cy="476250"/>
          </a:xfrm>
        </p:spPr>
        <p:txBody>
          <a:bodyPr/>
          <a:lstStyle>
            <a:lvl1pPr>
              <a:defRPr/>
            </a:lvl1pPr>
          </a:lstStyle>
          <a:p>
            <a:fld id="{5B4B8162-BFEA-4984-830C-CBBE31BACEFD}" type="slidenum">
              <a:rPr lang="en-US" altLang="ja-JP"/>
              <a:pPr/>
              <a:t>‹#›</a:t>
            </a:fld>
            <a:endParaRPr lang="en-US" altLang="ja-JP"/>
          </a:p>
        </p:txBody>
      </p:sp>
    </p:spTree>
    <p:extLst>
      <p:ext uri="{BB962C8B-B14F-4D97-AF65-F5344CB8AC3E}">
        <p14:creationId xmlns:p14="http://schemas.microsoft.com/office/powerpoint/2010/main" val="2193798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7"/>
            <a:ext cx="7772400" cy="1470025"/>
          </a:xfrm>
        </p:spPr>
        <p:txBody>
          <a:bodyPr/>
          <a:lstStyle/>
          <a:p>
            <a:r>
              <a:rPr lang="ja-JP" altLang="en-US"/>
              <a:t>マスタ タイトルの書式設定</a:t>
            </a:r>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22041" indent="0" algn="ctr">
              <a:buNone/>
              <a:defRPr/>
            </a:lvl2pPr>
            <a:lvl3pPr marL="844083" indent="0" algn="ctr">
              <a:buNone/>
              <a:defRPr/>
            </a:lvl3pPr>
            <a:lvl4pPr marL="1266124" indent="0" algn="ctr">
              <a:buNone/>
              <a:defRPr/>
            </a:lvl4pPr>
            <a:lvl5pPr marL="1688165" indent="0" algn="ctr">
              <a:buNone/>
              <a:defRPr/>
            </a:lvl5pPr>
            <a:lvl6pPr marL="2110207" indent="0" algn="ctr">
              <a:buNone/>
              <a:defRPr/>
            </a:lvl6pPr>
            <a:lvl7pPr marL="2532248" indent="0" algn="ctr">
              <a:buNone/>
              <a:defRPr/>
            </a:lvl7pPr>
            <a:lvl8pPr marL="2954289" indent="0" algn="ctr">
              <a:buNone/>
              <a:defRPr/>
            </a:lvl8pPr>
            <a:lvl9pPr marL="3376331" indent="0" algn="ctr">
              <a:buNone/>
              <a:defRPr/>
            </a:lvl9pPr>
          </a:lstStyle>
          <a:p>
            <a:r>
              <a:rPr lang="ja-JP" altLang="en-US"/>
              <a:t>マスタ サブタイトルの書式設定</a:t>
            </a:r>
          </a:p>
        </p:txBody>
      </p:sp>
      <p:sp>
        <p:nvSpPr>
          <p:cNvPr id="4" name="Rectangle 4">
            <a:extLst>
              <a:ext uri="{FF2B5EF4-FFF2-40B4-BE49-F238E27FC236}">
                <a16:creationId xmlns:a16="http://schemas.microsoft.com/office/drawing/2014/main" id="{FB11CD5C-969A-4832-BA3D-13F3EE808BBE}"/>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734FEE0C-D0D3-4B6E-9CEB-E57535B3208E}"/>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C7C61A5A-F745-43E2-8231-FB2B710B08FD}"/>
              </a:ext>
            </a:extLst>
          </p:cNvPr>
          <p:cNvSpPr>
            <a:spLocks noGrp="1" noChangeArrowheads="1"/>
          </p:cNvSpPr>
          <p:nvPr>
            <p:ph type="sldNum" sz="quarter" idx="12"/>
          </p:nvPr>
        </p:nvSpPr>
        <p:spPr>
          <a:ln/>
        </p:spPr>
        <p:txBody>
          <a:bodyPr/>
          <a:lstStyle>
            <a:lvl1pPr>
              <a:defRPr/>
            </a:lvl1pPr>
          </a:lstStyle>
          <a:p>
            <a:fld id="{E98D8693-A096-4976-8009-2928310E1B01}" type="slidenum">
              <a:rPr lang="en-US" altLang="ja-JP"/>
              <a:pPr/>
              <a:t>‹#›</a:t>
            </a:fld>
            <a:endParaRPr lang="en-US" altLang="ja-JP"/>
          </a:p>
        </p:txBody>
      </p:sp>
    </p:spTree>
    <p:extLst>
      <p:ext uri="{BB962C8B-B14F-4D97-AF65-F5344CB8AC3E}">
        <p14:creationId xmlns:p14="http://schemas.microsoft.com/office/powerpoint/2010/main" val="121512676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idx="1"/>
          </p:nvPr>
        </p:nvSpPr>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4A4DEC10-340A-40FA-9D12-AE402A2C529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2360915E-C145-4499-9D07-499638749B9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30A6084A-309D-41BA-B6D8-3D2F59B9D216}"/>
              </a:ext>
            </a:extLst>
          </p:cNvPr>
          <p:cNvSpPr>
            <a:spLocks noGrp="1" noChangeArrowheads="1"/>
          </p:cNvSpPr>
          <p:nvPr>
            <p:ph type="sldNum" sz="quarter" idx="12"/>
          </p:nvPr>
        </p:nvSpPr>
        <p:spPr>
          <a:ln/>
        </p:spPr>
        <p:txBody>
          <a:bodyPr/>
          <a:lstStyle>
            <a:lvl1pPr>
              <a:defRPr/>
            </a:lvl1pPr>
          </a:lstStyle>
          <a:p>
            <a:fld id="{2BB0F3F9-29EE-4334-80A1-CB424D094F0B}" type="slidenum">
              <a:rPr lang="en-US" altLang="ja-JP"/>
              <a:pPr/>
              <a:t>‹#›</a:t>
            </a:fld>
            <a:endParaRPr lang="en-US" altLang="ja-JP"/>
          </a:p>
        </p:txBody>
      </p:sp>
    </p:spTree>
    <p:extLst>
      <p:ext uri="{BB962C8B-B14F-4D97-AF65-F5344CB8AC3E}">
        <p14:creationId xmlns:p14="http://schemas.microsoft.com/office/powerpoint/2010/main" val="113351894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435" y="4406902"/>
            <a:ext cx="7772400" cy="1362075"/>
          </a:xfrm>
        </p:spPr>
        <p:txBody>
          <a:bodyPr anchor="t"/>
          <a:lstStyle>
            <a:lvl1pPr algn="l">
              <a:defRPr sz="3692" b="1" cap="all"/>
            </a:lvl1pPr>
          </a:lstStyle>
          <a:p>
            <a:r>
              <a:rPr lang="ja-JP" altLang="en-US"/>
              <a:t>マスタ タイトルの書式設定</a:t>
            </a:r>
          </a:p>
        </p:txBody>
      </p:sp>
      <p:sp>
        <p:nvSpPr>
          <p:cNvPr id="3" name="テキスト プレースホルダ 2"/>
          <p:cNvSpPr>
            <a:spLocks noGrp="1"/>
          </p:cNvSpPr>
          <p:nvPr>
            <p:ph type="body" idx="1"/>
          </p:nvPr>
        </p:nvSpPr>
        <p:spPr>
          <a:xfrm>
            <a:off x="722435" y="2906715"/>
            <a:ext cx="7772400" cy="1500187"/>
          </a:xfrm>
        </p:spPr>
        <p:txBody>
          <a:bodyPr anchor="b"/>
          <a:lstStyle>
            <a:lvl1pPr marL="0" indent="0">
              <a:buNone/>
              <a:defRPr sz="1846"/>
            </a:lvl1pPr>
            <a:lvl2pPr marL="422041" indent="0">
              <a:buNone/>
              <a:defRPr sz="1662"/>
            </a:lvl2pPr>
            <a:lvl3pPr marL="844083" indent="0">
              <a:buNone/>
              <a:defRPr sz="1477"/>
            </a:lvl3pPr>
            <a:lvl4pPr marL="1266124" indent="0">
              <a:buNone/>
              <a:defRPr sz="1292"/>
            </a:lvl4pPr>
            <a:lvl5pPr marL="1688165" indent="0">
              <a:buNone/>
              <a:defRPr sz="1292"/>
            </a:lvl5pPr>
            <a:lvl6pPr marL="2110207" indent="0">
              <a:buNone/>
              <a:defRPr sz="1292"/>
            </a:lvl6pPr>
            <a:lvl7pPr marL="2532248" indent="0">
              <a:buNone/>
              <a:defRPr sz="1292"/>
            </a:lvl7pPr>
            <a:lvl8pPr marL="2954289" indent="0">
              <a:buNone/>
              <a:defRPr sz="1292"/>
            </a:lvl8pPr>
            <a:lvl9pPr marL="3376331" indent="0">
              <a:buNone/>
              <a:defRPr sz="1292"/>
            </a:lvl9pPr>
          </a:lstStyle>
          <a:p>
            <a:pPr lvl="0"/>
            <a:r>
              <a:rPr lang="ja-JP" altLang="en-US"/>
              <a:t>マスタ テキストの書式設定</a:t>
            </a:r>
          </a:p>
        </p:txBody>
      </p:sp>
      <p:sp>
        <p:nvSpPr>
          <p:cNvPr id="4" name="Rectangle 4">
            <a:extLst>
              <a:ext uri="{FF2B5EF4-FFF2-40B4-BE49-F238E27FC236}">
                <a16:creationId xmlns:a16="http://schemas.microsoft.com/office/drawing/2014/main" id="{7306ADEA-03A7-4A48-B5F8-68F35469E198}"/>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8EF81315-43F9-4117-9CF1-673D339038C3}"/>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2C33B912-BE03-4FEE-921A-83B0556E2031}"/>
              </a:ext>
            </a:extLst>
          </p:cNvPr>
          <p:cNvSpPr>
            <a:spLocks noGrp="1" noChangeArrowheads="1"/>
          </p:cNvSpPr>
          <p:nvPr>
            <p:ph type="sldNum" sz="quarter" idx="12"/>
          </p:nvPr>
        </p:nvSpPr>
        <p:spPr>
          <a:ln/>
        </p:spPr>
        <p:txBody>
          <a:bodyPr/>
          <a:lstStyle>
            <a:lvl1pPr>
              <a:defRPr/>
            </a:lvl1pPr>
          </a:lstStyle>
          <a:p>
            <a:fld id="{CDAB1A0D-E97C-4324-B5D1-803F95A09047}" type="slidenum">
              <a:rPr lang="en-US" altLang="ja-JP"/>
              <a:pPr/>
              <a:t>‹#›</a:t>
            </a:fld>
            <a:endParaRPr lang="en-US" altLang="ja-JP"/>
          </a:p>
        </p:txBody>
      </p:sp>
    </p:spTree>
    <p:extLst>
      <p:ext uri="{BB962C8B-B14F-4D97-AF65-F5344CB8AC3E}">
        <p14:creationId xmlns:p14="http://schemas.microsoft.com/office/powerpoint/2010/main" val="40783346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コンテンツ プレースホルダ 2"/>
          <p:cNvSpPr>
            <a:spLocks noGrp="1"/>
          </p:cNvSpPr>
          <p:nvPr>
            <p:ph sz="half" idx="1"/>
          </p:nvPr>
        </p:nvSpPr>
        <p:spPr>
          <a:xfrm>
            <a:off x="457200" y="1600202"/>
            <a:ext cx="4044462" cy="4525963"/>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2338" y="1600202"/>
            <a:ext cx="4044462" cy="4525963"/>
          </a:xfrm>
        </p:spPr>
        <p:txBody>
          <a:bodyPr/>
          <a:lstStyle>
            <a:lvl1pPr>
              <a:defRPr sz="2585"/>
            </a:lvl1pPr>
            <a:lvl2pPr>
              <a:defRPr sz="2215"/>
            </a:lvl2pPr>
            <a:lvl3pPr>
              <a:defRPr sz="1846"/>
            </a:lvl3pPr>
            <a:lvl4pPr>
              <a:defRPr sz="1662"/>
            </a:lvl4pPr>
            <a:lvl5pPr>
              <a:defRPr sz="1662"/>
            </a:lvl5pPr>
            <a:lvl6pPr>
              <a:defRPr sz="1662"/>
            </a:lvl6pPr>
            <a:lvl7pPr>
              <a:defRPr sz="1662"/>
            </a:lvl7pPr>
            <a:lvl8pPr>
              <a:defRPr sz="1662"/>
            </a:lvl8pPr>
            <a:lvl9pPr>
              <a:defRPr sz="1662"/>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7C3C747C-0D63-486F-B2D7-07FF652D119D}"/>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3CBBDC41-C3F4-482D-A1BE-43FA806DBFDE}"/>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5E1CE1F6-5465-469A-B0EB-22CF5853A78D}"/>
              </a:ext>
            </a:extLst>
          </p:cNvPr>
          <p:cNvSpPr>
            <a:spLocks noGrp="1" noChangeArrowheads="1"/>
          </p:cNvSpPr>
          <p:nvPr>
            <p:ph type="sldNum" sz="quarter" idx="12"/>
          </p:nvPr>
        </p:nvSpPr>
        <p:spPr>
          <a:ln/>
        </p:spPr>
        <p:txBody>
          <a:bodyPr/>
          <a:lstStyle>
            <a:lvl1pPr>
              <a:defRPr/>
            </a:lvl1pPr>
          </a:lstStyle>
          <a:p>
            <a:fld id="{0566D217-5686-4AE5-AEA8-C89EAB8E061C}" type="slidenum">
              <a:rPr lang="en-US" altLang="ja-JP"/>
              <a:pPr/>
              <a:t>‹#›</a:t>
            </a:fld>
            <a:endParaRPr lang="en-US" altLang="ja-JP"/>
          </a:p>
        </p:txBody>
      </p:sp>
    </p:spTree>
    <p:extLst>
      <p:ext uri="{BB962C8B-B14F-4D97-AF65-F5344CB8AC3E}">
        <p14:creationId xmlns:p14="http://schemas.microsoft.com/office/powerpoint/2010/main" val="280911972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lang="ja-JP" altLang="en-US"/>
              <a:t>マスタ タイトルの書式設定</a:t>
            </a:r>
          </a:p>
        </p:txBody>
      </p:sp>
      <p:sp>
        <p:nvSpPr>
          <p:cNvPr id="3" name="テキスト プレースホルダ 2"/>
          <p:cNvSpPr>
            <a:spLocks noGrp="1"/>
          </p:cNvSpPr>
          <p:nvPr>
            <p:ph type="body" idx="1"/>
          </p:nvPr>
        </p:nvSpPr>
        <p:spPr>
          <a:xfrm>
            <a:off x="457201" y="1535113"/>
            <a:ext cx="4040065"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ja-JP" altLang="en-US"/>
              <a:t>マスタ テキストの書式設定</a:t>
            </a:r>
          </a:p>
        </p:txBody>
      </p:sp>
      <p:sp>
        <p:nvSpPr>
          <p:cNvPr id="4" name="コンテンツ プレースホルダ 3"/>
          <p:cNvSpPr>
            <a:spLocks noGrp="1"/>
          </p:cNvSpPr>
          <p:nvPr>
            <p:ph sz="half" idx="2"/>
          </p:nvPr>
        </p:nvSpPr>
        <p:spPr>
          <a:xfrm>
            <a:off x="457201" y="2174875"/>
            <a:ext cx="4040065"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テキスト プレースホルダ 4"/>
          <p:cNvSpPr>
            <a:spLocks noGrp="1"/>
          </p:cNvSpPr>
          <p:nvPr>
            <p:ph type="body" sz="quarter" idx="3"/>
          </p:nvPr>
        </p:nvSpPr>
        <p:spPr>
          <a:xfrm>
            <a:off x="4645270" y="1535113"/>
            <a:ext cx="4041531" cy="639762"/>
          </a:xfrm>
        </p:spPr>
        <p:txBody>
          <a:bodyPr anchor="b"/>
          <a:lstStyle>
            <a:lvl1pPr marL="0" indent="0">
              <a:buNone/>
              <a:defRPr sz="2215" b="1"/>
            </a:lvl1pPr>
            <a:lvl2pPr marL="422041" indent="0">
              <a:buNone/>
              <a:defRPr sz="1846" b="1"/>
            </a:lvl2pPr>
            <a:lvl3pPr marL="844083" indent="0">
              <a:buNone/>
              <a:defRPr sz="1662" b="1"/>
            </a:lvl3pPr>
            <a:lvl4pPr marL="1266124" indent="0">
              <a:buNone/>
              <a:defRPr sz="1477" b="1"/>
            </a:lvl4pPr>
            <a:lvl5pPr marL="1688165" indent="0">
              <a:buNone/>
              <a:defRPr sz="1477" b="1"/>
            </a:lvl5pPr>
            <a:lvl6pPr marL="2110207" indent="0">
              <a:buNone/>
              <a:defRPr sz="1477" b="1"/>
            </a:lvl6pPr>
            <a:lvl7pPr marL="2532248" indent="0">
              <a:buNone/>
              <a:defRPr sz="1477" b="1"/>
            </a:lvl7pPr>
            <a:lvl8pPr marL="2954289" indent="0">
              <a:buNone/>
              <a:defRPr sz="1477" b="1"/>
            </a:lvl8pPr>
            <a:lvl9pPr marL="3376331" indent="0">
              <a:buNone/>
              <a:defRPr sz="1477" b="1"/>
            </a:lvl9pPr>
          </a:lstStyle>
          <a:p>
            <a:pPr lvl="0"/>
            <a:r>
              <a:rPr lang="ja-JP" altLang="en-US"/>
              <a:t>マスタ テキストの書式設定</a:t>
            </a:r>
          </a:p>
        </p:txBody>
      </p:sp>
      <p:sp>
        <p:nvSpPr>
          <p:cNvPr id="6" name="コンテンツ プレースホルダ 5"/>
          <p:cNvSpPr>
            <a:spLocks noGrp="1"/>
          </p:cNvSpPr>
          <p:nvPr>
            <p:ph sz="quarter" idx="4"/>
          </p:nvPr>
        </p:nvSpPr>
        <p:spPr>
          <a:xfrm>
            <a:off x="4645270" y="2174875"/>
            <a:ext cx="4041531" cy="3951288"/>
          </a:xfrm>
        </p:spPr>
        <p:txBody>
          <a:bodyPr/>
          <a:lstStyle>
            <a:lvl1pPr>
              <a:defRPr sz="2215"/>
            </a:lvl1pPr>
            <a:lvl2pPr>
              <a:defRPr sz="1846"/>
            </a:lvl2pPr>
            <a:lvl3pPr>
              <a:defRPr sz="1662"/>
            </a:lvl3pPr>
            <a:lvl4pPr>
              <a:defRPr sz="1477"/>
            </a:lvl4pPr>
            <a:lvl5pPr>
              <a:defRPr sz="1477"/>
            </a:lvl5pPr>
            <a:lvl6pPr>
              <a:defRPr sz="1477"/>
            </a:lvl6pPr>
            <a:lvl7pPr>
              <a:defRPr sz="1477"/>
            </a:lvl7pPr>
            <a:lvl8pPr>
              <a:defRPr sz="1477"/>
            </a:lvl8pPr>
            <a:lvl9pPr>
              <a:defRPr sz="1477"/>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7" name="Rectangle 4">
            <a:extLst>
              <a:ext uri="{FF2B5EF4-FFF2-40B4-BE49-F238E27FC236}">
                <a16:creationId xmlns:a16="http://schemas.microsoft.com/office/drawing/2014/main" id="{F8143327-0AD0-4E10-9156-C470F4124E0B}"/>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8" name="Rectangle 5">
            <a:extLst>
              <a:ext uri="{FF2B5EF4-FFF2-40B4-BE49-F238E27FC236}">
                <a16:creationId xmlns:a16="http://schemas.microsoft.com/office/drawing/2014/main" id="{ED14E12F-8204-48CC-AAEF-EBB024E783BC}"/>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9" name="Rectangle 6">
            <a:extLst>
              <a:ext uri="{FF2B5EF4-FFF2-40B4-BE49-F238E27FC236}">
                <a16:creationId xmlns:a16="http://schemas.microsoft.com/office/drawing/2014/main" id="{8F815713-0ECD-4492-A0C1-61B3A6B437D7}"/>
              </a:ext>
            </a:extLst>
          </p:cNvPr>
          <p:cNvSpPr>
            <a:spLocks noGrp="1" noChangeArrowheads="1"/>
          </p:cNvSpPr>
          <p:nvPr>
            <p:ph type="sldNum" sz="quarter" idx="12"/>
          </p:nvPr>
        </p:nvSpPr>
        <p:spPr>
          <a:ln/>
        </p:spPr>
        <p:txBody>
          <a:bodyPr/>
          <a:lstStyle>
            <a:lvl1pPr>
              <a:defRPr/>
            </a:lvl1pPr>
          </a:lstStyle>
          <a:p>
            <a:fld id="{9B980FE2-998B-4F64-90A9-EC5080E9606D}" type="slidenum">
              <a:rPr lang="en-US" altLang="ja-JP"/>
              <a:pPr/>
              <a:t>‹#›</a:t>
            </a:fld>
            <a:endParaRPr lang="en-US" altLang="ja-JP"/>
          </a:p>
        </p:txBody>
      </p:sp>
    </p:spTree>
    <p:extLst>
      <p:ext uri="{BB962C8B-B14F-4D97-AF65-F5344CB8AC3E}">
        <p14:creationId xmlns:p14="http://schemas.microsoft.com/office/powerpoint/2010/main" val="30346093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Rectangle 4">
            <a:extLst>
              <a:ext uri="{FF2B5EF4-FFF2-40B4-BE49-F238E27FC236}">
                <a16:creationId xmlns:a16="http://schemas.microsoft.com/office/drawing/2014/main" id="{D7132AB5-A965-450D-8BBE-CAB46A62643C}"/>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a:extLst>
              <a:ext uri="{FF2B5EF4-FFF2-40B4-BE49-F238E27FC236}">
                <a16:creationId xmlns:a16="http://schemas.microsoft.com/office/drawing/2014/main" id="{D4E67BA6-71FC-43E2-AA17-1C447B813682}"/>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7F24BC36-AA2B-44BE-9E8D-9E75A914B748}"/>
              </a:ext>
            </a:extLst>
          </p:cNvPr>
          <p:cNvSpPr>
            <a:spLocks noGrp="1" noChangeArrowheads="1"/>
          </p:cNvSpPr>
          <p:nvPr>
            <p:ph type="sldNum" sz="quarter" idx="12"/>
          </p:nvPr>
        </p:nvSpPr>
        <p:spPr>
          <a:ln/>
        </p:spPr>
        <p:txBody>
          <a:bodyPr/>
          <a:lstStyle>
            <a:lvl1pPr>
              <a:defRPr/>
            </a:lvl1pPr>
          </a:lstStyle>
          <a:p>
            <a:fld id="{8C7708AF-C564-4950-A311-107BDD449F80}" type="slidenum">
              <a:rPr lang="en-US" altLang="ja-JP"/>
              <a:pPr/>
              <a:t>‹#›</a:t>
            </a:fld>
            <a:endParaRPr lang="en-US" altLang="ja-JP"/>
          </a:p>
        </p:txBody>
      </p:sp>
    </p:spTree>
    <p:extLst>
      <p:ext uri="{BB962C8B-B14F-4D97-AF65-F5344CB8AC3E}">
        <p14:creationId xmlns:p14="http://schemas.microsoft.com/office/powerpoint/2010/main" val="28326184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a:extLst>
              <a:ext uri="{FF2B5EF4-FFF2-40B4-BE49-F238E27FC236}">
                <a16:creationId xmlns:a16="http://schemas.microsoft.com/office/drawing/2014/main" id="{5BEA3502-DEB5-46C3-968A-1DFB2F8CC597}"/>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3" name="Rectangle 5">
            <a:extLst>
              <a:ext uri="{FF2B5EF4-FFF2-40B4-BE49-F238E27FC236}">
                <a16:creationId xmlns:a16="http://schemas.microsoft.com/office/drawing/2014/main" id="{66A3CBD2-C92B-4879-820E-12903E4DC5F4}"/>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4" name="Rectangle 6">
            <a:extLst>
              <a:ext uri="{FF2B5EF4-FFF2-40B4-BE49-F238E27FC236}">
                <a16:creationId xmlns:a16="http://schemas.microsoft.com/office/drawing/2014/main" id="{8703D85E-E0E1-4B66-92DF-4659292ED9E1}"/>
              </a:ext>
            </a:extLst>
          </p:cNvPr>
          <p:cNvSpPr>
            <a:spLocks noGrp="1" noChangeArrowheads="1"/>
          </p:cNvSpPr>
          <p:nvPr>
            <p:ph type="sldNum" sz="quarter" idx="12"/>
          </p:nvPr>
        </p:nvSpPr>
        <p:spPr>
          <a:ln/>
        </p:spPr>
        <p:txBody>
          <a:bodyPr/>
          <a:lstStyle>
            <a:lvl1pPr>
              <a:defRPr/>
            </a:lvl1pPr>
          </a:lstStyle>
          <a:p>
            <a:fld id="{EE43E6CC-8481-4836-8C2A-5BB69F2E7F09}" type="slidenum">
              <a:rPr lang="en-US" altLang="ja-JP"/>
              <a:pPr/>
              <a:t>‹#›</a:t>
            </a:fld>
            <a:endParaRPr lang="en-US" altLang="ja-JP"/>
          </a:p>
        </p:txBody>
      </p:sp>
    </p:spTree>
    <p:extLst>
      <p:ext uri="{BB962C8B-B14F-4D97-AF65-F5344CB8AC3E}">
        <p14:creationId xmlns:p14="http://schemas.microsoft.com/office/powerpoint/2010/main" val="31992897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435" cy="1162050"/>
          </a:xfrm>
        </p:spPr>
        <p:txBody>
          <a:bodyPr anchor="b"/>
          <a:lstStyle>
            <a:lvl1pPr algn="l">
              <a:defRPr sz="1846" b="1"/>
            </a:lvl1pPr>
          </a:lstStyle>
          <a:p>
            <a:r>
              <a:rPr lang="ja-JP" altLang="en-US"/>
              <a:t>マスタ タイトルの書式設定</a:t>
            </a:r>
          </a:p>
        </p:txBody>
      </p:sp>
      <p:sp>
        <p:nvSpPr>
          <p:cNvPr id="3" name="コンテンツ プレースホルダ 2"/>
          <p:cNvSpPr>
            <a:spLocks noGrp="1"/>
          </p:cNvSpPr>
          <p:nvPr>
            <p:ph idx="1"/>
          </p:nvPr>
        </p:nvSpPr>
        <p:spPr>
          <a:xfrm>
            <a:off x="3575538" y="273052"/>
            <a:ext cx="5111262" cy="5853113"/>
          </a:xfrm>
        </p:spPr>
        <p:txBody>
          <a:bodyPr/>
          <a:lstStyle>
            <a:lvl1pPr>
              <a:defRPr sz="2954"/>
            </a:lvl1pPr>
            <a:lvl2pPr>
              <a:defRPr sz="2585"/>
            </a:lvl2pPr>
            <a:lvl3pPr>
              <a:defRPr sz="2215"/>
            </a:lvl3pPr>
            <a:lvl4pPr>
              <a:defRPr sz="1846"/>
            </a:lvl4pPr>
            <a:lvl5pPr>
              <a:defRPr sz="1846"/>
            </a:lvl5pPr>
            <a:lvl6pPr>
              <a:defRPr sz="1846"/>
            </a:lvl6pPr>
            <a:lvl7pPr>
              <a:defRPr sz="1846"/>
            </a:lvl7pPr>
            <a:lvl8pPr>
              <a:defRPr sz="1846"/>
            </a:lvl8pPr>
            <a:lvl9pPr>
              <a:defRPr sz="1846"/>
            </a:lvl9p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テキスト プレースホルダ 3"/>
          <p:cNvSpPr>
            <a:spLocks noGrp="1"/>
          </p:cNvSpPr>
          <p:nvPr>
            <p:ph type="body" sz="half" idx="2"/>
          </p:nvPr>
        </p:nvSpPr>
        <p:spPr>
          <a:xfrm>
            <a:off x="457200" y="1435102"/>
            <a:ext cx="3008435" cy="4691063"/>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ja-JP" altLang="en-US"/>
              <a:t>マスタ テキストの書式設定</a:t>
            </a:r>
          </a:p>
        </p:txBody>
      </p:sp>
      <p:sp>
        <p:nvSpPr>
          <p:cNvPr id="5" name="Rectangle 4">
            <a:extLst>
              <a:ext uri="{FF2B5EF4-FFF2-40B4-BE49-F238E27FC236}">
                <a16:creationId xmlns:a16="http://schemas.microsoft.com/office/drawing/2014/main" id="{FFEE9873-554D-4694-97A9-860E1EAC4719}"/>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87D57272-C51F-4C3B-A98C-012AB47A3B61}"/>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1A21DD25-CD1F-4FBD-B558-35AD836337E1}"/>
              </a:ext>
            </a:extLst>
          </p:cNvPr>
          <p:cNvSpPr>
            <a:spLocks noGrp="1" noChangeArrowheads="1"/>
          </p:cNvSpPr>
          <p:nvPr>
            <p:ph type="sldNum" sz="quarter" idx="12"/>
          </p:nvPr>
        </p:nvSpPr>
        <p:spPr>
          <a:ln/>
        </p:spPr>
        <p:txBody>
          <a:bodyPr/>
          <a:lstStyle>
            <a:lvl1pPr>
              <a:defRPr/>
            </a:lvl1pPr>
          </a:lstStyle>
          <a:p>
            <a:fld id="{B1C370CD-76E0-4A6F-ABC2-2567BDD723B6}" type="slidenum">
              <a:rPr lang="en-US" altLang="ja-JP"/>
              <a:pPr/>
              <a:t>‹#›</a:t>
            </a:fld>
            <a:endParaRPr lang="en-US" altLang="ja-JP"/>
          </a:p>
        </p:txBody>
      </p:sp>
    </p:spTree>
    <p:extLst>
      <p:ext uri="{BB962C8B-B14F-4D97-AF65-F5344CB8AC3E}">
        <p14:creationId xmlns:p14="http://schemas.microsoft.com/office/powerpoint/2010/main" val="197057222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165" y="4800600"/>
            <a:ext cx="5486400" cy="566738"/>
          </a:xfrm>
        </p:spPr>
        <p:txBody>
          <a:bodyPr anchor="b"/>
          <a:lstStyle>
            <a:lvl1pPr algn="l">
              <a:defRPr sz="1846" b="1"/>
            </a:lvl1pPr>
          </a:lstStyle>
          <a:p>
            <a:r>
              <a:rPr lang="ja-JP" altLang="en-US"/>
              <a:t>マスタ タイトルの書式設定</a:t>
            </a:r>
          </a:p>
        </p:txBody>
      </p:sp>
      <p:sp>
        <p:nvSpPr>
          <p:cNvPr id="3" name="図プレースホルダ 2"/>
          <p:cNvSpPr>
            <a:spLocks noGrp="1"/>
          </p:cNvSpPr>
          <p:nvPr>
            <p:ph type="pic" idx="1"/>
          </p:nvPr>
        </p:nvSpPr>
        <p:spPr>
          <a:xfrm>
            <a:off x="1792165" y="612775"/>
            <a:ext cx="5486400" cy="4114800"/>
          </a:xfrm>
        </p:spPr>
        <p:txBody>
          <a:bodyPr/>
          <a:lstStyle>
            <a:lvl1pPr marL="0" indent="0">
              <a:buNone/>
              <a:defRPr sz="2954"/>
            </a:lvl1pPr>
            <a:lvl2pPr marL="422041" indent="0">
              <a:buNone/>
              <a:defRPr sz="2585"/>
            </a:lvl2pPr>
            <a:lvl3pPr marL="844083" indent="0">
              <a:buNone/>
              <a:defRPr sz="2215"/>
            </a:lvl3pPr>
            <a:lvl4pPr marL="1266124" indent="0">
              <a:buNone/>
              <a:defRPr sz="1846"/>
            </a:lvl4pPr>
            <a:lvl5pPr marL="1688165" indent="0">
              <a:buNone/>
              <a:defRPr sz="1846"/>
            </a:lvl5pPr>
            <a:lvl6pPr marL="2110207" indent="0">
              <a:buNone/>
              <a:defRPr sz="1846"/>
            </a:lvl6pPr>
            <a:lvl7pPr marL="2532248" indent="0">
              <a:buNone/>
              <a:defRPr sz="1846"/>
            </a:lvl7pPr>
            <a:lvl8pPr marL="2954289" indent="0">
              <a:buNone/>
              <a:defRPr sz="1846"/>
            </a:lvl8pPr>
            <a:lvl9pPr marL="3376331" indent="0">
              <a:buNone/>
              <a:defRPr sz="1846"/>
            </a:lvl9pPr>
          </a:lstStyle>
          <a:p>
            <a:pPr lvl="0"/>
            <a:endParaRPr lang="ja-JP" altLang="en-US" noProof="0"/>
          </a:p>
        </p:txBody>
      </p:sp>
      <p:sp>
        <p:nvSpPr>
          <p:cNvPr id="4" name="テキスト プレースホルダ 3"/>
          <p:cNvSpPr>
            <a:spLocks noGrp="1"/>
          </p:cNvSpPr>
          <p:nvPr>
            <p:ph type="body" sz="half" idx="2"/>
          </p:nvPr>
        </p:nvSpPr>
        <p:spPr>
          <a:xfrm>
            <a:off x="1792165" y="5367338"/>
            <a:ext cx="5486400" cy="804862"/>
          </a:xfrm>
        </p:spPr>
        <p:txBody>
          <a:bodyPr/>
          <a:lstStyle>
            <a:lvl1pPr marL="0" indent="0">
              <a:buNone/>
              <a:defRPr sz="1292"/>
            </a:lvl1pPr>
            <a:lvl2pPr marL="422041" indent="0">
              <a:buNone/>
              <a:defRPr sz="1108"/>
            </a:lvl2pPr>
            <a:lvl3pPr marL="844083" indent="0">
              <a:buNone/>
              <a:defRPr sz="923"/>
            </a:lvl3pPr>
            <a:lvl4pPr marL="1266124" indent="0">
              <a:buNone/>
              <a:defRPr sz="831"/>
            </a:lvl4pPr>
            <a:lvl5pPr marL="1688165" indent="0">
              <a:buNone/>
              <a:defRPr sz="831"/>
            </a:lvl5pPr>
            <a:lvl6pPr marL="2110207" indent="0">
              <a:buNone/>
              <a:defRPr sz="831"/>
            </a:lvl6pPr>
            <a:lvl7pPr marL="2532248" indent="0">
              <a:buNone/>
              <a:defRPr sz="831"/>
            </a:lvl7pPr>
            <a:lvl8pPr marL="2954289" indent="0">
              <a:buNone/>
              <a:defRPr sz="831"/>
            </a:lvl8pPr>
            <a:lvl9pPr marL="3376331" indent="0">
              <a:buNone/>
              <a:defRPr sz="831"/>
            </a:lvl9pPr>
          </a:lstStyle>
          <a:p>
            <a:pPr lvl="0"/>
            <a:r>
              <a:rPr lang="ja-JP" altLang="en-US"/>
              <a:t>マスタ テキストの書式設定</a:t>
            </a:r>
          </a:p>
        </p:txBody>
      </p:sp>
      <p:sp>
        <p:nvSpPr>
          <p:cNvPr id="5" name="Rectangle 4">
            <a:extLst>
              <a:ext uri="{FF2B5EF4-FFF2-40B4-BE49-F238E27FC236}">
                <a16:creationId xmlns:a16="http://schemas.microsoft.com/office/drawing/2014/main" id="{3B63B487-7A9A-426E-902D-AE73EAC36197}"/>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7AC3A65D-CA99-4214-8DAF-DC013EA1F062}"/>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5093BA28-34E2-42B6-92DE-A5DD7E05FF15}"/>
              </a:ext>
            </a:extLst>
          </p:cNvPr>
          <p:cNvSpPr>
            <a:spLocks noGrp="1" noChangeArrowheads="1"/>
          </p:cNvSpPr>
          <p:nvPr>
            <p:ph type="sldNum" sz="quarter" idx="12"/>
          </p:nvPr>
        </p:nvSpPr>
        <p:spPr>
          <a:ln/>
        </p:spPr>
        <p:txBody>
          <a:bodyPr/>
          <a:lstStyle>
            <a:lvl1pPr>
              <a:defRPr/>
            </a:lvl1pPr>
          </a:lstStyle>
          <a:p>
            <a:fld id="{F67D1F5D-66B6-45FF-A89A-C359091C0763}" type="slidenum">
              <a:rPr lang="en-US" altLang="ja-JP"/>
              <a:pPr/>
              <a:t>‹#›</a:t>
            </a:fld>
            <a:endParaRPr lang="en-US" altLang="ja-JP"/>
          </a:p>
        </p:txBody>
      </p:sp>
    </p:spTree>
    <p:extLst>
      <p:ext uri="{BB962C8B-B14F-4D97-AF65-F5344CB8AC3E}">
        <p14:creationId xmlns:p14="http://schemas.microsoft.com/office/powerpoint/2010/main" val="338286564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a:t>マスタ タイトルの書式設定</a:t>
            </a:r>
          </a:p>
        </p:txBody>
      </p:sp>
      <p:sp>
        <p:nvSpPr>
          <p:cNvPr id="3" name="縦書きテキスト プレースホルダ 2"/>
          <p:cNvSpPr>
            <a:spLocks noGrp="1"/>
          </p:cNvSpPr>
          <p:nvPr>
            <p:ph type="body" orient="vert" idx="1"/>
          </p:nvPr>
        </p:nvSpPr>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532CA482-965C-4B97-955B-B1A08B52F32F}"/>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025A8886-64F0-421B-8B3D-3C50F0379CF1}"/>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F9B0DFE4-1A43-4BFF-996B-C16489E1CB8C}"/>
              </a:ext>
            </a:extLst>
          </p:cNvPr>
          <p:cNvSpPr>
            <a:spLocks noGrp="1" noChangeArrowheads="1"/>
          </p:cNvSpPr>
          <p:nvPr>
            <p:ph type="sldNum" sz="quarter" idx="12"/>
          </p:nvPr>
        </p:nvSpPr>
        <p:spPr>
          <a:ln/>
        </p:spPr>
        <p:txBody>
          <a:bodyPr/>
          <a:lstStyle>
            <a:lvl1pPr>
              <a:defRPr/>
            </a:lvl1pPr>
          </a:lstStyle>
          <a:p>
            <a:fld id="{6C0B9A5D-6B08-497F-818B-82F096B8F5E1}" type="slidenum">
              <a:rPr lang="en-US" altLang="ja-JP"/>
              <a:pPr/>
              <a:t>‹#›</a:t>
            </a:fld>
            <a:endParaRPr lang="en-US" altLang="ja-JP"/>
          </a:p>
        </p:txBody>
      </p:sp>
    </p:spTree>
    <p:extLst>
      <p:ext uri="{BB962C8B-B14F-4D97-AF65-F5344CB8AC3E}">
        <p14:creationId xmlns:p14="http://schemas.microsoft.com/office/powerpoint/2010/main" val="139423874"/>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0"/>
            <a:ext cx="2057400" cy="5851525"/>
          </a:xfrm>
        </p:spPr>
        <p:txBody>
          <a:bodyPr vert="eaVert"/>
          <a:lstStyle/>
          <a:p>
            <a:r>
              <a:rPr lang="ja-JP" altLang="en-US"/>
              <a:t>マスタ タイトルの書式設定</a:t>
            </a:r>
          </a:p>
        </p:txBody>
      </p:sp>
      <p:sp>
        <p:nvSpPr>
          <p:cNvPr id="3" name="縦書きテキスト プレースホルダ 2"/>
          <p:cNvSpPr>
            <a:spLocks noGrp="1"/>
          </p:cNvSpPr>
          <p:nvPr>
            <p:ph type="body" orient="vert" idx="1"/>
          </p:nvPr>
        </p:nvSpPr>
        <p:spPr>
          <a:xfrm>
            <a:off x="457200" y="274640"/>
            <a:ext cx="6031523" cy="5851525"/>
          </a:xfrm>
        </p:spPr>
        <p:txBody>
          <a:bodyPr vert="eaVert"/>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Rectangle 4">
            <a:extLst>
              <a:ext uri="{FF2B5EF4-FFF2-40B4-BE49-F238E27FC236}">
                <a16:creationId xmlns:a16="http://schemas.microsoft.com/office/drawing/2014/main" id="{00BDC9C9-630A-487F-A14F-4DE3A8466DE0}"/>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D328B21A-CFDD-42CC-B53A-F4E29A69C681}"/>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3154664B-A6C5-42FD-B204-98F13C1105AB}"/>
              </a:ext>
            </a:extLst>
          </p:cNvPr>
          <p:cNvSpPr>
            <a:spLocks noGrp="1" noChangeArrowheads="1"/>
          </p:cNvSpPr>
          <p:nvPr>
            <p:ph type="sldNum" sz="quarter" idx="12"/>
          </p:nvPr>
        </p:nvSpPr>
        <p:spPr>
          <a:ln/>
        </p:spPr>
        <p:txBody>
          <a:bodyPr/>
          <a:lstStyle>
            <a:lvl1pPr>
              <a:defRPr/>
            </a:lvl1pPr>
          </a:lstStyle>
          <a:p>
            <a:fld id="{0E6EB731-527E-4B29-8DEF-BF3A360EFA5A}" type="slidenum">
              <a:rPr lang="en-US" altLang="ja-JP"/>
              <a:pPr/>
              <a:t>‹#›</a:t>
            </a:fld>
            <a:endParaRPr lang="en-US" altLang="ja-JP"/>
          </a:p>
        </p:txBody>
      </p:sp>
    </p:spTree>
    <p:extLst>
      <p:ext uri="{BB962C8B-B14F-4D97-AF65-F5344CB8AC3E}">
        <p14:creationId xmlns:p14="http://schemas.microsoft.com/office/powerpoint/2010/main" val="61285109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xAndObj" preserve="1">
  <p:cSld name="タイトル、テキスト、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457200" y="1600202"/>
            <a:ext cx="4044462" cy="4525963"/>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half" idx="2"/>
          </p:nvPr>
        </p:nvSpPr>
        <p:spPr>
          <a:xfrm>
            <a:off x="4642338" y="1600202"/>
            <a:ext cx="4044462" cy="4525963"/>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Rectangle 4">
            <a:extLst>
              <a:ext uri="{FF2B5EF4-FFF2-40B4-BE49-F238E27FC236}">
                <a16:creationId xmlns:a16="http://schemas.microsoft.com/office/drawing/2014/main" id="{935BF928-A2C3-4042-9399-0A270930EE20}"/>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6" name="Rectangle 5">
            <a:extLst>
              <a:ext uri="{FF2B5EF4-FFF2-40B4-BE49-F238E27FC236}">
                <a16:creationId xmlns:a16="http://schemas.microsoft.com/office/drawing/2014/main" id="{84CDAFA9-98CC-4ACE-AB56-21F0321C9835}"/>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7" name="Rectangle 6">
            <a:extLst>
              <a:ext uri="{FF2B5EF4-FFF2-40B4-BE49-F238E27FC236}">
                <a16:creationId xmlns:a16="http://schemas.microsoft.com/office/drawing/2014/main" id="{3329D696-F5A8-48E1-823C-746EF93E07CB}"/>
              </a:ext>
            </a:extLst>
          </p:cNvPr>
          <p:cNvSpPr>
            <a:spLocks noGrp="1" noChangeArrowheads="1"/>
          </p:cNvSpPr>
          <p:nvPr>
            <p:ph type="sldNum" sz="quarter" idx="12"/>
          </p:nvPr>
        </p:nvSpPr>
        <p:spPr>
          <a:ln/>
        </p:spPr>
        <p:txBody>
          <a:bodyPr/>
          <a:lstStyle>
            <a:lvl1pPr>
              <a:defRPr/>
            </a:lvl1pPr>
          </a:lstStyle>
          <a:p>
            <a:fld id="{1A14F646-5A17-46B2-8F62-3297F33114AE}" type="slidenum">
              <a:rPr lang="en-US" altLang="ja-JP"/>
              <a:pPr/>
              <a:t>‹#›</a:t>
            </a:fld>
            <a:endParaRPr lang="en-US" altLang="ja-JP"/>
          </a:p>
        </p:txBody>
      </p:sp>
    </p:spTree>
    <p:extLst>
      <p:ext uri="{BB962C8B-B14F-4D97-AF65-F5344CB8AC3E}">
        <p14:creationId xmlns:p14="http://schemas.microsoft.com/office/powerpoint/2010/main" val="66088053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Only" preserve="1">
  <p:cSld name="コンテンツ">
    <p:spTree>
      <p:nvGrpSpPr>
        <p:cNvPr id="1" name=""/>
        <p:cNvGrpSpPr/>
        <p:nvPr/>
      </p:nvGrpSpPr>
      <p:grpSpPr>
        <a:xfrm>
          <a:off x="0" y="0"/>
          <a:ext cx="0" cy="0"/>
          <a:chOff x="0" y="0"/>
          <a:chExt cx="0" cy="0"/>
        </a:xfrm>
      </p:grpSpPr>
      <p:sp>
        <p:nvSpPr>
          <p:cNvPr id="2" name="コンテンツ プレースホルダ 1"/>
          <p:cNvSpPr>
            <a:spLocks noGrp="1"/>
          </p:cNvSpPr>
          <p:nvPr>
            <p:ph/>
          </p:nvPr>
        </p:nvSpPr>
        <p:spPr>
          <a:xfrm>
            <a:off x="457200" y="274640"/>
            <a:ext cx="8229600" cy="585152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3" name="Rectangle 4">
            <a:extLst>
              <a:ext uri="{FF2B5EF4-FFF2-40B4-BE49-F238E27FC236}">
                <a16:creationId xmlns:a16="http://schemas.microsoft.com/office/drawing/2014/main" id="{088B2FD7-6EB4-471F-97B1-D33B08EB6559}"/>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4" name="Rectangle 5">
            <a:extLst>
              <a:ext uri="{FF2B5EF4-FFF2-40B4-BE49-F238E27FC236}">
                <a16:creationId xmlns:a16="http://schemas.microsoft.com/office/drawing/2014/main" id="{3D8D7277-6D1E-4E74-9201-92E44B272429}"/>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5" name="Rectangle 6">
            <a:extLst>
              <a:ext uri="{FF2B5EF4-FFF2-40B4-BE49-F238E27FC236}">
                <a16:creationId xmlns:a16="http://schemas.microsoft.com/office/drawing/2014/main" id="{239CD602-3E0B-4E55-AF7E-FCFFCE3929B8}"/>
              </a:ext>
            </a:extLst>
          </p:cNvPr>
          <p:cNvSpPr>
            <a:spLocks noGrp="1" noChangeArrowheads="1"/>
          </p:cNvSpPr>
          <p:nvPr>
            <p:ph type="sldNum" sz="quarter" idx="12"/>
          </p:nvPr>
        </p:nvSpPr>
        <p:spPr>
          <a:ln/>
        </p:spPr>
        <p:txBody>
          <a:bodyPr/>
          <a:lstStyle>
            <a:lvl1pPr>
              <a:defRPr/>
            </a:lvl1pPr>
          </a:lstStyle>
          <a:p>
            <a:fld id="{5B28F29D-A3CF-40C4-B7F5-B72D501D6645}" type="slidenum">
              <a:rPr lang="en-US" altLang="ja-JP"/>
              <a:pPr/>
              <a:t>‹#›</a:t>
            </a:fld>
            <a:endParaRPr lang="en-US" altLang="ja-JP"/>
          </a:p>
        </p:txBody>
      </p:sp>
    </p:spTree>
    <p:extLst>
      <p:ext uri="{BB962C8B-B14F-4D97-AF65-F5344CB8AC3E}">
        <p14:creationId xmlns:p14="http://schemas.microsoft.com/office/powerpoint/2010/main" val="2573155273"/>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bl" preserve="1">
  <p:cSld name="タイトルと表">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a:t>マスタ タイトルの書式設定</a:t>
            </a:r>
          </a:p>
        </p:txBody>
      </p:sp>
      <p:sp>
        <p:nvSpPr>
          <p:cNvPr id="3" name="表プレースホルダ 2"/>
          <p:cNvSpPr>
            <a:spLocks noGrp="1"/>
          </p:cNvSpPr>
          <p:nvPr>
            <p:ph type="tbl" idx="1"/>
          </p:nvPr>
        </p:nvSpPr>
        <p:spPr>
          <a:xfrm>
            <a:off x="457200" y="1600202"/>
            <a:ext cx="8229600" cy="4525963"/>
          </a:xfrm>
        </p:spPr>
        <p:txBody>
          <a:bodyPr/>
          <a:lstStyle/>
          <a:p>
            <a:pPr lvl="0"/>
            <a:endParaRPr lang="ja-JP" altLang="en-US" noProof="0"/>
          </a:p>
        </p:txBody>
      </p:sp>
      <p:sp>
        <p:nvSpPr>
          <p:cNvPr id="4" name="Rectangle 4">
            <a:extLst>
              <a:ext uri="{FF2B5EF4-FFF2-40B4-BE49-F238E27FC236}">
                <a16:creationId xmlns:a16="http://schemas.microsoft.com/office/drawing/2014/main" id="{D84EBDE3-A101-4BBD-9A0C-0FC85309DAC6}"/>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5" name="Rectangle 5">
            <a:extLst>
              <a:ext uri="{FF2B5EF4-FFF2-40B4-BE49-F238E27FC236}">
                <a16:creationId xmlns:a16="http://schemas.microsoft.com/office/drawing/2014/main" id="{B57E2F16-AFE4-4365-B2AB-B8CA530D47C0}"/>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6" name="Rectangle 6">
            <a:extLst>
              <a:ext uri="{FF2B5EF4-FFF2-40B4-BE49-F238E27FC236}">
                <a16:creationId xmlns:a16="http://schemas.microsoft.com/office/drawing/2014/main" id="{4584AD6B-4B73-4D03-9A00-BAB8EBC5DBD0}"/>
              </a:ext>
            </a:extLst>
          </p:cNvPr>
          <p:cNvSpPr>
            <a:spLocks noGrp="1" noChangeArrowheads="1"/>
          </p:cNvSpPr>
          <p:nvPr>
            <p:ph type="sldNum" sz="quarter" idx="12"/>
          </p:nvPr>
        </p:nvSpPr>
        <p:spPr>
          <a:ln/>
        </p:spPr>
        <p:txBody>
          <a:bodyPr/>
          <a:lstStyle>
            <a:lvl1pPr>
              <a:defRPr/>
            </a:lvl1pPr>
          </a:lstStyle>
          <a:p>
            <a:fld id="{046DCBDD-4943-4FEF-8F02-6103D932FFCE}" type="slidenum">
              <a:rPr lang="en-US" altLang="ja-JP"/>
              <a:pPr/>
              <a:t>‹#›</a:t>
            </a:fld>
            <a:endParaRPr lang="en-US" altLang="ja-JP"/>
          </a:p>
        </p:txBody>
      </p:sp>
    </p:spTree>
    <p:extLst>
      <p:ext uri="{BB962C8B-B14F-4D97-AF65-F5344CB8AC3E}">
        <p14:creationId xmlns:p14="http://schemas.microsoft.com/office/powerpoint/2010/main" val="236354965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xAndTwoObj">
  <p:cSld name="タイトル、テキスト、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p>
            <a:r>
              <a:rPr lang="ja-JP" altLang="en-US"/>
              <a:t>マスタ タイトルの書式設定</a:t>
            </a:r>
          </a:p>
        </p:txBody>
      </p:sp>
      <p:sp>
        <p:nvSpPr>
          <p:cNvPr id="3" name="テキスト プレースホルダ 2"/>
          <p:cNvSpPr>
            <a:spLocks noGrp="1"/>
          </p:cNvSpPr>
          <p:nvPr>
            <p:ph type="body" sz="half" idx="1"/>
          </p:nvPr>
        </p:nvSpPr>
        <p:spPr>
          <a:xfrm>
            <a:off x="457200" y="1600202"/>
            <a:ext cx="4038600" cy="4525963"/>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4" name="コンテンツ プレースホルダ 3"/>
          <p:cNvSpPr>
            <a:spLocks noGrp="1"/>
          </p:cNvSpPr>
          <p:nvPr>
            <p:ph sz="quarter" idx="2"/>
          </p:nvPr>
        </p:nvSpPr>
        <p:spPr>
          <a:xfrm>
            <a:off x="4648200" y="1600200"/>
            <a:ext cx="4038600" cy="2185988"/>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5" name="コンテンツ プレースホルダ 4"/>
          <p:cNvSpPr>
            <a:spLocks noGrp="1"/>
          </p:cNvSpPr>
          <p:nvPr>
            <p:ph sz="quarter" idx="3"/>
          </p:nvPr>
        </p:nvSpPr>
        <p:spPr>
          <a:xfrm>
            <a:off x="4648200" y="3938591"/>
            <a:ext cx="4038600" cy="2187575"/>
          </a:xfrm>
        </p:spPr>
        <p:txBody>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6" name="Rectangle 4">
            <a:extLst>
              <a:ext uri="{FF2B5EF4-FFF2-40B4-BE49-F238E27FC236}">
                <a16:creationId xmlns:a16="http://schemas.microsoft.com/office/drawing/2014/main" id="{2A767D0E-CD65-4BA8-9381-607C147771DE}"/>
              </a:ext>
            </a:extLst>
          </p:cNvPr>
          <p:cNvSpPr>
            <a:spLocks noGrp="1" noChangeArrowheads="1"/>
          </p:cNvSpPr>
          <p:nvPr>
            <p:ph type="dt" sz="half" idx="10"/>
          </p:nvPr>
        </p:nvSpPr>
        <p:spPr>
          <a:ln/>
        </p:spPr>
        <p:txBody>
          <a:bodyPr/>
          <a:lstStyle>
            <a:lvl1pPr>
              <a:defRPr/>
            </a:lvl1pPr>
          </a:lstStyle>
          <a:p>
            <a:pPr>
              <a:defRPr/>
            </a:pPr>
            <a:endParaRPr lang="en-US" altLang="ja-JP"/>
          </a:p>
        </p:txBody>
      </p:sp>
      <p:sp>
        <p:nvSpPr>
          <p:cNvPr id="7" name="Rectangle 5">
            <a:extLst>
              <a:ext uri="{FF2B5EF4-FFF2-40B4-BE49-F238E27FC236}">
                <a16:creationId xmlns:a16="http://schemas.microsoft.com/office/drawing/2014/main" id="{2B06FCDA-20B8-41DC-8B44-68531A61B62A}"/>
              </a:ext>
            </a:extLst>
          </p:cNvPr>
          <p:cNvSpPr>
            <a:spLocks noGrp="1" noChangeArrowheads="1"/>
          </p:cNvSpPr>
          <p:nvPr>
            <p:ph type="ftr" sz="quarter" idx="11"/>
          </p:nvPr>
        </p:nvSpPr>
        <p:spPr>
          <a:ln/>
        </p:spPr>
        <p:txBody>
          <a:bodyPr/>
          <a:lstStyle>
            <a:lvl1pPr>
              <a:defRPr/>
            </a:lvl1pPr>
          </a:lstStyle>
          <a:p>
            <a:pPr>
              <a:defRPr/>
            </a:pPr>
            <a:endParaRPr lang="en-US" altLang="ja-JP"/>
          </a:p>
        </p:txBody>
      </p:sp>
      <p:sp>
        <p:nvSpPr>
          <p:cNvPr id="8" name="Rectangle 6">
            <a:extLst>
              <a:ext uri="{FF2B5EF4-FFF2-40B4-BE49-F238E27FC236}">
                <a16:creationId xmlns:a16="http://schemas.microsoft.com/office/drawing/2014/main" id="{692C7605-DF37-49EE-9149-04591FCCE337}"/>
              </a:ext>
            </a:extLst>
          </p:cNvPr>
          <p:cNvSpPr>
            <a:spLocks noGrp="1" noChangeArrowheads="1"/>
          </p:cNvSpPr>
          <p:nvPr>
            <p:ph type="sldNum" sz="quarter" idx="12"/>
          </p:nvPr>
        </p:nvSpPr>
        <p:spPr>
          <a:ln/>
        </p:spPr>
        <p:txBody>
          <a:bodyPr/>
          <a:lstStyle>
            <a:lvl1pPr>
              <a:defRPr/>
            </a:lvl1pPr>
          </a:lstStyle>
          <a:p>
            <a:fld id="{8E2433B7-D782-47BA-93A0-CB03F67C288F}" type="slidenum">
              <a:rPr lang="en-US" altLang="ja-JP"/>
              <a:pPr/>
              <a:t>‹#›</a:t>
            </a:fld>
            <a:endParaRPr lang="en-US" altLang="ja-JP"/>
          </a:p>
        </p:txBody>
      </p:sp>
    </p:spTree>
    <p:extLst>
      <p:ext uri="{BB962C8B-B14F-4D97-AF65-F5344CB8AC3E}">
        <p14:creationId xmlns:p14="http://schemas.microsoft.com/office/powerpoint/2010/main" val="149626189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theme" Target="../theme/theme3.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2" Type="http://schemas.openxmlformats.org/officeDocument/2006/relationships/slideLayout" Target="../slideLayouts/slideLayout37.xml"/><Relationship Id="rId16" Type="http://schemas.openxmlformats.org/officeDocument/2006/relationships/theme" Target="../theme/theme4.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0187A4-EB68-408C-A584-76E763B0108E}" type="datetimeFigureOut">
              <a:rPr kumimoji="1" lang="ja-JP" altLang="en-US" smtClean="0"/>
              <a:t>2026/8/26</a:t>
            </a:fld>
            <a:endParaRPr kumimoji="1" lang="ja-JP"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D7B9A1-F7CF-47C0-AF34-A847193E154F}" type="slidenum">
              <a:rPr kumimoji="1" lang="ja-JP" altLang="en-US" smtClean="0"/>
              <a:t>‹#›</a:t>
            </a:fld>
            <a:endParaRPr kumimoji="1" lang="ja-JP" altLang="en-US"/>
          </a:p>
        </p:txBody>
      </p:sp>
    </p:spTree>
    <p:extLst>
      <p:ext uri="{BB962C8B-B14F-4D97-AF65-F5344CB8AC3E}">
        <p14:creationId xmlns:p14="http://schemas.microsoft.com/office/powerpoint/2010/main" val="38217411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714" r:id="rId12"/>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1" y="274638"/>
            <a:ext cx="8229602" cy="1143000"/>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3" name="テキスト プレースホルダー 2"/>
          <p:cNvSpPr>
            <a:spLocks noGrp="1"/>
          </p:cNvSpPr>
          <p:nvPr>
            <p:ph type="body" idx="1"/>
          </p:nvPr>
        </p:nvSpPr>
        <p:spPr>
          <a:xfrm>
            <a:off x="457201" y="1600203"/>
            <a:ext cx="8229602" cy="4525963"/>
          </a:xfrm>
          <a:prstGeom prst="rect">
            <a:avLst/>
          </a:prstGeom>
        </p:spPr>
        <p:txBody>
          <a:bodyPr vert="horz" lIns="91440" tIns="45720" rIns="91440" bIns="45720" rtlCol="0">
            <a:normAutofit/>
          </a:bodyPr>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4" name="日付プレースホルダー 3"/>
          <p:cNvSpPr>
            <a:spLocks noGrp="1"/>
          </p:cNvSpPr>
          <p:nvPr>
            <p:ph type="dt" sz="half" idx="2"/>
          </p:nvPr>
        </p:nvSpPr>
        <p:spPr>
          <a:xfrm>
            <a:off x="457204" y="6356353"/>
            <a:ext cx="2133601" cy="365125"/>
          </a:xfrm>
          <a:prstGeom prst="rect">
            <a:avLst/>
          </a:prstGeom>
        </p:spPr>
        <p:txBody>
          <a:bodyPr vert="horz" lIns="91440" tIns="45720" rIns="91440" bIns="45720" rtlCol="0" anchor="ctr"/>
          <a:lstStyle>
            <a:lvl1pPr algn="l">
              <a:defRPr sz="1108">
                <a:solidFill>
                  <a:schemeClr val="tx1">
                    <a:tint val="75000"/>
                  </a:schemeClr>
                </a:solidFill>
              </a:defRPr>
            </a:lvl1pPr>
          </a:lstStyle>
          <a:p>
            <a:endParaRPr kumimoji="1" lang="ja-JP" altLang="en-US"/>
          </a:p>
        </p:txBody>
      </p:sp>
      <p:sp>
        <p:nvSpPr>
          <p:cNvPr id="5" name="フッター プレースホルダー 4"/>
          <p:cNvSpPr>
            <a:spLocks noGrp="1"/>
          </p:cNvSpPr>
          <p:nvPr>
            <p:ph type="ftr" sz="quarter" idx="3"/>
          </p:nvPr>
        </p:nvSpPr>
        <p:spPr>
          <a:xfrm>
            <a:off x="3124204" y="6356353"/>
            <a:ext cx="2895598" cy="365125"/>
          </a:xfrm>
          <a:prstGeom prst="rect">
            <a:avLst/>
          </a:prstGeom>
        </p:spPr>
        <p:txBody>
          <a:bodyPr vert="horz" lIns="91440" tIns="45720" rIns="91440" bIns="45720" rtlCol="0" anchor="ctr"/>
          <a:lstStyle>
            <a:lvl1pPr algn="ctr">
              <a:defRPr sz="1108">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1" y="6356353"/>
            <a:ext cx="2133601" cy="365125"/>
          </a:xfrm>
          <a:prstGeom prst="rect">
            <a:avLst/>
          </a:prstGeom>
        </p:spPr>
        <p:txBody>
          <a:bodyPr vert="horz" lIns="91440" tIns="45720" rIns="91440" bIns="45720" rtlCol="0" anchor="ctr"/>
          <a:lstStyle>
            <a:lvl1pPr algn="r">
              <a:defRPr sz="1108">
                <a:solidFill>
                  <a:schemeClr val="tx1">
                    <a:tint val="75000"/>
                  </a:schemeClr>
                </a:solidFill>
              </a:defRPr>
            </a:lvl1pPr>
          </a:lstStyle>
          <a:p>
            <a:fld id="{7840A37D-3119-4E92-92D3-41E320E98725}" type="slidenum">
              <a:rPr kumimoji="1" lang="ja-JP" altLang="en-US" smtClean="0"/>
              <a:t>‹#›</a:t>
            </a:fld>
            <a:endParaRPr kumimoji="1" lang="ja-JP" altLang="en-US"/>
          </a:p>
        </p:txBody>
      </p:sp>
    </p:spTree>
    <p:extLst>
      <p:ext uri="{BB962C8B-B14F-4D97-AF65-F5344CB8AC3E}">
        <p14:creationId xmlns:p14="http://schemas.microsoft.com/office/powerpoint/2010/main" val="38803673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ctr" defTabSz="844174" rtl="0" eaLnBrk="1" latinLnBrk="0" hangingPunct="1">
        <a:spcBef>
          <a:spcPct val="0"/>
        </a:spcBef>
        <a:buNone/>
        <a:defRPr kumimoji="1" sz="4062" kern="1200">
          <a:solidFill>
            <a:schemeClr val="tx1"/>
          </a:solidFill>
          <a:latin typeface="+mj-lt"/>
          <a:ea typeface="+mj-ea"/>
          <a:cs typeface="+mj-cs"/>
        </a:defRPr>
      </a:lvl1pPr>
    </p:titleStyle>
    <p:bodyStyle>
      <a:lvl1pPr marL="316565" indent="-316565" algn="l" defTabSz="844174" rtl="0" eaLnBrk="1" latinLnBrk="0" hangingPunct="1">
        <a:spcBef>
          <a:spcPct val="20000"/>
        </a:spcBef>
        <a:buFont typeface="Arial" panose="020B0604020202020204" pitchFamily="34" charset="0"/>
        <a:buChar char="•"/>
        <a:defRPr kumimoji="1" sz="2954" kern="1200">
          <a:solidFill>
            <a:schemeClr val="tx1"/>
          </a:solidFill>
          <a:latin typeface="+mn-lt"/>
          <a:ea typeface="+mn-ea"/>
          <a:cs typeface="+mn-cs"/>
        </a:defRPr>
      </a:lvl1pPr>
      <a:lvl2pPr marL="685891" indent="-263804" algn="l" defTabSz="844174" rtl="0" eaLnBrk="1" latinLnBrk="0" hangingPunct="1">
        <a:spcBef>
          <a:spcPct val="20000"/>
        </a:spcBef>
        <a:buFont typeface="Arial" panose="020B0604020202020204" pitchFamily="34" charset="0"/>
        <a:buChar char="–"/>
        <a:defRPr kumimoji="1" sz="2585" kern="1200">
          <a:solidFill>
            <a:schemeClr val="tx1"/>
          </a:solidFill>
          <a:latin typeface="+mn-lt"/>
          <a:ea typeface="+mn-ea"/>
          <a:cs typeface="+mn-cs"/>
        </a:defRPr>
      </a:lvl2pPr>
      <a:lvl3pPr marL="1055218" indent="-211044" algn="l" defTabSz="844174" rtl="0" eaLnBrk="1" latinLnBrk="0" hangingPunct="1">
        <a:spcBef>
          <a:spcPct val="20000"/>
        </a:spcBef>
        <a:buFont typeface="Arial" panose="020B0604020202020204" pitchFamily="34" charset="0"/>
        <a:buChar char="•"/>
        <a:defRPr kumimoji="1" sz="2216" kern="1200">
          <a:solidFill>
            <a:schemeClr val="tx1"/>
          </a:solidFill>
          <a:latin typeface="+mn-lt"/>
          <a:ea typeface="+mn-ea"/>
          <a:cs typeface="+mn-cs"/>
        </a:defRPr>
      </a:lvl3pPr>
      <a:lvl4pPr marL="1477305" indent="-211044" algn="l" defTabSz="844174" rtl="0" eaLnBrk="1" latinLnBrk="0" hangingPunct="1">
        <a:spcBef>
          <a:spcPct val="20000"/>
        </a:spcBef>
        <a:buFont typeface="Arial" panose="020B0604020202020204" pitchFamily="34" charset="0"/>
        <a:buChar char="–"/>
        <a:defRPr kumimoji="1" sz="1846" kern="1200">
          <a:solidFill>
            <a:schemeClr val="tx1"/>
          </a:solidFill>
          <a:latin typeface="+mn-lt"/>
          <a:ea typeface="+mn-ea"/>
          <a:cs typeface="+mn-cs"/>
        </a:defRPr>
      </a:lvl4pPr>
      <a:lvl5pPr marL="1899392" indent="-211044" algn="l" defTabSz="844174" rtl="0" eaLnBrk="1" latinLnBrk="0" hangingPunct="1">
        <a:spcBef>
          <a:spcPct val="20000"/>
        </a:spcBef>
        <a:buFont typeface="Arial" panose="020B0604020202020204" pitchFamily="34" charset="0"/>
        <a:buChar char="»"/>
        <a:defRPr kumimoji="1" sz="1846" kern="1200">
          <a:solidFill>
            <a:schemeClr val="tx1"/>
          </a:solidFill>
          <a:latin typeface="+mn-lt"/>
          <a:ea typeface="+mn-ea"/>
          <a:cs typeface="+mn-cs"/>
        </a:defRPr>
      </a:lvl5pPr>
      <a:lvl6pPr marL="2321479" indent="-211044" algn="l" defTabSz="844174" rtl="0" eaLnBrk="1" latinLnBrk="0" hangingPunct="1">
        <a:spcBef>
          <a:spcPct val="20000"/>
        </a:spcBef>
        <a:buFont typeface="Arial" panose="020B0604020202020204" pitchFamily="34" charset="0"/>
        <a:buChar char="•"/>
        <a:defRPr kumimoji="1" sz="1846" kern="1200">
          <a:solidFill>
            <a:schemeClr val="tx1"/>
          </a:solidFill>
          <a:latin typeface="+mn-lt"/>
          <a:ea typeface="+mn-ea"/>
          <a:cs typeface="+mn-cs"/>
        </a:defRPr>
      </a:lvl6pPr>
      <a:lvl7pPr marL="2743566" indent="-211044" algn="l" defTabSz="844174" rtl="0" eaLnBrk="1" latinLnBrk="0" hangingPunct="1">
        <a:spcBef>
          <a:spcPct val="20000"/>
        </a:spcBef>
        <a:buFont typeface="Arial" panose="020B0604020202020204" pitchFamily="34" charset="0"/>
        <a:buChar char="•"/>
        <a:defRPr kumimoji="1" sz="1846" kern="1200">
          <a:solidFill>
            <a:schemeClr val="tx1"/>
          </a:solidFill>
          <a:latin typeface="+mn-lt"/>
          <a:ea typeface="+mn-ea"/>
          <a:cs typeface="+mn-cs"/>
        </a:defRPr>
      </a:lvl7pPr>
      <a:lvl8pPr marL="3165653" indent="-211044" algn="l" defTabSz="844174" rtl="0" eaLnBrk="1" latinLnBrk="0" hangingPunct="1">
        <a:spcBef>
          <a:spcPct val="20000"/>
        </a:spcBef>
        <a:buFont typeface="Arial" panose="020B0604020202020204" pitchFamily="34" charset="0"/>
        <a:buChar char="•"/>
        <a:defRPr kumimoji="1" sz="1846" kern="1200">
          <a:solidFill>
            <a:schemeClr val="tx1"/>
          </a:solidFill>
          <a:latin typeface="+mn-lt"/>
          <a:ea typeface="+mn-ea"/>
          <a:cs typeface="+mn-cs"/>
        </a:defRPr>
      </a:lvl8pPr>
      <a:lvl9pPr marL="3587740" indent="-211044" algn="l" defTabSz="844174" rtl="0" eaLnBrk="1" latinLnBrk="0" hangingPunct="1">
        <a:spcBef>
          <a:spcPct val="20000"/>
        </a:spcBef>
        <a:buFont typeface="Arial" panose="020B0604020202020204" pitchFamily="34" charset="0"/>
        <a:buChar char="•"/>
        <a:defRPr kumimoji="1" sz="1846" kern="1200">
          <a:solidFill>
            <a:schemeClr val="tx1"/>
          </a:solidFill>
          <a:latin typeface="+mn-lt"/>
          <a:ea typeface="+mn-ea"/>
          <a:cs typeface="+mn-cs"/>
        </a:defRPr>
      </a:lvl9pPr>
    </p:bodyStyle>
    <p:otherStyle>
      <a:defPPr>
        <a:defRPr lang="ja-JP"/>
      </a:defPPr>
      <a:lvl1pPr marL="0" algn="l" defTabSz="844174" rtl="0" eaLnBrk="1" latinLnBrk="0" hangingPunct="1">
        <a:defRPr kumimoji="1" sz="1662" kern="1200">
          <a:solidFill>
            <a:schemeClr val="tx1"/>
          </a:solidFill>
          <a:latin typeface="+mn-lt"/>
          <a:ea typeface="+mn-ea"/>
          <a:cs typeface="+mn-cs"/>
        </a:defRPr>
      </a:lvl1pPr>
      <a:lvl2pPr marL="422087" algn="l" defTabSz="844174" rtl="0" eaLnBrk="1" latinLnBrk="0" hangingPunct="1">
        <a:defRPr kumimoji="1" sz="1662" kern="1200">
          <a:solidFill>
            <a:schemeClr val="tx1"/>
          </a:solidFill>
          <a:latin typeface="+mn-lt"/>
          <a:ea typeface="+mn-ea"/>
          <a:cs typeface="+mn-cs"/>
        </a:defRPr>
      </a:lvl2pPr>
      <a:lvl3pPr marL="844174" algn="l" defTabSz="844174" rtl="0" eaLnBrk="1" latinLnBrk="0" hangingPunct="1">
        <a:defRPr kumimoji="1" sz="1662" kern="1200">
          <a:solidFill>
            <a:schemeClr val="tx1"/>
          </a:solidFill>
          <a:latin typeface="+mn-lt"/>
          <a:ea typeface="+mn-ea"/>
          <a:cs typeface="+mn-cs"/>
        </a:defRPr>
      </a:lvl3pPr>
      <a:lvl4pPr marL="1266261" algn="l" defTabSz="844174" rtl="0" eaLnBrk="1" latinLnBrk="0" hangingPunct="1">
        <a:defRPr kumimoji="1" sz="1662" kern="1200">
          <a:solidFill>
            <a:schemeClr val="tx1"/>
          </a:solidFill>
          <a:latin typeface="+mn-lt"/>
          <a:ea typeface="+mn-ea"/>
          <a:cs typeface="+mn-cs"/>
        </a:defRPr>
      </a:lvl4pPr>
      <a:lvl5pPr marL="1688348" algn="l" defTabSz="844174" rtl="0" eaLnBrk="1" latinLnBrk="0" hangingPunct="1">
        <a:defRPr kumimoji="1" sz="1662" kern="1200">
          <a:solidFill>
            <a:schemeClr val="tx1"/>
          </a:solidFill>
          <a:latin typeface="+mn-lt"/>
          <a:ea typeface="+mn-ea"/>
          <a:cs typeface="+mn-cs"/>
        </a:defRPr>
      </a:lvl5pPr>
      <a:lvl6pPr marL="2110435" algn="l" defTabSz="844174" rtl="0" eaLnBrk="1" latinLnBrk="0" hangingPunct="1">
        <a:defRPr kumimoji="1" sz="1662" kern="1200">
          <a:solidFill>
            <a:schemeClr val="tx1"/>
          </a:solidFill>
          <a:latin typeface="+mn-lt"/>
          <a:ea typeface="+mn-ea"/>
          <a:cs typeface="+mn-cs"/>
        </a:defRPr>
      </a:lvl6pPr>
      <a:lvl7pPr marL="2532522" algn="l" defTabSz="844174" rtl="0" eaLnBrk="1" latinLnBrk="0" hangingPunct="1">
        <a:defRPr kumimoji="1" sz="1662" kern="1200">
          <a:solidFill>
            <a:schemeClr val="tx1"/>
          </a:solidFill>
          <a:latin typeface="+mn-lt"/>
          <a:ea typeface="+mn-ea"/>
          <a:cs typeface="+mn-cs"/>
        </a:defRPr>
      </a:lvl7pPr>
      <a:lvl8pPr marL="2954609" algn="l" defTabSz="844174" rtl="0" eaLnBrk="1" latinLnBrk="0" hangingPunct="1">
        <a:defRPr kumimoji="1" sz="1662" kern="1200">
          <a:solidFill>
            <a:schemeClr val="tx1"/>
          </a:solidFill>
          <a:latin typeface="+mn-lt"/>
          <a:ea typeface="+mn-ea"/>
          <a:cs typeface="+mn-cs"/>
        </a:defRPr>
      </a:lvl8pPr>
      <a:lvl9pPr marL="3376696" algn="l" defTabSz="844174" rtl="0" eaLnBrk="1" latinLnBrk="0" hangingPunct="1">
        <a:defRPr kumimoji="1" sz="1662"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11D7D044-A7AA-49EE-A86D-F06B5823BFFF}"/>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a:t>マスタ タイトルの書式設定</a:t>
            </a:r>
          </a:p>
        </p:txBody>
      </p:sp>
      <p:sp>
        <p:nvSpPr>
          <p:cNvPr id="1027" name="Rectangle 3">
            <a:extLst>
              <a:ext uri="{FF2B5EF4-FFF2-40B4-BE49-F238E27FC236}">
                <a16:creationId xmlns:a16="http://schemas.microsoft.com/office/drawing/2014/main" id="{DB0EC2A1-5EB7-42B5-8933-3D185B6DF0A0}"/>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a:extLst>
              <a:ext uri="{FF2B5EF4-FFF2-40B4-BE49-F238E27FC236}">
                <a16:creationId xmlns:a16="http://schemas.microsoft.com/office/drawing/2014/main" id="{2C759FF5-7134-4CCA-BF0A-C15736784198}"/>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endParaRPr lang="en-US" altLang="ja-JP"/>
          </a:p>
        </p:txBody>
      </p:sp>
      <p:sp>
        <p:nvSpPr>
          <p:cNvPr id="1029" name="Rectangle 5">
            <a:extLst>
              <a:ext uri="{FF2B5EF4-FFF2-40B4-BE49-F238E27FC236}">
                <a16:creationId xmlns:a16="http://schemas.microsoft.com/office/drawing/2014/main" id="{6DEFDC79-5E68-4339-86F6-F8099B2E95E3}"/>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endParaRPr lang="en-US" altLang="ja-JP"/>
          </a:p>
        </p:txBody>
      </p:sp>
      <p:sp>
        <p:nvSpPr>
          <p:cNvPr id="1030" name="Rectangle 6">
            <a:extLst>
              <a:ext uri="{FF2B5EF4-FFF2-40B4-BE49-F238E27FC236}">
                <a16:creationId xmlns:a16="http://schemas.microsoft.com/office/drawing/2014/main" id="{5F88CB76-D98F-45C9-9E1B-64B4C2687C6B}"/>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F9752B9C-539A-40BD-AD38-5B474AEB4501}" type="slidenum">
              <a:rPr lang="en-US" altLang="ja-JP"/>
              <a:pPr/>
              <a:t>‹#›</a:t>
            </a:fld>
            <a:endParaRPr lang="en-US" altLang="ja-JP"/>
          </a:p>
        </p:txBody>
      </p:sp>
    </p:spTree>
    <p:extLst>
      <p:ext uri="{BB962C8B-B14F-4D97-AF65-F5344CB8AC3E}">
        <p14:creationId xmlns:p14="http://schemas.microsoft.com/office/powerpoint/2010/main" val="2944372627"/>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Lst>
  <p:txStyles>
    <p:titleStyle>
      <a:lvl1pPr algn="ctr" rtl="0" fontAlgn="base">
        <a:spcBef>
          <a:spcPct val="0"/>
        </a:spcBef>
        <a:spcAft>
          <a:spcPct val="0"/>
        </a:spcAft>
        <a:defRPr kumimoji="1" sz="4400" kern="1200">
          <a:solidFill>
            <a:schemeClr val="tx2"/>
          </a:solidFill>
          <a:latin typeface="+mj-lt"/>
          <a:ea typeface="+mj-ea"/>
          <a:cs typeface="+mj-cs"/>
        </a:defRPr>
      </a:lvl1pPr>
      <a:lvl2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2pPr>
      <a:lvl3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3pPr>
      <a:lvl4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4pPr>
      <a:lvl5pPr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5pPr>
      <a:lvl6pPr marL="4572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6pPr>
      <a:lvl7pPr marL="9144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7pPr>
      <a:lvl8pPr marL="13716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8pPr>
      <a:lvl9pPr marL="1828800" algn="ctr" rtl="0" fontAlgn="base">
        <a:spcBef>
          <a:spcPct val="0"/>
        </a:spcBef>
        <a:spcAft>
          <a:spcPct val="0"/>
        </a:spcAft>
        <a:defRPr kumimoji="1" sz="4400">
          <a:solidFill>
            <a:schemeClr val="tx2"/>
          </a:solidFill>
          <a:latin typeface="Arial" panose="020B0604020202020204" pitchFamily="34" charset="0"/>
          <a:ea typeface="ＭＳ Ｐゴシック" panose="020B0600070205080204" pitchFamily="50" charset="-128"/>
        </a:defRPr>
      </a:lvl9pPr>
    </p:titleStyle>
    <p:bodyStyle>
      <a:lvl1pPr marL="342900" indent="-342900" algn="l" rtl="0" fontAlgn="base">
        <a:spcBef>
          <a:spcPct val="20000"/>
        </a:spcBef>
        <a:spcAft>
          <a:spcPct val="0"/>
        </a:spcAft>
        <a:buChar char="•"/>
        <a:defRPr kumimoji="1" sz="3200" kern="1200">
          <a:solidFill>
            <a:schemeClr val="tx1"/>
          </a:solidFill>
          <a:latin typeface="+mn-lt"/>
          <a:ea typeface="+mn-ea"/>
          <a:cs typeface="+mn-cs"/>
        </a:defRPr>
      </a:lvl1pPr>
      <a:lvl2pPr marL="742950" indent="-285750" algn="l" rtl="0" fontAlgn="base">
        <a:spcBef>
          <a:spcPct val="20000"/>
        </a:spcBef>
        <a:spcAft>
          <a:spcPct val="0"/>
        </a:spcAft>
        <a:buChar char="–"/>
        <a:defRPr kumimoji="1" sz="2800" kern="1200">
          <a:solidFill>
            <a:schemeClr val="tx1"/>
          </a:solidFill>
          <a:latin typeface="+mn-lt"/>
          <a:ea typeface="+mn-ea"/>
          <a:cs typeface="+mn-cs"/>
        </a:defRPr>
      </a:lvl2pPr>
      <a:lvl3pPr marL="1143000" indent="-228600" algn="l" rtl="0" fontAlgn="base">
        <a:spcBef>
          <a:spcPct val="20000"/>
        </a:spcBef>
        <a:spcAft>
          <a:spcPct val="0"/>
        </a:spcAft>
        <a:buChar char="•"/>
        <a:defRPr kumimoji="1" sz="2400" kern="1200">
          <a:solidFill>
            <a:schemeClr val="tx1"/>
          </a:solidFill>
          <a:latin typeface="+mn-lt"/>
          <a:ea typeface="+mn-ea"/>
          <a:cs typeface="+mn-cs"/>
        </a:defRPr>
      </a:lvl3pPr>
      <a:lvl4pPr marL="1600200" indent="-228600" algn="l" rtl="0" fontAlgn="base">
        <a:spcBef>
          <a:spcPct val="20000"/>
        </a:spcBef>
        <a:spcAft>
          <a:spcPct val="0"/>
        </a:spcAft>
        <a:buChar char="–"/>
        <a:defRPr kumimoji="1" sz="2000" kern="1200">
          <a:solidFill>
            <a:schemeClr val="tx1"/>
          </a:solidFill>
          <a:latin typeface="+mn-lt"/>
          <a:ea typeface="+mn-ea"/>
          <a:cs typeface="+mn-cs"/>
        </a:defRPr>
      </a:lvl4pPr>
      <a:lvl5pPr marL="2057400" indent="-228600" algn="l" rtl="0" fontAlgn="base">
        <a:spcBef>
          <a:spcPct val="20000"/>
        </a:spcBef>
        <a:spcAft>
          <a:spcPct val="0"/>
        </a:spcAft>
        <a:buChar char="»"/>
        <a:defRPr kumimoji="1"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CEE3696E-02AC-48D3-8583-C7F6AAEC26AF}"/>
              </a:ext>
            </a:extLst>
          </p:cNvPr>
          <p:cNvSpPr>
            <a:spLocks noGrp="1" noChangeArrowheads="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4" rIns="91430" bIns="45714" numCol="1" anchor="ctr" anchorCtr="0" compatLnSpc="1">
            <a:prstTxWarp prst="textNoShape">
              <a:avLst/>
            </a:prstTxWarp>
          </a:bodyPr>
          <a:lstStyle/>
          <a:p>
            <a:pPr lvl="0"/>
            <a:r>
              <a:rPr lang="ja-JP" altLang="en-US"/>
              <a:t>マスタ タイトルの書式設定</a:t>
            </a:r>
          </a:p>
        </p:txBody>
      </p:sp>
      <p:sp>
        <p:nvSpPr>
          <p:cNvPr id="1027" name="Rectangle 3">
            <a:extLst>
              <a:ext uri="{FF2B5EF4-FFF2-40B4-BE49-F238E27FC236}">
                <a16:creationId xmlns:a16="http://schemas.microsoft.com/office/drawing/2014/main" id="{4E138208-8B42-4449-AB40-00D6CE09943B}"/>
              </a:ext>
            </a:extLst>
          </p:cNvPr>
          <p:cNvSpPr>
            <a:spLocks noGrp="1" noChangeArrowheads="1"/>
          </p:cNvSpPr>
          <p:nvPr>
            <p:ph type="body" idx="1"/>
          </p:nvPr>
        </p:nvSpPr>
        <p:spPr bwMode="auto">
          <a:xfrm>
            <a:off x="457200" y="1600201"/>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30" tIns="45714" rIns="91430" bIns="45714" numCol="1" anchor="t" anchorCtr="0" compatLnSpc="1">
            <a:prstTxWarp prst="textNoShape">
              <a:avLst/>
            </a:prstTxWarp>
          </a:bodyPr>
          <a:lstStyle/>
          <a:p>
            <a:pPr lvl="0"/>
            <a:r>
              <a:rPr lang="ja-JP" altLang="en-US"/>
              <a:t>マスタ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p>
        </p:txBody>
      </p:sp>
      <p:sp>
        <p:nvSpPr>
          <p:cNvPr id="1028" name="Rectangle 4">
            <a:extLst>
              <a:ext uri="{FF2B5EF4-FFF2-40B4-BE49-F238E27FC236}">
                <a16:creationId xmlns:a16="http://schemas.microsoft.com/office/drawing/2014/main" id="{72A36FD0-621F-4D17-AD09-49DA84D9ABB3}"/>
              </a:ext>
            </a:extLst>
          </p:cNvPr>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l">
              <a:defRPr sz="1292" b="0">
                <a:latin typeface="Arial" charset="0"/>
              </a:defRPr>
            </a:lvl1pPr>
          </a:lstStyle>
          <a:p>
            <a:pPr>
              <a:defRPr/>
            </a:pPr>
            <a:endParaRPr lang="en-US" altLang="ja-JP"/>
          </a:p>
        </p:txBody>
      </p:sp>
      <p:sp>
        <p:nvSpPr>
          <p:cNvPr id="1029" name="Rectangle 5">
            <a:extLst>
              <a:ext uri="{FF2B5EF4-FFF2-40B4-BE49-F238E27FC236}">
                <a16:creationId xmlns:a16="http://schemas.microsoft.com/office/drawing/2014/main" id="{72EBC48D-B57E-4C76-8689-C34CAA295C37}"/>
              </a:ext>
            </a:extLst>
          </p:cNvPr>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ctr">
              <a:defRPr sz="1292" b="0">
                <a:latin typeface="Arial" charset="0"/>
              </a:defRPr>
            </a:lvl1pPr>
          </a:lstStyle>
          <a:p>
            <a:pPr>
              <a:defRPr/>
            </a:pPr>
            <a:endParaRPr lang="en-US" altLang="ja-JP"/>
          </a:p>
        </p:txBody>
      </p:sp>
      <p:sp>
        <p:nvSpPr>
          <p:cNvPr id="1030" name="Rectangle 6">
            <a:extLst>
              <a:ext uri="{FF2B5EF4-FFF2-40B4-BE49-F238E27FC236}">
                <a16:creationId xmlns:a16="http://schemas.microsoft.com/office/drawing/2014/main" id="{F97577DA-7E3C-4CDF-A50A-4961833DBEA6}"/>
              </a:ext>
            </a:extLst>
          </p:cNvPr>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30" tIns="45714" rIns="91430" bIns="45714" numCol="1" anchor="t" anchorCtr="0" compatLnSpc="1">
            <a:prstTxWarp prst="textNoShape">
              <a:avLst/>
            </a:prstTxWarp>
          </a:bodyPr>
          <a:lstStyle>
            <a:lvl1pPr algn="r">
              <a:defRPr sz="1292" b="0"/>
            </a:lvl1pPr>
          </a:lstStyle>
          <a:p>
            <a:fld id="{D639CBE3-1C4E-4A3B-A815-CC4B8672CF40}" type="slidenum">
              <a:rPr lang="en-US" altLang="ja-JP"/>
              <a:pPr/>
              <a:t>‹#›</a:t>
            </a:fld>
            <a:endParaRPr lang="en-US" altLang="ja-JP"/>
          </a:p>
        </p:txBody>
      </p:sp>
    </p:spTree>
    <p:extLst>
      <p:ext uri="{BB962C8B-B14F-4D97-AF65-F5344CB8AC3E}">
        <p14:creationId xmlns:p14="http://schemas.microsoft.com/office/powerpoint/2010/main" val="240739750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Lst>
  <p:hf sldNum="0" hdr="0" ftr="0" dt="0"/>
  <p:txStyles>
    <p:titleStyle>
      <a:lvl1pPr algn="ctr" rtl="0" eaLnBrk="0" fontAlgn="base" hangingPunct="0">
        <a:spcBef>
          <a:spcPct val="0"/>
        </a:spcBef>
        <a:spcAft>
          <a:spcPct val="0"/>
        </a:spcAft>
        <a:defRPr kumimoji="1" sz="4062">
          <a:solidFill>
            <a:schemeClr val="tx2"/>
          </a:solidFill>
          <a:latin typeface="+mj-lt"/>
          <a:ea typeface="+mj-ea"/>
          <a:cs typeface="+mj-cs"/>
        </a:defRPr>
      </a:lvl1pPr>
      <a:lvl2pPr algn="ctr" rtl="0" eaLnBrk="0" fontAlgn="base" hangingPunct="0">
        <a:spcBef>
          <a:spcPct val="0"/>
        </a:spcBef>
        <a:spcAft>
          <a:spcPct val="0"/>
        </a:spcAft>
        <a:defRPr kumimoji="1" sz="4062">
          <a:solidFill>
            <a:schemeClr val="tx2"/>
          </a:solidFill>
          <a:latin typeface="Arial" charset="0"/>
          <a:ea typeface="ＭＳ Ｐゴシック" pitchFamily="50" charset="-128"/>
        </a:defRPr>
      </a:lvl2pPr>
      <a:lvl3pPr algn="ctr" rtl="0" eaLnBrk="0" fontAlgn="base" hangingPunct="0">
        <a:spcBef>
          <a:spcPct val="0"/>
        </a:spcBef>
        <a:spcAft>
          <a:spcPct val="0"/>
        </a:spcAft>
        <a:defRPr kumimoji="1" sz="4062">
          <a:solidFill>
            <a:schemeClr val="tx2"/>
          </a:solidFill>
          <a:latin typeface="Arial" charset="0"/>
          <a:ea typeface="ＭＳ Ｐゴシック" pitchFamily="50" charset="-128"/>
        </a:defRPr>
      </a:lvl3pPr>
      <a:lvl4pPr algn="ctr" rtl="0" eaLnBrk="0" fontAlgn="base" hangingPunct="0">
        <a:spcBef>
          <a:spcPct val="0"/>
        </a:spcBef>
        <a:spcAft>
          <a:spcPct val="0"/>
        </a:spcAft>
        <a:defRPr kumimoji="1" sz="4062">
          <a:solidFill>
            <a:schemeClr val="tx2"/>
          </a:solidFill>
          <a:latin typeface="Arial" charset="0"/>
          <a:ea typeface="ＭＳ Ｐゴシック" pitchFamily="50" charset="-128"/>
        </a:defRPr>
      </a:lvl4pPr>
      <a:lvl5pPr algn="ctr" rtl="0" eaLnBrk="0" fontAlgn="base" hangingPunct="0">
        <a:spcBef>
          <a:spcPct val="0"/>
        </a:spcBef>
        <a:spcAft>
          <a:spcPct val="0"/>
        </a:spcAft>
        <a:defRPr kumimoji="1" sz="4062">
          <a:solidFill>
            <a:schemeClr val="tx2"/>
          </a:solidFill>
          <a:latin typeface="Arial" charset="0"/>
          <a:ea typeface="ＭＳ Ｐゴシック" pitchFamily="50" charset="-128"/>
        </a:defRPr>
      </a:lvl5pPr>
      <a:lvl6pPr marL="422041" algn="ctr" rtl="0" fontAlgn="base">
        <a:spcBef>
          <a:spcPct val="0"/>
        </a:spcBef>
        <a:spcAft>
          <a:spcPct val="0"/>
        </a:spcAft>
        <a:defRPr kumimoji="1" sz="4062">
          <a:solidFill>
            <a:schemeClr val="tx2"/>
          </a:solidFill>
          <a:latin typeface="Arial" charset="0"/>
          <a:ea typeface="ＭＳ Ｐゴシック" pitchFamily="50" charset="-128"/>
        </a:defRPr>
      </a:lvl6pPr>
      <a:lvl7pPr marL="844083" algn="ctr" rtl="0" fontAlgn="base">
        <a:spcBef>
          <a:spcPct val="0"/>
        </a:spcBef>
        <a:spcAft>
          <a:spcPct val="0"/>
        </a:spcAft>
        <a:defRPr kumimoji="1" sz="4062">
          <a:solidFill>
            <a:schemeClr val="tx2"/>
          </a:solidFill>
          <a:latin typeface="Arial" charset="0"/>
          <a:ea typeface="ＭＳ Ｐゴシック" pitchFamily="50" charset="-128"/>
        </a:defRPr>
      </a:lvl7pPr>
      <a:lvl8pPr marL="1266124" algn="ctr" rtl="0" fontAlgn="base">
        <a:spcBef>
          <a:spcPct val="0"/>
        </a:spcBef>
        <a:spcAft>
          <a:spcPct val="0"/>
        </a:spcAft>
        <a:defRPr kumimoji="1" sz="4062">
          <a:solidFill>
            <a:schemeClr val="tx2"/>
          </a:solidFill>
          <a:latin typeface="Arial" charset="0"/>
          <a:ea typeface="ＭＳ Ｐゴシック" pitchFamily="50" charset="-128"/>
        </a:defRPr>
      </a:lvl8pPr>
      <a:lvl9pPr marL="1688165" algn="ctr" rtl="0" fontAlgn="base">
        <a:spcBef>
          <a:spcPct val="0"/>
        </a:spcBef>
        <a:spcAft>
          <a:spcPct val="0"/>
        </a:spcAft>
        <a:defRPr kumimoji="1" sz="4062">
          <a:solidFill>
            <a:schemeClr val="tx2"/>
          </a:solidFill>
          <a:latin typeface="Arial" charset="0"/>
          <a:ea typeface="ＭＳ Ｐゴシック" pitchFamily="50" charset="-128"/>
        </a:defRPr>
      </a:lvl9pPr>
    </p:titleStyle>
    <p:bodyStyle>
      <a:lvl1pPr marL="316531" indent="-316531" algn="l" rtl="0" eaLnBrk="0" fontAlgn="base" hangingPunct="0">
        <a:spcBef>
          <a:spcPct val="20000"/>
        </a:spcBef>
        <a:spcAft>
          <a:spcPct val="0"/>
        </a:spcAft>
        <a:buChar char="•"/>
        <a:defRPr kumimoji="1" sz="2954">
          <a:solidFill>
            <a:schemeClr val="tx1"/>
          </a:solidFill>
          <a:latin typeface="+mn-lt"/>
          <a:ea typeface="+mn-ea"/>
          <a:cs typeface="+mn-cs"/>
        </a:defRPr>
      </a:lvl1pPr>
      <a:lvl2pPr marL="685817" indent="-263776" algn="l" rtl="0" eaLnBrk="0" fontAlgn="base" hangingPunct="0">
        <a:spcBef>
          <a:spcPct val="20000"/>
        </a:spcBef>
        <a:spcAft>
          <a:spcPct val="0"/>
        </a:spcAft>
        <a:buChar char="–"/>
        <a:defRPr kumimoji="1" sz="2585">
          <a:solidFill>
            <a:schemeClr val="tx1"/>
          </a:solidFill>
          <a:latin typeface="+mn-lt"/>
          <a:ea typeface="+mn-ea"/>
        </a:defRPr>
      </a:lvl2pPr>
      <a:lvl3pPr marL="1055103" indent="-211021" algn="l" rtl="0" eaLnBrk="0" fontAlgn="base" hangingPunct="0">
        <a:spcBef>
          <a:spcPct val="20000"/>
        </a:spcBef>
        <a:spcAft>
          <a:spcPct val="0"/>
        </a:spcAft>
        <a:buChar char="•"/>
        <a:defRPr kumimoji="1" sz="2215">
          <a:solidFill>
            <a:schemeClr val="tx1"/>
          </a:solidFill>
          <a:latin typeface="+mn-lt"/>
          <a:ea typeface="+mn-ea"/>
        </a:defRPr>
      </a:lvl3pPr>
      <a:lvl4pPr marL="1477145" indent="-212487" algn="l" rtl="0" eaLnBrk="0" fontAlgn="base" hangingPunct="0">
        <a:spcBef>
          <a:spcPct val="20000"/>
        </a:spcBef>
        <a:spcAft>
          <a:spcPct val="0"/>
        </a:spcAft>
        <a:buChar char="–"/>
        <a:defRPr kumimoji="1" sz="1846">
          <a:solidFill>
            <a:schemeClr val="tx1"/>
          </a:solidFill>
          <a:latin typeface="+mn-lt"/>
          <a:ea typeface="+mn-ea"/>
        </a:defRPr>
      </a:lvl4pPr>
      <a:lvl5pPr marL="1899186" indent="-211021" algn="l" rtl="0" eaLnBrk="0" fontAlgn="base" hangingPunct="0">
        <a:spcBef>
          <a:spcPct val="20000"/>
        </a:spcBef>
        <a:spcAft>
          <a:spcPct val="0"/>
        </a:spcAft>
        <a:buChar char="»"/>
        <a:defRPr kumimoji="1" sz="1846">
          <a:solidFill>
            <a:schemeClr val="tx1"/>
          </a:solidFill>
          <a:latin typeface="+mn-lt"/>
          <a:ea typeface="+mn-ea"/>
        </a:defRPr>
      </a:lvl5pPr>
      <a:lvl6pPr marL="2321227" indent="-211021" algn="l" rtl="0" fontAlgn="base">
        <a:spcBef>
          <a:spcPct val="20000"/>
        </a:spcBef>
        <a:spcAft>
          <a:spcPct val="0"/>
        </a:spcAft>
        <a:buChar char="»"/>
        <a:defRPr kumimoji="1" sz="1846">
          <a:solidFill>
            <a:schemeClr val="tx1"/>
          </a:solidFill>
          <a:latin typeface="+mn-lt"/>
          <a:ea typeface="+mn-ea"/>
        </a:defRPr>
      </a:lvl6pPr>
      <a:lvl7pPr marL="2743269" indent="-211021" algn="l" rtl="0" fontAlgn="base">
        <a:spcBef>
          <a:spcPct val="20000"/>
        </a:spcBef>
        <a:spcAft>
          <a:spcPct val="0"/>
        </a:spcAft>
        <a:buChar char="»"/>
        <a:defRPr kumimoji="1" sz="1846">
          <a:solidFill>
            <a:schemeClr val="tx1"/>
          </a:solidFill>
          <a:latin typeface="+mn-lt"/>
          <a:ea typeface="+mn-ea"/>
        </a:defRPr>
      </a:lvl7pPr>
      <a:lvl8pPr marL="3165310" indent="-211021" algn="l" rtl="0" fontAlgn="base">
        <a:spcBef>
          <a:spcPct val="20000"/>
        </a:spcBef>
        <a:spcAft>
          <a:spcPct val="0"/>
        </a:spcAft>
        <a:buChar char="»"/>
        <a:defRPr kumimoji="1" sz="1846">
          <a:solidFill>
            <a:schemeClr val="tx1"/>
          </a:solidFill>
          <a:latin typeface="+mn-lt"/>
          <a:ea typeface="+mn-ea"/>
        </a:defRPr>
      </a:lvl8pPr>
      <a:lvl9pPr marL="3587351" indent="-211021" algn="l" rtl="0" fontAlgn="base">
        <a:spcBef>
          <a:spcPct val="20000"/>
        </a:spcBef>
        <a:spcAft>
          <a:spcPct val="0"/>
        </a:spcAft>
        <a:buChar char="»"/>
        <a:defRPr kumimoji="1" sz="1846">
          <a:solidFill>
            <a:schemeClr val="tx1"/>
          </a:solidFill>
          <a:latin typeface="+mn-lt"/>
          <a:ea typeface="+mn-ea"/>
        </a:defRPr>
      </a:lvl9pPr>
    </p:bodyStyle>
    <p:otherStyle>
      <a:defPPr>
        <a:defRPr lang="ja-JP"/>
      </a:defPPr>
      <a:lvl1pPr marL="0" algn="l" defTabSz="844083" rtl="0" eaLnBrk="1" latinLnBrk="0" hangingPunct="1">
        <a:defRPr kumimoji="1" sz="1662" kern="1200">
          <a:solidFill>
            <a:schemeClr val="tx1"/>
          </a:solidFill>
          <a:latin typeface="+mn-lt"/>
          <a:ea typeface="+mn-ea"/>
          <a:cs typeface="+mn-cs"/>
        </a:defRPr>
      </a:lvl1pPr>
      <a:lvl2pPr marL="422041" algn="l" defTabSz="844083" rtl="0" eaLnBrk="1" latinLnBrk="0" hangingPunct="1">
        <a:defRPr kumimoji="1" sz="1662" kern="1200">
          <a:solidFill>
            <a:schemeClr val="tx1"/>
          </a:solidFill>
          <a:latin typeface="+mn-lt"/>
          <a:ea typeface="+mn-ea"/>
          <a:cs typeface="+mn-cs"/>
        </a:defRPr>
      </a:lvl2pPr>
      <a:lvl3pPr marL="844083" algn="l" defTabSz="844083" rtl="0" eaLnBrk="1" latinLnBrk="0" hangingPunct="1">
        <a:defRPr kumimoji="1" sz="1662" kern="1200">
          <a:solidFill>
            <a:schemeClr val="tx1"/>
          </a:solidFill>
          <a:latin typeface="+mn-lt"/>
          <a:ea typeface="+mn-ea"/>
          <a:cs typeface="+mn-cs"/>
        </a:defRPr>
      </a:lvl3pPr>
      <a:lvl4pPr marL="1266124" algn="l" defTabSz="844083" rtl="0" eaLnBrk="1" latinLnBrk="0" hangingPunct="1">
        <a:defRPr kumimoji="1" sz="1662" kern="1200">
          <a:solidFill>
            <a:schemeClr val="tx1"/>
          </a:solidFill>
          <a:latin typeface="+mn-lt"/>
          <a:ea typeface="+mn-ea"/>
          <a:cs typeface="+mn-cs"/>
        </a:defRPr>
      </a:lvl4pPr>
      <a:lvl5pPr marL="1688165" algn="l" defTabSz="844083" rtl="0" eaLnBrk="1" latinLnBrk="0" hangingPunct="1">
        <a:defRPr kumimoji="1" sz="1662" kern="1200">
          <a:solidFill>
            <a:schemeClr val="tx1"/>
          </a:solidFill>
          <a:latin typeface="+mn-lt"/>
          <a:ea typeface="+mn-ea"/>
          <a:cs typeface="+mn-cs"/>
        </a:defRPr>
      </a:lvl5pPr>
      <a:lvl6pPr marL="2110207" algn="l" defTabSz="844083" rtl="0" eaLnBrk="1" latinLnBrk="0" hangingPunct="1">
        <a:defRPr kumimoji="1" sz="1662" kern="1200">
          <a:solidFill>
            <a:schemeClr val="tx1"/>
          </a:solidFill>
          <a:latin typeface="+mn-lt"/>
          <a:ea typeface="+mn-ea"/>
          <a:cs typeface="+mn-cs"/>
        </a:defRPr>
      </a:lvl6pPr>
      <a:lvl7pPr marL="2532248" algn="l" defTabSz="844083" rtl="0" eaLnBrk="1" latinLnBrk="0" hangingPunct="1">
        <a:defRPr kumimoji="1" sz="1662" kern="1200">
          <a:solidFill>
            <a:schemeClr val="tx1"/>
          </a:solidFill>
          <a:latin typeface="+mn-lt"/>
          <a:ea typeface="+mn-ea"/>
          <a:cs typeface="+mn-cs"/>
        </a:defRPr>
      </a:lvl7pPr>
      <a:lvl8pPr marL="2954289" algn="l" defTabSz="844083" rtl="0" eaLnBrk="1" latinLnBrk="0" hangingPunct="1">
        <a:defRPr kumimoji="1" sz="1662" kern="1200">
          <a:solidFill>
            <a:schemeClr val="tx1"/>
          </a:solidFill>
          <a:latin typeface="+mn-lt"/>
          <a:ea typeface="+mn-ea"/>
          <a:cs typeface="+mn-cs"/>
        </a:defRPr>
      </a:lvl8pPr>
      <a:lvl9pPr marL="3376331" algn="l" defTabSz="844083" rtl="0" eaLnBrk="1" latinLnBrk="0" hangingPunct="1">
        <a:defRPr kumimoji="1" sz="166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microsoft.com/office/2018/10/relationships/comments" Target="../comments/modernComment_52F_0.xml"/><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microsoft.com/office/2018/10/relationships/comments" Target="../comments/modernComment_7FFFD415_3647973E.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0.xml"/></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9.xml"/><Relationship Id="rId1" Type="http://schemas.openxmlformats.org/officeDocument/2006/relationships/slideLayout" Target="../slideLayouts/slideLayout14.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4.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4.xml"/></Relationships>
</file>

<file path=ppt/slides/_rels/slide28.xml.rels><?xml version="1.0" encoding="UTF-8" standalone="yes"?>
<Relationships xmlns="http://schemas.openxmlformats.org/package/2006/relationships"><Relationship Id="rId3" Type="http://schemas.microsoft.com/office/2018/10/relationships/comments" Target="../comments/modernComment_3D6_0.xml"/><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p:cNvSpPr>
            <a:spLocks noChangeArrowheads="1"/>
          </p:cNvSpPr>
          <p:nvPr/>
        </p:nvSpPr>
        <p:spPr bwMode="auto">
          <a:xfrm>
            <a:off x="703385" y="1916113"/>
            <a:ext cx="7971692" cy="1079500"/>
          </a:xfrm>
          <a:prstGeom prst="rtTriangle">
            <a:avLst/>
          </a:prstGeom>
          <a:solidFill>
            <a:srgbClr val="FFE6CD"/>
          </a:solidFill>
          <a:ln w="12700" algn="ctr">
            <a:noFill/>
            <a:miter lim="800000"/>
            <a:headEnd/>
            <a:tailEnd/>
          </a:ln>
        </p:spPr>
        <p:txBody>
          <a:bodyPr wrap="none" lIns="74295" tIns="8890" rIns="74295" bIns="8890" anchor="ctr"/>
          <a:lstStyle/>
          <a:p>
            <a:pPr algn="ctr"/>
            <a:endParaRPr lang="ja-JP" altLang="en-US" sz="1800">
              <a:solidFill>
                <a:srgbClr val="000000"/>
              </a:solidFill>
            </a:endParaRPr>
          </a:p>
        </p:txBody>
      </p:sp>
      <p:sp>
        <p:nvSpPr>
          <p:cNvPr id="19459" name="Rectangle 2"/>
          <p:cNvSpPr>
            <a:spLocks noGrp="1" noChangeArrowheads="1"/>
          </p:cNvSpPr>
          <p:nvPr>
            <p:ph type="ctrTitle"/>
          </p:nvPr>
        </p:nvSpPr>
        <p:spPr>
          <a:xfrm>
            <a:off x="451767" y="1720850"/>
            <a:ext cx="8474927" cy="1470025"/>
          </a:xfrm>
        </p:spPr>
        <p:txBody>
          <a:bodyPr>
            <a:normAutofit fontScale="90000"/>
          </a:bodyPr>
          <a:lstStyle/>
          <a:p>
            <a:pPr eaLnBrk="1" hangingPunct="1"/>
            <a:br>
              <a:rPr lang="en-US" altLang="ja-JP" sz="4000" b="1" dirty="0">
                <a:latin typeface="ＤＨＰ特太ゴシック体" pitchFamily="50" charset="-128"/>
                <a:ea typeface="ＤＨＰ特太ゴシック体" pitchFamily="50" charset="-128"/>
              </a:rPr>
            </a:br>
            <a:r>
              <a:rPr lang="ja-JP" altLang="en-US" sz="4000" b="1" dirty="0">
                <a:latin typeface="ＤＨＰ特太ゴシック体" pitchFamily="50" charset="-128"/>
                <a:ea typeface="ＤＨＰ特太ゴシック体" pitchFamily="50" charset="-128"/>
              </a:rPr>
              <a:t>就労系サービスにおける</a:t>
            </a:r>
            <a:br>
              <a:rPr lang="en-US" altLang="ja-JP" sz="4000" b="1" dirty="0">
                <a:latin typeface="ＤＨＰ特太ゴシック体" pitchFamily="50" charset="-128"/>
                <a:ea typeface="ＤＨＰ特太ゴシック体" pitchFamily="50" charset="-128"/>
              </a:rPr>
            </a:br>
            <a:r>
              <a:rPr lang="ja-JP" altLang="en-US" sz="4000" b="1" dirty="0">
                <a:latin typeface="ＤＨＰ特太ゴシック体" pitchFamily="50" charset="-128"/>
                <a:ea typeface="ＤＨＰ特太ゴシック体" pitchFamily="50" charset="-128"/>
              </a:rPr>
              <a:t>サービス管理責任者と</a:t>
            </a:r>
            <a:br>
              <a:rPr lang="en-US" altLang="ja-JP" sz="4000" b="1" dirty="0">
                <a:latin typeface="ＤＨＰ特太ゴシック体" pitchFamily="50" charset="-128"/>
                <a:ea typeface="ＤＨＰ特太ゴシック体" pitchFamily="50" charset="-128"/>
              </a:rPr>
            </a:br>
            <a:r>
              <a:rPr lang="ja-JP" altLang="en-US" sz="4000" b="1" dirty="0">
                <a:latin typeface="ＤＨＰ特太ゴシック体" pitchFamily="50" charset="-128"/>
                <a:ea typeface="ＤＨＰ特太ゴシック体" pitchFamily="50" charset="-128"/>
              </a:rPr>
              <a:t>相談支援専門員の役割</a:t>
            </a:r>
          </a:p>
        </p:txBody>
      </p:sp>
      <p:sp>
        <p:nvSpPr>
          <p:cNvPr id="7" name="Text Box 5"/>
          <p:cNvSpPr txBox="1">
            <a:spLocks noGrp="1" noChangeArrowheads="1"/>
          </p:cNvSpPr>
          <p:nvPr>
            <p:ph type="subTitle" idx="1"/>
          </p:nvPr>
        </p:nvSpPr>
        <p:spPr>
          <a:xfrm>
            <a:off x="1619787" y="4508500"/>
            <a:ext cx="6400514" cy="944169"/>
          </a:xfrm>
          <a:ln algn="ctr"/>
        </p:spPr>
        <p:txBody>
          <a:bodyPr>
            <a:spAutoFit/>
          </a:bodyPr>
          <a:lstStyle/>
          <a:p>
            <a:pPr>
              <a:spcBef>
                <a:spcPct val="50000"/>
              </a:spcBef>
              <a:defRPr/>
            </a:pPr>
            <a:r>
              <a:rPr lang="ja-JP" altLang="en-US" sz="2400" dirty="0">
                <a:latin typeface="+mj-ea"/>
                <a:ea typeface="+mj-ea"/>
              </a:rPr>
              <a:t>（社福）大阪市障害者福祉・スポーツ協会</a:t>
            </a:r>
          </a:p>
          <a:p>
            <a:pPr>
              <a:spcBef>
                <a:spcPct val="50000"/>
              </a:spcBef>
              <a:defRPr/>
            </a:pPr>
            <a:r>
              <a:rPr lang="ja-JP" altLang="en-US" sz="2400">
                <a:latin typeface="+mj-ea"/>
                <a:ea typeface="+mj-ea"/>
              </a:rPr>
              <a:t>酒井</a:t>
            </a:r>
            <a:r>
              <a:rPr lang="ja-JP" altLang="en-US" sz="2400" dirty="0">
                <a:latin typeface="+mj-ea"/>
                <a:ea typeface="+mj-ea"/>
              </a:rPr>
              <a:t>　京子</a:t>
            </a:r>
          </a:p>
        </p:txBody>
      </p:sp>
      <p:sp>
        <p:nvSpPr>
          <p:cNvPr id="4" name="スライド番号プレースホルダー 3"/>
          <p:cNvSpPr>
            <a:spLocks noGrp="1"/>
          </p:cNvSpPr>
          <p:nvPr>
            <p:ph type="sldNum" sz="quarter" idx="12"/>
          </p:nvPr>
        </p:nvSpPr>
        <p:spPr/>
        <p:txBody>
          <a:bodyPr/>
          <a:lstStyle/>
          <a:p>
            <a:fld id="{93F2C76C-95E5-4F43-AC27-80398C2C95BE}" type="slidenum">
              <a:rPr kumimoji="1" lang="ja-JP" altLang="en-US" smtClean="0"/>
              <a:pPr/>
              <a:t>1</a:t>
            </a:fld>
            <a:endParaRPr kumimoji="1" lang="ja-JP" alt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4"/>
          <p:cNvSpPr>
            <a:spLocks noChangeArrowheads="1"/>
          </p:cNvSpPr>
          <p:nvPr/>
        </p:nvSpPr>
        <p:spPr bwMode="auto">
          <a:xfrm>
            <a:off x="418169" y="16244"/>
            <a:ext cx="8307659" cy="1079500"/>
          </a:xfrm>
          <a:prstGeom prst="rtTriangle">
            <a:avLst/>
          </a:prstGeom>
          <a:gradFill rotWithShape="1">
            <a:gsLst>
              <a:gs pos="0">
                <a:srgbClr val="FFFFE9"/>
              </a:gs>
              <a:gs pos="100000">
                <a:srgbClr val="FFFFB9"/>
              </a:gs>
            </a:gsLst>
            <a:lin ang="5400000" scaled="1"/>
          </a:gradFill>
          <a:ln w="9525">
            <a:noFill/>
            <a:miter lim="800000"/>
            <a:headEnd/>
            <a:tailEnd/>
          </a:ln>
        </p:spPr>
        <p:txBody>
          <a:bodyPr wrap="none" lIns="74295" tIns="8890" rIns="74295" bIns="8890" anchor="ctr"/>
          <a:lstStyle/>
          <a:p>
            <a:pPr algn="ctr"/>
            <a:endParaRPr lang="ja-JP" altLang="en-US" sz="1800">
              <a:solidFill>
                <a:srgbClr val="000000"/>
              </a:solidFill>
            </a:endParaRPr>
          </a:p>
        </p:txBody>
      </p:sp>
      <p:sp>
        <p:nvSpPr>
          <p:cNvPr id="25603" name="正方形/長方形 24"/>
          <p:cNvSpPr>
            <a:spLocks noChangeArrowheads="1"/>
          </p:cNvSpPr>
          <p:nvPr/>
        </p:nvSpPr>
        <p:spPr bwMode="auto">
          <a:xfrm>
            <a:off x="316662" y="239396"/>
            <a:ext cx="8409166" cy="1138773"/>
          </a:xfrm>
          <a:prstGeom prst="rect">
            <a:avLst/>
          </a:prstGeom>
          <a:noFill/>
          <a:ln w="9525">
            <a:noFill/>
            <a:miter lim="800000"/>
            <a:headEnd/>
            <a:tailEnd/>
          </a:ln>
        </p:spPr>
        <p:txBody>
          <a:bodyPr wrap="square">
            <a:spAutoFit/>
          </a:bodyPr>
          <a:lstStyle/>
          <a:p>
            <a:r>
              <a:rPr lang="ja-JP" altLang="en-US" sz="3400" b="1" dirty="0">
                <a:solidFill>
                  <a:srgbClr val="000000"/>
                </a:solidFill>
                <a:latin typeface="ＤＨＰ特太ゴシック体" pitchFamily="50" charset="-128"/>
                <a:ea typeface="ＤＨＰ特太ゴシック体" pitchFamily="50" charset="-128"/>
              </a:rPr>
              <a:t>就労支援コース全体を通して受講者に確認してもらいたい内容</a:t>
            </a:r>
          </a:p>
        </p:txBody>
      </p:sp>
      <p:sp>
        <p:nvSpPr>
          <p:cNvPr id="21507" name="テキスト ボックス 27"/>
          <p:cNvSpPr txBox="1">
            <a:spLocks noChangeArrowheads="1"/>
          </p:cNvSpPr>
          <p:nvPr/>
        </p:nvSpPr>
        <p:spPr bwMode="auto">
          <a:xfrm>
            <a:off x="904274" y="1230909"/>
            <a:ext cx="6582376" cy="5125442"/>
          </a:xfrm>
          <a:prstGeom prst="rect">
            <a:avLst/>
          </a:prstGeom>
          <a:noFill/>
          <a:ln w="9525">
            <a:noFill/>
            <a:miter lim="800000"/>
            <a:headEnd/>
            <a:tailEnd/>
          </a:ln>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lnSpc>
                <a:spcPct val="200000"/>
              </a:lnSpc>
              <a:defRPr/>
            </a:pPr>
            <a:r>
              <a:rPr lang="ja-JP" altLang="en-US" sz="2800" dirty="0">
                <a:solidFill>
                  <a:srgbClr val="000000"/>
                </a:solidFill>
              </a:rPr>
              <a:t>①就労系サービスにおけるサビ管の役割</a:t>
            </a:r>
            <a:endParaRPr lang="en-US" altLang="ja-JP" sz="2800" dirty="0">
              <a:solidFill>
                <a:srgbClr val="000000"/>
              </a:solidFill>
            </a:endParaRPr>
          </a:p>
          <a:p>
            <a:pPr eaLnBrk="1" hangingPunct="1">
              <a:lnSpc>
                <a:spcPct val="200000"/>
              </a:lnSpc>
              <a:defRPr/>
            </a:pPr>
            <a:r>
              <a:rPr lang="ja-JP" altLang="en-US" sz="2800" dirty="0">
                <a:solidFill>
                  <a:srgbClr val="000000"/>
                </a:solidFill>
              </a:rPr>
              <a:t>②就労支援のプロセス</a:t>
            </a:r>
            <a:endParaRPr lang="en-US" altLang="ja-JP" sz="2800" dirty="0">
              <a:solidFill>
                <a:srgbClr val="000000"/>
              </a:solidFill>
            </a:endParaRPr>
          </a:p>
          <a:p>
            <a:pPr eaLnBrk="1" hangingPunct="1">
              <a:lnSpc>
                <a:spcPct val="200000"/>
              </a:lnSpc>
              <a:defRPr/>
            </a:pPr>
            <a:r>
              <a:rPr lang="ja-JP" altLang="en-US" sz="2800" dirty="0">
                <a:solidFill>
                  <a:srgbClr val="000000"/>
                </a:solidFill>
              </a:rPr>
              <a:t>③アセスメントの視点</a:t>
            </a:r>
            <a:endParaRPr lang="en-US" altLang="ja-JP" sz="2800" dirty="0">
              <a:solidFill>
                <a:srgbClr val="000000"/>
              </a:solidFill>
            </a:endParaRPr>
          </a:p>
          <a:p>
            <a:pPr eaLnBrk="1" hangingPunct="1">
              <a:lnSpc>
                <a:spcPct val="200000"/>
              </a:lnSpc>
              <a:defRPr/>
            </a:pPr>
            <a:r>
              <a:rPr lang="ja-JP" altLang="en-US" sz="2800" dirty="0">
                <a:solidFill>
                  <a:srgbClr val="000000"/>
                </a:solidFill>
              </a:rPr>
              <a:t>④企業理解</a:t>
            </a:r>
            <a:endParaRPr lang="en-US" altLang="ja-JP" sz="2800" dirty="0">
              <a:solidFill>
                <a:srgbClr val="000000"/>
              </a:solidFill>
            </a:endParaRPr>
          </a:p>
          <a:p>
            <a:pPr eaLnBrk="1" hangingPunct="1">
              <a:lnSpc>
                <a:spcPct val="200000"/>
              </a:lnSpc>
              <a:defRPr/>
            </a:pPr>
            <a:r>
              <a:rPr lang="ja-JP" altLang="en-US" sz="2800" dirty="0">
                <a:solidFill>
                  <a:srgbClr val="000000"/>
                </a:solidFill>
              </a:rPr>
              <a:t>⑤作業指導</a:t>
            </a:r>
            <a:endParaRPr lang="en-US" altLang="ja-JP" sz="2800" dirty="0">
              <a:solidFill>
                <a:srgbClr val="000000"/>
              </a:solidFill>
            </a:endParaRPr>
          </a:p>
          <a:p>
            <a:pPr eaLnBrk="1" hangingPunct="1">
              <a:lnSpc>
                <a:spcPct val="200000"/>
              </a:lnSpc>
              <a:defRPr/>
            </a:pPr>
            <a:r>
              <a:rPr lang="ja-JP" altLang="en-US" sz="2800" dirty="0">
                <a:solidFill>
                  <a:srgbClr val="000000"/>
                </a:solidFill>
              </a:rPr>
              <a:t>⑥就労支援のケアマネジメント</a:t>
            </a:r>
          </a:p>
        </p:txBody>
      </p:sp>
      <p:sp>
        <p:nvSpPr>
          <p:cNvPr id="4" name="スライド番号プレースホルダー 3"/>
          <p:cNvSpPr>
            <a:spLocks noGrp="1"/>
          </p:cNvSpPr>
          <p:nvPr>
            <p:ph type="sldNum" sz="quarter" idx="12"/>
          </p:nvPr>
        </p:nvSpPr>
        <p:spPr/>
        <p:txBody>
          <a:bodyPr/>
          <a:lstStyle/>
          <a:p>
            <a:fld id="{93F2C76C-95E5-4F43-AC27-80398C2C95BE}" type="slidenum">
              <a:rPr lang="ja-JP" altLang="en-US" smtClean="0"/>
              <a:pPr/>
              <a:t>2</a:t>
            </a:fld>
            <a:endParaRPr lang="ja-JP" altLang="en-US" dirty="0"/>
          </a:p>
        </p:txBody>
      </p:sp>
    </p:spTree>
    <p:extLst>
      <p:ext uri="{BB962C8B-B14F-4D97-AF65-F5344CB8AC3E}">
        <p14:creationId xmlns:p14="http://schemas.microsoft.com/office/powerpoint/2010/main" val="55942769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a:extLst>
              <a:ext uri="{FF2B5EF4-FFF2-40B4-BE49-F238E27FC236}">
                <a16:creationId xmlns:a16="http://schemas.microsoft.com/office/drawing/2014/main" id="{67DB3F34-0F1D-4A6C-BC65-01BF7C2288D5}"/>
              </a:ext>
            </a:extLst>
          </p:cNvPr>
          <p:cNvSpPr>
            <a:spLocks noGrp="1"/>
          </p:cNvSpPr>
          <p:nvPr>
            <p:ph idx="1"/>
          </p:nvPr>
        </p:nvSpPr>
        <p:spPr>
          <a:xfrm>
            <a:off x="628650" y="2824843"/>
            <a:ext cx="7886700" cy="1926771"/>
          </a:xfrm>
        </p:spPr>
        <p:txBody>
          <a:bodyPr/>
          <a:lstStyle/>
          <a:p>
            <a:pPr marL="0" indent="0">
              <a:buNone/>
            </a:pPr>
            <a:r>
              <a:rPr lang="ja-JP" altLang="en-US" sz="5400" dirty="0"/>
              <a:t>１．就労支援の動向</a:t>
            </a:r>
            <a:endParaRPr lang="en-US" altLang="ja-JP" sz="5400" dirty="0"/>
          </a:p>
          <a:p>
            <a:endParaRPr kumimoji="1" lang="ja-JP" altLang="en-US" dirty="0"/>
          </a:p>
        </p:txBody>
      </p:sp>
    </p:spTree>
    <p:extLst>
      <p:ext uri="{BB962C8B-B14F-4D97-AF65-F5344CB8AC3E}">
        <p14:creationId xmlns:p14="http://schemas.microsoft.com/office/powerpoint/2010/main" val="24556895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角丸四角形 3"/>
          <p:cNvSpPr/>
          <p:nvPr/>
        </p:nvSpPr>
        <p:spPr>
          <a:xfrm>
            <a:off x="104561" y="760816"/>
            <a:ext cx="8867787" cy="5664844"/>
          </a:xfrm>
          <a:prstGeom prst="roundRect">
            <a:avLst>
              <a:gd name="adj" fmla="val 871"/>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844083">
              <a:defRPr/>
            </a:pPr>
            <a:endParaRPr kumimoji="1" lang="ja-JP" altLang="en-US" sz="1662">
              <a:solidFill>
                <a:prstClr val="white"/>
              </a:solidFill>
              <a:latin typeface="Calibri"/>
              <a:ea typeface="ＭＳ Ｐゴシック" panose="020B0600070205080204" pitchFamily="50" charset="-128"/>
            </a:endParaRPr>
          </a:p>
        </p:txBody>
      </p:sp>
      <p:sp>
        <p:nvSpPr>
          <p:cNvPr id="5" name="角丸四角形 4"/>
          <p:cNvSpPr/>
          <p:nvPr/>
        </p:nvSpPr>
        <p:spPr>
          <a:xfrm>
            <a:off x="2435510" y="817903"/>
            <a:ext cx="2486212" cy="4904988"/>
          </a:xfrm>
          <a:prstGeom prst="roundRect">
            <a:avLst>
              <a:gd name="adj" fmla="val 2907"/>
            </a:avLst>
          </a:prstGeom>
          <a:solidFill>
            <a:schemeClr val="accent5">
              <a:lumMod val="20000"/>
              <a:lumOff val="8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3231" rIns="33231" bIns="0" rtlCol="0" anchor="b" anchorCtr="1"/>
          <a:lstStyle/>
          <a:p>
            <a:pPr algn="ctr" defTabSz="844083">
              <a:defRPr/>
            </a:pPr>
            <a:r>
              <a:rPr kumimoji="1" lang="en-US" altLang="ja-JP" sz="969" b="1" dirty="0">
                <a:solidFill>
                  <a:prstClr val="black"/>
                </a:solidFill>
                <a:latin typeface="Calibri"/>
                <a:ea typeface="ＭＳ Ｐゴシック" panose="020B0600070205080204" pitchFamily="50" charset="-128"/>
              </a:rPr>
              <a:t>【</a:t>
            </a:r>
            <a:r>
              <a:rPr kumimoji="1" lang="ja-JP" altLang="en-US" sz="969" b="1" dirty="0">
                <a:solidFill>
                  <a:prstClr val="black"/>
                </a:solidFill>
                <a:latin typeface="Calibri"/>
                <a:ea typeface="ＭＳ Ｐゴシック" panose="020B0600070205080204" pitchFamily="50" charset="-128"/>
              </a:rPr>
              <a:t>ジョブコーチ</a:t>
            </a:r>
            <a:r>
              <a:rPr kumimoji="1" lang="en-US" altLang="ja-JP" sz="969" b="1" dirty="0">
                <a:solidFill>
                  <a:prstClr val="black"/>
                </a:solidFill>
                <a:latin typeface="Calibri"/>
                <a:ea typeface="ＭＳ Ｐゴシック" panose="020B0600070205080204" pitchFamily="50" charset="-128"/>
              </a:rPr>
              <a:t>】</a:t>
            </a:r>
            <a:endParaRPr kumimoji="1" lang="ja-JP" altLang="en-US" sz="969" b="1" dirty="0">
              <a:solidFill>
                <a:prstClr val="black"/>
              </a:solidFill>
              <a:latin typeface="Calibri"/>
              <a:ea typeface="ＭＳ Ｐゴシック" panose="020B0600070205080204" pitchFamily="50" charset="-128"/>
            </a:endParaRPr>
          </a:p>
        </p:txBody>
      </p:sp>
      <p:sp>
        <p:nvSpPr>
          <p:cNvPr id="6" name="角丸四角形 5"/>
          <p:cNvSpPr/>
          <p:nvPr/>
        </p:nvSpPr>
        <p:spPr>
          <a:xfrm>
            <a:off x="4975792" y="797887"/>
            <a:ext cx="2530329" cy="3241100"/>
          </a:xfrm>
          <a:prstGeom prst="roundRect">
            <a:avLst>
              <a:gd name="adj" fmla="val 2273"/>
            </a:avLst>
          </a:prstGeom>
          <a:solidFill>
            <a:srgbClr val="FFFFE6"/>
          </a:solidFill>
          <a:ln>
            <a:noFill/>
          </a:ln>
        </p:spPr>
        <p:style>
          <a:lnRef idx="3">
            <a:schemeClr val="lt1"/>
          </a:lnRef>
          <a:fillRef idx="1">
            <a:schemeClr val="accent6"/>
          </a:fillRef>
          <a:effectRef idx="1">
            <a:schemeClr val="accent6"/>
          </a:effectRef>
          <a:fontRef idx="minor">
            <a:schemeClr val="lt1"/>
          </a:fontRef>
        </p:style>
        <p:txBody>
          <a:bodyPr lIns="33231" tIns="33231" rIns="33231" bIns="33231" rtlCol="0" anchor="t" anchorCtr="0"/>
          <a:lstStyle/>
          <a:p>
            <a:pPr defTabSz="844083">
              <a:defRPr/>
            </a:pPr>
            <a:r>
              <a:rPr kumimoji="1" lang="ja-JP" altLang="en-US" sz="738" dirty="0">
                <a:solidFill>
                  <a:prstClr val="black"/>
                </a:solidFill>
                <a:latin typeface="ＭＳ Ｐゴシック" panose="020B0600070205080204" pitchFamily="50" charset="-128"/>
                <a:ea typeface="ＭＳ Ｐゴシック" panose="020B0600070205080204" pitchFamily="50" charset="-128"/>
              </a:rPr>
              <a:t>*</a:t>
            </a:r>
            <a:r>
              <a:rPr kumimoji="1" lang="en-US" altLang="ja-JP" sz="738" dirty="0">
                <a:solidFill>
                  <a:prstClr val="black"/>
                </a:solidFill>
                <a:latin typeface="ＭＳ Ｐゴシック" panose="020B0600070205080204" pitchFamily="50" charset="-128"/>
                <a:ea typeface="ＭＳ Ｐゴシック" panose="020B0600070205080204" pitchFamily="50" charset="-128"/>
              </a:rPr>
              <a:t>3 </a:t>
            </a:r>
            <a:r>
              <a:rPr kumimoji="1" lang="ja-JP" altLang="en-US" sz="738" dirty="0">
                <a:solidFill>
                  <a:prstClr val="black"/>
                </a:solidFill>
                <a:latin typeface="ＭＳ Ｐゴシック" panose="020B0600070205080204" pitchFamily="50" charset="-128"/>
                <a:ea typeface="ＭＳ Ｐゴシック" panose="020B0600070205080204" pitchFamily="50" charset="-128"/>
              </a:rPr>
              <a:t>就業支援を担当する職員を対象としたこれらの階層研修については、職場適応援助者の研修に統合し、シンプルな構成にすることが望ましいとの意見もあった。</a:t>
            </a:r>
          </a:p>
        </p:txBody>
      </p:sp>
      <p:sp>
        <p:nvSpPr>
          <p:cNvPr id="7" name="角丸四角形 6"/>
          <p:cNvSpPr/>
          <p:nvPr/>
        </p:nvSpPr>
        <p:spPr>
          <a:xfrm>
            <a:off x="5193398" y="5853184"/>
            <a:ext cx="1994068" cy="270919"/>
          </a:xfrm>
          <a:prstGeom prst="roundRect">
            <a:avLst>
              <a:gd name="adj" fmla="val 1132"/>
            </a:avLst>
          </a:prstGeom>
          <a:solidFill>
            <a:schemeClr val="bg1"/>
          </a:solidFill>
          <a:ln w="12700">
            <a:noFil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0" rIns="33231" bIns="0" rtlCol="0" anchor="b" anchorCtr="1"/>
          <a:lstStyle/>
          <a:p>
            <a:pPr defTabSz="844083">
              <a:defRPr/>
            </a:pPr>
            <a:r>
              <a:rPr kumimoji="1" lang="en-US" altLang="ja-JP" sz="831" b="1" dirty="0">
                <a:solidFill>
                  <a:prstClr val="black"/>
                </a:solidFill>
                <a:latin typeface="Calibri"/>
                <a:ea typeface="ＭＳ Ｐゴシック" panose="020B0600070205080204" pitchFamily="50" charset="-128"/>
              </a:rPr>
              <a:t>【</a:t>
            </a:r>
            <a:r>
              <a:rPr kumimoji="1" lang="ja-JP" altLang="en-US" sz="831" b="1" dirty="0">
                <a:solidFill>
                  <a:prstClr val="black"/>
                </a:solidFill>
                <a:latin typeface="Calibri"/>
                <a:ea typeface="ＭＳ Ｐゴシック" panose="020B0600070205080204" pitchFamily="50" charset="-128"/>
              </a:rPr>
              <a:t>就労継続支援Ａ型・Ｂ型事業、</a:t>
            </a:r>
            <a:endParaRPr kumimoji="1" lang="en-US" altLang="ja-JP" sz="831" b="1" dirty="0">
              <a:solidFill>
                <a:prstClr val="black"/>
              </a:solidFill>
              <a:latin typeface="Calibri"/>
              <a:ea typeface="ＭＳ Ｐゴシック" panose="020B0600070205080204" pitchFamily="50" charset="-128"/>
            </a:endParaRPr>
          </a:p>
          <a:p>
            <a:pPr defTabSz="844083">
              <a:defRPr/>
            </a:pPr>
            <a:r>
              <a:rPr kumimoji="1" lang="ja-JP" altLang="en-US" sz="831" b="1" dirty="0">
                <a:solidFill>
                  <a:prstClr val="black"/>
                </a:solidFill>
                <a:latin typeface="Calibri"/>
                <a:ea typeface="ＭＳ Ｐゴシック" panose="020B0600070205080204" pitchFamily="50" charset="-128"/>
              </a:rPr>
              <a:t>　就労移行支援事業、就労定着支援事業</a:t>
            </a:r>
            <a:r>
              <a:rPr kumimoji="1" lang="en-US" altLang="ja-JP" sz="831" b="1" dirty="0">
                <a:solidFill>
                  <a:prstClr val="black"/>
                </a:solidFill>
                <a:latin typeface="Calibri"/>
                <a:ea typeface="ＭＳ Ｐゴシック" panose="020B0600070205080204" pitchFamily="50" charset="-128"/>
              </a:rPr>
              <a:t>】</a:t>
            </a:r>
            <a:endParaRPr kumimoji="1" lang="ja-JP" altLang="en-US" sz="831" b="1" dirty="0">
              <a:solidFill>
                <a:prstClr val="black"/>
              </a:solidFill>
              <a:latin typeface="Calibri"/>
              <a:ea typeface="ＭＳ Ｐゴシック" panose="020B0600070205080204" pitchFamily="50" charset="-128"/>
            </a:endParaRPr>
          </a:p>
        </p:txBody>
      </p:sp>
      <p:sp>
        <p:nvSpPr>
          <p:cNvPr id="8" name="角丸四角形 7"/>
          <p:cNvSpPr/>
          <p:nvPr/>
        </p:nvSpPr>
        <p:spPr>
          <a:xfrm>
            <a:off x="571837" y="806591"/>
            <a:ext cx="1836542" cy="4917864"/>
          </a:xfrm>
          <a:prstGeom prst="roundRect">
            <a:avLst>
              <a:gd name="adj" fmla="val 2506"/>
            </a:avLst>
          </a:prstGeom>
          <a:solidFill>
            <a:schemeClr val="accent3">
              <a:lumMod val="20000"/>
              <a:lumOff val="80000"/>
            </a:schemeClr>
          </a:solidFill>
          <a:ln w="12700">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3231" rIns="33231" bIns="0" rtlCol="0" anchor="b" anchorCtr="1"/>
          <a:lstStyle/>
          <a:p>
            <a:pPr algn="ctr" defTabSz="844083">
              <a:defRPr/>
            </a:pPr>
            <a:r>
              <a:rPr kumimoji="1" lang="en-US" altLang="ja-JP" sz="923" b="1" dirty="0">
                <a:solidFill>
                  <a:prstClr val="black"/>
                </a:solidFill>
                <a:latin typeface="Calibri"/>
                <a:ea typeface="ＭＳ Ｐゴシック" panose="020B0600070205080204" pitchFamily="50" charset="-128"/>
              </a:rPr>
              <a:t>【</a:t>
            </a:r>
            <a:r>
              <a:rPr kumimoji="1" lang="ja-JP" altLang="en-US" sz="923" b="1" dirty="0">
                <a:solidFill>
                  <a:prstClr val="black"/>
                </a:solidFill>
                <a:latin typeface="Calibri"/>
                <a:ea typeface="ＭＳ Ｐゴシック" panose="020B0600070205080204" pitchFamily="50" charset="-128"/>
              </a:rPr>
              <a:t>障害者就業・生活支援センター</a:t>
            </a:r>
            <a:r>
              <a:rPr kumimoji="1" lang="en-US" altLang="ja-JP" sz="923" b="1" dirty="0">
                <a:solidFill>
                  <a:prstClr val="black"/>
                </a:solidFill>
                <a:latin typeface="Calibri"/>
                <a:ea typeface="ＭＳ Ｐゴシック" panose="020B0600070205080204" pitchFamily="50" charset="-128"/>
              </a:rPr>
              <a:t>】</a:t>
            </a:r>
            <a:endParaRPr kumimoji="1" lang="ja-JP" altLang="en-US" sz="923" b="1" dirty="0">
              <a:solidFill>
                <a:prstClr val="black"/>
              </a:solidFill>
              <a:latin typeface="Calibri"/>
              <a:ea typeface="ＭＳ Ｐゴシック" panose="020B0600070205080204" pitchFamily="50" charset="-128"/>
            </a:endParaRPr>
          </a:p>
        </p:txBody>
      </p:sp>
      <p:sp>
        <p:nvSpPr>
          <p:cNvPr id="9" name="角丸四角形 8"/>
          <p:cNvSpPr/>
          <p:nvPr/>
        </p:nvSpPr>
        <p:spPr>
          <a:xfrm>
            <a:off x="2016025" y="931821"/>
            <a:ext cx="361376" cy="4612494"/>
          </a:xfrm>
          <a:prstGeom prst="roundRect">
            <a:avLst>
              <a:gd name="adj" fmla="val 3909"/>
            </a:avLst>
          </a:prstGeom>
          <a:solidFill>
            <a:schemeClr val="accent4">
              <a:lumMod val="20000"/>
              <a:lumOff val="80000"/>
            </a:schemeClr>
          </a:solidFill>
          <a:ln w="952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10" name="正方形/長方形 9"/>
          <p:cNvSpPr/>
          <p:nvPr/>
        </p:nvSpPr>
        <p:spPr>
          <a:xfrm>
            <a:off x="6788653" y="1233092"/>
            <a:ext cx="610677" cy="2638386"/>
          </a:xfrm>
          <a:prstGeom prst="rect">
            <a:avLst/>
          </a:prstGeom>
          <a:solidFill>
            <a:schemeClr val="accent6">
              <a:lumMod val="20000"/>
              <a:lumOff val="80000"/>
            </a:schemeClr>
          </a:solidFill>
          <a:ln w="19050">
            <a:solidFill>
              <a:schemeClr val="accent6">
                <a:lumMod val="75000"/>
              </a:schemeClr>
            </a:solidFill>
            <a:prstDash val="sysDash"/>
          </a:ln>
        </p:spPr>
        <p:style>
          <a:lnRef idx="1">
            <a:schemeClr val="accent6"/>
          </a:lnRef>
          <a:fillRef idx="2">
            <a:schemeClr val="accent6"/>
          </a:fillRef>
          <a:effectRef idx="1">
            <a:schemeClr val="accent6"/>
          </a:effectRef>
          <a:fontRef idx="minor">
            <a:schemeClr val="dk1"/>
          </a:fontRef>
        </p:style>
        <p:txBody>
          <a:bodyPr lIns="33231" tIns="33231" rIns="33231" bIns="33231" rtlCol="0" anchor="t" anchorCtr="0"/>
          <a:lstStyle/>
          <a:p>
            <a:pPr algn="ctr" defTabSz="844083">
              <a:defRPr/>
            </a:pPr>
            <a:endParaRPr kumimoji="1" lang="en-US" altLang="ja-JP" sz="969"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就業支援</a:t>
            </a:r>
            <a:endParaRPr kumimoji="1"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課題別</a:t>
            </a:r>
            <a:endParaRPr kumimoji="1"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セミナー</a:t>
            </a:r>
            <a:endParaRPr kumimoji="1"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en-US" altLang="ja-JP" sz="83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en-US" altLang="ja-JP" sz="83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新たな課題やニーズに対応した知識・技術の向上</a:t>
            </a:r>
            <a:endParaRPr kumimoji="1" lang="en-US" altLang="ja-JP" sz="646" u="sng"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1" name="テキスト ボックス 10"/>
          <p:cNvSpPr txBox="1"/>
          <p:nvPr/>
        </p:nvSpPr>
        <p:spPr>
          <a:xfrm>
            <a:off x="6818725" y="2937559"/>
            <a:ext cx="558444" cy="198772"/>
          </a:xfrm>
          <a:prstGeom prst="rect">
            <a:avLst/>
          </a:prstGeom>
          <a:solidFill>
            <a:schemeClr val="bg1"/>
          </a:solidFill>
          <a:ln>
            <a:noFill/>
          </a:ln>
        </p:spPr>
        <p:txBody>
          <a:bodyPr wrap="square" lIns="33231" tIns="0" rIns="33231" bIns="0" rtlCol="0">
            <a:spAutoFit/>
          </a:bodyPr>
          <a:lstStyle/>
          <a:p>
            <a:pPr algn="ctr" defTabSz="844083">
              <a:defRPr/>
            </a:pPr>
            <a:r>
              <a:rPr kumimoji="1" lang="ja-JP" altLang="en-US" sz="646" dirty="0">
                <a:solidFill>
                  <a:prstClr val="black"/>
                </a:solidFill>
                <a:latin typeface="Calibri"/>
                <a:ea typeface="ＭＳ Ｐゴシック" panose="020B0600070205080204" pitchFamily="50" charset="-128"/>
              </a:rPr>
              <a:t>障害者職業</a:t>
            </a:r>
            <a:endParaRPr kumimoji="1" lang="en-US" altLang="ja-JP" sz="646" dirty="0">
              <a:solidFill>
                <a:prstClr val="black"/>
              </a:solidFill>
              <a:latin typeface="Calibri"/>
              <a:ea typeface="ＭＳ Ｐゴシック" panose="020B0600070205080204" pitchFamily="50" charset="-128"/>
            </a:endParaRPr>
          </a:p>
          <a:p>
            <a:pPr algn="ctr" defTabSz="844083">
              <a:defRPr/>
            </a:pPr>
            <a:r>
              <a:rPr kumimoji="1" lang="ja-JP" altLang="en-US" sz="646" dirty="0">
                <a:solidFill>
                  <a:prstClr val="black"/>
                </a:solidFill>
                <a:latin typeface="Calibri"/>
                <a:ea typeface="ＭＳ Ｐゴシック" panose="020B0600070205080204" pitchFamily="50" charset="-128"/>
              </a:rPr>
              <a:t>総合センター</a:t>
            </a:r>
          </a:p>
        </p:txBody>
      </p:sp>
      <p:sp>
        <p:nvSpPr>
          <p:cNvPr id="12" name="下矢印 11"/>
          <p:cNvSpPr/>
          <p:nvPr/>
        </p:nvSpPr>
        <p:spPr>
          <a:xfrm rot="10800000">
            <a:off x="6867673" y="3864179"/>
            <a:ext cx="552125" cy="279300"/>
          </a:xfrm>
          <a:prstGeom prst="downArrow">
            <a:avLst>
              <a:gd name="adj1" fmla="val 50000"/>
              <a:gd name="adj2" fmla="val 5032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13" name="下矢印 12"/>
          <p:cNvSpPr/>
          <p:nvPr/>
        </p:nvSpPr>
        <p:spPr>
          <a:xfrm rot="10800000">
            <a:off x="5431443" y="2363132"/>
            <a:ext cx="748713" cy="292094"/>
          </a:xfrm>
          <a:prstGeom prst="downArrow">
            <a:avLst>
              <a:gd name="adj1" fmla="val 50000"/>
              <a:gd name="adj2" fmla="val 389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grpSp>
        <p:nvGrpSpPr>
          <p:cNvPr id="14" name="グループ化 13"/>
          <p:cNvGrpSpPr/>
          <p:nvPr/>
        </p:nvGrpSpPr>
        <p:grpSpPr>
          <a:xfrm>
            <a:off x="5158192" y="1228019"/>
            <a:ext cx="1358608" cy="1131981"/>
            <a:chOff x="5862723" y="861212"/>
            <a:chExt cx="1471825" cy="1226313"/>
          </a:xfrm>
        </p:grpSpPr>
        <p:sp>
          <p:nvSpPr>
            <p:cNvPr id="15" name="正方形/長方形 14"/>
            <p:cNvSpPr/>
            <p:nvPr/>
          </p:nvSpPr>
          <p:spPr>
            <a:xfrm>
              <a:off x="5862723" y="861212"/>
              <a:ext cx="1471825" cy="1226313"/>
            </a:xfrm>
            <a:prstGeom prst="rect">
              <a:avLst/>
            </a:prstGeom>
            <a:solidFill>
              <a:schemeClr val="accent6">
                <a:lumMod val="20000"/>
                <a:lumOff val="80000"/>
              </a:schemeClr>
            </a:solidFill>
            <a:ln w="19050">
              <a:solidFill>
                <a:schemeClr val="accent6">
                  <a:lumMod val="75000"/>
                </a:schemeClr>
              </a:solidFill>
              <a:prstDash val="sysDash"/>
            </a:ln>
          </p:spPr>
          <p:style>
            <a:lnRef idx="1">
              <a:schemeClr val="accent6"/>
            </a:lnRef>
            <a:fillRef idx="2">
              <a:schemeClr val="accent6"/>
            </a:fillRef>
            <a:effectRef idx="1">
              <a:schemeClr val="accent6"/>
            </a:effectRef>
            <a:fontRef idx="minor">
              <a:schemeClr val="dk1"/>
            </a:fontRef>
          </p:style>
          <p:txBody>
            <a:bodyPr lIns="33231" tIns="0" rIns="33231" bIns="0" rtlCol="0" anchor="t" anchorCtr="1"/>
            <a:lstStyle/>
            <a:p>
              <a:pPr algn="ctr" defTabSz="844083">
                <a:defRPr/>
              </a:pPr>
              <a:endParaRPr kumimoji="1" lang="en-US" altLang="ja-JP" sz="462"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969"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就業支援</a:t>
              </a:r>
              <a:endParaRPr kumimoji="1"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スキル向上</a:t>
              </a:r>
              <a:endParaRPr kumimoji="1"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研修</a:t>
              </a:r>
              <a:endParaRPr kumimoji="1"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endParaRPr kumimoji="1" lang="en-US" altLang="ja-JP" sz="554"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障害特性に応じた支援スキルの向上</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発達障害／精神障害／高次脳機能障害　コース</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6" name="角丸四角形 15"/>
            <p:cNvSpPr/>
            <p:nvPr/>
          </p:nvSpPr>
          <p:spPr>
            <a:xfrm>
              <a:off x="5927851" y="967448"/>
              <a:ext cx="648492" cy="396017"/>
            </a:xfrm>
            <a:prstGeom prst="roundRect">
              <a:avLst/>
            </a:prstGeom>
            <a:solidFill>
              <a:schemeClr val="bg1"/>
            </a:solidFill>
            <a:ln w="28575" cmpd="dbl">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0" rIns="33231" bIns="0" rtlCol="0" anchor="ctr"/>
            <a:lstStyle/>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a:t>
              </a:r>
              <a:r>
                <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a:t>
              </a: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３年以上実務経験のある方</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7" name="テキスト ボックス 16"/>
            <p:cNvSpPr txBox="1"/>
            <p:nvPr/>
          </p:nvSpPr>
          <p:spPr>
            <a:xfrm>
              <a:off x="6093243" y="1900763"/>
              <a:ext cx="1197522" cy="107668"/>
            </a:xfrm>
            <a:prstGeom prst="rect">
              <a:avLst/>
            </a:prstGeom>
            <a:solidFill>
              <a:schemeClr val="bg1"/>
            </a:solidFill>
            <a:ln>
              <a:noFill/>
            </a:ln>
          </p:spPr>
          <p:txBody>
            <a:bodyPr wrap="square" lIns="33231" tIns="0" rIns="33231" bIns="0" rtlCol="0">
              <a:spAutoFit/>
            </a:bodyPr>
            <a:lstStyle/>
            <a:p>
              <a:pPr algn="ctr" defTabSz="844083">
                <a:defRPr/>
              </a:pPr>
              <a:r>
                <a:rPr kumimoji="1" lang="ja-JP" altLang="en-US" sz="646" dirty="0">
                  <a:solidFill>
                    <a:prstClr val="black"/>
                  </a:solidFill>
                  <a:latin typeface="Calibri"/>
                  <a:ea typeface="ＭＳ Ｐゴシック" panose="020B0600070205080204" pitchFamily="50" charset="-128"/>
                </a:rPr>
                <a:t>障害者職業総合センター</a:t>
              </a:r>
            </a:p>
          </p:txBody>
        </p:sp>
      </p:grpSp>
      <p:sp>
        <p:nvSpPr>
          <p:cNvPr id="18" name="テキスト ボックス 17"/>
          <p:cNvSpPr txBox="1"/>
          <p:nvPr/>
        </p:nvSpPr>
        <p:spPr>
          <a:xfrm>
            <a:off x="786061" y="5252330"/>
            <a:ext cx="1071882" cy="262067"/>
          </a:xfrm>
          <a:prstGeom prst="rect">
            <a:avLst/>
          </a:prstGeom>
          <a:solidFill>
            <a:schemeClr val="bg1"/>
          </a:solidFill>
          <a:ln>
            <a:solidFill>
              <a:schemeClr val="tx1"/>
            </a:solidFill>
          </a:ln>
        </p:spPr>
        <p:txBody>
          <a:bodyPr wrap="square" tIns="66462" bIns="66462" rtlCol="0" anchor="ctr" anchorCtr="1">
            <a:spAutoFit/>
          </a:bodyPr>
          <a:lstStyle/>
          <a:p>
            <a:pPr algn="ctr" defTabSz="844083">
              <a:defRPr/>
            </a:pPr>
            <a:r>
              <a:rPr kumimoji="1" lang="ja-JP" altLang="en-US" sz="831" dirty="0">
                <a:solidFill>
                  <a:prstClr val="black"/>
                </a:solidFill>
                <a:latin typeface="Calibri"/>
                <a:ea typeface="ＭＳ Ｐゴシック" panose="020B0600070205080204" pitchFamily="50" charset="-128"/>
              </a:rPr>
              <a:t>就業支援担当者</a:t>
            </a:r>
          </a:p>
        </p:txBody>
      </p:sp>
      <p:sp>
        <p:nvSpPr>
          <p:cNvPr id="19" name="テキスト ボックス 18"/>
          <p:cNvSpPr txBox="1"/>
          <p:nvPr/>
        </p:nvSpPr>
        <p:spPr>
          <a:xfrm>
            <a:off x="1990466" y="5286208"/>
            <a:ext cx="410525" cy="232328"/>
          </a:xfrm>
          <a:prstGeom prst="rect">
            <a:avLst/>
          </a:prstGeom>
          <a:solidFill>
            <a:schemeClr val="bg1"/>
          </a:solidFill>
          <a:ln>
            <a:solidFill>
              <a:schemeClr val="tx1"/>
            </a:solidFill>
          </a:ln>
        </p:spPr>
        <p:txBody>
          <a:bodyPr wrap="square" lIns="0" tIns="33231" rIns="0" bIns="0" rtlCol="0">
            <a:spAutoFit/>
          </a:bodyPr>
          <a:lstStyle/>
          <a:p>
            <a:pPr algn="ctr" defTabSz="844083">
              <a:defRPr/>
            </a:pPr>
            <a:r>
              <a:rPr kumimoji="1" lang="ja-JP" altLang="en-US" sz="646" dirty="0">
                <a:solidFill>
                  <a:prstClr val="black"/>
                </a:solidFill>
                <a:latin typeface="Calibri"/>
                <a:ea typeface="ＭＳ Ｐゴシック" panose="020B0600070205080204" pitchFamily="50" charset="-128"/>
              </a:rPr>
              <a:t>生活支援</a:t>
            </a:r>
            <a:endParaRPr kumimoji="1" lang="en-US" altLang="ja-JP" sz="646" dirty="0">
              <a:solidFill>
                <a:prstClr val="black"/>
              </a:solidFill>
              <a:latin typeface="Calibri"/>
              <a:ea typeface="ＭＳ Ｐゴシック" panose="020B0600070205080204" pitchFamily="50" charset="-128"/>
            </a:endParaRPr>
          </a:p>
          <a:p>
            <a:pPr algn="ctr" defTabSz="844083">
              <a:defRPr/>
            </a:pPr>
            <a:r>
              <a:rPr kumimoji="1" lang="ja-JP" altLang="en-US" sz="646" dirty="0">
                <a:solidFill>
                  <a:prstClr val="black"/>
                </a:solidFill>
                <a:latin typeface="Calibri"/>
                <a:ea typeface="ＭＳ Ｐゴシック" panose="020B0600070205080204" pitchFamily="50" charset="-128"/>
              </a:rPr>
              <a:t>担当者</a:t>
            </a:r>
            <a:endParaRPr kumimoji="1" lang="en-US" altLang="ja-JP" sz="646" dirty="0">
              <a:solidFill>
                <a:prstClr val="black"/>
              </a:solidFill>
              <a:latin typeface="Calibri"/>
              <a:ea typeface="ＭＳ Ｐゴシック" panose="020B0600070205080204" pitchFamily="50" charset="-128"/>
            </a:endParaRPr>
          </a:p>
        </p:txBody>
      </p:sp>
      <p:sp>
        <p:nvSpPr>
          <p:cNvPr id="20" name="テキスト ボックス 19"/>
          <p:cNvSpPr txBox="1"/>
          <p:nvPr/>
        </p:nvSpPr>
        <p:spPr>
          <a:xfrm>
            <a:off x="2577006" y="5260521"/>
            <a:ext cx="946854" cy="262067"/>
          </a:xfrm>
          <a:prstGeom prst="rect">
            <a:avLst/>
          </a:prstGeom>
          <a:solidFill>
            <a:schemeClr val="bg1"/>
          </a:solidFill>
          <a:ln>
            <a:solidFill>
              <a:schemeClr val="tx1"/>
            </a:solidFill>
          </a:ln>
        </p:spPr>
        <p:txBody>
          <a:bodyPr wrap="square" lIns="33231" tIns="66462" rIns="0" bIns="66462" rtlCol="0">
            <a:spAutoFit/>
          </a:bodyPr>
          <a:lstStyle/>
          <a:p>
            <a:pPr algn="ctr" defTabSz="844083">
              <a:defRPr/>
            </a:pPr>
            <a:r>
              <a:rPr kumimoji="1" lang="ja-JP" altLang="en-US" sz="831" dirty="0">
                <a:solidFill>
                  <a:prstClr val="black"/>
                </a:solidFill>
                <a:latin typeface="Calibri"/>
                <a:ea typeface="ＭＳ Ｐゴシック" panose="020B0600070205080204" pitchFamily="50" charset="-128"/>
              </a:rPr>
              <a:t>訪問型ジョブコーチ</a:t>
            </a:r>
          </a:p>
        </p:txBody>
      </p:sp>
      <p:sp>
        <p:nvSpPr>
          <p:cNvPr id="21" name="テキスト ボックス 20"/>
          <p:cNvSpPr txBox="1"/>
          <p:nvPr/>
        </p:nvSpPr>
        <p:spPr>
          <a:xfrm>
            <a:off x="3574086" y="5259332"/>
            <a:ext cx="1171839" cy="262067"/>
          </a:xfrm>
          <a:prstGeom prst="rect">
            <a:avLst/>
          </a:prstGeom>
          <a:solidFill>
            <a:schemeClr val="bg1"/>
          </a:solidFill>
          <a:ln>
            <a:solidFill>
              <a:schemeClr val="tx1"/>
            </a:solidFill>
          </a:ln>
        </p:spPr>
        <p:txBody>
          <a:bodyPr wrap="square" lIns="33231" tIns="66462" rIns="33231" bIns="66462" rtlCol="0">
            <a:spAutoFit/>
          </a:bodyPr>
          <a:lstStyle/>
          <a:p>
            <a:pPr algn="ctr" defTabSz="844083">
              <a:defRPr/>
            </a:pPr>
            <a:r>
              <a:rPr kumimoji="1" lang="ja-JP" altLang="en-US" sz="831" dirty="0">
                <a:solidFill>
                  <a:prstClr val="black"/>
                </a:solidFill>
                <a:latin typeface="Calibri"/>
                <a:ea typeface="ＭＳ Ｐゴシック" panose="020B0600070205080204" pitchFamily="50" charset="-128"/>
              </a:rPr>
              <a:t>企業在籍型ジョブコーチ</a:t>
            </a:r>
          </a:p>
        </p:txBody>
      </p:sp>
      <p:sp>
        <p:nvSpPr>
          <p:cNvPr id="22" name="テキスト ボックス 21"/>
          <p:cNvSpPr txBox="1"/>
          <p:nvPr/>
        </p:nvSpPr>
        <p:spPr>
          <a:xfrm>
            <a:off x="5695557" y="5475142"/>
            <a:ext cx="643150" cy="232521"/>
          </a:xfrm>
          <a:prstGeom prst="rect">
            <a:avLst/>
          </a:prstGeom>
          <a:solidFill>
            <a:schemeClr val="bg1"/>
          </a:solidFill>
          <a:ln>
            <a:solidFill>
              <a:schemeClr val="tx1"/>
            </a:solidFill>
          </a:ln>
        </p:spPr>
        <p:txBody>
          <a:bodyPr wrap="square" lIns="33231" tIns="33231" rIns="33231" bIns="0" rtlCol="0">
            <a:spAutoFit/>
          </a:bodyPr>
          <a:lstStyle/>
          <a:p>
            <a:pPr algn="ctr" defTabSz="844083">
              <a:defRPr/>
            </a:pPr>
            <a:r>
              <a:rPr kumimoji="1" lang="ja-JP" altLang="en-US" sz="831" dirty="0">
                <a:solidFill>
                  <a:prstClr val="black"/>
                </a:solidFill>
                <a:latin typeface="Calibri"/>
                <a:ea typeface="ＭＳ Ｐゴシック" panose="020B0600070205080204" pitchFamily="50" charset="-128"/>
              </a:rPr>
              <a:t>就労支援員</a:t>
            </a:r>
            <a:r>
              <a:rPr kumimoji="1" lang="ja-JP" altLang="en-US" sz="462" dirty="0">
                <a:solidFill>
                  <a:prstClr val="black"/>
                </a:solidFill>
                <a:latin typeface="Calibri"/>
                <a:ea typeface="ＭＳ Ｐゴシック" panose="020B0600070205080204" pitchFamily="50" charset="-128"/>
              </a:rPr>
              <a:t>（</a:t>
            </a:r>
            <a:r>
              <a:rPr kumimoji="1" lang="en-US" altLang="ja-JP" sz="462" dirty="0">
                <a:solidFill>
                  <a:prstClr val="black"/>
                </a:solidFill>
                <a:latin typeface="Calibri"/>
                <a:ea typeface="ＭＳ Ｐゴシック" panose="020B0600070205080204" pitchFamily="50" charset="-128"/>
              </a:rPr>
              <a:t>※2</a:t>
            </a:r>
            <a:r>
              <a:rPr kumimoji="1" lang="ja-JP" altLang="en-US" sz="462" dirty="0">
                <a:solidFill>
                  <a:prstClr val="black"/>
                </a:solidFill>
                <a:latin typeface="Calibri"/>
                <a:ea typeface="ＭＳ Ｐゴシック" panose="020B0600070205080204" pitchFamily="50" charset="-128"/>
              </a:rPr>
              <a:t>）</a:t>
            </a:r>
            <a:endParaRPr kumimoji="1" lang="ja-JP" altLang="en-US" sz="738" dirty="0">
              <a:solidFill>
                <a:prstClr val="black"/>
              </a:solidFill>
              <a:latin typeface="Calibri"/>
              <a:ea typeface="ＭＳ Ｐゴシック" panose="020B0600070205080204" pitchFamily="50" charset="-128"/>
            </a:endParaRPr>
          </a:p>
        </p:txBody>
      </p:sp>
      <p:sp>
        <p:nvSpPr>
          <p:cNvPr id="23" name="テキスト ボックス 22"/>
          <p:cNvSpPr txBox="1"/>
          <p:nvPr/>
        </p:nvSpPr>
        <p:spPr>
          <a:xfrm>
            <a:off x="6410379" y="5464499"/>
            <a:ext cx="401294" cy="289267"/>
          </a:xfrm>
          <a:prstGeom prst="rect">
            <a:avLst/>
          </a:prstGeom>
          <a:solidFill>
            <a:schemeClr val="bg1"/>
          </a:solidFill>
          <a:ln>
            <a:solidFill>
              <a:schemeClr val="tx1"/>
            </a:solidFill>
          </a:ln>
        </p:spPr>
        <p:txBody>
          <a:bodyPr wrap="square" lIns="33231" tIns="33231" rIns="33231" bIns="0" rtlCol="0">
            <a:spAutoFit/>
          </a:bodyPr>
          <a:lstStyle/>
          <a:p>
            <a:pPr algn="ctr" defTabSz="844083">
              <a:defRPr/>
            </a:pPr>
            <a:r>
              <a:rPr kumimoji="1" lang="ja-JP" altLang="en-US" sz="831" dirty="0">
                <a:solidFill>
                  <a:prstClr val="black"/>
                </a:solidFill>
                <a:latin typeface="Calibri"/>
                <a:ea typeface="ＭＳ Ｐゴシック" panose="020B0600070205080204" pitchFamily="50" charset="-128"/>
              </a:rPr>
              <a:t>職業</a:t>
            </a:r>
            <a:endParaRPr kumimoji="1" lang="en-US" altLang="ja-JP" sz="831" dirty="0">
              <a:solidFill>
                <a:prstClr val="black"/>
              </a:solidFill>
              <a:latin typeface="Calibri"/>
              <a:ea typeface="ＭＳ Ｐゴシック" panose="020B0600070205080204" pitchFamily="50" charset="-128"/>
            </a:endParaRPr>
          </a:p>
          <a:p>
            <a:pPr algn="ctr" defTabSz="844083">
              <a:defRPr/>
            </a:pPr>
            <a:r>
              <a:rPr kumimoji="1" lang="ja-JP" altLang="en-US" sz="831" dirty="0">
                <a:solidFill>
                  <a:prstClr val="black"/>
                </a:solidFill>
                <a:latin typeface="Calibri"/>
                <a:ea typeface="ＭＳ Ｐゴシック" panose="020B0600070205080204" pitchFamily="50" charset="-128"/>
              </a:rPr>
              <a:t>指導員</a:t>
            </a:r>
            <a:endParaRPr kumimoji="1" lang="en-US" altLang="ja-JP" sz="831" dirty="0">
              <a:solidFill>
                <a:prstClr val="black"/>
              </a:solidFill>
              <a:latin typeface="Calibri"/>
              <a:ea typeface="ＭＳ Ｐゴシック" panose="020B0600070205080204" pitchFamily="50" charset="-128"/>
            </a:endParaRPr>
          </a:p>
        </p:txBody>
      </p:sp>
      <p:sp>
        <p:nvSpPr>
          <p:cNvPr id="24" name="テキスト ボックス 23"/>
          <p:cNvSpPr txBox="1"/>
          <p:nvPr/>
        </p:nvSpPr>
        <p:spPr>
          <a:xfrm>
            <a:off x="6835584" y="5464499"/>
            <a:ext cx="391122" cy="289267"/>
          </a:xfrm>
          <a:prstGeom prst="rect">
            <a:avLst/>
          </a:prstGeom>
          <a:solidFill>
            <a:schemeClr val="bg1"/>
          </a:solidFill>
          <a:ln>
            <a:solidFill>
              <a:schemeClr val="tx1"/>
            </a:solidFill>
          </a:ln>
        </p:spPr>
        <p:txBody>
          <a:bodyPr wrap="square" lIns="33231" tIns="33231" rIns="33231" bIns="0" rtlCol="0">
            <a:spAutoFit/>
          </a:bodyPr>
          <a:lstStyle/>
          <a:p>
            <a:pPr algn="ctr" defTabSz="844083">
              <a:defRPr/>
            </a:pPr>
            <a:r>
              <a:rPr kumimoji="1" lang="ja-JP" altLang="en-US" sz="831" dirty="0">
                <a:solidFill>
                  <a:prstClr val="black"/>
                </a:solidFill>
                <a:latin typeface="Calibri"/>
                <a:ea typeface="ＭＳ Ｐゴシック" panose="020B0600070205080204" pitchFamily="50" charset="-128"/>
              </a:rPr>
              <a:t>生活</a:t>
            </a:r>
            <a:endParaRPr kumimoji="1" lang="en-US" altLang="ja-JP" sz="831" dirty="0">
              <a:solidFill>
                <a:prstClr val="black"/>
              </a:solidFill>
              <a:latin typeface="Calibri"/>
              <a:ea typeface="ＭＳ Ｐゴシック" panose="020B0600070205080204" pitchFamily="50" charset="-128"/>
            </a:endParaRPr>
          </a:p>
          <a:p>
            <a:pPr algn="ctr" defTabSz="844083">
              <a:defRPr/>
            </a:pPr>
            <a:r>
              <a:rPr kumimoji="1" lang="ja-JP" altLang="en-US" sz="831" dirty="0">
                <a:solidFill>
                  <a:prstClr val="black"/>
                </a:solidFill>
                <a:latin typeface="Calibri"/>
                <a:ea typeface="ＭＳ Ｐゴシック" panose="020B0600070205080204" pitchFamily="50" charset="-128"/>
              </a:rPr>
              <a:t>支援員</a:t>
            </a:r>
            <a:endParaRPr kumimoji="1" lang="en-US" altLang="ja-JP" sz="831" dirty="0">
              <a:solidFill>
                <a:prstClr val="black"/>
              </a:solidFill>
              <a:latin typeface="Calibri"/>
              <a:ea typeface="ＭＳ Ｐゴシック" panose="020B0600070205080204" pitchFamily="50" charset="-128"/>
            </a:endParaRPr>
          </a:p>
        </p:txBody>
      </p:sp>
      <p:sp>
        <p:nvSpPr>
          <p:cNvPr id="25" name="正方形/長方形 24"/>
          <p:cNvSpPr/>
          <p:nvPr/>
        </p:nvSpPr>
        <p:spPr>
          <a:xfrm>
            <a:off x="4994012" y="4947487"/>
            <a:ext cx="2245418" cy="395747"/>
          </a:xfrm>
          <a:prstGeom prst="rect">
            <a:avLst/>
          </a:prstGeom>
          <a:solidFill>
            <a:schemeClr val="bg1">
              <a:lumMod val="85000"/>
            </a:schemeClr>
          </a:solid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lIns="0" tIns="33231" rIns="33231" bIns="0" rtlCol="0" anchor="ctr" anchorCtr="1"/>
          <a:lstStyle/>
          <a:p>
            <a:pPr defTabSz="844083">
              <a:defRPr/>
            </a:pPr>
            <a:r>
              <a:rPr kumimoji="1" lang="ja-JP" altLang="en-US" sz="738"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就労定着支援員や就労支援員は受講必須</a:t>
            </a:r>
            <a:endParaRPr kumimoji="1" lang="en-US" altLang="ja-JP" sz="738"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738"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それ以外の支援員は運用状況を踏まえ、将来的に</a:t>
            </a:r>
            <a:endParaRPr kumimoji="1" lang="en-US" altLang="ja-JP" sz="738"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738"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受講必須を検討</a:t>
            </a:r>
            <a:endParaRPr kumimoji="1" lang="en-US" altLang="ja-JP" sz="738"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6" name="正方形/長方形 25"/>
          <p:cNvSpPr/>
          <p:nvPr/>
        </p:nvSpPr>
        <p:spPr>
          <a:xfrm>
            <a:off x="650460" y="4940679"/>
            <a:ext cx="1318589" cy="200433"/>
          </a:xfrm>
          <a:prstGeom prst="rect">
            <a:avLst/>
          </a:prstGeom>
          <a:solidFill>
            <a:schemeClr val="bg1">
              <a:lumMod val="85000"/>
            </a:schemeClr>
          </a:solid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lIns="33231" tIns="66462" rIns="33231" bIns="0" rtlCol="0" anchor="ctr" anchorCtr="1"/>
          <a:lstStyle/>
          <a:p>
            <a:pPr defTabSz="844083">
              <a:defRPr/>
            </a:pPr>
            <a:r>
              <a:rPr kumimoji="1" lang="ja-JP" altLang="en-US" sz="738"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基礎的研修の受講必須</a:t>
            </a:r>
            <a:endParaRPr kumimoji="1" lang="en-US" altLang="ja-JP" sz="831"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en-US" altLang="ja-JP" sz="277"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7" name="正方形/長方形 26"/>
          <p:cNvSpPr/>
          <p:nvPr/>
        </p:nvSpPr>
        <p:spPr>
          <a:xfrm>
            <a:off x="2507250" y="4945946"/>
            <a:ext cx="2323510" cy="195163"/>
          </a:xfrm>
          <a:prstGeom prst="rect">
            <a:avLst/>
          </a:prstGeom>
          <a:solidFill>
            <a:schemeClr val="bg1">
              <a:lumMod val="85000"/>
            </a:schemeClr>
          </a:solid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lIns="0" tIns="33231" rIns="33231" bIns="0" rtlCol="0" anchor="ctr" anchorCtr="1"/>
          <a:lstStyle/>
          <a:p>
            <a:pPr defTabSz="844083">
              <a:defRPr/>
            </a:pPr>
            <a:r>
              <a:rPr kumimoji="1" lang="ja-JP" altLang="en-US" sz="738"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養成研修受講には、基礎的研修の受講が要件</a:t>
            </a:r>
            <a:r>
              <a:rPr kumimoji="1" lang="ja-JP" altLang="en-US" sz="738"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738"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1</a:t>
            </a:r>
            <a:endParaRPr kumimoji="1" lang="en-US" altLang="ja-JP" sz="554"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28" name="右中かっこ 27"/>
          <p:cNvSpPr/>
          <p:nvPr/>
        </p:nvSpPr>
        <p:spPr>
          <a:xfrm rot="16200000">
            <a:off x="1223736" y="4615042"/>
            <a:ext cx="178447" cy="1186873"/>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844083">
              <a:defRPr/>
            </a:pPr>
            <a:endParaRPr kumimoji="1" lang="ja-JP" altLang="en-US" sz="1662">
              <a:solidFill>
                <a:prstClr val="black"/>
              </a:solidFill>
              <a:latin typeface="Calibri"/>
              <a:ea typeface="ＭＳ Ｐゴシック" panose="020B0600070205080204" pitchFamily="50" charset="-128"/>
            </a:endParaRPr>
          </a:p>
        </p:txBody>
      </p:sp>
      <p:sp>
        <p:nvSpPr>
          <p:cNvPr id="29" name="右中かっこ 28"/>
          <p:cNvSpPr/>
          <p:nvPr/>
        </p:nvSpPr>
        <p:spPr>
          <a:xfrm rot="16200000">
            <a:off x="3587334" y="4120932"/>
            <a:ext cx="140346" cy="2196339"/>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844083">
              <a:defRPr/>
            </a:pPr>
            <a:endParaRPr kumimoji="1" lang="ja-JP" altLang="en-US" sz="1662">
              <a:solidFill>
                <a:prstClr val="black"/>
              </a:solidFill>
              <a:latin typeface="Calibri"/>
              <a:ea typeface="ＭＳ Ｐゴシック" panose="020B0600070205080204" pitchFamily="50" charset="-128"/>
            </a:endParaRPr>
          </a:p>
        </p:txBody>
      </p:sp>
      <p:sp>
        <p:nvSpPr>
          <p:cNvPr id="30" name="右中かっこ 29"/>
          <p:cNvSpPr/>
          <p:nvPr/>
        </p:nvSpPr>
        <p:spPr>
          <a:xfrm rot="16200000">
            <a:off x="5617611" y="4743619"/>
            <a:ext cx="134635" cy="1355041"/>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844083">
              <a:defRPr/>
            </a:pPr>
            <a:endParaRPr kumimoji="1" lang="ja-JP" altLang="en-US" sz="1662">
              <a:solidFill>
                <a:prstClr val="black"/>
              </a:solidFill>
              <a:latin typeface="Calibri"/>
              <a:ea typeface="ＭＳ Ｐゴシック" panose="020B0600070205080204" pitchFamily="50" charset="-128"/>
            </a:endParaRPr>
          </a:p>
        </p:txBody>
      </p:sp>
      <p:grpSp>
        <p:nvGrpSpPr>
          <p:cNvPr id="31" name="グループ化 30"/>
          <p:cNvGrpSpPr/>
          <p:nvPr/>
        </p:nvGrpSpPr>
        <p:grpSpPr>
          <a:xfrm>
            <a:off x="104562" y="884084"/>
            <a:ext cx="436067" cy="3898373"/>
            <a:chOff x="61921" y="435161"/>
            <a:chExt cx="396109" cy="4650025"/>
          </a:xfrm>
        </p:grpSpPr>
        <p:sp>
          <p:nvSpPr>
            <p:cNvPr id="32" name="V 字形矢印 31"/>
            <p:cNvSpPr/>
            <p:nvPr/>
          </p:nvSpPr>
          <p:spPr>
            <a:xfrm rot="16200000">
              <a:off x="-2065037" y="2562119"/>
              <a:ext cx="4650025" cy="396109"/>
            </a:xfrm>
            <a:prstGeom prst="notchedRightArrow">
              <a:avLst>
                <a:gd name="adj1" fmla="val 58551"/>
                <a:gd name="adj2" fmla="val 150461"/>
              </a:avLst>
            </a:prstGeom>
            <a:gradFill>
              <a:gsLst>
                <a:gs pos="0">
                  <a:schemeClr val="accent6">
                    <a:lumMod val="75000"/>
                  </a:schemeClr>
                </a:gs>
                <a:gs pos="100000">
                  <a:schemeClr val="accent6">
                    <a:lumMod val="20000"/>
                    <a:lumOff val="80000"/>
                  </a:schemeClr>
                </a:gs>
              </a:gsLst>
              <a:lin ang="10800000" scaled="0"/>
            </a:gradFill>
            <a:ln w="9525">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defTabSz="844083">
                <a:defRPr/>
              </a:pPr>
              <a:r>
                <a:rPr kumimoji="1" lang="ja-JP" altLang="en-US" sz="1108" b="1" dirty="0">
                  <a:solidFill>
                    <a:prstClr val="black"/>
                  </a:solidFill>
                  <a:latin typeface="Calibri"/>
                  <a:ea typeface="ＭＳ Ｐゴシック" panose="020B0600070205080204" pitchFamily="50" charset="-128"/>
                </a:rPr>
                <a:t>職務のスキル・経験年数</a:t>
              </a:r>
            </a:p>
          </p:txBody>
        </p:sp>
        <p:sp>
          <p:nvSpPr>
            <p:cNvPr id="33" name="テキスト ボックス 32"/>
            <p:cNvSpPr txBox="1"/>
            <p:nvPr/>
          </p:nvSpPr>
          <p:spPr>
            <a:xfrm>
              <a:off x="159584" y="756317"/>
              <a:ext cx="216024" cy="415228"/>
            </a:xfrm>
            <a:prstGeom prst="rect">
              <a:avLst/>
            </a:prstGeom>
            <a:noFill/>
          </p:spPr>
          <p:txBody>
            <a:bodyPr wrap="square" rtlCol="0">
              <a:spAutoFit/>
            </a:bodyPr>
            <a:lstStyle/>
            <a:p>
              <a:pPr algn="ctr" defTabSz="844083">
                <a:defRPr/>
              </a:pPr>
              <a:r>
                <a:rPr kumimoji="1" lang="ja-JP" altLang="en-US" sz="1662" dirty="0">
                  <a:solidFill>
                    <a:prstClr val="black"/>
                  </a:solidFill>
                  <a:latin typeface="Calibri"/>
                  <a:ea typeface="ＭＳ Ｐゴシック" panose="020B0600070205080204" pitchFamily="50" charset="-128"/>
                </a:rPr>
                <a:t>高</a:t>
              </a:r>
            </a:p>
          </p:txBody>
        </p:sp>
        <p:sp>
          <p:nvSpPr>
            <p:cNvPr id="34" name="テキスト ボックス 33"/>
            <p:cNvSpPr txBox="1"/>
            <p:nvPr/>
          </p:nvSpPr>
          <p:spPr>
            <a:xfrm>
              <a:off x="143634" y="4282278"/>
              <a:ext cx="216024" cy="415228"/>
            </a:xfrm>
            <a:prstGeom prst="rect">
              <a:avLst/>
            </a:prstGeom>
            <a:noFill/>
          </p:spPr>
          <p:txBody>
            <a:bodyPr wrap="square" rtlCol="0">
              <a:spAutoFit/>
            </a:bodyPr>
            <a:lstStyle/>
            <a:p>
              <a:pPr algn="ctr" defTabSz="844083">
                <a:defRPr/>
              </a:pPr>
              <a:r>
                <a:rPr kumimoji="1" lang="ja-JP" altLang="en-US" sz="1662" dirty="0">
                  <a:solidFill>
                    <a:prstClr val="black"/>
                  </a:solidFill>
                  <a:latin typeface="Calibri"/>
                  <a:ea typeface="ＭＳ Ｐゴシック" panose="020B0600070205080204" pitchFamily="50" charset="-128"/>
                </a:rPr>
                <a:t>低</a:t>
              </a:r>
            </a:p>
          </p:txBody>
        </p:sp>
      </p:grpSp>
      <p:sp>
        <p:nvSpPr>
          <p:cNvPr id="35" name="テキスト ボックス 34"/>
          <p:cNvSpPr txBox="1"/>
          <p:nvPr/>
        </p:nvSpPr>
        <p:spPr>
          <a:xfrm>
            <a:off x="68761" y="6432797"/>
            <a:ext cx="8562622" cy="180668"/>
          </a:xfrm>
          <a:prstGeom prst="rect">
            <a:avLst/>
          </a:prstGeom>
          <a:noFill/>
          <a:ln w="28575" cmpd="dbl">
            <a:solidFill>
              <a:schemeClr val="tx1"/>
            </a:solidFill>
          </a:ln>
        </p:spPr>
        <p:txBody>
          <a:bodyPr wrap="square" tIns="33231" bIns="33231" rtlCol="0">
            <a:spAutoFit/>
          </a:bodyPr>
          <a:lstStyle/>
          <a:p>
            <a:pPr defTabSz="844083">
              <a:defRPr/>
            </a:pPr>
            <a:r>
              <a:rPr kumimoji="1" lang="ja-JP" altLang="en-US" sz="738" dirty="0">
                <a:solidFill>
                  <a:srgbClr val="FF0000"/>
                </a:solidFill>
                <a:latin typeface="ＭＳ Ｐゴシック" panose="020B0600070205080204" pitchFamily="50" charset="-128"/>
                <a:ea typeface="ＭＳ Ｐゴシック" panose="020B0600070205080204" pitchFamily="50" charset="-128"/>
              </a:rPr>
              <a:t> </a:t>
            </a:r>
            <a:r>
              <a:rPr kumimoji="1" lang="ja-JP" altLang="en-US" sz="646" dirty="0">
                <a:solidFill>
                  <a:prstClr val="black"/>
                </a:solidFill>
                <a:latin typeface="ＭＳ Ｐゴシック" panose="020B0600070205080204" pitchFamily="50" charset="-128"/>
                <a:ea typeface="ＭＳ Ｐゴシック" panose="020B0600070205080204" pitchFamily="50" charset="-128"/>
              </a:rPr>
              <a:t>*</a:t>
            </a:r>
            <a:r>
              <a:rPr kumimoji="1" lang="en-US" altLang="ja-JP" sz="738" dirty="0">
                <a:solidFill>
                  <a:prstClr val="black"/>
                </a:solidFill>
                <a:latin typeface="Calibri"/>
                <a:ea typeface="ＭＳ Ｐゴシック" panose="020B0600070205080204" pitchFamily="50" charset="-128"/>
              </a:rPr>
              <a:t>1 </a:t>
            </a:r>
            <a:r>
              <a:rPr kumimoji="1" lang="ja-JP" altLang="en-US" sz="738" dirty="0">
                <a:solidFill>
                  <a:prstClr val="black"/>
                </a:solidFill>
                <a:latin typeface="Calibri"/>
                <a:ea typeface="ＭＳ Ｐゴシック" panose="020B0600070205080204" pitchFamily="50" charset="-128"/>
              </a:rPr>
              <a:t>企業の障害者雇用の担当者が企業在籍型ジョブコーチ養成研修を受講する際の要件としては、基礎的研修または障害者職業生活相談員資格認定講習のいずれかを受講していること。</a:t>
            </a:r>
            <a:endParaRPr kumimoji="1" lang="en-US" altLang="ja-JP" sz="738" dirty="0">
              <a:solidFill>
                <a:prstClr val="black"/>
              </a:solidFill>
              <a:latin typeface="Calibri"/>
              <a:ea typeface="ＭＳ Ｐゴシック" panose="020B0600070205080204" pitchFamily="50" charset="-128"/>
            </a:endParaRPr>
          </a:p>
        </p:txBody>
      </p:sp>
      <p:grpSp>
        <p:nvGrpSpPr>
          <p:cNvPr id="36" name="グループ化 35"/>
          <p:cNvGrpSpPr/>
          <p:nvPr/>
        </p:nvGrpSpPr>
        <p:grpSpPr>
          <a:xfrm>
            <a:off x="5169491" y="2617251"/>
            <a:ext cx="1353286" cy="1242968"/>
            <a:chOff x="4867963" y="3023339"/>
            <a:chExt cx="2099100" cy="820657"/>
          </a:xfrm>
          <a:solidFill>
            <a:schemeClr val="accent6">
              <a:lumMod val="20000"/>
              <a:lumOff val="80000"/>
            </a:schemeClr>
          </a:solidFill>
        </p:grpSpPr>
        <p:sp>
          <p:nvSpPr>
            <p:cNvPr id="37" name="正方形/長方形 36"/>
            <p:cNvSpPr/>
            <p:nvPr/>
          </p:nvSpPr>
          <p:spPr>
            <a:xfrm>
              <a:off x="4867963" y="3023339"/>
              <a:ext cx="2099100" cy="820657"/>
            </a:xfrm>
            <a:prstGeom prst="rect">
              <a:avLst/>
            </a:prstGeom>
            <a:grpFill/>
            <a:ln w="19050">
              <a:solidFill>
                <a:schemeClr val="accent6">
                  <a:lumMod val="75000"/>
                </a:schemeClr>
              </a:solidFill>
              <a:prstDash val="sysDash"/>
            </a:ln>
          </p:spPr>
          <p:style>
            <a:lnRef idx="1">
              <a:schemeClr val="accent6"/>
            </a:lnRef>
            <a:fillRef idx="2">
              <a:schemeClr val="accent6"/>
            </a:fillRef>
            <a:effectRef idx="1">
              <a:schemeClr val="accent6"/>
            </a:effectRef>
            <a:fontRef idx="minor">
              <a:schemeClr val="dk1"/>
            </a:fontRef>
          </p:style>
          <p:txBody>
            <a:bodyPr lIns="33231" tIns="0" rIns="33231" bIns="0" rtlCol="0" anchor="t" anchorCtr="1"/>
            <a:lstStyle/>
            <a:p>
              <a:pPr algn="ctr" defTabSz="844083">
                <a:defRPr/>
              </a:pPr>
              <a:endParaRPr kumimoji="1" lang="en-US" altLang="ja-JP" sz="462"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969"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就業支援</a:t>
              </a:r>
              <a:endParaRPr kumimoji="1"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実践研修</a:t>
              </a:r>
              <a:endParaRPr kumimoji="1"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endParaRPr kumimoji="1" lang="en-US" altLang="ja-JP" sz="462"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endParaRPr kumimoji="1" lang="en-US" altLang="ja-JP" sz="462"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endParaRPr kumimoji="1" lang="en-US" altLang="ja-JP" sz="462"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アセスメント力と課題解決力の向上</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発達障害／精神障害／高次脳機能障害　コース</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8" name="角丸四角形 37"/>
            <p:cNvSpPr/>
            <p:nvPr/>
          </p:nvSpPr>
          <p:spPr>
            <a:xfrm>
              <a:off x="4934309" y="3085459"/>
              <a:ext cx="1035763" cy="242929"/>
            </a:xfrm>
            <a:prstGeom prst="roundRect">
              <a:avLst/>
            </a:prstGeom>
            <a:solidFill>
              <a:schemeClr val="bg1"/>
            </a:solidFill>
            <a:ln w="28575" cmpd="dbl">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0" rIns="33231" bIns="0" rtlCol="0" anchor="ctr"/>
            <a:lstStyle/>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a:t>
              </a:r>
              <a:r>
                <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1</a:t>
              </a:r>
            </a:p>
            <a:p>
              <a:pPr defTabSz="844083">
                <a:defRPr/>
              </a:pPr>
              <a:r>
                <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a:t>
              </a: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年以上実務経験のある方</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9" name="テキスト ボックス 38"/>
            <p:cNvSpPr txBox="1"/>
            <p:nvPr/>
          </p:nvSpPr>
          <p:spPr>
            <a:xfrm>
              <a:off x="5232554" y="3667786"/>
              <a:ext cx="1576871" cy="131237"/>
            </a:xfrm>
            <a:prstGeom prst="rect">
              <a:avLst/>
            </a:prstGeom>
            <a:solidFill>
              <a:schemeClr val="bg1"/>
            </a:solidFill>
            <a:ln>
              <a:noFill/>
            </a:ln>
          </p:spPr>
          <p:txBody>
            <a:bodyPr wrap="square" lIns="33231" tIns="0" rIns="33231" bIns="0" rtlCol="0">
              <a:spAutoFit/>
            </a:bodyPr>
            <a:lstStyle/>
            <a:p>
              <a:pPr algn="ctr" defTabSz="844083">
                <a:defRPr/>
              </a:pPr>
              <a:r>
                <a:rPr kumimoji="1" lang="ja-JP" altLang="en-US" sz="646" dirty="0">
                  <a:solidFill>
                    <a:prstClr val="black"/>
                  </a:solidFill>
                  <a:latin typeface="Calibri"/>
                  <a:ea typeface="ＭＳ Ｐゴシック" panose="020B0600070205080204" pitchFamily="50" charset="-128"/>
                </a:rPr>
                <a:t>全国１４エリアの</a:t>
              </a:r>
              <a:endParaRPr kumimoji="1" lang="en-US" altLang="ja-JP" sz="646" dirty="0">
                <a:solidFill>
                  <a:prstClr val="black"/>
                </a:solidFill>
                <a:latin typeface="Calibri"/>
                <a:ea typeface="ＭＳ Ｐゴシック" panose="020B0600070205080204" pitchFamily="50" charset="-128"/>
              </a:endParaRPr>
            </a:p>
            <a:p>
              <a:pPr algn="ctr" defTabSz="844083">
                <a:defRPr/>
              </a:pPr>
              <a:r>
                <a:rPr kumimoji="1" lang="ja-JP" altLang="en-US" sz="646" dirty="0">
                  <a:solidFill>
                    <a:prstClr val="black"/>
                  </a:solidFill>
                  <a:latin typeface="Calibri"/>
                  <a:ea typeface="ＭＳ Ｐゴシック" panose="020B0600070205080204" pitchFamily="50" charset="-128"/>
                </a:rPr>
                <a:t>地域障害者職業センター</a:t>
              </a:r>
            </a:p>
          </p:txBody>
        </p:sp>
      </p:grpSp>
      <p:sp>
        <p:nvSpPr>
          <p:cNvPr id="40" name="下矢印 39"/>
          <p:cNvSpPr/>
          <p:nvPr/>
        </p:nvSpPr>
        <p:spPr>
          <a:xfrm rot="10800000">
            <a:off x="5427342" y="3863110"/>
            <a:ext cx="756916" cy="258610"/>
          </a:xfrm>
          <a:prstGeom prst="downArrow">
            <a:avLst>
              <a:gd name="adj1" fmla="val 50000"/>
              <a:gd name="adj2" fmla="val 41981"/>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41" name="角丸四角形 40"/>
          <p:cNvSpPr/>
          <p:nvPr/>
        </p:nvSpPr>
        <p:spPr>
          <a:xfrm>
            <a:off x="7539314" y="806591"/>
            <a:ext cx="1340221" cy="5525604"/>
          </a:xfrm>
          <a:prstGeom prst="roundRect">
            <a:avLst>
              <a:gd name="adj" fmla="val 3909"/>
            </a:avLst>
          </a:prstGeom>
          <a:solidFill>
            <a:schemeClr val="accent4">
              <a:lumMod val="20000"/>
              <a:lumOff val="80000"/>
            </a:schemeClr>
          </a:solidFill>
          <a:ln w="9525">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42" name="テキスト ボックス 41"/>
          <p:cNvSpPr txBox="1"/>
          <p:nvPr/>
        </p:nvSpPr>
        <p:spPr>
          <a:xfrm>
            <a:off x="7709805" y="5389959"/>
            <a:ext cx="1059963" cy="262067"/>
          </a:xfrm>
          <a:prstGeom prst="rect">
            <a:avLst/>
          </a:prstGeom>
          <a:solidFill>
            <a:schemeClr val="bg1"/>
          </a:solidFill>
          <a:ln w="9525">
            <a:solidFill>
              <a:schemeClr val="tx1"/>
            </a:solidFill>
          </a:ln>
        </p:spPr>
        <p:txBody>
          <a:bodyPr wrap="square" lIns="33231" tIns="66462" rIns="33231" bIns="66462" rtlCol="0">
            <a:spAutoFit/>
          </a:bodyPr>
          <a:lstStyle/>
          <a:p>
            <a:pPr algn="ctr" defTabSz="844083">
              <a:defRPr/>
            </a:pPr>
            <a:r>
              <a:rPr kumimoji="1" lang="ja-JP" altLang="en-US" sz="831" dirty="0">
                <a:solidFill>
                  <a:prstClr val="black"/>
                </a:solidFill>
                <a:latin typeface="Calibri"/>
                <a:ea typeface="ＭＳ Ｐゴシック" panose="020B0600070205080204" pitchFamily="50" charset="-128"/>
              </a:rPr>
              <a:t>サービス管理責任者</a:t>
            </a:r>
            <a:endParaRPr kumimoji="1" lang="en-US" altLang="ja-JP" sz="831" dirty="0">
              <a:solidFill>
                <a:prstClr val="black"/>
              </a:solidFill>
              <a:latin typeface="Calibri"/>
              <a:ea typeface="ＭＳ Ｐゴシック" panose="020B0600070205080204" pitchFamily="50" charset="-128"/>
            </a:endParaRPr>
          </a:p>
        </p:txBody>
      </p:sp>
      <p:sp>
        <p:nvSpPr>
          <p:cNvPr id="43" name="正方形/長方形 42"/>
          <p:cNvSpPr/>
          <p:nvPr/>
        </p:nvSpPr>
        <p:spPr>
          <a:xfrm>
            <a:off x="7637376" y="4858053"/>
            <a:ext cx="1193438" cy="412444"/>
          </a:xfrm>
          <a:prstGeom prst="rect">
            <a:avLst/>
          </a:prstGeom>
          <a:solidFill>
            <a:schemeClr val="bg1">
              <a:lumMod val="85000"/>
            </a:schemeClr>
          </a:solid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lIns="0" tIns="33231" rIns="33231" bIns="0" rtlCol="0" anchor="ctr" anchorCtr="1"/>
          <a:lstStyle/>
          <a:p>
            <a:pPr algn="ctr" defTabSz="844083">
              <a:defRPr/>
            </a:pPr>
            <a:r>
              <a:rPr kumimoji="1" lang="ja-JP" altLang="en-US" sz="646"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研修受講と実務経験</a:t>
            </a:r>
            <a:r>
              <a:rPr kumimoji="1" lang="en-US" altLang="ja-JP" sz="646"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646"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が要件</a:t>
            </a:r>
            <a:endParaRPr kumimoji="1" lang="en-US" altLang="ja-JP" sz="646"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554"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554"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554"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３～</a:t>
            </a:r>
            <a:r>
              <a:rPr kumimoji="1" lang="en-US" altLang="ja-JP" sz="554"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8</a:t>
            </a:r>
            <a:r>
              <a:rPr kumimoji="1" lang="ja-JP" altLang="en-US" sz="554"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年の告示に示す実務の経験）</a:t>
            </a:r>
            <a:endParaRPr kumimoji="1" lang="en-US" altLang="ja-JP" sz="554"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endParaRPr kumimoji="1" lang="en-US" altLang="ja-JP" sz="185"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4" name="右中かっこ 43"/>
          <p:cNvSpPr/>
          <p:nvPr/>
        </p:nvSpPr>
        <p:spPr>
          <a:xfrm rot="16200000">
            <a:off x="8168493" y="4812281"/>
            <a:ext cx="155178" cy="1057928"/>
          </a:xfrm>
          <a:prstGeom prst="rightBrace">
            <a:avLst>
              <a:gd name="adj1" fmla="val 8333"/>
              <a:gd name="adj2" fmla="val 50526"/>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844083">
              <a:defRPr/>
            </a:pPr>
            <a:endParaRPr kumimoji="1" lang="ja-JP" altLang="en-US" sz="1662">
              <a:solidFill>
                <a:prstClr val="black"/>
              </a:solidFill>
              <a:latin typeface="Calibri"/>
              <a:ea typeface="ＭＳ Ｐゴシック" panose="020B0600070205080204" pitchFamily="50" charset="-128"/>
            </a:endParaRPr>
          </a:p>
        </p:txBody>
      </p:sp>
      <p:grpSp>
        <p:nvGrpSpPr>
          <p:cNvPr id="45" name="グループ化 44"/>
          <p:cNvGrpSpPr/>
          <p:nvPr/>
        </p:nvGrpSpPr>
        <p:grpSpPr>
          <a:xfrm>
            <a:off x="7616491" y="878053"/>
            <a:ext cx="1214323" cy="2770343"/>
            <a:chOff x="8049681" y="763914"/>
            <a:chExt cx="1068103" cy="2301444"/>
          </a:xfrm>
        </p:grpSpPr>
        <p:grpSp>
          <p:nvGrpSpPr>
            <p:cNvPr id="46" name="グループ化 45"/>
            <p:cNvGrpSpPr/>
            <p:nvPr/>
          </p:nvGrpSpPr>
          <p:grpSpPr>
            <a:xfrm>
              <a:off x="8049681" y="1563360"/>
              <a:ext cx="660269" cy="644838"/>
              <a:chOff x="6006118" y="586686"/>
              <a:chExt cx="798926" cy="644838"/>
            </a:xfrm>
            <a:solidFill>
              <a:schemeClr val="accent2">
                <a:lumMod val="40000"/>
                <a:lumOff val="60000"/>
              </a:schemeClr>
            </a:solidFill>
          </p:grpSpPr>
          <p:sp>
            <p:nvSpPr>
              <p:cNvPr id="58" name="正方形/長方形 57"/>
              <p:cNvSpPr/>
              <p:nvPr/>
            </p:nvSpPr>
            <p:spPr>
              <a:xfrm>
                <a:off x="6006118" y="586686"/>
                <a:ext cx="798926" cy="644838"/>
              </a:xfrm>
              <a:prstGeom prst="rect">
                <a:avLst/>
              </a:prstGeom>
              <a:grp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defTabSz="844083">
                  <a:defRPr/>
                </a:pPr>
                <a:r>
                  <a:rPr kumimoji="1" lang="ja-JP" altLang="en-US" sz="738"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サービス管理責</a:t>
                </a:r>
                <a:endParaRPr kumimoji="1" lang="en-US" altLang="ja-JP" sz="738"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738"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任者実践研修</a:t>
                </a:r>
                <a:endParaRPr kumimoji="1" lang="ja-JP" altLang="en-US" sz="738"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9" name="角丸四角形 58"/>
              <p:cNvSpPr/>
              <p:nvPr/>
            </p:nvSpPr>
            <p:spPr>
              <a:xfrm>
                <a:off x="6046216" y="813120"/>
                <a:ext cx="733316" cy="235262"/>
              </a:xfrm>
              <a:prstGeom prst="roundRect">
                <a:avLst/>
              </a:prstGeom>
              <a:solidFill>
                <a:schemeClr val="bg1"/>
              </a:solidFill>
              <a:ln w="28575" cmpd="db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33231" rIns="0" bIns="0" rtlCol="0" anchor="ctr"/>
              <a:lstStyle/>
              <a:p>
                <a:pPr defTabSz="844083">
                  <a:defRPr/>
                </a:pPr>
                <a:r>
                  <a:rPr kumimoji="1" lang="ja-JP" altLang="en-US"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a:t>
                </a:r>
                <a:r>
                  <a:rPr kumimoji="1" lang="en-US" altLang="ja-JP"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a:t>
                </a:r>
                <a:endParaRPr kumimoji="1" lang="ja-JP" altLang="en-US"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基礎研修修了後２年以上実務経験のある方</a:t>
                </a:r>
                <a:endParaRPr kumimoji="1" lang="en-US" altLang="ja-JP"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0" name="テキスト ボックス 59"/>
              <p:cNvSpPr txBox="1"/>
              <p:nvPr/>
            </p:nvSpPr>
            <p:spPr>
              <a:xfrm>
                <a:off x="6128745" y="1087448"/>
                <a:ext cx="575114" cy="126598"/>
              </a:xfrm>
              <a:prstGeom prst="rect">
                <a:avLst/>
              </a:prstGeom>
              <a:solidFill>
                <a:schemeClr val="bg1"/>
              </a:solidFill>
            </p:spPr>
            <p:txBody>
              <a:bodyPr wrap="square" lIns="33231" tIns="33231" rIns="33231" bIns="33231" rtlCol="0">
                <a:spAutoFit/>
              </a:bodyPr>
              <a:lstStyle/>
              <a:p>
                <a:pPr defTabSz="844083">
                  <a:defRPr/>
                </a:pPr>
                <a:r>
                  <a:rPr kumimoji="1" lang="ja-JP" altLang="en-US" sz="554" dirty="0">
                    <a:solidFill>
                      <a:prstClr val="black"/>
                    </a:solidFill>
                    <a:latin typeface="Calibri"/>
                    <a:ea typeface="ＭＳ Ｐゴシック" panose="020B0600070205080204" pitchFamily="50" charset="-128"/>
                  </a:rPr>
                  <a:t>各都道府県等</a:t>
                </a:r>
              </a:p>
            </p:txBody>
          </p:sp>
        </p:grpSp>
        <p:grpSp>
          <p:nvGrpSpPr>
            <p:cNvPr id="47" name="グループ化 46"/>
            <p:cNvGrpSpPr/>
            <p:nvPr/>
          </p:nvGrpSpPr>
          <p:grpSpPr>
            <a:xfrm>
              <a:off x="8058874" y="2347536"/>
              <a:ext cx="1058910" cy="717822"/>
              <a:chOff x="6094807" y="1375108"/>
              <a:chExt cx="1282414" cy="717822"/>
            </a:xfrm>
            <a:solidFill>
              <a:schemeClr val="accent2">
                <a:lumMod val="40000"/>
                <a:lumOff val="60000"/>
              </a:schemeClr>
            </a:solidFill>
          </p:grpSpPr>
          <p:sp>
            <p:nvSpPr>
              <p:cNvPr id="54" name="正方形/長方形 53"/>
              <p:cNvSpPr/>
              <p:nvPr/>
            </p:nvSpPr>
            <p:spPr>
              <a:xfrm>
                <a:off x="6094807" y="1375108"/>
                <a:ext cx="1282414" cy="717822"/>
              </a:xfrm>
              <a:prstGeom prst="rect">
                <a:avLst/>
              </a:prstGeom>
              <a:grpFill/>
              <a:ln w="9525">
                <a:solidFill>
                  <a:schemeClr val="tx1"/>
                </a:solidFill>
              </a:ln>
              <a:scene3d>
                <a:camera prst="orthographicFront"/>
                <a:lightRig rig="threePt" dir="t"/>
              </a:scene3d>
              <a:sp3d>
                <a:bevelT w="57150" h="57150" prst="angle"/>
              </a:sp3d>
            </p:spPr>
            <p:style>
              <a:lnRef idx="2">
                <a:schemeClr val="accent1">
                  <a:shade val="50000"/>
                </a:schemeClr>
              </a:lnRef>
              <a:fillRef idx="1">
                <a:schemeClr val="accent1"/>
              </a:fillRef>
              <a:effectRef idx="0">
                <a:schemeClr val="accent1"/>
              </a:effectRef>
              <a:fontRef idx="minor">
                <a:schemeClr val="lt1"/>
              </a:fontRef>
            </p:style>
            <p:txBody>
              <a:bodyPr lIns="66462" rIns="66462" bIns="0" rtlCol="0" anchor="t" anchorCtr="1"/>
              <a:lstStyle/>
              <a:p>
                <a:pPr defTabSz="844083">
                  <a:defRPr/>
                </a:pPr>
                <a:r>
                  <a:rPr kumimoji="1" lang="ja-JP" altLang="en-US" sz="738"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サービス管理責任者</a:t>
                </a:r>
                <a:endParaRPr kumimoji="1" lang="en-US" altLang="ja-JP" sz="738"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738"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基礎研修</a:t>
                </a:r>
                <a:endParaRPr kumimoji="1" lang="en-US" altLang="ja-JP" sz="738" b="1" strike="dblStrike" dirty="0">
                  <a:solidFill>
                    <a:srgbClr val="C00000"/>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5" name="角丸四角形 54"/>
              <p:cNvSpPr/>
              <p:nvPr/>
            </p:nvSpPr>
            <p:spPr>
              <a:xfrm>
                <a:off x="6143020" y="1594570"/>
                <a:ext cx="510672" cy="298836"/>
              </a:xfrm>
              <a:prstGeom prst="roundRect">
                <a:avLst>
                  <a:gd name="adj" fmla="val 11456"/>
                </a:avLst>
              </a:prstGeom>
              <a:solidFill>
                <a:schemeClr val="bg1"/>
              </a:solidFill>
              <a:ln w="28575" cmpd="dbl">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0" rIns="33231" bIns="0" rtlCol="0" anchor="ctr"/>
              <a:lstStyle/>
              <a:p>
                <a:pPr defTabSz="844083">
                  <a:defRPr/>
                </a:pPr>
                <a:r>
                  <a:rPr kumimoji="1" lang="ja-JP" altLang="en-US"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ステップ１</a:t>
                </a:r>
                <a:endParaRPr kumimoji="1" lang="en-US" altLang="ja-JP"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en-US" altLang="ja-JP"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1</a:t>
                </a:r>
                <a:r>
                  <a:rPr kumimoji="1" lang="ja-JP" altLang="en-US"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en-US" altLang="ja-JP"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6</a:t>
                </a:r>
                <a:r>
                  <a:rPr kumimoji="1" lang="ja-JP" altLang="en-US"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年以上実務経験のある方</a:t>
                </a:r>
                <a:endParaRPr kumimoji="1" lang="en-US" altLang="ja-JP"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6" name="テキスト ボックス 55"/>
              <p:cNvSpPr txBox="1"/>
              <p:nvPr/>
            </p:nvSpPr>
            <p:spPr>
              <a:xfrm>
                <a:off x="6720669" y="1900296"/>
                <a:ext cx="559832" cy="126598"/>
              </a:xfrm>
              <a:prstGeom prst="rect">
                <a:avLst/>
              </a:prstGeom>
              <a:solidFill>
                <a:schemeClr val="bg1"/>
              </a:solidFill>
              <a:ln>
                <a:noFill/>
              </a:ln>
            </p:spPr>
            <p:txBody>
              <a:bodyPr wrap="square" lIns="33231" tIns="33231" rIns="33231" bIns="33231" rtlCol="0">
                <a:spAutoFit/>
              </a:bodyPr>
              <a:lstStyle/>
              <a:p>
                <a:pPr algn="ctr" defTabSz="844083">
                  <a:defRPr/>
                </a:pPr>
                <a:r>
                  <a:rPr kumimoji="1" lang="ja-JP" altLang="en-US" sz="554" dirty="0">
                    <a:solidFill>
                      <a:prstClr val="black"/>
                    </a:solidFill>
                    <a:latin typeface="Calibri"/>
                    <a:ea typeface="ＭＳ Ｐゴシック" panose="020B0600070205080204" pitchFamily="50" charset="-128"/>
                  </a:rPr>
                  <a:t>各都道府県等</a:t>
                </a:r>
              </a:p>
            </p:txBody>
          </p:sp>
          <p:sp>
            <p:nvSpPr>
              <p:cNvPr id="57" name="テキスト ボックス 56"/>
              <p:cNvSpPr txBox="1"/>
              <p:nvPr/>
            </p:nvSpPr>
            <p:spPr>
              <a:xfrm>
                <a:off x="6704966" y="1609175"/>
                <a:ext cx="598169" cy="268289"/>
              </a:xfrm>
              <a:prstGeom prst="rect">
                <a:avLst/>
              </a:prstGeom>
              <a:noFill/>
              <a:ln>
                <a:solidFill>
                  <a:schemeClr val="tx1"/>
                </a:solidFill>
                <a:prstDash val="sysDash"/>
              </a:ln>
            </p:spPr>
            <p:txBody>
              <a:bodyPr wrap="square" lIns="33231" tIns="33231" rIns="0" bIns="33231" rtlCol="0">
                <a:spAutoFit/>
              </a:bodyPr>
              <a:lstStyle/>
              <a:p>
                <a:pPr defTabSz="844083">
                  <a:defRPr/>
                </a:pPr>
                <a:r>
                  <a:rPr kumimoji="1" lang="ja-JP" altLang="en-US" sz="554" dirty="0">
                    <a:solidFill>
                      <a:prstClr val="black"/>
                    </a:solidFill>
                    <a:latin typeface="Calibri"/>
                    <a:ea typeface="ＭＳ Ｐゴシック" panose="020B0600070205080204" pitchFamily="50" charset="-128"/>
                  </a:rPr>
                  <a:t>実務要件を満たす日の２年前から受講可能</a:t>
                </a:r>
              </a:p>
            </p:txBody>
          </p:sp>
        </p:grpSp>
        <p:grpSp>
          <p:nvGrpSpPr>
            <p:cNvPr id="48" name="グループ化 47"/>
            <p:cNvGrpSpPr/>
            <p:nvPr/>
          </p:nvGrpSpPr>
          <p:grpSpPr>
            <a:xfrm>
              <a:off x="8052428" y="763914"/>
              <a:ext cx="658758" cy="711115"/>
              <a:chOff x="6043570" y="821784"/>
              <a:chExt cx="797099" cy="711115"/>
            </a:xfrm>
            <a:solidFill>
              <a:schemeClr val="accent2">
                <a:lumMod val="40000"/>
                <a:lumOff val="60000"/>
              </a:schemeClr>
            </a:solidFill>
          </p:grpSpPr>
          <p:sp>
            <p:nvSpPr>
              <p:cNvPr id="51" name="正方形/長方形 50"/>
              <p:cNvSpPr/>
              <p:nvPr/>
            </p:nvSpPr>
            <p:spPr>
              <a:xfrm>
                <a:off x="6043570" y="821784"/>
                <a:ext cx="797099" cy="711115"/>
              </a:xfrm>
              <a:prstGeom prst="rect">
                <a:avLst/>
              </a:prstGeom>
              <a:grp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lIns="0" rIns="0" rtlCol="0" anchor="t" anchorCtr="0"/>
              <a:lstStyle/>
              <a:p>
                <a:pPr defTabSz="844083">
                  <a:defRPr/>
                </a:pPr>
                <a:r>
                  <a:rPr kumimoji="1" lang="ja-JP" altLang="en-US" sz="738"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サービス管理責</a:t>
                </a:r>
                <a:endParaRPr kumimoji="1" lang="en-US" altLang="ja-JP" sz="738"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en-US" altLang="ja-JP" sz="738"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738"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任者更新研修</a:t>
                </a:r>
                <a:endParaRPr kumimoji="1" lang="ja-JP" altLang="en-US" sz="969"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52" name="角丸四角形 51"/>
              <p:cNvSpPr/>
              <p:nvPr/>
            </p:nvSpPr>
            <p:spPr>
              <a:xfrm>
                <a:off x="6083166" y="1049277"/>
                <a:ext cx="709978" cy="344982"/>
              </a:xfrm>
              <a:prstGeom prst="roundRect">
                <a:avLst>
                  <a:gd name="adj" fmla="val 7249"/>
                </a:avLst>
              </a:prstGeom>
              <a:solidFill>
                <a:schemeClr val="bg1"/>
              </a:solidFill>
              <a:ln w="28575" cmpd="db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33231" rIns="0" bIns="0" rtlCol="0" anchor="ctr"/>
              <a:lstStyle/>
              <a:p>
                <a:pPr defTabSz="844083">
                  <a:defRPr/>
                </a:pPr>
                <a:r>
                  <a:rPr kumimoji="1" lang="ja-JP" altLang="en-US"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ステップ３</a:t>
                </a:r>
                <a:endParaRPr kumimoji="1" lang="en-US" altLang="ja-JP"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現に従事する方又は一定の実務経験のある方</a:t>
                </a:r>
                <a:endParaRPr kumimoji="1" lang="en-US" altLang="ja-JP"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462"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（５年間毎に１回の受講が必要）</a:t>
                </a:r>
              </a:p>
            </p:txBody>
          </p:sp>
          <p:sp>
            <p:nvSpPr>
              <p:cNvPr id="53" name="テキスト ボックス 52"/>
              <p:cNvSpPr txBox="1"/>
              <p:nvPr/>
            </p:nvSpPr>
            <p:spPr>
              <a:xfrm>
                <a:off x="6193193" y="1435136"/>
                <a:ext cx="507622" cy="70846"/>
              </a:xfrm>
              <a:prstGeom prst="rect">
                <a:avLst/>
              </a:prstGeom>
              <a:solidFill>
                <a:schemeClr val="bg1"/>
              </a:solidFill>
            </p:spPr>
            <p:txBody>
              <a:bodyPr wrap="square" lIns="0" tIns="0" rIns="0" bIns="0" rtlCol="0">
                <a:spAutoFit/>
              </a:bodyPr>
              <a:lstStyle/>
              <a:p>
                <a:pPr defTabSz="844083">
                  <a:defRPr/>
                </a:pPr>
                <a:r>
                  <a:rPr kumimoji="1" lang="ja-JP" altLang="en-US" sz="554" dirty="0">
                    <a:solidFill>
                      <a:prstClr val="black"/>
                    </a:solidFill>
                    <a:latin typeface="Calibri"/>
                    <a:ea typeface="ＭＳ Ｐゴシック" panose="020B0600070205080204" pitchFamily="50" charset="-128"/>
                  </a:rPr>
                  <a:t>各都道府県等</a:t>
                </a:r>
              </a:p>
            </p:txBody>
          </p:sp>
        </p:grpSp>
        <p:sp>
          <p:nvSpPr>
            <p:cNvPr id="49" name="下矢印 48"/>
            <p:cNvSpPr/>
            <p:nvPr/>
          </p:nvSpPr>
          <p:spPr>
            <a:xfrm rot="10800000">
              <a:off x="8135413" y="2201824"/>
              <a:ext cx="530807" cy="132381"/>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50" name="下矢印 49"/>
            <p:cNvSpPr/>
            <p:nvPr/>
          </p:nvSpPr>
          <p:spPr>
            <a:xfrm rot="10800000">
              <a:off x="8193284" y="1471233"/>
              <a:ext cx="398804" cy="111716"/>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grpSp>
      <p:sp>
        <p:nvSpPr>
          <p:cNvPr id="61" name="正方形/長方形 60"/>
          <p:cNvSpPr/>
          <p:nvPr/>
        </p:nvSpPr>
        <p:spPr>
          <a:xfrm>
            <a:off x="8406567" y="884085"/>
            <a:ext cx="424251" cy="1732513"/>
          </a:xfrm>
          <a:prstGeom prst="rect">
            <a:avLst/>
          </a:prstGeom>
          <a:solidFill>
            <a:schemeClr val="accent2">
              <a:lumMod val="40000"/>
              <a:lumOff val="60000"/>
            </a:schemeClr>
          </a:solid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vert="horz" lIns="66462" rIns="66462" rtlCol="0" anchor="t" anchorCtr="0"/>
          <a:lstStyle/>
          <a:p>
            <a:pPr algn="ctr" defTabSz="844083">
              <a:defRPr/>
            </a:pPr>
            <a:r>
              <a:rPr kumimoji="1" lang="ja-JP" altLang="en-US" sz="738" b="1" i="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サービス管理責任者専門コース別研修</a:t>
            </a:r>
            <a:endParaRPr kumimoji="1" lang="en-US" altLang="ja-JP" sz="738" b="1" i="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ja-JP" altLang="en-US" sz="969"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2" name="下矢印 61"/>
          <p:cNvSpPr/>
          <p:nvPr/>
        </p:nvSpPr>
        <p:spPr>
          <a:xfrm rot="10800000">
            <a:off x="8384510" y="2614004"/>
            <a:ext cx="435629" cy="159353"/>
          </a:xfrm>
          <a:prstGeom prst="down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b="1">
              <a:solidFill>
                <a:prstClr val="white"/>
              </a:solidFill>
              <a:latin typeface="Calibri"/>
              <a:ea typeface="ＭＳ Ｐゴシック" panose="020B0600070205080204" pitchFamily="50" charset="-128"/>
            </a:endParaRPr>
          </a:p>
        </p:txBody>
      </p:sp>
      <p:sp>
        <p:nvSpPr>
          <p:cNvPr id="63" name="角丸四角形 62"/>
          <p:cNvSpPr/>
          <p:nvPr/>
        </p:nvSpPr>
        <p:spPr>
          <a:xfrm>
            <a:off x="8444115" y="1649621"/>
            <a:ext cx="323763" cy="446228"/>
          </a:xfrm>
          <a:prstGeom prst="roundRect">
            <a:avLst>
              <a:gd name="adj" fmla="val 10341"/>
            </a:avLst>
          </a:prstGeom>
          <a:solidFill>
            <a:schemeClr val="bg1"/>
          </a:solidFill>
          <a:ln w="28575" cmpd="dbl">
            <a:prstDash val="solid"/>
          </a:ln>
        </p:spPr>
        <p:style>
          <a:lnRef idx="2">
            <a:schemeClr val="accent1">
              <a:shade val="50000"/>
            </a:schemeClr>
          </a:lnRef>
          <a:fillRef idx="1">
            <a:schemeClr val="accent1"/>
          </a:fillRef>
          <a:effectRef idx="0">
            <a:schemeClr val="accent1"/>
          </a:effectRef>
          <a:fontRef idx="minor">
            <a:schemeClr val="lt1"/>
          </a:fontRef>
        </p:style>
        <p:txBody>
          <a:bodyPr lIns="16615" tIns="33231" rIns="0" bIns="0" rtlCol="0" anchor="ctr"/>
          <a:lstStyle/>
          <a:p>
            <a:pPr defTabSz="844083">
              <a:defRPr/>
            </a:pPr>
            <a:r>
              <a:rPr kumimoji="1" lang="ja-JP" altLang="en-US" sz="554"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基礎研終了者を対象</a:t>
            </a:r>
            <a:endParaRPr kumimoji="1" lang="en-US" altLang="ja-JP" sz="554"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64" name="テキスト ボックス 63"/>
          <p:cNvSpPr txBox="1"/>
          <p:nvPr/>
        </p:nvSpPr>
        <p:spPr>
          <a:xfrm>
            <a:off x="8429786" y="2233664"/>
            <a:ext cx="353084" cy="237671"/>
          </a:xfrm>
          <a:prstGeom prst="rect">
            <a:avLst/>
          </a:prstGeom>
          <a:solidFill>
            <a:schemeClr val="bg1"/>
          </a:solidFill>
        </p:spPr>
        <p:txBody>
          <a:bodyPr wrap="square" lIns="33231" tIns="33231" rIns="33231" bIns="33231" rtlCol="0">
            <a:spAutoFit/>
          </a:bodyPr>
          <a:lstStyle/>
          <a:p>
            <a:pPr defTabSz="844083">
              <a:defRPr/>
            </a:pPr>
            <a:r>
              <a:rPr kumimoji="1" lang="ja-JP" altLang="en-US" sz="554" dirty="0">
                <a:solidFill>
                  <a:prstClr val="black"/>
                </a:solidFill>
                <a:latin typeface="Calibri"/>
                <a:ea typeface="ＭＳ Ｐゴシック" panose="020B0600070205080204" pitchFamily="50" charset="-128"/>
              </a:rPr>
              <a:t>各都道府県等</a:t>
            </a:r>
          </a:p>
        </p:txBody>
      </p:sp>
      <p:sp>
        <p:nvSpPr>
          <p:cNvPr id="65" name="テキスト ボックス 64"/>
          <p:cNvSpPr txBox="1"/>
          <p:nvPr/>
        </p:nvSpPr>
        <p:spPr>
          <a:xfrm>
            <a:off x="5027030" y="5470989"/>
            <a:ext cx="622731" cy="255711"/>
          </a:xfrm>
          <a:prstGeom prst="rect">
            <a:avLst/>
          </a:prstGeom>
          <a:solidFill>
            <a:schemeClr val="bg1"/>
          </a:solidFill>
          <a:ln>
            <a:solidFill>
              <a:schemeClr val="tx1"/>
            </a:solidFill>
          </a:ln>
        </p:spPr>
        <p:txBody>
          <a:bodyPr wrap="square" lIns="33231" tIns="0" rIns="33231" bIns="0" rtlCol="0">
            <a:spAutoFit/>
          </a:bodyPr>
          <a:lstStyle/>
          <a:p>
            <a:pPr defTabSz="844083">
              <a:defRPr/>
            </a:pPr>
            <a:r>
              <a:rPr kumimoji="1" lang="ja-JP" altLang="en-US" sz="831" dirty="0">
                <a:solidFill>
                  <a:prstClr val="black"/>
                </a:solidFill>
                <a:latin typeface="Calibri"/>
                <a:ea typeface="ＭＳ Ｐゴシック" panose="020B0600070205080204" pitchFamily="50" charset="-128"/>
              </a:rPr>
              <a:t>　就労定着</a:t>
            </a:r>
            <a:endParaRPr kumimoji="1" lang="en-US" altLang="ja-JP" sz="831" dirty="0">
              <a:solidFill>
                <a:prstClr val="black"/>
              </a:solidFill>
              <a:latin typeface="Calibri"/>
              <a:ea typeface="ＭＳ Ｐゴシック" panose="020B0600070205080204" pitchFamily="50" charset="-128"/>
            </a:endParaRPr>
          </a:p>
          <a:p>
            <a:pPr defTabSz="844083">
              <a:defRPr/>
            </a:pPr>
            <a:r>
              <a:rPr kumimoji="1" lang="ja-JP" altLang="en-US" sz="831" dirty="0">
                <a:solidFill>
                  <a:prstClr val="black"/>
                </a:solidFill>
                <a:latin typeface="Calibri"/>
                <a:ea typeface="ＭＳ Ｐゴシック" panose="020B0600070205080204" pitchFamily="50" charset="-128"/>
              </a:rPr>
              <a:t>　支援員</a:t>
            </a:r>
            <a:r>
              <a:rPr kumimoji="1" lang="ja-JP" altLang="en-US" sz="462" dirty="0">
                <a:solidFill>
                  <a:prstClr val="black"/>
                </a:solidFill>
                <a:latin typeface="Calibri"/>
                <a:ea typeface="ＭＳ Ｐゴシック" panose="020B0600070205080204" pitchFamily="50" charset="-128"/>
              </a:rPr>
              <a:t>（</a:t>
            </a:r>
            <a:r>
              <a:rPr kumimoji="1" lang="en-US" altLang="ja-JP" sz="462" dirty="0">
                <a:solidFill>
                  <a:prstClr val="black"/>
                </a:solidFill>
                <a:latin typeface="Calibri"/>
                <a:ea typeface="ＭＳ Ｐゴシック" panose="020B0600070205080204" pitchFamily="50" charset="-128"/>
              </a:rPr>
              <a:t>※</a:t>
            </a:r>
            <a:r>
              <a:rPr kumimoji="1" lang="ja-JP" altLang="en-US" sz="462" dirty="0">
                <a:solidFill>
                  <a:prstClr val="black"/>
                </a:solidFill>
                <a:latin typeface="Calibri"/>
                <a:ea typeface="ＭＳ Ｐゴシック" panose="020B0600070205080204" pitchFamily="50" charset="-128"/>
              </a:rPr>
              <a:t>１）</a:t>
            </a:r>
            <a:endParaRPr kumimoji="1" lang="ja-JP" altLang="en-US" sz="831" dirty="0">
              <a:solidFill>
                <a:prstClr val="black"/>
              </a:solidFill>
              <a:latin typeface="Calibri"/>
              <a:ea typeface="ＭＳ Ｐゴシック" panose="020B0600070205080204" pitchFamily="50" charset="-128"/>
            </a:endParaRPr>
          </a:p>
        </p:txBody>
      </p:sp>
      <p:sp>
        <p:nvSpPr>
          <p:cNvPr id="66" name="テキスト ボックス 65"/>
          <p:cNvSpPr txBox="1"/>
          <p:nvPr/>
        </p:nvSpPr>
        <p:spPr>
          <a:xfrm>
            <a:off x="4970196" y="5715916"/>
            <a:ext cx="1895634" cy="177613"/>
          </a:xfrm>
          <a:prstGeom prst="rect">
            <a:avLst/>
          </a:prstGeom>
          <a:noFill/>
        </p:spPr>
        <p:txBody>
          <a:bodyPr wrap="square" rtlCol="0">
            <a:spAutoFit/>
          </a:bodyPr>
          <a:lstStyle/>
          <a:p>
            <a:pPr defTabSz="844083">
              <a:defRPr/>
            </a:pPr>
            <a:r>
              <a:rPr kumimoji="1" lang="en-US" altLang="ja-JP" sz="554" dirty="0">
                <a:solidFill>
                  <a:prstClr val="black"/>
                </a:solidFill>
                <a:latin typeface="Calibri"/>
                <a:ea typeface="ＭＳ Ｐゴシック" panose="020B0600070205080204" pitchFamily="50" charset="-128"/>
              </a:rPr>
              <a:t>※</a:t>
            </a:r>
            <a:r>
              <a:rPr kumimoji="1" lang="ja-JP" altLang="en-US" sz="554" dirty="0">
                <a:solidFill>
                  <a:prstClr val="black"/>
                </a:solidFill>
                <a:latin typeface="Calibri"/>
                <a:ea typeface="ＭＳ Ｐゴシック" panose="020B0600070205080204" pitchFamily="50" charset="-128"/>
              </a:rPr>
              <a:t>１ 就労定着支援のみ配置、</a:t>
            </a:r>
            <a:r>
              <a:rPr kumimoji="1" lang="en-US" altLang="ja-JP" sz="554" dirty="0">
                <a:solidFill>
                  <a:prstClr val="black"/>
                </a:solidFill>
                <a:latin typeface="Calibri"/>
                <a:ea typeface="ＭＳ Ｐゴシック" panose="020B0600070205080204" pitchFamily="50" charset="-128"/>
              </a:rPr>
              <a:t>※</a:t>
            </a:r>
            <a:r>
              <a:rPr kumimoji="1" lang="ja-JP" altLang="en-US" sz="554" dirty="0">
                <a:solidFill>
                  <a:prstClr val="black"/>
                </a:solidFill>
                <a:latin typeface="Calibri"/>
                <a:ea typeface="ＭＳ Ｐゴシック" panose="020B0600070205080204" pitchFamily="50" charset="-128"/>
              </a:rPr>
              <a:t>２ 就労移行支援のみ配置</a:t>
            </a:r>
          </a:p>
        </p:txBody>
      </p:sp>
      <p:sp>
        <p:nvSpPr>
          <p:cNvPr id="67" name="テキスト ボックス 66"/>
          <p:cNvSpPr txBox="1"/>
          <p:nvPr/>
        </p:nvSpPr>
        <p:spPr>
          <a:xfrm>
            <a:off x="7618657" y="3645895"/>
            <a:ext cx="1195074" cy="376770"/>
          </a:xfrm>
          <a:prstGeom prst="rect">
            <a:avLst/>
          </a:prstGeom>
          <a:noFill/>
        </p:spPr>
        <p:txBody>
          <a:bodyPr wrap="square" rtlCol="0">
            <a:spAutoFit/>
          </a:bodyPr>
          <a:lstStyle/>
          <a:p>
            <a:pPr defTabSz="844083">
              <a:defRPr/>
            </a:pPr>
            <a:r>
              <a:rPr kumimoji="1" lang="ja-JP" altLang="en-US" sz="462" dirty="0">
                <a:solidFill>
                  <a:prstClr val="black"/>
                </a:solidFill>
                <a:latin typeface="Calibri"/>
                <a:ea typeface="ＭＳ Ｐゴシック" panose="020B0600070205080204" pitchFamily="50" charset="-128"/>
              </a:rPr>
              <a:t>○平成</a:t>
            </a:r>
            <a:r>
              <a:rPr kumimoji="1" lang="en-US" altLang="ja-JP" sz="462" dirty="0">
                <a:solidFill>
                  <a:prstClr val="black"/>
                </a:solidFill>
                <a:latin typeface="Calibri"/>
                <a:ea typeface="ＭＳ Ｐゴシック" panose="020B0600070205080204" pitchFamily="50" charset="-128"/>
              </a:rPr>
              <a:t>30</a:t>
            </a:r>
            <a:r>
              <a:rPr kumimoji="1" lang="ja-JP" altLang="en-US" sz="462" dirty="0">
                <a:solidFill>
                  <a:prstClr val="black"/>
                </a:solidFill>
                <a:latin typeface="Calibri"/>
                <a:ea typeface="ＭＳ Ｐゴシック" panose="020B0600070205080204" pitchFamily="50" charset="-128"/>
              </a:rPr>
              <a:t>年度までは分野別でサービス管理者研修を実施。　（平成</a:t>
            </a:r>
            <a:r>
              <a:rPr kumimoji="1" lang="en-US" altLang="ja-JP" sz="462" dirty="0">
                <a:solidFill>
                  <a:prstClr val="black"/>
                </a:solidFill>
                <a:latin typeface="Calibri"/>
                <a:ea typeface="ＭＳ Ｐゴシック" panose="020B0600070205080204" pitchFamily="50" charset="-128"/>
              </a:rPr>
              <a:t>30</a:t>
            </a:r>
            <a:r>
              <a:rPr kumimoji="1" lang="ja-JP" altLang="en-US" sz="462" dirty="0">
                <a:solidFill>
                  <a:prstClr val="black"/>
                </a:solidFill>
                <a:latin typeface="Calibri"/>
                <a:ea typeface="ＭＳ Ｐゴシック" panose="020B0600070205080204" pitchFamily="50" charset="-128"/>
              </a:rPr>
              <a:t>年度実績：就労支援分野　</a:t>
            </a:r>
            <a:r>
              <a:rPr kumimoji="1" lang="en-US" altLang="ja-JP" sz="462" dirty="0">
                <a:solidFill>
                  <a:prstClr val="black"/>
                </a:solidFill>
                <a:latin typeface="Calibri"/>
                <a:ea typeface="ＭＳ Ｐゴシック" panose="020B0600070205080204" pitchFamily="50" charset="-128"/>
              </a:rPr>
              <a:t>6,453</a:t>
            </a:r>
            <a:r>
              <a:rPr kumimoji="1" lang="ja-JP" altLang="en-US" sz="462" dirty="0">
                <a:solidFill>
                  <a:prstClr val="black"/>
                </a:solidFill>
                <a:latin typeface="Calibri"/>
                <a:ea typeface="ＭＳ Ｐゴシック" panose="020B0600070205080204" pitchFamily="50" charset="-128"/>
              </a:rPr>
              <a:t>人受講）</a:t>
            </a:r>
            <a:endParaRPr kumimoji="1" lang="en-US" altLang="ja-JP" sz="462" dirty="0">
              <a:solidFill>
                <a:prstClr val="black"/>
              </a:solidFill>
              <a:latin typeface="Calibri"/>
              <a:ea typeface="ＭＳ Ｐゴシック" panose="020B0600070205080204" pitchFamily="50" charset="-128"/>
            </a:endParaRPr>
          </a:p>
          <a:p>
            <a:pPr defTabSz="844083">
              <a:defRPr/>
            </a:pPr>
            <a:r>
              <a:rPr kumimoji="1" lang="ja-JP" altLang="en-US" sz="462" dirty="0">
                <a:solidFill>
                  <a:prstClr val="black"/>
                </a:solidFill>
                <a:latin typeface="Calibri"/>
                <a:ea typeface="ＭＳ Ｐゴシック" panose="020B0600070205080204" pitchFamily="50" charset="-128"/>
              </a:rPr>
              <a:t>○平成</a:t>
            </a:r>
            <a:r>
              <a:rPr kumimoji="1" lang="en-US" altLang="ja-JP" sz="462" dirty="0">
                <a:solidFill>
                  <a:prstClr val="black"/>
                </a:solidFill>
                <a:latin typeface="Calibri"/>
                <a:ea typeface="ＭＳ Ｐゴシック" panose="020B0600070205080204" pitchFamily="50" charset="-128"/>
              </a:rPr>
              <a:t>31</a:t>
            </a:r>
            <a:r>
              <a:rPr kumimoji="1" lang="ja-JP" altLang="en-US" sz="462" dirty="0">
                <a:solidFill>
                  <a:prstClr val="black"/>
                </a:solidFill>
                <a:latin typeface="Calibri"/>
                <a:ea typeface="ＭＳ Ｐゴシック" panose="020B0600070205080204" pitchFamily="50" charset="-128"/>
              </a:rPr>
              <a:t>年</a:t>
            </a:r>
            <a:r>
              <a:rPr kumimoji="1" lang="en-US" altLang="ja-JP" sz="462" dirty="0">
                <a:solidFill>
                  <a:prstClr val="black"/>
                </a:solidFill>
                <a:latin typeface="Calibri"/>
                <a:ea typeface="ＭＳ Ｐゴシック" panose="020B0600070205080204" pitchFamily="50" charset="-128"/>
              </a:rPr>
              <a:t>4</a:t>
            </a:r>
            <a:r>
              <a:rPr kumimoji="1" lang="ja-JP" altLang="en-US" sz="462" dirty="0">
                <a:solidFill>
                  <a:prstClr val="black"/>
                </a:solidFill>
                <a:latin typeface="Calibri"/>
                <a:ea typeface="ＭＳ Ｐゴシック" panose="020B0600070205080204" pitchFamily="50" charset="-128"/>
              </a:rPr>
              <a:t>月から本体系に移行</a:t>
            </a:r>
            <a:endParaRPr kumimoji="1" lang="en-US" altLang="ja-JP" sz="462" dirty="0">
              <a:solidFill>
                <a:prstClr val="black"/>
              </a:solidFill>
              <a:latin typeface="Calibri"/>
              <a:ea typeface="ＭＳ Ｐゴシック" panose="020B0600070205080204" pitchFamily="50" charset="-128"/>
            </a:endParaRPr>
          </a:p>
        </p:txBody>
      </p:sp>
      <p:grpSp>
        <p:nvGrpSpPr>
          <p:cNvPr id="68" name="グループ化 67"/>
          <p:cNvGrpSpPr/>
          <p:nvPr/>
        </p:nvGrpSpPr>
        <p:grpSpPr>
          <a:xfrm>
            <a:off x="662038" y="888690"/>
            <a:ext cx="1262698" cy="825116"/>
            <a:chOff x="5601" y="3360185"/>
            <a:chExt cx="1331641" cy="893876"/>
          </a:xfrm>
        </p:grpSpPr>
        <p:sp>
          <p:nvSpPr>
            <p:cNvPr id="69" name="正方形/長方形 68"/>
            <p:cNvSpPr/>
            <p:nvPr/>
          </p:nvSpPr>
          <p:spPr>
            <a:xfrm>
              <a:off x="5601" y="3360185"/>
              <a:ext cx="1331641" cy="893876"/>
            </a:xfrm>
            <a:prstGeom prst="rect">
              <a:avLst/>
            </a:prstGeom>
            <a:solidFill>
              <a:schemeClr val="accent3">
                <a:lumMod val="60000"/>
                <a:lumOff val="40000"/>
              </a:schemeClr>
            </a:solidFill>
            <a:ln w="9525">
              <a:solidFill>
                <a:schemeClr val="tx1"/>
              </a:solidFill>
            </a:ln>
            <a:scene3d>
              <a:camera prst="orthographicFront"/>
              <a:lightRig rig="threePt" dir="t"/>
            </a:scene3d>
            <a:sp3d>
              <a:bevelT w="57150" h="57150" prst="angle"/>
            </a:sp3d>
          </p:spPr>
          <p:style>
            <a:lnRef idx="2">
              <a:schemeClr val="accent1">
                <a:shade val="50000"/>
              </a:schemeClr>
            </a:lnRef>
            <a:fillRef idx="1">
              <a:schemeClr val="accent1"/>
            </a:fillRef>
            <a:effectRef idx="0">
              <a:schemeClr val="accent1"/>
            </a:effectRef>
            <a:fontRef idx="minor">
              <a:schemeClr val="lt1"/>
            </a:fontRef>
          </p:style>
          <p:txBody>
            <a:bodyPr lIns="33231" rIns="33231" bIns="0" rtlCol="0" anchor="t" anchorCtr="0"/>
            <a:lstStyle/>
            <a:p>
              <a:pPr algn="ctr" defTabSz="844083">
                <a:defRPr/>
              </a:pPr>
              <a:r>
                <a:rPr kumimoji="1" lang="ja-JP" altLang="en-US" sz="646"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障害者就業・生活支援センター</a:t>
              </a:r>
              <a:endParaRPr kumimoji="1" lang="en-US" altLang="ja-JP" sz="646"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主任就業支援担当者研修</a:t>
              </a:r>
              <a:endParaRPr kumimoji="1"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en-US" altLang="ja-JP" sz="18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業務遂行上必要な知識及び</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技術の習得</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0" name="角丸四角形 69"/>
            <p:cNvSpPr/>
            <p:nvPr/>
          </p:nvSpPr>
          <p:spPr>
            <a:xfrm>
              <a:off x="42842" y="3897736"/>
              <a:ext cx="728831" cy="280541"/>
            </a:xfrm>
            <a:prstGeom prst="roundRect">
              <a:avLst/>
            </a:prstGeom>
            <a:solidFill>
              <a:schemeClr val="bg1"/>
            </a:solidFill>
            <a:ln w="28575" cmpd="db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33231" rIns="0" bIns="0" rtlCol="0" anchor="ctr"/>
            <a:lstStyle/>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ステップ３</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主任新任担当者</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1" name="テキスト ボックス 70"/>
            <p:cNvSpPr txBox="1"/>
            <p:nvPr/>
          </p:nvSpPr>
          <p:spPr>
            <a:xfrm>
              <a:off x="822100" y="3841374"/>
              <a:ext cx="453191" cy="323006"/>
            </a:xfrm>
            <a:prstGeom prst="rect">
              <a:avLst/>
            </a:prstGeom>
            <a:solidFill>
              <a:schemeClr val="bg1"/>
            </a:solidFill>
          </p:spPr>
          <p:txBody>
            <a:bodyPr wrap="square" lIns="33231" tIns="0" rIns="33231" bIns="0" rtlCol="0">
              <a:spAutoFit/>
            </a:bodyPr>
            <a:lstStyle/>
            <a:p>
              <a:pPr defTabSz="844083">
                <a:defRPr/>
              </a:pPr>
              <a:r>
                <a:rPr kumimoji="1" lang="ja-JP" altLang="en-US" sz="646" dirty="0">
                  <a:solidFill>
                    <a:prstClr val="black"/>
                  </a:solidFill>
                  <a:latin typeface="Calibri"/>
                  <a:ea typeface="ＭＳ Ｐゴシック" panose="020B0600070205080204" pitchFamily="50" charset="-128"/>
                </a:rPr>
                <a:t>障害者職業総合センター</a:t>
              </a:r>
            </a:p>
          </p:txBody>
        </p:sp>
      </p:grpSp>
      <p:sp>
        <p:nvSpPr>
          <p:cNvPr id="72" name="下矢印 71"/>
          <p:cNvSpPr/>
          <p:nvPr/>
        </p:nvSpPr>
        <p:spPr>
          <a:xfrm rot="10800000">
            <a:off x="1145593" y="1705892"/>
            <a:ext cx="501933" cy="162239"/>
          </a:xfrm>
          <a:prstGeom prst="downArrow">
            <a:avLst>
              <a:gd name="adj1" fmla="val 50000"/>
              <a:gd name="adj2" fmla="val 50885"/>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grpSp>
        <p:nvGrpSpPr>
          <p:cNvPr id="73" name="グループ化 72"/>
          <p:cNvGrpSpPr/>
          <p:nvPr/>
        </p:nvGrpSpPr>
        <p:grpSpPr>
          <a:xfrm>
            <a:off x="579120" y="1705892"/>
            <a:ext cx="1402026" cy="2163442"/>
            <a:chOff x="463314" y="1613327"/>
            <a:chExt cx="1518861" cy="2343729"/>
          </a:xfrm>
        </p:grpSpPr>
        <p:grpSp>
          <p:nvGrpSpPr>
            <p:cNvPr id="74" name="グループ化 73"/>
            <p:cNvGrpSpPr/>
            <p:nvPr/>
          </p:nvGrpSpPr>
          <p:grpSpPr>
            <a:xfrm>
              <a:off x="463314" y="1613327"/>
              <a:ext cx="1457751" cy="2343729"/>
              <a:chOff x="463314" y="1021336"/>
              <a:chExt cx="1457751" cy="2343729"/>
            </a:xfrm>
          </p:grpSpPr>
          <p:sp>
            <p:nvSpPr>
              <p:cNvPr id="79" name="正方形/長方形 78"/>
              <p:cNvSpPr/>
              <p:nvPr/>
            </p:nvSpPr>
            <p:spPr>
              <a:xfrm>
                <a:off x="524792" y="2440290"/>
                <a:ext cx="1396273" cy="924775"/>
              </a:xfrm>
              <a:prstGeom prst="rect">
                <a:avLst/>
              </a:prstGeom>
              <a:solidFill>
                <a:schemeClr val="accent3">
                  <a:lumMod val="60000"/>
                  <a:lumOff val="40000"/>
                </a:schemeClr>
              </a:solidFill>
              <a:ln w="9525">
                <a:solidFill>
                  <a:schemeClr val="tx1"/>
                </a:solidFill>
              </a:ln>
              <a:scene3d>
                <a:camera prst="orthographicFront"/>
                <a:lightRig rig="threePt" dir="t"/>
              </a:scene3d>
              <a:sp3d>
                <a:bevelT w="57150" h="57150" prst="angle"/>
              </a:sp3d>
            </p:spPr>
            <p:style>
              <a:lnRef idx="2">
                <a:schemeClr val="accent1">
                  <a:shade val="50000"/>
                </a:schemeClr>
              </a:lnRef>
              <a:fillRef idx="1">
                <a:schemeClr val="accent1"/>
              </a:fillRef>
              <a:effectRef idx="0">
                <a:schemeClr val="accent1"/>
              </a:effectRef>
              <a:fontRef idx="minor">
                <a:schemeClr val="lt1"/>
              </a:fontRef>
            </p:style>
            <p:txBody>
              <a:bodyPr lIns="33231" rIns="33231" bIns="0" rtlCol="0" anchor="t" anchorCtr="0"/>
              <a:lstStyle/>
              <a:p>
                <a:pPr algn="ctr" defTabSz="844083">
                  <a:defRPr/>
                </a:pPr>
                <a:r>
                  <a:rPr kumimoji="1" lang="ja-JP" altLang="en-US" sz="646"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障害者就業・生活支援センター</a:t>
                </a:r>
                <a:endParaRPr kumimoji="1" lang="en-US" altLang="ja-JP" sz="646"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就業支援担当者研修</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en-US" altLang="ja-JP" sz="18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業務遂行上必要な知識及び</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技術の習得</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en-US" altLang="ja-JP" sz="646"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646"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従前より専門的内容に再整理</a:t>
                </a:r>
                <a:endParaRPr kumimoji="1" lang="en-US" altLang="ja-JP" sz="646"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ja-JP" altLang="en-US" sz="101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0" name="角丸四角形 79"/>
              <p:cNvSpPr/>
              <p:nvPr/>
            </p:nvSpPr>
            <p:spPr>
              <a:xfrm>
                <a:off x="574861" y="3072292"/>
                <a:ext cx="583384" cy="280541"/>
              </a:xfrm>
              <a:prstGeom prst="roundRect">
                <a:avLst/>
              </a:prstGeom>
              <a:solidFill>
                <a:schemeClr val="bg1"/>
              </a:solidFill>
              <a:ln w="28575" cmpd="db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33231" rIns="0" bIns="0" rtlCol="0" anchor="ctr"/>
              <a:lstStyle/>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ステップ１</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新任担当者</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1" name="テキスト ボックス 80"/>
              <p:cNvSpPr txBox="1"/>
              <p:nvPr/>
            </p:nvSpPr>
            <p:spPr>
              <a:xfrm>
                <a:off x="1251767" y="3088751"/>
                <a:ext cx="564334" cy="215336"/>
              </a:xfrm>
              <a:prstGeom prst="rect">
                <a:avLst/>
              </a:prstGeom>
              <a:solidFill>
                <a:schemeClr val="bg1"/>
              </a:solidFill>
            </p:spPr>
            <p:txBody>
              <a:bodyPr wrap="square" lIns="33231" tIns="0" rIns="33231" bIns="0" rtlCol="0">
                <a:spAutoFit/>
              </a:bodyPr>
              <a:lstStyle/>
              <a:p>
                <a:pPr defTabSz="844083">
                  <a:defRPr/>
                </a:pPr>
                <a:r>
                  <a:rPr kumimoji="1" lang="ja-JP" altLang="en-US" sz="646" dirty="0">
                    <a:solidFill>
                      <a:prstClr val="black"/>
                    </a:solidFill>
                    <a:latin typeface="Calibri"/>
                    <a:ea typeface="ＭＳ Ｐゴシック" panose="020B0600070205080204" pitchFamily="50" charset="-128"/>
                  </a:rPr>
                  <a:t>障害者職業総合センター</a:t>
                </a:r>
              </a:p>
            </p:txBody>
          </p:sp>
          <p:sp>
            <p:nvSpPr>
              <p:cNvPr id="82" name="下矢印 81"/>
              <p:cNvSpPr/>
              <p:nvPr/>
            </p:nvSpPr>
            <p:spPr>
              <a:xfrm rot="10800000">
                <a:off x="463314" y="1021336"/>
                <a:ext cx="216833" cy="1409777"/>
              </a:xfrm>
              <a:prstGeom prst="downArrow">
                <a:avLst>
                  <a:gd name="adj1" fmla="val 42327"/>
                  <a:gd name="adj2" fmla="val 7302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grpSp>
        <p:grpSp>
          <p:nvGrpSpPr>
            <p:cNvPr id="75" name="グループ化 74"/>
            <p:cNvGrpSpPr/>
            <p:nvPr/>
          </p:nvGrpSpPr>
          <p:grpSpPr>
            <a:xfrm>
              <a:off x="650535" y="1791211"/>
              <a:ext cx="1331640" cy="1031363"/>
              <a:chOff x="187718" y="2669981"/>
              <a:chExt cx="1331640" cy="1031363"/>
            </a:xfrm>
          </p:grpSpPr>
          <p:sp>
            <p:nvSpPr>
              <p:cNvPr id="76" name="正方形/長方形 75"/>
              <p:cNvSpPr/>
              <p:nvPr/>
            </p:nvSpPr>
            <p:spPr>
              <a:xfrm>
                <a:off x="187718" y="2669981"/>
                <a:ext cx="1331640" cy="1031363"/>
              </a:xfrm>
              <a:prstGeom prst="rect">
                <a:avLst/>
              </a:prstGeom>
              <a:solidFill>
                <a:schemeClr val="accent3">
                  <a:lumMod val="60000"/>
                  <a:lumOff val="40000"/>
                </a:schemeClr>
              </a:solid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lIns="33231" rIns="33231" rtlCol="0" anchor="t" anchorCtr="1"/>
              <a:lstStyle/>
              <a:p>
                <a:pPr algn="ctr" defTabSz="844083">
                  <a:defRPr/>
                </a:pPr>
                <a:r>
                  <a:rPr kumimoji="1" lang="ja-JP" altLang="en-US" sz="646"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障害者就業・生活支援センター</a:t>
                </a:r>
                <a:r>
                  <a:rPr kumimoji="1" lang="ja-JP" altLang="en-US"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就業支援スキル向上研修</a:t>
                </a:r>
                <a:endParaRPr kumimoji="1" lang="en-US" altLang="ja-JP" sz="831"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en-US" altLang="ja-JP" sz="18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職リハの実践に有効な知識及び技術の習得</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ja-JP" altLang="en-US" sz="969"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7" name="角丸四角形 76"/>
              <p:cNvSpPr/>
              <p:nvPr/>
            </p:nvSpPr>
            <p:spPr>
              <a:xfrm>
                <a:off x="240346" y="3224721"/>
                <a:ext cx="573372" cy="414967"/>
              </a:xfrm>
              <a:prstGeom prst="roundRect">
                <a:avLst/>
              </a:prstGeom>
              <a:solidFill>
                <a:schemeClr val="bg1"/>
              </a:solidFill>
              <a:ln w="28575" cmpd="db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33231" rIns="0" bIns="0" rtlCol="0" anchor="ctr"/>
              <a:lstStyle/>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a:t>
                </a:r>
                <a:r>
                  <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a:t>
                </a: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３年以上の実務経験者</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78" name="テキスト ボックス 77"/>
              <p:cNvSpPr txBox="1"/>
              <p:nvPr/>
            </p:nvSpPr>
            <p:spPr>
              <a:xfrm>
                <a:off x="878612" y="3234895"/>
                <a:ext cx="585545" cy="288040"/>
              </a:xfrm>
              <a:prstGeom prst="rect">
                <a:avLst/>
              </a:prstGeom>
              <a:solidFill>
                <a:schemeClr val="bg1"/>
              </a:solidFill>
            </p:spPr>
            <p:txBody>
              <a:bodyPr wrap="square" lIns="33231" tIns="33231" rIns="33231" bIns="33231" rtlCol="0">
                <a:spAutoFit/>
              </a:bodyPr>
              <a:lstStyle/>
              <a:p>
                <a:pPr defTabSz="844083">
                  <a:defRPr/>
                </a:pPr>
                <a:r>
                  <a:rPr kumimoji="1" lang="ja-JP" altLang="en-US" sz="646" dirty="0">
                    <a:solidFill>
                      <a:prstClr val="black"/>
                    </a:solidFill>
                    <a:latin typeface="Calibri"/>
                    <a:ea typeface="ＭＳ Ｐゴシック" panose="020B0600070205080204" pitchFamily="50" charset="-128"/>
                  </a:rPr>
                  <a:t>障害者職業総合センター</a:t>
                </a:r>
              </a:p>
            </p:txBody>
          </p:sp>
        </p:grpSp>
      </p:grpSp>
      <p:sp>
        <p:nvSpPr>
          <p:cNvPr id="83" name="下矢印 82"/>
          <p:cNvSpPr/>
          <p:nvPr/>
        </p:nvSpPr>
        <p:spPr>
          <a:xfrm rot="10800000">
            <a:off x="1119297" y="2808473"/>
            <a:ext cx="552125" cy="213358"/>
          </a:xfrm>
          <a:prstGeom prst="downArrow">
            <a:avLst>
              <a:gd name="adj1" fmla="val 50000"/>
              <a:gd name="adj2" fmla="val 6196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grpSp>
        <p:nvGrpSpPr>
          <p:cNvPr id="84" name="グループ化 83"/>
          <p:cNvGrpSpPr/>
          <p:nvPr/>
        </p:nvGrpSpPr>
        <p:grpSpPr>
          <a:xfrm>
            <a:off x="2506541" y="1241256"/>
            <a:ext cx="2329147" cy="1141013"/>
            <a:chOff x="2044620" y="3436293"/>
            <a:chExt cx="1618478" cy="1139732"/>
          </a:xfrm>
        </p:grpSpPr>
        <p:sp>
          <p:nvSpPr>
            <p:cNvPr id="85" name="正方形/長方形 84"/>
            <p:cNvSpPr/>
            <p:nvPr/>
          </p:nvSpPr>
          <p:spPr>
            <a:xfrm>
              <a:off x="2044620" y="3436293"/>
              <a:ext cx="1618478" cy="1139732"/>
            </a:xfrm>
            <a:prstGeom prst="rect">
              <a:avLst/>
            </a:prstGeom>
            <a:solidFill>
              <a:schemeClr val="tx2">
                <a:lumMod val="20000"/>
                <a:lumOff val="80000"/>
              </a:schemeClr>
            </a:solid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lIns="33231" rIns="33231" rtlCol="0" anchor="t" anchorCtr="1"/>
            <a:lstStyle/>
            <a:p>
              <a:pPr defTabSz="844083">
                <a:defRPr/>
              </a:pPr>
              <a:endParaRPr kumimoji="1" lang="en-US" altLang="ja-JP" sz="185"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1015"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職場適応援助者</a:t>
              </a:r>
              <a:r>
                <a:rPr kumimoji="1" lang="ja-JP" altLang="en-US" sz="1015"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上級研修</a:t>
              </a:r>
              <a:endParaRPr kumimoji="1" lang="en-US" altLang="ja-JP" sz="1015"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en-US" altLang="ja-JP" sz="277"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738"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ジョブコーチや地域の就労支援人材へスーパーバイズするための技術の修得、地域における就労支援のコーディネート力の向上</a:t>
              </a:r>
              <a:endParaRPr kumimoji="1" lang="en-US" altLang="ja-JP" sz="738"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ja-JP" altLang="en-US" sz="969"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6" name="角丸四角形 85"/>
            <p:cNvSpPr/>
            <p:nvPr/>
          </p:nvSpPr>
          <p:spPr>
            <a:xfrm>
              <a:off x="2090638" y="4095649"/>
              <a:ext cx="682110" cy="440680"/>
            </a:xfrm>
            <a:prstGeom prst="roundRect">
              <a:avLst/>
            </a:prstGeom>
            <a:solidFill>
              <a:schemeClr val="bg1"/>
            </a:solidFill>
            <a:ln w="28575" cmpd="db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33231" rIns="33231" bIns="0" rtlCol="0" anchor="ctr"/>
            <a:lstStyle/>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a:t>
              </a:r>
              <a:r>
                <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2</a:t>
              </a:r>
            </a:p>
            <a:p>
              <a:pPr defTabSz="844083">
                <a:defRPr/>
              </a:pPr>
              <a:r>
                <a:rPr kumimoji="1" lang="ja-JP" altLang="en-US" sz="646"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一定の</a:t>
              </a: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実務経験のある方</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87" name="テキスト ボックス 86"/>
            <p:cNvSpPr txBox="1"/>
            <p:nvPr/>
          </p:nvSpPr>
          <p:spPr>
            <a:xfrm>
              <a:off x="2869373" y="4113451"/>
              <a:ext cx="722108" cy="265584"/>
            </a:xfrm>
            <a:prstGeom prst="rect">
              <a:avLst/>
            </a:prstGeom>
            <a:solidFill>
              <a:schemeClr val="bg1"/>
            </a:solidFill>
          </p:spPr>
          <p:txBody>
            <a:bodyPr wrap="square" lIns="33231" tIns="33231" rIns="33231" bIns="33231" rtlCol="0">
              <a:spAutoFit/>
            </a:bodyPr>
            <a:lstStyle/>
            <a:p>
              <a:pPr defTabSz="844083">
                <a:defRPr/>
              </a:pPr>
              <a:r>
                <a:rPr kumimoji="1" lang="ja-JP" altLang="en-US" sz="646" dirty="0">
                  <a:solidFill>
                    <a:prstClr val="black"/>
                  </a:solidFill>
                  <a:latin typeface="Calibri"/>
                  <a:ea typeface="ＭＳ Ｐゴシック" panose="020B0600070205080204" pitchFamily="50" charset="-128"/>
                </a:rPr>
                <a:t>障害者職業総合センター、大阪センター</a:t>
              </a:r>
            </a:p>
          </p:txBody>
        </p:sp>
      </p:grpSp>
      <p:grpSp>
        <p:nvGrpSpPr>
          <p:cNvPr id="88" name="グループ化 87"/>
          <p:cNvGrpSpPr/>
          <p:nvPr/>
        </p:nvGrpSpPr>
        <p:grpSpPr>
          <a:xfrm>
            <a:off x="2491485" y="2674984"/>
            <a:ext cx="2343725" cy="1212623"/>
            <a:chOff x="2026031" y="4630906"/>
            <a:chExt cx="1640773" cy="1429371"/>
          </a:xfrm>
        </p:grpSpPr>
        <p:sp>
          <p:nvSpPr>
            <p:cNvPr id="89" name="正方形/長方形 88"/>
            <p:cNvSpPr/>
            <p:nvPr/>
          </p:nvSpPr>
          <p:spPr>
            <a:xfrm>
              <a:off x="2026031" y="4630906"/>
              <a:ext cx="1640773" cy="1429371"/>
            </a:xfrm>
            <a:prstGeom prst="rect">
              <a:avLst/>
            </a:prstGeom>
            <a:solidFill>
              <a:schemeClr val="tx2">
                <a:lumMod val="20000"/>
                <a:lumOff val="80000"/>
              </a:schemeClr>
            </a:solid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lIns="33231" rIns="33231" rtlCol="0" anchor="t" anchorCtr="1"/>
            <a:lstStyle/>
            <a:p>
              <a:pPr algn="ctr" defTabSz="844083">
                <a:defRPr/>
              </a:pPr>
              <a:endParaRPr kumimoji="1" lang="en-US" altLang="ja-JP" sz="277"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algn="ctr" defTabSz="844083">
                <a:defRPr/>
              </a:pPr>
              <a:r>
                <a:rPr kumimoji="1" lang="ja-JP" altLang="en-US" sz="1015"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職場適応援助者養成研修</a:t>
              </a:r>
              <a:endParaRPr kumimoji="1" lang="en-US" altLang="ja-JP" sz="1015"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en-US" altLang="ja-JP" sz="277" b="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738"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ジョブコーチ支援をする際に必要な知識・技術の修得  </a:t>
              </a:r>
              <a:r>
                <a:rPr kumimoji="1" lang="en-US" altLang="ja-JP" sz="738"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a:t>
              </a:r>
              <a:r>
                <a:rPr kumimoji="1" lang="ja-JP" altLang="en-US" sz="738"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従前より専門的内容に再整理</a:t>
              </a:r>
              <a:endParaRPr kumimoji="1" lang="en-US" altLang="ja-JP" sz="738"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endParaRPr kumimoji="1" lang="ja-JP" altLang="en-US" sz="969"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0" name="角丸四角形 89"/>
            <p:cNvSpPr/>
            <p:nvPr/>
          </p:nvSpPr>
          <p:spPr>
            <a:xfrm>
              <a:off x="2079296" y="5292542"/>
              <a:ext cx="738422" cy="379449"/>
            </a:xfrm>
            <a:prstGeom prst="roundRect">
              <a:avLst/>
            </a:prstGeom>
            <a:solidFill>
              <a:schemeClr val="bg1"/>
            </a:solidFill>
            <a:ln w="28575" cmpd="db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33231" rIns="33231" bIns="0" rtlCol="0" anchor="ctr"/>
            <a:lstStyle/>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a:t>
              </a:r>
              <a:r>
                <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1</a:t>
              </a: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ジョブコーチを目指す方</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1" name="テキスト ボックス 90"/>
            <p:cNvSpPr txBox="1"/>
            <p:nvPr/>
          </p:nvSpPr>
          <p:spPr>
            <a:xfrm>
              <a:off x="2196009" y="5740132"/>
              <a:ext cx="1213821" cy="234301"/>
            </a:xfrm>
            <a:prstGeom prst="rect">
              <a:avLst/>
            </a:prstGeom>
            <a:solidFill>
              <a:schemeClr val="bg1"/>
            </a:solidFill>
          </p:spPr>
          <p:txBody>
            <a:bodyPr wrap="square" lIns="33231" tIns="0" rIns="33231" bIns="0" rtlCol="0">
              <a:spAutoFit/>
            </a:bodyPr>
            <a:lstStyle/>
            <a:p>
              <a:pPr defTabSz="844083">
                <a:defRPr/>
              </a:pPr>
              <a:r>
                <a:rPr kumimoji="1" lang="ja-JP" altLang="en-US" sz="646" dirty="0">
                  <a:solidFill>
                    <a:prstClr val="black"/>
                  </a:solidFill>
                  <a:latin typeface="Calibri"/>
                  <a:ea typeface="ＭＳ Ｐゴシック" panose="020B0600070205080204" pitchFamily="50" charset="-128"/>
                </a:rPr>
                <a:t>総合センター・大阪センター、地域センター</a:t>
              </a:r>
              <a:endParaRPr kumimoji="1" lang="en-US" altLang="ja-JP" sz="646" dirty="0">
                <a:solidFill>
                  <a:prstClr val="black"/>
                </a:solidFill>
                <a:latin typeface="Calibri"/>
                <a:ea typeface="ＭＳ Ｐゴシック" panose="020B0600070205080204" pitchFamily="50" charset="-128"/>
              </a:endParaRPr>
            </a:p>
            <a:p>
              <a:pPr defTabSz="844083">
                <a:defRPr/>
              </a:pPr>
              <a:r>
                <a:rPr kumimoji="1" lang="ja-JP" altLang="en-US" sz="646" dirty="0">
                  <a:solidFill>
                    <a:prstClr val="black"/>
                  </a:solidFill>
                  <a:latin typeface="Calibri"/>
                  <a:ea typeface="ＭＳ Ｐゴシック" panose="020B0600070205080204" pitchFamily="50" charset="-128"/>
                </a:rPr>
                <a:t>民間の養成研修機関</a:t>
              </a:r>
            </a:p>
          </p:txBody>
        </p:sp>
      </p:grpSp>
      <p:sp>
        <p:nvSpPr>
          <p:cNvPr id="92" name="下矢印 91"/>
          <p:cNvSpPr/>
          <p:nvPr/>
        </p:nvSpPr>
        <p:spPr>
          <a:xfrm rot="10800000">
            <a:off x="3331599" y="2382233"/>
            <a:ext cx="643414" cy="284042"/>
          </a:xfrm>
          <a:prstGeom prst="downArrow">
            <a:avLst>
              <a:gd name="adj1" fmla="val 50000"/>
              <a:gd name="adj2" fmla="val 5687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93" name="テキスト ボックス 92"/>
          <p:cNvSpPr txBox="1"/>
          <p:nvPr/>
        </p:nvSpPr>
        <p:spPr>
          <a:xfrm>
            <a:off x="4000974" y="3199471"/>
            <a:ext cx="594204" cy="237671"/>
          </a:xfrm>
          <a:prstGeom prst="rect">
            <a:avLst/>
          </a:prstGeom>
          <a:noFill/>
          <a:ln>
            <a:solidFill>
              <a:schemeClr val="tx1"/>
            </a:solidFill>
            <a:prstDash val="sysDash"/>
          </a:ln>
        </p:spPr>
        <p:txBody>
          <a:bodyPr wrap="square" lIns="33231" tIns="33231" rIns="0" bIns="33231" rtlCol="0">
            <a:spAutoFit/>
          </a:bodyPr>
          <a:lstStyle/>
          <a:p>
            <a:pPr defTabSz="844083">
              <a:defRPr/>
            </a:pPr>
            <a:r>
              <a:rPr kumimoji="1" lang="ja-JP" altLang="en-US" sz="554" dirty="0">
                <a:solidFill>
                  <a:prstClr val="black"/>
                </a:solidFill>
                <a:latin typeface="Calibri"/>
                <a:ea typeface="ＭＳ Ｐゴシック" panose="020B0600070205080204" pitchFamily="50" charset="-128"/>
              </a:rPr>
              <a:t>就労定着支援員は報酬加算あり</a:t>
            </a:r>
            <a:r>
              <a:rPr kumimoji="1" lang="ja-JP" altLang="en-US" sz="462" dirty="0">
                <a:solidFill>
                  <a:prstClr val="black"/>
                </a:solidFill>
                <a:latin typeface="Calibri"/>
                <a:ea typeface="ＭＳ Ｐゴシック" panose="020B0600070205080204" pitchFamily="50" charset="-128"/>
              </a:rPr>
              <a:t>（</a:t>
            </a:r>
            <a:r>
              <a:rPr kumimoji="1" lang="en-US" altLang="ja-JP" sz="462" dirty="0">
                <a:solidFill>
                  <a:prstClr val="black"/>
                </a:solidFill>
                <a:latin typeface="Calibri"/>
                <a:ea typeface="ＭＳ Ｐゴシック" panose="020B0600070205080204" pitchFamily="50" charset="-128"/>
              </a:rPr>
              <a:t>※3</a:t>
            </a:r>
            <a:r>
              <a:rPr kumimoji="1" lang="ja-JP" altLang="en-US" sz="462" dirty="0">
                <a:solidFill>
                  <a:prstClr val="black"/>
                </a:solidFill>
                <a:latin typeface="Calibri"/>
                <a:ea typeface="ＭＳ Ｐゴシック" panose="020B0600070205080204" pitchFamily="50" charset="-128"/>
              </a:rPr>
              <a:t>）</a:t>
            </a:r>
          </a:p>
        </p:txBody>
      </p:sp>
      <p:sp>
        <p:nvSpPr>
          <p:cNvPr id="94" name="左右矢印 93"/>
          <p:cNvSpPr/>
          <p:nvPr/>
        </p:nvSpPr>
        <p:spPr>
          <a:xfrm>
            <a:off x="6516801" y="1643692"/>
            <a:ext cx="274874" cy="337179"/>
          </a:xfrm>
          <a:prstGeom prst="leftRightArrow">
            <a:avLst>
              <a:gd name="adj1" fmla="val 40897"/>
              <a:gd name="adj2" fmla="val 292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95" name="左右矢印 94"/>
          <p:cNvSpPr/>
          <p:nvPr/>
        </p:nvSpPr>
        <p:spPr>
          <a:xfrm>
            <a:off x="6516801" y="3044374"/>
            <a:ext cx="274874" cy="370897"/>
          </a:xfrm>
          <a:prstGeom prst="leftRightArrow">
            <a:avLst>
              <a:gd name="adj1" fmla="val 46238"/>
              <a:gd name="adj2" fmla="val 292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96" name="正方形/長方形 95"/>
          <p:cNvSpPr/>
          <p:nvPr/>
        </p:nvSpPr>
        <p:spPr>
          <a:xfrm>
            <a:off x="2031990" y="4935478"/>
            <a:ext cx="357209" cy="264740"/>
          </a:xfrm>
          <a:prstGeom prst="rect">
            <a:avLst/>
          </a:prstGeom>
          <a:solidFill>
            <a:schemeClr val="bg1">
              <a:lumMod val="85000"/>
            </a:schemeClr>
          </a:solidFill>
          <a:ln w="9525">
            <a:solidFill>
              <a:schemeClr val="tx1"/>
            </a:solidFill>
          </a:ln>
          <a:scene3d>
            <a:camera prst="orthographicFront"/>
            <a:lightRig rig="threePt" dir="t"/>
          </a:scene3d>
          <a:sp3d>
            <a:bevelT w="57150" h="57150"/>
          </a:sp3d>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defTabSz="844083">
              <a:defRPr/>
            </a:pPr>
            <a:r>
              <a:rPr kumimoji="1" lang="ja-JP" altLang="en-US" sz="738"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要件</a:t>
            </a:r>
            <a:endParaRPr kumimoji="1" lang="en-US" altLang="ja-JP" sz="738"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738"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なし</a:t>
            </a:r>
            <a:endParaRPr kumimoji="1" lang="en-US" altLang="ja-JP" sz="738"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97" name="右中かっこ 96"/>
          <p:cNvSpPr/>
          <p:nvPr/>
        </p:nvSpPr>
        <p:spPr>
          <a:xfrm rot="16200000">
            <a:off x="6755297" y="5007307"/>
            <a:ext cx="146574" cy="836406"/>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844083">
              <a:defRPr/>
            </a:pPr>
            <a:endParaRPr kumimoji="1" lang="ja-JP" altLang="en-US" sz="1662">
              <a:solidFill>
                <a:prstClr val="black"/>
              </a:solidFill>
              <a:latin typeface="Calibri"/>
              <a:ea typeface="ＭＳ Ｐゴシック" panose="020B0600070205080204" pitchFamily="50" charset="-128"/>
            </a:endParaRPr>
          </a:p>
        </p:txBody>
      </p:sp>
      <p:sp>
        <p:nvSpPr>
          <p:cNvPr id="98" name="右中かっこ 97"/>
          <p:cNvSpPr/>
          <p:nvPr/>
        </p:nvSpPr>
        <p:spPr>
          <a:xfrm rot="16200000">
            <a:off x="2145671" y="5050851"/>
            <a:ext cx="110802" cy="378174"/>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defTabSz="844083">
              <a:defRPr/>
            </a:pPr>
            <a:endParaRPr kumimoji="1" lang="ja-JP" altLang="en-US" sz="1662">
              <a:solidFill>
                <a:prstClr val="black"/>
              </a:solidFill>
              <a:latin typeface="Calibri"/>
              <a:ea typeface="ＭＳ Ｐゴシック" panose="020B0600070205080204" pitchFamily="50" charset="-128"/>
            </a:endParaRPr>
          </a:p>
        </p:txBody>
      </p:sp>
      <p:sp>
        <p:nvSpPr>
          <p:cNvPr id="99" name="テキスト ボックス 98"/>
          <p:cNvSpPr txBox="1"/>
          <p:nvPr/>
        </p:nvSpPr>
        <p:spPr>
          <a:xfrm>
            <a:off x="730652" y="4178610"/>
            <a:ext cx="2300630" cy="220188"/>
          </a:xfrm>
          <a:prstGeom prst="rect">
            <a:avLst/>
          </a:prstGeom>
          <a:noFill/>
        </p:spPr>
        <p:txBody>
          <a:bodyPr wrap="none" rtlCol="0">
            <a:spAutoFit/>
          </a:bodyPr>
          <a:lstStyle/>
          <a:p>
            <a:pPr defTabSz="844083">
              <a:defRPr/>
            </a:pPr>
            <a:r>
              <a:rPr kumimoji="1" lang="en-US" altLang="ja-JP" sz="831" b="1" u="sng" dirty="0">
                <a:solidFill>
                  <a:srgbClr val="FF0000"/>
                </a:solidFill>
                <a:latin typeface="メイリオ" panose="020B0604030504040204" pitchFamily="50" charset="-128"/>
                <a:ea typeface="メイリオ" panose="020B0604030504040204" pitchFamily="50" charset="-128"/>
              </a:rPr>
              <a:t>※</a:t>
            </a:r>
            <a:r>
              <a:rPr kumimoji="1" lang="ja-JP" altLang="en-US" sz="831" b="1" u="sng" dirty="0">
                <a:solidFill>
                  <a:srgbClr val="FF0000"/>
                </a:solidFill>
                <a:latin typeface="メイリオ" panose="020B0604030504040204" pitchFamily="50" charset="-128"/>
                <a:ea typeface="メイリオ" panose="020B0604030504040204" pitchFamily="50" charset="-128"/>
              </a:rPr>
              <a:t>既存の就業支援基礎研修を発展的に再整理</a:t>
            </a:r>
          </a:p>
        </p:txBody>
      </p:sp>
      <p:sp>
        <p:nvSpPr>
          <p:cNvPr id="100" name="テキスト ボックス 99"/>
          <p:cNvSpPr txBox="1"/>
          <p:nvPr/>
        </p:nvSpPr>
        <p:spPr>
          <a:xfrm>
            <a:off x="6604877" y="4560112"/>
            <a:ext cx="2252202" cy="220188"/>
          </a:xfrm>
          <a:prstGeom prst="rect">
            <a:avLst/>
          </a:prstGeom>
          <a:noFill/>
        </p:spPr>
        <p:txBody>
          <a:bodyPr wrap="square" rtlCol="0">
            <a:spAutoFit/>
          </a:bodyPr>
          <a:lstStyle/>
          <a:p>
            <a:pPr defTabSz="844083">
              <a:defRPr/>
            </a:pPr>
            <a:r>
              <a:rPr kumimoji="1" lang="en-US" altLang="ja-JP" sz="831" b="1" dirty="0">
                <a:solidFill>
                  <a:srgbClr val="FF0000"/>
                </a:solidFill>
                <a:latin typeface="Calibri"/>
                <a:ea typeface="ＭＳ Ｐゴシック" panose="020B0600070205080204" pitchFamily="50" charset="-128"/>
              </a:rPr>
              <a:t>※</a:t>
            </a:r>
            <a:r>
              <a:rPr kumimoji="1" lang="ja-JP" altLang="en-US" sz="831" b="1" dirty="0">
                <a:solidFill>
                  <a:srgbClr val="FF0000"/>
                </a:solidFill>
                <a:latin typeface="Calibri"/>
                <a:ea typeface="ＭＳ Ｐゴシック" panose="020B0600070205080204" pitchFamily="50" charset="-128"/>
              </a:rPr>
              <a:t>既存の就業支援基礎研修を発展的に拡充</a:t>
            </a:r>
          </a:p>
        </p:txBody>
      </p:sp>
      <p:sp>
        <p:nvSpPr>
          <p:cNvPr id="101" name="テキスト ボックス 100"/>
          <p:cNvSpPr txBox="1"/>
          <p:nvPr/>
        </p:nvSpPr>
        <p:spPr>
          <a:xfrm>
            <a:off x="2446749" y="824025"/>
            <a:ext cx="2324306" cy="319446"/>
          </a:xfrm>
          <a:prstGeom prst="rect">
            <a:avLst/>
          </a:prstGeom>
          <a:noFill/>
        </p:spPr>
        <p:txBody>
          <a:bodyPr wrap="square" rtlCol="0">
            <a:spAutoFit/>
          </a:bodyPr>
          <a:lstStyle/>
          <a:p>
            <a:pPr defTabSz="844083">
              <a:defRPr/>
            </a:pPr>
            <a:r>
              <a:rPr kumimoji="1" lang="ja-JP" altLang="en-US" sz="738" dirty="0">
                <a:solidFill>
                  <a:prstClr val="black"/>
                </a:solidFill>
                <a:latin typeface="ＭＳ Ｐゴシック" panose="020B0600070205080204" pitchFamily="50" charset="-128"/>
                <a:ea typeface="ＭＳ Ｐゴシック" panose="020B0600070205080204" pitchFamily="50" charset="-128"/>
              </a:rPr>
              <a:t>*</a:t>
            </a:r>
            <a:r>
              <a:rPr kumimoji="1" lang="en-US" altLang="ja-JP" sz="738" dirty="0">
                <a:solidFill>
                  <a:prstClr val="black"/>
                </a:solidFill>
                <a:latin typeface="ＭＳ Ｐゴシック" panose="020B0600070205080204" pitchFamily="50" charset="-128"/>
                <a:ea typeface="ＭＳ Ｐゴシック" panose="020B0600070205080204" pitchFamily="50" charset="-128"/>
              </a:rPr>
              <a:t>2</a:t>
            </a:r>
            <a:r>
              <a:rPr kumimoji="1" lang="en-US" altLang="ja-JP" sz="738" dirty="0">
                <a:solidFill>
                  <a:prstClr val="black"/>
                </a:solidFill>
                <a:latin typeface="Calibri"/>
                <a:ea typeface="ＭＳ Ｐゴシック" panose="020B0600070205080204" pitchFamily="50" charset="-128"/>
              </a:rPr>
              <a:t> </a:t>
            </a:r>
            <a:r>
              <a:rPr kumimoji="1" lang="ja-JP" altLang="en-US" sz="738" dirty="0">
                <a:solidFill>
                  <a:prstClr val="black"/>
                </a:solidFill>
                <a:latin typeface="Calibri"/>
                <a:ea typeface="ＭＳ Ｐゴシック" panose="020B0600070205080204" pitchFamily="50" charset="-128"/>
              </a:rPr>
              <a:t>将来的に職場適応援助者の資格化を目指すことが望ましいとの意見もあった。</a:t>
            </a:r>
          </a:p>
        </p:txBody>
      </p:sp>
      <p:sp>
        <p:nvSpPr>
          <p:cNvPr id="102" name="テキスト ボックス 101"/>
          <p:cNvSpPr txBox="1"/>
          <p:nvPr/>
        </p:nvSpPr>
        <p:spPr>
          <a:xfrm>
            <a:off x="7615734" y="5676786"/>
            <a:ext cx="1279698" cy="660117"/>
          </a:xfrm>
          <a:prstGeom prst="rect">
            <a:avLst/>
          </a:prstGeom>
          <a:noFill/>
        </p:spPr>
        <p:txBody>
          <a:bodyPr wrap="square" rtlCol="0">
            <a:spAutoFit/>
          </a:bodyPr>
          <a:lstStyle/>
          <a:p>
            <a:pPr defTabSz="844083">
              <a:defRPr/>
            </a:pPr>
            <a:r>
              <a:rPr kumimoji="1" lang="ja-JP" altLang="en-US" sz="738" b="1" dirty="0">
                <a:solidFill>
                  <a:srgbClr val="FF0000"/>
                </a:solidFill>
                <a:latin typeface="ＭＳ Ｐゴシック" panose="020B0600070205080204" pitchFamily="50" charset="-128"/>
                <a:ea typeface="ＭＳ Ｐゴシック" panose="020B0600070205080204" pitchFamily="50" charset="-128"/>
              </a:rPr>
              <a:t>*</a:t>
            </a:r>
            <a:r>
              <a:rPr kumimoji="1" lang="en-US" altLang="ja-JP" sz="738" b="1" dirty="0">
                <a:solidFill>
                  <a:srgbClr val="FF0000"/>
                </a:solidFill>
                <a:latin typeface="ＭＳ Ｐゴシック" panose="020B0600070205080204" pitchFamily="50" charset="-128"/>
                <a:ea typeface="ＭＳ Ｐゴシック" panose="020B0600070205080204" pitchFamily="50" charset="-128"/>
              </a:rPr>
              <a:t>4 </a:t>
            </a:r>
            <a:r>
              <a:rPr kumimoji="1" lang="ja-JP" altLang="en-US" sz="738" b="1" dirty="0">
                <a:solidFill>
                  <a:srgbClr val="FF0000"/>
                </a:solidFill>
                <a:latin typeface="ＭＳ Ｐゴシック" panose="020B0600070205080204" pitchFamily="50" charset="-128"/>
                <a:ea typeface="ＭＳ Ｐゴシック" panose="020B0600070205080204" pitchFamily="50" charset="-128"/>
              </a:rPr>
              <a:t>就労系障害福祉サービスに携わる</a:t>
            </a:r>
            <a:r>
              <a:rPr kumimoji="1" lang="ja-JP" altLang="en-US" sz="738" b="1" dirty="0">
                <a:solidFill>
                  <a:srgbClr val="FF0000"/>
                </a:solidFill>
                <a:latin typeface="Calibri"/>
                <a:ea typeface="ＭＳ Ｐゴシック" panose="020B0600070205080204" pitchFamily="50" charset="-128"/>
              </a:rPr>
              <a:t>サービス管理責任者については、就労支援に係る専門性向上の方法を検討</a:t>
            </a:r>
          </a:p>
        </p:txBody>
      </p:sp>
      <p:sp>
        <p:nvSpPr>
          <p:cNvPr id="103" name="テキスト ボックス 102"/>
          <p:cNvSpPr txBox="1"/>
          <p:nvPr/>
        </p:nvSpPr>
        <p:spPr>
          <a:xfrm>
            <a:off x="146158" y="5705292"/>
            <a:ext cx="3211656" cy="487782"/>
          </a:xfrm>
          <a:prstGeom prst="rect">
            <a:avLst/>
          </a:prstGeom>
          <a:noFill/>
        </p:spPr>
        <p:txBody>
          <a:bodyPr wrap="square" lIns="33231" tIns="33231" rIns="33231" bIns="0" rtlCol="0">
            <a:spAutoFit/>
          </a:bodyPr>
          <a:lstStyle/>
          <a:p>
            <a:pPr defTabSz="844083">
              <a:defRPr/>
            </a:pPr>
            <a:r>
              <a:rPr kumimoji="1" lang="ja-JP" altLang="en-US" sz="738" dirty="0">
                <a:solidFill>
                  <a:prstClr val="black"/>
                </a:solidFill>
                <a:latin typeface="ＭＳ Ｐゴシック" panose="020B0600070205080204" pitchFamily="50" charset="-128"/>
                <a:ea typeface="ＭＳ Ｐゴシック" panose="020B0600070205080204" pitchFamily="50" charset="-128"/>
              </a:rPr>
              <a:t>*</a:t>
            </a:r>
            <a:r>
              <a:rPr kumimoji="1" lang="en-US" altLang="ja-JP" sz="738" dirty="0">
                <a:solidFill>
                  <a:prstClr val="black"/>
                </a:solidFill>
                <a:latin typeface="ＭＳ Ｐゴシック" panose="020B0600070205080204" pitchFamily="50" charset="-128"/>
                <a:ea typeface="ＭＳ Ｐゴシック" panose="020B0600070205080204" pitchFamily="50" charset="-128"/>
              </a:rPr>
              <a:t>5 </a:t>
            </a:r>
            <a:r>
              <a:rPr kumimoji="1" lang="ja-JP" altLang="en-US" sz="738" dirty="0">
                <a:solidFill>
                  <a:prstClr val="black"/>
                </a:solidFill>
                <a:latin typeface="ＭＳ Ｐゴシック" panose="020B0600070205080204" pitchFamily="50" charset="-128"/>
                <a:ea typeface="ＭＳ Ｐゴシック" panose="020B0600070205080204" pitchFamily="50" charset="-128"/>
              </a:rPr>
              <a:t>就労支援を行う支援者の呼称を統一化して周知し、ブランディングを図るべき</a:t>
            </a:r>
            <a:endParaRPr kumimoji="1" lang="en-US" altLang="ja-JP" sz="738" dirty="0">
              <a:solidFill>
                <a:prstClr val="black"/>
              </a:solidFill>
              <a:latin typeface="ＭＳ Ｐゴシック" panose="020B0600070205080204" pitchFamily="50" charset="-128"/>
              <a:ea typeface="ＭＳ Ｐゴシック" panose="020B0600070205080204" pitchFamily="50" charset="-128"/>
            </a:endParaRPr>
          </a:p>
          <a:p>
            <a:pPr defTabSz="844083">
              <a:defRPr/>
            </a:pPr>
            <a:r>
              <a:rPr kumimoji="1" lang="ja-JP" altLang="en-US" sz="738" dirty="0">
                <a:solidFill>
                  <a:prstClr val="black"/>
                </a:solidFill>
                <a:latin typeface="ＭＳ Ｐゴシック" panose="020B0600070205080204" pitchFamily="50" charset="-128"/>
                <a:ea typeface="ＭＳ Ｐゴシック" panose="020B0600070205080204" pitchFamily="50" charset="-128"/>
              </a:rPr>
              <a:t>　　といった意見もあった</a:t>
            </a:r>
            <a:r>
              <a:rPr kumimoji="1" lang="ja-JP" altLang="en-US" sz="738" dirty="0">
                <a:solidFill>
                  <a:prstClr val="black"/>
                </a:solidFill>
                <a:latin typeface="Calibri"/>
                <a:ea typeface="ＭＳ Ｐゴシック" panose="020B0600070205080204" pitchFamily="50" charset="-128"/>
              </a:rPr>
              <a:t>。</a:t>
            </a:r>
            <a:endParaRPr kumimoji="1" lang="en-US" altLang="ja-JP" sz="646" dirty="0">
              <a:solidFill>
                <a:prstClr val="black"/>
              </a:solidFill>
              <a:latin typeface="Calibri"/>
              <a:ea typeface="ＭＳ Ｐゴシック" panose="020B0600070205080204" pitchFamily="50" charset="-128"/>
            </a:endParaRPr>
          </a:p>
          <a:p>
            <a:pPr defTabSz="844083">
              <a:defRPr/>
            </a:pPr>
            <a:r>
              <a:rPr kumimoji="1" lang="ja-JP" altLang="en-US" sz="738" dirty="0">
                <a:solidFill>
                  <a:prstClr val="black"/>
                </a:solidFill>
                <a:latin typeface="ＭＳ Ｐゴシック" panose="020B0600070205080204" pitchFamily="50" charset="-128"/>
                <a:ea typeface="ＭＳ Ｐゴシック" panose="020B0600070205080204" pitchFamily="50" charset="-128"/>
              </a:rPr>
              <a:t>*</a:t>
            </a:r>
            <a:r>
              <a:rPr kumimoji="1" lang="en-US" altLang="ja-JP" sz="738" dirty="0">
                <a:solidFill>
                  <a:prstClr val="black"/>
                </a:solidFill>
                <a:latin typeface="ＭＳ Ｐゴシック" panose="020B0600070205080204" pitchFamily="50" charset="-128"/>
                <a:ea typeface="ＭＳ Ｐゴシック" panose="020B0600070205080204" pitchFamily="50" charset="-128"/>
              </a:rPr>
              <a:t>6 </a:t>
            </a:r>
            <a:r>
              <a:rPr kumimoji="1" lang="ja-JP" altLang="en-US" sz="738" dirty="0">
                <a:solidFill>
                  <a:prstClr val="black"/>
                </a:solidFill>
                <a:latin typeface="ＭＳ Ｐゴシック" panose="020B0600070205080204" pitchFamily="50" charset="-128"/>
                <a:ea typeface="ＭＳ Ｐゴシック" panose="020B0600070205080204" pitchFamily="50" charset="-128"/>
              </a:rPr>
              <a:t>相談支援専門員の研修について、就労に関する内容を盛り込むことが望まし</a:t>
            </a:r>
            <a:endParaRPr kumimoji="1" lang="en-US" altLang="ja-JP" sz="738" dirty="0">
              <a:solidFill>
                <a:prstClr val="black"/>
              </a:solidFill>
              <a:latin typeface="ＭＳ Ｐゴシック" panose="020B0600070205080204" pitchFamily="50" charset="-128"/>
              <a:ea typeface="ＭＳ Ｐゴシック" panose="020B0600070205080204" pitchFamily="50" charset="-128"/>
            </a:endParaRPr>
          </a:p>
          <a:p>
            <a:pPr defTabSz="844083">
              <a:defRPr/>
            </a:pPr>
            <a:r>
              <a:rPr kumimoji="1" lang="ja-JP" altLang="en-US" sz="738" dirty="0">
                <a:solidFill>
                  <a:prstClr val="black"/>
                </a:solidFill>
                <a:latin typeface="ＭＳ Ｐゴシック" panose="020B0600070205080204" pitchFamily="50" charset="-128"/>
                <a:ea typeface="ＭＳ Ｐゴシック" panose="020B0600070205080204" pitchFamily="50" charset="-128"/>
              </a:rPr>
              <a:t>　　いとの意見もあった。</a:t>
            </a:r>
            <a:endParaRPr kumimoji="1" lang="en-US" altLang="ja-JP" sz="738" dirty="0">
              <a:solidFill>
                <a:prstClr val="black"/>
              </a:solidFill>
              <a:latin typeface="Calibri"/>
              <a:ea typeface="ＭＳ Ｐゴシック" panose="020B0600070205080204" pitchFamily="50" charset="-128"/>
            </a:endParaRPr>
          </a:p>
        </p:txBody>
      </p:sp>
      <p:sp>
        <p:nvSpPr>
          <p:cNvPr id="104" name="テキスト ボックス 103"/>
          <p:cNvSpPr txBox="1"/>
          <p:nvPr/>
        </p:nvSpPr>
        <p:spPr>
          <a:xfrm>
            <a:off x="40066" y="6630122"/>
            <a:ext cx="4442189" cy="205890"/>
          </a:xfrm>
          <a:prstGeom prst="rect">
            <a:avLst/>
          </a:prstGeom>
          <a:noFill/>
        </p:spPr>
        <p:txBody>
          <a:bodyPr wrap="square" rtlCol="0">
            <a:spAutoFit/>
          </a:bodyPr>
          <a:lstStyle/>
          <a:p>
            <a:pPr defTabSz="844083">
              <a:defRPr/>
            </a:pPr>
            <a:r>
              <a:rPr kumimoji="1" lang="en-US" altLang="ja-JP" sz="738" b="1" dirty="0">
                <a:solidFill>
                  <a:srgbClr val="FF0000"/>
                </a:solidFill>
                <a:latin typeface="Calibri"/>
                <a:ea typeface="ＭＳ Ｐゴシック" panose="020B0600070205080204" pitchFamily="50" charset="-128"/>
              </a:rPr>
              <a:t>※</a:t>
            </a:r>
            <a:r>
              <a:rPr kumimoji="1" lang="ja-JP" altLang="en-US" sz="738" b="1" dirty="0">
                <a:solidFill>
                  <a:srgbClr val="FF0000"/>
                </a:solidFill>
                <a:latin typeface="Calibri"/>
                <a:ea typeface="ＭＳ Ｐゴシック" panose="020B0600070205080204" pitchFamily="50" charset="-128"/>
              </a:rPr>
              <a:t>図内の赤字部分が、今後、新規・拡充を検討する部分となる。</a:t>
            </a:r>
            <a:endParaRPr kumimoji="1" lang="en-US" altLang="ja-JP" sz="738" b="1" dirty="0">
              <a:solidFill>
                <a:srgbClr val="FF0000"/>
              </a:solidFill>
              <a:latin typeface="Calibri"/>
              <a:ea typeface="ＭＳ Ｐゴシック" panose="020B0600070205080204" pitchFamily="50" charset="-128"/>
            </a:endParaRPr>
          </a:p>
        </p:txBody>
      </p:sp>
      <p:sp>
        <p:nvSpPr>
          <p:cNvPr id="105" name="タイトル 1"/>
          <p:cNvSpPr txBox="1">
            <a:spLocks/>
          </p:cNvSpPr>
          <p:nvPr/>
        </p:nvSpPr>
        <p:spPr>
          <a:xfrm>
            <a:off x="-98130" y="214580"/>
            <a:ext cx="9115924" cy="280158"/>
          </a:xfrm>
          <a:prstGeom prst="rect">
            <a:avLst/>
          </a:prstGeom>
        </p:spPr>
        <p:txBody>
          <a:bodyPr vert="horz" lIns="84406" tIns="42203" rIns="84406" bIns="42203" rtlCol="0" anchor="ctr">
            <a:noAutofit/>
          </a:bodyPr>
          <a:lstStyle>
            <a:lvl1pPr algn="ctr" defTabSz="914400" rtl="0" eaLnBrk="1" latinLnBrk="0" hangingPunct="1">
              <a:spcBef>
                <a:spcPct val="0"/>
              </a:spcBef>
              <a:buNone/>
              <a:defRPr kumimoji="1" sz="4400" kern="1200">
                <a:solidFill>
                  <a:schemeClr val="tx1"/>
                </a:solidFill>
                <a:latin typeface="+mj-lt"/>
                <a:ea typeface="+mj-ea"/>
                <a:cs typeface="+mj-cs"/>
              </a:defRPr>
            </a:lvl1pPr>
          </a:lstStyle>
          <a:p>
            <a:pPr defTabSz="844083">
              <a:defRPr/>
            </a:pPr>
            <a:r>
              <a:rPr lang="ja-JP" altLang="en-US" sz="2215" dirty="0">
                <a:solidFill>
                  <a:srgbClr val="FFFFFF"/>
                </a:solidFill>
                <a:latin typeface="Calibri"/>
                <a:ea typeface="ＭＳ Ｐゴシック" panose="020B0600070205080204" pitchFamily="50" charset="-128"/>
              </a:rPr>
              <a:t>今後の専門人材の研修体系イメージ図</a:t>
            </a:r>
          </a:p>
        </p:txBody>
      </p:sp>
      <p:grpSp>
        <p:nvGrpSpPr>
          <p:cNvPr id="106" name="グループ化 105"/>
          <p:cNvGrpSpPr/>
          <p:nvPr/>
        </p:nvGrpSpPr>
        <p:grpSpPr>
          <a:xfrm>
            <a:off x="694776" y="4122362"/>
            <a:ext cx="8125363" cy="644551"/>
            <a:chOff x="4661398" y="4109921"/>
            <a:chExt cx="3070154" cy="852453"/>
          </a:xfrm>
        </p:grpSpPr>
        <p:sp>
          <p:nvSpPr>
            <p:cNvPr id="107" name="正方形/長方形 106"/>
            <p:cNvSpPr/>
            <p:nvPr/>
          </p:nvSpPr>
          <p:spPr>
            <a:xfrm>
              <a:off x="4661398" y="4109921"/>
              <a:ext cx="3070154" cy="852453"/>
            </a:xfrm>
            <a:prstGeom prst="rect">
              <a:avLst/>
            </a:prstGeom>
            <a:solidFill>
              <a:schemeClr val="accent6">
                <a:lumMod val="20000"/>
                <a:lumOff val="80000"/>
              </a:schemeClr>
            </a:solidFill>
            <a:ln w="38100" cmpd="thickThin">
              <a:solidFill>
                <a:srgbClr val="FF6600"/>
              </a:solidFill>
              <a:prstDash val="solid"/>
            </a:ln>
          </p:spPr>
          <p:style>
            <a:lnRef idx="2">
              <a:schemeClr val="accent6">
                <a:shade val="50000"/>
              </a:schemeClr>
            </a:lnRef>
            <a:fillRef idx="1">
              <a:schemeClr val="accent6"/>
            </a:fillRef>
            <a:effectRef idx="0">
              <a:schemeClr val="accent6"/>
            </a:effectRef>
            <a:fontRef idx="minor">
              <a:schemeClr val="lt1"/>
            </a:fontRef>
          </p:style>
          <p:txBody>
            <a:bodyPr lIns="33231" tIns="33231" rIns="33231" bIns="0" rtlCol="0" anchor="ctr" anchorCtr="0"/>
            <a:lstStyle/>
            <a:p>
              <a:pPr defTabSz="844083">
                <a:defRPr/>
              </a:pPr>
              <a:r>
                <a:rPr kumimoji="1" lang="ja-JP" altLang="en-US" sz="1292"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　　　　　　　　雇用と福祉の分野横断的な基礎的知識・スキルを付与する研修（基礎的研修）</a:t>
              </a:r>
              <a:endParaRPr kumimoji="1" lang="en-US" altLang="ja-JP" sz="1292" b="1"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endParaRPr>
            </a:p>
            <a:p>
              <a:pPr defTabSz="844083">
                <a:defRPr/>
              </a:pPr>
              <a:r>
                <a:rPr kumimoji="1" lang="ja-JP" altLang="en-US" sz="831"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　　</a:t>
              </a:r>
              <a:r>
                <a:rPr kumimoji="1" lang="ja-JP" altLang="en-US" sz="785" dirty="0">
                  <a:solidFill>
                    <a:srgbClr val="FF0000"/>
                  </a:solidFill>
                  <a:latin typeface="メイリオ" panose="020B0604030504040204" pitchFamily="50" charset="-128"/>
                  <a:ea typeface="メイリオ" panose="020B0604030504040204" pitchFamily="50" charset="-128"/>
                  <a:cs typeface="メイリオ" panose="020B0604030504040204" pitchFamily="50" charset="-128"/>
                </a:rPr>
                <a:t>障害者雇用・福祉の理念や倫理、雇用・福祉間の移行、企業の理解、就労支援全体の体系・プロセスの理解、</a:t>
              </a:r>
              <a:r>
                <a:rPr kumimoji="1" lang="ja-JP" altLang="en-US" sz="78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就職後の雇用管理・定着支援に関する知識とスキルの付与</a:t>
              </a:r>
            </a:p>
            <a:p>
              <a:pPr defTabSz="844083">
                <a:defRPr/>
              </a:pPr>
              <a:endParaRPr kumimoji="1" lang="ja-JP" altLang="en-US" sz="1015"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8" name="角丸四角形 107"/>
            <p:cNvSpPr/>
            <p:nvPr/>
          </p:nvSpPr>
          <p:spPr>
            <a:xfrm>
              <a:off x="4683484" y="4150170"/>
              <a:ext cx="420168" cy="302254"/>
            </a:xfrm>
            <a:prstGeom prst="roundRect">
              <a:avLst/>
            </a:prstGeom>
            <a:solidFill>
              <a:schemeClr val="bg1"/>
            </a:solidFill>
            <a:ln w="28575" cmpd="dbl">
              <a:solidFill>
                <a:schemeClr val="tx1"/>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33231" tIns="33231" rIns="33231" bIns="0" rtlCol="0" anchor="ctr"/>
            <a:lstStyle/>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ステップ</a:t>
              </a:r>
              <a:r>
                <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0</a:t>
              </a:r>
            </a:p>
            <a:p>
              <a:pPr defTabSz="844083">
                <a:defRPr/>
              </a:pPr>
              <a:r>
                <a:rPr kumimoji="1" lang="ja-JP" altLang="en-US"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rPr>
                <a:t>初めて就労支援に携わる方</a:t>
              </a:r>
              <a:endParaRPr kumimoji="1" lang="en-US" altLang="ja-JP" sz="646" dirty="0">
                <a:solidFill>
                  <a:prstClr val="black"/>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09" name="テキスト ボックス 108"/>
            <p:cNvSpPr txBox="1"/>
            <p:nvPr/>
          </p:nvSpPr>
          <p:spPr>
            <a:xfrm>
              <a:off x="5557509" y="4664747"/>
              <a:ext cx="1069963" cy="238943"/>
            </a:xfrm>
            <a:prstGeom prst="rect">
              <a:avLst/>
            </a:prstGeom>
            <a:solidFill>
              <a:schemeClr val="bg1"/>
            </a:solidFill>
            <a:ln>
              <a:solidFill>
                <a:srgbClr val="FF0000"/>
              </a:solidFill>
              <a:prstDash val="solid"/>
            </a:ln>
          </p:spPr>
          <p:txBody>
            <a:bodyPr wrap="square" lIns="33231" tIns="33231" rIns="33231" bIns="33231" rtlCol="0">
              <a:spAutoFit/>
            </a:bodyPr>
            <a:lstStyle/>
            <a:p>
              <a:pPr algn="ctr" defTabSz="844083">
                <a:defRPr/>
              </a:pPr>
              <a:r>
                <a:rPr kumimoji="1" lang="ja-JP" altLang="en-US" sz="738" dirty="0">
                  <a:solidFill>
                    <a:prstClr val="black"/>
                  </a:solidFill>
                  <a:latin typeface="Calibri"/>
                  <a:ea typeface="ＭＳ Ｐゴシック" panose="020B0600070205080204" pitchFamily="50" charset="-128"/>
                </a:rPr>
                <a:t>全国の地域障害者職業センター、</a:t>
              </a:r>
              <a:r>
                <a:rPr kumimoji="1" lang="ja-JP" altLang="en-US" sz="738" b="1" dirty="0">
                  <a:solidFill>
                    <a:srgbClr val="FF0000"/>
                  </a:solidFill>
                  <a:latin typeface="Calibri"/>
                  <a:ea typeface="ＭＳ Ｐゴシック" panose="020B0600070205080204" pitchFamily="50" charset="-128"/>
                </a:rPr>
                <a:t>一定の要件に基づく民間機関</a:t>
              </a:r>
            </a:p>
          </p:txBody>
        </p:sp>
      </p:grpSp>
      <p:sp>
        <p:nvSpPr>
          <p:cNvPr id="110" name="V 字形矢印 109"/>
          <p:cNvSpPr/>
          <p:nvPr/>
        </p:nvSpPr>
        <p:spPr>
          <a:xfrm rot="16200000">
            <a:off x="3563108" y="4552866"/>
            <a:ext cx="206042" cy="628368"/>
          </a:xfrm>
          <a:prstGeom prst="notchedRightArrow">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111" name="V 字形矢印 110"/>
          <p:cNvSpPr/>
          <p:nvPr/>
        </p:nvSpPr>
        <p:spPr>
          <a:xfrm rot="16200000">
            <a:off x="3511467" y="3713082"/>
            <a:ext cx="283678" cy="571243"/>
          </a:xfrm>
          <a:prstGeom prst="notchedRightArrow">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112" name="V 字形矢印 111"/>
          <p:cNvSpPr/>
          <p:nvPr/>
        </p:nvSpPr>
        <p:spPr>
          <a:xfrm rot="16200000">
            <a:off x="1234206" y="4548888"/>
            <a:ext cx="213715" cy="628368"/>
          </a:xfrm>
          <a:prstGeom prst="notchedRightArrow">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113" name="下矢印 112"/>
          <p:cNvSpPr/>
          <p:nvPr/>
        </p:nvSpPr>
        <p:spPr>
          <a:xfrm rot="10800000">
            <a:off x="6593935" y="4757492"/>
            <a:ext cx="477331" cy="204464"/>
          </a:xfrm>
          <a:prstGeom prst="downArrow">
            <a:avLst>
              <a:gd name="adj1" fmla="val 50000"/>
              <a:gd name="adj2" fmla="val 540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114" name="V 字形矢印 113"/>
          <p:cNvSpPr/>
          <p:nvPr/>
        </p:nvSpPr>
        <p:spPr>
          <a:xfrm rot="16200000">
            <a:off x="5584370" y="4575410"/>
            <a:ext cx="201114" cy="571243"/>
          </a:xfrm>
          <a:prstGeom prst="notchedRightArrow">
            <a:avLst/>
          </a:pr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115" name="下矢印 114"/>
          <p:cNvSpPr/>
          <p:nvPr/>
        </p:nvSpPr>
        <p:spPr>
          <a:xfrm rot="10800000">
            <a:off x="1078274" y="3868049"/>
            <a:ext cx="516983" cy="276425"/>
          </a:xfrm>
          <a:prstGeom prst="downArrow">
            <a:avLst>
              <a:gd name="adj1" fmla="val 50000"/>
              <a:gd name="adj2" fmla="val 57246"/>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116" name="下矢印 115"/>
          <p:cNvSpPr/>
          <p:nvPr/>
        </p:nvSpPr>
        <p:spPr>
          <a:xfrm rot="10800000">
            <a:off x="2042704" y="4766825"/>
            <a:ext cx="326024" cy="165634"/>
          </a:xfrm>
          <a:prstGeom prst="downArrow">
            <a:avLst>
              <a:gd name="adj1" fmla="val 50000"/>
              <a:gd name="adj2" fmla="val 54069"/>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117" name="屈折矢印 116"/>
          <p:cNvSpPr/>
          <p:nvPr/>
        </p:nvSpPr>
        <p:spPr>
          <a:xfrm>
            <a:off x="4978110" y="4771052"/>
            <a:ext cx="2527856" cy="1559167"/>
          </a:xfrm>
          <a:prstGeom prst="bentUpArrow">
            <a:avLst>
              <a:gd name="adj1" fmla="val 6515"/>
              <a:gd name="adj2" fmla="val 8099"/>
              <a:gd name="adj3" fmla="val 862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44083">
              <a:defRPr/>
            </a:pPr>
            <a:endParaRPr kumimoji="1" lang="ja-JP" altLang="en-US" sz="1662">
              <a:solidFill>
                <a:prstClr val="white"/>
              </a:solidFill>
              <a:latin typeface="Calibri"/>
              <a:ea typeface="ＭＳ Ｐゴシック" panose="020B0600070205080204" pitchFamily="50" charset="-128"/>
            </a:endParaRPr>
          </a:p>
        </p:txBody>
      </p:sp>
      <p:sp>
        <p:nvSpPr>
          <p:cNvPr id="118" name="テキスト ボックス 117"/>
          <p:cNvSpPr txBox="1"/>
          <p:nvPr/>
        </p:nvSpPr>
        <p:spPr>
          <a:xfrm>
            <a:off x="79689" y="6164580"/>
            <a:ext cx="3316299" cy="291105"/>
          </a:xfrm>
          <a:prstGeom prst="rect">
            <a:avLst/>
          </a:prstGeom>
          <a:noFill/>
        </p:spPr>
        <p:txBody>
          <a:bodyPr wrap="square" rtlCol="0">
            <a:spAutoFit/>
          </a:bodyPr>
          <a:lstStyle/>
          <a:p>
            <a:pPr defTabSz="844083">
              <a:defRPr/>
            </a:pPr>
            <a:r>
              <a:rPr kumimoji="1" lang="en-US" altLang="ja-JP" sz="646" dirty="0">
                <a:solidFill>
                  <a:prstClr val="black"/>
                </a:solidFill>
                <a:latin typeface="Calibri"/>
                <a:ea typeface="ＭＳ Ｐゴシック" panose="020B0600070205080204" pitchFamily="50" charset="-128"/>
              </a:rPr>
              <a:t>※3</a:t>
            </a:r>
            <a:r>
              <a:rPr kumimoji="1" lang="ja-JP" altLang="en-US" sz="646" dirty="0">
                <a:solidFill>
                  <a:prstClr val="black"/>
                </a:solidFill>
                <a:latin typeface="Calibri"/>
                <a:ea typeface="ＭＳ Ｐゴシック" panose="020B0600070205080204" pitchFamily="50" charset="-128"/>
              </a:rPr>
              <a:t> 現行は、職場適応援助者養成研修における就労定着支援員及び就業支援基礎研修における就労支援員への報酬加算があるが、加算のあり方については今後検討。</a:t>
            </a:r>
          </a:p>
        </p:txBody>
      </p:sp>
      <p:grpSp>
        <p:nvGrpSpPr>
          <p:cNvPr id="119" name="グループ化 118"/>
          <p:cNvGrpSpPr/>
          <p:nvPr/>
        </p:nvGrpSpPr>
        <p:grpSpPr>
          <a:xfrm>
            <a:off x="3411884" y="5779077"/>
            <a:ext cx="1633156" cy="577850"/>
            <a:chOff x="3303650" y="5822646"/>
            <a:chExt cx="1769252" cy="606089"/>
          </a:xfrm>
        </p:grpSpPr>
        <p:sp>
          <p:nvSpPr>
            <p:cNvPr id="120" name="テキスト ボックス 119"/>
            <p:cNvSpPr txBox="1"/>
            <p:nvPr/>
          </p:nvSpPr>
          <p:spPr>
            <a:xfrm>
              <a:off x="3303650" y="5822646"/>
              <a:ext cx="1709516" cy="606089"/>
            </a:xfrm>
            <a:prstGeom prst="rect">
              <a:avLst/>
            </a:prstGeom>
            <a:solidFill>
              <a:schemeClr val="bg1"/>
            </a:solidFill>
            <a:ln w="19050">
              <a:solidFill>
                <a:srgbClr val="FF0000"/>
              </a:solidFill>
            </a:ln>
          </p:spPr>
          <p:txBody>
            <a:bodyPr wrap="square" lIns="33231" tIns="9969" rIns="33231" bIns="0" rtlCol="0">
              <a:spAutoFit/>
            </a:bodyPr>
            <a:lstStyle/>
            <a:p>
              <a:pPr algn="ctr" defTabSz="844083">
                <a:defRPr/>
              </a:pPr>
              <a:r>
                <a:rPr kumimoji="1" lang="en-US" altLang="ja-JP" sz="738" dirty="0">
                  <a:solidFill>
                    <a:srgbClr val="FF0000"/>
                  </a:solidFill>
                  <a:latin typeface="Calibri"/>
                  <a:ea typeface="ＭＳ Ｐゴシック" panose="020B0600070205080204" pitchFamily="50" charset="-128"/>
                </a:rPr>
                <a:t>【</a:t>
              </a:r>
              <a:r>
                <a:rPr kumimoji="1" lang="ja-JP" altLang="en-US" sz="738" b="1" dirty="0">
                  <a:solidFill>
                    <a:srgbClr val="FF0000"/>
                  </a:solidFill>
                  <a:latin typeface="Calibri"/>
                  <a:ea typeface="ＭＳ Ｐゴシック" panose="020B0600070205080204" pitchFamily="50" charset="-128"/>
                </a:rPr>
                <a:t>就労支援担当者や人事担当者等</a:t>
              </a:r>
              <a:r>
                <a:rPr kumimoji="1" lang="en-US" altLang="ja-JP" sz="738" dirty="0">
                  <a:solidFill>
                    <a:srgbClr val="FF0000"/>
                  </a:solidFill>
                  <a:latin typeface="Calibri"/>
                  <a:ea typeface="ＭＳ Ｐゴシック" panose="020B0600070205080204" pitchFamily="50" charset="-128"/>
                </a:rPr>
                <a:t>】</a:t>
              </a:r>
            </a:p>
            <a:p>
              <a:pPr algn="ctr" defTabSz="844083">
                <a:defRPr/>
              </a:pPr>
              <a:endParaRPr kumimoji="1" lang="en-US" altLang="ja-JP" sz="738" dirty="0">
                <a:solidFill>
                  <a:srgbClr val="FF0000"/>
                </a:solidFill>
                <a:latin typeface="Calibri"/>
                <a:ea typeface="ＭＳ Ｐゴシック" panose="020B0600070205080204" pitchFamily="50" charset="-128"/>
              </a:endParaRPr>
            </a:p>
            <a:p>
              <a:pPr algn="ctr" defTabSz="844083">
                <a:defRPr/>
              </a:pPr>
              <a:endParaRPr kumimoji="1" lang="en-US" altLang="ja-JP" sz="738" dirty="0">
                <a:solidFill>
                  <a:srgbClr val="FF0000"/>
                </a:solidFill>
                <a:latin typeface="Calibri"/>
                <a:ea typeface="ＭＳ Ｐゴシック" panose="020B0600070205080204" pitchFamily="50" charset="-128"/>
              </a:endParaRPr>
            </a:p>
            <a:p>
              <a:pPr algn="ctr" defTabSz="844083">
                <a:defRPr/>
              </a:pPr>
              <a:endParaRPr kumimoji="1" lang="en-US" altLang="ja-JP" sz="738" dirty="0">
                <a:solidFill>
                  <a:srgbClr val="FF0000"/>
                </a:solidFill>
                <a:latin typeface="Calibri"/>
                <a:ea typeface="ＭＳ Ｐゴシック" panose="020B0600070205080204" pitchFamily="50" charset="-128"/>
              </a:endParaRPr>
            </a:p>
            <a:p>
              <a:pPr algn="ctr" defTabSz="844083">
                <a:defRPr/>
              </a:pPr>
              <a:endParaRPr kumimoji="1" lang="en-US" altLang="ja-JP" sz="738" dirty="0">
                <a:solidFill>
                  <a:srgbClr val="FF0000"/>
                </a:solidFill>
                <a:latin typeface="Calibri"/>
                <a:ea typeface="ＭＳ Ｐゴシック" panose="020B0600070205080204" pitchFamily="50" charset="-128"/>
              </a:endParaRPr>
            </a:p>
          </p:txBody>
        </p:sp>
        <p:sp>
          <p:nvSpPr>
            <p:cNvPr id="121" name="テキスト ボックス 120"/>
            <p:cNvSpPr txBox="1"/>
            <p:nvPr/>
          </p:nvSpPr>
          <p:spPr>
            <a:xfrm>
              <a:off x="3411267" y="5912229"/>
              <a:ext cx="1285808" cy="511619"/>
            </a:xfrm>
            <a:prstGeom prst="rect">
              <a:avLst/>
            </a:prstGeom>
            <a:noFill/>
          </p:spPr>
          <p:txBody>
            <a:bodyPr wrap="square" lIns="33231" tIns="33231" rIns="33231" bIns="0" rtlCol="0">
              <a:spAutoFit/>
            </a:bodyPr>
            <a:lstStyle/>
            <a:p>
              <a:pPr defTabSz="844083">
                <a:defRPr/>
              </a:pPr>
              <a:r>
                <a:rPr kumimoji="1" lang="ja-JP" altLang="en-US" sz="738" dirty="0">
                  <a:solidFill>
                    <a:srgbClr val="FF0000"/>
                  </a:solidFill>
                  <a:latin typeface="Calibri"/>
                  <a:ea typeface="ＭＳ Ｐゴシック" panose="020B0600070205080204" pitchFamily="50" charset="-128"/>
                </a:rPr>
                <a:t>・自治体等の</a:t>
              </a:r>
              <a:endParaRPr kumimoji="1" lang="en-US" altLang="ja-JP" sz="738" dirty="0">
                <a:solidFill>
                  <a:srgbClr val="FF0000"/>
                </a:solidFill>
                <a:latin typeface="Calibri"/>
                <a:ea typeface="ＭＳ Ｐゴシック" panose="020B0600070205080204" pitchFamily="50" charset="-128"/>
              </a:endParaRPr>
            </a:p>
            <a:p>
              <a:pPr defTabSz="844083">
                <a:defRPr/>
              </a:pPr>
              <a:r>
                <a:rPr kumimoji="1" lang="ja-JP" altLang="en-US" sz="738" dirty="0">
                  <a:solidFill>
                    <a:srgbClr val="FF0000"/>
                  </a:solidFill>
                  <a:latin typeface="Calibri"/>
                  <a:ea typeface="ＭＳ Ｐゴシック" panose="020B0600070205080204" pitchFamily="50" charset="-128"/>
                </a:rPr>
                <a:t>　就労支援機関</a:t>
              </a:r>
            </a:p>
            <a:p>
              <a:pPr defTabSz="844083">
                <a:defRPr/>
              </a:pPr>
              <a:r>
                <a:rPr kumimoji="1" lang="ja-JP" altLang="en-US" sz="738" dirty="0">
                  <a:solidFill>
                    <a:srgbClr val="FF0000"/>
                  </a:solidFill>
                  <a:latin typeface="Calibri"/>
                  <a:ea typeface="ＭＳ Ｐゴシック" panose="020B0600070205080204" pitchFamily="50" charset="-128"/>
                </a:rPr>
                <a:t>・医療機関</a:t>
              </a:r>
            </a:p>
            <a:p>
              <a:pPr defTabSz="844083">
                <a:defRPr/>
              </a:pPr>
              <a:r>
                <a:rPr kumimoji="1" lang="ja-JP" altLang="en-US" sz="738" dirty="0">
                  <a:solidFill>
                    <a:srgbClr val="FF0000"/>
                  </a:solidFill>
                  <a:latin typeface="Calibri"/>
                  <a:ea typeface="ＭＳ Ｐゴシック" panose="020B0600070205080204" pitchFamily="50" charset="-128"/>
                </a:rPr>
                <a:t>・教育機関</a:t>
              </a:r>
            </a:p>
          </p:txBody>
        </p:sp>
        <p:sp>
          <p:nvSpPr>
            <p:cNvPr id="122" name="テキスト ボックス 121"/>
            <p:cNvSpPr txBox="1"/>
            <p:nvPr/>
          </p:nvSpPr>
          <p:spPr>
            <a:xfrm>
              <a:off x="4244350" y="5914855"/>
              <a:ext cx="828552" cy="392514"/>
            </a:xfrm>
            <a:prstGeom prst="rect">
              <a:avLst/>
            </a:prstGeom>
            <a:noFill/>
          </p:spPr>
          <p:txBody>
            <a:bodyPr wrap="square" lIns="33231" tIns="33231" rIns="33231" bIns="0" rtlCol="0">
              <a:spAutoFit/>
            </a:bodyPr>
            <a:lstStyle/>
            <a:p>
              <a:pPr defTabSz="844083">
                <a:defRPr/>
              </a:pPr>
              <a:r>
                <a:rPr kumimoji="1" lang="ja-JP" altLang="en-US" sz="738" dirty="0">
                  <a:solidFill>
                    <a:srgbClr val="FF0000"/>
                  </a:solidFill>
                  <a:latin typeface="Calibri"/>
                  <a:ea typeface="ＭＳ Ｐゴシック" panose="020B0600070205080204" pitchFamily="50" charset="-128"/>
                </a:rPr>
                <a:t>・職業安定機関</a:t>
              </a:r>
              <a:endParaRPr kumimoji="1" lang="en-US" altLang="ja-JP" sz="738" dirty="0">
                <a:solidFill>
                  <a:srgbClr val="FF0000"/>
                </a:solidFill>
                <a:latin typeface="Calibri"/>
                <a:ea typeface="ＭＳ Ｐゴシック" panose="020B0600070205080204" pitchFamily="50" charset="-128"/>
              </a:endParaRPr>
            </a:p>
            <a:p>
              <a:pPr defTabSz="844083">
                <a:defRPr/>
              </a:pPr>
              <a:r>
                <a:rPr kumimoji="1" lang="ja-JP" altLang="en-US" sz="738" dirty="0">
                  <a:solidFill>
                    <a:srgbClr val="FF0000"/>
                  </a:solidFill>
                  <a:latin typeface="Calibri"/>
                  <a:ea typeface="ＭＳ Ｐゴシック" panose="020B0600070205080204" pitchFamily="50" charset="-128"/>
                </a:rPr>
                <a:t>・能力開発機関</a:t>
              </a:r>
            </a:p>
            <a:p>
              <a:pPr defTabSz="844083">
                <a:defRPr/>
              </a:pPr>
              <a:r>
                <a:rPr kumimoji="1" lang="ja-JP" altLang="en-US" sz="738" dirty="0">
                  <a:solidFill>
                    <a:srgbClr val="FF0000"/>
                  </a:solidFill>
                  <a:latin typeface="Calibri"/>
                  <a:ea typeface="ＭＳ Ｐゴシック" panose="020B0600070205080204" pitchFamily="50" charset="-128"/>
                </a:rPr>
                <a:t>・企業</a:t>
              </a:r>
            </a:p>
          </p:txBody>
        </p:sp>
      </p:grpSp>
      <p:sp>
        <p:nvSpPr>
          <p:cNvPr id="3" name="楕円 2">
            <a:extLst>
              <a:ext uri="{FF2B5EF4-FFF2-40B4-BE49-F238E27FC236}">
                <a16:creationId xmlns:a16="http://schemas.microsoft.com/office/drawing/2014/main" id="{A8B8919E-36D7-460A-A827-7E4D41565451}"/>
              </a:ext>
            </a:extLst>
          </p:cNvPr>
          <p:cNvSpPr/>
          <p:nvPr/>
        </p:nvSpPr>
        <p:spPr>
          <a:xfrm>
            <a:off x="8301913" y="505160"/>
            <a:ext cx="667083" cy="2075729"/>
          </a:xfrm>
          <a:prstGeom prst="ellipse">
            <a:avLst/>
          </a:prstGeom>
          <a:noFill/>
          <a:ln w="539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26208491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正方形/長方形 5"/>
          <p:cNvSpPr/>
          <p:nvPr/>
        </p:nvSpPr>
        <p:spPr>
          <a:xfrm>
            <a:off x="351693" y="2158532"/>
            <a:ext cx="8712603" cy="4265090"/>
          </a:xfrm>
          <a:prstGeom prst="rect">
            <a:avLst/>
          </a:prstGeom>
          <a:solidFill>
            <a:schemeClr val="accent6">
              <a:lumMod val="40000"/>
              <a:lumOff val="60000"/>
            </a:schemeClr>
          </a:solidFill>
          <a:ln>
            <a:solidFill>
              <a:srgbClr val="00B050"/>
            </a:solidFill>
          </a:ln>
        </p:spPr>
        <p:txBody>
          <a:bodyPr wrap="square">
            <a:noAutofit/>
          </a:bodyPr>
          <a:lstStyle/>
          <a:p>
            <a:pPr marL="167058" marR="0" lvl="0" indent="-167058" algn="l" defTabSz="422041" rtl="0" eaLnBrk="1" fontAlgn="auto" latinLnBrk="0" hangingPunct="1">
              <a:lnSpc>
                <a:spcPct val="100000"/>
              </a:lnSpc>
              <a:spcBef>
                <a:spcPts val="0"/>
              </a:spcBef>
              <a:spcAft>
                <a:spcPts val="0"/>
              </a:spcAft>
              <a:buClrTx/>
              <a:buSzTx/>
              <a:buFontTx/>
              <a:buNone/>
              <a:tabLst/>
              <a:defRPr/>
            </a:pPr>
            <a:r>
              <a:rPr kumimoji="0" lang="ja-JP" altLang="en-US" sz="1477"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p>
        </p:txBody>
      </p:sp>
      <p:sp>
        <p:nvSpPr>
          <p:cNvPr id="4" name="テキスト ボックス 3"/>
          <p:cNvSpPr txBox="1"/>
          <p:nvPr/>
        </p:nvSpPr>
        <p:spPr>
          <a:xfrm>
            <a:off x="104985" y="158168"/>
            <a:ext cx="8440615" cy="319639"/>
          </a:xfrm>
          <a:prstGeom prst="rect">
            <a:avLst/>
          </a:prstGeom>
          <a:noFill/>
        </p:spPr>
        <p:txBody>
          <a:bodyPr wrap="square" rtlCol="0">
            <a:spAutoFit/>
          </a:bodyPr>
          <a:lstStyle/>
          <a:p>
            <a:pPr marL="0" marR="0" lvl="0" indent="0" algn="ctr" defTabSz="422041" rtl="0" eaLnBrk="1" fontAlgn="auto" latinLnBrk="0" hangingPunct="1">
              <a:lnSpc>
                <a:spcPct val="100000"/>
              </a:lnSpc>
              <a:spcBef>
                <a:spcPts val="0"/>
              </a:spcBef>
              <a:spcAft>
                <a:spcPts val="0"/>
              </a:spcAft>
              <a:buClrTx/>
              <a:buSzTx/>
              <a:buFontTx/>
              <a:buNone/>
              <a:tabLst/>
              <a:defRPr/>
            </a:pPr>
            <a:r>
              <a:rPr kumimoji="0" lang="ja-JP" altLang="en-US" sz="1477"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就労支援における基本的な考え方について</a:t>
            </a:r>
          </a:p>
        </p:txBody>
      </p:sp>
      <p:sp>
        <p:nvSpPr>
          <p:cNvPr id="7" name="テキスト ボックス 6"/>
          <p:cNvSpPr txBox="1"/>
          <p:nvPr/>
        </p:nvSpPr>
        <p:spPr>
          <a:xfrm>
            <a:off x="367131" y="672356"/>
            <a:ext cx="8386813" cy="1486176"/>
          </a:xfrm>
          <a:prstGeom prst="rect">
            <a:avLst/>
          </a:prstGeom>
          <a:noFill/>
        </p:spPr>
        <p:txBody>
          <a:bodyPr wrap="square" rtlCol="0">
            <a:spAutoFit/>
          </a:bodyPr>
          <a:lstStyle/>
          <a:p>
            <a:pPr marL="167058" marR="0" lvl="0" indent="-167058" algn="l" defTabSz="422041" rtl="0" eaLnBrk="1" fontAlgn="auto" latinLnBrk="0" hangingPunct="1">
              <a:lnSpc>
                <a:spcPct val="100000"/>
              </a:lnSpc>
              <a:spcBef>
                <a:spcPts val="0"/>
              </a:spcBef>
              <a:spcAft>
                <a:spcPts val="0"/>
              </a:spcAft>
              <a:buClrTx/>
              <a:buSzTx/>
              <a:buFontTx/>
              <a:buNone/>
              <a:tabLst/>
              <a:defRPr/>
            </a:pPr>
            <a:r>
              <a:rPr kumimoji="0" lang="ja-JP" altLang="en-US" sz="1477"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雇用・福祉施策双方が共通認識としてもつべき、障害者の就労支援における基本的な考え方や支援の方向性については、</a:t>
            </a:r>
            <a:r>
              <a:rPr kumimoji="0" lang="ja-JP" altLang="en-US" sz="1477" b="0" i="0" u="sng"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本ワーキンググループの「雇用施策と福祉施策の連携強化に係る課題について検討を重ねるものである」という開催趣旨から、次のとおり、整理する</a:t>
            </a:r>
            <a:r>
              <a:rPr kumimoji="0" lang="ja-JP" altLang="en-US" sz="1477"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a:t>
            </a:r>
            <a:endParaRPr kumimoji="0" lang="en-US" altLang="ja-JP" sz="1477"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67058" marR="0" lvl="0" indent="-167058" algn="l" defTabSz="422041" rtl="0" eaLnBrk="1" fontAlgn="auto" latinLnBrk="0" hangingPunct="1">
              <a:lnSpc>
                <a:spcPts val="923"/>
              </a:lnSpc>
              <a:spcBef>
                <a:spcPts val="0"/>
              </a:spcBef>
              <a:spcAft>
                <a:spcPts val="0"/>
              </a:spcAft>
              <a:buClrTx/>
              <a:buSzTx/>
              <a:buFontTx/>
              <a:buNone/>
              <a:tabLst/>
              <a:defRPr/>
            </a:pPr>
            <a:endParaRPr kumimoji="0" lang="en-US" altLang="ja-JP" sz="1292" b="1" i="0" u="none" strike="noStrike" kern="1200" cap="none" spc="0" normalizeH="0" baseline="0" noProof="0" dirty="0">
              <a:ln>
                <a:noFill/>
              </a:ln>
              <a:solidFill>
                <a:srgbClr val="00B0F0"/>
              </a:solidFill>
              <a:effectLst/>
              <a:uLnTx/>
              <a:uFillTx/>
              <a:latin typeface="ＭＳ ゴシック" panose="020B0609070205080204" pitchFamily="49" charset="-128"/>
              <a:ea typeface="ＭＳ ゴシック" panose="020B0609070205080204" pitchFamily="49" charset="-128"/>
              <a:cs typeface="+mn-cs"/>
            </a:endParaRPr>
          </a:p>
          <a:p>
            <a:pPr marL="167058" marR="0" lvl="0" indent="-167058" algn="l" defTabSz="422041" rtl="0" eaLnBrk="1" fontAlgn="auto" latinLnBrk="0" hangingPunct="1">
              <a:lnSpc>
                <a:spcPct val="100000"/>
              </a:lnSpc>
              <a:spcBef>
                <a:spcPts val="0"/>
              </a:spcBef>
              <a:spcAft>
                <a:spcPts val="0"/>
              </a:spcAft>
              <a:buClrTx/>
              <a:buSzTx/>
              <a:buFontTx/>
              <a:buNone/>
              <a:tabLst/>
              <a:defRPr/>
            </a:pPr>
            <a:r>
              <a:rPr kumimoji="0" lang="ja-JP" altLang="en-US" sz="1292" b="1" i="0"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mn-cs"/>
              </a:rPr>
              <a:t>　「障害のある人もない人も共に働く社会」を目指し、多様な働き方が広がる中、障害者本人のニーズを踏まえた上で、「一般就労」の実現とその質の向上に向けて、</a:t>
            </a:r>
            <a:r>
              <a:rPr kumimoji="0" lang="ja-JP" altLang="en-US" sz="1292" b="1"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rPr>
              <a:t>障害者本人や企業等、地域の就労支援機関を含む</a:t>
            </a:r>
            <a:endParaRPr kumimoji="0" lang="en-US" altLang="ja-JP" sz="1292" b="1"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p>
            <a:pPr marL="167058" marR="0" lvl="0" indent="-167058" algn="l" defTabSz="422041" rtl="0" eaLnBrk="1" fontAlgn="auto" latinLnBrk="0" hangingPunct="1">
              <a:lnSpc>
                <a:spcPct val="100000"/>
              </a:lnSpc>
              <a:spcBef>
                <a:spcPts val="0"/>
              </a:spcBef>
              <a:spcAft>
                <a:spcPts val="0"/>
              </a:spcAft>
              <a:buClrTx/>
              <a:buSzTx/>
              <a:buFontTx/>
              <a:buNone/>
              <a:tabLst/>
              <a:defRPr/>
            </a:pPr>
            <a:r>
              <a:rPr kumimoji="0" lang="ja-JP" altLang="en-US" sz="1292" b="1"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rPr>
              <a:t>　すべての関係者が最大限努力すること</a:t>
            </a:r>
            <a:endParaRPr kumimoji="0" lang="ja-JP" altLang="en-US" sz="1477" b="1"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p:txBody>
      </p:sp>
      <p:cxnSp>
        <p:nvCxnSpPr>
          <p:cNvPr id="9" name="直線コネクタ 8"/>
          <p:cNvCxnSpPr/>
          <p:nvPr/>
        </p:nvCxnSpPr>
        <p:spPr>
          <a:xfrm>
            <a:off x="367131" y="508225"/>
            <a:ext cx="8440615" cy="0"/>
          </a:xfrm>
          <a:prstGeom prst="line">
            <a:avLst/>
          </a:prstGeom>
          <a:ln w="50800" cmpd="thickThin">
            <a:solidFill>
              <a:srgbClr val="0070C0"/>
            </a:solidFill>
          </a:ln>
        </p:spPr>
        <p:style>
          <a:lnRef idx="1">
            <a:schemeClr val="accent4"/>
          </a:lnRef>
          <a:fillRef idx="0">
            <a:schemeClr val="accent4"/>
          </a:fillRef>
          <a:effectRef idx="0">
            <a:schemeClr val="accent4"/>
          </a:effectRef>
          <a:fontRef idx="minor">
            <a:schemeClr val="tx1"/>
          </a:fontRef>
        </p:style>
      </p:cxnSp>
      <p:sp>
        <p:nvSpPr>
          <p:cNvPr id="10" name="正方形/長方形 9"/>
          <p:cNvSpPr/>
          <p:nvPr/>
        </p:nvSpPr>
        <p:spPr>
          <a:xfrm>
            <a:off x="351694" y="2282075"/>
            <a:ext cx="8456052" cy="3903569"/>
          </a:xfrm>
          <a:prstGeom prst="rect">
            <a:avLst/>
          </a:prstGeom>
        </p:spPr>
        <p:txBody>
          <a:bodyPr wrap="square">
            <a:spAutoFit/>
          </a:bodyPr>
          <a:lstStyle/>
          <a:p>
            <a:pPr marL="167058" marR="0" lvl="0" indent="-167058" algn="l" defTabSz="422041" rtl="0" eaLnBrk="1" fontAlgn="auto" latinLnBrk="0" hangingPunct="1">
              <a:lnSpc>
                <a:spcPct val="100000"/>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r>
              <a:rPr kumimoji="0" lang="ja-JP" altLang="en-US" sz="1108" b="1" i="0"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mn-cs"/>
              </a:rPr>
              <a:t>①「障害のある人もない人も共に働く社会」を目指し、</a:t>
            </a:r>
            <a:endParaRPr kumimoji="0" lang="en-US" altLang="ja-JP" sz="1108" b="1" i="0"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mn-cs"/>
            </a:endParaRPr>
          </a:p>
          <a:p>
            <a:pPr marL="493847" marR="0" lvl="0" indent="-493847" algn="l" defTabSz="422041" rtl="0" eaLnBrk="1" fontAlgn="auto" latinLnBrk="0" hangingPunct="1">
              <a:lnSpc>
                <a:spcPct val="100000"/>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　障害の有無にかかわらず、働くことを希望する人が、その能力や適性にあわせて働くことにチャレンジできる社会を目指すということ。</a:t>
            </a:r>
            <a:endParaRPr kumimoji="0" lang="en-US" altLang="ja-JP"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493847" marR="0" lvl="0" indent="-493847" algn="l" defTabSz="422041" rtl="0" eaLnBrk="1" fontAlgn="auto" latinLnBrk="0" hangingPunct="1">
              <a:lnSpc>
                <a:spcPct val="100000"/>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　その働き方は、いわゆる「一般就労」のみならず、福祉的就労も含むものであり、多様な働き方の中で、社会全体で共に働くことを目指すということ。</a:t>
            </a:r>
            <a:endParaRPr kumimoji="0" lang="en-US" altLang="ja-JP"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67058" marR="0" lvl="0" indent="-167058" algn="l" defTabSz="422041" rtl="0" eaLnBrk="1" fontAlgn="auto" latinLnBrk="0" hangingPunct="1">
              <a:lnSpc>
                <a:spcPts val="646"/>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endParaRPr kumimoji="0" lang="en-US" altLang="ja-JP"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67058" marR="0" lvl="0" indent="-167058" algn="l" defTabSz="422041" rtl="0" eaLnBrk="1" fontAlgn="auto" latinLnBrk="0" hangingPunct="1">
              <a:lnSpc>
                <a:spcPct val="100000"/>
              </a:lnSpc>
              <a:spcBef>
                <a:spcPts val="0"/>
              </a:spcBef>
              <a:spcAft>
                <a:spcPts val="0"/>
              </a:spcAft>
              <a:buClrTx/>
              <a:buSzTx/>
              <a:buFontTx/>
              <a:buNone/>
              <a:tabLst/>
              <a:defRPr/>
            </a:pPr>
            <a:r>
              <a:rPr kumimoji="0" lang="ja-JP" altLang="en-US" sz="1108" b="1" i="0"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mn-cs"/>
              </a:rPr>
              <a:t>　②　多様な働き方が広がる中、障害者本人のニーズを踏まえた上で、</a:t>
            </a:r>
            <a:endParaRPr kumimoji="0" lang="en-US" altLang="ja-JP" sz="1108" b="1" i="0" u="none" strike="noStrike" kern="1200" cap="none" spc="0" normalizeH="0" baseline="0" noProof="0" dirty="0">
              <a:ln>
                <a:noFill/>
              </a:ln>
              <a:solidFill>
                <a:srgbClr val="FF0000"/>
              </a:solidFill>
              <a:effectLst/>
              <a:uLnTx/>
              <a:uFillTx/>
              <a:latin typeface="ＭＳ ゴシック" panose="020B0609070205080204" pitchFamily="49" charset="-128"/>
              <a:ea typeface="ＭＳ ゴシック" panose="020B0609070205080204" pitchFamily="49" charset="-128"/>
              <a:cs typeface="+mn-cs"/>
            </a:endParaRPr>
          </a:p>
          <a:p>
            <a:pPr marL="493847" marR="0" lvl="0" indent="-493847" algn="l" defTabSz="422041" rtl="0" eaLnBrk="1" fontAlgn="auto" latinLnBrk="0" hangingPunct="1">
              <a:lnSpc>
                <a:spcPct val="100000"/>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　多様な働き方が広がる中で、障害者本人が希望する働き方を第一に考えるということ。</a:t>
            </a:r>
            <a:endParaRPr kumimoji="0" lang="en-US" altLang="ja-JP"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493847" marR="0" lvl="0" indent="-493847" algn="l" defTabSz="422041" rtl="0" eaLnBrk="1" fontAlgn="auto" latinLnBrk="0" hangingPunct="1">
              <a:lnSpc>
                <a:spcPct val="100000"/>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　このため、就労支援機関をはじめとする関係者については、個々の障害者が働くことに対して、どのような希望があり、それを実現するために、どのような後押しや支援、配慮が必要か等を検討するなど、個別のニーズを丁寧に把握する必要があるということ。　　</a:t>
            </a:r>
            <a:endParaRPr kumimoji="0" lang="en-US" altLang="ja-JP"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67058" marR="0" lvl="0" indent="-167058" algn="l" defTabSz="422041" rtl="0" eaLnBrk="1" fontAlgn="auto" latinLnBrk="0" hangingPunct="1">
              <a:lnSpc>
                <a:spcPts val="554"/>
              </a:lnSpc>
              <a:spcBef>
                <a:spcPts val="0"/>
              </a:spcBef>
              <a:spcAft>
                <a:spcPts val="0"/>
              </a:spcAft>
              <a:buClrTx/>
              <a:buSzTx/>
              <a:buFontTx/>
              <a:buNone/>
              <a:tabLst/>
              <a:defRPr/>
            </a:pPr>
            <a:endParaRPr kumimoji="0" lang="en-US" altLang="ja-JP"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67058" marR="0" lvl="0" indent="-167058" algn="l" defTabSz="422041" rtl="0" eaLnBrk="1" fontAlgn="auto" latinLnBrk="0" hangingPunct="1">
              <a:lnSpc>
                <a:spcPct val="100000"/>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r>
              <a:rPr kumimoji="0" lang="ja-JP" altLang="en-US" sz="1108" b="1" i="0"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mn-cs"/>
              </a:rPr>
              <a:t>③「一般就労」の実現とその質の向上に向けて、</a:t>
            </a:r>
            <a:endParaRPr kumimoji="0" lang="en-US" altLang="ja-JP" sz="1108" b="1" i="0"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mn-cs"/>
            </a:endParaRPr>
          </a:p>
          <a:p>
            <a:pPr marL="493847" marR="0" lvl="0" indent="-493847" algn="l" defTabSz="422041" rtl="0" eaLnBrk="1" fontAlgn="auto" latinLnBrk="0" hangingPunct="1">
              <a:lnSpc>
                <a:spcPct val="100000"/>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　雇用施策と福祉施策との双方向での行き来を円滑にしていく中で、本ワーキンググループの「雇用施策と福祉施策の連携強化に係る課題について検討を重ねるものである」という開催趣旨から、常に「一般就労」の可能性を探りつつ、それを希望する方については、その実現に向けて取り組んでいくということ。</a:t>
            </a:r>
            <a:endParaRPr kumimoji="0" lang="en-US" altLang="ja-JP"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493847" marR="0" lvl="0" indent="-493847" algn="l" defTabSz="422041" rtl="0" eaLnBrk="1" fontAlgn="auto" latinLnBrk="0" hangingPunct="1">
              <a:lnSpc>
                <a:spcPct val="100000"/>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　また、就労支援機関をはじめとする関係者については、障害の有無にかかわらず分け隔て無く働けるインクルーシブな雇用が実現できているか、障害者の希望や能力を活かし、働きがいのある、働き続けられる仕事があるかなど、雇用の質の向上にも取り組んでいくということ。</a:t>
            </a:r>
            <a:endParaRPr kumimoji="0" lang="en-US" altLang="ja-JP"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493847" marR="0" lvl="0" indent="-493847" algn="l" defTabSz="422041" rtl="0" eaLnBrk="1" fontAlgn="auto" latinLnBrk="0" hangingPunct="1">
              <a:lnSpc>
                <a:spcPts val="554"/>
              </a:lnSpc>
              <a:spcBef>
                <a:spcPts val="0"/>
              </a:spcBef>
              <a:spcAft>
                <a:spcPts val="0"/>
              </a:spcAft>
              <a:buClrTx/>
              <a:buSzTx/>
              <a:buFontTx/>
              <a:buNone/>
              <a:tabLst/>
              <a:defRPr/>
            </a:pPr>
            <a:endParaRPr kumimoji="0" lang="en-US" altLang="ja-JP"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endParaRPr>
          </a:p>
          <a:p>
            <a:pPr marL="167058" marR="0" lvl="0" indent="-167058" algn="l" defTabSz="422041" rtl="0" eaLnBrk="1" fontAlgn="auto" latinLnBrk="0" hangingPunct="1">
              <a:lnSpc>
                <a:spcPct val="100000"/>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a:t>
            </a:r>
            <a:r>
              <a:rPr kumimoji="0" lang="ja-JP" altLang="en-US" sz="1108" b="1" i="0"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mn-cs"/>
              </a:rPr>
              <a:t>④ 障害者本人や企業を含むすべての関係者が最大限努力すること</a:t>
            </a:r>
            <a:endParaRPr kumimoji="0" lang="en-US" altLang="ja-JP" sz="1108" b="1" i="0" u="none" strike="noStrike" kern="1200" cap="none" spc="0" normalizeH="0" baseline="0" noProof="0" dirty="0">
              <a:ln>
                <a:noFill/>
              </a:ln>
              <a:solidFill>
                <a:srgbClr val="0070C0"/>
              </a:solidFill>
              <a:effectLst/>
              <a:uLnTx/>
              <a:uFillTx/>
              <a:latin typeface="ＭＳ ゴシック" panose="020B0609070205080204" pitchFamily="49" charset="-128"/>
              <a:ea typeface="ＭＳ ゴシック" panose="020B0609070205080204" pitchFamily="49" charset="-128"/>
              <a:cs typeface="+mn-cs"/>
            </a:endParaRPr>
          </a:p>
          <a:p>
            <a:pPr marL="493847" marR="0" lvl="0" indent="-493847" algn="l" defTabSz="422041" rtl="0" eaLnBrk="1" fontAlgn="auto" latinLnBrk="0" hangingPunct="1">
              <a:lnSpc>
                <a:spcPct val="100000"/>
              </a:lnSpc>
              <a:spcBef>
                <a:spcPts val="0"/>
              </a:spcBef>
              <a:spcAft>
                <a:spcPts val="0"/>
              </a:spcAft>
              <a:buClrTx/>
              <a:buSzTx/>
              <a:buFontTx/>
              <a:buNone/>
              <a:tabLst/>
              <a:defRPr/>
            </a:pPr>
            <a:r>
              <a:rPr kumimoji="0" lang="ja-JP" altLang="en-US" sz="1108" b="0" i="0" u="none" strike="noStrike" kern="1200" cap="none" spc="0" normalizeH="0" baseline="0" noProof="0" dirty="0">
                <a:ln>
                  <a:noFill/>
                </a:ln>
                <a:solidFill>
                  <a:prstClr val="black"/>
                </a:solidFill>
                <a:effectLst/>
                <a:uLnTx/>
                <a:uFillTx/>
                <a:latin typeface="ＭＳ ゴシック" panose="020B0609070205080204" pitchFamily="49" charset="-128"/>
                <a:ea typeface="ＭＳ ゴシック" panose="020B0609070205080204" pitchFamily="49" charset="-128"/>
                <a:cs typeface="+mn-cs"/>
              </a:rPr>
              <a:t>　　→　「一般就労」の実現とその質の向上には、障害者本人又は関係者のいずれか一方の取組のみで実現されるものでなく、障害者本人もその持てる能力を最大限発揮し、企業を含む全ての関係者がその能力を引き出すための環境整備、合理的配慮等、出来る限りの取組を行うことによって実現されるものであるということ。</a:t>
            </a:r>
          </a:p>
        </p:txBody>
      </p:sp>
      <p:sp>
        <p:nvSpPr>
          <p:cNvPr id="11" name="スライド番号プレースホルダー 2"/>
          <p:cNvSpPr txBox="1">
            <a:spLocks/>
          </p:cNvSpPr>
          <p:nvPr/>
        </p:nvSpPr>
        <p:spPr>
          <a:xfrm>
            <a:off x="6893169" y="6255103"/>
            <a:ext cx="1899138" cy="337038"/>
          </a:xfrm>
          <a:prstGeom prst="rect">
            <a:avLst/>
          </a:prstGeom>
        </p:spPr>
        <p:txBody>
          <a:bodyPr vert="horz" lIns="84406" tIns="42203" rIns="84406" bIns="42203"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endParaRPr kumimoji="0" lang="ja-JP" altLang="en-US" sz="1292" b="0" i="0" u="none" strike="noStrike" kern="1200" cap="none" spc="0" normalizeH="0" baseline="0" noProof="0" dirty="0">
              <a:ln>
                <a:noFill/>
              </a:ln>
              <a:solidFill>
                <a:prstClr val="black"/>
              </a:solidFill>
              <a:effectLst/>
              <a:uLnTx/>
              <a:uFillTx/>
              <a:latin typeface="Calibri" panose="020F0502020204030204"/>
              <a:ea typeface="ＭＳ Ｐゴシック" panose="020B0600070205080204" pitchFamily="50" charset="-128"/>
              <a:cs typeface="+mn-cs"/>
            </a:endParaRPr>
          </a:p>
        </p:txBody>
      </p:sp>
    </p:spTree>
    <p:extLst>
      <p:ext uri="{BB962C8B-B14F-4D97-AF65-F5344CB8AC3E}">
        <p14:creationId xmlns:p14="http://schemas.microsoft.com/office/powerpoint/2010/main" val="1745023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83FAE-4820-451E-A5F0-41A7CE22A2D1}"/>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7DB3F34-0F1D-4A6C-BC65-01BF7C2288D5}"/>
              </a:ext>
            </a:extLst>
          </p:cNvPr>
          <p:cNvSpPr>
            <a:spLocks noGrp="1"/>
          </p:cNvSpPr>
          <p:nvPr>
            <p:ph idx="1"/>
          </p:nvPr>
        </p:nvSpPr>
        <p:spPr>
          <a:xfrm>
            <a:off x="379639" y="2628901"/>
            <a:ext cx="8384721" cy="1845128"/>
          </a:xfrm>
        </p:spPr>
        <p:txBody>
          <a:bodyPr>
            <a:normAutofit fontScale="85000" lnSpcReduction="20000"/>
          </a:bodyPr>
          <a:lstStyle/>
          <a:p>
            <a:pPr marL="0" indent="0">
              <a:lnSpc>
                <a:spcPct val="150000"/>
              </a:lnSpc>
              <a:buNone/>
            </a:pPr>
            <a:r>
              <a:rPr lang="ja-JP" altLang="en-US" sz="4700" dirty="0"/>
              <a:t>２．サービス管理責任者の役割と</a:t>
            </a:r>
            <a:endParaRPr lang="en-US" altLang="ja-JP" sz="4700" dirty="0"/>
          </a:p>
          <a:p>
            <a:pPr marL="0" indent="0">
              <a:lnSpc>
                <a:spcPct val="150000"/>
              </a:lnSpc>
              <a:buNone/>
            </a:pPr>
            <a:r>
              <a:rPr lang="ja-JP" altLang="en-US" sz="4700" dirty="0"/>
              <a:t>　相談支援専門員との連携</a:t>
            </a:r>
            <a:endParaRPr lang="en-US" altLang="ja-JP" sz="4700" dirty="0"/>
          </a:p>
          <a:p>
            <a:endParaRPr kumimoji="1" lang="ja-JP" altLang="en-US" dirty="0"/>
          </a:p>
        </p:txBody>
      </p:sp>
    </p:spTree>
    <p:extLst>
      <p:ext uri="{BB962C8B-B14F-4D97-AF65-F5344CB8AC3E}">
        <p14:creationId xmlns:p14="http://schemas.microsoft.com/office/powerpoint/2010/main" val="29282642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AutoShape 2">
            <a:extLst>
              <a:ext uri="{FF2B5EF4-FFF2-40B4-BE49-F238E27FC236}">
                <a16:creationId xmlns:a16="http://schemas.microsoft.com/office/drawing/2014/main" id="{F3D7BED7-7D09-428D-8EA1-9BC6F2B56D56}"/>
              </a:ext>
            </a:extLst>
          </p:cNvPr>
          <p:cNvSpPr>
            <a:spLocks noChangeArrowheads="1"/>
          </p:cNvSpPr>
          <p:nvPr/>
        </p:nvSpPr>
        <p:spPr bwMode="auto">
          <a:xfrm>
            <a:off x="643304" y="2267461"/>
            <a:ext cx="4535365" cy="1329103"/>
          </a:xfrm>
          <a:prstGeom prst="flowChartAlternateProcess">
            <a:avLst/>
          </a:prstGeom>
          <a:solidFill>
            <a:srgbClr val="CCFFFF"/>
          </a:solidFill>
          <a:ln w="19050">
            <a:solidFill>
              <a:schemeClr val="tx1"/>
            </a:solidFill>
            <a:miter lim="800000"/>
            <a:headEnd/>
            <a:tailEnd/>
          </a:ln>
        </p:spPr>
        <p:txBody>
          <a:bodyPr wrap="none"/>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846">
                <a:solidFill>
                  <a:srgbClr val="000000"/>
                </a:solidFill>
              </a:rPr>
              <a:t>管 理 者 の 責 務</a:t>
            </a:r>
          </a:p>
          <a:p>
            <a:pPr algn="ctr" defTabSz="844083" eaLnBrk="1" fontAlgn="base" hangingPunct="1">
              <a:spcBef>
                <a:spcPct val="0"/>
              </a:spcBef>
              <a:spcAft>
                <a:spcPct val="0"/>
              </a:spcAft>
            </a:pPr>
            <a:endParaRPr lang="ja-JP" altLang="en-US" sz="1108">
              <a:solidFill>
                <a:srgbClr val="000000"/>
              </a:solidFill>
            </a:endParaRPr>
          </a:p>
          <a:p>
            <a:pPr algn="ctr" defTabSz="844083" eaLnBrk="1" fontAlgn="base" hangingPunct="1">
              <a:spcBef>
                <a:spcPct val="0"/>
              </a:spcBef>
              <a:spcAft>
                <a:spcPct val="0"/>
              </a:spcAft>
            </a:pPr>
            <a:r>
              <a:rPr lang="ja-JP" altLang="en-US" sz="1477">
                <a:solidFill>
                  <a:srgbClr val="CC0000"/>
                </a:solidFill>
              </a:rPr>
              <a:t>「従業者及び業務の一元的な管理や　</a:t>
            </a:r>
          </a:p>
          <a:p>
            <a:pPr algn="ctr" defTabSz="844083" eaLnBrk="1" fontAlgn="base" hangingPunct="1">
              <a:spcBef>
                <a:spcPct val="0"/>
              </a:spcBef>
              <a:spcAft>
                <a:spcPct val="0"/>
              </a:spcAft>
            </a:pPr>
            <a:r>
              <a:rPr lang="ja-JP" altLang="en-US" sz="1477">
                <a:solidFill>
                  <a:srgbClr val="CC0000"/>
                </a:solidFill>
              </a:rPr>
              <a:t>　　規定を遵守させるため必要な指揮命令」</a:t>
            </a:r>
          </a:p>
        </p:txBody>
      </p:sp>
      <p:sp>
        <p:nvSpPr>
          <p:cNvPr id="149507" name="AutoShape 3">
            <a:extLst>
              <a:ext uri="{FF2B5EF4-FFF2-40B4-BE49-F238E27FC236}">
                <a16:creationId xmlns:a16="http://schemas.microsoft.com/office/drawing/2014/main" id="{6CF793DC-1397-434B-8A93-2195075B2C24}"/>
              </a:ext>
            </a:extLst>
          </p:cNvPr>
          <p:cNvSpPr>
            <a:spLocks noChangeArrowheads="1"/>
          </p:cNvSpPr>
          <p:nvPr/>
        </p:nvSpPr>
        <p:spPr bwMode="auto">
          <a:xfrm>
            <a:off x="857251" y="4575441"/>
            <a:ext cx="3169626" cy="1799492"/>
          </a:xfrm>
          <a:prstGeom prst="flowChartAlternateProcess">
            <a:avLst/>
          </a:prstGeom>
          <a:solidFill>
            <a:srgbClr val="FFFF99">
              <a:alpha val="79999"/>
            </a:srgbClr>
          </a:solidFill>
          <a:ln w="19050">
            <a:solidFill>
              <a:schemeClr val="tx1"/>
            </a:solidFill>
            <a:miter lim="800000"/>
            <a:headEnd/>
            <a:tailEnd/>
          </a:ln>
        </p:spPr>
        <p:txBody>
          <a:bodyPr wrap="none"/>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defTabSz="844083" eaLnBrk="1" fontAlgn="base" hangingPunct="1">
              <a:spcBef>
                <a:spcPct val="0"/>
              </a:spcBef>
              <a:spcAft>
                <a:spcPct val="0"/>
              </a:spcAft>
            </a:pPr>
            <a:endParaRPr lang="en-US" altLang="ja-JP" sz="1108">
              <a:solidFill>
                <a:srgbClr val="000000"/>
              </a:solidFill>
            </a:endParaRPr>
          </a:p>
          <a:p>
            <a:pPr defTabSz="844083" eaLnBrk="1" fontAlgn="base" hangingPunct="1">
              <a:spcBef>
                <a:spcPct val="0"/>
              </a:spcBef>
              <a:spcAft>
                <a:spcPct val="0"/>
              </a:spcAft>
            </a:pPr>
            <a:r>
              <a:rPr lang="ja-JP" altLang="en-US" sz="1108">
                <a:solidFill>
                  <a:srgbClr val="000000"/>
                </a:solidFill>
              </a:rPr>
              <a:t>　</a:t>
            </a:r>
            <a:r>
              <a:rPr lang="ja-JP" altLang="en-US" sz="1846">
                <a:solidFill>
                  <a:srgbClr val="000000"/>
                </a:solidFill>
              </a:rPr>
              <a:t>サービス管理責任者の責務</a:t>
            </a:r>
          </a:p>
          <a:p>
            <a:pPr defTabSz="844083" eaLnBrk="1" fontAlgn="base" hangingPunct="1">
              <a:spcBef>
                <a:spcPct val="0"/>
              </a:spcBef>
              <a:spcAft>
                <a:spcPct val="0"/>
              </a:spcAft>
            </a:pPr>
            <a:endParaRPr lang="ja-JP" altLang="en-US" sz="1108">
              <a:solidFill>
                <a:srgbClr val="000000"/>
              </a:solidFill>
            </a:endParaRPr>
          </a:p>
          <a:p>
            <a:pPr defTabSz="844083" eaLnBrk="1" fontAlgn="base" hangingPunct="1">
              <a:spcBef>
                <a:spcPct val="0"/>
              </a:spcBef>
              <a:spcAft>
                <a:spcPct val="0"/>
              </a:spcAft>
            </a:pPr>
            <a:r>
              <a:rPr lang="ja-JP" altLang="en-US" sz="1477">
                <a:solidFill>
                  <a:srgbClr val="CC0000"/>
                </a:solidFill>
              </a:rPr>
              <a:t>　「サービス提供プロセスに関して</a:t>
            </a:r>
          </a:p>
          <a:p>
            <a:pPr defTabSz="844083" eaLnBrk="1" fontAlgn="base" hangingPunct="1">
              <a:spcBef>
                <a:spcPct val="0"/>
              </a:spcBef>
              <a:spcAft>
                <a:spcPct val="0"/>
              </a:spcAft>
            </a:pPr>
            <a:r>
              <a:rPr lang="ja-JP" altLang="en-US" sz="1477">
                <a:solidFill>
                  <a:srgbClr val="CC0000"/>
                </a:solidFill>
              </a:rPr>
              <a:t>　他のサービス提供職員に対する</a:t>
            </a:r>
          </a:p>
          <a:p>
            <a:pPr defTabSz="844083" eaLnBrk="1" fontAlgn="base" hangingPunct="1">
              <a:spcBef>
                <a:spcPct val="0"/>
              </a:spcBef>
              <a:spcAft>
                <a:spcPct val="0"/>
              </a:spcAft>
            </a:pPr>
            <a:r>
              <a:rPr lang="ja-JP" altLang="en-US" sz="1477">
                <a:solidFill>
                  <a:srgbClr val="CC0000"/>
                </a:solidFill>
              </a:rPr>
              <a:t>　技術的な助言や指導等」　　</a:t>
            </a:r>
          </a:p>
        </p:txBody>
      </p:sp>
      <p:sp>
        <p:nvSpPr>
          <p:cNvPr id="149508" name="AutoShape 4">
            <a:extLst>
              <a:ext uri="{FF2B5EF4-FFF2-40B4-BE49-F238E27FC236}">
                <a16:creationId xmlns:a16="http://schemas.microsoft.com/office/drawing/2014/main" id="{1A67E112-E3F2-45CC-9566-155E33E5406E}"/>
              </a:ext>
            </a:extLst>
          </p:cNvPr>
          <p:cNvSpPr>
            <a:spLocks noChangeArrowheads="1"/>
          </p:cNvSpPr>
          <p:nvPr/>
        </p:nvSpPr>
        <p:spPr bwMode="auto">
          <a:xfrm>
            <a:off x="5839559" y="4782061"/>
            <a:ext cx="2447192" cy="662354"/>
          </a:xfrm>
          <a:prstGeom prst="flowChartAlternateProcess">
            <a:avLst/>
          </a:prstGeom>
          <a:solidFill>
            <a:srgbClr val="FFFF99">
              <a:alpha val="79999"/>
            </a:srgbClr>
          </a:solidFill>
          <a:ln w="19050">
            <a:solidFill>
              <a:schemeClr val="tx1"/>
            </a:solidFill>
            <a:miter lim="800000"/>
            <a:headEnd/>
            <a:tailEnd/>
          </a:ln>
        </p:spPr>
        <p:txBody>
          <a:bodyPr wrap="none" anchor="ctr"/>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477">
                <a:solidFill>
                  <a:srgbClr val="000000"/>
                </a:solidFill>
              </a:rPr>
              <a:t>サービス提供職員　</a:t>
            </a:r>
            <a:r>
              <a:rPr lang="en-US" altLang="ja-JP" sz="1477">
                <a:solidFill>
                  <a:srgbClr val="000000"/>
                </a:solidFill>
              </a:rPr>
              <a:t>A</a:t>
            </a:r>
          </a:p>
        </p:txBody>
      </p:sp>
      <p:sp>
        <p:nvSpPr>
          <p:cNvPr id="149509" name="AutoShape 5">
            <a:extLst>
              <a:ext uri="{FF2B5EF4-FFF2-40B4-BE49-F238E27FC236}">
                <a16:creationId xmlns:a16="http://schemas.microsoft.com/office/drawing/2014/main" id="{9EF26F3D-DD93-47F6-943A-7A504CACDC55}"/>
              </a:ext>
            </a:extLst>
          </p:cNvPr>
          <p:cNvSpPr>
            <a:spLocks noChangeArrowheads="1"/>
          </p:cNvSpPr>
          <p:nvPr/>
        </p:nvSpPr>
        <p:spPr bwMode="auto">
          <a:xfrm>
            <a:off x="5839559" y="5626123"/>
            <a:ext cx="2447192" cy="663819"/>
          </a:xfrm>
          <a:prstGeom prst="flowChartAlternateProcess">
            <a:avLst/>
          </a:prstGeom>
          <a:solidFill>
            <a:srgbClr val="FFFF99">
              <a:alpha val="79999"/>
            </a:srgbClr>
          </a:solidFill>
          <a:ln w="19050">
            <a:solidFill>
              <a:schemeClr val="tx1"/>
            </a:solidFill>
            <a:miter lim="800000"/>
            <a:headEnd/>
            <a:tailEnd/>
          </a:ln>
        </p:spPr>
        <p:txBody>
          <a:bodyPr wrap="none" anchor="ctr"/>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477">
                <a:solidFill>
                  <a:srgbClr val="000000"/>
                </a:solidFill>
              </a:rPr>
              <a:t>サービス提供職員　</a:t>
            </a:r>
            <a:r>
              <a:rPr lang="en-US" altLang="ja-JP" sz="1477">
                <a:solidFill>
                  <a:srgbClr val="000000"/>
                </a:solidFill>
              </a:rPr>
              <a:t>B</a:t>
            </a:r>
          </a:p>
        </p:txBody>
      </p:sp>
      <p:sp>
        <p:nvSpPr>
          <p:cNvPr id="149510" name="Rectangle 6">
            <a:extLst>
              <a:ext uri="{FF2B5EF4-FFF2-40B4-BE49-F238E27FC236}">
                <a16:creationId xmlns:a16="http://schemas.microsoft.com/office/drawing/2014/main" id="{86C515A6-BEB4-4FD6-86C2-1C2A35B06857}"/>
              </a:ext>
            </a:extLst>
          </p:cNvPr>
          <p:cNvSpPr>
            <a:spLocks noChangeArrowheads="1"/>
          </p:cNvSpPr>
          <p:nvPr/>
        </p:nvSpPr>
        <p:spPr bwMode="auto">
          <a:xfrm>
            <a:off x="357554" y="1739923"/>
            <a:ext cx="8428892" cy="4967654"/>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846" dirty="0">
                <a:solidFill>
                  <a:srgbClr val="000000"/>
                </a:solidFill>
              </a:rPr>
              <a:t>サービス提供事業所</a:t>
            </a:r>
            <a:r>
              <a:rPr lang="ja-JP" altLang="en-US" sz="1108" dirty="0">
                <a:solidFill>
                  <a:srgbClr val="000000"/>
                </a:solidFill>
              </a:rPr>
              <a:t>　　　</a:t>
            </a:r>
          </a:p>
        </p:txBody>
      </p:sp>
      <p:sp>
        <p:nvSpPr>
          <p:cNvPr id="149511" name="AutoShape 7">
            <a:extLst>
              <a:ext uri="{FF2B5EF4-FFF2-40B4-BE49-F238E27FC236}">
                <a16:creationId xmlns:a16="http://schemas.microsoft.com/office/drawing/2014/main" id="{468E0526-99A2-4675-809C-EE4F1AF45C8D}"/>
              </a:ext>
            </a:extLst>
          </p:cNvPr>
          <p:cNvSpPr>
            <a:spLocks noChangeArrowheads="1"/>
          </p:cNvSpPr>
          <p:nvPr/>
        </p:nvSpPr>
        <p:spPr bwMode="auto">
          <a:xfrm>
            <a:off x="6731978" y="2333403"/>
            <a:ext cx="1368669" cy="400050"/>
          </a:xfrm>
          <a:prstGeom prst="flowChartAlternateProcess">
            <a:avLst/>
          </a:prstGeom>
          <a:solidFill>
            <a:srgbClr val="CCFFFF"/>
          </a:solidFill>
          <a:ln w="19050">
            <a:solidFill>
              <a:schemeClr val="tx1"/>
            </a:solidFill>
            <a:miter lim="800000"/>
            <a:headEnd/>
            <a:tailEnd/>
          </a:ln>
        </p:spPr>
        <p:txBody>
          <a:bodyPr wrap="none"/>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477">
                <a:solidFill>
                  <a:srgbClr val="000000"/>
                </a:solidFill>
              </a:rPr>
              <a:t>事務職員</a:t>
            </a:r>
          </a:p>
        </p:txBody>
      </p:sp>
      <p:sp>
        <p:nvSpPr>
          <p:cNvPr id="149512" name="AutoShape 8">
            <a:extLst>
              <a:ext uri="{FF2B5EF4-FFF2-40B4-BE49-F238E27FC236}">
                <a16:creationId xmlns:a16="http://schemas.microsoft.com/office/drawing/2014/main" id="{9DA9F7AA-6977-4019-B9A7-E70F9BA3BBB5}"/>
              </a:ext>
            </a:extLst>
          </p:cNvPr>
          <p:cNvSpPr>
            <a:spLocks noChangeArrowheads="1"/>
          </p:cNvSpPr>
          <p:nvPr/>
        </p:nvSpPr>
        <p:spPr bwMode="auto">
          <a:xfrm>
            <a:off x="4214446" y="4707326"/>
            <a:ext cx="1500554" cy="923192"/>
          </a:xfrm>
          <a:prstGeom prst="rightArrow">
            <a:avLst>
              <a:gd name="adj1" fmla="val 60352"/>
              <a:gd name="adj2" fmla="val 33403"/>
            </a:avLst>
          </a:prstGeom>
          <a:solidFill>
            <a:srgbClr val="FFCC00"/>
          </a:solidFill>
          <a:ln w="12700">
            <a:solidFill>
              <a:srgbClr val="FF0000"/>
            </a:solidFill>
            <a:miter lim="800000"/>
            <a:headEnd/>
            <a:tailEnd/>
          </a:ln>
        </p:spPr>
        <p:txBody>
          <a:bodyPr wrap="none" anchor="ctr"/>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108">
                <a:solidFill>
                  <a:srgbClr val="000000"/>
                </a:solidFill>
              </a:rPr>
              <a:t>サービス内容</a:t>
            </a:r>
          </a:p>
          <a:p>
            <a:pPr algn="ctr" defTabSz="844083" eaLnBrk="1" fontAlgn="base" hangingPunct="1">
              <a:spcBef>
                <a:spcPct val="0"/>
              </a:spcBef>
              <a:spcAft>
                <a:spcPct val="0"/>
              </a:spcAft>
            </a:pPr>
            <a:r>
              <a:rPr lang="ja-JP" altLang="en-US" sz="1108">
                <a:solidFill>
                  <a:srgbClr val="000000"/>
                </a:solidFill>
              </a:rPr>
              <a:t>の管理に関す</a:t>
            </a:r>
          </a:p>
          <a:p>
            <a:pPr algn="ctr" defTabSz="844083" eaLnBrk="1" fontAlgn="base" hangingPunct="1">
              <a:spcBef>
                <a:spcPct val="0"/>
              </a:spcBef>
              <a:spcAft>
                <a:spcPct val="0"/>
              </a:spcAft>
            </a:pPr>
            <a:r>
              <a:rPr lang="ja-JP" altLang="en-US" sz="1108">
                <a:solidFill>
                  <a:srgbClr val="000000"/>
                </a:solidFill>
              </a:rPr>
              <a:t>る指示・指導</a:t>
            </a:r>
          </a:p>
        </p:txBody>
      </p:sp>
      <p:sp>
        <p:nvSpPr>
          <p:cNvPr id="149513" name="Rectangle 9">
            <a:extLst>
              <a:ext uri="{FF2B5EF4-FFF2-40B4-BE49-F238E27FC236}">
                <a16:creationId xmlns:a16="http://schemas.microsoft.com/office/drawing/2014/main" id="{F56580C7-DACF-4275-B1E2-8CD5E18F654E}"/>
              </a:ext>
            </a:extLst>
          </p:cNvPr>
          <p:cNvSpPr>
            <a:spLocks noChangeArrowheads="1"/>
          </p:cNvSpPr>
          <p:nvPr/>
        </p:nvSpPr>
        <p:spPr bwMode="auto">
          <a:xfrm>
            <a:off x="715108" y="4380545"/>
            <a:ext cx="7857392" cy="2173165"/>
          </a:xfrm>
          <a:prstGeom prst="rect">
            <a:avLst/>
          </a:prstGeom>
          <a:noFill/>
          <a:ln w="12700">
            <a:solidFill>
              <a:srgbClr val="008000"/>
            </a:solidFill>
            <a:miter lim="800000"/>
            <a:headEnd/>
            <a:tailEnd/>
          </a:ln>
          <a:extLst>
            <a:ext uri="{909E8E84-426E-40DD-AFC4-6F175D3DCCD1}">
              <a14:hiddenFill xmlns:a14="http://schemas.microsoft.com/office/drawing/2010/main">
                <a:solidFill>
                  <a:srgbClr val="FFFFFF"/>
                </a:solidFill>
              </a14:hiddenFill>
            </a:ext>
          </a:extLst>
        </p:spPr>
        <p:txBody>
          <a:bodyPr wrap="none"/>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477" b="1">
                <a:solidFill>
                  <a:srgbClr val="000000"/>
                </a:solidFill>
              </a:rPr>
              <a:t>　　　　　サービス提供部門　</a:t>
            </a:r>
            <a:r>
              <a:rPr lang="ja-JP" altLang="en-US" sz="1108" b="1">
                <a:solidFill>
                  <a:srgbClr val="000000"/>
                </a:solidFill>
              </a:rPr>
              <a:t>　</a:t>
            </a:r>
            <a:r>
              <a:rPr lang="ja-JP" altLang="en-US" sz="1108">
                <a:solidFill>
                  <a:srgbClr val="000000"/>
                </a:solidFill>
              </a:rPr>
              <a:t>　　</a:t>
            </a:r>
          </a:p>
        </p:txBody>
      </p:sp>
      <p:sp>
        <p:nvSpPr>
          <p:cNvPr id="149514" name="AutoShape 10">
            <a:extLst>
              <a:ext uri="{FF2B5EF4-FFF2-40B4-BE49-F238E27FC236}">
                <a16:creationId xmlns:a16="http://schemas.microsoft.com/office/drawing/2014/main" id="{6B8189D2-454D-4C68-A9DE-73C5D9592068}"/>
              </a:ext>
            </a:extLst>
          </p:cNvPr>
          <p:cNvSpPr>
            <a:spLocks noChangeArrowheads="1"/>
          </p:cNvSpPr>
          <p:nvPr/>
        </p:nvSpPr>
        <p:spPr bwMode="auto">
          <a:xfrm rot="5400000">
            <a:off x="2354141" y="3415590"/>
            <a:ext cx="764931" cy="1370135"/>
          </a:xfrm>
          <a:prstGeom prst="rightArrow">
            <a:avLst>
              <a:gd name="adj1" fmla="val 61500"/>
              <a:gd name="adj2" fmla="val 24907"/>
            </a:avLst>
          </a:prstGeom>
          <a:solidFill>
            <a:srgbClr val="CCFFCC">
              <a:alpha val="70195"/>
            </a:srgbClr>
          </a:solidFill>
          <a:ln w="12700">
            <a:solidFill>
              <a:srgbClr val="008000"/>
            </a:solidFill>
            <a:miter lim="800000"/>
            <a:headEnd/>
            <a:tailEnd/>
          </a:ln>
        </p:spPr>
        <p:txBody>
          <a:bodyPr rot="10800000" vert="eaVert" wrap="none" anchor="ctr"/>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292">
                <a:solidFill>
                  <a:srgbClr val="000000"/>
                </a:solidFill>
              </a:rPr>
              <a:t>人事管理</a:t>
            </a:r>
          </a:p>
          <a:p>
            <a:pPr algn="ctr" defTabSz="844083" eaLnBrk="1" fontAlgn="base" hangingPunct="1">
              <a:spcBef>
                <a:spcPct val="0"/>
              </a:spcBef>
              <a:spcAft>
                <a:spcPct val="0"/>
              </a:spcAft>
            </a:pPr>
            <a:r>
              <a:rPr lang="ja-JP" altLang="en-US" sz="1292">
                <a:solidFill>
                  <a:srgbClr val="000000"/>
                </a:solidFill>
              </a:rPr>
              <a:t>指揮命令</a:t>
            </a:r>
          </a:p>
        </p:txBody>
      </p:sp>
      <p:sp>
        <p:nvSpPr>
          <p:cNvPr id="149515" name="AutoShape 11">
            <a:extLst>
              <a:ext uri="{FF2B5EF4-FFF2-40B4-BE49-F238E27FC236}">
                <a16:creationId xmlns:a16="http://schemas.microsoft.com/office/drawing/2014/main" id="{49835618-DA2D-4EF5-BF1C-39F217725AB0}"/>
              </a:ext>
            </a:extLst>
          </p:cNvPr>
          <p:cNvSpPr>
            <a:spLocks noChangeArrowheads="1"/>
          </p:cNvSpPr>
          <p:nvPr/>
        </p:nvSpPr>
        <p:spPr bwMode="auto">
          <a:xfrm>
            <a:off x="5429250" y="2333403"/>
            <a:ext cx="1071196" cy="1129812"/>
          </a:xfrm>
          <a:prstGeom prst="rightArrow">
            <a:avLst>
              <a:gd name="adj1" fmla="val 50000"/>
              <a:gd name="adj2" fmla="val 25000"/>
            </a:avLst>
          </a:prstGeom>
          <a:solidFill>
            <a:srgbClr val="CCFFCC"/>
          </a:solidFill>
          <a:ln w="19050">
            <a:solidFill>
              <a:srgbClr val="008000"/>
            </a:solidFill>
            <a:miter lim="800000"/>
            <a:headEnd/>
            <a:tailEnd/>
          </a:ln>
        </p:spPr>
        <p:txBody>
          <a:bodyPr anchor="ctr"/>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292">
                <a:solidFill>
                  <a:srgbClr val="000000"/>
                </a:solidFill>
              </a:rPr>
              <a:t>人事管理</a:t>
            </a:r>
          </a:p>
          <a:p>
            <a:pPr algn="ctr" defTabSz="844083" eaLnBrk="1" fontAlgn="base" hangingPunct="1">
              <a:spcBef>
                <a:spcPct val="0"/>
              </a:spcBef>
              <a:spcAft>
                <a:spcPct val="0"/>
              </a:spcAft>
            </a:pPr>
            <a:r>
              <a:rPr lang="ja-JP" altLang="en-US" sz="1292">
                <a:solidFill>
                  <a:srgbClr val="000000"/>
                </a:solidFill>
              </a:rPr>
              <a:t>指揮命令</a:t>
            </a:r>
          </a:p>
        </p:txBody>
      </p:sp>
      <p:sp>
        <p:nvSpPr>
          <p:cNvPr id="149516" name="AutoShape 12">
            <a:extLst>
              <a:ext uri="{FF2B5EF4-FFF2-40B4-BE49-F238E27FC236}">
                <a16:creationId xmlns:a16="http://schemas.microsoft.com/office/drawing/2014/main" id="{D47D6CAB-B227-449A-8342-033DC57462C2}"/>
              </a:ext>
            </a:extLst>
          </p:cNvPr>
          <p:cNvSpPr>
            <a:spLocks noChangeArrowheads="1"/>
          </p:cNvSpPr>
          <p:nvPr/>
        </p:nvSpPr>
        <p:spPr bwMode="auto">
          <a:xfrm>
            <a:off x="6731978" y="2992826"/>
            <a:ext cx="1368669" cy="400050"/>
          </a:xfrm>
          <a:prstGeom prst="flowChartAlternateProcess">
            <a:avLst/>
          </a:prstGeom>
          <a:solidFill>
            <a:srgbClr val="CCFFFF"/>
          </a:solidFill>
          <a:ln w="19050">
            <a:solidFill>
              <a:schemeClr val="tx1"/>
            </a:solidFill>
            <a:miter lim="800000"/>
            <a:headEnd/>
            <a:tailEnd/>
          </a:ln>
        </p:spPr>
        <p:txBody>
          <a:bodyPr wrap="none"/>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292">
                <a:solidFill>
                  <a:srgbClr val="000000"/>
                </a:solidFill>
              </a:rPr>
              <a:t>その他の職員</a:t>
            </a:r>
          </a:p>
        </p:txBody>
      </p:sp>
      <p:sp>
        <p:nvSpPr>
          <p:cNvPr id="149517" name="AutoShape 13">
            <a:extLst>
              <a:ext uri="{FF2B5EF4-FFF2-40B4-BE49-F238E27FC236}">
                <a16:creationId xmlns:a16="http://schemas.microsoft.com/office/drawing/2014/main" id="{2DA93A64-FFA1-4814-A292-59E0C141E91D}"/>
              </a:ext>
            </a:extLst>
          </p:cNvPr>
          <p:cNvSpPr>
            <a:spLocks noChangeArrowheads="1"/>
          </p:cNvSpPr>
          <p:nvPr/>
        </p:nvSpPr>
        <p:spPr bwMode="auto">
          <a:xfrm>
            <a:off x="4214446" y="5576299"/>
            <a:ext cx="1500554" cy="977411"/>
          </a:xfrm>
          <a:prstGeom prst="rightArrow">
            <a:avLst>
              <a:gd name="adj1" fmla="val 60352"/>
              <a:gd name="adj2" fmla="val 33406"/>
            </a:avLst>
          </a:prstGeom>
          <a:solidFill>
            <a:srgbClr val="FFCC00"/>
          </a:solidFill>
          <a:ln w="12700">
            <a:solidFill>
              <a:srgbClr val="FF0000"/>
            </a:solidFill>
            <a:miter lim="800000"/>
            <a:headEnd/>
            <a:tailEnd/>
          </a:ln>
        </p:spPr>
        <p:txBody>
          <a:bodyPr wrap="none" anchor="ctr"/>
          <a:lstStyle>
            <a:lvl1pPr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1015">
                <a:solidFill>
                  <a:srgbClr val="000000"/>
                </a:solidFill>
              </a:rPr>
              <a:t>サービス内容</a:t>
            </a:r>
          </a:p>
          <a:p>
            <a:pPr algn="ctr" defTabSz="844083" eaLnBrk="1" fontAlgn="base" hangingPunct="1">
              <a:spcBef>
                <a:spcPct val="0"/>
              </a:spcBef>
              <a:spcAft>
                <a:spcPct val="0"/>
              </a:spcAft>
            </a:pPr>
            <a:r>
              <a:rPr lang="ja-JP" altLang="en-US" sz="1015">
                <a:solidFill>
                  <a:srgbClr val="000000"/>
                </a:solidFill>
              </a:rPr>
              <a:t>の管理に関す</a:t>
            </a:r>
          </a:p>
          <a:p>
            <a:pPr algn="ctr" defTabSz="844083" eaLnBrk="1" fontAlgn="base" hangingPunct="1">
              <a:spcBef>
                <a:spcPct val="0"/>
              </a:spcBef>
              <a:spcAft>
                <a:spcPct val="0"/>
              </a:spcAft>
            </a:pPr>
            <a:r>
              <a:rPr lang="ja-JP" altLang="en-US" sz="1015">
                <a:solidFill>
                  <a:srgbClr val="000000"/>
                </a:solidFill>
              </a:rPr>
              <a:t>る指示・指導</a:t>
            </a:r>
          </a:p>
        </p:txBody>
      </p:sp>
      <p:sp>
        <p:nvSpPr>
          <p:cNvPr id="222222" name="AutoShape 14">
            <a:extLst>
              <a:ext uri="{FF2B5EF4-FFF2-40B4-BE49-F238E27FC236}">
                <a16:creationId xmlns:a16="http://schemas.microsoft.com/office/drawing/2014/main" id="{4E6FFE54-2372-4BFA-98A4-949EF5EA4FE6}"/>
              </a:ext>
            </a:extLst>
          </p:cNvPr>
          <p:cNvSpPr>
            <a:spLocks noChangeArrowheads="1"/>
          </p:cNvSpPr>
          <p:nvPr/>
        </p:nvSpPr>
        <p:spPr bwMode="auto">
          <a:xfrm>
            <a:off x="650631" y="1058518"/>
            <a:ext cx="7842738" cy="524608"/>
          </a:xfrm>
          <a:prstGeom prst="roundRect">
            <a:avLst>
              <a:gd name="adj" fmla="val 26537"/>
            </a:avLst>
          </a:prstGeom>
          <a:solidFill>
            <a:srgbClr val="FFFFCC"/>
          </a:solidFill>
          <a:ln w="38100" cmpd="thickThin">
            <a:solidFill>
              <a:srgbClr val="FF6600"/>
            </a:solidFill>
            <a:round/>
            <a:headEnd/>
            <a:tailEnd/>
          </a:ln>
          <a:effectLst>
            <a:outerShdw dist="107763" dir="2700000" algn="ctr" rotWithShape="0">
              <a:schemeClr val="bg2">
                <a:alpha val="50000"/>
              </a:schemeClr>
            </a:outerShdw>
          </a:effectLst>
        </p:spPr>
        <p:txBody>
          <a:bodyPr lIns="84376" tIns="42188" rIns="84376" bIns="42188" anchor="ctr"/>
          <a:lstStyle/>
          <a:p>
            <a:pPr algn="ctr" defTabSz="844083" fontAlgn="base">
              <a:spcBef>
                <a:spcPct val="0"/>
              </a:spcBef>
              <a:spcAft>
                <a:spcPct val="0"/>
              </a:spcAft>
              <a:defRPr/>
            </a:pPr>
            <a:r>
              <a:rPr kumimoji="1" lang="ja-JP" altLang="en-US" sz="2585" b="1" dirty="0">
                <a:solidFill>
                  <a:srgbClr val="A50021"/>
                </a:solidFill>
                <a:latin typeface="Arial" charset="0"/>
                <a:ea typeface="ＭＳ Ｐゴシック" panose="020B0600070205080204" pitchFamily="50" charset="-128"/>
              </a:rPr>
              <a:t>「管理者」と「サービス管理責任者」の関係イメージ</a:t>
            </a:r>
          </a:p>
        </p:txBody>
      </p:sp>
      <p:sp>
        <p:nvSpPr>
          <p:cNvPr id="222223" name="AutoShape 15">
            <a:extLst>
              <a:ext uri="{FF2B5EF4-FFF2-40B4-BE49-F238E27FC236}">
                <a16:creationId xmlns:a16="http://schemas.microsoft.com/office/drawing/2014/main" id="{5AE94911-D5E5-479A-87D1-9057C6CDD32B}"/>
              </a:ext>
            </a:extLst>
          </p:cNvPr>
          <p:cNvSpPr>
            <a:spLocks noChangeArrowheads="1"/>
          </p:cNvSpPr>
          <p:nvPr/>
        </p:nvSpPr>
        <p:spPr bwMode="auto">
          <a:xfrm rot="3571649">
            <a:off x="5171343" y="3209704"/>
            <a:ext cx="883627" cy="1370134"/>
          </a:xfrm>
          <a:prstGeom prst="rightArrow">
            <a:avLst>
              <a:gd name="adj1" fmla="val 61500"/>
              <a:gd name="adj2" fmla="val 24907"/>
            </a:avLst>
          </a:prstGeom>
          <a:solidFill>
            <a:srgbClr val="CCFFCC">
              <a:alpha val="70000"/>
            </a:srgbClr>
          </a:solidFill>
          <a:ln w="12700">
            <a:solidFill>
              <a:srgbClr val="008000"/>
            </a:solidFill>
            <a:miter lim="800000"/>
            <a:headEnd/>
            <a:tailEnd/>
          </a:ln>
          <a:effectLst/>
        </p:spPr>
        <p:txBody>
          <a:bodyPr rot="10800000" vert="vert" wrap="none" anchor="ctr"/>
          <a:lstStyle/>
          <a:p>
            <a:pPr algn="ctr" defTabSz="844083" fontAlgn="base">
              <a:spcBef>
                <a:spcPct val="0"/>
              </a:spcBef>
              <a:spcAft>
                <a:spcPct val="0"/>
              </a:spcAft>
              <a:defRPr/>
            </a:pPr>
            <a:r>
              <a:rPr kumimoji="1" lang="ja-JP" altLang="en-US" sz="1292" dirty="0">
                <a:solidFill>
                  <a:srgbClr val="000000"/>
                </a:solidFill>
                <a:latin typeface="Arial" charset="0"/>
                <a:ea typeface="ＭＳ Ｐゴシック" panose="020B0600070205080204" pitchFamily="50" charset="-128"/>
              </a:rPr>
              <a:t>人事管理</a:t>
            </a:r>
          </a:p>
          <a:p>
            <a:pPr algn="ctr" defTabSz="844083" fontAlgn="base">
              <a:spcBef>
                <a:spcPct val="0"/>
              </a:spcBef>
              <a:spcAft>
                <a:spcPct val="0"/>
              </a:spcAft>
              <a:defRPr/>
            </a:pPr>
            <a:r>
              <a:rPr kumimoji="1" lang="ja-JP" altLang="en-US" sz="1292" dirty="0">
                <a:solidFill>
                  <a:srgbClr val="000000"/>
                </a:solidFill>
                <a:latin typeface="Arial" charset="0"/>
                <a:ea typeface="ＭＳ Ｐゴシック" panose="020B0600070205080204" pitchFamily="50" charset="-128"/>
              </a:rPr>
              <a:t>指揮命令</a:t>
            </a:r>
          </a:p>
        </p:txBody>
      </p:sp>
      <p:sp>
        <p:nvSpPr>
          <p:cNvPr id="16" name="AutoShape 4">
            <a:extLst>
              <a:ext uri="{FF2B5EF4-FFF2-40B4-BE49-F238E27FC236}">
                <a16:creationId xmlns:a16="http://schemas.microsoft.com/office/drawing/2014/main" id="{42BB0DC1-C69B-4FCA-B86C-D23BE46617A3}"/>
              </a:ext>
            </a:extLst>
          </p:cNvPr>
          <p:cNvSpPr>
            <a:spLocks noChangeArrowheads="1"/>
          </p:cNvSpPr>
          <p:nvPr/>
        </p:nvSpPr>
        <p:spPr bwMode="auto">
          <a:xfrm>
            <a:off x="264841" y="44769"/>
            <a:ext cx="8307659" cy="832041"/>
          </a:xfrm>
          <a:prstGeom prst="rtTriangle">
            <a:avLst/>
          </a:prstGeom>
          <a:gradFill rotWithShape="1">
            <a:gsLst>
              <a:gs pos="0">
                <a:srgbClr val="FFFFE9"/>
              </a:gs>
              <a:gs pos="100000">
                <a:srgbClr val="FFFFB9"/>
              </a:gs>
            </a:gsLst>
            <a:lin ang="5400000" scaled="1"/>
          </a:gradFill>
          <a:ln w="9525">
            <a:noFill/>
            <a:miter lim="800000"/>
            <a:headEnd/>
            <a:tailEnd/>
          </a:ln>
        </p:spPr>
        <p:txBody>
          <a:bodyPr wrap="none" lIns="74295" tIns="8890" rIns="74295" bIns="8890" anchor="ctr"/>
          <a:lstStyle/>
          <a:p>
            <a:pPr algn="ctr"/>
            <a:endParaRPr lang="ja-JP" altLang="en-US" sz="1800">
              <a:solidFill>
                <a:srgbClr val="000000"/>
              </a:solidFill>
            </a:endParaRPr>
          </a:p>
        </p:txBody>
      </p:sp>
      <p:sp>
        <p:nvSpPr>
          <p:cNvPr id="17" name="Rectangle 2">
            <a:extLst>
              <a:ext uri="{FF2B5EF4-FFF2-40B4-BE49-F238E27FC236}">
                <a16:creationId xmlns:a16="http://schemas.microsoft.com/office/drawing/2014/main" id="{2AFFDF6D-D602-4CA5-AA03-E1891C79C466}"/>
              </a:ext>
            </a:extLst>
          </p:cNvPr>
          <p:cNvSpPr>
            <a:spLocks noGrp="1" noChangeArrowheads="1"/>
          </p:cNvSpPr>
          <p:nvPr>
            <p:ph type="title"/>
          </p:nvPr>
        </p:nvSpPr>
        <p:spPr>
          <a:xfrm>
            <a:off x="180366" y="29117"/>
            <a:ext cx="8428892" cy="945048"/>
          </a:xfrm>
        </p:spPr>
        <p:txBody>
          <a:bodyPr/>
          <a:lstStyle/>
          <a:p>
            <a:pPr algn="l" eaLnBrk="1" hangingPunct="1"/>
            <a:r>
              <a:rPr lang="ja-JP" altLang="en-US" sz="3200" b="1" dirty="0">
                <a:latin typeface="ＤＨＰ特太ゴシック体" pitchFamily="50" charset="-128"/>
                <a:ea typeface="ＤＨＰ特太ゴシック体" pitchFamily="50" charset="-128"/>
              </a:rPr>
              <a:t>（１）サービス管理責任者と管理者の役割</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a:extLst>
              <a:ext uri="{FF2B5EF4-FFF2-40B4-BE49-F238E27FC236}">
                <a16:creationId xmlns:a16="http://schemas.microsoft.com/office/drawing/2014/main" id="{CEBCB6B4-BD55-4EDF-A60A-18D8FD1F6473}"/>
              </a:ext>
            </a:extLst>
          </p:cNvPr>
          <p:cNvSpPr>
            <a:spLocks noChangeArrowheads="1"/>
          </p:cNvSpPr>
          <p:nvPr/>
        </p:nvSpPr>
        <p:spPr bwMode="auto">
          <a:xfrm>
            <a:off x="213946" y="1921704"/>
            <a:ext cx="4248150" cy="4732314"/>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tIns="76431"/>
          <a:lstStyle>
            <a:lvl1pPr marL="342900" indent="-342900"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marL="316531" indent="-316531" algn="ctr" defTabSz="844083" eaLnBrk="1" fontAlgn="base" hangingPunct="1">
              <a:lnSpc>
                <a:spcPct val="90000"/>
              </a:lnSpc>
              <a:spcBef>
                <a:spcPct val="20000"/>
              </a:spcBef>
              <a:spcAft>
                <a:spcPct val="0"/>
              </a:spcAft>
            </a:pPr>
            <a:r>
              <a:rPr lang="ja-JP" altLang="en-US" sz="1662" b="1" dirty="0">
                <a:solidFill>
                  <a:srgbClr val="3333CC"/>
                </a:solidFill>
                <a:latin typeface="Times New Roman" panose="02020603050405020304" pitchFamily="18" charset="0"/>
              </a:rPr>
              <a:t>管 理 者</a:t>
            </a:r>
          </a:p>
          <a:p>
            <a:pPr marL="316531" indent="-316531" defTabSz="844083" eaLnBrk="1" fontAlgn="base" hangingPunct="1">
              <a:lnSpc>
                <a:spcPts val="1200"/>
              </a:lnSpc>
              <a:spcBef>
                <a:spcPct val="20000"/>
              </a:spcBef>
              <a:spcAft>
                <a:spcPct val="0"/>
              </a:spcAft>
            </a:pPr>
            <a:endParaRPr lang="ja-JP" altLang="en-US" sz="1662" dirty="0">
              <a:solidFill>
                <a:srgbClr val="000000"/>
              </a:solidFill>
              <a:latin typeface="Times New Roman" panose="02020603050405020304" pitchFamily="18" charset="0"/>
            </a:endParaRP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①指定要件：専従　</a:t>
            </a:r>
          </a:p>
          <a:p>
            <a:pPr marL="316531" indent="-316531" defTabSz="844083" eaLnBrk="1" fontAlgn="base" hangingPunct="1">
              <a:spcBef>
                <a:spcPct val="0"/>
              </a:spcBef>
              <a:spcAft>
                <a:spcPct val="0"/>
              </a:spcAft>
            </a:pPr>
            <a:endParaRPr lang="ja-JP" altLang="en-US" sz="1662" dirty="0">
              <a:solidFill>
                <a:srgbClr val="000000"/>
              </a:solidFill>
              <a:latin typeface="Times New Roman" panose="02020603050405020304" pitchFamily="18" charset="0"/>
            </a:endParaRP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②対象者像：施設長（管理職）を想定</a:t>
            </a:r>
          </a:p>
          <a:p>
            <a:pPr marL="316531" indent="-316531" defTabSz="844083" eaLnBrk="1" fontAlgn="base" hangingPunct="1">
              <a:spcBef>
                <a:spcPct val="0"/>
              </a:spcBef>
              <a:spcAft>
                <a:spcPct val="0"/>
              </a:spcAft>
            </a:pPr>
            <a:endParaRPr lang="ja-JP" altLang="en-US" sz="1662" dirty="0">
              <a:solidFill>
                <a:srgbClr val="000000"/>
              </a:solidFill>
              <a:latin typeface="Times New Roman" panose="02020603050405020304" pitchFamily="18" charset="0"/>
            </a:endParaRP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③要件：</a:t>
            </a:r>
            <a:endParaRPr lang="en-US" altLang="ja-JP" sz="1662" dirty="0">
              <a:solidFill>
                <a:srgbClr val="000000"/>
              </a:solidFill>
              <a:latin typeface="Times New Roman" panose="02020603050405020304" pitchFamily="18" charset="0"/>
            </a:endParaRP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　 ・社会福祉主事の資格を有するか又は</a:t>
            </a:r>
            <a:endParaRPr lang="en-US" altLang="ja-JP" sz="1662" dirty="0">
              <a:solidFill>
                <a:srgbClr val="000000"/>
              </a:solidFill>
              <a:latin typeface="Times New Roman" panose="02020603050405020304" pitchFamily="18" charset="0"/>
            </a:endParaRP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　　　社会福祉事業に２年以上従事した経験のある者、又は社会福祉施設長資格認定講習会を修了した者　（最低基準）</a:t>
            </a:r>
          </a:p>
          <a:p>
            <a:pPr marL="316531" indent="-316531" defTabSz="844083" eaLnBrk="1" fontAlgn="base" hangingPunct="1">
              <a:spcBef>
                <a:spcPct val="0"/>
              </a:spcBef>
              <a:spcAft>
                <a:spcPct val="0"/>
              </a:spcAft>
            </a:pPr>
            <a:endParaRPr lang="ja-JP" altLang="en-US" sz="1662" dirty="0">
              <a:solidFill>
                <a:srgbClr val="000000"/>
              </a:solidFill>
              <a:latin typeface="Times New Roman" panose="02020603050405020304" pitchFamily="18" charset="0"/>
            </a:endParaRP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④根拠：社会福祉法６６条</a:t>
            </a:r>
          </a:p>
          <a:p>
            <a:pPr marL="316531" indent="-316531" defTabSz="844083" eaLnBrk="1" fontAlgn="base" hangingPunct="1">
              <a:spcBef>
                <a:spcPct val="0"/>
              </a:spcBef>
              <a:spcAft>
                <a:spcPct val="0"/>
              </a:spcAft>
            </a:pPr>
            <a:endParaRPr lang="ja-JP" altLang="en-US" sz="1662" dirty="0">
              <a:solidFill>
                <a:srgbClr val="000000"/>
              </a:solidFill>
              <a:latin typeface="Times New Roman" panose="02020603050405020304" pitchFamily="18" charset="0"/>
            </a:endParaRP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⑤責務：「従業者及び業務の一元的な管理や規定 を遵守させるために必要な指揮命令」</a:t>
            </a:r>
          </a:p>
          <a:p>
            <a:pPr marL="316531" indent="-316531" defTabSz="844083" eaLnBrk="1" fontAlgn="base" hangingPunct="1">
              <a:lnSpc>
                <a:spcPct val="90000"/>
              </a:lnSpc>
              <a:spcBef>
                <a:spcPct val="20000"/>
              </a:spcBef>
              <a:spcAft>
                <a:spcPct val="0"/>
              </a:spcAft>
            </a:pPr>
            <a:endParaRPr lang="ja-JP" altLang="en-US" sz="1662" dirty="0">
              <a:solidFill>
                <a:srgbClr val="000000"/>
              </a:solidFill>
              <a:latin typeface="Times New Roman" panose="02020603050405020304" pitchFamily="18" charset="0"/>
            </a:endParaRPr>
          </a:p>
          <a:p>
            <a:pPr marL="316531" indent="-316531" defTabSz="844083" eaLnBrk="1" fontAlgn="base" hangingPunct="1">
              <a:lnSpc>
                <a:spcPct val="90000"/>
              </a:lnSpc>
              <a:spcBef>
                <a:spcPct val="20000"/>
              </a:spcBef>
              <a:spcAft>
                <a:spcPct val="0"/>
              </a:spcAft>
            </a:pPr>
            <a:endParaRPr lang="en-US" altLang="ja-JP" sz="1662" dirty="0">
              <a:solidFill>
                <a:srgbClr val="000000"/>
              </a:solidFill>
              <a:latin typeface="Times New Roman" panose="02020603050405020304" pitchFamily="18" charset="0"/>
            </a:endParaRPr>
          </a:p>
        </p:txBody>
      </p:sp>
      <p:sp>
        <p:nvSpPr>
          <p:cNvPr id="150531" name="Rectangle 3">
            <a:extLst>
              <a:ext uri="{FF2B5EF4-FFF2-40B4-BE49-F238E27FC236}">
                <a16:creationId xmlns:a16="http://schemas.microsoft.com/office/drawing/2014/main" id="{90D9C37A-6A7C-47CF-86C4-9F7C0356B122}"/>
              </a:ext>
            </a:extLst>
          </p:cNvPr>
          <p:cNvSpPr>
            <a:spLocks noChangeArrowheads="1"/>
          </p:cNvSpPr>
          <p:nvPr/>
        </p:nvSpPr>
        <p:spPr bwMode="auto">
          <a:xfrm>
            <a:off x="4572000" y="1905878"/>
            <a:ext cx="4358054" cy="474814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marL="342900" indent="-342900" eaLnBrk="0" hangingPunct="0">
              <a:defRPr kumimoji="1" sz="1200">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sz="1200">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sz="1200">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sz="1200">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sz="1200">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sz="1200">
                <a:solidFill>
                  <a:schemeClr val="tx1"/>
                </a:solidFill>
                <a:latin typeface="Arial" panose="020B0604020202020204" pitchFamily="34" charset="0"/>
                <a:ea typeface="ＭＳ Ｐゴシック" panose="020B0600070205080204" pitchFamily="50" charset="-128"/>
              </a:defRPr>
            </a:lvl9pPr>
          </a:lstStyle>
          <a:p>
            <a:pPr marL="316531" indent="-316531" algn="ctr" defTabSz="844083" eaLnBrk="1" fontAlgn="base" hangingPunct="1">
              <a:spcBef>
                <a:spcPct val="20000"/>
              </a:spcBef>
              <a:spcAft>
                <a:spcPct val="0"/>
              </a:spcAft>
            </a:pPr>
            <a:r>
              <a:rPr lang="ja-JP" altLang="en-US" sz="1662" b="1" dirty="0">
                <a:solidFill>
                  <a:srgbClr val="660033"/>
                </a:solidFill>
                <a:latin typeface="Times New Roman" panose="02020603050405020304" pitchFamily="18" charset="0"/>
              </a:rPr>
              <a:t>サービス管理責任者</a:t>
            </a:r>
          </a:p>
          <a:p>
            <a:pPr marL="316531" indent="-316531" defTabSz="844083" eaLnBrk="1" fontAlgn="base" hangingPunct="1">
              <a:lnSpc>
                <a:spcPts val="1200"/>
              </a:lnSpc>
              <a:spcBef>
                <a:spcPct val="20000"/>
              </a:spcBef>
              <a:spcAft>
                <a:spcPct val="0"/>
              </a:spcAft>
            </a:pPr>
            <a:endParaRPr lang="ja-JP" altLang="en-US" sz="1662" dirty="0">
              <a:solidFill>
                <a:srgbClr val="660033"/>
              </a:solidFill>
              <a:latin typeface="Times New Roman" panose="02020603050405020304" pitchFamily="18" charset="0"/>
            </a:endParaRPr>
          </a:p>
          <a:p>
            <a:pPr marL="316531" indent="-316531" defTabSz="844083" eaLnBrk="1" fontAlgn="base" hangingPunct="1">
              <a:spcBef>
                <a:spcPct val="10000"/>
              </a:spcBef>
              <a:spcAft>
                <a:spcPct val="0"/>
              </a:spcAft>
            </a:pPr>
            <a:r>
              <a:rPr lang="ja-JP" altLang="en-US" sz="1662" dirty="0">
                <a:solidFill>
                  <a:srgbClr val="000000"/>
                </a:solidFill>
                <a:latin typeface="Times New Roman" panose="02020603050405020304" pitchFamily="18" charset="0"/>
              </a:rPr>
              <a:t>①指定要件：専従で常勤</a:t>
            </a:r>
          </a:p>
          <a:p>
            <a:pPr marL="316531" indent="-316531" defTabSz="844083" eaLnBrk="1" fontAlgn="base" hangingPunct="1">
              <a:lnSpc>
                <a:spcPts val="600"/>
              </a:lnSpc>
              <a:spcBef>
                <a:spcPct val="10000"/>
              </a:spcBef>
              <a:spcAft>
                <a:spcPct val="0"/>
              </a:spcAft>
            </a:pPr>
            <a:endParaRPr lang="ja-JP" altLang="en-US" sz="1662" dirty="0">
              <a:solidFill>
                <a:srgbClr val="000000"/>
              </a:solidFill>
              <a:latin typeface="Times New Roman" panose="02020603050405020304" pitchFamily="18" charset="0"/>
            </a:endParaRPr>
          </a:p>
          <a:p>
            <a:pPr marL="316531" indent="-316531" defTabSz="844083" eaLnBrk="1" fontAlgn="base" hangingPunct="1">
              <a:spcBef>
                <a:spcPct val="10000"/>
              </a:spcBef>
              <a:spcAft>
                <a:spcPct val="0"/>
              </a:spcAft>
            </a:pPr>
            <a:r>
              <a:rPr lang="ja-JP" altLang="en-US" sz="1662" dirty="0">
                <a:solidFill>
                  <a:srgbClr val="000000"/>
                </a:solidFill>
                <a:latin typeface="Times New Roman" panose="02020603050405020304" pitchFamily="18" charset="0"/>
              </a:rPr>
              <a:t>②対象者像：サービス提供部門の管理職</a:t>
            </a:r>
          </a:p>
          <a:p>
            <a:pPr marL="316531" indent="-316531" defTabSz="844083" eaLnBrk="1" fontAlgn="base" hangingPunct="1">
              <a:spcBef>
                <a:spcPct val="10000"/>
              </a:spcBef>
              <a:spcAft>
                <a:spcPct val="0"/>
              </a:spcAft>
            </a:pPr>
            <a:r>
              <a:rPr lang="ja-JP" altLang="en-US" sz="1662" dirty="0">
                <a:solidFill>
                  <a:srgbClr val="000000"/>
                </a:solidFill>
                <a:latin typeface="Times New Roman" panose="02020603050405020304" pitchFamily="18" charset="0"/>
              </a:rPr>
              <a:t>　　　　　　　　又は指導的立場の職員を想定</a:t>
            </a:r>
          </a:p>
          <a:p>
            <a:pPr marL="316531" indent="-316531" defTabSz="844083" eaLnBrk="1" fontAlgn="base" hangingPunct="1">
              <a:lnSpc>
                <a:spcPts val="600"/>
              </a:lnSpc>
              <a:spcBef>
                <a:spcPct val="0"/>
              </a:spcBef>
              <a:spcAft>
                <a:spcPct val="0"/>
              </a:spcAft>
            </a:pPr>
            <a:endParaRPr lang="ja-JP" altLang="en-US" sz="1662" dirty="0">
              <a:solidFill>
                <a:srgbClr val="000000"/>
              </a:solidFill>
              <a:latin typeface="Times New Roman" panose="02020603050405020304" pitchFamily="18" charset="0"/>
            </a:endParaRP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③要件： </a:t>
            </a: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　　・実務経験（３～８年） </a:t>
            </a: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　　・サービス管理責任者研修（基礎研修及び実践研修）の修了</a:t>
            </a:r>
          </a:p>
          <a:p>
            <a:pPr marL="316531" indent="-316531" defTabSz="844083" eaLnBrk="1" fontAlgn="base" hangingPunct="1">
              <a:spcBef>
                <a:spcPct val="0"/>
              </a:spcBef>
              <a:spcAft>
                <a:spcPct val="0"/>
              </a:spcAft>
            </a:pPr>
            <a:r>
              <a:rPr lang="ja-JP" altLang="en-US" sz="1662" dirty="0">
                <a:solidFill>
                  <a:srgbClr val="000000"/>
                </a:solidFill>
                <a:latin typeface="Times New Roman" panose="02020603050405020304" pitchFamily="18" charset="0"/>
              </a:rPr>
              <a:t>　　・相談支援従事者研修（初任者研修の講義部分）の受講</a:t>
            </a:r>
          </a:p>
          <a:p>
            <a:pPr marL="316531" indent="-316531" defTabSz="844083" eaLnBrk="1" fontAlgn="base" hangingPunct="1">
              <a:lnSpc>
                <a:spcPts val="600"/>
              </a:lnSpc>
              <a:spcBef>
                <a:spcPct val="20000"/>
              </a:spcBef>
              <a:spcAft>
                <a:spcPct val="0"/>
              </a:spcAft>
            </a:pPr>
            <a:endParaRPr lang="ja-JP" altLang="en-US" sz="1662" dirty="0">
              <a:solidFill>
                <a:srgbClr val="000000"/>
              </a:solidFill>
              <a:latin typeface="Times New Roman" panose="02020603050405020304" pitchFamily="18" charset="0"/>
            </a:endParaRPr>
          </a:p>
          <a:p>
            <a:pPr marL="316531" indent="-316531" defTabSz="844083" eaLnBrk="1" fontAlgn="base" hangingPunct="1">
              <a:spcBef>
                <a:spcPct val="20000"/>
              </a:spcBef>
              <a:spcAft>
                <a:spcPct val="0"/>
              </a:spcAft>
            </a:pPr>
            <a:r>
              <a:rPr lang="ja-JP" altLang="en-US" sz="1662" dirty="0">
                <a:solidFill>
                  <a:srgbClr val="000000"/>
                </a:solidFill>
                <a:latin typeface="Times New Roman" panose="02020603050405020304" pitchFamily="18" charset="0"/>
              </a:rPr>
              <a:t>④根拠：総合支援法４２条、</a:t>
            </a:r>
            <a:r>
              <a:rPr lang="ja-JP" altLang="en-US" sz="1600" dirty="0">
                <a:solidFill>
                  <a:srgbClr val="000000"/>
                </a:solidFill>
                <a:latin typeface="Times New Roman" panose="02020603050405020304" pitchFamily="18" charset="0"/>
              </a:rPr>
              <a:t>児童福祉法第２１条　</a:t>
            </a:r>
            <a:endParaRPr lang="en-US" altLang="ja-JP" sz="1600" dirty="0">
              <a:solidFill>
                <a:srgbClr val="000000"/>
              </a:solidFill>
              <a:latin typeface="Times New Roman" panose="02020603050405020304" pitchFamily="18" charset="0"/>
            </a:endParaRPr>
          </a:p>
          <a:p>
            <a:pPr marL="316531" indent="-316531" defTabSz="844083" eaLnBrk="1" fontAlgn="base" hangingPunct="1">
              <a:spcBef>
                <a:spcPct val="20000"/>
              </a:spcBef>
              <a:spcAft>
                <a:spcPct val="0"/>
              </a:spcAft>
            </a:pPr>
            <a:r>
              <a:rPr lang="ja-JP" altLang="en-US" sz="1600" dirty="0">
                <a:solidFill>
                  <a:srgbClr val="000000"/>
                </a:solidFill>
                <a:latin typeface="Times New Roman" panose="02020603050405020304" pitchFamily="18" charset="0"/>
              </a:rPr>
              <a:t>　　　　　　の５の１７、第２４条の１１</a:t>
            </a:r>
          </a:p>
          <a:p>
            <a:pPr marL="316531" indent="-316531" defTabSz="844083" eaLnBrk="1" fontAlgn="base" hangingPunct="1">
              <a:lnSpc>
                <a:spcPts val="600"/>
              </a:lnSpc>
              <a:spcBef>
                <a:spcPct val="20000"/>
              </a:spcBef>
              <a:spcAft>
                <a:spcPct val="0"/>
              </a:spcAft>
            </a:pPr>
            <a:endParaRPr lang="ja-JP" altLang="en-US" sz="1662" dirty="0">
              <a:solidFill>
                <a:srgbClr val="000000"/>
              </a:solidFill>
              <a:latin typeface="Times New Roman" panose="02020603050405020304" pitchFamily="18" charset="0"/>
            </a:endParaRPr>
          </a:p>
          <a:p>
            <a:pPr marL="316531" indent="-316531" defTabSz="844083" eaLnBrk="1" fontAlgn="base" hangingPunct="1">
              <a:spcBef>
                <a:spcPct val="10000"/>
              </a:spcBef>
              <a:spcAft>
                <a:spcPct val="0"/>
              </a:spcAft>
            </a:pPr>
            <a:r>
              <a:rPr lang="ja-JP" altLang="en-US" sz="1662" dirty="0">
                <a:solidFill>
                  <a:srgbClr val="000000"/>
                </a:solidFill>
                <a:latin typeface="Times New Roman" panose="02020603050405020304" pitchFamily="18" charset="0"/>
              </a:rPr>
              <a:t>⑤責務：「個別支援計画の作成やサービス提供プロセスの管理、他のサービス提供職員への技術指導と助言等」</a:t>
            </a:r>
          </a:p>
        </p:txBody>
      </p:sp>
      <p:sp>
        <p:nvSpPr>
          <p:cNvPr id="224260" name="AutoShape 4">
            <a:extLst>
              <a:ext uri="{FF2B5EF4-FFF2-40B4-BE49-F238E27FC236}">
                <a16:creationId xmlns:a16="http://schemas.microsoft.com/office/drawing/2014/main" id="{7148713A-6B59-43C7-8FF0-4F6D36A15014}"/>
              </a:ext>
            </a:extLst>
          </p:cNvPr>
          <p:cNvSpPr>
            <a:spLocks noChangeArrowheads="1"/>
          </p:cNvSpPr>
          <p:nvPr/>
        </p:nvSpPr>
        <p:spPr bwMode="auto">
          <a:xfrm>
            <a:off x="487240" y="1169671"/>
            <a:ext cx="8169519" cy="524608"/>
          </a:xfrm>
          <a:prstGeom prst="roundRect">
            <a:avLst>
              <a:gd name="adj" fmla="val 26537"/>
            </a:avLst>
          </a:prstGeom>
          <a:solidFill>
            <a:srgbClr val="FFFFCC"/>
          </a:solidFill>
          <a:ln w="38100" cmpd="thickThin">
            <a:solidFill>
              <a:srgbClr val="FF6600"/>
            </a:solidFill>
            <a:round/>
            <a:headEnd/>
            <a:tailEnd/>
          </a:ln>
          <a:effectLst>
            <a:outerShdw dist="107763" dir="2700000" algn="ctr" rotWithShape="0">
              <a:schemeClr val="bg2">
                <a:alpha val="50000"/>
              </a:schemeClr>
            </a:outerShdw>
          </a:effectLst>
        </p:spPr>
        <p:txBody>
          <a:bodyPr lIns="84376" tIns="42188" rIns="84376" bIns="42188" anchor="ctr"/>
          <a:lstStyle/>
          <a:p>
            <a:pPr algn="ctr" defTabSz="844083" fontAlgn="base">
              <a:spcBef>
                <a:spcPct val="0"/>
              </a:spcBef>
              <a:spcAft>
                <a:spcPct val="0"/>
              </a:spcAft>
              <a:defRPr/>
            </a:pPr>
            <a:r>
              <a:rPr kumimoji="1" lang="ja-JP" altLang="en-US" sz="2585" b="1" dirty="0">
                <a:solidFill>
                  <a:srgbClr val="A50021"/>
                </a:solidFill>
                <a:latin typeface="Arial" charset="0"/>
                <a:ea typeface="ＭＳ Ｐゴシック" panose="020B0600070205080204" pitchFamily="50" charset="-128"/>
              </a:rPr>
              <a:t>「管理者」と「サービス管理責任者」の比較　①</a:t>
            </a:r>
          </a:p>
        </p:txBody>
      </p:sp>
      <p:sp>
        <p:nvSpPr>
          <p:cNvPr id="5" name="タイトル 1">
            <a:extLst>
              <a:ext uri="{FF2B5EF4-FFF2-40B4-BE49-F238E27FC236}">
                <a16:creationId xmlns:a16="http://schemas.microsoft.com/office/drawing/2014/main" id="{270DAAD3-6431-4643-B64A-6582E0C0B0EC}"/>
              </a:ext>
            </a:extLst>
          </p:cNvPr>
          <p:cNvSpPr>
            <a:spLocks noGrp="1"/>
          </p:cNvSpPr>
          <p:nvPr>
            <p:ph type="title"/>
          </p:nvPr>
        </p:nvSpPr>
        <p:spPr>
          <a:xfrm>
            <a:off x="1480930" y="417639"/>
            <a:ext cx="7449124" cy="524607"/>
          </a:xfrm>
        </p:spPr>
        <p:txBody>
          <a:bodyPr>
            <a:noAutofit/>
          </a:bodyPr>
          <a:lstStyle/>
          <a:p>
            <a:r>
              <a:rPr kumimoji="1" lang="ja-JP" altLang="en-US" sz="3200" dirty="0"/>
              <a:t>サービス管理責任者業務内容</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a:extLst>
              <a:ext uri="{FF2B5EF4-FFF2-40B4-BE49-F238E27FC236}">
                <a16:creationId xmlns:a16="http://schemas.microsoft.com/office/drawing/2014/main" id="{ACD08BC1-CFBB-4124-931F-99609857656D}"/>
              </a:ext>
            </a:extLst>
          </p:cNvPr>
          <p:cNvSpPr>
            <a:spLocks noGrp="1" noChangeArrowheads="1"/>
          </p:cNvSpPr>
          <p:nvPr>
            <p:ph type="subTitle" idx="1"/>
          </p:nvPr>
        </p:nvSpPr>
        <p:spPr>
          <a:xfrm>
            <a:off x="250580" y="989134"/>
            <a:ext cx="4249615" cy="5608613"/>
          </a:xfrm>
          <a:ln w="15875">
            <a:solidFill>
              <a:srgbClr val="0000FF"/>
            </a:solidFill>
            <a:miter lim="800000"/>
            <a:headEnd/>
            <a:tailEnd/>
          </a:ln>
        </p:spPr>
        <p:txBody>
          <a:bodyPr vert="horz" wrap="square" lIns="91432" tIns="76424" rIns="91432" bIns="45716" numCol="1" anchor="t" anchorCtr="0" compatLnSpc="1">
            <a:prstTxWarp prst="textNoShape">
              <a:avLst/>
            </a:prstTxWarp>
            <a:normAutofit fontScale="92500" lnSpcReduction="20000"/>
          </a:bodyPr>
          <a:lstStyle/>
          <a:p>
            <a:pPr eaLnBrk="1" hangingPunct="1">
              <a:lnSpc>
                <a:spcPct val="90000"/>
              </a:lnSpc>
            </a:pPr>
            <a:r>
              <a:rPr lang="ja-JP" altLang="en-US" sz="2215" b="1" dirty="0">
                <a:solidFill>
                  <a:schemeClr val="accent2"/>
                </a:solidFill>
              </a:rPr>
              <a:t>管理者の業務内容例</a:t>
            </a:r>
          </a:p>
          <a:p>
            <a:pPr algn="l" eaLnBrk="1" hangingPunct="1"/>
            <a:r>
              <a:rPr lang="ja-JP" altLang="en-US" sz="1662" dirty="0"/>
              <a:t>①利用者・市町村への契約支給量報告等</a:t>
            </a:r>
          </a:p>
          <a:p>
            <a:pPr algn="l" eaLnBrk="1" hangingPunct="1"/>
            <a:r>
              <a:rPr lang="ja-JP" altLang="en-US" sz="1662" dirty="0"/>
              <a:t>②利用者負担額の受領及び管理</a:t>
            </a:r>
          </a:p>
          <a:p>
            <a:pPr algn="l" eaLnBrk="1" hangingPunct="1"/>
            <a:r>
              <a:rPr lang="ja-JP" altLang="en-US" sz="1662" dirty="0"/>
              <a:t>③介護給付費の額に係る通知等</a:t>
            </a:r>
          </a:p>
          <a:p>
            <a:pPr algn="l" eaLnBrk="1" hangingPunct="1"/>
            <a:r>
              <a:rPr lang="ja-JP" altLang="en-US" sz="1662" dirty="0"/>
              <a:t>④提供するサービスの質の評価と改善</a:t>
            </a:r>
          </a:p>
          <a:p>
            <a:pPr algn="l" eaLnBrk="1" hangingPunct="1"/>
            <a:r>
              <a:rPr lang="ja-JP" altLang="en-US" sz="1662" dirty="0"/>
              <a:t>⑤利用者・家族に対する相談及び援助</a:t>
            </a:r>
          </a:p>
          <a:p>
            <a:pPr algn="l" eaLnBrk="1" hangingPunct="1"/>
            <a:r>
              <a:rPr lang="ja-JP" altLang="en-US" sz="1662" dirty="0"/>
              <a:t>⑥利用者の日常生活上の適切な支援</a:t>
            </a:r>
          </a:p>
          <a:p>
            <a:pPr algn="l" eaLnBrk="1" hangingPunct="1"/>
            <a:r>
              <a:rPr lang="ja-JP" altLang="en-US" sz="1662" dirty="0"/>
              <a:t>⑦利用者家族との連携</a:t>
            </a:r>
          </a:p>
          <a:p>
            <a:pPr algn="l" eaLnBrk="1" hangingPunct="1"/>
            <a:r>
              <a:rPr lang="ja-JP" altLang="en-US" sz="1662" dirty="0"/>
              <a:t>⑧緊急時の対応、非常災害対策等</a:t>
            </a:r>
          </a:p>
          <a:p>
            <a:pPr algn="l" eaLnBrk="1" hangingPunct="1"/>
            <a:r>
              <a:rPr lang="ja-JP" altLang="en-US" sz="1662" dirty="0"/>
              <a:t>⑨従業者及び業務の一元的管理</a:t>
            </a:r>
          </a:p>
          <a:p>
            <a:pPr algn="l" eaLnBrk="1" hangingPunct="1"/>
            <a:r>
              <a:rPr lang="ja-JP" altLang="en-US" sz="1662" dirty="0"/>
              <a:t>⑩従業者に対する指揮命令</a:t>
            </a:r>
          </a:p>
          <a:p>
            <a:pPr algn="l" eaLnBrk="1" hangingPunct="1"/>
            <a:r>
              <a:rPr lang="ja-JP" altLang="en-US" sz="1662" dirty="0"/>
              <a:t>⑪運営規程の制定</a:t>
            </a:r>
          </a:p>
          <a:p>
            <a:pPr algn="l" eaLnBrk="1" hangingPunct="1"/>
            <a:r>
              <a:rPr lang="ja-JP" altLang="en-US" sz="1662" dirty="0"/>
              <a:t>⑫従業者の勤務体制の確保等</a:t>
            </a:r>
          </a:p>
          <a:p>
            <a:pPr algn="l" eaLnBrk="1" hangingPunct="1"/>
            <a:r>
              <a:rPr lang="ja-JP" altLang="en-US" sz="1662" dirty="0"/>
              <a:t>⑬利用定員の遵守</a:t>
            </a:r>
          </a:p>
          <a:p>
            <a:pPr algn="l" eaLnBrk="1" hangingPunct="1"/>
            <a:r>
              <a:rPr lang="ja-JP" altLang="en-US" sz="1662" dirty="0"/>
              <a:t>⑭衛生管理等</a:t>
            </a:r>
          </a:p>
          <a:p>
            <a:pPr algn="l" eaLnBrk="1" hangingPunct="1"/>
            <a:r>
              <a:rPr lang="ja-JP" altLang="en-US" sz="1662" dirty="0"/>
              <a:t>⑮利用者の身体拘束等の禁止</a:t>
            </a:r>
          </a:p>
          <a:p>
            <a:pPr algn="l" eaLnBrk="1" hangingPunct="1"/>
            <a:r>
              <a:rPr lang="ja-JP" altLang="en-US" sz="1662" dirty="0"/>
              <a:t>⑯地域との連携等</a:t>
            </a:r>
          </a:p>
          <a:p>
            <a:pPr algn="l" eaLnBrk="1" hangingPunct="1"/>
            <a:r>
              <a:rPr lang="ja-JP" altLang="en-US" sz="1662" dirty="0"/>
              <a:t>⑰記録の整備</a:t>
            </a:r>
          </a:p>
        </p:txBody>
      </p:sp>
      <p:sp>
        <p:nvSpPr>
          <p:cNvPr id="24580" name="Rectangle 3">
            <a:extLst>
              <a:ext uri="{FF2B5EF4-FFF2-40B4-BE49-F238E27FC236}">
                <a16:creationId xmlns:a16="http://schemas.microsoft.com/office/drawing/2014/main" id="{D58AE88F-C92C-4107-A79D-625891B51DD8}"/>
              </a:ext>
            </a:extLst>
          </p:cNvPr>
          <p:cNvSpPr>
            <a:spLocks noChangeArrowheads="1"/>
          </p:cNvSpPr>
          <p:nvPr/>
        </p:nvSpPr>
        <p:spPr bwMode="auto">
          <a:xfrm>
            <a:off x="4643805" y="989135"/>
            <a:ext cx="4359518" cy="5608612"/>
          </a:xfrm>
          <a:prstGeom prst="rect">
            <a:avLst/>
          </a:prstGeom>
          <a:noFill/>
          <a:ln w="15875">
            <a:solidFill>
              <a:srgbClr val="993366"/>
            </a:solidFill>
            <a:miter lim="800000"/>
            <a:headEnd/>
            <a:tailEnd/>
          </a:ln>
        </p:spPr>
        <p:txBody>
          <a:bodyPr lIns="84399" tIns="42199" rIns="84399" bIns="42199"/>
          <a:lstStyle/>
          <a:p>
            <a:pPr algn="ctr" defTabSz="844083" fontAlgn="base">
              <a:spcBef>
                <a:spcPct val="20000"/>
              </a:spcBef>
              <a:spcAft>
                <a:spcPct val="0"/>
              </a:spcAft>
              <a:defRPr/>
            </a:pPr>
            <a:r>
              <a:rPr kumimoji="1" lang="ja-JP" altLang="en-US" sz="1846" b="1" dirty="0">
                <a:solidFill>
                  <a:srgbClr val="660033"/>
                </a:solidFill>
                <a:latin typeface="Times New Roman" pitchFamily="18" charset="0"/>
                <a:ea typeface="ＭＳ Ｐゴシック" charset="-128"/>
              </a:rPr>
              <a:t>サービス管理責任者の業務内容例</a:t>
            </a: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①利用者に対するアセスメント</a:t>
            </a: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②個別支援計画の作成と変更</a:t>
            </a: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③個別支援計画の説明と交付</a:t>
            </a: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④サービス提供内容の管理</a:t>
            </a:r>
            <a:endParaRPr kumimoji="1" lang="en-US" altLang="ja-JP" sz="1662" dirty="0">
              <a:solidFill>
                <a:srgbClr val="000000"/>
              </a:solidFill>
              <a:latin typeface="Times New Roman" pitchFamily="18" charset="0"/>
              <a:ea typeface="ＭＳ Ｐゴシック" charset="-128"/>
            </a:endParaRP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⑤サービス提供プロセスの管理</a:t>
            </a: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⑥個別支援計画策定会議の運営</a:t>
            </a: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⑦サービス提供職員に対する技術的な指導と助言</a:t>
            </a: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⑧サービス提供記録の管理</a:t>
            </a:r>
            <a:endParaRPr kumimoji="1" lang="en-US" altLang="ja-JP" sz="1662" dirty="0">
              <a:solidFill>
                <a:srgbClr val="000000"/>
              </a:solidFill>
              <a:latin typeface="Times New Roman" pitchFamily="18" charset="0"/>
              <a:ea typeface="ＭＳ Ｐゴシック" charset="-128"/>
            </a:endParaRP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⑨利用者からの苦情の相談</a:t>
            </a:r>
            <a:endParaRPr kumimoji="1" lang="en-US" altLang="ja-JP" sz="1662" dirty="0">
              <a:solidFill>
                <a:srgbClr val="000000"/>
              </a:solidFill>
              <a:latin typeface="Times New Roman" pitchFamily="18" charset="0"/>
              <a:ea typeface="ＭＳ Ｐゴシック" charset="-128"/>
            </a:endParaRP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⑩支援内容に関連する関係機関との連絡調整</a:t>
            </a:r>
            <a:endParaRPr kumimoji="1" lang="en-US" altLang="ja-JP" sz="1662" dirty="0">
              <a:solidFill>
                <a:srgbClr val="000000"/>
              </a:solidFill>
              <a:latin typeface="Times New Roman" pitchFamily="18" charset="0"/>
              <a:ea typeface="ＭＳ Ｐゴシック" charset="-128"/>
            </a:endParaRPr>
          </a:p>
          <a:p>
            <a:pPr marL="167058" indent="-167058" defTabSz="844083" fontAlgn="base">
              <a:lnSpc>
                <a:spcPct val="150000"/>
              </a:lnSpc>
              <a:spcBef>
                <a:spcPct val="20000"/>
              </a:spcBef>
              <a:spcAft>
                <a:spcPct val="0"/>
              </a:spcAft>
              <a:defRPr/>
            </a:pPr>
            <a:r>
              <a:rPr kumimoji="1" lang="ja-JP" altLang="en-US" sz="1662" dirty="0">
                <a:solidFill>
                  <a:srgbClr val="000000"/>
                </a:solidFill>
                <a:latin typeface="Times New Roman" pitchFamily="18" charset="0"/>
                <a:ea typeface="ＭＳ Ｐゴシック" charset="-128"/>
              </a:rPr>
              <a:t>⑪管理者への支援状況報告</a:t>
            </a:r>
          </a:p>
        </p:txBody>
      </p:sp>
      <p:sp>
        <p:nvSpPr>
          <p:cNvPr id="111620" name="AutoShape 4">
            <a:extLst>
              <a:ext uri="{FF2B5EF4-FFF2-40B4-BE49-F238E27FC236}">
                <a16:creationId xmlns:a16="http://schemas.microsoft.com/office/drawing/2014/main" id="{11D8F306-807A-4948-9155-CBFB26F6E2FA}"/>
              </a:ext>
            </a:extLst>
          </p:cNvPr>
          <p:cNvSpPr>
            <a:spLocks noChangeArrowheads="1"/>
          </p:cNvSpPr>
          <p:nvPr/>
        </p:nvSpPr>
        <p:spPr bwMode="auto">
          <a:xfrm>
            <a:off x="407377" y="395654"/>
            <a:ext cx="8236927" cy="461597"/>
          </a:xfrm>
          <a:prstGeom prst="roundRect">
            <a:avLst>
              <a:gd name="adj" fmla="val 26537"/>
            </a:avLst>
          </a:prstGeom>
          <a:solidFill>
            <a:srgbClr val="FFFFCC"/>
          </a:solidFill>
          <a:ln w="38100" cmpd="thickThin">
            <a:solidFill>
              <a:srgbClr val="FF6600"/>
            </a:solidFill>
            <a:round/>
            <a:headEnd/>
            <a:tailEnd/>
          </a:ln>
          <a:effectLst>
            <a:outerShdw dist="107763" dir="2700000" algn="ctr" rotWithShape="0">
              <a:schemeClr val="bg2">
                <a:alpha val="50000"/>
              </a:schemeClr>
            </a:outerShdw>
          </a:effectLst>
        </p:spPr>
        <p:txBody>
          <a:bodyPr lIns="84368" tIns="42185" rIns="84368" bIns="42185" anchor="ctr"/>
          <a:lstStyle/>
          <a:p>
            <a:pPr algn="ctr" defTabSz="844083" fontAlgn="base">
              <a:spcBef>
                <a:spcPct val="0"/>
              </a:spcBef>
              <a:spcAft>
                <a:spcPct val="0"/>
              </a:spcAft>
              <a:defRPr/>
            </a:pPr>
            <a:r>
              <a:rPr kumimoji="1" lang="ja-JP" altLang="en-US" sz="2585" b="1" dirty="0">
                <a:solidFill>
                  <a:srgbClr val="A50021"/>
                </a:solidFill>
                <a:latin typeface="Arial" charset="0"/>
                <a:ea typeface="ＭＳ Ｐゴシック" panose="020B0600070205080204" pitchFamily="50" charset="-128"/>
              </a:rPr>
              <a:t>「管理者」と「サービス管理責任者」の比較　②</a:t>
            </a:r>
          </a:p>
        </p:txBody>
      </p:sp>
    </p:spTree>
  </p:cSld>
  <p:clrMapOvr>
    <a:masterClrMapping/>
  </p:clrMapOvr>
  <p:extLst>
    <p:ext uri="{6950BFC3-D8DA-4A85-94F7-54DA5524770B}">
      <p188:commentRel xmlns:p188="http://schemas.microsoft.com/office/powerpoint/2018/8/main" xmlns="" r:id="rId3"/>
    </p:ext>
  </p:extLs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コンテンツ プレースホルダー 2"/>
          <p:cNvSpPr>
            <a:spLocks noGrp="1"/>
          </p:cNvSpPr>
          <p:nvPr>
            <p:ph idx="1"/>
          </p:nvPr>
        </p:nvSpPr>
        <p:spPr>
          <a:xfrm>
            <a:off x="81711" y="721706"/>
            <a:ext cx="8958949" cy="5891642"/>
          </a:xfrm>
        </p:spPr>
        <p:txBody>
          <a:bodyPr>
            <a:normAutofit fontScale="92500" lnSpcReduction="10000"/>
          </a:bodyPr>
          <a:lstStyle/>
          <a:p>
            <a:pPr marL="0" indent="0">
              <a:buNone/>
            </a:pPr>
            <a:r>
              <a:rPr lang="ja-JP" altLang="en-US" sz="2200" b="1" dirty="0">
                <a:highlight>
                  <a:srgbClr val="FFFF00"/>
                </a:highlight>
              </a:rPr>
              <a:t>１　支援プロセスの管理に関する事</a:t>
            </a:r>
          </a:p>
          <a:p>
            <a:pPr marL="0" indent="0">
              <a:buNone/>
            </a:pPr>
            <a:r>
              <a:rPr lang="ja-JP" altLang="en-US" sz="1662" dirty="0"/>
              <a:t>　（１）</a:t>
            </a:r>
            <a:r>
              <a:rPr lang="en-US" altLang="ja-JP" sz="1662" dirty="0"/>
              <a:t> </a:t>
            </a:r>
            <a:r>
              <a:rPr lang="ja-JP" altLang="en-US" sz="1662" dirty="0"/>
              <a:t>個別支援計画の作成に関する業務（基準省令第</a:t>
            </a:r>
            <a:r>
              <a:rPr lang="en-US" altLang="ja-JP" sz="1662" dirty="0"/>
              <a:t>58</a:t>
            </a:r>
            <a:r>
              <a:rPr lang="ja-JP" altLang="en-US" sz="1662" dirty="0"/>
              <a:t>条</a:t>
            </a:r>
            <a:r>
              <a:rPr lang="en-US" altLang="ja-JP" sz="1662" dirty="0"/>
              <a:t>-1</a:t>
            </a:r>
            <a:r>
              <a:rPr lang="ja-JP" altLang="en-US" sz="1662" dirty="0"/>
              <a:t>（以下同））</a:t>
            </a:r>
          </a:p>
          <a:p>
            <a:pPr marL="0" indent="0">
              <a:buNone/>
            </a:pPr>
            <a:r>
              <a:rPr lang="ja-JP" altLang="en-US" sz="1662" dirty="0"/>
              <a:t>　　① 利用者に対する面接等によるアセスメント及び支援内容の検討（第</a:t>
            </a:r>
            <a:r>
              <a:rPr lang="en-US" altLang="ja-JP" sz="1662" dirty="0"/>
              <a:t>58</a:t>
            </a:r>
            <a:r>
              <a:rPr lang="ja-JP" altLang="en-US" sz="1662" dirty="0"/>
              <a:t>条</a:t>
            </a:r>
            <a:r>
              <a:rPr lang="en-US" altLang="ja-JP" sz="1662" dirty="0"/>
              <a:t>-2</a:t>
            </a:r>
            <a:r>
              <a:rPr lang="ja-JP" altLang="en-US" sz="1662" dirty="0" err="1"/>
              <a:t>、</a:t>
            </a:r>
            <a:r>
              <a:rPr lang="en-US" altLang="ja-JP" sz="1662" dirty="0"/>
              <a:t>-3</a:t>
            </a:r>
            <a:r>
              <a:rPr lang="ja-JP" altLang="en-US" sz="1662" dirty="0"/>
              <a:t>）</a:t>
            </a:r>
          </a:p>
          <a:p>
            <a:pPr marL="0" indent="0">
              <a:buNone/>
            </a:pPr>
            <a:r>
              <a:rPr lang="ja-JP" altLang="en-US" sz="1662" dirty="0"/>
              <a:t>　　② 個別支援計画の原案作成（第</a:t>
            </a:r>
            <a:r>
              <a:rPr lang="en-US" altLang="ja-JP" sz="1662" dirty="0"/>
              <a:t>58</a:t>
            </a:r>
            <a:r>
              <a:rPr lang="ja-JP" altLang="en-US" sz="1662" dirty="0"/>
              <a:t>条</a:t>
            </a:r>
            <a:r>
              <a:rPr lang="en-US" altLang="ja-JP" sz="1662" dirty="0"/>
              <a:t>-4</a:t>
            </a:r>
            <a:r>
              <a:rPr lang="ja-JP" altLang="en-US" sz="1662" dirty="0"/>
              <a:t>）</a:t>
            </a:r>
          </a:p>
          <a:p>
            <a:pPr marL="0" indent="0">
              <a:buNone/>
            </a:pPr>
            <a:r>
              <a:rPr lang="ja-JP" altLang="en-US" sz="1662" dirty="0"/>
              <a:t>　　③ 個別支援計画作成に係る会議の運営（第</a:t>
            </a:r>
            <a:r>
              <a:rPr lang="en-US" altLang="ja-JP" sz="1662" dirty="0"/>
              <a:t>58</a:t>
            </a:r>
            <a:r>
              <a:rPr lang="ja-JP" altLang="en-US" sz="1662" dirty="0"/>
              <a:t>条</a:t>
            </a:r>
            <a:r>
              <a:rPr lang="en-US" altLang="ja-JP" sz="1662" dirty="0"/>
              <a:t>-5</a:t>
            </a:r>
            <a:r>
              <a:rPr lang="ja-JP" altLang="en-US" sz="1662" dirty="0"/>
              <a:t>）</a:t>
            </a:r>
          </a:p>
          <a:p>
            <a:pPr marL="0" indent="0">
              <a:buNone/>
            </a:pPr>
            <a:r>
              <a:rPr lang="ja-JP" altLang="en-US" sz="1662" dirty="0"/>
              <a:t>　　④ 利用者・家族に対する個別支援計画案の説明と同意（第</a:t>
            </a:r>
            <a:r>
              <a:rPr lang="en-US" altLang="ja-JP" sz="1662" dirty="0"/>
              <a:t>58</a:t>
            </a:r>
            <a:r>
              <a:rPr lang="ja-JP" altLang="en-US" sz="1662" dirty="0"/>
              <a:t>条</a:t>
            </a:r>
            <a:r>
              <a:rPr lang="en-US" altLang="ja-JP" sz="1662" dirty="0"/>
              <a:t>-6</a:t>
            </a:r>
            <a:r>
              <a:rPr lang="ja-JP" altLang="en-US" sz="1662" dirty="0"/>
              <a:t>）</a:t>
            </a:r>
          </a:p>
          <a:p>
            <a:pPr marL="0" indent="0">
              <a:buNone/>
            </a:pPr>
            <a:r>
              <a:rPr lang="ja-JP" altLang="en-US" sz="1662" dirty="0"/>
              <a:t>　　⑤ 利用者に対する個別支援計画の交付（第</a:t>
            </a:r>
            <a:r>
              <a:rPr lang="en-US" altLang="ja-JP" sz="1662" dirty="0"/>
              <a:t>58</a:t>
            </a:r>
            <a:r>
              <a:rPr lang="ja-JP" altLang="en-US" sz="1662" dirty="0"/>
              <a:t>条</a:t>
            </a:r>
            <a:r>
              <a:rPr lang="en-US" altLang="ja-JP" sz="1662" dirty="0"/>
              <a:t>-7</a:t>
            </a:r>
            <a:r>
              <a:rPr lang="ja-JP" altLang="en-US" sz="1662" dirty="0"/>
              <a:t>）</a:t>
            </a:r>
          </a:p>
          <a:p>
            <a:pPr marL="0" indent="0">
              <a:buNone/>
            </a:pPr>
            <a:r>
              <a:rPr lang="ja-JP" altLang="en-US" sz="1662" dirty="0"/>
              <a:t>　　⑥ 個別支援計画の実施状況の把握（モニタリング）による見直しと計画の変更（第</a:t>
            </a:r>
            <a:r>
              <a:rPr lang="en-US" altLang="ja-JP" sz="1662" dirty="0"/>
              <a:t>58</a:t>
            </a:r>
            <a:r>
              <a:rPr lang="ja-JP" altLang="en-US" sz="1662" dirty="0"/>
              <a:t>条</a:t>
            </a:r>
            <a:r>
              <a:rPr lang="en-US" altLang="ja-JP" sz="1662" dirty="0"/>
              <a:t>-8､-9</a:t>
            </a:r>
            <a:r>
              <a:rPr lang="ja-JP" altLang="en-US" sz="1662" dirty="0"/>
              <a:t>）</a:t>
            </a:r>
            <a:endParaRPr lang="en-US" altLang="ja-JP" sz="1662" dirty="0"/>
          </a:p>
          <a:p>
            <a:pPr marL="0" indent="0">
              <a:buNone/>
            </a:pPr>
            <a:r>
              <a:rPr lang="ja-JP" altLang="en-US" sz="1662" dirty="0"/>
              <a:t>　　　　</a:t>
            </a:r>
            <a:r>
              <a:rPr lang="en-US" altLang="ja-JP" sz="1662" dirty="0"/>
              <a:t>a. </a:t>
            </a:r>
            <a:r>
              <a:rPr lang="ja-JP" altLang="en-US" sz="1662" dirty="0"/>
              <a:t>定期的な利用者への面接</a:t>
            </a:r>
            <a:endParaRPr lang="en-US" altLang="ja-JP" sz="1662" dirty="0"/>
          </a:p>
          <a:p>
            <a:pPr marL="0" indent="0">
              <a:buNone/>
            </a:pPr>
            <a:r>
              <a:rPr lang="ja-JP" altLang="en-US" sz="1662" dirty="0"/>
              <a:t>　　　　</a:t>
            </a:r>
            <a:r>
              <a:rPr lang="en-US" altLang="ja-JP" sz="1662" dirty="0"/>
              <a:t>b. </a:t>
            </a:r>
            <a:r>
              <a:rPr lang="ja-JP" altLang="en-US" sz="1662" dirty="0"/>
              <a:t>定期的なモニタリング結果の記録</a:t>
            </a:r>
          </a:p>
          <a:p>
            <a:pPr marL="0" indent="0">
              <a:buNone/>
            </a:pPr>
            <a:r>
              <a:rPr lang="ja-JP" altLang="en-US" sz="1662" dirty="0"/>
              <a:t>　（２）当該サービス提供事業所以外における利用状況の把握（第</a:t>
            </a:r>
            <a:r>
              <a:rPr lang="en-US" altLang="ja-JP" sz="1662" dirty="0"/>
              <a:t>59</a:t>
            </a:r>
            <a:r>
              <a:rPr lang="ja-JP" altLang="en-US" sz="1662" dirty="0"/>
              <a:t>条</a:t>
            </a:r>
            <a:r>
              <a:rPr lang="en-US" altLang="ja-JP" sz="1662" dirty="0"/>
              <a:t>-1</a:t>
            </a:r>
            <a:r>
              <a:rPr lang="ja-JP" altLang="en-US" sz="1662" dirty="0"/>
              <a:t>）</a:t>
            </a:r>
          </a:p>
          <a:p>
            <a:pPr marL="0" indent="0">
              <a:buNone/>
            </a:pPr>
            <a:r>
              <a:rPr lang="ja-JP" altLang="en-US" sz="1662" dirty="0"/>
              <a:t>　（３）自立した日常生活が可能と認められる利用者に対する必要な支援の提供（第</a:t>
            </a:r>
            <a:r>
              <a:rPr lang="en-US" altLang="ja-JP" sz="1662" dirty="0"/>
              <a:t>59</a:t>
            </a:r>
            <a:r>
              <a:rPr lang="ja-JP" altLang="en-US" sz="1662" dirty="0"/>
              <a:t>条</a:t>
            </a:r>
            <a:r>
              <a:rPr lang="en-US" altLang="ja-JP" sz="1662" dirty="0"/>
              <a:t>-2</a:t>
            </a:r>
            <a:r>
              <a:rPr lang="ja-JP" altLang="en-US" sz="1662" dirty="0"/>
              <a:t>）</a:t>
            </a:r>
          </a:p>
          <a:p>
            <a:pPr marL="0" indent="0">
              <a:buNone/>
            </a:pPr>
            <a:endParaRPr lang="en-US" altLang="ja-JP" sz="1662" dirty="0"/>
          </a:p>
          <a:p>
            <a:pPr marL="0" indent="0">
              <a:buNone/>
            </a:pPr>
            <a:r>
              <a:rPr lang="ja-JP" altLang="en-US" sz="2200" b="1" dirty="0">
                <a:highlight>
                  <a:srgbClr val="FFFF00"/>
                </a:highlight>
              </a:rPr>
              <a:t>２　サービス提供者（職員・従業者）への指導・助言に関する事</a:t>
            </a:r>
            <a:r>
              <a:rPr lang="ja-JP" altLang="en-US" sz="1662" dirty="0">
                <a:highlight>
                  <a:srgbClr val="FFFF00"/>
                </a:highlight>
              </a:rPr>
              <a:t>（</a:t>
            </a:r>
            <a:r>
              <a:rPr lang="ja-JP" altLang="en-US" sz="1662" dirty="0"/>
              <a:t>第</a:t>
            </a:r>
            <a:r>
              <a:rPr lang="en-US" altLang="ja-JP" sz="1662" dirty="0"/>
              <a:t>59</a:t>
            </a:r>
            <a:r>
              <a:rPr lang="ja-JP" altLang="en-US" sz="1662" dirty="0"/>
              <a:t>条</a:t>
            </a:r>
            <a:r>
              <a:rPr lang="en-US" altLang="ja-JP" sz="1662" dirty="0"/>
              <a:t>-3</a:t>
            </a:r>
            <a:r>
              <a:rPr lang="ja-JP" altLang="en-US" sz="1662" dirty="0"/>
              <a:t>）</a:t>
            </a:r>
          </a:p>
          <a:p>
            <a:pPr marL="0" indent="0">
              <a:buNone/>
            </a:pPr>
            <a:endParaRPr lang="en-US" altLang="ja-JP" sz="1662" dirty="0"/>
          </a:p>
          <a:p>
            <a:pPr marL="0" indent="0">
              <a:buNone/>
            </a:pPr>
            <a:r>
              <a:rPr lang="ja-JP" altLang="en-US" sz="2200" b="1" dirty="0">
                <a:highlight>
                  <a:srgbClr val="FFFF00"/>
                </a:highlight>
              </a:rPr>
              <a:t>３　関係者や関係機関の連携に関する事</a:t>
            </a:r>
            <a:r>
              <a:rPr lang="ja-JP" altLang="en-US" sz="1662" dirty="0">
                <a:highlight>
                  <a:srgbClr val="FFFF00"/>
                </a:highlight>
              </a:rPr>
              <a:t>（</a:t>
            </a:r>
            <a:r>
              <a:rPr lang="ja-JP" altLang="en-US" sz="1662" dirty="0"/>
              <a:t>第</a:t>
            </a:r>
            <a:r>
              <a:rPr lang="en-US" altLang="ja-JP" sz="1662" dirty="0"/>
              <a:t>210</a:t>
            </a:r>
            <a:r>
              <a:rPr lang="ja-JP" altLang="en-US" sz="1662" dirty="0"/>
              <a:t>条</a:t>
            </a:r>
            <a:r>
              <a:rPr lang="ja-JP" altLang="en-US" sz="1662" dirty="0" err="1"/>
              <a:t>ｰ</a:t>
            </a:r>
            <a:r>
              <a:rPr lang="en-US" altLang="ja-JP" sz="1662" dirty="0"/>
              <a:t>6-3</a:t>
            </a:r>
            <a:r>
              <a:rPr lang="ja-JP" altLang="en-US" sz="1662" dirty="0" err="1"/>
              <a:t>、</a:t>
            </a:r>
            <a:r>
              <a:rPr lang="ja-JP" altLang="en-US" sz="1662" dirty="0"/>
              <a:t>第</a:t>
            </a:r>
            <a:r>
              <a:rPr lang="en-US" altLang="ja-JP" sz="1662" dirty="0"/>
              <a:t>161</a:t>
            </a:r>
            <a:r>
              <a:rPr lang="ja-JP" altLang="en-US" sz="1662" dirty="0"/>
              <a:t>条、総合支援法</a:t>
            </a:r>
            <a:r>
              <a:rPr lang="en-US" altLang="ja-JP" sz="1662" dirty="0"/>
              <a:t>42</a:t>
            </a:r>
            <a:r>
              <a:rPr lang="ja-JP" altLang="en-US" sz="1662" dirty="0"/>
              <a:t>条等）</a:t>
            </a:r>
            <a:endParaRPr lang="en-US" altLang="ja-JP" sz="1662" dirty="0"/>
          </a:p>
          <a:p>
            <a:pPr marL="0" indent="0">
              <a:buNone/>
            </a:pPr>
            <a:endParaRPr lang="en-US" altLang="ja-JP" sz="1662" dirty="0"/>
          </a:p>
          <a:p>
            <a:pPr marL="0" indent="0">
              <a:buNone/>
            </a:pPr>
            <a:r>
              <a:rPr lang="ja-JP" altLang="en-US" sz="2200" b="1" dirty="0">
                <a:highlight>
                  <a:srgbClr val="FFFF00"/>
                </a:highlight>
              </a:rPr>
              <a:t>４　その他（利用者満足度や第三者評価等）に関する事</a:t>
            </a:r>
            <a:r>
              <a:rPr lang="ja-JP" altLang="en-US" sz="1662" dirty="0">
                <a:highlight>
                  <a:srgbClr val="FFFF00"/>
                </a:highlight>
              </a:rPr>
              <a:t>（</a:t>
            </a:r>
            <a:r>
              <a:rPr lang="ja-JP" altLang="en-US" sz="1662" dirty="0"/>
              <a:t>総合支援法第</a:t>
            </a:r>
            <a:r>
              <a:rPr lang="en-US" altLang="ja-JP" sz="1662" dirty="0"/>
              <a:t>42</a:t>
            </a:r>
            <a:r>
              <a:rPr lang="ja-JP" altLang="en-US" sz="1662" dirty="0"/>
              <a:t>条等）</a:t>
            </a:r>
            <a:endParaRPr lang="ja-JP" altLang="en-US" sz="1292" dirty="0"/>
          </a:p>
          <a:p>
            <a:endParaRPr lang="ja-JP" altLang="en-US" dirty="0"/>
          </a:p>
          <a:p>
            <a:endParaRPr kumimoji="1" lang="ja-JP" altLang="en-US" dirty="0"/>
          </a:p>
        </p:txBody>
      </p:sp>
      <p:sp>
        <p:nvSpPr>
          <p:cNvPr id="5" name="正方形/長方形 4"/>
          <p:cNvSpPr/>
          <p:nvPr/>
        </p:nvSpPr>
        <p:spPr>
          <a:xfrm>
            <a:off x="894886" y="146726"/>
            <a:ext cx="5941860" cy="490134"/>
          </a:xfrm>
          <a:prstGeom prst="rect">
            <a:avLst/>
          </a:prstGeom>
          <a:ln>
            <a:solidFill>
              <a:srgbClr val="0000FF"/>
            </a:solidFill>
          </a:ln>
        </p:spPr>
        <p:txBody>
          <a:bodyPr wrap="square">
            <a:spAutoFit/>
          </a:bodyPr>
          <a:lstStyle/>
          <a:p>
            <a:r>
              <a:rPr lang="ja-JP" altLang="en-US" sz="2585" dirty="0"/>
              <a:t>サービス管理責任者の４つの役割</a:t>
            </a:r>
          </a:p>
        </p:txBody>
      </p:sp>
      <p:pic>
        <p:nvPicPr>
          <p:cNvPr id="6" name="図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6263" y="391793"/>
            <a:ext cx="1336026" cy="1063503"/>
          </a:xfrm>
          <a:prstGeom prst="rect">
            <a:avLst/>
          </a:prstGeom>
        </p:spPr>
      </p:pic>
      <p:sp>
        <p:nvSpPr>
          <p:cNvPr id="7" name="テキスト ボックス 6">
            <a:extLst>
              <a:ext uri="{FF2B5EF4-FFF2-40B4-BE49-F238E27FC236}">
                <a16:creationId xmlns:a16="http://schemas.microsoft.com/office/drawing/2014/main" id="{0CAC2C60-93FE-4524-9355-6FD4452CA4EF}"/>
              </a:ext>
            </a:extLst>
          </p:cNvPr>
          <p:cNvSpPr txBox="1"/>
          <p:nvPr/>
        </p:nvSpPr>
        <p:spPr>
          <a:xfrm>
            <a:off x="261189" y="6534461"/>
            <a:ext cx="8801100" cy="338554"/>
          </a:xfrm>
          <a:prstGeom prst="rect">
            <a:avLst/>
          </a:prstGeom>
          <a:noFill/>
        </p:spPr>
        <p:txBody>
          <a:bodyPr wrap="square" rtlCol="0">
            <a:spAutoFit/>
          </a:bodyPr>
          <a:lstStyle/>
          <a:p>
            <a:r>
              <a:rPr kumimoji="1" lang="ja-JP" altLang="en-US" sz="1600" dirty="0"/>
              <a:t>平成</a:t>
            </a:r>
            <a:r>
              <a:rPr kumimoji="1" lang="en-US" altLang="ja-JP" sz="1600" dirty="0"/>
              <a:t>29</a:t>
            </a:r>
            <a:r>
              <a:rPr kumimoji="1" lang="ja-JP" altLang="en-US" sz="1600" dirty="0"/>
              <a:t>年</a:t>
            </a:r>
            <a:r>
              <a:rPr kumimoji="1" lang="ja-JP" altLang="en-US" sz="1600" dirty="0">
                <a:solidFill>
                  <a:schemeClr val="bg2">
                    <a:lumMod val="25000"/>
                  </a:schemeClr>
                </a:solidFill>
              </a:rPr>
              <a:t>サービス管理責任者・児童発達支援管理責任者　指導者養成研修資料より引用</a:t>
            </a:r>
            <a:endParaRPr kumimoji="1" lang="ja-JP" altLang="en-US" sz="1600" dirty="0"/>
          </a:p>
        </p:txBody>
      </p:sp>
    </p:spTree>
    <p:extLst>
      <p:ext uri="{BB962C8B-B14F-4D97-AF65-F5344CB8AC3E}">
        <p14:creationId xmlns:p14="http://schemas.microsoft.com/office/powerpoint/2010/main" val="42015428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0625E682-DE38-4AC5-9257-D5DE41EB4346}"/>
              </a:ext>
            </a:extLst>
          </p:cNvPr>
          <p:cNvSpPr>
            <a:spLocks noGrp="1"/>
          </p:cNvSpPr>
          <p:nvPr>
            <p:ph type="title"/>
          </p:nvPr>
        </p:nvSpPr>
        <p:spPr/>
        <p:txBody>
          <a:bodyPr/>
          <a:lstStyle/>
          <a:p>
            <a:endParaRPr kumimoji="1" lang="ja-JP" altLang="en-US" dirty="0"/>
          </a:p>
        </p:txBody>
      </p:sp>
      <p:sp>
        <p:nvSpPr>
          <p:cNvPr id="4" name="AutoShape 7">
            <a:extLst>
              <a:ext uri="{FF2B5EF4-FFF2-40B4-BE49-F238E27FC236}">
                <a16:creationId xmlns:a16="http://schemas.microsoft.com/office/drawing/2014/main" id="{9C18AE81-4E02-4DEA-81A8-591F686B86FD}"/>
              </a:ext>
            </a:extLst>
          </p:cNvPr>
          <p:cNvSpPr>
            <a:spLocks noChangeArrowheads="1"/>
          </p:cNvSpPr>
          <p:nvPr/>
        </p:nvSpPr>
        <p:spPr bwMode="auto">
          <a:xfrm>
            <a:off x="177598" y="1158240"/>
            <a:ext cx="8557591" cy="5242559"/>
          </a:xfrm>
          <a:prstGeom prst="foldedCorner">
            <a:avLst>
              <a:gd name="adj" fmla="val 12500"/>
            </a:avLst>
          </a:prstGeom>
          <a:solidFill>
            <a:srgbClr val="FFCCCC"/>
          </a:solidFill>
          <a:ln w="9525">
            <a:solidFill>
              <a:srgbClr val="FF00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457200" lvl="0" indent="-457200" defTabSz="914400" fontAlgn="base">
              <a:spcBef>
                <a:spcPct val="0"/>
              </a:spcBef>
              <a:spcAft>
                <a:spcPct val="0"/>
              </a:spcAft>
              <a:buFont typeface="Wingdings" panose="05000000000000000000" pitchFamily="2" charset="2"/>
              <a:buChar char="Ø"/>
            </a:pPr>
            <a:r>
              <a:rPr kumimoji="1" lang="ja-JP" altLang="en-US" sz="2400" dirty="0">
                <a:latin typeface="Arial" panose="020B0604020202020204" pitchFamily="34" charset="0"/>
                <a:ea typeface="ＭＳ Ｐゴシック" panose="020B0600070205080204" pitchFamily="50" charset="-128"/>
              </a:rPr>
              <a:t>就労準備が整い、就職が決まりそうな利用者が</a:t>
            </a:r>
            <a:r>
              <a:rPr kumimoji="1" lang="en-US" altLang="ja-JP" sz="2400" dirty="0">
                <a:latin typeface="Arial" panose="020B0604020202020204" pitchFamily="34" charset="0"/>
                <a:ea typeface="ＭＳ Ｐゴシック" panose="020B0600070205080204" pitchFamily="50" charset="-128"/>
              </a:rPr>
              <a:t>2</a:t>
            </a:r>
            <a:r>
              <a:rPr kumimoji="1" lang="ja-JP" altLang="en-US" sz="2400" dirty="0">
                <a:latin typeface="Arial" panose="020B0604020202020204" pitchFamily="34" charset="0"/>
                <a:ea typeface="ＭＳ Ｐゴシック" panose="020B0600070205080204" pitchFamily="50" charset="-128"/>
              </a:rPr>
              <a:t>～</a:t>
            </a:r>
            <a:r>
              <a:rPr kumimoji="1" lang="en-US" altLang="ja-JP" sz="2400" dirty="0">
                <a:latin typeface="Arial" panose="020B0604020202020204" pitchFamily="34" charset="0"/>
                <a:ea typeface="ＭＳ Ｐゴシック" panose="020B0600070205080204" pitchFamily="50" charset="-128"/>
              </a:rPr>
              <a:t>3</a:t>
            </a:r>
            <a:r>
              <a:rPr kumimoji="1" lang="ja-JP" altLang="en-US" sz="2400" dirty="0">
                <a:latin typeface="Arial" panose="020B0604020202020204" pitchFamily="34" charset="0"/>
                <a:ea typeface="ＭＳ Ｐゴシック" panose="020B0600070205080204" pitchFamily="50" charset="-128"/>
              </a:rPr>
              <a:t>人います。</a:t>
            </a:r>
            <a:endParaRPr kumimoji="1" lang="en-US" altLang="ja-JP" sz="2400" dirty="0">
              <a:latin typeface="Arial" panose="020B0604020202020204" pitchFamily="34" charset="0"/>
              <a:ea typeface="ＭＳ Ｐゴシック" panose="020B0600070205080204" pitchFamily="50" charset="-128"/>
            </a:endParaRPr>
          </a:p>
          <a:p>
            <a:pPr lvl="0" defTabSz="914400" fontAlgn="base">
              <a:spcBef>
                <a:spcPct val="0"/>
              </a:spcBef>
              <a:spcAft>
                <a:spcPct val="0"/>
              </a:spcAft>
            </a:pPr>
            <a:endParaRPr kumimoji="1" lang="en-US" altLang="ja-JP" sz="2400" dirty="0">
              <a:latin typeface="Arial" panose="020B0604020202020204" pitchFamily="34" charset="0"/>
              <a:ea typeface="ＭＳ Ｐゴシック" panose="020B0600070205080204" pitchFamily="50" charset="-128"/>
            </a:endParaRPr>
          </a:p>
          <a:p>
            <a:pPr lvl="0" defTabSz="914400" fontAlgn="base">
              <a:spcBef>
                <a:spcPct val="0"/>
              </a:spcBef>
              <a:spcAft>
                <a:spcPct val="0"/>
              </a:spcAft>
            </a:pPr>
            <a:endParaRPr kumimoji="1" lang="ja-JP" altLang="en-US" sz="2400" dirty="0">
              <a:latin typeface="Arial" panose="020B0604020202020204" pitchFamily="34" charset="0"/>
              <a:ea typeface="ＭＳ Ｐゴシック" panose="020B0600070205080204" pitchFamily="50" charset="-128"/>
            </a:endParaRPr>
          </a:p>
          <a:p>
            <a:pPr marL="457200" lvl="0" indent="-457200" defTabSz="914400" fontAlgn="base">
              <a:spcBef>
                <a:spcPct val="0"/>
              </a:spcBef>
              <a:spcAft>
                <a:spcPct val="0"/>
              </a:spcAft>
              <a:buFont typeface="Wingdings" panose="05000000000000000000" pitchFamily="2" charset="2"/>
              <a:buChar char="Ø"/>
            </a:pPr>
            <a:r>
              <a:rPr kumimoji="1" lang="ja-JP" altLang="en-US" sz="2400" dirty="0">
                <a:latin typeface="Arial" panose="020B0604020202020204" pitchFamily="34" charset="0"/>
                <a:ea typeface="ＭＳ Ｐゴシック" panose="020B0600070205080204" pitchFamily="50" charset="-128"/>
              </a:rPr>
              <a:t>けど、利用者がどんどん減ってきて、事業所としては先月から</a:t>
            </a:r>
            <a:endParaRPr kumimoji="1" lang="en-US" altLang="ja-JP" sz="2400" dirty="0">
              <a:latin typeface="Arial" panose="020B0604020202020204" pitchFamily="34" charset="0"/>
              <a:ea typeface="ＭＳ Ｐゴシック" panose="020B0600070205080204" pitchFamily="50" charset="-128"/>
            </a:endParaRPr>
          </a:p>
          <a:p>
            <a:pPr lvl="0" defTabSz="914400" fontAlgn="base">
              <a:spcBef>
                <a:spcPct val="0"/>
              </a:spcBef>
              <a:spcAft>
                <a:spcPct val="0"/>
              </a:spcAft>
            </a:pPr>
            <a:r>
              <a:rPr kumimoji="1" lang="ja-JP" altLang="en-US" sz="2400" dirty="0">
                <a:latin typeface="Arial" panose="020B0604020202020204" pitchFamily="34" charset="0"/>
                <a:ea typeface="ＭＳ Ｐゴシック" panose="020B0600070205080204" pitchFamily="50" charset="-128"/>
              </a:rPr>
              <a:t>　　赤字になってしまい、「これ以上、利用者を減らさないで！」と</a:t>
            </a:r>
            <a:endParaRPr kumimoji="1" lang="en-US" altLang="ja-JP" sz="2400" dirty="0">
              <a:latin typeface="Arial" panose="020B0604020202020204" pitchFamily="34" charset="0"/>
              <a:ea typeface="ＭＳ Ｐゴシック" panose="020B0600070205080204" pitchFamily="50" charset="-128"/>
            </a:endParaRPr>
          </a:p>
          <a:p>
            <a:pPr lvl="0" defTabSz="914400" fontAlgn="base">
              <a:spcBef>
                <a:spcPct val="0"/>
              </a:spcBef>
              <a:spcAft>
                <a:spcPct val="0"/>
              </a:spcAft>
            </a:pPr>
            <a:r>
              <a:rPr kumimoji="1" lang="ja-JP" altLang="en-US" sz="2400" dirty="0">
                <a:latin typeface="Arial" panose="020B0604020202020204" pitchFamily="34" charset="0"/>
                <a:ea typeface="ＭＳ Ｐゴシック" panose="020B0600070205080204" pitchFamily="50" charset="-128"/>
              </a:rPr>
              <a:t>　　管理者から言われています。</a:t>
            </a:r>
          </a:p>
          <a:p>
            <a:pPr lvl="0" defTabSz="914400" fontAlgn="base">
              <a:spcBef>
                <a:spcPct val="0"/>
              </a:spcBef>
              <a:spcAft>
                <a:spcPct val="0"/>
              </a:spcAft>
            </a:pPr>
            <a:endParaRPr kumimoji="1" lang="en-US" altLang="ja-JP" sz="2400" dirty="0">
              <a:latin typeface="Arial" panose="020B0604020202020204" pitchFamily="34" charset="0"/>
              <a:ea typeface="ＭＳ Ｐゴシック" panose="020B0600070205080204" pitchFamily="50" charset="-128"/>
            </a:endParaRPr>
          </a:p>
          <a:p>
            <a:pPr lvl="0" defTabSz="914400" fontAlgn="base">
              <a:spcBef>
                <a:spcPct val="0"/>
              </a:spcBef>
              <a:spcAft>
                <a:spcPct val="0"/>
              </a:spcAft>
            </a:pPr>
            <a:endParaRPr kumimoji="1" lang="en-US" altLang="ja-JP" sz="2400" dirty="0">
              <a:latin typeface="Arial" panose="020B0604020202020204" pitchFamily="34" charset="0"/>
              <a:ea typeface="ＭＳ Ｐゴシック" panose="020B0600070205080204" pitchFamily="50" charset="-128"/>
            </a:endParaRPr>
          </a:p>
          <a:p>
            <a:pPr lvl="0" defTabSz="914400" fontAlgn="base">
              <a:spcBef>
                <a:spcPct val="0"/>
              </a:spcBef>
              <a:spcAft>
                <a:spcPct val="0"/>
              </a:spcAft>
            </a:pPr>
            <a:endParaRPr kumimoji="1" lang="ja-JP" altLang="en-US" sz="2400" dirty="0">
              <a:latin typeface="Arial" panose="020B0604020202020204" pitchFamily="34" charset="0"/>
              <a:ea typeface="ＭＳ Ｐゴシック" panose="020B0600070205080204" pitchFamily="50" charset="-128"/>
            </a:endParaRPr>
          </a:p>
          <a:p>
            <a:pPr marL="457200" lvl="0" indent="-457200" defTabSz="914400" fontAlgn="base">
              <a:spcBef>
                <a:spcPct val="0"/>
              </a:spcBef>
              <a:spcAft>
                <a:spcPct val="0"/>
              </a:spcAft>
              <a:buFont typeface="Wingdings" panose="05000000000000000000" pitchFamily="2" charset="2"/>
              <a:buChar char="Ø"/>
            </a:pPr>
            <a:r>
              <a:rPr kumimoji="1" lang="ja-JP" altLang="en-US" sz="2400" dirty="0">
                <a:latin typeface="Arial" panose="020B0604020202020204" pitchFamily="34" charset="0"/>
                <a:ea typeface="ＭＳ Ｐゴシック" panose="020B0600070205080204" pitchFamily="50" charset="-128"/>
              </a:rPr>
              <a:t>さて、あなたならどうしますか？</a:t>
            </a:r>
          </a:p>
        </p:txBody>
      </p:sp>
      <p:sp>
        <p:nvSpPr>
          <p:cNvPr id="5" name="AutoShape 4">
            <a:extLst>
              <a:ext uri="{FF2B5EF4-FFF2-40B4-BE49-F238E27FC236}">
                <a16:creationId xmlns:a16="http://schemas.microsoft.com/office/drawing/2014/main" id="{256F7F82-CC4D-4E8A-8063-62AECD028241}"/>
              </a:ext>
            </a:extLst>
          </p:cNvPr>
          <p:cNvSpPr>
            <a:spLocks noChangeArrowheads="1"/>
          </p:cNvSpPr>
          <p:nvPr/>
        </p:nvSpPr>
        <p:spPr bwMode="auto">
          <a:xfrm>
            <a:off x="278423" y="365126"/>
            <a:ext cx="8236927" cy="461597"/>
          </a:xfrm>
          <a:prstGeom prst="roundRect">
            <a:avLst>
              <a:gd name="adj" fmla="val 26537"/>
            </a:avLst>
          </a:prstGeom>
          <a:solidFill>
            <a:srgbClr val="FFFFCC"/>
          </a:solidFill>
          <a:ln w="38100" cmpd="thickThin">
            <a:solidFill>
              <a:srgbClr val="FF6600"/>
            </a:solidFill>
            <a:round/>
            <a:headEnd/>
            <a:tailEnd/>
          </a:ln>
          <a:effectLst>
            <a:outerShdw dist="107763" dir="2700000" algn="ctr" rotWithShape="0">
              <a:schemeClr val="bg2">
                <a:alpha val="50000"/>
              </a:schemeClr>
            </a:outerShdw>
          </a:effectLst>
        </p:spPr>
        <p:txBody>
          <a:bodyPr lIns="84368" tIns="42185" rIns="84368" bIns="42185" anchor="ctr"/>
          <a:lstStyle/>
          <a:p>
            <a:pPr algn="ctr" defTabSz="844083" fontAlgn="base">
              <a:spcBef>
                <a:spcPct val="0"/>
              </a:spcBef>
              <a:spcAft>
                <a:spcPct val="0"/>
              </a:spcAft>
              <a:defRPr/>
            </a:pPr>
            <a:r>
              <a:rPr kumimoji="1" lang="ja-JP" altLang="en-US" sz="2585" b="1" dirty="0">
                <a:solidFill>
                  <a:srgbClr val="A50021"/>
                </a:solidFill>
                <a:latin typeface="Arial" charset="0"/>
                <a:ea typeface="ＭＳ Ｐゴシック" panose="020B0600070205080204" pitchFamily="50" charset="-128"/>
              </a:rPr>
              <a:t>「管理者」と「サビ管」</a:t>
            </a:r>
          </a:p>
        </p:txBody>
      </p:sp>
    </p:spTree>
    <p:extLst>
      <p:ext uri="{BB962C8B-B14F-4D97-AF65-F5344CB8AC3E}">
        <p14:creationId xmlns:p14="http://schemas.microsoft.com/office/powerpoint/2010/main" val="636630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AutoShape 2">
            <a:extLst>
              <a:ext uri="{FF2B5EF4-FFF2-40B4-BE49-F238E27FC236}">
                <a16:creationId xmlns:a16="http://schemas.microsoft.com/office/drawing/2014/main" id="{D69FF7F8-BA27-4F6C-9CE0-31656FEF1F8F}"/>
              </a:ext>
            </a:extLst>
          </p:cNvPr>
          <p:cNvSpPr>
            <a:spLocks noChangeArrowheads="1"/>
          </p:cNvSpPr>
          <p:nvPr/>
        </p:nvSpPr>
        <p:spPr bwMode="auto">
          <a:xfrm>
            <a:off x="1071197" y="329713"/>
            <a:ext cx="7038242" cy="388326"/>
          </a:xfrm>
          <a:prstGeom prst="roundRect">
            <a:avLst>
              <a:gd name="adj" fmla="val 26537"/>
            </a:avLst>
          </a:prstGeom>
          <a:solidFill>
            <a:srgbClr val="FFFFCC"/>
          </a:solidFill>
          <a:ln w="38100" cmpd="thickThin">
            <a:solidFill>
              <a:srgbClr val="FF6600"/>
            </a:solidFill>
            <a:round/>
            <a:headEnd/>
            <a:tailEnd/>
          </a:ln>
          <a:effectLst>
            <a:outerShdw dist="107763" dir="2700000" algn="ctr" rotWithShape="0">
              <a:schemeClr val="bg2">
                <a:alpha val="50000"/>
              </a:schemeClr>
            </a:outerShdw>
          </a:effectLst>
        </p:spPr>
        <p:txBody>
          <a:bodyPr lIns="84376" tIns="42188" rIns="84376" bIns="42188" anchor="ctr"/>
          <a:lstStyle/>
          <a:p>
            <a:pPr algn="ctr" defTabSz="844083" fontAlgn="base">
              <a:spcBef>
                <a:spcPct val="0"/>
              </a:spcBef>
              <a:spcAft>
                <a:spcPct val="0"/>
              </a:spcAft>
              <a:defRPr/>
            </a:pPr>
            <a:r>
              <a:rPr kumimoji="1" lang="ja-JP" altLang="en-US" sz="1662">
                <a:solidFill>
                  <a:srgbClr val="A50021"/>
                </a:solidFill>
                <a:latin typeface="Arial" charset="0"/>
                <a:ea typeface="ＭＳ Ｐゴシック" panose="020B0600070205080204" pitchFamily="50" charset="-128"/>
              </a:rPr>
              <a:t>「相談支援専門員」と「管理者」・「サービス管理責任者」の比較</a:t>
            </a:r>
          </a:p>
        </p:txBody>
      </p:sp>
      <p:graphicFrame>
        <p:nvGraphicFramePr>
          <p:cNvPr id="717884" name="Group 60">
            <a:extLst>
              <a:ext uri="{FF2B5EF4-FFF2-40B4-BE49-F238E27FC236}">
                <a16:creationId xmlns:a16="http://schemas.microsoft.com/office/drawing/2014/main" id="{7E585C0D-1734-4227-B8E0-91AAE159FCA9}"/>
              </a:ext>
            </a:extLst>
          </p:cNvPr>
          <p:cNvGraphicFramePr>
            <a:graphicFrameLocks noGrp="1"/>
          </p:cNvGraphicFramePr>
          <p:nvPr>
            <p:ph idx="4294967295"/>
          </p:nvPr>
        </p:nvGraphicFramePr>
        <p:xfrm>
          <a:off x="71804" y="992066"/>
          <a:ext cx="9013581" cy="5704965"/>
        </p:xfrm>
        <a:graphic>
          <a:graphicData uri="http://schemas.openxmlformats.org/drawingml/2006/table">
            <a:tbl>
              <a:tblPr/>
              <a:tblGrid>
                <a:gridCol w="500046">
                  <a:extLst>
                    <a:ext uri="{9D8B030D-6E8A-4147-A177-3AD203B41FA5}">
                      <a16:colId xmlns:a16="http://schemas.microsoft.com/office/drawing/2014/main" val="20000"/>
                    </a:ext>
                  </a:extLst>
                </a:gridCol>
                <a:gridCol w="2655887">
                  <a:extLst>
                    <a:ext uri="{9D8B030D-6E8A-4147-A177-3AD203B41FA5}">
                      <a16:colId xmlns:a16="http://schemas.microsoft.com/office/drawing/2014/main" val="20001"/>
                    </a:ext>
                  </a:extLst>
                </a:gridCol>
                <a:gridCol w="2888235">
                  <a:extLst>
                    <a:ext uri="{9D8B030D-6E8A-4147-A177-3AD203B41FA5}">
                      <a16:colId xmlns:a16="http://schemas.microsoft.com/office/drawing/2014/main" val="20002"/>
                    </a:ext>
                  </a:extLst>
                </a:gridCol>
                <a:gridCol w="2969413">
                  <a:extLst>
                    <a:ext uri="{9D8B030D-6E8A-4147-A177-3AD203B41FA5}">
                      <a16:colId xmlns:a16="http://schemas.microsoft.com/office/drawing/2014/main" val="20003"/>
                    </a:ext>
                  </a:extLst>
                </a:gridCol>
              </a:tblGrid>
              <a:tr h="253560">
                <a:tc rowSpan="2">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1" lang="ja-JP" altLang="ja-JP" sz="1100" b="0" i="0" u="none" strike="noStrike" cap="none" normalizeH="0" baseline="0" dirty="0">
                        <a:ln>
                          <a:noFill/>
                        </a:ln>
                        <a:solidFill>
                          <a:schemeClr val="tx1"/>
                        </a:solidFill>
                        <a:effectLst/>
                        <a:latin typeface="ＭＳ Ｐゴシック" pitchFamily="50" charset="-128"/>
                        <a:ea typeface="ＭＳ Ｐゴシック" pitchFamily="50" charset="-128"/>
                      </a:endParaRPr>
                    </a:p>
                  </a:txBody>
                  <a:tcPr marL="32419" marR="32419" marT="33230" marB="33230" vert="eaVert" anchor="ctr" anchorCtr="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a:txBody>
                    <a:bodyPr/>
                    <a:lstStyle/>
                    <a:p>
                      <a:pPr marL="0" marR="0" lvl="0" indent="0" algn="l" defTabSz="914400" rtl="0" eaLnBrk="1" fontAlgn="base" latinLnBrk="0" hangingPunct="1">
                        <a:lnSpc>
                          <a:spcPct val="95000"/>
                        </a:lnSpc>
                        <a:spcBef>
                          <a:spcPct val="0"/>
                        </a:spcBef>
                        <a:spcAft>
                          <a:spcPct val="0"/>
                        </a:spcAft>
                        <a:buClrTx/>
                        <a:buSzTx/>
                        <a:buFontTx/>
                        <a:buNone/>
                        <a:tabLst/>
                      </a:pPr>
                      <a:r>
                        <a:rPr kumimoji="1" lang="ja-JP" altLang="en-US" sz="1300" b="1" i="0" u="none" strike="noStrike" cap="none" normalizeH="0" baseline="0" dirty="0">
                          <a:ln>
                            <a:noFill/>
                          </a:ln>
                          <a:solidFill>
                            <a:schemeClr val="tx1"/>
                          </a:solidFill>
                          <a:effectLst/>
                          <a:latin typeface="ＭＳ Ｐゴシック" pitchFamily="50" charset="-128"/>
                          <a:ea typeface="ＭＳ Ｐゴシック" pitchFamily="50" charset="-128"/>
                        </a:rPr>
                        <a:t>相談支援専門員</a:t>
                      </a:r>
                    </a:p>
                  </a:txBody>
                  <a:tcPr marL="32419" marR="32419" marT="33230" marB="33230" anchor="ctr" anchorCtr="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95000"/>
                        </a:lnSpc>
                        <a:spcBef>
                          <a:spcPct val="0"/>
                        </a:spcBef>
                        <a:spcAft>
                          <a:spcPct val="0"/>
                        </a:spcAft>
                        <a:buClrTx/>
                        <a:buSzTx/>
                        <a:buFontTx/>
                        <a:buNone/>
                        <a:tabLst/>
                      </a:pPr>
                      <a:r>
                        <a:rPr kumimoji="1" lang="ja-JP" altLang="en-US" sz="1300" b="1" i="0" u="none" strike="noStrike" cap="none" normalizeH="0" baseline="0">
                          <a:ln>
                            <a:noFill/>
                          </a:ln>
                          <a:solidFill>
                            <a:schemeClr val="tx1"/>
                          </a:solidFill>
                          <a:effectLst/>
                          <a:latin typeface="ＭＳ Ｐゴシック" pitchFamily="50" charset="-128"/>
                          <a:ea typeface="ＭＳ Ｐゴシック" pitchFamily="50" charset="-128"/>
                        </a:rPr>
                        <a:t>サービス提供事業所</a:t>
                      </a:r>
                    </a:p>
                  </a:txBody>
                  <a:tcPr marL="32419" marR="32419" marT="33230" marB="332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kumimoji="1" lang="ja-JP" altLang="en-US"/>
                    </a:p>
                  </a:txBody>
                  <a:tcPr/>
                </a:tc>
                <a:extLst>
                  <a:ext uri="{0D108BD9-81ED-4DB2-BD59-A6C34878D82A}">
                    <a16:rowId xmlns:a16="http://schemas.microsoft.com/office/drawing/2014/main" val="10000"/>
                  </a:ext>
                </a:extLst>
              </a:tr>
              <a:tr h="253560">
                <a:tc vMerge="1">
                  <a:txBody>
                    <a:bodyPr/>
                    <a:lstStyle/>
                    <a:p>
                      <a:endParaRPr kumimoji="1" lang="ja-JP" altLang="en-US"/>
                    </a:p>
                  </a:txBody>
                  <a:tcPr/>
                </a:tc>
                <a:tc vMerge="1">
                  <a:txBody>
                    <a:bodyPr/>
                    <a:lstStyle/>
                    <a:p>
                      <a:endParaRPr kumimoji="1" lang="ja-JP" altLang="en-US"/>
                    </a:p>
                  </a:txBody>
                  <a:tcPr/>
                </a:tc>
                <a:tc>
                  <a:txBody>
                    <a:bodyPr/>
                    <a:lstStyle/>
                    <a:p>
                      <a:pPr marL="0" marR="0" lvl="0" indent="0" algn="ctr" defTabSz="914400" rtl="0" eaLnBrk="1" fontAlgn="base" latinLnBrk="0" hangingPunct="1">
                        <a:lnSpc>
                          <a:spcPct val="95000"/>
                        </a:lnSpc>
                        <a:spcBef>
                          <a:spcPct val="0"/>
                        </a:spcBef>
                        <a:spcAft>
                          <a:spcPct val="0"/>
                        </a:spcAft>
                        <a:buClrTx/>
                        <a:buSzTx/>
                        <a:buFontTx/>
                        <a:buNone/>
                        <a:tabLst/>
                      </a:pPr>
                      <a:r>
                        <a:rPr kumimoji="1" lang="ja-JP" altLang="en-US" sz="1300" b="1" i="0" u="none" strike="noStrike" cap="none" normalizeH="0" baseline="0" dirty="0">
                          <a:ln>
                            <a:noFill/>
                          </a:ln>
                          <a:solidFill>
                            <a:schemeClr val="tx1"/>
                          </a:solidFill>
                          <a:effectLst/>
                          <a:latin typeface="ＭＳ Ｐゴシック" pitchFamily="50" charset="-128"/>
                          <a:ea typeface="ＭＳ Ｐゴシック" pitchFamily="50" charset="-128"/>
                        </a:rPr>
                        <a:t>管理者</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95000"/>
                        </a:lnSpc>
                        <a:spcBef>
                          <a:spcPct val="0"/>
                        </a:spcBef>
                        <a:spcAft>
                          <a:spcPct val="0"/>
                        </a:spcAft>
                        <a:buClrTx/>
                        <a:buSzTx/>
                        <a:buFontTx/>
                        <a:buNone/>
                        <a:tabLst/>
                      </a:pPr>
                      <a:r>
                        <a:rPr kumimoji="1" lang="ja-JP" altLang="en-US" sz="1300" b="1" i="0" u="none" strike="noStrike" cap="none" normalizeH="0" baseline="0">
                          <a:ln>
                            <a:noFill/>
                          </a:ln>
                          <a:solidFill>
                            <a:schemeClr val="tx1"/>
                          </a:solidFill>
                          <a:effectLst/>
                          <a:latin typeface="ＭＳ Ｐゴシック" pitchFamily="50" charset="-128"/>
                          <a:ea typeface="ＭＳ Ｐゴシック" pitchFamily="50" charset="-128"/>
                        </a:rPr>
                        <a:t>サービス管理責任者</a:t>
                      </a:r>
                    </a:p>
                  </a:txBody>
                  <a:tcPr marL="32419" marR="32419" marT="33230" marB="332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871132">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指定</a:t>
                      </a:r>
                      <a:endParaRPr kumimoji="1" lang="en-US" altLang="ja-JP" sz="1000" b="0" i="0" u="none" strike="noStrike" cap="none" normalizeH="0" baseline="0" dirty="0">
                        <a:ln>
                          <a:noFill/>
                        </a:ln>
                        <a:solidFill>
                          <a:schemeClr val="tx1"/>
                        </a:solidFill>
                        <a:effectLst/>
                        <a:latin typeface="ＭＳ Ｐゴシック" pitchFamily="50" charset="-128"/>
                        <a:ea typeface="ＭＳ Ｐゴシック" pitchFamily="50"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要件</a:t>
                      </a:r>
                    </a:p>
                  </a:txBody>
                  <a:tcPr marL="32419" marR="32419" marT="33230" marB="332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専従（支障がない場合は兼務可）</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・専従→サービス提供時間帯を通じて、職員が張り付いていること。非常勤も可。</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専従（支障がない場合は兼務可）　</a:t>
                      </a:r>
                    </a:p>
                    <a:p>
                      <a:pPr marL="0" marR="0" lvl="0" indent="0" algn="l" defTabSz="914400" rtl="0" eaLnBrk="1" fontAlgn="base" latinLnBrk="0" hangingPunct="1">
                        <a:lnSpc>
                          <a:spcPct val="100000"/>
                        </a:lnSpc>
                        <a:spcBef>
                          <a:spcPct val="0"/>
                        </a:spcBef>
                        <a:spcAft>
                          <a:spcPct val="0"/>
                        </a:spcAft>
                        <a:buClrTx/>
                        <a:buSzTx/>
                        <a:buFontTx/>
                        <a:buChar char="•"/>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専従 → サービス提供時間帯を通じて、職員が張り付いていること。非常勤も可。</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１名以上は専任で常勤</a:t>
                      </a:r>
                    </a:p>
                    <a:p>
                      <a:pPr marL="0" marR="0" lvl="0" indent="0" algn="l" defTabSz="914400" rtl="0" eaLnBrk="1" fontAlgn="base" latinLnBrk="0" hangingPunct="1">
                        <a:lnSpc>
                          <a:spcPct val="100000"/>
                        </a:lnSpc>
                        <a:spcBef>
                          <a:spcPct val="10000"/>
                        </a:spcBef>
                        <a:spcAft>
                          <a:spcPct val="0"/>
                        </a:spcAft>
                        <a:buClrTx/>
                        <a:buSzTx/>
                        <a:buFontTx/>
                        <a:buChar char="•"/>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専任 → 特定の業務の主たる担当者として特定されていること。</a:t>
                      </a:r>
                    </a:p>
                    <a:p>
                      <a:pPr marL="0" marR="0" lvl="0" indent="0" algn="l" defTabSz="914400" rtl="0" eaLnBrk="1" fontAlgn="base" latinLnBrk="0" hangingPunct="1">
                        <a:lnSpc>
                          <a:spcPct val="100000"/>
                        </a:lnSpc>
                        <a:spcBef>
                          <a:spcPct val="10000"/>
                        </a:spcBef>
                        <a:spcAft>
                          <a:spcPct val="0"/>
                        </a:spcAft>
                        <a:buClrTx/>
                        <a:buSzTx/>
                        <a:buFontTx/>
                        <a:buChar char="•"/>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常勤 → 雇用形態が常勤職員として雇用されていること。（週３２時間以上の勤務）</a:t>
                      </a:r>
                    </a:p>
                  </a:txBody>
                  <a:tcPr marL="32419" marR="32419" marT="33230" marB="332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0689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対象</a:t>
                      </a:r>
                      <a:endParaRPr kumimoji="1" lang="en-US" altLang="ja-JP" sz="1000" b="0" i="0" u="none" strike="noStrike" cap="none" normalizeH="0" baseline="0" dirty="0">
                        <a:ln>
                          <a:noFill/>
                        </a:ln>
                        <a:solidFill>
                          <a:schemeClr val="tx1"/>
                        </a:solidFill>
                        <a:effectLst/>
                        <a:latin typeface="ＭＳ Ｐゴシック" pitchFamily="50" charset="-128"/>
                        <a:ea typeface="ＭＳ Ｐゴシック" pitchFamily="50"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者像</a:t>
                      </a:r>
                    </a:p>
                  </a:txBody>
                  <a:tcPr marL="32419" marR="32419" marT="33230" marB="332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相談支援事業所の従業者</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施設長（管理職）を想定</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1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サービス提供部門の管理職又は指導的立場の職員を想定（管理職でなくても可）</a:t>
                      </a:r>
                    </a:p>
                  </a:txBody>
                  <a:tcPr marL="32419" marR="32419" marT="33230" marB="332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595504">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要件</a:t>
                      </a:r>
                    </a:p>
                  </a:txBody>
                  <a:tcPr marL="32419" marR="32419" marT="33230" marB="332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・実務経験（３～１０年）</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・相談支援従事者研修（初任者）を修了</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・初任者研修修了後の翌年度から５年毎の現任研修（又は主任研修）修了</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社会福祉主事の資格を有するか又は社会福祉事業に２年以上従事した経験のある者、又は社会福祉施設長資格認定講習会を修了した者　（最低基準）</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・実務経験（３～８年）</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・サービス管理責任者研修</a:t>
                      </a:r>
                      <a:r>
                        <a:rPr kumimoji="1" lang="en-US" altLang="ja-JP" sz="1000" b="0" i="0" u="none" strike="noStrike" cap="none" normalizeH="0" baseline="0">
                          <a:ln>
                            <a:noFill/>
                          </a:ln>
                          <a:solidFill>
                            <a:schemeClr val="tx1"/>
                          </a:solidFill>
                          <a:effectLst/>
                          <a:latin typeface="ＭＳ Ｐゴシック" pitchFamily="50" charset="-128"/>
                          <a:ea typeface="ＭＳ Ｐゴシック" pitchFamily="50" charset="-128"/>
                        </a:rPr>
                        <a:t>(</a:t>
                      </a: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基礎研修・実践研修</a:t>
                      </a:r>
                      <a:r>
                        <a:rPr kumimoji="1" lang="en-US" altLang="ja-JP" sz="1000" b="0" i="0" u="none" strike="noStrike" cap="none" normalizeH="0" baseline="0">
                          <a:ln>
                            <a:noFill/>
                          </a:ln>
                          <a:solidFill>
                            <a:schemeClr val="tx1"/>
                          </a:solidFill>
                          <a:effectLst/>
                          <a:latin typeface="ＭＳ Ｐゴシック" pitchFamily="50" charset="-128"/>
                          <a:ea typeface="ＭＳ Ｐゴシック" pitchFamily="50" charset="-128"/>
                        </a:rPr>
                        <a:t>)</a:t>
                      </a: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修了</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・相談支援従事者研修</a:t>
                      </a:r>
                      <a:r>
                        <a:rPr kumimoji="1" lang="en-US" altLang="ja-JP" sz="1000" b="0" i="0" u="none" strike="noStrike" cap="none" normalizeH="0" baseline="0">
                          <a:ln>
                            <a:noFill/>
                          </a:ln>
                          <a:solidFill>
                            <a:schemeClr val="tx1"/>
                          </a:solidFill>
                          <a:effectLst/>
                          <a:latin typeface="ＭＳ Ｐゴシック" pitchFamily="50" charset="-128"/>
                          <a:ea typeface="ＭＳ Ｐゴシック" pitchFamily="50" charset="-128"/>
                        </a:rPr>
                        <a:t>(</a:t>
                      </a: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初任者研修講義部分）受講</a:t>
                      </a:r>
                    </a:p>
                    <a:p>
                      <a:pPr marL="0" marR="0" lvl="0" indent="0" algn="l" defTabSz="914400" rtl="0" eaLnBrk="1" fontAlgn="base" latinLnBrk="0" hangingPunct="1">
                        <a:lnSpc>
                          <a:spcPct val="100000"/>
                        </a:lnSpc>
                        <a:spcBef>
                          <a:spcPct val="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・実践研修修了の翌年度から５年毎の更新研修修了</a:t>
                      </a:r>
                    </a:p>
                  </a:txBody>
                  <a:tcPr marL="32419" marR="32419" marT="33230" marB="332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73104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責務</a:t>
                      </a:r>
                    </a:p>
                  </a:txBody>
                  <a:tcPr marL="32419" marR="32419" marT="33230" marB="332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利用者の意向を踏まえ、自立した日常生活や社会生活の実現のための支援、中立・公平な立場からの効率的で適切な障害福祉サービス利用のための支援　等</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9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「従業者及び業務の一元的な管理や規定を遵守させるために必要な指揮命令」</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「個別支援計画の作成やサービス提供プロセスの管理、他のサービス提供職員への技術指導と助言等」</a:t>
                      </a:r>
                    </a:p>
                  </a:txBody>
                  <a:tcPr marL="32419" marR="32419" marT="33230" marB="332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r h="2449527">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業務</a:t>
                      </a:r>
                      <a:endParaRPr kumimoji="1" lang="en-US" altLang="ja-JP" sz="1000" b="0" i="0" u="none" strike="noStrike" cap="none" normalizeH="0" baseline="0" dirty="0">
                        <a:ln>
                          <a:noFill/>
                        </a:ln>
                        <a:solidFill>
                          <a:schemeClr val="tx1"/>
                        </a:solidFill>
                        <a:effectLst/>
                        <a:latin typeface="ＭＳ Ｐゴシック" pitchFamily="50" charset="-128"/>
                        <a:ea typeface="ＭＳ Ｐゴシック" pitchFamily="50" charset="-128"/>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内容</a:t>
                      </a:r>
                    </a:p>
                  </a:txBody>
                  <a:tcPr marL="32419" marR="32419" marT="33230" marB="33230"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dirty="0">
                          <a:ln>
                            <a:noFill/>
                          </a:ln>
                          <a:solidFill>
                            <a:schemeClr val="tx1"/>
                          </a:solidFill>
                          <a:effectLst/>
                          <a:latin typeface="ＭＳ Ｐゴシック" pitchFamily="50" charset="-128"/>
                          <a:ea typeface="ＭＳ Ｐゴシック" pitchFamily="50" charset="-128"/>
                        </a:rPr>
                        <a:t>①</a:t>
                      </a: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生活全般に係る相談、情報提供</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②利用者に係るアセスメントの実施</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③サービス等利用</a:t>
                      </a: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計画の作成と変更</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④サービス等利用</a:t>
                      </a: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計画の説明と交付</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⑤サービス等利用</a:t>
                      </a: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計画の実施状況等の把握　</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　　及び評価等（モニタリングの実施）</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⑥サービス担当者会議等による専門的意見</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　の聴取</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⑦障害福祉サービス事業所等と</a:t>
                      </a: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の連携等</a:t>
                      </a:r>
                    </a:p>
                    <a:p>
                      <a:pPr marL="0" marR="0" lvl="0" indent="0" algn="l" defTabSz="914400" rtl="0" eaLnBrk="1" fontAlgn="base" latinLnBrk="0" hangingPunct="1">
                        <a:lnSpc>
                          <a:spcPct val="100000"/>
                        </a:lnSpc>
                        <a:spcBef>
                          <a:spcPct val="20000"/>
                        </a:spcBef>
                        <a:spcAft>
                          <a:spcPct val="0"/>
                        </a:spcAft>
                        <a:buClrTx/>
                        <a:buSzTx/>
                        <a:buFontTx/>
                        <a:buNone/>
                        <a:tabLst/>
                      </a:pPr>
                      <a:r>
                        <a:rPr kumimoji="1" lang="en-US" altLang="ja-JP" sz="1000" b="0" i="0" u="none" strike="noStrike" cap="none" normalizeH="0" baseline="0">
                          <a:ln>
                            <a:noFill/>
                          </a:ln>
                          <a:solidFill>
                            <a:schemeClr val="tx1"/>
                          </a:solidFill>
                          <a:effectLst/>
                          <a:latin typeface="ＭＳ Ｐゴシック" pitchFamily="50" charset="-128"/>
                          <a:ea typeface="ＭＳ Ｐゴシック" pitchFamily="50" charset="-128"/>
                        </a:rPr>
                        <a:t>※</a:t>
                      </a:r>
                      <a:r>
                        <a:rPr kumimoji="1" lang="ja-JP" altLang="en-US" sz="1000" b="0" i="0" u="none" strike="noStrike" cap="none" normalizeH="0" baseline="0">
                          <a:ln>
                            <a:noFill/>
                          </a:ln>
                          <a:solidFill>
                            <a:schemeClr val="tx1"/>
                          </a:solidFill>
                          <a:effectLst/>
                          <a:latin typeface="ＭＳ Ｐゴシック" pitchFamily="50" charset="-128"/>
                          <a:ea typeface="ＭＳ Ｐゴシック" pitchFamily="50" charset="-128"/>
                        </a:rPr>
                        <a:t>サービス等利用</a:t>
                      </a:r>
                      <a:r>
                        <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rPr>
                        <a:t>計画の作成にあたっては、インフォーマルなサービスの利用も含め総合的な計画となるよう努めなければならない。</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lgn="l" eaLnBrk="1" hangingPunct="1">
                        <a:lnSpc>
                          <a:spcPct val="90000"/>
                        </a:lnSpc>
                      </a:pPr>
                      <a:r>
                        <a:rPr lang="ja-JP" altLang="en-US" sz="1000" dirty="0"/>
                        <a:t>①利用者・市町村への契約支給量報告等</a:t>
                      </a:r>
                    </a:p>
                    <a:p>
                      <a:pPr algn="l" eaLnBrk="1" hangingPunct="1">
                        <a:lnSpc>
                          <a:spcPct val="90000"/>
                        </a:lnSpc>
                      </a:pPr>
                      <a:r>
                        <a:rPr lang="ja-JP" altLang="en-US" sz="1000" dirty="0"/>
                        <a:t>②利用者負担額の受領及び管理</a:t>
                      </a:r>
                    </a:p>
                    <a:p>
                      <a:pPr algn="l" eaLnBrk="1" hangingPunct="1">
                        <a:lnSpc>
                          <a:spcPct val="90000"/>
                        </a:lnSpc>
                      </a:pPr>
                      <a:r>
                        <a:rPr lang="ja-JP" altLang="en-US" sz="1000" dirty="0"/>
                        <a:t>③介護給付費の額に係る通知等</a:t>
                      </a:r>
                    </a:p>
                    <a:p>
                      <a:pPr algn="l" eaLnBrk="1" hangingPunct="1">
                        <a:lnSpc>
                          <a:spcPct val="90000"/>
                        </a:lnSpc>
                      </a:pPr>
                      <a:r>
                        <a:rPr lang="ja-JP" altLang="en-US" sz="1000" dirty="0"/>
                        <a:t>④提供するサービスの質の評価と改善</a:t>
                      </a:r>
                    </a:p>
                    <a:p>
                      <a:pPr algn="l" eaLnBrk="1" hangingPunct="1">
                        <a:lnSpc>
                          <a:spcPct val="90000"/>
                        </a:lnSpc>
                      </a:pPr>
                      <a:r>
                        <a:rPr lang="ja-JP" altLang="en-US" sz="1000" dirty="0"/>
                        <a:t>⑤利用者・家族に対する相談及び援助</a:t>
                      </a:r>
                    </a:p>
                    <a:p>
                      <a:pPr algn="l" eaLnBrk="1" hangingPunct="1">
                        <a:lnSpc>
                          <a:spcPct val="90000"/>
                        </a:lnSpc>
                      </a:pPr>
                      <a:r>
                        <a:rPr lang="ja-JP" altLang="en-US" sz="1000" dirty="0"/>
                        <a:t>⑥利用者の日常生活上の適切な支援</a:t>
                      </a:r>
                    </a:p>
                    <a:p>
                      <a:pPr algn="l" eaLnBrk="1" hangingPunct="1">
                        <a:lnSpc>
                          <a:spcPct val="90000"/>
                        </a:lnSpc>
                      </a:pPr>
                      <a:r>
                        <a:rPr lang="ja-JP" altLang="en-US" sz="1000" dirty="0"/>
                        <a:t>⑦利用者家族との連携</a:t>
                      </a:r>
                    </a:p>
                    <a:p>
                      <a:pPr algn="l" eaLnBrk="1" hangingPunct="1">
                        <a:lnSpc>
                          <a:spcPct val="90000"/>
                        </a:lnSpc>
                      </a:pPr>
                      <a:r>
                        <a:rPr lang="ja-JP" altLang="en-US" sz="1000" dirty="0"/>
                        <a:t>⑧緊急時の対応、非常災害対策等</a:t>
                      </a:r>
                    </a:p>
                    <a:p>
                      <a:pPr algn="l" eaLnBrk="1" hangingPunct="1">
                        <a:lnSpc>
                          <a:spcPct val="90000"/>
                        </a:lnSpc>
                      </a:pPr>
                      <a:r>
                        <a:rPr lang="ja-JP" altLang="en-US" sz="1000" dirty="0"/>
                        <a:t>⑨従業者及び業務の一元的管理</a:t>
                      </a:r>
                    </a:p>
                    <a:p>
                      <a:pPr algn="l" eaLnBrk="1" hangingPunct="1">
                        <a:lnSpc>
                          <a:spcPct val="90000"/>
                        </a:lnSpc>
                      </a:pPr>
                      <a:r>
                        <a:rPr lang="ja-JP" altLang="en-US" sz="1000" dirty="0"/>
                        <a:t>⑩従業者に対する指揮命令</a:t>
                      </a:r>
                    </a:p>
                    <a:p>
                      <a:pPr algn="l" eaLnBrk="1" hangingPunct="1">
                        <a:lnSpc>
                          <a:spcPct val="90000"/>
                        </a:lnSpc>
                      </a:pPr>
                      <a:r>
                        <a:rPr lang="ja-JP" altLang="en-US" sz="1000" dirty="0"/>
                        <a:t>⑪運営規程の制定</a:t>
                      </a:r>
                    </a:p>
                    <a:p>
                      <a:pPr algn="l" eaLnBrk="1" hangingPunct="1">
                        <a:lnSpc>
                          <a:spcPct val="90000"/>
                        </a:lnSpc>
                      </a:pPr>
                      <a:r>
                        <a:rPr lang="ja-JP" altLang="en-US" sz="1000" dirty="0"/>
                        <a:t>⑫従業者の勤務体制の確保等</a:t>
                      </a:r>
                    </a:p>
                    <a:p>
                      <a:pPr algn="l" eaLnBrk="1" hangingPunct="1">
                        <a:lnSpc>
                          <a:spcPct val="90000"/>
                        </a:lnSpc>
                      </a:pPr>
                      <a:r>
                        <a:rPr lang="ja-JP" altLang="en-US" sz="1000" dirty="0"/>
                        <a:t>⑬利用定員の遵守</a:t>
                      </a:r>
                    </a:p>
                    <a:p>
                      <a:pPr algn="l" eaLnBrk="1" hangingPunct="1">
                        <a:lnSpc>
                          <a:spcPct val="90000"/>
                        </a:lnSpc>
                      </a:pPr>
                      <a:r>
                        <a:rPr lang="ja-JP" altLang="en-US" sz="1000" dirty="0"/>
                        <a:t>⑭衛生管理等</a:t>
                      </a:r>
                    </a:p>
                    <a:p>
                      <a:pPr algn="l" eaLnBrk="1" hangingPunct="1">
                        <a:lnSpc>
                          <a:spcPct val="90000"/>
                        </a:lnSpc>
                      </a:pPr>
                      <a:r>
                        <a:rPr lang="ja-JP" altLang="en-US" sz="1000" dirty="0"/>
                        <a:t>⑮利用者の身体拘束等の禁止</a:t>
                      </a:r>
                    </a:p>
                    <a:p>
                      <a:pPr algn="l" eaLnBrk="1" hangingPunct="1">
                        <a:lnSpc>
                          <a:spcPct val="90000"/>
                        </a:lnSpc>
                      </a:pPr>
                      <a:r>
                        <a:rPr lang="ja-JP" altLang="en-US" sz="1000" dirty="0"/>
                        <a:t>⑯地域との連携等</a:t>
                      </a:r>
                    </a:p>
                    <a:p>
                      <a:pPr algn="l" eaLnBrk="1" hangingPunct="1">
                        <a:lnSpc>
                          <a:spcPct val="90000"/>
                        </a:lnSpc>
                      </a:pPr>
                      <a:r>
                        <a:rPr lang="ja-JP" altLang="en-US" sz="1000" dirty="0"/>
                        <a:t>⑰記録の整備</a:t>
                      </a:r>
                    </a:p>
                  </a:txBody>
                  <a:tcPr marL="32419" marR="32419" marT="33230" marB="3323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a:spcBef>
                          <a:spcPct val="20000"/>
                        </a:spcBef>
                      </a:pPr>
                      <a:r>
                        <a:rPr lang="ja-JP" altLang="en-US" sz="1000" dirty="0"/>
                        <a:t>①個別支援計画の作成に関する業務</a:t>
                      </a:r>
                    </a:p>
                    <a:p>
                      <a:pPr>
                        <a:spcBef>
                          <a:spcPct val="20000"/>
                        </a:spcBef>
                      </a:pPr>
                      <a:r>
                        <a:rPr lang="ja-JP" altLang="en-US" sz="1000" dirty="0"/>
                        <a:t>②利用者に対するアセスメント</a:t>
                      </a:r>
                    </a:p>
                    <a:p>
                      <a:pPr>
                        <a:spcBef>
                          <a:spcPct val="20000"/>
                        </a:spcBef>
                      </a:pPr>
                      <a:r>
                        <a:rPr lang="ja-JP" altLang="en-US" sz="1000" dirty="0"/>
                        <a:t>③利用者との面接</a:t>
                      </a:r>
                      <a:endParaRPr lang="en-US" altLang="ja-JP" sz="1000" dirty="0"/>
                    </a:p>
                    <a:p>
                      <a:pPr>
                        <a:spcBef>
                          <a:spcPct val="20000"/>
                        </a:spcBef>
                      </a:pPr>
                      <a:r>
                        <a:rPr lang="ja-JP" altLang="en-US" sz="1000" dirty="0"/>
                        <a:t>④個別支援計画作成に係る会議の運営</a:t>
                      </a:r>
                    </a:p>
                    <a:p>
                      <a:pPr>
                        <a:spcBef>
                          <a:spcPct val="20000"/>
                        </a:spcBef>
                      </a:pPr>
                      <a:r>
                        <a:rPr lang="ja-JP" altLang="en-US" sz="1000" dirty="0"/>
                        <a:t>⑤利用者・家族に対する個別支援計画の説明と</a:t>
                      </a:r>
                    </a:p>
                    <a:p>
                      <a:pPr>
                        <a:spcBef>
                          <a:spcPct val="20000"/>
                        </a:spcBef>
                      </a:pPr>
                      <a:r>
                        <a:rPr lang="ja-JP" altLang="en-US" sz="1000" dirty="0"/>
                        <a:t>　交付</a:t>
                      </a:r>
                    </a:p>
                    <a:p>
                      <a:pPr>
                        <a:spcBef>
                          <a:spcPct val="20000"/>
                        </a:spcBef>
                      </a:pPr>
                      <a:r>
                        <a:rPr lang="ja-JP" altLang="en-US" sz="1000" dirty="0"/>
                        <a:t>⑥個別支援計画の実施状況把握（モニタリング）</a:t>
                      </a:r>
                      <a:endParaRPr lang="en-US" altLang="ja-JP" sz="1000" dirty="0"/>
                    </a:p>
                    <a:p>
                      <a:pPr>
                        <a:spcBef>
                          <a:spcPct val="20000"/>
                        </a:spcBef>
                      </a:pPr>
                      <a:r>
                        <a:rPr lang="ja-JP" altLang="en-US" sz="1000" dirty="0"/>
                        <a:t>⑦定期的なモニタリング結果の記録</a:t>
                      </a:r>
                    </a:p>
                    <a:p>
                      <a:pPr>
                        <a:spcBef>
                          <a:spcPct val="20000"/>
                        </a:spcBef>
                      </a:pPr>
                      <a:r>
                        <a:rPr lang="ja-JP" altLang="en-US" sz="1000" dirty="0"/>
                        <a:t>⑧個別支援計画の変更（修正）</a:t>
                      </a:r>
                    </a:p>
                    <a:p>
                      <a:pPr>
                        <a:spcBef>
                          <a:spcPct val="20000"/>
                        </a:spcBef>
                      </a:pPr>
                      <a:r>
                        <a:rPr lang="ja-JP" altLang="en-US" sz="1000" dirty="0"/>
                        <a:t>⑨支援内容に関連する関係機関との連絡調整</a:t>
                      </a:r>
                    </a:p>
                    <a:p>
                      <a:pPr>
                        <a:spcBef>
                          <a:spcPct val="20000"/>
                        </a:spcBef>
                      </a:pPr>
                      <a:r>
                        <a:rPr lang="ja-JP" altLang="en-US" sz="1000" dirty="0"/>
                        <a:t>⑩サービス提供職員への技術的な指導と助言</a:t>
                      </a:r>
                    </a:p>
                    <a:p>
                      <a:pPr>
                        <a:spcBef>
                          <a:spcPct val="20000"/>
                        </a:spcBef>
                      </a:pPr>
                      <a:r>
                        <a:rPr lang="ja-JP" altLang="en-US" sz="1000" dirty="0"/>
                        <a:t>⑪自立した日常生活が可能と認められる</a:t>
                      </a:r>
                    </a:p>
                    <a:p>
                      <a:pPr>
                        <a:spcBef>
                          <a:spcPct val="20000"/>
                        </a:spcBef>
                      </a:pPr>
                      <a:r>
                        <a:rPr lang="ja-JP" altLang="en-US" sz="1000" dirty="0"/>
                        <a:t>　　利用者への必要な援助</a:t>
                      </a:r>
                      <a:endParaRPr kumimoji="1" lang="ja-JP" altLang="en-US" sz="1000" b="0" i="0" u="none" strike="noStrike" cap="none" normalizeH="0" baseline="0" dirty="0">
                        <a:ln>
                          <a:noFill/>
                        </a:ln>
                        <a:solidFill>
                          <a:schemeClr val="tx1"/>
                        </a:solidFill>
                        <a:effectLst/>
                        <a:latin typeface="ＭＳ Ｐゴシック" pitchFamily="50" charset="-128"/>
                        <a:ea typeface="ＭＳ Ｐゴシック" pitchFamily="50" charset="-128"/>
                      </a:endParaRPr>
                    </a:p>
                  </a:txBody>
                  <a:tcPr marL="32419" marR="32419" marT="33230" marB="33230"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6"/>
                  </a:ext>
                </a:extLst>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0D4D25-67C8-2BEC-0EAC-9736D7E539FE}"/>
              </a:ext>
            </a:extLst>
          </p:cNvPr>
          <p:cNvSpPr>
            <a:spLocks noGrp="1"/>
          </p:cNvSpPr>
          <p:nvPr>
            <p:ph type="title"/>
          </p:nvPr>
        </p:nvSpPr>
        <p:spPr>
          <a:gradFill>
            <a:gsLst>
              <a:gs pos="0">
                <a:schemeClr val="accent3"/>
              </a:gs>
              <a:gs pos="74000">
                <a:schemeClr val="accent3">
                  <a:lumMod val="60000"/>
                  <a:lumOff val="40000"/>
                </a:schemeClr>
              </a:gs>
              <a:gs pos="83000">
                <a:schemeClr val="accent3">
                  <a:lumMod val="40000"/>
                  <a:lumOff val="60000"/>
                </a:schemeClr>
              </a:gs>
              <a:gs pos="100000">
                <a:schemeClr val="accent5"/>
              </a:gs>
            </a:gsLst>
            <a:lin ang="5400000" scaled="1"/>
          </a:gradFill>
        </p:spPr>
        <p:txBody>
          <a:bodyPr>
            <a:normAutofit fontScale="90000"/>
          </a:bodyPr>
          <a:lstStyle/>
          <a:p>
            <a:r>
              <a:rPr lang="ja-JP" altLang="en-US" sz="3692" dirty="0"/>
              <a:t>サービス管理責任者と相談支援専門員との連携</a:t>
            </a:r>
          </a:p>
        </p:txBody>
      </p:sp>
      <p:sp>
        <p:nvSpPr>
          <p:cNvPr id="3" name="スライド番号プレースホルダー 2">
            <a:extLst>
              <a:ext uri="{FF2B5EF4-FFF2-40B4-BE49-F238E27FC236}">
                <a16:creationId xmlns:a16="http://schemas.microsoft.com/office/drawing/2014/main" id="{2383CE06-BDF0-23EB-E604-EEA60B664A0F}"/>
              </a:ext>
            </a:extLst>
          </p:cNvPr>
          <p:cNvSpPr>
            <a:spLocks noGrp="1"/>
          </p:cNvSpPr>
          <p:nvPr>
            <p:ph type="sldNum" sz="quarter" idx="4"/>
          </p:nvPr>
        </p:nvSpPr>
        <p:spPr/>
        <p:txBody>
          <a:bodyPr/>
          <a:lstStyle/>
          <a:p>
            <a:pPr defTabSz="422041">
              <a:defRPr/>
            </a:pPr>
            <a:fld id="{48F63A3B-78C7-47BE-AE5E-E10140E04643}" type="slidenum">
              <a:rPr lang="en-US" sz="1023">
                <a:solidFill>
                  <a:srgbClr val="000000"/>
                </a:solidFill>
                <a:ea typeface="メイリオ"/>
              </a:rPr>
              <a:pPr defTabSz="422041">
                <a:defRPr/>
              </a:pPr>
              <a:t>13</a:t>
            </a:fld>
            <a:endParaRPr lang="en-US" sz="1023" dirty="0">
              <a:solidFill>
                <a:srgbClr val="000000"/>
              </a:solidFill>
              <a:ea typeface="メイリオ"/>
            </a:endParaRPr>
          </a:p>
        </p:txBody>
      </p:sp>
      <p:sp>
        <p:nvSpPr>
          <p:cNvPr id="6" name="正方形/長方形 5">
            <a:extLst>
              <a:ext uri="{FF2B5EF4-FFF2-40B4-BE49-F238E27FC236}">
                <a16:creationId xmlns:a16="http://schemas.microsoft.com/office/drawing/2014/main" id="{9021155D-93E4-4DC9-8286-6AC12C5524BA}"/>
              </a:ext>
            </a:extLst>
          </p:cNvPr>
          <p:cNvSpPr/>
          <p:nvPr/>
        </p:nvSpPr>
        <p:spPr>
          <a:xfrm>
            <a:off x="322447" y="1048426"/>
            <a:ext cx="8489086" cy="1285737"/>
          </a:xfrm>
          <a:prstGeom prst="rect">
            <a:avLst/>
          </a:prstGeom>
          <a:ln>
            <a:solidFill>
              <a:schemeClr val="accent1"/>
            </a:solidFill>
          </a:ln>
        </p:spPr>
        <p:txBody>
          <a:bodyPr wrap="square">
            <a:spAutoFit/>
          </a:bodyPr>
          <a:lstStyle/>
          <a:p>
            <a:r>
              <a:rPr lang="ja-JP" altLang="en-US" sz="2585" dirty="0">
                <a:latin typeface="Meiryo" panose="020B0604030504040204" pitchFamily="34" charset="-128"/>
                <a:ea typeface="Meiryo" panose="020B0604030504040204" pitchFamily="34" charset="-128"/>
              </a:rPr>
              <a:t>・令和</a:t>
            </a:r>
            <a:r>
              <a:rPr lang="en-US" altLang="ja-JP" sz="2585" dirty="0">
                <a:latin typeface="Meiryo" panose="020B0604030504040204" pitchFamily="34" charset="-128"/>
                <a:ea typeface="Meiryo" panose="020B0604030504040204" pitchFamily="34" charset="-128"/>
              </a:rPr>
              <a:t>6</a:t>
            </a:r>
            <a:r>
              <a:rPr lang="ja-JP" altLang="en-US" sz="2585" dirty="0">
                <a:latin typeface="Meiryo" panose="020B0604030504040204" pitchFamily="34" charset="-128"/>
                <a:ea typeface="Meiryo" panose="020B0604030504040204" pitchFamily="34" charset="-128"/>
              </a:rPr>
              <a:t>年度報酬改定検証調査において、サービス提供事業者からの個別支援計画の報告件数の割合は</a:t>
            </a:r>
            <a:r>
              <a:rPr lang="en-US" altLang="ja-JP" sz="2585" dirty="0">
                <a:latin typeface="Meiryo" panose="020B0604030504040204" pitchFamily="34" charset="-128"/>
                <a:ea typeface="Meiryo" panose="020B0604030504040204" pitchFamily="34" charset="-128"/>
              </a:rPr>
              <a:t>47.8</a:t>
            </a:r>
            <a:r>
              <a:rPr lang="ja-JP" altLang="en-US" sz="2585" dirty="0">
                <a:latin typeface="Meiryo" panose="020B0604030504040204" pitchFamily="34" charset="-128"/>
                <a:ea typeface="Meiryo" panose="020B0604030504040204" pitchFamily="34" charset="-128"/>
              </a:rPr>
              <a:t>％であった。</a:t>
            </a:r>
          </a:p>
        </p:txBody>
      </p:sp>
      <p:sp>
        <p:nvSpPr>
          <p:cNvPr id="7" name="矢印: 下 6">
            <a:extLst>
              <a:ext uri="{FF2B5EF4-FFF2-40B4-BE49-F238E27FC236}">
                <a16:creationId xmlns:a16="http://schemas.microsoft.com/office/drawing/2014/main" id="{CC293774-4021-439B-81E6-A90231442FE7}"/>
              </a:ext>
            </a:extLst>
          </p:cNvPr>
          <p:cNvSpPr/>
          <p:nvPr/>
        </p:nvSpPr>
        <p:spPr>
          <a:xfrm>
            <a:off x="3976914" y="2436221"/>
            <a:ext cx="884453" cy="549255"/>
          </a:xfrm>
          <a:prstGeom prst="downArrow">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108" dirty="0">
              <a:solidFill>
                <a:sysClr val="windowText" lastClr="000000"/>
              </a:solidFill>
            </a:endParaRPr>
          </a:p>
        </p:txBody>
      </p:sp>
      <p:sp>
        <p:nvSpPr>
          <p:cNvPr id="8" name="テキスト ボックス 7">
            <a:extLst>
              <a:ext uri="{FF2B5EF4-FFF2-40B4-BE49-F238E27FC236}">
                <a16:creationId xmlns:a16="http://schemas.microsoft.com/office/drawing/2014/main" id="{742254E6-F5CC-42C3-9D12-9D85557F6F26}"/>
              </a:ext>
            </a:extLst>
          </p:cNvPr>
          <p:cNvSpPr txBox="1"/>
          <p:nvPr/>
        </p:nvSpPr>
        <p:spPr>
          <a:xfrm>
            <a:off x="332467" y="3087534"/>
            <a:ext cx="8481789" cy="3727046"/>
          </a:xfrm>
          <a:prstGeom prst="rect">
            <a:avLst/>
          </a:prstGeom>
          <a:noFill/>
        </p:spPr>
        <p:txBody>
          <a:bodyPr wrap="square" rtlCol="0">
            <a:spAutoFit/>
          </a:bodyPr>
          <a:lstStyle/>
          <a:p>
            <a:pPr>
              <a:lnSpc>
                <a:spcPct val="120000"/>
              </a:lnSpc>
              <a:spcAft>
                <a:spcPts val="554"/>
              </a:spcAft>
              <a:buClr>
                <a:schemeClr val="tx2"/>
              </a:buClr>
            </a:pPr>
            <a:r>
              <a:rPr kumimoji="1" lang="ja-JP" altLang="en-US" sz="1846" dirty="0"/>
              <a:t>・</a:t>
            </a:r>
            <a:r>
              <a:rPr kumimoji="1" lang="ja-JP" altLang="en-US" sz="2215" dirty="0"/>
              <a:t>顔の見える関係を築けているのは一部の相談支援専門員のみにとどまっている</a:t>
            </a:r>
            <a:endParaRPr kumimoji="1" lang="en-US" altLang="ja-JP" sz="2215" dirty="0"/>
          </a:p>
          <a:p>
            <a:pPr>
              <a:lnSpc>
                <a:spcPct val="120000"/>
              </a:lnSpc>
              <a:spcAft>
                <a:spcPts val="554"/>
              </a:spcAft>
              <a:buClr>
                <a:schemeClr val="tx2"/>
              </a:buClr>
            </a:pPr>
            <a:r>
              <a:rPr kumimoji="1" lang="ja-JP" altLang="en-US" sz="2215" dirty="0"/>
              <a:t>　個別支援計画書・サービス等利用計画書などの書類のやりとりを通しての連携にとどまることも・・</a:t>
            </a:r>
            <a:endParaRPr kumimoji="1" lang="en-US" altLang="ja-JP" sz="2215" dirty="0"/>
          </a:p>
          <a:p>
            <a:pPr>
              <a:lnSpc>
                <a:spcPct val="120000"/>
              </a:lnSpc>
              <a:spcAft>
                <a:spcPts val="554"/>
              </a:spcAft>
              <a:buClr>
                <a:schemeClr val="tx2"/>
              </a:buClr>
            </a:pPr>
            <a:endParaRPr kumimoji="1" lang="en-US" altLang="ja-JP" sz="2215" dirty="0"/>
          </a:p>
          <a:p>
            <a:pPr>
              <a:lnSpc>
                <a:spcPct val="120000"/>
              </a:lnSpc>
              <a:spcAft>
                <a:spcPts val="554"/>
              </a:spcAft>
              <a:buClr>
                <a:schemeClr val="tx2"/>
              </a:buClr>
            </a:pPr>
            <a:r>
              <a:rPr kumimoji="1" lang="ja-JP" altLang="en-US" sz="2215" dirty="0"/>
              <a:t>・モニタリングのタイミングが合わないことが多い（</a:t>
            </a:r>
            <a:r>
              <a:rPr kumimoji="1" lang="en-US" altLang="ja-JP" sz="2215" dirty="0"/>
              <a:t>3</a:t>
            </a:r>
            <a:r>
              <a:rPr kumimoji="1" lang="ja-JP" altLang="en-US" sz="2215" dirty="0"/>
              <a:t>～</a:t>
            </a:r>
            <a:r>
              <a:rPr kumimoji="1" lang="en-US" altLang="ja-JP" sz="2215" dirty="0"/>
              <a:t>6</a:t>
            </a:r>
            <a:r>
              <a:rPr kumimoji="1" lang="ja-JP" altLang="en-US" sz="2215" dirty="0"/>
              <a:t>か月）</a:t>
            </a:r>
            <a:endParaRPr kumimoji="1" lang="en-US" altLang="ja-JP" sz="2215" dirty="0"/>
          </a:p>
          <a:p>
            <a:pPr>
              <a:lnSpc>
                <a:spcPct val="120000"/>
              </a:lnSpc>
              <a:spcAft>
                <a:spcPts val="554"/>
              </a:spcAft>
              <a:buClr>
                <a:schemeClr val="tx2"/>
              </a:buClr>
            </a:pPr>
            <a:r>
              <a:rPr kumimoji="1" lang="ja-JP" altLang="en-US" sz="2215" dirty="0"/>
              <a:t>　→モニタリングの機会はサビ管と相談支援専門員が連携する</a:t>
            </a:r>
            <a:endParaRPr kumimoji="1" lang="en-US" altLang="ja-JP" sz="2215" dirty="0"/>
          </a:p>
          <a:p>
            <a:pPr>
              <a:lnSpc>
                <a:spcPct val="120000"/>
              </a:lnSpc>
              <a:spcAft>
                <a:spcPts val="554"/>
              </a:spcAft>
              <a:buClr>
                <a:schemeClr val="tx2"/>
              </a:buClr>
            </a:pPr>
            <a:r>
              <a:rPr kumimoji="1" lang="ja-JP" altLang="en-US" sz="2215" dirty="0"/>
              <a:t>　　絶好のチャンス</a:t>
            </a:r>
            <a:endParaRPr kumimoji="1" lang="ja-JP" altLang="en-US" sz="1846" dirty="0"/>
          </a:p>
        </p:txBody>
      </p:sp>
    </p:spTree>
    <p:extLst>
      <p:ext uri="{BB962C8B-B14F-4D97-AF65-F5344CB8AC3E}">
        <p14:creationId xmlns:p14="http://schemas.microsoft.com/office/powerpoint/2010/main" val="4475059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0D4D25-67C8-2BEC-0EAC-9736D7E539FE}"/>
              </a:ext>
            </a:extLst>
          </p:cNvPr>
          <p:cNvSpPr>
            <a:spLocks noGrp="1"/>
          </p:cNvSpPr>
          <p:nvPr>
            <p:ph type="title"/>
          </p:nvPr>
        </p:nvSpPr>
        <p:spPr>
          <a:gradFill>
            <a:gsLst>
              <a:gs pos="0">
                <a:schemeClr val="accent3"/>
              </a:gs>
              <a:gs pos="74000">
                <a:schemeClr val="accent3">
                  <a:lumMod val="60000"/>
                  <a:lumOff val="40000"/>
                </a:schemeClr>
              </a:gs>
              <a:gs pos="83000">
                <a:schemeClr val="accent3">
                  <a:lumMod val="40000"/>
                  <a:lumOff val="60000"/>
                </a:schemeClr>
              </a:gs>
              <a:gs pos="100000">
                <a:schemeClr val="accent5"/>
              </a:gs>
            </a:gsLst>
            <a:lin ang="5400000" scaled="1"/>
          </a:gradFill>
        </p:spPr>
        <p:txBody>
          <a:bodyPr/>
          <a:lstStyle/>
          <a:p>
            <a:r>
              <a:rPr lang="ja-JP" altLang="en-US" sz="3692" dirty="0"/>
              <a:t>サビ管から相談支援に期待すること</a:t>
            </a:r>
          </a:p>
        </p:txBody>
      </p:sp>
      <p:sp>
        <p:nvSpPr>
          <p:cNvPr id="3" name="スライド番号プレースホルダー 2">
            <a:extLst>
              <a:ext uri="{FF2B5EF4-FFF2-40B4-BE49-F238E27FC236}">
                <a16:creationId xmlns:a16="http://schemas.microsoft.com/office/drawing/2014/main" id="{2383CE06-BDF0-23EB-E604-EEA60B664A0F}"/>
              </a:ext>
            </a:extLst>
          </p:cNvPr>
          <p:cNvSpPr>
            <a:spLocks noGrp="1"/>
          </p:cNvSpPr>
          <p:nvPr>
            <p:ph type="sldNum" sz="quarter" idx="4"/>
          </p:nvPr>
        </p:nvSpPr>
        <p:spPr/>
        <p:txBody>
          <a:bodyPr/>
          <a:lstStyle/>
          <a:p>
            <a:pPr defTabSz="422041">
              <a:defRPr/>
            </a:pPr>
            <a:fld id="{48F63A3B-78C7-47BE-AE5E-E10140E04643}" type="slidenum">
              <a:rPr lang="en-US" sz="1023">
                <a:solidFill>
                  <a:srgbClr val="000000"/>
                </a:solidFill>
                <a:ea typeface="メイリオ"/>
              </a:rPr>
              <a:pPr defTabSz="422041">
                <a:defRPr/>
              </a:pPr>
              <a:t>14</a:t>
            </a:fld>
            <a:endParaRPr lang="en-US" sz="1023" dirty="0">
              <a:solidFill>
                <a:srgbClr val="000000"/>
              </a:solidFill>
              <a:ea typeface="メイリオ"/>
            </a:endParaRPr>
          </a:p>
        </p:txBody>
      </p:sp>
      <p:sp>
        <p:nvSpPr>
          <p:cNvPr id="5" name="吹き出し: 角を丸めた四角形 4">
            <a:extLst>
              <a:ext uri="{FF2B5EF4-FFF2-40B4-BE49-F238E27FC236}">
                <a16:creationId xmlns:a16="http://schemas.microsoft.com/office/drawing/2014/main" id="{29ACEE02-5256-0380-AE5B-7D979F6633F3}"/>
              </a:ext>
            </a:extLst>
          </p:cNvPr>
          <p:cNvSpPr/>
          <p:nvPr/>
        </p:nvSpPr>
        <p:spPr>
          <a:xfrm flipH="1">
            <a:off x="480782" y="1180077"/>
            <a:ext cx="8182432" cy="2073528"/>
          </a:xfrm>
          <a:prstGeom prst="wedgeRoundRectCallout">
            <a:avLst>
              <a:gd name="adj1" fmla="val 50618"/>
              <a:gd name="adj2" fmla="val 69611"/>
              <a:gd name="adj3"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215" dirty="0">
                <a:solidFill>
                  <a:sysClr val="windowText" lastClr="000000"/>
                </a:solidFill>
              </a:rPr>
              <a:t>・相談支援専門員は地域の社会資源を把握しているので、その資源についての情報をもらえると嬉しいです。例えば、自立訓練を利用している人が次のステップにうつるときに本人が成長するための資源のアドバイスなど。</a:t>
            </a:r>
          </a:p>
        </p:txBody>
      </p:sp>
      <p:sp>
        <p:nvSpPr>
          <p:cNvPr id="7" name="吹き出し: 角を丸めた四角形 6">
            <a:extLst>
              <a:ext uri="{FF2B5EF4-FFF2-40B4-BE49-F238E27FC236}">
                <a16:creationId xmlns:a16="http://schemas.microsoft.com/office/drawing/2014/main" id="{9916C79D-C688-5414-84F1-BE9745D2C6AD}"/>
              </a:ext>
            </a:extLst>
          </p:cNvPr>
          <p:cNvSpPr/>
          <p:nvPr/>
        </p:nvSpPr>
        <p:spPr>
          <a:xfrm flipH="1">
            <a:off x="629101" y="3814614"/>
            <a:ext cx="8182432" cy="2482534"/>
          </a:xfrm>
          <a:prstGeom prst="wedgeRoundRectCallout">
            <a:avLst>
              <a:gd name="adj1" fmla="val -42343"/>
              <a:gd name="adj2" fmla="val 66011"/>
              <a:gd name="adj3" fmla="val 16667"/>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2215" dirty="0">
                <a:solidFill>
                  <a:schemeClr val="tx1"/>
                </a:solidFill>
              </a:rPr>
              <a:t>・</a:t>
            </a:r>
            <a:r>
              <a:rPr lang="ja-JP" altLang="en-US" sz="2215" dirty="0">
                <a:solidFill>
                  <a:schemeClr val="tx1"/>
                </a:solidFill>
                <a:latin typeface="+mn-ea"/>
              </a:rPr>
              <a:t>相談支援員に利用者の報告をすることで、客観的な視点や自分たちが知らなかった制度面でのアドバイスをもらえたりします。毎日接するなかであたり前になっていたり見逃したりするなかで、外部の相談支援員さんの客観的で広い視点での意見は有難いです</a:t>
            </a:r>
            <a:endParaRPr kumimoji="1" lang="ja-JP" altLang="en-US" sz="2215" dirty="0">
              <a:solidFill>
                <a:schemeClr val="tx1"/>
              </a:solidFill>
              <a:latin typeface="+mn-ea"/>
            </a:endParaRPr>
          </a:p>
        </p:txBody>
      </p:sp>
    </p:spTree>
    <p:extLst>
      <p:ext uri="{BB962C8B-B14F-4D97-AF65-F5344CB8AC3E}">
        <p14:creationId xmlns:p14="http://schemas.microsoft.com/office/powerpoint/2010/main" val="910661438"/>
      </p:ext>
    </p:extLst>
  </p:cSld>
  <p:clrMapOvr>
    <a:masterClrMapping/>
  </p:clrMapOvr>
  <p:extLst>
    <p:ext uri="{6950BFC3-D8DA-4A85-94F7-54DA5524770B}">
      <p188:commentRel xmlns:p188="http://schemas.microsoft.com/office/powerpoint/2018/8/main" xmlns="" r:id="rId2"/>
    </p:ext>
  </p:extLs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タイトル 1"/>
          <p:cNvSpPr>
            <a:spLocks noGrp="1"/>
          </p:cNvSpPr>
          <p:nvPr>
            <p:ph type="title"/>
          </p:nvPr>
        </p:nvSpPr>
        <p:spPr>
          <a:xfrm>
            <a:off x="251520" y="274638"/>
            <a:ext cx="8640960" cy="562074"/>
          </a:xfrm>
          <a:prstGeom prst="roundRect">
            <a:avLst>
              <a:gd name="adj" fmla="val 50000"/>
            </a:avLst>
          </a:prstGeom>
        </p:spPr>
        <p:style>
          <a:lnRef idx="2">
            <a:schemeClr val="accent1"/>
          </a:lnRef>
          <a:fillRef idx="1">
            <a:schemeClr val="lt1"/>
          </a:fillRef>
          <a:effectRef idx="0">
            <a:schemeClr val="accent1"/>
          </a:effectRef>
          <a:fontRef idx="minor">
            <a:schemeClr val="dk1"/>
          </a:fontRef>
        </p:style>
        <p:txBody>
          <a:bodyPr>
            <a:normAutofit fontScale="90000"/>
          </a:bodyPr>
          <a:lstStyle/>
          <a:p>
            <a:r>
              <a:rPr lang="ja-JP" altLang="en-US" sz="2400" dirty="0">
                <a:solidFill>
                  <a:schemeClr val="tx1"/>
                </a:solidFill>
                <a:latin typeface="Meiryo UI" panose="020B0604030504040204" pitchFamily="50" charset="-128"/>
                <a:ea typeface="Meiryo UI" panose="020B0604030504040204" pitchFamily="50" charset="-128"/>
              </a:rPr>
              <a:t>指定特定相談支援事業者（計画作成担当）と就労支援事業者の関係</a:t>
            </a:r>
          </a:p>
        </p:txBody>
      </p:sp>
      <p:graphicFrame>
        <p:nvGraphicFramePr>
          <p:cNvPr id="5" name="コンテンツ プレースホルダ 4"/>
          <p:cNvGraphicFramePr>
            <a:graphicFrameLocks noGrp="1"/>
          </p:cNvGraphicFramePr>
          <p:nvPr>
            <p:ph idx="1"/>
          </p:nvPr>
        </p:nvGraphicFramePr>
        <p:xfrm>
          <a:off x="185051" y="980728"/>
          <a:ext cx="8773898" cy="5544840"/>
        </p:xfrm>
        <a:graphic>
          <a:graphicData uri="http://schemas.openxmlformats.org/drawingml/2006/table">
            <a:tbl>
              <a:tblPr firstRow="1" bandRow="1">
                <a:tableStyleId>{5940675A-B579-460E-94D1-54222C63F5DA}</a:tableStyleId>
              </a:tblPr>
              <a:tblGrid>
                <a:gridCol w="864096">
                  <a:extLst>
                    <a:ext uri="{9D8B030D-6E8A-4147-A177-3AD203B41FA5}">
                      <a16:colId xmlns:a16="http://schemas.microsoft.com/office/drawing/2014/main" val="20000"/>
                    </a:ext>
                  </a:extLst>
                </a:gridCol>
                <a:gridCol w="7909802">
                  <a:extLst>
                    <a:ext uri="{9D8B030D-6E8A-4147-A177-3AD203B41FA5}">
                      <a16:colId xmlns:a16="http://schemas.microsoft.com/office/drawing/2014/main" val="20001"/>
                    </a:ext>
                  </a:extLst>
                </a:gridCol>
              </a:tblGrid>
              <a:tr h="2772420">
                <a:tc>
                  <a:txBody>
                    <a:bodyPr/>
                    <a:lstStyle/>
                    <a:p>
                      <a:r>
                        <a:rPr kumimoji="1" lang="ja-JP" altLang="en-US" sz="2000" b="0" dirty="0">
                          <a:latin typeface="Meiryo UI" panose="020B0604030504040204" pitchFamily="50" charset="-128"/>
                          <a:ea typeface="Meiryo UI" panose="020B0604030504040204" pitchFamily="50" charset="-128"/>
                        </a:rPr>
                        <a:t>相談支援事業者</a:t>
                      </a:r>
                      <a:endParaRPr kumimoji="1" lang="ja-JP" altLang="en-US" b="0" dirty="0">
                        <a:latin typeface="Meiryo UI" panose="020B0604030504040204" pitchFamily="50" charset="-128"/>
                        <a:ea typeface="Meiryo UI" panose="020B0604030504040204" pitchFamily="50" charset="-128"/>
                      </a:endParaRPr>
                    </a:p>
                  </a:txBody>
                  <a:tcPr marL="84406" marR="84406" vert="eaVert" anchor="b" anchorCtr="1"/>
                </a:tc>
                <a:tc>
                  <a:txBody>
                    <a:bodyPr/>
                    <a:lstStyle/>
                    <a:p>
                      <a:endParaRPr kumimoji="1" lang="ja-JP" altLang="en-US" dirty="0"/>
                    </a:p>
                  </a:txBody>
                  <a:tcPr marL="84406" marR="84406"/>
                </a:tc>
                <a:extLst>
                  <a:ext uri="{0D108BD9-81ED-4DB2-BD59-A6C34878D82A}">
                    <a16:rowId xmlns:a16="http://schemas.microsoft.com/office/drawing/2014/main" val="10000"/>
                  </a:ext>
                </a:extLst>
              </a:tr>
              <a:tr h="2772420">
                <a:tc>
                  <a:txBody>
                    <a:bodyPr/>
                    <a:lstStyle/>
                    <a:p>
                      <a:r>
                        <a:rPr kumimoji="1" lang="ja-JP" altLang="en-US" sz="2000" b="0" dirty="0">
                          <a:latin typeface="Meiryo UI" panose="020B0604030504040204" pitchFamily="50" charset="-128"/>
                          <a:ea typeface="Meiryo UI" panose="020B0604030504040204" pitchFamily="50" charset="-128"/>
                        </a:rPr>
                        <a:t>就労支援事業者</a:t>
                      </a:r>
                      <a:endParaRPr kumimoji="1" lang="ja-JP" altLang="en-US" b="0" dirty="0">
                        <a:latin typeface="Meiryo UI" panose="020B0604030504040204" pitchFamily="50" charset="-128"/>
                        <a:ea typeface="Meiryo UI" panose="020B0604030504040204" pitchFamily="50" charset="-128"/>
                      </a:endParaRPr>
                    </a:p>
                  </a:txBody>
                  <a:tcPr marL="84406" marR="84406" vert="eaVert" anchor="b" anchorCtr="1"/>
                </a:tc>
                <a:tc>
                  <a:txBody>
                    <a:bodyPr/>
                    <a:lstStyle/>
                    <a:p>
                      <a:endParaRPr kumimoji="1" lang="ja-JP" altLang="en-US" dirty="0"/>
                    </a:p>
                  </a:txBody>
                  <a:tcPr marL="84406" marR="84406"/>
                </a:tc>
                <a:extLst>
                  <a:ext uri="{0D108BD9-81ED-4DB2-BD59-A6C34878D82A}">
                    <a16:rowId xmlns:a16="http://schemas.microsoft.com/office/drawing/2014/main" val="10001"/>
                  </a:ext>
                </a:extLst>
              </a:tr>
            </a:tbl>
          </a:graphicData>
        </a:graphic>
      </p:graphicFrame>
      <p:sp>
        <p:nvSpPr>
          <p:cNvPr id="7" name="正方形/長方形 6"/>
          <p:cNvSpPr/>
          <p:nvPr/>
        </p:nvSpPr>
        <p:spPr bwMode="auto">
          <a:xfrm>
            <a:off x="1115616" y="1556792"/>
            <a:ext cx="400050" cy="151130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wrap="none"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アセスメント</a:t>
            </a:r>
          </a:p>
        </p:txBody>
      </p:sp>
      <p:sp>
        <p:nvSpPr>
          <p:cNvPr id="8" name="右矢印 7"/>
          <p:cNvSpPr/>
          <p:nvPr/>
        </p:nvSpPr>
        <p:spPr bwMode="auto">
          <a:xfrm>
            <a:off x="1514430" y="2060848"/>
            <a:ext cx="265234" cy="484188"/>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lIns="74295" tIns="8890" rIns="74295" bIns="8890" anchor="ctr"/>
          <a:lstStyle/>
          <a:p>
            <a:pPr algn="ctr">
              <a:defRPr/>
            </a:pPr>
            <a:endParaRPr lang="ja-JP" altLang="en-US">
              <a:solidFill>
                <a:schemeClr val="tx1"/>
              </a:solidFill>
            </a:endParaRPr>
          </a:p>
        </p:txBody>
      </p:sp>
      <p:sp>
        <p:nvSpPr>
          <p:cNvPr id="9" name="正方形/長方形 8"/>
          <p:cNvSpPr/>
          <p:nvPr/>
        </p:nvSpPr>
        <p:spPr bwMode="auto">
          <a:xfrm>
            <a:off x="1846775" y="1196976"/>
            <a:ext cx="332643" cy="237683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wrap="none"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サービス等利用計画案</a:t>
            </a:r>
          </a:p>
        </p:txBody>
      </p:sp>
      <p:sp>
        <p:nvSpPr>
          <p:cNvPr id="11" name="正方形/長方形 10"/>
          <p:cNvSpPr/>
          <p:nvPr/>
        </p:nvSpPr>
        <p:spPr bwMode="auto">
          <a:xfrm>
            <a:off x="2312057" y="2420888"/>
            <a:ext cx="332643" cy="2447925"/>
          </a:xfrm>
          <a:prstGeom prst="rect">
            <a:avLst/>
          </a:prstGeom>
          <a:ln>
            <a:headEnd type="none" w="med" len="med"/>
            <a:tailEnd type="none" w="med" len="med"/>
          </a:ln>
        </p:spPr>
        <p:style>
          <a:lnRef idx="1">
            <a:schemeClr val="accent2"/>
          </a:lnRef>
          <a:fillRef idx="2">
            <a:schemeClr val="accent2"/>
          </a:fillRef>
          <a:effectRef idx="1">
            <a:schemeClr val="accent2"/>
          </a:effectRef>
          <a:fontRef idx="minor">
            <a:schemeClr val="dk1"/>
          </a:fontRef>
        </p:style>
        <p:txBody>
          <a:bodyPr vert="eaVert" wrap="none"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支給決定（市町村）</a:t>
            </a:r>
          </a:p>
        </p:txBody>
      </p:sp>
      <p:sp>
        <p:nvSpPr>
          <p:cNvPr id="14" name="正方形/長方形 13"/>
          <p:cNvSpPr/>
          <p:nvPr/>
        </p:nvSpPr>
        <p:spPr bwMode="auto">
          <a:xfrm>
            <a:off x="6820897" y="1195179"/>
            <a:ext cx="597877" cy="244792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継続サービス利用支援（モニタリング）</a:t>
            </a:r>
          </a:p>
        </p:txBody>
      </p:sp>
      <p:sp>
        <p:nvSpPr>
          <p:cNvPr id="16" name="正方形/長方形 15"/>
          <p:cNvSpPr/>
          <p:nvPr/>
        </p:nvSpPr>
        <p:spPr bwMode="auto">
          <a:xfrm>
            <a:off x="5568461" y="3932239"/>
            <a:ext cx="398585" cy="1512887"/>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wrap="none"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個別支援計画</a:t>
            </a:r>
          </a:p>
        </p:txBody>
      </p:sp>
      <p:sp>
        <p:nvSpPr>
          <p:cNvPr id="17" name="正方形/長方形 16"/>
          <p:cNvSpPr/>
          <p:nvPr/>
        </p:nvSpPr>
        <p:spPr bwMode="auto">
          <a:xfrm>
            <a:off x="6367097" y="3932239"/>
            <a:ext cx="531934" cy="223202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個別支援計画の実施（サービスの提供）</a:t>
            </a:r>
          </a:p>
        </p:txBody>
      </p:sp>
      <p:sp>
        <p:nvSpPr>
          <p:cNvPr id="19" name="正方形/長方形 18"/>
          <p:cNvSpPr/>
          <p:nvPr/>
        </p:nvSpPr>
        <p:spPr bwMode="auto">
          <a:xfrm>
            <a:off x="3906716" y="4221163"/>
            <a:ext cx="400050" cy="1511300"/>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wrap="none"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アセスメント</a:t>
            </a:r>
          </a:p>
        </p:txBody>
      </p:sp>
      <p:sp>
        <p:nvSpPr>
          <p:cNvPr id="20" name="角丸四角形 19"/>
          <p:cNvSpPr/>
          <p:nvPr/>
        </p:nvSpPr>
        <p:spPr bwMode="auto">
          <a:xfrm>
            <a:off x="2776904" y="1700213"/>
            <a:ext cx="332642" cy="3600450"/>
          </a:xfrm>
          <a:prstGeom prst="roundRect">
            <a:avLst>
              <a:gd name="adj" fmla="val 50000"/>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eaVert" wrap="none" lIns="74295" tIns="8890" rIns="74295" bIns="8890" anchor="ctr"/>
          <a:lstStyle/>
          <a:p>
            <a:pPr algn="ctr">
              <a:defRPr/>
            </a:pPr>
            <a:r>
              <a:rPr lang="ja-JP" altLang="en-US" sz="2000" b="0" dirty="0">
                <a:solidFill>
                  <a:schemeClr val="tx1"/>
                </a:solidFill>
                <a:latin typeface="Meiryo UI" panose="020B0604030504040204" pitchFamily="50" charset="-128"/>
                <a:ea typeface="Meiryo UI" panose="020B0604030504040204" pitchFamily="50" charset="-128"/>
              </a:rPr>
              <a:t>サービス担当者会議</a:t>
            </a:r>
          </a:p>
        </p:txBody>
      </p:sp>
      <p:sp>
        <p:nvSpPr>
          <p:cNvPr id="22" name="正方形/長方形 21"/>
          <p:cNvSpPr/>
          <p:nvPr/>
        </p:nvSpPr>
        <p:spPr bwMode="auto">
          <a:xfrm>
            <a:off x="7020189" y="3930442"/>
            <a:ext cx="398585" cy="1512887"/>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wrap="none"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モニタリング</a:t>
            </a:r>
          </a:p>
        </p:txBody>
      </p:sp>
      <p:sp>
        <p:nvSpPr>
          <p:cNvPr id="23" name="正方形/長方形 22"/>
          <p:cNvSpPr/>
          <p:nvPr/>
        </p:nvSpPr>
        <p:spPr bwMode="auto">
          <a:xfrm>
            <a:off x="3242897" y="1196975"/>
            <a:ext cx="332642" cy="2376488"/>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wrap="none"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サービス等利用計画　</a:t>
            </a:r>
          </a:p>
        </p:txBody>
      </p:sp>
      <p:sp>
        <p:nvSpPr>
          <p:cNvPr id="24" name="右矢印 23"/>
          <p:cNvSpPr/>
          <p:nvPr/>
        </p:nvSpPr>
        <p:spPr bwMode="auto">
          <a:xfrm>
            <a:off x="4372708" y="4652964"/>
            <a:ext cx="265235" cy="484187"/>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lIns="74295" tIns="8890" rIns="74295" bIns="8890" anchor="ctr"/>
          <a:lstStyle/>
          <a:p>
            <a:pPr algn="ctr">
              <a:defRPr/>
            </a:pPr>
            <a:endParaRPr lang="ja-JP" altLang="en-US">
              <a:solidFill>
                <a:schemeClr val="tx1"/>
              </a:solidFill>
            </a:endParaRPr>
          </a:p>
        </p:txBody>
      </p:sp>
      <p:sp>
        <p:nvSpPr>
          <p:cNvPr id="25" name="正方形/長方形 24"/>
          <p:cNvSpPr/>
          <p:nvPr/>
        </p:nvSpPr>
        <p:spPr bwMode="auto">
          <a:xfrm>
            <a:off x="4705351" y="3933826"/>
            <a:ext cx="331177" cy="2303463"/>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wrap="none"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個別支援計画の原案</a:t>
            </a:r>
          </a:p>
        </p:txBody>
      </p:sp>
      <p:sp>
        <p:nvSpPr>
          <p:cNvPr id="26" name="角丸四角形 25"/>
          <p:cNvSpPr/>
          <p:nvPr/>
        </p:nvSpPr>
        <p:spPr bwMode="auto">
          <a:xfrm>
            <a:off x="5169877" y="4148139"/>
            <a:ext cx="332643" cy="1582737"/>
          </a:xfrm>
          <a:prstGeom prst="roundRect">
            <a:avLst>
              <a:gd name="adj" fmla="val 50000"/>
            </a:avLst>
          </a:prstGeom>
          <a:ln>
            <a:headEnd type="none" w="med" len="med"/>
            <a:tailEnd type="none" w="med" len="med"/>
          </a:ln>
        </p:spPr>
        <p:style>
          <a:lnRef idx="1">
            <a:schemeClr val="accent4"/>
          </a:lnRef>
          <a:fillRef idx="2">
            <a:schemeClr val="accent4"/>
          </a:fillRef>
          <a:effectRef idx="1">
            <a:schemeClr val="accent4"/>
          </a:effectRef>
          <a:fontRef idx="minor">
            <a:schemeClr val="dk1"/>
          </a:fontRef>
        </p:style>
        <p:txBody>
          <a:bodyPr vert="eaVert" wrap="none"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個別支援会議</a:t>
            </a:r>
          </a:p>
        </p:txBody>
      </p:sp>
      <p:sp>
        <p:nvSpPr>
          <p:cNvPr id="27" name="右矢印 26"/>
          <p:cNvSpPr/>
          <p:nvPr/>
        </p:nvSpPr>
        <p:spPr bwMode="auto">
          <a:xfrm>
            <a:off x="6034454" y="4651375"/>
            <a:ext cx="265235" cy="484188"/>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lIns="74295" tIns="8890" rIns="74295" bIns="8890" anchor="ctr"/>
          <a:lstStyle/>
          <a:p>
            <a:pPr algn="ctr">
              <a:defRPr/>
            </a:pPr>
            <a:endParaRPr lang="ja-JP" altLang="en-US">
              <a:solidFill>
                <a:schemeClr val="tx1"/>
              </a:solidFill>
            </a:endParaRPr>
          </a:p>
        </p:txBody>
      </p:sp>
      <p:sp>
        <p:nvSpPr>
          <p:cNvPr id="28" name="正方形/長方形 27"/>
          <p:cNvSpPr/>
          <p:nvPr/>
        </p:nvSpPr>
        <p:spPr bwMode="auto">
          <a:xfrm>
            <a:off x="8175055" y="1196976"/>
            <a:ext cx="704039" cy="2447925"/>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lIns="74295" tIns="8890" rIns="74295" bIns="8890" anchor="ctr">
            <a:spAutoFit/>
          </a:bodyPr>
          <a:lstStyle/>
          <a:p>
            <a:pPr algn="r">
              <a:defRPr/>
            </a:pPr>
            <a:r>
              <a:rPr lang="ja-JP" altLang="en-US" b="0" dirty="0">
                <a:solidFill>
                  <a:schemeClr val="tx1"/>
                </a:solidFill>
                <a:latin typeface="Meiryo UI" panose="020B0604030504040204" pitchFamily="50" charset="-128"/>
                <a:ea typeface="Meiryo UI" panose="020B0604030504040204" pitchFamily="50" charset="-128"/>
              </a:rPr>
              <a:t>サービス等利用計画の　　変更</a:t>
            </a:r>
          </a:p>
        </p:txBody>
      </p:sp>
      <p:sp>
        <p:nvSpPr>
          <p:cNvPr id="29" name="正方形/長方形 28"/>
          <p:cNvSpPr/>
          <p:nvPr/>
        </p:nvSpPr>
        <p:spPr bwMode="auto">
          <a:xfrm>
            <a:off x="8360020" y="3933826"/>
            <a:ext cx="331177" cy="2303463"/>
          </a:xfrm>
          <a:prstGeom prst="rect">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eaVert" wrap="none" lIns="74295" tIns="8890" rIns="74295" bIns="8890" anchor="ctr"/>
          <a:lstStyle/>
          <a:p>
            <a:pPr algn="ctr">
              <a:defRPr/>
            </a:pPr>
            <a:r>
              <a:rPr lang="ja-JP" altLang="en-US" b="0" dirty="0">
                <a:solidFill>
                  <a:schemeClr val="tx1"/>
                </a:solidFill>
                <a:latin typeface="Meiryo UI" panose="020B0604030504040204" pitchFamily="50" charset="-128"/>
                <a:ea typeface="Meiryo UI" panose="020B0604030504040204" pitchFamily="50" charset="-128"/>
              </a:rPr>
              <a:t>個別支援計画の変更</a:t>
            </a:r>
          </a:p>
        </p:txBody>
      </p:sp>
      <p:sp>
        <p:nvSpPr>
          <p:cNvPr id="30" name="右矢印 29"/>
          <p:cNvSpPr/>
          <p:nvPr/>
        </p:nvSpPr>
        <p:spPr bwMode="auto">
          <a:xfrm>
            <a:off x="7491546" y="4573812"/>
            <a:ext cx="265234" cy="484187"/>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lIns="74295" tIns="8890" rIns="74295" bIns="8890" anchor="ctr"/>
          <a:lstStyle/>
          <a:p>
            <a:pPr algn="ctr">
              <a:defRPr/>
            </a:pPr>
            <a:endParaRPr lang="ja-JP" altLang="en-US">
              <a:solidFill>
                <a:schemeClr val="tx1"/>
              </a:solidFill>
            </a:endParaRPr>
          </a:p>
        </p:txBody>
      </p:sp>
      <p:cxnSp>
        <p:nvCxnSpPr>
          <p:cNvPr id="3105" name="直線コネクタ 31"/>
          <p:cNvCxnSpPr>
            <a:cxnSpLocks noChangeShapeType="1"/>
          </p:cNvCxnSpPr>
          <p:nvPr/>
        </p:nvCxnSpPr>
        <p:spPr bwMode="auto">
          <a:xfrm>
            <a:off x="3707423" y="1268414"/>
            <a:ext cx="0" cy="4968875"/>
          </a:xfrm>
          <a:prstGeom prst="line">
            <a:avLst/>
          </a:prstGeom>
          <a:noFill/>
          <a:ln w="28575" algn="ctr">
            <a:solidFill>
              <a:srgbClr val="3333CC"/>
            </a:solidFill>
            <a:prstDash val="dash"/>
            <a:round/>
            <a:headEnd/>
            <a:tailEnd/>
          </a:ln>
        </p:spPr>
      </p:cxnSp>
      <p:sp>
        <p:nvSpPr>
          <p:cNvPr id="33" name="角丸四角形 32"/>
          <p:cNvSpPr/>
          <p:nvPr/>
        </p:nvSpPr>
        <p:spPr bwMode="auto">
          <a:xfrm>
            <a:off x="7756780" y="1844675"/>
            <a:ext cx="370976" cy="3600450"/>
          </a:xfrm>
          <a:prstGeom prst="roundRect">
            <a:avLst>
              <a:gd name="adj" fmla="val 50000"/>
            </a:avLst>
          </a:prstGeom>
          <a:ln>
            <a:headEnd type="none" w="med" len="med"/>
            <a:tailEnd type="none" w="med" len="med"/>
          </a:ln>
        </p:spPr>
        <p:style>
          <a:lnRef idx="1">
            <a:schemeClr val="accent5"/>
          </a:lnRef>
          <a:fillRef idx="2">
            <a:schemeClr val="accent5"/>
          </a:fillRef>
          <a:effectRef idx="1">
            <a:schemeClr val="accent5"/>
          </a:effectRef>
          <a:fontRef idx="minor">
            <a:schemeClr val="dk1"/>
          </a:fontRef>
        </p:style>
        <p:txBody>
          <a:bodyPr vert="eaVert" wrap="none" lIns="74295" tIns="8890" rIns="74295" bIns="8890" anchor="ctr"/>
          <a:lstStyle/>
          <a:p>
            <a:pPr algn="ctr">
              <a:defRPr/>
            </a:pPr>
            <a:r>
              <a:rPr lang="ja-JP" altLang="en-US" sz="2000" b="0" dirty="0">
                <a:solidFill>
                  <a:schemeClr val="tx1"/>
                </a:solidFill>
                <a:latin typeface="Meiryo UI" panose="020B0604030504040204" pitchFamily="50" charset="-128"/>
                <a:ea typeface="Meiryo UI" panose="020B0604030504040204" pitchFamily="50" charset="-128"/>
              </a:rPr>
              <a:t>サービス担当者会議</a:t>
            </a:r>
          </a:p>
        </p:txBody>
      </p:sp>
      <p:cxnSp>
        <p:nvCxnSpPr>
          <p:cNvPr id="3107" name="直線矢印コネクタ 34"/>
          <p:cNvCxnSpPr>
            <a:cxnSpLocks noChangeShapeType="1"/>
            <a:stCxn id="23" idx="2"/>
            <a:endCxn id="19" idx="0"/>
          </p:cNvCxnSpPr>
          <p:nvPr/>
        </p:nvCxnSpPr>
        <p:spPr bwMode="auto">
          <a:xfrm>
            <a:off x="3409218" y="3573463"/>
            <a:ext cx="697523" cy="647700"/>
          </a:xfrm>
          <a:prstGeom prst="straightConnector1">
            <a:avLst/>
          </a:prstGeom>
          <a:noFill/>
          <a:ln w="38100" algn="ctr">
            <a:solidFill>
              <a:srgbClr val="FF9900"/>
            </a:solidFill>
            <a:round/>
            <a:headEnd/>
            <a:tailEnd type="arrow" w="med" len="med"/>
          </a:ln>
        </p:spPr>
      </p:cxnSp>
      <p:sp>
        <p:nvSpPr>
          <p:cNvPr id="36" name="右矢印 35"/>
          <p:cNvSpPr/>
          <p:nvPr/>
        </p:nvSpPr>
        <p:spPr bwMode="auto">
          <a:xfrm>
            <a:off x="7491546" y="2343373"/>
            <a:ext cx="265234" cy="484188"/>
          </a:xfrm>
          <a:prstGeom prst="rightArrow">
            <a:avLst/>
          </a:prstGeom>
          <a:ln>
            <a:headEnd type="none" w="med" len="med"/>
            <a:tailEnd type="none" w="med" len="med"/>
          </a:ln>
        </p:spPr>
        <p:style>
          <a:lnRef idx="1">
            <a:schemeClr val="accent1"/>
          </a:lnRef>
          <a:fillRef idx="2">
            <a:schemeClr val="accent1"/>
          </a:fillRef>
          <a:effectRef idx="1">
            <a:schemeClr val="accent1"/>
          </a:effectRef>
          <a:fontRef idx="minor">
            <a:schemeClr val="dk1"/>
          </a:fontRef>
        </p:style>
        <p:txBody>
          <a:bodyPr wrap="none" lIns="74295" tIns="8890" rIns="74295" bIns="8890" anchor="ctr"/>
          <a:lstStyle/>
          <a:p>
            <a:pPr algn="ctr">
              <a:defRPr/>
            </a:pPr>
            <a:endParaRPr lang="ja-JP" altLang="en-US">
              <a:solidFill>
                <a:schemeClr val="tx1"/>
              </a:solidFill>
            </a:endParaRPr>
          </a:p>
        </p:txBody>
      </p:sp>
      <p:sp>
        <p:nvSpPr>
          <p:cNvPr id="32" name="角丸四角形 31"/>
          <p:cNvSpPr/>
          <p:nvPr/>
        </p:nvSpPr>
        <p:spPr bwMode="auto">
          <a:xfrm>
            <a:off x="650334" y="1340768"/>
            <a:ext cx="332643" cy="2160240"/>
          </a:xfrm>
          <a:prstGeom prst="roundRect">
            <a:avLst>
              <a:gd name="adj" fmla="val 50000"/>
            </a:avLst>
          </a:prstGeom>
          <a:ln>
            <a:headEnd type="none" w="med" len="med"/>
            <a:tailEnd type="none" w="med" len="med"/>
          </a:ln>
        </p:spPr>
        <p:style>
          <a:lnRef idx="0">
            <a:schemeClr val="dk1"/>
          </a:lnRef>
          <a:fillRef idx="3">
            <a:schemeClr val="dk1"/>
          </a:fillRef>
          <a:effectRef idx="3">
            <a:schemeClr val="dk1"/>
          </a:effectRef>
          <a:fontRef idx="minor">
            <a:schemeClr val="lt1"/>
          </a:fontRef>
        </p:style>
        <p:txBody>
          <a:bodyPr vert="eaVert" wrap="none" lIns="74295" tIns="8890" rIns="74295" bIns="8890" anchor="ctr"/>
          <a:lstStyle/>
          <a:p>
            <a:pPr algn="ctr">
              <a:defRPr/>
            </a:pPr>
            <a:r>
              <a:rPr lang="ja-JP" altLang="en-US" b="0" dirty="0">
                <a:solidFill>
                  <a:schemeClr val="bg1"/>
                </a:solidFill>
                <a:latin typeface="Meiryo UI" panose="020B0604030504040204" pitchFamily="50" charset="-128"/>
                <a:ea typeface="Meiryo UI" panose="020B0604030504040204" pitchFamily="50" charset="-128"/>
              </a:rPr>
              <a:t>相談支援専門員</a:t>
            </a:r>
          </a:p>
        </p:txBody>
      </p:sp>
      <p:sp>
        <p:nvSpPr>
          <p:cNvPr id="34" name="角丸四角形 33"/>
          <p:cNvSpPr/>
          <p:nvPr/>
        </p:nvSpPr>
        <p:spPr bwMode="auto">
          <a:xfrm>
            <a:off x="650334" y="4005064"/>
            <a:ext cx="332643" cy="2376264"/>
          </a:xfrm>
          <a:prstGeom prst="roundRect">
            <a:avLst>
              <a:gd name="adj" fmla="val 50000"/>
            </a:avLst>
          </a:prstGeom>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eaVert" wrap="none" lIns="74295" tIns="8890" rIns="74295" bIns="8890" anchor="ctr"/>
          <a:lstStyle/>
          <a:p>
            <a:pPr algn="ctr">
              <a:defRPr/>
            </a:pPr>
            <a:r>
              <a:rPr lang="ja-JP" altLang="en-US" b="0" dirty="0">
                <a:solidFill>
                  <a:schemeClr val="bg1"/>
                </a:solidFill>
                <a:latin typeface="Meiryo UI" panose="020B0604030504040204" pitchFamily="50" charset="-128"/>
                <a:ea typeface="Meiryo UI" panose="020B0604030504040204" pitchFamily="50" charset="-128"/>
              </a:rPr>
              <a:t>サービス管理責任者</a:t>
            </a:r>
          </a:p>
        </p:txBody>
      </p:sp>
      <p:sp>
        <p:nvSpPr>
          <p:cNvPr id="4" name="スライド番号プレースホルダー 3"/>
          <p:cNvSpPr>
            <a:spLocks noGrp="1"/>
          </p:cNvSpPr>
          <p:nvPr>
            <p:ph type="sldNum" sz="quarter" idx="12"/>
          </p:nvPr>
        </p:nvSpPr>
        <p:spPr/>
        <p:txBody>
          <a:bodyPr/>
          <a:lstStyle/>
          <a:p>
            <a:fld id="{93F2C76C-95E5-4F43-AC27-80398C2C95BE}" type="slidenum">
              <a:rPr lang="ja-JP" altLang="en-US" smtClean="0"/>
              <a:pPr/>
              <a:t>15</a:t>
            </a:fld>
            <a:endParaRPr lang="ja-JP" altLang="en-US" dirty="0"/>
          </a:p>
        </p:txBody>
      </p:sp>
    </p:spTree>
    <p:extLst>
      <p:ext uri="{BB962C8B-B14F-4D97-AF65-F5344CB8AC3E}">
        <p14:creationId xmlns:p14="http://schemas.microsoft.com/office/powerpoint/2010/main" val="40761240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 name="直線コネクタ 54">
            <a:extLst>
              <a:ext uri="{FF2B5EF4-FFF2-40B4-BE49-F238E27FC236}">
                <a16:creationId xmlns:a16="http://schemas.microsoft.com/office/drawing/2014/main" id="{94FDB00C-C8CA-6ED3-28D2-2C50CFB98304}"/>
              </a:ext>
            </a:extLst>
          </p:cNvPr>
          <p:cNvCxnSpPr/>
          <p:nvPr/>
        </p:nvCxnSpPr>
        <p:spPr>
          <a:xfrm>
            <a:off x="6034316" y="906393"/>
            <a:ext cx="0" cy="5290129"/>
          </a:xfrm>
          <a:prstGeom prst="line">
            <a:avLst/>
          </a:prstGeom>
          <a:ln w="9525">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1580898" y="906393"/>
            <a:ext cx="0" cy="5290129"/>
          </a:xfrm>
          <a:prstGeom prst="line">
            <a:avLst/>
          </a:prstGeom>
          <a:ln w="9525">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7" name="Rectangle 6">
            <a:extLst>
              <a:ext uri="{FF2B5EF4-FFF2-40B4-BE49-F238E27FC236}">
                <a16:creationId xmlns:a16="http://schemas.microsoft.com/office/drawing/2014/main" id="{DFB0D99C-F069-544D-AFA5-222F9C66444A}"/>
              </a:ext>
            </a:extLst>
          </p:cNvPr>
          <p:cNvSpPr>
            <a:spLocks noChangeArrowheads="1"/>
          </p:cNvSpPr>
          <p:nvPr/>
        </p:nvSpPr>
        <p:spPr bwMode="auto">
          <a:xfrm>
            <a:off x="6094486" y="3896828"/>
            <a:ext cx="2894120" cy="2267812"/>
          </a:xfrm>
          <a:prstGeom prst="rect">
            <a:avLst/>
          </a:prstGeom>
          <a:solidFill>
            <a:schemeClr val="bg2"/>
          </a:solidFill>
          <a:ln w="3175">
            <a:solidFill>
              <a:schemeClr val="bg1">
                <a:lumMod val="85000"/>
              </a:schemeClr>
            </a:solidFill>
            <a:prstDash val="solid"/>
            <a:miter lim="800000"/>
            <a:headEnd/>
            <a:tailEnd/>
          </a:ln>
        </p:spPr>
        <p:txBody>
          <a:bodyPr vert="eaVert" wrap="none" lIns="82806" tIns="41405" rIns="82806" bIns="41405" anchor="ctr"/>
          <a:lstStyle/>
          <a:p>
            <a:pPr defTabSz="828184" fontAlgn="base">
              <a:spcBef>
                <a:spcPct val="0"/>
              </a:spcBef>
              <a:spcAft>
                <a:spcPct val="0"/>
              </a:spcAft>
              <a:defRPr/>
            </a:pPr>
            <a:r>
              <a:rPr lang="ja-JP" altLang="en-US" sz="1662" b="1">
                <a:solidFill>
                  <a:srgbClr val="000000"/>
                </a:solidFill>
                <a:latin typeface="メイリオ"/>
                <a:ea typeface="メイリオ"/>
              </a:rPr>
              <a:t>　　　　　　　</a:t>
            </a:r>
          </a:p>
        </p:txBody>
      </p:sp>
      <p:sp>
        <p:nvSpPr>
          <p:cNvPr id="13" name="Rectangle 6">
            <a:extLst>
              <a:ext uri="{FF2B5EF4-FFF2-40B4-BE49-F238E27FC236}">
                <a16:creationId xmlns:a16="http://schemas.microsoft.com/office/drawing/2014/main" id="{45E615A0-B4DD-A900-0215-6419B4701B51}"/>
              </a:ext>
            </a:extLst>
          </p:cNvPr>
          <p:cNvSpPr>
            <a:spLocks noChangeArrowheads="1"/>
          </p:cNvSpPr>
          <p:nvPr/>
        </p:nvSpPr>
        <p:spPr bwMode="auto">
          <a:xfrm>
            <a:off x="1623780" y="3906977"/>
            <a:ext cx="3337830" cy="2286697"/>
          </a:xfrm>
          <a:prstGeom prst="rect">
            <a:avLst/>
          </a:prstGeom>
          <a:solidFill>
            <a:srgbClr val="E5F3FF"/>
          </a:solidFill>
          <a:ln w="3175">
            <a:noFill/>
            <a:prstDash val="solid"/>
            <a:miter lim="800000"/>
            <a:headEnd/>
            <a:tailEnd/>
          </a:ln>
        </p:spPr>
        <p:txBody>
          <a:bodyPr vert="eaVert" wrap="none" lIns="82806" tIns="41405" rIns="82806" bIns="41405" anchor="ctr"/>
          <a:lstStyle/>
          <a:p>
            <a:pPr defTabSz="828184" fontAlgn="base">
              <a:spcBef>
                <a:spcPct val="0"/>
              </a:spcBef>
              <a:spcAft>
                <a:spcPct val="0"/>
              </a:spcAft>
              <a:defRPr/>
            </a:pPr>
            <a:r>
              <a:rPr lang="ja-JP" altLang="en-US" sz="1662" b="1">
                <a:solidFill>
                  <a:srgbClr val="000000"/>
                </a:solidFill>
                <a:latin typeface="メイリオ"/>
                <a:ea typeface="メイリオ"/>
              </a:rPr>
              <a:t>　　　　　　　</a:t>
            </a:r>
          </a:p>
        </p:txBody>
      </p:sp>
      <p:cxnSp>
        <p:nvCxnSpPr>
          <p:cNvPr id="28" name="直線コネクタ 27"/>
          <p:cNvCxnSpPr>
            <a:cxnSpLocks/>
          </p:cNvCxnSpPr>
          <p:nvPr/>
        </p:nvCxnSpPr>
        <p:spPr>
          <a:xfrm>
            <a:off x="27218" y="3855412"/>
            <a:ext cx="8961392" cy="0"/>
          </a:xfrm>
          <a:prstGeom prst="line">
            <a:avLst/>
          </a:prstGeom>
          <a:ln w="38100">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47109" name="Rectangle 6"/>
          <p:cNvSpPr>
            <a:spLocks noChangeArrowheads="1"/>
          </p:cNvSpPr>
          <p:nvPr/>
        </p:nvSpPr>
        <p:spPr bwMode="auto">
          <a:xfrm>
            <a:off x="398769" y="1700809"/>
            <a:ext cx="195930" cy="1599652"/>
          </a:xfrm>
          <a:prstGeom prst="rect">
            <a:avLst/>
          </a:prstGeom>
          <a:solidFill>
            <a:schemeClr val="accent6"/>
          </a:solidFill>
          <a:ln w="9525">
            <a:solidFill>
              <a:schemeClr val="tx1"/>
            </a:solidFill>
            <a:miter lim="800000"/>
            <a:headEnd/>
            <a:tailEnd/>
          </a:ln>
        </p:spPr>
        <p:txBody>
          <a:bodyPr vert="eaVert" wrap="none" lIns="66462" tIns="41405" rIns="82806" bIns="41405" anchor="ctr"/>
          <a:lstStyle/>
          <a:p>
            <a:pPr defTabSz="414740" fontAlgn="base">
              <a:spcBef>
                <a:spcPct val="0"/>
              </a:spcBef>
              <a:spcAft>
                <a:spcPct val="0"/>
              </a:spcAft>
              <a:defRPr/>
            </a:pPr>
            <a:r>
              <a:rPr lang="ja-JP" altLang="en-US" sz="969" b="1">
                <a:solidFill>
                  <a:srgbClr val="000000"/>
                </a:solidFill>
                <a:latin typeface="メイリオ"/>
                <a:ea typeface="メイリオ"/>
              </a:rPr>
              <a:t> アセスメント　　　　　　　</a:t>
            </a:r>
          </a:p>
        </p:txBody>
      </p:sp>
      <p:sp>
        <p:nvSpPr>
          <p:cNvPr id="47110" name="Rectangle 7"/>
          <p:cNvSpPr>
            <a:spLocks noChangeArrowheads="1"/>
          </p:cNvSpPr>
          <p:nvPr/>
        </p:nvSpPr>
        <p:spPr bwMode="auto">
          <a:xfrm>
            <a:off x="631385" y="1700808"/>
            <a:ext cx="195930" cy="1599652"/>
          </a:xfrm>
          <a:prstGeom prst="rect">
            <a:avLst/>
          </a:prstGeom>
          <a:solidFill>
            <a:schemeClr val="accent6"/>
          </a:solidFill>
          <a:ln w="9525">
            <a:solidFill>
              <a:schemeClr val="tx1"/>
            </a:solidFill>
            <a:miter lim="800000"/>
            <a:headEnd/>
            <a:tailEnd/>
          </a:ln>
        </p:spPr>
        <p:txBody>
          <a:bodyPr vert="eaVert" wrap="none" lIns="82806" tIns="41405" rIns="82806" bIns="41405" anchor="ctr"/>
          <a:lstStyle/>
          <a:p>
            <a:pPr defTabSz="414740" fontAlgn="base">
              <a:spcBef>
                <a:spcPct val="0"/>
              </a:spcBef>
              <a:spcAft>
                <a:spcPct val="0"/>
              </a:spcAft>
              <a:defRPr/>
            </a:pPr>
            <a:r>
              <a:rPr lang="ja-JP" altLang="en-US" sz="969" b="1">
                <a:solidFill>
                  <a:srgbClr val="000000"/>
                </a:solidFill>
                <a:latin typeface="メイリオ"/>
                <a:ea typeface="メイリオ"/>
              </a:rPr>
              <a:t>サービス等利用計画案等</a:t>
            </a:r>
          </a:p>
        </p:txBody>
      </p:sp>
      <p:sp>
        <p:nvSpPr>
          <p:cNvPr id="23" name="Rectangle 50"/>
          <p:cNvSpPr>
            <a:spLocks noChangeArrowheads="1"/>
          </p:cNvSpPr>
          <p:nvPr/>
        </p:nvSpPr>
        <p:spPr bwMode="auto">
          <a:xfrm>
            <a:off x="107680" y="1567870"/>
            <a:ext cx="264357" cy="2178639"/>
          </a:xfrm>
          <a:prstGeom prst="roundRect">
            <a:avLst>
              <a:gd name="adj" fmla="val 33514"/>
            </a:avLst>
          </a:prstGeom>
          <a:solidFill>
            <a:schemeClr val="accent6"/>
          </a:solidFill>
          <a:ln w="9525">
            <a:solidFill>
              <a:schemeClr val="tx1"/>
            </a:solidFill>
            <a:miter lim="800000"/>
            <a:headEnd/>
            <a:tailEnd/>
          </a:ln>
        </p:spPr>
        <p:txBody>
          <a:bodyPr vert="eaVert" wrap="none" lIns="82806" tIns="41405" rIns="82806" bIns="41405" anchor="ctr"/>
          <a:lstStyle/>
          <a:p>
            <a:pPr algn="ctr" defTabSz="828184" fontAlgn="base">
              <a:spcBef>
                <a:spcPct val="0"/>
              </a:spcBef>
              <a:spcAft>
                <a:spcPct val="0"/>
              </a:spcAft>
              <a:defRPr/>
            </a:pPr>
            <a:r>
              <a:rPr lang="ja-JP" altLang="en-US" sz="1292" b="1">
                <a:solidFill>
                  <a:srgbClr val="000000"/>
                </a:solidFill>
                <a:latin typeface="メイリオ"/>
                <a:ea typeface="メイリオ"/>
              </a:rPr>
              <a:t>相談支援事業者</a:t>
            </a:r>
          </a:p>
        </p:txBody>
      </p:sp>
      <p:sp>
        <p:nvSpPr>
          <p:cNvPr id="47115" name="Rectangle 52"/>
          <p:cNvSpPr>
            <a:spLocks noChangeArrowheads="1"/>
          </p:cNvSpPr>
          <p:nvPr/>
        </p:nvSpPr>
        <p:spPr bwMode="auto">
          <a:xfrm>
            <a:off x="864000" y="2700107"/>
            <a:ext cx="195930" cy="1632756"/>
          </a:xfrm>
          <a:prstGeom prst="roundRect">
            <a:avLst>
              <a:gd name="adj" fmla="val 0"/>
            </a:avLst>
          </a:prstGeom>
          <a:solidFill>
            <a:schemeClr val="accent2">
              <a:lumMod val="20000"/>
              <a:lumOff val="80000"/>
            </a:schemeClr>
          </a:solidFill>
          <a:ln w="9525" algn="ctr">
            <a:noFill/>
            <a:miter lim="800000"/>
            <a:headEnd/>
            <a:tailEnd/>
          </a:ln>
        </p:spPr>
        <p:txBody>
          <a:bodyPr vert="eaVert" wrap="none" lIns="32598" tIns="41405" rIns="32598" bIns="41405" anchor="ctr"/>
          <a:lstStyle/>
          <a:p>
            <a:pPr algn="ctr" defTabSz="414740" fontAlgn="base">
              <a:lnSpc>
                <a:spcPts val="1542"/>
              </a:lnSpc>
              <a:spcBef>
                <a:spcPct val="0"/>
              </a:spcBef>
              <a:spcAft>
                <a:spcPct val="0"/>
              </a:spcAft>
              <a:defRPr/>
            </a:pPr>
            <a:r>
              <a:rPr lang="ja-JP" altLang="en-US" sz="969" b="1">
                <a:solidFill>
                  <a:srgbClr val="000000"/>
                </a:solidFill>
                <a:latin typeface="メイリオ"/>
                <a:ea typeface="メイリオ"/>
              </a:rPr>
              <a:t>支給決定（市町村）</a:t>
            </a:r>
            <a:endParaRPr lang="en-US" altLang="ja-JP" sz="969" b="1">
              <a:solidFill>
                <a:srgbClr val="000000"/>
              </a:solidFill>
              <a:latin typeface="メイリオ"/>
              <a:ea typeface="メイリオ"/>
            </a:endParaRPr>
          </a:p>
        </p:txBody>
      </p:sp>
      <p:sp>
        <p:nvSpPr>
          <p:cNvPr id="33" name="Rectangle 50"/>
          <p:cNvSpPr>
            <a:spLocks noChangeArrowheads="1"/>
          </p:cNvSpPr>
          <p:nvPr/>
        </p:nvSpPr>
        <p:spPr bwMode="auto">
          <a:xfrm>
            <a:off x="105504" y="3960752"/>
            <a:ext cx="265737" cy="2219010"/>
          </a:xfrm>
          <a:prstGeom prst="roundRect">
            <a:avLst>
              <a:gd name="adj" fmla="val 33514"/>
            </a:avLst>
          </a:prstGeom>
          <a:solidFill>
            <a:srgbClr val="E4E2ED"/>
          </a:solidFill>
          <a:ln w="9525">
            <a:solidFill>
              <a:schemeClr val="tx1"/>
            </a:solidFill>
            <a:miter lim="800000"/>
            <a:headEnd/>
            <a:tailEnd/>
          </a:ln>
        </p:spPr>
        <p:txBody>
          <a:bodyPr vert="eaVert" wrap="none" lIns="66462" tIns="41405" rIns="99692" bIns="41405" anchor="ctr"/>
          <a:lstStyle/>
          <a:p>
            <a:pPr algn="ctr" defTabSz="828184" fontAlgn="base">
              <a:spcBef>
                <a:spcPct val="0"/>
              </a:spcBef>
              <a:spcAft>
                <a:spcPct val="0"/>
              </a:spcAft>
              <a:defRPr/>
            </a:pPr>
            <a:r>
              <a:rPr lang="ja-JP" altLang="en-US" sz="1108" b="1">
                <a:solidFill>
                  <a:srgbClr val="000000"/>
                </a:solidFill>
                <a:latin typeface="メイリオ"/>
                <a:ea typeface="メイリオ"/>
              </a:rPr>
              <a:t>就労系障害福祉サービス事業者</a:t>
            </a:r>
          </a:p>
        </p:txBody>
      </p:sp>
      <p:sp>
        <p:nvSpPr>
          <p:cNvPr id="47117" name="Rectangle 6"/>
          <p:cNvSpPr>
            <a:spLocks noChangeArrowheads="1"/>
          </p:cNvSpPr>
          <p:nvPr/>
        </p:nvSpPr>
        <p:spPr bwMode="auto">
          <a:xfrm>
            <a:off x="2179119" y="3960751"/>
            <a:ext cx="531692" cy="2006786"/>
          </a:xfrm>
          <a:prstGeom prst="rect">
            <a:avLst/>
          </a:prstGeom>
          <a:solidFill>
            <a:srgbClr val="0070C0"/>
          </a:solidFill>
          <a:ln w="9525">
            <a:noFill/>
            <a:miter lim="800000"/>
            <a:headEnd/>
            <a:tailEnd/>
          </a:ln>
        </p:spPr>
        <p:txBody>
          <a:bodyPr vert="eaVert" wrap="none" lIns="82806" tIns="97965" rIns="82806" bIns="41405" anchor="ctr"/>
          <a:lstStyle/>
          <a:p>
            <a:pPr defTabSz="414740" fontAlgn="base">
              <a:spcBef>
                <a:spcPct val="0"/>
              </a:spcBef>
              <a:spcAft>
                <a:spcPct val="0"/>
              </a:spcAft>
              <a:defRPr/>
            </a:pPr>
            <a:r>
              <a:rPr lang="ja-JP" altLang="en-US" sz="1015" b="1">
                <a:solidFill>
                  <a:srgbClr val="FFFFFF"/>
                </a:solidFill>
                <a:latin typeface="メイリオ"/>
                <a:ea typeface="メイリオ"/>
              </a:rPr>
              <a:t> （アセスメント）</a:t>
            </a:r>
            <a:endParaRPr lang="en-US" altLang="ja-JP" sz="1015" b="1">
              <a:solidFill>
                <a:srgbClr val="FFFFFF"/>
              </a:solidFill>
              <a:latin typeface="メイリオ"/>
              <a:ea typeface="メイリオ"/>
            </a:endParaRPr>
          </a:p>
          <a:p>
            <a:pPr defTabSz="414740" fontAlgn="base">
              <a:spcBef>
                <a:spcPct val="0"/>
              </a:spcBef>
              <a:spcAft>
                <a:spcPct val="0"/>
              </a:spcAft>
              <a:defRPr/>
            </a:pPr>
            <a:r>
              <a:rPr lang="ja-JP" altLang="en-US" sz="1015" b="1">
                <a:solidFill>
                  <a:srgbClr val="FFFFFF"/>
                </a:solidFill>
                <a:latin typeface="メイリオ"/>
                <a:ea typeface="メイリオ"/>
              </a:rPr>
              <a:t>作業場面等を活用した状況把握　　</a:t>
            </a:r>
          </a:p>
        </p:txBody>
      </p:sp>
      <p:sp>
        <p:nvSpPr>
          <p:cNvPr id="47118" name="Rectangle 7"/>
          <p:cNvSpPr>
            <a:spLocks noChangeArrowheads="1"/>
          </p:cNvSpPr>
          <p:nvPr/>
        </p:nvSpPr>
        <p:spPr bwMode="auto">
          <a:xfrm>
            <a:off x="1329231" y="1700808"/>
            <a:ext cx="195930" cy="1761231"/>
          </a:xfrm>
          <a:prstGeom prst="rect">
            <a:avLst/>
          </a:prstGeom>
          <a:solidFill>
            <a:schemeClr val="accent6"/>
          </a:solidFill>
          <a:ln w="9525">
            <a:solidFill>
              <a:schemeClr val="tx1"/>
            </a:solidFill>
            <a:miter lim="800000"/>
            <a:headEnd/>
            <a:tailEnd/>
          </a:ln>
        </p:spPr>
        <p:txBody>
          <a:bodyPr vert="eaVert" wrap="none" lIns="82806" tIns="41405" rIns="82806" bIns="41405" anchor="ctr"/>
          <a:lstStyle/>
          <a:p>
            <a:pPr defTabSz="414740" fontAlgn="base">
              <a:spcBef>
                <a:spcPct val="0"/>
              </a:spcBef>
              <a:spcAft>
                <a:spcPct val="0"/>
              </a:spcAft>
              <a:defRPr/>
            </a:pPr>
            <a:r>
              <a:rPr lang="ja-JP" altLang="en-US" sz="969" b="1">
                <a:solidFill>
                  <a:srgbClr val="000000"/>
                </a:solidFill>
                <a:latin typeface="メイリオ"/>
                <a:ea typeface="メイリオ"/>
              </a:rPr>
              <a:t>サービス等利用計画等</a:t>
            </a:r>
          </a:p>
        </p:txBody>
      </p:sp>
      <p:sp>
        <p:nvSpPr>
          <p:cNvPr id="43" name="右矢印 42"/>
          <p:cNvSpPr/>
          <p:nvPr/>
        </p:nvSpPr>
        <p:spPr>
          <a:xfrm>
            <a:off x="3279701" y="4567410"/>
            <a:ext cx="162327" cy="230412"/>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806" tIns="97965" rIns="82806" bIns="41405" anchor="ctr"/>
          <a:lstStyle/>
          <a:p>
            <a:pPr algn="ctr" defTabSz="828184" fontAlgn="base">
              <a:spcBef>
                <a:spcPct val="0"/>
              </a:spcBef>
              <a:spcAft>
                <a:spcPct val="0"/>
              </a:spcAft>
              <a:defRPr/>
            </a:pPr>
            <a:endParaRPr lang="ja-JP" altLang="en-US" sz="1477" b="1">
              <a:solidFill>
                <a:srgbClr val="000000"/>
              </a:solidFill>
              <a:latin typeface="メイリオ"/>
              <a:ea typeface="メイリオ"/>
            </a:endParaRPr>
          </a:p>
        </p:txBody>
      </p:sp>
      <p:sp>
        <p:nvSpPr>
          <p:cNvPr id="47126" name="Rectangle 52"/>
          <p:cNvSpPr>
            <a:spLocks noChangeArrowheads="1"/>
          </p:cNvSpPr>
          <p:nvPr/>
        </p:nvSpPr>
        <p:spPr bwMode="auto">
          <a:xfrm>
            <a:off x="1096616" y="1883728"/>
            <a:ext cx="195930" cy="2938961"/>
          </a:xfrm>
          <a:prstGeom prst="roundRect">
            <a:avLst>
              <a:gd name="adj" fmla="val 50000"/>
            </a:avLst>
          </a:prstGeom>
          <a:solidFill>
            <a:schemeClr val="accent6"/>
          </a:solidFill>
          <a:ln w="9525" algn="ctr">
            <a:solidFill>
              <a:schemeClr val="tx1"/>
            </a:solidFill>
            <a:miter lim="800000"/>
            <a:headEnd/>
            <a:tailEnd/>
          </a:ln>
        </p:spPr>
        <p:txBody>
          <a:bodyPr vert="eaVert" wrap="none" lIns="65310" tIns="41405" rIns="32598" bIns="41405" anchor="ctr"/>
          <a:lstStyle/>
          <a:p>
            <a:pPr algn="ctr" defTabSz="414740" fontAlgn="base">
              <a:lnSpc>
                <a:spcPts val="1542"/>
              </a:lnSpc>
              <a:spcBef>
                <a:spcPct val="0"/>
              </a:spcBef>
              <a:spcAft>
                <a:spcPct val="0"/>
              </a:spcAft>
              <a:defRPr/>
            </a:pPr>
            <a:r>
              <a:rPr lang="ja-JP" altLang="en-US" sz="969" b="1">
                <a:solidFill>
                  <a:srgbClr val="000000"/>
                </a:solidFill>
                <a:latin typeface="メイリオ"/>
                <a:ea typeface="メイリオ"/>
              </a:rPr>
              <a:t>サ　ー　ビ　ス　担　当　者　会　議</a:t>
            </a:r>
            <a:endParaRPr lang="en-US" altLang="ja-JP" sz="969" b="1">
              <a:solidFill>
                <a:srgbClr val="000000"/>
              </a:solidFill>
              <a:latin typeface="メイリオ"/>
              <a:ea typeface="メイリオ"/>
            </a:endParaRPr>
          </a:p>
        </p:txBody>
      </p:sp>
      <p:sp>
        <p:nvSpPr>
          <p:cNvPr id="37" name="右矢印 36"/>
          <p:cNvSpPr/>
          <p:nvPr/>
        </p:nvSpPr>
        <p:spPr>
          <a:xfrm>
            <a:off x="1074470" y="1799517"/>
            <a:ext cx="240553" cy="239447"/>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806" tIns="41405" rIns="82806" bIns="41405" anchor="ctr"/>
          <a:lstStyle/>
          <a:p>
            <a:pPr algn="ctr" defTabSz="828184" fontAlgn="base">
              <a:spcBef>
                <a:spcPct val="0"/>
              </a:spcBef>
              <a:spcAft>
                <a:spcPct val="0"/>
              </a:spcAft>
              <a:defRPr/>
            </a:pPr>
            <a:endParaRPr lang="ja-JP" altLang="en-US" sz="969" b="1">
              <a:solidFill>
                <a:srgbClr val="000000"/>
              </a:solidFill>
              <a:latin typeface="メイリオ"/>
              <a:ea typeface="メイリオ"/>
            </a:endParaRPr>
          </a:p>
        </p:txBody>
      </p:sp>
      <p:sp>
        <p:nvSpPr>
          <p:cNvPr id="39" name="AutoShape 54"/>
          <p:cNvSpPr txBox="1">
            <a:spLocks noChangeArrowheads="1"/>
          </p:cNvSpPr>
          <p:nvPr/>
        </p:nvSpPr>
        <p:spPr bwMode="auto">
          <a:xfrm>
            <a:off x="397159" y="342936"/>
            <a:ext cx="8389070" cy="359460"/>
          </a:xfrm>
          <a:prstGeom prst="roundRect">
            <a:avLst>
              <a:gd name="adj" fmla="val 26537"/>
            </a:avLst>
          </a:prstGeom>
          <a:noFill/>
          <a:ln w="12700" cmpd="thickThin">
            <a:solidFill>
              <a:schemeClr val="tx1">
                <a:lumMod val="50000"/>
                <a:lumOff val="50000"/>
              </a:schemeClr>
            </a:solidFill>
            <a:round/>
            <a:headEnd/>
            <a:tailEnd/>
          </a:ln>
          <a:effectLst/>
        </p:spPr>
        <p:txBody>
          <a:bodyPr lIns="82806" tIns="99692" rIns="82806" bIns="41405" anchor="ctr"/>
          <a:lstStyle/>
          <a:p>
            <a:pPr algn="ctr" defTabSz="828184" fontAlgn="base">
              <a:spcBef>
                <a:spcPct val="0"/>
              </a:spcBef>
              <a:spcAft>
                <a:spcPct val="0"/>
              </a:spcAft>
              <a:defRPr/>
            </a:pPr>
            <a:r>
              <a:rPr lang="ja-JP" altLang="en-US" sz="1662" b="1">
                <a:solidFill>
                  <a:prstClr val="black"/>
                </a:solidFill>
                <a:latin typeface="ＭＳ Ｐゴシック"/>
                <a:ea typeface="メイリオ"/>
              </a:rPr>
              <a:t>指定特定相談支援事業者</a:t>
            </a:r>
            <a:r>
              <a:rPr lang="ja-JP" altLang="en-US" sz="1270" b="1">
                <a:solidFill>
                  <a:prstClr val="black"/>
                </a:solidFill>
                <a:latin typeface="ＭＳ Ｐゴシック"/>
                <a:ea typeface="メイリオ"/>
              </a:rPr>
              <a:t>（計画作成担当）</a:t>
            </a:r>
            <a:r>
              <a:rPr lang="ja-JP" altLang="en-US" sz="1662" b="1">
                <a:solidFill>
                  <a:prstClr val="black"/>
                </a:solidFill>
                <a:latin typeface="ＭＳ Ｐゴシック"/>
                <a:ea typeface="メイリオ"/>
              </a:rPr>
              <a:t>と就労選択支援事業者の関係</a:t>
            </a:r>
          </a:p>
        </p:txBody>
      </p:sp>
      <p:sp>
        <p:nvSpPr>
          <p:cNvPr id="47138" name="テキスト ボックス 15"/>
          <p:cNvSpPr txBox="1">
            <a:spLocks noChangeArrowheads="1"/>
          </p:cNvSpPr>
          <p:nvPr/>
        </p:nvSpPr>
        <p:spPr bwMode="auto">
          <a:xfrm>
            <a:off x="1713837" y="3968868"/>
            <a:ext cx="261241" cy="2006781"/>
          </a:xfrm>
          <a:prstGeom prst="rect">
            <a:avLst/>
          </a:prstGeom>
          <a:noFill/>
          <a:ln w="9525">
            <a:solidFill>
              <a:schemeClr val="tx1"/>
            </a:solidFill>
            <a:miter lim="800000"/>
            <a:headEnd/>
            <a:tailEnd/>
          </a:ln>
        </p:spPr>
        <p:txBody>
          <a:bodyPr vert="eaVert" lIns="32646" tIns="41460" rIns="32646" bIns="41460" anchor="ctr"/>
          <a:lstStyle/>
          <a:p>
            <a:pPr algn="ctr" defTabSz="414740" fontAlgn="base">
              <a:spcBef>
                <a:spcPct val="0"/>
              </a:spcBef>
              <a:spcAft>
                <a:spcPct val="0"/>
              </a:spcAft>
              <a:defRPr/>
            </a:pPr>
            <a:r>
              <a:rPr lang="ja-JP" altLang="en-US" sz="1108" b="1">
                <a:solidFill>
                  <a:srgbClr val="000000"/>
                </a:solidFill>
                <a:latin typeface="メイリオ"/>
                <a:ea typeface="メイリオ"/>
              </a:rPr>
              <a:t>利用契約</a:t>
            </a:r>
            <a:r>
              <a:rPr lang="ja-JP" altLang="en-US" sz="1015" b="1">
                <a:solidFill>
                  <a:srgbClr val="000000"/>
                </a:solidFill>
                <a:latin typeface="メイリオ"/>
                <a:ea typeface="メイリオ"/>
              </a:rPr>
              <a:t>（利用開始）</a:t>
            </a:r>
          </a:p>
        </p:txBody>
      </p:sp>
      <p:cxnSp>
        <p:nvCxnSpPr>
          <p:cNvPr id="11" name="直線コネクタ 10">
            <a:extLst>
              <a:ext uri="{FF2B5EF4-FFF2-40B4-BE49-F238E27FC236}">
                <a16:creationId xmlns:a16="http://schemas.microsoft.com/office/drawing/2014/main" id="{F0EDB917-9E94-F5AC-E223-7437945EB733}"/>
              </a:ext>
            </a:extLst>
          </p:cNvPr>
          <p:cNvCxnSpPr>
            <a:cxnSpLocks/>
          </p:cNvCxnSpPr>
          <p:nvPr/>
        </p:nvCxnSpPr>
        <p:spPr>
          <a:xfrm flipV="1">
            <a:off x="1182085" y="6353633"/>
            <a:ext cx="7604143" cy="2317"/>
          </a:xfrm>
          <a:prstGeom prst="line">
            <a:avLst/>
          </a:prstGeom>
          <a:ln w="57150">
            <a:solidFill>
              <a:schemeClr val="bg1">
                <a:lumMod val="65000"/>
              </a:schemeClr>
            </a:solidFill>
          </a:ln>
        </p:spPr>
        <p:style>
          <a:lnRef idx="1">
            <a:schemeClr val="dk1"/>
          </a:lnRef>
          <a:fillRef idx="0">
            <a:schemeClr val="dk1"/>
          </a:fillRef>
          <a:effectRef idx="0">
            <a:schemeClr val="dk1"/>
          </a:effectRef>
          <a:fontRef idx="minor">
            <a:schemeClr val="tx1"/>
          </a:fontRef>
        </p:style>
      </p:cxnSp>
      <p:cxnSp>
        <p:nvCxnSpPr>
          <p:cNvPr id="6" name="直線矢印コネクタ 5">
            <a:extLst>
              <a:ext uri="{FF2B5EF4-FFF2-40B4-BE49-F238E27FC236}">
                <a16:creationId xmlns:a16="http://schemas.microsoft.com/office/drawing/2014/main" id="{5CD24BAC-D37B-4951-7EBB-2BFE761293AB}"/>
              </a:ext>
            </a:extLst>
          </p:cNvPr>
          <p:cNvCxnSpPr>
            <a:cxnSpLocks/>
          </p:cNvCxnSpPr>
          <p:nvPr/>
        </p:nvCxnSpPr>
        <p:spPr>
          <a:xfrm flipV="1">
            <a:off x="1182086" y="4951209"/>
            <a:ext cx="9272" cy="1402424"/>
          </a:xfrm>
          <a:prstGeom prst="straightConnector1">
            <a:avLst/>
          </a:prstGeom>
          <a:ln w="57150">
            <a:solidFill>
              <a:schemeClr val="bg1">
                <a:lumMod val="65000"/>
              </a:schemeClr>
            </a:solidFill>
            <a:tailEnd type="triangle"/>
          </a:ln>
        </p:spPr>
        <p:style>
          <a:lnRef idx="1">
            <a:schemeClr val="dk1"/>
          </a:lnRef>
          <a:fillRef idx="0">
            <a:schemeClr val="dk1"/>
          </a:fillRef>
          <a:effectRef idx="0">
            <a:schemeClr val="dk1"/>
          </a:effectRef>
          <a:fontRef idx="minor">
            <a:schemeClr val="tx1"/>
          </a:fontRef>
        </p:style>
      </p:cxnSp>
      <p:cxnSp>
        <p:nvCxnSpPr>
          <p:cNvPr id="8" name="直線矢印コネクタ 7">
            <a:extLst>
              <a:ext uri="{FF2B5EF4-FFF2-40B4-BE49-F238E27FC236}">
                <a16:creationId xmlns:a16="http://schemas.microsoft.com/office/drawing/2014/main" id="{2A1AC5B6-8675-B069-BB96-4FD847024D6D}"/>
              </a:ext>
            </a:extLst>
          </p:cNvPr>
          <p:cNvCxnSpPr>
            <a:cxnSpLocks/>
          </p:cNvCxnSpPr>
          <p:nvPr/>
        </p:nvCxnSpPr>
        <p:spPr>
          <a:xfrm flipV="1">
            <a:off x="3176153" y="5541101"/>
            <a:ext cx="0" cy="685758"/>
          </a:xfrm>
          <a:prstGeom prst="straightConnector1">
            <a:avLst/>
          </a:prstGeom>
          <a:ln w="57150">
            <a:solidFill>
              <a:schemeClr val="bg1">
                <a:lumMod val="65000"/>
              </a:schemeClr>
            </a:solidFill>
            <a:tailEnd type="triangle"/>
          </a:ln>
        </p:spPr>
        <p:style>
          <a:lnRef idx="1">
            <a:schemeClr val="dk1"/>
          </a:lnRef>
          <a:fillRef idx="0">
            <a:schemeClr val="dk1"/>
          </a:fillRef>
          <a:effectRef idx="0">
            <a:schemeClr val="dk1"/>
          </a:effectRef>
          <a:fontRef idx="minor">
            <a:schemeClr val="tx1"/>
          </a:fontRef>
        </p:style>
      </p:cxnSp>
      <p:cxnSp>
        <p:nvCxnSpPr>
          <p:cNvPr id="9" name="直線矢印コネクタ 8">
            <a:extLst>
              <a:ext uri="{FF2B5EF4-FFF2-40B4-BE49-F238E27FC236}">
                <a16:creationId xmlns:a16="http://schemas.microsoft.com/office/drawing/2014/main" id="{B7A16751-F9BF-1C57-9A42-D86CB238E9E6}"/>
              </a:ext>
            </a:extLst>
          </p:cNvPr>
          <p:cNvCxnSpPr>
            <a:cxnSpLocks/>
          </p:cNvCxnSpPr>
          <p:nvPr/>
        </p:nvCxnSpPr>
        <p:spPr>
          <a:xfrm flipH="1" flipV="1">
            <a:off x="5649231" y="4895576"/>
            <a:ext cx="13009" cy="1458057"/>
          </a:xfrm>
          <a:prstGeom prst="straightConnector1">
            <a:avLst/>
          </a:prstGeom>
          <a:ln w="57150">
            <a:solidFill>
              <a:schemeClr val="bg1">
                <a:lumMod val="65000"/>
              </a:schemeClr>
            </a:solidFill>
            <a:tailEnd type="triangle"/>
          </a:ln>
        </p:spPr>
        <p:style>
          <a:lnRef idx="1">
            <a:schemeClr val="dk1"/>
          </a:lnRef>
          <a:fillRef idx="0">
            <a:schemeClr val="dk1"/>
          </a:fillRef>
          <a:effectRef idx="0">
            <a:schemeClr val="dk1"/>
          </a:effectRef>
          <a:fontRef idx="minor">
            <a:schemeClr val="tx1"/>
          </a:fontRef>
        </p:style>
      </p:cxnSp>
      <p:sp>
        <p:nvSpPr>
          <p:cNvPr id="18" name="フローチャート: 書類 17">
            <a:extLst>
              <a:ext uri="{FF2B5EF4-FFF2-40B4-BE49-F238E27FC236}">
                <a16:creationId xmlns:a16="http://schemas.microsoft.com/office/drawing/2014/main" id="{1535D2AE-D8DF-4813-F7D4-D5A64CAF5BCC}"/>
              </a:ext>
            </a:extLst>
          </p:cNvPr>
          <p:cNvSpPr/>
          <p:nvPr/>
        </p:nvSpPr>
        <p:spPr>
          <a:xfrm>
            <a:off x="1329231" y="3834516"/>
            <a:ext cx="190205" cy="587850"/>
          </a:xfrm>
          <a:prstGeom prst="flowChartDocument">
            <a:avLst/>
          </a:prstGeom>
          <a:noFill/>
        </p:spPr>
        <p:style>
          <a:lnRef idx="1">
            <a:schemeClr val="accent2"/>
          </a:lnRef>
          <a:fillRef idx="2">
            <a:schemeClr val="accent2"/>
          </a:fillRef>
          <a:effectRef idx="1">
            <a:schemeClr val="accent2"/>
          </a:effectRef>
          <a:fontRef idx="minor">
            <a:schemeClr val="dk1"/>
          </a:fontRef>
        </p:style>
        <p:txBody>
          <a:bodyPr vert="eaVert" rtlCol="0" anchor="ctr"/>
          <a:lstStyle/>
          <a:p>
            <a:pPr algn="ctr" defTabSz="414740" fontAlgn="base">
              <a:spcBef>
                <a:spcPct val="0"/>
              </a:spcBef>
              <a:spcAft>
                <a:spcPct val="0"/>
              </a:spcAft>
              <a:defRPr/>
            </a:pPr>
            <a:r>
              <a:rPr kumimoji="1" lang="ja-JP" altLang="en-US" sz="969" b="1">
                <a:solidFill>
                  <a:srgbClr val="000000"/>
                </a:solidFill>
                <a:latin typeface="メイリオ"/>
                <a:ea typeface="メイリオ"/>
              </a:rPr>
              <a:t>交付</a:t>
            </a:r>
          </a:p>
        </p:txBody>
      </p:sp>
      <p:sp>
        <p:nvSpPr>
          <p:cNvPr id="16" name="四角形: 角を丸くする 15">
            <a:extLst>
              <a:ext uri="{FF2B5EF4-FFF2-40B4-BE49-F238E27FC236}">
                <a16:creationId xmlns:a16="http://schemas.microsoft.com/office/drawing/2014/main" id="{B5CFD151-F581-4CEF-4C97-6012BAD21C65}"/>
              </a:ext>
            </a:extLst>
          </p:cNvPr>
          <p:cNvSpPr/>
          <p:nvPr/>
        </p:nvSpPr>
        <p:spPr>
          <a:xfrm>
            <a:off x="2425192" y="6225330"/>
            <a:ext cx="1681526" cy="261241"/>
          </a:xfrm>
          <a:prstGeom prst="roundRect">
            <a:avLst/>
          </a:prstGeom>
          <a:solidFill>
            <a:schemeClr val="bg1"/>
          </a:solidFill>
          <a:ln>
            <a:solidFill>
              <a:schemeClr val="tx1"/>
            </a:solidFill>
          </a:ln>
        </p:spPr>
        <p:style>
          <a:lnRef idx="1">
            <a:schemeClr val="accent5"/>
          </a:lnRef>
          <a:fillRef idx="2">
            <a:schemeClr val="accent5"/>
          </a:fillRef>
          <a:effectRef idx="1">
            <a:schemeClr val="accent5"/>
          </a:effectRef>
          <a:fontRef idx="minor">
            <a:schemeClr val="dk1"/>
          </a:fontRef>
        </p:style>
        <p:txBody>
          <a:bodyPr tIns="97965" rtlCol="0" anchor="ctr"/>
          <a:lstStyle/>
          <a:p>
            <a:pPr algn="ctr" defTabSz="414740" fontAlgn="base">
              <a:spcBef>
                <a:spcPct val="0"/>
              </a:spcBef>
              <a:spcAft>
                <a:spcPct val="0"/>
              </a:spcAft>
              <a:defRPr/>
            </a:pPr>
            <a:r>
              <a:rPr kumimoji="1" lang="ja-JP" altLang="en-US" sz="1015" b="1">
                <a:solidFill>
                  <a:srgbClr val="000000"/>
                </a:solidFill>
                <a:latin typeface="メイリオ"/>
                <a:ea typeface="メイリオ"/>
              </a:rPr>
              <a:t>利用者本人の参加</a:t>
            </a:r>
            <a:endParaRPr kumimoji="1" lang="en-US" altLang="ja-JP" sz="1015" b="1">
              <a:solidFill>
                <a:srgbClr val="000000"/>
              </a:solidFill>
              <a:latin typeface="メイリオ"/>
              <a:ea typeface="メイリオ"/>
            </a:endParaRPr>
          </a:p>
        </p:txBody>
      </p:sp>
      <p:sp>
        <p:nvSpPr>
          <p:cNvPr id="20" name="矢印: 下 19">
            <a:extLst>
              <a:ext uri="{FF2B5EF4-FFF2-40B4-BE49-F238E27FC236}">
                <a16:creationId xmlns:a16="http://schemas.microsoft.com/office/drawing/2014/main" id="{735881A0-8571-C100-9CD9-474CAD3C7F8F}"/>
              </a:ext>
            </a:extLst>
          </p:cNvPr>
          <p:cNvSpPr/>
          <p:nvPr/>
        </p:nvSpPr>
        <p:spPr>
          <a:xfrm>
            <a:off x="1381492" y="3482969"/>
            <a:ext cx="130036" cy="265846"/>
          </a:xfrm>
          <a:prstGeom prst="downArrow">
            <a:avLst/>
          </a:prstGeom>
          <a:noFill/>
        </p:spPr>
        <p:style>
          <a:lnRef idx="1">
            <a:schemeClr val="accent2"/>
          </a:lnRef>
          <a:fillRef idx="2">
            <a:schemeClr val="accent2"/>
          </a:fillRef>
          <a:effectRef idx="1">
            <a:schemeClr val="accent2"/>
          </a:effectRef>
          <a:fontRef idx="minor">
            <a:schemeClr val="dk1"/>
          </a:fontRef>
        </p:style>
        <p:txBody>
          <a:bodyPr rtlCol="0" anchor="ctr"/>
          <a:lstStyle/>
          <a:p>
            <a:pPr algn="ctr" defTabSz="414740" fontAlgn="base">
              <a:spcBef>
                <a:spcPct val="0"/>
              </a:spcBef>
              <a:spcAft>
                <a:spcPct val="0"/>
              </a:spcAft>
              <a:defRPr/>
            </a:pPr>
            <a:endParaRPr kumimoji="1" lang="ja-JP" altLang="en-US" sz="969" b="1">
              <a:solidFill>
                <a:srgbClr val="000000"/>
              </a:solidFill>
              <a:latin typeface="メイリオ"/>
              <a:ea typeface="メイリオ"/>
            </a:endParaRPr>
          </a:p>
        </p:txBody>
      </p:sp>
      <p:sp>
        <p:nvSpPr>
          <p:cNvPr id="12" name="Rectangle 52">
            <a:extLst>
              <a:ext uri="{FF2B5EF4-FFF2-40B4-BE49-F238E27FC236}">
                <a16:creationId xmlns:a16="http://schemas.microsoft.com/office/drawing/2014/main" id="{E0A0C7F3-8A54-E9B5-2B88-17A8FD148795}"/>
              </a:ext>
            </a:extLst>
          </p:cNvPr>
          <p:cNvSpPr>
            <a:spLocks noChangeArrowheads="1"/>
          </p:cNvSpPr>
          <p:nvPr/>
        </p:nvSpPr>
        <p:spPr bwMode="auto">
          <a:xfrm>
            <a:off x="2894282" y="2703954"/>
            <a:ext cx="547747" cy="2785583"/>
          </a:xfrm>
          <a:prstGeom prst="roundRect">
            <a:avLst>
              <a:gd name="adj" fmla="val 50000"/>
            </a:avLst>
          </a:prstGeom>
          <a:solidFill>
            <a:schemeClr val="accent2"/>
          </a:solidFill>
          <a:ln w="9525" algn="ctr">
            <a:noFill/>
            <a:miter lim="800000"/>
            <a:headEnd/>
            <a:tailEnd/>
          </a:ln>
        </p:spPr>
        <p:txBody>
          <a:bodyPr vert="eaVert" wrap="none" lIns="33231" tIns="41405" rIns="32598" bIns="41405" anchor="ctr"/>
          <a:lstStyle/>
          <a:p>
            <a:pPr algn="ctr" defTabSz="414740" fontAlgn="base">
              <a:lnSpc>
                <a:spcPts val="1542"/>
              </a:lnSpc>
              <a:spcBef>
                <a:spcPct val="0"/>
              </a:spcBef>
              <a:spcAft>
                <a:spcPct val="0"/>
              </a:spcAft>
              <a:defRPr/>
            </a:pPr>
            <a:r>
              <a:rPr lang="ja-JP" altLang="en-US" sz="1015" b="1">
                <a:solidFill>
                  <a:srgbClr val="FFFFFF"/>
                </a:solidFill>
                <a:latin typeface="メイリオ"/>
                <a:ea typeface="メイリオ"/>
              </a:rPr>
              <a:t>多 機 関 連 携 に よ る ケ ー ス 会 議</a:t>
            </a:r>
            <a:endParaRPr lang="en-US" altLang="ja-JP" sz="1015" b="1">
              <a:solidFill>
                <a:srgbClr val="FFFFFF"/>
              </a:solidFill>
              <a:latin typeface="メイリオ"/>
              <a:ea typeface="メイリオ"/>
            </a:endParaRPr>
          </a:p>
        </p:txBody>
      </p:sp>
      <p:sp>
        <p:nvSpPr>
          <p:cNvPr id="14" name="Rectangle 7">
            <a:extLst>
              <a:ext uri="{FF2B5EF4-FFF2-40B4-BE49-F238E27FC236}">
                <a16:creationId xmlns:a16="http://schemas.microsoft.com/office/drawing/2014/main" id="{4425AC6D-E7CF-08AF-7743-86A20629DC6B}"/>
              </a:ext>
            </a:extLst>
          </p:cNvPr>
          <p:cNvSpPr>
            <a:spLocks noChangeArrowheads="1"/>
          </p:cNvSpPr>
          <p:nvPr/>
        </p:nvSpPr>
        <p:spPr bwMode="auto">
          <a:xfrm>
            <a:off x="3575025" y="3960751"/>
            <a:ext cx="531692" cy="1889535"/>
          </a:xfrm>
          <a:prstGeom prst="rect">
            <a:avLst/>
          </a:prstGeom>
          <a:solidFill>
            <a:schemeClr val="accent5">
              <a:lumMod val="50000"/>
            </a:schemeClr>
          </a:solidFill>
          <a:ln w="9525">
            <a:noFill/>
            <a:miter lim="800000"/>
            <a:headEnd/>
            <a:tailEnd/>
          </a:ln>
        </p:spPr>
        <p:txBody>
          <a:bodyPr vert="eaVert" wrap="none" lIns="66462" tIns="97965" rIns="82806" bIns="41405" anchor="ctr"/>
          <a:lstStyle/>
          <a:p>
            <a:pPr defTabSz="414740" fontAlgn="base">
              <a:spcBef>
                <a:spcPct val="0"/>
              </a:spcBef>
              <a:spcAft>
                <a:spcPct val="0"/>
              </a:spcAft>
              <a:defRPr/>
            </a:pPr>
            <a:r>
              <a:rPr lang="ja-JP" altLang="en-US" sz="1015" b="1">
                <a:solidFill>
                  <a:srgbClr val="FFFFFF"/>
                </a:solidFill>
                <a:latin typeface="メイリオ"/>
                <a:ea typeface="メイリオ"/>
              </a:rPr>
              <a:t>事業者等との連絡調整</a:t>
            </a:r>
          </a:p>
        </p:txBody>
      </p:sp>
      <p:sp>
        <p:nvSpPr>
          <p:cNvPr id="15" name="Rectangle 7">
            <a:extLst>
              <a:ext uri="{FF2B5EF4-FFF2-40B4-BE49-F238E27FC236}">
                <a16:creationId xmlns:a16="http://schemas.microsoft.com/office/drawing/2014/main" id="{94B987DC-114A-14EC-6F9C-2E870708864C}"/>
              </a:ext>
            </a:extLst>
          </p:cNvPr>
          <p:cNvSpPr>
            <a:spLocks noChangeArrowheads="1"/>
          </p:cNvSpPr>
          <p:nvPr/>
        </p:nvSpPr>
        <p:spPr bwMode="auto">
          <a:xfrm>
            <a:off x="4239656" y="3967859"/>
            <a:ext cx="531692" cy="1882427"/>
          </a:xfrm>
          <a:prstGeom prst="rect">
            <a:avLst/>
          </a:prstGeom>
          <a:solidFill>
            <a:srgbClr val="F3D107"/>
          </a:solidFill>
          <a:ln w="9525">
            <a:solidFill>
              <a:schemeClr val="accent6">
                <a:lumMod val="75000"/>
              </a:schemeClr>
            </a:solidFill>
            <a:miter lim="800000"/>
            <a:headEnd/>
            <a:tailEnd/>
          </a:ln>
        </p:spPr>
        <p:txBody>
          <a:bodyPr vert="eaVert" wrap="none" lIns="66462" tIns="97965" rIns="82806" bIns="41405" anchor="ctr"/>
          <a:lstStyle/>
          <a:p>
            <a:pPr defTabSz="414740" fontAlgn="base">
              <a:spcBef>
                <a:spcPct val="0"/>
              </a:spcBef>
              <a:spcAft>
                <a:spcPct val="0"/>
              </a:spcAft>
              <a:defRPr/>
            </a:pPr>
            <a:r>
              <a:rPr lang="ja-JP" altLang="en-US" sz="1015" b="1">
                <a:solidFill>
                  <a:srgbClr val="FFFFFF"/>
                </a:solidFill>
                <a:latin typeface="メイリオ"/>
                <a:ea typeface="メイリオ"/>
              </a:rPr>
              <a:t>アセスメントシート作成</a:t>
            </a:r>
          </a:p>
        </p:txBody>
      </p:sp>
      <p:cxnSp>
        <p:nvCxnSpPr>
          <p:cNvPr id="22" name="直線コネクタ 21">
            <a:extLst>
              <a:ext uri="{FF2B5EF4-FFF2-40B4-BE49-F238E27FC236}">
                <a16:creationId xmlns:a16="http://schemas.microsoft.com/office/drawing/2014/main" id="{3FAA25F9-991C-A9A5-314C-6EDFE68F306D}"/>
              </a:ext>
            </a:extLst>
          </p:cNvPr>
          <p:cNvCxnSpPr/>
          <p:nvPr/>
        </p:nvCxnSpPr>
        <p:spPr>
          <a:xfrm>
            <a:off x="5037282" y="906393"/>
            <a:ext cx="0" cy="5290129"/>
          </a:xfrm>
          <a:prstGeom prst="line">
            <a:avLst/>
          </a:prstGeom>
          <a:ln w="9525">
            <a:solidFill>
              <a:schemeClr val="tx1">
                <a:lumMod val="50000"/>
                <a:lumOff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4" name="Line 40">
            <a:extLst>
              <a:ext uri="{FF2B5EF4-FFF2-40B4-BE49-F238E27FC236}">
                <a16:creationId xmlns:a16="http://schemas.microsoft.com/office/drawing/2014/main" id="{9430FE5B-D803-6FD4-5295-1A97AF50AC6C}"/>
              </a:ext>
            </a:extLst>
          </p:cNvPr>
          <p:cNvSpPr>
            <a:spLocks noChangeShapeType="1"/>
          </p:cNvSpPr>
          <p:nvPr/>
        </p:nvSpPr>
        <p:spPr bwMode="auto">
          <a:xfrm flipV="1">
            <a:off x="4745369" y="3222180"/>
            <a:ext cx="225445" cy="539165"/>
          </a:xfrm>
          <a:prstGeom prst="line">
            <a:avLst/>
          </a:prstGeom>
          <a:noFill/>
          <a:ln w="50800">
            <a:solidFill>
              <a:schemeClr val="tx1">
                <a:lumMod val="65000"/>
                <a:lumOff val="35000"/>
              </a:schemeClr>
            </a:solidFill>
            <a:round/>
            <a:headEnd/>
            <a:tailEnd type="triangle" w="med" len="med"/>
          </a:ln>
        </p:spPr>
        <p:txBody>
          <a:bodyPr lIns="82806" tIns="41405" rIns="82806" bIns="41405"/>
          <a:lstStyle/>
          <a:p>
            <a:pPr defTabSz="414740" fontAlgn="base">
              <a:spcBef>
                <a:spcPct val="0"/>
              </a:spcBef>
              <a:spcAft>
                <a:spcPct val="0"/>
              </a:spcAft>
              <a:defRPr/>
            </a:pPr>
            <a:endParaRPr lang="ja-JP" altLang="en-US" sz="1477" b="1">
              <a:solidFill>
                <a:srgbClr val="000000"/>
              </a:solidFill>
              <a:latin typeface="メイリオ"/>
              <a:ea typeface="メイリオ"/>
            </a:endParaRPr>
          </a:p>
        </p:txBody>
      </p:sp>
      <p:sp>
        <p:nvSpPr>
          <p:cNvPr id="25" name="Rectangle 7">
            <a:extLst>
              <a:ext uri="{FF2B5EF4-FFF2-40B4-BE49-F238E27FC236}">
                <a16:creationId xmlns:a16="http://schemas.microsoft.com/office/drawing/2014/main" id="{73226149-3D72-48C1-45CC-3C26218B275B}"/>
              </a:ext>
            </a:extLst>
          </p:cNvPr>
          <p:cNvSpPr>
            <a:spLocks noChangeArrowheads="1"/>
          </p:cNvSpPr>
          <p:nvPr/>
        </p:nvSpPr>
        <p:spPr bwMode="auto">
          <a:xfrm>
            <a:off x="5084308" y="1667769"/>
            <a:ext cx="195930" cy="1761231"/>
          </a:xfrm>
          <a:prstGeom prst="rect">
            <a:avLst/>
          </a:prstGeom>
          <a:solidFill>
            <a:schemeClr val="accent6"/>
          </a:solidFill>
          <a:ln w="9525">
            <a:solidFill>
              <a:schemeClr val="tx1"/>
            </a:solidFill>
            <a:miter lim="800000"/>
            <a:headEnd/>
            <a:tailEnd/>
          </a:ln>
        </p:spPr>
        <p:txBody>
          <a:bodyPr vert="eaVert" wrap="none" lIns="82806" tIns="41405" rIns="82806" bIns="41405" anchor="ctr"/>
          <a:lstStyle/>
          <a:p>
            <a:pPr defTabSz="414740" fontAlgn="base">
              <a:spcBef>
                <a:spcPct val="0"/>
              </a:spcBef>
              <a:spcAft>
                <a:spcPct val="0"/>
              </a:spcAft>
              <a:defRPr/>
            </a:pPr>
            <a:r>
              <a:rPr lang="ja-JP" altLang="en-US" sz="969" b="1">
                <a:solidFill>
                  <a:srgbClr val="000000"/>
                </a:solidFill>
                <a:latin typeface="メイリオ"/>
                <a:ea typeface="メイリオ"/>
              </a:rPr>
              <a:t>サービス等利用計画案等</a:t>
            </a:r>
          </a:p>
        </p:txBody>
      </p:sp>
      <p:sp>
        <p:nvSpPr>
          <p:cNvPr id="44" name="テキスト ボックス 15">
            <a:extLst>
              <a:ext uri="{FF2B5EF4-FFF2-40B4-BE49-F238E27FC236}">
                <a16:creationId xmlns:a16="http://schemas.microsoft.com/office/drawing/2014/main" id="{070CD0F7-8609-974F-02A7-2F520451B3EC}"/>
              </a:ext>
            </a:extLst>
          </p:cNvPr>
          <p:cNvSpPr txBox="1">
            <a:spLocks noChangeArrowheads="1"/>
          </p:cNvSpPr>
          <p:nvPr/>
        </p:nvSpPr>
        <p:spPr bwMode="auto">
          <a:xfrm>
            <a:off x="6100785" y="3960751"/>
            <a:ext cx="175263" cy="1882427"/>
          </a:xfrm>
          <a:prstGeom prst="rect">
            <a:avLst/>
          </a:prstGeom>
          <a:noFill/>
          <a:ln w="9525">
            <a:solidFill>
              <a:schemeClr val="tx1"/>
            </a:solidFill>
            <a:miter lim="800000"/>
            <a:headEnd/>
            <a:tailEnd/>
          </a:ln>
        </p:spPr>
        <p:txBody>
          <a:bodyPr vert="eaVert" lIns="32646" tIns="41460" rIns="32646" bIns="41460" anchor="ctr"/>
          <a:lstStyle/>
          <a:p>
            <a:pPr algn="ctr" defTabSz="414740" fontAlgn="base">
              <a:spcBef>
                <a:spcPct val="0"/>
              </a:spcBef>
              <a:spcAft>
                <a:spcPct val="0"/>
              </a:spcAft>
              <a:defRPr/>
            </a:pPr>
            <a:r>
              <a:rPr lang="ja-JP" altLang="en-US" sz="1108" b="1">
                <a:solidFill>
                  <a:srgbClr val="000000"/>
                </a:solidFill>
                <a:latin typeface="メイリオ"/>
                <a:ea typeface="メイリオ"/>
              </a:rPr>
              <a:t>利用契約</a:t>
            </a:r>
            <a:r>
              <a:rPr lang="ja-JP" altLang="en-US" sz="1015" b="1">
                <a:solidFill>
                  <a:srgbClr val="000000"/>
                </a:solidFill>
                <a:latin typeface="メイリオ"/>
                <a:ea typeface="メイリオ"/>
              </a:rPr>
              <a:t>（利用開始）</a:t>
            </a:r>
            <a:endParaRPr lang="ja-JP" altLang="en-US" sz="1108" b="1">
              <a:solidFill>
                <a:srgbClr val="000000"/>
              </a:solidFill>
              <a:latin typeface="メイリオ"/>
              <a:ea typeface="メイリオ"/>
            </a:endParaRPr>
          </a:p>
        </p:txBody>
      </p:sp>
      <p:sp>
        <p:nvSpPr>
          <p:cNvPr id="47" name="右矢印 42">
            <a:extLst>
              <a:ext uri="{FF2B5EF4-FFF2-40B4-BE49-F238E27FC236}">
                <a16:creationId xmlns:a16="http://schemas.microsoft.com/office/drawing/2014/main" id="{7D35D7F5-5345-6EA0-F18B-A83D643C030F}"/>
              </a:ext>
            </a:extLst>
          </p:cNvPr>
          <p:cNvSpPr/>
          <p:nvPr/>
        </p:nvSpPr>
        <p:spPr>
          <a:xfrm>
            <a:off x="3744984" y="4572879"/>
            <a:ext cx="162327" cy="224941"/>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806" tIns="97965" rIns="82806" bIns="41405" anchor="ctr"/>
          <a:lstStyle/>
          <a:p>
            <a:pPr algn="ctr" defTabSz="828184" fontAlgn="base">
              <a:spcBef>
                <a:spcPct val="0"/>
              </a:spcBef>
              <a:spcAft>
                <a:spcPct val="0"/>
              </a:spcAft>
              <a:defRPr/>
            </a:pPr>
            <a:endParaRPr lang="ja-JP" altLang="en-US" sz="1477" b="1">
              <a:solidFill>
                <a:srgbClr val="000000"/>
              </a:solidFill>
              <a:latin typeface="メイリオ"/>
              <a:ea typeface="メイリオ"/>
            </a:endParaRPr>
          </a:p>
        </p:txBody>
      </p:sp>
      <p:sp>
        <p:nvSpPr>
          <p:cNvPr id="51" name="Rectangle 52">
            <a:extLst>
              <a:ext uri="{FF2B5EF4-FFF2-40B4-BE49-F238E27FC236}">
                <a16:creationId xmlns:a16="http://schemas.microsoft.com/office/drawing/2014/main" id="{BAF7ACAA-DDAC-4E47-FC63-E16F148A8B4F}"/>
              </a:ext>
            </a:extLst>
          </p:cNvPr>
          <p:cNvSpPr>
            <a:spLocks noChangeArrowheads="1"/>
          </p:cNvSpPr>
          <p:nvPr/>
        </p:nvSpPr>
        <p:spPr bwMode="auto">
          <a:xfrm>
            <a:off x="5316923" y="2700107"/>
            <a:ext cx="195930" cy="1632756"/>
          </a:xfrm>
          <a:prstGeom prst="roundRect">
            <a:avLst>
              <a:gd name="adj" fmla="val 0"/>
            </a:avLst>
          </a:prstGeom>
          <a:solidFill>
            <a:schemeClr val="accent2">
              <a:lumMod val="20000"/>
              <a:lumOff val="80000"/>
            </a:schemeClr>
          </a:solidFill>
          <a:ln w="9525" algn="ctr">
            <a:noFill/>
            <a:miter lim="800000"/>
            <a:headEnd/>
            <a:tailEnd/>
          </a:ln>
        </p:spPr>
        <p:txBody>
          <a:bodyPr vert="eaVert" wrap="none" lIns="32598" tIns="41405" rIns="32598" bIns="41405" anchor="ctr"/>
          <a:lstStyle/>
          <a:p>
            <a:pPr algn="ctr" defTabSz="414740" fontAlgn="base">
              <a:lnSpc>
                <a:spcPts val="1542"/>
              </a:lnSpc>
              <a:spcBef>
                <a:spcPct val="0"/>
              </a:spcBef>
              <a:spcAft>
                <a:spcPct val="0"/>
              </a:spcAft>
              <a:defRPr/>
            </a:pPr>
            <a:r>
              <a:rPr lang="ja-JP" altLang="en-US" sz="969" b="1">
                <a:solidFill>
                  <a:srgbClr val="000000"/>
                </a:solidFill>
                <a:latin typeface="メイリオ"/>
                <a:ea typeface="メイリオ"/>
              </a:rPr>
              <a:t>支給決定（市町村）</a:t>
            </a:r>
            <a:endParaRPr lang="en-US" altLang="ja-JP" sz="969" b="1">
              <a:solidFill>
                <a:srgbClr val="000000"/>
              </a:solidFill>
              <a:latin typeface="メイリオ"/>
              <a:ea typeface="メイリオ"/>
            </a:endParaRPr>
          </a:p>
        </p:txBody>
      </p:sp>
      <p:sp>
        <p:nvSpPr>
          <p:cNvPr id="53" name="Rectangle 7">
            <a:extLst>
              <a:ext uri="{FF2B5EF4-FFF2-40B4-BE49-F238E27FC236}">
                <a16:creationId xmlns:a16="http://schemas.microsoft.com/office/drawing/2014/main" id="{B8C7ECDD-317B-D898-ED32-597403EC9667}"/>
              </a:ext>
            </a:extLst>
          </p:cNvPr>
          <p:cNvSpPr>
            <a:spLocks noChangeArrowheads="1"/>
          </p:cNvSpPr>
          <p:nvPr/>
        </p:nvSpPr>
        <p:spPr bwMode="auto">
          <a:xfrm>
            <a:off x="5768441" y="1667769"/>
            <a:ext cx="195930" cy="1761231"/>
          </a:xfrm>
          <a:prstGeom prst="rect">
            <a:avLst/>
          </a:prstGeom>
          <a:solidFill>
            <a:schemeClr val="accent6"/>
          </a:solidFill>
          <a:ln w="9525">
            <a:solidFill>
              <a:schemeClr val="tx1"/>
            </a:solidFill>
            <a:miter lim="800000"/>
            <a:headEnd/>
            <a:tailEnd/>
          </a:ln>
        </p:spPr>
        <p:txBody>
          <a:bodyPr vert="eaVert" wrap="none" lIns="82806" tIns="41405" rIns="82806" bIns="41405" anchor="ctr"/>
          <a:lstStyle/>
          <a:p>
            <a:pPr defTabSz="414740" fontAlgn="base">
              <a:spcBef>
                <a:spcPct val="0"/>
              </a:spcBef>
              <a:spcAft>
                <a:spcPct val="0"/>
              </a:spcAft>
              <a:defRPr/>
            </a:pPr>
            <a:r>
              <a:rPr lang="ja-JP" altLang="en-US" sz="969" b="1">
                <a:solidFill>
                  <a:srgbClr val="000000"/>
                </a:solidFill>
                <a:latin typeface="メイリオ"/>
                <a:ea typeface="メイリオ"/>
              </a:rPr>
              <a:t>サービス等利用計画等</a:t>
            </a:r>
          </a:p>
        </p:txBody>
      </p:sp>
      <p:sp>
        <p:nvSpPr>
          <p:cNvPr id="54" name="Rectangle 52">
            <a:extLst>
              <a:ext uri="{FF2B5EF4-FFF2-40B4-BE49-F238E27FC236}">
                <a16:creationId xmlns:a16="http://schemas.microsoft.com/office/drawing/2014/main" id="{34F52FC0-5B5F-7CA7-F9E0-5B8DC7F26D1D}"/>
              </a:ext>
            </a:extLst>
          </p:cNvPr>
          <p:cNvSpPr>
            <a:spLocks noChangeArrowheads="1"/>
          </p:cNvSpPr>
          <p:nvPr/>
        </p:nvSpPr>
        <p:spPr bwMode="auto">
          <a:xfrm>
            <a:off x="5549539" y="1885063"/>
            <a:ext cx="195930" cy="2938961"/>
          </a:xfrm>
          <a:prstGeom prst="roundRect">
            <a:avLst>
              <a:gd name="adj" fmla="val 50000"/>
            </a:avLst>
          </a:prstGeom>
          <a:solidFill>
            <a:schemeClr val="accent6"/>
          </a:solidFill>
          <a:ln w="9525" algn="ctr">
            <a:solidFill>
              <a:schemeClr val="tx1"/>
            </a:solidFill>
            <a:miter lim="800000"/>
            <a:headEnd/>
            <a:tailEnd/>
          </a:ln>
        </p:spPr>
        <p:txBody>
          <a:bodyPr vert="eaVert" wrap="none" lIns="65310" tIns="41405" rIns="32598" bIns="41405" anchor="ctr"/>
          <a:lstStyle/>
          <a:p>
            <a:pPr algn="ctr" defTabSz="414740" fontAlgn="base">
              <a:lnSpc>
                <a:spcPts val="1542"/>
              </a:lnSpc>
              <a:spcBef>
                <a:spcPct val="0"/>
              </a:spcBef>
              <a:spcAft>
                <a:spcPct val="0"/>
              </a:spcAft>
              <a:defRPr/>
            </a:pPr>
            <a:r>
              <a:rPr lang="ja-JP" altLang="en-US" sz="969" b="1">
                <a:solidFill>
                  <a:srgbClr val="000000"/>
                </a:solidFill>
                <a:latin typeface="メイリオ"/>
                <a:ea typeface="メイリオ"/>
              </a:rPr>
              <a:t>サ　ー　ビ　ス　担　当　者　会　議</a:t>
            </a:r>
            <a:endParaRPr lang="en-US" altLang="ja-JP" sz="969" b="1">
              <a:solidFill>
                <a:srgbClr val="000000"/>
              </a:solidFill>
              <a:latin typeface="メイリオ"/>
              <a:ea typeface="メイリオ"/>
            </a:endParaRPr>
          </a:p>
        </p:txBody>
      </p:sp>
      <p:sp>
        <p:nvSpPr>
          <p:cNvPr id="56" name="フローチャート: 書類 55">
            <a:extLst>
              <a:ext uri="{FF2B5EF4-FFF2-40B4-BE49-F238E27FC236}">
                <a16:creationId xmlns:a16="http://schemas.microsoft.com/office/drawing/2014/main" id="{F3ECF772-118D-EDDF-3319-52C5901A0E21}"/>
              </a:ext>
            </a:extLst>
          </p:cNvPr>
          <p:cNvSpPr/>
          <p:nvPr/>
        </p:nvSpPr>
        <p:spPr>
          <a:xfrm>
            <a:off x="5768441" y="3838185"/>
            <a:ext cx="190205" cy="587850"/>
          </a:xfrm>
          <a:prstGeom prst="flowChartDocument">
            <a:avLst/>
          </a:prstGeom>
          <a:noFill/>
        </p:spPr>
        <p:style>
          <a:lnRef idx="1">
            <a:schemeClr val="accent2"/>
          </a:lnRef>
          <a:fillRef idx="2">
            <a:schemeClr val="accent2"/>
          </a:fillRef>
          <a:effectRef idx="1">
            <a:schemeClr val="accent2"/>
          </a:effectRef>
          <a:fontRef idx="minor">
            <a:schemeClr val="dk1"/>
          </a:fontRef>
        </p:style>
        <p:txBody>
          <a:bodyPr vert="eaVert" rtlCol="0" anchor="ctr"/>
          <a:lstStyle/>
          <a:p>
            <a:pPr algn="ctr" defTabSz="414740" fontAlgn="base">
              <a:spcBef>
                <a:spcPct val="0"/>
              </a:spcBef>
              <a:spcAft>
                <a:spcPct val="0"/>
              </a:spcAft>
              <a:defRPr/>
            </a:pPr>
            <a:r>
              <a:rPr kumimoji="1" lang="ja-JP" altLang="en-US" sz="969" b="1">
                <a:solidFill>
                  <a:srgbClr val="000000"/>
                </a:solidFill>
                <a:latin typeface="メイリオ"/>
                <a:ea typeface="メイリオ"/>
              </a:rPr>
              <a:t>交付</a:t>
            </a:r>
          </a:p>
        </p:txBody>
      </p:sp>
      <p:sp>
        <p:nvSpPr>
          <p:cNvPr id="57" name="矢印: 下 56">
            <a:extLst>
              <a:ext uri="{FF2B5EF4-FFF2-40B4-BE49-F238E27FC236}">
                <a16:creationId xmlns:a16="http://schemas.microsoft.com/office/drawing/2014/main" id="{7B30FB62-DC25-3360-3372-7F3578B425A4}"/>
              </a:ext>
            </a:extLst>
          </p:cNvPr>
          <p:cNvSpPr/>
          <p:nvPr/>
        </p:nvSpPr>
        <p:spPr>
          <a:xfrm>
            <a:off x="5768440" y="3495499"/>
            <a:ext cx="130036" cy="265846"/>
          </a:xfrm>
          <a:prstGeom prst="downArrow">
            <a:avLst/>
          </a:prstGeom>
          <a:noFill/>
        </p:spPr>
        <p:style>
          <a:lnRef idx="1">
            <a:schemeClr val="accent2"/>
          </a:lnRef>
          <a:fillRef idx="2">
            <a:schemeClr val="accent2"/>
          </a:fillRef>
          <a:effectRef idx="1">
            <a:schemeClr val="accent2"/>
          </a:effectRef>
          <a:fontRef idx="minor">
            <a:schemeClr val="dk1"/>
          </a:fontRef>
        </p:style>
        <p:txBody>
          <a:bodyPr rtlCol="0" anchor="ctr"/>
          <a:lstStyle/>
          <a:p>
            <a:pPr algn="ctr" defTabSz="414740" fontAlgn="base">
              <a:spcBef>
                <a:spcPct val="0"/>
              </a:spcBef>
              <a:spcAft>
                <a:spcPct val="0"/>
              </a:spcAft>
              <a:defRPr/>
            </a:pPr>
            <a:endParaRPr kumimoji="1" lang="ja-JP" altLang="en-US" sz="969" b="1">
              <a:solidFill>
                <a:srgbClr val="000000"/>
              </a:solidFill>
              <a:latin typeface="メイリオ"/>
              <a:ea typeface="メイリオ"/>
            </a:endParaRPr>
          </a:p>
        </p:txBody>
      </p:sp>
      <p:sp>
        <p:nvSpPr>
          <p:cNvPr id="58" name="Rectangle 6">
            <a:extLst>
              <a:ext uri="{FF2B5EF4-FFF2-40B4-BE49-F238E27FC236}">
                <a16:creationId xmlns:a16="http://schemas.microsoft.com/office/drawing/2014/main" id="{040A1F28-38A4-A8A7-7310-E491100F6B09}"/>
              </a:ext>
            </a:extLst>
          </p:cNvPr>
          <p:cNvSpPr>
            <a:spLocks noChangeArrowheads="1"/>
          </p:cNvSpPr>
          <p:nvPr/>
        </p:nvSpPr>
        <p:spPr bwMode="auto">
          <a:xfrm>
            <a:off x="6313846" y="3960752"/>
            <a:ext cx="166154" cy="1378506"/>
          </a:xfrm>
          <a:prstGeom prst="rect">
            <a:avLst/>
          </a:prstGeom>
          <a:solidFill>
            <a:schemeClr val="bg1"/>
          </a:solidFill>
          <a:ln w="9525">
            <a:solidFill>
              <a:schemeClr val="tx1"/>
            </a:solidFill>
            <a:miter lim="800000"/>
            <a:headEnd/>
            <a:tailEnd/>
          </a:ln>
        </p:spPr>
        <p:txBody>
          <a:bodyPr vert="eaVert" wrap="none" lIns="82806" tIns="41405" rIns="82806" bIns="41405" anchor="ctr"/>
          <a:lstStyle/>
          <a:p>
            <a:pPr defTabSz="414740" fontAlgn="base">
              <a:spcBef>
                <a:spcPct val="0"/>
              </a:spcBef>
              <a:spcAft>
                <a:spcPct val="0"/>
              </a:spcAft>
              <a:defRPr/>
            </a:pPr>
            <a:r>
              <a:rPr lang="ja-JP" altLang="en-US" sz="1015" b="1">
                <a:solidFill>
                  <a:srgbClr val="000000"/>
                </a:solidFill>
                <a:latin typeface="メイリオ"/>
                <a:ea typeface="メイリオ"/>
              </a:rPr>
              <a:t> アセスメント　　　　　　　</a:t>
            </a:r>
          </a:p>
        </p:txBody>
      </p:sp>
      <p:sp>
        <p:nvSpPr>
          <p:cNvPr id="59" name="右矢印 42">
            <a:extLst>
              <a:ext uri="{FF2B5EF4-FFF2-40B4-BE49-F238E27FC236}">
                <a16:creationId xmlns:a16="http://schemas.microsoft.com/office/drawing/2014/main" id="{9C0BA6FF-9D4F-9BC3-7C54-54738F205564}"/>
              </a:ext>
            </a:extLst>
          </p:cNvPr>
          <p:cNvSpPr/>
          <p:nvPr/>
        </p:nvSpPr>
        <p:spPr>
          <a:xfrm>
            <a:off x="6608393" y="4414715"/>
            <a:ext cx="130621" cy="167490"/>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806" tIns="41405" rIns="82806" bIns="41405" anchor="ctr"/>
          <a:lstStyle/>
          <a:p>
            <a:pPr algn="ctr" defTabSz="828184" fontAlgn="base">
              <a:spcBef>
                <a:spcPct val="0"/>
              </a:spcBef>
              <a:spcAft>
                <a:spcPct val="0"/>
              </a:spcAft>
              <a:defRPr/>
            </a:pPr>
            <a:endParaRPr lang="ja-JP" altLang="en-US" sz="1477" b="1">
              <a:solidFill>
                <a:srgbClr val="000000"/>
              </a:solidFill>
              <a:latin typeface="メイリオ"/>
              <a:ea typeface="メイリオ"/>
            </a:endParaRPr>
          </a:p>
        </p:txBody>
      </p:sp>
      <p:sp>
        <p:nvSpPr>
          <p:cNvPr id="60" name="Rectangle 6">
            <a:extLst>
              <a:ext uri="{FF2B5EF4-FFF2-40B4-BE49-F238E27FC236}">
                <a16:creationId xmlns:a16="http://schemas.microsoft.com/office/drawing/2014/main" id="{93396149-00A7-F224-3D2E-023C3304BC8E}"/>
              </a:ext>
            </a:extLst>
          </p:cNvPr>
          <p:cNvSpPr>
            <a:spLocks noChangeArrowheads="1"/>
          </p:cNvSpPr>
          <p:nvPr/>
        </p:nvSpPr>
        <p:spPr bwMode="auto">
          <a:xfrm>
            <a:off x="6513231" y="3960752"/>
            <a:ext cx="166154" cy="1372377"/>
          </a:xfrm>
          <a:prstGeom prst="rect">
            <a:avLst/>
          </a:prstGeom>
          <a:solidFill>
            <a:schemeClr val="bg1"/>
          </a:solidFill>
          <a:ln w="9525">
            <a:solidFill>
              <a:schemeClr val="tx1"/>
            </a:solidFill>
            <a:miter lim="800000"/>
            <a:headEnd/>
            <a:tailEnd/>
          </a:ln>
        </p:spPr>
        <p:txBody>
          <a:bodyPr vert="eaVert" wrap="none" lIns="82806" tIns="41405" rIns="82806" bIns="41405" anchor="ctr"/>
          <a:lstStyle/>
          <a:p>
            <a:pPr defTabSz="414740" fontAlgn="base">
              <a:spcBef>
                <a:spcPct val="0"/>
              </a:spcBef>
              <a:spcAft>
                <a:spcPct val="0"/>
              </a:spcAft>
              <a:defRPr/>
            </a:pPr>
            <a:r>
              <a:rPr lang="ja-JP" altLang="en-US" sz="1015" b="1">
                <a:solidFill>
                  <a:srgbClr val="000000"/>
                </a:solidFill>
                <a:latin typeface="メイリオ"/>
                <a:ea typeface="メイリオ"/>
              </a:rPr>
              <a:t> 個別支援計画の原案　　　　　　　</a:t>
            </a:r>
          </a:p>
        </p:txBody>
      </p:sp>
      <p:sp>
        <p:nvSpPr>
          <p:cNvPr id="61" name="Rectangle 52">
            <a:extLst>
              <a:ext uri="{FF2B5EF4-FFF2-40B4-BE49-F238E27FC236}">
                <a16:creationId xmlns:a16="http://schemas.microsoft.com/office/drawing/2014/main" id="{33A41F52-577A-0000-3364-51392533835C}"/>
              </a:ext>
            </a:extLst>
          </p:cNvPr>
          <p:cNvSpPr>
            <a:spLocks noChangeArrowheads="1"/>
          </p:cNvSpPr>
          <p:nvPr/>
        </p:nvSpPr>
        <p:spPr bwMode="auto">
          <a:xfrm>
            <a:off x="6712616" y="3648064"/>
            <a:ext cx="150688" cy="1841474"/>
          </a:xfrm>
          <a:prstGeom prst="roundRect">
            <a:avLst>
              <a:gd name="adj" fmla="val 50000"/>
            </a:avLst>
          </a:prstGeom>
          <a:solidFill>
            <a:schemeClr val="bg1"/>
          </a:solidFill>
          <a:ln w="9525" algn="ctr">
            <a:solidFill>
              <a:schemeClr val="tx1"/>
            </a:solidFill>
            <a:miter lim="800000"/>
            <a:headEnd/>
            <a:tailEnd/>
          </a:ln>
        </p:spPr>
        <p:txBody>
          <a:bodyPr vert="eaVert" wrap="none" lIns="32655" tIns="41405" rIns="32598" bIns="41405" anchor="ctr" anchorCtr="1"/>
          <a:lstStyle/>
          <a:p>
            <a:pPr algn="ctr" defTabSz="414740" fontAlgn="base">
              <a:lnSpc>
                <a:spcPts val="1542"/>
              </a:lnSpc>
              <a:spcBef>
                <a:spcPct val="0"/>
              </a:spcBef>
              <a:spcAft>
                <a:spcPct val="0"/>
              </a:spcAft>
              <a:defRPr/>
            </a:pPr>
            <a:r>
              <a:rPr lang="ja-JP" altLang="en-US" sz="1108" b="1">
                <a:solidFill>
                  <a:srgbClr val="000000"/>
                </a:solidFill>
                <a:latin typeface="メイリオ"/>
                <a:ea typeface="メイリオ"/>
              </a:rPr>
              <a:t>個別支援会議</a:t>
            </a:r>
            <a:endParaRPr lang="en-US" altLang="ja-JP" sz="1108" b="1">
              <a:solidFill>
                <a:srgbClr val="000000"/>
              </a:solidFill>
              <a:latin typeface="メイリオ"/>
              <a:ea typeface="メイリオ"/>
            </a:endParaRPr>
          </a:p>
        </p:txBody>
      </p:sp>
      <p:sp>
        <p:nvSpPr>
          <p:cNvPr id="62" name="Rectangle 6">
            <a:extLst>
              <a:ext uri="{FF2B5EF4-FFF2-40B4-BE49-F238E27FC236}">
                <a16:creationId xmlns:a16="http://schemas.microsoft.com/office/drawing/2014/main" id="{D0F560E6-D4DC-D203-CDB5-BF32E519B641}"/>
              </a:ext>
            </a:extLst>
          </p:cNvPr>
          <p:cNvSpPr>
            <a:spLocks noChangeArrowheads="1"/>
          </p:cNvSpPr>
          <p:nvPr/>
        </p:nvSpPr>
        <p:spPr bwMode="auto">
          <a:xfrm>
            <a:off x="6898412" y="3960752"/>
            <a:ext cx="166154" cy="1371186"/>
          </a:xfrm>
          <a:prstGeom prst="rect">
            <a:avLst/>
          </a:prstGeom>
          <a:solidFill>
            <a:schemeClr val="bg1"/>
          </a:solidFill>
          <a:ln w="9525">
            <a:solidFill>
              <a:schemeClr val="tx1"/>
            </a:solidFill>
            <a:miter lim="800000"/>
            <a:headEnd/>
            <a:tailEnd/>
          </a:ln>
        </p:spPr>
        <p:txBody>
          <a:bodyPr vert="eaVert" wrap="none" lIns="82806" tIns="41405" rIns="82806" bIns="41405" anchor="ctr"/>
          <a:lstStyle/>
          <a:p>
            <a:pPr defTabSz="414740" fontAlgn="base">
              <a:spcBef>
                <a:spcPct val="0"/>
              </a:spcBef>
              <a:spcAft>
                <a:spcPct val="0"/>
              </a:spcAft>
              <a:defRPr/>
            </a:pPr>
            <a:r>
              <a:rPr lang="ja-JP" altLang="en-US" sz="1015" b="1">
                <a:solidFill>
                  <a:srgbClr val="000000"/>
                </a:solidFill>
                <a:latin typeface="メイリオ"/>
                <a:ea typeface="メイリオ"/>
              </a:rPr>
              <a:t> 個別支援計画　　　　　　　</a:t>
            </a:r>
          </a:p>
        </p:txBody>
      </p:sp>
      <p:sp>
        <p:nvSpPr>
          <p:cNvPr id="63" name="右矢印 42">
            <a:extLst>
              <a:ext uri="{FF2B5EF4-FFF2-40B4-BE49-F238E27FC236}">
                <a16:creationId xmlns:a16="http://schemas.microsoft.com/office/drawing/2014/main" id="{7B129299-3FFB-B67D-7FCB-4B3492EC8B25}"/>
              </a:ext>
            </a:extLst>
          </p:cNvPr>
          <p:cNvSpPr/>
          <p:nvPr/>
        </p:nvSpPr>
        <p:spPr>
          <a:xfrm>
            <a:off x="6858206" y="4414928"/>
            <a:ext cx="130621" cy="167490"/>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806" tIns="41405" rIns="82806" bIns="41405" anchor="ctr"/>
          <a:lstStyle/>
          <a:p>
            <a:pPr algn="ctr" defTabSz="828184" fontAlgn="base">
              <a:spcBef>
                <a:spcPct val="0"/>
              </a:spcBef>
              <a:spcAft>
                <a:spcPct val="0"/>
              </a:spcAft>
              <a:defRPr/>
            </a:pPr>
            <a:endParaRPr lang="ja-JP" altLang="en-US" sz="1477" b="1">
              <a:solidFill>
                <a:srgbClr val="000000"/>
              </a:solidFill>
              <a:latin typeface="メイリオ"/>
              <a:ea typeface="メイリオ"/>
            </a:endParaRPr>
          </a:p>
        </p:txBody>
      </p:sp>
      <p:sp>
        <p:nvSpPr>
          <p:cNvPr id="47105" name="矢印: 下 47104">
            <a:extLst>
              <a:ext uri="{FF2B5EF4-FFF2-40B4-BE49-F238E27FC236}">
                <a16:creationId xmlns:a16="http://schemas.microsoft.com/office/drawing/2014/main" id="{8CFD3F4A-139F-6EEA-85BA-E62869632E3F}"/>
              </a:ext>
            </a:extLst>
          </p:cNvPr>
          <p:cNvSpPr/>
          <p:nvPr/>
        </p:nvSpPr>
        <p:spPr>
          <a:xfrm rot="10800000">
            <a:off x="6924115" y="3495469"/>
            <a:ext cx="133498" cy="287245"/>
          </a:xfrm>
          <a:prstGeom prst="downArrow">
            <a:avLst/>
          </a:prstGeom>
          <a:noFill/>
        </p:spPr>
        <p:style>
          <a:lnRef idx="1">
            <a:schemeClr val="accent2"/>
          </a:lnRef>
          <a:fillRef idx="2">
            <a:schemeClr val="accent2"/>
          </a:fillRef>
          <a:effectRef idx="1">
            <a:schemeClr val="accent2"/>
          </a:effectRef>
          <a:fontRef idx="minor">
            <a:schemeClr val="dk1"/>
          </a:fontRef>
        </p:style>
        <p:txBody>
          <a:bodyPr rtlCol="0" anchor="ctr"/>
          <a:lstStyle/>
          <a:p>
            <a:pPr algn="ctr" defTabSz="414740" fontAlgn="base">
              <a:spcBef>
                <a:spcPct val="0"/>
              </a:spcBef>
              <a:spcAft>
                <a:spcPct val="0"/>
              </a:spcAft>
              <a:defRPr/>
            </a:pPr>
            <a:endParaRPr kumimoji="1" lang="ja-JP" altLang="en-US" sz="1477" b="1">
              <a:solidFill>
                <a:srgbClr val="000000"/>
              </a:solidFill>
              <a:latin typeface="メイリオ"/>
              <a:ea typeface="メイリオ"/>
            </a:endParaRPr>
          </a:p>
        </p:txBody>
      </p:sp>
      <p:sp>
        <p:nvSpPr>
          <p:cNvPr id="47106" name="フローチャート: 書類 47105">
            <a:extLst>
              <a:ext uri="{FF2B5EF4-FFF2-40B4-BE49-F238E27FC236}">
                <a16:creationId xmlns:a16="http://schemas.microsoft.com/office/drawing/2014/main" id="{0691C698-D8FA-50DA-240C-E4219A09B52D}"/>
              </a:ext>
            </a:extLst>
          </p:cNvPr>
          <p:cNvSpPr/>
          <p:nvPr/>
        </p:nvSpPr>
        <p:spPr>
          <a:xfrm>
            <a:off x="6831944" y="2973315"/>
            <a:ext cx="195930" cy="522154"/>
          </a:xfrm>
          <a:prstGeom prst="flowChartDocument">
            <a:avLst/>
          </a:prstGeom>
          <a:noFill/>
        </p:spPr>
        <p:style>
          <a:lnRef idx="1">
            <a:schemeClr val="accent2"/>
          </a:lnRef>
          <a:fillRef idx="2">
            <a:schemeClr val="accent2"/>
          </a:fillRef>
          <a:effectRef idx="1">
            <a:schemeClr val="accent2"/>
          </a:effectRef>
          <a:fontRef idx="minor">
            <a:schemeClr val="dk1"/>
          </a:fontRef>
        </p:style>
        <p:txBody>
          <a:bodyPr vert="eaVert" rtlCol="0" anchor="ctr"/>
          <a:lstStyle/>
          <a:p>
            <a:pPr algn="ctr" defTabSz="414740" fontAlgn="base">
              <a:spcBef>
                <a:spcPct val="0"/>
              </a:spcBef>
              <a:spcAft>
                <a:spcPct val="0"/>
              </a:spcAft>
              <a:defRPr/>
            </a:pPr>
            <a:r>
              <a:rPr kumimoji="1" lang="ja-JP" altLang="en-US" sz="1015" b="1">
                <a:solidFill>
                  <a:srgbClr val="000000"/>
                </a:solidFill>
                <a:latin typeface="メイリオ"/>
                <a:ea typeface="メイリオ"/>
              </a:rPr>
              <a:t>交付</a:t>
            </a:r>
          </a:p>
        </p:txBody>
      </p:sp>
      <p:sp>
        <p:nvSpPr>
          <p:cNvPr id="47114" name="Rectangle 6">
            <a:extLst>
              <a:ext uri="{FF2B5EF4-FFF2-40B4-BE49-F238E27FC236}">
                <a16:creationId xmlns:a16="http://schemas.microsoft.com/office/drawing/2014/main" id="{7E17CE33-6771-3C76-6A77-2D5860B71C61}"/>
              </a:ext>
            </a:extLst>
          </p:cNvPr>
          <p:cNvSpPr>
            <a:spLocks noChangeArrowheads="1"/>
          </p:cNvSpPr>
          <p:nvPr/>
        </p:nvSpPr>
        <p:spPr bwMode="auto">
          <a:xfrm>
            <a:off x="7118246" y="3964315"/>
            <a:ext cx="1441890" cy="2015886"/>
          </a:xfrm>
          <a:prstGeom prst="rect">
            <a:avLst/>
          </a:prstGeom>
          <a:solidFill>
            <a:schemeClr val="bg1"/>
          </a:solidFill>
          <a:ln w="9525">
            <a:solidFill>
              <a:schemeClr val="tx1"/>
            </a:solidFill>
            <a:miter lim="800000"/>
            <a:headEnd/>
            <a:tailEnd/>
          </a:ln>
        </p:spPr>
        <p:txBody>
          <a:bodyPr vert="eaVert" wrap="none" lIns="82806" tIns="41405" rIns="82806" bIns="41405" anchor="ctr"/>
          <a:lstStyle/>
          <a:p>
            <a:pPr defTabSz="414740" fontAlgn="base">
              <a:spcBef>
                <a:spcPct val="0"/>
              </a:spcBef>
              <a:spcAft>
                <a:spcPct val="0"/>
              </a:spcAft>
              <a:defRPr/>
            </a:pPr>
            <a:r>
              <a:rPr lang="ja-JP" altLang="en-US" sz="1015" b="1">
                <a:solidFill>
                  <a:srgbClr val="000000"/>
                </a:solidFill>
                <a:latin typeface="メイリオ"/>
                <a:ea typeface="メイリオ"/>
              </a:rPr>
              <a:t>　　 </a:t>
            </a:r>
            <a:r>
              <a:rPr lang="ja-JP" altLang="en-US" sz="969" b="1">
                <a:solidFill>
                  <a:srgbClr val="000000"/>
                </a:solidFill>
                <a:latin typeface="メイリオ"/>
                <a:ea typeface="メイリオ"/>
              </a:rPr>
              <a:t>（サービス提供）</a:t>
            </a:r>
            <a:endParaRPr lang="en-US" altLang="ja-JP" sz="969" b="1">
              <a:solidFill>
                <a:srgbClr val="000000"/>
              </a:solidFill>
              <a:latin typeface="メイリオ"/>
              <a:ea typeface="メイリオ"/>
            </a:endParaRPr>
          </a:p>
          <a:p>
            <a:pPr defTabSz="414740" fontAlgn="base">
              <a:spcBef>
                <a:spcPct val="0"/>
              </a:spcBef>
              <a:spcAft>
                <a:spcPct val="0"/>
              </a:spcAft>
              <a:defRPr/>
            </a:pPr>
            <a:r>
              <a:rPr lang="ja-JP" altLang="en-US" sz="969" b="1">
                <a:solidFill>
                  <a:srgbClr val="000000"/>
                </a:solidFill>
                <a:latin typeface="メイリオ"/>
                <a:ea typeface="メイリオ"/>
              </a:rPr>
              <a:t>　　個別支援計画の実施</a:t>
            </a:r>
            <a:endParaRPr lang="en-US" altLang="ja-JP" sz="969" b="1">
              <a:solidFill>
                <a:srgbClr val="000000"/>
              </a:solidFill>
              <a:latin typeface="メイリオ"/>
              <a:ea typeface="メイリオ"/>
            </a:endParaRPr>
          </a:p>
          <a:p>
            <a:pPr defTabSz="414740" fontAlgn="base">
              <a:spcBef>
                <a:spcPct val="0"/>
              </a:spcBef>
              <a:spcAft>
                <a:spcPct val="0"/>
              </a:spcAft>
              <a:defRPr/>
            </a:pPr>
            <a:r>
              <a:rPr lang="ja-JP" altLang="en-US" sz="969" b="1">
                <a:solidFill>
                  <a:srgbClr val="000000"/>
                </a:solidFill>
                <a:latin typeface="メイリオ"/>
                <a:ea typeface="メイリオ"/>
              </a:rPr>
              <a:t>　　　</a:t>
            </a:r>
          </a:p>
        </p:txBody>
      </p:sp>
      <p:sp>
        <p:nvSpPr>
          <p:cNvPr id="47119" name="Rectangle 6">
            <a:extLst>
              <a:ext uri="{FF2B5EF4-FFF2-40B4-BE49-F238E27FC236}">
                <a16:creationId xmlns:a16="http://schemas.microsoft.com/office/drawing/2014/main" id="{5C387D23-8B30-98BD-8105-95EE217E2B5C}"/>
              </a:ext>
            </a:extLst>
          </p:cNvPr>
          <p:cNvSpPr>
            <a:spLocks noChangeArrowheads="1"/>
          </p:cNvSpPr>
          <p:nvPr/>
        </p:nvSpPr>
        <p:spPr bwMode="auto">
          <a:xfrm>
            <a:off x="8294260" y="1657280"/>
            <a:ext cx="226855" cy="1931631"/>
          </a:xfrm>
          <a:prstGeom prst="rect">
            <a:avLst/>
          </a:prstGeom>
          <a:solidFill>
            <a:schemeClr val="accent6"/>
          </a:solidFill>
          <a:ln w="9525">
            <a:solidFill>
              <a:schemeClr val="tx1"/>
            </a:solidFill>
            <a:miter lim="800000"/>
            <a:headEnd/>
            <a:tailEnd/>
          </a:ln>
        </p:spPr>
        <p:txBody>
          <a:bodyPr vert="eaVert" wrap="none" lIns="82806" tIns="66462" rIns="82806" bIns="41405" anchor="ctr"/>
          <a:lstStyle/>
          <a:p>
            <a:pPr defTabSz="414740" fontAlgn="base">
              <a:spcBef>
                <a:spcPct val="0"/>
              </a:spcBef>
              <a:spcAft>
                <a:spcPct val="0"/>
              </a:spcAft>
              <a:defRPr/>
            </a:pPr>
            <a:r>
              <a:rPr lang="ja-JP" altLang="en-US" sz="969" b="1">
                <a:solidFill>
                  <a:srgbClr val="000000"/>
                </a:solidFill>
                <a:latin typeface="メイリオ"/>
                <a:ea typeface="メイリオ"/>
              </a:rPr>
              <a:t>継続サービス利用支援等</a:t>
            </a:r>
            <a:endParaRPr lang="en-US" altLang="ja-JP" sz="969" b="1">
              <a:solidFill>
                <a:srgbClr val="000000"/>
              </a:solidFill>
              <a:latin typeface="メイリオ"/>
              <a:ea typeface="メイリオ"/>
            </a:endParaRPr>
          </a:p>
        </p:txBody>
      </p:sp>
      <p:sp>
        <p:nvSpPr>
          <p:cNvPr id="47123" name="右矢印 42">
            <a:extLst>
              <a:ext uri="{FF2B5EF4-FFF2-40B4-BE49-F238E27FC236}">
                <a16:creationId xmlns:a16="http://schemas.microsoft.com/office/drawing/2014/main" id="{E4A36EE6-B079-C4C6-3C41-8543F9B60CF0}"/>
              </a:ext>
            </a:extLst>
          </p:cNvPr>
          <p:cNvSpPr/>
          <p:nvPr/>
        </p:nvSpPr>
        <p:spPr>
          <a:xfrm>
            <a:off x="8227791" y="4414715"/>
            <a:ext cx="130621" cy="167490"/>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806" tIns="41405" rIns="82806" bIns="41405" anchor="ctr"/>
          <a:lstStyle/>
          <a:p>
            <a:pPr algn="ctr" defTabSz="828184" fontAlgn="base">
              <a:spcBef>
                <a:spcPct val="0"/>
              </a:spcBef>
              <a:spcAft>
                <a:spcPct val="0"/>
              </a:spcAft>
              <a:defRPr/>
            </a:pPr>
            <a:endParaRPr lang="ja-JP" altLang="en-US" sz="1477" b="1">
              <a:solidFill>
                <a:srgbClr val="000000"/>
              </a:solidFill>
              <a:latin typeface="メイリオ"/>
              <a:ea typeface="メイリオ"/>
            </a:endParaRPr>
          </a:p>
        </p:txBody>
      </p:sp>
      <p:sp>
        <p:nvSpPr>
          <p:cNvPr id="47125" name="右矢印 42">
            <a:extLst>
              <a:ext uri="{FF2B5EF4-FFF2-40B4-BE49-F238E27FC236}">
                <a16:creationId xmlns:a16="http://schemas.microsoft.com/office/drawing/2014/main" id="{E6640940-3DA9-6B1D-587F-B8D750BE6470}"/>
              </a:ext>
            </a:extLst>
          </p:cNvPr>
          <p:cNvSpPr/>
          <p:nvPr/>
        </p:nvSpPr>
        <p:spPr>
          <a:xfrm>
            <a:off x="8250103" y="2459096"/>
            <a:ext cx="177094" cy="207222"/>
          </a:xfrm>
          <a:prstGeom prst="rightArrow">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82806" tIns="41405" rIns="82806" bIns="41405" anchor="ctr"/>
          <a:lstStyle/>
          <a:p>
            <a:pPr algn="ctr" defTabSz="828184" fontAlgn="base">
              <a:spcBef>
                <a:spcPct val="0"/>
              </a:spcBef>
              <a:spcAft>
                <a:spcPct val="0"/>
              </a:spcAft>
              <a:defRPr/>
            </a:pPr>
            <a:endParaRPr lang="ja-JP" altLang="en-US" sz="1477" b="1">
              <a:solidFill>
                <a:srgbClr val="000000"/>
              </a:solidFill>
              <a:latin typeface="メイリオ"/>
              <a:ea typeface="メイリオ"/>
            </a:endParaRPr>
          </a:p>
        </p:txBody>
      </p:sp>
      <p:sp>
        <p:nvSpPr>
          <p:cNvPr id="3" name="矢印: 五方向 2">
            <a:extLst>
              <a:ext uri="{FF2B5EF4-FFF2-40B4-BE49-F238E27FC236}">
                <a16:creationId xmlns:a16="http://schemas.microsoft.com/office/drawing/2014/main" id="{810341EE-50A6-EDF9-7423-A04C76B0B4AC}"/>
              </a:ext>
            </a:extLst>
          </p:cNvPr>
          <p:cNvSpPr/>
          <p:nvPr/>
        </p:nvSpPr>
        <p:spPr>
          <a:xfrm>
            <a:off x="125505" y="848926"/>
            <a:ext cx="1455394" cy="32013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65310" rtlCol="0" anchor="ctr"/>
          <a:lstStyle/>
          <a:p>
            <a:pPr algn="ctr" defTabSz="414740" fontAlgn="base">
              <a:spcBef>
                <a:spcPct val="0"/>
              </a:spcBef>
              <a:spcAft>
                <a:spcPct val="0"/>
              </a:spcAft>
              <a:defRPr/>
            </a:pPr>
            <a:r>
              <a:rPr kumimoji="1" lang="ja-JP" altLang="en-US" sz="1015" b="1">
                <a:solidFill>
                  <a:srgbClr val="FFFFFF"/>
                </a:solidFill>
                <a:latin typeface="Segoe UI"/>
                <a:ea typeface="メイリオ"/>
              </a:rPr>
              <a:t>就労選択支援 利用前</a:t>
            </a:r>
          </a:p>
        </p:txBody>
      </p:sp>
      <p:sp>
        <p:nvSpPr>
          <p:cNvPr id="4" name="矢印: 五方向 3">
            <a:extLst>
              <a:ext uri="{FF2B5EF4-FFF2-40B4-BE49-F238E27FC236}">
                <a16:creationId xmlns:a16="http://schemas.microsoft.com/office/drawing/2014/main" id="{25E15FDB-220C-FF2A-EEEE-CDF92ADE0A31}"/>
              </a:ext>
            </a:extLst>
          </p:cNvPr>
          <p:cNvSpPr/>
          <p:nvPr/>
        </p:nvSpPr>
        <p:spPr>
          <a:xfrm>
            <a:off x="1614575" y="848926"/>
            <a:ext cx="3347030" cy="32013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65310" rtlCol="0" anchor="ctr"/>
          <a:lstStyle/>
          <a:p>
            <a:pPr algn="ctr" defTabSz="414740" fontAlgn="base">
              <a:spcBef>
                <a:spcPct val="0"/>
              </a:spcBef>
              <a:spcAft>
                <a:spcPct val="0"/>
              </a:spcAft>
              <a:defRPr/>
            </a:pPr>
            <a:r>
              <a:rPr kumimoji="1" lang="ja-JP" altLang="en-US" sz="1108" b="1">
                <a:solidFill>
                  <a:srgbClr val="FFFFFF"/>
                </a:solidFill>
                <a:latin typeface="Segoe UI"/>
                <a:ea typeface="メイリオ"/>
              </a:rPr>
              <a:t>就労選択支援 利用中</a:t>
            </a:r>
          </a:p>
        </p:txBody>
      </p:sp>
      <p:sp>
        <p:nvSpPr>
          <p:cNvPr id="5" name="矢印: 五方向 4">
            <a:extLst>
              <a:ext uri="{FF2B5EF4-FFF2-40B4-BE49-F238E27FC236}">
                <a16:creationId xmlns:a16="http://schemas.microsoft.com/office/drawing/2014/main" id="{2B0F9956-BA0E-391E-07A8-FF352A76F10F}"/>
              </a:ext>
            </a:extLst>
          </p:cNvPr>
          <p:cNvSpPr/>
          <p:nvPr/>
        </p:nvSpPr>
        <p:spPr>
          <a:xfrm>
            <a:off x="5088906" y="848926"/>
            <a:ext cx="2075382" cy="320130"/>
          </a:xfrm>
          <a:prstGeom prst="homePlat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tIns="65310" rtlCol="0" anchor="ctr"/>
          <a:lstStyle/>
          <a:p>
            <a:pPr algn="ctr" defTabSz="414740" fontAlgn="base">
              <a:spcBef>
                <a:spcPct val="0"/>
              </a:spcBef>
              <a:spcAft>
                <a:spcPct val="0"/>
              </a:spcAft>
              <a:defRPr/>
            </a:pPr>
            <a:r>
              <a:rPr kumimoji="1" lang="ja-JP" altLang="en-US" sz="1108" b="1">
                <a:solidFill>
                  <a:srgbClr val="FFFFFF"/>
                </a:solidFill>
                <a:latin typeface="Segoe UI"/>
                <a:ea typeface="メイリオ"/>
              </a:rPr>
              <a:t>就労選択支援 利用後</a:t>
            </a:r>
          </a:p>
        </p:txBody>
      </p:sp>
      <p:sp>
        <p:nvSpPr>
          <p:cNvPr id="7" name="テキスト ボックス 6">
            <a:extLst>
              <a:ext uri="{FF2B5EF4-FFF2-40B4-BE49-F238E27FC236}">
                <a16:creationId xmlns:a16="http://schemas.microsoft.com/office/drawing/2014/main" id="{F8199C63-A6AD-8A71-2AD5-A26F4AA69D89}"/>
              </a:ext>
            </a:extLst>
          </p:cNvPr>
          <p:cNvSpPr txBox="1"/>
          <p:nvPr/>
        </p:nvSpPr>
        <p:spPr>
          <a:xfrm>
            <a:off x="6695798" y="658707"/>
            <a:ext cx="2464878" cy="236731"/>
          </a:xfrm>
          <a:prstGeom prst="rect">
            <a:avLst/>
          </a:prstGeom>
          <a:noFill/>
        </p:spPr>
        <p:txBody>
          <a:bodyPr wrap="square" rtlCol="0">
            <a:spAutoFit/>
          </a:bodyPr>
          <a:lstStyle/>
          <a:p>
            <a:pPr defTabSz="414740" fontAlgn="base">
              <a:lnSpc>
                <a:spcPct val="120000"/>
              </a:lnSpc>
              <a:spcBef>
                <a:spcPct val="0"/>
              </a:spcBef>
              <a:spcAft>
                <a:spcPts val="545"/>
              </a:spcAft>
              <a:buClr>
                <a:srgbClr val="103185"/>
              </a:buClr>
              <a:defRPr/>
            </a:pPr>
            <a:r>
              <a:rPr kumimoji="1" lang="en-US" altLang="ja-JP" sz="816">
                <a:solidFill>
                  <a:srgbClr val="000000"/>
                </a:solidFill>
                <a:latin typeface="Segoe UI"/>
                <a:ea typeface="メイリオ"/>
              </a:rPr>
              <a:t>※</a:t>
            </a:r>
            <a:r>
              <a:rPr kumimoji="1" lang="zh-TW" altLang="en-US" sz="816">
                <a:solidFill>
                  <a:srgbClr val="000000"/>
                </a:solidFill>
                <a:latin typeface="Segoe UI"/>
                <a:ea typeface="メイリオ"/>
              </a:rPr>
              <a:t>指定</a:t>
            </a:r>
            <a:r>
              <a:rPr kumimoji="1" lang="ja-JP" altLang="en-US" sz="816">
                <a:solidFill>
                  <a:srgbClr val="000000"/>
                </a:solidFill>
                <a:latin typeface="Segoe UI"/>
                <a:ea typeface="メイリオ"/>
              </a:rPr>
              <a:t>特定</a:t>
            </a:r>
            <a:r>
              <a:rPr kumimoji="1" lang="zh-TW" altLang="en-US" sz="816">
                <a:solidFill>
                  <a:srgbClr val="000000"/>
                </a:solidFill>
                <a:latin typeface="Segoe UI"/>
                <a:ea typeface="メイリオ"/>
              </a:rPr>
              <a:t>相談支援事業者</a:t>
            </a:r>
            <a:r>
              <a:rPr kumimoji="1" lang="ja-JP" altLang="en-US" sz="816">
                <a:solidFill>
                  <a:srgbClr val="000000"/>
                </a:solidFill>
                <a:latin typeface="Segoe UI"/>
                <a:ea typeface="メイリオ"/>
              </a:rPr>
              <a:t>を利用する場合の一例</a:t>
            </a:r>
          </a:p>
        </p:txBody>
      </p:sp>
      <p:sp>
        <p:nvSpPr>
          <p:cNvPr id="21" name="テキスト ボックス 20">
            <a:extLst>
              <a:ext uri="{FF2B5EF4-FFF2-40B4-BE49-F238E27FC236}">
                <a16:creationId xmlns:a16="http://schemas.microsoft.com/office/drawing/2014/main" id="{3CAE2EF6-3260-9231-0E8A-3E395A079081}"/>
              </a:ext>
            </a:extLst>
          </p:cNvPr>
          <p:cNvSpPr txBox="1"/>
          <p:nvPr/>
        </p:nvSpPr>
        <p:spPr>
          <a:xfrm>
            <a:off x="3242622" y="5888350"/>
            <a:ext cx="1727142" cy="271998"/>
          </a:xfrm>
          <a:prstGeom prst="rect">
            <a:avLst/>
          </a:prstGeom>
          <a:noFill/>
        </p:spPr>
        <p:txBody>
          <a:bodyPr wrap="square" rtlCol="0">
            <a:spAutoFit/>
          </a:bodyPr>
          <a:lstStyle/>
          <a:p>
            <a:pPr defTabSz="414740" fontAlgn="base">
              <a:lnSpc>
                <a:spcPct val="120000"/>
              </a:lnSpc>
              <a:spcBef>
                <a:spcPct val="0"/>
              </a:spcBef>
              <a:spcAft>
                <a:spcPts val="545"/>
              </a:spcAft>
              <a:buClr>
                <a:srgbClr val="103185"/>
              </a:buClr>
              <a:defRPr/>
            </a:pPr>
            <a:r>
              <a:rPr kumimoji="1" lang="ja-JP" altLang="en-US" sz="1015" b="1">
                <a:solidFill>
                  <a:srgbClr val="000000"/>
                </a:solidFill>
                <a:latin typeface="メイリオ"/>
                <a:ea typeface="メイリオ"/>
              </a:rPr>
              <a:t>（就労選択支援事業者）</a:t>
            </a:r>
          </a:p>
        </p:txBody>
      </p:sp>
      <p:sp>
        <p:nvSpPr>
          <p:cNvPr id="26" name="角丸四角形吹き出し 35">
            <a:extLst>
              <a:ext uri="{FF2B5EF4-FFF2-40B4-BE49-F238E27FC236}">
                <a16:creationId xmlns:a16="http://schemas.microsoft.com/office/drawing/2014/main" id="{FF1D95A0-79B4-8613-8666-19617D31889C}"/>
              </a:ext>
            </a:extLst>
          </p:cNvPr>
          <p:cNvSpPr/>
          <p:nvPr/>
        </p:nvSpPr>
        <p:spPr>
          <a:xfrm>
            <a:off x="1713837" y="1966684"/>
            <a:ext cx="3104143" cy="689736"/>
          </a:xfrm>
          <a:prstGeom prst="roundRect">
            <a:avLst/>
          </a:prstGeom>
          <a:noFill/>
          <a:ln w="3175">
            <a:solidFill>
              <a:srgbClr val="FF0000"/>
            </a:solidFill>
            <a:prstDash val="lgDashDot"/>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33231" tIns="41460" rIns="66462" bIns="41460" anchor="ctr"/>
          <a:lstStyle/>
          <a:p>
            <a:pPr defTabSz="414740" fontAlgn="base">
              <a:spcBef>
                <a:spcPct val="0"/>
              </a:spcBef>
              <a:spcAft>
                <a:spcPct val="0"/>
              </a:spcAft>
              <a:defRPr/>
            </a:pPr>
            <a:r>
              <a:rPr kumimoji="1" lang="ja-JP" altLang="en-US" sz="738" b="1">
                <a:solidFill>
                  <a:srgbClr val="000000"/>
                </a:solidFill>
                <a:latin typeface="メイリオ"/>
                <a:ea typeface="メイリオ"/>
              </a:rPr>
              <a:t>指定特定相談支援事業者が「多機関によるケース会議」に参加することに加えてサービス提供場面を訪問するなどの算定要件を満たす場合は、</a:t>
            </a:r>
            <a:r>
              <a:rPr kumimoji="1" lang="ja-JP" altLang="en-US" sz="738" b="1" u="sng">
                <a:solidFill>
                  <a:srgbClr val="000000"/>
                </a:solidFill>
                <a:latin typeface="メイリオ"/>
                <a:ea typeface="メイリオ"/>
              </a:rPr>
              <a:t>「サービス提供時モニタリング加算」</a:t>
            </a:r>
            <a:r>
              <a:rPr kumimoji="1" lang="ja-JP" altLang="en-US" sz="738" b="1">
                <a:solidFill>
                  <a:srgbClr val="000000"/>
                </a:solidFill>
                <a:latin typeface="メイリオ"/>
                <a:ea typeface="メイリオ"/>
              </a:rPr>
              <a:t>を算定</a:t>
            </a:r>
            <a:endParaRPr lang="ja-JP" altLang="en-US" sz="738" b="1">
              <a:solidFill>
                <a:srgbClr val="000000"/>
              </a:solidFill>
              <a:latin typeface="メイリオ"/>
              <a:ea typeface="メイリオ"/>
            </a:endParaRPr>
          </a:p>
        </p:txBody>
      </p:sp>
      <p:sp>
        <p:nvSpPr>
          <p:cNvPr id="35" name="テキスト ボックス 34">
            <a:extLst>
              <a:ext uri="{FF2B5EF4-FFF2-40B4-BE49-F238E27FC236}">
                <a16:creationId xmlns:a16="http://schemas.microsoft.com/office/drawing/2014/main" id="{EBF32B78-CDFF-1B53-D789-3D64521B0EA5}"/>
              </a:ext>
            </a:extLst>
          </p:cNvPr>
          <p:cNvSpPr txBox="1"/>
          <p:nvPr/>
        </p:nvSpPr>
        <p:spPr>
          <a:xfrm>
            <a:off x="284311" y="1215585"/>
            <a:ext cx="1363057" cy="359201"/>
          </a:xfrm>
          <a:prstGeom prst="rect">
            <a:avLst/>
          </a:prstGeom>
          <a:noFill/>
        </p:spPr>
        <p:txBody>
          <a:bodyPr wrap="square" rtlCol="0">
            <a:spAutoFit/>
          </a:bodyPr>
          <a:lstStyle/>
          <a:p>
            <a:pPr algn="ctr" defTabSz="844083" fontAlgn="base">
              <a:lnSpc>
                <a:spcPct val="120000"/>
              </a:lnSpc>
              <a:spcBef>
                <a:spcPct val="0"/>
              </a:spcBef>
              <a:buClr>
                <a:srgbClr val="103185"/>
              </a:buClr>
              <a:defRPr/>
            </a:pPr>
            <a:r>
              <a:rPr kumimoji="1" lang="ja-JP" altLang="en-US" sz="738">
                <a:solidFill>
                  <a:srgbClr val="000000"/>
                </a:solidFill>
                <a:latin typeface="メイリオ"/>
                <a:ea typeface="メイリオ"/>
              </a:rPr>
              <a:t>サービス利用支援費</a:t>
            </a:r>
            <a:endParaRPr kumimoji="1" lang="en-US" altLang="ja-JP" sz="738">
              <a:solidFill>
                <a:srgbClr val="000000"/>
              </a:solidFill>
              <a:latin typeface="メイリオ"/>
              <a:ea typeface="メイリオ"/>
            </a:endParaRPr>
          </a:p>
          <a:p>
            <a:pPr algn="ctr" defTabSz="844083" fontAlgn="base">
              <a:lnSpc>
                <a:spcPct val="120000"/>
              </a:lnSpc>
              <a:spcBef>
                <a:spcPct val="0"/>
              </a:spcBef>
              <a:buClr>
                <a:srgbClr val="103185"/>
              </a:buClr>
              <a:defRPr/>
            </a:pPr>
            <a:r>
              <a:rPr kumimoji="1" lang="ja-JP" altLang="en-US" sz="738">
                <a:solidFill>
                  <a:srgbClr val="000000"/>
                </a:solidFill>
                <a:latin typeface="メイリオ"/>
                <a:ea typeface="メイリオ"/>
              </a:rPr>
              <a:t>（基本報酬）</a:t>
            </a:r>
          </a:p>
        </p:txBody>
      </p:sp>
      <p:sp>
        <p:nvSpPr>
          <p:cNvPr id="41" name="角丸四角形吹き出し 35">
            <a:extLst>
              <a:ext uri="{FF2B5EF4-FFF2-40B4-BE49-F238E27FC236}">
                <a16:creationId xmlns:a16="http://schemas.microsoft.com/office/drawing/2014/main" id="{3BFC2CA9-8658-F16C-65A1-BF6C8ADE7AD5}"/>
              </a:ext>
            </a:extLst>
          </p:cNvPr>
          <p:cNvSpPr/>
          <p:nvPr/>
        </p:nvSpPr>
        <p:spPr>
          <a:xfrm>
            <a:off x="6433130" y="2033153"/>
            <a:ext cx="1746375" cy="664615"/>
          </a:xfrm>
          <a:prstGeom prst="roundRect">
            <a:avLst/>
          </a:prstGeom>
          <a:noFill/>
          <a:ln w="3175">
            <a:solidFill>
              <a:srgbClr val="FF0000"/>
            </a:solidFill>
            <a:prstDash val="lgDashDot"/>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lIns="33231" tIns="41460" rIns="66462" bIns="41460" anchor="ctr"/>
          <a:lstStyle/>
          <a:p>
            <a:pPr defTabSz="414740" fontAlgn="base">
              <a:spcBef>
                <a:spcPct val="0"/>
              </a:spcBef>
              <a:spcAft>
                <a:spcPct val="0"/>
              </a:spcAft>
              <a:defRPr/>
            </a:pPr>
            <a:r>
              <a:rPr kumimoji="1" lang="ja-JP" altLang="en-US" sz="738" b="1">
                <a:solidFill>
                  <a:srgbClr val="000000"/>
                </a:solidFill>
                <a:latin typeface="メイリオ"/>
                <a:ea typeface="メイリオ"/>
              </a:rPr>
              <a:t>指定特定相談支援事業者が、サービス提供場面を訪問するなどの算定要件を満たす場合は、</a:t>
            </a:r>
            <a:r>
              <a:rPr kumimoji="1" lang="ja-JP" altLang="en-US" sz="738" b="1" u="sng">
                <a:solidFill>
                  <a:srgbClr val="000000"/>
                </a:solidFill>
                <a:latin typeface="メイリオ"/>
                <a:ea typeface="メイリオ"/>
              </a:rPr>
              <a:t>「サービス提供時モニタリング加算」</a:t>
            </a:r>
            <a:r>
              <a:rPr kumimoji="1" lang="ja-JP" altLang="en-US" sz="738" b="1">
                <a:solidFill>
                  <a:srgbClr val="000000"/>
                </a:solidFill>
                <a:latin typeface="メイリオ"/>
                <a:ea typeface="メイリオ"/>
              </a:rPr>
              <a:t>を算定</a:t>
            </a:r>
            <a:endParaRPr lang="ja-JP" altLang="en-US" sz="646" b="1">
              <a:solidFill>
                <a:srgbClr val="000000"/>
              </a:solidFill>
              <a:latin typeface="メイリオ"/>
              <a:ea typeface="メイリオ"/>
            </a:endParaRPr>
          </a:p>
        </p:txBody>
      </p:sp>
      <p:sp>
        <p:nvSpPr>
          <p:cNvPr id="48" name="テキスト ボックス 47">
            <a:extLst>
              <a:ext uri="{FF2B5EF4-FFF2-40B4-BE49-F238E27FC236}">
                <a16:creationId xmlns:a16="http://schemas.microsoft.com/office/drawing/2014/main" id="{5877B949-BB48-A92A-5416-7A5364D2EC1B}"/>
              </a:ext>
            </a:extLst>
          </p:cNvPr>
          <p:cNvSpPr txBox="1"/>
          <p:nvPr/>
        </p:nvSpPr>
        <p:spPr>
          <a:xfrm>
            <a:off x="4870667" y="1201215"/>
            <a:ext cx="1363057" cy="359201"/>
          </a:xfrm>
          <a:prstGeom prst="rect">
            <a:avLst/>
          </a:prstGeom>
          <a:noFill/>
        </p:spPr>
        <p:txBody>
          <a:bodyPr wrap="square" rtlCol="0">
            <a:spAutoFit/>
          </a:bodyPr>
          <a:lstStyle/>
          <a:p>
            <a:pPr algn="ctr" defTabSz="844083" fontAlgn="base">
              <a:lnSpc>
                <a:spcPct val="120000"/>
              </a:lnSpc>
              <a:spcBef>
                <a:spcPct val="0"/>
              </a:spcBef>
              <a:buClr>
                <a:srgbClr val="103185"/>
              </a:buClr>
              <a:defRPr/>
            </a:pPr>
            <a:r>
              <a:rPr kumimoji="1" lang="ja-JP" altLang="en-US" sz="738">
                <a:solidFill>
                  <a:srgbClr val="000000"/>
                </a:solidFill>
                <a:latin typeface="メイリオ"/>
                <a:ea typeface="メイリオ"/>
              </a:rPr>
              <a:t>サービス利用支援費</a:t>
            </a:r>
            <a:endParaRPr kumimoji="1" lang="en-US" altLang="ja-JP" sz="738">
              <a:solidFill>
                <a:srgbClr val="000000"/>
              </a:solidFill>
              <a:latin typeface="メイリオ"/>
              <a:ea typeface="メイリオ"/>
            </a:endParaRPr>
          </a:p>
          <a:p>
            <a:pPr algn="ctr" defTabSz="844083" fontAlgn="base">
              <a:lnSpc>
                <a:spcPct val="120000"/>
              </a:lnSpc>
              <a:spcBef>
                <a:spcPct val="0"/>
              </a:spcBef>
              <a:buClr>
                <a:srgbClr val="103185"/>
              </a:buClr>
              <a:defRPr/>
            </a:pPr>
            <a:r>
              <a:rPr kumimoji="1" lang="ja-JP" altLang="en-US" sz="738">
                <a:solidFill>
                  <a:srgbClr val="000000"/>
                </a:solidFill>
                <a:latin typeface="メイリオ"/>
                <a:ea typeface="メイリオ"/>
              </a:rPr>
              <a:t>（基本報酬）</a:t>
            </a:r>
          </a:p>
        </p:txBody>
      </p:sp>
      <p:sp>
        <p:nvSpPr>
          <p:cNvPr id="50" name="テキスト ボックス 49">
            <a:extLst>
              <a:ext uri="{FF2B5EF4-FFF2-40B4-BE49-F238E27FC236}">
                <a16:creationId xmlns:a16="http://schemas.microsoft.com/office/drawing/2014/main" id="{F1BC120C-684D-D43F-D027-EC6D90373AB8}"/>
              </a:ext>
            </a:extLst>
          </p:cNvPr>
          <p:cNvSpPr txBox="1"/>
          <p:nvPr/>
        </p:nvSpPr>
        <p:spPr>
          <a:xfrm>
            <a:off x="7895447" y="1215585"/>
            <a:ext cx="1363057" cy="359201"/>
          </a:xfrm>
          <a:prstGeom prst="rect">
            <a:avLst/>
          </a:prstGeom>
          <a:noFill/>
        </p:spPr>
        <p:txBody>
          <a:bodyPr wrap="square" rtlCol="0">
            <a:spAutoFit/>
          </a:bodyPr>
          <a:lstStyle/>
          <a:p>
            <a:pPr algn="ctr" defTabSz="844083" fontAlgn="base">
              <a:lnSpc>
                <a:spcPct val="120000"/>
              </a:lnSpc>
              <a:spcBef>
                <a:spcPct val="0"/>
              </a:spcBef>
              <a:buClr>
                <a:srgbClr val="103185"/>
              </a:buClr>
              <a:defRPr/>
            </a:pPr>
            <a:r>
              <a:rPr kumimoji="1" lang="ja-JP" altLang="en-US" sz="738">
                <a:solidFill>
                  <a:srgbClr val="000000"/>
                </a:solidFill>
                <a:latin typeface="メイリオ"/>
                <a:ea typeface="メイリオ"/>
              </a:rPr>
              <a:t>継続サービス利用支援費</a:t>
            </a:r>
            <a:endParaRPr kumimoji="1" lang="en-US" altLang="ja-JP" sz="738">
              <a:solidFill>
                <a:srgbClr val="000000"/>
              </a:solidFill>
              <a:latin typeface="メイリオ"/>
              <a:ea typeface="メイリオ"/>
            </a:endParaRPr>
          </a:p>
          <a:p>
            <a:pPr algn="ctr" defTabSz="844083" fontAlgn="base">
              <a:lnSpc>
                <a:spcPct val="120000"/>
              </a:lnSpc>
              <a:spcBef>
                <a:spcPct val="0"/>
              </a:spcBef>
              <a:buClr>
                <a:srgbClr val="103185"/>
              </a:buClr>
              <a:defRPr/>
            </a:pPr>
            <a:r>
              <a:rPr kumimoji="1" lang="ja-JP" altLang="en-US" sz="738">
                <a:solidFill>
                  <a:srgbClr val="000000"/>
                </a:solidFill>
                <a:latin typeface="メイリオ"/>
                <a:ea typeface="メイリオ"/>
              </a:rPr>
              <a:t>（基本報酬）</a:t>
            </a:r>
          </a:p>
        </p:txBody>
      </p:sp>
      <p:sp>
        <p:nvSpPr>
          <p:cNvPr id="52" name="左中かっこ 51">
            <a:extLst>
              <a:ext uri="{FF2B5EF4-FFF2-40B4-BE49-F238E27FC236}">
                <a16:creationId xmlns:a16="http://schemas.microsoft.com/office/drawing/2014/main" id="{C5C5A117-A5BE-0682-1789-A93CDC364FCC}"/>
              </a:ext>
            </a:extLst>
          </p:cNvPr>
          <p:cNvSpPr/>
          <p:nvPr/>
        </p:nvSpPr>
        <p:spPr>
          <a:xfrm rot="5400000">
            <a:off x="930280" y="1009411"/>
            <a:ext cx="137587" cy="1096294"/>
          </a:xfrm>
          <a:prstGeom prst="leftBrace">
            <a:avLst/>
          </a:prstGeom>
        </p:spPr>
        <p:style>
          <a:lnRef idx="1">
            <a:schemeClr val="dk1"/>
          </a:lnRef>
          <a:fillRef idx="0">
            <a:schemeClr val="dk1"/>
          </a:fillRef>
          <a:effectRef idx="0">
            <a:schemeClr val="dk1"/>
          </a:effectRef>
          <a:fontRef idx="minor">
            <a:schemeClr val="tx1"/>
          </a:fontRef>
        </p:style>
        <p:txBody>
          <a:bodyPr rtlCol="0" anchor="ctr"/>
          <a:lstStyle/>
          <a:p>
            <a:pPr algn="ctr" defTabSz="844083" fontAlgn="base">
              <a:spcBef>
                <a:spcPct val="0"/>
              </a:spcBef>
              <a:spcAft>
                <a:spcPct val="0"/>
              </a:spcAft>
              <a:defRPr/>
            </a:pPr>
            <a:endParaRPr kumimoji="1" lang="ja-JP" altLang="en-US" sz="1662">
              <a:solidFill>
                <a:srgbClr val="000000"/>
              </a:solidFill>
              <a:latin typeface="Segoe UI"/>
              <a:ea typeface="メイリオ"/>
            </a:endParaRPr>
          </a:p>
        </p:txBody>
      </p:sp>
      <p:sp>
        <p:nvSpPr>
          <p:cNvPr id="47104" name="左中かっこ 47103">
            <a:extLst>
              <a:ext uri="{FF2B5EF4-FFF2-40B4-BE49-F238E27FC236}">
                <a16:creationId xmlns:a16="http://schemas.microsoft.com/office/drawing/2014/main" id="{C0B35A30-3D2A-8F8E-7C3C-908C52A18143}"/>
              </a:ext>
            </a:extLst>
          </p:cNvPr>
          <p:cNvSpPr/>
          <p:nvPr/>
        </p:nvSpPr>
        <p:spPr>
          <a:xfrm rot="5400000">
            <a:off x="5489477" y="1118629"/>
            <a:ext cx="98940" cy="851987"/>
          </a:xfrm>
          <a:prstGeom prst="leftBrace">
            <a:avLst/>
          </a:prstGeom>
          <a:noFill/>
        </p:spPr>
        <p:style>
          <a:lnRef idx="1">
            <a:schemeClr val="dk1"/>
          </a:lnRef>
          <a:fillRef idx="0">
            <a:schemeClr val="dk1"/>
          </a:fillRef>
          <a:effectRef idx="0">
            <a:schemeClr val="dk1"/>
          </a:effectRef>
          <a:fontRef idx="minor">
            <a:schemeClr val="tx1"/>
          </a:fontRef>
        </p:style>
        <p:txBody>
          <a:bodyPr rtlCol="0" anchor="ctr"/>
          <a:lstStyle/>
          <a:p>
            <a:pPr algn="ctr" defTabSz="844083" fontAlgn="base">
              <a:spcBef>
                <a:spcPct val="0"/>
              </a:spcBef>
              <a:spcAft>
                <a:spcPct val="0"/>
              </a:spcAft>
              <a:defRPr/>
            </a:pPr>
            <a:endParaRPr kumimoji="1" lang="ja-JP" altLang="en-US" sz="1662" b="1">
              <a:solidFill>
                <a:srgbClr val="000000"/>
              </a:solidFill>
              <a:latin typeface="メイリオ"/>
              <a:ea typeface="メイリオ"/>
            </a:endParaRPr>
          </a:p>
        </p:txBody>
      </p:sp>
      <p:sp>
        <p:nvSpPr>
          <p:cNvPr id="47107" name="左中かっこ 47106">
            <a:extLst>
              <a:ext uri="{FF2B5EF4-FFF2-40B4-BE49-F238E27FC236}">
                <a16:creationId xmlns:a16="http://schemas.microsoft.com/office/drawing/2014/main" id="{5325D17D-B71B-6CE9-9ABA-30F9AC6CD254}"/>
              </a:ext>
            </a:extLst>
          </p:cNvPr>
          <p:cNvSpPr/>
          <p:nvPr/>
        </p:nvSpPr>
        <p:spPr>
          <a:xfrm rot="5400000">
            <a:off x="8652610" y="1166442"/>
            <a:ext cx="80928" cy="797624"/>
          </a:xfrm>
          <a:prstGeom prst="leftBrace">
            <a:avLst/>
          </a:prstGeom>
          <a:noFill/>
        </p:spPr>
        <p:style>
          <a:lnRef idx="1">
            <a:schemeClr val="dk1"/>
          </a:lnRef>
          <a:fillRef idx="0">
            <a:schemeClr val="dk1"/>
          </a:fillRef>
          <a:effectRef idx="0">
            <a:schemeClr val="dk1"/>
          </a:effectRef>
          <a:fontRef idx="minor">
            <a:schemeClr val="tx1"/>
          </a:fontRef>
        </p:style>
        <p:txBody>
          <a:bodyPr rtlCol="0" anchor="ctr"/>
          <a:lstStyle/>
          <a:p>
            <a:pPr algn="ctr" defTabSz="844083" fontAlgn="base">
              <a:spcBef>
                <a:spcPct val="0"/>
              </a:spcBef>
              <a:spcAft>
                <a:spcPct val="0"/>
              </a:spcAft>
              <a:defRPr/>
            </a:pPr>
            <a:endParaRPr kumimoji="1" lang="ja-JP" altLang="en-US" sz="1662" b="1">
              <a:solidFill>
                <a:srgbClr val="000000"/>
              </a:solidFill>
              <a:latin typeface="メイリオ"/>
              <a:ea typeface="メイリオ"/>
            </a:endParaRPr>
          </a:p>
        </p:txBody>
      </p:sp>
      <p:cxnSp>
        <p:nvCxnSpPr>
          <p:cNvPr id="47121" name="直線矢印コネクタ 47120">
            <a:extLst>
              <a:ext uri="{FF2B5EF4-FFF2-40B4-BE49-F238E27FC236}">
                <a16:creationId xmlns:a16="http://schemas.microsoft.com/office/drawing/2014/main" id="{557A9E99-91F5-6741-4543-BD96EF805996}"/>
              </a:ext>
            </a:extLst>
          </p:cNvPr>
          <p:cNvCxnSpPr>
            <a:cxnSpLocks/>
          </p:cNvCxnSpPr>
          <p:nvPr/>
        </p:nvCxnSpPr>
        <p:spPr>
          <a:xfrm flipV="1">
            <a:off x="6964881" y="5552101"/>
            <a:ext cx="0" cy="801532"/>
          </a:xfrm>
          <a:prstGeom prst="straightConnector1">
            <a:avLst/>
          </a:prstGeom>
          <a:ln w="57150">
            <a:solidFill>
              <a:schemeClr val="bg1">
                <a:lumMod val="65000"/>
              </a:schemeClr>
            </a:solidFill>
            <a:tailEnd type="triangle"/>
          </a:ln>
        </p:spPr>
        <p:style>
          <a:lnRef idx="1">
            <a:schemeClr val="dk1"/>
          </a:lnRef>
          <a:fillRef idx="0">
            <a:schemeClr val="dk1"/>
          </a:fillRef>
          <a:effectRef idx="0">
            <a:schemeClr val="dk1"/>
          </a:effectRef>
          <a:fontRef idx="minor">
            <a:schemeClr val="tx1"/>
          </a:fontRef>
        </p:style>
      </p:cxnSp>
      <p:sp>
        <p:nvSpPr>
          <p:cNvPr id="47140" name="Rectangle 52">
            <a:extLst>
              <a:ext uri="{FF2B5EF4-FFF2-40B4-BE49-F238E27FC236}">
                <a16:creationId xmlns:a16="http://schemas.microsoft.com/office/drawing/2014/main" id="{6D89275C-9CC7-2811-E306-A4CEC0067A0A}"/>
              </a:ext>
            </a:extLst>
          </p:cNvPr>
          <p:cNvSpPr>
            <a:spLocks noChangeArrowheads="1"/>
          </p:cNvSpPr>
          <p:nvPr/>
        </p:nvSpPr>
        <p:spPr bwMode="auto">
          <a:xfrm>
            <a:off x="7363695" y="2963718"/>
            <a:ext cx="531692" cy="1062744"/>
          </a:xfrm>
          <a:prstGeom prst="rect">
            <a:avLst/>
          </a:prstGeom>
          <a:solidFill>
            <a:srgbClr val="F8DBE2"/>
          </a:solidFill>
          <a:ln w="12700" algn="ctr">
            <a:solidFill>
              <a:schemeClr val="tx1"/>
            </a:solidFill>
            <a:prstDash val="lgDash"/>
            <a:miter lim="800000"/>
            <a:headEnd/>
            <a:tailEnd/>
          </a:ln>
        </p:spPr>
        <p:txBody>
          <a:bodyPr vert="eaVert" wrap="none" lIns="33231" tIns="41405" rIns="32598" bIns="41405" anchor="ctr"/>
          <a:lstStyle/>
          <a:p>
            <a:pPr algn="ctr" defTabSz="414740" fontAlgn="base">
              <a:lnSpc>
                <a:spcPts val="1542"/>
              </a:lnSpc>
              <a:spcBef>
                <a:spcPct val="0"/>
              </a:spcBef>
              <a:spcAft>
                <a:spcPct val="0"/>
              </a:spcAft>
              <a:defRPr/>
            </a:pPr>
            <a:r>
              <a:rPr lang="ja-JP" altLang="en-US" sz="923" b="1">
                <a:solidFill>
                  <a:srgbClr val="000000"/>
                </a:solidFill>
                <a:latin typeface="メイリオ"/>
                <a:ea typeface="メイリオ"/>
              </a:rPr>
              <a:t>サービス提供時の</a:t>
            </a:r>
            <a:endParaRPr lang="en-US" altLang="ja-JP" sz="923" b="1">
              <a:solidFill>
                <a:srgbClr val="000000"/>
              </a:solidFill>
              <a:latin typeface="メイリオ"/>
              <a:ea typeface="メイリオ"/>
            </a:endParaRPr>
          </a:p>
          <a:p>
            <a:pPr algn="ctr" defTabSz="414740" fontAlgn="base">
              <a:lnSpc>
                <a:spcPts val="1542"/>
              </a:lnSpc>
              <a:spcBef>
                <a:spcPct val="0"/>
              </a:spcBef>
              <a:spcAft>
                <a:spcPct val="0"/>
              </a:spcAft>
              <a:defRPr/>
            </a:pPr>
            <a:r>
              <a:rPr lang="ja-JP" altLang="en-US" sz="923" b="1">
                <a:solidFill>
                  <a:srgbClr val="000000"/>
                </a:solidFill>
                <a:latin typeface="メイリオ"/>
                <a:ea typeface="メイリオ"/>
              </a:rPr>
              <a:t>モニタリング</a:t>
            </a:r>
            <a:endParaRPr lang="en-US" altLang="ja-JP" sz="923" b="1">
              <a:solidFill>
                <a:srgbClr val="000000"/>
              </a:solidFill>
              <a:latin typeface="メイリオ"/>
              <a:ea typeface="メイリオ"/>
            </a:endParaRPr>
          </a:p>
        </p:txBody>
      </p:sp>
      <p:sp>
        <p:nvSpPr>
          <p:cNvPr id="2" name="Rectangle 52">
            <a:extLst>
              <a:ext uri="{FF2B5EF4-FFF2-40B4-BE49-F238E27FC236}">
                <a16:creationId xmlns:a16="http://schemas.microsoft.com/office/drawing/2014/main" id="{08521403-F29E-F0FF-0A5C-00E6ADFF6668}"/>
              </a:ext>
            </a:extLst>
          </p:cNvPr>
          <p:cNvSpPr>
            <a:spLocks noChangeArrowheads="1"/>
          </p:cNvSpPr>
          <p:nvPr/>
        </p:nvSpPr>
        <p:spPr bwMode="auto">
          <a:xfrm>
            <a:off x="8673231" y="1900215"/>
            <a:ext cx="195930" cy="2938961"/>
          </a:xfrm>
          <a:prstGeom prst="roundRect">
            <a:avLst>
              <a:gd name="adj" fmla="val 50000"/>
            </a:avLst>
          </a:prstGeom>
          <a:solidFill>
            <a:schemeClr val="accent6"/>
          </a:solidFill>
          <a:ln w="12700" algn="ctr">
            <a:solidFill>
              <a:schemeClr val="tx1"/>
            </a:solidFill>
            <a:prstDash val="lgDash"/>
            <a:miter lim="800000"/>
            <a:headEnd/>
            <a:tailEnd/>
          </a:ln>
        </p:spPr>
        <p:txBody>
          <a:bodyPr vert="eaVert" wrap="none" lIns="65310" tIns="41405" rIns="32598" bIns="41405" anchor="ctr"/>
          <a:lstStyle/>
          <a:p>
            <a:pPr algn="ctr" defTabSz="414740" fontAlgn="base">
              <a:lnSpc>
                <a:spcPts val="1542"/>
              </a:lnSpc>
              <a:spcBef>
                <a:spcPct val="0"/>
              </a:spcBef>
              <a:spcAft>
                <a:spcPct val="0"/>
              </a:spcAft>
              <a:defRPr/>
            </a:pPr>
            <a:r>
              <a:rPr lang="ja-JP" altLang="en-US" sz="969" b="1">
                <a:solidFill>
                  <a:srgbClr val="000000"/>
                </a:solidFill>
                <a:latin typeface="メイリオ"/>
                <a:ea typeface="メイリオ"/>
              </a:rPr>
              <a:t>サ　ー　ビ　ス　担　当　者　会　議</a:t>
            </a:r>
            <a:endParaRPr lang="en-US" altLang="ja-JP" sz="969" b="1">
              <a:solidFill>
                <a:srgbClr val="000000"/>
              </a:solidFill>
              <a:latin typeface="メイリオ"/>
              <a:ea typeface="メイリオ"/>
            </a:endParaRPr>
          </a:p>
        </p:txBody>
      </p:sp>
      <p:sp>
        <p:nvSpPr>
          <p:cNvPr id="27" name="Rectangle 7">
            <a:extLst>
              <a:ext uri="{FF2B5EF4-FFF2-40B4-BE49-F238E27FC236}">
                <a16:creationId xmlns:a16="http://schemas.microsoft.com/office/drawing/2014/main" id="{79AA6C6B-EB98-C920-F9CA-4847330A7D0C}"/>
              </a:ext>
            </a:extLst>
          </p:cNvPr>
          <p:cNvSpPr>
            <a:spLocks noChangeArrowheads="1"/>
          </p:cNvSpPr>
          <p:nvPr/>
        </p:nvSpPr>
        <p:spPr bwMode="auto">
          <a:xfrm>
            <a:off x="8895957" y="1667769"/>
            <a:ext cx="195930" cy="1761231"/>
          </a:xfrm>
          <a:prstGeom prst="rect">
            <a:avLst/>
          </a:prstGeom>
          <a:solidFill>
            <a:schemeClr val="accent6"/>
          </a:solidFill>
          <a:ln w="12700">
            <a:solidFill>
              <a:schemeClr val="tx1"/>
            </a:solidFill>
            <a:prstDash val="lgDash"/>
            <a:miter lim="800000"/>
            <a:headEnd/>
            <a:tailEnd/>
          </a:ln>
        </p:spPr>
        <p:txBody>
          <a:bodyPr vert="eaVert" wrap="none" lIns="82806" tIns="41405" rIns="82806" bIns="41405" anchor="ctr"/>
          <a:lstStyle/>
          <a:p>
            <a:pPr defTabSz="414740" fontAlgn="base">
              <a:spcBef>
                <a:spcPct val="0"/>
              </a:spcBef>
              <a:spcAft>
                <a:spcPct val="0"/>
              </a:spcAft>
              <a:defRPr/>
            </a:pPr>
            <a:r>
              <a:rPr lang="ja-JP" altLang="en-US" sz="969" b="1">
                <a:solidFill>
                  <a:srgbClr val="000000"/>
                </a:solidFill>
                <a:latin typeface="メイリオ"/>
                <a:ea typeface="メイリオ"/>
              </a:rPr>
              <a:t>サービス等利用計画等の変更</a:t>
            </a:r>
          </a:p>
        </p:txBody>
      </p:sp>
      <p:cxnSp>
        <p:nvCxnSpPr>
          <p:cNvPr id="30" name="直線矢印コネクタ 29">
            <a:extLst>
              <a:ext uri="{FF2B5EF4-FFF2-40B4-BE49-F238E27FC236}">
                <a16:creationId xmlns:a16="http://schemas.microsoft.com/office/drawing/2014/main" id="{B2545990-3D5B-9354-C5B9-5FD28316E9D5}"/>
              </a:ext>
            </a:extLst>
          </p:cNvPr>
          <p:cNvCxnSpPr>
            <a:cxnSpLocks/>
          </p:cNvCxnSpPr>
          <p:nvPr/>
        </p:nvCxnSpPr>
        <p:spPr>
          <a:xfrm flipH="1" flipV="1">
            <a:off x="8759543" y="4895576"/>
            <a:ext cx="13009" cy="1458057"/>
          </a:xfrm>
          <a:prstGeom prst="straightConnector1">
            <a:avLst/>
          </a:prstGeom>
          <a:ln w="57150">
            <a:solidFill>
              <a:schemeClr val="bg1">
                <a:lumMod val="65000"/>
              </a:schemeClr>
            </a:solidFill>
            <a:tailEnd type="triangle"/>
          </a:ln>
        </p:spPr>
        <p:style>
          <a:lnRef idx="1">
            <a:schemeClr val="dk1"/>
          </a:lnRef>
          <a:fillRef idx="0">
            <a:schemeClr val="dk1"/>
          </a:fillRef>
          <a:effectRef idx="0">
            <a:schemeClr val="dk1"/>
          </a:effectRef>
          <a:fontRef idx="minor">
            <a:schemeClr val="tx1"/>
          </a:fontRef>
        </p:style>
      </p:cxnSp>
      <p:sp>
        <p:nvSpPr>
          <p:cNvPr id="19" name="テキスト ボックス 18">
            <a:extLst>
              <a:ext uri="{FF2B5EF4-FFF2-40B4-BE49-F238E27FC236}">
                <a16:creationId xmlns:a16="http://schemas.microsoft.com/office/drawing/2014/main" id="{C3756523-CDD7-C59D-BF7C-168B43C82548}"/>
              </a:ext>
            </a:extLst>
          </p:cNvPr>
          <p:cNvSpPr txBox="1"/>
          <p:nvPr/>
        </p:nvSpPr>
        <p:spPr>
          <a:xfrm>
            <a:off x="6526656" y="5957925"/>
            <a:ext cx="2764638" cy="271998"/>
          </a:xfrm>
          <a:prstGeom prst="rect">
            <a:avLst/>
          </a:prstGeom>
          <a:noFill/>
        </p:spPr>
        <p:txBody>
          <a:bodyPr wrap="square" rtlCol="0">
            <a:spAutoFit/>
          </a:bodyPr>
          <a:lstStyle/>
          <a:p>
            <a:pPr defTabSz="414740" fontAlgn="base">
              <a:lnSpc>
                <a:spcPct val="120000"/>
              </a:lnSpc>
              <a:spcBef>
                <a:spcPct val="0"/>
              </a:spcBef>
              <a:spcAft>
                <a:spcPts val="545"/>
              </a:spcAft>
              <a:buClr>
                <a:srgbClr val="103185"/>
              </a:buClr>
              <a:defRPr/>
            </a:pPr>
            <a:r>
              <a:rPr kumimoji="1" lang="ja-JP" altLang="en-US" sz="1015" b="1">
                <a:solidFill>
                  <a:srgbClr val="000000"/>
                </a:solidFill>
                <a:latin typeface="メイリオ"/>
                <a:ea typeface="メイリオ"/>
              </a:rPr>
              <a:t>（就労移行支援・就労継続支援事業者）</a:t>
            </a:r>
          </a:p>
        </p:txBody>
      </p:sp>
      <p:sp>
        <p:nvSpPr>
          <p:cNvPr id="34" name="スライド番号プレースホルダー 2">
            <a:extLst>
              <a:ext uri="{FF2B5EF4-FFF2-40B4-BE49-F238E27FC236}">
                <a16:creationId xmlns:a16="http://schemas.microsoft.com/office/drawing/2014/main" id="{1EE588DF-BE09-651D-1702-920DDC387FA1}"/>
              </a:ext>
            </a:extLst>
          </p:cNvPr>
          <p:cNvSpPr txBox="1">
            <a:spLocks/>
          </p:cNvSpPr>
          <p:nvPr/>
        </p:nvSpPr>
        <p:spPr>
          <a:xfrm>
            <a:off x="8760172" y="6330690"/>
            <a:ext cx="450926" cy="311761"/>
          </a:xfrm>
          <a:prstGeom prst="rect">
            <a:avLst/>
          </a:prstGeom>
        </p:spPr>
        <p:txBody>
          <a:bodyPr vert="horz" lIns="84406" tIns="42203" rIns="84406" bIns="42203" rtlCol="0" anchor="ctr"/>
          <a:lstStyle>
            <a:defPPr>
              <a:defRPr lang="ja-JP"/>
            </a:defPPr>
            <a:lvl1pPr marL="0" algn="r" defTabSz="914400" rtl="0" eaLnBrk="1" latinLnBrk="0" hangingPunct="1">
              <a:defRPr kumimoji="1" sz="20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844083">
              <a:defRPr/>
            </a:pPr>
            <a:fld id="{F1F3852E-26CA-4289-AEF2-BFA90C44DCC3}" type="slidenum">
              <a:rPr lang="ja-JP" altLang="en-US" sz="1292">
                <a:solidFill>
                  <a:prstClr val="black"/>
                </a:solidFill>
                <a:latin typeface="Calibri"/>
                <a:ea typeface="ＭＳ Ｐゴシック" panose="020B0600070205080204" pitchFamily="50" charset="-128"/>
              </a:rPr>
              <a:pPr defTabSz="844083">
                <a:defRPr/>
              </a:pPr>
              <a:t>16</a:t>
            </a:fld>
            <a:endParaRPr lang="ja-JP" altLang="en-US" sz="1292">
              <a:solidFill>
                <a:prstClr val="black"/>
              </a:solidFill>
              <a:latin typeface="Calibri"/>
              <a:ea typeface="ＭＳ Ｐゴシック" panose="020B0600070205080204" pitchFamily="50" charset="-128"/>
            </a:endParaRPr>
          </a:p>
        </p:txBody>
      </p:sp>
      <p:sp>
        <p:nvSpPr>
          <p:cNvPr id="10" name="テキスト ボックス 9">
            <a:extLst>
              <a:ext uri="{FF2B5EF4-FFF2-40B4-BE49-F238E27FC236}">
                <a16:creationId xmlns:a16="http://schemas.microsoft.com/office/drawing/2014/main" id="{969B0941-63D0-0A66-F5C6-D2652F16245F}"/>
              </a:ext>
            </a:extLst>
          </p:cNvPr>
          <p:cNvSpPr txBox="1"/>
          <p:nvPr/>
        </p:nvSpPr>
        <p:spPr>
          <a:xfrm>
            <a:off x="4243132" y="3280677"/>
            <a:ext cx="461806" cy="493020"/>
          </a:xfrm>
          <a:prstGeom prst="rect">
            <a:avLst/>
          </a:prstGeom>
          <a:noFill/>
          <a:ln>
            <a:solidFill>
              <a:schemeClr val="accent6">
                <a:lumMod val="50000"/>
              </a:schemeClr>
            </a:solidFill>
          </a:ln>
        </p:spPr>
        <p:txBody>
          <a:bodyPr wrap="square" rtlCol="0">
            <a:spAutoFit/>
          </a:bodyPr>
          <a:lstStyle/>
          <a:p>
            <a:pPr defTabSz="422041">
              <a:lnSpc>
                <a:spcPct val="120000"/>
              </a:lnSpc>
              <a:spcAft>
                <a:spcPts val="554"/>
              </a:spcAft>
              <a:buClr>
                <a:srgbClr val="103185"/>
              </a:buClr>
              <a:defRPr/>
            </a:pPr>
            <a:r>
              <a:rPr kumimoji="1" lang="ja-JP" altLang="en-US" sz="1108">
                <a:solidFill>
                  <a:srgbClr val="000000"/>
                </a:solidFill>
                <a:latin typeface="Segoe UI"/>
                <a:ea typeface="メイリオ"/>
              </a:rPr>
              <a:t>提供</a:t>
            </a:r>
          </a:p>
        </p:txBody>
      </p:sp>
    </p:spTree>
    <p:extLst>
      <p:ext uri="{BB962C8B-B14F-4D97-AF65-F5344CB8AC3E}">
        <p14:creationId xmlns:p14="http://schemas.microsoft.com/office/powerpoint/2010/main" val="28198669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83FAE-4820-451E-A5F0-41A7CE22A2D1}"/>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7DB3F34-0F1D-4A6C-BC65-01BF7C2288D5}"/>
              </a:ext>
            </a:extLst>
          </p:cNvPr>
          <p:cNvSpPr>
            <a:spLocks noGrp="1"/>
          </p:cNvSpPr>
          <p:nvPr>
            <p:ph idx="1"/>
          </p:nvPr>
        </p:nvSpPr>
        <p:spPr>
          <a:xfrm>
            <a:off x="379639" y="2628901"/>
            <a:ext cx="8384721" cy="1845128"/>
          </a:xfrm>
        </p:spPr>
        <p:txBody>
          <a:bodyPr>
            <a:normAutofit/>
          </a:bodyPr>
          <a:lstStyle/>
          <a:p>
            <a:pPr marL="0" indent="0">
              <a:lnSpc>
                <a:spcPct val="150000"/>
              </a:lnSpc>
              <a:buNone/>
            </a:pPr>
            <a:r>
              <a:rPr lang="ja-JP" altLang="en-US" sz="4800" dirty="0"/>
              <a:t>３．サービスの質を考える</a:t>
            </a:r>
            <a:endParaRPr lang="en-US" altLang="ja-JP" sz="4800" dirty="0"/>
          </a:p>
          <a:p>
            <a:pPr marL="0" indent="0">
              <a:buNone/>
            </a:pPr>
            <a:endParaRPr kumimoji="1" lang="ja-JP" altLang="en-US" dirty="0"/>
          </a:p>
        </p:txBody>
      </p:sp>
    </p:spTree>
    <p:extLst>
      <p:ext uri="{BB962C8B-B14F-4D97-AF65-F5344CB8AC3E}">
        <p14:creationId xmlns:p14="http://schemas.microsoft.com/office/powerpoint/2010/main" val="276367264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4"/>
          <p:cNvSpPr>
            <a:spLocks noChangeArrowheads="1"/>
          </p:cNvSpPr>
          <p:nvPr/>
        </p:nvSpPr>
        <p:spPr bwMode="auto">
          <a:xfrm>
            <a:off x="418169" y="16244"/>
            <a:ext cx="8307659" cy="1079500"/>
          </a:xfrm>
          <a:prstGeom prst="rtTriangle">
            <a:avLst/>
          </a:prstGeom>
          <a:gradFill rotWithShape="1">
            <a:gsLst>
              <a:gs pos="0">
                <a:srgbClr val="FFFFE9"/>
              </a:gs>
              <a:gs pos="100000">
                <a:srgbClr val="FFFFB9"/>
              </a:gs>
            </a:gsLst>
            <a:lin ang="5400000" scaled="1"/>
          </a:gradFill>
          <a:ln w="9525">
            <a:noFill/>
            <a:miter lim="800000"/>
            <a:headEnd/>
            <a:tailEnd/>
          </a:ln>
        </p:spPr>
        <p:txBody>
          <a:bodyPr wrap="none" lIns="74295" tIns="8890" rIns="74295" bIns="8890" anchor="ctr"/>
          <a:lstStyle/>
          <a:p>
            <a:pPr algn="ctr"/>
            <a:endParaRPr lang="ja-JP" altLang="en-US" sz="1800">
              <a:solidFill>
                <a:srgbClr val="000000"/>
              </a:solidFill>
            </a:endParaRPr>
          </a:p>
        </p:txBody>
      </p:sp>
      <p:sp>
        <p:nvSpPr>
          <p:cNvPr id="25603" name="正方形/長方形 24"/>
          <p:cNvSpPr>
            <a:spLocks noChangeArrowheads="1"/>
          </p:cNvSpPr>
          <p:nvPr/>
        </p:nvSpPr>
        <p:spPr bwMode="auto">
          <a:xfrm>
            <a:off x="316662" y="239396"/>
            <a:ext cx="8409166" cy="1138773"/>
          </a:xfrm>
          <a:prstGeom prst="rect">
            <a:avLst/>
          </a:prstGeom>
          <a:noFill/>
          <a:ln w="9525">
            <a:noFill/>
            <a:miter lim="800000"/>
            <a:headEnd/>
            <a:tailEnd/>
          </a:ln>
        </p:spPr>
        <p:txBody>
          <a:bodyPr wrap="square">
            <a:spAutoFit/>
          </a:bodyPr>
          <a:lstStyle/>
          <a:p>
            <a:r>
              <a:rPr lang="ja-JP" altLang="en-US" sz="3400" b="1" dirty="0">
                <a:solidFill>
                  <a:srgbClr val="000000"/>
                </a:solidFill>
                <a:latin typeface="ＤＨＰ特太ゴシック体" pitchFamily="50" charset="-128"/>
                <a:ea typeface="ＤＨＰ特太ゴシック体" pitchFamily="50" charset="-128"/>
              </a:rPr>
              <a:t>就労系サービスにおける</a:t>
            </a:r>
            <a:endParaRPr lang="en-US" altLang="ja-JP" sz="3400" b="1" dirty="0">
              <a:solidFill>
                <a:srgbClr val="000000"/>
              </a:solidFill>
              <a:latin typeface="ＤＨＰ特太ゴシック体" pitchFamily="50" charset="-128"/>
              <a:ea typeface="ＤＨＰ特太ゴシック体" pitchFamily="50" charset="-128"/>
            </a:endParaRPr>
          </a:p>
          <a:p>
            <a:r>
              <a:rPr lang="ja-JP" altLang="en-US" sz="3400" b="1" dirty="0">
                <a:solidFill>
                  <a:srgbClr val="000000"/>
                </a:solidFill>
                <a:latin typeface="ＤＨＰ特太ゴシック体" pitchFamily="50" charset="-128"/>
                <a:ea typeface="ＤＨＰ特太ゴシック体" pitchFamily="50" charset="-128"/>
              </a:rPr>
              <a:t>　　　　　　　　　サービス提供の視点</a:t>
            </a:r>
          </a:p>
        </p:txBody>
      </p:sp>
      <p:sp>
        <p:nvSpPr>
          <p:cNvPr id="21507" name="テキスト ボックス 27"/>
          <p:cNvSpPr txBox="1">
            <a:spLocks noChangeArrowheads="1"/>
          </p:cNvSpPr>
          <p:nvPr/>
        </p:nvSpPr>
        <p:spPr bwMode="auto">
          <a:xfrm>
            <a:off x="316662" y="1861980"/>
            <a:ext cx="8307659" cy="4462760"/>
          </a:xfrm>
          <a:prstGeom prst="rect">
            <a:avLst/>
          </a:prstGeom>
          <a:noFill/>
          <a:ln w="9525">
            <a:noFill/>
            <a:miter lim="800000"/>
            <a:headEnd/>
            <a:tailEnd/>
          </a:ln>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pitchFamily="50" charset="-128"/>
              </a:defRPr>
            </a:lvl9pPr>
          </a:lstStyle>
          <a:p>
            <a:pPr marL="182563" indent="-182563" eaLnBrk="1" hangingPunct="1">
              <a:defRPr/>
            </a:pPr>
            <a:r>
              <a:rPr lang="ja-JP" altLang="en-US" sz="3200" dirty="0">
                <a:solidFill>
                  <a:srgbClr val="000000"/>
                </a:solidFill>
              </a:rPr>
              <a:t>・利用者の可能性を支援者が限定してしまっていないか</a:t>
            </a:r>
            <a:endParaRPr lang="en-US" altLang="ja-JP" sz="3200" dirty="0">
              <a:solidFill>
                <a:srgbClr val="000000"/>
              </a:solidFill>
            </a:endParaRPr>
          </a:p>
          <a:p>
            <a:pPr marL="182563" indent="-182563" eaLnBrk="1" hangingPunct="1">
              <a:defRPr/>
            </a:pPr>
            <a:endParaRPr lang="en-US" altLang="ja-JP" sz="3200" dirty="0">
              <a:solidFill>
                <a:srgbClr val="000000"/>
              </a:solidFill>
            </a:endParaRPr>
          </a:p>
          <a:p>
            <a:pPr marL="182563" indent="-182563" eaLnBrk="1" hangingPunct="1">
              <a:defRPr/>
            </a:pPr>
            <a:r>
              <a:rPr lang="ja-JP" altLang="en-US" sz="3200" dirty="0">
                <a:solidFill>
                  <a:srgbClr val="000000"/>
                </a:solidFill>
              </a:rPr>
              <a:t>・潜在的な能力や働く力を最大限に引き出す環境が整っているか</a:t>
            </a:r>
            <a:endParaRPr lang="en-US" altLang="ja-JP" sz="3200" dirty="0">
              <a:solidFill>
                <a:srgbClr val="000000"/>
              </a:solidFill>
            </a:endParaRPr>
          </a:p>
          <a:p>
            <a:pPr marL="182563" indent="-182563" eaLnBrk="1" hangingPunct="1">
              <a:defRPr/>
            </a:pPr>
            <a:endParaRPr lang="en-US" altLang="ja-JP" sz="3200" dirty="0">
              <a:solidFill>
                <a:srgbClr val="000000"/>
              </a:solidFill>
            </a:endParaRPr>
          </a:p>
          <a:p>
            <a:pPr marL="182563" indent="-182563" eaLnBrk="1" hangingPunct="1">
              <a:defRPr/>
            </a:pPr>
            <a:r>
              <a:rPr lang="ja-JP" altLang="en-US" sz="3200" dirty="0">
                <a:solidFill>
                  <a:srgbClr val="000000"/>
                </a:solidFill>
              </a:rPr>
              <a:t>・働きがいを感じ、働くことを通して成長できる環境が実現できているか</a:t>
            </a:r>
            <a:endParaRPr lang="en-US" altLang="ja-JP" sz="2800" dirty="0">
              <a:solidFill>
                <a:srgbClr val="000000"/>
              </a:solidFill>
            </a:endParaRPr>
          </a:p>
          <a:p>
            <a:pPr algn="r" eaLnBrk="1" hangingPunct="1">
              <a:defRPr/>
            </a:pPr>
            <a:endParaRPr lang="ja-JP" altLang="en-US" sz="2800" dirty="0">
              <a:solidFill>
                <a:srgbClr val="000000"/>
              </a:solidFill>
            </a:endParaRPr>
          </a:p>
        </p:txBody>
      </p:sp>
      <p:sp>
        <p:nvSpPr>
          <p:cNvPr id="4" name="スライド番号プレースホルダー 3"/>
          <p:cNvSpPr>
            <a:spLocks noGrp="1"/>
          </p:cNvSpPr>
          <p:nvPr>
            <p:ph type="sldNum" sz="quarter" idx="12"/>
          </p:nvPr>
        </p:nvSpPr>
        <p:spPr/>
        <p:txBody>
          <a:bodyPr/>
          <a:lstStyle/>
          <a:p>
            <a:fld id="{93F2C76C-95E5-4F43-AC27-80398C2C95BE}" type="slidenum">
              <a:rPr lang="ja-JP" altLang="en-US" smtClean="0"/>
              <a:pPr/>
              <a:t>18</a:t>
            </a:fld>
            <a:endParaRPr lang="ja-JP" altLang="en-US" dirty="0"/>
          </a:p>
        </p:txBody>
      </p:sp>
    </p:spTree>
    <p:extLst>
      <p:ext uri="{BB962C8B-B14F-4D97-AF65-F5344CB8AC3E}">
        <p14:creationId xmlns:p14="http://schemas.microsoft.com/office/powerpoint/2010/main" val="176364032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68923" y="260350"/>
            <a:ext cx="8137531" cy="647700"/>
          </a:xfrm>
          <a:solidFill>
            <a:schemeClr val="accent5"/>
          </a:solidFill>
        </p:spPr>
        <p:txBody>
          <a:bodyPr/>
          <a:lstStyle/>
          <a:p>
            <a:pPr eaLnBrk="1" hangingPunct="1">
              <a:defRPr/>
            </a:pPr>
            <a:r>
              <a:rPr lang="ja-JP" altLang="en-US" sz="3200" dirty="0">
                <a:latin typeface="ＤＨＰ特太ゴシック体" pitchFamily="50" charset="-128"/>
                <a:ea typeface="ＤＨＰ特太ゴシック体" pitchFamily="50" charset="-128"/>
              </a:rPr>
              <a:t>就労系サービスにおけるサービス管理とは</a:t>
            </a:r>
          </a:p>
        </p:txBody>
      </p:sp>
      <p:sp>
        <p:nvSpPr>
          <p:cNvPr id="21507" name="Rectangle 3"/>
          <p:cNvSpPr>
            <a:spLocks noGrp="1" noChangeArrowheads="1"/>
          </p:cNvSpPr>
          <p:nvPr>
            <p:ph type="body" idx="1"/>
          </p:nvPr>
        </p:nvSpPr>
        <p:spPr>
          <a:xfrm>
            <a:off x="394582" y="1196976"/>
            <a:ext cx="8230458" cy="5256213"/>
          </a:xfrm>
        </p:spPr>
        <p:txBody>
          <a:bodyPr>
            <a:normAutofit/>
          </a:bodyPr>
          <a:lstStyle/>
          <a:p>
            <a:pPr eaLnBrk="1" hangingPunct="1">
              <a:lnSpc>
                <a:spcPct val="90000"/>
              </a:lnSpc>
              <a:buFontTx/>
              <a:buNone/>
            </a:pPr>
            <a:r>
              <a:rPr lang="ja-JP" altLang="en-US" sz="2400" dirty="0"/>
              <a:t>・良いサービス、質の高いサービスとは何か？</a:t>
            </a:r>
            <a:endParaRPr lang="en-US" altLang="ja-JP" sz="2400" dirty="0"/>
          </a:p>
          <a:p>
            <a:pPr eaLnBrk="1" hangingPunct="1">
              <a:lnSpc>
                <a:spcPct val="90000"/>
              </a:lnSpc>
              <a:buFontTx/>
              <a:buNone/>
            </a:pPr>
            <a:endParaRPr lang="en-US" altLang="ja-JP" sz="2400" dirty="0"/>
          </a:p>
          <a:p>
            <a:pPr eaLnBrk="1" hangingPunct="1">
              <a:lnSpc>
                <a:spcPct val="90000"/>
              </a:lnSpc>
              <a:buFontTx/>
              <a:buNone/>
            </a:pPr>
            <a:r>
              <a:rPr lang="ja-JP" altLang="en-US" sz="2400" dirty="0"/>
              <a:t>・就労はサービスの結果（成果）が数値化されやすい？</a:t>
            </a:r>
            <a:endParaRPr lang="en-US" altLang="ja-JP" sz="2400" dirty="0"/>
          </a:p>
          <a:p>
            <a:pPr eaLnBrk="1" hangingPunct="1">
              <a:lnSpc>
                <a:spcPct val="90000"/>
              </a:lnSpc>
              <a:buFontTx/>
              <a:buNone/>
            </a:pPr>
            <a:r>
              <a:rPr lang="ja-JP" altLang="en-US" sz="2400" dirty="0"/>
              <a:t>　就労移行支援事業・就労定着支援事業</a:t>
            </a:r>
            <a:endParaRPr lang="en-US" altLang="ja-JP" sz="2400" dirty="0"/>
          </a:p>
          <a:p>
            <a:pPr eaLnBrk="1" hangingPunct="1">
              <a:lnSpc>
                <a:spcPct val="90000"/>
              </a:lnSpc>
              <a:buFontTx/>
              <a:buNone/>
            </a:pPr>
            <a:r>
              <a:rPr lang="ja-JP" altLang="en-US" sz="2400" dirty="0"/>
              <a:t>　　　　　　　　　　－　　就職率・定着率　○○％</a:t>
            </a:r>
            <a:endParaRPr lang="en-US" altLang="ja-JP" sz="2400" dirty="0"/>
          </a:p>
          <a:p>
            <a:pPr eaLnBrk="1" hangingPunct="1">
              <a:lnSpc>
                <a:spcPct val="90000"/>
              </a:lnSpc>
              <a:buFontTx/>
              <a:buNone/>
            </a:pPr>
            <a:r>
              <a:rPr lang="ja-JP" altLang="en-US" sz="2400" dirty="0"/>
              <a:t>　就労継続支援事業（Ａ型・Ｂ型） </a:t>
            </a:r>
            <a:r>
              <a:rPr lang="ja-JP" altLang="en-US" sz="2400" dirty="0" err="1"/>
              <a:t>ー</a:t>
            </a:r>
            <a:r>
              <a:rPr lang="ja-JP" altLang="en-US" sz="2400" dirty="0"/>
              <a:t>　工賃　○○○○円</a:t>
            </a:r>
            <a:endParaRPr lang="en-US" altLang="ja-JP" sz="2400" dirty="0"/>
          </a:p>
          <a:p>
            <a:pPr eaLnBrk="1" hangingPunct="1">
              <a:lnSpc>
                <a:spcPct val="90000"/>
              </a:lnSpc>
              <a:buFontTx/>
              <a:buNone/>
            </a:pPr>
            <a:endParaRPr lang="en-US" altLang="ja-JP" sz="2400" dirty="0"/>
          </a:p>
          <a:p>
            <a:pPr eaLnBrk="1" hangingPunct="1">
              <a:lnSpc>
                <a:spcPct val="90000"/>
              </a:lnSpc>
              <a:buFontTx/>
              <a:buNone/>
            </a:pPr>
            <a:r>
              <a:rPr lang="ja-JP" altLang="en-US" sz="2400" dirty="0"/>
              <a:t>・働くことの意味を考える</a:t>
            </a:r>
          </a:p>
          <a:p>
            <a:pPr>
              <a:buNone/>
            </a:pPr>
            <a:r>
              <a:rPr lang="ja-JP" altLang="en-US" sz="2400" dirty="0"/>
              <a:t>　　○個人的側面</a:t>
            </a:r>
            <a:r>
              <a:rPr lang="en-US" altLang="ja-JP" sz="2400" dirty="0"/>
              <a:t>(</a:t>
            </a:r>
            <a:r>
              <a:rPr lang="ja-JP" altLang="en-US" sz="2400" dirty="0"/>
              <a:t>個性の発揮）</a:t>
            </a:r>
          </a:p>
          <a:p>
            <a:pPr>
              <a:buNone/>
            </a:pPr>
            <a:r>
              <a:rPr lang="ja-JP" altLang="en-US" sz="2400" dirty="0"/>
              <a:t>　　○社会的側面（役割の実現）</a:t>
            </a:r>
          </a:p>
          <a:p>
            <a:pPr>
              <a:buNone/>
            </a:pPr>
            <a:r>
              <a:rPr lang="ja-JP" altLang="en-US" sz="2400" dirty="0"/>
              <a:t>　　○経済的側面（生計の維持）</a:t>
            </a:r>
          </a:p>
          <a:p>
            <a:pPr eaLnBrk="1" hangingPunct="1">
              <a:lnSpc>
                <a:spcPct val="90000"/>
              </a:lnSpc>
              <a:buFontTx/>
              <a:buNone/>
            </a:pPr>
            <a:endParaRPr lang="ja-JP" altLang="en-US" sz="2400" dirty="0"/>
          </a:p>
        </p:txBody>
      </p:sp>
      <p:sp>
        <p:nvSpPr>
          <p:cNvPr id="4" name="スライド番号プレースホルダー 3"/>
          <p:cNvSpPr>
            <a:spLocks noGrp="1"/>
          </p:cNvSpPr>
          <p:nvPr>
            <p:ph type="sldNum" sz="quarter" idx="12"/>
          </p:nvPr>
        </p:nvSpPr>
        <p:spPr/>
        <p:txBody>
          <a:bodyPr/>
          <a:lstStyle/>
          <a:p>
            <a:fld id="{93F2C76C-95E5-4F43-AC27-80398C2C95BE}" type="slidenum">
              <a:rPr lang="ja-JP" altLang="en-US" smtClean="0"/>
              <a:pPr/>
              <a:t>19</a:t>
            </a:fld>
            <a:endParaRPr lang="ja-JP" alt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4"/>
          <p:cNvSpPr>
            <a:spLocks noChangeArrowheads="1"/>
          </p:cNvSpPr>
          <p:nvPr/>
        </p:nvSpPr>
        <p:spPr bwMode="auto">
          <a:xfrm>
            <a:off x="250189" y="188913"/>
            <a:ext cx="8785159" cy="1079500"/>
          </a:xfrm>
          <a:prstGeom prst="rtTriangle">
            <a:avLst/>
          </a:prstGeom>
          <a:gradFill rotWithShape="1">
            <a:gsLst>
              <a:gs pos="0">
                <a:srgbClr val="FFFFE9"/>
              </a:gs>
              <a:gs pos="100000">
                <a:srgbClr val="FFFFB9"/>
              </a:gs>
            </a:gsLst>
            <a:lin ang="5400000" scaled="1"/>
          </a:gradFill>
          <a:ln w="9525">
            <a:noFill/>
            <a:miter lim="800000"/>
            <a:headEnd/>
            <a:tailEnd/>
          </a:ln>
        </p:spPr>
        <p:txBody>
          <a:bodyPr wrap="none" lIns="74295" tIns="8890" rIns="74295" bIns="8890" anchor="ctr"/>
          <a:lstStyle/>
          <a:p>
            <a:pPr algn="ctr"/>
            <a:endParaRPr lang="ja-JP" altLang="en-US" sz="1800">
              <a:solidFill>
                <a:srgbClr val="000000"/>
              </a:solidFill>
            </a:endParaRPr>
          </a:p>
        </p:txBody>
      </p:sp>
      <p:sp>
        <p:nvSpPr>
          <p:cNvPr id="23555" name="Rectangle 2"/>
          <p:cNvSpPr>
            <a:spLocks noGrp="1" noChangeArrowheads="1"/>
          </p:cNvSpPr>
          <p:nvPr>
            <p:ph type="title"/>
          </p:nvPr>
        </p:nvSpPr>
        <p:spPr>
          <a:xfrm>
            <a:off x="108653" y="274638"/>
            <a:ext cx="8926694" cy="1143000"/>
          </a:xfrm>
        </p:spPr>
        <p:txBody>
          <a:bodyPr/>
          <a:lstStyle/>
          <a:p>
            <a:pPr algn="l" eaLnBrk="1" hangingPunct="1"/>
            <a:r>
              <a:rPr lang="ja-JP" altLang="en-US" sz="3200" b="1" dirty="0">
                <a:latin typeface="ＤＨＰ特太ゴシック体" pitchFamily="50" charset="-128"/>
                <a:ea typeface="ＤＨＰ特太ゴシック体" pitchFamily="50" charset="-128"/>
              </a:rPr>
              <a:t>就労分野におけるサービス管理責任者の役割を考える</a:t>
            </a:r>
          </a:p>
        </p:txBody>
      </p:sp>
      <p:sp>
        <p:nvSpPr>
          <p:cNvPr id="23556" name="Rectangle 3"/>
          <p:cNvSpPr>
            <a:spLocks noGrp="1" noChangeArrowheads="1"/>
          </p:cNvSpPr>
          <p:nvPr>
            <p:ph type="body" idx="1"/>
          </p:nvPr>
        </p:nvSpPr>
        <p:spPr>
          <a:xfrm>
            <a:off x="108654" y="1590261"/>
            <a:ext cx="8785160" cy="4791489"/>
          </a:xfrm>
        </p:spPr>
        <p:txBody>
          <a:bodyPr/>
          <a:lstStyle/>
          <a:p>
            <a:pPr eaLnBrk="1" hangingPunct="1">
              <a:buFontTx/>
              <a:buNone/>
            </a:pPr>
            <a:endParaRPr lang="en-US" altLang="ja-JP" sz="2800" b="1" dirty="0"/>
          </a:p>
          <a:p>
            <a:pPr eaLnBrk="1" hangingPunct="1">
              <a:buFontTx/>
              <a:buNone/>
            </a:pPr>
            <a:r>
              <a:rPr lang="ja-JP" altLang="en-US" sz="2800" b="1" dirty="0"/>
              <a:t>１．本人を知る</a:t>
            </a:r>
            <a:endParaRPr lang="en-US" altLang="ja-JP" sz="2800" b="1" dirty="0"/>
          </a:p>
          <a:p>
            <a:pPr eaLnBrk="1" hangingPunct="1">
              <a:buFontTx/>
              <a:buNone/>
            </a:pPr>
            <a:r>
              <a:rPr lang="ja-JP" altLang="en-US" sz="2800" dirty="0"/>
              <a:t>　本人や本人を取り巻く生活環境要因をアセスメント</a:t>
            </a:r>
            <a:endParaRPr lang="en-US" altLang="ja-JP" sz="2800" dirty="0"/>
          </a:p>
          <a:p>
            <a:pPr eaLnBrk="1" hangingPunct="1">
              <a:buFontTx/>
              <a:buNone/>
            </a:pPr>
            <a:r>
              <a:rPr lang="ja-JP" altLang="en-US" sz="2800" dirty="0"/>
              <a:t>　　→「働きたい」という思いに寄り添った個別支援計画</a:t>
            </a:r>
            <a:endParaRPr lang="en-US" altLang="ja-JP" sz="2800" dirty="0"/>
          </a:p>
          <a:p>
            <a:pPr eaLnBrk="1" hangingPunct="1">
              <a:buFontTx/>
              <a:buNone/>
            </a:pPr>
            <a:r>
              <a:rPr lang="ja-JP" altLang="en-US" sz="2800" dirty="0"/>
              <a:t>　　　　</a:t>
            </a:r>
            <a:endParaRPr lang="en-US" altLang="ja-JP" sz="2800" dirty="0"/>
          </a:p>
          <a:p>
            <a:pPr eaLnBrk="1" hangingPunct="1">
              <a:buFontTx/>
              <a:buNone/>
            </a:pPr>
            <a:r>
              <a:rPr lang="ja-JP" altLang="en-US" b="1" dirty="0"/>
              <a:t>２．仕事を知る</a:t>
            </a:r>
            <a:endParaRPr lang="en-US" altLang="ja-JP" b="1" dirty="0"/>
          </a:p>
          <a:p>
            <a:pPr eaLnBrk="1" hangingPunct="1">
              <a:buFontTx/>
              <a:buNone/>
            </a:pPr>
            <a:r>
              <a:rPr lang="ja-JP" altLang="en-US" dirty="0"/>
              <a:t>　仕事、企業、雇用状況、産業動向、経済状況、社会状況をふまえたうえでのサービス提供</a:t>
            </a:r>
          </a:p>
        </p:txBody>
      </p:sp>
      <p:sp>
        <p:nvSpPr>
          <p:cNvPr id="4" name="スライド番号プレースホルダー 3"/>
          <p:cNvSpPr>
            <a:spLocks noGrp="1"/>
          </p:cNvSpPr>
          <p:nvPr>
            <p:ph type="sldNum" sz="quarter" idx="12"/>
          </p:nvPr>
        </p:nvSpPr>
        <p:spPr/>
        <p:txBody>
          <a:bodyPr/>
          <a:lstStyle/>
          <a:p>
            <a:fld id="{93F2C76C-95E5-4F43-AC27-80398C2C95BE}" type="slidenum">
              <a:rPr lang="ja-JP" altLang="en-US" smtClean="0"/>
              <a:pPr/>
              <a:t>20</a:t>
            </a:fld>
            <a:endParaRPr lang="ja-JP" altLang="en-US"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Oval 2">
            <a:extLst>
              <a:ext uri="{FF2B5EF4-FFF2-40B4-BE49-F238E27FC236}">
                <a16:creationId xmlns:a16="http://schemas.microsoft.com/office/drawing/2014/main" id="{D6DBFDB2-4812-4335-A8E8-C002EE1B8DFE}"/>
              </a:ext>
            </a:extLst>
          </p:cNvPr>
          <p:cNvSpPr>
            <a:spLocks noChangeArrowheads="1"/>
          </p:cNvSpPr>
          <p:nvPr/>
        </p:nvSpPr>
        <p:spPr bwMode="auto">
          <a:xfrm>
            <a:off x="4572000" y="3933825"/>
            <a:ext cx="4248150" cy="2592388"/>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「雇用」のチャンスを</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2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mn-cs"/>
              </a:rPr>
              <a:t>逃してしまった</a:t>
            </a:r>
          </a:p>
        </p:txBody>
      </p:sp>
      <p:sp>
        <p:nvSpPr>
          <p:cNvPr id="115715" name="Oval 3">
            <a:extLst>
              <a:ext uri="{FF2B5EF4-FFF2-40B4-BE49-F238E27FC236}">
                <a16:creationId xmlns:a16="http://schemas.microsoft.com/office/drawing/2014/main" id="{C93E6F7B-2D75-420E-833F-7AECE0EAFF5D}"/>
              </a:ext>
            </a:extLst>
          </p:cNvPr>
          <p:cNvSpPr>
            <a:spLocks noChangeArrowheads="1"/>
          </p:cNvSpPr>
          <p:nvPr/>
        </p:nvSpPr>
        <p:spPr bwMode="auto">
          <a:xfrm>
            <a:off x="250825" y="3933825"/>
            <a:ext cx="4249738" cy="2519363"/>
          </a:xfrm>
          <a:prstGeom prst="ellipse">
            <a:avLst/>
          </a:prstGeom>
          <a:solidFill>
            <a:srgbClr val="FFCC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福祉サービスの下で</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支援を受けながら</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働くので安心</a:t>
            </a:r>
          </a:p>
        </p:txBody>
      </p:sp>
      <p:sp>
        <p:nvSpPr>
          <p:cNvPr id="115716" name="Text Box 4">
            <a:extLst>
              <a:ext uri="{FF2B5EF4-FFF2-40B4-BE49-F238E27FC236}">
                <a16:creationId xmlns:a16="http://schemas.microsoft.com/office/drawing/2014/main" id="{F50B3899-FCF8-4978-A47D-E7B9CA1FFD86}"/>
              </a:ext>
            </a:extLst>
          </p:cNvPr>
          <p:cNvSpPr txBox="1">
            <a:spLocks noChangeArrowheads="1"/>
          </p:cNvSpPr>
          <p:nvPr/>
        </p:nvSpPr>
        <p:spPr bwMode="auto">
          <a:xfrm>
            <a:off x="149154" y="877570"/>
            <a:ext cx="8845691"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「部品組立の仕事があるので障害のある人を雇用したい。</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適性のある人はいるか」という企業に対し</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その仕事をＢ型事業所で請負い、利用者にその業務を担当させた。</a:t>
            </a:r>
          </a:p>
        </p:txBody>
      </p:sp>
      <p:sp>
        <p:nvSpPr>
          <p:cNvPr id="115717" name="Text Box 5">
            <a:extLst>
              <a:ext uri="{FF2B5EF4-FFF2-40B4-BE49-F238E27FC236}">
                <a16:creationId xmlns:a16="http://schemas.microsoft.com/office/drawing/2014/main" id="{E227B32F-E15D-4E1B-B7D1-E63A4D9E8A06}"/>
              </a:ext>
            </a:extLst>
          </p:cNvPr>
          <p:cNvSpPr txBox="1">
            <a:spLocks noChangeArrowheads="1"/>
          </p:cNvSpPr>
          <p:nvPr/>
        </p:nvSpPr>
        <p:spPr bwMode="auto">
          <a:xfrm>
            <a:off x="250825" y="112424"/>
            <a:ext cx="6444393"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32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Ｑ．次の事例を考えてみてください？</a:t>
            </a:r>
          </a:p>
        </p:txBody>
      </p:sp>
      <p:sp>
        <p:nvSpPr>
          <p:cNvPr id="115719" name="AutoShape 7">
            <a:extLst>
              <a:ext uri="{FF2B5EF4-FFF2-40B4-BE49-F238E27FC236}">
                <a16:creationId xmlns:a16="http://schemas.microsoft.com/office/drawing/2014/main" id="{BF3ED833-A90D-41E1-8914-0D9D287ECF9D}"/>
              </a:ext>
            </a:extLst>
          </p:cNvPr>
          <p:cNvSpPr>
            <a:spLocks noChangeArrowheads="1"/>
          </p:cNvSpPr>
          <p:nvPr/>
        </p:nvSpPr>
        <p:spPr bwMode="auto">
          <a:xfrm>
            <a:off x="0" y="0"/>
            <a:ext cx="9144000" cy="3573463"/>
          </a:xfrm>
          <a:prstGeom prst="foldedCorner">
            <a:avLst>
              <a:gd name="adj" fmla="val 12500"/>
            </a:avLst>
          </a:prstGeom>
          <a:solidFill>
            <a:srgbClr val="FFCCCC"/>
          </a:solidFill>
          <a:ln w="9525">
            <a:solidFill>
              <a:srgbClr val="FF0066"/>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1" lang="en-US" altLang="ja-JP" sz="32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rPr>
              <a:t>		</a:t>
            </a:r>
            <a:r>
              <a:rPr kumimoji="1" lang="ja-JP" altLang="en-US" sz="24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rPr>
              <a:t>サービス管理責任者の視点</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0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rPr>
              <a:t>①支援者はどのような意識で支援をしているのか？</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0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000000"/>
                </a:solidFill>
                <a:effectLst/>
                <a:uLnTx/>
                <a:uFillTx/>
                <a:latin typeface="Arial" panose="020B0604020202020204" pitchFamily="34" charset="0"/>
                <a:ea typeface="ＭＳ Ｐゴシック" panose="020B0600070205080204" pitchFamily="50" charset="-128"/>
                <a:cs typeface="+mn-cs"/>
              </a:rPr>
              <a:t>　</a:t>
            </a:r>
            <a:r>
              <a:rPr kumimoji="1" lang="ja-JP" altLang="en-US" sz="24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rPr>
              <a:t>・どうしたら、一般企業の「雇用」に移行できるだろう？</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rPr>
              <a:t>　　・どうしたら、地域で生活できる工賃を支払えるだろう？</a:t>
            </a:r>
          </a:p>
          <a:p>
            <a:pPr marL="0" marR="0" lvl="0" indent="0" algn="l" defTabSz="914400" rtl="0" eaLnBrk="1" fontAlgn="base" latinLnBrk="0" hangingPunct="1">
              <a:lnSpc>
                <a:spcPct val="100000"/>
              </a:lnSpc>
              <a:spcBef>
                <a:spcPct val="0"/>
              </a:spcBef>
              <a:spcAft>
                <a:spcPct val="0"/>
              </a:spcAft>
              <a:buClrTx/>
              <a:buSzTx/>
              <a:buFontTx/>
              <a:buNone/>
              <a:tabLst/>
              <a:defRPr/>
            </a:pPr>
            <a:endParaRPr kumimoji="1" lang="ja-JP" altLang="en-US" sz="10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endParaRP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rPr>
              <a:t>②意識にずれのある支援者の意識改革の為に</a:t>
            </a:r>
          </a:p>
          <a:p>
            <a:pPr marL="0" marR="0" lvl="0" indent="0" algn="l" defTabSz="914400" rtl="0" eaLnBrk="1" fontAlgn="base" latinLnBrk="0" hangingPunct="1">
              <a:lnSpc>
                <a:spcPct val="100000"/>
              </a:lnSpc>
              <a:spcBef>
                <a:spcPct val="0"/>
              </a:spcBef>
              <a:spcAft>
                <a:spcPct val="0"/>
              </a:spcAft>
              <a:buClrTx/>
              <a:buSzTx/>
              <a:buFontTx/>
              <a:buNone/>
              <a:tabLst/>
              <a:defRPr/>
            </a:pPr>
            <a:r>
              <a:rPr kumimoji="1" lang="ja-JP" altLang="en-US" sz="24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rPr>
              <a:t>　　どのような取組を実施するのか？</a:t>
            </a:r>
            <a:endParaRPr kumimoji="1" lang="ja-JP" altLang="en-US" sz="3200" b="0" i="0" u="none" strike="noStrike" kern="1200" cap="none" spc="0" normalizeH="0" baseline="0" noProof="0" dirty="0">
              <a:ln>
                <a:noFill/>
              </a:ln>
              <a:solidFill>
                <a:srgbClr val="FF0066"/>
              </a:solidFill>
              <a:effectLst/>
              <a:uLnTx/>
              <a:uFillTx/>
              <a:latin typeface="Arial" panose="020B0604020202020204" pitchFamily="34" charset="0"/>
              <a:ea typeface="ＭＳ Ｐゴシック" panose="020B0600070205080204" pitchFamily="50" charset="-128"/>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5715"/>
                                        </p:tgtEl>
                                        <p:attrNameLst>
                                          <p:attrName>style.visibility</p:attrName>
                                        </p:attrNameLst>
                                      </p:cBhvr>
                                      <p:to>
                                        <p:strVal val="visible"/>
                                      </p:to>
                                    </p:set>
                                    <p:anim calcmode="lin" valueType="num">
                                      <p:cBhvr additive="base">
                                        <p:cTn id="7" dur="500" fill="hold"/>
                                        <p:tgtEl>
                                          <p:spTgt spid="115715"/>
                                        </p:tgtEl>
                                        <p:attrNameLst>
                                          <p:attrName>ppt_x</p:attrName>
                                        </p:attrNameLst>
                                      </p:cBhvr>
                                      <p:tavLst>
                                        <p:tav tm="0">
                                          <p:val>
                                            <p:strVal val="0-#ppt_w/2"/>
                                          </p:val>
                                        </p:tav>
                                        <p:tav tm="100000">
                                          <p:val>
                                            <p:strVal val="#ppt_x"/>
                                          </p:val>
                                        </p:tav>
                                      </p:tavLst>
                                    </p:anim>
                                    <p:anim calcmode="lin" valueType="num">
                                      <p:cBhvr additive="base">
                                        <p:cTn id="8" dur="500" fill="hold"/>
                                        <p:tgtEl>
                                          <p:spTgt spid="115715"/>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5714"/>
                                        </p:tgtEl>
                                        <p:attrNameLst>
                                          <p:attrName>style.visibility</p:attrName>
                                        </p:attrNameLst>
                                      </p:cBhvr>
                                      <p:to>
                                        <p:strVal val="visible"/>
                                      </p:to>
                                    </p:set>
                                    <p:anim calcmode="lin" valueType="num">
                                      <p:cBhvr additive="base">
                                        <p:cTn id="13" dur="500" fill="hold"/>
                                        <p:tgtEl>
                                          <p:spTgt spid="115714"/>
                                        </p:tgtEl>
                                        <p:attrNameLst>
                                          <p:attrName>ppt_x</p:attrName>
                                        </p:attrNameLst>
                                      </p:cBhvr>
                                      <p:tavLst>
                                        <p:tav tm="0">
                                          <p:val>
                                            <p:strVal val="1+#ppt_w/2"/>
                                          </p:val>
                                        </p:tav>
                                        <p:tav tm="100000">
                                          <p:val>
                                            <p:strVal val="#ppt_x"/>
                                          </p:val>
                                        </p:tav>
                                      </p:tavLst>
                                    </p:anim>
                                    <p:anim calcmode="lin" valueType="num">
                                      <p:cBhvr additive="base">
                                        <p:cTn id="14" dur="500" fill="hold"/>
                                        <p:tgtEl>
                                          <p:spTgt spid="115714"/>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115719"/>
                                        </p:tgtEl>
                                        <p:attrNameLst>
                                          <p:attrName>style.visibility</p:attrName>
                                        </p:attrNameLst>
                                      </p:cBhvr>
                                      <p:to>
                                        <p:strVal val="visible"/>
                                      </p:to>
                                    </p:set>
                                    <p:animEffect transition="in" filter="fade">
                                      <p:cBhvr>
                                        <p:cTn id="19" dur="500"/>
                                        <p:tgtEl>
                                          <p:spTgt spid="1157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5714" grpId="0" animBg="1"/>
      <p:bldP spid="115715" grpId="0" animBg="1"/>
      <p:bldP spid="115719"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下矢印吹き出し 24"/>
          <p:cNvSpPr/>
          <p:nvPr/>
        </p:nvSpPr>
        <p:spPr>
          <a:xfrm>
            <a:off x="5944791" y="3408760"/>
            <a:ext cx="2205038" cy="2018109"/>
          </a:xfrm>
          <a:prstGeom prst="downArrowCallout">
            <a:avLst>
              <a:gd name="adj1" fmla="val 18527"/>
              <a:gd name="adj2" fmla="val 19336"/>
              <a:gd name="adj3" fmla="val 8007"/>
              <a:gd name="adj4" fmla="val 88680"/>
            </a:avLst>
          </a:prstGeom>
        </p:spPr>
        <p:style>
          <a:lnRef idx="2">
            <a:schemeClr val="accent2"/>
          </a:lnRef>
          <a:fillRef idx="1">
            <a:schemeClr val="lt1"/>
          </a:fillRef>
          <a:effectRef idx="0">
            <a:schemeClr val="accent2"/>
          </a:effectRef>
          <a:fontRef idx="minor">
            <a:schemeClr val="dk1"/>
          </a:fontRef>
        </p:style>
        <p:txBody>
          <a:bodyPr anchor="ctr"/>
          <a:lstStyle/>
          <a:p>
            <a:pPr defTabSz="844174">
              <a:defRPr/>
            </a:pPr>
            <a:endParaRPr kumimoji="1" lang="ja-JP" altLang="en-US" sz="2400" dirty="0">
              <a:solidFill>
                <a:prstClr val="black"/>
              </a:solidFill>
              <a:latin typeface="Calibri"/>
              <a:ea typeface="ＭＳ Ｐゴシック" panose="020B0600070205080204" pitchFamily="50" charset="-128"/>
            </a:endParaRPr>
          </a:p>
        </p:txBody>
      </p:sp>
      <p:sp>
        <p:nvSpPr>
          <p:cNvPr id="20" name="下矢印吹き出し 19"/>
          <p:cNvSpPr/>
          <p:nvPr/>
        </p:nvSpPr>
        <p:spPr>
          <a:xfrm>
            <a:off x="5937648" y="1484711"/>
            <a:ext cx="2206228" cy="1944290"/>
          </a:xfrm>
          <a:prstGeom prst="downArrowCallout">
            <a:avLst>
              <a:gd name="adj1" fmla="val 19653"/>
              <a:gd name="adj2" fmla="val 20188"/>
              <a:gd name="adj3" fmla="val 9089"/>
              <a:gd name="adj4" fmla="val 88390"/>
            </a:avLst>
          </a:prstGeom>
          <a:ln/>
        </p:spPr>
        <p:style>
          <a:lnRef idx="2">
            <a:schemeClr val="accent3"/>
          </a:lnRef>
          <a:fillRef idx="1">
            <a:schemeClr val="lt1"/>
          </a:fillRef>
          <a:effectRef idx="0">
            <a:schemeClr val="accent3"/>
          </a:effectRef>
          <a:fontRef idx="minor">
            <a:schemeClr val="dk1"/>
          </a:fontRef>
        </p:style>
        <p:txBody>
          <a:bodyPr anchor="ctr"/>
          <a:lstStyle/>
          <a:p>
            <a:pPr algn="ctr" defTabSz="844174">
              <a:defRPr/>
            </a:pPr>
            <a:endParaRPr kumimoji="1" lang="ja-JP" altLang="en-US" sz="1350">
              <a:solidFill>
                <a:prstClr val="black"/>
              </a:solidFill>
              <a:latin typeface="Calibri"/>
              <a:ea typeface="ＭＳ Ｐゴシック" panose="020B0600070205080204" pitchFamily="50" charset="-128"/>
            </a:endParaRPr>
          </a:p>
        </p:txBody>
      </p:sp>
      <p:sp>
        <p:nvSpPr>
          <p:cNvPr id="14" name="角丸四角形 13"/>
          <p:cNvSpPr/>
          <p:nvPr/>
        </p:nvSpPr>
        <p:spPr>
          <a:xfrm>
            <a:off x="1042279" y="1456694"/>
            <a:ext cx="2206228" cy="4429125"/>
          </a:xfrm>
          <a:prstGeom prst="roundRect">
            <a:avLst/>
          </a:prstGeom>
          <a:ln/>
        </p:spPr>
        <p:style>
          <a:lnRef idx="2">
            <a:schemeClr val="accent3"/>
          </a:lnRef>
          <a:fillRef idx="1">
            <a:schemeClr val="lt1"/>
          </a:fillRef>
          <a:effectRef idx="0">
            <a:schemeClr val="accent3"/>
          </a:effectRef>
          <a:fontRef idx="minor">
            <a:schemeClr val="dk1"/>
          </a:fontRef>
        </p:style>
        <p:txBody>
          <a:bodyPr anchor="ctr"/>
          <a:lstStyle/>
          <a:p>
            <a:pPr algn="ctr" defTabSz="844174">
              <a:defRPr/>
            </a:pPr>
            <a:endParaRPr kumimoji="1" lang="en-US" altLang="ja-JP" sz="2400" dirty="0">
              <a:solidFill>
                <a:prstClr val="black"/>
              </a:solidFill>
              <a:latin typeface="Calibri"/>
              <a:ea typeface="ＭＳ Ｐゴシック" panose="020B0600070205080204" pitchFamily="50" charset="-128"/>
            </a:endParaRPr>
          </a:p>
          <a:p>
            <a:pPr algn="ctr" defTabSz="844174">
              <a:defRPr/>
            </a:pPr>
            <a:endParaRPr kumimoji="1" lang="en-US" altLang="ja-JP" sz="2400" dirty="0">
              <a:solidFill>
                <a:prstClr val="black"/>
              </a:solidFill>
              <a:latin typeface="Calibri"/>
              <a:ea typeface="ＭＳ Ｐゴシック" panose="020B0600070205080204" pitchFamily="50" charset="-128"/>
            </a:endParaRPr>
          </a:p>
          <a:p>
            <a:pPr algn="ctr" defTabSz="844174">
              <a:defRPr/>
            </a:pPr>
            <a:endParaRPr kumimoji="1" lang="en-US" altLang="ja-JP" sz="2400" dirty="0">
              <a:solidFill>
                <a:prstClr val="black"/>
              </a:solidFill>
              <a:latin typeface="Calibri"/>
              <a:ea typeface="ＭＳ Ｐゴシック" panose="020B0600070205080204" pitchFamily="50" charset="-128"/>
            </a:endParaRPr>
          </a:p>
          <a:p>
            <a:pPr algn="ctr" defTabSz="844174">
              <a:defRPr/>
            </a:pPr>
            <a:endParaRPr kumimoji="1" lang="en-US" altLang="ja-JP" sz="2400" dirty="0">
              <a:solidFill>
                <a:prstClr val="black"/>
              </a:solidFill>
              <a:latin typeface="Calibri"/>
              <a:ea typeface="ＭＳ Ｐゴシック" panose="020B0600070205080204" pitchFamily="50" charset="-128"/>
            </a:endParaRPr>
          </a:p>
          <a:p>
            <a:pPr algn="ctr" defTabSz="844174">
              <a:defRPr/>
            </a:pPr>
            <a:endParaRPr kumimoji="1" lang="en-US" altLang="ja-JP" sz="2400" dirty="0">
              <a:solidFill>
                <a:prstClr val="black"/>
              </a:solidFill>
              <a:latin typeface="Calibri"/>
              <a:ea typeface="ＭＳ Ｐゴシック" panose="020B0600070205080204" pitchFamily="50" charset="-128"/>
            </a:endParaRPr>
          </a:p>
          <a:p>
            <a:pPr algn="ctr" defTabSz="844174">
              <a:defRPr/>
            </a:pPr>
            <a:endParaRPr kumimoji="1" lang="en-US" altLang="ja-JP" sz="2400" dirty="0">
              <a:solidFill>
                <a:prstClr val="black"/>
              </a:solidFill>
              <a:latin typeface="Calibri"/>
              <a:ea typeface="ＭＳ Ｐゴシック" panose="020B0600070205080204" pitchFamily="50" charset="-128"/>
            </a:endParaRPr>
          </a:p>
          <a:p>
            <a:pPr algn="ctr" defTabSz="844174">
              <a:defRPr/>
            </a:pPr>
            <a:endParaRPr kumimoji="1" lang="en-US" altLang="ja-JP" sz="2400" dirty="0">
              <a:solidFill>
                <a:prstClr val="black"/>
              </a:solidFill>
              <a:latin typeface="Calibri"/>
              <a:ea typeface="ＭＳ Ｐゴシック" panose="020B0600070205080204" pitchFamily="50" charset="-128"/>
            </a:endParaRPr>
          </a:p>
        </p:txBody>
      </p:sp>
      <p:sp>
        <p:nvSpPr>
          <p:cNvPr id="50178" name="Rectangle 2"/>
          <p:cNvSpPr>
            <a:spLocks noGrp="1" noChangeArrowheads="1"/>
          </p:cNvSpPr>
          <p:nvPr>
            <p:ph type="title"/>
          </p:nvPr>
        </p:nvSpPr>
        <p:spPr>
          <a:xfrm>
            <a:off x="1062038" y="998935"/>
            <a:ext cx="7081837" cy="370284"/>
          </a:xfrm>
          <a:prstGeom prst="roundRect">
            <a:avLst>
              <a:gd name="adj" fmla="val 50000"/>
            </a:avLst>
          </a:prstGeom>
          <a:ln>
            <a:solidFill>
              <a:schemeClr val="accent3"/>
            </a:solidFill>
          </a:ln>
        </p:spPr>
        <p:style>
          <a:lnRef idx="2">
            <a:schemeClr val="accent5"/>
          </a:lnRef>
          <a:fillRef idx="1">
            <a:schemeClr val="lt1"/>
          </a:fillRef>
          <a:effectRef idx="0">
            <a:schemeClr val="accent5"/>
          </a:effectRef>
          <a:fontRef idx="minor">
            <a:schemeClr val="dk1"/>
          </a:fontRef>
        </p:style>
        <p:txBody>
          <a:bodyPr>
            <a:noAutofit/>
          </a:bodyPr>
          <a:lstStyle/>
          <a:p>
            <a:pPr eaLnBrk="1" hangingPunct="1">
              <a:defRPr/>
            </a:pPr>
            <a:r>
              <a:rPr lang="ja-JP" altLang="en-US" sz="2700" dirty="0">
                <a:latin typeface="Meiryo UI" panose="020B0604030504040204" pitchFamily="50" charset="-128"/>
                <a:ea typeface="Meiryo UI" panose="020B0604030504040204" pitchFamily="50" charset="-128"/>
              </a:rPr>
              <a:t>　</a:t>
            </a:r>
            <a:r>
              <a:rPr lang="en-US" altLang="ja-JP" sz="2700" dirty="0">
                <a:latin typeface="Meiryo UI" panose="020B0604030504040204" pitchFamily="50" charset="-128"/>
                <a:ea typeface="Meiryo UI" panose="020B0604030504040204" pitchFamily="50" charset="-128"/>
              </a:rPr>
              <a:t>B</a:t>
            </a:r>
            <a:r>
              <a:rPr lang="ja-JP" altLang="en-US" sz="2700" dirty="0">
                <a:latin typeface="Meiryo UI" panose="020B0604030504040204" pitchFamily="50" charset="-128"/>
                <a:ea typeface="Meiryo UI" panose="020B0604030504040204" pitchFamily="50" charset="-128"/>
              </a:rPr>
              <a:t>型・</a:t>
            </a:r>
            <a:r>
              <a:rPr lang="en-US" altLang="ja-JP" sz="2700" dirty="0">
                <a:latin typeface="Meiryo UI" panose="020B0604030504040204" pitchFamily="50" charset="-128"/>
                <a:ea typeface="Meiryo UI" panose="020B0604030504040204" pitchFamily="50" charset="-128"/>
              </a:rPr>
              <a:t>A</a:t>
            </a:r>
            <a:r>
              <a:rPr lang="ja-JP" altLang="en-US" sz="2700" dirty="0">
                <a:latin typeface="Meiryo UI" panose="020B0604030504040204" pitchFamily="50" charset="-128"/>
                <a:ea typeface="Meiryo UI" panose="020B0604030504040204" pitchFamily="50" charset="-128"/>
              </a:rPr>
              <a:t>型における移行のしくみ（例）</a:t>
            </a:r>
          </a:p>
        </p:txBody>
      </p:sp>
      <p:pic>
        <p:nvPicPr>
          <p:cNvPr id="50180" name="Picture 4"/>
          <p:cNvPicPr>
            <a:picLocks noChangeAspect="1" noChangeArrowheads="1"/>
          </p:cNvPicPr>
          <p:nvPr/>
        </p:nvPicPr>
        <p:blipFill>
          <a:blip r:embed="rId3" cstate="print">
            <a:lum bright="31000" contrast="28000"/>
          </a:blip>
          <a:srcRect/>
          <a:stretch>
            <a:fillRect/>
          </a:stretch>
        </p:blipFill>
        <p:spPr bwMode="auto">
          <a:xfrm>
            <a:off x="5922150" y="1808820"/>
            <a:ext cx="2214246" cy="1393041"/>
          </a:xfrm>
          <a:prstGeom prst="rect">
            <a:avLst/>
          </a:prstGeom>
          <a:ln>
            <a:noFill/>
          </a:ln>
          <a:effectLst>
            <a:softEdge rad="112500"/>
          </a:effectLst>
        </p:spPr>
        <p:style>
          <a:lnRef idx="3">
            <a:schemeClr val="lt1"/>
          </a:lnRef>
          <a:fillRef idx="1">
            <a:schemeClr val="accent3"/>
          </a:fillRef>
          <a:effectRef idx="1">
            <a:schemeClr val="accent3"/>
          </a:effectRef>
          <a:fontRef idx="minor">
            <a:schemeClr val="lt1"/>
          </a:fontRef>
        </p:style>
      </p:pic>
      <p:sp>
        <p:nvSpPr>
          <p:cNvPr id="18" name="角丸四角形 17"/>
          <p:cNvSpPr/>
          <p:nvPr/>
        </p:nvSpPr>
        <p:spPr>
          <a:xfrm>
            <a:off x="6137673" y="1538290"/>
            <a:ext cx="1849040" cy="278606"/>
          </a:xfrm>
          <a:prstGeom prst="roundRect">
            <a:avLst>
              <a:gd name="adj" fmla="val 50000"/>
            </a:avLst>
          </a:prstGeom>
          <a:ln/>
        </p:spPr>
        <p:style>
          <a:lnRef idx="2">
            <a:schemeClr val="accent3"/>
          </a:lnRef>
          <a:fillRef idx="1">
            <a:schemeClr val="lt1"/>
          </a:fillRef>
          <a:effectRef idx="0">
            <a:schemeClr val="accent3"/>
          </a:effectRef>
          <a:fontRef idx="minor">
            <a:schemeClr val="dk1"/>
          </a:fontRef>
        </p:style>
        <p:txBody>
          <a:bodyPr anchor="ctr"/>
          <a:lstStyle/>
          <a:p>
            <a:pPr algn="ctr" defTabSz="844174">
              <a:defRPr/>
            </a:pPr>
            <a:r>
              <a:rPr kumimoji="1" lang="ja-JP" altLang="en-US" sz="2100" dirty="0">
                <a:solidFill>
                  <a:prstClr val="black"/>
                </a:solidFill>
                <a:latin typeface="Meiryo UI" panose="020B0604030504040204" pitchFamily="50" charset="-128"/>
                <a:ea typeface="Meiryo UI" panose="020B0604030504040204" pitchFamily="50" charset="-128"/>
              </a:rPr>
              <a:t>Ｂ型　清掃</a:t>
            </a:r>
          </a:p>
        </p:txBody>
      </p:sp>
      <p:sp>
        <p:nvSpPr>
          <p:cNvPr id="17" name="角丸四角形 16"/>
          <p:cNvSpPr/>
          <p:nvPr/>
        </p:nvSpPr>
        <p:spPr>
          <a:xfrm>
            <a:off x="1223964" y="1538290"/>
            <a:ext cx="1850231" cy="278606"/>
          </a:xfrm>
          <a:prstGeom prst="roundRect">
            <a:avLst>
              <a:gd name="adj" fmla="val 50000"/>
            </a:avLst>
          </a:prstGeom>
          <a:ln/>
        </p:spPr>
        <p:style>
          <a:lnRef idx="2">
            <a:schemeClr val="accent3"/>
          </a:lnRef>
          <a:fillRef idx="1">
            <a:schemeClr val="lt1"/>
          </a:fillRef>
          <a:effectRef idx="0">
            <a:schemeClr val="accent3"/>
          </a:effectRef>
          <a:fontRef idx="minor">
            <a:schemeClr val="dk1"/>
          </a:fontRef>
        </p:style>
        <p:txBody>
          <a:bodyPr anchor="ctr"/>
          <a:lstStyle/>
          <a:p>
            <a:pPr algn="ctr" defTabSz="844174">
              <a:defRPr/>
            </a:pPr>
            <a:r>
              <a:rPr kumimoji="1" lang="ja-JP" altLang="en-US" sz="2100" dirty="0">
                <a:solidFill>
                  <a:prstClr val="black"/>
                </a:solidFill>
                <a:latin typeface="Meiryo UI" panose="020B0604030504040204" pitchFamily="50" charset="-128"/>
                <a:ea typeface="Meiryo UI" panose="020B0604030504040204" pitchFamily="50" charset="-128"/>
              </a:rPr>
              <a:t>Ｂ型　包装</a:t>
            </a:r>
          </a:p>
        </p:txBody>
      </p:sp>
      <p:sp>
        <p:nvSpPr>
          <p:cNvPr id="21" name="下矢印吹き出し 20"/>
          <p:cNvSpPr/>
          <p:nvPr/>
        </p:nvSpPr>
        <p:spPr>
          <a:xfrm>
            <a:off x="3492104" y="3408760"/>
            <a:ext cx="2205038" cy="2018109"/>
          </a:xfrm>
          <a:prstGeom prst="downArrowCallout">
            <a:avLst>
              <a:gd name="adj1" fmla="val 18527"/>
              <a:gd name="adj2" fmla="val 19336"/>
              <a:gd name="adj3" fmla="val 8007"/>
              <a:gd name="adj4" fmla="val 88680"/>
            </a:avLst>
          </a:prstGeom>
        </p:spPr>
        <p:style>
          <a:lnRef idx="2">
            <a:schemeClr val="accent2"/>
          </a:lnRef>
          <a:fillRef idx="1">
            <a:schemeClr val="lt1"/>
          </a:fillRef>
          <a:effectRef idx="0">
            <a:schemeClr val="accent2"/>
          </a:effectRef>
          <a:fontRef idx="minor">
            <a:schemeClr val="dk1"/>
          </a:fontRef>
        </p:style>
        <p:txBody>
          <a:bodyPr anchor="ctr"/>
          <a:lstStyle/>
          <a:p>
            <a:pPr defTabSz="844174">
              <a:defRPr/>
            </a:pPr>
            <a:endParaRPr kumimoji="1" lang="ja-JP" altLang="en-US" sz="2400" dirty="0">
              <a:solidFill>
                <a:prstClr val="black"/>
              </a:solidFill>
              <a:latin typeface="Calibri"/>
              <a:ea typeface="ＭＳ Ｐゴシック" panose="020B0600070205080204" pitchFamily="50" charset="-128"/>
            </a:endParaRPr>
          </a:p>
        </p:txBody>
      </p:sp>
      <p:pic>
        <p:nvPicPr>
          <p:cNvPr id="24" name="Picture 5"/>
          <p:cNvPicPr>
            <a:picLocks noChangeAspect="1" noChangeArrowheads="1"/>
          </p:cNvPicPr>
          <p:nvPr/>
        </p:nvPicPr>
        <p:blipFill>
          <a:blip r:embed="rId4" cstate="print">
            <a:lum bright="28000" contrast="33000"/>
          </a:blip>
          <a:srcRect/>
          <a:stretch>
            <a:fillRect/>
          </a:stretch>
        </p:blipFill>
        <p:spPr bwMode="auto">
          <a:xfrm>
            <a:off x="6030162" y="3581932"/>
            <a:ext cx="1998222" cy="1547232"/>
          </a:xfrm>
          <a:prstGeom prst="rect">
            <a:avLst/>
          </a:prstGeom>
          <a:ln>
            <a:noFill/>
          </a:ln>
          <a:effectLst>
            <a:softEdge rad="112500"/>
          </a:effectLst>
        </p:spPr>
      </p:pic>
      <p:sp>
        <p:nvSpPr>
          <p:cNvPr id="30" name="角丸四角形 29"/>
          <p:cNvSpPr/>
          <p:nvPr/>
        </p:nvSpPr>
        <p:spPr>
          <a:xfrm>
            <a:off x="6137673" y="3517108"/>
            <a:ext cx="1849040" cy="278606"/>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anchor="ctr"/>
          <a:lstStyle/>
          <a:p>
            <a:pPr algn="ctr" defTabSz="844174">
              <a:defRPr/>
            </a:pPr>
            <a:r>
              <a:rPr kumimoji="1" lang="en-US" altLang="ja-JP" sz="2100" dirty="0">
                <a:solidFill>
                  <a:prstClr val="black"/>
                </a:solidFill>
                <a:latin typeface="Meiryo UI" panose="020B0604030504040204" pitchFamily="50" charset="-128"/>
                <a:ea typeface="Meiryo UI" panose="020B0604030504040204" pitchFamily="50" charset="-128"/>
              </a:rPr>
              <a:t>A</a:t>
            </a:r>
            <a:r>
              <a:rPr kumimoji="1" lang="ja-JP" altLang="en-US" sz="2100" dirty="0">
                <a:solidFill>
                  <a:prstClr val="black"/>
                </a:solidFill>
                <a:latin typeface="Meiryo UI" panose="020B0604030504040204" pitchFamily="50" charset="-128"/>
                <a:ea typeface="Meiryo UI" panose="020B0604030504040204" pitchFamily="50" charset="-128"/>
              </a:rPr>
              <a:t>型　清掃</a:t>
            </a:r>
          </a:p>
        </p:txBody>
      </p:sp>
      <p:sp>
        <p:nvSpPr>
          <p:cNvPr id="26" name="上矢印吹き出し 25"/>
          <p:cNvSpPr/>
          <p:nvPr/>
        </p:nvSpPr>
        <p:spPr>
          <a:xfrm>
            <a:off x="3437335" y="5210176"/>
            <a:ext cx="4699396" cy="703660"/>
          </a:xfrm>
          <a:prstGeom prst="upArrowCallout">
            <a:avLst/>
          </a:prstGeom>
          <a:ln/>
        </p:spPr>
        <p:style>
          <a:lnRef idx="2">
            <a:schemeClr val="accent4"/>
          </a:lnRef>
          <a:fillRef idx="1">
            <a:schemeClr val="lt1"/>
          </a:fillRef>
          <a:effectRef idx="0">
            <a:schemeClr val="accent4"/>
          </a:effectRef>
          <a:fontRef idx="minor">
            <a:schemeClr val="dk1"/>
          </a:fontRef>
        </p:style>
        <p:txBody>
          <a:bodyPr anchor="ctr"/>
          <a:lstStyle/>
          <a:p>
            <a:pPr algn="ctr" defTabSz="844174">
              <a:defRPr/>
            </a:pPr>
            <a:r>
              <a:rPr kumimoji="1" lang="ja-JP" altLang="en-US" sz="2100" dirty="0">
                <a:solidFill>
                  <a:prstClr val="black"/>
                </a:solidFill>
                <a:latin typeface="Meiryo UI" panose="020B0604030504040204" pitchFamily="50" charset="-128"/>
                <a:ea typeface="Meiryo UI" panose="020B0604030504040204" pitchFamily="50" charset="-128"/>
              </a:rPr>
              <a:t>一般就労（飲食業・清掃業）</a:t>
            </a:r>
          </a:p>
        </p:txBody>
      </p:sp>
      <p:sp>
        <p:nvSpPr>
          <p:cNvPr id="3" name="上矢印 2"/>
          <p:cNvSpPr/>
          <p:nvPr/>
        </p:nvSpPr>
        <p:spPr bwMode="auto">
          <a:xfrm>
            <a:off x="5482755" y="3201643"/>
            <a:ext cx="701278" cy="305990"/>
          </a:xfrm>
          <a:prstGeom prst="upArrow">
            <a:avLst/>
          </a:prstGeom>
          <a:ln>
            <a:headEnd type="none" w="med" len="med"/>
            <a:tailEnd type="none" w="med" len="med"/>
          </a:ln>
        </p:spPr>
        <p:style>
          <a:lnRef idx="2">
            <a:schemeClr val="accent4"/>
          </a:lnRef>
          <a:fillRef idx="1">
            <a:schemeClr val="lt1"/>
          </a:fillRef>
          <a:effectRef idx="0">
            <a:schemeClr val="accent4"/>
          </a:effectRef>
          <a:fontRef idx="minor">
            <a:schemeClr val="dk1"/>
          </a:fontRef>
        </p:style>
        <p:txBody>
          <a:bodyPr wrap="none" lIns="55721" tIns="6668" rIns="55721" bIns="6668" anchor="ctr"/>
          <a:lstStyle/>
          <a:p>
            <a:pPr algn="ctr" defTabSz="844174">
              <a:defRPr/>
            </a:pPr>
            <a:endParaRPr kumimoji="1" lang="ja-JP" altLang="en-US" sz="1350">
              <a:solidFill>
                <a:prstClr val="black"/>
              </a:solidFill>
              <a:latin typeface="Calibri"/>
              <a:ea typeface="ＭＳ Ｐゴシック" panose="020B0600070205080204" pitchFamily="50" charset="-128"/>
            </a:endParaRPr>
          </a:p>
        </p:txBody>
      </p:sp>
      <p:sp>
        <p:nvSpPr>
          <p:cNvPr id="5" name="円/楕円 4"/>
          <p:cNvSpPr/>
          <p:nvPr/>
        </p:nvSpPr>
        <p:spPr bwMode="auto">
          <a:xfrm>
            <a:off x="1223962" y="4238625"/>
            <a:ext cx="1944291" cy="1458516"/>
          </a:xfrm>
          <a:prstGeom prst="ellipse">
            <a:avLst/>
          </a:prstGeom>
          <a:ln>
            <a:headEnd type="none" w="med" len="med"/>
            <a:tailEnd type="none" w="med" len="med"/>
          </a:ln>
          <a:effectLst>
            <a:outerShdw blurRad="63500" sx="102000" sy="102000" algn="ctr" rotWithShape="0">
              <a:prstClr val="black">
                <a:alpha val="40000"/>
              </a:prstClr>
            </a:outerShdw>
          </a:effectLst>
        </p:spPr>
        <p:style>
          <a:lnRef idx="2">
            <a:schemeClr val="accent3"/>
          </a:lnRef>
          <a:fillRef idx="1">
            <a:schemeClr val="lt1"/>
          </a:fillRef>
          <a:effectRef idx="0">
            <a:schemeClr val="accent3"/>
          </a:effectRef>
          <a:fontRef idx="minor">
            <a:schemeClr val="dk1"/>
          </a:fontRef>
        </p:style>
        <p:txBody>
          <a:bodyPr wrap="none" lIns="55721" tIns="6668" rIns="55721" bIns="6668" anchor="ctr"/>
          <a:lstStyle/>
          <a:p>
            <a:pPr algn="ctr" defTabSz="844174">
              <a:defRPr/>
            </a:pPr>
            <a:r>
              <a:rPr kumimoji="1" lang="ja-JP" altLang="en-US" sz="1350" dirty="0">
                <a:solidFill>
                  <a:prstClr val="black"/>
                </a:solidFill>
                <a:latin typeface="Meiryo UI" panose="020B0604030504040204" pitchFamily="50" charset="-128"/>
                <a:ea typeface="Meiryo UI" panose="020B0604030504040204" pitchFamily="50" charset="-128"/>
              </a:rPr>
              <a:t>自分に合った働き方や</a:t>
            </a:r>
            <a:endParaRPr kumimoji="1" lang="en-US" altLang="ja-JP" sz="1350" dirty="0">
              <a:solidFill>
                <a:prstClr val="black"/>
              </a:solidFill>
              <a:latin typeface="Meiryo UI" panose="020B0604030504040204" pitchFamily="50" charset="-128"/>
              <a:ea typeface="Meiryo UI" panose="020B0604030504040204" pitchFamily="50" charset="-128"/>
            </a:endParaRPr>
          </a:p>
          <a:p>
            <a:pPr algn="ctr" defTabSz="844174">
              <a:defRPr/>
            </a:pPr>
            <a:r>
              <a:rPr kumimoji="1" lang="ja-JP" altLang="en-US" sz="1350" dirty="0">
                <a:solidFill>
                  <a:prstClr val="black"/>
                </a:solidFill>
                <a:latin typeface="Meiryo UI" panose="020B0604030504040204" pitchFamily="50" charset="-128"/>
                <a:ea typeface="Meiryo UI" panose="020B0604030504040204" pitchFamily="50" charset="-128"/>
              </a:rPr>
              <a:t>可能性を広げる取組みが</a:t>
            </a:r>
            <a:endParaRPr kumimoji="1" lang="en-US" altLang="ja-JP" sz="1350" dirty="0">
              <a:solidFill>
                <a:prstClr val="black"/>
              </a:solidFill>
              <a:latin typeface="Meiryo UI" panose="020B0604030504040204" pitchFamily="50" charset="-128"/>
              <a:ea typeface="Meiryo UI" panose="020B0604030504040204" pitchFamily="50" charset="-128"/>
            </a:endParaRPr>
          </a:p>
          <a:p>
            <a:pPr algn="ctr" defTabSz="844174">
              <a:defRPr/>
            </a:pPr>
            <a:r>
              <a:rPr kumimoji="1" lang="ja-JP" altLang="en-US" sz="1350" dirty="0">
                <a:solidFill>
                  <a:prstClr val="black"/>
                </a:solidFill>
                <a:latin typeface="Meiryo UI" panose="020B0604030504040204" pitchFamily="50" charset="-128"/>
                <a:ea typeface="Meiryo UI" panose="020B0604030504040204" pitchFamily="50" charset="-128"/>
              </a:rPr>
              <a:t>用意されているか</a:t>
            </a:r>
          </a:p>
        </p:txBody>
      </p:sp>
      <p:pic>
        <p:nvPicPr>
          <p:cNvPr id="2" name="図 1"/>
          <p:cNvPicPr>
            <a:picLocks noChangeAspect="1"/>
          </p:cNvPicPr>
          <p:nvPr/>
        </p:nvPicPr>
        <p:blipFill>
          <a:blip r:embed="rId5"/>
          <a:stretch>
            <a:fillRect/>
          </a:stretch>
        </p:blipFill>
        <p:spPr>
          <a:xfrm>
            <a:off x="3624447" y="3671257"/>
            <a:ext cx="2050256" cy="1500188"/>
          </a:xfrm>
          <a:prstGeom prst="rect">
            <a:avLst/>
          </a:prstGeom>
        </p:spPr>
      </p:pic>
      <p:sp>
        <p:nvSpPr>
          <p:cNvPr id="29" name="角丸四角形 28"/>
          <p:cNvSpPr/>
          <p:nvPr/>
        </p:nvSpPr>
        <p:spPr>
          <a:xfrm>
            <a:off x="3654029" y="3517108"/>
            <a:ext cx="1850231" cy="278606"/>
          </a:xfrm>
          <a:prstGeom prst="roundRect">
            <a:avLst>
              <a:gd name="adj" fmla="val 50000"/>
            </a:avLst>
          </a:prstGeom>
          <a:ln/>
        </p:spPr>
        <p:style>
          <a:lnRef idx="2">
            <a:schemeClr val="accent2"/>
          </a:lnRef>
          <a:fillRef idx="1">
            <a:schemeClr val="lt1"/>
          </a:fillRef>
          <a:effectRef idx="0">
            <a:schemeClr val="accent2"/>
          </a:effectRef>
          <a:fontRef idx="minor">
            <a:schemeClr val="dk1"/>
          </a:fontRef>
        </p:style>
        <p:txBody>
          <a:bodyPr anchor="ctr"/>
          <a:lstStyle/>
          <a:p>
            <a:pPr algn="ctr" defTabSz="844174">
              <a:defRPr/>
            </a:pPr>
            <a:r>
              <a:rPr kumimoji="1" lang="en-US" altLang="ja-JP" sz="2100" dirty="0">
                <a:solidFill>
                  <a:prstClr val="black"/>
                </a:solidFill>
                <a:latin typeface="Meiryo UI" panose="020B0604030504040204" pitchFamily="50" charset="-128"/>
                <a:ea typeface="Meiryo UI" panose="020B0604030504040204" pitchFamily="50" charset="-128"/>
              </a:rPr>
              <a:t>A</a:t>
            </a:r>
            <a:r>
              <a:rPr kumimoji="1" lang="ja-JP" altLang="en-US" sz="2100" dirty="0">
                <a:solidFill>
                  <a:prstClr val="black"/>
                </a:solidFill>
                <a:latin typeface="Meiryo UI" panose="020B0604030504040204" pitchFamily="50" charset="-128"/>
                <a:ea typeface="Meiryo UI" panose="020B0604030504040204" pitchFamily="50" charset="-128"/>
              </a:rPr>
              <a:t>型　喫茶</a:t>
            </a:r>
          </a:p>
        </p:txBody>
      </p:sp>
      <p:pic>
        <p:nvPicPr>
          <p:cNvPr id="4" name="図 3"/>
          <p:cNvPicPr>
            <a:picLocks noChangeAspect="1"/>
          </p:cNvPicPr>
          <p:nvPr/>
        </p:nvPicPr>
        <p:blipFill>
          <a:blip r:embed="rId6"/>
          <a:stretch>
            <a:fillRect/>
          </a:stretch>
        </p:blipFill>
        <p:spPr>
          <a:xfrm>
            <a:off x="1141100" y="1892056"/>
            <a:ext cx="2107407" cy="1428750"/>
          </a:xfrm>
          <a:prstGeom prst="rect">
            <a:avLst/>
          </a:prstGeom>
        </p:spPr>
      </p:pic>
      <p:sp>
        <p:nvSpPr>
          <p:cNvPr id="33" name="円/楕円 32"/>
          <p:cNvSpPr/>
          <p:nvPr/>
        </p:nvSpPr>
        <p:spPr bwMode="auto">
          <a:xfrm>
            <a:off x="5334001" y="4742261"/>
            <a:ext cx="809625" cy="377428"/>
          </a:xfrm>
          <a:prstGeom prst="ellipse">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none" lIns="55721" tIns="6668" rIns="55721" bIns="6668" anchor="ctr"/>
          <a:lstStyle/>
          <a:p>
            <a:pPr algn="ctr" defTabSz="844174">
              <a:defRPr/>
            </a:pPr>
            <a:r>
              <a:rPr kumimoji="1" lang="ja-JP" altLang="en-US" dirty="0">
                <a:solidFill>
                  <a:prstClr val="black"/>
                </a:solidFill>
                <a:latin typeface="Meiryo UI" panose="020B0604030504040204" pitchFamily="50" charset="-128"/>
                <a:ea typeface="Meiryo UI" panose="020B0604030504040204" pitchFamily="50" charset="-128"/>
              </a:rPr>
              <a:t>施設外</a:t>
            </a:r>
          </a:p>
        </p:txBody>
      </p:sp>
      <p:sp>
        <p:nvSpPr>
          <p:cNvPr id="16" name="下矢印吹き出し 15"/>
          <p:cNvSpPr/>
          <p:nvPr/>
        </p:nvSpPr>
        <p:spPr>
          <a:xfrm>
            <a:off x="3490556" y="1490980"/>
            <a:ext cx="2205038" cy="1944290"/>
          </a:xfrm>
          <a:prstGeom prst="downArrowCallout">
            <a:avLst>
              <a:gd name="adj1" fmla="val 19653"/>
              <a:gd name="adj2" fmla="val 20188"/>
              <a:gd name="adj3" fmla="val 8037"/>
              <a:gd name="adj4" fmla="val 88065"/>
            </a:avLst>
          </a:prstGeom>
          <a:ln/>
        </p:spPr>
        <p:style>
          <a:lnRef idx="2">
            <a:schemeClr val="accent3"/>
          </a:lnRef>
          <a:fillRef idx="1">
            <a:schemeClr val="lt1"/>
          </a:fillRef>
          <a:effectRef idx="0">
            <a:schemeClr val="accent3"/>
          </a:effectRef>
          <a:fontRef idx="minor">
            <a:schemeClr val="dk1"/>
          </a:fontRef>
        </p:style>
        <p:txBody>
          <a:bodyPr anchor="ctr"/>
          <a:lstStyle/>
          <a:p>
            <a:pPr algn="ctr" defTabSz="844174">
              <a:defRPr/>
            </a:pPr>
            <a:endParaRPr kumimoji="1" lang="ja-JP" altLang="en-US" sz="1350">
              <a:solidFill>
                <a:prstClr val="black"/>
              </a:solidFill>
              <a:latin typeface="Calibri"/>
              <a:ea typeface="ＭＳ Ｐゴシック" panose="020B0600070205080204" pitchFamily="50" charset="-128"/>
            </a:endParaRPr>
          </a:p>
        </p:txBody>
      </p:sp>
      <p:pic>
        <p:nvPicPr>
          <p:cNvPr id="31" name="Picture 4"/>
          <p:cNvPicPr>
            <a:picLocks noChangeAspect="1" noChangeArrowheads="1"/>
          </p:cNvPicPr>
          <p:nvPr/>
        </p:nvPicPr>
        <p:blipFill>
          <a:blip r:embed="rId7" cstate="print"/>
          <a:srcRect/>
          <a:stretch>
            <a:fillRect/>
          </a:stretch>
        </p:blipFill>
        <p:spPr bwMode="auto">
          <a:xfrm>
            <a:off x="3599893" y="1808820"/>
            <a:ext cx="2160241" cy="1422835"/>
          </a:xfrm>
          <a:prstGeom prst="rect">
            <a:avLst/>
          </a:prstGeom>
          <a:ln>
            <a:noFill/>
          </a:ln>
          <a:effectLst>
            <a:softEdge rad="112500"/>
          </a:effectLst>
        </p:spPr>
      </p:pic>
      <p:sp>
        <p:nvSpPr>
          <p:cNvPr id="19" name="角丸四角形 18"/>
          <p:cNvSpPr/>
          <p:nvPr/>
        </p:nvSpPr>
        <p:spPr>
          <a:xfrm>
            <a:off x="3707608" y="1538290"/>
            <a:ext cx="1850231" cy="278606"/>
          </a:xfrm>
          <a:prstGeom prst="roundRect">
            <a:avLst>
              <a:gd name="adj" fmla="val 50000"/>
            </a:avLst>
          </a:prstGeom>
          <a:ln/>
        </p:spPr>
        <p:style>
          <a:lnRef idx="2">
            <a:schemeClr val="accent3"/>
          </a:lnRef>
          <a:fillRef idx="1">
            <a:schemeClr val="lt1"/>
          </a:fillRef>
          <a:effectRef idx="0">
            <a:schemeClr val="accent3"/>
          </a:effectRef>
          <a:fontRef idx="minor">
            <a:schemeClr val="dk1"/>
          </a:fontRef>
        </p:style>
        <p:txBody>
          <a:bodyPr anchor="ctr"/>
          <a:lstStyle/>
          <a:p>
            <a:pPr algn="ctr" defTabSz="844174">
              <a:defRPr/>
            </a:pPr>
            <a:r>
              <a:rPr kumimoji="1" lang="ja-JP" altLang="en-US" sz="2100" dirty="0">
                <a:solidFill>
                  <a:prstClr val="black"/>
                </a:solidFill>
                <a:latin typeface="Meiryo UI" panose="020B0604030504040204" pitchFamily="50" charset="-128"/>
                <a:ea typeface="Meiryo UI" panose="020B0604030504040204" pitchFamily="50" charset="-128"/>
              </a:rPr>
              <a:t>Ｂ型　喫茶</a:t>
            </a:r>
          </a:p>
        </p:txBody>
      </p:sp>
      <p:sp>
        <p:nvSpPr>
          <p:cNvPr id="32" name="円/楕円 31"/>
          <p:cNvSpPr/>
          <p:nvPr/>
        </p:nvSpPr>
        <p:spPr bwMode="auto">
          <a:xfrm>
            <a:off x="5355432" y="2717008"/>
            <a:ext cx="863203" cy="378619"/>
          </a:xfrm>
          <a:prstGeom prst="ellipse">
            <a:avLst/>
          </a:prstGeom>
          <a:ln>
            <a:headEnd type="none" w="med" len="med"/>
            <a:tailEnd type="none" w="med" len="med"/>
          </a:ln>
        </p:spPr>
        <p:style>
          <a:lnRef idx="2">
            <a:schemeClr val="accent3"/>
          </a:lnRef>
          <a:fillRef idx="1">
            <a:schemeClr val="lt1"/>
          </a:fillRef>
          <a:effectRef idx="0">
            <a:schemeClr val="accent3"/>
          </a:effectRef>
          <a:fontRef idx="minor">
            <a:schemeClr val="dk1"/>
          </a:fontRef>
        </p:style>
        <p:txBody>
          <a:bodyPr wrap="none" lIns="55721" tIns="6668" rIns="55721" bIns="6668" anchor="ctr"/>
          <a:lstStyle/>
          <a:p>
            <a:pPr algn="ctr" defTabSz="844174">
              <a:defRPr/>
            </a:pPr>
            <a:r>
              <a:rPr kumimoji="1" lang="ja-JP" altLang="en-US" dirty="0">
                <a:solidFill>
                  <a:prstClr val="black"/>
                </a:solidFill>
                <a:latin typeface="Meiryo UI" panose="020B0604030504040204" pitchFamily="50" charset="-128"/>
                <a:ea typeface="Meiryo UI" panose="020B0604030504040204" pitchFamily="50" charset="-128"/>
              </a:rPr>
              <a:t>施設内</a:t>
            </a:r>
          </a:p>
        </p:txBody>
      </p:sp>
    </p:spTree>
    <p:extLst>
      <p:ext uri="{BB962C8B-B14F-4D97-AF65-F5344CB8AC3E}">
        <p14:creationId xmlns:p14="http://schemas.microsoft.com/office/powerpoint/2010/main" val="146843307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83FAE-4820-451E-A5F0-41A7CE22A2D1}"/>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7DB3F34-0F1D-4A6C-BC65-01BF7C2288D5}"/>
              </a:ext>
            </a:extLst>
          </p:cNvPr>
          <p:cNvSpPr>
            <a:spLocks noGrp="1"/>
          </p:cNvSpPr>
          <p:nvPr>
            <p:ph idx="1"/>
          </p:nvPr>
        </p:nvSpPr>
        <p:spPr>
          <a:xfrm>
            <a:off x="628650" y="2824843"/>
            <a:ext cx="7886700" cy="1926771"/>
          </a:xfrm>
        </p:spPr>
        <p:txBody>
          <a:bodyPr/>
          <a:lstStyle/>
          <a:p>
            <a:pPr marL="0" indent="0">
              <a:buNone/>
            </a:pPr>
            <a:r>
              <a:rPr lang="ja-JP" altLang="en-US" sz="5400" dirty="0"/>
              <a:t>４．連携について</a:t>
            </a:r>
            <a:endParaRPr kumimoji="1" lang="ja-JP" altLang="en-US" dirty="0"/>
          </a:p>
        </p:txBody>
      </p:sp>
    </p:spTree>
    <p:extLst>
      <p:ext uri="{BB962C8B-B14F-4D97-AF65-F5344CB8AC3E}">
        <p14:creationId xmlns:p14="http://schemas.microsoft.com/office/powerpoint/2010/main" val="27281001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539D9B9-1DD8-448F-8F09-9BDD73C30789}"/>
              </a:ext>
            </a:extLst>
          </p:cNvPr>
          <p:cNvSpPr>
            <a:spLocks noGrp="1"/>
          </p:cNvSpPr>
          <p:nvPr>
            <p:ph type="title"/>
          </p:nvPr>
        </p:nvSpPr>
        <p:spPr>
          <a:xfrm>
            <a:off x="628649" y="397217"/>
            <a:ext cx="7886700" cy="802140"/>
          </a:xfrm>
          <a:ln>
            <a:solidFill>
              <a:schemeClr val="accent1"/>
            </a:solidFill>
          </a:ln>
        </p:spPr>
        <p:txBody>
          <a:bodyPr>
            <a:noAutofit/>
          </a:bodyPr>
          <a:lstStyle/>
          <a:p>
            <a:r>
              <a:rPr lang="ja-JP" altLang="ja-JP" sz="2800" dirty="0">
                <a:latin typeface="HGPｺﾞｼｯｸM" panose="020B0600000000000000" pitchFamily="50" charset="-128"/>
                <a:ea typeface="HGPｺﾞｼｯｸM" panose="020B0600000000000000" pitchFamily="50" charset="-128"/>
              </a:rPr>
              <a:t>相談支援専門員とサービス管理責任者・児童発達支援管理責任者の連携</a:t>
            </a:r>
            <a:r>
              <a:rPr lang="ja-JP" altLang="en-US" sz="2800" dirty="0">
                <a:latin typeface="HGPｺﾞｼｯｸM" panose="020B0600000000000000" pitchFamily="50" charset="-128"/>
                <a:ea typeface="HGPｺﾞｼｯｸM" panose="020B0600000000000000" pitchFamily="50" charset="-128"/>
              </a:rPr>
              <a:t>について</a:t>
            </a:r>
            <a:endParaRPr kumimoji="1" lang="ja-JP" altLang="en-US" sz="2800" dirty="0"/>
          </a:p>
        </p:txBody>
      </p:sp>
      <p:sp>
        <p:nvSpPr>
          <p:cNvPr id="3" name="コンテンツ プレースホルダー 2">
            <a:extLst>
              <a:ext uri="{FF2B5EF4-FFF2-40B4-BE49-F238E27FC236}">
                <a16:creationId xmlns:a16="http://schemas.microsoft.com/office/drawing/2014/main" id="{DAA7E608-4DBE-430E-8D67-BF87400727E2}"/>
              </a:ext>
            </a:extLst>
          </p:cNvPr>
          <p:cNvSpPr>
            <a:spLocks noGrp="1"/>
          </p:cNvSpPr>
          <p:nvPr>
            <p:ph idx="1"/>
          </p:nvPr>
        </p:nvSpPr>
        <p:spPr>
          <a:xfrm>
            <a:off x="628649" y="1451429"/>
            <a:ext cx="8050893" cy="4005942"/>
          </a:xfrm>
          <a:ln>
            <a:solidFill>
              <a:schemeClr val="accent1"/>
            </a:solidFill>
          </a:ln>
        </p:spPr>
        <p:txBody>
          <a:bodyPr/>
          <a:lstStyle/>
          <a:p>
            <a:pPr marL="0" indent="0">
              <a:buNone/>
            </a:pPr>
            <a:r>
              <a:rPr kumimoji="1" lang="ja-JP" altLang="en-US" dirty="0"/>
              <a:t>さまざまな連携</a:t>
            </a:r>
            <a:endParaRPr kumimoji="1" lang="en-US" altLang="ja-JP" dirty="0"/>
          </a:p>
          <a:p>
            <a:pPr marL="0" indent="0">
              <a:buNone/>
            </a:pPr>
            <a:r>
              <a:rPr lang="ja-JP" altLang="en-US" dirty="0"/>
              <a:t>　・情報の共有</a:t>
            </a:r>
            <a:endParaRPr lang="en-US" altLang="ja-JP" dirty="0"/>
          </a:p>
          <a:p>
            <a:pPr marL="0" indent="0">
              <a:buNone/>
            </a:pPr>
            <a:r>
              <a:rPr lang="ja-JP" altLang="en-US" sz="1400" dirty="0"/>
              <a:t>（例）　</a:t>
            </a:r>
            <a:r>
              <a:rPr lang="ja-JP" altLang="en-US" sz="1800" dirty="0"/>
              <a:t>支援計画書（サービス等利用計画書・個別支援計画書）の連動</a:t>
            </a:r>
            <a:endParaRPr lang="en-US" altLang="ja-JP" sz="1800" dirty="0"/>
          </a:p>
          <a:p>
            <a:pPr marL="0" indent="0">
              <a:buNone/>
            </a:pPr>
            <a:r>
              <a:rPr lang="ja-JP" altLang="en-US" sz="1800" dirty="0"/>
              <a:t>　　　利用者の支援にかかわる各種会議記録の共有</a:t>
            </a:r>
            <a:endParaRPr lang="en-US" altLang="ja-JP" sz="1800" dirty="0"/>
          </a:p>
          <a:p>
            <a:pPr marL="0" indent="0">
              <a:buNone/>
            </a:pPr>
            <a:endParaRPr lang="en-US" altLang="ja-JP" sz="1800" dirty="0"/>
          </a:p>
          <a:p>
            <a:pPr marL="0" indent="0">
              <a:buNone/>
            </a:pPr>
            <a:r>
              <a:rPr lang="ja-JP" altLang="en-US" dirty="0"/>
              <a:t>・支援のための役割分担が明確になっているか</a:t>
            </a:r>
            <a:endParaRPr lang="en-US" altLang="ja-JP" dirty="0"/>
          </a:p>
          <a:p>
            <a:pPr marL="0" indent="0">
              <a:buNone/>
            </a:pPr>
            <a:endParaRPr lang="en-US" altLang="ja-JP" dirty="0"/>
          </a:p>
          <a:p>
            <a:pPr marL="0" indent="0">
              <a:buNone/>
            </a:pPr>
            <a:r>
              <a:rPr lang="ja-JP" altLang="en-US" dirty="0"/>
              <a:t>・支援に対するお互いの価値観がわかっているか</a:t>
            </a:r>
            <a:endParaRPr lang="en-US" altLang="ja-JP" dirty="0"/>
          </a:p>
        </p:txBody>
      </p:sp>
      <p:sp>
        <p:nvSpPr>
          <p:cNvPr id="4" name="テキスト ボックス 3">
            <a:extLst>
              <a:ext uri="{FF2B5EF4-FFF2-40B4-BE49-F238E27FC236}">
                <a16:creationId xmlns:a16="http://schemas.microsoft.com/office/drawing/2014/main" id="{9E18CE02-A3CF-408E-BDFF-0813CE97DB65}"/>
              </a:ext>
            </a:extLst>
          </p:cNvPr>
          <p:cNvSpPr txBox="1"/>
          <p:nvPr/>
        </p:nvSpPr>
        <p:spPr>
          <a:xfrm>
            <a:off x="710746" y="5876008"/>
            <a:ext cx="8050893" cy="584775"/>
          </a:xfrm>
          <a:prstGeom prst="rect">
            <a:avLst/>
          </a:prstGeom>
          <a:noFill/>
        </p:spPr>
        <p:txBody>
          <a:bodyPr wrap="square" rtlCol="0">
            <a:spAutoFit/>
          </a:bodyPr>
          <a:lstStyle/>
          <a:p>
            <a:r>
              <a:rPr lang="ja-JP" altLang="ja-JP" sz="1600" dirty="0">
                <a:latin typeface="HGPｺﾞｼｯｸM" panose="020B0600000000000000" pitchFamily="50" charset="-128"/>
                <a:ea typeface="HGPｺﾞｼｯｸM" panose="020B0600000000000000" pitchFamily="50" charset="-128"/>
              </a:rPr>
              <a:t>厚生労働科学研究令和３年度障害者政策総合研究事業</a:t>
            </a:r>
            <a:endParaRPr lang="en-US" altLang="ja-JP" sz="1600" dirty="0">
              <a:latin typeface="HGPｺﾞｼｯｸM" panose="020B0600000000000000" pitchFamily="50" charset="-128"/>
              <a:ea typeface="HGPｺﾞｼｯｸM" panose="020B0600000000000000" pitchFamily="50" charset="-128"/>
            </a:endParaRPr>
          </a:p>
          <a:p>
            <a:r>
              <a:rPr lang="ja-JP" altLang="en-US" sz="1600" dirty="0">
                <a:latin typeface="HGPｺﾞｼｯｸM" panose="020B0600000000000000" pitchFamily="50" charset="-128"/>
                <a:ea typeface="HGPｺﾞｼｯｸM" panose="020B0600000000000000" pitchFamily="50" charset="-128"/>
              </a:rPr>
              <a:t>「</a:t>
            </a:r>
            <a:r>
              <a:rPr lang="ja-JP" altLang="ja-JP" sz="1600" dirty="0">
                <a:latin typeface="HGPｺﾞｼｯｸM" panose="020B0600000000000000" pitchFamily="50" charset="-128"/>
                <a:ea typeface="HGPｺﾞｼｯｸM" panose="020B0600000000000000" pitchFamily="50" charset="-128"/>
              </a:rPr>
              <a:t>相談支援専門員とサービス管理責任者・児童発達支援管理責任者の連携に関する調査」</a:t>
            </a:r>
            <a:endParaRPr kumimoji="1" lang="ja-JP" altLang="en-US" sz="1600" dirty="0">
              <a:latin typeface="HGPｺﾞｼｯｸM" panose="020B0600000000000000" pitchFamily="50" charset="-128"/>
              <a:ea typeface="HGPｺﾞｼｯｸM" panose="020B0600000000000000" pitchFamily="50" charset="-128"/>
            </a:endParaRPr>
          </a:p>
        </p:txBody>
      </p:sp>
    </p:spTree>
    <p:extLst>
      <p:ext uri="{BB962C8B-B14F-4D97-AF65-F5344CB8AC3E}">
        <p14:creationId xmlns:p14="http://schemas.microsoft.com/office/powerpoint/2010/main" val="28107371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C0D4D25-67C8-2BEC-0EAC-9736D7E539FE}"/>
              </a:ext>
            </a:extLst>
          </p:cNvPr>
          <p:cNvSpPr>
            <a:spLocks noGrp="1"/>
          </p:cNvSpPr>
          <p:nvPr>
            <p:ph type="title"/>
          </p:nvPr>
        </p:nvSpPr>
        <p:spPr>
          <a:gradFill>
            <a:gsLst>
              <a:gs pos="0">
                <a:schemeClr val="accent3"/>
              </a:gs>
              <a:gs pos="74000">
                <a:schemeClr val="accent3">
                  <a:lumMod val="60000"/>
                  <a:lumOff val="40000"/>
                </a:schemeClr>
              </a:gs>
              <a:gs pos="83000">
                <a:schemeClr val="accent3">
                  <a:lumMod val="40000"/>
                  <a:lumOff val="60000"/>
                </a:schemeClr>
              </a:gs>
              <a:gs pos="100000">
                <a:schemeClr val="accent5"/>
              </a:gs>
            </a:gsLst>
            <a:lin ang="5400000" scaled="1"/>
          </a:gradFill>
        </p:spPr>
        <p:txBody>
          <a:bodyPr/>
          <a:lstStyle/>
          <a:p>
            <a:r>
              <a:rPr lang="ja-JP" altLang="en-US" sz="3323" dirty="0"/>
              <a:t>お互いを知る</a:t>
            </a:r>
          </a:p>
        </p:txBody>
      </p:sp>
      <p:sp>
        <p:nvSpPr>
          <p:cNvPr id="3" name="スライド番号プレースホルダー 2">
            <a:extLst>
              <a:ext uri="{FF2B5EF4-FFF2-40B4-BE49-F238E27FC236}">
                <a16:creationId xmlns:a16="http://schemas.microsoft.com/office/drawing/2014/main" id="{2383CE06-BDF0-23EB-E604-EEA60B664A0F}"/>
              </a:ext>
            </a:extLst>
          </p:cNvPr>
          <p:cNvSpPr>
            <a:spLocks noGrp="1"/>
          </p:cNvSpPr>
          <p:nvPr>
            <p:ph type="sldNum" sz="quarter" idx="4"/>
          </p:nvPr>
        </p:nvSpPr>
        <p:spPr/>
        <p:txBody>
          <a:bodyPr/>
          <a:lstStyle/>
          <a:p>
            <a:pPr defTabSz="422041">
              <a:defRPr/>
            </a:pPr>
            <a:fld id="{48F63A3B-78C7-47BE-AE5E-E10140E04643}" type="slidenum">
              <a:rPr lang="en-US" sz="1023">
                <a:solidFill>
                  <a:srgbClr val="000000"/>
                </a:solidFill>
                <a:ea typeface="メイリオ"/>
              </a:rPr>
              <a:pPr defTabSz="422041">
                <a:defRPr/>
              </a:pPr>
              <a:t>25</a:t>
            </a:fld>
            <a:endParaRPr lang="en-US" sz="1023" dirty="0">
              <a:solidFill>
                <a:srgbClr val="000000"/>
              </a:solidFill>
              <a:ea typeface="メイリオ"/>
            </a:endParaRPr>
          </a:p>
        </p:txBody>
      </p:sp>
      <p:graphicFrame>
        <p:nvGraphicFramePr>
          <p:cNvPr id="4" name="コンテンツ プレースホルダー 3">
            <a:extLst>
              <a:ext uri="{FF2B5EF4-FFF2-40B4-BE49-F238E27FC236}">
                <a16:creationId xmlns:a16="http://schemas.microsoft.com/office/drawing/2014/main" id="{1E882E09-2E0E-456B-9656-566BFC4DD1FA}"/>
              </a:ext>
            </a:extLst>
          </p:cNvPr>
          <p:cNvGraphicFramePr>
            <a:graphicFrameLocks/>
          </p:cNvGraphicFramePr>
          <p:nvPr/>
        </p:nvGraphicFramePr>
        <p:xfrm>
          <a:off x="606067" y="1327518"/>
          <a:ext cx="7931866" cy="467124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9119956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線コネクタ 23"/>
          <p:cNvCxnSpPr/>
          <p:nvPr/>
        </p:nvCxnSpPr>
        <p:spPr>
          <a:xfrm>
            <a:off x="8101013" y="215900"/>
            <a:ext cx="0" cy="50768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1014413" y="215900"/>
            <a:ext cx="0" cy="5076825"/>
          </a:xfrm>
          <a:prstGeom prst="line">
            <a:avLst/>
          </a:prstGeom>
          <a:ln>
            <a:prstDash val="sysDash"/>
          </a:ln>
        </p:spPr>
        <p:style>
          <a:lnRef idx="1">
            <a:schemeClr val="accent1"/>
          </a:lnRef>
          <a:fillRef idx="0">
            <a:schemeClr val="accent1"/>
          </a:fillRef>
          <a:effectRef idx="0">
            <a:schemeClr val="accent1"/>
          </a:effectRef>
          <a:fontRef idx="minor">
            <a:schemeClr val="tx1"/>
          </a:fontRef>
        </p:style>
      </p:cxnSp>
      <p:sp>
        <p:nvSpPr>
          <p:cNvPr id="7" name="台形 6"/>
          <p:cNvSpPr/>
          <p:nvPr/>
        </p:nvSpPr>
        <p:spPr>
          <a:xfrm>
            <a:off x="0" y="1685925"/>
            <a:ext cx="9144000" cy="1433513"/>
          </a:xfrm>
          <a:prstGeom prst="trapezoid">
            <a:avLst>
              <a:gd name="adj" fmla="val 69637"/>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endParaRPr>
          </a:p>
        </p:txBody>
      </p:sp>
      <p:sp>
        <p:nvSpPr>
          <p:cNvPr id="61" name="円/楕円 60"/>
          <p:cNvSpPr/>
          <p:nvPr/>
        </p:nvSpPr>
        <p:spPr>
          <a:xfrm>
            <a:off x="900113" y="1800225"/>
            <a:ext cx="7200900" cy="1042988"/>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endParaRPr>
          </a:p>
        </p:txBody>
      </p:sp>
      <p:sp>
        <p:nvSpPr>
          <p:cNvPr id="54" name="円/楕円 53"/>
          <p:cNvSpPr/>
          <p:nvPr/>
        </p:nvSpPr>
        <p:spPr>
          <a:xfrm>
            <a:off x="2197100" y="2112963"/>
            <a:ext cx="4822825" cy="581025"/>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prstClr val="white"/>
                </a:solidFill>
              </a:rPr>
              <a:t>　　　　</a:t>
            </a:r>
            <a:r>
              <a:rPr lang="ja-JP" altLang="en-US" sz="1400" dirty="0">
                <a:solidFill>
                  <a:prstClr val="white"/>
                </a:solidFill>
              </a:rPr>
              <a:t>　　　　　　　　　　　</a:t>
            </a:r>
            <a:r>
              <a:rPr lang="ja-JP" altLang="en-US" sz="1600" dirty="0">
                <a:solidFill>
                  <a:prstClr val="white"/>
                </a:solidFill>
              </a:rPr>
              <a:t>職場・地域生活</a:t>
            </a:r>
          </a:p>
        </p:txBody>
      </p:sp>
      <p:sp>
        <p:nvSpPr>
          <p:cNvPr id="20" name="上矢印 19"/>
          <p:cNvSpPr/>
          <p:nvPr/>
        </p:nvSpPr>
        <p:spPr>
          <a:xfrm>
            <a:off x="3361728" y="745699"/>
            <a:ext cx="1210272" cy="1576560"/>
          </a:xfrm>
          <a:prstGeom prst="upArrow">
            <a:avLst>
              <a:gd name="adj1" fmla="val 62206"/>
              <a:gd name="adj2" fmla="val 55848"/>
            </a:avLst>
          </a:prstGeom>
          <a:solidFill>
            <a:srgbClr val="92D050"/>
          </a:solidFill>
          <a:ln>
            <a:solidFill>
              <a:srgbClr val="00CC5C"/>
            </a:solidFill>
          </a:ln>
        </p:spPr>
        <p:style>
          <a:lnRef idx="2">
            <a:schemeClr val="accent1">
              <a:shade val="50000"/>
            </a:schemeClr>
          </a:lnRef>
          <a:fillRef idx="1">
            <a:schemeClr val="accent1"/>
          </a:fillRef>
          <a:effectRef idx="0">
            <a:schemeClr val="accent1"/>
          </a:effectRef>
          <a:fontRef idx="minor">
            <a:schemeClr val="lt1"/>
          </a:fontRef>
        </p:style>
        <p:txBody>
          <a:bodyPr vert="wordArtVertRtl" anchor="ctr"/>
          <a:lstStyle/>
          <a:p>
            <a:pPr algn="ctr" fontAlgn="auto">
              <a:spcBef>
                <a:spcPts val="0"/>
              </a:spcBef>
              <a:spcAft>
                <a:spcPts val="0"/>
              </a:spcAft>
              <a:defRPr/>
            </a:pPr>
            <a:endParaRPr lang="en-US" altLang="ja-JP" sz="1200" dirty="0">
              <a:solidFill>
                <a:prstClr val="white"/>
              </a:solidFill>
            </a:endParaRPr>
          </a:p>
          <a:p>
            <a:pPr algn="ctr" fontAlgn="auto">
              <a:spcBef>
                <a:spcPts val="0"/>
              </a:spcBef>
              <a:spcAft>
                <a:spcPts val="0"/>
              </a:spcAft>
              <a:defRPr/>
            </a:pPr>
            <a:endParaRPr lang="ja-JP" altLang="en-US" sz="1200" dirty="0">
              <a:solidFill>
                <a:prstClr val="white"/>
              </a:solidFill>
            </a:endParaRPr>
          </a:p>
        </p:txBody>
      </p:sp>
      <p:sp>
        <p:nvSpPr>
          <p:cNvPr id="6" name="台形 5"/>
          <p:cNvSpPr/>
          <p:nvPr/>
        </p:nvSpPr>
        <p:spPr>
          <a:xfrm>
            <a:off x="0" y="3497263"/>
            <a:ext cx="9093200" cy="1439862"/>
          </a:xfrm>
          <a:prstGeom prst="trapezoid">
            <a:avLst>
              <a:gd name="adj" fmla="val 69637"/>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endParaRPr>
          </a:p>
        </p:txBody>
      </p:sp>
      <p:sp>
        <p:nvSpPr>
          <p:cNvPr id="40" name="円/楕円 39"/>
          <p:cNvSpPr/>
          <p:nvPr/>
        </p:nvSpPr>
        <p:spPr>
          <a:xfrm>
            <a:off x="1196975" y="3692525"/>
            <a:ext cx="6481763" cy="1109663"/>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endParaRPr>
          </a:p>
        </p:txBody>
      </p:sp>
      <p:sp>
        <p:nvSpPr>
          <p:cNvPr id="5" name="台形 4"/>
          <p:cNvSpPr/>
          <p:nvPr/>
        </p:nvSpPr>
        <p:spPr>
          <a:xfrm>
            <a:off x="0" y="5294313"/>
            <a:ext cx="9144000" cy="1447800"/>
          </a:xfrm>
          <a:prstGeom prst="trapezoid">
            <a:avLst>
              <a:gd name="adj" fmla="val 69637"/>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endParaRPr>
          </a:p>
        </p:txBody>
      </p:sp>
      <p:sp>
        <p:nvSpPr>
          <p:cNvPr id="41" name="円/楕円 40"/>
          <p:cNvSpPr/>
          <p:nvPr/>
        </p:nvSpPr>
        <p:spPr>
          <a:xfrm>
            <a:off x="1150938" y="5597525"/>
            <a:ext cx="6481762" cy="992188"/>
          </a:xfrm>
          <a:prstGeom prst="ellipse">
            <a:avLst/>
          </a:prstGeom>
          <a:noFill/>
          <a:ln>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endParaRPr>
          </a:p>
        </p:txBody>
      </p:sp>
      <p:sp>
        <p:nvSpPr>
          <p:cNvPr id="53" name="円/楕円 52"/>
          <p:cNvSpPr/>
          <p:nvPr/>
        </p:nvSpPr>
        <p:spPr>
          <a:xfrm>
            <a:off x="2886075" y="5880100"/>
            <a:ext cx="3270250" cy="395288"/>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400" dirty="0">
                <a:solidFill>
                  <a:prstClr val="white"/>
                </a:solidFill>
              </a:rPr>
              <a:t>　　　　　　　　　　　</a:t>
            </a:r>
            <a:r>
              <a:rPr lang="ja-JP" altLang="en-US" sz="1600" dirty="0">
                <a:solidFill>
                  <a:prstClr val="white"/>
                </a:solidFill>
              </a:rPr>
              <a:t>保育所等</a:t>
            </a:r>
          </a:p>
        </p:txBody>
      </p:sp>
      <p:sp>
        <p:nvSpPr>
          <p:cNvPr id="52" name="円/楕円 51"/>
          <p:cNvSpPr/>
          <p:nvPr/>
        </p:nvSpPr>
        <p:spPr>
          <a:xfrm>
            <a:off x="2441575" y="4203700"/>
            <a:ext cx="3865563" cy="395288"/>
          </a:xfrm>
          <a:prstGeom prst="ellipse">
            <a:avLst/>
          </a:prstGeom>
          <a:solidFill>
            <a:schemeClr val="tx2">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prstClr val="white"/>
                </a:solidFill>
              </a:rPr>
              <a:t>　　　　</a:t>
            </a:r>
            <a:r>
              <a:rPr lang="ja-JP" altLang="en-US" sz="1400" dirty="0">
                <a:solidFill>
                  <a:prstClr val="white"/>
                </a:solidFill>
              </a:rPr>
              <a:t>　</a:t>
            </a:r>
            <a:r>
              <a:rPr lang="ja-JP" altLang="en-US" sz="1600" dirty="0">
                <a:solidFill>
                  <a:prstClr val="white"/>
                </a:solidFill>
              </a:rPr>
              <a:t>　　　　　　　学校等</a:t>
            </a:r>
          </a:p>
        </p:txBody>
      </p:sp>
      <p:sp>
        <p:nvSpPr>
          <p:cNvPr id="64" name="上矢印 63"/>
          <p:cNvSpPr/>
          <p:nvPr/>
        </p:nvSpPr>
        <p:spPr>
          <a:xfrm>
            <a:off x="3356218" y="3119488"/>
            <a:ext cx="1275544" cy="1227110"/>
          </a:xfrm>
          <a:prstGeom prst="upArrow">
            <a:avLst>
              <a:gd name="adj1" fmla="val 62206"/>
              <a:gd name="adj2" fmla="val 0"/>
            </a:avLst>
          </a:prstGeom>
          <a:solidFill>
            <a:srgbClr val="92D050"/>
          </a:solidFill>
          <a:ln>
            <a:solidFill>
              <a:srgbClr val="00CC5C"/>
            </a:solidFill>
          </a:ln>
        </p:spPr>
        <p:style>
          <a:lnRef idx="2">
            <a:schemeClr val="accent1">
              <a:shade val="50000"/>
            </a:schemeClr>
          </a:lnRef>
          <a:fillRef idx="1">
            <a:schemeClr val="accent1"/>
          </a:fillRef>
          <a:effectRef idx="0">
            <a:schemeClr val="accent1"/>
          </a:effectRef>
          <a:fontRef idx="minor">
            <a:schemeClr val="lt1"/>
          </a:fontRef>
        </p:style>
        <p:txBody>
          <a:bodyPr vert="wordArtVertRtl" anchor="ctr"/>
          <a:lstStyle/>
          <a:p>
            <a:pPr algn="ctr" fontAlgn="auto">
              <a:spcBef>
                <a:spcPts val="0"/>
              </a:spcBef>
              <a:spcAft>
                <a:spcPts val="0"/>
              </a:spcAft>
              <a:defRPr/>
            </a:pPr>
            <a:endParaRPr lang="en-US" altLang="ja-JP" sz="1200" dirty="0">
              <a:solidFill>
                <a:prstClr val="white"/>
              </a:solidFill>
            </a:endParaRPr>
          </a:p>
          <a:p>
            <a:pPr fontAlgn="auto">
              <a:spcBef>
                <a:spcPts val="0"/>
              </a:spcBef>
              <a:spcAft>
                <a:spcPts val="0"/>
              </a:spcAft>
              <a:defRPr/>
            </a:pPr>
            <a:r>
              <a:rPr lang="ja-JP" altLang="en-US" sz="1400" dirty="0">
                <a:solidFill>
                  <a:prstClr val="white"/>
                </a:solidFill>
              </a:rPr>
              <a:t>　</a:t>
            </a:r>
            <a:endParaRPr lang="en-US" altLang="ja-JP" sz="1400" dirty="0">
              <a:solidFill>
                <a:prstClr val="white"/>
              </a:solidFill>
            </a:endParaRPr>
          </a:p>
        </p:txBody>
      </p:sp>
      <p:sp>
        <p:nvSpPr>
          <p:cNvPr id="49" name="円/楕円 48"/>
          <p:cNvSpPr/>
          <p:nvPr/>
        </p:nvSpPr>
        <p:spPr>
          <a:xfrm>
            <a:off x="4889500" y="3568700"/>
            <a:ext cx="1512888" cy="395288"/>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prstClr val="black"/>
                </a:solidFill>
              </a:rPr>
              <a:t>医療</a:t>
            </a:r>
          </a:p>
        </p:txBody>
      </p:sp>
      <p:sp>
        <p:nvSpPr>
          <p:cNvPr id="50" name="円/楕円 49"/>
          <p:cNvSpPr/>
          <p:nvPr/>
        </p:nvSpPr>
        <p:spPr>
          <a:xfrm>
            <a:off x="5040313" y="5399088"/>
            <a:ext cx="1512887" cy="39687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prstClr val="black"/>
                </a:solidFill>
              </a:rPr>
              <a:t>医療</a:t>
            </a:r>
          </a:p>
        </p:txBody>
      </p:sp>
      <p:sp>
        <p:nvSpPr>
          <p:cNvPr id="37" name="円/楕円 36"/>
          <p:cNvSpPr/>
          <p:nvPr/>
        </p:nvSpPr>
        <p:spPr>
          <a:xfrm>
            <a:off x="6538913" y="3989388"/>
            <a:ext cx="1751012" cy="396875"/>
          </a:xfrm>
          <a:prstGeom prst="ellipse">
            <a:avLst/>
          </a:prstGeom>
          <a:solidFill>
            <a:srgbClr val="FF99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prstClr val="black"/>
                </a:solidFill>
              </a:rPr>
              <a:t>学校保健</a:t>
            </a:r>
          </a:p>
        </p:txBody>
      </p:sp>
      <p:sp>
        <p:nvSpPr>
          <p:cNvPr id="51" name="円/楕円 50"/>
          <p:cNvSpPr/>
          <p:nvPr/>
        </p:nvSpPr>
        <p:spPr>
          <a:xfrm>
            <a:off x="6635750" y="5697538"/>
            <a:ext cx="1752600" cy="395287"/>
          </a:xfrm>
          <a:prstGeom prst="ellipse">
            <a:avLst/>
          </a:prstGeom>
          <a:solidFill>
            <a:srgbClr val="FF99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prstClr val="black"/>
                </a:solidFill>
              </a:rPr>
              <a:t>母子保健</a:t>
            </a:r>
          </a:p>
        </p:txBody>
      </p:sp>
      <p:sp>
        <p:nvSpPr>
          <p:cNvPr id="31" name="円/楕円 30"/>
          <p:cNvSpPr/>
          <p:nvPr/>
        </p:nvSpPr>
        <p:spPr>
          <a:xfrm>
            <a:off x="1282700" y="5495925"/>
            <a:ext cx="1311275" cy="49212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prstClr val="white"/>
                </a:solidFill>
              </a:rPr>
              <a:t>障害児</a:t>
            </a:r>
            <a:endParaRPr lang="en-US" altLang="ja-JP" sz="1600" dirty="0">
              <a:solidFill>
                <a:prstClr val="white"/>
              </a:solidFill>
            </a:endParaRPr>
          </a:p>
          <a:p>
            <a:pPr algn="ctr" fontAlgn="auto">
              <a:spcBef>
                <a:spcPts val="0"/>
              </a:spcBef>
              <a:spcAft>
                <a:spcPts val="0"/>
              </a:spcAft>
              <a:defRPr/>
            </a:pPr>
            <a:r>
              <a:rPr lang="ja-JP" altLang="en-US" sz="1600" dirty="0">
                <a:solidFill>
                  <a:prstClr val="white"/>
                </a:solidFill>
              </a:rPr>
              <a:t>支援</a:t>
            </a:r>
          </a:p>
        </p:txBody>
      </p:sp>
      <p:sp>
        <p:nvSpPr>
          <p:cNvPr id="63" name="額縁 62"/>
          <p:cNvSpPr/>
          <p:nvPr/>
        </p:nvSpPr>
        <p:spPr>
          <a:xfrm>
            <a:off x="34924" y="115888"/>
            <a:ext cx="4854575" cy="504825"/>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2000" b="1" dirty="0">
                <a:solidFill>
                  <a:prstClr val="white"/>
                </a:solidFill>
              </a:rPr>
              <a:t>地域における「縦横連携」のイメージ</a:t>
            </a:r>
          </a:p>
        </p:txBody>
      </p:sp>
      <p:sp>
        <p:nvSpPr>
          <p:cNvPr id="58" name="円/楕円 57"/>
          <p:cNvSpPr/>
          <p:nvPr/>
        </p:nvSpPr>
        <p:spPr>
          <a:xfrm>
            <a:off x="5184775" y="1684338"/>
            <a:ext cx="1511300" cy="396875"/>
          </a:xfrm>
          <a:prstGeom prst="ellipse">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prstClr val="black"/>
                </a:solidFill>
              </a:rPr>
              <a:t>医療</a:t>
            </a:r>
          </a:p>
        </p:txBody>
      </p:sp>
      <p:sp>
        <p:nvSpPr>
          <p:cNvPr id="55" name="円/楕円 54"/>
          <p:cNvSpPr/>
          <p:nvPr/>
        </p:nvSpPr>
        <p:spPr>
          <a:xfrm>
            <a:off x="1871663" y="1708150"/>
            <a:ext cx="1477962" cy="3968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prstClr val="white"/>
                </a:solidFill>
              </a:rPr>
              <a:t>就労</a:t>
            </a:r>
            <a:endParaRPr lang="en-US" altLang="ja-JP" sz="1600" dirty="0">
              <a:solidFill>
                <a:prstClr val="white"/>
              </a:solidFill>
            </a:endParaRPr>
          </a:p>
          <a:p>
            <a:pPr algn="ctr" fontAlgn="auto">
              <a:spcBef>
                <a:spcPts val="0"/>
              </a:spcBef>
              <a:spcAft>
                <a:spcPts val="0"/>
              </a:spcAft>
              <a:defRPr/>
            </a:pPr>
            <a:r>
              <a:rPr lang="ja-JP" altLang="en-US" sz="1600" dirty="0">
                <a:solidFill>
                  <a:prstClr val="white"/>
                </a:solidFill>
              </a:rPr>
              <a:t>支援</a:t>
            </a:r>
          </a:p>
        </p:txBody>
      </p:sp>
      <p:sp>
        <p:nvSpPr>
          <p:cNvPr id="56" name="円/楕円 55"/>
          <p:cNvSpPr/>
          <p:nvPr/>
        </p:nvSpPr>
        <p:spPr>
          <a:xfrm>
            <a:off x="625475" y="2128838"/>
            <a:ext cx="1571625" cy="3968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prstClr val="white"/>
                </a:solidFill>
              </a:rPr>
              <a:t>障害福祉</a:t>
            </a:r>
          </a:p>
        </p:txBody>
      </p:sp>
      <p:sp>
        <p:nvSpPr>
          <p:cNvPr id="67" name="円/楕円 66"/>
          <p:cNvSpPr/>
          <p:nvPr/>
        </p:nvSpPr>
        <p:spPr>
          <a:xfrm>
            <a:off x="665163" y="4122738"/>
            <a:ext cx="935037" cy="39528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ja-JP" altLang="en-US" sz="1000" dirty="0">
                <a:solidFill>
                  <a:prstClr val="white"/>
                </a:solidFill>
              </a:rPr>
              <a:t>障害福祉</a:t>
            </a:r>
          </a:p>
        </p:txBody>
      </p:sp>
      <p:sp>
        <p:nvSpPr>
          <p:cNvPr id="69" name="円/楕円 68"/>
          <p:cNvSpPr/>
          <p:nvPr/>
        </p:nvSpPr>
        <p:spPr>
          <a:xfrm>
            <a:off x="1282700" y="3654425"/>
            <a:ext cx="1222375" cy="508000"/>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prstClr val="white"/>
                </a:solidFill>
              </a:rPr>
              <a:t>障害児</a:t>
            </a:r>
            <a:endParaRPr lang="en-US" altLang="ja-JP" sz="1600" dirty="0">
              <a:solidFill>
                <a:prstClr val="white"/>
              </a:solidFill>
            </a:endParaRPr>
          </a:p>
          <a:p>
            <a:pPr algn="ctr" fontAlgn="auto">
              <a:spcBef>
                <a:spcPts val="0"/>
              </a:spcBef>
              <a:spcAft>
                <a:spcPts val="0"/>
              </a:spcAft>
              <a:defRPr/>
            </a:pPr>
            <a:r>
              <a:rPr lang="ja-JP" altLang="en-US" sz="1600" dirty="0">
                <a:solidFill>
                  <a:prstClr val="white"/>
                </a:solidFill>
              </a:rPr>
              <a:t>支援</a:t>
            </a:r>
          </a:p>
        </p:txBody>
      </p:sp>
      <p:cxnSp>
        <p:nvCxnSpPr>
          <p:cNvPr id="3" name="直線矢印コネクタ 2"/>
          <p:cNvCxnSpPr/>
          <p:nvPr/>
        </p:nvCxnSpPr>
        <p:spPr>
          <a:xfrm>
            <a:off x="2232025" y="4089400"/>
            <a:ext cx="273050" cy="219075"/>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1711325" y="4203700"/>
            <a:ext cx="735013" cy="254000"/>
          </a:xfrm>
          <a:prstGeom prst="rect">
            <a:avLst/>
          </a:prstGeom>
          <a:noFill/>
        </p:spPr>
        <p:txBody>
          <a:bodyPr>
            <a:spAutoFit/>
          </a:bodyPr>
          <a:lstStyle/>
          <a:p>
            <a:pPr fontAlgn="auto">
              <a:spcBef>
                <a:spcPts val="0"/>
              </a:spcBef>
              <a:spcAft>
                <a:spcPts val="0"/>
              </a:spcAft>
              <a:defRPr/>
            </a:pPr>
            <a:r>
              <a:rPr lang="ja-JP" altLang="en-US" sz="1050" dirty="0">
                <a:solidFill>
                  <a:prstClr val="black"/>
                </a:solidFill>
                <a:latin typeface="Calibri"/>
                <a:ea typeface="ＭＳ Ｐゴシック"/>
              </a:rPr>
              <a:t>後方支援</a:t>
            </a:r>
          </a:p>
        </p:txBody>
      </p:sp>
      <p:sp>
        <p:nvSpPr>
          <p:cNvPr id="57" name="テキスト ボックス 56"/>
          <p:cNvSpPr txBox="1"/>
          <p:nvPr/>
        </p:nvSpPr>
        <p:spPr>
          <a:xfrm>
            <a:off x="2022475" y="5967413"/>
            <a:ext cx="735013" cy="254000"/>
          </a:xfrm>
          <a:prstGeom prst="rect">
            <a:avLst/>
          </a:prstGeom>
          <a:noFill/>
        </p:spPr>
        <p:txBody>
          <a:bodyPr>
            <a:spAutoFit/>
          </a:bodyPr>
          <a:lstStyle/>
          <a:p>
            <a:pPr fontAlgn="auto">
              <a:spcBef>
                <a:spcPts val="0"/>
              </a:spcBef>
              <a:spcAft>
                <a:spcPts val="0"/>
              </a:spcAft>
              <a:defRPr/>
            </a:pPr>
            <a:r>
              <a:rPr lang="ja-JP" altLang="en-US" sz="1050" dirty="0">
                <a:solidFill>
                  <a:prstClr val="black"/>
                </a:solidFill>
                <a:latin typeface="Calibri"/>
                <a:ea typeface="ＭＳ Ｐゴシック"/>
              </a:rPr>
              <a:t>後方支援</a:t>
            </a:r>
          </a:p>
        </p:txBody>
      </p:sp>
      <p:cxnSp>
        <p:nvCxnSpPr>
          <p:cNvPr id="59" name="直線矢印コネクタ 58"/>
          <p:cNvCxnSpPr>
            <a:endCxn id="53" idx="2"/>
          </p:cNvCxnSpPr>
          <p:nvPr/>
        </p:nvCxnSpPr>
        <p:spPr>
          <a:xfrm>
            <a:off x="2389188" y="5926138"/>
            <a:ext cx="496887" cy="150812"/>
          </a:xfrm>
          <a:prstGeom prst="straightConnector1">
            <a:avLst/>
          </a:prstGeom>
          <a:ln w="25400">
            <a:tailEnd type="arrow"/>
          </a:ln>
        </p:spPr>
        <p:style>
          <a:lnRef idx="1">
            <a:schemeClr val="accent1"/>
          </a:lnRef>
          <a:fillRef idx="0">
            <a:schemeClr val="accent1"/>
          </a:fillRef>
          <a:effectRef idx="0">
            <a:schemeClr val="accent1"/>
          </a:effectRef>
          <a:fontRef idx="minor">
            <a:schemeClr val="tx1"/>
          </a:fontRef>
        </p:style>
      </p:cxnSp>
      <p:sp>
        <p:nvSpPr>
          <p:cNvPr id="62" name="正方形/長方形 61"/>
          <p:cNvSpPr/>
          <p:nvPr/>
        </p:nvSpPr>
        <p:spPr>
          <a:xfrm>
            <a:off x="4084638" y="3119438"/>
            <a:ext cx="677862" cy="1335087"/>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wordArtVertRtl" anchor="ctr"/>
          <a:lstStyle/>
          <a:p>
            <a:pPr algn="ctr" fontAlgn="auto">
              <a:spcBef>
                <a:spcPts val="0"/>
              </a:spcBef>
              <a:spcAft>
                <a:spcPts val="0"/>
              </a:spcAft>
              <a:defRPr/>
            </a:pPr>
            <a:endParaRPr lang="en-US" altLang="ja-JP" sz="1600" dirty="0">
              <a:solidFill>
                <a:prstClr val="white"/>
              </a:solidFill>
            </a:endParaRPr>
          </a:p>
        </p:txBody>
      </p:sp>
      <p:sp>
        <p:nvSpPr>
          <p:cNvPr id="65" name="上矢印 64"/>
          <p:cNvSpPr/>
          <p:nvPr/>
        </p:nvSpPr>
        <p:spPr>
          <a:xfrm>
            <a:off x="3332163" y="4946650"/>
            <a:ext cx="1311275" cy="1111250"/>
          </a:xfrm>
          <a:prstGeom prst="upArrow">
            <a:avLst>
              <a:gd name="adj1" fmla="val 62206"/>
              <a:gd name="adj2" fmla="val 0"/>
            </a:avLst>
          </a:prstGeom>
          <a:solidFill>
            <a:srgbClr val="92D050"/>
          </a:solidFill>
          <a:ln>
            <a:solidFill>
              <a:srgbClr val="00CC5C"/>
            </a:solidFill>
          </a:ln>
        </p:spPr>
        <p:style>
          <a:lnRef idx="2">
            <a:schemeClr val="accent1">
              <a:shade val="50000"/>
            </a:schemeClr>
          </a:lnRef>
          <a:fillRef idx="1">
            <a:schemeClr val="accent1"/>
          </a:fillRef>
          <a:effectRef idx="0">
            <a:schemeClr val="accent1"/>
          </a:effectRef>
          <a:fontRef idx="minor">
            <a:schemeClr val="lt1"/>
          </a:fontRef>
        </p:style>
        <p:txBody>
          <a:bodyPr vert="wordArtVertRtl" anchor="ctr"/>
          <a:lstStyle/>
          <a:p>
            <a:pPr algn="ctr" fontAlgn="auto">
              <a:spcBef>
                <a:spcPts val="0"/>
              </a:spcBef>
              <a:spcAft>
                <a:spcPts val="0"/>
              </a:spcAft>
              <a:defRPr/>
            </a:pPr>
            <a:endParaRPr lang="en-US" altLang="ja-JP" sz="1200" dirty="0">
              <a:solidFill>
                <a:prstClr val="white"/>
              </a:solidFill>
            </a:endParaRPr>
          </a:p>
        </p:txBody>
      </p:sp>
      <p:sp>
        <p:nvSpPr>
          <p:cNvPr id="16" name="正方形/長方形 15"/>
          <p:cNvSpPr/>
          <p:nvPr/>
        </p:nvSpPr>
        <p:spPr>
          <a:xfrm>
            <a:off x="4113213" y="4956175"/>
            <a:ext cx="647700" cy="1184275"/>
          </a:xfrm>
          <a:prstGeom prst="rect">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a:solidFill>
                <a:prstClr val="white"/>
              </a:solidFill>
            </a:endParaRPr>
          </a:p>
        </p:txBody>
      </p:sp>
      <p:sp>
        <p:nvSpPr>
          <p:cNvPr id="47" name="角丸四角形吹き出し 46"/>
          <p:cNvSpPr/>
          <p:nvPr/>
        </p:nvSpPr>
        <p:spPr>
          <a:xfrm>
            <a:off x="744538" y="5040313"/>
            <a:ext cx="995362" cy="325437"/>
          </a:xfrm>
          <a:prstGeom prst="wedgeRoundRectCallout">
            <a:avLst>
              <a:gd name="adj1" fmla="val 290230"/>
              <a:gd name="adj2" fmla="val -7593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rgbClr val="FF0000"/>
                </a:solidFill>
              </a:rPr>
              <a:t>入学</a:t>
            </a:r>
          </a:p>
        </p:txBody>
      </p:sp>
      <p:sp>
        <p:nvSpPr>
          <p:cNvPr id="70" name="角丸四角形吹き出し 69"/>
          <p:cNvSpPr/>
          <p:nvPr/>
        </p:nvSpPr>
        <p:spPr>
          <a:xfrm>
            <a:off x="774700" y="3194050"/>
            <a:ext cx="1065213" cy="290513"/>
          </a:xfrm>
          <a:prstGeom prst="wedgeRoundRectCallout">
            <a:avLst>
              <a:gd name="adj1" fmla="val 270541"/>
              <a:gd name="adj2" fmla="val -63452"/>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dirty="0">
                <a:solidFill>
                  <a:srgbClr val="FF0000"/>
                </a:solidFill>
              </a:rPr>
              <a:t>卒業</a:t>
            </a:r>
          </a:p>
        </p:txBody>
      </p:sp>
      <p:sp>
        <p:nvSpPr>
          <p:cNvPr id="19" name="額縁 18"/>
          <p:cNvSpPr/>
          <p:nvPr/>
        </p:nvSpPr>
        <p:spPr>
          <a:xfrm>
            <a:off x="46038" y="2590800"/>
            <a:ext cx="1295400" cy="504825"/>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b="1" dirty="0">
                <a:solidFill>
                  <a:prstClr val="white"/>
                </a:solidFill>
              </a:rPr>
              <a:t>成年期</a:t>
            </a:r>
          </a:p>
        </p:txBody>
      </p:sp>
      <p:sp>
        <p:nvSpPr>
          <p:cNvPr id="16420" name="テキスト ボックス 7"/>
          <p:cNvSpPr txBox="1">
            <a:spLocks noChangeArrowheads="1"/>
          </p:cNvSpPr>
          <p:nvPr/>
        </p:nvSpPr>
        <p:spPr bwMode="auto">
          <a:xfrm>
            <a:off x="3508375" y="3327400"/>
            <a:ext cx="677863" cy="1089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algn="r"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algn="r"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algn="r"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algn="r"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a:solidFill>
                  <a:srgbClr val="FFFFFF"/>
                </a:solidFill>
                <a:latin typeface="Calibri" pitchFamily="34" charset="0"/>
              </a:rPr>
              <a:t>障害児</a:t>
            </a:r>
            <a:endParaRPr lang="en-US" altLang="ja-JP" sz="1600">
              <a:solidFill>
                <a:srgbClr val="FFFFFF"/>
              </a:solidFill>
              <a:latin typeface="Calibri" pitchFamily="34" charset="0"/>
            </a:endParaRPr>
          </a:p>
          <a:p>
            <a:pPr eaLnBrk="1" hangingPunct="1"/>
            <a:r>
              <a:rPr lang="ja-JP" altLang="en-US" sz="1600">
                <a:solidFill>
                  <a:srgbClr val="FFFFFF"/>
                </a:solidFill>
                <a:latin typeface="Calibri" pitchFamily="34" charset="0"/>
              </a:rPr>
              <a:t>相談支援</a:t>
            </a:r>
          </a:p>
        </p:txBody>
      </p:sp>
      <p:sp>
        <p:nvSpPr>
          <p:cNvPr id="16421" name="テキスト ボックス 72"/>
          <p:cNvSpPr txBox="1">
            <a:spLocks noChangeArrowheads="1"/>
          </p:cNvSpPr>
          <p:nvPr/>
        </p:nvSpPr>
        <p:spPr bwMode="auto">
          <a:xfrm>
            <a:off x="4098925" y="1277938"/>
            <a:ext cx="677863"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algn="r"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algn="r"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algn="r"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algn="r"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a:solidFill>
                  <a:srgbClr val="FFFFFF"/>
                </a:solidFill>
                <a:latin typeface="Calibri" pitchFamily="34" charset="0"/>
              </a:rPr>
              <a:t>本人</a:t>
            </a:r>
            <a:endParaRPr lang="en-US" altLang="ja-JP" sz="1600">
              <a:solidFill>
                <a:srgbClr val="FFFFFF"/>
              </a:solidFill>
              <a:latin typeface="Calibri" pitchFamily="34" charset="0"/>
            </a:endParaRPr>
          </a:p>
          <a:p>
            <a:pPr eaLnBrk="1" hangingPunct="1"/>
            <a:r>
              <a:rPr lang="ja-JP" altLang="en-US" sz="1600">
                <a:solidFill>
                  <a:srgbClr val="FFFFFF"/>
                </a:solidFill>
                <a:latin typeface="Calibri" pitchFamily="34" charset="0"/>
              </a:rPr>
              <a:t>　　（家族）</a:t>
            </a:r>
            <a:endParaRPr lang="en-US" altLang="ja-JP" sz="1600">
              <a:solidFill>
                <a:srgbClr val="FFFFFF"/>
              </a:solidFill>
              <a:latin typeface="Calibri" pitchFamily="34" charset="0"/>
            </a:endParaRPr>
          </a:p>
        </p:txBody>
      </p:sp>
      <p:sp>
        <p:nvSpPr>
          <p:cNvPr id="16422" name="テキスト ボックス 73"/>
          <p:cNvSpPr txBox="1">
            <a:spLocks noChangeArrowheads="1"/>
          </p:cNvSpPr>
          <p:nvPr/>
        </p:nvSpPr>
        <p:spPr bwMode="auto">
          <a:xfrm>
            <a:off x="3498850" y="5053013"/>
            <a:ext cx="677863" cy="1087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algn="r"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algn="r"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algn="r"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algn="r"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a:solidFill>
                  <a:srgbClr val="FFFFFF"/>
                </a:solidFill>
                <a:latin typeface="Calibri" pitchFamily="34" charset="0"/>
              </a:rPr>
              <a:t>障害児</a:t>
            </a:r>
            <a:endParaRPr lang="en-US" altLang="ja-JP" sz="1600">
              <a:solidFill>
                <a:srgbClr val="FFFFFF"/>
              </a:solidFill>
              <a:latin typeface="Calibri" pitchFamily="34" charset="0"/>
            </a:endParaRPr>
          </a:p>
          <a:p>
            <a:pPr eaLnBrk="1" hangingPunct="1"/>
            <a:r>
              <a:rPr lang="ja-JP" altLang="en-US" sz="1600">
                <a:solidFill>
                  <a:srgbClr val="FFFFFF"/>
                </a:solidFill>
                <a:latin typeface="Calibri" pitchFamily="34" charset="0"/>
              </a:rPr>
              <a:t>相談支援</a:t>
            </a:r>
          </a:p>
        </p:txBody>
      </p:sp>
      <p:sp>
        <p:nvSpPr>
          <p:cNvPr id="16423" name="テキスト ボックス 75"/>
          <p:cNvSpPr txBox="1">
            <a:spLocks noChangeArrowheads="1"/>
          </p:cNvSpPr>
          <p:nvPr/>
        </p:nvSpPr>
        <p:spPr bwMode="auto">
          <a:xfrm>
            <a:off x="4130675" y="4994275"/>
            <a:ext cx="677863" cy="936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algn="r"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algn="r"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algn="r"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algn="r"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a:solidFill>
                  <a:srgbClr val="FFFFFF"/>
                </a:solidFill>
                <a:latin typeface="Calibri" pitchFamily="34" charset="0"/>
              </a:rPr>
              <a:t>本人　・</a:t>
            </a:r>
            <a:endParaRPr lang="en-US" altLang="ja-JP" sz="1600">
              <a:solidFill>
                <a:srgbClr val="FFFFFF"/>
              </a:solidFill>
              <a:latin typeface="Calibri" pitchFamily="34" charset="0"/>
            </a:endParaRPr>
          </a:p>
          <a:p>
            <a:pPr eaLnBrk="1" hangingPunct="1"/>
            <a:r>
              <a:rPr lang="ja-JP" altLang="en-US" sz="1600">
                <a:solidFill>
                  <a:srgbClr val="FFFFFF"/>
                </a:solidFill>
                <a:latin typeface="Calibri" pitchFamily="34" charset="0"/>
              </a:rPr>
              <a:t>　　　家族</a:t>
            </a:r>
            <a:endParaRPr lang="en-US" altLang="ja-JP" sz="1600">
              <a:solidFill>
                <a:srgbClr val="FFFFFF"/>
              </a:solidFill>
              <a:latin typeface="Calibri" pitchFamily="34" charset="0"/>
            </a:endParaRPr>
          </a:p>
        </p:txBody>
      </p:sp>
      <p:sp>
        <p:nvSpPr>
          <p:cNvPr id="16424" name="テキスト ボックス 76"/>
          <p:cNvSpPr txBox="1">
            <a:spLocks noChangeArrowheads="1"/>
          </p:cNvSpPr>
          <p:nvPr/>
        </p:nvSpPr>
        <p:spPr bwMode="auto">
          <a:xfrm>
            <a:off x="4084638" y="3324225"/>
            <a:ext cx="676275"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algn="r"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algn="r"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algn="r"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algn="r"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a:solidFill>
                  <a:srgbClr val="FFFFFF"/>
                </a:solidFill>
                <a:latin typeface="Calibri" pitchFamily="34" charset="0"/>
              </a:rPr>
              <a:t>本人　・</a:t>
            </a:r>
            <a:endParaRPr lang="en-US" altLang="ja-JP" sz="1600">
              <a:solidFill>
                <a:srgbClr val="FFFFFF"/>
              </a:solidFill>
              <a:latin typeface="Calibri" pitchFamily="34" charset="0"/>
            </a:endParaRPr>
          </a:p>
          <a:p>
            <a:pPr eaLnBrk="1" hangingPunct="1"/>
            <a:r>
              <a:rPr lang="ja-JP" altLang="en-US" sz="1600">
                <a:solidFill>
                  <a:srgbClr val="FFFFFF"/>
                </a:solidFill>
                <a:latin typeface="Calibri" pitchFamily="34" charset="0"/>
              </a:rPr>
              <a:t>　　　家族</a:t>
            </a:r>
            <a:endParaRPr lang="en-US" altLang="ja-JP" sz="1600">
              <a:solidFill>
                <a:srgbClr val="FFFFFF"/>
              </a:solidFill>
              <a:latin typeface="Calibri" pitchFamily="34" charset="0"/>
            </a:endParaRPr>
          </a:p>
        </p:txBody>
      </p:sp>
      <p:sp>
        <p:nvSpPr>
          <p:cNvPr id="16425" name="テキスト ボックス 71"/>
          <p:cNvSpPr txBox="1">
            <a:spLocks noChangeArrowheads="1"/>
          </p:cNvSpPr>
          <p:nvPr/>
        </p:nvSpPr>
        <p:spPr bwMode="auto">
          <a:xfrm>
            <a:off x="3481388" y="1387475"/>
            <a:ext cx="676275"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algn="r"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algn="r"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algn="r"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algn="r"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a:solidFill>
                  <a:srgbClr val="FFFFFF"/>
                </a:solidFill>
                <a:latin typeface="Calibri" pitchFamily="34" charset="0"/>
              </a:rPr>
              <a:t>計画相談</a:t>
            </a:r>
            <a:endParaRPr lang="en-US" altLang="ja-JP" sz="1600">
              <a:solidFill>
                <a:srgbClr val="FFFFFF"/>
              </a:solidFill>
              <a:latin typeface="Calibri" pitchFamily="34" charset="0"/>
            </a:endParaRPr>
          </a:p>
          <a:p>
            <a:pPr eaLnBrk="1" hangingPunct="1"/>
            <a:r>
              <a:rPr lang="ja-JP" altLang="en-US" sz="1600">
                <a:solidFill>
                  <a:srgbClr val="FFFFFF"/>
                </a:solidFill>
                <a:latin typeface="Calibri" pitchFamily="34" charset="0"/>
              </a:rPr>
              <a:t>　　　支援</a:t>
            </a:r>
          </a:p>
        </p:txBody>
      </p:sp>
      <p:sp>
        <p:nvSpPr>
          <p:cNvPr id="16426" name="テキスト ボックス 78"/>
          <p:cNvSpPr txBox="1">
            <a:spLocks noChangeArrowheads="1"/>
          </p:cNvSpPr>
          <p:nvPr/>
        </p:nvSpPr>
        <p:spPr bwMode="auto">
          <a:xfrm>
            <a:off x="4041775" y="1222375"/>
            <a:ext cx="677863"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algn="r"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algn="r"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algn="r"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algn="r"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a:solidFill>
                  <a:srgbClr val="FFFFFF"/>
                </a:solidFill>
                <a:latin typeface="Calibri" pitchFamily="34" charset="0"/>
              </a:rPr>
              <a:t>本人</a:t>
            </a:r>
            <a:endParaRPr lang="en-US" altLang="ja-JP" sz="1600">
              <a:solidFill>
                <a:srgbClr val="FFFFFF"/>
              </a:solidFill>
              <a:latin typeface="Calibri" pitchFamily="34" charset="0"/>
            </a:endParaRPr>
          </a:p>
          <a:p>
            <a:pPr eaLnBrk="1" hangingPunct="1"/>
            <a:r>
              <a:rPr lang="ja-JP" altLang="en-US" sz="1600">
                <a:solidFill>
                  <a:srgbClr val="FFFFFF"/>
                </a:solidFill>
                <a:latin typeface="Calibri" pitchFamily="34" charset="0"/>
              </a:rPr>
              <a:t>　　（家族）</a:t>
            </a:r>
            <a:endParaRPr lang="en-US" altLang="ja-JP" sz="1600">
              <a:solidFill>
                <a:srgbClr val="FFFFFF"/>
              </a:solidFill>
              <a:latin typeface="Calibri" pitchFamily="34" charset="0"/>
            </a:endParaRPr>
          </a:p>
        </p:txBody>
      </p:sp>
      <p:sp>
        <p:nvSpPr>
          <p:cNvPr id="9" name="横巻き 8"/>
          <p:cNvSpPr/>
          <p:nvPr/>
        </p:nvSpPr>
        <p:spPr>
          <a:xfrm>
            <a:off x="1893888" y="6275388"/>
            <a:ext cx="4413250" cy="466725"/>
          </a:xfrm>
          <a:prstGeom prst="horizontalScroll">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2000" b="1" dirty="0">
                <a:solidFill>
                  <a:prstClr val="white"/>
                </a:solidFill>
              </a:rPr>
              <a:t>「気づきの段階」からの支援</a:t>
            </a:r>
          </a:p>
        </p:txBody>
      </p:sp>
      <p:sp>
        <p:nvSpPr>
          <p:cNvPr id="10" name="線吹き出し 1 (枠付き) 9"/>
          <p:cNvSpPr/>
          <p:nvPr/>
        </p:nvSpPr>
        <p:spPr>
          <a:xfrm>
            <a:off x="5040313" y="556419"/>
            <a:ext cx="3635375" cy="647700"/>
          </a:xfrm>
          <a:prstGeom prst="borderCallout1">
            <a:avLst>
              <a:gd name="adj1" fmla="val 50817"/>
              <a:gd name="adj2" fmla="val -399"/>
              <a:gd name="adj3" fmla="val 78295"/>
              <a:gd name="adj4" fmla="val -26055"/>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b="1" dirty="0">
                <a:solidFill>
                  <a:prstClr val="white"/>
                </a:solidFill>
              </a:rPr>
              <a:t>関係者間の共通理解・情報共有</a:t>
            </a:r>
            <a:endParaRPr lang="en-US" altLang="ja-JP" b="1" dirty="0">
              <a:solidFill>
                <a:prstClr val="white"/>
              </a:solidFill>
            </a:endParaRPr>
          </a:p>
          <a:p>
            <a:pPr algn="ctr" fontAlgn="auto">
              <a:spcBef>
                <a:spcPts val="0"/>
              </a:spcBef>
              <a:spcAft>
                <a:spcPts val="0"/>
              </a:spcAft>
              <a:defRPr/>
            </a:pPr>
            <a:r>
              <a:rPr lang="ja-JP" altLang="en-US" b="1" dirty="0">
                <a:solidFill>
                  <a:prstClr val="white"/>
                </a:solidFill>
              </a:rPr>
              <a:t>→　途切れない支援の調整</a:t>
            </a:r>
          </a:p>
        </p:txBody>
      </p:sp>
      <p:sp>
        <p:nvSpPr>
          <p:cNvPr id="15" name="上矢印 14"/>
          <p:cNvSpPr/>
          <p:nvPr/>
        </p:nvSpPr>
        <p:spPr>
          <a:xfrm>
            <a:off x="3778250" y="742950"/>
            <a:ext cx="1287463" cy="1685925"/>
          </a:xfrm>
          <a:prstGeom prst="upArrow">
            <a:avLst>
              <a:gd name="adj1" fmla="val 50000"/>
              <a:gd name="adj2" fmla="val 49964"/>
            </a:avLst>
          </a:prstGeom>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vert="wordArtVertRtl" anchor="ctr"/>
          <a:lstStyle/>
          <a:p>
            <a:pPr algn="ctr" fontAlgn="auto">
              <a:spcBef>
                <a:spcPts val="0"/>
              </a:spcBef>
              <a:spcAft>
                <a:spcPts val="0"/>
              </a:spcAft>
              <a:defRPr/>
            </a:pPr>
            <a:endParaRPr lang="ja-JP" altLang="en-US" sz="1700" dirty="0">
              <a:solidFill>
                <a:prstClr val="white"/>
              </a:solidFill>
            </a:endParaRPr>
          </a:p>
        </p:txBody>
      </p:sp>
      <p:sp>
        <p:nvSpPr>
          <p:cNvPr id="66" name="円/楕円 65"/>
          <p:cNvSpPr/>
          <p:nvPr/>
        </p:nvSpPr>
        <p:spPr>
          <a:xfrm>
            <a:off x="6858000" y="1951038"/>
            <a:ext cx="1547813" cy="396875"/>
          </a:xfrm>
          <a:prstGeom prst="ellipse">
            <a:avLst/>
          </a:prstGeom>
          <a:solidFill>
            <a:srgbClr val="FF9966"/>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sz="1600" dirty="0">
                <a:solidFill>
                  <a:prstClr val="black"/>
                </a:solidFill>
              </a:rPr>
              <a:t>地域保健</a:t>
            </a:r>
          </a:p>
        </p:txBody>
      </p:sp>
      <p:sp>
        <p:nvSpPr>
          <p:cNvPr id="16431" name="テキスト ボックス 74"/>
          <p:cNvSpPr txBox="1">
            <a:spLocks noChangeArrowheads="1"/>
          </p:cNvSpPr>
          <p:nvPr/>
        </p:nvSpPr>
        <p:spPr bwMode="auto">
          <a:xfrm>
            <a:off x="4084638" y="1254125"/>
            <a:ext cx="676275" cy="1087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algn="r"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algn="r"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algn="r"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algn="r"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600">
                <a:solidFill>
                  <a:srgbClr val="FFFFFF"/>
                </a:solidFill>
                <a:latin typeface="Calibri" pitchFamily="34" charset="0"/>
              </a:rPr>
              <a:t>本人　</a:t>
            </a:r>
            <a:endParaRPr lang="en-US" altLang="ja-JP" sz="1600">
              <a:solidFill>
                <a:srgbClr val="FFFFFF"/>
              </a:solidFill>
              <a:latin typeface="Calibri" pitchFamily="34" charset="0"/>
            </a:endParaRPr>
          </a:p>
          <a:p>
            <a:pPr eaLnBrk="1" hangingPunct="1"/>
            <a:r>
              <a:rPr lang="ja-JP" altLang="en-US" sz="1600">
                <a:solidFill>
                  <a:srgbClr val="FFFFFF"/>
                </a:solidFill>
                <a:latin typeface="Calibri" pitchFamily="34" charset="0"/>
              </a:rPr>
              <a:t>　　（家族）</a:t>
            </a:r>
            <a:endParaRPr lang="en-US" altLang="ja-JP" sz="1600">
              <a:solidFill>
                <a:srgbClr val="FFFFFF"/>
              </a:solidFill>
              <a:latin typeface="Calibri" pitchFamily="34" charset="0"/>
            </a:endParaRPr>
          </a:p>
        </p:txBody>
      </p:sp>
      <p:sp>
        <p:nvSpPr>
          <p:cNvPr id="71" name="円/楕円 70"/>
          <p:cNvSpPr/>
          <p:nvPr/>
        </p:nvSpPr>
        <p:spPr>
          <a:xfrm>
            <a:off x="635000" y="5916613"/>
            <a:ext cx="935038" cy="395287"/>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ja-JP" altLang="en-US" sz="1000" dirty="0">
                <a:solidFill>
                  <a:prstClr val="white"/>
                </a:solidFill>
              </a:rPr>
              <a:t>障害福祉</a:t>
            </a:r>
          </a:p>
        </p:txBody>
      </p:sp>
      <p:sp>
        <p:nvSpPr>
          <p:cNvPr id="17" name="額縁 16"/>
          <p:cNvSpPr/>
          <p:nvPr/>
        </p:nvSpPr>
        <p:spPr>
          <a:xfrm>
            <a:off x="34925" y="6237288"/>
            <a:ext cx="1296988" cy="504825"/>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b="1" dirty="0">
                <a:solidFill>
                  <a:prstClr val="white"/>
                </a:solidFill>
              </a:rPr>
              <a:t>乳幼児期</a:t>
            </a:r>
          </a:p>
        </p:txBody>
      </p:sp>
      <p:sp>
        <p:nvSpPr>
          <p:cNvPr id="18" name="額縁 17"/>
          <p:cNvSpPr/>
          <p:nvPr/>
        </p:nvSpPr>
        <p:spPr>
          <a:xfrm>
            <a:off x="30163" y="4425950"/>
            <a:ext cx="1295400" cy="503238"/>
          </a:xfrm>
          <a:prstGeom prst="bevel">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ja-JP" altLang="en-US" b="1" dirty="0">
                <a:solidFill>
                  <a:prstClr val="white"/>
                </a:solidFill>
              </a:rPr>
              <a:t>学齢期</a:t>
            </a:r>
          </a:p>
        </p:txBody>
      </p:sp>
      <p:sp>
        <p:nvSpPr>
          <p:cNvPr id="78" name="円/楕円 77"/>
          <p:cNvSpPr/>
          <p:nvPr/>
        </p:nvSpPr>
        <p:spPr>
          <a:xfrm>
            <a:off x="2651125" y="5391150"/>
            <a:ext cx="847725" cy="395288"/>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ja-JP" altLang="en-US" sz="1000" dirty="0">
                <a:solidFill>
                  <a:prstClr val="white"/>
                </a:solidFill>
              </a:rPr>
              <a:t>児童福祉</a:t>
            </a:r>
          </a:p>
        </p:txBody>
      </p:sp>
      <p:sp>
        <p:nvSpPr>
          <p:cNvPr id="80" name="円/楕円 79"/>
          <p:cNvSpPr/>
          <p:nvPr/>
        </p:nvSpPr>
        <p:spPr>
          <a:xfrm>
            <a:off x="2573338" y="3511550"/>
            <a:ext cx="935037" cy="396875"/>
          </a:xfrm>
          <a:prstGeom prst="ellipse">
            <a:avLst/>
          </a:prstGeom>
          <a:solidFill>
            <a:srgbClr val="00B050"/>
          </a:solidFill>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fontAlgn="auto">
              <a:spcBef>
                <a:spcPts val="0"/>
              </a:spcBef>
              <a:spcAft>
                <a:spcPts val="0"/>
              </a:spcAft>
              <a:defRPr/>
            </a:pPr>
            <a:r>
              <a:rPr lang="ja-JP" altLang="en-US" sz="1000" dirty="0">
                <a:solidFill>
                  <a:prstClr val="white"/>
                </a:solidFill>
              </a:rPr>
              <a:t>児童福祉</a:t>
            </a:r>
          </a:p>
        </p:txBody>
      </p:sp>
      <p:sp>
        <p:nvSpPr>
          <p:cNvPr id="16438" name="テキスト ボックス 1"/>
          <p:cNvSpPr txBox="1">
            <a:spLocks noChangeArrowheads="1"/>
          </p:cNvSpPr>
          <p:nvPr/>
        </p:nvSpPr>
        <p:spPr bwMode="auto">
          <a:xfrm>
            <a:off x="5357812" y="74138"/>
            <a:ext cx="3749674"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pitchFamily="50" charset="-128"/>
              </a:defRPr>
            </a:lvl1pPr>
            <a:lvl2pPr marL="742950" indent="-285750" eaLnBrk="0" hangingPunct="0">
              <a:defRPr kumimoji="1">
                <a:solidFill>
                  <a:schemeClr val="tx1"/>
                </a:solidFill>
                <a:latin typeface="Arial" charset="0"/>
                <a:ea typeface="ＭＳ Ｐゴシック" pitchFamily="50" charset="-128"/>
              </a:defRPr>
            </a:lvl2pPr>
            <a:lvl3pPr marL="1143000" indent="-228600" eaLnBrk="0" hangingPunct="0">
              <a:defRPr kumimoji="1">
                <a:solidFill>
                  <a:schemeClr val="tx1"/>
                </a:solidFill>
                <a:latin typeface="Arial" charset="0"/>
                <a:ea typeface="ＭＳ Ｐゴシック" pitchFamily="50" charset="-128"/>
              </a:defRPr>
            </a:lvl3pPr>
            <a:lvl4pPr marL="1600200" indent="-228600" eaLnBrk="0" hangingPunct="0">
              <a:defRPr kumimoji="1">
                <a:solidFill>
                  <a:schemeClr val="tx1"/>
                </a:solidFill>
                <a:latin typeface="Arial" charset="0"/>
                <a:ea typeface="ＭＳ Ｐゴシック" pitchFamily="50" charset="-128"/>
              </a:defRPr>
            </a:lvl4pPr>
            <a:lvl5pPr marL="2057400" indent="-228600" eaLnBrk="0" hangingPunct="0">
              <a:defRPr kumimoji="1">
                <a:solidFill>
                  <a:schemeClr val="tx1"/>
                </a:solidFill>
                <a:latin typeface="Arial" charset="0"/>
                <a:ea typeface="ＭＳ Ｐゴシック" pitchFamily="50" charset="-128"/>
              </a:defRPr>
            </a:lvl5pPr>
            <a:lvl6pPr marL="2514600" indent="-228600" algn="r" eaLnBrk="0" fontAlgn="base" hangingPunct="0">
              <a:spcBef>
                <a:spcPct val="0"/>
              </a:spcBef>
              <a:spcAft>
                <a:spcPct val="0"/>
              </a:spcAft>
              <a:defRPr kumimoji="1">
                <a:solidFill>
                  <a:schemeClr val="tx1"/>
                </a:solidFill>
                <a:latin typeface="Arial" charset="0"/>
                <a:ea typeface="ＭＳ Ｐゴシック" pitchFamily="50" charset="-128"/>
              </a:defRPr>
            </a:lvl6pPr>
            <a:lvl7pPr marL="2971800" indent="-228600" algn="r" eaLnBrk="0" fontAlgn="base" hangingPunct="0">
              <a:spcBef>
                <a:spcPct val="0"/>
              </a:spcBef>
              <a:spcAft>
                <a:spcPct val="0"/>
              </a:spcAft>
              <a:defRPr kumimoji="1">
                <a:solidFill>
                  <a:schemeClr val="tx1"/>
                </a:solidFill>
                <a:latin typeface="Arial" charset="0"/>
                <a:ea typeface="ＭＳ Ｐゴシック" pitchFamily="50" charset="-128"/>
              </a:defRPr>
            </a:lvl7pPr>
            <a:lvl8pPr marL="3429000" indent="-228600" algn="r" eaLnBrk="0" fontAlgn="base" hangingPunct="0">
              <a:spcBef>
                <a:spcPct val="0"/>
              </a:spcBef>
              <a:spcAft>
                <a:spcPct val="0"/>
              </a:spcAft>
              <a:defRPr kumimoji="1">
                <a:solidFill>
                  <a:schemeClr val="tx1"/>
                </a:solidFill>
                <a:latin typeface="Arial" charset="0"/>
                <a:ea typeface="ＭＳ Ｐゴシック" pitchFamily="50" charset="-128"/>
              </a:defRPr>
            </a:lvl8pPr>
            <a:lvl9pPr marL="3886200" indent="-228600" algn="r" eaLnBrk="0" fontAlgn="base" hangingPunct="0">
              <a:spcBef>
                <a:spcPct val="0"/>
              </a:spcBef>
              <a:spcAft>
                <a:spcPct val="0"/>
              </a:spcAft>
              <a:defRPr kumimoji="1">
                <a:solidFill>
                  <a:schemeClr val="tx1"/>
                </a:solidFill>
                <a:latin typeface="Arial" charset="0"/>
                <a:ea typeface="ＭＳ Ｐゴシック" pitchFamily="50" charset="-128"/>
              </a:defRPr>
            </a:lvl9pPr>
          </a:lstStyle>
          <a:p>
            <a:pPr eaLnBrk="1" hangingPunct="1"/>
            <a:r>
              <a:rPr lang="ja-JP" altLang="en-US" sz="1100" dirty="0">
                <a:latin typeface="+mn-ea"/>
                <a:ea typeface="+mn-ea"/>
              </a:rPr>
              <a:t>平成</a:t>
            </a:r>
            <a:r>
              <a:rPr lang="en-US" altLang="ja-JP" sz="1100" dirty="0">
                <a:latin typeface="+mn-ea"/>
                <a:ea typeface="+mn-ea"/>
              </a:rPr>
              <a:t>26</a:t>
            </a:r>
            <a:r>
              <a:rPr lang="ja-JP" altLang="en-US" sz="1100" dirty="0">
                <a:latin typeface="+mn-ea"/>
                <a:ea typeface="+mn-ea"/>
              </a:rPr>
              <a:t>年</a:t>
            </a:r>
            <a:r>
              <a:rPr lang="en-US" altLang="ja-JP" sz="1100" dirty="0">
                <a:latin typeface="+mn-ea"/>
                <a:ea typeface="+mn-ea"/>
              </a:rPr>
              <a:t>7</a:t>
            </a:r>
            <a:r>
              <a:rPr lang="ja-JP" altLang="en-US" sz="1100" dirty="0">
                <a:latin typeface="+mn-ea"/>
                <a:ea typeface="+mn-ea"/>
              </a:rPr>
              <a:t>月</a:t>
            </a:r>
            <a:r>
              <a:rPr lang="en-US" altLang="ja-JP" sz="1100" dirty="0">
                <a:latin typeface="+mn-ea"/>
                <a:ea typeface="+mn-ea"/>
              </a:rPr>
              <a:t>16 </a:t>
            </a:r>
            <a:r>
              <a:rPr lang="ja-JP" altLang="en-US" sz="1100" dirty="0">
                <a:latin typeface="+mn-ea"/>
                <a:ea typeface="+mn-ea"/>
              </a:rPr>
              <a:t>日　障害児支援の在り方に関する検討会（参考資料）（２</a:t>
            </a:r>
            <a:r>
              <a:rPr lang="ja-JP" altLang="en-US" sz="1100" dirty="0"/>
              <a:t>）</a:t>
            </a:r>
          </a:p>
        </p:txBody>
      </p:sp>
      <p:sp>
        <p:nvSpPr>
          <p:cNvPr id="8" name="スライド番号プレースホルダー 7"/>
          <p:cNvSpPr>
            <a:spLocks noGrp="1"/>
          </p:cNvSpPr>
          <p:nvPr>
            <p:ph type="sldNum" sz="quarter" idx="12"/>
          </p:nvPr>
        </p:nvSpPr>
        <p:spPr/>
        <p:txBody>
          <a:bodyPr/>
          <a:lstStyle/>
          <a:p>
            <a:fld id="{93F2C76C-95E5-4F43-AC27-80398C2C95BE}" type="slidenum">
              <a:rPr kumimoji="1" lang="ja-JP" altLang="en-US" smtClean="0"/>
              <a:pPr/>
              <a:t>26</a:t>
            </a:fld>
            <a:endParaRPr kumimoji="1" lang="ja-JP" altLang="en-US"/>
          </a:p>
        </p:txBody>
      </p:sp>
    </p:spTree>
    <p:extLst>
      <p:ext uri="{BB962C8B-B14F-4D97-AF65-F5344CB8AC3E}">
        <p14:creationId xmlns:p14="http://schemas.microsoft.com/office/powerpoint/2010/main" val="11842251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4B83FAE-4820-451E-A5F0-41A7CE22A2D1}"/>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67DB3F34-0F1D-4A6C-BC65-01BF7C2288D5}"/>
              </a:ext>
            </a:extLst>
          </p:cNvPr>
          <p:cNvSpPr>
            <a:spLocks noGrp="1"/>
          </p:cNvSpPr>
          <p:nvPr>
            <p:ph idx="1"/>
          </p:nvPr>
        </p:nvSpPr>
        <p:spPr>
          <a:xfrm>
            <a:off x="779689" y="2596243"/>
            <a:ext cx="7584621" cy="1926771"/>
          </a:xfrm>
        </p:spPr>
        <p:txBody>
          <a:bodyPr/>
          <a:lstStyle/>
          <a:p>
            <a:pPr marL="0" indent="0">
              <a:buNone/>
            </a:pPr>
            <a:r>
              <a:rPr lang="ja-JP" altLang="en-US" sz="5400" dirty="0"/>
              <a:t>５．評価について</a:t>
            </a:r>
            <a:endParaRPr kumimoji="1" lang="ja-JP" altLang="en-US" dirty="0"/>
          </a:p>
        </p:txBody>
      </p:sp>
    </p:spTree>
    <p:extLst>
      <p:ext uri="{BB962C8B-B14F-4D97-AF65-F5344CB8AC3E}">
        <p14:creationId xmlns:p14="http://schemas.microsoft.com/office/powerpoint/2010/main" val="112790417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4" name="Rectangle 3">
            <a:extLst>
              <a:ext uri="{FF2B5EF4-FFF2-40B4-BE49-F238E27FC236}">
                <a16:creationId xmlns:a16="http://schemas.microsoft.com/office/drawing/2014/main" id="{E75937F8-5103-4D38-8699-C1A27AB46F06}"/>
              </a:ext>
            </a:extLst>
          </p:cNvPr>
          <p:cNvSpPr>
            <a:spLocks noChangeArrowheads="1"/>
          </p:cNvSpPr>
          <p:nvPr/>
        </p:nvSpPr>
        <p:spPr bwMode="auto">
          <a:xfrm>
            <a:off x="1581151" y="1235379"/>
            <a:ext cx="2127738" cy="357435"/>
          </a:xfrm>
          <a:prstGeom prst="rect">
            <a:avLst/>
          </a:prstGeom>
          <a:solidFill>
            <a:srgbClr val="CCECFF"/>
          </a:solidFill>
          <a:ln w="12700" algn="ctr">
            <a:solidFill>
              <a:schemeClr val="tx1"/>
            </a:solidFill>
            <a:miter lim="800000"/>
            <a:headEnd/>
            <a:tailEnd/>
          </a:ln>
        </p:spPr>
        <p:txBody>
          <a:bodyPr lIns="68580" tIns="8206" rIns="68580" bIns="8206" anchor="ctr">
            <a:spAutoFit/>
          </a:bodyPr>
          <a:lstStyle>
            <a:lvl1pPr eaLnBrk="0" hangingPunct="0">
              <a:defRPr kumimoji="1" b="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b="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b="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b="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2215" b="0">
                <a:solidFill>
                  <a:srgbClr val="000000"/>
                </a:solidFill>
              </a:rPr>
              <a:t>評価の項目</a:t>
            </a:r>
            <a:r>
              <a:rPr lang="ja-JP" altLang="en-US" sz="2215">
                <a:solidFill>
                  <a:srgbClr val="000000"/>
                </a:solidFill>
              </a:rPr>
              <a:t> </a:t>
            </a:r>
          </a:p>
        </p:txBody>
      </p:sp>
      <p:sp>
        <p:nvSpPr>
          <p:cNvPr id="179205" name="Rectangle 4">
            <a:extLst>
              <a:ext uri="{FF2B5EF4-FFF2-40B4-BE49-F238E27FC236}">
                <a16:creationId xmlns:a16="http://schemas.microsoft.com/office/drawing/2014/main" id="{8FAB250E-DB71-4AD7-87F7-F08B42B90762}"/>
              </a:ext>
            </a:extLst>
          </p:cNvPr>
          <p:cNvSpPr>
            <a:spLocks noChangeArrowheads="1"/>
          </p:cNvSpPr>
          <p:nvPr/>
        </p:nvSpPr>
        <p:spPr bwMode="auto">
          <a:xfrm>
            <a:off x="3842239" y="1235379"/>
            <a:ext cx="5117123" cy="357435"/>
          </a:xfrm>
          <a:prstGeom prst="rect">
            <a:avLst/>
          </a:prstGeom>
          <a:solidFill>
            <a:srgbClr val="CCECFF"/>
          </a:solidFill>
          <a:ln w="12700" algn="ctr">
            <a:solidFill>
              <a:schemeClr val="tx1"/>
            </a:solidFill>
            <a:miter lim="800000"/>
            <a:headEnd/>
            <a:tailEnd/>
          </a:ln>
        </p:spPr>
        <p:txBody>
          <a:bodyPr lIns="68580" tIns="8206" rIns="68580" bIns="8206" anchor="ctr">
            <a:spAutoFit/>
          </a:bodyPr>
          <a:lstStyle>
            <a:lvl1pPr eaLnBrk="0" hangingPunct="0">
              <a:defRPr kumimoji="1" b="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b="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b="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b="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2215" b="0">
                <a:solidFill>
                  <a:srgbClr val="000000"/>
                </a:solidFill>
              </a:rPr>
              <a:t>評価の方法</a:t>
            </a:r>
          </a:p>
        </p:txBody>
      </p:sp>
      <p:sp>
        <p:nvSpPr>
          <p:cNvPr id="179206" name="Rectangle 5">
            <a:extLst>
              <a:ext uri="{FF2B5EF4-FFF2-40B4-BE49-F238E27FC236}">
                <a16:creationId xmlns:a16="http://schemas.microsoft.com/office/drawing/2014/main" id="{46BBDF83-0B3E-4118-A650-FF0EDD7637D6}"/>
              </a:ext>
            </a:extLst>
          </p:cNvPr>
          <p:cNvSpPr>
            <a:spLocks noChangeArrowheads="1"/>
          </p:cNvSpPr>
          <p:nvPr/>
        </p:nvSpPr>
        <p:spPr bwMode="auto">
          <a:xfrm>
            <a:off x="1579685" y="1635369"/>
            <a:ext cx="2126274" cy="1460989"/>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68580" tIns="8206" rIns="68580" bIns="8206" anchor="ctr"/>
          <a:lstStyle>
            <a:lvl1pPr eaLnBrk="0" hangingPunct="0">
              <a:defRPr kumimoji="1" b="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b="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b="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b="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endParaRPr lang="en-US" altLang="ja-JP" sz="1846" b="0">
              <a:solidFill>
                <a:srgbClr val="000000"/>
              </a:solidFill>
            </a:endParaRPr>
          </a:p>
          <a:p>
            <a:pPr algn="ctr" defTabSz="844083" eaLnBrk="1" fontAlgn="base" hangingPunct="1">
              <a:spcBef>
                <a:spcPct val="0"/>
              </a:spcBef>
              <a:spcAft>
                <a:spcPct val="0"/>
              </a:spcAft>
            </a:pPr>
            <a:r>
              <a:rPr lang="ja-JP" altLang="en-US" sz="2215" b="0">
                <a:solidFill>
                  <a:srgbClr val="000000"/>
                </a:solidFill>
              </a:rPr>
              <a:t>質の高い</a:t>
            </a:r>
          </a:p>
          <a:p>
            <a:pPr algn="ctr" defTabSz="844083" eaLnBrk="1" fontAlgn="base" hangingPunct="1">
              <a:spcBef>
                <a:spcPct val="0"/>
              </a:spcBef>
              <a:spcAft>
                <a:spcPct val="0"/>
              </a:spcAft>
            </a:pPr>
            <a:r>
              <a:rPr lang="ja-JP" altLang="en-US" sz="2215" b="0">
                <a:solidFill>
                  <a:srgbClr val="000000"/>
                </a:solidFill>
              </a:rPr>
              <a:t>サービスの提供</a:t>
            </a:r>
            <a:endParaRPr lang="ja-JP" altLang="en-US" sz="1846" b="0">
              <a:solidFill>
                <a:srgbClr val="000000"/>
              </a:solidFill>
            </a:endParaRPr>
          </a:p>
          <a:p>
            <a:pPr algn="ctr" defTabSz="844083" eaLnBrk="1" fontAlgn="base" hangingPunct="1">
              <a:spcBef>
                <a:spcPct val="0"/>
              </a:spcBef>
              <a:spcAft>
                <a:spcPct val="0"/>
              </a:spcAft>
            </a:pPr>
            <a:endParaRPr lang="en-US" altLang="ja-JP" sz="1846" b="0">
              <a:solidFill>
                <a:srgbClr val="000000"/>
              </a:solidFill>
            </a:endParaRPr>
          </a:p>
        </p:txBody>
      </p:sp>
      <p:sp>
        <p:nvSpPr>
          <p:cNvPr id="9" name="Rectangle 6">
            <a:extLst>
              <a:ext uri="{FF2B5EF4-FFF2-40B4-BE49-F238E27FC236}">
                <a16:creationId xmlns:a16="http://schemas.microsoft.com/office/drawing/2014/main" id="{656D675B-DFCD-4EE6-A25E-FC20252D3322}"/>
              </a:ext>
            </a:extLst>
          </p:cNvPr>
          <p:cNvSpPr>
            <a:spLocks noChangeArrowheads="1"/>
          </p:cNvSpPr>
          <p:nvPr/>
        </p:nvSpPr>
        <p:spPr bwMode="auto">
          <a:xfrm>
            <a:off x="3843705" y="1635369"/>
            <a:ext cx="5114192" cy="1460989"/>
          </a:xfrm>
          <a:prstGeom prst="rect">
            <a:avLst/>
          </a:prstGeom>
          <a:noFill/>
          <a:ln w="12700" algn="ctr">
            <a:solidFill>
              <a:schemeClr val="tx1"/>
            </a:solidFill>
            <a:miter lim="800000"/>
            <a:headEnd/>
            <a:tailEnd/>
          </a:ln>
        </p:spPr>
        <p:txBody>
          <a:bodyPr lIns="68580" tIns="8206" rIns="68580" bIns="8206" anchor="ctr"/>
          <a:lstStyle/>
          <a:p>
            <a:pPr marL="492382" indent="-492382" defTabSz="844083" eaLnBrk="0" fontAlgn="base" hangingPunct="0">
              <a:lnSpc>
                <a:spcPct val="95000"/>
              </a:lnSpc>
              <a:spcBef>
                <a:spcPct val="10000"/>
              </a:spcBef>
              <a:spcAft>
                <a:spcPct val="0"/>
              </a:spcAft>
              <a:defRPr/>
            </a:pPr>
            <a:r>
              <a:rPr kumimoji="1" lang="ja-JP" altLang="en-US" sz="1477" dirty="0">
                <a:solidFill>
                  <a:srgbClr val="000000"/>
                </a:solidFill>
                <a:latin typeface="Arial" panose="020B0604020202020204" pitchFamily="34" charset="0"/>
                <a:ea typeface="ＭＳ Ｐゴシック" panose="020B0600070205080204" pitchFamily="50" charset="-128"/>
              </a:rPr>
              <a:t>①利用者の到達目標達成度・利用者及び家族の満足度</a:t>
            </a:r>
          </a:p>
          <a:p>
            <a:pPr marL="492382" indent="-492382" defTabSz="844083" eaLnBrk="0" fontAlgn="base" hangingPunct="0">
              <a:lnSpc>
                <a:spcPct val="95000"/>
              </a:lnSpc>
              <a:spcBef>
                <a:spcPct val="10000"/>
              </a:spcBef>
              <a:spcAft>
                <a:spcPct val="0"/>
              </a:spcAft>
              <a:defRPr/>
            </a:pPr>
            <a:r>
              <a:rPr kumimoji="1" lang="ja-JP" altLang="en-US" sz="1477" dirty="0">
                <a:solidFill>
                  <a:srgbClr val="000000"/>
                </a:solidFill>
                <a:latin typeface="Arial" panose="020B0604020202020204" pitchFamily="34" charset="0"/>
                <a:ea typeface="ＭＳ Ｐゴシック" panose="020B0600070205080204" pitchFamily="50" charset="-128"/>
              </a:rPr>
              <a:t>②サービス管理責任者・支援者の自己評価の導入</a:t>
            </a:r>
          </a:p>
          <a:p>
            <a:pPr marL="492382" indent="-492382" defTabSz="844083" eaLnBrk="0" fontAlgn="base" hangingPunct="0">
              <a:lnSpc>
                <a:spcPct val="95000"/>
              </a:lnSpc>
              <a:spcBef>
                <a:spcPct val="10000"/>
              </a:spcBef>
              <a:spcAft>
                <a:spcPct val="0"/>
              </a:spcAft>
              <a:defRPr/>
            </a:pPr>
            <a:r>
              <a:rPr kumimoji="1" lang="ja-JP" altLang="en-US" sz="1477" dirty="0">
                <a:solidFill>
                  <a:srgbClr val="000000"/>
                </a:solidFill>
                <a:latin typeface="Arial" panose="020B0604020202020204" pitchFamily="34" charset="0"/>
                <a:ea typeface="ＭＳ Ｐゴシック" panose="020B0600070205080204" pitchFamily="50" charset="-128"/>
              </a:rPr>
              <a:t>③苦情解決・</a:t>
            </a:r>
            <a:r>
              <a:rPr kumimoji="1" lang="ja-JP" altLang="en-US" sz="1477" dirty="0">
                <a:solidFill>
                  <a:srgbClr val="000000"/>
                </a:solidFill>
                <a:highlight>
                  <a:srgbClr val="FFFF00"/>
                </a:highlight>
                <a:latin typeface="Arial" panose="020B0604020202020204" pitchFamily="34" charset="0"/>
                <a:ea typeface="ＭＳ Ｐゴシック" panose="020B0600070205080204" pitchFamily="50" charset="-128"/>
              </a:rPr>
              <a:t>室</a:t>
            </a:r>
            <a:r>
              <a:rPr kumimoji="1" lang="ja-JP" altLang="en-US" sz="1477" dirty="0">
                <a:solidFill>
                  <a:srgbClr val="000000"/>
                </a:solidFill>
                <a:latin typeface="Arial" panose="020B0604020202020204" pitchFamily="34" charset="0"/>
                <a:ea typeface="ＭＳ Ｐゴシック" panose="020B0600070205080204" pitchFamily="50" charset="-128"/>
              </a:rPr>
              <a:t>の第三者評価へのとりくみ</a:t>
            </a:r>
          </a:p>
          <a:p>
            <a:pPr defTabSz="844083" fontAlgn="base">
              <a:spcBef>
                <a:spcPct val="0"/>
              </a:spcBef>
              <a:spcAft>
                <a:spcPct val="0"/>
              </a:spcAft>
              <a:defRPr/>
            </a:pPr>
            <a:r>
              <a:rPr kumimoji="1" lang="ja-JP" altLang="en-US" sz="1477" dirty="0">
                <a:solidFill>
                  <a:srgbClr val="000000"/>
                </a:solidFill>
                <a:latin typeface="Arial" charset="0"/>
                <a:ea typeface="ＭＳ Ｐゴシック" panose="020B0600070205080204" pitchFamily="50" charset="-128"/>
              </a:rPr>
              <a:t>④企業等での職場体験実習等へのとりくみ</a:t>
            </a:r>
            <a:endParaRPr kumimoji="1" lang="en-US" altLang="ja-JP" sz="1477" dirty="0">
              <a:solidFill>
                <a:srgbClr val="000000"/>
              </a:solidFill>
              <a:latin typeface="Arial" charset="0"/>
              <a:ea typeface="ＭＳ Ｐゴシック" panose="020B0600070205080204" pitchFamily="50" charset="-128"/>
            </a:endParaRPr>
          </a:p>
          <a:p>
            <a:pPr defTabSz="844083" fontAlgn="base">
              <a:spcBef>
                <a:spcPct val="0"/>
              </a:spcBef>
              <a:spcAft>
                <a:spcPct val="0"/>
              </a:spcAft>
              <a:defRPr/>
            </a:pPr>
            <a:r>
              <a:rPr kumimoji="1" lang="ja-JP" altLang="en-US" sz="1477" dirty="0">
                <a:solidFill>
                  <a:srgbClr val="000000"/>
                </a:solidFill>
                <a:latin typeface="Arial" charset="0"/>
                <a:ea typeface="ＭＳ Ｐゴシック" panose="020B0600070205080204" pitchFamily="50" charset="-128"/>
              </a:rPr>
              <a:t>⑤面接練習・履歴書作成等の実践的就労支援研修の実施</a:t>
            </a:r>
            <a:endParaRPr kumimoji="1" lang="en-US" altLang="ja-JP" sz="1477" dirty="0">
              <a:solidFill>
                <a:srgbClr val="000000"/>
              </a:solidFill>
              <a:latin typeface="Arial" charset="0"/>
              <a:ea typeface="ＭＳ Ｐゴシック" panose="020B0600070205080204" pitchFamily="50" charset="-128"/>
            </a:endParaRPr>
          </a:p>
          <a:p>
            <a:pPr defTabSz="844083" fontAlgn="base">
              <a:spcBef>
                <a:spcPct val="0"/>
              </a:spcBef>
              <a:spcAft>
                <a:spcPct val="0"/>
              </a:spcAft>
              <a:defRPr/>
            </a:pPr>
            <a:r>
              <a:rPr kumimoji="1" lang="ja-JP" altLang="en-US" sz="1477" dirty="0">
                <a:solidFill>
                  <a:srgbClr val="000000"/>
                </a:solidFill>
                <a:latin typeface="Arial" charset="0"/>
                <a:ea typeface="ＭＳ Ｐゴシック" panose="020B0600070205080204" pitchFamily="50" charset="-128"/>
              </a:rPr>
              <a:t>⑥くらしに必要なトータルな支援へのとりくみ</a:t>
            </a:r>
          </a:p>
        </p:txBody>
      </p:sp>
      <p:sp>
        <p:nvSpPr>
          <p:cNvPr id="179208" name="Rectangle 7">
            <a:extLst>
              <a:ext uri="{FF2B5EF4-FFF2-40B4-BE49-F238E27FC236}">
                <a16:creationId xmlns:a16="http://schemas.microsoft.com/office/drawing/2014/main" id="{F11AFC5D-11DB-40F5-99F1-D7649F378588}"/>
              </a:ext>
            </a:extLst>
          </p:cNvPr>
          <p:cNvSpPr>
            <a:spLocks noChangeArrowheads="1"/>
          </p:cNvSpPr>
          <p:nvPr/>
        </p:nvSpPr>
        <p:spPr bwMode="auto">
          <a:xfrm>
            <a:off x="1579685" y="4825512"/>
            <a:ext cx="2120412" cy="1462454"/>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68580" tIns="8206" rIns="68580" bIns="8206" anchor="ctr"/>
          <a:lstStyle>
            <a:lvl1pPr eaLnBrk="0" hangingPunct="0">
              <a:defRPr kumimoji="1" b="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b="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b="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b="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endParaRPr lang="en-US" altLang="ja-JP" sz="1846" b="0">
              <a:solidFill>
                <a:srgbClr val="000000"/>
              </a:solidFill>
            </a:endParaRPr>
          </a:p>
          <a:p>
            <a:pPr algn="ctr" defTabSz="844083" eaLnBrk="1" fontAlgn="base" hangingPunct="1">
              <a:spcBef>
                <a:spcPct val="0"/>
              </a:spcBef>
              <a:spcAft>
                <a:spcPct val="0"/>
              </a:spcAft>
            </a:pPr>
            <a:r>
              <a:rPr lang="ja-JP" altLang="en-US" sz="2215" b="0">
                <a:solidFill>
                  <a:srgbClr val="000000"/>
                </a:solidFill>
              </a:rPr>
              <a:t>事業の推進</a:t>
            </a:r>
          </a:p>
          <a:p>
            <a:pPr algn="ctr" defTabSz="844083" eaLnBrk="1" fontAlgn="base" hangingPunct="1">
              <a:spcBef>
                <a:spcPct val="0"/>
              </a:spcBef>
              <a:spcAft>
                <a:spcPct val="0"/>
              </a:spcAft>
            </a:pPr>
            <a:endParaRPr lang="en-US" altLang="ja-JP" sz="1846" b="0">
              <a:solidFill>
                <a:srgbClr val="000000"/>
              </a:solidFill>
            </a:endParaRPr>
          </a:p>
        </p:txBody>
      </p:sp>
      <p:sp>
        <p:nvSpPr>
          <p:cNvPr id="179209" name="Rectangle 8">
            <a:extLst>
              <a:ext uri="{FF2B5EF4-FFF2-40B4-BE49-F238E27FC236}">
                <a16:creationId xmlns:a16="http://schemas.microsoft.com/office/drawing/2014/main" id="{79860500-A386-413C-9C6D-E6BE71D5AFF4}"/>
              </a:ext>
            </a:extLst>
          </p:cNvPr>
          <p:cNvSpPr>
            <a:spLocks noChangeArrowheads="1"/>
          </p:cNvSpPr>
          <p:nvPr/>
        </p:nvSpPr>
        <p:spPr bwMode="auto">
          <a:xfrm>
            <a:off x="1579685" y="3229708"/>
            <a:ext cx="2127738" cy="1460989"/>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68580" tIns="8206" rIns="68580" bIns="8206" anchor="ctr"/>
          <a:lstStyle>
            <a:lvl1pPr eaLnBrk="0" hangingPunct="0">
              <a:defRPr kumimoji="1" b="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b="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b="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b="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2215" b="0">
                <a:solidFill>
                  <a:srgbClr val="000000"/>
                </a:solidFill>
                <a:latin typeface="ＭＳ Ｐゴシック" panose="020B0600070205080204" pitchFamily="50" charset="-128"/>
              </a:rPr>
              <a:t>職員の質の向上</a:t>
            </a:r>
          </a:p>
        </p:txBody>
      </p:sp>
      <p:sp>
        <p:nvSpPr>
          <p:cNvPr id="179210" name="Rectangle 9">
            <a:extLst>
              <a:ext uri="{FF2B5EF4-FFF2-40B4-BE49-F238E27FC236}">
                <a16:creationId xmlns:a16="http://schemas.microsoft.com/office/drawing/2014/main" id="{3FBC13BF-64A1-4CCC-AE8D-CB9B91D884B4}"/>
              </a:ext>
            </a:extLst>
          </p:cNvPr>
          <p:cNvSpPr>
            <a:spLocks noChangeArrowheads="1"/>
          </p:cNvSpPr>
          <p:nvPr/>
        </p:nvSpPr>
        <p:spPr bwMode="auto">
          <a:xfrm>
            <a:off x="3840774" y="3229708"/>
            <a:ext cx="5117123" cy="1462454"/>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68580" tIns="8206" rIns="68580" bIns="8206" anchor="ctr"/>
          <a:lstStyle>
            <a:lvl1pPr eaLnBrk="0" hangingPunct="0">
              <a:defRPr kumimoji="1" b="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b="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b="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b="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9pPr>
          </a:lstStyle>
          <a:p>
            <a:pPr defTabSz="844083" eaLnBrk="1" fontAlgn="base" hangingPunct="1">
              <a:spcBef>
                <a:spcPct val="0"/>
              </a:spcBef>
              <a:spcAft>
                <a:spcPct val="0"/>
              </a:spcAft>
            </a:pPr>
            <a:r>
              <a:rPr lang="en-US" altLang="ja-JP" sz="1477" b="0">
                <a:solidFill>
                  <a:srgbClr val="000000"/>
                </a:solidFill>
              </a:rPr>
              <a:t>①</a:t>
            </a:r>
            <a:r>
              <a:rPr lang="ja-JP" altLang="en-US" sz="1477" b="0">
                <a:solidFill>
                  <a:srgbClr val="000000"/>
                </a:solidFill>
              </a:rPr>
              <a:t>資格取得の促進　（キャリアアップ）による有資格者数</a:t>
            </a:r>
            <a:endParaRPr lang="en-US" altLang="ja-JP" sz="1477" b="0">
              <a:solidFill>
                <a:srgbClr val="000000"/>
              </a:solidFill>
            </a:endParaRPr>
          </a:p>
          <a:p>
            <a:pPr defTabSz="844083" eaLnBrk="1" fontAlgn="base" hangingPunct="1">
              <a:spcBef>
                <a:spcPct val="0"/>
              </a:spcBef>
              <a:spcAft>
                <a:spcPct val="0"/>
              </a:spcAft>
            </a:pPr>
            <a:r>
              <a:rPr lang="ja-JP" altLang="en-US" sz="1477" b="0">
                <a:solidFill>
                  <a:srgbClr val="000000"/>
                </a:solidFill>
              </a:rPr>
              <a:t>②効率的・効果的な支援会議の運営</a:t>
            </a:r>
          </a:p>
          <a:p>
            <a:pPr defTabSz="844083" eaLnBrk="1" fontAlgn="base" hangingPunct="1">
              <a:spcBef>
                <a:spcPct val="0"/>
              </a:spcBef>
              <a:spcAft>
                <a:spcPct val="0"/>
              </a:spcAft>
            </a:pPr>
            <a:r>
              <a:rPr lang="ja-JP" altLang="en-US" sz="1477" b="0">
                <a:solidFill>
                  <a:srgbClr val="000000"/>
                </a:solidFill>
              </a:rPr>
              <a:t>③ＯＪＴ、ＯＦＦ</a:t>
            </a:r>
            <a:r>
              <a:rPr lang="en-US" altLang="ja-JP" sz="1477" b="0">
                <a:solidFill>
                  <a:srgbClr val="000000"/>
                </a:solidFill>
              </a:rPr>
              <a:t>-</a:t>
            </a:r>
            <a:r>
              <a:rPr lang="ja-JP" altLang="en-US" sz="1477" b="0">
                <a:solidFill>
                  <a:srgbClr val="000000"/>
                </a:solidFill>
              </a:rPr>
              <a:t>ＪＴの実施件数（時間）</a:t>
            </a:r>
          </a:p>
          <a:p>
            <a:pPr defTabSz="844083" eaLnBrk="1" fontAlgn="base" hangingPunct="1">
              <a:spcBef>
                <a:spcPct val="0"/>
              </a:spcBef>
              <a:spcAft>
                <a:spcPct val="0"/>
              </a:spcAft>
            </a:pPr>
            <a:r>
              <a:rPr lang="ja-JP" altLang="en-US" sz="1477" b="0">
                <a:solidFill>
                  <a:srgbClr val="000000"/>
                </a:solidFill>
              </a:rPr>
              <a:t>④人権研修の実施</a:t>
            </a:r>
            <a:endParaRPr lang="en-US" altLang="ja-JP" sz="1477" b="0">
              <a:solidFill>
                <a:srgbClr val="000000"/>
              </a:solidFill>
            </a:endParaRPr>
          </a:p>
          <a:p>
            <a:pPr defTabSz="844083" eaLnBrk="1" fontAlgn="base" hangingPunct="1">
              <a:spcBef>
                <a:spcPct val="0"/>
              </a:spcBef>
              <a:spcAft>
                <a:spcPct val="0"/>
              </a:spcAft>
            </a:pPr>
            <a:r>
              <a:rPr lang="ja-JP" altLang="en-US" sz="1477" b="0">
                <a:solidFill>
                  <a:srgbClr val="000000"/>
                </a:solidFill>
              </a:rPr>
              <a:t>⑤ハローワーク等関係機関への訪問回数等</a:t>
            </a:r>
            <a:endParaRPr lang="en-US" altLang="ja-JP" sz="1477" b="0">
              <a:solidFill>
                <a:srgbClr val="000000"/>
              </a:solidFill>
            </a:endParaRPr>
          </a:p>
          <a:p>
            <a:pPr defTabSz="844083" eaLnBrk="1" fontAlgn="base" hangingPunct="1">
              <a:spcBef>
                <a:spcPct val="0"/>
              </a:spcBef>
              <a:spcAft>
                <a:spcPct val="0"/>
              </a:spcAft>
            </a:pPr>
            <a:r>
              <a:rPr lang="ja-JP" altLang="en-US" sz="1477" b="0">
                <a:solidFill>
                  <a:srgbClr val="000000"/>
                </a:solidFill>
              </a:rPr>
              <a:t>⑥職員の企業等での職場体験研修</a:t>
            </a:r>
          </a:p>
        </p:txBody>
      </p:sp>
      <p:sp>
        <p:nvSpPr>
          <p:cNvPr id="179211" name="Rectangle 10">
            <a:extLst>
              <a:ext uri="{FF2B5EF4-FFF2-40B4-BE49-F238E27FC236}">
                <a16:creationId xmlns:a16="http://schemas.microsoft.com/office/drawing/2014/main" id="{C1E9DD45-AD7E-43EA-AFCC-CF622A615D99}"/>
              </a:ext>
            </a:extLst>
          </p:cNvPr>
          <p:cNvSpPr>
            <a:spLocks noChangeArrowheads="1"/>
          </p:cNvSpPr>
          <p:nvPr/>
        </p:nvSpPr>
        <p:spPr bwMode="auto">
          <a:xfrm>
            <a:off x="3840774" y="4825512"/>
            <a:ext cx="5117123" cy="1462454"/>
          </a:xfrm>
          <a:prstGeom prst="rect">
            <a:avLst/>
          </a:prstGeom>
          <a:noFill/>
          <a:ln w="12700" algn="ctr">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lIns="68580" tIns="8206" rIns="68580" bIns="8206" anchor="ctr"/>
          <a:lstStyle>
            <a:lvl1pPr eaLnBrk="0" hangingPunct="0">
              <a:defRPr kumimoji="1" b="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b="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b="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b="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9pPr>
          </a:lstStyle>
          <a:p>
            <a:pPr defTabSz="844083" eaLnBrk="1" fontAlgn="base" hangingPunct="1">
              <a:spcBef>
                <a:spcPct val="0"/>
              </a:spcBef>
              <a:spcAft>
                <a:spcPct val="0"/>
              </a:spcAft>
            </a:pPr>
            <a:r>
              <a:rPr lang="en-US" altLang="ja-JP" sz="1477" b="0">
                <a:solidFill>
                  <a:srgbClr val="000000"/>
                </a:solidFill>
              </a:rPr>
              <a:t>①</a:t>
            </a:r>
            <a:r>
              <a:rPr lang="ja-JP" altLang="en-US" sz="1477" b="0">
                <a:solidFill>
                  <a:srgbClr val="000000"/>
                </a:solidFill>
              </a:rPr>
              <a:t>利用者数の増減、平均利用日数</a:t>
            </a:r>
          </a:p>
          <a:p>
            <a:pPr defTabSz="844083" eaLnBrk="1" fontAlgn="base" hangingPunct="1">
              <a:spcBef>
                <a:spcPct val="0"/>
              </a:spcBef>
              <a:spcAft>
                <a:spcPct val="0"/>
              </a:spcAft>
            </a:pPr>
            <a:r>
              <a:rPr lang="ja-JP" altLang="en-US" sz="1477" b="0">
                <a:solidFill>
                  <a:srgbClr val="000000"/>
                </a:solidFill>
              </a:rPr>
              <a:t>②一般雇用や他の就労系事業へ移行した利用者数等</a:t>
            </a:r>
          </a:p>
          <a:p>
            <a:pPr defTabSz="844083" eaLnBrk="1" fontAlgn="base" hangingPunct="1">
              <a:spcBef>
                <a:spcPct val="0"/>
              </a:spcBef>
              <a:spcAft>
                <a:spcPct val="0"/>
              </a:spcAft>
            </a:pPr>
            <a:r>
              <a:rPr lang="ja-JP" altLang="en-US" sz="1477" b="0">
                <a:solidFill>
                  <a:srgbClr val="000000"/>
                </a:solidFill>
              </a:rPr>
              <a:t>③企業や受注先の開拓件数・連携先機関数</a:t>
            </a:r>
          </a:p>
          <a:p>
            <a:pPr defTabSz="844083" eaLnBrk="1" fontAlgn="base" hangingPunct="1">
              <a:spcBef>
                <a:spcPct val="0"/>
              </a:spcBef>
              <a:spcAft>
                <a:spcPct val="0"/>
              </a:spcAft>
            </a:pPr>
            <a:r>
              <a:rPr lang="ja-JP" altLang="en-US" sz="1477" b="0">
                <a:solidFill>
                  <a:srgbClr val="000000"/>
                </a:solidFill>
              </a:rPr>
              <a:t>④学校・企業・地域等との連携</a:t>
            </a:r>
            <a:endParaRPr lang="en-US" altLang="ja-JP" sz="1477" b="0">
              <a:solidFill>
                <a:srgbClr val="000000"/>
              </a:solidFill>
            </a:endParaRPr>
          </a:p>
          <a:p>
            <a:pPr defTabSz="844083" eaLnBrk="1" fontAlgn="base" hangingPunct="1">
              <a:spcBef>
                <a:spcPct val="0"/>
              </a:spcBef>
              <a:spcAft>
                <a:spcPct val="0"/>
              </a:spcAft>
            </a:pPr>
            <a:r>
              <a:rPr lang="ja-JP" altLang="en-US" sz="1477" b="0">
                <a:solidFill>
                  <a:srgbClr val="000000"/>
                </a:solidFill>
              </a:rPr>
              <a:t>⑤施設外就労等の地域での就労支援のとりくみなど</a:t>
            </a:r>
            <a:endParaRPr lang="en-US" altLang="ja-JP" sz="1477" b="0">
              <a:solidFill>
                <a:srgbClr val="000000"/>
              </a:solidFill>
            </a:endParaRPr>
          </a:p>
          <a:p>
            <a:pPr defTabSz="844083" eaLnBrk="1" fontAlgn="base" hangingPunct="1">
              <a:spcBef>
                <a:spcPct val="0"/>
              </a:spcBef>
              <a:spcAft>
                <a:spcPct val="0"/>
              </a:spcAft>
            </a:pPr>
            <a:r>
              <a:rPr lang="ja-JP" altLang="en-US" sz="1477" b="0">
                <a:solidFill>
                  <a:srgbClr val="000000"/>
                </a:solidFill>
              </a:rPr>
              <a:t>⑥就労支援系サービス以外の提供への取り組み</a:t>
            </a:r>
          </a:p>
        </p:txBody>
      </p:sp>
      <p:sp>
        <p:nvSpPr>
          <p:cNvPr id="179212" name="Rectangle 17">
            <a:extLst>
              <a:ext uri="{FF2B5EF4-FFF2-40B4-BE49-F238E27FC236}">
                <a16:creationId xmlns:a16="http://schemas.microsoft.com/office/drawing/2014/main" id="{AA40A13B-8530-4D93-8B5C-90F6698707E1}"/>
              </a:ext>
            </a:extLst>
          </p:cNvPr>
          <p:cNvSpPr>
            <a:spLocks noChangeArrowheads="1"/>
          </p:cNvSpPr>
          <p:nvPr/>
        </p:nvSpPr>
        <p:spPr bwMode="auto">
          <a:xfrm>
            <a:off x="252046" y="1238310"/>
            <a:ext cx="1197220" cy="357435"/>
          </a:xfrm>
          <a:prstGeom prst="rect">
            <a:avLst/>
          </a:prstGeom>
          <a:solidFill>
            <a:srgbClr val="CCECFF"/>
          </a:solidFill>
          <a:ln w="12700" algn="ctr">
            <a:solidFill>
              <a:schemeClr val="tx1"/>
            </a:solidFill>
            <a:miter lim="800000"/>
            <a:headEnd/>
            <a:tailEnd/>
          </a:ln>
        </p:spPr>
        <p:txBody>
          <a:bodyPr lIns="68580" tIns="8206" rIns="68580" bIns="8206" anchor="ctr">
            <a:spAutoFit/>
          </a:bodyPr>
          <a:lstStyle>
            <a:lvl1pPr eaLnBrk="0" hangingPunct="0">
              <a:defRPr kumimoji="1" b="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b="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b="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b="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2215" b="0">
                <a:solidFill>
                  <a:srgbClr val="000000"/>
                </a:solidFill>
              </a:rPr>
              <a:t>視点</a:t>
            </a:r>
            <a:r>
              <a:rPr lang="ja-JP" altLang="en-US" sz="2215">
                <a:solidFill>
                  <a:srgbClr val="000000"/>
                </a:solidFill>
              </a:rPr>
              <a:t> </a:t>
            </a:r>
          </a:p>
        </p:txBody>
      </p:sp>
      <p:sp>
        <p:nvSpPr>
          <p:cNvPr id="179213" name="AutoShape 21">
            <a:extLst>
              <a:ext uri="{FF2B5EF4-FFF2-40B4-BE49-F238E27FC236}">
                <a16:creationId xmlns:a16="http://schemas.microsoft.com/office/drawing/2014/main" id="{0731258E-C42B-4E37-9C86-26CBCA6F29FD}"/>
              </a:ext>
            </a:extLst>
          </p:cNvPr>
          <p:cNvSpPr>
            <a:spLocks noChangeArrowheads="1"/>
          </p:cNvSpPr>
          <p:nvPr/>
        </p:nvSpPr>
        <p:spPr bwMode="auto">
          <a:xfrm rot="10800000">
            <a:off x="317989" y="1635369"/>
            <a:ext cx="1129811" cy="4585189"/>
          </a:xfrm>
          <a:prstGeom prst="rtTriangle">
            <a:avLst/>
          </a:prstGeom>
          <a:solidFill>
            <a:srgbClr val="FFFFB9">
              <a:alpha val="49019"/>
            </a:srgbClr>
          </a:solidFill>
          <a:ln w="12700" algn="ctr">
            <a:solidFill>
              <a:schemeClr val="tx1"/>
            </a:solidFill>
            <a:miter lim="800000"/>
            <a:headEnd/>
            <a:tailEnd/>
          </a:ln>
        </p:spPr>
        <p:txBody>
          <a:bodyPr rot="10800000" vert="eaVert" wrap="none" lIns="68580" tIns="8206" rIns="68580" bIns="8206" anchor="ctr"/>
          <a:lstStyle>
            <a:lvl1pPr eaLnBrk="0" hangingPunct="0">
              <a:defRPr kumimoji="1" b="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b="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b="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b="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2215">
                <a:solidFill>
                  <a:srgbClr val="000000"/>
                </a:solidFill>
              </a:rPr>
              <a:t>エンパワメント</a:t>
            </a:r>
          </a:p>
        </p:txBody>
      </p:sp>
      <p:sp>
        <p:nvSpPr>
          <p:cNvPr id="179214" name="AutoShape 20">
            <a:extLst>
              <a:ext uri="{FF2B5EF4-FFF2-40B4-BE49-F238E27FC236}">
                <a16:creationId xmlns:a16="http://schemas.microsoft.com/office/drawing/2014/main" id="{F890501A-A55C-43DF-861C-E76EA5E4DD2B}"/>
              </a:ext>
            </a:extLst>
          </p:cNvPr>
          <p:cNvSpPr>
            <a:spLocks noChangeArrowheads="1"/>
          </p:cNvSpPr>
          <p:nvPr/>
        </p:nvSpPr>
        <p:spPr bwMode="auto">
          <a:xfrm>
            <a:off x="252047" y="1633904"/>
            <a:ext cx="1129812" cy="4652596"/>
          </a:xfrm>
          <a:prstGeom prst="rtTriangle">
            <a:avLst/>
          </a:prstGeom>
          <a:solidFill>
            <a:srgbClr val="FFFFB9">
              <a:alpha val="49019"/>
            </a:srgbClr>
          </a:solidFill>
          <a:ln w="12700" algn="ctr">
            <a:solidFill>
              <a:schemeClr val="tx1"/>
            </a:solidFill>
            <a:miter lim="800000"/>
            <a:headEnd/>
            <a:tailEnd/>
          </a:ln>
        </p:spPr>
        <p:txBody>
          <a:bodyPr vert="eaVert" wrap="none" lIns="68580" tIns="8206" rIns="68580" bIns="8206" anchor="ctr"/>
          <a:lstStyle>
            <a:lvl1pPr eaLnBrk="0" hangingPunct="0">
              <a:defRPr kumimoji="1" b="1">
                <a:solidFill>
                  <a:schemeClr val="tx1"/>
                </a:solidFill>
                <a:latin typeface="Arial" panose="020B0604020202020204" pitchFamily="34" charset="0"/>
                <a:ea typeface="ＭＳ Ｐゴシック" panose="020B0600070205080204" pitchFamily="50" charset="-128"/>
              </a:defRPr>
            </a:lvl1pPr>
            <a:lvl2pPr marL="742950" indent="-285750" eaLnBrk="0" hangingPunct="0">
              <a:defRPr kumimoji="1" b="1">
                <a:solidFill>
                  <a:schemeClr val="tx1"/>
                </a:solidFill>
                <a:latin typeface="Arial" panose="020B0604020202020204" pitchFamily="34" charset="0"/>
                <a:ea typeface="ＭＳ Ｐゴシック" panose="020B0600070205080204" pitchFamily="50" charset="-128"/>
              </a:defRPr>
            </a:lvl2pPr>
            <a:lvl3pPr marL="1143000" indent="-228600" eaLnBrk="0" hangingPunct="0">
              <a:defRPr kumimoji="1" b="1">
                <a:solidFill>
                  <a:schemeClr val="tx1"/>
                </a:solidFill>
                <a:latin typeface="Arial" panose="020B0604020202020204" pitchFamily="34" charset="0"/>
                <a:ea typeface="ＭＳ Ｐゴシック" panose="020B0600070205080204" pitchFamily="50" charset="-128"/>
              </a:defRPr>
            </a:lvl3pPr>
            <a:lvl4pPr marL="1600200" indent="-228600" eaLnBrk="0" hangingPunct="0">
              <a:defRPr kumimoji="1" b="1">
                <a:solidFill>
                  <a:schemeClr val="tx1"/>
                </a:solidFill>
                <a:latin typeface="Arial" panose="020B0604020202020204" pitchFamily="34" charset="0"/>
                <a:ea typeface="ＭＳ Ｐゴシック" panose="020B0600070205080204" pitchFamily="50" charset="-128"/>
              </a:defRPr>
            </a:lvl4pPr>
            <a:lvl5pPr marL="2057400" indent="-228600" eaLnBrk="0" hangingPunct="0">
              <a:defRPr kumimoji="1" b="1">
                <a:solidFill>
                  <a:schemeClr val="tx1"/>
                </a:solidFill>
                <a:latin typeface="Arial" panose="020B0604020202020204" pitchFamily="34" charset="0"/>
                <a:ea typeface="ＭＳ Ｐゴシック" panose="020B0600070205080204" pitchFamily="50" charset="-128"/>
              </a:defRPr>
            </a:lvl5pPr>
            <a:lvl6pPr marL="25146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6pPr>
            <a:lvl7pPr marL="29718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7pPr>
            <a:lvl8pPr marL="34290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8pPr>
            <a:lvl9pPr marL="3886200" indent="-228600" eaLnBrk="0" fontAlgn="base" hangingPunct="0">
              <a:spcBef>
                <a:spcPct val="0"/>
              </a:spcBef>
              <a:spcAft>
                <a:spcPct val="0"/>
              </a:spcAft>
              <a:defRPr kumimoji="1" b="1">
                <a:solidFill>
                  <a:schemeClr val="tx1"/>
                </a:solidFill>
                <a:latin typeface="Arial" panose="020B0604020202020204" pitchFamily="34" charset="0"/>
                <a:ea typeface="ＭＳ Ｐゴシック" panose="020B0600070205080204" pitchFamily="50" charset="-128"/>
              </a:defRPr>
            </a:lvl9pPr>
          </a:lstStyle>
          <a:p>
            <a:pPr algn="ctr" defTabSz="844083" eaLnBrk="1" fontAlgn="base" hangingPunct="1">
              <a:spcBef>
                <a:spcPct val="0"/>
              </a:spcBef>
              <a:spcAft>
                <a:spcPct val="0"/>
              </a:spcAft>
            </a:pPr>
            <a:r>
              <a:rPr lang="ja-JP" altLang="en-US" sz="2215">
                <a:solidFill>
                  <a:srgbClr val="000000"/>
                </a:solidFill>
              </a:rPr>
              <a:t>市民の暮らし</a:t>
            </a:r>
          </a:p>
        </p:txBody>
      </p:sp>
      <p:sp>
        <p:nvSpPr>
          <p:cNvPr id="17" name="角丸四角形 16">
            <a:extLst>
              <a:ext uri="{FF2B5EF4-FFF2-40B4-BE49-F238E27FC236}">
                <a16:creationId xmlns:a16="http://schemas.microsoft.com/office/drawing/2014/main" id="{B6B5B5AE-8FAC-46DB-980A-109D02F10273}"/>
              </a:ext>
            </a:extLst>
          </p:cNvPr>
          <p:cNvSpPr/>
          <p:nvPr/>
        </p:nvSpPr>
        <p:spPr bwMode="auto">
          <a:xfrm>
            <a:off x="7853820" y="337770"/>
            <a:ext cx="1081024" cy="464527"/>
          </a:xfrm>
          <a:prstGeom prst="roundRect">
            <a:avLst/>
          </a:prstGeom>
          <a:ln>
            <a:headEnd type="none" w="med" len="med"/>
            <a:tailEnd type="none" w="med" len="med"/>
          </a:ln>
        </p:spPr>
        <p:style>
          <a:lnRef idx="2">
            <a:schemeClr val="accent2"/>
          </a:lnRef>
          <a:fillRef idx="1">
            <a:schemeClr val="lt1"/>
          </a:fillRef>
          <a:effectRef idx="0">
            <a:schemeClr val="accent2"/>
          </a:effectRef>
          <a:fontRef idx="minor">
            <a:schemeClr val="dk1"/>
          </a:fontRef>
        </p:style>
        <p:txBody>
          <a:bodyPr wrap="none" lIns="68580" tIns="8206" rIns="68580" bIns="8206" anchor="ctr"/>
          <a:lstStyle/>
          <a:p>
            <a:pPr algn="ctr" defTabSz="844083" fontAlgn="base">
              <a:spcBef>
                <a:spcPct val="0"/>
              </a:spcBef>
              <a:spcAft>
                <a:spcPct val="0"/>
              </a:spcAft>
              <a:defRPr/>
            </a:pPr>
            <a:r>
              <a:rPr kumimoji="1" lang="ja-JP" altLang="en-US" sz="1662" b="1" dirty="0">
                <a:solidFill>
                  <a:srgbClr val="000000"/>
                </a:solidFill>
                <a:latin typeface="Arial"/>
                <a:ea typeface="ＭＳ Ｐゴシック"/>
              </a:rPr>
              <a:t>　例 共通</a:t>
            </a:r>
          </a:p>
        </p:txBody>
      </p:sp>
      <p:sp>
        <p:nvSpPr>
          <p:cNvPr id="16" name="AutoShape 4">
            <a:extLst>
              <a:ext uri="{FF2B5EF4-FFF2-40B4-BE49-F238E27FC236}">
                <a16:creationId xmlns:a16="http://schemas.microsoft.com/office/drawing/2014/main" id="{D6F6AE20-34A5-4443-8199-73A5B86889DD}"/>
              </a:ext>
            </a:extLst>
          </p:cNvPr>
          <p:cNvSpPr>
            <a:spLocks noChangeArrowheads="1"/>
          </p:cNvSpPr>
          <p:nvPr/>
        </p:nvSpPr>
        <p:spPr bwMode="auto">
          <a:xfrm>
            <a:off x="209157" y="88472"/>
            <a:ext cx="8398130" cy="839431"/>
          </a:xfrm>
          <a:prstGeom prst="rtTriangle">
            <a:avLst/>
          </a:prstGeom>
          <a:gradFill rotWithShape="1">
            <a:gsLst>
              <a:gs pos="0">
                <a:srgbClr val="FFFFE9"/>
              </a:gs>
              <a:gs pos="100000">
                <a:srgbClr val="FFFFB9"/>
              </a:gs>
            </a:gsLst>
            <a:lin ang="5400000" scaled="1"/>
          </a:gradFill>
          <a:ln w="9525">
            <a:noFill/>
            <a:miter lim="800000"/>
            <a:headEnd/>
            <a:tailEnd/>
          </a:ln>
        </p:spPr>
        <p:txBody>
          <a:bodyPr wrap="none" lIns="74295" tIns="8890" rIns="74295" bIns="8890" anchor="ctr"/>
          <a:lstStyle/>
          <a:p>
            <a:pPr algn="ctr"/>
            <a:endParaRPr lang="ja-JP" altLang="en-US" sz="1800">
              <a:solidFill>
                <a:srgbClr val="000000"/>
              </a:solidFill>
            </a:endParaRPr>
          </a:p>
        </p:txBody>
      </p:sp>
      <p:sp>
        <p:nvSpPr>
          <p:cNvPr id="179203" name="Rectangle 2">
            <a:extLst>
              <a:ext uri="{FF2B5EF4-FFF2-40B4-BE49-F238E27FC236}">
                <a16:creationId xmlns:a16="http://schemas.microsoft.com/office/drawing/2014/main" id="{099AEB90-D6BB-4A00-B6CC-AFB7FBF765F6}"/>
              </a:ext>
            </a:extLst>
          </p:cNvPr>
          <p:cNvSpPr>
            <a:spLocks noGrp="1" noChangeArrowheads="1"/>
          </p:cNvSpPr>
          <p:nvPr>
            <p:ph type="title"/>
          </p:nvPr>
        </p:nvSpPr>
        <p:spPr>
          <a:xfrm>
            <a:off x="765313" y="275807"/>
            <a:ext cx="4880114" cy="652096"/>
          </a:xfrm>
        </p:spPr>
        <p:txBody>
          <a:bodyPr/>
          <a:lstStyle/>
          <a:p>
            <a:pPr marL="316531" indent="-316531">
              <a:spcBef>
                <a:spcPct val="20000"/>
              </a:spcBef>
            </a:pPr>
            <a:r>
              <a:rPr lang="ja-JP" altLang="en-US" sz="3692" b="1" dirty="0"/>
              <a:t>サービスの評価基準</a:t>
            </a:r>
          </a:p>
        </p:txBody>
      </p:sp>
    </p:spTree>
  </p:cSld>
  <p:clrMapOvr>
    <a:masterClrMapping/>
  </p:clrMapOvr>
  <p:extLst>
    <p:ext uri="{6950BFC3-D8DA-4A85-94F7-54DA5524770B}">
      <p188:commentRel xmlns:p188="http://schemas.microsoft.com/office/powerpoint/2018/8/main" xmlns="" r:id="rId3"/>
    </p:ext>
  </p:extLs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5" name="Rectangle 3">
            <a:extLst>
              <a:ext uri="{FF2B5EF4-FFF2-40B4-BE49-F238E27FC236}">
                <a16:creationId xmlns:a16="http://schemas.microsoft.com/office/drawing/2014/main" id="{F586CD4E-7611-481E-805B-8E273DAF0860}"/>
              </a:ext>
            </a:extLst>
          </p:cNvPr>
          <p:cNvSpPr>
            <a:spLocks noChangeArrowheads="1"/>
          </p:cNvSpPr>
          <p:nvPr/>
        </p:nvSpPr>
        <p:spPr bwMode="auto">
          <a:xfrm>
            <a:off x="1476375" y="115888"/>
            <a:ext cx="6267450" cy="5064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lgn="ctr">
                <a:solidFill>
                  <a:srgbClr val="FF99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4295" tIns="8890" rIns="74295" bIns="8890" anchor="ctr">
            <a:spAutoFit/>
          </a:bodyPr>
          <a:lstStyle/>
          <a:p>
            <a:r>
              <a:rPr lang="ja-JP" altLang="en-US" sz="3200"/>
              <a:t>サービス管理責任者評価の基準　　</a:t>
            </a:r>
          </a:p>
        </p:txBody>
      </p:sp>
      <p:sp>
        <p:nvSpPr>
          <p:cNvPr id="259076" name="Rectangle 4">
            <a:extLst>
              <a:ext uri="{FF2B5EF4-FFF2-40B4-BE49-F238E27FC236}">
                <a16:creationId xmlns:a16="http://schemas.microsoft.com/office/drawing/2014/main" id="{15E7D79D-D844-4C54-A619-3A97049EDF3F}"/>
              </a:ext>
            </a:extLst>
          </p:cNvPr>
          <p:cNvSpPr>
            <a:spLocks noChangeArrowheads="1"/>
          </p:cNvSpPr>
          <p:nvPr/>
        </p:nvSpPr>
        <p:spPr bwMode="auto">
          <a:xfrm>
            <a:off x="117475" y="765175"/>
            <a:ext cx="2127250" cy="458788"/>
          </a:xfrm>
          <a:prstGeom prst="rect">
            <a:avLst/>
          </a:prstGeom>
          <a:solidFill>
            <a:srgbClr val="CCECFF"/>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nchor="ctr">
            <a:spAutoFit/>
          </a:bodyPr>
          <a:lstStyle/>
          <a:p>
            <a:pPr algn="ctr"/>
            <a:r>
              <a:rPr lang="ja-JP" altLang="en-US" sz="2800"/>
              <a:t>評価の項目</a:t>
            </a:r>
            <a:r>
              <a:rPr lang="ja-JP" altLang="en-US" sz="2800" b="1"/>
              <a:t> </a:t>
            </a:r>
          </a:p>
        </p:txBody>
      </p:sp>
      <p:sp>
        <p:nvSpPr>
          <p:cNvPr id="259077" name="Rectangle 5">
            <a:extLst>
              <a:ext uri="{FF2B5EF4-FFF2-40B4-BE49-F238E27FC236}">
                <a16:creationId xmlns:a16="http://schemas.microsoft.com/office/drawing/2014/main" id="{01AE0E59-EB23-4176-BE47-C2C96D5C2837}"/>
              </a:ext>
            </a:extLst>
          </p:cNvPr>
          <p:cNvSpPr>
            <a:spLocks noChangeArrowheads="1"/>
          </p:cNvSpPr>
          <p:nvPr/>
        </p:nvSpPr>
        <p:spPr bwMode="auto">
          <a:xfrm>
            <a:off x="2378075" y="765175"/>
            <a:ext cx="6646863" cy="458788"/>
          </a:xfrm>
          <a:prstGeom prst="rect">
            <a:avLst/>
          </a:prstGeom>
          <a:solidFill>
            <a:srgbClr val="CCECFF"/>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nchor="ctr">
            <a:spAutoFit/>
          </a:bodyPr>
          <a:lstStyle/>
          <a:p>
            <a:pPr algn="ctr"/>
            <a:r>
              <a:rPr lang="ja-JP" altLang="en-US" sz="2800"/>
              <a:t>評価の方法</a:t>
            </a:r>
          </a:p>
        </p:txBody>
      </p:sp>
      <p:sp>
        <p:nvSpPr>
          <p:cNvPr id="259078" name="Rectangle 6">
            <a:extLst>
              <a:ext uri="{FF2B5EF4-FFF2-40B4-BE49-F238E27FC236}">
                <a16:creationId xmlns:a16="http://schemas.microsoft.com/office/drawing/2014/main" id="{34695ACD-F642-46EC-8902-6940294DD82E}"/>
              </a:ext>
            </a:extLst>
          </p:cNvPr>
          <p:cNvSpPr>
            <a:spLocks noChangeArrowheads="1"/>
          </p:cNvSpPr>
          <p:nvPr/>
        </p:nvSpPr>
        <p:spPr bwMode="auto">
          <a:xfrm>
            <a:off x="119063" y="1343025"/>
            <a:ext cx="2127250" cy="1295400"/>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nchor="ctr"/>
          <a:lstStyle/>
          <a:p>
            <a:endParaRPr lang="en-US" altLang="ja-JP" sz="2000" dirty="0"/>
          </a:p>
          <a:p>
            <a:r>
              <a:rPr lang="ja-JP" altLang="en-US" sz="2000" dirty="0"/>
              <a:t>１．質の高い</a:t>
            </a:r>
          </a:p>
          <a:p>
            <a:r>
              <a:rPr lang="ja-JP" altLang="en-US" sz="2000" dirty="0"/>
              <a:t>　サービスの提供　　</a:t>
            </a:r>
            <a:endParaRPr lang="ja-JP" altLang="en-US" sz="2000" dirty="0">
              <a:solidFill>
                <a:srgbClr val="FF33CC"/>
              </a:solidFill>
            </a:endParaRPr>
          </a:p>
          <a:p>
            <a:endParaRPr lang="en-US" altLang="ja-JP" sz="2000" dirty="0">
              <a:solidFill>
                <a:srgbClr val="FF33CC"/>
              </a:solidFill>
            </a:endParaRPr>
          </a:p>
        </p:txBody>
      </p:sp>
      <p:sp>
        <p:nvSpPr>
          <p:cNvPr id="259079" name="Rectangle 7">
            <a:extLst>
              <a:ext uri="{FF2B5EF4-FFF2-40B4-BE49-F238E27FC236}">
                <a16:creationId xmlns:a16="http://schemas.microsoft.com/office/drawing/2014/main" id="{D7EFA2CC-6DD1-4EE2-BF5D-C8A533022D4C}"/>
              </a:ext>
            </a:extLst>
          </p:cNvPr>
          <p:cNvSpPr>
            <a:spLocks noChangeArrowheads="1"/>
          </p:cNvSpPr>
          <p:nvPr/>
        </p:nvSpPr>
        <p:spPr bwMode="auto">
          <a:xfrm>
            <a:off x="2382838" y="1341438"/>
            <a:ext cx="6646862" cy="1295400"/>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nchor="ctr"/>
          <a:lstStyle/>
          <a:p>
            <a:r>
              <a:rPr lang="en-US" altLang="ja-JP" sz="2000"/>
              <a:t>①</a:t>
            </a:r>
            <a:r>
              <a:rPr lang="ja-JP" altLang="en-US" sz="2000"/>
              <a:t>苦情処理の件数（総件数に対する解決件数）</a:t>
            </a:r>
          </a:p>
          <a:p>
            <a:r>
              <a:rPr lang="ja-JP" altLang="en-US" sz="2000"/>
              <a:t>②利用者や家族のサービス内容への満足度</a:t>
            </a:r>
          </a:p>
          <a:p>
            <a:r>
              <a:rPr lang="ja-JP" altLang="en-US" sz="2000"/>
              <a:t>③サービスの質の第三者評価の導入　　　　　　　　</a:t>
            </a:r>
          </a:p>
        </p:txBody>
      </p:sp>
      <p:sp>
        <p:nvSpPr>
          <p:cNvPr id="259080" name="Rectangle 8">
            <a:extLst>
              <a:ext uri="{FF2B5EF4-FFF2-40B4-BE49-F238E27FC236}">
                <a16:creationId xmlns:a16="http://schemas.microsoft.com/office/drawing/2014/main" id="{6FB49C84-279B-4381-A2C2-F8B67EDCA3F2}"/>
              </a:ext>
            </a:extLst>
          </p:cNvPr>
          <p:cNvSpPr>
            <a:spLocks noChangeArrowheads="1"/>
          </p:cNvSpPr>
          <p:nvPr/>
        </p:nvSpPr>
        <p:spPr bwMode="auto">
          <a:xfrm>
            <a:off x="123825" y="4005263"/>
            <a:ext cx="1568450" cy="1368425"/>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nchor="ctr"/>
          <a:lstStyle/>
          <a:p>
            <a:endParaRPr lang="en-US" altLang="ja-JP" sz="2000"/>
          </a:p>
          <a:p>
            <a:r>
              <a:rPr lang="ja-JP" altLang="en-US" sz="2000"/>
              <a:t>３．事業推進</a:t>
            </a:r>
          </a:p>
          <a:p>
            <a:endParaRPr lang="en-US" altLang="ja-JP" sz="2000"/>
          </a:p>
        </p:txBody>
      </p:sp>
      <p:sp>
        <p:nvSpPr>
          <p:cNvPr id="259081" name="Rectangle 9">
            <a:extLst>
              <a:ext uri="{FF2B5EF4-FFF2-40B4-BE49-F238E27FC236}">
                <a16:creationId xmlns:a16="http://schemas.microsoft.com/office/drawing/2014/main" id="{B7184433-722A-4D28-B23C-770823070FE3}"/>
              </a:ext>
            </a:extLst>
          </p:cNvPr>
          <p:cNvSpPr>
            <a:spLocks noChangeArrowheads="1"/>
          </p:cNvSpPr>
          <p:nvPr/>
        </p:nvSpPr>
        <p:spPr bwMode="auto">
          <a:xfrm>
            <a:off x="119063" y="2709863"/>
            <a:ext cx="2127250" cy="1227137"/>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nchor="ctr"/>
          <a:lstStyle/>
          <a:p>
            <a:r>
              <a:rPr lang="ja-JP" altLang="en-US" sz="2000">
                <a:latin typeface="ＭＳ Ｐゴシック" panose="020B0600070205080204" pitchFamily="50" charset="-128"/>
              </a:rPr>
              <a:t>２．職員の</a:t>
            </a:r>
          </a:p>
          <a:p>
            <a:r>
              <a:rPr lang="ja-JP" altLang="en-US" sz="2000">
                <a:latin typeface="ＭＳ Ｐゴシック" panose="020B0600070205080204" pitchFamily="50" charset="-128"/>
              </a:rPr>
              <a:t>　　　質の向上</a:t>
            </a:r>
          </a:p>
        </p:txBody>
      </p:sp>
      <p:sp>
        <p:nvSpPr>
          <p:cNvPr id="259082" name="Rectangle 10">
            <a:extLst>
              <a:ext uri="{FF2B5EF4-FFF2-40B4-BE49-F238E27FC236}">
                <a16:creationId xmlns:a16="http://schemas.microsoft.com/office/drawing/2014/main" id="{29C61159-76BC-4590-9C8C-6059B0A299D3}"/>
              </a:ext>
            </a:extLst>
          </p:cNvPr>
          <p:cNvSpPr>
            <a:spLocks noChangeArrowheads="1"/>
          </p:cNvSpPr>
          <p:nvPr/>
        </p:nvSpPr>
        <p:spPr bwMode="auto">
          <a:xfrm>
            <a:off x="2379663" y="2681288"/>
            <a:ext cx="6648450" cy="1252537"/>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nchor="ctr"/>
          <a:lstStyle/>
          <a:p>
            <a:r>
              <a:rPr lang="en-US" altLang="ja-JP" sz="2000" dirty="0"/>
              <a:t>①</a:t>
            </a:r>
            <a:r>
              <a:rPr lang="ja-JP" altLang="en-US" sz="2000" dirty="0"/>
              <a:t>ジョブコーチ、キャリアコンサルティングなど、就労支援に</a:t>
            </a:r>
            <a:endParaRPr lang="en-US" altLang="ja-JP" sz="2000" dirty="0"/>
          </a:p>
          <a:p>
            <a:r>
              <a:rPr lang="ja-JP" altLang="en-US" sz="2000" dirty="0"/>
              <a:t>　有効な資格取得の促進　（受講／有資格者数）</a:t>
            </a:r>
          </a:p>
          <a:p>
            <a:r>
              <a:rPr lang="ja-JP" altLang="en-US" sz="2000" dirty="0"/>
              <a:t>②ビジネスマナー、労働法、工程分析など、就労支援に必要</a:t>
            </a:r>
          </a:p>
          <a:p>
            <a:r>
              <a:rPr lang="ja-JP" altLang="en-US" sz="2000" dirty="0"/>
              <a:t>　　な研修受講の促進　（職員一人あたりの受講件数）</a:t>
            </a:r>
          </a:p>
        </p:txBody>
      </p:sp>
      <p:sp>
        <p:nvSpPr>
          <p:cNvPr id="259083" name="Rectangle 11">
            <a:extLst>
              <a:ext uri="{FF2B5EF4-FFF2-40B4-BE49-F238E27FC236}">
                <a16:creationId xmlns:a16="http://schemas.microsoft.com/office/drawing/2014/main" id="{09EF0FCE-749D-411B-B559-53DD97B77AB4}"/>
              </a:ext>
            </a:extLst>
          </p:cNvPr>
          <p:cNvSpPr>
            <a:spLocks noChangeArrowheads="1"/>
          </p:cNvSpPr>
          <p:nvPr/>
        </p:nvSpPr>
        <p:spPr bwMode="auto">
          <a:xfrm>
            <a:off x="2382838" y="4005263"/>
            <a:ext cx="6646862" cy="1368425"/>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lstStyle/>
          <a:p>
            <a:r>
              <a:rPr lang="en-US" altLang="ja-JP" dirty="0"/>
              <a:t>①</a:t>
            </a:r>
            <a:r>
              <a:rPr lang="ja-JP" altLang="en-US" dirty="0"/>
              <a:t>ケース会議で提起した課題件数および解決した件数　　　　　　　　　　　　　　　　　　　　　</a:t>
            </a:r>
          </a:p>
          <a:p>
            <a:r>
              <a:rPr lang="ja-JP" altLang="en-US" dirty="0"/>
              <a:t>②就職者数／就職までの期間／就職後６ヶ月以上定着した者の数</a:t>
            </a:r>
            <a:endParaRPr lang="en-US" altLang="ja-JP" dirty="0"/>
          </a:p>
          <a:p>
            <a:r>
              <a:rPr lang="ja-JP" altLang="en-US" dirty="0"/>
              <a:t>③就職後６ヶ月以上定着した者の数</a:t>
            </a:r>
          </a:p>
          <a:p>
            <a:r>
              <a:rPr lang="ja-JP" altLang="en-US" dirty="0"/>
              <a:t>④賃金平均額／就労移行事業への移行者数・就職者数</a:t>
            </a:r>
          </a:p>
          <a:p>
            <a:r>
              <a:rPr lang="ja-JP" altLang="en-US" dirty="0"/>
              <a:t>⑤工賃額の前年度との比較／移行・Ａ型への移行者数・就職者数</a:t>
            </a:r>
          </a:p>
        </p:txBody>
      </p:sp>
      <p:sp>
        <p:nvSpPr>
          <p:cNvPr id="259084" name="Rectangle 12">
            <a:extLst>
              <a:ext uri="{FF2B5EF4-FFF2-40B4-BE49-F238E27FC236}">
                <a16:creationId xmlns:a16="http://schemas.microsoft.com/office/drawing/2014/main" id="{E8C86AB7-0A73-44AC-A646-B43970758050}"/>
              </a:ext>
            </a:extLst>
          </p:cNvPr>
          <p:cNvSpPr>
            <a:spLocks noChangeArrowheads="1"/>
          </p:cNvSpPr>
          <p:nvPr/>
        </p:nvSpPr>
        <p:spPr bwMode="auto">
          <a:xfrm>
            <a:off x="1751633" y="4294036"/>
            <a:ext cx="474728" cy="214313"/>
          </a:xfrm>
          <a:prstGeom prst="rect">
            <a:avLst/>
          </a:prstGeom>
          <a:solidFill>
            <a:schemeClr val="bg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4295" tIns="8890" rIns="74295" bIns="8890" anchor="ctr"/>
          <a:lstStyle/>
          <a:p>
            <a:pPr algn="ctr"/>
            <a:r>
              <a:rPr lang="ja-JP" altLang="en-US" sz="1200" dirty="0"/>
              <a:t>移行</a:t>
            </a:r>
          </a:p>
        </p:txBody>
      </p:sp>
      <p:sp>
        <p:nvSpPr>
          <p:cNvPr id="259085" name="Rectangle 13">
            <a:extLst>
              <a:ext uri="{FF2B5EF4-FFF2-40B4-BE49-F238E27FC236}">
                <a16:creationId xmlns:a16="http://schemas.microsoft.com/office/drawing/2014/main" id="{6BD545F6-E4DD-4993-801A-CC5F0763F3D7}"/>
              </a:ext>
            </a:extLst>
          </p:cNvPr>
          <p:cNvSpPr>
            <a:spLocks noChangeArrowheads="1"/>
          </p:cNvSpPr>
          <p:nvPr/>
        </p:nvSpPr>
        <p:spPr bwMode="auto">
          <a:xfrm>
            <a:off x="1784350" y="4834143"/>
            <a:ext cx="460375" cy="225621"/>
          </a:xfrm>
          <a:prstGeom prst="rect">
            <a:avLst/>
          </a:prstGeom>
          <a:solidFill>
            <a:schemeClr val="bg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4295" tIns="8890" rIns="74295" bIns="8890" anchor="ctr"/>
          <a:lstStyle/>
          <a:p>
            <a:pPr algn="ctr"/>
            <a:r>
              <a:rPr lang="ja-JP" altLang="en-US" sz="1400" dirty="0"/>
              <a:t>Ａ型</a:t>
            </a:r>
          </a:p>
        </p:txBody>
      </p:sp>
      <p:sp>
        <p:nvSpPr>
          <p:cNvPr id="259086" name="Rectangle 14">
            <a:extLst>
              <a:ext uri="{FF2B5EF4-FFF2-40B4-BE49-F238E27FC236}">
                <a16:creationId xmlns:a16="http://schemas.microsoft.com/office/drawing/2014/main" id="{6D15AF29-25C5-4D2C-BE1B-174C86F5EDFC}"/>
              </a:ext>
            </a:extLst>
          </p:cNvPr>
          <p:cNvSpPr>
            <a:spLocks noChangeArrowheads="1"/>
          </p:cNvSpPr>
          <p:nvPr/>
        </p:nvSpPr>
        <p:spPr bwMode="auto">
          <a:xfrm>
            <a:off x="1779588" y="5084762"/>
            <a:ext cx="465138" cy="291307"/>
          </a:xfrm>
          <a:prstGeom prst="rect">
            <a:avLst/>
          </a:prstGeom>
          <a:solidFill>
            <a:schemeClr val="bg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4295" tIns="8890" rIns="74295" bIns="8890" anchor="ctr"/>
          <a:lstStyle/>
          <a:p>
            <a:pPr algn="ctr"/>
            <a:r>
              <a:rPr lang="ja-JP" altLang="en-US" sz="1400" dirty="0"/>
              <a:t>Ｂ型</a:t>
            </a:r>
          </a:p>
        </p:txBody>
      </p:sp>
      <p:sp>
        <p:nvSpPr>
          <p:cNvPr id="259087" name="Rectangle 15">
            <a:extLst>
              <a:ext uri="{FF2B5EF4-FFF2-40B4-BE49-F238E27FC236}">
                <a16:creationId xmlns:a16="http://schemas.microsoft.com/office/drawing/2014/main" id="{520B0191-7A60-44F4-83A6-5E44C0241BC3}"/>
              </a:ext>
            </a:extLst>
          </p:cNvPr>
          <p:cNvSpPr>
            <a:spLocks noChangeArrowheads="1"/>
          </p:cNvSpPr>
          <p:nvPr/>
        </p:nvSpPr>
        <p:spPr bwMode="auto">
          <a:xfrm>
            <a:off x="1784350" y="4005263"/>
            <a:ext cx="442011" cy="222859"/>
          </a:xfrm>
          <a:prstGeom prst="rect">
            <a:avLst/>
          </a:prstGeom>
          <a:solidFill>
            <a:schemeClr val="bg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4295" tIns="8890" rIns="74295" bIns="8890" anchor="ctr"/>
          <a:lstStyle/>
          <a:p>
            <a:pPr algn="ctr"/>
            <a:r>
              <a:rPr lang="ja-JP" altLang="en-US" sz="1200" dirty="0"/>
              <a:t>共通</a:t>
            </a:r>
          </a:p>
        </p:txBody>
      </p:sp>
      <p:sp>
        <p:nvSpPr>
          <p:cNvPr id="259090" name="Rectangle 18">
            <a:extLst>
              <a:ext uri="{FF2B5EF4-FFF2-40B4-BE49-F238E27FC236}">
                <a16:creationId xmlns:a16="http://schemas.microsoft.com/office/drawing/2014/main" id="{B10857B4-F8D7-445E-BB36-CB8C3EF41362}"/>
              </a:ext>
            </a:extLst>
          </p:cNvPr>
          <p:cNvSpPr>
            <a:spLocks noChangeArrowheads="1"/>
          </p:cNvSpPr>
          <p:nvPr/>
        </p:nvSpPr>
        <p:spPr bwMode="auto">
          <a:xfrm>
            <a:off x="127000" y="5473700"/>
            <a:ext cx="2127250" cy="1227138"/>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nchor="ctr"/>
          <a:lstStyle/>
          <a:p>
            <a:r>
              <a:rPr lang="ja-JP" altLang="en-US" sz="2000">
                <a:latin typeface="ＭＳ Ｐゴシック" panose="020B0600070205080204" pitchFamily="50" charset="-128"/>
              </a:rPr>
              <a:t>４．連携と</a:t>
            </a:r>
          </a:p>
          <a:p>
            <a:r>
              <a:rPr lang="ja-JP" altLang="en-US" sz="2000">
                <a:latin typeface="ＭＳ Ｐゴシック" panose="020B0600070205080204" pitchFamily="50" charset="-128"/>
              </a:rPr>
              <a:t>　　他事業の活用</a:t>
            </a:r>
          </a:p>
        </p:txBody>
      </p:sp>
      <p:sp>
        <p:nvSpPr>
          <p:cNvPr id="259091" name="Rectangle 19">
            <a:extLst>
              <a:ext uri="{FF2B5EF4-FFF2-40B4-BE49-F238E27FC236}">
                <a16:creationId xmlns:a16="http://schemas.microsoft.com/office/drawing/2014/main" id="{87F9B39E-E00E-4C2C-B3A9-421339F64B44}"/>
              </a:ext>
            </a:extLst>
          </p:cNvPr>
          <p:cNvSpPr>
            <a:spLocks noChangeArrowheads="1"/>
          </p:cNvSpPr>
          <p:nvPr/>
        </p:nvSpPr>
        <p:spPr bwMode="auto">
          <a:xfrm>
            <a:off x="2387600" y="5445125"/>
            <a:ext cx="6648450" cy="1252538"/>
          </a:xfrm>
          <a:prstGeom prst="rect">
            <a:avLst/>
          </a:prstGeom>
          <a:noFill/>
          <a:ln w="12700" algn="ctr">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74295" tIns="8890" rIns="74295" bIns="8890" anchor="ctr"/>
          <a:lstStyle/>
          <a:p>
            <a:r>
              <a:rPr lang="en-US" altLang="ja-JP" sz="2000"/>
              <a:t>①</a:t>
            </a:r>
            <a:r>
              <a:rPr lang="ja-JP" altLang="en-US" sz="2000"/>
              <a:t>他事業所（自立訓練など）への移行が発生するような</a:t>
            </a:r>
          </a:p>
          <a:p>
            <a:r>
              <a:rPr lang="ja-JP" altLang="en-US" sz="2000"/>
              <a:t>　大幅な支援計画の見直し件数</a:t>
            </a:r>
          </a:p>
          <a:p>
            <a:r>
              <a:rPr lang="ja-JP" altLang="en-US" sz="2000"/>
              <a:t>例）管理者に相談→市町村や他事業所など関係者との調整</a:t>
            </a:r>
          </a:p>
          <a:p>
            <a:r>
              <a:rPr lang="ja-JP" altLang="en-US" sz="2000"/>
              <a:t>　→利用者への提案と意向確認→移行決定→計画見直し</a:t>
            </a:r>
          </a:p>
        </p:txBody>
      </p:sp>
      <p:sp>
        <p:nvSpPr>
          <p:cNvPr id="17" name="Rectangle 12">
            <a:extLst>
              <a:ext uri="{FF2B5EF4-FFF2-40B4-BE49-F238E27FC236}">
                <a16:creationId xmlns:a16="http://schemas.microsoft.com/office/drawing/2014/main" id="{C9A251C8-42FD-412E-94B7-5BCC8EDA9712}"/>
              </a:ext>
            </a:extLst>
          </p:cNvPr>
          <p:cNvSpPr>
            <a:spLocks noChangeArrowheads="1"/>
          </p:cNvSpPr>
          <p:nvPr/>
        </p:nvSpPr>
        <p:spPr bwMode="auto">
          <a:xfrm>
            <a:off x="1769997" y="4574263"/>
            <a:ext cx="474728" cy="214313"/>
          </a:xfrm>
          <a:prstGeom prst="rect">
            <a:avLst/>
          </a:prstGeom>
          <a:solidFill>
            <a:schemeClr val="bg1"/>
          </a:solidFill>
          <a:ln w="1270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74295" tIns="8890" rIns="74295" bIns="8890" anchor="ctr"/>
          <a:lstStyle/>
          <a:p>
            <a:pPr algn="ctr"/>
            <a:r>
              <a:rPr lang="ja-JP" altLang="en-US" sz="1200" dirty="0"/>
              <a:t>定着</a:t>
            </a:r>
          </a:p>
        </p:txBody>
      </p:sp>
      <p:sp>
        <p:nvSpPr>
          <p:cNvPr id="2" name="テキスト ボックス 1">
            <a:extLst>
              <a:ext uri="{FF2B5EF4-FFF2-40B4-BE49-F238E27FC236}">
                <a16:creationId xmlns:a16="http://schemas.microsoft.com/office/drawing/2014/main" id="{5545F418-DE08-4563-99D8-080DF1C45DB6}"/>
              </a:ext>
            </a:extLst>
          </p:cNvPr>
          <p:cNvSpPr txBox="1"/>
          <p:nvPr/>
        </p:nvSpPr>
        <p:spPr>
          <a:xfrm>
            <a:off x="7743824" y="150313"/>
            <a:ext cx="1281113" cy="369332"/>
          </a:xfrm>
          <a:prstGeom prst="rect">
            <a:avLst/>
          </a:prstGeom>
          <a:noFill/>
          <a:ln>
            <a:solidFill>
              <a:schemeClr val="accent6"/>
            </a:solidFill>
          </a:ln>
        </p:spPr>
        <p:txBody>
          <a:bodyPr wrap="square" rtlCol="0">
            <a:spAutoFit/>
          </a:bodyPr>
          <a:lstStyle/>
          <a:p>
            <a:r>
              <a:rPr kumimoji="1" lang="ja-JP" altLang="en-US" dirty="0"/>
              <a:t>例　就労系</a:t>
            </a:r>
          </a:p>
        </p:txBody>
      </p:sp>
    </p:spTree>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標準デザイン">
  <a:themeElements>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標準デザイン">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rgbClr val="FF9900"/>
          </a:solidFill>
          <a:prstDash val="solid"/>
          <a:round/>
          <a:headEnd type="none" w="med" len="med"/>
          <a:tailEnd type="none" w="med" len="med"/>
        </a:ln>
        <a:effectLst/>
      </a:spPr>
      <a:bodyPr vert="horz" wrap="none" lIns="74295" tIns="8890" rIns="74295" bIns="889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Arial"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12700" cap="flat" cmpd="sng" algn="ctr">
          <a:solidFill>
            <a:srgbClr val="FF9900"/>
          </a:solidFill>
          <a:prstDash val="solid"/>
          <a:round/>
          <a:headEnd type="none" w="med" len="med"/>
          <a:tailEnd type="none" w="med" len="med"/>
        </a:ln>
        <a:effectLst/>
      </a:spPr>
      <a:bodyPr vert="horz" wrap="none" lIns="74295" tIns="8890" rIns="74295" bIns="8890" numCol="1" anchor="ctr"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1" lang="ja-JP" altLang="en-US" sz="1800" b="1" i="0" u="none" strike="noStrike" cap="none" normalizeH="0" baseline="0" smtClean="0">
            <a:ln>
              <a:noFill/>
            </a:ln>
            <a:solidFill>
              <a:schemeClr val="tx1"/>
            </a:solidFill>
            <a:effectLst/>
            <a:latin typeface="Arial" charset="0"/>
            <a:ea typeface="ＭＳ Ｐゴシック" pitchFamily="50" charset="-128"/>
          </a:defRPr>
        </a:defPPr>
      </a:lstStyle>
    </a:lnDef>
  </a:objectDefaults>
  <a:extraClrSchemeLst>
    <a:extraClrScheme>
      <a:clrScheme name="標準デザイン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標準デザイン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標準デザイン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標準デザイン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標準デザイン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標準デザイン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標準デザイン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標準デザイン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標準デザイン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標準デザイン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標準デザイン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標準デザイン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ドキュメント" ma:contentTypeID="0x010100FFE48289A34AAF4DBF52C0BE2CE99ECE" ma:contentTypeVersion="15" ma:contentTypeDescription="新しいドキュメントを作成します。" ma:contentTypeScope="" ma:versionID="91d8b5d3e029ec58c608c15c587bba93">
  <xsd:schema xmlns:xsd="http://www.w3.org/2001/XMLSchema" xmlns:xs="http://www.w3.org/2001/XMLSchema" xmlns:p="http://schemas.microsoft.com/office/2006/metadata/properties" xmlns:ns2="a6f9f875-7af9-4528-8c5c-fc377319d8fb" xmlns:ns3="263dbbe5-076b-4606-a03b-9598f5f2f35a" targetNamespace="http://schemas.microsoft.com/office/2006/metadata/properties" ma:root="true" ma:fieldsID="c0c2a9decfffd5b04b60bc3b46888ea3" ns2:_="" ns3:_="">
    <xsd:import namespace="a6f9f875-7af9-4528-8c5c-fc377319d8fb"/>
    <xsd:import namespace="263dbbe5-076b-4606-a03b-9598f5f2f35a"/>
    <xsd:element name="properties">
      <xsd:complexType>
        <xsd:sequence>
          <xsd:element name="documentManagement">
            <xsd:complexType>
              <xsd:all>
                <xsd:element ref="ns2:Owner" minOccurs="0"/>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6f9f875-7af9-4528-8c5c-fc377319d8fb" elementFormDefault="qualified">
    <xsd:import namespace="http://schemas.microsoft.com/office/2006/documentManagement/types"/>
    <xsd:import namespace="http://schemas.microsoft.com/office/infopath/2007/PartnerControls"/>
    <xsd:element name="Owner" ma:index="8" nillable="true" ma:displayName="所有者" ma:internalName="Owner">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DateTaken" ma:index="13" nillable="true" ma:displayName="MediaServiceDateTaken" ma:description="" ma:hidden="true" ma:indexed="true" ma:internalName="MediaServiceDateTake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lcf76f155ced4ddcb4097134ff3c332f" ma:index="18" nillable="true" ma:taxonomy="true" ma:internalName="lcf76f155ced4ddcb4097134ff3c332f" ma:taxonomyFieldName="MediaServiceImageTags" ma:displayName="画像タグ" ma:readOnly="false" ma:fieldId="{5cf76f15-5ced-4ddc-b409-7134ff3c332f}" ma:taxonomyMulti="true" ma:sspId="0347f584-7be2-4218-8e94-402d99aedf0b"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description="" ma:indexed="true" ma:internalName="MediaServiceLocation" ma:readOnly="true">
      <xsd:simpleType>
        <xsd:restriction base="dms:Text"/>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3dbbe5-076b-4606-a03b-9598f5f2f35a"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41687ae2-0cce-42c8-9382-2835170683ef}" ma:internalName="TaxCatchAll" ma:showField="CatchAllData" ma:web="263dbbe5-076b-4606-a03b-9598f5f2f35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コンテンツ タイプ"/>
        <xsd:element ref="dc:title" minOccurs="0" maxOccurs="1" ma:index="4" ma:displayName="タイトル"/>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263dbbe5-076b-4606-a03b-9598f5f2f35a" xsi:nil="true"/>
    <lcf76f155ced4ddcb4097134ff3c332f xmlns="a6f9f875-7af9-4528-8c5c-fc377319d8fb">
      <Terms xmlns="http://schemas.microsoft.com/office/infopath/2007/PartnerControls"/>
    </lcf76f155ced4ddcb4097134ff3c332f>
    <Owner xmlns="a6f9f875-7af9-4528-8c5c-fc377319d8fb">
      <UserInfo>
        <DisplayName/>
        <AccountId xsi:nil="true"/>
        <AccountType/>
      </UserInfo>
    </Owner>
  </documentManagement>
</p:properties>
</file>

<file path=customXml/itemProps1.xml><?xml version="1.0" encoding="utf-8"?>
<ds:datastoreItem xmlns:ds="http://schemas.openxmlformats.org/officeDocument/2006/customXml" ds:itemID="{B953ACE4-3D14-4C24-9836-E8D2E7C6D51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6f9f875-7af9-4528-8c5c-fc377319d8fb"/>
    <ds:schemaRef ds:uri="263dbbe5-076b-4606-a03b-9598f5f2f35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D6F7F18-7376-466E-95F2-EAAC941FA951}">
  <ds:schemaRefs>
    <ds:schemaRef ds:uri="http://schemas.microsoft.com/sharepoint/v3/contenttype/forms"/>
  </ds:schemaRefs>
</ds:datastoreItem>
</file>

<file path=customXml/itemProps3.xml><?xml version="1.0" encoding="utf-8"?>
<ds:datastoreItem xmlns:ds="http://schemas.openxmlformats.org/officeDocument/2006/customXml" ds:itemID="{D1015660-095F-44CA-9872-9E6082703561}">
  <ds:schemaRefs>
    <ds:schemaRef ds:uri="http://purl.org/dc/terms/"/>
    <ds:schemaRef ds:uri="a6f9f875-7af9-4528-8c5c-fc377319d8fb"/>
    <ds:schemaRef ds:uri="http://schemas.microsoft.com/office/2006/documentManagement/types"/>
    <ds:schemaRef ds:uri="http://purl.org/dc/elements/1.1/"/>
    <ds:schemaRef ds:uri="http://schemas.microsoft.com/office/infopath/2007/PartnerControls"/>
    <ds:schemaRef ds:uri="http://schemas.openxmlformats.org/package/2006/metadata/core-properties"/>
    <ds:schemaRef ds:uri="263dbbe5-076b-4606-a03b-9598f5f2f35a"/>
    <ds:schemaRef ds:uri="http://schemas.microsoft.com/office/2006/metadata/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2478</TotalTime>
  <Words>5562</Words>
  <Application>Microsoft Office PowerPoint</Application>
  <PresentationFormat>画面に合わせる (4:3)</PresentationFormat>
  <Paragraphs>694</Paragraphs>
  <Slides>29</Slides>
  <Notes>24</Notes>
  <HiddenSlides>0</HiddenSlides>
  <MMClips>0</MMClips>
  <ScaleCrop>false</ScaleCrop>
  <HeadingPairs>
    <vt:vector size="6" baseType="variant">
      <vt:variant>
        <vt:lpstr>使用されているフォント</vt:lpstr>
      </vt:variant>
      <vt:variant>
        <vt:i4>16</vt:i4>
      </vt:variant>
      <vt:variant>
        <vt:lpstr>テーマ</vt:lpstr>
      </vt:variant>
      <vt:variant>
        <vt:i4>4</vt:i4>
      </vt:variant>
      <vt:variant>
        <vt:lpstr>スライド タイトル</vt:lpstr>
      </vt:variant>
      <vt:variant>
        <vt:i4>29</vt:i4>
      </vt:variant>
    </vt:vector>
  </HeadingPairs>
  <TitlesOfParts>
    <vt:vector size="49" baseType="lpstr">
      <vt:lpstr>ＤＨＰ特太ゴシック体</vt:lpstr>
      <vt:lpstr>HGPｺﾞｼｯｸM</vt:lpstr>
      <vt:lpstr>Meiryo UI</vt:lpstr>
      <vt:lpstr>ＭＳ Ｐゴシック</vt:lpstr>
      <vt:lpstr>ＭＳ Ｐ明朝</vt:lpstr>
      <vt:lpstr>ＭＳ ゴシック</vt:lpstr>
      <vt:lpstr>メイリオ</vt:lpstr>
      <vt:lpstr>メイリオ</vt:lpstr>
      <vt:lpstr>游ゴシック</vt:lpstr>
      <vt:lpstr>游ゴシック Light</vt:lpstr>
      <vt:lpstr>Arial</vt:lpstr>
      <vt:lpstr>Calibri</vt:lpstr>
      <vt:lpstr>Calibri Light</vt:lpstr>
      <vt:lpstr>Segoe UI</vt:lpstr>
      <vt:lpstr>Times New Roman</vt:lpstr>
      <vt:lpstr>Wingdings</vt:lpstr>
      <vt:lpstr>Office テーマ</vt:lpstr>
      <vt:lpstr>Office ​​テーマ</vt:lpstr>
      <vt:lpstr>標準デザイン</vt:lpstr>
      <vt:lpstr>1_標準デザイン</vt:lpstr>
      <vt:lpstr> 就労系サービスにおける サービス管理責任者と 相談支援専門員の役割</vt:lpstr>
      <vt:lpstr>PowerPoint プレゼンテーション</vt:lpstr>
      <vt:lpstr>PowerPoint プレゼンテーション</vt:lpstr>
      <vt:lpstr>PowerPoint プレゼンテーション</vt:lpstr>
      <vt:lpstr>PowerPoint プレゼンテーション</vt:lpstr>
      <vt:lpstr>PowerPoint プレゼンテーション</vt:lpstr>
      <vt:lpstr>（１）サービス管理責任者と管理者の役割</vt:lpstr>
      <vt:lpstr>サービス管理責任者業務内容</vt:lpstr>
      <vt:lpstr>PowerPoint プレゼンテーション</vt:lpstr>
      <vt:lpstr>PowerPoint プレゼンテーション</vt:lpstr>
      <vt:lpstr>PowerPoint プレゼンテーション</vt:lpstr>
      <vt:lpstr>PowerPoint プレゼンテーション</vt:lpstr>
      <vt:lpstr>サービス管理責任者と相談支援専門員との連携</vt:lpstr>
      <vt:lpstr>サビ管から相談支援に期待すること</vt:lpstr>
      <vt:lpstr>指定特定相談支援事業者（計画作成担当）と就労支援事業者の関係</vt:lpstr>
      <vt:lpstr>PowerPoint プレゼンテーション</vt:lpstr>
      <vt:lpstr>PowerPoint プレゼンテーション</vt:lpstr>
      <vt:lpstr>PowerPoint プレゼンテーション</vt:lpstr>
      <vt:lpstr>就労系サービスにおけるサービス管理とは</vt:lpstr>
      <vt:lpstr>就労分野におけるサービス管理責任者の役割を考える</vt:lpstr>
      <vt:lpstr>PowerPoint プレゼンテーション</vt:lpstr>
      <vt:lpstr>　B型・A型における移行のしくみ（例）</vt:lpstr>
      <vt:lpstr>PowerPoint プレゼンテーション</vt:lpstr>
      <vt:lpstr>相談支援専門員とサービス管理責任者・児童発達支援管理責任者の連携について</vt:lpstr>
      <vt:lpstr>お互いを知る</vt:lpstr>
      <vt:lpstr>PowerPoint プレゼンテーション</vt:lpstr>
      <vt:lpstr>PowerPoint プレゼンテーション</vt:lpstr>
      <vt:lpstr>サービスの評価基準</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sakai</dc:creator>
  <cp:lastModifiedBy>sakai@v-sien.org</cp:lastModifiedBy>
  <cp:revision>137</cp:revision>
  <cp:lastPrinted>2023-07-08T08:42:25Z</cp:lastPrinted>
  <dcterms:created xsi:type="dcterms:W3CDTF">2021-12-21T07:50:46Z</dcterms:created>
  <dcterms:modified xsi:type="dcterms:W3CDTF">2026-08-26T07:22:56Z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0x010100FFE48289A34AAF4DBF52C0BE2CE99ECE</vt:lpwstr>
  </property>
  <property fmtid="{D5CDD505-2E9C-101B-9397-08002B2CF9AE}" pid="3" name="MediaServiceImageTags">
    <vt:lpwstr/>
  </property>
</Properties>
</file>