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3"/>
  </p:notesMasterIdLst>
  <p:handoutMasterIdLst>
    <p:handoutMasterId r:id="rId44"/>
  </p:handoutMasterIdLst>
  <p:sldIdLst>
    <p:sldId id="263" r:id="rId5"/>
    <p:sldId id="2106" r:id="rId6"/>
    <p:sldId id="2487" r:id="rId7"/>
    <p:sldId id="266" r:id="rId8"/>
    <p:sldId id="2476" r:id="rId9"/>
    <p:sldId id="2480" r:id="rId10"/>
    <p:sldId id="280" r:id="rId11"/>
    <p:sldId id="275" r:id="rId12"/>
    <p:sldId id="2489" r:id="rId13"/>
    <p:sldId id="2518" r:id="rId14"/>
    <p:sldId id="2502" r:id="rId15"/>
    <p:sldId id="2519" r:id="rId16"/>
    <p:sldId id="2520" r:id="rId17"/>
    <p:sldId id="2521" r:id="rId18"/>
    <p:sldId id="2503" r:id="rId19"/>
    <p:sldId id="2061" r:id="rId20"/>
    <p:sldId id="2522" r:id="rId21"/>
    <p:sldId id="2523" r:id="rId22"/>
    <p:sldId id="2062" r:id="rId23"/>
    <p:sldId id="2524" r:id="rId24"/>
    <p:sldId id="2065" r:id="rId25"/>
    <p:sldId id="2525" r:id="rId26"/>
    <p:sldId id="298" r:id="rId27"/>
    <p:sldId id="2530" r:id="rId28"/>
    <p:sldId id="2509" r:id="rId29"/>
    <p:sldId id="2529" r:id="rId30"/>
    <p:sldId id="2512" r:id="rId31"/>
    <p:sldId id="2528" r:id="rId32"/>
    <p:sldId id="2527" r:id="rId33"/>
    <p:sldId id="2102" r:id="rId34"/>
    <p:sldId id="2531" r:id="rId35"/>
    <p:sldId id="2532" r:id="rId36"/>
    <p:sldId id="2508" r:id="rId37"/>
    <p:sldId id="2072" r:id="rId38"/>
    <p:sldId id="2526" r:id="rId39"/>
    <p:sldId id="2083" r:id="rId40"/>
    <p:sldId id="2517" r:id="rId41"/>
    <p:sldId id="2501" r:id="rId42"/>
  </p:sldIdLst>
  <p:sldSz cx="12192000" cy="6858000"/>
  <p:notesSz cx="6807200" cy="9939338"/>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1AB3C3-9204-AD52-790B-84DB1A0FAB68}" name="小川 陽(ogawa-akira.nc1)" initials="陽小" userId="S::OAVGM@lansys.mhlw.go.jp::0dd7f0e8-0e10-4381-b784-637bfcd8f7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FFCC"/>
    <a:srgbClr val="CCECFF"/>
    <a:srgbClr val="CCFFCC"/>
    <a:srgbClr val="E0E8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704" autoAdjust="0"/>
  </p:normalViewPr>
  <p:slideViewPr>
    <p:cSldViewPr snapToGrid="0">
      <p:cViewPr varScale="1">
        <p:scale>
          <a:sx n="101" d="100"/>
          <a:sy n="101" d="100"/>
        </p:scale>
        <p:origin x="126" y="978"/>
      </p:cViewPr>
      <p:guideLst/>
    </p:cSldViewPr>
  </p:slideViewPr>
  <p:notesTextViewPr>
    <p:cViewPr>
      <p:scale>
        <a:sx n="1" d="1"/>
        <a:sy n="1" d="1"/>
      </p:scale>
      <p:origin x="0" y="0"/>
    </p:cViewPr>
  </p:notesTextViewPr>
  <p:notesViewPr>
    <p:cSldViewPr snapToGrid="0" showGuides="1">
      <p:cViewPr varScale="1">
        <p:scale>
          <a:sx n="88" d="100"/>
          <a:sy n="88" d="100"/>
        </p:scale>
        <p:origin x="379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88822066518063E-2"/>
          <c:y val="1.7691974701897904E-2"/>
          <c:w val="0.89841340869640407"/>
          <c:h val="0.93569015534588806"/>
        </c:manualLayout>
      </c:layout>
      <c:barChart>
        <c:barDir val="col"/>
        <c:grouping val="stacked"/>
        <c:varyColors val="0"/>
        <c:ser>
          <c:idx val="0"/>
          <c:order val="0"/>
          <c:tx>
            <c:strRef>
              <c:f>Sheet1!$B$1</c:f>
              <c:strCache>
                <c:ptCount val="1"/>
                <c:pt idx="0">
                  <c:v>就労移行</c:v>
                </c:pt>
              </c:strCache>
            </c:strRef>
          </c:tx>
          <c:spPr>
            <a:solidFill>
              <a:srgbClr val="E0E87E"/>
            </a:solidFill>
            <a:ln>
              <a:noFill/>
            </a:ln>
            <a:effectLst/>
          </c:spPr>
          <c:invertIfNegative val="0"/>
          <c:dLbls>
            <c:dLbl>
              <c:idx val="15"/>
              <c:spPr>
                <a:solidFill>
                  <a:schemeClr val="bg1"/>
                </a:solidFill>
                <a:ln>
                  <a:noFill/>
                </a:ln>
                <a:effectLst/>
              </c:spPr>
              <c:txPr>
                <a:bodyPr rot="0" spcFirstLastPara="1" vertOverflow="ellipsis" vert="horz" wrap="square" anchor="ctr" anchorCtr="1"/>
                <a:lstStyle/>
                <a:p>
                  <a:pPr>
                    <a:defRPr sz="5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extLst>
                <c:ext xmlns:c16="http://schemas.microsoft.com/office/drawing/2014/chart" uri="{C3380CC4-5D6E-409C-BE32-E72D297353CC}">
                  <c16:uniqueId val="{00000002-DDFF-4F71-BAE6-4567FC97F956}"/>
                </c:ext>
              </c:extLst>
            </c:dLbl>
            <c:spPr>
              <a:noFill/>
              <a:ln>
                <a:noFill/>
              </a:ln>
              <a:effectLst/>
            </c:spPr>
            <c:txPr>
              <a:bodyPr rot="0" spcFirstLastPara="1" vertOverflow="ellipsis" vert="horz" wrap="square" anchor="ctr" anchorCtr="1"/>
              <a:lstStyle/>
              <a:p>
                <a:pPr>
                  <a:defRPr sz="5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Sheet1!$B$2:$B$17</c:f>
              <c:numCache>
                <c:formatCode>#,##0_);[Red]\(#,##0\)</c:formatCode>
                <c:ptCount val="16"/>
                <c:pt idx="0">
                  <c:v>1111</c:v>
                </c:pt>
                <c:pt idx="1">
                  <c:v>1801</c:v>
                </c:pt>
                <c:pt idx="2">
                  <c:v>2544</c:v>
                </c:pt>
                <c:pt idx="3">
                  <c:v>3310</c:v>
                </c:pt>
                <c:pt idx="4">
                  <c:v>4570</c:v>
                </c:pt>
                <c:pt idx="5">
                  <c:v>5881</c:v>
                </c:pt>
                <c:pt idx="6">
                  <c:v>6441</c:v>
                </c:pt>
                <c:pt idx="7">
                  <c:v>6966</c:v>
                </c:pt>
                <c:pt idx="8">
                  <c:v>8095</c:v>
                </c:pt>
                <c:pt idx="9">
                  <c:v>8906</c:v>
                </c:pt>
                <c:pt idx="10">
                  <c:v>12244</c:v>
                </c:pt>
                <c:pt idx="11">
                  <c:v>13288</c:v>
                </c:pt>
                <c:pt idx="12">
                  <c:v>11614</c:v>
                </c:pt>
                <c:pt idx="13">
                  <c:v>13946</c:v>
                </c:pt>
                <c:pt idx="14">
                  <c:v>15094</c:v>
                </c:pt>
                <c:pt idx="15">
                  <c:v>15675</c:v>
                </c:pt>
              </c:numCache>
            </c:numRef>
          </c:val>
          <c:extLst>
            <c:ext xmlns:c16="http://schemas.microsoft.com/office/drawing/2014/chart" uri="{C3380CC4-5D6E-409C-BE32-E72D297353CC}">
              <c16:uniqueId val="{00000000-8822-4ABA-A36D-25B5238061CA}"/>
            </c:ext>
          </c:extLst>
        </c:ser>
        <c:ser>
          <c:idx val="1"/>
          <c:order val="1"/>
          <c:tx>
            <c:strRef>
              <c:f>Sheet1!$C$1</c:f>
              <c:strCache>
                <c:ptCount val="1"/>
                <c:pt idx="0">
                  <c:v>A型</c:v>
                </c:pt>
              </c:strCache>
            </c:strRef>
          </c:tx>
          <c:spPr>
            <a:solidFill>
              <a:srgbClr val="CCECFF"/>
            </a:solidFill>
            <a:ln>
              <a:noFill/>
            </a:ln>
            <a:effectLst/>
          </c:spPr>
          <c:invertIfNegative val="0"/>
          <c:dLbls>
            <c:dLbl>
              <c:idx val="15"/>
              <c:spPr>
                <a:solidFill>
                  <a:schemeClr val="bg1"/>
                </a:solidFill>
                <a:ln>
                  <a:noFill/>
                </a:ln>
                <a:effectLst/>
              </c:spPr>
              <c:txPr>
                <a:bodyPr rot="0" spcFirstLastPara="1" vertOverflow="ellipsis" vert="horz" wrap="square" anchor="ctr" anchorCtr="1"/>
                <a:lstStyle/>
                <a:p>
                  <a:pPr>
                    <a:defRPr sz="6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extLst>
                <c:ext xmlns:c16="http://schemas.microsoft.com/office/drawing/2014/chart" uri="{C3380CC4-5D6E-409C-BE32-E72D297353CC}">
                  <c16:uniqueId val="{00000001-DDFF-4F71-BAE6-4567FC97F956}"/>
                </c:ext>
              </c:extLst>
            </c:dLbl>
            <c:spPr>
              <a:noFill/>
              <a:ln>
                <a:noFill/>
              </a:ln>
              <a:effectLst/>
            </c:spPr>
            <c:txPr>
              <a:bodyPr rot="0" spcFirstLastPara="1" vertOverflow="ellipsis" vert="horz" wrap="square" anchor="ctr" anchorCtr="1"/>
              <a:lstStyle/>
              <a:p>
                <a:pPr>
                  <a:defRPr sz="6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Sheet1!$C$2:$C$17</c:f>
              <c:numCache>
                <c:formatCode>#,##0_);[Red]\(#,##0\)</c:formatCode>
                <c:ptCount val="16"/>
                <c:pt idx="0">
                  <c:v>96</c:v>
                </c:pt>
                <c:pt idx="1">
                  <c:v>142</c:v>
                </c:pt>
                <c:pt idx="2">
                  <c:v>209</c:v>
                </c:pt>
                <c:pt idx="3">
                  <c:v>463</c:v>
                </c:pt>
                <c:pt idx="4">
                  <c:v>840</c:v>
                </c:pt>
                <c:pt idx="5">
                  <c:v>1473</c:v>
                </c:pt>
                <c:pt idx="6">
                  <c:v>1742</c:v>
                </c:pt>
                <c:pt idx="7">
                  <c:v>2316</c:v>
                </c:pt>
                <c:pt idx="8">
                  <c:v>2700</c:v>
                </c:pt>
                <c:pt idx="9">
                  <c:v>3233</c:v>
                </c:pt>
                <c:pt idx="10">
                  <c:v>4002</c:v>
                </c:pt>
                <c:pt idx="11">
                  <c:v>4185</c:v>
                </c:pt>
                <c:pt idx="12">
                  <c:v>3330</c:v>
                </c:pt>
                <c:pt idx="13">
                  <c:v>3581</c:v>
                </c:pt>
                <c:pt idx="14">
                  <c:v>4818</c:v>
                </c:pt>
                <c:pt idx="15">
                  <c:v>5475</c:v>
                </c:pt>
              </c:numCache>
            </c:numRef>
          </c:val>
          <c:extLst>
            <c:ext xmlns:c16="http://schemas.microsoft.com/office/drawing/2014/chart" uri="{C3380CC4-5D6E-409C-BE32-E72D297353CC}">
              <c16:uniqueId val="{00000001-8822-4ABA-A36D-25B5238061CA}"/>
            </c:ext>
          </c:extLst>
        </c:ser>
        <c:ser>
          <c:idx val="2"/>
          <c:order val="2"/>
          <c:tx>
            <c:strRef>
              <c:f>Sheet1!$D$1</c:f>
              <c:strCache>
                <c:ptCount val="1"/>
                <c:pt idx="0">
                  <c:v>B型</c:v>
                </c:pt>
              </c:strCache>
            </c:strRef>
          </c:tx>
          <c:spPr>
            <a:solidFill>
              <a:srgbClr val="FFCCCC"/>
            </a:solidFill>
            <a:ln>
              <a:noFill/>
            </a:ln>
            <a:effectLst/>
          </c:spPr>
          <c:invertIfNegative val="0"/>
          <c:dLbls>
            <c:dLbl>
              <c:idx val="0"/>
              <c:layout>
                <c:manualLayout>
                  <c:x val="0"/>
                  <c:y val="-4.04452986434901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22-4ABA-A36D-25B5238061CA}"/>
                </c:ext>
              </c:extLst>
            </c:dLbl>
            <c:dLbl>
              <c:idx val="1"/>
              <c:layout>
                <c:manualLayout>
                  <c:x val="0"/>
                  <c:y val="-4.6223198449703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22-4ABA-A36D-25B5238061CA}"/>
                </c:ext>
              </c:extLst>
            </c:dLbl>
            <c:dLbl>
              <c:idx val="2"/>
              <c:layout>
                <c:manualLayout>
                  <c:x val="-4.5141577900341681E-17"/>
                  <c:y val="-2.600054912795806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22-4ABA-A36D-25B5238061CA}"/>
                </c:ext>
              </c:extLst>
            </c:dLbl>
            <c:dLbl>
              <c:idx val="3"/>
              <c:layout>
                <c:manualLayout>
                  <c:x val="2.4622963298019094E-3"/>
                  <c:y val="-3.75563487403837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22-4ABA-A36D-25B5238061CA}"/>
                </c:ext>
              </c:extLst>
            </c:dLbl>
            <c:dLbl>
              <c:idx val="4"/>
              <c:layout>
                <c:manualLayout>
                  <c:x val="-9.0283155800683363E-17"/>
                  <c:y val="-4.33342485465966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822-4ABA-A36D-25B5238061CA}"/>
                </c:ext>
              </c:extLst>
            </c:dLbl>
            <c:dLbl>
              <c:idx val="5"/>
              <c:layout>
                <c:manualLayout>
                  <c:x val="-9.0283155800683363E-17"/>
                  <c:y val="-3.466739883727727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822-4ABA-A36D-25B5238061CA}"/>
                </c:ext>
              </c:extLst>
            </c:dLbl>
            <c:dLbl>
              <c:idx val="6"/>
              <c:layout>
                <c:manualLayout>
                  <c:x val="0"/>
                  <c:y val="-3.17784489341708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822-4ABA-A36D-25B5238061CA}"/>
                </c:ext>
              </c:extLst>
            </c:dLbl>
            <c:dLbl>
              <c:idx val="7"/>
              <c:layout>
                <c:manualLayout>
                  <c:x val="2.4622963298019094E-3"/>
                  <c:y val="-4.044529864349016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822-4ABA-A36D-25B5238061CA}"/>
                </c:ext>
              </c:extLst>
            </c:dLbl>
            <c:dLbl>
              <c:idx val="8"/>
              <c:layout>
                <c:manualLayout>
                  <c:x val="0"/>
                  <c:y val="-4.62231984497030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822-4ABA-A36D-25B5238061CA}"/>
                </c:ext>
              </c:extLst>
            </c:dLbl>
            <c:dLbl>
              <c:idx val="9"/>
              <c:layout>
                <c:manualLayout>
                  <c:x val="0"/>
                  <c:y val="-2.888949903106438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822-4ABA-A36D-25B5238061CA}"/>
                </c:ext>
              </c:extLst>
            </c:dLbl>
            <c:dLbl>
              <c:idx val="15"/>
              <c:spPr>
                <a:solidFill>
                  <a:schemeClr val="bg1"/>
                </a:solidFill>
                <a:ln>
                  <a:noFill/>
                </a:ln>
                <a:effectLst/>
              </c:spPr>
              <c:txPr>
                <a:bodyPr rot="0" spcFirstLastPara="1" vertOverflow="ellipsis" vert="horz" wrap="square" anchor="ctr" anchorCtr="1"/>
                <a:lstStyle/>
                <a:p>
                  <a:pPr>
                    <a:defRPr sz="6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extLst>
                <c:ext xmlns:c16="http://schemas.microsoft.com/office/drawing/2014/chart" uri="{C3380CC4-5D6E-409C-BE32-E72D297353CC}">
                  <c16:uniqueId val="{00000000-DDFF-4F71-BAE6-4567FC97F956}"/>
                </c:ext>
              </c:extLst>
            </c:dLbl>
            <c:spPr>
              <a:noFill/>
              <a:ln>
                <a:noFill/>
              </a:ln>
              <a:effectLst/>
            </c:spPr>
            <c:txPr>
              <a:bodyPr rot="0" spcFirstLastPara="1" vertOverflow="ellipsis" vert="horz" wrap="square" anchor="ctr" anchorCtr="1"/>
              <a:lstStyle/>
              <a:p>
                <a:pPr>
                  <a:defRPr sz="6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Sheet1!$D$2:$D$17</c:f>
              <c:numCache>
                <c:formatCode>#,##0_);[Red]\(#,##0\)</c:formatCode>
                <c:ptCount val="16"/>
                <c:pt idx="0">
                  <c:v>517</c:v>
                </c:pt>
                <c:pt idx="1">
                  <c:v>669</c:v>
                </c:pt>
                <c:pt idx="2">
                  <c:v>1322</c:v>
                </c:pt>
                <c:pt idx="3">
                  <c:v>1606</c:v>
                </c:pt>
                <c:pt idx="4">
                  <c:v>2307</c:v>
                </c:pt>
                <c:pt idx="5">
                  <c:v>2647</c:v>
                </c:pt>
                <c:pt idx="6">
                  <c:v>2737</c:v>
                </c:pt>
                <c:pt idx="7">
                  <c:v>2646</c:v>
                </c:pt>
                <c:pt idx="8">
                  <c:v>2722</c:v>
                </c:pt>
                <c:pt idx="9">
                  <c:v>2706</c:v>
                </c:pt>
                <c:pt idx="10">
                  <c:v>3717</c:v>
                </c:pt>
                <c:pt idx="11">
                  <c:v>4446</c:v>
                </c:pt>
                <c:pt idx="12">
                  <c:v>3655</c:v>
                </c:pt>
                <c:pt idx="13">
                  <c:v>3853</c:v>
                </c:pt>
                <c:pt idx="14">
                  <c:v>4514</c:v>
                </c:pt>
                <c:pt idx="15">
                  <c:v>5436</c:v>
                </c:pt>
              </c:numCache>
            </c:numRef>
          </c:val>
          <c:extLst>
            <c:ext xmlns:c16="http://schemas.microsoft.com/office/drawing/2014/chart" uri="{C3380CC4-5D6E-409C-BE32-E72D297353CC}">
              <c16:uniqueId val="{00000002-8822-4ABA-A36D-25B5238061CA}"/>
            </c:ext>
          </c:extLst>
        </c:ser>
        <c:dLbls>
          <c:dLblPos val="ctr"/>
          <c:showLegendKey val="0"/>
          <c:showVal val="1"/>
          <c:showCatName val="0"/>
          <c:showSerName val="0"/>
          <c:showPercent val="0"/>
          <c:showBubbleSize val="0"/>
        </c:dLbls>
        <c:gapWidth val="87"/>
        <c:overlap val="100"/>
        <c:axId val="718479376"/>
        <c:axId val="718482000"/>
      </c:barChart>
      <c:catAx>
        <c:axId val="71847937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500" b="0" i="0" u="none" strike="noStrike" kern="1200" cap="none" spc="0" normalizeH="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718482000"/>
        <c:crosses val="autoZero"/>
        <c:auto val="1"/>
        <c:lblAlgn val="ctr"/>
        <c:lblOffset val="100"/>
        <c:noMultiLvlLbl val="0"/>
      </c:catAx>
      <c:valAx>
        <c:axId val="718482000"/>
        <c:scaling>
          <c:orientation val="minMax"/>
        </c:scaling>
        <c:delete val="0"/>
        <c:axPos val="l"/>
        <c:majorGridlines>
          <c:spPr>
            <a:ln w="9525" cap="flat" cmpd="sng" algn="ctr">
              <a:solidFill>
                <a:schemeClr val="dk1">
                  <a:lumMod val="15000"/>
                  <a:lumOff val="85000"/>
                </a:schemeClr>
              </a:solidFill>
              <a:round/>
            </a:ln>
            <a:effectLst/>
          </c:spPr>
        </c:majorGridlines>
        <c:numFmt formatCode="#,##0_);[Red]\(#,##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718479376"/>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8.0687899674802402E-2"/>
          <c:y val="0.16993650967181764"/>
          <c:w val="0.38556148208524316"/>
          <c:h val="5.8053665831760255E-2"/>
        </c:manualLayout>
      </c:layout>
      <c:overlay val="0"/>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tx1"/>
      </a:solidFill>
      <a:round/>
    </a:ln>
    <a:effectLst/>
  </c:spPr>
  <c:txPr>
    <a:bodyPr/>
    <a:lstStyle/>
    <a:p>
      <a:pPr>
        <a:defRPr sz="900" b="0">
          <a:solidFill>
            <a:schemeClr val="tx1"/>
          </a:solidFill>
          <a:latin typeface="UD デジタル 教科書体 NK-R" panose="02020400000000000000" pitchFamily="18" charset="-128"/>
          <a:ea typeface="UD デジタル 教科書体 NK-R" panose="02020400000000000000" pitchFamily="18"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652113718429665E-2"/>
          <c:y val="1.5176254146207973E-2"/>
          <c:w val="0.90339536208217797"/>
          <c:h val="0.93220786555043689"/>
        </c:manualLayout>
      </c:layout>
      <c:lineChart>
        <c:grouping val="standard"/>
        <c:varyColors val="0"/>
        <c:ser>
          <c:idx val="0"/>
          <c:order val="0"/>
          <c:tx>
            <c:strRef>
              <c:f>Sheet1!$B$1</c:f>
              <c:strCache>
                <c:ptCount val="1"/>
                <c:pt idx="0">
                  <c:v>就労移行</c:v>
                </c:pt>
              </c:strCache>
            </c:strRef>
          </c:tx>
          <c:spPr>
            <a:ln w="22225" cap="rnd">
              <a:solidFill>
                <a:schemeClr val="accent1"/>
              </a:solidFill>
              <a:round/>
            </a:ln>
            <a:effectLst/>
          </c:spPr>
          <c:marker>
            <c:symbol val="none"/>
          </c:marker>
          <c:dLbls>
            <c:dLbl>
              <c:idx val="15"/>
              <c:spPr>
                <a:noFill/>
                <a:ln>
                  <a:noFill/>
                </a:ln>
                <a:effectLst/>
              </c:spPr>
              <c:txPr>
                <a:bodyPr rot="0" spcFirstLastPara="1" vertOverflow="ellipsis" vert="horz" wrap="square" anchor="ctr" anchorCtr="1"/>
                <a:lstStyle/>
                <a:p>
                  <a:pPr>
                    <a:defRPr sz="7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0-A1B9-497C-AF53-CA9E6166FCDE}"/>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Sheet1!$B$2:$B$17</c:f>
              <c:numCache>
                <c:formatCode>0.0</c:formatCode>
                <c:ptCount val="16"/>
                <c:pt idx="0">
                  <c:v>49.4</c:v>
                </c:pt>
                <c:pt idx="1">
                  <c:v>41.4</c:v>
                </c:pt>
                <c:pt idx="2">
                  <c:v>40.6</c:v>
                </c:pt>
                <c:pt idx="3">
                  <c:v>43.9</c:v>
                </c:pt>
                <c:pt idx="4">
                  <c:v>44.8</c:v>
                </c:pt>
                <c:pt idx="5">
                  <c:v>47.7</c:v>
                </c:pt>
                <c:pt idx="6">
                  <c:v>45.6</c:v>
                </c:pt>
                <c:pt idx="7">
                  <c:v>44.9</c:v>
                </c:pt>
                <c:pt idx="8">
                  <c:v>46.3</c:v>
                </c:pt>
                <c:pt idx="9">
                  <c:v>48.3</c:v>
                </c:pt>
                <c:pt idx="10">
                  <c:v>52.9</c:v>
                </c:pt>
                <c:pt idx="11">
                  <c:v>54.7</c:v>
                </c:pt>
                <c:pt idx="12">
                  <c:v>53.4</c:v>
                </c:pt>
                <c:pt idx="13">
                  <c:v>56.3</c:v>
                </c:pt>
                <c:pt idx="14">
                  <c:v>57.2</c:v>
                </c:pt>
                <c:pt idx="15">
                  <c:v>58.8</c:v>
                </c:pt>
              </c:numCache>
            </c:numRef>
          </c:val>
          <c:smooth val="0"/>
          <c:extLst>
            <c:ext xmlns:c16="http://schemas.microsoft.com/office/drawing/2014/chart" uri="{C3380CC4-5D6E-409C-BE32-E72D297353CC}">
              <c16:uniqueId val="{00000000-2A27-42F4-8E6F-EF52649B2D69}"/>
            </c:ext>
          </c:extLst>
        </c:ser>
        <c:ser>
          <c:idx val="1"/>
          <c:order val="1"/>
          <c:tx>
            <c:strRef>
              <c:f>Sheet1!$C$1</c:f>
              <c:strCache>
                <c:ptCount val="1"/>
                <c:pt idx="0">
                  <c:v>A型</c:v>
                </c:pt>
              </c:strCache>
            </c:strRef>
          </c:tx>
          <c:spPr>
            <a:ln w="22225" cap="rnd">
              <a:solidFill>
                <a:schemeClr val="accent2"/>
              </a:solidFill>
              <a:round/>
            </a:ln>
            <a:effectLst/>
          </c:spPr>
          <c:marker>
            <c:symbol val="none"/>
          </c:marker>
          <c:dLbls>
            <c:dLbl>
              <c:idx val="15"/>
              <c:spPr>
                <a:noFill/>
                <a:ln>
                  <a:noFill/>
                </a:ln>
                <a:effectLst/>
              </c:spPr>
              <c:txPr>
                <a:bodyPr rot="0" spcFirstLastPara="1" vertOverflow="ellipsis" vert="horz" wrap="square" anchor="ctr" anchorCtr="1"/>
                <a:lstStyle/>
                <a:p>
                  <a:pPr>
                    <a:defRPr sz="7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1-A1B9-497C-AF53-CA9E6166FCDE}"/>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Sheet1!$C$2:$C$17</c:f>
              <c:numCache>
                <c:formatCode>0.0</c:formatCode>
                <c:ptCount val="16"/>
                <c:pt idx="0">
                  <c:v>24.5</c:v>
                </c:pt>
                <c:pt idx="1">
                  <c:v>23.5</c:v>
                </c:pt>
                <c:pt idx="2">
                  <c:v>19.600000000000001</c:v>
                </c:pt>
                <c:pt idx="3">
                  <c:v>24.5</c:v>
                </c:pt>
                <c:pt idx="4">
                  <c:v>23.4</c:v>
                </c:pt>
                <c:pt idx="5">
                  <c:v>24.7</c:v>
                </c:pt>
                <c:pt idx="6">
                  <c:v>21.8</c:v>
                </c:pt>
                <c:pt idx="7">
                  <c:v>22.1</c:v>
                </c:pt>
                <c:pt idx="8">
                  <c:v>22.7</c:v>
                </c:pt>
                <c:pt idx="9">
                  <c:v>23.3</c:v>
                </c:pt>
                <c:pt idx="10">
                  <c:v>22.7</c:v>
                </c:pt>
                <c:pt idx="11">
                  <c:v>25.1</c:v>
                </c:pt>
                <c:pt idx="12">
                  <c:v>21.4</c:v>
                </c:pt>
                <c:pt idx="13">
                  <c:v>22</c:v>
                </c:pt>
                <c:pt idx="14">
                  <c:v>26.2</c:v>
                </c:pt>
                <c:pt idx="15">
                  <c:v>26.9</c:v>
                </c:pt>
              </c:numCache>
            </c:numRef>
          </c:val>
          <c:smooth val="0"/>
          <c:extLst>
            <c:ext xmlns:c16="http://schemas.microsoft.com/office/drawing/2014/chart" uri="{C3380CC4-5D6E-409C-BE32-E72D297353CC}">
              <c16:uniqueId val="{00000001-2A27-42F4-8E6F-EF52649B2D69}"/>
            </c:ext>
          </c:extLst>
        </c:ser>
        <c:ser>
          <c:idx val="2"/>
          <c:order val="2"/>
          <c:tx>
            <c:strRef>
              <c:f>Sheet1!$D$1</c:f>
              <c:strCache>
                <c:ptCount val="1"/>
                <c:pt idx="0">
                  <c:v>B型</c:v>
                </c:pt>
              </c:strCache>
            </c:strRef>
          </c:tx>
          <c:spPr>
            <a:ln w="22225" cap="rnd">
              <a:solidFill>
                <a:schemeClr val="accent3"/>
              </a:solidFill>
              <a:round/>
            </a:ln>
            <a:effectLst/>
          </c:spPr>
          <c:marker>
            <c:symbol val="none"/>
          </c:marker>
          <c:dLbls>
            <c:dLbl>
              <c:idx val="0"/>
              <c:layout>
                <c:manualLayout>
                  <c:x val="-4.1666248648515161E-2"/>
                  <c:y val="-6.514468293319754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A27-42F4-8E6F-EF52649B2D69}"/>
                </c:ext>
              </c:extLst>
            </c:dLbl>
            <c:dLbl>
              <c:idx val="1"/>
              <c:layout>
                <c:manualLayout>
                  <c:x val="-4.166624864851514E-2"/>
                  <c:y val="-1.51813180026391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A27-42F4-8E6F-EF52649B2D69}"/>
                </c:ext>
              </c:extLst>
            </c:dLbl>
            <c:dLbl>
              <c:idx val="2"/>
              <c:layout>
                <c:manualLayout>
                  <c:x val="-4.1666248648515161E-2"/>
                  <c:y val="-1.22923680995326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A27-42F4-8E6F-EF52649B2D69}"/>
                </c:ext>
              </c:extLst>
            </c:dLbl>
            <c:dLbl>
              <c:idx val="3"/>
              <c:layout>
                <c:manualLayout>
                  <c:x val="-4.1666248648515161E-2"/>
                  <c:y val="-6.514468293319754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A27-42F4-8E6F-EF52649B2D69}"/>
                </c:ext>
              </c:extLst>
            </c:dLbl>
            <c:dLbl>
              <c:idx val="4"/>
              <c:layout>
                <c:manualLayout>
                  <c:x val="-5.1467166539203378E-2"/>
                  <c:y val="-9.403418196426194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A27-42F4-8E6F-EF52649B2D69}"/>
                </c:ext>
              </c:extLst>
            </c:dLbl>
            <c:dLbl>
              <c:idx val="5"/>
              <c:layout>
                <c:manualLayout>
                  <c:x val="-4.1666248648515161E-2"/>
                  <c:y val="-1.51813180026391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A27-42F4-8E6F-EF52649B2D69}"/>
                </c:ext>
              </c:extLst>
            </c:dLbl>
            <c:dLbl>
              <c:idx val="6"/>
              <c:layout>
                <c:manualLayout>
                  <c:x val="-4.1666248648515071E-2"/>
                  <c:y val="-1.22923680995326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A27-42F4-8E6F-EF52649B2D69}"/>
                </c:ext>
              </c:extLst>
            </c:dLbl>
            <c:dLbl>
              <c:idx val="7"/>
              <c:layout>
                <c:manualLayout>
                  <c:x val="-3.921601917584322E-2"/>
                  <c:y val="-2.0959217808852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A27-42F4-8E6F-EF52649B2D69}"/>
                </c:ext>
              </c:extLst>
            </c:dLbl>
            <c:dLbl>
              <c:idx val="8"/>
              <c:layout>
                <c:manualLayout>
                  <c:x val="-4.1666248648515161E-2"/>
                  <c:y val="-2.0959217808852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A27-42F4-8E6F-EF52649B2D69}"/>
                </c:ext>
              </c:extLst>
            </c:dLbl>
            <c:dLbl>
              <c:idx val="9"/>
              <c:layout>
                <c:manualLayout>
                  <c:x val="-4.1666248648515161E-2"/>
                  <c:y val="-3.25150174212779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A27-42F4-8E6F-EF52649B2D69}"/>
                </c:ext>
              </c:extLst>
            </c:dLbl>
            <c:dLbl>
              <c:idx val="15"/>
              <c:spPr>
                <a:noFill/>
                <a:ln>
                  <a:noFill/>
                </a:ln>
                <a:effectLst/>
              </c:spPr>
              <c:txPr>
                <a:bodyPr rot="0" spcFirstLastPara="1" vertOverflow="ellipsis" vert="horz" wrap="square" anchor="ctr" anchorCtr="1"/>
                <a:lstStyle/>
                <a:p>
                  <a:pPr>
                    <a:defRPr sz="700" b="0" i="0" u="none" strike="noStrike" kern="1200" baseline="0">
                      <a:solidFill>
                        <a:srgbClr val="FF0000"/>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2-A1B9-497C-AF53-CA9E6166FCDE}"/>
                </c:ext>
              </c:extLst>
            </c:dLbl>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Sheet1!$A$2:$A$17</c:f>
              <c:strCache>
                <c:ptCount val="16"/>
                <c:pt idx="0">
                  <c:v>H20年度</c:v>
                </c:pt>
                <c:pt idx="1">
                  <c:v>H21年度</c:v>
                </c:pt>
                <c:pt idx="2">
                  <c:v>H22年度</c:v>
                </c:pt>
                <c:pt idx="3">
                  <c:v>H23年度</c:v>
                </c:pt>
                <c:pt idx="4">
                  <c:v>H24年度</c:v>
                </c:pt>
                <c:pt idx="5">
                  <c:v>H25年度</c:v>
                </c:pt>
                <c:pt idx="6">
                  <c:v>H26年度</c:v>
                </c:pt>
                <c:pt idx="7">
                  <c:v>H27年度</c:v>
                </c:pt>
                <c:pt idx="8">
                  <c:v>H28年度</c:v>
                </c:pt>
                <c:pt idx="9">
                  <c:v>H29年度</c:v>
                </c:pt>
                <c:pt idx="10">
                  <c:v>H30年度</c:v>
                </c:pt>
                <c:pt idx="11">
                  <c:v>R元年度</c:v>
                </c:pt>
                <c:pt idx="12">
                  <c:v>R2年度</c:v>
                </c:pt>
                <c:pt idx="13">
                  <c:v>R3年度</c:v>
                </c:pt>
                <c:pt idx="14">
                  <c:v>R4年度</c:v>
                </c:pt>
                <c:pt idx="15">
                  <c:v>R5年度</c:v>
                </c:pt>
              </c:strCache>
            </c:strRef>
          </c:cat>
          <c:val>
            <c:numRef>
              <c:f>Sheet1!$D$2:$D$17</c:f>
              <c:numCache>
                <c:formatCode>0.0</c:formatCode>
                <c:ptCount val="16"/>
                <c:pt idx="0">
                  <c:v>13.9</c:v>
                </c:pt>
                <c:pt idx="1">
                  <c:v>12.6</c:v>
                </c:pt>
                <c:pt idx="2">
                  <c:v>14.3</c:v>
                </c:pt>
                <c:pt idx="3">
                  <c:v>15</c:v>
                </c:pt>
                <c:pt idx="4">
                  <c:v>14.8</c:v>
                </c:pt>
                <c:pt idx="5">
                  <c:v>15.6</c:v>
                </c:pt>
                <c:pt idx="6">
                  <c:v>14.6</c:v>
                </c:pt>
                <c:pt idx="7">
                  <c:v>12.9</c:v>
                </c:pt>
                <c:pt idx="8">
                  <c:v>12.5</c:v>
                </c:pt>
                <c:pt idx="9">
                  <c:v>11.4</c:v>
                </c:pt>
                <c:pt idx="10">
                  <c:v>11.7</c:v>
                </c:pt>
                <c:pt idx="11">
                  <c:v>13.2</c:v>
                </c:pt>
                <c:pt idx="12">
                  <c:v>10.6</c:v>
                </c:pt>
                <c:pt idx="13">
                  <c:v>10.1</c:v>
                </c:pt>
                <c:pt idx="14">
                  <c:v>10.7</c:v>
                </c:pt>
                <c:pt idx="15">
                  <c:v>11.2</c:v>
                </c:pt>
              </c:numCache>
            </c:numRef>
          </c:val>
          <c:smooth val="0"/>
          <c:extLst>
            <c:ext xmlns:c16="http://schemas.microsoft.com/office/drawing/2014/chart" uri="{C3380CC4-5D6E-409C-BE32-E72D297353CC}">
              <c16:uniqueId val="{00000002-2A27-42F4-8E6F-EF52649B2D69}"/>
            </c:ext>
          </c:extLst>
        </c:ser>
        <c:dLbls>
          <c:dLblPos val="t"/>
          <c:showLegendKey val="0"/>
          <c:showVal val="1"/>
          <c:showCatName val="0"/>
          <c:showSerName val="0"/>
          <c:showPercent val="0"/>
          <c:showBubbleSize val="0"/>
        </c:dLbls>
        <c:smooth val="0"/>
        <c:axId val="741402856"/>
        <c:axId val="741399904"/>
      </c:lineChart>
      <c:catAx>
        <c:axId val="741402856"/>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500" b="0" i="0" u="none" strike="noStrike" kern="1200" cap="none" spc="0" normalizeH="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741399904"/>
        <c:crosses val="autoZero"/>
        <c:auto val="1"/>
        <c:lblAlgn val="ctr"/>
        <c:lblOffset val="100"/>
        <c:noMultiLvlLbl val="0"/>
      </c:catAx>
      <c:valAx>
        <c:axId val="741399904"/>
        <c:scaling>
          <c:orientation val="minMax"/>
        </c:scaling>
        <c:delete val="0"/>
        <c:axPos val="l"/>
        <c:majorGridlines>
          <c:spPr>
            <a:ln w="9525" cap="flat" cmpd="sng" algn="ctr">
              <a:solidFill>
                <a:schemeClr val="dk1">
                  <a:lumMod val="15000"/>
                  <a:lumOff val="85000"/>
                  <a:alpha val="54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crossAx val="741402856"/>
        <c:crosses val="autoZero"/>
        <c:crossBetween val="between"/>
      </c:valAx>
      <c:spPr>
        <a:pattFill prst="ltDnDiag">
          <a:fgClr>
            <a:schemeClr val="dk1">
              <a:lumMod val="15000"/>
              <a:lumOff val="85000"/>
            </a:schemeClr>
          </a:fgClr>
          <a:bgClr>
            <a:schemeClr val="lt1"/>
          </a:bgClr>
        </a:pattFill>
        <a:ln>
          <a:noFill/>
        </a:ln>
        <a:effectLst/>
      </c:spPr>
    </c:plotArea>
    <c:legend>
      <c:legendPos val="b"/>
      <c:layout>
        <c:manualLayout>
          <c:xMode val="edge"/>
          <c:yMode val="edge"/>
          <c:x val="7.358888004834091E-2"/>
          <c:y val="0.17001296368563662"/>
          <c:w val="0.43138257767227428"/>
          <c:h val="5.3656443802758885E-2"/>
        </c:manualLayout>
      </c:layout>
      <c:overlay val="0"/>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solidFill>
              <a:latin typeface="UD デジタル 教科書体 NK-R" panose="02020400000000000000" pitchFamily="18" charset="-128"/>
              <a:ea typeface="UD デジタル 教科書体 NK-R" panose="02020400000000000000" pitchFamily="18"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tx1"/>
      </a:solidFill>
      <a:round/>
    </a:ln>
    <a:effectLst/>
  </c:spPr>
  <c:txPr>
    <a:bodyPr/>
    <a:lstStyle/>
    <a:p>
      <a:pPr>
        <a:defRPr sz="900" b="0">
          <a:solidFill>
            <a:schemeClr val="tx1"/>
          </a:solidFill>
          <a:latin typeface="UD デジタル 教科書体 NK-R" panose="02020400000000000000" pitchFamily="18" charset="-128"/>
          <a:ea typeface="UD デジタル 教科書体 NK-R" panose="02020400000000000000" pitchFamily="18"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27A0988-9506-4C4A-B9D4-DD22D702515F}" type="doc">
      <dgm:prSet loTypeId="urn:microsoft.com/office/officeart/2005/8/layout/chevron1" loCatId="process" qsTypeId="urn:microsoft.com/office/officeart/2005/8/quickstyle/simple1" qsCatId="simple" csTypeId="urn:microsoft.com/office/officeart/2005/8/colors/accent1_5" csCatId="accent1" phldr="1"/>
      <dgm:spPr/>
      <dgm:t>
        <a:bodyPr/>
        <a:lstStyle/>
        <a:p>
          <a:endParaRPr kumimoji="1" lang="ja-JP" altLang="en-US"/>
        </a:p>
      </dgm:t>
    </dgm:pt>
    <dgm:pt modelId="{F6B2884A-C28E-445A-A1FD-E752E9D8D561}">
      <dgm:prSet phldrT="[テキスト]" custT="1"/>
      <dgm:spPr/>
      <dgm:t>
        <a:bodyPr/>
        <a:lstStyle/>
        <a:p>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First </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Ｓ</a:t>
          </a:r>
          <a:r>
            <a:rPr kumimoji="1" lang="en-US" altLang="ja-JP" sz="1600" dirty="0" err="1">
              <a:solidFill>
                <a:schemeClr val="tx1"/>
              </a:solidFill>
              <a:latin typeface="UD デジタル 教科書体 NK" panose="02020400000000000000" pitchFamily="18" charset="-128"/>
              <a:ea typeface="UD デジタル 教科書体 NK" panose="02020400000000000000" pitchFamily="18" charset="-128"/>
            </a:rPr>
            <a:t>tep</a:t>
          </a:r>
          <a:endPar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endParaRPr>
        </a:p>
      </dgm:t>
    </dgm:pt>
    <dgm:pt modelId="{DFA40C70-6788-47A0-B6DB-ED0C5446FC11}" type="parTrans" cxnId="{3C6C3227-03F9-4B55-BB82-D5DB103A506E}">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459CDAFA-8161-4ECA-B9FA-0183864586FE}" type="sibTrans" cxnId="{3C6C3227-03F9-4B55-BB82-D5DB103A506E}">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F9719E25-94CD-4C22-A07B-7C34B6F7DEBB}">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就労に関する適性状況の把握</a:t>
          </a:r>
        </a:p>
      </dgm:t>
    </dgm:pt>
    <dgm:pt modelId="{C1CDBCB4-23DA-4EC3-A0AA-383FCF3DDE8A}" type="parTrans" cxnId="{76550CA3-51F4-423C-899E-8D4C14810FA6}">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02DBF960-76D9-4E3C-997A-278FB5972813}" type="sibTrans" cxnId="{76550CA3-51F4-423C-899E-8D4C14810FA6}">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61659B61-4699-443B-8C13-AC014FBA20B1}">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就労に関する知識や能力の評価</a:t>
          </a:r>
        </a:p>
      </dgm:t>
    </dgm:pt>
    <dgm:pt modelId="{3EEAA298-905A-448F-ABF4-46C96C9732DB}" type="parTrans" cxnId="{719C5E5D-B217-4D4F-BECF-86BEC77B97B1}">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944D87B7-9682-45FE-B59C-D215D4DB5625}" type="sibTrans" cxnId="{719C5E5D-B217-4D4F-BECF-86BEC77B97B1}">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3A2047E2-E65A-4478-8619-2525AD0CD9E6}">
      <dgm:prSet phldrT="[テキスト]" custT="1"/>
      <dgm:spPr/>
      <dgm:t>
        <a:bodyPr/>
        <a:lstStyle/>
        <a:p>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Second Step</a:t>
          </a:r>
          <a:endPar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endParaRPr>
        </a:p>
      </dgm:t>
    </dgm:pt>
    <dgm:pt modelId="{4CF24D1A-B086-4CDE-BC3C-F2AD96FC6054}" type="parTrans" cxnId="{98376F1B-549A-49D8-87F3-62020F1385C5}">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418EC874-4DE8-4703-B2FB-B51D6209A9BA}" type="sibTrans" cxnId="{98376F1B-549A-49D8-87F3-62020F1385C5}">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D252D2CE-980F-4AE7-93F5-77A52E7CDDEA}">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障害のある人、関係機関の担当者との多機関連携会議を開催し、ご本人の就労の意向に関する確認と共有</a:t>
          </a:r>
        </a:p>
      </dgm:t>
    </dgm:pt>
    <dgm:pt modelId="{036D27CC-70BA-40DE-828F-34A55806BB5C}" type="parTrans" cxnId="{FBC1E4D3-8541-4D72-A596-A0572115F35E}">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8075FC68-D9E8-4CB9-8607-488706271A63}" type="sibTrans" cxnId="{FBC1E4D3-8541-4D72-A596-A0572115F35E}">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2E4C1C43-9AB2-4D3D-96A2-D97547D6DBEC}">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関係間との連絡調整</a:t>
          </a:r>
        </a:p>
      </dgm:t>
    </dgm:pt>
    <dgm:pt modelId="{F222BE56-0F54-44D7-9415-7450F9FD68D0}" type="parTrans" cxnId="{2E237C4C-F7EC-42A7-8B5C-5E0397151462}">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28B40138-E0C0-4AB7-ACF0-590219B3A99C}" type="sibTrans" cxnId="{2E237C4C-F7EC-42A7-8B5C-5E0397151462}">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187C300A-E6F1-46FC-B7B1-B8F6B1B9FE4F}">
      <dgm:prSet phldrT="[テキスト]" custT="1"/>
      <dgm:spPr/>
      <dgm:t>
        <a:bodyPr/>
        <a:lstStyle/>
        <a:p>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Third Step</a:t>
          </a:r>
          <a:endPar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endParaRPr>
        </a:p>
      </dgm:t>
    </dgm:pt>
    <dgm:pt modelId="{C403ECE0-44F5-4A51-AF34-1A2D536C7B93}" type="parTrans" cxnId="{4AFF229C-3597-4FEC-92CF-A49332F2F46C}">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F0F276C1-04C2-451F-AB9B-961B7D538876}" type="sibTrans" cxnId="{4AFF229C-3597-4FEC-92CF-A49332F2F46C}">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E982E56B-629C-4DDF-BC3B-309795FFDEAE}">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地域の就労支援に係る社会資源の情報収集と提供</a:t>
          </a:r>
        </a:p>
      </dgm:t>
    </dgm:pt>
    <dgm:pt modelId="{7BC68AD8-8BB3-4039-9F86-CF675237A44D}" type="parTrans" cxnId="{EE0D1A70-0A4F-48D6-ADC4-BF13EC6D84B2}">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A2050C06-85B2-42CB-B621-43ECED31E351}" type="sibTrans" cxnId="{EE0D1A70-0A4F-48D6-ADC4-BF13EC6D84B2}">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C2E97B65-2F1C-4F4A-AE71-4BFCCF7DABBA}">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地域の障害者雇用等の雇用事例に関する情報収集と提供</a:t>
          </a:r>
        </a:p>
      </dgm:t>
    </dgm:pt>
    <dgm:pt modelId="{2B4C5181-E4C8-4C6A-B62E-84428B0A4CF4}" type="parTrans" cxnId="{07C18BDB-D229-4F1A-B21D-8F4069B30CE0}">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E70500D6-E116-4D52-A05E-61F0D4EEB078}" type="sibTrans" cxnId="{07C18BDB-D229-4F1A-B21D-8F4069B30CE0}">
      <dgm:prSet/>
      <dgm:spPr/>
      <dgm:t>
        <a:bodyPr/>
        <a:lstStyle/>
        <a:p>
          <a:endParaRPr kumimoji="1" lang="ja-JP" altLang="en-US" sz="1600">
            <a:solidFill>
              <a:schemeClr val="tx1"/>
            </a:solidFill>
            <a:latin typeface="UD デジタル 教科書体 NK" panose="02020400000000000000" pitchFamily="18" charset="-128"/>
            <a:ea typeface="UD デジタル 教科書体 NK" panose="02020400000000000000" pitchFamily="18" charset="-128"/>
          </a:endParaRPr>
        </a:p>
      </dgm:t>
    </dgm:pt>
    <dgm:pt modelId="{7B096EFA-63CC-46E3-B37C-A9A3DD5927E3}">
      <dgm:prSet phldrT="[テキスト]" custT="1"/>
      <dgm:spPr/>
      <dgm:t>
        <a:bodyPr/>
        <a:lstStyle/>
        <a:p>
          <a:r>
            <a:rPr kumimoji="1" lang="ja-JP" altLang="en-US" sz="1100" dirty="0">
              <a:solidFill>
                <a:schemeClr val="tx1"/>
              </a:solidFill>
              <a:latin typeface="UD デジタル 教科書体 NK" panose="02020400000000000000" pitchFamily="18" charset="-128"/>
              <a:ea typeface="UD デジタル 教科書体 NK" panose="02020400000000000000" pitchFamily="18" charset="-128"/>
            </a:rPr>
            <a:t>就労に関する意向等の整理</a:t>
          </a:r>
        </a:p>
      </dgm:t>
    </dgm:pt>
    <dgm:pt modelId="{7D366D9A-93A4-49B2-AB0C-3F5A5A9DE6C0}" type="parTrans" cxnId="{57DB968C-A5DE-4492-8C5D-BC204CBB24BD}">
      <dgm:prSet/>
      <dgm:spPr/>
      <dgm:t>
        <a:bodyPr/>
        <a:lstStyle/>
        <a:p>
          <a:endParaRPr kumimoji="1" lang="ja-JP" altLang="en-US" sz="1600">
            <a:solidFill>
              <a:schemeClr val="tx1"/>
            </a:solidFill>
          </a:endParaRPr>
        </a:p>
      </dgm:t>
    </dgm:pt>
    <dgm:pt modelId="{8653F267-8E5C-4E32-8CD3-F1AE685A8F16}" type="sibTrans" cxnId="{57DB968C-A5DE-4492-8C5D-BC204CBB24BD}">
      <dgm:prSet/>
      <dgm:spPr/>
      <dgm:t>
        <a:bodyPr/>
        <a:lstStyle/>
        <a:p>
          <a:endParaRPr kumimoji="1" lang="ja-JP" altLang="en-US" sz="1600">
            <a:solidFill>
              <a:schemeClr val="tx1"/>
            </a:solidFill>
          </a:endParaRPr>
        </a:p>
      </dgm:t>
    </dgm:pt>
    <dgm:pt modelId="{7A09A3D3-029F-4225-9AAB-C972C4955BF1}" type="pres">
      <dgm:prSet presAssocID="{927A0988-9506-4C4A-B9D4-DD22D702515F}" presName="Name0" presStyleCnt="0">
        <dgm:presLayoutVars>
          <dgm:dir/>
          <dgm:animLvl val="lvl"/>
          <dgm:resizeHandles val="exact"/>
        </dgm:presLayoutVars>
      </dgm:prSet>
      <dgm:spPr/>
    </dgm:pt>
    <dgm:pt modelId="{CAA312CE-7494-4F57-93B2-88E8D8BA73A1}" type="pres">
      <dgm:prSet presAssocID="{F6B2884A-C28E-445A-A1FD-E752E9D8D561}" presName="composite" presStyleCnt="0"/>
      <dgm:spPr/>
    </dgm:pt>
    <dgm:pt modelId="{DCCEAEA7-4EF9-4DB4-B5C0-C11774CEC930}" type="pres">
      <dgm:prSet presAssocID="{F6B2884A-C28E-445A-A1FD-E752E9D8D561}" presName="parTx" presStyleLbl="node1" presStyleIdx="0" presStyleCnt="3">
        <dgm:presLayoutVars>
          <dgm:chMax val="0"/>
          <dgm:chPref val="0"/>
          <dgm:bulletEnabled val="1"/>
        </dgm:presLayoutVars>
      </dgm:prSet>
      <dgm:spPr/>
    </dgm:pt>
    <dgm:pt modelId="{82AC225A-D7BB-46F7-B069-AFE73B0157B4}" type="pres">
      <dgm:prSet presAssocID="{F6B2884A-C28E-445A-A1FD-E752E9D8D561}" presName="desTx" presStyleLbl="revTx" presStyleIdx="0" presStyleCnt="3">
        <dgm:presLayoutVars>
          <dgm:bulletEnabled val="1"/>
        </dgm:presLayoutVars>
      </dgm:prSet>
      <dgm:spPr/>
    </dgm:pt>
    <dgm:pt modelId="{B82548B1-F9ED-4F96-AE2A-7D65CB0BF0E9}" type="pres">
      <dgm:prSet presAssocID="{459CDAFA-8161-4ECA-B9FA-0183864586FE}" presName="space" presStyleCnt="0"/>
      <dgm:spPr/>
    </dgm:pt>
    <dgm:pt modelId="{2CBCD7E5-D465-40F1-80D2-FDFF68495DAD}" type="pres">
      <dgm:prSet presAssocID="{3A2047E2-E65A-4478-8619-2525AD0CD9E6}" presName="composite" presStyleCnt="0"/>
      <dgm:spPr/>
    </dgm:pt>
    <dgm:pt modelId="{64344275-45B0-4D0F-B29A-93BA7F57DABE}" type="pres">
      <dgm:prSet presAssocID="{3A2047E2-E65A-4478-8619-2525AD0CD9E6}" presName="parTx" presStyleLbl="node1" presStyleIdx="1" presStyleCnt="3">
        <dgm:presLayoutVars>
          <dgm:chMax val="0"/>
          <dgm:chPref val="0"/>
          <dgm:bulletEnabled val="1"/>
        </dgm:presLayoutVars>
      </dgm:prSet>
      <dgm:spPr/>
    </dgm:pt>
    <dgm:pt modelId="{1C69C1F5-EDFA-441A-B13C-8012F680D168}" type="pres">
      <dgm:prSet presAssocID="{3A2047E2-E65A-4478-8619-2525AD0CD9E6}" presName="desTx" presStyleLbl="revTx" presStyleIdx="1" presStyleCnt="3">
        <dgm:presLayoutVars>
          <dgm:bulletEnabled val="1"/>
        </dgm:presLayoutVars>
      </dgm:prSet>
      <dgm:spPr/>
    </dgm:pt>
    <dgm:pt modelId="{A8FFE29F-3D8B-439E-8840-2EC95DB25BC0}" type="pres">
      <dgm:prSet presAssocID="{418EC874-4DE8-4703-B2FB-B51D6209A9BA}" presName="space" presStyleCnt="0"/>
      <dgm:spPr/>
    </dgm:pt>
    <dgm:pt modelId="{AC42FF35-5927-4845-AA90-AB2A69BC6F6E}" type="pres">
      <dgm:prSet presAssocID="{187C300A-E6F1-46FC-B7B1-B8F6B1B9FE4F}" presName="composite" presStyleCnt="0"/>
      <dgm:spPr/>
    </dgm:pt>
    <dgm:pt modelId="{9AE31D53-71D9-4393-B24C-77E34BF88D7A}" type="pres">
      <dgm:prSet presAssocID="{187C300A-E6F1-46FC-B7B1-B8F6B1B9FE4F}" presName="parTx" presStyleLbl="node1" presStyleIdx="2" presStyleCnt="3">
        <dgm:presLayoutVars>
          <dgm:chMax val="0"/>
          <dgm:chPref val="0"/>
          <dgm:bulletEnabled val="1"/>
        </dgm:presLayoutVars>
      </dgm:prSet>
      <dgm:spPr/>
    </dgm:pt>
    <dgm:pt modelId="{A1FF5291-A0FC-4FA8-9D86-0E8B053326A2}" type="pres">
      <dgm:prSet presAssocID="{187C300A-E6F1-46FC-B7B1-B8F6B1B9FE4F}" presName="desTx" presStyleLbl="revTx" presStyleIdx="2" presStyleCnt="3">
        <dgm:presLayoutVars>
          <dgm:bulletEnabled val="1"/>
        </dgm:presLayoutVars>
      </dgm:prSet>
      <dgm:spPr/>
    </dgm:pt>
  </dgm:ptLst>
  <dgm:cxnLst>
    <dgm:cxn modelId="{98376F1B-549A-49D8-87F3-62020F1385C5}" srcId="{927A0988-9506-4C4A-B9D4-DD22D702515F}" destId="{3A2047E2-E65A-4478-8619-2525AD0CD9E6}" srcOrd="1" destOrd="0" parTransId="{4CF24D1A-B086-4CDE-BC3C-F2AD96FC6054}" sibTransId="{418EC874-4DE8-4703-B2FB-B51D6209A9BA}"/>
    <dgm:cxn modelId="{B3046421-8B65-469C-893C-69331B78A59D}" type="presOf" srcId="{2E4C1C43-9AB2-4D3D-96A2-D97547D6DBEC}" destId="{1C69C1F5-EDFA-441A-B13C-8012F680D168}" srcOrd="0" destOrd="1" presId="urn:microsoft.com/office/officeart/2005/8/layout/chevron1"/>
    <dgm:cxn modelId="{203A4B26-9FA6-40F8-9EEB-E316FD85F338}" type="presOf" srcId="{C2E97B65-2F1C-4F4A-AE71-4BFCCF7DABBA}" destId="{A1FF5291-A0FC-4FA8-9D86-0E8B053326A2}" srcOrd="0" destOrd="1" presId="urn:microsoft.com/office/officeart/2005/8/layout/chevron1"/>
    <dgm:cxn modelId="{3C6C3227-03F9-4B55-BB82-D5DB103A506E}" srcId="{927A0988-9506-4C4A-B9D4-DD22D702515F}" destId="{F6B2884A-C28E-445A-A1FD-E752E9D8D561}" srcOrd="0" destOrd="0" parTransId="{DFA40C70-6788-47A0-B6DB-ED0C5446FC11}" sibTransId="{459CDAFA-8161-4ECA-B9FA-0183864586FE}"/>
    <dgm:cxn modelId="{B883FC2D-CC13-4BBC-BE70-ABDFE49C4CC4}" type="presOf" srcId="{3A2047E2-E65A-4478-8619-2525AD0CD9E6}" destId="{64344275-45B0-4D0F-B29A-93BA7F57DABE}" srcOrd="0" destOrd="0" presId="urn:microsoft.com/office/officeart/2005/8/layout/chevron1"/>
    <dgm:cxn modelId="{719C5E5D-B217-4D4F-BECF-86BEC77B97B1}" srcId="{F6B2884A-C28E-445A-A1FD-E752E9D8D561}" destId="{61659B61-4699-443B-8C13-AC014FBA20B1}" srcOrd="1" destOrd="0" parTransId="{3EEAA298-905A-448F-ABF4-46C96C9732DB}" sibTransId="{944D87B7-9682-45FE-B59C-D215D4DB5625}"/>
    <dgm:cxn modelId="{67B19B66-2AF5-4585-BD5A-5164F498C8F0}" type="presOf" srcId="{7B096EFA-63CC-46E3-B37C-A9A3DD5927E3}" destId="{82AC225A-D7BB-46F7-B069-AFE73B0157B4}" srcOrd="0" destOrd="2" presId="urn:microsoft.com/office/officeart/2005/8/layout/chevron1"/>
    <dgm:cxn modelId="{B9EA9549-6374-46AD-95E2-947CCFFDF427}" type="presOf" srcId="{D252D2CE-980F-4AE7-93F5-77A52E7CDDEA}" destId="{1C69C1F5-EDFA-441A-B13C-8012F680D168}" srcOrd="0" destOrd="0" presId="urn:microsoft.com/office/officeart/2005/8/layout/chevron1"/>
    <dgm:cxn modelId="{2E237C4C-F7EC-42A7-8B5C-5E0397151462}" srcId="{3A2047E2-E65A-4478-8619-2525AD0CD9E6}" destId="{2E4C1C43-9AB2-4D3D-96A2-D97547D6DBEC}" srcOrd="1" destOrd="0" parTransId="{F222BE56-0F54-44D7-9415-7450F9FD68D0}" sibTransId="{28B40138-E0C0-4AB7-ACF0-590219B3A99C}"/>
    <dgm:cxn modelId="{EE0D1A70-0A4F-48D6-ADC4-BF13EC6D84B2}" srcId="{187C300A-E6F1-46FC-B7B1-B8F6B1B9FE4F}" destId="{E982E56B-629C-4DDF-BC3B-309795FFDEAE}" srcOrd="0" destOrd="0" parTransId="{7BC68AD8-8BB3-4039-9F86-CF675237A44D}" sibTransId="{A2050C06-85B2-42CB-B621-43ECED31E351}"/>
    <dgm:cxn modelId="{FDCF2F53-B06C-48FD-8A8D-5534E642E4A3}" type="presOf" srcId="{F6B2884A-C28E-445A-A1FD-E752E9D8D561}" destId="{DCCEAEA7-4EF9-4DB4-B5C0-C11774CEC930}" srcOrd="0" destOrd="0" presId="urn:microsoft.com/office/officeart/2005/8/layout/chevron1"/>
    <dgm:cxn modelId="{017D997E-FFEA-4956-A76C-14438579EB7F}" type="presOf" srcId="{E982E56B-629C-4DDF-BC3B-309795FFDEAE}" destId="{A1FF5291-A0FC-4FA8-9D86-0E8B053326A2}" srcOrd="0" destOrd="0" presId="urn:microsoft.com/office/officeart/2005/8/layout/chevron1"/>
    <dgm:cxn modelId="{2B2EF97E-C8E3-4954-8642-9AB408C6ACC3}" type="presOf" srcId="{187C300A-E6F1-46FC-B7B1-B8F6B1B9FE4F}" destId="{9AE31D53-71D9-4393-B24C-77E34BF88D7A}" srcOrd="0" destOrd="0" presId="urn:microsoft.com/office/officeart/2005/8/layout/chevron1"/>
    <dgm:cxn modelId="{57DB968C-A5DE-4492-8C5D-BC204CBB24BD}" srcId="{F6B2884A-C28E-445A-A1FD-E752E9D8D561}" destId="{7B096EFA-63CC-46E3-B37C-A9A3DD5927E3}" srcOrd="2" destOrd="0" parTransId="{7D366D9A-93A4-49B2-AB0C-3F5A5A9DE6C0}" sibTransId="{8653F267-8E5C-4E32-8CD3-F1AE685A8F16}"/>
    <dgm:cxn modelId="{1C7A1E9B-71E1-43E9-AAD2-0A8917E389C2}" type="presOf" srcId="{927A0988-9506-4C4A-B9D4-DD22D702515F}" destId="{7A09A3D3-029F-4225-9AAB-C972C4955BF1}" srcOrd="0" destOrd="0" presId="urn:microsoft.com/office/officeart/2005/8/layout/chevron1"/>
    <dgm:cxn modelId="{4AFF229C-3597-4FEC-92CF-A49332F2F46C}" srcId="{927A0988-9506-4C4A-B9D4-DD22D702515F}" destId="{187C300A-E6F1-46FC-B7B1-B8F6B1B9FE4F}" srcOrd="2" destOrd="0" parTransId="{C403ECE0-44F5-4A51-AF34-1A2D536C7B93}" sibTransId="{F0F276C1-04C2-451F-AB9B-961B7D538876}"/>
    <dgm:cxn modelId="{76550CA3-51F4-423C-899E-8D4C14810FA6}" srcId="{F6B2884A-C28E-445A-A1FD-E752E9D8D561}" destId="{F9719E25-94CD-4C22-A07B-7C34B6F7DEBB}" srcOrd="0" destOrd="0" parTransId="{C1CDBCB4-23DA-4EC3-A0AA-383FCF3DDE8A}" sibTransId="{02DBF960-76D9-4E3C-997A-278FB5972813}"/>
    <dgm:cxn modelId="{37F198AC-0C00-44D7-950F-8B91C312BA4B}" type="presOf" srcId="{F9719E25-94CD-4C22-A07B-7C34B6F7DEBB}" destId="{82AC225A-D7BB-46F7-B069-AFE73B0157B4}" srcOrd="0" destOrd="0" presId="urn:microsoft.com/office/officeart/2005/8/layout/chevron1"/>
    <dgm:cxn modelId="{9196ABB1-39B1-429C-BF1D-B9AA70EE7CF9}" type="presOf" srcId="{61659B61-4699-443B-8C13-AC014FBA20B1}" destId="{82AC225A-D7BB-46F7-B069-AFE73B0157B4}" srcOrd="0" destOrd="1" presId="urn:microsoft.com/office/officeart/2005/8/layout/chevron1"/>
    <dgm:cxn modelId="{FBC1E4D3-8541-4D72-A596-A0572115F35E}" srcId="{3A2047E2-E65A-4478-8619-2525AD0CD9E6}" destId="{D252D2CE-980F-4AE7-93F5-77A52E7CDDEA}" srcOrd="0" destOrd="0" parTransId="{036D27CC-70BA-40DE-828F-34A55806BB5C}" sibTransId="{8075FC68-D9E8-4CB9-8607-488706271A63}"/>
    <dgm:cxn modelId="{07C18BDB-D229-4F1A-B21D-8F4069B30CE0}" srcId="{187C300A-E6F1-46FC-B7B1-B8F6B1B9FE4F}" destId="{C2E97B65-2F1C-4F4A-AE71-4BFCCF7DABBA}" srcOrd="1" destOrd="0" parTransId="{2B4C5181-E4C8-4C6A-B62E-84428B0A4CF4}" sibTransId="{E70500D6-E116-4D52-A05E-61F0D4EEB078}"/>
    <dgm:cxn modelId="{C4EC1457-CCD4-4B86-9E66-392B280E6604}" type="presParOf" srcId="{7A09A3D3-029F-4225-9AAB-C972C4955BF1}" destId="{CAA312CE-7494-4F57-93B2-88E8D8BA73A1}" srcOrd="0" destOrd="0" presId="urn:microsoft.com/office/officeart/2005/8/layout/chevron1"/>
    <dgm:cxn modelId="{BB1E50B5-2876-473D-BC8E-F06C6C6881BA}" type="presParOf" srcId="{CAA312CE-7494-4F57-93B2-88E8D8BA73A1}" destId="{DCCEAEA7-4EF9-4DB4-B5C0-C11774CEC930}" srcOrd="0" destOrd="0" presId="urn:microsoft.com/office/officeart/2005/8/layout/chevron1"/>
    <dgm:cxn modelId="{E9B46312-9800-475B-B09C-DD4439E2D679}" type="presParOf" srcId="{CAA312CE-7494-4F57-93B2-88E8D8BA73A1}" destId="{82AC225A-D7BB-46F7-B069-AFE73B0157B4}" srcOrd="1" destOrd="0" presId="urn:microsoft.com/office/officeart/2005/8/layout/chevron1"/>
    <dgm:cxn modelId="{76116BE5-BB75-4F5C-A9C5-0FAC5DA9C4FD}" type="presParOf" srcId="{7A09A3D3-029F-4225-9AAB-C972C4955BF1}" destId="{B82548B1-F9ED-4F96-AE2A-7D65CB0BF0E9}" srcOrd="1" destOrd="0" presId="urn:microsoft.com/office/officeart/2005/8/layout/chevron1"/>
    <dgm:cxn modelId="{586E94B4-C9AA-4D7F-8898-BC74BC1E4048}" type="presParOf" srcId="{7A09A3D3-029F-4225-9AAB-C972C4955BF1}" destId="{2CBCD7E5-D465-40F1-80D2-FDFF68495DAD}" srcOrd="2" destOrd="0" presId="urn:microsoft.com/office/officeart/2005/8/layout/chevron1"/>
    <dgm:cxn modelId="{2F217A64-3DD8-4AC4-9833-08F5B36420EC}" type="presParOf" srcId="{2CBCD7E5-D465-40F1-80D2-FDFF68495DAD}" destId="{64344275-45B0-4D0F-B29A-93BA7F57DABE}" srcOrd="0" destOrd="0" presId="urn:microsoft.com/office/officeart/2005/8/layout/chevron1"/>
    <dgm:cxn modelId="{45A6763A-3782-40A1-AD91-4055A7508AC9}" type="presParOf" srcId="{2CBCD7E5-D465-40F1-80D2-FDFF68495DAD}" destId="{1C69C1F5-EDFA-441A-B13C-8012F680D168}" srcOrd="1" destOrd="0" presId="urn:microsoft.com/office/officeart/2005/8/layout/chevron1"/>
    <dgm:cxn modelId="{247E261E-7925-4F89-AC84-42D1AF79F520}" type="presParOf" srcId="{7A09A3D3-029F-4225-9AAB-C972C4955BF1}" destId="{A8FFE29F-3D8B-439E-8840-2EC95DB25BC0}" srcOrd="3" destOrd="0" presId="urn:microsoft.com/office/officeart/2005/8/layout/chevron1"/>
    <dgm:cxn modelId="{3208DA3C-2D36-4D4D-9FD7-1E33CDBD0EEB}" type="presParOf" srcId="{7A09A3D3-029F-4225-9AAB-C972C4955BF1}" destId="{AC42FF35-5927-4845-AA90-AB2A69BC6F6E}" srcOrd="4" destOrd="0" presId="urn:microsoft.com/office/officeart/2005/8/layout/chevron1"/>
    <dgm:cxn modelId="{95A1D066-3F83-47E0-B2EC-F43B8FA034BE}" type="presParOf" srcId="{AC42FF35-5927-4845-AA90-AB2A69BC6F6E}" destId="{9AE31D53-71D9-4393-B24C-77E34BF88D7A}" srcOrd="0" destOrd="0" presId="urn:microsoft.com/office/officeart/2005/8/layout/chevron1"/>
    <dgm:cxn modelId="{0675D436-C29D-4033-8DAF-2DE5B2B873C9}" type="presParOf" srcId="{AC42FF35-5927-4845-AA90-AB2A69BC6F6E}" destId="{A1FF5291-A0FC-4FA8-9D86-0E8B053326A2}"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8B03E76-C70D-4FEB-B25F-BBFACC5078A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kumimoji="1" lang="ja-JP" altLang="en-US"/>
        </a:p>
      </dgm:t>
    </dgm:pt>
    <dgm:pt modelId="{3A23AED1-1DAA-4467-9E7F-B612505E38EE}">
      <dgm:prSet phldrT="[テキスト]" custT="1"/>
      <dgm:spPr/>
      <dgm:t>
        <a:bodyPr/>
        <a:lstStyle/>
        <a:p>
          <a:r>
            <a:rPr kumimoji="1" lang="ja-JP" altLang="en-US" sz="1400" spc="-150" dirty="0">
              <a:latin typeface="UD デジタル 教科書体 NK-R" panose="02020400000000000000" pitchFamily="18" charset="-128"/>
              <a:ea typeface="UD デジタル 教科書体 NK-R" panose="02020400000000000000" pitchFamily="18" charset="-128"/>
            </a:rPr>
            <a:t>ハローワーク</a:t>
          </a:r>
        </a:p>
      </dgm:t>
    </dgm:pt>
    <dgm:pt modelId="{76155FDE-10E4-4BE1-948E-E6159B2568D7}" type="parTrans" cxnId="{C6E1290A-D998-489C-AE56-36E9FD439C92}">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DE9F2679-BA99-451C-9262-24B7120B4EB2}" type="sibTrans" cxnId="{C6E1290A-D998-489C-AE56-36E9FD439C92}">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212CAAC0-019D-4660-BC99-4000C106DBE8}">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求職登録情報と求人情報のマッチング</a:t>
          </a:r>
        </a:p>
      </dgm:t>
    </dgm:pt>
    <dgm:pt modelId="{CFD6955E-9B76-4F08-A9AF-4D5B32782306}" type="parTrans" cxnId="{9A069162-A29E-4FB9-A159-4B955B842458}">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3290E6A-031E-4A42-A21B-7CEBF16A467A}" type="sibTrans" cxnId="{9A069162-A29E-4FB9-A159-4B955B842458}">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DFE5232B-4885-4DED-AC4B-DFB281300EF6}">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就労移行支援事業所等は、ハローワーク担当者に「障害のある人の情報」を分かりやすく且つ簡潔に伝達することが重要。</a:t>
          </a:r>
        </a:p>
      </dgm:t>
    </dgm:pt>
    <dgm:pt modelId="{974F8DD0-7984-4BBA-9ACB-8E372A11037F}" type="parTrans" cxnId="{5475E4B2-F49D-4D64-BED7-8BD0A65F59DA}">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28CAA83C-B7BE-4AB3-A2D3-C9E53956592B}" type="sibTrans" cxnId="{5475E4B2-F49D-4D64-BED7-8BD0A65F59DA}">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5F3FD727-1030-45A9-AC56-83E43FBFC3E1}">
      <dgm:prSet phldrT="[テキスト]"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企業面接</a:t>
          </a:r>
        </a:p>
      </dgm:t>
    </dgm:pt>
    <dgm:pt modelId="{C0A22DA5-3884-4BE7-B789-98792D32F2DE}" type="parTrans" cxnId="{0F0A3763-3723-4411-A57A-98760C722D8F}">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882C2EA6-9191-4755-84C1-4FFD7A49E048}" type="sibTrans" cxnId="{0F0A3763-3723-4411-A57A-98760C722D8F}">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9D1FA1C0-13FB-4ADF-84C5-CE8C0321DB63}">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本人及び支援機関は、企業に対して「働く意欲」「何ができて、どのような配慮が必要か」について丁寧に伝える。</a:t>
          </a:r>
        </a:p>
      </dgm:t>
    </dgm:pt>
    <dgm:pt modelId="{B725AC17-1E56-4754-8E4B-C22EC85BB507}" type="parTrans" cxnId="{0201E3E9-A2A0-4EAF-99F3-D70800D5E1DC}">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5C1BB19E-CB89-4220-9448-55027649A528}" type="sibTrans" cxnId="{0201E3E9-A2A0-4EAF-99F3-D70800D5E1DC}">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1FCB841B-22B1-4623-ADBF-2B3CDE1F9767}">
      <dgm:prSet phldrT="[テキスト]" custT="1"/>
      <dgm:spPr/>
      <dgm: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実　習</a:t>
          </a:r>
        </a:p>
      </dgm:t>
    </dgm:pt>
    <dgm:pt modelId="{95E86216-6049-45FC-80D8-F28F5FC9AABB}" type="parTrans" cxnId="{09D92287-6D19-40AB-9AC3-C90D590A1AD2}">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0E7DCABF-FA54-4389-BF27-95E7A6414229}" type="sibTrans" cxnId="{09D92287-6D19-40AB-9AC3-C90D590A1AD2}">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F5D0E701-70F6-4152-A867-B97271CA0005}">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職場実習、トライアル雇用等を通してマッチングを確認する。</a:t>
          </a:r>
        </a:p>
      </dgm:t>
    </dgm:pt>
    <dgm:pt modelId="{891D5AD6-BE9F-4332-99CB-6A7097FDBE5E}" type="parTrans" cxnId="{2EF906FB-867F-4347-BDC4-18CF7C03814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9C442C22-61A9-450E-B87E-43349D28DA99}" type="sibTrans" cxnId="{2EF906FB-867F-4347-BDC4-18CF7C03814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0075B020-1F30-46D8-A455-ED21448D7420}">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併せて、支援機関はどの様な支援ができるのかを伝えることが重要。</a:t>
          </a:r>
        </a:p>
      </dgm:t>
    </dgm:pt>
    <dgm:pt modelId="{51E893FA-16F0-4B37-9B86-5376E7F63C01}" type="parTrans" cxnId="{C87B0E1C-2A59-4DA2-98FA-BF8F5E4A7BE0}">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B5526DEC-3614-4D19-86CA-DDFEA3C79E97}" type="sibTrans" cxnId="{C87B0E1C-2A59-4DA2-98FA-BF8F5E4A7BE0}">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1EDEC2C3-8EE0-4927-AB64-72FD282E3BB8}">
      <dgm:prSet phldrT="[テキスト]" custT="1"/>
      <dgm:spPr/>
      <dgm:t>
        <a:bodyPr/>
        <a:lstStyle/>
        <a:p>
          <a:r>
            <a:rPr kumimoji="1" lang="ja-JP" altLang="en-US" sz="1500" dirty="0">
              <a:latin typeface="UD デジタル 教科書体 NK-R" panose="02020400000000000000" pitchFamily="18" charset="-128"/>
              <a:ea typeface="UD デジタル 教科書体 NK-R" panose="02020400000000000000" pitchFamily="18" charset="-128"/>
            </a:rPr>
            <a:t>実習を通してアセスメントを行い、それを採用責任者、現場担当者等に伝えるのが職場適応支援者の重要な役割でもある。</a:t>
          </a:r>
        </a:p>
      </dgm:t>
    </dgm:pt>
    <dgm:pt modelId="{7A0DB88A-9913-4C79-AF24-0F0BAA03ABFA}" type="parTrans" cxnId="{64FFF70B-506C-448C-9C85-6ABD302AD2C4}">
      <dgm:prSet/>
      <dgm:spPr/>
      <dgm:t>
        <a:bodyPr/>
        <a:lstStyle/>
        <a:p>
          <a:endParaRPr kumimoji="1" lang="ja-JP" altLang="en-US" sz="1200"/>
        </a:p>
      </dgm:t>
    </dgm:pt>
    <dgm:pt modelId="{E0DF04D0-3C25-4659-B875-207829667CE6}" type="sibTrans" cxnId="{64FFF70B-506C-448C-9C85-6ABD302AD2C4}">
      <dgm:prSet/>
      <dgm:spPr/>
      <dgm:t>
        <a:bodyPr/>
        <a:lstStyle/>
        <a:p>
          <a:endParaRPr kumimoji="1" lang="ja-JP" altLang="en-US" sz="1200"/>
        </a:p>
      </dgm:t>
    </dgm:pt>
    <dgm:pt modelId="{CEBB3705-F74F-40DC-9B0C-0881CE4ECCD2}" type="pres">
      <dgm:prSet presAssocID="{B8B03E76-C70D-4FEB-B25F-BBFACC5078A8}" presName="linearFlow" presStyleCnt="0">
        <dgm:presLayoutVars>
          <dgm:dir/>
          <dgm:animLvl val="lvl"/>
          <dgm:resizeHandles val="exact"/>
        </dgm:presLayoutVars>
      </dgm:prSet>
      <dgm:spPr/>
    </dgm:pt>
    <dgm:pt modelId="{0A036834-F5CA-47FB-BA24-4CC4F950E76F}" type="pres">
      <dgm:prSet presAssocID="{3A23AED1-1DAA-4467-9E7F-B612505E38EE}" presName="composite" presStyleCnt="0"/>
      <dgm:spPr/>
    </dgm:pt>
    <dgm:pt modelId="{A3454C7D-CA8C-4BD6-8DAB-2F0C3795FD58}" type="pres">
      <dgm:prSet presAssocID="{3A23AED1-1DAA-4467-9E7F-B612505E38EE}" presName="parentText" presStyleLbl="alignNode1" presStyleIdx="0" presStyleCnt="3">
        <dgm:presLayoutVars>
          <dgm:chMax val="1"/>
          <dgm:bulletEnabled val="1"/>
        </dgm:presLayoutVars>
      </dgm:prSet>
      <dgm:spPr/>
    </dgm:pt>
    <dgm:pt modelId="{FF620BC4-0AB2-46F1-8C0C-48E4422566F4}" type="pres">
      <dgm:prSet presAssocID="{3A23AED1-1DAA-4467-9E7F-B612505E38EE}" presName="descendantText" presStyleLbl="alignAcc1" presStyleIdx="0" presStyleCnt="3">
        <dgm:presLayoutVars>
          <dgm:bulletEnabled val="1"/>
        </dgm:presLayoutVars>
      </dgm:prSet>
      <dgm:spPr/>
    </dgm:pt>
    <dgm:pt modelId="{C223F7EF-EF99-4BF5-8CBC-41DF996B3509}" type="pres">
      <dgm:prSet presAssocID="{DE9F2679-BA99-451C-9262-24B7120B4EB2}" presName="sp" presStyleCnt="0"/>
      <dgm:spPr/>
    </dgm:pt>
    <dgm:pt modelId="{C1B69985-7315-4359-A818-E9704D342EE2}" type="pres">
      <dgm:prSet presAssocID="{5F3FD727-1030-45A9-AC56-83E43FBFC3E1}" presName="composite" presStyleCnt="0"/>
      <dgm:spPr/>
    </dgm:pt>
    <dgm:pt modelId="{F5A94E6F-7F6F-4DF9-BCBC-0344B9721344}" type="pres">
      <dgm:prSet presAssocID="{5F3FD727-1030-45A9-AC56-83E43FBFC3E1}" presName="parentText" presStyleLbl="alignNode1" presStyleIdx="1" presStyleCnt="3">
        <dgm:presLayoutVars>
          <dgm:chMax val="1"/>
          <dgm:bulletEnabled val="1"/>
        </dgm:presLayoutVars>
      </dgm:prSet>
      <dgm:spPr/>
    </dgm:pt>
    <dgm:pt modelId="{F4E2C9BB-F077-4D9D-9AE5-62E1478EB45D}" type="pres">
      <dgm:prSet presAssocID="{5F3FD727-1030-45A9-AC56-83E43FBFC3E1}" presName="descendantText" presStyleLbl="alignAcc1" presStyleIdx="1" presStyleCnt="3">
        <dgm:presLayoutVars>
          <dgm:bulletEnabled val="1"/>
        </dgm:presLayoutVars>
      </dgm:prSet>
      <dgm:spPr/>
    </dgm:pt>
    <dgm:pt modelId="{0549C32C-85DB-48F1-BDF1-9315D389CB6E}" type="pres">
      <dgm:prSet presAssocID="{882C2EA6-9191-4755-84C1-4FFD7A49E048}" presName="sp" presStyleCnt="0"/>
      <dgm:spPr/>
    </dgm:pt>
    <dgm:pt modelId="{96471DD8-EF22-446C-8CE7-E410FC28B838}" type="pres">
      <dgm:prSet presAssocID="{1FCB841B-22B1-4623-ADBF-2B3CDE1F9767}" presName="composite" presStyleCnt="0"/>
      <dgm:spPr/>
    </dgm:pt>
    <dgm:pt modelId="{CCAC512F-4E17-4AB6-92E8-7A4F358DC416}" type="pres">
      <dgm:prSet presAssocID="{1FCB841B-22B1-4623-ADBF-2B3CDE1F9767}" presName="parentText" presStyleLbl="alignNode1" presStyleIdx="2" presStyleCnt="3">
        <dgm:presLayoutVars>
          <dgm:chMax val="1"/>
          <dgm:bulletEnabled val="1"/>
        </dgm:presLayoutVars>
      </dgm:prSet>
      <dgm:spPr/>
    </dgm:pt>
    <dgm:pt modelId="{A330C55B-7741-43E9-B510-4BA10E71D1DE}" type="pres">
      <dgm:prSet presAssocID="{1FCB841B-22B1-4623-ADBF-2B3CDE1F9767}" presName="descendantText" presStyleLbl="alignAcc1" presStyleIdx="2" presStyleCnt="3">
        <dgm:presLayoutVars>
          <dgm:bulletEnabled val="1"/>
        </dgm:presLayoutVars>
      </dgm:prSet>
      <dgm:spPr/>
    </dgm:pt>
  </dgm:ptLst>
  <dgm:cxnLst>
    <dgm:cxn modelId="{BB689907-202C-45AD-B3A2-CDFC6BC6D3FC}" type="presOf" srcId="{F5D0E701-70F6-4152-A867-B97271CA0005}" destId="{A330C55B-7741-43E9-B510-4BA10E71D1DE}" srcOrd="0" destOrd="0" presId="urn:microsoft.com/office/officeart/2005/8/layout/chevron2"/>
    <dgm:cxn modelId="{C6E1290A-D998-489C-AE56-36E9FD439C92}" srcId="{B8B03E76-C70D-4FEB-B25F-BBFACC5078A8}" destId="{3A23AED1-1DAA-4467-9E7F-B612505E38EE}" srcOrd="0" destOrd="0" parTransId="{76155FDE-10E4-4BE1-948E-E6159B2568D7}" sibTransId="{DE9F2679-BA99-451C-9262-24B7120B4EB2}"/>
    <dgm:cxn modelId="{64FFF70B-506C-448C-9C85-6ABD302AD2C4}" srcId="{1FCB841B-22B1-4623-ADBF-2B3CDE1F9767}" destId="{1EDEC2C3-8EE0-4927-AB64-72FD282E3BB8}" srcOrd="1" destOrd="0" parTransId="{7A0DB88A-9913-4C79-AF24-0F0BAA03ABFA}" sibTransId="{E0DF04D0-3C25-4659-B875-207829667CE6}"/>
    <dgm:cxn modelId="{C87B0E1C-2A59-4DA2-98FA-BF8F5E4A7BE0}" srcId="{5F3FD727-1030-45A9-AC56-83E43FBFC3E1}" destId="{0075B020-1F30-46D8-A455-ED21448D7420}" srcOrd="1" destOrd="0" parTransId="{51E893FA-16F0-4B37-9B86-5376E7F63C01}" sibTransId="{B5526DEC-3614-4D19-86CA-DDFEA3C79E97}"/>
    <dgm:cxn modelId="{5A9ACC27-A83C-4657-8CE6-63C70146E7CB}" type="presOf" srcId="{212CAAC0-019D-4660-BC99-4000C106DBE8}" destId="{FF620BC4-0AB2-46F1-8C0C-48E4422566F4}" srcOrd="0" destOrd="0" presId="urn:microsoft.com/office/officeart/2005/8/layout/chevron2"/>
    <dgm:cxn modelId="{A69B4D28-0210-4007-846C-9050EEC34299}" type="presOf" srcId="{5F3FD727-1030-45A9-AC56-83E43FBFC3E1}" destId="{F5A94E6F-7F6F-4DF9-BCBC-0344B9721344}" srcOrd="0" destOrd="0" presId="urn:microsoft.com/office/officeart/2005/8/layout/chevron2"/>
    <dgm:cxn modelId="{930B3D35-6D07-45AB-9EDC-09251BCF587D}" type="presOf" srcId="{9D1FA1C0-13FB-4ADF-84C5-CE8C0321DB63}" destId="{F4E2C9BB-F077-4D9D-9AE5-62E1478EB45D}" srcOrd="0" destOrd="0" presId="urn:microsoft.com/office/officeart/2005/8/layout/chevron2"/>
    <dgm:cxn modelId="{38D19436-2FAE-473F-A23A-37745A4C224E}" type="presOf" srcId="{0075B020-1F30-46D8-A455-ED21448D7420}" destId="{F4E2C9BB-F077-4D9D-9AE5-62E1478EB45D}" srcOrd="0" destOrd="1" presId="urn:microsoft.com/office/officeart/2005/8/layout/chevron2"/>
    <dgm:cxn modelId="{9A069162-A29E-4FB9-A159-4B955B842458}" srcId="{3A23AED1-1DAA-4467-9E7F-B612505E38EE}" destId="{212CAAC0-019D-4660-BC99-4000C106DBE8}" srcOrd="0" destOrd="0" parTransId="{CFD6955E-9B76-4F08-A9AF-4D5B32782306}" sibTransId="{43290E6A-031E-4A42-A21B-7CEBF16A467A}"/>
    <dgm:cxn modelId="{0F0A3763-3723-4411-A57A-98760C722D8F}" srcId="{B8B03E76-C70D-4FEB-B25F-BBFACC5078A8}" destId="{5F3FD727-1030-45A9-AC56-83E43FBFC3E1}" srcOrd="1" destOrd="0" parTransId="{C0A22DA5-3884-4BE7-B789-98792D32F2DE}" sibTransId="{882C2EA6-9191-4755-84C1-4FFD7A49E048}"/>
    <dgm:cxn modelId="{E5557C7A-DC14-45A0-8F6F-9CF7E0AA556E}" type="presOf" srcId="{3A23AED1-1DAA-4467-9E7F-B612505E38EE}" destId="{A3454C7D-CA8C-4BD6-8DAB-2F0C3795FD58}" srcOrd="0" destOrd="0" presId="urn:microsoft.com/office/officeart/2005/8/layout/chevron2"/>
    <dgm:cxn modelId="{0AE5A27D-25B8-4108-80E3-327D0944D647}" type="presOf" srcId="{B8B03E76-C70D-4FEB-B25F-BBFACC5078A8}" destId="{CEBB3705-F74F-40DC-9B0C-0881CE4ECCD2}" srcOrd="0" destOrd="0" presId="urn:microsoft.com/office/officeart/2005/8/layout/chevron2"/>
    <dgm:cxn modelId="{09D92287-6D19-40AB-9AC3-C90D590A1AD2}" srcId="{B8B03E76-C70D-4FEB-B25F-BBFACC5078A8}" destId="{1FCB841B-22B1-4623-ADBF-2B3CDE1F9767}" srcOrd="2" destOrd="0" parTransId="{95E86216-6049-45FC-80D8-F28F5FC9AABB}" sibTransId="{0E7DCABF-FA54-4389-BF27-95E7A6414229}"/>
    <dgm:cxn modelId="{0EADFA94-F398-4BD1-A9E1-0A0598D1AE65}" type="presOf" srcId="{1EDEC2C3-8EE0-4927-AB64-72FD282E3BB8}" destId="{A330C55B-7741-43E9-B510-4BA10E71D1DE}" srcOrd="0" destOrd="1" presId="urn:microsoft.com/office/officeart/2005/8/layout/chevron2"/>
    <dgm:cxn modelId="{1BD7989C-CC39-4132-9D84-A23828164D55}" type="presOf" srcId="{1FCB841B-22B1-4623-ADBF-2B3CDE1F9767}" destId="{CCAC512F-4E17-4AB6-92E8-7A4F358DC416}" srcOrd="0" destOrd="0" presId="urn:microsoft.com/office/officeart/2005/8/layout/chevron2"/>
    <dgm:cxn modelId="{A410359E-3061-4410-BAFF-80E1F9CBBDE9}" type="presOf" srcId="{DFE5232B-4885-4DED-AC4B-DFB281300EF6}" destId="{FF620BC4-0AB2-46F1-8C0C-48E4422566F4}" srcOrd="0" destOrd="1" presId="urn:microsoft.com/office/officeart/2005/8/layout/chevron2"/>
    <dgm:cxn modelId="{5475E4B2-F49D-4D64-BED7-8BD0A65F59DA}" srcId="{3A23AED1-1DAA-4467-9E7F-B612505E38EE}" destId="{DFE5232B-4885-4DED-AC4B-DFB281300EF6}" srcOrd="1" destOrd="0" parTransId="{974F8DD0-7984-4BBA-9ACB-8E372A11037F}" sibTransId="{28CAA83C-B7BE-4AB3-A2D3-C9E53956592B}"/>
    <dgm:cxn modelId="{0201E3E9-A2A0-4EAF-99F3-D70800D5E1DC}" srcId="{5F3FD727-1030-45A9-AC56-83E43FBFC3E1}" destId="{9D1FA1C0-13FB-4ADF-84C5-CE8C0321DB63}" srcOrd="0" destOrd="0" parTransId="{B725AC17-1E56-4754-8E4B-C22EC85BB507}" sibTransId="{5C1BB19E-CB89-4220-9448-55027649A528}"/>
    <dgm:cxn modelId="{2EF906FB-867F-4347-BDC4-18CF7C038145}" srcId="{1FCB841B-22B1-4623-ADBF-2B3CDE1F9767}" destId="{F5D0E701-70F6-4152-A867-B97271CA0005}" srcOrd="0" destOrd="0" parTransId="{891D5AD6-BE9F-4332-99CB-6A7097FDBE5E}" sibTransId="{9C442C22-61A9-450E-B87E-43349D28DA99}"/>
    <dgm:cxn modelId="{D68F27E9-2B0E-4EB8-B0F5-E6BB0929FB85}" type="presParOf" srcId="{CEBB3705-F74F-40DC-9B0C-0881CE4ECCD2}" destId="{0A036834-F5CA-47FB-BA24-4CC4F950E76F}" srcOrd="0" destOrd="0" presId="urn:microsoft.com/office/officeart/2005/8/layout/chevron2"/>
    <dgm:cxn modelId="{C805F197-3A8A-443E-8CAA-88F4F59A0DFF}" type="presParOf" srcId="{0A036834-F5CA-47FB-BA24-4CC4F950E76F}" destId="{A3454C7D-CA8C-4BD6-8DAB-2F0C3795FD58}" srcOrd="0" destOrd="0" presId="urn:microsoft.com/office/officeart/2005/8/layout/chevron2"/>
    <dgm:cxn modelId="{3639A468-EE9F-4285-977B-DAC3019DD80A}" type="presParOf" srcId="{0A036834-F5CA-47FB-BA24-4CC4F950E76F}" destId="{FF620BC4-0AB2-46F1-8C0C-48E4422566F4}" srcOrd="1" destOrd="0" presId="urn:microsoft.com/office/officeart/2005/8/layout/chevron2"/>
    <dgm:cxn modelId="{BDEF888F-C43D-43CE-9A04-44F68F66B93C}" type="presParOf" srcId="{CEBB3705-F74F-40DC-9B0C-0881CE4ECCD2}" destId="{C223F7EF-EF99-4BF5-8CBC-41DF996B3509}" srcOrd="1" destOrd="0" presId="urn:microsoft.com/office/officeart/2005/8/layout/chevron2"/>
    <dgm:cxn modelId="{53FBA0A6-9E09-4136-B7E2-24848A8A1495}" type="presParOf" srcId="{CEBB3705-F74F-40DC-9B0C-0881CE4ECCD2}" destId="{C1B69985-7315-4359-A818-E9704D342EE2}" srcOrd="2" destOrd="0" presId="urn:microsoft.com/office/officeart/2005/8/layout/chevron2"/>
    <dgm:cxn modelId="{8A7D5615-9893-437C-9D2F-DEC5FBFDC694}" type="presParOf" srcId="{C1B69985-7315-4359-A818-E9704D342EE2}" destId="{F5A94E6F-7F6F-4DF9-BCBC-0344B9721344}" srcOrd="0" destOrd="0" presId="urn:microsoft.com/office/officeart/2005/8/layout/chevron2"/>
    <dgm:cxn modelId="{B6EC1BFC-F413-43D9-A20C-B3713F8B0D98}" type="presParOf" srcId="{C1B69985-7315-4359-A818-E9704D342EE2}" destId="{F4E2C9BB-F077-4D9D-9AE5-62E1478EB45D}" srcOrd="1" destOrd="0" presId="urn:microsoft.com/office/officeart/2005/8/layout/chevron2"/>
    <dgm:cxn modelId="{5C1C9A35-72D7-451F-89B9-A5F09430C6DC}" type="presParOf" srcId="{CEBB3705-F74F-40DC-9B0C-0881CE4ECCD2}" destId="{0549C32C-85DB-48F1-BDF1-9315D389CB6E}" srcOrd="3" destOrd="0" presId="urn:microsoft.com/office/officeart/2005/8/layout/chevron2"/>
    <dgm:cxn modelId="{624B6577-F1BF-4D97-8CE3-10D7AE109CA2}" type="presParOf" srcId="{CEBB3705-F74F-40DC-9B0C-0881CE4ECCD2}" destId="{96471DD8-EF22-446C-8CE7-E410FC28B838}" srcOrd="4" destOrd="0" presId="urn:microsoft.com/office/officeart/2005/8/layout/chevron2"/>
    <dgm:cxn modelId="{B1843155-9374-4818-B97C-F9DBB09C8685}" type="presParOf" srcId="{96471DD8-EF22-446C-8CE7-E410FC28B838}" destId="{CCAC512F-4E17-4AB6-92E8-7A4F358DC416}" srcOrd="0" destOrd="0" presId="urn:microsoft.com/office/officeart/2005/8/layout/chevron2"/>
    <dgm:cxn modelId="{CFCCD55C-BA21-4F79-B007-F42E6881E831}" type="presParOf" srcId="{96471DD8-EF22-446C-8CE7-E410FC28B838}" destId="{A330C55B-7741-43E9-B510-4BA10E71D1D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職場適応支援　</a:t>
          </a:r>
          <a:r>
            <a:rPr kumimoji="1" lang="ja-JP" altLang="en-US" sz="800" b="0" spc="-15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994392D-F912-4015-A821-7E006E8C6C4E}" type="doc">
      <dgm:prSet loTypeId="urn:microsoft.com/office/officeart/2005/8/layout/lProcess2" loCatId="list" qsTypeId="urn:microsoft.com/office/officeart/2005/8/quickstyle/simple3" qsCatId="simple" csTypeId="urn:microsoft.com/office/officeart/2005/8/colors/accent5_2" csCatId="accent5" phldr="1"/>
      <dgm:spPr/>
      <dgm:t>
        <a:bodyPr/>
        <a:lstStyle/>
        <a:p>
          <a:endParaRPr kumimoji="1" lang="ja-JP" altLang="en-US"/>
        </a:p>
      </dgm:t>
    </dgm:pt>
    <dgm:pt modelId="{54BE14DB-7584-4E24-9746-EF2ED2C88E4E}">
      <dgm:prSet phldrT="[テキスト]" custT="1"/>
      <dgm:spPr/>
      <dgm:t>
        <a:bodyPr anchor="ctr"/>
        <a:lstStyle/>
        <a:p>
          <a:r>
            <a:rPr kumimoji="1" lang="ja-JP" altLang="en-US" sz="1200" b="0" u="sng" dirty="0">
              <a:latin typeface="UD デジタル 教科書体 NK-R" panose="02020400000000000000" pitchFamily="18" charset="-128"/>
              <a:ea typeface="UD デジタル 教科書体 NK-R" panose="02020400000000000000" pitchFamily="18" charset="-128"/>
            </a:rPr>
            <a:t>準備期</a:t>
          </a:r>
        </a:p>
      </dgm:t>
    </dgm:pt>
    <dgm:pt modelId="{08B2BF9B-D97F-4CC6-9363-7E05D3293FB1}" type="parTrans" cxnId="{AC167582-6459-41D1-BC49-F29D7BCB58A9}">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5673107E-2D6D-4B87-B668-6B263E2CE855}" type="sibTrans" cxnId="{AC167582-6459-41D1-BC49-F29D7BCB58A9}">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5F8F97C-689E-41C6-A347-BB259B816F34}">
      <dgm:prSet phldrT="[テキスト]"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インテーク</a:t>
          </a:r>
          <a:endParaRPr kumimoji="1" lang="en-US" altLang="ja-JP" sz="1000" b="0" dirty="0">
            <a:latin typeface="UD デジタル 教科書体 NK-R" panose="02020400000000000000" pitchFamily="18" charset="-128"/>
            <a:ea typeface="UD デジタル 教科書体 NK-R" panose="02020400000000000000" pitchFamily="18" charset="-128"/>
          </a:endParaRPr>
        </a:p>
      </dgm:t>
    </dgm:pt>
    <dgm:pt modelId="{997CD2D1-C94F-4336-995F-D5CCF1015D11}" type="parTrans" cxnId="{60362781-4720-432C-8851-1FCA2476EF90}">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48FEC45-D0C4-4522-BE27-105C5F710DA5}" type="sibTrans" cxnId="{60362781-4720-432C-8851-1FCA2476EF90}">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7DF9D61E-C4E4-4640-AA4C-DC2B9010357A}">
      <dgm:prSet phldrT="[テキスト]" custT="1"/>
      <dgm:spPr/>
      <dgm:t>
        <a:bodyPr/>
        <a:lstStyle/>
        <a:p>
          <a:r>
            <a:rPr kumimoji="1" lang="ja-JP" altLang="en-US" sz="1000" b="0">
              <a:latin typeface="UD デジタル 教科書体 NK-R" panose="02020400000000000000" pitchFamily="18" charset="-128"/>
              <a:ea typeface="UD デジタル 教科書体 NK-R" panose="02020400000000000000" pitchFamily="18" charset="-128"/>
            </a:rPr>
            <a:t>障害のある人の　　　　　アセスメント</a:t>
          </a:r>
          <a:endParaRPr kumimoji="1" lang="ja-JP" altLang="en-US" sz="1000" b="0" dirty="0">
            <a:latin typeface="UD デジタル 教科書体 NK-R" panose="02020400000000000000" pitchFamily="18" charset="-128"/>
            <a:ea typeface="UD デジタル 教科書体 NK-R" panose="02020400000000000000" pitchFamily="18" charset="-128"/>
          </a:endParaRPr>
        </a:p>
      </dgm:t>
    </dgm:pt>
    <dgm:pt modelId="{C021F474-0470-4AA1-825D-EEA6756A4A44}" type="parTrans" cxnId="{AD8C5D33-B7E1-42C2-986F-78C45ACD4DC1}">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509E2BF8-15BD-473D-A28E-6468AFEDEEF2}" type="sibTrans" cxnId="{AD8C5D33-B7E1-42C2-986F-78C45ACD4DC1}">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7796DFAB-6FBD-4A48-A53B-70812B0C26EA}">
      <dgm:prSet phldrT="[テキスト]" custT="1"/>
      <dgm:spPr/>
      <dgm:t>
        <a:bodyPr anchor="ctr"/>
        <a:lstStyle/>
        <a:p>
          <a:r>
            <a:rPr kumimoji="1" lang="ja-JP" altLang="en-US" sz="1200" b="0" u="sng" dirty="0">
              <a:latin typeface="UD デジタル 教科書体 NK-R" panose="02020400000000000000" pitchFamily="18" charset="-128"/>
              <a:ea typeface="UD デジタル 教科書体 NK-R" panose="02020400000000000000" pitchFamily="18" charset="-128"/>
            </a:rPr>
            <a:t>集中支援期</a:t>
          </a:r>
        </a:p>
      </dgm:t>
    </dgm:pt>
    <dgm:pt modelId="{B6C5F350-4693-4235-A213-9C74088EB06D}" type="parTrans" cxnId="{418995EC-A767-4784-ADF1-62AA291FD2FD}">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DA3611F-4E33-4416-A1A8-BB0291F4C26B}" type="sibTrans" cxnId="{418995EC-A767-4784-ADF1-62AA291FD2FD}">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F390C289-8327-482A-A818-7219FE8FA495}">
      <dgm:prSet phldrT="[テキスト]" custT="1"/>
      <dgm:spPr/>
      <dgm:t>
        <a:bodyPr/>
        <a:lstStyle/>
        <a:p>
          <a:r>
            <a:rPr kumimoji="1" lang="ja-JP" altLang="en-US" sz="1000" b="0">
              <a:latin typeface="UD デジタル 教科書体 NK-R" panose="02020400000000000000" pitchFamily="18" charset="-128"/>
              <a:ea typeface="UD デジタル 教科書体 NK-R" panose="02020400000000000000" pitchFamily="18" charset="-128"/>
            </a:rPr>
            <a:t>仕事の自立支援</a:t>
          </a:r>
          <a:endParaRPr kumimoji="1" lang="ja-JP" altLang="en-US" sz="1000" b="0" dirty="0">
            <a:latin typeface="UD デジタル 教科書体 NK-R" panose="02020400000000000000" pitchFamily="18" charset="-128"/>
            <a:ea typeface="UD デジタル 教科書体 NK-R" panose="02020400000000000000" pitchFamily="18" charset="-128"/>
          </a:endParaRPr>
        </a:p>
      </dgm:t>
    </dgm:pt>
    <dgm:pt modelId="{2D449291-6CB0-49D8-B616-BE64E08B5E96}" type="parTrans" cxnId="{E17C1FB9-BDB9-4321-AE9F-10418C036475}">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FEF77259-2820-4FB2-8146-747F4B4305DA}" type="sibTrans" cxnId="{E17C1FB9-BDB9-4321-AE9F-10418C036475}">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E346CB51-4ED6-4F41-AD4B-20D5C6001A41}">
      <dgm:prSet phldrT="[テキスト]"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コミュニケーション　　の支援</a:t>
          </a:r>
        </a:p>
      </dgm:t>
    </dgm:pt>
    <dgm:pt modelId="{52A2D5B0-2204-4C29-BF4E-CC1BD81EC8E3}" type="parTrans" cxnId="{A6EA5DCD-8DCF-4CC0-9DE5-E0CA1D080C1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C709DD73-A014-4114-B698-708ACA732F3C}" type="sibTrans" cxnId="{A6EA5DCD-8DCF-4CC0-9DE5-E0CA1D080C1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792D5405-82A9-4D48-B954-207A503EE78D}">
      <dgm:prSet phldrT="[テキスト]" custT="1"/>
      <dgm:spPr/>
      <dgm:t>
        <a:bodyPr anchor="ctr"/>
        <a:lstStyle/>
        <a:p>
          <a:r>
            <a:rPr kumimoji="1" lang="ja-JP" altLang="en-US" sz="1200" b="0" u="sng" dirty="0">
              <a:latin typeface="UD デジタル 教科書体 NK-R" panose="02020400000000000000" pitchFamily="18" charset="-128"/>
              <a:ea typeface="UD デジタル 教科書体 NK-R" panose="02020400000000000000" pitchFamily="18" charset="-128"/>
            </a:rPr>
            <a:t>フェイディング期</a:t>
          </a:r>
        </a:p>
      </dgm:t>
    </dgm:pt>
    <dgm:pt modelId="{F906CA90-D686-48EF-AF3D-FF4CB05F7DB3}" type="parTrans" cxnId="{9C5886DB-D3EF-46E8-A758-72A1A2497DE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4CF21C6B-67A7-45E6-9BD7-D747CB324B4E}" type="sibTrans" cxnId="{9C5886DB-D3EF-46E8-A758-72A1A2497DE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47720799-26AA-4191-A630-54A0910C4850}">
      <dgm:prSet phldrT="[テキスト]" custT="1"/>
      <dgm:spPr/>
      <dgm:t>
        <a:bodyPr/>
        <a:lstStyle/>
        <a:p>
          <a:r>
            <a:rPr kumimoji="1" lang="ja-JP" altLang="en-US" sz="900" b="0" dirty="0">
              <a:latin typeface="UD デジタル 教科書体 NK-R" panose="02020400000000000000" pitchFamily="18" charset="-128"/>
              <a:ea typeface="UD デジタル 教科書体 NK-R" panose="02020400000000000000" pitchFamily="18" charset="-128"/>
            </a:rPr>
            <a:t>自尊心や自己達成感の把握</a:t>
          </a:r>
        </a:p>
      </dgm:t>
    </dgm:pt>
    <dgm:pt modelId="{618D2683-07FF-4066-8F7C-288DD4799428}" type="parTrans" cxnId="{7CA3C1CD-346C-479F-8ABD-AFBDBF284181}">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4D09452-925B-494D-B6BC-6D1CDA0548F1}" type="sibTrans" cxnId="{7CA3C1CD-346C-479F-8ABD-AFBDBF284181}">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0DD4975-D631-4795-970F-D5037BC521CC}">
      <dgm:prSet phldrT="[テキスト]"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リスク要因の把握</a:t>
          </a:r>
        </a:p>
      </dgm:t>
    </dgm:pt>
    <dgm:pt modelId="{CDB15F63-FC83-49E6-89C3-4460C1B9F8B9}" type="parTrans" cxnId="{3C9C95C2-3431-4D8D-A7F5-1C2FB498792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4AEB1634-6A87-481D-95F0-EE0089C41F97}" type="sibTrans" cxnId="{3C9C95C2-3431-4D8D-A7F5-1C2FB498792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B595540-60D4-4B60-B17F-EC487381A374}">
      <dgm:prSet custT="1"/>
      <dgm:spPr/>
      <dgm:t>
        <a:bodyPr anchor="ctr"/>
        <a:lstStyle/>
        <a:p>
          <a:r>
            <a:rPr kumimoji="1" lang="ja-JP" altLang="en-US" sz="1200" b="0" u="sng" dirty="0">
              <a:latin typeface="UD デジタル 教科書体 NK-R" panose="02020400000000000000" pitchFamily="18" charset="-128"/>
              <a:ea typeface="UD デジタル 教科書体 NK-R" panose="02020400000000000000" pitchFamily="18" charset="-128"/>
            </a:rPr>
            <a:t>定着支援期</a:t>
          </a:r>
        </a:p>
      </dgm:t>
    </dgm:pt>
    <dgm:pt modelId="{37DD41F6-D2B3-4AD8-A488-32E258E7DB68}" type="parTrans" cxnId="{FC75F012-3AAA-43A5-AE7C-7BC1A4E03CF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CD4AD52C-3D57-4D52-9DB4-28630F95F06B}" type="sibTrans" cxnId="{FC75F012-3AAA-43A5-AE7C-7BC1A4E03CF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4D84C4A4-5450-4683-A0CF-05956351E9D8}">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定期的な状況把握</a:t>
          </a:r>
        </a:p>
      </dgm:t>
    </dgm:pt>
    <dgm:pt modelId="{8460BCF0-025E-4CE9-BE1A-5247C867D19F}" type="parTrans" cxnId="{7D0FC619-9996-48EA-8058-7ACAD30044B6}">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7C8EC45D-6CC5-4174-94CC-EA522B6806DF}" type="sibTrans" cxnId="{7D0FC619-9996-48EA-8058-7ACAD30044B6}">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2273117D-7CE3-49F2-BE08-C97B714FE0DE}">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問題解決のため　　の再介入</a:t>
          </a:r>
        </a:p>
      </dgm:t>
    </dgm:pt>
    <dgm:pt modelId="{FEBB8C7C-B151-4223-9463-22F202E026EE}" type="parTrans" cxnId="{ABB55D31-A312-40A6-BA27-C500FE82256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F3477FF9-011C-45F1-A5D4-7B94A0336759}" type="sibTrans" cxnId="{ABB55D31-A312-40A6-BA27-C500FE82256E}">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8B716D2D-6DD2-4A3B-A825-B28DBAA9757B}">
      <dgm:prSet custT="1"/>
      <dgm:spPr/>
      <dgm:t>
        <a:bodyPr/>
        <a:lstStyle/>
        <a:p>
          <a:r>
            <a:rPr kumimoji="1" lang="ja-JP" altLang="en-US" sz="1000" b="0">
              <a:latin typeface="UD デジタル 教科書体 NK-R" panose="02020400000000000000" pitchFamily="18" charset="-128"/>
              <a:ea typeface="UD デジタル 教科書体 NK-R" panose="02020400000000000000" pitchFamily="18" charset="-128"/>
            </a:rPr>
            <a:t>職場のアセスメント</a:t>
          </a:r>
          <a:endParaRPr kumimoji="1" lang="en-US" altLang="ja-JP" sz="1000" b="0" dirty="0">
            <a:latin typeface="UD デジタル 教科書体 NK-R" panose="02020400000000000000" pitchFamily="18" charset="-128"/>
            <a:ea typeface="UD デジタル 教科書体 NK-R" panose="02020400000000000000" pitchFamily="18" charset="-128"/>
          </a:endParaRPr>
        </a:p>
      </dgm:t>
    </dgm:pt>
    <dgm:pt modelId="{190B299B-EEB0-4C7C-A4BF-90DC7795B16B}" type="parTrans" cxnId="{855F2CE6-15F2-447E-9410-74B588E07854}">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D9E4A7AC-FAF5-4013-B0C4-039D93BD58FD}" type="sibTrans" cxnId="{855F2CE6-15F2-447E-9410-74B588E07854}">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CFF65BEE-4D33-46C0-9B14-9DAACCBE3BBD}">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ジョブマッチング</a:t>
          </a:r>
        </a:p>
      </dgm:t>
    </dgm:pt>
    <dgm:pt modelId="{7097C916-1E50-4C61-8F5C-0B42888D734B}" type="parTrans" cxnId="{8E652EE3-336C-40A9-8140-5F96C67D1FD3}">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9C1A276F-FD59-4937-AA0D-91A059D09BED}" type="sibTrans" cxnId="{8E652EE3-336C-40A9-8140-5F96C67D1FD3}">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6BD3E924-CE00-4723-975C-4C4F78553B38}">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支援計画の作成</a:t>
          </a:r>
        </a:p>
      </dgm:t>
    </dgm:pt>
    <dgm:pt modelId="{B10ECF5C-26E3-4847-891F-CEC31BB49F24}" type="parTrans" cxnId="{758DFB13-9640-4BA5-8D53-77726E84B036}">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1D586C9A-9235-4D23-A1D9-CF6F88431219}" type="sibTrans" cxnId="{758DFB13-9640-4BA5-8D53-77726E84B036}">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32F5179B-CE8F-4F6E-91A7-E9B1AECDF0F4}">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社会性の支援</a:t>
          </a:r>
        </a:p>
      </dgm:t>
    </dgm:pt>
    <dgm:pt modelId="{8C85C1CF-B1BF-4954-ACFD-F1D445C30A1A}" type="parTrans" cxnId="{21CB961E-58FC-4A96-A199-B02DB111973D}">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FC79F1B6-E40D-43CF-B736-A59B4FAA2488}" type="sibTrans" cxnId="{21CB961E-58FC-4A96-A199-B02DB111973D}">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3BE6C95A-3ACE-4BCB-9636-F865B008AB50}">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ナチュラルサポート　の形成</a:t>
          </a:r>
        </a:p>
      </dgm:t>
    </dgm:pt>
    <dgm:pt modelId="{5CCFCB03-703B-44A5-9762-B463D6979566}" type="parTrans" cxnId="{E47D0EBF-ED7B-4B0D-B5D7-D92C994BF4C9}">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317C4E3B-C637-455F-9B4D-81826BDF5E55}" type="sibTrans" cxnId="{E47D0EBF-ED7B-4B0D-B5D7-D92C994BF4C9}">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8A9C970B-6117-4D26-8DA8-E00D6BE039E4}">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関係機関との　　　　　　役割分担</a:t>
          </a:r>
        </a:p>
      </dgm:t>
    </dgm:pt>
    <dgm:pt modelId="{C1DB5B3A-C4CD-4015-9518-05AF5A46CF39}" type="parTrans" cxnId="{F23F8C62-B282-4606-86E0-5B307C3168B7}">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721032AE-D6DD-4D34-BDE6-3ACA18F176CD}" type="sibTrans" cxnId="{F23F8C62-B282-4606-86E0-5B307C3168B7}">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5709AF05-E5D9-4385-B7A9-9C28B7895FDB}">
      <dgm:prSet custT="1"/>
      <dgm:spPr/>
      <dgm:t>
        <a:bodyPr/>
        <a:lstStyle/>
        <a:p>
          <a:r>
            <a:rPr kumimoji="1" lang="ja-JP" altLang="en-US" sz="1000" b="0" dirty="0">
              <a:latin typeface="UD デジタル 教科書体 NK-R" panose="02020400000000000000" pitchFamily="18" charset="-128"/>
              <a:ea typeface="UD デジタル 教科書体 NK-R" panose="02020400000000000000" pitchFamily="18" charset="-128"/>
            </a:rPr>
            <a:t>フォローアップ計画　　の作成</a:t>
          </a:r>
        </a:p>
      </dgm:t>
    </dgm:pt>
    <dgm:pt modelId="{68CC77BE-0DAB-409E-9DC1-21030C6BA0F8}" type="parTrans" cxnId="{18F113B3-2B9E-470B-ADF5-01C5FA3F91F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05880E76-098A-4E98-93CB-F5B76CEA437A}" type="sibTrans" cxnId="{18F113B3-2B9E-470B-ADF5-01C5FA3F91F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EA7FAFFA-434E-457D-B973-2C5E0098BA95}">
      <dgm:prSet custT="1"/>
      <dgm:spPr/>
      <dgm:t>
        <a:bodyPr/>
        <a:lstStyle/>
        <a:p>
          <a:r>
            <a:rPr kumimoji="1" lang="ja-JP" altLang="en-US" sz="1000" b="0" spc="-150" dirty="0">
              <a:latin typeface="UD デジタル 教科書体 NK-R" panose="02020400000000000000" pitchFamily="18" charset="-128"/>
              <a:ea typeface="UD デジタル 教科書体 NK-R" panose="02020400000000000000" pitchFamily="18" charset="-128"/>
            </a:rPr>
            <a:t>キャリアアップ</a:t>
          </a:r>
          <a:r>
            <a:rPr kumimoji="1" lang="ja-JP" altLang="en-US" sz="1000" b="0" dirty="0">
              <a:latin typeface="UD デジタル 教科書体 NK-R" panose="02020400000000000000" pitchFamily="18" charset="-128"/>
              <a:ea typeface="UD デジタル 教科書体 NK-R" panose="02020400000000000000" pitchFamily="18" charset="-128"/>
            </a:rPr>
            <a:t>支援・　　　　　　離職支援</a:t>
          </a:r>
        </a:p>
      </dgm:t>
    </dgm:pt>
    <dgm:pt modelId="{C216A0AE-3232-44DB-88E5-808496348389}" type="parTrans" cxnId="{CD1C95A5-07C9-4163-BD20-91A84A678B8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D579C312-892F-44C1-8D35-E59F37138DDD}" type="sibTrans" cxnId="{CD1C95A5-07C9-4163-BD20-91A84A678B8B}">
      <dgm:prSet/>
      <dgm:spPr/>
      <dgm:t>
        <a:bodyPr/>
        <a:lstStyle/>
        <a:p>
          <a:endParaRPr kumimoji="1" lang="ja-JP" altLang="en-US" sz="900" b="0">
            <a:latin typeface="UD デジタル 教科書体 NK-R" panose="02020400000000000000" pitchFamily="18" charset="-128"/>
            <a:ea typeface="UD デジタル 教科書体 NK-R" panose="02020400000000000000" pitchFamily="18" charset="-128"/>
          </a:endParaRPr>
        </a:p>
      </dgm:t>
    </dgm:pt>
    <dgm:pt modelId="{C81E3D32-3BCA-4663-8781-32CAD281E4C1}">
      <dgm:prSet custT="1"/>
      <dgm:spPr/>
      <dgm:t>
        <a:bodyPr/>
        <a:lstStyle/>
        <a:p>
          <a:r>
            <a:rPr kumimoji="1" lang="ja-JP" altLang="en-US" sz="1000" b="0" spc="-150" dirty="0">
              <a:latin typeface="UD デジタル 教科書体 NK-R" panose="02020400000000000000" pitchFamily="18" charset="-128"/>
              <a:ea typeface="UD デジタル 教科書体 NK-R" panose="02020400000000000000" pitchFamily="18" charset="-128"/>
            </a:rPr>
            <a:t>ストレスマネジメント　　　　　　の</a:t>
          </a:r>
          <a:r>
            <a:rPr kumimoji="1" lang="ja-JP" altLang="en-US" sz="1000" b="0" dirty="0">
              <a:latin typeface="UD デジタル 教科書体 NK-R" panose="02020400000000000000" pitchFamily="18" charset="-128"/>
              <a:ea typeface="UD デジタル 教科書体 NK-R" panose="02020400000000000000" pitchFamily="18" charset="-128"/>
            </a:rPr>
            <a:t>支援</a:t>
          </a:r>
          <a:endParaRPr kumimoji="1" lang="ja-JP" altLang="en-US" sz="1000" b="0" dirty="0"/>
        </a:p>
      </dgm:t>
    </dgm:pt>
    <dgm:pt modelId="{AD941C87-A1AD-45FB-987F-EEF86CD95DD8}" type="parTrans" cxnId="{47CB2D09-A374-4C3E-8521-3DBD11F7EE73}">
      <dgm:prSet/>
      <dgm:spPr/>
      <dgm:t>
        <a:bodyPr/>
        <a:lstStyle/>
        <a:p>
          <a:endParaRPr kumimoji="1" lang="ja-JP" altLang="en-US" sz="900" b="0"/>
        </a:p>
      </dgm:t>
    </dgm:pt>
    <dgm:pt modelId="{CF85A229-58EC-473B-9F6B-2736322E840E}" type="sibTrans" cxnId="{47CB2D09-A374-4C3E-8521-3DBD11F7EE73}">
      <dgm:prSet/>
      <dgm:spPr/>
      <dgm:t>
        <a:bodyPr/>
        <a:lstStyle/>
        <a:p>
          <a:endParaRPr kumimoji="1" lang="ja-JP" altLang="en-US" sz="900" b="0"/>
        </a:p>
      </dgm:t>
    </dgm:pt>
    <dgm:pt modelId="{7EE274C5-A44B-4EC8-8F03-691FB25BB1C9}" type="pres">
      <dgm:prSet presAssocID="{7994392D-F912-4015-A821-7E006E8C6C4E}" presName="theList" presStyleCnt="0">
        <dgm:presLayoutVars>
          <dgm:dir/>
          <dgm:animLvl val="lvl"/>
          <dgm:resizeHandles val="exact"/>
        </dgm:presLayoutVars>
      </dgm:prSet>
      <dgm:spPr/>
    </dgm:pt>
    <dgm:pt modelId="{85DEEDBC-D59E-494F-84ED-FFD79F716E03}" type="pres">
      <dgm:prSet presAssocID="{54BE14DB-7584-4E24-9746-EF2ED2C88E4E}" presName="compNode" presStyleCnt="0"/>
      <dgm:spPr/>
    </dgm:pt>
    <dgm:pt modelId="{9270E44F-FBBB-4BD3-B320-A49374DEEFA6}" type="pres">
      <dgm:prSet presAssocID="{54BE14DB-7584-4E24-9746-EF2ED2C88E4E}" presName="aNode" presStyleLbl="bgShp" presStyleIdx="0" presStyleCnt="4" custScaleX="86831"/>
      <dgm:spPr/>
    </dgm:pt>
    <dgm:pt modelId="{F0D222E3-7806-4A28-83E4-9FA1A5BCE5BF}" type="pres">
      <dgm:prSet presAssocID="{54BE14DB-7584-4E24-9746-EF2ED2C88E4E}" presName="textNode" presStyleLbl="bgShp" presStyleIdx="0" presStyleCnt="4"/>
      <dgm:spPr/>
    </dgm:pt>
    <dgm:pt modelId="{E6CB4B01-57B9-42BC-8DA8-0099810A7DC8}" type="pres">
      <dgm:prSet presAssocID="{54BE14DB-7584-4E24-9746-EF2ED2C88E4E}" presName="compChildNode" presStyleCnt="0"/>
      <dgm:spPr/>
    </dgm:pt>
    <dgm:pt modelId="{6ACBFC0A-0DFA-4239-82FD-7DA516C556CD}" type="pres">
      <dgm:prSet presAssocID="{54BE14DB-7584-4E24-9746-EF2ED2C88E4E}" presName="theInnerList" presStyleCnt="0"/>
      <dgm:spPr/>
    </dgm:pt>
    <dgm:pt modelId="{0071256F-6933-4B93-B1BB-C10530DF4200}" type="pres">
      <dgm:prSet presAssocID="{65F8F97C-689E-41C6-A347-BB259B816F34}" presName="childNode" presStyleLbl="node1" presStyleIdx="0" presStyleCnt="17" custScaleX="102164">
        <dgm:presLayoutVars>
          <dgm:bulletEnabled val="1"/>
        </dgm:presLayoutVars>
      </dgm:prSet>
      <dgm:spPr/>
    </dgm:pt>
    <dgm:pt modelId="{7BED6939-2D49-44DC-AEB6-DE107C7F1ADE}" type="pres">
      <dgm:prSet presAssocID="{65F8F97C-689E-41C6-A347-BB259B816F34}" presName="aSpace2" presStyleCnt="0"/>
      <dgm:spPr/>
    </dgm:pt>
    <dgm:pt modelId="{E84D1502-9AD7-4DBC-84EC-F49C9EAC4A18}" type="pres">
      <dgm:prSet presAssocID="{7DF9D61E-C4E4-4640-AA4C-DC2B9010357A}" presName="childNode" presStyleLbl="node1" presStyleIdx="1" presStyleCnt="17" custScaleX="103677">
        <dgm:presLayoutVars>
          <dgm:bulletEnabled val="1"/>
        </dgm:presLayoutVars>
      </dgm:prSet>
      <dgm:spPr/>
    </dgm:pt>
    <dgm:pt modelId="{D24EA043-1BA0-4B97-BB8A-17FC31FC2CE2}" type="pres">
      <dgm:prSet presAssocID="{7DF9D61E-C4E4-4640-AA4C-DC2B9010357A}" presName="aSpace2" presStyleCnt="0"/>
      <dgm:spPr/>
    </dgm:pt>
    <dgm:pt modelId="{F42ADE42-E135-434A-81F9-62BED0EED487}" type="pres">
      <dgm:prSet presAssocID="{8B716D2D-6DD2-4A3B-A825-B28DBAA9757B}" presName="childNode" presStyleLbl="node1" presStyleIdx="2" presStyleCnt="17" custScaleX="101408">
        <dgm:presLayoutVars>
          <dgm:bulletEnabled val="1"/>
        </dgm:presLayoutVars>
      </dgm:prSet>
      <dgm:spPr/>
    </dgm:pt>
    <dgm:pt modelId="{047F517C-1148-4128-9E7E-BCBB9FCD4CFA}" type="pres">
      <dgm:prSet presAssocID="{8B716D2D-6DD2-4A3B-A825-B28DBAA9757B}" presName="aSpace2" presStyleCnt="0"/>
      <dgm:spPr/>
    </dgm:pt>
    <dgm:pt modelId="{B2432FE5-7374-4953-90CE-C835424A0A4D}" type="pres">
      <dgm:prSet presAssocID="{CFF65BEE-4D33-46C0-9B14-9DAACCBE3BBD}" presName="childNode" presStyleLbl="node1" presStyleIdx="3" presStyleCnt="17" custScaleX="100651">
        <dgm:presLayoutVars>
          <dgm:bulletEnabled val="1"/>
        </dgm:presLayoutVars>
      </dgm:prSet>
      <dgm:spPr/>
    </dgm:pt>
    <dgm:pt modelId="{4644D575-EE1E-4350-B67F-2BABC390B606}" type="pres">
      <dgm:prSet presAssocID="{CFF65BEE-4D33-46C0-9B14-9DAACCBE3BBD}" presName="aSpace2" presStyleCnt="0"/>
      <dgm:spPr/>
    </dgm:pt>
    <dgm:pt modelId="{EE84B9FA-5513-4336-B4E0-629F2E534529}" type="pres">
      <dgm:prSet presAssocID="{6BD3E924-CE00-4723-975C-4C4F78553B38}" presName="childNode" presStyleLbl="node1" presStyleIdx="4" presStyleCnt="17" custScaleX="99138">
        <dgm:presLayoutVars>
          <dgm:bulletEnabled val="1"/>
        </dgm:presLayoutVars>
      </dgm:prSet>
      <dgm:spPr/>
    </dgm:pt>
    <dgm:pt modelId="{59C24B65-E1AC-443A-8A2A-86CB5E17D733}" type="pres">
      <dgm:prSet presAssocID="{54BE14DB-7584-4E24-9746-EF2ED2C88E4E}" presName="aSpace" presStyleCnt="0"/>
      <dgm:spPr/>
    </dgm:pt>
    <dgm:pt modelId="{D5ACD6CE-4DA4-4F91-8320-D91F21F5FACE}" type="pres">
      <dgm:prSet presAssocID="{7796DFAB-6FBD-4A48-A53B-70812B0C26EA}" presName="compNode" presStyleCnt="0"/>
      <dgm:spPr/>
    </dgm:pt>
    <dgm:pt modelId="{F5165624-3089-445B-83B1-1C73301ED34A}" type="pres">
      <dgm:prSet presAssocID="{7796DFAB-6FBD-4A48-A53B-70812B0C26EA}" presName="aNode" presStyleLbl="bgShp" presStyleIdx="1" presStyleCnt="4" custScaleX="87091"/>
      <dgm:spPr/>
    </dgm:pt>
    <dgm:pt modelId="{317AF6D3-7591-4D35-8349-87DC916EB039}" type="pres">
      <dgm:prSet presAssocID="{7796DFAB-6FBD-4A48-A53B-70812B0C26EA}" presName="textNode" presStyleLbl="bgShp" presStyleIdx="1" presStyleCnt="4"/>
      <dgm:spPr/>
    </dgm:pt>
    <dgm:pt modelId="{302FC0B7-47D9-4292-9EB1-784DB6EBBD58}" type="pres">
      <dgm:prSet presAssocID="{7796DFAB-6FBD-4A48-A53B-70812B0C26EA}" presName="compChildNode" presStyleCnt="0"/>
      <dgm:spPr/>
    </dgm:pt>
    <dgm:pt modelId="{DABB4147-2417-4781-B93D-95FDBCADCCD3}" type="pres">
      <dgm:prSet presAssocID="{7796DFAB-6FBD-4A48-A53B-70812B0C26EA}" presName="theInnerList" presStyleCnt="0"/>
      <dgm:spPr/>
    </dgm:pt>
    <dgm:pt modelId="{0A81535F-F289-4CF2-9AEE-122FA9007BC9}" type="pres">
      <dgm:prSet presAssocID="{F390C289-8327-482A-A818-7219FE8FA495}" presName="childNode" presStyleLbl="node1" presStyleIdx="5" presStyleCnt="17">
        <dgm:presLayoutVars>
          <dgm:bulletEnabled val="1"/>
        </dgm:presLayoutVars>
      </dgm:prSet>
      <dgm:spPr/>
    </dgm:pt>
    <dgm:pt modelId="{F082C813-FCC8-4848-B613-03F4A70D8001}" type="pres">
      <dgm:prSet presAssocID="{F390C289-8327-482A-A818-7219FE8FA495}" presName="aSpace2" presStyleCnt="0"/>
      <dgm:spPr/>
    </dgm:pt>
    <dgm:pt modelId="{D2867A33-0CCD-4578-9655-4E64ED1DEAB9}" type="pres">
      <dgm:prSet presAssocID="{E346CB51-4ED6-4F41-AD4B-20D5C6001A41}" presName="childNode" presStyleLbl="node1" presStyleIdx="6" presStyleCnt="17">
        <dgm:presLayoutVars>
          <dgm:bulletEnabled val="1"/>
        </dgm:presLayoutVars>
      </dgm:prSet>
      <dgm:spPr/>
    </dgm:pt>
    <dgm:pt modelId="{0BF293AE-BE83-42BA-B73C-4CADA677AB50}" type="pres">
      <dgm:prSet presAssocID="{E346CB51-4ED6-4F41-AD4B-20D5C6001A41}" presName="aSpace2" presStyleCnt="0"/>
      <dgm:spPr/>
    </dgm:pt>
    <dgm:pt modelId="{658FC82F-5082-4CD3-9C97-E7786AF10344}" type="pres">
      <dgm:prSet presAssocID="{32F5179B-CE8F-4F6E-91A7-E9B1AECDF0F4}" presName="childNode" presStyleLbl="node1" presStyleIdx="7" presStyleCnt="17">
        <dgm:presLayoutVars>
          <dgm:bulletEnabled val="1"/>
        </dgm:presLayoutVars>
      </dgm:prSet>
      <dgm:spPr/>
    </dgm:pt>
    <dgm:pt modelId="{37B75CB1-D353-4729-B70C-F1D91DAAB120}" type="pres">
      <dgm:prSet presAssocID="{32F5179B-CE8F-4F6E-91A7-E9B1AECDF0F4}" presName="aSpace2" presStyleCnt="0"/>
      <dgm:spPr/>
    </dgm:pt>
    <dgm:pt modelId="{B3B13251-DAC5-4554-BD01-DE0F39F8AAB1}" type="pres">
      <dgm:prSet presAssocID="{C81E3D32-3BCA-4663-8781-32CAD281E4C1}" presName="childNode" presStyleLbl="node1" presStyleIdx="8" presStyleCnt="17">
        <dgm:presLayoutVars>
          <dgm:bulletEnabled val="1"/>
        </dgm:presLayoutVars>
      </dgm:prSet>
      <dgm:spPr/>
    </dgm:pt>
    <dgm:pt modelId="{2EC1963A-5AC2-4302-9170-7AFCA965B525}" type="pres">
      <dgm:prSet presAssocID="{C81E3D32-3BCA-4663-8781-32CAD281E4C1}" presName="aSpace2" presStyleCnt="0"/>
      <dgm:spPr/>
    </dgm:pt>
    <dgm:pt modelId="{86356101-58BF-4FD8-AF12-A26B099BD85E}" type="pres">
      <dgm:prSet presAssocID="{3BE6C95A-3ACE-4BCB-9636-F865B008AB50}" presName="childNode" presStyleLbl="node1" presStyleIdx="9" presStyleCnt="17">
        <dgm:presLayoutVars>
          <dgm:bulletEnabled val="1"/>
        </dgm:presLayoutVars>
      </dgm:prSet>
      <dgm:spPr/>
    </dgm:pt>
    <dgm:pt modelId="{5470BD3D-82A7-4E35-86BC-95D66DBB1119}" type="pres">
      <dgm:prSet presAssocID="{7796DFAB-6FBD-4A48-A53B-70812B0C26EA}" presName="aSpace" presStyleCnt="0"/>
      <dgm:spPr/>
    </dgm:pt>
    <dgm:pt modelId="{6EDBADB2-3A28-4653-B522-7F8B78616467}" type="pres">
      <dgm:prSet presAssocID="{792D5405-82A9-4D48-B954-207A503EE78D}" presName="compNode" presStyleCnt="0"/>
      <dgm:spPr/>
    </dgm:pt>
    <dgm:pt modelId="{1E67C66D-DEDD-4E8E-AB28-D13C8BB6D3EF}" type="pres">
      <dgm:prSet presAssocID="{792D5405-82A9-4D48-B954-207A503EE78D}" presName="aNode" presStyleLbl="bgShp" presStyleIdx="2" presStyleCnt="4" custScaleX="86426" custLinFactNeighborX="306" custLinFactNeighborY="25"/>
      <dgm:spPr/>
    </dgm:pt>
    <dgm:pt modelId="{3540DC1E-A2FE-44C8-9AE9-0232E9C30E4B}" type="pres">
      <dgm:prSet presAssocID="{792D5405-82A9-4D48-B954-207A503EE78D}" presName="textNode" presStyleLbl="bgShp" presStyleIdx="2" presStyleCnt="4"/>
      <dgm:spPr/>
    </dgm:pt>
    <dgm:pt modelId="{EFA935CB-DF2F-4677-8A81-3389ABAB9EDE}" type="pres">
      <dgm:prSet presAssocID="{792D5405-82A9-4D48-B954-207A503EE78D}" presName="compChildNode" presStyleCnt="0"/>
      <dgm:spPr/>
    </dgm:pt>
    <dgm:pt modelId="{2F84B53A-09B9-44F9-9BD8-1FD4C0B6A639}" type="pres">
      <dgm:prSet presAssocID="{792D5405-82A9-4D48-B954-207A503EE78D}" presName="theInnerList" presStyleCnt="0"/>
      <dgm:spPr/>
    </dgm:pt>
    <dgm:pt modelId="{A8F1D83B-B906-463F-BDB3-5E279A04AF1B}" type="pres">
      <dgm:prSet presAssocID="{47720799-26AA-4191-A630-54A0910C4850}" presName="childNode" presStyleLbl="node1" presStyleIdx="10" presStyleCnt="17">
        <dgm:presLayoutVars>
          <dgm:bulletEnabled val="1"/>
        </dgm:presLayoutVars>
      </dgm:prSet>
      <dgm:spPr/>
    </dgm:pt>
    <dgm:pt modelId="{7285ABC4-7AF0-4FC5-8475-2E387B3B4B26}" type="pres">
      <dgm:prSet presAssocID="{47720799-26AA-4191-A630-54A0910C4850}" presName="aSpace2" presStyleCnt="0"/>
      <dgm:spPr/>
    </dgm:pt>
    <dgm:pt modelId="{63D522E4-5F07-4BB6-B98F-790FB1F9A451}" type="pres">
      <dgm:prSet presAssocID="{60DD4975-D631-4795-970F-D5037BC521CC}" presName="childNode" presStyleLbl="node1" presStyleIdx="11" presStyleCnt="17">
        <dgm:presLayoutVars>
          <dgm:bulletEnabled val="1"/>
        </dgm:presLayoutVars>
      </dgm:prSet>
      <dgm:spPr/>
    </dgm:pt>
    <dgm:pt modelId="{3369B448-7CA2-4A94-8D51-802653E650C2}" type="pres">
      <dgm:prSet presAssocID="{60DD4975-D631-4795-970F-D5037BC521CC}" presName="aSpace2" presStyleCnt="0"/>
      <dgm:spPr/>
    </dgm:pt>
    <dgm:pt modelId="{76EEA0A8-24FC-479D-B50B-C2D92C63B74B}" type="pres">
      <dgm:prSet presAssocID="{8A9C970B-6117-4D26-8DA8-E00D6BE039E4}" presName="childNode" presStyleLbl="node1" presStyleIdx="12" presStyleCnt="17">
        <dgm:presLayoutVars>
          <dgm:bulletEnabled val="1"/>
        </dgm:presLayoutVars>
      </dgm:prSet>
      <dgm:spPr/>
    </dgm:pt>
    <dgm:pt modelId="{660C0D15-B16B-4B87-8FB7-4054720615FE}" type="pres">
      <dgm:prSet presAssocID="{8A9C970B-6117-4D26-8DA8-E00D6BE039E4}" presName="aSpace2" presStyleCnt="0"/>
      <dgm:spPr/>
    </dgm:pt>
    <dgm:pt modelId="{C282C9A2-7156-4C0E-9212-EC3C60868761}" type="pres">
      <dgm:prSet presAssocID="{5709AF05-E5D9-4385-B7A9-9C28B7895FDB}" presName="childNode" presStyleLbl="node1" presStyleIdx="13" presStyleCnt="17">
        <dgm:presLayoutVars>
          <dgm:bulletEnabled val="1"/>
        </dgm:presLayoutVars>
      </dgm:prSet>
      <dgm:spPr/>
    </dgm:pt>
    <dgm:pt modelId="{8CD6A9AC-37AE-4336-91FE-DDB8196776DC}" type="pres">
      <dgm:prSet presAssocID="{792D5405-82A9-4D48-B954-207A503EE78D}" presName="aSpace" presStyleCnt="0"/>
      <dgm:spPr/>
    </dgm:pt>
    <dgm:pt modelId="{6819D0D2-3AB8-4998-95B4-2798243D9043}" type="pres">
      <dgm:prSet presAssocID="{6B595540-60D4-4B60-B17F-EC487381A374}" presName="compNode" presStyleCnt="0"/>
      <dgm:spPr/>
    </dgm:pt>
    <dgm:pt modelId="{E9324259-8490-4C0F-A583-148D5559FC8C}" type="pres">
      <dgm:prSet presAssocID="{6B595540-60D4-4B60-B17F-EC487381A374}" presName="aNode" presStyleLbl="bgShp" presStyleIdx="3" presStyleCnt="4" custScaleX="85242"/>
      <dgm:spPr/>
    </dgm:pt>
    <dgm:pt modelId="{2C1E2C80-FF3D-44ED-B7E3-49CC1635419D}" type="pres">
      <dgm:prSet presAssocID="{6B595540-60D4-4B60-B17F-EC487381A374}" presName="textNode" presStyleLbl="bgShp" presStyleIdx="3" presStyleCnt="4"/>
      <dgm:spPr/>
    </dgm:pt>
    <dgm:pt modelId="{D7E19A0B-67AB-4707-B520-BC9F349E4C48}" type="pres">
      <dgm:prSet presAssocID="{6B595540-60D4-4B60-B17F-EC487381A374}" presName="compChildNode" presStyleCnt="0"/>
      <dgm:spPr/>
    </dgm:pt>
    <dgm:pt modelId="{51189B92-55DF-435F-8968-82A5BB4114CA}" type="pres">
      <dgm:prSet presAssocID="{6B595540-60D4-4B60-B17F-EC487381A374}" presName="theInnerList" presStyleCnt="0"/>
      <dgm:spPr/>
    </dgm:pt>
    <dgm:pt modelId="{B8CC6DC0-8E71-44E7-9D59-0E06CDB546AC}" type="pres">
      <dgm:prSet presAssocID="{4D84C4A4-5450-4683-A0CF-05956351E9D8}" presName="childNode" presStyleLbl="node1" presStyleIdx="14" presStyleCnt="17">
        <dgm:presLayoutVars>
          <dgm:bulletEnabled val="1"/>
        </dgm:presLayoutVars>
      </dgm:prSet>
      <dgm:spPr/>
    </dgm:pt>
    <dgm:pt modelId="{64F33E2B-947B-44DB-AE04-9F527C354BA0}" type="pres">
      <dgm:prSet presAssocID="{4D84C4A4-5450-4683-A0CF-05956351E9D8}" presName="aSpace2" presStyleCnt="0"/>
      <dgm:spPr/>
    </dgm:pt>
    <dgm:pt modelId="{D9EBD11D-B43E-40F1-94C7-8F98B8755A1D}" type="pres">
      <dgm:prSet presAssocID="{2273117D-7CE3-49F2-BE08-C97B714FE0DE}" presName="childNode" presStyleLbl="node1" presStyleIdx="15" presStyleCnt="17">
        <dgm:presLayoutVars>
          <dgm:bulletEnabled val="1"/>
        </dgm:presLayoutVars>
      </dgm:prSet>
      <dgm:spPr/>
    </dgm:pt>
    <dgm:pt modelId="{ED175013-B99E-4BCC-B3AC-08E6F7281827}" type="pres">
      <dgm:prSet presAssocID="{2273117D-7CE3-49F2-BE08-C97B714FE0DE}" presName="aSpace2" presStyleCnt="0"/>
      <dgm:spPr/>
    </dgm:pt>
    <dgm:pt modelId="{3EDB609B-61C2-4089-A4D0-36135095B92C}" type="pres">
      <dgm:prSet presAssocID="{EA7FAFFA-434E-457D-B973-2C5E0098BA95}" presName="childNode" presStyleLbl="node1" presStyleIdx="16" presStyleCnt="17">
        <dgm:presLayoutVars>
          <dgm:bulletEnabled val="1"/>
        </dgm:presLayoutVars>
      </dgm:prSet>
      <dgm:spPr/>
    </dgm:pt>
  </dgm:ptLst>
  <dgm:cxnLst>
    <dgm:cxn modelId="{47CB2D09-A374-4C3E-8521-3DBD11F7EE73}" srcId="{7796DFAB-6FBD-4A48-A53B-70812B0C26EA}" destId="{C81E3D32-3BCA-4663-8781-32CAD281E4C1}" srcOrd="3" destOrd="0" parTransId="{AD941C87-A1AD-45FB-987F-EEF86CD95DD8}" sibTransId="{CF85A229-58EC-473B-9F6B-2736322E840E}"/>
    <dgm:cxn modelId="{0432AC0C-AF2C-4746-A4F9-ED73BAB8E245}" type="presOf" srcId="{C81E3D32-3BCA-4663-8781-32CAD281E4C1}" destId="{B3B13251-DAC5-4554-BD01-DE0F39F8AAB1}" srcOrd="0" destOrd="0" presId="urn:microsoft.com/office/officeart/2005/8/layout/lProcess2"/>
    <dgm:cxn modelId="{FC75F012-3AAA-43A5-AE7C-7BC1A4E03CFB}" srcId="{7994392D-F912-4015-A821-7E006E8C6C4E}" destId="{6B595540-60D4-4B60-B17F-EC487381A374}" srcOrd="3" destOrd="0" parTransId="{37DD41F6-D2B3-4AD8-A488-32E258E7DB68}" sibTransId="{CD4AD52C-3D57-4D52-9DB4-28630F95F06B}"/>
    <dgm:cxn modelId="{758DFB13-9640-4BA5-8D53-77726E84B036}" srcId="{54BE14DB-7584-4E24-9746-EF2ED2C88E4E}" destId="{6BD3E924-CE00-4723-975C-4C4F78553B38}" srcOrd="4" destOrd="0" parTransId="{B10ECF5C-26E3-4847-891F-CEC31BB49F24}" sibTransId="{1D586C9A-9235-4D23-A1D9-CF6F88431219}"/>
    <dgm:cxn modelId="{7D0FC619-9996-48EA-8058-7ACAD30044B6}" srcId="{6B595540-60D4-4B60-B17F-EC487381A374}" destId="{4D84C4A4-5450-4683-A0CF-05956351E9D8}" srcOrd="0" destOrd="0" parTransId="{8460BCF0-025E-4CE9-BE1A-5247C867D19F}" sibTransId="{7C8EC45D-6CC5-4174-94CC-EA522B6806DF}"/>
    <dgm:cxn modelId="{2AD8321B-16D3-4BAF-A948-79E169E63291}" type="presOf" srcId="{6B595540-60D4-4B60-B17F-EC487381A374}" destId="{2C1E2C80-FF3D-44ED-B7E3-49CC1635419D}" srcOrd="1" destOrd="0" presId="urn:microsoft.com/office/officeart/2005/8/layout/lProcess2"/>
    <dgm:cxn modelId="{21CB961E-58FC-4A96-A199-B02DB111973D}" srcId="{7796DFAB-6FBD-4A48-A53B-70812B0C26EA}" destId="{32F5179B-CE8F-4F6E-91A7-E9B1AECDF0F4}" srcOrd="2" destOrd="0" parTransId="{8C85C1CF-B1BF-4954-ACFD-F1D445C30A1A}" sibTransId="{FC79F1B6-E40D-43CF-B736-A59B4FAA2488}"/>
    <dgm:cxn modelId="{488ED627-6FA4-4DA4-A5D8-5F4449880D42}" type="presOf" srcId="{47720799-26AA-4191-A630-54A0910C4850}" destId="{A8F1D83B-B906-463F-BDB3-5E279A04AF1B}" srcOrd="0" destOrd="0" presId="urn:microsoft.com/office/officeart/2005/8/layout/lProcess2"/>
    <dgm:cxn modelId="{0D2F6B28-37B5-42C0-A0EF-61E94D7314DB}" type="presOf" srcId="{2273117D-7CE3-49F2-BE08-C97B714FE0DE}" destId="{D9EBD11D-B43E-40F1-94C7-8F98B8755A1D}" srcOrd="0" destOrd="0" presId="urn:microsoft.com/office/officeart/2005/8/layout/lProcess2"/>
    <dgm:cxn modelId="{15CE6B2A-A953-435F-B7C1-4DE130137378}" type="presOf" srcId="{3BE6C95A-3ACE-4BCB-9636-F865B008AB50}" destId="{86356101-58BF-4FD8-AF12-A26B099BD85E}" srcOrd="0" destOrd="0" presId="urn:microsoft.com/office/officeart/2005/8/layout/lProcess2"/>
    <dgm:cxn modelId="{ABB55D31-A312-40A6-BA27-C500FE82256E}" srcId="{6B595540-60D4-4B60-B17F-EC487381A374}" destId="{2273117D-7CE3-49F2-BE08-C97B714FE0DE}" srcOrd="1" destOrd="0" parTransId="{FEBB8C7C-B151-4223-9463-22F202E026EE}" sibTransId="{F3477FF9-011C-45F1-A5D4-7B94A0336759}"/>
    <dgm:cxn modelId="{AD8C5D33-B7E1-42C2-986F-78C45ACD4DC1}" srcId="{54BE14DB-7584-4E24-9746-EF2ED2C88E4E}" destId="{7DF9D61E-C4E4-4640-AA4C-DC2B9010357A}" srcOrd="1" destOrd="0" parTransId="{C021F474-0470-4AA1-825D-EEA6756A4A44}" sibTransId="{509E2BF8-15BD-473D-A28E-6468AFEDEEF2}"/>
    <dgm:cxn modelId="{B6B0735E-A4D1-46D2-B9B9-24BE4AB73EEA}" type="presOf" srcId="{8A9C970B-6117-4D26-8DA8-E00D6BE039E4}" destId="{76EEA0A8-24FC-479D-B50B-C2D92C63B74B}" srcOrd="0" destOrd="0" presId="urn:microsoft.com/office/officeart/2005/8/layout/lProcess2"/>
    <dgm:cxn modelId="{F23F8C62-B282-4606-86E0-5B307C3168B7}" srcId="{792D5405-82A9-4D48-B954-207A503EE78D}" destId="{8A9C970B-6117-4D26-8DA8-E00D6BE039E4}" srcOrd="2" destOrd="0" parTransId="{C1DB5B3A-C4CD-4015-9518-05AF5A46CF39}" sibTransId="{721032AE-D6DD-4D34-BDE6-3ACA18F176CD}"/>
    <dgm:cxn modelId="{96503963-02DA-4747-B99E-72A1329F9F08}" type="presOf" srcId="{65F8F97C-689E-41C6-A347-BB259B816F34}" destId="{0071256F-6933-4B93-B1BB-C10530DF4200}" srcOrd="0" destOrd="0" presId="urn:microsoft.com/office/officeart/2005/8/layout/lProcess2"/>
    <dgm:cxn modelId="{16D4B363-789A-4B3C-A56F-3EE108D2C5B3}" type="presOf" srcId="{60DD4975-D631-4795-970F-D5037BC521CC}" destId="{63D522E4-5F07-4BB6-B98F-790FB1F9A451}" srcOrd="0" destOrd="0" presId="urn:microsoft.com/office/officeart/2005/8/layout/lProcess2"/>
    <dgm:cxn modelId="{EFAC8566-EBB9-4021-907D-5B3673462D76}" type="presOf" srcId="{5709AF05-E5D9-4385-B7A9-9C28B7895FDB}" destId="{C282C9A2-7156-4C0E-9212-EC3C60868761}" srcOrd="0" destOrd="0" presId="urn:microsoft.com/office/officeart/2005/8/layout/lProcess2"/>
    <dgm:cxn modelId="{4903F351-4E19-4D20-B160-2812C93059CE}" type="presOf" srcId="{792D5405-82A9-4D48-B954-207A503EE78D}" destId="{1E67C66D-DEDD-4E8E-AB28-D13C8BB6D3EF}" srcOrd="0" destOrd="0" presId="urn:microsoft.com/office/officeart/2005/8/layout/lProcess2"/>
    <dgm:cxn modelId="{0BDD4954-45AA-48C3-8A18-A9C7A6939D95}" type="presOf" srcId="{6B595540-60D4-4B60-B17F-EC487381A374}" destId="{E9324259-8490-4C0F-A583-148D5559FC8C}" srcOrd="0" destOrd="0" presId="urn:microsoft.com/office/officeart/2005/8/layout/lProcess2"/>
    <dgm:cxn modelId="{D2C89976-5817-4562-A2F9-F180851B4B1D}" type="presOf" srcId="{F390C289-8327-482A-A818-7219FE8FA495}" destId="{0A81535F-F289-4CF2-9AEE-122FA9007BC9}" srcOrd="0" destOrd="0" presId="urn:microsoft.com/office/officeart/2005/8/layout/lProcess2"/>
    <dgm:cxn modelId="{F43C9F76-A00E-41DB-941E-D825AA21B88D}" type="presOf" srcId="{7DF9D61E-C4E4-4640-AA4C-DC2B9010357A}" destId="{E84D1502-9AD7-4DBC-84EC-F49C9EAC4A18}" srcOrd="0" destOrd="0" presId="urn:microsoft.com/office/officeart/2005/8/layout/lProcess2"/>
    <dgm:cxn modelId="{A6B74F77-FEBD-4565-A6AC-1716B8139403}" type="presOf" srcId="{6BD3E924-CE00-4723-975C-4C4F78553B38}" destId="{EE84B9FA-5513-4336-B4E0-629F2E534529}" srcOrd="0" destOrd="0" presId="urn:microsoft.com/office/officeart/2005/8/layout/lProcess2"/>
    <dgm:cxn modelId="{70293280-BD0A-46CB-B42C-A316837E2708}" type="presOf" srcId="{7994392D-F912-4015-A821-7E006E8C6C4E}" destId="{7EE274C5-A44B-4EC8-8F03-691FB25BB1C9}" srcOrd="0" destOrd="0" presId="urn:microsoft.com/office/officeart/2005/8/layout/lProcess2"/>
    <dgm:cxn modelId="{60362781-4720-432C-8851-1FCA2476EF90}" srcId="{54BE14DB-7584-4E24-9746-EF2ED2C88E4E}" destId="{65F8F97C-689E-41C6-A347-BB259B816F34}" srcOrd="0" destOrd="0" parTransId="{997CD2D1-C94F-4336-995F-D5CCF1015D11}" sibTransId="{648FEC45-D0C4-4522-BE27-105C5F710DA5}"/>
    <dgm:cxn modelId="{AC167582-6459-41D1-BC49-F29D7BCB58A9}" srcId="{7994392D-F912-4015-A821-7E006E8C6C4E}" destId="{54BE14DB-7584-4E24-9746-EF2ED2C88E4E}" srcOrd="0" destOrd="0" parTransId="{08B2BF9B-D97F-4CC6-9363-7E05D3293FB1}" sibTransId="{5673107E-2D6D-4B87-B668-6B263E2CE855}"/>
    <dgm:cxn modelId="{16FF9083-7F33-44E8-9218-90CF93D90A8A}" type="presOf" srcId="{54BE14DB-7584-4E24-9746-EF2ED2C88E4E}" destId="{F0D222E3-7806-4A28-83E4-9FA1A5BCE5BF}" srcOrd="1" destOrd="0" presId="urn:microsoft.com/office/officeart/2005/8/layout/lProcess2"/>
    <dgm:cxn modelId="{186E1688-D719-4EAD-B119-7DEFAF65928B}" type="presOf" srcId="{7796DFAB-6FBD-4A48-A53B-70812B0C26EA}" destId="{317AF6D3-7591-4D35-8349-87DC916EB039}" srcOrd="1" destOrd="0" presId="urn:microsoft.com/office/officeart/2005/8/layout/lProcess2"/>
    <dgm:cxn modelId="{E1D05D94-D6FB-4AD7-87BF-5E4B46B8BF64}" type="presOf" srcId="{E346CB51-4ED6-4F41-AD4B-20D5C6001A41}" destId="{D2867A33-0CCD-4578-9655-4E64ED1DEAB9}" srcOrd="0" destOrd="0" presId="urn:microsoft.com/office/officeart/2005/8/layout/lProcess2"/>
    <dgm:cxn modelId="{6A224498-B05B-439C-9C63-C61D6E960F3C}" type="presOf" srcId="{7796DFAB-6FBD-4A48-A53B-70812B0C26EA}" destId="{F5165624-3089-445B-83B1-1C73301ED34A}" srcOrd="0" destOrd="0" presId="urn:microsoft.com/office/officeart/2005/8/layout/lProcess2"/>
    <dgm:cxn modelId="{CD1C95A5-07C9-4163-BD20-91A84A678B8B}" srcId="{6B595540-60D4-4B60-B17F-EC487381A374}" destId="{EA7FAFFA-434E-457D-B973-2C5E0098BA95}" srcOrd="2" destOrd="0" parTransId="{C216A0AE-3232-44DB-88E5-808496348389}" sibTransId="{D579C312-892F-44C1-8D35-E59F37138DDD}"/>
    <dgm:cxn modelId="{FD5577AD-BE1B-4578-B4EC-E524C73F58F6}" type="presOf" srcId="{CFF65BEE-4D33-46C0-9B14-9DAACCBE3BBD}" destId="{B2432FE5-7374-4953-90CE-C835424A0A4D}" srcOrd="0" destOrd="0" presId="urn:microsoft.com/office/officeart/2005/8/layout/lProcess2"/>
    <dgm:cxn modelId="{18F113B3-2B9E-470B-ADF5-01C5FA3F91FB}" srcId="{792D5405-82A9-4D48-B954-207A503EE78D}" destId="{5709AF05-E5D9-4385-B7A9-9C28B7895FDB}" srcOrd="3" destOrd="0" parTransId="{68CC77BE-0DAB-409E-9DC1-21030C6BA0F8}" sibTransId="{05880E76-098A-4E98-93CB-F5B76CEA437A}"/>
    <dgm:cxn modelId="{E17C1FB9-BDB9-4321-AE9F-10418C036475}" srcId="{7796DFAB-6FBD-4A48-A53B-70812B0C26EA}" destId="{F390C289-8327-482A-A818-7219FE8FA495}" srcOrd="0" destOrd="0" parTransId="{2D449291-6CB0-49D8-B616-BE64E08B5E96}" sibTransId="{FEF77259-2820-4FB2-8146-747F4B4305DA}"/>
    <dgm:cxn modelId="{E47D0EBF-ED7B-4B0D-B5D7-D92C994BF4C9}" srcId="{7796DFAB-6FBD-4A48-A53B-70812B0C26EA}" destId="{3BE6C95A-3ACE-4BCB-9636-F865B008AB50}" srcOrd="4" destOrd="0" parTransId="{5CCFCB03-703B-44A5-9762-B463D6979566}" sibTransId="{317C4E3B-C637-455F-9B4D-81826BDF5E55}"/>
    <dgm:cxn modelId="{3C9C95C2-3431-4D8D-A7F5-1C2FB498792E}" srcId="{792D5405-82A9-4D48-B954-207A503EE78D}" destId="{60DD4975-D631-4795-970F-D5037BC521CC}" srcOrd="1" destOrd="0" parTransId="{CDB15F63-FC83-49E6-89C3-4460C1B9F8B9}" sibTransId="{4AEB1634-6A87-481D-95F0-EE0089C41F97}"/>
    <dgm:cxn modelId="{65DC80C7-9F38-48A1-8B09-5EE93BABEEB7}" type="presOf" srcId="{792D5405-82A9-4D48-B954-207A503EE78D}" destId="{3540DC1E-A2FE-44C8-9AE9-0232E9C30E4B}" srcOrd="1" destOrd="0" presId="urn:microsoft.com/office/officeart/2005/8/layout/lProcess2"/>
    <dgm:cxn modelId="{08CD05CA-0E72-421B-99BF-146B6211E4E0}" type="presOf" srcId="{4D84C4A4-5450-4683-A0CF-05956351E9D8}" destId="{B8CC6DC0-8E71-44E7-9D59-0E06CDB546AC}" srcOrd="0" destOrd="0" presId="urn:microsoft.com/office/officeart/2005/8/layout/lProcess2"/>
    <dgm:cxn modelId="{D29774CA-41A7-4327-82B4-3782A9A71D02}" type="presOf" srcId="{8B716D2D-6DD2-4A3B-A825-B28DBAA9757B}" destId="{F42ADE42-E135-434A-81F9-62BED0EED487}" srcOrd="0" destOrd="0" presId="urn:microsoft.com/office/officeart/2005/8/layout/lProcess2"/>
    <dgm:cxn modelId="{A6EA5DCD-8DCF-4CC0-9DE5-E0CA1D080C1E}" srcId="{7796DFAB-6FBD-4A48-A53B-70812B0C26EA}" destId="{E346CB51-4ED6-4F41-AD4B-20D5C6001A41}" srcOrd="1" destOrd="0" parTransId="{52A2D5B0-2204-4C29-BF4E-CC1BD81EC8E3}" sibTransId="{C709DD73-A014-4114-B698-708ACA732F3C}"/>
    <dgm:cxn modelId="{7CA3C1CD-346C-479F-8ABD-AFBDBF284181}" srcId="{792D5405-82A9-4D48-B954-207A503EE78D}" destId="{47720799-26AA-4191-A630-54A0910C4850}" srcOrd="0" destOrd="0" parTransId="{618D2683-07FF-4066-8F7C-288DD4799428}" sibTransId="{64D09452-925B-494D-B6BC-6D1CDA0548F1}"/>
    <dgm:cxn modelId="{9C5886DB-D3EF-46E8-A758-72A1A2497DEB}" srcId="{7994392D-F912-4015-A821-7E006E8C6C4E}" destId="{792D5405-82A9-4D48-B954-207A503EE78D}" srcOrd="2" destOrd="0" parTransId="{F906CA90-D686-48EF-AF3D-FF4CB05F7DB3}" sibTransId="{4CF21C6B-67A7-45E6-9BD7-D747CB324B4E}"/>
    <dgm:cxn modelId="{014218DE-FA11-4475-B6DC-B8BC2A1820CD}" type="presOf" srcId="{54BE14DB-7584-4E24-9746-EF2ED2C88E4E}" destId="{9270E44F-FBBB-4BD3-B320-A49374DEEFA6}" srcOrd="0" destOrd="0" presId="urn:microsoft.com/office/officeart/2005/8/layout/lProcess2"/>
    <dgm:cxn modelId="{8E652EE3-336C-40A9-8140-5F96C67D1FD3}" srcId="{54BE14DB-7584-4E24-9746-EF2ED2C88E4E}" destId="{CFF65BEE-4D33-46C0-9B14-9DAACCBE3BBD}" srcOrd="3" destOrd="0" parTransId="{7097C916-1E50-4C61-8F5C-0B42888D734B}" sibTransId="{9C1A276F-FD59-4937-AA0D-91A059D09BED}"/>
    <dgm:cxn modelId="{855F2CE6-15F2-447E-9410-74B588E07854}" srcId="{54BE14DB-7584-4E24-9746-EF2ED2C88E4E}" destId="{8B716D2D-6DD2-4A3B-A825-B28DBAA9757B}" srcOrd="2" destOrd="0" parTransId="{190B299B-EEB0-4C7C-A4BF-90DC7795B16B}" sibTransId="{D9E4A7AC-FAF5-4013-B0C4-039D93BD58FD}"/>
    <dgm:cxn modelId="{6B0732E6-64B4-4581-9C73-E1C3725F92D7}" type="presOf" srcId="{32F5179B-CE8F-4F6E-91A7-E9B1AECDF0F4}" destId="{658FC82F-5082-4CD3-9C97-E7786AF10344}" srcOrd="0" destOrd="0" presId="urn:microsoft.com/office/officeart/2005/8/layout/lProcess2"/>
    <dgm:cxn modelId="{418995EC-A767-4784-ADF1-62AA291FD2FD}" srcId="{7994392D-F912-4015-A821-7E006E8C6C4E}" destId="{7796DFAB-6FBD-4A48-A53B-70812B0C26EA}" srcOrd="1" destOrd="0" parTransId="{B6C5F350-4693-4235-A213-9C74088EB06D}" sibTransId="{6DA3611F-4E33-4416-A1A8-BB0291F4C26B}"/>
    <dgm:cxn modelId="{775C82ED-21D1-4A7C-A166-37F6911ADA19}" type="presOf" srcId="{EA7FAFFA-434E-457D-B973-2C5E0098BA95}" destId="{3EDB609B-61C2-4089-A4D0-36135095B92C}" srcOrd="0" destOrd="0" presId="urn:microsoft.com/office/officeart/2005/8/layout/lProcess2"/>
    <dgm:cxn modelId="{D7B51492-737F-410E-AF5B-1B5AB0234E82}" type="presParOf" srcId="{7EE274C5-A44B-4EC8-8F03-691FB25BB1C9}" destId="{85DEEDBC-D59E-494F-84ED-FFD79F716E03}" srcOrd="0" destOrd="0" presId="urn:microsoft.com/office/officeart/2005/8/layout/lProcess2"/>
    <dgm:cxn modelId="{23D76488-CF20-4EC4-B1F1-D3977FC20352}" type="presParOf" srcId="{85DEEDBC-D59E-494F-84ED-FFD79F716E03}" destId="{9270E44F-FBBB-4BD3-B320-A49374DEEFA6}" srcOrd="0" destOrd="0" presId="urn:microsoft.com/office/officeart/2005/8/layout/lProcess2"/>
    <dgm:cxn modelId="{C2763182-AFE3-46A3-96B2-C63F3F374EC2}" type="presParOf" srcId="{85DEEDBC-D59E-494F-84ED-FFD79F716E03}" destId="{F0D222E3-7806-4A28-83E4-9FA1A5BCE5BF}" srcOrd="1" destOrd="0" presId="urn:microsoft.com/office/officeart/2005/8/layout/lProcess2"/>
    <dgm:cxn modelId="{DC186F71-5057-4172-AB31-69016FFFA1F2}" type="presParOf" srcId="{85DEEDBC-D59E-494F-84ED-FFD79F716E03}" destId="{E6CB4B01-57B9-42BC-8DA8-0099810A7DC8}" srcOrd="2" destOrd="0" presId="urn:microsoft.com/office/officeart/2005/8/layout/lProcess2"/>
    <dgm:cxn modelId="{FD732E64-B97F-461A-8095-6AD34CDC89C5}" type="presParOf" srcId="{E6CB4B01-57B9-42BC-8DA8-0099810A7DC8}" destId="{6ACBFC0A-0DFA-4239-82FD-7DA516C556CD}" srcOrd="0" destOrd="0" presId="urn:microsoft.com/office/officeart/2005/8/layout/lProcess2"/>
    <dgm:cxn modelId="{D4B0D6F8-C7F6-4CC1-B5A9-23D50ADB322A}" type="presParOf" srcId="{6ACBFC0A-0DFA-4239-82FD-7DA516C556CD}" destId="{0071256F-6933-4B93-B1BB-C10530DF4200}" srcOrd="0" destOrd="0" presId="urn:microsoft.com/office/officeart/2005/8/layout/lProcess2"/>
    <dgm:cxn modelId="{EE91F5CF-EFAB-490A-BCEB-361974E6227F}" type="presParOf" srcId="{6ACBFC0A-0DFA-4239-82FD-7DA516C556CD}" destId="{7BED6939-2D49-44DC-AEB6-DE107C7F1ADE}" srcOrd="1" destOrd="0" presId="urn:microsoft.com/office/officeart/2005/8/layout/lProcess2"/>
    <dgm:cxn modelId="{C1DC100F-4E11-434C-BF7F-66FB3A421DE6}" type="presParOf" srcId="{6ACBFC0A-0DFA-4239-82FD-7DA516C556CD}" destId="{E84D1502-9AD7-4DBC-84EC-F49C9EAC4A18}" srcOrd="2" destOrd="0" presId="urn:microsoft.com/office/officeart/2005/8/layout/lProcess2"/>
    <dgm:cxn modelId="{41185957-32A6-44BB-B97F-02939CF14BA3}" type="presParOf" srcId="{6ACBFC0A-0DFA-4239-82FD-7DA516C556CD}" destId="{D24EA043-1BA0-4B97-BB8A-17FC31FC2CE2}" srcOrd="3" destOrd="0" presId="urn:microsoft.com/office/officeart/2005/8/layout/lProcess2"/>
    <dgm:cxn modelId="{F27F6343-422F-4BAB-8DFE-B191A0234327}" type="presParOf" srcId="{6ACBFC0A-0DFA-4239-82FD-7DA516C556CD}" destId="{F42ADE42-E135-434A-81F9-62BED0EED487}" srcOrd="4" destOrd="0" presId="urn:microsoft.com/office/officeart/2005/8/layout/lProcess2"/>
    <dgm:cxn modelId="{89B9E15B-4B4C-4CC1-96C7-C7E278761323}" type="presParOf" srcId="{6ACBFC0A-0DFA-4239-82FD-7DA516C556CD}" destId="{047F517C-1148-4128-9E7E-BCBB9FCD4CFA}" srcOrd="5" destOrd="0" presId="urn:microsoft.com/office/officeart/2005/8/layout/lProcess2"/>
    <dgm:cxn modelId="{A259CD3B-9FF8-4295-A3E9-1DC05E9243D8}" type="presParOf" srcId="{6ACBFC0A-0DFA-4239-82FD-7DA516C556CD}" destId="{B2432FE5-7374-4953-90CE-C835424A0A4D}" srcOrd="6" destOrd="0" presId="urn:microsoft.com/office/officeart/2005/8/layout/lProcess2"/>
    <dgm:cxn modelId="{CC49F597-BAC8-4554-ADAB-59C0ED13579C}" type="presParOf" srcId="{6ACBFC0A-0DFA-4239-82FD-7DA516C556CD}" destId="{4644D575-EE1E-4350-B67F-2BABC390B606}" srcOrd="7" destOrd="0" presId="urn:microsoft.com/office/officeart/2005/8/layout/lProcess2"/>
    <dgm:cxn modelId="{D73E58CF-F9E6-46A0-A932-B371291E0495}" type="presParOf" srcId="{6ACBFC0A-0DFA-4239-82FD-7DA516C556CD}" destId="{EE84B9FA-5513-4336-B4E0-629F2E534529}" srcOrd="8" destOrd="0" presId="urn:microsoft.com/office/officeart/2005/8/layout/lProcess2"/>
    <dgm:cxn modelId="{F49A8310-3C1B-46CE-A9CF-769772BB112E}" type="presParOf" srcId="{7EE274C5-A44B-4EC8-8F03-691FB25BB1C9}" destId="{59C24B65-E1AC-443A-8A2A-86CB5E17D733}" srcOrd="1" destOrd="0" presId="urn:microsoft.com/office/officeart/2005/8/layout/lProcess2"/>
    <dgm:cxn modelId="{41B0F1A5-1967-484E-BAC3-950B802FFB64}" type="presParOf" srcId="{7EE274C5-A44B-4EC8-8F03-691FB25BB1C9}" destId="{D5ACD6CE-4DA4-4F91-8320-D91F21F5FACE}" srcOrd="2" destOrd="0" presId="urn:microsoft.com/office/officeart/2005/8/layout/lProcess2"/>
    <dgm:cxn modelId="{E9C552CF-D776-4628-BDEB-1333A624D72A}" type="presParOf" srcId="{D5ACD6CE-4DA4-4F91-8320-D91F21F5FACE}" destId="{F5165624-3089-445B-83B1-1C73301ED34A}" srcOrd="0" destOrd="0" presId="urn:microsoft.com/office/officeart/2005/8/layout/lProcess2"/>
    <dgm:cxn modelId="{12CA82B9-F35D-48D1-A5E7-23232C434EEE}" type="presParOf" srcId="{D5ACD6CE-4DA4-4F91-8320-D91F21F5FACE}" destId="{317AF6D3-7591-4D35-8349-87DC916EB039}" srcOrd="1" destOrd="0" presId="urn:microsoft.com/office/officeart/2005/8/layout/lProcess2"/>
    <dgm:cxn modelId="{E315D046-37F5-4FE5-BCB8-21D3E99550B3}" type="presParOf" srcId="{D5ACD6CE-4DA4-4F91-8320-D91F21F5FACE}" destId="{302FC0B7-47D9-4292-9EB1-784DB6EBBD58}" srcOrd="2" destOrd="0" presId="urn:microsoft.com/office/officeart/2005/8/layout/lProcess2"/>
    <dgm:cxn modelId="{965BA00E-2F0A-4FA8-8A49-6568ABFAAEA2}" type="presParOf" srcId="{302FC0B7-47D9-4292-9EB1-784DB6EBBD58}" destId="{DABB4147-2417-4781-B93D-95FDBCADCCD3}" srcOrd="0" destOrd="0" presId="urn:microsoft.com/office/officeart/2005/8/layout/lProcess2"/>
    <dgm:cxn modelId="{CA63AA52-407C-48D4-8DAC-CB8C378767CA}" type="presParOf" srcId="{DABB4147-2417-4781-B93D-95FDBCADCCD3}" destId="{0A81535F-F289-4CF2-9AEE-122FA9007BC9}" srcOrd="0" destOrd="0" presId="urn:microsoft.com/office/officeart/2005/8/layout/lProcess2"/>
    <dgm:cxn modelId="{0E87F669-0BE6-447C-B2A2-915655BE5B50}" type="presParOf" srcId="{DABB4147-2417-4781-B93D-95FDBCADCCD3}" destId="{F082C813-FCC8-4848-B613-03F4A70D8001}" srcOrd="1" destOrd="0" presId="urn:microsoft.com/office/officeart/2005/8/layout/lProcess2"/>
    <dgm:cxn modelId="{A3533AFE-BF53-4964-A0FA-60D04F1A2840}" type="presParOf" srcId="{DABB4147-2417-4781-B93D-95FDBCADCCD3}" destId="{D2867A33-0CCD-4578-9655-4E64ED1DEAB9}" srcOrd="2" destOrd="0" presId="urn:microsoft.com/office/officeart/2005/8/layout/lProcess2"/>
    <dgm:cxn modelId="{9FF4EE34-72B9-4919-8074-6727B337DCEF}" type="presParOf" srcId="{DABB4147-2417-4781-B93D-95FDBCADCCD3}" destId="{0BF293AE-BE83-42BA-B73C-4CADA677AB50}" srcOrd="3" destOrd="0" presId="urn:microsoft.com/office/officeart/2005/8/layout/lProcess2"/>
    <dgm:cxn modelId="{6D360ABB-7F70-4817-BBCC-B8545A7627A6}" type="presParOf" srcId="{DABB4147-2417-4781-B93D-95FDBCADCCD3}" destId="{658FC82F-5082-4CD3-9C97-E7786AF10344}" srcOrd="4" destOrd="0" presId="urn:microsoft.com/office/officeart/2005/8/layout/lProcess2"/>
    <dgm:cxn modelId="{31481FD9-D5AB-4400-B077-9301BBD1BF70}" type="presParOf" srcId="{DABB4147-2417-4781-B93D-95FDBCADCCD3}" destId="{37B75CB1-D353-4729-B70C-F1D91DAAB120}" srcOrd="5" destOrd="0" presId="urn:microsoft.com/office/officeart/2005/8/layout/lProcess2"/>
    <dgm:cxn modelId="{DD1878E0-8B8C-4025-809C-D439341138ED}" type="presParOf" srcId="{DABB4147-2417-4781-B93D-95FDBCADCCD3}" destId="{B3B13251-DAC5-4554-BD01-DE0F39F8AAB1}" srcOrd="6" destOrd="0" presId="urn:microsoft.com/office/officeart/2005/8/layout/lProcess2"/>
    <dgm:cxn modelId="{424ED87B-B311-4841-875C-45CF1FDDED4E}" type="presParOf" srcId="{DABB4147-2417-4781-B93D-95FDBCADCCD3}" destId="{2EC1963A-5AC2-4302-9170-7AFCA965B525}" srcOrd="7" destOrd="0" presId="urn:microsoft.com/office/officeart/2005/8/layout/lProcess2"/>
    <dgm:cxn modelId="{8AA3F5EF-7878-4B39-A04F-F2C66FA5F2CB}" type="presParOf" srcId="{DABB4147-2417-4781-B93D-95FDBCADCCD3}" destId="{86356101-58BF-4FD8-AF12-A26B099BD85E}" srcOrd="8" destOrd="0" presId="urn:microsoft.com/office/officeart/2005/8/layout/lProcess2"/>
    <dgm:cxn modelId="{78B0D6EA-15DB-4D1E-B6D9-23C1DAB968A4}" type="presParOf" srcId="{7EE274C5-A44B-4EC8-8F03-691FB25BB1C9}" destId="{5470BD3D-82A7-4E35-86BC-95D66DBB1119}" srcOrd="3" destOrd="0" presId="urn:microsoft.com/office/officeart/2005/8/layout/lProcess2"/>
    <dgm:cxn modelId="{D48CF462-7777-4095-B5B7-66977A4442FF}" type="presParOf" srcId="{7EE274C5-A44B-4EC8-8F03-691FB25BB1C9}" destId="{6EDBADB2-3A28-4653-B522-7F8B78616467}" srcOrd="4" destOrd="0" presId="urn:microsoft.com/office/officeart/2005/8/layout/lProcess2"/>
    <dgm:cxn modelId="{DDA6A2F6-344A-4482-96DF-D0993A912B88}" type="presParOf" srcId="{6EDBADB2-3A28-4653-B522-7F8B78616467}" destId="{1E67C66D-DEDD-4E8E-AB28-D13C8BB6D3EF}" srcOrd="0" destOrd="0" presId="urn:microsoft.com/office/officeart/2005/8/layout/lProcess2"/>
    <dgm:cxn modelId="{4F7FE1B8-D65F-4B4E-A5B7-15B83CF0B59D}" type="presParOf" srcId="{6EDBADB2-3A28-4653-B522-7F8B78616467}" destId="{3540DC1E-A2FE-44C8-9AE9-0232E9C30E4B}" srcOrd="1" destOrd="0" presId="urn:microsoft.com/office/officeart/2005/8/layout/lProcess2"/>
    <dgm:cxn modelId="{9BDC3F70-4FB9-4656-9729-D8DE9C220F74}" type="presParOf" srcId="{6EDBADB2-3A28-4653-B522-7F8B78616467}" destId="{EFA935CB-DF2F-4677-8A81-3389ABAB9EDE}" srcOrd="2" destOrd="0" presId="urn:microsoft.com/office/officeart/2005/8/layout/lProcess2"/>
    <dgm:cxn modelId="{3FD4F838-CD7A-4864-8999-51344DEB46D9}" type="presParOf" srcId="{EFA935CB-DF2F-4677-8A81-3389ABAB9EDE}" destId="{2F84B53A-09B9-44F9-9BD8-1FD4C0B6A639}" srcOrd="0" destOrd="0" presId="urn:microsoft.com/office/officeart/2005/8/layout/lProcess2"/>
    <dgm:cxn modelId="{4F0A3249-42CC-4B30-966F-C959E280398B}" type="presParOf" srcId="{2F84B53A-09B9-44F9-9BD8-1FD4C0B6A639}" destId="{A8F1D83B-B906-463F-BDB3-5E279A04AF1B}" srcOrd="0" destOrd="0" presId="urn:microsoft.com/office/officeart/2005/8/layout/lProcess2"/>
    <dgm:cxn modelId="{7913CB0F-3FF8-4433-B6AA-325137D20107}" type="presParOf" srcId="{2F84B53A-09B9-44F9-9BD8-1FD4C0B6A639}" destId="{7285ABC4-7AF0-4FC5-8475-2E387B3B4B26}" srcOrd="1" destOrd="0" presId="urn:microsoft.com/office/officeart/2005/8/layout/lProcess2"/>
    <dgm:cxn modelId="{1125EBDD-7BD5-4E5E-80B8-2F4F62D44AEC}" type="presParOf" srcId="{2F84B53A-09B9-44F9-9BD8-1FD4C0B6A639}" destId="{63D522E4-5F07-4BB6-B98F-790FB1F9A451}" srcOrd="2" destOrd="0" presId="urn:microsoft.com/office/officeart/2005/8/layout/lProcess2"/>
    <dgm:cxn modelId="{F498625D-97CD-4403-A6D5-36E88DB8657A}" type="presParOf" srcId="{2F84B53A-09B9-44F9-9BD8-1FD4C0B6A639}" destId="{3369B448-7CA2-4A94-8D51-802653E650C2}" srcOrd="3" destOrd="0" presId="urn:microsoft.com/office/officeart/2005/8/layout/lProcess2"/>
    <dgm:cxn modelId="{0F538DB2-D22D-4139-8FFE-AC91535E9BA7}" type="presParOf" srcId="{2F84B53A-09B9-44F9-9BD8-1FD4C0B6A639}" destId="{76EEA0A8-24FC-479D-B50B-C2D92C63B74B}" srcOrd="4" destOrd="0" presId="urn:microsoft.com/office/officeart/2005/8/layout/lProcess2"/>
    <dgm:cxn modelId="{F9AE24D4-2DE6-4372-B915-78C7484B8000}" type="presParOf" srcId="{2F84B53A-09B9-44F9-9BD8-1FD4C0B6A639}" destId="{660C0D15-B16B-4B87-8FB7-4054720615FE}" srcOrd="5" destOrd="0" presId="urn:microsoft.com/office/officeart/2005/8/layout/lProcess2"/>
    <dgm:cxn modelId="{9906EBB7-07A3-4EEB-AF44-55C13896B512}" type="presParOf" srcId="{2F84B53A-09B9-44F9-9BD8-1FD4C0B6A639}" destId="{C282C9A2-7156-4C0E-9212-EC3C60868761}" srcOrd="6" destOrd="0" presId="urn:microsoft.com/office/officeart/2005/8/layout/lProcess2"/>
    <dgm:cxn modelId="{3BB93A2C-A08D-4A3C-99FD-4028A13BBB47}" type="presParOf" srcId="{7EE274C5-A44B-4EC8-8F03-691FB25BB1C9}" destId="{8CD6A9AC-37AE-4336-91FE-DDB8196776DC}" srcOrd="5" destOrd="0" presId="urn:microsoft.com/office/officeart/2005/8/layout/lProcess2"/>
    <dgm:cxn modelId="{0FA84EDF-0AF7-4B43-A630-6D9569F58518}" type="presParOf" srcId="{7EE274C5-A44B-4EC8-8F03-691FB25BB1C9}" destId="{6819D0D2-3AB8-4998-95B4-2798243D9043}" srcOrd="6" destOrd="0" presId="urn:microsoft.com/office/officeart/2005/8/layout/lProcess2"/>
    <dgm:cxn modelId="{75121877-1F70-4010-B2CB-C9DE9BE51870}" type="presParOf" srcId="{6819D0D2-3AB8-4998-95B4-2798243D9043}" destId="{E9324259-8490-4C0F-A583-148D5559FC8C}" srcOrd="0" destOrd="0" presId="urn:microsoft.com/office/officeart/2005/8/layout/lProcess2"/>
    <dgm:cxn modelId="{F6D75BBA-0C29-4D68-AB35-7985B30CFC2C}" type="presParOf" srcId="{6819D0D2-3AB8-4998-95B4-2798243D9043}" destId="{2C1E2C80-FF3D-44ED-B7E3-49CC1635419D}" srcOrd="1" destOrd="0" presId="urn:microsoft.com/office/officeart/2005/8/layout/lProcess2"/>
    <dgm:cxn modelId="{CFC45F75-2399-47AE-AFD1-0B1C2F1E3CEE}" type="presParOf" srcId="{6819D0D2-3AB8-4998-95B4-2798243D9043}" destId="{D7E19A0B-67AB-4707-B520-BC9F349E4C48}" srcOrd="2" destOrd="0" presId="urn:microsoft.com/office/officeart/2005/8/layout/lProcess2"/>
    <dgm:cxn modelId="{DCCC0A02-E06C-481E-8F9B-073DDFA2A5E3}" type="presParOf" srcId="{D7E19A0B-67AB-4707-B520-BC9F349E4C48}" destId="{51189B92-55DF-435F-8968-82A5BB4114CA}" srcOrd="0" destOrd="0" presId="urn:microsoft.com/office/officeart/2005/8/layout/lProcess2"/>
    <dgm:cxn modelId="{ACC2A6E6-2D12-47EA-B286-05E67AEB92AE}" type="presParOf" srcId="{51189B92-55DF-435F-8968-82A5BB4114CA}" destId="{B8CC6DC0-8E71-44E7-9D59-0E06CDB546AC}" srcOrd="0" destOrd="0" presId="urn:microsoft.com/office/officeart/2005/8/layout/lProcess2"/>
    <dgm:cxn modelId="{0FDDE0BD-1965-4B49-B0D1-8473A22EAB95}" type="presParOf" srcId="{51189B92-55DF-435F-8968-82A5BB4114CA}" destId="{64F33E2B-947B-44DB-AE04-9F527C354BA0}" srcOrd="1" destOrd="0" presId="urn:microsoft.com/office/officeart/2005/8/layout/lProcess2"/>
    <dgm:cxn modelId="{EC0FEEE7-8D1C-46C6-A310-DDE8181CD44E}" type="presParOf" srcId="{51189B92-55DF-435F-8968-82A5BB4114CA}" destId="{D9EBD11D-B43E-40F1-94C7-8F98B8755A1D}" srcOrd="2" destOrd="0" presId="urn:microsoft.com/office/officeart/2005/8/layout/lProcess2"/>
    <dgm:cxn modelId="{562F0819-DE30-4DD0-9E56-AC9BEC2C0632}" type="presParOf" srcId="{51189B92-55DF-435F-8968-82A5BB4114CA}" destId="{ED175013-B99E-4BCC-B3AC-08E6F7281827}" srcOrd="3" destOrd="0" presId="urn:microsoft.com/office/officeart/2005/8/layout/lProcess2"/>
    <dgm:cxn modelId="{5408C9C6-24FC-4D45-892D-0D44A880081E}" type="presParOf" srcId="{51189B92-55DF-435F-8968-82A5BB4114CA}" destId="{3EDB609B-61C2-4089-A4D0-36135095B92C}" srcOrd="4"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7039F16-8A29-4884-ABED-6F78A8AF1116}" type="doc">
      <dgm:prSet loTypeId="urn:microsoft.com/office/officeart/2005/8/layout/vList4" loCatId="list" qsTypeId="urn:microsoft.com/office/officeart/2005/8/quickstyle/simple3" qsCatId="simple" csTypeId="urn:microsoft.com/office/officeart/2005/8/colors/accent1_1" csCatId="accent1" phldr="1"/>
      <dgm:spPr/>
      <dgm:t>
        <a:bodyPr/>
        <a:lstStyle/>
        <a:p>
          <a:endParaRPr kumimoji="1" lang="ja-JP" altLang="en-US"/>
        </a:p>
      </dgm:t>
    </dgm:pt>
    <dgm:pt modelId="{35917A01-A457-4D3F-B38A-20E7DB61C42F}">
      <dgm:prSet phldrT="[テキスト]" custT="1"/>
      <dgm:spPr/>
      <dgm:t>
        <a:bodyPr/>
        <a:lstStyle/>
        <a:p>
          <a:r>
            <a:rPr lang="ja-JP" altLang="en-US" sz="1200" dirty="0">
              <a:latin typeface="UD デジタル 教科書体 NK-R" panose="02020400000000000000" pitchFamily="18" charset="-128"/>
              <a:ea typeface="UD デジタル 教科書体 NK-R" panose="02020400000000000000" pitchFamily="18" charset="-128"/>
            </a:rPr>
            <a:t>・就職初期において、障害のある人と職場環境との橋渡し役となり、物理的環境、仕事のマッチング、要求水準の調整、人間関係やコミュニケーションの調整、ナチュラルサポートの形成などを集中的に行う。</a:t>
          </a:r>
          <a:endParaRPr kumimoji="1" lang="ja-JP" altLang="en-US" sz="1200" dirty="0">
            <a:latin typeface="UD デジタル 教科書体 NK-R" panose="02020400000000000000" pitchFamily="18" charset="-128"/>
            <a:ea typeface="UD デジタル 教科書体 NK-R" panose="02020400000000000000" pitchFamily="18" charset="-128"/>
          </a:endParaRPr>
        </a:p>
      </dgm:t>
    </dgm:pt>
    <dgm:pt modelId="{A028DF09-6284-4542-B54C-F9F5B04D2EDB}" type="parTrans" cxnId="{4FFE63D3-4EEA-4451-8123-C7F0FEB10690}">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101C6D49-2D45-44C5-A461-7FA193C8890D}" type="sibTrans" cxnId="{4FFE63D3-4EEA-4451-8123-C7F0FEB10690}">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ADC4DD07-F9CF-43B8-B4FF-0D30828391B1}">
      <dgm:prSet phldrT="[テキスト]" custT="1"/>
      <dgm:spPr/>
      <dgm:t>
        <a:bodyPr/>
        <a:lstStyle/>
        <a:p>
          <a:r>
            <a:rPr lang="ja-JP" altLang="en-US" sz="1200" dirty="0">
              <a:latin typeface="UD デジタル 教科書体 NK-R" panose="02020400000000000000" pitchFamily="18" charset="-128"/>
              <a:ea typeface="UD デジタル 教科書体 NK-R" panose="02020400000000000000" pitchFamily="18" charset="-128"/>
            </a:rPr>
            <a:t>・支援構築を通して得た情報を基に、障害のある人の状況、職場の状況を継続的に観察し、不利・困難な要素（仕事の変化、職員の異動、体調等の変化、家族や友達の変化、支援機関や医療機関の変化）が生じないかを把握する。また、問題が深刻化しないように早期に対応する。</a:t>
          </a:r>
          <a:endParaRPr kumimoji="1" lang="ja-JP" altLang="en-US" sz="1200" dirty="0">
            <a:latin typeface="UD デジタル 教科書体 NK-R" panose="02020400000000000000" pitchFamily="18" charset="-128"/>
            <a:ea typeface="UD デジタル 教科書体 NK-R" panose="02020400000000000000" pitchFamily="18" charset="-128"/>
          </a:endParaRPr>
        </a:p>
      </dgm:t>
    </dgm:pt>
    <dgm:pt modelId="{757484A0-DB5A-414A-9168-86BAA8A57649}" type="parTrans" cxnId="{6A12506D-F5E1-4D10-A01C-F06BA620BFD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68AA97C5-E65C-4680-82D0-26B650667478}" type="sibTrans" cxnId="{6A12506D-F5E1-4D10-A01C-F06BA620BFD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0B171AB8-E997-48B2-A248-5F746B9A8F75}">
      <dgm:prSet phldrT="[テキスト]" custT="1"/>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予防をしても必ず問題は生じるので、その都度、早期に介入する。「支援構築⇒予防⇒問題解決」のプロセスがあれば問題解決も比較的容易だが、知らない職場にいきなり入っての問題解決は非常に難しく成果が上がり難い。</a:t>
          </a:r>
        </a:p>
      </dgm:t>
    </dgm:pt>
    <dgm:pt modelId="{0D80BA44-5A8A-4C50-A227-B745F814B615}" type="parTrans" cxnId="{A3F06D94-4CF9-4992-8875-B005D9C94771}">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D7098CE5-70C9-4993-AF8F-F6691DEFAD92}" type="sibTrans" cxnId="{A3F06D94-4CF9-4992-8875-B005D9C94771}">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94039D16-8C38-4BEA-8321-89832DEE46D5}" type="pres">
      <dgm:prSet presAssocID="{97039F16-8A29-4884-ABED-6F78A8AF1116}" presName="linear" presStyleCnt="0">
        <dgm:presLayoutVars>
          <dgm:dir/>
          <dgm:resizeHandles val="exact"/>
        </dgm:presLayoutVars>
      </dgm:prSet>
      <dgm:spPr/>
    </dgm:pt>
    <dgm:pt modelId="{8D210EBC-87B2-4572-824C-1686193BE605}" type="pres">
      <dgm:prSet presAssocID="{35917A01-A457-4D3F-B38A-20E7DB61C42F}" presName="comp" presStyleCnt="0"/>
      <dgm:spPr/>
    </dgm:pt>
    <dgm:pt modelId="{337C7BFD-7F00-4F3F-9FC3-E9A1860F8A84}" type="pres">
      <dgm:prSet presAssocID="{35917A01-A457-4D3F-B38A-20E7DB61C42F}" presName="box" presStyleLbl="node1" presStyleIdx="0" presStyleCnt="3"/>
      <dgm:spPr/>
    </dgm:pt>
    <dgm:pt modelId="{2EBA3428-52CB-4502-8097-6D059410A762}" type="pres">
      <dgm:prSet presAssocID="{35917A01-A457-4D3F-B38A-20E7DB61C42F}" presName="img" presStyleLbl="fgImgPlace1" presStyleIdx="0" presStyleCnt="3"/>
      <dgm:spPr/>
    </dgm:pt>
    <dgm:pt modelId="{A421567C-9995-493D-BD50-4C1A53DA8E14}" type="pres">
      <dgm:prSet presAssocID="{35917A01-A457-4D3F-B38A-20E7DB61C42F}" presName="text" presStyleLbl="node1" presStyleIdx="0" presStyleCnt="3">
        <dgm:presLayoutVars>
          <dgm:bulletEnabled val="1"/>
        </dgm:presLayoutVars>
      </dgm:prSet>
      <dgm:spPr/>
    </dgm:pt>
    <dgm:pt modelId="{50C0E7DA-8580-4197-B50C-F3DD3C5B946F}" type="pres">
      <dgm:prSet presAssocID="{101C6D49-2D45-44C5-A461-7FA193C8890D}" presName="spacer" presStyleCnt="0"/>
      <dgm:spPr/>
    </dgm:pt>
    <dgm:pt modelId="{35716017-8DDF-4FD4-9852-9351DD0CA21E}" type="pres">
      <dgm:prSet presAssocID="{ADC4DD07-F9CF-43B8-B4FF-0D30828391B1}" presName="comp" presStyleCnt="0"/>
      <dgm:spPr/>
    </dgm:pt>
    <dgm:pt modelId="{C425CAE6-DEC2-45A9-BA75-17F9546507A1}" type="pres">
      <dgm:prSet presAssocID="{ADC4DD07-F9CF-43B8-B4FF-0D30828391B1}" presName="box" presStyleLbl="node1" presStyleIdx="1" presStyleCnt="3" custScaleY="131652" custLinFactNeighborX="-602" custLinFactNeighborY="0"/>
      <dgm:spPr/>
    </dgm:pt>
    <dgm:pt modelId="{728DF6A7-14E2-4BA0-BDF4-1C95EFF914EE}" type="pres">
      <dgm:prSet presAssocID="{ADC4DD07-F9CF-43B8-B4FF-0D30828391B1}" presName="img" presStyleLbl="fgImgPlace1" presStyleIdx="1" presStyleCnt="3"/>
      <dgm:spPr/>
    </dgm:pt>
    <dgm:pt modelId="{5F10E07D-488C-423F-8067-29147970DE42}" type="pres">
      <dgm:prSet presAssocID="{ADC4DD07-F9CF-43B8-B4FF-0D30828391B1}" presName="text" presStyleLbl="node1" presStyleIdx="1" presStyleCnt="3">
        <dgm:presLayoutVars>
          <dgm:bulletEnabled val="1"/>
        </dgm:presLayoutVars>
      </dgm:prSet>
      <dgm:spPr/>
    </dgm:pt>
    <dgm:pt modelId="{466237F3-E58D-48BF-8CA6-8118ACAD8E8E}" type="pres">
      <dgm:prSet presAssocID="{68AA97C5-E65C-4680-82D0-26B650667478}" presName="spacer" presStyleCnt="0"/>
      <dgm:spPr/>
    </dgm:pt>
    <dgm:pt modelId="{F13F7179-67DF-4641-8368-D8349AED810E}" type="pres">
      <dgm:prSet presAssocID="{0B171AB8-E997-48B2-A248-5F746B9A8F75}" presName="comp" presStyleCnt="0"/>
      <dgm:spPr/>
    </dgm:pt>
    <dgm:pt modelId="{7539E381-990F-435C-8054-BD98DC240AF1}" type="pres">
      <dgm:prSet presAssocID="{0B171AB8-E997-48B2-A248-5F746B9A8F75}" presName="box" presStyleLbl="node1" presStyleIdx="2" presStyleCnt="3"/>
      <dgm:spPr/>
    </dgm:pt>
    <dgm:pt modelId="{34A47201-EEA6-4BDD-AD1F-A8396CEFDFD0}" type="pres">
      <dgm:prSet presAssocID="{0B171AB8-E997-48B2-A248-5F746B9A8F75}" presName="img" presStyleLbl="fgImgPlace1" presStyleIdx="2" presStyleCnt="3"/>
      <dgm:spPr/>
    </dgm:pt>
    <dgm:pt modelId="{544E47A6-4FDD-4D59-8965-36FCECE56767}" type="pres">
      <dgm:prSet presAssocID="{0B171AB8-E997-48B2-A248-5F746B9A8F75}" presName="text" presStyleLbl="node1" presStyleIdx="2" presStyleCnt="3">
        <dgm:presLayoutVars>
          <dgm:bulletEnabled val="1"/>
        </dgm:presLayoutVars>
      </dgm:prSet>
      <dgm:spPr/>
    </dgm:pt>
  </dgm:ptLst>
  <dgm:cxnLst>
    <dgm:cxn modelId="{F3590F35-CFE4-4B8B-99C5-1500258A3292}" type="presOf" srcId="{0B171AB8-E997-48B2-A248-5F746B9A8F75}" destId="{7539E381-990F-435C-8054-BD98DC240AF1}" srcOrd="0" destOrd="0" presId="urn:microsoft.com/office/officeart/2005/8/layout/vList4"/>
    <dgm:cxn modelId="{9FD9C747-FFAB-4B00-B07C-429C16460BF4}" type="presOf" srcId="{35917A01-A457-4D3F-B38A-20E7DB61C42F}" destId="{A421567C-9995-493D-BD50-4C1A53DA8E14}" srcOrd="1" destOrd="0" presId="urn:microsoft.com/office/officeart/2005/8/layout/vList4"/>
    <dgm:cxn modelId="{6A12506D-F5E1-4D10-A01C-F06BA620BFD4}" srcId="{97039F16-8A29-4884-ABED-6F78A8AF1116}" destId="{ADC4DD07-F9CF-43B8-B4FF-0D30828391B1}" srcOrd="1" destOrd="0" parTransId="{757484A0-DB5A-414A-9168-86BAA8A57649}" sibTransId="{68AA97C5-E65C-4680-82D0-26B650667478}"/>
    <dgm:cxn modelId="{5BFD407B-E54B-44B6-94FA-11682203E61E}" type="presOf" srcId="{ADC4DD07-F9CF-43B8-B4FF-0D30828391B1}" destId="{5F10E07D-488C-423F-8067-29147970DE42}" srcOrd="1" destOrd="0" presId="urn:microsoft.com/office/officeart/2005/8/layout/vList4"/>
    <dgm:cxn modelId="{A3F06D94-4CF9-4992-8875-B005D9C94771}" srcId="{97039F16-8A29-4884-ABED-6F78A8AF1116}" destId="{0B171AB8-E997-48B2-A248-5F746B9A8F75}" srcOrd="2" destOrd="0" parTransId="{0D80BA44-5A8A-4C50-A227-B745F814B615}" sibTransId="{D7098CE5-70C9-4993-AF8F-F6691DEFAD92}"/>
    <dgm:cxn modelId="{8EEB6899-0AB4-4E00-A8B2-DA4FB215D6DE}" type="presOf" srcId="{97039F16-8A29-4884-ABED-6F78A8AF1116}" destId="{94039D16-8C38-4BEA-8321-89832DEE46D5}" srcOrd="0" destOrd="0" presId="urn:microsoft.com/office/officeart/2005/8/layout/vList4"/>
    <dgm:cxn modelId="{A7542DA4-E969-4858-8167-FBBBE819BAB6}" type="presOf" srcId="{ADC4DD07-F9CF-43B8-B4FF-0D30828391B1}" destId="{C425CAE6-DEC2-45A9-BA75-17F9546507A1}" srcOrd="0" destOrd="0" presId="urn:microsoft.com/office/officeart/2005/8/layout/vList4"/>
    <dgm:cxn modelId="{0C8EDEAC-A364-41A3-A676-173BD95586C5}" type="presOf" srcId="{0B171AB8-E997-48B2-A248-5F746B9A8F75}" destId="{544E47A6-4FDD-4D59-8965-36FCECE56767}" srcOrd="1" destOrd="0" presId="urn:microsoft.com/office/officeart/2005/8/layout/vList4"/>
    <dgm:cxn modelId="{4FFE63D3-4EEA-4451-8123-C7F0FEB10690}" srcId="{97039F16-8A29-4884-ABED-6F78A8AF1116}" destId="{35917A01-A457-4D3F-B38A-20E7DB61C42F}" srcOrd="0" destOrd="0" parTransId="{A028DF09-6284-4542-B54C-F9F5B04D2EDB}" sibTransId="{101C6D49-2D45-44C5-A461-7FA193C8890D}"/>
    <dgm:cxn modelId="{158209E5-E1AD-4459-9BD7-00A22F086B1F}" type="presOf" srcId="{35917A01-A457-4D3F-B38A-20E7DB61C42F}" destId="{337C7BFD-7F00-4F3F-9FC3-E9A1860F8A84}" srcOrd="0" destOrd="0" presId="urn:microsoft.com/office/officeart/2005/8/layout/vList4"/>
    <dgm:cxn modelId="{C78A34C0-864A-4725-9275-C9FF5E4E8E26}" type="presParOf" srcId="{94039D16-8C38-4BEA-8321-89832DEE46D5}" destId="{8D210EBC-87B2-4572-824C-1686193BE605}" srcOrd="0" destOrd="0" presId="urn:microsoft.com/office/officeart/2005/8/layout/vList4"/>
    <dgm:cxn modelId="{A2550FA8-CB7F-4083-BFD7-C28182D8B07A}" type="presParOf" srcId="{8D210EBC-87B2-4572-824C-1686193BE605}" destId="{337C7BFD-7F00-4F3F-9FC3-E9A1860F8A84}" srcOrd="0" destOrd="0" presId="urn:microsoft.com/office/officeart/2005/8/layout/vList4"/>
    <dgm:cxn modelId="{54B97337-44E3-48D0-9412-30835EB38F7D}" type="presParOf" srcId="{8D210EBC-87B2-4572-824C-1686193BE605}" destId="{2EBA3428-52CB-4502-8097-6D059410A762}" srcOrd="1" destOrd="0" presId="urn:microsoft.com/office/officeart/2005/8/layout/vList4"/>
    <dgm:cxn modelId="{A9DF44A2-C02C-407F-93B8-ADB5B588807D}" type="presParOf" srcId="{8D210EBC-87B2-4572-824C-1686193BE605}" destId="{A421567C-9995-493D-BD50-4C1A53DA8E14}" srcOrd="2" destOrd="0" presId="urn:microsoft.com/office/officeart/2005/8/layout/vList4"/>
    <dgm:cxn modelId="{249EFD41-85BF-4961-81DB-C7C5846981ED}" type="presParOf" srcId="{94039D16-8C38-4BEA-8321-89832DEE46D5}" destId="{50C0E7DA-8580-4197-B50C-F3DD3C5B946F}" srcOrd="1" destOrd="0" presId="urn:microsoft.com/office/officeart/2005/8/layout/vList4"/>
    <dgm:cxn modelId="{536D0A70-D31A-4C88-B7A0-BE8FDE16AC1A}" type="presParOf" srcId="{94039D16-8C38-4BEA-8321-89832DEE46D5}" destId="{35716017-8DDF-4FD4-9852-9351DD0CA21E}" srcOrd="2" destOrd="0" presId="urn:microsoft.com/office/officeart/2005/8/layout/vList4"/>
    <dgm:cxn modelId="{7FA2F53C-8089-4E9A-AD82-D7A050572330}" type="presParOf" srcId="{35716017-8DDF-4FD4-9852-9351DD0CA21E}" destId="{C425CAE6-DEC2-45A9-BA75-17F9546507A1}" srcOrd="0" destOrd="0" presId="urn:microsoft.com/office/officeart/2005/8/layout/vList4"/>
    <dgm:cxn modelId="{2057A3EE-B3C2-4689-AF17-2D022ECC8DC4}" type="presParOf" srcId="{35716017-8DDF-4FD4-9852-9351DD0CA21E}" destId="{728DF6A7-14E2-4BA0-BDF4-1C95EFF914EE}" srcOrd="1" destOrd="0" presId="urn:microsoft.com/office/officeart/2005/8/layout/vList4"/>
    <dgm:cxn modelId="{1ED3DC19-39F3-43A3-8FB7-929F4553BB7D}" type="presParOf" srcId="{35716017-8DDF-4FD4-9852-9351DD0CA21E}" destId="{5F10E07D-488C-423F-8067-29147970DE42}" srcOrd="2" destOrd="0" presId="urn:microsoft.com/office/officeart/2005/8/layout/vList4"/>
    <dgm:cxn modelId="{055FD675-C054-4484-95D4-C26044BBA513}" type="presParOf" srcId="{94039D16-8C38-4BEA-8321-89832DEE46D5}" destId="{466237F3-E58D-48BF-8CA6-8118ACAD8E8E}" srcOrd="3" destOrd="0" presId="urn:microsoft.com/office/officeart/2005/8/layout/vList4"/>
    <dgm:cxn modelId="{866C290C-9545-489A-8903-6D170C561C4F}" type="presParOf" srcId="{94039D16-8C38-4BEA-8321-89832DEE46D5}" destId="{F13F7179-67DF-4641-8368-D8349AED810E}" srcOrd="4" destOrd="0" presId="urn:microsoft.com/office/officeart/2005/8/layout/vList4"/>
    <dgm:cxn modelId="{7172EE2E-DBB4-40D3-AFCE-8DB9AE3C1EF7}" type="presParOf" srcId="{F13F7179-67DF-4641-8368-D8349AED810E}" destId="{7539E381-990F-435C-8054-BD98DC240AF1}" srcOrd="0" destOrd="0" presId="urn:microsoft.com/office/officeart/2005/8/layout/vList4"/>
    <dgm:cxn modelId="{9FB51E67-5A47-4B2E-82EC-290DFD551B05}" type="presParOf" srcId="{F13F7179-67DF-4641-8368-D8349AED810E}" destId="{34A47201-EEA6-4BDD-AD1F-A8396CEFDFD0}" srcOrd="1" destOrd="0" presId="urn:microsoft.com/office/officeart/2005/8/layout/vList4"/>
    <dgm:cxn modelId="{13B75CF3-2C66-491B-A56C-0E88476CA810}" type="presParOf" srcId="{F13F7179-67DF-4641-8368-D8349AED810E}" destId="{544E47A6-4FDD-4D59-8965-36FCECE56767}" srcOrd="2" destOrd="0" presId="urn:microsoft.com/office/officeart/2005/8/layout/vList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C220B3-E715-4252-BEE5-63CFA7FF0E4C}" type="doc">
      <dgm:prSet loTypeId="urn:microsoft.com/office/officeart/2009/3/layout/IncreasingArrowsProcess" loCatId="process" qsTypeId="urn:microsoft.com/office/officeart/2005/8/quickstyle/simple3" qsCatId="simple" csTypeId="urn:microsoft.com/office/officeart/2005/8/colors/accent4_3" csCatId="accent4" phldr="1"/>
      <dgm:spPr/>
      <dgm:t>
        <a:bodyPr/>
        <a:lstStyle/>
        <a:p>
          <a:endParaRPr kumimoji="1" lang="ja-JP" altLang="en-US"/>
        </a:p>
      </dgm:t>
    </dgm:pt>
    <dgm:pt modelId="{DB29D3B7-9582-4469-95DC-242C1525F099}">
      <dgm:prSet phldrT="[テキスト]" custT="1"/>
      <dgm:spPr>
        <a:solidFill>
          <a:schemeClr val="bg2">
            <a:lumMod val="20000"/>
            <a:lumOff val="80000"/>
          </a:schemeClr>
        </a:solidFill>
      </dgm:spPr>
      <dgm:t>
        <a:bodyPr/>
        <a:lstStyle/>
        <a:p>
          <a:r>
            <a:rPr kumimoji="1" lang="ja-JP" altLang="en-US" sz="16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基本的な情報</a:t>
          </a:r>
          <a:endPar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495AD6A6-5BB6-48BC-BA88-888B3D0DFFFD}" type="parTrans" cxnId="{85D74AC0-972F-4C92-8D0E-CE606324DE9E}">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B62CBC65-87E8-419B-83C9-B3B765F40A62}" type="sibTrans" cxnId="{85D74AC0-972F-4C92-8D0E-CE606324DE9E}">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6C9DBD8-0434-4B52-91DF-8C9B44D89EB3}">
      <dgm:prSet phldrT="[テキスト]" custT="1"/>
      <dgm:spPr/>
      <dgm:t>
        <a:bodyPr/>
        <a:lstStyle/>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・障害種類・程度</a:t>
          </a:r>
          <a:endParaRPr kumimoji="1" lang="en-US" altLang="ja-JP"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・医療情報</a:t>
          </a:r>
        </a:p>
      </dgm:t>
    </dgm:pt>
    <dgm:pt modelId="{4A74BDE8-4E6F-4973-A3E8-B16B347004EE}" type="parTrans" cxnId="{FE40495A-5BB9-4371-90CB-8A2FD2AA360E}">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351D3FA1-C2E3-4F2D-B329-AEC98E7644F4}" type="sibTrans" cxnId="{FE40495A-5BB9-4371-90CB-8A2FD2AA360E}">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12C6B290-239E-44BD-A26E-C8F0A7EE37D1}">
      <dgm:prSet phldrT="[テキスト]" custT="1"/>
      <dgm:spPr>
        <a:solidFill>
          <a:schemeClr val="bg2">
            <a:lumMod val="20000"/>
            <a:lumOff val="80000"/>
          </a:schemeClr>
        </a:solidFill>
      </dgm:spPr>
      <dgm:t>
        <a:bodyPr/>
        <a:lstStyle/>
        <a:p>
          <a:r>
            <a:rPr kumimoji="1" lang="ja-JP" altLang="en-US" sz="16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現在情報</a:t>
          </a:r>
          <a:endParaRPr kumimoji="1" lang="en-US" altLang="ja-JP"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C74FBE2-1D24-422D-9B25-62006F7C3D17}" type="parTrans" cxnId="{F84E4F0C-514C-4DB9-929A-D043928CC93D}">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7D68F3DA-ED81-4280-A5DD-E2E2BBF7F189}" type="sibTrans" cxnId="{F84E4F0C-514C-4DB9-929A-D043928CC93D}">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5E1AE762-9A4D-4CC6-B8D0-CDD0FA83C337}">
      <dgm:prSet phldrT="[テキスト]" custT="1"/>
      <dgm:spPr/>
      <dgm:t>
        <a:bodyPr/>
        <a:lstStyle/>
        <a:p>
          <a:r>
            <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・訓練施設や家庭での状況</a:t>
          </a:r>
          <a:endParaRPr kumimoji="1" lang="en-US" altLang="ja-JP"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r>
            <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・地域での状況</a:t>
          </a:r>
          <a:endPar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90170666-1487-46DA-9958-D2503297FD6A}" type="parTrans" cxnId="{00F7A6C3-7B45-447E-8F99-0CCD9058077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C0DA5EF9-A536-4DEA-A488-D148DA6D6B92}" type="sibTrans" cxnId="{00F7A6C3-7B45-447E-8F99-0CCD9058077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AE9236D6-7B09-4CFC-A7C1-94E621546DB6}">
      <dgm:prSet phldrT="[テキスト]" custT="1"/>
      <dgm:spPr>
        <a:solidFill>
          <a:schemeClr val="bg2">
            <a:lumMod val="20000"/>
            <a:lumOff val="80000"/>
          </a:schemeClr>
        </a:solidFill>
      </dgm:spPr>
      <dgm:t>
        <a:bodyPr/>
        <a:lstStyle/>
        <a:p>
          <a:r>
            <a:rPr kumimoji="1" lang="ja-JP" altLang="en-US" sz="16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過去情報</a:t>
          </a:r>
          <a:endPar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1B853893-202F-4B34-B095-4D7EDC0F08CD}" type="parTrans" cxnId="{85657D6F-25DB-4953-A53B-32989683ECC4}">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EA824549-FEF9-4250-A964-FDE1A45A0E0A}" type="sibTrans" cxnId="{85657D6F-25DB-4953-A53B-32989683ECC4}">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EA6A68F9-8850-4867-B31B-0A765EB966E8}">
      <dgm:prSet phldrT="[テキスト]" custT="1"/>
      <dgm:spPr/>
      <dgm:t>
        <a:bodyPr/>
        <a:lstStyle/>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・経験した仕事やそれらの具体的な内容</a:t>
          </a:r>
        </a:p>
      </dgm:t>
    </dgm:pt>
    <dgm:pt modelId="{078FCA4C-2673-4AF7-B9C9-7A09BCF71467}" type="parTrans" cxnId="{F75F1146-89D2-4C67-BA4F-2B9F9893145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06C35D83-DCE0-480B-AA64-D0170463E45A}" type="sibTrans" cxnId="{F75F1146-89D2-4C67-BA4F-2B9F9893145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0DAA9A5A-497F-4E67-8470-EF063EC1C241}">
      <dgm:prSet phldrT="[テキスト]" custT="1"/>
      <dgm:spPr>
        <a:solidFill>
          <a:schemeClr val="bg2">
            <a:lumMod val="20000"/>
            <a:lumOff val="80000"/>
          </a:schemeClr>
        </a:solidFill>
      </dgm:spPr>
      <dgm:t>
        <a:bodyPr/>
        <a:lstStyle/>
        <a:p>
          <a:r>
            <a:rPr kumimoji="1" lang="ja-JP" altLang="en-US" sz="16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未来情報</a:t>
          </a:r>
          <a:endPar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34D8A2AD-D2D2-4C21-8BCB-9974FB3AD394}" type="parTrans" cxnId="{65AC14C5-1970-4649-8C70-6779610654CB}">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FD4A443E-8A87-4089-B96F-FA0311184357}" type="sibTrans" cxnId="{65AC14C5-1970-4649-8C70-6779610654CB}">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7F9B4109-ABE5-432C-BEA0-9EC04614DC3F}">
      <dgm:prSet phldrT="[テキスト]" custT="1"/>
      <dgm:spPr/>
      <dgm:t>
        <a:bodyPr/>
        <a:lstStyle/>
        <a:p>
          <a:r>
            <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・希望する仕事、職種、労働条件</a:t>
          </a:r>
          <a:endPar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026FB5A4-8D54-4312-AACC-156C7C0474DF}" type="parTrans" cxnId="{E84E4B21-BBD0-42BC-A68A-90EA9F92946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84408F5-034D-4034-9F8F-698BBD8A0C8C}" type="sibTrans" cxnId="{E84E4B21-BBD0-42BC-A68A-90EA9F929465}">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38F0264C-CE2F-424F-9948-76278F4F0072}">
      <dgm:prSet phldrT="[テキスト]" custT="1"/>
      <dgm:spPr/>
      <dgm:t>
        <a:bodyPr/>
        <a:lstStyle/>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・家族関係や学歴、　　　　　</a:t>
          </a:r>
          <a:endParaRPr kumimoji="1" lang="en-US" altLang="ja-JP"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職歴、年金受給</a:t>
          </a:r>
        </a:p>
      </dgm:t>
    </dgm:pt>
    <dgm:pt modelId="{6ABDF8D1-8681-416E-B102-01D14B53117B}" type="parTrans" cxnId="{7B14C8C9-8C3B-49A2-BB8B-CEE42B9383FA}">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E0C7BBF3-14AF-42A6-B7E3-4C33E3945C66}" type="sibTrans" cxnId="{7B14C8C9-8C3B-49A2-BB8B-CEE42B9383FA}">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04AE113-AAA0-445A-A9C1-C095BE433471}">
      <dgm:prSet phldrT="[テキスト]" custT="1"/>
      <dgm:spPr/>
      <dgm:t>
        <a:bodyPr/>
        <a:lstStyle/>
        <a:p>
          <a:r>
            <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・希望する生活</a:t>
          </a:r>
          <a:endPar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D51D4A11-F01C-4DC9-9AD7-35F8ED05CDB5}" type="parTrans" cxnId="{7B489608-B231-414D-9C86-C0CA5B3B6C4A}">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C3139C58-41EC-4623-B72B-B0245C45C2DE}" type="sibTrans" cxnId="{7B489608-B231-414D-9C86-C0CA5B3B6C4A}">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86EB384-CE52-4D38-A530-1B0F50569D50}">
      <dgm:prSet phldrT="[テキスト]" custT="1"/>
      <dgm:spPr/>
      <dgm:t>
        <a:bodyPr/>
        <a:lstStyle/>
        <a:p>
          <a:r>
            <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・希望支援内容</a:t>
          </a:r>
          <a:endPar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74CF4ADA-58B8-430A-89DE-F071035EB29A}" type="parTrans" cxnId="{2ACD1CAF-C776-4305-8A53-A6202CA4049C}">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41A85209-BDCF-4196-B3F2-8129F9AE63DC}" type="sibTrans" cxnId="{2ACD1CAF-C776-4305-8A53-A6202CA4049C}">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05692FBC-544B-47CD-B37A-42672382F2AD}">
      <dgm:prSet phldrT="[テキスト]" custT="1"/>
      <dgm:spPr/>
      <dgm:t>
        <a:bodyPr/>
        <a:lstStyle/>
        <a:p>
          <a:r>
            <a:rPr kumimoji="1" lang="ja-JP" altLang="en-US"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・得意だった仕事や苦手な仕事とその内容</a:t>
          </a:r>
          <a:endParaRPr kumimoji="1" lang="en-US" altLang="ja-JP" sz="12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931B07E8-EDD2-4971-85D4-BEBC2B9EA14D}" type="parTrans" cxnId="{04AF60D3-0350-49DA-BE47-29A53BEF127F}">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E7AF5A2C-CE6C-4BC5-AAF4-20D926712F9D}" type="sibTrans" cxnId="{04AF60D3-0350-49DA-BE47-29A53BEF127F}">
      <dgm:prSet/>
      <dgm:spPr/>
      <dgm:t>
        <a:bodyPr/>
        <a:lstStyle/>
        <a:p>
          <a:endParaRPr kumimoji="1" lang="ja-JP" altLang="en-US" sz="1800" b="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3396545F-17BC-4DC7-93C3-89EAD2D44C24}" type="pres">
      <dgm:prSet presAssocID="{7CC220B3-E715-4252-BEE5-63CFA7FF0E4C}" presName="Name0" presStyleCnt="0">
        <dgm:presLayoutVars>
          <dgm:chMax val="5"/>
          <dgm:chPref val="5"/>
          <dgm:dir/>
          <dgm:animLvl val="lvl"/>
        </dgm:presLayoutVars>
      </dgm:prSet>
      <dgm:spPr/>
    </dgm:pt>
    <dgm:pt modelId="{F851F1AE-4211-460D-9BC9-62E0F3EB6CAF}" type="pres">
      <dgm:prSet presAssocID="{DB29D3B7-9582-4469-95DC-242C1525F099}" presName="parentText1" presStyleLbl="node1" presStyleIdx="0" presStyleCnt="4">
        <dgm:presLayoutVars>
          <dgm:chMax/>
          <dgm:chPref val="3"/>
          <dgm:bulletEnabled val="1"/>
        </dgm:presLayoutVars>
      </dgm:prSet>
      <dgm:spPr/>
    </dgm:pt>
    <dgm:pt modelId="{3563E803-255E-4C40-837C-4053132F6432}" type="pres">
      <dgm:prSet presAssocID="{DB29D3B7-9582-4469-95DC-242C1525F099}" presName="childText1" presStyleLbl="solidAlignAcc1" presStyleIdx="0" presStyleCnt="4">
        <dgm:presLayoutVars>
          <dgm:chMax val="0"/>
          <dgm:chPref val="0"/>
          <dgm:bulletEnabled val="1"/>
        </dgm:presLayoutVars>
      </dgm:prSet>
      <dgm:spPr/>
    </dgm:pt>
    <dgm:pt modelId="{059BC666-987E-40D6-A9C5-348A7226A700}" type="pres">
      <dgm:prSet presAssocID="{12C6B290-239E-44BD-A26E-C8F0A7EE37D1}" presName="parentText2" presStyleLbl="node1" presStyleIdx="1" presStyleCnt="4">
        <dgm:presLayoutVars>
          <dgm:chMax/>
          <dgm:chPref val="3"/>
          <dgm:bulletEnabled val="1"/>
        </dgm:presLayoutVars>
      </dgm:prSet>
      <dgm:spPr/>
    </dgm:pt>
    <dgm:pt modelId="{F944C883-1A49-469C-8774-9108195177E8}" type="pres">
      <dgm:prSet presAssocID="{12C6B290-239E-44BD-A26E-C8F0A7EE37D1}" presName="childText2" presStyleLbl="solidAlignAcc1" presStyleIdx="1" presStyleCnt="4">
        <dgm:presLayoutVars>
          <dgm:chMax val="0"/>
          <dgm:chPref val="0"/>
          <dgm:bulletEnabled val="1"/>
        </dgm:presLayoutVars>
      </dgm:prSet>
      <dgm:spPr/>
    </dgm:pt>
    <dgm:pt modelId="{7CF5CB55-0C35-44D6-A101-C925FEA551DC}" type="pres">
      <dgm:prSet presAssocID="{AE9236D6-7B09-4CFC-A7C1-94E621546DB6}" presName="parentText3" presStyleLbl="node1" presStyleIdx="2" presStyleCnt="4">
        <dgm:presLayoutVars>
          <dgm:chMax/>
          <dgm:chPref val="3"/>
          <dgm:bulletEnabled val="1"/>
        </dgm:presLayoutVars>
      </dgm:prSet>
      <dgm:spPr/>
    </dgm:pt>
    <dgm:pt modelId="{D3C0D58C-8612-40A7-9CA9-FD3D5C051D3B}" type="pres">
      <dgm:prSet presAssocID="{AE9236D6-7B09-4CFC-A7C1-94E621546DB6}" presName="childText3" presStyleLbl="solidAlignAcc1" presStyleIdx="2" presStyleCnt="4">
        <dgm:presLayoutVars>
          <dgm:chMax val="0"/>
          <dgm:chPref val="0"/>
          <dgm:bulletEnabled val="1"/>
        </dgm:presLayoutVars>
      </dgm:prSet>
      <dgm:spPr/>
    </dgm:pt>
    <dgm:pt modelId="{B5B7A9EF-24C5-4C77-8671-706C8B5B6442}" type="pres">
      <dgm:prSet presAssocID="{0DAA9A5A-497F-4E67-8470-EF063EC1C241}" presName="parentText4" presStyleLbl="node1" presStyleIdx="3" presStyleCnt="4">
        <dgm:presLayoutVars>
          <dgm:chMax/>
          <dgm:chPref val="3"/>
          <dgm:bulletEnabled val="1"/>
        </dgm:presLayoutVars>
      </dgm:prSet>
      <dgm:spPr/>
    </dgm:pt>
    <dgm:pt modelId="{EE6371D6-2A80-4352-B01B-CCDF0778625C}" type="pres">
      <dgm:prSet presAssocID="{0DAA9A5A-497F-4E67-8470-EF063EC1C241}" presName="childText4" presStyleLbl="solidAlignAcc1" presStyleIdx="3" presStyleCnt="4">
        <dgm:presLayoutVars>
          <dgm:chMax val="0"/>
          <dgm:chPref val="0"/>
          <dgm:bulletEnabled val="1"/>
        </dgm:presLayoutVars>
      </dgm:prSet>
      <dgm:spPr/>
    </dgm:pt>
  </dgm:ptLst>
  <dgm:cxnLst>
    <dgm:cxn modelId="{7B489608-B231-414D-9C86-C0CA5B3B6C4A}" srcId="{0DAA9A5A-497F-4E67-8470-EF063EC1C241}" destId="{604AE113-AAA0-445A-A9C1-C095BE433471}" srcOrd="1" destOrd="0" parTransId="{D51D4A11-F01C-4DC9-9AD7-35F8ED05CDB5}" sibTransId="{C3139C58-41EC-4623-B72B-B0245C45C2DE}"/>
    <dgm:cxn modelId="{F84E4F0C-514C-4DB9-929A-D043928CC93D}" srcId="{7CC220B3-E715-4252-BEE5-63CFA7FF0E4C}" destId="{12C6B290-239E-44BD-A26E-C8F0A7EE37D1}" srcOrd="1" destOrd="0" parTransId="{6C74FBE2-1D24-422D-9B25-62006F7C3D17}" sibTransId="{7D68F3DA-ED81-4280-A5DD-E2E2BBF7F189}"/>
    <dgm:cxn modelId="{5255CB1A-E4BC-4746-820A-CB86A7C73B2B}" type="presOf" srcId="{5E1AE762-9A4D-4CC6-B8D0-CDD0FA83C337}" destId="{F944C883-1A49-469C-8774-9108195177E8}" srcOrd="0" destOrd="0" presId="urn:microsoft.com/office/officeart/2009/3/layout/IncreasingArrowsProcess"/>
    <dgm:cxn modelId="{E84E4B21-BBD0-42BC-A68A-90EA9F929465}" srcId="{0DAA9A5A-497F-4E67-8470-EF063EC1C241}" destId="{7F9B4109-ABE5-432C-BEA0-9EC04614DC3F}" srcOrd="0" destOrd="0" parTransId="{026FB5A4-8D54-4312-AACC-156C7C0474DF}" sibTransId="{684408F5-034D-4034-9F8F-698BBD8A0C8C}"/>
    <dgm:cxn modelId="{901C6123-B23E-4780-BAAE-9BF53454018B}" type="presOf" srcId="{604AE113-AAA0-445A-A9C1-C095BE433471}" destId="{EE6371D6-2A80-4352-B01B-CCDF0778625C}" srcOrd="0" destOrd="1" presId="urn:microsoft.com/office/officeart/2009/3/layout/IncreasingArrowsProcess"/>
    <dgm:cxn modelId="{77AC7B31-613E-4BED-A4D3-B1D2EDDE1037}" type="presOf" srcId="{7CC220B3-E715-4252-BEE5-63CFA7FF0E4C}" destId="{3396545F-17BC-4DC7-93C3-89EAD2D44C24}" srcOrd="0" destOrd="0" presId="urn:microsoft.com/office/officeart/2009/3/layout/IncreasingArrowsProcess"/>
    <dgm:cxn modelId="{84529C31-DAF8-4045-85D6-4130347EE4A4}" type="presOf" srcId="{DB29D3B7-9582-4469-95DC-242C1525F099}" destId="{F851F1AE-4211-460D-9BC9-62E0F3EB6CAF}" srcOrd="0" destOrd="0" presId="urn:microsoft.com/office/officeart/2009/3/layout/IncreasingArrowsProcess"/>
    <dgm:cxn modelId="{F75F1146-89D2-4C67-BA4F-2B9F98931455}" srcId="{AE9236D6-7B09-4CFC-A7C1-94E621546DB6}" destId="{EA6A68F9-8850-4867-B31B-0A765EB966E8}" srcOrd="0" destOrd="0" parTransId="{078FCA4C-2673-4AF7-B9C9-7A09BCF71467}" sibTransId="{06C35D83-DCE0-480B-AA64-D0170463E45A}"/>
    <dgm:cxn modelId="{64CD544D-674A-4C1A-B80F-151CA597108D}" type="presOf" srcId="{EA6A68F9-8850-4867-B31B-0A765EB966E8}" destId="{D3C0D58C-8612-40A7-9CA9-FD3D5C051D3B}" srcOrd="0" destOrd="0" presId="urn:microsoft.com/office/officeart/2009/3/layout/IncreasingArrowsProcess"/>
    <dgm:cxn modelId="{8DA5D34D-0B74-4D85-97CA-6D79EDF66017}" type="presOf" srcId="{0DAA9A5A-497F-4E67-8470-EF063EC1C241}" destId="{B5B7A9EF-24C5-4C77-8671-706C8B5B6442}" srcOrd="0" destOrd="0" presId="urn:microsoft.com/office/officeart/2009/3/layout/IncreasingArrowsProcess"/>
    <dgm:cxn modelId="{85657D6F-25DB-4953-A53B-32989683ECC4}" srcId="{7CC220B3-E715-4252-BEE5-63CFA7FF0E4C}" destId="{AE9236D6-7B09-4CFC-A7C1-94E621546DB6}" srcOrd="2" destOrd="0" parTransId="{1B853893-202F-4B34-B095-4D7EDC0F08CD}" sibTransId="{EA824549-FEF9-4250-A964-FDE1A45A0E0A}"/>
    <dgm:cxn modelId="{FE40495A-5BB9-4371-90CB-8A2FD2AA360E}" srcId="{DB29D3B7-9582-4469-95DC-242C1525F099}" destId="{66C9DBD8-0434-4B52-91DF-8C9B44D89EB3}" srcOrd="0" destOrd="0" parTransId="{4A74BDE8-4E6F-4973-A3E8-B16B347004EE}" sibTransId="{351D3FA1-C2E3-4F2D-B329-AEC98E7644F4}"/>
    <dgm:cxn modelId="{E588F8A3-199B-49A7-8109-F5344EB07B10}" type="presOf" srcId="{686EB384-CE52-4D38-A530-1B0F50569D50}" destId="{EE6371D6-2A80-4352-B01B-CCDF0778625C}" srcOrd="0" destOrd="2" presId="urn:microsoft.com/office/officeart/2009/3/layout/IncreasingArrowsProcess"/>
    <dgm:cxn modelId="{3ADA38AB-E1E3-47B3-B241-CB8BEB41AE8F}" type="presOf" srcId="{AE9236D6-7B09-4CFC-A7C1-94E621546DB6}" destId="{7CF5CB55-0C35-44D6-A101-C925FEA551DC}" srcOrd="0" destOrd="0" presId="urn:microsoft.com/office/officeart/2009/3/layout/IncreasingArrowsProcess"/>
    <dgm:cxn modelId="{2ACD1CAF-C776-4305-8A53-A6202CA4049C}" srcId="{0DAA9A5A-497F-4E67-8470-EF063EC1C241}" destId="{686EB384-CE52-4D38-A530-1B0F50569D50}" srcOrd="2" destOrd="0" parTransId="{74CF4ADA-58B8-430A-89DE-F071035EB29A}" sibTransId="{41A85209-BDCF-4196-B3F2-8129F9AE63DC}"/>
    <dgm:cxn modelId="{85D74AC0-972F-4C92-8D0E-CE606324DE9E}" srcId="{7CC220B3-E715-4252-BEE5-63CFA7FF0E4C}" destId="{DB29D3B7-9582-4469-95DC-242C1525F099}" srcOrd="0" destOrd="0" parTransId="{495AD6A6-5BB6-48BC-BA88-888B3D0DFFFD}" sibTransId="{B62CBC65-87E8-419B-83C9-B3B765F40A62}"/>
    <dgm:cxn modelId="{A24182C2-9E2D-4A03-A8B2-E1BE97480347}" type="presOf" srcId="{38F0264C-CE2F-424F-9948-76278F4F0072}" destId="{3563E803-255E-4C40-837C-4053132F6432}" srcOrd="0" destOrd="1" presId="urn:microsoft.com/office/officeart/2009/3/layout/IncreasingArrowsProcess"/>
    <dgm:cxn modelId="{00F7A6C3-7B45-447E-8F99-0CCD90580775}" srcId="{12C6B290-239E-44BD-A26E-C8F0A7EE37D1}" destId="{5E1AE762-9A4D-4CC6-B8D0-CDD0FA83C337}" srcOrd="0" destOrd="0" parTransId="{90170666-1487-46DA-9958-D2503297FD6A}" sibTransId="{C0DA5EF9-A536-4DEA-A488-D148DA6D6B92}"/>
    <dgm:cxn modelId="{65AC14C5-1970-4649-8C70-6779610654CB}" srcId="{7CC220B3-E715-4252-BEE5-63CFA7FF0E4C}" destId="{0DAA9A5A-497F-4E67-8470-EF063EC1C241}" srcOrd="3" destOrd="0" parTransId="{34D8A2AD-D2D2-4C21-8BCB-9974FB3AD394}" sibTransId="{FD4A443E-8A87-4089-B96F-FA0311184357}"/>
    <dgm:cxn modelId="{7B14C8C9-8C3B-49A2-BB8B-CEE42B9383FA}" srcId="{DB29D3B7-9582-4469-95DC-242C1525F099}" destId="{38F0264C-CE2F-424F-9948-76278F4F0072}" srcOrd="1" destOrd="0" parTransId="{6ABDF8D1-8681-416E-B102-01D14B53117B}" sibTransId="{E0C7BBF3-14AF-42A6-B7E3-4C33E3945C66}"/>
    <dgm:cxn modelId="{90E624D1-2D50-4DA0-BB02-E9949E7CE340}" type="presOf" srcId="{7F9B4109-ABE5-432C-BEA0-9EC04614DC3F}" destId="{EE6371D6-2A80-4352-B01B-CCDF0778625C}" srcOrd="0" destOrd="0" presId="urn:microsoft.com/office/officeart/2009/3/layout/IncreasingArrowsProcess"/>
    <dgm:cxn modelId="{04AF60D3-0350-49DA-BE47-29A53BEF127F}" srcId="{AE9236D6-7B09-4CFC-A7C1-94E621546DB6}" destId="{05692FBC-544B-47CD-B37A-42672382F2AD}" srcOrd="1" destOrd="0" parTransId="{931B07E8-EDD2-4971-85D4-BEBC2B9EA14D}" sibTransId="{E7AF5A2C-CE6C-4BC5-AAF4-20D926712F9D}"/>
    <dgm:cxn modelId="{77F5CAD9-2F76-47F1-A2E3-D4DF60006EC1}" type="presOf" srcId="{05692FBC-544B-47CD-B37A-42672382F2AD}" destId="{D3C0D58C-8612-40A7-9CA9-FD3D5C051D3B}" srcOrd="0" destOrd="1" presId="urn:microsoft.com/office/officeart/2009/3/layout/IncreasingArrowsProcess"/>
    <dgm:cxn modelId="{86FAC5F7-3EA1-49ED-9797-2E2E3A4DA5BE}" type="presOf" srcId="{66C9DBD8-0434-4B52-91DF-8C9B44D89EB3}" destId="{3563E803-255E-4C40-837C-4053132F6432}" srcOrd="0" destOrd="0" presId="urn:microsoft.com/office/officeart/2009/3/layout/IncreasingArrowsProcess"/>
    <dgm:cxn modelId="{08BE9DF8-C9BA-4273-875E-0FDB148C2730}" type="presOf" srcId="{12C6B290-239E-44BD-A26E-C8F0A7EE37D1}" destId="{059BC666-987E-40D6-A9C5-348A7226A700}" srcOrd="0" destOrd="0" presId="urn:microsoft.com/office/officeart/2009/3/layout/IncreasingArrowsProcess"/>
    <dgm:cxn modelId="{67FF94F8-B9CA-4646-99F9-0776A083C23B}" type="presParOf" srcId="{3396545F-17BC-4DC7-93C3-89EAD2D44C24}" destId="{F851F1AE-4211-460D-9BC9-62E0F3EB6CAF}" srcOrd="0" destOrd="0" presId="urn:microsoft.com/office/officeart/2009/3/layout/IncreasingArrowsProcess"/>
    <dgm:cxn modelId="{1925C847-CFFE-41DE-A25F-2E92E77F39C8}" type="presParOf" srcId="{3396545F-17BC-4DC7-93C3-89EAD2D44C24}" destId="{3563E803-255E-4C40-837C-4053132F6432}" srcOrd="1" destOrd="0" presId="urn:microsoft.com/office/officeart/2009/3/layout/IncreasingArrowsProcess"/>
    <dgm:cxn modelId="{CF21D00D-80D9-4CC1-88A5-757295BFED27}" type="presParOf" srcId="{3396545F-17BC-4DC7-93C3-89EAD2D44C24}" destId="{059BC666-987E-40D6-A9C5-348A7226A700}" srcOrd="2" destOrd="0" presId="urn:microsoft.com/office/officeart/2009/3/layout/IncreasingArrowsProcess"/>
    <dgm:cxn modelId="{6B865911-2004-4EBF-84C6-6FB77EC7A9C4}" type="presParOf" srcId="{3396545F-17BC-4DC7-93C3-89EAD2D44C24}" destId="{F944C883-1A49-469C-8774-9108195177E8}" srcOrd="3" destOrd="0" presId="urn:microsoft.com/office/officeart/2009/3/layout/IncreasingArrowsProcess"/>
    <dgm:cxn modelId="{11CBDD94-3488-4494-AD97-A47154CA20F1}" type="presParOf" srcId="{3396545F-17BC-4DC7-93C3-89EAD2D44C24}" destId="{7CF5CB55-0C35-44D6-A101-C925FEA551DC}" srcOrd="4" destOrd="0" presId="urn:microsoft.com/office/officeart/2009/3/layout/IncreasingArrowsProcess"/>
    <dgm:cxn modelId="{9ED22BAB-3B21-48C3-A8B7-3950A6D179A5}" type="presParOf" srcId="{3396545F-17BC-4DC7-93C3-89EAD2D44C24}" destId="{D3C0D58C-8612-40A7-9CA9-FD3D5C051D3B}" srcOrd="5" destOrd="0" presId="urn:microsoft.com/office/officeart/2009/3/layout/IncreasingArrowsProcess"/>
    <dgm:cxn modelId="{DBFA3CCF-5108-4E32-A619-25CC7594B198}" type="presParOf" srcId="{3396545F-17BC-4DC7-93C3-89EAD2D44C24}" destId="{B5B7A9EF-24C5-4C77-8671-706C8B5B6442}" srcOrd="6" destOrd="0" presId="urn:microsoft.com/office/officeart/2009/3/layout/IncreasingArrowsProcess"/>
    <dgm:cxn modelId="{9BC1BAB1-E93C-4D60-960E-4797FCAB6FAD}" type="presParOf" srcId="{3396545F-17BC-4DC7-93C3-89EAD2D44C24}" destId="{EE6371D6-2A80-4352-B01B-CCDF0778625C}" srcOrd="7" destOrd="0" presId="urn:microsoft.com/office/officeart/2009/3/layout/IncreasingArrows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職場適応支援　</a:t>
          </a:r>
          <a:r>
            <a:rPr kumimoji="1" lang="ja-JP" altLang="en-US" sz="800" b="0" spc="-15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b="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85DDC96-00B3-466A-BF49-A3DB2AF04210}" type="doc">
      <dgm:prSet loTypeId="urn:microsoft.com/office/officeart/2005/8/layout/chevron1" loCatId="process" qsTypeId="urn:microsoft.com/office/officeart/2005/8/quickstyle/simple3" qsCatId="simple" csTypeId="urn:microsoft.com/office/officeart/2005/8/colors/accent1_2" csCatId="accent1" phldr="1"/>
      <dgm:spPr/>
    </dgm:pt>
    <dgm:pt modelId="{A952D2AE-62AF-44D5-9515-A8C072BF4C2F}">
      <dgm:prSet phldrT="[テキスト]" custT="1"/>
      <dgm:spPr>
        <a:solidFill>
          <a:srgbClr val="CCECFF"/>
        </a:solidFill>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機関連携の断絶</a:t>
          </a:r>
        </a:p>
      </dgm:t>
    </dgm:pt>
    <dgm:pt modelId="{80FE0D81-9D17-4717-9D7D-DEF5E0FE4754}" type="parTrans" cxnId="{FBADDF88-540B-45AE-8BF6-ED5C55B59263}">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A2A89F2-B174-41D6-AC24-3A55E749631A}" type="sibTrans" cxnId="{FBADDF88-540B-45AE-8BF6-ED5C55B59263}">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A9B335D9-61AE-469C-90FD-42FC06699669}">
      <dgm:prSet phldrT="[テキスト]" custT="1"/>
      <dgm:spPr>
        <a:solidFill>
          <a:srgbClr val="CCFFCC"/>
        </a:solidFill>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プロセスの断絶</a:t>
          </a:r>
        </a:p>
      </dgm:t>
    </dgm:pt>
    <dgm:pt modelId="{8BC2745C-04C3-4FDF-B8B0-13E35FD9F426}" type="parTrans" cxnId="{15F3DAE8-9417-44F2-BA7F-400EE58D8B5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DCB73262-B8EA-4D00-B41A-8D08DCC87F3F}" type="sibTrans" cxnId="{15F3DAE8-9417-44F2-BA7F-400EE58D8B5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0C0EF5DA-8A7D-41CD-8B81-C1E9C3EF8C70}">
      <dgm:prSet phldrT="[テキスト]" custT="1"/>
      <dgm:spPr>
        <a:solidFill>
          <a:srgbClr val="FFFFCC"/>
        </a:solidFill>
      </dgm:spPr>
      <dgm:t>
        <a:bodyPr/>
        <a:lstStyle/>
        <a:p>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危機介入の労力大</a:t>
          </a:r>
        </a:p>
      </dgm:t>
    </dgm:pt>
    <dgm:pt modelId="{721E48BF-5886-4677-B216-6EBEA4BA42CD}" type="parTrans" cxnId="{761CE171-B460-4C43-B841-D51A8E9177E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9229F6BB-4C40-4360-85E8-17A2E398C3C7}" type="sibTrans" cxnId="{761CE171-B460-4C43-B841-D51A8E9177E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773940B2-4C90-4AFF-9CC7-39BD2FA58794}" type="pres">
      <dgm:prSet presAssocID="{785DDC96-00B3-466A-BF49-A3DB2AF04210}" presName="Name0" presStyleCnt="0">
        <dgm:presLayoutVars>
          <dgm:dir/>
          <dgm:animLvl val="lvl"/>
          <dgm:resizeHandles val="exact"/>
        </dgm:presLayoutVars>
      </dgm:prSet>
      <dgm:spPr/>
    </dgm:pt>
    <dgm:pt modelId="{79B3D387-3929-415E-9D40-9A5B61FB762E}" type="pres">
      <dgm:prSet presAssocID="{A952D2AE-62AF-44D5-9515-A8C072BF4C2F}" presName="parTxOnly" presStyleLbl="node1" presStyleIdx="0" presStyleCnt="3">
        <dgm:presLayoutVars>
          <dgm:chMax val="0"/>
          <dgm:chPref val="0"/>
          <dgm:bulletEnabled val="1"/>
        </dgm:presLayoutVars>
      </dgm:prSet>
      <dgm:spPr/>
    </dgm:pt>
    <dgm:pt modelId="{57C12797-89A5-44E4-9FCD-F0697112E6F8}" type="pres">
      <dgm:prSet presAssocID="{4A2A89F2-B174-41D6-AC24-3A55E749631A}" presName="parTxOnlySpace" presStyleCnt="0"/>
      <dgm:spPr/>
    </dgm:pt>
    <dgm:pt modelId="{62CD4B48-5399-4BFF-83EA-B7D670AE81CD}" type="pres">
      <dgm:prSet presAssocID="{A9B335D9-61AE-469C-90FD-42FC06699669}" presName="parTxOnly" presStyleLbl="node1" presStyleIdx="1" presStyleCnt="3">
        <dgm:presLayoutVars>
          <dgm:chMax val="0"/>
          <dgm:chPref val="0"/>
          <dgm:bulletEnabled val="1"/>
        </dgm:presLayoutVars>
      </dgm:prSet>
      <dgm:spPr/>
    </dgm:pt>
    <dgm:pt modelId="{EFB17F35-A3D2-4C25-9ABC-AF3735ED11D0}" type="pres">
      <dgm:prSet presAssocID="{DCB73262-B8EA-4D00-B41A-8D08DCC87F3F}" presName="parTxOnlySpace" presStyleCnt="0"/>
      <dgm:spPr/>
    </dgm:pt>
    <dgm:pt modelId="{AB71A214-604A-4AD6-97CC-FBBB26D53715}" type="pres">
      <dgm:prSet presAssocID="{0C0EF5DA-8A7D-41CD-8B81-C1E9C3EF8C70}" presName="parTxOnly" presStyleLbl="node1" presStyleIdx="2" presStyleCnt="3">
        <dgm:presLayoutVars>
          <dgm:chMax val="0"/>
          <dgm:chPref val="0"/>
          <dgm:bulletEnabled val="1"/>
        </dgm:presLayoutVars>
      </dgm:prSet>
      <dgm:spPr/>
    </dgm:pt>
  </dgm:ptLst>
  <dgm:cxnLst>
    <dgm:cxn modelId="{761CE171-B460-4C43-B841-D51A8E9177E4}" srcId="{785DDC96-00B3-466A-BF49-A3DB2AF04210}" destId="{0C0EF5DA-8A7D-41CD-8B81-C1E9C3EF8C70}" srcOrd="2" destOrd="0" parTransId="{721E48BF-5886-4677-B216-6EBEA4BA42CD}" sibTransId="{9229F6BB-4C40-4360-85E8-17A2E398C3C7}"/>
    <dgm:cxn modelId="{FBADDF88-540B-45AE-8BF6-ED5C55B59263}" srcId="{785DDC96-00B3-466A-BF49-A3DB2AF04210}" destId="{A952D2AE-62AF-44D5-9515-A8C072BF4C2F}" srcOrd="0" destOrd="0" parTransId="{80FE0D81-9D17-4717-9D7D-DEF5E0FE4754}" sibTransId="{4A2A89F2-B174-41D6-AC24-3A55E749631A}"/>
    <dgm:cxn modelId="{F8632FDB-57F5-44B0-AFE6-6F3FA86AD77F}" type="presOf" srcId="{A9B335D9-61AE-469C-90FD-42FC06699669}" destId="{62CD4B48-5399-4BFF-83EA-B7D670AE81CD}" srcOrd="0" destOrd="0" presId="urn:microsoft.com/office/officeart/2005/8/layout/chevron1"/>
    <dgm:cxn modelId="{977A8AE1-C1A6-4A26-B78C-6CE0AA1CCF1F}" type="presOf" srcId="{A952D2AE-62AF-44D5-9515-A8C072BF4C2F}" destId="{79B3D387-3929-415E-9D40-9A5B61FB762E}" srcOrd="0" destOrd="0" presId="urn:microsoft.com/office/officeart/2005/8/layout/chevron1"/>
    <dgm:cxn modelId="{15F3DAE8-9417-44F2-BA7F-400EE58D8B55}" srcId="{785DDC96-00B3-466A-BF49-A3DB2AF04210}" destId="{A9B335D9-61AE-469C-90FD-42FC06699669}" srcOrd="1" destOrd="0" parTransId="{8BC2745C-04C3-4FDF-B8B0-13E35FD9F426}" sibTransId="{DCB73262-B8EA-4D00-B41A-8D08DCC87F3F}"/>
    <dgm:cxn modelId="{73AE61F1-D951-41F4-A005-6372C7F63CCD}" type="presOf" srcId="{0C0EF5DA-8A7D-41CD-8B81-C1E9C3EF8C70}" destId="{AB71A214-604A-4AD6-97CC-FBBB26D53715}" srcOrd="0" destOrd="0" presId="urn:microsoft.com/office/officeart/2005/8/layout/chevron1"/>
    <dgm:cxn modelId="{C6D654FC-84C6-48CF-A590-0999696DFC52}" type="presOf" srcId="{785DDC96-00B3-466A-BF49-A3DB2AF04210}" destId="{773940B2-4C90-4AFF-9CC7-39BD2FA58794}" srcOrd="0" destOrd="0" presId="urn:microsoft.com/office/officeart/2005/8/layout/chevron1"/>
    <dgm:cxn modelId="{5E7AD3F9-3B6D-4B72-8110-73FEC4CE2D9D}" type="presParOf" srcId="{773940B2-4C90-4AFF-9CC7-39BD2FA58794}" destId="{79B3D387-3929-415E-9D40-9A5B61FB762E}" srcOrd="0" destOrd="0" presId="urn:microsoft.com/office/officeart/2005/8/layout/chevron1"/>
    <dgm:cxn modelId="{0D56A39E-38F2-418B-8108-73E5D31A0364}" type="presParOf" srcId="{773940B2-4C90-4AFF-9CC7-39BD2FA58794}" destId="{57C12797-89A5-44E4-9FCD-F0697112E6F8}" srcOrd="1" destOrd="0" presId="urn:microsoft.com/office/officeart/2005/8/layout/chevron1"/>
    <dgm:cxn modelId="{017184F7-D5CA-4226-B236-50E266C9F06E}" type="presParOf" srcId="{773940B2-4C90-4AFF-9CC7-39BD2FA58794}" destId="{62CD4B48-5399-4BFF-83EA-B7D670AE81CD}" srcOrd="2" destOrd="0" presId="urn:microsoft.com/office/officeart/2005/8/layout/chevron1"/>
    <dgm:cxn modelId="{22ECFAB3-BA67-4DC0-9039-EBF6569D2EA9}" type="presParOf" srcId="{773940B2-4C90-4AFF-9CC7-39BD2FA58794}" destId="{EFB17F35-A3D2-4C25-9ABC-AF3735ED11D0}" srcOrd="3" destOrd="0" presId="urn:microsoft.com/office/officeart/2005/8/layout/chevron1"/>
    <dgm:cxn modelId="{D1B88C6D-0187-4DE5-B7EF-C84FABD50288}" type="presParOf" srcId="{773940B2-4C90-4AFF-9CC7-39BD2FA58794}" destId="{AB71A214-604A-4AD6-97CC-FBBB26D53715}"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85DDC96-00B3-466A-BF49-A3DB2AF04210}" type="doc">
      <dgm:prSet loTypeId="urn:microsoft.com/office/officeart/2005/8/layout/chevron1" loCatId="process" qsTypeId="urn:microsoft.com/office/officeart/2005/8/quickstyle/simple3" qsCatId="simple" csTypeId="urn:microsoft.com/office/officeart/2005/8/colors/accent1_2" csCatId="accent1" phldr="1"/>
      <dgm:spPr/>
    </dgm:pt>
    <dgm:pt modelId="{A952D2AE-62AF-44D5-9515-A8C072BF4C2F}">
      <dgm:prSet phldrT="[テキスト]" custT="1"/>
      <dgm:spPr>
        <a:solidFill>
          <a:srgbClr val="CCECFF"/>
        </a:solidFill>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関係機関の連携</a:t>
          </a:r>
        </a:p>
      </dgm:t>
    </dgm:pt>
    <dgm:pt modelId="{80FE0D81-9D17-4717-9D7D-DEF5E0FE4754}" type="parTrans" cxnId="{FBADDF88-540B-45AE-8BF6-ED5C55B59263}">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A2A89F2-B174-41D6-AC24-3A55E749631A}" type="sibTrans" cxnId="{FBADDF88-540B-45AE-8BF6-ED5C55B59263}">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A9B335D9-61AE-469C-90FD-42FC06699669}">
      <dgm:prSet phldrT="[テキスト]" custT="1"/>
      <dgm:spPr>
        <a:solidFill>
          <a:srgbClr val="CCFFCC"/>
        </a:solidFill>
      </dgm:spPr>
      <dgm: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一貫性なプロセス</a:t>
          </a:r>
        </a:p>
      </dgm:t>
    </dgm:pt>
    <dgm:pt modelId="{8BC2745C-04C3-4FDF-B8B0-13E35FD9F426}" type="parTrans" cxnId="{15F3DAE8-9417-44F2-BA7F-400EE58D8B5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DCB73262-B8EA-4D00-B41A-8D08DCC87F3F}" type="sibTrans" cxnId="{15F3DAE8-9417-44F2-BA7F-400EE58D8B55}">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0C0EF5DA-8A7D-41CD-8B81-C1E9C3EF8C70}">
      <dgm:prSet phldrT="[テキスト]" custT="1"/>
      <dgm:spPr>
        <a:solidFill>
          <a:srgbClr val="FFFFCC"/>
        </a:solidFill>
      </dgm:spPr>
      <dgm:t>
        <a:bodyPr/>
        <a:lstStyle/>
        <a:p>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初期に労力をかける</a:t>
          </a:r>
        </a:p>
      </dgm:t>
    </dgm:pt>
    <dgm:pt modelId="{721E48BF-5886-4677-B216-6EBEA4BA42CD}" type="parTrans" cxnId="{761CE171-B460-4C43-B841-D51A8E9177E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9229F6BB-4C40-4360-85E8-17A2E398C3C7}" type="sibTrans" cxnId="{761CE171-B460-4C43-B841-D51A8E9177E4}">
      <dgm:prSet/>
      <dgm:spPr/>
      <dgm:t>
        <a:bodyPr/>
        <a:lstStyle/>
        <a:p>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773940B2-4C90-4AFF-9CC7-39BD2FA58794}" type="pres">
      <dgm:prSet presAssocID="{785DDC96-00B3-466A-BF49-A3DB2AF04210}" presName="Name0" presStyleCnt="0">
        <dgm:presLayoutVars>
          <dgm:dir/>
          <dgm:animLvl val="lvl"/>
          <dgm:resizeHandles val="exact"/>
        </dgm:presLayoutVars>
      </dgm:prSet>
      <dgm:spPr/>
    </dgm:pt>
    <dgm:pt modelId="{79B3D387-3929-415E-9D40-9A5B61FB762E}" type="pres">
      <dgm:prSet presAssocID="{A952D2AE-62AF-44D5-9515-A8C072BF4C2F}" presName="parTxOnly" presStyleLbl="node1" presStyleIdx="0" presStyleCnt="3">
        <dgm:presLayoutVars>
          <dgm:chMax val="0"/>
          <dgm:chPref val="0"/>
          <dgm:bulletEnabled val="1"/>
        </dgm:presLayoutVars>
      </dgm:prSet>
      <dgm:spPr/>
    </dgm:pt>
    <dgm:pt modelId="{57C12797-89A5-44E4-9FCD-F0697112E6F8}" type="pres">
      <dgm:prSet presAssocID="{4A2A89F2-B174-41D6-AC24-3A55E749631A}" presName="parTxOnlySpace" presStyleCnt="0"/>
      <dgm:spPr/>
    </dgm:pt>
    <dgm:pt modelId="{62CD4B48-5399-4BFF-83EA-B7D670AE81CD}" type="pres">
      <dgm:prSet presAssocID="{A9B335D9-61AE-469C-90FD-42FC06699669}" presName="parTxOnly" presStyleLbl="node1" presStyleIdx="1" presStyleCnt="3" custLinFactNeighborX="-642" custLinFactNeighborY="94340">
        <dgm:presLayoutVars>
          <dgm:chMax val="0"/>
          <dgm:chPref val="0"/>
          <dgm:bulletEnabled val="1"/>
        </dgm:presLayoutVars>
      </dgm:prSet>
      <dgm:spPr/>
    </dgm:pt>
    <dgm:pt modelId="{EFB17F35-A3D2-4C25-9ABC-AF3735ED11D0}" type="pres">
      <dgm:prSet presAssocID="{DCB73262-B8EA-4D00-B41A-8D08DCC87F3F}" presName="parTxOnlySpace" presStyleCnt="0"/>
      <dgm:spPr/>
    </dgm:pt>
    <dgm:pt modelId="{AB71A214-604A-4AD6-97CC-FBBB26D53715}" type="pres">
      <dgm:prSet presAssocID="{0C0EF5DA-8A7D-41CD-8B81-C1E9C3EF8C70}" presName="parTxOnly" presStyleLbl="node1" presStyleIdx="2" presStyleCnt="3">
        <dgm:presLayoutVars>
          <dgm:chMax val="0"/>
          <dgm:chPref val="0"/>
          <dgm:bulletEnabled val="1"/>
        </dgm:presLayoutVars>
      </dgm:prSet>
      <dgm:spPr/>
    </dgm:pt>
  </dgm:ptLst>
  <dgm:cxnLst>
    <dgm:cxn modelId="{761CE171-B460-4C43-B841-D51A8E9177E4}" srcId="{785DDC96-00B3-466A-BF49-A3DB2AF04210}" destId="{0C0EF5DA-8A7D-41CD-8B81-C1E9C3EF8C70}" srcOrd="2" destOrd="0" parTransId="{721E48BF-5886-4677-B216-6EBEA4BA42CD}" sibTransId="{9229F6BB-4C40-4360-85E8-17A2E398C3C7}"/>
    <dgm:cxn modelId="{FBADDF88-540B-45AE-8BF6-ED5C55B59263}" srcId="{785DDC96-00B3-466A-BF49-A3DB2AF04210}" destId="{A952D2AE-62AF-44D5-9515-A8C072BF4C2F}" srcOrd="0" destOrd="0" parTransId="{80FE0D81-9D17-4717-9D7D-DEF5E0FE4754}" sibTransId="{4A2A89F2-B174-41D6-AC24-3A55E749631A}"/>
    <dgm:cxn modelId="{F8632FDB-57F5-44B0-AFE6-6F3FA86AD77F}" type="presOf" srcId="{A9B335D9-61AE-469C-90FD-42FC06699669}" destId="{62CD4B48-5399-4BFF-83EA-B7D670AE81CD}" srcOrd="0" destOrd="0" presId="urn:microsoft.com/office/officeart/2005/8/layout/chevron1"/>
    <dgm:cxn modelId="{977A8AE1-C1A6-4A26-B78C-6CE0AA1CCF1F}" type="presOf" srcId="{A952D2AE-62AF-44D5-9515-A8C072BF4C2F}" destId="{79B3D387-3929-415E-9D40-9A5B61FB762E}" srcOrd="0" destOrd="0" presId="urn:microsoft.com/office/officeart/2005/8/layout/chevron1"/>
    <dgm:cxn modelId="{15F3DAE8-9417-44F2-BA7F-400EE58D8B55}" srcId="{785DDC96-00B3-466A-BF49-A3DB2AF04210}" destId="{A9B335D9-61AE-469C-90FD-42FC06699669}" srcOrd="1" destOrd="0" parTransId="{8BC2745C-04C3-4FDF-B8B0-13E35FD9F426}" sibTransId="{DCB73262-B8EA-4D00-B41A-8D08DCC87F3F}"/>
    <dgm:cxn modelId="{73AE61F1-D951-41F4-A005-6372C7F63CCD}" type="presOf" srcId="{0C0EF5DA-8A7D-41CD-8B81-C1E9C3EF8C70}" destId="{AB71A214-604A-4AD6-97CC-FBBB26D53715}" srcOrd="0" destOrd="0" presId="urn:microsoft.com/office/officeart/2005/8/layout/chevron1"/>
    <dgm:cxn modelId="{C6D654FC-84C6-48CF-A590-0999696DFC52}" type="presOf" srcId="{785DDC96-00B3-466A-BF49-A3DB2AF04210}" destId="{773940B2-4C90-4AFF-9CC7-39BD2FA58794}" srcOrd="0" destOrd="0" presId="urn:microsoft.com/office/officeart/2005/8/layout/chevron1"/>
    <dgm:cxn modelId="{5E7AD3F9-3B6D-4B72-8110-73FEC4CE2D9D}" type="presParOf" srcId="{773940B2-4C90-4AFF-9CC7-39BD2FA58794}" destId="{79B3D387-3929-415E-9D40-9A5B61FB762E}" srcOrd="0" destOrd="0" presId="urn:microsoft.com/office/officeart/2005/8/layout/chevron1"/>
    <dgm:cxn modelId="{0D56A39E-38F2-418B-8108-73E5D31A0364}" type="presParOf" srcId="{773940B2-4C90-4AFF-9CC7-39BD2FA58794}" destId="{57C12797-89A5-44E4-9FCD-F0697112E6F8}" srcOrd="1" destOrd="0" presId="urn:microsoft.com/office/officeart/2005/8/layout/chevron1"/>
    <dgm:cxn modelId="{017184F7-D5CA-4226-B236-50E266C9F06E}" type="presParOf" srcId="{773940B2-4C90-4AFF-9CC7-39BD2FA58794}" destId="{62CD4B48-5399-4BFF-83EA-B7D670AE81CD}" srcOrd="2" destOrd="0" presId="urn:microsoft.com/office/officeart/2005/8/layout/chevron1"/>
    <dgm:cxn modelId="{22ECFAB3-BA67-4DC0-9039-EBF6569D2EA9}" type="presParOf" srcId="{773940B2-4C90-4AFF-9CC7-39BD2FA58794}" destId="{EFB17F35-A3D2-4C25-9ABC-AF3735ED11D0}" srcOrd="3" destOrd="0" presId="urn:microsoft.com/office/officeart/2005/8/layout/chevron1"/>
    <dgm:cxn modelId="{D1B88C6D-0187-4DE5-B7EF-C84FABD50288}" type="presParOf" srcId="{773940B2-4C90-4AFF-9CC7-39BD2FA58794}" destId="{AB71A214-604A-4AD6-97CC-FBBB26D53715}" srcOrd="4"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234C25A-6D06-4F4A-903A-AEFEE88FA1EC}" type="doc">
      <dgm:prSet loTypeId="urn:microsoft.com/office/officeart/2005/8/layout/process1" loCatId="process" qsTypeId="urn:microsoft.com/office/officeart/2005/8/quickstyle/simple3" qsCatId="simple" csTypeId="urn:microsoft.com/office/officeart/2005/8/colors/colorful1" csCatId="colorful" phldr="1"/>
      <dgm:spPr/>
      <dgm:t>
        <a:bodyPr/>
        <a:lstStyle/>
        <a:p>
          <a:endParaRPr kumimoji="1" lang="ja-JP" altLang="en-US"/>
        </a:p>
      </dgm:t>
    </dgm:pt>
    <dgm:pt modelId="{581B68B1-D972-4606-8EC8-6EC4E18CF019}">
      <dgm:prSet phldrT="[テキスト]"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先の見通しを持たない就労相談</a:t>
          </a:r>
        </a:p>
      </dgm:t>
    </dgm:pt>
    <dgm:pt modelId="{FAE9EDC6-CA10-4C91-AE98-B1F235C06B36}" type="parTrans" cxnId="{0D120659-0AA7-4D9A-8A3D-9E3BA1495F58}">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5138A8C7-1600-40A5-BAD9-6EFD52E7F111}" type="sibTrans" cxnId="{0D120659-0AA7-4D9A-8A3D-9E3BA1495F58}">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725E699-9072-466C-9012-D85CF9907120}">
      <dgm:prSet phldrT="[テキスト]"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企業に情報がつながらない</a:t>
          </a:r>
        </a:p>
      </dgm:t>
    </dgm:pt>
    <dgm:pt modelId="{346AD091-8381-458F-8F8C-70E8D10EB030}" type="parTrans" cxnId="{FADA63BF-10AC-44DB-963C-7436CB85E591}">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3F9FC70-EF2C-4088-98BD-6BAFC4CB272B}" type="sibTrans" cxnId="{FADA63BF-10AC-44DB-963C-7436CB85E591}">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EDC0A18B-94F9-43D7-922D-1A65C053D699}">
      <dgm:prSet phldrT="[テキスト]"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職業準備性不足の就職、ミスマッチの就職</a:t>
          </a:r>
        </a:p>
      </dgm:t>
    </dgm:pt>
    <dgm:pt modelId="{6F35CA6D-AECE-4658-B648-A2EBBAA46396}" type="parTrans" cxnId="{791D17CC-3467-4839-8857-0E5ADE114E76}">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C814B55-020E-4AD9-B5D6-8A8DC3EC4A7B}" type="sibTrans" cxnId="{791D17CC-3467-4839-8857-0E5ADE114E76}">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3C4584A4-803A-413D-B1F8-3608C9D1F3FE}">
      <dgm:prSet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危機介入、問題解決型の定着支援</a:t>
          </a:r>
        </a:p>
      </dgm:t>
    </dgm:pt>
    <dgm:pt modelId="{525052F4-66A3-44D9-9E8B-B7AF6770697F}" type="parTrans" cxnId="{2B9C534B-F023-46D3-A9EC-62D790C700FB}">
      <dgm:prSet/>
      <dgm:spPr/>
      <dgm:t>
        <a:bodyPr/>
        <a:lstStyle/>
        <a:p>
          <a:pPr algn="l"/>
          <a:endParaRPr kumimoji="1" lang="ja-JP" altLang="en-US" sz="1200"/>
        </a:p>
      </dgm:t>
    </dgm:pt>
    <dgm:pt modelId="{82073970-EB41-459F-8689-74FA756C9B52}" type="sibTrans" cxnId="{2B9C534B-F023-46D3-A9EC-62D790C700FB}">
      <dgm:prSet/>
      <dgm:spPr/>
      <dgm:t>
        <a:bodyPr/>
        <a:lstStyle/>
        <a:p>
          <a:pPr algn="l"/>
          <a:endParaRPr kumimoji="1" lang="ja-JP" altLang="en-US" sz="1200"/>
        </a:p>
      </dgm:t>
    </dgm:pt>
    <dgm:pt modelId="{BAE9007F-4649-4B06-AD40-106CE0F70D84}" type="pres">
      <dgm:prSet presAssocID="{A234C25A-6D06-4F4A-903A-AEFEE88FA1EC}" presName="Name0" presStyleCnt="0">
        <dgm:presLayoutVars>
          <dgm:dir/>
          <dgm:resizeHandles val="exact"/>
        </dgm:presLayoutVars>
      </dgm:prSet>
      <dgm:spPr/>
    </dgm:pt>
    <dgm:pt modelId="{0AA9D830-0D40-461A-8FF6-B909A8FBCA92}" type="pres">
      <dgm:prSet presAssocID="{581B68B1-D972-4606-8EC8-6EC4E18CF019}" presName="node" presStyleLbl="node1" presStyleIdx="0" presStyleCnt="4">
        <dgm:presLayoutVars>
          <dgm:bulletEnabled val="1"/>
        </dgm:presLayoutVars>
      </dgm:prSet>
      <dgm:spPr/>
    </dgm:pt>
    <dgm:pt modelId="{CB5708D6-9619-4077-9EC2-5E08EA737A74}" type="pres">
      <dgm:prSet presAssocID="{5138A8C7-1600-40A5-BAD9-6EFD52E7F111}" presName="sibTrans" presStyleLbl="sibTrans2D1" presStyleIdx="0" presStyleCnt="3"/>
      <dgm:spPr/>
    </dgm:pt>
    <dgm:pt modelId="{EA1F525F-E19C-45E0-8AEF-FCAEDB6F7F45}" type="pres">
      <dgm:prSet presAssocID="{5138A8C7-1600-40A5-BAD9-6EFD52E7F111}" presName="connectorText" presStyleLbl="sibTrans2D1" presStyleIdx="0" presStyleCnt="3"/>
      <dgm:spPr/>
    </dgm:pt>
    <dgm:pt modelId="{096CA568-2214-4875-B0DC-B2EA9D3DDAE6}" type="pres">
      <dgm:prSet presAssocID="{4725E699-9072-466C-9012-D85CF9907120}" presName="node" presStyleLbl="node1" presStyleIdx="1" presStyleCnt="4">
        <dgm:presLayoutVars>
          <dgm:bulletEnabled val="1"/>
        </dgm:presLayoutVars>
      </dgm:prSet>
      <dgm:spPr/>
    </dgm:pt>
    <dgm:pt modelId="{B8B43B79-5DAE-4079-99CE-6914A33CAAA4}" type="pres">
      <dgm:prSet presAssocID="{43F9FC70-EF2C-4088-98BD-6BAFC4CB272B}" presName="sibTrans" presStyleLbl="sibTrans2D1" presStyleIdx="1" presStyleCnt="3"/>
      <dgm:spPr/>
    </dgm:pt>
    <dgm:pt modelId="{D54FE056-E13A-47F7-ABDA-C0583D465D8E}" type="pres">
      <dgm:prSet presAssocID="{43F9FC70-EF2C-4088-98BD-6BAFC4CB272B}" presName="connectorText" presStyleLbl="sibTrans2D1" presStyleIdx="1" presStyleCnt="3"/>
      <dgm:spPr/>
    </dgm:pt>
    <dgm:pt modelId="{07B7AA78-64DC-461C-90AF-F58BC8470310}" type="pres">
      <dgm:prSet presAssocID="{EDC0A18B-94F9-43D7-922D-1A65C053D699}" presName="node" presStyleLbl="node1" presStyleIdx="2" presStyleCnt="4">
        <dgm:presLayoutVars>
          <dgm:bulletEnabled val="1"/>
        </dgm:presLayoutVars>
      </dgm:prSet>
      <dgm:spPr/>
    </dgm:pt>
    <dgm:pt modelId="{ADC43029-752B-4A01-AEED-A7375F38F733}" type="pres">
      <dgm:prSet presAssocID="{4C814B55-020E-4AD9-B5D6-8A8DC3EC4A7B}" presName="sibTrans" presStyleLbl="sibTrans2D1" presStyleIdx="2" presStyleCnt="3"/>
      <dgm:spPr/>
    </dgm:pt>
    <dgm:pt modelId="{5F6A8447-D8E9-4D6E-9460-3B28EEBC224D}" type="pres">
      <dgm:prSet presAssocID="{4C814B55-020E-4AD9-B5D6-8A8DC3EC4A7B}" presName="connectorText" presStyleLbl="sibTrans2D1" presStyleIdx="2" presStyleCnt="3"/>
      <dgm:spPr/>
    </dgm:pt>
    <dgm:pt modelId="{B63C32EB-BDB0-4897-9093-3998872206EF}" type="pres">
      <dgm:prSet presAssocID="{3C4584A4-803A-413D-B1F8-3608C9D1F3FE}" presName="node" presStyleLbl="node1" presStyleIdx="3" presStyleCnt="4">
        <dgm:presLayoutVars>
          <dgm:bulletEnabled val="1"/>
        </dgm:presLayoutVars>
      </dgm:prSet>
      <dgm:spPr/>
    </dgm:pt>
  </dgm:ptLst>
  <dgm:cxnLst>
    <dgm:cxn modelId="{89CD4215-5FDD-4E9B-B986-F44B2FD49794}" type="presOf" srcId="{581B68B1-D972-4606-8EC8-6EC4E18CF019}" destId="{0AA9D830-0D40-461A-8FF6-B909A8FBCA92}" srcOrd="0" destOrd="0" presId="urn:microsoft.com/office/officeart/2005/8/layout/process1"/>
    <dgm:cxn modelId="{115E511B-8524-4CA8-907A-E8BEF040CE02}" type="presOf" srcId="{5138A8C7-1600-40A5-BAD9-6EFD52E7F111}" destId="{CB5708D6-9619-4077-9EC2-5E08EA737A74}" srcOrd="0" destOrd="0" presId="urn:microsoft.com/office/officeart/2005/8/layout/process1"/>
    <dgm:cxn modelId="{ED876F1C-B520-4370-8B38-6A7016F90C9D}" type="presOf" srcId="{EDC0A18B-94F9-43D7-922D-1A65C053D699}" destId="{07B7AA78-64DC-461C-90AF-F58BC8470310}" srcOrd="0" destOrd="0" presId="urn:microsoft.com/office/officeart/2005/8/layout/process1"/>
    <dgm:cxn modelId="{21EA7121-77F8-441B-BBF9-729C1CBEDB66}" type="presOf" srcId="{3C4584A4-803A-413D-B1F8-3608C9D1F3FE}" destId="{B63C32EB-BDB0-4897-9093-3998872206EF}" srcOrd="0" destOrd="0" presId="urn:microsoft.com/office/officeart/2005/8/layout/process1"/>
    <dgm:cxn modelId="{84C9E724-08A5-4C27-AC6B-A54B859A4A33}" type="presOf" srcId="{4C814B55-020E-4AD9-B5D6-8A8DC3EC4A7B}" destId="{5F6A8447-D8E9-4D6E-9460-3B28EEBC224D}" srcOrd="1" destOrd="0" presId="urn:microsoft.com/office/officeart/2005/8/layout/process1"/>
    <dgm:cxn modelId="{2B9C534B-F023-46D3-A9EC-62D790C700FB}" srcId="{A234C25A-6D06-4F4A-903A-AEFEE88FA1EC}" destId="{3C4584A4-803A-413D-B1F8-3608C9D1F3FE}" srcOrd="3" destOrd="0" parTransId="{525052F4-66A3-44D9-9E8B-B7AF6770697F}" sibTransId="{82073970-EB41-459F-8689-74FA756C9B52}"/>
    <dgm:cxn modelId="{ED01F46D-CEB3-4DBA-943C-5C259A484F29}" type="presOf" srcId="{43F9FC70-EF2C-4088-98BD-6BAFC4CB272B}" destId="{D54FE056-E13A-47F7-ABDA-C0583D465D8E}" srcOrd="1" destOrd="0" presId="urn:microsoft.com/office/officeart/2005/8/layout/process1"/>
    <dgm:cxn modelId="{0D120659-0AA7-4D9A-8A3D-9E3BA1495F58}" srcId="{A234C25A-6D06-4F4A-903A-AEFEE88FA1EC}" destId="{581B68B1-D972-4606-8EC8-6EC4E18CF019}" srcOrd="0" destOrd="0" parTransId="{FAE9EDC6-CA10-4C91-AE98-B1F235C06B36}" sibTransId="{5138A8C7-1600-40A5-BAD9-6EFD52E7F111}"/>
    <dgm:cxn modelId="{CF23AB89-5003-47B9-8842-073667686BA7}" type="presOf" srcId="{5138A8C7-1600-40A5-BAD9-6EFD52E7F111}" destId="{EA1F525F-E19C-45E0-8AEF-FCAEDB6F7F45}" srcOrd="1" destOrd="0" presId="urn:microsoft.com/office/officeart/2005/8/layout/process1"/>
    <dgm:cxn modelId="{ECE4098E-BB8D-4F90-A735-8324EB044747}" type="presOf" srcId="{43F9FC70-EF2C-4088-98BD-6BAFC4CB272B}" destId="{B8B43B79-5DAE-4079-99CE-6914A33CAAA4}" srcOrd="0" destOrd="0" presId="urn:microsoft.com/office/officeart/2005/8/layout/process1"/>
    <dgm:cxn modelId="{4B6A589B-C4AE-4FCF-B6F1-00C51E394EA5}" type="presOf" srcId="{A234C25A-6D06-4F4A-903A-AEFEE88FA1EC}" destId="{BAE9007F-4649-4B06-AD40-106CE0F70D84}" srcOrd="0" destOrd="0" presId="urn:microsoft.com/office/officeart/2005/8/layout/process1"/>
    <dgm:cxn modelId="{A7A5B0AF-3AD7-4952-89B6-92C981943B0D}" type="presOf" srcId="{4C814B55-020E-4AD9-B5D6-8A8DC3EC4A7B}" destId="{ADC43029-752B-4A01-AEED-A7375F38F733}" srcOrd="0" destOrd="0" presId="urn:microsoft.com/office/officeart/2005/8/layout/process1"/>
    <dgm:cxn modelId="{FADA63BF-10AC-44DB-963C-7436CB85E591}" srcId="{A234C25A-6D06-4F4A-903A-AEFEE88FA1EC}" destId="{4725E699-9072-466C-9012-D85CF9907120}" srcOrd="1" destOrd="0" parTransId="{346AD091-8381-458F-8F8C-70E8D10EB030}" sibTransId="{43F9FC70-EF2C-4088-98BD-6BAFC4CB272B}"/>
    <dgm:cxn modelId="{791D17CC-3467-4839-8857-0E5ADE114E76}" srcId="{A234C25A-6D06-4F4A-903A-AEFEE88FA1EC}" destId="{EDC0A18B-94F9-43D7-922D-1A65C053D699}" srcOrd="2" destOrd="0" parTransId="{6F35CA6D-AECE-4658-B648-A2EBBAA46396}" sibTransId="{4C814B55-020E-4AD9-B5D6-8A8DC3EC4A7B}"/>
    <dgm:cxn modelId="{844359DC-7FF3-44C4-949E-FF1BB229943F}" type="presOf" srcId="{4725E699-9072-466C-9012-D85CF9907120}" destId="{096CA568-2214-4875-B0DC-B2EA9D3DDAE6}" srcOrd="0" destOrd="0" presId="urn:microsoft.com/office/officeart/2005/8/layout/process1"/>
    <dgm:cxn modelId="{3D8C67C2-7730-47E3-ACE3-1A42B2248D77}" type="presParOf" srcId="{BAE9007F-4649-4B06-AD40-106CE0F70D84}" destId="{0AA9D830-0D40-461A-8FF6-B909A8FBCA92}" srcOrd="0" destOrd="0" presId="urn:microsoft.com/office/officeart/2005/8/layout/process1"/>
    <dgm:cxn modelId="{08F9EBD9-93E8-406E-905B-E8046F49BB98}" type="presParOf" srcId="{BAE9007F-4649-4B06-AD40-106CE0F70D84}" destId="{CB5708D6-9619-4077-9EC2-5E08EA737A74}" srcOrd="1" destOrd="0" presId="urn:microsoft.com/office/officeart/2005/8/layout/process1"/>
    <dgm:cxn modelId="{3F9529E7-F200-48D6-BC93-4224AD40E602}" type="presParOf" srcId="{CB5708D6-9619-4077-9EC2-5E08EA737A74}" destId="{EA1F525F-E19C-45E0-8AEF-FCAEDB6F7F45}" srcOrd="0" destOrd="0" presId="urn:microsoft.com/office/officeart/2005/8/layout/process1"/>
    <dgm:cxn modelId="{28E27B38-FEF9-4467-BA46-5FFD00E37F7F}" type="presParOf" srcId="{BAE9007F-4649-4B06-AD40-106CE0F70D84}" destId="{096CA568-2214-4875-B0DC-B2EA9D3DDAE6}" srcOrd="2" destOrd="0" presId="urn:microsoft.com/office/officeart/2005/8/layout/process1"/>
    <dgm:cxn modelId="{356C1325-7868-4518-B78E-5DAF3835CB7E}" type="presParOf" srcId="{BAE9007F-4649-4B06-AD40-106CE0F70D84}" destId="{B8B43B79-5DAE-4079-99CE-6914A33CAAA4}" srcOrd="3" destOrd="0" presId="urn:microsoft.com/office/officeart/2005/8/layout/process1"/>
    <dgm:cxn modelId="{34E3DF68-0A06-4250-850C-8C6918D4A4B7}" type="presParOf" srcId="{B8B43B79-5DAE-4079-99CE-6914A33CAAA4}" destId="{D54FE056-E13A-47F7-ABDA-C0583D465D8E}" srcOrd="0" destOrd="0" presId="urn:microsoft.com/office/officeart/2005/8/layout/process1"/>
    <dgm:cxn modelId="{7AB9422C-CDED-420A-9C48-40873660734F}" type="presParOf" srcId="{BAE9007F-4649-4B06-AD40-106CE0F70D84}" destId="{07B7AA78-64DC-461C-90AF-F58BC8470310}" srcOrd="4" destOrd="0" presId="urn:microsoft.com/office/officeart/2005/8/layout/process1"/>
    <dgm:cxn modelId="{BA5A284B-4A33-4ABA-9420-22EABA107CD7}" type="presParOf" srcId="{BAE9007F-4649-4B06-AD40-106CE0F70D84}" destId="{ADC43029-752B-4A01-AEED-A7375F38F733}" srcOrd="5" destOrd="0" presId="urn:microsoft.com/office/officeart/2005/8/layout/process1"/>
    <dgm:cxn modelId="{7F38B958-86B3-4DE2-AD9A-D56B2AAD8F6C}" type="presParOf" srcId="{ADC43029-752B-4A01-AEED-A7375F38F733}" destId="{5F6A8447-D8E9-4D6E-9460-3B28EEBC224D}" srcOrd="0" destOrd="0" presId="urn:microsoft.com/office/officeart/2005/8/layout/process1"/>
    <dgm:cxn modelId="{6C16B4BA-06E8-437B-8A33-EB71A0E17EC6}" type="presParOf" srcId="{BAE9007F-4649-4B06-AD40-106CE0F70D84}" destId="{B63C32EB-BDB0-4897-9093-3998872206EF}" srcOrd="6"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234C25A-6D06-4F4A-903A-AEFEE88FA1EC}" type="doc">
      <dgm:prSet loTypeId="urn:microsoft.com/office/officeart/2005/8/layout/process1" loCatId="process" qsTypeId="urn:microsoft.com/office/officeart/2005/8/quickstyle/simple3" qsCatId="simple" csTypeId="urn:microsoft.com/office/officeart/2005/8/colors/colorful1" csCatId="colorful" phldr="1"/>
      <dgm:spPr/>
      <dgm:t>
        <a:bodyPr/>
        <a:lstStyle/>
        <a:p>
          <a:endParaRPr kumimoji="1" lang="ja-JP" altLang="en-US"/>
        </a:p>
      </dgm:t>
    </dgm:pt>
    <dgm:pt modelId="{581B68B1-D972-4606-8EC8-6EC4E18CF019}">
      <dgm:prSet phldrT="[テキスト]"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適切な方向性につなげる就労相談</a:t>
          </a:r>
        </a:p>
      </dgm:t>
    </dgm:pt>
    <dgm:pt modelId="{FAE9EDC6-CA10-4C91-AE98-B1F235C06B36}" type="parTrans" cxnId="{0D120659-0AA7-4D9A-8A3D-9E3BA1495F58}">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5138A8C7-1600-40A5-BAD9-6EFD52E7F111}" type="sibTrans" cxnId="{0D120659-0AA7-4D9A-8A3D-9E3BA1495F58}">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725E699-9072-466C-9012-D85CF9907120}">
      <dgm:prSet phldrT="[テキスト]"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就労支援機関での適切なアセスメント</a:t>
          </a:r>
        </a:p>
      </dgm:t>
    </dgm:pt>
    <dgm:pt modelId="{346AD091-8381-458F-8F8C-70E8D10EB030}" type="parTrans" cxnId="{FADA63BF-10AC-44DB-963C-7436CB85E591}">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3F9FC70-EF2C-4088-98BD-6BAFC4CB272B}" type="sibTrans" cxnId="{FADA63BF-10AC-44DB-963C-7436CB85E591}">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EDC0A18B-94F9-43D7-922D-1A65C053D699}">
      <dgm:prSet phldrT="[テキスト]" custT="1"/>
      <dgm:spPr/>
      <dgm:t>
        <a:bodyPr/>
        <a:lstStyle/>
        <a:p>
          <a:pPr algn="l"/>
          <a:r>
            <a:rPr kumimoji="1" lang="ja-JP" altLang="en-US" sz="1100" dirty="0">
              <a:latin typeface="UD デジタル 教科書体 NK-R" panose="02020400000000000000" pitchFamily="18" charset="-128"/>
              <a:ea typeface="UD デジタル 教科書体 NK-R" panose="02020400000000000000" pitchFamily="18" charset="-128"/>
            </a:rPr>
            <a:t>アセスメントに基づくマッチングと職場適応支援</a:t>
          </a:r>
        </a:p>
      </dgm:t>
    </dgm:pt>
    <dgm:pt modelId="{6F35CA6D-AECE-4658-B648-A2EBBAA46396}" type="parTrans" cxnId="{791D17CC-3467-4839-8857-0E5ADE114E76}">
      <dgm:prSet/>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4C814B55-020E-4AD9-B5D6-8A8DC3EC4A7B}" type="sibTrans" cxnId="{791D17CC-3467-4839-8857-0E5ADE114E76}">
      <dgm:prSet custT="1"/>
      <dgm:spPr/>
      <dgm:t>
        <a:bodyPr/>
        <a:lstStyle/>
        <a:p>
          <a:pPr algn="l"/>
          <a:endParaRPr kumimoji="1" lang="ja-JP" altLang="en-US" sz="1200">
            <a:latin typeface="UD デジタル 教科書体 NK-R" panose="02020400000000000000" pitchFamily="18" charset="-128"/>
            <a:ea typeface="UD デジタル 教科書体 NK-R" panose="02020400000000000000" pitchFamily="18" charset="-128"/>
          </a:endParaRPr>
        </a:p>
      </dgm:t>
    </dgm:pt>
    <dgm:pt modelId="{3C4584A4-803A-413D-B1F8-3608C9D1F3FE}">
      <dgm:prSet custT="1"/>
      <dgm:spPr/>
      <dgm:t>
        <a:bodyPr/>
        <a:lstStyle/>
        <a:p>
          <a:pPr algn="l"/>
          <a:r>
            <a:rPr kumimoji="1" lang="ja-JP" altLang="en-US" sz="1200" dirty="0">
              <a:latin typeface="UD デジタル 教科書体 NK-R" panose="02020400000000000000" pitchFamily="18" charset="-128"/>
              <a:ea typeface="UD デジタル 教科書体 NK-R" panose="02020400000000000000" pitchFamily="18" charset="-128"/>
            </a:rPr>
            <a:t>モニタリングと修正で危機を予防</a:t>
          </a:r>
        </a:p>
      </dgm:t>
    </dgm:pt>
    <dgm:pt modelId="{525052F4-66A3-44D9-9E8B-B7AF6770697F}" type="parTrans" cxnId="{2B9C534B-F023-46D3-A9EC-62D790C700FB}">
      <dgm:prSet/>
      <dgm:spPr/>
      <dgm:t>
        <a:bodyPr/>
        <a:lstStyle/>
        <a:p>
          <a:pPr algn="l"/>
          <a:endParaRPr kumimoji="1" lang="ja-JP" altLang="en-US" sz="1200"/>
        </a:p>
      </dgm:t>
    </dgm:pt>
    <dgm:pt modelId="{82073970-EB41-459F-8689-74FA756C9B52}" type="sibTrans" cxnId="{2B9C534B-F023-46D3-A9EC-62D790C700FB}">
      <dgm:prSet/>
      <dgm:spPr/>
      <dgm:t>
        <a:bodyPr/>
        <a:lstStyle/>
        <a:p>
          <a:pPr algn="l"/>
          <a:endParaRPr kumimoji="1" lang="ja-JP" altLang="en-US" sz="1200"/>
        </a:p>
      </dgm:t>
    </dgm:pt>
    <dgm:pt modelId="{BAE9007F-4649-4B06-AD40-106CE0F70D84}" type="pres">
      <dgm:prSet presAssocID="{A234C25A-6D06-4F4A-903A-AEFEE88FA1EC}" presName="Name0" presStyleCnt="0">
        <dgm:presLayoutVars>
          <dgm:dir/>
          <dgm:resizeHandles val="exact"/>
        </dgm:presLayoutVars>
      </dgm:prSet>
      <dgm:spPr/>
    </dgm:pt>
    <dgm:pt modelId="{0AA9D830-0D40-461A-8FF6-B909A8FBCA92}" type="pres">
      <dgm:prSet presAssocID="{581B68B1-D972-4606-8EC8-6EC4E18CF019}" presName="node" presStyleLbl="node1" presStyleIdx="0" presStyleCnt="4">
        <dgm:presLayoutVars>
          <dgm:bulletEnabled val="1"/>
        </dgm:presLayoutVars>
      </dgm:prSet>
      <dgm:spPr/>
    </dgm:pt>
    <dgm:pt modelId="{CB5708D6-9619-4077-9EC2-5E08EA737A74}" type="pres">
      <dgm:prSet presAssocID="{5138A8C7-1600-40A5-BAD9-6EFD52E7F111}" presName="sibTrans" presStyleLbl="sibTrans2D1" presStyleIdx="0" presStyleCnt="3"/>
      <dgm:spPr/>
    </dgm:pt>
    <dgm:pt modelId="{EA1F525F-E19C-45E0-8AEF-FCAEDB6F7F45}" type="pres">
      <dgm:prSet presAssocID="{5138A8C7-1600-40A5-BAD9-6EFD52E7F111}" presName="connectorText" presStyleLbl="sibTrans2D1" presStyleIdx="0" presStyleCnt="3"/>
      <dgm:spPr/>
    </dgm:pt>
    <dgm:pt modelId="{096CA568-2214-4875-B0DC-B2EA9D3DDAE6}" type="pres">
      <dgm:prSet presAssocID="{4725E699-9072-466C-9012-D85CF9907120}" presName="node" presStyleLbl="node1" presStyleIdx="1" presStyleCnt="4">
        <dgm:presLayoutVars>
          <dgm:bulletEnabled val="1"/>
        </dgm:presLayoutVars>
      </dgm:prSet>
      <dgm:spPr/>
    </dgm:pt>
    <dgm:pt modelId="{B8B43B79-5DAE-4079-99CE-6914A33CAAA4}" type="pres">
      <dgm:prSet presAssocID="{43F9FC70-EF2C-4088-98BD-6BAFC4CB272B}" presName="sibTrans" presStyleLbl="sibTrans2D1" presStyleIdx="1" presStyleCnt="3"/>
      <dgm:spPr/>
    </dgm:pt>
    <dgm:pt modelId="{D54FE056-E13A-47F7-ABDA-C0583D465D8E}" type="pres">
      <dgm:prSet presAssocID="{43F9FC70-EF2C-4088-98BD-6BAFC4CB272B}" presName="connectorText" presStyleLbl="sibTrans2D1" presStyleIdx="1" presStyleCnt="3"/>
      <dgm:spPr/>
    </dgm:pt>
    <dgm:pt modelId="{07B7AA78-64DC-461C-90AF-F58BC8470310}" type="pres">
      <dgm:prSet presAssocID="{EDC0A18B-94F9-43D7-922D-1A65C053D699}" presName="node" presStyleLbl="node1" presStyleIdx="2" presStyleCnt="4" custLinFactNeighborX="9936" custLinFactNeighborY="-896">
        <dgm:presLayoutVars>
          <dgm:bulletEnabled val="1"/>
        </dgm:presLayoutVars>
      </dgm:prSet>
      <dgm:spPr/>
    </dgm:pt>
    <dgm:pt modelId="{ADC43029-752B-4A01-AEED-A7375F38F733}" type="pres">
      <dgm:prSet presAssocID="{4C814B55-020E-4AD9-B5D6-8A8DC3EC4A7B}" presName="sibTrans" presStyleLbl="sibTrans2D1" presStyleIdx="2" presStyleCnt="3"/>
      <dgm:spPr/>
    </dgm:pt>
    <dgm:pt modelId="{5F6A8447-D8E9-4D6E-9460-3B28EEBC224D}" type="pres">
      <dgm:prSet presAssocID="{4C814B55-020E-4AD9-B5D6-8A8DC3EC4A7B}" presName="connectorText" presStyleLbl="sibTrans2D1" presStyleIdx="2" presStyleCnt="3"/>
      <dgm:spPr/>
    </dgm:pt>
    <dgm:pt modelId="{B63C32EB-BDB0-4897-9093-3998872206EF}" type="pres">
      <dgm:prSet presAssocID="{3C4584A4-803A-413D-B1F8-3608C9D1F3FE}" presName="node" presStyleLbl="node1" presStyleIdx="3" presStyleCnt="4">
        <dgm:presLayoutVars>
          <dgm:bulletEnabled val="1"/>
        </dgm:presLayoutVars>
      </dgm:prSet>
      <dgm:spPr/>
    </dgm:pt>
  </dgm:ptLst>
  <dgm:cxnLst>
    <dgm:cxn modelId="{89CD4215-5FDD-4E9B-B986-F44B2FD49794}" type="presOf" srcId="{581B68B1-D972-4606-8EC8-6EC4E18CF019}" destId="{0AA9D830-0D40-461A-8FF6-B909A8FBCA92}" srcOrd="0" destOrd="0" presId="urn:microsoft.com/office/officeart/2005/8/layout/process1"/>
    <dgm:cxn modelId="{115E511B-8524-4CA8-907A-E8BEF040CE02}" type="presOf" srcId="{5138A8C7-1600-40A5-BAD9-6EFD52E7F111}" destId="{CB5708D6-9619-4077-9EC2-5E08EA737A74}" srcOrd="0" destOrd="0" presId="urn:microsoft.com/office/officeart/2005/8/layout/process1"/>
    <dgm:cxn modelId="{ED876F1C-B520-4370-8B38-6A7016F90C9D}" type="presOf" srcId="{EDC0A18B-94F9-43D7-922D-1A65C053D699}" destId="{07B7AA78-64DC-461C-90AF-F58BC8470310}" srcOrd="0" destOrd="0" presId="urn:microsoft.com/office/officeart/2005/8/layout/process1"/>
    <dgm:cxn modelId="{21EA7121-77F8-441B-BBF9-729C1CBEDB66}" type="presOf" srcId="{3C4584A4-803A-413D-B1F8-3608C9D1F3FE}" destId="{B63C32EB-BDB0-4897-9093-3998872206EF}" srcOrd="0" destOrd="0" presId="urn:microsoft.com/office/officeart/2005/8/layout/process1"/>
    <dgm:cxn modelId="{84C9E724-08A5-4C27-AC6B-A54B859A4A33}" type="presOf" srcId="{4C814B55-020E-4AD9-B5D6-8A8DC3EC4A7B}" destId="{5F6A8447-D8E9-4D6E-9460-3B28EEBC224D}" srcOrd="1" destOrd="0" presId="urn:microsoft.com/office/officeart/2005/8/layout/process1"/>
    <dgm:cxn modelId="{2B9C534B-F023-46D3-A9EC-62D790C700FB}" srcId="{A234C25A-6D06-4F4A-903A-AEFEE88FA1EC}" destId="{3C4584A4-803A-413D-B1F8-3608C9D1F3FE}" srcOrd="3" destOrd="0" parTransId="{525052F4-66A3-44D9-9E8B-B7AF6770697F}" sibTransId="{82073970-EB41-459F-8689-74FA756C9B52}"/>
    <dgm:cxn modelId="{ED01F46D-CEB3-4DBA-943C-5C259A484F29}" type="presOf" srcId="{43F9FC70-EF2C-4088-98BD-6BAFC4CB272B}" destId="{D54FE056-E13A-47F7-ABDA-C0583D465D8E}" srcOrd="1" destOrd="0" presId="urn:microsoft.com/office/officeart/2005/8/layout/process1"/>
    <dgm:cxn modelId="{0D120659-0AA7-4D9A-8A3D-9E3BA1495F58}" srcId="{A234C25A-6D06-4F4A-903A-AEFEE88FA1EC}" destId="{581B68B1-D972-4606-8EC8-6EC4E18CF019}" srcOrd="0" destOrd="0" parTransId="{FAE9EDC6-CA10-4C91-AE98-B1F235C06B36}" sibTransId="{5138A8C7-1600-40A5-BAD9-6EFD52E7F111}"/>
    <dgm:cxn modelId="{CF23AB89-5003-47B9-8842-073667686BA7}" type="presOf" srcId="{5138A8C7-1600-40A5-BAD9-6EFD52E7F111}" destId="{EA1F525F-E19C-45E0-8AEF-FCAEDB6F7F45}" srcOrd="1" destOrd="0" presId="urn:microsoft.com/office/officeart/2005/8/layout/process1"/>
    <dgm:cxn modelId="{ECE4098E-BB8D-4F90-A735-8324EB044747}" type="presOf" srcId="{43F9FC70-EF2C-4088-98BD-6BAFC4CB272B}" destId="{B8B43B79-5DAE-4079-99CE-6914A33CAAA4}" srcOrd="0" destOrd="0" presId="urn:microsoft.com/office/officeart/2005/8/layout/process1"/>
    <dgm:cxn modelId="{4B6A589B-C4AE-4FCF-B6F1-00C51E394EA5}" type="presOf" srcId="{A234C25A-6D06-4F4A-903A-AEFEE88FA1EC}" destId="{BAE9007F-4649-4B06-AD40-106CE0F70D84}" srcOrd="0" destOrd="0" presId="urn:microsoft.com/office/officeart/2005/8/layout/process1"/>
    <dgm:cxn modelId="{A7A5B0AF-3AD7-4952-89B6-92C981943B0D}" type="presOf" srcId="{4C814B55-020E-4AD9-B5D6-8A8DC3EC4A7B}" destId="{ADC43029-752B-4A01-AEED-A7375F38F733}" srcOrd="0" destOrd="0" presId="urn:microsoft.com/office/officeart/2005/8/layout/process1"/>
    <dgm:cxn modelId="{FADA63BF-10AC-44DB-963C-7436CB85E591}" srcId="{A234C25A-6D06-4F4A-903A-AEFEE88FA1EC}" destId="{4725E699-9072-466C-9012-D85CF9907120}" srcOrd="1" destOrd="0" parTransId="{346AD091-8381-458F-8F8C-70E8D10EB030}" sibTransId="{43F9FC70-EF2C-4088-98BD-6BAFC4CB272B}"/>
    <dgm:cxn modelId="{791D17CC-3467-4839-8857-0E5ADE114E76}" srcId="{A234C25A-6D06-4F4A-903A-AEFEE88FA1EC}" destId="{EDC0A18B-94F9-43D7-922D-1A65C053D699}" srcOrd="2" destOrd="0" parTransId="{6F35CA6D-AECE-4658-B648-A2EBBAA46396}" sibTransId="{4C814B55-020E-4AD9-B5D6-8A8DC3EC4A7B}"/>
    <dgm:cxn modelId="{844359DC-7FF3-44C4-949E-FF1BB229943F}" type="presOf" srcId="{4725E699-9072-466C-9012-D85CF9907120}" destId="{096CA568-2214-4875-B0DC-B2EA9D3DDAE6}" srcOrd="0" destOrd="0" presId="urn:microsoft.com/office/officeart/2005/8/layout/process1"/>
    <dgm:cxn modelId="{3D8C67C2-7730-47E3-ACE3-1A42B2248D77}" type="presParOf" srcId="{BAE9007F-4649-4B06-AD40-106CE0F70D84}" destId="{0AA9D830-0D40-461A-8FF6-B909A8FBCA92}" srcOrd="0" destOrd="0" presId="urn:microsoft.com/office/officeart/2005/8/layout/process1"/>
    <dgm:cxn modelId="{08F9EBD9-93E8-406E-905B-E8046F49BB98}" type="presParOf" srcId="{BAE9007F-4649-4B06-AD40-106CE0F70D84}" destId="{CB5708D6-9619-4077-9EC2-5E08EA737A74}" srcOrd="1" destOrd="0" presId="urn:microsoft.com/office/officeart/2005/8/layout/process1"/>
    <dgm:cxn modelId="{3F9529E7-F200-48D6-BC93-4224AD40E602}" type="presParOf" srcId="{CB5708D6-9619-4077-9EC2-5E08EA737A74}" destId="{EA1F525F-E19C-45E0-8AEF-FCAEDB6F7F45}" srcOrd="0" destOrd="0" presId="urn:microsoft.com/office/officeart/2005/8/layout/process1"/>
    <dgm:cxn modelId="{28E27B38-FEF9-4467-BA46-5FFD00E37F7F}" type="presParOf" srcId="{BAE9007F-4649-4B06-AD40-106CE0F70D84}" destId="{096CA568-2214-4875-B0DC-B2EA9D3DDAE6}" srcOrd="2" destOrd="0" presId="urn:microsoft.com/office/officeart/2005/8/layout/process1"/>
    <dgm:cxn modelId="{356C1325-7868-4518-B78E-5DAF3835CB7E}" type="presParOf" srcId="{BAE9007F-4649-4B06-AD40-106CE0F70D84}" destId="{B8B43B79-5DAE-4079-99CE-6914A33CAAA4}" srcOrd="3" destOrd="0" presId="urn:microsoft.com/office/officeart/2005/8/layout/process1"/>
    <dgm:cxn modelId="{34E3DF68-0A06-4250-850C-8C6918D4A4B7}" type="presParOf" srcId="{B8B43B79-5DAE-4079-99CE-6914A33CAAA4}" destId="{D54FE056-E13A-47F7-ABDA-C0583D465D8E}" srcOrd="0" destOrd="0" presId="urn:microsoft.com/office/officeart/2005/8/layout/process1"/>
    <dgm:cxn modelId="{7AB9422C-CDED-420A-9C48-40873660734F}" type="presParOf" srcId="{BAE9007F-4649-4B06-AD40-106CE0F70D84}" destId="{07B7AA78-64DC-461C-90AF-F58BC8470310}" srcOrd="4" destOrd="0" presId="urn:microsoft.com/office/officeart/2005/8/layout/process1"/>
    <dgm:cxn modelId="{BA5A284B-4A33-4ABA-9420-22EABA107CD7}" type="presParOf" srcId="{BAE9007F-4649-4B06-AD40-106CE0F70D84}" destId="{ADC43029-752B-4A01-AEED-A7375F38F733}" srcOrd="5" destOrd="0" presId="urn:microsoft.com/office/officeart/2005/8/layout/process1"/>
    <dgm:cxn modelId="{7F38B958-86B3-4DE2-AD9A-D56B2AAD8F6C}" type="presParOf" srcId="{ADC43029-752B-4A01-AEED-A7375F38F733}" destId="{5F6A8447-D8E9-4D6E-9460-3B28EEBC224D}" srcOrd="0" destOrd="0" presId="urn:microsoft.com/office/officeart/2005/8/layout/process1"/>
    <dgm:cxn modelId="{6C16B4BA-06E8-437B-8A33-EB71A0E17EC6}" type="presParOf" srcId="{BAE9007F-4649-4B06-AD40-106CE0F70D84}" destId="{B63C32EB-BDB0-4897-9093-3998872206EF}" srcOrd="6"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BE33226-9F6F-4849-B1BC-76AF00EF90B9}" type="doc">
      <dgm:prSet loTypeId="urn:microsoft.com/office/officeart/2024/layout/MeetTheTeamCard" loCatId="meettheteam" qsTypeId="urn:microsoft.com/office/officeart/2005/8/quickstyle/simple1" qsCatId="simple" csTypeId="urn:microsoft.com/office/officeart/2005/8/colors/accent1_2" csCatId="accent1" phldr="1"/>
      <dgm:spPr/>
      <dgm:t>
        <a:bodyPr/>
        <a:lstStyle/>
        <a:p>
          <a:endParaRPr kumimoji="1" lang="ja-JP" altLang="en-US"/>
        </a:p>
      </dgm:t>
    </dgm:pt>
    <dgm:pt modelId="{6B5BDC24-CB4E-4391-9A88-F0ACABF03DE5}">
      <dgm:prSet phldrT="[テキスト]" custT="1"/>
      <dgm:spPr/>
      <dgm:t>
        <a:bodyPr/>
        <a:lstStyle/>
        <a:p>
          <a:pPr>
            <a:defRPr b="1"/>
          </a:pPr>
          <a:r>
            <a:rPr kumimoji="1" lang="ja-JP" altLang="en-US" sz="1800" b="0" u="sng" dirty="0">
              <a:effectLst/>
              <a:latin typeface="UD デジタル 教科書体 NK" panose="02020400000000000000" pitchFamily="18" charset="-128"/>
              <a:ea typeface="UD デジタル 教科書体 NK" panose="02020400000000000000" pitchFamily="18" charset="-128"/>
            </a:rPr>
            <a:t>個別ニーズの把握</a:t>
          </a:r>
        </a:p>
      </dgm:t>
    </dgm:pt>
    <dgm:pt modelId="{0887D83C-9CFF-43A2-8E56-2DA256D9B447}" type="parTrans" cxnId="{7B1BC225-102D-42D6-8172-3BE0490709F3}">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BC4BCFD7-3E8B-444C-AB0E-2F2627083229}" type="sibTrans" cxnId="{7B1BC225-102D-42D6-8172-3BE0490709F3}">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E93DDBBD-4AE0-4B81-B886-8ACD1AB28F47}">
      <dgm:prSet phldrT="[テキスト]" phldr="1"/>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2FC35E63-6CFE-4C4A-9362-FD6042B5071F}" type="parTrans" cxnId="{BF5D2A71-4EBC-4539-982E-948359FB7B6A}">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CE4D77AA-3A37-48A2-9103-FE8D2DF0FEC2}" type="sibTrans" cxnId="{BF5D2A71-4EBC-4539-982E-948359FB7B6A}">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77DAC5E0-9F23-403F-AEF6-811BAAE19CED}">
      <dgm:prSet phldrT="[テキスト]" custT="1"/>
      <dgm:spPr/>
      <dgm:t>
        <a:bodyPr/>
        <a:lstStyle/>
        <a:p>
          <a:pPr>
            <a:defRPr b="1"/>
          </a:pPr>
          <a:r>
            <a:rPr kumimoji="1" lang="ja-JP" altLang="en-US" sz="1700" b="0" u="sng" dirty="0">
              <a:effectLst/>
              <a:latin typeface="UD デジタル 教科書体 NK" panose="02020400000000000000" pitchFamily="18" charset="-128"/>
              <a:ea typeface="UD デジタル 教科書体 NK" panose="02020400000000000000" pitchFamily="18" charset="-128"/>
            </a:rPr>
            <a:t>業務設計と環境調整</a:t>
          </a:r>
        </a:p>
      </dgm:t>
    </dgm:pt>
    <dgm:pt modelId="{C93D745D-85BE-42CA-B80B-F4D9567A023B}" type="parTrans" cxnId="{D129E2BA-430A-47EB-A055-F56BB1E15F83}">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BB43A4B6-11D2-4E99-8D11-47D8CEE1F3D0}" type="sibTrans" cxnId="{D129E2BA-430A-47EB-A055-F56BB1E15F83}">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7E5A6B66-08AD-4364-BC14-26D359B7F6EC}">
      <dgm:prSet phldrT="[テキスト]" phldr="1"/>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E5EE91E2-43BA-4066-B004-3BE678660FAB}" type="parTrans" cxnId="{C38315C2-753C-4EF5-90CC-6CE9384D3DA8}">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E9C0B243-C8A7-4612-B1A6-E19D922F7738}" type="sibTrans" cxnId="{C38315C2-753C-4EF5-90CC-6CE9384D3DA8}">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F8A449C5-E34C-44E9-868C-7C9DA0DBB12D}">
      <dgm:prSet phldrT="[テキスト]"/>
      <dgm:spPr/>
      <dgm:t>
        <a:bodyPr/>
        <a:lstStyle/>
        <a:p>
          <a:pPr>
            <a:defRPr b="1"/>
          </a:pPr>
          <a:r>
            <a:rPr kumimoji="1" lang="ja-JP" altLang="en-US" b="0" u="sng" dirty="0">
              <a:effectLst/>
              <a:latin typeface="UD デジタル 教科書体 NK" panose="02020400000000000000" pitchFamily="18" charset="-128"/>
              <a:ea typeface="UD デジタル 教科書体 NK" panose="02020400000000000000" pitchFamily="18" charset="-128"/>
            </a:rPr>
            <a:t>継続的な支援体制</a:t>
          </a:r>
        </a:p>
      </dgm:t>
    </dgm:pt>
    <dgm:pt modelId="{1DA439A3-609D-4A29-8D69-1342F882F337}" type="parTrans" cxnId="{11F925B6-648C-4914-92DC-FCCBAA8A4808}">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508A94E4-7838-4916-BE3B-B335F30DAF2E}" type="sibTrans" cxnId="{11F925B6-648C-4914-92DC-FCCBAA8A4808}">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2ECA2D75-E591-4243-A9CD-F00B17B010C9}">
      <dgm:prSet phldrT="[テキスト]" phldr="1"/>
      <dgm:spPr/>
      <dgm:t>
        <a:bodyPr/>
        <a:lstStyle/>
        <a:p>
          <a:endParaRPr kumimoji="1" lang="ja-JP" altLang="en-US" b="0" dirty="0">
            <a:effectLst/>
            <a:latin typeface="UD デジタル 教科書体 NK" panose="02020400000000000000" pitchFamily="18" charset="-128"/>
            <a:ea typeface="UD デジタル 教科書体 NK" panose="02020400000000000000" pitchFamily="18" charset="-128"/>
          </a:endParaRPr>
        </a:p>
      </dgm:t>
    </dgm:pt>
    <dgm:pt modelId="{F6D7CCE9-1E03-4330-9832-B7D97DB43A55}" type="parTrans" cxnId="{D84AC600-11DB-47E0-9EDB-B41FF9E7123F}">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16F33A6F-76B3-4FD4-A39A-4CFBED48A369}" type="sibTrans" cxnId="{D84AC600-11DB-47E0-9EDB-B41FF9E7123F}">
      <dgm:prSet/>
      <dgm:spPr/>
      <dgm:t>
        <a:bodyPr/>
        <a:lstStyle/>
        <a:p>
          <a:endParaRPr kumimoji="1" lang="ja-JP" altLang="en-US" b="0">
            <a:effectLst/>
            <a:latin typeface="UD デジタル 教科書体 NK" panose="02020400000000000000" pitchFamily="18" charset="-128"/>
            <a:ea typeface="UD デジタル 教科書体 NK" panose="02020400000000000000" pitchFamily="18" charset="-128"/>
          </a:endParaRPr>
        </a:p>
      </dgm:t>
    </dgm:pt>
    <dgm:pt modelId="{B84512BE-46F2-4EB5-A86C-F0293C3C4226}" type="pres">
      <dgm:prSet presAssocID="{DBE33226-9F6F-4849-B1BC-76AF00EF90B9}" presName="root" presStyleCnt="0">
        <dgm:presLayoutVars>
          <dgm:dir/>
          <dgm:resizeHandles val="exact"/>
        </dgm:presLayoutVars>
      </dgm:prSet>
      <dgm:spPr/>
    </dgm:pt>
    <dgm:pt modelId="{8333A4C7-2049-444B-908B-7D1D8494B04B}" type="pres">
      <dgm:prSet presAssocID="{6B5BDC24-CB4E-4391-9A88-F0ACABF03DE5}" presName="compNode" presStyleCnt="0"/>
      <dgm:spPr/>
    </dgm:pt>
    <dgm:pt modelId="{924D11BE-4960-44BA-9FC3-0EFA8034460D}" type="pres">
      <dgm:prSet presAssocID="{6B5BDC24-CB4E-4391-9A88-F0ACABF03DE5}" presName="bgPill" presStyleLbl="solidFgAcc1" presStyleIdx="0" presStyleCnt="3"/>
      <dgm:spPr/>
    </dgm:pt>
    <dgm:pt modelId="{A0334204-E348-44F3-B30D-F6C567F5EDE5}" type="pres">
      <dgm:prSet presAssocID="{6B5BDC24-CB4E-4391-9A88-F0ACABF03DE5}" presName="photoCircle" presStyleLbl="fgImgPlace1" presStyleIdx="0" presStyleCnt="3"/>
      <dgm:spPr/>
    </dgm:pt>
    <dgm:pt modelId="{15C84B54-6E40-48E6-BAA2-C9C54916ACAA}" type="pres">
      <dgm:prSet presAssocID="{6B5BDC24-CB4E-4391-9A88-F0ACABF03DE5}" presName="nameText" presStyleLbl="revTx" presStyleIdx="0" presStyleCnt="6">
        <dgm:presLayoutVars>
          <dgm:chMax val="1"/>
          <dgm:chPref val="1"/>
        </dgm:presLayoutVars>
      </dgm:prSet>
      <dgm:spPr/>
    </dgm:pt>
    <dgm:pt modelId="{8503521D-C2A8-414E-8C00-E3ADCC9F92AC}" type="pres">
      <dgm:prSet presAssocID="{6B5BDC24-CB4E-4391-9A88-F0ACABF03DE5}" presName="roleText" presStyleLbl="revTx" presStyleIdx="1" presStyleCnt="6">
        <dgm:presLayoutVars>
          <dgm:chMax val="0"/>
        </dgm:presLayoutVars>
      </dgm:prSet>
      <dgm:spPr/>
    </dgm:pt>
    <dgm:pt modelId="{6EDC08DF-4686-4B15-A54F-5F0167FE2339}" type="pres">
      <dgm:prSet presAssocID="{BC4BCFD7-3E8B-444C-AB0E-2F2627083229}" presName="sibTrans" presStyleCnt="0"/>
      <dgm:spPr/>
    </dgm:pt>
    <dgm:pt modelId="{DBEA2013-70C4-41FE-BCA4-DE5B892D4397}" type="pres">
      <dgm:prSet presAssocID="{77DAC5E0-9F23-403F-AEF6-811BAAE19CED}" presName="compNode" presStyleCnt="0"/>
      <dgm:spPr/>
    </dgm:pt>
    <dgm:pt modelId="{015B42B4-7715-443A-ADE2-D8B3A910CDEA}" type="pres">
      <dgm:prSet presAssocID="{77DAC5E0-9F23-403F-AEF6-811BAAE19CED}" presName="bgPill" presStyleLbl="solidFgAcc1" presStyleIdx="1" presStyleCnt="3"/>
      <dgm:spPr/>
    </dgm:pt>
    <dgm:pt modelId="{F3731B06-265F-4F8E-9901-16C5E0BFAD77}" type="pres">
      <dgm:prSet presAssocID="{77DAC5E0-9F23-403F-AEF6-811BAAE19CED}" presName="photoCircle" presStyleLbl="fgImgPlace1" presStyleIdx="1" presStyleCnt="3"/>
      <dgm:spPr/>
    </dgm:pt>
    <dgm:pt modelId="{85A4473D-14EA-4852-BDB9-753C3DB57CE4}" type="pres">
      <dgm:prSet presAssocID="{77DAC5E0-9F23-403F-AEF6-811BAAE19CED}" presName="nameText" presStyleLbl="revTx" presStyleIdx="2" presStyleCnt="6">
        <dgm:presLayoutVars>
          <dgm:chMax val="1"/>
          <dgm:chPref val="1"/>
        </dgm:presLayoutVars>
      </dgm:prSet>
      <dgm:spPr/>
    </dgm:pt>
    <dgm:pt modelId="{F4F06123-4F06-4577-8A03-33C2F96C384D}" type="pres">
      <dgm:prSet presAssocID="{77DAC5E0-9F23-403F-AEF6-811BAAE19CED}" presName="roleText" presStyleLbl="revTx" presStyleIdx="3" presStyleCnt="6">
        <dgm:presLayoutVars>
          <dgm:chMax val="0"/>
        </dgm:presLayoutVars>
      </dgm:prSet>
      <dgm:spPr/>
    </dgm:pt>
    <dgm:pt modelId="{A64EEFFE-B82D-4760-BEA4-8EE41188DE85}" type="pres">
      <dgm:prSet presAssocID="{BB43A4B6-11D2-4E99-8D11-47D8CEE1F3D0}" presName="sibTrans" presStyleCnt="0"/>
      <dgm:spPr/>
    </dgm:pt>
    <dgm:pt modelId="{EB62CA87-885B-490F-B15E-B99A864C5CE8}" type="pres">
      <dgm:prSet presAssocID="{F8A449C5-E34C-44E9-868C-7C9DA0DBB12D}" presName="compNode" presStyleCnt="0"/>
      <dgm:spPr/>
    </dgm:pt>
    <dgm:pt modelId="{B543269B-0173-4BC6-A260-099D3E449DD4}" type="pres">
      <dgm:prSet presAssocID="{F8A449C5-E34C-44E9-868C-7C9DA0DBB12D}" presName="bgPill" presStyleLbl="solidFgAcc1" presStyleIdx="2" presStyleCnt="3"/>
      <dgm:spPr/>
    </dgm:pt>
    <dgm:pt modelId="{4E9E6324-C854-4522-A12A-E52A7891B38B}" type="pres">
      <dgm:prSet presAssocID="{F8A449C5-E34C-44E9-868C-7C9DA0DBB12D}" presName="photoCircle" presStyleLbl="fgImgPlace1" presStyleIdx="2" presStyleCnt="3"/>
      <dgm:spPr/>
    </dgm:pt>
    <dgm:pt modelId="{28EF36D7-5B24-41DE-983D-97923E29F506}" type="pres">
      <dgm:prSet presAssocID="{F8A449C5-E34C-44E9-868C-7C9DA0DBB12D}" presName="nameText" presStyleLbl="revTx" presStyleIdx="4" presStyleCnt="6">
        <dgm:presLayoutVars>
          <dgm:chMax val="1"/>
          <dgm:chPref val="1"/>
        </dgm:presLayoutVars>
      </dgm:prSet>
      <dgm:spPr/>
    </dgm:pt>
    <dgm:pt modelId="{CEBAC0A7-D7E4-4F80-89B9-A577CF5B2614}" type="pres">
      <dgm:prSet presAssocID="{F8A449C5-E34C-44E9-868C-7C9DA0DBB12D}" presName="roleText" presStyleLbl="revTx" presStyleIdx="5" presStyleCnt="6">
        <dgm:presLayoutVars>
          <dgm:chMax val="0"/>
        </dgm:presLayoutVars>
      </dgm:prSet>
      <dgm:spPr/>
    </dgm:pt>
  </dgm:ptLst>
  <dgm:cxnLst>
    <dgm:cxn modelId="{D84AC600-11DB-47E0-9EDB-B41FF9E7123F}" srcId="{F8A449C5-E34C-44E9-868C-7C9DA0DBB12D}" destId="{2ECA2D75-E591-4243-A9CD-F00B17B010C9}" srcOrd="0" destOrd="0" parTransId="{F6D7CCE9-1E03-4330-9832-B7D97DB43A55}" sibTransId="{16F33A6F-76B3-4FD4-A39A-4CFBED48A369}"/>
    <dgm:cxn modelId="{8912C516-7F60-4AD8-B92A-FB062F9BE37A}" type="presOf" srcId="{2ECA2D75-E591-4243-A9CD-F00B17B010C9}" destId="{CEBAC0A7-D7E4-4F80-89B9-A577CF5B2614}" srcOrd="0" destOrd="0" presId="urn:microsoft.com/office/officeart/2024/layout/MeetTheTeamCard"/>
    <dgm:cxn modelId="{7B1BC225-102D-42D6-8172-3BE0490709F3}" srcId="{DBE33226-9F6F-4849-B1BC-76AF00EF90B9}" destId="{6B5BDC24-CB4E-4391-9A88-F0ACABF03DE5}" srcOrd="0" destOrd="0" parTransId="{0887D83C-9CFF-43A2-8E56-2DA256D9B447}" sibTransId="{BC4BCFD7-3E8B-444C-AB0E-2F2627083229}"/>
    <dgm:cxn modelId="{2941B95B-90DF-4411-872C-BA4D875571EB}" type="presOf" srcId="{DBE33226-9F6F-4849-B1BC-76AF00EF90B9}" destId="{B84512BE-46F2-4EB5-A86C-F0293C3C4226}" srcOrd="0" destOrd="0" presId="urn:microsoft.com/office/officeart/2024/layout/MeetTheTeamCard"/>
    <dgm:cxn modelId="{842C3847-67F3-4023-86E6-D06BE80C4525}" type="presOf" srcId="{7E5A6B66-08AD-4364-BC14-26D359B7F6EC}" destId="{F4F06123-4F06-4577-8A03-33C2F96C384D}" srcOrd="0" destOrd="0" presId="urn:microsoft.com/office/officeart/2024/layout/MeetTheTeamCard"/>
    <dgm:cxn modelId="{9EDD5B6C-95A6-4E06-85F5-29C2138FF2A9}" type="presOf" srcId="{E93DDBBD-4AE0-4B81-B886-8ACD1AB28F47}" destId="{8503521D-C2A8-414E-8C00-E3ADCC9F92AC}" srcOrd="0" destOrd="0" presId="urn:microsoft.com/office/officeart/2024/layout/MeetTheTeamCard"/>
    <dgm:cxn modelId="{18A79C4D-8222-44CF-96FF-90BE65858A1B}" type="presOf" srcId="{F8A449C5-E34C-44E9-868C-7C9DA0DBB12D}" destId="{28EF36D7-5B24-41DE-983D-97923E29F506}" srcOrd="0" destOrd="0" presId="urn:microsoft.com/office/officeart/2024/layout/MeetTheTeamCard"/>
    <dgm:cxn modelId="{BF5D2A71-4EBC-4539-982E-948359FB7B6A}" srcId="{6B5BDC24-CB4E-4391-9A88-F0ACABF03DE5}" destId="{E93DDBBD-4AE0-4B81-B886-8ACD1AB28F47}" srcOrd="0" destOrd="0" parTransId="{2FC35E63-6CFE-4C4A-9362-FD6042B5071F}" sibTransId="{CE4D77AA-3A37-48A2-9103-FE8D2DF0FEC2}"/>
    <dgm:cxn modelId="{08982B53-DC2D-4A61-BDA6-E5134F49150C}" type="presOf" srcId="{6B5BDC24-CB4E-4391-9A88-F0ACABF03DE5}" destId="{15C84B54-6E40-48E6-BAA2-C9C54916ACAA}" srcOrd="0" destOrd="0" presId="urn:microsoft.com/office/officeart/2024/layout/MeetTheTeamCard"/>
    <dgm:cxn modelId="{11F925B6-648C-4914-92DC-FCCBAA8A4808}" srcId="{DBE33226-9F6F-4849-B1BC-76AF00EF90B9}" destId="{F8A449C5-E34C-44E9-868C-7C9DA0DBB12D}" srcOrd="2" destOrd="0" parTransId="{1DA439A3-609D-4A29-8D69-1342F882F337}" sibTransId="{508A94E4-7838-4916-BE3B-B335F30DAF2E}"/>
    <dgm:cxn modelId="{D129E2BA-430A-47EB-A055-F56BB1E15F83}" srcId="{DBE33226-9F6F-4849-B1BC-76AF00EF90B9}" destId="{77DAC5E0-9F23-403F-AEF6-811BAAE19CED}" srcOrd="1" destOrd="0" parTransId="{C93D745D-85BE-42CA-B80B-F4D9567A023B}" sibTransId="{BB43A4B6-11D2-4E99-8D11-47D8CEE1F3D0}"/>
    <dgm:cxn modelId="{C38315C2-753C-4EF5-90CC-6CE9384D3DA8}" srcId="{77DAC5E0-9F23-403F-AEF6-811BAAE19CED}" destId="{7E5A6B66-08AD-4364-BC14-26D359B7F6EC}" srcOrd="0" destOrd="0" parTransId="{E5EE91E2-43BA-4066-B004-3BE678660FAB}" sibTransId="{E9C0B243-C8A7-4612-B1A6-E19D922F7738}"/>
    <dgm:cxn modelId="{DBBCB1DC-153D-4189-9521-A8AF97BDC771}" type="presOf" srcId="{77DAC5E0-9F23-403F-AEF6-811BAAE19CED}" destId="{85A4473D-14EA-4852-BDB9-753C3DB57CE4}" srcOrd="0" destOrd="0" presId="urn:microsoft.com/office/officeart/2024/layout/MeetTheTeamCard"/>
    <dgm:cxn modelId="{C56050E1-14F7-4915-A368-9565605B0155}" type="presParOf" srcId="{B84512BE-46F2-4EB5-A86C-F0293C3C4226}" destId="{8333A4C7-2049-444B-908B-7D1D8494B04B}" srcOrd="0" destOrd="0" presId="urn:microsoft.com/office/officeart/2024/layout/MeetTheTeamCard"/>
    <dgm:cxn modelId="{FF746EB1-60AF-4227-A155-032B8D1B991E}" type="presParOf" srcId="{8333A4C7-2049-444B-908B-7D1D8494B04B}" destId="{924D11BE-4960-44BA-9FC3-0EFA8034460D}" srcOrd="0" destOrd="0" presId="urn:microsoft.com/office/officeart/2024/layout/MeetTheTeamCard"/>
    <dgm:cxn modelId="{E4F4556C-16D4-4D43-8982-3E812E419494}" type="presParOf" srcId="{8333A4C7-2049-444B-908B-7D1D8494B04B}" destId="{A0334204-E348-44F3-B30D-F6C567F5EDE5}" srcOrd="1" destOrd="0" presId="urn:microsoft.com/office/officeart/2024/layout/MeetTheTeamCard"/>
    <dgm:cxn modelId="{7C14536E-DFDA-4FBE-A1FA-94C46BE71050}" type="presParOf" srcId="{8333A4C7-2049-444B-908B-7D1D8494B04B}" destId="{15C84B54-6E40-48E6-BAA2-C9C54916ACAA}" srcOrd="2" destOrd="0" presId="urn:microsoft.com/office/officeart/2024/layout/MeetTheTeamCard"/>
    <dgm:cxn modelId="{8AE54048-3D04-4090-BB10-DC9CCDABDE0E}" type="presParOf" srcId="{8333A4C7-2049-444B-908B-7D1D8494B04B}" destId="{8503521D-C2A8-414E-8C00-E3ADCC9F92AC}" srcOrd="3" destOrd="0" presId="urn:microsoft.com/office/officeart/2024/layout/MeetTheTeamCard"/>
    <dgm:cxn modelId="{1AE33579-2EA6-4B78-8F9C-ED8744ED35C1}" type="presParOf" srcId="{B84512BE-46F2-4EB5-A86C-F0293C3C4226}" destId="{6EDC08DF-4686-4B15-A54F-5F0167FE2339}" srcOrd="1" destOrd="0" presId="urn:microsoft.com/office/officeart/2024/layout/MeetTheTeamCard"/>
    <dgm:cxn modelId="{252239B5-1EBA-4F35-A339-FF81E31D8B51}" type="presParOf" srcId="{B84512BE-46F2-4EB5-A86C-F0293C3C4226}" destId="{DBEA2013-70C4-41FE-BCA4-DE5B892D4397}" srcOrd="2" destOrd="0" presId="urn:microsoft.com/office/officeart/2024/layout/MeetTheTeamCard"/>
    <dgm:cxn modelId="{F9DF9BCA-E684-40C2-9E8E-703380D68830}" type="presParOf" srcId="{DBEA2013-70C4-41FE-BCA4-DE5B892D4397}" destId="{015B42B4-7715-443A-ADE2-D8B3A910CDEA}" srcOrd="0" destOrd="0" presId="urn:microsoft.com/office/officeart/2024/layout/MeetTheTeamCard"/>
    <dgm:cxn modelId="{E86BC91F-EBD0-45B4-A736-9F56AD2D4881}" type="presParOf" srcId="{DBEA2013-70C4-41FE-BCA4-DE5B892D4397}" destId="{F3731B06-265F-4F8E-9901-16C5E0BFAD77}" srcOrd="1" destOrd="0" presId="urn:microsoft.com/office/officeart/2024/layout/MeetTheTeamCard"/>
    <dgm:cxn modelId="{AAE8146A-5961-4F32-B7BC-501E32CA850C}" type="presParOf" srcId="{DBEA2013-70C4-41FE-BCA4-DE5B892D4397}" destId="{85A4473D-14EA-4852-BDB9-753C3DB57CE4}" srcOrd="2" destOrd="0" presId="urn:microsoft.com/office/officeart/2024/layout/MeetTheTeamCard"/>
    <dgm:cxn modelId="{DC4B71D0-FF7D-4CB7-87FB-F423C6E622AA}" type="presParOf" srcId="{DBEA2013-70C4-41FE-BCA4-DE5B892D4397}" destId="{F4F06123-4F06-4577-8A03-33C2F96C384D}" srcOrd="3" destOrd="0" presId="urn:microsoft.com/office/officeart/2024/layout/MeetTheTeamCard"/>
    <dgm:cxn modelId="{9A92CEF3-E79A-4395-B065-F1F0E2AC1BA9}" type="presParOf" srcId="{B84512BE-46F2-4EB5-A86C-F0293C3C4226}" destId="{A64EEFFE-B82D-4760-BEA4-8EE41188DE85}" srcOrd="3" destOrd="0" presId="urn:microsoft.com/office/officeart/2024/layout/MeetTheTeamCard"/>
    <dgm:cxn modelId="{D37CD0D0-D3EA-4EC4-957D-04A79961FC2A}" type="presParOf" srcId="{B84512BE-46F2-4EB5-A86C-F0293C3C4226}" destId="{EB62CA87-885B-490F-B15E-B99A864C5CE8}" srcOrd="4" destOrd="0" presId="urn:microsoft.com/office/officeart/2024/layout/MeetTheTeamCard"/>
    <dgm:cxn modelId="{660D8FA0-44AB-4AA9-B99B-18F7F3191763}" type="presParOf" srcId="{EB62CA87-885B-490F-B15E-B99A864C5CE8}" destId="{B543269B-0173-4BC6-A260-099D3E449DD4}" srcOrd="0" destOrd="0" presId="urn:microsoft.com/office/officeart/2024/layout/MeetTheTeamCard"/>
    <dgm:cxn modelId="{A895E83B-2B5B-4F3D-8BA4-8B6BBB4B7DC8}" type="presParOf" srcId="{EB62CA87-885B-490F-B15E-B99A864C5CE8}" destId="{4E9E6324-C854-4522-A12A-E52A7891B38B}" srcOrd="1" destOrd="0" presId="urn:microsoft.com/office/officeart/2024/layout/MeetTheTeamCard"/>
    <dgm:cxn modelId="{A3E2EFDC-1640-4854-836F-F8980532E595}" type="presParOf" srcId="{EB62CA87-885B-490F-B15E-B99A864C5CE8}" destId="{28EF36D7-5B24-41DE-983D-97923E29F506}" srcOrd="2" destOrd="0" presId="urn:microsoft.com/office/officeart/2024/layout/MeetTheTeamCard"/>
    <dgm:cxn modelId="{0224B4EC-3CA6-4957-B42E-54F88D9A70FE}" type="presParOf" srcId="{EB62CA87-885B-490F-B15E-B99A864C5CE8}" destId="{CEBAC0A7-D7E4-4F80-89B9-A577CF5B2614}" srcOrd="3" destOrd="0" presId="urn:microsoft.com/office/officeart/2024/layout/MeetTheTeamCar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b="0" i="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b="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34F2717-C7CE-4852-B881-3B36CF49FD59}" type="doc">
      <dgm:prSet loTypeId="urn:microsoft.com/office/officeart/2008/layout/AscendingPictureAccentProcess" loCatId="process" qsTypeId="urn:microsoft.com/office/officeart/2005/8/quickstyle/simple3" qsCatId="simple" csTypeId="urn:microsoft.com/office/officeart/2005/8/colors/colorful3" csCatId="colorful" phldr="1"/>
      <dgm:spPr/>
      <dgm:t>
        <a:bodyPr/>
        <a:lstStyle/>
        <a:p>
          <a:endParaRPr kumimoji="1" lang="ja-JP" altLang="en-US"/>
        </a:p>
      </dgm:t>
    </dgm:pt>
    <dgm:pt modelId="{9D82C03F-113F-43D2-A915-DC02F8180791}">
      <dgm:prSet phldrT="[テキスト]" custT="1"/>
      <dgm:spPr>
        <a:solidFill>
          <a:schemeClr val="bg1"/>
        </a:solidFill>
        <a:ln>
          <a:solidFill>
            <a:srgbClr val="FF0000"/>
          </a:solidFill>
        </a:ln>
      </dgm:spPr>
      <dgm:t>
        <a:bodyPr/>
        <a:lstStyle/>
        <a:p>
          <a:r>
            <a:rPr kumimoji="1" lang="ja-JP" altLang="en-US"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就労移行支援　　就労継続支援</a:t>
          </a:r>
          <a:r>
            <a:rPr kumimoji="1" lang="en-US" altLang="ja-JP"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B</a:t>
          </a:r>
          <a:r>
            <a:rPr kumimoji="1" lang="ja-JP" altLang="en-US"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型</a:t>
          </a:r>
        </a:p>
      </dgm:t>
    </dgm:pt>
    <dgm:pt modelId="{819E0BFA-D837-4962-9A8E-1BC5593FEA6E}" type="parTrans" cxnId="{7038039C-4C71-4909-A438-C524D32036FB}">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C70A2164-5186-4C8F-B396-7FBC3D69CB1E}" type="sibTrans" cxnId="{7038039C-4C71-4909-A438-C524D32036FB}">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AA0BFD76-79C4-4B2B-B296-EAC30FFD542A}">
      <dgm:prSet phldrT="[テキスト]" custT="1"/>
      <dgm:spPr>
        <a:solidFill>
          <a:schemeClr val="bg1"/>
        </a:solidFill>
        <a:ln>
          <a:solidFill>
            <a:srgbClr val="FF0000"/>
          </a:solidFill>
        </a:ln>
      </dgm:spPr>
      <dgm:t>
        <a:bodyPr/>
        <a:lstStyle/>
        <a:p>
          <a:r>
            <a:rPr kumimoji="1" lang="ja-JP" altLang="en-US"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就労継続支援</a:t>
          </a:r>
          <a:r>
            <a:rPr kumimoji="1" lang="en-US" altLang="ja-JP"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a:t>
          </a:r>
          <a:r>
            <a:rPr kumimoji="1" lang="ja-JP" altLang="en-US" sz="1600" b="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型</a:t>
          </a:r>
        </a:p>
      </dgm:t>
    </dgm:pt>
    <dgm:pt modelId="{29E868A9-9A53-4DE8-9CE6-40F22EC26501}" type="parTrans" cxnId="{CCFD1319-F051-4345-B42B-B3A752745D82}">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1F4B1E6F-4523-48FA-8F82-908D82C8CC3C}" type="sibTrans" cxnId="{CCFD1319-F051-4345-B42B-B3A752745D82}">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229418D6-178A-4A0B-A118-E18A72A62431}">
      <dgm:prSet custT="1">
        <dgm:style>
          <a:lnRef idx="1">
            <a:schemeClr val="accent5"/>
          </a:lnRef>
          <a:fillRef idx="2">
            <a:schemeClr val="accent5"/>
          </a:fillRef>
          <a:effectRef idx="1">
            <a:schemeClr val="accent5"/>
          </a:effectRef>
          <a:fontRef idx="minor">
            <a:schemeClr val="dk1"/>
          </a:fontRef>
        </dgm:style>
      </dgm:prSet>
      <dgm:spPr>
        <a:solidFill>
          <a:schemeClr val="accent4">
            <a:lumMod val="20000"/>
            <a:lumOff val="80000"/>
          </a:schemeClr>
        </a:solidFill>
      </dgm:spPr>
      <dgm:t>
        <a:bodyPr/>
        <a:lstStyle/>
        <a:p>
          <a:r>
            <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重度障害者多数雇用事業所</a:t>
          </a:r>
        </a:p>
      </dgm:t>
    </dgm:pt>
    <dgm:pt modelId="{2BB21D2E-5DB8-4F22-9A2A-2BEA3D3055F8}" type="parTrans" cxnId="{C4EA70E2-B798-4A0C-8F3B-C9C0CBCA6CED}">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02E4DCA-91B7-4443-89FF-2254A9D0E1C8}" type="sibTrans" cxnId="{C4EA70E2-B798-4A0C-8F3B-C9C0CBCA6CED}">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0E6EDF1D-7D5C-498A-8033-10D19E02DF69}">
      <dgm:prSet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dgm:spPr>
      <dgm:t>
        <a:bodyPr/>
        <a:lstStyle/>
        <a:p>
          <a:r>
            <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特例子会社</a:t>
          </a:r>
        </a:p>
      </dgm:t>
    </dgm:pt>
    <dgm:pt modelId="{B8982C2B-235B-47B7-AF5C-A8DB99479785}" type="parTrans" cxnId="{CF9909AF-A67C-4A70-BC7C-8ADC39B07EAB}">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24F2EC09-2F28-4537-80A3-1ABCC7CE5FBF}" type="sibTrans" cxnId="{CF9909AF-A67C-4A70-BC7C-8ADC39B07EAB}">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BB36CA01-AC53-4589-8F1E-E349DAD87840}">
      <dgm:prSet custT="1">
        <dgm:style>
          <a:lnRef idx="2">
            <a:schemeClr val="accent5"/>
          </a:lnRef>
          <a:fillRef idx="1">
            <a:schemeClr val="lt1"/>
          </a:fillRef>
          <a:effectRef idx="0">
            <a:schemeClr val="accent5"/>
          </a:effectRef>
          <a:fontRef idx="minor">
            <a:schemeClr val="dk1"/>
          </a:fontRef>
        </dgm:style>
      </dgm:prSet>
      <dgm:spPr>
        <a:solidFill>
          <a:schemeClr val="accent4">
            <a:lumMod val="60000"/>
            <a:lumOff val="40000"/>
          </a:schemeClr>
        </a:solidFill>
      </dgm:spPr>
      <dgm:t>
        <a:bodyPr/>
        <a:lstStyle/>
        <a:p>
          <a:r>
            <a:rPr kumimoji="1" lang="ja-JP" altLang="en-US" sz="1600" b="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一般の職場での障害者雇用</a:t>
          </a:r>
        </a:p>
      </dgm:t>
    </dgm:pt>
    <dgm:pt modelId="{BC0C15DC-B44F-4EEA-8B79-C66CD714984F}" type="parTrans" cxnId="{9EF26DCD-28A6-45F3-B2BA-501504244D4D}">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19E0AC94-632F-429F-AC76-492E36CDFA69}" type="sibTrans" cxnId="{9EF26DCD-28A6-45F3-B2BA-501504244D4D}">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1B3CF660-32E5-4F79-AFE3-58267E862235}">
      <dgm:prSet custT="1"/>
      <dgm:spPr>
        <a:solidFill>
          <a:schemeClr val="accent4">
            <a:lumMod val="75000"/>
          </a:schemeClr>
        </a:solidFill>
      </dgm:spPr>
      <dgm:t>
        <a:bodyPr/>
        <a:lstStyle/>
        <a:p>
          <a:r>
            <a:rPr kumimoji="1" lang="ja-JP" altLang="en-US" sz="1600" b="0" dirty="0">
              <a:solidFill>
                <a:schemeClr val="bg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一般の職場での通常雇用</a:t>
          </a:r>
        </a:p>
      </dgm:t>
    </dgm:pt>
    <dgm:pt modelId="{9A58ED7A-18A6-475A-84B0-FF09D72EC69E}" type="parTrans" cxnId="{D9C1A2C0-3F32-4158-9361-61780C8F0FEA}">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F9649E0C-FA30-4537-AFF3-6CB6AD516460}" type="sibTrans" cxnId="{D9C1A2C0-3F32-4158-9361-61780C8F0FEA}">
      <dgm:prSet/>
      <dgm:spPr/>
      <dgm:t>
        <a:bodyPr/>
        <a:lstStyle/>
        <a:p>
          <a:endParaRPr kumimoji="1" lang="ja-JP" altLang="en-US" sz="1200" b="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gm:t>
    </dgm:pt>
    <dgm:pt modelId="{6C1BDD5C-924F-494A-8D5F-BA43A7774A11}" type="pres">
      <dgm:prSet presAssocID="{C34F2717-C7CE-4852-B881-3B36CF49FD59}" presName="Name0" presStyleCnt="0">
        <dgm:presLayoutVars>
          <dgm:chMax val="7"/>
          <dgm:chPref val="7"/>
          <dgm:dir/>
        </dgm:presLayoutVars>
      </dgm:prSet>
      <dgm:spPr/>
    </dgm:pt>
    <dgm:pt modelId="{9707CA9C-916C-4A51-86B8-3E35D95551B2}" type="pres">
      <dgm:prSet presAssocID="{C34F2717-C7CE-4852-B881-3B36CF49FD59}" presName="dot1" presStyleLbl="alignNode1" presStyleIdx="0" presStyleCnt="17"/>
      <dgm:spPr/>
    </dgm:pt>
    <dgm:pt modelId="{3342B5F9-37AB-4540-A2BF-B112086B0FD7}" type="pres">
      <dgm:prSet presAssocID="{C34F2717-C7CE-4852-B881-3B36CF49FD59}" presName="dot2" presStyleLbl="alignNode1" presStyleIdx="1" presStyleCnt="17"/>
      <dgm:spPr/>
    </dgm:pt>
    <dgm:pt modelId="{B069C1B5-F8B4-4456-8D10-7E1A4B414B51}" type="pres">
      <dgm:prSet presAssocID="{C34F2717-C7CE-4852-B881-3B36CF49FD59}" presName="dot3" presStyleLbl="alignNode1" presStyleIdx="2" presStyleCnt="17"/>
      <dgm:spPr/>
    </dgm:pt>
    <dgm:pt modelId="{6652682E-5572-4C18-88F0-761AFD0F7C60}" type="pres">
      <dgm:prSet presAssocID="{C34F2717-C7CE-4852-B881-3B36CF49FD59}" presName="dot4" presStyleLbl="alignNode1" presStyleIdx="3" presStyleCnt="17"/>
      <dgm:spPr/>
    </dgm:pt>
    <dgm:pt modelId="{E58FD203-D46E-4BDC-8BCE-6B03A3D819F0}" type="pres">
      <dgm:prSet presAssocID="{C34F2717-C7CE-4852-B881-3B36CF49FD59}" presName="dot5" presStyleLbl="alignNode1" presStyleIdx="4" presStyleCnt="17"/>
      <dgm:spPr/>
    </dgm:pt>
    <dgm:pt modelId="{3ABCDFF3-6AF4-470A-A56D-3AF48EEFAA76}" type="pres">
      <dgm:prSet presAssocID="{C34F2717-C7CE-4852-B881-3B36CF49FD59}" presName="dot6" presStyleLbl="alignNode1" presStyleIdx="5" presStyleCnt="17"/>
      <dgm:spPr/>
    </dgm:pt>
    <dgm:pt modelId="{FD96147C-CCFA-49B9-9E34-12E56EDB8D0E}" type="pres">
      <dgm:prSet presAssocID="{C34F2717-C7CE-4852-B881-3B36CF49FD59}" presName="dot7" presStyleLbl="alignNode1" presStyleIdx="6" presStyleCnt="17"/>
      <dgm:spPr/>
    </dgm:pt>
    <dgm:pt modelId="{7B47EADB-A74D-458F-8DA5-A688143B971A}" type="pres">
      <dgm:prSet presAssocID="{C34F2717-C7CE-4852-B881-3B36CF49FD59}" presName="dot8" presStyleLbl="alignNode1" presStyleIdx="7" presStyleCnt="17"/>
      <dgm:spPr/>
    </dgm:pt>
    <dgm:pt modelId="{A289A204-B9F1-4F07-B889-E25847C5533A}" type="pres">
      <dgm:prSet presAssocID="{C34F2717-C7CE-4852-B881-3B36CF49FD59}" presName="dot9" presStyleLbl="alignNode1" presStyleIdx="8" presStyleCnt="17"/>
      <dgm:spPr/>
    </dgm:pt>
    <dgm:pt modelId="{C6DFBEB7-D57B-4B18-90E8-FB15EFFB0EBF}" type="pres">
      <dgm:prSet presAssocID="{C34F2717-C7CE-4852-B881-3B36CF49FD59}" presName="dot10" presStyleLbl="alignNode1" presStyleIdx="9" presStyleCnt="17"/>
      <dgm:spPr/>
    </dgm:pt>
    <dgm:pt modelId="{25AB7324-BDB9-4ACE-9F57-DE21DEF5CFD3}" type="pres">
      <dgm:prSet presAssocID="{C34F2717-C7CE-4852-B881-3B36CF49FD59}" presName="dotArrow1" presStyleLbl="alignNode1" presStyleIdx="10" presStyleCnt="17"/>
      <dgm:spPr/>
    </dgm:pt>
    <dgm:pt modelId="{6CBDD64E-A14E-440F-97CC-985847917DD0}" type="pres">
      <dgm:prSet presAssocID="{C34F2717-C7CE-4852-B881-3B36CF49FD59}" presName="dotArrow2" presStyleLbl="alignNode1" presStyleIdx="11" presStyleCnt="17"/>
      <dgm:spPr/>
    </dgm:pt>
    <dgm:pt modelId="{EA443A87-DC93-4982-BCF1-80359434C1EF}" type="pres">
      <dgm:prSet presAssocID="{C34F2717-C7CE-4852-B881-3B36CF49FD59}" presName="dotArrow3" presStyleLbl="alignNode1" presStyleIdx="12" presStyleCnt="17"/>
      <dgm:spPr/>
    </dgm:pt>
    <dgm:pt modelId="{72002B2E-C8CA-4300-A389-216783352107}" type="pres">
      <dgm:prSet presAssocID="{C34F2717-C7CE-4852-B881-3B36CF49FD59}" presName="dotArrow4" presStyleLbl="alignNode1" presStyleIdx="13" presStyleCnt="17"/>
      <dgm:spPr/>
    </dgm:pt>
    <dgm:pt modelId="{42DBC8A3-D1C6-4C07-9E56-717E52AC707D}" type="pres">
      <dgm:prSet presAssocID="{C34F2717-C7CE-4852-B881-3B36CF49FD59}" presName="dotArrow5" presStyleLbl="alignNode1" presStyleIdx="14" presStyleCnt="17"/>
      <dgm:spPr/>
    </dgm:pt>
    <dgm:pt modelId="{19CBF223-00EE-4856-ABBC-B9BCE3CC414A}" type="pres">
      <dgm:prSet presAssocID="{C34F2717-C7CE-4852-B881-3B36CF49FD59}" presName="dotArrow6" presStyleLbl="alignNode1" presStyleIdx="15" presStyleCnt="17"/>
      <dgm:spPr/>
    </dgm:pt>
    <dgm:pt modelId="{243306E3-9B59-40DC-88DF-69D8F0B48860}" type="pres">
      <dgm:prSet presAssocID="{C34F2717-C7CE-4852-B881-3B36CF49FD59}" presName="dotArrow7" presStyleLbl="alignNode1" presStyleIdx="16" presStyleCnt="17"/>
      <dgm:spPr/>
    </dgm:pt>
    <dgm:pt modelId="{C86EA8C6-3892-4483-9D18-C8E8EBB965C8}" type="pres">
      <dgm:prSet presAssocID="{9D82C03F-113F-43D2-A915-DC02F8180791}" presName="parTx1" presStyleLbl="node1" presStyleIdx="0" presStyleCnt="6" custScaleX="137324" custScaleY="152988" custLinFactNeighborX="10968" custLinFactNeighborY="7205"/>
      <dgm:spPr/>
    </dgm:pt>
    <dgm:pt modelId="{EB86247A-29F4-4436-B1E2-8C37F818AD57}" type="pres">
      <dgm:prSet presAssocID="{C70A2164-5186-4C8F-B396-7FBC3D69CB1E}" presName="picture1" presStyleCnt="0"/>
      <dgm:spPr/>
    </dgm:pt>
    <dgm:pt modelId="{5C145842-3406-43F5-9624-E1F81B8D1FFB}" type="pres">
      <dgm:prSet presAssocID="{C70A2164-5186-4C8F-B396-7FBC3D69CB1E}" presName="imageRepeatNode" presStyleLbl="fgImgPlace1" presStyleIdx="0" presStyleCnt="6"/>
      <dgm:spPr/>
    </dgm:pt>
    <dgm:pt modelId="{6050A30B-A737-415B-8663-CE0487F60BA2}" type="pres">
      <dgm:prSet presAssocID="{AA0BFD76-79C4-4B2B-B296-EAC30FFD542A}" presName="parTx2" presStyleLbl="node1" presStyleIdx="1" presStyleCnt="6" custScaleX="137966" custLinFactNeighborX="14133" custLinFactNeighborY="-574"/>
      <dgm:spPr/>
    </dgm:pt>
    <dgm:pt modelId="{C2CFCC44-8C4E-446B-83C3-6B74FAFE3B0D}" type="pres">
      <dgm:prSet presAssocID="{1F4B1E6F-4523-48FA-8F82-908D82C8CC3C}" presName="picture2" presStyleCnt="0"/>
      <dgm:spPr/>
    </dgm:pt>
    <dgm:pt modelId="{F866D007-B3A7-4CF4-B823-D9E6658B7847}" type="pres">
      <dgm:prSet presAssocID="{1F4B1E6F-4523-48FA-8F82-908D82C8CC3C}" presName="imageRepeatNode" presStyleLbl="fgImgPlace1" presStyleIdx="1" presStyleCnt="6"/>
      <dgm:spPr/>
    </dgm:pt>
    <dgm:pt modelId="{AC88420E-EFB0-4301-977F-BC2E96E059ED}" type="pres">
      <dgm:prSet presAssocID="{229418D6-178A-4A0B-A118-E18A72A62431}" presName="parTx3" presStyleLbl="node1" presStyleIdx="2" presStyleCnt="6" custScaleX="201209" custLinFactNeighborX="52064" custLinFactNeighborY="-5393"/>
      <dgm:spPr/>
    </dgm:pt>
    <dgm:pt modelId="{EA054ED0-6136-4CE4-981F-09720C9DC36B}" type="pres">
      <dgm:prSet presAssocID="{602E4DCA-91B7-4443-89FF-2254A9D0E1C8}" presName="picture3" presStyleCnt="0"/>
      <dgm:spPr/>
    </dgm:pt>
    <dgm:pt modelId="{CCE35113-C8BA-49DC-9301-0C2DAE8F5269}" type="pres">
      <dgm:prSet presAssocID="{602E4DCA-91B7-4443-89FF-2254A9D0E1C8}" presName="imageRepeatNode" presStyleLbl="fgImgPlace1" presStyleIdx="2" presStyleCnt="6"/>
      <dgm:spPr/>
    </dgm:pt>
    <dgm:pt modelId="{25AC6702-12DB-4769-8823-CA24606AB6A2}" type="pres">
      <dgm:prSet presAssocID="{0E6EDF1D-7D5C-498A-8033-10D19E02DF69}" presName="parTx4" presStyleLbl="node1" presStyleIdx="3" presStyleCnt="6" custScaleX="110556" custLinFactNeighborX="6662" custLinFactNeighborY="6993"/>
      <dgm:spPr/>
    </dgm:pt>
    <dgm:pt modelId="{7C9CBB0F-6677-4823-8C3D-DB6BF5B89239}" type="pres">
      <dgm:prSet presAssocID="{24F2EC09-2F28-4537-80A3-1ABCC7CE5FBF}" presName="picture4" presStyleCnt="0"/>
      <dgm:spPr/>
    </dgm:pt>
    <dgm:pt modelId="{DA65D4D9-036D-439C-AB7C-A2C4EEEF68E8}" type="pres">
      <dgm:prSet presAssocID="{24F2EC09-2F28-4537-80A3-1ABCC7CE5FBF}" presName="imageRepeatNode" presStyleLbl="fgImgPlace1" presStyleIdx="3" presStyleCnt="6"/>
      <dgm:spPr/>
    </dgm:pt>
    <dgm:pt modelId="{98A656BF-DF94-4E96-AE5A-C112E5C59505}" type="pres">
      <dgm:prSet presAssocID="{BB36CA01-AC53-4589-8F1E-E349DAD87840}" presName="parTx5" presStyleLbl="node1" presStyleIdx="4" presStyleCnt="6" custScaleX="196310" custLinFactNeighborX="42782" custLinFactNeighborY="242"/>
      <dgm:spPr/>
    </dgm:pt>
    <dgm:pt modelId="{54D18E83-F815-40F5-8459-36427A784D84}" type="pres">
      <dgm:prSet presAssocID="{19E0AC94-632F-429F-AC76-492E36CDFA69}" presName="picture5" presStyleCnt="0"/>
      <dgm:spPr/>
    </dgm:pt>
    <dgm:pt modelId="{FC4FEF9A-DE55-4AE1-B18B-6F3788A6EFE9}" type="pres">
      <dgm:prSet presAssocID="{19E0AC94-632F-429F-AC76-492E36CDFA69}" presName="imageRepeatNode" presStyleLbl="fgImgPlace1" presStyleIdx="4" presStyleCnt="6"/>
      <dgm:spPr/>
    </dgm:pt>
    <dgm:pt modelId="{20EB9A0E-B68F-44FA-A1D4-572764BB2E8F}" type="pres">
      <dgm:prSet presAssocID="{1B3CF660-32E5-4F79-AFE3-58267E862235}" presName="parTx6" presStyleLbl="node1" presStyleIdx="5" presStyleCnt="6" custScaleX="181774" custLinFactNeighborX="39174" custLinFactNeighborY="-8756"/>
      <dgm:spPr/>
    </dgm:pt>
    <dgm:pt modelId="{D5A65FA0-45E5-496B-B905-A3D19ADE21C7}" type="pres">
      <dgm:prSet presAssocID="{F9649E0C-FA30-4537-AFF3-6CB6AD516460}" presName="picture6" presStyleCnt="0"/>
      <dgm:spPr/>
    </dgm:pt>
    <dgm:pt modelId="{BBF5EA77-5BD5-4DAA-B77A-663A6ABAFDD8}" type="pres">
      <dgm:prSet presAssocID="{F9649E0C-FA30-4537-AFF3-6CB6AD516460}" presName="imageRepeatNode" presStyleLbl="fgImgPlace1" presStyleIdx="5" presStyleCnt="6"/>
      <dgm:spPr/>
    </dgm:pt>
  </dgm:ptLst>
  <dgm:cxnLst>
    <dgm:cxn modelId="{0FA00305-E68E-4E05-9EF9-13B2F39BED78}" type="presOf" srcId="{1F4B1E6F-4523-48FA-8F82-908D82C8CC3C}" destId="{F866D007-B3A7-4CF4-B823-D9E6658B7847}" srcOrd="0" destOrd="0" presId="urn:microsoft.com/office/officeart/2008/layout/AscendingPictureAccentProcess"/>
    <dgm:cxn modelId="{CCFD1319-F051-4345-B42B-B3A752745D82}" srcId="{C34F2717-C7CE-4852-B881-3B36CF49FD59}" destId="{AA0BFD76-79C4-4B2B-B296-EAC30FFD542A}" srcOrd="1" destOrd="0" parTransId="{29E868A9-9A53-4DE8-9CE6-40F22EC26501}" sibTransId="{1F4B1E6F-4523-48FA-8F82-908D82C8CC3C}"/>
    <dgm:cxn modelId="{BDB72C24-CD31-467F-857F-4A18ABE1C8F6}" type="presOf" srcId="{1B3CF660-32E5-4F79-AFE3-58267E862235}" destId="{20EB9A0E-B68F-44FA-A1D4-572764BB2E8F}" srcOrd="0" destOrd="0" presId="urn:microsoft.com/office/officeart/2008/layout/AscendingPictureAccentProcess"/>
    <dgm:cxn modelId="{5F7EE629-7B1B-4CF1-A354-604E6AE2D9BE}" type="presOf" srcId="{9D82C03F-113F-43D2-A915-DC02F8180791}" destId="{C86EA8C6-3892-4483-9D18-C8E8EBB965C8}" srcOrd="0" destOrd="0" presId="urn:microsoft.com/office/officeart/2008/layout/AscendingPictureAccentProcess"/>
    <dgm:cxn modelId="{F4D7222E-0596-43CA-B398-AD028F25D721}" type="presOf" srcId="{F9649E0C-FA30-4537-AFF3-6CB6AD516460}" destId="{BBF5EA77-5BD5-4DAA-B77A-663A6ABAFDD8}" srcOrd="0" destOrd="0" presId="urn:microsoft.com/office/officeart/2008/layout/AscendingPictureAccentProcess"/>
    <dgm:cxn modelId="{D05DFE32-8D69-44F8-83E0-A6DEF9B54E66}" type="presOf" srcId="{24F2EC09-2F28-4537-80A3-1ABCC7CE5FBF}" destId="{DA65D4D9-036D-439C-AB7C-A2C4EEEF68E8}" srcOrd="0" destOrd="0" presId="urn:microsoft.com/office/officeart/2008/layout/AscendingPictureAccentProcess"/>
    <dgm:cxn modelId="{9B89C443-C364-45D9-A255-22C8200539CB}" type="presOf" srcId="{AA0BFD76-79C4-4B2B-B296-EAC30FFD542A}" destId="{6050A30B-A737-415B-8663-CE0487F60BA2}" srcOrd="0" destOrd="0" presId="urn:microsoft.com/office/officeart/2008/layout/AscendingPictureAccentProcess"/>
    <dgm:cxn modelId="{EB774A49-7E14-46B1-B1A4-BFE8BBF6E7B9}" type="presOf" srcId="{BB36CA01-AC53-4589-8F1E-E349DAD87840}" destId="{98A656BF-DF94-4E96-AE5A-C112E5C59505}" srcOrd="0" destOrd="0" presId="urn:microsoft.com/office/officeart/2008/layout/AscendingPictureAccentProcess"/>
    <dgm:cxn modelId="{C3E13C57-DDE8-4C96-B220-F3044A83BACF}" type="presOf" srcId="{0E6EDF1D-7D5C-498A-8033-10D19E02DF69}" destId="{25AC6702-12DB-4769-8823-CA24606AB6A2}" srcOrd="0" destOrd="0" presId="urn:microsoft.com/office/officeart/2008/layout/AscendingPictureAccentProcess"/>
    <dgm:cxn modelId="{461A3D7B-E865-4F3D-BFBA-539D295FB177}" type="presOf" srcId="{229418D6-178A-4A0B-A118-E18A72A62431}" destId="{AC88420E-EFB0-4301-977F-BC2E96E059ED}" srcOrd="0" destOrd="0" presId="urn:microsoft.com/office/officeart/2008/layout/AscendingPictureAccentProcess"/>
    <dgm:cxn modelId="{7038039C-4C71-4909-A438-C524D32036FB}" srcId="{C34F2717-C7CE-4852-B881-3B36CF49FD59}" destId="{9D82C03F-113F-43D2-A915-DC02F8180791}" srcOrd="0" destOrd="0" parTransId="{819E0BFA-D837-4962-9A8E-1BC5593FEA6E}" sibTransId="{C70A2164-5186-4C8F-B396-7FBC3D69CB1E}"/>
    <dgm:cxn modelId="{054522A9-6510-41E3-B6D6-A05E3E29CCAC}" type="presOf" srcId="{19E0AC94-632F-429F-AC76-492E36CDFA69}" destId="{FC4FEF9A-DE55-4AE1-B18B-6F3788A6EFE9}" srcOrd="0" destOrd="0" presId="urn:microsoft.com/office/officeart/2008/layout/AscendingPictureAccentProcess"/>
    <dgm:cxn modelId="{CF9909AF-A67C-4A70-BC7C-8ADC39B07EAB}" srcId="{C34F2717-C7CE-4852-B881-3B36CF49FD59}" destId="{0E6EDF1D-7D5C-498A-8033-10D19E02DF69}" srcOrd="3" destOrd="0" parTransId="{B8982C2B-235B-47B7-AF5C-A8DB99479785}" sibTransId="{24F2EC09-2F28-4537-80A3-1ABCC7CE5FBF}"/>
    <dgm:cxn modelId="{D9C1A2C0-3F32-4158-9361-61780C8F0FEA}" srcId="{C34F2717-C7CE-4852-B881-3B36CF49FD59}" destId="{1B3CF660-32E5-4F79-AFE3-58267E862235}" srcOrd="5" destOrd="0" parTransId="{9A58ED7A-18A6-475A-84B0-FF09D72EC69E}" sibTransId="{F9649E0C-FA30-4537-AFF3-6CB6AD516460}"/>
    <dgm:cxn modelId="{FF6658CA-4FF8-4E06-A631-EAB48849CD67}" type="presOf" srcId="{C70A2164-5186-4C8F-B396-7FBC3D69CB1E}" destId="{5C145842-3406-43F5-9624-E1F81B8D1FFB}" srcOrd="0" destOrd="0" presId="urn:microsoft.com/office/officeart/2008/layout/AscendingPictureAccentProcess"/>
    <dgm:cxn modelId="{9EF26DCD-28A6-45F3-B2BA-501504244D4D}" srcId="{C34F2717-C7CE-4852-B881-3B36CF49FD59}" destId="{BB36CA01-AC53-4589-8F1E-E349DAD87840}" srcOrd="4" destOrd="0" parTransId="{BC0C15DC-B44F-4EEA-8B79-C66CD714984F}" sibTransId="{19E0AC94-632F-429F-AC76-492E36CDFA69}"/>
    <dgm:cxn modelId="{C4EA70E2-B798-4A0C-8F3B-C9C0CBCA6CED}" srcId="{C34F2717-C7CE-4852-B881-3B36CF49FD59}" destId="{229418D6-178A-4A0B-A118-E18A72A62431}" srcOrd="2" destOrd="0" parTransId="{2BB21D2E-5DB8-4F22-9A2A-2BEA3D3055F8}" sibTransId="{602E4DCA-91B7-4443-89FF-2254A9D0E1C8}"/>
    <dgm:cxn modelId="{AB9449E9-9ADC-4EC5-8E09-952215A14288}" type="presOf" srcId="{602E4DCA-91B7-4443-89FF-2254A9D0E1C8}" destId="{CCE35113-C8BA-49DC-9301-0C2DAE8F5269}" srcOrd="0" destOrd="0" presId="urn:microsoft.com/office/officeart/2008/layout/AscendingPictureAccentProcess"/>
    <dgm:cxn modelId="{EE4D23F0-DC4C-4877-9F61-15318C227CD2}" type="presOf" srcId="{C34F2717-C7CE-4852-B881-3B36CF49FD59}" destId="{6C1BDD5C-924F-494A-8D5F-BA43A7774A11}" srcOrd="0" destOrd="0" presId="urn:microsoft.com/office/officeart/2008/layout/AscendingPictureAccentProcess"/>
    <dgm:cxn modelId="{E87A10D3-098F-4014-BD2D-86740A6AE990}" type="presParOf" srcId="{6C1BDD5C-924F-494A-8D5F-BA43A7774A11}" destId="{9707CA9C-916C-4A51-86B8-3E35D95551B2}" srcOrd="0" destOrd="0" presId="urn:microsoft.com/office/officeart/2008/layout/AscendingPictureAccentProcess"/>
    <dgm:cxn modelId="{E838A3F3-2E6C-4FAD-A19C-EB6530647CFE}" type="presParOf" srcId="{6C1BDD5C-924F-494A-8D5F-BA43A7774A11}" destId="{3342B5F9-37AB-4540-A2BF-B112086B0FD7}" srcOrd="1" destOrd="0" presId="urn:microsoft.com/office/officeart/2008/layout/AscendingPictureAccentProcess"/>
    <dgm:cxn modelId="{CA3AC5CD-AD21-42B1-975A-3E419E1131A1}" type="presParOf" srcId="{6C1BDD5C-924F-494A-8D5F-BA43A7774A11}" destId="{B069C1B5-F8B4-4456-8D10-7E1A4B414B51}" srcOrd="2" destOrd="0" presId="urn:microsoft.com/office/officeart/2008/layout/AscendingPictureAccentProcess"/>
    <dgm:cxn modelId="{441CAA6C-1684-47ED-81C1-6F2BBF56DC1C}" type="presParOf" srcId="{6C1BDD5C-924F-494A-8D5F-BA43A7774A11}" destId="{6652682E-5572-4C18-88F0-761AFD0F7C60}" srcOrd="3" destOrd="0" presId="urn:microsoft.com/office/officeart/2008/layout/AscendingPictureAccentProcess"/>
    <dgm:cxn modelId="{2E975626-997E-4596-B2DE-DA848073F0DB}" type="presParOf" srcId="{6C1BDD5C-924F-494A-8D5F-BA43A7774A11}" destId="{E58FD203-D46E-4BDC-8BCE-6B03A3D819F0}" srcOrd="4" destOrd="0" presId="urn:microsoft.com/office/officeart/2008/layout/AscendingPictureAccentProcess"/>
    <dgm:cxn modelId="{B8861C2A-4875-4D93-80EB-939165E0B53C}" type="presParOf" srcId="{6C1BDD5C-924F-494A-8D5F-BA43A7774A11}" destId="{3ABCDFF3-6AF4-470A-A56D-3AF48EEFAA76}" srcOrd="5" destOrd="0" presId="urn:microsoft.com/office/officeart/2008/layout/AscendingPictureAccentProcess"/>
    <dgm:cxn modelId="{0A83BB9E-7BB8-4930-9E06-42BC1B60EDD6}" type="presParOf" srcId="{6C1BDD5C-924F-494A-8D5F-BA43A7774A11}" destId="{FD96147C-CCFA-49B9-9E34-12E56EDB8D0E}" srcOrd="6" destOrd="0" presId="urn:microsoft.com/office/officeart/2008/layout/AscendingPictureAccentProcess"/>
    <dgm:cxn modelId="{E2A408A3-75B7-4956-AD20-1B194BCABACF}" type="presParOf" srcId="{6C1BDD5C-924F-494A-8D5F-BA43A7774A11}" destId="{7B47EADB-A74D-458F-8DA5-A688143B971A}" srcOrd="7" destOrd="0" presId="urn:microsoft.com/office/officeart/2008/layout/AscendingPictureAccentProcess"/>
    <dgm:cxn modelId="{94F4ACC2-261C-4768-9BA6-620B6FE8F919}" type="presParOf" srcId="{6C1BDD5C-924F-494A-8D5F-BA43A7774A11}" destId="{A289A204-B9F1-4F07-B889-E25847C5533A}" srcOrd="8" destOrd="0" presId="urn:microsoft.com/office/officeart/2008/layout/AscendingPictureAccentProcess"/>
    <dgm:cxn modelId="{ED5E4466-4CC6-4D66-B950-5B2BA3E4B0A8}" type="presParOf" srcId="{6C1BDD5C-924F-494A-8D5F-BA43A7774A11}" destId="{C6DFBEB7-D57B-4B18-90E8-FB15EFFB0EBF}" srcOrd="9" destOrd="0" presId="urn:microsoft.com/office/officeart/2008/layout/AscendingPictureAccentProcess"/>
    <dgm:cxn modelId="{020D1E7E-B7FD-42BC-8915-35F9B3A9130F}" type="presParOf" srcId="{6C1BDD5C-924F-494A-8D5F-BA43A7774A11}" destId="{25AB7324-BDB9-4ACE-9F57-DE21DEF5CFD3}" srcOrd="10" destOrd="0" presId="urn:microsoft.com/office/officeart/2008/layout/AscendingPictureAccentProcess"/>
    <dgm:cxn modelId="{AF9A8999-DD8D-471D-93D2-C80865764E5E}" type="presParOf" srcId="{6C1BDD5C-924F-494A-8D5F-BA43A7774A11}" destId="{6CBDD64E-A14E-440F-97CC-985847917DD0}" srcOrd="11" destOrd="0" presId="urn:microsoft.com/office/officeart/2008/layout/AscendingPictureAccentProcess"/>
    <dgm:cxn modelId="{739887D0-75E6-414C-9292-F1591F48E4A8}" type="presParOf" srcId="{6C1BDD5C-924F-494A-8D5F-BA43A7774A11}" destId="{EA443A87-DC93-4982-BCF1-80359434C1EF}" srcOrd="12" destOrd="0" presId="urn:microsoft.com/office/officeart/2008/layout/AscendingPictureAccentProcess"/>
    <dgm:cxn modelId="{97DD84CA-DFF7-4B52-B501-977FF926CA88}" type="presParOf" srcId="{6C1BDD5C-924F-494A-8D5F-BA43A7774A11}" destId="{72002B2E-C8CA-4300-A389-216783352107}" srcOrd="13" destOrd="0" presId="urn:microsoft.com/office/officeart/2008/layout/AscendingPictureAccentProcess"/>
    <dgm:cxn modelId="{F9830CA5-D76D-49C4-9EA4-8E0F6FA5644B}" type="presParOf" srcId="{6C1BDD5C-924F-494A-8D5F-BA43A7774A11}" destId="{42DBC8A3-D1C6-4C07-9E56-717E52AC707D}" srcOrd="14" destOrd="0" presId="urn:microsoft.com/office/officeart/2008/layout/AscendingPictureAccentProcess"/>
    <dgm:cxn modelId="{162D15D5-8C05-4340-94C7-947E3529B991}" type="presParOf" srcId="{6C1BDD5C-924F-494A-8D5F-BA43A7774A11}" destId="{19CBF223-00EE-4856-ABBC-B9BCE3CC414A}" srcOrd="15" destOrd="0" presId="urn:microsoft.com/office/officeart/2008/layout/AscendingPictureAccentProcess"/>
    <dgm:cxn modelId="{2B492FE6-9D4E-4FC8-AB1C-B9AAEB09438F}" type="presParOf" srcId="{6C1BDD5C-924F-494A-8D5F-BA43A7774A11}" destId="{243306E3-9B59-40DC-88DF-69D8F0B48860}" srcOrd="16" destOrd="0" presId="urn:microsoft.com/office/officeart/2008/layout/AscendingPictureAccentProcess"/>
    <dgm:cxn modelId="{DE7575F3-806E-4E08-A562-384DEFAEFED7}" type="presParOf" srcId="{6C1BDD5C-924F-494A-8D5F-BA43A7774A11}" destId="{C86EA8C6-3892-4483-9D18-C8E8EBB965C8}" srcOrd="17" destOrd="0" presId="urn:microsoft.com/office/officeart/2008/layout/AscendingPictureAccentProcess"/>
    <dgm:cxn modelId="{D5E11F98-31D0-482E-B06F-2B9CF0F7A024}" type="presParOf" srcId="{6C1BDD5C-924F-494A-8D5F-BA43A7774A11}" destId="{EB86247A-29F4-4436-B1E2-8C37F818AD57}" srcOrd="18" destOrd="0" presId="urn:microsoft.com/office/officeart/2008/layout/AscendingPictureAccentProcess"/>
    <dgm:cxn modelId="{68AEC31E-2599-4D94-8637-43F54DD64E04}" type="presParOf" srcId="{EB86247A-29F4-4436-B1E2-8C37F818AD57}" destId="{5C145842-3406-43F5-9624-E1F81B8D1FFB}" srcOrd="0" destOrd="0" presId="urn:microsoft.com/office/officeart/2008/layout/AscendingPictureAccentProcess"/>
    <dgm:cxn modelId="{E2C74BB1-0EA8-4983-9967-32C8E5A2AC50}" type="presParOf" srcId="{6C1BDD5C-924F-494A-8D5F-BA43A7774A11}" destId="{6050A30B-A737-415B-8663-CE0487F60BA2}" srcOrd="19" destOrd="0" presId="urn:microsoft.com/office/officeart/2008/layout/AscendingPictureAccentProcess"/>
    <dgm:cxn modelId="{EB2F7A09-F86D-49AB-9768-926DBA9BC7F1}" type="presParOf" srcId="{6C1BDD5C-924F-494A-8D5F-BA43A7774A11}" destId="{C2CFCC44-8C4E-446B-83C3-6B74FAFE3B0D}" srcOrd="20" destOrd="0" presId="urn:microsoft.com/office/officeart/2008/layout/AscendingPictureAccentProcess"/>
    <dgm:cxn modelId="{206AEC74-87C2-43E4-BD50-11235FF5F5F1}" type="presParOf" srcId="{C2CFCC44-8C4E-446B-83C3-6B74FAFE3B0D}" destId="{F866D007-B3A7-4CF4-B823-D9E6658B7847}" srcOrd="0" destOrd="0" presId="urn:microsoft.com/office/officeart/2008/layout/AscendingPictureAccentProcess"/>
    <dgm:cxn modelId="{A65D5150-931A-4540-A08F-11F13F47AD38}" type="presParOf" srcId="{6C1BDD5C-924F-494A-8D5F-BA43A7774A11}" destId="{AC88420E-EFB0-4301-977F-BC2E96E059ED}" srcOrd="21" destOrd="0" presId="urn:microsoft.com/office/officeart/2008/layout/AscendingPictureAccentProcess"/>
    <dgm:cxn modelId="{DFE6FE1D-34CD-48C0-AFF1-9C81841F6470}" type="presParOf" srcId="{6C1BDD5C-924F-494A-8D5F-BA43A7774A11}" destId="{EA054ED0-6136-4CE4-981F-09720C9DC36B}" srcOrd="22" destOrd="0" presId="urn:microsoft.com/office/officeart/2008/layout/AscendingPictureAccentProcess"/>
    <dgm:cxn modelId="{2188DE4A-DA0D-4BD4-B904-BC96032CD7DF}" type="presParOf" srcId="{EA054ED0-6136-4CE4-981F-09720C9DC36B}" destId="{CCE35113-C8BA-49DC-9301-0C2DAE8F5269}" srcOrd="0" destOrd="0" presId="urn:microsoft.com/office/officeart/2008/layout/AscendingPictureAccentProcess"/>
    <dgm:cxn modelId="{AE2967A5-6C96-4C6B-B4C6-D3B9101F4068}" type="presParOf" srcId="{6C1BDD5C-924F-494A-8D5F-BA43A7774A11}" destId="{25AC6702-12DB-4769-8823-CA24606AB6A2}" srcOrd="23" destOrd="0" presId="urn:microsoft.com/office/officeart/2008/layout/AscendingPictureAccentProcess"/>
    <dgm:cxn modelId="{675EDA31-BE80-40FC-9845-5680917D9779}" type="presParOf" srcId="{6C1BDD5C-924F-494A-8D5F-BA43A7774A11}" destId="{7C9CBB0F-6677-4823-8C3D-DB6BF5B89239}" srcOrd="24" destOrd="0" presId="urn:microsoft.com/office/officeart/2008/layout/AscendingPictureAccentProcess"/>
    <dgm:cxn modelId="{1785C5AE-6959-4663-BBAC-DCDE76064493}" type="presParOf" srcId="{7C9CBB0F-6677-4823-8C3D-DB6BF5B89239}" destId="{DA65D4D9-036D-439C-AB7C-A2C4EEEF68E8}" srcOrd="0" destOrd="0" presId="urn:microsoft.com/office/officeart/2008/layout/AscendingPictureAccentProcess"/>
    <dgm:cxn modelId="{B93B6833-F1C9-4387-9D31-23EDD8C5B856}" type="presParOf" srcId="{6C1BDD5C-924F-494A-8D5F-BA43A7774A11}" destId="{98A656BF-DF94-4E96-AE5A-C112E5C59505}" srcOrd="25" destOrd="0" presId="urn:microsoft.com/office/officeart/2008/layout/AscendingPictureAccentProcess"/>
    <dgm:cxn modelId="{9A17A364-AB09-45E3-8113-7A801C548646}" type="presParOf" srcId="{6C1BDD5C-924F-494A-8D5F-BA43A7774A11}" destId="{54D18E83-F815-40F5-8459-36427A784D84}" srcOrd="26" destOrd="0" presId="urn:microsoft.com/office/officeart/2008/layout/AscendingPictureAccentProcess"/>
    <dgm:cxn modelId="{9EB64F8A-80E3-48FC-82EC-7D9F3F467B6F}" type="presParOf" srcId="{54D18E83-F815-40F5-8459-36427A784D84}" destId="{FC4FEF9A-DE55-4AE1-B18B-6F3788A6EFE9}" srcOrd="0" destOrd="0" presId="urn:microsoft.com/office/officeart/2008/layout/AscendingPictureAccentProcess"/>
    <dgm:cxn modelId="{B21CCBD0-9209-4790-BA69-5903B1A82D2C}" type="presParOf" srcId="{6C1BDD5C-924F-494A-8D5F-BA43A7774A11}" destId="{20EB9A0E-B68F-44FA-A1D4-572764BB2E8F}" srcOrd="27" destOrd="0" presId="urn:microsoft.com/office/officeart/2008/layout/AscendingPictureAccentProcess"/>
    <dgm:cxn modelId="{A72FFCB5-56D8-4655-A171-07B29EFD8F08}" type="presParOf" srcId="{6C1BDD5C-924F-494A-8D5F-BA43A7774A11}" destId="{D5A65FA0-45E5-496B-B905-A3D19ADE21C7}" srcOrd="28" destOrd="0" presId="urn:microsoft.com/office/officeart/2008/layout/AscendingPictureAccentProcess"/>
    <dgm:cxn modelId="{54B29822-1E72-4711-ABF9-BF6D7D0C05DF}" type="presParOf" srcId="{D5A65FA0-45E5-496B-B905-A3D19ADE21C7}" destId="{BBF5EA77-5BD5-4DAA-B77A-663A6ABAFDD8}"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8E9C4D-6F53-4340-9852-9A3F452668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F0FB5FD3-2B63-4CC4-9E72-94E469390EF7}">
      <dgm:prSet phldrT="[テキスト]" custT="1"/>
      <dgm:spPr/>
      <dgm:t>
        <a:bodyPr/>
        <a:lstStyle/>
        <a:p>
          <a:r>
            <a:rPr kumimoji="1" lang="ja-JP" altLang="en-US" sz="2400" b="0" dirty="0">
              <a:solidFill>
                <a:schemeClr val="bg1"/>
              </a:solidFill>
              <a:latin typeface="UD デジタル 教科書体 NK" panose="02020400000000000000" pitchFamily="18" charset="-128"/>
              <a:ea typeface="UD デジタル 教科書体 NK" panose="02020400000000000000" pitchFamily="18" charset="-128"/>
            </a:rPr>
            <a:t>構造化面談</a:t>
          </a:r>
        </a:p>
      </dgm:t>
    </dgm:pt>
    <dgm:pt modelId="{7BD50F7D-B3AA-46E5-B887-2CD406FFC8D6}" type="parTrans" cxnId="{577E0723-6E7C-4294-A9F4-D2B6E4606510}">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31A3D6E3-94C3-43F5-9552-3A0709F1824C}" type="sibTrans" cxnId="{577E0723-6E7C-4294-A9F4-D2B6E4606510}">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34666FB6-1701-4B3D-B882-4AFB59DE28FD}">
      <dgm:prSet phldrT="[テキスト]" custT="1"/>
      <dgm:spPr/>
      <dgm:t>
        <a:bodyPr/>
        <a:lstStyle/>
        <a:p>
          <a:r>
            <a:rPr kumimoji="1" lang="ja-JP" altLang="en-US" sz="2000" b="0" dirty="0">
              <a:solidFill>
                <a:schemeClr val="tx1"/>
              </a:solidFill>
              <a:latin typeface="UD デジタル 教科書体 NK" panose="02020400000000000000" pitchFamily="18" charset="-128"/>
              <a:ea typeface="UD デジタル 教科書体 NK" panose="02020400000000000000" pitchFamily="18" charset="-128"/>
            </a:rPr>
            <a:t>質問が全て決まっている「型通りの面談」　　　　　　　　　　　　　　　　　　　　　　　　　　　　　　　　　　　　　　　　　→評価・比較・診断が必要な場面</a:t>
          </a:r>
        </a:p>
      </dgm:t>
    </dgm:pt>
    <dgm:pt modelId="{F47E8E6F-A760-49FB-992D-C9C6BE13270D}" type="parTrans" cxnId="{B3347C57-3DE4-4EAE-B61E-CF4B12BA73DC}">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F40D0D7F-DC48-48B4-A3CC-BABDBD99A14C}" type="sibTrans" cxnId="{B3347C57-3DE4-4EAE-B61E-CF4B12BA73DC}">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9E622AB0-4713-4291-AF8C-2C425CCC135F}">
      <dgm:prSet phldrT="[テキスト]" custT="1"/>
      <dgm:spPr/>
      <dgm:t>
        <a:bodyPr/>
        <a:lstStyle/>
        <a:p>
          <a:r>
            <a:rPr kumimoji="1" lang="ja-JP" altLang="en-US" sz="2400" b="0" dirty="0">
              <a:solidFill>
                <a:schemeClr val="bg1"/>
              </a:solidFill>
              <a:latin typeface="UD デジタル 教科書体 NK" panose="02020400000000000000" pitchFamily="18" charset="-128"/>
              <a:ea typeface="UD デジタル 教科書体 NK" panose="02020400000000000000" pitchFamily="18" charset="-128"/>
            </a:rPr>
            <a:t>半構造化面談</a:t>
          </a:r>
        </a:p>
      </dgm:t>
    </dgm:pt>
    <dgm:pt modelId="{F6A20E9E-6369-43E7-8D46-9AE0A8E9C932}" type="parTrans" cxnId="{F8A86A70-BF77-4474-AB1D-FB2677578A51}">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D109106E-BF66-45F1-BD58-E57BAA830735}" type="sibTrans" cxnId="{F8A86A70-BF77-4474-AB1D-FB2677578A51}">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C6692B6D-5A42-48E7-AEEF-45D29A4C8C7F}">
      <dgm:prSet phldrT="[テキスト]" custT="1"/>
      <dgm:spPr/>
      <dgm:t>
        <a:bodyPr/>
        <a:lstStyle/>
        <a:p>
          <a:r>
            <a:rPr kumimoji="1" lang="ja-JP" altLang="en-US" sz="2000" b="0" dirty="0">
              <a:solidFill>
                <a:schemeClr val="tx1"/>
              </a:solidFill>
              <a:latin typeface="UD デジタル 教科書体 NK" panose="02020400000000000000" pitchFamily="18" charset="-128"/>
              <a:ea typeface="UD デジタル 教科書体 NK" panose="02020400000000000000" pitchFamily="18" charset="-128"/>
            </a:rPr>
            <a:t>必要な質問は決まっていて、深掘りは自由の「バランス型」　　　　　　　　　　　　　　　　　　　　　　　　　　　→問題の整理・本質の特定をしたい場面</a:t>
          </a:r>
        </a:p>
      </dgm:t>
    </dgm:pt>
    <dgm:pt modelId="{5E98DF64-2104-4DFC-B03B-8E0BE226A7CA}" type="parTrans" cxnId="{D3D6D32F-DC84-4D1A-A3B7-0D082A0C9219}">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B7770FFA-8D69-4D51-987B-9EA8855A4A0D}" type="sibTrans" cxnId="{D3D6D32F-DC84-4D1A-A3B7-0D082A0C9219}">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8CE716A6-280C-4A4C-89D9-D08A9288A1ED}">
      <dgm:prSet phldrT="[テキスト]" custT="1"/>
      <dgm:spPr/>
      <dgm:t>
        <a:bodyPr/>
        <a:lstStyle/>
        <a:p>
          <a:r>
            <a:rPr kumimoji="1" lang="ja-JP" altLang="en-US" sz="2400" b="0" dirty="0">
              <a:solidFill>
                <a:schemeClr val="bg1"/>
              </a:solidFill>
              <a:latin typeface="UD デジタル 教科書体 NK" panose="02020400000000000000" pitchFamily="18" charset="-128"/>
              <a:ea typeface="UD デジタル 教科書体 NK" panose="02020400000000000000" pitchFamily="18" charset="-128"/>
            </a:rPr>
            <a:t>非構造化面談</a:t>
          </a:r>
        </a:p>
      </dgm:t>
    </dgm:pt>
    <dgm:pt modelId="{724642FB-C5AF-4A59-8B4D-1A2A17F3861A}" type="parTrans" cxnId="{ABCE4937-1683-4F9B-8787-F6136663A2F3}">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38FA2DB5-A83F-4C08-8770-118072D21B87}" type="sibTrans" cxnId="{ABCE4937-1683-4F9B-8787-F6136663A2F3}">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F38AE661-3A23-4875-9DF9-B154C7D9B712}">
      <dgm:prSet phldrT="[テキスト]" custT="1"/>
      <dgm:spPr/>
      <dgm:t>
        <a:bodyPr/>
        <a:lstStyle/>
        <a:p>
          <a:r>
            <a:rPr kumimoji="1" lang="ja-JP" altLang="en-US" sz="2000" b="0" dirty="0">
              <a:solidFill>
                <a:schemeClr val="tx1"/>
              </a:solidFill>
              <a:latin typeface="UD デジタル 教科書体 NK" panose="02020400000000000000" pitchFamily="18" charset="-128"/>
              <a:ea typeface="UD デジタル 教科書体 NK" panose="02020400000000000000" pitchFamily="18" charset="-128"/>
            </a:rPr>
            <a:t>相談者の話に合わせて進める「自由な面談」　　　　　　　　　　　　　　　　　　　　　　　　　　　　　　　　　　　　　　　　　　　　　　　　　　→相談者の感情を丁寧に受け止めたい場面　</a:t>
          </a:r>
        </a:p>
      </dgm:t>
    </dgm:pt>
    <dgm:pt modelId="{E14FB10C-BF7E-4803-AB43-AF7C1F75C0E9}" type="parTrans" cxnId="{16D87335-364B-4F02-B787-7003172BEF2A}">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CAC27580-1187-4EB9-984F-8E3DD6154F16}" type="sibTrans" cxnId="{16D87335-364B-4F02-B787-7003172BEF2A}">
      <dgm:prSet/>
      <dgm:spPr/>
      <dgm:t>
        <a:bodyPr/>
        <a:lstStyle/>
        <a:p>
          <a:endParaRPr kumimoji="1" lang="ja-JP" altLang="en-US" sz="1100" b="0">
            <a:solidFill>
              <a:schemeClr val="tx1"/>
            </a:solidFill>
            <a:latin typeface="UD デジタル 教科書体 NK" panose="02020400000000000000" pitchFamily="18" charset="-128"/>
            <a:ea typeface="UD デジタル 教科書体 NK" panose="02020400000000000000" pitchFamily="18" charset="-128"/>
          </a:endParaRPr>
        </a:p>
      </dgm:t>
    </dgm:pt>
    <dgm:pt modelId="{5B459CF6-FC62-4A0D-8228-D878EA5E43B9}" type="pres">
      <dgm:prSet presAssocID="{DA8E9C4D-6F53-4340-9852-9A3F4526683A}" presName="linear" presStyleCnt="0">
        <dgm:presLayoutVars>
          <dgm:animLvl val="lvl"/>
          <dgm:resizeHandles val="exact"/>
        </dgm:presLayoutVars>
      </dgm:prSet>
      <dgm:spPr/>
    </dgm:pt>
    <dgm:pt modelId="{758149F3-2996-4320-827B-9C5A3ED97F5D}" type="pres">
      <dgm:prSet presAssocID="{F0FB5FD3-2B63-4CC4-9E72-94E469390EF7}" presName="parentText" presStyleLbl="node1" presStyleIdx="0" presStyleCnt="3">
        <dgm:presLayoutVars>
          <dgm:chMax val="0"/>
          <dgm:bulletEnabled val="1"/>
        </dgm:presLayoutVars>
      </dgm:prSet>
      <dgm:spPr/>
    </dgm:pt>
    <dgm:pt modelId="{864C9F0B-5CB7-4C67-AA84-6445F0B420AC}" type="pres">
      <dgm:prSet presAssocID="{F0FB5FD3-2B63-4CC4-9E72-94E469390EF7}" presName="childText" presStyleLbl="revTx" presStyleIdx="0" presStyleCnt="3">
        <dgm:presLayoutVars>
          <dgm:bulletEnabled val="1"/>
        </dgm:presLayoutVars>
      </dgm:prSet>
      <dgm:spPr/>
    </dgm:pt>
    <dgm:pt modelId="{70DB2A3C-BE12-403E-A99A-5522BFF7D8A3}" type="pres">
      <dgm:prSet presAssocID="{9E622AB0-4713-4291-AF8C-2C425CCC135F}" presName="parentText" presStyleLbl="node1" presStyleIdx="1" presStyleCnt="3">
        <dgm:presLayoutVars>
          <dgm:chMax val="0"/>
          <dgm:bulletEnabled val="1"/>
        </dgm:presLayoutVars>
      </dgm:prSet>
      <dgm:spPr/>
    </dgm:pt>
    <dgm:pt modelId="{79528B92-72C1-49A9-B45D-0A78E24CC7EE}" type="pres">
      <dgm:prSet presAssocID="{9E622AB0-4713-4291-AF8C-2C425CCC135F}" presName="childText" presStyleLbl="revTx" presStyleIdx="1" presStyleCnt="3">
        <dgm:presLayoutVars>
          <dgm:bulletEnabled val="1"/>
        </dgm:presLayoutVars>
      </dgm:prSet>
      <dgm:spPr/>
    </dgm:pt>
    <dgm:pt modelId="{EA8CF180-4806-4E61-BF2E-1B4059FBE8CA}" type="pres">
      <dgm:prSet presAssocID="{8CE716A6-280C-4A4C-89D9-D08A9288A1ED}" presName="parentText" presStyleLbl="node1" presStyleIdx="2" presStyleCnt="3">
        <dgm:presLayoutVars>
          <dgm:chMax val="0"/>
          <dgm:bulletEnabled val="1"/>
        </dgm:presLayoutVars>
      </dgm:prSet>
      <dgm:spPr/>
    </dgm:pt>
    <dgm:pt modelId="{A16BC55C-C31C-4055-8623-6B7AF961784F}" type="pres">
      <dgm:prSet presAssocID="{8CE716A6-280C-4A4C-89D9-D08A9288A1ED}" presName="childText" presStyleLbl="revTx" presStyleIdx="2" presStyleCnt="3">
        <dgm:presLayoutVars>
          <dgm:bulletEnabled val="1"/>
        </dgm:presLayoutVars>
      </dgm:prSet>
      <dgm:spPr/>
    </dgm:pt>
  </dgm:ptLst>
  <dgm:cxnLst>
    <dgm:cxn modelId="{D7A7C50C-250C-4225-8F8A-A07B49F0A14C}" type="presOf" srcId="{34666FB6-1701-4B3D-B882-4AFB59DE28FD}" destId="{864C9F0B-5CB7-4C67-AA84-6445F0B420AC}" srcOrd="0" destOrd="0" presId="urn:microsoft.com/office/officeart/2005/8/layout/vList2"/>
    <dgm:cxn modelId="{577E0723-6E7C-4294-A9F4-D2B6E4606510}" srcId="{DA8E9C4D-6F53-4340-9852-9A3F4526683A}" destId="{F0FB5FD3-2B63-4CC4-9E72-94E469390EF7}" srcOrd="0" destOrd="0" parTransId="{7BD50F7D-B3AA-46E5-B887-2CD406FFC8D6}" sibTransId="{31A3D6E3-94C3-43F5-9552-3A0709F1824C}"/>
    <dgm:cxn modelId="{BE7E6B2E-0C52-4EAD-ACE0-69364B8B9624}" type="presOf" srcId="{9E622AB0-4713-4291-AF8C-2C425CCC135F}" destId="{70DB2A3C-BE12-403E-A99A-5522BFF7D8A3}" srcOrd="0" destOrd="0" presId="urn:microsoft.com/office/officeart/2005/8/layout/vList2"/>
    <dgm:cxn modelId="{D3D6D32F-DC84-4D1A-A3B7-0D082A0C9219}" srcId="{9E622AB0-4713-4291-AF8C-2C425CCC135F}" destId="{C6692B6D-5A42-48E7-AEEF-45D29A4C8C7F}" srcOrd="0" destOrd="0" parTransId="{5E98DF64-2104-4DFC-B03B-8E0BE226A7CA}" sibTransId="{B7770FFA-8D69-4D51-987B-9EA8855A4A0D}"/>
    <dgm:cxn modelId="{16D87335-364B-4F02-B787-7003172BEF2A}" srcId="{8CE716A6-280C-4A4C-89D9-D08A9288A1ED}" destId="{F38AE661-3A23-4875-9DF9-B154C7D9B712}" srcOrd="0" destOrd="0" parTransId="{E14FB10C-BF7E-4803-AB43-AF7C1F75C0E9}" sibTransId="{CAC27580-1187-4EB9-984F-8E3DD6154F16}"/>
    <dgm:cxn modelId="{ABCE4937-1683-4F9B-8787-F6136663A2F3}" srcId="{DA8E9C4D-6F53-4340-9852-9A3F4526683A}" destId="{8CE716A6-280C-4A4C-89D9-D08A9288A1ED}" srcOrd="2" destOrd="0" parTransId="{724642FB-C5AF-4A59-8B4D-1A2A17F3861A}" sibTransId="{38FA2DB5-A83F-4C08-8770-118072D21B87}"/>
    <dgm:cxn modelId="{6E65CA60-C640-4212-8CC9-1AF46892EC38}" type="presOf" srcId="{C6692B6D-5A42-48E7-AEEF-45D29A4C8C7F}" destId="{79528B92-72C1-49A9-B45D-0A78E24CC7EE}" srcOrd="0" destOrd="0" presId="urn:microsoft.com/office/officeart/2005/8/layout/vList2"/>
    <dgm:cxn modelId="{390CD366-7505-4C65-9BED-9B7FF287E9C1}" type="presOf" srcId="{F0FB5FD3-2B63-4CC4-9E72-94E469390EF7}" destId="{758149F3-2996-4320-827B-9C5A3ED97F5D}" srcOrd="0" destOrd="0" presId="urn:microsoft.com/office/officeart/2005/8/layout/vList2"/>
    <dgm:cxn modelId="{F8A86A70-BF77-4474-AB1D-FB2677578A51}" srcId="{DA8E9C4D-6F53-4340-9852-9A3F4526683A}" destId="{9E622AB0-4713-4291-AF8C-2C425CCC135F}" srcOrd="1" destOrd="0" parTransId="{F6A20E9E-6369-43E7-8D46-9AE0A8E9C932}" sibTransId="{D109106E-BF66-45F1-BD58-E57BAA830735}"/>
    <dgm:cxn modelId="{B3347C57-3DE4-4EAE-B61E-CF4B12BA73DC}" srcId="{F0FB5FD3-2B63-4CC4-9E72-94E469390EF7}" destId="{34666FB6-1701-4B3D-B882-4AFB59DE28FD}" srcOrd="0" destOrd="0" parTransId="{F47E8E6F-A760-49FB-992D-C9C6BE13270D}" sibTransId="{F40D0D7F-DC48-48B4-A3CC-BABDBD99A14C}"/>
    <dgm:cxn modelId="{998DF857-9ECA-4CC0-9383-94EB44DC0160}" type="presOf" srcId="{8CE716A6-280C-4A4C-89D9-D08A9288A1ED}" destId="{EA8CF180-4806-4E61-BF2E-1B4059FBE8CA}" srcOrd="0" destOrd="0" presId="urn:microsoft.com/office/officeart/2005/8/layout/vList2"/>
    <dgm:cxn modelId="{CC72D084-D7EA-46B3-8583-2DF05786DB93}" type="presOf" srcId="{DA8E9C4D-6F53-4340-9852-9A3F4526683A}" destId="{5B459CF6-FC62-4A0D-8228-D878EA5E43B9}" srcOrd="0" destOrd="0" presId="urn:microsoft.com/office/officeart/2005/8/layout/vList2"/>
    <dgm:cxn modelId="{D05E25A4-304C-4E55-9B91-754F40E59201}" type="presOf" srcId="{F38AE661-3A23-4875-9DF9-B154C7D9B712}" destId="{A16BC55C-C31C-4055-8623-6B7AF961784F}" srcOrd="0" destOrd="0" presId="urn:microsoft.com/office/officeart/2005/8/layout/vList2"/>
    <dgm:cxn modelId="{5CE1074B-4BE6-4E04-A308-2222D24ED91B}" type="presParOf" srcId="{5B459CF6-FC62-4A0D-8228-D878EA5E43B9}" destId="{758149F3-2996-4320-827B-9C5A3ED97F5D}" srcOrd="0" destOrd="0" presId="urn:microsoft.com/office/officeart/2005/8/layout/vList2"/>
    <dgm:cxn modelId="{70F4D694-D367-46C8-9698-DE72C154FE91}" type="presParOf" srcId="{5B459CF6-FC62-4A0D-8228-D878EA5E43B9}" destId="{864C9F0B-5CB7-4C67-AA84-6445F0B420AC}" srcOrd="1" destOrd="0" presId="urn:microsoft.com/office/officeart/2005/8/layout/vList2"/>
    <dgm:cxn modelId="{6501062F-5601-4B55-A5F8-81EA2D113CFF}" type="presParOf" srcId="{5B459CF6-FC62-4A0D-8228-D878EA5E43B9}" destId="{70DB2A3C-BE12-403E-A99A-5522BFF7D8A3}" srcOrd="2" destOrd="0" presId="urn:microsoft.com/office/officeart/2005/8/layout/vList2"/>
    <dgm:cxn modelId="{BBF8C364-3B1C-402E-A1FE-C96AB820CA86}" type="presParOf" srcId="{5B459CF6-FC62-4A0D-8228-D878EA5E43B9}" destId="{79528B92-72C1-49A9-B45D-0A78E24CC7EE}" srcOrd="3" destOrd="0" presId="urn:microsoft.com/office/officeart/2005/8/layout/vList2"/>
    <dgm:cxn modelId="{A8E26C60-E167-47FD-8FF6-82F0BE63C17E}" type="presParOf" srcId="{5B459CF6-FC62-4A0D-8228-D878EA5E43B9}" destId="{EA8CF180-4806-4E61-BF2E-1B4059FBE8CA}" srcOrd="4" destOrd="0" presId="urn:microsoft.com/office/officeart/2005/8/layout/vList2"/>
    <dgm:cxn modelId="{444F53FB-3D28-47AE-B06C-188EEC8D3E22}" type="presParOf" srcId="{5B459CF6-FC62-4A0D-8228-D878EA5E43B9}" destId="{A16BC55C-C31C-4055-8623-6B7AF961784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1107A5-B1BC-4E65-8CE5-F6E7F5254D89}"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kumimoji="1" lang="ja-JP" altLang="en-US"/>
        </a:p>
      </dgm:t>
    </dgm:pt>
    <dgm:pt modelId="{0ADA5DD7-B222-45B7-BC50-F0E7D4E9131A}">
      <dgm:prSet phldrT="[テキスト]" custT="1"/>
      <dgm:spPr/>
      <dgm:t>
        <a:bodyPr/>
        <a:lstStyle/>
        <a:p>
          <a:r>
            <a:rPr kumimoji="1" lang="ja-JP" altLang="en-US" sz="1100" b="0" dirty="0">
              <a:latin typeface="UD デジタル 教科書体 NK-R" panose="02020400000000000000" pitchFamily="18" charset="-128"/>
              <a:ea typeface="UD デジタル 教科書体 NK-R" panose="02020400000000000000" pitchFamily="18" charset="-128"/>
            </a:rPr>
            <a:t>＜行動観察ツールの活用＞</a:t>
          </a:r>
        </a:p>
      </dgm:t>
    </dgm:pt>
    <dgm:pt modelId="{E67397FE-127D-4A66-A26B-34A0879EE1D1}" type="parTrans" cxnId="{9BAFBC27-8551-489F-928E-971FE04ECBAC}">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FAF8A11D-C9B1-45BB-890F-E420C337AB89}" type="sibTrans" cxnId="{9BAFBC27-8551-489F-928E-971FE04ECBAC}">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8905CC88-754A-4CAC-9ABF-C3FB041C5349}">
      <dgm:prSet phldrT="[テキスト]" custT="1"/>
      <dgm:spPr/>
      <dgm:t>
        <a:bodyPr/>
        <a:lstStyle/>
        <a:p>
          <a:r>
            <a:rPr kumimoji="1" lang="ja-JP" altLang="en-US" sz="1100" b="0" dirty="0">
              <a:latin typeface="UD デジタル 教科書体 NK-R" panose="02020400000000000000" pitchFamily="18" charset="-128"/>
              <a:ea typeface="UD デジタル 教科書体 NK-R" panose="02020400000000000000" pitchFamily="18" charset="-128"/>
            </a:rPr>
            <a:t>＜訓練施設内での作業活動＞</a:t>
          </a:r>
        </a:p>
      </dgm:t>
    </dgm:pt>
    <dgm:pt modelId="{522D50A5-751A-44B1-AE59-F88BA2165B74}" type="parTrans" cxnId="{512ED451-1CDA-4E5B-8642-87AE237C220F}">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3EC1BBF0-970C-446D-85DC-09E2AC23B086}" type="sibTrans" cxnId="{512ED451-1CDA-4E5B-8642-87AE237C220F}">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E13C47F6-5C59-428B-A104-5C04198F8722}">
      <dgm:prSet phldrT="[テキスト]" custT="1"/>
      <dgm:spPr/>
      <dgm:t>
        <a:bodyPr/>
        <a:lstStyle/>
        <a:p>
          <a:r>
            <a:rPr kumimoji="1" lang="ja-JP" altLang="en-US" sz="1100" b="0" dirty="0">
              <a:latin typeface="UD デジタル 教科書体 NK-R" panose="02020400000000000000" pitchFamily="18" charset="-128"/>
              <a:ea typeface="UD デジタル 教科書体 NK-R" panose="02020400000000000000" pitchFamily="18" charset="-128"/>
            </a:rPr>
            <a:t>＜企業内での作業実習＞</a:t>
          </a:r>
        </a:p>
      </dgm:t>
    </dgm:pt>
    <dgm:pt modelId="{4AAF1EBD-5401-4367-90D4-D85000403F10}" type="parTrans" cxnId="{889617F9-C573-44CA-8A34-910DFD7D5719}">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ACF08DD0-C766-4AC4-ADC0-83D76E83FDF3}" type="sibTrans" cxnId="{889617F9-C573-44CA-8A34-910DFD7D5719}">
      <dgm:prSet/>
      <dgm:spPr/>
      <dgm:t>
        <a:bodyPr/>
        <a:lstStyle/>
        <a:p>
          <a:endParaRPr kumimoji="1" lang="ja-JP" altLang="en-US" sz="1100">
            <a:latin typeface="UD デジタル 教科書体 NK-R" panose="02020400000000000000" pitchFamily="18" charset="-128"/>
            <a:ea typeface="UD デジタル 教科書体 NK-R" panose="02020400000000000000" pitchFamily="18" charset="-128"/>
          </a:endParaRPr>
        </a:p>
      </dgm:t>
    </dgm:pt>
    <dgm:pt modelId="{9C59E27A-D751-40E0-86AB-40FC0B5FA96B}">
      <dgm:prSet custT="1"/>
      <dgm:spPr/>
      <dgm:t>
        <a:bodyPr/>
        <a:lstStyle/>
        <a:p>
          <a:r>
            <a:rPr lang="ja-JP" altLang="en-US" sz="1100" b="0" dirty="0">
              <a:solidFill>
                <a:schemeClr val="tx1"/>
              </a:solidFill>
              <a:latin typeface="UD デジタル 教科書体 NK-R" panose="02020400000000000000" pitchFamily="18" charset="-128"/>
              <a:ea typeface="UD デジタル 教科書体 NK-R" panose="02020400000000000000" pitchFamily="18" charset="-128"/>
            </a:rPr>
            <a:t>テストやワークサンプル等による基礎情報の収集</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F196F400-4D0A-4248-B298-F0FC2FF8B081}" type="parTrans" cxnId="{CEE642EF-2F58-4344-92D9-4B1CC1D08F23}">
      <dgm:prSet/>
      <dgm:spPr/>
      <dgm:t>
        <a:bodyPr/>
        <a:lstStyle/>
        <a:p>
          <a:endParaRPr kumimoji="1" lang="ja-JP" altLang="en-US" sz="1400"/>
        </a:p>
      </dgm:t>
    </dgm:pt>
    <dgm:pt modelId="{BE990F89-84E3-4BC6-B811-AC15A5C918AB}" type="sibTrans" cxnId="{CEE642EF-2F58-4344-92D9-4B1CC1D08F23}">
      <dgm:prSet/>
      <dgm:spPr/>
      <dgm:t>
        <a:bodyPr/>
        <a:lstStyle/>
        <a:p>
          <a:endParaRPr kumimoji="1" lang="ja-JP" altLang="en-US" sz="1400"/>
        </a:p>
      </dgm:t>
    </dgm:pt>
    <dgm:pt modelId="{D36DA61C-115F-406B-AAA0-3C938EA7D6D2}">
      <dgm:prSet custT="1"/>
      <dgm:spPr/>
      <dgm:t>
        <a:bodyPr/>
        <a:lstStyle/>
        <a:p>
          <a:r>
            <a:rPr lang="ja-JP" altLang="en-US" sz="1100" b="0" dirty="0">
              <a:solidFill>
                <a:schemeClr val="tx1"/>
              </a:solidFill>
              <a:latin typeface="UD デジタル 教科書体 NK-R" panose="02020400000000000000" pitchFamily="18" charset="-128"/>
              <a:ea typeface="UD デジタル 教科書体 NK-R" panose="02020400000000000000" pitchFamily="18" charset="-128"/>
            </a:rPr>
            <a:t>作業性、生活習慣、社会性の基礎的アセスメント</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50848935-A2EB-402F-AA91-5F88E53549AD}" type="parTrans" cxnId="{D9A8E73A-6EFA-4FAB-9D2A-32949424E28D}">
      <dgm:prSet/>
      <dgm:spPr/>
      <dgm:t>
        <a:bodyPr/>
        <a:lstStyle/>
        <a:p>
          <a:endParaRPr kumimoji="1" lang="ja-JP" altLang="en-US" sz="1400"/>
        </a:p>
      </dgm:t>
    </dgm:pt>
    <dgm:pt modelId="{FB8249ED-6024-49E9-9C46-508FDFCE9360}" type="sibTrans" cxnId="{D9A8E73A-6EFA-4FAB-9D2A-32949424E28D}">
      <dgm:prSet/>
      <dgm:spPr/>
      <dgm:t>
        <a:bodyPr/>
        <a:lstStyle/>
        <a:p>
          <a:endParaRPr kumimoji="1" lang="ja-JP" altLang="en-US" sz="1400"/>
        </a:p>
      </dgm:t>
    </dgm:pt>
    <dgm:pt modelId="{21CC9197-BB4D-42CB-9BC0-04255DD93BEC}">
      <dgm:prSet custT="1"/>
      <dgm:spPr/>
      <dgm:t>
        <a:bodyPr/>
        <a:lstStyle/>
        <a:p>
          <a:r>
            <a:rPr lang="ja-JP" altLang="en-US" sz="1100" b="0" dirty="0">
              <a:solidFill>
                <a:schemeClr val="tx1"/>
              </a:solidFill>
              <a:latin typeface="UD デジタル 教科書体 NK-R" panose="02020400000000000000" pitchFamily="18" charset="-128"/>
              <a:ea typeface="UD デジタル 教科書体 NK-R" panose="02020400000000000000" pitchFamily="18" charset="-128"/>
            </a:rPr>
            <a:t>実際の職場環境への適応能力のアセスメント</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87E3FF4C-DB94-4D1B-B9F4-E9179B509452}" type="parTrans" cxnId="{6E5CA51A-C9A5-458C-B69D-71AD2D52F4C5}">
      <dgm:prSet/>
      <dgm:spPr/>
      <dgm:t>
        <a:bodyPr/>
        <a:lstStyle/>
        <a:p>
          <a:endParaRPr kumimoji="1" lang="ja-JP" altLang="en-US" sz="1400"/>
        </a:p>
      </dgm:t>
    </dgm:pt>
    <dgm:pt modelId="{A637A36A-D0C0-41AC-B689-9E263643E092}" type="sibTrans" cxnId="{6E5CA51A-C9A5-458C-B69D-71AD2D52F4C5}">
      <dgm:prSet/>
      <dgm:spPr/>
      <dgm:t>
        <a:bodyPr/>
        <a:lstStyle/>
        <a:p>
          <a:endParaRPr kumimoji="1" lang="ja-JP" altLang="en-US" sz="1400"/>
        </a:p>
      </dgm:t>
    </dgm:pt>
    <dgm:pt modelId="{97EE8D26-479C-49BD-8D92-D14097D37B53}">
      <dgm:prSet custT="1"/>
      <dgm:spPr/>
      <dgm:t>
        <a:bodyPr/>
        <a:lstStyle/>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簡易に全般的な作業能力を評価することができ、それが数値で表されるので、標準からのズレ、自分の得意・不得意を認識しやすい。しかし、あくまでテスト上の数値であるので、施設内作業での行動観察、実習での行動観察などと組み合せて評価することが大切。</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60A171FA-7189-48D9-8264-18E96E6AE654}" type="parTrans" cxnId="{4AB2498B-CAB9-4CDA-9CCF-F73D36955F79}">
      <dgm:prSet/>
      <dgm:spPr/>
      <dgm:t>
        <a:bodyPr/>
        <a:lstStyle/>
        <a:p>
          <a:endParaRPr kumimoji="1" lang="ja-JP" altLang="en-US"/>
        </a:p>
      </dgm:t>
    </dgm:pt>
    <dgm:pt modelId="{D1CE2A08-5D97-43ED-9BBE-10AE6BDCA848}" type="sibTrans" cxnId="{4AB2498B-CAB9-4CDA-9CCF-F73D36955F79}">
      <dgm:prSet/>
      <dgm:spPr/>
      <dgm:t>
        <a:bodyPr/>
        <a:lstStyle/>
        <a:p>
          <a:endParaRPr kumimoji="1" lang="ja-JP" altLang="en-US"/>
        </a:p>
      </dgm:t>
    </dgm:pt>
    <dgm:pt modelId="{8B2B07F7-162B-4BE7-B9F1-A8468FD039F7}">
      <dgm:prSet custT="1"/>
      <dgm:spPr/>
      <dgm:t>
        <a:bodyPr/>
        <a:lstStyle/>
        <a:p>
          <a:r>
            <a:rPr lang="ja-JP" altLang="en-US" sz="1100" dirty="0">
              <a:latin typeface="UD デジタル 教科書体 NK-R" panose="02020400000000000000" pitchFamily="18" charset="-128"/>
              <a:ea typeface="UD デジタル 教科書体 NK-R" panose="02020400000000000000" pitchFamily="18" charset="-128"/>
            </a:rPr>
            <a:t>保護的環境下で基本的な作業能力・コミュニケーション能力・社会性などの評価ができるのと同時に、安全・安心な環境であるが故、意図的に刺激や要求水準を変化させることができる。</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C5399B49-B251-493D-9D0D-4571CC48FAF4}" type="parTrans" cxnId="{2B7044A7-FDE5-4202-8EA2-80428BA58520}">
      <dgm:prSet/>
      <dgm:spPr/>
      <dgm:t>
        <a:bodyPr/>
        <a:lstStyle/>
        <a:p>
          <a:endParaRPr kumimoji="1" lang="ja-JP" altLang="en-US"/>
        </a:p>
      </dgm:t>
    </dgm:pt>
    <dgm:pt modelId="{F2FA3A22-2974-40A6-BB4B-23E6AFDE7D42}" type="sibTrans" cxnId="{2B7044A7-FDE5-4202-8EA2-80428BA58520}">
      <dgm:prSet/>
      <dgm:spPr/>
      <dgm:t>
        <a:bodyPr/>
        <a:lstStyle/>
        <a:p>
          <a:endParaRPr kumimoji="1" lang="ja-JP" altLang="en-US"/>
        </a:p>
      </dgm:t>
    </dgm:pt>
    <dgm:pt modelId="{BDBB6F66-F9CB-4EAF-A1A3-EE116724C0B4}">
      <dgm:prSet custT="1"/>
      <dgm:spPr/>
      <dgm:t>
        <a:bodyPr/>
        <a:lstStyle/>
        <a:p>
          <a:r>
            <a:rPr lang="ja-JP" altLang="en-US" sz="1100" dirty="0">
              <a:latin typeface="UD デジタル 教科書体 NK-R" panose="02020400000000000000" pitchFamily="18" charset="-128"/>
              <a:ea typeface="UD デジタル 教科書体 NK-R" panose="02020400000000000000" pitchFamily="18" charset="-128"/>
            </a:rPr>
            <a:t>要素を分析的にアセスメントし訓練していくタイプと、模擬的な職場環境を経験させることを通して見ていくタイプとに分けられる。</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1447B834-6015-4F25-8766-DB06A1863E34}" type="parTrans" cxnId="{64FFB1D5-43B4-4D62-A0B2-C289DC339E36}">
      <dgm:prSet/>
      <dgm:spPr/>
      <dgm:t>
        <a:bodyPr/>
        <a:lstStyle/>
        <a:p>
          <a:endParaRPr kumimoji="1" lang="ja-JP" altLang="en-US"/>
        </a:p>
      </dgm:t>
    </dgm:pt>
    <dgm:pt modelId="{656BF8DB-B874-4363-966A-C74BE7CBB8E1}" type="sibTrans" cxnId="{64FFB1D5-43B4-4D62-A0B2-C289DC339E36}">
      <dgm:prSet/>
      <dgm:spPr/>
      <dgm:t>
        <a:bodyPr/>
        <a:lstStyle/>
        <a:p>
          <a:endParaRPr kumimoji="1" lang="ja-JP" altLang="en-US"/>
        </a:p>
      </dgm:t>
    </dgm:pt>
    <dgm:pt modelId="{ED43519B-6EDF-40A0-A194-CFAB8AA4A0B2}">
      <dgm:prSet custT="1"/>
      <dgm:spPr/>
      <dgm:t>
        <a:bodyPr/>
        <a:lstStyle/>
        <a:p>
          <a:r>
            <a:rPr lang="ja-JP" altLang="en-US" sz="1100" dirty="0">
              <a:latin typeface="UD デジタル 教科書体 NK-R" panose="02020400000000000000" pitchFamily="18" charset="-128"/>
              <a:ea typeface="UD デジタル 教科書体 NK-R" panose="02020400000000000000" pitchFamily="18" charset="-128"/>
            </a:rPr>
            <a:t>実際の職場でしか体験できない環境、刺激、要求水準、緊張感の中での様子がアセスメントできる。（より詳細で実際的な情報を得られる）その職場（職種）とご本人に有効な支援方法を確認できる。体験実習を通して、障害のある人自身が働くイメージを形成すること、就職に向けて自信をもつこと、就職に向けて意欲の強化を図ることなどの目的も含めて行う。</a:t>
          </a:r>
          <a:endParaRPr kumimoji="1" lang="ja-JP" altLang="en-US" sz="1100" b="0" dirty="0">
            <a:solidFill>
              <a:schemeClr val="tx1"/>
            </a:solidFill>
            <a:latin typeface="UD デジタル 教科書体 NK-R" panose="02020400000000000000" pitchFamily="18" charset="-128"/>
            <a:ea typeface="UD デジタル 教科書体 NK-R" panose="02020400000000000000" pitchFamily="18" charset="-128"/>
          </a:endParaRPr>
        </a:p>
      </dgm:t>
    </dgm:pt>
    <dgm:pt modelId="{1F14402C-9FB3-4A05-87CC-03FFC44E43B5}" type="parTrans" cxnId="{068D95BE-1931-4B0F-A3BD-09BCC71CD8A3}">
      <dgm:prSet/>
      <dgm:spPr/>
      <dgm:t>
        <a:bodyPr/>
        <a:lstStyle/>
        <a:p>
          <a:endParaRPr kumimoji="1" lang="ja-JP" altLang="en-US"/>
        </a:p>
      </dgm:t>
    </dgm:pt>
    <dgm:pt modelId="{B1D66745-E549-467F-81C8-02C341A186D3}" type="sibTrans" cxnId="{068D95BE-1931-4B0F-A3BD-09BCC71CD8A3}">
      <dgm:prSet/>
      <dgm:spPr/>
      <dgm:t>
        <a:bodyPr/>
        <a:lstStyle/>
        <a:p>
          <a:endParaRPr kumimoji="1" lang="ja-JP" altLang="en-US"/>
        </a:p>
      </dgm:t>
    </dgm:pt>
    <dgm:pt modelId="{02E44F1C-50CD-424D-B015-D1C32A6656EA}" type="pres">
      <dgm:prSet presAssocID="{EA1107A5-B1BC-4E65-8CE5-F6E7F5254D89}" presName="linear" presStyleCnt="0">
        <dgm:presLayoutVars>
          <dgm:dir/>
          <dgm:animLvl val="lvl"/>
          <dgm:resizeHandles val="exact"/>
        </dgm:presLayoutVars>
      </dgm:prSet>
      <dgm:spPr/>
    </dgm:pt>
    <dgm:pt modelId="{A1458837-DCE9-4C8B-8727-B73FE2ADF21D}" type="pres">
      <dgm:prSet presAssocID="{0ADA5DD7-B222-45B7-BC50-F0E7D4E9131A}" presName="parentLin" presStyleCnt="0"/>
      <dgm:spPr/>
    </dgm:pt>
    <dgm:pt modelId="{C146BB9A-A0A1-438E-B900-07370AA9D5A9}" type="pres">
      <dgm:prSet presAssocID="{0ADA5DD7-B222-45B7-BC50-F0E7D4E9131A}" presName="parentLeftMargin" presStyleLbl="node1" presStyleIdx="0" presStyleCnt="3"/>
      <dgm:spPr/>
    </dgm:pt>
    <dgm:pt modelId="{2F029B24-F20B-4D61-B9C0-2A787D862083}" type="pres">
      <dgm:prSet presAssocID="{0ADA5DD7-B222-45B7-BC50-F0E7D4E9131A}" presName="parentText" presStyleLbl="node1" presStyleIdx="0" presStyleCnt="3">
        <dgm:presLayoutVars>
          <dgm:chMax val="0"/>
          <dgm:bulletEnabled val="1"/>
        </dgm:presLayoutVars>
      </dgm:prSet>
      <dgm:spPr/>
    </dgm:pt>
    <dgm:pt modelId="{89E1A155-00E4-4482-9F16-896B7CF0A650}" type="pres">
      <dgm:prSet presAssocID="{0ADA5DD7-B222-45B7-BC50-F0E7D4E9131A}" presName="negativeSpace" presStyleCnt="0"/>
      <dgm:spPr/>
    </dgm:pt>
    <dgm:pt modelId="{F5B63F66-3A82-4FDE-A2D7-1C975BE65B53}" type="pres">
      <dgm:prSet presAssocID="{0ADA5DD7-B222-45B7-BC50-F0E7D4E9131A}" presName="childText" presStyleLbl="conFgAcc1" presStyleIdx="0" presStyleCnt="3">
        <dgm:presLayoutVars>
          <dgm:bulletEnabled val="1"/>
        </dgm:presLayoutVars>
      </dgm:prSet>
      <dgm:spPr/>
    </dgm:pt>
    <dgm:pt modelId="{286839CD-396B-40A1-813E-AA226A7AD092}" type="pres">
      <dgm:prSet presAssocID="{FAF8A11D-C9B1-45BB-890F-E420C337AB89}" presName="spaceBetweenRectangles" presStyleCnt="0"/>
      <dgm:spPr/>
    </dgm:pt>
    <dgm:pt modelId="{FD647841-2AEC-42A5-A630-6F22D415E2EF}" type="pres">
      <dgm:prSet presAssocID="{8905CC88-754A-4CAC-9ABF-C3FB041C5349}" presName="parentLin" presStyleCnt="0"/>
      <dgm:spPr/>
    </dgm:pt>
    <dgm:pt modelId="{EE57D207-D623-4D0D-86D8-8202208F40E1}" type="pres">
      <dgm:prSet presAssocID="{8905CC88-754A-4CAC-9ABF-C3FB041C5349}" presName="parentLeftMargin" presStyleLbl="node1" presStyleIdx="0" presStyleCnt="3"/>
      <dgm:spPr/>
    </dgm:pt>
    <dgm:pt modelId="{9D69B86F-5B1E-4EF3-9538-ADAB59B333EB}" type="pres">
      <dgm:prSet presAssocID="{8905CC88-754A-4CAC-9ABF-C3FB041C5349}" presName="parentText" presStyleLbl="node1" presStyleIdx="1" presStyleCnt="3">
        <dgm:presLayoutVars>
          <dgm:chMax val="0"/>
          <dgm:bulletEnabled val="1"/>
        </dgm:presLayoutVars>
      </dgm:prSet>
      <dgm:spPr/>
    </dgm:pt>
    <dgm:pt modelId="{070965B8-A048-4DB1-AAEC-553D985C9B7A}" type="pres">
      <dgm:prSet presAssocID="{8905CC88-754A-4CAC-9ABF-C3FB041C5349}" presName="negativeSpace" presStyleCnt="0"/>
      <dgm:spPr/>
    </dgm:pt>
    <dgm:pt modelId="{C8B86308-F178-47C9-B651-3FA915CE0767}" type="pres">
      <dgm:prSet presAssocID="{8905CC88-754A-4CAC-9ABF-C3FB041C5349}" presName="childText" presStyleLbl="conFgAcc1" presStyleIdx="1" presStyleCnt="3">
        <dgm:presLayoutVars>
          <dgm:bulletEnabled val="1"/>
        </dgm:presLayoutVars>
      </dgm:prSet>
      <dgm:spPr/>
    </dgm:pt>
    <dgm:pt modelId="{DA86B306-A398-4D62-975F-3BCCB9D216E2}" type="pres">
      <dgm:prSet presAssocID="{3EC1BBF0-970C-446D-85DC-09E2AC23B086}" presName="spaceBetweenRectangles" presStyleCnt="0"/>
      <dgm:spPr/>
    </dgm:pt>
    <dgm:pt modelId="{4117FA52-BD0F-469E-836E-621531A07CC1}" type="pres">
      <dgm:prSet presAssocID="{E13C47F6-5C59-428B-A104-5C04198F8722}" presName="parentLin" presStyleCnt="0"/>
      <dgm:spPr/>
    </dgm:pt>
    <dgm:pt modelId="{8A2E3E82-D1F8-43F4-9CF2-17D386D04CC1}" type="pres">
      <dgm:prSet presAssocID="{E13C47F6-5C59-428B-A104-5C04198F8722}" presName="parentLeftMargin" presStyleLbl="node1" presStyleIdx="1" presStyleCnt="3"/>
      <dgm:spPr/>
    </dgm:pt>
    <dgm:pt modelId="{59A17F21-C6D5-4E57-98E4-DC645803A82F}" type="pres">
      <dgm:prSet presAssocID="{E13C47F6-5C59-428B-A104-5C04198F8722}" presName="parentText" presStyleLbl="node1" presStyleIdx="2" presStyleCnt="3">
        <dgm:presLayoutVars>
          <dgm:chMax val="0"/>
          <dgm:bulletEnabled val="1"/>
        </dgm:presLayoutVars>
      </dgm:prSet>
      <dgm:spPr/>
    </dgm:pt>
    <dgm:pt modelId="{049AC394-DDBD-4953-AF4A-DEEC5FDB1500}" type="pres">
      <dgm:prSet presAssocID="{E13C47F6-5C59-428B-A104-5C04198F8722}" presName="negativeSpace" presStyleCnt="0"/>
      <dgm:spPr/>
    </dgm:pt>
    <dgm:pt modelId="{6B69432E-6E5E-4249-A3A9-2B0DCDA0315A}" type="pres">
      <dgm:prSet presAssocID="{E13C47F6-5C59-428B-A104-5C04198F8722}" presName="childText" presStyleLbl="conFgAcc1" presStyleIdx="2" presStyleCnt="3">
        <dgm:presLayoutVars>
          <dgm:bulletEnabled val="1"/>
        </dgm:presLayoutVars>
      </dgm:prSet>
      <dgm:spPr/>
    </dgm:pt>
  </dgm:ptLst>
  <dgm:cxnLst>
    <dgm:cxn modelId="{D919CA16-18A7-4185-8E18-436B939B7ECE}" type="presOf" srcId="{D36DA61C-115F-406B-AAA0-3C938EA7D6D2}" destId="{C8B86308-F178-47C9-B651-3FA915CE0767}" srcOrd="0" destOrd="0" presId="urn:microsoft.com/office/officeart/2005/8/layout/list1"/>
    <dgm:cxn modelId="{F3946B17-A862-49E9-9E98-43C0E221D40E}" type="presOf" srcId="{8B2B07F7-162B-4BE7-B9F1-A8468FD039F7}" destId="{C8B86308-F178-47C9-B651-3FA915CE0767}" srcOrd="0" destOrd="1" presId="urn:microsoft.com/office/officeart/2005/8/layout/list1"/>
    <dgm:cxn modelId="{6E5CA51A-C9A5-458C-B69D-71AD2D52F4C5}" srcId="{E13C47F6-5C59-428B-A104-5C04198F8722}" destId="{21CC9197-BB4D-42CB-9BC0-04255DD93BEC}" srcOrd="0" destOrd="0" parTransId="{87E3FF4C-DB94-4D1B-B9F4-E9179B509452}" sibTransId="{A637A36A-D0C0-41AC-B689-9E263643E092}"/>
    <dgm:cxn modelId="{0047661C-B96D-4827-B91A-0FD34BECBE60}" type="presOf" srcId="{97EE8D26-479C-49BD-8D92-D14097D37B53}" destId="{F5B63F66-3A82-4FDE-A2D7-1C975BE65B53}" srcOrd="0" destOrd="1" presId="urn:microsoft.com/office/officeart/2005/8/layout/list1"/>
    <dgm:cxn modelId="{9BAFBC27-8551-489F-928E-971FE04ECBAC}" srcId="{EA1107A5-B1BC-4E65-8CE5-F6E7F5254D89}" destId="{0ADA5DD7-B222-45B7-BC50-F0E7D4E9131A}" srcOrd="0" destOrd="0" parTransId="{E67397FE-127D-4A66-A26B-34A0879EE1D1}" sibTransId="{FAF8A11D-C9B1-45BB-890F-E420C337AB89}"/>
    <dgm:cxn modelId="{62D1E537-CB75-471A-B50B-BC1CD9A67003}" type="presOf" srcId="{8905CC88-754A-4CAC-9ABF-C3FB041C5349}" destId="{EE57D207-D623-4D0D-86D8-8202208F40E1}" srcOrd="0" destOrd="0" presId="urn:microsoft.com/office/officeart/2005/8/layout/list1"/>
    <dgm:cxn modelId="{D9A8E73A-6EFA-4FAB-9D2A-32949424E28D}" srcId="{8905CC88-754A-4CAC-9ABF-C3FB041C5349}" destId="{D36DA61C-115F-406B-AAA0-3C938EA7D6D2}" srcOrd="0" destOrd="0" parTransId="{50848935-A2EB-402F-AA91-5F88E53549AD}" sibTransId="{FB8249ED-6024-49E9-9C46-508FDFCE9360}"/>
    <dgm:cxn modelId="{2178243B-334D-4E37-88F2-E29D3E396521}" type="presOf" srcId="{0ADA5DD7-B222-45B7-BC50-F0E7D4E9131A}" destId="{C146BB9A-A0A1-438E-B900-07370AA9D5A9}" srcOrd="0" destOrd="0" presId="urn:microsoft.com/office/officeart/2005/8/layout/list1"/>
    <dgm:cxn modelId="{512ED451-1CDA-4E5B-8642-87AE237C220F}" srcId="{EA1107A5-B1BC-4E65-8CE5-F6E7F5254D89}" destId="{8905CC88-754A-4CAC-9ABF-C3FB041C5349}" srcOrd="1" destOrd="0" parTransId="{522D50A5-751A-44B1-AE59-F88BA2165B74}" sibTransId="{3EC1BBF0-970C-446D-85DC-09E2AC23B086}"/>
    <dgm:cxn modelId="{25BA6C57-6338-4B23-85D4-6A558AFC6EC5}" type="presOf" srcId="{E13C47F6-5C59-428B-A104-5C04198F8722}" destId="{8A2E3E82-D1F8-43F4-9CF2-17D386D04CC1}" srcOrd="0" destOrd="0" presId="urn:microsoft.com/office/officeart/2005/8/layout/list1"/>
    <dgm:cxn modelId="{4AB2498B-CAB9-4CDA-9CCF-F73D36955F79}" srcId="{0ADA5DD7-B222-45B7-BC50-F0E7D4E9131A}" destId="{97EE8D26-479C-49BD-8D92-D14097D37B53}" srcOrd="1" destOrd="0" parTransId="{60A171FA-7189-48D9-8264-18E96E6AE654}" sibTransId="{D1CE2A08-5D97-43ED-9BBE-10AE6BDCA848}"/>
    <dgm:cxn modelId="{48A08C9E-624B-45C2-8187-7C08A9C8866D}" type="presOf" srcId="{ED43519B-6EDF-40A0-A194-CFAB8AA4A0B2}" destId="{6B69432E-6E5E-4249-A3A9-2B0DCDA0315A}" srcOrd="0" destOrd="1" presId="urn:microsoft.com/office/officeart/2005/8/layout/list1"/>
    <dgm:cxn modelId="{2B7044A7-FDE5-4202-8EA2-80428BA58520}" srcId="{8905CC88-754A-4CAC-9ABF-C3FB041C5349}" destId="{8B2B07F7-162B-4BE7-B9F1-A8468FD039F7}" srcOrd="1" destOrd="0" parTransId="{C5399B49-B251-493D-9D0D-4571CC48FAF4}" sibTransId="{F2FA3A22-2974-40A6-BB4B-23E6AFDE7D42}"/>
    <dgm:cxn modelId="{118756AF-94A5-4CA5-9952-9BCC5E9AC0B6}" type="presOf" srcId="{E13C47F6-5C59-428B-A104-5C04198F8722}" destId="{59A17F21-C6D5-4E57-98E4-DC645803A82F}" srcOrd="1" destOrd="0" presId="urn:microsoft.com/office/officeart/2005/8/layout/list1"/>
    <dgm:cxn modelId="{7AD2A8B1-856B-41F2-96C2-B5C6087E6CF0}" type="presOf" srcId="{0ADA5DD7-B222-45B7-BC50-F0E7D4E9131A}" destId="{2F029B24-F20B-4D61-B9C0-2A787D862083}" srcOrd="1" destOrd="0" presId="urn:microsoft.com/office/officeart/2005/8/layout/list1"/>
    <dgm:cxn modelId="{068D95BE-1931-4B0F-A3BD-09BCC71CD8A3}" srcId="{E13C47F6-5C59-428B-A104-5C04198F8722}" destId="{ED43519B-6EDF-40A0-A194-CFAB8AA4A0B2}" srcOrd="1" destOrd="0" parTransId="{1F14402C-9FB3-4A05-87CC-03FFC44E43B5}" sibTransId="{B1D66745-E549-467F-81C8-02C341A186D3}"/>
    <dgm:cxn modelId="{117871C4-A5BB-4ABC-B0FE-1460CD175A90}" type="presOf" srcId="{8905CC88-754A-4CAC-9ABF-C3FB041C5349}" destId="{9D69B86F-5B1E-4EF3-9538-ADAB59B333EB}" srcOrd="1" destOrd="0" presId="urn:microsoft.com/office/officeart/2005/8/layout/list1"/>
    <dgm:cxn modelId="{51BA85C9-ACE2-467E-B17B-B02613071A85}" type="presOf" srcId="{9C59E27A-D751-40E0-86AB-40FC0B5FA96B}" destId="{F5B63F66-3A82-4FDE-A2D7-1C975BE65B53}" srcOrd="0" destOrd="0" presId="urn:microsoft.com/office/officeart/2005/8/layout/list1"/>
    <dgm:cxn modelId="{2315D0C9-FB9F-4717-B010-BF2315ABCD02}" type="presOf" srcId="{21CC9197-BB4D-42CB-9BC0-04255DD93BEC}" destId="{6B69432E-6E5E-4249-A3A9-2B0DCDA0315A}" srcOrd="0" destOrd="0" presId="urn:microsoft.com/office/officeart/2005/8/layout/list1"/>
    <dgm:cxn modelId="{A6088FCA-FB24-4C4F-BF0B-CFEDA01860C8}" type="presOf" srcId="{EA1107A5-B1BC-4E65-8CE5-F6E7F5254D89}" destId="{02E44F1C-50CD-424D-B015-D1C32A6656EA}" srcOrd="0" destOrd="0" presId="urn:microsoft.com/office/officeart/2005/8/layout/list1"/>
    <dgm:cxn modelId="{64FFB1D5-43B4-4D62-A0B2-C289DC339E36}" srcId="{8905CC88-754A-4CAC-9ABF-C3FB041C5349}" destId="{BDBB6F66-F9CB-4EAF-A1A3-EE116724C0B4}" srcOrd="2" destOrd="0" parTransId="{1447B834-6015-4F25-8766-DB06A1863E34}" sibTransId="{656BF8DB-B874-4363-966A-C74BE7CBB8E1}"/>
    <dgm:cxn modelId="{CEE642EF-2F58-4344-92D9-4B1CC1D08F23}" srcId="{0ADA5DD7-B222-45B7-BC50-F0E7D4E9131A}" destId="{9C59E27A-D751-40E0-86AB-40FC0B5FA96B}" srcOrd="0" destOrd="0" parTransId="{F196F400-4D0A-4248-B298-F0FC2FF8B081}" sibTransId="{BE990F89-84E3-4BC6-B811-AC15A5C918AB}"/>
    <dgm:cxn modelId="{889617F9-C573-44CA-8A34-910DFD7D5719}" srcId="{EA1107A5-B1BC-4E65-8CE5-F6E7F5254D89}" destId="{E13C47F6-5C59-428B-A104-5C04198F8722}" srcOrd="2" destOrd="0" parTransId="{4AAF1EBD-5401-4367-90D4-D85000403F10}" sibTransId="{ACF08DD0-C766-4AC4-ADC0-83D76E83FDF3}"/>
    <dgm:cxn modelId="{6CE40EFC-B71A-4F21-AF32-A4BCF20676BA}" type="presOf" srcId="{BDBB6F66-F9CB-4EAF-A1A3-EE116724C0B4}" destId="{C8B86308-F178-47C9-B651-3FA915CE0767}" srcOrd="0" destOrd="2" presId="urn:microsoft.com/office/officeart/2005/8/layout/list1"/>
    <dgm:cxn modelId="{7DFC3C64-E62C-4399-AC59-3AE95AB0A324}" type="presParOf" srcId="{02E44F1C-50CD-424D-B015-D1C32A6656EA}" destId="{A1458837-DCE9-4C8B-8727-B73FE2ADF21D}" srcOrd="0" destOrd="0" presId="urn:microsoft.com/office/officeart/2005/8/layout/list1"/>
    <dgm:cxn modelId="{DE4FF2BC-6C8F-4168-9A0C-557C34382F37}" type="presParOf" srcId="{A1458837-DCE9-4C8B-8727-B73FE2ADF21D}" destId="{C146BB9A-A0A1-438E-B900-07370AA9D5A9}" srcOrd="0" destOrd="0" presId="urn:microsoft.com/office/officeart/2005/8/layout/list1"/>
    <dgm:cxn modelId="{68C66D24-3929-461A-9E45-3FE4E03AA2BB}" type="presParOf" srcId="{A1458837-DCE9-4C8B-8727-B73FE2ADF21D}" destId="{2F029B24-F20B-4D61-B9C0-2A787D862083}" srcOrd="1" destOrd="0" presId="urn:microsoft.com/office/officeart/2005/8/layout/list1"/>
    <dgm:cxn modelId="{EF47E2FA-8C1B-4CE2-80EC-B1B8B2F19A1F}" type="presParOf" srcId="{02E44F1C-50CD-424D-B015-D1C32A6656EA}" destId="{89E1A155-00E4-4482-9F16-896B7CF0A650}" srcOrd="1" destOrd="0" presId="urn:microsoft.com/office/officeart/2005/8/layout/list1"/>
    <dgm:cxn modelId="{553CAA25-261B-4C7C-B84A-30A2E20BA821}" type="presParOf" srcId="{02E44F1C-50CD-424D-B015-D1C32A6656EA}" destId="{F5B63F66-3A82-4FDE-A2D7-1C975BE65B53}" srcOrd="2" destOrd="0" presId="urn:microsoft.com/office/officeart/2005/8/layout/list1"/>
    <dgm:cxn modelId="{F3D0A4F5-FC2C-43C8-A1CB-6B0AE8EE4A9F}" type="presParOf" srcId="{02E44F1C-50CD-424D-B015-D1C32A6656EA}" destId="{286839CD-396B-40A1-813E-AA226A7AD092}" srcOrd="3" destOrd="0" presId="urn:microsoft.com/office/officeart/2005/8/layout/list1"/>
    <dgm:cxn modelId="{B0442F56-842D-4089-9090-98FEB3A67D2D}" type="presParOf" srcId="{02E44F1C-50CD-424D-B015-D1C32A6656EA}" destId="{FD647841-2AEC-42A5-A630-6F22D415E2EF}" srcOrd="4" destOrd="0" presId="urn:microsoft.com/office/officeart/2005/8/layout/list1"/>
    <dgm:cxn modelId="{2502E62E-6C71-4311-A42C-39611FC28CF2}" type="presParOf" srcId="{FD647841-2AEC-42A5-A630-6F22D415E2EF}" destId="{EE57D207-D623-4D0D-86D8-8202208F40E1}" srcOrd="0" destOrd="0" presId="urn:microsoft.com/office/officeart/2005/8/layout/list1"/>
    <dgm:cxn modelId="{B4A868D6-FE2C-4C36-9784-1C818B1A7232}" type="presParOf" srcId="{FD647841-2AEC-42A5-A630-6F22D415E2EF}" destId="{9D69B86F-5B1E-4EF3-9538-ADAB59B333EB}" srcOrd="1" destOrd="0" presId="urn:microsoft.com/office/officeart/2005/8/layout/list1"/>
    <dgm:cxn modelId="{2FC88AE5-17E2-4DF0-BC32-53D1D2258511}" type="presParOf" srcId="{02E44F1C-50CD-424D-B015-D1C32A6656EA}" destId="{070965B8-A048-4DB1-AAEC-553D985C9B7A}" srcOrd="5" destOrd="0" presId="urn:microsoft.com/office/officeart/2005/8/layout/list1"/>
    <dgm:cxn modelId="{A9C07EF1-18C0-4E03-8239-401AC0A7CBE0}" type="presParOf" srcId="{02E44F1C-50CD-424D-B015-D1C32A6656EA}" destId="{C8B86308-F178-47C9-B651-3FA915CE0767}" srcOrd="6" destOrd="0" presId="urn:microsoft.com/office/officeart/2005/8/layout/list1"/>
    <dgm:cxn modelId="{D608CBCA-000C-4A7C-B931-9B3F5D1F0663}" type="presParOf" srcId="{02E44F1C-50CD-424D-B015-D1C32A6656EA}" destId="{DA86B306-A398-4D62-975F-3BCCB9D216E2}" srcOrd="7" destOrd="0" presId="urn:microsoft.com/office/officeart/2005/8/layout/list1"/>
    <dgm:cxn modelId="{0E927703-50F7-4D2A-9286-FE08C40802A6}" type="presParOf" srcId="{02E44F1C-50CD-424D-B015-D1C32A6656EA}" destId="{4117FA52-BD0F-469E-836E-621531A07CC1}" srcOrd="8" destOrd="0" presId="urn:microsoft.com/office/officeart/2005/8/layout/list1"/>
    <dgm:cxn modelId="{3B9F7EBF-F835-4FAE-9F1F-E880657F5475}" type="presParOf" srcId="{4117FA52-BD0F-469E-836E-621531A07CC1}" destId="{8A2E3E82-D1F8-43F4-9CF2-17D386D04CC1}" srcOrd="0" destOrd="0" presId="urn:microsoft.com/office/officeart/2005/8/layout/list1"/>
    <dgm:cxn modelId="{60DE8230-D9EC-4A23-A943-0AE3A6238479}" type="presParOf" srcId="{4117FA52-BD0F-469E-836E-621531A07CC1}" destId="{59A17F21-C6D5-4E57-98E4-DC645803A82F}" srcOrd="1" destOrd="0" presId="urn:microsoft.com/office/officeart/2005/8/layout/list1"/>
    <dgm:cxn modelId="{16881981-057A-4AF0-8DA2-4BC46F70EF19}" type="presParOf" srcId="{02E44F1C-50CD-424D-B015-D1C32A6656EA}" destId="{049AC394-DDBD-4953-AF4A-DEEC5FDB1500}" srcOrd="9" destOrd="0" presId="urn:microsoft.com/office/officeart/2005/8/layout/list1"/>
    <dgm:cxn modelId="{EE4942C0-82FB-4954-87CA-8ACC7E40DE1A}" type="presParOf" srcId="{02E44F1C-50CD-424D-B015-D1C32A6656EA}" destId="{6B69432E-6E5E-4249-A3A9-2B0DCDA0315A}"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861C690-3F6C-4183-9E4A-EAE7A91CEE71}" type="doc">
      <dgm:prSet loTypeId="urn:microsoft.com/office/officeart/2005/8/layout/hProcess9" loCatId="process" qsTypeId="urn:microsoft.com/office/officeart/2005/8/quickstyle/simple1" qsCatId="simple" csTypeId="urn:microsoft.com/office/officeart/2005/8/colors/accent0_2" csCatId="mainScheme" phldr="1"/>
      <dgm:spPr/>
      <dgm:t>
        <a:bodyPr/>
        <a:lstStyle/>
        <a:p>
          <a:endParaRPr kumimoji="1" lang="ja-JP" altLang="en-US"/>
        </a:p>
      </dgm:t>
    </dgm:pt>
    <dgm:pt modelId="{D0EC1D43-B54D-43B9-86CB-E8F6112554C1}">
      <dgm:prSet phldrT="[テキスト]" custT="1"/>
      <dgm:spPr/>
      <dgm:t>
        <a:bodyPr/>
        <a:lstStyle/>
        <a:p>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gm:t>
    </dgm:pt>
    <dgm:pt modelId="{9B4B2EDC-C418-49E5-95A9-712294A4E935}" type="par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18EC018-97EA-478A-BD5B-663E3EE8FA6C}" type="sibTrans" cxnId="{A09B613F-B8A6-4E78-9AF0-111A33378CD6}">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46261DA7-B5E5-4538-9A1D-2D830D1A7367}">
      <dgm:prSet phldrT="[テキスト]" custT="1"/>
      <dgm:spPr/>
      <dgm:t>
        <a:bodyPr/>
        <a:lstStyle/>
        <a:p>
          <a:r>
            <a:rPr kumimoji="1" lang="ja-JP" altLang="en-US" sz="800" b="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gm:t>
    </dgm:pt>
    <dgm:pt modelId="{7E02ECF3-DCC0-4D2C-88AD-95743A8E89D2}" type="par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9696EA84-152E-4F96-9FDA-7C923B67E732}" type="sibTrans" cxnId="{ABCC2832-F469-481A-BCC9-7C566A4BAD4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E6A9CD8A-D68F-478B-9523-4E6173453D48}">
      <dgm:prSet phldrT="[テキスト]"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マッチング</a:t>
          </a:r>
        </a:p>
      </dgm:t>
    </dgm:pt>
    <dgm:pt modelId="{3E6F7390-C26B-420D-8BAE-21CB11B244F0}" type="par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0E85F1FC-25FE-43CC-8512-1E34EB007718}" type="sibTrans" cxnId="{7AD0B280-D764-4125-9939-F8BEC4FD132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13A7F6C0-75F0-4D29-8B64-64ECD5E7AB02}">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gm:t>
    </dgm:pt>
    <dgm:pt modelId="{6C12BD19-9DF4-49C2-A570-8355ECF39180}" type="par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206BE26B-0281-477B-8DDE-390361A2CFA3}" type="sibTrans" cxnId="{0ED18E83-8B7B-414C-BDF7-64D8F0D5771F}">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3A1C9CB2-0247-4F2C-95D5-7F8D276E8413}">
      <dgm:prSet custT="1"/>
      <dgm:spPr/>
      <dgm:t>
        <a:bodyPr/>
        <a:lstStyle/>
        <a:p>
          <a:r>
            <a:rPr kumimoji="1" lang="ja-JP" altLang="en-US" sz="8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gm:t>
    </dgm:pt>
    <dgm:pt modelId="{10EB6788-8F1E-4343-95A7-6582FB366FF2}" type="par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DA53E5BF-39C0-448A-9628-32F901F97709}" type="sibTrans" cxnId="{98C3C58A-B8AF-42FE-8FE5-4D8C9733FABD}">
      <dgm:prSet/>
      <dgm:spPr/>
      <dgm:t>
        <a:bodyPr/>
        <a:lstStyle/>
        <a:p>
          <a:endParaRPr kumimoji="1" lang="ja-JP" altLang="en-US" sz="800">
            <a:solidFill>
              <a:schemeClr val="tx1"/>
            </a:solidFill>
            <a:latin typeface="UD デジタル 教科書体 NK-R" panose="02020400000000000000" pitchFamily="18" charset="-128"/>
            <a:ea typeface="UD デジタル 教科書体 NK-R" panose="02020400000000000000" pitchFamily="18" charset="-128"/>
          </a:endParaRPr>
        </a:p>
      </dgm:t>
    </dgm:pt>
    <dgm:pt modelId="{7D7759C8-F61F-41F9-9903-DE9AD1AD9070}" type="pres">
      <dgm:prSet presAssocID="{0861C690-3F6C-4183-9E4A-EAE7A91CEE71}" presName="CompostProcess" presStyleCnt="0">
        <dgm:presLayoutVars>
          <dgm:dir/>
          <dgm:resizeHandles val="exact"/>
        </dgm:presLayoutVars>
      </dgm:prSet>
      <dgm:spPr/>
    </dgm:pt>
    <dgm:pt modelId="{1618D0FF-EDA5-49EA-9646-5C7DE034381F}" type="pres">
      <dgm:prSet presAssocID="{0861C690-3F6C-4183-9E4A-EAE7A91CEE71}" presName="arrow" presStyleLbl="bgShp" presStyleIdx="0" presStyleCnt="1"/>
      <dgm:spPr/>
    </dgm:pt>
    <dgm:pt modelId="{D611372B-0605-4C3D-AA8D-D0794241D445}" type="pres">
      <dgm:prSet presAssocID="{0861C690-3F6C-4183-9E4A-EAE7A91CEE71}" presName="linearProcess" presStyleCnt="0"/>
      <dgm:spPr/>
    </dgm:pt>
    <dgm:pt modelId="{ADA18083-85B5-48DC-BE71-5A78FE501EAA}" type="pres">
      <dgm:prSet presAssocID="{D0EC1D43-B54D-43B9-86CB-E8F6112554C1}" presName="textNode" presStyleLbl="node1" presStyleIdx="0" presStyleCnt="5">
        <dgm:presLayoutVars>
          <dgm:bulletEnabled val="1"/>
        </dgm:presLayoutVars>
      </dgm:prSet>
      <dgm:spPr/>
    </dgm:pt>
    <dgm:pt modelId="{D87921B7-46BD-44E5-98BC-F951867B667B}" type="pres">
      <dgm:prSet presAssocID="{418EC018-97EA-478A-BD5B-663E3EE8FA6C}" presName="sibTrans" presStyleCnt="0"/>
      <dgm:spPr/>
    </dgm:pt>
    <dgm:pt modelId="{54CFA4EE-E04E-4215-8F09-21618A7449C4}" type="pres">
      <dgm:prSet presAssocID="{46261DA7-B5E5-4538-9A1D-2D830D1A7367}" presName="textNode" presStyleLbl="node1" presStyleIdx="1" presStyleCnt="5">
        <dgm:presLayoutVars>
          <dgm:bulletEnabled val="1"/>
        </dgm:presLayoutVars>
      </dgm:prSet>
      <dgm:spPr/>
    </dgm:pt>
    <dgm:pt modelId="{91955034-4A9D-4DBA-916B-20400CB01DA7}" type="pres">
      <dgm:prSet presAssocID="{9696EA84-152E-4F96-9FDA-7C923B67E732}" presName="sibTrans" presStyleCnt="0"/>
      <dgm:spPr/>
    </dgm:pt>
    <dgm:pt modelId="{F1F2899A-ABDA-4B14-80C3-521A4CCA635C}" type="pres">
      <dgm:prSet presAssocID="{E6A9CD8A-D68F-478B-9523-4E6173453D48}" presName="textNode" presStyleLbl="node1" presStyleIdx="2" presStyleCnt="5">
        <dgm:presLayoutVars>
          <dgm:bulletEnabled val="1"/>
        </dgm:presLayoutVars>
      </dgm:prSet>
      <dgm:spPr/>
    </dgm:pt>
    <dgm:pt modelId="{5AEA6641-C9E6-4AA9-97BF-6A2C0AA416DE}" type="pres">
      <dgm:prSet presAssocID="{0E85F1FC-25FE-43CC-8512-1E34EB007718}" presName="sibTrans" presStyleCnt="0"/>
      <dgm:spPr/>
    </dgm:pt>
    <dgm:pt modelId="{9E18A122-0ECA-4A42-A971-89DF48F6FE1B}" type="pres">
      <dgm:prSet presAssocID="{13A7F6C0-75F0-4D29-8B64-64ECD5E7AB02}" presName="textNode" presStyleLbl="node1" presStyleIdx="3" presStyleCnt="5">
        <dgm:presLayoutVars>
          <dgm:bulletEnabled val="1"/>
        </dgm:presLayoutVars>
      </dgm:prSet>
      <dgm:spPr/>
    </dgm:pt>
    <dgm:pt modelId="{E41765F0-9CC3-4BF6-BE50-E207CCEE0A45}" type="pres">
      <dgm:prSet presAssocID="{206BE26B-0281-477B-8DDE-390361A2CFA3}" presName="sibTrans" presStyleCnt="0"/>
      <dgm:spPr/>
    </dgm:pt>
    <dgm:pt modelId="{B6F1E923-D873-4B43-9247-A72B973FDB70}" type="pres">
      <dgm:prSet presAssocID="{3A1C9CB2-0247-4F2C-95D5-7F8D276E8413}" presName="textNode" presStyleLbl="node1" presStyleIdx="4" presStyleCnt="5">
        <dgm:presLayoutVars>
          <dgm:bulletEnabled val="1"/>
        </dgm:presLayoutVars>
      </dgm:prSet>
      <dgm:spPr/>
    </dgm:pt>
  </dgm:ptLst>
  <dgm:cxnLst>
    <dgm:cxn modelId="{D7318701-E0B1-471F-84A2-2FBE18739604}" type="presOf" srcId="{13A7F6C0-75F0-4D29-8B64-64ECD5E7AB02}" destId="{9E18A122-0ECA-4A42-A971-89DF48F6FE1B}" srcOrd="0" destOrd="0" presId="urn:microsoft.com/office/officeart/2005/8/layout/hProcess9"/>
    <dgm:cxn modelId="{ABCC2832-F469-481A-BCC9-7C566A4BAD4D}" srcId="{0861C690-3F6C-4183-9E4A-EAE7A91CEE71}" destId="{46261DA7-B5E5-4538-9A1D-2D830D1A7367}" srcOrd="1" destOrd="0" parTransId="{7E02ECF3-DCC0-4D2C-88AD-95743A8E89D2}" sibTransId="{9696EA84-152E-4F96-9FDA-7C923B67E732}"/>
    <dgm:cxn modelId="{A09B613F-B8A6-4E78-9AF0-111A33378CD6}" srcId="{0861C690-3F6C-4183-9E4A-EAE7A91CEE71}" destId="{D0EC1D43-B54D-43B9-86CB-E8F6112554C1}" srcOrd="0" destOrd="0" parTransId="{9B4B2EDC-C418-49E5-95A9-712294A4E935}" sibTransId="{418EC018-97EA-478A-BD5B-663E3EE8FA6C}"/>
    <dgm:cxn modelId="{24351E5D-DEA7-4C64-9B7E-B5DE1BD79A4A}" type="presOf" srcId="{0861C690-3F6C-4183-9E4A-EAE7A91CEE71}" destId="{7D7759C8-F61F-41F9-9903-DE9AD1AD9070}" srcOrd="0" destOrd="0" presId="urn:microsoft.com/office/officeart/2005/8/layout/hProcess9"/>
    <dgm:cxn modelId="{CA9C5046-15A7-48E2-8447-B1973FE86B43}" type="presOf" srcId="{D0EC1D43-B54D-43B9-86CB-E8F6112554C1}" destId="{ADA18083-85B5-48DC-BE71-5A78FE501EAA}" srcOrd="0" destOrd="0" presId="urn:microsoft.com/office/officeart/2005/8/layout/hProcess9"/>
    <dgm:cxn modelId="{6DFA3C51-17BC-4B2F-A643-FD89DDA39ECC}" type="presOf" srcId="{E6A9CD8A-D68F-478B-9523-4E6173453D48}" destId="{F1F2899A-ABDA-4B14-80C3-521A4CCA635C}" srcOrd="0" destOrd="0" presId="urn:microsoft.com/office/officeart/2005/8/layout/hProcess9"/>
    <dgm:cxn modelId="{7AD0B280-D764-4125-9939-F8BEC4FD132D}" srcId="{0861C690-3F6C-4183-9E4A-EAE7A91CEE71}" destId="{E6A9CD8A-D68F-478B-9523-4E6173453D48}" srcOrd="2" destOrd="0" parTransId="{3E6F7390-C26B-420D-8BAE-21CB11B244F0}" sibTransId="{0E85F1FC-25FE-43CC-8512-1E34EB007718}"/>
    <dgm:cxn modelId="{0ED18E83-8B7B-414C-BDF7-64D8F0D5771F}" srcId="{0861C690-3F6C-4183-9E4A-EAE7A91CEE71}" destId="{13A7F6C0-75F0-4D29-8B64-64ECD5E7AB02}" srcOrd="3" destOrd="0" parTransId="{6C12BD19-9DF4-49C2-A570-8355ECF39180}" sibTransId="{206BE26B-0281-477B-8DDE-390361A2CFA3}"/>
    <dgm:cxn modelId="{98C3C58A-B8AF-42FE-8FE5-4D8C9733FABD}" srcId="{0861C690-3F6C-4183-9E4A-EAE7A91CEE71}" destId="{3A1C9CB2-0247-4F2C-95D5-7F8D276E8413}" srcOrd="4" destOrd="0" parTransId="{10EB6788-8F1E-4343-95A7-6582FB366FF2}" sibTransId="{DA53E5BF-39C0-448A-9628-32F901F97709}"/>
    <dgm:cxn modelId="{2926FFE6-54CB-484F-BE08-D2F76C320EA7}" type="presOf" srcId="{46261DA7-B5E5-4538-9A1D-2D830D1A7367}" destId="{54CFA4EE-E04E-4215-8F09-21618A7449C4}" srcOrd="0" destOrd="0" presId="urn:microsoft.com/office/officeart/2005/8/layout/hProcess9"/>
    <dgm:cxn modelId="{0F4416F7-9449-4E9B-B48F-B1D8B84C9761}" type="presOf" srcId="{3A1C9CB2-0247-4F2C-95D5-7F8D276E8413}" destId="{B6F1E923-D873-4B43-9247-A72B973FDB70}" srcOrd="0" destOrd="0" presId="urn:microsoft.com/office/officeart/2005/8/layout/hProcess9"/>
    <dgm:cxn modelId="{E8E9DCC9-7D07-403A-9AE8-F0639C3B9A71}" type="presParOf" srcId="{7D7759C8-F61F-41F9-9903-DE9AD1AD9070}" destId="{1618D0FF-EDA5-49EA-9646-5C7DE034381F}" srcOrd="0" destOrd="0" presId="urn:microsoft.com/office/officeart/2005/8/layout/hProcess9"/>
    <dgm:cxn modelId="{3D70E90E-B40A-4C86-BFB4-6347CA44CD7E}" type="presParOf" srcId="{7D7759C8-F61F-41F9-9903-DE9AD1AD9070}" destId="{D611372B-0605-4C3D-AA8D-D0794241D445}" srcOrd="1" destOrd="0" presId="urn:microsoft.com/office/officeart/2005/8/layout/hProcess9"/>
    <dgm:cxn modelId="{68EC7AEB-F185-4834-A672-97360287494F}" type="presParOf" srcId="{D611372B-0605-4C3D-AA8D-D0794241D445}" destId="{ADA18083-85B5-48DC-BE71-5A78FE501EAA}" srcOrd="0" destOrd="0" presId="urn:microsoft.com/office/officeart/2005/8/layout/hProcess9"/>
    <dgm:cxn modelId="{87BDC0EE-4425-42B7-AC8D-E85840C27FB5}" type="presParOf" srcId="{D611372B-0605-4C3D-AA8D-D0794241D445}" destId="{D87921B7-46BD-44E5-98BC-F951867B667B}" srcOrd="1" destOrd="0" presId="urn:microsoft.com/office/officeart/2005/8/layout/hProcess9"/>
    <dgm:cxn modelId="{31871418-33BE-4AF7-AD96-E8EC4CE5D180}" type="presParOf" srcId="{D611372B-0605-4C3D-AA8D-D0794241D445}" destId="{54CFA4EE-E04E-4215-8F09-21618A7449C4}" srcOrd="2" destOrd="0" presId="urn:microsoft.com/office/officeart/2005/8/layout/hProcess9"/>
    <dgm:cxn modelId="{FAD03122-9941-4F1C-A084-B9F60E71BFF1}" type="presParOf" srcId="{D611372B-0605-4C3D-AA8D-D0794241D445}" destId="{91955034-4A9D-4DBA-916B-20400CB01DA7}" srcOrd="3" destOrd="0" presId="urn:microsoft.com/office/officeart/2005/8/layout/hProcess9"/>
    <dgm:cxn modelId="{92CDFBFD-A6D6-4FA7-8C9E-D76B3DCD694C}" type="presParOf" srcId="{D611372B-0605-4C3D-AA8D-D0794241D445}" destId="{F1F2899A-ABDA-4B14-80C3-521A4CCA635C}" srcOrd="4" destOrd="0" presId="urn:microsoft.com/office/officeart/2005/8/layout/hProcess9"/>
    <dgm:cxn modelId="{6B75EEFD-EDEB-47CD-AFD4-7E938ABE465C}" type="presParOf" srcId="{D611372B-0605-4C3D-AA8D-D0794241D445}" destId="{5AEA6641-C9E6-4AA9-97BF-6A2C0AA416DE}" srcOrd="5" destOrd="0" presId="urn:microsoft.com/office/officeart/2005/8/layout/hProcess9"/>
    <dgm:cxn modelId="{2095C6AE-6BC8-4FC8-9958-93691C14F130}" type="presParOf" srcId="{D611372B-0605-4C3D-AA8D-D0794241D445}" destId="{9E18A122-0ECA-4A42-A971-89DF48F6FE1B}" srcOrd="6" destOrd="0" presId="urn:microsoft.com/office/officeart/2005/8/layout/hProcess9"/>
    <dgm:cxn modelId="{630A66B1-3AF3-43EC-BC6E-6AC5D80405FC}" type="presParOf" srcId="{D611372B-0605-4C3D-AA8D-D0794241D445}" destId="{E41765F0-9CC3-4BF6-BE50-E207CCEE0A45}" srcOrd="7" destOrd="0" presId="urn:microsoft.com/office/officeart/2005/8/layout/hProcess9"/>
    <dgm:cxn modelId="{71192F2C-B233-4373-8B2D-D19ABE1CCF35}" type="presParOf" srcId="{D611372B-0605-4C3D-AA8D-D0794241D445}" destId="{B6F1E923-D873-4B43-9247-A72B973FDB70}"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EAEA7-4EF9-4DB4-B5C0-C11774CEC930}">
      <dsp:nvSpPr>
        <dsp:cNvPr id="0" name=""/>
        <dsp:cNvSpPr/>
      </dsp:nvSpPr>
      <dsp:spPr>
        <a:xfrm>
          <a:off x="4959" y="14781"/>
          <a:ext cx="2938179" cy="432000"/>
        </a:xfrm>
        <a:prstGeom prst="chevron">
          <a:avLst/>
        </a:prstGeom>
        <a:solidFill>
          <a:schemeClr val="accent1">
            <a:alpha val="9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kumimoji="1" lang="en-US" altLang="ja-JP" sz="1600" kern="1200" dirty="0">
              <a:solidFill>
                <a:schemeClr val="tx1"/>
              </a:solidFill>
              <a:latin typeface="UD デジタル 教科書体 NK" panose="02020400000000000000" pitchFamily="18" charset="-128"/>
              <a:ea typeface="UD デジタル 教科書体 NK" panose="02020400000000000000" pitchFamily="18" charset="-128"/>
            </a:rPr>
            <a:t>First </a:t>
          </a:r>
          <a:r>
            <a:rPr kumimoji="1" lang="ja-JP" altLang="en-US" sz="1600" kern="1200" dirty="0">
              <a:solidFill>
                <a:schemeClr val="tx1"/>
              </a:solidFill>
              <a:latin typeface="UD デジタル 教科書体 NK" panose="02020400000000000000" pitchFamily="18" charset="-128"/>
              <a:ea typeface="UD デジタル 教科書体 NK" panose="02020400000000000000" pitchFamily="18" charset="-128"/>
            </a:rPr>
            <a:t>Ｓ</a:t>
          </a:r>
          <a:r>
            <a:rPr kumimoji="1" lang="en-US" altLang="ja-JP" sz="1600" kern="1200" dirty="0" err="1">
              <a:solidFill>
                <a:schemeClr val="tx1"/>
              </a:solidFill>
              <a:latin typeface="UD デジタル 教科書体 NK" panose="02020400000000000000" pitchFamily="18" charset="-128"/>
              <a:ea typeface="UD デジタル 教科書体 NK" panose="02020400000000000000" pitchFamily="18" charset="-128"/>
            </a:rPr>
            <a:t>tep</a:t>
          </a:r>
          <a:endParaRPr kumimoji="1" lang="ja-JP" altLang="en-US" sz="1600" kern="1200" dirty="0">
            <a:solidFill>
              <a:schemeClr val="tx1"/>
            </a:solidFill>
            <a:latin typeface="UD デジタル 教科書体 NK" panose="02020400000000000000" pitchFamily="18" charset="-128"/>
            <a:ea typeface="UD デジタル 教科書体 NK" panose="02020400000000000000" pitchFamily="18" charset="-128"/>
          </a:endParaRPr>
        </a:p>
      </dsp:txBody>
      <dsp:txXfrm>
        <a:off x="220959" y="14781"/>
        <a:ext cx="2506179" cy="432000"/>
      </dsp:txXfrm>
    </dsp:sp>
    <dsp:sp modelId="{82AC225A-D7BB-46F7-B069-AFE73B0157B4}">
      <dsp:nvSpPr>
        <dsp:cNvPr id="0" name=""/>
        <dsp:cNvSpPr/>
      </dsp:nvSpPr>
      <dsp:spPr>
        <a:xfrm>
          <a:off x="4959" y="500781"/>
          <a:ext cx="2350543"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就労に関する適性状況の把握</a:t>
          </a:r>
        </a:p>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就労に関する知識や能力の評価</a:t>
          </a:r>
        </a:p>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就労に関する意向等の整理</a:t>
          </a:r>
        </a:p>
      </dsp:txBody>
      <dsp:txXfrm>
        <a:off x="4959" y="500781"/>
        <a:ext cx="2350543" cy="810000"/>
      </dsp:txXfrm>
    </dsp:sp>
    <dsp:sp modelId="{64344275-45B0-4D0F-B29A-93BA7F57DABE}">
      <dsp:nvSpPr>
        <dsp:cNvPr id="0" name=""/>
        <dsp:cNvSpPr/>
      </dsp:nvSpPr>
      <dsp:spPr>
        <a:xfrm>
          <a:off x="2727138" y="14781"/>
          <a:ext cx="2938179" cy="432000"/>
        </a:xfrm>
        <a:prstGeom prst="chevron">
          <a:avLst/>
        </a:prstGeom>
        <a:solidFill>
          <a:schemeClr val="accent1">
            <a:alpha val="90000"/>
            <a:hueOff val="0"/>
            <a:satOff val="0"/>
            <a:lumOff val="0"/>
            <a:alphaOff val="-2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kumimoji="1" lang="en-US" altLang="ja-JP" sz="1600" kern="1200" dirty="0">
              <a:solidFill>
                <a:schemeClr val="tx1"/>
              </a:solidFill>
              <a:latin typeface="UD デジタル 教科書体 NK" panose="02020400000000000000" pitchFamily="18" charset="-128"/>
              <a:ea typeface="UD デジタル 教科書体 NK" panose="02020400000000000000" pitchFamily="18" charset="-128"/>
            </a:rPr>
            <a:t>Second Step</a:t>
          </a:r>
          <a:endParaRPr kumimoji="1" lang="ja-JP" altLang="en-US" sz="1600" kern="1200" dirty="0">
            <a:solidFill>
              <a:schemeClr val="tx1"/>
            </a:solidFill>
            <a:latin typeface="UD デジタル 教科書体 NK" panose="02020400000000000000" pitchFamily="18" charset="-128"/>
            <a:ea typeface="UD デジタル 教科書体 NK" panose="02020400000000000000" pitchFamily="18" charset="-128"/>
          </a:endParaRPr>
        </a:p>
      </dsp:txBody>
      <dsp:txXfrm>
        <a:off x="2943138" y="14781"/>
        <a:ext cx="2506179" cy="432000"/>
      </dsp:txXfrm>
    </dsp:sp>
    <dsp:sp modelId="{1C69C1F5-EDFA-441A-B13C-8012F680D168}">
      <dsp:nvSpPr>
        <dsp:cNvPr id="0" name=""/>
        <dsp:cNvSpPr/>
      </dsp:nvSpPr>
      <dsp:spPr>
        <a:xfrm>
          <a:off x="2727138" y="500781"/>
          <a:ext cx="2350543"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障害のある人、関係機関の担当者との多機関連携会議を開催し、ご本人の就労の意向に関する確認と共有</a:t>
          </a:r>
        </a:p>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関係間との連絡調整</a:t>
          </a:r>
        </a:p>
      </dsp:txBody>
      <dsp:txXfrm>
        <a:off x="2727138" y="500781"/>
        <a:ext cx="2350543" cy="810000"/>
      </dsp:txXfrm>
    </dsp:sp>
    <dsp:sp modelId="{9AE31D53-71D9-4393-B24C-77E34BF88D7A}">
      <dsp:nvSpPr>
        <dsp:cNvPr id="0" name=""/>
        <dsp:cNvSpPr/>
      </dsp:nvSpPr>
      <dsp:spPr>
        <a:xfrm>
          <a:off x="5449318" y="14781"/>
          <a:ext cx="2938179" cy="432000"/>
        </a:xfrm>
        <a:prstGeom prst="chevron">
          <a:avLst/>
        </a:prstGeom>
        <a:solidFill>
          <a:schemeClr val="accent1">
            <a:alpha val="90000"/>
            <a:hueOff val="0"/>
            <a:satOff val="0"/>
            <a:lumOff val="0"/>
            <a:alphaOff val="-4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kumimoji="1" lang="en-US" altLang="ja-JP" sz="1600" kern="1200" dirty="0">
              <a:solidFill>
                <a:schemeClr val="tx1"/>
              </a:solidFill>
              <a:latin typeface="UD デジタル 教科書体 NK" panose="02020400000000000000" pitchFamily="18" charset="-128"/>
              <a:ea typeface="UD デジタル 教科書体 NK" panose="02020400000000000000" pitchFamily="18" charset="-128"/>
            </a:rPr>
            <a:t>Third Step</a:t>
          </a:r>
          <a:endParaRPr kumimoji="1" lang="ja-JP" altLang="en-US" sz="1600" kern="1200" dirty="0">
            <a:solidFill>
              <a:schemeClr val="tx1"/>
            </a:solidFill>
            <a:latin typeface="UD デジタル 教科書体 NK" panose="02020400000000000000" pitchFamily="18" charset="-128"/>
            <a:ea typeface="UD デジタル 教科書体 NK" panose="02020400000000000000" pitchFamily="18" charset="-128"/>
          </a:endParaRPr>
        </a:p>
      </dsp:txBody>
      <dsp:txXfrm>
        <a:off x="5665318" y="14781"/>
        <a:ext cx="2506179" cy="432000"/>
      </dsp:txXfrm>
    </dsp:sp>
    <dsp:sp modelId="{A1FF5291-A0FC-4FA8-9D86-0E8B053326A2}">
      <dsp:nvSpPr>
        <dsp:cNvPr id="0" name=""/>
        <dsp:cNvSpPr/>
      </dsp:nvSpPr>
      <dsp:spPr>
        <a:xfrm>
          <a:off x="5449318" y="500781"/>
          <a:ext cx="2350543" cy="81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地域の就労支援に係る社会資源の情報収集と提供</a:t>
          </a:r>
        </a:p>
        <a:p>
          <a:pPr marL="57150" lvl="1" indent="-57150" algn="l" defTabSz="488950">
            <a:lnSpc>
              <a:spcPct val="90000"/>
            </a:lnSpc>
            <a:spcBef>
              <a:spcPct val="0"/>
            </a:spcBef>
            <a:spcAft>
              <a:spcPct val="15000"/>
            </a:spcAft>
            <a:buChar char="•"/>
          </a:pPr>
          <a:r>
            <a:rPr kumimoji="1" lang="ja-JP" altLang="en-US" sz="1100" kern="1200" dirty="0">
              <a:solidFill>
                <a:schemeClr val="tx1"/>
              </a:solidFill>
              <a:latin typeface="UD デジタル 教科書体 NK" panose="02020400000000000000" pitchFamily="18" charset="-128"/>
              <a:ea typeface="UD デジタル 教科書体 NK" panose="02020400000000000000" pitchFamily="18" charset="-128"/>
            </a:rPr>
            <a:t>地域の障害者雇用等の雇用事例に関する情報収集と提供</a:t>
          </a:r>
        </a:p>
      </dsp:txBody>
      <dsp:txXfrm>
        <a:off x="5449318" y="500781"/>
        <a:ext cx="2350543" cy="810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54C7D-CA8C-4BD6-8DAB-2F0C3795FD58}">
      <dsp:nvSpPr>
        <dsp:cNvPr id="0" name=""/>
        <dsp:cNvSpPr/>
      </dsp:nvSpPr>
      <dsp:spPr>
        <a:xfrm rot="5400000">
          <a:off x="-196522" y="198937"/>
          <a:ext cx="1310151" cy="917106"/>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spc="-150" dirty="0">
              <a:latin typeface="UD デジタル 教科書体 NK-R" panose="02020400000000000000" pitchFamily="18" charset="-128"/>
              <a:ea typeface="UD デジタル 教科書体 NK-R" panose="02020400000000000000" pitchFamily="18" charset="-128"/>
            </a:rPr>
            <a:t>ハローワーク</a:t>
          </a:r>
        </a:p>
      </dsp:txBody>
      <dsp:txXfrm rot="-5400000">
        <a:off x="1" y="460967"/>
        <a:ext cx="917106" cy="393045"/>
      </dsp:txXfrm>
    </dsp:sp>
    <dsp:sp modelId="{FF620BC4-0AB2-46F1-8C0C-48E4422566F4}">
      <dsp:nvSpPr>
        <dsp:cNvPr id="0" name=""/>
        <dsp:cNvSpPr/>
      </dsp:nvSpPr>
      <dsp:spPr>
        <a:xfrm rot="5400000">
          <a:off x="3600117" y="-2680596"/>
          <a:ext cx="851598" cy="6217620"/>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求職登録情報と求人情報のマッチング</a:t>
          </a:r>
        </a:p>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就労移行支援事業所等は、ハローワーク担当者に「障害のある人の情報」を分かりやすく且つ簡潔に伝達することが重要。</a:t>
          </a:r>
        </a:p>
      </dsp:txBody>
      <dsp:txXfrm rot="-5400000">
        <a:off x="917106" y="43987"/>
        <a:ext cx="6176048" cy="768454"/>
      </dsp:txXfrm>
    </dsp:sp>
    <dsp:sp modelId="{F5A94E6F-7F6F-4DF9-BCBC-0344B9721344}">
      <dsp:nvSpPr>
        <dsp:cNvPr id="0" name=""/>
        <dsp:cNvSpPr/>
      </dsp:nvSpPr>
      <dsp:spPr>
        <a:xfrm rot="5400000">
          <a:off x="-196522" y="1310757"/>
          <a:ext cx="1310151" cy="917106"/>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企業面接</a:t>
          </a:r>
        </a:p>
      </dsp:txBody>
      <dsp:txXfrm rot="-5400000">
        <a:off x="1" y="1572787"/>
        <a:ext cx="917106" cy="393045"/>
      </dsp:txXfrm>
    </dsp:sp>
    <dsp:sp modelId="{F4E2C9BB-F077-4D9D-9AE5-62E1478EB45D}">
      <dsp:nvSpPr>
        <dsp:cNvPr id="0" name=""/>
        <dsp:cNvSpPr/>
      </dsp:nvSpPr>
      <dsp:spPr>
        <a:xfrm rot="5400000">
          <a:off x="3600117" y="-1568776"/>
          <a:ext cx="851598" cy="6217620"/>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本人及び支援機関は、企業に対して「働く意欲」「何ができて、どのような配慮が必要か」について丁寧に伝える。</a:t>
          </a:r>
        </a:p>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併せて、支援機関はどの様な支援ができるのかを伝えることが重要。</a:t>
          </a:r>
        </a:p>
      </dsp:txBody>
      <dsp:txXfrm rot="-5400000">
        <a:off x="917106" y="1155807"/>
        <a:ext cx="6176048" cy="768454"/>
      </dsp:txXfrm>
    </dsp:sp>
    <dsp:sp modelId="{CCAC512F-4E17-4AB6-92E8-7A4F358DC416}">
      <dsp:nvSpPr>
        <dsp:cNvPr id="0" name=""/>
        <dsp:cNvSpPr/>
      </dsp:nvSpPr>
      <dsp:spPr>
        <a:xfrm rot="5400000">
          <a:off x="-196522" y="2422576"/>
          <a:ext cx="1310151" cy="917106"/>
        </a:xfrm>
        <a:prstGeom prst="chevron">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latin typeface="UD デジタル 教科書体 NK-R" panose="02020400000000000000" pitchFamily="18" charset="-128"/>
              <a:ea typeface="UD デジタル 教科書体 NK-R" panose="02020400000000000000" pitchFamily="18" charset="-128"/>
            </a:rPr>
            <a:t>実　習</a:t>
          </a:r>
        </a:p>
      </dsp:txBody>
      <dsp:txXfrm rot="-5400000">
        <a:off x="1" y="2684606"/>
        <a:ext cx="917106" cy="393045"/>
      </dsp:txXfrm>
    </dsp:sp>
    <dsp:sp modelId="{A330C55B-7741-43E9-B510-4BA10E71D1DE}">
      <dsp:nvSpPr>
        <dsp:cNvPr id="0" name=""/>
        <dsp:cNvSpPr/>
      </dsp:nvSpPr>
      <dsp:spPr>
        <a:xfrm rot="5400000">
          <a:off x="3600117" y="-456956"/>
          <a:ext cx="851598" cy="6217620"/>
        </a:xfrm>
        <a:prstGeom prst="round2Same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職場実習、トライアル雇用等を通してマッチングを確認する。</a:t>
          </a:r>
        </a:p>
        <a:p>
          <a:pPr marL="114300" lvl="1" indent="-114300" algn="l" defTabSz="666750">
            <a:lnSpc>
              <a:spcPct val="90000"/>
            </a:lnSpc>
            <a:spcBef>
              <a:spcPct val="0"/>
            </a:spcBef>
            <a:spcAft>
              <a:spcPct val="15000"/>
            </a:spcAft>
            <a:buChar char="•"/>
          </a:pPr>
          <a:r>
            <a:rPr kumimoji="1" lang="ja-JP" altLang="en-US" sz="1500" kern="1200" dirty="0">
              <a:latin typeface="UD デジタル 教科書体 NK-R" panose="02020400000000000000" pitchFamily="18" charset="-128"/>
              <a:ea typeface="UD デジタル 教科書体 NK-R" panose="02020400000000000000" pitchFamily="18" charset="-128"/>
            </a:rPr>
            <a:t>実習を通してアセスメントを行い、それを採用責任者、現場担当者等に伝えるのが職場適応支援者の重要な役割でもある。</a:t>
          </a:r>
        </a:p>
      </dsp:txBody>
      <dsp:txXfrm rot="-5400000">
        <a:off x="917106" y="2267627"/>
        <a:ext cx="6176048" cy="7684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職業紹介</a:t>
          </a:r>
          <a:endParaRPr kumimoji="1" lang="en-US" altLang="ja-JP"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職場適応支援　</a:t>
          </a:r>
          <a:r>
            <a:rPr kumimoji="1" lang="ja-JP" altLang="en-US" sz="800" b="0" kern="1200" spc="-15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0E44F-FBBB-4BD3-B320-A49374DEEFA6}">
      <dsp:nvSpPr>
        <dsp:cNvPr id="0" name=""/>
        <dsp:cNvSpPr/>
      </dsp:nvSpPr>
      <dsp:spPr>
        <a:xfrm>
          <a:off x="1918" y="0"/>
          <a:ext cx="1305194" cy="322743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ja-JP" altLang="en-US" sz="1200" b="0" u="sng" kern="1200" dirty="0">
              <a:latin typeface="UD デジタル 教科書体 NK-R" panose="02020400000000000000" pitchFamily="18" charset="-128"/>
              <a:ea typeface="UD デジタル 教科書体 NK-R" panose="02020400000000000000" pitchFamily="18" charset="-128"/>
            </a:rPr>
            <a:t>準備期</a:t>
          </a:r>
        </a:p>
      </dsp:txBody>
      <dsp:txXfrm>
        <a:off x="1918" y="0"/>
        <a:ext cx="1305194" cy="968229"/>
      </dsp:txXfrm>
    </dsp:sp>
    <dsp:sp modelId="{0071256F-6933-4B93-B1BB-C10530DF4200}">
      <dsp:nvSpPr>
        <dsp:cNvPr id="0" name=""/>
        <dsp:cNvSpPr/>
      </dsp:nvSpPr>
      <dsp:spPr>
        <a:xfrm>
          <a:off x="40247" y="968839"/>
          <a:ext cx="1228537"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インテーク</a:t>
          </a:r>
          <a:endParaRPr kumimoji="1" lang="en-US" altLang="ja-JP" sz="1000" b="0" kern="1200" dirty="0">
            <a:latin typeface="UD デジタル 教科書体 NK-R" panose="02020400000000000000" pitchFamily="18" charset="-128"/>
            <a:ea typeface="UD デジタル 教科書体 NK-R" panose="02020400000000000000" pitchFamily="18" charset="-128"/>
          </a:endParaRPr>
        </a:p>
      </dsp:txBody>
      <dsp:txXfrm>
        <a:off x="51183" y="979775"/>
        <a:ext cx="1206665" cy="351496"/>
      </dsp:txXfrm>
    </dsp:sp>
    <dsp:sp modelId="{E84D1502-9AD7-4DBC-84EC-F49C9EAC4A18}">
      <dsp:nvSpPr>
        <dsp:cNvPr id="0" name=""/>
        <dsp:cNvSpPr/>
      </dsp:nvSpPr>
      <dsp:spPr>
        <a:xfrm>
          <a:off x="31150" y="1399649"/>
          <a:ext cx="1246731"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a:latin typeface="UD デジタル 教科書体 NK-R" panose="02020400000000000000" pitchFamily="18" charset="-128"/>
              <a:ea typeface="UD デジタル 教科書体 NK-R" panose="02020400000000000000" pitchFamily="18" charset="-128"/>
            </a:rPr>
            <a:t>障害のある人の　　　　　アセスメント</a:t>
          </a:r>
          <a:endParaRPr kumimoji="1" lang="ja-JP" altLang="en-US" sz="1000" b="0" kern="1200" dirty="0">
            <a:latin typeface="UD デジタル 教科書体 NK-R" panose="02020400000000000000" pitchFamily="18" charset="-128"/>
            <a:ea typeface="UD デジタル 教科書体 NK-R" panose="02020400000000000000" pitchFamily="18" charset="-128"/>
          </a:endParaRPr>
        </a:p>
      </dsp:txBody>
      <dsp:txXfrm>
        <a:off x="42086" y="1410585"/>
        <a:ext cx="1224859" cy="351496"/>
      </dsp:txXfrm>
    </dsp:sp>
    <dsp:sp modelId="{F42ADE42-E135-434A-81F9-62BED0EED487}">
      <dsp:nvSpPr>
        <dsp:cNvPr id="0" name=""/>
        <dsp:cNvSpPr/>
      </dsp:nvSpPr>
      <dsp:spPr>
        <a:xfrm>
          <a:off x="44793" y="1830459"/>
          <a:ext cx="1219446"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a:latin typeface="UD デジタル 教科書体 NK-R" panose="02020400000000000000" pitchFamily="18" charset="-128"/>
              <a:ea typeface="UD デジタル 教科書体 NK-R" panose="02020400000000000000" pitchFamily="18" charset="-128"/>
            </a:rPr>
            <a:t>職場のアセスメント</a:t>
          </a:r>
          <a:endParaRPr kumimoji="1" lang="en-US" altLang="ja-JP" sz="1000" b="0" kern="1200" dirty="0">
            <a:latin typeface="UD デジタル 教科書体 NK-R" panose="02020400000000000000" pitchFamily="18" charset="-128"/>
            <a:ea typeface="UD デジタル 教科書体 NK-R" panose="02020400000000000000" pitchFamily="18" charset="-128"/>
          </a:endParaRPr>
        </a:p>
      </dsp:txBody>
      <dsp:txXfrm>
        <a:off x="55729" y="1841395"/>
        <a:ext cx="1197574" cy="351496"/>
      </dsp:txXfrm>
    </dsp:sp>
    <dsp:sp modelId="{B2432FE5-7374-4953-90CE-C835424A0A4D}">
      <dsp:nvSpPr>
        <dsp:cNvPr id="0" name=""/>
        <dsp:cNvSpPr/>
      </dsp:nvSpPr>
      <dsp:spPr>
        <a:xfrm>
          <a:off x="49344" y="2261269"/>
          <a:ext cx="1210342"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ジョブマッチング</a:t>
          </a:r>
        </a:p>
      </dsp:txBody>
      <dsp:txXfrm>
        <a:off x="60280" y="2272205"/>
        <a:ext cx="1188470" cy="351496"/>
      </dsp:txXfrm>
    </dsp:sp>
    <dsp:sp modelId="{EE84B9FA-5513-4336-B4E0-629F2E534529}">
      <dsp:nvSpPr>
        <dsp:cNvPr id="0" name=""/>
        <dsp:cNvSpPr/>
      </dsp:nvSpPr>
      <dsp:spPr>
        <a:xfrm>
          <a:off x="58441" y="2692079"/>
          <a:ext cx="1192148"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支援計画の作成</a:t>
          </a:r>
        </a:p>
      </dsp:txBody>
      <dsp:txXfrm>
        <a:off x="69377" y="2703015"/>
        <a:ext cx="1170276" cy="351496"/>
      </dsp:txXfrm>
    </dsp:sp>
    <dsp:sp modelId="{F5165624-3089-445B-83B1-1C73301ED34A}">
      <dsp:nvSpPr>
        <dsp:cNvPr id="0" name=""/>
        <dsp:cNvSpPr/>
      </dsp:nvSpPr>
      <dsp:spPr>
        <a:xfrm>
          <a:off x="1419849" y="0"/>
          <a:ext cx="1309102" cy="322743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ja-JP" altLang="en-US" sz="1200" b="0" u="sng" kern="1200" dirty="0">
              <a:latin typeface="UD デジタル 教科書体 NK-R" panose="02020400000000000000" pitchFamily="18" charset="-128"/>
              <a:ea typeface="UD デジタル 教科書体 NK-R" panose="02020400000000000000" pitchFamily="18" charset="-128"/>
            </a:rPr>
            <a:t>集中支援期</a:t>
          </a:r>
        </a:p>
      </dsp:txBody>
      <dsp:txXfrm>
        <a:off x="1419849" y="0"/>
        <a:ext cx="1309102" cy="968229"/>
      </dsp:txXfrm>
    </dsp:sp>
    <dsp:sp modelId="{0A81535F-F289-4CF2-9AEE-122FA9007BC9}">
      <dsp:nvSpPr>
        <dsp:cNvPr id="0" name=""/>
        <dsp:cNvSpPr/>
      </dsp:nvSpPr>
      <dsp:spPr>
        <a:xfrm>
          <a:off x="1473142" y="968839"/>
          <a:ext cx="1202514"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a:latin typeface="UD デジタル 教科書体 NK-R" panose="02020400000000000000" pitchFamily="18" charset="-128"/>
              <a:ea typeface="UD デジタル 教科書体 NK-R" panose="02020400000000000000" pitchFamily="18" charset="-128"/>
            </a:rPr>
            <a:t>仕事の自立支援</a:t>
          </a:r>
          <a:endParaRPr kumimoji="1" lang="ja-JP" altLang="en-US" sz="1000" b="0" kern="1200" dirty="0">
            <a:latin typeface="UD デジタル 教科書体 NK-R" panose="02020400000000000000" pitchFamily="18" charset="-128"/>
            <a:ea typeface="UD デジタル 教科書体 NK-R" panose="02020400000000000000" pitchFamily="18" charset="-128"/>
          </a:endParaRPr>
        </a:p>
      </dsp:txBody>
      <dsp:txXfrm>
        <a:off x="1484078" y="979775"/>
        <a:ext cx="1180642" cy="351496"/>
      </dsp:txXfrm>
    </dsp:sp>
    <dsp:sp modelId="{D2867A33-0CCD-4578-9655-4E64ED1DEAB9}">
      <dsp:nvSpPr>
        <dsp:cNvPr id="0" name=""/>
        <dsp:cNvSpPr/>
      </dsp:nvSpPr>
      <dsp:spPr>
        <a:xfrm>
          <a:off x="1473142" y="1399649"/>
          <a:ext cx="1202514"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コミュニケーション　　の支援</a:t>
          </a:r>
        </a:p>
      </dsp:txBody>
      <dsp:txXfrm>
        <a:off x="1484078" y="1410585"/>
        <a:ext cx="1180642" cy="351496"/>
      </dsp:txXfrm>
    </dsp:sp>
    <dsp:sp modelId="{658FC82F-5082-4CD3-9C97-E7786AF10344}">
      <dsp:nvSpPr>
        <dsp:cNvPr id="0" name=""/>
        <dsp:cNvSpPr/>
      </dsp:nvSpPr>
      <dsp:spPr>
        <a:xfrm>
          <a:off x="1473142" y="1830459"/>
          <a:ext cx="1202514"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社会性の支援</a:t>
          </a:r>
        </a:p>
      </dsp:txBody>
      <dsp:txXfrm>
        <a:off x="1484078" y="1841395"/>
        <a:ext cx="1180642" cy="351496"/>
      </dsp:txXfrm>
    </dsp:sp>
    <dsp:sp modelId="{B3B13251-DAC5-4554-BD01-DE0F39F8AAB1}">
      <dsp:nvSpPr>
        <dsp:cNvPr id="0" name=""/>
        <dsp:cNvSpPr/>
      </dsp:nvSpPr>
      <dsp:spPr>
        <a:xfrm>
          <a:off x="1473142" y="2261269"/>
          <a:ext cx="1202514"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spc="-150" dirty="0">
              <a:latin typeface="UD デジタル 教科書体 NK-R" panose="02020400000000000000" pitchFamily="18" charset="-128"/>
              <a:ea typeface="UD デジタル 教科書体 NK-R" panose="02020400000000000000" pitchFamily="18" charset="-128"/>
            </a:rPr>
            <a:t>ストレスマネジメント　　　　　　の</a:t>
          </a:r>
          <a:r>
            <a:rPr kumimoji="1" lang="ja-JP" altLang="en-US" sz="1000" b="0" kern="1200" dirty="0">
              <a:latin typeface="UD デジタル 教科書体 NK-R" panose="02020400000000000000" pitchFamily="18" charset="-128"/>
              <a:ea typeface="UD デジタル 教科書体 NK-R" panose="02020400000000000000" pitchFamily="18" charset="-128"/>
            </a:rPr>
            <a:t>支援</a:t>
          </a:r>
          <a:endParaRPr kumimoji="1" lang="ja-JP" altLang="en-US" sz="1000" b="0" kern="1200" dirty="0"/>
        </a:p>
      </dsp:txBody>
      <dsp:txXfrm>
        <a:off x="1484078" y="2272205"/>
        <a:ext cx="1180642" cy="351496"/>
      </dsp:txXfrm>
    </dsp:sp>
    <dsp:sp modelId="{86356101-58BF-4FD8-AF12-A26B099BD85E}">
      <dsp:nvSpPr>
        <dsp:cNvPr id="0" name=""/>
        <dsp:cNvSpPr/>
      </dsp:nvSpPr>
      <dsp:spPr>
        <a:xfrm>
          <a:off x="1473142" y="2692079"/>
          <a:ext cx="1202514" cy="373368"/>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ナチュラルサポート　の形成</a:t>
          </a:r>
        </a:p>
      </dsp:txBody>
      <dsp:txXfrm>
        <a:off x="1484078" y="2703015"/>
        <a:ext cx="1180642" cy="351496"/>
      </dsp:txXfrm>
    </dsp:sp>
    <dsp:sp modelId="{1E67C66D-DEDD-4E8E-AB28-D13C8BB6D3EF}">
      <dsp:nvSpPr>
        <dsp:cNvPr id="0" name=""/>
        <dsp:cNvSpPr/>
      </dsp:nvSpPr>
      <dsp:spPr>
        <a:xfrm>
          <a:off x="2846286" y="0"/>
          <a:ext cx="1299106" cy="322743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ja-JP" altLang="en-US" sz="1200" b="0" u="sng" kern="1200" dirty="0">
              <a:latin typeface="UD デジタル 教科書体 NK-R" panose="02020400000000000000" pitchFamily="18" charset="-128"/>
              <a:ea typeface="UD デジタル 教科書体 NK-R" panose="02020400000000000000" pitchFamily="18" charset="-128"/>
            </a:rPr>
            <a:t>フェイディング期</a:t>
          </a:r>
        </a:p>
      </dsp:txBody>
      <dsp:txXfrm>
        <a:off x="2846286" y="0"/>
        <a:ext cx="1299106" cy="968229"/>
      </dsp:txXfrm>
    </dsp:sp>
    <dsp:sp modelId="{A8F1D83B-B906-463F-BDB3-5E279A04AF1B}">
      <dsp:nvSpPr>
        <dsp:cNvPr id="0" name=""/>
        <dsp:cNvSpPr/>
      </dsp:nvSpPr>
      <dsp:spPr>
        <a:xfrm>
          <a:off x="2889983" y="968307"/>
          <a:ext cx="1202514" cy="4701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kumimoji="1" lang="ja-JP" altLang="en-US" sz="900" b="0" kern="1200" dirty="0">
              <a:latin typeface="UD デジタル 教科書体 NK-R" panose="02020400000000000000" pitchFamily="18" charset="-128"/>
              <a:ea typeface="UD デジタル 教科書体 NK-R" panose="02020400000000000000" pitchFamily="18" charset="-128"/>
            </a:rPr>
            <a:t>自尊心や自己達成感の把握</a:t>
          </a:r>
        </a:p>
      </dsp:txBody>
      <dsp:txXfrm>
        <a:off x="2903754" y="982078"/>
        <a:ext cx="1174972" cy="442625"/>
      </dsp:txXfrm>
    </dsp:sp>
    <dsp:sp modelId="{63D522E4-5F07-4BB6-B98F-790FB1F9A451}">
      <dsp:nvSpPr>
        <dsp:cNvPr id="0" name=""/>
        <dsp:cNvSpPr/>
      </dsp:nvSpPr>
      <dsp:spPr>
        <a:xfrm>
          <a:off x="2889983" y="1510809"/>
          <a:ext cx="1202514" cy="4701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リスク要因の把握</a:t>
          </a:r>
        </a:p>
      </dsp:txBody>
      <dsp:txXfrm>
        <a:off x="2903754" y="1524580"/>
        <a:ext cx="1174972" cy="442625"/>
      </dsp:txXfrm>
    </dsp:sp>
    <dsp:sp modelId="{76EEA0A8-24FC-479D-B50B-C2D92C63B74B}">
      <dsp:nvSpPr>
        <dsp:cNvPr id="0" name=""/>
        <dsp:cNvSpPr/>
      </dsp:nvSpPr>
      <dsp:spPr>
        <a:xfrm>
          <a:off x="2889983" y="2053310"/>
          <a:ext cx="1202514" cy="4701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関係機関との　　　　　　役割分担</a:t>
          </a:r>
        </a:p>
      </dsp:txBody>
      <dsp:txXfrm>
        <a:off x="2903754" y="2067081"/>
        <a:ext cx="1174972" cy="442625"/>
      </dsp:txXfrm>
    </dsp:sp>
    <dsp:sp modelId="{C282C9A2-7156-4C0E-9212-EC3C60868761}">
      <dsp:nvSpPr>
        <dsp:cNvPr id="0" name=""/>
        <dsp:cNvSpPr/>
      </dsp:nvSpPr>
      <dsp:spPr>
        <a:xfrm>
          <a:off x="2889983" y="2595811"/>
          <a:ext cx="1202514" cy="4701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フォローアップ計画　　の作成</a:t>
          </a:r>
        </a:p>
      </dsp:txBody>
      <dsp:txXfrm>
        <a:off x="2903754" y="2609582"/>
        <a:ext cx="1174972" cy="442625"/>
      </dsp:txXfrm>
    </dsp:sp>
    <dsp:sp modelId="{E9324259-8490-4C0F-A583-148D5559FC8C}">
      <dsp:nvSpPr>
        <dsp:cNvPr id="0" name=""/>
        <dsp:cNvSpPr/>
      </dsp:nvSpPr>
      <dsp:spPr>
        <a:xfrm>
          <a:off x="4253529" y="0"/>
          <a:ext cx="1281309" cy="322743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kumimoji="1" lang="ja-JP" altLang="en-US" sz="1200" b="0" u="sng" kern="1200" dirty="0">
              <a:latin typeface="UD デジタル 教科書体 NK-R" panose="02020400000000000000" pitchFamily="18" charset="-128"/>
              <a:ea typeface="UD デジタル 教科書体 NK-R" panose="02020400000000000000" pitchFamily="18" charset="-128"/>
            </a:rPr>
            <a:t>定着支援期</a:t>
          </a:r>
        </a:p>
      </dsp:txBody>
      <dsp:txXfrm>
        <a:off x="4253529" y="0"/>
        <a:ext cx="1281309" cy="968229"/>
      </dsp:txXfrm>
    </dsp:sp>
    <dsp:sp modelId="{B8CC6DC0-8E71-44E7-9D59-0E06CDB546AC}">
      <dsp:nvSpPr>
        <dsp:cNvPr id="0" name=""/>
        <dsp:cNvSpPr/>
      </dsp:nvSpPr>
      <dsp:spPr>
        <a:xfrm>
          <a:off x="4292927" y="968504"/>
          <a:ext cx="1202514" cy="634060"/>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定期的な状況把握</a:t>
          </a:r>
        </a:p>
      </dsp:txBody>
      <dsp:txXfrm>
        <a:off x="4311498" y="987075"/>
        <a:ext cx="1165372" cy="596918"/>
      </dsp:txXfrm>
    </dsp:sp>
    <dsp:sp modelId="{D9EBD11D-B43E-40F1-94C7-8F98B8755A1D}">
      <dsp:nvSpPr>
        <dsp:cNvPr id="0" name=""/>
        <dsp:cNvSpPr/>
      </dsp:nvSpPr>
      <dsp:spPr>
        <a:xfrm>
          <a:off x="4292927" y="1700113"/>
          <a:ext cx="1202514" cy="634060"/>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dirty="0">
              <a:latin typeface="UD デジタル 教科書体 NK-R" panose="02020400000000000000" pitchFamily="18" charset="-128"/>
              <a:ea typeface="UD デジタル 教科書体 NK-R" panose="02020400000000000000" pitchFamily="18" charset="-128"/>
            </a:rPr>
            <a:t>問題解決のため　　の再介入</a:t>
          </a:r>
        </a:p>
      </dsp:txBody>
      <dsp:txXfrm>
        <a:off x="4311498" y="1718684"/>
        <a:ext cx="1165372" cy="596918"/>
      </dsp:txXfrm>
    </dsp:sp>
    <dsp:sp modelId="{3EDB609B-61C2-4089-A4D0-36135095B92C}">
      <dsp:nvSpPr>
        <dsp:cNvPr id="0" name=""/>
        <dsp:cNvSpPr/>
      </dsp:nvSpPr>
      <dsp:spPr>
        <a:xfrm>
          <a:off x="4292927" y="2431721"/>
          <a:ext cx="1202514" cy="634060"/>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kumimoji="1" lang="ja-JP" altLang="en-US" sz="1000" b="0" kern="1200" spc="-150" dirty="0">
              <a:latin typeface="UD デジタル 教科書体 NK-R" panose="02020400000000000000" pitchFamily="18" charset="-128"/>
              <a:ea typeface="UD デジタル 教科書体 NK-R" panose="02020400000000000000" pitchFamily="18" charset="-128"/>
            </a:rPr>
            <a:t>キャリアアップ</a:t>
          </a:r>
          <a:r>
            <a:rPr kumimoji="1" lang="ja-JP" altLang="en-US" sz="1000" b="0" kern="1200" dirty="0">
              <a:latin typeface="UD デジタル 教科書体 NK-R" panose="02020400000000000000" pitchFamily="18" charset="-128"/>
              <a:ea typeface="UD デジタル 教科書体 NK-R" panose="02020400000000000000" pitchFamily="18" charset="-128"/>
            </a:rPr>
            <a:t>支援・　　　　　　離職支援</a:t>
          </a:r>
        </a:p>
      </dsp:txBody>
      <dsp:txXfrm>
        <a:off x="4311498" y="2450292"/>
        <a:ext cx="1165372" cy="59691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C7BFD-7F00-4F3F-9FC3-E9A1860F8A84}">
      <dsp:nvSpPr>
        <dsp:cNvPr id="0" name=""/>
        <dsp:cNvSpPr/>
      </dsp:nvSpPr>
      <dsp:spPr>
        <a:xfrm>
          <a:off x="0" y="0"/>
          <a:ext cx="5024597" cy="1072396"/>
        </a:xfrm>
        <a:prstGeom prst="roundRect">
          <a:avLst>
            <a:gd name="adj" fmla="val 10000"/>
          </a:avLst>
        </a:prstGeom>
        <a:gradFill rotWithShape="0">
          <a:gsLst>
            <a:gs pos="0">
              <a:schemeClr val="lt1">
                <a:hueOff val="0"/>
                <a:satOff val="0"/>
                <a:lumOff val="0"/>
                <a:alphaOff val="0"/>
                <a:tint val="83000"/>
                <a:shade val="100000"/>
                <a:satMod val="100000"/>
              </a:schemeClr>
            </a:gs>
            <a:gs pos="100000">
              <a:schemeClr val="lt1">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ja-JP" altLang="en-US" sz="1200" kern="1200" dirty="0">
              <a:latin typeface="UD デジタル 教科書体 NK-R" panose="02020400000000000000" pitchFamily="18" charset="-128"/>
              <a:ea typeface="UD デジタル 教科書体 NK-R" panose="02020400000000000000" pitchFamily="18" charset="-128"/>
            </a:rPr>
            <a:t>・就職初期において、障害のある人と職場環境との橋渡し役となり、物理的環境、仕事のマッチング、要求水準の調整、人間関係やコミュニケーションの調整、ナチュラルサポートの形成などを集中的に行う。</a:t>
          </a:r>
          <a:endParaRPr kumimoji="1" lang="ja-JP" altLang="en-US" sz="1200" kern="1200" dirty="0">
            <a:latin typeface="UD デジタル 教科書体 NK-R" panose="02020400000000000000" pitchFamily="18" charset="-128"/>
            <a:ea typeface="UD デジタル 教科書体 NK-R" panose="02020400000000000000" pitchFamily="18" charset="-128"/>
          </a:endParaRPr>
        </a:p>
      </dsp:txBody>
      <dsp:txXfrm>
        <a:off x="1112159" y="0"/>
        <a:ext cx="3912437" cy="1072396"/>
      </dsp:txXfrm>
    </dsp:sp>
    <dsp:sp modelId="{2EBA3428-52CB-4502-8097-6D059410A762}">
      <dsp:nvSpPr>
        <dsp:cNvPr id="0" name=""/>
        <dsp:cNvSpPr/>
      </dsp:nvSpPr>
      <dsp:spPr>
        <a:xfrm>
          <a:off x="107239" y="107239"/>
          <a:ext cx="1004919" cy="857917"/>
        </a:xfrm>
        <a:prstGeom prst="roundRect">
          <a:avLst>
            <a:gd name="adj" fmla="val 10000"/>
          </a:avLst>
        </a:prstGeom>
        <a:solidFill>
          <a:schemeClr val="accent1">
            <a:tint val="40000"/>
            <a:hueOff val="0"/>
            <a:satOff val="0"/>
            <a:lumOff val="0"/>
            <a:alphaOff val="0"/>
          </a:schemeClr>
        </a:solidFill>
        <a:ln w="9525" cap="flat" cmpd="sng" algn="ctr">
          <a:solidFill>
            <a:schemeClr val="accent1">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C425CAE6-DEC2-45A9-BA75-17F9546507A1}">
      <dsp:nvSpPr>
        <dsp:cNvPr id="0" name=""/>
        <dsp:cNvSpPr/>
      </dsp:nvSpPr>
      <dsp:spPr>
        <a:xfrm>
          <a:off x="0" y="1179636"/>
          <a:ext cx="5024597" cy="1411831"/>
        </a:xfrm>
        <a:prstGeom prst="roundRect">
          <a:avLst>
            <a:gd name="adj" fmla="val 10000"/>
          </a:avLst>
        </a:prstGeom>
        <a:gradFill rotWithShape="0">
          <a:gsLst>
            <a:gs pos="0">
              <a:schemeClr val="lt1">
                <a:hueOff val="0"/>
                <a:satOff val="0"/>
                <a:lumOff val="0"/>
                <a:alphaOff val="0"/>
                <a:tint val="83000"/>
                <a:shade val="100000"/>
                <a:satMod val="100000"/>
              </a:schemeClr>
            </a:gs>
            <a:gs pos="100000">
              <a:schemeClr val="lt1">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ja-JP" altLang="en-US" sz="1200" kern="1200" dirty="0">
              <a:latin typeface="UD デジタル 教科書体 NK-R" panose="02020400000000000000" pitchFamily="18" charset="-128"/>
              <a:ea typeface="UD デジタル 教科書体 NK-R" panose="02020400000000000000" pitchFamily="18" charset="-128"/>
            </a:rPr>
            <a:t>・支援構築を通して得た情報を基に、障害のある人の状況、職場の状況を継続的に観察し、不利・困難な要素（仕事の変化、職員の異動、体調等の変化、家族や友達の変化、支援機関や医療機関の変化）が生じないかを把握する。また、問題が深刻化しないように早期に対応する。</a:t>
          </a:r>
          <a:endParaRPr kumimoji="1" lang="ja-JP" altLang="en-US" sz="1200" kern="1200" dirty="0">
            <a:latin typeface="UD デジタル 教科書体 NK-R" panose="02020400000000000000" pitchFamily="18" charset="-128"/>
            <a:ea typeface="UD デジタル 教科書体 NK-R" panose="02020400000000000000" pitchFamily="18" charset="-128"/>
          </a:endParaRPr>
        </a:p>
      </dsp:txBody>
      <dsp:txXfrm>
        <a:off x="1112159" y="1179636"/>
        <a:ext cx="3912437" cy="1411831"/>
      </dsp:txXfrm>
    </dsp:sp>
    <dsp:sp modelId="{728DF6A7-14E2-4BA0-BDF4-1C95EFF914EE}">
      <dsp:nvSpPr>
        <dsp:cNvPr id="0" name=""/>
        <dsp:cNvSpPr/>
      </dsp:nvSpPr>
      <dsp:spPr>
        <a:xfrm>
          <a:off x="107239" y="1456593"/>
          <a:ext cx="1004919" cy="857917"/>
        </a:xfrm>
        <a:prstGeom prst="roundRect">
          <a:avLst>
            <a:gd name="adj" fmla="val 10000"/>
          </a:avLst>
        </a:prstGeom>
        <a:solidFill>
          <a:schemeClr val="accent1">
            <a:tint val="40000"/>
            <a:hueOff val="0"/>
            <a:satOff val="0"/>
            <a:lumOff val="0"/>
            <a:alphaOff val="0"/>
          </a:schemeClr>
        </a:solidFill>
        <a:ln w="9525" cap="flat" cmpd="sng" algn="ctr">
          <a:solidFill>
            <a:schemeClr val="accent1">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7539E381-990F-435C-8054-BD98DC240AF1}">
      <dsp:nvSpPr>
        <dsp:cNvPr id="0" name=""/>
        <dsp:cNvSpPr/>
      </dsp:nvSpPr>
      <dsp:spPr>
        <a:xfrm>
          <a:off x="0" y="2698706"/>
          <a:ext cx="5024597" cy="1072396"/>
        </a:xfrm>
        <a:prstGeom prst="roundRect">
          <a:avLst>
            <a:gd name="adj" fmla="val 10000"/>
          </a:avLst>
        </a:prstGeom>
        <a:gradFill rotWithShape="0">
          <a:gsLst>
            <a:gs pos="0">
              <a:schemeClr val="lt1">
                <a:hueOff val="0"/>
                <a:satOff val="0"/>
                <a:lumOff val="0"/>
                <a:alphaOff val="0"/>
                <a:tint val="83000"/>
                <a:shade val="100000"/>
                <a:satMod val="100000"/>
              </a:schemeClr>
            </a:gs>
            <a:gs pos="100000">
              <a:schemeClr val="lt1">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予防をしても必ず問題は生じるので、その都度、早期に介入する。「支援構築⇒予防⇒問題解決」のプロセスがあれば問題解決も比較的容易だが、知らない職場にいきなり入っての問題解決は非常に難しく成果が上がり難い。</a:t>
          </a:r>
        </a:p>
      </dsp:txBody>
      <dsp:txXfrm>
        <a:off x="1112159" y="2698706"/>
        <a:ext cx="3912437" cy="1072396"/>
      </dsp:txXfrm>
    </dsp:sp>
    <dsp:sp modelId="{34A47201-EEA6-4BDD-AD1F-A8396CEFDFD0}">
      <dsp:nvSpPr>
        <dsp:cNvPr id="0" name=""/>
        <dsp:cNvSpPr/>
      </dsp:nvSpPr>
      <dsp:spPr>
        <a:xfrm>
          <a:off x="107239" y="2805946"/>
          <a:ext cx="1004919" cy="857917"/>
        </a:xfrm>
        <a:prstGeom prst="roundRect">
          <a:avLst>
            <a:gd name="adj" fmla="val 10000"/>
          </a:avLst>
        </a:prstGeom>
        <a:solidFill>
          <a:schemeClr val="accent1">
            <a:tint val="40000"/>
            <a:hueOff val="0"/>
            <a:satOff val="0"/>
            <a:lumOff val="0"/>
            <a:alphaOff val="0"/>
          </a:schemeClr>
        </a:solidFill>
        <a:ln w="9525" cap="flat" cmpd="sng" algn="ctr">
          <a:solidFill>
            <a:schemeClr val="accent1">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1F1AE-4211-460D-9BC9-62E0F3EB6CAF}">
      <dsp:nvSpPr>
        <dsp:cNvPr id="0" name=""/>
        <dsp:cNvSpPr/>
      </dsp:nvSpPr>
      <dsp:spPr>
        <a:xfrm>
          <a:off x="60765" y="268930"/>
          <a:ext cx="6789458" cy="988443"/>
        </a:xfrm>
        <a:prstGeom prst="rightArrow">
          <a:avLst>
            <a:gd name="adj1" fmla="val 50000"/>
            <a:gd name="adj2" fmla="val 50000"/>
          </a:avLst>
        </a:prstGeom>
        <a:solidFill>
          <a:schemeClr val="bg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254000" bIns="156915"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基本的な情報</a:t>
          </a:r>
          <a:endPar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60765" y="516041"/>
        <a:ext cx="6542347" cy="494221"/>
      </dsp:txXfrm>
    </dsp:sp>
    <dsp:sp modelId="{3563E803-255E-4C40-837C-4053132F6432}">
      <dsp:nvSpPr>
        <dsp:cNvPr id="0" name=""/>
        <dsp:cNvSpPr/>
      </dsp:nvSpPr>
      <dsp:spPr>
        <a:xfrm>
          <a:off x="60765" y="1032775"/>
          <a:ext cx="1564970" cy="1828322"/>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・障害種類・程度</a:t>
          </a:r>
          <a:endParaRPr kumimoji="1" lang="en-US" altLang="ja-JP"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・医療情報</a:t>
          </a:r>
        </a:p>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・家族関係や学歴、　　　　　</a:t>
          </a:r>
          <a:endParaRPr kumimoji="1" lang="en-US" altLang="ja-JP"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職歴、年金受給</a:t>
          </a:r>
        </a:p>
      </dsp:txBody>
      <dsp:txXfrm>
        <a:off x="60765" y="1032775"/>
        <a:ext cx="1564970" cy="1828322"/>
      </dsp:txXfrm>
    </dsp:sp>
    <dsp:sp modelId="{059BC666-987E-40D6-A9C5-348A7226A700}">
      <dsp:nvSpPr>
        <dsp:cNvPr id="0" name=""/>
        <dsp:cNvSpPr/>
      </dsp:nvSpPr>
      <dsp:spPr>
        <a:xfrm>
          <a:off x="1625735" y="598295"/>
          <a:ext cx="5224488" cy="988443"/>
        </a:xfrm>
        <a:prstGeom prst="rightArrow">
          <a:avLst>
            <a:gd name="adj1" fmla="val 50000"/>
            <a:gd name="adj2" fmla="val 50000"/>
          </a:avLst>
        </a:prstGeom>
        <a:solidFill>
          <a:schemeClr val="bg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254000" bIns="156915"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現在情報</a:t>
          </a:r>
          <a:endParaRPr kumimoji="1" lang="en-US" altLang="ja-JP"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1625735" y="845406"/>
        <a:ext cx="4977377" cy="494221"/>
      </dsp:txXfrm>
    </dsp:sp>
    <dsp:sp modelId="{F944C883-1A49-469C-8774-9108195177E8}">
      <dsp:nvSpPr>
        <dsp:cNvPr id="0" name=""/>
        <dsp:cNvSpPr/>
      </dsp:nvSpPr>
      <dsp:spPr>
        <a:xfrm>
          <a:off x="1625735" y="1362139"/>
          <a:ext cx="1564970" cy="1781720"/>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kumimoji="1" lang="ja-JP" altLang="en-US"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・訓練施設や家庭での状況</a:t>
          </a:r>
          <a:endParaRPr kumimoji="1" lang="en-US" altLang="ja-JP"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lvl="0" indent="0" algn="l" defTabSz="533400">
            <a:lnSpc>
              <a:spcPct val="90000"/>
            </a:lnSpc>
            <a:spcBef>
              <a:spcPct val="0"/>
            </a:spcBef>
            <a:spcAft>
              <a:spcPct val="35000"/>
            </a:spcAft>
            <a:buNone/>
          </a:pPr>
          <a:r>
            <a:rPr kumimoji="1" lang="ja-JP" altLang="en-US"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・地域での状況</a:t>
          </a:r>
          <a:endPar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1625735" y="1362139"/>
        <a:ext cx="1564970" cy="1781720"/>
      </dsp:txXfrm>
    </dsp:sp>
    <dsp:sp modelId="{7CF5CB55-0C35-44D6-A101-C925FEA551DC}">
      <dsp:nvSpPr>
        <dsp:cNvPr id="0" name=""/>
        <dsp:cNvSpPr/>
      </dsp:nvSpPr>
      <dsp:spPr>
        <a:xfrm>
          <a:off x="3190706" y="927659"/>
          <a:ext cx="3659518" cy="988443"/>
        </a:xfrm>
        <a:prstGeom prst="rightArrow">
          <a:avLst>
            <a:gd name="adj1" fmla="val 50000"/>
            <a:gd name="adj2" fmla="val 50000"/>
          </a:avLst>
        </a:prstGeom>
        <a:solidFill>
          <a:schemeClr val="bg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254000" bIns="156915"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過去情報</a:t>
          </a:r>
          <a:endPar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3190706" y="1174770"/>
        <a:ext cx="3412407" cy="494221"/>
      </dsp:txXfrm>
    </dsp:sp>
    <dsp:sp modelId="{D3C0D58C-8612-40A7-9CA9-FD3D5C051D3B}">
      <dsp:nvSpPr>
        <dsp:cNvPr id="0" name=""/>
        <dsp:cNvSpPr/>
      </dsp:nvSpPr>
      <dsp:spPr>
        <a:xfrm>
          <a:off x="3190706" y="1691504"/>
          <a:ext cx="1564970" cy="1793633"/>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・経験した仕事やそれらの具体的な内容</a:t>
          </a:r>
        </a:p>
        <a:p>
          <a:pPr marL="0" lvl="0" indent="0" algn="l" defTabSz="533400">
            <a:lnSpc>
              <a:spcPct val="90000"/>
            </a:lnSpc>
            <a:spcBef>
              <a:spcPct val="0"/>
            </a:spcBef>
            <a:spcAft>
              <a:spcPct val="35000"/>
            </a:spcAft>
            <a:buNone/>
          </a:pPr>
          <a:r>
            <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・得意だった仕事や苦手な仕事とその内容</a:t>
          </a:r>
          <a:endParaRPr kumimoji="1" lang="en-US" altLang="ja-JP"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3190706" y="1691504"/>
        <a:ext cx="1564970" cy="1793633"/>
      </dsp:txXfrm>
    </dsp:sp>
    <dsp:sp modelId="{B5B7A9EF-24C5-4C77-8671-706C8B5B6442}">
      <dsp:nvSpPr>
        <dsp:cNvPr id="0" name=""/>
        <dsp:cNvSpPr/>
      </dsp:nvSpPr>
      <dsp:spPr>
        <a:xfrm>
          <a:off x="4755676" y="1257023"/>
          <a:ext cx="2094548" cy="988443"/>
        </a:xfrm>
        <a:prstGeom prst="rightArrow">
          <a:avLst>
            <a:gd name="adj1" fmla="val 50000"/>
            <a:gd name="adj2" fmla="val 50000"/>
          </a:avLst>
        </a:prstGeom>
        <a:solidFill>
          <a:schemeClr val="bg2">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254000" bIns="156915"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未来情報</a:t>
          </a:r>
          <a:endPar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4755676" y="1504134"/>
        <a:ext cx="1847437" cy="494221"/>
      </dsp:txXfrm>
    </dsp:sp>
    <dsp:sp modelId="{EE6371D6-2A80-4352-B01B-CCDF0778625C}">
      <dsp:nvSpPr>
        <dsp:cNvPr id="0" name=""/>
        <dsp:cNvSpPr/>
      </dsp:nvSpPr>
      <dsp:spPr>
        <a:xfrm>
          <a:off x="4755676" y="2020868"/>
          <a:ext cx="1579228" cy="1814656"/>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kumimoji="1" lang="ja-JP" altLang="en-US"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・希望する仕事、職種、労働条件</a:t>
          </a:r>
          <a:endPar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lvl="0" indent="0" algn="l" defTabSz="533400">
            <a:lnSpc>
              <a:spcPct val="90000"/>
            </a:lnSpc>
            <a:spcBef>
              <a:spcPct val="0"/>
            </a:spcBef>
            <a:spcAft>
              <a:spcPct val="35000"/>
            </a:spcAft>
            <a:buNone/>
          </a:pPr>
          <a:r>
            <a:rPr kumimoji="1" lang="ja-JP" altLang="en-US"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・希望する生活</a:t>
          </a:r>
          <a:endPar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marL="0" lvl="0" indent="0" algn="l" defTabSz="533400">
            <a:lnSpc>
              <a:spcPct val="90000"/>
            </a:lnSpc>
            <a:spcBef>
              <a:spcPct val="0"/>
            </a:spcBef>
            <a:spcAft>
              <a:spcPct val="35000"/>
            </a:spcAft>
            <a:buNone/>
          </a:pPr>
          <a:r>
            <a:rPr kumimoji="1" lang="ja-JP" altLang="en-US" sz="1200" b="0" kern="120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・希望支援内容</a:t>
          </a:r>
          <a:endParaRPr kumimoji="1" lang="ja-JP" altLang="en-US" sz="12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dsp:txBody>
      <dsp:txXfrm>
        <a:off x="4755676" y="2020868"/>
        <a:ext cx="1579228" cy="181465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職場適応支援　</a:t>
          </a:r>
          <a:r>
            <a:rPr kumimoji="1" lang="ja-JP" altLang="en-US" sz="800" b="0" kern="1200" spc="-15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b="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3D387-3929-415E-9D40-9A5B61FB762E}">
      <dsp:nvSpPr>
        <dsp:cNvPr id="0" name=""/>
        <dsp:cNvSpPr/>
      </dsp:nvSpPr>
      <dsp:spPr>
        <a:xfrm>
          <a:off x="1693" y="0"/>
          <a:ext cx="2063289" cy="324225"/>
        </a:xfrm>
        <a:prstGeom prst="chevron">
          <a:avLst/>
        </a:prstGeom>
        <a:solidFill>
          <a:srgbClr val="CCECF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機関連携の断絶</a:t>
          </a:r>
        </a:p>
      </dsp:txBody>
      <dsp:txXfrm>
        <a:off x="163806" y="0"/>
        <a:ext cx="1739064" cy="324225"/>
      </dsp:txXfrm>
    </dsp:sp>
    <dsp:sp modelId="{62CD4B48-5399-4BFF-83EA-B7D670AE81CD}">
      <dsp:nvSpPr>
        <dsp:cNvPr id="0" name=""/>
        <dsp:cNvSpPr/>
      </dsp:nvSpPr>
      <dsp:spPr>
        <a:xfrm>
          <a:off x="1858654" y="0"/>
          <a:ext cx="2063289" cy="324225"/>
        </a:xfrm>
        <a:prstGeom prst="chevron">
          <a:avLst/>
        </a:prstGeom>
        <a:solidFill>
          <a:srgbClr val="CCFFC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プロセスの断絶</a:t>
          </a:r>
        </a:p>
      </dsp:txBody>
      <dsp:txXfrm>
        <a:off x="2020767" y="0"/>
        <a:ext cx="1739064" cy="324225"/>
      </dsp:txXfrm>
    </dsp:sp>
    <dsp:sp modelId="{AB71A214-604A-4AD6-97CC-FBBB26D53715}">
      <dsp:nvSpPr>
        <dsp:cNvPr id="0" name=""/>
        <dsp:cNvSpPr/>
      </dsp:nvSpPr>
      <dsp:spPr>
        <a:xfrm>
          <a:off x="3715614" y="0"/>
          <a:ext cx="2063289" cy="324225"/>
        </a:xfrm>
        <a:prstGeom prst="chevron">
          <a:avLst/>
        </a:prstGeom>
        <a:solidFill>
          <a:srgbClr val="FFFFC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solidFill>
                <a:schemeClr val="tx1"/>
              </a:solidFill>
              <a:latin typeface="UD デジタル 教科書体 NK-R" panose="02020400000000000000" pitchFamily="18" charset="-128"/>
              <a:ea typeface="UD デジタル 教科書体 NK-R" panose="02020400000000000000" pitchFamily="18" charset="-128"/>
            </a:rPr>
            <a:t>危機介入の労力大</a:t>
          </a:r>
        </a:p>
      </dsp:txBody>
      <dsp:txXfrm>
        <a:off x="3877727" y="0"/>
        <a:ext cx="1739064" cy="32422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3D387-3929-415E-9D40-9A5B61FB762E}">
      <dsp:nvSpPr>
        <dsp:cNvPr id="0" name=""/>
        <dsp:cNvSpPr/>
      </dsp:nvSpPr>
      <dsp:spPr>
        <a:xfrm>
          <a:off x="1693" y="0"/>
          <a:ext cx="2063289" cy="324225"/>
        </a:xfrm>
        <a:prstGeom prst="chevron">
          <a:avLst/>
        </a:prstGeom>
        <a:solidFill>
          <a:srgbClr val="CCECF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関係機関の連携</a:t>
          </a:r>
        </a:p>
      </dsp:txBody>
      <dsp:txXfrm>
        <a:off x="163806" y="0"/>
        <a:ext cx="1739064" cy="324225"/>
      </dsp:txXfrm>
    </dsp:sp>
    <dsp:sp modelId="{62CD4B48-5399-4BFF-83EA-B7D670AE81CD}">
      <dsp:nvSpPr>
        <dsp:cNvPr id="0" name=""/>
        <dsp:cNvSpPr/>
      </dsp:nvSpPr>
      <dsp:spPr>
        <a:xfrm>
          <a:off x="1857329" y="0"/>
          <a:ext cx="2063289" cy="324225"/>
        </a:xfrm>
        <a:prstGeom prst="chevron">
          <a:avLst/>
        </a:prstGeom>
        <a:solidFill>
          <a:srgbClr val="CCFFC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一貫性なプロセス</a:t>
          </a:r>
        </a:p>
      </dsp:txBody>
      <dsp:txXfrm>
        <a:off x="2019442" y="0"/>
        <a:ext cx="1739064" cy="324225"/>
      </dsp:txXfrm>
    </dsp:sp>
    <dsp:sp modelId="{AB71A214-604A-4AD6-97CC-FBBB26D53715}">
      <dsp:nvSpPr>
        <dsp:cNvPr id="0" name=""/>
        <dsp:cNvSpPr/>
      </dsp:nvSpPr>
      <dsp:spPr>
        <a:xfrm>
          <a:off x="3715614" y="0"/>
          <a:ext cx="2063289" cy="324225"/>
        </a:xfrm>
        <a:prstGeom prst="chevron">
          <a:avLst/>
        </a:prstGeom>
        <a:solidFill>
          <a:srgbClr val="FFFFC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kumimoji="1" lang="ja-JP" altLang="en-US" sz="1200" kern="1200" dirty="0">
              <a:solidFill>
                <a:schemeClr val="tx1"/>
              </a:solidFill>
              <a:latin typeface="UD デジタル 教科書体 NK-R" panose="02020400000000000000" pitchFamily="18" charset="-128"/>
              <a:ea typeface="UD デジタル 教科書体 NK-R" panose="02020400000000000000" pitchFamily="18" charset="-128"/>
            </a:rPr>
            <a:t>初期に労力をかける</a:t>
          </a:r>
        </a:p>
      </dsp:txBody>
      <dsp:txXfrm>
        <a:off x="3877727" y="0"/>
        <a:ext cx="1739064" cy="32422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9D830-0D40-461A-8FF6-B909A8FBCA92}">
      <dsp:nvSpPr>
        <dsp:cNvPr id="0" name=""/>
        <dsp:cNvSpPr/>
      </dsp:nvSpPr>
      <dsp:spPr>
        <a:xfrm>
          <a:off x="2541" y="176675"/>
          <a:ext cx="1111185" cy="760467"/>
        </a:xfrm>
        <a:prstGeom prst="roundRect">
          <a:avLst>
            <a:gd name="adj" fmla="val 10000"/>
          </a:avLst>
        </a:prstGeom>
        <a:gradFill rotWithShape="0">
          <a:gsLst>
            <a:gs pos="0">
              <a:schemeClr val="accent2">
                <a:hueOff val="0"/>
                <a:satOff val="0"/>
                <a:lumOff val="0"/>
                <a:alphaOff val="0"/>
                <a:tint val="83000"/>
                <a:shade val="100000"/>
                <a:satMod val="100000"/>
              </a:schemeClr>
            </a:gs>
            <a:gs pos="100000">
              <a:schemeClr val="accent2">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先の見通しを持たない就労相談</a:t>
          </a:r>
        </a:p>
      </dsp:txBody>
      <dsp:txXfrm>
        <a:off x="24814" y="198948"/>
        <a:ext cx="1066639" cy="715921"/>
      </dsp:txXfrm>
    </dsp:sp>
    <dsp:sp modelId="{CB5708D6-9619-4077-9EC2-5E08EA737A74}">
      <dsp:nvSpPr>
        <dsp:cNvPr id="0" name=""/>
        <dsp:cNvSpPr/>
      </dsp:nvSpPr>
      <dsp:spPr>
        <a:xfrm>
          <a:off x="1224845" y="419121"/>
          <a:ext cx="235571" cy="275574"/>
        </a:xfrm>
        <a:prstGeom prst="rightArrow">
          <a:avLst>
            <a:gd name="adj1" fmla="val 60000"/>
            <a:gd name="adj2" fmla="val 50000"/>
          </a:avLst>
        </a:prstGeom>
        <a:gradFill rotWithShape="0">
          <a:gsLst>
            <a:gs pos="0">
              <a:schemeClr val="accent2">
                <a:hueOff val="0"/>
                <a:satOff val="0"/>
                <a:lumOff val="0"/>
                <a:alphaOff val="0"/>
                <a:tint val="83000"/>
                <a:shade val="100000"/>
                <a:satMod val="100000"/>
              </a:schemeClr>
            </a:gs>
            <a:gs pos="100000">
              <a:schemeClr val="accent2">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1224845" y="474236"/>
        <a:ext cx="164900" cy="165344"/>
      </dsp:txXfrm>
    </dsp:sp>
    <dsp:sp modelId="{096CA568-2214-4875-B0DC-B2EA9D3DDAE6}">
      <dsp:nvSpPr>
        <dsp:cNvPr id="0" name=""/>
        <dsp:cNvSpPr/>
      </dsp:nvSpPr>
      <dsp:spPr>
        <a:xfrm>
          <a:off x="1558201" y="176675"/>
          <a:ext cx="1111185" cy="760467"/>
        </a:xfrm>
        <a:prstGeom prst="roundRect">
          <a:avLst>
            <a:gd name="adj" fmla="val 10000"/>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企業に情報がつながらない</a:t>
          </a:r>
        </a:p>
      </dsp:txBody>
      <dsp:txXfrm>
        <a:off x="1580474" y="198948"/>
        <a:ext cx="1066639" cy="715921"/>
      </dsp:txXfrm>
    </dsp:sp>
    <dsp:sp modelId="{B8B43B79-5DAE-4079-99CE-6914A33CAAA4}">
      <dsp:nvSpPr>
        <dsp:cNvPr id="0" name=""/>
        <dsp:cNvSpPr/>
      </dsp:nvSpPr>
      <dsp:spPr>
        <a:xfrm>
          <a:off x="2780505" y="419121"/>
          <a:ext cx="235571" cy="275574"/>
        </a:xfrm>
        <a:prstGeom prst="rightArrow">
          <a:avLst>
            <a:gd name="adj1" fmla="val 60000"/>
            <a:gd name="adj2" fmla="val 50000"/>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2780505" y="474236"/>
        <a:ext cx="164900" cy="165344"/>
      </dsp:txXfrm>
    </dsp:sp>
    <dsp:sp modelId="{07B7AA78-64DC-461C-90AF-F58BC8470310}">
      <dsp:nvSpPr>
        <dsp:cNvPr id="0" name=""/>
        <dsp:cNvSpPr/>
      </dsp:nvSpPr>
      <dsp:spPr>
        <a:xfrm>
          <a:off x="3113861" y="176675"/>
          <a:ext cx="1111185" cy="760467"/>
        </a:xfrm>
        <a:prstGeom prst="roundRect">
          <a:avLst>
            <a:gd name="adj" fmla="val 10000"/>
          </a:avLst>
        </a:prstGeom>
        <a:gradFill rotWithShape="0">
          <a:gsLst>
            <a:gs pos="0">
              <a:schemeClr val="accent4">
                <a:hueOff val="0"/>
                <a:satOff val="0"/>
                <a:lumOff val="0"/>
                <a:alphaOff val="0"/>
                <a:tint val="83000"/>
                <a:shade val="100000"/>
                <a:satMod val="100000"/>
              </a:schemeClr>
            </a:gs>
            <a:gs pos="100000">
              <a:schemeClr val="accent4">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職業準備性不足の就職、ミスマッチの就職</a:t>
          </a:r>
        </a:p>
      </dsp:txBody>
      <dsp:txXfrm>
        <a:off x="3136134" y="198948"/>
        <a:ext cx="1066639" cy="715921"/>
      </dsp:txXfrm>
    </dsp:sp>
    <dsp:sp modelId="{ADC43029-752B-4A01-AEED-A7375F38F733}">
      <dsp:nvSpPr>
        <dsp:cNvPr id="0" name=""/>
        <dsp:cNvSpPr/>
      </dsp:nvSpPr>
      <dsp:spPr>
        <a:xfrm>
          <a:off x="4336165" y="419121"/>
          <a:ext cx="235571" cy="275574"/>
        </a:xfrm>
        <a:prstGeom prst="rightArrow">
          <a:avLst>
            <a:gd name="adj1" fmla="val 60000"/>
            <a:gd name="adj2" fmla="val 50000"/>
          </a:avLst>
        </a:prstGeom>
        <a:gradFill rotWithShape="0">
          <a:gsLst>
            <a:gs pos="0">
              <a:schemeClr val="accent4">
                <a:hueOff val="0"/>
                <a:satOff val="0"/>
                <a:lumOff val="0"/>
                <a:alphaOff val="0"/>
                <a:tint val="83000"/>
                <a:shade val="100000"/>
                <a:satMod val="100000"/>
              </a:schemeClr>
            </a:gs>
            <a:gs pos="100000">
              <a:schemeClr val="accent4">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4336165" y="474236"/>
        <a:ext cx="164900" cy="165344"/>
      </dsp:txXfrm>
    </dsp:sp>
    <dsp:sp modelId="{B63C32EB-BDB0-4897-9093-3998872206EF}">
      <dsp:nvSpPr>
        <dsp:cNvPr id="0" name=""/>
        <dsp:cNvSpPr/>
      </dsp:nvSpPr>
      <dsp:spPr>
        <a:xfrm>
          <a:off x="4669520" y="176675"/>
          <a:ext cx="1111185" cy="7604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危機介入、問題解決型の定着支援</a:t>
          </a:r>
        </a:p>
      </dsp:txBody>
      <dsp:txXfrm>
        <a:off x="4691793" y="198948"/>
        <a:ext cx="1066639" cy="71592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9D830-0D40-461A-8FF6-B909A8FBCA92}">
      <dsp:nvSpPr>
        <dsp:cNvPr id="0" name=""/>
        <dsp:cNvSpPr/>
      </dsp:nvSpPr>
      <dsp:spPr>
        <a:xfrm>
          <a:off x="2541" y="176675"/>
          <a:ext cx="1111185" cy="760467"/>
        </a:xfrm>
        <a:prstGeom prst="roundRect">
          <a:avLst>
            <a:gd name="adj" fmla="val 10000"/>
          </a:avLst>
        </a:prstGeom>
        <a:gradFill rotWithShape="0">
          <a:gsLst>
            <a:gs pos="0">
              <a:schemeClr val="accent2">
                <a:hueOff val="0"/>
                <a:satOff val="0"/>
                <a:lumOff val="0"/>
                <a:alphaOff val="0"/>
                <a:tint val="83000"/>
                <a:shade val="100000"/>
                <a:satMod val="100000"/>
              </a:schemeClr>
            </a:gs>
            <a:gs pos="100000">
              <a:schemeClr val="accent2">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適切な方向性につなげる就労相談</a:t>
          </a:r>
        </a:p>
      </dsp:txBody>
      <dsp:txXfrm>
        <a:off x="24814" y="198948"/>
        <a:ext cx="1066639" cy="715921"/>
      </dsp:txXfrm>
    </dsp:sp>
    <dsp:sp modelId="{CB5708D6-9619-4077-9EC2-5E08EA737A74}">
      <dsp:nvSpPr>
        <dsp:cNvPr id="0" name=""/>
        <dsp:cNvSpPr/>
      </dsp:nvSpPr>
      <dsp:spPr>
        <a:xfrm>
          <a:off x="1224845" y="419121"/>
          <a:ext cx="235571" cy="275574"/>
        </a:xfrm>
        <a:prstGeom prst="rightArrow">
          <a:avLst>
            <a:gd name="adj1" fmla="val 60000"/>
            <a:gd name="adj2" fmla="val 50000"/>
          </a:avLst>
        </a:prstGeom>
        <a:gradFill rotWithShape="0">
          <a:gsLst>
            <a:gs pos="0">
              <a:schemeClr val="accent2">
                <a:hueOff val="0"/>
                <a:satOff val="0"/>
                <a:lumOff val="0"/>
                <a:alphaOff val="0"/>
                <a:tint val="83000"/>
                <a:shade val="100000"/>
                <a:satMod val="100000"/>
              </a:schemeClr>
            </a:gs>
            <a:gs pos="100000">
              <a:schemeClr val="accent2">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1224845" y="474236"/>
        <a:ext cx="164900" cy="165344"/>
      </dsp:txXfrm>
    </dsp:sp>
    <dsp:sp modelId="{096CA568-2214-4875-B0DC-B2EA9D3DDAE6}">
      <dsp:nvSpPr>
        <dsp:cNvPr id="0" name=""/>
        <dsp:cNvSpPr/>
      </dsp:nvSpPr>
      <dsp:spPr>
        <a:xfrm>
          <a:off x="1558201" y="176675"/>
          <a:ext cx="1111185" cy="760467"/>
        </a:xfrm>
        <a:prstGeom prst="roundRect">
          <a:avLst>
            <a:gd name="adj" fmla="val 10000"/>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就労支援機関での適切なアセスメント</a:t>
          </a:r>
        </a:p>
      </dsp:txBody>
      <dsp:txXfrm>
        <a:off x="1580474" y="198948"/>
        <a:ext cx="1066639" cy="715921"/>
      </dsp:txXfrm>
    </dsp:sp>
    <dsp:sp modelId="{B8B43B79-5DAE-4079-99CE-6914A33CAAA4}">
      <dsp:nvSpPr>
        <dsp:cNvPr id="0" name=""/>
        <dsp:cNvSpPr/>
      </dsp:nvSpPr>
      <dsp:spPr>
        <a:xfrm rot="21585358">
          <a:off x="2791545" y="415683"/>
          <a:ext cx="258980" cy="275574"/>
        </a:xfrm>
        <a:prstGeom prst="rightArrow">
          <a:avLst>
            <a:gd name="adj1" fmla="val 60000"/>
            <a:gd name="adj2" fmla="val 50000"/>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2791545" y="470963"/>
        <a:ext cx="181286" cy="165344"/>
      </dsp:txXfrm>
    </dsp:sp>
    <dsp:sp modelId="{07B7AA78-64DC-461C-90AF-F58BC8470310}">
      <dsp:nvSpPr>
        <dsp:cNvPr id="0" name=""/>
        <dsp:cNvSpPr/>
      </dsp:nvSpPr>
      <dsp:spPr>
        <a:xfrm>
          <a:off x="3158024" y="169861"/>
          <a:ext cx="1111185" cy="760467"/>
        </a:xfrm>
        <a:prstGeom prst="roundRect">
          <a:avLst>
            <a:gd name="adj" fmla="val 10000"/>
          </a:avLst>
        </a:prstGeom>
        <a:gradFill rotWithShape="0">
          <a:gsLst>
            <a:gs pos="0">
              <a:schemeClr val="accent4">
                <a:hueOff val="0"/>
                <a:satOff val="0"/>
                <a:lumOff val="0"/>
                <a:alphaOff val="0"/>
                <a:tint val="83000"/>
                <a:shade val="100000"/>
                <a:satMod val="100000"/>
              </a:schemeClr>
            </a:gs>
            <a:gs pos="100000">
              <a:schemeClr val="accent4">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kumimoji="1" lang="ja-JP" altLang="en-US" sz="1100" kern="1200" dirty="0">
              <a:latin typeface="UD デジタル 教科書体 NK-R" panose="02020400000000000000" pitchFamily="18" charset="-128"/>
              <a:ea typeface="UD デジタル 教科書体 NK-R" panose="02020400000000000000" pitchFamily="18" charset="-128"/>
            </a:rPr>
            <a:t>アセスメントに基づくマッチングと職場適応支援</a:t>
          </a:r>
        </a:p>
      </dsp:txBody>
      <dsp:txXfrm>
        <a:off x="3180297" y="192134"/>
        <a:ext cx="1066639" cy="715921"/>
      </dsp:txXfrm>
    </dsp:sp>
    <dsp:sp modelId="{ADC43029-752B-4A01-AEED-A7375F38F733}">
      <dsp:nvSpPr>
        <dsp:cNvPr id="0" name=""/>
        <dsp:cNvSpPr/>
      </dsp:nvSpPr>
      <dsp:spPr>
        <a:xfrm rot="15497">
          <a:off x="4369286" y="415742"/>
          <a:ext cx="212167" cy="275574"/>
        </a:xfrm>
        <a:prstGeom prst="rightArrow">
          <a:avLst>
            <a:gd name="adj1" fmla="val 60000"/>
            <a:gd name="adj2" fmla="val 50000"/>
          </a:avLst>
        </a:prstGeom>
        <a:gradFill rotWithShape="0">
          <a:gsLst>
            <a:gs pos="0">
              <a:schemeClr val="accent4">
                <a:hueOff val="0"/>
                <a:satOff val="0"/>
                <a:lumOff val="0"/>
                <a:alphaOff val="0"/>
                <a:tint val="83000"/>
                <a:shade val="100000"/>
                <a:satMod val="100000"/>
              </a:schemeClr>
            </a:gs>
            <a:gs pos="100000">
              <a:schemeClr val="accent4">
                <a:hueOff val="0"/>
                <a:satOff val="0"/>
                <a:lumOff val="0"/>
                <a:alphaOff val="0"/>
                <a:tint val="61000"/>
                <a:alpha val="100000"/>
                <a:satMod val="18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endParaRPr kumimoji="1" lang="ja-JP" altLang="en-US" sz="1200" kern="1200">
            <a:latin typeface="UD デジタル 教科書体 NK-R" panose="02020400000000000000" pitchFamily="18" charset="-128"/>
            <a:ea typeface="UD デジタル 教科書体 NK-R" panose="02020400000000000000" pitchFamily="18" charset="-128"/>
          </a:endParaRPr>
        </a:p>
      </dsp:txBody>
      <dsp:txXfrm>
        <a:off x="4369286" y="470714"/>
        <a:ext cx="148517" cy="165344"/>
      </dsp:txXfrm>
    </dsp:sp>
    <dsp:sp modelId="{B63C32EB-BDB0-4897-9093-3998872206EF}">
      <dsp:nvSpPr>
        <dsp:cNvPr id="0" name=""/>
        <dsp:cNvSpPr/>
      </dsp:nvSpPr>
      <dsp:spPr>
        <a:xfrm>
          <a:off x="4669520" y="176675"/>
          <a:ext cx="1111185" cy="760467"/>
        </a:xfrm>
        <a:prstGeom prst="roundRect">
          <a:avLst>
            <a:gd name="adj" fmla="val 10000"/>
          </a:avLst>
        </a:prstGeom>
        <a:gradFill rotWithShape="0">
          <a:gsLst>
            <a:gs pos="0">
              <a:schemeClr val="accent5">
                <a:hueOff val="0"/>
                <a:satOff val="0"/>
                <a:lumOff val="0"/>
                <a:alphaOff val="0"/>
                <a:tint val="83000"/>
                <a:shade val="100000"/>
                <a:satMod val="100000"/>
              </a:schemeClr>
            </a:gs>
            <a:gs pos="100000">
              <a:schemeClr val="accent5">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kumimoji="1" lang="ja-JP" altLang="en-US" sz="1200" kern="1200" dirty="0">
              <a:latin typeface="UD デジタル 教科書体 NK-R" panose="02020400000000000000" pitchFamily="18" charset="-128"/>
              <a:ea typeface="UD デジタル 教科書体 NK-R" panose="02020400000000000000" pitchFamily="18" charset="-128"/>
            </a:rPr>
            <a:t>モニタリングと修正で危機を予防</a:t>
          </a:r>
        </a:p>
      </dsp:txBody>
      <dsp:txXfrm>
        <a:off x="4691793" y="198948"/>
        <a:ext cx="1066639" cy="71592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D11BE-4960-44BA-9FC3-0EFA8034460D}">
      <dsp:nvSpPr>
        <dsp:cNvPr id="0" name=""/>
        <dsp:cNvSpPr/>
      </dsp:nvSpPr>
      <dsp:spPr>
        <a:xfrm>
          <a:off x="1755864" y="1293989"/>
          <a:ext cx="3600000" cy="1244298"/>
        </a:xfrm>
        <a:prstGeom prst="roundRect">
          <a:avLst>
            <a:gd name="adj" fmla="val 50000"/>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334204-E348-44F3-B30D-F6C567F5EDE5}">
      <dsp:nvSpPr>
        <dsp:cNvPr id="0" name=""/>
        <dsp:cNvSpPr/>
      </dsp:nvSpPr>
      <dsp:spPr>
        <a:xfrm>
          <a:off x="1861629" y="1399755"/>
          <a:ext cx="1032767" cy="1032767"/>
        </a:xfrm>
        <a:prstGeom prst="ellipse">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C84B54-6E40-48E6-BAA2-C9C54916ACAA}">
      <dsp:nvSpPr>
        <dsp:cNvPr id="0" name=""/>
        <dsp:cNvSpPr/>
      </dsp:nvSpPr>
      <dsp:spPr>
        <a:xfrm>
          <a:off x="3099706" y="1293989"/>
          <a:ext cx="1980000" cy="622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800100">
            <a:lnSpc>
              <a:spcPct val="90000"/>
            </a:lnSpc>
            <a:spcBef>
              <a:spcPct val="0"/>
            </a:spcBef>
            <a:spcAft>
              <a:spcPct val="35000"/>
            </a:spcAft>
            <a:buNone/>
            <a:defRPr b="1"/>
          </a:pPr>
          <a:r>
            <a:rPr kumimoji="1" lang="ja-JP" altLang="en-US" sz="1800" b="0" u="sng" kern="1200" dirty="0">
              <a:effectLst/>
              <a:latin typeface="UD デジタル 教科書体 NK" panose="02020400000000000000" pitchFamily="18" charset="-128"/>
              <a:ea typeface="UD デジタル 教科書体 NK" panose="02020400000000000000" pitchFamily="18" charset="-128"/>
            </a:rPr>
            <a:t>個別ニーズの把握</a:t>
          </a:r>
        </a:p>
      </dsp:txBody>
      <dsp:txXfrm>
        <a:off x="3099706" y="1293989"/>
        <a:ext cx="1980000" cy="622149"/>
      </dsp:txXfrm>
    </dsp:sp>
    <dsp:sp modelId="{8503521D-C2A8-414E-8C00-E3ADCC9F92AC}">
      <dsp:nvSpPr>
        <dsp:cNvPr id="0" name=""/>
        <dsp:cNvSpPr/>
      </dsp:nvSpPr>
      <dsp:spPr>
        <a:xfrm>
          <a:off x="3099706" y="1978353"/>
          <a:ext cx="1980000" cy="55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endParaRPr kumimoji="1" lang="ja-JP" altLang="en-US" sz="1400" b="0" kern="1200">
            <a:effectLst/>
            <a:latin typeface="UD デジタル 教科書体 NK" panose="02020400000000000000" pitchFamily="18" charset="-128"/>
            <a:ea typeface="UD デジタル 教科書体 NK" panose="02020400000000000000" pitchFamily="18" charset="-128"/>
          </a:endParaRPr>
        </a:p>
      </dsp:txBody>
      <dsp:txXfrm>
        <a:off x="3099706" y="1978353"/>
        <a:ext cx="1980000" cy="559934"/>
      </dsp:txXfrm>
    </dsp:sp>
    <dsp:sp modelId="{015B42B4-7715-443A-ADE2-D8B3A910CDEA}">
      <dsp:nvSpPr>
        <dsp:cNvPr id="0" name=""/>
        <dsp:cNvSpPr/>
      </dsp:nvSpPr>
      <dsp:spPr>
        <a:xfrm>
          <a:off x="5492664" y="1293989"/>
          <a:ext cx="3600000" cy="1244298"/>
        </a:xfrm>
        <a:prstGeom prst="roundRect">
          <a:avLst>
            <a:gd name="adj" fmla="val 50000"/>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731B06-265F-4F8E-9901-16C5E0BFAD77}">
      <dsp:nvSpPr>
        <dsp:cNvPr id="0" name=""/>
        <dsp:cNvSpPr/>
      </dsp:nvSpPr>
      <dsp:spPr>
        <a:xfrm>
          <a:off x="5598429" y="1399755"/>
          <a:ext cx="1032767" cy="1032767"/>
        </a:xfrm>
        <a:prstGeom prst="ellipse">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A4473D-14EA-4852-BDB9-753C3DB57CE4}">
      <dsp:nvSpPr>
        <dsp:cNvPr id="0" name=""/>
        <dsp:cNvSpPr/>
      </dsp:nvSpPr>
      <dsp:spPr>
        <a:xfrm>
          <a:off x="6836506" y="1293989"/>
          <a:ext cx="1980000" cy="622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755650">
            <a:lnSpc>
              <a:spcPct val="90000"/>
            </a:lnSpc>
            <a:spcBef>
              <a:spcPct val="0"/>
            </a:spcBef>
            <a:spcAft>
              <a:spcPct val="35000"/>
            </a:spcAft>
            <a:buNone/>
            <a:defRPr b="1"/>
          </a:pPr>
          <a:r>
            <a:rPr kumimoji="1" lang="ja-JP" altLang="en-US" sz="1700" b="0" u="sng" kern="1200" dirty="0">
              <a:effectLst/>
              <a:latin typeface="UD デジタル 教科書体 NK" panose="02020400000000000000" pitchFamily="18" charset="-128"/>
              <a:ea typeface="UD デジタル 教科書体 NK" panose="02020400000000000000" pitchFamily="18" charset="-128"/>
            </a:rPr>
            <a:t>業務設計と環境調整</a:t>
          </a:r>
        </a:p>
      </dsp:txBody>
      <dsp:txXfrm>
        <a:off x="6836506" y="1293989"/>
        <a:ext cx="1980000" cy="622149"/>
      </dsp:txXfrm>
    </dsp:sp>
    <dsp:sp modelId="{F4F06123-4F06-4577-8A03-33C2F96C384D}">
      <dsp:nvSpPr>
        <dsp:cNvPr id="0" name=""/>
        <dsp:cNvSpPr/>
      </dsp:nvSpPr>
      <dsp:spPr>
        <a:xfrm>
          <a:off x="6836506" y="1978353"/>
          <a:ext cx="1980000" cy="55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endParaRPr kumimoji="1" lang="ja-JP" altLang="en-US" sz="1400" b="0" kern="1200">
            <a:effectLst/>
            <a:latin typeface="UD デジタル 教科書体 NK" panose="02020400000000000000" pitchFamily="18" charset="-128"/>
            <a:ea typeface="UD デジタル 教科書体 NK" panose="02020400000000000000" pitchFamily="18" charset="-128"/>
          </a:endParaRPr>
        </a:p>
      </dsp:txBody>
      <dsp:txXfrm>
        <a:off x="6836506" y="1978353"/>
        <a:ext cx="1980000" cy="559934"/>
      </dsp:txXfrm>
    </dsp:sp>
    <dsp:sp modelId="{B543269B-0173-4BC6-A260-099D3E449DD4}">
      <dsp:nvSpPr>
        <dsp:cNvPr id="0" name=""/>
        <dsp:cNvSpPr/>
      </dsp:nvSpPr>
      <dsp:spPr>
        <a:xfrm>
          <a:off x="3624264" y="2646288"/>
          <a:ext cx="3600000" cy="1244298"/>
        </a:xfrm>
        <a:prstGeom prst="roundRect">
          <a:avLst>
            <a:gd name="adj" fmla="val 50000"/>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9E6324-C854-4522-A12A-E52A7891B38B}">
      <dsp:nvSpPr>
        <dsp:cNvPr id="0" name=""/>
        <dsp:cNvSpPr/>
      </dsp:nvSpPr>
      <dsp:spPr>
        <a:xfrm>
          <a:off x="3730029" y="2752053"/>
          <a:ext cx="1032767" cy="1032767"/>
        </a:xfrm>
        <a:prstGeom prst="ellipse">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EF36D7-5B24-41DE-983D-97923E29F506}">
      <dsp:nvSpPr>
        <dsp:cNvPr id="0" name=""/>
        <dsp:cNvSpPr/>
      </dsp:nvSpPr>
      <dsp:spPr>
        <a:xfrm>
          <a:off x="4968106" y="2646288"/>
          <a:ext cx="1980000" cy="622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800100">
            <a:lnSpc>
              <a:spcPct val="90000"/>
            </a:lnSpc>
            <a:spcBef>
              <a:spcPct val="0"/>
            </a:spcBef>
            <a:spcAft>
              <a:spcPct val="35000"/>
            </a:spcAft>
            <a:buNone/>
            <a:defRPr b="1"/>
          </a:pPr>
          <a:r>
            <a:rPr kumimoji="1" lang="ja-JP" altLang="en-US" sz="1800" b="0" u="sng" kern="1200" dirty="0">
              <a:effectLst/>
              <a:latin typeface="UD デジタル 教科書体 NK" panose="02020400000000000000" pitchFamily="18" charset="-128"/>
              <a:ea typeface="UD デジタル 教科書体 NK" panose="02020400000000000000" pitchFamily="18" charset="-128"/>
            </a:rPr>
            <a:t>継続的な支援体制</a:t>
          </a:r>
        </a:p>
      </dsp:txBody>
      <dsp:txXfrm>
        <a:off x="4968106" y="2646288"/>
        <a:ext cx="1980000" cy="622149"/>
      </dsp:txXfrm>
    </dsp:sp>
    <dsp:sp modelId="{CEBAC0A7-D7E4-4F80-89B9-A577CF5B2614}">
      <dsp:nvSpPr>
        <dsp:cNvPr id="0" name=""/>
        <dsp:cNvSpPr/>
      </dsp:nvSpPr>
      <dsp:spPr>
        <a:xfrm>
          <a:off x="4968106" y="3330652"/>
          <a:ext cx="1980000" cy="559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endParaRPr kumimoji="1" lang="ja-JP" altLang="en-US" sz="1400" b="0" kern="1200" dirty="0">
            <a:effectLst/>
            <a:latin typeface="UD デジタル 教科書体 NK" panose="02020400000000000000" pitchFamily="18" charset="-128"/>
            <a:ea typeface="UD デジタル 教科書体 NK" panose="02020400000000000000" pitchFamily="18" charset="-128"/>
          </a:endParaRPr>
        </a:p>
      </dsp:txBody>
      <dsp:txXfrm>
        <a:off x="4968106" y="3330652"/>
        <a:ext cx="1980000" cy="55993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b="0" i="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b="0" i="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b="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7CA9C-916C-4A51-86B8-3E35D95551B2}">
      <dsp:nvSpPr>
        <dsp:cNvPr id="0" name=""/>
        <dsp:cNvSpPr/>
      </dsp:nvSpPr>
      <dsp:spPr>
        <a:xfrm>
          <a:off x="3199605" y="4548604"/>
          <a:ext cx="76183" cy="76183"/>
        </a:xfrm>
        <a:prstGeom prst="ellipse">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342B5F9-37AB-4540-A2BF-B112086B0FD7}">
      <dsp:nvSpPr>
        <dsp:cNvPr id="0" name=""/>
        <dsp:cNvSpPr/>
      </dsp:nvSpPr>
      <dsp:spPr>
        <a:xfrm>
          <a:off x="3037487" y="4618114"/>
          <a:ext cx="76183" cy="76183"/>
        </a:xfrm>
        <a:prstGeom prst="ellipse">
          <a:avLst/>
        </a:prstGeom>
        <a:gradFill rotWithShape="0">
          <a:gsLst>
            <a:gs pos="0">
              <a:schemeClr val="accent3">
                <a:hueOff val="-66711"/>
                <a:satOff val="359"/>
                <a:lumOff val="404"/>
                <a:alphaOff val="0"/>
                <a:tint val="83000"/>
                <a:shade val="100000"/>
                <a:satMod val="100000"/>
              </a:schemeClr>
            </a:gs>
            <a:gs pos="100000">
              <a:schemeClr val="accent3">
                <a:hueOff val="-66711"/>
                <a:satOff val="359"/>
                <a:lumOff val="404"/>
                <a:alphaOff val="0"/>
                <a:tint val="61000"/>
                <a:alpha val="100000"/>
                <a:satMod val="180000"/>
              </a:schemeClr>
            </a:gs>
          </a:gsLst>
          <a:path path="circle">
            <a:fillToRect l="100000" t="100000" r="100000" b="100000"/>
          </a:path>
        </a:gradFill>
        <a:ln w="9525" cap="flat" cmpd="sng" algn="ctr">
          <a:solidFill>
            <a:schemeClr val="accent3">
              <a:hueOff val="-66711"/>
              <a:satOff val="359"/>
              <a:lumOff val="404"/>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B069C1B5-F8B4-4456-8D10-7E1A4B414B51}">
      <dsp:nvSpPr>
        <dsp:cNvPr id="0" name=""/>
        <dsp:cNvSpPr/>
      </dsp:nvSpPr>
      <dsp:spPr>
        <a:xfrm>
          <a:off x="2872321" y="4677307"/>
          <a:ext cx="76183" cy="76183"/>
        </a:xfrm>
        <a:prstGeom prst="ellipse">
          <a:avLst/>
        </a:prstGeom>
        <a:gradFill rotWithShape="0">
          <a:gsLst>
            <a:gs pos="0">
              <a:schemeClr val="accent3">
                <a:hueOff val="-133421"/>
                <a:satOff val="717"/>
                <a:lumOff val="809"/>
                <a:alphaOff val="0"/>
                <a:tint val="83000"/>
                <a:shade val="100000"/>
                <a:satMod val="100000"/>
              </a:schemeClr>
            </a:gs>
            <a:gs pos="100000">
              <a:schemeClr val="accent3">
                <a:hueOff val="-133421"/>
                <a:satOff val="717"/>
                <a:lumOff val="809"/>
                <a:alphaOff val="0"/>
                <a:tint val="61000"/>
                <a:alpha val="100000"/>
                <a:satMod val="180000"/>
              </a:schemeClr>
            </a:gs>
          </a:gsLst>
          <a:path path="circle">
            <a:fillToRect l="100000" t="100000" r="100000" b="100000"/>
          </a:path>
        </a:gradFill>
        <a:ln w="9525" cap="flat" cmpd="sng" algn="ctr">
          <a:solidFill>
            <a:schemeClr val="accent3">
              <a:hueOff val="-133421"/>
              <a:satOff val="717"/>
              <a:lumOff val="809"/>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6652682E-5572-4C18-88F0-761AFD0F7C60}">
      <dsp:nvSpPr>
        <dsp:cNvPr id="0" name=""/>
        <dsp:cNvSpPr/>
      </dsp:nvSpPr>
      <dsp:spPr>
        <a:xfrm>
          <a:off x="2704718" y="4725639"/>
          <a:ext cx="76183" cy="76183"/>
        </a:xfrm>
        <a:prstGeom prst="ellipse">
          <a:avLst/>
        </a:prstGeom>
        <a:gradFill rotWithShape="0">
          <a:gsLst>
            <a:gs pos="0">
              <a:schemeClr val="accent3">
                <a:hueOff val="-200132"/>
                <a:satOff val="1076"/>
                <a:lumOff val="1213"/>
                <a:alphaOff val="0"/>
                <a:tint val="83000"/>
                <a:shade val="100000"/>
                <a:satMod val="100000"/>
              </a:schemeClr>
            </a:gs>
            <a:gs pos="100000">
              <a:schemeClr val="accent3">
                <a:hueOff val="-200132"/>
                <a:satOff val="1076"/>
                <a:lumOff val="1213"/>
                <a:alphaOff val="0"/>
                <a:tint val="61000"/>
                <a:alpha val="100000"/>
                <a:satMod val="180000"/>
              </a:schemeClr>
            </a:gs>
          </a:gsLst>
          <a:path path="circle">
            <a:fillToRect l="100000" t="100000" r="100000" b="100000"/>
          </a:path>
        </a:gradFill>
        <a:ln w="9525" cap="flat" cmpd="sng" algn="ctr">
          <a:solidFill>
            <a:schemeClr val="accent3">
              <a:hueOff val="-200132"/>
              <a:satOff val="1076"/>
              <a:lumOff val="121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E58FD203-D46E-4BDC-8BCE-6B03A3D819F0}">
      <dsp:nvSpPr>
        <dsp:cNvPr id="0" name=""/>
        <dsp:cNvSpPr/>
      </dsp:nvSpPr>
      <dsp:spPr>
        <a:xfrm>
          <a:off x="2535285" y="4763109"/>
          <a:ext cx="76183" cy="76183"/>
        </a:xfrm>
        <a:prstGeom prst="ellipse">
          <a:avLst/>
        </a:prstGeom>
        <a:gradFill rotWithShape="0">
          <a:gsLst>
            <a:gs pos="0">
              <a:schemeClr val="accent3">
                <a:hueOff val="-266842"/>
                <a:satOff val="1435"/>
                <a:lumOff val="1618"/>
                <a:alphaOff val="0"/>
                <a:tint val="83000"/>
                <a:shade val="100000"/>
                <a:satMod val="100000"/>
              </a:schemeClr>
            </a:gs>
            <a:gs pos="100000">
              <a:schemeClr val="accent3">
                <a:hueOff val="-266842"/>
                <a:satOff val="1435"/>
                <a:lumOff val="1618"/>
                <a:alphaOff val="0"/>
                <a:tint val="61000"/>
                <a:alpha val="100000"/>
                <a:satMod val="180000"/>
              </a:schemeClr>
            </a:gs>
          </a:gsLst>
          <a:path path="circle">
            <a:fillToRect l="100000" t="100000" r="100000" b="100000"/>
          </a:path>
        </a:gradFill>
        <a:ln w="9525" cap="flat" cmpd="sng" algn="ctr">
          <a:solidFill>
            <a:schemeClr val="accent3">
              <a:hueOff val="-266842"/>
              <a:satOff val="1435"/>
              <a:lumOff val="1618"/>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ABCDFF3-6AF4-470A-A56D-3AF48EEFAA76}">
      <dsp:nvSpPr>
        <dsp:cNvPr id="0" name=""/>
        <dsp:cNvSpPr/>
      </dsp:nvSpPr>
      <dsp:spPr>
        <a:xfrm>
          <a:off x="4119902" y="3897484"/>
          <a:ext cx="76183" cy="76183"/>
        </a:xfrm>
        <a:prstGeom prst="ellipse">
          <a:avLst/>
        </a:prstGeom>
        <a:gradFill rotWithShape="0">
          <a:gsLst>
            <a:gs pos="0">
              <a:schemeClr val="accent3">
                <a:hueOff val="-333553"/>
                <a:satOff val="1793"/>
                <a:lumOff val="2022"/>
                <a:alphaOff val="0"/>
                <a:tint val="83000"/>
                <a:shade val="100000"/>
                <a:satMod val="100000"/>
              </a:schemeClr>
            </a:gs>
            <a:gs pos="100000">
              <a:schemeClr val="accent3">
                <a:hueOff val="-333553"/>
                <a:satOff val="1793"/>
                <a:lumOff val="2022"/>
                <a:alphaOff val="0"/>
                <a:tint val="61000"/>
                <a:alpha val="100000"/>
                <a:satMod val="180000"/>
              </a:schemeClr>
            </a:gs>
          </a:gsLst>
          <a:path path="circle">
            <a:fillToRect l="100000" t="100000" r="100000" b="100000"/>
          </a:path>
        </a:gradFill>
        <a:ln w="9525" cap="flat" cmpd="sng" algn="ctr">
          <a:solidFill>
            <a:schemeClr val="accent3">
              <a:hueOff val="-333553"/>
              <a:satOff val="1793"/>
              <a:lumOff val="2022"/>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D96147C-CCFA-49B9-9E34-12E56EDB8D0E}">
      <dsp:nvSpPr>
        <dsp:cNvPr id="0" name=""/>
        <dsp:cNvSpPr/>
      </dsp:nvSpPr>
      <dsp:spPr>
        <a:xfrm>
          <a:off x="3984600" y="4026730"/>
          <a:ext cx="76183" cy="76183"/>
        </a:xfrm>
        <a:prstGeom prst="ellipse">
          <a:avLst/>
        </a:prstGeom>
        <a:gradFill rotWithShape="0">
          <a:gsLst>
            <a:gs pos="0">
              <a:schemeClr val="accent3">
                <a:hueOff val="-400263"/>
                <a:satOff val="2152"/>
                <a:lumOff val="2427"/>
                <a:alphaOff val="0"/>
                <a:tint val="83000"/>
                <a:shade val="100000"/>
                <a:satMod val="100000"/>
              </a:schemeClr>
            </a:gs>
            <a:gs pos="100000">
              <a:schemeClr val="accent3">
                <a:hueOff val="-400263"/>
                <a:satOff val="2152"/>
                <a:lumOff val="2427"/>
                <a:alphaOff val="0"/>
                <a:tint val="61000"/>
                <a:alpha val="100000"/>
                <a:satMod val="180000"/>
              </a:schemeClr>
            </a:gs>
          </a:gsLst>
          <a:path path="circle">
            <a:fillToRect l="100000" t="100000" r="100000" b="100000"/>
          </a:path>
        </a:gradFill>
        <a:ln w="9525" cap="flat" cmpd="sng" algn="ctr">
          <a:solidFill>
            <a:schemeClr val="accent3">
              <a:hueOff val="-400263"/>
              <a:satOff val="2152"/>
              <a:lumOff val="2427"/>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7B47EADB-A74D-458F-8DA5-A688143B971A}">
      <dsp:nvSpPr>
        <dsp:cNvPr id="0" name=""/>
        <dsp:cNvSpPr/>
      </dsp:nvSpPr>
      <dsp:spPr>
        <a:xfrm>
          <a:off x="4707428" y="3130151"/>
          <a:ext cx="76183" cy="76183"/>
        </a:xfrm>
        <a:prstGeom prst="ellipse">
          <a:avLst/>
        </a:prstGeom>
        <a:gradFill rotWithShape="0">
          <a:gsLst>
            <a:gs pos="0">
              <a:schemeClr val="accent3">
                <a:hueOff val="-466974"/>
                <a:satOff val="2511"/>
                <a:lumOff val="2831"/>
                <a:alphaOff val="0"/>
                <a:tint val="83000"/>
                <a:shade val="100000"/>
                <a:satMod val="100000"/>
              </a:schemeClr>
            </a:gs>
            <a:gs pos="100000">
              <a:schemeClr val="accent3">
                <a:hueOff val="-466974"/>
                <a:satOff val="2511"/>
                <a:lumOff val="2831"/>
                <a:alphaOff val="0"/>
                <a:tint val="61000"/>
                <a:alpha val="100000"/>
                <a:satMod val="180000"/>
              </a:schemeClr>
            </a:gs>
          </a:gsLst>
          <a:path path="circle">
            <a:fillToRect l="100000" t="100000" r="100000" b="100000"/>
          </a:path>
        </a:gradFill>
        <a:ln w="9525" cap="flat" cmpd="sng" algn="ctr">
          <a:solidFill>
            <a:schemeClr val="accent3">
              <a:hueOff val="-466974"/>
              <a:satOff val="2511"/>
              <a:lumOff val="2831"/>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A289A204-B9F1-4F07-B889-E25847C5533A}">
      <dsp:nvSpPr>
        <dsp:cNvPr id="0" name=""/>
        <dsp:cNvSpPr/>
      </dsp:nvSpPr>
      <dsp:spPr>
        <a:xfrm>
          <a:off x="5105411" y="2222710"/>
          <a:ext cx="76183" cy="76183"/>
        </a:xfrm>
        <a:prstGeom prst="ellipse">
          <a:avLst/>
        </a:prstGeom>
        <a:gradFill rotWithShape="0">
          <a:gsLst>
            <a:gs pos="0">
              <a:schemeClr val="accent3">
                <a:hueOff val="-533684"/>
                <a:satOff val="2869"/>
                <a:lumOff val="3235"/>
                <a:alphaOff val="0"/>
                <a:tint val="83000"/>
                <a:shade val="100000"/>
                <a:satMod val="100000"/>
              </a:schemeClr>
            </a:gs>
            <a:gs pos="100000">
              <a:schemeClr val="accent3">
                <a:hueOff val="-533684"/>
                <a:satOff val="2869"/>
                <a:lumOff val="3235"/>
                <a:alphaOff val="0"/>
                <a:tint val="61000"/>
                <a:alpha val="100000"/>
                <a:satMod val="180000"/>
              </a:schemeClr>
            </a:gs>
          </a:gsLst>
          <a:path path="circle">
            <a:fillToRect l="100000" t="100000" r="100000" b="100000"/>
          </a:path>
        </a:gradFill>
        <a:ln w="9525" cap="flat" cmpd="sng" algn="ctr">
          <a:solidFill>
            <a:schemeClr val="accent3">
              <a:hueOff val="-533684"/>
              <a:satOff val="2869"/>
              <a:lumOff val="3235"/>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C6DFBEB7-D57B-4B18-90E8-FB15EFFB0EBF}">
      <dsp:nvSpPr>
        <dsp:cNvPr id="0" name=""/>
        <dsp:cNvSpPr/>
      </dsp:nvSpPr>
      <dsp:spPr>
        <a:xfrm>
          <a:off x="5294955" y="1277799"/>
          <a:ext cx="76183" cy="76183"/>
        </a:xfrm>
        <a:prstGeom prst="ellipse">
          <a:avLst/>
        </a:prstGeom>
        <a:gradFill rotWithShape="0">
          <a:gsLst>
            <a:gs pos="0">
              <a:schemeClr val="accent3">
                <a:hueOff val="-600395"/>
                <a:satOff val="3228"/>
                <a:lumOff val="3640"/>
                <a:alphaOff val="0"/>
                <a:tint val="83000"/>
                <a:shade val="100000"/>
                <a:satMod val="100000"/>
              </a:schemeClr>
            </a:gs>
            <a:gs pos="100000">
              <a:schemeClr val="accent3">
                <a:hueOff val="-600395"/>
                <a:satOff val="3228"/>
                <a:lumOff val="3640"/>
                <a:alphaOff val="0"/>
                <a:tint val="61000"/>
                <a:alpha val="100000"/>
                <a:satMod val="180000"/>
              </a:schemeClr>
            </a:gs>
          </a:gsLst>
          <a:path path="circle">
            <a:fillToRect l="100000" t="100000" r="100000" b="100000"/>
          </a:path>
        </a:gradFill>
        <a:ln w="9525" cap="flat" cmpd="sng" algn="ctr">
          <a:solidFill>
            <a:schemeClr val="accent3">
              <a:hueOff val="-600395"/>
              <a:satOff val="3228"/>
              <a:lumOff val="364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25AB7324-BDB9-4ACE-9F57-DE21DEF5CFD3}">
      <dsp:nvSpPr>
        <dsp:cNvPr id="0" name=""/>
        <dsp:cNvSpPr/>
      </dsp:nvSpPr>
      <dsp:spPr>
        <a:xfrm>
          <a:off x="5129790" y="154767"/>
          <a:ext cx="76183" cy="76183"/>
        </a:xfrm>
        <a:prstGeom prst="ellipse">
          <a:avLst/>
        </a:prstGeom>
        <a:gradFill rotWithShape="0">
          <a:gsLst>
            <a:gs pos="0">
              <a:schemeClr val="accent3">
                <a:hueOff val="-667105"/>
                <a:satOff val="3587"/>
                <a:lumOff val="4044"/>
                <a:alphaOff val="0"/>
                <a:tint val="83000"/>
                <a:shade val="100000"/>
                <a:satMod val="100000"/>
              </a:schemeClr>
            </a:gs>
            <a:gs pos="100000">
              <a:schemeClr val="accent3">
                <a:hueOff val="-667105"/>
                <a:satOff val="3587"/>
                <a:lumOff val="4044"/>
                <a:alphaOff val="0"/>
                <a:tint val="61000"/>
                <a:alpha val="100000"/>
                <a:satMod val="180000"/>
              </a:schemeClr>
            </a:gs>
          </a:gsLst>
          <a:path path="circle">
            <a:fillToRect l="100000" t="100000" r="100000" b="100000"/>
          </a:path>
        </a:gradFill>
        <a:ln w="9525" cap="flat" cmpd="sng" algn="ctr">
          <a:solidFill>
            <a:schemeClr val="accent3">
              <a:hueOff val="-667105"/>
              <a:satOff val="3587"/>
              <a:lumOff val="4044"/>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6CBDD64E-A14E-440F-97CC-985847917DD0}">
      <dsp:nvSpPr>
        <dsp:cNvPr id="0" name=""/>
        <dsp:cNvSpPr/>
      </dsp:nvSpPr>
      <dsp:spPr>
        <a:xfrm>
          <a:off x="5242541" y="64077"/>
          <a:ext cx="76183" cy="76183"/>
        </a:xfrm>
        <a:prstGeom prst="ellipse">
          <a:avLst/>
        </a:prstGeom>
        <a:gradFill rotWithShape="0">
          <a:gsLst>
            <a:gs pos="0">
              <a:schemeClr val="accent3">
                <a:hueOff val="-733816"/>
                <a:satOff val="3946"/>
                <a:lumOff val="4449"/>
                <a:alphaOff val="0"/>
                <a:tint val="83000"/>
                <a:shade val="100000"/>
                <a:satMod val="100000"/>
              </a:schemeClr>
            </a:gs>
            <a:gs pos="100000">
              <a:schemeClr val="accent3">
                <a:hueOff val="-733816"/>
                <a:satOff val="3946"/>
                <a:lumOff val="4449"/>
                <a:alphaOff val="0"/>
                <a:tint val="61000"/>
                <a:alpha val="100000"/>
                <a:satMod val="180000"/>
              </a:schemeClr>
            </a:gs>
          </a:gsLst>
          <a:path path="circle">
            <a:fillToRect l="100000" t="100000" r="100000" b="100000"/>
          </a:path>
        </a:gradFill>
        <a:ln w="9525" cap="flat" cmpd="sng" algn="ctr">
          <a:solidFill>
            <a:schemeClr val="accent3">
              <a:hueOff val="-733816"/>
              <a:satOff val="3946"/>
              <a:lumOff val="4449"/>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EA443A87-DC93-4982-BCF1-80359434C1EF}">
      <dsp:nvSpPr>
        <dsp:cNvPr id="0" name=""/>
        <dsp:cNvSpPr/>
      </dsp:nvSpPr>
      <dsp:spPr>
        <a:xfrm>
          <a:off x="5355902" y="-26612"/>
          <a:ext cx="76183" cy="76183"/>
        </a:xfrm>
        <a:prstGeom prst="ellipse">
          <a:avLst/>
        </a:prstGeom>
        <a:gradFill rotWithShape="0">
          <a:gsLst>
            <a:gs pos="0">
              <a:schemeClr val="accent3">
                <a:hueOff val="-800526"/>
                <a:satOff val="4304"/>
                <a:lumOff val="4853"/>
                <a:alphaOff val="0"/>
                <a:tint val="83000"/>
                <a:shade val="100000"/>
                <a:satMod val="100000"/>
              </a:schemeClr>
            </a:gs>
            <a:gs pos="100000">
              <a:schemeClr val="accent3">
                <a:hueOff val="-800526"/>
                <a:satOff val="4304"/>
                <a:lumOff val="4853"/>
                <a:alphaOff val="0"/>
                <a:tint val="61000"/>
                <a:alpha val="100000"/>
                <a:satMod val="180000"/>
              </a:schemeClr>
            </a:gs>
          </a:gsLst>
          <a:path path="circle">
            <a:fillToRect l="100000" t="100000" r="100000" b="100000"/>
          </a:path>
        </a:gradFill>
        <a:ln w="9525" cap="flat" cmpd="sng" algn="ctr">
          <a:solidFill>
            <a:schemeClr val="accent3">
              <a:hueOff val="-800526"/>
              <a:satOff val="4304"/>
              <a:lumOff val="4853"/>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72002B2E-C8CA-4300-A389-216783352107}">
      <dsp:nvSpPr>
        <dsp:cNvPr id="0" name=""/>
        <dsp:cNvSpPr/>
      </dsp:nvSpPr>
      <dsp:spPr>
        <a:xfrm>
          <a:off x="5468654" y="64077"/>
          <a:ext cx="76183" cy="76183"/>
        </a:xfrm>
        <a:prstGeom prst="ellipse">
          <a:avLst/>
        </a:prstGeom>
        <a:gradFill rotWithShape="0">
          <a:gsLst>
            <a:gs pos="0">
              <a:schemeClr val="accent3">
                <a:hueOff val="-867237"/>
                <a:satOff val="4663"/>
                <a:lumOff val="5258"/>
                <a:alphaOff val="0"/>
                <a:tint val="83000"/>
                <a:shade val="100000"/>
                <a:satMod val="100000"/>
              </a:schemeClr>
            </a:gs>
            <a:gs pos="100000">
              <a:schemeClr val="accent3">
                <a:hueOff val="-867237"/>
                <a:satOff val="4663"/>
                <a:lumOff val="5258"/>
                <a:alphaOff val="0"/>
                <a:tint val="61000"/>
                <a:alpha val="100000"/>
                <a:satMod val="180000"/>
              </a:schemeClr>
            </a:gs>
          </a:gsLst>
          <a:path path="circle">
            <a:fillToRect l="100000" t="100000" r="100000" b="100000"/>
          </a:path>
        </a:gradFill>
        <a:ln w="9525" cap="flat" cmpd="sng" algn="ctr">
          <a:solidFill>
            <a:schemeClr val="accent3">
              <a:hueOff val="-867237"/>
              <a:satOff val="4663"/>
              <a:lumOff val="5258"/>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42DBC8A3-D1C6-4C07-9E56-717E52AC707D}">
      <dsp:nvSpPr>
        <dsp:cNvPr id="0" name=""/>
        <dsp:cNvSpPr/>
      </dsp:nvSpPr>
      <dsp:spPr>
        <a:xfrm>
          <a:off x="5581405" y="154767"/>
          <a:ext cx="76183" cy="76183"/>
        </a:xfrm>
        <a:prstGeom prst="ellipse">
          <a:avLst/>
        </a:prstGeom>
        <a:gradFill rotWithShape="0">
          <a:gsLst>
            <a:gs pos="0">
              <a:schemeClr val="accent3">
                <a:hueOff val="-933947"/>
                <a:satOff val="5022"/>
                <a:lumOff val="5662"/>
                <a:alphaOff val="0"/>
                <a:tint val="83000"/>
                <a:shade val="100000"/>
                <a:satMod val="100000"/>
              </a:schemeClr>
            </a:gs>
            <a:gs pos="100000">
              <a:schemeClr val="accent3">
                <a:hueOff val="-933947"/>
                <a:satOff val="5022"/>
                <a:lumOff val="5662"/>
                <a:alphaOff val="0"/>
                <a:tint val="61000"/>
                <a:alpha val="100000"/>
                <a:satMod val="180000"/>
              </a:schemeClr>
            </a:gs>
          </a:gsLst>
          <a:path path="circle">
            <a:fillToRect l="100000" t="100000" r="100000" b="100000"/>
          </a:path>
        </a:gradFill>
        <a:ln w="9525" cap="flat" cmpd="sng" algn="ctr">
          <a:solidFill>
            <a:schemeClr val="accent3">
              <a:hueOff val="-933947"/>
              <a:satOff val="5022"/>
              <a:lumOff val="5662"/>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19CBF223-00EE-4856-ABBC-B9BCE3CC414A}">
      <dsp:nvSpPr>
        <dsp:cNvPr id="0" name=""/>
        <dsp:cNvSpPr/>
      </dsp:nvSpPr>
      <dsp:spPr>
        <a:xfrm>
          <a:off x="5355902" y="164542"/>
          <a:ext cx="76183" cy="76183"/>
        </a:xfrm>
        <a:prstGeom prst="ellipse">
          <a:avLst/>
        </a:prstGeom>
        <a:gradFill rotWithShape="0">
          <a:gsLst>
            <a:gs pos="0">
              <a:schemeClr val="accent3">
                <a:hueOff val="-1000658"/>
                <a:satOff val="5380"/>
                <a:lumOff val="6067"/>
                <a:alphaOff val="0"/>
                <a:tint val="83000"/>
                <a:shade val="100000"/>
                <a:satMod val="100000"/>
              </a:schemeClr>
            </a:gs>
            <a:gs pos="100000">
              <a:schemeClr val="accent3">
                <a:hueOff val="-1000658"/>
                <a:satOff val="5380"/>
                <a:lumOff val="6067"/>
                <a:alphaOff val="0"/>
                <a:tint val="61000"/>
                <a:alpha val="100000"/>
                <a:satMod val="180000"/>
              </a:schemeClr>
            </a:gs>
          </a:gsLst>
          <a:path path="circle">
            <a:fillToRect l="100000" t="100000" r="100000" b="100000"/>
          </a:path>
        </a:gradFill>
        <a:ln w="9525" cap="flat" cmpd="sng" algn="ctr">
          <a:solidFill>
            <a:schemeClr val="accent3">
              <a:hueOff val="-1000658"/>
              <a:satOff val="5380"/>
              <a:lumOff val="6067"/>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243306E3-9B59-40DC-88DF-69D8F0B48860}">
      <dsp:nvSpPr>
        <dsp:cNvPr id="0" name=""/>
        <dsp:cNvSpPr/>
      </dsp:nvSpPr>
      <dsp:spPr>
        <a:xfrm>
          <a:off x="5355902" y="355696"/>
          <a:ext cx="76183" cy="76183"/>
        </a:xfrm>
        <a:prstGeom prst="ellipse">
          <a:avLst/>
        </a:prstGeom>
        <a:gradFill rotWithShape="0">
          <a:gsLst>
            <a:gs pos="0">
              <a:schemeClr val="accent3">
                <a:hueOff val="-1067368"/>
                <a:satOff val="5739"/>
                <a:lumOff val="6471"/>
                <a:alphaOff val="0"/>
                <a:tint val="83000"/>
                <a:shade val="100000"/>
                <a:satMod val="100000"/>
              </a:schemeClr>
            </a:gs>
            <a:gs pos="100000">
              <a:schemeClr val="accent3">
                <a:hueOff val="-1067368"/>
                <a:satOff val="5739"/>
                <a:lumOff val="6471"/>
                <a:alphaOff val="0"/>
                <a:tint val="61000"/>
                <a:alpha val="100000"/>
                <a:satMod val="180000"/>
              </a:schemeClr>
            </a:gs>
          </a:gsLst>
          <a:path path="circle">
            <a:fillToRect l="100000" t="100000" r="100000" b="100000"/>
          </a:path>
        </a:gradFill>
        <a:ln w="9525" cap="flat" cmpd="sng" algn="ctr">
          <a:solidFill>
            <a:schemeClr val="accent3">
              <a:hueOff val="-1067368"/>
              <a:satOff val="5739"/>
              <a:lumOff val="6471"/>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C86EA8C6-3892-4483-9D18-C8E8EBB965C8}">
      <dsp:nvSpPr>
        <dsp:cNvPr id="0" name=""/>
        <dsp:cNvSpPr/>
      </dsp:nvSpPr>
      <dsp:spPr>
        <a:xfrm>
          <a:off x="2016062" y="4783353"/>
          <a:ext cx="2256404" cy="673782"/>
        </a:xfrm>
        <a:prstGeom prst="roundRect">
          <a:avLst/>
        </a:prstGeom>
        <a:solidFill>
          <a:schemeClr val="bg1"/>
        </a:solidFill>
        <a:ln>
          <a:solidFill>
            <a:srgbClr val="FF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　 就労移行支援　　就労継続支援</a:t>
          </a:r>
          <a:r>
            <a:rPr kumimoji="1" lang="en-US" altLang="ja-JP"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B</a:t>
          </a:r>
          <a:r>
            <a:rPr kumimoji="1" lang="ja-JP" altLang="en-US"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型</a:t>
          </a:r>
        </a:p>
      </dsp:txBody>
      <dsp:txXfrm>
        <a:off x="2048953" y="4816244"/>
        <a:ext cx="2190622" cy="608000"/>
      </dsp:txXfrm>
    </dsp:sp>
    <dsp:sp modelId="{5C145842-3406-43F5-9624-E1F81B8D1FFB}">
      <dsp:nvSpPr>
        <dsp:cNvPr id="0" name=""/>
        <dsp:cNvSpPr/>
      </dsp:nvSpPr>
      <dsp:spPr>
        <a:xfrm>
          <a:off x="1686602" y="4468038"/>
          <a:ext cx="761834" cy="761902"/>
        </a:xfrm>
        <a:prstGeom prst="ellipse">
          <a:avLst/>
        </a:prstGeom>
        <a:solidFill>
          <a:schemeClr val="accent3">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6050A30B-A737-415B-8663-CE0487F60BA2}">
      <dsp:nvSpPr>
        <dsp:cNvPr id="0" name=""/>
        <dsp:cNvSpPr/>
      </dsp:nvSpPr>
      <dsp:spPr>
        <a:xfrm>
          <a:off x="3638266" y="4373463"/>
          <a:ext cx="2266953" cy="440415"/>
        </a:xfrm>
        <a:prstGeom prst="roundRect">
          <a:avLst/>
        </a:prstGeom>
        <a:solidFill>
          <a:schemeClr val="bg1"/>
        </a:solidFill>
        <a:ln>
          <a:solidFill>
            <a:srgbClr val="FF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就労継続支援</a:t>
          </a:r>
          <a:r>
            <a:rPr kumimoji="1" lang="en-US" altLang="ja-JP"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a:t>
          </a:r>
          <a:r>
            <a:rPr kumimoji="1" lang="ja-JP" altLang="en-US" sz="1600" b="0" kern="1200" dirty="0">
              <a:solidFill>
                <a:schemeClr val="tx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型</a:t>
          </a:r>
        </a:p>
      </dsp:txBody>
      <dsp:txXfrm>
        <a:off x="3659765" y="4394962"/>
        <a:ext cx="2223955" cy="397417"/>
      </dsp:txXfrm>
    </dsp:sp>
    <dsp:sp modelId="{F866D007-B3A7-4CF4-B823-D9E6658B7847}">
      <dsp:nvSpPr>
        <dsp:cNvPr id="0" name=""/>
        <dsp:cNvSpPr/>
      </dsp:nvSpPr>
      <dsp:spPr>
        <a:xfrm>
          <a:off x="3262076" y="3943993"/>
          <a:ext cx="761834" cy="761902"/>
        </a:xfrm>
        <a:prstGeom prst="ellipse">
          <a:avLst/>
        </a:prstGeom>
        <a:solidFill>
          <a:schemeClr val="accent3">
            <a:tint val="50000"/>
            <a:hueOff val="-216060"/>
            <a:satOff val="1409"/>
            <a:lumOff val="386"/>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AC88420E-EFB0-4301-977F-BC2E96E059ED}">
      <dsp:nvSpPr>
        <dsp:cNvPr id="0" name=""/>
        <dsp:cNvSpPr/>
      </dsp:nvSpPr>
      <dsp:spPr>
        <a:xfrm>
          <a:off x="4519010" y="3567529"/>
          <a:ext cx="3306115" cy="440415"/>
        </a:xfrm>
        <a:prstGeom prst="roundRect">
          <a:avLst/>
        </a:prstGeom>
        <a:solidFill>
          <a:schemeClr val="accent4">
            <a:lumMod val="20000"/>
            <a:lumOff val="80000"/>
          </a:schemeClr>
        </a:solidFill>
        <a:ln w="9525" cap="flat" cmpd="sng" algn="ctr">
          <a:solidFill>
            <a:schemeClr val="accent5"/>
          </a:solidFill>
          <a:prstDash val="solid"/>
        </a:ln>
        <a:effectLst/>
        <a:scene3d>
          <a:camera prst="orthographicFront"/>
          <a:lightRig rig="flat" dir="t"/>
        </a:scene3d>
      </dsp:spPr>
      <dsp:style>
        <a:lnRef idx="1">
          <a:schemeClr val="accent5"/>
        </a:lnRef>
        <a:fillRef idx="2">
          <a:schemeClr val="accent5"/>
        </a:fillRef>
        <a:effectRef idx="1">
          <a:schemeClr val="accent5"/>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重度障害者多数雇用事業所</a:t>
          </a:r>
        </a:p>
      </dsp:txBody>
      <dsp:txXfrm>
        <a:off x="4540509" y="3589028"/>
        <a:ext cx="3263117" cy="397417"/>
      </dsp:txXfrm>
    </dsp:sp>
    <dsp:sp modelId="{CCE35113-C8BA-49DC-9301-0C2DAE8F5269}">
      <dsp:nvSpPr>
        <dsp:cNvPr id="0" name=""/>
        <dsp:cNvSpPr/>
      </dsp:nvSpPr>
      <dsp:spPr>
        <a:xfrm>
          <a:off x="4039147" y="3159282"/>
          <a:ext cx="761834" cy="761902"/>
        </a:xfrm>
        <a:prstGeom prst="ellipse">
          <a:avLst/>
        </a:prstGeom>
        <a:solidFill>
          <a:schemeClr val="accent3">
            <a:tint val="50000"/>
            <a:hueOff val="-432121"/>
            <a:satOff val="2817"/>
            <a:lumOff val="773"/>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5AC6702-12DB-4769-8823-CA24606AB6A2}">
      <dsp:nvSpPr>
        <dsp:cNvPr id="0" name=""/>
        <dsp:cNvSpPr/>
      </dsp:nvSpPr>
      <dsp:spPr>
        <a:xfrm>
          <a:off x="4986450" y="2762970"/>
          <a:ext cx="1816573" cy="440415"/>
        </a:xfrm>
        <a:prstGeom prst="roundRect">
          <a:avLst/>
        </a:prstGeom>
        <a:solidFill>
          <a:schemeClr val="accent4">
            <a:lumMod val="40000"/>
            <a:lumOff val="60000"/>
          </a:schemeClr>
        </a:solidFill>
        <a:ln w="9525" cap="flat" cmpd="sng" algn="ctr">
          <a:solidFill>
            <a:schemeClr val="accent5"/>
          </a:solidFill>
          <a:prstDash val="solid"/>
        </a:ln>
        <a:effectLst/>
        <a:scene3d>
          <a:camera prst="orthographicFront"/>
          <a:lightRig rig="flat" dir="t"/>
        </a:scene3d>
      </dsp:spPr>
      <dsp:style>
        <a:lnRef idx="1">
          <a:schemeClr val="accent5"/>
        </a:lnRef>
        <a:fillRef idx="2">
          <a:schemeClr val="accent5"/>
        </a:fillRef>
        <a:effectRef idx="1">
          <a:schemeClr val="accent5"/>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特例子会社</a:t>
          </a:r>
        </a:p>
      </dsp:txBody>
      <dsp:txXfrm>
        <a:off x="5007949" y="2784469"/>
        <a:ext cx="1773575" cy="397417"/>
      </dsp:txXfrm>
    </dsp:sp>
    <dsp:sp modelId="{DA65D4D9-036D-439C-AB7C-A2C4EEEF68E8}">
      <dsp:nvSpPr>
        <dsp:cNvPr id="0" name=""/>
        <dsp:cNvSpPr/>
      </dsp:nvSpPr>
      <dsp:spPr>
        <a:xfrm>
          <a:off x="4507828" y="2300173"/>
          <a:ext cx="761834" cy="761902"/>
        </a:xfrm>
        <a:prstGeom prst="ellipse">
          <a:avLst/>
        </a:prstGeom>
        <a:solidFill>
          <a:schemeClr val="accent3">
            <a:tint val="50000"/>
            <a:hueOff val="-648181"/>
            <a:satOff val="4226"/>
            <a:lumOff val="1159"/>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98A656BF-DF94-4E96-AE5A-C112E5C59505}">
      <dsp:nvSpPr>
        <dsp:cNvPr id="0" name=""/>
        <dsp:cNvSpPr/>
      </dsp:nvSpPr>
      <dsp:spPr>
        <a:xfrm>
          <a:off x="5177720" y="1807876"/>
          <a:ext cx="3225618" cy="440415"/>
        </a:xfrm>
        <a:prstGeom prst="roundRect">
          <a:avLst/>
        </a:prstGeom>
        <a:solidFill>
          <a:schemeClr val="accent4">
            <a:lumMod val="60000"/>
            <a:lumOff val="40000"/>
          </a:schemeClr>
        </a:solidFill>
        <a:ln w="10795" cap="flat" cmpd="sng" algn="ctr">
          <a:solidFill>
            <a:schemeClr val="accent5"/>
          </a:solidFill>
          <a:prstDash val="solid"/>
        </a:ln>
        <a:effectLst/>
        <a:scene3d>
          <a:camera prst="orthographicFront"/>
          <a:lightRig rig="flat" dir="t"/>
        </a:scene3d>
      </dsp:spPr>
      <dsp:style>
        <a:lnRef idx="2">
          <a:schemeClr val="accent5"/>
        </a:lnRef>
        <a:fillRef idx="1">
          <a:schemeClr val="lt1"/>
        </a:fillRef>
        <a:effectRef idx="0">
          <a:schemeClr val="accent5"/>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一般の職場での障害者雇用</a:t>
          </a:r>
        </a:p>
      </dsp:txBody>
      <dsp:txXfrm>
        <a:off x="5199219" y="1829375"/>
        <a:ext cx="3182620" cy="397417"/>
      </dsp:txXfrm>
    </dsp:sp>
    <dsp:sp modelId="{FC4FEF9A-DE55-4AE1-B18B-6F3788A6EFE9}">
      <dsp:nvSpPr>
        <dsp:cNvPr id="0" name=""/>
        <dsp:cNvSpPr/>
      </dsp:nvSpPr>
      <dsp:spPr>
        <a:xfrm>
          <a:off x="4810124" y="1374812"/>
          <a:ext cx="761834" cy="761902"/>
        </a:xfrm>
        <a:prstGeom prst="ellipse">
          <a:avLst/>
        </a:prstGeom>
        <a:solidFill>
          <a:schemeClr val="accent3">
            <a:tint val="50000"/>
            <a:hueOff val="-864242"/>
            <a:satOff val="5634"/>
            <a:lumOff val="1546"/>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0EB9A0E-B68F-44FA-A1D4-572764BB2E8F}">
      <dsp:nvSpPr>
        <dsp:cNvPr id="0" name=""/>
        <dsp:cNvSpPr/>
      </dsp:nvSpPr>
      <dsp:spPr>
        <a:xfrm>
          <a:off x="5402415" y="858092"/>
          <a:ext cx="2986773" cy="440415"/>
        </a:xfrm>
        <a:prstGeom prst="roundRect">
          <a:avLst/>
        </a:prstGeom>
        <a:solidFill>
          <a:schemeClr val="accent4">
            <a:lumMod val="7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7795" tIns="60960" rIns="60960" bIns="60960" numCol="1" spcCol="1270" anchor="ctr" anchorCtr="0">
          <a:noAutofit/>
        </a:bodyPr>
        <a:lstStyle/>
        <a:p>
          <a:pPr marL="0" lvl="0" indent="0" algn="l" defTabSz="711200">
            <a:lnSpc>
              <a:spcPct val="90000"/>
            </a:lnSpc>
            <a:spcBef>
              <a:spcPct val="0"/>
            </a:spcBef>
            <a:spcAft>
              <a:spcPct val="35000"/>
            </a:spcAft>
            <a:buNone/>
          </a:pPr>
          <a:r>
            <a:rPr kumimoji="1" lang="ja-JP" altLang="en-US" sz="1600" b="0" kern="1200" dirty="0">
              <a:solidFill>
                <a:schemeClr val="bg1"/>
              </a:solidFill>
              <a:latin typeface="UD デジタル 教科書体 NK-R" panose="02020400000000000000" pitchFamily="18" charset="-128"/>
              <a:ea typeface="UD デジタル 教科書体 NK-R" panose="02020400000000000000" pitchFamily="18" charset="-128"/>
              <a:cs typeface="Meiryo UI" panose="020B0604030504040204" pitchFamily="50" charset="-128"/>
            </a:rPr>
            <a:t>一般の職場での通常雇用</a:t>
          </a:r>
        </a:p>
      </dsp:txBody>
      <dsp:txXfrm>
        <a:off x="5423914" y="879591"/>
        <a:ext cx="2943775" cy="397417"/>
      </dsp:txXfrm>
    </dsp:sp>
    <dsp:sp modelId="{BBF5EA77-5BD5-4DAA-B77A-663A6ABAFDD8}">
      <dsp:nvSpPr>
        <dsp:cNvPr id="0" name=""/>
        <dsp:cNvSpPr/>
      </dsp:nvSpPr>
      <dsp:spPr>
        <a:xfrm>
          <a:off x="4974680" y="464656"/>
          <a:ext cx="761834" cy="761902"/>
        </a:xfrm>
        <a:prstGeom prst="ellipse">
          <a:avLst/>
        </a:prstGeom>
        <a:solidFill>
          <a:schemeClr val="accent3">
            <a:tint val="50000"/>
            <a:hueOff val="-1080302"/>
            <a:satOff val="7043"/>
            <a:lumOff val="1932"/>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149F3-2996-4320-827B-9C5A3ED97F5D}">
      <dsp:nvSpPr>
        <dsp:cNvPr id="0" name=""/>
        <dsp:cNvSpPr/>
      </dsp:nvSpPr>
      <dsp:spPr>
        <a:xfrm>
          <a:off x="0" y="1632"/>
          <a:ext cx="9997440" cy="62359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altLang="en-US" sz="2400" b="0" kern="1200" dirty="0">
              <a:solidFill>
                <a:schemeClr val="bg1"/>
              </a:solidFill>
              <a:latin typeface="UD デジタル 教科書体 NK" panose="02020400000000000000" pitchFamily="18" charset="-128"/>
              <a:ea typeface="UD デジタル 教科書体 NK" panose="02020400000000000000" pitchFamily="18" charset="-128"/>
            </a:rPr>
            <a:t>構造化面談</a:t>
          </a:r>
        </a:p>
      </dsp:txBody>
      <dsp:txXfrm>
        <a:off x="30441" y="32073"/>
        <a:ext cx="9936558" cy="562714"/>
      </dsp:txXfrm>
    </dsp:sp>
    <dsp:sp modelId="{864C9F0B-5CB7-4C67-AA84-6445F0B420AC}">
      <dsp:nvSpPr>
        <dsp:cNvPr id="0" name=""/>
        <dsp:cNvSpPr/>
      </dsp:nvSpPr>
      <dsp:spPr>
        <a:xfrm>
          <a:off x="0" y="625229"/>
          <a:ext cx="9997440" cy="703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419" tIns="25400" rIns="142240" bIns="25400" numCol="1" spcCol="1270" anchor="t" anchorCtr="0">
          <a:noAutofit/>
        </a:bodyPr>
        <a:lstStyle/>
        <a:p>
          <a:pPr marL="228600" lvl="1" indent="-228600" algn="l" defTabSz="889000">
            <a:lnSpc>
              <a:spcPct val="90000"/>
            </a:lnSpc>
            <a:spcBef>
              <a:spcPct val="0"/>
            </a:spcBef>
            <a:spcAft>
              <a:spcPct val="20000"/>
            </a:spcAft>
            <a:buChar char="•"/>
          </a:pPr>
          <a:r>
            <a:rPr kumimoji="1" lang="ja-JP" altLang="en-US" sz="2000" b="0" kern="1200" dirty="0">
              <a:solidFill>
                <a:schemeClr val="tx1"/>
              </a:solidFill>
              <a:latin typeface="UD デジタル 教科書体 NK" panose="02020400000000000000" pitchFamily="18" charset="-128"/>
              <a:ea typeface="UD デジタル 教科書体 NK" panose="02020400000000000000" pitchFamily="18" charset="-128"/>
            </a:rPr>
            <a:t>質問が全て決まっている「型通りの面談」　　　　　　　　　　　　　　　　　　　　　　　　　　　　　　　　　　　　　　　　　→評価・比較・診断が必要な場面</a:t>
          </a:r>
        </a:p>
      </dsp:txBody>
      <dsp:txXfrm>
        <a:off x="0" y="625229"/>
        <a:ext cx="9997440" cy="703820"/>
      </dsp:txXfrm>
    </dsp:sp>
    <dsp:sp modelId="{70DB2A3C-BE12-403E-A99A-5522BFF7D8A3}">
      <dsp:nvSpPr>
        <dsp:cNvPr id="0" name=""/>
        <dsp:cNvSpPr/>
      </dsp:nvSpPr>
      <dsp:spPr>
        <a:xfrm>
          <a:off x="0" y="1329049"/>
          <a:ext cx="9997440" cy="62359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altLang="en-US" sz="2400" b="0" kern="1200" dirty="0">
              <a:solidFill>
                <a:schemeClr val="bg1"/>
              </a:solidFill>
              <a:latin typeface="UD デジタル 教科書体 NK" panose="02020400000000000000" pitchFamily="18" charset="-128"/>
              <a:ea typeface="UD デジタル 教科書体 NK" panose="02020400000000000000" pitchFamily="18" charset="-128"/>
            </a:rPr>
            <a:t>半構造化面談</a:t>
          </a:r>
        </a:p>
      </dsp:txBody>
      <dsp:txXfrm>
        <a:off x="30441" y="1359490"/>
        <a:ext cx="9936558" cy="562714"/>
      </dsp:txXfrm>
    </dsp:sp>
    <dsp:sp modelId="{79528B92-72C1-49A9-B45D-0A78E24CC7EE}">
      <dsp:nvSpPr>
        <dsp:cNvPr id="0" name=""/>
        <dsp:cNvSpPr/>
      </dsp:nvSpPr>
      <dsp:spPr>
        <a:xfrm>
          <a:off x="0" y="1952645"/>
          <a:ext cx="9997440" cy="703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419" tIns="25400" rIns="142240" bIns="25400" numCol="1" spcCol="1270" anchor="t" anchorCtr="0">
          <a:noAutofit/>
        </a:bodyPr>
        <a:lstStyle/>
        <a:p>
          <a:pPr marL="228600" lvl="1" indent="-228600" algn="l" defTabSz="889000">
            <a:lnSpc>
              <a:spcPct val="90000"/>
            </a:lnSpc>
            <a:spcBef>
              <a:spcPct val="0"/>
            </a:spcBef>
            <a:spcAft>
              <a:spcPct val="20000"/>
            </a:spcAft>
            <a:buChar char="•"/>
          </a:pPr>
          <a:r>
            <a:rPr kumimoji="1" lang="ja-JP" altLang="en-US" sz="2000" b="0" kern="1200" dirty="0">
              <a:solidFill>
                <a:schemeClr val="tx1"/>
              </a:solidFill>
              <a:latin typeface="UD デジタル 教科書体 NK" panose="02020400000000000000" pitchFamily="18" charset="-128"/>
              <a:ea typeface="UD デジタル 教科書体 NK" panose="02020400000000000000" pitchFamily="18" charset="-128"/>
            </a:rPr>
            <a:t>必要な質問は決まっていて、深掘りは自由の「バランス型」　　　　　　　　　　　　　　　　　　　　　　　　　　　→問題の整理・本質の特定をしたい場面</a:t>
          </a:r>
        </a:p>
      </dsp:txBody>
      <dsp:txXfrm>
        <a:off x="0" y="1952645"/>
        <a:ext cx="9997440" cy="703820"/>
      </dsp:txXfrm>
    </dsp:sp>
    <dsp:sp modelId="{EA8CF180-4806-4E61-BF2E-1B4059FBE8CA}">
      <dsp:nvSpPr>
        <dsp:cNvPr id="0" name=""/>
        <dsp:cNvSpPr/>
      </dsp:nvSpPr>
      <dsp:spPr>
        <a:xfrm>
          <a:off x="0" y="2656465"/>
          <a:ext cx="9997440" cy="62359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altLang="en-US" sz="2400" b="0" kern="1200" dirty="0">
              <a:solidFill>
                <a:schemeClr val="bg1"/>
              </a:solidFill>
              <a:latin typeface="UD デジタル 教科書体 NK" panose="02020400000000000000" pitchFamily="18" charset="-128"/>
              <a:ea typeface="UD デジタル 教科書体 NK" panose="02020400000000000000" pitchFamily="18" charset="-128"/>
            </a:rPr>
            <a:t>非構造化面談</a:t>
          </a:r>
        </a:p>
      </dsp:txBody>
      <dsp:txXfrm>
        <a:off x="30441" y="2686906"/>
        <a:ext cx="9936558" cy="562714"/>
      </dsp:txXfrm>
    </dsp:sp>
    <dsp:sp modelId="{A16BC55C-C31C-4055-8623-6B7AF961784F}">
      <dsp:nvSpPr>
        <dsp:cNvPr id="0" name=""/>
        <dsp:cNvSpPr/>
      </dsp:nvSpPr>
      <dsp:spPr>
        <a:xfrm>
          <a:off x="0" y="3280062"/>
          <a:ext cx="9997440" cy="703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419" tIns="25400" rIns="142240" bIns="25400" numCol="1" spcCol="1270" anchor="t" anchorCtr="0">
          <a:noAutofit/>
        </a:bodyPr>
        <a:lstStyle/>
        <a:p>
          <a:pPr marL="228600" lvl="1" indent="-228600" algn="l" defTabSz="889000">
            <a:lnSpc>
              <a:spcPct val="90000"/>
            </a:lnSpc>
            <a:spcBef>
              <a:spcPct val="0"/>
            </a:spcBef>
            <a:spcAft>
              <a:spcPct val="20000"/>
            </a:spcAft>
            <a:buChar char="•"/>
          </a:pPr>
          <a:r>
            <a:rPr kumimoji="1" lang="ja-JP" altLang="en-US" sz="2000" b="0" kern="1200" dirty="0">
              <a:solidFill>
                <a:schemeClr val="tx1"/>
              </a:solidFill>
              <a:latin typeface="UD デジタル 教科書体 NK" panose="02020400000000000000" pitchFamily="18" charset="-128"/>
              <a:ea typeface="UD デジタル 教科書体 NK" panose="02020400000000000000" pitchFamily="18" charset="-128"/>
            </a:rPr>
            <a:t>相談者の話に合わせて進める「自由な面談」　　　　　　　　　　　　　　　　　　　　　　　　　　　　　　　　　　　　　　　　　　　　　　　　　　→相談者の感情を丁寧に受け止めたい場面　</a:t>
          </a:r>
        </a:p>
      </dsp:txBody>
      <dsp:txXfrm>
        <a:off x="0" y="3280062"/>
        <a:ext cx="9997440" cy="7038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63F66-3A82-4FDE-A2D7-1C975BE65B53}">
      <dsp:nvSpPr>
        <dsp:cNvPr id="0" name=""/>
        <dsp:cNvSpPr/>
      </dsp:nvSpPr>
      <dsp:spPr>
        <a:xfrm>
          <a:off x="0" y="160581"/>
          <a:ext cx="6438256" cy="10584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9680" tIns="166624" rIns="499680" bIns="78232" numCol="1" spcCol="1270" anchor="t" anchorCtr="0">
          <a:noAutofit/>
        </a:bodyPr>
        <a:lstStyle/>
        <a:p>
          <a:pPr marL="57150" lvl="1" indent="-57150" algn="l" defTabSz="488950">
            <a:lnSpc>
              <a:spcPct val="90000"/>
            </a:lnSpc>
            <a:spcBef>
              <a:spcPct val="0"/>
            </a:spcBef>
            <a:spcAft>
              <a:spcPct val="15000"/>
            </a:spcAft>
            <a:buChar char="•"/>
          </a:pPr>
          <a:r>
            <a:rPr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rPr>
            <a:t>テストやワークサンプル等による基礎情報の収集</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57150" lvl="1" indent="-57150" algn="l" defTabSz="488950">
            <a:lnSpc>
              <a:spcPct val="90000"/>
            </a:lnSpc>
            <a:spcBef>
              <a:spcPct val="0"/>
            </a:spcBef>
            <a:spcAft>
              <a:spcPct val="15000"/>
            </a:spcAft>
            <a:buChar char="•"/>
          </a:pPr>
          <a:r>
            <a:rPr lang="ja-JP" altLang="en-US" sz="1100" kern="1200" dirty="0">
              <a:solidFill>
                <a:schemeClr val="tx1"/>
              </a:solidFill>
              <a:latin typeface="UD デジタル 教科書体 NK-R" panose="02020400000000000000" pitchFamily="18" charset="-128"/>
              <a:ea typeface="UD デジタル 教科書体 NK-R" panose="02020400000000000000" pitchFamily="18" charset="-128"/>
            </a:rPr>
            <a:t>簡易に全般的な作業能力を評価することができ、それが数値で表されるので、標準からのズレ、自分の得意・不得意を認識しやすい。しかし、あくまでテスト上の数値であるので、施設内作業での行動観察、実習での行動観察などと組み合せて評価することが大切。</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dsp:txBody>
      <dsp:txXfrm>
        <a:off x="0" y="160581"/>
        <a:ext cx="6438256" cy="1058400"/>
      </dsp:txXfrm>
    </dsp:sp>
    <dsp:sp modelId="{2F029B24-F20B-4D61-B9C0-2A787D862083}">
      <dsp:nvSpPr>
        <dsp:cNvPr id="0" name=""/>
        <dsp:cNvSpPr/>
      </dsp:nvSpPr>
      <dsp:spPr>
        <a:xfrm>
          <a:off x="321912" y="42501"/>
          <a:ext cx="4506779" cy="236160"/>
        </a:xfrm>
        <a:prstGeom prst="roundRect">
          <a:avLst/>
        </a:prstGeom>
        <a:gradFill rotWithShape="0">
          <a:gsLst>
            <a:gs pos="0">
              <a:schemeClr val="accent3">
                <a:hueOff val="0"/>
                <a:satOff val="0"/>
                <a:lumOff val="0"/>
                <a:alphaOff val="0"/>
                <a:tint val="83000"/>
                <a:shade val="100000"/>
                <a:satMod val="100000"/>
              </a:schemeClr>
            </a:gs>
            <a:gs pos="100000">
              <a:schemeClr val="accent3">
                <a:hueOff val="0"/>
                <a:satOff val="0"/>
                <a:lumOff val="0"/>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346" tIns="0" rIns="170346" bIns="0" numCol="1" spcCol="1270" anchor="ctr" anchorCtr="0">
          <a:noAutofit/>
        </a:bodyPr>
        <a:lstStyle/>
        <a:p>
          <a:pPr marL="0" lvl="0" indent="0" algn="l" defTabSz="488950">
            <a:lnSpc>
              <a:spcPct val="90000"/>
            </a:lnSpc>
            <a:spcBef>
              <a:spcPct val="0"/>
            </a:spcBef>
            <a:spcAft>
              <a:spcPct val="35000"/>
            </a:spcAft>
            <a:buNone/>
          </a:pPr>
          <a:r>
            <a:rPr kumimoji="1" lang="ja-JP" altLang="en-US" sz="1100" b="0" kern="1200" dirty="0">
              <a:latin typeface="UD デジタル 教科書体 NK-R" panose="02020400000000000000" pitchFamily="18" charset="-128"/>
              <a:ea typeface="UD デジタル 教科書体 NK-R" panose="02020400000000000000" pitchFamily="18" charset="-128"/>
            </a:rPr>
            <a:t>＜行動観察ツールの活用＞</a:t>
          </a:r>
        </a:p>
      </dsp:txBody>
      <dsp:txXfrm>
        <a:off x="333440" y="54029"/>
        <a:ext cx="4483723" cy="213104"/>
      </dsp:txXfrm>
    </dsp:sp>
    <dsp:sp modelId="{C8B86308-F178-47C9-B651-3FA915CE0767}">
      <dsp:nvSpPr>
        <dsp:cNvPr id="0" name=""/>
        <dsp:cNvSpPr/>
      </dsp:nvSpPr>
      <dsp:spPr>
        <a:xfrm>
          <a:off x="0" y="1380261"/>
          <a:ext cx="6438256" cy="1260000"/>
        </a:xfrm>
        <a:prstGeom prst="rect">
          <a:avLst/>
        </a:prstGeom>
        <a:solidFill>
          <a:schemeClr val="lt1">
            <a:alpha val="90000"/>
            <a:hueOff val="0"/>
            <a:satOff val="0"/>
            <a:lumOff val="0"/>
            <a:alphaOff val="0"/>
          </a:schemeClr>
        </a:solidFill>
        <a:ln w="9525" cap="flat" cmpd="sng" algn="ctr">
          <a:solidFill>
            <a:schemeClr val="accent3">
              <a:hueOff val="-533684"/>
              <a:satOff val="2869"/>
              <a:lumOff val="323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9680" tIns="166624" rIns="499680" bIns="78232" numCol="1" spcCol="1270" anchor="t" anchorCtr="0">
          <a:noAutofit/>
        </a:bodyPr>
        <a:lstStyle/>
        <a:p>
          <a:pPr marL="57150" lvl="1" indent="-57150" algn="l" defTabSz="488950">
            <a:lnSpc>
              <a:spcPct val="90000"/>
            </a:lnSpc>
            <a:spcBef>
              <a:spcPct val="0"/>
            </a:spcBef>
            <a:spcAft>
              <a:spcPct val="15000"/>
            </a:spcAft>
            <a:buChar char="•"/>
          </a:pPr>
          <a:r>
            <a:rPr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rPr>
            <a:t>作業性、生活習慣、社会性の基礎的アセスメント</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57150" lvl="1" indent="-57150" algn="l" defTabSz="488950">
            <a:lnSpc>
              <a:spcPct val="90000"/>
            </a:lnSpc>
            <a:spcBef>
              <a:spcPct val="0"/>
            </a:spcBef>
            <a:spcAft>
              <a:spcPct val="15000"/>
            </a:spcAft>
            <a:buChar char="•"/>
          </a:pPr>
          <a:r>
            <a:rPr lang="ja-JP" altLang="en-US" sz="1100" kern="1200" dirty="0">
              <a:latin typeface="UD デジタル 教科書体 NK-R" panose="02020400000000000000" pitchFamily="18" charset="-128"/>
              <a:ea typeface="UD デジタル 教科書体 NK-R" panose="02020400000000000000" pitchFamily="18" charset="-128"/>
            </a:rPr>
            <a:t>保護的環境下で基本的な作業能力・コミュニケーション能力・社会性などの評価ができるのと同時に、安全・安心な環境であるが故、意図的に刺激や要求水準を変化させることができる。</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57150" lvl="1" indent="-57150" algn="l" defTabSz="488950">
            <a:lnSpc>
              <a:spcPct val="90000"/>
            </a:lnSpc>
            <a:spcBef>
              <a:spcPct val="0"/>
            </a:spcBef>
            <a:spcAft>
              <a:spcPct val="15000"/>
            </a:spcAft>
            <a:buChar char="•"/>
          </a:pPr>
          <a:r>
            <a:rPr lang="ja-JP" altLang="en-US" sz="1100" kern="1200" dirty="0">
              <a:latin typeface="UD デジタル 教科書体 NK-R" panose="02020400000000000000" pitchFamily="18" charset="-128"/>
              <a:ea typeface="UD デジタル 教科書体 NK-R" panose="02020400000000000000" pitchFamily="18" charset="-128"/>
            </a:rPr>
            <a:t>要素を分析的にアセスメントし訓練していくタイプと、模擬的な職場環境を経験させることを通して見ていくタイプとに分けられる。</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dsp:txBody>
      <dsp:txXfrm>
        <a:off x="0" y="1380261"/>
        <a:ext cx="6438256" cy="1260000"/>
      </dsp:txXfrm>
    </dsp:sp>
    <dsp:sp modelId="{9D69B86F-5B1E-4EF3-9538-ADAB59B333EB}">
      <dsp:nvSpPr>
        <dsp:cNvPr id="0" name=""/>
        <dsp:cNvSpPr/>
      </dsp:nvSpPr>
      <dsp:spPr>
        <a:xfrm>
          <a:off x="321912" y="1262181"/>
          <a:ext cx="4506779" cy="236160"/>
        </a:xfrm>
        <a:prstGeom prst="roundRect">
          <a:avLst/>
        </a:prstGeom>
        <a:gradFill rotWithShape="0">
          <a:gsLst>
            <a:gs pos="0">
              <a:schemeClr val="accent3">
                <a:hueOff val="-533684"/>
                <a:satOff val="2869"/>
                <a:lumOff val="3235"/>
                <a:alphaOff val="0"/>
                <a:tint val="83000"/>
                <a:shade val="100000"/>
                <a:satMod val="100000"/>
              </a:schemeClr>
            </a:gs>
            <a:gs pos="100000">
              <a:schemeClr val="accent3">
                <a:hueOff val="-533684"/>
                <a:satOff val="2869"/>
                <a:lumOff val="3235"/>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346" tIns="0" rIns="170346" bIns="0" numCol="1" spcCol="1270" anchor="ctr" anchorCtr="0">
          <a:noAutofit/>
        </a:bodyPr>
        <a:lstStyle/>
        <a:p>
          <a:pPr marL="0" lvl="0" indent="0" algn="l" defTabSz="488950">
            <a:lnSpc>
              <a:spcPct val="90000"/>
            </a:lnSpc>
            <a:spcBef>
              <a:spcPct val="0"/>
            </a:spcBef>
            <a:spcAft>
              <a:spcPct val="35000"/>
            </a:spcAft>
            <a:buNone/>
          </a:pPr>
          <a:r>
            <a:rPr kumimoji="1" lang="ja-JP" altLang="en-US" sz="1100" b="0" kern="1200" dirty="0">
              <a:latin typeface="UD デジタル 教科書体 NK-R" panose="02020400000000000000" pitchFamily="18" charset="-128"/>
              <a:ea typeface="UD デジタル 教科書体 NK-R" panose="02020400000000000000" pitchFamily="18" charset="-128"/>
            </a:rPr>
            <a:t>＜訓練施設内での作業活動＞</a:t>
          </a:r>
        </a:p>
      </dsp:txBody>
      <dsp:txXfrm>
        <a:off x="333440" y="1273709"/>
        <a:ext cx="4483723" cy="213104"/>
      </dsp:txXfrm>
    </dsp:sp>
    <dsp:sp modelId="{6B69432E-6E5E-4249-A3A9-2B0DCDA0315A}">
      <dsp:nvSpPr>
        <dsp:cNvPr id="0" name=""/>
        <dsp:cNvSpPr/>
      </dsp:nvSpPr>
      <dsp:spPr>
        <a:xfrm>
          <a:off x="0" y="2801541"/>
          <a:ext cx="6438256" cy="1234800"/>
        </a:xfrm>
        <a:prstGeom prst="rect">
          <a:avLst/>
        </a:prstGeom>
        <a:solidFill>
          <a:schemeClr val="lt1">
            <a:alpha val="90000"/>
            <a:hueOff val="0"/>
            <a:satOff val="0"/>
            <a:lumOff val="0"/>
            <a:alphaOff val="0"/>
          </a:schemeClr>
        </a:solidFill>
        <a:ln w="9525" cap="flat" cmpd="sng" algn="ctr">
          <a:solidFill>
            <a:schemeClr val="accent3">
              <a:hueOff val="-1067368"/>
              <a:satOff val="5739"/>
              <a:lumOff val="647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9680" tIns="166624" rIns="499680" bIns="78232" numCol="1" spcCol="1270" anchor="t" anchorCtr="0">
          <a:noAutofit/>
        </a:bodyPr>
        <a:lstStyle/>
        <a:p>
          <a:pPr marL="57150" lvl="1" indent="-57150" algn="l" defTabSz="488950">
            <a:lnSpc>
              <a:spcPct val="90000"/>
            </a:lnSpc>
            <a:spcBef>
              <a:spcPct val="0"/>
            </a:spcBef>
            <a:spcAft>
              <a:spcPct val="15000"/>
            </a:spcAft>
            <a:buChar char="•"/>
          </a:pPr>
          <a:r>
            <a:rPr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rPr>
            <a:t>実際の職場環境への適応能力のアセスメント</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57150" lvl="1" indent="-57150" algn="l" defTabSz="488950">
            <a:lnSpc>
              <a:spcPct val="90000"/>
            </a:lnSpc>
            <a:spcBef>
              <a:spcPct val="0"/>
            </a:spcBef>
            <a:spcAft>
              <a:spcPct val="15000"/>
            </a:spcAft>
            <a:buChar char="•"/>
          </a:pPr>
          <a:r>
            <a:rPr lang="ja-JP" altLang="en-US" sz="1100" kern="1200" dirty="0">
              <a:latin typeface="UD デジタル 教科書体 NK-R" panose="02020400000000000000" pitchFamily="18" charset="-128"/>
              <a:ea typeface="UD デジタル 教科書体 NK-R" panose="02020400000000000000" pitchFamily="18" charset="-128"/>
            </a:rPr>
            <a:t>実際の職場でしか体験できない環境、刺激、要求水準、緊張感の中での様子がアセスメントできる。（より詳細で実際的な情報を得られる）その職場（職種）とご本人に有効な支援方法を確認できる。体験実習を通して、障害のある人自身が働くイメージを形成すること、就職に向けて自信をもつこと、就職に向けて意欲の強化を図ることなどの目的も含めて行う。</a:t>
          </a:r>
          <a:endParaRPr kumimoji="1" lang="ja-JP" altLang="en-US" sz="1100" b="0" kern="1200" dirty="0">
            <a:solidFill>
              <a:schemeClr val="tx1"/>
            </a:solidFill>
            <a:latin typeface="UD デジタル 教科書体 NK-R" panose="02020400000000000000" pitchFamily="18" charset="-128"/>
            <a:ea typeface="UD デジタル 教科書体 NK-R" panose="02020400000000000000" pitchFamily="18" charset="-128"/>
          </a:endParaRPr>
        </a:p>
      </dsp:txBody>
      <dsp:txXfrm>
        <a:off x="0" y="2801541"/>
        <a:ext cx="6438256" cy="1234800"/>
      </dsp:txXfrm>
    </dsp:sp>
    <dsp:sp modelId="{59A17F21-C6D5-4E57-98E4-DC645803A82F}">
      <dsp:nvSpPr>
        <dsp:cNvPr id="0" name=""/>
        <dsp:cNvSpPr/>
      </dsp:nvSpPr>
      <dsp:spPr>
        <a:xfrm>
          <a:off x="321912" y="2683461"/>
          <a:ext cx="4506779" cy="236160"/>
        </a:xfrm>
        <a:prstGeom prst="roundRect">
          <a:avLst/>
        </a:prstGeom>
        <a:gradFill rotWithShape="0">
          <a:gsLst>
            <a:gs pos="0">
              <a:schemeClr val="accent3">
                <a:hueOff val="-1067368"/>
                <a:satOff val="5739"/>
                <a:lumOff val="6471"/>
                <a:alphaOff val="0"/>
                <a:tint val="83000"/>
                <a:shade val="100000"/>
                <a:satMod val="100000"/>
              </a:schemeClr>
            </a:gs>
            <a:gs pos="100000">
              <a:schemeClr val="accent3">
                <a:hueOff val="-1067368"/>
                <a:satOff val="5739"/>
                <a:lumOff val="6471"/>
                <a:alphaOff val="0"/>
                <a:tint val="61000"/>
                <a:alpha val="100000"/>
                <a:satMod val="1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346" tIns="0" rIns="170346" bIns="0" numCol="1" spcCol="1270" anchor="ctr" anchorCtr="0">
          <a:noAutofit/>
        </a:bodyPr>
        <a:lstStyle/>
        <a:p>
          <a:pPr marL="0" lvl="0" indent="0" algn="l" defTabSz="488950">
            <a:lnSpc>
              <a:spcPct val="90000"/>
            </a:lnSpc>
            <a:spcBef>
              <a:spcPct val="0"/>
            </a:spcBef>
            <a:spcAft>
              <a:spcPct val="35000"/>
            </a:spcAft>
            <a:buNone/>
          </a:pPr>
          <a:r>
            <a:rPr kumimoji="1" lang="ja-JP" altLang="en-US" sz="1100" b="0" kern="1200" dirty="0">
              <a:latin typeface="UD デジタル 教科書体 NK-R" panose="02020400000000000000" pitchFamily="18" charset="-128"/>
              <a:ea typeface="UD デジタル 教科書体 NK-R" panose="02020400000000000000" pitchFamily="18" charset="-128"/>
            </a:rPr>
            <a:t>＜企業内での作業実習＞</a:t>
          </a:r>
        </a:p>
      </dsp:txBody>
      <dsp:txXfrm>
        <a:off x="333440" y="2694989"/>
        <a:ext cx="4483723" cy="2131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8D0FF-EDA5-49EA-9646-5C7DE034381F}">
      <dsp:nvSpPr>
        <dsp:cNvPr id="0" name=""/>
        <dsp:cNvSpPr/>
      </dsp:nvSpPr>
      <dsp:spPr>
        <a:xfrm>
          <a:off x="364120" y="0"/>
          <a:ext cx="4126693" cy="1113818"/>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A18083-85B5-48DC-BE71-5A78FE501EAA}">
      <dsp:nvSpPr>
        <dsp:cNvPr id="0" name=""/>
        <dsp:cNvSpPr/>
      </dsp:nvSpPr>
      <dsp:spPr>
        <a:xfrm>
          <a:off x="1422"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latin typeface="UD デジタル 教科書体 NK-R" panose="02020400000000000000" pitchFamily="18" charset="-128"/>
              <a:ea typeface="UD デジタル 教科書体 NK-R" panose="02020400000000000000" pitchFamily="18" charset="-128"/>
            </a:rPr>
            <a:t>アセスメント①　　就労相談</a:t>
          </a:r>
        </a:p>
      </dsp:txBody>
      <dsp:txXfrm>
        <a:off x="23171" y="355894"/>
        <a:ext cx="812753" cy="402029"/>
      </dsp:txXfrm>
    </dsp:sp>
    <dsp:sp modelId="{54CFA4EE-E04E-4215-8F09-21618A7449C4}">
      <dsp:nvSpPr>
        <dsp:cNvPr id="0" name=""/>
        <dsp:cNvSpPr/>
      </dsp:nvSpPr>
      <dsp:spPr>
        <a:xfrm>
          <a:off x="100038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b="0" kern="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アセスメント②　　職業準備支援</a:t>
          </a:r>
        </a:p>
      </dsp:txBody>
      <dsp:txXfrm>
        <a:off x="1022130" y="355894"/>
        <a:ext cx="812753" cy="402029"/>
      </dsp:txXfrm>
    </dsp:sp>
    <dsp:sp modelId="{F1F2899A-ABDA-4B14-80C3-521A4CCA635C}">
      <dsp:nvSpPr>
        <dsp:cNvPr id="0" name=""/>
        <dsp:cNvSpPr/>
      </dsp:nvSpPr>
      <dsp:spPr>
        <a:xfrm>
          <a:off x="199934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職業紹介</a:t>
          </a:r>
          <a:endParaRPr kumimoji="1" lang="en-US" altLang="ja-JP" sz="800" kern="1200" dirty="0">
            <a:solidFill>
              <a:schemeClr val="tx1"/>
            </a:solidFill>
            <a:latin typeface="UD デジタル 教科書体 NK-R" panose="02020400000000000000" pitchFamily="18" charset="-128"/>
            <a:ea typeface="UD デジタル 教科書体 NK-R" panose="02020400000000000000" pitchFamily="18" charset="-128"/>
          </a:endParaRPr>
        </a:p>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マッチング</a:t>
          </a:r>
        </a:p>
      </dsp:txBody>
      <dsp:txXfrm>
        <a:off x="2021090" y="355894"/>
        <a:ext cx="812753" cy="402029"/>
      </dsp:txXfrm>
    </dsp:sp>
    <dsp:sp modelId="{9E18A122-0ECA-4A42-A971-89DF48F6FE1B}">
      <dsp:nvSpPr>
        <dsp:cNvPr id="0" name=""/>
        <dsp:cNvSpPr/>
      </dsp:nvSpPr>
      <dsp:spPr>
        <a:xfrm>
          <a:off x="2998301"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職場適応支援　</a:t>
          </a:r>
          <a:r>
            <a:rPr kumimoji="1" lang="ja-JP" altLang="en-US" sz="800" kern="1200" spc="-150" dirty="0">
              <a:solidFill>
                <a:schemeClr val="tx1"/>
              </a:solidFill>
              <a:latin typeface="UD デジタル 教科書体 NK-R" panose="02020400000000000000" pitchFamily="18" charset="-128"/>
              <a:ea typeface="UD デジタル 教科書体 NK-R" panose="02020400000000000000" pitchFamily="18" charset="-128"/>
            </a:rPr>
            <a:t>（ジョブコーチ支援）</a:t>
          </a:r>
        </a:p>
      </dsp:txBody>
      <dsp:txXfrm>
        <a:off x="3020050" y="355894"/>
        <a:ext cx="812753" cy="402029"/>
      </dsp:txXfrm>
    </dsp:sp>
    <dsp:sp modelId="{B6F1E923-D873-4B43-9247-A72B973FDB70}">
      <dsp:nvSpPr>
        <dsp:cNvPr id="0" name=""/>
        <dsp:cNvSpPr/>
      </dsp:nvSpPr>
      <dsp:spPr>
        <a:xfrm>
          <a:off x="3997260" y="334145"/>
          <a:ext cx="856251" cy="445527"/>
        </a:xfrm>
        <a:prstGeom prst="roundRect">
          <a:avLst/>
        </a:prstGeom>
        <a:solidFill>
          <a:schemeClr val="lt1">
            <a:hueOff val="0"/>
            <a:satOff val="0"/>
            <a:lumOff val="0"/>
            <a:alphaOff val="0"/>
          </a:schemeClr>
        </a:solidFill>
        <a:ln w="1079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kumimoji="1" lang="ja-JP" altLang="en-US" sz="800" kern="1200" dirty="0">
              <a:solidFill>
                <a:schemeClr val="tx1"/>
              </a:solidFill>
              <a:latin typeface="UD デジタル 教科書体 NK-R" panose="02020400000000000000" pitchFamily="18" charset="-128"/>
              <a:ea typeface="UD デジタル 教科書体 NK-R" panose="02020400000000000000" pitchFamily="18" charset="-128"/>
            </a:rPr>
            <a:t>職場定着支援</a:t>
          </a:r>
        </a:p>
      </dsp:txBody>
      <dsp:txXfrm>
        <a:off x="4019009" y="355894"/>
        <a:ext cx="812753" cy="40202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24/layout/MeetTheTeamCard">
  <dgm:title val=""/>
  <dgm:desc val=""/>
  <dgm:catLst>
    <dgm:cat type="meettheteam" pri="101"/>
  </dgm:catLst>
  <dgm:sampData>
    <dgm:dataModel>
      <dgm:ptLst>
        <dgm:pt modelId="0" type="doc"/>
        <dgm:pt modelId="10">
          <dgm:prSet phldrT="Name" phldr="1"/>
        </dgm:pt>
        <dgm:pt modelId="11">
          <dgm:prSet phldrT="Role" phldr="1"/>
        </dgm:pt>
        <dgm:pt modelId="20">
          <dgm:prSet phldrT="Name" phldr="1"/>
        </dgm:pt>
        <dgm:pt modelId="21">
          <dgm:prSet phldrT="Role" phldr="1"/>
        </dgm:pt>
        <dgm:pt modelId="30">
          <dgm:prSet phldrT="Name" phldr="1"/>
        </dgm:pt>
        <dgm:pt modelId="31">
          <dgm:prSet phldrT="Role" phldr="1"/>
        </dgm:pt>
        <dgm:pt modelId="40">
          <dgm:prSet phldrT="Name" phldr="1"/>
        </dgm:pt>
        <dgm:pt modelId="41">
          <dgm:prSet phldrT="Role"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 modelId="106" srcId="0" destId="40" srcOrd="3" destOrd="0"/>
        <dgm:cxn modelId="107" srcId="40" destId="4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2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if name="Name5" axis="ch" ptType="node" func="cnt" op="lte" val="3">
        <dgm:constrLst>
          <dgm:constr type="h" for="ch" forName="compNode" refType="h" fact="0.24"/>
          <dgm:constr type="w" for="ch" forName="compNode" val="100"/>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if name="Name6" axis="ch" ptType="node" func="cnt" op="lte" val="4">
        <dgm:constrLst>
          <dgm:constr type="h" for="ch" forName="compNode" refType="h" fact="0.2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if>
      <dgm:else name="Name7">
        <dgm:constrLst>
          <dgm:constr type="h" for="ch" forName="compNode" refType="h" fact="0.24"/>
          <dgm:constr type="w" for="ch" forName="compNode" refType="w"/>
          <dgm:constr type="w" for="ch" forName="sibTrans" refType="w" refFor="ch" refForName="compNode" fact="0.038"/>
          <dgm:constr type="sp" refType="w" refFor="ch" refForName="compNode" op="equ" fact="0.03"/>
          <dgm:constr type="primFontSz" for="des" forName="nameText" op="equ" val="18"/>
          <dgm:constr type="primFontSz" for="des" forName="roleText" op="equ" val="14"/>
          <dgm:constr type="h" for="des" forName="compNode" op="equ"/>
          <dgm:constr type="h" for="des" forName="nameText" op="equ"/>
          <dgm:constr type="h" for="des" forName="roleTex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hoose name="hasRole">
          <dgm:if name="hasRoleYes" axis="ch" ptType="node" func="cnt" op="gte" val="1">
            <dgm:constrLst>
              <dgm:constr type="w" for="ch" forName="bgPill" refType="w"/>
              <dgm:constr type="h" for="ch" forName="bgPill" refType="h"/>
              <dgm:constr type="l" for="ch" forName="bgPill"/>
              <dgm:constr type="t" for="ch" forName="bgPill"/>
              <dgm:constr type="w" for="ch" forName="photoCircle" refType="h" fact="0.83"/>
              <dgm:constr type="h" for="ch" forName="photoCircle" refType="w" refFor="ch" refForName="photoCircle"/>
              <dgm:constr type="ctrY" for="ch" forName="photoCircle" refType="h" fact="0.5"/>
              <dgm:constr type="l" for="ch" forName="photoCircle" refType="h" fact="0.085"/>
              <dgm:constr type="w" for="ch" forName="nameText" refType="w" fact="0.55"/>
              <dgm:constr type="h" for="ch" forName="nameText" refType="h" fact="0.5"/>
              <dgm:constr type="l" for="ch" forName="nameText" refType="h" fact="1.08"/>
              <dgm:constr type="t" for="ch" forName="nameText"/>
              <dgm:constr type="w" for="ch" forName="roleText" refType="w" fact="0.55"/>
              <dgm:constr type="h" for="ch" forName="roleText" refType="h" fact="0.45"/>
              <dgm:constr type="l" for="ch" forName="roleText" refType="h" fact="1.08"/>
              <dgm:constr type="t" for="ch" forName="roleText" refType="h" fact="0.55"/>
            </dgm:constrLst>
          </dgm:if>
          <dgm:else name="hasRoleNo">
            <dgm:constrLst>
              <dgm:constr type="w" for="ch" forName="bgPill" refType="w"/>
              <dgm:constr type="h" for="ch" forName="bgPill" refType="h"/>
              <dgm:constr type="l" for="ch" forName="bgPill"/>
              <dgm:constr type="t" for="ch" forName="bgPill"/>
              <dgm:constr type="w" for="ch" forName="photoCircle" refType="h" fact="0.83"/>
              <dgm:constr type="h" for="ch" forName="photoCircle" refType="w" refFor="ch" refForName="photoCircle"/>
              <dgm:constr type="ctrY" for="ch" forName="photoCircle" refType="h" fact="0.5"/>
              <dgm:constr type="l" for="ch" forName="photoCircle" refType="h" fact="0.085"/>
              <dgm:constr type="w" for="ch" forName="nameText" refType="w" fact="0.55"/>
              <dgm:constr type="h" for="ch" forName="nameText" refType="h" fact="0.6"/>
              <dgm:constr type="l" for="ch" forName="nameText" refType="h" fact="1.08"/>
              <dgm:constr type="t" for="ch" forName="nameText"/>
              <dgm:constr type="w" for="ch" forName="roleText" refType="w" fact="0.55"/>
              <dgm:constr type="h" for="ch" forName="roleText"/>
              <dgm:constr type="l" for="ch" forName="roleText" refType="h" fact="1.08"/>
              <dgm:constr type="t" for="ch" forName="roleText" refType="h" fact="0.6"/>
            </dgm:constrLst>
          </dgm:else>
        </dgm:choose>
        <dgm:ruleLst>
          <dgm:rule type="h" val="INF" fact="NaN" max="NaN"/>
        </dgm:ruleLst>
        <dgm:layoutNode name="bgPill" styleLbl="solidFgAcc1">
          <dgm:alg type="sp"/>
          <dgm:shape xmlns:r="http://schemas.openxmlformats.org/officeDocument/2006/relationships" type="roundRect" r:blip="">
            <dgm:adjLst>
              <dgm:adj idx="1" val="0.5"/>
            </dgm:adjLst>
          </dgm:shape>
          <dgm:presOf/>
          <dgm:constrLst/>
          <dgm:ruleLst/>
        </dgm:layoutNode>
        <dgm:layoutNode name="photoCircle" styleLbl="fgImgPlace1">
          <dgm:alg type="sp"/>
          <dgm:shape xmlns:r="http://schemas.openxmlformats.org/officeDocument/2006/relationships" type="ellipse" r:blip="" blipPhldr="1">
            <dgm:adjLst/>
          </dgm:shape>
          <dgm:presOf/>
          <dgm:constrLst/>
          <dgm:ruleLst/>
        </dgm:layoutNode>
        <dgm:layoutNode name="nameText" styleLbl="revTx">
          <dgm:varLst>
            <dgm:chMax val="1"/>
            <dgm:chPref val="1"/>
          </dgm:varLst>
          <dgm:alg type="tx">
            <dgm:param type="txAnchorVert" val="b"/>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5" fact="NaN" max="NaN"/>
          </dgm:ruleLst>
        </dgm:layoutNode>
        <dgm:layoutNode name="roleText" styleLbl="revTx">
          <dgm:varLst>
            <dgm:chMax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5"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8" cy="498693"/>
          </a:xfrm>
          <a:prstGeom prst="rect">
            <a:avLst/>
          </a:prstGeom>
        </p:spPr>
        <p:txBody>
          <a:bodyPr vert="horz" lIns="95687" tIns="47843" rIns="95687" bIns="47843" rtlCol="0"/>
          <a:lstStyle>
            <a:lvl1pPr algn="l">
              <a:defRPr sz="13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sz="quarter" idx="1"/>
          </p:nvPr>
        </p:nvSpPr>
        <p:spPr>
          <a:xfrm>
            <a:off x="3855838" y="0"/>
            <a:ext cx="2949788" cy="498693"/>
          </a:xfrm>
          <a:prstGeom prst="rect">
            <a:avLst/>
          </a:prstGeom>
        </p:spPr>
        <p:txBody>
          <a:bodyPr vert="horz" lIns="95687" tIns="47843" rIns="95687" bIns="47843" rtlCol="0"/>
          <a:lstStyle>
            <a:lvl1pPr algn="r">
              <a:defRPr sz="1300"/>
            </a:lvl1pPr>
          </a:lstStyle>
          <a:p>
            <a:pPr rtl="0"/>
            <a:fld id="{3C4B8CB7-50A5-481A-A2D4-7DEACCD8413F}" type="datetime1">
              <a:rPr lang="ja-JP" altLang="en-US" smtClean="0">
                <a:latin typeface="Meiryo UI" panose="020B0604030504040204" pitchFamily="50" charset="-128"/>
                <a:ea typeface="Meiryo UI" panose="020B0604030504040204" pitchFamily="50" charset="-128"/>
              </a:rPr>
              <a:t>2026/8/28</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2"/>
          </p:nvPr>
        </p:nvSpPr>
        <p:spPr>
          <a:xfrm>
            <a:off x="0" y="9440647"/>
            <a:ext cx="2949788" cy="498692"/>
          </a:xfrm>
          <a:prstGeom prst="rect">
            <a:avLst/>
          </a:prstGeom>
        </p:spPr>
        <p:txBody>
          <a:bodyPr vert="horz" lIns="95687" tIns="47843" rIns="95687" bIns="47843" rtlCol="0" anchor="b"/>
          <a:lstStyle>
            <a:lvl1pPr algn="l">
              <a:defRPr sz="13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3"/>
          </p:nvPr>
        </p:nvSpPr>
        <p:spPr>
          <a:xfrm>
            <a:off x="3855838" y="9440647"/>
            <a:ext cx="2949788" cy="498692"/>
          </a:xfrm>
          <a:prstGeom prst="rect">
            <a:avLst/>
          </a:prstGeom>
        </p:spPr>
        <p:txBody>
          <a:bodyPr vert="horz" lIns="95687" tIns="47843" rIns="95687" bIns="47843" rtlCol="0" anchor="b"/>
          <a:lstStyle>
            <a:lvl1pPr algn="r">
              <a:defRPr sz="1300"/>
            </a:lvl1pPr>
          </a:lstStyle>
          <a:p>
            <a:pPr rtl="0"/>
            <a:fld id="{BF910782-FDC2-4F7C-A018-7A502E5089C7}"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44837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8" cy="498693"/>
          </a:xfrm>
          <a:prstGeom prst="rect">
            <a:avLst/>
          </a:prstGeom>
        </p:spPr>
        <p:txBody>
          <a:bodyPr vert="horz" lIns="95687" tIns="47843" rIns="95687" bIns="47843" rtlCol="0"/>
          <a:lstStyle>
            <a:lvl1pPr algn="l">
              <a:defRPr sz="1300">
                <a:latin typeface="Meiryo UI" panose="020B0604030504040204" pitchFamily="50" charset="-128"/>
                <a:ea typeface="Meiryo UI" panose="020B0604030504040204" pitchFamily="50" charset="-128"/>
              </a:defRPr>
            </a:lvl1pPr>
          </a:lstStyle>
          <a:p>
            <a:endParaRPr lang="ja-JP" altLang="en-US" noProof="0"/>
          </a:p>
        </p:txBody>
      </p:sp>
      <p:sp>
        <p:nvSpPr>
          <p:cNvPr id="3" name="日付プレースホルダー 2"/>
          <p:cNvSpPr>
            <a:spLocks noGrp="1"/>
          </p:cNvSpPr>
          <p:nvPr>
            <p:ph type="dt" idx="1"/>
          </p:nvPr>
        </p:nvSpPr>
        <p:spPr>
          <a:xfrm>
            <a:off x="3855838" y="0"/>
            <a:ext cx="2949788" cy="498693"/>
          </a:xfrm>
          <a:prstGeom prst="rect">
            <a:avLst/>
          </a:prstGeom>
        </p:spPr>
        <p:txBody>
          <a:bodyPr vert="horz" lIns="95687" tIns="47843" rIns="95687" bIns="47843" rtlCol="0"/>
          <a:lstStyle>
            <a:lvl1pPr algn="r">
              <a:defRPr sz="1300">
                <a:latin typeface="Meiryo UI" panose="020B0604030504040204" pitchFamily="50" charset="-128"/>
                <a:ea typeface="Meiryo UI" panose="020B0604030504040204" pitchFamily="50" charset="-128"/>
              </a:defRPr>
            </a:lvl1pPr>
          </a:lstStyle>
          <a:p>
            <a:fld id="{58C4DB21-563C-4946-991B-524728335537}" type="datetime1">
              <a:rPr lang="ja-JP" altLang="en-US" noProof="0" smtClean="0"/>
              <a:t>2026/8/28</a:t>
            </a:fld>
            <a:endParaRPr lang="ja-JP" altLang="en-US" noProof="0"/>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5687" tIns="47843" rIns="95687" bIns="47843" rtlCol="0" anchor="ctr"/>
          <a:lstStyle/>
          <a:p>
            <a:pPr rtl="0"/>
            <a:endParaRPr lang="ja-JP" altLang="en-US" noProof="0"/>
          </a:p>
        </p:txBody>
      </p:sp>
      <p:sp>
        <p:nvSpPr>
          <p:cNvPr id="5" name="ノート プレースホルダー 4"/>
          <p:cNvSpPr>
            <a:spLocks noGrp="1"/>
          </p:cNvSpPr>
          <p:nvPr>
            <p:ph type="body" sz="quarter" idx="3"/>
          </p:nvPr>
        </p:nvSpPr>
        <p:spPr>
          <a:xfrm>
            <a:off x="680721" y="4783306"/>
            <a:ext cx="5445760" cy="3913615"/>
          </a:xfrm>
          <a:prstGeom prst="rect">
            <a:avLst/>
          </a:prstGeom>
        </p:spPr>
        <p:txBody>
          <a:bodyPr vert="horz" lIns="95687" tIns="47843" rIns="95687" bIns="47843"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440647"/>
            <a:ext cx="2949788" cy="498692"/>
          </a:xfrm>
          <a:prstGeom prst="rect">
            <a:avLst/>
          </a:prstGeom>
        </p:spPr>
        <p:txBody>
          <a:bodyPr vert="horz" lIns="95687" tIns="47843" rIns="95687" bIns="47843" rtlCol="0" anchor="b"/>
          <a:lstStyle>
            <a:lvl1pPr algn="l">
              <a:defRPr sz="1300">
                <a:latin typeface="Meiryo UI" panose="020B0604030504040204" pitchFamily="50" charset="-128"/>
                <a:ea typeface="Meiryo UI" panose="020B0604030504040204" pitchFamily="50" charset="-128"/>
              </a:defRPr>
            </a:lvl1pPr>
          </a:lstStyle>
          <a:p>
            <a:endParaRPr lang="ja-JP" altLang="en-US" noProof="0"/>
          </a:p>
        </p:txBody>
      </p:sp>
      <p:sp>
        <p:nvSpPr>
          <p:cNvPr id="7" name="スライド番号プレースホルダー 6"/>
          <p:cNvSpPr>
            <a:spLocks noGrp="1"/>
          </p:cNvSpPr>
          <p:nvPr>
            <p:ph type="sldNum" sz="quarter" idx="5"/>
          </p:nvPr>
        </p:nvSpPr>
        <p:spPr>
          <a:xfrm>
            <a:off x="3855838" y="9440647"/>
            <a:ext cx="2949788" cy="498692"/>
          </a:xfrm>
          <a:prstGeom prst="rect">
            <a:avLst/>
          </a:prstGeom>
        </p:spPr>
        <p:txBody>
          <a:bodyPr vert="horz" lIns="95687" tIns="47843" rIns="95687" bIns="47843" rtlCol="0" anchor="b"/>
          <a:lstStyle>
            <a:lvl1pPr algn="r">
              <a:defRPr sz="1300">
                <a:latin typeface="Meiryo UI" panose="020B0604030504040204" pitchFamily="50" charset="-128"/>
                <a:ea typeface="Meiryo UI" panose="020B0604030504040204" pitchFamily="50" charset="-128"/>
              </a:defRPr>
            </a:lvl1pPr>
          </a:lstStyle>
          <a:p>
            <a:fld id="{9C936D52-512B-47DE-BC94-6C88A56CE986}" type="slidenum">
              <a:rPr lang="en-US" altLang="ja-JP" noProof="0" smtClean="0"/>
              <a:pPr/>
              <a:t>‹#›</a:t>
            </a:fld>
            <a:endParaRPr lang="ja-JP" altLang="en-US" noProof="0"/>
          </a:p>
        </p:txBody>
      </p:sp>
    </p:spTree>
    <p:extLst>
      <p:ext uri="{BB962C8B-B14F-4D97-AF65-F5344CB8AC3E}">
        <p14:creationId xmlns:p14="http://schemas.microsoft.com/office/powerpoint/2010/main" val="13409969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a:p>
        </p:txBody>
      </p:sp>
      <p:sp>
        <p:nvSpPr>
          <p:cNvPr id="4" name="スライド番号プレースホルダー 3"/>
          <p:cNvSpPr>
            <a:spLocks noGrp="1"/>
          </p:cNvSpPr>
          <p:nvPr>
            <p:ph type="sldNum" sz="quarter" idx="10"/>
          </p:nvPr>
        </p:nvSpPr>
        <p:spPr/>
        <p:txBody>
          <a:bodyPr rtlCol="0"/>
          <a:lstStyle/>
          <a:p>
            <a:pPr rtl="0"/>
            <a:fld id="{9C936D52-512B-47DE-BC94-6C88A56CE986}" type="slidenum">
              <a:rPr lang="en-US" altLang="ja-JP" smtClean="0"/>
              <a:t>1</a:t>
            </a:fld>
            <a:endParaRPr lang="ja-JP" altLang="en-US"/>
          </a:p>
        </p:txBody>
      </p:sp>
    </p:spTree>
    <p:extLst>
      <p:ext uri="{BB962C8B-B14F-4D97-AF65-F5344CB8AC3E}">
        <p14:creationId xmlns:p14="http://schemas.microsoft.com/office/powerpoint/2010/main" val="423392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None/>
            </a:pP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基本情報、</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 ･氏名、住所、連絡先、障害の種類・程度、手当、年金、　治療歴など　</a:t>
            </a:r>
            <a:endParaRPr kumimoji="1"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en-US" altLang="ja-JP"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過去、 ･成育歴、学歴、仕事内容、退職理由など</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3.</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現在、</a:t>
            </a:r>
            <a:r>
              <a:rPr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･職業スキル、生活スキル、利用している社会資源、</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健康状態</a:t>
            </a:r>
            <a:endParaRPr kumimoji="1"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en-US" altLang="ja-JP"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今後、</a:t>
            </a: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･夢、目標、希望する仕事、給料、労働条件、環境、生活</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3857396-E9A8-478D-8CD7-11432E338D1F}" type="slidenum">
              <a:rPr kumimoji="1" lang="ja-JP" altLang="en-US" smtClean="0"/>
              <a:t>8</a:t>
            </a:fld>
            <a:endParaRPr kumimoji="1" lang="ja-JP" altLang="en-US"/>
          </a:p>
        </p:txBody>
      </p:sp>
    </p:spTree>
    <p:extLst>
      <p:ext uri="{BB962C8B-B14F-4D97-AF65-F5344CB8AC3E}">
        <p14:creationId xmlns:p14="http://schemas.microsoft.com/office/powerpoint/2010/main" val="693880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F0BA3-36C0-9779-43F1-DE37C4447A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310013-10AE-F9F5-EF6B-73864EC0C7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FB67C1B-4BDE-EB49-9C17-8B36919E88A6}"/>
              </a:ext>
            </a:extLst>
          </p:cNvPr>
          <p:cNvSpPr>
            <a:spLocks noGrp="1"/>
          </p:cNvSpPr>
          <p:nvPr>
            <p:ph type="body" idx="1"/>
          </p:nvPr>
        </p:nvSpPr>
        <p:spPr/>
        <p:txBody>
          <a:bodyPr/>
          <a:lstStyle/>
          <a:p>
            <a:pPr marL="0" indent="0">
              <a:buNone/>
            </a:pP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1.</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基本情報、</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 ･氏名、住所、連絡先、障害の種類・程度、手当、年金、　治療歴など　</a:t>
            </a:r>
            <a:endParaRPr kumimoji="1"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en-US" altLang="ja-JP"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過去、 ･成育歴、学歴、仕事内容、退職理由など</a:t>
            </a:r>
            <a:endParaRPr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3.</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現在、</a:t>
            </a:r>
            <a:r>
              <a:rPr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･職業スキル、生活スキル、利用している社会資源、</a:t>
            </a:r>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健康状態</a:t>
            </a:r>
            <a:endParaRPr kumimoji="1"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pPr marL="0" indent="0">
              <a:buNone/>
            </a:pPr>
            <a:r>
              <a:rPr lang="en-US" altLang="ja-JP"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今後、</a:t>
            </a:r>
            <a:r>
              <a:rPr kumimoji="1" lang="en-US" altLang="ja-JP"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cs typeface="メイリオ" panose="020B0604030504040204" pitchFamily="50" charset="-128"/>
              </a:rPr>
              <a:t>･夢、目標、希望する仕事、給料、労働条件、環境、生活</a:t>
            </a:r>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dirty="0"/>
          </a:p>
        </p:txBody>
      </p:sp>
      <p:sp>
        <p:nvSpPr>
          <p:cNvPr id="4" name="スライド番号プレースホルダー 3">
            <a:extLst>
              <a:ext uri="{FF2B5EF4-FFF2-40B4-BE49-F238E27FC236}">
                <a16:creationId xmlns:a16="http://schemas.microsoft.com/office/drawing/2014/main" id="{D99D2180-8551-AE90-36A8-73407B0FAFCF}"/>
              </a:ext>
            </a:extLst>
          </p:cNvPr>
          <p:cNvSpPr>
            <a:spLocks noGrp="1"/>
          </p:cNvSpPr>
          <p:nvPr>
            <p:ph type="sldNum" sz="quarter" idx="10"/>
          </p:nvPr>
        </p:nvSpPr>
        <p:spPr/>
        <p:txBody>
          <a:bodyPr/>
          <a:lstStyle/>
          <a:p>
            <a:fld id="{F3857396-E9A8-478D-8CD7-11432E338D1F}" type="slidenum">
              <a:rPr kumimoji="1" lang="ja-JP" altLang="en-US" smtClean="0"/>
              <a:t>10</a:t>
            </a:fld>
            <a:endParaRPr kumimoji="1" lang="ja-JP" altLang="en-US"/>
          </a:p>
        </p:txBody>
      </p:sp>
    </p:spTree>
    <p:extLst>
      <p:ext uri="{BB962C8B-B14F-4D97-AF65-F5344CB8AC3E}">
        <p14:creationId xmlns:p14="http://schemas.microsoft.com/office/powerpoint/2010/main" val="4066061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 1"/>
          <p:cNvSpPr>
            <a:spLocks noGrp="1" noRot="1" noChangeAspect="1" noTextEdit="1"/>
          </p:cNvSpPr>
          <p:nvPr>
            <p:ph type="sldImg"/>
          </p:nvPr>
        </p:nvSpPr>
        <p:spPr>
          <a:xfrm>
            <a:off x="-219075" y="811213"/>
            <a:ext cx="7197725" cy="4049712"/>
          </a:xfrm>
          <a:ln/>
        </p:spPr>
      </p:sp>
      <p:sp>
        <p:nvSpPr>
          <p:cNvPr id="75779" name="ノート プレースホル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dirty="0"/>
          </a:p>
        </p:txBody>
      </p:sp>
      <p:sp>
        <p:nvSpPr>
          <p:cNvPr id="75780" name="スライド番号プレースホル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charset="0"/>
                <a:ea typeface="ＭＳ Ｐゴシック" pitchFamily="50" charset="-128"/>
              </a:defRPr>
            </a:lvl1pPr>
            <a:lvl2pPr marL="777453" indent="-299020" eaLnBrk="0" hangingPunct="0">
              <a:defRPr kumimoji="1">
                <a:solidFill>
                  <a:schemeClr val="tx1"/>
                </a:solidFill>
                <a:latin typeface="Arial" charset="0"/>
                <a:ea typeface="ＭＳ Ｐゴシック" pitchFamily="50" charset="-128"/>
              </a:defRPr>
            </a:lvl2pPr>
            <a:lvl3pPr marL="1196083" indent="-239217" eaLnBrk="0" hangingPunct="0">
              <a:defRPr kumimoji="1">
                <a:solidFill>
                  <a:schemeClr val="tx1"/>
                </a:solidFill>
                <a:latin typeface="Arial" charset="0"/>
                <a:ea typeface="ＭＳ Ｐゴシック" pitchFamily="50" charset="-128"/>
              </a:defRPr>
            </a:lvl3pPr>
            <a:lvl4pPr marL="1674516" indent="-239217" eaLnBrk="0" hangingPunct="0">
              <a:defRPr kumimoji="1">
                <a:solidFill>
                  <a:schemeClr val="tx1"/>
                </a:solidFill>
                <a:latin typeface="Arial" charset="0"/>
                <a:ea typeface="ＭＳ Ｐゴシック" pitchFamily="50" charset="-128"/>
              </a:defRPr>
            </a:lvl4pPr>
            <a:lvl5pPr marL="2152949" indent="-239217" eaLnBrk="0" hangingPunct="0">
              <a:defRPr kumimoji="1">
                <a:solidFill>
                  <a:schemeClr val="tx1"/>
                </a:solidFill>
                <a:latin typeface="Arial" charset="0"/>
                <a:ea typeface="ＭＳ Ｐゴシック" pitchFamily="50" charset="-128"/>
              </a:defRPr>
            </a:lvl5pPr>
            <a:lvl6pPr marL="2631382" indent="-239217" eaLnBrk="0" fontAlgn="base" hangingPunct="0">
              <a:spcBef>
                <a:spcPct val="0"/>
              </a:spcBef>
              <a:spcAft>
                <a:spcPct val="0"/>
              </a:spcAft>
              <a:defRPr kumimoji="1">
                <a:solidFill>
                  <a:schemeClr val="tx1"/>
                </a:solidFill>
                <a:latin typeface="Arial" charset="0"/>
                <a:ea typeface="ＭＳ Ｐゴシック" pitchFamily="50" charset="-128"/>
              </a:defRPr>
            </a:lvl6pPr>
            <a:lvl7pPr marL="3109816" indent="-239217" eaLnBrk="0" fontAlgn="base" hangingPunct="0">
              <a:spcBef>
                <a:spcPct val="0"/>
              </a:spcBef>
              <a:spcAft>
                <a:spcPct val="0"/>
              </a:spcAft>
              <a:defRPr kumimoji="1">
                <a:solidFill>
                  <a:schemeClr val="tx1"/>
                </a:solidFill>
                <a:latin typeface="Arial" charset="0"/>
                <a:ea typeface="ＭＳ Ｐゴシック" pitchFamily="50" charset="-128"/>
              </a:defRPr>
            </a:lvl7pPr>
            <a:lvl8pPr marL="3588248" indent="-239217" eaLnBrk="0" fontAlgn="base" hangingPunct="0">
              <a:spcBef>
                <a:spcPct val="0"/>
              </a:spcBef>
              <a:spcAft>
                <a:spcPct val="0"/>
              </a:spcAft>
              <a:defRPr kumimoji="1">
                <a:solidFill>
                  <a:schemeClr val="tx1"/>
                </a:solidFill>
                <a:latin typeface="Arial" charset="0"/>
                <a:ea typeface="ＭＳ Ｐゴシック" pitchFamily="50" charset="-128"/>
              </a:defRPr>
            </a:lvl8pPr>
            <a:lvl9pPr marL="4066682" indent="-239217"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fld id="{8CD208E5-D947-4388-9BDB-C1ADC40F753B}" type="slidenum">
              <a:rPr lang="en-US" altLang="ja-JP" smtClean="0">
                <a:solidFill>
                  <a:srgbClr val="000000"/>
                </a:solidFill>
              </a:rPr>
              <a:pPr eaLnBrk="1" hangingPunct="1"/>
              <a:t>24</a:t>
            </a:fld>
            <a:endParaRPr lang="en-US" altLang="ja-JP">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休職者が復職を目指すにあたり移行支援を利用することも可能になった</a:t>
            </a:r>
            <a:endParaRPr kumimoji="1" lang="en-US" altLang="ja-JP" dirty="0"/>
          </a:p>
          <a:p>
            <a:r>
              <a:rPr kumimoji="1" lang="ja-JP" altLang="en-US" dirty="0"/>
              <a:t>就労後</a:t>
            </a:r>
            <a:r>
              <a:rPr kumimoji="1" lang="en-US" altLang="ja-JP" dirty="0"/>
              <a:t>6</a:t>
            </a:r>
            <a:r>
              <a:rPr kumimoji="1" lang="ja-JP" altLang="en-US" dirty="0"/>
              <a:t>月以上定着率＝前年度において就労移行支援を受けた後に就労し、その後就労を継続している期間が</a:t>
            </a:r>
            <a:r>
              <a:rPr kumimoji="1" lang="en-US" altLang="ja-JP" dirty="0"/>
              <a:t>6</a:t>
            </a:r>
            <a:r>
              <a:rPr kumimoji="1" lang="ja-JP" altLang="en-US" dirty="0"/>
              <a:t>月以上に達した者の数を前年度の利用定員で除した割合</a:t>
            </a:r>
            <a:endParaRPr kumimoji="1" lang="en-US" altLang="ja-JP" dirty="0"/>
          </a:p>
          <a:p>
            <a:endParaRPr kumimoji="1" lang="en-US" altLang="ja-JP" dirty="0"/>
          </a:p>
          <a:p>
            <a:r>
              <a:rPr kumimoji="1" lang="ja-JP" altLang="en-US" dirty="0"/>
              <a:t>第</a:t>
            </a:r>
            <a:r>
              <a:rPr kumimoji="1" lang="en-US" altLang="ja-JP" dirty="0"/>
              <a:t>5</a:t>
            </a:r>
            <a:r>
              <a:rPr kumimoji="1" lang="ja-JP" altLang="en-US" dirty="0"/>
              <a:t>期障害福祉計画で、移行支援を通じて</a:t>
            </a:r>
            <a:r>
              <a:rPr kumimoji="1" lang="en-US" altLang="ja-JP" dirty="0"/>
              <a:t>H32</a:t>
            </a:r>
            <a:r>
              <a:rPr kumimoji="1" lang="ja-JP" altLang="en-US" dirty="0"/>
              <a:t>年度中に一般就労に移行する者を</a:t>
            </a:r>
            <a:r>
              <a:rPr kumimoji="1" lang="en-US" altLang="ja-JP" dirty="0"/>
              <a:t>H</a:t>
            </a:r>
            <a:r>
              <a:rPr kumimoji="1" lang="ja-JP" altLang="en-US" dirty="0"/>
              <a:t>２８年度の以降実績の１．５倍以上とすることを目標値としており、そのために、移行支援事業所のうち、就労移行</a:t>
            </a:r>
            <a:r>
              <a:rPr kumimoji="1" lang="en-US" altLang="ja-JP" dirty="0"/>
              <a:t>3</a:t>
            </a:r>
            <a:r>
              <a:rPr kumimoji="1" lang="ja-JP" altLang="en-US" dirty="0"/>
              <a:t>割以上の事業所を全体の</a:t>
            </a:r>
            <a:r>
              <a:rPr kumimoji="1" lang="en-US" altLang="ja-JP" dirty="0"/>
              <a:t>5</a:t>
            </a:r>
            <a:r>
              <a:rPr kumimoji="1" lang="ja-JP" altLang="en-US" dirty="0"/>
              <a:t>割以上とすることを目指している。</a:t>
            </a:r>
          </a:p>
        </p:txBody>
      </p:sp>
      <p:sp>
        <p:nvSpPr>
          <p:cNvPr id="4" name="スライド番号プレースホルダー 3"/>
          <p:cNvSpPr>
            <a:spLocks noGrp="1"/>
          </p:cNvSpPr>
          <p:nvPr>
            <p:ph type="sldNum" sz="quarter" idx="10"/>
          </p:nvPr>
        </p:nvSpPr>
        <p:spPr/>
        <p:txBody>
          <a:bodyPr/>
          <a:lstStyle/>
          <a:p>
            <a:pPr>
              <a:defRPr/>
            </a:pPr>
            <a:fld id="{9037E017-C4CE-4A86-8903-C7A029BF502A}" type="slidenum">
              <a:rPr lang="en-US" altLang="ja-JP" smtClean="0"/>
              <a:pPr>
                <a:defRPr/>
              </a:pPr>
              <a:t>25</a:t>
            </a:fld>
            <a:endParaRPr lang="en-US" altLang="ja-JP"/>
          </a:p>
        </p:txBody>
      </p:sp>
    </p:spTree>
    <p:extLst>
      <p:ext uri="{BB962C8B-B14F-4D97-AF65-F5344CB8AC3E}">
        <p14:creationId xmlns:p14="http://schemas.microsoft.com/office/powerpoint/2010/main" val="1560976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休職者が復職を目指すにあたり移行支援を利用することも可能になった</a:t>
            </a:r>
            <a:endParaRPr kumimoji="1" lang="en-US" altLang="ja-JP" dirty="0"/>
          </a:p>
          <a:p>
            <a:r>
              <a:rPr kumimoji="1" lang="ja-JP" altLang="en-US" dirty="0"/>
              <a:t>就労後</a:t>
            </a:r>
            <a:r>
              <a:rPr kumimoji="1" lang="en-US" altLang="ja-JP" dirty="0"/>
              <a:t>6</a:t>
            </a:r>
            <a:r>
              <a:rPr kumimoji="1" lang="ja-JP" altLang="en-US" dirty="0"/>
              <a:t>月以上定着率＝前年度において就労移行支援を受けた後に就労し、その後就労を継続している期間が</a:t>
            </a:r>
            <a:r>
              <a:rPr kumimoji="1" lang="en-US" altLang="ja-JP" dirty="0"/>
              <a:t>6</a:t>
            </a:r>
            <a:r>
              <a:rPr kumimoji="1" lang="ja-JP" altLang="en-US" dirty="0"/>
              <a:t>月以上に達した者の数を前年度の利用定員で除した割合</a:t>
            </a:r>
            <a:endParaRPr kumimoji="1" lang="en-US" altLang="ja-JP" dirty="0"/>
          </a:p>
          <a:p>
            <a:endParaRPr kumimoji="1" lang="en-US" altLang="ja-JP" dirty="0"/>
          </a:p>
          <a:p>
            <a:r>
              <a:rPr kumimoji="1" lang="ja-JP" altLang="en-US" dirty="0"/>
              <a:t>第</a:t>
            </a:r>
            <a:r>
              <a:rPr kumimoji="1" lang="en-US" altLang="ja-JP" dirty="0"/>
              <a:t>5</a:t>
            </a:r>
            <a:r>
              <a:rPr kumimoji="1" lang="ja-JP" altLang="en-US" dirty="0"/>
              <a:t>期障害福祉計画で、移行支援を通じて</a:t>
            </a:r>
            <a:r>
              <a:rPr kumimoji="1" lang="en-US" altLang="ja-JP" dirty="0"/>
              <a:t>H32</a:t>
            </a:r>
            <a:r>
              <a:rPr kumimoji="1" lang="ja-JP" altLang="en-US" dirty="0"/>
              <a:t>年度中に一般就労に移行する者を</a:t>
            </a:r>
            <a:r>
              <a:rPr kumimoji="1" lang="en-US" altLang="ja-JP" dirty="0"/>
              <a:t>H</a:t>
            </a:r>
            <a:r>
              <a:rPr kumimoji="1" lang="ja-JP" altLang="en-US" dirty="0"/>
              <a:t>２８年度の以降実績の１．５倍以上とすることを目標値としており、そのために、移行支援事業所のうち、就労移行</a:t>
            </a:r>
            <a:r>
              <a:rPr kumimoji="1" lang="en-US" altLang="ja-JP" dirty="0"/>
              <a:t>3</a:t>
            </a:r>
            <a:r>
              <a:rPr kumimoji="1" lang="ja-JP" altLang="en-US" dirty="0"/>
              <a:t>割以上の事業所を全体の</a:t>
            </a:r>
            <a:r>
              <a:rPr kumimoji="1" lang="en-US" altLang="ja-JP" dirty="0"/>
              <a:t>5</a:t>
            </a:r>
            <a:r>
              <a:rPr kumimoji="1" lang="ja-JP" altLang="en-US" dirty="0"/>
              <a:t>割以上とすることを目指している。</a:t>
            </a:r>
          </a:p>
        </p:txBody>
      </p:sp>
      <p:sp>
        <p:nvSpPr>
          <p:cNvPr id="4" name="スライド番号プレースホルダー 3"/>
          <p:cNvSpPr>
            <a:spLocks noGrp="1"/>
          </p:cNvSpPr>
          <p:nvPr>
            <p:ph type="sldNum" sz="quarter" idx="10"/>
          </p:nvPr>
        </p:nvSpPr>
        <p:spPr/>
        <p:txBody>
          <a:bodyPr/>
          <a:lstStyle/>
          <a:p>
            <a:pPr>
              <a:defRPr/>
            </a:pPr>
            <a:fld id="{9037E017-C4CE-4A86-8903-C7A029BF502A}" type="slidenum">
              <a:rPr lang="en-US" altLang="ja-JP" smtClean="0"/>
              <a:pPr>
                <a:defRPr/>
              </a:pPr>
              <a:t>30</a:t>
            </a:fld>
            <a:endParaRPr lang="en-US" altLang="ja-JP"/>
          </a:p>
        </p:txBody>
      </p:sp>
    </p:spTree>
    <p:extLst>
      <p:ext uri="{BB962C8B-B14F-4D97-AF65-F5344CB8AC3E}">
        <p14:creationId xmlns:p14="http://schemas.microsoft.com/office/powerpoint/2010/main" val="86775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30DCD-928A-B181-EC44-42343234322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B5361D-755E-7154-4DF7-39881F4A3D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C782D0C-EC09-91C8-06F6-9EF40EC76DC9}"/>
              </a:ext>
            </a:extLst>
          </p:cNvPr>
          <p:cNvSpPr>
            <a:spLocks noGrp="1"/>
          </p:cNvSpPr>
          <p:nvPr>
            <p:ph type="body" idx="1"/>
          </p:nvPr>
        </p:nvSpPr>
        <p:spPr/>
        <p:txBody>
          <a:bodyPr/>
          <a:lstStyle/>
          <a:p>
            <a:r>
              <a:rPr kumimoji="1" lang="ja-JP" altLang="en-US" dirty="0"/>
              <a:t>休職者が復職を目指すにあたり移行支援を利用することも可能になった</a:t>
            </a:r>
            <a:endParaRPr kumimoji="1" lang="en-US" altLang="ja-JP" dirty="0"/>
          </a:p>
          <a:p>
            <a:r>
              <a:rPr kumimoji="1" lang="ja-JP" altLang="en-US" dirty="0"/>
              <a:t>就労後</a:t>
            </a:r>
            <a:r>
              <a:rPr kumimoji="1" lang="en-US" altLang="ja-JP" dirty="0"/>
              <a:t>6</a:t>
            </a:r>
            <a:r>
              <a:rPr kumimoji="1" lang="ja-JP" altLang="en-US" dirty="0"/>
              <a:t>月以上定着率＝前年度において就労移行支援を受けた後に就労し、その後就労を継続している期間が</a:t>
            </a:r>
            <a:r>
              <a:rPr kumimoji="1" lang="en-US" altLang="ja-JP" dirty="0"/>
              <a:t>6</a:t>
            </a:r>
            <a:r>
              <a:rPr kumimoji="1" lang="ja-JP" altLang="en-US" dirty="0"/>
              <a:t>月以上に達した者の数を前年度の利用定員で除した割合</a:t>
            </a:r>
            <a:endParaRPr kumimoji="1" lang="en-US" altLang="ja-JP" dirty="0"/>
          </a:p>
          <a:p>
            <a:endParaRPr kumimoji="1" lang="en-US" altLang="ja-JP" dirty="0"/>
          </a:p>
          <a:p>
            <a:r>
              <a:rPr kumimoji="1" lang="ja-JP" altLang="en-US" dirty="0"/>
              <a:t>第</a:t>
            </a:r>
            <a:r>
              <a:rPr kumimoji="1" lang="en-US" altLang="ja-JP" dirty="0"/>
              <a:t>5</a:t>
            </a:r>
            <a:r>
              <a:rPr kumimoji="1" lang="ja-JP" altLang="en-US" dirty="0"/>
              <a:t>期障害福祉計画で、移行支援を通じて</a:t>
            </a:r>
            <a:r>
              <a:rPr kumimoji="1" lang="en-US" altLang="ja-JP" dirty="0"/>
              <a:t>H32</a:t>
            </a:r>
            <a:r>
              <a:rPr kumimoji="1" lang="ja-JP" altLang="en-US" dirty="0"/>
              <a:t>年度中に一般就労に移行する者を</a:t>
            </a:r>
            <a:r>
              <a:rPr kumimoji="1" lang="en-US" altLang="ja-JP" dirty="0"/>
              <a:t>H</a:t>
            </a:r>
            <a:r>
              <a:rPr kumimoji="1" lang="ja-JP" altLang="en-US" dirty="0"/>
              <a:t>２８年度の以降実績の１．５倍以上とすることを目標値としており、そのために、移行支援事業所のうち、就労移行</a:t>
            </a:r>
            <a:r>
              <a:rPr kumimoji="1" lang="en-US" altLang="ja-JP" dirty="0"/>
              <a:t>3</a:t>
            </a:r>
            <a:r>
              <a:rPr kumimoji="1" lang="ja-JP" altLang="en-US" dirty="0"/>
              <a:t>割以上の事業所を全体の</a:t>
            </a:r>
            <a:r>
              <a:rPr kumimoji="1" lang="en-US" altLang="ja-JP" dirty="0"/>
              <a:t>5</a:t>
            </a:r>
            <a:r>
              <a:rPr kumimoji="1" lang="ja-JP" altLang="en-US" dirty="0"/>
              <a:t>割以上とすることを目指している。</a:t>
            </a:r>
          </a:p>
        </p:txBody>
      </p:sp>
      <p:sp>
        <p:nvSpPr>
          <p:cNvPr id="4" name="スライド番号プレースホルダー 3">
            <a:extLst>
              <a:ext uri="{FF2B5EF4-FFF2-40B4-BE49-F238E27FC236}">
                <a16:creationId xmlns:a16="http://schemas.microsoft.com/office/drawing/2014/main" id="{5129879B-B6A0-C592-B821-A91F79BABF69}"/>
              </a:ext>
            </a:extLst>
          </p:cNvPr>
          <p:cNvSpPr>
            <a:spLocks noGrp="1"/>
          </p:cNvSpPr>
          <p:nvPr>
            <p:ph type="sldNum" sz="quarter" idx="10"/>
          </p:nvPr>
        </p:nvSpPr>
        <p:spPr/>
        <p:txBody>
          <a:bodyPr/>
          <a:lstStyle/>
          <a:p>
            <a:pPr>
              <a:defRPr/>
            </a:pPr>
            <a:fld id="{9037E017-C4CE-4A86-8903-C7A029BF502A}" type="slidenum">
              <a:rPr lang="en-US" altLang="ja-JP" smtClean="0"/>
              <a:pPr>
                <a:defRPr/>
              </a:pPr>
              <a:t>31</a:t>
            </a:fld>
            <a:endParaRPr lang="en-US" altLang="ja-JP"/>
          </a:p>
        </p:txBody>
      </p:sp>
    </p:spTree>
    <p:extLst>
      <p:ext uri="{BB962C8B-B14F-4D97-AF65-F5344CB8AC3E}">
        <p14:creationId xmlns:p14="http://schemas.microsoft.com/office/powerpoint/2010/main" val="679250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7F1D-5183-B603-5B70-57E3E946395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6E78FCD-2E24-0A4D-896D-3337A7113B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8F25E94-27A2-C463-94F1-9CB3C2178C5E}"/>
              </a:ext>
            </a:extLst>
          </p:cNvPr>
          <p:cNvSpPr>
            <a:spLocks noGrp="1"/>
          </p:cNvSpPr>
          <p:nvPr>
            <p:ph type="body" idx="1"/>
          </p:nvPr>
        </p:nvSpPr>
        <p:spPr/>
        <p:txBody>
          <a:bodyPr/>
          <a:lstStyle/>
          <a:p>
            <a:r>
              <a:rPr kumimoji="1" lang="ja-JP" altLang="en-US" dirty="0"/>
              <a:t>休職者が復職を目指すにあたり移行支援を利用することも可能になった</a:t>
            </a:r>
            <a:endParaRPr kumimoji="1" lang="en-US" altLang="ja-JP" dirty="0"/>
          </a:p>
          <a:p>
            <a:r>
              <a:rPr kumimoji="1" lang="ja-JP" altLang="en-US" dirty="0"/>
              <a:t>就労後</a:t>
            </a:r>
            <a:r>
              <a:rPr kumimoji="1" lang="en-US" altLang="ja-JP" dirty="0"/>
              <a:t>6</a:t>
            </a:r>
            <a:r>
              <a:rPr kumimoji="1" lang="ja-JP" altLang="en-US" dirty="0"/>
              <a:t>月以上定着率＝前年度において就労移行支援を受けた後に就労し、その後就労を継続している期間が</a:t>
            </a:r>
            <a:r>
              <a:rPr kumimoji="1" lang="en-US" altLang="ja-JP" dirty="0"/>
              <a:t>6</a:t>
            </a:r>
            <a:r>
              <a:rPr kumimoji="1" lang="ja-JP" altLang="en-US" dirty="0"/>
              <a:t>月以上に達した者の数を前年度の利用定員で除した割合</a:t>
            </a:r>
            <a:endParaRPr kumimoji="1" lang="en-US" altLang="ja-JP" dirty="0"/>
          </a:p>
          <a:p>
            <a:endParaRPr kumimoji="1" lang="en-US" altLang="ja-JP" dirty="0"/>
          </a:p>
          <a:p>
            <a:r>
              <a:rPr kumimoji="1" lang="ja-JP" altLang="en-US" dirty="0"/>
              <a:t>第</a:t>
            </a:r>
            <a:r>
              <a:rPr kumimoji="1" lang="en-US" altLang="ja-JP" dirty="0"/>
              <a:t>5</a:t>
            </a:r>
            <a:r>
              <a:rPr kumimoji="1" lang="ja-JP" altLang="en-US" dirty="0"/>
              <a:t>期障害福祉計画で、移行支援を通じて</a:t>
            </a:r>
            <a:r>
              <a:rPr kumimoji="1" lang="en-US" altLang="ja-JP" dirty="0"/>
              <a:t>H32</a:t>
            </a:r>
            <a:r>
              <a:rPr kumimoji="1" lang="ja-JP" altLang="en-US" dirty="0"/>
              <a:t>年度中に一般就労に移行する者を</a:t>
            </a:r>
            <a:r>
              <a:rPr kumimoji="1" lang="en-US" altLang="ja-JP" dirty="0"/>
              <a:t>H</a:t>
            </a:r>
            <a:r>
              <a:rPr kumimoji="1" lang="ja-JP" altLang="en-US" dirty="0"/>
              <a:t>２８年度の以降実績の１．５倍以上とすることを目標値としており、そのために、移行支援事業所のうち、就労移行</a:t>
            </a:r>
            <a:r>
              <a:rPr kumimoji="1" lang="en-US" altLang="ja-JP" dirty="0"/>
              <a:t>3</a:t>
            </a:r>
            <a:r>
              <a:rPr kumimoji="1" lang="ja-JP" altLang="en-US" dirty="0"/>
              <a:t>割以上の事業所を全体の</a:t>
            </a:r>
            <a:r>
              <a:rPr kumimoji="1" lang="en-US" altLang="ja-JP" dirty="0"/>
              <a:t>5</a:t>
            </a:r>
            <a:r>
              <a:rPr kumimoji="1" lang="ja-JP" altLang="en-US" dirty="0"/>
              <a:t>割以上とすることを目指している。</a:t>
            </a:r>
          </a:p>
        </p:txBody>
      </p:sp>
      <p:sp>
        <p:nvSpPr>
          <p:cNvPr id="4" name="スライド番号プレースホルダー 3">
            <a:extLst>
              <a:ext uri="{FF2B5EF4-FFF2-40B4-BE49-F238E27FC236}">
                <a16:creationId xmlns:a16="http://schemas.microsoft.com/office/drawing/2014/main" id="{127F0AB9-3304-5FBF-D3CA-406B387AD589}"/>
              </a:ext>
            </a:extLst>
          </p:cNvPr>
          <p:cNvSpPr>
            <a:spLocks noGrp="1"/>
          </p:cNvSpPr>
          <p:nvPr>
            <p:ph type="sldNum" sz="quarter" idx="10"/>
          </p:nvPr>
        </p:nvSpPr>
        <p:spPr/>
        <p:txBody>
          <a:bodyPr/>
          <a:lstStyle/>
          <a:p>
            <a:pPr>
              <a:defRPr/>
            </a:pPr>
            <a:fld id="{9037E017-C4CE-4A86-8903-C7A029BF502A}" type="slidenum">
              <a:rPr lang="en-US" altLang="ja-JP" smtClean="0"/>
              <a:pPr>
                <a:defRPr/>
              </a:pPr>
              <a:t>32</a:t>
            </a:fld>
            <a:endParaRPr lang="en-US" altLang="ja-JP"/>
          </a:p>
        </p:txBody>
      </p:sp>
    </p:spTree>
    <p:extLst>
      <p:ext uri="{BB962C8B-B14F-4D97-AF65-F5344CB8AC3E}">
        <p14:creationId xmlns:p14="http://schemas.microsoft.com/office/powerpoint/2010/main" val="71890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grpSp>
        <p:nvGrpSpPr>
          <p:cNvPr id="16" name="グループ 15"/>
          <p:cNvGrpSpPr/>
          <p:nvPr userDrawn="1"/>
        </p:nvGrpSpPr>
        <p:grpSpPr bwMode="ltGray">
          <a:xfrm>
            <a:off x="0" y="0"/>
            <a:ext cx="12192000" cy="6858000"/>
            <a:chOff x="0" y="0"/>
            <a:chExt cx="12192000" cy="6858000"/>
          </a:xfrm>
        </p:grpSpPr>
        <p:sp>
          <p:nvSpPr>
            <p:cNvPr id="14" name="長方形 13"/>
            <p:cNvSpPr/>
            <p:nvPr/>
          </p:nvSpPr>
          <p:spPr bwMode="ltGray">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sz="1400" noProof="0" dirty="0"/>
            </a:p>
          </p:txBody>
        </p:sp>
        <p:sp>
          <p:nvSpPr>
            <p:cNvPr id="8" name="円/楕円 2"/>
            <p:cNvSpPr>
              <a:spLocks noChangeArrowheads="1"/>
            </p:cNvSpPr>
            <p:nvPr/>
          </p:nvSpPr>
          <p:spPr bwMode="ltGray">
            <a:xfrm flipH="1">
              <a:off x="9045819" y="1600200"/>
              <a:ext cx="1524000" cy="1524000"/>
            </a:xfrm>
            <a:prstGeom prst="ellipse">
              <a:avLst/>
            </a:prstGeom>
            <a:solidFill>
              <a:schemeClr val="accent2">
                <a:lumMod val="20000"/>
                <a:lumOff val="80000"/>
              </a:schemeClr>
            </a:solidFill>
            <a:ln>
              <a:noFill/>
            </a:ln>
            <a:effectLst/>
          </p:spPr>
          <p:txBody>
            <a:bodyPr wrap="none" rtlCol="0" anchor="ctr"/>
            <a:lstStyle/>
            <a:p>
              <a:pPr algn="ctr" rtl="0" eaLnBrk="1" hangingPunct="1"/>
              <a:endParaRPr lang="ja-JP" altLang="en-US" sz="1800" noProof="0" dirty="0">
                <a:latin typeface="Times New Roman" charset="0"/>
              </a:endParaRPr>
            </a:p>
          </p:txBody>
        </p:sp>
        <p:sp>
          <p:nvSpPr>
            <p:cNvPr id="9" name="円/楕円 3"/>
            <p:cNvSpPr>
              <a:spLocks noChangeArrowheads="1"/>
            </p:cNvSpPr>
            <p:nvPr/>
          </p:nvSpPr>
          <p:spPr bwMode="ltGray">
            <a:xfrm flipH="1">
              <a:off x="7255119" y="1600200"/>
              <a:ext cx="1524000" cy="1524000"/>
            </a:xfrm>
            <a:prstGeom prst="ellipse">
              <a:avLst/>
            </a:prstGeom>
            <a:solidFill>
              <a:schemeClr val="accent2">
                <a:lumMod val="20000"/>
                <a:lumOff val="80000"/>
              </a:schemeClr>
            </a:solidFill>
            <a:ln>
              <a:noFill/>
            </a:ln>
            <a:effectLst/>
          </p:spPr>
          <p:txBody>
            <a:bodyPr wrap="none" rtlCol="0" anchor="ctr"/>
            <a:lstStyle/>
            <a:p>
              <a:pPr algn="ctr" rtl="0" eaLnBrk="1" hangingPunct="1"/>
              <a:endParaRPr lang="ja-JP" altLang="en-US" sz="1800" noProof="0" dirty="0">
                <a:latin typeface="Times New Roman" charset="0"/>
              </a:endParaRPr>
            </a:p>
          </p:txBody>
        </p:sp>
        <p:sp>
          <p:nvSpPr>
            <p:cNvPr id="10" name="円/楕円 4"/>
            <p:cNvSpPr>
              <a:spLocks noChangeArrowheads="1"/>
            </p:cNvSpPr>
            <p:nvPr/>
          </p:nvSpPr>
          <p:spPr bwMode="ltGray">
            <a:xfrm flipH="1">
              <a:off x="5464419" y="1600200"/>
              <a:ext cx="1524000" cy="1524000"/>
            </a:xfrm>
            <a:prstGeom prst="ellipse">
              <a:avLst/>
            </a:prstGeom>
            <a:noFill/>
            <a:ln w="28575">
              <a:solidFill>
                <a:schemeClr val="accent2">
                  <a:lumMod val="20000"/>
                  <a:lumOff val="80000"/>
                </a:schemeClr>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eaLnBrk="1" hangingPunct="1"/>
              <a:endParaRPr lang="ja-JP" altLang="en-US" sz="1800" noProof="0" dirty="0">
                <a:latin typeface="Times New Roman" charset="0"/>
              </a:endParaRPr>
            </a:p>
          </p:txBody>
        </p:sp>
        <p:sp>
          <p:nvSpPr>
            <p:cNvPr id="11" name="円/楕円 5"/>
            <p:cNvSpPr>
              <a:spLocks noChangeArrowheads="1"/>
            </p:cNvSpPr>
            <p:nvPr/>
          </p:nvSpPr>
          <p:spPr bwMode="ltGray">
            <a:xfrm flipH="1">
              <a:off x="5464419" y="3276600"/>
              <a:ext cx="1524000" cy="1524000"/>
            </a:xfrm>
            <a:prstGeom prst="ellipse">
              <a:avLst/>
            </a:prstGeom>
            <a:solidFill>
              <a:schemeClr val="accent2">
                <a:lumMod val="20000"/>
                <a:lumOff val="80000"/>
              </a:schemeClr>
            </a:solidFill>
            <a:ln>
              <a:noFill/>
            </a:ln>
            <a:effectLst/>
          </p:spPr>
          <p:txBody>
            <a:bodyPr wrap="none" rtlCol="0" anchor="ctr"/>
            <a:lstStyle/>
            <a:p>
              <a:pPr algn="ctr" rtl="0" eaLnBrk="1" hangingPunct="1"/>
              <a:endParaRPr lang="ja-JP" altLang="en-US" sz="1800" noProof="0" dirty="0">
                <a:latin typeface="Times New Roman" charset="0"/>
              </a:endParaRPr>
            </a:p>
          </p:txBody>
        </p:sp>
        <p:sp>
          <p:nvSpPr>
            <p:cNvPr id="12" name="円/楕円 6"/>
            <p:cNvSpPr>
              <a:spLocks noChangeArrowheads="1"/>
            </p:cNvSpPr>
            <p:nvPr/>
          </p:nvSpPr>
          <p:spPr bwMode="ltGray">
            <a:xfrm flipH="1">
              <a:off x="3732457" y="3276600"/>
              <a:ext cx="1524000" cy="1524000"/>
            </a:xfrm>
            <a:prstGeom prst="ellipse">
              <a:avLst/>
            </a:prstGeom>
            <a:solidFill>
              <a:schemeClr val="accent2">
                <a:lumMod val="20000"/>
                <a:lumOff val="80000"/>
              </a:schemeClr>
            </a:solidFill>
            <a:ln>
              <a:noFill/>
            </a:ln>
            <a:effectLst/>
          </p:spPr>
          <p:txBody>
            <a:bodyPr wrap="none" rtlCol="0" anchor="ctr"/>
            <a:lstStyle/>
            <a:p>
              <a:pPr algn="ctr" rtl="0" eaLnBrk="1" hangingPunct="1"/>
              <a:endParaRPr lang="ja-JP" altLang="en-US" sz="1800" noProof="0" dirty="0">
                <a:latin typeface="Times New Roman" charset="0"/>
              </a:endParaRPr>
            </a:p>
          </p:txBody>
        </p:sp>
        <p:sp>
          <p:nvSpPr>
            <p:cNvPr id="13" name="円/楕円 7"/>
            <p:cNvSpPr>
              <a:spLocks noChangeArrowheads="1"/>
            </p:cNvSpPr>
            <p:nvPr/>
          </p:nvSpPr>
          <p:spPr bwMode="ltGray">
            <a:xfrm flipH="1">
              <a:off x="9045819" y="3276600"/>
              <a:ext cx="1524000" cy="1524000"/>
            </a:xfrm>
            <a:prstGeom prst="ellipse">
              <a:avLst/>
            </a:prstGeom>
            <a:noFill/>
            <a:ln w="28575">
              <a:solidFill>
                <a:schemeClr val="accent2">
                  <a:lumMod val="20000"/>
                  <a:lumOff val="80000"/>
                </a:schemeClr>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eaLnBrk="1" hangingPunct="1"/>
              <a:endParaRPr lang="ja-JP" altLang="en-US" sz="1800" noProof="0" dirty="0">
                <a:latin typeface="Times New Roman" charset="0"/>
              </a:endParaRPr>
            </a:p>
          </p:txBody>
        </p:sp>
      </p:grpSp>
      <p:sp>
        <p:nvSpPr>
          <p:cNvPr id="2" name="タイトル 1"/>
          <p:cNvSpPr>
            <a:spLocks noGrp="1"/>
          </p:cNvSpPr>
          <p:nvPr>
            <p:ph type="ctrTitle"/>
          </p:nvPr>
        </p:nvSpPr>
        <p:spPr>
          <a:xfrm>
            <a:off x="1524000" y="1041400"/>
            <a:ext cx="9144000" cy="2387600"/>
          </a:xfrm>
        </p:spPr>
        <p:txBody>
          <a:bodyPr rtlCol="0" anchor="b">
            <a:normAutofit/>
          </a:bodyPr>
          <a:lstStyle>
            <a:lvl1pPr algn="l">
              <a:defRPr sz="4400"/>
            </a:lvl1pPr>
          </a:lstStyle>
          <a:p>
            <a:pPr rtl="0"/>
            <a:r>
              <a:rPr lang="ja-JP" altLang="en-US" noProof="0" dirty="0"/>
              <a:t>マスター タイトルの書式設定</a:t>
            </a:r>
          </a:p>
        </p:txBody>
      </p:sp>
      <p:sp>
        <p:nvSpPr>
          <p:cNvPr id="3" name="サブタイトル 2"/>
          <p:cNvSpPr>
            <a:spLocks noGrp="1"/>
          </p:cNvSpPr>
          <p:nvPr>
            <p:ph type="subTitle" idx="1"/>
          </p:nvPr>
        </p:nvSpPr>
        <p:spPr>
          <a:xfrm>
            <a:off x="1524000" y="3602038"/>
            <a:ext cx="9144000" cy="1655762"/>
          </a:xfrm>
        </p:spPr>
        <p:txBody>
          <a:bodyPr rtlCol="0"/>
          <a:lstStyle>
            <a:lvl1pPr marL="0" indent="0" algn="l">
              <a:buNone/>
              <a:defRPr sz="2400" b="1" i="0">
                <a:solidFill>
                  <a:schemeClr val="accent3">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endParaRPr lang="ja-JP" altLang="en-US" noProof="0" dirty="0"/>
          </a:p>
        </p:txBody>
      </p:sp>
      <p:sp>
        <p:nvSpPr>
          <p:cNvPr id="7" name="日付プレースホルダー 6"/>
          <p:cNvSpPr>
            <a:spLocks noGrp="1"/>
          </p:cNvSpPr>
          <p:nvPr>
            <p:ph type="dt" sz="half" idx="10"/>
          </p:nvPr>
        </p:nvSpPr>
        <p:spPr/>
        <p:txBody>
          <a:bodyPr rtlCol="0"/>
          <a:lstStyle/>
          <a:p>
            <a:pPr rtl="0"/>
            <a:endParaRPr lang="ja-JP" altLang="en-US" noProof="0" dirty="0"/>
          </a:p>
        </p:txBody>
      </p:sp>
      <p:sp>
        <p:nvSpPr>
          <p:cNvPr id="29" name="フッター プレースホルダー 28"/>
          <p:cNvSpPr>
            <a:spLocks noGrp="1"/>
          </p:cNvSpPr>
          <p:nvPr>
            <p:ph type="ftr" sz="quarter" idx="11"/>
          </p:nvPr>
        </p:nvSpPr>
        <p:spPr/>
        <p:txBody>
          <a:bodyPr rtlCol="0"/>
          <a:lstStyle/>
          <a:p>
            <a:pPr rtl="0"/>
            <a:r>
              <a:rPr lang="ja-JP" altLang="en-US" noProof="0" dirty="0"/>
              <a:t>フッターを追加</a:t>
            </a:r>
          </a:p>
        </p:txBody>
      </p:sp>
      <p:sp>
        <p:nvSpPr>
          <p:cNvPr id="30" name="スライド番号プレースホルダー 29"/>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dirty="0"/>
          </a:p>
        </p:txBody>
      </p:sp>
    </p:spTree>
    <p:extLst>
      <p:ext uri="{BB962C8B-B14F-4D97-AF65-F5344CB8AC3E}">
        <p14:creationId xmlns:p14="http://schemas.microsoft.com/office/powerpoint/2010/main" val="419750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3" name="縦書きテキスト プレースホルダー 2"/>
          <p:cNvSpPr>
            <a:spLocks noGrp="1"/>
          </p:cNvSpPr>
          <p:nvPr>
            <p:ph type="body" orient="vert" idx="1"/>
          </p:nvPr>
        </p:nvSpPr>
        <p:spPr/>
        <p:txBody>
          <a:bodyPr vert="eaVert"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日付プレースホルダー 6"/>
          <p:cNvSpPr>
            <a:spLocks noGrp="1"/>
          </p:cNvSpPr>
          <p:nvPr>
            <p:ph type="dt" sz="half" idx="10"/>
          </p:nvPr>
        </p:nvSpPr>
        <p:spPr/>
        <p:txBody>
          <a:bodyPr rtlCol="0"/>
          <a:lstStyle/>
          <a:p>
            <a:pPr rtl="0"/>
            <a:endParaRPr lang="ja-JP" altLang="en-US" noProof="0"/>
          </a:p>
        </p:txBody>
      </p:sp>
      <p:sp>
        <p:nvSpPr>
          <p:cNvPr id="8" name="フッター プレースホルダー 7"/>
          <p:cNvSpPr>
            <a:spLocks noGrp="1"/>
          </p:cNvSpPr>
          <p:nvPr>
            <p:ph type="ftr" sz="quarter" idx="11"/>
          </p:nvPr>
        </p:nvSpPr>
        <p:spPr/>
        <p:txBody>
          <a:bodyPr rtlCol="0"/>
          <a:lstStyle/>
          <a:p>
            <a:pPr rtl="0"/>
            <a:r>
              <a:rPr lang="ja-JP" altLang="en-US" noProof="0"/>
              <a:t>フッターを追加</a:t>
            </a:r>
          </a:p>
        </p:txBody>
      </p:sp>
      <p:sp>
        <p:nvSpPr>
          <p:cNvPr id="9" name="スライド番号プレースホルダー 8"/>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4006949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rtlCol="0"/>
          <a:lstStyle/>
          <a:p>
            <a:pPr rtl="0"/>
            <a:r>
              <a:rPr lang="ja-JP" altLang="en-US" noProof="0"/>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日付プレースホルダー 6"/>
          <p:cNvSpPr>
            <a:spLocks noGrp="1"/>
          </p:cNvSpPr>
          <p:nvPr>
            <p:ph type="dt" sz="half" idx="10"/>
          </p:nvPr>
        </p:nvSpPr>
        <p:spPr/>
        <p:txBody>
          <a:bodyPr rtlCol="0"/>
          <a:lstStyle/>
          <a:p>
            <a:pPr rtl="0"/>
            <a:endParaRPr lang="ja-JP" altLang="en-US" noProof="0"/>
          </a:p>
        </p:txBody>
      </p:sp>
      <p:sp>
        <p:nvSpPr>
          <p:cNvPr id="8" name="フッター プレースホルダー 7"/>
          <p:cNvSpPr>
            <a:spLocks noGrp="1"/>
          </p:cNvSpPr>
          <p:nvPr>
            <p:ph type="ftr" sz="quarter" idx="11"/>
          </p:nvPr>
        </p:nvSpPr>
        <p:spPr/>
        <p:txBody>
          <a:bodyPr rtlCol="0"/>
          <a:lstStyle/>
          <a:p>
            <a:pPr rtl="0"/>
            <a:r>
              <a:rPr lang="ja-JP" altLang="en-US" noProof="0"/>
              <a:t>フッターを追加</a:t>
            </a:r>
          </a:p>
        </p:txBody>
      </p:sp>
      <p:sp>
        <p:nvSpPr>
          <p:cNvPr id="9" name="スライド番号プレースホルダー 8"/>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1676023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ロゴ無し-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6"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3030"/>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25378" tIns="295176" rIns="295176" bIns="118071"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639" b="1" spc="246" dirty="0">
              <a:solidFill>
                <a:schemeClr val="bg1"/>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7408986" y="3"/>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25378" tIns="295176" rIns="295176" bIns="118071"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639" b="1" spc="246" dirty="0">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12192000" cy="827999"/>
          </a:xfrm>
        </p:spPr>
        <p:txBody>
          <a:bodyPr/>
          <a:lstStyle/>
          <a:p>
            <a:r>
              <a:rPr lang="ja-JP" altLang="en-US"/>
              <a:t>マスター タイトルの書式設定</a:t>
            </a:r>
            <a:endParaRPr lang="en-US" dirty="0"/>
          </a:p>
        </p:txBody>
      </p:sp>
      <p:sp>
        <p:nvSpPr>
          <p:cNvPr id="9"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8992049" y="427038"/>
            <a:ext cx="2743200" cy="365125"/>
          </a:xfrm>
        </p:spPr>
        <p:txBody>
          <a:bodyPr/>
          <a:lstStyle/>
          <a:p>
            <a:endParaRPr lang="en-US" dirty="0"/>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61"/>
            <a:ext cx="776016" cy="278421"/>
          </a:xfrm>
          <a:prstGeom prst="rect">
            <a:avLst/>
          </a:prstGeom>
        </p:spPr>
        <p:txBody>
          <a:bodyPr vert="horz" lIns="0" tIns="0" rIns="0" bIns="0" rtlCol="0" anchor="t"/>
          <a:lstStyle>
            <a:lvl1pPr algn="r">
              <a:defRPr sz="1085"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12"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1"/>
            <a:ext cx="12193477" cy="453549"/>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175" kern="900" spc="62" smtClean="0">
                <a:solidFill>
                  <a:schemeClr val="tx1"/>
                </a:solidFill>
              </a:defRPr>
            </a:lvl1pPr>
            <a:lvl2pPr>
              <a:defRPr lang="ja-JP" altLang="en-US" sz="1627" smtClean="0">
                <a:solidFill>
                  <a:schemeClr val="tx1"/>
                </a:solidFill>
                <a:latin typeface="+mn-lt"/>
                <a:ea typeface="+mn-ea"/>
              </a:defRPr>
            </a:lvl2pPr>
            <a:lvl3pPr>
              <a:defRPr lang="ja-JP" altLang="en-US" sz="1627" smtClean="0">
                <a:solidFill>
                  <a:schemeClr val="tx1"/>
                </a:solidFill>
                <a:latin typeface="+mn-lt"/>
                <a:ea typeface="+mn-ea"/>
              </a:defRPr>
            </a:lvl3pPr>
            <a:lvl4pPr>
              <a:defRPr lang="ja-JP" altLang="en-US" sz="1627" smtClean="0">
                <a:solidFill>
                  <a:schemeClr val="tx1"/>
                </a:solidFill>
                <a:latin typeface="+mn-lt"/>
                <a:ea typeface="+mn-ea"/>
              </a:defRPr>
            </a:lvl4pPr>
            <a:lvl5pPr>
              <a:defRPr lang="ja-JP" altLang="en-US" sz="1627">
                <a:solidFill>
                  <a:schemeClr val="tx1"/>
                </a:solidFill>
                <a:latin typeface="+mn-lt"/>
                <a:ea typeface="+mn-ea"/>
              </a:defRPr>
            </a:lvl5pPr>
          </a:lstStyle>
          <a:p>
            <a:pPr marL="0" lvl="0" defTabSz="413238">
              <a:spcAft>
                <a:spcPts val="904"/>
              </a:spcAft>
            </a:pPr>
            <a:r>
              <a:rPr kumimoji="1" lang="ja-JP" altLang="en-US"/>
              <a:t>マスター テキストの書式設定</a:t>
            </a:r>
          </a:p>
        </p:txBody>
      </p:sp>
    </p:spTree>
    <p:extLst>
      <p:ext uri="{BB962C8B-B14F-4D97-AF65-F5344CB8AC3E}">
        <p14:creationId xmlns:p14="http://schemas.microsoft.com/office/powerpoint/2010/main" val="286630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p:cNvSpPr>
            <a:spLocks noGrp="1"/>
          </p:cNvSpPr>
          <p:nvPr>
            <p:ph idx="1"/>
          </p:nvPr>
        </p:nvSpPr>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7" name="日付プレースホルダー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tx2"/>
                </a:solidFill>
              </a:defRPr>
            </a:lvl1pPr>
          </a:lstStyle>
          <a:p>
            <a:pPr rtl="0"/>
            <a:endParaRPr lang="ja-JP" altLang="en-US" noProof="0" dirty="0"/>
          </a:p>
        </p:txBody>
      </p:sp>
      <p:sp>
        <p:nvSpPr>
          <p:cNvPr id="8" name="フッター プレースホルダー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rtl="0"/>
            <a:r>
              <a:rPr lang="ja-JP" altLang="en-US" noProof="0"/>
              <a:t>フッターを追加</a:t>
            </a:r>
          </a:p>
        </p:txBody>
      </p:sp>
      <p:sp>
        <p:nvSpPr>
          <p:cNvPr id="9" name="スライド番号プレースホルダー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2"/>
                </a:solidFill>
              </a:defRPr>
            </a:lvl1pPr>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238723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62262"/>
          </a:xfrm>
        </p:spPr>
        <p:txBody>
          <a:bodyPr rtlCol="0" anchor="b"/>
          <a:lstStyle>
            <a:lvl1pPr>
              <a:defRPr sz="600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831850" y="4589463"/>
            <a:ext cx="10515600"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ja-JP" altLang="en-US" noProof="0"/>
              <a:t>マスター テキストの書式設定</a:t>
            </a:r>
          </a:p>
        </p:txBody>
      </p:sp>
      <p:sp>
        <p:nvSpPr>
          <p:cNvPr id="7" name="日付プレースホルダー 6"/>
          <p:cNvSpPr>
            <a:spLocks noGrp="1"/>
          </p:cNvSpPr>
          <p:nvPr>
            <p:ph type="dt" sz="half" idx="10"/>
          </p:nvPr>
        </p:nvSpPr>
        <p:spPr/>
        <p:txBody>
          <a:bodyPr rtlCol="0"/>
          <a:lstStyle/>
          <a:p>
            <a:pPr rtl="0"/>
            <a:endParaRPr lang="ja-JP" altLang="en-US" noProof="0"/>
          </a:p>
        </p:txBody>
      </p:sp>
      <p:sp>
        <p:nvSpPr>
          <p:cNvPr id="8" name="フッター プレースホルダー 7"/>
          <p:cNvSpPr>
            <a:spLocks noGrp="1"/>
          </p:cNvSpPr>
          <p:nvPr>
            <p:ph type="ftr" sz="quarter" idx="11"/>
          </p:nvPr>
        </p:nvSpPr>
        <p:spPr/>
        <p:txBody>
          <a:bodyPr rtlCol="0"/>
          <a:lstStyle/>
          <a:p>
            <a:pPr rtl="0"/>
            <a:r>
              <a:rPr lang="ja-JP" altLang="en-US" noProof="0" dirty="0"/>
              <a:t>フッターを追加</a:t>
            </a:r>
          </a:p>
        </p:txBody>
      </p:sp>
      <p:sp>
        <p:nvSpPr>
          <p:cNvPr id="9" name="スライド番号プレースホルダー 8"/>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dirty="0"/>
          </a:p>
        </p:txBody>
      </p:sp>
    </p:spTree>
    <p:extLst>
      <p:ext uri="{BB962C8B-B14F-4D97-AF65-F5344CB8AC3E}">
        <p14:creationId xmlns:p14="http://schemas.microsoft.com/office/powerpoint/2010/main" val="3112303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838200" y="1825625"/>
            <a:ext cx="518160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4" name="コンテンツ プレースホルダー 3"/>
          <p:cNvSpPr>
            <a:spLocks noGrp="1"/>
          </p:cNvSpPr>
          <p:nvPr>
            <p:ph sz="half" idx="2"/>
          </p:nvPr>
        </p:nvSpPr>
        <p:spPr>
          <a:xfrm>
            <a:off x="6172200" y="1825625"/>
            <a:ext cx="518160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日付プレースホルダー 7"/>
          <p:cNvSpPr>
            <a:spLocks noGrp="1"/>
          </p:cNvSpPr>
          <p:nvPr>
            <p:ph type="dt" sz="half" idx="10"/>
          </p:nvPr>
        </p:nvSpPr>
        <p:spPr/>
        <p:txBody>
          <a:bodyPr rtlCol="0"/>
          <a:lstStyle/>
          <a:p>
            <a:pPr rtl="0"/>
            <a:endParaRPr lang="ja-JP" altLang="en-US" noProof="0"/>
          </a:p>
        </p:txBody>
      </p:sp>
      <p:sp>
        <p:nvSpPr>
          <p:cNvPr id="9" name="フッター プレースホルダー 8"/>
          <p:cNvSpPr>
            <a:spLocks noGrp="1"/>
          </p:cNvSpPr>
          <p:nvPr>
            <p:ph type="ftr" sz="quarter" idx="11"/>
          </p:nvPr>
        </p:nvSpPr>
        <p:spPr/>
        <p:txBody>
          <a:bodyPr rtlCol="0"/>
          <a:lstStyle/>
          <a:p>
            <a:pPr rtl="0"/>
            <a:r>
              <a:rPr lang="ja-JP" altLang="en-US" noProof="0"/>
              <a:t>フッターを追加</a:t>
            </a:r>
          </a:p>
        </p:txBody>
      </p:sp>
      <p:sp>
        <p:nvSpPr>
          <p:cNvPr id="10" name="スライド番号プレースホルダー 9"/>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3578019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274638"/>
            <a:ext cx="10515600" cy="1143000"/>
          </a:xfrm>
        </p:spPr>
        <p:txBody>
          <a:bodyPr rtlCol="0"/>
          <a:lstStyle/>
          <a:p>
            <a:pPr rtl="0"/>
            <a:r>
              <a:rPr lang="ja-JP" altLang="en-US" noProof="0"/>
              <a:t>マスター タイトルの書式設定</a:t>
            </a:r>
          </a:p>
        </p:txBody>
      </p:sp>
      <p:sp>
        <p:nvSpPr>
          <p:cNvPr id="3" name="テキスト プレースホルダー 2"/>
          <p:cNvSpPr>
            <a:spLocks noGrp="1"/>
          </p:cNvSpPr>
          <p:nvPr>
            <p:ph type="body" idx="1"/>
          </p:nvPr>
        </p:nvSpPr>
        <p:spPr>
          <a:xfrm>
            <a:off x="831850" y="1489075"/>
            <a:ext cx="5156200" cy="641350"/>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p:cNvSpPr>
            <a:spLocks noGrp="1"/>
          </p:cNvSpPr>
          <p:nvPr>
            <p:ph sz="half" idx="2"/>
          </p:nvPr>
        </p:nvSpPr>
        <p:spPr>
          <a:xfrm>
            <a:off x="831850" y="2193925"/>
            <a:ext cx="515620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テキスト プレースホルダー 4"/>
          <p:cNvSpPr>
            <a:spLocks noGrp="1"/>
          </p:cNvSpPr>
          <p:nvPr>
            <p:ph type="body" sz="quarter" idx="3"/>
          </p:nvPr>
        </p:nvSpPr>
        <p:spPr>
          <a:xfrm>
            <a:off x="6189663" y="1489075"/>
            <a:ext cx="5157787" cy="641350"/>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p:cNvSpPr>
            <a:spLocks noGrp="1"/>
          </p:cNvSpPr>
          <p:nvPr>
            <p:ph sz="quarter" idx="4"/>
          </p:nvPr>
        </p:nvSpPr>
        <p:spPr>
          <a:xfrm>
            <a:off x="6189663" y="2193925"/>
            <a:ext cx="5157787"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0" name="日付プレースホルダー 9"/>
          <p:cNvSpPr>
            <a:spLocks noGrp="1"/>
          </p:cNvSpPr>
          <p:nvPr>
            <p:ph type="dt" sz="half" idx="10"/>
          </p:nvPr>
        </p:nvSpPr>
        <p:spPr/>
        <p:txBody>
          <a:bodyPr rtlCol="0"/>
          <a:lstStyle/>
          <a:p>
            <a:pPr rtl="0"/>
            <a:endParaRPr lang="ja-JP" altLang="en-US" noProof="0"/>
          </a:p>
        </p:txBody>
      </p:sp>
      <p:sp>
        <p:nvSpPr>
          <p:cNvPr id="11" name="フッター プレースホルダー 10"/>
          <p:cNvSpPr>
            <a:spLocks noGrp="1"/>
          </p:cNvSpPr>
          <p:nvPr>
            <p:ph type="ftr" sz="quarter" idx="11"/>
          </p:nvPr>
        </p:nvSpPr>
        <p:spPr/>
        <p:txBody>
          <a:bodyPr rtlCol="0"/>
          <a:lstStyle/>
          <a:p>
            <a:pPr rtl="0"/>
            <a:r>
              <a:rPr lang="ja-JP" altLang="en-US" noProof="0"/>
              <a:t>フッターを追加</a:t>
            </a:r>
          </a:p>
        </p:txBody>
      </p:sp>
      <p:sp>
        <p:nvSpPr>
          <p:cNvPr id="12" name="スライド番号プレースホルダー 11"/>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94183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6" name="日付プレースホルダー 5"/>
          <p:cNvSpPr>
            <a:spLocks noGrp="1"/>
          </p:cNvSpPr>
          <p:nvPr>
            <p:ph type="dt" sz="half" idx="10"/>
          </p:nvPr>
        </p:nvSpPr>
        <p:spPr/>
        <p:txBody>
          <a:bodyPr rtlCol="0"/>
          <a:lstStyle/>
          <a:p>
            <a:pPr rtl="0"/>
            <a:endParaRPr lang="ja-JP" altLang="en-US" noProof="0"/>
          </a:p>
        </p:txBody>
      </p:sp>
      <p:sp>
        <p:nvSpPr>
          <p:cNvPr id="7" name="フッター プレースホルダー 6"/>
          <p:cNvSpPr>
            <a:spLocks noGrp="1"/>
          </p:cNvSpPr>
          <p:nvPr>
            <p:ph type="ftr" sz="quarter" idx="11"/>
          </p:nvPr>
        </p:nvSpPr>
        <p:spPr/>
        <p:txBody>
          <a:bodyPr rtlCol="0"/>
          <a:lstStyle/>
          <a:p>
            <a:pPr rtl="0"/>
            <a:r>
              <a:rPr lang="ja-JP" altLang="en-US" noProof="0"/>
              <a:t>フッターを追加</a:t>
            </a:r>
          </a:p>
        </p:txBody>
      </p:sp>
      <p:sp>
        <p:nvSpPr>
          <p:cNvPr id="8" name="スライド番号プレースホルダー 7"/>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338254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日付プレースホルダー 4"/>
          <p:cNvSpPr>
            <a:spLocks noGrp="1"/>
          </p:cNvSpPr>
          <p:nvPr>
            <p:ph type="dt" sz="half" idx="10"/>
          </p:nvPr>
        </p:nvSpPr>
        <p:spPr/>
        <p:txBody>
          <a:bodyPr rtlCol="0"/>
          <a:lstStyle/>
          <a:p>
            <a:pPr rtl="0"/>
            <a:endParaRPr lang="ja-JP" altLang="en-US" noProof="0"/>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p>
        </p:txBody>
      </p:sp>
      <p:sp>
        <p:nvSpPr>
          <p:cNvPr id="7" name="スライド番号プレースホルダー 6"/>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797648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rtlCol="0"/>
          <a:lstStyle>
            <a:lvl1pPr marL="338138" indent="-338138">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p:cNvSpPr>
            <a:spLocks noGrp="1"/>
          </p:cNvSpPr>
          <p:nvPr>
            <p:ph type="body" sz="half" idx="2"/>
          </p:nvPr>
        </p:nvSpPr>
        <p:spPr>
          <a:xfrm>
            <a:off x="839788"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8" name="日付プレースホルダー 7"/>
          <p:cNvSpPr>
            <a:spLocks noGrp="1"/>
          </p:cNvSpPr>
          <p:nvPr>
            <p:ph type="dt" sz="half" idx="10"/>
          </p:nvPr>
        </p:nvSpPr>
        <p:spPr/>
        <p:txBody>
          <a:bodyPr rtlCol="0"/>
          <a:lstStyle/>
          <a:p>
            <a:pPr rtl="0"/>
            <a:endParaRPr lang="ja-JP" altLang="en-US" noProof="0"/>
          </a:p>
        </p:txBody>
      </p:sp>
      <p:sp>
        <p:nvSpPr>
          <p:cNvPr id="9" name="フッター プレースホルダー 8"/>
          <p:cNvSpPr>
            <a:spLocks noGrp="1"/>
          </p:cNvSpPr>
          <p:nvPr>
            <p:ph type="ftr" sz="quarter" idx="11"/>
          </p:nvPr>
        </p:nvSpPr>
        <p:spPr/>
        <p:txBody>
          <a:bodyPr rtlCol="0"/>
          <a:lstStyle/>
          <a:p>
            <a:pPr rtl="0"/>
            <a:r>
              <a:rPr lang="ja-JP" altLang="en-US" noProof="0"/>
              <a:t>フッターを追加</a:t>
            </a:r>
          </a:p>
        </p:txBody>
      </p:sp>
      <p:sp>
        <p:nvSpPr>
          <p:cNvPr id="10" name="スライド番号プレースホルダー 9"/>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1664369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rtlCol="0" anchor="b"/>
          <a:lstStyle>
            <a:lvl1pPr>
              <a:defRPr sz="3200"/>
            </a:lvl1pPr>
          </a:lstStyle>
          <a:p>
            <a:pPr rtl="0"/>
            <a:r>
              <a:rPr lang="ja-JP" altLang="en-US" noProof="0"/>
              <a:t>マスター タイトルの書式設定</a:t>
            </a:r>
          </a:p>
        </p:txBody>
      </p:sp>
      <p:sp>
        <p:nvSpPr>
          <p:cNvPr id="3" name="図プレースホルダー 2" descr="画像を追加する空のプレースホルダー。プレースホルダーをクリックし、追加する画像を選択します"/>
          <p:cNvSpPr>
            <a:spLocks noGrp="1"/>
          </p:cNvSpPr>
          <p:nvPr>
            <p:ph type="pic" idx="1" hasCustomPrompt="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p:cNvSpPr>
            <a:spLocks noGrp="1"/>
          </p:cNvSpPr>
          <p:nvPr>
            <p:ph type="body" sz="half" idx="2"/>
          </p:nvPr>
        </p:nvSpPr>
        <p:spPr>
          <a:xfrm>
            <a:off x="839788"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8" name="日付プレースホルダー 7"/>
          <p:cNvSpPr>
            <a:spLocks noGrp="1"/>
          </p:cNvSpPr>
          <p:nvPr>
            <p:ph type="dt" sz="half" idx="10"/>
          </p:nvPr>
        </p:nvSpPr>
        <p:spPr/>
        <p:txBody>
          <a:bodyPr rtlCol="0"/>
          <a:lstStyle/>
          <a:p>
            <a:pPr rtl="0"/>
            <a:endParaRPr lang="ja-JP" altLang="en-US" noProof="0"/>
          </a:p>
        </p:txBody>
      </p:sp>
      <p:sp>
        <p:nvSpPr>
          <p:cNvPr id="9" name="フッター プレースホルダー 8"/>
          <p:cNvSpPr>
            <a:spLocks noGrp="1"/>
          </p:cNvSpPr>
          <p:nvPr>
            <p:ph type="ftr" sz="quarter" idx="11"/>
          </p:nvPr>
        </p:nvSpPr>
        <p:spPr/>
        <p:txBody>
          <a:bodyPr rtlCol="0"/>
          <a:lstStyle/>
          <a:p>
            <a:pPr rtl="0"/>
            <a:r>
              <a:rPr lang="ja-JP" altLang="en-US" noProof="0"/>
              <a:t>フッターを追加</a:t>
            </a:r>
          </a:p>
        </p:txBody>
      </p:sp>
      <p:sp>
        <p:nvSpPr>
          <p:cNvPr id="10" name="スライド番号プレースホルダー 9"/>
          <p:cNvSpPr>
            <a:spLocks noGrp="1"/>
          </p:cNvSpPr>
          <p:nvPr>
            <p:ph type="sldNum" sz="quarter" idx="12"/>
          </p:nvPr>
        </p:nvSpPr>
        <p:spPr/>
        <p:txBody>
          <a:bodyPr rtlCol="0"/>
          <a:lstStyle/>
          <a:p>
            <a:pPr rtl="0"/>
            <a:fld id="{C62155A9-2BEA-4E1A-A809-3AB570F0F126}" type="slidenum">
              <a:rPr lang="en-US" altLang="ja-JP" noProof="0" smtClean="0"/>
              <a:pPr/>
              <a:t>‹#›</a:t>
            </a:fld>
            <a:endParaRPr lang="ja-JP" altLang="en-US" noProof="0"/>
          </a:p>
        </p:txBody>
      </p:sp>
    </p:spTree>
    <p:extLst>
      <p:ext uri="{BB962C8B-B14F-4D97-AF65-F5344CB8AC3E}">
        <p14:creationId xmlns:p14="http://schemas.microsoft.com/office/powerpoint/2010/main" val="3953468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1" name="グループ 20"/>
          <p:cNvGrpSpPr/>
          <p:nvPr userDrawn="1"/>
        </p:nvGrpSpPr>
        <p:grpSpPr>
          <a:xfrm>
            <a:off x="1860687" y="450998"/>
            <a:ext cx="7620000" cy="1139952"/>
            <a:chOff x="1860687" y="450998"/>
            <a:chExt cx="7620000" cy="1139952"/>
          </a:xfrm>
        </p:grpSpPr>
        <p:pic>
          <p:nvPicPr>
            <p:cNvPr id="22" name="画像 21"/>
            <p:cNvPicPr>
              <a:picLocks noChangeAspect="1"/>
            </p:cNvPicPr>
            <p:nvPr userDrawn="1"/>
          </p:nvPicPr>
          <p:blipFill>
            <a:blip>
              <a:extLst>
                <a:ext uri="{28A0092B-C50C-407E-A947-70E740481C1C}">
                  <a14:useLocalDpi xmlns:a14="http://schemas.microsoft.com/office/drawing/2010/main" val="0"/>
                </a:ext>
              </a:extLst>
            </a:blip>
            <a:stretch>
              <a:fillRect/>
            </a:stretch>
          </p:blipFill>
          <p:spPr bwMode="gray">
            <a:xfrm>
              <a:off x="1860687" y="450998"/>
              <a:ext cx="7620000" cy="1139952"/>
            </a:xfrm>
            <a:prstGeom prst="rect">
              <a:avLst/>
            </a:prstGeom>
          </p:spPr>
        </p:pic>
        <p:grpSp>
          <p:nvGrpSpPr>
            <p:cNvPr id="23" name="グループ 22"/>
            <p:cNvGrpSpPr/>
            <p:nvPr userDrawn="1"/>
          </p:nvGrpSpPr>
          <p:grpSpPr>
            <a:xfrm>
              <a:off x="1860687" y="450998"/>
              <a:ext cx="7615237" cy="1106488"/>
              <a:chOff x="1891518" y="519806"/>
              <a:chExt cx="7615237" cy="1106488"/>
            </a:xfrm>
          </p:grpSpPr>
          <p:sp>
            <p:nvSpPr>
              <p:cNvPr id="24" name="円/楕円 6"/>
              <p:cNvSpPr>
                <a:spLocks noChangeArrowheads="1"/>
              </p:cNvSpPr>
              <p:nvPr/>
            </p:nvSpPr>
            <p:spPr bwMode="hidden">
              <a:xfrm flipH="1">
                <a:off x="5688818" y="519806"/>
                <a:ext cx="1104900" cy="1104900"/>
              </a:xfrm>
              <a:prstGeom prst="ellipse">
                <a:avLst/>
              </a:prstGeom>
              <a:solidFill>
                <a:schemeClr val="accent1">
                  <a:lumMod val="20000"/>
                  <a:lumOff val="80000"/>
                </a:schemeClr>
              </a:solidFill>
              <a:ln>
                <a:noFill/>
              </a:ln>
              <a:effectLst/>
            </p:spPr>
            <p:txBody>
              <a:bodyPr wrap="none" rtlCol="0" anchor="ctr"/>
              <a:lstStyle/>
              <a:p>
                <a:pPr algn="ctr" rtl="0" eaLnBrk="1" hangingPunct="1"/>
                <a:endParaRPr lang="ja-JP" altLang="en-US" sz="2400" noProof="0" dirty="0">
                  <a:latin typeface="Meiryo UI" panose="020B0604030504040204" pitchFamily="50" charset="-128"/>
                  <a:ea typeface="Meiryo UI" panose="020B0604030504040204" pitchFamily="50" charset="-128"/>
                </a:endParaRPr>
              </a:p>
            </p:txBody>
          </p:sp>
          <p:sp>
            <p:nvSpPr>
              <p:cNvPr id="25" name="円/楕円 7"/>
              <p:cNvSpPr>
                <a:spLocks noChangeArrowheads="1"/>
              </p:cNvSpPr>
              <p:nvPr/>
            </p:nvSpPr>
            <p:spPr bwMode="hidden">
              <a:xfrm flipH="1">
                <a:off x="8403443" y="519806"/>
                <a:ext cx="1103312" cy="1104900"/>
              </a:xfrm>
              <a:prstGeom prst="ellipse">
                <a:avLst/>
              </a:prstGeom>
              <a:solidFill>
                <a:schemeClr val="accent1">
                  <a:lumMod val="20000"/>
                  <a:lumOff val="80000"/>
                </a:schemeClr>
              </a:solidFill>
              <a:ln>
                <a:noFill/>
              </a:ln>
              <a:effectLst/>
            </p:spPr>
            <p:txBody>
              <a:bodyPr wrap="none" rtlCol="0" anchor="ctr"/>
              <a:lstStyle/>
              <a:p>
                <a:pPr algn="ctr" rtl="0" eaLnBrk="1" hangingPunct="1"/>
                <a:endParaRPr lang="ja-JP" altLang="en-US" sz="2400" noProof="0" dirty="0">
                  <a:latin typeface="Meiryo UI" panose="020B0604030504040204" pitchFamily="50" charset="-128"/>
                  <a:ea typeface="Meiryo UI" panose="020B0604030504040204" pitchFamily="50" charset="-128"/>
                </a:endParaRPr>
              </a:p>
            </p:txBody>
          </p:sp>
          <p:sp>
            <p:nvSpPr>
              <p:cNvPr id="26" name="円/楕円 8"/>
              <p:cNvSpPr>
                <a:spLocks noChangeArrowheads="1"/>
              </p:cNvSpPr>
              <p:nvPr/>
            </p:nvSpPr>
            <p:spPr bwMode="hidden">
              <a:xfrm flipH="1">
                <a:off x="1891518" y="521394"/>
                <a:ext cx="1103312" cy="1104900"/>
              </a:xfrm>
              <a:prstGeom prst="ellipse">
                <a:avLst/>
              </a:prstGeom>
              <a:solidFill>
                <a:schemeClr val="accent1">
                  <a:lumMod val="20000"/>
                  <a:lumOff val="80000"/>
                </a:schemeClr>
              </a:solidFill>
              <a:ln>
                <a:noFill/>
              </a:ln>
              <a:effectLst/>
            </p:spPr>
            <p:txBody>
              <a:bodyPr wrap="none" rtlCol="0" anchor="ctr"/>
              <a:lstStyle/>
              <a:p>
                <a:pPr algn="ctr" rtl="0" eaLnBrk="1" hangingPunct="1"/>
                <a:endParaRPr lang="ja-JP" altLang="en-US" sz="2400" noProof="0" dirty="0">
                  <a:latin typeface="Meiryo UI" panose="020B0604030504040204" pitchFamily="50" charset="-128"/>
                  <a:ea typeface="Meiryo UI" panose="020B0604030504040204" pitchFamily="50" charset="-128"/>
                </a:endParaRPr>
              </a:p>
            </p:txBody>
          </p:sp>
          <p:sp>
            <p:nvSpPr>
              <p:cNvPr id="27" name="円/楕円 9"/>
              <p:cNvSpPr>
                <a:spLocks noChangeArrowheads="1"/>
              </p:cNvSpPr>
              <p:nvPr/>
            </p:nvSpPr>
            <p:spPr bwMode="hidden">
              <a:xfrm flipH="1">
                <a:off x="7144555" y="519806"/>
                <a:ext cx="1103312" cy="1104900"/>
              </a:xfrm>
              <a:prstGeom prst="ellipse">
                <a:avLst/>
              </a:prstGeom>
              <a:noFill/>
              <a:ln w="28575">
                <a:solidFill>
                  <a:schemeClr val="accent1">
                    <a:lumMod val="20000"/>
                    <a:lumOff val="80000"/>
                  </a:schemeClr>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eaLnBrk="1" hangingPunct="1"/>
                <a:endParaRPr lang="ja-JP" altLang="en-US" sz="2400" noProof="0" dirty="0">
                  <a:latin typeface="Meiryo UI" panose="020B0604030504040204" pitchFamily="50" charset="-128"/>
                  <a:ea typeface="Meiryo UI" panose="020B0604030504040204" pitchFamily="50" charset="-128"/>
                </a:endParaRPr>
              </a:p>
            </p:txBody>
          </p:sp>
          <p:sp>
            <p:nvSpPr>
              <p:cNvPr id="28" name="円/楕円 10"/>
              <p:cNvSpPr>
                <a:spLocks noChangeArrowheads="1"/>
              </p:cNvSpPr>
              <p:nvPr/>
            </p:nvSpPr>
            <p:spPr bwMode="hidden">
              <a:xfrm flipH="1">
                <a:off x="3178980" y="519806"/>
                <a:ext cx="1103312" cy="1104900"/>
              </a:xfrm>
              <a:prstGeom prst="ellipse">
                <a:avLst/>
              </a:prstGeom>
              <a:noFill/>
              <a:ln w="28575">
                <a:solidFill>
                  <a:schemeClr val="accent1">
                    <a:lumMod val="20000"/>
                    <a:lumOff val="80000"/>
                  </a:schemeClr>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eaLnBrk="1" hangingPunct="1"/>
                <a:endParaRPr lang="ja-JP" altLang="en-US" sz="2400" noProof="0" dirty="0">
                  <a:latin typeface="Meiryo UI" panose="020B0604030504040204" pitchFamily="50" charset="-128"/>
                  <a:ea typeface="Meiryo UI" panose="020B0604030504040204" pitchFamily="50" charset="-128"/>
                </a:endParaRPr>
              </a:p>
            </p:txBody>
          </p:sp>
        </p:grpSp>
      </p:grpSp>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ja-JP" altLang="en-US" noProof="0" dirty="0"/>
              <a:t>マスター テキストの書式設定</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a:p>
            <a:pPr lvl="8" rtl="0"/>
            <a:endParaRPr lang="ja-JP" altLang="en-US" noProof="0" dirty="0"/>
          </a:p>
        </p:txBody>
      </p:sp>
      <p:sp>
        <p:nvSpPr>
          <p:cNvPr id="31" name="日付プレースホルダー 3"/>
          <p:cNvSpPr>
            <a:spLocks noGrp="1"/>
          </p:cNvSpPr>
          <p:nvPr>
            <p:ph type="dt" sz="half" idx="2"/>
          </p:nvPr>
        </p:nvSpPr>
        <p:spPr>
          <a:xfrm>
            <a:off x="838200" y="6356350"/>
            <a:ext cx="3276600" cy="365125"/>
          </a:xfrm>
          <a:prstGeom prst="rect">
            <a:avLst/>
          </a:prstGeom>
        </p:spPr>
        <p:txBody>
          <a:bodyPr vert="horz" lIns="91440" tIns="45720" rIns="91440" bIns="45720" rtlCol="0" anchor="ctr"/>
          <a:lstStyle>
            <a:lvl1pPr algn="l">
              <a:defRPr sz="1200">
                <a:solidFill>
                  <a:schemeClr val="tx2"/>
                </a:solidFill>
                <a:latin typeface="Meiryo UI" panose="020B0604030504040204" pitchFamily="50" charset="-128"/>
                <a:ea typeface="Meiryo UI" panose="020B0604030504040204" pitchFamily="50" charset="-128"/>
              </a:defRPr>
            </a:lvl1pPr>
          </a:lstStyle>
          <a:p>
            <a:endParaRPr lang="ja-JP" altLang="en-US" noProof="0" dirty="0"/>
          </a:p>
        </p:txBody>
      </p:sp>
      <p:sp>
        <p:nvSpPr>
          <p:cNvPr id="32" name="フッター プレースホルダー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2"/>
                </a:solidFill>
                <a:latin typeface="Meiryo UI" panose="020B0604030504040204" pitchFamily="50" charset="-128"/>
                <a:ea typeface="Meiryo UI" panose="020B0604030504040204" pitchFamily="50" charset="-128"/>
              </a:defRPr>
            </a:lvl1pPr>
          </a:lstStyle>
          <a:p>
            <a:r>
              <a:rPr lang="ja-JP" altLang="en-US" noProof="0" dirty="0"/>
              <a:t>フッターを追加</a:t>
            </a:r>
          </a:p>
        </p:txBody>
      </p:sp>
      <p:sp>
        <p:nvSpPr>
          <p:cNvPr id="33" name="スライド番号プレースホルダー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2"/>
                </a:solidFill>
                <a:latin typeface="Meiryo UI" panose="020B0604030504040204" pitchFamily="50" charset="-128"/>
                <a:ea typeface="Meiryo UI" panose="020B0604030504040204" pitchFamily="50" charset="-128"/>
              </a:defRPr>
            </a:lvl1pPr>
          </a:lstStyle>
          <a:p>
            <a:fld id="{C62155A9-2BEA-4E1A-A809-3AB570F0F126}" type="slidenum">
              <a:rPr lang="en-US" altLang="ja-JP" noProof="0" smtClean="0"/>
              <a:pPr/>
              <a:t>‹#›</a:t>
            </a:fld>
            <a:endParaRPr lang="ja-JP" altLang="en-US" noProof="0" dirty="0"/>
          </a:p>
        </p:txBody>
      </p:sp>
    </p:spTree>
    <p:extLst>
      <p:ext uri="{BB962C8B-B14F-4D97-AF65-F5344CB8AC3E}">
        <p14:creationId xmlns:p14="http://schemas.microsoft.com/office/powerpoint/2010/main" val="24183066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spcBef>
          <a:spcPct val="0"/>
        </a:spcBef>
        <a:buNone/>
        <a:defRPr kumimoji="1" sz="3600" b="1" u="sng" kern="1200" cap="none" spc="0">
          <a:ln w="22225">
            <a:noFill/>
            <a:prstDash val="solid"/>
          </a:ln>
          <a:solidFill>
            <a:schemeClr val="tx1"/>
          </a:solidFill>
          <a:effectLst/>
          <a:latin typeface="UD デジタル 教科書体 NK-R" panose="02020400000000000000" pitchFamily="18" charset="-128"/>
          <a:ea typeface="UD デジタル 教科書体 NK-R" panose="02020400000000000000" pitchFamily="18" charset="-128"/>
          <a:cs typeface="+mj-cs"/>
        </a:defRPr>
      </a:lvl1pPr>
    </p:titleStyle>
    <p:bodyStyle>
      <a:lvl1pPr marL="287338" indent="-287338" algn="l" defTabSz="914400" rtl="0" eaLnBrk="1" latinLnBrk="0" hangingPunct="1">
        <a:lnSpc>
          <a:spcPct val="90000"/>
        </a:lnSpc>
        <a:spcBef>
          <a:spcPct val="30000"/>
        </a:spcBef>
        <a:buClr>
          <a:schemeClr val="accent2">
            <a:lumMod val="75000"/>
          </a:schemeClr>
        </a:buClr>
        <a:buSzPct val="70000"/>
        <a:buFont typeface="Wingdings" panose="05000000000000000000" pitchFamily="2" charset="2"/>
        <a:buChar char="¤"/>
        <a:defRPr kumimoji="1" sz="2800" kern="1200">
          <a:solidFill>
            <a:schemeClr val="tx1"/>
          </a:solidFill>
          <a:latin typeface="UD デジタル 教科書体 NK-R" panose="02020400000000000000" pitchFamily="18" charset="-128"/>
          <a:ea typeface="UD デジタル 教科書体 NK-R" panose="02020400000000000000" pitchFamily="18" charset="-128"/>
          <a:cs typeface="+mn-cs"/>
        </a:defRPr>
      </a:lvl1pPr>
      <a:lvl2pPr marL="739775" indent="-282575" algn="l" defTabSz="914400" rtl="0" eaLnBrk="1" latinLnBrk="0" hangingPunct="1">
        <a:lnSpc>
          <a:spcPct val="90000"/>
        </a:lnSpc>
        <a:spcBef>
          <a:spcPct val="30000"/>
        </a:spcBef>
        <a:buClr>
          <a:schemeClr val="accent3">
            <a:lumMod val="75000"/>
          </a:schemeClr>
        </a:buClr>
        <a:buSzPct val="70000"/>
        <a:buFont typeface="Wingdings" panose="05000000000000000000" pitchFamily="2" charset="2"/>
        <a:buChar char="¤"/>
        <a:defRPr kumimoji="1" sz="2400" kern="1200">
          <a:solidFill>
            <a:schemeClr val="tx1"/>
          </a:solidFill>
          <a:latin typeface="UD デジタル 教科書体 NK-R" panose="02020400000000000000" pitchFamily="18" charset="-128"/>
          <a:ea typeface="UD デジタル 教科書体 NK-R" panose="02020400000000000000" pitchFamily="18" charset="-128"/>
          <a:cs typeface="+mn-cs"/>
        </a:defRPr>
      </a:lvl2pPr>
      <a:lvl3pPr marL="1143000" indent="-228600" algn="l" defTabSz="914400" rtl="0" eaLnBrk="1" latinLnBrk="0" hangingPunct="1">
        <a:lnSpc>
          <a:spcPct val="90000"/>
        </a:lnSpc>
        <a:spcBef>
          <a:spcPct val="30000"/>
        </a:spcBef>
        <a:buClr>
          <a:schemeClr val="accent4">
            <a:lumMod val="75000"/>
          </a:schemeClr>
        </a:buClr>
        <a:buSzPct val="70000"/>
        <a:buFont typeface="Wingdings" panose="05000000000000000000" pitchFamily="2" charset="2"/>
        <a:buChar char="¤"/>
        <a:defRPr kumimoji="1" sz="2000" kern="1200">
          <a:solidFill>
            <a:schemeClr val="tx1"/>
          </a:solidFill>
          <a:latin typeface="UD デジタル 教科書体 NK-R" panose="02020400000000000000" pitchFamily="18" charset="-128"/>
          <a:ea typeface="UD デジタル 教科書体 NK-R" panose="02020400000000000000" pitchFamily="18" charset="-128"/>
          <a:cs typeface="+mn-cs"/>
        </a:defRPr>
      </a:lvl3pPr>
      <a:lvl4pPr marL="1600200" indent="-228600" algn="l" defTabSz="914400" rtl="0" eaLnBrk="1" latinLnBrk="0" hangingPunct="1">
        <a:lnSpc>
          <a:spcPct val="90000"/>
        </a:lnSpc>
        <a:spcBef>
          <a:spcPct val="30000"/>
        </a:spcBef>
        <a:buClr>
          <a:schemeClr val="accent5">
            <a:lumMod val="75000"/>
          </a:schemeClr>
        </a:buClr>
        <a:buSzPct val="70000"/>
        <a:buFont typeface="Wingdings" panose="05000000000000000000" pitchFamily="2" charset="2"/>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4pPr>
      <a:lvl5pPr marL="2057400" indent="-228600" algn="l" defTabSz="914400" rtl="0" eaLnBrk="1" latinLnBrk="0" hangingPunct="1">
        <a:lnSpc>
          <a:spcPct val="90000"/>
        </a:lnSpc>
        <a:spcBef>
          <a:spcPct val="30000"/>
        </a:spcBef>
        <a:buSzPct val="70000"/>
        <a:buFont typeface="Wingdings" panose="05000000000000000000" pitchFamily="2" charset="2"/>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5pPr>
      <a:lvl6pPr marL="2514600" indent="-228600" algn="l" defTabSz="914400" rtl="0" eaLnBrk="1" latinLnBrk="0" hangingPunct="1">
        <a:lnSpc>
          <a:spcPct val="90000"/>
        </a:lnSpc>
        <a:spcBef>
          <a:spcPct val="30000"/>
        </a:spcBef>
        <a:buClr>
          <a:schemeClr val="accent6">
            <a:lumMod val="75000"/>
          </a:schemeClr>
        </a:buClr>
        <a:buSzPct val="70000"/>
        <a:buFont typeface="Wingdings" panose="05000000000000000000" pitchFamily="2" charset="2"/>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6">
            <a:lumMod val="75000"/>
          </a:schemeClr>
        </a:buClr>
        <a:buSzPct val="70000"/>
        <a:buFont typeface="Wingdings" panose="05000000000000000000" pitchFamily="2" charset="2"/>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1">
            <a:lumMod val="75000"/>
          </a:schemeClr>
        </a:buClr>
        <a:buSzPct val="70000"/>
        <a:buFont typeface="Wingdings" panose="05000000000000000000" pitchFamily="2" charset="2"/>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3">
            <a:lumMod val="75000"/>
          </a:schemeClr>
        </a:buClr>
        <a:buSzPct val="70000"/>
        <a:buFont typeface="Wingdings" panose="05000000000000000000" pitchFamily="2" charset="2"/>
        <a:buChar char="¤"/>
        <a:defRPr kumimoji="1" sz="1800" kern="1200">
          <a:solidFill>
            <a:schemeClr val="tx1"/>
          </a:solidFill>
          <a:latin typeface="UD デジタル 教科書体 NK-R" panose="02020400000000000000" pitchFamily="18" charset="-128"/>
          <a:ea typeface="UD デジタル 教科書体 NK-R" panose="02020400000000000000" pitchFamily="18" charset="-128"/>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image" Target="../media/image7.jpeg"/><Relationship Id="rId3" Type="http://schemas.openxmlformats.org/officeDocument/2006/relationships/diagramLayout" Target="../diagrams/layout7.xml"/><Relationship Id="rId7" Type="http://schemas.openxmlformats.org/officeDocument/2006/relationships/diagramData" Target="../diagrams/data8.xml"/><Relationship Id="rId12" Type="http://schemas.openxmlformats.org/officeDocument/2006/relationships/image" Target="../media/image6.jpeg"/><Relationship Id="rId17" Type="http://schemas.openxmlformats.org/officeDocument/2006/relationships/image" Target="../media/image11.jpeg"/><Relationship Id="rId2" Type="http://schemas.openxmlformats.org/officeDocument/2006/relationships/diagramData" Target="../diagrams/data7.xml"/><Relationship Id="rId16" Type="http://schemas.openxmlformats.org/officeDocument/2006/relationships/image" Target="../media/image10.jpeg"/><Relationship Id="rId1" Type="http://schemas.openxmlformats.org/officeDocument/2006/relationships/slideLayout" Target="../slideLayouts/slideLayout6.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5" Type="http://schemas.openxmlformats.org/officeDocument/2006/relationships/image" Target="../media/image9.jpeg"/><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2.png"/><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3.png"/><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4.png"/><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diagramLayout" Target="../diagrams/layout12.xml"/><Relationship Id="rId7" Type="http://schemas.openxmlformats.org/officeDocument/2006/relationships/image" Target="../media/image15.emf"/><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2.xml"/><Relationship Id="rId13" Type="http://schemas.openxmlformats.org/officeDocument/2006/relationships/diagramLayout" Target="../diagrams/layout23.xml"/><Relationship Id="rId18" Type="http://schemas.openxmlformats.org/officeDocument/2006/relationships/diagramLayout" Target="../diagrams/layout24.xml"/><Relationship Id="rId26" Type="http://schemas.microsoft.com/office/2007/relationships/diagramDrawing" Target="../diagrams/drawing25.xml"/><Relationship Id="rId3" Type="http://schemas.openxmlformats.org/officeDocument/2006/relationships/diagramLayout" Target="../diagrams/layout21.xml"/><Relationship Id="rId21" Type="http://schemas.microsoft.com/office/2007/relationships/diagramDrawing" Target="../diagrams/drawing24.xml"/><Relationship Id="rId7" Type="http://schemas.openxmlformats.org/officeDocument/2006/relationships/diagramData" Target="../diagrams/data22.xml"/><Relationship Id="rId12" Type="http://schemas.openxmlformats.org/officeDocument/2006/relationships/diagramData" Target="../diagrams/data23.xml"/><Relationship Id="rId17" Type="http://schemas.openxmlformats.org/officeDocument/2006/relationships/diagramData" Target="../diagrams/data24.xml"/><Relationship Id="rId25" Type="http://schemas.openxmlformats.org/officeDocument/2006/relationships/diagramColors" Target="../diagrams/colors25.xml"/><Relationship Id="rId2" Type="http://schemas.openxmlformats.org/officeDocument/2006/relationships/diagramData" Target="../diagrams/data21.xml"/><Relationship Id="rId16" Type="http://schemas.microsoft.com/office/2007/relationships/diagramDrawing" Target="../diagrams/drawing23.xml"/><Relationship Id="rId20" Type="http://schemas.openxmlformats.org/officeDocument/2006/relationships/diagramColors" Target="../diagrams/colors24.xml"/><Relationship Id="rId1" Type="http://schemas.openxmlformats.org/officeDocument/2006/relationships/slideLayout" Target="../slideLayouts/slideLayout6.xml"/><Relationship Id="rId6" Type="http://schemas.microsoft.com/office/2007/relationships/diagramDrawing" Target="../diagrams/drawing21.xml"/><Relationship Id="rId11" Type="http://schemas.microsoft.com/office/2007/relationships/diagramDrawing" Target="../diagrams/drawing22.xml"/><Relationship Id="rId24" Type="http://schemas.openxmlformats.org/officeDocument/2006/relationships/diagramQuickStyle" Target="../diagrams/quickStyle25.xml"/><Relationship Id="rId5" Type="http://schemas.openxmlformats.org/officeDocument/2006/relationships/diagramColors" Target="../diagrams/colors21.xml"/><Relationship Id="rId15" Type="http://schemas.openxmlformats.org/officeDocument/2006/relationships/diagramColors" Target="../diagrams/colors23.xml"/><Relationship Id="rId23" Type="http://schemas.openxmlformats.org/officeDocument/2006/relationships/diagramLayout" Target="../diagrams/layout25.xml"/><Relationship Id="rId10" Type="http://schemas.openxmlformats.org/officeDocument/2006/relationships/diagramColors" Target="../diagrams/colors22.xml"/><Relationship Id="rId19" Type="http://schemas.openxmlformats.org/officeDocument/2006/relationships/diagramQuickStyle" Target="../diagrams/quickStyle24.xml"/><Relationship Id="rId4" Type="http://schemas.openxmlformats.org/officeDocument/2006/relationships/diagramQuickStyle" Target="../diagrams/quickStyle21.xml"/><Relationship Id="rId9" Type="http://schemas.openxmlformats.org/officeDocument/2006/relationships/diagramQuickStyle" Target="../diagrams/quickStyle22.xml"/><Relationship Id="rId14" Type="http://schemas.openxmlformats.org/officeDocument/2006/relationships/diagramQuickStyle" Target="../diagrams/quickStyle23.xml"/><Relationship Id="rId22" Type="http://schemas.openxmlformats.org/officeDocument/2006/relationships/diagramData" Target="../diagrams/data25.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6.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6.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pixabay.com/ja/%E6%80%9D%E6%83%B3%E5%AE%B6-%E6%80%9D%E3%81%86-%E6%80%9D%E8%80%83-%E7%9F%A5%E6%81%B5-%E5%BF%9C%E7%AD%94-%E6%82%9F%E3%82%8A-%E4%BA%BA%E9%96%93-%E5%83%8F-1027594/" TargetMode="External"/><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Layout" Target="../diagrams/layout4.xml"/><Relationship Id="rId7" Type="http://schemas.openxmlformats.org/officeDocument/2006/relationships/image" Target="../media/image4.jpg"/><Relationship Id="rId12" Type="http://schemas.microsoft.com/office/2007/relationships/diagramDrawing" Target="../diagrams/drawing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diagramColors" Target="../diagrams/colors5.xml"/><Relationship Id="rId5" Type="http://schemas.openxmlformats.org/officeDocument/2006/relationships/diagramColors" Target="../diagrams/colors4.xml"/><Relationship Id="rId10" Type="http://schemas.openxmlformats.org/officeDocument/2006/relationships/diagramQuickStyle" Target="../diagrams/quickStyle5.xml"/><Relationship Id="rId4" Type="http://schemas.openxmlformats.org/officeDocument/2006/relationships/diagramQuickStyle" Target="../diagrams/quickStyle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タイトル 8"/>
          <p:cNvSpPr>
            <a:spLocks noGrp="1"/>
          </p:cNvSpPr>
          <p:nvPr>
            <p:ph type="ctrTitle"/>
          </p:nvPr>
        </p:nvSpPr>
        <p:spPr>
          <a:xfrm>
            <a:off x="778043" y="1041400"/>
            <a:ext cx="10579768" cy="2387600"/>
          </a:xfrm>
        </p:spPr>
        <p:txBody>
          <a:bodyPr rtlCol="0">
            <a:normAutofit fontScale="90000"/>
          </a:bodyPr>
          <a:lstStyle/>
          <a:p>
            <a:pPr rtl="0"/>
            <a:br>
              <a:rPr lang="en-US" altLang="ja-JP" b="0" dirty="0"/>
            </a:br>
            <a:br>
              <a:rPr lang="en-US" altLang="ja-JP" sz="1600" b="0" dirty="0"/>
            </a:br>
            <a:r>
              <a:rPr lang="en-US" altLang="ja-JP" sz="2000" b="0" dirty="0"/>
              <a:t>【</a:t>
            </a:r>
            <a:r>
              <a:rPr lang="en-US" altLang="ja-JP" sz="2200" b="0" dirty="0"/>
              <a:t>PG C-</a:t>
            </a:r>
            <a:r>
              <a:rPr lang="ja-JP" altLang="en-US" sz="2200" b="0" dirty="0"/>
              <a:t>０３</a:t>
            </a:r>
            <a:r>
              <a:rPr lang="en-US" altLang="ja-JP" sz="2200" b="0" dirty="0"/>
              <a:t>】</a:t>
            </a:r>
            <a:r>
              <a:rPr lang="ja-JP" altLang="en-US" sz="2200" b="0" dirty="0"/>
              <a:t>埼玉県指定　令和８年度第６期サービス管理責任者就労支援コース研修</a:t>
            </a:r>
            <a:br>
              <a:rPr lang="en-US" altLang="ja-JP" sz="2200" b="0" dirty="0"/>
            </a:br>
            <a:br>
              <a:rPr lang="en-US" altLang="ja-JP" sz="3800" b="0" dirty="0"/>
            </a:br>
            <a:r>
              <a:rPr lang="ja-JP" altLang="en-US" b="0" u="none" dirty="0"/>
              <a:t>「就労支援のプロセスと就労系サービスの役割」</a:t>
            </a:r>
            <a:endParaRPr lang="ja-JP" altLang="en-US" sz="3800" b="0" u="none" dirty="0"/>
          </a:p>
        </p:txBody>
      </p:sp>
      <p:sp>
        <p:nvSpPr>
          <p:cNvPr id="10" name="サブタイトル 9"/>
          <p:cNvSpPr>
            <a:spLocks noGrp="1"/>
          </p:cNvSpPr>
          <p:nvPr>
            <p:ph type="subTitle" idx="1"/>
          </p:nvPr>
        </p:nvSpPr>
        <p:spPr>
          <a:xfrm>
            <a:off x="778043" y="3602038"/>
            <a:ext cx="9889957" cy="1655762"/>
          </a:xfrm>
        </p:spPr>
        <p:txBody>
          <a:bodyPr rtlCol="0" anchor="ctr"/>
          <a:lstStyle/>
          <a:p>
            <a:pPr rtl="0"/>
            <a:r>
              <a:rPr lang="en-US" altLang="ja-JP" b="0" dirty="0"/>
              <a:t>NPO</a:t>
            </a:r>
            <a:r>
              <a:rPr lang="ja-JP" altLang="en-US" b="0" dirty="0"/>
              <a:t>法人埼玉県障がい者就労支援ネットワーク</a:t>
            </a:r>
            <a:endParaRPr lang="en-US" altLang="ja-JP" b="0" dirty="0"/>
          </a:p>
          <a:p>
            <a:pPr rtl="0"/>
            <a:r>
              <a:rPr lang="ja-JP" altLang="en-US" b="0" dirty="0"/>
              <a:t>ＮＰＯ法人東松山障害者就労支援センター</a:t>
            </a:r>
            <a:endParaRPr lang="en-US" altLang="ja-JP" b="0" dirty="0"/>
          </a:p>
          <a:p>
            <a:pPr rtl="0"/>
            <a:r>
              <a:rPr lang="ja-JP" altLang="en-US" b="0" dirty="0"/>
              <a:t>代表理事　若尾勝己</a:t>
            </a:r>
          </a:p>
        </p:txBody>
      </p:sp>
    </p:spTree>
    <p:extLst>
      <p:ext uri="{BB962C8B-B14F-4D97-AF65-F5344CB8AC3E}">
        <p14:creationId xmlns:p14="http://schemas.microsoft.com/office/powerpoint/2010/main" val="427280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D58BEC9-5534-D02E-8C1A-8A07B8E0263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71479C0-C1F9-27AA-1544-927A4AE8F6B9}"/>
              </a:ext>
            </a:extLst>
          </p:cNvPr>
          <p:cNvSpPr>
            <a:spLocks noGrp="1"/>
          </p:cNvSpPr>
          <p:nvPr>
            <p:ph type="title"/>
          </p:nvPr>
        </p:nvSpPr>
        <p:spPr/>
        <p:txBody>
          <a:bodyPr anchor="t">
            <a:normAutofit/>
          </a:bodyPr>
          <a:lstStyle/>
          <a:p>
            <a:r>
              <a:rPr lang="ja-JP" altLang="en-US" b="0" dirty="0"/>
              <a:t>アセスメント①就労相談</a:t>
            </a:r>
            <a:br>
              <a:rPr lang="en-US" altLang="ja-JP" b="0" dirty="0"/>
            </a:br>
            <a:r>
              <a:rPr lang="ja-JP" altLang="en-US" sz="2400" b="0" u="none" dirty="0"/>
              <a:t>アセスメントのための実践的な面談技術</a:t>
            </a:r>
          </a:p>
        </p:txBody>
      </p:sp>
      <p:graphicFrame>
        <p:nvGraphicFramePr>
          <p:cNvPr id="4" name="コンテンツ プレースホルダー 13">
            <a:extLst>
              <a:ext uri="{FF2B5EF4-FFF2-40B4-BE49-F238E27FC236}">
                <a16:creationId xmlns:a16="http://schemas.microsoft.com/office/drawing/2014/main" id="{14C0A0E4-36E5-E8ED-5E1F-E9F6DDDD3EA9}"/>
              </a:ext>
            </a:extLst>
          </p:cNvPr>
          <p:cNvGraphicFramePr>
            <a:graphicFrameLocks/>
          </p:cNvGraphicFramePr>
          <p:nvPr>
            <p:extLst>
              <p:ext uri="{D42A27DB-BD31-4B8C-83A1-F6EECF244321}">
                <p14:modId xmlns:p14="http://schemas.microsoft.com/office/powerpoint/2010/main" val="1944872679"/>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図 6">
            <a:extLst>
              <a:ext uri="{FF2B5EF4-FFF2-40B4-BE49-F238E27FC236}">
                <a16:creationId xmlns:a16="http://schemas.microsoft.com/office/drawing/2014/main" id="{E7EFBE16-F8B9-4D2A-4056-F5C3D6FA53A5}"/>
              </a:ext>
            </a:extLst>
          </p:cNvPr>
          <p:cNvPicPr>
            <a:picLocks noChangeAspect="1"/>
          </p:cNvPicPr>
          <p:nvPr/>
        </p:nvPicPr>
        <p:blipFill>
          <a:blip r:embed="rId8"/>
          <a:stretch>
            <a:fillRect/>
          </a:stretch>
        </p:blipFill>
        <p:spPr>
          <a:xfrm>
            <a:off x="782420" y="1478943"/>
            <a:ext cx="10571380" cy="5151566"/>
          </a:xfrm>
          <a:prstGeom prst="rect">
            <a:avLst/>
          </a:prstGeom>
        </p:spPr>
      </p:pic>
      <p:sp>
        <p:nvSpPr>
          <p:cNvPr id="10" name="テキスト ボックス 9">
            <a:extLst>
              <a:ext uri="{FF2B5EF4-FFF2-40B4-BE49-F238E27FC236}">
                <a16:creationId xmlns:a16="http://schemas.microsoft.com/office/drawing/2014/main" id="{06881C39-D426-BC3E-750B-61B1E35532B7}"/>
              </a:ext>
            </a:extLst>
          </p:cNvPr>
          <p:cNvSpPr txBox="1"/>
          <p:nvPr/>
        </p:nvSpPr>
        <p:spPr>
          <a:xfrm>
            <a:off x="1247181" y="1478943"/>
            <a:ext cx="3750100" cy="400110"/>
          </a:xfrm>
          <a:prstGeom prst="rect">
            <a:avLst/>
          </a:prstGeom>
          <a:noFill/>
        </p:spPr>
        <p:txBody>
          <a:bodyPr wrap="square" anchor="ctr">
            <a:spAutoFit/>
          </a:bodyPr>
          <a:lstStyle/>
          <a:p>
            <a:pPr algn="ctr"/>
            <a:r>
              <a:rPr lang="ja-JP" altLang="en-US" sz="2000" dirty="0">
                <a:highlight>
                  <a:srgbClr val="FFFF00"/>
                </a:highlight>
                <a:latin typeface="UD デジタル 教科書体 NK" panose="02020400000000000000" pitchFamily="18" charset="-128"/>
                <a:ea typeface="UD デジタル 教科書体 NK" panose="02020400000000000000" pitchFamily="18" charset="-128"/>
              </a:rPr>
              <a:t>ロジャースの三大原則と基本姿勢</a:t>
            </a:r>
          </a:p>
        </p:txBody>
      </p:sp>
      <p:sp>
        <p:nvSpPr>
          <p:cNvPr id="5" name="正方形/長方形 4">
            <a:extLst>
              <a:ext uri="{FF2B5EF4-FFF2-40B4-BE49-F238E27FC236}">
                <a16:creationId xmlns:a16="http://schemas.microsoft.com/office/drawing/2014/main" id="{DDEF1817-0948-D10D-C1F2-AC105A28CE2A}"/>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スライド№７</a:t>
            </a:r>
          </a:p>
        </p:txBody>
      </p:sp>
    </p:spTree>
    <p:extLst>
      <p:ext uri="{BB962C8B-B14F-4D97-AF65-F5344CB8AC3E}">
        <p14:creationId xmlns:p14="http://schemas.microsoft.com/office/powerpoint/2010/main" val="2677133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chor="t">
            <a:normAutofit/>
          </a:bodyPr>
          <a:lstStyle/>
          <a:p>
            <a:pPr algn="l"/>
            <a:r>
              <a:rPr lang="ja-JP" altLang="en-US" b="0" dirty="0"/>
              <a:t>アセスメント②職業準備支援</a:t>
            </a:r>
            <a:br>
              <a:rPr lang="en-US" altLang="ja-JP" b="0" dirty="0"/>
            </a:br>
            <a:r>
              <a:rPr lang="ja-JP" altLang="en-US" sz="2400" b="0" u="none" dirty="0"/>
              <a:t>作業場面での行動観察によるアセスメント</a:t>
            </a:r>
          </a:p>
        </p:txBody>
      </p:sp>
      <p:sp>
        <p:nvSpPr>
          <p:cNvPr id="8" name="四角形: 角を丸くする 7">
            <a:extLst>
              <a:ext uri="{FF2B5EF4-FFF2-40B4-BE49-F238E27FC236}">
                <a16:creationId xmlns:a16="http://schemas.microsoft.com/office/drawing/2014/main" id="{6EAAEAF3-BAB2-4FB0-A19A-FFCCAF812B85}"/>
              </a:ext>
            </a:extLst>
          </p:cNvPr>
          <p:cNvSpPr/>
          <p:nvPr/>
        </p:nvSpPr>
        <p:spPr>
          <a:xfrm>
            <a:off x="1132531" y="5397672"/>
            <a:ext cx="2153653" cy="4118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400" dirty="0">
                <a:latin typeface="UD デジタル 教科書体 NK-R" panose="02020400000000000000" pitchFamily="18" charset="-128"/>
                <a:ea typeface="UD デジタル 教科書体 NK-R" panose="02020400000000000000" pitchFamily="18" charset="-128"/>
              </a:rPr>
              <a:t>〇模擬的な作業場面</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　・</a:t>
            </a:r>
            <a:r>
              <a:rPr kumimoji="1" lang="ja-JP" altLang="en-US" sz="1100" dirty="0">
                <a:latin typeface="UD デジタル 教科書体 NK-R" panose="02020400000000000000" pitchFamily="18" charset="-128"/>
                <a:ea typeface="UD デジタル 教科書体 NK-R" panose="02020400000000000000" pitchFamily="18" charset="-128"/>
              </a:rPr>
              <a:t>企業内での作業実習</a:t>
            </a:r>
            <a:endParaRPr kumimoji="1" lang="en-US" altLang="ja-JP" sz="1100" dirty="0">
              <a:latin typeface="UD デジタル 教科書体 NK-R" panose="02020400000000000000" pitchFamily="18" charset="-128"/>
              <a:ea typeface="UD デジタル 教科書体 NK-R" panose="02020400000000000000" pitchFamily="18" charset="-128"/>
            </a:endParaRPr>
          </a:p>
        </p:txBody>
      </p:sp>
      <p:sp>
        <p:nvSpPr>
          <p:cNvPr id="20" name="四角形: 角を丸くする 19">
            <a:extLst>
              <a:ext uri="{FF2B5EF4-FFF2-40B4-BE49-F238E27FC236}">
                <a16:creationId xmlns:a16="http://schemas.microsoft.com/office/drawing/2014/main" id="{79A0A485-6447-4808-8A36-E9918B743F29}"/>
              </a:ext>
            </a:extLst>
          </p:cNvPr>
          <p:cNvSpPr/>
          <p:nvPr/>
        </p:nvSpPr>
        <p:spPr>
          <a:xfrm>
            <a:off x="1143173" y="2699527"/>
            <a:ext cx="2143011" cy="41183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dirty="0">
                <a:latin typeface="UD デジタル 教科書体 NK-R" panose="02020400000000000000" pitchFamily="18" charset="-128"/>
                <a:ea typeface="UD デジタル 教科書体 NK-R" panose="02020400000000000000" pitchFamily="18" charset="-128"/>
              </a:rPr>
              <a:t>〇行動観察ツールの活用</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100" dirty="0">
                <a:latin typeface="UD デジタル 教科書体 NK-R" panose="02020400000000000000" pitchFamily="18" charset="-128"/>
                <a:ea typeface="UD デジタル 教科書体 NK-R" panose="02020400000000000000" pitchFamily="18" charset="-128"/>
              </a:rPr>
              <a:t>　・幕張版ワークサンプル</a:t>
            </a:r>
          </a:p>
        </p:txBody>
      </p:sp>
      <p:sp>
        <p:nvSpPr>
          <p:cNvPr id="21" name="四角形: 角を丸くする 20">
            <a:extLst>
              <a:ext uri="{FF2B5EF4-FFF2-40B4-BE49-F238E27FC236}">
                <a16:creationId xmlns:a16="http://schemas.microsoft.com/office/drawing/2014/main" id="{2DC9366A-C474-412A-A579-8790B435EFBA}"/>
              </a:ext>
            </a:extLst>
          </p:cNvPr>
          <p:cNvSpPr/>
          <p:nvPr/>
        </p:nvSpPr>
        <p:spPr>
          <a:xfrm>
            <a:off x="1137851" y="4048599"/>
            <a:ext cx="2153653" cy="41183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400" dirty="0">
                <a:latin typeface="UD デジタル 教科書体 NK-R" panose="02020400000000000000" pitchFamily="18" charset="-128"/>
                <a:ea typeface="UD デジタル 教科書体 NK-R" panose="02020400000000000000" pitchFamily="18" charset="-128"/>
              </a:rPr>
              <a:t>〇模擬的な作業場面</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　・訓練施設内での作業活動</a:t>
            </a:r>
            <a:endParaRPr lang="en-US" altLang="ja-JP" sz="1100" dirty="0">
              <a:latin typeface="UD デジタル 教科書体 NK-R" panose="02020400000000000000" pitchFamily="18" charset="-128"/>
              <a:ea typeface="UD デジタル 教科書体 NK-R" panose="02020400000000000000" pitchFamily="18" charset="-128"/>
            </a:endParaRPr>
          </a:p>
        </p:txBody>
      </p:sp>
      <p:graphicFrame>
        <p:nvGraphicFramePr>
          <p:cNvPr id="24" name="コンテンツ プレースホルダー 13">
            <a:extLst>
              <a:ext uri="{FF2B5EF4-FFF2-40B4-BE49-F238E27FC236}">
                <a16:creationId xmlns:a16="http://schemas.microsoft.com/office/drawing/2014/main" id="{CFF2E590-682B-49C2-A4F4-0D3B532F53F3}"/>
              </a:ext>
            </a:extLst>
          </p:cNvPr>
          <p:cNvGraphicFramePr>
            <a:graphicFrameLocks/>
          </p:cNvGraphicFramePr>
          <p:nvPr>
            <p:extLst>
              <p:ext uri="{D42A27DB-BD31-4B8C-83A1-F6EECF244321}">
                <p14:modId xmlns:p14="http://schemas.microsoft.com/office/powerpoint/2010/main" val="2177410219"/>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角丸四角形 4">
            <a:extLst>
              <a:ext uri="{FF2B5EF4-FFF2-40B4-BE49-F238E27FC236}">
                <a16:creationId xmlns:a16="http://schemas.microsoft.com/office/drawing/2014/main" id="{4AF6EE96-CB9A-42D6-84D0-D097A5D61C10}"/>
              </a:ext>
            </a:extLst>
          </p:cNvPr>
          <p:cNvSpPr/>
          <p:nvPr/>
        </p:nvSpPr>
        <p:spPr>
          <a:xfrm>
            <a:off x="859263" y="1338535"/>
            <a:ext cx="10973600" cy="915382"/>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dirty="0">
                <a:latin typeface="UD デジタル 教科書体 NK-R" panose="02020400000000000000" pitchFamily="18" charset="-128"/>
                <a:ea typeface="UD デジタル 教科書体 NK-R" panose="02020400000000000000" pitchFamily="18" charset="-128"/>
              </a:rPr>
              <a:t>具体的な就職活動に入る前段階において、就労系障害福祉サービス事業所内での作業訓練、ワークサンプル、テスト、職場での実習体験等を通して、障害のある人の特性、就労に向けた意欲、職業準備性や職業能力等を把握し、本人と支援者で情報を共有し、就職前に必要と考えられる準備を行うプロセス。</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3" name="正方形/長方形 2">
            <a:extLst>
              <a:ext uri="{FF2B5EF4-FFF2-40B4-BE49-F238E27FC236}">
                <a16:creationId xmlns:a16="http://schemas.microsoft.com/office/drawing/2014/main" id="{F8A7D04D-3F70-48FF-8FAA-3599BFA980B2}"/>
              </a:ext>
            </a:extLst>
          </p:cNvPr>
          <p:cNvSpPr/>
          <p:nvPr/>
        </p:nvSpPr>
        <p:spPr>
          <a:xfrm>
            <a:off x="10114321" y="2452449"/>
            <a:ext cx="1663956" cy="1917032"/>
          </a:xfrm>
          <a:prstGeom prst="rect">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300" dirty="0">
                <a:latin typeface="UD デジタル 教科書体 NK-R" panose="02020400000000000000" pitchFamily="18" charset="-128"/>
                <a:ea typeface="UD デジタル 教科書体 NK-R" panose="02020400000000000000" pitchFamily="18" charset="-128"/>
              </a:rPr>
              <a:t>✓適切なジョブマッチングのために、就職前のアセスメント・準備訓練は欠かすことが出来ない。</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✓不十分なアセスメントは雑なマッチング、困難な定着支援につながる可能性が高い。</a:t>
            </a:r>
            <a:endParaRPr lang="en-US" altLang="ja-JP" sz="1300" dirty="0">
              <a:latin typeface="UD デジタル 教科書体 NK-R" panose="02020400000000000000" pitchFamily="18" charset="-128"/>
              <a:ea typeface="UD デジタル 教科書体 NK-R" panose="02020400000000000000" pitchFamily="18" charset="-128"/>
            </a:endParaRPr>
          </a:p>
        </p:txBody>
      </p:sp>
      <p:sp>
        <p:nvSpPr>
          <p:cNvPr id="26" name="正方形/長方形 25">
            <a:extLst>
              <a:ext uri="{FF2B5EF4-FFF2-40B4-BE49-F238E27FC236}">
                <a16:creationId xmlns:a16="http://schemas.microsoft.com/office/drawing/2014/main" id="{D26FC45F-9E1C-49F0-BE99-E6856B1C3826}"/>
              </a:ext>
            </a:extLst>
          </p:cNvPr>
          <p:cNvSpPr/>
          <p:nvPr/>
        </p:nvSpPr>
        <p:spPr>
          <a:xfrm>
            <a:off x="10113398" y="4421590"/>
            <a:ext cx="1664879" cy="2334128"/>
          </a:xfrm>
          <a:prstGeom prst="rect">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300" dirty="0">
                <a:latin typeface="UD デジタル 教科書体 NK-R" panose="02020400000000000000" pitchFamily="18" charset="-128"/>
                <a:ea typeface="UD デジタル 教科書体 NK-R" panose="02020400000000000000" pitchFamily="18" charset="-128"/>
              </a:rPr>
              <a:t>✓多くの場合、適切なアセスメントは面談だけでは不十分。</a:t>
            </a:r>
            <a:endParaRPr lang="en-US" altLang="ja-JP" sz="1300" dirty="0">
              <a:latin typeface="UD デジタル 教科書体 NK-R" panose="02020400000000000000" pitchFamily="18" charset="-128"/>
              <a:ea typeface="UD デジタル 教科書体 NK-R" panose="02020400000000000000" pitchFamily="18" charset="-128"/>
            </a:endParaRPr>
          </a:p>
          <a:p>
            <a:r>
              <a:rPr lang="ja-JP" altLang="en-US" sz="1300" dirty="0">
                <a:latin typeface="UD デジタル 教科書体 NK-R" panose="02020400000000000000" pitchFamily="18" charset="-128"/>
                <a:ea typeface="UD デジタル 教科書体 NK-R" panose="02020400000000000000" pitchFamily="18" charset="-128"/>
              </a:rPr>
              <a:t>✓就労移行支援事業所等において、適切なアセスメントと準備支援が行われ、そこで把握した情報をハローワーク、ジョブコーチ、企業等が活用できる事が理想的。</a:t>
            </a:r>
          </a:p>
        </p:txBody>
      </p:sp>
      <p:sp>
        <p:nvSpPr>
          <p:cNvPr id="28" name="正方形/長方形 27">
            <a:extLst>
              <a:ext uri="{FF2B5EF4-FFF2-40B4-BE49-F238E27FC236}">
                <a16:creationId xmlns:a16="http://schemas.microsoft.com/office/drawing/2014/main" id="{AB50AF03-AE88-449A-A58E-795E725C1253}"/>
              </a:ext>
            </a:extLst>
          </p:cNvPr>
          <p:cNvSpPr/>
          <p:nvPr/>
        </p:nvSpPr>
        <p:spPr>
          <a:xfrm>
            <a:off x="859263" y="2452449"/>
            <a:ext cx="9183095" cy="4303269"/>
          </a:xfrm>
          <a:prstGeom prst="rect">
            <a:avLst/>
          </a:prstGeom>
          <a:noFill/>
          <a:ln w="12700">
            <a:solidFill>
              <a:srgbClr val="00B05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2A0A7D8-BC5C-45EB-8CB7-D941679F2131}"/>
              </a:ext>
            </a:extLst>
          </p:cNvPr>
          <p:cNvSpPr txBox="1"/>
          <p:nvPr/>
        </p:nvSpPr>
        <p:spPr>
          <a:xfrm>
            <a:off x="859263" y="2221616"/>
            <a:ext cx="4338199" cy="461665"/>
          </a:xfrm>
          <a:prstGeom prst="rect">
            <a:avLst/>
          </a:prstGeom>
          <a:noFill/>
        </p:spPr>
        <p:txBody>
          <a:bodyPr wrap="square" anchor="ctr">
            <a:spAutoFit/>
          </a:bodyPr>
          <a:lstStyle/>
          <a:p>
            <a:pPr algn="ctr"/>
            <a:r>
              <a:rPr lang="ja-JP" altLang="en-US" sz="2400" dirty="0">
                <a:highlight>
                  <a:srgbClr val="FFFF00"/>
                </a:highlight>
                <a:latin typeface="UD デジタル 教科書体 NK-R" panose="02020400000000000000" pitchFamily="18" charset="-128"/>
                <a:ea typeface="UD デジタル 教科書体 NK-R" panose="02020400000000000000" pitchFamily="18" charset="-128"/>
              </a:rPr>
              <a:t>様々な場面や条件下で分析する</a:t>
            </a:r>
          </a:p>
        </p:txBody>
      </p:sp>
      <p:graphicFrame>
        <p:nvGraphicFramePr>
          <p:cNvPr id="29" name="図表 28">
            <a:extLst>
              <a:ext uri="{FF2B5EF4-FFF2-40B4-BE49-F238E27FC236}">
                <a16:creationId xmlns:a16="http://schemas.microsoft.com/office/drawing/2014/main" id="{849F7472-1FEF-4A73-91DD-FA37685ECF7E}"/>
              </a:ext>
            </a:extLst>
          </p:cNvPr>
          <p:cNvGraphicFramePr/>
          <p:nvPr/>
        </p:nvGraphicFramePr>
        <p:xfrm>
          <a:off x="3497168" y="2653388"/>
          <a:ext cx="6438256" cy="4078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 name="Picture 3" descr="X:\Ｒシップ写真・映像\DSCF0364.JPG">
            <a:extLst>
              <a:ext uri="{FF2B5EF4-FFF2-40B4-BE49-F238E27FC236}">
                <a16:creationId xmlns:a16="http://schemas.microsoft.com/office/drawing/2014/main" id="{6F9AFC55-6E37-191B-BAA7-083D3EAF39F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8573" y="3133481"/>
            <a:ext cx="1186105" cy="885461"/>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descr="説明: DSC01628.JPG">
            <a:extLst>
              <a:ext uri="{FF2B5EF4-FFF2-40B4-BE49-F238E27FC236}">
                <a16:creationId xmlns:a16="http://schemas.microsoft.com/office/drawing/2014/main" id="{575FFD81-A88F-4FA4-5E11-3F9EB50B5104}"/>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56576" y="3133481"/>
            <a:ext cx="1186105" cy="885461"/>
          </a:xfrm>
          <a:prstGeom prst="rect">
            <a:avLst/>
          </a:prstGeom>
          <a:noFill/>
          <a:ln>
            <a:noFill/>
          </a:ln>
        </p:spPr>
      </p:pic>
      <p:pic>
        <p:nvPicPr>
          <p:cNvPr id="7" name="図 6" descr="床, 室内, テーブル, 人 が含まれている画像&#10;&#10;自動的に生成された説明">
            <a:extLst>
              <a:ext uri="{FF2B5EF4-FFF2-40B4-BE49-F238E27FC236}">
                <a16:creationId xmlns:a16="http://schemas.microsoft.com/office/drawing/2014/main" id="{CDBEE207-589C-54E9-586F-242A0A6CB9D6}"/>
              </a:ext>
            </a:extLst>
          </p:cNvPr>
          <p:cNvPicPr>
            <a:picLocks noChangeAspect="1"/>
          </p:cNvPicPr>
          <p:nvPr/>
        </p:nvPicPr>
        <p:blipFill>
          <a:blip r:embed="rId14"/>
          <a:stretch>
            <a:fillRect/>
          </a:stretch>
        </p:blipFill>
        <p:spPr>
          <a:xfrm>
            <a:off x="1028573" y="4490090"/>
            <a:ext cx="1186105" cy="885460"/>
          </a:xfrm>
          <a:prstGeom prst="rect">
            <a:avLst/>
          </a:prstGeom>
        </p:spPr>
      </p:pic>
      <p:pic>
        <p:nvPicPr>
          <p:cNvPr id="9" name="図 8" descr="説明: DSC01625.JPG">
            <a:extLst>
              <a:ext uri="{FF2B5EF4-FFF2-40B4-BE49-F238E27FC236}">
                <a16:creationId xmlns:a16="http://schemas.microsoft.com/office/drawing/2014/main" id="{32A5F110-06B7-B948-F67F-E1069323BB31}"/>
              </a:ext>
            </a:extLst>
          </p:cNvPr>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256576" y="4490090"/>
            <a:ext cx="1186105" cy="880641"/>
          </a:xfrm>
          <a:prstGeom prst="rect">
            <a:avLst/>
          </a:prstGeom>
          <a:noFill/>
          <a:ln>
            <a:noFill/>
          </a:ln>
        </p:spPr>
      </p:pic>
      <p:pic>
        <p:nvPicPr>
          <p:cNvPr id="11" name="図 10">
            <a:extLst>
              <a:ext uri="{FF2B5EF4-FFF2-40B4-BE49-F238E27FC236}">
                <a16:creationId xmlns:a16="http://schemas.microsoft.com/office/drawing/2014/main" id="{029C227D-686C-6CCE-4A5C-7DC7E7238A4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2020" y="5831628"/>
            <a:ext cx="1215472" cy="864066"/>
          </a:xfrm>
          <a:prstGeom prst="rect">
            <a:avLst/>
          </a:prstGeom>
        </p:spPr>
      </p:pic>
      <p:pic>
        <p:nvPicPr>
          <p:cNvPr id="12" name="コンテンツ プレースホルダー 6">
            <a:extLst>
              <a:ext uri="{FF2B5EF4-FFF2-40B4-BE49-F238E27FC236}">
                <a16:creationId xmlns:a16="http://schemas.microsoft.com/office/drawing/2014/main" id="{CA41C163-A1C5-E37C-2483-F5865CDC133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256575" y="5831628"/>
            <a:ext cx="1186105" cy="864066"/>
          </a:xfrm>
          <a:prstGeom prst="rect">
            <a:avLst/>
          </a:prstGeom>
        </p:spPr>
      </p:pic>
      <p:sp>
        <p:nvSpPr>
          <p:cNvPr id="10" name="正方形/長方形 9">
            <a:extLst>
              <a:ext uri="{FF2B5EF4-FFF2-40B4-BE49-F238E27FC236}">
                <a16:creationId xmlns:a16="http://schemas.microsoft.com/office/drawing/2014/main" id="{E749FF15-4320-DE1A-35B9-40AD47F8951D}"/>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スライド№８</a:t>
            </a:r>
          </a:p>
        </p:txBody>
      </p:sp>
    </p:spTree>
    <p:extLst>
      <p:ext uri="{BB962C8B-B14F-4D97-AF65-F5344CB8AC3E}">
        <p14:creationId xmlns:p14="http://schemas.microsoft.com/office/powerpoint/2010/main" val="3660138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31A13-754F-9590-8570-D3AE4CA8703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9FED241-FCA1-5C72-22C1-3CC384DAA477}"/>
              </a:ext>
            </a:extLst>
          </p:cNvPr>
          <p:cNvSpPr>
            <a:spLocks noGrp="1"/>
          </p:cNvSpPr>
          <p:nvPr>
            <p:ph type="title"/>
          </p:nvPr>
        </p:nvSpPr>
        <p:spPr/>
        <p:txBody>
          <a:bodyPr anchor="t">
            <a:normAutofit/>
          </a:bodyPr>
          <a:lstStyle/>
          <a:p>
            <a:pPr algn="l"/>
            <a:r>
              <a:rPr lang="ja-JP" altLang="en-US" b="0" dirty="0"/>
              <a:t>アセスメント②職業準備支援</a:t>
            </a:r>
            <a:br>
              <a:rPr lang="en-US" altLang="ja-JP" b="0" dirty="0"/>
            </a:br>
            <a:r>
              <a:rPr lang="ja-JP" altLang="en-US" sz="2400" b="0" u="none" dirty="0"/>
              <a:t>行動観察ツール（幕張版ワークサンプル＝</a:t>
            </a:r>
            <a:r>
              <a:rPr lang="en-US" altLang="ja-JP" sz="2400" b="0" u="none" dirty="0"/>
              <a:t>MWS</a:t>
            </a:r>
            <a:r>
              <a:rPr lang="ja-JP" altLang="en-US" sz="2400" b="0" u="none" dirty="0"/>
              <a:t>）</a:t>
            </a:r>
          </a:p>
        </p:txBody>
      </p:sp>
      <p:graphicFrame>
        <p:nvGraphicFramePr>
          <p:cNvPr id="24" name="コンテンツ プレースホルダー 13">
            <a:extLst>
              <a:ext uri="{FF2B5EF4-FFF2-40B4-BE49-F238E27FC236}">
                <a16:creationId xmlns:a16="http://schemas.microsoft.com/office/drawing/2014/main" id="{AEDBE392-3A67-8064-41A4-435F0B2FB7E5}"/>
              </a:ext>
            </a:extLst>
          </p:cNvPr>
          <p:cNvGraphicFramePr>
            <a:graphicFrameLocks/>
          </p:cNvGraphicFramePr>
          <p:nvPr>
            <p:extLst>
              <p:ext uri="{D42A27DB-BD31-4B8C-83A1-F6EECF244321}">
                <p14:modId xmlns:p14="http://schemas.microsoft.com/office/powerpoint/2010/main" val="89018189"/>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正方形/長方形 3">
            <a:extLst>
              <a:ext uri="{FF2B5EF4-FFF2-40B4-BE49-F238E27FC236}">
                <a16:creationId xmlns:a16="http://schemas.microsoft.com/office/drawing/2014/main" id="{658684D9-0736-6F0C-D5BF-9531CF4A9B21}"/>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スライド№９</a:t>
            </a:r>
          </a:p>
        </p:txBody>
      </p:sp>
      <p:pic>
        <p:nvPicPr>
          <p:cNvPr id="5" name="図 4">
            <a:extLst>
              <a:ext uri="{FF2B5EF4-FFF2-40B4-BE49-F238E27FC236}">
                <a16:creationId xmlns:a16="http://schemas.microsoft.com/office/drawing/2014/main" id="{C2D0416A-92CB-EA54-BB9D-F3F1952E3269}"/>
              </a:ext>
            </a:extLst>
          </p:cNvPr>
          <p:cNvPicPr>
            <a:picLocks noChangeAspect="1"/>
          </p:cNvPicPr>
          <p:nvPr/>
        </p:nvPicPr>
        <p:blipFill>
          <a:blip r:embed="rId7"/>
          <a:stretch>
            <a:fillRect/>
          </a:stretch>
        </p:blipFill>
        <p:spPr>
          <a:xfrm>
            <a:off x="684752" y="1212427"/>
            <a:ext cx="10664244" cy="5441466"/>
          </a:xfrm>
          <a:prstGeom prst="rect">
            <a:avLst/>
          </a:prstGeom>
        </p:spPr>
      </p:pic>
    </p:spTree>
    <p:extLst>
      <p:ext uri="{BB962C8B-B14F-4D97-AF65-F5344CB8AC3E}">
        <p14:creationId xmlns:p14="http://schemas.microsoft.com/office/powerpoint/2010/main" val="2841906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5F787-330A-6A7D-BC61-19B84CF30BC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4A9DE9C-827F-6B11-93B0-C100969075E0}"/>
              </a:ext>
            </a:extLst>
          </p:cNvPr>
          <p:cNvSpPr>
            <a:spLocks noGrp="1"/>
          </p:cNvSpPr>
          <p:nvPr>
            <p:ph type="title"/>
          </p:nvPr>
        </p:nvSpPr>
        <p:spPr/>
        <p:txBody>
          <a:bodyPr anchor="t">
            <a:normAutofit/>
          </a:bodyPr>
          <a:lstStyle/>
          <a:p>
            <a:pPr algn="l"/>
            <a:r>
              <a:rPr lang="ja-JP" altLang="en-US" b="0" dirty="0"/>
              <a:t>アセスメント②職業準備支援</a:t>
            </a:r>
            <a:br>
              <a:rPr lang="en-US" altLang="ja-JP" b="0" dirty="0"/>
            </a:br>
            <a:r>
              <a:rPr lang="ja-JP" altLang="en-US" sz="2400" b="0" u="none" dirty="0"/>
              <a:t>行動観察ツール（幕張版ワークサンプル＝</a:t>
            </a:r>
            <a:r>
              <a:rPr lang="en-US" altLang="ja-JP" sz="2400" b="0" u="none" dirty="0"/>
              <a:t>MWS</a:t>
            </a:r>
            <a:r>
              <a:rPr lang="ja-JP" altLang="en-US" sz="2400" b="0" u="none" dirty="0"/>
              <a:t>）</a:t>
            </a:r>
          </a:p>
        </p:txBody>
      </p:sp>
      <p:graphicFrame>
        <p:nvGraphicFramePr>
          <p:cNvPr id="24" name="コンテンツ プレースホルダー 13">
            <a:extLst>
              <a:ext uri="{FF2B5EF4-FFF2-40B4-BE49-F238E27FC236}">
                <a16:creationId xmlns:a16="http://schemas.microsoft.com/office/drawing/2014/main" id="{73A5DCEB-9F43-640A-D4FF-F1D899012901}"/>
              </a:ext>
            </a:extLst>
          </p:cNvPr>
          <p:cNvGraphicFramePr>
            <a:graphicFrameLocks/>
          </p:cNvGraphicFramePr>
          <p:nvPr>
            <p:extLst>
              <p:ext uri="{D42A27DB-BD31-4B8C-83A1-F6EECF244321}">
                <p14:modId xmlns:p14="http://schemas.microsoft.com/office/powerpoint/2010/main" val="1398608934"/>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正方形/長方形 4">
            <a:extLst>
              <a:ext uri="{FF2B5EF4-FFF2-40B4-BE49-F238E27FC236}">
                <a16:creationId xmlns:a16="http://schemas.microsoft.com/office/drawing/2014/main" id="{0234F563-D244-543A-04AE-3345A2001F92}"/>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スライド№１０</a:t>
            </a:r>
          </a:p>
        </p:txBody>
      </p:sp>
      <p:pic>
        <p:nvPicPr>
          <p:cNvPr id="6" name="図 5">
            <a:extLst>
              <a:ext uri="{FF2B5EF4-FFF2-40B4-BE49-F238E27FC236}">
                <a16:creationId xmlns:a16="http://schemas.microsoft.com/office/drawing/2014/main" id="{DFF0F63E-BDF6-420A-ECF4-094DADE689D6}"/>
              </a:ext>
            </a:extLst>
          </p:cNvPr>
          <p:cNvPicPr>
            <a:picLocks noChangeAspect="1"/>
          </p:cNvPicPr>
          <p:nvPr/>
        </p:nvPicPr>
        <p:blipFill>
          <a:blip r:embed="rId7"/>
          <a:stretch>
            <a:fillRect/>
          </a:stretch>
        </p:blipFill>
        <p:spPr>
          <a:xfrm>
            <a:off x="838200" y="1224335"/>
            <a:ext cx="10142764" cy="5456319"/>
          </a:xfrm>
          <a:prstGeom prst="rect">
            <a:avLst/>
          </a:prstGeom>
        </p:spPr>
      </p:pic>
    </p:spTree>
    <p:extLst>
      <p:ext uri="{BB962C8B-B14F-4D97-AF65-F5344CB8AC3E}">
        <p14:creationId xmlns:p14="http://schemas.microsoft.com/office/powerpoint/2010/main" val="133504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EAD21-CC3B-A471-FE2B-0676C66A164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D71C3CE-2F06-4B9D-738E-B0FE826F8D6A}"/>
              </a:ext>
            </a:extLst>
          </p:cNvPr>
          <p:cNvSpPr>
            <a:spLocks noGrp="1"/>
          </p:cNvSpPr>
          <p:nvPr>
            <p:ph type="title"/>
          </p:nvPr>
        </p:nvSpPr>
        <p:spPr/>
        <p:txBody>
          <a:bodyPr anchor="t">
            <a:normAutofit/>
          </a:bodyPr>
          <a:lstStyle/>
          <a:p>
            <a:pPr algn="l"/>
            <a:r>
              <a:rPr lang="ja-JP" altLang="en-US" b="0" dirty="0"/>
              <a:t>アセスメント②職業準備支援</a:t>
            </a:r>
            <a:br>
              <a:rPr lang="en-US" altLang="ja-JP" b="0" dirty="0"/>
            </a:br>
            <a:r>
              <a:rPr lang="ja-JP" altLang="en-US" sz="2400" b="0" u="none" dirty="0"/>
              <a:t>行動観察ツール（幕張版ワークサンプル＝</a:t>
            </a:r>
            <a:r>
              <a:rPr lang="en-US" altLang="ja-JP" sz="2400" b="0" u="none" dirty="0"/>
              <a:t>MWS</a:t>
            </a:r>
            <a:r>
              <a:rPr lang="ja-JP" altLang="en-US" sz="2400" b="0" u="none" dirty="0"/>
              <a:t>）</a:t>
            </a:r>
          </a:p>
        </p:txBody>
      </p:sp>
      <p:graphicFrame>
        <p:nvGraphicFramePr>
          <p:cNvPr id="24" name="コンテンツ プレースホルダー 13">
            <a:extLst>
              <a:ext uri="{FF2B5EF4-FFF2-40B4-BE49-F238E27FC236}">
                <a16:creationId xmlns:a16="http://schemas.microsoft.com/office/drawing/2014/main" id="{2757D412-6041-B6F1-F923-4BC67DAAFEED}"/>
              </a:ext>
            </a:extLst>
          </p:cNvPr>
          <p:cNvGraphicFramePr>
            <a:graphicFrameLocks/>
          </p:cNvGraphicFramePr>
          <p:nvPr>
            <p:extLst>
              <p:ext uri="{D42A27DB-BD31-4B8C-83A1-F6EECF244321}">
                <p14:modId xmlns:p14="http://schemas.microsoft.com/office/powerpoint/2010/main" val="741014682"/>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正方形/長方形 3">
            <a:extLst>
              <a:ext uri="{FF2B5EF4-FFF2-40B4-BE49-F238E27FC236}">
                <a16:creationId xmlns:a16="http://schemas.microsoft.com/office/drawing/2014/main" id="{72A6995E-C407-A13C-14C7-A8F74B7C1648}"/>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11</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pic>
        <p:nvPicPr>
          <p:cNvPr id="6" name="図 5">
            <a:extLst>
              <a:ext uri="{FF2B5EF4-FFF2-40B4-BE49-F238E27FC236}">
                <a16:creationId xmlns:a16="http://schemas.microsoft.com/office/drawing/2014/main" id="{FBBFAC57-C4CE-491B-7647-5C0DD6C37692}"/>
              </a:ext>
            </a:extLst>
          </p:cNvPr>
          <p:cNvPicPr>
            <a:picLocks noChangeAspect="1"/>
          </p:cNvPicPr>
          <p:nvPr/>
        </p:nvPicPr>
        <p:blipFill>
          <a:blip r:embed="rId7"/>
          <a:stretch>
            <a:fillRect/>
          </a:stretch>
        </p:blipFill>
        <p:spPr>
          <a:xfrm>
            <a:off x="838200" y="1328106"/>
            <a:ext cx="10051859" cy="5171517"/>
          </a:xfrm>
          <a:prstGeom prst="rect">
            <a:avLst/>
          </a:prstGeom>
        </p:spPr>
      </p:pic>
    </p:spTree>
    <p:extLst>
      <p:ext uri="{BB962C8B-B14F-4D97-AF65-F5344CB8AC3E}">
        <p14:creationId xmlns:p14="http://schemas.microsoft.com/office/powerpoint/2010/main" val="3158560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F76F34-8B9D-8E82-9022-6E010C115483}"/>
              </a:ext>
            </a:extLst>
          </p:cNvPr>
          <p:cNvSpPr>
            <a:spLocks noGrp="1"/>
          </p:cNvSpPr>
          <p:nvPr>
            <p:ph type="title"/>
          </p:nvPr>
        </p:nvSpPr>
        <p:spPr/>
        <p:txBody>
          <a:bodyPr anchor="t"/>
          <a:lstStyle/>
          <a:p>
            <a:r>
              <a:rPr kumimoji="1" lang="en-US" altLang="ja-JP" b="0" dirty="0"/>
              <a:t>※</a:t>
            </a:r>
            <a:r>
              <a:rPr kumimoji="1" lang="ja-JP" altLang="en-US" b="0" dirty="0"/>
              <a:t>就労選択支援事業におけるアセスメントとは？</a:t>
            </a:r>
            <a:br>
              <a:rPr kumimoji="1" lang="en-US" altLang="ja-JP" b="0" dirty="0"/>
            </a:br>
            <a:r>
              <a:rPr kumimoji="1" lang="ja-JP" altLang="en-US" sz="2400" b="0" u="none" dirty="0"/>
              <a:t>アセスメント①②を踏まえて</a:t>
            </a:r>
            <a:endParaRPr kumimoji="1" lang="ja-JP" altLang="en-US" b="0" u="none" dirty="0"/>
          </a:p>
        </p:txBody>
      </p:sp>
      <p:graphicFrame>
        <p:nvGraphicFramePr>
          <p:cNvPr id="5" name="図表 4">
            <a:extLst>
              <a:ext uri="{FF2B5EF4-FFF2-40B4-BE49-F238E27FC236}">
                <a16:creationId xmlns:a16="http://schemas.microsoft.com/office/drawing/2014/main" id="{745E9DB8-5A4C-167C-00AD-194D8BECD5FD}"/>
              </a:ext>
            </a:extLst>
          </p:cNvPr>
          <p:cNvGraphicFramePr/>
          <p:nvPr>
            <p:extLst>
              <p:ext uri="{D42A27DB-BD31-4B8C-83A1-F6EECF244321}">
                <p14:modId xmlns:p14="http://schemas.microsoft.com/office/powerpoint/2010/main" val="2077715548"/>
              </p:ext>
            </p:extLst>
          </p:nvPr>
        </p:nvGraphicFramePr>
        <p:xfrm>
          <a:off x="1673893" y="1579370"/>
          <a:ext cx="8392457"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正方形/長方形 2">
            <a:extLst>
              <a:ext uri="{FF2B5EF4-FFF2-40B4-BE49-F238E27FC236}">
                <a16:creationId xmlns:a16="http://schemas.microsoft.com/office/drawing/2014/main" id="{EBFE5CC8-EB6B-C845-CB79-0769ACE301C8}"/>
              </a:ext>
            </a:extLst>
          </p:cNvPr>
          <p:cNvSpPr/>
          <p:nvPr/>
        </p:nvSpPr>
        <p:spPr>
          <a:xfrm>
            <a:off x="1578479" y="1265697"/>
            <a:ext cx="6256479" cy="369332"/>
          </a:xfrm>
          <a:prstGeom prst="rect">
            <a:avLst/>
          </a:prstGeom>
          <a:noFill/>
        </p:spPr>
        <p:txBody>
          <a:bodyPr wrap="square" lIns="91440" tIns="45720" rIns="91440" bIns="45720">
            <a:spAutoFit/>
          </a:bodyPr>
          <a:lstStyle/>
          <a:p>
            <a:pPr algn="ctr"/>
            <a:r>
              <a:rPr lang="ja-JP" altLang="en-US" dirty="0">
                <a:ln w="0"/>
                <a:highlight>
                  <a:srgbClr val="FFFF00"/>
                </a:highlight>
                <a:latin typeface="UD デジタル 教科書体 NK" panose="02020400000000000000" pitchFamily="18" charset="-128"/>
                <a:ea typeface="UD デジタル 教科書体 NK" panose="02020400000000000000" pitchFamily="18" charset="-128"/>
              </a:rPr>
              <a:t>〇原則、ご本人との</a:t>
            </a:r>
            <a:r>
              <a:rPr lang="ja-JP" altLang="en-US" dirty="0">
                <a:ln w="0"/>
                <a:solidFill>
                  <a:srgbClr val="FF0000"/>
                </a:solidFill>
                <a:highlight>
                  <a:srgbClr val="FFFF00"/>
                </a:highlight>
                <a:latin typeface="UD デジタル 教科書体 NK" panose="02020400000000000000" pitchFamily="18" charset="-128"/>
                <a:ea typeface="UD デジタル 教科書体 NK" panose="02020400000000000000" pitchFamily="18" charset="-128"/>
              </a:rPr>
              <a:t>協同推進</a:t>
            </a:r>
            <a:r>
              <a:rPr lang="ja-JP" altLang="en-US" dirty="0">
                <a:ln w="0"/>
                <a:highlight>
                  <a:srgbClr val="FFFF00"/>
                </a:highlight>
                <a:latin typeface="UD デジタル 教科書体 NK" panose="02020400000000000000" pitchFamily="18" charset="-128"/>
                <a:ea typeface="UD デジタル 教科書体 NK" panose="02020400000000000000" pitchFamily="18" charset="-128"/>
              </a:rPr>
              <a:t>による「就労アセスメント」の実施。</a:t>
            </a:r>
            <a:endParaRPr lang="ja-JP" altLang="en-US" b="0" cap="none" spc="0" dirty="0">
              <a:ln w="0"/>
              <a:highlight>
                <a:srgbClr val="FFFF00"/>
              </a:highlight>
              <a:latin typeface="UD デジタル 教科書体 NK" panose="02020400000000000000" pitchFamily="18" charset="-128"/>
              <a:ea typeface="UD デジタル 教科書体 NK" panose="02020400000000000000" pitchFamily="18" charset="-128"/>
            </a:endParaRPr>
          </a:p>
        </p:txBody>
      </p:sp>
      <p:pic>
        <p:nvPicPr>
          <p:cNvPr id="6" name="図 5">
            <a:extLst>
              <a:ext uri="{FF2B5EF4-FFF2-40B4-BE49-F238E27FC236}">
                <a16:creationId xmlns:a16="http://schemas.microsoft.com/office/drawing/2014/main" id="{BB4C8BE7-453E-C653-EE42-A4E0CF335E87}"/>
              </a:ext>
            </a:extLst>
          </p:cNvPr>
          <p:cNvPicPr>
            <a:picLocks noChangeAspect="1"/>
          </p:cNvPicPr>
          <p:nvPr/>
        </p:nvPicPr>
        <p:blipFill>
          <a:blip r:embed="rId7"/>
          <a:stretch>
            <a:fillRect/>
          </a:stretch>
        </p:blipFill>
        <p:spPr>
          <a:xfrm>
            <a:off x="933404" y="2904934"/>
            <a:ext cx="4727926" cy="3734406"/>
          </a:xfrm>
          <a:prstGeom prst="rect">
            <a:avLst/>
          </a:prstGeom>
        </p:spPr>
      </p:pic>
      <p:pic>
        <p:nvPicPr>
          <p:cNvPr id="7" name="図 6">
            <a:extLst>
              <a:ext uri="{FF2B5EF4-FFF2-40B4-BE49-F238E27FC236}">
                <a16:creationId xmlns:a16="http://schemas.microsoft.com/office/drawing/2014/main" id="{EEB14D77-0E37-590D-591B-66BD9EB5E8D0}"/>
              </a:ext>
            </a:extLst>
          </p:cNvPr>
          <p:cNvPicPr>
            <a:picLocks noChangeAspect="1"/>
          </p:cNvPicPr>
          <p:nvPr/>
        </p:nvPicPr>
        <p:blipFill>
          <a:blip r:embed="rId8"/>
          <a:stretch>
            <a:fillRect/>
          </a:stretch>
        </p:blipFill>
        <p:spPr>
          <a:xfrm>
            <a:off x="6095999" y="2904933"/>
            <a:ext cx="5262899" cy="3640425"/>
          </a:xfrm>
          <a:prstGeom prst="rect">
            <a:avLst/>
          </a:prstGeom>
        </p:spPr>
      </p:pic>
      <p:sp>
        <p:nvSpPr>
          <p:cNvPr id="8" name="正方形/長方形 7">
            <a:extLst>
              <a:ext uri="{FF2B5EF4-FFF2-40B4-BE49-F238E27FC236}">
                <a16:creationId xmlns:a16="http://schemas.microsoft.com/office/drawing/2014/main" id="{2D52A1BA-EF07-7FB3-08D5-81F7EA8E2B10}"/>
              </a:ext>
            </a:extLst>
          </p:cNvPr>
          <p:cNvSpPr/>
          <p:nvPr/>
        </p:nvSpPr>
        <p:spPr>
          <a:xfrm>
            <a:off x="8824621" y="6545358"/>
            <a:ext cx="2483457" cy="246221"/>
          </a:xfrm>
          <a:prstGeom prst="rect">
            <a:avLst/>
          </a:prstGeom>
          <a:noFill/>
        </p:spPr>
        <p:txBody>
          <a:bodyPr wrap="square" lIns="91440" tIns="45720" rIns="91440" bIns="45720">
            <a:spAutoFit/>
          </a:bodyPr>
          <a:lstStyle/>
          <a:p>
            <a:pPr algn="ctr"/>
            <a:r>
              <a:rPr lang="en-US" altLang="ja-JP" sz="1000" dirty="0">
                <a:ln w="0"/>
                <a:latin typeface="UD デジタル 教科書体 NK" panose="02020400000000000000" pitchFamily="18" charset="-128"/>
                <a:ea typeface="UD デジタル 教科書体 NK" panose="02020400000000000000" pitchFamily="18" charset="-128"/>
              </a:rPr>
              <a:t>※</a:t>
            </a:r>
            <a:r>
              <a:rPr lang="ja-JP" altLang="en-US" sz="1000" dirty="0">
                <a:ln w="0"/>
                <a:latin typeface="UD デジタル 教科書体 NK" panose="02020400000000000000" pitchFamily="18" charset="-128"/>
                <a:ea typeface="UD デジタル 教科書体 NK" panose="02020400000000000000" pitchFamily="18" charset="-128"/>
              </a:rPr>
              <a:t>「就労支援のためのアセスメントシート」</a:t>
            </a:r>
            <a:endParaRPr lang="ja-JP" altLang="en-US" sz="1000" b="0" cap="none" spc="0" dirty="0">
              <a:ln w="0"/>
              <a:latin typeface="UD デジタル 教科書体 NK" panose="02020400000000000000" pitchFamily="18" charset="-128"/>
              <a:ea typeface="UD デジタル 教科書体 NK" panose="02020400000000000000" pitchFamily="18" charset="-128"/>
            </a:endParaRPr>
          </a:p>
        </p:txBody>
      </p:sp>
      <p:sp>
        <p:nvSpPr>
          <p:cNvPr id="9" name="正方形/長方形 8">
            <a:extLst>
              <a:ext uri="{FF2B5EF4-FFF2-40B4-BE49-F238E27FC236}">
                <a16:creationId xmlns:a16="http://schemas.microsoft.com/office/drawing/2014/main" id="{3D42B9BB-ADFE-8DF3-78C5-534E980093F6}"/>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２</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142650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3BA11C-ECC8-4DA4-B676-5C6DAF6C9C9B}"/>
              </a:ext>
            </a:extLst>
          </p:cNvPr>
          <p:cNvSpPr>
            <a:spLocks noGrp="1"/>
          </p:cNvSpPr>
          <p:nvPr>
            <p:ph type="title"/>
          </p:nvPr>
        </p:nvSpPr>
        <p:spPr/>
        <p:txBody>
          <a:bodyPr anchor="t"/>
          <a:lstStyle/>
          <a:p>
            <a:r>
              <a:rPr kumimoji="1" lang="ja-JP" altLang="en-US" b="0" dirty="0"/>
              <a:t>職業紹介・マッチングとは</a:t>
            </a:r>
            <a:br>
              <a:rPr kumimoji="1" lang="en-US" altLang="ja-JP" b="0" dirty="0"/>
            </a:br>
            <a:r>
              <a:rPr kumimoji="1" lang="ja-JP" altLang="en-US" sz="2400" b="0" u="none" dirty="0"/>
              <a:t>２つのアセスメント結果を適切につなげる</a:t>
            </a:r>
            <a:endParaRPr kumimoji="1" lang="ja-JP" altLang="en-US" sz="2400" b="0" dirty="0"/>
          </a:p>
        </p:txBody>
      </p:sp>
      <p:graphicFrame>
        <p:nvGraphicFramePr>
          <p:cNvPr id="5" name="コンテンツ プレースホルダー 13">
            <a:extLst>
              <a:ext uri="{FF2B5EF4-FFF2-40B4-BE49-F238E27FC236}">
                <a16:creationId xmlns:a16="http://schemas.microsoft.com/office/drawing/2014/main" id="{CDE50365-585D-4B2F-A5A6-D472EC4AF2CF}"/>
              </a:ext>
            </a:extLst>
          </p:cNvPr>
          <p:cNvGraphicFramePr>
            <a:graphicFrameLocks/>
          </p:cNvGraphicFramePr>
          <p:nvPr>
            <p:extLst>
              <p:ext uri="{D42A27DB-BD31-4B8C-83A1-F6EECF244321}">
                <p14:modId xmlns:p14="http://schemas.microsoft.com/office/powerpoint/2010/main" val="396471088"/>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コンテンツ プレースホルダー 3">
            <a:extLst>
              <a:ext uri="{FF2B5EF4-FFF2-40B4-BE49-F238E27FC236}">
                <a16:creationId xmlns:a16="http://schemas.microsoft.com/office/drawing/2014/main" id="{393548E9-5644-49C2-BC4F-33AE70F9B6CB}"/>
              </a:ext>
            </a:extLst>
          </p:cNvPr>
          <p:cNvGraphicFramePr>
            <a:graphicFrameLocks/>
          </p:cNvGraphicFramePr>
          <p:nvPr>
            <p:extLst>
              <p:ext uri="{D42A27DB-BD31-4B8C-83A1-F6EECF244321}">
                <p14:modId xmlns:p14="http://schemas.microsoft.com/office/powerpoint/2010/main" val="3433636803"/>
              </p:ext>
            </p:extLst>
          </p:nvPr>
        </p:nvGraphicFramePr>
        <p:xfrm>
          <a:off x="926431" y="2950411"/>
          <a:ext cx="7134727" cy="35386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角丸四角形 4">
            <a:extLst>
              <a:ext uri="{FF2B5EF4-FFF2-40B4-BE49-F238E27FC236}">
                <a16:creationId xmlns:a16="http://schemas.microsoft.com/office/drawing/2014/main" id="{5EEFAC85-C07E-42E9-B868-51670B326A4F}"/>
              </a:ext>
            </a:extLst>
          </p:cNvPr>
          <p:cNvSpPr/>
          <p:nvPr/>
        </p:nvSpPr>
        <p:spPr>
          <a:xfrm>
            <a:off x="838200" y="1478943"/>
            <a:ext cx="10515600" cy="967477"/>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dirty="0">
                <a:latin typeface="UD デジタル 教科書体 NK-R" panose="02020400000000000000" pitchFamily="18" charset="-128"/>
                <a:ea typeface="UD デジタル 教科書体 NK-R" panose="02020400000000000000" pitchFamily="18" charset="-128"/>
              </a:rPr>
              <a:t>就職活動の段階において、「障害のある人のアセスメント」と「職場のアセスメント」の情報を検討し、双方の特長が合う職場を見つけ、更に実習や雇用後において、職場との連携を継続しマッチングの調整を行う一連のプロセス。</a:t>
            </a:r>
            <a:endParaRPr lang="en-US" altLang="ja-JP" dirty="0">
              <a:latin typeface="UD デジタル 教科書体 NK-R" panose="02020400000000000000" pitchFamily="18" charset="-128"/>
              <a:ea typeface="UD デジタル 教科書体 NK-R" panose="02020400000000000000" pitchFamily="18" charset="-128"/>
            </a:endParaRPr>
          </a:p>
        </p:txBody>
      </p:sp>
      <p:sp>
        <p:nvSpPr>
          <p:cNvPr id="3" name="四角形: 角を丸くする 2">
            <a:extLst>
              <a:ext uri="{FF2B5EF4-FFF2-40B4-BE49-F238E27FC236}">
                <a16:creationId xmlns:a16="http://schemas.microsoft.com/office/drawing/2014/main" id="{ABCA5DEB-D2EA-4A31-B18B-F300EC424D0E}"/>
              </a:ext>
            </a:extLst>
          </p:cNvPr>
          <p:cNvSpPr/>
          <p:nvPr/>
        </p:nvSpPr>
        <p:spPr>
          <a:xfrm>
            <a:off x="8161421" y="2735384"/>
            <a:ext cx="3272590" cy="3657395"/>
          </a:xfrm>
          <a:prstGeom prst="roundRect">
            <a:avLst/>
          </a:prstGeom>
          <a:solidFill>
            <a:srgbClr val="FFCCCC"/>
          </a:solidFill>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600" dirty="0">
                <a:latin typeface="UD デジタル 教科書体 NK-R" panose="02020400000000000000" pitchFamily="18" charset="-128"/>
                <a:ea typeface="UD デジタル 教科書体 NK-R" panose="02020400000000000000" pitchFamily="18" charset="-128"/>
              </a:rPr>
              <a:t>〇マッチングの調整は、①職業紹介、②職場配置、③職場適応支援、３つのタイミングで行われる。</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〇「職業紹介」は移行支援事業所の情報、ハローワーク等の職業紹介機関の力量に依る部分が大きい。</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〇「職場配置」は職場がどのような情報を得られるか、雇用側のアセスメント力に依る部分がとても大きい。</a:t>
            </a:r>
            <a:endParaRPr lang="en-US" altLang="ja-JP" sz="1600" dirty="0">
              <a:latin typeface="UD デジタル 教科書体 NK-R" panose="02020400000000000000" pitchFamily="18" charset="-128"/>
              <a:ea typeface="UD デジタル 教科書体 NK-R" panose="02020400000000000000" pitchFamily="18" charset="-128"/>
            </a:endParaRPr>
          </a:p>
          <a:p>
            <a:r>
              <a:rPr lang="ja-JP" altLang="en-US" sz="1600" dirty="0">
                <a:latin typeface="UD デジタル 教科書体 NK-R" panose="02020400000000000000" pitchFamily="18" charset="-128"/>
                <a:ea typeface="UD デジタル 教科書体 NK-R" panose="02020400000000000000" pitchFamily="18" charset="-128"/>
              </a:rPr>
              <a:t>〇「職場適応支援」ではジョブコーチ支援が提供する調整力がものを言う。</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911F77AB-997F-4E1F-9A9F-407400BD09D9}"/>
              </a:ext>
            </a:extLst>
          </p:cNvPr>
          <p:cNvSpPr txBox="1"/>
          <p:nvPr/>
        </p:nvSpPr>
        <p:spPr>
          <a:xfrm>
            <a:off x="757989" y="2520357"/>
            <a:ext cx="4872790" cy="430054"/>
          </a:xfrm>
          <a:prstGeom prst="rect">
            <a:avLst/>
          </a:prstGeom>
          <a:noFill/>
        </p:spPr>
        <p:txBody>
          <a:bodyPr wrap="square" anchor="ctr">
            <a:spAutoFit/>
          </a:bodyPr>
          <a:lstStyle/>
          <a:p>
            <a:pPr marL="0" lvl="1" algn="ctr" defTabSz="800100">
              <a:lnSpc>
                <a:spcPct val="90000"/>
              </a:lnSpc>
              <a:spcBef>
                <a:spcPct val="0"/>
              </a:spcBef>
              <a:spcAft>
                <a:spcPct val="15000"/>
              </a:spcAft>
            </a:pPr>
            <a:r>
              <a:rPr kumimoji="1" lang="ja-JP" altLang="en-US" sz="2400" dirty="0">
                <a:highlight>
                  <a:srgbClr val="FFFF00"/>
                </a:highlight>
                <a:latin typeface="UD デジタル 教科書体 NK-R" panose="02020400000000000000" pitchFamily="18" charset="-128"/>
                <a:ea typeface="UD デジタル 教科書体 NK-R" panose="02020400000000000000" pitchFamily="18" charset="-128"/>
              </a:rPr>
              <a:t>マッチングの調整は、３つのタイミング</a:t>
            </a:r>
            <a:endParaRPr kumimoji="1" lang="ja-JP" altLang="en-US" sz="2400" kern="1200" dirty="0">
              <a:highlight>
                <a:srgbClr val="FFFF00"/>
              </a:highlight>
              <a:latin typeface="UD デジタル 教科書体 NK-R" panose="02020400000000000000" pitchFamily="18" charset="-128"/>
              <a:ea typeface="UD デジタル 教科書体 NK-R" panose="02020400000000000000" pitchFamily="18" charset="-128"/>
            </a:endParaRPr>
          </a:p>
        </p:txBody>
      </p:sp>
      <p:sp>
        <p:nvSpPr>
          <p:cNvPr id="8" name="正方形/長方形 7">
            <a:extLst>
              <a:ext uri="{FF2B5EF4-FFF2-40B4-BE49-F238E27FC236}">
                <a16:creationId xmlns:a16="http://schemas.microsoft.com/office/drawing/2014/main" id="{5309EBCE-A58B-DC7B-EE7C-9FCACEBE199F}"/>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３</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3699253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94EA56C-542D-489C-B71E-B53A1D11855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CBA3A58-D793-2309-F111-86B38C9E6B92}"/>
              </a:ext>
            </a:extLst>
          </p:cNvPr>
          <p:cNvSpPr>
            <a:spLocks noGrp="1"/>
          </p:cNvSpPr>
          <p:nvPr>
            <p:ph type="title"/>
          </p:nvPr>
        </p:nvSpPr>
        <p:spPr/>
        <p:txBody>
          <a:bodyPr anchor="t"/>
          <a:lstStyle/>
          <a:p>
            <a:r>
              <a:rPr kumimoji="1" lang="ja-JP" altLang="en-US" b="0" dirty="0"/>
              <a:t>職業紹介・マッチングとは</a:t>
            </a:r>
            <a:br>
              <a:rPr kumimoji="1" lang="en-US" altLang="ja-JP" b="0" dirty="0"/>
            </a:br>
            <a:r>
              <a:rPr kumimoji="1" lang="ja-JP" altLang="en-US" sz="2400" b="0" u="none" dirty="0"/>
              <a:t>２つのアセスメント結果を適切につなげる</a:t>
            </a:r>
            <a:endParaRPr kumimoji="1" lang="ja-JP" altLang="en-US" sz="2400" b="0" dirty="0"/>
          </a:p>
        </p:txBody>
      </p:sp>
      <p:graphicFrame>
        <p:nvGraphicFramePr>
          <p:cNvPr id="5" name="コンテンツ プレースホルダー 13">
            <a:extLst>
              <a:ext uri="{FF2B5EF4-FFF2-40B4-BE49-F238E27FC236}">
                <a16:creationId xmlns:a16="http://schemas.microsoft.com/office/drawing/2014/main" id="{732D0657-1469-AE2C-BF63-9199E188F68A}"/>
              </a:ext>
            </a:extLst>
          </p:cNvPr>
          <p:cNvGraphicFramePr>
            <a:graphicFrameLocks/>
          </p:cNvGraphicFramePr>
          <p:nvPr>
            <p:extLst>
              <p:ext uri="{D42A27DB-BD31-4B8C-83A1-F6EECF244321}">
                <p14:modId xmlns:p14="http://schemas.microsoft.com/office/powerpoint/2010/main" val="4046819092"/>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正方形/長方形 7">
            <a:extLst>
              <a:ext uri="{FF2B5EF4-FFF2-40B4-BE49-F238E27FC236}">
                <a16:creationId xmlns:a16="http://schemas.microsoft.com/office/drawing/2014/main" id="{8D9282D7-5170-9BBD-4AFE-998D8364E330}"/>
              </a:ext>
            </a:extLst>
          </p:cNvPr>
          <p:cNvSpPr/>
          <p:nvPr/>
        </p:nvSpPr>
        <p:spPr>
          <a:xfrm>
            <a:off x="838200" y="1918607"/>
            <a:ext cx="10515600" cy="408214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〇職場見学は「雰囲気を見るだけ」ではなく、本人の働くイメージを具体化し、職務要求と本人の特性の適合性を確認する場。</a:t>
            </a:r>
            <a:endParaRPr kumimoji="1" lang="ja-JP" altLang="en-US" sz="1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〇見学で確認すべき視点</a:t>
            </a: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①作業環境：音・光・動線・温度・人の多さ</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②職務内容：作業の複雑さ、スピード、正確性の要求</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③指示の出し方：口頭中心か、マニュアルがあるか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④人間関係：チームの雰囲気、コミュニケーション量</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⑤休憩の取り方：自由か、固定か</a:t>
            </a:r>
            <a:endParaRPr kumimoji="1" lang="ja-JP" altLang="en-US" sz="1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〇本人が見学で得るべきもの</a:t>
            </a: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　</a:t>
            </a:r>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①「ここで働く自分」をイメージできるか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②不安点や気になる点を言語化できるか</a:t>
            </a: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③体力・感覚面で無理がないか</a:t>
            </a:r>
          </a:p>
        </p:txBody>
      </p:sp>
      <p:sp>
        <p:nvSpPr>
          <p:cNvPr id="11" name="テキスト ボックス 10">
            <a:extLst>
              <a:ext uri="{FF2B5EF4-FFF2-40B4-BE49-F238E27FC236}">
                <a16:creationId xmlns:a16="http://schemas.microsoft.com/office/drawing/2014/main" id="{CF5B137C-08BB-5DDB-7DDD-C33E2BC6C475}"/>
              </a:ext>
            </a:extLst>
          </p:cNvPr>
          <p:cNvSpPr txBox="1"/>
          <p:nvPr/>
        </p:nvSpPr>
        <p:spPr>
          <a:xfrm>
            <a:off x="674915" y="1488553"/>
            <a:ext cx="5803142" cy="430054"/>
          </a:xfrm>
          <a:prstGeom prst="rect">
            <a:avLst/>
          </a:prstGeom>
          <a:noFill/>
        </p:spPr>
        <p:txBody>
          <a:bodyPr wrap="square" anchor="ctr">
            <a:spAutoFit/>
          </a:bodyPr>
          <a:lstStyle/>
          <a:p>
            <a:pPr marL="0" lvl="1" algn="ctr" defTabSz="800100">
              <a:lnSpc>
                <a:spcPct val="90000"/>
              </a:lnSpc>
              <a:spcBef>
                <a:spcPct val="0"/>
              </a:spcBef>
              <a:spcAft>
                <a:spcPct val="15000"/>
              </a:spcAft>
            </a:pPr>
            <a:r>
              <a:rPr kumimoji="1" lang="ja-JP" altLang="en-US" sz="2400" kern="1200" dirty="0">
                <a:highlight>
                  <a:srgbClr val="FFFF00"/>
                </a:highlight>
                <a:latin typeface="UD デジタル 教科書体 NK-R" panose="02020400000000000000" pitchFamily="18" charset="-128"/>
                <a:ea typeface="UD デジタル 教科書体 NK-R" panose="02020400000000000000" pitchFamily="18" charset="-128"/>
              </a:rPr>
              <a:t>マッチング支援における職場見学のポイント</a:t>
            </a:r>
          </a:p>
        </p:txBody>
      </p:sp>
      <p:sp>
        <p:nvSpPr>
          <p:cNvPr id="4" name="正方形/長方形 3">
            <a:extLst>
              <a:ext uri="{FF2B5EF4-FFF2-40B4-BE49-F238E27FC236}">
                <a16:creationId xmlns:a16="http://schemas.microsoft.com/office/drawing/2014/main" id="{DFC12B10-C15C-2A11-71F0-6109A5448035}"/>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４</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24447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00D14ED-0844-76A4-186E-E2E3270C6E2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7582C36-ADD3-4AB8-61C5-500ECFE274F2}"/>
              </a:ext>
            </a:extLst>
          </p:cNvPr>
          <p:cNvSpPr>
            <a:spLocks noGrp="1"/>
          </p:cNvSpPr>
          <p:nvPr>
            <p:ph type="title"/>
          </p:nvPr>
        </p:nvSpPr>
        <p:spPr/>
        <p:txBody>
          <a:bodyPr anchor="t"/>
          <a:lstStyle/>
          <a:p>
            <a:r>
              <a:rPr kumimoji="1" lang="ja-JP" altLang="en-US" b="0" dirty="0"/>
              <a:t>職業紹介・マッチングとは</a:t>
            </a:r>
            <a:br>
              <a:rPr kumimoji="1" lang="en-US" altLang="ja-JP" b="0" dirty="0"/>
            </a:br>
            <a:r>
              <a:rPr kumimoji="1" lang="ja-JP" altLang="en-US" sz="2400" b="0" u="none" dirty="0"/>
              <a:t>２つのアセスメント結果を適切につなげる</a:t>
            </a:r>
            <a:endParaRPr kumimoji="1" lang="ja-JP" altLang="en-US" sz="2400" b="0" dirty="0"/>
          </a:p>
        </p:txBody>
      </p:sp>
      <p:graphicFrame>
        <p:nvGraphicFramePr>
          <p:cNvPr id="5" name="コンテンツ プレースホルダー 13">
            <a:extLst>
              <a:ext uri="{FF2B5EF4-FFF2-40B4-BE49-F238E27FC236}">
                <a16:creationId xmlns:a16="http://schemas.microsoft.com/office/drawing/2014/main" id="{8017D981-8D61-0D88-E864-C22B6C08DEBA}"/>
              </a:ext>
            </a:extLst>
          </p:cNvPr>
          <p:cNvGraphicFramePr>
            <a:graphicFrameLocks/>
          </p:cNvGraphicFramePr>
          <p:nvPr>
            <p:extLst>
              <p:ext uri="{D42A27DB-BD31-4B8C-83A1-F6EECF244321}">
                <p14:modId xmlns:p14="http://schemas.microsoft.com/office/powerpoint/2010/main" val="2562231500"/>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正方形/長方形 3">
            <a:extLst>
              <a:ext uri="{FF2B5EF4-FFF2-40B4-BE49-F238E27FC236}">
                <a16:creationId xmlns:a16="http://schemas.microsoft.com/office/drawing/2014/main" id="{160847D8-45C3-0DBE-0D82-084DC4DA4C8D}"/>
              </a:ext>
            </a:extLst>
          </p:cNvPr>
          <p:cNvSpPr/>
          <p:nvPr/>
        </p:nvSpPr>
        <p:spPr>
          <a:xfrm>
            <a:off x="838199" y="1853294"/>
            <a:ext cx="10515600" cy="440871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〇職場実習は、「採用試験」ではなく、本人の職務適性と必要な合理的配慮を</a:t>
            </a:r>
            <a:r>
              <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実際の作業</a:t>
            </a:r>
            <a:r>
              <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で確認する場。</a:t>
            </a:r>
            <a:endParaRPr kumimoji="1" lang="en-US" altLang="ja-JP" sz="1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〇支援者が整理しておくポイント</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①実習の目的（適性確認／配慮確認／職務習得の見込み）</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②実習内容の具体化（どの作業を何時間、どの頻度で）</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③評価項目の設定：作業スピード、正確性、指示理解、持続力、コミュニケーションスキル</a:t>
            </a:r>
            <a:endParaRPr kumimoji="1" lang="en-US" altLang="ja-JP" sz="1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〇企業側の期待の調整</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①「採用前提の試験」にしない</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②本人の特性を事前に共有</a:t>
            </a:r>
            <a:endParaRPr kumimoji="1" lang="en-US" altLang="ja-JP" sz="1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400" dirty="0">
                <a:solidFill>
                  <a:schemeClr val="tx1"/>
                </a:solidFill>
                <a:latin typeface="UD デジタル 教科書体 NK" panose="02020400000000000000" pitchFamily="18" charset="-128"/>
                <a:ea typeface="UD デジタル 教科書体 NK" panose="02020400000000000000" pitchFamily="18" charset="-128"/>
              </a:rPr>
              <a:t>〇実習後の振り返り</a:t>
            </a:r>
            <a:endParaRPr kumimoji="1" lang="en-US" altLang="ja-JP" sz="24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①本人の振り返り→できたこと・難しかったこと・続けられそうか・不安点・改善点</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②企業の振り返り→業務遂行の見込み・配慮の必要性・チームとの相性</a:t>
            </a:r>
            <a:endParaRPr kumimoji="1" lang="en-US" altLang="ja-JP" sz="20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2000" dirty="0">
                <a:solidFill>
                  <a:schemeClr val="tx1"/>
                </a:solidFill>
                <a:latin typeface="UD デジタル 教科書体 NK" panose="02020400000000000000" pitchFamily="18" charset="-128"/>
                <a:ea typeface="UD デジタル 教科書体 NK" panose="02020400000000000000" pitchFamily="18" charset="-128"/>
              </a:rPr>
              <a:t>　③支援者の整理→マッチングの妥当性・配慮の具体化・採用後の初期の支援計画</a:t>
            </a:r>
          </a:p>
        </p:txBody>
      </p:sp>
      <p:sp>
        <p:nvSpPr>
          <p:cNvPr id="7" name="テキスト ボックス 6">
            <a:extLst>
              <a:ext uri="{FF2B5EF4-FFF2-40B4-BE49-F238E27FC236}">
                <a16:creationId xmlns:a16="http://schemas.microsoft.com/office/drawing/2014/main" id="{3C856944-24FC-F4FD-1A6F-4997CC30AAB3}"/>
              </a:ext>
            </a:extLst>
          </p:cNvPr>
          <p:cNvSpPr txBox="1"/>
          <p:nvPr/>
        </p:nvSpPr>
        <p:spPr>
          <a:xfrm>
            <a:off x="641699" y="1423240"/>
            <a:ext cx="5803142" cy="430054"/>
          </a:xfrm>
          <a:prstGeom prst="rect">
            <a:avLst/>
          </a:prstGeom>
          <a:noFill/>
        </p:spPr>
        <p:txBody>
          <a:bodyPr wrap="square" anchor="ctr">
            <a:spAutoFit/>
          </a:bodyPr>
          <a:lstStyle/>
          <a:p>
            <a:pPr marL="0" lvl="1" algn="ctr" defTabSz="800100">
              <a:lnSpc>
                <a:spcPct val="90000"/>
              </a:lnSpc>
              <a:spcBef>
                <a:spcPct val="0"/>
              </a:spcBef>
              <a:spcAft>
                <a:spcPct val="15000"/>
              </a:spcAft>
            </a:pPr>
            <a:r>
              <a:rPr kumimoji="1" lang="ja-JP" altLang="en-US" sz="2400" kern="1200" dirty="0">
                <a:highlight>
                  <a:srgbClr val="FFFF00"/>
                </a:highlight>
                <a:latin typeface="UD デジタル 教科書体 NK-R" panose="02020400000000000000" pitchFamily="18" charset="-128"/>
                <a:ea typeface="UD デジタル 教科書体 NK-R" panose="02020400000000000000" pitchFamily="18" charset="-128"/>
              </a:rPr>
              <a:t>マッチング支援における職場</a:t>
            </a:r>
            <a:r>
              <a:rPr kumimoji="1" lang="ja-JP" altLang="en-US" sz="2400" dirty="0">
                <a:highlight>
                  <a:srgbClr val="FFFF00"/>
                </a:highlight>
                <a:latin typeface="UD デジタル 教科書体 NK-R" panose="02020400000000000000" pitchFamily="18" charset="-128"/>
                <a:ea typeface="UD デジタル 教科書体 NK-R" panose="02020400000000000000" pitchFamily="18" charset="-128"/>
              </a:rPr>
              <a:t>実習</a:t>
            </a:r>
            <a:r>
              <a:rPr kumimoji="1" lang="ja-JP" altLang="en-US" sz="2400" kern="1200" dirty="0">
                <a:highlight>
                  <a:srgbClr val="FFFF00"/>
                </a:highlight>
                <a:latin typeface="UD デジタル 教科書体 NK-R" panose="02020400000000000000" pitchFamily="18" charset="-128"/>
                <a:ea typeface="UD デジタル 教科書体 NK-R" panose="02020400000000000000" pitchFamily="18" charset="-128"/>
              </a:rPr>
              <a:t>のポイント</a:t>
            </a:r>
          </a:p>
        </p:txBody>
      </p:sp>
      <p:sp>
        <p:nvSpPr>
          <p:cNvPr id="6" name="正方形/長方形 5">
            <a:extLst>
              <a:ext uri="{FF2B5EF4-FFF2-40B4-BE49-F238E27FC236}">
                <a16:creationId xmlns:a16="http://schemas.microsoft.com/office/drawing/2014/main" id="{411FB521-6AF9-6E7D-D1F3-7649E3E44D5E}"/>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５</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259036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F90718-9595-4956-A85C-8802F4D107BC}"/>
              </a:ext>
            </a:extLst>
          </p:cNvPr>
          <p:cNvSpPr>
            <a:spLocks noGrp="1"/>
          </p:cNvSpPr>
          <p:nvPr>
            <p:ph type="title"/>
          </p:nvPr>
        </p:nvSpPr>
        <p:spPr/>
        <p:txBody>
          <a:bodyPr anchor="t"/>
          <a:lstStyle/>
          <a:p>
            <a:r>
              <a:rPr lang="ja-JP" altLang="en-US" b="0" dirty="0"/>
              <a:t>職場適応支援（</a:t>
            </a:r>
            <a:r>
              <a:rPr lang="en-US" altLang="ja-JP" b="0" dirty="0"/>
              <a:t>JC</a:t>
            </a:r>
            <a:r>
              <a:rPr lang="ja-JP" altLang="en-US" b="0" dirty="0"/>
              <a:t>支援）とは</a:t>
            </a:r>
            <a:br>
              <a:rPr lang="en-US" altLang="ja-JP" b="0" dirty="0"/>
            </a:br>
            <a:r>
              <a:rPr lang="ja-JP" altLang="en-US" sz="2400" b="0" u="none" dirty="0"/>
              <a:t>人と職場の双方向への丁寧な調整支援</a:t>
            </a:r>
            <a:endParaRPr kumimoji="1" lang="ja-JP" altLang="en-US" sz="2400" b="0" u="none" dirty="0"/>
          </a:p>
        </p:txBody>
      </p:sp>
      <p:graphicFrame>
        <p:nvGraphicFramePr>
          <p:cNvPr id="4" name="コンテンツ プレースホルダー 13">
            <a:extLst>
              <a:ext uri="{FF2B5EF4-FFF2-40B4-BE49-F238E27FC236}">
                <a16:creationId xmlns:a16="http://schemas.microsoft.com/office/drawing/2014/main" id="{CC0A4ADF-E675-41FE-B727-036E42512812}"/>
              </a:ext>
            </a:extLst>
          </p:cNvPr>
          <p:cNvGraphicFramePr>
            <a:graphicFrameLocks/>
          </p:cNvGraphicFramePr>
          <p:nvPr>
            <p:extLst>
              <p:ext uri="{D42A27DB-BD31-4B8C-83A1-F6EECF244321}">
                <p14:modId xmlns:p14="http://schemas.microsoft.com/office/powerpoint/2010/main" val="1060166438"/>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角丸四角形 4">
            <a:extLst>
              <a:ext uri="{FF2B5EF4-FFF2-40B4-BE49-F238E27FC236}">
                <a16:creationId xmlns:a16="http://schemas.microsoft.com/office/drawing/2014/main" id="{27900CC7-8DA1-47D8-96FA-E924509F5F05}"/>
              </a:ext>
            </a:extLst>
          </p:cNvPr>
          <p:cNvSpPr/>
          <p:nvPr/>
        </p:nvSpPr>
        <p:spPr>
          <a:xfrm>
            <a:off x="838199" y="1351391"/>
            <a:ext cx="10794557" cy="887702"/>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dirty="0">
                <a:latin typeface="UD デジタル 教科書体 NK-R" panose="02020400000000000000" pitchFamily="18" charset="-128"/>
                <a:ea typeface="UD デジタル 教科書体 NK-R" panose="02020400000000000000" pitchFamily="18" charset="-128"/>
              </a:rPr>
              <a:t>就職を前提にした実習から、雇用後に職場に適応するまでの一定期間、職場において、障害のある人と職場の双方向に対して、初期の職場適応に必要な様々な支援を集中的に行うことを包括して「職場適応支援（ジョブコーチ支援）」という。</a:t>
            </a:r>
            <a:endParaRPr lang="en-US" altLang="ja-JP" dirty="0">
              <a:latin typeface="UD デジタル 教科書体 NK-R" panose="02020400000000000000" pitchFamily="18" charset="-128"/>
              <a:ea typeface="UD デジタル 教科書体 NK-R" panose="02020400000000000000" pitchFamily="18" charset="-128"/>
            </a:endParaRPr>
          </a:p>
        </p:txBody>
      </p:sp>
      <p:graphicFrame>
        <p:nvGraphicFramePr>
          <p:cNvPr id="7" name="図表 6">
            <a:extLst>
              <a:ext uri="{FF2B5EF4-FFF2-40B4-BE49-F238E27FC236}">
                <a16:creationId xmlns:a16="http://schemas.microsoft.com/office/drawing/2014/main" id="{8D9E00F8-C5BE-4F80-A120-8252665E33FA}"/>
              </a:ext>
            </a:extLst>
          </p:cNvPr>
          <p:cNvGraphicFramePr/>
          <p:nvPr>
            <p:extLst>
              <p:ext uri="{D42A27DB-BD31-4B8C-83A1-F6EECF244321}">
                <p14:modId xmlns:p14="http://schemas.microsoft.com/office/powerpoint/2010/main" val="115270414"/>
              </p:ext>
            </p:extLst>
          </p:nvPr>
        </p:nvGraphicFramePr>
        <p:xfrm>
          <a:off x="6095999" y="3291736"/>
          <a:ext cx="5536758" cy="32274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四角形: 角を丸くする 8">
            <a:extLst>
              <a:ext uri="{FF2B5EF4-FFF2-40B4-BE49-F238E27FC236}">
                <a16:creationId xmlns:a16="http://schemas.microsoft.com/office/drawing/2014/main" id="{D81D89C0-BEBC-4B74-9CC0-41F9ACD72BFB}"/>
              </a:ext>
            </a:extLst>
          </p:cNvPr>
          <p:cNvSpPr/>
          <p:nvPr/>
        </p:nvSpPr>
        <p:spPr>
          <a:xfrm>
            <a:off x="6925119" y="3276726"/>
            <a:ext cx="3943847" cy="326003"/>
          </a:xfrm>
          <a:prstGeom prst="roundRect">
            <a:avLst/>
          </a:prstGeom>
          <a:solidFill>
            <a:schemeClr val="accent1">
              <a:lumMod val="20000"/>
              <a:lumOff val="8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latin typeface="UD デジタル 教科書体 NK-R" panose="02020400000000000000" pitchFamily="18" charset="-128"/>
                <a:ea typeface="UD デジタル 教科書体 NK-R" panose="02020400000000000000" pitchFamily="18" charset="-128"/>
              </a:rPr>
              <a:t>ジョブコーチ支援のプロセス</a:t>
            </a:r>
          </a:p>
        </p:txBody>
      </p:sp>
      <p:grpSp>
        <p:nvGrpSpPr>
          <p:cNvPr id="12" name="グループ化 11">
            <a:extLst>
              <a:ext uri="{FF2B5EF4-FFF2-40B4-BE49-F238E27FC236}">
                <a16:creationId xmlns:a16="http://schemas.microsoft.com/office/drawing/2014/main" id="{83CB0F63-3D99-4BCE-B570-5708337BF786}"/>
              </a:ext>
            </a:extLst>
          </p:cNvPr>
          <p:cNvGrpSpPr/>
          <p:nvPr/>
        </p:nvGrpSpPr>
        <p:grpSpPr>
          <a:xfrm>
            <a:off x="8254058" y="4033126"/>
            <a:ext cx="1220640" cy="308731"/>
            <a:chOff x="1006321" y="1142"/>
            <a:chExt cx="1863486" cy="1118091"/>
          </a:xfrm>
          <a:solidFill>
            <a:srgbClr val="FFFFCC"/>
          </a:solidFill>
        </p:grpSpPr>
        <p:sp>
          <p:nvSpPr>
            <p:cNvPr id="13" name="正方形/長方形 12">
              <a:extLst>
                <a:ext uri="{FF2B5EF4-FFF2-40B4-BE49-F238E27FC236}">
                  <a16:creationId xmlns:a16="http://schemas.microsoft.com/office/drawing/2014/main" id="{036B0829-F506-48F1-97C4-C3D29F6EE058}"/>
                </a:ext>
              </a:extLst>
            </p:cNvPr>
            <p:cNvSpPr/>
            <p:nvPr/>
          </p:nvSpPr>
          <p:spPr>
            <a:xfrm>
              <a:off x="1006321" y="1142"/>
              <a:ext cx="1863486" cy="1118091"/>
            </a:xfrm>
            <a:prstGeom prst="rect">
              <a:avLst/>
            </a:prstGeom>
            <a:grpFill/>
            <a:ln>
              <a:solidFill>
                <a:schemeClr val="tx1"/>
              </a:solidFill>
            </a:ln>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anchor="ctr"/>
            <a:lstStyle/>
            <a:p>
              <a:endParaRPr lang="ja-JP" altLang="en-US">
                <a:solidFill>
                  <a:schemeClr val="tx1"/>
                </a:solidFill>
              </a:endParaRPr>
            </a:p>
          </p:txBody>
        </p:sp>
        <p:sp>
          <p:nvSpPr>
            <p:cNvPr id="14" name="テキスト ボックス 13">
              <a:extLst>
                <a:ext uri="{FF2B5EF4-FFF2-40B4-BE49-F238E27FC236}">
                  <a16:creationId xmlns:a16="http://schemas.microsoft.com/office/drawing/2014/main" id="{2F4DE537-1610-441C-8F69-485E635E5CA5}"/>
                </a:ext>
              </a:extLst>
            </p:cNvPr>
            <p:cNvSpPr txBox="1"/>
            <p:nvPr/>
          </p:nvSpPr>
          <p:spPr>
            <a:xfrm>
              <a:off x="1006321" y="1142"/>
              <a:ext cx="1863486" cy="1118091"/>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rPr>
                <a:t>心理的な適応支援</a:t>
              </a:r>
            </a:p>
          </p:txBody>
        </p:sp>
      </p:grpSp>
      <p:grpSp>
        <p:nvGrpSpPr>
          <p:cNvPr id="15" name="グループ化 14">
            <a:extLst>
              <a:ext uri="{FF2B5EF4-FFF2-40B4-BE49-F238E27FC236}">
                <a16:creationId xmlns:a16="http://schemas.microsoft.com/office/drawing/2014/main" id="{A1DE4A58-975F-4186-AFF2-92710A630129}"/>
              </a:ext>
            </a:extLst>
          </p:cNvPr>
          <p:cNvGrpSpPr/>
          <p:nvPr/>
        </p:nvGrpSpPr>
        <p:grpSpPr>
          <a:xfrm>
            <a:off x="6796931" y="6284590"/>
            <a:ext cx="1220640" cy="308731"/>
            <a:chOff x="1022366" y="1250047"/>
            <a:chExt cx="1863486" cy="1118091"/>
          </a:xfrm>
          <a:solidFill>
            <a:srgbClr val="FFFFCC"/>
          </a:solidFill>
        </p:grpSpPr>
        <p:sp>
          <p:nvSpPr>
            <p:cNvPr id="16" name="正方形/長方形 15">
              <a:extLst>
                <a:ext uri="{FF2B5EF4-FFF2-40B4-BE49-F238E27FC236}">
                  <a16:creationId xmlns:a16="http://schemas.microsoft.com/office/drawing/2014/main" id="{45601507-EB10-42DE-B35B-D52087426D07}"/>
                </a:ext>
              </a:extLst>
            </p:cNvPr>
            <p:cNvSpPr/>
            <p:nvPr/>
          </p:nvSpPr>
          <p:spPr>
            <a:xfrm>
              <a:off x="1022366" y="1250047"/>
              <a:ext cx="1863486" cy="1118091"/>
            </a:xfrm>
            <a:prstGeom prst="rect">
              <a:avLst/>
            </a:prstGeom>
            <a:grpFill/>
            <a:ln>
              <a:solidFill>
                <a:schemeClr val="tx1"/>
              </a:solidFill>
            </a:ln>
          </p:spPr>
          <p:style>
            <a:lnRef idx="2">
              <a:schemeClr val="lt1">
                <a:hueOff val="0"/>
                <a:satOff val="0"/>
                <a:lumOff val="0"/>
                <a:alphaOff val="0"/>
              </a:schemeClr>
            </a:lnRef>
            <a:fillRef idx="1">
              <a:schemeClr val="accent2">
                <a:alpha val="90000"/>
                <a:hueOff val="0"/>
                <a:satOff val="0"/>
                <a:lumOff val="0"/>
                <a:alphaOff val="-20000"/>
              </a:schemeClr>
            </a:fillRef>
            <a:effectRef idx="0">
              <a:schemeClr val="accent2">
                <a:alpha val="90000"/>
                <a:hueOff val="0"/>
                <a:satOff val="0"/>
                <a:lumOff val="0"/>
                <a:alphaOff val="-20000"/>
              </a:schemeClr>
            </a:effectRef>
            <a:fontRef idx="minor">
              <a:schemeClr val="lt1"/>
            </a:fontRef>
          </p:style>
          <p:txBody>
            <a:bodyPr/>
            <a:lstStyle/>
            <a:p>
              <a:endParaRPr lang="ja-JP" altLang="en-US">
                <a:solidFill>
                  <a:schemeClr val="tx1"/>
                </a:solidFill>
              </a:endParaRPr>
            </a:p>
          </p:txBody>
        </p:sp>
        <p:sp>
          <p:nvSpPr>
            <p:cNvPr id="17" name="テキスト ボックス 16">
              <a:extLst>
                <a:ext uri="{FF2B5EF4-FFF2-40B4-BE49-F238E27FC236}">
                  <a16:creationId xmlns:a16="http://schemas.microsoft.com/office/drawing/2014/main" id="{F061E172-8C80-4D58-B3AF-0513BDB5A779}"/>
                </a:ext>
              </a:extLst>
            </p:cNvPr>
            <p:cNvSpPr txBox="1"/>
            <p:nvPr/>
          </p:nvSpPr>
          <p:spPr>
            <a:xfrm>
              <a:off x="1022366" y="1250047"/>
              <a:ext cx="1863486" cy="1118091"/>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rPr>
                <a:t>雇用管理の助言</a:t>
              </a:r>
            </a:p>
          </p:txBody>
        </p:sp>
      </p:grpSp>
      <p:grpSp>
        <p:nvGrpSpPr>
          <p:cNvPr id="18" name="グループ化 17">
            <a:extLst>
              <a:ext uri="{FF2B5EF4-FFF2-40B4-BE49-F238E27FC236}">
                <a16:creationId xmlns:a16="http://schemas.microsoft.com/office/drawing/2014/main" id="{B034EAEF-37A3-468C-AF72-4F8B7B71B72B}"/>
              </a:ext>
            </a:extLst>
          </p:cNvPr>
          <p:cNvGrpSpPr/>
          <p:nvPr/>
        </p:nvGrpSpPr>
        <p:grpSpPr>
          <a:xfrm>
            <a:off x="8397508" y="6284589"/>
            <a:ext cx="1845376" cy="308731"/>
            <a:chOff x="1022366" y="2547469"/>
            <a:chExt cx="1863486" cy="1118091"/>
          </a:xfrm>
          <a:solidFill>
            <a:srgbClr val="FFFFCC"/>
          </a:solidFill>
        </p:grpSpPr>
        <p:sp>
          <p:nvSpPr>
            <p:cNvPr id="19" name="正方形/長方形 18">
              <a:extLst>
                <a:ext uri="{FF2B5EF4-FFF2-40B4-BE49-F238E27FC236}">
                  <a16:creationId xmlns:a16="http://schemas.microsoft.com/office/drawing/2014/main" id="{860F483F-A69F-451E-AEBC-6D644A1C53A2}"/>
                </a:ext>
              </a:extLst>
            </p:cNvPr>
            <p:cNvSpPr/>
            <p:nvPr/>
          </p:nvSpPr>
          <p:spPr>
            <a:xfrm>
              <a:off x="1022366" y="2547469"/>
              <a:ext cx="1863486" cy="1118091"/>
            </a:xfrm>
            <a:prstGeom prst="rect">
              <a:avLst/>
            </a:prstGeom>
            <a:grpFill/>
            <a:ln>
              <a:solidFill>
                <a:schemeClr val="tx1"/>
              </a:solidFill>
            </a:ln>
          </p:spPr>
          <p:style>
            <a:lnRef idx="2">
              <a:schemeClr val="lt1">
                <a:hueOff val="0"/>
                <a:satOff val="0"/>
                <a:lumOff val="0"/>
                <a:alphaOff val="0"/>
              </a:schemeClr>
            </a:lnRef>
            <a:fillRef idx="1">
              <a:schemeClr val="accent2">
                <a:alpha val="90000"/>
                <a:hueOff val="0"/>
                <a:satOff val="0"/>
                <a:lumOff val="0"/>
                <a:alphaOff val="-25000"/>
              </a:schemeClr>
            </a:fillRef>
            <a:effectRef idx="0">
              <a:schemeClr val="accent2">
                <a:alpha val="90000"/>
                <a:hueOff val="0"/>
                <a:satOff val="0"/>
                <a:lumOff val="0"/>
                <a:alphaOff val="-25000"/>
              </a:schemeClr>
            </a:effectRef>
            <a:fontRef idx="minor">
              <a:schemeClr val="lt1"/>
            </a:fontRef>
          </p:style>
          <p:txBody>
            <a:bodyPr anchor="ctr"/>
            <a:lstStyle/>
            <a:p>
              <a:endParaRPr lang="ja-JP" altLang="en-US">
                <a:solidFill>
                  <a:schemeClr val="tx1"/>
                </a:solidFill>
              </a:endParaRPr>
            </a:p>
          </p:txBody>
        </p:sp>
        <p:sp>
          <p:nvSpPr>
            <p:cNvPr id="20" name="テキスト ボックス 19">
              <a:extLst>
                <a:ext uri="{FF2B5EF4-FFF2-40B4-BE49-F238E27FC236}">
                  <a16:creationId xmlns:a16="http://schemas.microsoft.com/office/drawing/2014/main" id="{FE56A41F-416C-475E-B6B0-0EA3D242829A}"/>
                </a:ext>
              </a:extLst>
            </p:cNvPr>
            <p:cNvSpPr txBox="1"/>
            <p:nvPr/>
          </p:nvSpPr>
          <p:spPr>
            <a:xfrm>
              <a:off x="1022366" y="2547469"/>
              <a:ext cx="1863486" cy="1118091"/>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defTabSz="977900">
                <a:lnSpc>
                  <a:spcPct val="90000"/>
                </a:lnSpc>
                <a:spcBef>
                  <a:spcPct val="0"/>
                </a:spcBef>
                <a:spcAft>
                  <a:spcPct val="35000"/>
                </a:spcAft>
                <a:buNone/>
              </a:pP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rPr>
                <a:t>周囲の従業員との橋渡し、助言</a:t>
              </a:r>
            </a:p>
          </p:txBody>
        </p:sp>
      </p:grpSp>
      <p:grpSp>
        <p:nvGrpSpPr>
          <p:cNvPr id="21" name="グループ化 20">
            <a:extLst>
              <a:ext uri="{FF2B5EF4-FFF2-40B4-BE49-F238E27FC236}">
                <a16:creationId xmlns:a16="http://schemas.microsoft.com/office/drawing/2014/main" id="{D3B4867D-E706-4D46-A69D-69F607406FA9}"/>
              </a:ext>
            </a:extLst>
          </p:cNvPr>
          <p:cNvGrpSpPr/>
          <p:nvPr/>
        </p:nvGrpSpPr>
        <p:grpSpPr>
          <a:xfrm>
            <a:off x="10000813" y="5506609"/>
            <a:ext cx="1736306" cy="308731"/>
            <a:chOff x="5169721" y="2579275"/>
            <a:chExt cx="1863486" cy="1118091"/>
          </a:xfrm>
          <a:solidFill>
            <a:srgbClr val="FFFFCC"/>
          </a:solidFill>
        </p:grpSpPr>
        <p:sp>
          <p:nvSpPr>
            <p:cNvPr id="22" name="正方形/長方形 21">
              <a:extLst>
                <a:ext uri="{FF2B5EF4-FFF2-40B4-BE49-F238E27FC236}">
                  <a16:creationId xmlns:a16="http://schemas.microsoft.com/office/drawing/2014/main" id="{7C4E9030-8C82-4E67-8297-3978DC2E87A4}"/>
                </a:ext>
              </a:extLst>
            </p:cNvPr>
            <p:cNvSpPr/>
            <p:nvPr/>
          </p:nvSpPr>
          <p:spPr>
            <a:xfrm>
              <a:off x="5169721" y="2579275"/>
              <a:ext cx="1863486" cy="1118091"/>
            </a:xfrm>
            <a:prstGeom prst="rect">
              <a:avLst/>
            </a:prstGeom>
            <a:grpFill/>
            <a:ln>
              <a:solidFill>
                <a:schemeClr val="tx1"/>
              </a:solidFill>
            </a:ln>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anchor="ctr"/>
            <a:lstStyle/>
            <a:p>
              <a:endParaRPr lang="ja-JP" altLang="en-US">
                <a:solidFill>
                  <a:schemeClr val="tx1"/>
                </a:solidFill>
              </a:endParaRPr>
            </a:p>
          </p:txBody>
        </p:sp>
        <p:sp>
          <p:nvSpPr>
            <p:cNvPr id="23" name="テキスト ボックス 22">
              <a:extLst>
                <a:ext uri="{FF2B5EF4-FFF2-40B4-BE49-F238E27FC236}">
                  <a16:creationId xmlns:a16="http://schemas.microsoft.com/office/drawing/2014/main" id="{279CCFC8-5A2C-4075-B328-02700ABA6A7E}"/>
                </a:ext>
              </a:extLst>
            </p:cNvPr>
            <p:cNvSpPr txBox="1"/>
            <p:nvPr/>
          </p:nvSpPr>
          <p:spPr>
            <a:xfrm>
              <a:off x="5169721" y="2579275"/>
              <a:ext cx="1863486" cy="1118091"/>
            </a:xfrm>
            <a:prstGeom prst="rect">
              <a:avLst/>
            </a:prstGeom>
            <a:grp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defTabSz="977900">
                <a:lnSpc>
                  <a:spcPct val="90000"/>
                </a:lnSpc>
                <a:spcBef>
                  <a:spcPct val="0"/>
                </a:spcBef>
                <a:spcAft>
                  <a:spcPct val="35000"/>
                </a:spcAft>
                <a:buNone/>
              </a:pPr>
              <a:r>
                <a:rPr kumimoji="1" lang="ja-JP" altLang="en-US" sz="1000" kern="1200" dirty="0">
                  <a:solidFill>
                    <a:schemeClr val="tx1"/>
                  </a:solidFill>
                  <a:latin typeface="UD デジタル 教科書体 NK-R" panose="02020400000000000000" pitchFamily="18" charset="-128"/>
                  <a:ea typeface="UD デジタル 教科書体 NK-R" panose="02020400000000000000" pitchFamily="18" charset="-128"/>
                </a:rPr>
                <a:t>仕事と生活面・医療面の調整</a:t>
              </a:r>
            </a:p>
          </p:txBody>
        </p:sp>
      </p:grpSp>
      <p:graphicFrame>
        <p:nvGraphicFramePr>
          <p:cNvPr id="6" name="図表 5">
            <a:extLst>
              <a:ext uri="{FF2B5EF4-FFF2-40B4-BE49-F238E27FC236}">
                <a16:creationId xmlns:a16="http://schemas.microsoft.com/office/drawing/2014/main" id="{E76B17C6-D63F-4279-B695-C163749998AF}"/>
              </a:ext>
            </a:extLst>
          </p:cNvPr>
          <p:cNvGraphicFramePr/>
          <p:nvPr>
            <p:extLst>
              <p:ext uri="{D42A27DB-BD31-4B8C-83A1-F6EECF244321}">
                <p14:modId xmlns:p14="http://schemas.microsoft.com/office/powerpoint/2010/main" val="3143630300"/>
              </p:ext>
            </p:extLst>
          </p:nvPr>
        </p:nvGraphicFramePr>
        <p:xfrm>
          <a:off x="842802" y="2745510"/>
          <a:ext cx="5024597" cy="377365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8" name="正方形/長方形 7">
            <a:extLst>
              <a:ext uri="{FF2B5EF4-FFF2-40B4-BE49-F238E27FC236}">
                <a16:creationId xmlns:a16="http://schemas.microsoft.com/office/drawing/2014/main" id="{3C8B0246-11B8-4C7C-B062-B12079399822}"/>
              </a:ext>
            </a:extLst>
          </p:cNvPr>
          <p:cNvSpPr/>
          <p:nvPr/>
        </p:nvSpPr>
        <p:spPr>
          <a:xfrm>
            <a:off x="970547" y="3138660"/>
            <a:ext cx="1010654" cy="338554"/>
          </a:xfrm>
          <a:prstGeom prst="rect">
            <a:avLst/>
          </a:prstGeom>
          <a:noFill/>
        </p:spPr>
        <p:txBody>
          <a:bodyPr wrap="square" lIns="91440" tIns="45720" rIns="91440" bIns="45720">
            <a:spAutoFit/>
          </a:bodyPr>
          <a:lstStyle/>
          <a:p>
            <a:pPr algn="ctr"/>
            <a:r>
              <a:rPr lang="ja-JP" altLang="en-US" sz="1600" dirty="0">
                <a:ln w="0"/>
                <a:latin typeface="UD デジタル 教科書体 NK-R" panose="02020400000000000000" pitchFamily="18" charset="-128"/>
                <a:ea typeface="UD デジタル 教科書体 NK-R" panose="02020400000000000000" pitchFamily="18" charset="-128"/>
              </a:rPr>
              <a:t>支援構築</a:t>
            </a:r>
            <a:endParaRPr lang="ja-JP" altLang="en-US" sz="1600" b="0" cap="none" spc="0" dirty="0">
              <a:ln w="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4" name="正方形/長方形 23">
            <a:extLst>
              <a:ext uri="{FF2B5EF4-FFF2-40B4-BE49-F238E27FC236}">
                <a16:creationId xmlns:a16="http://schemas.microsoft.com/office/drawing/2014/main" id="{696A5A68-691C-4233-AF67-C6FAE6C9F6F6}"/>
              </a:ext>
            </a:extLst>
          </p:cNvPr>
          <p:cNvSpPr/>
          <p:nvPr/>
        </p:nvSpPr>
        <p:spPr>
          <a:xfrm>
            <a:off x="970547" y="4463061"/>
            <a:ext cx="1010654" cy="338554"/>
          </a:xfrm>
          <a:prstGeom prst="rect">
            <a:avLst/>
          </a:prstGeom>
          <a:noFill/>
        </p:spPr>
        <p:txBody>
          <a:bodyPr wrap="square" lIns="91440" tIns="45720" rIns="91440" bIns="45720">
            <a:spAutoFit/>
          </a:bodyPr>
          <a:lstStyle/>
          <a:p>
            <a:pPr algn="ctr"/>
            <a:r>
              <a:rPr lang="ja-JP" altLang="en-US" sz="1600" b="0" cap="none" spc="0" dirty="0">
                <a:ln w="0"/>
                <a:solidFill>
                  <a:schemeClr val="tx1"/>
                </a:solidFill>
                <a:latin typeface="UD デジタル 教科書体 NK-R" panose="02020400000000000000" pitchFamily="18" charset="-128"/>
                <a:ea typeface="UD デジタル 教科書体 NK-R" panose="02020400000000000000" pitchFamily="18" charset="-128"/>
              </a:rPr>
              <a:t>予防</a:t>
            </a:r>
          </a:p>
        </p:txBody>
      </p:sp>
      <p:sp>
        <p:nvSpPr>
          <p:cNvPr id="25" name="正方形/長方形 24">
            <a:extLst>
              <a:ext uri="{FF2B5EF4-FFF2-40B4-BE49-F238E27FC236}">
                <a16:creationId xmlns:a16="http://schemas.microsoft.com/office/drawing/2014/main" id="{D4B6AA96-FBAC-4CBB-909D-69EBEBFB9D12}"/>
              </a:ext>
            </a:extLst>
          </p:cNvPr>
          <p:cNvSpPr/>
          <p:nvPr/>
        </p:nvSpPr>
        <p:spPr>
          <a:xfrm>
            <a:off x="970547" y="5815340"/>
            <a:ext cx="1010654" cy="338554"/>
          </a:xfrm>
          <a:prstGeom prst="rect">
            <a:avLst/>
          </a:prstGeom>
          <a:noFill/>
        </p:spPr>
        <p:txBody>
          <a:bodyPr wrap="square" lIns="91440" tIns="45720" rIns="91440" bIns="45720">
            <a:spAutoFit/>
          </a:bodyPr>
          <a:lstStyle/>
          <a:p>
            <a:pPr algn="ctr"/>
            <a:r>
              <a:rPr lang="ja-JP" altLang="en-US" sz="1600" b="0" cap="none" spc="0" dirty="0">
                <a:ln w="0"/>
                <a:solidFill>
                  <a:schemeClr val="tx1"/>
                </a:solidFill>
                <a:latin typeface="UD デジタル 教科書体 NK-R" panose="02020400000000000000" pitchFamily="18" charset="-128"/>
                <a:ea typeface="UD デジタル 教科書体 NK-R" panose="02020400000000000000" pitchFamily="18" charset="-128"/>
              </a:rPr>
              <a:t>問題解決</a:t>
            </a:r>
          </a:p>
        </p:txBody>
      </p:sp>
      <p:sp>
        <p:nvSpPr>
          <p:cNvPr id="27" name="四角形: 角を丸くする 26">
            <a:extLst>
              <a:ext uri="{FF2B5EF4-FFF2-40B4-BE49-F238E27FC236}">
                <a16:creationId xmlns:a16="http://schemas.microsoft.com/office/drawing/2014/main" id="{A4690C1C-C93F-4A90-8094-2DE43BEA2B10}"/>
              </a:ext>
            </a:extLst>
          </p:cNvPr>
          <p:cNvSpPr/>
          <p:nvPr/>
        </p:nvSpPr>
        <p:spPr>
          <a:xfrm>
            <a:off x="6095998" y="2295547"/>
            <a:ext cx="5536758" cy="939734"/>
          </a:xfrm>
          <a:prstGeom prst="roundRect">
            <a:avLst/>
          </a:prstGeom>
          <a:noFill/>
        </p:spPr>
        <p:style>
          <a:lnRef idx="1">
            <a:schemeClr val="accent1"/>
          </a:lnRef>
          <a:fillRef idx="2">
            <a:schemeClr val="accent1"/>
          </a:fillRef>
          <a:effectRef idx="1">
            <a:schemeClr val="accent1"/>
          </a:effectRef>
          <a:fontRef idx="minor">
            <a:schemeClr val="dk1"/>
          </a:fontRef>
        </p:style>
        <p:txBody>
          <a:bodyPr rtlCol="0" anchor="ctr"/>
          <a:lstStyle/>
          <a:p>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✓職場適応支援は、「心理的な適応支援」「マッチングの調整」「仕事の自立支援」「ナチュラルサポートの形成」「フォローアップのポイントの確認」など、様々な内容が含まれる。</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✓職場適応支援者が、職場においてどれだけきめ細かい調整を行えるかどうかが、その後の定着に大きな影響をもたらす。</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a:extLst>
              <a:ext uri="{FF2B5EF4-FFF2-40B4-BE49-F238E27FC236}">
                <a16:creationId xmlns:a16="http://schemas.microsoft.com/office/drawing/2014/main" id="{C6FDBFFA-3882-4B87-903C-CA11FE335E52}"/>
              </a:ext>
            </a:extLst>
          </p:cNvPr>
          <p:cNvSpPr txBox="1"/>
          <p:nvPr/>
        </p:nvSpPr>
        <p:spPr>
          <a:xfrm>
            <a:off x="717884" y="2295547"/>
            <a:ext cx="3982453" cy="430054"/>
          </a:xfrm>
          <a:prstGeom prst="rect">
            <a:avLst/>
          </a:prstGeom>
          <a:noFill/>
        </p:spPr>
        <p:txBody>
          <a:bodyPr wrap="square" anchor="ctr">
            <a:spAutoFit/>
          </a:bodyPr>
          <a:lstStyle/>
          <a:p>
            <a:pPr marL="0" lvl="1" algn="ctr" defTabSz="800100">
              <a:lnSpc>
                <a:spcPct val="90000"/>
              </a:lnSpc>
              <a:spcBef>
                <a:spcPct val="0"/>
              </a:spcBef>
              <a:spcAft>
                <a:spcPct val="15000"/>
              </a:spcAft>
            </a:pPr>
            <a:r>
              <a:rPr kumimoji="1" lang="ja-JP" altLang="en-US" sz="2400" kern="1200" dirty="0">
                <a:highlight>
                  <a:srgbClr val="FFFF00"/>
                </a:highlight>
                <a:latin typeface="UD デジタル 教科書体 NK-R" panose="02020400000000000000" pitchFamily="18" charset="-128"/>
                <a:ea typeface="UD デジタル 教科書体 NK-R" panose="02020400000000000000" pitchFamily="18" charset="-128"/>
              </a:rPr>
              <a:t>障害のある人と企業の橋渡し</a:t>
            </a:r>
          </a:p>
        </p:txBody>
      </p:sp>
      <p:sp>
        <p:nvSpPr>
          <p:cNvPr id="5" name="正方形/長方形 4">
            <a:extLst>
              <a:ext uri="{FF2B5EF4-FFF2-40B4-BE49-F238E27FC236}">
                <a16:creationId xmlns:a16="http://schemas.microsoft.com/office/drawing/2014/main" id="{A31AFA4D-8433-9526-C65C-3BC8225BF860}"/>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６</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2357012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7AFA74-B2B5-7F8C-78F3-560A7AF5A2AB}"/>
              </a:ext>
            </a:extLst>
          </p:cNvPr>
          <p:cNvSpPr>
            <a:spLocks noGrp="1"/>
          </p:cNvSpPr>
          <p:nvPr>
            <p:ph type="title"/>
          </p:nvPr>
        </p:nvSpPr>
        <p:spPr/>
        <p:txBody>
          <a:bodyPr anchor="t"/>
          <a:lstStyle/>
          <a:p>
            <a:r>
              <a:rPr kumimoji="1" lang="ja-JP" altLang="en-US" b="0" dirty="0"/>
              <a:t>この時間の流れ</a:t>
            </a:r>
          </a:p>
        </p:txBody>
      </p:sp>
      <p:graphicFrame>
        <p:nvGraphicFramePr>
          <p:cNvPr id="3" name="表 3">
            <a:extLst>
              <a:ext uri="{FF2B5EF4-FFF2-40B4-BE49-F238E27FC236}">
                <a16:creationId xmlns:a16="http://schemas.microsoft.com/office/drawing/2014/main" id="{D916779C-EA63-3056-4D31-E866FFCA31B6}"/>
              </a:ext>
            </a:extLst>
          </p:cNvPr>
          <p:cNvGraphicFramePr>
            <a:graphicFrameLocks noGrp="1"/>
          </p:cNvGraphicFramePr>
          <p:nvPr>
            <p:extLst>
              <p:ext uri="{D42A27DB-BD31-4B8C-83A1-F6EECF244321}">
                <p14:modId xmlns:p14="http://schemas.microsoft.com/office/powerpoint/2010/main" val="1058024682"/>
              </p:ext>
            </p:extLst>
          </p:nvPr>
        </p:nvGraphicFramePr>
        <p:xfrm>
          <a:off x="838200" y="1189355"/>
          <a:ext cx="10515600" cy="5303520"/>
        </p:xfrm>
        <a:graphic>
          <a:graphicData uri="http://schemas.openxmlformats.org/drawingml/2006/table">
            <a:tbl>
              <a:tblPr firstRow="1" bandRow="1">
                <a:tableStyleId>{BC89EF96-8CEA-46FF-86C4-4CE0E7609802}</a:tableStyleId>
              </a:tblPr>
              <a:tblGrid>
                <a:gridCol w="1627415">
                  <a:extLst>
                    <a:ext uri="{9D8B030D-6E8A-4147-A177-3AD203B41FA5}">
                      <a16:colId xmlns:a16="http://schemas.microsoft.com/office/drawing/2014/main" val="1137521090"/>
                    </a:ext>
                  </a:extLst>
                </a:gridCol>
                <a:gridCol w="1559379">
                  <a:extLst>
                    <a:ext uri="{9D8B030D-6E8A-4147-A177-3AD203B41FA5}">
                      <a16:colId xmlns:a16="http://schemas.microsoft.com/office/drawing/2014/main" val="2539559188"/>
                    </a:ext>
                  </a:extLst>
                </a:gridCol>
                <a:gridCol w="7328806">
                  <a:extLst>
                    <a:ext uri="{9D8B030D-6E8A-4147-A177-3AD203B41FA5}">
                      <a16:colId xmlns:a16="http://schemas.microsoft.com/office/drawing/2014/main" val="2590556199"/>
                    </a:ext>
                  </a:extLst>
                </a:gridCol>
              </a:tblGrid>
              <a:tr h="237990">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時　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項　目</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UD デジタル 教科書体 NK-R" panose="02020400000000000000" pitchFamily="18" charset="-128"/>
                          <a:ea typeface="UD デジタル 教科書体 NK-R" panose="02020400000000000000" pitchFamily="18" charset="-128"/>
                        </a:rPr>
                        <a:t>内　容</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3336936"/>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５分</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プロローグ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・指導者養成研修におけるこの単元のねらいと全体の流れの説明。</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・各項目の内容は「</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PG C-</a:t>
                      </a:r>
                      <a:r>
                        <a:rPr kumimoji="1" lang="ja-JP" altLang="en-US" sz="1400">
                          <a:solidFill>
                            <a:schemeClr val="tx1"/>
                          </a:solidFill>
                          <a:latin typeface="UD デジタル 教科書体 NK-R" panose="02020400000000000000" pitchFamily="18" charset="-128"/>
                          <a:ea typeface="UD デジタル 教科書体 NK-R" panose="02020400000000000000" pitchFamily="18" charset="-128"/>
                        </a:rPr>
                        <a:t>０３シラバス</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」と対応している点も説明。</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931422"/>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５分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導入①</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１を活用し、就労支援のプロセスの全体像及び概要について、３つのポイント「①基本的なスキーム、②関係機関の役割、③就労支援の課題」に沿って、プロセスのそれぞれの「期」における基本的な支援について説明する。昨年度新たにスタートした就労選択支援についても触れる。</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6628177"/>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１０分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展開①</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・スライド№２～１９を活用し、就労支援の一般的なプロセスそれぞれの期「①アセスメント（就労相談）、②アセスメント（職業準備支援）</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①②については、就労選択支援も踏まえた具体的なアセスメントの手法等について提示する。③職業紹介・マッチングにおいても、就労選択支援事業を踏まえた職場見学や職場実習のポイントを丁寧かつ具体的に提示。④職場適応支援、⑤職場定着支援」において、具体的なポイントの説明。</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2799879"/>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１０分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導入②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・スライド№２０を活用し、障害のある人にとっての多様な働き方の全体像の俯瞰説明。</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・同時に「就労系障害福祉サービス」の現状としてそれぞれの事業の位置づけ等も合わ</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せて説明。</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・就労選択支援事業を新たに追記。</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7319861"/>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１５分</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展開②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・スライド№２１～２７を活用し、「就労系障害福祉サービスの現状」における、①就労移行支援事業、②就労継続支援</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A</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型事業、③就労継続支援</a:t>
                      </a:r>
                      <a:r>
                        <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rPr>
                        <a:t>B</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型事業、④就労定着支援事業の具体的なポイントについて</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説明。優良事業に関する情報提供も行う。</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8981908"/>
                  </a:ext>
                </a:extLst>
              </a:tr>
              <a:tr h="731520">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１５分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まとめ</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スライド№２８～３５を活用し、就労系サービスにおける障害のある人の福祉的・一般就労の状況・障害福祉計画等の状況と合わせ、就労支援事業会計や継続支援事業のガイドラインについてポイント説明、また就労系障害福祉サービスの課題を共有し、期待される役割等について、就労選択支援事業との関連性も含めて説明。</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8796082"/>
                  </a:ext>
                </a:extLst>
              </a:tr>
            </a:tbl>
          </a:graphicData>
        </a:graphic>
      </p:graphicFrame>
    </p:spTree>
    <p:extLst>
      <p:ext uri="{BB962C8B-B14F-4D97-AF65-F5344CB8AC3E}">
        <p14:creationId xmlns:p14="http://schemas.microsoft.com/office/powerpoint/2010/main" val="2555246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EBDEB6-6DDE-6F59-830D-D19752FFF87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64E4F39-1C80-FE8F-DAD5-B9C4A8EAEDFE}"/>
              </a:ext>
            </a:extLst>
          </p:cNvPr>
          <p:cNvSpPr>
            <a:spLocks noGrp="1"/>
          </p:cNvSpPr>
          <p:nvPr>
            <p:ph type="title"/>
          </p:nvPr>
        </p:nvSpPr>
        <p:spPr/>
        <p:txBody>
          <a:bodyPr anchor="t"/>
          <a:lstStyle/>
          <a:p>
            <a:r>
              <a:rPr lang="ja-JP" altLang="en-US" b="0" dirty="0"/>
              <a:t>職場適応支援（</a:t>
            </a:r>
            <a:r>
              <a:rPr lang="en-US" altLang="ja-JP" b="0" dirty="0"/>
              <a:t>JC</a:t>
            </a:r>
            <a:r>
              <a:rPr lang="ja-JP" altLang="en-US" b="0" dirty="0"/>
              <a:t>支援）とは</a:t>
            </a:r>
            <a:br>
              <a:rPr lang="en-US" altLang="ja-JP" b="0" dirty="0"/>
            </a:br>
            <a:r>
              <a:rPr lang="ja-JP" altLang="en-US" sz="2400" b="0" u="none" dirty="0"/>
              <a:t>人と職場の双方向への丁寧な調整支援</a:t>
            </a:r>
            <a:endParaRPr kumimoji="1" lang="ja-JP" altLang="en-US" sz="2400" b="0" u="none" dirty="0"/>
          </a:p>
        </p:txBody>
      </p:sp>
      <p:graphicFrame>
        <p:nvGraphicFramePr>
          <p:cNvPr id="4" name="コンテンツ プレースホルダー 13">
            <a:extLst>
              <a:ext uri="{FF2B5EF4-FFF2-40B4-BE49-F238E27FC236}">
                <a16:creationId xmlns:a16="http://schemas.microsoft.com/office/drawing/2014/main" id="{E5EEAA8E-439F-8745-5F98-8131B28AF0FB}"/>
              </a:ext>
            </a:extLst>
          </p:cNvPr>
          <p:cNvGraphicFramePr>
            <a:graphicFrameLocks/>
          </p:cNvGraphicFramePr>
          <p:nvPr>
            <p:extLst>
              <p:ext uri="{D42A27DB-BD31-4B8C-83A1-F6EECF244321}">
                <p14:modId xmlns:p14="http://schemas.microsoft.com/office/powerpoint/2010/main" val="105736146"/>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角丸四角形 4">
            <a:extLst>
              <a:ext uri="{FF2B5EF4-FFF2-40B4-BE49-F238E27FC236}">
                <a16:creationId xmlns:a16="http://schemas.microsoft.com/office/drawing/2014/main" id="{13A70540-DB82-587E-05E8-5EF9FA21509A}"/>
              </a:ext>
            </a:extLst>
          </p:cNvPr>
          <p:cNvSpPr/>
          <p:nvPr/>
        </p:nvSpPr>
        <p:spPr>
          <a:xfrm>
            <a:off x="838199" y="1305575"/>
            <a:ext cx="10515599" cy="1196900"/>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dirty="0">
                <a:latin typeface="UD デジタル 教科書体 NK-R" panose="02020400000000000000" pitchFamily="18" charset="-128"/>
                <a:ea typeface="UD デジタル 教科書体 NK-R" panose="02020400000000000000" pitchFamily="18" charset="-128"/>
              </a:rPr>
              <a:t>　　ジョブコーチ支援には、国の制度による「ジョブコーチ（職場適応援助者）」による支援と、いわゆる就労支援の一般用語として使われているジョブコーチ支援とが混在しているが、知識習得のために国の制度上のジョブコーチ研修（職場適応援助者養成研修）を修了した就労支援関係者は、制度を活用したジョブコーチとしてではなく、支援の共通言語を持って活動している場合が多い。</a:t>
            </a:r>
            <a:endParaRPr lang="en-US" altLang="ja-JP" dirty="0">
              <a:latin typeface="UD デジタル 教科書体 NK-R" panose="02020400000000000000" pitchFamily="18" charset="-128"/>
              <a:ea typeface="UD デジタル 教科書体 NK-R" panose="02020400000000000000" pitchFamily="18" charset="-128"/>
            </a:endParaRPr>
          </a:p>
        </p:txBody>
      </p:sp>
      <p:graphicFrame>
        <p:nvGraphicFramePr>
          <p:cNvPr id="26" name="表 25">
            <a:extLst>
              <a:ext uri="{FF2B5EF4-FFF2-40B4-BE49-F238E27FC236}">
                <a16:creationId xmlns:a16="http://schemas.microsoft.com/office/drawing/2014/main" id="{FD30B8FF-497D-E342-38B5-6884DA473BB1}"/>
              </a:ext>
            </a:extLst>
          </p:cNvPr>
          <p:cNvGraphicFramePr>
            <a:graphicFrameLocks noGrp="1"/>
          </p:cNvGraphicFramePr>
          <p:nvPr>
            <p:extLst>
              <p:ext uri="{D42A27DB-BD31-4B8C-83A1-F6EECF244321}">
                <p14:modId xmlns:p14="http://schemas.microsoft.com/office/powerpoint/2010/main" val="829838407"/>
              </p:ext>
            </p:extLst>
          </p:nvPr>
        </p:nvGraphicFramePr>
        <p:xfrm>
          <a:off x="838199" y="2562840"/>
          <a:ext cx="10515599" cy="3585372"/>
        </p:xfrm>
        <a:graphic>
          <a:graphicData uri="http://schemas.openxmlformats.org/drawingml/2006/table">
            <a:tbl>
              <a:tblPr firstRow="1" bandRow="1">
                <a:tableStyleId>{5C22544A-7EE6-4342-B048-85BDC9FD1C3A}</a:tableStyleId>
              </a:tblPr>
              <a:tblGrid>
                <a:gridCol w="982437">
                  <a:extLst>
                    <a:ext uri="{9D8B030D-6E8A-4147-A177-3AD203B41FA5}">
                      <a16:colId xmlns:a16="http://schemas.microsoft.com/office/drawing/2014/main" val="2778032095"/>
                    </a:ext>
                  </a:extLst>
                </a:gridCol>
                <a:gridCol w="4766581">
                  <a:extLst>
                    <a:ext uri="{9D8B030D-6E8A-4147-A177-3AD203B41FA5}">
                      <a16:colId xmlns:a16="http://schemas.microsoft.com/office/drawing/2014/main" val="1706682884"/>
                    </a:ext>
                  </a:extLst>
                </a:gridCol>
                <a:gridCol w="4766581">
                  <a:extLst>
                    <a:ext uri="{9D8B030D-6E8A-4147-A177-3AD203B41FA5}">
                      <a16:colId xmlns:a16="http://schemas.microsoft.com/office/drawing/2014/main" val="4100995921"/>
                    </a:ext>
                  </a:extLst>
                </a:gridCol>
              </a:tblGrid>
              <a:tr h="371612">
                <a:tc>
                  <a:txBody>
                    <a:bodyPr/>
                    <a:lstStyle/>
                    <a:p>
                      <a:pPr algn="ctr"/>
                      <a:r>
                        <a:rPr kumimoji="1" lang="ja-JP" altLang="en-US" sz="1200" b="0" dirty="0">
                          <a:solidFill>
                            <a:schemeClr val="tx1"/>
                          </a:solidFill>
                          <a:latin typeface="UD デジタル 教科書体 NK" panose="02020400000000000000" pitchFamily="18" charset="-128"/>
                          <a:ea typeface="UD デジタル 教科書体 NK" panose="02020400000000000000" pitchFamily="18" charset="-128"/>
                        </a:rPr>
                        <a:t>項目</a:t>
                      </a:r>
                    </a:p>
                  </a:txBody>
                  <a:tcPr anchor="ctr"/>
                </a:tc>
                <a:tc>
                  <a:txBody>
                    <a:bodyPr/>
                    <a:lstStyle/>
                    <a:p>
                      <a:pPr algn="ctr"/>
                      <a:r>
                        <a:rPr kumimoji="1" lang="ja-JP" altLang="en-US" sz="1200" b="0" dirty="0">
                          <a:solidFill>
                            <a:schemeClr val="tx1"/>
                          </a:solidFill>
                          <a:latin typeface="UD デジタル 教科書体 NK" panose="02020400000000000000" pitchFamily="18" charset="-128"/>
                          <a:ea typeface="UD デジタル 教科書体 NK" panose="02020400000000000000" pitchFamily="18" charset="-128"/>
                        </a:rPr>
                        <a:t>国の制度上のジョブコーチ</a:t>
                      </a:r>
                    </a:p>
                  </a:txBody>
                  <a:tcPr anchor="ctr"/>
                </a:tc>
                <a:tc>
                  <a:txBody>
                    <a:bodyPr/>
                    <a:lstStyle/>
                    <a:p>
                      <a:pPr algn="ctr"/>
                      <a:r>
                        <a:rPr kumimoji="1" lang="ja-JP" altLang="en-US" sz="1200" b="0" dirty="0">
                          <a:solidFill>
                            <a:schemeClr val="tx1"/>
                          </a:solidFill>
                          <a:latin typeface="UD デジタル 教科書体 NK" panose="02020400000000000000" pitchFamily="18" charset="-128"/>
                          <a:ea typeface="UD デジタル 教科書体 NK" panose="02020400000000000000" pitchFamily="18" charset="-128"/>
                        </a:rPr>
                        <a:t>一般的なジョブコーチ</a:t>
                      </a:r>
                    </a:p>
                  </a:txBody>
                  <a:tcPr anchor="ctr"/>
                </a:tc>
                <a:extLst>
                  <a:ext uri="{0D108BD9-81ED-4DB2-BD59-A6C34878D82A}">
                    <a16:rowId xmlns:a16="http://schemas.microsoft.com/office/drawing/2014/main" val="1243429333"/>
                  </a:ext>
                </a:extLst>
              </a:tr>
              <a:tr h="50236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根拠</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厚生労働省の公的制度（職場適応援助者支援助成金）</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慣習的な呼称</a:t>
                      </a:r>
                    </a:p>
                  </a:txBody>
                  <a:tcPr anchor="ctr"/>
                </a:tc>
                <a:extLst>
                  <a:ext uri="{0D108BD9-81ED-4DB2-BD59-A6C34878D82A}">
                    <a16:rowId xmlns:a16="http://schemas.microsoft.com/office/drawing/2014/main" val="775996035"/>
                  </a:ext>
                </a:extLst>
              </a:tr>
              <a:tr h="70193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支援者</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助成金受給資格認定法人に配置される職場適応援助者研修の修了者</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特に資格に依らない</a:t>
                      </a:r>
                    </a:p>
                  </a:txBody>
                  <a:tcPr anchor="ctr"/>
                </a:tc>
                <a:extLst>
                  <a:ext uri="{0D108BD9-81ED-4DB2-BD59-A6C34878D82A}">
                    <a16:rowId xmlns:a16="http://schemas.microsoft.com/office/drawing/2014/main" val="791162973"/>
                  </a:ext>
                </a:extLst>
              </a:tr>
              <a:tr h="50236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支援範囲</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雇用前（実習支援・計画策定）から雇用後の職場適応期間</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就職前～就職後の支援全般、特に定めがない</a:t>
                      </a:r>
                    </a:p>
                  </a:txBody>
                  <a:tcPr anchor="ctr"/>
                </a:tc>
                <a:extLst>
                  <a:ext uri="{0D108BD9-81ED-4DB2-BD59-A6C34878D82A}">
                    <a16:rowId xmlns:a16="http://schemas.microsoft.com/office/drawing/2014/main" val="3417857891"/>
                  </a:ext>
                </a:extLst>
              </a:tr>
              <a:tr h="50236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支援期間</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１・２ヶ月～最大１年８ヶ月</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特に定めがない</a:t>
                      </a:r>
                    </a:p>
                  </a:txBody>
                  <a:tcPr anchor="ctr"/>
                </a:tc>
                <a:extLst>
                  <a:ext uri="{0D108BD9-81ED-4DB2-BD59-A6C34878D82A}">
                    <a16:rowId xmlns:a16="http://schemas.microsoft.com/office/drawing/2014/main" val="3456164354"/>
                  </a:ext>
                </a:extLst>
              </a:tr>
              <a:tr h="50236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主体</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職業センターまたは民間の認定法人（企業含む）</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地方自治体の就労支援機関、就労移行支援事業、企業等</a:t>
                      </a:r>
                    </a:p>
                  </a:txBody>
                  <a:tcPr anchor="ctr"/>
                </a:tc>
                <a:extLst>
                  <a:ext uri="{0D108BD9-81ED-4DB2-BD59-A6C34878D82A}">
                    <a16:rowId xmlns:a16="http://schemas.microsoft.com/office/drawing/2014/main" val="2617679901"/>
                  </a:ext>
                </a:extLst>
              </a:tr>
              <a:tr h="502365">
                <a:tc>
                  <a:txBody>
                    <a:bodyPr/>
                    <a:lstStyle/>
                    <a:p>
                      <a:pPr algn="ctr"/>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目的</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職場定着促進のための集中的職場適応支援</a:t>
                      </a:r>
                    </a:p>
                  </a:txBody>
                  <a:tcPr anchor="ctr"/>
                </a:tc>
                <a:tc>
                  <a:txBody>
                    <a:bodyPr/>
                    <a:lstStyle/>
                    <a:p>
                      <a:pPr algn="l"/>
                      <a:r>
                        <a:rPr kumimoji="1" lang="ja-JP" altLang="en-US" sz="1400" b="0" dirty="0">
                          <a:solidFill>
                            <a:schemeClr val="tx1"/>
                          </a:solidFill>
                          <a:latin typeface="UD デジタル 教科書体 NK" panose="02020400000000000000" pitchFamily="18" charset="-128"/>
                          <a:ea typeface="UD デジタル 教科書体 NK" panose="02020400000000000000" pitchFamily="18" charset="-128"/>
                        </a:rPr>
                        <a:t>就労に関する広範な支援</a:t>
                      </a:r>
                    </a:p>
                  </a:txBody>
                  <a:tcPr anchor="ctr"/>
                </a:tc>
                <a:extLst>
                  <a:ext uri="{0D108BD9-81ED-4DB2-BD59-A6C34878D82A}">
                    <a16:rowId xmlns:a16="http://schemas.microsoft.com/office/drawing/2014/main" val="2606667349"/>
                  </a:ext>
                </a:extLst>
              </a:tr>
            </a:tbl>
          </a:graphicData>
        </a:graphic>
      </p:graphicFrame>
      <p:sp>
        <p:nvSpPr>
          <p:cNvPr id="6" name="正方形/長方形 5">
            <a:extLst>
              <a:ext uri="{FF2B5EF4-FFF2-40B4-BE49-F238E27FC236}">
                <a16:creationId xmlns:a16="http://schemas.microsoft.com/office/drawing/2014/main" id="{E37F95CD-C3B9-3274-A1AA-9A2E9AE98F6E}"/>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７</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15110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四角形: 角を丸くする 13">
            <a:extLst>
              <a:ext uri="{FF2B5EF4-FFF2-40B4-BE49-F238E27FC236}">
                <a16:creationId xmlns:a16="http://schemas.microsoft.com/office/drawing/2014/main" id="{B88F503C-45A8-422D-A487-4772B45D3636}"/>
              </a:ext>
            </a:extLst>
          </p:cNvPr>
          <p:cNvSpPr/>
          <p:nvPr/>
        </p:nvSpPr>
        <p:spPr>
          <a:xfrm>
            <a:off x="5698433" y="4068352"/>
            <a:ext cx="6035039" cy="1600200"/>
          </a:xfrm>
          <a:prstGeom prst="round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t"/>
          <a:lstStyle/>
          <a:p>
            <a:r>
              <a:rPr kumimoji="1" lang="ja-JP" altLang="en-US" sz="1400" dirty="0">
                <a:latin typeface="UD デジタル 教科書体 NK-R" panose="02020400000000000000" pitchFamily="18" charset="-128"/>
                <a:ea typeface="UD デジタル 教科書体 NK-R" panose="02020400000000000000" pitchFamily="18" charset="-128"/>
              </a:rPr>
              <a:t>〇戦略のある障害者雇用</a:t>
            </a:r>
          </a:p>
        </p:txBody>
      </p:sp>
      <p:sp>
        <p:nvSpPr>
          <p:cNvPr id="12" name="四角形: 角を丸くする 11">
            <a:extLst>
              <a:ext uri="{FF2B5EF4-FFF2-40B4-BE49-F238E27FC236}">
                <a16:creationId xmlns:a16="http://schemas.microsoft.com/office/drawing/2014/main" id="{1E78E5AE-0FDC-4756-AA4C-F3E766CEE545}"/>
              </a:ext>
            </a:extLst>
          </p:cNvPr>
          <p:cNvSpPr/>
          <p:nvPr/>
        </p:nvSpPr>
        <p:spPr>
          <a:xfrm>
            <a:off x="5698433" y="2444078"/>
            <a:ext cx="6035039" cy="1600200"/>
          </a:xfrm>
          <a:prstGeom prst="roundRect">
            <a:avLst/>
          </a:prstGeom>
          <a:solidFill>
            <a:schemeClr val="accent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t"/>
          <a:lstStyle/>
          <a:p>
            <a:r>
              <a:rPr kumimoji="1" lang="ja-JP" altLang="en-US" sz="1400" dirty="0">
                <a:latin typeface="UD デジタル 教科書体 NK-R" panose="02020400000000000000" pitchFamily="18" charset="-128"/>
                <a:ea typeface="UD デジタル 教科書体 NK-R" panose="02020400000000000000" pitchFamily="18" charset="-128"/>
              </a:rPr>
              <a:t>〇戦略に乏しい障害者雇用</a:t>
            </a:r>
          </a:p>
        </p:txBody>
      </p:sp>
      <p:sp>
        <p:nvSpPr>
          <p:cNvPr id="2" name="タイトル 1">
            <a:extLst>
              <a:ext uri="{FF2B5EF4-FFF2-40B4-BE49-F238E27FC236}">
                <a16:creationId xmlns:a16="http://schemas.microsoft.com/office/drawing/2014/main" id="{B4A1BAAF-97C9-422C-B9DD-5B720E8084E9}"/>
              </a:ext>
            </a:extLst>
          </p:cNvPr>
          <p:cNvSpPr>
            <a:spLocks noGrp="1"/>
          </p:cNvSpPr>
          <p:nvPr>
            <p:ph type="title"/>
          </p:nvPr>
        </p:nvSpPr>
        <p:spPr/>
        <p:txBody>
          <a:bodyPr anchor="t"/>
          <a:lstStyle/>
          <a:p>
            <a:r>
              <a:rPr lang="ja-JP" altLang="en-US" b="0" dirty="0"/>
              <a:t>職場定着支援とは</a:t>
            </a:r>
            <a:br>
              <a:rPr lang="en-US" altLang="ja-JP" b="0" dirty="0"/>
            </a:br>
            <a:r>
              <a:rPr lang="ja-JP" altLang="en-US" sz="2400" b="0" u="none" dirty="0"/>
              <a:t>予防的視点に立ったフォローアップ</a:t>
            </a:r>
            <a:endParaRPr kumimoji="1" lang="ja-JP" altLang="en-US" sz="2400" b="0" dirty="0"/>
          </a:p>
        </p:txBody>
      </p:sp>
      <p:graphicFrame>
        <p:nvGraphicFramePr>
          <p:cNvPr id="4" name="コンテンツ プレースホルダー 13">
            <a:extLst>
              <a:ext uri="{FF2B5EF4-FFF2-40B4-BE49-F238E27FC236}">
                <a16:creationId xmlns:a16="http://schemas.microsoft.com/office/drawing/2014/main" id="{C0E3AD2A-E427-4DD9-9F56-08A0240A8883}"/>
              </a:ext>
            </a:extLst>
          </p:cNvPr>
          <p:cNvGraphicFramePr>
            <a:graphicFrameLocks/>
          </p:cNvGraphicFramePr>
          <p:nvPr>
            <p:extLst>
              <p:ext uri="{D42A27DB-BD31-4B8C-83A1-F6EECF244321}">
                <p14:modId xmlns:p14="http://schemas.microsoft.com/office/powerpoint/2010/main" val="3775770297"/>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コンテンツ プレースホルダー 5">
            <a:extLst>
              <a:ext uri="{FF2B5EF4-FFF2-40B4-BE49-F238E27FC236}">
                <a16:creationId xmlns:a16="http://schemas.microsoft.com/office/drawing/2014/main" id="{C6DF0C51-D11A-45BF-9D3D-6F1793B45B09}"/>
              </a:ext>
            </a:extLst>
          </p:cNvPr>
          <p:cNvGraphicFramePr>
            <a:graphicFrameLocks/>
          </p:cNvGraphicFramePr>
          <p:nvPr>
            <p:extLst>
              <p:ext uri="{D42A27DB-BD31-4B8C-83A1-F6EECF244321}">
                <p14:modId xmlns:p14="http://schemas.microsoft.com/office/powerpoint/2010/main" val="587565276"/>
              </p:ext>
            </p:extLst>
          </p:nvPr>
        </p:nvGraphicFramePr>
        <p:xfrm>
          <a:off x="838200" y="2468152"/>
          <a:ext cx="4707766" cy="3200400"/>
        </p:xfrm>
        <a:graphic>
          <a:graphicData uri="http://schemas.openxmlformats.org/drawingml/2006/table">
            <a:tbl>
              <a:tblPr firstRow="1" bandRow="1">
                <a:tableStyleId>{5940675A-B579-460E-94D1-54222C63F5DA}</a:tableStyleId>
              </a:tblPr>
              <a:tblGrid>
                <a:gridCol w="2353883">
                  <a:extLst>
                    <a:ext uri="{9D8B030D-6E8A-4147-A177-3AD203B41FA5}">
                      <a16:colId xmlns:a16="http://schemas.microsoft.com/office/drawing/2014/main" val="2642625016"/>
                    </a:ext>
                  </a:extLst>
                </a:gridCol>
                <a:gridCol w="2353883">
                  <a:extLst>
                    <a:ext uri="{9D8B030D-6E8A-4147-A177-3AD203B41FA5}">
                      <a16:colId xmlns:a16="http://schemas.microsoft.com/office/drawing/2014/main" val="1458456938"/>
                    </a:ext>
                  </a:extLst>
                </a:gridCol>
              </a:tblGrid>
              <a:tr h="0">
                <a:tc>
                  <a:txBody>
                    <a:bodyPr/>
                    <a:lstStyle/>
                    <a:p>
                      <a:pPr algn="ctr"/>
                      <a:r>
                        <a:rPr kumimoji="1" lang="ja-JP" altLang="en-US" sz="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職場に関すること</a:t>
                      </a:r>
                    </a:p>
                  </a:txBody>
                  <a:tcPr anchor="ctr">
                    <a:noFill/>
                  </a:tcPr>
                </a:tc>
                <a:tc>
                  <a:txBody>
                    <a:bodyPr/>
                    <a:lstStyle/>
                    <a:p>
                      <a:pPr algn="ctr"/>
                      <a:r>
                        <a:rPr kumimoji="1" lang="ja-JP" altLang="en-US" sz="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生活面・医療面に関すること</a:t>
                      </a:r>
                    </a:p>
                  </a:txBody>
                  <a:tcPr anchor="ctr">
                    <a:noFill/>
                  </a:tcPr>
                </a:tc>
                <a:extLst>
                  <a:ext uri="{0D108BD9-81ED-4DB2-BD59-A6C34878D82A}">
                    <a16:rowId xmlns:a16="http://schemas.microsoft.com/office/drawing/2014/main" val="1264583329"/>
                  </a:ext>
                </a:extLst>
              </a:tr>
              <a:tr h="0">
                <a:tc gridSpan="2">
                  <a:txBody>
                    <a:bodyPr/>
                    <a:lstStyle/>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モニタリング</a:t>
                      </a:r>
                    </a:p>
                  </a:txBody>
                  <a:tcPr anchor="ct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1685270228"/>
                  </a:ext>
                </a:extLst>
              </a:tr>
              <a:tr h="177088">
                <a:tc>
                  <a:txBody>
                    <a:bodyPr/>
                    <a:lstStyle/>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・業務内容と要求水準</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・職場の人的環境</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・本人のモチベーション</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・職場からの評価</a:t>
                      </a:r>
                    </a:p>
                  </a:txBody>
                  <a:tcPr/>
                </a:tc>
                <a:tc>
                  <a:txBody>
                    <a:bodyPr/>
                    <a:lstStyle/>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・経済状況</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・余暇活動</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・その他生活状況の変化</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・医療機関による見立ての変化</a:t>
                      </a:r>
                    </a:p>
                  </a:txBody>
                  <a:tcPr/>
                </a:tc>
                <a:extLst>
                  <a:ext uri="{0D108BD9-81ED-4DB2-BD59-A6C34878D82A}">
                    <a16:rowId xmlns:a16="http://schemas.microsoft.com/office/drawing/2014/main" val="3407835440"/>
                  </a:ext>
                </a:extLst>
              </a:tr>
              <a:tr h="0">
                <a:tc gridSpan="2">
                  <a:txBody>
                    <a:bodyPr/>
                    <a:lstStyle/>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修　正</a:t>
                      </a:r>
                    </a:p>
                  </a:txBody>
                  <a:tcPr anchor="ct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3972807464"/>
                  </a:ext>
                </a:extLst>
              </a:tr>
              <a:tr h="137735">
                <a:tc>
                  <a:txBody>
                    <a:bodyPr/>
                    <a:lstStyle/>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・問題の共有</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・解決策の検討</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・職場との協議、助言</a:t>
                      </a:r>
                    </a:p>
                  </a:txBody>
                  <a:tcPr/>
                </a:tc>
                <a:tc>
                  <a:txBody>
                    <a:bodyPr/>
                    <a:lstStyle/>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・生活支援機関との連携</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・医療機関との連携</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・最小限の直接支援</a:t>
                      </a:r>
                    </a:p>
                  </a:txBody>
                  <a:tcPr/>
                </a:tc>
                <a:extLst>
                  <a:ext uri="{0D108BD9-81ED-4DB2-BD59-A6C34878D82A}">
                    <a16:rowId xmlns:a16="http://schemas.microsoft.com/office/drawing/2014/main" val="1425913247"/>
                  </a:ext>
                </a:extLst>
              </a:tr>
              <a:tr h="0">
                <a:tc gridSpan="2">
                  <a:txBody>
                    <a:bodyPr/>
                    <a:lstStyle/>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危機介入</a:t>
                      </a:r>
                    </a:p>
                  </a:txBody>
                  <a:tcPr anchor="ct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236326926"/>
                  </a:ext>
                </a:extLst>
              </a:tr>
              <a:tr h="137735">
                <a:tc gridSpan="2">
                  <a:txBody>
                    <a:bodyPr/>
                    <a:lstStyle/>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・原因のアセスメント</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・支援方策の検討</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l"/>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・再支援、又は離職の検討</a:t>
                      </a:r>
                    </a:p>
                  </a:txBody>
                  <a:tcPr/>
                </a:tc>
                <a:tc hMerge="1">
                  <a:txBody>
                    <a:bodyPr/>
                    <a:lstStyle/>
                    <a:p>
                      <a:pPr algn="ctr"/>
                      <a:endParaRPr kumimoji="1" lang="ja-JP" altLang="en-US" sz="2000" dirty="0"/>
                    </a:p>
                  </a:txBody>
                  <a:tcPr/>
                </a:tc>
                <a:extLst>
                  <a:ext uri="{0D108BD9-81ED-4DB2-BD59-A6C34878D82A}">
                    <a16:rowId xmlns:a16="http://schemas.microsoft.com/office/drawing/2014/main" val="2043634618"/>
                  </a:ext>
                </a:extLst>
              </a:tr>
            </a:tbl>
          </a:graphicData>
        </a:graphic>
      </p:graphicFrame>
      <p:graphicFrame>
        <p:nvGraphicFramePr>
          <p:cNvPr id="6" name="図表 5">
            <a:extLst>
              <a:ext uri="{FF2B5EF4-FFF2-40B4-BE49-F238E27FC236}">
                <a16:creationId xmlns:a16="http://schemas.microsoft.com/office/drawing/2014/main" id="{645C2403-6DA2-492C-B683-2CB1182970D0}"/>
              </a:ext>
            </a:extLst>
          </p:cNvPr>
          <p:cNvGraphicFramePr/>
          <p:nvPr>
            <p:extLst>
              <p:ext uri="{D42A27DB-BD31-4B8C-83A1-F6EECF244321}">
                <p14:modId xmlns:p14="http://schemas.microsoft.com/office/powerpoint/2010/main" val="286760526"/>
              </p:ext>
            </p:extLst>
          </p:nvPr>
        </p:nvGraphicFramePr>
        <p:xfrm>
          <a:off x="5824328" y="2803986"/>
          <a:ext cx="5780598" cy="3242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図表 7">
            <a:extLst>
              <a:ext uri="{FF2B5EF4-FFF2-40B4-BE49-F238E27FC236}">
                <a16:creationId xmlns:a16="http://schemas.microsoft.com/office/drawing/2014/main" id="{ABC5D474-9B26-49B5-86C0-28E707E9B374}"/>
              </a:ext>
            </a:extLst>
          </p:cNvPr>
          <p:cNvGraphicFramePr/>
          <p:nvPr>
            <p:extLst>
              <p:ext uri="{D42A27DB-BD31-4B8C-83A1-F6EECF244321}">
                <p14:modId xmlns:p14="http://schemas.microsoft.com/office/powerpoint/2010/main" val="1159948467"/>
              </p:ext>
            </p:extLst>
          </p:nvPr>
        </p:nvGraphicFramePr>
        <p:xfrm>
          <a:off x="5824329" y="4430372"/>
          <a:ext cx="5780597" cy="32422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9" name="図表 8">
            <a:extLst>
              <a:ext uri="{FF2B5EF4-FFF2-40B4-BE49-F238E27FC236}">
                <a16:creationId xmlns:a16="http://schemas.microsoft.com/office/drawing/2014/main" id="{FF843CB3-F3F7-4FA8-8D4A-C0D85C786F1C}"/>
              </a:ext>
            </a:extLst>
          </p:cNvPr>
          <p:cNvGraphicFramePr/>
          <p:nvPr>
            <p:extLst>
              <p:ext uri="{D42A27DB-BD31-4B8C-83A1-F6EECF244321}">
                <p14:modId xmlns:p14="http://schemas.microsoft.com/office/powerpoint/2010/main" val="3085562379"/>
              </p:ext>
            </p:extLst>
          </p:nvPr>
        </p:nvGraphicFramePr>
        <p:xfrm>
          <a:off x="5821678" y="3013874"/>
          <a:ext cx="5783248" cy="111381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1" name="図表 10">
            <a:extLst>
              <a:ext uri="{FF2B5EF4-FFF2-40B4-BE49-F238E27FC236}">
                <a16:creationId xmlns:a16="http://schemas.microsoft.com/office/drawing/2014/main" id="{44CB2784-0165-4ACA-B95E-2AE91E69CE25}"/>
              </a:ext>
            </a:extLst>
          </p:cNvPr>
          <p:cNvGraphicFramePr/>
          <p:nvPr>
            <p:extLst>
              <p:ext uri="{D42A27DB-BD31-4B8C-83A1-F6EECF244321}">
                <p14:modId xmlns:p14="http://schemas.microsoft.com/office/powerpoint/2010/main" val="1224623329"/>
              </p:ext>
            </p:extLst>
          </p:nvPr>
        </p:nvGraphicFramePr>
        <p:xfrm>
          <a:off x="5821678" y="4654666"/>
          <a:ext cx="5783248" cy="111381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3" name="角丸四角形 4">
            <a:extLst>
              <a:ext uri="{FF2B5EF4-FFF2-40B4-BE49-F238E27FC236}">
                <a16:creationId xmlns:a16="http://schemas.microsoft.com/office/drawing/2014/main" id="{36FA827E-C708-4A91-92D0-3131E24B1B59}"/>
              </a:ext>
            </a:extLst>
          </p:cNvPr>
          <p:cNvSpPr/>
          <p:nvPr/>
        </p:nvSpPr>
        <p:spPr>
          <a:xfrm>
            <a:off x="838200" y="1334154"/>
            <a:ext cx="10895273" cy="1026510"/>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dirty="0">
                <a:solidFill>
                  <a:schemeClr val="tx1"/>
                </a:solidFill>
                <a:latin typeface="UD デジタル 教科書体 NK-R" panose="02020400000000000000" pitchFamily="18" charset="-128"/>
                <a:ea typeface="UD デジタル 教科書体 NK-R" panose="02020400000000000000" pitchFamily="18" charset="-128"/>
              </a:rPr>
              <a:t>初期の集中的な職場適応支援の後、より長期的な就労の安定に向けて、障害のある人及び企業との支援関係を継続し、状況の把握、問題発生の予防、問題解決等を行うことをフォローアップという。職場適応援助やフォローアップを包括するより広義の概念として、職場定着支援が用いられることもある。</a:t>
            </a:r>
            <a:endParaRPr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 name="四角形: 角を丸くする 2">
            <a:extLst>
              <a:ext uri="{FF2B5EF4-FFF2-40B4-BE49-F238E27FC236}">
                <a16:creationId xmlns:a16="http://schemas.microsoft.com/office/drawing/2014/main" id="{DE6E389C-DF25-4A61-A126-75BE8D5F6AE7}"/>
              </a:ext>
            </a:extLst>
          </p:cNvPr>
          <p:cNvSpPr/>
          <p:nvPr/>
        </p:nvSpPr>
        <p:spPr>
          <a:xfrm>
            <a:off x="838199" y="5776040"/>
            <a:ext cx="10895273" cy="6657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ja-JP" altLang="en-US" sz="1300" dirty="0">
                <a:solidFill>
                  <a:schemeClr val="tx1"/>
                </a:solidFill>
                <a:latin typeface="UD デジタル 教科書体 NK-R" panose="02020400000000000000" pitchFamily="18" charset="-128"/>
                <a:ea typeface="UD デジタル 教科書体 NK-R" panose="02020400000000000000" pitchFamily="18" charset="-128"/>
              </a:rPr>
              <a:t>〇フォローアップは、就労支援機関が職場に対して行うものと、障害のある人の生活面に対して行うものに大別される。</a:t>
            </a:r>
            <a:endParaRPr lang="en-US" altLang="ja-JP" sz="13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300" dirty="0">
                <a:solidFill>
                  <a:schemeClr val="tx1"/>
                </a:solidFill>
                <a:latin typeface="UD デジタル 教科書体 NK-R" panose="02020400000000000000" pitchFamily="18" charset="-128"/>
                <a:ea typeface="UD デジタル 教科書体 NK-R" panose="02020400000000000000" pitchFamily="18" charset="-128"/>
              </a:rPr>
              <a:t>〇職場に対して行うフォローアップは、就労支援機関が直接行うことが多いが、生活面に関わるフォローアップは関係機関との連携が必要となることが多い。</a:t>
            </a:r>
            <a:endParaRPr lang="en-US" altLang="ja-JP" sz="13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3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〇生活面に対するフォローアップを就労支援機関がどこまで直接行うかは、ケースバイケースの判断が必要であるが、「連携」を重視する姿勢が重要。</a:t>
            </a:r>
          </a:p>
        </p:txBody>
      </p:sp>
      <p:sp>
        <p:nvSpPr>
          <p:cNvPr id="10" name="正方形/長方形 9">
            <a:extLst>
              <a:ext uri="{FF2B5EF4-FFF2-40B4-BE49-F238E27FC236}">
                <a16:creationId xmlns:a16="http://schemas.microsoft.com/office/drawing/2014/main" id="{38D4FD1C-5F8C-A367-1789-32622D397997}"/>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８</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9080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93B62EC-F97F-BC1C-2078-454396FAA68B}"/>
            </a:ext>
          </a:extLst>
        </p:cNvPr>
        <p:cNvGrpSpPr/>
        <p:nvPr/>
      </p:nvGrpSpPr>
      <p:grpSpPr>
        <a:xfrm>
          <a:off x="0" y="0"/>
          <a:ext cx="0" cy="0"/>
          <a:chOff x="0" y="0"/>
          <a:chExt cx="0" cy="0"/>
        </a:xfrm>
      </p:grpSpPr>
      <p:graphicFrame>
        <p:nvGraphicFramePr>
          <p:cNvPr id="20" name="図表 19">
            <a:extLst>
              <a:ext uri="{FF2B5EF4-FFF2-40B4-BE49-F238E27FC236}">
                <a16:creationId xmlns:a16="http://schemas.microsoft.com/office/drawing/2014/main" id="{743F5A01-B626-2A63-916C-EF6567BABB39}"/>
              </a:ext>
            </a:extLst>
          </p:cNvPr>
          <p:cNvGraphicFramePr/>
          <p:nvPr>
            <p:extLst>
              <p:ext uri="{D42A27DB-BD31-4B8C-83A1-F6EECF244321}">
                <p14:modId xmlns:p14="http://schemas.microsoft.com/office/powerpoint/2010/main" val="551814298"/>
              </p:ext>
            </p:extLst>
          </p:nvPr>
        </p:nvGraphicFramePr>
        <p:xfrm>
          <a:off x="671736" y="132961"/>
          <a:ext cx="1084852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タイトル 1">
            <a:extLst>
              <a:ext uri="{FF2B5EF4-FFF2-40B4-BE49-F238E27FC236}">
                <a16:creationId xmlns:a16="http://schemas.microsoft.com/office/drawing/2014/main" id="{21F19073-82E3-946B-870E-93C4E38D14FC}"/>
              </a:ext>
            </a:extLst>
          </p:cNvPr>
          <p:cNvSpPr>
            <a:spLocks noGrp="1"/>
          </p:cNvSpPr>
          <p:nvPr>
            <p:ph type="title"/>
          </p:nvPr>
        </p:nvSpPr>
        <p:spPr/>
        <p:txBody>
          <a:bodyPr anchor="t"/>
          <a:lstStyle/>
          <a:p>
            <a:r>
              <a:rPr lang="ja-JP" altLang="en-US" b="0" dirty="0"/>
              <a:t>職場定着支援とは</a:t>
            </a:r>
            <a:br>
              <a:rPr lang="en-US" altLang="ja-JP" b="0" dirty="0"/>
            </a:br>
            <a:r>
              <a:rPr lang="ja-JP" altLang="en-US" sz="2400" b="0" u="none" dirty="0"/>
              <a:t>職場定着促進の３つの</a:t>
            </a:r>
            <a:r>
              <a:rPr lang="en-US" altLang="ja-JP" sz="2400" b="0" u="none" dirty="0"/>
              <a:t>key</a:t>
            </a:r>
            <a:endParaRPr kumimoji="1" lang="ja-JP" altLang="en-US" sz="2400" b="0" dirty="0"/>
          </a:p>
        </p:txBody>
      </p:sp>
      <p:graphicFrame>
        <p:nvGraphicFramePr>
          <p:cNvPr id="4" name="コンテンツ プレースホルダー 13">
            <a:extLst>
              <a:ext uri="{FF2B5EF4-FFF2-40B4-BE49-F238E27FC236}">
                <a16:creationId xmlns:a16="http://schemas.microsoft.com/office/drawing/2014/main" id="{719AA036-7FC9-645E-333A-4C5E4A81A4D4}"/>
              </a:ext>
            </a:extLst>
          </p:cNvPr>
          <p:cNvGraphicFramePr>
            <a:graphicFrameLocks/>
          </p:cNvGraphicFramePr>
          <p:nvPr>
            <p:extLst>
              <p:ext uri="{D42A27DB-BD31-4B8C-83A1-F6EECF244321}">
                <p14:modId xmlns:p14="http://schemas.microsoft.com/office/powerpoint/2010/main" val="3307560327"/>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四角形: 角を丸くする 9">
            <a:extLst>
              <a:ext uri="{FF2B5EF4-FFF2-40B4-BE49-F238E27FC236}">
                <a16:creationId xmlns:a16="http://schemas.microsoft.com/office/drawing/2014/main" id="{668CCBDD-F034-AEC2-CC15-55332EFA966C}"/>
              </a:ext>
            </a:extLst>
          </p:cNvPr>
          <p:cNvSpPr/>
          <p:nvPr/>
        </p:nvSpPr>
        <p:spPr>
          <a:xfrm>
            <a:off x="948211" y="2538445"/>
            <a:ext cx="2997426" cy="4085739"/>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rPr>
              <a:t>○医学的理解ではなく「働き方の特性」として捉えることが重要。</a:t>
            </a:r>
            <a:endParaRPr kumimoji="1" lang="en-US" altLang="ja-JP" sz="16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・職場では業務が定型的で分業が明確なため、特性に合う業務設計がしやすい。</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・逆に、配属後に「合わない業務」が続くと離職につながりやすい。</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⑴重要なのは、どんな環境で力を発揮しやすいか</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⑵どんな状況でパフォーマンスが落ちやすいか</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⑶どんな支援があれば安定するか</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これらを事前に可視化する</a:t>
            </a:r>
          </a:p>
        </p:txBody>
      </p:sp>
      <p:sp>
        <p:nvSpPr>
          <p:cNvPr id="16" name="四角形: 角を丸くする 15">
            <a:extLst>
              <a:ext uri="{FF2B5EF4-FFF2-40B4-BE49-F238E27FC236}">
                <a16:creationId xmlns:a16="http://schemas.microsoft.com/office/drawing/2014/main" id="{C99A41D4-72FD-506B-C634-5E0CEC5F1983}"/>
              </a:ext>
            </a:extLst>
          </p:cNvPr>
          <p:cNvSpPr/>
          <p:nvPr/>
        </p:nvSpPr>
        <p:spPr>
          <a:xfrm>
            <a:off x="4097978" y="3973878"/>
            <a:ext cx="4104456" cy="2650306"/>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rPr>
              <a:t>○障害者の担当者が異動や退職等で変わると支援が途切れがち。だからこそ「仕組みとしての支援」が不可欠。</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・担当者の引継ぎを文書化</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・支援会議を定期開催（本人・職場・外部支援機関）</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・メンタル・体調変動を前提にした勤務調整ルールを明文化</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・「困ったときの相談窓口」を明確化</a:t>
            </a: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・外部ジョブコーチ・支援機関との連携継続</a:t>
            </a:r>
          </a:p>
        </p:txBody>
      </p:sp>
      <p:sp>
        <p:nvSpPr>
          <p:cNvPr id="18" name="四角形: 角を丸くする 17">
            <a:extLst>
              <a:ext uri="{FF2B5EF4-FFF2-40B4-BE49-F238E27FC236}">
                <a16:creationId xmlns:a16="http://schemas.microsoft.com/office/drawing/2014/main" id="{4503D21C-C763-8C28-22C2-8EF4EB31ABD1}"/>
              </a:ext>
            </a:extLst>
          </p:cNvPr>
          <p:cNvSpPr/>
          <p:nvPr/>
        </p:nvSpPr>
        <p:spPr>
          <a:xfrm>
            <a:off x="8356374" y="2605725"/>
            <a:ext cx="2997426" cy="4018459"/>
          </a:xfrm>
          <a:prstGeom prst="round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6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rPr>
              <a:t>○配置転換が少なく、業務が固定されがちな職場の場合、業務の切り出し・再設計がモチベーションの向上と定着の決め手になる。</a:t>
            </a:r>
            <a:endParaRPr kumimoji="1" lang="en-US" altLang="ja-JP" sz="1600" dirty="0">
              <a:solidFill>
                <a:schemeClr val="tx1"/>
              </a:solidFill>
              <a:highlight>
                <a:srgbClr val="FFCCCC"/>
              </a:highlight>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・手順の明確化（マニュアル化、チェックリスト化）、視覚化（色分け、フローチャート、見える化）による基本業務の整理</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・作業量の調整（繁忙期の負荷分散）の可能範囲の整理</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・静かな作業スペースの確保</a:t>
            </a:r>
            <a:endPar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endParaRPr>
          </a:p>
          <a:p>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en-US" altLang="ja-JP" sz="1600" dirty="0">
                <a:solidFill>
                  <a:schemeClr val="tx1"/>
                </a:solidFill>
                <a:latin typeface="UD デジタル 教科書体 NK" panose="02020400000000000000" pitchFamily="18" charset="-128"/>
                <a:ea typeface="UD デジタル 教科書体 NK" panose="02020400000000000000" pitchFamily="18" charset="-128"/>
              </a:rPr>
              <a:t>ICT</a:t>
            </a:r>
            <a:r>
              <a:rPr kumimoji="1" lang="ja-JP" altLang="en-US" sz="1600" dirty="0">
                <a:solidFill>
                  <a:schemeClr val="tx1"/>
                </a:solidFill>
                <a:latin typeface="UD デジタル 教科書体 NK" panose="02020400000000000000" pitchFamily="18" charset="-128"/>
                <a:ea typeface="UD デジタル 教科書体 NK" panose="02020400000000000000" pitchFamily="18" charset="-128"/>
              </a:rPr>
              <a:t>活用（リマインダー、共有フォルダ、タスク管理）の可否等</a:t>
            </a:r>
          </a:p>
        </p:txBody>
      </p:sp>
      <p:sp>
        <p:nvSpPr>
          <p:cNvPr id="5" name="正方形/長方形 4">
            <a:extLst>
              <a:ext uri="{FF2B5EF4-FFF2-40B4-BE49-F238E27FC236}">
                <a16:creationId xmlns:a16="http://schemas.microsoft.com/office/drawing/2014/main" id="{FF9642D4-7E29-DFD8-15E0-0579C578B6D8}"/>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en-US" altLang="ja-JP" sz="2000" dirty="0">
                <a:ln w="0"/>
                <a:highlight>
                  <a:srgbClr val="00FF00"/>
                </a:highlight>
                <a:latin typeface="UD デジタル 教科書体 NK" panose="02020400000000000000" pitchFamily="18" charset="-128"/>
                <a:ea typeface="UD デジタル 教科書体 NK" panose="02020400000000000000" pitchFamily="18" charset="-128"/>
              </a:rPr>
              <a:t>1</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９</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1126104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6A5F1A9E-9985-4A73-9A27-2B3F5A011728}"/>
              </a:ext>
            </a:extLst>
          </p:cNvPr>
          <p:cNvCxnSpPr>
            <a:cxnSpLocks/>
          </p:cNvCxnSpPr>
          <p:nvPr/>
        </p:nvCxnSpPr>
        <p:spPr>
          <a:xfrm flipV="1">
            <a:off x="1689249" y="5866872"/>
            <a:ext cx="9548246" cy="90837"/>
          </a:xfrm>
          <a:prstGeom prst="line">
            <a:avLst/>
          </a:prstGeom>
          <a:ln w="57150">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32" name="上矢印 31"/>
          <p:cNvSpPr/>
          <p:nvPr/>
        </p:nvSpPr>
        <p:spPr>
          <a:xfrm rot="3308238">
            <a:off x="4418361" y="-1096262"/>
            <a:ext cx="307776" cy="9819870"/>
          </a:xfrm>
          <a:prstGeom prst="upArrow">
            <a:avLst/>
          </a:prstGeom>
          <a:solidFill>
            <a:schemeClr val="bg2">
              <a:lumMod val="90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ja-JP" altLang="en-US"/>
          </a:p>
        </p:txBody>
      </p:sp>
      <p:graphicFrame>
        <p:nvGraphicFramePr>
          <p:cNvPr id="8" name="図表 7"/>
          <p:cNvGraphicFramePr/>
          <p:nvPr/>
        </p:nvGraphicFramePr>
        <p:xfrm>
          <a:off x="1291257" y="1217128"/>
          <a:ext cx="9432114" cy="5430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テキスト ボックス 10"/>
          <p:cNvSpPr txBox="1"/>
          <p:nvPr/>
        </p:nvSpPr>
        <p:spPr>
          <a:xfrm>
            <a:off x="8289069" y="1403335"/>
            <a:ext cx="1188818" cy="369332"/>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労働対価</a:t>
            </a:r>
          </a:p>
        </p:txBody>
      </p:sp>
      <p:sp>
        <p:nvSpPr>
          <p:cNvPr id="6147" name="タイトル 1"/>
          <p:cNvSpPr>
            <a:spLocks noGrp="1"/>
          </p:cNvSpPr>
          <p:nvPr>
            <p:ph type="title"/>
          </p:nvPr>
        </p:nvSpPr>
        <p:spPr/>
        <p:txBody>
          <a:bodyPr anchor="t">
            <a:normAutofit/>
          </a:bodyPr>
          <a:lstStyle/>
          <a:p>
            <a:r>
              <a:rPr lang="ja-JP" altLang="en-US" sz="3600" b="0" dirty="0">
                <a:latin typeface="UD デジタル 教科書体 NK-R" panose="02020400000000000000" pitchFamily="18" charset="-128"/>
                <a:ea typeface="UD デジタル 教科書体 NK-R" panose="02020400000000000000" pitchFamily="18" charset="-128"/>
              </a:rPr>
              <a:t>就労系サービスの</a:t>
            </a:r>
            <a:r>
              <a:rPr lang="ja-JP" altLang="en-US" b="0" dirty="0"/>
              <a:t>現状</a:t>
            </a:r>
            <a:br>
              <a:rPr lang="en-US" altLang="ja-JP" sz="3600" b="0" dirty="0">
                <a:latin typeface="UD デジタル 教科書体 NK-R" panose="02020400000000000000" pitchFamily="18" charset="-128"/>
                <a:ea typeface="UD デジタル 教科書体 NK-R" panose="02020400000000000000" pitchFamily="18" charset="-128"/>
              </a:rPr>
            </a:br>
            <a:r>
              <a:rPr lang="ja-JP" altLang="en-US" sz="2400" b="0" u="none" dirty="0">
                <a:latin typeface="UD デジタル 教科書体 NK-R" panose="02020400000000000000" pitchFamily="18" charset="-128"/>
                <a:ea typeface="UD デジタル 教科書体 NK-R" panose="02020400000000000000" pitchFamily="18" charset="-128"/>
              </a:rPr>
              <a:t>多様な働き方を支える仕組み</a:t>
            </a:r>
            <a:endParaRPr lang="ja-JP" altLang="en-US" sz="3600" b="0" u="none" dirty="0">
              <a:latin typeface="UD デジタル 教科書体 NK-R" panose="02020400000000000000" pitchFamily="18" charset="-128"/>
              <a:ea typeface="UD デジタル 教科書体 NK-R" panose="02020400000000000000" pitchFamily="18" charset="-128"/>
            </a:endParaRPr>
          </a:p>
        </p:txBody>
      </p:sp>
      <p:sp>
        <p:nvSpPr>
          <p:cNvPr id="21" name="右中かっこ 20"/>
          <p:cNvSpPr/>
          <p:nvPr/>
        </p:nvSpPr>
        <p:spPr>
          <a:xfrm rot="10800000">
            <a:off x="1540023" y="5308713"/>
            <a:ext cx="126116" cy="1297992"/>
          </a:xfrm>
          <a:prstGeom prst="rightBrace">
            <a:avLst/>
          </a:prstGeom>
          <a:solidFill>
            <a:srgbClr val="CCFFCC"/>
          </a:solidFill>
          <a:ln w="38100">
            <a:solidFill>
              <a:srgbClr val="FF0000">
                <a:alpha val="25000"/>
              </a:srgbClr>
            </a:solidFill>
          </a:ln>
        </p:spPr>
        <p:style>
          <a:lnRef idx="3">
            <a:schemeClr val="dk1"/>
          </a:lnRef>
          <a:fillRef idx="0">
            <a:schemeClr val="dk1"/>
          </a:fillRef>
          <a:effectRef idx="2">
            <a:schemeClr val="dk1"/>
          </a:effectRef>
          <a:fontRef idx="minor">
            <a:schemeClr val="tx1"/>
          </a:fontRef>
        </p:style>
        <p:txBody>
          <a:bodyPr anchor="ctr"/>
          <a:lstStyle/>
          <a:p>
            <a:pPr algn="ctr">
              <a:defRPr/>
            </a:pPr>
            <a:endParaRPr lang="ja-JP" altLang="en-US"/>
          </a:p>
        </p:txBody>
      </p:sp>
      <p:sp>
        <p:nvSpPr>
          <p:cNvPr id="25" name="左中かっこ 24"/>
          <p:cNvSpPr/>
          <p:nvPr/>
        </p:nvSpPr>
        <p:spPr>
          <a:xfrm>
            <a:off x="3222995" y="1916264"/>
            <a:ext cx="176171" cy="3469644"/>
          </a:xfrm>
          <a:prstGeom prst="leftBrace">
            <a:avLst>
              <a:gd name="adj1" fmla="val 8333"/>
              <a:gd name="adj2" fmla="val 40165"/>
            </a:avLst>
          </a:prstGeom>
          <a:solidFill>
            <a:srgbClr val="CCFFCC"/>
          </a:solidFill>
          <a:ln w="38100">
            <a:solidFill>
              <a:srgbClr val="FF0000">
                <a:alpha val="25000"/>
              </a:srgbClr>
            </a:solidFill>
          </a:ln>
        </p:spPr>
        <p:style>
          <a:lnRef idx="3">
            <a:schemeClr val="dk1"/>
          </a:lnRef>
          <a:fillRef idx="0">
            <a:schemeClr val="dk1"/>
          </a:fillRef>
          <a:effectRef idx="2">
            <a:schemeClr val="dk1"/>
          </a:effectRef>
          <a:fontRef idx="minor">
            <a:schemeClr val="tx1"/>
          </a:fontRef>
        </p:style>
        <p:txBody>
          <a:bodyPr anchor="ctr"/>
          <a:lstStyle/>
          <a:p>
            <a:pPr algn="ctr">
              <a:defRPr/>
            </a:pPr>
            <a:endParaRPr lang="ja-JP" altLang="en-US"/>
          </a:p>
        </p:txBody>
      </p:sp>
      <p:sp>
        <p:nvSpPr>
          <p:cNvPr id="29" name="正方形/長方形 28"/>
          <p:cNvSpPr/>
          <p:nvPr/>
        </p:nvSpPr>
        <p:spPr>
          <a:xfrm>
            <a:off x="9878488" y="2136119"/>
            <a:ext cx="2154467" cy="99377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16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障害者雇用納付金による助成金を活用可能</a:t>
            </a:r>
            <a:endParaRPr lang="en-US" altLang="ja-JP" sz="16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endParaRPr>
          </a:p>
          <a:p>
            <a:pPr>
              <a:defRPr/>
            </a:pPr>
            <a:r>
              <a:rPr lang="en-US" altLang="ja-JP" sz="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※A</a:t>
            </a:r>
            <a:r>
              <a:rPr lang="ja-JP" altLang="en-US" sz="12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型事業所は一部受給不可</a:t>
            </a:r>
          </a:p>
        </p:txBody>
      </p:sp>
      <p:sp>
        <p:nvSpPr>
          <p:cNvPr id="24" name="正方形/長方形 23"/>
          <p:cNvSpPr/>
          <p:nvPr/>
        </p:nvSpPr>
        <p:spPr>
          <a:xfrm>
            <a:off x="1322378" y="2009119"/>
            <a:ext cx="1737841" cy="623887"/>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16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労働法適用・雇用関係がある</a:t>
            </a:r>
          </a:p>
        </p:txBody>
      </p:sp>
      <p:sp>
        <p:nvSpPr>
          <p:cNvPr id="28" name="右中かっこ 27"/>
          <p:cNvSpPr/>
          <p:nvPr/>
        </p:nvSpPr>
        <p:spPr>
          <a:xfrm>
            <a:off x="9748880" y="1728422"/>
            <a:ext cx="147669" cy="4256721"/>
          </a:xfrm>
          <a:prstGeom prst="rightBrace">
            <a:avLst/>
          </a:prstGeom>
          <a:solidFill>
            <a:srgbClr val="CCFFCC"/>
          </a:solidFill>
          <a:ln w="38100">
            <a:solidFill>
              <a:srgbClr val="FF0000">
                <a:alpha val="25000"/>
              </a:srgbClr>
            </a:solidFill>
          </a:ln>
        </p:spPr>
        <p:style>
          <a:lnRef idx="3">
            <a:schemeClr val="dk1"/>
          </a:lnRef>
          <a:fillRef idx="0">
            <a:schemeClr val="dk1"/>
          </a:fillRef>
          <a:effectRef idx="2">
            <a:schemeClr val="dk1"/>
          </a:effectRef>
          <a:fontRef idx="minor">
            <a:schemeClr val="tx1"/>
          </a:fontRef>
        </p:style>
        <p:txBody>
          <a:bodyPr anchor="ctr"/>
          <a:lstStyle/>
          <a:p>
            <a:pPr algn="ctr">
              <a:defRPr/>
            </a:pPr>
            <a:endParaRPr lang="ja-JP" altLang="en-US"/>
          </a:p>
        </p:txBody>
      </p:sp>
      <p:sp>
        <p:nvSpPr>
          <p:cNvPr id="5" name="四角形: 角を丸くする 4">
            <a:extLst>
              <a:ext uri="{FF2B5EF4-FFF2-40B4-BE49-F238E27FC236}">
                <a16:creationId xmlns:a16="http://schemas.microsoft.com/office/drawing/2014/main" id="{9DACD611-9D18-4B99-98D9-D8E9617B41B6}"/>
              </a:ext>
            </a:extLst>
          </p:cNvPr>
          <p:cNvSpPr/>
          <p:nvPr/>
        </p:nvSpPr>
        <p:spPr>
          <a:xfrm>
            <a:off x="1944242" y="5371331"/>
            <a:ext cx="1601014" cy="428692"/>
          </a:xfrm>
          <a:prstGeom prst="roundRect">
            <a:avLst/>
          </a:prstGeom>
          <a:solidFill>
            <a:schemeClr val="bg1"/>
          </a:solidFill>
          <a:ln>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就労定着支援</a:t>
            </a:r>
          </a:p>
        </p:txBody>
      </p:sp>
      <p:sp>
        <p:nvSpPr>
          <p:cNvPr id="26" name="正方形/長方形 25"/>
          <p:cNvSpPr/>
          <p:nvPr/>
        </p:nvSpPr>
        <p:spPr>
          <a:xfrm>
            <a:off x="7511581" y="5502615"/>
            <a:ext cx="1554976" cy="576263"/>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14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運営に福祉予算が活用されている</a:t>
            </a:r>
          </a:p>
        </p:txBody>
      </p:sp>
      <p:sp>
        <p:nvSpPr>
          <p:cNvPr id="22" name="正方形/長方形 21"/>
          <p:cNvSpPr/>
          <p:nvPr/>
        </p:nvSpPr>
        <p:spPr>
          <a:xfrm>
            <a:off x="137247" y="5038555"/>
            <a:ext cx="1403423" cy="576262"/>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1400"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労働法不適用・雇用関係がない</a:t>
            </a:r>
          </a:p>
        </p:txBody>
      </p:sp>
      <p:sp>
        <p:nvSpPr>
          <p:cNvPr id="9" name="正方形/長方形 8">
            <a:extLst>
              <a:ext uri="{FF2B5EF4-FFF2-40B4-BE49-F238E27FC236}">
                <a16:creationId xmlns:a16="http://schemas.microsoft.com/office/drawing/2014/main" id="{B97C0B0B-1725-4738-AF7C-AADD3F141B6A}"/>
              </a:ext>
            </a:extLst>
          </p:cNvPr>
          <p:cNvSpPr/>
          <p:nvPr/>
        </p:nvSpPr>
        <p:spPr>
          <a:xfrm>
            <a:off x="10263004" y="5467319"/>
            <a:ext cx="992579" cy="307777"/>
          </a:xfrm>
          <a:prstGeom prst="rect">
            <a:avLst/>
          </a:prstGeom>
          <a:noFill/>
        </p:spPr>
        <p:txBody>
          <a:bodyPr wrap="none" lIns="91440" tIns="45720" rIns="91440" bIns="45720">
            <a:spAutoFit/>
          </a:bodyPr>
          <a:lstStyle/>
          <a:p>
            <a:pPr algn="ctr"/>
            <a:r>
              <a:rPr lang="ja-JP" altLang="en-US" sz="1400" b="0" cap="none" spc="0" dirty="0">
                <a:ln w="0">
                  <a:noFill/>
                </a:ln>
                <a:solidFill>
                  <a:srgbClr val="FF0000"/>
                </a:solidFill>
                <a:latin typeface="UD デジタル 教科書体 NK-R" panose="02020400000000000000" pitchFamily="18" charset="-128"/>
                <a:ea typeface="UD デジタル 教科書体 NK-R" panose="02020400000000000000" pitchFamily="18" charset="-128"/>
              </a:rPr>
              <a:t>雇用・就業</a:t>
            </a:r>
          </a:p>
        </p:txBody>
      </p:sp>
      <p:sp>
        <p:nvSpPr>
          <p:cNvPr id="6" name="テキスト ボックス 5">
            <a:extLst>
              <a:ext uri="{FF2B5EF4-FFF2-40B4-BE49-F238E27FC236}">
                <a16:creationId xmlns:a16="http://schemas.microsoft.com/office/drawing/2014/main" id="{C96019DE-2286-A64A-4729-19CF177B0298}"/>
              </a:ext>
            </a:extLst>
          </p:cNvPr>
          <p:cNvSpPr txBox="1"/>
          <p:nvPr/>
        </p:nvSpPr>
        <p:spPr>
          <a:xfrm>
            <a:off x="7206371" y="573335"/>
            <a:ext cx="1341691" cy="369332"/>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ja-JP" altLang="en-US"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社会統合性</a:t>
            </a:r>
          </a:p>
        </p:txBody>
      </p:sp>
      <p:sp>
        <p:nvSpPr>
          <p:cNvPr id="27" name="右中かっこ 26"/>
          <p:cNvSpPr/>
          <p:nvPr/>
        </p:nvSpPr>
        <p:spPr>
          <a:xfrm>
            <a:off x="7327259" y="5440259"/>
            <a:ext cx="126117" cy="1207393"/>
          </a:xfrm>
          <a:prstGeom prst="rightBrace">
            <a:avLst/>
          </a:prstGeom>
          <a:solidFill>
            <a:srgbClr val="CCFFCC"/>
          </a:solidFill>
          <a:ln w="38100">
            <a:solidFill>
              <a:srgbClr val="FF0000">
                <a:alpha val="25000"/>
              </a:srgbClr>
            </a:solidFill>
          </a:ln>
        </p:spPr>
        <p:style>
          <a:lnRef idx="3">
            <a:schemeClr val="dk1"/>
          </a:lnRef>
          <a:fillRef idx="0">
            <a:schemeClr val="dk1"/>
          </a:fillRef>
          <a:effectRef idx="2">
            <a:schemeClr val="dk1"/>
          </a:effectRef>
          <a:fontRef idx="minor">
            <a:schemeClr val="tx1"/>
          </a:fontRef>
        </p:style>
        <p:txBody>
          <a:bodyPr anchor="ctr"/>
          <a:lstStyle/>
          <a:p>
            <a:pPr algn="ctr">
              <a:defRPr/>
            </a:pPr>
            <a:endParaRPr lang="ja-JP" altLang="en-US"/>
          </a:p>
        </p:txBody>
      </p:sp>
      <p:sp>
        <p:nvSpPr>
          <p:cNvPr id="10" name="四角形: 角を丸くする 9">
            <a:extLst>
              <a:ext uri="{FF2B5EF4-FFF2-40B4-BE49-F238E27FC236}">
                <a16:creationId xmlns:a16="http://schemas.microsoft.com/office/drawing/2014/main" id="{5E43D027-DBF3-A6F6-16A4-90E2BAD57471}"/>
              </a:ext>
            </a:extLst>
          </p:cNvPr>
          <p:cNvSpPr/>
          <p:nvPr/>
        </p:nvSpPr>
        <p:spPr>
          <a:xfrm>
            <a:off x="8589180" y="47315"/>
            <a:ext cx="3357891" cy="1325563"/>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kumimoji="1" lang="en-US" altLang="ja-JP" sz="1400" dirty="0">
                <a:solidFill>
                  <a:schemeClr val="tx1"/>
                </a:solidFill>
                <a:latin typeface="UD デジタル 教科書体 NK" panose="02020400000000000000" pitchFamily="18" charset="-128"/>
                <a:ea typeface="UD デジタル 教科書体 NK" panose="02020400000000000000" pitchFamily="18" charset="-128"/>
              </a:rPr>
              <a:t>【</a:t>
            </a:r>
            <a:r>
              <a:rPr kumimoji="1" lang="ja-JP" altLang="en-US" sz="1400" dirty="0">
                <a:solidFill>
                  <a:schemeClr val="tx1"/>
                </a:solidFill>
                <a:latin typeface="UD デジタル 教科書体 NK" panose="02020400000000000000" pitchFamily="18" charset="-128"/>
                <a:ea typeface="UD デジタル 教科書体 NK" panose="02020400000000000000" pitchFamily="18" charset="-128"/>
              </a:rPr>
              <a:t>社会統合性とは</a:t>
            </a:r>
            <a:r>
              <a:rPr kumimoji="1" lang="en-US" altLang="ja-JP" sz="1400" dirty="0">
                <a:solidFill>
                  <a:schemeClr val="tx1"/>
                </a:solidFill>
                <a:latin typeface="UD デジタル 教科書体 NK" panose="02020400000000000000" pitchFamily="18" charset="-128"/>
                <a:ea typeface="UD デジタル 教科書体 NK" panose="02020400000000000000" pitchFamily="18" charset="-128"/>
              </a:rPr>
              <a:t>】</a:t>
            </a:r>
          </a:p>
          <a:p>
            <a:r>
              <a:rPr lang="ja-JP" altLang="en-US" sz="1200" dirty="0">
                <a:solidFill>
                  <a:schemeClr val="tx1"/>
                </a:solidFill>
                <a:latin typeface="UD デジタル 教科書体 NK" panose="02020400000000000000" pitchFamily="18" charset="-128"/>
                <a:ea typeface="UD デジタル 教科書体 NK" panose="02020400000000000000" pitchFamily="18" charset="-128"/>
              </a:rPr>
              <a:t>　　個人や集団が社会の中でどれだけ深く関わり、受け入れられ、機能的に参加できているかを示す</a:t>
            </a:r>
            <a:r>
              <a:rPr lang="ja-JP" altLang="en-US" sz="1200" b="1" dirty="0">
                <a:solidFill>
                  <a:schemeClr val="tx1"/>
                </a:solidFill>
                <a:latin typeface="UD デジタル 教科書体 NK" panose="02020400000000000000" pitchFamily="18" charset="-128"/>
                <a:ea typeface="UD デジタル 教科書体 NK" panose="02020400000000000000" pitchFamily="18" charset="-128"/>
              </a:rPr>
              <a:t>質的な状態や傾向</a:t>
            </a:r>
            <a:r>
              <a:rPr lang="ja-JP" altLang="en-US" sz="1200" dirty="0">
                <a:solidFill>
                  <a:schemeClr val="tx1"/>
                </a:solidFill>
                <a:latin typeface="UD デジタル 教科書体 NK" panose="02020400000000000000" pitchFamily="18" charset="-128"/>
                <a:ea typeface="UD デジタル 教科書体 NK" panose="02020400000000000000" pitchFamily="18" charset="-128"/>
              </a:rPr>
              <a:t>を指します。これは「社会的統合の度合い」や「統合の質」を測るための概念として使われることがあります。</a:t>
            </a:r>
            <a:endPar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12" name="四角形: 角を丸くする 11">
            <a:extLst>
              <a:ext uri="{FF2B5EF4-FFF2-40B4-BE49-F238E27FC236}">
                <a16:creationId xmlns:a16="http://schemas.microsoft.com/office/drawing/2014/main" id="{0BC65527-1380-1131-FB51-B00C9EC9FCC6}"/>
              </a:ext>
            </a:extLst>
          </p:cNvPr>
          <p:cNvSpPr/>
          <p:nvPr/>
        </p:nvSpPr>
        <p:spPr>
          <a:xfrm>
            <a:off x="1644061" y="6259065"/>
            <a:ext cx="1601014" cy="428692"/>
          </a:xfrm>
          <a:prstGeom prst="roundRect">
            <a:avLst/>
          </a:prstGeom>
          <a:solidFill>
            <a:srgbClr val="FFFFCC"/>
          </a:solidFill>
          <a:ln>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就労選択支援</a:t>
            </a:r>
          </a:p>
        </p:txBody>
      </p:sp>
      <p:sp>
        <p:nvSpPr>
          <p:cNvPr id="7" name="正方形/長方形 6">
            <a:extLst>
              <a:ext uri="{FF2B5EF4-FFF2-40B4-BE49-F238E27FC236}">
                <a16:creationId xmlns:a16="http://schemas.microsoft.com/office/drawing/2014/main" id="{F457FD09-E8C3-59A5-FED4-F1B2A51E3C2C}"/>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スライド№２０</a:t>
            </a:r>
          </a:p>
        </p:txBody>
      </p:sp>
    </p:spTree>
    <p:extLst>
      <p:ext uri="{BB962C8B-B14F-4D97-AF65-F5344CB8AC3E}">
        <p14:creationId xmlns:p14="http://schemas.microsoft.com/office/powerpoint/2010/main" val="2720989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27"/>
          <p:cNvGraphicFramePr>
            <a:graphicFrameLocks noGrp="1"/>
          </p:cNvGraphicFramePr>
          <p:nvPr>
            <p:extLst>
              <p:ext uri="{D42A27DB-BD31-4B8C-83A1-F6EECF244321}">
                <p14:modId xmlns:p14="http://schemas.microsoft.com/office/powerpoint/2010/main" val="1345769174"/>
              </p:ext>
            </p:extLst>
          </p:nvPr>
        </p:nvGraphicFramePr>
        <p:xfrm>
          <a:off x="413658" y="1281468"/>
          <a:ext cx="11364684" cy="5465052"/>
        </p:xfrm>
        <a:graphic>
          <a:graphicData uri="http://schemas.openxmlformats.org/drawingml/2006/table">
            <a:tbl>
              <a:tblPr/>
              <a:tblGrid>
                <a:gridCol w="280000">
                  <a:extLst>
                    <a:ext uri="{9D8B030D-6E8A-4147-A177-3AD203B41FA5}">
                      <a16:colId xmlns:a16="http://schemas.microsoft.com/office/drawing/2014/main" val="20000"/>
                    </a:ext>
                  </a:extLst>
                </a:gridCol>
                <a:gridCol w="2771171">
                  <a:extLst>
                    <a:ext uri="{9D8B030D-6E8A-4147-A177-3AD203B41FA5}">
                      <a16:colId xmlns:a16="http://schemas.microsoft.com/office/drawing/2014/main" val="20001"/>
                    </a:ext>
                  </a:extLst>
                </a:gridCol>
                <a:gridCol w="2771171">
                  <a:extLst>
                    <a:ext uri="{9D8B030D-6E8A-4147-A177-3AD203B41FA5}">
                      <a16:colId xmlns:a16="http://schemas.microsoft.com/office/drawing/2014/main" val="20002"/>
                    </a:ext>
                  </a:extLst>
                </a:gridCol>
                <a:gridCol w="2771171">
                  <a:extLst>
                    <a:ext uri="{9D8B030D-6E8A-4147-A177-3AD203B41FA5}">
                      <a16:colId xmlns:a16="http://schemas.microsoft.com/office/drawing/2014/main" val="20003"/>
                    </a:ext>
                  </a:extLst>
                </a:gridCol>
                <a:gridCol w="2771171">
                  <a:extLst>
                    <a:ext uri="{9D8B030D-6E8A-4147-A177-3AD203B41FA5}">
                      <a16:colId xmlns:a16="http://schemas.microsoft.com/office/drawing/2014/main" val="4143612613"/>
                    </a:ext>
                  </a:extLst>
                </a:gridCol>
              </a:tblGrid>
              <a:tr h="173498">
                <a:tc>
                  <a:txBody>
                    <a:bodyPr/>
                    <a:lstStyle/>
                    <a:p>
                      <a:pPr marL="0" marR="0" lvl="0" indent="0" algn="dist"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　 </a:t>
                      </a:r>
                      <a:endParaRPr kumimoji="1" lang="ja-JP"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就労移行支援事業</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規則第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条の</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9)</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就労継続支援Ａ型事業（規則第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条の</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10</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項）</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就労継続支援Ｂ型事業（規則第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条の</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10</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2</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項）</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就労定着支援事業（規則第</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条の</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10</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extLst>
                  <a:ext uri="{0D108BD9-81ED-4DB2-BD59-A6C34878D82A}">
                    <a16:rowId xmlns:a16="http://schemas.microsoft.com/office/drawing/2014/main" val="10000"/>
                  </a:ext>
                </a:extLst>
              </a:tr>
              <a:tr h="846675">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事　業　概　要</a:t>
                      </a:r>
                    </a:p>
                  </a:txBody>
                  <a:tcPr marL="99061" marR="99061" marT="45719" marB="45719"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sng"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通常の事業所に雇用されることが可能と見込まれる者</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に対して、①生産活動、職場体験等の活動の機会の提供その他の就労に必要な知識及び能力の向上のために必要な訓練、②求職活動に関する支援、③その適性に応じた職場の開拓、④就職後における職場への定着のために必要な相談等の支援を行う。</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（標準利用期間：２年）</a:t>
                      </a:r>
                      <a:endParaRPr kumimoji="1" lang="en-US" altLang="ja-JP" sz="800" b="0" i="0" u="none" strike="noStrike" kern="1200" cap="none" spc="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kern="1200" spc="-100" dirty="0">
                          <a:solidFill>
                            <a:schemeClr val="tx1"/>
                          </a:solidFill>
                          <a:latin typeface="UD デジタル 教科書体 NK-R" panose="02020400000000000000" pitchFamily="18" charset="-128"/>
                          <a:ea typeface="UD デジタル 教科書体 NK-R" panose="02020400000000000000" pitchFamily="18" charset="-128"/>
                          <a:cs typeface="+mn-cs"/>
                        </a:rPr>
                        <a:t>※</a:t>
                      </a:r>
                      <a:r>
                        <a:rPr kumimoji="1" lang="ja-JP" altLang="en-US" sz="800" b="0" kern="1200" spc="-100" dirty="0">
                          <a:solidFill>
                            <a:schemeClr val="tx1"/>
                          </a:solidFill>
                          <a:latin typeface="UD デジタル 教科書体 NK-R" panose="02020400000000000000" pitchFamily="18" charset="-128"/>
                          <a:ea typeface="UD デジタル 教科書体 NK-R" panose="02020400000000000000" pitchFamily="18" charset="-128"/>
                          <a:cs typeface="+mn-cs"/>
                        </a:rPr>
                        <a:t>必要性が認められた場合に限り、最大１年間の更新可能</a:t>
                      </a:r>
                      <a:endPar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628650" algn="l"/>
                        </a:tabLst>
                        <a:defRPr/>
                      </a:pPr>
                      <a:r>
                        <a:rPr kumimoji="1" lang="ja-JP" altLang="en-US" sz="800" b="0" i="0" u="none" strike="noStrike" kern="0"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通常の事業所に雇用されることが困難であり、</a:t>
                      </a:r>
                      <a:r>
                        <a:rPr kumimoji="1" lang="ja-JP" altLang="en-US" sz="800" b="0" i="0" u="sng" strike="noStrike" kern="0"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雇用契約に基づく就労が可能である者</a:t>
                      </a:r>
                      <a:r>
                        <a:rPr kumimoji="1" lang="ja-JP" altLang="en-US" sz="800" b="0" i="0" u="none" strike="noStrike" kern="0"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に対して、雇用契約の締結等による就労の機会の提供及び生産活動の機会の提供その他の就労に必要な知識及び能力</a:t>
                      </a:r>
                      <a:r>
                        <a:rPr kumimoji="1" lang="ja-JP" altLang="en-US" sz="800" b="0" i="0" u="none" strike="noStrike" kern="0"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の向上のために必要な訓練等の支援を行う。</a:t>
                      </a:r>
                      <a:endParaRPr kumimoji="1" lang="en-US" altLang="ja-JP" sz="800" b="0" i="0" u="none" strike="noStrike" kern="0"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ct val="0"/>
                        </a:spcBef>
                        <a:spcAft>
                          <a:spcPct val="0"/>
                        </a:spcAft>
                        <a:buClrTx/>
                        <a:buSzTx/>
                        <a:buFontTx/>
                        <a:buNone/>
                        <a:tabLst>
                          <a:tab pos="628650" algn="l"/>
                        </a:tabLst>
                        <a:defRPr/>
                      </a:pPr>
                      <a:r>
                        <a:rPr kumimoji="1" lang="ja-JP" altLang="en-US" sz="800" b="0" i="0" u="none" strike="noStrike" kern="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（利用期間：制限なし）</a:t>
                      </a:r>
                      <a:endParaRPr kumimoji="1" lang="en-US" altLang="ja-JP" sz="800" b="0" i="0" u="none" strike="noStrike" kern="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通常の事業所に雇用されることが困難であり、</a:t>
                      </a:r>
                      <a:r>
                        <a:rPr kumimoji="1" lang="ja-JP" altLang="en-US" sz="800" b="0" i="0" u="sng"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雇用契約に基づく就労が困難である者</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に対して、就労の機会の提供及び生産活動の機会の提供その他の就労に必要な知識及び能力の向上のために必要な訓練その他の必要な支援を行う。</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ts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（利用期間：制限なし）</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就労移行支援、就労継続支援、生活介護、自立訓練の利用を経て、通常の事業所に新たに雇用され、就労移行支援等の職場定着の義務・努力義務である</a:t>
                      </a:r>
                      <a:r>
                        <a:rPr kumimoji="1" lang="en-US" altLang="ja-JP" sz="800" b="0" i="0" u="sng"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800" b="0" i="0" u="sng"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月を経過した者</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に対して、就労の継続を図るために、障害者を雇用した事業所、障害福祉サービス事業者、医療機関等との連絡調整、障害者が雇用されることに伴い生じる日常生活又は社会生活を営む上での各般の問題に関する相談、指導及び助言その他の必要な支援を行う。（利用期間：</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3</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年）</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161287">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対　象　者</a:t>
                      </a:r>
                    </a:p>
                  </a:txBody>
                  <a:tcPr marL="99061" marR="99061" marT="45719" marB="45719"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138113" marR="0" lvl="0" indent="-138113"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①</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企業等への就労を希望する者</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l" defTabSz="914400" rtl="0" eaLnBrk="1" fontAlgn="base" latinLnBrk="0" hangingPunct="1">
                        <a:lnSpc>
                          <a:spcPct val="100000"/>
                        </a:lnSpc>
                        <a:spcBef>
                          <a:spcPct val="20000"/>
                        </a:spcBef>
                        <a:spcAft>
                          <a:spcPct val="0"/>
                        </a:spcAft>
                        <a:buClrTx/>
                        <a:buSzTx/>
                        <a:buFontTx/>
                        <a:buNone/>
                        <a:tabLst/>
                        <a:defRPr/>
                      </a:pP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②通常の事業所に雇用されている障害者であって主務省令で定める事由により当該事業所での就労に必要な知識及び能力の向上のための支援を一時的に必要とする者（</a:t>
                      </a:r>
                      <a:r>
                        <a:rPr kumimoji="1" lang="en-US" altLang="ja-JP"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R</a:t>
                      </a: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４障害者総合支援法改正法により新設）</a:t>
                      </a:r>
                      <a:endParaRPr kumimoji="1" lang="en-US" altLang="ja-JP"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endParaRPr>
                    </a:p>
                    <a:p>
                      <a:pPr marL="138113" marR="0" lvl="0" indent="-138113" algn="l" defTabSz="914400" rtl="0" eaLnBrk="1" fontAlgn="base" latinLnBrk="0" hangingPunct="1">
                        <a:lnSpc>
                          <a:spcPct val="100000"/>
                        </a:lnSpc>
                        <a:spcBef>
                          <a:spcPct val="2000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平成</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30</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年</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4</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月から、</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65</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歳以上の者も要件を満たせば利用可能。</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38113" marR="0" lvl="0" indent="-138113"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①移行支援事業を利用したが、企業等の雇用に結びつかなかった者</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②特別支援学校を卒業して就職活動を行ったが企業等の雇用に結びつかなかっ</a:t>
                      </a:r>
                      <a:r>
                        <a:rPr kumimoji="1" lang="ja-JP" altLang="en-US" sz="800" b="0" i="0" u="none" strike="noStrike" cap="none" spc="-8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た者</a:t>
                      </a:r>
                      <a:endParaRPr kumimoji="1" lang="en-US" altLang="ja-JP" sz="800" b="0" i="0" u="none" strike="noStrike" cap="none" spc="-8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③就労経験のある者で、現に雇用関係にない者</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l" defTabSz="914400" rtl="0" eaLnBrk="1" fontAlgn="base" latinLnBrk="0" hangingPunct="1">
                        <a:lnSpc>
                          <a:spcPct val="100000"/>
                        </a:lnSpc>
                        <a:spcBef>
                          <a:spcPct val="2000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④</a:t>
                      </a: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通常の事業所に雇用されている障害者であって主務省令で定める事由により当該事業所での就労に必要な知識及び能力の向上のための支援を一時的に必要とする者（</a:t>
                      </a:r>
                      <a:r>
                        <a:rPr kumimoji="1" lang="en-US" altLang="ja-JP"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R</a:t>
                      </a: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４障害者総合支援法改正法により新設）</a:t>
                      </a:r>
                      <a:endParaRPr kumimoji="1" lang="en-US" altLang="ja-JP"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endParaRPr>
                    </a:p>
                    <a:p>
                      <a:pPr marL="138113" marR="0" lvl="0" indent="-138113" algn="l" defTabSz="914400" rtl="0" eaLnBrk="1" fontAlgn="base" latinLnBrk="0" hangingPunct="1">
                        <a:lnSpc>
                          <a:spcPct val="100000"/>
                        </a:lnSpc>
                        <a:spcBef>
                          <a:spcPct val="2000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平成</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30</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年</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4</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月から、</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65</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歳以上の者も要件を満たせば利用可能。</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8900" marR="0" lvl="0" indent="-8890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spc="-10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①</a:t>
                      </a:r>
                      <a:r>
                        <a:rPr kumimoji="1" lang="ja-JP" altLang="en-US" sz="800" b="0" i="0" u="none" strike="noStrike" cap="none" spc="-10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　就労経験がある者であって、年齢や体力の面で一般企業に雇用されることが困難となった者</a:t>
                      </a:r>
                      <a:endParaRPr kumimoji="1" lang="en-US" altLang="ja-JP" sz="800" b="0" i="0" u="none" strike="noStrike" cap="none" spc="-10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88900" marR="0" lvl="0" indent="-8890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②</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50</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歳に達している者又は障害基礎年金</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級受給者</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88900" marR="0" lvl="0" indent="-8890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③　①及び②に該当しない者で、就労移行支援事業者等によるアセスメントにより、就労面に係る課題等の把握が行われている者。</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88900" marR="0" lvl="0" indent="-88900" algn="l" defTabSz="914400" rtl="0" eaLnBrk="1" fontAlgn="base" latinLnBrk="0" hangingPunct="1">
                        <a:lnSpc>
                          <a:spcPct val="100000"/>
                        </a:lnSpc>
                        <a:spcBef>
                          <a:spcPct val="20000"/>
                        </a:spcBef>
                        <a:spcAft>
                          <a:spcPct val="0"/>
                        </a:spcAft>
                        <a:buClrTx/>
                        <a:buSzTx/>
                        <a:buFontTx/>
                        <a:buNone/>
                        <a:tabLst/>
                        <a:defRPr/>
                      </a:pP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④通常の事業所に雇用されている障害者であって主務省令で定める事由により当該事業所での就労に必要な知識及び能力の向上のための支援を一時的に必要とする者（</a:t>
                      </a:r>
                      <a:r>
                        <a:rPr kumimoji="1" lang="en-US" altLang="ja-JP"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R</a:t>
                      </a:r>
                      <a:r>
                        <a:rPr kumimoji="1" lang="ja-JP" altLang="en-US" sz="8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４障害者総合支援法改正法により新設）	</a:t>
                      </a: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8900" marR="0" lvl="0" indent="-88900" algn="l" defTabSz="914400" rtl="0" eaLnBrk="1" fontAlgn="base" latinLnBrk="0" hangingPunct="1">
                        <a:lnSpc>
                          <a:spcPct val="100000"/>
                        </a:lnSpc>
                        <a:spcBef>
                          <a:spcPts val="600"/>
                        </a:spcBef>
                        <a:spcAft>
                          <a:spcPct val="0"/>
                        </a:spcAft>
                        <a:buClrTx/>
                        <a:buSzTx/>
                        <a:buFontTx/>
                        <a:buNone/>
                        <a:tabLst/>
                      </a:pP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①就労移行支援、就労継続支援、生活介護、自立訓練の利用を経て一般就労へ移行した障害者で、就労に伴う環境変化により日常生活又は社会生活上の課題が生じている者であって、一般就労後</a:t>
                      </a: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6</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月を経過した者</a:t>
                      </a: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179794">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報酬</a:t>
                      </a:r>
                      <a:endParaRPr kumimoji="1" lang="en-US" altLang="ja-JP"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単価</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138113" marR="0" lvl="0" indent="-138113" algn="ctr" defTabSz="914400" rtl="0" eaLnBrk="1" fontAlgn="base" latinLnBrk="0" hangingPunct="1">
                        <a:lnSpc>
                          <a:spcPct val="100000"/>
                        </a:lnSpc>
                        <a:spcBef>
                          <a:spcPts val="0"/>
                        </a:spcBef>
                        <a:spcAft>
                          <a:spcPct val="0"/>
                        </a:spcAft>
                        <a:buClrTx/>
                        <a:buSzTx/>
                        <a:buFontTx/>
                        <a:buNone/>
                        <a:tabLst/>
                      </a:pPr>
                      <a:r>
                        <a:rPr kumimoji="1" lang="ja-JP" altLang="en-US"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４７９～</a:t>
                      </a:r>
                      <a:r>
                        <a:rPr kumimoji="1" lang="en-US" altLang="ja-JP"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２１０単位／日</a:t>
                      </a:r>
                      <a:endParaRPr kumimoji="1" lang="en-US" altLang="ja-JP"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ctr" defTabSz="914400" rtl="0" eaLnBrk="1" fontAlgn="base" latinLnBrk="0" hangingPunct="1">
                        <a:lnSpc>
                          <a:spcPct val="100000"/>
                        </a:lnSpc>
                        <a:spcBef>
                          <a:spcPts val="0"/>
                        </a:spcBef>
                        <a:spcAft>
                          <a:spcPct val="0"/>
                        </a:spcAft>
                        <a:buClrTx/>
                        <a:buSzTx/>
                        <a:buFontTx/>
                        <a:buNone/>
                        <a:tabLst/>
                        <a:defRPr/>
                      </a:pPr>
                      <a:r>
                        <a:rPr kumimoji="1" lang="ja-JP" altLang="en-US" sz="900" b="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a:t>
                      </a:r>
                      <a:r>
                        <a:rPr kumimoji="1" lang="en-US" altLang="ja-JP" sz="900" b="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a:t>
                      </a:r>
                      <a:r>
                        <a:rPr kumimoji="1" lang="ja-JP" altLang="en-US" sz="900" b="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人以下の場合＞</a:t>
                      </a:r>
                      <a:endPar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l" defTabSz="914400" rtl="0" eaLnBrk="1" fontAlgn="base" latinLnBrk="0" hangingPunct="1">
                        <a:lnSpc>
                          <a:spcPct val="100000"/>
                        </a:lnSpc>
                        <a:spcBef>
                          <a:spcPts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定員規模に応じた設定</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就職後６月以上の定着した割合が高いほど高い報酬</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38113" marR="0" lvl="0" indent="-138113" algn="ctr" defTabSz="914400" rtl="0" eaLnBrk="1" fontAlgn="base" latinLnBrk="0" hangingPunct="1">
                        <a:lnSpc>
                          <a:spcPct val="100000"/>
                        </a:lnSpc>
                        <a:spcBef>
                          <a:spcPts val="0"/>
                        </a:spcBef>
                        <a:spcAft>
                          <a:spcPct val="0"/>
                        </a:spcAft>
                        <a:buClrTx/>
                        <a:buSzTx/>
                        <a:buFontTx/>
                        <a:buNone/>
                        <a:tabLst/>
                      </a:pPr>
                      <a:r>
                        <a:rPr kumimoji="1" lang="en-US" altLang="ja-JP"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3</a:t>
                      </a:r>
                      <a:r>
                        <a:rPr kumimoji="1" lang="ja-JP" altLang="en-US"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２５～７９１単位／日</a:t>
                      </a:r>
                      <a:endParaRPr kumimoji="1" lang="en-US" altLang="ja-JP" sz="12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138113" marR="0" lvl="0" indent="-138113" algn="ctr" defTabSz="914400" rtl="0" eaLnBrk="1" fontAlgn="base" latinLnBrk="0" hangingPunct="1">
                        <a:lnSpc>
                          <a:spcPct val="100000"/>
                        </a:lnSpc>
                        <a:spcBef>
                          <a:spcPts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＜定員</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20</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人以下、人員配置</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7.5</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の場合＞</a:t>
                      </a:r>
                      <a:endPar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ts val="300"/>
                        </a:spcBef>
                        <a:spcAft>
                          <a:spcPct val="0"/>
                        </a:spcAft>
                        <a:buClrTx/>
                        <a:buSzTx/>
                        <a:buFontTx/>
                        <a:buNone/>
                        <a:tabLst/>
                      </a:pPr>
                      <a:r>
                        <a:rPr kumimoji="1" lang="en-US" altLang="ja-JP" sz="800" b="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kumimoji="1" lang="ja-JP" altLang="en-US" sz="800" b="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「１日の</a:t>
                      </a:r>
                      <a:r>
                        <a:rPr kumimoji="1" lang="ja-JP" altLang="en-US"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平均労働時間」、「生産活動」「多様な働き方」「支援力向上」「地域連携活動」の５つの項目による総合評価による報酬</a:t>
                      </a:r>
                      <a:endParaRPr kumimoji="1" lang="en-US" altLang="ja-JP" sz="8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138113" marR="0" lvl="0" indent="-138113" algn="l" defTabSz="914400" rtl="0" eaLnBrk="1" fontAlgn="base" latinLnBrk="0" hangingPunct="1">
                        <a:lnSpc>
                          <a:spcPct val="100000"/>
                        </a:lnSpc>
                        <a:spcBef>
                          <a:spcPts val="0"/>
                        </a:spcBef>
                        <a:spcAft>
                          <a:spcPct val="0"/>
                        </a:spcAft>
                        <a:buClrTx/>
                        <a:buSzTx/>
                        <a:buFontTx/>
                        <a:buNone/>
                        <a:tabLst/>
                        <a:defRPr/>
                      </a:pPr>
                      <a:r>
                        <a:rPr kumimoji="1" lang="en-US" altLang="ja-JP"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Ⅰ</a:t>
                      </a:r>
                      <a:r>
                        <a:rPr kumimoji="1" lang="ja-JP" altLang="en-US"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「平均工賃月額」に応じた報酬体系</a:t>
                      </a:r>
                      <a:endParaRPr kumimoji="1" lang="en-US" altLang="ja-JP"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138113" marR="0" lvl="0" indent="-138113" algn="ctr" defTabSz="914400" rtl="0" eaLnBrk="1" fontAlgn="base" latinLnBrk="0" hangingPunct="1">
                        <a:lnSpc>
                          <a:spcPct val="100000"/>
                        </a:lnSpc>
                        <a:spcBef>
                          <a:spcPts val="0"/>
                        </a:spcBef>
                        <a:spcAft>
                          <a:spcPct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5</a:t>
                      </a:r>
                      <a:r>
                        <a:rPr kumimoji="1" lang="ja-JP" altLang="en-US"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９０～８３７単位／日</a:t>
                      </a:r>
                      <a:endPar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138113" marR="0" lvl="0" indent="-138113" algn="ctr" defTabSz="914400" rtl="0" eaLnBrk="1" fontAlgn="base" latinLnBrk="0" hangingPunct="1">
                        <a:lnSpc>
                          <a:spcPct val="100000"/>
                        </a:lnSpc>
                        <a:spcBef>
                          <a:spcPts val="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＜定員</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20</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人以下、人員配置６：</a:t>
                      </a:r>
                      <a:r>
                        <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の場合＞</a:t>
                      </a:r>
                      <a:endParaRPr kumimoji="1" lang="en-US" altLang="ja-JP" sz="9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平均工賃月額が高いほど高い報酬</a:t>
                      </a:r>
                      <a:endPar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Ⅱ</a:t>
                      </a:r>
                      <a:r>
                        <a:rPr kumimoji="1" lang="ja-JP" altLang="en-US"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「利用者の就労や生産活動等への参加等」をもって一律に評価する報酬体系</a:t>
                      </a:r>
                      <a:endParaRPr kumimoji="1" lang="en-US" altLang="ja-JP" sz="11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５８４単位／日</a:t>
                      </a:r>
                      <a:endPar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ja-JP" altLang="en-US" sz="9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＜定員２０人以下、人員配置６：１の場合の場合＞</a:t>
                      </a:r>
                      <a:endParaRPr kumimoji="1" lang="en-US" altLang="ja-JP" sz="9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1,0</a:t>
                      </a:r>
                      <a:r>
                        <a:rPr kumimoji="1" lang="ja-JP" altLang="en-US"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７４～</a:t>
                      </a:r>
                      <a:r>
                        <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3,</a:t>
                      </a:r>
                      <a:r>
                        <a:rPr kumimoji="1" lang="ja-JP" altLang="en-US"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５１２単位／月</a:t>
                      </a:r>
                      <a:endParaRPr kumimoji="1" lang="en-US" altLang="ja-JP" sz="12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ctr" defTabSz="914400" rtl="0" eaLnBrk="1" fontAlgn="base" latinLnBrk="0" hangingPunct="1">
                        <a:lnSpc>
                          <a:spcPct val="100000"/>
                        </a:lnSpc>
                        <a:spcBef>
                          <a:spcPts val="300"/>
                        </a:spcBef>
                        <a:spcAft>
                          <a:spcPct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＜利用者数</a:t>
                      </a:r>
                      <a:r>
                        <a:rPr kumimoji="1" lang="en-US" altLang="ja-JP" sz="10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20</a:t>
                      </a:r>
                      <a:r>
                        <a:rPr kumimoji="1" lang="ja-JP" altLang="en-US" sz="10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人以下の場合＞</a:t>
                      </a:r>
                      <a:endParaRPr kumimoji="1" lang="en-US" altLang="ja-JP" sz="10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利用者数に応じた設定</a:t>
                      </a:r>
                      <a:endPar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就労定着率（過去</a:t>
                      </a:r>
                      <a:r>
                        <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3</a:t>
                      </a:r>
                      <a:r>
                        <a:rPr kumimoji="1" lang="ja-JP" altLang="en-US"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rPr>
                        <a:t>年間の就労定着支援の総利用者数のうち前年度末時点の就労定着者数）が高いほど高い報酬</a:t>
                      </a:r>
                      <a:endParaRPr kumimoji="1" lang="en-US" altLang="ja-JP" sz="800" b="0" i="0" u="none" strike="noStrike" kern="1200" cap="none" spc="0" normalizeH="0" baseline="0" noProof="0" dirty="0">
                        <a:ln>
                          <a:noFill/>
                        </a:ln>
                        <a:solidFill>
                          <a:schemeClr val="tx1"/>
                        </a:solidFill>
                        <a:effectLst/>
                        <a:uLnTx/>
                        <a:uFillTx/>
                        <a:latin typeface="UD デジタル 教科書体 NK-R" panose="02020400000000000000" pitchFamily="18" charset="-128"/>
                        <a:ea typeface="UD デジタル 教科書体 NK-R" panose="02020400000000000000" pitchFamily="18" charset="-128"/>
                        <a:cs typeface="+mn-cs"/>
                      </a:endParaRPr>
                    </a:p>
                  </a:txBody>
                  <a:tcPr marL="99061" marR="99061" marT="45719" marB="4571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93264">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事業所数</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2,8</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１４事業所↓（国保連データ令和７年９月）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４</a:t>
                      </a: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３７１事業所↑（国保連データ令和７年９月）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９</a:t>
                      </a: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５７２事業所↑（国保連データ令和７年９月）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１，７６９事業所↑（国保連データ令和７年９月）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93264">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利用</a:t>
                      </a:r>
                      <a:endParaRPr kumimoji="1" lang="en-US" altLang="ja-JP"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p>
                      <a:pPr marL="0" marR="0" lvl="0" indent="0" algn="ctr" defTabSz="914400" rtl="0" eaLnBrk="1" fontAlgn="base" latinLnBrk="0" hangingPunct="1">
                        <a:lnSpc>
                          <a:spcPct val="100000"/>
                        </a:lnSpc>
                        <a:spcBef>
                          <a:spcPts val="0"/>
                        </a:spcBef>
                        <a:spcAft>
                          <a:spcPct val="0"/>
                        </a:spcAft>
                        <a:buClrTx/>
                        <a:buSzTx/>
                        <a:buFontTx/>
                        <a:buNone/>
                        <a:tabLst/>
                      </a:pPr>
                      <a:r>
                        <a:rPr kumimoji="1" lang="ja-JP" altLang="en-US" sz="700" b="0" i="0" u="none" strike="noStrike" cap="none" spc="-40"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者数</a:t>
                      </a: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3</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９</a:t>
                      </a: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５０４人↑（国保連データ令和７年９月）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８６</a:t>
                      </a: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８９１人↑（国保連データ令和７年９月）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４１１</a:t>
                      </a: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０２１人↑（国保連データ令和７年９月）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3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1</a:t>
                      </a:r>
                      <a:r>
                        <a:rPr kumimoji="1" lang="ja-JP" altLang="en-US"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rPr>
                        <a:t>９，４４１人↑（国保連データ令和７年１月）</a:t>
                      </a:r>
                      <a:endParaRPr kumimoji="1" lang="en-US" altLang="ja-JP" sz="100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99061" marR="99061" marT="45719" marB="45719"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2" name="タイトル 1">
            <a:extLst>
              <a:ext uri="{FF2B5EF4-FFF2-40B4-BE49-F238E27FC236}">
                <a16:creationId xmlns:a16="http://schemas.microsoft.com/office/drawing/2014/main" id="{DFB3BB1B-1EF7-475A-B103-3E50E3F56145}"/>
              </a:ext>
            </a:extLst>
          </p:cNvPr>
          <p:cNvSpPr>
            <a:spLocks noGrp="1"/>
          </p:cNvSpPr>
          <p:nvPr>
            <p:ph type="title"/>
          </p:nvPr>
        </p:nvSpPr>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障害者総合支援法における就労系障害福祉サービス</a:t>
            </a:r>
          </a:p>
        </p:txBody>
      </p:sp>
      <p:sp>
        <p:nvSpPr>
          <p:cNvPr id="4" name="正方形/長方形 3">
            <a:extLst>
              <a:ext uri="{FF2B5EF4-FFF2-40B4-BE49-F238E27FC236}">
                <a16:creationId xmlns:a16="http://schemas.microsoft.com/office/drawing/2014/main" id="{CEAD30D5-C423-D90D-52D4-D3502B846D50}"/>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スライド№２１</a:t>
            </a:r>
          </a:p>
        </p:txBody>
      </p:sp>
    </p:spTree>
    <p:extLst>
      <p:ext uri="{BB962C8B-B14F-4D97-AF65-F5344CB8AC3E}">
        <p14:creationId xmlns:p14="http://schemas.microsoft.com/office/powerpoint/2010/main" val="910189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C19C617-882F-435C-A113-49A9D9C3758E}"/>
              </a:ext>
            </a:extLst>
          </p:cNvPr>
          <p:cNvSpPr>
            <a:spLocks noGrp="1"/>
          </p:cNvSpPr>
          <p:nvPr>
            <p:ph type="title"/>
          </p:nvPr>
        </p:nvSpPr>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就労移行支援事業について</a:t>
            </a:r>
            <a:endParaRPr kumimoji="1" lang="ja-JP" altLang="en-US" sz="3600" b="0" u="none" dirty="0"/>
          </a:p>
        </p:txBody>
      </p:sp>
      <p:sp>
        <p:nvSpPr>
          <p:cNvPr id="22" name="四角形: 角を丸くする 21"/>
          <p:cNvSpPr/>
          <p:nvPr/>
        </p:nvSpPr>
        <p:spPr>
          <a:xfrm>
            <a:off x="802422" y="1263852"/>
            <a:ext cx="10551379" cy="1074645"/>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＜対象者＞◆一般就労等を希望し、知識・能力の向上、実習、職場探し等を通じ、適性に合った職場への就労等が見込まれる障害者</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◆通常の事業所に雇用されている障害者であって主務省令で定める事由により当該事業所での就労に必要な知識及び能力の向上のための支援を</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一時的に必要とする障害者</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休職者については、所定の要件を満たす場合に利用が可能であり、復職した場合に一般就労への移行者として取り扱う</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pPr lvl="0">
              <a:defRPr/>
            </a:pPr>
            <a:r>
              <a:rPr lang="ja-JP" altLang="en-US"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a:t>
            </a:r>
            <a:r>
              <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※65</a:t>
            </a:r>
            <a:r>
              <a:rPr lang="ja-JP" altLang="en-US"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歳に達する前５年間障害福祉サービスの支給決定を受けていた者で、</a:t>
            </a:r>
            <a:r>
              <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65</a:t>
            </a:r>
            <a:r>
              <a:rPr lang="ja-JP" altLang="en-US"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歳に達する前日において就労移行支援の支給決定を受けていた者は当該サービスについて引き続き利用すること　　</a:t>
            </a:r>
            <a:endParaRPr lang="en-US" altLang="ja-JP"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pPr lvl="0">
              <a:defRPr/>
            </a:pPr>
            <a:r>
              <a:rPr lang="ja-JP" altLang="en-US" sz="1000" kern="0"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が可能。</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7415" name="Rectangle 4"/>
          <p:cNvSpPr>
            <a:spLocks noChangeArrowheads="1"/>
          </p:cNvSpPr>
          <p:nvPr/>
        </p:nvSpPr>
        <p:spPr bwMode="auto">
          <a:xfrm>
            <a:off x="838199" y="2394049"/>
            <a:ext cx="8293120" cy="945024"/>
          </a:xfrm>
          <a:prstGeom prst="rect">
            <a:avLst/>
          </a:prstGeom>
          <a:solidFill>
            <a:srgbClr val="CCFFFF">
              <a:alpha val="49803"/>
            </a:srgbClr>
          </a:solidFill>
          <a:ln w="3175" algn="ctr">
            <a:solidFill>
              <a:schemeClr val="tx1"/>
            </a:solidFill>
            <a:miter lim="800000"/>
            <a:headEnd/>
            <a:tailEnd/>
          </a:ln>
        </p:spPr>
        <p:txBody>
          <a:bodyPr anchor="ctr"/>
          <a:lstStyle/>
          <a:p>
            <a:r>
              <a:rPr lang="ja-JP" altLang="en-US" sz="1400" dirty="0">
                <a:solidFill>
                  <a:srgbClr val="000000"/>
                </a:solidFill>
                <a:latin typeface="UD デジタル 教科書体 NK-R" panose="02020400000000000000" pitchFamily="18" charset="-128"/>
                <a:ea typeface="UD デジタル 教科書体 NK-R" panose="02020400000000000000" pitchFamily="18" charset="-128"/>
              </a:rPr>
              <a:t>＜サービス内容＞</a:t>
            </a:r>
            <a:endParaRPr lang="en-US" altLang="ja-JP" sz="14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■一般就労等への移行に向けて、</a:t>
            </a:r>
            <a:r>
              <a:rPr lang="ja-JP" altLang="en-US" sz="1200" dirty="0">
                <a:latin typeface="UD デジタル 教科書体 NK-R" panose="02020400000000000000" pitchFamily="18" charset="-128"/>
                <a:ea typeface="UD デジタル 教科書体 NK-R" panose="02020400000000000000" pitchFamily="18" charset="-128"/>
              </a:rPr>
              <a:t>事業所内での作業等を通じた就労に必要な訓練、適性に合った職場探し、就労後の職場定着</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200" dirty="0">
                <a:latin typeface="UD デジタル 教科書体 NK-R" panose="02020400000000000000" pitchFamily="18" charset="-128"/>
                <a:ea typeface="UD デジタル 教科書体 NK-R" panose="02020400000000000000" pitchFamily="18" charset="-128"/>
              </a:rPr>
              <a:t>　　のための支援等を実施</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■通所によるサービスを原則としつつ、個別支援計画の進捗状況に応じ、職場</a:t>
            </a:r>
            <a:r>
              <a:rPr lang="ja-JP" altLang="en-US" sz="1200" dirty="0">
                <a:latin typeface="UD デジタル 教科書体 NK-R" panose="02020400000000000000" pitchFamily="18" charset="-128"/>
                <a:ea typeface="UD デジタル 教科書体 NK-R" panose="02020400000000000000" pitchFamily="18" charset="-128"/>
              </a:rPr>
              <a:t>実習等によるサービスを組み合わせた支援を実施</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■利用者ごとに、標準期間（</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24</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ヶ月）内で利用期間を設定</a:t>
            </a:r>
            <a:r>
              <a:rPr lang="en-US" altLang="ja-JP" sz="1000" spc="-1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000" spc="-100" dirty="0">
                <a:solidFill>
                  <a:prstClr val="black"/>
                </a:solidFill>
                <a:latin typeface="UD デジタル 教科書体 NK-R" panose="02020400000000000000" pitchFamily="18" charset="-128"/>
                <a:ea typeface="UD デジタル 教科書体 NK-R" panose="02020400000000000000" pitchFamily="18" charset="-128"/>
              </a:rPr>
              <a:t>市町村審査会の個別審査を経て、必要性が認められた場合に限り、最大１年間の更新可能</a:t>
            </a:r>
            <a:endParaRPr lang="ja-JP" altLang="en-US" sz="1200" dirty="0">
              <a:solidFill>
                <a:srgbClr val="FF0066"/>
              </a:solidFill>
              <a:latin typeface="UD デジタル 教科書体 NK-R" panose="02020400000000000000" pitchFamily="18" charset="-128"/>
              <a:ea typeface="UD デジタル 教科書体 NK-R" panose="02020400000000000000" pitchFamily="18" charset="-128"/>
            </a:endParaRPr>
          </a:p>
        </p:txBody>
      </p:sp>
      <p:sp>
        <p:nvSpPr>
          <p:cNvPr id="17416" name="Rectangle 4"/>
          <p:cNvSpPr>
            <a:spLocks noChangeArrowheads="1"/>
          </p:cNvSpPr>
          <p:nvPr/>
        </p:nvSpPr>
        <p:spPr bwMode="auto">
          <a:xfrm>
            <a:off x="9192126" y="2392203"/>
            <a:ext cx="2161674" cy="945024"/>
          </a:xfrm>
          <a:prstGeom prst="rect">
            <a:avLst/>
          </a:prstGeom>
          <a:solidFill>
            <a:srgbClr val="CCFFFF">
              <a:alpha val="49803"/>
            </a:srgbClr>
          </a:solidFill>
          <a:ln w="3175" algn="ctr">
            <a:solidFill>
              <a:schemeClr val="tx1"/>
            </a:solidFill>
            <a:miter lim="800000"/>
            <a:headEnd/>
            <a:tailEnd/>
          </a:ln>
        </p:spPr>
        <p:txBody>
          <a:bodyPr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＜主な人員配置＞</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■サービス管理責任者</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■職業指導員</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生活支援員</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■就労支援員　→　　１５：１以上</a:t>
            </a:r>
          </a:p>
        </p:txBody>
      </p:sp>
      <p:sp>
        <p:nvSpPr>
          <p:cNvPr id="17417" name="Text Box 2"/>
          <p:cNvSpPr txBox="1">
            <a:spLocks noChangeArrowheads="1"/>
          </p:cNvSpPr>
          <p:nvPr/>
        </p:nvSpPr>
        <p:spPr bwMode="auto">
          <a:xfrm>
            <a:off x="838199" y="3309399"/>
            <a:ext cx="11217699" cy="338554"/>
          </a:xfrm>
          <a:prstGeom prst="rect">
            <a:avLst/>
          </a:prstGeom>
          <a:noFill/>
          <a:ln w="9525">
            <a:noFill/>
            <a:miter lim="800000"/>
            <a:headEnd/>
            <a:tailEnd/>
          </a:ln>
        </p:spPr>
        <p:txBody>
          <a:bodyPr wrap="square">
            <a:spAutoFit/>
          </a:bodyPr>
          <a:lstStyle/>
          <a:p>
            <a:pPr marL="177800" indent="-177800">
              <a:tabLst>
                <a:tab pos="628650" algn="l"/>
              </a:tabLst>
            </a:pPr>
            <a:r>
              <a:rPr lang="ja-JP" altLang="en-US" sz="1600" u="sng" dirty="0">
                <a:latin typeface="UD デジタル 教科書体 NK-R" panose="02020400000000000000" pitchFamily="18" charset="-128"/>
                <a:ea typeface="UD デジタル 教科書体 NK-R" panose="02020400000000000000" pitchFamily="18" charset="-128"/>
              </a:rPr>
              <a:t>○ 報酬単価（平成３０年度報酬改定以降、定員規模別に加え、就職後６月以上定着した割合が高いほど高い基本報酬）</a:t>
            </a:r>
            <a:endParaRPr lang="en-US" altLang="ja-JP" sz="1600" u="sng" dirty="0">
              <a:latin typeface="UD デジタル 教科書体 NK-R" panose="02020400000000000000" pitchFamily="18" charset="-128"/>
              <a:ea typeface="UD デジタル 教科書体 NK-R" panose="02020400000000000000" pitchFamily="18" charset="-128"/>
            </a:endParaRPr>
          </a:p>
        </p:txBody>
      </p:sp>
      <p:sp>
        <p:nvSpPr>
          <p:cNvPr id="16" name="正方形/長方形 15"/>
          <p:cNvSpPr/>
          <p:nvPr/>
        </p:nvSpPr>
        <p:spPr>
          <a:xfrm>
            <a:off x="5975684" y="3939919"/>
            <a:ext cx="5378116" cy="355108"/>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移行準備支援体制加算　４１単位</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⇒施設外支援として職員が同行し、企業実習等の支援を行った場合　</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17" name="正方形/長方形 16"/>
          <p:cNvSpPr/>
          <p:nvPr/>
        </p:nvSpPr>
        <p:spPr>
          <a:xfrm>
            <a:off x="5975684" y="5374486"/>
            <a:ext cx="5378116" cy="354122"/>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就労支援関係研修修了加算　６単位</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⇒就労支援関係の研修修了者を就労支援員として配置した場合</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9" name="正方形/長方形 18"/>
          <p:cNvSpPr/>
          <p:nvPr/>
        </p:nvSpPr>
        <p:spPr>
          <a:xfrm>
            <a:off x="5975684" y="5764609"/>
            <a:ext cx="5378116" cy="828096"/>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福祉専門職員配置等加算（</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：１５単位）（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：１０単位）（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：６単位）</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25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※H30</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～資格保有者に公認心理師、作業療法士を追加</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：常勤職員が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75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％以上又は勤続</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年以上が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30</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％以上の場合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6" name="角丸四角形 5"/>
          <p:cNvSpPr/>
          <p:nvPr/>
        </p:nvSpPr>
        <p:spPr>
          <a:xfrm>
            <a:off x="838199" y="3622191"/>
            <a:ext cx="1079263"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基本報酬</a:t>
            </a:r>
          </a:p>
        </p:txBody>
      </p:sp>
      <p:sp>
        <p:nvSpPr>
          <p:cNvPr id="23" name="角丸四角形 22"/>
          <p:cNvSpPr/>
          <p:nvPr/>
        </p:nvSpPr>
        <p:spPr>
          <a:xfrm>
            <a:off x="5975684" y="3613957"/>
            <a:ext cx="1225229" cy="261625"/>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主な加算</a:t>
            </a:r>
          </a:p>
        </p:txBody>
      </p:sp>
      <p:sp>
        <p:nvSpPr>
          <p:cNvPr id="2" name="右中かっこ 1"/>
          <p:cNvSpPr/>
          <p:nvPr/>
        </p:nvSpPr>
        <p:spPr>
          <a:xfrm>
            <a:off x="10253942" y="2793715"/>
            <a:ext cx="274216" cy="288000"/>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endParaRPr>
          </a:p>
        </p:txBody>
      </p:sp>
      <p:sp>
        <p:nvSpPr>
          <p:cNvPr id="4" name="正方形/長方形 3"/>
          <p:cNvSpPr/>
          <p:nvPr/>
        </p:nvSpPr>
        <p:spPr>
          <a:xfrm>
            <a:off x="10539431" y="2839416"/>
            <a:ext cx="803096" cy="216000"/>
          </a:xfrm>
          <a:prstGeom prst="rect">
            <a:avLst/>
          </a:prstGeom>
          <a:no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６：１以上</a:t>
            </a:r>
          </a:p>
        </p:txBody>
      </p:sp>
      <p:sp>
        <p:nvSpPr>
          <p:cNvPr id="26" name="Text Box 2"/>
          <p:cNvSpPr txBox="1">
            <a:spLocks noChangeArrowheads="1"/>
          </p:cNvSpPr>
          <p:nvPr/>
        </p:nvSpPr>
        <p:spPr bwMode="auto">
          <a:xfrm>
            <a:off x="662117" y="6356072"/>
            <a:ext cx="5173262" cy="276999"/>
          </a:xfrm>
          <a:prstGeom prst="rect">
            <a:avLst/>
          </a:prstGeom>
          <a:noFill/>
          <a:ln w="9525">
            <a:noFill/>
            <a:miter lim="800000"/>
            <a:headEnd/>
            <a:tailEnd/>
          </a:ln>
        </p:spPr>
        <p:txBody>
          <a:bodyPr wrap="square" anchor="ctr">
            <a:spAutoFit/>
          </a:bodyPr>
          <a:lstStyle/>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○事業所数　</a:t>
            </a:r>
            <a:r>
              <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rPr>
              <a:t>2,8</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１４所、 ○利用者数　</a:t>
            </a:r>
            <a:r>
              <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rPr>
              <a:t>3</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９</a:t>
            </a:r>
            <a:r>
              <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rPr>
              <a:t>,</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５０４名　（</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国保連</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令和７</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年</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９</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月実績</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p:txBody>
      </p:sp>
      <p:graphicFrame>
        <p:nvGraphicFramePr>
          <p:cNvPr id="25" name="表 24"/>
          <p:cNvGraphicFramePr>
            <a:graphicFrameLocks noGrp="1"/>
          </p:cNvGraphicFramePr>
          <p:nvPr/>
        </p:nvGraphicFramePr>
        <p:xfrm>
          <a:off x="838199" y="3927896"/>
          <a:ext cx="4691690" cy="2039040"/>
        </p:xfrm>
        <a:graphic>
          <a:graphicData uri="http://schemas.openxmlformats.org/drawingml/2006/table">
            <a:tbl>
              <a:tblPr firstRow="1" bandRow="1">
                <a:tableStyleId>{5940675A-B579-460E-94D1-54222C63F5DA}</a:tableStyleId>
              </a:tblPr>
              <a:tblGrid>
                <a:gridCol w="1011932">
                  <a:extLst>
                    <a:ext uri="{9D8B030D-6E8A-4147-A177-3AD203B41FA5}">
                      <a16:colId xmlns:a16="http://schemas.microsoft.com/office/drawing/2014/main" val="20000"/>
                    </a:ext>
                  </a:extLst>
                </a:gridCol>
                <a:gridCol w="2207856">
                  <a:extLst>
                    <a:ext uri="{9D8B030D-6E8A-4147-A177-3AD203B41FA5}">
                      <a16:colId xmlns:a16="http://schemas.microsoft.com/office/drawing/2014/main" val="20001"/>
                    </a:ext>
                  </a:extLst>
                </a:gridCol>
                <a:gridCol w="1471902">
                  <a:extLst>
                    <a:ext uri="{9D8B030D-6E8A-4147-A177-3AD203B41FA5}">
                      <a16:colId xmlns:a16="http://schemas.microsoft.com/office/drawing/2014/main" val="20002"/>
                    </a:ext>
                  </a:extLst>
                </a:gridCol>
              </a:tblGrid>
              <a:tr h="201036">
                <a:tc gridSpan="2">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報酬区分</a:t>
                      </a:r>
                    </a:p>
                  </a:txBody>
                  <a:tcPr marL="99060" marR="99060" marT="72000" marB="0" anchor="ctr">
                    <a:lnR w="12700" cap="flat" cmpd="sng" algn="ctr">
                      <a:solidFill>
                        <a:schemeClr val="tx1"/>
                      </a:solidFill>
                      <a:prstDash val="solid"/>
                      <a:round/>
                      <a:headEnd type="none" w="med" len="med"/>
                      <a:tailEnd type="none" w="med" len="med"/>
                    </a:lnR>
                    <a:solidFill>
                      <a:srgbClr val="FFFF99"/>
                    </a:solidFill>
                  </a:tcPr>
                </a:tc>
                <a:tc hMerge="1">
                  <a:txBody>
                    <a:bodyPr/>
                    <a:lstStyle/>
                    <a:p>
                      <a:pPr algn="ctr">
                        <a:lnSpc>
                          <a:spcPts val="600"/>
                        </a:lnSpc>
                      </a:pPr>
                      <a:endParaRPr kumimoji="1" lang="ja-JP" altLang="en-US" sz="120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99060" marR="99060" marT="72000" marB="0" anchor="ctr">
                    <a:solidFill>
                      <a:srgbClr val="FFFF99"/>
                    </a:solidFill>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基本報酬</a:t>
                      </a:r>
                    </a:p>
                  </a:txBody>
                  <a:tcPr marL="99060" marR="99060" marT="72000" marB="0" anchor="ctr">
                    <a:lnL w="12700" cap="flat" cmpd="sng" algn="ctr">
                      <a:solidFill>
                        <a:schemeClr val="tx1"/>
                      </a:solidFill>
                      <a:prstDash val="solid"/>
                      <a:round/>
                      <a:headEnd type="none" w="med" len="med"/>
                      <a:tailEnd type="none" w="med" len="med"/>
                    </a:lnL>
                    <a:solidFill>
                      <a:srgbClr val="FFFF99"/>
                    </a:solidFill>
                  </a:tcPr>
                </a:tc>
                <a:extLst>
                  <a:ext uri="{0D108BD9-81ED-4DB2-BD59-A6C34878D82A}">
                    <a16:rowId xmlns:a16="http://schemas.microsoft.com/office/drawing/2014/main" val="10000"/>
                  </a:ext>
                </a:extLst>
              </a:tr>
              <a:tr h="201036">
                <a:tc rowSpan="7">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就職後６月　以上定着率</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99060" marR="99060" marT="72000" marB="0" anchor="ct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５割以上</a:t>
                      </a:r>
                    </a:p>
                  </a:txBody>
                  <a:tcPr marL="99060" marR="99060" marT="72000" marB="0" anchor="ctr">
                    <a:lnR w="12700" cap="flat" cmpd="sng" algn="ctr">
                      <a:solidFill>
                        <a:schemeClr val="tx1"/>
                      </a:solidFill>
                      <a:prstDash val="solid"/>
                      <a:round/>
                      <a:headEnd type="none" w="med" len="med"/>
                      <a:tailEnd type="none" w="med" len="med"/>
                    </a:lnR>
                  </a:tcP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２１０単位／日</a:t>
                      </a:r>
                    </a:p>
                  </a:txBody>
                  <a:tcPr marL="99060" marR="99060" marT="72000" marB="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４割以上５割未満</a:t>
                      </a:r>
                    </a:p>
                  </a:txBody>
                  <a:tcPr marL="99060" marR="99060" marT="72000" marB="0" anchor="ct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1,020</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3"/>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３割以上４割未満</a:t>
                      </a:r>
                    </a:p>
                  </a:txBody>
                  <a:tcPr marL="99060" marR="99060" marT="72000" marB="0" anchor="ct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879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4"/>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２割以上３割未満</a:t>
                      </a:r>
                    </a:p>
                  </a:txBody>
                  <a:tcPr marL="99060" marR="99060" marT="72000" marB="0" anchor="ct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719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5"/>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１割以上２割未満</a:t>
                      </a:r>
                    </a:p>
                  </a:txBody>
                  <a:tcPr marL="99060" marR="99060" marT="72000" marB="0" anchor="ct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569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6"/>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０割超１割未満</a:t>
                      </a:r>
                    </a:p>
                  </a:txBody>
                  <a:tcPr marL="99060" marR="99060" marT="72000" marB="0" anchor="ctr"/>
                </a:tc>
                <a:tc>
                  <a:txBody>
                    <a:bodyPr/>
                    <a:lstStyle/>
                    <a:p>
                      <a:pPr algn="ctr">
                        <a:lnSpc>
                          <a:spcPct val="100000"/>
                        </a:lnSpc>
                      </a:pP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519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7"/>
                  </a:ext>
                </a:extLst>
              </a:tr>
              <a:tr h="201036">
                <a:tc vMerge="1">
                  <a:txBody>
                    <a:bodyPr/>
                    <a:lstStyle/>
                    <a:p>
                      <a:endParaRPr kumimoji="1" lang="ja-JP" altLang="en-US" sz="1400" dirty="0"/>
                    </a:p>
                  </a:txBody>
                  <a:tcP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０</a:t>
                      </a:r>
                    </a:p>
                  </a:txBody>
                  <a:tcPr marL="99060" marR="99060" marT="72000" marB="0" anchor="ctr"/>
                </a:tc>
                <a:tc>
                  <a:txBody>
                    <a:bodyPr/>
                    <a:lstStyle/>
                    <a:p>
                      <a:pPr algn="ctr">
                        <a:lnSpc>
                          <a:spcPct val="100000"/>
                        </a:lnSpc>
                      </a:pP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４</a:t>
                      </a: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79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単位／日</a:t>
                      </a:r>
                    </a:p>
                  </a:txBody>
                  <a:tcPr marL="99060" marR="99060" marT="72000" marB="0" anchor="ctr"/>
                </a:tc>
                <a:extLst>
                  <a:ext uri="{0D108BD9-81ED-4DB2-BD59-A6C34878D82A}">
                    <a16:rowId xmlns:a16="http://schemas.microsoft.com/office/drawing/2014/main" val="10008"/>
                  </a:ext>
                </a:extLst>
              </a:tr>
            </a:tbl>
          </a:graphicData>
        </a:graphic>
      </p:graphicFrame>
      <p:sp>
        <p:nvSpPr>
          <p:cNvPr id="28" name="テキスト ボックス 27"/>
          <p:cNvSpPr txBox="1"/>
          <p:nvPr/>
        </p:nvSpPr>
        <p:spPr>
          <a:xfrm>
            <a:off x="2001423" y="3662920"/>
            <a:ext cx="3528466" cy="276999"/>
          </a:xfrm>
          <a:prstGeom prst="rect">
            <a:avLst/>
          </a:prstGeom>
          <a:noFill/>
        </p:spPr>
        <p:txBody>
          <a:bodyPr wrap="square" rtlCol="0">
            <a:spAutoFit/>
          </a:bodyPr>
          <a:lstStyle/>
          <a:p>
            <a:pPr algn="r"/>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a:t>
            </a:r>
            <a:r>
              <a:rPr lang="en-US" altLang="ja-JP"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a:t>
            </a:r>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人以下の場合＞</a:t>
            </a:r>
            <a:endParaRPr lang="en-US" altLang="ja-JP"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0" name="テキスト ボックス 29"/>
          <p:cNvSpPr txBox="1"/>
          <p:nvPr/>
        </p:nvSpPr>
        <p:spPr>
          <a:xfrm>
            <a:off x="802422" y="5959703"/>
            <a:ext cx="4998177" cy="430887"/>
          </a:xfrm>
          <a:prstGeom prst="rect">
            <a:avLst/>
          </a:prstGeom>
          <a:noFill/>
        </p:spPr>
        <p:txBody>
          <a:bodyPr wrap="square" rtlCol="0">
            <a:spAutoFit/>
          </a:bodyPr>
          <a:lstStyle/>
          <a:p>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上表以外に、あん摩等養成事業所である場合の設定、定員に応じた設定あり（</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21</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人以上</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40</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41</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人以上</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60</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61</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人以上</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80</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a:t>
            </a:r>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81</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人以上）</a:t>
            </a:r>
          </a:p>
        </p:txBody>
      </p:sp>
      <p:sp>
        <p:nvSpPr>
          <p:cNvPr id="20" name="正方形/長方形 19">
            <a:extLst>
              <a:ext uri="{FF2B5EF4-FFF2-40B4-BE49-F238E27FC236}">
                <a16:creationId xmlns:a16="http://schemas.microsoft.com/office/drawing/2014/main" id="{57721FD6-893F-4F7D-962C-91663AFD7C43}"/>
              </a:ext>
            </a:extLst>
          </p:cNvPr>
          <p:cNvSpPr/>
          <p:nvPr/>
        </p:nvSpPr>
        <p:spPr>
          <a:xfrm>
            <a:off x="5975684" y="4334532"/>
            <a:ext cx="5378116" cy="1003953"/>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地域連携会議実施加算　５８３単位／回</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支援計画に係る関係機関を交えた会議を開催し、関係機関との連絡調整を行った場合に、支援　</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期間（最大３年間）を通じ、所定単位数を加算する。</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※R</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３年新設</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サービス管理責任者が会議に参加せず、職業指導員、生活支援員又は就労支援員が会議に参加し、前後にサービス管理責任者に情報提供する場合は、４０８単位／回</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41AE37D2-78F6-A52C-8944-10D391085F0F}"/>
              </a:ext>
            </a:extLst>
          </p:cNvPr>
          <p:cNvSpPr/>
          <p:nvPr/>
        </p:nvSpPr>
        <p:spPr>
          <a:xfrm>
            <a:off x="7200913" y="3561017"/>
            <a:ext cx="3591048" cy="400110"/>
          </a:xfrm>
          <a:prstGeom prst="rect">
            <a:avLst/>
          </a:prstGeom>
          <a:noFill/>
        </p:spPr>
        <p:txBody>
          <a:bodyPr wrap="none" lIns="91440" tIns="45720" rIns="91440" bIns="45720">
            <a:spAutoFit/>
          </a:bodyPr>
          <a:lstStyle/>
          <a:p>
            <a:r>
              <a:rPr lang="ja-JP" altLang="en-US" sz="1100" dirty="0">
                <a:ln w="0">
                  <a:noFill/>
                </a:ln>
                <a:latin typeface="UD デジタル 教科書体 NK" panose="02020400000000000000" pitchFamily="18" charset="-128"/>
                <a:ea typeface="UD デジタル 教科書体 NK" panose="02020400000000000000" pitchFamily="18" charset="-128"/>
              </a:rPr>
              <a:t>食事提供体制加算・送迎加算・訪問加算等</a:t>
            </a:r>
            <a:endParaRPr lang="en-US" altLang="ja-JP" sz="1100" dirty="0">
              <a:ln w="0">
                <a:noFill/>
              </a:ln>
              <a:latin typeface="UD デジタル 教科書体 NK" panose="02020400000000000000" pitchFamily="18" charset="-128"/>
              <a:ea typeface="UD デジタル 教科書体 NK" panose="02020400000000000000" pitchFamily="18" charset="-128"/>
            </a:endParaRPr>
          </a:p>
          <a:p>
            <a:r>
              <a:rPr lang="ja-JP" altLang="en-US" sz="900" dirty="0">
                <a:ln w="0">
                  <a:noFill/>
                </a:ln>
                <a:latin typeface="UD デジタル 教科書体 NK" panose="02020400000000000000" pitchFamily="18" charset="-128"/>
                <a:ea typeface="UD デジタル 教科書体 NK" panose="02020400000000000000" pitchFamily="18" charset="-128"/>
              </a:rPr>
              <a:t>⇒他の福祉サービスと共通した加算も一定の条件を満たせば算定可能</a:t>
            </a:r>
            <a:endParaRPr lang="en-US" altLang="ja-JP" sz="900" dirty="0">
              <a:ln w="0">
                <a:noFill/>
              </a:ln>
              <a:latin typeface="UD デジタル 教科書体 NK" panose="02020400000000000000" pitchFamily="18" charset="-128"/>
              <a:ea typeface="UD デジタル 教科書体 NK" panose="02020400000000000000" pitchFamily="18" charset="-128"/>
            </a:endParaRPr>
          </a:p>
        </p:txBody>
      </p:sp>
      <p:sp>
        <p:nvSpPr>
          <p:cNvPr id="8" name="正方形/長方形 7">
            <a:extLst>
              <a:ext uri="{FF2B5EF4-FFF2-40B4-BE49-F238E27FC236}">
                <a16:creationId xmlns:a16="http://schemas.microsoft.com/office/drawing/2014/main" id="{C9E33F5D-A0B9-95D4-5826-2ED1DC8C98EC}"/>
              </a:ext>
            </a:extLst>
          </p:cNvPr>
          <p:cNvSpPr/>
          <p:nvPr/>
        </p:nvSpPr>
        <p:spPr>
          <a:xfrm>
            <a:off x="7409027" y="634346"/>
            <a:ext cx="4356899" cy="478537"/>
          </a:xfrm>
          <a:prstGeom prst="rect">
            <a:avLst/>
          </a:prstGeom>
          <a:solidFill>
            <a:schemeClr val="bg1"/>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t"/>
          <a:lstStyle/>
          <a:p>
            <a:r>
              <a:rPr kumimoji="1" lang="en-US" altLang="ja-JP" sz="1400" dirty="0">
                <a:highlight>
                  <a:srgbClr val="FFFF00"/>
                </a:highlight>
                <a:latin typeface="UD デジタル 教科書体 NK-R" panose="02020400000000000000" pitchFamily="18" charset="-128"/>
                <a:ea typeface="UD デジタル 教科書体 NK-R" panose="02020400000000000000" pitchFamily="18" charset="-128"/>
              </a:rPr>
              <a:t>【</a:t>
            </a:r>
            <a:r>
              <a:rPr kumimoji="1" lang="ja-JP" altLang="en-US" sz="1400" dirty="0">
                <a:highlight>
                  <a:srgbClr val="FFFF00"/>
                </a:highlight>
                <a:latin typeface="UD デジタル 教科書体 NK-R" panose="02020400000000000000" pitchFamily="18" charset="-128"/>
                <a:ea typeface="UD デジタル 教科書体 NK-R" panose="02020400000000000000" pitchFamily="18" charset="-128"/>
              </a:rPr>
              <a:t>就労移行支援事業所の利用定員規模の見直し</a:t>
            </a:r>
            <a:r>
              <a:rPr kumimoji="1" lang="en-US" altLang="ja-JP" sz="1400" dirty="0">
                <a:highlight>
                  <a:srgbClr val="FFFF00"/>
                </a:highlight>
                <a:latin typeface="UD デジタル 教科書体 NK-R" panose="02020400000000000000" pitchFamily="18" charset="-128"/>
                <a:ea typeface="UD デジタル 教科書体 NK-R" panose="02020400000000000000" pitchFamily="18" charset="-128"/>
              </a:rPr>
              <a:t>】</a:t>
            </a:r>
          </a:p>
          <a:p>
            <a:r>
              <a:rPr kumimoji="1" lang="ja-JP" altLang="en-US" sz="1200" dirty="0">
                <a:latin typeface="UD デジタル 教科書体 NK-R" panose="02020400000000000000" pitchFamily="18" charset="-128"/>
                <a:ea typeface="UD デジタル 教科書体 NK-R" panose="02020400000000000000" pitchFamily="18" charset="-128"/>
              </a:rPr>
              <a:t>・利用定員規模を見直し、定員１０名以上からでも実施可能とする。</a:t>
            </a:r>
            <a:endParaRPr kumimoji="1" lang="en-US" altLang="ja-JP" sz="1200" dirty="0">
              <a:latin typeface="UD デジタル 教科書体 NK-R" panose="02020400000000000000" pitchFamily="18" charset="-128"/>
              <a:ea typeface="UD デジタル 教科書体 NK-R" panose="02020400000000000000" pitchFamily="18" charset="-128"/>
            </a:endParaRPr>
          </a:p>
          <a:p>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9" name="正方形/長方形 8">
            <a:extLst>
              <a:ext uri="{FF2B5EF4-FFF2-40B4-BE49-F238E27FC236}">
                <a16:creationId xmlns:a16="http://schemas.microsoft.com/office/drawing/2014/main" id="{B57CC9AB-9172-C7F7-49E4-47D4810F1856}"/>
              </a:ext>
            </a:extLst>
          </p:cNvPr>
          <p:cNvSpPr/>
          <p:nvPr/>
        </p:nvSpPr>
        <p:spPr>
          <a:xfrm>
            <a:off x="0"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スライド№２２</a:t>
            </a:r>
          </a:p>
        </p:txBody>
      </p:sp>
    </p:spTree>
    <p:extLst>
      <p:ext uri="{BB962C8B-B14F-4D97-AF65-F5344CB8AC3E}">
        <p14:creationId xmlns:p14="http://schemas.microsoft.com/office/powerpoint/2010/main" val="4050310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D3F8AC-DF87-498C-B68F-6AF2FDD62DF8}"/>
              </a:ext>
            </a:extLst>
          </p:cNvPr>
          <p:cNvSpPr>
            <a:spLocks noGrp="1"/>
          </p:cNvSpPr>
          <p:nvPr>
            <p:ph type="title"/>
          </p:nvPr>
        </p:nvSpPr>
        <p:spPr>
          <a:xfrm>
            <a:off x="838200" y="365125"/>
            <a:ext cx="10515600" cy="1325563"/>
          </a:xfrm>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就労継続支援</a:t>
            </a:r>
            <a:r>
              <a:rPr kumimoji="1" lang="en-US" altLang="ja-JP" sz="2400" b="0" u="none" dirty="0"/>
              <a:t>A</a:t>
            </a:r>
            <a:r>
              <a:rPr kumimoji="1" lang="ja-JP" altLang="en-US" sz="2400" b="0" u="none" dirty="0"/>
              <a:t>型事業について</a:t>
            </a:r>
          </a:p>
        </p:txBody>
      </p:sp>
      <p:sp>
        <p:nvSpPr>
          <p:cNvPr id="18440" name="Rectangle 4"/>
          <p:cNvSpPr>
            <a:spLocks noChangeArrowheads="1"/>
          </p:cNvSpPr>
          <p:nvPr/>
        </p:nvSpPr>
        <p:spPr bwMode="auto">
          <a:xfrm>
            <a:off x="838200" y="2210896"/>
            <a:ext cx="8319907" cy="1105559"/>
          </a:xfrm>
          <a:prstGeom prst="rect">
            <a:avLst/>
          </a:prstGeom>
          <a:solidFill>
            <a:srgbClr val="CCFFFF">
              <a:alpha val="49803"/>
            </a:srgbClr>
          </a:solidFill>
          <a:ln w="3175" algn="ctr">
            <a:solidFill>
              <a:schemeClr val="tx1"/>
            </a:solidFill>
            <a:miter lim="800000"/>
            <a:headEnd/>
            <a:tailEnd/>
          </a:ln>
        </p:spPr>
        <p:txBody>
          <a:bodyPr anchor="ctr"/>
          <a:lstStyle/>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＜サービス内容＞</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■通所により、雇用契約に基づく就労の機会を提供するとともに、一般就労に必要な知識、能力が高まった者について、一般就労への移行に向けて支援</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■指定就労継続支援</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rPr>
              <a:t>A</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型事業者は、生産活動に係る事業の収入から生産活動に係る事業に必要な経費を控除した額に相当する金額が、利用者に支払う賃金の総額以上となるようにしなければならない。</a:t>
            </a: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■最低賃金含め、労働関係法令の適用あり　　　　　■利用期間の制限なし</a:t>
            </a:r>
          </a:p>
        </p:txBody>
      </p:sp>
      <p:sp>
        <p:nvSpPr>
          <p:cNvPr id="28" name="正方形/長方形 27"/>
          <p:cNvSpPr/>
          <p:nvPr/>
        </p:nvSpPr>
        <p:spPr>
          <a:xfrm>
            <a:off x="5935317" y="4342422"/>
            <a:ext cx="5418482" cy="520339"/>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就労移行支援体制加算　　５０単位</a:t>
            </a:r>
            <a:r>
              <a:rPr lang="ja-JP" altLang="en-US" sz="1200" dirty="0">
                <a:latin typeface="UD デジタル 教科書体 NK-R" panose="02020400000000000000" pitchFamily="18" charset="-128"/>
                <a:ea typeface="UD デジタル 教科書体 NK-R" panose="02020400000000000000" pitchFamily="18" charset="-128"/>
              </a:rPr>
              <a:t>～９３単位／日</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定員、職員配置、基本報酬の報酬区分、一般就労へ移行し６月以上定着した者の数に応じた設定</a:t>
            </a:r>
            <a:endParaRPr lang="en-US" altLang="ja-JP" sz="1000" dirty="0">
              <a:latin typeface="UD デジタル 教科書体 NK-R" panose="02020400000000000000" pitchFamily="18" charset="-128"/>
              <a:ea typeface="UD デジタル 教科書体 NK-R" panose="02020400000000000000" pitchFamily="18" charset="-128"/>
            </a:endParaRPr>
          </a:p>
          <a:p>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R3</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～見直し　</a:t>
            </a:r>
          </a:p>
        </p:txBody>
      </p:sp>
      <p:sp>
        <p:nvSpPr>
          <p:cNvPr id="30" name="正方形/長方形 29"/>
          <p:cNvSpPr/>
          <p:nvPr/>
        </p:nvSpPr>
        <p:spPr>
          <a:xfrm>
            <a:off x="5935317" y="3919140"/>
            <a:ext cx="5418482" cy="396124"/>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賃金向上達成指導員配置加算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15</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単位</a:t>
            </a:r>
            <a:r>
              <a:rPr lang="ja-JP" altLang="en-US" sz="1200" dirty="0">
                <a:latin typeface="UD デジタル 教科書体 NK-R" panose="02020400000000000000" pitchFamily="18" charset="-128"/>
                <a:ea typeface="UD デジタル 教科書体 NK-R" panose="02020400000000000000" pitchFamily="18" charset="-128"/>
              </a:rPr>
              <a:t>～</a:t>
            </a:r>
            <a:r>
              <a:rPr lang="en-US" altLang="ja-JP" sz="1200" dirty="0">
                <a:latin typeface="UD デジタル 教科書体 NK-R" panose="02020400000000000000" pitchFamily="18" charset="-128"/>
                <a:ea typeface="UD デジタル 教科書体 NK-R" panose="02020400000000000000" pitchFamily="18" charset="-128"/>
              </a:rPr>
              <a:t>70</a:t>
            </a:r>
            <a:r>
              <a:rPr lang="ja-JP" altLang="en-US" sz="1200" dirty="0">
                <a:latin typeface="UD デジタル 教科書体 NK-R" panose="02020400000000000000" pitchFamily="18" charset="-128"/>
                <a:ea typeface="UD デジタル 教科書体 NK-R" panose="02020400000000000000" pitchFamily="18" charset="-128"/>
              </a:rPr>
              <a:t>単位／日</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定員規模に応じた設定</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2" name="角丸四角形 31"/>
          <p:cNvSpPr/>
          <p:nvPr/>
        </p:nvSpPr>
        <p:spPr>
          <a:xfrm>
            <a:off x="838200" y="3784487"/>
            <a:ext cx="1140507"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基本報酬</a:t>
            </a:r>
          </a:p>
        </p:txBody>
      </p:sp>
      <p:sp>
        <p:nvSpPr>
          <p:cNvPr id="33" name="角丸四角形 32"/>
          <p:cNvSpPr/>
          <p:nvPr/>
        </p:nvSpPr>
        <p:spPr>
          <a:xfrm>
            <a:off x="5935317" y="3601960"/>
            <a:ext cx="1167000"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主な加算</a:t>
            </a:r>
          </a:p>
        </p:txBody>
      </p:sp>
      <p:sp>
        <p:nvSpPr>
          <p:cNvPr id="35" name="Text Box 2"/>
          <p:cNvSpPr txBox="1">
            <a:spLocks noChangeArrowheads="1"/>
          </p:cNvSpPr>
          <p:nvPr/>
        </p:nvSpPr>
        <p:spPr bwMode="auto">
          <a:xfrm>
            <a:off x="838200" y="3295082"/>
            <a:ext cx="11112499" cy="338554"/>
          </a:xfrm>
          <a:prstGeom prst="rect">
            <a:avLst/>
          </a:prstGeom>
          <a:noFill/>
          <a:ln w="9525">
            <a:noFill/>
            <a:miter lim="800000"/>
            <a:headEnd/>
            <a:tailEnd/>
          </a:ln>
        </p:spPr>
        <p:txBody>
          <a:bodyPr wrap="square">
            <a:spAutoFit/>
          </a:bodyPr>
          <a:lstStyle/>
          <a:p>
            <a:pPr lvl="0"/>
            <a:r>
              <a:rPr lang="ja-JP" altLang="en-US" sz="1600" u="sng" dirty="0">
                <a:latin typeface="UD デジタル 教科書体 NK-R" panose="02020400000000000000" pitchFamily="18" charset="-128"/>
                <a:ea typeface="UD デジタル 教科書体 NK-R" panose="02020400000000000000" pitchFamily="18" charset="-128"/>
              </a:rPr>
              <a:t>○ 報酬単価（令和</a:t>
            </a:r>
            <a:r>
              <a:rPr lang="en-US" altLang="ja-JP" sz="1600" u="sng" dirty="0">
                <a:latin typeface="UD デジタル 教科書体 NK-R" panose="02020400000000000000" pitchFamily="18" charset="-128"/>
                <a:ea typeface="UD デジタル 教科書体 NK-R" panose="02020400000000000000" pitchFamily="18" charset="-128"/>
              </a:rPr>
              <a:t>3</a:t>
            </a:r>
            <a:r>
              <a:rPr lang="ja-JP" altLang="en-US" sz="1600" u="sng" dirty="0">
                <a:latin typeface="UD デジタル 教科書体 NK-R" panose="02020400000000000000" pitchFamily="18" charset="-128"/>
                <a:ea typeface="UD デジタル 教科書体 NK-R" panose="02020400000000000000" pitchFamily="18" charset="-128"/>
              </a:rPr>
              <a:t>年報酬改定以降、</a:t>
            </a:r>
            <a:r>
              <a:rPr lang="ja-JP" altLang="en-US" sz="1600" u="sng"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定員規模別、人員配置別に加え、算定されるスコアによって基本報酬を算定）</a:t>
            </a:r>
            <a:endParaRPr lang="en-US" altLang="ja-JP" sz="1600" u="sng" dirty="0">
              <a:latin typeface="UD デジタル 教科書体 NK-R" panose="02020400000000000000" pitchFamily="18" charset="-128"/>
              <a:ea typeface="UD デジタル 教科書体 NK-R" panose="02020400000000000000" pitchFamily="18" charset="-128"/>
            </a:endParaRPr>
          </a:p>
        </p:txBody>
      </p:sp>
      <p:sp>
        <p:nvSpPr>
          <p:cNvPr id="22" name="正方形/長方形 21"/>
          <p:cNvSpPr/>
          <p:nvPr/>
        </p:nvSpPr>
        <p:spPr>
          <a:xfrm>
            <a:off x="5935317" y="6276158"/>
            <a:ext cx="5418483" cy="373683"/>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食事提供体制加算、送迎加算、訪問加算等</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900" dirty="0">
                <a:solidFill>
                  <a:srgbClr val="000000"/>
                </a:solidFill>
                <a:latin typeface="UD デジタル 教科書体 NK-R" panose="02020400000000000000" pitchFamily="18" charset="-128"/>
                <a:ea typeface="UD デジタル 教科書体 NK-R" panose="02020400000000000000" pitchFamily="18" charset="-128"/>
              </a:rPr>
              <a:t>⇒他の福祉サービスと共通した加算も一定の条件を満たせば算定可能</a:t>
            </a:r>
            <a:endParaRPr lang="en-US" altLang="ja-JP" sz="9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24" name="Rectangle 4"/>
          <p:cNvSpPr>
            <a:spLocks noChangeArrowheads="1"/>
          </p:cNvSpPr>
          <p:nvPr/>
        </p:nvSpPr>
        <p:spPr bwMode="auto">
          <a:xfrm>
            <a:off x="9196167" y="2210896"/>
            <a:ext cx="2157633" cy="1105560"/>
          </a:xfrm>
          <a:prstGeom prst="rect">
            <a:avLst/>
          </a:prstGeom>
          <a:solidFill>
            <a:srgbClr val="CCFFFF">
              <a:alpha val="49803"/>
            </a:srgbClr>
          </a:solidFill>
          <a:ln w="3175" algn="ctr">
            <a:solidFill>
              <a:schemeClr val="tx1"/>
            </a:solidFill>
            <a:miter lim="800000"/>
            <a:headEnd/>
            <a:tailEnd/>
          </a:ln>
        </p:spPr>
        <p:txBody>
          <a:bodyPr anchor="t"/>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＜主な人員配置＞</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■サービス管理責任者</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■職業指導員</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生活支援員</a:t>
            </a:r>
          </a:p>
        </p:txBody>
      </p:sp>
      <p:sp>
        <p:nvSpPr>
          <p:cNvPr id="25" name="右中かっこ 24"/>
          <p:cNvSpPr/>
          <p:nvPr/>
        </p:nvSpPr>
        <p:spPr>
          <a:xfrm>
            <a:off x="10235040" y="2626434"/>
            <a:ext cx="274216" cy="324000"/>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endParaRPr>
          </a:p>
        </p:txBody>
      </p:sp>
      <p:sp>
        <p:nvSpPr>
          <p:cNvPr id="26" name="正方形/長方形 25"/>
          <p:cNvSpPr/>
          <p:nvPr/>
        </p:nvSpPr>
        <p:spPr>
          <a:xfrm>
            <a:off x="10509256" y="2676323"/>
            <a:ext cx="841195" cy="216000"/>
          </a:xfrm>
          <a:prstGeom prst="rect">
            <a:avLst/>
          </a:prstGeom>
          <a:no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100" b="1" dirty="0">
                <a:solidFill>
                  <a:srgbClr val="000000"/>
                </a:solidFill>
                <a:latin typeface="UD デジタル 教科書体 NK-R" panose="02020400000000000000" pitchFamily="18" charset="-128"/>
                <a:ea typeface="UD デジタル 教科書体 NK-R" panose="02020400000000000000" pitchFamily="18" charset="-128"/>
              </a:rPr>
              <a:t>１０：１以上</a:t>
            </a:r>
          </a:p>
        </p:txBody>
      </p:sp>
      <p:sp>
        <p:nvSpPr>
          <p:cNvPr id="27" name="正方形/長方形 26"/>
          <p:cNvSpPr/>
          <p:nvPr/>
        </p:nvSpPr>
        <p:spPr>
          <a:xfrm>
            <a:off x="5935317" y="5414219"/>
            <a:ext cx="5418482" cy="831702"/>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福祉専門職員配置等加算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：１５単位）（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：１０単位）（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：６単位）</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25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※H30</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～資格保有者に公認心理師を追加</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：常勤職員が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75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％以上又は勤続</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年以上が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30</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％以上の場合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37" name="Text Box 2"/>
          <p:cNvSpPr txBox="1">
            <a:spLocks noChangeArrowheads="1"/>
          </p:cNvSpPr>
          <p:nvPr/>
        </p:nvSpPr>
        <p:spPr bwMode="auto">
          <a:xfrm>
            <a:off x="616997" y="6463001"/>
            <a:ext cx="5418482" cy="276999"/>
          </a:xfrm>
          <a:prstGeom prst="rect">
            <a:avLst/>
          </a:prstGeom>
          <a:noFill/>
          <a:ln w="9525">
            <a:noFill/>
            <a:miter lim="800000"/>
            <a:headEnd/>
            <a:tailEnd/>
          </a:ln>
        </p:spPr>
        <p:txBody>
          <a:bodyPr wrap="square" anchor="ctr">
            <a:spAutoFit/>
          </a:bodyPr>
          <a:lstStyle/>
          <a:p>
            <a:pPr>
              <a:spcBef>
                <a:spcPct val="50000"/>
              </a:spcBef>
            </a:pPr>
            <a:r>
              <a:rPr lang="ja-JP" altLang="en-US" sz="1200" u="sng" dirty="0">
                <a:latin typeface="UD デジタル 教科書体 NK-R" panose="02020400000000000000" pitchFamily="18" charset="-128"/>
                <a:ea typeface="UD デジタル 教科書体 NK-R" panose="02020400000000000000" pitchFamily="18" charset="-128"/>
              </a:rPr>
              <a:t>○事業所数　４，３７１所、 ○利用者数　８６，８９１名　（</a:t>
            </a:r>
            <a:r>
              <a:rPr lang="zh-TW" altLang="en-US" sz="1200" u="sng" dirty="0">
                <a:latin typeface="UD デジタル 教科書体 NK-R" panose="02020400000000000000" pitchFamily="18" charset="-128"/>
                <a:ea typeface="UD デジタル 教科書体 NK-R" panose="02020400000000000000" pitchFamily="18" charset="-128"/>
              </a:rPr>
              <a:t>国保連</a:t>
            </a:r>
            <a:r>
              <a:rPr lang="ja-JP" altLang="en-US" sz="1200" u="sng" dirty="0">
                <a:latin typeface="UD デジタル 教科書体 NK-R" panose="02020400000000000000" pitchFamily="18" charset="-128"/>
                <a:ea typeface="UD デジタル 教科書体 NK-R" panose="02020400000000000000" pitchFamily="18" charset="-128"/>
              </a:rPr>
              <a:t>令和７</a:t>
            </a:r>
            <a:r>
              <a:rPr lang="zh-TW" altLang="en-US" sz="1200" u="sng" dirty="0">
                <a:latin typeface="UD デジタル 教科書体 NK-R" panose="02020400000000000000" pitchFamily="18" charset="-128"/>
                <a:ea typeface="UD デジタル 教科書体 NK-R" panose="02020400000000000000" pitchFamily="18" charset="-128"/>
              </a:rPr>
              <a:t>年</a:t>
            </a:r>
            <a:r>
              <a:rPr lang="ja-JP" altLang="en-US" sz="1200" u="sng" dirty="0">
                <a:latin typeface="UD デジタル 教科書体 NK-R" panose="02020400000000000000" pitchFamily="18" charset="-128"/>
                <a:ea typeface="UD デジタル 教科書体 NK-R" panose="02020400000000000000" pitchFamily="18" charset="-128"/>
              </a:rPr>
              <a:t>９</a:t>
            </a:r>
            <a:r>
              <a:rPr lang="zh-TW" altLang="en-US" sz="1200" u="sng" dirty="0">
                <a:latin typeface="UD デジタル 教科書体 NK-R" panose="02020400000000000000" pitchFamily="18" charset="-128"/>
                <a:ea typeface="UD デジタル 教科書体 NK-R" panose="02020400000000000000" pitchFamily="18" charset="-128"/>
              </a:rPr>
              <a:t>月実績</a:t>
            </a:r>
            <a:r>
              <a:rPr lang="ja-JP" altLang="en-US" sz="1200" u="sng" dirty="0">
                <a:latin typeface="UD デジタル 教科書体 NK-R" panose="02020400000000000000" pitchFamily="18" charset="-128"/>
                <a:ea typeface="UD デジタル 教科書体 NK-R" panose="02020400000000000000" pitchFamily="18" charset="-128"/>
              </a:rPr>
              <a:t>）</a:t>
            </a:r>
            <a:endParaRPr lang="en-US" altLang="ja-JP" sz="1200" u="sng" dirty="0">
              <a:latin typeface="UD デジタル 教科書体 NK-R" panose="02020400000000000000" pitchFamily="18" charset="-128"/>
              <a:ea typeface="UD デジタル 教科書体 NK-R" panose="02020400000000000000" pitchFamily="18" charset="-128"/>
            </a:endParaRPr>
          </a:p>
        </p:txBody>
      </p:sp>
      <p:graphicFrame>
        <p:nvGraphicFramePr>
          <p:cNvPr id="31" name="表 30"/>
          <p:cNvGraphicFramePr>
            <a:graphicFrameLocks noGrp="1"/>
          </p:cNvGraphicFramePr>
          <p:nvPr/>
        </p:nvGraphicFramePr>
        <p:xfrm>
          <a:off x="838200" y="4104866"/>
          <a:ext cx="4976077" cy="2393887"/>
        </p:xfrm>
        <a:graphic>
          <a:graphicData uri="http://schemas.openxmlformats.org/drawingml/2006/table">
            <a:tbl>
              <a:tblPr firstRow="1" bandRow="1">
                <a:tableStyleId>{5940675A-B579-460E-94D1-54222C63F5DA}</a:tableStyleId>
              </a:tblPr>
              <a:tblGrid>
                <a:gridCol w="1161291">
                  <a:extLst>
                    <a:ext uri="{9D8B030D-6E8A-4147-A177-3AD203B41FA5}">
                      <a16:colId xmlns:a16="http://schemas.microsoft.com/office/drawing/2014/main" val="20000"/>
                    </a:ext>
                  </a:extLst>
                </a:gridCol>
                <a:gridCol w="2302675">
                  <a:extLst>
                    <a:ext uri="{9D8B030D-6E8A-4147-A177-3AD203B41FA5}">
                      <a16:colId xmlns:a16="http://schemas.microsoft.com/office/drawing/2014/main" val="20001"/>
                    </a:ext>
                  </a:extLst>
                </a:gridCol>
                <a:gridCol w="1512111">
                  <a:extLst>
                    <a:ext uri="{9D8B030D-6E8A-4147-A177-3AD203B41FA5}">
                      <a16:colId xmlns:a16="http://schemas.microsoft.com/office/drawing/2014/main" val="20002"/>
                    </a:ext>
                  </a:extLst>
                </a:gridCol>
              </a:tblGrid>
              <a:tr h="186284">
                <a:tc gridSpan="2">
                  <a:txBody>
                    <a:bodyPr/>
                    <a:lstStyle/>
                    <a:p>
                      <a:pPr algn="ctr"/>
                      <a:r>
                        <a:rPr kumimoji="1" lang="ja-JP" altLang="en-US" sz="1050" b="1"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報酬区分</a:t>
                      </a:r>
                    </a:p>
                  </a:txBody>
                  <a:tcPr marL="36000" marR="36000" marT="36000" marB="36000" anchor="ctr">
                    <a:solidFill>
                      <a:srgbClr val="FFFF99"/>
                    </a:solidFill>
                  </a:tcPr>
                </a:tc>
                <a:tc hMerge="1">
                  <a:txBody>
                    <a:bodyPr/>
                    <a:lstStyle/>
                    <a:p>
                      <a:pPr algn="ctr"/>
                      <a:endParaRPr kumimoji="1" lang="ja-JP" altLang="en-US" sz="1050" b="1" dirty="0">
                        <a:solidFill>
                          <a:schemeClr val="tx1"/>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solidFill>
                      <a:srgbClr val="FFFF99"/>
                    </a:solidFill>
                  </a:tcPr>
                </a:tc>
                <a:tc>
                  <a:txBody>
                    <a:bodyPr/>
                    <a:lstStyle/>
                    <a:p>
                      <a:pPr algn="ctr"/>
                      <a:r>
                        <a:rPr kumimoji="1" lang="ja-JP" altLang="en-US" sz="1050" b="1"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基本報酬</a:t>
                      </a:r>
                    </a:p>
                  </a:txBody>
                  <a:tcPr marL="36000" marR="36000" marT="36000" marB="36000" anchor="ctr">
                    <a:solidFill>
                      <a:srgbClr val="FFFF99"/>
                    </a:solidFill>
                  </a:tcPr>
                </a:tc>
                <a:extLst>
                  <a:ext uri="{0D108BD9-81ED-4DB2-BD59-A6C34878D82A}">
                    <a16:rowId xmlns:a16="http://schemas.microsoft.com/office/drawing/2014/main" val="10001"/>
                  </a:ext>
                </a:extLst>
              </a:tr>
              <a:tr h="422893">
                <a:tc rowSpan="7">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スコア</a:t>
                      </a:r>
                    </a:p>
                  </a:txBody>
                  <a:tcPr marL="36000" marR="36000" marT="36000" marB="36000" anchor="ctr">
                    <a:lnB w="12700" cap="flat" cmpd="sng" algn="ctr">
                      <a:solidFill>
                        <a:schemeClr val="tx1"/>
                      </a:solidFill>
                      <a:prstDash val="solid"/>
                      <a:round/>
                      <a:headEnd type="none" w="med" len="med"/>
                      <a:tailEnd type="none" w="med" len="med"/>
                    </a:lnB>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１７０点以上</a:t>
                      </a:r>
                    </a:p>
                  </a:txBody>
                  <a:tcPr marL="36000" marR="36000" marT="36000" marB="3600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７９１単位／日</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89829">
                <a:tc vMerge="1">
                  <a:txBody>
                    <a:bodyPr/>
                    <a:lstStyle/>
                    <a:p>
                      <a:pPr algn="ctr"/>
                      <a:endPar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１５０点以上１７０点未満</a:t>
                      </a:r>
                    </a:p>
                  </a:txBody>
                  <a:tcPr marL="36000" marR="36000" marT="36000" marB="3600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７３３単位／日</a:t>
                      </a:r>
                    </a:p>
                  </a:txBody>
                  <a:tcPr marL="36000" marR="36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9829">
                <a:tc vMerge="1">
                  <a:txBody>
                    <a:bodyPr/>
                    <a:lstStyle/>
                    <a:p>
                      <a:pPr algn="ctr"/>
                      <a:endParaRPr kumimoji="1"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１３０点以上１５０点未満</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７０１単位／日</a:t>
                      </a:r>
                    </a:p>
                  </a:txBody>
                  <a:tcPr marL="36000" marR="36000" marT="36000" marB="3600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r h="289829">
                <a:tc vMerge="1">
                  <a:txBody>
                    <a:bodyPr/>
                    <a:lstStyle/>
                    <a:p>
                      <a:pPr algn="ctr"/>
                      <a:endPar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１０５点以上１３０点未満</a:t>
                      </a:r>
                    </a:p>
                  </a:txBody>
                  <a:tcPr marL="36000" marR="36000" marT="36000" marB="3600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６６６単位／日</a:t>
                      </a:r>
                    </a:p>
                  </a:txBody>
                  <a:tcPr marL="36000" marR="36000" marT="36000" marB="36000" anchor="ctr"/>
                </a:tc>
                <a:extLst>
                  <a:ext uri="{0D108BD9-81ED-4DB2-BD59-A6C34878D82A}">
                    <a16:rowId xmlns:a16="http://schemas.microsoft.com/office/drawing/2014/main" val="10005"/>
                  </a:ext>
                </a:extLst>
              </a:tr>
              <a:tr h="289829">
                <a:tc vMerge="1">
                  <a:txBody>
                    <a:bodyPr/>
                    <a:lstStyle/>
                    <a:p>
                      <a:pPr algn="ctr"/>
                      <a:endPar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８０点以上１０５点未満</a:t>
                      </a:r>
                    </a:p>
                  </a:txBody>
                  <a:tcPr marL="36000" marR="36000" marT="36000" marB="36000" anchor="ctr">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５３３単位／日</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noFill/>
                  </a:tcPr>
                </a:tc>
                <a:extLst>
                  <a:ext uri="{0D108BD9-81ED-4DB2-BD59-A6C34878D82A}">
                    <a16:rowId xmlns:a16="http://schemas.microsoft.com/office/drawing/2014/main" val="10006"/>
                  </a:ext>
                </a:extLst>
              </a:tr>
              <a:tr h="289829">
                <a:tc vMerge="1">
                  <a:txBody>
                    <a:bodyPr/>
                    <a:lstStyle/>
                    <a:p>
                      <a:pPr algn="ctr"/>
                      <a:endPar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６０点以上８０点未満</a:t>
                      </a:r>
                    </a:p>
                  </a:txBody>
                  <a:tcPr marL="36000" marR="36000" marT="36000" marB="36000" anchor="ctr">
                    <a:noFill/>
                  </a:tcPr>
                </a:tc>
                <a:tc>
                  <a:txBody>
                    <a:bodyPr/>
                    <a:lstStyle/>
                    <a:p>
                      <a:pPr algn="ctr"/>
                      <a:r>
                        <a:rPr kumimoji="1" lang="en-US" altLang="ja-JP"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41</a:t>
                      </a:r>
                      <a:r>
                        <a:rPr kumimoji="1" lang="ja-JP" altLang="en-US"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９単位</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／日</a:t>
                      </a:r>
                      <a:endParaRPr kumimoji="1" lang="en-US" altLang="ja-JP"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noFill/>
                  </a:tcPr>
                </a:tc>
                <a:extLst>
                  <a:ext uri="{0D108BD9-81ED-4DB2-BD59-A6C34878D82A}">
                    <a16:rowId xmlns:a16="http://schemas.microsoft.com/office/drawing/2014/main" val="10007"/>
                  </a:ext>
                </a:extLst>
              </a:tr>
              <a:tr h="289829">
                <a:tc vMerge="1">
                  <a:txBody>
                    <a:bodyPr/>
                    <a:lstStyle/>
                    <a:p>
                      <a:pPr algn="ctr"/>
                      <a:endParaRPr kumimoji="1" lang="ja-JP" altLang="en-US" sz="1100" dirty="0">
                        <a:latin typeface="メイリオ" panose="020B0604030504040204" pitchFamily="50" charset="-128"/>
                        <a:ea typeface="メイリオ" panose="020B0604030504040204" pitchFamily="50" charset="-128"/>
                        <a:cs typeface="メイリオ" panose="020B0604030504040204" pitchFamily="50" charset="-128"/>
                      </a:endParaRPr>
                    </a:p>
                  </a:txBody>
                  <a:tcPr marL="36000" marR="36000" marT="36000" marB="36000">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６０点未満</a:t>
                      </a:r>
                    </a:p>
                  </a:txBody>
                  <a:tcPr marL="36000" marR="36000" marT="36000" marB="36000" anchor="ctr">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3</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２５単位／日</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36000" marB="3600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6" name="テキスト ボックス 35"/>
          <p:cNvSpPr txBox="1"/>
          <p:nvPr/>
        </p:nvSpPr>
        <p:spPr>
          <a:xfrm>
            <a:off x="1978707" y="3840203"/>
            <a:ext cx="2953316" cy="276999"/>
          </a:xfrm>
          <a:prstGeom prst="rect">
            <a:avLst/>
          </a:prstGeom>
          <a:noFill/>
        </p:spPr>
        <p:txBody>
          <a:bodyPr wrap="square" rtlCol="0" anchor="ctr">
            <a:spAutoFit/>
          </a:bodyPr>
          <a:lstStyle/>
          <a:p>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a:t>
            </a:r>
            <a:r>
              <a:rPr lang="en-US" altLang="ja-JP"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a:t>
            </a:r>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人以下、人員配置</a:t>
            </a:r>
            <a:r>
              <a:rPr lang="en-US" altLang="ja-JP"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7.5</a:t>
            </a:r>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en-US" altLang="ja-JP"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12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の場合＞</a:t>
            </a:r>
            <a:endParaRPr lang="ja-JP" altLang="en-US" sz="1200" strike="sngStrike"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20" name="正方形/長方形 19">
            <a:extLst>
              <a:ext uri="{FF2B5EF4-FFF2-40B4-BE49-F238E27FC236}">
                <a16:creationId xmlns:a16="http://schemas.microsoft.com/office/drawing/2014/main" id="{D58AC57B-54D9-4B6C-95F0-D8244914A626}"/>
              </a:ext>
            </a:extLst>
          </p:cNvPr>
          <p:cNvSpPr/>
          <p:nvPr/>
        </p:nvSpPr>
        <p:spPr>
          <a:xfrm>
            <a:off x="5935317" y="4887665"/>
            <a:ext cx="5418482" cy="496317"/>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就労移行連携加算　　１，０００</a:t>
            </a:r>
            <a:r>
              <a:rPr lang="ja-JP" altLang="en-US" sz="1200" dirty="0">
                <a:latin typeface="UD デジタル 教科書体 NK-R" panose="02020400000000000000" pitchFamily="18" charset="-128"/>
                <a:ea typeface="UD デジタル 教科書体 NK-R" panose="02020400000000000000" pitchFamily="18" charset="-128"/>
              </a:rPr>
              <a:t>単位／１回に限り</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就労移行支援に移行した者について、連絡調整等を行うとともに、支援の状況等の情報を相談支援事業者に対して提供している場合に加算　</a:t>
            </a:r>
            <a:r>
              <a:rPr lang="en-US" altLang="ja-JP" sz="1000" dirty="0">
                <a:latin typeface="UD デジタル 教科書体 NK-R" panose="02020400000000000000" pitchFamily="18" charset="-128"/>
                <a:ea typeface="UD デジタル 教科書体 NK-R" panose="02020400000000000000" pitchFamily="18" charset="-128"/>
              </a:rPr>
              <a:t>※R</a:t>
            </a:r>
            <a:r>
              <a:rPr lang="ja-JP" altLang="en-US" sz="1000" dirty="0">
                <a:latin typeface="UD デジタル 教科書体 NK-R" panose="02020400000000000000" pitchFamily="18" charset="-128"/>
                <a:ea typeface="UD デジタル 教科書体 NK-R" panose="02020400000000000000" pitchFamily="18" charset="-128"/>
              </a:rPr>
              <a:t>３～新設</a:t>
            </a:r>
            <a:endParaRPr lang="en-US" altLang="ja-JP" sz="1000" dirty="0">
              <a:latin typeface="UD デジタル 教科書体 NK-R" panose="02020400000000000000" pitchFamily="18" charset="-128"/>
              <a:ea typeface="UD デジタル 教科書体 NK-R" panose="02020400000000000000" pitchFamily="18" charset="-128"/>
            </a:endParaRPr>
          </a:p>
        </p:txBody>
      </p:sp>
      <p:sp>
        <p:nvSpPr>
          <p:cNvPr id="3" name="四角形: 角を丸くする 2">
            <a:extLst>
              <a:ext uri="{FF2B5EF4-FFF2-40B4-BE49-F238E27FC236}">
                <a16:creationId xmlns:a16="http://schemas.microsoft.com/office/drawing/2014/main" id="{0CF947C1-745D-4D9A-954D-4AB63CA00CE9}"/>
              </a:ext>
            </a:extLst>
          </p:cNvPr>
          <p:cNvSpPr/>
          <p:nvPr/>
        </p:nvSpPr>
        <p:spPr>
          <a:xfrm>
            <a:off x="838200" y="1280655"/>
            <a:ext cx="10515601" cy="900004"/>
          </a:xfrm>
          <a:prstGeom prst="roundRect">
            <a:avLst/>
          </a:prstGeom>
          <a:solidFill>
            <a:srgbClr val="FFFFCC"/>
          </a:solidFill>
        </p:spPr>
        <p:style>
          <a:lnRef idx="1">
            <a:schemeClr val="accent1"/>
          </a:lnRef>
          <a:fillRef idx="2">
            <a:schemeClr val="accent1"/>
          </a:fillRef>
          <a:effectRef idx="1">
            <a:schemeClr val="accent1"/>
          </a:effectRef>
          <a:fontRef idx="minor">
            <a:schemeClr val="dk1"/>
          </a:fontRef>
        </p:style>
        <p:txBody>
          <a:bodyPr rtlCol="0" anchor="ctr"/>
          <a:lstStyle/>
          <a:p>
            <a:r>
              <a:rPr kumimoji="1" lang="en-US" altLang="ja-JP" sz="1200" dirty="0">
                <a:latin typeface="UD デジタル 教科書体 NK-R" panose="02020400000000000000" pitchFamily="18" charset="-128"/>
                <a:ea typeface="UD デジタル 教科書体 NK-R" panose="02020400000000000000" pitchFamily="18" charset="-128"/>
              </a:rPr>
              <a:t>&lt;</a:t>
            </a:r>
            <a:r>
              <a:rPr kumimoji="1" lang="ja-JP" altLang="en-US" sz="1200" dirty="0">
                <a:latin typeface="UD デジタル 教科書体 NK-R" panose="02020400000000000000" pitchFamily="18" charset="-128"/>
                <a:ea typeface="UD デジタル 教科書体 NK-R" panose="02020400000000000000" pitchFamily="18" charset="-128"/>
              </a:rPr>
              <a:t>対象者＞◆通常の事業所に雇用される事が困難であって、適切な支援により雇用契約に基づく就労が可能な障害者</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◆通常の事業所に雇用されている障害者であって主務省令で定める事由により当該事業所での就労に必要な知識及び能力の向上のための支援を一　　　　</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時的に必要とする障害者</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６５歳に達する前５年間障害福祉サービスの支給決定を受けていた者で、６５歳に達する前日において就労継続支援Ａ型の支給決定を受けていた者は当該サービスについて引き続き利用することが可能。</a:t>
            </a:r>
          </a:p>
        </p:txBody>
      </p:sp>
      <p:sp>
        <p:nvSpPr>
          <p:cNvPr id="5" name="正方形/長方形 4">
            <a:extLst>
              <a:ext uri="{FF2B5EF4-FFF2-40B4-BE49-F238E27FC236}">
                <a16:creationId xmlns:a16="http://schemas.microsoft.com/office/drawing/2014/main" id="{EF0CF91F-31DB-1BFD-F814-0C9B527580BD}"/>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スライド№２３</a:t>
            </a:r>
          </a:p>
        </p:txBody>
      </p:sp>
    </p:spTree>
    <p:extLst>
      <p:ext uri="{BB962C8B-B14F-4D97-AF65-F5344CB8AC3E}">
        <p14:creationId xmlns:p14="http://schemas.microsoft.com/office/powerpoint/2010/main" val="2897440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FF42AE-EF04-48F9-9579-65ECAE1195E6}"/>
              </a:ext>
            </a:extLst>
          </p:cNvPr>
          <p:cNvSpPr>
            <a:spLocks noGrp="1"/>
          </p:cNvSpPr>
          <p:nvPr>
            <p:ph type="title"/>
          </p:nvPr>
        </p:nvSpPr>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就労継続支援</a:t>
            </a:r>
            <a:r>
              <a:rPr kumimoji="1" lang="en-US" altLang="ja-JP" sz="2400" b="0" u="none" dirty="0"/>
              <a:t>B</a:t>
            </a:r>
            <a:r>
              <a:rPr kumimoji="1" lang="ja-JP" altLang="en-US" sz="2400" b="0" u="none" dirty="0"/>
              <a:t>型事業について</a:t>
            </a:r>
            <a:endParaRPr kumimoji="1" lang="ja-JP" altLang="en-US" sz="3600" b="0" u="none" dirty="0"/>
          </a:p>
        </p:txBody>
      </p:sp>
      <p:sp>
        <p:nvSpPr>
          <p:cNvPr id="22" name="四角形: 角を丸くする 21"/>
          <p:cNvSpPr/>
          <p:nvPr/>
        </p:nvSpPr>
        <p:spPr>
          <a:xfrm>
            <a:off x="781655" y="1328728"/>
            <a:ext cx="10628689" cy="1346892"/>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対象者＞◆就労移行支援事業等を利用したが一般企業等の雇用に結びつかない者や、一定年齢に達している者などであって、就労の機会等を通じ、生産活動にかかる知識及び能力の向上や維持が期待される障害者</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①</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企業等や就労継続支援事業（Ａ型）での就労経験がある者であって、年齢や体力の面で雇用されることが困難となった者</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②５０歳に達している者または</a:t>
            </a:r>
            <a:r>
              <a:rPr lang="zh-TW" altLang="en-US" sz="1200" dirty="0">
                <a:solidFill>
                  <a:srgbClr val="000000"/>
                </a:solidFill>
                <a:latin typeface="UD デジタル 教科書体 NK-R" panose="02020400000000000000" pitchFamily="18" charset="-128"/>
                <a:ea typeface="UD デジタル 教科書体 NK-R" panose="02020400000000000000" pitchFamily="18" charset="-128"/>
              </a:rPr>
              <a:t>障害基礎年金</a:t>
            </a:r>
            <a:r>
              <a:rPr lang="en-US" altLang="zh-TW" sz="1200" dirty="0">
                <a:solidFill>
                  <a:srgbClr val="000000"/>
                </a:solidFill>
                <a:latin typeface="UD デジタル 教科書体 NK-R" panose="02020400000000000000" pitchFamily="18" charset="-128"/>
                <a:ea typeface="UD デジタル 教科書体 NK-R" panose="02020400000000000000" pitchFamily="18" charset="-128"/>
              </a:rPr>
              <a:t>1</a:t>
            </a:r>
            <a:r>
              <a:rPr lang="zh-TW" altLang="en-US" sz="1200" dirty="0">
                <a:solidFill>
                  <a:srgbClr val="000000"/>
                </a:solidFill>
                <a:latin typeface="UD デジタル 教科書体 NK-R" panose="02020400000000000000" pitchFamily="18" charset="-128"/>
                <a:ea typeface="UD デジタル 教科書体 NK-R" panose="02020400000000000000" pitchFamily="18" charset="-128"/>
              </a:rPr>
              <a:t>級受給者</a:t>
            </a:r>
            <a:endParaRPr lang="en-US" altLang="zh-TW"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③①及び②に該当しない者であって、就労移行支援事業者によるアセスメントにより、就労面に係る課題等の把握が行われている者</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④通常の事業所に雇用されている障害者であって主務省令で定める事由により当該事業所での就労に必要な知識及び能力の向上のための支援を一時的に必　</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要とする者</a:t>
            </a:r>
          </a:p>
        </p:txBody>
      </p:sp>
      <p:sp>
        <p:nvSpPr>
          <p:cNvPr id="19463" name="Rectangle 4"/>
          <p:cNvSpPr>
            <a:spLocks noChangeArrowheads="1"/>
          </p:cNvSpPr>
          <p:nvPr/>
        </p:nvSpPr>
        <p:spPr bwMode="auto">
          <a:xfrm>
            <a:off x="781655" y="2701959"/>
            <a:ext cx="8528993" cy="1175039"/>
          </a:xfrm>
          <a:prstGeom prst="rect">
            <a:avLst/>
          </a:prstGeom>
          <a:solidFill>
            <a:srgbClr val="CCFFFF">
              <a:alpha val="49803"/>
            </a:srgbClr>
          </a:solidFill>
          <a:ln w="3175" algn="ctr">
            <a:solidFill>
              <a:schemeClr val="tx1"/>
            </a:solidFill>
            <a:miter lim="800000"/>
            <a:headEnd/>
            <a:tailEnd/>
          </a:ln>
        </p:spPr>
        <p:txBody>
          <a:bodyPr anchor="t"/>
          <a:lstStyle/>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＜サービス内容＞</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■通所により、就労や生産活動の機会を提供（雇用契約は結ばない）するとともに、一般就労に必要な知識、能力が高まった者は、一般就労等への移行に向けて支援</a:t>
            </a: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■平均工賃が工賃控除程度の水準（月額</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rPr>
              <a:t>3,000</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円程度）を上回ることを事業者指定の要件とする</a:t>
            </a: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■事業者は、平均工賃の目標水準を設定し、実績と併せて都道府県知事へ報告、公表</a:t>
            </a: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■利用期間の制限なし</a:t>
            </a:r>
          </a:p>
        </p:txBody>
      </p:sp>
      <p:sp>
        <p:nvSpPr>
          <p:cNvPr id="21" name="角丸四角形 20"/>
          <p:cNvSpPr/>
          <p:nvPr/>
        </p:nvSpPr>
        <p:spPr>
          <a:xfrm>
            <a:off x="834507" y="4199820"/>
            <a:ext cx="2388560" cy="246678"/>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基本報酬の体系（いずれかを選択</a:t>
            </a:r>
            <a:endParaRPr lang="en-US" altLang="ja-JP" sz="1200" dirty="0">
              <a:solidFill>
                <a:srgbClr val="FFFFFF"/>
              </a:solidFill>
              <a:latin typeface="UD デジタル 教科書体 NK-R" panose="02020400000000000000" pitchFamily="18" charset="-128"/>
              <a:ea typeface="UD デジタル 教科書体 NK-R" panose="02020400000000000000" pitchFamily="18" charset="-128"/>
            </a:endParaRPr>
          </a:p>
        </p:txBody>
      </p:sp>
      <p:sp>
        <p:nvSpPr>
          <p:cNvPr id="23" name="角丸四角形 22"/>
          <p:cNvSpPr/>
          <p:nvPr/>
        </p:nvSpPr>
        <p:spPr>
          <a:xfrm>
            <a:off x="6512116" y="4204371"/>
            <a:ext cx="2388560" cy="242127"/>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（１）及び（２）共通の主な加算</a:t>
            </a:r>
          </a:p>
        </p:txBody>
      </p:sp>
      <p:sp>
        <p:nvSpPr>
          <p:cNvPr id="26" name="Text Box 2"/>
          <p:cNvSpPr txBox="1">
            <a:spLocks noChangeArrowheads="1"/>
          </p:cNvSpPr>
          <p:nvPr/>
        </p:nvSpPr>
        <p:spPr bwMode="auto">
          <a:xfrm>
            <a:off x="736089" y="3887726"/>
            <a:ext cx="5273052" cy="338554"/>
          </a:xfrm>
          <a:prstGeom prst="rect">
            <a:avLst/>
          </a:prstGeom>
          <a:noFill/>
          <a:ln w="9525">
            <a:noFill/>
            <a:miter lim="800000"/>
            <a:headEnd/>
            <a:tailEnd/>
          </a:ln>
        </p:spPr>
        <p:txBody>
          <a:bodyPr wrap="square">
            <a:spAutoFit/>
          </a:bodyPr>
          <a:lstStyle/>
          <a:p>
            <a:pPr>
              <a:spcBef>
                <a:spcPct val="50000"/>
              </a:spcBef>
            </a:pPr>
            <a:r>
              <a:rPr lang="ja-JP" altLang="en-US" sz="1600" u="sng" dirty="0">
                <a:latin typeface="UD デジタル 教科書体 NK-R" panose="02020400000000000000" pitchFamily="18" charset="-128"/>
                <a:ea typeface="UD デジタル 教科書体 NK-R" panose="02020400000000000000" pitchFamily="18" charset="-128"/>
              </a:rPr>
              <a:t>○ 報酬単価（令和３年報酬改定以降、</a:t>
            </a:r>
            <a:r>
              <a:rPr lang="en-US" altLang="ja-JP" sz="1600" u="sng" dirty="0">
                <a:latin typeface="UD デジタル 教科書体 NK-R" panose="02020400000000000000" pitchFamily="18" charset="-128"/>
                <a:ea typeface="UD デジタル 教科書体 NK-R" panose="02020400000000000000" pitchFamily="18" charset="-128"/>
              </a:rPr>
              <a:t>2</a:t>
            </a:r>
            <a:r>
              <a:rPr lang="ja-JP" altLang="en-US" sz="1600" u="sng" dirty="0">
                <a:latin typeface="UD デジタル 教科書体 NK-R" panose="02020400000000000000" pitchFamily="18" charset="-128"/>
                <a:ea typeface="UD デジタル 教科書体 NK-R" panose="02020400000000000000" pitchFamily="18" charset="-128"/>
              </a:rPr>
              <a:t>類型の報酬体系</a:t>
            </a:r>
            <a:r>
              <a:rPr lang="ja-JP" altLang="en-US" sz="1600" u="sng"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endParaRPr lang="en-US" altLang="ja-JP" sz="1600" u="sng" dirty="0">
              <a:latin typeface="UD デジタル 教科書体 NK-R" panose="02020400000000000000" pitchFamily="18" charset="-128"/>
              <a:ea typeface="UD デジタル 教科書体 NK-R" panose="02020400000000000000" pitchFamily="18" charset="-128"/>
            </a:endParaRPr>
          </a:p>
        </p:txBody>
      </p:sp>
      <p:sp>
        <p:nvSpPr>
          <p:cNvPr id="28" name="Rectangle 4"/>
          <p:cNvSpPr>
            <a:spLocks noChangeArrowheads="1"/>
          </p:cNvSpPr>
          <p:nvPr/>
        </p:nvSpPr>
        <p:spPr bwMode="auto">
          <a:xfrm>
            <a:off x="9363500" y="2693234"/>
            <a:ext cx="2046844" cy="1194492"/>
          </a:xfrm>
          <a:prstGeom prst="rect">
            <a:avLst/>
          </a:prstGeom>
          <a:solidFill>
            <a:srgbClr val="CCFFFF">
              <a:alpha val="49803"/>
            </a:srgbClr>
          </a:solidFill>
          <a:ln w="3175" algn="ctr">
            <a:solidFill>
              <a:schemeClr val="tx1"/>
            </a:solidFill>
            <a:miter lim="800000"/>
            <a:headEnd/>
            <a:tailEnd/>
          </a:ln>
        </p:spPr>
        <p:txBody>
          <a:bodyPr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＜主な人員配置＞</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サービス管理責任者</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職業指導員</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生活支援員</a:t>
            </a:r>
          </a:p>
        </p:txBody>
      </p:sp>
      <p:sp>
        <p:nvSpPr>
          <p:cNvPr id="29" name="右中かっこ 28"/>
          <p:cNvSpPr/>
          <p:nvPr/>
        </p:nvSpPr>
        <p:spPr>
          <a:xfrm>
            <a:off x="10475197" y="3315223"/>
            <a:ext cx="164335" cy="324000"/>
          </a:xfrm>
          <a:prstGeom prst="rightBrace">
            <a:avLst>
              <a:gd name="adj1" fmla="val 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endParaRPr>
          </a:p>
        </p:txBody>
      </p:sp>
      <p:sp>
        <p:nvSpPr>
          <p:cNvPr id="30" name="正方形/長方形 29"/>
          <p:cNvSpPr/>
          <p:nvPr/>
        </p:nvSpPr>
        <p:spPr>
          <a:xfrm>
            <a:off x="10557365" y="3360826"/>
            <a:ext cx="852979" cy="251566"/>
          </a:xfrm>
          <a:prstGeom prst="rect">
            <a:avLst/>
          </a:prstGeom>
          <a:noFill/>
          <a:ln>
            <a:no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１０：１以上</a:t>
            </a:r>
          </a:p>
        </p:txBody>
      </p:sp>
      <p:sp>
        <p:nvSpPr>
          <p:cNvPr id="34" name="Text Box 2"/>
          <p:cNvSpPr txBox="1">
            <a:spLocks noChangeArrowheads="1"/>
          </p:cNvSpPr>
          <p:nvPr/>
        </p:nvSpPr>
        <p:spPr bwMode="auto">
          <a:xfrm>
            <a:off x="6415200" y="6308799"/>
            <a:ext cx="5414351" cy="276999"/>
          </a:xfrm>
          <a:prstGeom prst="rect">
            <a:avLst/>
          </a:prstGeom>
          <a:noFill/>
          <a:ln w="9525">
            <a:noFill/>
            <a:miter lim="800000"/>
            <a:headEnd/>
            <a:tailEnd/>
          </a:ln>
        </p:spPr>
        <p:txBody>
          <a:bodyPr wrap="square">
            <a:spAutoFit/>
          </a:bodyPr>
          <a:lstStyle/>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 事業所数 １９，５７２所、 ○ 利用者数　４１１，０２１名（</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国保連</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令和７</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年</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９</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月実績</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p:txBody>
      </p:sp>
      <p:graphicFrame>
        <p:nvGraphicFramePr>
          <p:cNvPr id="32" name="表 31"/>
          <p:cNvGraphicFramePr>
            <a:graphicFrameLocks noGrp="1"/>
          </p:cNvGraphicFramePr>
          <p:nvPr/>
        </p:nvGraphicFramePr>
        <p:xfrm>
          <a:off x="834507" y="4685171"/>
          <a:ext cx="2932528" cy="1807704"/>
        </p:xfrm>
        <a:graphic>
          <a:graphicData uri="http://schemas.openxmlformats.org/drawingml/2006/table">
            <a:tbl>
              <a:tblPr firstRow="1" bandRow="1">
                <a:tableStyleId>{5940675A-B579-460E-94D1-54222C63F5DA}</a:tableStyleId>
              </a:tblPr>
              <a:tblGrid>
                <a:gridCol w="1859102">
                  <a:extLst>
                    <a:ext uri="{9D8B030D-6E8A-4147-A177-3AD203B41FA5}">
                      <a16:colId xmlns:a16="http://schemas.microsoft.com/office/drawing/2014/main" val="20001"/>
                    </a:ext>
                  </a:extLst>
                </a:gridCol>
                <a:gridCol w="1073426">
                  <a:extLst>
                    <a:ext uri="{9D8B030D-6E8A-4147-A177-3AD203B41FA5}">
                      <a16:colId xmlns:a16="http://schemas.microsoft.com/office/drawing/2014/main" val="20002"/>
                    </a:ext>
                  </a:extLst>
                </a:gridCol>
              </a:tblGrid>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平均工賃月額</a:t>
                      </a:r>
                    </a:p>
                  </a:txBody>
                  <a:tcPr marL="36000" marR="36000" marT="0" marB="0" anchor="ctr">
                    <a:solidFill>
                      <a:srgbClr val="FFFF99"/>
                    </a:solid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基本報酬</a:t>
                      </a:r>
                    </a:p>
                  </a:txBody>
                  <a:tcPr marL="36000" marR="36000" marT="0" marB="0" anchor="ctr">
                    <a:solidFill>
                      <a:srgbClr val="FFFF99"/>
                    </a:solidFill>
                  </a:tcPr>
                </a:tc>
                <a:extLst>
                  <a:ext uri="{0D108BD9-81ED-4DB2-BD59-A6C34878D82A}">
                    <a16:rowId xmlns:a16="http://schemas.microsoft.com/office/drawing/2014/main" val="10001"/>
                  </a:ext>
                </a:extLst>
              </a:tr>
              <a:tr h="200856">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4.5</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万円以上</a:t>
                      </a:r>
                    </a:p>
                  </a:txBody>
                  <a:tcPr marL="36000" marR="36000" marT="0" marB="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８３７単位／日</a:t>
                      </a:r>
                    </a:p>
                  </a:txBody>
                  <a:tcPr marL="36000" marR="36000" marT="0" marB="0" anchor="ctr"/>
                </a:tc>
                <a:extLst>
                  <a:ext uri="{0D108BD9-81ED-4DB2-BD59-A6C34878D82A}">
                    <a16:rowId xmlns:a16="http://schemas.microsoft.com/office/drawing/2014/main" val="10002"/>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３．５万円以上</a:t>
                      </a: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4.5</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万円未満</a:t>
                      </a:r>
                    </a:p>
                  </a:txBody>
                  <a:tcPr marL="36000" marR="36000" marT="0" marB="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８０５単位／日</a:t>
                      </a:r>
                    </a:p>
                  </a:txBody>
                  <a:tcPr marL="36000" marR="36000" marT="0" marB="0" anchor="ctr"/>
                </a:tc>
                <a:extLst>
                  <a:ext uri="{0D108BD9-81ED-4DB2-BD59-A6C34878D82A}">
                    <a16:rowId xmlns:a16="http://schemas.microsoft.com/office/drawing/2014/main" val="10003"/>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３万円以上３．５万円未満</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７５８単位／日</a:t>
                      </a:r>
                    </a:p>
                  </a:txBody>
                  <a:tcPr marL="36000" marR="36000" marT="0" marB="0" anchor="ctr"/>
                </a:tc>
                <a:extLst>
                  <a:ext uri="{0D108BD9-81ED-4DB2-BD59-A6C34878D82A}">
                    <a16:rowId xmlns:a16="http://schemas.microsoft.com/office/drawing/2014/main" val="10004"/>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２．５万円以上３万円未満</a:t>
                      </a:r>
                    </a:p>
                  </a:txBody>
                  <a:tcPr marL="36000" marR="36000" marT="0" marB="0" anchor="ctr">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７３８単位／日</a:t>
                      </a:r>
                    </a:p>
                  </a:txBody>
                  <a:tcPr marL="36000" marR="36000" marT="0" marB="0" anchor="ctr">
                    <a:noFill/>
                  </a:tcPr>
                </a:tc>
                <a:extLst>
                  <a:ext uri="{0D108BD9-81ED-4DB2-BD59-A6C34878D82A}">
                    <a16:rowId xmlns:a16="http://schemas.microsoft.com/office/drawing/2014/main" val="10005"/>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２万円以上２．５万円未満</a:t>
                      </a:r>
                    </a:p>
                  </a:txBody>
                  <a:tcPr marL="36000" marR="36000" marT="0" marB="0" anchor="ctr">
                    <a:lnT w="12700" cap="flat" cmpd="sng" algn="ctr">
                      <a:solidFill>
                        <a:schemeClr val="tx1"/>
                      </a:solidFill>
                      <a:prstDash val="solid"/>
                      <a:round/>
                      <a:headEnd type="none" w="med" len="med"/>
                      <a:tailEnd type="none" w="med" len="med"/>
                    </a:lnT>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７２６単位／日</a:t>
                      </a:r>
                    </a:p>
                  </a:txBody>
                  <a:tcPr marL="36000" marR="36000" marT="0" marB="0" anchor="ctr">
                    <a:noFill/>
                  </a:tcPr>
                </a:tc>
                <a:extLst>
                  <a:ext uri="{0D108BD9-81ED-4DB2-BD59-A6C34878D82A}">
                    <a16:rowId xmlns:a16="http://schemas.microsoft.com/office/drawing/2014/main" val="10006"/>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１．５万円以上２万円未満</a:t>
                      </a:r>
                    </a:p>
                  </a:txBody>
                  <a:tcPr marL="36000" marR="36000" marT="0" marB="0" anchor="ctr">
                    <a:noFill/>
                  </a:tcPr>
                </a:tc>
                <a:tc>
                  <a:txBody>
                    <a:bodyPr/>
                    <a:lstStyle/>
                    <a:p>
                      <a:pPr algn="ctr"/>
                      <a:r>
                        <a:rPr kumimoji="1" lang="ja-JP" altLang="en-US"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７０３単位</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／日</a:t>
                      </a:r>
                      <a:endParaRPr kumimoji="1" lang="en-US" altLang="ja-JP"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noFill/>
                  </a:tcPr>
                </a:tc>
                <a:extLst>
                  <a:ext uri="{0D108BD9-81ED-4DB2-BD59-A6C34878D82A}">
                    <a16:rowId xmlns:a16="http://schemas.microsoft.com/office/drawing/2014/main" val="10007"/>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１万円以上１．５万円未満</a:t>
                      </a:r>
                    </a:p>
                  </a:txBody>
                  <a:tcPr marL="36000" marR="36000" marT="0" marB="0" anchor="ctr">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６７３単位／日</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noFill/>
                  </a:tcPr>
                </a:tc>
                <a:extLst>
                  <a:ext uri="{0D108BD9-81ED-4DB2-BD59-A6C34878D82A}">
                    <a16:rowId xmlns:a16="http://schemas.microsoft.com/office/drawing/2014/main" val="10008"/>
                  </a:ext>
                </a:extLst>
              </a:tr>
              <a:tr h="200856">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１万円未満</a:t>
                      </a:r>
                    </a:p>
                  </a:txBody>
                  <a:tcPr marL="36000" marR="36000" marT="0" marB="0" anchor="ctr">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５９０単位／日</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8239250"/>
                  </a:ext>
                </a:extLst>
              </a:tr>
            </a:tbl>
          </a:graphicData>
        </a:graphic>
      </p:graphicFrame>
      <p:sp>
        <p:nvSpPr>
          <p:cNvPr id="38" name="正方形/長方形 37"/>
          <p:cNvSpPr/>
          <p:nvPr/>
        </p:nvSpPr>
        <p:spPr>
          <a:xfrm>
            <a:off x="6512116" y="4533553"/>
            <a:ext cx="4841681" cy="450928"/>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就労移行支援体制加算　　５単位</a:t>
            </a:r>
            <a:r>
              <a:rPr lang="ja-JP" altLang="en-US" sz="1200" dirty="0">
                <a:latin typeface="UD デジタル 教科書体 NK-R" panose="02020400000000000000" pitchFamily="18" charset="-128"/>
                <a:ea typeface="UD デジタル 教科書体 NK-R" panose="02020400000000000000" pitchFamily="18" charset="-128"/>
              </a:rPr>
              <a:t>～９３単位／日</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en-US" altLang="ja-JP" sz="1000" dirty="0">
                <a:latin typeface="UD デジタル 教科書体 NK-R" panose="02020400000000000000" pitchFamily="18" charset="-128"/>
                <a:ea typeface="UD デジタル 教科書体 NK-R" panose="02020400000000000000" pitchFamily="18" charset="-128"/>
              </a:rPr>
              <a:t>※</a:t>
            </a:r>
            <a:r>
              <a:rPr lang="ja-JP" altLang="en-US" sz="1000" dirty="0">
                <a:latin typeface="UD デジタル 教科書体 NK-R" panose="02020400000000000000" pitchFamily="18" charset="-128"/>
                <a:ea typeface="UD デジタル 教科書体 NK-R" panose="02020400000000000000" pitchFamily="18" charset="-128"/>
              </a:rPr>
              <a:t>基本報酬の区分等に応じ、一般就労へ移行し６月以上定着した者の数ごとに加算</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　</a:t>
            </a:r>
          </a:p>
        </p:txBody>
      </p:sp>
      <p:sp>
        <p:nvSpPr>
          <p:cNvPr id="40" name="正方形/長方形 39"/>
          <p:cNvSpPr/>
          <p:nvPr/>
        </p:nvSpPr>
        <p:spPr>
          <a:xfrm>
            <a:off x="6512116" y="5848966"/>
            <a:ext cx="4841681" cy="425455"/>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食事提供体制加算、送迎加算、訪問加算等</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他の福祉サービスと共通した加算も一定の条件を満たせば算定可能</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41" name="正方形/長方形 40"/>
          <p:cNvSpPr/>
          <p:nvPr/>
        </p:nvSpPr>
        <p:spPr>
          <a:xfrm>
            <a:off x="6512116" y="5022463"/>
            <a:ext cx="4841681" cy="788521"/>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福祉専門職員配置等加算（</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：１５単位）（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：１０単位）（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：６単位）</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15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単位）</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：社会福祉士等資格保有者が常勤職員の</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25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％雇用されている場合（</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10</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単位）</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：常勤職員が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75</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％以上又は勤続</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年以上が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30</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％以上の場合（</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6</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単位）</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25" name="テキスト ボックス 24"/>
          <p:cNvSpPr txBox="1"/>
          <p:nvPr/>
        </p:nvSpPr>
        <p:spPr>
          <a:xfrm>
            <a:off x="1127226" y="6505740"/>
            <a:ext cx="2654740" cy="261610"/>
          </a:xfrm>
          <a:prstGeom prst="rect">
            <a:avLst/>
          </a:prstGeom>
          <a:noFill/>
        </p:spPr>
        <p:txBody>
          <a:bodyPr wrap="square" rtlCol="0" anchor="ctr">
            <a:spAutoFit/>
          </a:bodyPr>
          <a:lstStyle/>
          <a:p>
            <a:pPr algn="ctr"/>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a:t>
            </a:r>
            <a:r>
              <a:rPr lang="en-US" altLang="ja-JP"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20</a:t>
            </a:r>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人以下、人員配置６：</a:t>
            </a:r>
            <a:r>
              <a:rPr lang="en-US" altLang="ja-JP"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の場合＞</a:t>
            </a:r>
            <a:endParaRPr lang="ja-JP" altLang="en-US" sz="1050" strike="sngStrike"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graphicFrame>
        <p:nvGraphicFramePr>
          <p:cNvPr id="20" name="表 19">
            <a:extLst>
              <a:ext uri="{FF2B5EF4-FFF2-40B4-BE49-F238E27FC236}">
                <a16:creationId xmlns:a16="http://schemas.microsoft.com/office/drawing/2014/main" id="{3B96C3D1-1987-45AE-AF95-B15392010C54}"/>
              </a:ext>
            </a:extLst>
          </p:cNvPr>
          <p:cNvGraphicFramePr>
            <a:graphicFrameLocks noGrp="1"/>
          </p:cNvGraphicFramePr>
          <p:nvPr/>
        </p:nvGraphicFramePr>
        <p:xfrm>
          <a:off x="3863950" y="4830013"/>
          <a:ext cx="2551250" cy="421478"/>
        </p:xfrm>
        <a:graphic>
          <a:graphicData uri="http://schemas.openxmlformats.org/drawingml/2006/table">
            <a:tbl>
              <a:tblPr firstRow="1" bandRow="1">
                <a:tableStyleId>{5940675A-B579-460E-94D1-54222C63F5DA}</a:tableStyleId>
              </a:tblPr>
              <a:tblGrid>
                <a:gridCol w="1122237">
                  <a:extLst>
                    <a:ext uri="{9D8B030D-6E8A-4147-A177-3AD203B41FA5}">
                      <a16:colId xmlns:a16="http://schemas.microsoft.com/office/drawing/2014/main" val="20001"/>
                    </a:ext>
                  </a:extLst>
                </a:gridCol>
                <a:gridCol w="1429013">
                  <a:extLst>
                    <a:ext uri="{9D8B030D-6E8A-4147-A177-3AD203B41FA5}">
                      <a16:colId xmlns:a16="http://schemas.microsoft.com/office/drawing/2014/main" val="20002"/>
                    </a:ext>
                  </a:extLst>
                </a:gridCol>
              </a:tblGrid>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定員</a:t>
                      </a:r>
                    </a:p>
                  </a:txBody>
                  <a:tcPr marL="36000" marR="36000" marT="0" marB="0" anchor="ctr">
                    <a:solidFill>
                      <a:srgbClr val="FFFF99"/>
                    </a:solid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基本報酬</a:t>
                      </a:r>
                    </a:p>
                  </a:txBody>
                  <a:tcPr marL="36000" marR="36000" marT="0" marB="0" anchor="ctr">
                    <a:solidFill>
                      <a:srgbClr val="FFFF99"/>
                    </a:solidFill>
                  </a:tcPr>
                </a:tc>
                <a:extLst>
                  <a:ext uri="{0D108BD9-81ED-4DB2-BD59-A6C34878D82A}">
                    <a16:rowId xmlns:a16="http://schemas.microsoft.com/office/drawing/2014/main" val="10001"/>
                  </a:ext>
                </a:extLst>
              </a:tr>
              <a:tr h="210739">
                <a:tc>
                  <a:txBody>
                    <a:bodyPr/>
                    <a:lstStyle/>
                    <a:p>
                      <a:pPr algn="ctr"/>
                      <a:r>
                        <a:rPr kumimoji="1" lang="ja-JP" altLang="en-US" sz="11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２０人以下</a:t>
                      </a:r>
                    </a:p>
                  </a:txBody>
                  <a:tcPr marL="36000" marR="36000" marT="0" marB="0" anchor="ctr"/>
                </a:tc>
                <a:tc>
                  <a:txBody>
                    <a:bodyPr/>
                    <a:lstStyle/>
                    <a:p>
                      <a:pPr algn="ctr"/>
                      <a:r>
                        <a:rPr kumimoji="1" lang="ja-JP" altLang="en-US" sz="11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５８４単位／日</a:t>
                      </a:r>
                    </a:p>
                  </a:txBody>
                  <a:tcPr marL="36000" marR="36000" marT="0" marB="0" anchor="ctr"/>
                </a:tc>
                <a:extLst>
                  <a:ext uri="{0D108BD9-81ED-4DB2-BD59-A6C34878D82A}">
                    <a16:rowId xmlns:a16="http://schemas.microsoft.com/office/drawing/2014/main" val="10002"/>
                  </a:ext>
                </a:extLst>
              </a:tr>
            </a:tbl>
          </a:graphicData>
        </a:graphic>
      </p:graphicFrame>
      <p:sp>
        <p:nvSpPr>
          <p:cNvPr id="24" name="テキスト ボックス 23">
            <a:extLst>
              <a:ext uri="{FF2B5EF4-FFF2-40B4-BE49-F238E27FC236}">
                <a16:creationId xmlns:a16="http://schemas.microsoft.com/office/drawing/2014/main" id="{39609193-CF0A-475C-AD57-1D437F7237E6}"/>
              </a:ext>
            </a:extLst>
          </p:cNvPr>
          <p:cNvSpPr txBox="1"/>
          <p:nvPr/>
        </p:nvSpPr>
        <p:spPr>
          <a:xfrm>
            <a:off x="736089" y="4468290"/>
            <a:ext cx="2455886" cy="253916"/>
          </a:xfrm>
          <a:prstGeom prst="rect">
            <a:avLst/>
          </a:prstGeom>
          <a:noFill/>
        </p:spPr>
        <p:txBody>
          <a:bodyPr wrap="square" rtlCol="0" anchor="ctr">
            <a:spAutoFit/>
          </a:bodyPr>
          <a:lstStyle/>
          <a:p>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（１）「平均工賃月額」に応じた報酬体系</a:t>
            </a:r>
            <a:endParaRPr lang="ja-JP" altLang="en-US" sz="1050" strike="sngStrike"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1" name="テキスト ボックス 30">
            <a:extLst>
              <a:ext uri="{FF2B5EF4-FFF2-40B4-BE49-F238E27FC236}">
                <a16:creationId xmlns:a16="http://schemas.microsoft.com/office/drawing/2014/main" id="{6F137A3B-C277-4F31-8FC2-CACB4C0F3DBF}"/>
              </a:ext>
            </a:extLst>
          </p:cNvPr>
          <p:cNvSpPr txBox="1"/>
          <p:nvPr/>
        </p:nvSpPr>
        <p:spPr>
          <a:xfrm>
            <a:off x="3739635" y="4446498"/>
            <a:ext cx="2741389" cy="415498"/>
          </a:xfrm>
          <a:prstGeom prst="rect">
            <a:avLst/>
          </a:prstGeom>
          <a:noFill/>
        </p:spPr>
        <p:txBody>
          <a:bodyPr wrap="square" rtlCol="0" anchor="ctr">
            <a:spAutoFit/>
          </a:bodyPr>
          <a:lstStyle/>
          <a:p>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（２）「利用者の就労や生産活動等への参加」</a:t>
            </a:r>
            <a:endParaRPr lang="en-US" altLang="ja-JP"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をもって一律に評価する報酬体系</a:t>
            </a:r>
            <a:endParaRPr lang="ja-JP" altLang="en-US" sz="1050" strike="sngStrike"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 name="正方形/長方形 2">
            <a:extLst>
              <a:ext uri="{FF2B5EF4-FFF2-40B4-BE49-F238E27FC236}">
                <a16:creationId xmlns:a16="http://schemas.microsoft.com/office/drawing/2014/main" id="{86ED83E7-25B4-4856-B1B0-7D6BD65A9B1B}"/>
              </a:ext>
            </a:extLst>
          </p:cNvPr>
          <p:cNvSpPr/>
          <p:nvPr/>
        </p:nvSpPr>
        <p:spPr>
          <a:xfrm>
            <a:off x="3796897" y="5324435"/>
            <a:ext cx="2715219" cy="1466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独自の加算</a:t>
            </a:r>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p>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〇地域協働加算　　３０単位／日</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・就労や生産活動の実施にあたり、地域や</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地域住民と協働した取組を実施する事業所を評価。</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〇ピアサポート実施加算　１００単位／月</a:t>
            </a:r>
            <a:endPar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・利用者に対し、一定の支援体制のもと、就労や生産活動等への参加等に係るピアサポートを実施した場合に、当該支援を受けた利用者の数に応じ、各月単位で所定単位数を加算。</a:t>
            </a:r>
            <a:endPar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3" name="テキスト ボックス 32">
            <a:extLst>
              <a:ext uri="{FF2B5EF4-FFF2-40B4-BE49-F238E27FC236}">
                <a16:creationId xmlns:a16="http://schemas.microsoft.com/office/drawing/2014/main" id="{ADF9AED1-A864-4751-8CEF-8778B8ADE858}"/>
              </a:ext>
            </a:extLst>
          </p:cNvPr>
          <p:cNvSpPr txBox="1"/>
          <p:nvPr/>
        </p:nvSpPr>
        <p:spPr>
          <a:xfrm>
            <a:off x="4724009" y="5229340"/>
            <a:ext cx="1790762" cy="261610"/>
          </a:xfrm>
          <a:prstGeom prst="rect">
            <a:avLst/>
          </a:prstGeom>
          <a:noFill/>
        </p:spPr>
        <p:txBody>
          <a:bodyPr wrap="square" rtlCol="0" anchor="ctr">
            <a:spAutoFit/>
          </a:bodyPr>
          <a:lstStyle/>
          <a:p>
            <a:pPr algn="ctr"/>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＜人員配置６：</a:t>
            </a:r>
            <a:r>
              <a:rPr lang="en-US" altLang="ja-JP"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lang="ja-JP" altLang="en-US" sz="105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の場合＞</a:t>
            </a:r>
            <a:endParaRPr lang="ja-JP" altLang="en-US" sz="1050" strike="sngStrike" dirty="0">
              <a:solidFill>
                <a:srgbClr val="FF0000"/>
              </a:solidFill>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235434DC-0F88-FE97-7001-10437AFA2001}"/>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スライド№２４</a:t>
            </a:r>
          </a:p>
        </p:txBody>
      </p:sp>
    </p:spTree>
    <p:extLst>
      <p:ext uri="{BB962C8B-B14F-4D97-AF65-F5344CB8AC3E}">
        <p14:creationId xmlns:p14="http://schemas.microsoft.com/office/powerpoint/2010/main" val="1795747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2"/>
          <p:cNvSpPr txBox="1">
            <a:spLocks noChangeArrowheads="1"/>
          </p:cNvSpPr>
          <p:nvPr/>
        </p:nvSpPr>
        <p:spPr bwMode="auto">
          <a:xfrm>
            <a:off x="838201" y="2918809"/>
            <a:ext cx="10535276" cy="584775"/>
          </a:xfrm>
          <a:prstGeom prst="rect">
            <a:avLst/>
          </a:prstGeom>
          <a:noFill/>
          <a:ln w="9525">
            <a:noFill/>
            <a:miter lim="800000"/>
            <a:headEnd/>
            <a:tailEnd/>
          </a:ln>
        </p:spPr>
        <p:txBody>
          <a:bodyPr wrap="square">
            <a:spAutoFit/>
          </a:bodyPr>
          <a:lstStyle/>
          <a:p>
            <a:pPr>
              <a:spcBef>
                <a:spcPct val="50000"/>
              </a:spcBef>
            </a:pPr>
            <a:r>
              <a:rPr lang="ja-JP" altLang="en-US" sz="1600" u="sng" dirty="0">
                <a:latin typeface="UD デジタル 教科書体 NK-R" panose="02020400000000000000" pitchFamily="18" charset="-128"/>
                <a:ea typeface="UD デジタル 教科書体 NK-R" panose="02020400000000000000" pitchFamily="18" charset="-128"/>
              </a:rPr>
              <a:t>○ 報酬単価（令和６年４月～）　就労定着率（過去</a:t>
            </a:r>
            <a:r>
              <a:rPr lang="en-US" altLang="ja-JP" sz="1600" u="sng" dirty="0">
                <a:latin typeface="UD デジタル 教科書体 NK-R" panose="02020400000000000000" pitchFamily="18" charset="-128"/>
                <a:ea typeface="UD デジタル 教科書体 NK-R" panose="02020400000000000000" pitchFamily="18" charset="-128"/>
              </a:rPr>
              <a:t>3</a:t>
            </a:r>
            <a:r>
              <a:rPr lang="ja-JP" altLang="en-US" sz="1600" u="sng" dirty="0">
                <a:latin typeface="UD デジタル 教科書体 NK-R" panose="02020400000000000000" pitchFamily="18" charset="-128"/>
                <a:ea typeface="UD デジタル 教科書体 NK-R" panose="02020400000000000000" pitchFamily="18" charset="-128"/>
              </a:rPr>
              <a:t>年間の就労定着支援の総利用者数のうち前年度末時点の就労定着者数</a:t>
            </a:r>
            <a:r>
              <a:rPr lang="ja-JP" altLang="en-US" sz="1600" u="sng"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）が高いほど高い基本報酬</a:t>
            </a:r>
            <a:endParaRPr lang="en-US" altLang="ja-JP" sz="1600" u="sng" dirty="0">
              <a:latin typeface="UD デジタル 教科書体 NK-R" panose="02020400000000000000" pitchFamily="18" charset="-128"/>
              <a:ea typeface="UD デジタル 教科書体 NK-R" panose="02020400000000000000" pitchFamily="18" charset="-128"/>
            </a:endParaRPr>
          </a:p>
        </p:txBody>
      </p:sp>
      <p:sp>
        <p:nvSpPr>
          <p:cNvPr id="2" name="タイトル 1">
            <a:extLst>
              <a:ext uri="{FF2B5EF4-FFF2-40B4-BE49-F238E27FC236}">
                <a16:creationId xmlns:a16="http://schemas.microsoft.com/office/drawing/2014/main" id="{08FF42AE-EF04-48F9-9579-65ECAE1195E6}"/>
              </a:ext>
            </a:extLst>
          </p:cNvPr>
          <p:cNvSpPr>
            <a:spLocks noGrp="1"/>
          </p:cNvSpPr>
          <p:nvPr>
            <p:ph type="title"/>
          </p:nvPr>
        </p:nvSpPr>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就労</a:t>
            </a:r>
            <a:r>
              <a:rPr lang="ja-JP" altLang="en-US" sz="2400" b="0" u="none" dirty="0"/>
              <a:t>定着支援</a:t>
            </a:r>
            <a:r>
              <a:rPr kumimoji="1" lang="ja-JP" altLang="en-US" sz="2400" b="0" u="none" dirty="0"/>
              <a:t>事業について</a:t>
            </a:r>
            <a:endParaRPr kumimoji="1" lang="ja-JP" altLang="en-US" sz="3600" b="0" u="none" dirty="0"/>
          </a:p>
        </p:txBody>
      </p:sp>
      <p:sp>
        <p:nvSpPr>
          <p:cNvPr id="22" name="四角形: 角を丸くする 21"/>
          <p:cNvSpPr/>
          <p:nvPr/>
        </p:nvSpPr>
        <p:spPr>
          <a:xfrm>
            <a:off x="857878" y="1318842"/>
            <a:ext cx="10515599" cy="410909"/>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対象者＞就労移行支援、就労継続支援、生活介護、自立訓練の利用を経て一般就労へ移行した障害者で、就労に伴う環境変化により日常生活又は社会生活上の課題が生じている者であって、一般就労後６月を経過した者</a:t>
            </a:r>
            <a:endParaRPr lang="ja-JP" altLang="en-US" sz="11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19463" name="Rectangle 4"/>
          <p:cNvSpPr>
            <a:spLocks noChangeArrowheads="1"/>
          </p:cNvSpPr>
          <p:nvPr/>
        </p:nvSpPr>
        <p:spPr bwMode="auto">
          <a:xfrm>
            <a:off x="865296" y="1760750"/>
            <a:ext cx="8098449" cy="1146929"/>
          </a:xfrm>
          <a:prstGeom prst="rect">
            <a:avLst/>
          </a:prstGeom>
          <a:solidFill>
            <a:srgbClr val="CCFFFF">
              <a:alpha val="49803"/>
            </a:srgbClr>
          </a:solidFill>
          <a:ln w="3175" algn="ctr">
            <a:solidFill>
              <a:schemeClr val="tx1"/>
            </a:solidFill>
            <a:miter lim="800000"/>
            <a:headEnd/>
            <a:tailEnd/>
          </a:ln>
        </p:spPr>
        <p:txBody>
          <a:bodyPr anchor="t"/>
          <a:lstStyle/>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＜サービス内容＞</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■障害者との相談を通じて日常生活面及び社会生活面の課題を把握するとともに、企業や関係機関等との連絡調整やそれに伴う課題解決に向けて必要となる支援を実施</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■利用者の自宅・企業等を訪問することにより、月１回以上は障害者との対面相当の支援</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■月１回以上は企業訪問を行うよう努める</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■利用期間は３年間（経過後は必要に応じて、就労支援等の関係機関等へ引き継ぐ）</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endParaRPr lang="ja-JP" altLang="en-US" sz="1200" dirty="0">
              <a:solidFill>
                <a:prstClr val="black"/>
              </a:solidFill>
              <a:latin typeface="UD デジタル 教科書体 NK-R" panose="02020400000000000000" pitchFamily="18" charset="-128"/>
              <a:ea typeface="UD デジタル 教科書体 NK-R" panose="02020400000000000000" pitchFamily="18" charset="-128"/>
            </a:endParaRPr>
          </a:p>
        </p:txBody>
      </p:sp>
      <p:sp>
        <p:nvSpPr>
          <p:cNvPr id="21" name="角丸四角形 20"/>
          <p:cNvSpPr/>
          <p:nvPr/>
        </p:nvSpPr>
        <p:spPr>
          <a:xfrm>
            <a:off x="865296" y="3478323"/>
            <a:ext cx="1072108"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基本報酬</a:t>
            </a:r>
          </a:p>
        </p:txBody>
      </p:sp>
      <p:sp>
        <p:nvSpPr>
          <p:cNvPr id="23" name="角丸四角形 22"/>
          <p:cNvSpPr/>
          <p:nvPr/>
        </p:nvSpPr>
        <p:spPr>
          <a:xfrm>
            <a:off x="5687283" y="3253414"/>
            <a:ext cx="1167169" cy="242127"/>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主な加算</a:t>
            </a:r>
          </a:p>
        </p:txBody>
      </p:sp>
      <p:sp>
        <p:nvSpPr>
          <p:cNvPr id="28" name="Rectangle 4"/>
          <p:cNvSpPr>
            <a:spLocks noChangeArrowheads="1"/>
          </p:cNvSpPr>
          <p:nvPr/>
        </p:nvSpPr>
        <p:spPr bwMode="auto">
          <a:xfrm>
            <a:off x="8990836" y="1758740"/>
            <a:ext cx="2342922" cy="1146929"/>
          </a:xfrm>
          <a:prstGeom prst="rect">
            <a:avLst/>
          </a:prstGeom>
          <a:solidFill>
            <a:srgbClr val="CCFFFF">
              <a:alpha val="49803"/>
            </a:srgbClr>
          </a:solidFill>
          <a:ln w="3175" algn="ctr">
            <a:solidFill>
              <a:schemeClr val="tx1"/>
            </a:solidFill>
            <a:miter lim="800000"/>
            <a:headEnd/>
            <a:tailEnd/>
          </a:ln>
        </p:spPr>
        <p:txBody>
          <a:bodyPr anchor="t"/>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＜主な人員配置＞</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サービス管理責任者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60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a:t>
            </a:r>
          </a:p>
          <a:p>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就労定着支援員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40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（常勤換算）</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34" name="Text Box 2"/>
          <p:cNvSpPr txBox="1">
            <a:spLocks noChangeArrowheads="1"/>
          </p:cNvSpPr>
          <p:nvPr/>
        </p:nvSpPr>
        <p:spPr bwMode="auto">
          <a:xfrm>
            <a:off x="993461" y="6086623"/>
            <a:ext cx="3913603" cy="553998"/>
          </a:xfrm>
          <a:prstGeom prst="rect">
            <a:avLst/>
          </a:prstGeom>
          <a:noFill/>
          <a:ln w="9525">
            <a:noFill/>
            <a:miter lim="800000"/>
            <a:headEnd/>
            <a:tailEnd/>
          </a:ln>
        </p:spPr>
        <p:txBody>
          <a:bodyPr wrap="square" anchor="ctr">
            <a:spAutoFit/>
          </a:bodyPr>
          <a:lstStyle/>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 事業所数　　 １，７６９所　</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〇 利用者数　　１９，４４１名　（</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国保連</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令和７</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年</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９</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月実績</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p:txBody>
      </p:sp>
      <p:graphicFrame>
        <p:nvGraphicFramePr>
          <p:cNvPr id="32" name="表 31"/>
          <p:cNvGraphicFramePr>
            <a:graphicFrameLocks noGrp="1"/>
          </p:cNvGraphicFramePr>
          <p:nvPr/>
        </p:nvGraphicFramePr>
        <p:xfrm>
          <a:off x="865296" y="3819790"/>
          <a:ext cx="3826469" cy="1685912"/>
        </p:xfrm>
        <a:graphic>
          <a:graphicData uri="http://schemas.openxmlformats.org/drawingml/2006/table">
            <a:tbl>
              <a:tblPr firstRow="1" bandRow="1">
                <a:tableStyleId>{5940675A-B579-460E-94D1-54222C63F5DA}</a:tableStyleId>
              </a:tblPr>
              <a:tblGrid>
                <a:gridCol w="2359042">
                  <a:extLst>
                    <a:ext uri="{9D8B030D-6E8A-4147-A177-3AD203B41FA5}">
                      <a16:colId xmlns:a16="http://schemas.microsoft.com/office/drawing/2014/main" val="20001"/>
                    </a:ext>
                  </a:extLst>
                </a:gridCol>
                <a:gridCol w="1467427">
                  <a:extLst>
                    <a:ext uri="{9D8B030D-6E8A-4147-A177-3AD203B41FA5}">
                      <a16:colId xmlns:a16="http://schemas.microsoft.com/office/drawing/2014/main" val="20002"/>
                    </a:ext>
                  </a:extLst>
                </a:gridCol>
              </a:tblGrid>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就労定着率</a:t>
                      </a:r>
                    </a:p>
                  </a:txBody>
                  <a:tcPr marL="36000" marR="36000" marT="0" marB="0" anchor="ctr">
                    <a:solidFill>
                      <a:srgbClr val="FFFF99"/>
                    </a:solid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基本報酬</a:t>
                      </a:r>
                    </a:p>
                  </a:txBody>
                  <a:tcPr marL="36000" marR="36000" marT="0" marB="0" anchor="ctr">
                    <a:solidFill>
                      <a:srgbClr val="FFFF99"/>
                    </a:solidFill>
                  </a:tcPr>
                </a:tc>
                <a:extLst>
                  <a:ext uri="{0D108BD9-81ED-4DB2-BD59-A6C34878D82A}">
                    <a16:rowId xmlns:a16="http://schemas.microsoft.com/office/drawing/2014/main" val="10001"/>
                  </a:ext>
                </a:extLst>
              </a:tr>
              <a:tr h="210739">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割５分以上</a:t>
                      </a:r>
                    </a:p>
                  </a:txBody>
                  <a:tcPr marL="36000" marR="36000" marT="0" marB="0" anchor="ctr"/>
                </a:tc>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3,</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５１２単位／月</a:t>
                      </a:r>
                    </a:p>
                  </a:txBody>
                  <a:tcPr marL="36000" marR="36000" marT="0" marB="0" anchor="ctr"/>
                </a:tc>
                <a:extLst>
                  <a:ext uri="{0D108BD9-81ED-4DB2-BD59-A6C34878D82A}">
                    <a16:rowId xmlns:a16="http://schemas.microsoft.com/office/drawing/2014/main" val="10002"/>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９割以上</a:t>
                      </a: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9</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割５分未満</a:t>
                      </a:r>
                    </a:p>
                  </a:txBody>
                  <a:tcPr marL="36000" marR="36000" marT="0" marB="0" anchor="ct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a:t>
                      </a: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３４８単位／月</a:t>
                      </a:r>
                    </a:p>
                  </a:txBody>
                  <a:tcPr marL="36000" marR="36000" marT="0" marB="0" anchor="ctr"/>
                </a:tc>
                <a:extLst>
                  <a:ext uri="{0D108BD9-81ED-4DB2-BD59-A6C34878D82A}">
                    <a16:rowId xmlns:a16="http://schemas.microsoft.com/office/drawing/2014/main" val="10003"/>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８割以上９割未満</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tc>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2,</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７６８単位／月</a:t>
                      </a:r>
                    </a:p>
                  </a:txBody>
                  <a:tcPr marL="36000" marR="36000" marT="0" marB="0" anchor="ctr"/>
                </a:tc>
                <a:extLst>
                  <a:ext uri="{0D108BD9-81ED-4DB2-BD59-A6C34878D82A}">
                    <a16:rowId xmlns:a16="http://schemas.microsoft.com/office/drawing/2014/main" val="10004"/>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７割以上８割未満</a:t>
                      </a:r>
                    </a:p>
                  </a:txBody>
                  <a:tcPr marL="36000" marR="36000" marT="0" marB="0" anchor="ctr">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a:t>
                      </a: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２３４単位／月</a:t>
                      </a:r>
                    </a:p>
                  </a:txBody>
                  <a:tcPr marL="36000" marR="36000" marT="0" marB="0" anchor="ctr">
                    <a:noFill/>
                  </a:tcPr>
                </a:tc>
                <a:extLst>
                  <a:ext uri="{0D108BD9-81ED-4DB2-BD59-A6C34878D82A}">
                    <a16:rowId xmlns:a16="http://schemas.microsoft.com/office/drawing/2014/main" val="10005"/>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５割以上７割未満</a:t>
                      </a:r>
                    </a:p>
                  </a:txBody>
                  <a:tcPr marL="36000" marR="36000" marT="0" marB="0" anchor="ctr">
                    <a:lnT w="12700" cap="flat" cmpd="sng" algn="ctr">
                      <a:solidFill>
                        <a:schemeClr val="tx1"/>
                      </a:solidFill>
                      <a:prstDash val="solid"/>
                      <a:round/>
                      <a:headEnd type="none" w="med" len="med"/>
                      <a:tailEnd type="none" w="med" len="med"/>
                    </a:lnT>
                    <a:noFill/>
                  </a:tcPr>
                </a:tc>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６９０単位／月</a:t>
                      </a:r>
                    </a:p>
                  </a:txBody>
                  <a:tcPr marL="36000" marR="36000" marT="0" marB="0" anchor="ctr">
                    <a:noFill/>
                  </a:tcPr>
                </a:tc>
                <a:extLst>
                  <a:ext uri="{0D108BD9-81ED-4DB2-BD59-A6C34878D82A}">
                    <a16:rowId xmlns:a16="http://schemas.microsoft.com/office/drawing/2014/main" val="10006"/>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３割以上５割未満</a:t>
                      </a:r>
                    </a:p>
                  </a:txBody>
                  <a:tcPr marL="36000" marR="36000" marT="0" marB="0" anchor="ctr">
                    <a:noFill/>
                  </a:tcPr>
                </a:tc>
                <a:tc>
                  <a:txBody>
                    <a:bodyPr/>
                    <a:lstStyle/>
                    <a:p>
                      <a:pPr algn="ctr"/>
                      <a:r>
                        <a:rPr kumimoji="1" lang="en-US" altLang="ja-JP"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a:t>
                      </a:r>
                      <a:r>
                        <a:rPr kumimoji="1" lang="ja-JP" altLang="en-US"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４３３単位</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／月</a:t>
                      </a:r>
                      <a:endParaRPr kumimoji="1" lang="en-US" altLang="ja-JP" sz="1200" b="0" baseline="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noFill/>
                  </a:tcPr>
                </a:tc>
                <a:extLst>
                  <a:ext uri="{0D108BD9-81ED-4DB2-BD59-A6C34878D82A}">
                    <a16:rowId xmlns:a16="http://schemas.microsoft.com/office/drawing/2014/main" val="10007"/>
                  </a:ext>
                </a:extLst>
              </a:tr>
              <a:tr h="210739">
                <a:tc>
                  <a:txBody>
                    <a:bodyPr/>
                    <a:lstStyle/>
                    <a:p>
                      <a:pPr algn="ct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３割未満</a:t>
                      </a:r>
                    </a:p>
                  </a:txBody>
                  <a:tcPr marL="36000" marR="36000" marT="0" marB="0" anchor="ctr">
                    <a:lnB w="12700" cap="flat" cmpd="sng" algn="ctr">
                      <a:solidFill>
                        <a:schemeClr val="tx1"/>
                      </a:solidFill>
                      <a:prstDash val="solid"/>
                      <a:round/>
                      <a:headEnd type="none" w="med" len="med"/>
                      <a:tailEnd type="none" w="med" len="med"/>
                    </a:lnB>
                    <a:noFill/>
                  </a:tcPr>
                </a:tc>
                <a:tc>
                  <a:txBody>
                    <a:bodyPr/>
                    <a:lstStyle/>
                    <a:p>
                      <a:pPr algn="ctr"/>
                      <a:r>
                        <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1,0</a:t>
                      </a:r>
                      <a:r>
                        <a:rPr kumimoji="1" lang="ja-JP" altLang="en-US"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７４単位／月</a:t>
                      </a:r>
                      <a:endParaRPr kumimoji="1" lang="en-US" altLang="ja-JP" sz="1200" b="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txBody>
                  <a:tcPr marL="36000" marR="3600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8" name="正方形/長方形 37"/>
          <p:cNvSpPr/>
          <p:nvPr/>
        </p:nvSpPr>
        <p:spPr>
          <a:xfrm>
            <a:off x="5675868" y="3539081"/>
            <a:ext cx="5650836" cy="389628"/>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職場適応援助者養成研修修了者配置体制加算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120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単位</a:t>
            </a:r>
            <a:r>
              <a:rPr lang="ja-JP" altLang="en-US" sz="1200" dirty="0">
                <a:latin typeface="UD デジタル 教科書体 NK-R" panose="02020400000000000000" pitchFamily="18" charset="-128"/>
                <a:ea typeface="UD デジタル 教科書体 NK-R" panose="02020400000000000000" pitchFamily="18" charset="-128"/>
              </a:rPr>
              <a:t>／月</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職場適応援助者（ジョブコーチ）養成研修を修了した者を就労定着支援員として配置している場合</a:t>
            </a:r>
            <a:endParaRPr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9" name="正方形/長方形 38"/>
          <p:cNvSpPr/>
          <p:nvPr/>
        </p:nvSpPr>
        <p:spPr>
          <a:xfrm>
            <a:off x="5675868" y="3948027"/>
            <a:ext cx="5650836" cy="389629"/>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特別地域加算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240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単位／月</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中山間地域等の居住する利用者に支援した場合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40" name="正方形/長方形 39"/>
          <p:cNvSpPr/>
          <p:nvPr/>
        </p:nvSpPr>
        <p:spPr>
          <a:xfrm>
            <a:off x="5675869" y="4768427"/>
            <a:ext cx="5657889" cy="1014997"/>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地域連携会議実施加算　５７９単位／回</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支援計画に係る関係機関を交えた会議を開催し、関係機関との連絡調整を行った場合に、支援期間（最大３年間）を通じ、所定単位数を加算する。</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※R</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３年新設</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サービス管理責任者が会議には出席せず、就労定着支援員が会議に参加し、前後にサービス管理責任者に情報提供する場合は、４０５単位／回</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41" name="正方形/長方形 40"/>
          <p:cNvSpPr/>
          <p:nvPr/>
        </p:nvSpPr>
        <p:spPr>
          <a:xfrm>
            <a:off x="5675868" y="4360106"/>
            <a:ext cx="5650835" cy="389629"/>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初期加算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900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単位／月（</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1</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回限り）</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一体的に運営する移行支援事業所等以外の事業所から利用者を受け入れた場合</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27" name="テキスト ボックス 26"/>
          <p:cNvSpPr txBox="1"/>
          <p:nvPr/>
        </p:nvSpPr>
        <p:spPr>
          <a:xfrm>
            <a:off x="767443" y="5505702"/>
            <a:ext cx="4757735" cy="600164"/>
          </a:xfrm>
          <a:prstGeom prst="rect">
            <a:avLst/>
          </a:prstGeom>
          <a:noFill/>
        </p:spPr>
        <p:txBody>
          <a:bodyPr wrap="square" rtlCol="0">
            <a:spAutoFit/>
          </a:bodyPr>
          <a:lstStyle/>
          <a:p>
            <a:r>
              <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a:t>
            </a:r>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利用者及び当該利用者が雇用されている事業主等に対し、支援</a:t>
            </a:r>
            <a:endPar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内容を記載した「支援レポート」を月１回以上提供した場合に、利</a:t>
            </a:r>
            <a:endPar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a:p>
            <a:r>
              <a:rPr lang="ja-JP" altLang="en-US"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　　用者数及び就労定着率に応じ、算定。</a:t>
            </a:r>
            <a:endParaRPr lang="en-US" altLang="ja-JP" sz="11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19" name="正方形/長方形 18">
            <a:extLst>
              <a:ext uri="{FF2B5EF4-FFF2-40B4-BE49-F238E27FC236}">
                <a16:creationId xmlns:a16="http://schemas.microsoft.com/office/drawing/2014/main" id="{37D3D6A8-2B2D-432F-8138-95581D1070AB}"/>
              </a:ext>
            </a:extLst>
          </p:cNvPr>
          <p:cNvSpPr/>
          <p:nvPr/>
        </p:nvSpPr>
        <p:spPr>
          <a:xfrm>
            <a:off x="5687283" y="5802116"/>
            <a:ext cx="5657889" cy="545609"/>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就労定着実績体制加算　</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300</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単位／月</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⇒就労定着支援利用終了者のうち、雇用された事業所に</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3</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年</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6</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月以上</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6</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年</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6</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月未満の期間、継続して就</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　　　労している者の割合が</a:t>
            </a:r>
            <a:r>
              <a:rPr lang="en-US" altLang="ja-JP" sz="1000" dirty="0">
                <a:solidFill>
                  <a:srgbClr val="000000"/>
                </a:solidFill>
                <a:latin typeface="UD デジタル 教科書体 NK-R" panose="02020400000000000000" pitchFamily="18" charset="-128"/>
                <a:ea typeface="UD デジタル 教科書体 NK-R" panose="02020400000000000000" pitchFamily="18" charset="-128"/>
              </a:rPr>
              <a:t>7</a:t>
            </a:r>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割以上の事業所を評価する</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3" name="加算記号 2">
            <a:extLst>
              <a:ext uri="{FF2B5EF4-FFF2-40B4-BE49-F238E27FC236}">
                <a16:creationId xmlns:a16="http://schemas.microsoft.com/office/drawing/2014/main" id="{53D9F7A5-BA7B-4506-B816-EFD91D8EF9A0}"/>
              </a:ext>
            </a:extLst>
          </p:cNvPr>
          <p:cNvSpPr/>
          <p:nvPr/>
        </p:nvSpPr>
        <p:spPr>
          <a:xfrm>
            <a:off x="5052744" y="4297003"/>
            <a:ext cx="353387" cy="365743"/>
          </a:xfrm>
          <a:prstGeom prst="mathPlus">
            <a:avLst/>
          </a:prstGeom>
          <a:solidFill>
            <a:schemeClr val="tx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789E03A6-E1A4-F188-339F-24BEFD34AA93}"/>
              </a:ext>
            </a:extLst>
          </p:cNvPr>
          <p:cNvSpPr/>
          <p:nvPr/>
        </p:nvSpPr>
        <p:spPr>
          <a:xfrm>
            <a:off x="5675868" y="6331588"/>
            <a:ext cx="3464410" cy="246221"/>
          </a:xfrm>
          <a:prstGeom prst="rect">
            <a:avLst/>
          </a:prstGeom>
          <a:noFill/>
        </p:spPr>
        <p:txBody>
          <a:bodyPr wrap="none" lIns="91440" tIns="45720" rIns="91440" bIns="45720">
            <a:spAutoFit/>
          </a:bodyPr>
          <a:lstStyle/>
          <a:p>
            <a:pPr algn="ctr"/>
            <a:r>
              <a:rPr lang="en-US" altLang="ja-JP" sz="1000" dirty="0">
                <a:ln w="0"/>
                <a:solidFill>
                  <a:srgbClr val="FF0000"/>
                </a:solidFill>
                <a:latin typeface="UD デジタル 教科書体 NK-R" panose="02020400000000000000" pitchFamily="18" charset="-128"/>
                <a:ea typeface="UD デジタル 教科書体 NK-R" panose="02020400000000000000" pitchFamily="18" charset="-128"/>
              </a:rPr>
              <a:t>※</a:t>
            </a:r>
            <a:r>
              <a:rPr lang="ja-JP" altLang="en-US" sz="1000" dirty="0">
                <a:ln w="0"/>
                <a:solidFill>
                  <a:srgbClr val="FF0000"/>
                </a:solidFill>
                <a:latin typeface="UD デジタル 教科書体 NK-R" panose="02020400000000000000" pitchFamily="18" charset="-128"/>
                <a:ea typeface="UD デジタル 教科書体 NK-R" panose="02020400000000000000" pitchFamily="18" charset="-128"/>
              </a:rPr>
              <a:t>自立生活援助、自立訓練（生活訓練）との併給調整を行う。</a:t>
            </a:r>
            <a:endParaRPr lang="ja-JP" altLang="en-US" sz="1000" b="0" cap="none" spc="0" dirty="0">
              <a:ln w="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6" name="正方形/長方形 5">
            <a:extLst>
              <a:ext uri="{FF2B5EF4-FFF2-40B4-BE49-F238E27FC236}">
                <a16:creationId xmlns:a16="http://schemas.microsoft.com/office/drawing/2014/main" id="{115CE60F-26C2-3AF5-0356-F21557EB5476}"/>
              </a:ext>
            </a:extLst>
          </p:cNvPr>
          <p:cNvSpPr/>
          <p:nvPr/>
        </p:nvSpPr>
        <p:spPr>
          <a:xfrm>
            <a:off x="5675868" y="6472957"/>
            <a:ext cx="3078087" cy="246221"/>
          </a:xfrm>
          <a:prstGeom prst="rect">
            <a:avLst/>
          </a:prstGeom>
          <a:noFill/>
        </p:spPr>
        <p:txBody>
          <a:bodyPr wrap="none" lIns="91440" tIns="45720" rIns="91440" bIns="45720">
            <a:spAutoFit/>
          </a:bodyPr>
          <a:lstStyle/>
          <a:p>
            <a:pPr algn="ctr"/>
            <a:r>
              <a:rPr lang="en-US" altLang="ja-JP" sz="1000" dirty="0">
                <a:ln w="0"/>
                <a:solidFill>
                  <a:srgbClr val="FF0000"/>
                </a:solidFill>
                <a:latin typeface="UD デジタル 教科書体 NK-R" panose="02020400000000000000" pitchFamily="18" charset="-128"/>
                <a:ea typeface="UD デジタル 教科書体 NK-R" panose="02020400000000000000" pitchFamily="18" charset="-128"/>
              </a:rPr>
              <a:t>※</a:t>
            </a:r>
            <a:r>
              <a:rPr lang="ja-JP" altLang="en-US" sz="1000" dirty="0">
                <a:ln w="0"/>
                <a:solidFill>
                  <a:srgbClr val="FF0000"/>
                </a:solidFill>
                <a:latin typeface="UD デジタル 教科書体 NK-R" panose="02020400000000000000" pitchFamily="18" charset="-128"/>
                <a:ea typeface="UD デジタル 教科書体 NK-R" panose="02020400000000000000" pitchFamily="18" charset="-128"/>
              </a:rPr>
              <a:t>職場適応援助者に係る助成金との併給調整を行う。</a:t>
            </a:r>
            <a:endParaRPr lang="ja-JP" altLang="en-US" sz="1000" b="0" cap="none" spc="0" dirty="0">
              <a:ln w="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9AE3D6ED-D4DB-6415-0234-FD7311C3F4D0}"/>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スライド№２５</a:t>
            </a:r>
          </a:p>
        </p:txBody>
      </p:sp>
    </p:spTree>
    <p:extLst>
      <p:ext uri="{BB962C8B-B14F-4D97-AF65-F5344CB8AC3E}">
        <p14:creationId xmlns:p14="http://schemas.microsoft.com/office/powerpoint/2010/main" val="902023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106B2-D47A-6A1E-4D2A-12657B9533A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6A08143-8984-CC0D-FC5F-CF6B395B388B}"/>
              </a:ext>
            </a:extLst>
          </p:cNvPr>
          <p:cNvSpPr>
            <a:spLocks noGrp="1"/>
          </p:cNvSpPr>
          <p:nvPr>
            <p:ph type="title"/>
          </p:nvPr>
        </p:nvSpPr>
        <p:spPr/>
        <p:txBody>
          <a:bodyPr anchor="t">
            <a:normAutofit/>
          </a:bodyPr>
          <a:lstStyle/>
          <a:p>
            <a:r>
              <a:rPr kumimoji="1" lang="ja-JP" altLang="en-US" sz="3600" b="0" u="sng" dirty="0"/>
              <a:t>就労系サービスの</a:t>
            </a:r>
            <a:r>
              <a:rPr lang="ja-JP" altLang="en-US" sz="3600" b="0" dirty="0"/>
              <a:t>現状</a:t>
            </a:r>
            <a:br>
              <a:rPr kumimoji="1" lang="en-US" altLang="ja-JP" sz="3600" b="0" u="sng" dirty="0"/>
            </a:br>
            <a:r>
              <a:rPr kumimoji="1" lang="ja-JP" altLang="en-US" sz="2400" b="0" u="none" dirty="0"/>
              <a:t>就労選択</a:t>
            </a:r>
            <a:r>
              <a:rPr lang="ja-JP" altLang="en-US" sz="2400" b="0" u="none" dirty="0"/>
              <a:t>支援</a:t>
            </a:r>
            <a:r>
              <a:rPr kumimoji="1" lang="ja-JP" altLang="en-US" sz="2400" b="0" u="none" dirty="0"/>
              <a:t>事業について</a:t>
            </a:r>
            <a:endParaRPr kumimoji="1" lang="ja-JP" altLang="en-US" sz="3600" b="0" u="none" dirty="0"/>
          </a:p>
        </p:txBody>
      </p:sp>
      <p:sp>
        <p:nvSpPr>
          <p:cNvPr id="22" name="四角形: 角を丸くする 21">
            <a:extLst>
              <a:ext uri="{FF2B5EF4-FFF2-40B4-BE49-F238E27FC236}">
                <a16:creationId xmlns:a16="http://schemas.microsoft.com/office/drawing/2014/main" id="{B743AE97-F7C9-3482-5E6B-D961CA6CE78F}"/>
              </a:ext>
            </a:extLst>
          </p:cNvPr>
          <p:cNvSpPr/>
          <p:nvPr/>
        </p:nvSpPr>
        <p:spPr>
          <a:xfrm>
            <a:off x="838200" y="1275391"/>
            <a:ext cx="10515600" cy="782590"/>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＜対象者＞就労移行支援、就労継続支援を利用する意向を有する者及び現に就労移行又は就労継続支援を利用している者</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pPr>
              <a:defRPr/>
            </a:pP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令和７年１０月から、就労継続支援Ｂ型は、従来の就労アセスメントに代わり、就労選択支援により就労面に係る課題等の把握が行われている者が対象となる</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pPr>
              <a:defRPr/>
            </a:pP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rPr>
              <a:t>※</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令和９年４月以降は、支援体制の整備状況を踏まえつつ、新たに就労継続支援Ａ型を利用する場合や就労移行支援における標準利用期間を超えて利用する場合においても、就労選択支援により就労面に係る課題等の把握が行われている者を対象とする予定。</a:t>
            </a:r>
            <a:endParaRPr lang="ja-JP" altLang="en-US" sz="11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19463" name="Rectangle 4">
            <a:extLst>
              <a:ext uri="{FF2B5EF4-FFF2-40B4-BE49-F238E27FC236}">
                <a16:creationId xmlns:a16="http://schemas.microsoft.com/office/drawing/2014/main" id="{11DE3744-2508-5923-0CF0-D6C5CBD7AE57}"/>
              </a:ext>
            </a:extLst>
          </p:cNvPr>
          <p:cNvSpPr>
            <a:spLocks noChangeArrowheads="1"/>
          </p:cNvSpPr>
          <p:nvPr/>
        </p:nvSpPr>
        <p:spPr bwMode="auto">
          <a:xfrm>
            <a:off x="838200" y="2083383"/>
            <a:ext cx="8117264" cy="2284181"/>
          </a:xfrm>
          <a:prstGeom prst="rect">
            <a:avLst/>
          </a:prstGeom>
          <a:solidFill>
            <a:srgbClr val="CCFFFF">
              <a:alpha val="49803"/>
            </a:srgbClr>
          </a:solidFill>
          <a:ln w="3175" algn="ctr">
            <a:solidFill>
              <a:schemeClr val="tx1"/>
            </a:solidFill>
            <a:miter lim="800000"/>
            <a:headEnd/>
            <a:tailEnd/>
          </a:ln>
        </p:spPr>
        <p:txBody>
          <a:bodyPr anchor="ctr"/>
          <a:lstStyle/>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＜サービス内容＞</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障害者本人が就労先・働き方についてより良い選択ができるよう、就労アセスメントの手法を活用して、本人の希望、就労</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能力や適性等に合った選択を支援する。</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具体的には、以下のプロセスを実施する。</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①短期間の生産活動等を通じて、就労に関する適性、知識及び能力の評価ならびに就労に関する意向等整理（アセスメ</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ト）を実施。</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②アセスメント結果の作成に当たり、利用者及び関係機関の担当者等を招集して多機関連携会議を開催し、利用者の就労</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に関する意向確認を行うとともに担当者等に意見を求める。</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③アセスメント結果を踏まえ、必要に応じて関係機関等との連絡調整を実施。</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④協議会への参加等による地域の就労支援に係る社会資源や雇用事例等に関する情報収集、利用者への進路選択に資す</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る情報提供を実施。</a:t>
            </a:r>
            <a:endParaRPr lang="en-US" altLang="ja-JP" sz="1200" dirty="0">
              <a:solidFill>
                <a:prstClr val="black"/>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　支給決定期間は原則</a:t>
            </a:r>
            <a:r>
              <a:rPr lang="en-US" altLang="ja-JP" sz="1200" dirty="0">
                <a:solidFill>
                  <a:prstClr val="black"/>
                </a:solidFill>
                <a:latin typeface="UD デジタル 教科書体 NK-R" panose="02020400000000000000" pitchFamily="18" charset="-128"/>
                <a:ea typeface="UD デジタル 教科書体 NK-R" panose="02020400000000000000" pitchFamily="18" charset="-128"/>
              </a:rPr>
              <a:t>1</a:t>
            </a:r>
            <a:r>
              <a:rPr lang="ja-JP" altLang="en-US" sz="1200" dirty="0">
                <a:solidFill>
                  <a:prstClr val="black"/>
                </a:solidFill>
                <a:latin typeface="UD デジタル 教科書体 NK-R" panose="02020400000000000000" pitchFamily="18" charset="-128"/>
                <a:ea typeface="UD デジタル 教科書体 NK-R" panose="02020400000000000000" pitchFamily="18" charset="-128"/>
              </a:rPr>
              <a:t>カ月とする。</a:t>
            </a:r>
          </a:p>
        </p:txBody>
      </p:sp>
      <p:sp>
        <p:nvSpPr>
          <p:cNvPr id="21" name="角丸四角形 20">
            <a:extLst>
              <a:ext uri="{FF2B5EF4-FFF2-40B4-BE49-F238E27FC236}">
                <a16:creationId xmlns:a16="http://schemas.microsoft.com/office/drawing/2014/main" id="{463DCB37-D79C-4AFA-914E-CCEB28D1BF3B}"/>
              </a:ext>
            </a:extLst>
          </p:cNvPr>
          <p:cNvSpPr/>
          <p:nvPr/>
        </p:nvSpPr>
        <p:spPr>
          <a:xfrm>
            <a:off x="838200" y="4408687"/>
            <a:ext cx="1072108"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基本報酬</a:t>
            </a:r>
          </a:p>
        </p:txBody>
      </p:sp>
      <p:sp>
        <p:nvSpPr>
          <p:cNvPr id="23" name="角丸四角形 22">
            <a:extLst>
              <a:ext uri="{FF2B5EF4-FFF2-40B4-BE49-F238E27FC236}">
                <a16:creationId xmlns:a16="http://schemas.microsoft.com/office/drawing/2014/main" id="{BECA4E4C-E393-BF3D-BBC3-C6F38563098F}"/>
              </a:ext>
            </a:extLst>
          </p:cNvPr>
          <p:cNvSpPr/>
          <p:nvPr/>
        </p:nvSpPr>
        <p:spPr>
          <a:xfrm>
            <a:off x="5092282" y="4408687"/>
            <a:ext cx="1167169" cy="252000"/>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主な加算</a:t>
            </a:r>
          </a:p>
        </p:txBody>
      </p:sp>
      <p:sp>
        <p:nvSpPr>
          <p:cNvPr id="28" name="Rectangle 4">
            <a:extLst>
              <a:ext uri="{FF2B5EF4-FFF2-40B4-BE49-F238E27FC236}">
                <a16:creationId xmlns:a16="http://schemas.microsoft.com/office/drawing/2014/main" id="{E1F4B96A-CB93-67E7-0887-754BD81751CB}"/>
              </a:ext>
            </a:extLst>
          </p:cNvPr>
          <p:cNvSpPr>
            <a:spLocks noChangeArrowheads="1"/>
          </p:cNvSpPr>
          <p:nvPr/>
        </p:nvSpPr>
        <p:spPr bwMode="auto">
          <a:xfrm>
            <a:off x="8982328" y="2083382"/>
            <a:ext cx="2365329" cy="2284181"/>
          </a:xfrm>
          <a:prstGeom prst="rect">
            <a:avLst/>
          </a:prstGeom>
          <a:solidFill>
            <a:srgbClr val="CCFFFF">
              <a:alpha val="49803"/>
            </a:srgbClr>
          </a:solidFill>
          <a:ln w="3175" algn="ctr">
            <a:solidFill>
              <a:schemeClr val="tx1"/>
            </a:solidFill>
            <a:miter lim="800000"/>
            <a:headEnd/>
            <a:tailEnd/>
          </a:ln>
        </p:spPr>
        <p:txBody>
          <a:bodyPr anchor="t"/>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＜主な人員配置＞</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就労選択支援員　１５：１以上</a:t>
            </a:r>
          </a:p>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1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就労選択支援員は就労選択支援</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員養成研修の修了を要件とする。</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1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経過措置として、令和９年度末ま</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では、基礎的研修又は基礎的研</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修と同等以上の研修の修了者を</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就労選択支援員とみなす。</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a:t>
            </a:r>
            <a:r>
              <a:rPr lang="en-US" altLang="ja-JP" sz="11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就労選択支援は短時間のサービ</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スであることから、個別支援計画</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の作成は不要とし、サービス管理</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rgbClr val="000000"/>
                </a:solidFill>
                <a:latin typeface="UD デジタル 教科書体 NK-R" panose="02020400000000000000" pitchFamily="18" charset="-128"/>
                <a:ea typeface="UD デジタル 教科書体 NK-R" panose="02020400000000000000" pitchFamily="18" charset="-128"/>
              </a:rPr>
              <a:t>　　　責任者の配置は求めない。</a:t>
            </a:r>
            <a:endParaRPr lang="en-US" altLang="ja-JP" sz="11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34" name="Text Box 2">
            <a:extLst>
              <a:ext uri="{FF2B5EF4-FFF2-40B4-BE49-F238E27FC236}">
                <a16:creationId xmlns:a16="http://schemas.microsoft.com/office/drawing/2014/main" id="{F4CD09D8-A563-24C9-3684-40D3B5B5A033}"/>
              </a:ext>
            </a:extLst>
          </p:cNvPr>
          <p:cNvSpPr txBox="1">
            <a:spLocks noChangeArrowheads="1"/>
          </p:cNvSpPr>
          <p:nvPr/>
        </p:nvSpPr>
        <p:spPr bwMode="auto">
          <a:xfrm>
            <a:off x="993461" y="6086623"/>
            <a:ext cx="3913603" cy="553998"/>
          </a:xfrm>
          <a:prstGeom prst="rect">
            <a:avLst/>
          </a:prstGeom>
          <a:noFill/>
          <a:ln w="9525">
            <a:noFill/>
            <a:miter lim="800000"/>
            <a:headEnd/>
            <a:tailEnd/>
          </a:ln>
        </p:spPr>
        <p:txBody>
          <a:bodyPr wrap="square" anchor="ctr">
            <a:spAutoFit/>
          </a:bodyPr>
          <a:lstStyle/>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 事業所数　　 １，７０５所　</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a:p>
            <a:pPr>
              <a:spcBef>
                <a:spcPct val="50000"/>
              </a:spcBef>
            </a:pP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〇 利用者数　　１８，５３２名　（</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国保連</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令和７</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年</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１</a:t>
            </a:r>
            <a:r>
              <a:rPr lang="zh-TW" altLang="en-US" sz="1200" u="sng" dirty="0">
                <a:solidFill>
                  <a:srgbClr val="FF0000"/>
                </a:solidFill>
                <a:latin typeface="UD デジタル 教科書体 NK-R" panose="02020400000000000000" pitchFamily="18" charset="-128"/>
                <a:ea typeface="UD デジタル 教科書体 NK-R" panose="02020400000000000000" pitchFamily="18" charset="-128"/>
              </a:rPr>
              <a:t>月実績</a:t>
            </a:r>
            <a:r>
              <a:rPr lang="ja-JP" altLang="en-US" sz="1200" u="sng" dirty="0">
                <a:solidFill>
                  <a:srgbClr val="FF0000"/>
                </a:solidFill>
                <a:latin typeface="UD デジタル 教科書体 NK-R" panose="02020400000000000000" pitchFamily="18" charset="-128"/>
                <a:ea typeface="UD デジタル 教科書体 NK-R" panose="02020400000000000000" pitchFamily="18" charset="-128"/>
              </a:rPr>
              <a:t>）</a:t>
            </a:r>
            <a:endParaRPr lang="en-US" altLang="ja-JP" sz="1200" u="sng"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38" name="正方形/長方形 37">
            <a:extLst>
              <a:ext uri="{FF2B5EF4-FFF2-40B4-BE49-F238E27FC236}">
                <a16:creationId xmlns:a16="http://schemas.microsoft.com/office/drawing/2014/main" id="{136CFB67-86DC-1C77-5869-A1E724F80C99}"/>
              </a:ext>
            </a:extLst>
          </p:cNvPr>
          <p:cNvSpPr/>
          <p:nvPr/>
        </p:nvSpPr>
        <p:spPr>
          <a:xfrm>
            <a:off x="6353836" y="4420307"/>
            <a:ext cx="4993821" cy="849083"/>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福祉専門職員配置等加算（</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Ⅰ</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）１５単位、（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Ⅱ</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）１０単位、（</a:t>
            </a:r>
            <a:r>
              <a:rPr lang="en-US" altLang="ja-JP" sz="1200" dirty="0">
                <a:solidFill>
                  <a:srgbClr val="000000"/>
                </a:solidFill>
                <a:latin typeface="UD デジタル 教科書体 NK-R" panose="02020400000000000000" pitchFamily="18" charset="-128"/>
                <a:ea typeface="UD デジタル 教科書体 NK-R" panose="02020400000000000000" pitchFamily="18" charset="-128"/>
              </a:rPr>
              <a:t>Ⅲ</a:t>
            </a: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）６単位</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a:t>
            </a:r>
            <a:r>
              <a:rPr lang="en-US" altLang="ja-JP" sz="1000" dirty="0">
                <a:latin typeface="UD デジタル 教科書体 NK-R" panose="02020400000000000000" pitchFamily="18" charset="-128"/>
                <a:ea typeface="UD デジタル 教科書体 NK-R" panose="02020400000000000000" pitchFamily="18" charset="-128"/>
              </a:rPr>
              <a:t>Ⅰ</a:t>
            </a:r>
            <a:r>
              <a:rPr lang="ja-JP" altLang="en-US" sz="1000" dirty="0">
                <a:latin typeface="UD デジタル 教科書体 NK-R" panose="02020400000000000000" pitchFamily="18" charset="-128"/>
                <a:ea typeface="UD デジタル 教科書体 NK-R" panose="02020400000000000000" pitchFamily="18" charset="-128"/>
              </a:rPr>
              <a:t>：社会福祉士等資格保有者が常勤職員の３５％雇用されている場合</a:t>
            </a:r>
            <a:endParaRPr lang="en-US" altLang="ja-JP" sz="10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a:t>
            </a:r>
            <a:r>
              <a:rPr lang="en-US" altLang="ja-JP" sz="1000" dirty="0">
                <a:latin typeface="UD デジタル 教科書体 NK-R" panose="02020400000000000000" pitchFamily="18" charset="-128"/>
                <a:ea typeface="UD デジタル 教科書体 NK-R" panose="02020400000000000000" pitchFamily="18" charset="-128"/>
              </a:rPr>
              <a:t>Ⅱ</a:t>
            </a:r>
            <a:r>
              <a:rPr lang="ja-JP" altLang="en-US" sz="1000" dirty="0">
                <a:latin typeface="UD デジタル 教科書体 NK-R" panose="02020400000000000000" pitchFamily="18" charset="-128"/>
                <a:ea typeface="UD デジタル 教科書体 NK-R" panose="02020400000000000000" pitchFamily="18" charset="-128"/>
              </a:rPr>
              <a:t>：社会福祉士等資格保有者が常勤職員の２５％雇用されている場合</a:t>
            </a:r>
            <a:endParaRPr lang="en-US" altLang="ja-JP" sz="10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a:t>
            </a:r>
            <a:r>
              <a:rPr lang="en-US" altLang="ja-JP" sz="1000" dirty="0">
                <a:latin typeface="UD デジタル 教科書体 NK-R" panose="02020400000000000000" pitchFamily="18" charset="-128"/>
                <a:ea typeface="UD デジタル 教科書体 NK-R" panose="02020400000000000000" pitchFamily="18" charset="-128"/>
              </a:rPr>
              <a:t>※H30</a:t>
            </a:r>
            <a:r>
              <a:rPr lang="ja-JP" altLang="en-US" sz="1000" dirty="0">
                <a:latin typeface="UD デジタル 教科書体 NK-R" panose="02020400000000000000" pitchFamily="18" charset="-128"/>
                <a:ea typeface="UD デジタル 教科書体 NK-R" panose="02020400000000000000" pitchFamily="18" charset="-128"/>
              </a:rPr>
              <a:t>～資格保有者に公認心理師を追加</a:t>
            </a:r>
            <a:endParaRPr lang="en-US" altLang="ja-JP" sz="10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a:t>
            </a:r>
            <a:r>
              <a:rPr lang="en-US" altLang="ja-JP" sz="1000" dirty="0">
                <a:latin typeface="UD デジタル 教科書体 NK-R" panose="02020400000000000000" pitchFamily="18" charset="-128"/>
                <a:ea typeface="UD デジタル 教科書体 NK-R" panose="02020400000000000000" pitchFamily="18" charset="-128"/>
              </a:rPr>
              <a:t>Ⅲ</a:t>
            </a:r>
            <a:r>
              <a:rPr lang="ja-JP" altLang="en-US" sz="1000" dirty="0">
                <a:latin typeface="UD デジタル 教科書体 NK-R" panose="02020400000000000000" pitchFamily="18" charset="-128"/>
                <a:ea typeface="UD デジタル 教科書体 NK-R" panose="02020400000000000000" pitchFamily="18" charset="-128"/>
              </a:rPr>
              <a:t>：常勤職員が７５％又は勤続３年以上が３０％以上の場合</a:t>
            </a:r>
            <a:endParaRPr lang="ja-JP" altLang="en-US" sz="10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39" name="正方形/長方形 38">
            <a:extLst>
              <a:ext uri="{FF2B5EF4-FFF2-40B4-BE49-F238E27FC236}">
                <a16:creationId xmlns:a16="http://schemas.microsoft.com/office/drawing/2014/main" id="{11158DFF-7F82-2688-EDFB-7748E3DDF439}"/>
              </a:ext>
            </a:extLst>
          </p:cNvPr>
          <p:cNvSpPr/>
          <p:nvPr/>
        </p:nvSpPr>
        <p:spPr>
          <a:xfrm>
            <a:off x="6353837" y="5293556"/>
            <a:ext cx="4993820" cy="425455"/>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食事提供体制加算、送迎加算等</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r>
              <a:rPr lang="ja-JP" altLang="en-US" sz="1000" dirty="0">
                <a:solidFill>
                  <a:srgbClr val="000000"/>
                </a:solidFill>
                <a:latin typeface="UD デジタル 教科書体 NK-R" panose="02020400000000000000" pitchFamily="18" charset="-128"/>
                <a:ea typeface="UD デジタル 教科書体 NK-R" panose="02020400000000000000" pitchFamily="18" charset="-128"/>
              </a:rPr>
              <a:t>⇒他の福祉サービスと共通した加算も一定の条件を満たせば算定可能</a:t>
            </a:r>
            <a:endParaRPr lang="en-US" altLang="ja-JP" sz="10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27" name="テキスト ボックス 26">
            <a:extLst>
              <a:ext uri="{FF2B5EF4-FFF2-40B4-BE49-F238E27FC236}">
                <a16:creationId xmlns:a16="http://schemas.microsoft.com/office/drawing/2014/main" id="{A4D768EA-FCBD-C7CA-0AD6-A390F732832B}"/>
              </a:ext>
            </a:extLst>
          </p:cNvPr>
          <p:cNvSpPr txBox="1"/>
          <p:nvPr/>
        </p:nvSpPr>
        <p:spPr>
          <a:xfrm>
            <a:off x="838200" y="4938663"/>
            <a:ext cx="3484377" cy="307777"/>
          </a:xfrm>
          <a:prstGeom prst="rect">
            <a:avLst/>
          </a:prstGeom>
          <a:noFill/>
          <a:ln>
            <a:solidFill>
              <a:schemeClr val="tx1"/>
            </a:solidFill>
          </a:ln>
        </p:spPr>
        <p:txBody>
          <a:bodyPr wrap="square" rtlCol="0" anchor="ctr">
            <a:spAutoFit/>
          </a:bodyPr>
          <a:lstStyle/>
          <a:p>
            <a:pPr algn="ctr"/>
            <a:r>
              <a:rPr lang="ja-JP" altLang="en-US"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rPr>
              <a:t>就労選択支援サービス費　１，２１０単位／日</a:t>
            </a:r>
            <a:endParaRPr lang="en-US" altLang="ja-JP" sz="1400" dirty="0">
              <a:latin typeface="UD デジタル 教科書体 NK-R" panose="02020400000000000000" pitchFamily="18" charset="-128"/>
              <a:ea typeface="UD デジタル 教科書体 NK-R" panose="02020400000000000000" pitchFamily="18" charset="-128"/>
              <a:cs typeface="メイリオ" panose="020B0604030504040204" pitchFamily="50" charset="-128"/>
            </a:endParaRPr>
          </a:p>
        </p:txBody>
      </p:sp>
      <p:sp>
        <p:nvSpPr>
          <p:cNvPr id="3" name="加算記号 2">
            <a:extLst>
              <a:ext uri="{FF2B5EF4-FFF2-40B4-BE49-F238E27FC236}">
                <a16:creationId xmlns:a16="http://schemas.microsoft.com/office/drawing/2014/main" id="{BBD4BA4D-16AF-BABF-013B-EAB75B937B17}"/>
              </a:ext>
            </a:extLst>
          </p:cNvPr>
          <p:cNvSpPr/>
          <p:nvPr/>
        </p:nvSpPr>
        <p:spPr>
          <a:xfrm>
            <a:off x="4447794" y="5140541"/>
            <a:ext cx="353387" cy="365743"/>
          </a:xfrm>
          <a:prstGeom prst="mathPlus">
            <a:avLst/>
          </a:prstGeom>
          <a:solidFill>
            <a:schemeClr val="tx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8" name="角丸四角形 22">
            <a:extLst>
              <a:ext uri="{FF2B5EF4-FFF2-40B4-BE49-F238E27FC236}">
                <a16:creationId xmlns:a16="http://schemas.microsoft.com/office/drawing/2014/main" id="{74DBCA8B-356A-2A33-240A-218540A0BF4A}"/>
              </a:ext>
            </a:extLst>
          </p:cNvPr>
          <p:cNvSpPr/>
          <p:nvPr/>
        </p:nvSpPr>
        <p:spPr>
          <a:xfrm>
            <a:off x="5092282" y="5743177"/>
            <a:ext cx="1167169" cy="242127"/>
          </a:xfrm>
          <a:prstGeom prst="roundRect">
            <a:avLst/>
          </a:prstGeom>
          <a:solidFill>
            <a:schemeClr val="accent2">
              <a:lumMod val="75000"/>
            </a:schemeClr>
          </a:solidFill>
          <a:ln>
            <a:solidFill>
              <a:schemeClr val="accent4"/>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200" dirty="0">
                <a:solidFill>
                  <a:srgbClr val="FFFFFF"/>
                </a:solidFill>
                <a:latin typeface="UD デジタル 教科書体 NK-R" panose="02020400000000000000" pitchFamily="18" charset="-128"/>
                <a:ea typeface="UD デジタル 教科書体 NK-R" panose="02020400000000000000" pitchFamily="18" charset="-128"/>
              </a:rPr>
              <a:t>主な減算</a:t>
            </a:r>
          </a:p>
        </p:txBody>
      </p:sp>
      <p:sp>
        <p:nvSpPr>
          <p:cNvPr id="10" name="正方形/長方形 9">
            <a:extLst>
              <a:ext uri="{FF2B5EF4-FFF2-40B4-BE49-F238E27FC236}">
                <a16:creationId xmlns:a16="http://schemas.microsoft.com/office/drawing/2014/main" id="{B629E5D5-D941-8722-1A22-D001AB427EA2}"/>
              </a:ext>
            </a:extLst>
          </p:cNvPr>
          <p:cNvSpPr/>
          <p:nvPr/>
        </p:nvSpPr>
        <p:spPr>
          <a:xfrm>
            <a:off x="6353836" y="5743177"/>
            <a:ext cx="4993820" cy="849083"/>
          </a:xfrm>
          <a:prstGeom prst="rect">
            <a:avLst/>
          </a:prstGeom>
          <a:noFill/>
          <a:ln w="19050">
            <a:solidFill>
              <a:schemeClr val="tx1"/>
            </a:solidFill>
          </a:ln>
          <a:effectLst/>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特定事業所集中減算　　２００単位／日</a:t>
            </a:r>
            <a:endParaRPr lang="en-US" altLang="ja-JP" sz="1200" dirty="0">
              <a:latin typeface="UD デジタル 教科書体 NK-R" panose="02020400000000000000" pitchFamily="18" charset="-128"/>
              <a:ea typeface="UD デジタル 教科書体 NK-R" panose="02020400000000000000" pitchFamily="18" charset="-128"/>
            </a:endParaRPr>
          </a:p>
          <a:p>
            <a:r>
              <a:rPr lang="ja-JP" altLang="en-US" sz="1000" dirty="0">
                <a:latin typeface="UD デジタル 教科書体 NK-R" panose="02020400000000000000" pitchFamily="18" charset="-128"/>
                <a:ea typeface="UD デジタル 教科書体 NK-R" panose="02020400000000000000" pitchFamily="18" charset="-128"/>
              </a:rPr>
              <a:t>　正当な理由なく、就労選択支援事業所において前</a:t>
            </a:r>
            <a:r>
              <a:rPr lang="en-US" altLang="ja-JP" sz="1000" dirty="0">
                <a:latin typeface="UD デジタル 教科書体 NK-R" panose="02020400000000000000" pitchFamily="18" charset="-128"/>
                <a:ea typeface="UD デジタル 教科書体 NK-R" panose="02020400000000000000" pitchFamily="18" charset="-128"/>
              </a:rPr>
              <a:t>6</a:t>
            </a:r>
            <a:r>
              <a:rPr lang="ja-JP" altLang="en-US" sz="1000" dirty="0">
                <a:latin typeface="UD デジタル 教科書体 NK-R" panose="02020400000000000000" pitchFamily="18" charset="-128"/>
                <a:ea typeface="UD デジタル 教科書体 NK-R" panose="02020400000000000000" pitchFamily="18" charset="-128"/>
              </a:rPr>
              <a:t>月間に実施したアセスメントの結果を踏まえて利用者が利用した指定就労移行支援、指定就労継続支援Ａ型又は指定就労継続支援Ｂ型のそれぞれの提供総数のうち、同一の事業者によって提供されたものの占める割合が１００分の８０を超えている場合について、減算する。</a:t>
            </a:r>
            <a:endParaRPr lang="en-US" altLang="ja-JP" sz="1000"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a:extLst>
              <a:ext uri="{FF2B5EF4-FFF2-40B4-BE49-F238E27FC236}">
                <a16:creationId xmlns:a16="http://schemas.microsoft.com/office/drawing/2014/main" id="{ED8ADBD0-4B53-C0E0-592A-92158147F393}"/>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スライド№２６</a:t>
            </a:r>
          </a:p>
        </p:txBody>
      </p:sp>
    </p:spTree>
    <p:extLst>
      <p:ext uri="{BB962C8B-B14F-4D97-AF65-F5344CB8AC3E}">
        <p14:creationId xmlns:p14="http://schemas.microsoft.com/office/powerpoint/2010/main" val="136891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CE373E-3B9C-25A7-04AD-5370BA0972FD}"/>
              </a:ext>
            </a:extLst>
          </p:cNvPr>
          <p:cNvSpPr>
            <a:spLocks noGrp="1"/>
          </p:cNvSpPr>
          <p:nvPr>
            <p:ph type="title"/>
          </p:nvPr>
        </p:nvSpPr>
        <p:spPr/>
        <p:txBody>
          <a:bodyPr anchor="t"/>
          <a:lstStyle/>
          <a:p>
            <a:r>
              <a:rPr lang="ja-JP" altLang="en-US" b="0" dirty="0"/>
              <a:t>こ</a:t>
            </a:r>
            <a:r>
              <a:rPr kumimoji="1" lang="ja-JP" altLang="en-US" b="0" dirty="0"/>
              <a:t>の単元のねらい</a:t>
            </a:r>
          </a:p>
        </p:txBody>
      </p:sp>
      <p:sp>
        <p:nvSpPr>
          <p:cNvPr id="5" name="正方形/長方形 4">
            <a:extLst>
              <a:ext uri="{FF2B5EF4-FFF2-40B4-BE49-F238E27FC236}">
                <a16:creationId xmlns:a16="http://schemas.microsoft.com/office/drawing/2014/main" id="{AE295A16-3768-0C52-F971-3987603D3505}"/>
              </a:ext>
            </a:extLst>
          </p:cNvPr>
          <p:cNvSpPr/>
          <p:nvPr/>
        </p:nvSpPr>
        <p:spPr>
          <a:xfrm>
            <a:off x="838200" y="1280160"/>
            <a:ext cx="10515600" cy="473746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ja-JP" altLang="ja-JP" sz="2400" kern="100" dirty="0">
                <a:effectLst/>
                <a:latin typeface="ＤＦ平成明朝体W3"/>
                <a:ea typeface="UD デジタル 教科書体 NK-R" panose="02020400000000000000" pitchFamily="18" charset="-128"/>
                <a:cs typeface="Times New Roman" panose="02020603050405020304" pitchFamily="18" charset="0"/>
              </a:rPr>
              <a:t>【獲得目標】</a:t>
            </a:r>
            <a:endParaRPr lang="ja-JP" altLang="ja-JP" sz="2400" kern="100" dirty="0">
              <a:effectLst/>
              <a:latin typeface="ＤＦ平成明朝体W3"/>
              <a:cs typeface="Times New Roman" panose="02020603050405020304" pitchFamily="18" charset="0"/>
            </a:endParaRPr>
          </a:p>
          <a:p>
            <a:pPr marL="279400" indent="-279400" algn="just"/>
            <a:r>
              <a:rPr lang="ja-JP" altLang="ja-JP" sz="2400" kern="100" dirty="0">
                <a:effectLst/>
                <a:latin typeface="ＤＦ平成明朝体W3"/>
                <a:ea typeface="UD デジタル 教科書体 NK-R" panose="02020400000000000000" pitchFamily="18" charset="-128"/>
                <a:cs typeface="Times New Roman" panose="02020603050405020304" pitchFamily="18" charset="0"/>
              </a:rPr>
              <a:t>（１）基本的な一般就労における支援プロセスの流れを体系的に理解し、それぞれの期における支援内容や方法等について学ぶ。</a:t>
            </a:r>
            <a:endParaRPr lang="ja-JP" altLang="ja-JP" sz="2400" kern="100" dirty="0">
              <a:effectLst/>
              <a:latin typeface="ＤＦ平成明朝体W3"/>
              <a:cs typeface="Times New Roman" panose="02020603050405020304" pitchFamily="18" charset="0"/>
            </a:endParaRPr>
          </a:p>
          <a:p>
            <a:pPr marL="279400" indent="-279400" algn="just"/>
            <a:r>
              <a:rPr lang="ja-JP" altLang="ja-JP" sz="2400" kern="100" dirty="0">
                <a:effectLst/>
                <a:latin typeface="ＤＦ平成明朝体W3"/>
                <a:ea typeface="UD デジタル 教科書体 NK-R" panose="02020400000000000000" pitchFamily="18" charset="-128"/>
                <a:cs typeface="Times New Roman" panose="02020603050405020304" pitchFamily="18" charset="0"/>
              </a:rPr>
              <a:t>（２）基本的な一般就労における各プロセスで、就労系サービスの各事業が果たすべき役割の重要性について学ぶ。</a:t>
            </a:r>
            <a:endParaRPr lang="en-US" altLang="ja-JP" sz="2400" kern="100" dirty="0">
              <a:effectLst/>
              <a:latin typeface="ＤＦ平成明朝体W3"/>
              <a:ea typeface="UD デジタル 教科書体 NK-R" panose="02020400000000000000" pitchFamily="18" charset="-128"/>
              <a:cs typeface="Times New Roman" panose="02020603050405020304" pitchFamily="18" charset="0"/>
            </a:endParaRPr>
          </a:p>
          <a:p>
            <a:pPr marL="279400" indent="-279400" algn="just"/>
            <a:endParaRPr lang="ja-JP" altLang="ja-JP" sz="2400" kern="100" dirty="0">
              <a:effectLst/>
              <a:latin typeface="ＤＦ平成明朝体W3"/>
              <a:cs typeface="Times New Roman" panose="02020603050405020304" pitchFamily="18" charset="0"/>
            </a:endParaRPr>
          </a:p>
          <a:p>
            <a:pPr algn="just"/>
            <a:r>
              <a:rPr lang="ja-JP" altLang="ja-JP" sz="2400" kern="100" dirty="0">
                <a:effectLst/>
                <a:latin typeface="ＤＦ平成明朝体W3"/>
                <a:ea typeface="UD デジタル 教科書体 NK-R" panose="02020400000000000000" pitchFamily="18" charset="-128"/>
                <a:cs typeface="Times New Roman" panose="02020603050405020304" pitchFamily="18" charset="0"/>
              </a:rPr>
              <a:t>【ねらい】</a:t>
            </a:r>
            <a:endParaRPr lang="ja-JP" altLang="ja-JP" sz="2400" kern="100" dirty="0">
              <a:effectLst/>
              <a:latin typeface="ＤＦ平成明朝体W3"/>
              <a:cs typeface="Times New Roman" panose="02020603050405020304" pitchFamily="18" charset="0"/>
            </a:endParaRPr>
          </a:p>
          <a:p>
            <a:r>
              <a:rPr lang="ja-JP" altLang="en-US" sz="2400" dirty="0">
                <a:effectLst/>
                <a:ea typeface="UD デジタル 教科書体 NK-R" panose="02020400000000000000" pitchFamily="18" charset="-128"/>
                <a:cs typeface="Times New Roman" panose="02020603050405020304" pitchFamily="18" charset="0"/>
              </a:rPr>
              <a:t>　　障害福祉における</a:t>
            </a:r>
            <a:r>
              <a:rPr lang="ja-JP" altLang="ja-JP" sz="2400" dirty="0">
                <a:effectLst/>
                <a:ea typeface="UD デジタル 教科書体 NK-R" panose="02020400000000000000" pitchFamily="18" charset="-128"/>
                <a:cs typeface="Times New Roman" panose="02020603050405020304" pitchFamily="18" charset="0"/>
              </a:rPr>
              <a:t>就労系サービス</a:t>
            </a:r>
            <a:r>
              <a:rPr lang="ja-JP" altLang="en-US" sz="2400" dirty="0">
                <a:effectLst/>
                <a:ea typeface="UD デジタル 教科書体 NK-R" panose="02020400000000000000" pitchFamily="18" charset="-128"/>
                <a:cs typeface="Times New Roman" panose="02020603050405020304" pitchFamily="18" charset="0"/>
              </a:rPr>
              <a:t>事業所</a:t>
            </a:r>
            <a:r>
              <a:rPr lang="ja-JP" altLang="ja-JP" sz="2400" dirty="0">
                <a:effectLst/>
                <a:ea typeface="UD デジタル 教科書体 NK-R" panose="02020400000000000000" pitchFamily="18" charset="-128"/>
                <a:cs typeface="Times New Roman" panose="02020603050405020304" pitchFamily="18" charset="0"/>
              </a:rPr>
              <a:t>が</a:t>
            </a:r>
            <a:r>
              <a:rPr lang="ja-JP" altLang="en-US" sz="2400" dirty="0">
                <a:effectLst/>
                <a:ea typeface="UD デジタル 教科書体 NK-R" panose="02020400000000000000" pitchFamily="18" charset="-128"/>
                <a:cs typeface="Times New Roman" panose="02020603050405020304" pitchFamily="18" charset="0"/>
              </a:rPr>
              <a:t>、</a:t>
            </a:r>
            <a:r>
              <a:rPr lang="ja-JP" altLang="ja-JP" sz="2400" dirty="0">
                <a:effectLst/>
                <a:ea typeface="UD デジタル 教科書体 NK-R" panose="02020400000000000000" pitchFamily="18" charset="-128"/>
                <a:cs typeface="Times New Roman" panose="02020603050405020304" pitchFamily="18" charset="0"/>
              </a:rPr>
              <a:t>障害のある人に提供する「就労支援」は、必ずしも一般就労のみを目指すものではない</a:t>
            </a:r>
            <a:r>
              <a:rPr lang="ja-JP" altLang="en-US" sz="2400" dirty="0">
                <a:effectLst/>
                <a:ea typeface="UD デジタル 教科書体 NK-R" panose="02020400000000000000" pitchFamily="18" charset="-128"/>
                <a:cs typeface="Times New Roman" panose="02020603050405020304" pitchFamily="18" charset="0"/>
              </a:rPr>
              <a:t>。しかし、</a:t>
            </a:r>
            <a:r>
              <a:rPr lang="ja-JP" altLang="ja-JP" sz="2400" dirty="0">
                <a:effectLst/>
                <a:ea typeface="UD デジタル 教科書体 NK-R" panose="02020400000000000000" pitchFamily="18" charset="-128"/>
                <a:cs typeface="Times New Roman" panose="02020603050405020304" pitchFamily="18" charset="0"/>
              </a:rPr>
              <a:t>支援を進めるにあたり、自身の事業所は、一般就労の支援プロセス上のどの位置に属し、またどの様な機能</a:t>
            </a:r>
            <a:r>
              <a:rPr lang="ja-JP" altLang="en-US" sz="2400" dirty="0">
                <a:effectLst/>
                <a:ea typeface="UD デジタル 教科書体 NK-R" panose="02020400000000000000" pitchFamily="18" charset="-128"/>
                <a:cs typeface="Times New Roman" panose="02020603050405020304" pitchFamily="18" charset="0"/>
              </a:rPr>
              <a:t>が</a:t>
            </a:r>
            <a:r>
              <a:rPr lang="ja-JP" altLang="ja-JP" sz="2400" dirty="0">
                <a:effectLst/>
                <a:ea typeface="UD デジタル 教科書体 NK-R" panose="02020400000000000000" pitchFamily="18" charset="-128"/>
                <a:cs typeface="Times New Roman" panose="02020603050405020304" pitchFamily="18" charset="0"/>
              </a:rPr>
              <a:t>提供されるべき</a:t>
            </a:r>
            <a:r>
              <a:rPr lang="ja-JP" altLang="en-US" sz="2400" dirty="0">
                <a:ea typeface="UD デジタル 教科書体 NK-R" panose="02020400000000000000" pitchFamily="18" charset="-128"/>
                <a:cs typeface="Times New Roman" panose="02020603050405020304" pitchFamily="18" charset="0"/>
              </a:rPr>
              <a:t>ものな</a:t>
            </a:r>
            <a:r>
              <a:rPr lang="ja-JP" altLang="ja-JP" sz="2400" dirty="0">
                <a:effectLst/>
                <a:ea typeface="UD デジタル 教科書体 NK-R" panose="02020400000000000000" pitchFamily="18" charset="-128"/>
                <a:cs typeface="Times New Roman" panose="02020603050405020304" pitchFamily="18" charset="0"/>
              </a:rPr>
              <a:t>のか、原理原則的な視点に立って、その果たすべき役割</a:t>
            </a:r>
            <a:r>
              <a:rPr lang="ja-JP" altLang="en-US" sz="2400" dirty="0">
                <a:effectLst/>
                <a:ea typeface="UD デジタル 教科書体 NK-R" panose="02020400000000000000" pitchFamily="18" charset="-128"/>
                <a:cs typeface="Times New Roman" panose="02020603050405020304" pitchFamily="18" charset="0"/>
              </a:rPr>
              <a:t>について</a:t>
            </a:r>
            <a:r>
              <a:rPr lang="ja-JP" altLang="ja-JP" sz="2400" dirty="0">
                <a:effectLst/>
                <a:ea typeface="UD デジタル 教科書体 NK-R" panose="02020400000000000000" pitchFamily="18" charset="-128"/>
                <a:cs typeface="Times New Roman" panose="02020603050405020304" pitchFamily="18" charset="0"/>
              </a:rPr>
              <a:t>理解</a:t>
            </a:r>
            <a:r>
              <a:rPr lang="ja-JP" altLang="en-US" sz="2400" dirty="0">
                <a:effectLst/>
                <a:ea typeface="UD デジタル 教科書体 NK-R" panose="02020400000000000000" pitchFamily="18" charset="-128"/>
                <a:cs typeface="Times New Roman" panose="02020603050405020304" pitchFamily="18" charset="0"/>
              </a:rPr>
              <a:t>を</a:t>
            </a:r>
            <a:r>
              <a:rPr lang="ja-JP" altLang="ja-JP" sz="2400" dirty="0">
                <a:effectLst/>
                <a:ea typeface="UD デジタル 教科書体 NK-R" panose="02020400000000000000" pitchFamily="18" charset="-128"/>
                <a:cs typeface="Times New Roman" panose="02020603050405020304" pitchFamily="18" charset="0"/>
              </a:rPr>
              <a:t>促進</a:t>
            </a:r>
            <a:r>
              <a:rPr lang="ja-JP" altLang="en-US" sz="2400" dirty="0">
                <a:ea typeface="UD デジタル 教科書体 NK-R" panose="02020400000000000000" pitchFamily="18" charset="-128"/>
                <a:cs typeface="Times New Roman" panose="02020603050405020304" pitchFamily="18" charset="0"/>
              </a:rPr>
              <a:t>させることを</a:t>
            </a:r>
            <a:r>
              <a:rPr lang="ja-JP" altLang="ja-JP" sz="2400" dirty="0">
                <a:effectLst/>
                <a:ea typeface="UD デジタル 教科書体 NK-R" panose="02020400000000000000" pitchFamily="18" charset="-128"/>
                <a:cs typeface="Times New Roman" panose="02020603050405020304" pitchFamily="18" charset="0"/>
              </a:rPr>
              <a:t>ねらいとする。</a:t>
            </a:r>
            <a:endParaRPr lang="ja-JP" altLang="en-US" sz="2400" dirty="0"/>
          </a:p>
        </p:txBody>
      </p:sp>
    </p:spTree>
    <p:extLst>
      <p:ext uri="{BB962C8B-B14F-4D97-AF65-F5344CB8AC3E}">
        <p14:creationId xmlns:p14="http://schemas.microsoft.com/office/powerpoint/2010/main" val="2129382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C19C617-882F-435C-A113-49A9D9C3758E}"/>
              </a:ext>
            </a:extLst>
          </p:cNvPr>
          <p:cNvSpPr>
            <a:spLocks noGrp="1"/>
          </p:cNvSpPr>
          <p:nvPr>
            <p:ph type="title"/>
          </p:nvPr>
        </p:nvSpPr>
        <p:spPr/>
        <p:txBody>
          <a:bodyPr anchor="t">
            <a:normAutofit/>
          </a:bodyPr>
          <a:lstStyle/>
          <a:p>
            <a:r>
              <a:rPr kumimoji="1" lang="ja-JP" altLang="en-US" sz="3600" b="0" u="sng" dirty="0"/>
              <a:t>就労系サービスの</a:t>
            </a:r>
            <a:r>
              <a:rPr lang="ja-JP" altLang="en-US" b="0" dirty="0"/>
              <a:t>現状</a:t>
            </a:r>
            <a:br>
              <a:rPr kumimoji="1" lang="en-US" altLang="ja-JP" sz="3600" b="0" u="sng" dirty="0"/>
            </a:br>
            <a:r>
              <a:rPr kumimoji="1" lang="ja-JP" altLang="en-US" sz="2400" b="0" u="none" dirty="0"/>
              <a:t>参考資料様々な取り組み事例</a:t>
            </a:r>
          </a:p>
        </p:txBody>
      </p:sp>
      <p:sp>
        <p:nvSpPr>
          <p:cNvPr id="5" name="テキスト ボックス 4">
            <a:extLst>
              <a:ext uri="{FF2B5EF4-FFF2-40B4-BE49-F238E27FC236}">
                <a16:creationId xmlns:a16="http://schemas.microsoft.com/office/drawing/2014/main" id="{12C62726-7DD5-B019-6128-3452D029566D}"/>
              </a:ext>
            </a:extLst>
          </p:cNvPr>
          <p:cNvSpPr txBox="1"/>
          <p:nvPr/>
        </p:nvSpPr>
        <p:spPr>
          <a:xfrm>
            <a:off x="808262" y="2435101"/>
            <a:ext cx="10806792" cy="246221"/>
          </a:xfrm>
          <a:prstGeom prst="rect">
            <a:avLst/>
          </a:prstGeom>
          <a:noFill/>
          <a:ln>
            <a:solidFill>
              <a:schemeClr val="tx1"/>
            </a:solidFill>
          </a:ln>
        </p:spPr>
        <p:txBody>
          <a:bodyPr wrap="square" anchor="ctr">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https://www.pwc.com/jp/ja/knowledge/track-record/assets/pdf/working-transition-case-studies.pdf</a:t>
            </a: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a:extLst>
              <a:ext uri="{FF2B5EF4-FFF2-40B4-BE49-F238E27FC236}">
                <a16:creationId xmlns:a16="http://schemas.microsoft.com/office/drawing/2014/main" id="{3583826E-63BB-06C6-2A49-BB8D67CFA129}"/>
              </a:ext>
            </a:extLst>
          </p:cNvPr>
          <p:cNvSpPr txBox="1"/>
          <p:nvPr/>
        </p:nvSpPr>
        <p:spPr>
          <a:xfrm>
            <a:off x="808263" y="1475231"/>
            <a:ext cx="10806792" cy="923330"/>
          </a:xfrm>
          <a:prstGeom prst="rect">
            <a:avLst/>
          </a:prstGeom>
          <a:noFill/>
          <a:ln>
            <a:solidFill>
              <a:schemeClr val="tx1"/>
            </a:solidFill>
          </a:ln>
        </p:spPr>
        <p:txBody>
          <a:bodyPr wrap="square" anchor="ctr">
            <a:spAutoFit/>
          </a:bodyPr>
          <a:lstStyle/>
          <a:p>
            <a:r>
              <a:rPr lang="ja-JP" altLang="en-US" dirty="0">
                <a:latin typeface="UD デジタル 教科書体 NK-R" panose="02020400000000000000" pitchFamily="18" charset="-128"/>
                <a:ea typeface="UD デジタル 教科書体 NK-R" panose="02020400000000000000" pitchFamily="18" charset="-128"/>
              </a:rPr>
              <a:t>平成３０年度障害者総合福祉推進事業</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「就労移行支援事業所における効果的な支援と就労定着支援の実施及び課題にかかわる調査研究 就労移行支援・就労定着支援事例集」</a:t>
            </a:r>
          </a:p>
        </p:txBody>
      </p:sp>
      <p:sp>
        <p:nvSpPr>
          <p:cNvPr id="12" name="テキスト ボックス 11">
            <a:extLst>
              <a:ext uri="{FF2B5EF4-FFF2-40B4-BE49-F238E27FC236}">
                <a16:creationId xmlns:a16="http://schemas.microsoft.com/office/drawing/2014/main" id="{EE2BEB63-7BA0-F64E-AB20-495CF1ABDFCA}"/>
              </a:ext>
            </a:extLst>
          </p:cNvPr>
          <p:cNvSpPr txBox="1"/>
          <p:nvPr/>
        </p:nvSpPr>
        <p:spPr>
          <a:xfrm>
            <a:off x="808262" y="3431745"/>
            <a:ext cx="10806792" cy="246221"/>
          </a:xfrm>
          <a:prstGeom prst="rect">
            <a:avLst/>
          </a:prstGeom>
          <a:noFill/>
          <a:ln>
            <a:solidFill>
              <a:schemeClr val="tx1"/>
            </a:solidFill>
          </a:ln>
        </p:spPr>
        <p:txBody>
          <a:bodyPr wrap="square" anchor="ctr">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https://www.mhlw.go.jp/content/12200000/000521836.pdf</a:t>
            </a: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a:extLst>
              <a:ext uri="{FF2B5EF4-FFF2-40B4-BE49-F238E27FC236}">
                <a16:creationId xmlns:a16="http://schemas.microsoft.com/office/drawing/2014/main" id="{B87867C1-6686-98F2-8264-2B1669CB329F}"/>
              </a:ext>
            </a:extLst>
          </p:cNvPr>
          <p:cNvSpPr txBox="1"/>
          <p:nvPr/>
        </p:nvSpPr>
        <p:spPr>
          <a:xfrm>
            <a:off x="808262" y="2744282"/>
            <a:ext cx="10806792" cy="646331"/>
          </a:xfrm>
          <a:prstGeom prst="rect">
            <a:avLst/>
          </a:prstGeom>
          <a:noFill/>
          <a:ln>
            <a:solidFill>
              <a:schemeClr val="tx1"/>
            </a:solidFill>
          </a:ln>
        </p:spPr>
        <p:txBody>
          <a:bodyPr wrap="square">
            <a:spAutoFit/>
          </a:bodyPr>
          <a:lstStyle/>
          <a:p>
            <a:r>
              <a:rPr lang="ja-JP" altLang="en-US" dirty="0">
                <a:latin typeface="UD デジタル 教科書体 NK-R" panose="02020400000000000000" pitchFamily="18" charset="-128"/>
                <a:ea typeface="UD デジタル 教科書体 NK-R" panose="02020400000000000000" pitchFamily="18" charset="-128"/>
              </a:rPr>
              <a:t>平成３０年度障害者総合福祉推進事業</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「就労継続支援</a:t>
            </a:r>
            <a:r>
              <a:rPr lang="en-US" altLang="ja-JP" dirty="0">
                <a:latin typeface="UD デジタル 教科書体 NK-R" panose="02020400000000000000" pitchFamily="18" charset="-128"/>
                <a:ea typeface="UD デジタル 教科書体 NK-R" panose="02020400000000000000" pitchFamily="18" charset="-128"/>
              </a:rPr>
              <a:t>A</a:t>
            </a:r>
            <a:r>
              <a:rPr lang="ja-JP" altLang="en-US" dirty="0">
                <a:latin typeface="UD デジタル 教科書体 NK-R" panose="02020400000000000000" pitchFamily="18" charset="-128"/>
                <a:ea typeface="UD デジタル 教科書体 NK-R" panose="02020400000000000000" pitchFamily="18" charset="-128"/>
              </a:rPr>
              <a:t>型事業所の経営改善に関する調査研究事業報告書・経営改善事例集」</a:t>
            </a:r>
          </a:p>
        </p:txBody>
      </p:sp>
      <p:sp>
        <p:nvSpPr>
          <p:cNvPr id="18" name="テキスト ボックス 17">
            <a:extLst>
              <a:ext uri="{FF2B5EF4-FFF2-40B4-BE49-F238E27FC236}">
                <a16:creationId xmlns:a16="http://schemas.microsoft.com/office/drawing/2014/main" id="{867C92E0-8362-BD49-8912-60B6DDE2C587}"/>
              </a:ext>
            </a:extLst>
          </p:cNvPr>
          <p:cNvSpPr txBox="1"/>
          <p:nvPr/>
        </p:nvSpPr>
        <p:spPr>
          <a:xfrm>
            <a:off x="808262" y="3717212"/>
            <a:ext cx="10806792" cy="246221"/>
          </a:xfrm>
          <a:prstGeom prst="rect">
            <a:avLst/>
          </a:prstGeom>
          <a:noFill/>
          <a:ln>
            <a:solidFill>
              <a:schemeClr val="tx1"/>
            </a:solidFill>
          </a:ln>
        </p:spPr>
        <p:txBody>
          <a:bodyPr wrap="square" anchor="ctr">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https://insweb.jp/wp/wp-content/uploads/2019/04/1_1_jirei1.pdf</a:t>
            </a: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20" name="テキスト ボックス 19">
            <a:extLst>
              <a:ext uri="{FF2B5EF4-FFF2-40B4-BE49-F238E27FC236}">
                <a16:creationId xmlns:a16="http://schemas.microsoft.com/office/drawing/2014/main" id="{B865831A-F51A-1692-93E4-C0E7DDE7EDC0}"/>
              </a:ext>
            </a:extLst>
          </p:cNvPr>
          <p:cNvSpPr txBox="1"/>
          <p:nvPr/>
        </p:nvSpPr>
        <p:spPr>
          <a:xfrm>
            <a:off x="808262" y="4024188"/>
            <a:ext cx="10806792" cy="369332"/>
          </a:xfrm>
          <a:prstGeom prst="rect">
            <a:avLst/>
          </a:prstGeom>
          <a:noFill/>
          <a:ln>
            <a:solidFill>
              <a:schemeClr val="tx1"/>
            </a:solidFill>
          </a:ln>
        </p:spPr>
        <p:txBody>
          <a:bodyPr wrap="square" anchor="ctr">
            <a:spAutoFit/>
          </a:bodyPr>
          <a:lstStyle/>
          <a:p>
            <a:r>
              <a:rPr lang="ja-JP" altLang="en-US" dirty="0">
                <a:latin typeface="UD デジタル 教科書体 NK-R" panose="02020400000000000000" pitchFamily="18" charset="-128"/>
                <a:ea typeface="UD デジタル 教科書体 NK-R" panose="02020400000000000000" pitchFamily="18" charset="-128"/>
              </a:rPr>
              <a:t>就労継続支援事業所における工賃・賃金の向上 事例集＆ワークブック </a:t>
            </a:r>
          </a:p>
        </p:txBody>
      </p:sp>
      <p:sp>
        <p:nvSpPr>
          <p:cNvPr id="24" name="テキスト ボックス 23">
            <a:extLst>
              <a:ext uri="{FF2B5EF4-FFF2-40B4-BE49-F238E27FC236}">
                <a16:creationId xmlns:a16="http://schemas.microsoft.com/office/drawing/2014/main" id="{D1B77F82-7D7D-D894-65C8-1C1B39D9653C}"/>
              </a:ext>
            </a:extLst>
          </p:cNvPr>
          <p:cNvSpPr txBox="1"/>
          <p:nvPr/>
        </p:nvSpPr>
        <p:spPr>
          <a:xfrm>
            <a:off x="808262" y="4433618"/>
            <a:ext cx="10806792" cy="246221"/>
          </a:xfrm>
          <a:prstGeom prst="rect">
            <a:avLst/>
          </a:prstGeom>
          <a:noFill/>
          <a:ln>
            <a:solidFill>
              <a:schemeClr val="tx1"/>
            </a:solidFill>
          </a:ln>
        </p:spPr>
        <p:txBody>
          <a:bodyPr wrap="square">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https://insweb.jp/wp/wp-content/uploads/2019/04/2_1_jirei1.pdf</a:t>
            </a: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28" name="テキスト ボックス 27">
            <a:extLst>
              <a:ext uri="{FF2B5EF4-FFF2-40B4-BE49-F238E27FC236}">
                <a16:creationId xmlns:a16="http://schemas.microsoft.com/office/drawing/2014/main" id="{1314AE95-E4B6-E7A4-9FC7-95D3A13F8A0D}"/>
              </a:ext>
            </a:extLst>
          </p:cNvPr>
          <p:cNvSpPr txBox="1"/>
          <p:nvPr/>
        </p:nvSpPr>
        <p:spPr>
          <a:xfrm>
            <a:off x="808262" y="5154139"/>
            <a:ext cx="10806791" cy="246221"/>
          </a:xfrm>
          <a:prstGeom prst="rect">
            <a:avLst/>
          </a:prstGeom>
          <a:noFill/>
          <a:ln>
            <a:solidFill>
              <a:schemeClr val="tx1"/>
            </a:solidFill>
          </a:ln>
        </p:spPr>
        <p:txBody>
          <a:bodyPr wrap="square" anchor="ctr">
            <a:spAutoFit/>
          </a:bodyPr>
          <a:lstStyle/>
          <a:p>
            <a:r>
              <a:rPr lang="en-US" altLang="ja-JP" sz="1000" dirty="0">
                <a:latin typeface="UD デジタル 教科書体 NK-R" panose="02020400000000000000" pitchFamily="18" charset="-128"/>
                <a:ea typeface="UD デジタル 教科書体 NK-R" panose="02020400000000000000" pitchFamily="18" charset="-128"/>
              </a:rPr>
              <a:t>https://www.pref.kumamoto.jp/uploaded/life/137469_279381_misc.pdf</a:t>
            </a:r>
            <a:endParaRPr lang="ja-JP" altLang="en-US" sz="1000" dirty="0">
              <a:latin typeface="UD デジタル 教科書体 NK-R" panose="02020400000000000000" pitchFamily="18" charset="-128"/>
              <a:ea typeface="UD デジタル 教科書体 NK-R" panose="02020400000000000000" pitchFamily="18" charset="-128"/>
            </a:endParaRPr>
          </a:p>
        </p:txBody>
      </p:sp>
      <p:sp>
        <p:nvSpPr>
          <p:cNvPr id="30" name="テキスト ボックス 29">
            <a:extLst>
              <a:ext uri="{FF2B5EF4-FFF2-40B4-BE49-F238E27FC236}">
                <a16:creationId xmlns:a16="http://schemas.microsoft.com/office/drawing/2014/main" id="{C71A7BC5-21BA-81BD-456E-74BB6C436098}"/>
              </a:ext>
            </a:extLst>
          </p:cNvPr>
          <p:cNvSpPr txBox="1"/>
          <p:nvPr/>
        </p:nvSpPr>
        <p:spPr>
          <a:xfrm>
            <a:off x="808262" y="4742992"/>
            <a:ext cx="10806792" cy="369332"/>
          </a:xfrm>
          <a:prstGeom prst="rect">
            <a:avLst/>
          </a:prstGeom>
          <a:noFill/>
          <a:ln>
            <a:solidFill>
              <a:schemeClr val="tx1"/>
            </a:solidFill>
          </a:ln>
        </p:spPr>
        <p:txBody>
          <a:bodyPr wrap="square" anchor="ctr">
            <a:spAutoFit/>
          </a:bodyPr>
          <a:lstStyle/>
          <a:p>
            <a:r>
              <a:rPr lang="zh-TW" altLang="en-US" dirty="0">
                <a:latin typeface="UD デジタル 教科書体 NK-R" panose="02020400000000000000" pitchFamily="18" charset="-128"/>
                <a:ea typeface="UD デジタル 教科書体 NK-R" panose="02020400000000000000" pitchFamily="18" charset="-128"/>
              </a:rPr>
              <a:t>令和２年度（</a:t>
            </a:r>
            <a:r>
              <a:rPr lang="en-US" altLang="zh-TW" dirty="0">
                <a:latin typeface="UD デジタル 教科書体 NK-R" panose="02020400000000000000" pitchFamily="18" charset="-128"/>
                <a:ea typeface="UD デジタル 教科書体 NK-R" panose="02020400000000000000" pitchFamily="18" charset="-128"/>
              </a:rPr>
              <a:t>2020</a:t>
            </a:r>
            <a:r>
              <a:rPr lang="zh-TW" altLang="en-US" dirty="0">
                <a:latin typeface="UD デジタル 教科書体 NK-R" panose="02020400000000000000" pitchFamily="18" charset="-128"/>
                <a:ea typeface="UD デジタル 教科書体 NK-R" panose="02020400000000000000" pitchFamily="18" charset="-128"/>
              </a:rPr>
              <a:t>年度）熊本県委託事業</a:t>
            </a:r>
            <a:r>
              <a:rPr lang="ja-JP" altLang="en-US" dirty="0">
                <a:latin typeface="UD デジタル 教科書体 NK-R" panose="02020400000000000000" pitchFamily="18" charset="-128"/>
                <a:ea typeface="UD デジタル 教科書体 NK-R" panose="02020400000000000000" pitchFamily="18" charset="-128"/>
              </a:rPr>
              <a:t>「就労継続支援事業所の取組好事例集</a:t>
            </a:r>
          </a:p>
        </p:txBody>
      </p:sp>
      <p:sp>
        <p:nvSpPr>
          <p:cNvPr id="7" name="テキスト ボックス 6">
            <a:extLst>
              <a:ext uri="{FF2B5EF4-FFF2-40B4-BE49-F238E27FC236}">
                <a16:creationId xmlns:a16="http://schemas.microsoft.com/office/drawing/2014/main" id="{65035898-D717-1357-ADAC-56164C7491B2}"/>
              </a:ext>
            </a:extLst>
          </p:cNvPr>
          <p:cNvSpPr txBox="1"/>
          <p:nvPr/>
        </p:nvSpPr>
        <p:spPr>
          <a:xfrm>
            <a:off x="808261" y="5461624"/>
            <a:ext cx="10806792" cy="369332"/>
          </a:xfrm>
          <a:prstGeom prst="rect">
            <a:avLst/>
          </a:prstGeom>
          <a:noFill/>
          <a:ln>
            <a:solidFill>
              <a:schemeClr val="tx1"/>
            </a:solidFill>
          </a:ln>
        </p:spPr>
        <p:txBody>
          <a:bodyPr wrap="square" anchor="ctr">
            <a:spAutoFit/>
          </a:bodyPr>
          <a:lstStyle/>
          <a:p>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就労選択支援について「厚生労働省</a:t>
            </a:r>
            <a:r>
              <a:rPr lang="en-US" altLang="ja-JP" dirty="0">
                <a:solidFill>
                  <a:srgbClr val="FF0000"/>
                </a:solidFill>
                <a:latin typeface="UD デジタル 教科書体 NK-R" panose="02020400000000000000" pitchFamily="18" charset="-128"/>
                <a:ea typeface="UD デジタル 教科書体 NK-R" panose="02020400000000000000" pitchFamily="18" charset="-128"/>
              </a:rPr>
              <a:t>web</a:t>
            </a:r>
            <a:r>
              <a:rPr lang="ja-JP" altLang="en-US" dirty="0">
                <a:solidFill>
                  <a:srgbClr val="FF0000"/>
                </a:solidFill>
                <a:latin typeface="UD デジタル 教科書体 NK-R" panose="02020400000000000000" pitchFamily="18" charset="-128"/>
                <a:ea typeface="UD デジタル 教科書体 NK-R" panose="02020400000000000000" pitchFamily="18" charset="-128"/>
              </a:rPr>
              <a:t>ページ」</a:t>
            </a:r>
          </a:p>
        </p:txBody>
      </p:sp>
      <p:sp>
        <p:nvSpPr>
          <p:cNvPr id="9" name="テキスト ボックス 8">
            <a:extLst>
              <a:ext uri="{FF2B5EF4-FFF2-40B4-BE49-F238E27FC236}">
                <a16:creationId xmlns:a16="http://schemas.microsoft.com/office/drawing/2014/main" id="{E8179905-ADFF-20E3-779C-BD5971DABDE6}"/>
              </a:ext>
            </a:extLst>
          </p:cNvPr>
          <p:cNvSpPr txBox="1"/>
          <p:nvPr/>
        </p:nvSpPr>
        <p:spPr>
          <a:xfrm>
            <a:off x="808262" y="5891711"/>
            <a:ext cx="10806791" cy="246221"/>
          </a:xfrm>
          <a:prstGeom prst="rect">
            <a:avLst/>
          </a:prstGeom>
          <a:noFill/>
          <a:ln>
            <a:solidFill>
              <a:schemeClr val="tx1"/>
            </a:solidFill>
          </a:ln>
        </p:spPr>
        <p:txBody>
          <a:bodyPr wrap="square" anchor="ctr">
            <a:spAutoFit/>
          </a:bodyPr>
          <a:lstStyle/>
          <a:p>
            <a:r>
              <a:rPr lang="en-US" altLang="ja-JP" sz="1000" dirty="0">
                <a:solidFill>
                  <a:srgbClr val="FF0000"/>
                </a:solidFill>
                <a:latin typeface="UD デジタル 教科書体 NK" panose="02020400000000000000" pitchFamily="18" charset="-128"/>
                <a:ea typeface="UD デジタル 教科書体 NK" panose="02020400000000000000" pitchFamily="18" charset="-128"/>
              </a:rPr>
              <a:t>https://www.mhlw.go.jp/stf/newpage_56733.html</a:t>
            </a:r>
            <a:endParaRPr lang="ja-JP" altLang="en-US" sz="1000" dirty="0">
              <a:solidFill>
                <a:srgbClr val="FF0000"/>
              </a:solidFill>
              <a:latin typeface="UD デジタル 教科書体 NK" panose="02020400000000000000" pitchFamily="18" charset="-128"/>
              <a:ea typeface="UD デジタル 教科書体 NK" panose="02020400000000000000" pitchFamily="18" charset="-128"/>
            </a:endParaRPr>
          </a:p>
        </p:txBody>
      </p:sp>
      <p:sp>
        <p:nvSpPr>
          <p:cNvPr id="4" name="正方形/長方形 3">
            <a:extLst>
              <a:ext uri="{FF2B5EF4-FFF2-40B4-BE49-F238E27FC236}">
                <a16:creationId xmlns:a16="http://schemas.microsoft.com/office/drawing/2014/main" id="{172633F1-23C2-134B-12A5-47820B29DE59}"/>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スライド№２７</a:t>
            </a:r>
          </a:p>
        </p:txBody>
      </p:sp>
    </p:spTree>
    <p:extLst>
      <p:ext uri="{BB962C8B-B14F-4D97-AF65-F5344CB8AC3E}">
        <p14:creationId xmlns:p14="http://schemas.microsoft.com/office/powerpoint/2010/main" val="1356852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5F486C-D96F-4B86-2824-DE1927D44D66}"/>
            </a:ext>
          </a:extLst>
        </p:cNvPr>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C4C8A08C-F646-8477-632C-E055E1504100}"/>
              </a:ext>
            </a:extLst>
          </p:cNvPr>
          <p:cNvSpPr/>
          <p:nvPr/>
        </p:nvSpPr>
        <p:spPr>
          <a:xfrm>
            <a:off x="6199412" y="2571750"/>
            <a:ext cx="5154386" cy="3355521"/>
          </a:xfrm>
          <a:prstGeom prst="rect">
            <a:avLst/>
          </a:prstGeom>
          <a:noFill/>
          <a:ln w="19050">
            <a:solidFill>
              <a:schemeClr val="accent5">
                <a:lumMod val="75000"/>
              </a:schemeClr>
            </a:solidFill>
            <a:prstDash val="dashDot"/>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2B2BEB30-5EF0-A9A3-2B46-B6005780E7B4}"/>
              </a:ext>
            </a:extLst>
          </p:cNvPr>
          <p:cNvSpPr/>
          <p:nvPr/>
        </p:nvSpPr>
        <p:spPr>
          <a:xfrm>
            <a:off x="838199" y="2571750"/>
            <a:ext cx="5257801" cy="3355521"/>
          </a:xfrm>
          <a:prstGeom prst="rect">
            <a:avLst/>
          </a:prstGeom>
          <a:noFill/>
          <a:ln w="19050">
            <a:prstDash val="dashDot"/>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3" name="タイトル 2">
            <a:extLst>
              <a:ext uri="{FF2B5EF4-FFF2-40B4-BE49-F238E27FC236}">
                <a16:creationId xmlns:a16="http://schemas.microsoft.com/office/drawing/2014/main" id="{401CE502-F7B7-4DA3-B5F6-BD6DD1AE810D}"/>
              </a:ext>
            </a:extLst>
          </p:cNvPr>
          <p:cNvSpPr>
            <a:spLocks noGrp="1"/>
          </p:cNvSpPr>
          <p:nvPr>
            <p:ph type="title"/>
          </p:nvPr>
        </p:nvSpPr>
        <p:spPr/>
        <p:txBody>
          <a:bodyPr anchor="t">
            <a:normAutofit/>
          </a:bodyPr>
          <a:lstStyle/>
          <a:p>
            <a:r>
              <a:rPr lang="ja-JP" altLang="en-US" b="0" dirty="0"/>
              <a:t>課題と求められる役割とは？</a:t>
            </a:r>
            <a:br>
              <a:rPr kumimoji="1" lang="en-US" altLang="ja-JP" sz="3600" b="0" u="sng" dirty="0"/>
            </a:br>
            <a:r>
              <a:rPr lang="ja-JP" altLang="en-US" sz="2400" b="0" u="none" dirty="0"/>
              <a:t>就労支援事業の会計区分</a:t>
            </a:r>
            <a:endParaRPr kumimoji="1" lang="ja-JP" altLang="en-US" sz="2400" b="0" u="none" dirty="0"/>
          </a:p>
        </p:txBody>
      </p:sp>
      <p:sp>
        <p:nvSpPr>
          <p:cNvPr id="4" name="四角形: 角を丸くする 3">
            <a:extLst>
              <a:ext uri="{FF2B5EF4-FFF2-40B4-BE49-F238E27FC236}">
                <a16:creationId xmlns:a16="http://schemas.microsoft.com/office/drawing/2014/main" id="{764D9A1D-2C07-DEE0-14B6-65DE9BEFDA73}"/>
              </a:ext>
            </a:extLst>
          </p:cNvPr>
          <p:cNvSpPr/>
          <p:nvPr/>
        </p:nvSpPr>
        <p:spPr>
          <a:xfrm>
            <a:off x="838199" y="1332540"/>
            <a:ext cx="10515601" cy="1092253"/>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・就労支援事業では、生産活動に係る会計とその他活動（以下「福祉事業活動」という）に会計を区分する必要がある。</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就労支援事業は、障害者が自立した生活を営めるよう、能力向上のために必要な訓練等を行なうものであり、この様な支援を行う支援員の給料を含め、事業所の運営に係る主な収入は自立支援給付費（報酬）である。（福祉事業活動会計）</a:t>
            </a:r>
            <a:endParaRPr lang="en-US" altLang="ja-JP" sz="12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200" dirty="0">
                <a:solidFill>
                  <a:srgbClr val="000000"/>
                </a:solidFill>
                <a:latin typeface="UD デジタル 教科書体 NK-R" panose="02020400000000000000" pitchFamily="18" charset="-128"/>
                <a:ea typeface="UD デジタル 教科書体 NK-R" panose="02020400000000000000" pitchFamily="18" charset="-128"/>
              </a:rPr>
              <a:t>・一方、指定基準において、賃金・工賃の支払いに要する額は、災害等の場合を除き、自立支援給付をもって充ててはならないこととしており、利用者の賃金・工賃は、自立支援給付費（報酬）ではなく生産活動収支から支払う。（生産活動会計）</a:t>
            </a:r>
          </a:p>
        </p:txBody>
      </p:sp>
      <p:sp>
        <p:nvSpPr>
          <p:cNvPr id="6" name="正方形/長方形 5">
            <a:extLst>
              <a:ext uri="{FF2B5EF4-FFF2-40B4-BE49-F238E27FC236}">
                <a16:creationId xmlns:a16="http://schemas.microsoft.com/office/drawing/2014/main" id="{D3CA1546-689C-2091-A840-21276403246E}"/>
              </a:ext>
            </a:extLst>
          </p:cNvPr>
          <p:cNvSpPr/>
          <p:nvPr/>
        </p:nvSpPr>
        <p:spPr>
          <a:xfrm>
            <a:off x="2403020" y="2750505"/>
            <a:ext cx="1379764" cy="38179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市町村　　　　　　　　（国保連）</a:t>
            </a:r>
          </a:p>
        </p:txBody>
      </p:sp>
      <p:sp>
        <p:nvSpPr>
          <p:cNvPr id="11" name="正方形/長方形 10">
            <a:extLst>
              <a:ext uri="{FF2B5EF4-FFF2-40B4-BE49-F238E27FC236}">
                <a16:creationId xmlns:a16="http://schemas.microsoft.com/office/drawing/2014/main" id="{C5FEF0DE-7031-D261-F3DB-97B24F1421D9}"/>
              </a:ext>
            </a:extLst>
          </p:cNvPr>
          <p:cNvSpPr/>
          <p:nvPr/>
        </p:nvSpPr>
        <p:spPr>
          <a:xfrm>
            <a:off x="2403020" y="3246923"/>
            <a:ext cx="1379764" cy="38179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利用者</a:t>
            </a:r>
          </a:p>
        </p:txBody>
      </p:sp>
      <p:sp>
        <p:nvSpPr>
          <p:cNvPr id="15" name="正方形/長方形 14">
            <a:extLst>
              <a:ext uri="{FF2B5EF4-FFF2-40B4-BE49-F238E27FC236}">
                <a16:creationId xmlns:a16="http://schemas.microsoft.com/office/drawing/2014/main" id="{8D5E60B1-E457-B206-AF6A-CE017D8BFE6B}"/>
              </a:ext>
            </a:extLst>
          </p:cNvPr>
          <p:cNvSpPr/>
          <p:nvPr/>
        </p:nvSpPr>
        <p:spPr>
          <a:xfrm>
            <a:off x="2403019" y="4862325"/>
            <a:ext cx="2756807" cy="9588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latin typeface="UD デジタル 教科書体 NK" panose="02020400000000000000" pitchFamily="18" charset="-128"/>
                <a:ea typeface="UD デジタル 教科書体 NK" panose="02020400000000000000" pitchFamily="18" charset="-128"/>
              </a:rPr>
              <a:t>＜支出＞</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・支援員の給料</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・事業運営に必要な費用</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　例）事業所の賃借料、光熱水量費等</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・利用者の支援に必要な費用</a:t>
            </a:r>
          </a:p>
        </p:txBody>
      </p:sp>
      <p:sp>
        <p:nvSpPr>
          <p:cNvPr id="17" name="正方形/長方形 16">
            <a:extLst>
              <a:ext uri="{FF2B5EF4-FFF2-40B4-BE49-F238E27FC236}">
                <a16:creationId xmlns:a16="http://schemas.microsoft.com/office/drawing/2014/main" id="{8AAB4880-DC61-9E87-DF97-F703784226AA}"/>
              </a:ext>
            </a:extLst>
          </p:cNvPr>
          <p:cNvSpPr/>
          <p:nvPr/>
        </p:nvSpPr>
        <p:spPr>
          <a:xfrm>
            <a:off x="2403020" y="4044145"/>
            <a:ext cx="2756807" cy="7781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latin typeface="UD デジタル 教科書体 NK" panose="02020400000000000000" pitchFamily="18" charset="-128"/>
                <a:ea typeface="UD デジタル 教科書体 NK" panose="02020400000000000000" pitchFamily="18" charset="-128"/>
              </a:rPr>
              <a:t>＜収入＞</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・国保連からの自立支援給付費（報酬）</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・利用者からの本人負担金、日用品等の　　</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　実費負担金等</a:t>
            </a:r>
          </a:p>
        </p:txBody>
      </p:sp>
      <p:sp>
        <p:nvSpPr>
          <p:cNvPr id="21" name="正方形/長方形 20">
            <a:extLst>
              <a:ext uri="{FF2B5EF4-FFF2-40B4-BE49-F238E27FC236}">
                <a16:creationId xmlns:a16="http://schemas.microsoft.com/office/drawing/2014/main" id="{8A2BE9CA-9095-914F-EEE8-F0ECD51BE25D}"/>
              </a:ext>
            </a:extLst>
          </p:cNvPr>
          <p:cNvSpPr/>
          <p:nvPr/>
        </p:nvSpPr>
        <p:spPr>
          <a:xfrm>
            <a:off x="2404380" y="3747599"/>
            <a:ext cx="2756807" cy="25649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400" dirty="0">
                <a:solidFill>
                  <a:schemeClr val="bg1"/>
                </a:solidFill>
                <a:latin typeface="UD デジタル 教科書体 NK" panose="02020400000000000000" pitchFamily="18" charset="-128"/>
                <a:ea typeface="UD デジタル 教科書体 NK" panose="02020400000000000000" pitchFamily="18" charset="-128"/>
              </a:rPr>
              <a:t>福祉事業活動</a:t>
            </a:r>
          </a:p>
        </p:txBody>
      </p:sp>
      <p:sp>
        <p:nvSpPr>
          <p:cNvPr id="22" name="正方形/長方形 21">
            <a:extLst>
              <a:ext uri="{FF2B5EF4-FFF2-40B4-BE49-F238E27FC236}">
                <a16:creationId xmlns:a16="http://schemas.microsoft.com/office/drawing/2014/main" id="{FEA463A4-0BDD-DC0C-39FE-82856ED47476}"/>
              </a:ext>
            </a:extLst>
          </p:cNvPr>
          <p:cNvSpPr/>
          <p:nvPr/>
        </p:nvSpPr>
        <p:spPr>
          <a:xfrm>
            <a:off x="4826452" y="2752548"/>
            <a:ext cx="2539093" cy="872395"/>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solidFill>
                  <a:schemeClr val="tx1"/>
                </a:solidFill>
                <a:latin typeface="UD デジタル 教科書体 NK" panose="02020400000000000000" pitchFamily="18" charset="-128"/>
                <a:ea typeface="UD デジタル 教科書体 NK" panose="02020400000000000000" pitchFamily="18" charset="-128"/>
              </a:rPr>
              <a:t>指定事業所</a:t>
            </a:r>
          </a:p>
        </p:txBody>
      </p:sp>
      <p:sp>
        <p:nvSpPr>
          <p:cNvPr id="25" name="正方形/長方形 24">
            <a:extLst>
              <a:ext uri="{FF2B5EF4-FFF2-40B4-BE49-F238E27FC236}">
                <a16:creationId xmlns:a16="http://schemas.microsoft.com/office/drawing/2014/main" id="{5C4D0737-2CBE-9D52-6FF9-38DA02B6C918}"/>
              </a:ext>
            </a:extLst>
          </p:cNvPr>
          <p:cNvSpPr/>
          <p:nvPr/>
        </p:nvSpPr>
        <p:spPr>
          <a:xfrm>
            <a:off x="8409216" y="2752548"/>
            <a:ext cx="1379764" cy="872395"/>
          </a:xfrm>
          <a:prstGeom prst="rect">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dirty="0">
                <a:solidFill>
                  <a:schemeClr val="tx1"/>
                </a:solidFill>
                <a:latin typeface="UD デジタル 教科書体 NK" panose="02020400000000000000" pitchFamily="18" charset="-128"/>
                <a:ea typeface="UD デジタル 教科書体 NK" panose="02020400000000000000" pitchFamily="18" charset="-128"/>
              </a:rPr>
              <a:t>得意先</a:t>
            </a:r>
            <a:endParaRPr kumimoji="1" lang="en-US" altLang="ja-JP" sz="1400" dirty="0">
              <a:solidFill>
                <a:schemeClr val="tx1"/>
              </a:solidFill>
              <a:latin typeface="UD デジタル 教科書体 NK" panose="02020400000000000000" pitchFamily="18" charset="-128"/>
              <a:ea typeface="UD デジタル 教科書体 NK" panose="02020400000000000000" pitchFamily="18" charset="-128"/>
            </a:endParaRPr>
          </a:p>
          <a:p>
            <a:pPr algn="ctr"/>
            <a:r>
              <a:rPr kumimoji="1" lang="ja-JP" altLang="en-US" sz="1400" dirty="0">
                <a:solidFill>
                  <a:schemeClr val="tx1"/>
                </a:solidFill>
                <a:latin typeface="UD デジタル 教科書体 NK" panose="02020400000000000000" pitchFamily="18" charset="-128"/>
                <a:ea typeface="UD デジタル 教科書体 NK" panose="02020400000000000000" pitchFamily="18" charset="-128"/>
              </a:rPr>
              <a:t>消費者</a:t>
            </a:r>
          </a:p>
        </p:txBody>
      </p:sp>
      <p:sp>
        <p:nvSpPr>
          <p:cNvPr id="27" name="正方形/長方形 26">
            <a:extLst>
              <a:ext uri="{FF2B5EF4-FFF2-40B4-BE49-F238E27FC236}">
                <a16:creationId xmlns:a16="http://schemas.microsoft.com/office/drawing/2014/main" id="{44434DD9-3C28-5C12-1229-112ED91F38BC}"/>
              </a:ext>
            </a:extLst>
          </p:cNvPr>
          <p:cNvSpPr/>
          <p:nvPr/>
        </p:nvSpPr>
        <p:spPr>
          <a:xfrm>
            <a:off x="7030815" y="3747598"/>
            <a:ext cx="2756807" cy="256493"/>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400" dirty="0">
                <a:solidFill>
                  <a:schemeClr val="tx1"/>
                </a:solidFill>
                <a:latin typeface="UD デジタル 教科書体 NK" panose="02020400000000000000" pitchFamily="18" charset="-128"/>
                <a:ea typeface="UD デジタル 教科書体 NK" panose="02020400000000000000" pitchFamily="18" charset="-128"/>
              </a:rPr>
              <a:t>生産活動</a:t>
            </a:r>
          </a:p>
        </p:txBody>
      </p:sp>
      <p:sp>
        <p:nvSpPr>
          <p:cNvPr id="31" name="正方形/長方形 30">
            <a:extLst>
              <a:ext uri="{FF2B5EF4-FFF2-40B4-BE49-F238E27FC236}">
                <a16:creationId xmlns:a16="http://schemas.microsoft.com/office/drawing/2014/main" id="{D97E4F00-1CCD-E35C-8218-8DD2FBC4B87D}"/>
              </a:ext>
            </a:extLst>
          </p:cNvPr>
          <p:cNvSpPr/>
          <p:nvPr/>
        </p:nvSpPr>
        <p:spPr>
          <a:xfrm>
            <a:off x="7030815" y="4044145"/>
            <a:ext cx="2756807" cy="778126"/>
          </a:xfrm>
          <a:prstGeom prst="rect">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latin typeface="UD デジタル 教科書体 NK" panose="02020400000000000000" pitchFamily="18" charset="-128"/>
                <a:ea typeface="UD デジタル 教科書体 NK" panose="02020400000000000000" pitchFamily="18" charset="-128"/>
              </a:rPr>
              <a:t>＜収入＞</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・生産活動により生じた収入</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　例）パン・クッキー等の製品の販売収入</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　　　　仕入れた商品の販売収入</a:t>
            </a:r>
            <a:endParaRPr kumimoji="1" lang="en-US" altLang="ja-JP" sz="1200" dirty="0">
              <a:latin typeface="UD デジタル 教科書体 NK" panose="02020400000000000000" pitchFamily="18" charset="-128"/>
              <a:ea typeface="UD デジタル 教科書体 NK" panose="02020400000000000000" pitchFamily="18" charset="-128"/>
            </a:endParaRPr>
          </a:p>
        </p:txBody>
      </p:sp>
      <p:sp>
        <p:nvSpPr>
          <p:cNvPr id="33" name="正方形/長方形 32">
            <a:extLst>
              <a:ext uri="{FF2B5EF4-FFF2-40B4-BE49-F238E27FC236}">
                <a16:creationId xmlns:a16="http://schemas.microsoft.com/office/drawing/2014/main" id="{CEA0D769-7493-C508-2C43-C1A4EA4D1DC8}"/>
              </a:ext>
            </a:extLst>
          </p:cNvPr>
          <p:cNvSpPr/>
          <p:nvPr/>
        </p:nvSpPr>
        <p:spPr>
          <a:xfrm>
            <a:off x="7030815" y="4862325"/>
            <a:ext cx="2756807" cy="958813"/>
          </a:xfrm>
          <a:prstGeom prst="rect">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latin typeface="UD デジタル 教科書体 NK" panose="02020400000000000000" pitchFamily="18" charset="-128"/>
                <a:ea typeface="UD デジタル 教科書体 NK" panose="02020400000000000000" pitchFamily="18" charset="-128"/>
              </a:rPr>
              <a:t>＜支出＞</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・利用者の賃金、工賃</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・生産活動を得るために必要となる経費</a:t>
            </a:r>
            <a:endParaRPr kumimoji="1" lang="en-US" altLang="ja-JP" sz="1200" dirty="0">
              <a:latin typeface="UD デジタル 教科書体 NK" panose="02020400000000000000" pitchFamily="18" charset="-128"/>
              <a:ea typeface="UD デジタル 教科書体 NK" panose="02020400000000000000" pitchFamily="18" charset="-128"/>
            </a:endParaRPr>
          </a:p>
        </p:txBody>
      </p:sp>
      <p:sp>
        <p:nvSpPr>
          <p:cNvPr id="37" name="吹き出し: 四角形 36">
            <a:extLst>
              <a:ext uri="{FF2B5EF4-FFF2-40B4-BE49-F238E27FC236}">
                <a16:creationId xmlns:a16="http://schemas.microsoft.com/office/drawing/2014/main" id="{C0FA5CE7-C67C-7FE6-1BFF-95B990E36323}"/>
              </a:ext>
            </a:extLst>
          </p:cNvPr>
          <p:cNvSpPr/>
          <p:nvPr/>
        </p:nvSpPr>
        <p:spPr>
          <a:xfrm>
            <a:off x="1030063" y="3437820"/>
            <a:ext cx="1128710" cy="1265464"/>
          </a:xfrm>
          <a:prstGeom prst="wedgeRectCallout">
            <a:avLst>
              <a:gd name="adj1" fmla="val 65531"/>
              <a:gd name="adj2" fmla="val 25570"/>
            </a:avLst>
          </a:prstGeom>
          <a:noFill/>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050" dirty="0">
                <a:latin typeface="UD デジタル 教科書体 NK" panose="02020400000000000000" pitchFamily="18" charset="-128"/>
                <a:ea typeface="UD デジタル 教科書体 NK" panose="02020400000000000000" pitchFamily="18" charset="-128"/>
              </a:rPr>
              <a:t>利用者に対して必要な支援を行う支援員の給料を含め、事業運営に係る主な収入は、自立支援給付費（報酬）となる。</a:t>
            </a:r>
          </a:p>
        </p:txBody>
      </p:sp>
      <p:sp>
        <p:nvSpPr>
          <p:cNvPr id="39" name="吹き出し: 四角形 38">
            <a:extLst>
              <a:ext uri="{FF2B5EF4-FFF2-40B4-BE49-F238E27FC236}">
                <a16:creationId xmlns:a16="http://schemas.microsoft.com/office/drawing/2014/main" id="{8FBF2680-CCED-4684-AAD4-EAF3936F35C9}"/>
              </a:ext>
            </a:extLst>
          </p:cNvPr>
          <p:cNvSpPr/>
          <p:nvPr/>
        </p:nvSpPr>
        <p:spPr>
          <a:xfrm flipH="1">
            <a:off x="10084253" y="3437820"/>
            <a:ext cx="1077685" cy="1265464"/>
          </a:xfrm>
          <a:prstGeom prst="wedgeRectCallout">
            <a:avLst>
              <a:gd name="adj1" fmla="val 65531"/>
              <a:gd name="adj2" fmla="val 25570"/>
            </a:avLst>
          </a:prstGeom>
          <a:noFill/>
          <a:ln>
            <a:solidFill>
              <a:schemeClr val="accent5">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50" dirty="0">
                <a:solidFill>
                  <a:srgbClr val="FF0000"/>
                </a:solidFill>
                <a:latin typeface="UD デジタル 教科書体 NK" panose="02020400000000000000" pitchFamily="18" charset="-128"/>
                <a:ea typeface="UD デジタル 教科書体 NK" panose="02020400000000000000" pitchFamily="18" charset="-128"/>
              </a:rPr>
              <a:t>指定基準上、賃金・工賃の支払いに要する額は、自立支援給付を充ててはならない</a:t>
            </a:r>
            <a:r>
              <a:rPr kumimoji="1" lang="ja-JP" altLang="en-US" sz="1050" dirty="0">
                <a:latin typeface="UD デジタル 教科書体 NK" panose="02020400000000000000" pitchFamily="18" charset="-128"/>
                <a:ea typeface="UD デジタル 教科書体 NK" panose="02020400000000000000" pitchFamily="18" charset="-128"/>
              </a:rPr>
              <a:t>（災害等の場合を除く）。</a:t>
            </a:r>
          </a:p>
        </p:txBody>
      </p:sp>
      <p:sp>
        <p:nvSpPr>
          <p:cNvPr id="40" name="正方形/長方形 39">
            <a:extLst>
              <a:ext uri="{FF2B5EF4-FFF2-40B4-BE49-F238E27FC236}">
                <a16:creationId xmlns:a16="http://schemas.microsoft.com/office/drawing/2014/main" id="{8A23502C-C64E-5008-7852-9F5E432BE68A}"/>
              </a:ext>
            </a:extLst>
          </p:cNvPr>
          <p:cNvSpPr/>
          <p:nvPr/>
        </p:nvSpPr>
        <p:spPr>
          <a:xfrm>
            <a:off x="838199" y="5967325"/>
            <a:ext cx="10515599" cy="712046"/>
          </a:xfrm>
          <a:prstGeom prst="rect">
            <a:avLst/>
          </a:prstGeom>
          <a:solidFill>
            <a:schemeClr val="bg1"/>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r>
              <a:rPr kumimoji="1" lang="en-US" altLang="ja-JP" sz="1050" dirty="0">
                <a:latin typeface="UD デジタル 教科書体 NK" panose="02020400000000000000" pitchFamily="18" charset="-128"/>
                <a:ea typeface="UD デジタル 教科書体 NK" panose="02020400000000000000" pitchFamily="18" charset="-128"/>
              </a:rPr>
              <a:t>【</a:t>
            </a:r>
            <a:r>
              <a:rPr kumimoji="1" lang="ja-JP" altLang="en-US" sz="1050" dirty="0">
                <a:latin typeface="UD デジタル 教科書体 NK" panose="02020400000000000000" pitchFamily="18" charset="-128"/>
                <a:ea typeface="UD デジタル 教科書体 NK" panose="02020400000000000000" pitchFamily="18" charset="-128"/>
              </a:rPr>
              <a:t>障害者の日常生活及び社会生活を総合的に支援するための法律に基づく指定障害福祉サービスの事業等の人員、設備及び運営に関する基準</a:t>
            </a:r>
            <a:r>
              <a:rPr kumimoji="1" lang="en-US" altLang="ja-JP" sz="1050" dirty="0">
                <a:latin typeface="UD デジタル 教科書体 NK" panose="02020400000000000000" pitchFamily="18" charset="-128"/>
                <a:ea typeface="UD デジタル 教科書体 NK" panose="02020400000000000000" pitchFamily="18" charset="-128"/>
              </a:rPr>
              <a:t>】</a:t>
            </a:r>
          </a:p>
          <a:p>
            <a:r>
              <a:rPr kumimoji="1" lang="ja-JP" altLang="en-US" sz="1050" dirty="0">
                <a:latin typeface="UD デジタル 教科書体 NK" panose="02020400000000000000" pitchFamily="18" charset="-128"/>
                <a:ea typeface="UD デジタル 教科書体 NK" panose="02020400000000000000" pitchFamily="18" charset="-128"/>
              </a:rPr>
              <a:t>就労継続支援</a:t>
            </a:r>
            <a:r>
              <a:rPr kumimoji="1" lang="en-US" altLang="ja-JP" sz="1050" dirty="0">
                <a:latin typeface="UD デジタル 教科書体 NK" panose="02020400000000000000" pitchFamily="18" charset="-128"/>
                <a:ea typeface="UD デジタル 教科書体 NK" panose="02020400000000000000" pitchFamily="18" charset="-128"/>
              </a:rPr>
              <a:t>A</a:t>
            </a:r>
            <a:r>
              <a:rPr kumimoji="1" lang="ja-JP" altLang="en-US" sz="1050" dirty="0">
                <a:latin typeface="UD デジタル 教科書体 NK" panose="02020400000000000000" pitchFamily="18" charset="-128"/>
                <a:ea typeface="UD デジタル 教科書体 NK" panose="02020400000000000000" pitchFamily="18" charset="-128"/>
              </a:rPr>
              <a:t>型　第１９２条第６項　賃金及び第三項に規定する工賃の支払いに要する額は、原則として、自立支援給付をもって充ててはならない。ただし、災害その他やむを得ない理由が</a:t>
            </a:r>
            <a:endParaRPr kumimoji="1" lang="en-US" altLang="ja-JP" sz="1050" dirty="0">
              <a:latin typeface="UD デジタル 教科書体 NK" panose="02020400000000000000" pitchFamily="18" charset="-128"/>
              <a:ea typeface="UD デジタル 教科書体 NK" panose="02020400000000000000" pitchFamily="18" charset="-128"/>
            </a:endParaRPr>
          </a:p>
          <a:p>
            <a:r>
              <a:rPr kumimoji="1" lang="ja-JP" altLang="en-US" sz="1050" dirty="0">
                <a:latin typeface="UD デジタル 教科書体 NK" panose="02020400000000000000" pitchFamily="18" charset="-128"/>
                <a:ea typeface="UD デジタル 教科書体 NK" panose="02020400000000000000" pitchFamily="18" charset="-128"/>
              </a:rPr>
              <a:t>　　　　　　　　　　　　　　　　　　　　　　　　　　　　　　ある場合は、この限りではない。</a:t>
            </a:r>
            <a:endParaRPr kumimoji="1" lang="en-US" altLang="ja-JP" sz="1050" dirty="0">
              <a:latin typeface="UD デジタル 教科書体 NK" panose="02020400000000000000" pitchFamily="18" charset="-128"/>
              <a:ea typeface="UD デジタル 教科書体 NK" panose="02020400000000000000" pitchFamily="18" charset="-128"/>
            </a:endParaRPr>
          </a:p>
          <a:p>
            <a:r>
              <a:rPr kumimoji="1" lang="ja-JP" altLang="en-US" sz="1050" dirty="0">
                <a:latin typeface="UD デジタル 教科書体 NK" panose="02020400000000000000" pitchFamily="18" charset="-128"/>
                <a:ea typeface="UD デジタル 教科書体 NK" panose="02020400000000000000" pitchFamily="18" charset="-128"/>
              </a:rPr>
              <a:t>就労継続支援Ｂ型　第２０２条　　　　　　（略）第１９２条第６項（略）の規定は、指定就労継続支援Ｂ型の事業について準用する。</a:t>
            </a:r>
          </a:p>
        </p:txBody>
      </p:sp>
      <p:sp>
        <p:nvSpPr>
          <p:cNvPr id="2" name="矢印: 右 1">
            <a:extLst>
              <a:ext uri="{FF2B5EF4-FFF2-40B4-BE49-F238E27FC236}">
                <a16:creationId xmlns:a16="http://schemas.microsoft.com/office/drawing/2014/main" id="{FD8AE30D-7761-57C7-482B-8CFDD1EE6AF2}"/>
              </a:ext>
            </a:extLst>
          </p:cNvPr>
          <p:cNvSpPr/>
          <p:nvPr/>
        </p:nvSpPr>
        <p:spPr>
          <a:xfrm>
            <a:off x="4053563" y="2970772"/>
            <a:ext cx="511630" cy="217973"/>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5" name="矢印: 左 4">
            <a:extLst>
              <a:ext uri="{FF2B5EF4-FFF2-40B4-BE49-F238E27FC236}">
                <a16:creationId xmlns:a16="http://schemas.microsoft.com/office/drawing/2014/main" id="{6E37532A-1BB5-A439-3460-211DBD6A62C2}"/>
              </a:ext>
            </a:extLst>
          </p:cNvPr>
          <p:cNvSpPr/>
          <p:nvPr/>
        </p:nvSpPr>
        <p:spPr>
          <a:xfrm>
            <a:off x="4053563" y="3183756"/>
            <a:ext cx="521150" cy="236956"/>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9" name="矢印: 右 8">
            <a:extLst>
              <a:ext uri="{FF2B5EF4-FFF2-40B4-BE49-F238E27FC236}">
                <a16:creationId xmlns:a16="http://schemas.microsoft.com/office/drawing/2014/main" id="{126ADD71-752D-A615-5071-28D7379A148A}"/>
              </a:ext>
            </a:extLst>
          </p:cNvPr>
          <p:cNvSpPr/>
          <p:nvPr/>
        </p:nvSpPr>
        <p:spPr>
          <a:xfrm>
            <a:off x="7617284" y="2970772"/>
            <a:ext cx="511630" cy="217973"/>
          </a:xfrm>
          <a:prstGeom prst="rightArrow">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2" name="矢印: 左 11">
            <a:extLst>
              <a:ext uri="{FF2B5EF4-FFF2-40B4-BE49-F238E27FC236}">
                <a16:creationId xmlns:a16="http://schemas.microsoft.com/office/drawing/2014/main" id="{1BA3EE3A-3792-16A2-4D47-4B3B39079AD7}"/>
              </a:ext>
            </a:extLst>
          </p:cNvPr>
          <p:cNvSpPr/>
          <p:nvPr/>
        </p:nvSpPr>
        <p:spPr>
          <a:xfrm>
            <a:off x="7617284" y="3183756"/>
            <a:ext cx="521150" cy="236956"/>
          </a:xfrm>
          <a:prstGeom prst="leftArrow">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EFD10313-80D9-2FD4-7733-4A215495DBEC}"/>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スライド№２８</a:t>
            </a:r>
          </a:p>
        </p:txBody>
      </p:sp>
    </p:spTree>
    <p:extLst>
      <p:ext uri="{BB962C8B-B14F-4D97-AF65-F5344CB8AC3E}">
        <p14:creationId xmlns:p14="http://schemas.microsoft.com/office/powerpoint/2010/main" val="340446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03B192D-08DC-F2F6-0DEA-E1A4AD756B69}"/>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A4429199-13CF-7691-B5D5-8AF18D1531B5}"/>
              </a:ext>
            </a:extLst>
          </p:cNvPr>
          <p:cNvSpPr>
            <a:spLocks noGrp="1"/>
          </p:cNvSpPr>
          <p:nvPr>
            <p:ph type="title"/>
          </p:nvPr>
        </p:nvSpPr>
        <p:spPr/>
        <p:txBody>
          <a:bodyPr anchor="t">
            <a:normAutofit/>
          </a:bodyPr>
          <a:lstStyle/>
          <a:p>
            <a:r>
              <a:rPr lang="ja-JP" altLang="en-US" b="0" dirty="0"/>
              <a:t>課題と求められる役割とは？</a:t>
            </a:r>
            <a:br>
              <a:rPr kumimoji="1" lang="en-US" altLang="ja-JP" sz="3600" b="0" u="sng" dirty="0"/>
            </a:br>
            <a:r>
              <a:rPr lang="ja-JP" altLang="en-US" sz="2400" b="0" u="none" dirty="0"/>
              <a:t>指定就労継続支援事業所の新規指定や運営状況の把握に関するガイドライン</a:t>
            </a:r>
            <a:endParaRPr kumimoji="1" lang="ja-JP" altLang="en-US" sz="2400" b="0" u="none" dirty="0"/>
          </a:p>
        </p:txBody>
      </p:sp>
      <p:sp>
        <p:nvSpPr>
          <p:cNvPr id="4" name="四角形: 角を丸くする 3">
            <a:extLst>
              <a:ext uri="{FF2B5EF4-FFF2-40B4-BE49-F238E27FC236}">
                <a16:creationId xmlns:a16="http://schemas.microsoft.com/office/drawing/2014/main" id="{FF4E9BD5-A430-28D3-5923-608A9FB2D3EC}"/>
              </a:ext>
            </a:extLst>
          </p:cNvPr>
          <p:cNvSpPr/>
          <p:nvPr/>
        </p:nvSpPr>
        <p:spPr>
          <a:xfrm>
            <a:off x="838199" y="1332540"/>
            <a:ext cx="10515601" cy="963385"/>
          </a:xfrm>
          <a:prstGeom prst="roundRect">
            <a:avLst/>
          </a:prstGeom>
          <a:solidFill>
            <a:srgbClr val="FFFFCC"/>
          </a:solidFill>
          <a:ln w="3175">
            <a:solidFill>
              <a:schemeClr val="accent4"/>
            </a:solidFill>
            <a:prstDash val="solid"/>
          </a:ln>
        </p:spPr>
        <p:style>
          <a:lnRef idx="2">
            <a:schemeClr val="accent1"/>
          </a:lnRef>
          <a:fillRef idx="1">
            <a:schemeClr val="lt1"/>
          </a:fillRef>
          <a:effectRef idx="0">
            <a:schemeClr val="accent1"/>
          </a:effectRef>
          <a:fontRef idx="minor">
            <a:schemeClr val="dk1"/>
          </a:fontRef>
        </p:style>
        <p:txBody>
          <a:bodyPr anchor="ctr"/>
          <a:lstStyle/>
          <a:p>
            <a:pPr>
              <a:defRPr/>
            </a:pP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a:t>
            </a:r>
            <a:r>
              <a:rPr lang="ja-JP" altLang="en-US" sz="1600" dirty="0">
                <a:solidFill>
                  <a:srgbClr val="000000"/>
                </a:solidFill>
                <a:latin typeface="UD デジタル 教科書体 NK-R" panose="02020400000000000000" pitchFamily="18" charset="-128"/>
                <a:ea typeface="UD デジタル 教科書体 NK-R" panose="02020400000000000000" pitchFamily="18" charset="-128"/>
              </a:rPr>
              <a:t>概要</a:t>
            </a:r>
            <a:r>
              <a:rPr lang="en-US" altLang="ja-JP" sz="1600" dirty="0">
                <a:solidFill>
                  <a:srgbClr val="000000"/>
                </a:solidFill>
                <a:latin typeface="UD デジタル 教科書体 NK-R" panose="02020400000000000000" pitchFamily="18" charset="-128"/>
                <a:ea typeface="UD デジタル 教科書体 NK-R" panose="02020400000000000000" pitchFamily="18" charset="-128"/>
              </a:rPr>
              <a:t>】</a:t>
            </a:r>
          </a:p>
          <a:p>
            <a:pPr>
              <a:defRPr/>
            </a:pP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就労系障害福祉サービスの適切な事業運営の確保のため、指定就労継続支援事業所に関する自治体向けガイドラインを作成</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a:defRPr/>
            </a:pPr>
            <a:r>
              <a:rPr lang="ja-JP" altLang="en-US" sz="1400" dirty="0">
                <a:solidFill>
                  <a:srgbClr val="000000"/>
                </a:solidFill>
                <a:latin typeface="UD デジタル 教科書体 NK-R" panose="02020400000000000000" pitchFamily="18" charset="-128"/>
                <a:ea typeface="UD デジタル 教科書体 NK-R" panose="02020400000000000000" pitchFamily="18" charset="-128"/>
              </a:rPr>
              <a:t>①新規指定時に自治体が指定申請事業者に対し、安定的な事業実施に向けて確認する事項</a:t>
            </a:r>
            <a:endParaRPr lang="en-US" altLang="ja-JP" sz="1400" dirty="0">
              <a:solidFill>
                <a:srgbClr val="000000"/>
              </a:solidFill>
              <a:latin typeface="UD デジタル 教科書体 NK-R" panose="02020400000000000000" pitchFamily="18" charset="-128"/>
              <a:ea typeface="UD デジタル 教科書体 NK-R" panose="02020400000000000000" pitchFamily="18" charset="-128"/>
            </a:endParaRPr>
          </a:p>
          <a:p>
            <a:pPr>
              <a:defRPr/>
            </a:pPr>
            <a:r>
              <a:rPr lang="ja-JP" altLang="en-US" sz="1400" dirty="0">
                <a:solidFill>
                  <a:srgbClr val="000000"/>
                </a:solidFill>
                <a:latin typeface="UD デジタル 教科書体 NK-R" panose="02020400000000000000" pitchFamily="18" charset="-128"/>
                <a:ea typeface="UD デジタル 教科書体 NK-R" panose="02020400000000000000" pitchFamily="18" charset="-128"/>
              </a:rPr>
              <a:t>②自治体の指定・指導事務担当者の知識・経験不足を補完し、運営状況を把握するための負担軽減になるチェックツール等の開発・提供</a:t>
            </a:r>
            <a:endParaRPr lang="en-US" altLang="ja-JP" sz="1400" dirty="0">
              <a:solidFill>
                <a:srgbClr val="000000"/>
              </a:solidFill>
              <a:latin typeface="UD デジタル 教科書体 NK-R" panose="02020400000000000000" pitchFamily="18" charset="-128"/>
              <a:ea typeface="UD デジタル 教科書体 NK-R" panose="02020400000000000000" pitchFamily="18" charset="-128"/>
            </a:endParaRPr>
          </a:p>
        </p:txBody>
      </p:sp>
      <p:sp>
        <p:nvSpPr>
          <p:cNvPr id="40" name="正方形/長方形 39">
            <a:extLst>
              <a:ext uri="{FF2B5EF4-FFF2-40B4-BE49-F238E27FC236}">
                <a16:creationId xmlns:a16="http://schemas.microsoft.com/office/drawing/2014/main" id="{1C96F5F7-8B87-26E6-BB81-E61370069229}"/>
              </a:ext>
            </a:extLst>
          </p:cNvPr>
          <p:cNvSpPr/>
          <p:nvPr/>
        </p:nvSpPr>
        <p:spPr>
          <a:xfrm>
            <a:off x="838197" y="2336746"/>
            <a:ext cx="10515599" cy="1157568"/>
          </a:xfrm>
          <a:prstGeom prst="rect">
            <a:avLst/>
          </a:prstGeom>
          <a:solidFill>
            <a:schemeClr val="bg1"/>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r>
              <a:rPr kumimoji="1" lang="en-US" altLang="ja-JP" sz="1600" dirty="0">
                <a:latin typeface="UD デジタル 教科書体 NK" panose="02020400000000000000" pitchFamily="18" charset="-128"/>
                <a:ea typeface="UD デジタル 教科書体 NK" panose="02020400000000000000" pitchFamily="18" charset="-128"/>
              </a:rPr>
              <a:t>【</a:t>
            </a:r>
            <a:r>
              <a:rPr kumimoji="1" lang="ja-JP" altLang="en-US" sz="1600" dirty="0">
                <a:latin typeface="UD デジタル 教科書体 NK" panose="02020400000000000000" pitchFamily="18" charset="-128"/>
                <a:ea typeface="UD デジタル 教科書体 NK" panose="02020400000000000000" pitchFamily="18" charset="-128"/>
              </a:rPr>
              <a:t>現状と課題</a:t>
            </a:r>
            <a:r>
              <a:rPr kumimoji="1" lang="en-US" altLang="ja-JP" sz="1600" dirty="0">
                <a:latin typeface="UD デジタル 教科書体 NK" panose="02020400000000000000" pitchFamily="18" charset="-128"/>
                <a:ea typeface="UD デジタル 教科書体 NK" panose="02020400000000000000" pitchFamily="18" charset="-128"/>
              </a:rPr>
              <a:t>】</a:t>
            </a:r>
          </a:p>
          <a:p>
            <a:r>
              <a:rPr kumimoji="1" lang="ja-JP" altLang="en-US" sz="1400" dirty="0">
                <a:latin typeface="UD デジタル 教科書体 NK" panose="02020400000000000000" pitchFamily="18" charset="-128"/>
                <a:ea typeface="UD デジタル 教科書体 NK" panose="02020400000000000000" pitchFamily="18" charset="-128"/>
              </a:rPr>
              <a:t>障害者の能力の向上に寄与しない事業を就労継続支援サービスとして行っている事業者の参入があるといった指摘</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・先々の運営に関して疑問が残る場合でも、指定申請書及び関係書類が揃っていれば指定申請自体を不受理にできない等の課題。</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・就労系障害福祉サービスの運営に当たっては生産活動や民間企業の決算書類に関する知識などが必要とされるが、指定・指導事務の担当</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　年数が３年未満の自治体職員が半数以上で、専門的な担当者が少ないため、制度理解や書類審査に難しさを感じる職員が多いという課題。</a:t>
            </a:r>
            <a:endParaRPr kumimoji="1" lang="en-US" altLang="ja-JP" sz="1400" dirty="0">
              <a:latin typeface="UD デジタル 教科書体 NK" panose="02020400000000000000" pitchFamily="18" charset="-128"/>
              <a:ea typeface="UD デジタル 教科書体 NK" panose="02020400000000000000" pitchFamily="18" charset="-128"/>
            </a:endParaRPr>
          </a:p>
        </p:txBody>
      </p:sp>
      <p:sp>
        <p:nvSpPr>
          <p:cNvPr id="5" name="正方形/長方形 4">
            <a:extLst>
              <a:ext uri="{FF2B5EF4-FFF2-40B4-BE49-F238E27FC236}">
                <a16:creationId xmlns:a16="http://schemas.microsoft.com/office/drawing/2014/main" id="{DA553CAD-3EA0-F957-E4D7-085E17C8BC2E}"/>
              </a:ext>
            </a:extLst>
          </p:cNvPr>
          <p:cNvSpPr/>
          <p:nvPr/>
        </p:nvSpPr>
        <p:spPr>
          <a:xfrm>
            <a:off x="838197" y="3535135"/>
            <a:ext cx="10515599" cy="1157568"/>
          </a:xfrm>
          <a:prstGeom prst="rect">
            <a:avLst/>
          </a:prstGeom>
          <a:solidFill>
            <a:schemeClr val="bg1"/>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r>
              <a:rPr kumimoji="1" lang="en-US" altLang="ja-JP" sz="1600" dirty="0">
                <a:latin typeface="UD デジタル 教科書体 NK" panose="02020400000000000000" pitchFamily="18" charset="-128"/>
                <a:ea typeface="UD デジタル 教科書体 NK" panose="02020400000000000000" pitchFamily="18" charset="-128"/>
              </a:rPr>
              <a:t>【</a:t>
            </a:r>
            <a:r>
              <a:rPr kumimoji="1" lang="ja-JP" altLang="en-US" sz="1600" dirty="0">
                <a:latin typeface="UD デジタル 教科書体 NK" panose="02020400000000000000" pitchFamily="18" charset="-128"/>
                <a:ea typeface="UD デジタル 教科書体 NK" panose="02020400000000000000" pitchFamily="18" charset="-128"/>
              </a:rPr>
              <a:t>ガイドライン</a:t>
            </a:r>
            <a:r>
              <a:rPr kumimoji="1" lang="en-US" altLang="ja-JP" sz="1600" dirty="0">
                <a:latin typeface="UD デジタル 教科書体 NK" panose="02020400000000000000" pitchFamily="18" charset="-128"/>
                <a:ea typeface="UD デジタル 教科書体 NK" panose="02020400000000000000" pitchFamily="18" charset="-128"/>
              </a:rPr>
              <a:t>】</a:t>
            </a:r>
          </a:p>
          <a:p>
            <a:r>
              <a:rPr kumimoji="1" lang="ja-JP" altLang="en-US" sz="1400" dirty="0">
                <a:latin typeface="UD デジタル 教科書体 NK" panose="02020400000000000000" pitchFamily="18" charset="-128"/>
                <a:ea typeface="UD デジタル 教科書体 NK" panose="02020400000000000000" pitchFamily="18" charset="-128"/>
              </a:rPr>
              <a:t>・障害者支援や障害者福祉制度など、円滑な障害福祉サービスの提供に必要不可欠な知識等を有しているか</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・就労支援会計など事業運営に必要不可欠な知識等を有しているか</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・就労の知識と能力を高める支援内容になっているか</a:t>
            </a:r>
            <a:endParaRPr kumimoji="1" lang="en-US" altLang="ja-JP" sz="1400" dirty="0">
              <a:latin typeface="UD デジタル 教科書体 NK" panose="02020400000000000000" pitchFamily="18" charset="-128"/>
              <a:ea typeface="UD デジタル 教科書体 NK" panose="02020400000000000000" pitchFamily="18" charset="-128"/>
            </a:endParaRPr>
          </a:p>
          <a:p>
            <a:r>
              <a:rPr kumimoji="1" lang="ja-JP" altLang="en-US" sz="1400" dirty="0">
                <a:latin typeface="UD デジタル 教科書体 NK" panose="02020400000000000000" pitchFamily="18" charset="-128"/>
                <a:ea typeface="UD デジタル 教科書体 NK" panose="02020400000000000000" pitchFamily="18" charset="-128"/>
              </a:rPr>
              <a:t>・安定した収益が見込める生産活動の確保ができているか</a:t>
            </a:r>
            <a:endParaRPr kumimoji="1" lang="en-US" altLang="ja-JP" sz="1400" dirty="0">
              <a:latin typeface="UD デジタル 教科書体 NK" panose="02020400000000000000" pitchFamily="18" charset="-128"/>
              <a:ea typeface="UD デジタル 教科書体 NK" panose="02020400000000000000" pitchFamily="18" charset="-128"/>
            </a:endParaRPr>
          </a:p>
        </p:txBody>
      </p:sp>
      <p:sp>
        <p:nvSpPr>
          <p:cNvPr id="6" name="正方形/長方形 5">
            <a:extLst>
              <a:ext uri="{FF2B5EF4-FFF2-40B4-BE49-F238E27FC236}">
                <a16:creationId xmlns:a16="http://schemas.microsoft.com/office/drawing/2014/main" id="{D704F832-CA14-77FA-829A-07CF62285D1E}"/>
              </a:ext>
            </a:extLst>
          </p:cNvPr>
          <p:cNvSpPr/>
          <p:nvPr/>
        </p:nvSpPr>
        <p:spPr>
          <a:xfrm>
            <a:off x="755049" y="4706709"/>
            <a:ext cx="1561646" cy="276999"/>
          </a:xfrm>
          <a:prstGeom prst="rect">
            <a:avLst/>
          </a:prstGeom>
          <a:noFill/>
        </p:spPr>
        <p:txBody>
          <a:bodyPr wrap="none" lIns="91440" tIns="45720" rIns="91440" bIns="45720">
            <a:spAutoFit/>
          </a:bodyPr>
          <a:lstStyle/>
          <a:p>
            <a:pPr algn="ctr"/>
            <a:r>
              <a:rPr lang="ja-JP" altLang="en-US" sz="1200" dirty="0">
                <a:ln w="0"/>
                <a:solidFill>
                  <a:srgbClr val="FF0000"/>
                </a:solidFill>
                <a:highlight>
                  <a:srgbClr val="FFFF00"/>
                </a:highlight>
                <a:latin typeface="UD デジタル 教科書体 NK" panose="02020400000000000000" pitchFamily="18" charset="-128"/>
                <a:ea typeface="UD デジタル 教科書体 NK" panose="02020400000000000000" pitchFamily="18" charset="-128"/>
              </a:rPr>
              <a:t>①新規指定時の確認</a:t>
            </a:r>
            <a:endParaRPr lang="ja-JP" altLang="en-US" sz="1200" b="0" cap="none" spc="0" dirty="0">
              <a:ln w="0"/>
              <a:solidFill>
                <a:srgbClr val="FF0000"/>
              </a:solidFill>
              <a:highlight>
                <a:srgbClr val="FFFF00"/>
              </a:highlight>
              <a:latin typeface="UD デジタル 教科書体 NK" panose="02020400000000000000" pitchFamily="18" charset="-128"/>
              <a:ea typeface="UD デジタル 教科書体 NK" panose="02020400000000000000" pitchFamily="18" charset="-128"/>
            </a:endParaRPr>
          </a:p>
        </p:txBody>
      </p:sp>
      <p:sp>
        <p:nvSpPr>
          <p:cNvPr id="7" name="正方形/長方形 6">
            <a:extLst>
              <a:ext uri="{FF2B5EF4-FFF2-40B4-BE49-F238E27FC236}">
                <a16:creationId xmlns:a16="http://schemas.microsoft.com/office/drawing/2014/main" id="{F37AA820-EA85-0760-42A9-CA3F3960D3B5}"/>
              </a:ext>
            </a:extLst>
          </p:cNvPr>
          <p:cNvSpPr/>
          <p:nvPr/>
        </p:nvSpPr>
        <p:spPr>
          <a:xfrm>
            <a:off x="838197" y="4872903"/>
            <a:ext cx="8616046" cy="693965"/>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latin typeface="UD デジタル 教科書体 NK" panose="02020400000000000000" pitchFamily="18" charset="-128"/>
                <a:ea typeface="UD デジタル 教科書体 NK" panose="02020400000000000000" pitchFamily="18" charset="-128"/>
              </a:rPr>
              <a:t>事前説明／事業計画書等審査（開所予定地がある市町村への事業計画の説明・ニーズ把握の状況及びサービス選択理由・利用者</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の募集方法・生産活動の具体的な内容及び収入見込み・生産活動シート・既存事業所の運営状況の確認）／専門家会議審査／指定</a:t>
            </a:r>
            <a:endParaRPr kumimoji="1" lang="en-US" altLang="ja-JP" sz="1200" dirty="0">
              <a:latin typeface="UD デジタル 教科書体 NK" panose="02020400000000000000" pitchFamily="18" charset="-128"/>
              <a:ea typeface="UD デジタル 教科書体 NK" panose="02020400000000000000" pitchFamily="18" charset="-128"/>
            </a:endParaRPr>
          </a:p>
          <a:p>
            <a:r>
              <a:rPr kumimoji="1" lang="ja-JP" altLang="en-US" sz="1200" dirty="0">
                <a:latin typeface="UD デジタル 教科書体 NK" panose="02020400000000000000" pitchFamily="18" charset="-128"/>
                <a:ea typeface="UD デジタル 教科書体 NK" panose="02020400000000000000" pitchFamily="18" charset="-128"/>
              </a:rPr>
              <a:t>申請審査／現地審査　等</a:t>
            </a:r>
          </a:p>
        </p:txBody>
      </p:sp>
      <p:sp>
        <p:nvSpPr>
          <p:cNvPr id="9" name="正方形/長方形 8">
            <a:extLst>
              <a:ext uri="{FF2B5EF4-FFF2-40B4-BE49-F238E27FC236}">
                <a16:creationId xmlns:a16="http://schemas.microsoft.com/office/drawing/2014/main" id="{F45D9CBA-A475-8E65-7572-1BCB2178BF2E}"/>
              </a:ext>
            </a:extLst>
          </p:cNvPr>
          <p:cNvSpPr/>
          <p:nvPr/>
        </p:nvSpPr>
        <p:spPr>
          <a:xfrm>
            <a:off x="766986" y="5493390"/>
            <a:ext cx="1395351" cy="276999"/>
          </a:xfrm>
          <a:prstGeom prst="rect">
            <a:avLst/>
          </a:prstGeom>
          <a:noFill/>
        </p:spPr>
        <p:txBody>
          <a:bodyPr wrap="square" lIns="91440" tIns="45720" rIns="91440" bIns="45720">
            <a:spAutoFit/>
          </a:bodyPr>
          <a:lstStyle/>
          <a:p>
            <a:pPr algn="ctr"/>
            <a:r>
              <a:rPr lang="ja-JP" altLang="en-US" sz="1200" dirty="0">
                <a:ln w="0"/>
                <a:solidFill>
                  <a:srgbClr val="FF0000"/>
                </a:solidFill>
                <a:highlight>
                  <a:srgbClr val="FFFF00"/>
                </a:highlight>
                <a:latin typeface="UD デジタル 教科書体 NK" panose="02020400000000000000" pitchFamily="18" charset="-128"/>
                <a:ea typeface="UD デジタル 教科書体 NK" panose="02020400000000000000" pitchFamily="18" charset="-128"/>
              </a:rPr>
              <a:t>②運営状況の把握</a:t>
            </a:r>
            <a:endParaRPr lang="ja-JP" altLang="en-US" sz="1200" b="0" cap="none" spc="0" dirty="0">
              <a:ln w="0"/>
              <a:solidFill>
                <a:srgbClr val="FF0000"/>
              </a:solidFill>
              <a:highlight>
                <a:srgbClr val="FFFF00"/>
              </a:highlight>
              <a:latin typeface="UD デジタル 教科書体 NK" panose="02020400000000000000" pitchFamily="18" charset="-128"/>
              <a:ea typeface="UD デジタル 教科書体 NK" panose="02020400000000000000" pitchFamily="18" charset="-128"/>
            </a:endParaRPr>
          </a:p>
        </p:txBody>
      </p:sp>
      <p:sp>
        <p:nvSpPr>
          <p:cNvPr id="10" name="四角形: 角を丸くする 9">
            <a:extLst>
              <a:ext uri="{FF2B5EF4-FFF2-40B4-BE49-F238E27FC236}">
                <a16:creationId xmlns:a16="http://schemas.microsoft.com/office/drawing/2014/main" id="{B611929E-3688-5D93-8306-4D36439ABB0F}"/>
              </a:ext>
            </a:extLst>
          </p:cNvPr>
          <p:cNvSpPr/>
          <p:nvPr/>
        </p:nvSpPr>
        <p:spPr>
          <a:xfrm>
            <a:off x="853783" y="5755820"/>
            <a:ext cx="1493607" cy="622833"/>
          </a:xfrm>
          <a:prstGeom prst="roundRect">
            <a:avLst/>
          </a:prstGeom>
          <a:solidFill>
            <a:schemeClr val="accent1">
              <a:lumMod val="20000"/>
              <a:lumOff val="80000"/>
            </a:schemeClr>
          </a:solidFill>
          <a:ln>
            <a:solidFill>
              <a:srgbClr val="92D050"/>
            </a:solidFill>
          </a:ln>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通常の運営指導の主眼事項・着眼点</a:t>
            </a:r>
          </a:p>
        </p:txBody>
      </p:sp>
      <p:sp>
        <p:nvSpPr>
          <p:cNvPr id="11" name="十字形 10">
            <a:extLst>
              <a:ext uri="{FF2B5EF4-FFF2-40B4-BE49-F238E27FC236}">
                <a16:creationId xmlns:a16="http://schemas.microsoft.com/office/drawing/2014/main" id="{1208F003-1803-CC03-190B-514416FBCC0F}"/>
              </a:ext>
            </a:extLst>
          </p:cNvPr>
          <p:cNvSpPr/>
          <p:nvPr/>
        </p:nvSpPr>
        <p:spPr>
          <a:xfrm>
            <a:off x="2434187" y="5933380"/>
            <a:ext cx="277586" cy="267712"/>
          </a:xfrm>
          <a:prstGeom prst="plus">
            <a:avLst>
              <a:gd name="adj" fmla="val 44662"/>
            </a:avLst>
          </a:prstGeom>
          <a:solidFill>
            <a:schemeClr val="tx1"/>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1197245A-CB05-803E-0DD2-E9A0FCE502F2}"/>
              </a:ext>
            </a:extLst>
          </p:cNvPr>
          <p:cNvSpPr/>
          <p:nvPr/>
        </p:nvSpPr>
        <p:spPr>
          <a:xfrm>
            <a:off x="2794921" y="5670094"/>
            <a:ext cx="4865457" cy="794283"/>
          </a:xfrm>
          <a:prstGeom prst="roundRect">
            <a:avLst/>
          </a:prstGeom>
          <a:solidFill>
            <a:schemeClr val="accent1">
              <a:lumMod val="20000"/>
              <a:lumOff val="80000"/>
            </a:schemeClr>
          </a:solidFill>
          <a:ln>
            <a:solidFill>
              <a:srgbClr val="92D05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生産活動・会計状況の実態把握</a:t>
            </a:r>
            <a:endParaRPr kumimoji="1" lang="en-US" altLang="ja-JP" sz="1200" dirty="0">
              <a:solidFill>
                <a:schemeClr val="tx1"/>
              </a:solidFill>
              <a:latin typeface="UD デジタル 教科書体 NK" panose="02020400000000000000" pitchFamily="18" charset="-128"/>
              <a:ea typeface="UD デジタル 教科書体 NK" panose="02020400000000000000" pitchFamily="18" charset="-128"/>
            </a:endParaRPr>
          </a:p>
          <a:p>
            <a:pPr algn="ctr"/>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✓「生産活動シート」の活用→生産活動収支・取引先情報の確認</a:t>
            </a:r>
            <a:endParaRPr kumimoji="1" lang="en-US" altLang="ja-JP" sz="1200" dirty="0">
              <a:solidFill>
                <a:schemeClr val="tx1"/>
              </a:solidFill>
              <a:latin typeface="UD デジタル 教科書体 NK" panose="02020400000000000000" pitchFamily="18" charset="-128"/>
              <a:ea typeface="UD デジタル 教科書体 NK" panose="02020400000000000000" pitchFamily="18" charset="-128"/>
            </a:endParaRPr>
          </a:p>
          <a:p>
            <a:pPr algn="ctr"/>
            <a:r>
              <a:rPr kumimoji="1" lang="ja-JP" altLang="en-US" sz="1200" dirty="0">
                <a:solidFill>
                  <a:schemeClr val="tx1"/>
                </a:solidFill>
                <a:latin typeface="UD デジタル 教科書体 NK" panose="02020400000000000000" pitchFamily="18" charset="-128"/>
                <a:ea typeface="UD デジタル 教科書体 NK" panose="02020400000000000000" pitchFamily="18" charset="-128"/>
              </a:rPr>
              <a:t>✓生産活動の実態　✓会計情報の確認　✓工賃・賃金支払い状況の確認</a:t>
            </a:r>
          </a:p>
        </p:txBody>
      </p:sp>
      <p:sp>
        <p:nvSpPr>
          <p:cNvPr id="14" name="楕円 13">
            <a:extLst>
              <a:ext uri="{FF2B5EF4-FFF2-40B4-BE49-F238E27FC236}">
                <a16:creationId xmlns:a16="http://schemas.microsoft.com/office/drawing/2014/main" id="{0F7BE194-9947-DF69-D898-49C4914C647E}"/>
              </a:ext>
            </a:extLst>
          </p:cNvPr>
          <p:cNvSpPr/>
          <p:nvPr/>
        </p:nvSpPr>
        <p:spPr>
          <a:xfrm>
            <a:off x="9773398" y="4140372"/>
            <a:ext cx="2027929" cy="1973700"/>
          </a:xfrm>
          <a:prstGeom prst="ellipse">
            <a:avLst/>
          </a:prstGeom>
          <a:solidFill>
            <a:srgbClr val="CCECFF"/>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sz="1300"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16" name="正方形/長方形 15">
            <a:extLst>
              <a:ext uri="{FF2B5EF4-FFF2-40B4-BE49-F238E27FC236}">
                <a16:creationId xmlns:a16="http://schemas.microsoft.com/office/drawing/2014/main" id="{D551D8F3-4EBC-C5D5-9C9F-0D68E2D68C01}"/>
              </a:ext>
            </a:extLst>
          </p:cNvPr>
          <p:cNvSpPr/>
          <p:nvPr/>
        </p:nvSpPr>
        <p:spPr>
          <a:xfrm>
            <a:off x="9883108" y="4611901"/>
            <a:ext cx="1808508" cy="461665"/>
          </a:xfrm>
          <a:prstGeom prst="rect">
            <a:avLst/>
          </a:prstGeom>
          <a:noFill/>
        </p:spPr>
        <p:txBody>
          <a:bodyPr wrap="none" lIns="91440" tIns="45720" rIns="91440" bIns="45720">
            <a:spAutoFit/>
          </a:bodyPr>
          <a:lstStyle/>
          <a:p>
            <a:pPr algn="ctr"/>
            <a:r>
              <a:rPr lang="ja-JP" altLang="en-US" sz="1200" b="1" cap="none" spc="0" dirty="0">
                <a:ln w="0"/>
                <a:latin typeface="UD デジタル 教科書体 NK" panose="02020400000000000000" pitchFamily="18" charset="-128"/>
                <a:ea typeface="UD デジタル 教科書体 NK" panose="02020400000000000000" pitchFamily="18" charset="-128"/>
              </a:rPr>
              <a:t>自治体の指定・指導業務</a:t>
            </a:r>
            <a:endParaRPr lang="en-US" altLang="ja-JP" sz="1200" b="1" cap="none" spc="0" dirty="0">
              <a:ln w="0"/>
              <a:latin typeface="UD デジタル 教科書体 NK" panose="02020400000000000000" pitchFamily="18" charset="-128"/>
              <a:ea typeface="UD デジタル 教科書体 NK" panose="02020400000000000000" pitchFamily="18" charset="-128"/>
            </a:endParaRPr>
          </a:p>
          <a:p>
            <a:pPr algn="ctr"/>
            <a:r>
              <a:rPr lang="ja-JP" altLang="en-US" sz="1200" b="1" cap="none" spc="0" dirty="0">
                <a:ln w="0"/>
                <a:latin typeface="UD デジタル 教科書体 NK" panose="02020400000000000000" pitchFamily="18" charset="-128"/>
                <a:ea typeface="UD デジタル 教科書体 NK" panose="02020400000000000000" pitchFamily="18" charset="-128"/>
              </a:rPr>
              <a:t>の適切な実施</a:t>
            </a:r>
          </a:p>
        </p:txBody>
      </p:sp>
      <p:sp>
        <p:nvSpPr>
          <p:cNvPr id="18" name="正方形/長方形 17">
            <a:extLst>
              <a:ext uri="{FF2B5EF4-FFF2-40B4-BE49-F238E27FC236}">
                <a16:creationId xmlns:a16="http://schemas.microsoft.com/office/drawing/2014/main" id="{2DCC072E-B5C3-EBA9-21CB-A7D1E604931B}"/>
              </a:ext>
            </a:extLst>
          </p:cNvPr>
          <p:cNvSpPr/>
          <p:nvPr/>
        </p:nvSpPr>
        <p:spPr>
          <a:xfrm>
            <a:off x="9872125" y="5208429"/>
            <a:ext cx="1867819" cy="276999"/>
          </a:xfrm>
          <a:prstGeom prst="rect">
            <a:avLst/>
          </a:prstGeom>
          <a:noFill/>
        </p:spPr>
        <p:txBody>
          <a:bodyPr wrap="none" lIns="91440" tIns="45720" rIns="91440" bIns="45720">
            <a:spAutoFit/>
          </a:bodyPr>
          <a:lstStyle/>
          <a:p>
            <a:pPr algn="ctr"/>
            <a:r>
              <a:rPr lang="ja-JP" altLang="en-US" sz="1200" b="1" dirty="0">
                <a:ln w="0"/>
                <a:latin typeface="UD デジタル 教科書体 NK" panose="02020400000000000000" pitchFamily="18" charset="-128"/>
                <a:ea typeface="UD デジタル 教科書体 NK" panose="02020400000000000000" pitchFamily="18" charset="-128"/>
              </a:rPr>
              <a:t>就労継続支援の質の担保</a:t>
            </a:r>
            <a:endParaRPr lang="en-US" altLang="ja-JP" sz="1200" b="1" cap="none" spc="0" dirty="0">
              <a:ln w="0"/>
              <a:latin typeface="UD デジタル 教科書体 NK" panose="02020400000000000000" pitchFamily="18" charset="-128"/>
              <a:ea typeface="UD デジタル 教科書体 NK" panose="02020400000000000000" pitchFamily="18" charset="-128"/>
            </a:endParaRPr>
          </a:p>
        </p:txBody>
      </p:sp>
      <p:sp>
        <p:nvSpPr>
          <p:cNvPr id="8" name="正方形/長方形 7">
            <a:extLst>
              <a:ext uri="{FF2B5EF4-FFF2-40B4-BE49-F238E27FC236}">
                <a16:creationId xmlns:a16="http://schemas.microsoft.com/office/drawing/2014/main" id="{0F65036B-DE56-1681-F78D-3D4AA38064F2}"/>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スライド№２９</a:t>
            </a:r>
          </a:p>
        </p:txBody>
      </p:sp>
    </p:spTree>
    <p:extLst>
      <p:ext uri="{BB962C8B-B14F-4D97-AF65-F5344CB8AC3E}">
        <p14:creationId xmlns:p14="http://schemas.microsoft.com/office/powerpoint/2010/main" val="12349267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a:extLst>
              <a:ext uri="{FF2B5EF4-FFF2-40B4-BE49-F238E27FC236}">
                <a16:creationId xmlns:a16="http://schemas.microsoft.com/office/drawing/2014/main" id="{27E723BB-AEA9-44F7-85BC-7C4484A28BFF}"/>
              </a:ext>
            </a:extLst>
          </p:cNvPr>
          <p:cNvSpPr/>
          <p:nvPr/>
        </p:nvSpPr>
        <p:spPr>
          <a:xfrm>
            <a:off x="9091826" y="3428999"/>
            <a:ext cx="2453468" cy="3063876"/>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t"/>
          <a:lstStyle/>
          <a:p>
            <a:pPr algn="ctr"/>
            <a:r>
              <a:rPr kumimoji="1" lang="ja-JP" altLang="en-US" sz="1600" u="sng" dirty="0">
                <a:latin typeface="UD デジタル 教科書体 NK-R" panose="02020400000000000000" pitchFamily="18" charset="-128"/>
                <a:ea typeface="UD デジタル 教科書体 NK-R" panose="02020400000000000000" pitchFamily="18" charset="-128"/>
              </a:rPr>
              <a:t>企業等</a:t>
            </a:r>
          </a:p>
        </p:txBody>
      </p:sp>
      <p:sp>
        <p:nvSpPr>
          <p:cNvPr id="7" name="正方形/長方形 6">
            <a:extLst>
              <a:ext uri="{FF2B5EF4-FFF2-40B4-BE49-F238E27FC236}">
                <a16:creationId xmlns:a16="http://schemas.microsoft.com/office/drawing/2014/main" id="{6ED6CB26-8359-4F9B-BE21-9C4306B0AB71}"/>
              </a:ext>
            </a:extLst>
          </p:cNvPr>
          <p:cNvSpPr/>
          <p:nvPr/>
        </p:nvSpPr>
        <p:spPr>
          <a:xfrm>
            <a:off x="5119372" y="3361668"/>
            <a:ext cx="1987941" cy="1517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１，２８８人／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H15</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１．０倍）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２，４６０人／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H18</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１．９倍）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３，２９３人／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H21</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２．６倍）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４，４０３人／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H22</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３．４倍）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５，６７５人／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H23</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４．４倍）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７，７１７人／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H24</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６．０倍）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１０，００１人／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H25</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７．８倍）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１０，９２２人／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H26</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８．５倍）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タイトル 1">
            <a:extLst>
              <a:ext uri="{FF2B5EF4-FFF2-40B4-BE49-F238E27FC236}">
                <a16:creationId xmlns:a16="http://schemas.microsoft.com/office/drawing/2014/main" id="{49220C4D-63F7-4208-BBEB-3782100D8D43}"/>
              </a:ext>
            </a:extLst>
          </p:cNvPr>
          <p:cNvSpPr>
            <a:spLocks noGrp="1"/>
          </p:cNvSpPr>
          <p:nvPr>
            <p:ph type="title"/>
          </p:nvPr>
        </p:nvSpPr>
        <p:spPr/>
        <p:txBody>
          <a:bodyPr anchor="t">
            <a:normAutofit/>
          </a:bodyPr>
          <a:lstStyle/>
          <a:p>
            <a:r>
              <a:rPr kumimoji="1" lang="ja-JP" altLang="en-US" sz="3600" b="0" dirty="0"/>
              <a:t>課題と求められる役割とは？</a:t>
            </a:r>
            <a:br>
              <a:rPr kumimoji="1" lang="en-US" altLang="ja-JP" sz="3600" b="0" dirty="0"/>
            </a:br>
            <a:r>
              <a:rPr kumimoji="1" lang="ja-JP" altLang="en-US" sz="2400" b="0" u="none" dirty="0"/>
              <a:t>就労支援施策の対象となる障害者数</a:t>
            </a:r>
            <a:endParaRPr kumimoji="1" lang="ja-JP" altLang="en-US" sz="3600" b="0" dirty="0"/>
          </a:p>
        </p:txBody>
      </p:sp>
      <p:sp>
        <p:nvSpPr>
          <p:cNvPr id="3" name="四角形: 角を丸くする 2">
            <a:extLst>
              <a:ext uri="{FF2B5EF4-FFF2-40B4-BE49-F238E27FC236}">
                <a16:creationId xmlns:a16="http://schemas.microsoft.com/office/drawing/2014/main" id="{D4B28545-E4A1-4ADD-8A5C-1ECF9676312F}"/>
              </a:ext>
            </a:extLst>
          </p:cNvPr>
          <p:cNvSpPr/>
          <p:nvPr/>
        </p:nvSpPr>
        <p:spPr>
          <a:xfrm>
            <a:off x="838200" y="1351722"/>
            <a:ext cx="10515600" cy="1049571"/>
          </a:xfrm>
          <a:prstGeom prst="roundRect">
            <a:avLst/>
          </a:prstGeom>
          <a:solidFill>
            <a:srgbClr val="FFFFCC"/>
          </a:solidFill>
          <a:ln/>
        </p:spPr>
        <p:style>
          <a:lnRef idx="2">
            <a:schemeClr val="accent3"/>
          </a:lnRef>
          <a:fillRef idx="1">
            <a:schemeClr val="lt1"/>
          </a:fillRef>
          <a:effectRef idx="0">
            <a:schemeClr val="accent3"/>
          </a:effectRef>
          <a:fontRef idx="minor">
            <a:schemeClr val="dk1"/>
          </a:fontRef>
        </p:style>
        <p:txBody>
          <a:bodyPr rtlCol="0" anchor="ctr"/>
          <a:lstStyle/>
          <a:p>
            <a:r>
              <a:rPr kumimoji="1" lang="ja-JP" altLang="en-US" sz="1600" dirty="0">
                <a:latin typeface="UD デジタル 教科書体 NK-R" panose="02020400000000000000" pitchFamily="18" charset="-128"/>
                <a:ea typeface="UD デジタル 教科書体 NK-R" panose="02020400000000000000" pitchFamily="18" charset="-128"/>
              </a:rPr>
              <a:t>障害者総数</a:t>
            </a:r>
            <a:r>
              <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約１，１６５万人</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（身体４２３．０万人、知的１２６．８万人、精神６１４．９万人）</a:t>
            </a:r>
            <a:r>
              <a:rPr kumimoji="1" lang="ja-JP" altLang="en-US" sz="1600" dirty="0">
                <a:latin typeface="UD デジタル 教科書体 NK-R" panose="02020400000000000000" pitchFamily="18" charset="-128"/>
                <a:ea typeface="UD デジタル 教科書体 NK-R" panose="02020400000000000000" pitchFamily="18" charset="-128"/>
              </a:rPr>
              <a:t>中</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１８歳～６４歳の在宅者数</a:t>
            </a:r>
            <a:r>
              <a:rPr kumimoji="1" lang="ja-JP" altLang="en-US" sz="16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約４８７．０万人</a:t>
            </a:r>
            <a:r>
              <a:rPr kumimoji="1" lang="ja-JP" altLang="en-US" sz="1600" dirty="0">
                <a:latin typeface="UD デジタル 教科書体 NK-R" panose="02020400000000000000" pitchFamily="18" charset="-128"/>
                <a:ea typeface="UD デジタル 教科書体 NK-R" panose="02020400000000000000" pitchFamily="18" charset="-128"/>
              </a:rPr>
              <a:t>（身体９９．５万人、知的６６．９万人、精神３２０．７万人）</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lang="en-US" altLang="ja-JP" sz="1100" dirty="0">
                <a:latin typeface="UD デジタル 教科書体 NK-R" panose="02020400000000000000" pitchFamily="18" charset="-128"/>
                <a:ea typeface="UD デジタル 教科書体 NK-R" panose="02020400000000000000" pitchFamily="18" charset="-128"/>
              </a:rPr>
              <a:t>※</a:t>
            </a:r>
            <a:r>
              <a:rPr lang="ja-JP" altLang="en-US" sz="1100" dirty="0">
                <a:latin typeface="UD デジタル 教科書体 NK-R" panose="02020400000000000000" pitchFamily="18" charset="-128"/>
                <a:ea typeface="UD デジタル 教科書体 NK-R" panose="02020400000000000000" pitchFamily="18" charset="-128"/>
              </a:rPr>
              <a:t>身体障害者数及び知的障害者数は、生活のしづらさなどに関する調査及び社会福祉施設等調査等による身体障害者手帳及び療育手帳の所持者数等を元に算出した推計値、精神障害者は、患者調査を元に算出した推計値。このほか、就労支援施策については、難病患者等が対象になる。</a:t>
            </a:r>
            <a:endParaRPr lang="en-US" altLang="ja-JP" sz="1100" dirty="0">
              <a:latin typeface="UD デジタル 教科書体 NK-R" panose="02020400000000000000" pitchFamily="18" charset="-128"/>
              <a:ea typeface="UD デジタル 教科書体 NK-R" panose="02020400000000000000" pitchFamily="18" charset="-128"/>
            </a:endParaRPr>
          </a:p>
          <a:p>
            <a:r>
              <a:rPr kumimoji="1" lang="en-US" altLang="ja-JP" sz="1100" dirty="0">
                <a:latin typeface="UD デジタル 教科書体 NK-R" panose="02020400000000000000" pitchFamily="18" charset="-128"/>
                <a:ea typeface="UD デジタル 教科書体 NK-R" panose="02020400000000000000" pitchFamily="18" charset="-128"/>
              </a:rPr>
              <a:t>※</a:t>
            </a:r>
            <a:r>
              <a:rPr kumimoji="1" lang="ja-JP" altLang="en-US" sz="1100" dirty="0">
                <a:latin typeface="UD デジタル 教科書体 NK-R" panose="02020400000000000000" pitchFamily="18" charset="-128"/>
                <a:ea typeface="UD デジタル 教科書体 NK-R" panose="02020400000000000000" pitchFamily="18" charset="-128"/>
              </a:rPr>
              <a:t>身体障害者数及び知的障害者数については、１８歳～６５歳未満、精神障害者数については、２０歳～６５歳未満。</a:t>
            </a:r>
          </a:p>
        </p:txBody>
      </p:sp>
      <p:sp>
        <p:nvSpPr>
          <p:cNvPr id="4" name="正方形/長方形 3">
            <a:extLst>
              <a:ext uri="{FF2B5EF4-FFF2-40B4-BE49-F238E27FC236}">
                <a16:creationId xmlns:a16="http://schemas.microsoft.com/office/drawing/2014/main" id="{A5534C0F-F2DB-4A64-9240-07D8FE6FB5F5}"/>
              </a:ext>
            </a:extLst>
          </p:cNvPr>
          <p:cNvSpPr/>
          <p:nvPr/>
        </p:nvSpPr>
        <p:spPr>
          <a:xfrm>
            <a:off x="978010" y="2510480"/>
            <a:ext cx="1168842" cy="581081"/>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一般就労への移行の現状</a:t>
            </a:r>
          </a:p>
        </p:txBody>
      </p:sp>
      <p:sp>
        <p:nvSpPr>
          <p:cNvPr id="5" name="四角形: 角を丸くする 4">
            <a:extLst>
              <a:ext uri="{FF2B5EF4-FFF2-40B4-BE49-F238E27FC236}">
                <a16:creationId xmlns:a16="http://schemas.microsoft.com/office/drawing/2014/main" id="{92198C77-2132-4937-94E9-BAEC832ED2FD}"/>
              </a:ext>
            </a:extLst>
          </p:cNvPr>
          <p:cNvSpPr/>
          <p:nvPr/>
        </p:nvSpPr>
        <p:spPr>
          <a:xfrm>
            <a:off x="838200" y="2451998"/>
            <a:ext cx="10515600" cy="698046"/>
          </a:xfrm>
          <a:prstGeom prst="roundRect">
            <a:avLst/>
          </a:prstGeom>
          <a:noFill/>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400" dirty="0">
                <a:latin typeface="UD デジタル 教科書体 NK-R" panose="02020400000000000000" pitchFamily="18" charset="-128"/>
                <a:ea typeface="UD デジタル 教科書体 NK-R" panose="02020400000000000000" pitchFamily="18" charset="-128"/>
              </a:rPr>
              <a:t>　　　　　　　　　　　　　　　①特別支援学校から一般企業への就職が約２９．８％　就労系障害福祉サービスの利用が約３４．５％</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　　　　　　　　　　　　　　　②就労系障害福祉サービスから一般企業への就職は、年々増加し、令和５年は約２．７万人が一般就労への移行を実現</a:t>
            </a:r>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
        <p:nvSpPr>
          <p:cNvPr id="6" name="四角形: 角を丸くする 5">
            <a:extLst>
              <a:ext uri="{FF2B5EF4-FFF2-40B4-BE49-F238E27FC236}">
                <a16:creationId xmlns:a16="http://schemas.microsoft.com/office/drawing/2014/main" id="{F831BD18-5FEF-483D-9E53-418FDE94CCBB}"/>
              </a:ext>
            </a:extLst>
          </p:cNvPr>
          <p:cNvSpPr/>
          <p:nvPr/>
        </p:nvSpPr>
        <p:spPr>
          <a:xfrm>
            <a:off x="1921450" y="3428999"/>
            <a:ext cx="3366168" cy="176303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600" u="sng" dirty="0">
                <a:latin typeface="UD デジタル 教科書体 NK-R" panose="02020400000000000000" pitchFamily="18" charset="-128"/>
                <a:ea typeface="UD デジタル 教科書体 NK-R" panose="02020400000000000000" pitchFamily="18" charset="-128"/>
              </a:rPr>
              <a:t>障害福祉サービス</a:t>
            </a:r>
            <a:endParaRPr kumimoji="1" lang="en-US" altLang="ja-JP" sz="1600" u="sng" dirty="0">
              <a:latin typeface="UD デジタル 教科書体 NK-R" panose="02020400000000000000" pitchFamily="18" charset="-128"/>
              <a:ea typeface="UD デジタル 教科書体 NK-R" panose="02020400000000000000" pitchFamily="18" charset="-128"/>
            </a:endParaRPr>
          </a:p>
          <a:p>
            <a:pPr algn="ct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・就労移行支援事業　　約３．７万人</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lang="ja-JP" altLang="en-US" sz="1400" dirty="0">
                <a:latin typeface="UD デジタル 教科書体 NK-R" panose="02020400000000000000" pitchFamily="18" charset="-128"/>
                <a:ea typeface="UD デジタル 教科書体 NK-R" panose="02020400000000000000" pitchFamily="18" charset="-128"/>
              </a:rPr>
              <a:t>・就労継続支援</a:t>
            </a:r>
            <a:r>
              <a:rPr lang="en-US" altLang="ja-JP" sz="1400" dirty="0">
                <a:latin typeface="UD デジタル 教科書体 NK-R" panose="02020400000000000000" pitchFamily="18" charset="-128"/>
                <a:ea typeface="UD デジタル 教科書体 NK-R" panose="02020400000000000000" pitchFamily="18" charset="-128"/>
              </a:rPr>
              <a:t>A</a:t>
            </a:r>
            <a:r>
              <a:rPr lang="ja-JP" altLang="en-US" sz="1400" dirty="0">
                <a:latin typeface="UD デジタル 教科書体 NK-R" panose="02020400000000000000" pitchFamily="18" charset="-128"/>
                <a:ea typeface="UD デジタル 教科書体 NK-R" panose="02020400000000000000" pitchFamily="18" charset="-128"/>
              </a:rPr>
              <a:t>型事業　　約８．５万人</a:t>
            </a:r>
            <a:endParaRPr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・就労継続支援</a:t>
            </a:r>
            <a:r>
              <a:rPr kumimoji="1" lang="en-US" altLang="ja-JP" sz="1400" dirty="0">
                <a:latin typeface="UD デジタル 教科書体 NK-R" panose="02020400000000000000" pitchFamily="18" charset="-128"/>
                <a:ea typeface="UD デジタル 教科書体 NK-R" panose="02020400000000000000" pitchFamily="18" charset="-128"/>
              </a:rPr>
              <a:t>B</a:t>
            </a:r>
            <a:r>
              <a:rPr kumimoji="1" lang="ja-JP" altLang="en-US" sz="1400" dirty="0">
                <a:latin typeface="UD デジタル 教科書体 NK-R" panose="02020400000000000000" pitchFamily="18" charset="-128"/>
                <a:ea typeface="UD デジタル 教科書体 NK-R" panose="02020400000000000000" pitchFamily="18" charset="-128"/>
              </a:rPr>
              <a:t>型事業　　約３８．８万人</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lang="en-US" altLang="ja-JP" sz="1400" dirty="0">
              <a:latin typeface="UD デジタル 教科書体 NK-R" panose="02020400000000000000" pitchFamily="18" charset="-128"/>
              <a:ea typeface="UD デジタル 教科書体 NK-R" panose="02020400000000000000" pitchFamily="18" charset="-128"/>
            </a:endParaRPr>
          </a:p>
          <a:p>
            <a:pPr algn="r"/>
            <a:r>
              <a:rPr kumimoji="1" lang="ja-JP" altLang="en-US" sz="1200" dirty="0">
                <a:latin typeface="UD デジタル 教科書体 NK-R" panose="02020400000000000000" pitchFamily="18" charset="-128"/>
                <a:ea typeface="UD デジタル 教科書体 NK-R" panose="02020400000000000000" pitchFamily="18" charset="-128"/>
              </a:rPr>
              <a:t>（令和７年３月時点）</a:t>
            </a:r>
          </a:p>
        </p:txBody>
      </p:sp>
      <p:sp>
        <p:nvSpPr>
          <p:cNvPr id="8" name="正方形/長方形 7">
            <a:extLst>
              <a:ext uri="{FF2B5EF4-FFF2-40B4-BE49-F238E27FC236}">
                <a16:creationId xmlns:a16="http://schemas.microsoft.com/office/drawing/2014/main" id="{6007C5FD-C2AD-40DB-8C40-20879D889BFA}"/>
              </a:ext>
            </a:extLst>
          </p:cNvPr>
          <p:cNvSpPr/>
          <p:nvPr/>
        </p:nvSpPr>
        <p:spPr>
          <a:xfrm>
            <a:off x="5519023" y="3141527"/>
            <a:ext cx="3047629" cy="261610"/>
          </a:xfrm>
          <a:prstGeom prst="rect">
            <a:avLst/>
          </a:prstGeom>
          <a:noFill/>
        </p:spPr>
        <p:txBody>
          <a:bodyPr wrap="none" lIns="91440" tIns="45720" rIns="91440" bIns="45720">
            <a:spAutoFit/>
          </a:bodyPr>
          <a:lstStyle/>
          <a:p>
            <a:r>
              <a:rPr lang="ja-JP" altLang="en-US" sz="1100" dirty="0">
                <a:ln w="0"/>
                <a:highlight>
                  <a:srgbClr val="FFCCCC"/>
                </a:highlight>
                <a:latin typeface="UD デジタル 教科書体 NK-R" panose="02020400000000000000" pitchFamily="18" charset="-128"/>
                <a:ea typeface="UD デジタル 教科書体 NK-R" panose="02020400000000000000" pitchFamily="18" charset="-128"/>
              </a:rPr>
              <a:t>就労系障害福祉サービスから一般就労への移行</a:t>
            </a:r>
            <a:endParaRPr lang="ja-JP" altLang="en-US" sz="1100" cap="none" spc="0" dirty="0">
              <a:ln w="0"/>
              <a:highlight>
                <a:srgbClr val="FFCCCC"/>
              </a:highlight>
              <a:latin typeface="UD デジタル 教科書体 NK-R" panose="02020400000000000000" pitchFamily="18" charset="-128"/>
              <a:ea typeface="UD デジタル 教科書体 NK-R" panose="02020400000000000000" pitchFamily="18" charset="-128"/>
            </a:endParaRPr>
          </a:p>
        </p:txBody>
      </p:sp>
      <p:sp>
        <p:nvSpPr>
          <p:cNvPr id="10" name="正方形/長方形 9">
            <a:extLst>
              <a:ext uri="{FF2B5EF4-FFF2-40B4-BE49-F238E27FC236}">
                <a16:creationId xmlns:a16="http://schemas.microsoft.com/office/drawing/2014/main" id="{C4EEC0CD-391A-4B79-B519-0FEBB329B2E4}"/>
              </a:ext>
            </a:extLst>
          </p:cNvPr>
          <p:cNvSpPr/>
          <p:nvPr/>
        </p:nvSpPr>
        <p:spPr>
          <a:xfrm>
            <a:off x="7042838" y="3361669"/>
            <a:ext cx="1987941" cy="1525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１１，９２８人／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H27</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　９．３倍）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１３，５１７人／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２８（１０．５倍）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１４，８４５人／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H29</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（１１．５倍）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１９，９６３人／</a:t>
            </a:r>
            <a:r>
              <a:rPr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H30</a:t>
            </a:r>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（１５．５倍）</a:t>
            </a:r>
            <a:endParaRPr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２１，９１９人／　</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R</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１（１７．０倍）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１８，５９９人／　</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R</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２（１４．４倍）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２１，３８０人／　</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R3</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（１６．６倍）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２４，４２６人／　</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R4</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（１９．０倍）</a:t>
            </a:r>
            <a:endPar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endParaRPr>
          </a:p>
          <a:p>
            <a:pPr algn="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２６，５８６人／</a:t>
            </a:r>
            <a:r>
              <a:rPr kumimoji="1" lang="en-US" altLang="ja-JP" sz="1050" dirty="0">
                <a:solidFill>
                  <a:schemeClr val="tx1"/>
                </a:solidFill>
                <a:latin typeface="UD デジタル 教科書体 NK-R" panose="02020400000000000000" pitchFamily="18" charset="-128"/>
                <a:ea typeface="UD デジタル 教科書体 NK-R" panose="02020400000000000000" pitchFamily="18" charset="-128"/>
              </a:rPr>
              <a:t>R</a:t>
            </a:r>
            <a:r>
              <a:rPr kumimoji="1"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５（２０．６倍）</a:t>
            </a:r>
          </a:p>
        </p:txBody>
      </p:sp>
      <p:sp>
        <p:nvSpPr>
          <p:cNvPr id="9" name="矢印: 右 8">
            <a:extLst>
              <a:ext uri="{FF2B5EF4-FFF2-40B4-BE49-F238E27FC236}">
                <a16:creationId xmlns:a16="http://schemas.microsoft.com/office/drawing/2014/main" id="{7E992B34-F8DE-4E69-9094-24354394ECCB}"/>
              </a:ext>
            </a:extLst>
          </p:cNvPr>
          <p:cNvSpPr/>
          <p:nvPr/>
        </p:nvSpPr>
        <p:spPr>
          <a:xfrm>
            <a:off x="5212028" y="5030443"/>
            <a:ext cx="3879797" cy="286497"/>
          </a:xfrm>
          <a:prstGeom prst="rightArrow">
            <a:avLst/>
          </a:prstGeom>
          <a:solidFill>
            <a:schemeClr val="bg1">
              <a:lumMod val="95000"/>
            </a:schemeClr>
          </a:solidFill>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600" dirty="0">
                <a:latin typeface="UD デジタル 教科書体 NK-R" panose="02020400000000000000" pitchFamily="18" charset="-128"/>
                <a:ea typeface="UD デジタル 教科書体 NK-R" panose="02020400000000000000" pitchFamily="18" charset="-128"/>
              </a:rPr>
              <a:t>　　　就職</a:t>
            </a:r>
          </a:p>
        </p:txBody>
      </p:sp>
      <p:sp>
        <p:nvSpPr>
          <p:cNvPr id="11" name="正方形/長方形 10">
            <a:extLst>
              <a:ext uri="{FF2B5EF4-FFF2-40B4-BE49-F238E27FC236}">
                <a16:creationId xmlns:a16="http://schemas.microsoft.com/office/drawing/2014/main" id="{0F0C0CF9-9362-48DE-A326-17E357BACFEB}"/>
              </a:ext>
            </a:extLst>
          </p:cNvPr>
          <p:cNvSpPr/>
          <p:nvPr/>
        </p:nvSpPr>
        <p:spPr>
          <a:xfrm>
            <a:off x="9241432" y="4045847"/>
            <a:ext cx="2154256" cy="906449"/>
          </a:xfrm>
          <a:prstGeom prst="rect">
            <a:avLst/>
          </a:prstGeom>
          <a:ln w="19050"/>
        </p:spPr>
        <p:style>
          <a:lnRef idx="2">
            <a:schemeClr val="accent5"/>
          </a:lnRef>
          <a:fillRef idx="1">
            <a:schemeClr val="lt1"/>
          </a:fillRef>
          <a:effectRef idx="0">
            <a:schemeClr val="accent5"/>
          </a:effectRef>
          <a:fontRef idx="minor">
            <a:schemeClr val="dk1"/>
          </a:fontRef>
        </p:style>
        <p:txBody>
          <a:bodyPr rtlCol="0" anchor="ctr"/>
          <a:lstStyle/>
          <a:p>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雇用者数</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　</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約６７．７万人</a:t>
            </a:r>
            <a:endParaRPr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R</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６年</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６</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月</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１</a:t>
            </a:r>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日）</a:t>
            </a: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４０．０人以上企業</a:t>
            </a:r>
            <a:endParaRPr lang="en-US" altLang="ja-JP" sz="10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sz="10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000" dirty="0">
                <a:solidFill>
                  <a:schemeClr val="tx1"/>
                </a:solidFill>
                <a:latin typeface="UD デジタル 教科書体 NK-R" panose="02020400000000000000" pitchFamily="18" charset="-128"/>
                <a:ea typeface="UD デジタル 教科書体 NK-R" panose="02020400000000000000" pitchFamily="18" charset="-128"/>
              </a:rPr>
              <a:t>身体・知的・精神の手帳所持者</a:t>
            </a:r>
          </a:p>
        </p:txBody>
      </p:sp>
      <p:sp>
        <p:nvSpPr>
          <p:cNvPr id="12" name="正方形/長方形 11">
            <a:extLst>
              <a:ext uri="{FF2B5EF4-FFF2-40B4-BE49-F238E27FC236}">
                <a16:creationId xmlns:a16="http://schemas.microsoft.com/office/drawing/2014/main" id="{F499B11E-DFA6-461D-9E61-D8FF17D147FA}"/>
              </a:ext>
            </a:extLst>
          </p:cNvPr>
          <p:cNvSpPr/>
          <p:nvPr/>
        </p:nvSpPr>
        <p:spPr>
          <a:xfrm>
            <a:off x="9241432" y="5175084"/>
            <a:ext cx="2154256" cy="906449"/>
          </a:xfrm>
          <a:prstGeom prst="rect">
            <a:avLst/>
          </a:prstGeom>
          <a:ln w="19050"/>
        </p:spPr>
        <p:style>
          <a:lnRef idx="2">
            <a:schemeClr val="accent5"/>
          </a:lnRef>
          <a:fillRef idx="1">
            <a:schemeClr val="lt1"/>
          </a:fillRef>
          <a:effectRef idx="0">
            <a:schemeClr val="accent5"/>
          </a:effectRef>
          <a:fontRef idx="minor">
            <a:schemeClr val="dk1"/>
          </a:fontRef>
        </p:style>
        <p:txBody>
          <a:bodyPr rtlCol="0" anchor="ctr"/>
          <a:lstStyle/>
          <a:p>
            <a:r>
              <a:rPr lang="ja-JP" altLang="en-US" sz="1100" dirty="0">
                <a:latin typeface="UD デジタル 教科書体 NK-R" panose="02020400000000000000" pitchFamily="18" charset="-128"/>
                <a:ea typeface="UD デジタル 教科書体 NK-R" panose="02020400000000000000" pitchFamily="18" charset="-128"/>
              </a:rPr>
              <a:t>ハローワークからの紹介就職件数</a:t>
            </a:r>
            <a:endParaRPr kumimoji="1"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１１５，６０９件（</a:t>
            </a:r>
            <a:r>
              <a:rPr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A</a:t>
            </a:r>
            <a:r>
              <a:rPr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型２９，６１３件）</a:t>
            </a:r>
            <a:endParaRPr lang="en-US" altLang="ja-JP"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a:t>
            </a:r>
            <a:r>
              <a:rPr lang="en-US" altLang="ja-JP" sz="1100" dirty="0">
                <a:latin typeface="UD デジタル 教科書体 NK-R" panose="02020400000000000000" pitchFamily="18" charset="-128"/>
                <a:ea typeface="UD デジタル 教科書体 NK-R" panose="02020400000000000000" pitchFamily="18" charset="-128"/>
              </a:rPr>
              <a:t>R</a:t>
            </a:r>
            <a:r>
              <a:rPr lang="ja-JP" altLang="en-US" sz="1100" dirty="0">
                <a:latin typeface="UD デジタル 教科書体 NK-R" panose="02020400000000000000" pitchFamily="18" charset="-128"/>
                <a:ea typeface="UD デジタル 教科書体 NK-R" panose="02020400000000000000" pitchFamily="18" charset="-128"/>
              </a:rPr>
              <a:t>６年度）</a:t>
            </a:r>
            <a:endParaRPr kumimoji="1" lang="ja-JP" altLang="en-US" sz="1100" dirty="0">
              <a:latin typeface="UD デジタル 教科書体 NK-R" panose="02020400000000000000" pitchFamily="18" charset="-128"/>
              <a:ea typeface="UD デジタル 教科書体 NK-R" panose="02020400000000000000" pitchFamily="18" charset="-128"/>
            </a:endParaRPr>
          </a:p>
        </p:txBody>
      </p:sp>
      <p:sp>
        <p:nvSpPr>
          <p:cNvPr id="14" name="四角形: 角を丸くする 13">
            <a:extLst>
              <a:ext uri="{FF2B5EF4-FFF2-40B4-BE49-F238E27FC236}">
                <a16:creationId xmlns:a16="http://schemas.microsoft.com/office/drawing/2014/main" id="{2927CACA-8C29-4F53-B9E4-FB9AD81BDACB}"/>
              </a:ext>
            </a:extLst>
          </p:cNvPr>
          <p:cNvSpPr/>
          <p:nvPr/>
        </p:nvSpPr>
        <p:spPr>
          <a:xfrm>
            <a:off x="4508390" y="5295569"/>
            <a:ext cx="3216062" cy="1197306"/>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u="sng" dirty="0">
                <a:solidFill>
                  <a:schemeClr val="tx1"/>
                </a:solidFill>
                <a:latin typeface="UD デジタル 教科書体 NK-R" panose="02020400000000000000" pitchFamily="18" charset="-128"/>
                <a:ea typeface="UD デジタル 教科書体 NK-R" panose="02020400000000000000" pitchFamily="18" charset="-128"/>
              </a:rPr>
              <a:t>特別支援学校</a:t>
            </a:r>
            <a:endParaRPr kumimoji="1" lang="en-US" altLang="ja-JP" sz="1600"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卒業生２１，００１人（</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R</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７年３月卒）</a:t>
            </a:r>
            <a:endPar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5" name="吹き出し: 上矢印 14">
            <a:extLst>
              <a:ext uri="{FF2B5EF4-FFF2-40B4-BE49-F238E27FC236}">
                <a16:creationId xmlns:a16="http://schemas.microsoft.com/office/drawing/2014/main" id="{C7FE0DE4-699A-442F-8724-7BA34B027AC5}"/>
              </a:ext>
            </a:extLst>
          </p:cNvPr>
          <p:cNvSpPr/>
          <p:nvPr/>
        </p:nvSpPr>
        <p:spPr>
          <a:xfrm>
            <a:off x="2049526" y="5025061"/>
            <a:ext cx="3012897" cy="763326"/>
          </a:xfrm>
          <a:prstGeom prst="up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１２，８０９人／年</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gn="ctr"/>
            <a:r>
              <a:rPr lang="ja-JP" altLang="en-US" sz="1200" dirty="0">
                <a:latin typeface="UD デジタル 教科書体 NK-R" panose="02020400000000000000" pitchFamily="18" charset="-128"/>
                <a:ea typeface="UD デジタル 教科書体 NK-R" panose="02020400000000000000" pitchFamily="18" charset="-128"/>
              </a:rPr>
              <a:t>（うち就労系障害福祉サービス　</a:t>
            </a:r>
            <a:r>
              <a:rPr lang="ja-JP" altLang="en-US" sz="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７，２４６人</a:t>
            </a:r>
            <a:r>
              <a:rPr lang="ja-JP" altLang="en-US" sz="1200" dirty="0">
                <a:latin typeface="UD デジタル 教科書体 NK-R" panose="02020400000000000000" pitchFamily="18" charset="-128"/>
                <a:ea typeface="UD デジタル 教科書体 NK-R" panose="02020400000000000000" pitchFamily="18" charset="-128"/>
              </a:rPr>
              <a:t>）</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sp>
        <p:nvSpPr>
          <p:cNvPr id="16" name="矢印: 右 15">
            <a:extLst>
              <a:ext uri="{FF2B5EF4-FFF2-40B4-BE49-F238E27FC236}">
                <a16:creationId xmlns:a16="http://schemas.microsoft.com/office/drawing/2014/main" id="{6232709B-652D-48A2-A8FE-D648E4FF6A1E}"/>
              </a:ext>
            </a:extLst>
          </p:cNvPr>
          <p:cNvSpPr/>
          <p:nvPr/>
        </p:nvSpPr>
        <p:spPr>
          <a:xfrm>
            <a:off x="7816441" y="5359179"/>
            <a:ext cx="1183396" cy="929805"/>
          </a:xfrm>
          <a:prstGeom prst="rightArrow">
            <a:avLst>
              <a:gd name="adj1" fmla="val 50000"/>
              <a:gd name="adj2" fmla="val 2999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就職</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gn="ctr"/>
            <a:r>
              <a:rPr kumimoji="1" lang="ja-JP" altLang="en-US" sz="11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６，２６３人／年</a:t>
            </a:r>
          </a:p>
        </p:txBody>
      </p:sp>
      <p:sp>
        <p:nvSpPr>
          <p:cNvPr id="17" name="正方形/長方形 16">
            <a:extLst>
              <a:ext uri="{FF2B5EF4-FFF2-40B4-BE49-F238E27FC236}">
                <a16:creationId xmlns:a16="http://schemas.microsoft.com/office/drawing/2014/main" id="{8E88699B-26F1-49F1-AF01-60C576EBC439}"/>
              </a:ext>
            </a:extLst>
          </p:cNvPr>
          <p:cNvSpPr/>
          <p:nvPr/>
        </p:nvSpPr>
        <p:spPr>
          <a:xfrm>
            <a:off x="1048703" y="3425598"/>
            <a:ext cx="755374" cy="306727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vert="eaVert" rtlCol="0" anchor="ctr"/>
          <a:lstStyle/>
          <a:p>
            <a:pPr algn="ctr"/>
            <a:r>
              <a:rPr kumimoji="1" lang="ja-JP" altLang="en-US" sz="1600" u="sng" dirty="0">
                <a:solidFill>
                  <a:schemeClr val="tx1"/>
                </a:solidFill>
                <a:latin typeface="UD デジタル 教科書体 NK-R" panose="02020400000000000000" pitchFamily="18" charset="-128"/>
                <a:ea typeface="UD デジタル 教科書体 NK-R" panose="02020400000000000000" pitchFamily="18" charset="-128"/>
              </a:rPr>
              <a:t>大学・専修学校への進学等</a:t>
            </a:r>
          </a:p>
        </p:txBody>
      </p:sp>
      <p:sp>
        <p:nvSpPr>
          <p:cNvPr id="18" name="矢印: 左 17">
            <a:extLst>
              <a:ext uri="{FF2B5EF4-FFF2-40B4-BE49-F238E27FC236}">
                <a16:creationId xmlns:a16="http://schemas.microsoft.com/office/drawing/2014/main" id="{CAEAB504-7824-4857-BC35-35CF60C074EE}"/>
              </a:ext>
            </a:extLst>
          </p:cNvPr>
          <p:cNvSpPr/>
          <p:nvPr/>
        </p:nvSpPr>
        <p:spPr>
          <a:xfrm>
            <a:off x="1953683" y="5872723"/>
            <a:ext cx="2462718" cy="620152"/>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６０１人／年</a:t>
            </a:r>
          </a:p>
        </p:txBody>
      </p:sp>
      <p:sp>
        <p:nvSpPr>
          <p:cNvPr id="19" name="正方形/長方形 18">
            <a:extLst>
              <a:ext uri="{FF2B5EF4-FFF2-40B4-BE49-F238E27FC236}">
                <a16:creationId xmlns:a16="http://schemas.microsoft.com/office/drawing/2014/main" id="{7A277351-5F1D-130B-1CA4-7B35FC499457}"/>
              </a:ext>
            </a:extLst>
          </p:cNvPr>
          <p:cNvSpPr/>
          <p:nvPr/>
        </p:nvSpPr>
        <p:spPr>
          <a:xfrm>
            <a:off x="3743234" y="6500608"/>
            <a:ext cx="7962436" cy="261610"/>
          </a:xfrm>
          <a:prstGeom prst="rect">
            <a:avLst/>
          </a:prstGeom>
          <a:noFill/>
        </p:spPr>
        <p:txBody>
          <a:bodyPr wrap="none" lIns="91440" tIns="45720" rIns="91440" bIns="45720" anchor="ctr">
            <a:spAutoFit/>
          </a:bodyPr>
          <a:lstStyle/>
          <a:p>
            <a:pPr algn="ctr"/>
            <a:r>
              <a:rPr lang="en-US" altLang="ja-JP" sz="1100" dirty="0">
                <a:ln w="0"/>
                <a:latin typeface="UD デジタル 教科書体 NK-R" panose="02020400000000000000" pitchFamily="18" charset="-128"/>
                <a:ea typeface="UD デジタル 教科書体 NK-R" panose="02020400000000000000" pitchFamily="18" charset="-128"/>
              </a:rPr>
              <a:t>【</a:t>
            </a:r>
            <a:r>
              <a:rPr lang="ja-JP" altLang="en-US" sz="1100" dirty="0">
                <a:ln w="0"/>
                <a:latin typeface="UD デジタル 教科書体 NK-R" panose="02020400000000000000" pitchFamily="18" charset="-128"/>
                <a:ea typeface="UD デジタル 教科書体 NK-R" panose="02020400000000000000" pitchFamily="18" charset="-128"/>
              </a:rPr>
              <a:t>出典</a:t>
            </a:r>
            <a:r>
              <a:rPr lang="en-US" altLang="ja-JP" sz="1100" dirty="0">
                <a:ln w="0"/>
                <a:latin typeface="UD デジタル 教科書体 NK-R" panose="02020400000000000000" pitchFamily="18" charset="-128"/>
                <a:ea typeface="UD デジタル 教科書体 NK-R" panose="02020400000000000000" pitchFamily="18" charset="-128"/>
              </a:rPr>
              <a:t>】</a:t>
            </a:r>
            <a:r>
              <a:rPr lang="ja-JP" altLang="en-US" sz="1100" dirty="0">
                <a:ln w="0"/>
                <a:latin typeface="UD デジタル 教科書体 NK-R" panose="02020400000000000000" pitchFamily="18" charset="-128"/>
                <a:ea typeface="UD デジタル 教科書体 NK-R" panose="02020400000000000000" pitchFamily="18" charset="-128"/>
              </a:rPr>
              <a:t>社会福祉施設等調査、国保連データ、学校基本調査、障害者雇用状況調査、患者調査、生活のしづらさなどに関する調査　等</a:t>
            </a:r>
            <a:endParaRPr lang="ja-JP" altLang="en-US" sz="1100" b="0" cap="none" spc="0" dirty="0">
              <a:ln w="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1" name="正方形/長方形 20">
            <a:extLst>
              <a:ext uri="{FF2B5EF4-FFF2-40B4-BE49-F238E27FC236}">
                <a16:creationId xmlns:a16="http://schemas.microsoft.com/office/drawing/2014/main" id="{95E86814-370D-ED7E-D252-895984012305}"/>
              </a:ext>
            </a:extLst>
          </p:cNvPr>
          <p:cNvSpPr/>
          <p:nvPr/>
        </p:nvSpPr>
        <p:spPr>
          <a:xfrm>
            <a:off x="6429797" y="4881565"/>
            <a:ext cx="2082622" cy="276999"/>
          </a:xfrm>
          <a:prstGeom prst="rect">
            <a:avLst/>
          </a:prstGeom>
          <a:solidFill>
            <a:schemeClr val="bg1"/>
          </a:solidFill>
          <a:ln>
            <a:solidFill>
              <a:srgbClr val="FF0000"/>
            </a:solidFill>
          </a:ln>
        </p:spPr>
        <p:txBody>
          <a:bodyPr wrap="none" lIns="91440" tIns="45720" rIns="91440" bIns="45720" anchor="ctr">
            <a:spAutoFit/>
          </a:bodyPr>
          <a:lstStyle/>
          <a:p>
            <a:pPr algn="ctr"/>
            <a:r>
              <a:rPr lang="ja-JP" altLang="en-US" sz="1200" dirty="0">
                <a:ln w="0"/>
                <a:latin typeface="UD デジタル 教科書体 NK-R" panose="02020400000000000000" pitchFamily="18" charset="-128"/>
                <a:ea typeface="UD デジタル 教科書体 NK-R" panose="02020400000000000000" pitchFamily="18" charset="-128"/>
              </a:rPr>
              <a:t>２８，９４３人／　</a:t>
            </a:r>
            <a:r>
              <a:rPr lang="en-US" altLang="ja-JP" sz="1200" dirty="0">
                <a:ln w="0"/>
                <a:latin typeface="UD デジタル 教科書体 NK-R" panose="02020400000000000000" pitchFamily="18" charset="-128"/>
                <a:ea typeface="UD デジタル 教科書体 NK-R" panose="02020400000000000000" pitchFamily="18" charset="-128"/>
              </a:rPr>
              <a:t>R</a:t>
            </a:r>
            <a:r>
              <a:rPr lang="ja-JP" altLang="en-US" sz="1200" dirty="0">
                <a:ln w="0"/>
                <a:latin typeface="UD デジタル 教科書体 NK-R" panose="02020400000000000000" pitchFamily="18" charset="-128"/>
                <a:ea typeface="UD デジタル 教科書体 NK-R" panose="02020400000000000000" pitchFamily="18" charset="-128"/>
              </a:rPr>
              <a:t>６（２２．５倍）</a:t>
            </a:r>
            <a:endParaRPr lang="ja-JP" altLang="en-US" sz="1200" b="0" cap="none" spc="0" dirty="0">
              <a:ln w="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2" name="正方形/長方形 21">
            <a:extLst>
              <a:ext uri="{FF2B5EF4-FFF2-40B4-BE49-F238E27FC236}">
                <a16:creationId xmlns:a16="http://schemas.microsoft.com/office/drawing/2014/main" id="{568E69F1-6ECD-EF0D-3C03-C38F457B50B6}"/>
              </a:ext>
            </a:extLst>
          </p:cNvPr>
          <p:cNvSpPr/>
          <p:nvPr/>
        </p:nvSpPr>
        <p:spPr>
          <a:xfrm>
            <a:off x="-2"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a:t>
            </a:r>
            <a:r>
              <a:rPr lang="ja-JP" altLang="en-US" sz="2000" dirty="0">
                <a:ln w="0"/>
                <a:highlight>
                  <a:srgbClr val="00FF00"/>
                </a:highlight>
                <a:latin typeface="UD デジタル 教科書体 NK" panose="02020400000000000000" pitchFamily="18" charset="-128"/>
                <a:ea typeface="UD デジタル 教科書体 NK" panose="02020400000000000000" pitchFamily="18" charset="-128"/>
              </a:rPr>
              <a:t>３０</a:t>
            </a:r>
            <a:endPar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endParaRPr>
          </a:p>
        </p:txBody>
      </p:sp>
    </p:spTree>
    <p:extLst>
      <p:ext uri="{BB962C8B-B14F-4D97-AF65-F5344CB8AC3E}">
        <p14:creationId xmlns:p14="http://schemas.microsoft.com/office/powerpoint/2010/main" val="4156562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8A97BBB8-2097-41DB-9385-9C4845AE3D31}"/>
              </a:ext>
            </a:extLst>
          </p:cNvPr>
          <p:cNvSpPr>
            <a:spLocks noGrp="1"/>
          </p:cNvSpPr>
          <p:nvPr>
            <p:ph type="title"/>
          </p:nvPr>
        </p:nvSpPr>
        <p:spPr>
          <a:xfrm>
            <a:off x="831850" y="365124"/>
            <a:ext cx="10515600" cy="1052514"/>
          </a:xfrm>
        </p:spPr>
        <p:txBody>
          <a:bodyPr anchor="t">
            <a:normAutofit fontScale="90000"/>
          </a:bodyPr>
          <a:lstStyle/>
          <a:p>
            <a:r>
              <a:rPr lang="ja-JP" altLang="en-US" sz="4000" b="0" dirty="0"/>
              <a:t>課題と求められる役割とは？</a:t>
            </a:r>
            <a:br>
              <a:rPr kumimoji="1" lang="en-US" altLang="ja-JP" sz="3600" b="0" u="sng" dirty="0"/>
            </a:br>
            <a:r>
              <a:rPr kumimoji="1" lang="ja-JP" altLang="en-US" sz="2700" b="0" u="none" dirty="0"/>
              <a:t>一般就労への移行者数・移行率の推移（事業種別）</a:t>
            </a:r>
            <a:br>
              <a:rPr kumimoji="1" lang="en-US" altLang="ja-JP" sz="2700" b="0" u="none" dirty="0"/>
            </a:br>
            <a:endParaRPr kumimoji="1" lang="ja-JP" altLang="en-US" sz="2600" b="0" u="none" dirty="0"/>
          </a:p>
        </p:txBody>
      </p:sp>
      <p:graphicFrame>
        <p:nvGraphicFramePr>
          <p:cNvPr id="14" name="コンテンツ プレースホルダー 13">
            <a:extLst>
              <a:ext uri="{FF2B5EF4-FFF2-40B4-BE49-F238E27FC236}">
                <a16:creationId xmlns:a16="http://schemas.microsoft.com/office/drawing/2014/main" id="{3DE8CA32-1F7F-4039-8E1D-B050D1BE302E}"/>
              </a:ext>
            </a:extLst>
          </p:cNvPr>
          <p:cNvGraphicFramePr>
            <a:graphicFrameLocks noGrp="1"/>
          </p:cNvGraphicFramePr>
          <p:nvPr>
            <p:ph sz="half" idx="2"/>
            <p:extLst>
              <p:ext uri="{D42A27DB-BD31-4B8C-83A1-F6EECF244321}">
                <p14:modId xmlns:p14="http://schemas.microsoft.com/office/powerpoint/2010/main" val="3309334381"/>
              </p:ext>
            </p:extLst>
          </p:nvPr>
        </p:nvGraphicFramePr>
        <p:xfrm>
          <a:off x="839788" y="2230336"/>
          <a:ext cx="5157787" cy="44254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コンテンツ プレースホルダー 17">
            <a:extLst>
              <a:ext uri="{FF2B5EF4-FFF2-40B4-BE49-F238E27FC236}">
                <a16:creationId xmlns:a16="http://schemas.microsoft.com/office/drawing/2014/main" id="{09E6EE9C-6201-498C-8233-0C8A52A6F43D}"/>
              </a:ext>
            </a:extLst>
          </p:cNvPr>
          <p:cNvGraphicFramePr>
            <a:graphicFrameLocks noGrp="1"/>
          </p:cNvGraphicFramePr>
          <p:nvPr>
            <p:ph sz="quarter" idx="4"/>
            <p:extLst>
              <p:ext uri="{D42A27DB-BD31-4B8C-83A1-F6EECF244321}">
                <p14:modId xmlns:p14="http://schemas.microsoft.com/office/powerpoint/2010/main" val="116679375"/>
              </p:ext>
            </p:extLst>
          </p:nvPr>
        </p:nvGraphicFramePr>
        <p:xfrm>
          <a:off x="6172200" y="2230337"/>
          <a:ext cx="5183188" cy="4425439"/>
        </p:xfrm>
        <a:graphic>
          <a:graphicData uri="http://schemas.openxmlformats.org/drawingml/2006/chart">
            <c:chart xmlns:c="http://schemas.openxmlformats.org/drawingml/2006/chart" xmlns:r="http://schemas.openxmlformats.org/officeDocument/2006/relationships" r:id="rId3"/>
          </a:graphicData>
        </a:graphic>
      </p:graphicFrame>
      <p:sp>
        <p:nvSpPr>
          <p:cNvPr id="15" name="正方形/長方形 14">
            <a:extLst>
              <a:ext uri="{FF2B5EF4-FFF2-40B4-BE49-F238E27FC236}">
                <a16:creationId xmlns:a16="http://schemas.microsoft.com/office/drawing/2014/main" id="{2CA30360-4200-4976-A970-3C532E6E2DFF}"/>
              </a:ext>
            </a:extLst>
          </p:cNvPr>
          <p:cNvSpPr/>
          <p:nvPr/>
        </p:nvSpPr>
        <p:spPr>
          <a:xfrm>
            <a:off x="1253626" y="2654030"/>
            <a:ext cx="1996121" cy="261978"/>
          </a:xfrm>
          <a:prstGeom prst="rect">
            <a:avLst/>
          </a:prstGeom>
          <a:ln w="63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100" dirty="0">
                <a:latin typeface="UD デジタル 教科書体 NK-R" panose="02020400000000000000" pitchFamily="18" charset="-128"/>
                <a:ea typeface="UD デジタル 教科書体 NK-R" panose="02020400000000000000" pitchFamily="18" charset="-128"/>
              </a:rPr>
              <a:t>出典：社会福祉施設等調査</a:t>
            </a:r>
            <a:endParaRPr kumimoji="1" lang="ja-JP" altLang="en-US" sz="1100" dirty="0">
              <a:latin typeface="UD デジタル 教科書体 NK-R" panose="02020400000000000000" pitchFamily="18" charset="-128"/>
              <a:ea typeface="UD デジタル 教科書体 NK-R" panose="02020400000000000000" pitchFamily="18" charset="-128"/>
            </a:endParaRPr>
          </a:p>
        </p:txBody>
      </p:sp>
      <p:sp>
        <p:nvSpPr>
          <p:cNvPr id="19" name="正方形/長方形 18">
            <a:extLst>
              <a:ext uri="{FF2B5EF4-FFF2-40B4-BE49-F238E27FC236}">
                <a16:creationId xmlns:a16="http://schemas.microsoft.com/office/drawing/2014/main" id="{CACFD22F-9F70-4B80-963A-37F5494B1BE0}"/>
              </a:ext>
            </a:extLst>
          </p:cNvPr>
          <p:cNvSpPr/>
          <p:nvPr/>
        </p:nvSpPr>
        <p:spPr>
          <a:xfrm>
            <a:off x="6562444" y="2654030"/>
            <a:ext cx="2711990" cy="280509"/>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100" dirty="0">
                <a:latin typeface="UD デジタル 教科書体 NK-R" panose="02020400000000000000" pitchFamily="18" charset="-128"/>
                <a:ea typeface="UD デジタル 教科書体 NK-R" panose="02020400000000000000" pitchFamily="18" charset="-128"/>
              </a:rPr>
              <a:t>出典：社会福祉施設等調査・国保連データ</a:t>
            </a:r>
            <a:endParaRPr kumimoji="1" lang="ja-JP" altLang="en-US" sz="1100" dirty="0">
              <a:latin typeface="UD デジタル 教科書体 NK-R" panose="02020400000000000000" pitchFamily="18" charset="-128"/>
              <a:ea typeface="UD デジタル 教科書体 NK-R" panose="02020400000000000000" pitchFamily="18" charset="-128"/>
            </a:endParaRPr>
          </a:p>
        </p:txBody>
      </p:sp>
      <p:sp>
        <p:nvSpPr>
          <p:cNvPr id="20" name="正方形/長方形 19">
            <a:extLst>
              <a:ext uri="{FF2B5EF4-FFF2-40B4-BE49-F238E27FC236}">
                <a16:creationId xmlns:a16="http://schemas.microsoft.com/office/drawing/2014/main" id="{0DC6D7FC-3A3B-47D3-A358-9093963B5BCB}"/>
              </a:ext>
            </a:extLst>
          </p:cNvPr>
          <p:cNvSpPr/>
          <p:nvPr/>
        </p:nvSpPr>
        <p:spPr>
          <a:xfrm>
            <a:off x="5081289" y="2284196"/>
            <a:ext cx="895789" cy="289199"/>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rgbClr val="FF0000"/>
                </a:solidFill>
                <a:latin typeface="UD デジタル 教科書体 NK-R" panose="02020400000000000000" pitchFamily="18" charset="-128"/>
                <a:ea typeface="UD デジタル 教科書体 NK-R" panose="02020400000000000000" pitchFamily="18" charset="-128"/>
              </a:rPr>
              <a:t>２６，５８６人</a:t>
            </a:r>
          </a:p>
        </p:txBody>
      </p:sp>
      <p:sp>
        <p:nvSpPr>
          <p:cNvPr id="2" name="四角形: 角を丸くする 1">
            <a:extLst>
              <a:ext uri="{FF2B5EF4-FFF2-40B4-BE49-F238E27FC236}">
                <a16:creationId xmlns:a16="http://schemas.microsoft.com/office/drawing/2014/main" id="{BE72357A-749C-42E3-AF6B-672EE5264491}"/>
              </a:ext>
            </a:extLst>
          </p:cNvPr>
          <p:cNvSpPr/>
          <p:nvPr/>
        </p:nvSpPr>
        <p:spPr>
          <a:xfrm>
            <a:off x="746187" y="1298121"/>
            <a:ext cx="10686926" cy="807050"/>
          </a:xfrm>
          <a:prstGeom prst="roundRect">
            <a:avLst/>
          </a:prstGeom>
          <a:solidFill>
            <a:srgbClr val="FFFFCC"/>
          </a:solidFill>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1400" u="none" dirty="0">
                <a:latin typeface="UD デジタル 教科書体 NK-R" panose="02020400000000000000" pitchFamily="18" charset="-128"/>
                <a:ea typeface="UD デジタル 教科書体 NK-R" panose="02020400000000000000" pitchFamily="18" charset="-128"/>
              </a:rPr>
              <a:t>〇就労系障害福祉サービスから一般就労への移行者数は、毎年増加しており、令和５年においては前年比約</a:t>
            </a:r>
            <a:r>
              <a:rPr kumimoji="1" lang="ja-JP" altLang="en-US" sz="1400" dirty="0">
                <a:latin typeface="UD デジタル 教科書体 NK-R" panose="02020400000000000000" pitchFamily="18" charset="-128"/>
                <a:ea typeface="UD デジタル 教科書体 NK-R" panose="02020400000000000000" pitchFamily="18" charset="-128"/>
              </a:rPr>
              <a:t>９</a:t>
            </a:r>
            <a:r>
              <a:rPr kumimoji="1" lang="ja-JP" altLang="en-US" sz="1400" u="none" dirty="0">
                <a:latin typeface="UD デジタル 教科書体 NK-R" panose="02020400000000000000" pitchFamily="18" charset="-128"/>
                <a:ea typeface="UD デジタル 教科書体 NK-R" panose="02020400000000000000" pitchFamily="18" charset="-128"/>
              </a:rPr>
              <a:t>％増となり、約</a:t>
            </a:r>
            <a:r>
              <a:rPr kumimoji="1" lang="ja-JP" altLang="en-US" sz="1400" dirty="0">
                <a:latin typeface="UD デジタル 教科書体 NK-R" panose="02020400000000000000" pitchFamily="18" charset="-128"/>
                <a:ea typeface="UD デジタル 教科書体 NK-R" panose="02020400000000000000" pitchFamily="18" charset="-128"/>
              </a:rPr>
              <a:t>２．７</a:t>
            </a:r>
            <a:r>
              <a:rPr kumimoji="1" lang="ja-JP" altLang="en-US" sz="1400" u="none" dirty="0">
                <a:latin typeface="UD デジタル 教科書体 NK-R" panose="02020400000000000000" pitchFamily="18" charset="-128"/>
                <a:ea typeface="UD デジタル 教科書体 NK-R" panose="02020400000000000000" pitchFamily="18" charset="-128"/>
              </a:rPr>
              <a:t>万人であった。</a:t>
            </a:r>
            <a:br>
              <a:rPr kumimoji="1" lang="en-US" altLang="ja-JP" sz="1400" u="none" dirty="0">
                <a:latin typeface="UD デジタル 教科書体 NK-R" panose="02020400000000000000" pitchFamily="18" charset="-128"/>
                <a:ea typeface="UD デジタル 教科書体 NK-R" panose="02020400000000000000" pitchFamily="18" charset="-128"/>
              </a:rPr>
            </a:br>
            <a:r>
              <a:rPr kumimoji="1" lang="ja-JP" altLang="en-US" sz="1400" u="none" dirty="0">
                <a:latin typeface="UD デジタル 教科書体 NK-R" panose="02020400000000000000" pitchFamily="18" charset="-128"/>
                <a:ea typeface="UD デジタル 教科書体 NK-R" panose="02020400000000000000" pitchFamily="18" charset="-128"/>
              </a:rPr>
              <a:t>〇令和５年におけるサービス利用終了者に占める一般就労への移行者の割合</a:t>
            </a:r>
            <a:r>
              <a:rPr kumimoji="1" lang="ja-JP" altLang="en-US" sz="1400" dirty="0">
                <a:latin typeface="UD デジタル 教科書体 NK-R" panose="02020400000000000000" pitchFamily="18" charset="-128"/>
                <a:ea typeface="UD デジタル 教科書体 NK-R" panose="02020400000000000000" pitchFamily="18" charset="-128"/>
              </a:rPr>
              <a:t>は、</a:t>
            </a:r>
            <a:r>
              <a:rPr kumimoji="1" lang="ja-JP" altLang="en-US" sz="1400" u="none" dirty="0">
                <a:solidFill>
                  <a:srgbClr val="FF0000"/>
                </a:solidFill>
                <a:latin typeface="UD デジタル 教科書体 NK-R" panose="02020400000000000000" pitchFamily="18" charset="-128"/>
                <a:ea typeface="UD デジタル 教科書体 NK-R" panose="02020400000000000000" pitchFamily="18" charset="-128"/>
              </a:rPr>
              <a:t>就労移行支援</a:t>
            </a:r>
            <a:r>
              <a:rPr kumimoji="1" lang="ja-JP" altLang="en-US" sz="14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400" u="none" dirty="0">
                <a:solidFill>
                  <a:srgbClr val="FF0000"/>
                </a:solidFill>
                <a:latin typeface="UD デジタル 教科書体 NK-R" panose="02020400000000000000" pitchFamily="18" charset="-128"/>
                <a:ea typeface="UD デジタル 教科書体 NK-R" panose="02020400000000000000" pitchFamily="18" charset="-128"/>
              </a:rPr>
              <a:t>就労継続</a:t>
            </a:r>
            <a:r>
              <a:rPr kumimoji="1" lang="en-US" altLang="ja-JP" sz="1400" u="none" dirty="0">
                <a:solidFill>
                  <a:srgbClr val="FF0000"/>
                </a:solidFill>
                <a:latin typeface="UD デジタル 教科書体 NK-R" panose="02020400000000000000" pitchFamily="18" charset="-128"/>
                <a:ea typeface="UD デジタル 教科書体 NK-R" panose="02020400000000000000" pitchFamily="18" charset="-128"/>
              </a:rPr>
              <a:t>A</a:t>
            </a:r>
            <a:r>
              <a:rPr kumimoji="1" lang="ja-JP" altLang="en-US" sz="1400" u="none" dirty="0">
                <a:solidFill>
                  <a:srgbClr val="FF0000"/>
                </a:solidFill>
                <a:latin typeface="UD デジタル 教科書体 NK-R" panose="02020400000000000000" pitchFamily="18" charset="-128"/>
                <a:ea typeface="UD デジタル 教科書体 NK-R" panose="02020400000000000000" pitchFamily="18" charset="-128"/>
              </a:rPr>
              <a:t>型、就労継続支援</a:t>
            </a:r>
            <a:r>
              <a:rPr kumimoji="1" lang="en-US" altLang="ja-JP" sz="1400" u="none" dirty="0">
                <a:solidFill>
                  <a:srgbClr val="FF0000"/>
                </a:solidFill>
                <a:latin typeface="UD デジタル 教科書体 NK-R" panose="02020400000000000000" pitchFamily="18" charset="-128"/>
                <a:ea typeface="UD デジタル 教科書体 NK-R" panose="02020400000000000000" pitchFamily="18" charset="-128"/>
              </a:rPr>
              <a:t>B</a:t>
            </a:r>
            <a:r>
              <a:rPr kumimoji="1" lang="ja-JP" altLang="en-US" sz="1400" u="none" dirty="0">
                <a:solidFill>
                  <a:srgbClr val="FF0000"/>
                </a:solidFill>
                <a:latin typeface="UD デジタル 教科書体 NK-R" panose="02020400000000000000" pitchFamily="18" charset="-128"/>
                <a:ea typeface="UD デジタル 教科書体 NK-R" panose="02020400000000000000" pitchFamily="18" charset="-128"/>
              </a:rPr>
              <a:t>型</a:t>
            </a:r>
            <a:r>
              <a:rPr kumimoji="1" lang="ja-JP" altLang="en-US" sz="1400" dirty="0">
                <a:solidFill>
                  <a:srgbClr val="FF0000"/>
                </a:solidFill>
                <a:latin typeface="UD デジタル 教科書体 NK-R" panose="02020400000000000000" pitchFamily="18" charset="-128"/>
                <a:ea typeface="UD デジタル 教科書体 NK-R" panose="02020400000000000000" pitchFamily="18" charset="-128"/>
              </a:rPr>
              <a:t>において、前年より増加している。</a:t>
            </a:r>
            <a:endParaRPr kumimoji="1" lang="ja-JP" altLang="en-US" sz="1400" dirty="0">
              <a:latin typeface="UD デジタル 教科書体 NK-R" panose="02020400000000000000" pitchFamily="18" charset="-128"/>
              <a:ea typeface="UD デジタル 教科書体 NK-R" panose="02020400000000000000" pitchFamily="18" charset="-128"/>
            </a:endParaRPr>
          </a:p>
        </p:txBody>
      </p:sp>
      <p:sp>
        <p:nvSpPr>
          <p:cNvPr id="8" name="テキスト プレースホルダー 7">
            <a:extLst>
              <a:ext uri="{FF2B5EF4-FFF2-40B4-BE49-F238E27FC236}">
                <a16:creationId xmlns:a16="http://schemas.microsoft.com/office/drawing/2014/main" id="{ADE411F3-954F-43CB-9058-3230C93BBCD7}"/>
              </a:ext>
            </a:extLst>
          </p:cNvPr>
          <p:cNvSpPr>
            <a:spLocks noGrp="1"/>
          </p:cNvSpPr>
          <p:nvPr>
            <p:ph type="body" idx="1"/>
          </p:nvPr>
        </p:nvSpPr>
        <p:spPr>
          <a:xfrm>
            <a:off x="1253626" y="2320773"/>
            <a:ext cx="2850776" cy="300566"/>
          </a:xfrm>
          <a:solidFill>
            <a:schemeClr val="bg1"/>
          </a:solidFill>
          <a:ln>
            <a:solidFill>
              <a:schemeClr val="tx1"/>
            </a:solidFill>
          </a:ln>
        </p:spPr>
        <p:txBody>
          <a:bodyPr anchor="ctr">
            <a:normAutofit fontScale="77500" lnSpcReduction="20000"/>
          </a:bodyPr>
          <a:lstStyle/>
          <a:p>
            <a:pPr algn="ctr">
              <a:lnSpc>
                <a:spcPct val="120000"/>
              </a:lnSpc>
            </a:pPr>
            <a:r>
              <a:rPr kumimoji="1" lang="ja-JP" altLang="en-US" sz="1600" b="0" dirty="0"/>
              <a:t>＜一般就労への移行者数の推移＞</a:t>
            </a:r>
          </a:p>
        </p:txBody>
      </p:sp>
      <p:sp>
        <p:nvSpPr>
          <p:cNvPr id="10" name="テキスト プレースホルダー 9">
            <a:extLst>
              <a:ext uri="{FF2B5EF4-FFF2-40B4-BE49-F238E27FC236}">
                <a16:creationId xmlns:a16="http://schemas.microsoft.com/office/drawing/2014/main" id="{D85B4BCF-281C-42A8-8A61-D29CD838D752}"/>
              </a:ext>
            </a:extLst>
          </p:cNvPr>
          <p:cNvSpPr>
            <a:spLocks noGrp="1"/>
          </p:cNvSpPr>
          <p:nvPr>
            <p:ph type="body" sz="quarter" idx="3"/>
          </p:nvPr>
        </p:nvSpPr>
        <p:spPr>
          <a:xfrm>
            <a:off x="6562444" y="2340741"/>
            <a:ext cx="3525746" cy="280509"/>
          </a:xfrm>
          <a:solidFill>
            <a:schemeClr val="bg1"/>
          </a:solidFill>
          <a:ln>
            <a:solidFill>
              <a:schemeClr val="tx1"/>
            </a:solidFill>
          </a:ln>
        </p:spPr>
        <p:txBody>
          <a:bodyPr anchor="ctr">
            <a:normAutofit fontScale="77500" lnSpcReduction="20000"/>
          </a:bodyPr>
          <a:lstStyle/>
          <a:p>
            <a:pPr algn="ctr">
              <a:lnSpc>
                <a:spcPct val="120000"/>
              </a:lnSpc>
            </a:pPr>
            <a:r>
              <a:rPr kumimoji="1" lang="ja-JP" altLang="en-US" sz="1400" b="0" dirty="0"/>
              <a:t>＜</a:t>
            </a:r>
            <a:r>
              <a:rPr lang="ja-JP" altLang="en-US" sz="1400" b="0" dirty="0"/>
              <a:t>サービス利用終了者に占める一般就労移行者の割合</a:t>
            </a:r>
            <a:r>
              <a:rPr kumimoji="1" lang="ja-JP" altLang="en-US" sz="1400" b="0" dirty="0"/>
              <a:t>＞</a:t>
            </a:r>
          </a:p>
        </p:txBody>
      </p:sp>
      <p:cxnSp>
        <p:nvCxnSpPr>
          <p:cNvPr id="5" name="直線コネクタ 4">
            <a:extLst>
              <a:ext uri="{FF2B5EF4-FFF2-40B4-BE49-F238E27FC236}">
                <a16:creationId xmlns:a16="http://schemas.microsoft.com/office/drawing/2014/main" id="{1168F00C-1B45-224D-2910-6FC0C7A8E564}"/>
              </a:ext>
            </a:extLst>
          </p:cNvPr>
          <p:cNvCxnSpPr>
            <a:cxnSpLocks/>
          </p:cNvCxnSpPr>
          <p:nvPr/>
        </p:nvCxnSpPr>
        <p:spPr>
          <a:xfrm>
            <a:off x="5732544" y="2621250"/>
            <a:ext cx="0" cy="980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B974EDC2-9130-3715-082B-149A671B34E3}"/>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スライド№３１</a:t>
            </a:r>
          </a:p>
        </p:txBody>
      </p:sp>
    </p:spTree>
    <p:extLst>
      <p:ext uri="{BB962C8B-B14F-4D97-AF65-F5344CB8AC3E}">
        <p14:creationId xmlns:p14="http://schemas.microsoft.com/office/powerpoint/2010/main" val="4060228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3348DA0A-7BBC-4480-99A8-2D0043BF1352}"/>
              </a:ext>
            </a:extLst>
          </p:cNvPr>
          <p:cNvSpPr>
            <a:spLocks noGrp="1"/>
          </p:cNvSpPr>
          <p:nvPr>
            <p:ph type="title"/>
          </p:nvPr>
        </p:nvSpPr>
        <p:spPr/>
        <p:txBody>
          <a:bodyPr anchor="t">
            <a:normAutofit fontScale="90000"/>
          </a:bodyPr>
          <a:lstStyle/>
          <a:p>
            <a:r>
              <a:rPr lang="ja-JP" altLang="en-US" sz="4000" b="0" dirty="0"/>
              <a:t>課題と求められる役割とは？</a:t>
            </a:r>
            <a:br>
              <a:rPr lang="en-US" altLang="ja-JP" sz="4000" b="0" u="sng" dirty="0"/>
            </a:br>
            <a:r>
              <a:rPr lang="ja-JP" altLang="en-US" sz="2700" b="0" u="none" dirty="0"/>
              <a:t>第８期障害福祉計画（令和９年４月～令和１２年３月）の基本指針</a:t>
            </a:r>
            <a:br>
              <a:rPr lang="ja-JP" altLang="en-US" sz="2700" b="0" u="none" dirty="0">
                <a:solidFill>
                  <a:prstClr val="black"/>
                </a:solidFill>
                <a:latin typeface="UD デジタル 教科書体 NK-R" panose="02020400000000000000" pitchFamily="18" charset="-128"/>
                <a:ea typeface="UD デジタル 教科書体 NK-R" panose="02020400000000000000" pitchFamily="18" charset="-128"/>
              </a:rPr>
            </a:br>
            <a:endParaRPr kumimoji="1" lang="ja-JP" altLang="en-US" sz="2700" b="0" u="none" dirty="0"/>
          </a:p>
        </p:txBody>
      </p:sp>
      <p:sp>
        <p:nvSpPr>
          <p:cNvPr id="5" name="正方形/長方形 4">
            <a:extLst>
              <a:ext uri="{FF2B5EF4-FFF2-40B4-BE49-F238E27FC236}">
                <a16:creationId xmlns:a16="http://schemas.microsoft.com/office/drawing/2014/main" id="{2825B363-2EB3-43B9-BD8D-85348C73B4C1}"/>
              </a:ext>
            </a:extLst>
          </p:cNvPr>
          <p:cNvSpPr/>
          <p:nvPr/>
        </p:nvSpPr>
        <p:spPr>
          <a:xfrm>
            <a:off x="442546" y="1349967"/>
            <a:ext cx="11306908" cy="5080978"/>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〇</a:t>
            </a:r>
            <a:r>
              <a:rPr kumimoji="1" lang="ja-JP" altLang="en-US"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第</a:t>
            </a:r>
            <a:r>
              <a:rPr kumimoji="1" lang="en-US" altLang="ja-JP"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8</a:t>
            </a:r>
            <a:r>
              <a:rPr kumimoji="1" lang="ja-JP" altLang="en-US"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期計画における成果目標（令和８年３月告示</a:t>
            </a:r>
            <a:r>
              <a:rPr kumimoji="1" lang="en-US" altLang="ja-JP"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a:t>
            </a:r>
            <a:r>
              <a:rPr kumimoji="1" lang="ja-JP" altLang="en-US"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rPr>
              <a:t>令和９年４月～令和１２年３月）</a:t>
            </a:r>
            <a:endParaRPr kumimoji="1" lang="en-US" altLang="ja-JP" sz="2000" u="sng" dirty="0">
              <a:solidFill>
                <a:schemeClr val="tx1"/>
              </a:solidFill>
              <a:highlight>
                <a:srgbClr val="FFFF00"/>
              </a:highlight>
              <a:latin typeface="UD デジタル 教科書体 NK-R" panose="02020400000000000000" pitchFamily="18" charset="-128"/>
              <a:ea typeface="UD デジタル 教科書体 NK-R" panose="02020400000000000000" pitchFamily="18" charset="-128"/>
            </a:endParaRPr>
          </a:p>
          <a:p>
            <a:r>
              <a:rPr lang="en-US" altLang="ja-JP" dirty="0">
                <a:latin typeface="UD デジタル 教科書体 NK" panose="02020400000000000000" pitchFamily="18" charset="-128"/>
                <a:ea typeface="UD デジタル 教科書体 NK" panose="02020400000000000000" pitchFamily="18" charset="-128"/>
              </a:rPr>
              <a:t>【</a:t>
            </a:r>
            <a:r>
              <a:rPr lang="ja-JP" altLang="en-US" dirty="0">
                <a:latin typeface="UD デジタル 教科書体 NK" panose="02020400000000000000" pitchFamily="18" charset="-128"/>
                <a:ea typeface="UD デジタル 教科書体 NK" panose="02020400000000000000" pitchFamily="18" charset="-128"/>
              </a:rPr>
              <a:t>福祉施設から一般就労への移行等</a:t>
            </a:r>
            <a:r>
              <a:rPr lang="en-US" altLang="ja-JP" dirty="0">
                <a:latin typeface="UD デジタル 教科書体 NK" panose="02020400000000000000" pitchFamily="18" charset="-128"/>
                <a:ea typeface="UD デジタル 教科書体 NK" panose="02020400000000000000" pitchFamily="18" charset="-128"/>
              </a:rPr>
              <a:t>】</a:t>
            </a:r>
          </a:p>
          <a:p>
            <a:r>
              <a:rPr lang="ja-JP" altLang="en-US" dirty="0">
                <a:latin typeface="UD デジタル 教科書体 NK" panose="02020400000000000000" pitchFamily="18" charset="-128"/>
                <a:ea typeface="UD デジタル 教科書体 NK" panose="02020400000000000000" pitchFamily="18" charset="-128"/>
              </a:rPr>
              <a:t>・一般就労への移行者数→令和６年度実績の</a:t>
            </a:r>
            <a:r>
              <a:rPr lang="en-US" altLang="ja-JP" dirty="0">
                <a:latin typeface="UD デジタル 教科書体 NK" panose="02020400000000000000" pitchFamily="18" charset="-128"/>
                <a:ea typeface="UD デジタル 教科書体 NK" panose="02020400000000000000" pitchFamily="18" charset="-128"/>
              </a:rPr>
              <a:t>1.31</a:t>
            </a:r>
            <a:r>
              <a:rPr lang="ja-JP" altLang="en-US" dirty="0">
                <a:latin typeface="UD デジタル 教科書体 NK" panose="02020400000000000000" pitchFamily="18" charset="-128"/>
                <a:ea typeface="UD デジタル 教科書体 NK" panose="02020400000000000000" pitchFamily="18" charset="-128"/>
              </a:rPr>
              <a:t>倍以上</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・就労移行支援事業利用終了者に占める一般就労へ移行した者の割合が５割以上の事業所</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　→就労移行支援事業所の５割以上</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・就労定着支援事業の利用者数→令和６年度末実績の</a:t>
            </a:r>
            <a:r>
              <a:rPr lang="en-US" altLang="ja-JP" dirty="0">
                <a:latin typeface="UD デジタル 教科書体 NK" panose="02020400000000000000" pitchFamily="18" charset="-128"/>
                <a:ea typeface="UD デジタル 教科書体 NK" panose="02020400000000000000" pitchFamily="18" charset="-128"/>
              </a:rPr>
              <a:t>1.47</a:t>
            </a:r>
            <a:r>
              <a:rPr lang="ja-JP" altLang="en-US" dirty="0">
                <a:latin typeface="UD デジタル 教科書体 NK" panose="02020400000000000000" pitchFamily="18" charset="-128"/>
                <a:ea typeface="UD デジタル 教科書体 NK" panose="02020400000000000000" pitchFamily="18" charset="-128"/>
              </a:rPr>
              <a:t>倍以上</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・就労定着支援事業利用終了後一定期間の就労定着率が７割以上となる就労定着支援事業所の割合</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　→２割５分以上</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・協議会設置圏域ごとに就労選択支援事業所を設置。</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　令和</a:t>
            </a:r>
            <a:r>
              <a:rPr lang="en-US" altLang="ja-JP" dirty="0">
                <a:latin typeface="UD デジタル 教科書体 NK" panose="02020400000000000000" pitchFamily="18" charset="-128"/>
                <a:ea typeface="UD デジタル 教科書体 NK" panose="02020400000000000000" pitchFamily="18" charset="-128"/>
              </a:rPr>
              <a:t>11</a:t>
            </a:r>
            <a:r>
              <a:rPr lang="ja-JP" altLang="en-US" dirty="0">
                <a:latin typeface="UD デジタル 教科書体 NK" panose="02020400000000000000" pitchFamily="18" charset="-128"/>
                <a:ea typeface="UD デジタル 教科書体 NK" panose="02020400000000000000" pitchFamily="18" charset="-128"/>
              </a:rPr>
              <a:t>年度の就労選択支援利用者を</a:t>
            </a:r>
            <a:r>
              <a:rPr lang="en-US" altLang="ja-JP" dirty="0">
                <a:latin typeface="UD デジタル 教科書体 NK" panose="02020400000000000000" pitchFamily="18" charset="-128"/>
                <a:ea typeface="UD デジタル 教科書体 NK" panose="02020400000000000000" pitchFamily="18" charset="-128"/>
              </a:rPr>
              <a:t>82,000</a:t>
            </a:r>
            <a:r>
              <a:rPr lang="ja-JP" altLang="en-US" dirty="0">
                <a:latin typeface="UD デジタル 教科書体 NK" panose="02020400000000000000" pitchFamily="18" charset="-128"/>
                <a:ea typeface="UD デジタル 教科書体 NK" panose="02020400000000000000" pitchFamily="18" charset="-128"/>
              </a:rPr>
              <a:t>人以上 </a:t>
            </a:r>
            <a:r>
              <a:rPr lang="en-US" altLang="ja-JP" dirty="0">
                <a:latin typeface="UD デジタル 教科書体 NK" panose="02020400000000000000" pitchFamily="18" charset="-128"/>
                <a:ea typeface="UD デジタル 教科書体 NK" panose="02020400000000000000" pitchFamily="18" charset="-128"/>
              </a:rPr>
              <a:t>【</a:t>
            </a:r>
            <a:r>
              <a:rPr lang="ja-JP" altLang="en-US" dirty="0">
                <a:latin typeface="UD デジタル 教科書体 NK" panose="02020400000000000000" pitchFamily="18" charset="-128"/>
                <a:ea typeface="UD デジタル 教科書体 NK" panose="02020400000000000000" pitchFamily="18" charset="-128"/>
              </a:rPr>
              <a:t>新規</a:t>
            </a:r>
            <a:r>
              <a:rPr lang="en-US" altLang="ja-JP" dirty="0">
                <a:latin typeface="UD デジタル 教科書体 NK" panose="02020400000000000000" pitchFamily="18" charset="-128"/>
                <a:ea typeface="UD デジタル 教科書体 NK" panose="02020400000000000000" pitchFamily="18" charset="-128"/>
              </a:rPr>
              <a:t>】</a:t>
            </a:r>
          </a:p>
          <a:p>
            <a:r>
              <a:rPr lang="ja-JP" altLang="en-US" dirty="0">
                <a:latin typeface="UD デジタル 教科書体 NK" panose="02020400000000000000" pitchFamily="18" charset="-128"/>
                <a:ea typeface="UD デジタル 教科書体 NK" panose="02020400000000000000" pitchFamily="18" charset="-128"/>
              </a:rPr>
              <a:t>・各都道府県は地域の就労支援ネットワークの強化、関係機関の連携した支援体制を構築するため、協議会を活用し</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　て推進</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sz="2000" u="sng" dirty="0">
                <a:highlight>
                  <a:srgbClr val="FFFF00"/>
                </a:highlight>
                <a:latin typeface="UD デジタル 教科書体 NK" panose="02020400000000000000" pitchFamily="18" charset="-128"/>
                <a:ea typeface="UD デジタル 教科書体 NK" panose="02020400000000000000" pitchFamily="18" charset="-128"/>
              </a:rPr>
              <a:t>○活動指標</a:t>
            </a:r>
            <a:endParaRPr lang="en-US" altLang="ja-JP" sz="2000" u="sng" dirty="0">
              <a:highlight>
                <a:srgbClr val="FFFF00"/>
              </a:highlight>
              <a:latin typeface="UD デジタル 教科書体 NK" panose="02020400000000000000" pitchFamily="18" charset="-128"/>
              <a:ea typeface="UD デジタル 教科書体 NK" panose="02020400000000000000" pitchFamily="18" charset="-128"/>
            </a:endParaRPr>
          </a:p>
          <a:p>
            <a:r>
              <a:rPr lang="en-US" altLang="ja-JP" dirty="0">
                <a:latin typeface="UD デジタル 教科書体 NK" panose="02020400000000000000" pitchFamily="18" charset="-128"/>
                <a:ea typeface="UD デジタル 教科書体 NK" panose="02020400000000000000" pitchFamily="18" charset="-128"/>
              </a:rPr>
              <a:t>【</a:t>
            </a:r>
            <a:r>
              <a:rPr lang="ja-JP" altLang="en-US" dirty="0">
                <a:latin typeface="UD デジタル 教科書体 NK" panose="02020400000000000000" pitchFamily="18" charset="-128"/>
                <a:ea typeface="UD デジタル 教科書体 NK" panose="02020400000000000000" pitchFamily="18" charset="-128"/>
              </a:rPr>
              <a:t>福祉施設から一般就労の移行等（都道府県）</a:t>
            </a:r>
            <a:r>
              <a:rPr lang="en-US" altLang="ja-JP" dirty="0">
                <a:latin typeface="UD デジタル 教科書体 NK" panose="02020400000000000000" pitchFamily="18" charset="-128"/>
                <a:ea typeface="UD デジタル 教科書体 NK" panose="02020400000000000000" pitchFamily="18" charset="-128"/>
              </a:rPr>
              <a:t>】</a:t>
            </a:r>
          </a:p>
          <a:p>
            <a:r>
              <a:rPr lang="ja-JP" altLang="en-US" dirty="0">
                <a:latin typeface="UD デジタル 教科書体 NK" panose="02020400000000000000" pitchFamily="18" charset="-128"/>
                <a:ea typeface="UD デジタル 教科書体 NK" panose="02020400000000000000" pitchFamily="18" charset="-128"/>
              </a:rPr>
              <a:t>・障害者に対する職業訓練の受講者数</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・福祉施設から公共職業安定所に誘導した福祉施設利用者数</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・福祉施設から障害者就業・生活支援センターに誘導した福祉施設利用者数</a:t>
            </a:r>
            <a:endParaRPr lang="en-US" altLang="ja-JP" dirty="0">
              <a:latin typeface="UD デジタル 教科書体 NK" panose="02020400000000000000" pitchFamily="18" charset="-128"/>
              <a:ea typeface="UD デジタル 教科書体 NK" panose="02020400000000000000" pitchFamily="18" charset="-128"/>
            </a:endParaRPr>
          </a:p>
          <a:p>
            <a:r>
              <a:rPr lang="ja-JP" altLang="en-US" dirty="0">
                <a:latin typeface="UD デジタル 教科書体 NK" panose="02020400000000000000" pitchFamily="18" charset="-128"/>
                <a:ea typeface="UD デジタル 教科書体 NK" panose="02020400000000000000" pitchFamily="18" charset="-128"/>
              </a:rPr>
              <a:t>・福祉施設利用者のうち公共職業安定所の支援を受けて就職した者の数</a:t>
            </a:r>
          </a:p>
        </p:txBody>
      </p:sp>
      <p:sp>
        <p:nvSpPr>
          <p:cNvPr id="3" name="正方形/長方形 2">
            <a:extLst>
              <a:ext uri="{FF2B5EF4-FFF2-40B4-BE49-F238E27FC236}">
                <a16:creationId xmlns:a16="http://schemas.microsoft.com/office/drawing/2014/main" id="{E0C5E193-0404-DD43-CDFF-6A26E154D350}"/>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スライド№３２</a:t>
            </a:r>
          </a:p>
        </p:txBody>
      </p:sp>
    </p:spTree>
    <p:extLst>
      <p:ext uri="{BB962C8B-B14F-4D97-AF65-F5344CB8AC3E}">
        <p14:creationId xmlns:p14="http://schemas.microsoft.com/office/powerpoint/2010/main" val="9443158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532A25-8BDD-41D9-8300-F679FF6B2E22}"/>
              </a:ext>
            </a:extLst>
          </p:cNvPr>
          <p:cNvSpPr>
            <a:spLocks noGrp="1"/>
          </p:cNvSpPr>
          <p:nvPr>
            <p:ph type="title"/>
          </p:nvPr>
        </p:nvSpPr>
        <p:spPr>
          <a:xfrm>
            <a:off x="838199" y="387031"/>
            <a:ext cx="10515600" cy="1325563"/>
          </a:xfrm>
        </p:spPr>
        <p:txBody>
          <a:bodyPr anchor="t">
            <a:normAutofit/>
          </a:bodyPr>
          <a:lstStyle/>
          <a:p>
            <a:r>
              <a:rPr lang="ja-JP" altLang="en-US" sz="3600" b="0" u="sng" dirty="0"/>
              <a:t>課題と求められる役割とは？</a:t>
            </a:r>
            <a:br>
              <a:rPr lang="en-US" altLang="ja-JP" sz="3600" b="0" u="sng" dirty="0"/>
            </a:br>
            <a:r>
              <a:rPr lang="ja-JP" altLang="en-US" sz="2400" b="0" u="none" dirty="0"/>
              <a:t>サービス種類別ごとの年間総</a:t>
            </a:r>
            <a:r>
              <a:rPr kumimoji="1" lang="ja-JP" altLang="en-US" sz="2400" b="0" u="none" dirty="0"/>
              <a:t>費用額と伸び率</a:t>
            </a:r>
            <a:endParaRPr kumimoji="1" lang="ja-JP" altLang="en-US" sz="4000" b="0" u="none" dirty="0"/>
          </a:p>
        </p:txBody>
      </p:sp>
      <p:sp>
        <p:nvSpPr>
          <p:cNvPr id="9" name="正方形/長方形 8">
            <a:extLst>
              <a:ext uri="{FF2B5EF4-FFF2-40B4-BE49-F238E27FC236}">
                <a16:creationId xmlns:a16="http://schemas.microsoft.com/office/drawing/2014/main" id="{B531CAA9-5109-44CD-A74F-F4913305C93F}"/>
              </a:ext>
            </a:extLst>
          </p:cNvPr>
          <p:cNvSpPr/>
          <p:nvPr/>
        </p:nvSpPr>
        <p:spPr>
          <a:xfrm>
            <a:off x="10573176" y="6470969"/>
            <a:ext cx="1236236" cy="246221"/>
          </a:xfrm>
          <a:prstGeom prst="rect">
            <a:avLst/>
          </a:prstGeom>
          <a:solidFill>
            <a:schemeClr val="bg1"/>
          </a:solidFill>
          <a:ln>
            <a:solidFill>
              <a:schemeClr val="tx1"/>
            </a:solidFill>
          </a:ln>
        </p:spPr>
        <p:txBody>
          <a:bodyPr wrap="none" lIns="91440" tIns="45720" rIns="91440" bIns="45720" anchor="ctr">
            <a:spAutoFit/>
          </a:bodyPr>
          <a:lstStyle/>
          <a:p>
            <a:pPr algn="ctr"/>
            <a:r>
              <a:rPr lang="ja-JP" altLang="en-US" sz="1000" dirty="0">
                <a:ln w="0">
                  <a:noFill/>
                </a:ln>
                <a:latin typeface="UD デジタル 教科書体 NK-R" panose="02020400000000000000" pitchFamily="18" charset="-128"/>
                <a:ea typeface="UD デジタル 教科書体 NK-R" panose="02020400000000000000" pitchFamily="18" charset="-128"/>
              </a:rPr>
              <a:t>出典：国保連データ</a:t>
            </a:r>
            <a:endParaRPr lang="ja-JP" altLang="en-US" sz="1000" cap="none" spc="0" dirty="0">
              <a:ln w="0">
                <a:noFill/>
              </a:ln>
              <a:latin typeface="UD デジタル 教科書体 NK-R" panose="02020400000000000000" pitchFamily="18" charset="-128"/>
              <a:ea typeface="UD デジタル 教科書体 NK-R" panose="02020400000000000000" pitchFamily="18" charset="-128"/>
            </a:endParaRPr>
          </a:p>
        </p:txBody>
      </p:sp>
      <p:sp>
        <p:nvSpPr>
          <p:cNvPr id="3" name="object 5">
            <a:extLst>
              <a:ext uri="{FF2B5EF4-FFF2-40B4-BE49-F238E27FC236}">
                <a16:creationId xmlns:a16="http://schemas.microsoft.com/office/drawing/2014/main" id="{FDBBE1D4-D557-756F-8FA2-C2FB1FC83C9A}"/>
              </a:ext>
            </a:extLst>
          </p:cNvPr>
          <p:cNvSpPr txBox="1"/>
          <p:nvPr/>
        </p:nvSpPr>
        <p:spPr>
          <a:xfrm>
            <a:off x="2188355" y="1456094"/>
            <a:ext cx="2244725" cy="204543"/>
          </a:xfrm>
          <a:prstGeom prst="rect">
            <a:avLst/>
          </a:prstGeom>
        </p:spPr>
        <p:txBody>
          <a:bodyPr vert="horz" wrap="square" lIns="0" tIns="12065" rIns="0" bIns="0" rtlCol="0">
            <a:spAutoFit/>
          </a:bodyPr>
          <a:lstStyle/>
          <a:p>
            <a:pPr marL="12700">
              <a:lnSpc>
                <a:spcPct val="100000"/>
              </a:lnSpc>
              <a:spcBef>
                <a:spcPts val="95"/>
              </a:spcBef>
            </a:pPr>
            <a:r>
              <a:rPr sz="1250" spc="-45" dirty="0">
                <a:highlight>
                  <a:srgbClr val="FFFF00"/>
                </a:highlight>
                <a:latin typeface="UD デジタル 教科書体 NK" panose="02020400000000000000" pitchFamily="18" charset="-128"/>
                <a:ea typeface="UD デジタル 教科書体 NK" panose="02020400000000000000" pitchFamily="18" charset="-128"/>
                <a:cs typeface="Meiryo"/>
              </a:rPr>
              <a:t>年間総費用額と伸び幅・伸び率</a:t>
            </a:r>
            <a:endParaRPr sz="1250" dirty="0">
              <a:highlight>
                <a:srgbClr val="FFFF00"/>
              </a:highlight>
              <a:latin typeface="UD デジタル 教科書体 NK" panose="02020400000000000000" pitchFamily="18" charset="-128"/>
              <a:ea typeface="UD デジタル 教科書体 NK" panose="02020400000000000000" pitchFamily="18" charset="-128"/>
              <a:cs typeface="Meiryo"/>
            </a:endParaRPr>
          </a:p>
        </p:txBody>
      </p:sp>
      <p:sp>
        <p:nvSpPr>
          <p:cNvPr id="4" name="object 6">
            <a:extLst>
              <a:ext uri="{FF2B5EF4-FFF2-40B4-BE49-F238E27FC236}">
                <a16:creationId xmlns:a16="http://schemas.microsoft.com/office/drawing/2014/main" id="{3BDB6968-94F9-7F03-B484-69A0DBF27A7A}"/>
              </a:ext>
            </a:extLst>
          </p:cNvPr>
          <p:cNvSpPr txBox="1"/>
          <p:nvPr/>
        </p:nvSpPr>
        <p:spPr>
          <a:xfrm>
            <a:off x="6691133" y="1454180"/>
            <a:ext cx="4146550" cy="204543"/>
          </a:xfrm>
          <a:prstGeom prst="rect">
            <a:avLst/>
          </a:prstGeom>
        </p:spPr>
        <p:txBody>
          <a:bodyPr vert="horz" wrap="square" lIns="0" tIns="12065" rIns="0" bIns="0" rtlCol="0" anchor="ctr">
            <a:spAutoFit/>
          </a:bodyPr>
          <a:lstStyle/>
          <a:p>
            <a:pPr marL="12700" algn="ctr">
              <a:lnSpc>
                <a:spcPct val="100000"/>
              </a:lnSpc>
              <a:spcBef>
                <a:spcPts val="95"/>
              </a:spcBef>
            </a:pPr>
            <a:r>
              <a:rPr sz="1250" spc="-20" dirty="0">
                <a:highlight>
                  <a:srgbClr val="FFFF00"/>
                </a:highlight>
                <a:latin typeface="UD デジタル 教科書体 NK" panose="02020400000000000000" pitchFamily="18" charset="-128"/>
                <a:ea typeface="UD デジタル 教科書体 NK" panose="02020400000000000000" pitchFamily="18" charset="-128"/>
                <a:cs typeface="Meiryo"/>
              </a:rPr>
              <a:t>サービスごとの年間総費用額と伸び率の比較（イメージ</a:t>
            </a:r>
            <a:r>
              <a:rPr sz="1250" spc="-50" dirty="0">
                <a:highlight>
                  <a:srgbClr val="FFFF00"/>
                </a:highlight>
                <a:latin typeface="UD デジタル 教科書体 NK" panose="02020400000000000000" pitchFamily="18" charset="-128"/>
                <a:ea typeface="UD デジタル 教科書体 NK" panose="02020400000000000000" pitchFamily="18" charset="-128"/>
                <a:cs typeface="Meiryo"/>
              </a:rPr>
              <a:t>）</a:t>
            </a:r>
            <a:endParaRPr sz="1250" dirty="0">
              <a:highlight>
                <a:srgbClr val="FFFF00"/>
              </a:highlight>
              <a:latin typeface="UD デジタル 教科書体 NK" panose="02020400000000000000" pitchFamily="18" charset="-128"/>
              <a:ea typeface="UD デジタル 教科書体 NK" panose="02020400000000000000" pitchFamily="18" charset="-128"/>
              <a:cs typeface="Meiryo"/>
            </a:endParaRPr>
          </a:p>
        </p:txBody>
      </p:sp>
      <p:grpSp>
        <p:nvGrpSpPr>
          <p:cNvPr id="6" name="object 7">
            <a:extLst>
              <a:ext uri="{FF2B5EF4-FFF2-40B4-BE49-F238E27FC236}">
                <a16:creationId xmlns:a16="http://schemas.microsoft.com/office/drawing/2014/main" id="{8F26969C-38B9-6601-792B-3FFE450D9B83}"/>
              </a:ext>
            </a:extLst>
          </p:cNvPr>
          <p:cNvGrpSpPr/>
          <p:nvPr/>
        </p:nvGrpSpPr>
        <p:grpSpPr>
          <a:xfrm>
            <a:off x="6009388" y="2380845"/>
            <a:ext cx="5029200" cy="2141855"/>
            <a:chOff x="5204264" y="2947403"/>
            <a:chExt cx="5029200" cy="2141855"/>
          </a:xfrm>
        </p:grpSpPr>
        <p:sp>
          <p:nvSpPr>
            <p:cNvPr id="7" name="object 8">
              <a:extLst>
                <a:ext uri="{FF2B5EF4-FFF2-40B4-BE49-F238E27FC236}">
                  <a16:creationId xmlns:a16="http://schemas.microsoft.com/office/drawing/2014/main" id="{85D981DC-5967-ED2D-88FF-8C200E1A1C4C}"/>
                </a:ext>
              </a:extLst>
            </p:cNvPr>
            <p:cNvSpPr/>
            <p:nvPr/>
          </p:nvSpPr>
          <p:spPr>
            <a:xfrm>
              <a:off x="5204264" y="2967228"/>
              <a:ext cx="5029200" cy="1882139"/>
            </a:xfrm>
            <a:custGeom>
              <a:avLst/>
              <a:gdLst/>
              <a:ahLst/>
              <a:cxnLst/>
              <a:rect l="l" t="t" r="r" b="b"/>
              <a:pathLst>
                <a:path w="5029200" h="1882139">
                  <a:moveTo>
                    <a:pt x="0" y="1882139"/>
                  </a:moveTo>
                  <a:lnTo>
                    <a:pt x="102303" y="1882139"/>
                  </a:lnTo>
                </a:path>
                <a:path w="5029200" h="1882139">
                  <a:moveTo>
                    <a:pt x="196778" y="1882139"/>
                  </a:moveTo>
                  <a:lnTo>
                    <a:pt x="222699" y="1882139"/>
                  </a:lnTo>
                </a:path>
                <a:path w="5029200" h="1882139">
                  <a:moveTo>
                    <a:pt x="734763" y="1882139"/>
                  </a:moveTo>
                  <a:lnTo>
                    <a:pt x="1778703" y="1882139"/>
                  </a:lnTo>
                </a:path>
                <a:path w="5029200" h="1882139">
                  <a:moveTo>
                    <a:pt x="1873191" y="1882139"/>
                  </a:moveTo>
                  <a:lnTo>
                    <a:pt x="1899099" y="1882139"/>
                  </a:lnTo>
                </a:path>
                <a:path w="5029200" h="1882139">
                  <a:moveTo>
                    <a:pt x="315663" y="1882139"/>
                  </a:moveTo>
                  <a:lnTo>
                    <a:pt x="521403" y="1882139"/>
                  </a:lnTo>
                </a:path>
                <a:path w="5029200" h="1882139">
                  <a:moveTo>
                    <a:pt x="615891" y="1882139"/>
                  </a:moveTo>
                  <a:lnTo>
                    <a:pt x="641799" y="1882139"/>
                  </a:lnTo>
                </a:path>
                <a:path w="5029200" h="1882139">
                  <a:moveTo>
                    <a:pt x="2830250" y="1882139"/>
                  </a:moveTo>
                  <a:lnTo>
                    <a:pt x="3455103" y="1882139"/>
                  </a:lnTo>
                </a:path>
                <a:path w="5029200" h="1882139">
                  <a:moveTo>
                    <a:pt x="3968678" y="1882139"/>
                  </a:moveTo>
                  <a:lnTo>
                    <a:pt x="3993075" y="1882139"/>
                  </a:lnTo>
                </a:path>
                <a:path w="5029200" h="1882139">
                  <a:moveTo>
                    <a:pt x="3668463" y="1882139"/>
                  </a:moveTo>
                  <a:lnTo>
                    <a:pt x="3874203" y="1882139"/>
                  </a:lnTo>
                </a:path>
                <a:path w="5029200" h="1882139">
                  <a:moveTo>
                    <a:pt x="2711378" y="1882139"/>
                  </a:moveTo>
                  <a:lnTo>
                    <a:pt x="2735775" y="1882139"/>
                  </a:lnTo>
                </a:path>
                <a:path w="5029200" h="1882139">
                  <a:moveTo>
                    <a:pt x="2411176" y="1882139"/>
                  </a:moveTo>
                  <a:lnTo>
                    <a:pt x="2616903" y="1882139"/>
                  </a:lnTo>
                </a:path>
                <a:path w="5029200" h="1882139">
                  <a:moveTo>
                    <a:pt x="1992063" y="1882139"/>
                  </a:moveTo>
                  <a:lnTo>
                    <a:pt x="2197803" y="1882139"/>
                  </a:lnTo>
                </a:path>
                <a:path w="5029200" h="1882139">
                  <a:moveTo>
                    <a:pt x="3549591" y="1882139"/>
                  </a:moveTo>
                  <a:lnTo>
                    <a:pt x="3573975" y="1882139"/>
                  </a:lnTo>
                </a:path>
                <a:path w="5029200" h="1882139">
                  <a:moveTo>
                    <a:pt x="2292291" y="1882139"/>
                  </a:moveTo>
                  <a:lnTo>
                    <a:pt x="2318199" y="1882139"/>
                  </a:lnTo>
                </a:path>
                <a:path w="5029200" h="1882139">
                  <a:moveTo>
                    <a:pt x="4087550" y="1882139"/>
                  </a:moveTo>
                  <a:lnTo>
                    <a:pt x="4293303" y="1882139"/>
                  </a:lnTo>
                </a:path>
                <a:path w="5029200" h="1882139">
                  <a:moveTo>
                    <a:pt x="4387791" y="1882139"/>
                  </a:moveTo>
                  <a:lnTo>
                    <a:pt x="4412175" y="1882139"/>
                  </a:lnTo>
                </a:path>
                <a:path w="5029200" h="1882139">
                  <a:moveTo>
                    <a:pt x="4506663" y="1882139"/>
                  </a:moveTo>
                  <a:lnTo>
                    <a:pt x="4712403" y="1882139"/>
                  </a:lnTo>
                </a:path>
                <a:path w="5029200" h="1882139">
                  <a:moveTo>
                    <a:pt x="4806891" y="1882139"/>
                  </a:moveTo>
                  <a:lnTo>
                    <a:pt x="4831275" y="1882139"/>
                  </a:lnTo>
                </a:path>
                <a:path w="5029200" h="1882139">
                  <a:moveTo>
                    <a:pt x="4925763" y="1882139"/>
                  </a:moveTo>
                  <a:lnTo>
                    <a:pt x="5028641" y="1882139"/>
                  </a:lnTo>
                </a:path>
                <a:path w="5029200" h="1882139">
                  <a:moveTo>
                    <a:pt x="315663" y="1647444"/>
                  </a:moveTo>
                  <a:lnTo>
                    <a:pt x="1778703" y="1647444"/>
                  </a:lnTo>
                </a:path>
                <a:path w="5029200" h="1882139">
                  <a:moveTo>
                    <a:pt x="1873191" y="1647444"/>
                  </a:moveTo>
                  <a:lnTo>
                    <a:pt x="1899099" y="1647444"/>
                  </a:lnTo>
                </a:path>
                <a:path w="5029200" h="1882139">
                  <a:moveTo>
                    <a:pt x="196778" y="1647444"/>
                  </a:moveTo>
                  <a:lnTo>
                    <a:pt x="222699" y="1647444"/>
                  </a:lnTo>
                </a:path>
                <a:path w="5029200" h="1882139">
                  <a:moveTo>
                    <a:pt x="2411176" y="1647444"/>
                  </a:moveTo>
                  <a:lnTo>
                    <a:pt x="2616903" y="1647444"/>
                  </a:lnTo>
                </a:path>
                <a:path w="5029200" h="1882139">
                  <a:moveTo>
                    <a:pt x="2711378" y="1647444"/>
                  </a:moveTo>
                  <a:lnTo>
                    <a:pt x="2735775" y="1647444"/>
                  </a:lnTo>
                </a:path>
                <a:path w="5029200" h="1882139">
                  <a:moveTo>
                    <a:pt x="1992063" y="1647444"/>
                  </a:moveTo>
                  <a:lnTo>
                    <a:pt x="2197803" y="1647444"/>
                  </a:lnTo>
                </a:path>
                <a:path w="5029200" h="1882139">
                  <a:moveTo>
                    <a:pt x="2292291" y="1647444"/>
                  </a:moveTo>
                  <a:lnTo>
                    <a:pt x="2318199" y="1647444"/>
                  </a:lnTo>
                </a:path>
                <a:path w="5029200" h="1882139">
                  <a:moveTo>
                    <a:pt x="2830250" y="1647444"/>
                  </a:moveTo>
                  <a:lnTo>
                    <a:pt x="3874203" y="1647444"/>
                  </a:lnTo>
                </a:path>
                <a:path w="5029200" h="1882139">
                  <a:moveTo>
                    <a:pt x="3968678" y="1647444"/>
                  </a:moveTo>
                  <a:lnTo>
                    <a:pt x="3993075" y="1647444"/>
                  </a:lnTo>
                </a:path>
                <a:path w="5029200" h="1882139">
                  <a:moveTo>
                    <a:pt x="4506663" y="1647444"/>
                  </a:moveTo>
                  <a:lnTo>
                    <a:pt x="4712403" y="1647444"/>
                  </a:lnTo>
                </a:path>
                <a:path w="5029200" h="1882139">
                  <a:moveTo>
                    <a:pt x="4087550" y="1647444"/>
                  </a:moveTo>
                  <a:lnTo>
                    <a:pt x="4293303" y="1647444"/>
                  </a:lnTo>
                </a:path>
                <a:path w="5029200" h="1882139">
                  <a:moveTo>
                    <a:pt x="4806891" y="1647444"/>
                  </a:moveTo>
                  <a:lnTo>
                    <a:pt x="4831275" y="1647444"/>
                  </a:lnTo>
                </a:path>
                <a:path w="5029200" h="1882139">
                  <a:moveTo>
                    <a:pt x="4387791" y="1647444"/>
                  </a:moveTo>
                  <a:lnTo>
                    <a:pt x="4412175" y="1647444"/>
                  </a:lnTo>
                </a:path>
                <a:path w="5029200" h="1882139">
                  <a:moveTo>
                    <a:pt x="0" y="1647444"/>
                  </a:moveTo>
                  <a:lnTo>
                    <a:pt x="102303" y="1647444"/>
                  </a:lnTo>
                </a:path>
                <a:path w="5029200" h="1882139">
                  <a:moveTo>
                    <a:pt x="4925763" y="1647444"/>
                  </a:moveTo>
                  <a:lnTo>
                    <a:pt x="5028641" y="1647444"/>
                  </a:lnTo>
                </a:path>
                <a:path w="5029200" h="1882139">
                  <a:moveTo>
                    <a:pt x="3968678" y="1411224"/>
                  </a:moveTo>
                  <a:lnTo>
                    <a:pt x="3993075" y="1411224"/>
                  </a:lnTo>
                </a:path>
                <a:path w="5029200" h="1882139">
                  <a:moveTo>
                    <a:pt x="1992063" y="1411224"/>
                  </a:moveTo>
                  <a:lnTo>
                    <a:pt x="2616903" y="1411224"/>
                  </a:lnTo>
                </a:path>
                <a:path w="5029200" h="1882139">
                  <a:moveTo>
                    <a:pt x="2711378" y="1411224"/>
                  </a:moveTo>
                  <a:lnTo>
                    <a:pt x="2735775" y="1411224"/>
                  </a:lnTo>
                </a:path>
                <a:path w="5029200" h="1882139">
                  <a:moveTo>
                    <a:pt x="0" y="1411224"/>
                  </a:moveTo>
                  <a:lnTo>
                    <a:pt x="1778703" y="1411224"/>
                  </a:lnTo>
                </a:path>
                <a:path w="5029200" h="1882139">
                  <a:moveTo>
                    <a:pt x="1873191" y="1411224"/>
                  </a:moveTo>
                  <a:lnTo>
                    <a:pt x="1899099" y="1411224"/>
                  </a:lnTo>
                </a:path>
                <a:path w="5029200" h="1882139">
                  <a:moveTo>
                    <a:pt x="4087550" y="1411224"/>
                  </a:moveTo>
                  <a:lnTo>
                    <a:pt x="4712403" y="1411224"/>
                  </a:lnTo>
                </a:path>
                <a:path w="5029200" h="1882139">
                  <a:moveTo>
                    <a:pt x="4806891" y="1411224"/>
                  </a:moveTo>
                  <a:lnTo>
                    <a:pt x="4831275" y="1411224"/>
                  </a:lnTo>
                </a:path>
                <a:path w="5029200" h="1882139">
                  <a:moveTo>
                    <a:pt x="2830250" y="1411224"/>
                  </a:moveTo>
                  <a:lnTo>
                    <a:pt x="3874203" y="1411224"/>
                  </a:lnTo>
                </a:path>
                <a:path w="5029200" h="1882139">
                  <a:moveTo>
                    <a:pt x="4925763" y="1411224"/>
                  </a:moveTo>
                  <a:lnTo>
                    <a:pt x="5028641" y="1411224"/>
                  </a:lnTo>
                </a:path>
                <a:path w="5029200" h="1882139">
                  <a:moveTo>
                    <a:pt x="2830250" y="1176527"/>
                  </a:moveTo>
                  <a:lnTo>
                    <a:pt x="3874203" y="1176527"/>
                  </a:lnTo>
                </a:path>
                <a:path w="5029200" h="1882139">
                  <a:moveTo>
                    <a:pt x="3968678" y="1176527"/>
                  </a:moveTo>
                  <a:lnTo>
                    <a:pt x="3993075" y="1176527"/>
                  </a:lnTo>
                </a:path>
                <a:path w="5029200" h="1882139">
                  <a:moveTo>
                    <a:pt x="1992063" y="1176527"/>
                  </a:moveTo>
                  <a:lnTo>
                    <a:pt x="2616903" y="1176527"/>
                  </a:lnTo>
                </a:path>
                <a:path w="5029200" h="1882139">
                  <a:moveTo>
                    <a:pt x="4087550" y="1176527"/>
                  </a:moveTo>
                  <a:lnTo>
                    <a:pt x="4712403" y="1176527"/>
                  </a:lnTo>
                </a:path>
                <a:path w="5029200" h="1882139">
                  <a:moveTo>
                    <a:pt x="4806891" y="1176527"/>
                  </a:moveTo>
                  <a:lnTo>
                    <a:pt x="4831275" y="1176527"/>
                  </a:lnTo>
                </a:path>
                <a:path w="5029200" h="1882139">
                  <a:moveTo>
                    <a:pt x="0" y="1176527"/>
                  </a:moveTo>
                  <a:lnTo>
                    <a:pt x="1778703" y="1176527"/>
                  </a:lnTo>
                </a:path>
                <a:path w="5029200" h="1882139">
                  <a:moveTo>
                    <a:pt x="2711378" y="1176527"/>
                  </a:moveTo>
                  <a:lnTo>
                    <a:pt x="2735775" y="1176527"/>
                  </a:lnTo>
                </a:path>
                <a:path w="5029200" h="1882139">
                  <a:moveTo>
                    <a:pt x="1873191" y="1176527"/>
                  </a:moveTo>
                  <a:lnTo>
                    <a:pt x="1899099" y="1176527"/>
                  </a:lnTo>
                </a:path>
                <a:path w="5029200" h="1882139">
                  <a:moveTo>
                    <a:pt x="4925763" y="1176527"/>
                  </a:moveTo>
                  <a:lnTo>
                    <a:pt x="5028641" y="1176527"/>
                  </a:lnTo>
                </a:path>
                <a:path w="5029200" h="1882139">
                  <a:moveTo>
                    <a:pt x="1873191" y="941831"/>
                  </a:moveTo>
                  <a:lnTo>
                    <a:pt x="1899099" y="941831"/>
                  </a:lnTo>
                </a:path>
                <a:path w="5029200" h="1882139">
                  <a:moveTo>
                    <a:pt x="1992063" y="941831"/>
                  </a:moveTo>
                  <a:lnTo>
                    <a:pt x="3874203" y="941831"/>
                  </a:lnTo>
                </a:path>
                <a:path w="5029200" h="1882139">
                  <a:moveTo>
                    <a:pt x="3968678" y="941831"/>
                  </a:moveTo>
                  <a:lnTo>
                    <a:pt x="3993075" y="941831"/>
                  </a:lnTo>
                </a:path>
                <a:path w="5029200" h="1882139">
                  <a:moveTo>
                    <a:pt x="4087550" y="941831"/>
                  </a:moveTo>
                  <a:lnTo>
                    <a:pt x="4712403" y="941831"/>
                  </a:lnTo>
                </a:path>
                <a:path w="5029200" h="1882139">
                  <a:moveTo>
                    <a:pt x="4806891" y="941831"/>
                  </a:moveTo>
                  <a:lnTo>
                    <a:pt x="4831275" y="941831"/>
                  </a:lnTo>
                </a:path>
                <a:path w="5029200" h="1882139">
                  <a:moveTo>
                    <a:pt x="0" y="941831"/>
                  </a:moveTo>
                  <a:lnTo>
                    <a:pt x="1778703" y="941831"/>
                  </a:lnTo>
                </a:path>
                <a:path w="5029200" h="1882139">
                  <a:moveTo>
                    <a:pt x="4925763" y="941831"/>
                  </a:moveTo>
                  <a:lnTo>
                    <a:pt x="5028641" y="941831"/>
                  </a:lnTo>
                </a:path>
                <a:path w="5029200" h="1882139">
                  <a:moveTo>
                    <a:pt x="0" y="705612"/>
                  </a:moveTo>
                  <a:lnTo>
                    <a:pt x="1778703" y="705612"/>
                  </a:lnTo>
                </a:path>
                <a:path w="5029200" h="1882139">
                  <a:moveTo>
                    <a:pt x="1873191" y="705612"/>
                  </a:moveTo>
                  <a:lnTo>
                    <a:pt x="1899099" y="705612"/>
                  </a:lnTo>
                </a:path>
                <a:path w="5029200" h="1882139">
                  <a:moveTo>
                    <a:pt x="1992063" y="705612"/>
                  </a:moveTo>
                  <a:lnTo>
                    <a:pt x="3993075" y="705612"/>
                  </a:lnTo>
                </a:path>
                <a:path w="5029200" h="1882139">
                  <a:moveTo>
                    <a:pt x="4087550" y="705612"/>
                  </a:moveTo>
                  <a:lnTo>
                    <a:pt x="4831275" y="705612"/>
                  </a:lnTo>
                </a:path>
                <a:path w="5029200" h="1882139">
                  <a:moveTo>
                    <a:pt x="4925763" y="705612"/>
                  </a:moveTo>
                  <a:lnTo>
                    <a:pt x="5028641" y="705612"/>
                  </a:lnTo>
                </a:path>
                <a:path w="5029200" h="1882139">
                  <a:moveTo>
                    <a:pt x="1873191" y="470915"/>
                  </a:moveTo>
                  <a:lnTo>
                    <a:pt x="1899099" y="470915"/>
                  </a:lnTo>
                </a:path>
                <a:path w="5029200" h="1882139">
                  <a:moveTo>
                    <a:pt x="0" y="470915"/>
                  </a:moveTo>
                  <a:lnTo>
                    <a:pt x="1778703" y="470915"/>
                  </a:lnTo>
                </a:path>
                <a:path w="5029200" h="1882139">
                  <a:moveTo>
                    <a:pt x="1992063" y="470915"/>
                  </a:moveTo>
                  <a:lnTo>
                    <a:pt x="5028641" y="470915"/>
                  </a:lnTo>
                </a:path>
                <a:path w="5029200" h="1882139">
                  <a:moveTo>
                    <a:pt x="0" y="236219"/>
                  </a:moveTo>
                  <a:lnTo>
                    <a:pt x="1778703" y="236219"/>
                  </a:lnTo>
                </a:path>
                <a:path w="5029200" h="1882139">
                  <a:moveTo>
                    <a:pt x="1873191" y="236219"/>
                  </a:moveTo>
                  <a:lnTo>
                    <a:pt x="1899099" y="236219"/>
                  </a:lnTo>
                </a:path>
                <a:path w="5029200" h="1882139">
                  <a:moveTo>
                    <a:pt x="1992063" y="236219"/>
                  </a:moveTo>
                  <a:lnTo>
                    <a:pt x="5028641" y="236219"/>
                  </a:lnTo>
                </a:path>
                <a:path w="5029200" h="1882139">
                  <a:moveTo>
                    <a:pt x="0" y="0"/>
                  </a:moveTo>
                  <a:lnTo>
                    <a:pt x="1899099" y="0"/>
                  </a:lnTo>
                </a:path>
              </a:pathLst>
            </a:custGeom>
            <a:ln w="9525">
              <a:solidFill>
                <a:srgbClr val="D9D9D9"/>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8" name="object 9">
              <a:extLst>
                <a:ext uri="{FF2B5EF4-FFF2-40B4-BE49-F238E27FC236}">
                  <a16:creationId xmlns:a16="http://schemas.microsoft.com/office/drawing/2014/main" id="{00E42D83-2225-A918-CB6B-952C371C3D6B}"/>
                </a:ext>
              </a:extLst>
            </p:cNvPr>
            <p:cNvSpPr/>
            <p:nvPr/>
          </p:nvSpPr>
          <p:spPr>
            <a:xfrm>
              <a:off x="5306568" y="3061703"/>
              <a:ext cx="4704715" cy="2023110"/>
            </a:xfrm>
            <a:custGeom>
              <a:avLst/>
              <a:gdLst/>
              <a:ahLst/>
              <a:cxnLst/>
              <a:rect l="l" t="t" r="r" b="b"/>
              <a:pathLst>
                <a:path w="4704715" h="2023110">
                  <a:moveTo>
                    <a:pt x="94475" y="1411236"/>
                  </a:moveTo>
                  <a:lnTo>
                    <a:pt x="0" y="1411236"/>
                  </a:lnTo>
                  <a:lnTo>
                    <a:pt x="0" y="2022602"/>
                  </a:lnTo>
                  <a:lnTo>
                    <a:pt x="94475" y="2022602"/>
                  </a:lnTo>
                  <a:lnTo>
                    <a:pt x="94475" y="1411236"/>
                  </a:lnTo>
                  <a:close/>
                </a:path>
                <a:path w="4704715" h="2023110">
                  <a:moveTo>
                    <a:pt x="513588" y="1688604"/>
                  </a:moveTo>
                  <a:lnTo>
                    <a:pt x="419100" y="1688604"/>
                  </a:lnTo>
                  <a:lnTo>
                    <a:pt x="419100" y="2022602"/>
                  </a:lnTo>
                  <a:lnTo>
                    <a:pt x="513588" y="2022602"/>
                  </a:lnTo>
                  <a:lnTo>
                    <a:pt x="513588" y="1688604"/>
                  </a:lnTo>
                  <a:close/>
                </a:path>
                <a:path w="4704715" h="2023110">
                  <a:moveTo>
                    <a:pt x="932688" y="1901977"/>
                  </a:moveTo>
                  <a:lnTo>
                    <a:pt x="838200" y="1901977"/>
                  </a:lnTo>
                  <a:lnTo>
                    <a:pt x="838200" y="2022602"/>
                  </a:lnTo>
                  <a:lnTo>
                    <a:pt x="932688" y="2022602"/>
                  </a:lnTo>
                  <a:lnTo>
                    <a:pt x="932688" y="1901977"/>
                  </a:lnTo>
                  <a:close/>
                </a:path>
                <a:path w="4704715" h="2023110">
                  <a:moveTo>
                    <a:pt x="1351775" y="1859292"/>
                  </a:moveTo>
                  <a:lnTo>
                    <a:pt x="1257300" y="1859292"/>
                  </a:lnTo>
                  <a:lnTo>
                    <a:pt x="1257300" y="2022602"/>
                  </a:lnTo>
                  <a:lnTo>
                    <a:pt x="1351775" y="2022602"/>
                  </a:lnTo>
                  <a:lnTo>
                    <a:pt x="1351775" y="1859292"/>
                  </a:lnTo>
                  <a:close/>
                </a:path>
                <a:path w="4704715" h="2023110">
                  <a:moveTo>
                    <a:pt x="1770888" y="0"/>
                  </a:moveTo>
                  <a:lnTo>
                    <a:pt x="1676400" y="0"/>
                  </a:lnTo>
                  <a:lnTo>
                    <a:pt x="1676400" y="2022602"/>
                  </a:lnTo>
                  <a:lnTo>
                    <a:pt x="1770888" y="2022602"/>
                  </a:lnTo>
                  <a:lnTo>
                    <a:pt x="1770888" y="0"/>
                  </a:lnTo>
                  <a:close/>
                </a:path>
                <a:path w="4704715" h="2023110">
                  <a:moveTo>
                    <a:pt x="2189988" y="1522476"/>
                  </a:moveTo>
                  <a:lnTo>
                    <a:pt x="2095500" y="1522476"/>
                  </a:lnTo>
                  <a:lnTo>
                    <a:pt x="2095500" y="2022602"/>
                  </a:lnTo>
                  <a:lnTo>
                    <a:pt x="2189988" y="2022602"/>
                  </a:lnTo>
                  <a:lnTo>
                    <a:pt x="2189988" y="1522476"/>
                  </a:lnTo>
                  <a:close/>
                </a:path>
                <a:path w="4704715" h="2023110">
                  <a:moveTo>
                    <a:pt x="2609075" y="1043965"/>
                  </a:moveTo>
                  <a:lnTo>
                    <a:pt x="2514600" y="1043965"/>
                  </a:lnTo>
                  <a:lnTo>
                    <a:pt x="2514600" y="2022602"/>
                  </a:lnTo>
                  <a:lnTo>
                    <a:pt x="2609075" y="2022602"/>
                  </a:lnTo>
                  <a:lnTo>
                    <a:pt x="2609075" y="1043965"/>
                  </a:lnTo>
                  <a:close/>
                </a:path>
                <a:path w="4704715" h="2023110">
                  <a:moveTo>
                    <a:pt x="3028188" y="1834908"/>
                  </a:moveTo>
                  <a:lnTo>
                    <a:pt x="2933700" y="1834908"/>
                  </a:lnTo>
                  <a:lnTo>
                    <a:pt x="2933700" y="2022602"/>
                  </a:lnTo>
                  <a:lnTo>
                    <a:pt x="3028188" y="2022602"/>
                  </a:lnTo>
                  <a:lnTo>
                    <a:pt x="3028188" y="1834908"/>
                  </a:lnTo>
                  <a:close/>
                </a:path>
                <a:path w="4704715" h="2023110">
                  <a:moveTo>
                    <a:pt x="3447288" y="1601736"/>
                  </a:moveTo>
                  <a:lnTo>
                    <a:pt x="3352800" y="1601736"/>
                  </a:lnTo>
                  <a:lnTo>
                    <a:pt x="3352800" y="2022602"/>
                  </a:lnTo>
                  <a:lnTo>
                    <a:pt x="3447288" y="2022602"/>
                  </a:lnTo>
                  <a:lnTo>
                    <a:pt x="3447288" y="1601736"/>
                  </a:lnTo>
                  <a:close/>
                </a:path>
                <a:path w="4704715" h="2023110">
                  <a:moveTo>
                    <a:pt x="3866375" y="789444"/>
                  </a:moveTo>
                  <a:lnTo>
                    <a:pt x="3771900" y="789444"/>
                  </a:lnTo>
                  <a:lnTo>
                    <a:pt x="3771900" y="2022602"/>
                  </a:lnTo>
                  <a:lnTo>
                    <a:pt x="3866375" y="2022602"/>
                  </a:lnTo>
                  <a:lnTo>
                    <a:pt x="3866375" y="789444"/>
                  </a:lnTo>
                  <a:close/>
                </a:path>
                <a:path w="4704715" h="2023110">
                  <a:moveTo>
                    <a:pt x="4285488" y="1461528"/>
                  </a:moveTo>
                  <a:lnTo>
                    <a:pt x="4191000" y="1461528"/>
                  </a:lnTo>
                  <a:lnTo>
                    <a:pt x="4191000" y="2022602"/>
                  </a:lnTo>
                  <a:lnTo>
                    <a:pt x="4285488" y="2022602"/>
                  </a:lnTo>
                  <a:lnTo>
                    <a:pt x="4285488" y="1461528"/>
                  </a:lnTo>
                  <a:close/>
                </a:path>
                <a:path w="4704715" h="2023110">
                  <a:moveTo>
                    <a:pt x="4704588" y="774217"/>
                  </a:moveTo>
                  <a:lnTo>
                    <a:pt x="4610100" y="774217"/>
                  </a:lnTo>
                  <a:lnTo>
                    <a:pt x="4610100" y="2022602"/>
                  </a:lnTo>
                  <a:lnTo>
                    <a:pt x="4704588" y="2022602"/>
                  </a:lnTo>
                  <a:lnTo>
                    <a:pt x="4704588" y="774217"/>
                  </a:lnTo>
                  <a:close/>
                </a:path>
              </a:pathLst>
            </a:custGeom>
            <a:solidFill>
              <a:srgbClr val="005CAE"/>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11" name="object 10">
              <a:extLst>
                <a:ext uri="{FF2B5EF4-FFF2-40B4-BE49-F238E27FC236}">
                  <a16:creationId xmlns:a16="http://schemas.microsoft.com/office/drawing/2014/main" id="{CEEC1FB0-1DDC-C84D-C72D-AD29CF5B4471}"/>
                </a:ext>
              </a:extLst>
            </p:cNvPr>
            <p:cNvSpPr/>
            <p:nvPr/>
          </p:nvSpPr>
          <p:spPr>
            <a:xfrm>
              <a:off x="5426964" y="2947403"/>
              <a:ext cx="4703445" cy="2137410"/>
            </a:xfrm>
            <a:custGeom>
              <a:avLst/>
              <a:gdLst/>
              <a:ahLst/>
              <a:cxnLst/>
              <a:rect l="l" t="t" r="r" b="b"/>
              <a:pathLst>
                <a:path w="4703445" h="2137410">
                  <a:moveTo>
                    <a:pt x="92964" y="1463040"/>
                  </a:moveTo>
                  <a:lnTo>
                    <a:pt x="0" y="1463040"/>
                  </a:lnTo>
                  <a:lnTo>
                    <a:pt x="0" y="2136902"/>
                  </a:lnTo>
                  <a:lnTo>
                    <a:pt x="92964" y="2136902"/>
                  </a:lnTo>
                  <a:lnTo>
                    <a:pt x="92964" y="1463040"/>
                  </a:lnTo>
                  <a:close/>
                </a:path>
                <a:path w="4703445" h="2137410">
                  <a:moveTo>
                    <a:pt x="512064" y="1755648"/>
                  </a:moveTo>
                  <a:lnTo>
                    <a:pt x="419100" y="1755648"/>
                  </a:lnTo>
                  <a:lnTo>
                    <a:pt x="419100" y="2136902"/>
                  </a:lnTo>
                  <a:lnTo>
                    <a:pt x="512064" y="2136902"/>
                  </a:lnTo>
                  <a:lnTo>
                    <a:pt x="512064" y="1755648"/>
                  </a:lnTo>
                  <a:close/>
                </a:path>
                <a:path w="4703445" h="2137410">
                  <a:moveTo>
                    <a:pt x="931176" y="1999513"/>
                  </a:moveTo>
                  <a:lnTo>
                    <a:pt x="838200" y="1999513"/>
                  </a:lnTo>
                  <a:lnTo>
                    <a:pt x="838200" y="2136902"/>
                  </a:lnTo>
                  <a:lnTo>
                    <a:pt x="931176" y="2136902"/>
                  </a:lnTo>
                  <a:lnTo>
                    <a:pt x="931176" y="1999513"/>
                  </a:lnTo>
                  <a:close/>
                </a:path>
                <a:path w="4703445" h="2137410">
                  <a:moveTo>
                    <a:pt x="1350264" y="1969033"/>
                  </a:moveTo>
                  <a:lnTo>
                    <a:pt x="1257300" y="1969033"/>
                  </a:lnTo>
                  <a:lnTo>
                    <a:pt x="1257300" y="2136902"/>
                  </a:lnTo>
                  <a:lnTo>
                    <a:pt x="1350264" y="2136902"/>
                  </a:lnTo>
                  <a:lnTo>
                    <a:pt x="1350264" y="1969033"/>
                  </a:lnTo>
                  <a:close/>
                </a:path>
                <a:path w="4703445" h="2137410">
                  <a:moveTo>
                    <a:pt x="1769364" y="0"/>
                  </a:moveTo>
                  <a:lnTo>
                    <a:pt x="1676400" y="0"/>
                  </a:lnTo>
                  <a:lnTo>
                    <a:pt x="1676400" y="2136902"/>
                  </a:lnTo>
                  <a:lnTo>
                    <a:pt x="1769364" y="2136902"/>
                  </a:lnTo>
                  <a:lnTo>
                    <a:pt x="1769364" y="0"/>
                  </a:lnTo>
                  <a:close/>
                </a:path>
                <a:path w="4703445" h="2137410">
                  <a:moveTo>
                    <a:pt x="2188476" y="1554492"/>
                  </a:moveTo>
                  <a:lnTo>
                    <a:pt x="2095500" y="1554492"/>
                  </a:lnTo>
                  <a:lnTo>
                    <a:pt x="2095500" y="2136902"/>
                  </a:lnTo>
                  <a:lnTo>
                    <a:pt x="2188476" y="2136902"/>
                  </a:lnTo>
                  <a:lnTo>
                    <a:pt x="2188476" y="1554492"/>
                  </a:lnTo>
                  <a:close/>
                </a:path>
                <a:path w="4703445" h="2137410">
                  <a:moveTo>
                    <a:pt x="2607551" y="1028700"/>
                  </a:moveTo>
                  <a:lnTo>
                    <a:pt x="2513076" y="1028700"/>
                  </a:lnTo>
                  <a:lnTo>
                    <a:pt x="2513076" y="2136902"/>
                  </a:lnTo>
                  <a:lnTo>
                    <a:pt x="2607551" y="2136902"/>
                  </a:lnTo>
                  <a:lnTo>
                    <a:pt x="2607551" y="1028700"/>
                  </a:lnTo>
                  <a:close/>
                </a:path>
                <a:path w="4703445" h="2137410">
                  <a:moveTo>
                    <a:pt x="3026664" y="1935492"/>
                  </a:moveTo>
                  <a:lnTo>
                    <a:pt x="2932176" y="1935492"/>
                  </a:lnTo>
                  <a:lnTo>
                    <a:pt x="2932176" y="2136902"/>
                  </a:lnTo>
                  <a:lnTo>
                    <a:pt x="3026664" y="2136902"/>
                  </a:lnTo>
                  <a:lnTo>
                    <a:pt x="3026664" y="1935492"/>
                  </a:lnTo>
                  <a:close/>
                </a:path>
                <a:path w="4703445" h="2137410">
                  <a:moveTo>
                    <a:pt x="3445764" y="1696224"/>
                  </a:moveTo>
                  <a:lnTo>
                    <a:pt x="3351276" y="1696224"/>
                  </a:lnTo>
                  <a:lnTo>
                    <a:pt x="3351276" y="2136902"/>
                  </a:lnTo>
                  <a:lnTo>
                    <a:pt x="3445764" y="2136902"/>
                  </a:lnTo>
                  <a:lnTo>
                    <a:pt x="3445764" y="1696224"/>
                  </a:lnTo>
                  <a:close/>
                </a:path>
                <a:path w="4703445" h="2137410">
                  <a:moveTo>
                    <a:pt x="3864851" y="656856"/>
                  </a:moveTo>
                  <a:lnTo>
                    <a:pt x="3770376" y="656856"/>
                  </a:lnTo>
                  <a:lnTo>
                    <a:pt x="3770376" y="2136902"/>
                  </a:lnTo>
                  <a:lnTo>
                    <a:pt x="3864851" y="2136902"/>
                  </a:lnTo>
                  <a:lnTo>
                    <a:pt x="3864851" y="656856"/>
                  </a:lnTo>
                  <a:close/>
                </a:path>
                <a:path w="4703445" h="2137410">
                  <a:moveTo>
                    <a:pt x="4283964" y="1495056"/>
                  </a:moveTo>
                  <a:lnTo>
                    <a:pt x="4189476" y="1495056"/>
                  </a:lnTo>
                  <a:lnTo>
                    <a:pt x="4189476" y="2136902"/>
                  </a:lnTo>
                  <a:lnTo>
                    <a:pt x="4283964" y="2136902"/>
                  </a:lnTo>
                  <a:lnTo>
                    <a:pt x="4283964" y="1495056"/>
                  </a:lnTo>
                  <a:close/>
                </a:path>
                <a:path w="4703445" h="2137410">
                  <a:moveTo>
                    <a:pt x="4703064" y="702589"/>
                  </a:moveTo>
                  <a:lnTo>
                    <a:pt x="4608576" y="702589"/>
                  </a:lnTo>
                  <a:lnTo>
                    <a:pt x="4608576" y="2136902"/>
                  </a:lnTo>
                  <a:lnTo>
                    <a:pt x="4703064" y="2136902"/>
                  </a:lnTo>
                  <a:lnTo>
                    <a:pt x="4703064" y="702589"/>
                  </a:lnTo>
                  <a:close/>
                </a:path>
              </a:pathLst>
            </a:custGeom>
            <a:solidFill>
              <a:srgbClr val="DB4D6C"/>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14" name="object 11">
              <a:extLst>
                <a:ext uri="{FF2B5EF4-FFF2-40B4-BE49-F238E27FC236}">
                  <a16:creationId xmlns:a16="http://schemas.microsoft.com/office/drawing/2014/main" id="{B912C03F-CEC3-C39C-8846-D149CFF0B13E}"/>
                </a:ext>
              </a:extLst>
            </p:cNvPr>
            <p:cNvSpPr/>
            <p:nvPr/>
          </p:nvSpPr>
          <p:spPr>
            <a:xfrm>
              <a:off x="5204264" y="5084309"/>
              <a:ext cx="5029200" cy="0"/>
            </a:xfrm>
            <a:custGeom>
              <a:avLst/>
              <a:gdLst/>
              <a:ahLst/>
              <a:cxnLst/>
              <a:rect l="l" t="t" r="r" b="b"/>
              <a:pathLst>
                <a:path w="5029200">
                  <a:moveTo>
                    <a:pt x="0" y="0"/>
                  </a:moveTo>
                  <a:lnTo>
                    <a:pt x="5028641" y="0"/>
                  </a:lnTo>
                </a:path>
              </a:pathLst>
            </a:custGeom>
            <a:ln w="9525">
              <a:solidFill>
                <a:srgbClr val="D9D9D9"/>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15" name="object 12">
              <a:extLst>
                <a:ext uri="{FF2B5EF4-FFF2-40B4-BE49-F238E27FC236}">
                  <a16:creationId xmlns:a16="http://schemas.microsoft.com/office/drawing/2014/main" id="{AC3130F3-CD6A-BBA4-5893-D7742AF5A45E}"/>
                </a:ext>
              </a:extLst>
            </p:cNvPr>
            <p:cNvSpPr/>
            <p:nvPr/>
          </p:nvSpPr>
          <p:spPr>
            <a:xfrm>
              <a:off x="5413791" y="3197148"/>
              <a:ext cx="4610100" cy="1675130"/>
            </a:xfrm>
            <a:custGeom>
              <a:avLst/>
              <a:gdLst/>
              <a:ahLst/>
              <a:cxnLst/>
              <a:rect l="l" t="t" r="r" b="b"/>
              <a:pathLst>
                <a:path w="4610100" h="1675129">
                  <a:moveTo>
                    <a:pt x="0" y="935939"/>
                  </a:moveTo>
                  <a:lnTo>
                    <a:pt x="418553" y="527507"/>
                  </a:lnTo>
                  <a:lnTo>
                    <a:pt x="837653" y="489407"/>
                  </a:lnTo>
                  <a:lnTo>
                    <a:pt x="1256753" y="1674964"/>
                  </a:lnTo>
                  <a:lnTo>
                    <a:pt x="1675853" y="1358087"/>
                  </a:lnTo>
                  <a:lnTo>
                    <a:pt x="2094953" y="333959"/>
                  </a:lnTo>
                  <a:lnTo>
                    <a:pt x="2514053" y="647903"/>
                  </a:lnTo>
                  <a:lnTo>
                    <a:pt x="2933153" y="1211783"/>
                  </a:lnTo>
                  <a:lnTo>
                    <a:pt x="3352253" y="1452575"/>
                  </a:lnTo>
                  <a:lnTo>
                    <a:pt x="3771353" y="0"/>
                  </a:lnTo>
                  <a:lnTo>
                    <a:pt x="4190453" y="544271"/>
                  </a:lnTo>
                  <a:lnTo>
                    <a:pt x="4609579" y="483311"/>
                  </a:lnTo>
                </a:path>
              </a:pathLst>
            </a:custGeom>
            <a:ln w="6350">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pic>
          <p:nvPicPr>
            <p:cNvPr id="16" name="object 13">
              <a:extLst>
                <a:ext uri="{FF2B5EF4-FFF2-40B4-BE49-F238E27FC236}">
                  <a16:creationId xmlns:a16="http://schemas.microsoft.com/office/drawing/2014/main" id="{9C171355-A505-685B-86E1-6751967D1AA5}"/>
                </a:ext>
              </a:extLst>
            </p:cNvPr>
            <p:cNvPicPr/>
            <p:nvPr/>
          </p:nvPicPr>
          <p:blipFill>
            <a:blip r:embed="rId2" cstate="print"/>
            <a:stretch>
              <a:fillRect/>
            </a:stretch>
          </p:blipFill>
          <p:spPr>
            <a:xfrm>
              <a:off x="5375786" y="4096639"/>
              <a:ext cx="73533" cy="73532"/>
            </a:xfrm>
            <a:prstGeom prst="rect">
              <a:avLst/>
            </a:prstGeom>
          </p:spPr>
        </p:pic>
        <p:sp>
          <p:nvSpPr>
            <p:cNvPr id="17" name="object 14">
              <a:extLst>
                <a:ext uri="{FF2B5EF4-FFF2-40B4-BE49-F238E27FC236}">
                  <a16:creationId xmlns:a16="http://schemas.microsoft.com/office/drawing/2014/main" id="{31BFE5B5-0DB6-3F15-53CB-AFF8A99E42BE}"/>
                </a:ext>
              </a:extLst>
            </p:cNvPr>
            <p:cNvSpPr/>
            <p:nvPr/>
          </p:nvSpPr>
          <p:spPr>
            <a:xfrm>
              <a:off x="5799649" y="3692969"/>
              <a:ext cx="64135" cy="64135"/>
            </a:xfrm>
            <a:custGeom>
              <a:avLst/>
              <a:gdLst/>
              <a:ahLst/>
              <a:cxnLst/>
              <a:rect l="l" t="t" r="r" b="b"/>
              <a:pathLst>
                <a:path w="64135" h="64135">
                  <a:moveTo>
                    <a:pt x="32004" y="0"/>
                  </a:moveTo>
                  <a:lnTo>
                    <a:pt x="19545" y="2514"/>
                  </a:lnTo>
                  <a:lnTo>
                    <a:pt x="9372" y="9372"/>
                  </a:lnTo>
                  <a:lnTo>
                    <a:pt x="2514" y="19545"/>
                  </a:lnTo>
                  <a:lnTo>
                    <a:pt x="0" y="32003"/>
                  </a:lnTo>
                  <a:lnTo>
                    <a:pt x="2514" y="44462"/>
                  </a:lnTo>
                  <a:lnTo>
                    <a:pt x="9372" y="54635"/>
                  </a:lnTo>
                  <a:lnTo>
                    <a:pt x="19545" y="61493"/>
                  </a:lnTo>
                  <a:lnTo>
                    <a:pt x="32004" y="64007"/>
                  </a:lnTo>
                  <a:lnTo>
                    <a:pt x="44462" y="61493"/>
                  </a:lnTo>
                  <a:lnTo>
                    <a:pt x="54635" y="54635"/>
                  </a:lnTo>
                  <a:lnTo>
                    <a:pt x="61493" y="44462"/>
                  </a:lnTo>
                  <a:lnTo>
                    <a:pt x="64008" y="32003"/>
                  </a:lnTo>
                  <a:lnTo>
                    <a:pt x="61493" y="19545"/>
                  </a:lnTo>
                  <a:lnTo>
                    <a:pt x="54635" y="9372"/>
                  </a:lnTo>
                  <a:lnTo>
                    <a:pt x="44462" y="2514"/>
                  </a:lnTo>
                  <a:lnTo>
                    <a:pt x="32004"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18" name="object 15">
              <a:extLst>
                <a:ext uri="{FF2B5EF4-FFF2-40B4-BE49-F238E27FC236}">
                  <a16:creationId xmlns:a16="http://schemas.microsoft.com/office/drawing/2014/main" id="{124619C3-BAC0-9BEA-4D20-EF2A5FAF2756}"/>
                </a:ext>
              </a:extLst>
            </p:cNvPr>
            <p:cNvSpPr/>
            <p:nvPr/>
          </p:nvSpPr>
          <p:spPr>
            <a:xfrm>
              <a:off x="5799649" y="3692969"/>
              <a:ext cx="64135" cy="64135"/>
            </a:xfrm>
            <a:custGeom>
              <a:avLst/>
              <a:gdLst/>
              <a:ahLst/>
              <a:cxnLst/>
              <a:rect l="l" t="t" r="r" b="b"/>
              <a:pathLst>
                <a:path w="64135" h="64135">
                  <a:moveTo>
                    <a:pt x="64008" y="32003"/>
                  </a:moveTo>
                  <a:lnTo>
                    <a:pt x="61493" y="44462"/>
                  </a:lnTo>
                  <a:lnTo>
                    <a:pt x="54635" y="54635"/>
                  </a:lnTo>
                  <a:lnTo>
                    <a:pt x="44462" y="61493"/>
                  </a:lnTo>
                  <a:lnTo>
                    <a:pt x="32004" y="64007"/>
                  </a:lnTo>
                  <a:lnTo>
                    <a:pt x="19545" y="61493"/>
                  </a:lnTo>
                  <a:lnTo>
                    <a:pt x="9372" y="54635"/>
                  </a:lnTo>
                  <a:lnTo>
                    <a:pt x="2514" y="44462"/>
                  </a:lnTo>
                  <a:lnTo>
                    <a:pt x="0" y="32003"/>
                  </a:lnTo>
                  <a:lnTo>
                    <a:pt x="2514" y="19545"/>
                  </a:lnTo>
                  <a:lnTo>
                    <a:pt x="9372" y="9372"/>
                  </a:lnTo>
                  <a:lnTo>
                    <a:pt x="19545" y="2514"/>
                  </a:lnTo>
                  <a:lnTo>
                    <a:pt x="32004" y="0"/>
                  </a:lnTo>
                  <a:lnTo>
                    <a:pt x="44462" y="2514"/>
                  </a:lnTo>
                  <a:lnTo>
                    <a:pt x="54635" y="9372"/>
                  </a:lnTo>
                  <a:lnTo>
                    <a:pt x="61493" y="19545"/>
                  </a:lnTo>
                  <a:lnTo>
                    <a:pt x="64008"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19" name="object 16">
              <a:extLst>
                <a:ext uri="{FF2B5EF4-FFF2-40B4-BE49-F238E27FC236}">
                  <a16:creationId xmlns:a16="http://schemas.microsoft.com/office/drawing/2014/main" id="{2669C388-1141-FFA6-4799-946D050799D7}"/>
                </a:ext>
              </a:extLst>
            </p:cNvPr>
            <p:cNvSpPr/>
            <p:nvPr/>
          </p:nvSpPr>
          <p:spPr>
            <a:xfrm>
              <a:off x="6218749" y="3654869"/>
              <a:ext cx="64135" cy="64135"/>
            </a:xfrm>
            <a:custGeom>
              <a:avLst/>
              <a:gdLst/>
              <a:ahLst/>
              <a:cxnLst/>
              <a:rect l="l" t="t" r="r" b="b"/>
              <a:pathLst>
                <a:path w="64135" h="64135">
                  <a:moveTo>
                    <a:pt x="32004" y="0"/>
                  </a:moveTo>
                  <a:lnTo>
                    <a:pt x="19545" y="2514"/>
                  </a:lnTo>
                  <a:lnTo>
                    <a:pt x="9372" y="9372"/>
                  </a:lnTo>
                  <a:lnTo>
                    <a:pt x="2514" y="19545"/>
                  </a:lnTo>
                  <a:lnTo>
                    <a:pt x="0" y="32003"/>
                  </a:lnTo>
                  <a:lnTo>
                    <a:pt x="2514" y="44462"/>
                  </a:lnTo>
                  <a:lnTo>
                    <a:pt x="9372" y="54635"/>
                  </a:lnTo>
                  <a:lnTo>
                    <a:pt x="19545" y="61493"/>
                  </a:lnTo>
                  <a:lnTo>
                    <a:pt x="32004" y="64007"/>
                  </a:lnTo>
                  <a:lnTo>
                    <a:pt x="44462" y="61493"/>
                  </a:lnTo>
                  <a:lnTo>
                    <a:pt x="54635" y="54635"/>
                  </a:lnTo>
                  <a:lnTo>
                    <a:pt x="61493" y="44462"/>
                  </a:lnTo>
                  <a:lnTo>
                    <a:pt x="64008" y="32003"/>
                  </a:lnTo>
                  <a:lnTo>
                    <a:pt x="61493" y="19545"/>
                  </a:lnTo>
                  <a:lnTo>
                    <a:pt x="54635" y="9372"/>
                  </a:lnTo>
                  <a:lnTo>
                    <a:pt x="44462" y="2514"/>
                  </a:lnTo>
                  <a:lnTo>
                    <a:pt x="32004"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0" name="object 17">
              <a:extLst>
                <a:ext uri="{FF2B5EF4-FFF2-40B4-BE49-F238E27FC236}">
                  <a16:creationId xmlns:a16="http://schemas.microsoft.com/office/drawing/2014/main" id="{9AA6F6E8-2457-EE1C-FEF1-C944F497D0E1}"/>
                </a:ext>
              </a:extLst>
            </p:cNvPr>
            <p:cNvSpPr/>
            <p:nvPr/>
          </p:nvSpPr>
          <p:spPr>
            <a:xfrm>
              <a:off x="6218749" y="3654869"/>
              <a:ext cx="64135" cy="64135"/>
            </a:xfrm>
            <a:custGeom>
              <a:avLst/>
              <a:gdLst/>
              <a:ahLst/>
              <a:cxnLst/>
              <a:rect l="l" t="t" r="r" b="b"/>
              <a:pathLst>
                <a:path w="64135" h="64135">
                  <a:moveTo>
                    <a:pt x="64008" y="32003"/>
                  </a:moveTo>
                  <a:lnTo>
                    <a:pt x="61493" y="44462"/>
                  </a:lnTo>
                  <a:lnTo>
                    <a:pt x="54635" y="54635"/>
                  </a:lnTo>
                  <a:lnTo>
                    <a:pt x="44462" y="61493"/>
                  </a:lnTo>
                  <a:lnTo>
                    <a:pt x="32004" y="64007"/>
                  </a:lnTo>
                  <a:lnTo>
                    <a:pt x="19545" y="61493"/>
                  </a:lnTo>
                  <a:lnTo>
                    <a:pt x="9372" y="54635"/>
                  </a:lnTo>
                  <a:lnTo>
                    <a:pt x="2514" y="44462"/>
                  </a:lnTo>
                  <a:lnTo>
                    <a:pt x="0" y="32003"/>
                  </a:lnTo>
                  <a:lnTo>
                    <a:pt x="2514" y="19545"/>
                  </a:lnTo>
                  <a:lnTo>
                    <a:pt x="9372" y="9372"/>
                  </a:lnTo>
                  <a:lnTo>
                    <a:pt x="19545" y="2514"/>
                  </a:lnTo>
                  <a:lnTo>
                    <a:pt x="32004" y="0"/>
                  </a:lnTo>
                  <a:lnTo>
                    <a:pt x="44462" y="2514"/>
                  </a:lnTo>
                  <a:lnTo>
                    <a:pt x="54635" y="9372"/>
                  </a:lnTo>
                  <a:lnTo>
                    <a:pt x="61493" y="19545"/>
                  </a:lnTo>
                  <a:lnTo>
                    <a:pt x="64008"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1" name="object 18">
              <a:extLst>
                <a:ext uri="{FF2B5EF4-FFF2-40B4-BE49-F238E27FC236}">
                  <a16:creationId xmlns:a16="http://schemas.microsoft.com/office/drawing/2014/main" id="{F047F39C-65B5-E9B8-3252-26B47C3CB5F0}"/>
                </a:ext>
              </a:extLst>
            </p:cNvPr>
            <p:cNvSpPr/>
            <p:nvPr/>
          </p:nvSpPr>
          <p:spPr>
            <a:xfrm>
              <a:off x="6637849" y="4840541"/>
              <a:ext cx="64135" cy="64135"/>
            </a:xfrm>
            <a:custGeom>
              <a:avLst/>
              <a:gdLst/>
              <a:ahLst/>
              <a:cxnLst/>
              <a:rect l="l" t="t" r="r" b="b"/>
              <a:pathLst>
                <a:path w="64134" h="64135">
                  <a:moveTo>
                    <a:pt x="32003" y="0"/>
                  </a:moveTo>
                  <a:lnTo>
                    <a:pt x="19545" y="2514"/>
                  </a:lnTo>
                  <a:lnTo>
                    <a:pt x="9372" y="9372"/>
                  </a:lnTo>
                  <a:lnTo>
                    <a:pt x="2514" y="19545"/>
                  </a:lnTo>
                  <a:lnTo>
                    <a:pt x="0" y="32004"/>
                  </a:lnTo>
                  <a:lnTo>
                    <a:pt x="2514" y="44462"/>
                  </a:lnTo>
                  <a:lnTo>
                    <a:pt x="9372" y="54635"/>
                  </a:lnTo>
                  <a:lnTo>
                    <a:pt x="19545" y="61493"/>
                  </a:lnTo>
                  <a:lnTo>
                    <a:pt x="32003" y="64008"/>
                  </a:lnTo>
                  <a:lnTo>
                    <a:pt x="44462" y="61493"/>
                  </a:lnTo>
                  <a:lnTo>
                    <a:pt x="54635" y="54635"/>
                  </a:lnTo>
                  <a:lnTo>
                    <a:pt x="61493" y="44462"/>
                  </a:lnTo>
                  <a:lnTo>
                    <a:pt x="64007" y="32004"/>
                  </a:lnTo>
                  <a:lnTo>
                    <a:pt x="61493" y="19545"/>
                  </a:lnTo>
                  <a:lnTo>
                    <a:pt x="54635" y="9372"/>
                  </a:lnTo>
                  <a:lnTo>
                    <a:pt x="44462" y="2514"/>
                  </a:lnTo>
                  <a:lnTo>
                    <a:pt x="32003"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2" name="object 19">
              <a:extLst>
                <a:ext uri="{FF2B5EF4-FFF2-40B4-BE49-F238E27FC236}">
                  <a16:creationId xmlns:a16="http://schemas.microsoft.com/office/drawing/2014/main" id="{2F723B4D-9E9C-4107-513D-80EE31149681}"/>
                </a:ext>
              </a:extLst>
            </p:cNvPr>
            <p:cNvSpPr/>
            <p:nvPr/>
          </p:nvSpPr>
          <p:spPr>
            <a:xfrm>
              <a:off x="6637849" y="4840541"/>
              <a:ext cx="64135" cy="64135"/>
            </a:xfrm>
            <a:custGeom>
              <a:avLst/>
              <a:gdLst/>
              <a:ahLst/>
              <a:cxnLst/>
              <a:rect l="l" t="t" r="r" b="b"/>
              <a:pathLst>
                <a:path w="64134" h="64135">
                  <a:moveTo>
                    <a:pt x="64007" y="32004"/>
                  </a:moveTo>
                  <a:lnTo>
                    <a:pt x="61493" y="44462"/>
                  </a:lnTo>
                  <a:lnTo>
                    <a:pt x="54635" y="54635"/>
                  </a:lnTo>
                  <a:lnTo>
                    <a:pt x="44462" y="61493"/>
                  </a:lnTo>
                  <a:lnTo>
                    <a:pt x="32003" y="64008"/>
                  </a:lnTo>
                  <a:lnTo>
                    <a:pt x="19545" y="61493"/>
                  </a:lnTo>
                  <a:lnTo>
                    <a:pt x="9372" y="54635"/>
                  </a:lnTo>
                  <a:lnTo>
                    <a:pt x="2514" y="44462"/>
                  </a:lnTo>
                  <a:lnTo>
                    <a:pt x="0" y="32004"/>
                  </a:lnTo>
                  <a:lnTo>
                    <a:pt x="2514" y="19545"/>
                  </a:lnTo>
                  <a:lnTo>
                    <a:pt x="9372" y="9372"/>
                  </a:lnTo>
                  <a:lnTo>
                    <a:pt x="19545" y="2514"/>
                  </a:lnTo>
                  <a:lnTo>
                    <a:pt x="32003" y="0"/>
                  </a:lnTo>
                  <a:lnTo>
                    <a:pt x="44462" y="2514"/>
                  </a:lnTo>
                  <a:lnTo>
                    <a:pt x="54635" y="9372"/>
                  </a:lnTo>
                  <a:lnTo>
                    <a:pt x="61493" y="19545"/>
                  </a:lnTo>
                  <a:lnTo>
                    <a:pt x="64007" y="32004"/>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3" name="object 20">
              <a:extLst>
                <a:ext uri="{FF2B5EF4-FFF2-40B4-BE49-F238E27FC236}">
                  <a16:creationId xmlns:a16="http://schemas.microsoft.com/office/drawing/2014/main" id="{BD94E659-5B5F-9E13-C57B-8B41A1E88184}"/>
                </a:ext>
              </a:extLst>
            </p:cNvPr>
            <p:cNvSpPr/>
            <p:nvPr/>
          </p:nvSpPr>
          <p:spPr>
            <a:xfrm>
              <a:off x="7056949" y="4523549"/>
              <a:ext cx="64135" cy="64135"/>
            </a:xfrm>
            <a:custGeom>
              <a:avLst/>
              <a:gdLst/>
              <a:ahLst/>
              <a:cxnLst/>
              <a:rect l="l" t="t" r="r" b="b"/>
              <a:pathLst>
                <a:path w="64134" h="64135">
                  <a:moveTo>
                    <a:pt x="32003" y="0"/>
                  </a:moveTo>
                  <a:lnTo>
                    <a:pt x="19545" y="2514"/>
                  </a:lnTo>
                  <a:lnTo>
                    <a:pt x="9372" y="9372"/>
                  </a:lnTo>
                  <a:lnTo>
                    <a:pt x="2514" y="19545"/>
                  </a:lnTo>
                  <a:lnTo>
                    <a:pt x="0" y="32003"/>
                  </a:lnTo>
                  <a:lnTo>
                    <a:pt x="2514" y="44462"/>
                  </a:lnTo>
                  <a:lnTo>
                    <a:pt x="9372" y="54635"/>
                  </a:lnTo>
                  <a:lnTo>
                    <a:pt x="19545" y="61493"/>
                  </a:lnTo>
                  <a:lnTo>
                    <a:pt x="32003" y="64007"/>
                  </a:lnTo>
                  <a:lnTo>
                    <a:pt x="44462" y="61493"/>
                  </a:lnTo>
                  <a:lnTo>
                    <a:pt x="54635" y="54635"/>
                  </a:lnTo>
                  <a:lnTo>
                    <a:pt x="61493" y="44462"/>
                  </a:lnTo>
                  <a:lnTo>
                    <a:pt x="64007" y="32003"/>
                  </a:lnTo>
                  <a:lnTo>
                    <a:pt x="61493" y="19545"/>
                  </a:lnTo>
                  <a:lnTo>
                    <a:pt x="54635" y="9372"/>
                  </a:lnTo>
                  <a:lnTo>
                    <a:pt x="44462" y="2514"/>
                  </a:lnTo>
                  <a:lnTo>
                    <a:pt x="32003"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4" name="object 21">
              <a:extLst>
                <a:ext uri="{FF2B5EF4-FFF2-40B4-BE49-F238E27FC236}">
                  <a16:creationId xmlns:a16="http://schemas.microsoft.com/office/drawing/2014/main" id="{B3A91405-EF7F-9187-C5E8-33AC4A1A3681}"/>
                </a:ext>
              </a:extLst>
            </p:cNvPr>
            <p:cNvSpPr/>
            <p:nvPr/>
          </p:nvSpPr>
          <p:spPr>
            <a:xfrm>
              <a:off x="7056949" y="4523549"/>
              <a:ext cx="64135" cy="64135"/>
            </a:xfrm>
            <a:custGeom>
              <a:avLst/>
              <a:gdLst/>
              <a:ahLst/>
              <a:cxnLst/>
              <a:rect l="l" t="t" r="r" b="b"/>
              <a:pathLst>
                <a:path w="64134" h="64135">
                  <a:moveTo>
                    <a:pt x="64007" y="32003"/>
                  </a:moveTo>
                  <a:lnTo>
                    <a:pt x="61493" y="44462"/>
                  </a:lnTo>
                  <a:lnTo>
                    <a:pt x="54635" y="54635"/>
                  </a:lnTo>
                  <a:lnTo>
                    <a:pt x="44462" y="61493"/>
                  </a:lnTo>
                  <a:lnTo>
                    <a:pt x="32003" y="64007"/>
                  </a:lnTo>
                  <a:lnTo>
                    <a:pt x="19545" y="61493"/>
                  </a:lnTo>
                  <a:lnTo>
                    <a:pt x="9372" y="54635"/>
                  </a:lnTo>
                  <a:lnTo>
                    <a:pt x="2514" y="44462"/>
                  </a:lnTo>
                  <a:lnTo>
                    <a:pt x="0" y="32003"/>
                  </a:lnTo>
                  <a:lnTo>
                    <a:pt x="2514" y="19545"/>
                  </a:lnTo>
                  <a:lnTo>
                    <a:pt x="9372" y="9372"/>
                  </a:lnTo>
                  <a:lnTo>
                    <a:pt x="19545" y="2514"/>
                  </a:lnTo>
                  <a:lnTo>
                    <a:pt x="32003" y="0"/>
                  </a:lnTo>
                  <a:lnTo>
                    <a:pt x="44462" y="2514"/>
                  </a:lnTo>
                  <a:lnTo>
                    <a:pt x="54635" y="9372"/>
                  </a:lnTo>
                  <a:lnTo>
                    <a:pt x="61493" y="19545"/>
                  </a:lnTo>
                  <a:lnTo>
                    <a:pt x="64007"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5" name="object 22">
              <a:extLst>
                <a:ext uri="{FF2B5EF4-FFF2-40B4-BE49-F238E27FC236}">
                  <a16:creationId xmlns:a16="http://schemas.microsoft.com/office/drawing/2014/main" id="{488E419E-9F30-A11D-DE70-B526907AA260}"/>
                </a:ext>
              </a:extLst>
            </p:cNvPr>
            <p:cNvSpPr/>
            <p:nvPr/>
          </p:nvSpPr>
          <p:spPr>
            <a:xfrm>
              <a:off x="7476049" y="3499421"/>
              <a:ext cx="64135" cy="64135"/>
            </a:xfrm>
            <a:custGeom>
              <a:avLst/>
              <a:gdLst/>
              <a:ahLst/>
              <a:cxnLst/>
              <a:rect l="l" t="t" r="r" b="b"/>
              <a:pathLst>
                <a:path w="64134" h="64135">
                  <a:moveTo>
                    <a:pt x="32003" y="0"/>
                  </a:moveTo>
                  <a:lnTo>
                    <a:pt x="19545" y="2514"/>
                  </a:lnTo>
                  <a:lnTo>
                    <a:pt x="9372" y="9372"/>
                  </a:lnTo>
                  <a:lnTo>
                    <a:pt x="2514" y="19545"/>
                  </a:lnTo>
                  <a:lnTo>
                    <a:pt x="0" y="32003"/>
                  </a:lnTo>
                  <a:lnTo>
                    <a:pt x="2514" y="44462"/>
                  </a:lnTo>
                  <a:lnTo>
                    <a:pt x="9372" y="54635"/>
                  </a:lnTo>
                  <a:lnTo>
                    <a:pt x="19545" y="61493"/>
                  </a:lnTo>
                  <a:lnTo>
                    <a:pt x="32003" y="64007"/>
                  </a:lnTo>
                  <a:lnTo>
                    <a:pt x="44462" y="61493"/>
                  </a:lnTo>
                  <a:lnTo>
                    <a:pt x="54635" y="54635"/>
                  </a:lnTo>
                  <a:lnTo>
                    <a:pt x="61493" y="44462"/>
                  </a:lnTo>
                  <a:lnTo>
                    <a:pt x="64007" y="32003"/>
                  </a:lnTo>
                  <a:lnTo>
                    <a:pt x="61493" y="19545"/>
                  </a:lnTo>
                  <a:lnTo>
                    <a:pt x="54635" y="9372"/>
                  </a:lnTo>
                  <a:lnTo>
                    <a:pt x="44462" y="2514"/>
                  </a:lnTo>
                  <a:lnTo>
                    <a:pt x="32003"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6" name="object 23">
              <a:extLst>
                <a:ext uri="{FF2B5EF4-FFF2-40B4-BE49-F238E27FC236}">
                  <a16:creationId xmlns:a16="http://schemas.microsoft.com/office/drawing/2014/main" id="{3EAA4467-5A9F-F697-4BFB-BA9E93ADF3A2}"/>
                </a:ext>
              </a:extLst>
            </p:cNvPr>
            <p:cNvSpPr/>
            <p:nvPr/>
          </p:nvSpPr>
          <p:spPr>
            <a:xfrm>
              <a:off x="7476049" y="3499421"/>
              <a:ext cx="64135" cy="64135"/>
            </a:xfrm>
            <a:custGeom>
              <a:avLst/>
              <a:gdLst/>
              <a:ahLst/>
              <a:cxnLst/>
              <a:rect l="l" t="t" r="r" b="b"/>
              <a:pathLst>
                <a:path w="64134" h="64135">
                  <a:moveTo>
                    <a:pt x="64007" y="32003"/>
                  </a:moveTo>
                  <a:lnTo>
                    <a:pt x="61493" y="44462"/>
                  </a:lnTo>
                  <a:lnTo>
                    <a:pt x="54635" y="54635"/>
                  </a:lnTo>
                  <a:lnTo>
                    <a:pt x="44462" y="61493"/>
                  </a:lnTo>
                  <a:lnTo>
                    <a:pt x="32003" y="64007"/>
                  </a:lnTo>
                  <a:lnTo>
                    <a:pt x="19545" y="61493"/>
                  </a:lnTo>
                  <a:lnTo>
                    <a:pt x="9372" y="54635"/>
                  </a:lnTo>
                  <a:lnTo>
                    <a:pt x="2514" y="44462"/>
                  </a:lnTo>
                  <a:lnTo>
                    <a:pt x="0" y="32003"/>
                  </a:lnTo>
                  <a:lnTo>
                    <a:pt x="2514" y="19545"/>
                  </a:lnTo>
                  <a:lnTo>
                    <a:pt x="9372" y="9372"/>
                  </a:lnTo>
                  <a:lnTo>
                    <a:pt x="19545" y="2514"/>
                  </a:lnTo>
                  <a:lnTo>
                    <a:pt x="32003" y="0"/>
                  </a:lnTo>
                  <a:lnTo>
                    <a:pt x="44462" y="2514"/>
                  </a:lnTo>
                  <a:lnTo>
                    <a:pt x="54635" y="9372"/>
                  </a:lnTo>
                  <a:lnTo>
                    <a:pt x="61493" y="19545"/>
                  </a:lnTo>
                  <a:lnTo>
                    <a:pt x="64007"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7" name="object 24">
              <a:extLst>
                <a:ext uri="{FF2B5EF4-FFF2-40B4-BE49-F238E27FC236}">
                  <a16:creationId xmlns:a16="http://schemas.microsoft.com/office/drawing/2014/main" id="{8454C2C9-4DE2-09DC-DC44-192BF7FA8010}"/>
                </a:ext>
              </a:extLst>
            </p:cNvPr>
            <p:cNvSpPr/>
            <p:nvPr/>
          </p:nvSpPr>
          <p:spPr>
            <a:xfrm>
              <a:off x="7895149" y="3813365"/>
              <a:ext cx="64135" cy="64135"/>
            </a:xfrm>
            <a:custGeom>
              <a:avLst/>
              <a:gdLst/>
              <a:ahLst/>
              <a:cxnLst/>
              <a:rect l="l" t="t" r="r" b="b"/>
              <a:pathLst>
                <a:path w="64134" h="64135">
                  <a:moveTo>
                    <a:pt x="32003" y="0"/>
                  </a:moveTo>
                  <a:lnTo>
                    <a:pt x="19545" y="2514"/>
                  </a:lnTo>
                  <a:lnTo>
                    <a:pt x="9372" y="9372"/>
                  </a:lnTo>
                  <a:lnTo>
                    <a:pt x="2514" y="19545"/>
                  </a:lnTo>
                  <a:lnTo>
                    <a:pt x="0" y="32003"/>
                  </a:lnTo>
                  <a:lnTo>
                    <a:pt x="2514" y="44462"/>
                  </a:lnTo>
                  <a:lnTo>
                    <a:pt x="9372" y="54635"/>
                  </a:lnTo>
                  <a:lnTo>
                    <a:pt x="19545" y="61493"/>
                  </a:lnTo>
                  <a:lnTo>
                    <a:pt x="32003" y="64007"/>
                  </a:lnTo>
                  <a:lnTo>
                    <a:pt x="44462" y="61493"/>
                  </a:lnTo>
                  <a:lnTo>
                    <a:pt x="54635" y="54635"/>
                  </a:lnTo>
                  <a:lnTo>
                    <a:pt x="61493" y="44462"/>
                  </a:lnTo>
                  <a:lnTo>
                    <a:pt x="64007" y="32003"/>
                  </a:lnTo>
                  <a:lnTo>
                    <a:pt x="61493" y="19545"/>
                  </a:lnTo>
                  <a:lnTo>
                    <a:pt x="54635" y="9372"/>
                  </a:lnTo>
                  <a:lnTo>
                    <a:pt x="44462" y="2514"/>
                  </a:lnTo>
                  <a:lnTo>
                    <a:pt x="32003"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8" name="object 25">
              <a:extLst>
                <a:ext uri="{FF2B5EF4-FFF2-40B4-BE49-F238E27FC236}">
                  <a16:creationId xmlns:a16="http://schemas.microsoft.com/office/drawing/2014/main" id="{E2487321-110E-63BA-4816-CAC7B792B678}"/>
                </a:ext>
              </a:extLst>
            </p:cNvPr>
            <p:cNvSpPr/>
            <p:nvPr/>
          </p:nvSpPr>
          <p:spPr>
            <a:xfrm>
              <a:off x="7895149" y="3813365"/>
              <a:ext cx="64135" cy="64135"/>
            </a:xfrm>
            <a:custGeom>
              <a:avLst/>
              <a:gdLst/>
              <a:ahLst/>
              <a:cxnLst/>
              <a:rect l="l" t="t" r="r" b="b"/>
              <a:pathLst>
                <a:path w="64134" h="64135">
                  <a:moveTo>
                    <a:pt x="64007" y="32003"/>
                  </a:moveTo>
                  <a:lnTo>
                    <a:pt x="61493" y="44462"/>
                  </a:lnTo>
                  <a:lnTo>
                    <a:pt x="54635" y="54635"/>
                  </a:lnTo>
                  <a:lnTo>
                    <a:pt x="44462" y="61493"/>
                  </a:lnTo>
                  <a:lnTo>
                    <a:pt x="32003" y="64007"/>
                  </a:lnTo>
                  <a:lnTo>
                    <a:pt x="19545" y="61493"/>
                  </a:lnTo>
                  <a:lnTo>
                    <a:pt x="9372" y="54635"/>
                  </a:lnTo>
                  <a:lnTo>
                    <a:pt x="2514" y="44462"/>
                  </a:lnTo>
                  <a:lnTo>
                    <a:pt x="0" y="32003"/>
                  </a:lnTo>
                  <a:lnTo>
                    <a:pt x="2514" y="19545"/>
                  </a:lnTo>
                  <a:lnTo>
                    <a:pt x="9372" y="9372"/>
                  </a:lnTo>
                  <a:lnTo>
                    <a:pt x="19545" y="2514"/>
                  </a:lnTo>
                  <a:lnTo>
                    <a:pt x="32003" y="0"/>
                  </a:lnTo>
                  <a:lnTo>
                    <a:pt x="44462" y="2514"/>
                  </a:lnTo>
                  <a:lnTo>
                    <a:pt x="54635" y="9372"/>
                  </a:lnTo>
                  <a:lnTo>
                    <a:pt x="61493" y="19545"/>
                  </a:lnTo>
                  <a:lnTo>
                    <a:pt x="64007"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29" name="object 26">
              <a:extLst>
                <a:ext uri="{FF2B5EF4-FFF2-40B4-BE49-F238E27FC236}">
                  <a16:creationId xmlns:a16="http://schemas.microsoft.com/office/drawing/2014/main" id="{75341329-9910-11C4-8962-CAB2A3277469}"/>
                </a:ext>
              </a:extLst>
            </p:cNvPr>
            <p:cNvSpPr/>
            <p:nvPr/>
          </p:nvSpPr>
          <p:spPr>
            <a:xfrm>
              <a:off x="8314249" y="4377245"/>
              <a:ext cx="64135" cy="64135"/>
            </a:xfrm>
            <a:custGeom>
              <a:avLst/>
              <a:gdLst/>
              <a:ahLst/>
              <a:cxnLst/>
              <a:rect l="l" t="t" r="r" b="b"/>
              <a:pathLst>
                <a:path w="64134" h="64135">
                  <a:moveTo>
                    <a:pt x="32003" y="0"/>
                  </a:moveTo>
                  <a:lnTo>
                    <a:pt x="19545" y="2514"/>
                  </a:lnTo>
                  <a:lnTo>
                    <a:pt x="9372" y="9372"/>
                  </a:lnTo>
                  <a:lnTo>
                    <a:pt x="2514" y="19545"/>
                  </a:lnTo>
                  <a:lnTo>
                    <a:pt x="0" y="32003"/>
                  </a:lnTo>
                  <a:lnTo>
                    <a:pt x="2514" y="44462"/>
                  </a:lnTo>
                  <a:lnTo>
                    <a:pt x="9372" y="54635"/>
                  </a:lnTo>
                  <a:lnTo>
                    <a:pt x="19545" y="61493"/>
                  </a:lnTo>
                  <a:lnTo>
                    <a:pt x="32003" y="64007"/>
                  </a:lnTo>
                  <a:lnTo>
                    <a:pt x="44462" y="61493"/>
                  </a:lnTo>
                  <a:lnTo>
                    <a:pt x="54635" y="54635"/>
                  </a:lnTo>
                  <a:lnTo>
                    <a:pt x="61493" y="44462"/>
                  </a:lnTo>
                  <a:lnTo>
                    <a:pt x="64007" y="32003"/>
                  </a:lnTo>
                  <a:lnTo>
                    <a:pt x="61493" y="19545"/>
                  </a:lnTo>
                  <a:lnTo>
                    <a:pt x="54635" y="9372"/>
                  </a:lnTo>
                  <a:lnTo>
                    <a:pt x="44462" y="2514"/>
                  </a:lnTo>
                  <a:lnTo>
                    <a:pt x="32003" y="0"/>
                  </a:lnTo>
                  <a:close/>
                </a:path>
              </a:pathLst>
            </a:custGeom>
            <a:solidFill>
              <a:srgbClr val="66B9B7"/>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30" name="object 27">
              <a:extLst>
                <a:ext uri="{FF2B5EF4-FFF2-40B4-BE49-F238E27FC236}">
                  <a16:creationId xmlns:a16="http://schemas.microsoft.com/office/drawing/2014/main" id="{2F2B2174-19BF-AE5A-6B49-ED63650B83C9}"/>
                </a:ext>
              </a:extLst>
            </p:cNvPr>
            <p:cNvSpPr/>
            <p:nvPr/>
          </p:nvSpPr>
          <p:spPr>
            <a:xfrm>
              <a:off x="8314249" y="4377245"/>
              <a:ext cx="64135" cy="64135"/>
            </a:xfrm>
            <a:custGeom>
              <a:avLst/>
              <a:gdLst/>
              <a:ahLst/>
              <a:cxnLst/>
              <a:rect l="l" t="t" r="r" b="b"/>
              <a:pathLst>
                <a:path w="64134" h="64135">
                  <a:moveTo>
                    <a:pt x="64007" y="32003"/>
                  </a:moveTo>
                  <a:lnTo>
                    <a:pt x="61493" y="44462"/>
                  </a:lnTo>
                  <a:lnTo>
                    <a:pt x="54635" y="54635"/>
                  </a:lnTo>
                  <a:lnTo>
                    <a:pt x="44462" y="61493"/>
                  </a:lnTo>
                  <a:lnTo>
                    <a:pt x="32003" y="64007"/>
                  </a:lnTo>
                  <a:lnTo>
                    <a:pt x="19545" y="61493"/>
                  </a:lnTo>
                  <a:lnTo>
                    <a:pt x="9372" y="54635"/>
                  </a:lnTo>
                  <a:lnTo>
                    <a:pt x="2514" y="44462"/>
                  </a:lnTo>
                  <a:lnTo>
                    <a:pt x="0" y="32003"/>
                  </a:lnTo>
                  <a:lnTo>
                    <a:pt x="2514" y="19545"/>
                  </a:lnTo>
                  <a:lnTo>
                    <a:pt x="9372" y="9372"/>
                  </a:lnTo>
                  <a:lnTo>
                    <a:pt x="19545" y="2514"/>
                  </a:lnTo>
                  <a:lnTo>
                    <a:pt x="32003" y="0"/>
                  </a:lnTo>
                  <a:lnTo>
                    <a:pt x="44462" y="2514"/>
                  </a:lnTo>
                  <a:lnTo>
                    <a:pt x="54635" y="9372"/>
                  </a:lnTo>
                  <a:lnTo>
                    <a:pt x="61493" y="19545"/>
                  </a:lnTo>
                  <a:lnTo>
                    <a:pt x="64007" y="32003"/>
                  </a:lnTo>
                  <a:close/>
                </a:path>
              </a:pathLst>
            </a:custGeom>
            <a:ln w="9525">
              <a:solidFill>
                <a:srgbClr val="66B9B7"/>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pic>
          <p:nvPicPr>
            <p:cNvPr id="31" name="object 28">
              <a:extLst>
                <a:ext uri="{FF2B5EF4-FFF2-40B4-BE49-F238E27FC236}">
                  <a16:creationId xmlns:a16="http://schemas.microsoft.com/office/drawing/2014/main" id="{A1F27EB9-3C23-276C-EFB6-EE48B48FE893}"/>
                </a:ext>
              </a:extLst>
            </p:cNvPr>
            <p:cNvPicPr/>
            <p:nvPr/>
          </p:nvPicPr>
          <p:blipFill>
            <a:blip r:embed="rId3" cstate="print"/>
            <a:stretch>
              <a:fillRect/>
            </a:stretch>
          </p:blipFill>
          <p:spPr>
            <a:xfrm>
              <a:off x="8728586" y="4613275"/>
              <a:ext cx="73532" cy="73533"/>
            </a:xfrm>
            <a:prstGeom prst="rect">
              <a:avLst/>
            </a:prstGeom>
          </p:spPr>
        </p:pic>
        <p:pic>
          <p:nvPicPr>
            <p:cNvPr id="32" name="object 29">
              <a:extLst>
                <a:ext uri="{FF2B5EF4-FFF2-40B4-BE49-F238E27FC236}">
                  <a16:creationId xmlns:a16="http://schemas.microsoft.com/office/drawing/2014/main" id="{62F360FE-AC05-A84D-51EF-835BA09EC013}"/>
                </a:ext>
              </a:extLst>
            </p:cNvPr>
            <p:cNvPicPr/>
            <p:nvPr/>
          </p:nvPicPr>
          <p:blipFill>
            <a:blip r:embed="rId2" cstate="print"/>
            <a:stretch>
              <a:fillRect/>
            </a:stretch>
          </p:blipFill>
          <p:spPr>
            <a:xfrm>
              <a:off x="9147686" y="3160903"/>
              <a:ext cx="73532" cy="73532"/>
            </a:xfrm>
            <a:prstGeom prst="rect">
              <a:avLst/>
            </a:prstGeom>
          </p:spPr>
        </p:pic>
        <p:pic>
          <p:nvPicPr>
            <p:cNvPr id="33" name="object 30">
              <a:extLst>
                <a:ext uri="{FF2B5EF4-FFF2-40B4-BE49-F238E27FC236}">
                  <a16:creationId xmlns:a16="http://schemas.microsoft.com/office/drawing/2014/main" id="{991E7C85-F35B-470D-A961-3C654641BCFB}"/>
                </a:ext>
              </a:extLst>
            </p:cNvPr>
            <p:cNvPicPr/>
            <p:nvPr/>
          </p:nvPicPr>
          <p:blipFill>
            <a:blip r:embed="rId2" cstate="print"/>
            <a:stretch>
              <a:fillRect/>
            </a:stretch>
          </p:blipFill>
          <p:spPr>
            <a:xfrm>
              <a:off x="9566786" y="3704971"/>
              <a:ext cx="73532" cy="73532"/>
            </a:xfrm>
            <a:prstGeom prst="rect">
              <a:avLst/>
            </a:prstGeom>
          </p:spPr>
        </p:pic>
        <p:pic>
          <p:nvPicPr>
            <p:cNvPr id="34" name="object 31">
              <a:extLst>
                <a:ext uri="{FF2B5EF4-FFF2-40B4-BE49-F238E27FC236}">
                  <a16:creationId xmlns:a16="http://schemas.microsoft.com/office/drawing/2014/main" id="{A70BD14B-253E-7145-3F91-D0A6D58F0064}"/>
                </a:ext>
              </a:extLst>
            </p:cNvPr>
            <p:cNvPicPr/>
            <p:nvPr/>
          </p:nvPicPr>
          <p:blipFill>
            <a:blip r:embed="rId2" cstate="print"/>
            <a:stretch>
              <a:fillRect/>
            </a:stretch>
          </p:blipFill>
          <p:spPr>
            <a:xfrm>
              <a:off x="9985886" y="3644011"/>
              <a:ext cx="73532" cy="73532"/>
            </a:xfrm>
            <a:prstGeom prst="rect">
              <a:avLst/>
            </a:prstGeom>
          </p:spPr>
        </p:pic>
        <p:sp>
          <p:nvSpPr>
            <p:cNvPr id="35" name="object 32">
              <a:extLst>
                <a:ext uri="{FF2B5EF4-FFF2-40B4-BE49-F238E27FC236}">
                  <a16:creationId xmlns:a16="http://schemas.microsoft.com/office/drawing/2014/main" id="{24D8A772-B89D-0F98-BCF0-DCCA18C65F53}"/>
                </a:ext>
              </a:extLst>
            </p:cNvPr>
            <p:cNvSpPr/>
            <p:nvPr/>
          </p:nvSpPr>
          <p:spPr>
            <a:xfrm>
              <a:off x="5826342" y="3525109"/>
              <a:ext cx="6985" cy="199390"/>
            </a:xfrm>
            <a:custGeom>
              <a:avLst/>
              <a:gdLst/>
              <a:ahLst/>
              <a:cxnLst/>
              <a:rect l="l" t="t" r="r" b="b"/>
              <a:pathLst>
                <a:path w="6985" h="199389">
                  <a:moveTo>
                    <a:pt x="6502" y="198932"/>
                  </a:moveTo>
                  <a:lnTo>
                    <a:pt x="0"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36" name="object 33">
              <a:extLst>
                <a:ext uri="{FF2B5EF4-FFF2-40B4-BE49-F238E27FC236}">
                  <a16:creationId xmlns:a16="http://schemas.microsoft.com/office/drawing/2014/main" id="{005D126F-DE9E-B740-CF4F-FD034BA0B9CA}"/>
                </a:ext>
              </a:extLst>
            </p:cNvPr>
            <p:cNvSpPr/>
            <p:nvPr/>
          </p:nvSpPr>
          <p:spPr>
            <a:xfrm>
              <a:off x="6251898" y="3574298"/>
              <a:ext cx="112395" cy="112395"/>
            </a:xfrm>
            <a:custGeom>
              <a:avLst/>
              <a:gdLst/>
              <a:ahLst/>
              <a:cxnLst/>
              <a:rect l="l" t="t" r="r" b="b"/>
              <a:pathLst>
                <a:path w="112395" h="112395">
                  <a:moveTo>
                    <a:pt x="0" y="112001"/>
                  </a:moveTo>
                  <a:lnTo>
                    <a:pt x="54419" y="0"/>
                  </a:lnTo>
                  <a:lnTo>
                    <a:pt x="111848"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37" name="object 34">
              <a:extLst>
                <a:ext uri="{FF2B5EF4-FFF2-40B4-BE49-F238E27FC236}">
                  <a16:creationId xmlns:a16="http://schemas.microsoft.com/office/drawing/2014/main" id="{AAC21D1D-655E-7920-787E-3FE95386CAF8}"/>
                </a:ext>
              </a:extLst>
            </p:cNvPr>
            <p:cNvSpPr/>
            <p:nvPr/>
          </p:nvSpPr>
          <p:spPr>
            <a:xfrm>
              <a:off x="6512518" y="4634131"/>
              <a:ext cx="158750" cy="238125"/>
            </a:xfrm>
            <a:custGeom>
              <a:avLst/>
              <a:gdLst/>
              <a:ahLst/>
              <a:cxnLst/>
              <a:rect l="l" t="t" r="r" b="b"/>
              <a:pathLst>
                <a:path w="158750" h="238125">
                  <a:moveTo>
                    <a:pt x="158432" y="237985"/>
                  </a:moveTo>
                  <a:lnTo>
                    <a:pt x="57442" y="0"/>
                  </a:lnTo>
                  <a:lnTo>
                    <a:pt x="0"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38" name="object 35">
              <a:extLst>
                <a:ext uri="{FF2B5EF4-FFF2-40B4-BE49-F238E27FC236}">
                  <a16:creationId xmlns:a16="http://schemas.microsoft.com/office/drawing/2014/main" id="{7EE55A1E-4F7C-1DD7-183C-C7CCC6689F68}"/>
                </a:ext>
              </a:extLst>
            </p:cNvPr>
            <p:cNvSpPr/>
            <p:nvPr/>
          </p:nvSpPr>
          <p:spPr>
            <a:xfrm>
              <a:off x="6903567" y="4345924"/>
              <a:ext cx="186690" cy="210185"/>
            </a:xfrm>
            <a:custGeom>
              <a:avLst/>
              <a:gdLst/>
              <a:ahLst/>
              <a:cxnLst/>
              <a:rect l="l" t="t" r="r" b="b"/>
              <a:pathLst>
                <a:path w="186690" h="210185">
                  <a:moveTo>
                    <a:pt x="186435" y="209994"/>
                  </a:moveTo>
                  <a:lnTo>
                    <a:pt x="56540" y="0"/>
                  </a:lnTo>
                  <a:lnTo>
                    <a:pt x="0" y="0"/>
                  </a:lnTo>
                </a:path>
              </a:pathLst>
            </a:custGeom>
            <a:ln w="9524">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39" name="object 36">
              <a:extLst>
                <a:ext uri="{FF2B5EF4-FFF2-40B4-BE49-F238E27FC236}">
                  <a16:creationId xmlns:a16="http://schemas.microsoft.com/office/drawing/2014/main" id="{377535A1-5E85-F936-002C-A53A4CB5A94A}"/>
                </a:ext>
              </a:extLst>
            </p:cNvPr>
            <p:cNvSpPr/>
            <p:nvPr/>
          </p:nvSpPr>
          <p:spPr>
            <a:xfrm>
              <a:off x="7509056" y="3373628"/>
              <a:ext cx="120014" cy="157480"/>
            </a:xfrm>
            <a:custGeom>
              <a:avLst/>
              <a:gdLst/>
              <a:ahLst/>
              <a:cxnLst/>
              <a:rect l="l" t="t" r="r" b="b"/>
              <a:pathLst>
                <a:path w="120015" h="157479">
                  <a:moveTo>
                    <a:pt x="0" y="156933"/>
                  </a:moveTo>
                  <a:lnTo>
                    <a:pt x="119494"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0" name="object 37">
              <a:extLst>
                <a:ext uri="{FF2B5EF4-FFF2-40B4-BE49-F238E27FC236}">
                  <a16:creationId xmlns:a16="http://schemas.microsoft.com/office/drawing/2014/main" id="{6391F405-9868-8F52-E12D-5B3BF6BE967B}"/>
                </a:ext>
              </a:extLst>
            </p:cNvPr>
            <p:cNvSpPr/>
            <p:nvPr/>
          </p:nvSpPr>
          <p:spPr>
            <a:xfrm>
              <a:off x="7928109" y="3746957"/>
              <a:ext cx="84455" cy="98425"/>
            </a:xfrm>
            <a:custGeom>
              <a:avLst/>
              <a:gdLst/>
              <a:ahLst/>
              <a:cxnLst/>
              <a:rect l="l" t="t" r="r" b="b"/>
              <a:pathLst>
                <a:path w="84454" h="98425">
                  <a:moveTo>
                    <a:pt x="0" y="97993"/>
                  </a:moveTo>
                  <a:lnTo>
                    <a:pt x="27165" y="0"/>
                  </a:lnTo>
                  <a:lnTo>
                    <a:pt x="83845"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1" name="object 38">
              <a:extLst>
                <a:ext uri="{FF2B5EF4-FFF2-40B4-BE49-F238E27FC236}">
                  <a16:creationId xmlns:a16="http://schemas.microsoft.com/office/drawing/2014/main" id="{279A5C24-4F6E-3646-2FD7-CD918EF765DC}"/>
                </a:ext>
              </a:extLst>
            </p:cNvPr>
            <p:cNvSpPr/>
            <p:nvPr/>
          </p:nvSpPr>
          <p:spPr>
            <a:xfrm>
              <a:off x="8347162" y="4322257"/>
              <a:ext cx="144780" cy="86995"/>
            </a:xfrm>
            <a:custGeom>
              <a:avLst/>
              <a:gdLst/>
              <a:ahLst/>
              <a:cxnLst/>
              <a:rect l="l" t="t" r="r" b="b"/>
              <a:pathLst>
                <a:path w="144779" h="86995">
                  <a:moveTo>
                    <a:pt x="0" y="86931"/>
                  </a:moveTo>
                  <a:lnTo>
                    <a:pt x="144703"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2" name="object 39">
              <a:extLst>
                <a:ext uri="{FF2B5EF4-FFF2-40B4-BE49-F238E27FC236}">
                  <a16:creationId xmlns:a16="http://schemas.microsoft.com/office/drawing/2014/main" id="{F8E759E1-EE16-5499-B287-74C69DEE17D0}"/>
                </a:ext>
              </a:extLst>
            </p:cNvPr>
            <p:cNvSpPr/>
            <p:nvPr/>
          </p:nvSpPr>
          <p:spPr>
            <a:xfrm>
              <a:off x="8766215" y="4339310"/>
              <a:ext cx="116839" cy="311150"/>
            </a:xfrm>
            <a:custGeom>
              <a:avLst/>
              <a:gdLst/>
              <a:ahLst/>
              <a:cxnLst/>
              <a:rect l="l" t="t" r="r" b="b"/>
              <a:pathLst>
                <a:path w="116840" h="311150">
                  <a:moveTo>
                    <a:pt x="0" y="310921"/>
                  </a:moveTo>
                  <a:lnTo>
                    <a:pt x="116700"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3" name="object 40">
              <a:extLst>
                <a:ext uri="{FF2B5EF4-FFF2-40B4-BE49-F238E27FC236}">
                  <a16:creationId xmlns:a16="http://schemas.microsoft.com/office/drawing/2014/main" id="{717C5CEE-64FD-E9BA-ABA7-EEE1B12C032E}"/>
                </a:ext>
              </a:extLst>
            </p:cNvPr>
            <p:cNvSpPr/>
            <p:nvPr/>
          </p:nvSpPr>
          <p:spPr>
            <a:xfrm>
              <a:off x="9185268" y="3026220"/>
              <a:ext cx="35560" cy="171450"/>
            </a:xfrm>
            <a:custGeom>
              <a:avLst/>
              <a:gdLst/>
              <a:ahLst/>
              <a:cxnLst/>
              <a:rect l="l" t="t" r="r" b="b"/>
              <a:pathLst>
                <a:path w="35559" h="171450">
                  <a:moveTo>
                    <a:pt x="0" y="170929"/>
                  </a:moveTo>
                  <a:lnTo>
                    <a:pt x="35496"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4" name="object 41">
              <a:extLst>
                <a:ext uri="{FF2B5EF4-FFF2-40B4-BE49-F238E27FC236}">
                  <a16:creationId xmlns:a16="http://schemas.microsoft.com/office/drawing/2014/main" id="{A37A9D44-7FDD-B4E7-0E06-A13D26AB2B6F}"/>
                </a:ext>
              </a:extLst>
            </p:cNvPr>
            <p:cNvSpPr/>
            <p:nvPr/>
          </p:nvSpPr>
          <p:spPr>
            <a:xfrm>
              <a:off x="9604321" y="3584760"/>
              <a:ext cx="78105" cy="157480"/>
            </a:xfrm>
            <a:custGeom>
              <a:avLst/>
              <a:gdLst/>
              <a:ahLst/>
              <a:cxnLst/>
              <a:rect l="l" t="t" r="r" b="b"/>
              <a:pathLst>
                <a:path w="78104" h="157479">
                  <a:moveTo>
                    <a:pt x="0" y="156933"/>
                  </a:moveTo>
                  <a:lnTo>
                    <a:pt x="77495"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5" name="object 42">
              <a:extLst>
                <a:ext uri="{FF2B5EF4-FFF2-40B4-BE49-F238E27FC236}">
                  <a16:creationId xmlns:a16="http://schemas.microsoft.com/office/drawing/2014/main" id="{16CDB1FD-62F9-A106-8506-3D1492D7E6D4}"/>
                </a:ext>
              </a:extLst>
            </p:cNvPr>
            <p:cNvSpPr/>
            <p:nvPr/>
          </p:nvSpPr>
          <p:spPr>
            <a:xfrm>
              <a:off x="10023374" y="3537050"/>
              <a:ext cx="160020" cy="143510"/>
            </a:xfrm>
            <a:custGeom>
              <a:avLst/>
              <a:gdLst/>
              <a:ahLst/>
              <a:cxnLst/>
              <a:rect l="l" t="t" r="r" b="b"/>
              <a:pathLst>
                <a:path w="160020" h="143510">
                  <a:moveTo>
                    <a:pt x="0" y="142925"/>
                  </a:moveTo>
                  <a:lnTo>
                    <a:pt x="159588" y="0"/>
                  </a:lnTo>
                </a:path>
              </a:pathLst>
            </a:custGeom>
            <a:ln w="9525">
              <a:solidFill>
                <a:srgbClr val="A6A6A6"/>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grpSp>
      <p:sp>
        <p:nvSpPr>
          <p:cNvPr id="46" name="object 43">
            <a:extLst>
              <a:ext uri="{FF2B5EF4-FFF2-40B4-BE49-F238E27FC236}">
                <a16:creationId xmlns:a16="http://schemas.microsoft.com/office/drawing/2014/main" id="{F71A8BCB-8098-ECBC-B422-03E7EB23CB63}"/>
              </a:ext>
            </a:extLst>
          </p:cNvPr>
          <p:cNvSpPr/>
          <p:nvPr/>
        </p:nvSpPr>
        <p:spPr>
          <a:xfrm>
            <a:off x="6009388" y="2165783"/>
            <a:ext cx="5029200" cy="0"/>
          </a:xfrm>
          <a:custGeom>
            <a:avLst/>
            <a:gdLst/>
            <a:ahLst/>
            <a:cxnLst/>
            <a:rect l="l" t="t" r="r" b="b"/>
            <a:pathLst>
              <a:path w="5029200">
                <a:moveTo>
                  <a:pt x="0" y="0"/>
                </a:moveTo>
                <a:lnTo>
                  <a:pt x="5028641" y="0"/>
                </a:lnTo>
              </a:path>
            </a:pathLst>
          </a:custGeom>
          <a:ln w="9525">
            <a:solidFill>
              <a:srgbClr val="D9D9D9"/>
            </a:solidFill>
          </a:ln>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47" name="object 44">
            <a:extLst>
              <a:ext uri="{FF2B5EF4-FFF2-40B4-BE49-F238E27FC236}">
                <a16:creationId xmlns:a16="http://schemas.microsoft.com/office/drawing/2014/main" id="{549055BE-E988-1ED9-481C-60A6C263F9DF}"/>
              </a:ext>
            </a:extLst>
          </p:cNvPr>
          <p:cNvSpPr txBox="1"/>
          <p:nvPr/>
        </p:nvSpPr>
        <p:spPr>
          <a:xfrm>
            <a:off x="6314736" y="3486806"/>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10.1%</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48" name="object 45">
            <a:extLst>
              <a:ext uri="{FF2B5EF4-FFF2-40B4-BE49-F238E27FC236}">
                <a16:creationId xmlns:a16="http://schemas.microsoft.com/office/drawing/2014/main" id="{AC86AB64-F914-25EF-08B0-9F2BD0B94984}"/>
              </a:ext>
            </a:extLst>
          </p:cNvPr>
          <p:cNvSpPr txBox="1"/>
          <p:nvPr/>
        </p:nvSpPr>
        <p:spPr>
          <a:xfrm>
            <a:off x="6467784" y="2783976"/>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14.5%</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49" name="object 46">
            <a:extLst>
              <a:ext uri="{FF2B5EF4-FFF2-40B4-BE49-F238E27FC236}">
                <a16:creationId xmlns:a16="http://schemas.microsoft.com/office/drawing/2014/main" id="{62E7F2A1-D17C-06DF-7A03-E10B05AE9248}"/>
              </a:ext>
            </a:extLst>
          </p:cNvPr>
          <p:cNvSpPr txBox="1"/>
          <p:nvPr/>
        </p:nvSpPr>
        <p:spPr>
          <a:xfrm>
            <a:off x="7194847" y="2928223"/>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14.9%</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50" name="object 47">
            <a:extLst>
              <a:ext uri="{FF2B5EF4-FFF2-40B4-BE49-F238E27FC236}">
                <a16:creationId xmlns:a16="http://schemas.microsoft.com/office/drawing/2014/main" id="{759DD0A4-D2E3-C2EF-5419-476562D97F75}"/>
              </a:ext>
            </a:extLst>
          </p:cNvPr>
          <p:cNvSpPr txBox="1"/>
          <p:nvPr/>
        </p:nvSpPr>
        <p:spPr>
          <a:xfrm>
            <a:off x="7025568" y="3699862"/>
            <a:ext cx="655955" cy="582211"/>
          </a:xfrm>
          <a:prstGeom prst="rect">
            <a:avLst/>
          </a:prstGeom>
        </p:spPr>
        <p:txBody>
          <a:bodyPr vert="horz" wrap="square" lIns="0" tIns="12700" rIns="0" bIns="0" rtlCol="0">
            <a:spAutoFit/>
          </a:bodyPr>
          <a:lstStyle/>
          <a:p>
            <a:pPr marL="403225">
              <a:lnSpc>
                <a:spcPct val="100000"/>
              </a:lnSpc>
              <a:spcBef>
                <a:spcPts val="100"/>
              </a:spcBef>
            </a:pPr>
            <a:r>
              <a:rPr sz="900" spc="-20" dirty="0">
                <a:solidFill>
                  <a:srgbClr val="404040"/>
                </a:solidFill>
                <a:latin typeface="UD デジタル 教科書体 NK" panose="02020400000000000000" pitchFamily="18" charset="-128"/>
                <a:ea typeface="UD デジタル 教科書体 NK" panose="02020400000000000000" pitchFamily="18" charset="-128"/>
                <a:cs typeface="Segoe UI"/>
              </a:rPr>
              <a:t>5.6%</a:t>
            </a:r>
            <a:endParaRPr sz="900">
              <a:latin typeface="UD デジタル 教科書体 NK" panose="02020400000000000000" pitchFamily="18" charset="-128"/>
              <a:ea typeface="UD デジタル 教科書体 NK" panose="02020400000000000000" pitchFamily="18" charset="-128"/>
              <a:cs typeface="Segoe UI"/>
            </a:endParaRPr>
          </a:p>
          <a:p>
            <a:pPr marL="12700">
              <a:lnSpc>
                <a:spcPct val="100000"/>
              </a:lnSpc>
              <a:spcBef>
                <a:spcPts val="1185"/>
              </a:spcBef>
            </a:pPr>
            <a:r>
              <a:rPr sz="900" spc="-20" dirty="0">
                <a:solidFill>
                  <a:srgbClr val="404040"/>
                </a:solidFill>
                <a:latin typeface="UD デジタル 教科書体 NK" panose="02020400000000000000" pitchFamily="18" charset="-128"/>
                <a:ea typeface="UD デジタル 教科書体 NK" panose="02020400000000000000" pitchFamily="18" charset="-128"/>
                <a:cs typeface="Segoe UI"/>
              </a:rPr>
              <a:t>2.3%</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51" name="object 48">
            <a:extLst>
              <a:ext uri="{FF2B5EF4-FFF2-40B4-BE49-F238E27FC236}">
                <a16:creationId xmlns:a16="http://schemas.microsoft.com/office/drawing/2014/main" id="{275EFAEF-1B73-ABC4-AA4A-730BDAD4D94B}"/>
              </a:ext>
            </a:extLst>
          </p:cNvPr>
          <p:cNvSpPr txBox="1"/>
          <p:nvPr/>
        </p:nvSpPr>
        <p:spPr>
          <a:xfrm>
            <a:off x="8843052" y="3100930"/>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13.2%</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52" name="object 49">
            <a:extLst>
              <a:ext uri="{FF2B5EF4-FFF2-40B4-BE49-F238E27FC236}">
                <a16:creationId xmlns:a16="http://schemas.microsoft.com/office/drawing/2014/main" id="{F8FF7915-ECB7-229F-97F8-808138B1150E}"/>
              </a:ext>
            </a:extLst>
          </p:cNvPr>
          <p:cNvSpPr txBox="1"/>
          <p:nvPr/>
        </p:nvSpPr>
        <p:spPr>
          <a:xfrm>
            <a:off x="8814239" y="3581219"/>
            <a:ext cx="1933575" cy="151323"/>
          </a:xfrm>
          <a:prstGeom prst="rect">
            <a:avLst/>
          </a:prstGeom>
        </p:spPr>
        <p:txBody>
          <a:bodyPr vert="horz" wrap="square" lIns="0" tIns="12700" rIns="0" bIns="0" rtlCol="0">
            <a:spAutoFit/>
          </a:bodyPr>
          <a:lstStyle/>
          <a:p>
            <a:pPr marL="361950">
              <a:lnSpc>
                <a:spcPct val="100000"/>
              </a:lnSpc>
              <a:spcBef>
                <a:spcPts val="100"/>
              </a:spcBef>
              <a:tabLst>
                <a:tab pos="753110" algn="l"/>
              </a:tabLst>
            </a:pPr>
            <a:r>
              <a:rPr sz="900" spc="-20" dirty="0">
                <a:solidFill>
                  <a:srgbClr val="404040"/>
                </a:solidFill>
                <a:latin typeface="UD デジタル 教科書体 NK" panose="02020400000000000000" pitchFamily="18" charset="-128"/>
                <a:ea typeface="UD デジタル 教科書体 NK" panose="02020400000000000000" pitchFamily="18" charset="-128"/>
                <a:cs typeface="Segoe UI"/>
              </a:rPr>
              <a:t>7.2%</a:t>
            </a:r>
            <a:r>
              <a:rPr sz="900" dirty="0">
                <a:solidFill>
                  <a:srgbClr val="404040"/>
                </a:solidFill>
                <a:latin typeface="UD デジタル 教科書体 NK" panose="02020400000000000000" pitchFamily="18" charset="-128"/>
                <a:ea typeface="UD デジタル 教科書体 NK" panose="02020400000000000000" pitchFamily="18" charset="-128"/>
                <a:cs typeface="Segoe UI"/>
              </a:rPr>
              <a:t>	</a:t>
            </a:r>
            <a:r>
              <a:rPr sz="1350" spc="-30" baseline="-9259" dirty="0">
                <a:solidFill>
                  <a:srgbClr val="404040"/>
                </a:solidFill>
                <a:latin typeface="UD デジタル 教科書体 NK" panose="02020400000000000000" pitchFamily="18" charset="-128"/>
                <a:ea typeface="UD デジタル 教科書体 NK" panose="02020400000000000000" pitchFamily="18" charset="-128"/>
                <a:cs typeface="Segoe UI"/>
              </a:rPr>
              <a:t>4.6%</a:t>
            </a:r>
            <a:endParaRPr sz="1350" baseline="-9259">
              <a:latin typeface="UD デジタル 教科書体 NK" panose="02020400000000000000" pitchFamily="18" charset="-128"/>
              <a:ea typeface="UD デジタル 教科書体 NK" panose="02020400000000000000" pitchFamily="18" charset="-128"/>
              <a:cs typeface="Segoe UI"/>
            </a:endParaRPr>
          </a:p>
        </p:txBody>
      </p:sp>
      <p:sp>
        <p:nvSpPr>
          <p:cNvPr id="53" name="object 50">
            <a:extLst>
              <a:ext uri="{FF2B5EF4-FFF2-40B4-BE49-F238E27FC236}">
                <a16:creationId xmlns:a16="http://schemas.microsoft.com/office/drawing/2014/main" id="{E47239F7-78AA-DCB6-39E7-7F387A918D6A}"/>
              </a:ext>
            </a:extLst>
          </p:cNvPr>
          <p:cNvSpPr txBox="1"/>
          <p:nvPr/>
        </p:nvSpPr>
        <p:spPr>
          <a:xfrm>
            <a:off x="7988752" y="2285171"/>
            <a:ext cx="3062605" cy="510540"/>
          </a:xfrm>
          <a:prstGeom prst="rect">
            <a:avLst/>
          </a:prstGeom>
        </p:spPr>
        <p:txBody>
          <a:bodyPr vert="horz" wrap="square" lIns="0" tIns="12700" rIns="0" bIns="0" rtlCol="0">
            <a:spAutoFit/>
          </a:bodyPr>
          <a:lstStyle/>
          <a:p>
            <a:pPr marL="12700">
              <a:lnSpc>
                <a:spcPct val="100000"/>
              </a:lnSpc>
              <a:spcBef>
                <a:spcPts val="100"/>
              </a:spcBef>
              <a:tabLst>
                <a:tab pos="1885950" algn="l"/>
                <a:tab pos="3048635" algn="l"/>
              </a:tabLst>
            </a:pPr>
            <a:r>
              <a:rPr sz="900" u="sng" dirty="0">
                <a:solidFill>
                  <a:srgbClr val="404040"/>
                </a:solidFill>
                <a:uFill>
                  <a:solidFill>
                    <a:srgbClr val="D9D9D9"/>
                  </a:solidFill>
                </a:uFill>
                <a:latin typeface="UD デジタル 教科書体 NK" panose="02020400000000000000" pitchFamily="18" charset="-128"/>
                <a:ea typeface="UD デジタル 教科書体 NK" panose="02020400000000000000" pitchFamily="18" charset="-128"/>
                <a:cs typeface="Segoe UI"/>
              </a:rPr>
              <a:t>	</a:t>
            </a:r>
            <a:r>
              <a:rPr sz="900" u="sng" spc="-20" dirty="0">
                <a:solidFill>
                  <a:srgbClr val="404040"/>
                </a:solidFill>
                <a:uFill>
                  <a:solidFill>
                    <a:srgbClr val="D9D9D9"/>
                  </a:solidFill>
                </a:uFill>
                <a:latin typeface="UD デジタル 教科書体 NK" panose="02020400000000000000" pitchFamily="18" charset="-128"/>
                <a:ea typeface="UD デジタル 教科書体 NK" panose="02020400000000000000" pitchFamily="18" charset="-128"/>
                <a:cs typeface="Segoe UI"/>
              </a:rPr>
              <a:t>20.1%</a:t>
            </a:r>
            <a:r>
              <a:rPr sz="900" u="sng" dirty="0">
                <a:solidFill>
                  <a:srgbClr val="404040"/>
                </a:solidFill>
                <a:uFill>
                  <a:solidFill>
                    <a:srgbClr val="D9D9D9"/>
                  </a:solidFill>
                </a:uFill>
                <a:latin typeface="UD デジタル 教科書体 NK" panose="02020400000000000000" pitchFamily="18" charset="-128"/>
                <a:ea typeface="UD デジタル 教科書体 NK" panose="02020400000000000000" pitchFamily="18" charset="-128"/>
                <a:cs typeface="Segoe UI"/>
              </a:rPr>
              <a:t>	</a:t>
            </a:r>
            <a:endParaRPr sz="900">
              <a:latin typeface="UD デジタル 教科書体 NK" panose="02020400000000000000" pitchFamily="18" charset="-128"/>
              <a:ea typeface="UD デジタル 教科書体 NK" panose="02020400000000000000" pitchFamily="18" charset="-128"/>
              <a:cs typeface="Segoe UI"/>
            </a:endParaRPr>
          </a:p>
          <a:p>
            <a:pPr>
              <a:lnSpc>
                <a:spcPct val="100000"/>
              </a:lnSpc>
              <a:spcBef>
                <a:spcPts val="455"/>
              </a:spcBef>
            </a:pPr>
            <a:endParaRPr sz="900">
              <a:latin typeface="UD デジタル 教科書体 NK" panose="02020400000000000000" pitchFamily="18" charset="-128"/>
              <a:ea typeface="UD デジタル 教科書体 NK" panose="02020400000000000000" pitchFamily="18" charset="-128"/>
              <a:cs typeface="Segoe UI"/>
            </a:endParaRPr>
          </a:p>
          <a:p>
            <a:pPr marL="293370">
              <a:lnSpc>
                <a:spcPct val="100000"/>
              </a:lnSpc>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16.5%</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54" name="object 51">
            <a:extLst>
              <a:ext uri="{FF2B5EF4-FFF2-40B4-BE49-F238E27FC236}">
                <a16:creationId xmlns:a16="http://schemas.microsoft.com/office/drawing/2014/main" id="{BE6E047E-FBF0-4677-3576-612F96E2155C}"/>
              </a:ext>
            </a:extLst>
          </p:cNvPr>
          <p:cNvSpPr txBox="1"/>
          <p:nvPr/>
        </p:nvSpPr>
        <p:spPr>
          <a:xfrm>
            <a:off x="10323238" y="2843755"/>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14.3%</a:t>
            </a:r>
            <a:endParaRPr sz="900">
              <a:latin typeface="UD デジタル 教科書体 NK" panose="02020400000000000000" pitchFamily="18" charset="-128"/>
              <a:ea typeface="UD デジタル 教科書体 NK" panose="02020400000000000000" pitchFamily="18" charset="-128"/>
              <a:cs typeface="Segoe UI"/>
            </a:endParaRPr>
          </a:p>
        </p:txBody>
      </p:sp>
      <p:sp>
        <p:nvSpPr>
          <p:cNvPr id="55" name="object 52">
            <a:extLst>
              <a:ext uri="{FF2B5EF4-FFF2-40B4-BE49-F238E27FC236}">
                <a16:creationId xmlns:a16="http://schemas.microsoft.com/office/drawing/2014/main" id="{248F1AE9-F7AE-23A1-4938-17E6AB3819D5}"/>
              </a:ext>
            </a:extLst>
          </p:cNvPr>
          <p:cNvSpPr txBox="1"/>
          <p:nvPr/>
        </p:nvSpPr>
        <p:spPr>
          <a:xfrm>
            <a:off x="10824329" y="2796092"/>
            <a:ext cx="325755" cy="2898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04040"/>
                </a:solidFill>
                <a:latin typeface="UD デジタル 教科書体 NK" panose="02020400000000000000" pitchFamily="18" charset="-128"/>
                <a:ea typeface="UD デジタル 教科書体 NK" panose="02020400000000000000" pitchFamily="18" charset="-128"/>
                <a:cs typeface="Segoe UI"/>
              </a:rPr>
              <a:t>14.9%</a:t>
            </a:r>
            <a:endParaRPr sz="900">
              <a:latin typeface="UD デジタル 教科書体 NK" panose="02020400000000000000" pitchFamily="18" charset="-128"/>
              <a:ea typeface="UD デジタル 教科書体 NK" panose="02020400000000000000" pitchFamily="18" charset="-128"/>
              <a:cs typeface="Segoe UI"/>
            </a:endParaRPr>
          </a:p>
        </p:txBody>
      </p:sp>
      <p:grpSp>
        <p:nvGrpSpPr>
          <p:cNvPr id="56" name="object 53">
            <a:extLst>
              <a:ext uri="{FF2B5EF4-FFF2-40B4-BE49-F238E27FC236}">
                <a16:creationId xmlns:a16="http://schemas.microsoft.com/office/drawing/2014/main" id="{7D5DCF47-7139-D40A-1518-EB0E79A59B57}"/>
              </a:ext>
            </a:extLst>
          </p:cNvPr>
          <p:cNvGrpSpPr/>
          <p:nvPr/>
        </p:nvGrpSpPr>
        <p:grpSpPr>
          <a:xfrm>
            <a:off x="5948077" y="4636200"/>
            <a:ext cx="1208405" cy="546100"/>
            <a:chOff x="5059629" y="5210387"/>
            <a:chExt cx="1208405" cy="546100"/>
          </a:xfrm>
        </p:grpSpPr>
        <p:pic>
          <p:nvPicPr>
            <p:cNvPr id="57" name="object 54">
              <a:extLst>
                <a:ext uri="{FF2B5EF4-FFF2-40B4-BE49-F238E27FC236}">
                  <a16:creationId xmlns:a16="http://schemas.microsoft.com/office/drawing/2014/main" id="{C923058B-56E2-0389-48C5-B6796DE42DAD}"/>
                </a:ext>
              </a:extLst>
            </p:cNvPr>
            <p:cNvPicPr/>
            <p:nvPr/>
          </p:nvPicPr>
          <p:blipFill>
            <a:blip r:embed="rId4" cstate="print"/>
            <a:stretch>
              <a:fillRect/>
            </a:stretch>
          </p:blipFill>
          <p:spPr>
            <a:xfrm>
              <a:off x="5059629" y="5212333"/>
              <a:ext cx="796801" cy="543918"/>
            </a:xfrm>
            <a:prstGeom prst="rect">
              <a:avLst/>
            </a:prstGeom>
          </p:spPr>
        </p:pic>
        <p:sp>
          <p:nvSpPr>
            <p:cNvPr id="58" name="object 55">
              <a:extLst>
                <a:ext uri="{FF2B5EF4-FFF2-40B4-BE49-F238E27FC236}">
                  <a16:creationId xmlns:a16="http://schemas.microsoft.com/office/drawing/2014/main" id="{4AC47735-155A-2210-56B5-518CC37CB76A}"/>
                </a:ext>
              </a:extLst>
            </p:cNvPr>
            <p:cNvSpPr/>
            <p:nvPr/>
          </p:nvSpPr>
          <p:spPr>
            <a:xfrm>
              <a:off x="5896423" y="5210387"/>
              <a:ext cx="371475" cy="384810"/>
            </a:xfrm>
            <a:custGeom>
              <a:avLst/>
              <a:gdLst/>
              <a:ahLst/>
              <a:cxnLst/>
              <a:rect l="l" t="t" r="r" b="b"/>
              <a:pathLst>
                <a:path w="371475" h="384810">
                  <a:moveTo>
                    <a:pt x="78778" y="337820"/>
                  </a:moveTo>
                  <a:lnTo>
                    <a:pt x="44437" y="337820"/>
                  </a:lnTo>
                  <a:lnTo>
                    <a:pt x="51931" y="349250"/>
                  </a:lnTo>
                  <a:lnTo>
                    <a:pt x="56638" y="359410"/>
                  </a:lnTo>
                  <a:lnTo>
                    <a:pt x="58560" y="372110"/>
                  </a:lnTo>
                  <a:lnTo>
                    <a:pt x="57696" y="384810"/>
                  </a:lnTo>
                  <a:lnTo>
                    <a:pt x="64528" y="384810"/>
                  </a:lnTo>
                  <a:lnTo>
                    <a:pt x="66181" y="374650"/>
                  </a:lnTo>
                  <a:lnTo>
                    <a:pt x="65692" y="364490"/>
                  </a:lnTo>
                  <a:lnTo>
                    <a:pt x="63062" y="353060"/>
                  </a:lnTo>
                  <a:lnTo>
                    <a:pt x="58293" y="342900"/>
                  </a:lnTo>
                  <a:lnTo>
                    <a:pt x="78886" y="342900"/>
                  </a:lnTo>
                  <a:lnTo>
                    <a:pt x="78778" y="337820"/>
                  </a:lnTo>
                  <a:close/>
                </a:path>
                <a:path w="371475" h="384810">
                  <a:moveTo>
                    <a:pt x="80784" y="318770"/>
                  </a:moveTo>
                  <a:lnTo>
                    <a:pt x="76530" y="326390"/>
                  </a:lnTo>
                  <a:lnTo>
                    <a:pt x="80885" y="328930"/>
                  </a:lnTo>
                  <a:lnTo>
                    <a:pt x="86066" y="331470"/>
                  </a:lnTo>
                  <a:lnTo>
                    <a:pt x="92073" y="335280"/>
                  </a:lnTo>
                  <a:lnTo>
                    <a:pt x="98907" y="339090"/>
                  </a:lnTo>
                  <a:lnTo>
                    <a:pt x="85915" y="351790"/>
                  </a:lnTo>
                  <a:lnTo>
                    <a:pt x="90690" y="356870"/>
                  </a:lnTo>
                  <a:lnTo>
                    <a:pt x="114725" y="332740"/>
                  </a:lnTo>
                  <a:lnTo>
                    <a:pt x="104940" y="332740"/>
                  </a:lnTo>
                  <a:lnTo>
                    <a:pt x="97879" y="328930"/>
                  </a:lnTo>
                  <a:lnTo>
                    <a:pt x="91500" y="325120"/>
                  </a:lnTo>
                  <a:lnTo>
                    <a:pt x="85801" y="321310"/>
                  </a:lnTo>
                  <a:lnTo>
                    <a:pt x="80784" y="318770"/>
                  </a:lnTo>
                  <a:close/>
                </a:path>
                <a:path w="371475" h="384810">
                  <a:moveTo>
                    <a:pt x="33361" y="314960"/>
                  </a:moveTo>
                  <a:lnTo>
                    <a:pt x="22186" y="314960"/>
                  </a:lnTo>
                  <a:lnTo>
                    <a:pt x="39903" y="332740"/>
                  </a:lnTo>
                  <a:lnTo>
                    <a:pt x="26123" y="346710"/>
                  </a:lnTo>
                  <a:lnTo>
                    <a:pt x="30746" y="351790"/>
                  </a:lnTo>
                  <a:lnTo>
                    <a:pt x="44437" y="337820"/>
                  </a:lnTo>
                  <a:lnTo>
                    <a:pt x="71310" y="337820"/>
                  </a:lnTo>
                  <a:lnTo>
                    <a:pt x="64341" y="336550"/>
                  </a:lnTo>
                  <a:lnTo>
                    <a:pt x="57871" y="335280"/>
                  </a:lnTo>
                  <a:lnTo>
                    <a:pt x="51904" y="332740"/>
                  </a:lnTo>
                  <a:lnTo>
                    <a:pt x="50939" y="332740"/>
                  </a:lnTo>
                  <a:lnTo>
                    <a:pt x="50596" y="331470"/>
                  </a:lnTo>
                  <a:lnTo>
                    <a:pt x="54387" y="327660"/>
                  </a:lnTo>
                  <a:lnTo>
                    <a:pt x="46024" y="327660"/>
                  </a:lnTo>
                  <a:lnTo>
                    <a:pt x="33361" y="314960"/>
                  </a:lnTo>
                  <a:close/>
                </a:path>
                <a:path w="371475" h="384810">
                  <a:moveTo>
                    <a:pt x="78886" y="342900"/>
                  </a:moveTo>
                  <a:lnTo>
                    <a:pt x="58293" y="342900"/>
                  </a:lnTo>
                  <a:lnTo>
                    <a:pt x="65239" y="345440"/>
                  </a:lnTo>
                  <a:lnTo>
                    <a:pt x="72136" y="346710"/>
                  </a:lnTo>
                  <a:lnTo>
                    <a:pt x="78968" y="346710"/>
                  </a:lnTo>
                  <a:lnTo>
                    <a:pt x="78886" y="342900"/>
                  </a:lnTo>
                  <a:close/>
                </a:path>
                <a:path w="371475" h="384810">
                  <a:moveTo>
                    <a:pt x="6438" y="300990"/>
                  </a:moveTo>
                  <a:lnTo>
                    <a:pt x="0" y="306070"/>
                  </a:lnTo>
                  <a:lnTo>
                    <a:pt x="3340" y="309880"/>
                  </a:lnTo>
                  <a:lnTo>
                    <a:pt x="6769" y="316230"/>
                  </a:lnTo>
                  <a:lnTo>
                    <a:pt x="13792" y="328930"/>
                  </a:lnTo>
                  <a:lnTo>
                    <a:pt x="16192" y="335280"/>
                  </a:lnTo>
                  <a:lnTo>
                    <a:pt x="17487" y="339090"/>
                  </a:lnTo>
                  <a:lnTo>
                    <a:pt x="24079" y="336550"/>
                  </a:lnTo>
                  <a:lnTo>
                    <a:pt x="23266" y="332740"/>
                  </a:lnTo>
                  <a:lnTo>
                    <a:pt x="21170" y="327660"/>
                  </a:lnTo>
                  <a:lnTo>
                    <a:pt x="17805" y="320040"/>
                  </a:lnTo>
                  <a:lnTo>
                    <a:pt x="22186" y="314960"/>
                  </a:lnTo>
                  <a:lnTo>
                    <a:pt x="33361" y="314960"/>
                  </a:lnTo>
                  <a:lnTo>
                    <a:pt x="32094" y="313690"/>
                  </a:lnTo>
                  <a:lnTo>
                    <a:pt x="14681" y="313690"/>
                  </a:lnTo>
                  <a:lnTo>
                    <a:pt x="12319" y="309880"/>
                  </a:lnTo>
                  <a:lnTo>
                    <a:pt x="9563" y="304800"/>
                  </a:lnTo>
                  <a:lnTo>
                    <a:pt x="6438" y="300990"/>
                  </a:lnTo>
                  <a:close/>
                </a:path>
                <a:path w="371475" h="384810">
                  <a:moveTo>
                    <a:pt x="109829" y="292100"/>
                  </a:moveTo>
                  <a:lnTo>
                    <a:pt x="102298" y="297180"/>
                  </a:lnTo>
                  <a:lnTo>
                    <a:pt x="106251" y="304800"/>
                  </a:lnTo>
                  <a:lnTo>
                    <a:pt x="109785" y="311150"/>
                  </a:lnTo>
                  <a:lnTo>
                    <a:pt x="112899" y="316230"/>
                  </a:lnTo>
                  <a:lnTo>
                    <a:pt x="115595" y="321310"/>
                  </a:lnTo>
                  <a:lnTo>
                    <a:pt x="104940" y="332740"/>
                  </a:lnTo>
                  <a:lnTo>
                    <a:pt x="114725" y="332740"/>
                  </a:lnTo>
                  <a:lnTo>
                    <a:pt x="131170" y="316230"/>
                  </a:lnTo>
                  <a:lnTo>
                    <a:pt x="121272" y="316230"/>
                  </a:lnTo>
                  <a:lnTo>
                    <a:pt x="118193" y="308610"/>
                  </a:lnTo>
                  <a:lnTo>
                    <a:pt x="115260" y="302260"/>
                  </a:lnTo>
                  <a:lnTo>
                    <a:pt x="112472" y="297180"/>
                  </a:lnTo>
                  <a:lnTo>
                    <a:pt x="109829" y="292100"/>
                  </a:lnTo>
                  <a:close/>
                </a:path>
                <a:path w="371475" h="384810">
                  <a:moveTo>
                    <a:pt x="56083" y="317500"/>
                  </a:moveTo>
                  <a:lnTo>
                    <a:pt x="46024" y="327660"/>
                  </a:lnTo>
                  <a:lnTo>
                    <a:pt x="54387" y="327660"/>
                  </a:lnTo>
                  <a:lnTo>
                    <a:pt x="60706" y="321310"/>
                  </a:lnTo>
                  <a:lnTo>
                    <a:pt x="56083" y="317500"/>
                  </a:lnTo>
                  <a:close/>
                </a:path>
                <a:path w="371475" h="384810">
                  <a:moveTo>
                    <a:pt x="81965" y="260350"/>
                  </a:moveTo>
                  <a:lnTo>
                    <a:pt x="44716" y="298450"/>
                  </a:lnTo>
                  <a:lnTo>
                    <a:pt x="69773" y="322580"/>
                  </a:lnTo>
                  <a:lnTo>
                    <a:pt x="80052" y="312420"/>
                  </a:lnTo>
                  <a:lnTo>
                    <a:pt x="71234" y="312420"/>
                  </a:lnTo>
                  <a:lnTo>
                    <a:pt x="55575" y="297180"/>
                  </a:lnTo>
                  <a:lnTo>
                    <a:pt x="80391" y="271780"/>
                  </a:lnTo>
                  <a:lnTo>
                    <a:pt x="93247" y="271780"/>
                  </a:lnTo>
                  <a:lnTo>
                    <a:pt x="81965" y="260350"/>
                  </a:lnTo>
                  <a:close/>
                </a:path>
                <a:path w="371475" h="384810">
                  <a:moveTo>
                    <a:pt x="133985" y="303530"/>
                  </a:moveTo>
                  <a:lnTo>
                    <a:pt x="121272" y="316230"/>
                  </a:lnTo>
                  <a:lnTo>
                    <a:pt x="131170" y="316230"/>
                  </a:lnTo>
                  <a:lnTo>
                    <a:pt x="138760" y="308610"/>
                  </a:lnTo>
                  <a:lnTo>
                    <a:pt x="133985" y="303530"/>
                  </a:lnTo>
                  <a:close/>
                </a:path>
                <a:path w="371475" h="384810">
                  <a:moveTo>
                    <a:pt x="32321" y="295910"/>
                  </a:moveTo>
                  <a:lnTo>
                    <a:pt x="14681" y="313690"/>
                  </a:lnTo>
                  <a:lnTo>
                    <a:pt x="32094" y="313690"/>
                  </a:lnTo>
                  <a:lnTo>
                    <a:pt x="28295" y="309880"/>
                  </a:lnTo>
                  <a:lnTo>
                    <a:pt x="37020" y="300990"/>
                  </a:lnTo>
                  <a:lnTo>
                    <a:pt x="32321" y="295910"/>
                  </a:lnTo>
                  <a:close/>
                </a:path>
                <a:path w="371475" h="384810">
                  <a:moveTo>
                    <a:pt x="93247" y="271780"/>
                  </a:moveTo>
                  <a:lnTo>
                    <a:pt x="80391" y="271780"/>
                  </a:lnTo>
                  <a:lnTo>
                    <a:pt x="96062" y="287020"/>
                  </a:lnTo>
                  <a:lnTo>
                    <a:pt x="71234" y="312420"/>
                  </a:lnTo>
                  <a:lnTo>
                    <a:pt x="80052" y="312420"/>
                  </a:lnTo>
                  <a:lnTo>
                    <a:pt x="107035" y="285750"/>
                  </a:lnTo>
                  <a:lnTo>
                    <a:pt x="93247" y="271780"/>
                  </a:lnTo>
                  <a:close/>
                </a:path>
                <a:path w="371475" h="384810">
                  <a:moveTo>
                    <a:pt x="144132" y="271780"/>
                  </a:moveTo>
                  <a:lnTo>
                    <a:pt x="136626" y="275590"/>
                  </a:lnTo>
                  <a:lnTo>
                    <a:pt x="137807" y="279400"/>
                  </a:lnTo>
                  <a:lnTo>
                    <a:pt x="138569" y="284480"/>
                  </a:lnTo>
                  <a:lnTo>
                    <a:pt x="139065" y="292100"/>
                  </a:lnTo>
                  <a:lnTo>
                    <a:pt x="139128" y="299720"/>
                  </a:lnTo>
                  <a:lnTo>
                    <a:pt x="138607" y="303530"/>
                  </a:lnTo>
                  <a:lnTo>
                    <a:pt x="145351" y="304800"/>
                  </a:lnTo>
                  <a:lnTo>
                    <a:pt x="146304" y="300990"/>
                  </a:lnTo>
                  <a:lnTo>
                    <a:pt x="146386" y="299720"/>
                  </a:lnTo>
                  <a:lnTo>
                    <a:pt x="146492" y="292100"/>
                  </a:lnTo>
                  <a:lnTo>
                    <a:pt x="146302" y="287020"/>
                  </a:lnTo>
                  <a:lnTo>
                    <a:pt x="146208" y="284480"/>
                  </a:lnTo>
                  <a:lnTo>
                    <a:pt x="146113" y="281940"/>
                  </a:lnTo>
                  <a:lnTo>
                    <a:pt x="145364" y="276860"/>
                  </a:lnTo>
                  <a:lnTo>
                    <a:pt x="144132" y="271780"/>
                  </a:lnTo>
                  <a:close/>
                </a:path>
                <a:path w="371475" h="384810">
                  <a:moveTo>
                    <a:pt x="70688" y="243840"/>
                  </a:moveTo>
                  <a:lnTo>
                    <a:pt x="28143" y="287020"/>
                  </a:lnTo>
                  <a:lnTo>
                    <a:pt x="32994" y="292100"/>
                  </a:lnTo>
                  <a:lnTo>
                    <a:pt x="75539" y="248920"/>
                  </a:lnTo>
                  <a:lnTo>
                    <a:pt x="70688" y="243840"/>
                  </a:lnTo>
                  <a:close/>
                </a:path>
                <a:path w="371475" h="384810">
                  <a:moveTo>
                    <a:pt x="104696" y="240030"/>
                  </a:moveTo>
                  <a:lnTo>
                    <a:pt x="91998" y="240030"/>
                  </a:lnTo>
                  <a:lnTo>
                    <a:pt x="125653" y="273050"/>
                  </a:lnTo>
                  <a:lnTo>
                    <a:pt x="118833" y="280670"/>
                  </a:lnTo>
                  <a:lnTo>
                    <a:pt x="123532" y="284480"/>
                  </a:lnTo>
                  <a:lnTo>
                    <a:pt x="140109" y="267970"/>
                  </a:lnTo>
                  <a:lnTo>
                    <a:pt x="131622" y="267970"/>
                  </a:lnTo>
                  <a:lnTo>
                    <a:pt x="122783" y="259080"/>
                  </a:lnTo>
                  <a:lnTo>
                    <a:pt x="127832" y="254000"/>
                  </a:lnTo>
                  <a:lnTo>
                    <a:pt x="118516" y="254000"/>
                  </a:lnTo>
                  <a:lnTo>
                    <a:pt x="110502" y="246380"/>
                  </a:lnTo>
                  <a:lnTo>
                    <a:pt x="115555" y="241300"/>
                  </a:lnTo>
                  <a:lnTo>
                    <a:pt x="106045" y="241300"/>
                  </a:lnTo>
                  <a:lnTo>
                    <a:pt x="104696" y="240030"/>
                  </a:lnTo>
                  <a:close/>
                </a:path>
                <a:path w="371475" h="384810">
                  <a:moveTo>
                    <a:pt x="151456" y="242570"/>
                  </a:moveTo>
                  <a:lnTo>
                    <a:pt x="139192" y="242570"/>
                  </a:lnTo>
                  <a:lnTo>
                    <a:pt x="148031" y="251460"/>
                  </a:lnTo>
                  <a:lnTo>
                    <a:pt x="131622" y="267970"/>
                  </a:lnTo>
                  <a:lnTo>
                    <a:pt x="140109" y="267970"/>
                  </a:lnTo>
                  <a:lnTo>
                    <a:pt x="163062" y="245110"/>
                  </a:lnTo>
                  <a:lnTo>
                    <a:pt x="153949" y="245110"/>
                  </a:lnTo>
                  <a:lnTo>
                    <a:pt x="151456" y="242570"/>
                  </a:lnTo>
                  <a:close/>
                </a:path>
                <a:path w="371475" h="384810">
                  <a:moveTo>
                    <a:pt x="154432" y="256540"/>
                  </a:moveTo>
                  <a:lnTo>
                    <a:pt x="152222" y="264160"/>
                  </a:lnTo>
                  <a:lnTo>
                    <a:pt x="164909" y="266700"/>
                  </a:lnTo>
                  <a:lnTo>
                    <a:pt x="171437" y="266700"/>
                  </a:lnTo>
                  <a:lnTo>
                    <a:pt x="171892" y="260350"/>
                  </a:lnTo>
                  <a:lnTo>
                    <a:pt x="171983" y="259080"/>
                  </a:lnTo>
                  <a:lnTo>
                    <a:pt x="164249" y="257810"/>
                  </a:lnTo>
                  <a:lnTo>
                    <a:pt x="158394" y="257810"/>
                  </a:lnTo>
                  <a:lnTo>
                    <a:pt x="154432" y="256540"/>
                  </a:lnTo>
                  <a:close/>
                </a:path>
                <a:path w="371475" h="384810">
                  <a:moveTo>
                    <a:pt x="147599" y="163830"/>
                  </a:moveTo>
                  <a:lnTo>
                    <a:pt x="120573" y="191770"/>
                  </a:lnTo>
                  <a:lnTo>
                    <a:pt x="149415" y="219710"/>
                  </a:lnTo>
                  <a:lnTo>
                    <a:pt x="155847" y="227330"/>
                  </a:lnTo>
                  <a:lnTo>
                    <a:pt x="161332" y="233680"/>
                  </a:lnTo>
                  <a:lnTo>
                    <a:pt x="165872" y="238760"/>
                  </a:lnTo>
                  <a:lnTo>
                    <a:pt x="169468" y="245110"/>
                  </a:lnTo>
                  <a:lnTo>
                    <a:pt x="173621" y="251460"/>
                  </a:lnTo>
                  <a:lnTo>
                    <a:pt x="176250" y="259080"/>
                  </a:lnTo>
                  <a:lnTo>
                    <a:pt x="177355" y="266700"/>
                  </a:lnTo>
                  <a:lnTo>
                    <a:pt x="184581" y="265430"/>
                  </a:lnTo>
                  <a:lnTo>
                    <a:pt x="182672" y="255270"/>
                  </a:lnTo>
                  <a:lnTo>
                    <a:pt x="179154" y="246380"/>
                  </a:lnTo>
                  <a:lnTo>
                    <a:pt x="174028" y="236220"/>
                  </a:lnTo>
                  <a:lnTo>
                    <a:pt x="167297" y="227330"/>
                  </a:lnTo>
                  <a:lnTo>
                    <a:pt x="172491" y="222250"/>
                  </a:lnTo>
                  <a:lnTo>
                    <a:pt x="162915" y="222250"/>
                  </a:lnTo>
                  <a:lnTo>
                    <a:pt x="159943" y="218440"/>
                  </a:lnTo>
                  <a:lnTo>
                    <a:pt x="156705" y="214630"/>
                  </a:lnTo>
                  <a:lnTo>
                    <a:pt x="149174" y="208280"/>
                  </a:lnTo>
                  <a:lnTo>
                    <a:pt x="154148" y="203200"/>
                  </a:lnTo>
                  <a:lnTo>
                    <a:pt x="144716" y="203200"/>
                  </a:lnTo>
                  <a:lnTo>
                    <a:pt x="131381" y="189230"/>
                  </a:lnTo>
                  <a:lnTo>
                    <a:pt x="146304" y="175260"/>
                  </a:lnTo>
                  <a:lnTo>
                    <a:pt x="158906" y="175260"/>
                  </a:lnTo>
                  <a:lnTo>
                    <a:pt x="147599" y="163830"/>
                  </a:lnTo>
                  <a:close/>
                </a:path>
                <a:path w="371475" h="384810">
                  <a:moveTo>
                    <a:pt x="138991" y="229870"/>
                  </a:moveTo>
                  <a:lnTo>
                    <a:pt x="126923" y="229870"/>
                  </a:lnTo>
                  <a:lnTo>
                    <a:pt x="134937" y="237490"/>
                  </a:lnTo>
                  <a:lnTo>
                    <a:pt x="118516" y="254000"/>
                  </a:lnTo>
                  <a:lnTo>
                    <a:pt x="127832" y="254000"/>
                  </a:lnTo>
                  <a:lnTo>
                    <a:pt x="139192" y="242570"/>
                  </a:lnTo>
                  <a:lnTo>
                    <a:pt x="151456" y="242570"/>
                  </a:lnTo>
                  <a:lnTo>
                    <a:pt x="138991" y="229870"/>
                  </a:lnTo>
                  <a:close/>
                </a:path>
                <a:path w="371475" h="384810">
                  <a:moveTo>
                    <a:pt x="195338" y="212090"/>
                  </a:moveTo>
                  <a:lnTo>
                    <a:pt x="182880" y="212090"/>
                  </a:lnTo>
                  <a:lnTo>
                    <a:pt x="203568" y="232410"/>
                  </a:lnTo>
                  <a:lnTo>
                    <a:pt x="203403" y="233680"/>
                  </a:lnTo>
                  <a:lnTo>
                    <a:pt x="194005" y="243840"/>
                  </a:lnTo>
                  <a:lnTo>
                    <a:pt x="200088" y="247650"/>
                  </a:lnTo>
                  <a:lnTo>
                    <a:pt x="211188" y="237490"/>
                  </a:lnTo>
                  <a:lnTo>
                    <a:pt x="212128" y="234950"/>
                  </a:lnTo>
                  <a:lnTo>
                    <a:pt x="212471" y="229870"/>
                  </a:lnTo>
                  <a:lnTo>
                    <a:pt x="211670" y="228600"/>
                  </a:lnTo>
                  <a:lnTo>
                    <a:pt x="195338" y="212090"/>
                  </a:lnTo>
                  <a:close/>
                </a:path>
                <a:path w="371475" h="384810">
                  <a:moveTo>
                    <a:pt x="86118" y="222250"/>
                  </a:moveTo>
                  <a:lnTo>
                    <a:pt x="80162" y="227330"/>
                  </a:lnTo>
                  <a:lnTo>
                    <a:pt x="87376" y="234950"/>
                  </a:lnTo>
                  <a:lnTo>
                    <a:pt x="82130" y="240030"/>
                  </a:lnTo>
                  <a:lnTo>
                    <a:pt x="86741" y="245110"/>
                  </a:lnTo>
                  <a:lnTo>
                    <a:pt x="91998" y="240030"/>
                  </a:lnTo>
                  <a:lnTo>
                    <a:pt x="104696" y="240030"/>
                  </a:lnTo>
                  <a:lnTo>
                    <a:pt x="97955" y="233680"/>
                  </a:lnTo>
                  <a:lnTo>
                    <a:pt x="103007" y="228600"/>
                  </a:lnTo>
                  <a:lnTo>
                    <a:pt x="93332" y="228600"/>
                  </a:lnTo>
                  <a:lnTo>
                    <a:pt x="86118" y="222250"/>
                  </a:lnTo>
                  <a:close/>
                </a:path>
                <a:path w="371475" h="384810">
                  <a:moveTo>
                    <a:pt x="159639" y="240030"/>
                  </a:moveTo>
                  <a:lnTo>
                    <a:pt x="153949" y="245110"/>
                  </a:lnTo>
                  <a:lnTo>
                    <a:pt x="163062" y="245110"/>
                  </a:lnTo>
                  <a:lnTo>
                    <a:pt x="164338" y="243840"/>
                  </a:lnTo>
                  <a:lnTo>
                    <a:pt x="159639" y="240030"/>
                  </a:lnTo>
                  <a:close/>
                </a:path>
                <a:path w="371475" h="384810">
                  <a:moveTo>
                    <a:pt x="126526" y="217170"/>
                  </a:moveTo>
                  <a:lnTo>
                    <a:pt x="114376" y="217170"/>
                  </a:lnTo>
                  <a:lnTo>
                    <a:pt x="122466" y="226060"/>
                  </a:lnTo>
                  <a:lnTo>
                    <a:pt x="106045" y="241300"/>
                  </a:lnTo>
                  <a:lnTo>
                    <a:pt x="115555" y="241300"/>
                  </a:lnTo>
                  <a:lnTo>
                    <a:pt x="126923" y="229870"/>
                  </a:lnTo>
                  <a:lnTo>
                    <a:pt x="138991" y="229870"/>
                  </a:lnTo>
                  <a:lnTo>
                    <a:pt x="126526" y="217170"/>
                  </a:lnTo>
                  <a:close/>
                </a:path>
                <a:path w="371475" h="384810">
                  <a:moveTo>
                    <a:pt x="108458" y="199390"/>
                  </a:moveTo>
                  <a:lnTo>
                    <a:pt x="102527" y="205740"/>
                  </a:lnTo>
                  <a:lnTo>
                    <a:pt x="109753" y="213360"/>
                  </a:lnTo>
                  <a:lnTo>
                    <a:pt x="93332" y="228600"/>
                  </a:lnTo>
                  <a:lnTo>
                    <a:pt x="103007" y="228600"/>
                  </a:lnTo>
                  <a:lnTo>
                    <a:pt x="114376" y="217170"/>
                  </a:lnTo>
                  <a:lnTo>
                    <a:pt x="126526" y="217170"/>
                  </a:lnTo>
                  <a:lnTo>
                    <a:pt x="120294" y="210820"/>
                  </a:lnTo>
                  <a:lnTo>
                    <a:pt x="124494" y="207010"/>
                  </a:lnTo>
                  <a:lnTo>
                    <a:pt x="115671" y="207010"/>
                  </a:lnTo>
                  <a:lnTo>
                    <a:pt x="108458" y="199390"/>
                  </a:lnTo>
                  <a:close/>
                </a:path>
                <a:path w="371475" h="384810">
                  <a:moveTo>
                    <a:pt x="176494" y="193040"/>
                  </a:moveTo>
                  <a:lnTo>
                    <a:pt x="164096" y="193040"/>
                  </a:lnTo>
                  <a:lnTo>
                    <a:pt x="178104" y="207010"/>
                  </a:lnTo>
                  <a:lnTo>
                    <a:pt x="162915" y="222250"/>
                  </a:lnTo>
                  <a:lnTo>
                    <a:pt x="172491" y="222250"/>
                  </a:lnTo>
                  <a:lnTo>
                    <a:pt x="182880" y="212090"/>
                  </a:lnTo>
                  <a:lnTo>
                    <a:pt x="195338" y="212090"/>
                  </a:lnTo>
                  <a:lnTo>
                    <a:pt x="176494" y="193040"/>
                  </a:lnTo>
                  <a:close/>
                </a:path>
                <a:path w="371475" h="384810">
                  <a:moveTo>
                    <a:pt x="210985" y="125730"/>
                  </a:moveTo>
                  <a:lnTo>
                    <a:pt x="197993" y="125730"/>
                  </a:lnTo>
                  <a:lnTo>
                    <a:pt x="206070" y="134620"/>
                  </a:lnTo>
                  <a:lnTo>
                    <a:pt x="206756" y="134620"/>
                  </a:lnTo>
                  <a:lnTo>
                    <a:pt x="212992" y="143510"/>
                  </a:lnTo>
                  <a:lnTo>
                    <a:pt x="218119" y="152400"/>
                  </a:lnTo>
                  <a:lnTo>
                    <a:pt x="222136" y="161290"/>
                  </a:lnTo>
                  <a:lnTo>
                    <a:pt x="225044" y="171450"/>
                  </a:lnTo>
                  <a:lnTo>
                    <a:pt x="226392" y="181610"/>
                  </a:lnTo>
                  <a:lnTo>
                    <a:pt x="226387" y="194310"/>
                  </a:lnTo>
                  <a:lnTo>
                    <a:pt x="224522" y="207010"/>
                  </a:lnTo>
                  <a:lnTo>
                    <a:pt x="220967" y="218440"/>
                  </a:lnTo>
                  <a:lnTo>
                    <a:pt x="228219" y="220980"/>
                  </a:lnTo>
                  <a:lnTo>
                    <a:pt x="233667" y="200660"/>
                  </a:lnTo>
                  <a:lnTo>
                    <a:pt x="234840" y="182880"/>
                  </a:lnTo>
                  <a:lnTo>
                    <a:pt x="234924" y="181610"/>
                  </a:lnTo>
                  <a:lnTo>
                    <a:pt x="231990" y="162560"/>
                  </a:lnTo>
                  <a:lnTo>
                    <a:pt x="224866" y="146050"/>
                  </a:lnTo>
                  <a:lnTo>
                    <a:pt x="253206" y="146050"/>
                  </a:lnTo>
                  <a:lnTo>
                    <a:pt x="246735" y="144780"/>
                  </a:lnTo>
                  <a:lnTo>
                    <a:pt x="240766" y="143510"/>
                  </a:lnTo>
                  <a:lnTo>
                    <a:pt x="229819" y="138430"/>
                  </a:lnTo>
                  <a:lnTo>
                    <a:pt x="225247" y="137160"/>
                  </a:lnTo>
                  <a:lnTo>
                    <a:pt x="217932" y="132080"/>
                  </a:lnTo>
                  <a:lnTo>
                    <a:pt x="214401" y="129540"/>
                  </a:lnTo>
                  <a:lnTo>
                    <a:pt x="210985" y="125730"/>
                  </a:lnTo>
                  <a:close/>
                </a:path>
                <a:path w="371475" h="384810">
                  <a:moveTo>
                    <a:pt x="121272" y="200660"/>
                  </a:moveTo>
                  <a:lnTo>
                    <a:pt x="115671" y="207010"/>
                  </a:lnTo>
                  <a:lnTo>
                    <a:pt x="124494" y="207010"/>
                  </a:lnTo>
                  <a:lnTo>
                    <a:pt x="125895" y="205740"/>
                  </a:lnTo>
                  <a:lnTo>
                    <a:pt x="121272" y="200660"/>
                  </a:lnTo>
                  <a:close/>
                </a:path>
                <a:path w="371475" h="384810">
                  <a:moveTo>
                    <a:pt x="158906" y="175260"/>
                  </a:moveTo>
                  <a:lnTo>
                    <a:pt x="146304" y="175260"/>
                  </a:lnTo>
                  <a:lnTo>
                    <a:pt x="159639" y="187960"/>
                  </a:lnTo>
                  <a:lnTo>
                    <a:pt x="144716" y="203200"/>
                  </a:lnTo>
                  <a:lnTo>
                    <a:pt x="154148" y="203200"/>
                  </a:lnTo>
                  <a:lnTo>
                    <a:pt x="164096" y="193040"/>
                  </a:lnTo>
                  <a:lnTo>
                    <a:pt x="176494" y="193040"/>
                  </a:lnTo>
                  <a:lnTo>
                    <a:pt x="158906" y="175260"/>
                  </a:lnTo>
                  <a:close/>
                </a:path>
                <a:path w="371475" h="384810">
                  <a:moveTo>
                    <a:pt x="253206" y="146050"/>
                  </a:moveTo>
                  <a:lnTo>
                    <a:pt x="224866" y="146050"/>
                  </a:lnTo>
                  <a:lnTo>
                    <a:pt x="240389" y="152400"/>
                  </a:lnTo>
                  <a:lnTo>
                    <a:pt x="257200" y="156210"/>
                  </a:lnTo>
                  <a:lnTo>
                    <a:pt x="275297" y="156210"/>
                  </a:lnTo>
                  <a:lnTo>
                    <a:pt x="294678" y="153670"/>
                  </a:lnTo>
                  <a:lnTo>
                    <a:pt x="294342" y="147320"/>
                  </a:lnTo>
                  <a:lnTo>
                    <a:pt x="259676" y="147320"/>
                  </a:lnTo>
                  <a:lnTo>
                    <a:pt x="253206" y="146050"/>
                  </a:lnTo>
                  <a:close/>
                </a:path>
                <a:path w="371475" h="384810">
                  <a:moveTo>
                    <a:pt x="199377" y="114300"/>
                  </a:moveTo>
                  <a:lnTo>
                    <a:pt x="171284" y="142240"/>
                  </a:lnTo>
                  <a:lnTo>
                    <a:pt x="176491" y="147320"/>
                  </a:lnTo>
                  <a:lnTo>
                    <a:pt x="197993" y="125730"/>
                  </a:lnTo>
                  <a:lnTo>
                    <a:pt x="210985" y="125730"/>
                  </a:lnTo>
                  <a:lnTo>
                    <a:pt x="210007" y="124460"/>
                  </a:lnTo>
                  <a:lnTo>
                    <a:pt x="206133" y="120650"/>
                  </a:lnTo>
                  <a:lnTo>
                    <a:pt x="199377" y="114300"/>
                  </a:lnTo>
                  <a:close/>
                </a:path>
                <a:path w="371475" h="384810">
                  <a:moveTo>
                    <a:pt x="294208" y="144780"/>
                  </a:moveTo>
                  <a:lnTo>
                    <a:pt x="280339" y="147320"/>
                  </a:lnTo>
                  <a:lnTo>
                    <a:pt x="294342" y="147320"/>
                  </a:lnTo>
                  <a:lnTo>
                    <a:pt x="294275" y="146050"/>
                  </a:lnTo>
                  <a:lnTo>
                    <a:pt x="294208" y="144780"/>
                  </a:lnTo>
                  <a:close/>
                </a:path>
                <a:path w="371475" h="384810">
                  <a:moveTo>
                    <a:pt x="284302" y="54610"/>
                  </a:moveTo>
                  <a:lnTo>
                    <a:pt x="255371" y="83820"/>
                  </a:lnTo>
                  <a:lnTo>
                    <a:pt x="286042" y="114300"/>
                  </a:lnTo>
                  <a:lnTo>
                    <a:pt x="289560" y="118110"/>
                  </a:lnTo>
                  <a:lnTo>
                    <a:pt x="301548" y="143510"/>
                  </a:lnTo>
                  <a:lnTo>
                    <a:pt x="308292" y="142240"/>
                  </a:lnTo>
                  <a:lnTo>
                    <a:pt x="308094" y="139700"/>
                  </a:lnTo>
                  <a:lnTo>
                    <a:pt x="307995" y="138430"/>
                  </a:lnTo>
                  <a:lnTo>
                    <a:pt x="307896" y="137160"/>
                  </a:lnTo>
                  <a:lnTo>
                    <a:pt x="286829" y="102870"/>
                  </a:lnTo>
                  <a:lnTo>
                    <a:pt x="290650" y="99060"/>
                  </a:lnTo>
                  <a:lnTo>
                    <a:pt x="282054" y="99060"/>
                  </a:lnTo>
                  <a:lnTo>
                    <a:pt x="265988" y="82550"/>
                  </a:lnTo>
                  <a:lnTo>
                    <a:pt x="283006" y="66040"/>
                  </a:lnTo>
                  <a:lnTo>
                    <a:pt x="295755" y="66040"/>
                  </a:lnTo>
                  <a:lnTo>
                    <a:pt x="284302" y="54610"/>
                  </a:lnTo>
                  <a:close/>
                </a:path>
                <a:path w="371475" h="384810">
                  <a:moveTo>
                    <a:pt x="305727" y="0"/>
                  </a:moveTo>
                  <a:lnTo>
                    <a:pt x="283768" y="31750"/>
                  </a:lnTo>
                  <a:lnTo>
                    <a:pt x="280085" y="35560"/>
                  </a:lnTo>
                  <a:lnTo>
                    <a:pt x="309676" y="64770"/>
                  </a:lnTo>
                  <a:lnTo>
                    <a:pt x="315051" y="71120"/>
                  </a:lnTo>
                  <a:lnTo>
                    <a:pt x="319651" y="76200"/>
                  </a:lnTo>
                  <a:lnTo>
                    <a:pt x="326529" y="87630"/>
                  </a:lnTo>
                  <a:lnTo>
                    <a:pt x="330085" y="95250"/>
                  </a:lnTo>
                  <a:lnTo>
                    <a:pt x="331863" y="102870"/>
                  </a:lnTo>
                  <a:lnTo>
                    <a:pt x="331863" y="111760"/>
                  </a:lnTo>
                  <a:lnTo>
                    <a:pt x="339280" y="111760"/>
                  </a:lnTo>
                  <a:lnTo>
                    <a:pt x="326587" y="71120"/>
                  </a:lnTo>
                  <a:lnTo>
                    <a:pt x="311175" y="54610"/>
                  </a:lnTo>
                  <a:lnTo>
                    <a:pt x="316179" y="49530"/>
                  </a:lnTo>
                  <a:lnTo>
                    <a:pt x="306565" y="49530"/>
                  </a:lnTo>
                  <a:lnTo>
                    <a:pt x="290741" y="34290"/>
                  </a:lnTo>
                  <a:lnTo>
                    <a:pt x="298029" y="25400"/>
                  </a:lnTo>
                  <a:lnTo>
                    <a:pt x="304274" y="16510"/>
                  </a:lnTo>
                  <a:lnTo>
                    <a:pt x="309473" y="8890"/>
                  </a:lnTo>
                  <a:lnTo>
                    <a:pt x="313626" y="2540"/>
                  </a:lnTo>
                  <a:lnTo>
                    <a:pt x="305727" y="0"/>
                  </a:lnTo>
                  <a:close/>
                </a:path>
                <a:path w="371475" h="384810">
                  <a:moveTo>
                    <a:pt x="295755" y="66040"/>
                  </a:moveTo>
                  <a:lnTo>
                    <a:pt x="283006" y="66040"/>
                  </a:lnTo>
                  <a:lnTo>
                    <a:pt x="299059" y="81280"/>
                  </a:lnTo>
                  <a:lnTo>
                    <a:pt x="282054" y="99060"/>
                  </a:lnTo>
                  <a:lnTo>
                    <a:pt x="290650" y="99060"/>
                  </a:lnTo>
                  <a:lnTo>
                    <a:pt x="309753" y="80010"/>
                  </a:lnTo>
                  <a:lnTo>
                    <a:pt x="295755" y="66040"/>
                  </a:lnTo>
                  <a:close/>
                </a:path>
                <a:path w="371475" h="384810">
                  <a:moveTo>
                    <a:pt x="336138" y="41910"/>
                  </a:moveTo>
                  <a:lnTo>
                    <a:pt x="323684" y="41910"/>
                  </a:lnTo>
                  <a:lnTo>
                    <a:pt x="364972" y="82550"/>
                  </a:lnTo>
                  <a:lnTo>
                    <a:pt x="371170" y="77470"/>
                  </a:lnTo>
                  <a:lnTo>
                    <a:pt x="336138" y="41910"/>
                  </a:lnTo>
                  <a:close/>
                </a:path>
                <a:path w="371475" h="384810">
                  <a:moveTo>
                    <a:pt x="273570" y="39370"/>
                  </a:moveTo>
                  <a:lnTo>
                    <a:pt x="239039" y="73660"/>
                  </a:lnTo>
                  <a:lnTo>
                    <a:pt x="243890" y="78740"/>
                  </a:lnTo>
                  <a:lnTo>
                    <a:pt x="278422" y="43180"/>
                  </a:lnTo>
                  <a:lnTo>
                    <a:pt x="273570" y="39370"/>
                  </a:lnTo>
                  <a:close/>
                </a:path>
                <a:path w="371475" h="384810">
                  <a:moveTo>
                    <a:pt x="334340" y="21590"/>
                  </a:moveTo>
                  <a:lnTo>
                    <a:pt x="306565" y="49530"/>
                  </a:lnTo>
                  <a:lnTo>
                    <a:pt x="316179" y="49530"/>
                  </a:lnTo>
                  <a:lnTo>
                    <a:pt x="323684" y="41910"/>
                  </a:lnTo>
                  <a:lnTo>
                    <a:pt x="336138" y="41910"/>
                  </a:lnTo>
                  <a:lnTo>
                    <a:pt x="329882" y="35560"/>
                  </a:lnTo>
                  <a:lnTo>
                    <a:pt x="338963" y="26670"/>
                  </a:lnTo>
                  <a:lnTo>
                    <a:pt x="334340" y="21590"/>
                  </a:lnTo>
                  <a:close/>
                </a:path>
              </a:pathLst>
            </a:custGeom>
            <a:solidFill>
              <a:srgbClr val="585858"/>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grpSp>
      <p:pic>
        <p:nvPicPr>
          <p:cNvPr id="59" name="object 56">
            <a:extLst>
              <a:ext uri="{FF2B5EF4-FFF2-40B4-BE49-F238E27FC236}">
                <a16:creationId xmlns:a16="http://schemas.microsoft.com/office/drawing/2014/main" id="{7681B6DE-BB2F-903B-B1BC-D9ABD4372F20}"/>
              </a:ext>
            </a:extLst>
          </p:cNvPr>
          <p:cNvPicPr/>
          <p:nvPr/>
        </p:nvPicPr>
        <p:blipFill>
          <a:blip r:embed="rId5" cstate="print"/>
          <a:stretch>
            <a:fillRect/>
          </a:stretch>
        </p:blipFill>
        <p:spPr>
          <a:xfrm>
            <a:off x="7190779" y="4647004"/>
            <a:ext cx="377710" cy="378459"/>
          </a:xfrm>
          <a:prstGeom prst="rect">
            <a:avLst/>
          </a:prstGeom>
        </p:spPr>
      </p:pic>
      <p:pic>
        <p:nvPicPr>
          <p:cNvPr id="60" name="object 57">
            <a:extLst>
              <a:ext uri="{FF2B5EF4-FFF2-40B4-BE49-F238E27FC236}">
                <a16:creationId xmlns:a16="http://schemas.microsoft.com/office/drawing/2014/main" id="{D386B4FF-69E9-FE74-A764-9AAAB1717920}"/>
              </a:ext>
            </a:extLst>
          </p:cNvPr>
          <p:cNvPicPr/>
          <p:nvPr/>
        </p:nvPicPr>
        <p:blipFill>
          <a:blip r:embed="rId6" cstate="print"/>
          <a:stretch>
            <a:fillRect/>
          </a:stretch>
        </p:blipFill>
        <p:spPr>
          <a:xfrm>
            <a:off x="7637082" y="4598838"/>
            <a:ext cx="3298451" cy="868146"/>
          </a:xfrm>
          <a:prstGeom prst="rect">
            <a:avLst/>
          </a:prstGeom>
        </p:spPr>
      </p:pic>
      <p:sp>
        <p:nvSpPr>
          <p:cNvPr id="61" name="object 58">
            <a:extLst>
              <a:ext uri="{FF2B5EF4-FFF2-40B4-BE49-F238E27FC236}">
                <a16:creationId xmlns:a16="http://schemas.microsoft.com/office/drawing/2014/main" id="{0137FCA5-5EC3-302D-CE11-D6A4C250A107}"/>
              </a:ext>
            </a:extLst>
          </p:cNvPr>
          <p:cNvSpPr/>
          <p:nvPr/>
        </p:nvSpPr>
        <p:spPr>
          <a:xfrm>
            <a:off x="7379634" y="5727486"/>
            <a:ext cx="243840" cy="68580"/>
          </a:xfrm>
          <a:custGeom>
            <a:avLst/>
            <a:gdLst/>
            <a:ahLst/>
            <a:cxnLst/>
            <a:rect l="l" t="t" r="r" b="b"/>
            <a:pathLst>
              <a:path w="243840" h="68579">
                <a:moveTo>
                  <a:pt x="243840" y="0"/>
                </a:moveTo>
                <a:lnTo>
                  <a:pt x="0" y="0"/>
                </a:lnTo>
                <a:lnTo>
                  <a:pt x="0" y="68402"/>
                </a:lnTo>
                <a:lnTo>
                  <a:pt x="243840" y="68402"/>
                </a:lnTo>
                <a:lnTo>
                  <a:pt x="243840" y="0"/>
                </a:lnTo>
                <a:close/>
              </a:path>
            </a:pathLst>
          </a:custGeom>
          <a:solidFill>
            <a:srgbClr val="005CAE"/>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62" name="object 59">
            <a:extLst>
              <a:ext uri="{FF2B5EF4-FFF2-40B4-BE49-F238E27FC236}">
                <a16:creationId xmlns:a16="http://schemas.microsoft.com/office/drawing/2014/main" id="{230C7023-9D04-6614-3C31-83B25B9D20CD}"/>
              </a:ext>
            </a:extLst>
          </p:cNvPr>
          <p:cNvSpPr txBox="1"/>
          <p:nvPr/>
        </p:nvSpPr>
        <p:spPr>
          <a:xfrm>
            <a:off x="7636495" y="5660118"/>
            <a:ext cx="496465" cy="151323"/>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585858"/>
                </a:solidFill>
                <a:latin typeface="UD デジタル 教科書体 NK" panose="02020400000000000000" pitchFamily="18" charset="-128"/>
                <a:ea typeface="UD デジタル 教科書体 NK" panose="02020400000000000000" pitchFamily="18" charset="-128"/>
                <a:cs typeface="Segoe UI"/>
              </a:rPr>
              <a:t>R5</a:t>
            </a:r>
            <a:r>
              <a:rPr sz="900" spc="-25" dirty="0">
                <a:solidFill>
                  <a:srgbClr val="585858"/>
                </a:solidFill>
                <a:latin typeface="UD デジタル 教科書体 NK" panose="02020400000000000000" pitchFamily="18" charset="-128"/>
                <a:ea typeface="UD デジタル 教科書体 NK" panose="02020400000000000000" pitchFamily="18" charset="-128"/>
                <a:cs typeface="Meiryo"/>
              </a:rPr>
              <a:t>年度</a:t>
            </a:r>
            <a:endParaRPr sz="900" dirty="0">
              <a:latin typeface="UD デジタル 教科書体 NK" panose="02020400000000000000" pitchFamily="18" charset="-128"/>
              <a:ea typeface="UD デジタル 教科書体 NK" panose="02020400000000000000" pitchFamily="18" charset="-128"/>
              <a:cs typeface="Meiryo"/>
            </a:endParaRPr>
          </a:p>
        </p:txBody>
      </p:sp>
      <p:sp>
        <p:nvSpPr>
          <p:cNvPr id="63" name="object 60">
            <a:extLst>
              <a:ext uri="{FF2B5EF4-FFF2-40B4-BE49-F238E27FC236}">
                <a16:creationId xmlns:a16="http://schemas.microsoft.com/office/drawing/2014/main" id="{53CCC449-FB54-EFE9-BCCB-58BA631622E3}"/>
              </a:ext>
            </a:extLst>
          </p:cNvPr>
          <p:cNvSpPr/>
          <p:nvPr/>
        </p:nvSpPr>
        <p:spPr>
          <a:xfrm>
            <a:off x="8145978" y="5727486"/>
            <a:ext cx="243840" cy="68580"/>
          </a:xfrm>
          <a:custGeom>
            <a:avLst/>
            <a:gdLst/>
            <a:ahLst/>
            <a:cxnLst/>
            <a:rect l="l" t="t" r="r" b="b"/>
            <a:pathLst>
              <a:path w="243840" h="68579">
                <a:moveTo>
                  <a:pt x="243840" y="0"/>
                </a:moveTo>
                <a:lnTo>
                  <a:pt x="0" y="0"/>
                </a:lnTo>
                <a:lnTo>
                  <a:pt x="0" y="68402"/>
                </a:lnTo>
                <a:lnTo>
                  <a:pt x="243840" y="68402"/>
                </a:lnTo>
                <a:lnTo>
                  <a:pt x="243840" y="0"/>
                </a:lnTo>
                <a:close/>
              </a:path>
            </a:pathLst>
          </a:custGeom>
          <a:solidFill>
            <a:srgbClr val="DB4D6C"/>
          </a:solidFill>
        </p:spPr>
        <p:txBody>
          <a:bodyPr wrap="square" lIns="0" tIns="0" rIns="0" bIns="0" rtlCol="0"/>
          <a:lstStyle/>
          <a:p>
            <a:endParaRPr>
              <a:latin typeface="UD デジタル 教科書体 NK" panose="02020400000000000000" pitchFamily="18" charset="-128"/>
              <a:ea typeface="UD デジタル 教科書体 NK" panose="02020400000000000000" pitchFamily="18" charset="-128"/>
            </a:endParaRPr>
          </a:p>
        </p:txBody>
      </p:sp>
      <p:sp>
        <p:nvSpPr>
          <p:cNvPr id="64" name="object 61">
            <a:extLst>
              <a:ext uri="{FF2B5EF4-FFF2-40B4-BE49-F238E27FC236}">
                <a16:creationId xmlns:a16="http://schemas.microsoft.com/office/drawing/2014/main" id="{8B70CA2A-DFCD-867E-5AB3-64BD2B26974E}"/>
              </a:ext>
            </a:extLst>
          </p:cNvPr>
          <p:cNvSpPr txBox="1"/>
          <p:nvPr/>
        </p:nvSpPr>
        <p:spPr>
          <a:xfrm>
            <a:off x="8402835" y="5660118"/>
            <a:ext cx="452754" cy="151323"/>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585858"/>
                </a:solidFill>
                <a:latin typeface="UD デジタル 教科書体 NK" panose="02020400000000000000" pitchFamily="18" charset="-128"/>
                <a:ea typeface="UD デジタル 教科書体 NK" panose="02020400000000000000" pitchFamily="18" charset="-128"/>
                <a:cs typeface="Segoe UI"/>
              </a:rPr>
              <a:t>R6</a:t>
            </a:r>
            <a:r>
              <a:rPr sz="900" spc="-25" dirty="0">
                <a:solidFill>
                  <a:srgbClr val="585858"/>
                </a:solidFill>
                <a:latin typeface="UD デジタル 教科書体 NK" panose="02020400000000000000" pitchFamily="18" charset="-128"/>
                <a:ea typeface="UD デジタル 教科書体 NK" panose="02020400000000000000" pitchFamily="18" charset="-128"/>
                <a:cs typeface="Meiryo"/>
              </a:rPr>
              <a:t>年度</a:t>
            </a:r>
            <a:endParaRPr sz="900" dirty="0">
              <a:latin typeface="UD デジタル 教科書体 NK" panose="02020400000000000000" pitchFamily="18" charset="-128"/>
              <a:ea typeface="UD デジタル 教科書体 NK" panose="02020400000000000000" pitchFamily="18" charset="-128"/>
              <a:cs typeface="Meiryo"/>
            </a:endParaRPr>
          </a:p>
        </p:txBody>
      </p:sp>
      <p:pic>
        <p:nvPicPr>
          <p:cNvPr id="65" name="object 62">
            <a:extLst>
              <a:ext uri="{FF2B5EF4-FFF2-40B4-BE49-F238E27FC236}">
                <a16:creationId xmlns:a16="http://schemas.microsoft.com/office/drawing/2014/main" id="{85DBF1BB-5CDD-4264-FDE0-712D20ED7252}"/>
              </a:ext>
            </a:extLst>
          </p:cNvPr>
          <p:cNvPicPr/>
          <p:nvPr/>
        </p:nvPicPr>
        <p:blipFill>
          <a:blip r:embed="rId7" cstate="print"/>
          <a:stretch>
            <a:fillRect/>
          </a:stretch>
        </p:blipFill>
        <p:spPr>
          <a:xfrm>
            <a:off x="8912317" y="5724323"/>
            <a:ext cx="243840" cy="73532"/>
          </a:xfrm>
          <a:prstGeom prst="rect">
            <a:avLst/>
          </a:prstGeom>
        </p:spPr>
      </p:pic>
      <p:sp>
        <p:nvSpPr>
          <p:cNvPr id="66" name="object 63">
            <a:extLst>
              <a:ext uri="{FF2B5EF4-FFF2-40B4-BE49-F238E27FC236}">
                <a16:creationId xmlns:a16="http://schemas.microsoft.com/office/drawing/2014/main" id="{7639B2EF-4DFC-965E-96F2-5EBDFF67C4D9}"/>
              </a:ext>
            </a:extLst>
          </p:cNvPr>
          <p:cNvSpPr txBox="1"/>
          <p:nvPr/>
        </p:nvSpPr>
        <p:spPr>
          <a:xfrm>
            <a:off x="9169173" y="5615314"/>
            <a:ext cx="599081" cy="416781"/>
          </a:xfrm>
          <a:prstGeom prst="rect">
            <a:avLst/>
          </a:prstGeom>
        </p:spPr>
        <p:txBody>
          <a:bodyPr vert="horz" wrap="square" lIns="0" tIns="74930" rIns="0" bIns="0" rtlCol="0">
            <a:spAutoFit/>
          </a:bodyPr>
          <a:lstStyle/>
          <a:p>
            <a:pPr marL="12700">
              <a:lnSpc>
                <a:spcPct val="100000"/>
              </a:lnSpc>
              <a:spcBef>
                <a:spcPts val="590"/>
              </a:spcBef>
            </a:pPr>
            <a:r>
              <a:rPr sz="900" spc="-20" dirty="0">
                <a:solidFill>
                  <a:srgbClr val="585858"/>
                </a:solidFill>
                <a:latin typeface="UD デジタル 教科書体 NK" panose="02020400000000000000" pitchFamily="18" charset="-128"/>
                <a:ea typeface="UD デジタル 教科書体 NK" panose="02020400000000000000" pitchFamily="18" charset="-128"/>
                <a:cs typeface="Meiryo"/>
              </a:rPr>
              <a:t>伸び率</a:t>
            </a:r>
            <a:endParaRPr sz="900" dirty="0">
              <a:latin typeface="UD デジタル 教科書体 NK" panose="02020400000000000000" pitchFamily="18" charset="-128"/>
              <a:ea typeface="UD デジタル 教科書体 NK" panose="02020400000000000000" pitchFamily="18" charset="-128"/>
              <a:cs typeface="Meiryo"/>
            </a:endParaRPr>
          </a:p>
          <a:p>
            <a:pPr marL="12700">
              <a:lnSpc>
                <a:spcPct val="100000"/>
              </a:lnSpc>
              <a:spcBef>
                <a:spcPts val="495"/>
              </a:spcBef>
            </a:pPr>
            <a:r>
              <a:rPr sz="900" spc="-10" dirty="0">
                <a:solidFill>
                  <a:srgbClr val="585858"/>
                </a:solidFill>
                <a:latin typeface="UD デジタル 教科書体 NK" panose="02020400000000000000" pitchFamily="18" charset="-128"/>
                <a:ea typeface="UD デジタル 教科書体 NK" panose="02020400000000000000" pitchFamily="18" charset="-128"/>
                <a:cs typeface="Segoe UI"/>
              </a:rPr>
              <a:t>(R5→R6)</a:t>
            </a:r>
            <a:endParaRPr sz="900" dirty="0">
              <a:latin typeface="UD デジタル 教科書体 NK" panose="02020400000000000000" pitchFamily="18" charset="-128"/>
              <a:ea typeface="UD デジタル 教科書体 NK" panose="02020400000000000000" pitchFamily="18" charset="-128"/>
              <a:cs typeface="Segoe UI"/>
            </a:endParaRPr>
          </a:p>
        </p:txBody>
      </p:sp>
      <p:graphicFrame>
        <p:nvGraphicFramePr>
          <p:cNvPr id="67" name="object 64">
            <a:extLst>
              <a:ext uri="{FF2B5EF4-FFF2-40B4-BE49-F238E27FC236}">
                <a16:creationId xmlns:a16="http://schemas.microsoft.com/office/drawing/2014/main" id="{06A799DC-7DFF-FFF8-0213-49F2A5F54C2B}"/>
              </a:ext>
            </a:extLst>
          </p:cNvPr>
          <p:cNvGraphicFramePr>
            <a:graphicFrameLocks noGrp="1"/>
          </p:cNvGraphicFramePr>
          <p:nvPr/>
        </p:nvGraphicFramePr>
        <p:xfrm>
          <a:off x="980841" y="1764309"/>
          <a:ext cx="4635498" cy="4747895"/>
        </p:xfrm>
        <a:graphic>
          <a:graphicData uri="http://schemas.openxmlformats.org/drawingml/2006/table">
            <a:tbl>
              <a:tblPr firstRow="1" bandRow="1">
                <a:tableStyleId>{2D5ABB26-0587-4C30-8999-92F81FD0307C}</a:tableStyleId>
              </a:tblPr>
              <a:tblGrid>
                <a:gridCol w="1548130">
                  <a:extLst>
                    <a:ext uri="{9D8B030D-6E8A-4147-A177-3AD203B41FA5}">
                      <a16:colId xmlns:a16="http://schemas.microsoft.com/office/drawing/2014/main" val="20000"/>
                    </a:ext>
                  </a:extLst>
                </a:gridCol>
                <a:gridCol w="819150">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42314">
                  <a:extLst>
                    <a:ext uri="{9D8B030D-6E8A-4147-A177-3AD203B41FA5}">
                      <a16:colId xmlns:a16="http://schemas.microsoft.com/office/drawing/2014/main" val="20003"/>
                    </a:ext>
                  </a:extLst>
                </a:gridCol>
                <a:gridCol w="748664">
                  <a:extLst>
                    <a:ext uri="{9D8B030D-6E8A-4147-A177-3AD203B41FA5}">
                      <a16:colId xmlns:a16="http://schemas.microsoft.com/office/drawing/2014/main" val="20004"/>
                    </a:ext>
                  </a:extLst>
                </a:gridCol>
              </a:tblGrid>
              <a:tr h="247650">
                <a:tc rowSpan="2">
                  <a:txBody>
                    <a:bodyPr/>
                    <a:lstStyle/>
                    <a:p>
                      <a:pPr>
                        <a:lnSpc>
                          <a:spcPct val="100000"/>
                        </a:lnSpc>
                      </a:pPr>
                      <a:endParaRPr sz="1200">
                        <a:latin typeface="UD デジタル 教科書体 NK" panose="02020400000000000000" pitchFamily="18" charset="-128"/>
                        <a:ea typeface="UD デジタル 教科書体 NK" panose="02020400000000000000" pitchFamily="18" charset="-128"/>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gridSpan="2">
                  <a:txBody>
                    <a:bodyPr/>
                    <a:lstStyle/>
                    <a:p>
                      <a:pPr marL="34925">
                        <a:lnSpc>
                          <a:spcPct val="100000"/>
                        </a:lnSpc>
                        <a:spcBef>
                          <a:spcPts val="185"/>
                        </a:spcBef>
                      </a:pPr>
                      <a:r>
                        <a:rPr sz="1200" dirty="0">
                          <a:latin typeface="UD デジタル 教科書体 NK" panose="02020400000000000000" pitchFamily="18" charset="-128"/>
                          <a:ea typeface="UD デジタル 教科書体 NK" panose="02020400000000000000" pitchFamily="18" charset="-128"/>
                          <a:cs typeface="Meiryo"/>
                        </a:rPr>
                        <a:t>年間総費用額（億円</a:t>
                      </a:r>
                      <a:r>
                        <a:rPr sz="1200" spc="-50" dirty="0">
                          <a:latin typeface="UD デジタル 教科書体 NK" panose="02020400000000000000" pitchFamily="18" charset="-128"/>
                          <a:ea typeface="UD デジタル 教科書体 NK" panose="02020400000000000000" pitchFamily="18" charset="-128"/>
                          <a:cs typeface="Meiryo"/>
                        </a:rPr>
                        <a:t>）</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rowSpan="2">
                  <a:txBody>
                    <a:bodyPr/>
                    <a:lstStyle/>
                    <a:p>
                      <a:pPr marL="29209" marR="22860" indent="112395">
                        <a:lnSpc>
                          <a:spcPct val="100000"/>
                        </a:lnSpc>
                        <a:spcBef>
                          <a:spcPts val="440"/>
                        </a:spcBef>
                      </a:pPr>
                      <a:r>
                        <a:rPr sz="1200" spc="-20" dirty="0">
                          <a:latin typeface="UD デジタル 教科書体 NK" panose="02020400000000000000" pitchFamily="18" charset="-128"/>
                          <a:ea typeface="UD デジタル 教科書体 NK" panose="02020400000000000000" pitchFamily="18" charset="-128"/>
                          <a:cs typeface="Meiryo"/>
                        </a:rPr>
                        <a:t>伸び幅</a:t>
                      </a:r>
                      <a:r>
                        <a:rPr sz="1200" spc="-50" dirty="0">
                          <a:latin typeface="UD デジタル 教科書体 NK" panose="02020400000000000000" pitchFamily="18" charset="-128"/>
                          <a:ea typeface="UD デジタル 教科書体 NK" panose="02020400000000000000" pitchFamily="18" charset="-128"/>
                          <a:cs typeface="Meiryo"/>
                        </a:rPr>
                        <a:t> </a:t>
                      </a:r>
                      <a:r>
                        <a:rPr sz="1200" spc="-10" dirty="0">
                          <a:latin typeface="UD デジタル 教科書体 NK" panose="02020400000000000000" pitchFamily="18" charset="-128"/>
                          <a:ea typeface="UD デジタル 教科書体 NK" panose="02020400000000000000" pitchFamily="18" charset="-128"/>
                          <a:cs typeface="Meiryo"/>
                        </a:rPr>
                        <a:t>(R5→R6)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5588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rowSpan="2">
                  <a:txBody>
                    <a:bodyPr/>
                    <a:lstStyle/>
                    <a:p>
                      <a:pPr algn="ctr">
                        <a:lnSpc>
                          <a:spcPct val="100000"/>
                        </a:lnSpc>
                        <a:spcBef>
                          <a:spcPts val="440"/>
                        </a:spcBef>
                      </a:pPr>
                      <a:r>
                        <a:rPr sz="1200" spc="-20" dirty="0">
                          <a:latin typeface="UD デジタル 教科書体 NK" panose="02020400000000000000" pitchFamily="18" charset="-128"/>
                          <a:ea typeface="UD デジタル 教科書体 NK" panose="02020400000000000000" pitchFamily="18" charset="-128"/>
                          <a:cs typeface="Meiryo"/>
                        </a:rPr>
                        <a:t>伸び率</a:t>
                      </a:r>
                      <a:endParaRPr sz="1200">
                        <a:latin typeface="UD デジタル 教科書体 NK" panose="02020400000000000000" pitchFamily="18" charset="-128"/>
                        <a:ea typeface="UD デジタル 教科書体 NK" panose="02020400000000000000" pitchFamily="18" charset="-128"/>
                        <a:cs typeface="Meiryo"/>
                      </a:endParaRPr>
                    </a:p>
                    <a:p>
                      <a:pPr algn="ctr">
                        <a:lnSpc>
                          <a:spcPct val="100000"/>
                        </a:lnSpc>
                      </a:pPr>
                      <a:r>
                        <a:rPr sz="1200" spc="-10" dirty="0">
                          <a:latin typeface="UD デジタル 教科書体 NK" panose="02020400000000000000" pitchFamily="18" charset="-128"/>
                          <a:ea typeface="UD デジタル 教科書体 NK" panose="02020400000000000000" pitchFamily="18" charset="-128"/>
                          <a:cs typeface="Meiryo"/>
                        </a:rPr>
                        <a:t>(R5→R6)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5588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extLst>
                  <a:ext uri="{0D108BD9-81ED-4DB2-BD59-A6C34878D82A}">
                    <a16:rowId xmlns:a16="http://schemas.microsoft.com/office/drawing/2014/main" val="10000"/>
                  </a:ext>
                </a:extLst>
              </a:tr>
              <a:tr h="234315">
                <a:tc vMerge="1">
                  <a:txBody>
                    <a:bodyPr/>
                    <a:lstStyle/>
                    <a:p>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marL="156845">
                        <a:lnSpc>
                          <a:spcPct val="100000"/>
                        </a:lnSpc>
                        <a:spcBef>
                          <a:spcPts val="185"/>
                        </a:spcBef>
                      </a:pPr>
                      <a:r>
                        <a:rPr sz="1200" spc="-20" dirty="0">
                          <a:latin typeface="UD デジタル 教科書体 NK" panose="02020400000000000000" pitchFamily="18" charset="-128"/>
                          <a:ea typeface="UD デジタル 教科書体 NK" panose="02020400000000000000" pitchFamily="18" charset="-128"/>
                          <a:cs typeface="Meiryo"/>
                        </a:rPr>
                        <a:t>R5</a:t>
                      </a:r>
                      <a:r>
                        <a:rPr sz="1200" spc="-25" dirty="0">
                          <a:latin typeface="UD デジタル 教科書体 NK" panose="02020400000000000000" pitchFamily="18" charset="-128"/>
                          <a:ea typeface="UD デジタル 教科書体 NK" panose="02020400000000000000" pitchFamily="18" charset="-128"/>
                          <a:cs typeface="Meiryo"/>
                        </a:rPr>
                        <a:t>年度</a:t>
                      </a:r>
                      <a:endParaRPr sz="1200" dirty="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marL="136525">
                        <a:lnSpc>
                          <a:spcPct val="100000"/>
                        </a:lnSpc>
                        <a:spcBef>
                          <a:spcPts val="185"/>
                        </a:spcBef>
                      </a:pPr>
                      <a:r>
                        <a:rPr sz="1200" spc="-20" dirty="0">
                          <a:latin typeface="UD デジタル 教科書体 NK" panose="02020400000000000000" pitchFamily="18" charset="-128"/>
                          <a:ea typeface="UD デジタル 教科書体 NK" panose="02020400000000000000" pitchFamily="18" charset="-128"/>
                          <a:cs typeface="Meiryo"/>
                        </a:rPr>
                        <a:t>R6</a:t>
                      </a:r>
                      <a:r>
                        <a:rPr sz="1200" spc="-25" dirty="0">
                          <a:latin typeface="UD デジタル 教科書体 NK" panose="02020400000000000000" pitchFamily="18" charset="-128"/>
                          <a:ea typeface="UD デジタル 教科書体 NK" panose="02020400000000000000" pitchFamily="18" charset="-128"/>
                          <a:cs typeface="Meiryo"/>
                        </a:rPr>
                        <a:t>年度</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vMerge="1">
                  <a:txBody>
                    <a:bodyPr/>
                    <a:lstStyle/>
                    <a:p>
                      <a:endParaRPr/>
                    </a:p>
                  </a:txBody>
                  <a:tcPr marL="0" marR="0" marT="5588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vMerge="1">
                  <a:txBody>
                    <a:bodyPr/>
                    <a:lstStyle/>
                    <a:p>
                      <a:endParaRPr/>
                    </a:p>
                  </a:txBody>
                  <a:tcPr marL="0" marR="0" marT="55880"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extLst>
                  <a:ext uri="{0D108BD9-81ED-4DB2-BD59-A6C34878D82A}">
                    <a16:rowId xmlns:a16="http://schemas.microsoft.com/office/drawing/2014/main" val="10001"/>
                  </a:ext>
                </a:extLst>
              </a:tr>
              <a:tr h="260350">
                <a:tc>
                  <a:txBody>
                    <a:bodyPr/>
                    <a:lstStyle/>
                    <a:p>
                      <a:pPr algn="ctr">
                        <a:lnSpc>
                          <a:spcPct val="100000"/>
                        </a:lnSpc>
                        <a:spcBef>
                          <a:spcPts val="285"/>
                        </a:spcBef>
                      </a:pPr>
                      <a:r>
                        <a:rPr sz="1200" spc="-15" dirty="0">
                          <a:latin typeface="UD デジタル 教科書体 NK" panose="02020400000000000000" pitchFamily="18" charset="-128"/>
                          <a:ea typeface="UD デジタル 教科書体 NK" panose="02020400000000000000" pitchFamily="18" charset="-128"/>
                          <a:cs typeface="Meiryo"/>
                        </a:rPr>
                        <a:t>居宅介護</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6195" marB="0">
                    <a:lnL w="28575">
                      <a:solidFill>
                        <a:srgbClr val="FF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1905" algn="r">
                        <a:lnSpc>
                          <a:spcPct val="100000"/>
                        </a:lnSpc>
                        <a:spcBef>
                          <a:spcPts val="285"/>
                        </a:spcBef>
                      </a:pPr>
                      <a:r>
                        <a:rPr sz="1200" spc="-10" dirty="0">
                          <a:latin typeface="UD デジタル 教科書体 NK" panose="02020400000000000000" pitchFamily="18" charset="-128"/>
                          <a:ea typeface="UD デジタル 教科書体 NK" panose="02020400000000000000" pitchFamily="18" charset="-128"/>
                          <a:cs typeface="Meiryo"/>
                        </a:rPr>
                        <a:t>2,600</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619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3175" algn="r">
                        <a:lnSpc>
                          <a:spcPct val="100000"/>
                        </a:lnSpc>
                        <a:spcBef>
                          <a:spcPts val="285"/>
                        </a:spcBef>
                      </a:pPr>
                      <a:r>
                        <a:rPr sz="1200" spc="-10" dirty="0">
                          <a:latin typeface="UD デジタル 教科書体 NK" panose="02020400000000000000" pitchFamily="18" charset="-128"/>
                          <a:ea typeface="UD デジタル 教科書体 NK" panose="02020400000000000000" pitchFamily="18" charset="-128"/>
                          <a:cs typeface="Meiryo"/>
                        </a:rPr>
                        <a:t>2,863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619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1270" algn="r">
                        <a:lnSpc>
                          <a:spcPct val="100000"/>
                        </a:lnSpc>
                        <a:spcBef>
                          <a:spcPts val="284"/>
                        </a:spcBef>
                      </a:pPr>
                      <a:r>
                        <a:rPr sz="1200" spc="-25" dirty="0">
                          <a:latin typeface="UD デジタル 教科書体 NK" panose="02020400000000000000" pitchFamily="18" charset="-128"/>
                          <a:ea typeface="UD デジタル 教科書体 NK" panose="02020400000000000000" pitchFamily="18" charset="-128"/>
                          <a:cs typeface="Meiryo"/>
                        </a:rPr>
                        <a:t>263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6194"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algn="ctr">
                        <a:lnSpc>
                          <a:spcPct val="100000"/>
                        </a:lnSpc>
                        <a:spcBef>
                          <a:spcPts val="285"/>
                        </a:spcBef>
                      </a:pPr>
                      <a:r>
                        <a:rPr sz="1200" spc="-10" dirty="0">
                          <a:latin typeface="UD デジタル 教科書体 NK" panose="02020400000000000000" pitchFamily="18" charset="-128"/>
                          <a:ea typeface="UD デジタル 教科書体 NK" panose="02020400000000000000" pitchFamily="18" charset="-128"/>
                          <a:cs typeface="Meiryo"/>
                        </a:rPr>
                        <a:t>10.1%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6195" marB="0">
                    <a:lnL w="6350">
                      <a:solidFill>
                        <a:srgbClr val="000000"/>
                      </a:solidFill>
                      <a:prstDash val="solid"/>
                    </a:lnL>
                    <a:lnR w="28575">
                      <a:solidFill>
                        <a:srgbClr val="FF0000"/>
                      </a:solidFill>
                      <a:prstDash val="solid"/>
                    </a:lnR>
                    <a:lnT w="38100">
                      <a:solidFill>
                        <a:srgbClr val="FF0000"/>
                      </a:solidFill>
                      <a:prstDash val="solid"/>
                    </a:lnT>
                    <a:lnB w="6350">
                      <a:solidFill>
                        <a:srgbClr val="000000"/>
                      </a:solidFill>
                      <a:prstDash val="solid"/>
                    </a:lnB>
                  </a:tcPr>
                </a:tc>
                <a:extLst>
                  <a:ext uri="{0D108BD9-81ED-4DB2-BD59-A6C34878D82A}">
                    <a16:rowId xmlns:a16="http://schemas.microsoft.com/office/drawing/2014/main" val="10002"/>
                  </a:ext>
                </a:extLst>
              </a:tr>
              <a:tr h="256540">
                <a:tc>
                  <a:txBody>
                    <a:bodyPr/>
                    <a:lstStyle/>
                    <a:p>
                      <a:pPr algn="ctr">
                        <a:lnSpc>
                          <a:spcPct val="100000"/>
                        </a:lnSpc>
                        <a:spcBef>
                          <a:spcPts val="220"/>
                        </a:spcBef>
                      </a:pPr>
                      <a:r>
                        <a:rPr sz="1200" spc="-10" dirty="0">
                          <a:latin typeface="UD デジタル 教科書体 NK" panose="02020400000000000000" pitchFamily="18" charset="-128"/>
                          <a:ea typeface="UD デジタル 教科書体 NK" panose="02020400000000000000" pitchFamily="18" charset="-128"/>
                          <a:cs typeface="Meiryo"/>
                        </a:rPr>
                        <a:t>重度訪問介護</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220"/>
                        </a:spcBef>
                      </a:pPr>
                      <a:r>
                        <a:rPr sz="1200" spc="-10" dirty="0">
                          <a:latin typeface="UD デジタル 教科書体 NK" panose="02020400000000000000" pitchFamily="18" charset="-128"/>
                          <a:ea typeface="UD デジタル 教科書体 NK" panose="02020400000000000000" pitchFamily="18" charset="-128"/>
                          <a:cs typeface="Meiryo"/>
                        </a:rPr>
                        <a:t>1,417</a:t>
                      </a:r>
                      <a:endParaRPr sz="1200" dirty="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220"/>
                        </a:spcBef>
                      </a:pPr>
                      <a:r>
                        <a:rPr sz="1200" spc="-10" dirty="0">
                          <a:latin typeface="UD デジタル 教科書体 NK" panose="02020400000000000000" pitchFamily="18" charset="-128"/>
                          <a:ea typeface="UD デジタル 教科書体 NK" panose="02020400000000000000" pitchFamily="18" charset="-128"/>
                          <a:cs typeface="Meiryo"/>
                        </a:rPr>
                        <a:t>1,622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215"/>
                        </a:spcBef>
                      </a:pPr>
                      <a:r>
                        <a:rPr sz="1200" spc="-25" dirty="0">
                          <a:latin typeface="UD デジタル 教科書体 NK" panose="02020400000000000000" pitchFamily="18" charset="-128"/>
                          <a:ea typeface="UD デジタル 教科書体 NK" panose="02020400000000000000" pitchFamily="18" charset="-128"/>
                          <a:cs typeface="Meiryo"/>
                        </a:rPr>
                        <a:t>205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220"/>
                        </a:spcBef>
                      </a:pPr>
                      <a:r>
                        <a:rPr sz="1200" spc="-10" dirty="0">
                          <a:latin typeface="UD デジタル 教科書体 NK" panose="02020400000000000000" pitchFamily="18" charset="-128"/>
                          <a:ea typeface="UD デジタル 教科書体 NK" panose="02020400000000000000" pitchFamily="18" charset="-128"/>
                          <a:cs typeface="Meiryo"/>
                        </a:rPr>
                        <a:t>14.5%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256540">
                <a:tc>
                  <a:txBody>
                    <a:bodyPr/>
                    <a:lstStyle/>
                    <a:p>
                      <a:pPr algn="ctr">
                        <a:lnSpc>
                          <a:spcPct val="100000"/>
                        </a:lnSpc>
                        <a:spcBef>
                          <a:spcPts val="220"/>
                        </a:spcBef>
                      </a:pPr>
                      <a:r>
                        <a:rPr sz="1200" spc="-15" dirty="0">
                          <a:latin typeface="UD デジタル 教科書体 NK" panose="02020400000000000000" pitchFamily="18" charset="-128"/>
                          <a:ea typeface="UD デジタル 教科書体 NK" panose="02020400000000000000" pitchFamily="18" charset="-128"/>
                          <a:cs typeface="Meiryo"/>
                        </a:rPr>
                        <a:t>短期入所</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220"/>
                        </a:spcBef>
                      </a:pPr>
                      <a:r>
                        <a:rPr sz="1200" spc="-25" dirty="0">
                          <a:latin typeface="UD デジタル 教科書体 NK" panose="02020400000000000000" pitchFamily="18" charset="-128"/>
                          <a:ea typeface="UD デジタル 教科書体 NK" panose="02020400000000000000" pitchFamily="18" charset="-128"/>
                          <a:cs typeface="Meiryo"/>
                        </a:rPr>
                        <a:t>511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220"/>
                        </a:spcBef>
                      </a:pPr>
                      <a:r>
                        <a:rPr sz="1200" spc="-25" dirty="0">
                          <a:latin typeface="UD デジタル 教科書体 NK" panose="02020400000000000000" pitchFamily="18" charset="-128"/>
                          <a:ea typeface="UD デジタル 教科書体 NK" panose="02020400000000000000" pitchFamily="18" charset="-128"/>
                          <a:cs typeface="Meiryo"/>
                        </a:rPr>
                        <a:t>586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215"/>
                        </a:spcBef>
                      </a:pPr>
                      <a:r>
                        <a:rPr sz="1200" spc="-25" dirty="0">
                          <a:latin typeface="UD デジタル 教科書体 NK" panose="02020400000000000000" pitchFamily="18" charset="-128"/>
                          <a:ea typeface="UD デジタル 教科書体 NK" panose="02020400000000000000" pitchFamily="18" charset="-128"/>
                          <a:cs typeface="Meiryo"/>
                        </a:rPr>
                        <a:t>76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220"/>
                        </a:spcBef>
                      </a:pPr>
                      <a:r>
                        <a:rPr sz="1200" spc="-10" dirty="0">
                          <a:latin typeface="UD デジタル 教科書体 NK" panose="02020400000000000000" pitchFamily="18" charset="-128"/>
                          <a:ea typeface="UD デジタル 教科書体 NK" panose="02020400000000000000" pitchFamily="18" charset="-128"/>
                          <a:cs typeface="Meiryo"/>
                        </a:rPr>
                        <a:t>14.9%</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256540">
                <a:tc>
                  <a:txBody>
                    <a:bodyPr/>
                    <a:lstStyle/>
                    <a:p>
                      <a:pPr algn="ctr">
                        <a:lnSpc>
                          <a:spcPct val="100000"/>
                        </a:lnSpc>
                        <a:spcBef>
                          <a:spcPts val="220"/>
                        </a:spcBef>
                      </a:pPr>
                      <a:r>
                        <a:rPr sz="1200" spc="-15" dirty="0">
                          <a:latin typeface="UD デジタル 教科書体 NK" panose="02020400000000000000" pitchFamily="18" charset="-128"/>
                          <a:ea typeface="UD デジタル 教科書体 NK" panose="02020400000000000000" pitchFamily="18" charset="-128"/>
                          <a:cs typeface="Meiryo"/>
                        </a:rPr>
                        <a:t>療養介護</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220"/>
                        </a:spcBef>
                      </a:pPr>
                      <a:r>
                        <a:rPr sz="1200" spc="-25" dirty="0">
                          <a:latin typeface="UD デジタル 教科書体 NK" panose="02020400000000000000" pitchFamily="18" charset="-128"/>
                          <a:ea typeface="UD デジタル 教科書体 NK" panose="02020400000000000000" pitchFamily="18" charset="-128"/>
                          <a:cs typeface="Meiryo"/>
                        </a:rPr>
                        <a:t>697</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220"/>
                        </a:spcBef>
                      </a:pPr>
                      <a:r>
                        <a:rPr sz="1200" spc="-25" dirty="0">
                          <a:latin typeface="UD デジタル 教科書体 NK" panose="02020400000000000000" pitchFamily="18" charset="-128"/>
                          <a:ea typeface="UD デジタル 教科書体 NK" panose="02020400000000000000" pitchFamily="18" charset="-128"/>
                          <a:cs typeface="Meiryo"/>
                        </a:rPr>
                        <a:t>713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215"/>
                        </a:spcBef>
                      </a:pPr>
                      <a:r>
                        <a:rPr sz="1200" spc="-25" dirty="0">
                          <a:latin typeface="UD デジタル 教科書体 NK" panose="02020400000000000000" pitchFamily="18" charset="-128"/>
                          <a:ea typeface="UD デジタル 教科書体 NK" panose="02020400000000000000" pitchFamily="18" charset="-128"/>
                          <a:cs typeface="Meiryo"/>
                        </a:rPr>
                        <a:t>16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220"/>
                        </a:spcBef>
                      </a:pPr>
                      <a:r>
                        <a:rPr sz="1200" spc="-20" dirty="0">
                          <a:latin typeface="UD デジタル 教科書体 NK" panose="02020400000000000000" pitchFamily="18" charset="-128"/>
                          <a:ea typeface="UD デジタル 教科書体 NK" panose="02020400000000000000" pitchFamily="18" charset="-128"/>
                          <a:cs typeface="Meiryo"/>
                        </a:rPr>
                        <a:t>2.3%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7940"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247650">
                <a:tc>
                  <a:txBody>
                    <a:bodyPr/>
                    <a:lstStyle/>
                    <a:p>
                      <a:pPr algn="ctr">
                        <a:lnSpc>
                          <a:spcPct val="100000"/>
                        </a:lnSpc>
                        <a:spcBef>
                          <a:spcPts val="185"/>
                        </a:spcBef>
                      </a:pPr>
                      <a:r>
                        <a:rPr sz="1200" spc="-15" dirty="0">
                          <a:latin typeface="UD デジタル 教科書体 NK" panose="02020400000000000000" pitchFamily="18" charset="-128"/>
                          <a:ea typeface="UD デジタル 教科書体 NK" panose="02020400000000000000" pitchFamily="18" charset="-128"/>
                          <a:cs typeface="Meiryo"/>
                        </a:rPr>
                        <a:t>生活介護</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8,602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9,085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25" dirty="0">
                          <a:latin typeface="UD デジタル 教科書体 NK" panose="02020400000000000000" pitchFamily="18" charset="-128"/>
                          <a:ea typeface="UD デジタル 教科書体 NK" panose="02020400000000000000" pitchFamily="18" charset="-128"/>
                          <a:cs typeface="Meiryo"/>
                        </a:rPr>
                        <a:t>483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20" dirty="0">
                          <a:latin typeface="UD デジタル 教科書体 NK" panose="02020400000000000000" pitchFamily="18" charset="-128"/>
                          <a:ea typeface="UD デジタル 教科書体 NK" panose="02020400000000000000" pitchFamily="18" charset="-128"/>
                          <a:cs typeface="Meiryo"/>
                        </a:rPr>
                        <a:t>5.6%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247650">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施設入所支援</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2,124</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2,475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25" dirty="0">
                          <a:latin typeface="UD デジタル 教科書体 NK" panose="02020400000000000000" pitchFamily="18" charset="-128"/>
                          <a:ea typeface="UD デジタル 教科書体 NK" panose="02020400000000000000" pitchFamily="18" charset="-128"/>
                          <a:cs typeface="Meiryo"/>
                        </a:rPr>
                        <a:t>351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16.5%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47650">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共同生活援助</a:t>
                      </a:r>
                      <a:endParaRPr sz="1200" dirty="0">
                        <a:latin typeface="UD デジタル 教科書体 NK" panose="02020400000000000000" pitchFamily="18" charset="-128"/>
                        <a:ea typeface="UD デジタル 教科書体 NK" panose="02020400000000000000" pitchFamily="18" charset="-128"/>
                        <a:cs typeface="Meiryo"/>
                      </a:endParaRPr>
                    </a:p>
                  </a:txBody>
                  <a:tcPr marL="0" marR="0" marT="23495"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4,163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4,712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25" dirty="0">
                          <a:latin typeface="UD デジタル 教科書体 NK" panose="02020400000000000000" pitchFamily="18" charset="-128"/>
                          <a:ea typeface="UD デジタル 教科書体 NK" panose="02020400000000000000" pitchFamily="18" charset="-128"/>
                          <a:cs typeface="Meiryo"/>
                        </a:rPr>
                        <a:t>548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13.2%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247650">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就労移行支援</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25" dirty="0">
                          <a:latin typeface="UD デジタル 教科書体 NK" panose="02020400000000000000" pitchFamily="18" charset="-128"/>
                          <a:ea typeface="UD デジタル 教科書体 NK" panose="02020400000000000000" pitchFamily="18" charset="-128"/>
                          <a:cs typeface="Meiryo"/>
                        </a:rPr>
                        <a:t>800</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25" dirty="0">
                          <a:latin typeface="UD デジタル 教科書体 NK" panose="02020400000000000000" pitchFamily="18" charset="-128"/>
                          <a:ea typeface="UD デジタル 教科書体 NK" panose="02020400000000000000" pitchFamily="18" charset="-128"/>
                          <a:cs typeface="Meiryo"/>
                        </a:rPr>
                        <a:t>858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25" dirty="0">
                          <a:latin typeface="UD デジタル 教科書体 NK" panose="02020400000000000000" pitchFamily="18" charset="-128"/>
                          <a:ea typeface="UD デジタル 教科書体 NK" panose="02020400000000000000" pitchFamily="18" charset="-128"/>
                          <a:cs typeface="Meiryo"/>
                        </a:rPr>
                        <a:t>57</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20" dirty="0">
                          <a:latin typeface="UD デジタル 教科書体 NK" panose="02020400000000000000" pitchFamily="18" charset="-128"/>
                          <a:ea typeface="UD デジタル 教科書体 NK" panose="02020400000000000000" pitchFamily="18" charset="-128"/>
                          <a:cs typeface="Meiryo"/>
                        </a:rPr>
                        <a:t>7.2%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418465">
                <a:tc>
                  <a:txBody>
                    <a:bodyPr/>
                    <a:lstStyle/>
                    <a:p>
                      <a:pPr algn="ct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就労継続支援Ａ型</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1,792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1,875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855"/>
                        </a:spcBef>
                      </a:pPr>
                      <a:r>
                        <a:rPr sz="1200" spc="-25" dirty="0">
                          <a:latin typeface="UD デジタル 教科書体 NK" panose="02020400000000000000" pitchFamily="18" charset="-128"/>
                          <a:ea typeface="UD デジタル 教科書体 NK" panose="02020400000000000000" pitchFamily="18" charset="-128"/>
                          <a:cs typeface="Meiryo"/>
                        </a:rPr>
                        <a:t>83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860"/>
                        </a:spcBef>
                      </a:pPr>
                      <a:r>
                        <a:rPr sz="1200" spc="-20" dirty="0">
                          <a:latin typeface="UD デジタル 教科書体 NK" panose="02020400000000000000" pitchFamily="18" charset="-128"/>
                          <a:ea typeface="UD デジタル 教科書体 NK" panose="02020400000000000000" pitchFamily="18" charset="-128"/>
                          <a:cs typeface="Meiryo"/>
                        </a:rPr>
                        <a:t>4.6%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418465">
                <a:tc>
                  <a:txBody>
                    <a:bodyPr/>
                    <a:lstStyle/>
                    <a:p>
                      <a:pPr algn="ct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就労継続支援Ｂ型</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5,242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6,294</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855"/>
                        </a:spcBef>
                      </a:pPr>
                      <a:r>
                        <a:rPr sz="1200" spc="-10" dirty="0">
                          <a:latin typeface="UD デジタル 教科書体 NK" panose="02020400000000000000" pitchFamily="18" charset="-128"/>
                          <a:ea typeface="UD デジタル 教科書体 NK" panose="02020400000000000000" pitchFamily="18" charset="-128"/>
                          <a:cs typeface="Meiryo"/>
                        </a:rPr>
                        <a:t>1,052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860"/>
                        </a:spcBef>
                      </a:pPr>
                      <a:r>
                        <a:rPr sz="1200" spc="-10" dirty="0">
                          <a:latin typeface="UD デジタル 教科書体 NK" panose="02020400000000000000" pitchFamily="18" charset="-128"/>
                          <a:ea typeface="UD デジタル 教科書体 NK" panose="02020400000000000000" pitchFamily="18" charset="-128"/>
                          <a:cs typeface="Meiryo"/>
                        </a:rPr>
                        <a:t>20.1%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9220"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247650">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児童発達支援</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28575">
                      <a:solidFill>
                        <a:srgbClr val="FF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2,388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2,728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25" dirty="0">
                          <a:latin typeface="UD デジタル 教科書体 NK" panose="02020400000000000000" pitchFamily="18" charset="-128"/>
                          <a:ea typeface="UD デジタル 教科書体 NK" panose="02020400000000000000" pitchFamily="18" charset="-128"/>
                          <a:cs typeface="Meiryo"/>
                        </a:rPr>
                        <a:t>341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14.3%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28575">
                      <a:solidFill>
                        <a:srgbClr val="FF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403860">
                <a:tc>
                  <a:txBody>
                    <a:bodyPr/>
                    <a:lstStyle/>
                    <a:p>
                      <a:pPr algn="ctr">
                        <a:lnSpc>
                          <a:spcPct val="100000"/>
                        </a:lnSpc>
                        <a:spcBef>
                          <a:spcPts val="855"/>
                        </a:spcBef>
                      </a:pPr>
                      <a:r>
                        <a:rPr sz="1200" spc="-5" dirty="0">
                          <a:latin typeface="UD デジタル 教科書体 NK" panose="02020400000000000000" pitchFamily="18" charset="-128"/>
                          <a:ea typeface="UD デジタル 教科書体 NK" panose="02020400000000000000" pitchFamily="18" charset="-128"/>
                          <a:cs typeface="Meiryo"/>
                        </a:rPr>
                        <a:t>放課後等デイサービス</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28575">
                      <a:solidFill>
                        <a:srgbClr val="FF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marR="1905" algn="r">
                        <a:lnSpc>
                          <a:spcPct val="100000"/>
                        </a:lnSpc>
                        <a:spcBef>
                          <a:spcPts val="855"/>
                        </a:spcBef>
                      </a:pPr>
                      <a:r>
                        <a:rPr sz="1200" spc="-10" dirty="0">
                          <a:latin typeface="UD デジタル 教科書体 NK" panose="02020400000000000000" pitchFamily="18" charset="-128"/>
                          <a:ea typeface="UD デジタル 教科書体 NK" panose="02020400000000000000" pitchFamily="18" charset="-128"/>
                          <a:cs typeface="Meiryo"/>
                        </a:rPr>
                        <a:t>5,306</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marR="3175" algn="r">
                        <a:lnSpc>
                          <a:spcPct val="100000"/>
                        </a:lnSpc>
                        <a:spcBef>
                          <a:spcPts val="855"/>
                        </a:spcBef>
                      </a:pPr>
                      <a:r>
                        <a:rPr sz="1200" spc="-10" dirty="0">
                          <a:latin typeface="UD デジタル 教科書体 NK" panose="02020400000000000000" pitchFamily="18" charset="-128"/>
                          <a:ea typeface="UD デジタル 教科書体 NK" panose="02020400000000000000" pitchFamily="18" charset="-128"/>
                          <a:cs typeface="Meiryo"/>
                        </a:rPr>
                        <a:t>6,098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marR="1270" algn="r">
                        <a:lnSpc>
                          <a:spcPct val="100000"/>
                        </a:lnSpc>
                        <a:spcBef>
                          <a:spcPts val="855"/>
                        </a:spcBef>
                      </a:pPr>
                      <a:r>
                        <a:rPr sz="1200" spc="-25" dirty="0">
                          <a:latin typeface="UD デジタル 教科書体 NK" panose="02020400000000000000" pitchFamily="18" charset="-128"/>
                          <a:ea typeface="UD デジタル 教科書体 NK" panose="02020400000000000000" pitchFamily="18" charset="-128"/>
                          <a:cs typeface="Meiryo"/>
                        </a:rPr>
                        <a:t>792</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6350">
                      <a:solidFill>
                        <a:srgbClr val="000000"/>
                      </a:solidFill>
                      <a:prstDash val="solid"/>
                    </a:lnR>
                    <a:lnT w="6350">
                      <a:solidFill>
                        <a:srgbClr val="000000"/>
                      </a:solidFill>
                      <a:prstDash val="solid"/>
                    </a:lnT>
                    <a:lnB w="38100">
                      <a:solidFill>
                        <a:srgbClr val="FF0000"/>
                      </a:solidFill>
                      <a:prstDash val="solid"/>
                    </a:lnB>
                  </a:tcPr>
                </a:tc>
                <a:tc>
                  <a:txBody>
                    <a:bodyPr/>
                    <a:lstStyle/>
                    <a:p>
                      <a:pPr algn="ctr">
                        <a:lnSpc>
                          <a:spcPct val="100000"/>
                        </a:lnSpc>
                        <a:spcBef>
                          <a:spcPts val="855"/>
                        </a:spcBef>
                      </a:pPr>
                      <a:r>
                        <a:rPr sz="1200" spc="-10" dirty="0">
                          <a:latin typeface="UD デジタル 教科書体 NK" panose="02020400000000000000" pitchFamily="18" charset="-128"/>
                          <a:ea typeface="UD デジタル 教科書体 NK" panose="02020400000000000000" pitchFamily="18" charset="-128"/>
                          <a:cs typeface="Meiryo"/>
                        </a:rPr>
                        <a:t>14.9%</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108585" marB="0">
                    <a:lnL w="6350">
                      <a:solidFill>
                        <a:srgbClr val="000000"/>
                      </a:solidFill>
                      <a:prstDash val="solid"/>
                    </a:lnL>
                    <a:lnR w="28575">
                      <a:solidFill>
                        <a:srgbClr val="FF0000"/>
                      </a:solidFill>
                      <a:prstDash val="solid"/>
                    </a:lnR>
                    <a:lnT w="6350">
                      <a:solidFill>
                        <a:srgbClr val="000000"/>
                      </a:solidFill>
                      <a:prstDash val="solid"/>
                    </a:lnT>
                    <a:lnB w="38100">
                      <a:solidFill>
                        <a:srgbClr val="FF0000"/>
                      </a:solidFill>
                      <a:prstDash val="solid"/>
                    </a:lnB>
                  </a:tcPr>
                </a:tc>
                <a:extLst>
                  <a:ext uri="{0D108BD9-81ED-4DB2-BD59-A6C34878D82A}">
                    <a16:rowId xmlns:a16="http://schemas.microsoft.com/office/drawing/2014/main" val="10013"/>
                  </a:ext>
                </a:extLst>
              </a:tr>
              <a:tr h="261620">
                <a:tc>
                  <a:txBody>
                    <a:bodyPr/>
                    <a:lstStyle/>
                    <a:p>
                      <a:pPr algn="ctr">
                        <a:lnSpc>
                          <a:spcPct val="100000"/>
                        </a:lnSpc>
                        <a:spcBef>
                          <a:spcPts val="295"/>
                        </a:spcBef>
                      </a:pPr>
                      <a:r>
                        <a:rPr sz="1200" spc="-20" dirty="0">
                          <a:latin typeface="UD デジタル 教科書体 NK" panose="02020400000000000000" pitchFamily="18" charset="-128"/>
                          <a:ea typeface="UD デジタル 教科書体 NK" panose="02020400000000000000" pitchFamily="18" charset="-128"/>
                          <a:cs typeface="Meiryo"/>
                        </a:rPr>
                        <a:t>障害者</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746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1905" algn="r">
                        <a:lnSpc>
                          <a:spcPct val="100000"/>
                        </a:lnSpc>
                        <a:spcBef>
                          <a:spcPts val="295"/>
                        </a:spcBef>
                      </a:pPr>
                      <a:r>
                        <a:rPr sz="1200" spc="-10" dirty="0">
                          <a:latin typeface="UD デジタル 教科書体 NK" panose="02020400000000000000" pitchFamily="18" charset="-128"/>
                          <a:ea typeface="UD デジタル 教科書体 NK" panose="02020400000000000000" pitchFamily="18" charset="-128"/>
                          <a:cs typeface="Meiryo"/>
                        </a:rPr>
                        <a:t>29,234</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746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3175" algn="r">
                        <a:lnSpc>
                          <a:spcPct val="100000"/>
                        </a:lnSpc>
                        <a:spcBef>
                          <a:spcPts val="295"/>
                        </a:spcBef>
                      </a:pPr>
                      <a:r>
                        <a:rPr sz="1200" spc="-10" dirty="0">
                          <a:latin typeface="UD デジタル 教科書体 NK" panose="02020400000000000000" pitchFamily="18" charset="-128"/>
                          <a:ea typeface="UD デジタル 教科書体 NK" panose="02020400000000000000" pitchFamily="18" charset="-128"/>
                          <a:cs typeface="Meiryo"/>
                        </a:rPr>
                        <a:t>32,548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746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marR="1270" algn="r">
                        <a:lnSpc>
                          <a:spcPct val="100000"/>
                        </a:lnSpc>
                        <a:spcBef>
                          <a:spcPts val="295"/>
                        </a:spcBef>
                      </a:pPr>
                      <a:r>
                        <a:rPr sz="1200" spc="-10" dirty="0">
                          <a:latin typeface="UD デジタル 教科書体 NK" panose="02020400000000000000" pitchFamily="18" charset="-128"/>
                          <a:ea typeface="UD デジタル 教科書体 NK" panose="02020400000000000000" pitchFamily="18" charset="-128"/>
                          <a:cs typeface="Meiryo"/>
                        </a:rPr>
                        <a:t>3,315</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746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tc>
                  <a:txBody>
                    <a:bodyPr/>
                    <a:lstStyle/>
                    <a:p>
                      <a:pPr algn="ctr">
                        <a:lnSpc>
                          <a:spcPct val="100000"/>
                        </a:lnSpc>
                        <a:spcBef>
                          <a:spcPts val="295"/>
                        </a:spcBef>
                      </a:pPr>
                      <a:r>
                        <a:rPr sz="1200" spc="-10" dirty="0">
                          <a:latin typeface="UD デジタル 教科書体 NK" panose="02020400000000000000" pitchFamily="18" charset="-128"/>
                          <a:ea typeface="UD デジタル 教科書体 NK" panose="02020400000000000000" pitchFamily="18" charset="-128"/>
                          <a:cs typeface="Meiryo"/>
                        </a:rPr>
                        <a:t>11.3%</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37465" marB="0">
                    <a:lnL w="6350">
                      <a:solidFill>
                        <a:srgbClr val="000000"/>
                      </a:solidFill>
                      <a:prstDash val="solid"/>
                    </a:lnL>
                    <a:lnR w="6350">
                      <a:solidFill>
                        <a:srgbClr val="000000"/>
                      </a:solidFill>
                      <a:prstDash val="solid"/>
                    </a:lnR>
                    <a:lnT w="38100">
                      <a:solidFill>
                        <a:srgbClr val="FF0000"/>
                      </a:solidFill>
                      <a:prstDash val="solid"/>
                    </a:lnT>
                    <a:lnB w="6350">
                      <a:solidFill>
                        <a:srgbClr val="000000"/>
                      </a:solidFill>
                      <a:prstDash val="solid"/>
                    </a:lnB>
                  </a:tcPr>
                </a:tc>
                <a:extLst>
                  <a:ext uri="{0D108BD9-81ED-4DB2-BD59-A6C34878D82A}">
                    <a16:rowId xmlns:a16="http://schemas.microsoft.com/office/drawing/2014/main" val="10014"/>
                  </a:ext>
                </a:extLst>
              </a:tr>
              <a:tr h="247650">
                <a:tc>
                  <a:txBody>
                    <a:bodyPr/>
                    <a:lstStyle/>
                    <a:p>
                      <a:pPr algn="ctr">
                        <a:lnSpc>
                          <a:spcPct val="100000"/>
                        </a:lnSpc>
                        <a:spcBef>
                          <a:spcPts val="185"/>
                        </a:spcBef>
                      </a:pPr>
                      <a:r>
                        <a:rPr sz="1200" spc="-20" dirty="0">
                          <a:latin typeface="UD デジタル 教科書体 NK" panose="02020400000000000000" pitchFamily="18" charset="-128"/>
                          <a:ea typeface="UD デジタル 教科書体 NK" panose="02020400000000000000" pitchFamily="18" charset="-128"/>
                          <a:cs typeface="Meiryo"/>
                        </a:rPr>
                        <a:t>障害児</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8,067</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317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9,261</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10" dirty="0">
                          <a:latin typeface="UD デジタル 教科書体 NK" panose="02020400000000000000" pitchFamily="18" charset="-128"/>
                          <a:ea typeface="UD デジタル 教科書体 NK" panose="02020400000000000000" pitchFamily="18" charset="-128"/>
                          <a:cs typeface="Meiryo"/>
                        </a:rPr>
                        <a:t>1,194</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14.8%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247650">
                <a:tc>
                  <a:txBody>
                    <a:bodyPr/>
                    <a:lstStyle/>
                    <a:p>
                      <a:pPr algn="ctr">
                        <a:lnSpc>
                          <a:spcPct val="100000"/>
                        </a:lnSpc>
                        <a:spcBef>
                          <a:spcPts val="185"/>
                        </a:spcBef>
                      </a:pPr>
                      <a:r>
                        <a:rPr sz="1200" spc="-25" dirty="0">
                          <a:latin typeface="UD デジタル 教科書体 NK" panose="02020400000000000000" pitchFamily="18" charset="-128"/>
                          <a:ea typeface="UD デジタル 教科書体 NK" panose="02020400000000000000" pitchFamily="18" charset="-128"/>
                          <a:cs typeface="Meiryo"/>
                        </a:rPr>
                        <a:t>全体</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905"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37,300.7</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2540" algn="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41,809.8</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270" algn="r">
                        <a:lnSpc>
                          <a:spcPct val="100000"/>
                        </a:lnSpc>
                        <a:spcBef>
                          <a:spcPts val="180"/>
                        </a:spcBef>
                      </a:pPr>
                      <a:r>
                        <a:rPr sz="1200" spc="-10" dirty="0">
                          <a:latin typeface="UD デジタル 教科書体 NK" panose="02020400000000000000" pitchFamily="18" charset="-128"/>
                          <a:ea typeface="UD デジタル 教科書体 NK" panose="02020400000000000000" pitchFamily="18" charset="-128"/>
                          <a:cs typeface="Meiryo"/>
                        </a:rPr>
                        <a:t>4,509</a:t>
                      </a:r>
                      <a:endParaRPr sz="1200">
                        <a:latin typeface="UD デジタル 教科書体 NK" panose="02020400000000000000" pitchFamily="18" charset="-128"/>
                        <a:ea typeface="UD デジタル 教科書体 NK" panose="02020400000000000000" pitchFamily="18" charset="-128"/>
                        <a:cs typeface="Meiryo"/>
                      </a:endParaRPr>
                    </a:p>
                  </a:txBody>
                  <a:tcPr marL="0" marR="0" marT="228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ct val="100000"/>
                        </a:lnSpc>
                        <a:spcBef>
                          <a:spcPts val="185"/>
                        </a:spcBef>
                      </a:pPr>
                      <a:r>
                        <a:rPr sz="1200" spc="-10" dirty="0">
                          <a:latin typeface="UD デジタル 教科書体 NK" panose="02020400000000000000" pitchFamily="18" charset="-128"/>
                          <a:ea typeface="UD デジタル 教科書体 NK" panose="02020400000000000000" pitchFamily="18" charset="-128"/>
                          <a:cs typeface="Meiryo"/>
                        </a:rPr>
                        <a:t>12.1%</a:t>
                      </a:r>
                      <a:endParaRPr sz="1200" dirty="0">
                        <a:latin typeface="UD デジタル 教科書体 NK" panose="02020400000000000000" pitchFamily="18" charset="-128"/>
                        <a:ea typeface="UD デジタル 教科書体 NK" panose="02020400000000000000" pitchFamily="18" charset="-128"/>
                        <a:cs typeface="Meiryo"/>
                      </a:endParaRPr>
                    </a:p>
                  </a:txBody>
                  <a:tcPr marL="0" marR="0" marT="234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bl>
          </a:graphicData>
        </a:graphic>
      </p:graphicFrame>
      <p:sp>
        <p:nvSpPr>
          <p:cNvPr id="5" name="正方形/長方形 4">
            <a:extLst>
              <a:ext uri="{FF2B5EF4-FFF2-40B4-BE49-F238E27FC236}">
                <a16:creationId xmlns:a16="http://schemas.microsoft.com/office/drawing/2014/main" id="{23A3AADF-F96B-E7AF-6472-D11EF5A33D19}"/>
              </a:ext>
            </a:extLst>
          </p:cNvPr>
          <p:cNvSpPr/>
          <p:nvPr/>
        </p:nvSpPr>
        <p:spPr>
          <a:xfrm>
            <a:off x="5820508" y="1764309"/>
            <a:ext cx="5894353" cy="4574945"/>
          </a:xfrm>
          <a:prstGeom prst="rect">
            <a:avLst/>
          </a:prstGeom>
          <a:no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80839E5-0E88-0C08-9332-1BCA8B8EFA10}"/>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スライド№３３</a:t>
            </a:r>
          </a:p>
        </p:txBody>
      </p:sp>
    </p:spTree>
    <p:extLst>
      <p:ext uri="{BB962C8B-B14F-4D97-AF65-F5344CB8AC3E}">
        <p14:creationId xmlns:p14="http://schemas.microsoft.com/office/powerpoint/2010/main" val="19790431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6F52-2136-CFCB-38D7-96E74AEBB5E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B2B5AF2-EA4A-B71C-225C-9BA91784BF73}"/>
              </a:ext>
            </a:extLst>
          </p:cNvPr>
          <p:cNvSpPr>
            <a:spLocks noGrp="1"/>
          </p:cNvSpPr>
          <p:nvPr>
            <p:ph type="title"/>
          </p:nvPr>
        </p:nvSpPr>
        <p:spPr>
          <a:xfrm>
            <a:off x="838199" y="387031"/>
            <a:ext cx="10515600" cy="1325563"/>
          </a:xfrm>
        </p:spPr>
        <p:txBody>
          <a:bodyPr anchor="t">
            <a:normAutofit/>
          </a:bodyPr>
          <a:lstStyle/>
          <a:p>
            <a:r>
              <a:rPr lang="ja-JP" altLang="en-US" sz="3600" b="0" u="sng" dirty="0"/>
              <a:t>課題と求められる役割とは？</a:t>
            </a:r>
            <a:br>
              <a:rPr lang="en-US" altLang="ja-JP" sz="3600" b="0" u="sng" dirty="0"/>
            </a:br>
            <a:r>
              <a:rPr lang="ja-JP" altLang="en-US" sz="2400" b="0" u="none" dirty="0"/>
              <a:t>サービス種類別ごとの</a:t>
            </a:r>
            <a:r>
              <a:rPr kumimoji="1" lang="ja-JP" altLang="en-US" sz="2400" b="0" u="none" dirty="0"/>
              <a:t>費用額と利用者数の伸び率</a:t>
            </a:r>
            <a:endParaRPr kumimoji="1" lang="ja-JP" altLang="en-US" sz="4000" b="0" u="none" dirty="0"/>
          </a:p>
        </p:txBody>
      </p:sp>
      <p:pic>
        <p:nvPicPr>
          <p:cNvPr id="129" name="図 128" descr="グラフ が含まれている画像">
            <a:extLst>
              <a:ext uri="{FF2B5EF4-FFF2-40B4-BE49-F238E27FC236}">
                <a16:creationId xmlns:a16="http://schemas.microsoft.com/office/drawing/2014/main" id="{D15FBBC0-B9AA-F377-12B6-3EABD5996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92" y="1547446"/>
            <a:ext cx="5962807" cy="4445439"/>
          </a:xfrm>
          <a:prstGeom prst="rect">
            <a:avLst/>
          </a:prstGeom>
          <a:ln>
            <a:solidFill>
              <a:schemeClr val="tx1"/>
            </a:solidFill>
          </a:ln>
        </p:spPr>
      </p:pic>
      <p:pic>
        <p:nvPicPr>
          <p:cNvPr id="3" name="図 2" descr="グラフ, 散布図">
            <a:extLst>
              <a:ext uri="{FF2B5EF4-FFF2-40B4-BE49-F238E27FC236}">
                <a16:creationId xmlns:a16="http://schemas.microsoft.com/office/drawing/2014/main" id="{B0D613F3-FE5E-2784-572F-E83375088A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547446"/>
            <a:ext cx="5962807" cy="4445439"/>
          </a:xfrm>
          <a:prstGeom prst="rect">
            <a:avLst/>
          </a:prstGeom>
          <a:ln>
            <a:solidFill>
              <a:schemeClr val="tx1"/>
            </a:solidFill>
          </a:ln>
        </p:spPr>
      </p:pic>
      <p:sp>
        <p:nvSpPr>
          <p:cNvPr id="5" name="正方形/長方形 4">
            <a:extLst>
              <a:ext uri="{FF2B5EF4-FFF2-40B4-BE49-F238E27FC236}">
                <a16:creationId xmlns:a16="http://schemas.microsoft.com/office/drawing/2014/main" id="{BA35A359-5C93-0846-D444-B51B3A5B0848}"/>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スライド№３４</a:t>
            </a:r>
          </a:p>
        </p:txBody>
      </p:sp>
    </p:spTree>
    <p:extLst>
      <p:ext uri="{BB962C8B-B14F-4D97-AF65-F5344CB8AC3E}">
        <p14:creationId xmlns:p14="http://schemas.microsoft.com/office/powerpoint/2010/main" val="18105221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0E868A-F117-1971-8EAA-E03612991F21}"/>
              </a:ext>
            </a:extLst>
          </p:cNvPr>
          <p:cNvSpPr>
            <a:spLocks noGrp="1"/>
          </p:cNvSpPr>
          <p:nvPr>
            <p:ph type="title"/>
          </p:nvPr>
        </p:nvSpPr>
        <p:spPr/>
        <p:txBody>
          <a:bodyPr anchor="t"/>
          <a:lstStyle/>
          <a:p>
            <a:r>
              <a:rPr lang="ja-JP" altLang="en-US" b="0" dirty="0"/>
              <a:t>課題と求められる</a:t>
            </a:r>
            <a:r>
              <a:rPr kumimoji="1" lang="ja-JP" altLang="en-US" b="0" dirty="0"/>
              <a:t>役割とは？</a:t>
            </a:r>
            <a:br>
              <a:rPr kumimoji="1" lang="en-US" altLang="ja-JP" b="0" dirty="0"/>
            </a:br>
            <a:r>
              <a:rPr lang="ja-JP" altLang="en-US" sz="2400" b="0" u="none" dirty="0"/>
              <a:t>様々な問題をどう捉えるのか！！</a:t>
            </a:r>
            <a:endParaRPr kumimoji="1" lang="ja-JP" altLang="en-US" sz="2400" b="0" u="none" dirty="0"/>
          </a:p>
        </p:txBody>
      </p:sp>
      <p:sp>
        <p:nvSpPr>
          <p:cNvPr id="3" name="四角形: 角を丸くする 2">
            <a:extLst>
              <a:ext uri="{FF2B5EF4-FFF2-40B4-BE49-F238E27FC236}">
                <a16:creationId xmlns:a16="http://schemas.microsoft.com/office/drawing/2014/main" id="{CEAD118F-9431-3074-F9DC-5BBB25DEFBC4}"/>
              </a:ext>
            </a:extLst>
          </p:cNvPr>
          <p:cNvSpPr/>
          <p:nvPr/>
        </p:nvSpPr>
        <p:spPr>
          <a:xfrm>
            <a:off x="696820" y="1343770"/>
            <a:ext cx="10798359" cy="5303519"/>
          </a:xfrm>
          <a:prstGeom prst="roundRect">
            <a:avLst/>
          </a:prstGeom>
          <a:solidFill>
            <a:schemeClr val="accent6">
              <a:lumMod val="20000"/>
              <a:lumOff val="80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nSpc>
                <a:spcPct val="100000"/>
              </a:lnSpc>
              <a:spcBef>
                <a:spcPts val="0"/>
              </a:spcBef>
            </a:pPr>
            <a:r>
              <a:rPr kumimoji="1" lang="ja-JP" altLang="en-US" sz="2400" dirty="0">
                <a:latin typeface="UD デジタル 教科書体 NK-R" panose="02020400000000000000" pitchFamily="18" charset="-128"/>
                <a:ea typeface="UD デジタル 教科書体 NK-R" panose="02020400000000000000" pitchFamily="18" charset="-128"/>
              </a:rPr>
              <a:t>　　障害者の就労支援業界では、これまで様々な課題</a:t>
            </a:r>
            <a:r>
              <a:rPr lang="ja-JP" altLang="en-US" sz="2400" dirty="0">
                <a:latin typeface="UD デジタル 教科書体 NK-R" panose="02020400000000000000" pitchFamily="18" charset="-128"/>
                <a:ea typeface="UD デジタル 教科書体 NK-R" panose="02020400000000000000" pitchFamily="18" charset="-128"/>
              </a:rPr>
              <a:t>点</a:t>
            </a:r>
            <a:r>
              <a:rPr kumimoji="1" lang="ja-JP" altLang="en-US" sz="2400" dirty="0">
                <a:latin typeface="UD デジタル 教科書体 NK-R" panose="02020400000000000000" pitchFamily="18" charset="-128"/>
                <a:ea typeface="UD デジタル 教科書体 NK-R" panose="02020400000000000000" pitchFamily="18" charset="-128"/>
              </a:rPr>
              <a:t>・問題点が叫ばれてきました。就労系障害</a:t>
            </a:r>
            <a:r>
              <a:rPr lang="ja-JP" altLang="en-US" sz="2400" dirty="0">
                <a:latin typeface="UD デジタル 教科書体 NK-R" panose="02020400000000000000" pitchFamily="18" charset="-128"/>
                <a:ea typeface="UD デジタル 教科書体 NK-R" panose="02020400000000000000" pitchFamily="18" charset="-128"/>
              </a:rPr>
              <a:t>福祉サービスの課題とは！？</a:t>
            </a:r>
            <a:endParaRPr lang="en-US" altLang="ja-JP" sz="24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①就労移行支援事業所</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・多機能型事業で利用者を循環させる問題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・安直な就労支援による定着支援の問題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・定着支援は月１回の面談１時間で良しとする問題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②就労継続支援</a:t>
            </a:r>
            <a:r>
              <a:rPr lang="en-US" altLang="ja-JP" sz="2000" dirty="0">
                <a:latin typeface="UD デジタル 教科書体 NK-R" panose="02020400000000000000" pitchFamily="18" charset="-128"/>
                <a:ea typeface="UD デジタル 教科書体 NK-R" panose="02020400000000000000" pitchFamily="18" charset="-128"/>
              </a:rPr>
              <a:t>A</a:t>
            </a:r>
            <a:r>
              <a:rPr lang="ja-JP" altLang="en-US" sz="2000" dirty="0">
                <a:latin typeface="UD デジタル 教科書体 NK-R" panose="02020400000000000000" pitchFamily="18" charset="-128"/>
                <a:ea typeface="UD デジタル 教科書体 NK-R" panose="02020400000000000000" pitchFamily="18" charset="-128"/>
              </a:rPr>
              <a:t>型事業所</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・短時間利用の問題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・特定求職者雇用開発助成金活用の問題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kumimoji="1" lang="ja-JP" altLang="en-US" sz="2000" dirty="0">
                <a:latin typeface="UD デジタル 教科書体 NK-R" panose="02020400000000000000" pitchFamily="18" charset="-128"/>
                <a:ea typeface="UD デジタル 教科書体 NK-R" panose="02020400000000000000" pitchFamily="18" charset="-128"/>
              </a:rPr>
              <a:t>　・経営改善計画提出に該当する事業所の未改善状況の問題</a:t>
            </a:r>
            <a:endParaRPr kumimoji="1"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③就労継続支援Ｂ型事業所</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kumimoji="1" lang="ja-JP" altLang="en-US" sz="2000" dirty="0">
                <a:latin typeface="UD デジタル 教科書体 NK-R" panose="02020400000000000000" pitchFamily="18" charset="-128"/>
                <a:ea typeface="UD デジタル 教科書体 NK-R" panose="02020400000000000000" pitchFamily="18" charset="-128"/>
              </a:rPr>
              <a:t>　・利用者工賃額の低迷の問題</a:t>
            </a:r>
            <a:endParaRPr kumimoji="1"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lang="ja-JP" altLang="en-US" sz="2000" dirty="0">
                <a:latin typeface="UD デジタル 教科書体 NK-R" panose="02020400000000000000" pitchFamily="18" charset="-128"/>
                <a:ea typeface="UD デジタル 教科書体 NK-R" panose="02020400000000000000" pitchFamily="18" charset="-128"/>
              </a:rPr>
              <a:t>　・一般就労可能対象者の囲い込みの問題</a:t>
            </a:r>
            <a:endParaRPr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kumimoji="1" lang="ja-JP" altLang="en-US" sz="2000" dirty="0">
                <a:latin typeface="UD デジタル 教科書体 NK-R" panose="02020400000000000000" pitchFamily="18" charset="-128"/>
                <a:ea typeface="UD デジタル 教科書体 NK-R" panose="02020400000000000000" pitchFamily="18" charset="-128"/>
              </a:rPr>
              <a:t>　・生活介護事業化に直面している事業所増の問題</a:t>
            </a:r>
            <a:endParaRPr kumimoji="1" lang="en-US" altLang="ja-JP" sz="2000" dirty="0">
              <a:latin typeface="UD デジタル 教科書体 NK-R" panose="02020400000000000000" pitchFamily="18" charset="-128"/>
              <a:ea typeface="UD デジタル 教科書体 NK-R" panose="02020400000000000000" pitchFamily="18" charset="-128"/>
            </a:endParaRPr>
          </a:p>
          <a:p>
            <a:pPr>
              <a:lnSpc>
                <a:spcPct val="100000"/>
              </a:lnSpc>
              <a:spcBef>
                <a:spcPts val="0"/>
              </a:spcBef>
            </a:pPr>
            <a:r>
              <a:rPr kumimoji="1" lang="ja-JP" altLang="en-US" sz="2000" dirty="0">
                <a:latin typeface="UD デジタル 教科書体 NK-R" panose="02020400000000000000" pitchFamily="18" charset="-128"/>
                <a:ea typeface="UD デジタル 教科書体 NK-R" panose="02020400000000000000" pitchFamily="18" charset="-128"/>
              </a:rPr>
              <a:t>④障害福祉サービス事業所における職員の確保と定着率の問題　</a:t>
            </a:r>
            <a:endParaRPr kumimoji="1" lang="en-US" altLang="ja-JP" sz="2000" dirty="0">
              <a:latin typeface="UD デジタル 教科書体 NK-R" panose="02020400000000000000" pitchFamily="18" charset="-128"/>
              <a:ea typeface="UD デジタル 教科書体 NK-R" panose="02020400000000000000" pitchFamily="18" charset="-128"/>
            </a:endParaRPr>
          </a:p>
        </p:txBody>
      </p:sp>
      <p:sp>
        <p:nvSpPr>
          <p:cNvPr id="5" name="吹き出し: 角を丸めた四角形 4">
            <a:extLst>
              <a:ext uri="{FF2B5EF4-FFF2-40B4-BE49-F238E27FC236}">
                <a16:creationId xmlns:a16="http://schemas.microsoft.com/office/drawing/2014/main" id="{11F952A6-D896-7348-7096-AA8E6EA2B628}"/>
              </a:ext>
            </a:extLst>
          </p:cNvPr>
          <p:cNvSpPr/>
          <p:nvPr/>
        </p:nvSpPr>
        <p:spPr>
          <a:xfrm>
            <a:off x="7764236" y="2890157"/>
            <a:ext cx="3984171" cy="2260301"/>
          </a:xfrm>
          <a:prstGeom prst="wedgeRoundRectCallout">
            <a:avLst>
              <a:gd name="adj1" fmla="val -10884"/>
              <a:gd name="adj2" fmla="val 63922"/>
              <a:gd name="adj3" fmla="val 16667"/>
            </a:avLst>
          </a:prstGeom>
          <a:solidFill>
            <a:schemeClr val="bg1"/>
          </a:solidFill>
          <a:ln>
            <a:solidFill>
              <a:srgbClr val="FF0000"/>
            </a:solidFill>
          </a:ln>
        </p:spPr>
        <p:style>
          <a:lnRef idx="1">
            <a:schemeClr val="accent1"/>
          </a:lnRef>
          <a:fillRef idx="2">
            <a:schemeClr val="accent1"/>
          </a:fillRef>
          <a:effectRef idx="1">
            <a:schemeClr val="accent1"/>
          </a:effectRef>
          <a:fontRef idx="minor">
            <a:schemeClr val="dk1"/>
          </a:fontRef>
        </p:style>
        <p:txBody>
          <a:bodyPr rtlCol="0" anchor="ct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「就労選択支援事業」の創設は、地域の就労アセスメント体制にどの様な影響を与えるのか、また新たな地域就労支援ネットワークの構築になり得るのだろうか</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・地域の中での「就労系事業所」との有機的な連携は、どう図られるのか。</a:t>
            </a:r>
          </a:p>
        </p:txBody>
      </p:sp>
      <p:pic>
        <p:nvPicPr>
          <p:cNvPr id="7" name="図 6">
            <a:extLst>
              <a:ext uri="{FF2B5EF4-FFF2-40B4-BE49-F238E27FC236}">
                <a16:creationId xmlns:a16="http://schemas.microsoft.com/office/drawing/2014/main" id="{83B7BA38-0D69-BD70-311A-4723D9E4D35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91277" y="4444779"/>
            <a:ext cx="2261647" cy="2261647"/>
          </a:xfrm>
          <a:prstGeom prst="rect">
            <a:avLst/>
          </a:prstGeom>
        </p:spPr>
      </p:pic>
      <p:sp>
        <p:nvSpPr>
          <p:cNvPr id="6" name="正方形/長方形 5">
            <a:extLst>
              <a:ext uri="{FF2B5EF4-FFF2-40B4-BE49-F238E27FC236}">
                <a16:creationId xmlns:a16="http://schemas.microsoft.com/office/drawing/2014/main" id="{5F08EB9F-9788-86D5-B025-71978E454BDA}"/>
              </a:ext>
            </a:extLst>
          </p:cNvPr>
          <p:cNvSpPr/>
          <p:nvPr/>
        </p:nvSpPr>
        <p:spPr>
          <a:xfrm>
            <a:off x="-1" y="0"/>
            <a:ext cx="1593706"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スライド№３５</a:t>
            </a:r>
          </a:p>
        </p:txBody>
      </p:sp>
    </p:spTree>
    <p:extLst>
      <p:ext uri="{BB962C8B-B14F-4D97-AF65-F5344CB8AC3E}">
        <p14:creationId xmlns:p14="http://schemas.microsoft.com/office/powerpoint/2010/main" val="391001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1F4D8B42-0DF8-7B30-0EA2-0D8F4FE4C83C}"/>
              </a:ext>
            </a:extLst>
          </p:cNvPr>
          <p:cNvPicPr>
            <a:picLocks noChangeAspect="1"/>
          </p:cNvPicPr>
          <p:nvPr/>
        </p:nvPicPr>
        <p:blipFill>
          <a:blip r:embed="rId2"/>
          <a:stretch>
            <a:fillRect/>
          </a:stretch>
        </p:blipFill>
        <p:spPr>
          <a:xfrm>
            <a:off x="811157" y="1308300"/>
            <a:ext cx="10569685" cy="5184575"/>
          </a:xfrm>
          <a:prstGeom prst="rect">
            <a:avLst/>
          </a:prstGeom>
        </p:spPr>
      </p:pic>
      <p:sp>
        <p:nvSpPr>
          <p:cNvPr id="2" name="タイトル 1">
            <a:extLst>
              <a:ext uri="{FF2B5EF4-FFF2-40B4-BE49-F238E27FC236}">
                <a16:creationId xmlns:a16="http://schemas.microsoft.com/office/drawing/2014/main" id="{36B6BC76-3EB8-4409-A5AB-FF1277A68B97}"/>
              </a:ext>
            </a:extLst>
          </p:cNvPr>
          <p:cNvSpPr>
            <a:spLocks noGrp="1"/>
          </p:cNvSpPr>
          <p:nvPr>
            <p:ph type="title"/>
          </p:nvPr>
        </p:nvSpPr>
        <p:spPr/>
        <p:txBody>
          <a:bodyPr anchor="t"/>
          <a:lstStyle/>
          <a:p>
            <a:r>
              <a:rPr kumimoji="1" lang="ja-JP" altLang="en-US" b="0" dirty="0"/>
              <a:t>就労支援のプロセス</a:t>
            </a:r>
            <a:br>
              <a:rPr kumimoji="1" lang="en-US" altLang="ja-JP" b="0" dirty="0"/>
            </a:br>
            <a:r>
              <a:rPr lang="ja-JP" altLang="en-US" sz="2400" b="0" u="none" dirty="0"/>
              <a:t>一般的な流れと様々な機関の役割</a:t>
            </a:r>
            <a:endParaRPr kumimoji="1" lang="ja-JP" altLang="en-US" sz="2400" b="0" u="none" dirty="0"/>
          </a:p>
        </p:txBody>
      </p:sp>
      <p:sp>
        <p:nvSpPr>
          <p:cNvPr id="16" name="矢印: 右 15">
            <a:extLst>
              <a:ext uri="{FF2B5EF4-FFF2-40B4-BE49-F238E27FC236}">
                <a16:creationId xmlns:a16="http://schemas.microsoft.com/office/drawing/2014/main" id="{3F418752-18A9-B2F7-E458-C143B01710E7}"/>
              </a:ext>
            </a:extLst>
          </p:cNvPr>
          <p:cNvSpPr/>
          <p:nvPr/>
        </p:nvSpPr>
        <p:spPr>
          <a:xfrm>
            <a:off x="8965981" y="1058779"/>
            <a:ext cx="288032" cy="191263"/>
          </a:xfrm>
          <a:prstGeom prst="rightArrow">
            <a:avLst/>
          </a:prstGeom>
          <a:solidFill>
            <a:srgbClr val="B2D5FC"/>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1384857D-EC47-2E4A-EDE7-E58DEB68BEF4}"/>
              </a:ext>
            </a:extLst>
          </p:cNvPr>
          <p:cNvSpPr/>
          <p:nvPr/>
        </p:nvSpPr>
        <p:spPr>
          <a:xfrm>
            <a:off x="9214910" y="1000523"/>
            <a:ext cx="902811" cy="307777"/>
          </a:xfrm>
          <a:prstGeom prst="rect">
            <a:avLst/>
          </a:prstGeom>
          <a:noFill/>
        </p:spPr>
        <p:txBody>
          <a:bodyPr wrap="none" lIns="91440" tIns="45720" rIns="91440" bIns="45720">
            <a:spAutoFit/>
          </a:bodyPr>
          <a:lstStyle/>
          <a:p>
            <a:pPr algn="ctr"/>
            <a:r>
              <a:rPr lang="ja-JP" altLang="en-US" sz="1400" b="0" cap="none" spc="0" dirty="0">
                <a:ln w="0"/>
                <a:solidFill>
                  <a:schemeClr val="tx1"/>
                </a:solidFill>
                <a:latin typeface="UD デジタル 教科書体 NK" panose="02020400000000000000" pitchFamily="18" charset="-128"/>
                <a:ea typeface="UD デジタル 教科書体 NK" panose="02020400000000000000" pitchFamily="18" charset="-128"/>
              </a:rPr>
              <a:t>雇用施策</a:t>
            </a:r>
          </a:p>
        </p:txBody>
      </p:sp>
      <p:sp>
        <p:nvSpPr>
          <p:cNvPr id="20" name="正方形/長方形 19">
            <a:extLst>
              <a:ext uri="{FF2B5EF4-FFF2-40B4-BE49-F238E27FC236}">
                <a16:creationId xmlns:a16="http://schemas.microsoft.com/office/drawing/2014/main" id="{93F10057-DB3C-4C9B-3E20-29FF2696F4B8}"/>
              </a:ext>
            </a:extLst>
          </p:cNvPr>
          <p:cNvSpPr/>
          <p:nvPr/>
        </p:nvSpPr>
        <p:spPr>
          <a:xfrm>
            <a:off x="10450989" y="1000523"/>
            <a:ext cx="902811" cy="307777"/>
          </a:xfrm>
          <a:prstGeom prst="rect">
            <a:avLst/>
          </a:prstGeom>
          <a:noFill/>
        </p:spPr>
        <p:txBody>
          <a:bodyPr wrap="none" lIns="91440" tIns="45720" rIns="91440" bIns="45720">
            <a:spAutoFit/>
          </a:bodyPr>
          <a:lstStyle/>
          <a:p>
            <a:pPr algn="ctr"/>
            <a:r>
              <a:rPr lang="ja-JP" altLang="en-US" sz="1400" dirty="0">
                <a:ln w="0"/>
                <a:latin typeface="UD デジタル 教科書体 NK" panose="02020400000000000000" pitchFamily="18" charset="-128"/>
                <a:ea typeface="UD デジタル 教科書体 NK" panose="02020400000000000000" pitchFamily="18" charset="-128"/>
              </a:rPr>
              <a:t>福祉</a:t>
            </a:r>
            <a:r>
              <a:rPr lang="ja-JP" altLang="en-US" sz="1400" b="0" cap="none" spc="0" dirty="0">
                <a:ln w="0"/>
                <a:solidFill>
                  <a:schemeClr val="tx1"/>
                </a:solidFill>
                <a:latin typeface="UD デジタル 教科書体 NK" panose="02020400000000000000" pitchFamily="18" charset="-128"/>
                <a:ea typeface="UD デジタル 教科書体 NK" panose="02020400000000000000" pitchFamily="18" charset="-128"/>
              </a:rPr>
              <a:t>施策</a:t>
            </a:r>
          </a:p>
        </p:txBody>
      </p:sp>
      <p:sp>
        <p:nvSpPr>
          <p:cNvPr id="28" name="矢印: 右 27">
            <a:extLst>
              <a:ext uri="{FF2B5EF4-FFF2-40B4-BE49-F238E27FC236}">
                <a16:creationId xmlns:a16="http://schemas.microsoft.com/office/drawing/2014/main" id="{F8E64980-DABA-086E-2FC0-0F595D4DE714}"/>
              </a:ext>
            </a:extLst>
          </p:cNvPr>
          <p:cNvSpPr/>
          <p:nvPr/>
        </p:nvSpPr>
        <p:spPr>
          <a:xfrm>
            <a:off x="10189070" y="1067212"/>
            <a:ext cx="288032" cy="174398"/>
          </a:xfrm>
          <a:prstGeom prst="rightArrow">
            <a:avLst/>
          </a:prstGeom>
          <a:solidFill>
            <a:srgbClr val="CED664"/>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3769A504-B963-80FB-DFF1-5E04A76CED1B}"/>
              </a:ext>
            </a:extLst>
          </p:cNvPr>
          <p:cNvSpPr/>
          <p:nvPr/>
        </p:nvSpPr>
        <p:spPr>
          <a:xfrm>
            <a:off x="0" y="6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スライド№１</a:t>
            </a:r>
          </a:p>
        </p:txBody>
      </p:sp>
    </p:spTree>
    <p:extLst>
      <p:ext uri="{BB962C8B-B14F-4D97-AF65-F5344CB8AC3E}">
        <p14:creationId xmlns:p14="http://schemas.microsoft.com/office/powerpoint/2010/main" val="1361206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8" name="四角形: 角を丸くする 1047">
            <a:extLst>
              <a:ext uri="{FF2B5EF4-FFF2-40B4-BE49-F238E27FC236}">
                <a16:creationId xmlns:a16="http://schemas.microsoft.com/office/drawing/2014/main" id="{E620E9E1-6636-4BEB-9FA1-EE2ECA3CAD23}"/>
              </a:ext>
            </a:extLst>
          </p:cNvPr>
          <p:cNvSpPr/>
          <p:nvPr/>
        </p:nvSpPr>
        <p:spPr>
          <a:xfrm>
            <a:off x="6843091" y="2040792"/>
            <a:ext cx="4373214" cy="4688803"/>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65C6FD3-EAB8-4CFF-BB05-871AA68A7B1D}"/>
              </a:ext>
            </a:extLst>
          </p:cNvPr>
          <p:cNvSpPr>
            <a:spLocks noGrp="1"/>
          </p:cNvSpPr>
          <p:nvPr>
            <p:ph type="title"/>
          </p:nvPr>
        </p:nvSpPr>
        <p:spPr/>
        <p:txBody>
          <a:bodyPr anchor="t">
            <a:normAutofit/>
          </a:bodyPr>
          <a:lstStyle/>
          <a:p>
            <a:r>
              <a:rPr kumimoji="1" lang="ja-JP" altLang="en-US" b="0" dirty="0"/>
              <a:t>アセスメントとは</a:t>
            </a:r>
            <a:br>
              <a:rPr kumimoji="1" lang="en-US" altLang="ja-JP" b="0" dirty="0"/>
            </a:br>
            <a:r>
              <a:rPr kumimoji="1" lang="ja-JP" altLang="en-US" sz="2400" b="0" u="none" dirty="0"/>
              <a:t>就労アセス</a:t>
            </a:r>
            <a:r>
              <a:rPr lang="ja-JP" altLang="en-US" sz="2400" b="0" u="none" dirty="0"/>
              <a:t>メント</a:t>
            </a:r>
            <a:r>
              <a:rPr kumimoji="1" lang="ja-JP" altLang="en-US" sz="2400" b="0" u="none" dirty="0"/>
              <a:t>の基本的な理解</a:t>
            </a:r>
            <a:endParaRPr kumimoji="1" lang="ja-JP" altLang="en-US" sz="4000" b="0" dirty="0"/>
          </a:p>
        </p:txBody>
      </p:sp>
      <p:sp>
        <p:nvSpPr>
          <p:cNvPr id="4" name="四角形: 角を丸くする 3">
            <a:extLst>
              <a:ext uri="{FF2B5EF4-FFF2-40B4-BE49-F238E27FC236}">
                <a16:creationId xmlns:a16="http://schemas.microsoft.com/office/drawing/2014/main" id="{E4479080-6B8B-4CF0-BC87-A4ECD40427B0}"/>
              </a:ext>
            </a:extLst>
          </p:cNvPr>
          <p:cNvSpPr/>
          <p:nvPr/>
        </p:nvSpPr>
        <p:spPr>
          <a:xfrm>
            <a:off x="588225" y="2040793"/>
            <a:ext cx="1518699" cy="416407"/>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en-US" altLang="ja-JP" dirty="0">
                <a:latin typeface="UD デジタル 教科書体 NK-R" panose="02020400000000000000" pitchFamily="18" charset="-128"/>
                <a:ea typeface="UD デジタル 教科書体 NK-R" panose="02020400000000000000" pitchFamily="18" charset="-128"/>
              </a:rPr>
              <a:t>ICF</a:t>
            </a:r>
            <a:r>
              <a:rPr kumimoji="1" lang="ja-JP" altLang="en-US" dirty="0">
                <a:latin typeface="UD デジタル 教科書体 NK-R" panose="02020400000000000000" pitchFamily="18" charset="-128"/>
                <a:ea typeface="UD デジタル 教科書体 NK-R" panose="02020400000000000000" pitchFamily="18" charset="-128"/>
              </a:rPr>
              <a:t>の分類</a:t>
            </a:r>
          </a:p>
        </p:txBody>
      </p:sp>
      <p:sp>
        <p:nvSpPr>
          <p:cNvPr id="5" name="正方形/長方形 4">
            <a:extLst>
              <a:ext uri="{FF2B5EF4-FFF2-40B4-BE49-F238E27FC236}">
                <a16:creationId xmlns:a16="http://schemas.microsoft.com/office/drawing/2014/main" id="{860630E2-DFB4-4397-9594-A420B59C9801}"/>
              </a:ext>
            </a:extLst>
          </p:cNvPr>
          <p:cNvSpPr/>
          <p:nvPr/>
        </p:nvSpPr>
        <p:spPr>
          <a:xfrm>
            <a:off x="2812212" y="2051094"/>
            <a:ext cx="1614115" cy="48822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健康状態</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疾患・診断</a:t>
            </a:r>
            <a:endPar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6" name="四角形: 角を丸くする 5">
            <a:extLst>
              <a:ext uri="{FF2B5EF4-FFF2-40B4-BE49-F238E27FC236}">
                <a16:creationId xmlns:a16="http://schemas.microsoft.com/office/drawing/2014/main" id="{DF89C81B-2079-4D52-A1FF-A50F2CCAD460}"/>
              </a:ext>
            </a:extLst>
          </p:cNvPr>
          <p:cNvSpPr/>
          <p:nvPr/>
        </p:nvSpPr>
        <p:spPr>
          <a:xfrm>
            <a:off x="1083695" y="3004018"/>
            <a:ext cx="1386840" cy="139147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心身機能</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身体構造</a:t>
            </a:r>
            <a:endParaRPr lang="en-US" altLang="ja-JP" sz="1400"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心と体の働き</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体の部分</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など</a:t>
            </a:r>
          </a:p>
        </p:txBody>
      </p:sp>
      <p:sp>
        <p:nvSpPr>
          <p:cNvPr id="8" name="四角形: 角を丸くする 7">
            <a:extLst>
              <a:ext uri="{FF2B5EF4-FFF2-40B4-BE49-F238E27FC236}">
                <a16:creationId xmlns:a16="http://schemas.microsoft.com/office/drawing/2014/main" id="{6CDB9059-E558-4B3B-8C5C-2AB2D4AF6BDC}"/>
              </a:ext>
            </a:extLst>
          </p:cNvPr>
          <p:cNvSpPr/>
          <p:nvPr/>
        </p:nvSpPr>
        <p:spPr>
          <a:xfrm>
            <a:off x="4762831" y="3004018"/>
            <a:ext cx="1386840" cy="139147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参加</a:t>
            </a:r>
            <a:endParaRPr lang="en-US" altLang="ja-JP" sz="1400"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趣味・地域活動</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労働・学習活動</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など</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9" name="四角形: 角を丸くする 8">
            <a:extLst>
              <a:ext uri="{FF2B5EF4-FFF2-40B4-BE49-F238E27FC236}">
                <a16:creationId xmlns:a16="http://schemas.microsoft.com/office/drawing/2014/main" id="{A3650C92-726C-4FB3-A028-B424F7E04DD6}"/>
              </a:ext>
            </a:extLst>
          </p:cNvPr>
          <p:cNvSpPr/>
          <p:nvPr/>
        </p:nvSpPr>
        <p:spPr>
          <a:xfrm>
            <a:off x="2923263" y="3005029"/>
            <a:ext cx="1386840" cy="139147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活動</a:t>
            </a:r>
            <a:endParaRPr lang="en-US" altLang="ja-JP" sz="1400"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生活において　必要な行為の　すべて</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7" name="正方形/長方形 6">
            <a:extLst>
              <a:ext uri="{FF2B5EF4-FFF2-40B4-BE49-F238E27FC236}">
                <a16:creationId xmlns:a16="http://schemas.microsoft.com/office/drawing/2014/main" id="{0DB5EC8A-867D-44AA-A209-7109CFA77CC6}"/>
              </a:ext>
            </a:extLst>
          </p:cNvPr>
          <p:cNvSpPr/>
          <p:nvPr/>
        </p:nvSpPr>
        <p:spPr>
          <a:xfrm>
            <a:off x="3800759" y="5287227"/>
            <a:ext cx="1208598" cy="117679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u="sng"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環境因子</a:t>
            </a:r>
            <a:endParaRPr kumimoji="1" lang="en-US" altLang="ja-JP" sz="1400" u="sng"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住環境</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医療・福祉</a:t>
            </a:r>
            <a:endParaRPr kumimoji="1"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周囲の目</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kumimoji="1"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など</a:t>
            </a:r>
          </a:p>
        </p:txBody>
      </p:sp>
      <p:sp>
        <p:nvSpPr>
          <p:cNvPr id="11" name="正方形/長方形 10">
            <a:extLst>
              <a:ext uri="{FF2B5EF4-FFF2-40B4-BE49-F238E27FC236}">
                <a16:creationId xmlns:a16="http://schemas.microsoft.com/office/drawing/2014/main" id="{175FBB99-612E-4B50-938B-2CB4DF7A0D93}"/>
              </a:ext>
            </a:extLst>
          </p:cNvPr>
          <p:cNvSpPr/>
          <p:nvPr/>
        </p:nvSpPr>
        <p:spPr>
          <a:xfrm>
            <a:off x="2207913" y="5287226"/>
            <a:ext cx="1208598" cy="117679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u="sng"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個人</a:t>
            </a:r>
            <a:r>
              <a:rPr kumimoji="1" lang="ja-JP" altLang="en-US" sz="1400" u="sng"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rPr>
              <a:t>因子</a:t>
            </a:r>
            <a:endParaRPr kumimoji="1" lang="en-US" altLang="ja-JP" sz="1400" u="sng" dirty="0">
              <a:solidFill>
                <a:schemeClr val="tx1"/>
              </a:solidFill>
              <a:highlight>
                <a:srgbClr val="FFCCCC"/>
              </a:highlight>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年齢・性別</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民族・価値観</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ライフスタイル</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200" dirty="0">
                <a:solidFill>
                  <a:schemeClr val="tx1"/>
                </a:solidFill>
                <a:latin typeface="UD デジタル 教科書体 NK-R" panose="02020400000000000000" pitchFamily="18" charset="-128"/>
                <a:ea typeface="UD デジタル 教科書体 NK-R" panose="02020400000000000000" pitchFamily="18" charset="-128"/>
              </a:rPr>
              <a:t>など</a:t>
            </a:r>
            <a:endParaRPr lang="en-US" altLang="ja-JP" sz="12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0" name="正方形/長方形 9">
            <a:extLst>
              <a:ext uri="{FF2B5EF4-FFF2-40B4-BE49-F238E27FC236}">
                <a16:creationId xmlns:a16="http://schemas.microsoft.com/office/drawing/2014/main" id="{BADC932D-9C5A-43A2-A11A-7FE9FE87FCE8}"/>
              </a:ext>
            </a:extLst>
          </p:cNvPr>
          <p:cNvSpPr/>
          <p:nvPr/>
        </p:nvSpPr>
        <p:spPr>
          <a:xfrm>
            <a:off x="588225" y="2680140"/>
            <a:ext cx="5820357" cy="2131488"/>
          </a:xfrm>
          <a:prstGeom prst="rect">
            <a:avLst/>
          </a:prstGeom>
          <a:noFill/>
        </p:spPr>
        <p:style>
          <a:lnRef idx="2">
            <a:schemeClr val="accent6"/>
          </a:lnRef>
          <a:fillRef idx="1">
            <a:schemeClr val="lt1"/>
          </a:fillRef>
          <a:effectRef idx="0">
            <a:schemeClr val="accent6"/>
          </a:effectRef>
          <a:fontRef idx="minor">
            <a:schemeClr val="dk1"/>
          </a:fontRef>
        </p:style>
        <p:txBody>
          <a:bodyPr vert="eaVert" rtlCol="0" anchor="b"/>
          <a:lstStyle/>
          <a:p>
            <a:pPr algn="ctr"/>
            <a:r>
              <a:rPr kumimoji="1" lang="ja-JP" altLang="en-US" dirty="0">
                <a:latin typeface="UD デジタル 教科書体 NK-R" panose="02020400000000000000" pitchFamily="18" charset="-128"/>
                <a:ea typeface="UD デジタル 教科書体 NK-R" panose="02020400000000000000" pitchFamily="18" charset="-128"/>
              </a:rPr>
              <a:t>生活機能</a:t>
            </a:r>
          </a:p>
        </p:txBody>
      </p:sp>
      <p:sp>
        <p:nvSpPr>
          <p:cNvPr id="12" name="正方形/長方形 11">
            <a:extLst>
              <a:ext uri="{FF2B5EF4-FFF2-40B4-BE49-F238E27FC236}">
                <a16:creationId xmlns:a16="http://schemas.microsoft.com/office/drawing/2014/main" id="{DB69BF94-60EE-46EC-8557-4570EC9FA306}"/>
              </a:ext>
            </a:extLst>
          </p:cNvPr>
          <p:cNvSpPr/>
          <p:nvPr/>
        </p:nvSpPr>
        <p:spPr>
          <a:xfrm>
            <a:off x="588226" y="4855799"/>
            <a:ext cx="5820357" cy="178884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b"/>
          <a:lstStyle/>
          <a:p>
            <a:pPr algn="ct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背景因子</a:t>
            </a:r>
          </a:p>
        </p:txBody>
      </p:sp>
      <p:cxnSp>
        <p:nvCxnSpPr>
          <p:cNvPr id="16" name="直線矢印コネクタ 15">
            <a:extLst>
              <a:ext uri="{FF2B5EF4-FFF2-40B4-BE49-F238E27FC236}">
                <a16:creationId xmlns:a16="http://schemas.microsoft.com/office/drawing/2014/main" id="{6F1A1F22-8F5E-4B61-8C26-7FE120C8C5C7}"/>
              </a:ext>
            </a:extLst>
          </p:cNvPr>
          <p:cNvCxnSpPr>
            <a:stCxn id="6" idx="3"/>
            <a:endCxn id="9" idx="1"/>
          </p:cNvCxnSpPr>
          <p:nvPr/>
        </p:nvCxnSpPr>
        <p:spPr>
          <a:xfrm>
            <a:off x="2470535" y="3699758"/>
            <a:ext cx="452728" cy="101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8" name="直線矢印コネクタ 17">
            <a:extLst>
              <a:ext uri="{FF2B5EF4-FFF2-40B4-BE49-F238E27FC236}">
                <a16:creationId xmlns:a16="http://schemas.microsoft.com/office/drawing/2014/main" id="{4ADC5733-D473-4960-963D-EF0E5BD32196}"/>
              </a:ext>
            </a:extLst>
          </p:cNvPr>
          <p:cNvCxnSpPr/>
          <p:nvPr/>
        </p:nvCxnSpPr>
        <p:spPr>
          <a:xfrm>
            <a:off x="4310103" y="3555586"/>
            <a:ext cx="452728" cy="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直線矢印コネクタ 18">
            <a:extLst>
              <a:ext uri="{FF2B5EF4-FFF2-40B4-BE49-F238E27FC236}">
                <a16:creationId xmlns:a16="http://schemas.microsoft.com/office/drawing/2014/main" id="{8C75EA96-5378-4DF9-B6D7-A041754D7F7C}"/>
              </a:ext>
            </a:extLst>
          </p:cNvPr>
          <p:cNvCxnSpPr>
            <a:cxnSpLocks/>
          </p:cNvCxnSpPr>
          <p:nvPr/>
        </p:nvCxnSpPr>
        <p:spPr>
          <a:xfrm flipV="1">
            <a:off x="3616683" y="4407023"/>
            <a:ext cx="0" cy="6254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1" name="直線コネクタ 20">
            <a:extLst>
              <a:ext uri="{FF2B5EF4-FFF2-40B4-BE49-F238E27FC236}">
                <a16:creationId xmlns:a16="http://schemas.microsoft.com/office/drawing/2014/main" id="{32D970F2-020F-4B9F-A416-8633750A77C7}"/>
              </a:ext>
            </a:extLst>
          </p:cNvPr>
          <p:cNvCxnSpPr/>
          <p:nvPr/>
        </p:nvCxnSpPr>
        <p:spPr>
          <a:xfrm>
            <a:off x="2790943" y="5040422"/>
            <a:ext cx="1614115" cy="0"/>
          </a:xfrm>
          <a:prstGeom prst="line">
            <a:avLst/>
          </a:prstGeom>
        </p:spPr>
        <p:style>
          <a:lnRef idx="2">
            <a:schemeClr val="dk1"/>
          </a:lnRef>
          <a:fillRef idx="0">
            <a:schemeClr val="dk1"/>
          </a:fillRef>
          <a:effectRef idx="1">
            <a:schemeClr val="dk1"/>
          </a:effectRef>
          <a:fontRef idx="minor">
            <a:schemeClr val="tx1"/>
          </a:fontRef>
        </p:style>
      </p:cxnSp>
      <p:cxnSp>
        <p:nvCxnSpPr>
          <p:cNvPr id="23" name="直線矢印コネクタ 22">
            <a:extLst>
              <a:ext uri="{FF2B5EF4-FFF2-40B4-BE49-F238E27FC236}">
                <a16:creationId xmlns:a16="http://schemas.microsoft.com/office/drawing/2014/main" id="{2E2D8E40-3205-4877-8890-CD850980CE0F}"/>
              </a:ext>
            </a:extLst>
          </p:cNvPr>
          <p:cNvCxnSpPr>
            <a:endCxn id="11" idx="0"/>
          </p:cNvCxnSpPr>
          <p:nvPr/>
        </p:nvCxnSpPr>
        <p:spPr>
          <a:xfrm>
            <a:off x="2812212" y="5032471"/>
            <a:ext cx="0" cy="25475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5" name="直線矢印コネクタ 24">
            <a:extLst>
              <a:ext uri="{FF2B5EF4-FFF2-40B4-BE49-F238E27FC236}">
                <a16:creationId xmlns:a16="http://schemas.microsoft.com/office/drawing/2014/main" id="{130DBC69-CD10-4ED0-AFD9-5E2DB6E05D59}"/>
              </a:ext>
            </a:extLst>
          </p:cNvPr>
          <p:cNvCxnSpPr>
            <a:endCxn id="7" idx="0"/>
          </p:cNvCxnSpPr>
          <p:nvPr/>
        </p:nvCxnSpPr>
        <p:spPr>
          <a:xfrm>
            <a:off x="4405058" y="5037430"/>
            <a:ext cx="0" cy="24979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7" name="直線コネクタ 26">
            <a:extLst>
              <a:ext uri="{FF2B5EF4-FFF2-40B4-BE49-F238E27FC236}">
                <a16:creationId xmlns:a16="http://schemas.microsoft.com/office/drawing/2014/main" id="{296FCFA7-CFB9-4A61-9AF2-31D6206AF76F}"/>
              </a:ext>
            </a:extLst>
          </p:cNvPr>
          <p:cNvCxnSpPr/>
          <p:nvPr/>
        </p:nvCxnSpPr>
        <p:spPr>
          <a:xfrm>
            <a:off x="1708370" y="4626153"/>
            <a:ext cx="3816626" cy="0"/>
          </a:xfrm>
          <a:prstGeom prst="line">
            <a:avLst/>
          </a:prstGeom>
        </p:spPr>
        <p:style>
          <a:lnRef idx="2">
            <a:schemeClr val="dk1"/>
          </a:lnRef>
          <a:fillRef idx="0">
            <a:schemeClr val="dk1"/>
          </a:fillRef>
          <a:effectRef idx="1">
            <a:schemeClr val="dk1"/>
          </a:effectRef>
          <a:fontRef idx="minor">
            <a:schemeClr val="tx1"/>
          </a:fontRef>
        </p:style>
      </p:cxnSp>
      <p:cxnSp>
        <p:nvCxnSpPr>
          <p:cNvPr id="31" name="直線矢印コネクタ 30">
            <a:extLst>
              <a:ext uri="{FF2B5EF4-FFF2-40B4-BE49-F238E27FC236}">
                <a16:creationId xmlns:a16="http://schemas.microsoft.com/office/drawing/2014/main" id="{754F961D-8868-400A-970A-0D16518CE6F5}"/>
              </a:ext>
            </a:extLst>
          </p:cNvPr>
          <p:cNvCxnSpPr/>
          <p:nvPr/>
        </p:nvCxnSpPr>
        <p:spPr>
          <a:xfrm flipV="1">
            <a:off x="1708370" y="4395497"/>
            <a:ext cx="0" cy="2146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25" name="直線矢印コネクタ 1024">
            <a:extLst>
              <a:ext uri="{FF2B5EF4-FFF2-40B4-BE49-F238E27FC236}">
                <a16:creationId xmlns:a16="http://schemas.microsoft.com/office/drawing/2014/main" id="{C728417E-4862-46EB-8BB4-69D70717E220}"/>
              </a:ext>
            </a:extLst>
          </p:cNvPr>
          <p:cNvCxnSpPr/>
          <p:nvPr/>
        </p:nvCxnSpPr>
        <p:spPr>
          <a:xfrm flipV="1">
            <a:off x="5522675" y="4407023"/>
            <a:ext cx="0" cy="2031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28" name="直線コネクタ 1027">
            <a:extLst>
              <a:ext uri="{FF2B5EF4-FFF2-40B4-BE49-F238E27FC236}">
                <a16:creationId xmlns:a16="http://schemas.microsoft.com/office/drawing/2014/main" id="{CCD9029D-D56E-4CA5-AB6D-D67E79BC5C43}"/>
              </a:ext>
            </a:extLst>
          </p:cNvPr>
          <p:cNvCxnSpPr/>
          <p:nvPr/>
        </p:nvCxnSpPr>
        <p:spPr>
          <a:xfrm>
            <a:off x="1708370" y="2778590"/>
            <a:ext cx="3747881" cy="0"/>
          </a:xfrm>
          <a:prstGeom prst="line">
            <a:avLst/>
          </a:prstGeom>
        </p:spPr>
        <p:style>
          <a:lnRef idx="2">
            <a:schemeClr val="dk1"/>
          </a:lnRef>
          <a:fillRef idx="0">
            <a:schemeClr val="dk1"/>
          </a:fillRef>
          <a:effectRef idx="1">
            <a:schemeClr val="dk1"/>
          </a:effectRef>
          <a:fontRef idx="minor">
            <a:schemeClr val="tx1"/>
          </a:fontRef>
        </p:style>
      </p:cxnSp>
      <p:cxnSp>
        <p:nvCxnSpPr>
          <p:cNvPr id="1030" name="直線矢印コネクタ 1029">
            <a:extLst>
              <a:ext uri="{FF2B5EF4-FFF2-40B4-BE49-F238E27FC236}">
                <a16:creationId xmlns:a16="http://schemas.microsoft.com/office/drawing/2014/main" id="{E489420A-B358-4D1F-BD0B-08B86EEE00B6}"/>
              </a:ext>
            </a:extLst>
          </p:cNvPr>
          <p:cNvCxnSpPr>
            <a:endCxn id="6" idx="0"/>
          </p:cNvCxnSpPr>
          <p:nvPr/>
        </p:nvCxnSpPr>
        <p:spPr>
          <a:xfrm>
            <a:off x="1708370" y="2778591"/>
            <a:ext cx="0" cy="22542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32" name="直線矢印コネクタ 1031">
            <a:extLst>
              <a:ext uri="{FF2B5EF4-FFF2-40B4-BE49-F238E27FC236}">
                <a16:creationId xmlns:a16="http://schemas.microsoft.com/office/drawing/2014/main" id="{4DA77504-CC9F-469D-B545-307F1F512F1A}"/>
              </a:ext>
            </a:extLst>
          </p:cNvPr>
          <p:cNvCxnSpPr>
            <a:endCxn id="8" idx="0"/>
          </p:cNvCxnSpPr>
          <p:nvPr/>
        </p:nvCxnSpPr>
        <p:spPr>
          <a:xfrm>
            <a:off x="5456251" y="2778590"/>
            <a:ext cx="0" cy="2254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33" name="正方形/長方形 1032">
            <a:extLst>
              <a:ext uri="{FF2B5EF4-FFF2-40B4-BE49-F238E27FC236}">
                <a16:creationId xmlns:a16="http://schemas.microsoft.com/office/drawing/2014/main" id="{AF38DAF2-3088-4DC7-AF3D-CBF065B862E5}"/>
              </a:ext>
            </a:extLst>
          </p:cNvPr>
          <p:cNvSpPr/>
          <p:nvPr/>
        </p:nvSpPr>
        <p:spPr>
          <a:xfrm>
            <a:off x="7291797" y="4301897"/>
            <a:ext cx="2753467" cy="226612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u="sng" dirty="0">
                <a:solidFill>
                  <a:schemeClr val="tx1"/>
                </a:solidFill>
                <a:latin typeface="UD デジタル 教科書体 NK-R" panose="02020400000000000000" pitchFamily="18" charset="-128"/>
                <a:ea typeface="UD デジタル 教科書体 NK-R" panose="02020400000000000000" pitchFamily="18" charset="-128"/>
              </a:rPr>
              <a:t>障害のある人の</a:t>
            </a:r>
            <a:endParaRPr kumimoji="1" lang="en-US" altLang="ja-JP"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u="sng" dirty="0">
                <a:solidFill>
                  <a:schemeClr val="tx1"/>
                </a:solidFill>
                <a:latin typeface="UD デジタル 教科書体 NK-R" panose="02020400000000000000" pitchFamily="18" charset="-128"/>
                <a:ea typeface="UD デジタル 教科書体 NK-R" panose="02020400000000000000" pitchFamily="18" charset="-128"/>
              </a:rPr>
              <a:t>基本スペック</a:t>
            </a:r>
            <a:endParaRPr kumimoji="1" lang="en-US" altLang="ja-JP"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〇仕事のスキル、遂行能力、体力</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〇仕事に対する意欲、興味</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動機</a:t>
            </a:r>
            <a:endParaRPr kumimoji="1"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〇コミュニケーション能力、社会性</a:t>
            </a:r>
            <a:endParaRPr lang="en-US" altLang="ja-JP" sz="14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　〇ストレス耐性、回避・解消能力</a:t>
            </a:r>
          </a:p>
        </p:txBody>
      </p:sp>
      <p:sp>
        <p:nvSpPr>
          <p:cNvPr id="1034" name="矢印: 上 1033">
            <a:extLst>
              <a:ext uri="{FF2B5EF4-FFF2-40B4-BE49-F238E27FC236}">
                <a16:creationId xmlns:a16="http://schemas.microsoft.com/office/drawing/2014/main" id="{12C38BD5-4451-4FBB-A560-5E74072662C4}"/>
              </a:ext>
            </a:extLst>
          </p:cNvPr>
          <p:cNvSpPr/>
          <p:nvPr/>
        </p:nvSpPr>
        <p:spPr>
          <a:xfrm>
            <a:off x="10255239" y="2677913"/>
            <a:ext cx="707666" cy="3885499"/>
          </a:xfrm>
          <a:prstGeom prst="up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職場の要求度</a:t>
            </a:r>
          </a:p>
        </p:txBody>
      </p:sp>
      <p:sp>
        <p:nvSpPr>
          <p:cNvPr id="1035" name="正方形/長方形 1034">
            <a:extLst>
              <a:ext uri="{FF2B5EF4-FFF2-40B4-BE49-F238E27FC236}">
                <a16:creationId xmlns:a16="http://schemas.microsoft.com/office/drawing/2014/main" id="{AA30DFA3-1296-474B-B76E-A7CC69932D2E}"/>
              </a:ext>
            </a:extLst>
          </p:cNvPr>
          <p:cNvSpPr/>
          <p:nvPr/>
        </p:nvSpPr>
        <p:spPr>
          <a:xfrm>
            <a:off x="7301619" y="3306464"/>
            <a:ext cx="2753467" cy="875447"/>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障害のある人自身の</a:t>
            </a:r>
            <a:endParaRPr kumimoji="1" lang="en-US" altLang="ja-JP" sz="1400" u="sng"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kumimoji="1"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努力による</a:t>
            </a:r>
            <a:r>
              <a:rPr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スキルの向上</a:t>
            </a:r>
            <a:endParaRPr kumimoji="1" lang="ja-JP" altLang="en-US" sz="1400" u="sng" dirty="0">
              <a:solidFill>
                <a:schemeClr val="tx1"/>
              </a:solidFill>
              <a:latin typeface="UD デジタル 教科書体 NK-R" panose="02020400000000000000" pitchFamily="18" charset="-128"/>
              <a:ea typeface="UD デジタル 教科書体 NK-R" panose="02020400000000000000" pitchFamily="18" charset="-128"/>
            </a:endParaRPr>
          </a:p>
        </p:txBody>
      </p:sp>
      <p:cxnSp>
        <p:nvCxnSpPr>
          <p:cNvPr id="1037" name="直線コネクタ 1036">
            <a:extLst>
              <a:ext uri="{FF2B5EF4-FFF2-40B4-BE49-F238E27FC236}">
                <a16:creationId xmlns:a16="http://schemas.microsoft.com/office/drawing/2014/main" id="{E7BFB614-D261-4B3B-BEA2-1205ECD6C783}"/>
              </a:ext>
            </a:extLst>
          </p:cNvPr>
          <p:cNvCxnSpPr>
            <a:cxnSpLocks/>
          </p:cNvCxnSpPr>
          <p:nvPr/>
        </p:nvCxnSpPr>
        <p:spPr>
          <a:xfrm>
            <a:off x="7252328" y="2648521"/>
            <a:ext cx="3486377" cy="0"/>
          </a:xfrm>
          <a:prstGeom prst="line">
            <a:avLst/>
          </a:prstGeom>
          <a:ln/>
        </p:spPr>
        <p:style>
          <a:lnRef idx="1">
            <a:schemeClr val="dk1"/>
          </a:lnRef>
          <a:fillRef idx="0">
            <a:schemeClr val="dk1"/>
          </a:fillRef>
          <a:effectRef idx="0">
            <a:schemeClr val="dk1"/>
          </a:effectRef>
          <a:fontRef idx="minor">
            <a:schemeClr val="tx1"/>
          </a:fontRef>
        </p:style>
      </p:cxnSp>
      <p:sp>
        <p:nvSpPr>
          <p:cNvPr id="1042" name="矢印: 上下 1041">
            <a:extLst>
              <a:ext uri="{FF2B5EF4-FFF2-40B4-BE49-F238E27FC236}">
                <a16:creationId xmlns:a16="http://schemas.microsoft.com/office/drawing/2014/main" id="{00A0996C-FA2A-4675-A111-71CC880F9CA0}"/>
              </a:ext>
            </a:extLst>
          </p:cNvPr>
          <p:cNvSpPr/>
          <p:nvPr/>
        </p:nvSpPr>
        <p:spPr>
          <a:xfrm>
            <a:off x="9648984" y="2663061"/>
            <a:ext cx="292538" cy="632189"/>
          </a:xfrm>
          <a:prstGeom prst="up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3" name="加算記号 1042">
            <a:extLst>
              <a:ext uri="{FF2B5EF4-FFF2-40B4-BE49-F238E27FC236}">
                <a16:creationId xmlns:a16="http://schemas.microsoft.com/office/drawing/2014/main" id="{F280E39B-079D-4725-973A-6D54C8EF47F7}"/>
              </a:ext>
            </a:extLst>
          </p:cNvPr>
          <p:cNvSpPr/>
          <p:nvPr/>
        </p:nvSpPr>
        <p:spPr>
          <a:xfrm>
            <a:off x="8535304" y="4078903"/>
            <a:ext cx="326004" cy="326003"/>
          </a:xfrm>
          <a:prstGeom prst="mathPlus">
            <a:avLst/>
          </a:prstGeom>
          <a:solidFill>
            <a:schemeClr val="tx1">
              <a:lumMod val="65000"/>
              <a:lumOff val="3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5" name="正方形/長方形 1044">
            <a:extLst>
              <a:ext uri="{FF2B5EF4-FFF2-40B4-BE49-F238E27FC236}">
                <a16:creationId xmlns:a16="http://schemas.microsoft.com/office/drawing/2014/main" id="{27467F53-FD6B-4FC3-90BA-B4749236EB59}"/>
              </a:ext>
            </a:extLst>
          </p:cNvPr>
          <p:cNvSpPr/>
          <p:nvPr/>
        </p:nvSpPr>
        <p:spPr>
          <a:xfrm>
            <a:off x="7291797" y="2219196"/>
            <a:ext cx="1912703" cy="369332"/>
          </a:xfrm>
          <a:prstGeom prst="rect">
            <a:avLst/>
          </a:prstGeom>
          <a:solidFill>
            <a:schemeClr val="bg1"/>
          </a:solidFill>
          <a:ln>
            <a:solidFill>
              <a:schemeClr val="tx1"/>
            </a:solidFill>
          </a:ln>
        </p:spPr>
        <p:txBody>
          <a:bodyPr wrap="none" lIns="91440" tIns="45720" rIns="91440" bIns="45720" anchor="ctr">
            <a:spAutoFit/>
          </a:bodyPr>
          <a:lstStyle/>
          <a:p>
            <a:pPr algn="ctr"/>
            <a:r>
              <a:rPr lang="ja-JP" altLang="en-US" dirty="0">
                <a:ln w="0">
                  <a:noFill/>
                </a:ln>
                <a:latin typeface="UD デジタル 教科書体 NK-R" panose="02020400000000000000" pitchFamily="18" charset="-128"/>
                <a:ea typeface="UD デジタル 教科書体 NK-R" panose="02020400000000000000" pitchFamily="18" charset="-128"/>
              </a:rPr>
              <a:t>目標とする到達点</a:t>
            </a:r>
            <a:endParaRPr lang="ja-JP" altLang="en-US" cap="none" spc="0" dirty="0">
              <a:ln w="0">
                <a:noFill/>
              </a:ln>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044" name="正方形/長方形 1043">
            <a:extLst>
              <a:ext uri="{FF2B5EF4-FFF2-40B4-BE49-F238E27FC236}">
                <a16:creationId xmlns:a16="http://schemas.microsoft.com/office/drawing/2014/main" id="{00794255-976C-40BC-82D4-ED0B43984C97}"/>
              </a:ext>
            </a:extLst>
          </p:cNvPr>
          <p:cNvSpPr/>
          <p:nvPr/>
        </p:nvSpPr>
        <p:spPr>
          <a:xfrm>
            <a:off x="7323227" y="2677859"/>
            <a:ext cx="2276585" cy="338554"/>
          </a:xfrm>
          <a:prstGeom prst="rect">
            <a:avLst/>
          </a:prstGeom>
          <a:noFill/>
        </p:spPr>
        <p:txBody>
          <a:bodyPr wrap="none" lIns="91440" tIns="45720" rIns="91440" bIns="45720">
            <a:spAutoFit/>
          </a:bodyPr>
          <a:lstStyle/>
          <a:p>
            <a:pPr algn="ctr"/>
            <a:r>
              <a:rPr lang="ja-JP" altLang="en-US" sz="1600" cap="none" spc="0" dirty="0">
                <a:ln w="0"/>
                <a:highlight>
                  <a:srgbClr val="FFCCCC"/>
                </a:highlight>
                <a:latin typeface="UD デジタル 教科書体 NK-R" panose="02020400000000000000" pitchFamily="18" charset="-128"/>
                <a:ea typeface="UD デジタル 教科書体 NK-R" panose="02020400000000000000" pitchFamily="18" charset="-128"/>
              </a:rPr>
              <a:t>環境調整により補完する</a:t>
            </a:r>
          </a:p>
        </p:txBody>
      </p:sp>
      <p:cxnSp>
        <p:nvCxnSpPr>
          <p:cNvPr id="14" name="直線矢印コネクタ 13">
            <a:extLst>
              <a:ext uri="{FF2B5EF4-FFF2-40B4-BE49-F238E27FC236}">
                <a16:creationId xmlns:a16="http://schemas.microsoft.com/office/drawing/2014/main" id="{F9F85EFC-DACA-4207-8E76-F5227284A97E}"/>
              </a:ext>
            </a:extLst>
          </p:cNvPr>
          <p:cNvCxnSpPr>
            <a:endCxn id="9" idx="0"/>
          </p:cNvCxnSpPr>
          <p:nvPr/>
        </p:nvCxnSpPr>
        <p:spPr>
          <a:xfrm>
            <a:off x="3616683" y="2554174"/>
            <a:ext cx="0" cy="45085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7" name="テキスト ボックス 16">
            <a:extLst>
              <a:ext uri="{FF2B5EF4-FFF2-40B4-BE49-F238E27FC236}">
                <a16:creationId xmlns:a16="http://schemas.microsoft.com/office/drawing/2014/main" id="{10126AC1-4023-81A1-A764-2D063B65F768}"/>
              </a:ext>
            </a:extLst>
          </p:cNvPr>
          <p:cNvSpPr txBox="1"/>
          <p:nvPr/>
        </p:nvSpPr>
        <p:spPr>
          <a:xfrm>
            <a:off x="411876" y="1305067"/>
            <a:ext cx="11083438" cy="646331"/>
          </a:xfrm>
          <a:prstGeom prst="rect">
            <a:avLst/>
          </a:prstGeom>
          <a:noFill/>
          <a:ln>
            <a:noFill/>
          </a:ln>
        </p:spPr>
        <p:txBody>
          <a:bodyPr wrap="square">
            <a:spAutoFit/>
          </a:bodyPr>
          <a:lstStyle/>
          <a:p>
            <a:r>
              <a:rPr kumimoji="1" lang="ja-JP" altLang="en-US" sz="1800" dirty="0">
                <a:highlight>
                  <a:srgbClr val="FFFF00"/>
                </a:highlight>
                <a:latin typeface="UD デジタル 教科書体 NK-R" panose="02020400000000000000" pitchFamily="18" charset="-128"/>
                <a:ea typeface="UD デジタル 教科書体 NK-R" panose="02020400000000000000" pitchFamily="18" charset="-128"/>
              </a:rPr>
              <a:t>　　就労系サービスが提供する「就労支援のためのアセスメント」とは、ご本人の「働く」可能性の発見と、職業キャリアの向上のために何が必要なのかを探し出すことにつきる。</a:t>
            </a:r>
          </a:p>
        </p:txBody>
      </p:sp>
      <p:sp>
        <p:nvSpPr>
          <p:cNvPr id="13" name="正方形/長方形 12">
            <a:extLst>
              <a:ext uri="{FF2B5EF4-FFF2-40B4-BE49-F238E27FC236}">
                <a16:creationId xmlns:a16="http://schemas.microsoft.com/office/drawing/2014/main" id="{DE22B318-FFEF-E559-8FD5-7D2D03B81DE4}"/>
              </a:ext>
            </a:extLst>
          </p:cNvPr>
          <p:cNvSpPr/>
          <p:nvPr/>
        </p:nvSpPr>
        <p:spPr>
          <a:xfrm>
            <a:off x="0"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スライド№２</a:t>
            </a:r>
          </a:p>
        </p:txBody>
      </p:sp>
    </p:spTree>
    <p:extLst>
      <p:ext uri="{BB962C8B-B14F-4D97-AF65-F5344CB8AC3E}">
        <p14:creationId xmlns:p14="http://schemas.microsoft.com/office/powerpoint/2010/main" val="196216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ED7455D-5FC0-E1E7-7CAA-34688E059117}"/>
              </a:ext>
            </a:extLst>
          </p:cNvPr>
          <p:cNvSpPr/>
          <p:nvPr/>
        </p:nvSpPr>
        <p:spPr>
          <a:xfrm>
            <a:off x="2786891" y="6193595"/>
            <a:ext cx="9026830" cy="276999"/>
          </a:xfrm>
          <a:prstGeom prst="rect">
            <a:avLst/>
          </a:prstGeom>
          <a:noFill/>
          <a:ln>
            <a:noFill/>
          </a:ln>
        </p:spPr>
        <p:txBody>
          <a:bodyPr wrap="none" lIns="91440" tIns="45720" rIns="91440" bIns="45720">
            <a:spAutoFit/>
          </a:bodyPr>
          <a:lstStyle/>
          <a:p>
            <a:pPr algn="ctr"/>
            <a:r>
              <a:rPr lang="en-US" altLang="ja-JP" sz="1200" b="0" cap="none" spc="0" dirty="0">
                <a:ln w="0">
                  <a:noFill/>
                </a:ln>
                <a:latin typeface="UD デジタル 教科書体 NK-R" panose="02020400000000000000" pitchFamily="18" charset="-128"/>
                <a:ea typeface="UD デジタル 教科書体 NK-R" panose="02020400000000000000" pitchFamily="18" charset="-128"/>
              </a:rPr>
              <a:t>【</a:t>
            </a:r>
            <a:r>
              <a:rPr lang="ja-JP" altLang="en-US" sz="1200" b="0" cap="none" spc="0" dirty="0">
                <a:ln w="0">
                  <a:noFill/>
                </a:ln>
                <a:latin typeface="UD デジタル 教科書体 NK-R" panose="02020400000000000000" pitchFamily="18" charset="-128"/>
                <a:ea typeface="UD デジタル 教科書体 NK-R" panose="02020400000000000000" pitchFamily="18" charset="-128"/>
              </a:rPr>
              <a:t>出典</a:t>
            </a:r>
            <a:r>
              <a:rPr lang="en-US" altLang="ja-JP" sz="1200" b="0" cap="none" spc="0" dirty="0">
                <a:ln w="0">
                  <a:noFill/>
                </a:ln>
                <a:latin typeface="UD デジタル 教科書体 NK-R" panose="02020400000000000000" pitchFamily="18" charset="-128"/>
                <a:ea typeface="UD デジタル 教科書体 NK-R" panose="02020400000000000000" pitchFamily="18" charset="-128"/>
              </a:rPr>
              <a:t>】DINF</a:t>
            </a:r>
            <a:r>
              <a:rPr lang="ja-JP" altLang="en-US" sz="1200" b="0" cap="none" spc="0" dirty="0">
                <a:ln w="0">
                  <a:noFill/>
                </a:ln>
                <a:latin typeface="UD デジタル 教科書体 NK-R" panose="02020400000000000000" pitchFamily="18" charset="-128"/>
                <a:ea typeface="UD デジタル 教科書体 NK-R" panose="02020400000000000000" pitchFamily="18" charset="-128"/>
              </a:rPr>
              <a:t>障害保健福祉研修情報システム「国際生活機能分類</a:t>
            </a:r>
            <a:r>
              <a:rPr lang="en-US" altLang="ja-JP" sz="1200" b="0" cap="none" spc="0" dirty="0">
                <a:ln w="0">
                  <a:noFill/>
                </a:ln>
                <a:latin typeface="UD デジタル 教科書体 NK-R" panose="02020400000000000000" pitchFamily="18" charset="-128"/>
                <a:ea typeface="UD デジタル 教科書体 NK-R" panose="02020400000000000000" pitchFamily="18" charset="-128"/>
              </a:rPr>
              <a:t>-</a:t>
            </a:r>
            <a:r>
              <a:rPr lang="ja-JP" altLang="en-US" sz="1200" b="0" cap="none" spc="0" dirty="0">
                <a:ln w="0">
                  <a:noFill/>
                </a:ln>
                <a:latin typeface="UD デジタル 教科書体 NK-R" panose="02020400000000000000" pitchFamily="18" charset="-128"/>
                <a:ea typeface="UD デジタル 教科書体 NK-R" panose="02020400000000000000" pitchFamily="18" charset="-128"/>
              </a:rPr>
              <a:t>国際障害分類改訂版</a:t>
            </a:r>
            <a:r>
              <a:rPr lang="en-US" altLang="ja-JP" sz="1200" b="0" cap="none" spc="0" dirty="0">
                <a:ln w="0">
                  <a:noFill/>
                </a:ln>
                <a:latin typeface="UD デジタル 教科書体 NK-R" panose="02020400000000000000" pitchFamily="18" charset="-128"/>
                <a:ea typeface="UD デジタル 教科書体 NK-R" panose="02020400000000000000" pitchFamily="18" charset="-128"/>
              </a:rPr>
              <a:t>-</a:t>
            </a:r>
            <a:r>
              <a:rPr lang="ja-JP" altLang="en-US" sz="1200" b="0" cap="none" spc="0" dirty="0">
                <a:ln w="0">
                  <a:noFill/>
                </a:ln>
                <a:latin typeface="UD デジタル 教科書体 NK-R" panose="02020400000000000000" pitchFamily="18" charset="-128"/>
                <a:ea typeface="UD デジタル 教科書体 NK-R" panose="02020400000000000000" pitchFamily="18" charset="-128"/>
              </a:rPr>
              <a:t>」（日本語）の厚生労働省</a:t>
            </a:r>
            <a:r>
              <a:rPr lang="en-US" altLang="ja-JP" sz="1200" b="0" cap="none" spc="0" dirty="0">
                <a:ln w="0">
                  <a:noFill/>
                </a:ln>
                <a:latin typeface="UD デジタル 教科書体 NK-R" panose="02020400000000000000" pitchFamily="18" charset="-128"/>
                <a:ea typeface="UD デジタル 教科書体 NK-R" panose="02020400000000000000" pitchFamily="18" charset="-128"/>
              </a:rPr>
              <a:t>HP</a:t>
            </a:r>
            <a:r>
              <a:rPr lang="ja-JP" altLang="en-US" sz="1200" b="0" cap="none" spc="0" dirty="0">
                <a:ln w="0">
                  <a:noFill/>
                </a:ln>
                <a:latin typeface="UD デジタル 教科書体 NK-R" panose="02020400000000000000" pitchFamily="18" charset="-128"/>
                <a:ea typeface="UD デジタル 教科書体 NK-R" panose="02020400000000000000" pitchFamily="18" charset="-128"/>
              </a:rPr>
              <a:t>掲載についてより</a:t>
            </a:r>
          </a:p>
        </p:txBody>
      </p:sp>
      <p:sp>
        <p:nvSpPr>
          <p:cNvPr id="7" name="四角形: 角を丸くする 6">
            <a:extLst>
              <a:ext uri="{FF2B5EF4-FFF2-40B4-BE49-F238E27FC236}">
                <a16:creationId xmlns:a16="http://schemas.microsoft.com/office/drawing/2014/main" id="{E77E6F5F-128E-B2F8-253F-3B512D240EAC}"/>
              </a:ext>
            </a:extLst>
          </p:cNvPr>
          <p:cNvSpPr/>
          <p:nvPr/>
        </p:nvSpPr>
        <p:spPr>
          <a:xfrm>
            <a:off x="457200" y="449037"/>
            <a:ext cx="11356521" cy="5641521"/>
          </a:xfrm>
          <a:prstGeom prst="roundRect">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　　障害に関する国際的な分類としては、これまで、世界保健機関（以下「ＷＨＯ」）が</a:t>
            </a:r>
            <a:r>
              <a:rPr lang="en-US" altLang="ja-JP" sz="2400" i="0" dirty="0">
                <a:solidFill>
                  <a:srgbClr val="000033"/>
                </a:solidFill>
                <a:effectLst/>
                <a:latin typeface="UD デジタル 教科書体 NK-R" panose="02020400000000000000" pitchFamily="18" charset="-128"/>
                <a:ea typeface="UD デジタル 教科書体 NK-R" panose="02020400000000000000" pitchFamily="18" charset="-128"/>
              </a:rPr>
              <a:t>1980</a:t>
            </a:r>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年に「国際疾病分類（ＩＣＤ）」の補助として発表した「ＷＨＯ国際障害分類（ＩＣＩＤＨ）が用いられてきたが、ＷＨＯでは、</a:t>
            </a:r>
            <a:r>
              <a:rPr lang="ja-JP" altLang="en-US" sz="2400" dirty="0">
                <a:solidFill>
                  <a:srgbClr val="000033"/>
                </a:solidFill>
                <a:latin typeface="UD デジタル 教科書体 NK-R" panose="02020400000000000000" pitchFamily="18" charset="-128"/>
                <a:ea typeface="UD デジタル 教科書体 NK-R" panose="02020400000000000000" pitchFamily="18" charset="-128"/>
              </a:rPr>
              <a:t>２００１</a:t>
            </a:r>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年</a:t>
            </a:r>
            <a:r>
              <a:rPr lang="ja-JP" altLang="en-US" sz="2400" dirty="0">
                <a:solidFill>
                  <a:srgbClr val="000033"/>
                </a:solidFill>
                <a:latin typeface="UD デジタル 教科書体 NK-R" panose="02020400000000000000" pitchFamily="18" charset="-128"/>
                <a:ea typeface="UD デジタル 教科書体 NK-R" panose="02020400000000000000" pitchFamily="18" charset="-128"/>
              </a:rPr>
              <a:t>５</a:t>
            </a:r>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月の第５４回総会において、その改訂版として「ＩＣＦ（</a:t>
            </a:r>
            <a:r>
              <a:rPr lang="en-US" altLang="ja-JP" sz="2400" i="0" dirty="0">
                <a:solidFill>
                  <a:srgbClr val="000033"/>
                </a:solidFill>
                <a:effectLst/>
                <a:latin typeface="UD デジタル 教科書体 NK-R" panose="02020400000000000000" pitchFamily="18" charset="-128"/>
                <a:ea typeface="UD デジタル 教科書体 NK-R" panose="02020400000000000000" pitchFamily="18" charset="-128"/>
              </a:rPr>
              <a:t>International Classification of Functioning, Disability and Health</a:t>
            </a:r>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）」を採択した。</a:t>
            </a:r>
            <a:br>
              <a:rPr lang="ja-JP" altLang="en-US" sz="2400" dirty="0">
                <a:latin typeface="UD デジタル 教科書体 NK-R" panose="02020400000000000000" pitchFamily="18" charset="-128"/>
                <a:ea typeface="UD デジタル 教科書体 NK-R" panose="02020400000000000000" pitchFamily="18" charset="-128"/>
              </a:rPr>
            </a:br>
            <a:r>
              <a:rPr lang="ja-JP" altLang="en-US" sz="2400" i="0" dirty="0">
                <a:solidFill>
                  <a:srgbClr val="000033"/>
                </a:solidFill>
                <a:effectLst/>
                <a:latin typeface="UD デジタル 教科書体 NK-R" panose="02020400000000000000" pitchFamily="18" charset="-128"/>
                <a:ea typeface="UD デジタル 教科書体 NK-R" panose="02020400000000000000" pitchFamily="18" charset="-128"/>
              </a:rPr>
              <a:t>　　ＩＣＦは、人間の生活機能と障害に関して、アルファベットと数字を組み合わせた方式で分類するものであり、人間の生活機能と障害について「心身機能・身体構造」「活動」「参加」の３つの次元及び「環境因子」等の影響を及ぼす因子で構成されており、約１，５００項目に分類されている（ホームページ上では、第２レベルまでの分類を掲載）。これまでの「ＩＣＩＤＨ」が身体機能の障害による生活機能の障害（社会的不利を分類するという考え方が中心であったのに対し、ＩＣＦはこれらの環境因子という観点を加え、例えば、バリアフリー等の環境を評価できるように構成されている。このような考え方は、今後、障害者はもとより、全国民の保健・医療・福祉サービス、社会システムや技術のあり方の方向性を示唆しているものと考えられる。</a:t>
            </a:r>
            <a:endParaRPr kumimoji="1" lang="ja-JP" altLang="en-US" sz="2400" dirty="0"/>
          </a:p>
        </p:txBody>
      </p:sp>
      <p:sp>
        <p:nvSpPr>
          <p:cNvPr id="3" name="正方形/長方形 2">
            <a:extLst>
              <a:ext uri="{FF2B5EF4-FFF2-40B4-BE49-F238E27FC236}">
                <a16:creationId xmlns:a16="http://schemas.microsoft.com/office/drawing/2014/main" id="{A121E0E5-AB50-6BA8-99A5-82078BC9EC87}"/>
              </a:ext>
            </a:extLst>
          </p:cNvPr>
          <p:cNvSpPr/>
          <p:nvPr/>
        </p:nvSpPr>
        <p:spPr>
          <a:xfrm>
            <a:off x="0"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スライド№３</a:t>
            </a:r>
          </a:p>
        </p:txBody>
      </p:sp>
    </p:spTree>
    <p:extLst>
      <p:ext uri="{BB962C8B-B14F-4D97-AF65-F5344CB8AC3E}">
        <p14:creationId xmlns:p14="http://schemas.microsoft.com/office/powerpoint/2010/main" val="102285210"/>
      </p:ext>
    </p:extLst>
  </p:cSld>
  <p:clrMapOvr>
    <a:masterClrMapping/>
  </p:clrMapOvr>
  <mc:AlternateContent xmlns:mc="http://schemas.openxmlformats.org/markup-compatibility/2006" xmlns:p14="http://schemas.microsoft.com/office/powerpoint/2010/main">
    <mc:Choice Requires="p14">
      <p:transition spd="slow" p14:dur="2000" advTm="27398"/>
    </mc:Choice>
    <mc:Fallback xmlns="">
      <p:transition spd="slow" advTm="2739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3EE1C-A8C9-A4F9-747F-A3E85B2B915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FBB1776-603B-1695-BB46-B4F3614572B5}"/>
              </a:ext>
            </a:extLst>
          </p:cNvPr>
          <p:cNvSpPr>
            <a:spLocks noGrp="1"/>
          </p:cNvSpPr>
          <p:nvPr>
            <p:ph type="title"/>
          </p:nvPr>
        </p:nvSpPr>
        <p:spPr/>
        <p:txBody>
          <a:bodyPr anchor="t">
            <a:normAutofit/>
          </a:bodyPr>
          <a:lstStyle/>
          <a:p>
            <a:r>
              <a:rPr lang="ja-JP" altLang="en-US" b="0" dirty="0">
                <a:latin typeface="UD デジタル 教科書体 NK" panose="02020400000000000000" pitchFamily="18" charset="-128"/>
                <a:ea typeface="UD デジタル 教科書体 NK" panose="02020400000000000000" pitchFamily="18" charset="-128"/>
              </a:rPr>
              <a:t>アセスメント①就労相談</a:t>
            </a:r>
            <a:br>
              <a:rPr kumimoji="1" lang="en-US" altLang="ja-JP" sz="3600" b="0" u="sng" dirty="0">
                <a:solidFill>
                  <a:schemeClr val="tx1"/>
                </a:solidFill>
                <a:effectLst/>
                <a:latin typeface="UD デジタル 教科書体 NK" panose="02020400000000000000" pitchFamily="18" charset="-128"/>
                <a:ea typeface="UD デジタル 教科書体 NK" panose="02020400000000000000" pitchFamily="18" charset="-128"/>
              </a:rPr>
            </a:br>
            <a:r>
              <a:rPr lang="ja-JP" altLang="en-US" sz="2400" b="0" u="none" dirty="0">
                <a:latin typeface="UD デジタル 教科書体 NK" panose="02020400000000000000" pitchFamily="18" charset="-128"/>
                <a:ea typeface="UD デジタル 教科書体 NK" panose="02020400000000000000" pitchFamily="18" charset="-128"/>
              </a:rPr>
              <a:t>面談場面におけるアセスメント</a:t>
            </a:r>
            <a:endParaRPr kumimoji="1" lang="ja-JP" altLang="en-US" sz="3600" b="0" u="none" dirty="0">
              <a:solidFill>
                <a:schemeClr val="tx1"/>
              </a:solidFill>
              <a:effectLst/>
              <a:latin typeface="UD デジタル 教科書体 NK" panose="02020400000000000000" pitchFamily="18" charset="-128"/>
              <a:ea typeface="UD デジタル 教科書体 NK" panose="02020400000000000000" pitchFamily="18" charset="-128"/>
            </a:endParaRPr>
          </a:p>
        </p:txBody>
      </p:sp>
      <p:sp>
        <p:nvSpPr>
          <p:cNvPr id="3" name="角丸四角形 4">
            <a:extLst>
              <a:ext uri="{FF2B5EF4-FFF2-40B4-BE49-F238E27FC236}">
                <a16:creationId xmlns:a16="http://schemas.microsoft.com/office/drawing/2014/main" id="{7F6BFFFF-7427-FDFF-0BA4-8FEF16A34F77}"/>
              </a:ext>
            </a:extLst>
          </p:cNvPr>
          <p:cNvSpPr/>
          <p:nvPr/>
        </p:nvSpPr>
        <p:spPr>
          <a:xfrm>
            <a:off x="684753" y="1365466"/>
            <a:ext cx="6838983" cy="1113818"/>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sz="1600" dirty="0">
                <a:latin typeface="UD デジタル 教科書体 NK-R" panose="02020400000000000000" pitchFamily="18" charset="-128"/>
                <a:ea typeface="UD デジタル 教科書体 NK-R" panose="02020400000000000000" pitchFamily="18" charset="-128"/>
              </a:rPr>
              <a:t>「働きたい」という希望を持つ障害のある人を対象に、面接を中心としたアセスメントを通して、就職に関する目標を整理し、どのようなプロセスで目標に向かうか、どのような社会資源を活用するのか、どの程度の時間をかけるのか等について情報を提供し、障害のある人の自己選択を支援するプロセス。</a:t>
            </a:r>
            <a:endParaRPr lang="en-US" altLang="ja-JP" sz="1600" dirty="0">
              <a:latin typeface="UD デジタル 教科書体 NK-R" panose="02020400000000000000" pitchFamily="18" charset="-128"/>
              <a:ea typeface="UD デジタル 教科書体 NK-R" panose="02020400000000000000" pitchFamily="18" charset="-128"/>
            </a:endParaRPr>
          </a:p>
        </p:txBody>
      </p:sp>
      <p:graphicFrame>
        <p:nvGraphicFramePr>
          <p:cNvPr id="4" name="コンテンツ プレースホルダー 13">
            <a:extLst>
              <a:ext uri="{FF2B5EF4-FFF2-40B4-BE49-F238E27FC236}">
                <a16:creationId xmlns:a16="http://schemas.microsoft.com/office/drawing/2014/main" id="{6ED75312-E42F-3417-C664-93079F332FB5}"/>
              </a:ext>
            </a:extLst>
          </p:cNvPr>
          <p:cNvGraphicFramePr>
            <a:graphicFrameLocks/>
          </p:cNvGraphicFramePr>
          <p:nvPr>
            <p:extLst>
              <p:ext uri="{D42A27DB-BD31-4B8C-83A1-F6EECF244321}">
                <p14:modId xmlns:p14="http://schemas.microsoft.com/office/powerpoint/2010/main" val="778479143"/>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図表 4">
            <a:extLst>
              <a:ext uri="{FF2B5EF4-FFF2-40B4-BE49-F238E27FC236}">
                <a16:creationId xmlns:a16="http://schemas.microsoft.com/office/drawing/2014/main" id="{AB472CC7-EE58-41F6-8804-A00E84909A9C}"/>
              </a:ext>
            </a:extLst>
          </p:cNvPr>
          <p:cNvGraphicFramePr/>
          <p:nvPr>
            <p:extLst>
              <p:ext uri="{D42A27DB-BD31-4B8C-83A1-F6EECF244321}">
                <p14:modId xmlns:p14="http://schemas.microsoft.com/office/powerpoint/2010/main" val="598402950"/>
              </p:ext>
            </p:extLst>
          </p:nvPr>
        </p:nvGraphicFramePr>
        <p:xfrm>
          <a:off x="684753" y="2479284"/>
          <a:ext cx="6910990" cy="41044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テキスト ボックス 5">
            <a:extLst>
              <a:ext uri="{FF2B5EF4-FFF2-40B4-BE49-F238E27FC236}">
                <a16:creationId xmlns:a16="http://schemas.microsoft.com/office/drawing/2014/main" id="{81F5820B-2201-7948-AD38-2E713D625C30}"/>
              </a:ext>
            </a:extLst>
          </p:cNvPr>
          <p:cNvSpPr txBox="1"/>
          <p:nvPr/>
        </p:nvSpPr>
        <p:spPr>
          <a:xfrm>
            <a:off x="7677183" y="1023566"/>
            <a:ext cx="3456385" cy="1455718"/>
          </a:xfrm>
          <a:prstGeom prst="roundRect">
            <a:avLst/>
          </a:prstGeom>
          <a:solidFill>
            <a:schemeClr val="accent3">
              <a:lumMod val="20000"/>
              <a:lumOff val="8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wrap="square" anchor="ctr">
            <a:spAutoFit/>
          </a:bodyPr>
          <a:lstStyle/>
          <a:p>
            <a:r>
              <a:rPr kumimoji="1" lang="ja-JP" altLang="en-US" sz="1400" u="sng" dirty="0">
                <a:latin typeface="UD デジタル 教科書体 NK-R" panose="02020400000000000000" pitchFamily="18" charset="-128"/>
                <a:ea typeface="UD デジタル 教科書体 NK-R" panose="02020400000000000000" pitchFamily="18" charset="-128"/>
                <a:cs typeface="Meiryo UI" panose="020B0604030504040204" pitchFamily="50" charset="-128"/>
              </a:rPr>
              <a:t>ツールを活用して効率よく情報収集</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①</a:t>
            </a:r>
            <a:r>
              <a:rPr lang="en-US" altLang="ja-JP" sz="1100" dirty="0">
                <a:latin typeface="UD デジタル 教科書体 NK-R" panose="02020400000000000000" pitchFamily="18" charset="-128"/>
                <a:ea typeface="UD デジタル 教科書体 NK-R" panose="02020400000000000000" pitchFamily="18" charset="-128"/>
              </a:rPr>
              <a:t>MSFAS</a:t>
            </a:r>
            <a:r>
              <a:rPr lang="ja-JP" altLang="en-US" sz="1100" dirty="0">
                <a:latin typeface="UD デジタル 教科書体 NK-R" panose="02020400000000000000" pitchFamily="18" charset="-128"/>
                <a:ea typeface="UD デジタル 教科書体 NK-R" panose="02020400000000000000" pitchFamily="18" charset="-128"/>
              </a:rPr>
              <a:t>／幕張ストレス・疲労アセスメントシート</a:t>
            </a:r>
            <a:r>
              <a:rPr lang="ja-JP" altLang="en-US" sz="1050" dirty="0">
                <a:latin typeface="UD デジタル 教科書体 NK-R" panose="02020400000000000000" pitchFamily="18" charset="-128"/>
                <a:ea typeface="UD デジタル 教科書体 NK-R" panose="02020400000000000000" pitchFamily="18" charset="-128"/>
              </a:rPr>
              <a:t>（</a:t>
            </a:r>
            <a:r>
              <a:rPr lang="en-US" altLang="ja-JP" sz="1050" dirty="0" err="1">
                <a:latin typeface="UD デジタル 教科書体 NK-R" panose="02020400000000000000" pitchFamily="18" charset="-128"/>
                <a:ea typeface="UD デジタル 教科書体 NK-R" panose="02020400000000000000" pitchFamily="18" charset="-128"/>
              </a:rPr>
              <a:t>Makuhari</a:t>
            </a:r>
            <a:r>
              <a:rPr lang="en-US" altLang="ja-JP" sz="1050" dirty="0">
                <a:latin typeface="UD デジタル 教科書体 NK-R" panose="02020400000000000000" pitchFamily="18" charset="-128"/>
                <a:ea typeface="UD デジタル 教科書体 NK-R" panose="02020400000000000000" pitchFamily="18" charset="-128"/>
              </a:rPr>
              <a:t> Stress Fatigue Assessment Sheet</a:t>
            </a:r>
            <a:r>
              <a:rPr lang="ja-JP" altLang="en-US" sz="1050" dirty="0">
                <a:latin typeface="UD デジタル 教科書体 NK-R" panose="02020400000000000000" pitchFamily="18" charset="-128"/>
                <a:ea typeface="UD デジタル 教科書体 NK-R" panose="02020400000000000000" pitchFamily="18" charset="-128"/>
              </a:rPr>
              <a:t>）</a:t>
            </a:r>
            <a:endParaRPr lang="en-US" altLang="ja-JP" sz="105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②発達障害者の就労相談ハンドブック</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③キャリアインサイト</a:t>
            </a:r>
            <a:endParaRPr lang="en-US" altLang="ja-JP" sz="1100" dirty="0">
              <a:latin typeface="UD デジタル 教科書体 NK-R" panose="02020400000000000000" pitchFamily="18" charset="-128"/>
              <a:ea typeface="UD デジタル 教科書体 NK-R" panose="02020400000000000000" pitchFamily="18" charset="-128"/>
            </a:endParaRPr>
          </a:p>
          <a:p>
            <a:r>
              <a:rPr lang="ja-JP" altLang="en-US" sz="1100" dirty="0">
                <a:latin typeface="UD デジタル 教科書体 NK-R" panose="02020400000000000000" pitchFamily="18" charset="-128"/>
                <a:ea typeface="UD デジタル 教科書体 NK-R" panose="02020400000000000000" pitchFamily="18" charset="-128"/>
              </a:rPr>
              <a:t>④一般職業適性検査</a:t>
            </a:r>
            <a:r>
              <a:rPr lang="en-US" altLang="ja-JP" sz="1100" dirty="0">
                <a:latin typeface="UD デジタル 教科書体 NK-R" panose="02020400000000000000" pitchFamily="18" charset="-128"/>
                <a:ea typeface="UD デジタル 教科書体 NK-R" panose="02020400000000000000" pitchFamily="18" charset="-128"/>
              </a:rPr>
              <a:t>GATB</a:t>
            </a:r>
          </a:p>
          <a:p>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General</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Aptitude</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Test</a:t>
            </a:r>
            <a:r>
              <a:rPr lang="ja-JP" altLang="en-US" sz="1100" dirty="0">
                <a:latin typeface="UD デジタル 教科書体 NK-R" panose="02020400000000000000" pitchFamily="18" charset="-128"/>
                <a:ea typeface="UD デジタル 教科書体 NK-R" panose="02020400000000000000" pitchFamily="18" charset="-128"/>
              </a:rPr>
              <a:t> </a:t>
            </a:r>
            <a:r>
              <a:rPr lang="en-US" altLang="ja-JP" sz="1100" dirty="0">
                <a:latin typeface="UD デジタル 教科書体 NK-R" panose="02020400000000000000" pitchFamily="18" charset="-128"/>
                <a:ea typeface="UD デジタル 教科書体 NK-R" panose="02020400000000000000" pitchFamily="18" charset="-128"/>
              </a:rPr>
              <a:t>Battery</a:t>
            </a:r>
            <a:r>
              <a:rPr lang="ja-JP" altLang="en-US" sz="1100" dirty="0">
                <a:latin typeface="UD デジタル 教科書体 NK-R" panose="02020400000000000000" pitchFamily="18" charset="-128"/>
                <a:ea typeface="UD デジタル 教科書体 NK-R" panose="02020400000000000000" pitchFamily="18" charset="-128"/>
              </a:rPr>
              <a:t>）</a:t>
            </a:r>
            <a:endParaRPr lang="en-US" altLang="ja-JP" sz="1100" dirty="0">
              <a:latin typeface="UD デジタル 教科書体 NK-R" panose="02020400000000000000" pitchFamily="18" charset="-128"/>
              <a:ea typeface="UD デジタル 教科書体 NK-R" panose="02020400000000000000" pitchFamily="18" charset="-128"/>
            </a:endParaRPr>
          </a:p>
        </p:txBody>
      </p:sp>
      <p:sp>
        <p:nvSpPr>
          <p:cNvPr id="7" name="四角形: 角を丸くする 6">
            <a:extLst>
              <a:ext uri="{FF2B5EF4-FFF2-40B4-BE49-F238E27FC236}">
                <a16:creationId xmlns:a16="http://schemas.microsoft.com/office/drawing/2014/main" id="{2DD4C7EE-3708-3978-38F3-CDB81883F0CD}"/>
              </a:ext>
            </a:extLst>
          </p:cNvPr>
          <p:cNvSpPr/>
          <p:nvPr/>
        </p:nvSpPr>
        <p:spPr>
          <a:xfrm>
            <a:off x="7677182" y="2504625"/>
            <a:ext cx="3456385" cy="1321824"/>
          </a:xfrm>
          <a:prstGeom prst="roundRect">
            <a:avLst/>
          </a:prstGeom>
          <a:solidFill>
            <a:schemeClr val="accent3">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u="sng" dirty="0">
                <a:solidFill>
                  <a:schemeClr val="tx1"/>
                </a:solidFill>
                <a:latin typeface="UD デジタル 教科書体 NK-R" panose="02020400000000000000" pitchFamily="18" charset="-128"/>
                <a:ea typeface="UD デジタル 教科書体 NK-R" panose="02020400000000000000" pitchFamily="18" charset="-128"/>
              </a:rPr>
              <a:t>※</a:t>
            </a:r>
            <a:r>
              <a:rPr lang="ja-JP" altLang="en-US" sz="1400" u="sng" dirty="0">
                <a:solidFill>
                  <a:schemeClr val="tx1"/>
                </a:solidFill>
                <a:latin typeface="UD デジタル 教科書体 NK-R" panose="02020400000000000000" pitchFamily="18" charset="-128"/>
                <a:ea typeface="UD デジタル 教科書体 NK-R" panose="02020400000000000000" pitchFamily="18" charset="-128"/>
              </a:rPr>
              <a:t>心理アセスメントツール</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①質問紙法</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MMPI</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／ミネソタ多面人格目録</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05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050" i="0" dirty="0">
                <a:solidFill>
                  <a:schemeClr val="tx1"/>
                </a:solidFill>
                <a:effectLst/>
                <a:latin typeface="UD デジタル 教科書体 NK-R" panose="02020400000000000000" pitchFamily="18" charset="-128"/>
                <a:ea typeface="UD デジタル 教科書体 NK-R" panose="02020400000000000000" pitchFamily="18" charset="-128"/>
              </a:rPr>
              <a:t>Minnesota Multiphasic Personality Inventory</a:t>
            </a:r>
            <a:r>
              <a:rPr lang="ja-JP" altLang="en-US" sz="1050" i="0" dirty="0">
                <a:solidFill>
                  <a:schemeClr val="tx1"/>
                </a:solidFill>
                <a:effectLst/>
                <a:latin typeface="UD デジタル 教科書体 NK-R" panose="02020400000000000000" pitchFamily="18" charset="-128"/>
                <a:ea typeface="UD デジタル 教科書体 NK-R" panose="02020400000000000000" pitchFamily="18" charset="-128"/>
              </a:rPr>
              <a:t>）</a:t>
            </a:r>
            <a:endParaRPr lang="en-US" altLang="ja-JP" sz="1050" i="0" dirty="0">
              <a:solidFill>
                <a:schemeClr val="tx1"/>
              </a:solidFill>
              <a:effectLst/>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Y-G</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性格検査（矢田部・</a:t>
            </a:r>
            <a:r>
              <a:rPr lang="en-US" altLang="ja-JP" sz="1100" dirty="0">
                <a:solidFill>
                  <a:schemeClr val="tx1"/>
                </a:solidFill>
                <a:latin typeface="UD デジタル 教科書体 NK-R" panose="02020400000000000000" pitchFamily="18" charset="-128"/>
                <a:ea typeface="UD デジタル 教科書体 NK-R" panose="02020400000000000000" pitchFamily="18" charset="-128"/>
              </a:rPr>
              <a:t>Guilford</a:t>
            </a:r>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a:t>
            </a:r>
            <a:endParaRPr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②作業法</a:t>
            </a:r>
            <a:endParaRPr kumimoji="1" lang="en-US" altLang="ja-JP" sz="1100" dirty="0">
              <a:solidFill>
                <a:schemeClr val="tx1"/>
              </a:solidFill>
              <a:latin typeface="UD デジタル 教科書体 NK-R" panose="02020400000000000000" pitchFamily="18" charset="-128"/>
              <a:ea typeface="UD デジタル 教科書体 NK-R" panose="02020400000000000000" pitchFamily="18" charset="-128"/>
            </a:endParaRPr>
          </a:p>
          <a:p>
            <a:r>
              <a:rPr lang="ja-JP" altLang="en-US" sz="1100" dirty="0">
                <a:solidFill>
                  <a:schemeClr val="tx1"/>
                </a:solidFill>
                <a:latin typeface="UD デジタル 教科書体 NK-R" panose="02020400000000000000" pitchFamily="18" charset="-128"/>
                <a:ea typeface="UD デジタル 教科書体 NK-R" panose="02020400000000000000" pitchFamily="18" charset="-128"/>
              </a:rPr>
              <a:t>・クレペリン検査</a:t>
            </a:r>
            <a:endParaRPr kumimoji="1" lang="ja-JP" altLang="en-US" sz="1200" dirty="0">
              <a:solidFill>
                <a:schemeClr val="tx1"/>
              </a:solidFill>
            </a:endParaRPr>
          </a:p>
        </p:txBody>
      </p:sp>
      <p:pic>
        <p:nvPicPr>
          <p:cNvPr id="17" name="図 16">
            <a:extLst>
              <a:ext uri="{FF2B5EF4-FFF2-40B4-BE49-F238E27FC236}">
                <a16:creationId xmlns:a16="http://schemas.microsoft.com/office/drawing/2014/main" id="{67242C60-A53C-AF48-09BA-3C40A5D43170}"/>
              </a:ext>
            </a:extLst>
          </p:cNvPr>
          <p:cNvPicPr>
            <a:picLocks noChangeAspect="1"/>
          </p:cNvPicPr>
          <p:nvPr/>
        </p:nvPicPr>
        <p:blipFill>
          <a:blip r:embed="rId12"/>
          <a:stretch>
            <a:fillRect/>
          </a:stretch>
        </p:blipFill>
        <p:spPr>
          <a:xfrm>
            <a:off x="7580702" y="3746830"/>
            <a:ext cx="3649346" cy="2891528"/>
          </a:xfrm>
          <a:prstGeom prst="rect">
            <a:avLst/>
          </a:prstGeom>
        </p:spPr>
      </p:pic>
      <p:sp>
        <p:nvSpPr>
          <p:cNvPr id="18" name="四角形: 角を丸くする 17">
            <a:extLst>
              <a:ext uri="{FF2B5EF4-FFF2-40B4-BE49-F238E27FC236}">
                <a16:creationId xmlns:a16="http://schemas.microsoft.com/office/drawing/2014/main" id="{22E9015A-407D-66AF-791D-F15BD2D202AD}"/>
              </a:ext>
            </a:extLst>
          </p:cNvPr>
          <p:cNvSpPr/>
          <p:nvPr/>
        </p:nvSpPr>
        <p:spPr>
          <a:xfrm>
            <a:off x="684752" y="6112565"/>
            <a:ext cx="6660525" cy="471175"/>
          </a:xfrm>
          <a:prstGeom prst="roundRect">
            <a:avLst/>
          </a:prstGeom>
          <a:solidFill>
            <a:schemeClr val="bg1"/>
          </a:solidFill>
          <a:ln>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初期の書面情報や、ご本人との面談</a:t>
            </a:r>
            <a:r>
              <a:rPr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だけでは、情報が「不十分」な場合も少なくない！！</a:t>
            </a:r>
            <a:endPar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9" name="テキスト ボックス 18">
            <a:extLst>
              <a:ext uri="{FF2B5EF4-FFF2-40B4-BE49-F238E27FC236}">
                <a16:creationId xmlns:a16="http://schemas.microsoft.com/office/drawing/2014/main" id="{5DF24199-D075-98B0-762F-D165B59E4F3C}"/>
              </a:ext>
            </a:extLst>
          </p:cNvPr>
          <p:cNvSpPr txBox="1"/>
          <p:nvPr/>
        </p:nvSpPr>
        <p:spPr>
          <a:xfrm>
            <a:off x="684752" y="2508466"/>
            <a:ext cx="6770914" cy="461665"/>
          </a:xfrm>
          <a:prstGeom prst="rect">
            <a:avLst/>
          </a:prstGeom>
          <a:noFill/>
        </p:spPr>
        <p:txBody>
          <a:bodyPr wrap="square">
            <a:spAutoFit/>
          </a:bodyPr>
          <a:lstStyle/>
          <a:p>
            <a:r>
              <a:rPr lang="ja-JP" altLang="en-US" sz="2400" dirty="0">
                <a:highlight>
                  <a:srgbClr val="FFFF00"/>
                </a:highlight>
                <a:latin typeface="UD デジタル 教科書体 NK-R" panose="02020400000000000000" pitchFamily="18" charset="-128"/>
                <a:ea typeface="UD デジタル 教科書体 NK-R" panose="02020400000000000000" pitchFamily="18" charset="-128"/>
              </a:rPr>
              <a:t>時系列に沿って、収集した情報を整理する</a:t>
            </a:r>
          </a:p>
        </p:txBody>
      </p:sp>
      <p:sp>
        <p:nvSpPr>
          <p:cNvPr id="9" name="正方形/長方形 8">
            <a:extLst>
              <a:ext uri="{FF2B5EF4-FFF2-40B4-BE49-F238E27FC236}">
                <a16:creationId xmlns:a16="http://schemas.microsoft.com/office/drawing/2014/main" id="{0C493221-1EBE-1D30-842B-23104510E2CA}"/>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スライド№４</a:t>
            </a:r>
          </a:p>
        </p:txBody>
      </p:sp>
    </p:spTree>
    <p:extLst>
      <p:ext uri="{BB962C8B-B14F-4D97-AF65-F5344CB8AC3E}">
        <p14:creationId xmlns:p14="http://schemas.microsoft.com/office/powerpoint/2010/main" val="322584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chor="t">
            <a:normAutofit/>
          </a:bodyPr>
          <a:lstStyle/>
          <a:p>
            <a:r>
              <a:rPr lang="ja-JP" altLang="en-US" b="0" dirty="0"/>
              <a:t>アセスメント①就労相談</a:t>
            </a:r>
            <a:br>
              <a:rPr lang="en-US" altLang="ja-JP" b="0" dirty="0"/>
            </a:br>
            <a:r>
              <a:rPr lang="ja-JP" altLang="en-US" sz="2400" b="0" u="none" dirty="0"/>
              <a:t>面接シート活用しアセスメント結果を整理する</a:t>
            </a:r>
          </a:p>
        </p:txBody>
      </p:sp>
      <p:sp>
        <p:nvSpPr>
          <p:cNvPr id="34" name="正方形/長方形 33">
            <a:extLst>
              <a:ext uri="{FF2B5EF4-FFF2-40B4-BE49-F238E27FC236}">
                <a16:creationId xmlns:a16="http://schemas.microsoft.com/office/drawing/2014/main" id="{19CC1804-DD20-4D5A-A411-095493B245A7}"/>
              </a:ext>
            </a:extLst>
          </p:cNvPr>
          <p:cNvSpPr/>
          <p:nvPr/>
        </p:nvSpPr>
        <p:spPr>
          <a:xfrm>
            <a:off x="838200" y="3083921"/>
            <a:ext cx="5708513" cy="3517160"/>
          </a:xfrm>
          <a:prstGeom prst="rect">
            <a:avLst/>
          </a:prstGeom>
          <a:ln w="19050">
            <a:prstDash val="sysDash"/>
          </a:ln>
        </p:spPr>
        <p:style>
          <a:lnRef idx="2">
            <a:schemeClr val="dk1"/>
          </a:lnRef>
          <a:fillRef idx="1">
            <a:schemeClr val="lt1"/>
          </a:fillRef>
          <a:effectRef idx="0">
            <a:schemeClr val="dk1"/>
          </a:effectRef>
          <a:fontRef idx="minor">
            <a:schemeClr val="dk1"/>
          </a:fontRef>
        </p:style>
        <p:txBody>
          <a:bodyPr rtlCol="0" anchor="ctr"/>
          <a:lstStyle/>
          <a:p>
            <a:r>
              <a:rPr kumimoji="1" lang="ja-JP" altLang="en-US" sz="2000" dirty="0">
                <a:latin typeface="UD デジタル 教科書体 NK-R" panose="02020400000000000000" pitchFamily="18" charset="-128"/>
                <a:ea typeface="UD デジタル 教科書体 NK-R" panose="02020400000000000000" pitchFamily="18" charset="-128"/>
              </a:rPr>
              <a:t>＜質問事項（例）＞ </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・希望（将来の希望、就労の希望、生活面の希望・・・</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・通院状況、服薬状況</a:t>
            </a:r>
            <a:endParaRPr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・健康状態（身長・体重・視力）</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・金銭管理の状況（困ったこと）</a:t>
            </a:r>
            <a:endParaRPr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・アレルギーの有無</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a:t>
            </a:r>
            <a:r>
              <a:rPr lang="en-US" altLang="ja-JP" sz="1600" dirty="0">
                <a:latin typeface="UD デジタル 教科書体 NK-R" panose="02020400000000000000" pitchFamily="18" charset="-128"/>
                <a:ea typeface="UD デジタル 教科書体 NK-R" panose="02020400000000000000" pitchFamily="18" charset="-128"/>
              </a:rPr>
              <a:t>1</a:t>
            </a:r>
            <a:r>
              <a:rPr lang="ja-JP" altLang="en-US" sz="1600" dirty="0">
                <a:latin typeface="UD デジタル 教科書体 NK-R" panose="02020400000000000000" pitchFamily="18" charset="-128"/>
                <a:ea typeface="UD デジタル 教科書体 NK-R" panose="02020400000000000000" pitchFamily="18" charset="-128"/>
              </a:rPr>
              <a:t>日の生活リズム</a:t>
            </a:r>
            <a:endParaRPr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・悩み事</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・一人でできること</a:t>
            </a:r>
            <a:endParaRPr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・担当している家事</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・コミュニケーションの状況</a:t>
            </a:r>
            <a:endParaRPr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・美容院（理髪店）に行く頻度</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・休みの日にしていること</a:t>
            </a:r>
            <a:endParaRPr kumimoji="1" lang="en-US" altLang="ja-JP" sz="1600" dirty="0">
              <a:latin typeface="UD デジタル 教科書体 NK-R" panose="02020400000000000000" pitchFamily="18" charset="-128"/>
              <a:ea typeface="UD デジタル 教科書体 NK-R" panose="02020400000000000000" pitchFamily="18" charset="-128"/>
            </a:endParaRPr>
          </a:p>
          <a:p>
            <a:r>
              <a:rPr kumimoji="1" lang="ja-JP" altLang="en-US" sz="1600" dirty="0">
                <a:latin typeface="UD デジタル 教科書体 NK-R" panose="02020400000000000000" pitchFamily="18" charset="-128"/>
                <a:ea typeface="UD デジタル 教科書体 NK-R" panose="02020400000000000000" pitchFamily="18" charset="-128"/>
              </a:rPr>
              <a:t>　</a:t>
            </a:r>
            <a:r>
              <a:rPr lang="ja-JP" altLang="en-US" sz="1600" dirty="0">
                <a:latin typeface="UD デジタル 教科書体 NK-R" panose="02020400000000000000" pitchFamily="18" charset="-128"/>
                <a:ea typeface="UD デジタル 教科書体 NK-R" panose="02020400000000000000" pitchFamily="18" charset="-128"/>
              </a:rPr>
              <a:t>・乗車できる乗り物（自転車）　　　　　　　　　　　　　　　</a:t>
            </a:r>
            <a:r>
              <a:rPr lang="en-US" altLang="ja-JP" sz="1600" dirty="0">
                <a:latin typeface="UD デジタル 教科書体 NK-R" panose="02020400000000000000" pitchFamily="18" charset="-128"/>
                <a:ea typeface="UD デジタル 教科書体 NK-R" panose="02020400000000000000" pitchFamily="18" charset="-128"/>
              </a:rPr>
              <a:t>…</a:t>
            </a:r>
            <a:r>
              <a:rPr lang="en-US" altLang="ja-JP" sz="1600" dirty="0" err="1">
                <a:latin typeface="UD デジタル 教科書体 NK-R" panose="02020400000000000000" pitchFamily="18" charset="-128"/>
                <a:ea typeface="UD デジタル 教科書体 NK-R" panose="02020400000000000000" pitchFamily="18" charset="-128"/>
              </a:rPr>
              <a:t>etc</a:t>
            </a:r>
            <a:endParaRPr lang="en-US" altLang="ja-JP" sz="1600" dirty="0">
              <a:latin typeface="UD デジタル 教科書体 NK-R" panose="02020400000000000000" pitchFamily="18" charset="-128"/>
              <a:ea typeface="UD デジタル 教科書体 NK-R" panose="02020400000000000000" pitchFamily="18" charset="-128"/>
            </a:endParaRPr>
          </a:p>
        </p:txBody>
      </p:sp>
      <p:graphicFrame>
        <p:nvGraphicFramePr>
          <p:cNvPr id="4" name="コンテンツ プレースホルダー 13">
            <a:extLst>
              <a:ext uri="{FF2B5EF4-FFF2-40B4-BE49-F238E27FC236}">
                <a16:creationId xmlns:a16="http://schemas.microsoft.com/office/drawing/2014/main" id="{8E789497-A77E-E789-5B17-5C5FA4F1A753}"/>
              </a:ext>
            </a:extLst>
          </p:cNvPr>
          <p:cNvGraphicFramePr>
            <a:graphicFrameLocks/>
          </p:cNvGraphicFramePr>
          <p:nvPr>
            <p:extLst>
              <p:ext uri="{D42A27DB-BD31-4B8C-83A1-F6EECF244321}">
                <p14:modId xmlns:p14="http://schemas.microsoft.com/office/powerpoint/2010/main" val="3075016334"/>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角丸四角形 4">
            <a:extLst>
              <a:ext uri="{FF2B5EF4-FFF2-40B4-BE49-F238E27FC236}">
                <a16:creationId xmlns:a16="http://schemas.microsoft.com/office/drawing/2014/main" id="{EE65631C-8891-190D-9CEB-8754C9308BA6}"/>
              </a:ext>
            </a:extLst>
          </p:cNvPr>
          <p:cNvSpPr/>
          <p:nvPr/>
        </p:nvSpPr>
        <p:spPr>
          <a:xfrm>
            <a:off x="661303" y="1273861"/>
            <a:ext cx="6139547" cy="1325563"/>
          </a:xfrm>
          <a:prstGeom prst="roundRect">
            <a:avLst/>
          </a:prstGeom>
          <a:gradFill flip="none" rotWithShape="1">
            <a:gsLst>
              <a:gs pos="0">
                <a:srgbClr val="E0E87E">
                  <a:tint val="66000"/>
                  <a:satMod val="160000"/>
                </a:srgbClr>
              </a:gs>
              <a:gs pos="50000">
                <a:srgbClr val="E0E87E">
                  <a:tint val="44500"/>
                  <a:satMod val="160000"/>
                </a:srgbClr>
              </a:gs>
              <a:gs pos="100000">
                <a:srgbClr val="E0E87E">
                  <a:tint val="23500"/>
                  <a:satMod val="160000"/>
                </a:srgbClr>
              </a:gs>
            </a:gsLst>
            <a:lin ang="16200000" scaled="1"/>
            <a:tileRect/>
          </a:gradFill>
        </p:spPr>
        <p:style>
          <a:lnRef idx="2">
            <a:schemeClr val="accent2"/>
          </a:lnRef>
          <a:fillRef idx="1">
            <a:schemeClr val="lt1"/>
          </a:fillRef>
          <a:effectRef idx="0">
            <a:schemeClr val="accent2"/>
          </a:effectRef>
          <a:fontRef idx="minor">
            <a:schemeClr val="dk1"/>
          </a:fontRef>
        </p:style>
        <p:txBody>
          <a:bodyPr anchor="ctr"/>
          <a:lstStyle/>
          <a:p>
            <a:pPr eaLnBrk="1" fontAlgn="auto" hangingPunct="1">
              <a:spcBef>
                <a:spcPts val="0"/>
              </a:spcBef>
              <a:spcAft>
                <a:spcPts val="0"/>
              </a:spcAft>
              <a:defRPr/>
            </a:pPr>
            <a:r>
              <a:rPr lang="ja-JP" altLang="en-US" sz="1600" dirty="0">
                <a:latin typeface="UD デジタル 教科書体 NK-R" panose="02020400000000000000" pitchFamily="18" charset="-128"/>
                <a:ea typeface="UD デジタル 教科書体 NK-R" panose="02020400000000000000" pitchFamily="18" charset="-128"/>
              </a:rPr>
              <a:t>「働きたい」という希望を持つ障害のある人を対象に、面接を中心としたアセスメントを通して、就職に関する目標を整理し、どのようなプロセスで目標に向かうか、どのような社会資源を活用するのか、どの程度の時間をかけるのか等について情報を提供し、障害のある人の自己選択を支援するプロセス。</a:t>
            </a:r>
            <a:endParaRPr lang="en-US" altLang="ja-JP" sz="1600"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a:extLst>
              <a:ext uri="{FF2B5EF4-FFF2-40B4-BE49-F238E27FC236}">
                <a16:creationId xmlns:a16="http://schemas.microsoft.com/office/drawing/2014/main" id="{8B58AC18-442F-9FA7-AA0E-36C59D778E9E}"/>
              </a:ext>
            </a:extLst>
          </p:cNvPr>
          <p:cNvSpPr txBox="1"/>
          <p:nvPr/>
        </p:nvSpPr>
        <p:spPr>
          <a:xfrm>
            <a:off x="656573" y="2615490"/>
            <a:ext cx="3291318" cy="461665"/>
          </a:xfrm>
          <a:prstGeom prst="rect">
            <a:avLst/>
          </a:prstGeom>
          <a:noFill/>
        </p:spPr>
        <p:txBody>
          <a:bodyPr wrap="square" anchor="ctr">
            <a:spAutoFit/>
          </a:bodyPr>
          <a:lstStyle/>
          <a:p>
            <a:pPr algn="ctr"/>
            <a:r>
              <a:rPr lang="ja-JP" altLang="en-US" sz="2400" dirty="0">
                <a:highlight>
                  <a:srgbClr val="FFFF00"/>
                </a:highlight>
                <a:latin typeface="UD デジタル 教科書体 NK-R" panose="02020400000000000000" pitchFamily="18" charset="-128"/>
                <a:ea typeface="UD デジタル 教科書体 NK-R" panose="02020400000000000000" pitchFamily="18" charset="-128"/>
              </a:rPr>
              <a:t>相談整理シートの活用</a:t>
            </a:r>
          </a:p>
        </p:txBody>
      </p:sp>
      <p:pic>
        <p:nvPicPr>
          <p:cNvPr id="3" name="図 2">
            <a:extLst>
              <a:ext uri="{FF2B5EF4-FFF2-40B4-BE49-F238E27FC236}">
                <a16:creationId xmlns:a16="http://schemas.microsoft.com/office/drawing/2014/main" id="{185A292E-933A-17D8-B8B8-B373A2C94A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8107" y="824394"/>
            <a:ext cx="4367336" cy="5907316"/>
          </a:xfrm>
          <a:prstGeom prst="rect">
            <a:avLst/>
          </a:prstGeom>
          <a:noFill/>
        </p:spPr>
      </p:pic>
      <p:sp>
        <p:nvSpPr>
          <p:cNvPr id="7" name="正方形/長方形 6">
            <a:extLst>
              <a:ext uri="{FF2B5EF4-FFF2-40B4-BE49-F238E27FC236}">
                <a16:creationId xmlns:a16="http://schemas.microsoft.com/office/drawing/2014/main" id="{A72575E3-0B6C-ADE5-7045-3B234FDA1FD8}"/>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スライド№５</a:t>
            </a:r>
          </a:p>
        </p:txBody>
      </p:sp>
    </p:spTree>
    <p:extLst>
      <p:ext uri="{BB962C8B-B14F-4D97-AF65-F5344CB8AC3E}">
        <p14:creationId xmlns:p14="http://schemas.microsoft.com/office/powerpoint/2010/main" val="229317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71F2F-845E-0892-9CB7-211B6C19236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803D4B7-7DCD-9C62-9A11-09A2F56068EF}"/>
              </a:ext>
            </a:extLst>
          </p:cNvPr>
          <p:cNvSpPr>
            <a:spLocks noGrp="1"/>
          </p:cNvSpPr>
          <p:nvPr>
            <p:ph type="title"/>
          </p:nvPr>
        </p:nvSpPr>
        <p:spPr/>
        <p:txBody>
          <a:bodyPr anchor="t">
            <a:normAutofit/>
          </a:bodyPr>
          <a:lstStyle/>
          <a:p>
            <a:pPr algn="l"/>
            <a:r>
              <a:rPr lang="ja-JP" altLang="en-US" b="0" dirty="0">
                <a:latin typeface="UD デジタル 教科書体 NK" panose="02020400000000000000" pitchFamily="18" charset="-128"/>
                <a:ea typeface="UD デジタル 教科書体 NK" panose="02020400000000000000" pitchFamily="18" charset="-128"/>
              </a:rPr>
              <a:t>アセスメント①就労相談</a:t>
            </a:r>
            <a:br>
              <a:rPr lang="en-US" altLang="ja-JP" b="0" u="sng" dirty="0">
                <a:effectLst/>
                <a:latin typeface="UD デジタル 教科書体 NK" panose="02020400000000000000" pitchFamily="18" charset="-128"/>
                <a:ea typeface="UD デジタル 教科書体 NK" panose="02020400000000000000" pitchFamily="18" charset="-128"/>
              </a:rPr>
            </a:br>
            <a:r>
              <a:rPr lang="ja-JP" altLang="en-US" sz="2400" b="0" u="none" dirty="0">
                <a:effectLst/>
                <a:latin typeface="UD デジタル 教科書体 NK" panose="02020400000000000000" pitchFamily="18" charset="-128"/>
                <a:ea typeface="UD デジタル 教科書体 NK" panose="02020400000000000000" pitchFamily="18" charset="-128"/>
              </a:rPr>
              <a:t>アセスメントのための</a:t>
            </a:r>
            <a:r>
              <a:rPr lang="ja-JP" altLang="en-US" sz="2400" b="0" u="none" dirty="0">
                <a:solidFill>
                  <a:schemeClr val="tx1"/>
                </a:solidFill>
                <a:effectLst/>
                <a:latin typeface="UD デジタル 教科書体 NK" panose="02020400000000000000" pitchFamily="18" charset="-128"/>
                <a:ea typeface="UD デジタル 教科書体 NK" panose="02020400000000000000" pitchFamily="18" charset="-128"/>
              </a:rPr>
              <a:t>実践的な面談技術</a:t>
            </a:r>
          </a:p>
        </p:txBody>
      </p:sp>
      <p:sp>
        <p:nvSpPr>
          <p:cNvPr id="15" name="コンテンツ プレースホルダー 14">
            <a:extLst>
              <a:ext uri="{FF2B5EF4-FFF2-40B4-BE49-F238E27FC236}">
                <a16:creationId xmlns:a16="http://schemas.microsoft.com/office/drawing/2014/main" id="{FEC4244D-037B-35EC-9886-51B6465C6000}"/>
              </a:ext>
            </a:extLst>
          </p:cNvPr>
          <p:cNvSpPr>
            <a:spLocks noGrp="1"/>
          </p:cNvSpPr>
          <p:nvPr>
            <p:ph idx="1"/>
          </p:nvPr>
        </p:nvSpPr>
        <p:spPr>
          <a:xfrm>
            <a:off x="838200" y="1690688"/>
            <a:ext cx="10515600" cy="4486275"/>
          </a:xfrm>
        </p:spPr>
        <p:txBody>
          <a:bodyPr>
            <a:normAutofit/>
          </a:bodyPr>
          <a:lstStyle/>
          <a:p>
            <a:r>
              <a:rPr lang="ja-JP" altLang="en-US" sz="2800" dirty="0">
                <a:latin typeface="UD デジタル 教科書体 NK" panose="02020400000000000000" pitchFamily="18" charset="-128"/>
                <a:ea typeface="UD デジタル 教科書体 NK" panose="02020400000000000000" pitchFamily="18" charset="-128"/>
              </a:rPr>
              <a:t>場面に応じて使い分ける</a:t>
            </a:r>
            <a:endParaRPr lang="en-US" altLang="ja-JP" sz="2800" dirty="0">
              <a:latin typeface="UD デジタル 教科書体 NK" panose="02020400000000000000" pitchFamily="18" charset="-128"/>
              <a:ea typeface="UD デジタル 教科書体 NK" panose="02020400000000000000" pitchFamily="18" charset="-128"/>
            </a:endParaRPr>
          </a:p>
        </p:txBody>
      </p:sp>
      <p:sp>
        <p:nvSpPr>
          <p:cNvPr id="23" name="正方形/長方形 22">
            <a:extLst>
              <a:ext uri="{FF2B5EF4-FFF2-40B4-BE49-F238E27FC236}">
                <a16:creationId xmlns:a16="http://schemas.microsoft.com/office/drawing/2014/main" id="{50B0A755-DFF7-E79F-4FD7-D3B733478A11}"/>
              </a:ext>
            </a:extLst>
          </p:cNvPr>
          <p:cNvSpPr/>
          <p:nvPr/>
        </p:nvSpPr>
        <p:spPr>
          <a:xfrm>
            <a:off x="4979861" y="6570710"/>
            <a:ext cx="2232278" cy="287290"/>
          </a:xfrm>
          <a:prstGeom prst="rect">
            <a:avLst/>
          </a:prstGeom>
          <a:noFill/>
        </p:spPr>
        <p:txBody>
          <a:bodyPr wrap="none" lIns="121888" tIns="60944" rIns="121888" bIns="60944">
            <a:spAutoFit/>
          </a:bodyPr>
          <a:lstStyle/>
          <a:p>
            <a:r>
              <a:rPr lang="en-US" altLang="ja-JP" sz="1067" dirty="0">
                <a:latin typeface="UD デジタル 教科書体 NK-R" panose="02020400000000000000" pitchFamily="18" charset="-128"/>
                <a:ea typeface="UD デジタル 教科書体 NK-R" panose="02020400000000000000" pitchFamily="18" charset="-128"/>
              </a:rPr>
              <a:t>http://www.zac-saitama.org/</a:t>
            </a:r>
            <a:endParaRPr lang="ja-JP" altLang="en-US" sz="1067" dirty="0">
              <a:latin typeface="UD デジタル 教科書体 NK-R" panose="02020400000000000000" pitchFamily="18" charset="-128"/>
              <a:ea typeface="UD デジタル 教科書体 NK-R" panose="02020400000000000000" pitchFamily="18" charset="-128"/>
            </a:endParaRPr>
          </a:p>
        </p:txBody>
      </p:sp>
      <p:graphicFrame>
        <p:nvGraphicFramePr>
          <p:cNvPr id="7" name="図表 6">
            <a:extLst>
              <a:ext uri="{FF2B5EF4-FFF2-40B4-BE49-F238E27FC236}">
                <a16:creationId xmlns:a16="http://schemas.microsoft.com/office/drawing/2014/main" id="{A3E7ABCA-4F12-92A0-7C21-5248E04C75C6}"/>
              </a:ext>
            </a:extLst>
          </p:cNvPr>
          <p:cNvGraphicFramePr/>
          <p:nvPr>
            <p:extLst>
              <p:ext uri="{D42A27DB-BD31-4B8C-83A1-F6EECF244321}">
                <p14:modId xmlns:p14="http://schemas.microsoft.com/office/powerpoint/2010/main" val="207780985"/>
              </p:ext>
            </p:extLst>
          </p:nvPr>
        </p:nvGraphicFramePr>
        <p:xfrm>
          <a:off x="760403" y="2272321"/>
          <a:ext cx="9997440" cy="398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コンテンツ プレースホルダー 9">
            <a:extLst>
              <a:ext uri="{FF2B5EF4-FFF2-40B4-BE49-F238E27FC236}">
                <a16:creationId xmlns:a16="http://schemas.microsoft.com/office/drawing/2014/main" id="{87B13205-5590-EB86-05AC-5F7F575E45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88953" y="970608"/>
            <a:ext cx="1929887" cy="1440160"/>
          </a:xfrm>
          <a:prstGeom prst="rect">
            <a:avLst/>
          </a:prstGeom>
          <a:ln>
            <a:solidFill>
              <a:schemeClr val="accent6">
                <a:lumMod val="75000"/>
              </a:schemeClr>
            </a:solidFill>
          </a:ln>
        </p:spPr>
      </p:pic>
      <p:graphicFrame>
        <p:nvGraphicFramePr>
          <p:cNvPr id="4" name="コンテンツ プレースホルダー 13">
            <a:extLst>
              <a:ext uri="{FF2B5EF4-FFF2-40B4-BE49-F238E27FC236}">
                <a16:creationId xmlns:a16="http://schemas.microsoft.com/office/drawing/2014/main" id="{0A60A850-D471-9BFF-4C56-BC8236C24BA6}"/>
              </a:ext>
            </a:extLst>
          </p:cNvPr>
          <p:cNvGraphicFramePr>
            <a:graphicFrameLocks/>
          </p:cNvGraphicFramePr>
          <p:nvPr>
            <p:extLst>
              <p:ext uri="{D42A27DB-BD31-4B8C-83A1-F6EECF244321}">
                <p14:modId xmlns:p14="http://schemas.microsoft.com/office/powerpoint/2010/main" val="4257778872"/>
              </p:ext>
            </p:extLst>
          </p:nvPr>
        </p:nvGraphicFramePr>
        <p:xfrm>
          <a:off x="7265504" y="0"/>
          <a:ext cx="4854934" cy="11138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正方形/長方形 4">
            <a:extLst>
              <a:ext uri="{FF2B5EF4-FFF2-40B4-BE49-F238E27FC236}">
                <a16:creationId xmlns:a16="http://schemas.microsoft.com/office/drawing/2014/main" id="{DCE412F3-6F26-73AA-5E0B-837B71682776}"/>
              </a:ext>
            </a:extLst>
          </p:cNvPr>
          <p:cNvSpPr/>
          <p:nvPr/>
        </p:nvSpPr>
        <p:spPr>
          <a:xfrm>
            <a:off x="-27142" y="0"/>
            <a:ext cx="1423788" cy="400110"/>
          </a:xfrm>
          <a:prstGeom prst="rect">
            <a:avLst/>
          </a:prstGeom>
          <a:noFill/>
        </p:spPr>
        <p:txBody>
          <a:bodyPr wrap="none" lIns="91440" tIns="45720" rIns="91440" bIns="45720">
            <a:spAutoFit/>
          </a:bodyPr>
          <a:lstStyle/>
          <a:p>
            <a:pPr algn="ctr"/>
            <a:r>
              <a:rPr lang="ja-JP" altLang="en-US" sz="2000" b="0" cap="none" spc="0" dirty="0">
                <a:ln w="0"/>
                <a:highlight>
                  <a:srgbClr val="00FF00"/>
                </a:highlight>
                <a:latin typeface="UD デジタル 教科書体 NK" panose="02020400000000000000" pitchFamily="18" charset="-128"/>
                <a:ea typeface="UD デジタル 教科書体 NK" panose="02020400000000000000" pitchFamily="18" charset="-128"/>
              </a:rPr>
              <a:t>スライド№６</a:t>
            </a:r>
          </a:p>
        </p:txBody>
      </p:sp>
    </p:spTree>
    <p:extLst>
      <p:ext uri="{BB962C8B-B14F-4D97-AF65-F5344CB8AC3E}">
        <p14:creationId xmlns:p14="http://schemas.microsoft.com/office/powerpoint/2010/main" val="2988630714"/>
      </p:ext>
    </p:extLst>
  </p:cSld>
  <p:clrMapOvr>
    <a:masterClrMapping/>
  </p:clrMapOvr>
</p:sld>
</file>

<file path=ppt/theme/theme1.xml><?xml version="1.0" encoding="utf-8"?>
<a:theme xmlns:a="http://schemas.openxmlformats.org/drawingml/2006/main" name="透かしのデザイン テンプレート">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1"/>
        </a:lnRef>
        <a:fillRef idx="2">
          <a:schemeClr val="accent1"/>
        </a:fillRef>
        <a:effectRef idx="1">
          <a:schemeClr val="accent1"/>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29443068_TF03460614" id="{4296DEC0-A094-420F-A0CB-2CAA5EB8F364}" vid="{605A75A8-4346-4E8C-928A-1CAB6D9B588E}"/>
    </a:ext>
  </a:extLst>
</a:theme>
</file>

<file path=ppt/theme/theme2.xml><?xml version="1.0" encoding="utf-8"?>
<a:theme xmlns:a="http://schemas.openxmlformats.org/drawingml/2006/main" name="Office テーマ">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2C9150-15DA-4AE4-BDE1-369EF603EE86}">
  <ds:schemaRefs>
    <ds:schemaRef ds:uri="a6f9f875-7af9-4528-8c5c-fc377319d8fb"/>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63dbbe5-076b-4606-a03b-9598f5f2f35a"/>
    <ds:schemaRef ds:uri="http://www.w3.org/XML/1998/namespace"/>
    <ds:schemaRef ds:uri="http://purl.org/dc/dcmitype/"/>
  </ds:schemaRefs>
</ds:datastoreItem>
</file>

<file path=customXml/itemProps2.xml><?xml version="1.0" encoding="utf-8"?>
<ds:datastoreItem xmlns:ds="http://schemas.openxmlformats.org/officeDocument/2006/customXml" ds:itemID="{CEE82229-0138-4C4C-B680-1C767EC30AAA}">
  <ds:schemaRefs>
    <ds:schemaRef ds:uri="http://schemas.microsoft.com/sharepoint/v3/contenttype/forms"/>
  </ds:schemaRefs>
</ds:datastoreItem>
</file>

<file path=customXml/itemProps3.xml><?xml version="1.0" encoding="utf-8"?>
<ds:datastoreItem xmlns:ds="http://schemas.openxmlformats.org/officeDocument/2006/customXml" ds:itemID="{5548BE1D-CF62-4921-952E-371E0A8D47DA}"/>
</file>

<file path=docProps/app.xml><?xml version="1.0" encoding="utf-8"?>
<Properties xmlns="http://schemas.openxmlformats.org/officeDocument/2006/extended-properties" xmlns:vt="http://schemas.openxmlformats.org/officeDocument/2006/docPropsVTypes">
  <Template/>
  <TotalTime>4081</TotalTime>
  <Words>12964</Words>
  <Application>Microsoft Office PowerPoint</Application>
  <PresentationFormat>ワイド画面</PresentationFormat>
  <Paragraphs>1120</Paragraphs>
  <Slides>38</Slides>
  <Notes>8</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38</vt:i4>
      </vt:variant>
    </vt:vector>
  </HeadingPairs>
  <TitlesOfParts>
    <vt:vector size="48" baseType="lpstr">
      <vt:lpstr>ＤＦ平成明朝体W3</vt:lpstr>
      <vt:lpstr>Meiryo UI</vt:lpstr>
      <vt:lpstr>UD デジタル 教科書体 NK</vt:lpstr>
      <vt:lpstr>UD デジタル 教科書体 NK-R</vt:lpstr>
      <vt:lpstr>メイリオ</vt:lpstr>
      <vt:lpstr>メイリオ</vt:lpstr>
      <vt:lpstr>Arial</vt:lpstr>
      <vt:lpstr>Times New Roman</vt:lpstr>
      <vt:lpstr>Wingdings</vt:lpstr>
      <vt:lpstr>透かしのデザイン テンプレート</vt:lpstr>
      <vt:lpstr>  【PG C-０３】埼玉県指定　令和８年度第６期サービス管理責任者就労支援コース研修  「就労支援のプロセスと就労系サービスの役割」</vt:lpstr>
      <vt:lpstr>この時間の流れ</vt:lpstr>
      <vt:lpstr>この単元のねらい</vt:lpstr>
      <vt:lpstr>就労支援のプロセス 一般的な流れと様々な機関の役割</vt:lpstr>
      <vt:lpstr>アセスメントとは 就労アセスメントの基本的な理解</vt:lpstr>
      <vt:lpstr>PowerPoint プレゼンテーション</vt:lpstr>
      <vt:lpstr>アセスメント①就労相談 面談場面におけるアセスメント</vt:lpstr>
      <vt:lpstr>アセスメント①就労相談 面接シート活用しアセスメント結果を整理する</vt:lpstr>
      <vt:lpstr>アセスメント①就労相談 アセスメントのための実践的な面談技術</vt:lpstr>
      <vt:lpstr>アセスメント①就労相談 アセスメントのための実践的な面談技術</vt:lpstr>
      <vt:lpstr>アセスメント②職業準備支援 作業場面での行動観察によるアセスメント</vt:lpstr>
      <vt:lpstr>アセスメント②職業準備支援 行動観察ツール（幕張版ワークサンプル＝MWS）</vt:lpstr>
      <vt:lpstr>アセスメント②職業準備支援 行動観察ツール（幕張版ワークサンプル＝MWS）</vt:lpstr>
      <vt:lpstr>アセスメント②職業準備支援 行動観察ツール（幕張版ワークサンプル＝MWS）</vt:lpstr>
      <vt:lpstr>※就労選択支援事業におけるアセスメントとは？ アセスメント①②を踏まえて</vt:lpstr>
      <vt:lpstr>職業紹介・マッチングとは ２つのアセスメント結果を適切につなげる</vt:lpstr>
      <vt:lpstr>職業紹介・マッチングとは ２つのアセスメント結果を適切につなげる</vt:lpstr>
      <vt:lpstr>職業紹介・マッチングとは ２つのアセスメント結果を適切につなげる</vt:lpstr>
      <vt:lpstr>職場適応支援（JC支援）とは 人と職場の双方向への丁寧な調整支援</vt:lpstr>
      <vt:lpstr>職場適応支援（JC支援）とは 人と職場の双方向への丁寧な調整支援</vt:lpstr>
      <vt:lpstr>職場定着支援とは 予防的視点に立ったフォローアップ</vt:lpstr>
      <vt:lpstr>職場定着支援とは 職場定着促進の３つのkey</vt:lpstr>
      <vt:lpstr>就労系サービスの現状 多様な働き方を支える仕組み</vt:lpstr>
      <vt:lpstr>就労系サービスの現状 障害者総合支援法における就労系障害福祉サービス</vt:lpstr>
      <vt:lpstr>就労系サービスの現状 就労移行支援事業について</vt:lpstr>
      <vt:lpstr>就労系サービスの現状 就労継続支援A型事業について</vt:lpstr>
      <vt:lpstr>就労系サービスの現状 就労継続支援B型事業について</vt:lpstr>
      <vt:lpstr>就労系サービスの現状 就労定着支援事業について</vt:lpstr>
      <vt:lpstr>就労系サービスの現状 就労選択支援事業について</vt:lpstr>
      <vt:lpstr>就労系サービスの現状 参考資料様々な取り組み事例</vt:lpstr>
      <vt:lpstr>課題と求められる役割とは？ 就労支援事業の会計区分</vt:lpstr>
      <vt:lpstr>課題と求められる役割とは？ 指定就労継続支援事業所の新規指定や運営状況の把握に関するガイドライン</vt:lpstr>
      <vt:lpstr>課題と求められる役割とは？ 就労支援施策の対象となる障害者数</vt:lpstr>
      <vt:lpstr>課題と求められる役割とは？ 一般就労への移行者数・移行率の推移（事業種別） </vt:lpstr>
      <vt:lpstr>課題と求められる役割とは？ 第８期障害福祉計画（令和９年４月～令和１２年３月）の基本指針 </vt:lpstr>
      <vt:lpstr>課題と求められる役割とは？ サービス種類別ごとの年間総費用額と伸び率</vt:lpstr>
      <vt:lpstr>課題と求められる役割とは？ サービス種類別ごとの費用額と利用者数の伸び率</vt:lpstr>
      <vt:lpstr>課題と求められる役割とは？ 様々な問題をどう捉えるのか！！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タイトルのレイアウト</dc:title>
  <dc:creator>若尾 勝己</dc:creator>
  <cp:lastModifiedBy>小川 陽(ogawa-akira.nc1)</cp:lastModifiedBy>
  <cp:revision>87</cp:revision>
  <cp:lastPrinted>2022-08-30T01:10:28Z</cp:lastPrinted>
  <dcterms:created xsi:type="dcterms:W3CDTF">2020-09-26T14:47:00Z</dcterms:created>
  <dcterms:modified xsi:type="dcterms:W3CDTF">2026-08-28T06:34:56Z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Order">
    <vt:r8>74068000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MediaServiceImageTags">
    <vt:lpwstr/>
  </property>
</Properties>
</file>