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9"/>
  </p:notesMasterIdLst>
  <p:handoutMasterIdLst>
    <p:handoutMasterId r:id="rId60"/>
  </p:handoutMasterIdLst>
  <p:sldIdLst>
    <p:sldId id="256" r:id="rId5"/>
    <p:sldId id="16441" r:id="rId6"/>
    <p:sldId id="563" r:id="rId7"/>
    <p:sldId id="567" r:id="rId8"/>
    <p:sldId id="573" r:id="rId9"/>
    <p:sldId id="572" r:id="rId10"/>
    <p:sldId id="571" r:id="rId11"/>
    <p:sldId id="576" r:id="rId12"/>
    <p:sldId id="577" r:id="rId13"/>
    <p:sldId id="16444" r:id="rId14"/>
    <p:sldId id="578" r:id="rId15"/>
    <p:sldId id="16452" r:id="rId16"/>
    <p:sldId id="278" r:id="rId17"/>
    <p:sldId id="16437" r:id="rId18"/>
    <p:sldId id="257" r:id="rId19"/>
    <p:sldId id="16442" r:id="rId20"/>
    <p:sldId id="259" r:id="rId21"/>
    <p:sldId id="260" r:id="rId22"/>
    <p:sldId id="971" r:id="rId23"/>
    <p:sldId id="261" r:id="rId24"/>
    <p:sldId id="973" r:id="rId25"/>
    <p:sldId id="974" r:id="rId26"/>
    <p:sldId id="2418" r:id="rId27"/>
    <p:sldId id="2419" r:id="rId28"/>
    <p:sldId id="281" r:id="rId29"/>
    <p:sldId id="16438" r:id="rId30"/>
    <p:sldId id="16400" r:id="rId31"/>
    <p:sldId id="741" r:id="rId32"/>
    <p:sldId id="932" r:id="rId33"/>
    <p:sldId id="16402" r:id="rId34"/>
    <p:sldId id="2401" r:id="rId35"/>
    <p:sldId id="955" r:id="rId36"/>
    <p:sldId id="16401" r:id="rId37"/>
    <p:sldId id="740" r:id="rId38"/>
    <p:sldId id="16430" r:id="rId39"/>
    <p:sldId id="16431" r:id="rId40"/>
    <p:sldId id="16439" r:id="rId41"/>
    <p:sldId id="16434" r:id="rId42"/>
    <p:sldId id="16433" r:id="rId43"/>
    <p:sldId id="744" r:id="rId44"/>
    <p:sldId id="930" r:id="rId45"/>
    <p:sldId id="925" r:id="rId46"/>
    <p:sldId id="928" r:id="rId47"/>
    <p:sldId id="926" r:id="rId48"/>
    <p:sldId id="16435" r:id="rId49"/>
    <p:sldId id="16440" r:id="rId50"/>
    <p:sldId id="302" r:id="rId51"/>
    <p:sldId id="303" r:id="rId52"/>
    <p:sldId id="287" r:id="rId53"/>
    <p:sldId id="1948" r:id="rId54"/>
    <p:sldId id="16447" r:id="rId55"/>
    <p:sldId id="16448" r:id="rId56"/>
    <p:sldId id="16453" r:id="rId57"/>
    <p:sldId id="16451" r:id="rId58"/>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78AA0F-AD16-526B-4772-8DB2AF4F1FAD}" name="鈴木 大樹(suzuki-daiju.qj1)" initials="大鈴" userId="S::SDBYV@lansys.mhlw.go.jp::82ddffd4-e1f3-4e01-8953-aa6695813c9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21" autoAdjust="0"/>
    <p:restoredTop sz="82452" autoAdjust="0"/>
  </p:normalViewPr>
  <p:slideViewPr>
    <p:cSldViewPr snapToGrid="0">
      <p:cViewPr varScale="1">
        <p:scale>
          <a:sx n="115" d="100"/>
          <a:sy n="115" d="100"/>
        </p:scale>
        <p:origin x="672" y="114"/>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8831" cy="495029"/>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4" y="1"/>
            <a:ext cx="2918831" cy="495029"/>
          </a:xfrm>
          <a:prstGeom prst="rect">
            <a:avLst/>
          </a:prstGeom>
        </p:spPr>
        <p:txBody>
          <a:bodyPr vert="horz" lIns="91434" tIns="45717" rIns="91434" bIns="45717" rtlCol="0"/>
          <a:lstStyle>
            <a:lvl1pPr algn="r">
              <a:defRPr sz="1200"/>
            </a:lvl1pPr>
          </a:lstStyle>
          <a:p>
            <a:fld id="{2FE123CA-CE4A-416D-9A85-666887C584A0}" type="datetimeFigureOut">
              <a:rPr kumimoji="1" lang="ja-JP" altLang="en-US" smtClean="0"/>
              <a:t>2026/8/18</a:t>
            </a:fld>
            <a:endParaRPr kumimoji="1" lang="ja-JP" altLang="en-US"/>
          </a:p>
        </p:txBody>
      </p:sp>
      <p:sp>
        <p:nvSpPr>
          <p:cNvPr id="4" name="フッター プレースホルダー 3"/>
          <p:cNvSpPr>
            <a:spLocks noGrp="1"/>
          </p:cNvSpPr>
          <p:nvPr>
            <p:ph type="ftr" sz="quarter" idx="2"/>
          </p:nvPr>
        </p:nvSpPr>
        <p:spPr>
          <a:xfrm>
            <a:off x="1" y="9371286"/>
            <a:ext cx="2918831" cy="495028"/>
          </a:xfrm>
          <a:prstGeom prst="rect">
            <a:avLst/>
          </a:prstGeom>
        </p:spPr>
        <p:txBody>
          <a:bodyPr vert="horz" lIns="91434" tIns="45717" rIns="91434" bIns="457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4" y="9371286"/>
            <a:ext cx="2918831" cy="495028"/>
          </a:xfrm>
          <a:prstGeom prst="rect">
            <a:avLst/>
          </a:prstGeom>
        </p:spPr>
        <p:txBody>
          <a:bodyPr vert="horz" lIns="91434" tIns="45717" rIns="91434" bIns="45717" rtlCol="0" anchor="b"/>
          <a:lstStyle>
            <a:lvl1pPr algn="r">
              <a:defRPr sz="1200"/>
            </a:lvl1pPr>
          </a:lstStyle>
          <a:p>
            <a:fld id="{3CC29A88-BA20-4FDD-9DCC-172614018D95}" type="slidenum">
              <a:rPr kumimoji="1" lang="ja-JP" altLang="en-US" smtClean="0"/>
              <a:t>‹#›</a:t>
            </a:fld>
            <a:endParaRPr kumimoji="1" lang="ja-JP" altLang="en-US"/>
          </a:p>
        </p:txBody>
      </p:sp>
    </p:spTree>
    <p:extLst>
      <p:ext uri="{BB962C8B-B14F-4D97-AF65-F5344CB8AC3E}">
        <p14:creationId xmlns:p14="http://schemas.microsoft.com/office/powerpoint/2010/main" val="19315787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8831" cy="495029"/>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029"/>
          </a:xfrm>
          <a:prstGeom prst="rect">
            <a:avLst/>
          </a:prstGeom>
        </p:spPr>
        <p:txBody>
          <a:bodyPr vert="horz" lIns="91434" tIns="45717" rIns="91434" bIns="45717" rtlCol="0"/>
          <a:lstStyle>
            <a:lvl1pPr algn="r">
              <a:defRPr sz="1200"/>
            </a:lvl1pPr>
          </a:lstStyle>
          <a:p>
            <a:fld id="{5772881C-E871-4FED-B7F7-8FA90E42F8BA}"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34" tIns="45717" rIns="91434" bIns="45717"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1434" tIns="45717" rIns="91434" bIns="457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6"/>
            <a:ext cx="2918831" cy="495028"/>
          </a:xfrm>
          <a:prstGeom prst="rect">
            <a:avLst/>
          </a:prstGeom>
        </p:spPr>
        <p:txBody>
          <a:bodyPr vert="horz" lIns="91434" tIns="45717" rIns="91434" bIns="457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6"/>
            <a:ext cx="2918831" cy="495028"/>
          </a:xfrm>
          <a:prstGeom prst="rect">
            <a:avLst/>
          </a:prstGeom>
        </p:spPr>
        <p:txBody>
          <a:bodyPr vert="horz" lIns="91434" tIns="45717" rIns="91434" bIns="45717" rtlCol="0" anchor="b"/>
          <a:lstStyle>
            <a:lvl1pPr algn="r">
              <a:defRPr sz="1200"/>
            </a:lvl1pPr>
          </a:lstStyle>
          <a:p>
            <a:fld id="{12244025-09F8-4267-82DB-1F0DDD2298C7}" type="slidenum">
              <a:rPr kumimoji="1" lang="ja-JP" altLang="en-US" smtClean="0"/>
              <a:t>‹#›</a:t>
            </a:fld>
            <a:endParaRPr kumimoji="1" lang="ja-JP" altLang="en-US"/>
          </a:p>
        </p:txBody>
      </p:sp>
    </p:spTree>
    <p:extLst>
      <p:ext uri="{BB962C8B-B14F-4D97-AF65-F5344CB8AC3E}">
        <p14:creationId xmlns:p14="http://schemas.microsoft.com/office/powerpoint/2010/main" val="21121787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1</a:t>
            </a:fld>
            <a:endParaRPr kumimoji="1" lang="ja-JP" altLang="en-US"/>
          </a:p>
        </p:txBody>
      </p:sp>
    </p:spTree>
    <p:extLst>
      <p:ext uri="{BB962C8B-B14F-4D97-AF65-F5344CB8AC3E}">
        <p14:creationId xmlns:p14="http://schemas.microsoft.com/office/powerpoint/2010/main" val="1302597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4B0F8-57E8-91BD-E7A3-CE13E530BCB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67B0B67-F327-52E9-CC89-620D795F396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6E92D9D-DBE9-6706-D2F3-D049E8EADAD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95BC72E-0A66-5C55-E988-75C101324147}"/>
              </a:ext>
            </a:extLst>
          </p:cNvPr>
          <p:cNvSpPr>
            <a:spLocks noGrp="1"/>
          </p:cNvSpPr>
          <p:nvPr>
            <p:ph type="sldNum" sz="quarter" idx="5"/>
          </p:nvPr>
        </p:nvSpPr>
        <p:spPr/>
        <p:txBody>
          <a:bodyPr/>
          <a:lstStyle/>
          <a:p>
            <a:fld id="{12244025-09F8-4267-82DB-1F0DDD2298C7}" type="slidenum">
              <a:rPr kumimoji="1" lang="ja-JP" altLang="en-US" smtClean="0"/>
              <a:t>10</a:t>
            </a:fld>
            <a:endParaRPr kumimoji="1" lang="ja-JP" altLang="en-US"/>
          </a:p>
        </p:txBody>
      </p:sp>
    </p:spTree>
    <p:extLst>
      <p:ext uri="{BB962C8B-B14F-4D97-AF65-F5344CB8AC3E}">
        <p14:creationId xmlns:p14="http://schemas.microsoft.com/office/powerpoint/2010/main" val="2761200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11</a:t>
            </a:fld>
            <a:endParaRPr kumimoji="1" lang="ja-JP" altLang="en-US"/>
          </a:p>
        </p:txBody>
      </p:sp>
    </p:spTree>
    <p:extLst>
      <p:ext uri="{BB962C8B-B14F-4D97-AF65-F5344CB8AC3E}">
        <p14:creationId xmlns:p14="http://schemas.microsoft.com/office/powerpoint/2010/main" val="3422041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12</a:t>
            </a:fld>
            <a:endParaRPr kumimoji="1" lang="ja-JP" altLang="en-US"/>
          </a:p>
        </p:txBody>
      </p:sp>
    </p:spTree>
    <p:extLst>
      <p:ext uri="{BB962C8B-B14F-4D97-AF65-F5344CB8AC3E}">
        <p14:creationId xmlns:p14="http://schemas.microsoft.com/office/powerpoint/2010/main" val="1032896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13</a:t>
            </a:fld>
            <a:endParaRPr kumimoji="1" lang="ja-JP" altLang="en-US"/>
          </a:p>
        </p:txBody>
      </p:sp>
    </p:spTree>
    <p:extLst>
      <p:ext uri="{BB962C8B-B14F-4D97-AF65-F5344CB8AC3E}">
        <p14:creationId xmlns:p14="http://schemas.microsoft.com/office/powerpoint/2010/main" val="3677009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C365D-1B4D-2A4F-B870-0EA2B0D4A0D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713A279-D90C-453C-48AB-C4BEEE8F1B0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7CF8937-025E-D5AC-4A5B-B9D449C2558F}"/>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6680CFF3-1814-AD34-3325-DEA7EC7FE529}"/>
              </a:ext>
            </a:extLst>
          </p:cNvPr>
          <p:cNvSpPr>
            <a:spLocks noGrp="1"/>
          </p:cNvSpPr>
          <p:nvPr>
            <p:ph type="sldNum" sz="quarter" idx="5"/>
          </p:nvPr>
        </p:nvSpPr>
        <p:spPr/>
        <p:txBody>
          <a:bodyPr/>
          <a:lstStyle/>
          <a:p>
            <a:fld id="{12244025-09F8-4267-82DB-1F0DDD2298C7}" type="slidenum">
              <a:rPr kumimoji="1" lang="ja-JP" altLang="en-US" smtClean="0"/>
              <a:t>14</a:t>
            </a:fld>
            <a:endParaRPr kumimoji="1" lang="ja-JP" altLang="en-US"/>
          </a:p>
        </p:txBody>
      </p:sp>
    </p:spTree>
    <p:extLst>
      <p:ext uri="{BB962C8B-B14F-4D97-AF65-F5344CB8AC3E}">
        <p14:creationId xmlns:p14="http://schemas.microsoft.com/office/powerpoint/2010/main" val="4247324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15</a:t>
            </a:fld>
            <a:endParaRPr kumimoji="1" lang="ja-JP" altLang="en-US"/>
          </a:p>
        </p:txBody>
      </p:sp>
    </p:spTree>
    <p:extLst>
      <p:ext uri="{BB962C8B-B14F-4D97-AF65-F5344CB8AC3E}">
        <p14:creationId xmlns:p14="http://schemas.microsoft.com/office/powerpoint/2010/main" val="3744824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86815-2F53-F511-0C16-211C4886FD8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FEB4EE5-5C30-B01E-EFE0-F70F2D6A1C1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E01952A-C505-7661-E164-2ABA06D037A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8B30ADBD-4D81-AD1C-C565-518F70924919}"/>
              </a:ext>
            </a:extLst>
          </p:cNvPr>
          <p:cNvSpPr>
            <a:spLocks noGrp="1"/>
          </p:cNvSpPr>
          <p:nvPr>
            <p:ph type="sldNum" sz="quarter" idx="5"/>
          </p:nvPr>
        </p:nvSpPr>
        <p:spPr/>
        <p:txBody>
          <a:bodyPr/>
          <a:lstStyle/>
          <a:p>
            <a:fld id="{12244025-09F8-4267-82DB-1F0DDD2298C7}" type="slidenum">
              <a:rPr kumimoji="1" lang="ja-JP" altLang="en-US" smtClean="0"/>
              <a:t>16</a:t>
            </a:fld>
            <a:endParaRPr kumimoji="1" lang="ja-JP" altLang="en-US"/>
          </a:p>
        </p:txBody>
      </p:sp>
    </p:spTree>
    <p:extLst>
      <p:ext uri="{BB962C8B-B14F-4D97-AF65-F5344CB8AC3E}">
        <p14:creationId xmlns:p14="http://schemas.microsoft.com/office/powerpoint/2010/main" val="40030085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17</a:t>
            </a:fld>
            <a:endParaRPr kumimoji="1" lang="ja-JP" altLang="en-US"/>
          </a:p>
        </p:txBody>
      </p:sp>
    </p:spTree>
    <p:extLst>
      <p:ext uri="{BB962C8B-B14F-4D97-AF65-F5344CB8AC3E}">
        <p14:creationId xmlns:p14="http://schemas.microsoft.com/office/powerpoint/2010/main" val="6074673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18</a:t>
            </a:fld>
            <a:endParaRPr kumimoji="1" lang="ja-JP" altLang="en-US"/>
          </a:p>
        </p:txBody>
      </p:sp>
    </p:spTree>
    <p:extLst>
      <p:ext uri="{BB962C8B-B14F-4D97-AF65-F5344CB8AC3E}">
        <p14:creationId xmlns:p14="http://schemas.microsoft.com/office/powerpoint/2010/main" val="2653708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19</a:t>
            </a:fld>
            <a:endParaRPr kumimoji="1" lang="ja-JP" altLang="en-US"/>
          </a:p>
        </p:txBody>
      </p:sp>
    </p:spTree>
    <p:extLst>
      <p:ext uri="{BB962C8B-B14F-4D97-AF65-F5344CB8AC3E}">
        <p14:creationId xmlns:p14="http://schemas.microsoft.com/office/powerpoint/2010/main" val="4234520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177" tIns="53588" rIns="107177" bIns="53588"/>
          <a:lstStyle/>
          <a:p>
            <a:endParaRPr lang="en-US" dirty="0"/>
          </a:p>
        </p:txBody>
      </p:sp>
      <p:sp>
        <p:nvSpPr>
          <p:cNvPr id="4" name="Slide Number Placeholder 3"/>
          <p:cNvSpPr>
            <a:spLocks noGrp="1"/>
          </p:cNvSpPr>
          <p:nvPr>
            <p:ph type="sldNum" sz="quarter" idx="10"/>
          </p:nvPr>
        </p:nvSpPr>
        <p:spPr/>
        <p:txBody>
          <a:bodyPr lIns="107177" tIns="53588" rIns="107177" bIns="53588"/>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20</a:t>
            </a:fld>
            <a:endParaRPr kumimoji="1" lang="ja-JP" altLang="en-US"/>
          </a:p>
        </p:txBody>
      </p:sp>
    </p:spTree>
    <p:extLst>
      <p:ext uri="{BB962C8B-B14F-4D97-AF65-F5344CB8AC3E}">
        <p14:creationId xmlns:p14="http://schemas.microsoft.com/office/powerpoint/2010/main" val="33712465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21</a:t>
            </a:fld>
            <a:endParaRPr kumimoji="1" lang="ja-JP" altLang="en-US"/>
          </a:p>
        </p:txBody>
      </p:sp>
    </p:spTree>
    <p:extLst>
      <p:ext uri="{BB962C8B-B14F-4D97-AF65-F5344CB8AC3E}">
        <p14:creationId xmlns:p14="http://schemas.microsoft.com/office/powerpoint/2010/main" val="327150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22</a:t>
            </a:fld>
            <a:endParaRPr kumimoji="1" lang="ja-JP" altLang="en-US"/>
          </a:p>
        </p:txBody>
      </p:sp>
    </p:spTree>
    <p:extLst>
      <p:ext uri="{BB962C8B-B14F-4D97-AF65-F5344CB8AC3E}">
        <p14:creationId xmlns:p14="http://schemas.microsoft.com/office/powerpoint/2010/main" val="541431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23</a:t>
            </a:fld>
            <a:endParaRPr kumimoji="1" lang="ja-JP" altLang="en-US"/>
          </a:p>
        </p:txBody>
      </p:sp>
    </p:spTree>
    <p:extLst>
      <p:ext uri="{BB962C8B-B14F-4D97-AF65-F5344CB8AC3E}">
        <p14:creationId xmlns:p14="http://schemas.microsoft.com/office/powerpoint/2010/main" val="6293244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24</a:t>
            </a:fld>
            <a:endParaRPr kumimoji="1" lang="ja-JP" altLang="en-US"/>
          </a:p>
        </p:txBody>
      </p:sp>
    </p:spTree>
    <p:extLst>
      <p:ext uri="{BB962C8B-B14F-4D97-AF65-F5344CB8AC3E}">
        <p14:creationId xmlns:p14="http://schemas.microsoft.com/office/powerpoint/2010/main" val="166643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25</a:t>
            </a:fld>
            <a:endParaRPr kumimoji="1" lang="ja-JP" altLang="en-US"/>
          </a:p>
        </p:txBody>
      </p:sp>
    </p:spTree>
    <p:extLst>
      <p:ext uri="{BB962C8B-B14F-4D97-AF65-F5344CB8AC3E}">
        <p14:creationId xmlns:p14="http://schemas.microsoft.com/office/powerpoint/2010/main" val="21606902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C9760-FF65-379C-7692-2AD443075E4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C1B5BB7-8731-C804-CCBC-95E34AE683F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8CE9D98-CC2B-051E-3116-58DFB178F37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DBD380E-104D-FB12-72AC-4C98C8D36C28}"/>
              </a:ext>
            </a:extLst>
          </p:cNvPr>
          <p:cNvSpPr>
            <a:spLocks noGrp="1"/>
          </p:cNvSpPr>
          <p:nvPr>
            <p:ph type="sldNum" sz="quarter" idx="5"/>
          </p:nvPr>
        </p:nvSpPr>
        <p:spPr/>
        <p:txBody>
          <a:bodyPr/>
          <a:lstStyle/>
          <a:p>
            <a:fld id="{12244025-09F8-4267-82DB-1F0DDD2298C7}" type="slidenum">
              <a:rPr kumimoji="1" lang="ja-JP" altLang="en-US" smtClean="0"/>
              <a:t>26</a:t>
            </a:fld>
            <a:endParaRPr kumimoji="1" lang="ja-JP" altLang="en-US"/>
          </a:p>
        </p:txBody>
      </p:sp>
    </p:spTree>
    <p:extLst>
      <p:ext uri="{BB962C8B-B14F-4D97-AF65-F5344CB8AC3E}">
        <p14:creationId xmlns:p14="http://schemas.microsoft.com/office/powerpoint/2010/main" val="21864992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27</a:t>
            </a:fld>
            <a:endParaRPr kumimoji="1" lang="ja-JP" altLang="en-US"/>
          </a:p>
        </p:txBody>
      </p:sp>
    </p:spTree>
    <p:extLst>
      <p:ext uri="{BB962C8B-B14F-4D97-AF65-F5344CB8AC3E}">
        <p14:creationId xmlns:p14="http://schemas.microsoft.com/office/powerpoint/2010/main" val="4406624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28</a:t>
            </a:fld>
            <a:endParaRPr kumimoji="1" lang="ja-JP" altLang="en-US"/>
          </a:p>
        </p:txBody>
      </p:sp>
    </p:spTree>
    <p:extLst>
      <p:ext uri="{BB962C8B-B14F-4D97-AF65-F5344CB8AC3E}">
        <p14:creationId xmlns:p14="http://schemas.microsoft.com/office/powerpoint/2010/main" val="5476301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29</a:t>
            </a:fld>
            <a:endParaRPr kumimoji="1" lang="ja-JP" altLang="en-US"/>
          </a:p>
        </p:txBody>
      </p:sp>
    </p:spTree>
    <p:extLst>
      <p:ext uri="{BB962C8B-B14F-4D97-AF65-F5344CB8AC3E}">
        <p14:creationId xmlns:p14="http://schemas.microsoft.com/office/powerpoint/2010/main" val="3894921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3</a:t>
            </a:fld>
            <a:endParaRPr kumimoji="1" lang="ja-JP" altLang="en-US"/>
          </a:p>
        </p:txBody>
      </p:sp>
    </p:spTree>
    <p:extLst>
      <p:ext uri="{BB962C8B-B14F-4D97-AF65-F5344CB8AC3E}">
        <p14:creationId xmlns:p14="http://schemas.microsoft.com/office/powerpoint/2010/main" val="1390453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30</a:t>
            </a:fld>
            <a:endParaRPr kumimoji="1" lang="ja-JP" altLang="en-US"/>
          </a:p>
        </p:txBody>
      </p:sp>
    </p:spTree>
    <p:extLst>
      <p:ext uri="{BB962C8B-B14F-4D97-AF65-F5344CB8AC3E}">
        <p14:creationId xmlns:p14="http://schemas.microsoft.com/office/powerpoint/2010/main" val="28023768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日付プレースホルダー 3"/>
          <p:cNvSpPr>
            <a:spLocks noGrp="1"/>
          </p:cNvSpPr>
          <p:nvPr>
            <p:ph type="dt" idx="1"/>
          </p:nvPr>
        </p:nvSpPr>
        <p:spPr/>
        <p:txBody>
          <a:bodyPr/>
          <a:lstStyle/>
          <a:p>
            <a:pPr rtl="0"/>
            <a:fld id="{12CD2E1E-736E-47DB-9544-043CA732B0EB}" type="datetime1">
              <a:rPr lang="ja-JP" altLang="en-US" smtClean="0"/>
              <a:t>2026/8/18</a:t>
            </a:fld>
            <a:endParaRPr lang="en-US"/>
          </a:p>
        </p:txBody>
      </p:sp>
      <p:sp>
        <p:nvSpPr>
          <p:cNvPr id="5" name="スライド番号プレースホルダー 4"/>
          <p:cNvSpPr>
            <a:spLocks noGrp="1"/>
          </p:cNvSpPr>
          <p:nvPr>
            <p:ph type="sldNum" sz="quarter" idx="5"/>
          </p:nvPr>
        </p:nvSpPr>
        <p:spPr/>
        <p:txBody>
          <a:bodyPr/>
          <a:lstStyle/>
          <a:p>
            <a:pPr rtl="0"/>
            <a:fld id="{9C2B151B-D7D1-48E5-8230-5AADBC794F88}" type="slidenum">
              <a:rPr lang="en-US" smtClean="0"/>
              <a:t>31</a:t>
            </a:fld>
            <a:endParaRPr lang="en-US"/>
          </a:p>
        </p:txBody>
      </p:sp>
    </p:spTree>
    <p:extLst>
      <p:ext uri="{BB962C8B-B14F-4D97-AF65-F5344CB8AC3E}">
        <p14:creationId xmlns:p14="http://schemas.microsoft.com/office/powerpoint/2010/main" val="9591840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32</a:t>
            </a:fld>
            <a:endParaRPr kumimoji="1" lang="ja-JP" altLang="en-US"/>
          </a:p>
        </p:txBody>
      </p:sp>
    </p:spTree>
    <p:extLst>
      <p:ext uri="{BB962C8B-B14F-4D97-AF65-F5344CB8AC3E}">
        <p14:creationId xmlns:p14="http://schemas.microsoft.com/office/powerpoint/2010/main" val="22019450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solidFill>
                <a:srgbClr val="FF0000"/>
              </a:solidFill>
            </a:endParaRPr>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33</a:t>
            </a:fld>
            <a:endParaRPr kumimoji="1" lang="ja-JP" altLang="en-US"/>
          </a:p>
        </p:txBody>
      </p:sp>
    </p:spTree>
    <p:extLst>
      <p:ext uri="{BB962C8B-B14F-4D97-AF65-F5344CB8AC3E}">
        <p14:creationId xmlns:p14="http://schemas.microsoft.com/office/powerpoint/2010/main" val="21091625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34</a:t>
            </a:fld>
            <a:endParaRPr kumimoji="1" lang="ja-JP" altLang="en-US"/>
          </a:p>
        </p:txBody>
      </p:sp>
    </p:spTree>
    <p:extLst>
      <p:ext uri="{BB962C8B-B14F-4D97-AF65-F5344CB8AC3E}">
        <p14:creationId xmlns:p14="http://schemas.microsoft.com/office/powerpoint/2010/main" val="41010284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35</a:t>
            </a:fld>
            <a:endParaRPr kumimoji="1" lang="ja-JP" altLang="en-US"/>
          </a:p>
        </p:txBody>
      </p:sp>
    </p:spTree>
    <p:extLst>
      <p:ext uri="{BB962C8B-B14F-4D97-AF65-F5344CB8AC3E}">
        <p14:creationId xmlns:p14="http://schemas.microsoft.com/office/powerpoint/2010/main" val="12129109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14B5F-FDAC-11CA-0A43-5639F16513F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2691C60-8B0E-F9F1-47B2-AE36D8E9F6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531899C-83B6-0179-AB0B-0489E879965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3102015-D1D9-C88F-715A-EFE1BA9D4994}"/>
              </a:ext>
            </a:extLst>
          </p:cNvPr>
          <p:cNvSpPr>
            <a:spLocks noGrp="1"/>
          </p:cNvSpPr>
          <p:nvPr>
            <p:ph type="sldNum" sz="quarter" idx="5"/>
          </p:nvPr>
        </p:nvSpPr>
        <p:spPr/>
        <p:txBody>
          <a:bodyPr/>
          <a:lstStyle/>
          <a:p>
            <a:fld id="{12244025-09F8-4267-82DB-1F0DDD2298C7}" type="slidenum">
              <a:rPr kumimoji="1" lang="ja-JP" altLang="en-US" smtClean="0"/>
              <a:t>36</a:t>
            </a:fld>
            <a:endParaRPr kumimoji="1" lang="ja-JP" altLang="en-US"/>
          </a:p>
        </p:txBody>
      </p:sp>
    </p:spTree>
    <p:extLst>
      <p:ext uri="{BB962C8B-B14F-4D97-AF65-F5344CB8AC3E}">
        <p14:creationId xmlns:p14="http://schemas.microsoft.com/office/powerpoint/2010/main" val="35773673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A6C67-D48E-AE98-93F9-3753A9AB447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339A60A-460C-69C6-49B3-AEF92A09875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73684D4-CAD7-BBD6-BB6C-8A2AF7F2B429}"/>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F1CC663-DD87-15DB-568D-E1FAC4A94263}"/>
              </a:ext>
            </a:extLst>
          </p:cNvPr>
          <p:cNvSpPr>
            <a:spLocks noGrp="1"/>
          </p:cNvSpPr>
          <p:nvPr>
            <p:ph type="sldNum" sz="quarter" idx="5"/>
          </p:nvPr>
        </p:nvSpPr>
        <p:spPr/>
        <p:txBody>
          <a:bodyPr/>
          <a:lstStyle/>
          <a:p>
            <a:fld id="{12244025-09F8-4267-82DB-1F0DDD2298C7}" type="slidenum">
              <a:rPr kumimoji="1" lang="ja-JP" altLang="en-US" smtClean="0"/>
              <a:t>37</a:t>
            </a:fld>
            <a:endParaRPr kumimoji="1" lang="ja-JP" altLang="en-US"/>
          </a:p>
        </p:txBody>
      </p:sp>
    </p:spTree>
    <p:extLst>
      <p:ext uri="{BB962C8B-B14F-4D97-AF65-F5344CB8AC3E}">
        <p14:creationId xmlns:p14="http://schemas.microsoft.com/office/powerpoint/2010/main" val="30186959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60A68-0EF4-D952-5FED-1389BB0803D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3F06C63-9512-02B1-252F-F8A7CC8C1A7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4AB52E-D6F2-5ACF-B9D6-35F10B7BE87A}"/>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524EC78B-6F9D-8CAF-D7E2-C3F4FFA6A23F}"/>
              </a:ext>
            </a:extLst>
          </p:cNvPr>
          <p:cNvSpPr>
            <a:spLocks noGrp="1"/>
          </p:cNvSpPr>
          <p:nvPr>
            <p:ph type="sldNum" sz="quarter" idx="5"/>
          </p:nvPr>
        </p:nvSpPr>
        <p:spPr/>
        <p:txBody>
          <a:bodyPr/>
          <a:lstStyle/>
          <a:p>
            <a:fld id="{12244025-09F8-4267-82DB-1F0DDD2298C7}" type="slidenum">
              <a:rPr kumimoji="1" lang="ja-JP" altLang="en-US" smtClean="0"/>
              <a:t>38</a:t>
            </a:fld>
            <a:endParaRPr kumimoji="1" lang="ja-JP" altLang="en-US"/>
          </a:p>
        </p:txBody>
      </p:sp>
    </p:spTree>
    <p:extLst>
      <p:ext uri="{BB962C8B-B14F-4D97-AF65-F5344CB8AC3E}">
        <p14:creationId xmlns:p14="http://schemas.microsoft.com/office/powerpoint/2010/main" val="36595170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39</a:t>
            </a:fld>
            <a:endParaRPr kumimoji="1" lang="ja-JP" altLang="en-US"/>
          </a:p>
        </p:txBody>
      </p:sp>
    </p:spTree>
    <p:extLst>
      <p:ext uri="{BB962C8B-B14F-4D97-AF65-F5344CB8AC3E}">
        <p14:creationId xmlns:p14="http://schemas.microsoft.com/office/powerpoint/2010/main" val="2399817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4</a:t>
            </a:fld>
            <a:endParaRPr kumimoji="1" lang="ja-JP" altLang="en-US"/>
          </a:p>
        </p:txBody>
      </p:sp>
    </p:spTree>
    <p:extLst>
      <p:ext uri="{BB962C8B-B14F-4D97-AF65-F5344CB8AC3E}">
        <p14:creationId xmlns:p14="http://schemas.microsoft.com/office/powerpoint/2010/main" val="23325807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40</a:t>
            </a:fld>
            <a:endParaRPr kumimoji="1" lang="ja-JP" altLang="en-US"/>
          </a:p>
        </p:txBody>
      </p:sp>
    </p:spTree>
    <p:extLst>
      <p:ext uri="{BB962C8B-B14F-4D97-AF65-F5344CB8AC3E}">
        <p14:creationId xmlns:p14="http://schemas.microsoft.com/office/powerpoint/2010/main" val="31441365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41</a:t>
            </a:fld>
            <a:endParaRPr kumimoji="1" lang="ja-JP" altLang="en-US"/>
          </a:p>
        </p:txBody>
      </p:sp>
    </p:spTree>
    <p:extLst>
      <p:ext uri="{BB962C8B-B14F-4D97-AF65-F5344CB8AC3E}">
        <p14:creationId xmlns:p14="http://schemas.microsoft.com/office/powerpoint/2010/main" val="14168896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42</a:t>
            </a:fld>
            <a:endParaRPr kumimoji="1" lang="ja-JP" altLang="en-US"/>
          </a:p>
        </p:txBody>
      </p:sp>
    </p:spTree>
    <p:extLst>
      <p:ext uri="{BB962C8B-B14F-4D97-AF65-F5344CB8AC3E}">
        <p14:creationId xmlns:p14="http://schemas.microsoft.com/office/powerpoint/2010/main" val="36965852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43</a:t>
            </a:fld>
            <a:endParaRPr kumimoji="1" lang="ja-JP" altLang="en-US"/>
          </a:p>
        </p:txBody>
      </p:sp>
    </p:spTree>
    <p:extLst>
      <p:ext uri="{BB962C8B-B14F-4D97-AF65-F5344CB8AC3E}">
        <p14:creationId xmlns:p14="http://schemas.microsoft.com/office/powerpoint/2010/main" val="30722219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44</a:t>
            </a:fld>
            <a:endParaRPr kumimoji="1" lang="ja-JP" altLang="en-US"/>
          </a:p>
        </p:txBody>
      </p:sp>
    </p:spTree>
    <p:extLst>
      <p:ext uri="{BB962C8B-B14F-4D97-AF65-F5344CB8AC3E}">
        <p14:creationId xmlns:p14="http://schemas.microsoft.com/office/powerpoint/2010/main" val="12430911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7810E-2DA4-0FA2-DB23-C0E3442BE30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B8F1D75-AC83-7236-046E-3DE94385168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E130AFB-3D74-2E37-48BA-C5B99CFAE3E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1E0DBFC-9DB7-DB74-98E5-92CB1A8861C5}"/>
              </a:ext>
            </a:extLst>
          </p:cNvPr>
          <p:cNvSpPr>
            <a:spLocks noGrp="1"/>
          </p:cNvSpPr>
          <p:nvPr>
            <p:ph type="sldNum" sz="quarter" idx="5"/>
          </p:nvPr>
        </p:nvSpPr>
        <p:spPr/>
        <p:txBody>
          <a:bodyPr/>
          <a:lstStyle/>
          <a:p>
            <a:fld id="{12244025-09F8-4267-82DB-1F0DDD2298C7}" type="slidenum">
              <a:rPr kumimoji="1" lang="ja-JP" altLang="en-US" smtClean="0"/>
              <a:t>45</a:t>
            </a:fld>
            <a:endParaRPr kumimoji="1" lang="ja-JP" altLang="en-US"/>
          </a:p>
        </p:txBody>
      </p:sp>
    </p:spTree>
    <p:extLst>
      <p:ext uri="{BB962C8B-B14F-4D97-AF65-F5344CB8AC3E}">
        <p14:creationId xmlns:p14="http://schemas.microsoft.com/office/powerpoint/2010/main" val="14375727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5615-E78B-FC29-CCE4-47E07358413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4AAAE78-BC3E-4F00-DAC1-F7BC8806484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C6EEAEC-07AC-6122-7D29-486B89E01DC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78FA873-8878-8087-9E26-F39DBCC16A35}"/>
              </a:ext>
            </a:extLst>
          </p:cNvPr>
          <p:cNvSpPr>
            <a:spLocks noGrp="1"/>
          </p:cNvSpPr>
          <p:nvPr>
            <p:ph type="sldNum" sz="quarter" idx="5"/>
          </p:nvPr>
        </p:nvSpPr>
        <p:spPr/>
        <p:txBody>
          <a:bodyPr/>
          <a:lstStyle/>
          <a:p>
            <a:fld id="{12244025-09F8-4267-82DB-1F0DDD2298C7}" type="slidenum">
              <a:rPr kumimoji="1" lang="ja-JP" altLang="en-US" smtClean="0"/>
              <a:t>46</a:t>
            </a:fld>
            <a:endParaRPr kumimoji="1" lang="ja-JP" altLang="en-US"/>
          </a:p>
        </p:txBody>
      </p:sp>
    </p:spTree>
    <p:extLst>
      <p:ext uri="{BB962C8B-B14F-4D97-AF65-F5344CB8AC3E}">
        <p14:creationId xmlns:p14="http://schemas.microsoft.com/office/powerpoint/2010/main" val="32236333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47</a:t>
            </a:fld>
            <a:endParaRPr kumimoji="1" lang="ja-JP" altLang="en-US"/>
          </a:p>
        </p:txBody>
      </p:sp>
    </p:spTree>
    <p:extLst>
      <p:ext uri="{BB962C8B-B14F-4D97-AF65-F5344CB8AC3E}">
        <p14:creationId xmlns:p14="http://schemas.microsoft.com/office/powerpoint/2010/main" val="18691591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48</a:t>
            </a:fld>
            <a:endParaRPr kumimoji="1" lang="ja-JP" altLang="en-US"/>
          </a:p>
        </p:txBody>
      </p:sp>
    </p:spTree>
    <p:extLst>
      <p:ext uri="{BB962C8B-B14F-4D97-AF65-F5344CB8AC3E}">
        <p14:creationId xmlns:p14="http://schemas.microsoft.com/office/powerpoint/2010/main" val="3954902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49</a:t>
            </a:fld>
            <a:endParaRPr kumimoji="1" lang="ja-JP" altLang="en-US"/>
          </a:p>
        </p:txBody>
      </p:sp>
    </p:spTree>
    <p:extLst>
      <p:ext uri="{BB962C8B-B14F-4D97-AF65-F5344CB8AC3E}">
        <p14:creationId xmlns:p14="http://schemas.microsoft.com/office/powerpoint/2010/main" val="1418280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5</a:t>
            </a:fld>
            <a:endParaRPr kumimoji="1" lang="ja-JP" altLang="en-US"/>
          </a:p>
        </p:txBody>
      </p:sp>
    </p:spTree>
    <p:extLst>
      <p:ext uri="{BB962C8B-B14F-4D97-AF65-F5344CB8AC3E}">
        <p14:creationId xmlns:p14="http://schemas.microsoft.com/office/powerpoint/2010/main" val="9142124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BDB6A819-B915-4692-91D7-333A6F3867E9}" type="slidenum">
              <a:rPr kumimoji="1" lang="ja-JP" altLang="en-US" smtClean="0"/>
              <a:t>50</a:t>
            </a:fld>
            <a:endParaRPr kumimoji="1" lang="ja-JP" altLang="en-US"/>
          </a:p>
        </p:txBody>
      </p:sp>
    </p:spTree>
    <p:extLst>
      <p:ext uri="{BB962C8B-B14F-4D97-AF65-F5344CB8AC3E}">
        <p14:creationId xmlns:p14="http://schemas.microsoft.com/office/powerpoint/2010/main" val="29518354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51</a:t>
            </a:fld>
            <a:endParaRPr kumimoji="1" lang="ja-JP" altLang="en-US"/>
          </a:p>
        </p:txBody>
      </p:sp>
    </p:spTree>
    <p:extLst>
      <p:ext uri="{BB962C8B-B14F-4D97-AF65-F5344CB8AC3E}">
        <p14:creationId xmlns:p14="http://schemas.microsoft.com/office/powerpoint/2010/main" val="4359814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3CC50-13FE-14A4-9000-9F44D8010EA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CD3D9B6-CEDD-A1AA-8774-44E44E4738C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B1E0E7D-1D3B-8693-A64F-A1CE2431872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4FD138F-BCD5-0206-97A2-74578E8D37F8}"/>
              </a:ext>
            </a:extLst>
          </p:cNvPr>
          <p:cNvSpPr>
            <a:spLocks noGrp="1"/>
          </p:cNvSpPr>
          <p:nvPr>
            <p:ph type="sldNum" sz="quarter" idx="5"/>
          </p:nvPr>
        </p:nvSpPr>
        <p:spPr/>
        <p:txBody>
          <a:bodyPr/>
          <a:lstStyle/>
          <a:p>
            <a:fld id="{12244025-09F8-4267-82DB-1F0DDD2298C7}" type="slidenum">
              <a:rPr kumimoji="1" lang="ja-JP" altLang="en-US" smtClean="0"/>
              <a:t>52</a:t>
            </a:fld>
            <a:endParaRPr kumimoji="1" lang="ja-JP" altLang="en-US"/>
          </a:p>
        </p:txBody>
      </p:sp>
    </p:spTree>
    <p:extLst>
      <p:ext uri="{BB962C8B-B14F-4D97-AF65-F5344CB8AC3E}">
        <p14:creationId xmlns:p14="http://schemas.microsoft.com/office/powerpoint/2010/main" val="33836390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AEDAF-039B-9055-FE16-42593415821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1B74D00-DF76-D3B4-BF04-1D932AE1C83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41A139A-D26D-1839-6604-2095B2E167C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1AD823F-1F89-D4C4-23EF-74D948E38EA3}"/>
              </a:ext>
            </a:extLst>
          </p:cNvPr>
          <p:cNvSpPr>
            <a:spLocks noGrp="1"/>
          </p:cNvSpPr>
          <p:nvPr>
            <p:ph type="sldNum" sz="quarter" idx="5"/>
          </p:nvPr>
        </p:nvSpPr>
        <p:spPr/>
        <p:txBody>
          <a:bodyPr/>
          <a:lstStyle/>
          <a:p>
            <a:fld id="{12244025-09F8-4267-82DB-1F0DDD2298C7}" type="slidenum">
              <a:rPr kumimoji="1" lang="ja-JP" altLang="en-US" smtClean="0"/>
              <a:t>53</a:t>
            </a:fld>
            <a:endParaRPr kumimoji="1" lang="ja-JP" altLang="en-US"/>
          </a:p>
        </p:txBody>
      </p:sp>
    </p:spTree>
    <p:extLst>
      <p:ext uri="{BB962C8B-B14F-4D97-AF65-F5344CB8AC3E}">
        <p14:creationId xmlns:p14="http://schemas.microsoft.com/office/powerpoint/2010/main" val="12001154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54</a:t>
            </a:fld>
            <a:endParaRPr kumimoji="1" lang="ja-JP" altLang="en-US"/>
          </a:p>
        </p:txBody>
      </p:sp>
    </p:spTree>
    <p:extLst>
      <p:ext uri="{BB962C8B-B14F-4D97-AF65-F5344CB8AC3E}">
        <p14:creationId xmlns:p14="http://schemas.microsoft.com/office/powerpoint/2010/main" val="2163870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6</a:t>
            </a:fld>
            <a:endParaRPr kumimoji="1" lang="ja-JP" altLang="en-US"/>
          </a:p>
        </p:txBody>
      </p:sp>
    </p:spTree>
    <p:extLst>
      <p:ext uri="{BB962C8B-B14F-4D97-AF65-F5344CB8AC3E}">
        <p14:creationId xmlns:p14="http://schemas.microsoft.com/office/powerpoint/2010/main" val="222260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7</a:t>
            </a:fld>
            <a:endParaRPr kumimoji="1" lang="ja-JP" altLang="en-US"/>
          </a:p>
        </p:txBody>
      </p:sp>
    </p:spTree>
    <p:extLst>
      <p:ext uri="{BB962C8B-B14F-4D97-AF65-F5344CB8AC3E}">
        <p14:creationId xmlns:p14="http://schemas.microsoft.com/office/powerpoint/2010/main" val="3450009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8</a:t>
            </a:fld>
            <a:endParaRPr kumimoji="1" lang="ja-JP" altLang="en-US"/>
          </a:p>
        </p:txBody>
      </p:sp>
    </p:spTree>
    <p:extLst>
      <p:ext uri="{BB962C8B-B14F-4D97-AF65-F5344CB8AC3E}">
        <p14:creationId xmlns:p14="http://schemas.microsoft.com/office/powerpoint/2010/main" val="1501751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9</a:t>
            </a:fld>
            <a:endParaRPr kumimoji="1" lang="ja-JP" altLang="en-US"/>
          </a:p>
        </p:txBody>
      </p:sp>
    </p:spTree>
    <p:extLst>
      <p:ext uri="{BB962C8B-B14F-4D97-AF65-F5344CB8AC3E}">
        <p14:creationId xmlns:p14="http://schemas.microsoft.com/office/powerpoint/2010/main" val="3169715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B2C262-59AC-E049-CE23-7B17C84F39E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AE2585F6-68EE-2A6F-2035-8804D7860E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55FCD3B-2FA3-3743-886B-6DD41CFF7A22}"/>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9CB68A7E-ABA0-12B1-3B45-AC04DF51484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C9E1CFD-CC6E-3968-68FF-767C3F14532E}"/>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1299247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215C17-3F12-EDC6-CA93-1691B3E53C0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DB8B68F-8B0D-C646-28CF-83765EA0A54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D27B8A1-1D4E-406F-61B8-AA91CF09F925}"/>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E96DD1D9-8263-6FBB-2F13-F3E9194E96D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2D689C3-1D96-FFF8-3C79-F22D3FC37F4C}"/>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1095349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F7D6C500-F217-0F6C-9418-4538D832932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F609FFE-011C-806E-97B8-5E9BAEC216F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2510BC4-A095-C154-D029-4715C0D5450A}"/>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36E3A4D3-AB17-981E-D45B-424E21550E6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6930267-6A94-5655-2A25-C7FDD3E66DCA}"/>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3113355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master 1">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7EDE9"/>
          </a:solidFill>
          <a:ln/>
        </p:spPr>
        <p:txBody>
          <a:bodyPr/>
          <a:lstStyle/>
          <a:p>
            <a:endParaRPr lang="ja-JP" altLang="en-US" sz="2400"/>
          </a:p>
        </p:txBody>
      </p:sp>
      <p:sp>
        <p:nvSpPr>
          <p:cNvPr id="3" name="Shape 1"/>
          <p:cNvSpPr/>
          <p:nvPr/>
        </p:nvSpPr>
        <p:spPr>
          <a:xfrm>
            <a:off x="0" y="0"/>
            <a:ext cx="12192000" cy="6858000"/>
          </a:xfrm>
          <a:prstGeom prst="rect">
            <a:avLst/>
          </a:prstGeom>
          <a:solidFill>
            <a:srgbClr val="FFFCFA"/>
          </a:solidFill>
          <a:ln/>
        </p:spPr>
        <p:txBody>
          <a:bodyPr/>
          <a:lstStyle/>
          <a:p>
            <a:endParaRPr lang="ja-JP" altLang="en-US" sz="2400"/>
          </a:p>
        </p:txBody>
      </p:sp>
      <p:pic>
        <p:nvPicPr>
          <p:cNvPr id="4" name="Image 0" descr="preencoded.png">
            <a:hlinkClick r:id="rId2"/>
          </p:cNvPr>
          <p:cNvPicPr>
            <a:picLocks noChangeAspect="1"/>
          </p:cNvPicPr>
          <p:nvPr/>
        </p:nvPicPr>
        <p:blipFill>
          <a:blip r:embed="rId3"/>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1084462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表紙">
    <p:spTree>
      <p:nvGrpSpPr>
        <p:cNvPr id="1" name=""/>
        <p:cNvGrpSpPr/>
        <p:nvPr/>
      </p:nvGrpSpPr>
      <p:grpSpPr>
        <a:xfrm>
          <a:off x="0" y="0"/>
          <a:ext cx="0" cy="0"/>
          <a:chOff x="0" y="0"/>
          <a:chExt cx="0" cy="0"/>
        </a:xfrm>
      </p:grpSpPr>
      <p:sp>
        <p:nvSpPr>
          <p:cNvPr id="19" name="正方形/長方形 18"/>
          <p:cNvSpPr/>
          <p:nvPr userDrawn="1"/>
        </p:nvSpPr>
        <p:spPr bwMode="gray">
          <a:xfrm>
            <a:off x="266107" y="489652"/>
            <a:ext cx="11659788" cy="29393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33" b="1" dirty="0"/>
          </a:p>
        </p:txBody>
      </p:sp>
      <p:sp>
        <p:nvSpPr>
          <p:cNvPr id="20" name="Title 1"/>
          <p:cNvSpPr>
            <a:spLocks noGrp="1"/>
          </p:cNvSpPr>
          <p:nvPr>
            <p:ph type="ctrTitle" hasCustomPrompt="1"/>
          </p:nvPr>
        </p:nvSpPr>
        <p:spPr bwMode="gray">
          <a:xfrm>
            <a:off x="266107" y="2894878"/>
            <a:ext cx="11491751" cy="645241"/>
          </a:xfrm>
        </p:spPr>
        <p:txBody>
          <a:bodyPr wrap="square" anchor="b">
            <a:spAutoFit/>
          </a:bodyPr>
          <a:lstStyle>
            <a:lvl1pPr algn="r">
              <a:defRPr sz="3992" b="0" i="0">
                <a:solidFill>
                  <a:schemeClr val="bg1"/>
                </a:solidFill>
              </a:defRPr>
            </a:lvl1pPr>
          </a:lstStyle>
          <a:p>
            <a:r>
              <a:rPr lang="ja-JP" altLang="en-US" b="1" dirty="0"/>
              <a:t>株式会社エンジョイ グループ　</a:t>
            </a:r>
            <a:endParaRPr lang="en-US" dirty="0"/>
          </a:p>
        </p:txBody>
      </p:sp>
      <p:sp>
        <p:nvSpPr>
          <p:cNvPr id="23" name="Footer Placeholder 4"/>
          <p:cNvSpPr>
            <a:spLocks noGrp="1"/>
          </p:cNvSpPr>
          <p:nvPr>
            <p:ph type="ftr" sz="quarter" idx="11"/>
          </p:nvPr>
        </p:nvSpPr>
        <p:spPr bwMode="gray">
          <a:xfrm>
            <a:off x="5815355" y="6446041"/>
            <a:ext cx="1811714" cy="217880"/>
          </a:xfrm>
        </p:spPr>
        <p:txBody>
          <a:bodyPr wrap="none">
            <a:spAutoFit/>
          </a:bodyPr>
          <a:lstStyle>
            <a:lvl1pPr algn="r">
              <a:defRPr sz="816">
                <a:solidFill>
                  <a:schemeClr val="bg1">
                    <a:lumMod val="75000"/>
                  </a:schemeClr>
                </a:solidFill>
                <a:latin typeface="+mj-lt"/>
              </a:defRPr>
            </a:lvl1pPr>
          </a:lstStyle>
          <a:p>
            <a:r>
              <a:rPr lang="ja-JP" altLang="en-US" dirty="0">
                <a:cs typeface="Times New Roman" pitchFamily="18" charset="0"/>
              </a:rPr>
              <a:t>三重県　サビ児管　実践研修　</a:t>
            </a:r>
            <a:r>
              <a:rPr lang="en-US" altLang="ja-JP" dirty="0">
                <a:cs typeface="Times New Roman" pitchFamily="18" charset="0"/>
              </a:rPr>
              <a:t>2023</a:t>
            </a:r>
          </a:p>
        </p:txBody>
      </p:sp>
    </p:spTree>
    <p:extLst>
      <p:ext uri="{BB962C8B-B14F-4D97-AF65-F5344CB8AC3E}">
        <p14:creationId xmlns:p14="http://schemas.microsoft.com/office/powerpoint/2010/main" val="488536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orient="horz" pos="1631">
          <p15:clr>
            <a:srgbClr val="FBAE40"/>
          </p15:clr>
        </p15:guide>
        <p15:guide id="9" pos="229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DA5598-83FE-4A31-E19F-F3591D74DC1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B0E2BF6-8A6D-E18F-603F-AEA2583E4ED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4CFA769-832B-3958-8D60-02FD261B4B5D}"/>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7A179649-F8CB-EEE8-0E40-79AFD72C321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1DF5390-8FFF-D49E-936F-B843217052FC}"/>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3295011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2424B2-ECE6-61EC-F2FA-FD2F204F30D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08B4C0D-8DCA-146B-1D1D-E912B332FF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3F6F490-7DC2-62FE-4018-57FB05BFAC82}"/>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629F81D8-CD13-264D-0590-108D3E734AB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1E37D80-A45C-DCD4-DF05-150EA5F16E96}"/>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2227224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9AE4FA-2258-711F-5DD3-2C059C989E2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5ED9BF9-A127-07E9-2DD7-4470BB1150B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8A03D68-2607-EBF8-8361-E4F2D3E4E4EE}"/>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50DA2F4-69D9-45E6-6A1E-5498E1EB1FEA}"/>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9625DD4F-2244-764D-8BE9-814D665D5DA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8A959C7-6632-7BF7-6E03-5C3B2E070E98}"/>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1655460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1FEC00-D04E-D873-346F-C48669EDB183}"/>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3BAAAC5-809D-A2DD-B42B-CC8104C47C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6F1EAB5-5892-B372-DD59-7A1862B03CEB}"/>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4A1C36E-DB5C-195D-0329-E062182869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3551793-A881-2E48-A9F1-F05BA6083F9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08EEE39-F1FF-A184-3A0A-BB98BB5A13C8}"/>
              </a:ext>
            </a:extLst>
          </p:cNvPr>
          <p:cNvSpPr>
            <a:spLocks noGrp="1"/>
          </p:cNvSpPr>
          <p:nvPr>
            <p:ph type="dt" sz="half" idx="10"/>
          </p:nvPr>
        </p:nvSpPr>
        <p:spPr/>
        <p:txBody>
          <a:bodyPr/>
          <a:lstStyle/>
          <a:p>
            <a:endParaRPr kumimoji="1" lang="ja-JP" altLang="en-US"/>
          </a:p>
        </p:txBody>
      </p:sp>
      <p:sp>
        <p:nvSpPr>
          <p:cNvPr id="8" name="フッター プレースホルダー 7">
            <a:extLst>
              <a:ext uri="{FF2B5EF4-FFF2-40B4-BE49-F238E27FC236}">
                <a16:creationId xmlns:a16="http://schemas.microsoft.com/office/drawing/2014/main" id="{9700AD2E-30D1-E5D5-ACB6-170550E07DD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81BAD5C-6EF5-765B-1516-B076F17038A7}"/>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1367393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5C0892-5FE0-1BCA-647B-A9BD993EE41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97ABB56-0CC6-EAEC-A570-A74809AF284D}"/>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610ED7D1-C096-77AF-64F5-9AEFDFD88DB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ACEF1F5-0387-630C-636A-124E48B6396F}"/>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2406265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92BE7C5-35A3-BBD0-CF3A-4E4080C9DEE4}"/>
              </a:ext>
            </a:extLst>
          </p:cNvPr>
          <p:cNvSpPr>
            <a:spLocks noGrp="1"/>
          </p:cNvSpPr>
          <p:nvPr>
            <p:ph type="dt" sz="half" idx="10"/>
          </p:nvPr>
        </p:nvSpPr>
        <p:spPr/>
        <p:txBody>
          <a:bodyPr/>
          <a:lstStyle/>
          <a:p>
            <a:endParaRPr kumimoji="1" lang="ja-JP" altLang="en-US"/>
          </a:p>
        </p:txBody>
      </p:sp>
      <p:sp>
        <p:nvSpPr>
          <p:cNvPr id="3" name="フッター プレースホルダー 2">
            <a:extLst>
              <a:ext uri="{FF2B5EF4-FFF2-40B4-BE49-F238E27FC236}">
                <a16:creationId xmlns:a16="http://schemas.microsoft.com/office/drawing/2014/main" id="{43B9E29F-A64A-1B9E-C425-535774EB449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4E20B3E-3897-CD00-C936-CC26D16B189E}"/>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453937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5CB282-D49D-A348-A386-19E3AAE2CF7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8B2C056-0845-637A-C864-6E87BB2109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4BBC77B-2E2C-7309-54F1-221F4EE4AA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DD89D0F-6CFA-E6CC-ED0C-C7655726DE6C}"/>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76A02A49-BE65-5E94-34F4-70A4FA50A39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1C21A07-0838-2F41-C9EF-770E87753ECC}"/>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2577096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DE44BC-5303-A56E-D9AA-CCEEC9A03F1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41A1C1F-0B2B-043A-CB8B-F959900631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ED3D9CE-8412-E12B-5DDB-818EDE445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A149B38-EC35-6E4C-FF5A-A5E7E2598D94}"/>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879B2F2A-D336-E460-EE9C-371658E0CEE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096AA04-C58B-E014-8667-3C79AD282A6C}"/>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3032951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A515729-3866-8FAF-CB39-1899381168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CAB9838-5A05-6C01-DE73-8542528120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152CD0B-65AD-8252-2805-96503411AB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a:extLst>
              <a:ext uri="{FF2B5EF4-FFF2-40B4-BE49-F238E27FC236}">
                <a16:creationId xmlns:a16="http://schemas.microsoft.com/office/drawing/2014/main" id="{5FDF6169-8AE1-1060-ED7C-3238BF24E9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5F2535F-CC52-2009-8C3C-0FC0CB7D29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2432981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C4AF6E-863F-B142-9FD8-11B7E188022A}"/>
              </a:ext>
            </a:extLst>
          </p:cNvPr>
          <p:cNvSpPr>
            <a:spLocks noGrp="1"/>
          </p:cNvSpPr>
          <p:nvPr>
            <p:ph type="ctrTitle"/>
          </p:nvPr>
        </p:nvSpPr>
        <p:spPr>
          <a:xfrm>
            <a:off x="1524000" y="751840"/>
            <a:ext cx="9144000" cy="3027680"/>
          </a:xfrm>
        </p:spPr>
        <p:txBody>
          <a:bodyPr>
            <a:normAutofit/>
          </a:bodyPr>
          <a:lstStyle/>
          <a:p>
            <a:r>
              <a:rPr kumimoji="1" lang="ja-JP" altLang="en-US" dirty="0">
                <a:latin typeface="UD デジタル 教科書体 NK-R" panose="02020400000000000000" pitchFamily="18" charset="-128"/>
                <a:ea typeface="UD デジタル 教科書体 NK-R" panose="02020400000000000000" pitchFamily="18" charset="-128"/>
              </a:rPr>
              <a:t>ケースから学ぶ</a:t>
            </a:r>
            <a:br>
              <a:rPr kumimoji="1" lang="en-US" altLang="ja-JP" dirty="0">
                <a:latin typeface="UD デジタル 教科書体 NK-R" panose="02020400000000000000" pitchFamily="18" charset="-128"/>
                <a:ea typeface="UD デジタル 教科書体 NK-R" panose="02020400000000000000" pitchFamily="18" charset="-128"/>
              </a:rPr>
            </a:br>
            <a:r>
              <a:rPr kumimoji="1" lang="ja-JP" altLang="en-US" dirty="0">
                <a:latin typeface="UD デジタル 教科書体 NK-R" panose="02020400000000000000" pitchFamily="18" charset="-128"/>
                <a:ea typeface="UD デジタル 教科書体 NK-R" panose="02020400000000000000" pitchFamily="18" charset="-128"/>
              </a:rPr>
              <a:t>就労支援プロセスの実際</a:t>
            </a:r>
            <a:br>
              <a:rPr kumimoji="1" lang="en-US" altLang="ja-JP" dirty="0">
                <a:latin typeface="UD デジタル 教科書体 NK-R" panose="02020400000000000000" pitchFamily="18" charset="-128"/>
                <a:ea typeface="UD デジタル 教科書体 NK-R" panose="02020400000000000000" pitchFamily="18" charset="-128"/>
              </a:rPr>
            </a:br>
            <a:r>
              <a:rPr kumimoji="1" lang="ja-JP" altLang="en-US" dirty="0">
                <a:latin typeface="UD デジタル 教科書体 NK-R" panose="02020400000000000000" pitchFamily="18" charset="-128"/>
                <a:ea typeface="UD デジタル 教科書体 NK-R" panose="02020400000000000000" pitchFamily="18" charset="-128"/>
              </a:rPr>
              <a:t>（演習）</a:t>
            </a:r>
          </a:p>
        </p:txBody>
      </p:sp>
      <p:sp>
        <p:nvSpPr>
          <p:cNvPr id="3" name="字幕 2">
            <a:extLst>
              <a:ext uri="{FF2B5EF4-FFF2-40B4-BE49-F238E27FC236}">
                <a16:creationId xmlns:a16="http://schemas.microsoft.com/office/drawing/2014/main" id="{37C15B59-24BA-B9C5-917D-D35A2B14D3C7}"/>
              </a:ext>
            </a:extLst>
          </p:cNvPr>
          <p:cNvSpPr>
            <a:spLocks noGrp="1"/>
          </p:cNvSpPr>
          <p:nvPr>
            <p:ph type="subTitle" idx="1"/>
          </p:nvPr>
        </p:nvSpPr>
        <p:spPr>
          <a:xfrm>
            <a:off x="2975360" y="4599464"/>
            <a:ext cx="2853548" cy="936942"/>
          </a:xfrm>
        </p:spPr>
        <p:txBody>
          <a:bodyPr>
            <a:normAutofit/>
          </a:bodyPr>
          <a:lstStyle/>
          <a:p>
            <a:r>
              <a:rPr kumimoji="1" lang="ja-JP" altLang="en-US" dirty="0">
                <a:latin typeface="UD デジタル 教科書体 NK-R" panose="02020400000000000000" pitchFamily="18" charset="-128"/>
                <a:ea typeface="UD デジタル 教科書体 NK-R" panose="02020400000000000000" pitchFamily="18" charset="-128"/>
              </a:rPr>
              <a:t>チャレンジャー</a:t>
            </a:r>
            <a:r>
              <a:rPr lang="ja-JP" altLang="en-US" dirty="0">
                <a:latin typeface="UD デジタル 教科書体 NK-R" panose="02020400000000000000" pitchFamily="18" charset="-128"/>
                <a:ea typeface="UD デジタル 教科書体 NK-R" panose="02020400000000000000" pitchFamily="18" charset="-128"/>
              </a:rPr>
              <a:t>　</a:t>
            </a:r>
            <a:endParaRPr kumimoji="1"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所長　佐藤資子　　　　　 </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6195D1CE-C333-3B15-3BC8-45113A42D482}"/>
              </a:ext>
            </a:extLst>
          </p:cNvPr>
          <p:cNvSpPr>
            <a:spLocks noGrp="1"/>
          </p:cNvSpPr>
          <p:nvPr>
            <p:ph type="sldNum" sz="quarter" idx="12"/>
          </p:nvPr>
        </p:nvSpPr>
        <p:spPr>
          <a:xfrm>
            <a:off x="8569037" y="6356350"/>
            <a:ext cx="2743200" cy="365125"/>
          </a:xfrm>
        </p:spPr>
        <p:txBody>
          <a:bodyPr/>
          <a:lstStyle/>
          <a:p>
            <a:fld id="{C339E4E8-780C-47DA-9976-8D59F520AA81}" type="slidenum">
              <a:rPr kumimoji="1" lang="ja-JP" altLang="en-US" smtClean="0"/>
              <a:t>1</a:t>
            </a:fld>
            <a:endParaRPr kumimoji="1" lang="ja-JP" altLang="en-US"/>
          </a:p>
        </p:txBody>
      </p:sp>
      <p:sp>
        <p:nvSpPr>
          <p:cNvPr id="5" name="字幕 2">
            <a:extLst>
              <a:ext uri="{FF2B5EF4-FFF2-40B4-BE49-F238E27FC236}">
                <a16:creationId xmlns:a16="http://schemas.microsoft.com/office/drawing/2014/main" id="{D370C452-8C5B-ACCE-F1F0-E39C10C6D906}"/>
              </a:ext>
            </a:extLst>
          </p:cNvPr>
          <p:cNvSpPr txBox="1">
            <a:spLocks/>
          </p:cNvSpPr>
          <p:nvPr/>
        </p:nvSpPr>
        <p:spPr>
          <a:xfrm>
            <a:off x="6620838" y="4599464"/>
            <a:ext cx="3252793" cy="102860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ja-JP" altLang="en-US" dirty="0">
                <a:latin typeface="UD デジタル 教科書体 NK-R" panose="02020400000000000000" pitchFamily="18" charset="-128"/>
                <a:ea typeface="UD デジタル 教科書体 NK-R" panose="02020400000000000000" pitchFamily="18" charset="-128"/>
              </a:rPr>
              <a:t>社会福祉法人ほほえみ</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課長　佐々木　啓太</a:t>
            </a:r>
          </a:p>
        </p:txBody>
      </p:sp>
    </p:spTree>
    <p:extLst>
      <p:ext uri="{BB962C8B-B14F-4D97-AF65-F5344CB8AC3E}">
        <p14:creationId xmlns:p14="http://schemas.microsoft.com/office/powerpoint/2010/main" val="4257136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2B3BB-EE0A-5000-13F6-2A60D972AE64}"/>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6BEFE949-EB57-EFDA-C88E-B12B359B54B6}"/>
              </a:ext>
            </a:extLst>
          </p:cNvPr>
          <p:cNvSpPr/>
          <p:nvPr/>
        </p:nvSpPr>
        <p:spPr>
          <a:xfrm>
            <a:off x="10660912" y="6404344"/>
            <a:ext cx="1417675" cy="3437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10</a:t>
            </a:r>
            <a:endParaRPr lang="ja-JP" altLang="en-US" sz="1200" dirty="0">
              <a:solidFill>
                <a:schemeClr val="tx1"/>
              </a:solidFill>
            </a:endParaRPr>
          </a:p>
        </p:txBody>
      </p:sp>
      <p:sp>
        <p:nvSpPr>
          <p:cNvPr id="6" name="Text 2">
            <a:extLst>
              <a:ext uri="{FF2B5EF4-FFF2-40B4-BE49-F238E27FC236}">
                <a16:creationId xmlns:a16="http://schemas.microsoft.com/office/drawing/2014/main" id="{A933D150-3129-BD1E-743E-4009AFA4A753}"/>
              </a:ext>
            </a:extLst>
          </p:cNvPr>
          <p:cNvSpPr/>
          <p:nvPr/>
        </p:nvSpPr>
        <p:spPr>
          <a:xfrm>
            <a:off x="314325" y="401087"/>
            <a:ext cx="9700531" cy="870365"/>
          </a:xfrm>
          <a:prstGeom prst="rect">
            <a:avLst/>
          </a:prstGeom>
          <a:noFill/>
          <a:ln/>
        </p:spPr>
        <p:txBody>
          <a:bodyPr wrap="square" lIns="0" tIns="0" rIns="0" bIns="0" rtlCol="0" anchor="t">
            <a:noAutofit/>
          </a:bodyPr>
          <a:lstStyle/>
          <a:p>
            <a:pPr>
              <a:lnSpc>
                <a:spcPct val="104000"/>
              </a:lnSpc>
            </a:pPr>
            <a:endParaRPr lang="ja-JP" altLang="en-US" sz="4400" dirty="0">
              <a:latin typeface="UD デジタル 教科書体 NK-R" panose="02020400000000000000" pitchFamily="18" charset="-128"/>
              <a:ea typeface="UD デジタル 教科書体 NK-R" panose="02020400000000000000" pitchFamily="18" charset="-128"/>
            </a:endParaRPr>
          </a:p>
        </p:txBody>
      </p:sp>
      <p:sp>
        <p:nvSpPr>
          <p:cNvPr id="8" name="Text 1">
            <a:extLst>
              <a:ext uri="{FF2B5EF4-FFF2-40B4-BE49-F238E27FC236}">
                <a16:creationId xmlns:a16="http://schemas.microsoft.com/office/drawing/2014/main" id="{ADB88AC9-E666-0B59-7064-BBDB90EF7B24}"/>
              </a:ext>
            </a:extLst>
          </p:cNvPr>
          <p:cNvSpPr/>
          <p:nvPr/>
        </p:nvSpPr>
        <p:spPr>
          <a:xfrm>
            <a:off x="597216" y="1693325"/>
            <a:ext cx="10730003" cy="4586972"/>
          </a:xfrm>
          <a:prstGeom prst="rect">
            <a:avLst/>
          </a:prstGeom>
          <a:noFill/>
          <a:ln/>
        </p:spPr>
        <p:txBody>
          <a:bodyPr wrap="square" lIns="0" tIns="0" rIns="0" bIns="0" rtlCol="0" anchor="t">
            <a:noAutofit/>
          </a:bodyPr>
          <a:lstStyle/>
          <a:p>
            <a:pPr>
              <a:lnSpc>
                <a:spcPct val="133000"/>
              </a:lnSpc>
            </a:pPr>
            <a:endParaRPr lang="ja-JP" altLang="en-US" sz="2133" dirty="0">
              <a:latin typeface="+mn-ea"/>
            </a:endParaRPr>
          </a:p>
        </p:txBody>
      </p:sp>
      <p:sp>
        <p:nvSpPr>
          <p:cNvPr id="5" name="テキスト ボックス 4">
            <a:extLst>
              <a:ext uri="{FF2B5EF4-FFF2-40B4-BE49-F238E27FC236}">
                <a16:creationId xmlns:a16="http://schemas.microsoft.com/office/drawing/2014/main" id="{8CDA0B8E-FB4C-EA1B-8936-FAA59D11D4D4}"/>
              </a:ext>
            </a:extLst>
          </p:cNvPr>
          <p:cNvSpPr txBox="1"/>
          <p:nvPr/>
        </p:nvSpPr>
        <p:spPr>
          <a:xfrm>
            <a:off x="400051" y="512065"/>
            <a:ext cx="9309394" cy="782522"/>
          </a:xfrm>
          <a:prstGeom prst="rect">
            <a:avLst/>
          </a:prstGeom>
          <a:noFill/>
        </p:spPr>
        <p:txBody>
          <a:bodyPr wrap="square">
            <a:sp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⑧</a:t>
            </a:r>
            <a:r>
              <a:rPr lang="en-US" altLang="ja-JP" sz="4400" dirty="0">
                <a:latin typeface="UD デジタル 教科書体 NK-R" panose="02020400000000000000" pitchFamily="18" charset="-128"/>
                <a:ea typeface="UD デジタル 教科書体 NK-R" panose="02020400000000000000" pitchFamily="18" charset="-128"/>
              </a:rPr>
              <a:t>【</a:t>
            </a:r>
            <a:r>
              <a:rPr lang="ja-JP" altLang="en-US" sz="4400" dirty="0">
                <a:latin typeface="UD デジタル 教科書体 NK-R" panose="02020400000000000000" pitchFamily="18" charset="-128"/>
                <a:ea typeface="UD デジタル 教科書体 NK-R" panose="02020400000000000000" pitchFamily="18" charset="-128"/>
              </a:rPr>
              <a:t>地域で異なる「支援の選択肢」</a:t>
            </a:r>
            <a:r>
              <a:rPr lang="en-US" altLang="ja-JP" sz="4400" dirty="0">
                <a:latin typeface="UD デジタル 教科書体 NK-R" panose="02020400000000000000" pitchFamily="18" charset="-128"/>
                <a:ea typeface="UD デジタル 教科書体 NK-R" panose="02020400000000000000" pitchFamily="18" charset="-128"/>
              </a:rPr>
              <a:t>】</a:t>
            </a:r>
            <a:endParaRPr lang="ja-JP" altLang="en-US" sz="4400" dirty="0">
              <a:latin typeface="UD デジタル 教科書体 NK-R" panose="02020400000000000000" pitchFamily="18" charset="-128"/>
              <a:ea typeface="UD デジタル 教科書体 NK-R" panose="02020400000000000000" pitchFamily="18" charset="-128"/>
            </a:endParaRPr>
          </a:p>
        </p:txBody>
      </p:sp>
      <p:sp>
        <p:nvSpPr>
          <p:cNvPr id="9" name="テキスト ボックス 8">
            <a:extLst>
              <a:ext uri="{FF2B5EF4-FFF2-40B4-BE49-F238E27FC236}">
                <a16:creationId xmlns:a16="http://schemas.microsoft.com/office/drawing/2014/main" id="{DC950437-ABB9-F5C1-AA79-31F882B194E2}"/>
              </a:ext>
            </a:extLst>
          </p:cNvPr>
          <p:cNvSpPr txBox="1"/>
          <p:nvPr/>
        </p:nvSpPr>
        <p:spPr>
          <a:xfrm>
            <a:off x="1171575" y="1693325"/>
            <a:ext cx="10155643" cy="3816429"/>
          </a:xfrm>
          <a:prstGeom prst="rect">
            <a:avLst/>
          </a:prstGeom>
          <a:noFill/>
        </p:spPr>
        <p:txBody>
          <a:bodyPr wrap="square">
            <a:spAutoFit/>
          </a:bodyPr>
          <a:lstStyle/>
          <a:p>
            <a:r>
              <a:rPr lang="ja-JP" altLang="ja-JP" sz="2200" dirty="0">
                <a:latin typeface="UD デジタル 教科書体 NK-R" panose="02020400000000000000" pitchFamily="18" charset="-128"/>
                <a:ea typeface="UD デジタル 教科書体 NK-R" panose="02020400000000000000" pitchFamily="18" charset="-128"/>
              </a:rPr>
              <a:t>障害福祉サービスの利用は全体として増加してい</a:t>
            </a:r>
            <a:r>
              <a:rPr lang="ja-JP" altLang="en-US" sz="2200" dirty="0">
                <a:latin typeface="UD デジタル 教科書体 NK-R" panose="02020400000000000000" pitchFamily="18" charset="-128"/>
                <a:ea typeface="UD デジタル 教科書体 NK-R" panose="02020400000000000000" pitchFamily="18" charset="-128"/>
              </a:rPr>
              <a:t>る</a:t>
            </a:r>
            <a:r>
              <a:rPr lang="ja-JP" altLang="ja-JP" sz="2200" dirty="0">
                <a:latin typeface="UD デジタル 教科書体 NK-R" panose="02020400000000000000" pitchFamily="18" charset="-128"/>
                <a:ea typeface="UD デジタル 教科書体 NK-R" panose="02020400000000000000" pitchFamily="18" charset="-128"/>
              </a:rPr>
              <a:t>が、都市部では、事業所が増え、サービスを選べる環境が広がる一方で、</a:t>
            </a:r>
            <a:r>
              <a:rPr lang="ja-JP" altLang="en-US" sz="2200" dirty="0">
                <a:latin typeface="UD デジタル 教科書体 NK-R" panose="02020400000000000000" pitchFamily="18" charset="-128"/>
                <a:ea typeface="UD デジタル 教科書体 NK-R" panose="02020400000000000000" pitchFamily="18" charset="-128"/>
              </a:rPr>
              <a:t>地域格差や</a:t>
            </a:r>
            <a:r>
              <a:rPr lang="ja-JP" altLang="ja-JP" sz="2200" dirty="0">
                <a:latin typeface="UD デジタル 教科書体 NK-R" panose="02020400000000000000" pitchFamily="18" charset="-128"/>
                <a:ea typeface="UD デジタル 教科書体 NK-R" panose="02020400000000000000" pitchFamily="18" charset="-128"/>
              </a:rPr>
              <a:t>事業所間の質のばらつきや、不適切な運営をどう防ぐかが課題とな</a:t>
            </a:r>
            <a:r>
              <a:rPr lang="ja-JP" altLang="en-US" sz="2200" dirty="0">
                <a:latin typeface="UD デジタル 教科書体 NK-R" panose="02020400000000000000" pitchFamily="18" charset="-128"/>
                <a:ea typeface="UD デジタル 教科書体 NK-R" panose="02020400000000000000" pitchFamily="18" charset="-128"/>
              </a:rPr>
              <a:t>っている。</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ja-JP"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地方では、</a:t>
            </a:r>
            <a:r>
              <a:rPr lang="ja-JP" altLang="en-US" sz="2200" dirty="0">
                <a:latin typeface="UD デジタル 教科書体 NK-R" panose="02020400000000000000" pitchFamily="18" charset="-128"/>
                <a:ea typeface="UD デジタル 教科書体 NK-R" panose="02020400000000000000" pitchFamily="18" charset="-128"/>
              </a:rPr>
              <a:t>人口減少・社会資源の少なさ・ニーズに対応できない等、</a:t>
            </a:r>
            <a:r>
              <a:rPr lang="ja-JP" altLang="ja-JP" sz="2200" dirty="0">
                <a:latin typeface="UD デジタル 教科書体 NK-R" panose="02020400000000000000" pitchFamily="18" charset="-128"/>
                <a:ea typeface="UD デジタル 教科書体 NK-R" panose="02020400000000000000" pitchFamily="18" charset="-128"/>
              </a:rPr>
              <a:t>事業所や専門人材が十分に確保できず、「</a:t>
            </a:r>
            <a:r>
              <a:rPr lang="ja-JP" altLang="en-US" sz="2200" dirty="0">
                <a:latin typeface="UD デジタル 教科書体 NK-R" panose="02020400000000000000" pitchFamily="18" charset="-128"/>
                <a:ea typeface="UD デジタル 教科書体 NK-R" panose="02020400000000000000" pitchFamily="18" charset="-128"/>
              </a:rPr>
              <a:t>選択ができない</a:t>
            </a:r>
            <a:r>
              <a:rPr lang="ja-JP" altLang="ja-JP" sz="2200" dirty="0">
                <a:latin typeface="UD デジタル 教科書体 NK-R" panose="02020400000000000000" pitchFamily="18" charset="-128"/>
                <a:ea typeface="UD デジタル 教科書体 NK-R" panose="02020400000000000000" pitchFamily="18" charset="-128"/>
              </a:rPr>
              <a:t>」「一つの事業所に地域の支援を担う役割が集中する」といった</a:t>
            </a:r>
            <a:r>
              <a:rPr lang="ja-JP" altLang="en-US" sz="2200" dirty="0">
                <a:latin typeface="UD デジタル 教科書体 NK-R" panose="02020400000000000000" pitchFamily="18" charset="-128"/>
                <a:ea typeface="UD デジタル 教科書体 NK-R" panose="02020400000000000000" pitchFamily="18" charset="-128"/>
              </a:rPr>
              <a:t>状況がある。</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「本人に合った支援を選べること」が大切</a:t>
            </a:r>
            <a:r>
              <a:rPr lang="ja-JP" altLang="en-US" sz="2200" dirty="0">
                <a:latin typeface="UD デジタル 教科書体 NK-R" panose="02020400000000000000" pitchFamily="18" charset="-128"/>
                <a:ea typeface="UD デジタル 教科書体 NK-R" panose="02020400000000000000" pitchFamily="18" charset="-128"/>
              </a:rPr>
              <a:t>であり、</a:t>
            </a:r>
            <a:r>
              <a:rPr lang="ja-JP" altLang="ja-JP" sz="2200" dirty="0">
                <a:latin typeface="UD デジタル 教科書体 NK-R" panose="02020400000000000000" pitchFamily="18" charset="-128"/>
                <a:ea typeface="UD デジタル 教科書体 NK-R" panose="02020400000000000000" pitchFamily="18" charset="-128"/>
              </a:rPr>
              <a:t>地域の関係機関がつなが</a:t>
            </a:r>
            <a:r>
              <a:rPr lang="ja-JP" altLang="en-US" sz="2200" dirty="0">
                <a:latin typeface="UD デジタル 教科書体 NK-R" panose="02020400000000000000" pitchFamily="18" charset="-128"/>
                <a:ea typeface="UD デジタル 教科書体 NK-R" panose="02020400000000000000" pitchFamily="18" charset="-128"/>
              </a:rPr>
              <a:t>ったり</a:t>
            </a:r>
            <a:r>
              <a:rPr lang="ja-JP" altLang="ja-JP" sz="2200" dirty="0">
                <a:latin typeface="UD デジタル 教科書体 NK-R" panose="02020400000000000000" pitchFamily="18" charset="-128"/>
                <a:ea typeface="UD デジタル 教科書体 NK-R" panose="02020400000000000000" pitchFamily="18" charset="-128"/>
              </a:rPr>
              <a:t>、それぞれの専門性を生かして支援の質を高め、本人が安心して選択できる環境を</a:t>
            </a:r>
            <a:r>
              <a:rPr lang="ja-JP" altLang="en-US" sz="2200" dirty="0">
                <a:latin typeface="UD デジタル 教科書体 NK-R" panose="02020400000000000000" pitchFamily="18" charset="-128"/>
                <a:ea typeface="UD デジタル 教科書体 NK-R" panose="02020400000000000000" pitchFamily="18" charset="-128"/>
              </a:rPr>
              <a:t>つくって</a:t>
            </a:r>
            <a:r>
              <a:rPr lang="ja-JP" altLang="ja-JP" sz="2200" dirty="0">
                <a:latin typeface="UD デジタル 教科書体 NK-R" panose="02020400000000000000" pitchFamily="18" charset="-128"/>
                <a:ea typeface="UD デジタル 教科書体 NK-R" panose="02020400000000000000" pitchFamily="18" charset="-128"/>
              </a:rPr>
              <a:t>いくことが求められる。</a:t>
            </a:r>
            <a:endParaRPr lang="en-US" altLang="ja-JP" sz="22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795559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312C1-CA1C-3106-A7BB-67284706AA6D}"/>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41D0116C-F87B-19ED-6FC3-F16AA5973617}"/>
              </a:ext>
            </a:extLst>
          </p:cNvPr>
          <p:cNvSpPr/>
          <p:nvPr/>
        </p:nvSpPr>
        <p:spPr>
          <a:xfrm>
            <a:off x="10660912" y="6404344"/>
            <a:ext cx="1417675" cy="3437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11</a:t>
            </a:r>
            <a:endParaRPr lang="ja-JP" altLang="en-US" sz="1200" dirty="0">
              <a:solidFill>
                <a:schemeClr val="tx1"/>
              </a:solidFill>
            </a:endParaRPr>
          </a:p>
        </p:txBody>
      </p:sp>
      <p:sp>
        <p:nvSpPr>
          <p:cNvPr id="6" name="Text 2">
            <a:extLst>
              <a:ext uri="{FF2B5EF4-FFF2-40B4-BE49-F238E27FC236}">
                <a16:creationId xmlns:a16="http://schemas.microsoft.com/office/drawing/2014/main" id="{BA1DCF3A-5A5E-A063-0E38-2F37E898E4F3}"/>
              </a:ext>
            </a:extLst>
          </p:cNvPr>
          <p:cNvSpPr/>
          <p:nvPr/>
        </p:nvSpPr>
        <p:spPr>
          <a:xfrm>
            <a:off x="447675" y="401087"/>
            <a:ext cx="9567181" cy="870365"/>
          </a:xfrm>
          <a:prstGeom prst="rect">
            <a:avLst/>
          </a:prstGeom>
          <a:noFill/>
          <a:ln/>
        </p:spPr>
        <p:txBody>
          <a:bodyPr wrap="square" lIns="0" tIns="0" rIns="0" bIns="0" rtlCol="0" anchor="t">
            <a:no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⑨</a:t>
            </a:r>
            <a:r>
              <a:rPr lang="en-US" altLang="ja-JP" sz="4400" dirty="0">
                <a:latin typeface="UD デジタル 教科書体 NK-R" panose="02020400000000000000" pitchFamily="18" charset="-128"/>
                <a:ea typeface="UD デジタル 教科書体 NK-R" panose="02020400000000000000" pitchFamily="18" charset="-128"/>
              </a:rPr>
              <a:t>【</a:t>
            </a:r>
            <a:r>
              <a:rPr lang="ja-JP" altLang="en-US" sz="4400" dirty="0">
                <a:latin typeface="UD デジタル 教科書体 NK-R" panose="02020400000000000000" pitchFamily="18" charset="-128"/>
                <a:ea typeface="UD デジタル 教科書体 NK-R" panose="02020400000000000000" pitchFamily="18" charset="-128"/>
              </a:rPr>
              <a:t>求められる「支援の質」</a:t>
            </a:r>
            <a:r>
              <a:rPr lang="en-US" altLang="ja-JP" sz="4400" dirty="0">
                <a:latin typeface="UD デジタル 教科書体 NK-R" panose="02020400000000000000" pitchFamily="18" charset="-128"/>
                <a:ea typeface="UD デジタル 教科書体 NK-R" panose="02020400000000000000" pitchFamily="18" charset="-128"/>
              </a:rPr>
              <a:t>】</a:t>
            </a:r>
            <a:endParaRPr lang="ja-JP" altLang="en-US" sz="4400" dirty="0">
              <a:latin typeface="UD デジタル 教科書体 NK-R" panose="02020400000000000000" pitchFamily="18" charset="-128"/>
              <a:ea typeface="UD デジタル 教科書体 NK-R" panose="02020400000000000000" pitchFamily="18" charset="-128"/>
            </a:endParaRPr>
          </a:p>
        </p:txBody>
      </p:sp>
      <p:sp>
        <p:nvSpPr>
          <p:cNvPr id="8" name="Text 1">
            <a:extLst>
              <a:ext uri="{FF2B5EF4-FFF2-40B4-BE49-F238E27FC236}">
                <a16:creationId xmlns:a16="http://schemas.microsoft.com/office/drawing/2014/main" id="{D1155237-FBD2-C65B-6080-210D585247E4}"/>
              </a:ext>
            </a:extLst>
          </p:cNvPr>
          <p:cNvSpPr/>
          <p:nvPr/>
        </p:nvSpPr>
        <p:spPr>
          <a:xfrm>
            <a:off x="597216" y="1693325"/>
            <a:ext cx="10730003" cy="4586972"/>
          </a:xfrm>
          <a:prstGeom prst="rect">
            <a:avLst/>
          </a:prstGeom>
          <a:noFill/>
          <a:ln/>
        </p:spPr>
        <p:txBody>
          <a:bodyPr wrap="square" lIns="0" tIns="0" rIns="0" bIns="0" rtlCol="0" anchor="t">
            <a:noAutofit/>
          </a:bodyPr>
          <a:lstStyle/>
          <a:p>
            <a:pPr>
              <a:lnSpc>
                <a:spcPct val="133000"/>
              </a:lnSpc>
            </a:pPr>
            <a:endParaRPr lang="ja-JP" altLang="en-US" sz="2133" dirty="0">
              <a:latin typeface="+mn-ea"/>
            </a:endParaRPr>
          </a:p>
        </p:txBody>
      </p:sp>
      <p:sp>
        <p:nvSpPr>
          <p:cNvPr id="4" name="テキスト ボックス 3">
            <a:extLst>
              <a:ext uri="{FF2B5EF4-FFF2-40B4-BE49-F238E27FC236}">
                <a16:creationId xmlns:a16="http://schemas.microsoft.com/office/drawing/2014/main" id="{D2B173F1-8C6E-4F2F-2C77-DB5C899D2FEB}"/>
              </a:ext>
            </a:extLst>
          </p:cNvPr>
          <p:cNvSpPr txBox="1"/>
          <p:nvPr/>
        </p:nvSpPr>
        <p:spPr>
          <a:xfrm>
            <a:off x="1171575" y="1569276"/>
            <a:ext cx="10155644" cy="4483215"/>
          </a:xfrm>
          <a:prstGeom prst="rect">
            <a:avLst/>
          </a:prstGeom>
          <a:noFill/>
        </p:spPr>
        <p:txBody>
          <a:bodyPr wrap="square">
            <a:spAutoFit/>
          </a:bodyPr>
          <a:lstStyle/>
          <a:p>
            <a:r>
              <a:rPr lang="ja-JP" altLang="ja-JP" sz="2200" dirty="0">
                <a:latin typeface="UD デジタル 教科書体 NK-R" panose="02020400000000000000" pitchFamily="18" charset="-128"/>
                <a:ea typeface="UD デジタル 教科書体 NK-R" panose="02020400000000000000" pitchFamily="18" charset="-128"/>
              </a:rPr>
              <a:t>制度やサービスの選択肢が広がり、雇用の機会も広がってきている。</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b="1"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自分らしい働き方</a:t>
            </a:r>
            <a:r>
              <a:rPr lang="ja-JP" altLang="en-US" sz="2200" dirty="0">
                <a:latin typeface="UD デジタル 教科書体 NK-R" panose="02020400000000000000" pitchFamily="18" charset="-128"/>
                <a:ea typeface="UD デジタル 教科書体 NK-R" panose="02020400000000000000" pitchFamily="18" charset="-128"/>
              </a:rPr>
              <a:t>や暮らし方</a:t>
            </a:r>
            <a:r>
              <a:rPr lang="ja-JP" altLang="ja-JP" sz="2200" dirty="0">
                <a:latin typeface="UD デジタル 教科書体 NK-R" panose="02020400000000000000" pitchFamily="18" charset="-128"/>
                <a:ea typeface="UD デジタル 教科書体 NK-R" panose="02020400000000000000" pitchFamily="18" charset="-128"/>
              </a:rPr>
              <a:t>を実現するために、どのような支援が提供されているのかが、重要</a:t>
            </a:r>
            <a:r>
              <a:rPr lang="ja-JP" altLang="en-US" sz="2200" dirty="0">
                <a:latin typeface="UD デジタル 教科書体 NK-R" panose="02020400000000000000" pitchFamily="18" charset="-128"/>
                <a:ea typeface="UD デジタル 教科書体 NK-R" panose="02020400000000000000" pitchFamily="18" charset="-128"/>
              </a:rPr>
              <a:t>である</a:t>
            </a:r>
            <a:r>
              <a:rPr lang="ja-JP" altLang="ja-JP" sz="2200" dirty="0">
                <a:latin typeface="UD デジタル 教科書体 NK-R" panose="02020400000000000000" pitchFamily="18" charset="-128"/>
                <a:ea typeface="UD デジタル 教科書体 NK-R" panose="02020400000000000000" pitchFamily="18" charset="-128"/>
              </a:rPr>
              <a:t>。</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だからこそ、本人の意思や希望を支援の</a:t>
            </a:r>
            <a:r>
              <a:rPr lang="ja-JP" altLang="en-US" sz="2200" dirty="0">
                <a:latin typeface="UD デジタル 教科書体 NK-R" panose="02020400000000000000" pitchFamily="18" charset="-128"/>
                <a:ea typeface="UD デジタル 教科書体 NK-R" panose="02020400000000000000" pitchFamily="18" charset="-128"/>
              </a:rPr>
              <a:t>中心</a:t>
            </a:r>
            <a:r>
              <a:rPr lang="ja-JP" altLang="ja-JP" sz="2200" dirty="0">
                <a:latin typeface="UD デジタル 教科書体 NK-R" panose="02020400000000000000" pitchFamily="18" charset="-128"/>
                <a:ea typeface="UD デジタル 教科書体 NK-R" panose="02020400000000000000" pitchFamily="18" charset="-128"/>
              </a:rPr>
              <a:t>とし、本人が持っている強みや可能性、これまでの経験を大切にしながら、一人ひとりに合った支援を考えていくことが</a:t>
            </a:r>
            <a:r>
              <a:rPr lang="ja-JP" altLang="en-US" sz="2200" dirty="0">
                <a:latin typeface="UD デジタル 教科書体 NK-R" panose="02020400000000000000" pitchFamily="18" charset="-128"/>
                <a:ea typeface="UD デジタル 教科書体 NK-R" panose="02020400000000000000" pitchFamily="18" charset="-128"/>
              </a:rPr>
              <a:t>重要</a:t>
            </a:r>
            <a:r>
              <a:rPr lang="ja-JP" altLang="ja-JP" sz="2200" dirty="0">
                <a:latin typeface="UD デジタル 教科書体 NK-R" panose="02020400000000000000" pitchFamily="18" charset="-128"/>
                <a:ea typeface="UD デジタル 教科書体 NK-R" panose="02020400000000000000" pitchFamily="18" charset="-128"/>
              </a:rPr>
              <a:t>。</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制度や雇用の選択肢が広がっている今だからこそ、</a:t>
            </a:r>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「本人の希望する働き方</a:t>
            </a:r>
            <a:r>
              <a:rPr lang="ja-JP" altLang="en-US" sz="2200" dirty="0">
                <a:latin typeface="UD デジタル 教科書体 NK-R" panose="02020400000000000000" pitchFamily="18" charset="-128"/>
                <a:ea typeface="UD デジタル 教科書体 NK-R" panose="02020400000000000000" pitchFamily="18" charset="-128"/>
              </a:rPr>
              <a:t>や暮らし方</a:t>
            </a:r>
            <a:r>
              <a:rPr lang="ja-JP" altLang="ja-JP" sz="2200" dirty="0">
                <a:latin typeface="UD デジタル 教科書体 NK-R" panose="02020400000000000000" pitchFamily="18" charset="-128"/>
                <a:ea typeface="UD デジタル 教科書体 NK-R" panose="02020400000000000000" pitchFamily="18" charset="-128"/>
              </a:rPr>
              <a:t>を一緒につくっていく</a:t>
            </a:r>
            <a:r>
              <a:rPr lang="ja-JP" altLang="en-US" sz="2200" dirty="0">
                <a:latin typeface="UD デジタル 教科書体 NK-R" panose="02020400000000000000" pitchFamily="18" charset="-128"/>
                <a:ea typeface="UD デジタル 教科書体 NK-R" panose="02020400000000000000" pitchFamily="18" charset="-128"/>
              </a:rPr>
              <a:t>事業所および支援者</a:t>
            </a:r>
            <a:r>
              <a:rPr lang="ja-JP" altLang="ja-JP" sz="2200" dirty="0">
                <a:latin typeface="UD デジタル 教科書体 NK-R" panose="02020400000000000000" pitchFamily="18" charset="-128"/>
                <a:ea typeface="UD デジタル 教科書体 NK-R" panose="02020400000000000000" pitchFamily="18" charset="-128"/>
              </a:rPr>
              <a:t>」へと、支援のあり方をさらに高めていくことが</a:t>
            </a:r>
            <a:r>
              <a:rPr lang="ja-JP" altLang="en-US" sz="2200" dirty="0">
                <a:latin typeface="UD デジタル 教科書体 NK-R" panose="02020400000000000000" pitchFamily="18" charset="-128"/>
                <a:ea typeface="UD デジタル 教科書体 NK-R" panose="02020400000000000000" pitchFamily="18" charset="-128"/>
              </a:rPr>
              <a:t>求められている</a:t>
            </a:r>
            <a:r>
              <a:rPr lang="ja-JP" altLang="ja-JP" sz="2200" dirty="0">
                <a:latin typeface="UD デジタル 教科書体 NK-R" panose="02020400000000000000" pitchFamily="18" charset="-128"/>
                <a:ea typeface="UD デジタル 教科書体 NK-R" panose="02020400000000000000" pitchFamily="18" charset="-128"/>
              </a:rPr>
              <a:t>。</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endParaRPr lang="ja-JP" altLang="ja-JP" sz="2133"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175300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7A150-07FF-A1F1-558F-00C217348B75}"/>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C98E107E-772B-F03A-BDB8-C1E665F1BBDB}"/>
              </a:ext>
            </a:extLst>
          </p:cNvPr>
          <p:cNvSpPr/>
          <p:nvPr/>
        </p:nvSpPr>
        <p:spPr>
          <a:xfrm>
            <a:off x="10660912" y="6404344"/>
            <a:ext cx="1417675" cy="3437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12</a:t>
            </a:r>
            <a:endParaRPr lang="ja-JP" altLang="en-US" sz="1200" dirty="0">
              <a:solidFill>
                <a:schemeClr val="tx1"/>
              </a:solidFill>
            </a:endParaRPr>
          </a:p>
        </p:txBody>
      </p:sp>
      <p:sp>
        <p:nvSpPr>
          <p:cNvPr id="6" name="Text 2">
            <a:extLst>
              <a:ext uri="{FF2B5EF4-FFF2-40B4-BE49-F238E27FC236}">
                <a16:creationId xmlns:a16="http://schemas.microsoft.com/office/drawing/2014/main" id="{B473B514-015E-19ED-6D4F-2D0EFCB9F1AA}"/>
              </a:ext>
            </a:extLst>
          </p:cNvPr>
          <p:cNvSpPr/>
          <p:nvPr/>
        </p:nvSpPr>
        <p:spPr>
          <a:xfrm>
            <a:off x="447675" y="401087"/>
            <a:ext cx="9567181" cy="870365"/>
          </a:xfrm>
          <a:prstGeom prst="rect">
            <a:avLst/>
          </a:prstGeom>
          <a:noFill/>
          <a:ln/>
        </p:spPr>
        <p:txBody>
          <a:bodyPr wrap="square" lIns="0" tIns="0" rIns="0" bIns="0" rtlCol="0" anchor="t">
            <a:no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⑩</a:t>
            </a:r>
            <a:r>
              <a:rPr lang="en-US" altLang="ja-JP" sz="4400" dirty="0">
                <a:latin typeface="UD デジタル 教科書体 NK-R" panose="02020400000000000000" pitchFamily="18" charset="-128"/>
                <a:ea typeface="UD デジタル 教科書体 NK-R" panose="02020400000000000000" pitchFamily="18" charset="-128"/>
              </a:rPr>
              <a:t>【</a:t>
            </a:r>
            <a:r>
              <a:rPr lang="ja-JP" altLang="en-US" sz="4400" dirty="0">
                <a:latin typeface="UD デジタル 教科書体 NK-R" panose="02020400000000000000" pitchFamily="18" charset="-128"/>
                <a:ea typeface="UD デジタル 教科書体 NK-R" panose="02020400000000000000" pitchFamily="18" charset="-128"/>
              </a:rPr>
              <a:t>就労後の変化に応じた支援</a:t>
            </a:r>
            <a:r>
              <a:rPr lang="en-US" altLang="ja-JP" sz="4400" dirty="0">
                <a:latin typeface="UD デジタル 教科書体 NK-R" panose="02020400000000000000" pitchFamily="18" charset="-128"/>
                <a:ea typeface="UD デジタル 教科書体 NK-R" panose="02020400000000000000" pitchFamily="18" charset="-128"/>
              </a:rPr>
              <a:t>】</a:t>
            </a:r>
            <a:endParaRPr lang="ja-JP" altLang="en-US" sz="4400" dirty="0">
              <a:latin typeface="UD デジタル 教科書体 NK-R" panose="02020400000000000000" pitchFamily="18" charset="-128"/>
              <a:ea typeface="UD デジタル 教科書体 NK-R" panose="02020400000000000000" pitchFamily="18" charset="-128"/>
            </a:endParaRPr>
          </a:p>
        </p:txBody>
      </p:sp>
      <p:sp>
        <p:nvSpPr>
          <p:cNvPr id="8" name="Text 1">
            <a:extLst>
              <a:ext uri="{FF2B5EF4-FFF2-40B4-BE49-F238E27FC236}">
                <a16:creationId xmlns:a16="http://schemas.microsoft.com/office/drawing/2014/main" id="{4ABDFC0E-BBBB-46A1-73B2-EF4DCCE778A1}"/>
              </a:ext>
            </a:extLst>
          </p:cNvPr>
          <p:cNvSpPr/>
          <p:nvPr/>
        </p:nvSpPr>
        <p:spPr>
          <a:xfrm>
            <a:off x="597216" y="1693325"/>
            <a:ext cx="10730003" cy="4586972"/>
          </a:xfrm>
          <a:prstGeom prst="rect">
            <a:avLst/>
          </a:prstGeom>
          <a:noFill/>
          <a:ln/>
        </p:spPr>
        <p:txBody>
          <a:bodyPr wrap="square" lIns="0" tIns="0" rIns="0" bIns="0" rtlCol="0" anchor="t">
            <a:noAutofit/>
          </a:bodyPr>
          <a:lstStyle/>
          <a:p>
            <a:pPr>
              <a:lnSpc>
                <a:spcPct val="133000"/>
              </a:lnSpc>
            </a:pPr>
            <a:endParaRPr lang="ja-JP" altLang="en-US" sz="2133" dirty="0">
              <a:latin typeface="+mn-ea"/>
            </a:endParaRPr>
          </a:p>
        </p:txBody>
      </p:sp>
      <p:sp>
        <p:nvSpPr>
          <p:cNvPr id="4" name="テキスト ボックス 3">
            <a:extLst>
              <a:ext uri="{FF2B5EF4-FFF2-40B4-BE49-F238E27FC236}">
                <a16:creationId xmlns:a16="http://schemas.microsoft.com/office/drawing/2014/main" id="{F3D541B9-11A8-3F14-D6D6-66A3907150D2}"/>
              </a:ext>
            </a:extLst>
          </p:cNvPr>
          <p:cNvSpPr txBox="1"/>
          <p:nvPr/>
        </p:nvSpPr>
        <p:spPr>
          <a:xfrm>
            <a:off x="1171574" y="1569276"/>
            <a:ext cx="10582276" cy="3139321"/>
          </a:xfrm>
          <a:prstGeom prst="rect">
            <a:avLst/>
          </a:prstGeom>
          <a:noFill/>
        </p:spPr>
        <p:txBody>
          <a:bodyPr wrap="square">
            <a:spAutoFit/>
          </a:bodyPr>
          <a:lstStyle/>
          <a:p>
            <a:r>
              <a:rPr lang="ja-JP" altLang="en-US" sz="2200" dirty="0">
                <a:latin typeface="UD デジタル 教科書体 NK-R" panose="02020400000000000000" pitchFamily="18" charset="-128"/>
                <a:ea typeface="UD デジタル 教科書体 NK-R" panose="02020400000000000000" pitchFamily="18" charset="-128"/>
              </a:rPr>
              <a:t>就労後も、生活環境や家族状況、健康、年齢などによって支援ニーズは変化する。</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en-US" sz="2200" dirty="0">
                <a:latin typeface="UD デジタル 教科書体 NK-R" panose="02020400000000000000" pitchFamily="18" charset="-128"/>
                <a:ea typeface="UD デジタル 教科書体 NK-R" panose="02020400000000000000" pitchFamily="18" charset="-128"/>
              </a:rPr>
              <a:t>障害者雇用で働き続けていた人が、加齢や生活上の変化によって、再び福祉サービスを　必要とすることもある。</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en-US" sz="2200" dirty="0">
                <a:latin typeface="UD デジタル 教科書体 NK-R" panose="02020400000000000000" pitchFamily="18" charset="-128"/>
                <a:ea typeface="UD デジタル 教科書体 NK-R" panose="02020400000000000000" pitchFamily="18" charset="-128"/>
              </a:rPr>
              <a:t>「就労支援」と「生活支援」を切り離さず、ライフステージの変化に応じて支援をつなぎ直す。</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en-US" sz="2200" dirty="0">
                <a:latin typeface="UD デジタル 教科書体 NK-R" panose="02020400000000000000" pitchFamily="18" charset="-128"/>
                <a:ea typeface="UD デジタル 教科書体 NK-R" panose="02020400000000000000" pitchFamily="18" charset="-128"/>
              </a:rPr>
              <a:t>就労支援は、働くことを通じて生活を組み立てることを支え、就労後の変化に応じて必要な支援へつなぎ直しながら、本人の生活を生涯を通じて支えていくことが重要である。</a:t>
            </a:r>
            <a:endParaRPr lang="ja-JP" altLang="ja-JP" sz="2133"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198906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24D737-F2A4-6457-22A7-540FC48BF0BF}"/>
              </a:ext>
            </a:extLst>
          </p:cNvPr>
          <p:cNvSpPr>
            <a:spLocks noGrp="1"/>
          </p:cNvSpPr>
          <p:nvPr>
            <p:ph type="title"/>
          </p:nvPr>
        </p:nvSpPr>
        <p:spPr>
          <a:xfrm>
            <a:off x="838200" y="1443421"/>
            <a:ext cx="10515600" cy="3352860"/>
          </a:xfrm>
        </p:spPr>
        <p:txBody>
          <a:bodyPr>
            <a:normAutofit/>
          </a:bodyPr>
          <a:lstStyle/>
          <a:p>
            <a:pPr algn="ctr"/>
            <a:r>
              <a:rPr lang="ja-JP" altLang="en-US" dirty="0">
                <a:latin typeface="UD デジタル 教科書体 NK-R" panose="02020400000000000000" pitchFamily="18" charset="-128"/>
                <a:ea typeface="UD デジタル 教科書体 NK-R" panose="02020400000000000000" pitchFamily="18" charset="-128"/>
              </a:rPr>
              <a:t>ガイダンス</a:t>
            </a:r>
            <a:br>
              <a:rPr lang="en-US" altLang="ja-JP" dirty="0">
                <a:latin typeface="UD デジタル 教科書体 NK-R" panose="02020400000000000000" pitchFamily="18" charset="-128"/>
                <a:ea typeface="UD デジタル 教科書体 NK-R" panose="02020400000000000000" pitchFamily="18" charset="-128"/>
              </a:rPr>
            </a:br>
            <a:br>
              <a:rPr lang="en-US" altLang="ja-JP" dirty="0">
                <a:latin typeface="UD デジタル 教科書体 NK-R" panose="02020400000000000000" pitchFamily="18" charset="-128"/>
                <a:ea typeface="UD デジタル 教科書体 NK-R" panose="02020400000000000000" pitchFamily="18" charset="-128"/>
              </a:rPr>
            </a:br>
            <a:r>
              <a:rPr lang="ja-JP" altLang="en-US" dirty="0">
                <a:latin typeface="UD デジタル 教科書体 NK-R" panose="02020400000000000000" pitchFamily="18" charset="-128"/>
                <a:ea typeface="UD デジタル 教科書体 NK-R" panose="02020400000000000000" pitchFamily="18" charset="-128"/>
              </a:rPr>
              <a:t>演習の進め方について</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a:extLst>
              <a:ext uri="{FF2B5EF4-FFF2-40B4-BE49-F238E27FC236}">
                <a16:creationId xmlns:a16="http://schemas.microsoft.com/office/drawing/2014/main" id="{C1B0C8C3-78F4-BA46-EBC5-559991757E11}"/>
              </a:ext>
            </a:extLst>
          </p:cNvPr>
          <p:cNvSpPr>
            <a:spLocks noGrp="1"/>
          </p:cNvSpPr>
          <p:nvPr>
            <p:ph type="sldNum" sz="quarter" idx="12"/>
          </p:nvPr>
        </p:nvSpPr>
        <p:spPr/>
        <p:txBody>
          <a:bodyPr/>
          <a:lstStyle/>
          <a:p>
            <a:fld id="{C339E4E8-780C-47DA-9976-8D59F520AA81}" type="slidenum">
              <a:rPr kumimoji="1" lang="ja-JP" altLang="en-US" smtClean="0"/>
              <a:t>13</a:t>
            </a:fld>
            <a:endParaRPr kumimoji="1" lang="ja-JP" altLang="en-US"/>
          </a:p>
        </p:txBody>
      </p:sp>
    </p:spTree>
    <p:extLst>
      <p:ext uri="{BB962C8B-B14F-4D97-AF65-F5344CB8AC3E}">
        <p14:creationId xmlns:p14="http://schemas.microsoft.com/office/powerpoint/2010/main" val="3831051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40E04-B4D2-59A1-7E28-DFAA23F694F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7CD72D6-045E-688B-71DE-90237C6C442F}"/>
              </a:ext>
            </a:extLst>
          </p:cNvPr>
          <p:cNvSpPr>
            <a:spLocks noGrp="1"/>
          </p:cNvSpPr>
          <p:nvPr>
            <p:ph type="title"/>
          </p:nvPr>
        </p:nvSpPr>
        <p:spPr>
          <a:xfrm>
            <a:off x="949036" y="473508"/>
            <a:ext cx="10515600" cy="1325563"/>
          </a:xfrm>
        </p:spPr>
        <p:txBody>
          <a:bodyPr>
            <a:normAutofit/>
          </a:bodyPr>
          <a:lstStyle/>
          <a:p>
            <a:pPr algn="ctr"/>
            <a:r>
              <a:rPr lang="ja-JP" altLang="en-US" b="1" dirty="0">
                <a:solidFill>
                  <a:srgbClr val="000000"/>
                </a:solidFill>
                <a:latin typeface="UD デジタル 教科書体 NK-R" panose="02020400000000000000" pitchFamily="18" charset="-128"/>
                <a:ea typeface="UD デジタル 教科書体 NK-R" panose="02020400000000000000" pitchFamily="18" charset="-128"/>
              </a:rPr>
              <a:t>「ケースから学ぶ就労支援プロセスの実際（演習）」進行表</a:t>
            </a:r>
            <a:r>
              <a:rPr lang="ja-JP" altLang="en-US" b="1" dirty="0">
                <a:latin typeface="UD デジタル 教科書体 NK-R" panose="02020400000000000000" pitchFamily="18" charset="-128"/>
                <a:ea typeface="UD デジタル 教科書体 NK-R" panose="02020400000000000000" pitchFamily="18" charset="-128"/>
              </a:rPr>
              <a:t> </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299BCA8F-D9D3-8D16-315D-8327A3AB00F0}"/>
              </a:ext>
            </a:extLst>
          </p:cNvPr>
          <p:cNvSpPr>
            <a:spLocks noGrp="1"/>
          </p:cNvSpPr>
          <p:nvPr>
            <p:ph type="sldNum" sz="quarter" idx="12"/>
          </p:nvPr>
        </p:nvSpPr>
        <p:spPr/>
        <p:txBody>
          <a:bodyPr/>
          <a:lstStyle/>
          <a:p>
            <a:fld id="{C339E4E8-780C-47DA-9976-8D59F520AA81}" type="slidenum">
              <a:rPr kumimoji="1" lang="ja-JP" altLang="en-US" smtClean="0"/>
              <a:t>14</a:t>
            </a:fld>
            <a:endParaRPr kumimoji="1" lang="ja-JP" altLang="en-US"/>
          </a:p>
        </p:txBody>
      </p:sp>
      <p:sp>
        <p:nvSpPr>
          <p:cNvPr id="3" name="コンテンツ プレースホルダー 2">
            <a:extLst>
              <a:ext uri="{FF2B5EF4-FFF2-40B4-BE49-F238E27FC236}">
                <a16:creationId xmlns:a16="http://schemas.microsoft.com/office/drawing/2014/main" id="{9C58B8F1-C96A-5E84-21FD-ADE22E27E2DF}"/>
              </a:ext>
            </a:extLst>
          </p:cNvPr>
          <p:cNvSpPr txBox="1">
            <a:spLocks/>
          </p:cNvSpPr>
          <p:nvPr/>
        </p:nvSpPr>
        <p:spPr>
          <a:xfrm>
            <a:off x="838200" y="1723377"/>
            <a:ext cx="10515600" cy="661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ja-JP" altLang="en-US" sz="2600" dirty="0">
                <a:latin typeface="UD デジタル 教科書体 NK-R" panose="02020400000000000000" pitchFamily="18" charset="-128"/>
                <a:ea typeface="UD デジタル 教科書体 NK-R" panose="02020400000000000000" pitchFamily="18" charset="-128"/>
              </a:rPr>
              <a:t>演習進行表参照</a:t>
            </a:r>
          </a:p>
        </p:txBody>
      </p:sp>
      <p:graphicFrame>
        <p:nvGraphicFramePr>
          <p:cNvPr id="12" name="コンテンツ プレースホルダー 11">
            <a:extLst>
              <a:ext uri="{FF2B5EF4-FFF2-40B4-BE49-F238E27FC236}">
                <a16:creationId xmlns:a16="http://schemas.microsoft.com/office/drawing/2014/main" id="{5BFD7807-D783-97C5-DC06-F4B5F72DE110}"/>
              </a:ext>
            </a:extLst>
          </p:cNvPr>
          <p:cNvGraphicFramePr>
            <a:graphicFrameLocks noGrp="1"/>
          </p:cNvGraphicFramePr>
          <p:nvPr>
            <p:ph idx="1"/>
            <p:extLst>
              <p:ext uri="{D42A27DB-BD31-4B8C-83A1-F6EECF244321}">
                <p14:modId xmlns:p14="http://schemas.microsoft.com/office/powerpoint/2010/main" val="1987243722"/>
              </p:ext>
            </p:extLst>
          </p:nvPr>
        </p:nvGraphicFramePr>
        <p:xfrm>
          <a:off x="838202" y="2305849"/>
          <a:ext cx="10866118" cy="4004999"/>
        </p:xfrm>
        <a:graphic>
          <a:graphicData uri="http://schemas.openxmlformats.org/drawingml/2006/table">
            <a:tbl>
              <a:tblPr/>
              <a:tblGrid>
                <a:gridCol w="230338">
                  <a:extLst>
                    <a:ext uri="{9D8B030D-6E8A-4147-A177-3AD203B41FA5}">
                      <a16:colId xmlns:a16="http://schemas.microsoft.com/office/drawing/2014/main" val="1763644211"/>
                    </a:ext>
                  </a:extLst>
                </a:gridCol>
                <a:gridCol w="230338">
                  <a:extLst>
                    <a:ext uri="{9D8B030D-6E8A-4147-A177-3AD203B41FA5}">
                      <a16:colId xmlns:a16="http://schemas.microsoft.com/office/drawing/2014/main" val="2517636080"/>
                    </a:ext>
                  </a:extLst>
                </a:gridCol>
                <a:gridCol w="577834">
                  <a:extLst>
                    <a:ext uri="{9D8B030D-6E8A-4147-A177-3AD203B41FA5}">
                      <a16:colId xmlns:a16="http://schemas.microsoft.com/office/drawing/2014/main" val="711685555"/>
                    </a:ext>
                  </a:extLst>
                </a:gridCol>
                <a:gridCol w="2563518">
                  <a:extLst>
                    <a:ext uri="{9D8B030D-6E8A-4147-A177-3AD203B41FA5}">
                      <a16:colId xmlns:a16="http://schemas.microsoft.com/office/drawing/2014/main" val="1368657659"/>
                    </a:ext>
                  </a:extLst>
                </a:gridCol>
                <a:gridCol w="601234">
                  <a:extLst>
                    <a:ext uri="{9D8B030D-6E8A-4147-A177-3AD203B41FA5}">
                      <a16:colId xmlns:a16="http://schemas.microsoft.com/office/drawing/2014/main" val="3933673877"/>
                    </a:ext>
                  </a:extLst>
                </a:gridCol>
                <a:gridCol w="601234">
                  <a:extLst>
                    <a:ext uri="{9D8B030D-6E8A-4147-A177-3AD203B41FA5}">
                      <a16:colId xmlns:a16="http://schemas.microsoft.com/office/drawing/2014/main" val="893125055"/>
                    </a:ext>
                  </a:extLst>
                </a:gridCol>
                <a:gridCol w="6061622">
                  <a:extLst>
                    <a:ext uri="{9D8B030D-6E8A-4147-A177-3AD203B41FA5}">
                      <a16:colId xmlns:a16="http://schemas.microsoft.com/office/drawing/2014/main" val="266824616"/>
                    </a:ext>
                  </a:extLst>
                </a:gridCol>
              </a:tblGrid>
              <a:tr h="180957">
                <a:tc grid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時間</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DEDED"/>
                    </a:solidFill>
                  </a:tcPr>
                </a:tc>
                <a:tc hMerge="1">
                  <a:txBody>
                    <a:bodyPr/>
                    <a:lstStyle/>
                    <a:p>
                      <a:endParaRPr kumimoji="1" lang="ja-JP" altLang="en-US"/>
                    </a:p>
                  </a:txBody>
                  <a:tcPr/>
                </a:tc>
                <a:tc rowSpan="2">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小単元</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(項目)</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gridSpan="2">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学習内容</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hMerge="1">
                  <a:txBody>
                    <a:bodyPr/>
                    <a:lstStyle/>
                    <a:p>
                      <a:endParaRPr kumimoji="1" lang="ja-JP" altLang="en-US"/>
                    </a:p>
                  </a:txBody>
                  <a:tcPr/>
                </a:tc>
                <a:tc row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形態</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row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手順の詳細、指導・評価上の留意点</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141928718"/>
                  </a:ext>
                </a:extLst>
              </a:tr>
              <a:tr h="537382">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　</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所要</a:t>
                      </a:r>
                    </a:p>
                  </a:txBody>
                  <a:tcPr marL="3770" marR="3770" marT="377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vMerge="1">
                  <a:txBody>
                    <a:bodyPr/>
                    <a:lstStyle/>
                    <a:p>
                      <a:endParaRPr kumimoji="1" lang="ja-JP" altLang="en-US"/>
                    </a:p>
                  </a:txBody>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内容</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使用する教材・ツール</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727825639"/>
                  </a:ext>
                </a:extLst>
              </a:tr>
              <a:tr h="376993">
                <a:tc rowSpan="3">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30</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a:t>
                      </a:r>
                    </a:p>
                  </a:txBody>
                  <a:tcPr marL="3770" marR="3770" marT="377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導入</a:t>
                      </a:r>
                    </a:p>
                  </a:txBody>
                  <a:tcPr marL="3770" marR="3770" marT="3770" marB="0" vert="ea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事務連絡</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　</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6577491"/>
                  </a:ext>
                </a:extLst>
              </a:tr>
              <a:tr h="1397137">
                <a:tc vMerge="1">
                  <a:txBody>
                    <a:bodyPr/>
                    <a:lstStyle/>
                    <a:p>
                      <a:endParaRPr kumimoji="1" lang="ja-JP" altLang="en-US"/>
                    </a:p>
                  </a:txBody>
                  <a:tcPr/>
                </a:tc>
                <a:tc>
                  <a:txBody>
                    <a:bodyPr/>
                    <a:lstStyle/>
                    <a:p>
                      <a:pPr algn="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25</a:t>
                      </a:r>
                    </a:p>
                  </a:txBody>
                  <a:tcPr marL="3770" marR="3770" marT="377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ミニ講義</a:t>
                      </a:r>
                    </a:p>
                  </a:txBody>
                  <a:tcPr marL="3770" marR="3770" marT="3770" marB="0" vert="ea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テーマ</a:t>
                      </a:r>
                      <a:b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「就労支援のいま」</a:t>
                      </a:r>
                      <a:b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講義用</a:t>
                      </a:r>
                      <a:endPar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スライド</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講義</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演習導入のためのミニ講義</a:t>
                      </a:r>
                      <a:endPar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algn="l" fontAlgn="ctr">
                        <a:buNone/>
                      </a:pPr>
                      <a:endPar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❖留意点</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地域の実情等を踏まえた説明を行うなどの工夫も効果的と考えられる</a:t>
                      </a: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44887248"/>
                  </a:ext>
                </a:extLst>
              </a:tr>
              <a:tr h="1032961">
                <a:tc vMerge="1">
                  <a:txBody>
                    <a:bodyPr/>
                    <a:lstStyle/>
                    <a:p>
                      <a:endParaRPr kumimoji="1" lang="ja-JP" altLang="en-US"/>
                    </a:p>
                  </a:txBody>
                  <a:tcPr/>
                </a:tc>
                <a:tc>
                  <a:txBody>
                    <a:bodyPr/>
                    <a:lstStyle/>
                    <a:p>
                      <a:pPr algn="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5</a:t>
                      </a:r>
                    </a:p>
                  </a:txBody>
                  <a:tcPr marL="3770" marR="3770" marT="377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ガイダンス</a:t>
                      </a:r>
                    </a:p>
                  </a:txBody>
                  <a:tcPr marL="3770" marR="3770" marT="3770" marB="0" vert="ea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演習の進め方について</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講義用</a:t>
                      </a:r>
                      <a:endPar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スライド</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講義</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研修全体の構造と獲得目標、演習の概要を説明する</a:t>
                      </a:r>
                    </a:p>
                    <a:p>
                      <a:pPr algn="l" fontAlgn="ctr">
                        <a:buNone/>
                      </a:pPr>
                      <a:endPar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❖留意点</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就労支援は「働きながら生活を組み立てること」が重要、そのために生活全体を見据えた「暮らしのあり方」を柱に、以下の５つの視点に留意し、利用者の個別性に合わせた支援を提供することを伝える</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➀働くことの意義と就労の場との関係、➁就労支援と生活支援を一体的に継続する</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③利用者が自分の人生の主人公となることを支援、④地域ネットワークの構築と活用</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⑤ケアマネジメントの視点の活用</a:t>
                      </a: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3770" marR="3770" marT="377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74177339"/>
                  </a:ext>
                </a:extLst>
              </a:tr>
            </a:tbl>
          </a:graphicData>
        </a:graphic>
      </p:graphicFrame>
    </p:spTree>
    <p:extLst>
      <p:ext uri="{BB962C8B-B14F-4D97-AF65-F5344CB8AC3E}">
        <p14:creationId xmlns:p14="http://schemas.microsoft.com/office/powerpoint/2010/main" val="2547611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9B5725-425F-299D-DBC8-4AC9E9DDC919}"/>
              </a:ext>
            </a:extLst>
          </p:cNvPr>
          <p:cNvSpPr>
            <a:spLocks noGrp="1"/>
          </p:cNvSpPr>
          <p:nvPr>
            <p:ph type="title"/>
          </p:nvPr>
        </p:nvSpPr>
        <p:spPr>
          <a:xfrm>
            <a:off x="949036" y="473508"/>
            <a:ext cx="10515600" cy="1325563"/>
          </a:xfrm>
        </p:spPr>
        <p:txBody>
          <a:bodyPr/>
          <a:lstStyle/>
          <a:p>
            <a:pPr algn="ctr"/>
            <a:r>
              <a:rPr kumimoji="1" lang="ja-JP" altLang="en-US" dirty="0">
                <a:latin typeface="UD デジタル 教科書体 NK-R" panose="02020400000000000000" pitchFamily="18" charset="-128"/>
                <a:ea typeface="UD デジタル 教科書体 NK-R" panose="02020400000000000000" pitchFamily="18" charset="-128"/>
              </a:rPr>
              <a:t>本科目における獲得目標</a:t>
            </a:r>
          </a:p>
        </p:txBody>
      </p:sp>
      <p:sp>
        <p:nvSpPr>
          <p:cNvPr id="3" name="コンテンツ プレースホルダー 2">
            <a:extLst>
              <a:ext uri="{FF2B5EF4-FFF2-40B4-BE49-F238E27FC236}">
                <a16:creationId xmlns:a16="http://schemas.microsoft.com/office/drawing/2014/main" id="{A7BACAA0-170F-4A83-1523-006D01CA5541}"/>
              </a:ext>
            </a:extLst>
          </p:cNvPr>
          <p:cNvSpPr>
            <a:spLocks noGrp="1"/>
          </p:cNvSpPr>
          <p:nvPr>
            <p:ph idx="1"/>
          </p:nvPr>
        </p:nvSpPr>
        <p:spPr>
          <a:xfrm>
            <a:off x="838200" y="1800515"/>
            <a:ext cx="10515600" cy="2407803"/>
          </a:xfrm>
        </p:spPr>
        <p:txBody>
          <a:bodyPr>
            <a:normAutofit/>
          </a:bodyPr>
          <a:lstStyle/>
          <a:p>
            <a:pPr marL="0" indent="0">
              <a:buNone/>
            </a:pPr>
            <a:endParaRPr lang="en-US" altLang="ja-JP" sz="3200" dirty="0"/>
          </a:p>
          <a:p>
            <a:pPr marL="0" indent="0">
              <a:lnSpc>
                <a:spcPct val="150000"/>
              </a:lnSpc>
              <a:buNone/>
            </a:pPr>
            <a:r>
              <a:rPr kumimoji="1" lang="ja-JP" altLang="en-US" sz="2600" dirty="0">
                <a:latin typeface="UD デジタル 教科書体 NK-R" panose="02020400000000000000" pitchFamily="18" charset="-128"/>
                <a:ea typeface="UD デジタル 教科書体 NK-R" panose="02020400000000000000" pitchFamily="18" charset="-128"/>
              </a:rPr>
              <a:t>就労系サービスの支援の流れと各支援内容、相談支援や関係機関との連携の方法等について理解します</a:t>
            </a:r>
            <a:endParaRPr kumimoji="1" lang="en-US" altLang="ja-JP" sz="2600" dirty="0">
              <a:latin typeface="UD デジタル 教科書体 NK-R" panose="02020400000000000000" pitchFamily="18" charset="-128"/>
              <a:ea typeface="UD デジタル 教科書体 NK-R" panose="02020400000000000000" pitchFamily="18" charset="-128"/>
            </a:endParaRPr>
          </a:p>
          <a:p>
            <a:pPr marL="0" indent="0">
              <a:lnSpc>
                <a:spcPct val="150000"/>
              </a:lnSpc>
              <a:buNone/>
            </a:pPr>
            <a:endParaRPr kumimoji="1" lang="ja-JP" altLang="en-US" sz="5000"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7052BC71-161D-60E3-34E0-1079737D649B}"/>
              </a:ext>
            </a:extLst>
          </p:cNvPr>
          <p:cNvSpPr>
            <a:spLocks noGrp="1"/>
          </p:cNvSpPr>
          <p:nvPr>
            <p:ph type="sldNum" sz="quarter" idx="12"/>
          </p:nvPr>
        </p:nvSpPr>
        <p:spPr/>
        <p:txBody>
          <a:bodyPr/>
          <a:lstStyle/>
          <a:p>
            <a:fld id="{C339E4E8-780C-47DA-9976-8D59F520AA81}" type="slidenum">
              <a:rPr kumimoji="1" lang="ja-JP" altLang="en-US" smtClean="0"/>
              <a:t>15</a:t>
            </a:fld>
            <a:endParaRPr kumimoji="1" lang="ja-JP" altLang="en-US"/>
          </a:p>
        </p:txBody>
      </p:sp>
    </p:spTree>
    <p:extLst>
      <p:ext uri="{BB962C8B-B14F-4D97-AF65-F5344CB8AC3E}">
        <p14:creationId xmlns:p14="http://schemas.microsoft.com/office/powerpoint/2010/main" val="4164590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F5C5F-B69D-F750-9123-C81F6C91DBD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07D9018-D8DC-8C42-572F-146F6D5153A5}"/>
              </a:ext>
            </a:extLst>
          </p:cNvPr>
          <p:cNvSpPr>
            <a:spLocks noGrp="1"/>
          </p:cNvSpPr>
          <p:nvPr>
            <p:ph type="title"/>
          </p:nvPr>
        </p:nvSpPr>
        <p:spPr/>
        <p:txBody>
          <a:bodyPr/>
          <a:lstStyle/>
          <a:p>
            <a:pPr algn="ctr"/>
            <a:r>
              <a:rPr lang="ja-JP" altLang="en-US" dirty="0">
                <a:latin typeface="UD デジタル 教科書体 NK-R" panose="02020400000000000000" pitchFamily="18" charset="-128"/>
                <a:ea typeface="UD デジタル 教科書体 NK-R" panose="02020400000000000000" pitchFamily="18" charset="-128"/>
              </a:rPr>
              <a:t>本科目のねらい</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3" name="コンテンツ プレースホルダー 2">
            <a:extLst>
              <a:ext uri="{FF2B5EF4-FFF2-40B4-BE49-F238E27FC236}">
                <a16:creationId xmlns:a16="http://schemas.microsoft.com/office/drawing/2014/main" id="{0DC54453-E34D-E7E0-61A0-CEE01A416BE7}"/>
              </a:ext>
            </a:extLst>
          </p:cNvPr>
          <p:cNvSpPr>
            <a:spLocks noGrp="1"/>
          </p:cNvSpPr>
          <p:nvPr>
            <p:ph idx="1"/>
          </p:nvPr>
        </p:nvSpPr>
        <p:spPr>
          <a:xfrm>
            <a:off x="838200" y="1825625"/>
            <a:ext cx="10833340" cy="4351338"/>
          </a:xfrm>
        </p:spPr>
        <p:txBody>
          <a:bodyPr>
            <a:normAutofit/>
          </a:bodyPr>
          <a:lstStyle/>
          <a:p>
            <a:pPr marL="0" marR="0" lvl="0" indent="0" algn="l" defTabSz="914400" rtl="0" eaLnBrk="1" fontAlgn="auto" latinLnBrk="0" hangingPunct="1">
              <a:lnSpc>
                <a:spcPts val="3300"/>
              </a:lnSpc>
              <a:spcBef>
                <a:spcPts val="0"/>
              </a:spcBef>
              <a:spcAft>
                <a:spcPts val="0"/>
              </a:spcAft>
              <a:buClrTx/>
              <a:buSzTx/>
              <a:buFontTx/>
              <a:buNone/>
              <a:tabLst/>
              <a:defRPr/>
            </a:pPr>
            <a:r>
              <a:rPr kumimoji="1" lang="ja-JP" altLang="en-US" sz="2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就労支援は「働きながら生活を組み立てること」が重要であるため、生活全体を見据えた「暮らしのあり方」を柱に、利用者の個別性に合わせた支援を提供する意識をもつ</a:t>
            </a:r>
            <a:endParaRPr kumimoji="1" lang="en-US" altLang="ja-JP" sz="2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ts val="3300"/>
              </a:lnSpc>
              <a:spcBef>
                <a:spcPts val="0"/>
              </a:spcBef>
              <a:spcAft>
                <a:spcPts val="0"/>
              </a:spcAft>
              <a:buClrTx/>
              <a:buSzTx/>
              <a:buFontTx/>
              <a:buNone/>
              <a:tabLst/>
              <a:defRPr/>
            </a:pPr>
            <a:endParaRPr kumimoji="1" lang="ja-JP" altLang="en-US" sz="2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ts val="3300"/>
              </a:lnSpc>
              <a:spcBef>
                <a:spcPts val="0"/>
              </a:spcBef>
              <a:spcAft>
                <a:spcPts val="0"/>
              </a:spcAft>
              <a:buClrTx/>
              <a:buSzTx/>
              <a:buFontTx/>
              <a:buNone/>
              <a:tabLst/>
              <a:defRPr/>
            </a:pPr>
            <a:r>
              <a:rPr kumimoji="1" lang="ja-JP" altLang="en-US" sz="2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「個人のライフプラン」という視点で考え、多職種との共有・連携、地域資源の利活用の重要性に気づく</a:t>
            </a:r>
            <a:endParaRPr kumimoji="1" lang="en-US" altLang="ja-JP" sz="2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ts val="3300"/>
              </a:lnSpc>
              <a:spcBef>
                <a:spcPts val="0"/>
              </a:spcBef>
              <a:spcAft>
                <a:spcPts val="0"/>
              </a:spcAft>
              <a:buClrTx/>
              <a:buSzTx/>
              <a:buFontTx/>
              <a:buNone/>
              <a:tabLst/>
              <a:defRPr/>
            </a:pPr>
            <a:endParaRPr kumimoji="1" lang="ja-JP" altLang="en-US" sz="2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ts val="3300"/>
              </a:lnSpc>
              <a:spcBef>
                <a:spcPts val="0"/>
              </a:spcBef>
              <a:spcAft>
                <a:spcPts val="0"/>
              </a:spcAft>
              <a:buClrTx/>
              <a:buSzTx/>
              <a:buFontTx/>
              <a:buNone/>
              <a:tabLst/>
              <a:defRPr/>
            </a:pPr>
            <a:r>
              <a:rPr kumimoji="1" lang="ja-JP" altLang="en-US" sz="2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サービス管理責任者として、個別支援計画の作成にあたり、個別支援の捉え方を常に意識しながら、計画作成のプロセスの中で、ケアマネジメントの他に地域ネットワークづくりについて、より多くの気づきと意識を得る</a:t>
            </a:r>
          </a:p>
          <a:p>
            <a:pPr marL="0" indent="0">
              <a:lnSpc>
                <a:spcPct val="150000"/>
              </a:lnSpc>
              <a:buNone/>
            </a:pP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DD4C4D5A-3DAE-04EE-B031-5E275A16FAD7}"/>
              </a:ext>
            </a:extLst>
          </p:cNvPr>
          <p:cNvSpPr>
            <a:spLocks noGrp="1"/>
          </p:cNvSpPr>
          <p:nvPr>
            <p:ph type="sldNum" sz="quarter" idx="12"/>
          </p:nvPr>
        </p:nvSpPr>
        <p:spPr/>
        <p:txBody>
          <a:bodyPr/>
          <a:lstStyle/>
          <a:p>
            <a:fld id="{C339E4E8-780C-47DA-9976-8D59F520AA81}" type="slidenum">
              <a:rPr kumimoji="1" lang="ja-JP" altLang="en-US" smtClean="0"/>
              <a:t>16</a:t>
            </a:fld>
            <a:endParaRPr kumimoji="1" lang="ja-JP" altLang="en-US"/>
          </a:p>
        </p:txBody>
      </p:sp>
    </p:spTree>
    <p:extLst>
      <p:ext uri="{BB962C8B-B14F-4D97-AF65-F5344CB8AC3E}">
        <p14:creationId xmlns:p14="http://schemas.microsoft.com/office/powerpoint/2010/main" val="3053376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40193B-2EDC-C502-D52E-782A4B3F708A}"/>
              </a:ext>
            </a:extLst>
          </p:cNvPr>
          <p:cNvSpPr>
            <a:spLocks noGrp="1"/>
          </p:cNvSpPr>
          <p:nvPr>
            <p:ph type="title"/>
          </p:nvPr>
        </p:nvSpPr>
        <p:spPr/>
        <p:txBody>
          <a:bodyPr/>
          <a:lstStyle/>
          <a:p>
            <a:pPr algn="ctr"/>
            <a:r>
              <a:rPr kumimoji="1" lang="ja-JP" altLang="en-US" dirty="0">
                <a:latin typeface="UD デジタル 教科書体 NK-R" panose="02020400000000000000" pitchFamily="18" charset="-128"/>
                <a:ea typeface="UD デジタル 教科書体 NK-R" panose="02020400000000000000" pitchFamily="18" charset="-128"/>
              </a:rPr>
              <a:t>科目概要</a:t>
            </a:r>
          </a:p>
        </p:txBody>
      </p:sp>
      <p:sp>
        <p:nvSpPr>
          <p:cNvPr id="3" name="コンテンツ プレースホルダー 2">
            <a:extLst>
              <a:ext uri="{FF2B5EF4-FFF2-40B4-BE49-F238E27FC236}">
                <a16:creationId xmlns:a16="http://schemas.microsoft.com/office/drawing/2014/main" id="{C2F17AED-9A7E-A08C-1D59-BB8AD5C10742}"/>
              </a:ext>
            </a:extLst>
          </p:cNvPr>
          <p:cNvSpPr>
            <a:spLocks noGrp="1"/>
          </p:cNvSpPr>
          <p:nvPr>
            <p:ph idx="1"/>
          </p:nvPr>
        </p:nvSpPr>
        <p:spPr>
          <a:xfrm>
            <a:off x="838200" y="1825625"/>
            <a:ext cx="10833340" cy="4351338"/>
          </a:xfrm>
        </p:spPr>
        <p:txBody>
          <a:bodyPr>
            <a:normAutofit fontScale="92500" lnSpcReduction="10000"/>
          </a:bodyPr>
          <a:lstStyle/>
          <a:p>
            <a:pPr>
              <a:lnSpc>
                <a:spcPct val="150000"/>
              </a:lnSpc>
              <a:buFont typeface="Wingdings" panose="05000000000000000000" pitchFamily="2" charset="2"/>
              <a:buChar char="Ø"/>
            </a:pPr>
            <a:r>
              <a:rPr kumimoji="1" lang="ja-JP" altLang="en-US" dirty="0">
                <a:latin typeface="UD デジタル 教科書体 NK-R" panose="02020400000000000000" pitchFamily="18" charset="-128"/>
                <a:ea typeface="UD デジタル 教科書体 NK-R" panose="02020400000000000000" pitchFamily="18" charset="-128"/>
              </a:rPr>
              <a:t>就労系サービスや就労支援に関するサービス提供プロセス</a:t>
            </a:r>
            <a:endParaRPr kumimoji="1" lang="en-US" altLang="ja-JP" dirty="0">
              <a:latin typeface="UD デジタル 教科書体 NK-R" panose="02020400000000000000" pitchFamily="18" charset="-128"/>
              <a:ea typeface="UD デジタル 教科書体 NK-R" panose="02020400000000000000" pitchFamily="18" charset="-128"/>
            </a:endParaRPr>
          </a:p>
          <a:p>
            <a:pPr>
              <a:lnSpc>
                <a:spcPct val="150000"/>
              </a:lnSpc>
              <a:buFont typeface="Wingdings" panose="05000000000000000000" pitchFamily="2" charset="2"/>
              <a:buChar char="Ø"/>
            </a:pPr>
            <a:r>
              <a:rPr lang="ja-JP" altLang="en-US" dirty="0">
                <a:latin typeface="UD デジタル 教科書体 NK-R" panose="02020400000000000000" pitchFamily="18" charset="-128"/>
                <a:ea typeface="UD デジタル 教科書体 NK-R" panose="02020400000000000000" pitchFamily="18" charset="-128"/>
              </a:rPr>
              <a:t>就労系サービスに関する個別支援計画を核としたサービス管理</a:t>
            </a:r>
            <a:endParaRPr lang="en-US" altLang="ja-JP" dirty="0">
              <a:latin typeface="UD デジタル 教科書体 NK-R" panose="02020400000000000000" pitchFamily="18" charset="-128"/>
              <a:ea typeface="UD デジタル 教科書体 NK-R" panose="02020400000000000000" pitchFamily="18" charset="-128"/>
            </a:endParaRPr>
          </a:p>
          <a:p>
            <a:pPr>
              <a:lnSpc>
                <a:spcPct val="150000"/>
              </a:lnSpc>
              <a:buFont typeface="Wingdings" panose="05000000000000000000" pitchFamily="2" charset="2"/>
              <a:buChar char="Ø"/>
            </a:pPr>
            <a:r>
              <a:rPr kumimoji="1" lang="ja-JP" altLang="en-US" dirty="0">
                <a:latin typeface="UD デジタル 教科書体 NK-R" panose="02020400000000000000" pitchFamily="18" charset="-128"/>
                <a:ea typeface="UD デジタル 教科書体 NK-R" panose="02020400000000000000" pitchFamily="18" charset="-128"/>
              </a:rPr>
              <a:t>相談支援専門員と就労系サービスにおけるサービス管理責任者の連携、サービス等利用計画と個別支援計画の関係性</a:t>
            </a:r>
            <a:endParaRPr kumimoji="1" lang="en-US" altLang="ja-JP" dirty="0">
              <a:latin typeface="UD デジタル 教科書体 NK-R" panose="02020400000000000000" pitchFamily="18" charset="-128"/>
              <a:ea typeface="UD デジタル 教科書体 NK-R" panose="02020400000000000000" pitchFamily="18" charset="-128"/>
            </a:endParaRPr>
          </a:p>
          <a:p>
            <a:pPr>
              <a:lnSpc>
                <a:spcPct val="150000"/>
              </a:lnSpc>
              <a:buFont typeface="Wingdings" panose="05000000000000000000" pitchFamily="2" charset="2"/>
              <a:buChar char="Ø"/>
            </a:pPr>
            <a:r>
              <a:rPr lang="ja-JP" altLang="en-US" dirty="0">
                <a:latin typeface="UD デジタル 教科書体 NK-R" panose="02020400000000000000" pitchFamily="18" charset="-128"/>
                <a:ea typeface="UD デジタル 教科書体 NK-R" panose="02020400000000000000" pitchFamily="18" charset="-128"/>
              </a:rPr>
              <a:t>就労系サービスや就労支援に関する関係機関等との連携</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dirty="0">
              <a:latin typeface="UD デジタル 教科書体 NK-R" panose="02020400000000000000" pitchFamily="18" charset="-128"/>
              <a:ea typeface="UD デジタル 教科書体 NK-R" panose="02020400000000000000" pitchFamily="18" charset="-128"/>
            </a:endParaRPr>
          </a:p>
          <a:p>
            <a:pPr marL="0" indent="0" algn="ctr">
              <a:buNone/>
            </a:pPr>
            <a:r>
              <a:rPr lang="ja-JP" altLang="en-US" dirty="0">
                <a:latin typeface="UD デジタル 教科書体 NK-R" panose="02020400000000000000" pitchFamily="18" charset="-128"/>
                <a:ea typeface="UD デジタル 教科書体 NK-R" panose="02020400000000000000" pitchFamily="18" charset="-128"/>
              </a:rPr>
              <a:t>以上について、事例に基づく演習を実施する</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2E1447C5-93BA-2C61-1032-E1A745AFB092}"/>
              </a:ext>
            </a:extLst>
          </p:cNvPr>
          <p:cNvSpPr>
            <a:spLocks noGrp="1"/>
          </p:cNvSpPr>
          <p:nvPr>
            <p:ph type="sldNum" sz="quarter" idx="12"/>
          </p:nvPr>
        </p:nvSpPr>
        <p:spPr/>
        <p:txBody>
          <a:bodyPr/>
          <a:lstStyle/>
          <a:p>
            <a:fld id="{C339E4E8-780C-47DA-9976-8D59F520AA81}" type="slidenum">
              <a:rPr kumimoji="1" lang="ja-JP" altLang="en-US" smtClean="0"/>
              <a:t>17</a:t>
            </a:fld>
            <a:endParaRPr kumimoji="1" lang="ja-JP" altLang="en-US"/>
          </a:p>
        </p:txBody>
      </p:sp>
    </p:spTree>
    <p:extLst>
      <p:ext uri="{BB962C8B-B14F-4D97-AF65-F5344CB8AC3E}">
        <p14:creationId xmlns:p14="http://schemas.microsoft.com/office/powerpoint/2010/main" val="4023698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63DCC8-514D-91F5-D473-B27BA170848E}"/>
              </a:ext>
            </a:extLst>
          </p:cNvPr>
          <p:cNvSpPr>
            <a:spLocks noGrp="1"/>
          </p:cNvSpPr>
          <p:nvPr>
            <p:ph type="title"/>
          </p:nvPr>
        </p:nvSpPr>
        <p:spPr/>
        <p:txBody>
          <a:bodyPr/>
          <a:lstStyle/>
          <a:p>
            <a:pPr algn="ctr"/>
            <a:r>
              <a:rPr kumimoji="1" lang="ja-JP" altLang="en-US" dirty="0">
                <a:latin typeface="UD デジタル 教科書体 NK-R" panose="02020400000000000000" pitchFamily="18" charset="-128"/>
                <a:ea typeface="UD デジタル 教科書体 NK-R" panose="02020400000000000000" pitchFamily="18" charset="-128"/>
              </a:rPr>
              <a:t>指導ポイント</a:t>
            </a:r>
          </a:p>
        </p:txBody>
      </p:sp>
      <p:sp>
        <p:nvSpPr>
          <p:cNvPr id="4" name="コンテンツ プレースホルダー 2">
            <a:extLst>
              <a:ext uri="{FF2B5EF4-FFF2-40B4-BE49-F238E27FC236}">
                <a16:creationId xmlns:a16="http://schemas.microsoft.com/office/drawing/2014/main" id="{67CD2C90-E7D4-9285-888F-06F83E94CD0A}"/>
              </a:ext>
            </a:extLst>
          </p:cNvPr>
          <p:cNvSpPr>
            <a:spLocks noGrp="1"/>
          </p:cNvSpPr>
          <p:nvPr>
            <p:ph idx="1"/>
          </p:nvPr>
        </p:nvSpPr>
        <p:spPr>
          <a:xfrm>
            <a:off x="838200" y="1825625"/>
            <a:ext cx="10515600" cy="4097194"/>
          </a:xfrm>
        </p:spPr>
        <p:txBody>
          <a:bodyPr>
            <a:normAutofit/>
          </a:bodyPr>
          <a:lstStyle/>
          <a:p>
            <a:pPr marL="0" indent="0">
              <a:buNone/>
            </a:pPr>
            <a:r>
              <a:rPr lang="ja-JP" altLang="en-US" sz="2600" dirty="0">
                <a:latin typeface="UD デジタル 教科書体 NK-R" panose="02020400000000000000" pitchFamily="18" charset="-128"/>
                <a:ea typeface="UD デジタル 教科書体 NK-R" panose="02020400000000000000" pitchFamily="18" charset="-128"/>
              </a:rPr>
              <a:t>就労支援は「働きながら生活を組み立てること」が重要。</a:t>
            </a:r>
            <a:endParaRPr lang="en-US" altLang="ja-JP" sz="2600"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600" dirty="0">
              <a:latin typeface="UD デジタル 教科書体 NK-R" panose="02020400000000000000" pitchFamily="18" charset="-128"/>
              <a:ea typeface="UD デジタル 教科書体 NK-R" panose="02020400000000000000" pitchFamily="18" charset="-128"/>
            </a:endParaRPr>
          </a:p>
          <a:p>
            <a:pPr marL="0" indent="0">
              <a:lnSpc>
                <a:spcPct val="150000"/>
              </a:lnSpc>
              <a:buNone/>
            </a:pPr>
            <a:r>
              <a:rPr lang="ja-JP" altLang="en-US" sz="2600" dirty="0">
                <a:latin typeface="UD デジタル 教科書体 NK-R" panose="02020400000000000000" pitchFamily="18" charset="-128"/>
                <a:ea typeface="UD デジタル 教科書体 NK-R" panose="02020400000000000000" pitchFamily="18" charset="-128"/>
              </a:rPr>
              <a:t>生活全体を見据えた「暮らしのあり方」を柱に、利用者の個別性に合わせた支援を提供するために、主に</a:t>
            </a:r>
            <a:r>
              <a:rPr lang="ja-JP" altLang="en-US" sz="2600" b="1" u="sng" dirty="0">
                <a:latin typeface="UD デジタル 教科書体 NK-R" panose="02020400000000000000" pitchFamily="18" charset="-128"/>
                <a:ea typeface="UD デジタル 教科書体 NK-R" panose="02020400000000000000" pitchFamily="18" charset="-128"/>
              </a:rPr>
              <a:t>５つの視点</a:t>
            </a:r>
            <a:r>
              <a:rPr lang="ja-JP" altLang="en-US" sz="2600" dirty="0">
                <a:latin typeface="UD デジタル 教科書体 NK-R" panose="02020400000000000000" pitchFamily="18" charset="-128"/>
                <a:ea typeface="UD デジタル 教科書体 NK-R" panose="02020400000000000000" pitchFamily="18" charset="-128"/>
              </a:rPr>
              <a:t>が求められる。</a:t>
            </a:r>
            <a:endParaRPr lang="en-US" altLang="ja-JP" sz="2600"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600" dirty="0">
              <a:latin typeface="UD デジタル 教科書体 NK-R" panose="02020400000000000000" pitchFamily="18" charset="-128"/>
              <a:ea typeface="UD デジタル 教科書体 NK-R" panose="02020400000000000000" pitchFamily="18" charset="-128"/>
            </a:endParaRPr>
          </a:p>
          <a:p>
            <a:pPr marL="0" indent="0">
              <a:lnSpc>
                <a:spcPct val="150000"/>
              </a:lnSpc>
              <a:buNone/>
            </a:pPr>
            <a:r>
              <a:rPr lang="ja-JP" altLang="en-US" sz="2600" dirty="0">
                <a:latin typeface="UD デジタル 教科書体 NK-R" panose="02020400000000000000" pitchFamily="18" charset="-128"/>
                <a:ea typeface="UD デジタル 教科書体 NK-R" panose="02020400000000000000" pitchFamily="18" charset="-128"/>
              </a:rPr>
              <a:t>これらの視点に気づき、それを意識しながら支援することを伝える。</a:t>
            </a:r>
            <a:endParaRPr lang="en-US" altLang="ja-JP" sz="2600" dirty="0">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a:extLst>
              <a:ext uri="{FF2B5EF4-FFF2-40B4-BE49-F238E27FC236}">
                <a16:creationId xmlns:a16="http://schemas.microsoft.com/office/drawing/2014/main" id="{A35A263E-2AFE-6506-DC3E-5456DDC50603}"/>
              </a:ext>
            </a:extLst>
          </p:cNvPr>
          <p:cNvSpPr>
            <a:spLocks noGrp="1"/>
          </p:cNvSpPr>
          <p:nvPr>
            <p:ph type="sldNum" sz="quarter" idx="12"/>
          </p:nvPr>
        </p:nvSpPr>
        <p:spPr/>
        <p:txBody>
          <a:bodyPr/>
          <a:lstStyle/>
          <a:p>
            <a:fld id="{C339E4E8-780C-47DA-9976-8D59F520AA81}" type="slidenum">
              <a:rPr kumimoji="1" lang="ja-JP" altLang="en-US" smtClean="0"/>
              <a:t>18</a:t>
            </a:fld>
            <a:endParaRPr kumimoji="1" lang="ja-JP" altLang="en-US"/>
          </a:p>
        </p:txBody>
      </p:sp>
    </p:spTree>
    <p:extLst>
      <p:ext uri="{BB962C8B-B14F-4D97-AF65-F5344CB8AC3E}">
        <p14:creationId xmlns:p14="http://schemas.microsoft.com/office/powerpoint/2010/main" val="65474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BB368-6E61-CA33-A76B-8E736791874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027D3EE-B9C9-B427-EAB8-9E489B8EE40E}"/>
              </a:ext>
            </a:extLst>
          </p:cNvPr>
          <p:cNvSpPr>
            <a:spLocks noGrp="1"/>
          </p:cNvSpPr>
          <p:nvPr>
            <p:ph type="title"/>
          </p:nvPr>
        </p:nvSpPr>
        <p:spPr>
          <a:xfrm>
            <a:off x="838200" y="586058"/>
            <a:ext cx="10515600" cy="948770"/>
          </a:xfrm>
        </p:spPr>
        <p:txBody>
          <a:bodyPr>
            <a:normAutofit/>
          </a:bodyPr>
          <a:lstStyle/>
          <a:p>
            <a:pPr algn="ctr"/>
            <a:r>
              <a:rPr lang="ja-JP" altLang="en-US" dirty="0">
                <a:latin typeface="UD デジタル 教科書体 NK-R" panose="02020400000000000000" pitchFamily="18" charset="-128"/>
                <a:ea typeface="UD デジタル 教科書体 NK-R" panose="02020400000000000000" pitchFamily="18" charset="-128"/>
              </a:rPr>
              <a:t>就労支援の視点　「５本の矢🏹」</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496F7096-4CD5-EE7A-C16E-7890A0585944}"/>
              </a:ext>
            </a:extLst>
          </p:cNvPr>
          <p:cNvSpPr>
            <a:spLocks noGrp="1"/>
          </p:cNvSpPr>
          <p:nvPr>
            <p:ph type="sldNum" sz="quarter" idx="12"/>
          </p:nvPr>
        </p:nvSpPr>
        <p:spPr/>
        <p:txBody>
          <a:bodyPr/>
          <a:lstStyle/>
          <a:p>
            <a:fld id="{C339E4E8-780C-47DA-9976-8D59F520AA81}" type="slidenum">
              <a:rPr kumimoji="1" lang="ja-JP" altLang="en-US" smtClean="0"/>
              <a:t>19</a:t>
            </a:fld>
            <a:endParaRPr kumimoji="1" lang="ja-JP" altLang="en-US"/>
          </a:p>
        </p:txBody>
      </p:sp>
      <p:sp>
        <p:nvSpPr>
          <p:cNvPr id="6" name="コンテンツ プレースホルダー 5">
            <a:extLst>
              <a:ext uri="{FF2B5EF4-FFF2-40B4-BE49-F238E27FC236}">
                <a16:creationId xmlns:a16="http://schemas.microsoft.com/office/drawing/2014/main" id="{4091B967-A5C8-873A-7017-D86B009AFD4D}"/>
              </a:ext>
            </a:extLst>
          </p:cNvPr>
          <p:cNvSpPr>
            <a:spLocks noGrp="1"/>
          </p:cNvSpPr>
          <p:nvPr>
            <p:ph idx="1"/>
          </p:nvPr>
        </p:nvSpPr>
        <p:spPr>
          <a:xfrm>
            <a:off x="838200" y="1535836"/>
            <a:ext cx="10515600" cy="4957037"/>
          </a:xfrm>
        </p:spPr>
        <p:txBody>
          <a:bodyPr>
            <a:normAutofit lnSpcReduction="10000"/>
          </a:bodyPr>
          <a:lstStyle/>
          <a:p>
            <a:endParaRPr lang="en-US" altLang="ja-JP" dirty="0">
              <a:latin typeface="UD デジタル 教科書体 NK-R" panose="02020400000000000000" pitchFamily="18" charset="-128"/>
              <a:ea typeface="UD デジタル 教科書体 NK-R" panose="02020400000000000000" pitchFamily="18" charset="-128"/>
            </a:endParaRPr>
          </a:p>
          <a:p>
            <a:pPr marL="0" indent="0" algn="l" fontAlgn="ctr">
              <a:lnSpc>
                <a:spcPct val="100000"/>
              </a:lnSpc>
              <a:buNone/>
            </a:pPr>
            <a:r>
              <a:rPr lang="ja-JP" altLang="en-US" sz="2800" dirty="0">
                <a:latin typeface="UD デジタル 教科書体 NK-R" panose="02020400000000000000" pitchFamily="18" charset="-128"/>
                <a:ea typeface="UD デジタル 教科書体 NK-R" panose="02020400000000000000" pitchFamily="18" charset="-128"/>
              </a:rPr>
              <a:t>　　　　　　　</a:t>
            </a:r>
            <a:r>
              <a:rPr lang="ja-JP" altLang="en-US" sz="2600" dirty="0">
                <a:latin typeface="UD デジタル 教科書体 NK-R" panose="02020400000000000000" pitchFamily="18" charset="-128"/>
                <a:ea typeface="UD デジタル 教科書体 NK-R" panose="02020400000000000000" pitchFamily="18" charset="-128"/>
              </a:rPr>
              <a:t>　🏹　</a:t>
            </a:r>
            <a:r>
              <a:rPr lang="ja-JP" altLang="en-US" sz="26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働くことの意義と就労の場との関係</a:t>
            </a:r>
            <a:endParaRPr lang="en-US" altLang="ja-JP" sz="26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marL="0" indent="0" algn="l" fontAlgn="ctr">
              <a:lnSpc>
                <a:spcPct val="100000"/>
              </a:lnSpc>
              <a:buNone/>
            </a:pPr>
            <a:r>
              <a:rPr lang="ja-JP" altLang="en-US" sz="2600" dirty="0">
                <a:latin typeface="UD デジタル 教科書体 NK-R" panose="02020400000000000000" pitchFamily="18" charset="-128"/>
                <a:ea typeface="UD デジタル 教科書体 NK-R" panose="02020400000000000000" pitchFamily="18" charset="-128"/>
              </a:rPr>
              <a:t>　　　　　 　　　🏹　</a:t>
            </a:r>
            <a:r>
              <a:rPr lang="ja-JP" altLang="en-US" sz="26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就労支援と生活支援を一体的に継続</a:t>
            </a:r>
            <a:endParaRPr lang="en-US" altLang="ja-JP" sz="26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marL="0" indent="0" algn="l" fontAlgn="ctr">
              <a:lnSpc>
                <a:spcPct val="100000"/>
              </a:lnSpc>
              <a:buNone/>
            </a:pPr>
            <a:r>
              <a:rPr lang="ja-JP" altLang="en-US" sz="2600" dirty="0">
                <a:latin typeface="UD デジタル 教科書体 NK-R" panose="02020400000000000000" pitchFamily="18" charset="-128"/>
                <a:ea typeface="UD デジタル 教科書体 NK-R" panose="02020400000000000000" pitchFamily="18" charset="-128"/>
              </a:rPr>
              <a:t>　　　　　　 　　🏹　</a:t>
            </a:r>
            <a:r>
              <a:rPr lang="ja-JP" altLang="en-US" sz="26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利用者が自分の人生の主人公となることを支援</a:t>
            </a:r>
            <a:endParaRPr lang="en-US" altLang="ja-JP" sz="26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marL="0" indent="0" algn="l" fontAlgn="ctr">
              <a:lnSpc>
                <a:spcPct val="100000"/>
              </a:lnSpc>
              <a:buNone/>
            </a:pPr>
            <a:r>
              <a:rPr lang="ja-JP" altLang="en-US" sz="2600" dirty="0">
                <a:latin typeface="UD デジタル 教科書体 NK-R" panose="02020400000000000000" pitchFamily="18" charset="-128"/>
                <a:ea typeface="UD デジタル 教科書体 NK-R" panose="02020400000000000000" pitchFamily="18" charset="-128"/>
              </a:rPr>
              <a:t>　　　　　　　 　🏹　</a:t>
            </a:r>
            <a:r>
              <a:rPr lang="ja-JP" altLang="en-US" sz="26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地域ネットワークの構築と活用</a:t>
            </a:r>
            <a:endParaRPr lang="en-US" altLang="ja-JP" sz="26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marL="0" indent="0" algn="l" fontAlgn="ctr">
              <a:lnSpc>
                <a:spcPct val="100000"/>
              </a:lnSpc>
              <a:buNone/>
            </a:pPr>
            <a:r>
              <a:rPr lang="ja-JP" altLang="en-US" sz="2600" dirty="0">
                <a:latin typeface="UD デジタル 教科書体 NK-R" panose="02020400000000000000" pitchFamily="18" charset="-128"/>
                <a:ea typeface="UD デジタル 教科書体 NK-R" panose="02020400000000000000" pitchFamily="18" charset="-128"/>
              </a:rPr>
              <a:t>　　　　　　　　 🏹　</a:t>
            </a:r>
            <a:r>
              <a:rPr lang="ja-JP" altLang="en-US" sz="26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ケアマネジメントの視点を活用</a:t>
            </a:r>
          </a:p>
          <a:p>
            <a:pPr marL="0" indent="0" algn="l" fontAlgn="ctr">
              <a:lnSpc>
                <a:spcPct val="100000"/>
              </a:lnSpc>
              <a:buNone/>
            </a:pPr>
            <a:endParaRPr lang="en-US" altLang="ja-JP" sz="28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marL="0" indent="0" fontAlgn="ctr">
              <a:lnSpc>
                <a:spcPct val="100000"/>
              </a:lnSpc>
              <a:buNone/>
            </a:pPr>
            <a:r>
              <a:rPr kumimoji="1" lang="ja-JP" altLang="en-US" sz="1900" dirty="0">
                <a:latin typeface="UD デジタル 教科書体 NK-R" panose="02020400000000000000" pitchFamily="18" charset="-128"/>
                <a:ea typeface="UD デジタル 教科書体 NK-R" panose="02020400000000000000" pitchFamily="18" charset="-128"/>
              </a:rPr>
              <a:t>就労支援は、利用者の生活全体を見据えた「暮らしのあり方」を柱に、将来をも見越して、就労支援と生活支援を一体的に支援することを意識する。</a:t>
            </a:r>
          </a:p>
          <a:p>
            <a:pPr marL="0" indent="0" fontAlgn="ctr">
              <a:lnSpc>
                <a:spcPct val="100000"/>
              </a:lnSpc>
              <a:buNone/>
            </a:pPr>
            <a:r>
              <a:rPr kumimoji="1" lang="ja-JP" altLang="en-US" sz="1900" dirty="0">
                <a:latin typeface="UD デジタル 教科書体 NK-R" panose="02020400000000000000" pitchFamily="18" charset="-128"/>
                <a:ea typeface="UD デジタル 教科書体 NK-R" panose="02020400000000000000" pitchFamily="18" charset="-128"/>
              </a:rPr>
              <a:t>そのために企業、行政、医療、他の福祉サービスはじめ地域のあらゆる社会資源との連携が必要なことを意識する。</a:t>
            </a:r>
          </a:p>
          <a:p>
            <a:pPr marL="0" indent="0" algn="l" fontAlgn="ctr">
              <a:lnSpc>
                <a:spcPct val="100000"/>
              </a:lnSpc>
              <a:buNone/>
            </a:pPr>
            <a:endParaRPr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865085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2"/>
          <p:cNvSpPr/>
          <p:nvPr/>
        </p:nvSpPr>
        <p:spPr>
          <a:xfrm>
            <a:off x="4780656" y="1134852"/>
            <a:ext cx="2659430" cy="565519"/>
          </a:xfrm>
          <a:prstGeom prst="rect">
            <a:avLst/>
          </a:prstGeom>
          <a:noFill/>
          <a:ln/>
        </p:spPr>
        <p:txBody>
          <a:bodyPr wrap="none" lIns="0" tIns="0" rIns="0" bIns="0" rtlCol="0" anchor="t"/>
          <a:lstStyle/>
          <a:p>
            <a:pPr algn="ctr">
              <a:lnSpc>
                <a:spcPct val="96000"/>
              </a:lnSpc>
            </a:pPr>
            <a:r>
              <a:rPr lang="ja-JP" altLang="en-US" sz="3600" dirty="0">
                <a:latin typeface="UD デジタル 教科書体 NK-R" panose="02020400000000000000" pitchFamily="18" charset="-128"/>
                <a:ea typeface="UD デジタル 教科書体 NK-R" panose="02020400000000000000" pitchFamily="18" charset="-128"/>
                <a:cs typeface="Open Sans" pitchFamily="34" charset="-120"/>
              </a:rPr>
              <a:t>ミニ講義</a:t>
            </a:r>
            <a:endParaRPr lang="ja-JP" altLang="en-US" sz="3600" dirty="0">
              <a:latin typeface="UD デジタル 教科書体 NK-R" panose="02020400000000000000" pitchFamily="18" charset="-128"/>
              <a:ea typeface="UD デジタル 教科書体 NK-R" panose="02020400000000000000" pitchFamily="18" charset="-128"/>
            </a:endParaRPr>
          </a:p>
        </p:txBody>
      </p:sp>
      <p:sp>
        <p:nvSpPr>
          <p:cNvPr id="7" name="Text 4"/>
          <p:cNvSpPr/>
          <p:nvPr/>
        </p:nvSpPr>
        <p:spPr>
          <a:xfrm>
            <a:off x="2808132" y="2616669"/>
            <a:ext cx="6575736" cy="2726860"/>
          </a:xfrm>
          <a:prstGeom prst="rect">
            <a:avLst/>
          </a:prstGeom>
          <a:noFill/>
          <a:ln/>
        </p:spPr>
        <p:txBody>
          <a:bodyPr wrap="square" lIns="0" tIns="0" rIns="0" bIns="0" rtlCol="0" anchor="t">
            <a:noAutofit/>
          </a:bodyPr>
          <a:lstStyle/>
          <a:p>
            <a:pPr algn="ct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テーマ</a:t>
            </a:r>
            <a:endParaRPr lang="en-US" altLang="ja-JP" sz="4400" dirty="0">
              <a:latin typeface="UD デジタル 教科書体 NK-R" panose="02020400000000000000" pitchFamily="18" charset="-128"/>
              <a:ea typeface="UD デジタル 教科書体 NK-R" panose="02020400000000000000" pitchFamily="18" charset="-128"/>
            </a:endParaRPr>
          </a:p>
          <a:p>
            <a:pPr algn="ctr">
              <a:lnSpc>
                <a:spcPct val="104000"/>
              </a:lnSpc>
            </a:pPr>
            <a:endParaRPr lang="en-US" altLang="ja-JP" sz="4400" dirty="0">
              <a:latin typeface="BIZ UDPゴシック" panose="020B0400000000000000" pitchFamily="50" charset="-128"/>
              <a:ea typeface="BIZ UDPゴシック" panose="020B0400000000000000" pitchFamily="50" charset="-128"/>
            </a:endParaRPr>
          </a:p>
          <a:p>
            <a:pPr algn="ct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「就労支援のいま」</a:t>
            </a:r>
          </a:p>
        </p:txBody>
      </p:sp>
      <p:sp>
        <p:nvSpPr>
          <p:cNvPr id="11" name="正方形/長方形 10">
            <a:extLst>
              <a:ext uri="{FF2B5EF4-FFF2-40B4-BE49-F238E27FC236}">
                <a16:creationId xmlns:a16="http://schemas.microsoft.com/office/drawing/2014/main" id="{201BB2A1-7A47-E6F5-CE22-1FD17741B7B3}"/>
              </a:ext>
            </a:extLst>
          </p:cNvPr>
          <p:cNvSpPr/>
          <p:nvPr/>
        </p:nvSpPr>
        <p:spPr>
          <a:xfrm>
            <a:off x="10660912" y="6404344"/>
            <a:ext cx="1417675" cy="3437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B59506-0355-1322-B594-3B2F16E7AD53}"/>
              </a:ext>
            </a:extLst>
          </p:cNvPr>
          <p:cNvSpPr>
            <a:spLocks noGrp="1"/>
          </p:cNvSpPr>
          <p:nvPr>
            <p:ph type="title"/>
          </p:nvPr>
        </p:nvSpPr>
        <p:spPr/>
        <p:txBody>
          <a:bodyPr>
            <a:normAutofit/>
          </a:bodyPr>
          <a:lstStyle/>
          <a:p>
            <a:r>
              <a:rPr kumimoji="1" lang="ja-JP" altLang="en-US" sz="3600" b="1" dirty="0">
                <a:latin typeface="UD デジタル 教科書体 NK-R" panose="02020400000000000000" pitchFamily="18" charset="-128"/>
                <a:ea typeface="UD デジタル 教科書体 NK-R" panose="02020400000000000000" pitchFamily="18" charset="-128"/>
              </a:rPr>
              <a:t>①働くことの意義と就労の場との関係</a:t>
            </a:r>
          </a:p>
        </p:txBody>
      </p:sp>
      <p:sp>
        <p:nvSpPr>
          <p:cNvPr id="3" name="コンテンツ プレースホルダー 2">
            <a:extLst>
              <a:ext uri="{FF2B5EF4-FFF2-40B4-BE49-F238E27FC236}">
                <a16:creationId xmlns:a16="http://schemas.microsoft.com/office/drawing/2014/main" id="{F6332B01-D21E-BBC6-294B-01559C28FFD4}"/>
              </a:ext>
            </a:extLst>
          </p:cNvPr>
          <p:cNvSpPr>
            <a:spLocks noGrp="1"/>
          </p:cNvSpPr>
          <p:nvPr>
            <p:ph idx="1"/>
          </p:nvPr>
        </p:nvSpPr>
        <p:spPr>
          <a:xfrm>
            <a:off x="1007918" y="1825625"/>
            <a:ext cx="10345882" cy="4315402"/>
          </a:xfrm>
        </p:spPr>
        <p:txBody>
          <a:bodyPr>
            <a:noAutofit/>
          </a:bodyPr>
          <a:lstStyle/>
          <a:p>
            <a:pPr marL="0" indent="0">
              <a:lnSpc>
                <a:spcPct val="150000"/>
              </a:lnSpc>
              <a:buNone/>
            </a:pPr>
            <a:r>
              <a:rPr kumimoji="1" lang="ja-JP" altLang="en-US" sz="2600" dirty="0">
                <a:latin typeface="UD デジタル 教科書体 NK-R" panose="02020400000000000000" pitchFamily="18" charset="-128"/>
                <a:ea typeface="UD デジタル 教科書体 NK-R" panose="02020400000000000000" pitchFamily="18" charset="-128"/>
              </a:rPr>
              <a:t>「一般就労（企業就労）なのか、福祉的就労なのか」</a:t>
            </a:r>
            <a:r>
              <a:rPr lang="ja-JP" altLang="en-US" sz="2600" dirty="0">
                <a:latin typeface="UD デジタル 教科書体 NK-R" panose="02020400000000000000" pitchFamily="18" charset="-128"/>
                <a:ea typeface="UD デジタル 教科書体 NK-R" panose="02020400000000000000" pitchFamily="18" charset="-128"/>
              </a:rPr>
              <a:t>これは二分するということではなく、</a:t>
            </a:r>
            <a:endParaRPr lang="en-US" altLang="ja-JP" sz="2600" dirty="0">
              <a:latin typeface="UD デジタル 教科書体 NK-R" panose="02020400000000000000" pitchFamily="18" charset="-128"/>
              <a:ea typeface="UD デジタル 教科書体 NK-R" panose="02020400000000000000" pitchFamily="18" charset="-128"/>
            </a:endParaRPr>
          </a:p>
          <a:p>
            <a:pPr marL="0" indent="0">
              <a:lnSpc>
                <a:spcPct val="150000"/>
              </a:lnSpc>
              <a:buNone/>
            </a:pPr>
            <a:r>
              <a:rPr lang="ja-JP" altLang="en-US" sz="2600" dirty="0">
                <a:latin typeface="UD デジタル 教科書体 NK-R" panose="02020400000000000000" pitchFamily="18" charset="-128"/>
                <a:ea typeface="UD デジタル 教科書体 NK-R" panose="02020400000000000000" pitchFamily="18" charset="-128"/>
              </a:rPr>
              <a:t>利用者のニーズが</a:t>
            </a:r>
            <a:r>
              <a:rPr lang="ja-JP" altLang="en-US" sz="2600" u="sng" dirty="0">
                <a:latin typeface="UD デジタル 教科書体 NK-R" panose="02020400000000000000" pitchFamily="18" charset="-128"/>
                <a:ea typeface="UD デジタル 教科書体 NK-R" panose="02020400000000000000" pitchFamily="18" charset="-128"/>
              </a:rPr>
              <a:t>賃金を得ることなのか</a:t>
            </a:r>
            <a:r>
              <a:rPr lang="ja-JP" altLang="en-US" sz="2600" dirty="0">
                <a:latin typeface="UD デジタル 教科書体 NK-R" panose="02020400000000000000" pitchFamily="18" charset="-128"/>
                <a:ea typeface="UD デジタル 教科書体 NK-R" panose="02020400000000000000" pitchFamily="18" charset="-128"/>
              </a:rPr>
              <a:t>、</a:t>
            </a:r>
            <a:r>
              <a:rPr lang="ja-JP" altLang="en-US" sz="2600" u="sng" dirty="0">
                <a:latin typeface="UD デジタル 教科書体 NK-R" panose="02020400000000000000" pitchFamily="18" charset="-128"/>
                <a:ea typeface="UD デジタル 教科書体 NK-R" panose="02020400000000000000" pitchFamily="18" charset="-128"/>
              </a:rPr>
              <a:t>工賃を得ることなのか</a:t>
            </a:r>
            <a:r>
              <a:rPr lang="ja-JP" altLang="en-US" sz="2600" dirty="0">
                <a:latin typeface="UD デジタル 教科書体 NK-R" panose="02020400000000000000" pitchFamily="18" charset="-128"/>
                <a:ea typeface="UD デジタル 教科書体 NK-R" panose="02020400000000000000" pitchFamily="18" charset="-128"/>
              </a:rPr>
              <a:t>、</a:t>
            </a:r>
            <a:r>
              <a:rPr lang="en-US" altLang="ja-JP" sz="2600" dirty="0">
                <a:latin typeface="UD デジタル 教科書体 NK-R" panose="02020400000000000000" pitchFamily="18" charset="-128"/>
                <a:ea typeface="UD デジタル 教科書体 NK-R" panose="02020400000000000000" pitchFamily="18" charset="-128"/>
              </a:rPr>
              <a:t>          </a:t>
            </a:r>
            <a:r>
              <a:rPr lang="ja-JP" altLang="en-US" sz="2600" u="sng" dirty="0">
                <a:latin typeface="UD デジタル 教科書体 NK-R" panose="02020400000000000000" pitchFamily="18" charset="-128"/>
                <a:ea typeface="UD デジタル 教科書体 NK-R" panose="02020400000000000000" pitchFamily="18" charset="-128"/>
              </a:rPr>
              <a:t>社会参加なのか</a:t>
            </a:r>
            <a:r>
              <a:rPr lang="ja-JP" altLang="en-US" sz="2600" dirty="0">
                <a:latin typeface="UD デジタル 教科書体 NK-R" panose="02020400000000000000" pitchFamily="18" charset="-128"/>
                <a:ea typeface="UD デジタル 教科書体 NK-R" panose="02020400000000000000" pitchFamily="18" charset="-128"/>
              </a:rPr>
              <a:t>、</a:t>
            </a:r>
            <a:r>
              <a:rPr lang="ja-JP" altLang="en-US" sz="2600" u="sng" dirty="0">
                <a:latin typeface="UD デジタル 教科書体 NK-R" panose="02020400000000000000" pitchFamily="18" charset="-128"/>
                <a:ea typeface="UD デジタル 教科書体 NK-R" panose="02020400000000000000" pitchFamily="18" charset="-128"/>
              </a:rPr>
              <a:t>訓練の場なのか</a:t>
            </a:r>
            <a:r>
              <a:rPr lang="ja-JP" altLang="en-US" sz="2600" dirty="0">
                <a:latin typeface="UD デジタル 教科書体 NK-R" panose="02020400000000000000" pitchFamily="18" charset="-128"/>
                <a:ea typeface="UD デジタル 教科書体 NK-R" panose="02020400000000000000" pitchFamily="18" charset="-128"/>
              </a:rPr>
              <a:t>を適切に見立て、（例えば、訓練の場であるならば、働くことを訓練するのか、一般就労に向けての訓練なのか等）</a:t>
            </a:r>
            <a:endParaRPr lang="en-US" altLang="ja-JP" sz="2600" dirty="0">
              <a:latin typeface="UD デジタル 教科書体 NK-R" panose="02020400000000000000" pitchFamily="18" charset="-128"/>
              <a:ea typeface="UD デジタル 教科書体 NK-R" panose="02020400000000000000" pitchFamily="18" charset="-128"/>
            </a:endParaRPr>
          </a:p>
          <a:p>
            <a:pPr marL="0" indent="0">
              <a:lnSpc>
                <a:spcPct val="160000"/>
              </a:lnSpc>
              <a:buNone/>
            </a:pPr>
            <a:r>
              <a:rPr lang="ja-JP" altLang="en-US" sz="2600" dirty="0">
                <a:latin typeface="UD デジタル 教科書体 NK-R" panose="02020400000000000000" pitchFamily="18" charset="-128"/>
                <a:ea typeface="UD デジタル 教科書体 NK-R" panose="02020400000000000000" pitchFamily="18" charset="-128"/>
              </a:rPr>
              <a:t>支援者には、目的を把握した支援体制の構築に向けた取り組みが求められていることを認識する。</a:t>
            </a:r>
            <a:endParaRPr kumimoji="1" lang="ja-JP" altLang="en-US" sz="2600"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312CF675-0B98-662B-10D3-9CA6F307516C}"/>
              </a:ext>
            </a:extLst>
          </p:cNvPr>
          <p:cNvSpPr>
            <a:spLocks noGrp="1"/>
          </p:cNvSpPr>
          <p:nvPr>
            <p:ph type="sldNum" sz="quarter" idx="12"/>
          </p:nvPr>
        </p:nvSpPr>
        <p:spPr/>
        <p:txBody>
          <a:bodyPr/>
          <a:lstStyle/>
          <a:p>
            <a:fld id="{C339E4E8-780C-47DA-9976-8D59F520AA81}" type="slidenum">
              <a:rPr kumimoji="1" lang="ja-JP" altLang="en-US" smtClean="0"/>
              <a:t>20</a:t>
            </a:fld>
            <a:endParaRPr kumimoji="1" lang="ja-JP" altLang="en-US"/>
          </a:p>
        </p:txBody>
      </p:sp>
    </p:spTree>
    <p:extLst>
      <p:ext uri="{BB962C8B-B14F-4D97-AF65-F5344CB8AC3E}">
        <p14:creationId xmlns:p14="http://schemas.microsoft.com/office/powerpoint/2010/main" val="2266814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B59506-0355-1322-B594-3B2F16E7AD53}"/>
              </a:ext>
            </a:extLst>
          </p:cNvPr>
          <p:cNvSpPr>
            <a:spLocks noGrp="1"/>
          </p:cNvSpPr>
          <p:nvPr>
            <p:ph type="title"/>
          </p:nvPr>
        </p:nvSpPr>
        <p:spPr/>
        <p:txBody>
          <a:bodyPr>
            <a:normAutofit/>
          </a:bodyPr>
          <a:lstStyle/>
          <a:p>
            <a:r>
              <a:rPr kumimoji="1" lang="ja-JP" altLang="en-US" sz="3600" b="1" dirty="0">
                <a:latin typeface="UD デジタル 教科書体 NK-R" panose="02020400000000000000" pitchFamily="18" charset="-128"/>
                <a:ea typeface="UD デジタル 教科書体 NK-R" panose="02020400000000000000" pitchFamily="18" charset="-128"/>
              </a:rPr>
              <a:t>②</a:t>
            </a:r>
            <a:r>
              <a:rPr lang="ja-JP" altLang="en-US" sz="3600" b="1" dirty="0">
                <a:latin typeface="UD デジタル 教科書体 NK-R" panose="02020400000000000000" pitchFamily="18" charset="-128"/>
                <a:ea typeface="UD デジタル 教科書体 NK-R" panose="02020400000000000000" pitchFamily="18" charset="-128"/>
              </a:rPr>
              <a:t>就労支援</a:t>
            </a:r>
            <a:r>
              <a:rPr kumimoji="1" lang="ja-JP" altLang="en-US" sz="3600" b="1" dirty="0">
                <a:latin typeface="UD デジタル 教科書体 NK-R" panose="02020400000000000000" pitchFamily="18" charset="-128"/>
                <a:ea typeface="UD デジタル 教科書体 NK-R" panose="02020400000000000000" pitchFamily="18" charset="-128"/>
              </a:rPr>
              <a:t>と</a:t>
            </a:r>
            <a:r>
              <a:rPr lang="ja-JP" altLang="en-US" sz="3600" b="1" dirty="0">
                <a:latin typeface="UD デジタル 教科書体 NK-R" panose="02020400000000000000" pitchFamily="18" charset="-128"/>
                <a:ea typeface="UD デジタル 教科書体 NK-R" panose="02020400000000000000" pitchFamily="18" charset="-128"/>
              </a:rPr>
              <a:t>生活</a:t>
            </a:r>
            <a:r>
              <a:rPr kumimoji="1" lang="ja-JP" altLang="en-US" sz="3600" b="1" dirty="0">
                <a:latin typeface="UD デジタル 教科書体 NK-R" panose="02020400000000000000" pitchFamily="18" charset="-128"/>
                <a:ea typeface="UD デジタル 教科書体 NK-R" panose="02020400000000000000" pitchFamily="18" charset="-128"/>
              </a:rPr>
              <a:t>支援を一体的に継続</a:t>
            </a:r>
          </a:p>
        </p:txBody>
      </p:sp>
      <p:sp>
        <p:nvSpPr>
          <p:cNvPr id="3" name="コンテンツ プレースホルダー 2">
            <a:extLst>
              <a:ext uri="{FF2B5EF4-FFF2-40B4-BE49-F238E27FC236}">
                <a16:creationId xmlns:a16="http://schemas.microsoft.com/office/drawing/2014/main" id="{F6332B01-D21E-BBC6-294B-01559C28FFD4}"/>
              </a:ext>
            </a:extLst>
          </p:cNvPr>
          <p:cNvSpPr>
            <a:spLocks noGrp="1"/>
          </p:cNvSpPr>
          <p:nvPr>
            <p:ph idx="1"/>
          </p:nvPr>
        </p:nvSpPr>
        <p:spPr>
          <a:xfrm>
            <a:off x="838200" y="1513470"/>
            <a:ext cx="10515600" cy="4910246"/>
          </a:xfrm>
        </p:spPr>
        <p:txBody>
          <a:bodyPr>
            <a:normAutofit/>
          </a:bodyPr>
          <a:lstStyle/>
          <a:p>
            <a:pPr marL="0" indent="0">
              <a:lnSpc>
                <a:spcPct val="150000"/>
              </a:lnSpc>
              <a:buNone/>
            </a:pPr>
            <a:r>
              <a:rPr kumimoji="1" lang="ja-JP" altLang="en-US" sz="2600" dirty="0">
                <a:latin typeface="UD デジタル 教科書体 NK-R" panose="02020400000000000000" pitchFamily="18" charset="-128"/>
                <a:ea typeface="UD デジタル 教科書体 NK-R" panose="02020400000000000000" pitchFamily="18" charset="-128"/>
              </a:rPr>
              <a:t>今よりも、より良い暮らしを営みたいと願う利用者の願いを汲みながら、「働きながら暮らす」という視点を大切にする</a:t>
            </a:r>
          </a:p>
          <a:p>
            <a:pPr marL="0" indent="0">
              <a:lnSpc>
                <a:spcPct val="150000"/>
              </a:lnSpc>
              <a:buNone/>
            </a:pPr>
            <a:r>
              <a:rPr lang="ja-JP" altLang="en-US" sz="2600" dirty="0">
                <a:latin typeface="UD デジタル 教科書体 NK-R" panose="02020400000000000000" pitchFamily="18" charset="-128"/>
                <a:ea typeface="UD デジタル 教科書体 NK-R" panose="02020400000000000000" pitchFamily="18" charset="-128"/>
              </a:rPr>
              <a:t>ライフマネジメントからの視点を大切にする</a:t>
            </a:r>
            <a:r>
              <a:rPr lang="en-US" altLang="ja-JP" sz="2600" dirty="0">
                <a:latin typeface="UD デジタル 教科書体 NK-R" panose="02020400000000000000" pitchFamily="18" charset="-128"/>
                <a:ea typeface="UD デジタル 教科書体 NK-R" panose="02020400000000000000" pitchFamily="18" charset="-128"/>
              </a:rPr>
              <a:t>(</a:t>
            </a:r>
            <a:r>
              <a:rPr lang="ja-JP" altLang="en-US" sz="2600" dirty="0">
                <a:latin typeface="UD デジタル 教科書体 NK-R" panose="02020400000000000000" pitchFamily="18" charset="-128"/>
                <a:ea typeface="UD デジタル 教科書体 NK-R" panose="02020400000000000000" pitchFamily="18" charset="-128"/>
              </a:rPr>
              <a:t>生活設計・再設計</a:t>
            </a:r>
            <a:r>
              <a:rPr lang="en-US" altLang="ja-JP" sz="2600" dirty="0">
                <a:latin typeface="UD デジタル 教科書体 NK-R" panose="02020400000000000000" pitchFamily="18" charset="-128"/>
                <a:ea typeface="UD デジタル 教科書体 NK-R" panose="02020400000000000000" pitchFamily="18" charset="-128"/>
              </a:rPr>
              <a:t>)</a:t>
            </a:r>
            <a:endParaRPr kumimoji="1" lang="ja-JP" altLang="en-US" sz="2600" dirty="0">
              <a:latin typeface="UD デジタル 教科書体 NK-R" panose="02020400000000000000" pitchFamily="18" charset="-128"/>
              <a:ea typeface="UD デジタル 教科書体 NK-R" panose="02020400000000000000" pitchFamily="18" charset="-128"/>
            </a:endParaRPr>
          </a:p>
          <a:p>
            <a:pPr marL="0" indent="0">
              <a:lnSpc>
                <a:spcPct val="150000"/>
              </a:lnSpc>
              <a:buNone/>
            </a:pPr>
            <a:endParaRPr kumimoji="1" lang="ja-JP" altLang="en-US" sz="3200"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D7A1CAD7-A3BA-304D-F832-938DF4489A9C}"/>
              </a:ext>
            </a:extLst>
          </p:cNvPr>
          <p:cNvSpPr>
            <a:spLocks noGrp="1"/>
          </p:cNvSpPr>
          <p:nvPr>
            <p:ph type="sldNum" sz="quarter" idx="12"/>
          </p:nvPr>
        </p:nvSpPr>
        <p:spPr/>
        <p:txBody>
          <a:bodyPr/>
          <a:lstStyle/>
          <a:p>
            <a:fld id="{C339E4E8-780C-47DA-9976-8D59F520AA81}" type="slidenum">
              <a:rPr kumimoji="1" lang="ja-JP" altLang="en-US" smtClean="0"/>
              <a:t>21</a:t>
            </a:fld>
            <a:endParaRPr kumimoji="1" lang="ja-JP" altLang="en-US"/>
          </a:p>
        </p:txBody>
      </p:sp>
      <p:sp>
        <p:nvSpPr>
          <p:cNvPr id="5" name="四角形: 角を丸くする 4">
            <a:extLst>
              <a:ext uri="{FF2B5EF4-FFF2-40B4-BE49-F238E27FC236}">
                <a16:creationId xmlns:a16="http://schemas.microsoft.com/office/drawing/2014/main" id="{2377716D-5FD7-0BA6-BA76-36DD82E4C0E3}"/>
              </a:ext>
            </a:extLst>
          </p:cNvPr>
          <p:cNvSpPr/>
          <p:nvPr/>
        </p:nvSpPr>
        <p:spPr>
          <a:xfrm>
            <a:off x="1006449" y="4478952"/>
            <a:ext cx="10179102" cy="1750626"/>
          </a:xfrm>
          <a:prstGeom prst="roundRect">
            <a:avLst>
              <a:gd name="adj" fmla="val 5925"/>
            </a:avLst>
          </a:prstGeom>
          <a:noFill/>
        </p:spPr>
        <p:style>
          <a:lnRef idx="1">
            <a:schemeClr val="accent4"/>
          </a:lnRef>
          <a:fillRef idx="2">
            <a:schemeClr val="accent4"/>
          </a:fillRef>
          <a:effectRef idx="1">
            <a:schemeClr val="accent4"/>
          </a:effectRef>
          <a:fontRef idx="minor">
            <a:schemeClr val="dk1"/>
          </a:fontRef>
        </p:style>
        <p:txBody>
          <a:bodyPr rtlCol="0" anchor="t"/>
          <a:lstStyle/>
          <a:p>
            <a:r>
              <a:rPr kumimoji="1" lang="ja-JP" altLang="en-US" sz="2400" dirty="0">
                <a:latin typeface="Meiryo UI" panose="020B0604030504040204" pitchFamily="50" charset="-128"/>
                <a:ea typeface="Meiryo UI" panose="020B0604030504040204" pitchFamily="50" charset="-128"/>
              </a:rPr>
              <a:t>　</a:t>
            </a:r>
            <a:r>
              <a:rPr kumimoji="1" lang="ja-JP" altLang="en-US" sz="2400" dirty="0">
                <a:latin typeface="UD デジタル 教科書体 NK-R" panose="02020400000000000000" pitchFamily="18" charset="-128"/>
                <a:ea typeface="UD デジタル 教科書体 NK-R" panose="02020400000000000000" pitchFamily="18" charset="-128"/>
              </a:rPr>
              <a:t>日常生活の構成は労働のみではない。経済的安定と健康保持を前提として、食事・睡眠等の「基礎生活」、家庭・職場・地域での「役割生活」、心身の休息・気分転換・自己開発の「余暇活動」がバランスよく保たれることで健康で安定した生活がある。</a:t>
            </a:r>
            <a:endParaRPr kumimoji="1" lang="en-US" altLang="ja-JP" sz="2400" dirty="0">
              <a:latin typeface="UD デジタル 教科書体 NK-R" panose="02020400000000000000" pitchFamily="18" charset="-128"/>
              <a:ea typeface="UD デジタル 教科書体 NK-R" panose="02020400000000000000" pitchFamily="18"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p:txBody>
      </p:sp>
      <p:sp>
        <p:nvSpPr>
          <p:cNvPr id="6" name="四角形: 角を丸くする 5">
            <a:extLst>
              <a:ext uri="{FF2B5EF4-FFF2-40B4-BE49-F238E27FC236}">
                <a16:creationId xmlns:a16="http://schemas.microsoft.com/office/drawing/2014/main" id="{C87F570D-DFB9-013B-720E-21D26B1F2DFD}"/>
              </a:ext>
            </a:extLst>
          </p:cNvPr>
          <p:cNvSpPr/>
          <p:nvPr/>
        </p:nvSpPr>
        <p:spPr>
          <a:xfrm>
            <a:off x="1327468" y="4175056"/>
            <a:ext cx="3802743" cy="370889"/>
          </a:xfrm>
          <a:prstGeom prst="roundRect">
            <a:avLst>
              <a:gd name="adj" fmla="val 50000"/>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000" b="1" dirty="0">
                <a:latin typeface="UD デジタル 教科書体 NK-R" panose="02020400000000000000" pitchFamily="18" charset="-128"/>
                <a:ea typeface="UD デジタル 教科書体 NK-R" panose="02020400000000000000" pitchFamily="18" charset="-128"/>
              </a:rPr>
              <a:t>ワーク・ライフ・バランス</a:t>
            </a:r>
          </a:p>
        </p:txBody>
      </p:sp>
    </p:spTree>
    <p:extLst>
      <p:ext uri="{BB962C8B-B14F-4D97-AF65-F5344CB8AC3E}">
        <p14:creationId xmlns:p14="http://schemas.microsoft.com/office/powerpoint/2010/main" val="1436633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B59506-0355-1322-B594-3B2F16E7AD53}"/>
              </a:ext>
            </a:extLst>
          </p:cNvPr>
          <p:cNvSpPr>
            <a:spLocks noGrp="1"/>
          </p:cNvSpPr>
          <p:nvPr>
            <p:ph type="title"/>
          </p:nvPr>
        </p:nvSpPr>
        <p:spPr/>
        <p:txBody>
          <a:bodyPr>
            <a:normAutofit/>
          </a:bodyPr>
          <a:lstStyle/>
          <a:p>
            <a:r>
              <a:rPr kumimoji="1" lang="ja-JP" altLang="en-US" sz="3600" b="1" dirty="0">
                <a:latin typeface="UD デジタル 教科書体 NK-R" panose="02020400000000000000" pitchFamily="18" charset="-128"/>
                <a:ea typeface="UD デジタル 教科書体 NK-R" panose="02020400000000000000" pitchFamily="18" charset="-128"/>
              </a:rPr>
              <a:t>③利用者が自分の人生の主人公となることを支援</a:t>
            </a:r>
          </a:p>
        </p:txBody>
      </p:sp>
      <p:sp>
        <p:nvSpPr>
          <p:cNvPr id="3" name="コンテンツ プレースホルダー 2">
            <a:extLst>
              <a:ext uri="{FF2B5EF4-FFF2-40B4-BE49-F238E27FC236}">
                <a16:creationId xmlns:a16="http://schemas.microsoft.com/office/drawing/2014/main" id="{F6332B01-D21E-BBC6-294B-01559C28FFD4}"/>
              </a:ext>
            </a:extLst>
          </p:cNvPr>
          <p:cNvSpPr>
            <a:spLocks noGrp="1"/>
          </p:cNvSpPr>
          <p:nvPr>
            <p:ph idx="1"/>
          </p:nvPr>
        </p:nvSpPr>
        <p:spPr>
          <a:xfrm>
            <a:off x="838200" y="1664136"/>
            <a:ext cx="10515600" cy="1325563"/>
          </a:xfrm>
        </p:spPr>
        <p:txBody>
          <a:bodyPr>
            <a:normAutofit/>
          </a:bodyPr>
          <a:lstStyle/>
          <a:p>
            <a:pPr marL="0" indent="0">
              <a:lnSpc>
                <a:spcPct val="150000"/>
              </a:lnSpc>
              <a:buNone/>
            </a:pPr>
            <a:r>
              <a:rPr kumimoji="1" lang="ja-JP" altLang="en-US" sz="2600" dirty="0">
                <a:latin typeface="UD デジタル 教科書体 NK-R" panose="02020400000000000000" pitchFamily="18" charset="-128"/>
                <a:ea typeface="UD デジタル 教科書体 NK-R" panose="02020400000000000000" pitchFamily="18" charset="-128"/>
              </a:rPr>
              <a:t>仕事に就く前の準備、仕事を含む暮らしの持続、働く場からの引退まで、長期の展望を踏まえた支援が必要である。</a:t>
            </a:r>
          </a:p>
        </p:txBody>
      </p:sp>
      <p:sp>
        <p:nvSpPr>
          <p:cNvPr id="4" name="スライド番号プレースホルダー 3">
            <a:extLst>
              <a:ext uri="{FF2B5EF4-FFF2-40B4-BE49-F238E27FC236}">
                <a16:creationId xmlns:a16="http://schemas.microsoft.com/office/drawing/2014/main" id="{9D633DD9-66C2-AD55-FFB1-1ACC60863243}"/>
              </a:ext>
            </a:extLst>
          </p:cNvPr>
          <p:cNvSpPr>
            <a:spLocks noGrp="1"/>
          </p:cNvSpPr>
          <p:nvPr>
            <p:ph type="sldNum" sz="quarter" idx="12"/>
          </p:nvPr>
        </p:nvSpPr>
        <p:spPr/>
        <p:txBody>
          <a:bodyPr/>
          <a:lstStyle/>
          <a:p>
            <a:fld id="{C339E4E8-780C-47DA-9976-8D59F520AA81}" type="slidenum">
              <a:rPr kumimoji="1" lang="ja-JP" altLang="en-US" smtClean="0"/>
              <a:t>22</a:t>
            </a:fld>
            <a:endParaRPr kumimoji="1" lang="ja-JP" altLang="en-US"/>
          </a:p>
        </p:txBody>
      </p:sp>
      <p:sp>
        <p:nvSpPr>
          <p:cNvPr id="5" name="タイトル 1">
            <a:extLst>
              <a:ext uri="{FF2B5EF4-FFF2-40B4-BE49-F238E27FC236}">
                <a16:creationId xmlns:a16="http://schemas.microsoft.com/office/drawing/2014/main" id="{A93D41B3-1C3B-0FBF-BD41-5F14549F5DFA}"/>
              </a:ext>
            </a:extLst>
          </p:cNvPr>
          <p:cNvSpPr txBox="1">
            <a:spLocks/>
          </p:cNvSpPr>
          <p:nvPr/>
        </p:nvSpPr>
        <p:spPr>
          <a:xfrm>
            <a:off x="654340" y="3082729"/>
            <a:ext cx="3548543" cy="33432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3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lang="ja-JP" altLang="en-US" sz="3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本人主導の原則</a:t>
            </a:r>
            <a:r>
              <a:rPr lang="en-US" altLang="ja-JP" sz="3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endParaRPr lang="ja-JP" altLang="en-US" sz="3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6" name="コンテンツ プレースホルダー 2">
            <a:extLst>
              <a:ext uri="{FF2B5EF4-FFF2-40B4-BE49-F238E27FC236}">
                <a16:creationId xmlns:a16="http://schemas.microsoft.com/office/drawing/2014/main" id="{89150467-876A-2D4C-6C79-E29044E26835}"/>
              </a:ext>
            </a:extLst>
          </p:cNvPr>
          <p:cNvSpPr txBox="1">
            <a:spLocks/>
          </p:cNvSpPr>
          <p:nvPr/>
        </p:nvSpPr>
        <p:spPr>
          <a:xfrm>
            <a:off x="4370664" y="3280095"/>
            <a:ext cx="6518245" cy="32127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14300" indent="0">
              <a:buFont typeface="Arial" panose="020B0604020202020204" pitchFamily="34" charset="0"/>
              <a:buNone/>
            </a:pPr>
            <a:r>
              <a:rPr lang="ja-JP" altLang="en-US" sz="1400" b="1"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❖主人公は本人　（周囲ではない）</a:t>
            </a:r>
          </a:p>
          <a:p>
            <a:pPr marL="114300" indent="0">
              <a:buFont typeface="Arial" panose="020B0604020202020204" pitchFamily="34" charset="0"/>
              <a:buNone/>
            </a:pPr>
            <a:r>
              <a:rPr lang="ja-JP" altLang="en-US"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「本人意思（思い）に沿って</a:t>
            </a:r>
            <a:r>
              <a:rPr lang="ja-JP" altLang="en-US" sz="1400" b="1" u="sng"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本人が選択し決める</a:t>
            </a:r>
            <a:r>
              <a:rPr lang="ja-JP" altLang="en-US"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　　主導するのは本人　このスタンスは崩さない　</a:t>
            </a:r>
          </a:p>
          <a:p>
            <a:pPr marL="114300" indent="0">
              <a:buFont typeface="Arial" panose="020B0604020202020204" pitchFamily="34" charset="0"/>
              <a:buNone/>
            </a:pPr>
            <a:r>
              <a:rPr lang="ja-JP" altLang="en-US" sz="1400" b="1"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❖選択や決定をサポート</a:t>
            </a:r>
            <a:endParaRPr lang="en-US" altLang="ja-JP" sz="1400" b="1"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marL="114300" indent="0">
              <a:buFont typeface="Arial" panose="020B0604020202020204" pitchFamily="34" charset="0"/>
              <a:buNone/>
            </a:pPr>
            <a:r>
              <a:rPr lang="ja-JP" altLang="en-US"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誘導は行わず、本人が日々の生活の中で自分で責任をもって選択・決定・成長する姿を見守る</a:t>
            </a:r>
            <a:endParaRPr lang="en-US" altLang="ja-JP"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marL="114300" indent="0">
              <a:buFont typeface="Arial" panose="020B0604020202020204" pitchFamily="34" charset="0"/>
              <a:buNone/>
            </a:pPr>
            <a:r>
              <a:rPr lang="ja-JP" altLang="en-US"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　　⇒本人が</a:t>
            </a:r>
            <a:r>
              <a:rPr lang="ja-JP" altLang="en-US" sz="1400" b="1" u="sng"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「エンパワメント」</a:t>
            </a:r>
            <a:r>
              <a:rPr lang="ja-JP" altLang="en-US" sz="1400" b="1"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する</a:t>
            </a:r>
            <a:r>
              <a:rPr lang="ja-JP" altLang="en-US"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過程に寄り添う（自己の本来の力に気づき、ﾊﾟﾜｰｱｯﾌﾟし自信をつける過程）　　　　　</a:t>
            </a:r>
          </a:p>
          <a:p>
            <a:pPr marL="114300" indent="0">
              <a:buFont typeface="Arial" panose="020B0604020202020204" pitchFamily="34" charset="0"/>
              <a:buNone/>
            </a:pPr>
            <a:r>
              <a:rPr lang="ja-JP" altLang="en-US" sz="1400" b="1"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❖本人選択・決定支援　</a:t>
            </a:r>
            <a:r>
              <a:rPr lang="ja-JP" altLang="en-US"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（合理的配慮：</a:t>
            </a:r>
            <a:r>
              <a:rPr lang="ja-JP" altLang="en-US" sz="1400" b="1"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環境を作る視点</a:t>
            </a:r>
            <a:r>
              <a:rPr lang="ja-JP" altLang="en-US"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endParaRPr lang="en-US" altLang="ja-JP"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marL="114300" indent="0">
              <a:buFont typeface="Arial" panose="020B0604020202020204" pitchFamily="34" charset="0"/>
              <a:buNone/>
            </a:pPr>
            <a:r>
              <a:rPr lang="ja-JP" altLang="en-US"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　「分かりやすい情報提供」</a:t>
            </a:r>
            <a:r>
              <a:rPr lang="en-US" altLang="ja-JP"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lang="ja-JP" altLang="en-US"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経験体験の機会提供」</a:t>
            </a:r>
            <a:endParaRPr lang="en-US" altLang="ja-JP"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marL="114300" indent="0">
              <a:buFont typeface="Arial" panose="020B0604020202020204" pitchFamily="34" charset="0"/>
              <a:buNone/>
            </a:pPr>
            <a:r>
              <a:rPr lang="ja-JP" altLang="en-US" sz="1400" dirty="0">
                <a:latin typeface="UD デジタル 教科書体 NK-R" panose="02020400000000000000" pitchFamily="18" charset="-128"/>
                <a:ea typeface="UD デジタル 教科書体 NK-R" panose="02020400000000000000" pitchFamily="18" charset="-128"/>
              </a:rPr>
              <a:t>　</a:t>
            </a:r>
            <a:r>
              <a:rPr lang="ja-JP" altLang="en-US"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「決定できる環境整備（家族・支援者）」等</a:t>
            </a:r>
            <a:endParaRPr lang="ja-JP" altLang="en-US" sz="1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7" name="四角形: 角を丸くする 6">
            <a:extLst>
              <a:ext uri="{FF2B5EF4-FFF2-40B4-BE49-F238E27FC236}">
                <a16:creationId xmlns:a16="http://schemas.microsoft.com/office/drawing/2014/main" id="{892E98D6-A425-3DC3-ED37-BF839D286F8B}"/>
              </a:ext>
            </a:extLst>
          </p:cNvPr>
          <p:cNvSpPr/>
          <p:nvPr/>
        </p:nvSpPr>
        <p:spPr>
          <a:xfrm>
            <a:off x="4320330" y="3149637"/>
            <a:ext cx="6610525" cy="334323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63888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B59506-0355-1322-B594-3B2F16E7AD53}"/>
              </a:ext>
            </a:extLst>
          </p:cNvPr>
          <p:cNvSpPr>
            <a:spLocks noGrp="1"/>
          </p:cNvSpPr>
          <p:nvPr>
            <p:ph type="title"/>
          </p:nvPr>
        </p:nvSpPr>
        <p:spPr/>
        <p:txBody>
          <a:bodyPr>
            <a:normAutofit/>
          </a:bodyPr>
          <a:lstStyle/>
          <a:p>
            <a:r>
              <a:rPr kumimoji="1" lang="ja-JP" altLang="en-US" sz="3600" b="1" dirty="0">
                <a:latin typeface="UD デジタル 教科書体 NK-R" panose="02020400000000000000" pitchFamily="18" charset="-128"/>
                <a:ea typeface="UD デジタル 教科書体 NK-R" panose="02020400000000000000" pitchFamily="18" charset="-128"/>
              </a:rPr>
              <a:t>④地域ネットワークの構築と活用</a:t>
            </a:r>
          </a:p>
        </p:txBody>
      </p:sp>
      <p:sp>
        <p:nvSpPr>
          <p:cNvPr id="3" name="コンテンツ プレースホルダー 2">
            <a:extLst>
              <a:ext uri="{FF2B5EF4-FFF2-40B4-BE49-F238E27FC236}">
                <a16:creationId xmlns:a16="http://schemas.microsoft.com/office/drawing/2014/main" id="{F6332B01-D21E-BBC6-294B-01559C28FFD4}"/>
              </a:ext>
            </a:extLst>
          </p:cNvPr>
          <p:cNvSpPr>
            <a:spLocks noGrp="1"/>
          </p:cNvSpPr>
          <p:nvPr>
            <p:ph idx="1"/>
          </p:nvPr>
        </p:nvSpPr>
        <p:spPr>
          <a:xfrm>
            <a:off x="843793" y="1313896"/>
            <a:ext cx="10816087" cy="5042454"/>
          </a:xfrm>
        </p:spPr>
        <p:txBody>
          <a:bodyPr>
            <a:noAutofit/>
          </a:bodyPr>
          <a:lstStyle/>
          <a:p>
            <a:pPr marL="0" indent="0">
              <a:lnSpc>
                <a:spcPct val="150000"/>
              </a:lnSpc>
              <a:buNone/>
            </a:pPr>
            <a:r>
              <a:rPr kumimoji="1" lang="ja-JP" altLang="en-US" sz="2600" dirty="0">
                <a:latin typeface="UD デジタル 教科書体 NK-R" panose="02020400000000000000" pitchFamily="18" charset="-128"/>
                <a:ea typeface="UD デジタル 教科書体 NK-R" panose="02020400000000000000" pitchFamily="18" charset="-128"/>
              </a:rPr>
              <a:t>利用者のニーズを真摯に受け止め応えようとすると、自分たちの支援だけでは限界があることに気づき、企業、行政、他の福祉サービス等の地域社会資源の連携が必要な</a:t>
            </a:r>
            <a:r>
              <a:rPr lang="ja-JP" altLang="en-US" sz="2600" dirty="0">
                <a:latin typeface="UD デジタル 教科書体 NK-R" panose="02020400000000000000" pitchFamily="18" charset="-128"/>
                <a:ea typeface="UD デジタル 教科書体 NK-R" panose="02020400000000000000" pitchFamily="18" charset="-128"/>
              </a:rPr>
              <a:t>ことが</a:t>
            </a:r>
            <a:r>
              <a:rPr kumimoji="1" lang="ja-JP" altLang="en-US" sz="2600" dirty="0">
                <a:latin typeface="UD デジタル 教科書体 NK-R" panose="02020400000000000000" pitchFamily="18" charset="-128"/>
                <a:ea typeface="UD デジタル 教科書体 NK-R" panose="02020400000000000000" pitchFamily="18" charset="-128"/>
              </a:rPr>
              <a:t>認識できる</a:t>
            </a:r>
            <a:endParaRPr kumimoji="1" lang="en-US" altLang="ja-JP" sz="2600" dirty="0">
              <a:latin typeface="UD デジタル 教科書体 NK-R" panose="02020400000000000000" pitchFamily="18" charset="-128"/>
              <a:ea typeface="UD デジタル 教科書体 NK-R" panose="02020400000000000000" pitchFamily="18" charset="-128"/>
            </a:endParaRPr>
          </a:p>
          <a:p>
            <a:pPr marL="0" indent="0">
              <a:lnSpc>
                <a:spcPct val="150000"/>
              </a:lnSpc>
              <a:buNone/>
            </a:pPr>
            <a:r>
              <a:rPr kumimoji="1" lang="ja-JP" altLang="en-US" sz="2600" dirty="0">
                <a:latin typeface="UD デジタル 教科書体 NK-R" panose="02020400000000000000" pitchFamily="18" charset="-128"/>
                <a:ea typeface="UD デジタル 教科書体 NK-R" panose="02020400000000000000" pitchFamily="18" charset="-128"/>
              </a:rPr>
              <a:t>また、地域ネットワークに参加することは、自分以外の人の考え方や見方を知り、自己覚知や自己研鑽にも繋がることに気づくこと</a:t>
            </a:r>
            <a:r>
              <a:rPr lang="ja-JP" altLang="en-US" sz="2600" dirty="0">
                <a:latin typeface="UD デジタル 教科書体 NK-R" panose="02020400000000000000" pitchFamily="18" charset="-128"/>
                <a:ea typeface="UD デジタル 教科書体 NK-R" panose="02020400000000000000" pitchFamily="18" charset="-128"/>
              </a:rPr>
              <a:t>につながる</a:t>
            </a:r>
          </a:p>
          <a:p>
            <a:pPr marL="0" indent="0">
              <a:lnSpc>
                <a:spcPct val="150000"/>
              </a:lnSpc>
              <a:buNone/>
            </a:pPr>
            <a:r>
              <a:rPr lang="ja-JP" altLang="en-US" sz="2600" dirty="0">
                <a:latin typeface="UD デジタル 教科書体 NK-R" panose="02020400000000000000" pitchFamily="18" charset="-128"/>
                <a:ea typeface="UD デジタル 教科書体 NK-R" panose="02020400000000000000" pitchFamily="18" charset="-128"/>
              </a:rPr>
              <a:t>		①新たな雇用機会や社会資源開発の視点</a:t>
            </a:r>
          </a:p>
          <a:p>
            <a:pPr marL="0" indent="0">
              <a:lnSpc>
                <a:spcPct val="150000"/>
              </a:lnSpc>
              <a:buNone/>
            </a:pPr>
            <a:r>
              <a:rPr lang="ja-JP" altLang="en-US" sz="2600" dirty="0">
                <a:latin typeface="UD デジタル 教科書体 NK-R" panose="02020400000000000000" pitchFamily="18" charset="-128"/>
                <a:ea typeface="UD デジタル 教科書体 NK-R" panose="02020400000000000000" pitchFamily="18" charset="-128"/>
              </a:rPr>
              <a:t>		②連携・調整の視点</a:t>
            </a:r>
          </a:p>
          <a:p>
            <a:pPr marL="0" indent="0">
              <a:lnSpc>
                <a:spcPct val="150000"/>
              </a:lnSpc>
              <a:buNone/>
            </a:pPr>
            <a:r>
              <a:rPr lang="ja-JP" altLang="en-US" sz="2600" dirty="0">
                <a:latin typeface="UD デジタル 教科書体 NK-R" panose="02020400000000000000" pitchFamily="18" charset="-128"/>
                <a:ea typeface="UD デジタル 教科書体 NK-R" panose="02020400000000000000" pitchFamily="18" charset="-128"/>
              </a:rPr>
              <a:t>		③自己完結型でないネットワーク型</a:t>
            </a:r>
          </a:p>
          <a:p>
            <a:pPr marL="0" indent="0">
              <a:lnSpc>
                <a:spcPct val="150000"/>
              </a:lnSpc>
              <a:buNone/>
            </a:pPr>
            <a:endParaRPr lang="ja-JP" altLang="en-US" sz="2600" dirty="0">
              <a:latin typeface="UD デジタル 教科書体 NK-R" panose="02020400000000000000" pitchFamily="18" charset="-128"/>
              <a:ea typeface="UD デジタル 教科書体 NK-R" panose="02020400000000000000" pitchFamily="18" charset="-128"/>
            </a:endParaRPr>
          </a:p>
          <a:p>
            <a:pPr marL="0" indent="0">
              <a:lnSpc>
                <a:spcPct val="150000"/>
              </a:lnSpc>
              <a:buNone/>
            </a:pPr>
            <a:endParaRPr lang="ja-JP" altLang="en-US" sz="2600" dirty="0">
              <a:latin typeface="UD デジタル 教科書体 NK-R" panose="02020400000000000000" pitchFamily="18" charset="-128"/>
              <a:ea typeface="UD デジタル 教科書体 NK-R" panose="02020400000000000000" pitchFamily="18" charset="-128"/>
            </a:endParaRPr>
          </a:p>
          <a:p>
            <a:pPr marL="0" indent="0">
              <a:lnSpc>
                <a:spcPct val="150000"/>
              </a:lnSpc>
              <a:buNone/>
            </a:pPr>
            <a:endParaRPr lang="ja-JP" altLang="en-US" sz="2600" dirty="0">
              <a:latin typeface="UD デジタル 教科書体 NK-R" panose="02020400000000000000" pitchFamily="18" charset="-128"/>
              <a:ea typeface="UD デジタル 教科書体 NK-R" panose="02020400000000000000" pitchFamily="18" charset="-128"/>
            </a:endParaRPr>
          </a:p>
          <a:p>
            <a:pPr marL="0" indent="0">
              <a:lnSpc>
                <a:spcPct val="150000"/>
              </a:lnSpc>
              <a:buNone/>
            </a:pPr>
            <a:endParaRPr kumimoji="1" lang="ja-JP" altLang="en-US" sz="2600"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255817AE-482B-C09E-E1E6-3B66D69EFDC0}"/>
              </a:ext>
            </a:extLst>
          </p:cNvPr>
          <p:cNvSpPr>
            <a:spLocks noGrp="1"/>
          </p:cNvSpPr>
          <p:nvPr>
            <p:ph type="sldNum" sz="quarter" idx="12"/>
          </p:nvPr>
        </p:nvSpPr>
        <p:spPr/>
        <p:txBody>
          <a:bodyPr/>
          <a:lstStyle/>
          <a:p>
            <a:fld id="{C339E4E8-780C-47DA-9976-8D59F520AA81}" type="slidenum">
              <a:rPr kumimoji="1" lang="ja-JP" altLang="en-US" smtClean="0"/>
              <a:t>23</a:t>
            </a:fld>
            <a:endParaRPr kumimoji="1" lang="ja-JP" altLang="en-US"/>
          </a:p>
        </p:txBody>
      </p:sp>
    </p:spTree>
    <p:extLst>
      <p:ext uri="{BB962C8B-B14F-4D97-AF65-F5344CB8AC3E}">
        <p14:creationId xmlns:p14="http://schemas.microsoft.com/office/powerpoint/2010/main" val="526158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B59506-0355-1322-B594-3B2F16E7AD53}"/>
              </a:ext>
            </a:extLst>
          </p:cNvPr>
          <p:cNvSpPr>
            <a:spLocks noGrp="1"/>
          </p:cNvSpPr>
          <p:nvPr>
            <p:ph type="title"/>
          </p:nvPr>
        </p:nvSpPr>
        <p:spPr/>
        <p:txBody>
          <a:bodyPr>
            <a:normAutofit/>
          </a:bodyPr>
          <a:lstStyle/>
          <a:p>
            <a:r>
              <a:rPr kumimoji="1" lang="ja-JP" altLang="en-US" sz="3600" b="1" dirty="0">
                <a:latin typeface="UD デジタル 教科書体 NK-R" panose="02020400000000000000" pitchFamily="18" charset="-128"/>
                <a:ea typeface="UD デジタル 教科書体 NK-R" panose="02020400000000000000" pitchFamily="18" charset="-128"/>
              </a:rPr>
              <a:t>⑤ケアマネジメントの視点を活用</a:t>
            </a:r>
          </a:p>
        </p:txBody>
      </p:sp>
      <p:sp>
        <p:nvSpPr>
          <p:cNvPr id="3" name="コンテンツ プレースホルダー 2">
            <a:extLst>
              <a:ext uri="{FF2B5EF4-FFF2-40B4-BE49-F238E27FC236}">
                <a16:creationId xmlns:a16="http://schemas.microsoft.com/office/drawing/2014/main" id="{F6332B01-D21E-BBC6-294B-01559C28FFD4}"/>
              </a:ext>
            </a:extLst>
          </p:cNvPr>
          <p:cNvSpPr>
            <a:spLocks noGrp="1"/>
          </p:cNvSpPr>
          <p:nvPr>
            <p:ph idx="1"/>
          </p:nvPr>
        </p:nvSpPr>
        <p:spPr>
          <a:xfrm>
            <a:off x="838200" y="1323976"/>
            <a:ext cx="10515600" cy="2707506"/>
          </a:xfrm>
        </p:spPr>
        <p:txBody>
          <a:bodyPr>
            <a:normAutofit fontScale="70000" lnSpcReduction="20000"/>
          </a:bodyPr>
          <a:lstStyle/>
          <a:p>
            <a:pPr marL="0" indent="0">
              <a:lnSpc>
                <a:spcPct val="150000"/>
              </a:lnSpc>
              <a:buNone/>
            </a:pPr>
            <a:r>
              <a:rPr kumimoji="1" lang="ja-JP" altLang="en-US" sz="3700" dirty="0">
                <a:latin typeface="UD デジタル 教科書体 NK-R" panose="02020400000000000000" pitchFamily="18" charset="-128"/>
                <a:ea typeface="UD デジタル 教科書体 NK-R" panose="02020400000000000000" pitchFamily="18" charset="-128"/>
              </a:rPr>
              <a:t>利用者の人生に寄り添い、「共に悩み、共に考える」という寄り添いの原点、パートナーシップを忘れず、利用者本位の支援をすることが大切。</a:t>
            </a:r>
            <a:endParaRPr lang="ja-JP" altLang="en-US" sz="3700" dirty="0">
              <a:latin typeface="UD デジタル 教科書体 NK-R" panose="02020400000000000000" pitchFamily="18" charset="-128"/>
              <a:ea typeface="UD デジタル 教科書体 NK-R" panose="02020400000000000000" pitchFamily="18" charset="-128"/>
            </a:endParaRPr>
          </a:p>
          <a:p>
            <a:pPr marL="0" indent="0">
              <a:lnSpc>
                <a:spcPct val="150000"/>
              </a:lnSpc>
              <a:buNone/>
            </a:pPr>
            <a:r>
              <a:rPr lang="en-US" altLang="ja-JP" sz="2300" dirty="0">
                <a:latin typeface="UD デジタル 教科書体 NK-R" panose="02020400000000000000" pitchFamily="18" charset="-128"/>
                <a:ea typeface="UD デジタル 教科書体 NK-R" panose="02020400000000000000" pitchFamily="18" charset="-128"/>
              </a:rPr>
              <a:t>【</a:t>
            </a:r>
            <a:r>
              <a:rPr lang="ja-JP" altLang="en-US" sz="2300" dirty="0">
                <a:latin typeface="UD デジタル 教科書体 NK-R" panose="02020400000000000000" pitchFamily="18" charset="-128"/>
                <a:ea typeface="UD デジタル 教科書体 NK-R" panose="02020400000000000000" pitchFamily="18" charset="-128"/>
              </a:rPr>
              <a:t>ケアマネジメント</a:t>
            </a:r>
            <a:r>
              <a:rPr lang="en-US" altLang="ja-JP" sz="2300" dirty="0">
                <a:latin typeface="UD デジタル 教科書体 NK-R" panose="02020400000000000000" pitchFamily="18" charset="-128"/>
                <a:ea typeface="UD デジタル 教科書体 NK-R" panose="02020400000000000000" pitchFamily="18" charset="-128"/>
              </a:rPr>
              <a:t>】</a:t>
            </a:r>
          </a:p>
          <a:p>
            <a:pPr marL="0" indent="0">
              <a:lnSpc>
                <a:spcPct val="150000"/>
              </a:lnSpc>
              <a:buNone/>
            </a:pPr>
            <a:r>
              <a:rPr kumimoji="1" lang="ja-JP" altLang="en-US" sz="2300" dirty="0">
                <a:latin typeface="UD デジタル 教科書体 NK-R" panose="02020400000000000000" pitchFamily="18" charset="-128"/>
                <a:ea typeface="UD デジタル 教科書体 NK-R" panose="02020400000000000000" pitchFamily="18" charset="-128"/>
              </a:rPr>
              <a:t>障がいのある人など社会生活上に多様なニーズをもつ人たちが、自分の能力を発揮して、安心して</a:t>
            </a:r>
            <a:r>
              <a:rPr lang="ja-JP" altLang="en-US" sz="2300" dirty="0">
                <a:latin typeface="UD デジタル 教科書体 NK-R" panose="02020400000000000000" pitchFamily="18" charset="-128"/>
                <a:ea typeface="UD デジタル 教科書体 NK-R" panose="02020400000000000000" pitchFamily="18" charset="-128"/>
              </a:rPr>
              <a:t>地域生活を送るために、そのニーズと地域に散在しているフォーマル・インフォーマルな社会資源や制度とをつなぐ支援ネットワークの方法と支援の機能をいう</a:t>
            </a:r>
            <a:endParaRPr kumimoji="1" lang="ja-JP" altLang="en-US" sz="2300"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A7A6109D-9D1E-35A9-F52D-B2A39195FE43}"/>
              </a:ext>
            </a:extLst>
          </p:cNvPr>
          <p:cNvSpPr>
            <a:spLocks noGrp="1"/>
          </p:cNvSpPr>
          <p:nvPr>
            <p:ph type="sldNum" sz="quarter" idx="12"/>
          </p:nvPr>
        </p:nvSpPr>
        <p:spPr/>
        <p:txBody>
          <a:bodyPr/>
          <a:lstStyle/>
          <a:p>
            <a:fld id="{C339E4E8-780C-47DA-9976-8D59F520AA81}" type="slidenum">
              <a:rPr kumimoji="1" lang="ja-JP" altLang="en-US" smtClean="0"/>
              <a:t>24</a:t>
            </a:fld>
            <a:endParaRPr kumimoji="1" lang="ja-JP" altLang="en-US"/>
          </a:p>
        </p:txBody>
      </p:sp>
      <p:grpSp>
        <p:nvGrpSpPr>
          <p:cNvPr id="33" name="グループ化 32">
            <a:extLst>
              <a:ext uri="{FF2B5EF4-FFF2-40B4-BE49-F238E27FC236}">
                <a16:creationId xmlns:a16="http://schemas.microsoft.com/office/drawing/2014/main" id="{0A02112C-2B45-D140-B9B4-91EAE792D379}"/>
              </a:ext>
            </a:extLst>
          </p:cNvPr>
          <p:cNvGrpSpPr/>
          <p:nvPr/>
        </p:nvGrpSpPr>
        <p:grpSpPr>
          <a:xfrm>
            <a:off x="1343606" y="4001548"/>
            <a:ext cx="9260080" cy="2491327"/>
            <a:chOff x="1175824" y="2794456"/>
            <a:chExt cx="9840349" cy="3958182"/>
          </a:xfrm>
        </p:grpSpPr>
        <p:sp>
          <p:nvSpPr>
            <p:cNvPr id="34" name="正方形/長方形 33">
              <a:extLst>
                <a:ext uri="{FF2B5EF4-FFF2-40B4-BE49-F238E27FC236}">
                  <a16:creationId xmlns:a16="http://schemas.microsoft.com/office/drawing/2014/main" id="{B4F2E73F-B781-AABE-A17A-690D329D58A5}"/>
                </a:ext>
              </a:extLst>
            </p:cNvPr>
            <p:cNvSpPr/>
            <p:nvPr/>
          </p:nvSpPr>
          <p:spPr>
            <a:xfrm>
              <a:off x="8596530" y="2794456"/>
              <a:ext cx="1617784" cy="62869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福祉</a:t>
              </a:r>
              <a:endParaRPr kumimoji="1" lang="en-US" altLang="ja-JP" sz="2400" dirty="0">
                <a:latin typeface="Meiryo UI" panose="020B0604030504040204" pitchFamily="50" charset="-128"/>
                <a:ea typeface="Meiryo UI" panose="020B0604030504040204" pitchFamily="50" charset="-128"/>
              </a:endParaRPr>
            </a:p>
          </p:txBody>
        </p:sp>
        <p:sp>
          <p:nvSpPr>
            <p:cNvPr id="35" name="四角形: 角を丸くする 34">
              <a:extLst>
                <a:ext uri="{FF2B5EF4-FFF2-40B4-BE49-F238E27FC236}">
                  <a16:creationId xmlns:a16="http://schemas.microsoft.com/office/drawing/2014/main" id="{D29E22DA-CBD2-8006-166A-7B1C71754D93}"/>
                </a:ext>
              </a:extLst>
            </p:cNvPr>
            <p:cNvSpPr/>
            <p:nvPr/>
          </p:nvSpPr>
          <p:spPr>
            <a:xfrm>
              <a:off x="10481601" y="2794456"/>
              <a:ext cx="534572" cy="3885883"/>
            </a:xfrm>
            <a:prstGeom prst="roundRect">
              <a:avLst/>
            </a:prstGeom>
            <a:ln>
              <a:solidFill>
                <a:srgbClr val="7030A0"/>
              </a:solidFill>
            </a:ln>
          </p:spPr>
          <p:style>
            <a:lnRef idx="1">
              <a:schemeClr val="accent5"/>
            </a:lnRef>
            <a:fillRef idx="2">
              <a:schemeClr val="accent5"/>
            </a:fillRef>
            <a:effectRef idx="1">
              <a:schemeClr val="accent5"/>
            </a:effectRef>
            <a:fontRef idx="minor">
              <a:schemeClr val="dk1"/>
            </a:fontRef>
          </p:style>
          <p:txBody>
            <a:bodyPr vert="eaVert" rtlCol="0" anchor="ctr"/>
            <a:lstStyle/>
            <a:p>
              <a:pPr algn="ctr"/>
              <a:r>
                <a:rPr kumimoji="1" lang="ja-JP" altLang="en-US" sz="2400" dirty="0">
                  <a:latin typeface="Meiryo UI" panose="020B0604030504040204" pitchFamily="50" charset="-128"/>
                  <a:ea typeface="Meiryo UI" panose="020B0604030504040204" pitchFamily="50" charset="-128"/>
                </a:rPr>
                <a:t>フォーマル</a:t>
              </a:r>
            </a:p>
          </p:txBody>
        </p:sp>
        <p:sp>
          <p:nvSpPr>
            <p:cNvPr id="36" name="正方形/長方形 35">
              <a:extLst>
                <a:ext uri="{FF2B5EF4-FFF2-40B4-BE49-F238E27FC236}">
                  <a16:creationId xmlns:a16="http://schemas.microsoft.com/office/drawing/2014/main" id="{36CF9F0D-7721-DC6F-F0E9-833BDCBBC1EF}"/>
                </a:ext>
              </a:extLst>
            </p:cNvPr>
            <p:cNvSpPr/>
            <p:nvPr/>
          </p:nvSpPr>
          <p:spPr>
            <a:xfrm>
              <a:off x="1963612" y="2815029"/>
              <a:ext cx="1617784" cy="6286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家族</a:t>
              </a:r>
              <a:endParaRPr kumimoji="1" lang="en-US" altLang="ja-JP" sz="2400" dirty="0">
                <a:latin typeface="Meiryo UI" panose="020B0604030504040204" pitchFamily="50" charset="-128"/>
                <a:ea typeface="Meiryo UI" panose="020B0604030504040204" pitchFamily="50" charset="-128"/>
              </a:endParaRPr>
            </a:p>
          </p:txBody>
        </p:sp>
        <p:sp>
          <p:nvSpPr>
            <p:cNvPr id="37" name="楕円 36">
              <a:extLst>
                <a:ext uri="{FF2B5EF4-FFF2-40B4-BE49-F238E27FC236}">
                  <a16:creationId xmlns:a16="http://schemas.microsoft.com/office/drawing/2014/main" id="{46866CDD-1604-C0E7-BC96-E0A3E43E6144}"/>
                </a:ext>
              </a:extLst>
            </p:cNvPr>
            <p:cNvSpPr/>
            <p:nvPr/>
          </p:nvSpPr>
          <p:spPr>
            <a:xfrm>
              <a:off x="4643509" y="3800811"/>
              <a:ext cx="2996419" cy="1842867"/>
            </a:xfrm>
            <a:prstGeom prst="ellipse">
              <a:avLst/>
            </a:prstGeom>
          </p:spPr>
          <p:style>
            <a:lnRef idx="1">
              <a:schemeClr val="accent4"/>
            </a:lnRef>
            <a:fillRef idx="2">
              <a:schemeClr val="accent4"/>
            </a:fillRef>
            <a:effectRef idx="1">
              <a:schemeClr val="accent4"/>
            </a:effectRef>
            <a:fontRef idx="minor">
              <a:schemeClr val="dk1"/>
            </a:fontRef>
          </p:style>
          <p:txBody>
            <a:bodyPr rtlCol="0" anchor="b"/>
            <a:lstStyle/>
            <a:p>
              <a:pPr algn="r"/>
              <a:r>
                <a:rPr kumimoji="1" lang="ja-JP" altLang="en-US" sz="3600" dirty="0"/>
                <a:t>本人</a:t>
              </a:r>
            </a:p>
          </p:txBody>
        </p:sp>
        <p:sp>
          <p:nvSpPr>
            <p:cNvPr id="38" name="楕円 37">
              <a:extLst>
                <a:ext uri="{FF2B5EF4-FFF2-40B4-BE49-F238E27FC236}">
                  <a16:creationId xmlns:a16="http://schemas.microsoft.com/office/drawing/2014/main" id="{23518904-1772-889E-2766-5F4406B88BB2}"/>
                </a:ext>
              </a:extLst>
            </p:cNvPr>
            <p:cNvSpPr/>
            <p:nvPr/>
          </p:nvSpPr>
          <p:spPr>
            <a:xfrm>
              <a:off x="4652267" y="3297342"/>
              <a:ext cx="2307101" cy="129422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2000" dirty="0">
                  <a:latin typeface="Meiryo UI" panose="020B0604030504040204" pitchFamily="50" charset="-128"/>
                  <a:ea typeface="Meiryo UI" panose="020B0604030504040204" pitchFamily="50" charset="-128"/>
                </a:rPr>
                <a:t>多様なニーズ</a:t>
              </a:r>
            </a:p>
          </p:txBody>
        </p:sp>
        <p:sp>
          <p:nvSpPr>
            <p:cNvPr id="39" name="正方形/長方形 38">
              <a:extLst>
                <a:ext uri="{FF2B5EF4-FFF2-40B4-BE49-F238E27FC236}">
                  <a16:creationId xmlns:a16="http://schemas.microsoft.com/office/drawing/2014/main" id="{DEE74F08-AC83-1BE3-B58D-47AFA458DE30}"/>
                </a:ext>
              </a:extLst>
            </p:cNvPr>
            <p:cNvSpPr/>
            <p:nvPr/>
          </p:nvSpPr>
          <p:spPr>
            <a:xfrm>
              <a:off x="8596530" y="3622275"/>
              <a:ext cx="1617784" cy="62869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教育</a:t>
              </a:r>
              <a:endParaRPr kumimoji="1" lang="en-US" altLang="ja-JP" sz="2400" dirty="0">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8E056DCA-A0A2-4F67-9AC5-280699926C6B}"/>
                </a:ext>
              </a:extLst>
            </p:cNvPr>
            <p:cNvSpPr/>
            <p:nvPr/>
          </p:nvSpPr>
          <p:spPr>
            <a:xfrm>
              <a:off x="8596530" y="4450094"/>
              <a:ext cx="1617784" cy="62869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医療</a:t>
              </a:r>
              <a:endParaRPr kumimoji="1" lang="en-US" altLang="ja-JP" sz="2400" dirty="0">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19F75AFC-2EA2-7281-4AE6-36DBCBA28E99}"/>
                </a:ext>
              </a:extLst>
            </p:cNvPr>
            <p:cNvSpPr/>
            <p:nvPr/>
          </p:nvSpPr>
          <p:spPr>
            <a:xfrm>
              <a:off x="8596530" y="5251963"/>
              <a:ext cx="1617784" cy="62869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保健</a:t>
              </a:r>
              <a:endParaRPr kumimoji="1" lang="en-US" altLang="ja-JP" sz="2400" dirty="0">
                <a:latin typeface="Meiryo UI" panose="020B0604030504040204" pitchFamily="50" charset="-128"/>
                <a:ea typeface="Meiryo UI" panose="020B0604030504040204" pitchFamily="50" charset="-128"/>
              </a:endParaRPr>
            </a:p>
          </p:txBody>
        </p:sp>
        <p:sp>
          <p:nvSpPr>
            <p:cNvPr id="42" name="正方形/長方形 41">
              <a:extLst>
                <a:ext uri="{FF2B5EF4-FFF2-40B4-BE49-F238E27FC236}">
                  <a16:creationId xmlns:a16="http://schemas.microsoft.com/office/drawing/2014/main" id="{21B349F3-5D7F-D17A-E951-04D18F71088F}"/>
                </a:ext>
              </a:extLst>
            </p:cNvPr>
            <p:cNvSpPr/>
            <p:nvPr/>
          </p:nvSpPr>
          <p:spPr>
            <a:xfrm>
              <a:off x="8596530" y="6051642"/>
              <a:ext cx="1617784" cy="62869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労働</a:t>
              </a:r>
              <a:endParaRPr kumimoji="1" lang="en-US" altLang="ja-JP" sz="2400" dirty="0">
                <a:latin typeface="Meiryo UI" panose="020B0604030504040204" pitchFamily="50" charset="-128"/>
                <a:ea typeface="Meiryo UI" panose="020B0604030504040204" pitchFamily="50" charset="-128"/>
              </a:endParaRPr>
            </a:p>
          </p:txBody>
        </p:sp>
        <p:cxnSp>
          <p:nvCxnSpPr>
            <p:cNvPr id="43" name="直線コネクタ 42">
              <a:extLst>
                <a:ext uri="{FF2B5EF4-FFF2-40B4-BE49-F238E27FC236}">
                  <a16:creationId xmlns:a16="http://schemas.microsoft.com/office/drawing/2014/main" id="{518AB8D8-B119-40AD-E27B-A652A35F0869}"/>
                </a:ext>
              </a:extLst>
            </p:cNvPr>
            <p:cNvCxnSpPr>
              <a:stCxn id="34" idx="1"/>
              <a:endCxn id="37" idx="7"/>
            </p:cNvCxnSpPr>
            <p:nvPr/>
          </p:nvCxnSpPr>
          <p:spPr>
            <a:xfrm flipH="1">
              <a:off x="7201113" y="3108805"/>
              <a:ext cx="1395417" cy="9618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546AB0EF-6A3A-F96B-DDB7-1483F6502B72}"/>
                </a:ext>
              </a:extLst>
            </p:cNvPr>
            <p:cNvCxnSpPr>
              <a:cxnSpLocks/>
              <a:stCxn id="39" idx="1"/>
            </p:cNvCxnSpPr>
            <p:nvPr/>
          </p:nvCxnSpPr>
          <p:spPr>
            <a:xfrm flipH="1">
              <a:off x="7506285" y="3936624"/>
              <a:ext cx="1090245" cy="392811"/>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0F659D3B-F2F4-3B56-17FF-B423CA364CA8}"/>
                </a:ext>
              </a:extLst>
            </p:cNvPr>
            <p:cNvCxnSpPr>
              <a:stCxn id="40" idx="1"/>
              <a:endCxn id="37" idx="6"/>
            </p:cNvCxnSpPr>
            <p:nvPr/>
          </p:nvCxnSpPr>
          <p:spPr>
            <a:xfrm flipH="1" flipV="1">
              <a:off x="7639928" y="4722245"/>
              <a:ext cx="956602" cy="42198"/>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C533B7F2-FA93-86E0-ABD6-0491D9699ACD}"/>
                </a:ext>
              </a:extLst>
            </p:cNvPr>
            <p:cNvCxnSpPr>
              <a:stCxn id="41" idx="1"/>
            </p:cNvCxnSpPr>
            <p:nvPr/>
          </p:nvCxnSpPr>
          <p:spPr>
            <a:xfrm flipH="1" flipV="1">
              <a:off x="7386708" y="5251963"/>
              <a:ext cx="1209822" cy="314349"/>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F69BD7FF-FDE3-CDA3-2264-51E7848DC8B4}"/>
                </a:ext>
              </a:extLst>
            </p:cNvPr>
            <p:cNvCxnSpPr>
              <a:cxnSpLocks/>
              <a:stCxn id="42" idx="1"/>
            </p:cNvCxnSpPr>
            <p:nvPr/>
          </p:nvCxnSpPr>
          <p:spPr>
            <a:xfrm flipH="1" flipV="1">
              <a:off x="6908407" y="5519503"/>
              <a:ext cx="1688123" cy="846488"/>
            </a:xfrm>
            <a:prstGeom prst="line">
              <a:avLst/>
            </a:prstGeom>
          </p:spPr>
          <p:style>
            <a:lnRef idx="1">
              <a:schemeClr val="accent1"/>
            </a:lnRef>
            <a:fillRef idx="0">
              <a:schemeClr val="accent1"/>
            </a:fillRef>
            <a:effectRef idx="0">
              <a:schemeClr val="accent1"/>
            </a:effectRef>
            <a:fontRef idx="minor">
              <a:schemeClr val="tx1"/>
            </a:fontRef>
          </p:style>
        </p:cxnSp>
        <p:sp>
          <p:nvSpPr>
            <p:cNvPr id="48" name="正方形/長方形 47">
              <a:extLst>
                <a:ext uri="{FF2B5EF4-FFF2-40B4-BE49-F238E27FC236}">
                  <a16:creationId xmlns:a16="http://schemas.microsoft.com/office/drawing/2014/main" id="{0298D7B4-F952-465A-F09C-E65E8F498171}"/>
                </a:ext>
              </a:extLst>
            </p:cNvPr>
            <p:cNvSpPr/>
            <p:nvPr/>
          </p:nvSpPr>
          <p:spPr>
            <a:xfrm>
              <a:off x="1963610" y="3582551"/>
              <a:ext cx="1617784" cy="6286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地域住民</a:t>
              </a:r>
              <a:endParaRPr kumimoji="1" lang="en-US" altLang="ja-JP" sz="2400" dirty="0">
                <a:latin typeface="Meiryo UI" panose="020B0604030504040204" pitchFamily="50" charset="-128"/>
                <a:ea typeface="Meiryo UI" panose="020B0604030504040204" pitchFamily="50" charset="-128"/>
              </a:endParaRPr>
            </a:p>
          </p:txBody>
        </p:sp>
        <p:sp>
          <p:nvSpPr>
            <p:cNvPr id="49" name="正方形/長方形 48">
              <a:extLst>
                <a:ext uri="{FF2B5EF4-FFF2-40B4-BE49-F238E27FC236}">
                  <a16:creationId xmlns:a16="http://schemas.microsoft.com/office/drawing/2014/main" id="{32CD0D32-A4E4-CA1A-6FEA-197F2DD710E6}"/>
                </a:ext>
              </a:extLst>
            </p:cNvPr>
            <p:cNvSpPr/>
            <p:nvPr/>
          </p:nvSpPr>
          <p:spPr>
            <a:xfrm>
              <a:off x="1943785" y="4312557"/>
              <a:ext cx="1617784" cy="6286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友達</a:t>
              </a:r>
              <a:endParaRPr kumimoji="1" lang="en-US" altLang="ja-JP" sz="2400" dirty="0">
                <a:latin typeface="Meiryo UI" panose="020B0604030504040204" pitchFamily="50" charset="-128"/>
                <a:ea typeface="Meiryo UI" panose="020B0604030504040204" pitchFamily="50" charset="-128"/>
              </a:endParaRPr>
            </a:p>
          </p:txBody>
        </p:sp>
        <p:cxnSp>
          <p:nvCxnSpPr>
            <p:cNvPr id="50" name="直線コネクタ 49">
              <a:extLst>
                <a:ext uri="{FF2B5EF4-FFF2-40B4-BE49-F238E27FC236}">
                  <a16:creationId xmlns:a16="http://schemas.microsoft.com/office/drawing/2014/main" id="{AF392941-C75B-868E-4551-AFD505E351FA}"/>
                </a:ext>
              </a:extLst>
            </p:cNvPr>
            <p:cNvCxnSpPr>
              <a:cxnSpLocks/>
              <a:stCxn id="36" idx="3"/>
              <a:endCxn id="38" idx="1"/>
            </p:cNvCxnSpPr>
            <p:nvPr/>
          </p:nvCxnSpPr>
          <p:spPr>
            <a:xfrm>
              <a:off x="3581396" y="3129378"/>
              <a:ext cx="1408739" cy="357499"/>
            </a:xfrm>
            <a:prstGeom prst="line">
              <a:avLst/>
            </a:prstGeom>
          </p:spPr>
          <p:style>
            <a:lnRef idx="1">
              <a:schemeClr val="accent6"/>
            </a:lnRef>
            <a:fillRef idx="0">
              <a:schemeClr val="accent6"/>
            </a:fillRef>
            <a:effectRef idx="0">
              <a:schemeClr val="accent6"/>
            </a:effectRef>
            <a:fontRef idx="minor">
              <a:schemeClr val="tx1"/>
            </a:fontRef>
          </p:style>
        </p:cxnSp>
        <p:cxnSp>
          <p:nvCxnSpPr>
            <p:cNvPr id="51" name="直線コネクタ 50">
              <a:extLst>
                <a:ext uri="{FF2B5EF4-FFF2-40B4-BE49-F238E27FC236}">
                  <a16:creationId xmlns:a16="http://schemas.microsoft.com/office/drawing/2014/main" id="{6B70F96E-EFEE-A16E-EC37-A5F15EAF5E5E}"/>
                </a:ext>
              </a:extLst>
            </p:cNvPr>
            <p:cNvCxnSpPr>
              <a:cxnSpLocks/>
              <a:stCxn id="48" idx="3"/>
              <a:endCxn id="38" idx="2"/>
            </p:cNvCxnSpPr>
            <p:nvPr/>
          </p:nvCxnSpPr>
          <p:spPr>
            <a:xfrm>
              <a:off x="3581394" y="3896899"/>
              <a:ext cx="1070873" cy="47557"/>
            </a:xfrm>
            <a:prstGeom prst="line">
              <a:avLst/>
            </a:prstGeom>
          </p:spPr>
          <p:style>
            <a:lnRef idx="1">
              <a:schemeClr val="accent6"/>
            </a:lnRef>
            <a:fillRef idx="0">
              <a:schemeClr val="accent6"/>
            </a:fillRef>
            <a:effectRef idx="0">
              <a:schemeClr val="accent6"/>
            </a:effectRef>
            <a:fontRef idx="minor">
              <a:schemeClr val="tx1"/>
            </a:fontRef>
          </p:style>
        </p:cxnSp>
        <p:cxnSp>
          <p:nvCxnSpPr>
            <p:cNvPr id="52" name="直線コネクタ 51">
              <a:extLst>
                <a:ext uri="{FF2B5EF4-FFF2-40B4-BE49-F238E27FC236}">
                  <a16:creationId xmlns:a16="http://schemas.microsoft.com/office/drawing/2014/main" id="{A9812D71-FD33-1FF6-53F5-B0E0A014BEED}"/>
                </a:ext>
              </a:extLst>
            </p:cNvPr>
            <p:cNvCxnSpPr>
              <a:cxnSpLocks/>
              <a:stCxn id="49" idx="3"/>
            </p:cNvCxnSpPr>
            <p:nvPr/>
          </p:nvCxnSpPr>
          <p:spPr>
            <a:xfrm>
              <a:off x="3561569" y="4626906"/>
              <a:ext cx="1163937" cy="248232"/>
            </a:xfrm>
            <a:prstGeom prst="line">
              <a:avLst/>
            </a:prstGeom>
          </p:spPr>
          <p:style>
            <a:lnRef idx="1">
              <a:schemeClr val="accent6"/>
            </a:lnRef>
            <a:fillRef idx="0">
              <a:schemeClr val="accent6"/>
            </a:fillRef>
            <a:effectRef idx="0">
              <a:schemeClr val="accent6"/>
            </a:effectRef>
            <a:fontRef idx="minor">
              <a:schemeClr val="tx1"/>
            </a:fontRef>
          </p:style>
        </p:cxnSp>
        <p:sp>
          <p:nvSpPr>
            <p:cNvPr id="53" name="四角形: 角を丸くする 52">
              <a:extLst>
                <a:ext uri="{FF2B5EF4-FFF2-40B4-BE49-F238E27FC236}">
                  <a16:creationId xmlns:a16="http://schemas.microsoft.com/office/drawing/2014/main" id="{9548294B-248E-1EA6-1E70-FB5FEAE609B4}"/>
                </a:ext>
              </a:extLst>
            </p:cNvPr>
            <p:cNvSpPr/>
            <p:nvPr/>
          </p:nvSpPr>
          <p:spPr>
            <a:xfrm>
              <a:off x="1175824" y="2866755"/>
              <a:ext cx="626012" cy="3885883"/>
            </a:xfrm>
            <a:prstGeom prst="roundRect">
              <a:avLst/>
            </a:prstGeom>
          </p:spPr>
          <p:style>
            <a:lnRef idx="1">
              <a:schemeClr val="accent6"/>
            </a:lnRef>
            <a:fillRef idx="2">
              <a:schemeClr val="accent6"/>
            </a:fillRef>
            <a:effectRef idx="1">
              <a:schemeClr val="accent6"/>
            </a:effectRef>
            <a:fontRef idx="minor">
              <a:schemeClr val="dk1"/>
            </a:fontRef>
          </p:style>
          <p:txBody>
            <a:bodyPr vert="eaVert" rtlCol="0" anchor="ctr"/>
            <a:lstStyle/>
            <a:p>
              <a:pPr algn="ctr"/>
              <a:r>
                <a:rPr kumimoji="1" lang="ja-JP" altLang="en-US" sz="2400" dirty="0">
                  <a:latin typeface="Meiryo UI" panose="020B0604030504040204" pitchFamily="50" charset="-128"/>
                  <a:ea typeface="Meiryo UI" panose="020B0604030504040204" pitchFamily="50" charset="-128"/>
                </a:rPr>
                <a:t>インフォーマル</a:t>
              </a:r>
            </a:p>
          </p:txBody>
        </p:sp>
        <p:sp>
          <p:nvSpPr>
            <p:cNvPr id="54" name="正方形/長方形 53">
              <a:extLst>
                <a:ext uri="{FF2B5EF4-FFF2-40B4-BE49-F238E27FC236}">
                  <a16:creationId xmlns:a16="http://schemas.microsoft.com/office/drawing/2014/main" id="{51D9BD93-E6D1-2ECA-C70C-E39B6C4C5EFD}"/>
                </a:ext>
              </a:extLst>
            </p:cNvPr>
            <p:cNvSpPr/>
            <p:nvPr/>
          </p:nvSpPr>
          <p:spPr>
            <a:xfrm>
              <a:off x="1945413" y="5079954"/>
              <a:ext cx="1617784" cy="6286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ボランティア</a:t>
              </a:r>
              <a:endParaRPr kumimoji="1" lang="en-US" altLang="ja-JP" sz="2400" dirty="0">
                <a:latin typeface="Meiryo UI" panose="020B0604030504040204" pitchFamily="50" charset="-128"/>
                <a:ea typeface="Meiryo UI" panose="020B0604030504040204" pitchFamily="50" charset="-128"/>
              </a:endParaRPr>
            </a:p>
          </p:txBody>
        </p:sp>
        <p:cxnSp>
          <p:nvCxnSpPr>
            <p:cNvPr id="55" name="直線コネクタ 54">
              <a:extLst>
                <a:ext uri="{FF2B5EF4-FFF2-40B4-BE49-F238E27FC236}">
                  <a16:creationId xmlns:a16="http://schemas.microsoft.com/office/drawing/2014/main" id="{5415640C-1D90-A16A-9D7D-A3D76EB62384}"/>
                </a:ext>
              </a:extLst>
            </p:cNvPr>
            <p:cNvCxnSpPr>
              <a:cxnSpLocks/>
              <a:stCxn id="54" idx="3"/>
              <a:endCxn id="37" idx="3"/>
            </p:cNvCxnSpPr>
            <p:nvPr/>
          </p:nvCxnSpPr>
          <p:spPr>
            <a:xfrm flipV="1">
              <a:off x="3563197" y="5373796"/>
              <a:ext cx="1519127" cy="20507"/>
            </a:xfrm>
            <a:prstGeom prst="line">
              <a:avLst/>
            </a:prstGeom>
          </p:spPr>
          <p:style>
            <a:lnRef idx="1">
              <a:schemeClr val="accent6"/>
            </a:lnRef>
            <a:fillRef idx="0">
              <a:schemeClr val="accent6"/>
            </a:fillRef>
            <a:effectRef idx="0">
              <a:schemeClr val="accent6"/>
            </a:effectRef>
            <a:fontRef idx="minor">
              <a:schemeClr val="tx1"/>
            </a:fontRef>
          </p:style>
        </p:cxnSp>
        <p:sp>
          <p:nvSpPr>
            <p:cNvPr id="56" name="正方形/長方形 55">
              <a:extLst>
                <a:ext uri="{FF2B5EF4-FFF2-40B4-BE49-F238E27FC236}">
                  <a16:creationId xmlns:a16="http://schemas.microsoft.com/office/drawing/2014/main" id="{26BDCA34-0DF1-F981-7779-139029B67B7C}"/>
                </a:ext>
              </a:extLst>
            </p:cNvPr>
            <p:cNvSpPr/>
            <p:nvPr/>
          </p:nvSpPr>
          <p:spPr>
            <a:xfrm>
              <a:off x="1943785" y="5826532"/>
              <a:ext cx="1617784" cy="7090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latin typeface="Meiryo UI" panose="020B0604030504040204" pitchFamily="50" charset="-128"/>
                  <a:ea typeface="Meiryo UI" panose="020B0604030504040204" pitchFamily="50" charset="-128"/>
                </a:rPr>
                <a:t>地域の団体組織</a:t>
              </a:r>
              <a:endParaRPr kumimoji="1" lang="en-US" altLang="ja-JP" sz="1400" dirty="0">
                <a:latin typeface="Meiryo UI" panose="020B0604030504040204" pitchFamily="50" charset="-128"/>
                <a:ea typeface="Meiryo UI" panose="020B0604030504040204" pitchFamily="50" charset="-128"/>
              </a:endParaRPr>
            </a:p>
          </p:txBody>
        </p:sp>
        <p:cxnSp>
          <p:nvCxnSpPr>
            <p:cNvPr id="57" name="直線コネクタ 56">
              <a:extLst>
                <a:ext uri="{FF2B5EF4-FFF2-40B4-BE49-F238E27FC236}">
                  <a16:creationId xmlns:a16="http://schemas.microsoft.com/office/drawing/2014/main" id="{57ECBF93-BC4B-BE44-5DF8-927792F08561}"/>
                </a:ext>
              </a:extLst>
            </p:cNvPr>
            <p:cNvCxnSpPr>
              <a:cxnSpLocks/>
              <a:stCxn id="56" idx="3"/>
            </p:cNvCxnSpPr>
            <p:nvPr/>
          </p:nvCxnSpPr>
          <p:spPr>
            <a:xfrm flipV="1">
              <a:off x="3561569" y="5610599"/>
              <a:ext cx="1977840" cy="570475"/>
            </a:xfrm>
            <a:prstGeom prst="line">
              <a:avLst/>
            </a:prstGeom>
          </p:spPr>
          <p:style>
            <a:lnRef idx="1">
              <a:schemeClr val="accent6"/>
            </a:lnRef>
            <a:fillRef idx="0">
              <a:schemeClr val="accent6"/>
            </a:fillRef>
            <a:effectRef idx="0">
              <a:schemeClr val="accent6"/>
            </a:effectRef>
            <a:fontRef idx="minor">
              <a:schemeClr val="tx1"/>
            </a:fontRef>
          </p:style>
        </p:cxnSp>
      </p:grpSp>
    </p:spTree>
    <p:extLst>
      <p:ext uri="{BB962C8B-B14F-4D97-AF65-F5344CB8AC3E}">
        <p14:creationId xmlns:p14="http://schemas.microsoft.com/office/powerpoint/2010/main" val="286835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24D737-F2A4-6457-22A7-540FC48BF0BF}"/>
              </a:ext>
            </a:extLst>
          </p:cNvPr>
          <p:cNvSpPr>
            <a:spLocks noGrp="1"/>
          </p:cNvSpPr>
          <p:nvPr>
            <p:ph type="title"/>
          </p:nvPr>
        </p:nvSpPr>
        <p:spPr>
          <a:xfrm>
            <a:off x="384202" y="592282"/>
            <a:ext cx="11380053" cy="5621482"/>
          </a:xfrm>
        </p:spPr>
        <p:txBody>
          <a:bodyPr>
            <a:normAutofit/>
          </a:bodyPr>
          <a:lstStyle/>
          <a:p>
            <a:pPr algn="ctr" fontAlgn="ctr"/>
            <a:r>
              <a:rPr lang="ja-JP" altLang="en-US" dirty="0">
                <a:latin typeface="UD デジタル 教科書体 NK-R" panose="02020400000000000000" pitchFamily="18" charset="-128"/>
                <a:ea typeface="UD デジタル 教科書体 NK-R" panose="02020400000000000000" pitchFamily="18" charset="-128"/>
              </a:rPr>
              <a:t>演習①</a:t>
            </a:r>
            <a:br>
              <a:rPr lang="en-US" altLang="ja-JP" dirty="0">
                <a:latin typeface="UD デジタル 教科書体 NK-R" panose="02020400000000000000" pitchFamily="18" charset="-128"/>
                <a:ea typeface="UD デジタル 教科書体 NK-R" panose="02020400000000000000" pitchFamily="18" charset="-128"/>
              </a:rPr>
            </a:br>
            <a:br>
              <a:rPr lang="en-US" altLang="ja-JP" dirty="0">
                <a:latin typeface="UD デジタル 教科書体 NK-R" panose="02020400000000000000" pitchFamily="18" charset="-128"/>
                <a:ea typeface="UD デジタル 教科書体 NK-R" panose="02020400000000000000" pitchFamily="18" charset="-128"/>
              </a:rPr>
            </a:br>
            <a:r>
              <a:rPr lang="ja-JP" altLang="en-US" sz="3600" dirty="0">
                <a:latin typeface="UD デジタル 教科書体 NK-R" panose="02020400000000000000" pitchFamily="18" charset="-128"/>
                <a:ea typeface="UD デジタル 教科書体 NK-R" panose="02020400000000000000" pitchFamily="18" charset="-128"/>
              </a:rPr>
              <a:t>就労選択支援を活用して、</a:t>
            </a:r>
            <a:br>
              <a:rPr lang="en-US" altLang="ja-JP" sz="3600" dirty="0">
                <a:latin typeface="UD デジタル 教科書体 NK-R" panose="02020400000000000000" pitchFamily="18" charset="-128"/>
                <a:ea typeface="UD デジタル 教科書体 NK-R" panose="02020400000000000000" pitchFamily="18" charset="-128"/>
              </a:rPr>
            </a:br>
            <a:r>
              <a:rPr lang="ja-JP" altLang="en-US" sz="3600" dirty="0">
                <a:latin typeface="UD デジタル 教科書体 NK-R" panose="02020400000000000000" pitchFamily="18" charset="-128"/>
                <a:ea typeface="UD デジタル 教科書体 NK-R" panose="02020400000000000000" pitchFamily="18" charset="-128"/>
              </a:rPr>
              <a:t>就労継続支援</a:t>
            </a:r>
            <a:r>
              <a:rPr lang="en-US" altLang="ja-JP" sz="3600" dirty="0">
                <a:latin typeface="UD デジタル 教科書体 NK-R" panose="02020400000000000000" pitchFamily="18" charset="-128"/>
                <a:ea typeface="UD デジタル 教科書体 NK-R" panose="02020400000000000000" pitchFamily="18" charset="-128"/>
              </a:rPr>
              <a:t>B</a:t>
            </a:r>
            <a:r>
              <a:rPr lang="ja-JP" altLang="en-US" sz="3600" dirty="0">
                <a:latin typeface="UD デジタル 教科書体 NK-R" panose="02020400000000000000" pitchFamily="18" charset="-128"/>
                <a:ea typeface="UD デジタル 教科書体 NK-R" panose="02020400000000000000" pitchFamily="18" charset="-128"/>
              </a:rPr>
              <a:t>型への利用につながったケースにおける</a:t>
            </a:r>
            <a:br>
              <a:rPr lang="en-US" altLang="ja-JP" sz="3600" dirty="0">
                <a:latin typeface="UD デジタル 教科書体 NK-R" panose="02020400000000000000" pitchFamily="18" charset="-128"/>
                <a:ea typeface="UD デジタル 教科書体 NK-R" panose="02020400000000000000" pitchFamily="18" charset="-128"/>
              </a:rPr>
            </a:br>
            <a:r>
              <a:rPr lang="ja-JP" altLang="en-US" sz="3600" dirty="0">
                <a:latin typeface="UD デジタル 教科書体 NK-R" panose="02020400000000000000" pitchFamily="18" charset="-128"/>
                <a:ea typeface="UD デジタル 教科書体 NK-R" panose="02020400000000000000" pitchFamily="18" charset="-128"/>
              </a:rPr>
              <a:t>サービス等利用計画（案）の作成</a:t>
            </a:r>
            <a:br>
              <a:rPr lang="en-US" altLang="ja-JP" sz="3600" dirty="0">
                <a:latin typeface="UD デジタル 教科書体 NK-R" panose="02020400000000000000" pitchFamily="18" charset="-128"/>
                <a:ea typeface="UD デジタル 教科書体 NK-R" panose="02020400000000000000" pitchFamily="18" charset="-128"/>
              </a:rPr>
            </a:br>
            <a:r>
              <a:rPr lang="en-US" altLang="ja-JP" sz="3600" dirty="0">
                <a:latin typeface="UD デジタル 教科書体 NK-R" panose="02020400000000000000" pitchFamily="18" charset="-128"/>
                <a:ea typeface="UD デジタル 教科書体 NK-R" panose="02020400000000000000" pitchFamily="18" charset="-128"/>
              </a:rPr>
              <a:t>(</a:t>
            </a:r>
            <a:r>
              <a:rPr lang="ja-JP" altLang="en-US" sz="3600" dirty="0">
                <a:latin typeface="UD デジタル 教科書体 NK-R" panose="02020400000000000000" pitchFamily="18" charset="-128"/>
                <a:ea typeface="UD デジタル 教科書体 NK-R" panose="02020400000000000000" pitchFamily="18" charset="-128"/>
              </a:rPr>
              <a:t>地域の社会資源のアセスメントを中心に</a:t>
            </a:r>
            <a:r>
              <a:rPr lang="en-US" altLang="ja-JP" sz="3600" dirty="0">
                <a:latin typeface="UD デジタル 教科書体 NK-R" panose="02020400000000000000" pitchFamily="18" charset="-128"/>
                <a:ea typeface="UD デジタル 教科書体 NK-R" panose="02020400000000000000" pitchFamily="18" charset="-128"/>
              </a:rPr>
              <a:t>)</a:t>
            </a:r>
            <a:endParaRPr kumimoji="1" lang="ja-JP" altLang="en-US" sz="3600" dirty="0">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a:extLst>
              <a:ext uri="{FF2B5EF4-FFF2-40B4-BE49-F238E27FC236}">
                <a16:creationId xmlns:a16="http://schemas.microsoft.com/office/drawing/2014/main" id="{1A994E1C-A965-90B0-194E-3F7A88ADEB3F}"/>
              </a:ext>
            </a:extLst>
          </p:cNvPr>
          <p:cNvSpPr>
            <a:spLocks noGrp="1"/>
          </p:cNvSpPr>
          <p:nvPr>
            <p:ph type="sldNum" sz="quarter" idx="12"/>
          </p:nvPr>
        </p:nvSpPr>
        <p:spPr/>
        <p:txBody>
          <a:bodyPr/>
          <a:lstStyle/>
          <a:p>
            <a:fld id="{C339E4E8-780C-47DA-9976-8D59F520AA81}" type="slidenum">
              <a:rPr kumimoji="1" lang="ja-JP" altLang="en-US" smtClean="0"/>
              <a:t>25</a:t>
            </a:fld>
            <a:endParaRPr kumimoji="1" lang="ja-JP" altLang="en-US"/>
          </a:p>
        </p:txBody>
      </p:sp>
    </p:spTree>
    <p:extLst>
      <p:ext uri="{BB962C8B-B14F-4D97-AF65-F5344CB8AC3E}">
        <p14:creationId xmlns:p14="http://schemas.microsoft.com/office/powerpoint/2010/main" val="36963983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4137E-3AE2-1306-E835-547B0F192F8C}"/>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136D204-C0C6-BE8D-CD18-AB274C2B35DC}"/>
              </a:ext>
            </a:extLst>
          </p:cNvPr>
          <p:cNvSpPr>
            <a:spLocks noGrp="1"/>
          </p:cNvSpPr>
          <p:nvPr>
            <p:ph type="sldNum" sz="quarter" idx="12"/>
          </p:nvPr>
        </p:nvSpPr>
        <p:spPr/>
        <p:txBody>
          <a:bodyPr/>
          <a:lstStyle/>
          <a:p>
            <a:fld id="{C339E4E8-780C-47DA-9976-8D59F520AA81}" type="slidenum">
              <a:rPr kumimoji="1" lang="ja-JP" altLang="en-US" smtClean="0"/>
              <a:t>26</a:t>
            </a:fld>
            <a:endParaRPr kumimoji="1" lang="ja-JP" altLang="en-US"/>
          </a:p>
        </p:txBody>
      </p:sp>
      <p:sp>
        <p:nvSpPr>
          <p:cNvPr id="3" name="コンテンツ プレースホルダー 2">
            <a:extLst>
              <a:ext uri="{FF2B5EF4-FFF2-40B4-BE49-F238E27FC236}">
                <a16:creationId xmlns:a16="http://schemas.microsoft.com/office/drawing/2014/main" id="{79512636-EF8B-0B64-11CE-E235C161FA1C}"/>
              </a:ext>
            </a:extLst>
          </p:cNvPr>
          <p:cNvSpPr txBox="1">
            <a:spLocks/>
          </p:cNvSpPr>
          <p:nvPr/>
        </p:nvSpPr>
        <p:spPr>
          <a:xfrm>
            <a:off x="838200" y="279209"/>
            <a:ext cx="10515600" cy="661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ja-JP" altLang="en-US" sz="2600" dirty="0">
                <a:latin typeface="UD デジタル 教科書体 NK-R" panose="02020400000000000000" pitchFamily="18" charset="-128"/>
                <a:ea typeface="UD デジタル 教科書体 NK-R" panose="02020400000000000000" pitchFamily="18" charset="-128"/>
              </a:rPr>
              <a:t>演習進行表参照</a:t>
            </a:r>
          </a:p>
        </p:txBody>
      </p:sp>
      <p:graphicFrame>
        <p:nvGraphicFramePr>
          <p:cNvPr id="12" name="コンテンツ プレースホルダー 11">
            <a:extLst>
              <a:ext uri="{FF2B5EF4-FFF2-40B4-BE49-F238E27FC236}">
                <a16:creationId xmlns:a16="http://schemas.microsoft.com/office/drawing/2014/main" id="{2C5DEFC1-8AE8-F7C2-11EB-621C602FFF34}"/>
              </a:ext>
            </a:extLst>
          </p:cNvPr>
          <p:cNvGraphicFramePr>
            <a:graphicFrameLocks noGrp="1"/>
          </p:cNvGraphicFramePr>
          <p:nvPr>
            <p:ph idx="1"/>
            <p:extLst>
              <p:ext uri="{D42A27DB-BD31-4B8C-83A1-F6EECF244321}">
                <p14:modId xmlns:p14="http://schemas.microsoft.com/office/powerpoint/2010/main" val="450070687"/>
              </p:ext>
            </p:extLst>
          </p:nvPr>
        </p:nvGraphicFramePr>
        <p:xfrm>
          <a:off x="838201" y="861681"/>
          <a:ext cx="10960711" cy="5558765"/>
        </p:xfrm>
        <a:graphic>
          <a:graphicData uri="http://schemas.openxmlformats.org/drawingml/2006/table">
            <a:tbl>
              <a:tblPr/>
              <a:tblGrid>
                <a:gridCol w="232343">
                  <a:extLst>
                    <a:ext uri="{9D8B030D-6E8A-4147-A177-3AD203B41FA5}">
                      <a16:colId xmlns:a16="http://schemas.microsoft.com/office/drawing/2014/main" val="1763644211"/>
                    </a:ext>
                  </a:extLst>
                </a:gridCol>
                <a:gridCol w="232343">
                  <a:extLst>
                    <a:ext uri="{9D8B030D-6E8A-4147-A177-3AD203B41FA5}">
                      <a16:colId xmlns:a16="http://schemas.microsoft.com/office/drawing/2014/main" val="2517636080"/>
                    </a:ext>
                  </a:extLst>
                </a:gridCol>
                <a:gridCol w="582864">
                  <a:extLst>
                    <a:ext uri="{9D8B030D-6E8A-4147-A177-3AD203B41FA5}">
                      <a16:colId xmlns:a16="http://schemas.microsoft.com/office/drawing/2014/main" val="711685555"/>
                    </a:ext>
                  </a:extLst>
                </a:gridCol>
                <a:gridCol w="2585833">
                  <a:extLst>
                    <a:ext uri="{9D8B030D-6E8A-4147-A177-3AD203B41FA5}">
                      <a16:colId xmlns:a16="http://schemas.microsoft.com/office/drawing/2014/main" val="1368657659"/>
                    </a:ext>
                  </a:extLst>
                </a:gridCol>
                <a:gridCol w="606469">
                  <a:extLst>
                    <a:ext uri="{9D8B030D-6E8A-4147-A177-3AD203B41FA5}">
                      <a16:colId xmlns:a16="http://schemas.microsoft.com/office/drawing/2014/main" val="3933673877"/>
                    </a:ext>
                  </a:extLst>
                </a:gridCol>
                <a:gridCol w="606469">
                  <a:extLst>
                    <a:ext uri="{9D8B030D-6E8A-4147-A177-3AD203B41FA5}">
                      <a16:colId xmlns:a16="http://schemas.microsoft.com/office/drawing/2014/main" val="893125055"/>
                    </a:ext>
                  </a:extLst>
                </a:gridCol>
                <a:gridCol w="6114390">
                  <a:extLst>
                    <a:ext uri="{9D8B030D-6E8A-4147-A177-3AD203B41FA5}">
                      <a16:colId xmlns:a16="http://schemas.microsoft.com/office/drawing/2014/main" val="266824616"/>
                    </a:ext>
                  </a:extLst>
                </a:gridCol>
              </a:tblGrid>
              <a:tr h="180957">
                <a:tc grid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時間</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DEDED"/>
                    </a:solidFill>
                  </a:tcPr>
                </a:tc>
                <a:tc hMerge="1">
                  <a:txBody>
                    <a:bodyPr/>
                    <a:lstStyle/>
                    <a:p>
                      <a:endParaRPr kumimoji="1" lang="ja-JP" altLang="en-US"/>
                    </a:p>
                  </a:txBody>
                  <a:tcPr/>
                </a:tc>
                <a:tc rowSpan="2">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小単元</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(項目)</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gridSpan="2">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学習内容</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hMerge="1">
                  <a:txBody>
                    <a:bodyPr/>
                    <a:lstStyle/>
                    <a:p>
                      <a:endParaRPr kumimoji="1" lang="ja-JP" altLang="en-US"/>
                    </a:p>
                  </a:txBody>
                  <a:tcPr/>
                </a:tc>
                <a:tc row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形態</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row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手順の詳細、指導・評価上の留意点</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141928718"/>
                  </a:ext>
                </a:extLst>
              </a:tr>
              <a:tr h="537382">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　</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所要</a:t>
                      </a:r>
                    </a:p>
                  </a:txBody>
                  <a:tcPr marL="3770" marR="3770" marT="377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vMerge="1">
                  <a:txBody>
                    <a:bodyPr/>
                    <a:lstStyle/>
                    <a:p>
                      <a:endParaRPr kumimoji="1" lang="ja-JP" altLang="en-US"/>
                    </a:p>
                  </a:txBody>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内容</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使用する教材・ツール</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727825639"/>
                  </a:ext>
                </a:extLst>
              </a:tr>
              <a:tr h="376993">
                <a:tc rowSpan="4">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80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4">
                  <a:txBody>
                    <a:bodyPr/>
                    <a:lstStyle/>
                    <a:p>
                      <a:pPr algn="l" fontAlgn="t">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演習➀　就労選択支援を活用して、就労継続支援B型への利用につながったケースにおけるサービス等利用計画（案）の作成</a:t>
                      </a:r>
                    </a:p>
                  </a:txBody>
                  <a:tcPr marL="4763" marR="4763" marT="4763" marB="0" vert="ea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事例の説明</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事例の概要</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講義</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各自で事例の概要を読み込む</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❖留意点</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資料を事前に配布し、参加者が内容を事前に確認したうえで演習に臨めるようにする</a:t>
                      </a:r>
                      <a:endParaRPr 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6577491"/>
                  </a:ext>
                </a:extLst>
              </a:tr>
              <a:tr h="1397137">
                <a:tc vMerge="1">
                  <a:txBody>
                    <a:bodyPr/>
                    <a:lstStyle/>
                    <a:p>
                      <a:endParaRPr kumimoji="1" lang="ja-JP" altLang="en-US"/>
                    </a:p>
                  </a:txBody>
                  <a:tcPr/>
                </a:tc>
                <a:tc>
                  <a:txBody>
                    <a:bodyPr/>
                    <a:lstStyle/>
                    <a:p>
                      <a:pPr algn="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15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(相談支援専門員の立場で個人ワーク)</a:t>
                      </a:r>
                      <a:b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b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主訴の把握とニーズの整理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地域の社会資源のアセスメント</a:t>
                      </a: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地域資源マップ</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個人</a:t>
                      </a:r>
                      <a:b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演習</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就労選択支援利用者における多機関連携によるケース会議での場面であることを確認する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相談支援事業所の立場や役割として、どのような選択肢等の助言ができるかを考えることを確認する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その際に、どのような地域資源があるのかにも意識や着目しておく必要があり、そのために地域資源マップを活用する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❖留意点</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現時点では就労継続支援</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B</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型事業所の利用は確定していない</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特定の進路に限定せず、柔軟に検討を進めるよう促す</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なお、次工程の「</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相談支援専門員の立場でグループワーク</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サービス等利用計画</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案</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作成のためのニーズの整理」において、個人演習の共有が完了した段階で「就労継続支援</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B</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型利用」の方向性で集約・進行する。</a:t>
                      </a:r>
                      <a:endParaRPr 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44887248"/>
                  </a:ext>
                </a:extLst>
              </a:tr>
              <a:tr h="1032961">
                <a:tc vMerge="1">
                  <a:txBody>
                    <a:bodyPr/>
                    <a:lstStyle/>
                    <a:p>
                      <a:endParaRPr kumimoji="1" lang="ja-JP" altLang="en-US"/>
                    </a:p>
                  </a:txBody>
                  <a:tcPr/>
                </a:tc>
                <a:tc>
                  <a:txBody>
                    <a:bodyPr/>
                    <a:lstStyle/>
                    <a:p>
                      <a:pPr algn="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30</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(相談支援専門員の立場でグループワーク)</a:t>
                      </a:r>
                      <a:b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サービス等利用計画(案)作成のためのニーズの整理</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地域資源マップ</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ニーズの整理票</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ホワイトボード</a:t>
                      </a: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Ｇ</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演習</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個人演習の共有：個人の検討内容や気づきをグループ内で発表・共有する。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展開の指示：グループでの共有後、就労継続支援</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B</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型利用を利用することになった場合のサービス等利用計画</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案</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作成に進む</a:t>
                      </a:r>
                      <a:endPar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ことをアナウンスし、ニーズの整理に進んでほしいことを伝える。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ニーズの整理：事例概要と個人演習での意見を再集約し、グループとしてのニーズを導き出す。</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・本人の願いを共有する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・本人の希望・ゴールの達成にむけて必要な支援を討議し、グループで共有する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❖留意点</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個人演習の共有では、就労系福祉サービスをはじめ、多様な社会資源が存在することへの気づきを促す</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また、不明な社会資源がある場合は、グループ内で共有・確認するよう促す</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受講者がそれぞれの考えに根拠を持って発言できるよう働きかける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定められた時間内で検討が終了するよう、適切な時間管理・進行を行う</a:t>
                      </a:r>
                      <a:endParaRPr 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74177339"/>
                  </a:ext>
                </a:extLst>
              </a:tr>
              <a:tr h="1032961">
                <a:tc vMerge="1">
                  <a:txBody>
                    <a:bodyPr/>
                    <a:lstStyle/>
                    <a:p>
                      <a:endParaRPr kumimoji="1" lang="ja-JP" alt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30</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(相談支援専門員の立場でグループワーク)</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サービス等利用計画(案)の作成</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サービス等利用計画</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案</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の様式</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ホワイトボード</a:t>
                      </a: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Ｇ</a:t>
                      </a:r>
                      <a:b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演習</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各グループ毎に、ニーズの整理票を参考に、サービス等利用計画</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案</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を作成する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サービス担当者会議に招集する機関や人を検討する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各グループでの検討終了後に振り返りを行い、講師からの講評を実施する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全体のまとめとして、サービス等利用計画</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案</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の一例を参加者と共有する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❖留意点</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多職種・多機関との連携に配慮する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地域資源マップ等を活用し、地域の特性や社会資源の状況を勘案しながら招集者を検討する</a:t>
                      </a:r>
                    </a:p>
                    <a:p>
                      <a:pPr algn="l" fontAlgn="ctr">
                        <a:buNone/>
                      </a:pP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就労選択支援をケアマネジメントにおける「</a:t>
                      </a:r>
                      <a:r>
                        <a:rPr lang="en-US" alt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2</a:t>
                      </a:r>
                      <a:r>
                        <a:rPr lang="ja-JP" altLang="en-US"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次アセスメント」として効果的に活用・連動していくことが大切であることを確認する</a:t>
                      </a:r>
                      <a:endParaRPr lang="ja-JP" sz="9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757056"/>
                  </a:ext>
                </a:extLst>
              </a:tr>
            </a:tbl>
          </a:graphicData>
        </a:graphic>
      </p:graphicFrame>
    </p:spTree>
    <p:extLst>
      <p:ext uri="{BB962C8B-B14F-4D97-AF65-F5344CB8AC3E}">
        <p14:creationId xmlns:p14="http://schemas.microsoft.com/office/powerpoint/2010/main" val="3551201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字幕 2">
            <a:extLst>
              <a:ext uri="{FF2B5EF4-FFF2-40B4-BE49-F238E27FC236}">
                <a16:creationId xmlns:a16="http://schemas.microsoft.com/office/drawing/2014/main" id="{1917AB73-1056-D8A3-F449-AD546D57E8D7}"/>
              </a:ext>
            </a:extLst>
          </p:cNvPr>
          <p:cNvSpPr>
            <a:spLocks noGrp="1"/>
          </p:cNvSpPr>
          <p:nvPr>
            <p:ph type="subTitle" idx="1"/>
          </p:nvPr>
        </p:nvSpPr>
        <p:spPr>
          <a:xfrm>
            <a:off x="800099" y="1146517"/>
            <a:ext cx="10889673" cy="5002613"/>
          </a:xfrm>
        </p:spPr>
        <p:txBody>
          <a:bodyPr>
            <a:noAutofit/>
          </a:bodyPr>
          <a:lstStyle/>
          <a:p>
            <a:r>
              <a:rPr lang="ja-JP" altLang="en-US" sz="3600" u="sng" dirty="0">
                <a:latin typeface="UD デジタル 教科書体 NK-R" panose="02020400000000000000" pitchFamily="18" charset="-128"/>
                <a:ea typeface="UD デジタル 教科書体 NK-R" panose="02020400000000000000" pitchFamily="18" charset="-128"/>
              </a:rPr>
              <a:t>資料</a:t>
            </a:r>
            <a:r>
              <a:rPr lang="en-US" altLang="ja-JP" sz="3600" u="sng" dirty="0">
                <a:latin typeface="UD デジタル 教科書体 NK-R" panose="02020400000000000000" pitchFamily="18" charset="-128"/>
                <a:ea typeface="UD デジタル 教科書体 NK-R" panose="02020400000000000000" pitchFamily="18" charset="-128"/>
              </a:rPr>
              <a:t>PG C-08-3</a:t>
            </a:r>
            <a:r>
              <a:rPr lang="ja-JP" altLang="en-US" sz="3600" u="sng" dirty="0">
                <a:latin typeface="UD デジタル 教科書体 NK-R" panose="02020400000000000000" pitchFamily="18" charset="-128"/>
                <a:ea typeface="UD デジタル 教科書体 NK-R" panose="02020400000000000000" pitchFamily="18" charset="-128"/>
              </a:rPr>
              <a:t>　演習①参照</a:t>
            </a:r>
            <a:endParaRPr lang="en-US" altLang="ja-JP" sz="3600" u="sng" dirty="0">
              <a:latin typeface="UD デジタル 教科書体 NK-R" panose="02020400000000000000" pitchFamily="18" charset="-128"/>
              <a:ea typeface="UD デジタル 教科書体 NK-R" panose="02020400000000000000" pitchFamily="18" charset="-128"/>
            </a:endParaRPr>
          </a:p>
          <a:p>
            <a:endParaRPr kumimoji="1" lang="en-US" altLang="ja-JP" sz="3600" dirty="0">
              <a:latin typeface="BIZ UDPゴシック" panose="020B0400000000000000" pitchFamily="50" charset="-128"/>
              <a:ea typeface="BIZ UDPゴシック" panose="020B0400000000000000" pitchFamily="50" charset="-128"/>
            </a:endParaRPr>
          </a:p>
          <a:p>
            <a:r>
              <a:rPr kumimoji="1" lang="en-US" altLang="ja-JP" sz="3600" dirty="0">
                <a:latin typeface="UD デジタル 教科書体 NK-R" panose="02020400000000000000" pitchFamily="18" charset="-128"/>
                <a:ea typeface="UD デジタル 教科書体 NK-R" panose="02020400000000000000" pitchFamily="18" charset="-128"/>
              </a:rPr>
              <a:t>【</a:t>
            </a:r>
            <a:r>
              <a:rPr kumimoji="1" lang="ja-JP" altLang="en-US" sz="3600" dirty="0">
                <a:latin typeface="UD デジタル 教科書体 NK-R" panose="02020400000000000000" pitchFamily="18" charset="-128"/>
                <a:ea typeface="UD デジタル 教科書体 NK-R" panose="02020400000000000000" pitchFamily="18" charset="-128"/>
              </a:rPr>
              <a:t>事例研究の概要</a:t>
            </a:r>
            <a:r>
              <a:rPr kumimoji="1" lang="en-US" altLang="ja-JP" sz="3600" dirty="0">
                <a:latin typeface="UD デジタル 教科書体 NK-R" panose="02020400000000000000" pitchFamily="18" charset="-128"/>
                <a:ea typeface="UD デジタル 教科書体 NK-R" panose="02020400000000000000" pitchFamily="18" charset="-128"/>
              </a:rPr>
              <a:t>】</a:t>
            </a:r>
          </a:p>
          <a:p>
            <a:r>
              <a:rPr kumimoji="1" lang="ja-JP" altLang="en-US" sz="3600" dirty="0">
                <a:latin typeface="UD デジタル 教科書体 NK-R" panose="02020400000000000000" pitchFamily="18" charset="-128"/>
                <a:ea typeface="UD デジタル 教科書体 NK-R" panose="02020400000000000000" pitchFamily="18" charset="-128"/>
              </a:rPr>
              <a:t>ケースから学ぶ就労支援プロセスの実際</a:t>
            </a:r>
            <a:endParaRPr kumimoji="1" lang="en-US" altLang="ja-JP" sz="3600" dirty="0">
              <a:latin typeface="UD デジタル 教科書体 NK-R" panose="02020400000000000000" pitchFamily="18" charset="-128"/>
              <a:ea typeface="UD デジタル 教科書体 NK-R" panose="02020400000000000000" pitchFamily="18" charset="-128"/>
            </a:endParaRPr>
          </a:p>
          <a:p>
            <a:r>
              <a:rPr lang="ja-JP" altLang="en-US" sz="3600" dirty="0">
                <a:latin typeface="UD デジタル 教科書体 NK-R" panose="02020400000000000000" pitchFamily="18" charset="-128"/>
                <a:ea typeface="UD デジタル 教科書体 NK-R" panose="02020400000000000000" pitchFamily="18" charset="-128"/>
              </a:rPr>
              <a:t>～花咲　未来</a:t>
            </a:r>
            <a:r>
              <a:rPr lang="en-US" altLang="ja-JP" sz="3600" dirty="0">
                <a:latin typeface="UD デジタル 教科書体 NK-R" panose="02020400000000000000" pitchFamily="18" charset="-128"/>
                <a:ea typeface="UD デジタル 教科書体 NK-R" panose="02020400000000000000" pitchFamily="18" charset="-128"/>
              </a:rPr>
              <a:t>(</a:t>
            </a:r>
            <a:r>
              <a:rPr lang="ja-JP" altLang="en-US" sz="3600" dirty="0">
                <a:latin typeface="UD デジタル 教科書体 NK-R" panose="02020400000000000000" pitchFamily="18" charset="-128"/>
                <a:ea typeface="UD デジタル 教科書体 NK-R" panose="02020400000000000000" pitchFamily="18" charset="-128"/>
              </a:rPr>
              <a:t>はなさく　みらい</a:t>
            </a:r>
            <a:r>
              <a:rPr lang="en-US" altLang="ja-JP" sz="3600" dirty="0">
                <a:latin typeface="UD デジタル 教科書体 NK-R" panose="02020400000000000000" pitchFamily="18" charset="-128"/>
                <a:ea typeface="UD デジタル 教科書体 NK-R" panose="02020400000000000000" pitchFamily="18" charset="-128"/>
              </a:rPr>
              <a:t>)</a:t>
            </a:r>
            <a:r>
              <a:rPr lang="ja-JP" altLang="en-US" sz="3600" dirty="0">
                <a:latin typeface="UD デジタル 教科書体 NK-R" panose="02020400000000000000" pitchFamily="18" charset="-128"/>
                <a:ea typeface="UD デジタル 教科書体 NK-R" panose="02020400000000000000" pitchFamily="18" charset="-128"/>
              </a:rPr>
              <a:t>さんの</a:t>
            </a:r>
          </a:p>
          <a:p>
            <a:r>
              <a:rPr lang="ja-JP" altLang="en-US" sz="3600" dirty="0">
                <a:latin typeface="UD デジタル 教科書体 NK-R" panose="02020400000000000000" pitchFamily="18" charset="-128"/>
                <a:ea typeface="UD デジタル 教科書体 NK-R" panose="02020400000000000000" pitchFamily="18" charset="-128"/>
              </a:rPr>
              <a:t>「より良い選択」を支援するために～</a:t>
            </a:r>
          </a:p>
          <a:p>
            <a:r>
              <a:rPr lang="en-US" altLang="ja-JP" sz="2800" dirty="0">
                <a:latin typeface="UD デジタル 教科書体 NK-R" panose="02020400000000000000" pitchFamily="18" charset="-128"/>
                <a:ea typeface="UD デジタル 教科書体 NK-R" panose="02020400000000000000" pitchFamily="18" charset="-128"/>
              </a:rPr>
              <a:t>(</a:t>
            </a:r>
            <a:r>
              <a:rPr lang="ja-JP" altLang="en-US" sz="2800" dirty="0">
                <a:latin typeface="UD デジタル 教科書体 NK-R" panose="02020400000000000000" pitchFamily="18" charset="-128"/>
                <a:ea typeface="UD デジタル 教科書体 NK-R" panose="02020400000000000000" pitchFamily="18" charset="-128"/>
              </a:rPr>
              <a:t>地域資源マップを活用した地域の社会資源のアセスメントを中心に</a:t>
            </a:r>
            <a:r>
              <a:rPr lang="en-US" altLang="ja-JP" sz="2800" dirty="0">
                <a:latin typeface="UD デジタル 教科書体 NK-R" panose="02020400000000000000" pitchFamily="18" charset="-128"/>
                <a:ea typeface="UD デジタル 教科書体 NK-R" panose="02020400000000000000" pitchFamily="18" charset="-128"/>
              </a:rPr>
              <a:t>)</a:t>
            </a:r>
            <a:endParaRPr lang="en-US" altLang="ja-JP" sz="3600" dirty="0">
              <a:latin typeface="BIZ UDPゴシック" panose="020B0400000000000000" pitchFamily="50" charset="-128"/>
              <a:ea typeface="BIZ UDPゴシック" panose="020B0400000000000000" pitchFamily="50" charset="-128"/>
            </a:endParaRPr>
          </a:p>
          <a:p>
            <a:endParaRPr lang="en-US" altLang="ja-JP" sz="3600" dirty="0">
              <a:latin typeface="HG丸ｺﾞｼｯｸM-PRO" panose="020F0600000000000000" pitchFamily="50" charset="-128"/>
              <a:ea typeface="HG丸ｺﾞｼｯｸM-PRO" panose="020F0600000000000000" pitchFamily="50" charset="-128"/>
            </a:endParaRPr>
          </a:p>
          <a:p>
            <a:endParaRPr kumimoji="1" lang="en-US" altLang="ja-JP" sz="3600" dirty="0">
              <a:latin typeface="BIZ UDPゴシック" panose="020B0400000000000000" pitchFamily="50" charset="-128"/>
              <a:ea typeface="BIZ UDPゴシック" panose="020B0400000000000000" pitchFamily="50" charset="-128"/>
            </a:endParaRPr>
          </a:p>
          <a:p>
            <a:endParaRPr lang="en-US" altLang="ja-JP" sz="3600" dirty="0">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E47E3DDA-CD6D-105E-9086-24924FB1D829}"/>
              </a:ext>
            </a:extLst>
          </p:cNvPr>
          <p:cNvSpPr>
            <a:spLocks noGrp="1"/>
          </p:cNvSpPr>
          <p:nvPr>
            <p:ph type="sldNum" sz="quarter" idx="12"/>
          </p:nvPr>
        </p:nvSpPr>
        <p:spPr/>
        <p:txBody>
          <a:bodyPr/>
          <a:lstStyle/>
          <a:p>
            <a:fld id="{C339E4E8-780C-47DA-9976-8D59F520AA81}" type="slidenum">
              <a:rPr kumimoji="1" lang="ja-JP" altLang="en-US" smtClean="0"/>
              <a:t>27</a:t>
            </a:fld>
            <a:endParaRPr kumimoji="1" lang="ja-JP" altLang="en-US"/>
          </a:p>
        </p:txBody>
      </p:sp>
    </p:spTree>
    <p:extLst>
      <p:ext uri="{BB962C8B-B14F-4D97-AF65-F5344CB8AC3E}">
        <p14:creationId xmlns:p14="http://schemas.microsoft.com/office/powerpoint/2010/main" val="2709356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63DCC8-514D-91F5-D473-B27BA170848E}"/>
              </a:ext>
            </a:extLst>
          </p:cNvPr>
          <p:cNvSpPr>
            <a:spLocks noGrp="1"/>
          </p:cNvSpPr>
          <p:nvPr>
            <p:ph type="title"/>
          </p:nvPr>
        </p:nvSpPr>
        <p:spPr>
          <a:xfrm>
            <a:off x="838200" y="365126"/>
            <a:ext cx="10515600" cy="560564"/>
          </a:xfrm>
        </p:spPr>
        <p:txBody>
          <a:bodyPr>
            <a:normAutofit fontScale="90000"/>
          </a:bodyPr>
          <a:lstStyle/>
          <a:p>
            <a:pPr algn="ctr"/>
            <a:br>
              <a:rPr kumimoji="1" lang="ja-JP" altLang="en-US" sz="4000" dirty="0"/>
            </a:br>
            <a:r>
              <a:rPr kumimoji="1" lang="ja-JP" altLang="en-US" sz="4000" b="1" dirty="0">
                <a:latin typeface="UD デジタル 教科書体 NK-R" panose="02020400000000000000" pitchFamily="18" charset="-128"/>
                <a:ea typeface="UD デジタル 教科書体 NK-R" panose="02020400000000000000" pitchFamily="18" charset="-128"/>
              </a:rPr>
              <a:t>サービス管理責任者と相談支援専門員の連携</a:t>
            </a:r>
            <a:br>
              <a:rPr kumimoji="1" lang="ja-JP" altLang="en-US" dirty="0">
                <a:latin typeface="UD デジタル 教科書体 NK-R" panose="02020400000000000000" pitchFamily="18" charset="-128"/>
                <a:ea typeface="UD デジタル 教科書体 NK-R" panose="02020400000000000000" pitchFamily="18" charset="-128"/>
              </a:rPr>
            </a:b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コンテンツ プレースホルダー 2">
            <a:extLst>
              <a:ext uri="{FF2B5EF4-FFF2-40B4-BE49-F238E27FC236}">
                <a16:creationId xmlns:a16="http://schemas.microsoft.com/office/drawing/2014/main" id="{67CD2C90-E7D4-9285-888F-06F83E94CD0A}"/>
              </a:ext>
            </a:extLst>
          </p:cNvPr>
          <p:cNvSpPr>
            <a:spLocks noGrp="1"/>
          </p:cNvSpPr>
          <p:nvPr>
            <p:ph idx="1"/>
          </p:nvPr>
        </p:nvSpPr>
        <p:spPr>
          <a:xfrm>
            <a:off x="838200" y="925690"/>
            <a:ext cx="10747664" cy="5678312"/>
          </a:xfrm>
        </p:spPr>
        <p:txBody>
          <a:bodyPr>
            <a:normAutofit/>
          </a:bodyPr>
          <a:lstStyle/>
          <a:p>
            <a:pPr marL="0" indent="0">
              <a:buNone/>
            </a:pPr>
            <a:endParaRPr lang="en-US" altLang="ja-JP" sz="100" dirty="0">
              <a:latin typeface="+mj-ea"/>
              <a:ea typeface="+mj-ea"/>
            </a:endParaRPr>
          </a:p>
          <a:p>
            <a:pPr marL="0" indent="0">
              <a:buNone/>
            </a:pPr>
            <a:endParaRPr lang="en-US" altLang="ja-JP" sz="100" dirty="0">
              <a:latin typeface="+mj-ea"/>
              <a:ea typeface="+mj-ea"/>
            </a:endParaRPr>
          </a:p>
          <a:p>
            <a:pPr marL="0" indent="0">
              <a:buNone/>
            </a:pPr>
            <a:r>
              <a:rPr lang="ja-JP" altLang="en-US" sz="2600" dirty="0">
                <a:latin typeface="UD デジタル 教科書体 NK-R" panose="02020400000000000000" pitchFamily="18" charset="-128"/>
                <a:ea typeface="UD デジタル 教科書体 NK-R" panose="02020400000000000000" pitchFamily="18" charset="-128"/>
              </a:rPr>
              <a:t>利用者が求める「安心と元気を与えるサービス管理責任者」とは</a:t>
            </a:r>
          </a:p>
          <a:p>
            <a:pPr marL="0" indent="0">
              <a:buNone/>
            </a:pPr>
            <a:r>
              <a:rPr lang="ja-JP" altLang="en-US" sz="2000" dirty="0">
                <a:latin typeface="UD デジタル 教科書体 NK-R" panose="02020400000000000000" pitchFamily="18" charset="-128"/>
                <a:ea typeface="UD デジタル 教科書体 NK-R" panose="02020400000000000000" pitchFamily="18" charset="-128"/>
              </a:rPr>
              <a:t>　　</a:t>
            </a:r>
            <a:r>
              <a:rPr lang="ja-JP" altLang="en-US" sz="1800" dirty="0">
                <a:latin typeface="UD デジタル 教科書体 NK-R" panose="02020400000000000000" pitchFamily="18" charset="-128"/>
                <a:ea typeface="UD デジタル 教科書体 NK-R" panose="02020400000000000000" pitchFamily="18" charset="-128"/>
              </a:rPr>
              <a:t>・自分の話や思いを聞いてくれる</a:t>
            </a:r>
          </a:p>
          <a:p>
            <a:pPr marL="0" indent="0">
              <a:buNone/>
            </a:pPr>
            <a:r>
              <a:rPr lang="ja-JP" altLang="en-US" sz="1800" dirty="0">
                <a:latin typeface="UD デジタル 教科書体 NK-R" panose="02020400000000000000" pitchFamily="18" charset="-128"/>
                <a:ea typeface="UD デジタル 教科書体 NK-R" panose="02020400000000000000" pitchFamily="18" charset="-128"/>
              </a:rPr>
              <a:t>　　・言いにくいことや困っていることを整理してくれる</a:t>
            </a:r>
          </a:p>
          <a:p>
            <a:pPr marL="0" indent="0">
              <a:buNone/>
            </a:pPr>
            <a:r>
              <a:rPr lang="ja-JP" altLang="en-US" sz="1800" dirty="0">
                <a:latin typeface="UD デジタル 教科書体 NK-R" panose="02020400000000000000" pitchFamily="18" charset="-128"/>
                <a:ea typeface="UD デジタル 教科書体 NK-R" panose="02020400000000000000" pitchFamily="18" charset="-128"/>
              </a:rPr>
              <a:t>　　・どう表現したら良いのかわからないことをまとめてくれる</a:t>
            </a:r>
          </a:p>
          <a:p>
            <a:pPr marL="0" indent="0">
              <a:buNone/>
            </a:pPr>
            <a:r>
              <a:rPr lang="ja-JP" altLang="en-US" sz="1800" dirty="0">
                <a:latin typeface="UD デジタル 教科書体 NK-R" panose="02020400000000000000" pitchFamily="18" charset="-128"/>
                <a:ea typeface="UD デジタル 教科書体 NK-R" panose="02020400000000000000" pitchFamily="18" charset="-128"/>
              </a:rPr>
              <a:t>　　・そして、それらをわかりやすく計画にして、自分が動きやすいアドバイスをくれる</a:t>
            </a:r>
          </a:p>
          <a:p>
            <a:pPr marL="0" indent="0">
              <a:buNone/>
            </a:pPr>
            <a:r>
              <a:rPr lang="ja-JP" altLang="en-US" sz="1800" dirty="0">
                <a:latin typeface="UD デジタル 教科書体 NK-R" panose="02020400000000000000" pitchFamily="18" charset="-128"/>
                <a:ea typeface="UD デジタル 教科書体 NK-R" panose="02020400000000000000" pitchFamily="18" charset="-128"/>
              </a:rPr>
              <a:t>　　・また、自分に関わりのある周囲の意見も聞いて、調整してくれる</a:t>
            </a:r>
            <a:endParaRPr lang="ja-JP" altLang="en-US" sz="1050" dirty="0">
              <a:latin typeface="UD デジタル 教科書体 NK-R" panose="02020400000000000000" pitchFamily="18" charset="-128"/>
              <a:ea typeface="UD デジタル 教科書体 NK-R" panose="02020400000000000000" pitchFamily="18" charset="-128"/>
            </a:endParaRPr>
          </a:p>
          <a:p>
            <a:pPr marL="0" indent="0">
              <a:buNone/>
            </a:pPr>
            <a:endParaRPr lang="ja-JP" altLang="en-US" sz="7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600" dirty="0">
                <a:latin typeface="UD デジタル 教科書体 NK-R" panose="02020400000000000000" pitchFamily="18" charset="-128"/>
                <a:ea typeface="UD デジタル 教科書体 NK-R" panose="02020400000000000000" pitchFamily="18" charset="-128"/>
              </a:rPr>
              <a:t>利用者の思いに寄り添い、地域や外部につながる支援のために</a:t>
            </a:r>
          </a:p>
          <a:p>
            <a:pPr marL="0" indent="0">
              <a:buNone/>
            </a:pPr>
            <a:r>
              <a:rPr lang="ja-JP" altLang="en-US" sz="2000" dirty="0">
                <a:latin typeface="UD デジタル 教科書体 NK-R" panose="02020400000000000000" pitchFamily="18" charset="-128"/>
                <a:ea typeface="UD デジタル 教科書体 NK-R" panose="02020400000000000000" pitchFamily="18" charset="-128"/>
              </a:rPr>
              <a:t>　</a:t>
            </a:r>
            <a:r>
              <a:rPr lang="ja-JP" altLang="en-US" sz="1800" dirty="0">
                <a:latin typeface="UD デジタル 教科書体 NK-R" panose="02020400000000000000" pitchFamily="18" charset="-128"/>
                <a:ea typeface="UD デジタル 教科書体 NK-R" panose="02020400000000000000" pitchFamily="18" charset="-128"/>
              </a:rPr>
              <a:t>　・サービス担当者会議（サービス等利用計画の作成会議）に参加</a:t>
            </a:r>
          </a:p>
          <a:p>
            <a:pPr marL="0" indent="0">
              <a:buNone/>
            </a:pPr>
            <a:r>
              <a:rPr lang="ja-JP" altLang="en-US" sz="1800" dirty="0">
                <a:latin typeface="UD デジタル 教科書体 NK-R" panose="02020400000000000000" pitchFamily="18" charset="-128"/>
                <a:ea typeface="UD デジタル 教科書体 NK-R" panose="02020400000000000000" pitchFamily="18" charset="-128"/>
              </a:rPr>
              <a:t>　　・相談支援専門員と連携し、チーム支援をするためのネットワークづくり</a:t>
            </a:r>
          </a:p>
          <a:p>
            <a:pPr marL="0" indent="0">
              <a:buNone/>
            </a:pPr>
            <a:r>
              <a:rPr lang="ja-JP" altLang="en-US" sz="1800" dirty="0">
                <a:latin typeface="UD デジタル 教科書体 NK-R" panose="02020400000000000000" pitchFamily="18" charset="-128"/>
                <a:ea typeface="UD デジタル 教科書体 NK-R" panose="02020400000000000000" pitchFamily="18" charset="-128"/>
              </a:rPr>
              <a:t>　　・専門的な見地から意見を述べてアセスメント等を深める</a:t>
            </a:r>
          </a:p>
          <a:p>
            <a:pPr marL="0" indent="0" algn="ctr">
              <a:buNone/>
            </a:pPr>
            <a:r>
              <a:rPr lang="ja-JP" altLang="en-US" sz="3600" dirty="0">
                <a:latin typeface="UD デジタル 教科書体 NK-R" panose="02020400000000000000" pitchFamily="18" charset="-128"/>
                <a:ea typeface="UD デジタル 教科書体 NK-R" panose="02020400000000000000" pitchFamily="18" charset="-128"/>
              </a:rPr>
              <a:t>⇓</a:t>
            </a:r>
            <a:endParaRPr lang="ja-JP" altLang="en-US" sz="4000" dirty="0">
              <a:latin typeface="UD デジタル 教科書体 NK-R" panose="02020400000000000000" pitchFamily="18" charset="-128"/>
              <a:ea typeface="UD デジタル 教科書体 NK-R" panose="02020400000000000000" pitchFamily="18" charset="-128"/>
            </a:endParaRPr>
          </a:p>
          <a:p>
            <a:pPr marL="0" indent="0" algn="ctr">
              <a:buNone/>
            </a:pPr>
            <a:r>
              <a:rPr lang="ja-JP" altLang="en-US" sz="2600" b="1" u="sng" dirty="0">
                <a:latin typeface="UD デジタル 教科書体 NK-R" panose="02020400000000000000" pitchFamily="18" charset="-128"/>
                <a:ea typeface="UD デジタル 教科書体 NK-R" panose="02020400000000000000" pitchFamily="18" charset="-128"/>
              </a:rPr>
              <a:t>相談支援専門員の立場で、サービス等利用計画</a:t>
            </a:r>
            <a:r>
              <a:rPr lang="en-US" altLang="ja-JP" sz="2600" b="1" u="sng" dirty="0">
                <a:latin typeface="UD デジタル 教科書体 NK-R" panose="02020400000000000000" pitchFamily="18" charset="-128"/>
                <a:ea typeface="UD デジタル 教科書体 NK-R" panose="02020400000000000000" pitchFamily="18" charset="-128"/>
              </a:rPr>
              <a:t>(</a:t>
            </a:r>
            <a:r>
              <a:rPr lang="ja-JP" altLang="en-US" sz="2600" b="1" u="sng" dirty="0">
                <a:latin typeface="UD デジタル 教科書体 NK-R" panose="02020400000000000000" pitchFamily="18" charset="-128"/>
                <a:ea typeface="UD デジタル 教科書体 NK-R" panose="02020400000000000000" pitchFamily="18" charset="-128"/>
              </a:rPr>
              <a:t>案</a:t>
            </a:r>
            <a:r>
              <a:rPr lang="en-US" altLang="ja-JP" sz="2600" b="1" u="sng" dirty="0">
                <a:latin typeface="UD デジタル 教科書体 NK-R" panose="02020400000000000000" pitchFamily="18" charset="-128"/>
                <a:ea typeface="UD デジタル 教科書体 NK-R" panose="02020400000000000000" pitchFamily="18" charset="-128"/>
              </a:rPr>
              <a:t>)</a:t>
            </a:r>
            <a:r>
              <a:rPr lang="ja-JP" altLang="en-US" sz="2600" b="1" u="sng" dirty="0">
                <a:latin typeface="UD デジタル 教科書体 NK-R" panose="02020400000000000000" pitchFamily="18" charset="-128"/>
                <a:ea typeface="UD デジタル 教科書体 NK-R" panose="02020400000000000000" pitchFamily="18" charset="-128"/>
              </a:rPr>
              <a:t>の作成を体験</a:t>
            </a:r>
          </a:p>
          <a:p>
            <a:pPr marL="0" indent="0">
              <a:buNone/>
            </a:pPr>
            <a:endParaRPr lang="ja-JP" altLang="en-US" dirty="0"/>
          </a:p>
          <a:p>
            <a:pPr marL="0" indent="0">
              <a:buNone/>
            </a:pPr>
            <a:endParaRPr lang="ja-JP" altLang="en-US" dirty="0"/>
          </a:p>
          <a:p>
            <a:pPr marL="0" indent="0">
              <a:buNone/>
            </a:pPr>
            <a:endParaRPr lang="ja-JP" altLang="en-US" dirty="0"/>
          </a:p>
          <a:p>
            <a:pPr marL="0" indent="0">
              <a:buNone/>
            </a:pPr>
            <a:endParaRPr lang="ja-JP" altLang="en-US" dirty="0"/>
          </a:p>
          <a:p>
            <a:pPr marL="0" indent="0">
              <a:buNone/>
            </a:pPr>
            <a:endParaRPr lang="ja-JP" altLang="en-US" dirty="0"/>
          </a:p>
          <a:p>
            <a:pPr marL="0" indent="0">
              <a:buNone/>
            </a:pPr>
            <a:endParaRPr lang="en-US" altLang="ja-JP" dirty="0"/>
          </a:p>
        </p:txBody>
      </p:sp>
      <p:sp>
        <p:nvSpPr>
          <p:cNvPr id="3" name="スライド番号プレースホルダー 2">
            <a:extLst>
              <a:ext uri="{FF2B5EF4-FFF2-40B4-BE49-F238E27FC236}">
                <a16:creationId xmlns:a16="http://schemas.microsoft.com/office/drawing/2014/main" id="{EFF68BCE-89F8-C872-82DA-8A1274ECC30E}"/>
              </a:ext>
            </a:extLst>
          </p:cNvPr>
          <p:cNvSpPr>
            <a:spLocks noGrp="1"/>
          </p:cNvSpPr>
          <p:nvPr>
            <p:ph type="sldNum" sz="quarter" idx="12"/>
          </p:nvPr>
        </p:nvSpPr>
        <p:spPr/>
        <p:txBody>
          <a:bodyPr/>
          <a:lstStyle/>
          <a:p>
            <a:fld id="{C339E4E8-780C-47DA-9976-8D59F520AA81}" type="slidenum">
              <a:rPr kumimoji="1" lang="ja-JP" altLang="en-US" smtClean="0"/>
              <a:t>28</a:t>
            </a:fld>
            <a:endParaRPr kumimoji="1" lang="ja-JP" altLang="en-US"/>
          </a:p>
        </p:txBody>
      </p:sp>
    </p:spTree>
    <p:extLst>
      <p:ext uri="{BB962C8B-B14F-4D97-AF65-F5344CB8AC3E}">
        <p14:creationId xmlns:p14="http://schemas.microsoft.com/office/powerpoint/2010/main" val="2722998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6F167F9-55FD-C073-8B57-2DCAC3C9A942}"/>
              </a:ext>
            </a:extLst>
          </p:cNvPr>
          <p:cNvSpPr txBox="1"/>
          <p:nvPr/>
        </p:nvSpPr>
        <p:spPr>
          <a:xfrm>
            <a:off x="3087756" y="0"/>
            <a:ext cx="6016487" cy="292388"/>
          </a:xfrm>
          <a:prstGeom prst="rect">
            <a:avLst/>
          </a:prstGeom>
          <a:noFill/>
          <a:ln>
            <a:noFill/>
          </a:ln>
        </p:spPr>
        <p:txBody>
          <a:bodyPr wrap="square" rtlCol="0" anchor="ctr">
            <a:spAutoFit/>
          </a:bodyPr>
          <a:lstStyle/>
          <a:p>
            <a:pPr algn="ctr"/>
            <a:r>
              <a:rPr kumimoji="1" lang="ja-JP" altLang="en-US" sz="1300" dirty="0">
                <a:latin typeface="ＭＳ Ｐゴシック" panose="020B0600070205080204" pitchFamily="50" charset="-128"/>
                <a:ea typeface="ＭＳ Ｐゴシック" panose="020B0600070205080204" pitchFamily="50" charset="-128"/>
              </a:rPr>
              <a:t>サービス等利用計画・障害児支援利用計画</a:t>
            </a:r>
          </a:p>
        </p:txBody>
      </p:sp>
      <p:sp>
        <p:nvSpPr>
          <p:cNvPr id="7" name="正方形/長方形 6">
            <a:extLst>
              <a:ext uri="{FF2B5EF4-FFF2-40B4-BE49-F238E27FC236}">
                <a16:creationId xmlns:a16="http://schemas.microsoft.com/office/drawing/2014/main" id="{5758E355-4BF8-FED2-20E0-2C8ADC90D392}"/>
              </a:ext>
            </a:extLst>
          </p:cNvPr>
          <p:cNvSpPr/>
          <p:nvPr/>
        </p:nvSpPr>
        <p:spPr>
          <a:xfrm>
            <a:off x="1981199" y="755374"/>
            <a:ext cx="1371601" cy="151294"/>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CF5A35E4-3021-602B-D4C3-A0B7E4E8EA64}"/>
              </a:ext>
            </a:extLst>
          </p:cNvPr>
          <p:cNvSpPr/>
          <p:nvPr/>
        </p:nvSpPr>
        <p:spPr>
          <a:xfrm>
            <a:off x="1981199" y="755374"/>
            <a:ext cx="1371601" cy="151294"/>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aphicFrame>
        <p:nvGraphicFramePr>
          <p:cNvPr id="12" name="表 12">
            <a:extLst>
              <a:ext uri="{FF2B5EF4-FFF2-40B4-BE49-F238E27FC236}">
                <a16:creationId xmlns:a16="http://schemas.microsoft.com/office/drawing/2014/main" id="{F1257CB2-4781-0904-D9B1-9337DA75D7C2}"/>
              </a:ext>
            </a:extLst>
          </p:cNvPr>
          <p:cNvGraphicFramePr>
            <a:graphicFrameLocks noGrp="1"/>
          </p:cNvGraphicFramePr>
          <p:nvPr/>
        </p:nvGraphicFramePr>
        <p:xfrm>
          <a:off x="225286" y="267192"/>
          <a:ext cx="11754678" cy="853440"/>
        </p:xfrm>
        <a:graphic>
          <a:graphicData uri="http://schemas.openxmlformats.org/drawingml/2006/table">
            <a:tbl>
              <a:tblPr firstRow="1" bandRow="1">
                <a:tableStyleId>{2D5ABB26-0587-4C30-8999-92F81FD0307C}</a:tableStyleId>
              </a:tblPr>
              <a:tblGrid>
                <a:gridCol w="1842052">
                  <a:extLst>
                    <a:ext uri="{9D8B030D-6E8A-4147-A177-3AD203B41FA5}">
                      <a16:colId xmlns:a16="http://schemas.microsoft.com/office/drawing/2014/main" val="3132489913"/>
                    </a:ext>
                  </a:extLst>
                </a:gridCol>
                <a:gridCol w="1881809">
                  <a:extLst>
                    <a:ext uri="{9D8B030D-6E8A-4147-A177-3AD203B41FA5}">
                      <a16:colId xmlns:a16="http://schemas.microsoft.com/office/drawing/2014/main" val="2708884163"/>
                    </a:ext>
                  </a:extLst>
                </a:gridCol>
                <a:gridCol w="1762539">
                  <a:extLst>
                    <a:ext uri="{9D8B030D-6E8A-4147-A177-3AD203B41FA5}">
                      <a16:colId xmlns:a16="http://schemas.microsoft.com/office/drawing/2014/main" val="1829210211"/>
                    </a:ext>
                  </a:extLst>
                </a:gridCol>
                <a:gridCol w="2213113">
                  <a:extLst>
                    <a:ext uri="{9D8B030D-6E8A-4147-A177-3AD203B41FA5}">
                      <a16:colId xmlns:a16="http://schemas.microsoft.com/office/drawing/2014/main" val="1888705351"/>
                    </a:ext>
                  </a:extLst>
                </a:gridCol>
                <a:gridCol w="1722783">
                  <a:extLst>
                    <a:ext uri="{9D8B030D-6E8A-4147-A177-3AD203B41FA5}">
                      <a16:colId xmlns:a16="http://schemas.microsoft.com/office/drawing/2014/main" val="1783716465"/>
                    </a:ext>
                  </a:extLst>
                </a:gridCol>
                <a:gridCol w="2332382">
                  <a:extLst>
                    <a:ext uri="{9D8B030D-6E8A-4147-A177-3AD203B41FA5}">
                      <a16:colId xmlns:a16="http://schemas.microsoft.com/office/drawing/2014/main" val="78056581"/>
                    </a:ext>
                  </a:extLst>
                </a:gridCol>
              </a:tblGrid>
              <a:tr h="0">
                <a:tc>
                  <a:txBody>
                    <a:bodyPr/>
                    <a:lstStyle/>
                    <a:p>
                      <a:r>
                        <a:rPr kumimoji="1" lang="ja-JP" altLang="en-US" sz="700" dirty="0">
                          <a:latin typeface="ＭＳ Ｐゴシック" panose="020B0600070205080204" pitchFamily="50" charset="-128"/>
                          <a:ea typeface="ＭＳ Ｐゴシック" panose="020B0600070205080204" pitchFamily="50" charset="-128"/>
                        </a:rPr>
                        <a:t>利用者氏名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700" dirty="0">
                          <a:latin typeface="ＭＳ Ｐゴシック" panose="020B0600070205080204" pitchFamily="50" charset="-128"/>
                          <a:ea typeface="ＭＳ Ｐゴシック" panose="020B0600070205080204" pitchFamily="50" charset="-128"/>
                        </a:rPr>
                        <a:t>障害支援区分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en-US" altLang="ja-JP"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700" dirty="0">
                          <a:latin typeface="ＭＳ Ｐゴシック" panose="020B0600070205080204" pitchFamily="50" charset="-128"/>
                          <a:ea typeface="ＭＳ Ｐゴシック" panose="020B0600070205080204" pitchFamily="50" charset="-128"/>
                        </a:rPr>
                        <a:t>相談支援事業者名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6190938"/>
                  </a:ext>
                </a:extLst>
              </a:tr>
              <a:tr h="0">
                <a:tc>
                  <a:txBody>
                    <a:bodyPr/>
                    <a:lstStyle/>
                    <a:p>
                      <a:r>
                        <a:rPr kumimoji="1" lang="ja-JP" altLang="en-US" sz="700" dirty="0">
                          <a:latin typeface="ＭＳ Ｐゴシック" panose="020B0600070205080204" pitchFamily="50" charset="-128"/>
                          <a:ea typeface="ＭＳ Ｐゴシック" panose="020B0600070205080204" pitchFamily="50" charset="-128"/>
                        </a:rPr>
                        <a:t>障害福祉サービス受給者証番号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700" dirty="0">
                          <a:latin typeface="ＭＳ Ｐゴシック" panose="020B0600070205080204" pitchFamily="50" charset="-128"/>
                          <a:ea typeface="ＭＳ Ｐゴシック" panose="020B0600070205080204" pitchFamily="50" charset="-128"/>
                        </a:rPr>
                        <a:t>利用者負担上限額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700" dirty="0">
                          <a:latin typeface="ＭＳ Ｐゴシック" panose="020B0600070205080204" pitchFamily="50" charset="-128"/>
                          <a:ea typeface="ＭＳ Ｐゴシック" panose="020B0600070205080204" pitchFamily="50" charset="-128"/>
                        </a:rPr>
                        <a:t>計画作成担当者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5350161"/>
                  </a:ext>
                </a:extLst>
              </a:tr>
              <a:tr h="0">
                <a:tc>
                  <a:txBody>
                    <a:bodyPr/>
                    <a:lstStyle/>
                    <a:p>
                      <a:r>
                        <a:rPr kumimoji="1" lang="ja-JP" altLang="en-US" sz="700" dirty="0">
                          <a:latin typeface="ＭＳ Ｐゴシック" panose="020B0600070205080204" pitchFamily="50" charset="-128"/>
                          <a:ea typeface="ＭＳ Ｐゴシック" panose="020B0600070205080204" pitchFamily="50" charset="-128"/>
                        </a:rPr>
                        <a:t>地域相談支援受給者番号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700" dirty="0">
                          <a:latin typeface="ＭＳ Ｐゴシック" panose="020B0600070205080204" pitchFamily="50" charset="-128"/>
                          <a:ea typeface="ＭＳ Ｐゴシック" panose="020B0600070205080204" pitchFamily="50" charset="-128"/>
                        </a:rPr>
                        <a:t>通所受給者証番号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700" dirty="0">
                          <a:latin typeface="ＭＳ Ｐゴシック" panose="020B0600070205080204" pitchFamily="50" charset="-128"/>
                          <a:ea typeface="ＭＳ Ｐゴシック" panose="020B0600070205080204" pitchFamily="50" charset="-128"/>
                        </a:rPr>
                        <a:t>代筆者署名欄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6723094"/>
                  </a:ext>
                </a:extLst>
              </a:tr>
              <a:tr h="0">
                <a:tc>
                  <a:txBody>
                    <a:bodyPr/>
                    <a:lstStyle/>
                    <a:p>
                      <a:r>
                        <a:rPr kumimoji="1" lang="ja-JP" altLang="en-US" sz="700" dirty="0">
                          <a:latin typeface="ＭＳ Ｐゴシック" panose="020B0600070205080204" pitchFamily="50" charset="-128"/>
                          <a:ea typeface="ＭＳ Ｐゴシック" panose="020B0600070205080204" pitchFamily="50" charset="-128"/>
                        </a:rPr>
                        <a:t>計画作成日</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700" dirty="0">
                          <a:latin typeface="ＭＳ Ｐゴシック" panose="020B0600070205080204" pitchFamily="50" charset="-128"/>
                          <a:ea typeface="ＭＳ Ｐゴシック" panose="020B0600070205080204" pitchFamily="50" charset="-128"/>
                        </a:rPr>
                        <a:t>モニタリング期間（開始年月）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700" dirty="0">
                          <a:latin typeface="ＭＳ Ｐゴシック" panose="020B0600070205080204" pitchFamily="50" charset="-128"/>
                          <a:ea typeface="ＭＳ Ｐゴシック" panose="020B0600070205080204" pitchFamily="50" charset="-128"/>
                        </a:rPr>
                        <a:t>利用者同意書名欄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833584"/>
                  </a:ext>
                </a:extLst>
              </a:tr>
            </a:tbl>
          </a:graphicData>
        </a:graphic>
      </p:graphicFrame>
      <p:graphicFrame>
        <p:nvGraphicFramePr>
          <p:cNvPr id="13" name="表 13">
            <a:extLst>
              <a:ext uri="{FF2B5EF4-FFF2-40B4-BE49-F238E27FC236}">
                <a16:creationId xmlns:a16="http://schemas.microsoft.com/office/drawing/2014/main" id="{B11D8EB3-04E3-9E83-5DD6-C5FD885A4B00}"/>
              </a:ext>
            </a:extLst>
          </p:cNvPr>
          <p:cNvGraphicFramePr>
            <a:graphicFrameLocks noGrp="1"/>
          </p:cNvGraphicFramePr>
          <p:nvPr/>
        </p:nvGraphicFramePr>
        <p:xfrm>
          <a:off x="225286" y="1148865"/>
          <a:ext cx="11754677" cy="1419501"/>
        </p:xfrm>
        <a:graphic>
          <a:graphicData uri="http://schemas.openxmlformats.org/drawingml/2006/table">
            <a:tbl>
              <a:tblPr firstRow="1" bandRow="1">
                <a:tableStyleId>{2D5ABB26-0587-4C30-8999-92F81FD0307C}</a:tableStyleId>
              </a:tblPr>
              <a:tblGrid>
                <a:gridCol w="1842053">
                  <a:extLst>
                    <a:ext uri="{9D8B030D-6E8A-4147-A177-3AD203B41FA5}">
                      <a16:colId xmlns:a16="http://schemas.microsoft.com/office/drawing/2014/main" val="551654702"/>
                    </a:ext>
                  </a:extLst>
                </a:gridCol>
                <a:gridCol w="9912624">
                  <a:extLst>
                    <a:ext uri="{9D8B030D-6E8A-4147-A177-3AD203B41FA5}">
                      <a16:colId xmlns:a16="http://schemas.microsoft.com/office/drawing/2014/main" val="2654086290"/>
                    </a:ext>
                  </a:extLst>
                </a:gridCol>
              </a:tblGrid>
              <a:tr h="646387">
                <a:tc>
                  <a:txBody>
                    <a:bodyPr/>
                    <a:lstStyle/>
                    <a:p>
                      <a:r>
                        <a:rPr kumimoji="1" lang="ja-JP" altLang="en-US" sz="700" dirty="0">
                          <a:latin typeface="ＭＳ Ｐゴシック" panose="020B0600070205080204" pitchFamily="50" charset="-128"/>
                          <a:ea typeface="ＭＳ Ｐゴシック" panose="020B0600070205080204" pitchFamily="50" charset="-128"/>
                        </a:rPr>
                        <a:t>利用者及びその家族の</a:t>
                      </a:r>
                      <a:endParaRPr kumimoji="1" lang="en-US" altLang="ja-JP" sz="700" dirty="0">
                        <a:latin typeface="ＭＳ Ｐゴシック" panose="020B0600070205080204" pitchFamily="50" charset="-128"/>
                        <a:ea typeface="ＭＳ Ｐゴシック" panose="020B0600070205080204" pitchFamily="50" charset="-128"/>
                      </a:endParaRPr>
                    </a:p>
                    <a:p>
                      <a:r>
                        <a:rPr kumimoji="1" lang="ja-JP" altLang="en-US" sz="700" dirty="0">
                          <a:latin typeface="ＭＳ Ｐゴシック" panose="020B0600070205080204" pitchFamily="50" charset="-128"/>
                          <a:ea typeface="ＭＳ Ｐゴシック" panose="020B0600070205080204" pitchFamily="50" charset="-128"/>
                        </a:rPr>
                        <a:t>生活に対する意向</a:t>
                      </a:r>
                      <a:endParaRPr kumimoji="1" lang="en-US" altLang="ja-JP" sz="700" dirty="0">
                        <a:latin typeface="ＭＳ Ｐゴシック" panose="020B0600070205080204" pitchFamily="50" charset="-128"/>
                        <a:ea typeface="ＭＳ Ｐゴシック" panose="020B0600070205080204" pitchFamily="50" charset="-128"/>
                      </a:endParaRPr>
                    </a:p>
                    <a:p>
                      <a:r>
                        <a:rPr kumimoji="1" lang="ja-JP" altLang="en-US" sz="700" dirty="0">
                          <a:latin typeface="ＭＳ Ｐゴシック" panose="020B0600070205080204" pitchFamily="50" charset="-128"/>
                          <a:ea typeface="ＭＳ Ｐゴシック" panose="020B0600070205080204" pitchFamily="50" charset="-128"/>
                        </a:rPr>
                        <a:t>（希望する生活）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en-US" altLang="ja-JP" sz="7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2559249"/>
                  </a:ext>
                </a:extLst>
              </a:tr>
              <a:tr h="773114">
                <a:tc>
                  <a:txBody>
                    <a:bodyPr/>
                    <a:lstStyle/>
                    <a:p>
                      <a:pPr algn="ctr"/>
                      <a:r>
                        <a:rPr kumimoji="1" lang="ja-JP" altLang="en-US" sz="800" dirty="0">
                          <a:latin typeface="ＭＳ Ｐゴシック" panose="020B0600070205080204" pitchFamily="50" charset="-128"/>
                          <a:ea typeface="ＭＳ Ｐゴシック" panose="020B0600070205080204" pitchFamily="50" charset="-128"/>
                        </a:rPr>
                        <a:t>総合的な援助の方針</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en-US" altLang="ja-JP" sz="7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19088180"/>
                  </a:ext>
                </a:extLst>
              </a:tr>
            </a:tbl>
          </a:graphicData>
        </a:graphic>
      </p:graphicFrame>
      <p:graphicFrame>
        <p:nvGraphicFramePr>
          <p:cNvPr id="14" name="表 14">
            <a:extLst>
              <a:ext uri="{FF2B5EF4-FFF2-40B4-BE49-F238E27FC236}">
                <a16:creationId xmlns:a16="http://schemas.microsoft.com/office/drawing/2014/main" id="{EB2EFF14-A6F5-F765-FA02-896D22B0BB13}"/>
              </a:ext>
            </a:extLst>
          </p:cNvPr>
          <p:cNvGraphicFramePr>
            <a:graphicFrameLocks noGrp="1"/>
          </p:cNvGraphicFramePr>
          <p:nvPr/>
        </p:nvGraphicFramePr>
        <p:xfrm>
          <a:off x="490280" y="2095972"/>
          <a:ext cx="11489683" cy="476520"/>
        </p:xfrm>
        <a:graphic>
          <a:graphicData uri="http://schemas.openxmlformats.org/drawingml/2006/table">
            <a:tbl>
              <a:tblPr firstRow="1" bandRow="1">
                <a:tableStyleId>{2D5ABB26-0587-4C30-8999-92F81FD0307C}</a:tableStyleId>
              </a:tblPr>
              <a:tblGrid>
                <a:gridCol w="1572437">
                  <a:extLst>
                    <a:ext uri="{9D8B030D-6E8A-4147-A177-3AD203B41FA5}">
                      <a16:colId xmlns:a16="http://schemas.microsoft.com/office/drawing/2014/main" val="3810478611"/>
                    </a:ext>
                  </a:extLst>
                </a:gridCol>
                <a:gridCol w="9917246">
                  <a:extLst>
                    <a:ext uri="{9D8B030D-6E8A-4147-A177-3AD203B41FA5}">
                      <a16:colId xmlns:a16="http://schemas.microsoft.com/office/drawing/2014/main" val="3603085999"/>
                    </a:ext>
                  </a:extLst>
                </a:gridCol>
              </a:tblGrid>
              <a:tr h="216221">
                <a:tc>
                  <a:txBody>
                    <a:bodyPr/>
                    <a:lstStyle/>
                    <a:p>
                      <a:r>
                        <a:rPr kumimoji="1" lang="ja-JP" altLang="en-US" sz="800" dirty="0">
                          <a:latin typeface="ＭＳ Ｐゴシック" panose="020B0600070205080204" pitchFamily="50" charset="-128"/>
                          <a:ea typeface="ＭＳ Ｐゴシック" panose="020B0600070205080204" pitchFamily="50" charset="-128"/>
                        </a:rPr>
                        <a:t>長期目標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0863326"/>
                  </a:ext>
                </a:extLst>
              </a:tr>
              <a:tr h="260299">
                <a:tc>
                  <a:txBody>
                    <a:bodyPr/>
                    <a:lstStyle/>
                    <a:p>
                      <a:r>
                        <a:rPr kumimoji="1" lang="ja-JP" altLang="en-US" sz="800" dirty="0">
                          <a:latin typeface="ＭＳ Ｐゴシック" panose="020B0600070205080204" pitchFamily="50" charset="-128"/>
                          <a:ea typeface="ＭＳ Ｐゴシック" panose="020B0600070205080204" pitchFamily="50" charset="-128"/>
                        </a:rPr>
                        <a:t>短期目標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800" dirty="0">
                        <a:latin typeface="HG教科書体" panose="02020609000000000000" pitchFamily="17" charset="-128"/>
                        <a:ea typeface="HG教科書体" panose="02020609000000000000" pitchFamily="17"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8529560"/>
                  </a:ext>
                </a:extLst>
              </a:tr>
            </a:tbl>
          </a:graphicData>
        </a:graphic>
      </p:graphicFrame>
      <p:graphicFrame>
        <p:nvGraphicFramePr>
          <p:cNvPr id="18" name="表 18">
            <a:extLst>
              <a:ext uri="{FF2B5EF4-FFF2-40B4-BE49-F238E27FC236}">
                <a16:creationId xmlns:a16="http://schemas.microsoft.com/office/drawing/2014/main" id="{EE707CE9-164F-9752-B07F-03C02571061D}"/>
              </a:ext>
            </a:extLst>
          </p:cNvPr>
          <p:cNvGraphicFramePr>
            <a:graphicFrameLocks noGrp="1"/>
          </p:cNvGraphicFramePr>
          <p:nvPr/>
        </p:nvGraphicFramePr>
        <p:xfrm>
          <a:off x="225286" y="2628958"/>
          <a:ext cx="11754680" cy="4108273"/>
        </p:xfrm>
        <a:graphic>
          <a:graphicData uri="http://schemas.openxmlformats.org/drawingml/2006/table">
            <a:tbl>
              <a:tblPr firstRow="1" bandRow="1">
                <a:tableStyleId>{5940675A-B579-460E-94D1-54222C63F5DA}</a:tableStyleId>
              </a:tblPr>
              <a:tblGrid>
                <a:gridCol w="268010">
                  <a:extLst>
                    <a:ext uri="{9D8B030D-6E8A-4147-A177-3AD203B41FA5}">
                      <a16:colId xmlns:a16="http://schemas.microsoft.com/office/drawing/2014/main" val="2196456922"/>
                    </a:ext>
                  </a:extLst>
                </a:gridCol>
                <a:gridCol w="2013930">
                  <a:extLst>
                    <a:ext uri="{9D8B030D-6E8A-4147-A177-3AD203B41FA5}">
                      <a16:colId xmlns:a16="http://schemas.microsoft.com/office/drawing/2014/main" val="724344087"/>
                    </a:ext>
                  </a:extLst>
                </a:gridCol>
                <a:gridCol w="1172497">
                  <a:extLst>
                    <a:ext uri="{9D8B030D-6E8A-4147-A177-3AD203B41FA5}">
                      <a16:colId xmlns:a16="http://schemas.microsoft.com/office/drawing/2014/main" val="4021379510"/>
                    </a:ext>
                  </a:extLst>
                </a:gridCol>
                <a:gridCol w="486696">
                  <a:extLst>
                    <a:ext uri="{9D8B030D-6E8A-4147-A177-3AD203B41FA5}">
                      <a16:colId xmlns:a16="http://schemas.microsoft.com/office/drawing/2014/main" val="773044156"/>
                    </a:ext>
                  </a:extLst>
                </a:gridCol>
                <a:gridCol w="862781">
                  <a:extLst>
                    <a:ext uri="{9D8B030D-6E8A-4147-A177-3AD203B41FA5}">
                      <a16:colId xmlns:a16="http://schemas.microsoft.com/office/drawing/2014/main" val="3379427199"/>
                    </a:ext>
                  </a:extLst>
                </a:gridCol>
                <a:gridCol w="2286000">
                  <a:extLst>
                    <a:ext uri="{9D8B030D-6E8A-4147-A177-3AD203B41FA5}">
                      <a16:colId xmlns:a16="http://schemas.microsoft.com/office/drawing/2014/main" val="2220987484"/>
                    </a:ext>
                  </a:extLst>
                </a:gridCol>
                <a:gridCol w="833284">
                  <a:extLst>
                    <a:ext uri="{9D8B030D-6E8A-4147-A177-3AD203B41FA5}">
                      <a16:colId xmlns:a16="http://schemas.microsoft.com/office/drawing/2014/main" val="3739687628"/>
                    </a:ext>
                  </a:extLst>
                </a:gridCol>
                <a:gridCol w="1769806">
                  <a:extLst>
                    <a:ext uri="{9D8B030D-6E8A-4147-A177-3AD203B41FA5}">
                      <a16:colId xmlns:a16="http://schemas.microsoft.com/office/drawing/2014/main" val="3984522084"/>
                    </a:ext>
                  </a:extLst>
                </a:gridCol>
                <a:gridCol w="538316">
                  <a:extLst>
                    <a:ext uri="{9D8B030D-6E8A-4147-A177-3AD203B41FA5}">
                      <a16:colId xmlns:a16="http://schemas.microsoft.com/office/drawing/2014/main" val="2467039440"/>
                    </a:ext>
                  </a:extLst>
                </a:gridCol>
                <a:gridCol w="1523360">
                  <a:extLst>
                    <a:ext uri="{9D8B030D-6E8A-4147-A177-3AD203B41FA5}">
                      <a16:colId xmlns:a16="http://schemas.microsoft.com/office/drawing/2014/main" val="2313273073"/>
                    </a:ext>
                  </a:extLst>
                </a:gridCol>
              </a:tblGrid>
              <a:tr h="230899">
                <a:tc rowSpan="2">
                  <a:txBody>
                    <a:bodyPr/>
                    <a:lstStyle/>
                    <a:p>
                      <a:pPr algn="ctr"/>
                      <a:r>
                        <a:rPr kumimoji="1" lang="ja-JP" altLang="en-US" sz="600" dirty="0">
                          <a:latin typeface="ＭＳ Ｐゴシック" panose="020B0600070205080204" pitchFamily="50" charset="-128"/>
                          <a:ea typeface="ＭＳ Ｐゴシック" panose="020B0600070205080204" pitchFamily="50" charset="-128"/>
                        </a:rPr>
                        <a:t>優先順位</a:t>
                      </a:r>
                    </a:p>
                  </a:txBody>
                  <a:tcPr vert="eaVert" anchor="ctr"/>
                </a:tc>
                <a:tc rowSpan="2">
                  <a:txBody>
                    <a:bodyPr/>
                    <a:lstStyle/>
                    <a:p>
                      <a:pPr algn="ctr"/>
                      <a:r>
                        <a:rPr kumimoji="1" lang="ja-JP" altLang="en-US" sz="800" dirty="0">
                          <a:latin typeface="ＭＳ Ｐゴシック" panose="020B0600070205080204" pitchFamily="50" charset="-128"/>
                          <a:ea typeface="ＭＳ Ｐゴシック" panose="020B0600070205080204" pitchFamily="50" charset="-128"/>
                        </a:rPr>
                        <a:t>解決すべき課題</a:t>
                      </a:r>
                      <a:endParaRPr kumimoji="1" lang="en-US" altLang="ja-JP" sz="800" dirty="0">
                        <a:latin typeface="ＭＳ Ｐゴシック" panose="020B0600070205080204" pitchFamily="50" charset="-128"/>
                        <a:ea typeface="ＭＳ Ｐゴシック" panose="020B0600070205080204" pitchFamily="50" charset="-128"/>
                      </a:endParaRPr>
                    </a:p>
                    <a:p>
                      <a:pPr algn="ctr"/>
                      <a:r>
                        <a:rPr kumimoji="1" lang="ja-JP" altLang="en-US" sz="800" dirty="0">
                          <a:latin typeface="ＭＳ Ｐゴシック" panose="020B0600070205080204" pitchFamily="50" charset="-128"/>
                          <a:ea typeface="ＭＳ Ｐゴシック" panose="020B0600070205080204" pitchFamily="50" charset="-128"/>
                        </a:rPr>
                        <a:t>（本人のニーズ）</a:t>
                      </a:r>
                    </a:p>
                  </a:txBody>
                  <a:tcPr anchor="ctr"/>
                </a:tc>
                <a:tc rowSpan="2">
                  <a:txBody>
                    <a:bodyPr/>
                    <a:lstStyle/>
                    <a:p>
                      <a:pPr algn="ctr"/>
                      <a:r>
                        <a:rPr kumimoji="1" lang="ja-JP" altLang="en-US" sz="800" dirty="0">
                          <a:latin typeface="ＭＳ Ｐゴシック" panose="020B0600070205080204" pitchFamily="50" charset="-128"/>
                          <a:ea typeface="ＭＳ Ｐゴシック" panose="020B0600070205080204" pitchFamily="50" charset="-128"/>
                        </a:rPr>
                        <a:t>支援目標</a:t>
                      </a:r>
                    </a:p>
                  </a:txBody>
                  <a:tcPr anchor="ctr"/>
                </a:tc>
                <a:tc rowSpan="2">
                  <a:txBody>
                    <a:bodyPr/>
                    <a:lstStyle/>
                    <a:p>
                      <a:pPr algn="ctr"/>
                      <a:r>
                        <a:rPr kumimoji="1" lang="ja-JP" altLang="en-US" sz="800" dirty="0">
                          <a:latin typeface="ＭＳ Ｐゴシック" panose="020B0600070205080204" pitchFamily="50" charset="-128"/>
                          <a:ea typeface="ＭＳ Ｐゴシック" panose="020B0600070205080204" pitchFamily="50" charset="-128"/>
                        </a:rPr>
                        <a:t>達成</a:t>
                      </a:r>
                      <a:endParaRPr kumimoji="1" lang="en-US" altLang="ja-JP" sz="800" dirty="0">
                        <a:latin typeface="ＭＳ Ｐゴシック" panose="020B0600070205080204" pitchFamily="50" charset="-128"/>
                        <a:ea typeface="ＭＳ Ｐゴシック" panose="020B0600070205080204" pitchFamily="50" charset="-128"/>
                      </a:endParaRPr>
                    </a:p>
                    <a:p>
                      <a:pPr algn="ctr"/>
                      <a:r>
                        <a:rPr kumimoji="1" lang="ja-JP" altLang="en-US" sz="800" dirty="0">
                          <a:latin typeface="ＭＳ Ｐゴシック" panose="020B0600070205080204" pitchFamily="50" charset="-128"/>
                          <a:ea typeface="ＭＳ Ｐゴシック" panose="020B0600070205080204" pitchFamily="50" charset="-128"/>
                        </a:rPr>
                        <a:t>時期</a:t>
                      </a:r>
                    </a:p>
                  </a:txBody>
                  <a:tcPr anchor="ctr"/>
                </a:tc>
                <a:tc gridSpan="3">
                  <a:txBody>
                    <a:bodyPr/>
                    <a:lstStyle/>
                    <a:p>
                      <a:pPr algn="ctr"/>
                      <a:r>
                        <a:rPr kumimoji="1" lang="ja-JP" altLang="en-US" sz="800" dirty="0">
                          <a:latin typeface="ＭＳ Ｐゴシック" panose="020B0600070205080204" pitchFamily="50" charset="-128"/>
                          <a:ea typeface="ＭＳ Ｐゴシック" panose="020B0600070205080204" pitchFamily="50" charset="-128"/>
                        </a:rPr>
                        <a:t>福祉サービス等</a:t>
                      </a:r>
                    </a:p>
                  </a:txBody>
                  <a:tcPr/>
                </a:tc>
                <a:tc hMerge="1">
                  <a:txBody>
                    <a:bodyPr/>
                    <a:lstStyle/>
                    <a:p>
                      <a:endParaRPr kumimoji="1" lang="ja-JP" altLang="en-US" sz="800" dirty="0">
                        <a:latin typeface="ＭＳ Ｐゴシック" panose="020B0600070205080204" pitchFamily="50" charset="-128"/>
                        <a:ea typeface="ＭＳ Ｐゴシック" panose="020B0600070205080204" pitchFamily="50" charset="-128"/>
                      </a:endParaRPr>
                    </a:p>
                  </a:txBody>
                  <a:tcPr/>
                </a:tc>
                <a:tc hMerge="1">
                  <a:txBody>
                    <a:bodyPr/>
                    <a:lstStyle/>
                    <a:p>
                      <a:endParaRPr kumimoji="1" lang="ja-JP" altLang="en-US" sz="800" dirty="0">
                        <a:latin typeface="ＭＳ Ｐゴシック" panose="020B0600070205080204" pitchFamily="50" charset="-128"/>
                        <a:ea typeface="ＭＳ Ｐゴシック" panose="020B0600070205080204" pitchFamily="50" charset="-128"/>
                      </a:endParaRPr>
                    </a:p>
                  </a:txBody>
                  <a:tcPr/>
                </a:tc>
                <a:tc rowSpan="2">
                  <a:txBody>
                    <a:bodyPr/>
                    <a:lstStyle/>
                    <a:p>
                      <a:pPr algn="ctr"/>
                      <a:r>
                        <a:rPr kumimoji="1" lang="ja-JP" altLang="en-US" sz="800" dirty="0">
                          <a:latin typeface="ＭＳ Ｐゴシック" panose="020B0600070205080204" pitchFamily="50" charset="-128"/>
                          <a:ea typeface="ＭＳ Ｐゴシック" panose="020B0600070205080204" pitchFamily="50" charset="-128"/>
                        </a:rPr>
                        <a:t>問題解決のための</a:t>
                      </a:r>
                      <a:endParaRPr kumimoji="1" lang="en-US" altLang="ja-JP" sz="800" dirty="0">
                        <a:latin typeface="ＭＳ Ｐゴシック" panose="020B0600070205080204" pitchFamily="50" charset="-128"/>
                        <a:ea typeface="ＭＳ Ｐゴシック" panose="020B0600070205080204" pitchFamily="50" charset="-128"/>
                      </a:endParaRPr>
                    </a:p>
                    <a:p>
                      <a:pPr algn="ctr"/>
                      <a:r>
                        <a:rPr kumimoji="1" lang="ja-JP" altLang="en-US" sz="800" dirty="0">
                          <a:latin typeface="ＭＳ Ｐゴシック" panose="020B0600070205080204" pitchFamily="50" charset="-128"/>
                          <a:ea typeface="ＭＳ Ｐゴシック" panose="020B0600070205080204" pitchFamily="50" charset="-128"/>
                        </a:rPr>
                        <a:t>本人の役割</a:t>
                      </a:r>
                    </a:p>
                  </a:txBody>
                  <a:tcPr anchor="ctr"/>
                </a:tc>
                <a:tc rowSpan="2">
                  <a:txBody>
                    <a:bodyPr/>
                    <a:lstStyle/>
                    <a:p>
                      <a:pPr algn="ctr"/>
                      <a:r>
                        <a:rPr kumimoji="1" lang="ja-JP" altLang="en-US" sz="800" dirty="0">
                          <a:latin typeface="ＭＳ Ｐゴシック" panose="020B0600070205080204" pitchFamily="50" charset="-128"/>
                          <a:ea typeface="ＭＳ Ｐゴシック" panose="020B0600070205080204" pitchFamily="50" charset="-128"/>
                        </a:rPr>
                        <a:t>評価</a:t>
                      </a:r>
                      <a:endParaRPr kumimoji="1" lang="en-US" altLang="ja-JP" sz="800" dirty="0">
                        <a:latin typeface="ＭＳ Ｐゴシック" panose="020B0600070205080204" pitchFamily="50" charset="-128"/>
                        <a:ea typeface="ＭＳ Ｐゴシック" panose="020B0600070205080204" pitchFamily="50" charset="-128"/>
                      </a:endParaRPr>
                    </a:p>
                    <a:p>
                      <a:pPr algn="ctr"/>
                      <a:r>
                        <a:rPr kumimoji="1" lang="ja-JP" altLang="en-US" sz="800" dirty="0">
                          <a:latin typeface="ＭＳ Ｐゴシック" panose="020B0600070205080204" pitchFamily="50" charset="-128"/>
                          <a:ea typeface="ＭＳ Ｐゴシック" panose="020B0600070205080204" pitchFamily="50" charset="-128"/>
                        </a:rPr>
                        <a:t>時期</a:t>
                      </a:r>
                    </a:p>
                  </a:txBody>
                  <a:tcPr anchor="ctr"/>
                </a:tc>
                <a:tc rowSpan="2">
                  <a:txBody>
                    <a:bodyPr/>
                    <a:lstStyle/>
                    <a:p>
                      <a:pPr algn="ctr"/>
                      <a:r>
                        <a:rPr kumimoji="1" lang="ja-JP" altLang="en-US" sz="800" dirty="0">
                          <a:latin typeface="ＭＳ Ｐゴシック" panose="020B0600070205080204" pitchFamily="50" charset="-128"/>
                          <a:ea typeface="ＭＳ Ｐゴシック" panose="020B0600070205080204" pitchFamily="50" charset="-128"/>
                        </a:rPr>
                        <a:t>その他留意事項</a:t>
                      </a:r>
                    </a:p>
                  </a:txBody>
                  <a:tcPr anchor="ctr"/>
                </a:tc>
                <a:extLst>
                  <a:ext uri="{0D108BD9-81ED-4DB2-BD59-A6C34878D82A}">
                    <a16:rowId xmlns:a16="http://schemas.microsoft.com/office/drawing/2014/main" val="16286459"/>
                  </a:ext>
                </a:extLst>
              </a:tr>
              <a:tr h="296354">
                <a:tc vMerge="1">
                  <a:txBody>
                    <a:bodyPr/>
                    <a:lstStyle/>
                    <a:p>
                      <a:endParaRPr kumimoji="1" lang="ja-JP" altLang="en-US" sz="800" dirty="0">
                        <a:latin typeface="ＭＳ Ｐゴシック" panose="020B0600070205080204" pitchFamily="50" charset="-128"/>
                        <a:ea typeface="ＭＳ Ｐゴシック" panose="020B0600070205080204" pitchFamily="50" charset="-128"/>
                      </a:endParaRPr>
                    </a:p>
                  </a:txBody>
                  <a:tcPr/>
                </a:tc>
                <a:tc vMerge="1">
                  <a:txBody>
                    <a:bodyPr/>
                    <a:lstStyle/>
                    <a:p>
                      <a:endParaRPr kumimoji="1" lang="ja-JP" altLang="en-US" sz="800" dirty="0">
                        <a:latin typeface="ＭＳ Ｐゴシック" panose="020B0600070205080204" pitchFamily="50" charset="-128"/>
                        <a:ea typeface="ＭＳ Ｐゴシック" panose="020B0600070205080204" pitchFamily="50" charset="-128"/>
                      </a:endParaRPr>
                    </a:p>
                  </a:txBody>
                  <a:tcPr/>
                </a:tc>
                <a:tc vMerge="1">
                  <a:txBody>
                    <a:bodyPr/>
                    <a:lstStyle/>
                    <a:p>
                      <a:endParaRPr kumimoji="1" lang="ja-JP" altLang="en-US" sz="800" dirty="0">
                        <a:latin typeface="ＭＳ Ｐゴシック" panose="020B0600070205080204" pitchFamily="50" charset="-128"/>
                        <a:ea typeface="ＭＳ Ｐゴシック" panose="020B0600070205080204" pitchFamily="50" charset="-128"/>
                      </a:endParaRPr>
                    </a:p>
                  </a:txBody>
                  <a:tcPr/>
                </a:tc>
                <a:tc vMerge="1">
                  <a:txBody>
                    <a:bodyPr/>
                    <a:lstStyle/>
                    <a:p>
                      <a:endParaRPr kumimoji="1" lang="ja-JP" altLang="en-US" sz="800" dirty="0">
                        <a:latin typeface="ＭＳ Ｐゴシック" panose="020B0600070205080204" pitchFamily="50" charset="-128"/>
                        <a:ea typeface="ＭＳ Ｐゴシック" panose="020B0600070205080204" pitchFamily="50" charset="-128"/>
                      </a:endParaRPr>
                    </a:p>
                  </a:txBody>
                  <a:tcPr/>
                </a:tc>
                <a:tc gridSpan="2">
                  <a:txBody>
                    <a:bodyPr/>
                    <a:lstStyle/>
                    <a:p>
                      <a:pPr algn="ctr"/>
                      <a:r>
                        <a:rPr kumimoji="1" lang="ja-JP" altLang="en-US" sz="800" dirty="0">
                          <a:latin typeface="ＭＳ Ｐゴシック" panose="020B0600070205080204" pitchFamily="50" charset="-128"/>
                          <a:ea typeface="ＭＳ Ｐゴシック" panose="020B0600070205080204" pitchFamily="50" charset="-128"/>
                        </a:rPr>
                        <a:t>種類・内容・量（頻度・時間）</a:t>
                      </a:r>
                    </a:p>
                  </a:txBody>
                  <a:tcPr anchor="ctr"/>
                </a:tc>
                <a:tc hMerge="1">
                  <a:txBody>
                    <a:bodyPr/>
                    <a:lstStyle/>
                    <a:p>
                      <a:endParaRPr kumimoji="1" lang="ja-JP" altLang="en-US" sz="800" dirty="0">
                        <a:latin typeface="ＭＳ Ｐゴシック" panose="020B0600070205080204" pitchFamily="50" charset="-128"/>
                        <a:ea typeface="ＭＳ Ｐゴシック" panose="020B0600070205080204" pitchFamily="50" charset="-128"/>
                      </a:endParaRPr>
                    </a:p>
                  </a:txBody>
                  <a:tcPr/>
                </a:tc>
                <a:tc>
                  <a:txBody>
                    <a:bodyPr/>
                    <a:lstStyle/>
                    <a:p>
                      <a:pPr algn="ctr"/>
                      <a:r>
                        <a:rPr kumimoji="1" lang="ja-JP" altLang="en-US" sz="600" dirty="0">
                          <a:latin typeface="ＭＳ Ｐゴシック" panose="020B0600070205080204" pitchFamily="50" charset="-128"/>
                          <a:ea typeface="ＭＳ Ｐゴシック" panose="020B0600070205080204" pitchFamily="50" charset="-128"/>
                        </a:rPr>
                        <a:t>提供事業者名</a:t>
                      </a:r>
                      <a:endParaRPr kumimoji="1" lang="en-US" altLang="ja-JP" sz="600" dirty="0">
                        <a:latin typeface="ＭＳ Ｐゴシック" panose="020B0600070205080204" pitchFamily="50" charset="-128"/>
                        <a:ea typeface="ＭＳ Ｐゴシック" panose="020B0600070205080204" pitchFamily="50" charset="-128"/>
                      </a:endParaRPr>
                    </a:p>
                    <a:p>
                      <a:pPr algn="ctr"/>
                      <a:r>
                        <a:rPr kumimoji="1" lang="ja-JP" altLang="en-US" sz="600" dirty="0">
                          <a:latin typeface="ＭＳ Ｐゴシック" panose="020B0600070205080204" pitchFamily="50" charset="-128"/>
                          <a:ea typeface="ＭＳ Ｐゴシック" panose="020B0600070205080204" pitchFamily="50" charset="-128"/>
                        </a:rPr>
                        <a:t>（担当者名・電話）</a:t>
                      </a:r>
                    </a:p>
                  </a:txBody>
                  <a:tcPr anchor="ctr"/>
                </a:tc>
                <a:tc vMerge="1">
                  <a:txBody>
                    <a:bodyPr/>
                    <a:lstStyle/>
                    <a:p>
                      <a:endParaRPr kumimoji="1" lang="ja-JP" altLang="en-US" sz="800" dirty="0">
                        <a:latin typeface="ＭＳ Ｐゴシック" panose="020B0600070205080204" pitchFamily="50" charset="-128"/>
                        <a:ea typeface="ＭＳ Ｐゴシック" panose="020B0600070205080204" pitchFamily="50" charset="-128"/>
                      </a:endParaRPr>
                    </a:p>
                  </a:txBody>
                  <a:tcPr/>
                </a:tc>
                <a:tc vMerge="1">
                  <a:txBody>
                    <a:bodyPr/>
                    <a:lstStyle/>
                    <a:p>
                      <a:endParaRPr kumimoji="1" lang="ja-JP" altLang="en-US" sz="800" dirty="0">
                        <a:latin typeface="ＭＳ Ｐゴシック" panose="020B0600070205080204" pitchFamily="50" charset="-128"/>
                        <a:ea typeface="ＭＳ Ｐゴシック" panose="020B0600070205080204" pitchFamily="50" charset="-128"/>
                      </a:endParaRPr>
                    </a:p>
                  </a:txBody>
                  <a:tcPr/>
                </a:tc>
                <a:tc vMerge="1">
                  <a:txBody>
                    <a:bodyPr/>
                    <a:lstStyle/>
                    <a:p>
                      <a:endParaRPr kumimoji="1" lang="ja-JP" altLang="en-US" sz="800" dirty="0">
                        <a:latin typeface="ＭＳ Ｐゴシック" panose="020B0600070205080204" pitchFamily="50" charset="-128"/>
                        <a:ea typeface="ＭＳ Ｐゴシック" panose="020B0600070205080204" pitchFamily="50" charset="-128"/>
                      </a:endParaRPr>
                    </a:p>
                  </a:txBody>
                  <a:tcPr/>
                </a:tc>
                <a:extLst>
                  <a:ext uri="{0D108BD9-81ED-4DB2-BD59-A6C34878D82A}">
                    <a16:rowId xmlns:a16="http://schemas.microsoft.com/office/drawing/2014/main" val="2957370392"/>
                  </a:ext>
                </a:extLst>
              </a:tr>
              <a:tr h="716204">
                <a:tc>
                  <a:txBody>
                    <a:bodyPr/>
                    <a:lstStyle/>
                    <a:p>
                      <a:pPr algn="ctr"/>
                      <a:r>
                        <a:rPr kumimoji="1" lang="en-US" altLang="ja-JP" sz="800" dirty="0">
                          <a:latin typeface="ＭＳ Ｐゴシック" panose="020B0600070205080204" pitchFamily="50" charset="-128"/>
                          <a:ea typeface="ＭＳ Ｐゴシック" panose="020B0600070205080204" pitchFamily="50" charset="-128"/>
                        </a:rPr>
                        <a:t>1</a:t>
                      </a:r>
                      <a:endParaRPr kumimoji="1" lang="ja-JP" altLang="en-US" sz="800" dirty="0">
                        <a:latin typeface="ＭＳ Ｐゴシック" panose="020B0600070205080204" pitchFamily="50" charset="-128"/>
                        <a:ea typeface="ＭＳ Ｐゴシック" panose="020B0600070205080204" pitchFamily="50" charset="-128"/>
                      </a:endParaRPr>
                    </a:p>
                  </a:txBody>
                  <a:tcPr vert="eaVert"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pPr algn="ctr"/>
                      <a:endParaRPr kumimoji="1" lang="en-US" altLang="ja-JP"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extLst>
                  <a:ext uri="{0D108BD9-81ED-4DB2-BD59-A6C34878D82A}">
                    <a16:rowId xmlns:a16="http://schemas.microsoft.com/office/drawing/2014/main" val="1492165576"/>
                  </a:ext>
                </a:extLst>
              </a:tr>
              <a:tr h="716204">
                <a:tc>
                  <a:txBody>
                    <a:bodyPr/>
                    <a:lstStyle/>
                    <a:p>
                      <a:pPr algn="ctr"/>
                      <a:r>
                        <a:rPr kumimoji="1" lang="en-US" altLang="ja-JP" sz="800" dirty="0">
                          <a:latin typeface="ＭＳ Ｐゴシック" panose="020B0600070205080204" pitchFamily="50" charset="-128"/>
                          <a:ea typeface="ＭＳ Ｐゴシック" panose="020B0600070205080204" pitchFamily="50" charset="-128"/>
                        </a:rPr>
                        <a:t>2</a:t>
                      </a:r>
                      <a:endParaRPr kumimoji="1" lang="ja-JP" altLang="en-US" sz="800" dirty="0">
                        <a:latin typeface="ＭＳ Ｐゴシック" panose="020B0600070205080204" pitchFamily="50" charset="-128"/>
                        <a:ea typeface="ＭＳ Ｐゴシック" panose="020B0600070205080204" pitchFamily="50" charset="-128"/>
                      </a:endParaRPr>
                    </a:p>
                  </a:txBody>
                  <a:tcPr vert="eaVert"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extLst>
                  <a:ext uri="{0D108BD9-81ED-4DB2-BD59-A6C34878D82A}">
                    <a16:rowId xmlns:a16="http://schemas.microsoft.com/office/drawing/2014/main" val="1835659564"/>
                  </a:ext>
                </a:extLst>
              </a:tr>
              <a:tr h="716204">
                <a:tc>
                  <a:txBody>
                    <a:bodyPr/>
                    <a:lstStyle/>
                    <a:p>
                      <a:pPr algn="ctr"/>
                      <a:r>
                        <a:rPr kumimoji="1" lang="en-US" altLang="ja-JP" sz="800" dirty="0">
                          <a:latin typeface="ＭＳ Ｐゴシック" panose="020B0600070205080204" pitchFamily="50" charset="-128"/>
                          <a:ea typeface="ＭＳ Ｐゴシック" panose="020B0600070205080204" pitchFamily="50" charset="-128"/>
                        </a:rPr>
                        <a:t>3</a:t>
                      </a:r>
                      <a:endParaRPr kumimoji="1" lang="ja-JP" altLang="en-US" sz="800" dirty="0">
                        <a:latin typeface="ＭＳ Ｐゴシック" panose="020B0600070205080204" pitchFamily="50" charset="-128"/>
                        <a:ea typeface="ＭＳ Ｐゴシック" panose="020B0600070205080204" pitchFamily="50" charset="-128"/>
                      </a:endParaRPr>
                    </a:p>
                  </a:txBody>
                  <a:tcPr vert="eaVert"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extLst>
                  <a:ext uri="{0D108BD9-81ED-4DB2-BD59-A6C34878D82A}">
                    <a16:rowId xmlns:a16="http://schemas.microsoft.com/office/drawing/2014/main" val="947313925"/>
                  </a:ext>
                </a:extLst>
              </a:tr>
              <a:tr h="716204">
                <a:tc>
                  <a:txBody>
                    <a:bodyPr/>
                    <a:lstStyle/>
                    <a:p>
                      <a:pPr algn="ctr"/>
                      <a:r>
                        <a:rPr kumimoji="1" lang="en-US" altLang="ja-JP" sz="800" dirty="0">
                          <a:latin typeface="ＭＳ Ｐゴシック" panose="020B0600070205080204" pitchFamily="50" charset="-128"/>
                          <a:ea typeface="ＭＳ Ｐゴシック" panose="020B0600070205080204" pitchFamily="50" charset="-128"/>
                        </a:rPr>
                        <a:t>4</a:t>
                      </a:r>
                      <a:endParaRPr kumimoji="1" lang="ja-JP" altLang="en-US" sz="800" dirty="0">
                        <a:latin typeface="ＭＳ Ｐゴシック" panose="020B0600070205080204" pitchFamily="50" charset="-128"/>
                        <a:ea typeface="ＭＳ Ｐゴシック" panose="020B0600070205080204" pitchFamily="50" charset="-128"/>
                      </a:endParaRPr>
                    </a:p>
                  </a:txBody>
                  <a:tcPr vert="eaVert"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extLst>
                  <a:ext uri="{0D108BD9-81ED-4DB2-BD59-A6C34878D82A}">
                    <a16:rowId xmlns:a16="http://schemas.microsoft.com/office/drawing/2014/main" val="560956158"/>
                  </a:ext>
                </a:extLst>
              </a:tr>
              <a:tr h="716204">
                <a:tc>
                  <a:txBody>
                    <a:bodyPr/>
                    <a:lstStyle/>
                    <a:p>
                      <a:pPr algn="ctr"/>
                      <a:r>
                        <a:rPr kumimoji="1" lang="en-US" altLang="ja-JP" sz="800" dirty="0">
                          <a:latin typeface="ＭＳ Ｐゴシック" panose="020B0600070205080204" pitchFamily="50" charset="-128"/>
                          <a:ea typeface="ＭＳ Ｐゴシック" panose="020B0600070205080204" pitchFamily="50" charset="-128"/>
                        </a:rPr>
                        <a:t>5</a:t>
                      </a:r>
                      <a:endParaRPr kumimoji="1" lang="ja-JP" altLang="en-US" sz="800" dirty="0">
                        <a:latin typeface="ＭＳ Ｐゴシック" panose="020B0600070205080204" pitchFamily="50" charset="-128"/>
                        <a:ea typeface="ＭＳ Ｐゴシック" panose="020B0600070205080204" pitchFamily="50" charset="-128"/>
                      </a:endParaRPr>
                    </a:p>
                  </a:txBody>
                  <a:tcPr vert="eaVert"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tc>
                  <a:txBody>
                    <a:bodyPr/>
                    <a:lstStyle/>
                    <a:p>
                      <a:pPr algn="ctr"/>
                      <a:endParaRPr kumimoji="1" lang="ja-JP" altLang="en-US" sz="700" dirty="0">
                        <a:latin typeface="HG教科書体" panose="02020609000000000000" pitchFamily="17" charset="-128"/>
                        <a:ea typeface="HG教科書体" panose="02020609000000000000" pitchFamily="17" charset="-128"/>
                      </a:endParaRPr>
                    </a:p>
                  </a:txBody>
                  <a:tcPr anchor="ctr"/>
                </a:tc>
                <a:tc>
                  <a:txBody>
                    <a:bodyPr/>
                    <a:lstStyle/>
                    <a:p>
                      <a:endParaRPr kumimoji="1" lang="ja-JP" altLang="en-US" sz="700" dirty="0">
                        <a:latin typeface="HG教科書体" panose="02020609000000000000" pitchFamily="17" charset="-128"/>
                        <a:ea typeface="HG教科書体" panose="02020609000000000000" pitchFamily="17" charset="-128"/>
                      </a:endParaRPr>
                    </a:p>
                  </a:txBody>
                  <a:tcPr/>
                </a:tc>
                <a:extLst>
                  <a:ext uri="{0D108BD9-81ED-4DB2-BD59-A6C34878D82A}">
                    <a16:rowId xmlns:a16="http://schemas.microsoft.com/office/drawing/2014/main" val="1157621133"/>
                  </a:ext>
                </a:extLst>
              </a:tr>
            </a:tbl>
          </a:graphicData>
        </a:graphic>
      </p:graphicFrame>
      <p:sp>
        <p:nvSpPr>
          <p:cNvPr id="2" name="スライド番号プレースホルダー 1">
            <a:extLst>
              <a:ext uri="{FF2B5EF4-FFF2-40B4-BE49-F238E27FC236}">
                <a16:creationId xmlns:a16="http://schemas.microsoft.com/office/drawing/2014/main" id="{7D37C13D-DA69-D170-E46C-50868FC101BA}"/>
              </a:ext>
            </a:extLst>
          </p:cNvPr>
          <p:cNvSpPr>
            <a:spLocks noGrp="1"/>
          </p:cNvSpPr>
          <p:nvPr>
            <p:ph type="sldNum" sz="quarter" idx="12"/>
          </p:nvPr>
        </p:nvSpPr>
        <p:spPr/>
        <p:txBody>
          <a:bodyPr/>
          <a:lstStyle/>
          <a:p>
            <a:fld id="{C339E4E8-780C-47DA-9976-8D59F520AA81}" type="slidenum">
              <a:rPr kumimoji="1" lang="ja-JP" altLang="en-US" smtClean="0"/>
              <a:t>29</a:t>
            </a:fld>
            <a:endParaRPr kumimoji="1" lang="ja-JP" altLang="en-US" dirty="0"/>
          </a:p>
        </p:txBody>
      </p:sp>
    </p:spTree>
    <p:extLst>
      <p:ext uri="{BB962C8B-B14F-4D97-AF65-F5344CB8AC3E}">
        <p14:creationId xmlns:p14="http://schemas.microsoft.com/office/powerpoint/2010/main" val="144781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6F715-BAD3-6F98-73DF-5F8B34CCEF64}"/>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5B0C6D1A-F78B-2180-BAAA-305AC2B7B775}"/>
              </a:ext>
            </a:extLst>
          </p:cNvPr>
          <p:cNvSpPr/>
          <p:nvPr/>
        </p:nvSpPr>
        <p:spPr>
          <a:xfrm>
            <a:off x="10660912" y="6404344"/>
            <a:ext cx="1417675" cy="3437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3</a:t>
            </a:r>
            <a:endParaRPr lang="ja-JP" altLang="en-US" sz="1200" dirty="0">
              <a:solidFill>
                <a:schemeClr val="tx1"/>
              </a:solidFill>
            </a:endParaRPr>
          </a:p>
        </p:txBody>
      </p:sp>
      <p:sp>
        <p:nvSpPr>
          <p:cNvPr id="6" name="Text 2">
            <a:extLst>
              <a:ext uri="{FF2B5EF4-FFF2-40B4-BE49-F238E27FC236}">
                <a16:creationId xmlns:a16="http://schemas.microsoft.com/office/drawing/2014/main" id="{B17C2DF7-6BAE-8362-995A-59A5A44FFAAF}"/>
              </a:ext>
            </a:extLst>
          </p:cNvPr>
          <p:cNvSpPr/>
          <p:nvPr/>
        </p:nvSpPr>
        <p:spPr>
          <a:xfrm>
            <a:off x="400050" y="468519"/>
            <a:ext cx="6998793" cy="675991"/>
          </a:xfrm>
          <a:prstGeom prst="rect">
            <a:avLst/>
          </a:prstGeom>
          <a:noFill/>
          <a:ln/>
        </p:spPr>
        <p:txBody>
          <a:bodyPr wrap="square" lIns="0" tIns="0" rIns="0" bIns="0" rtlCol="0" anchor="t">
            <a:no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①</a:t>
            </a:r>
            <a:r>
              <a:rPr lang="en-US" altLang="ja-JP" sz="4400" dirty="0">
                <a:latin typeface="UD デジタル 教科書体 NK-R" panose="02020400000000000000" pitchFamily="18" charset="-128"/>
                <a:ea typeface="UD デジタル 教科書体 NK-R" panose="02020400000000000000" pitchFamily="18" charset="-128"/>
              </a:rPr>
              <a:t>【</a:t>
            </a:r>
            <a:r>
              <a:rPr lang="ja-JP" altLang="en-US" sz="4400" dirty="0">
                <a:latin typeface="UD デジタル 教科書体 NK-R" panose="02020400000000000000" pitchFamily="18" charset="-128"/>
                <a:ea typeface="UD デジタル 教科書体 NK-R" panose="02020400000000000000" pitchFamily="18" charset="-128"/>
              </a:rPr>
              <a:t>就労選択支援の実施</a:t>
            </a:r>
            <a:r>
              <a:rPr lang="en-US" altLang="ja-JP" sz="4400" dirty="0">
                <a:latin typeface="UD デジタル 教科書体 NK-R" panose="02020400000000000000" pitchFamily="18" charset="-128"/>
                <a:ea typeface="UD デジタル 教科書体 NK-R" panose="02020400000000000000" pitchFamily="18" charset="-128"/>
              </a:rPr>
              <a:t>】</a:t>
            </a:r>
            <a:endParaRPr lang="ja-JP" altLang="en-US" sz="4400" dirty="0">
              <a:latin typeface="UD デジタル 教科書体 NK-R" panose="02020400000000000000" pitchFamily="18" charset="-128"/>
              <a:ea typeface="UD デジタル 教科書体 NK-R" panose="02020400000000000000" pitchFamily="18" charset="-128"/>
            </a:endParaRPr>
          </a:p>
        </p:txBody>
      </p:sp>
      <p:sp>
        <p:nvSpPr>
          <p:cNvPr id="8" name="Text 1">
            <a:extLst>
              <a:ext uri="{FF2B5EF4-FFF2-40B4-BE49-F238E27FC236}">
                <a16:creationId xmlns:a16="http://schemas.microsoft.com/office/drawing/2014/main" id="{A74F499B-92D6-F565-1CA8-690B7AB5973A}"/>
              </a:ext>
            </a:extLst>
          </p:cNvPr>
          <p:cNvSpPr/>
          <p:nvPr/>
        </p:nvSpPr>
        <p:spPr>
          <a:xfrm>
            <a:off x="1085850" y="1634938"/>
            <a:ext cx="10286999" cy="4769406"/>
          </a:xfrm>
          <a:prstGeom prst="rect">
            <a:avLst/>
          </a:prstGeom>
          <a:noFill/>
          <a:ln/>
        </p:spPr>
        <p:txBody>
          <a:bodyPr wrap="square" lIns="0" tIns="0" rIns="0" bIns="0" rtlCol="0" anchor="t">
            <a:noAutofit/>
          </a:bodyPr>
          <a:lstStyle/>
          <a:p>
            <a:pPr>
              <a:lnSpc>
                <a:spcPct val="133000"/>
              </a:lnSpc>
            </a:pPr>
            <a:r>
              <a:rPr lang="ja-JP" altLang="en-US" sz="22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障害者本人が就労先・働き方についてより良い選択ができるよう、就労アセスメントの手法を活用して、本人の希望、就労能力や適性等に合った選択を支援する。</a:t>
            </a:r>
            <a:endParaRPr lang="en-US" altLang="ja-JP" sz="22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nSpc>
                <a:spcPct val="133000"/>
              </a:lnSpc>
            </a:pPr>
            <a:endParaRPr lang="ja-JP" altLang="en-US" sz="22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nSpc>
                <a:spcPct val="133000"/>
              </a:lnSpc>
            </a:pPr>
            <a:r>
              <a:rPr lang="ja-JP" altLang="en-US" sz="2200" dirty="0">
                <a:latin typeface="UD デジタル 教科書体 NK-R" panose="02020400000000000000" pitchFamily="18" charset="-128"/>
                <a:ea typeface="UD デジタル 教科書体 NK-R" panose="02020400000000000000" pitchFamily="18" charset="-128"/>
              </a:rPr>
              <a:t>就労選択支援は、</a:t>
            </a:r>
            <a:r>
              <a:rPr lang="ja-JP" altLang="ja-JP" sz="2200" dirty="0">
                <a:latin typeface="UD デジタル 教科書体 NK-R" panose="02020400000000000000" pitchFamily="18" charset="-128"/>
                <a:ea typeface="UD デジタル 教科書体 NK-R" panose="02020400000000000000" pitchFamily="18" charset="-128"/>
              </a:rPr>
              <a:t>単に「どの障害福祉サービスを利用するか」を決めるためのサービスではなく、本人の希望を出発点として、</a:t>
            </a:r>
            <a:r>
              <a:rPr lang="ja-JP" altLang="en-US" sz="2200" dirty="0">
                <a:latin typeface="UD デジタル 教科書体 NK-R" panose="02020400000000000000" pitchFamily="18" charset="-128"/>
                <a:ea typeface="UD デジタル 教科書体 NK-R" panose="02020400000000000000" pitchFamily="18" charset="-128"/>
              </a:rPr>
              <a:t>作業場面等を活用した状況把握（アセスメント）</a:t>
            </a:r>
            <a:r>
              <a:rPr lang="ja-JP" altLang="ja-JP" sz="2200" dirty="0">
                <a:latin typeface="UD デジタル 教科書体 NK-R" panose="02020400000000000000" pitchFamily="18" charset="-128"/>
                <a:ea typeface="UD デジタル 教科書体 NK-R" panose="02020400000000000000" pitchFamily="18" charset="-128"/>
              </a:rPr>
              <a:t>を</a:t>
            </a:r>
            <a:r>
              <a:rPr lang="ja-JP" altLang="en-US" sz="2200" dirty="0">
                <a:latin typeface="UD デジタル 教科書体 NK-R" panose="02020400000000000000" pitchFamily="18" charset="-128"/>
                <a:ea typeface="UD デジタル 教科書体 NK-R" panose="02020400000000000000" pitchFamily="18" charset="-128"/>
              </a:rPr>
              <a:t>活用し、</a:t>
            </a:r>
            <a:r>
              <a:rPr lang="ja-JP" altLang="ja-JP" sz="2200" dirty="0">
                <a:latin typeface="UD デジタル 教科書体 NK-R" panose="02020400000000000000" pitchFamily="18" charset="-128"/>
                <a:ea typeface="UD デジタル 教科書体 NK-R" panose="02020400000000000000" pitchFamily="18" charset="-128"/>
              </a:rPr>
              <a:t>本人の</a:t>
            </a:r>
            <a:r>
              <a:rPr lang="ja-JP" altLang="en-US" sz="2200" dirty="0">
                <a:latin typeface="UD デジタル 教科書体 NK-R" panose="02020400000000000000" pitchFamily="18" charset="-128"/>
                <a:ea typeface="UD デジタル 教科書体 NK-R" panose="02020400000000000000" pitchFamily="18" charset="-128"/>
              </a:rPr>
              <a:t>強み</a:t>
            </a:r>
            <a:r>
              <a:rPr lang="ja-JP" altLang="ja-JP" sz="2200" dirty="0">
                <a:latin typeface="UD デジタル 教科書体 NK-R" panose="02020400000000000000" pitchFamily="18" charset="-128"/>
                <a:ea typeface="UD デジタル 教科書体 NK-R" panose="02020400000000000000" pitchFamily="18" charset="-128"/>
              </a:rPr>
              <a:t>や</a:t>
            </a:r>
            <a:r>
              <a:rPr lang="ja-JP" altLang="en-US" sz="2200" dirty="0">
                <a:latin typeface="UD デジタル 教科書体 NK-R" panose="02020400000000000000" pitchFamily="18" charset="-128"/>
                <a:ea typeface="UD デジタル 教科書体 NK-R" panose="02020400000000000000" pitchFamily="18" charset="-128"/>
              </a:rPr>
              <a:t>特性</a:t>
            </a:r>
            <a:r>
              <a:rPr lang="ja-JP" altLang="ja-JP" sz="2200"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本人が望む方向に進む上で課題となること等について、本人と協同して</a:t>
            </a:r>
            <a:r>
              <a:rPr lang="ja-JP" altLang="ja-JP" sz="2200" dirty="0">
                <a:latin typeface="UD デジタル 教科書体 NK-R" panose="02020400000000000000" pitchFamily="18" charset="-128"/>
                <a:ea typeface="UD デジタル 教科書体 NK-R" panose="02020400000000000000" pitchFamily="18" charset="-128"/>
              </a:rPr>
              <a:t>整理し、自分に合った働き方を選択できるよう支援する</a:t>
            </a:r>
            <a:r>
              <a:rPr lang="ja-JP" altLang="en-US" sz="22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en-US" altLang="ja-JP" sz="22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nSpc>
                <a:spcPct val="133000"/>
              </a:lnSpc>
            </a:pPr>
            <a:endParaRPr lang="en-US" altLang="ja-JP" sz="22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nSpc>
                <a:spcPct val="133000"/>
              </a:lnSpc>
            </a:pPr>
            <a:r>
              <a:rPr lang="ja-JP" altLang="en-US" sz="22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「本人の選択を支援する」ことが大切であり、本人との協同が重要になる。</a:t>
            </a:r>
          </a:p>
        </p:txBody>
      </p:sp>
    </p:spTree>
    <p:extLst>
      <p:ext uri="{BB962C8B-B14F-4D97-AF65-F5344CB8AC3E}">
        <p14:creationId xmlns:p14="http://schemas.microsoft.com/office/powerpoint/2010/main" val="12633146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21BD1-C798-6825-D9B3-1471A0CC5A63}"/>
            </a:ext>
          </a:extLst>
        </p:cNvPr>
        <p:cNvGrpSpPr/>
        <p:nvPr/>
      </p:nvGrpSpPr>
      <p:grpSpPr>
        <a:xfrm>
          <a:off x="0" y="0"/>
          <a:ext cx="0" cy="0"/>
          <a:chOff x="0" y="0"/>
          <a:chExt cx="0" cy="0"/>
        </a:xfrm>
      </p:grpSpPr>
      <p:graphicFrame>
        <p:nvGraphicFramePr>
          <p:cNvPr id="192234" name="Group 2794">
            <a:extLst>
              <a:ext uri="{FF2B5EF4-FFF2-40B4-BE49-F238E27FC236}">
                <a16:creationId xmlns:a16="http://schemas.microsoft.com/office/drawing/2014/main" id="{3090FE35-70CF-7F7C-280C-6DD76CD8D217}"/>
              </a:ext>
            </a:extLst>
          </p:cNvPr>
          <p:cNvGraphicFramePr>
            <a:graphicFrameLocks noGrp="1"/>
          </p:cNvGraphicFramePr>
          <p:nvPr>
            <p:ph idx="1"/>
          </p:nvPr>
        </p:nvGraphicFramePr>
        <p:xfrm>
          <a:off x="1150957" y="908051"/>
          <a:ext cx="9874357" cy="5689301"/>
        </p:xfrm>
        <a:graphic>
          <a:graphicData uri="http://schemas.openxmlformats.org/drawingml/2006/table">
            <a:tbl>
              <a:tblPr/>
              <a:tblGrid>
                <a:gridCol w="672321">
                  <a:extLst>
                    <a:ext uri="{9D8B030D-6E8A-4147-A177-3AD203B41FA5}">
                      <a16:colId xmlns:a16="http://schemas.microsoft.com/office/drawing/2014/main" val="20000"/>
                    </a:ext>
                  </a:extLst>
                </a:gridCol>
                <a:gridCol w="2020685">
                  <a:extLst>
                    <a:ext uri="{9D8B030D-6E8A-4147-A177-3AD203B41FA5}">
                      <a16:colId xmlns:a16="http://schemas.microsoft.com/office/drawing/2014/main" val="20001"/>
                    </a:ext>
                  </a:extLst>
                </a:gridCol>
                <a:gridCol w="2366583">
                  <a:extLst>
                    <a:ext uri="{9D8B030D-6E8A-4147-A177-3AD203B41FA5}">
                      <a16:colId xmlns:a16="http://schemas.microsoft.com/office/drawing/2014/main" val="20002"/>
                    </a:ext>
                  </a:extLst>
                </a:gridCol>
                <a:gridCol w="2514259">
                  <a:extLst>
                    <a:ext uri="{9D8B030D-6E8A-4147-A177-3AD203B41FA5}">
                      <a16:colId xmlns:a16="http://schemas.microsoft.com/office/drawing/2014/main" val="20003"/>
                    </a:ext>
                  </a:extLst>
                </a:gridCol>
                <a:gridCol w="2300509">
                  <a:extLst>
                    <a:ext uri="{9D8B030D-6E8A-4147-A177-3AD203B41FA5}">
                      <a16:colId xmlns:a16="http://schemas.microsoft.com/office/drawing/2014/main" val="20004"/>
                    </a:ext>
                  </a:extLst>
                </a:gridCol>
              </a:tblGrid>
              <a:tr h="82623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800" b="0" i="0" u="none" strike="noStrike" cap="none" normalizeH="0" baseline="0" dirty="0">
                          <a:ln>
                            <a:noFill/>
                          </a:ln>
                          <a:solidFill>
                            <a:schemeClr val="tx1"/>
                          </a:solidFill>
                          <a:effectLst/>
                          <a:latin typeface="Arial" charset="0"/>
                          <a:ea typeface="ＭＳ Ｐゴシック" pitchFamily="50" charset="-128"/>
                        </a:rPr>
                        <a:t>№</a:t>
                      </a:r>
                      <a:endParaRPr kumimoji="1" lang="ja-JP" altLang="ja-JP" sz="1800" b="0" i="0" u="none" strike="noStrike" cap="none" normalizeH="0" baseline="0" dirty="0">
                        <a:ln>
                          <a:noFill/>
                        </a:ln>
                        <a:solidFill>
                          <a:schemeClr val="tx1"/>
                        </a:solidFill>
                        <a:effectLst/>
                        <a:latin typeface="Arial" charset="0"/>
                        <a:ea typeface="ＭＳ Ｐゴシック" pitchFamily="50" charset="-128"/>
                      </a:endParaRPr>
                    </a:p>
                  </a:txBody>
                  <a:tcPr marL="101537" marR="101537"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サービス等利用計画で整理された解決すべき課題（本人のニーズ）</a:t>
                      </a:r>
                    </a:p>
                  </a:txBody>
                  <a:tcPr marL="101537" marR="10153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初期状態の評価</a:t>
                      </a:r>
                      <a:endParaRPr kumimoji="1" lang="en-US" altLang="ja-JP" sz="14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（利用者の状況</a:t>
                      </a:r>
                      <a:endParaRPr kumimoji="1" lang="en-US" altLang="ja-JP" sz="14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・環境の状況）</a:t>
                      </a:r>
                    </a:p>
                  </a:txBody>
                  <a:tcPr marL="101537" marR="10153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支援者の気になること</a:t>
                      </a:r>
                      <a:endParaRPr kumimoji="1" lang="en-US" altLang="ja-JP" sz="14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・推測できること</a:t>
                      </a:r>
                      <a:endParaRPr kumimoji="1" lang="en-US" altLang="ja-JP" sz="14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（事例の強み・可能性）</a:t>
                      </a:r>
                    </a:p>
                  </a:txBody>
                  <a:tcPr marL="101537" marR="10153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整理されたニーズ</a:t>
                      </a: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（願いや希望を満たすための具体的な到達目標）</a:t>
                      </a:r>
                    </a:p>
                  </a:txBody>
                  <a:tcPr marL="101537" marR="10153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extLst>
                  <a:ext uri="{0D108BD9-81ED-4DB2-BD59-A6C34878D82A}">
                    <a16:rowId xmlns:a16="http://schemas.microsoft.com/office/drawing/2014/main" val="10000"/>
                  </a:ext>
                </a:extLst>
              </a:tr>
              <a:tr h="486307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en-US" sz="1800" b="0" i="0" u="none" strike="noStrike" cap="none" normalizeH="0" baseline="0" dirty="0">
                        <a:ln>
                          <a:noFill/>
                        </a:ln>
                        <a:solidFill>
                          <a:schemeClr val="tx1"/>
                        </a:solidFill>
                        <a:effectLst/>
                        <a:latin typeface="Arial" charset="0"/>
                        <a:ea typeface="ＭＳ Ｐゴシック" pitchFamily="50" charset="-128"/>
                      </a:endParaRPr>
                    </a:p>
                  </a:txBody>
                  <a:tcPr marL="101537" marR="10153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800" b="0" i="0" u="none" strike="noStrike" cap="none" normalizeH="0" baseline="0" dirty="0">
                        <a:ln>
                          <a:noFill/>
                        </a:ln>
                        <a:solidFill>
                          <a:schemeClr val="tx1"/>
                        </a:solidFill>
                        <a:effectLst/>
                        <a:latin typeface="Arial" charset="0"/>
                        <a:ea typeface="ＭＳ Ｐゴシック" pitchFamily="50" charset="-128"/>
                      </a:endParaRPr>
                    </a:p>
                  </a:txBody>
                  <a:tcPr marL="101537" marR="1015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1600" b="0" i="0" u="none" strike="noStrike" cap="none" normalizeH="0" baseline="0" dirty="0">
                          <a:ln>
                            <a:noFill/>
                          </a:ln>
                          <a:solidFill>
                            <a:schemeClr val="tx1"/>
                          </a:solidFill>
                          <a:effectLst/>
                          <a:latin typeface="Arial" charset="0"/>
                          <a:ea typeface="ＭＳ Ｐゴシック" pitchFamily="50" charset="-128"/>
                        </a:rPr>
                        <a:t>（留意点）</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1600" b="0" i="0" u="none" strike="noStrike" cap="none" normalizeH="0" baseline="0" dirty="0">
                          <a:ln>
                            <a:noFill/>
                          </a:ln>
                          <a:solidFill>
                            <a:schemeClr val="tx1"/>
                          </a:solidFill>
                          <a:effectLst/>
                          <a:latin typeface="Arial" charset="0"/>
                          <a:ea typeface="ＭＳ Ｐゴシック" pitchFamily="50" charset="-128"/>
                        </a:rPr>
                        <a:t>本人の能力・家族・インフォーマルな支援の状況も記載する</a:t>
                      </a:r>
                      <a:endParaRPr kumimoji="1" lang="ja-JP" altLang="ja-JP" sz="1600" b="0" i="0" u="none" strike="noStrike" cap="none" normalizeH="0" baseline="0" dirty="0">
                        <a:ln>
                          <a:noFill/>
                        </a:ln>
                        <a:solidFill>
                          <a:schemeClr val="tx1"/>
                        </a:solidFill>
                        <a:effectLst/>
                        <a:latin typeface="Arial" charset="0"/>
                        <a:ea typeface="ＭＳ Ｐゴシック" pitchFamily="50" charset="-128"/>
                      </a:endParaRPr>
                    </a:p>
                  </a:txBody>
                  <a:tcPr marL="101537" marR="1015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1600" b="0" i="0" u="none" strike="noStrike" cap="none" normalizeH="0" baseline="0" dirty="0">
                          <a:ln>
                            <a:noFill/>
                          </a:ln>
                          <a:solidFill>
                            <a:schemeClr val="tx1"/>
                          </a:solidFill>
                          <a:effectLst/>
                          <a:latin typeface="Arial" charset="0"/>
                          <a:ea typeface="ＭＳ Ｐゴシック" pitchFamily="50" charset="-128"/>
                        </a:rPr>
                        <a:t>（留意点）</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600" b="0" i="0" u="none" strike="noStrike" cap="none" normalizeH="0" baseline="0" dirty="0">
                          <a:ln>
                            <a:noFill/>
                          </a:ln>
                          <a:solidFill>
                            <a:schemeClr val="tx1"/>
                          </a:solidFill>
                          <a:effectLst/>
                          <a:latin typeface="Arial" charset="0"/>
                          <a:ea typeface="ＭＳ Ｐゴシック" pitchFamily="50" charset="-128"/>
                        </a:rPr>
                        <a:t>本人の強さ・可能性・揺れ具合も含めた見立てとして整理する</a:t>
                      </a:r>
                      <a:endParaRPr kumimoji="1" lang="ja-JP" altLang="ja-JP" sz="1600" b="0" i="0" u="none" strike="noStrike" cap="none" normalizeH="0" baseline="0" dirty="0">
                        <a:ln>
                          <a:noFill/>
                        </a:ln>
                        <a:solidFill>
                          <a:schemeClr val="tx1"/>
                        </a:solidFill>
                        <a:effectLst/>
                        <a:latin typeface="Arial" charset="0"/>
                        <a:ea typeface="ＭＳ Ｐゴシック" pitchFamily="50" charset="-128"/>
                      </a:endParaRPr>
                    </a:p>
                  </a:txBody>
                  <a:tcPr marL="101537" marR="1015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800" b="0" i="0" u="none" strike="noStrike" cap="none" normalizeH="0" baseline="0" dirty="0">
                        <a:ln>
                          <a:noFill/>
                        </a:ln>
                        <a:solidFill>
                          <a:schemeClr val="tx1"/>
                        </a:solidFill>
                        <a:effectLst/>
                        <a:latin typeface="Arial" charset="0"/>
                        <a:ea typeface="ＭＳ Ｐゴシック" pitchFamily="50" charset="-128"/>
                      </a:endParaRPr>
                    </a:p>
                  </a:txBody>
                  <a:tcPr marL="101537" marR="1015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4839" name="Rectangle 2786">
            <a:extLst>
              <a:ext uri="{FF2B5EF4-FFF2-40B4-BE49-F238E27FC236}">
                <a16:creationId xmlns:a16="http://schemas.microsoft.com/office/drawing/2014/main" id="{27D6914F-27B2-ADF3-DED0-45B107ACCDFE}"/>
              </a:ext>
            </a:extLst>
          </p:cNvPr>
          <p:cNvSpPr>
            <a:spLocks noChangeArrowheads="1"/>
          </p:cNvSpPr>
          <p:nvPr/>
        </p:nvSpPr>
        <p:spPr bwMode="auto">
          <a:xfrm>
            <a:off x="3336966" y="115888"/>
            <a:ext cx="5165766" cy="576262"/>
          </a:xfrm>
          <a:prstGeom prst="rect">
            <a:avLst/>
          </a:prstGeom>
          <a:noFill/>
          <a:ln w="12700" algn="ctr">
            <a:noFill/>
            <a:miter lim="800000"/>
            <a:headEnd/>
            <a:tailEnd/>
          </a:ln>
        </p:spPr>
        <p:txBody>
          <a:bodyPr anchor="ctr"/>
          <a:lstStyle/>
          <a:p>
            <a:r>
              <a:rPr lang="ja-JP" altLang="en-US" sz="2600" b="1" dirty="0">
                <a:latin typeface="UD デジタル 教科書体 NK-R" panose="02020400000000000000" pitchFamily="18" charset="-128"/>
                <a:ea typeface="UD デジタル 教科書体 NK-R" panose="02020400000000000000" pitchFamily="18" charset="-128"/>
              </a:rPr>
              <a:t>ニーズの整理表の一例</a:t>
            </a:r>
          </a:p>
        </p:txBody>
      </p:sp>
      <p:sp>
        <p:nvSpPr>
          <p:cNvPr id="34841" name="Rectangle 2786">
            <a:extLst>
              <a:ext uri="{FF2B5EF4-FFF2-40B4-BE49-F238E27FC236}">
                <a16:creationId xmlns:a16="http://schemas.microsoft.com/office/drawing/2014/main" id="{087CAF13-5F9F-66BA-93F2-C381F987CC8C}"/>
              </a:ext>
            </a:extLst>
          </p:cNvPr>
          <p:cNvSpPr>
            <a:spLocks noChangeArrowheads="1"/>
          </p:cNvSpPr>
          <p:nvPr/>
        </p:nvSpPr>
        <p:spPr bwMode="auto">
          <a:xfrm>
            <a:off x="7294581" y="476285"/>
            <a:ext cx="3730733" cy="346075"/>
          </a:xfrm>
          <a:prstGeom prst="rect">
            <a:avLst/>
          </a:prstGeom>
          <a:noFill/>
          <a:ln w="12700" algn="ctr">
            <a:noFill/>
            <a:miter lim="800000"/>
            <a:headEnd/>
            <a:tailEnd/>
          </a:ln>
        </p:spPr>
        <p:txBody>
          <a:bodyPr anchor="ctr"/>
          <a:lstStyle/>
          <a:p>
            <a:r>
              <a:rPr lang="ja-JP" altLang="en-US" sz="1400" b="1" dirty="0">
                <a:solidFill>
                  <a:schemeClr val="tx2"/>
                </a:solidFill>
              </a:rPr>
              <a:t>　　　　　　　　　　　　　　　　　　　　　　　　　　　　　　　　　　　　　　　　　　　</a:t>
            </a:r>
            <a:r>
              <a:rPr lang="ja-JP" altLang="en-US" sz="1600" b="1" u="sng" dirty="0">
                <a:solidFill>
                  <a:schemeClr val="tx2"/>
                </a:solidFill>
              </a:rPr>
              <a:t>利用者名　　　　　　　　　　　様</a:t>
            </a:r>
            <a:br>
              <a:rPr lang="ja-JP" altLang="en-US" sz="1600" b="1" dirty="0">
                <a:solidFill>
                  <a:schemeClr val="tx2"/>
                </a:solidFill>
              </a:rPr>
            </a:br>
            <a:endParaRPr lang="ja-JP" altLang="en-US" sz="1600" b="1" dirty="0">
              <a:solidFill>
                <a:schemeClr val="tx2"/>
              </a:solidFill>
            </a:endParaRPr>
          </a:p>
        </p:txBody>
      </p:sp>
      <p:sp>
        <p:nvSpPr>
          <p:cNvPr id="2" name="スライド番号プレースホルダー 1">
            <a:extLst>
              <a:ext uri="{FF2B5EF4-FFF2-40B4-BE49-F238E27FC236}">
                <a16:creationId xmlns:a16="http://schemas.microsoft.com/office/drawing/2014/main" id="{1B2C5C14-A24D-6792-7B82-C1DA4CD701D8}"/>
              </a:ext>
            </a:extLst>
          </p:cNvPr>
          <p:cNvSpPr>
            <a:spLocks noGrp="1"/>
          </p:cNvSpPr>
          <p:nvPr>
            <p:ph type="sldNum" sz="quarter" idx="12"/>
          </p:nvPr>
        </p:nvSpPr>
        <p:spPr/>
        <p:txBody>
          <a:bodyPr/>
          <a:lstStyle/>
          <a:p>
            <a:fld id="{C339E4E8-780C-47DA-9976-8D59F520AA81}" type="slidenum">
              <a:rPr kumimoji="1" lang="ja-JP" altLang="en-US" smtClean="0"/>
              <a:t>30</a:t>
            </a:fld>
            <a:endParaRPr kumimoji="1" lang="ja-JP" altLang="en-US" dirty="0"/>
          </a:p>
        </p:txBody>
      </p:sp>
    </p:spTree>
    <p:extLst>
      <p:ext uri="{BB962C8B-B14F-4D97-AF65-F5344CB8AC3E}">
        <p14:creationId xmlns:p14="http://schemas.microsoft.com/office/powerpoint/2010/main" val="37932082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DE03FED-DE97-B823-F831-F3A4346493B0}"/>
              </a:ext>
            </a:extLst>
          </p:cNvPr>
          <p:cNvSpPr>
            <a:spLocks noGrp="1"/>
          </p:cNvSpPr>
          <p:nvPr>
            <p:ph type="sldNum" sz="quarter" idx="12"/>
          </p:nvPr>
        </p:nvSpPr>
        <p:spPr>
          <a:xfrm>
            <a:off x="-172630" y="6037682"/>
            <a:ext cx="2844800" cy="365125"/>
          </a:xfrm>
        </p:spPr>
        <p:txBody>
          <a:bodyPr/>
          <a:lstStyle/>
          <a:p>
            <a:pPr>
              <a:defRPr/>
            </a:pPr>
            <a:r>
              <a:rPr lang="en-US" altLang="ja-JP" sz="1200" dirty="0">
                <a:solidFill>
                  <a:prstClr val="black">
                    <a:tint val="75000"/>
                  </a:prstClr>
                </a:solidFill>
              </a:rPr>
              <a:t>※</a:t>
            </a:r>
            <a:r>
              <a:rPr lang="ja-JP" altLang="en-US" sz="1200" dirty="0">
                <a:solidFill>
                  <a:prstClr val="black">
                    <a:tint val="75000"/>
                  </a:prstClr>
                </a:solidFill>
              </a:rPr>
              <a:t>主として大阪での環境</a:t>
            </a:r>
            <a:endParaRPr lang="en-US" altLang="ja-JP" sz="1200" dirty="0">
              <a:solidFill>
                <a:prstClr val="black">
                  <a:tint val="75000"/>
                </a:prstClr>
              </a:solidFill>
            </a:endParaRPr>
          </a:p>
        </p:txBody>
      </p:sp>
      <p:sp>
        <p:nvSpPr>
          <p:cNvPr id="4" name="Oval 4">
            <a:extLst>
              <a:ext uri="{FF2B5EF4-FFF2-40B4-BE49-F238E27FC236}">
                <a16:creationId xmlns:a16="http://schemas.microsoft.com/office/drawing/2014/main" id="{12A35C73-B2C9-7329-FD5F-F0A07E6BE78C}"/>
              </a:ext>
            </a:extLst>
          </p:cNvPr>
          <p:cNvSpPr>
            <a:spLocks noChangeArrowheads="1"/>
          </p:cNvSpPr>
          <p:nvPr/>
        </p:nvSpPr>
        <p:spPr bwMode="auto">
          <a:xfrm>
            <a:off x="3081257" y="882835"/>
            <a:ext cx="6899096" cy="5391150"/>
          </a:xfrm>
          <a:prstGeom prst="ellipse">
            <a:avLst/>
          </a:prstGeom>
          <a:solidFill>
            <a:schemeClr val="accent3">
              <a:lumMod val="60000"/>
              <a:lumOff val="40000"/>
            </a:schemeClr>
          </a:solidFill>
          <a:ln w="9525">
            <a:solidFill>
              <a:srgbClr val="000000"/>
            </a:solidFill>
            <a:round/>
            <a:headEnd/>
            <a:tailEnd/>
          </a:ln>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1" lang="ja-JP" altLang="ja-JP" sz="1800" b="0" i="0" u="none" strike="noStrike" kern="0" cap="none" spc="0" normalizeH="0" baseline="0" noProof="0" dirty="0">
              <a:ln>
                <a:noFill/>
              </a:ln>
              <a:solidFill>
                <a:srgbClr val="000000"/>
              </a:solidFill>
              <a:effectLst/>
              <a:uLnTx/>
              <a:uFillTx/>
              <a:latin typeface="Arial" charset="0"/>
            </a:endParaRPr>
          </a:p>
        </p:txBody>
      </p:sp>
      <p:sp>
        <p:nvSpPr>
          <p:cNvPr id="5" name="Text Box 34">
            <a:extLst>
              <a:ext uri="{FF2B5EF4-FFF2-40B4-BE49-F238E27FC236}">
                <a16:creationId xmlns:a16="http://schemas.microsoft.com/office/drawing/2014/main" id="{8A5C36E1-CE42-28D6-758F-B9A7A3C9FEC6}"/>
              </a:ext>
            </a:extLst>
          </p:cNvPr>
          <p:cNvSpPr txBox="1">
            <a:spLocks noChangeArrowheads="1"/>
          </p:cNvSpPr>
          <p:nvPr/>
        </p:nvSpPr>
        <p:spPr bwMode="auto">
          <a:xfrm>
            <a:off x="668152" y="79761"/>
            <a:ext cx="5876930" cy="492443"/>
          </a:xfrm>
          <a:prstGeom prst="rect">
            <a:avLst/>
          </a:prstGeom>
          <a:noFill/>
          <a:ln w="9525">
            <a:noFill/>
            <a:miter lim="800000"/>
            <a:headEnd/>
            <a:tailEnd/>
          </a:ln>
        </p:spPr>
        <p:txBody>
          <a:bodyPr wrap="none">
            <a:spAutoFit/>
          </a:bodyPr>
          <a:lstStyle/>
          <a:p>
            <a:pPr fontAlgn="base">
              <a:spcBef>
                <a:spcPct val="0"/>
              </a:spcBef>
              <a:spcAft>
                <a:spcPct val="0"/>
              </a:spcAft>
            </a:pPr>
            <a:r>
              <a:rPr kumimoji="1" lang="ja-JP" altLang="en-US" sz="2600" dirty="0">
                <a:solidFill>
                  <a:srgbClr val="000000"/>
                </a:solidFill>
                <a:latin typeface="UD デジタル 教科書体 NK-R" panose="02020400000000000000" pitchFamily="18" charset="-128"/>
                <a:ea typeface="UD デジタル 教科書体 NK-R" panose="02020400000000000000" pitchFamily="18" charset="-128"/>
              </a:rPr>
              <a:t>働き続けるための就労と生活支援の連携</a:t>
            </a:r>
          </a:p>
        </p:txBody>
      </p:sp>
      <p:sp>
        <p:nvSpPr>
          <p:cNvPr id="6" name="AutoShape 16">
            <a:extLst>
              <a:ext uri="{FF2B5EF4-FFF2-40B4-BE49-F238E27FC236}">
                <a16:creationId xmlns:a16="http://schemas.microsoft.com/office/drawing/2014/main" id="{BE0F2C3E-C687-447B-78C2-DC4333A5C96D}"/>
              </a:ext>
            </a:extLst>
          </p:cNvPr>
          <p:cNvSpPr>
            <a:spLocks noChangeArrowheads="1"/>
          </p:cNvSpPr>
          <p:nvPr/>
        </p:nvSpPr>
        <p:spPr bwMode="auto">
          <a:xfrm>
            <a:off x="2045727" y="2017098"/>
            <a:ext cx="2910778" cy="681968"/>
          </a:xfrm>
          <a:prstGeom prst="roundRect">
            <a:avLst>
              <a:gd name="adj" fmla="val 16667"/>
            </a:avLst>
          </a:prstGeom>
          <a:solidFill>
            <a:srgbClr val="66FFCC"/>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000000"/>
                </a:solidFill>
                <a:effectLst/>
                <a:uLnTx/>
                <a:uFillTx/>
                <a:latin typeface="Arial" charset="0"/>
              </a:rPr>
              <a:t>居住系福祉サービス</a:t>
            </a:r>
            <a:endParaRPr kumimoji="1" lang="en-US" altLang="ja-JP" sz="1800" b="1" i="0" u="none" strike="noStrike" kern="0" cap="none" spc="0" normalizeH="0" baseline="0" noProof="0" dirty="0">
              <a:ln>
                <a:noFill/>
              </a:ln>
              <a:solidFill>
                <a:srgbClr val="000000"/>
              </a:solidFill>
              <a:effectLst/>
              <a:uLnTx/>
              <a:uFillTx/>
              <a:latin typeface="Arial"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800" b="0" i="0" u="none" strike="noStrike" kern="0" cap="none" spc="0" normalizeH="0" baseline="0" noProof="0" dirty="0">
                <a:ln>
                  <a:noFill/>
                </a:ln>
                <a:solidFill>
                  <a:srgbClr val="000000"/>
                </a:solidFill>
                <a:effectLst/>
                <a:uLnTx/>
                <a:uFillTx/>
                <a:latin typeface="Arial" charset="0"/>
              </a:rPr>
              <a:t>（ｸﾞﾙｰﾌﾟﾎｰﾑ・ｼｮｰﾄｽﾃｲ）</a:t>
            </a:r>
          </a:p>
        </p:txBody>
      </p:sp>
      <p:sp>
        <p:nvSpPr>
          <p:cNvPr id="7" name="AutoShape 16">
            <a:extLst>
              <a:ext uri="{FF2B5EF4-FFF2-40B4-BE49-F238E27FC236}">
                <a16:creationId xmlns:a16="http://schemas.microsoft.com/office/drawing/2014/main" id="{226BF2DE-E096-C462-0FB2-9E1681274B34}"/>
              </a:ext>
            </a:extLst>
          </p:cNvPr>
          <p:cNvSpPr>
            <a:spLocks noChangeArrowheads="1"/>
          </p:cNvSpPr>
          <p:nvPr/>
        </p:nvSpPr>
        <p:spPr bwMode="auto">
          <a:xfrm>
            <a:off x="7541904" y="2459895"/>
            <a:ext cx="2378075" cy="503238"/>
          </a:xfrm>
          <a:prstGeom prst="roundRect">
            <a:avLst>
              <a:gd name="adj" fmla="val 16667"/>
            </a:avLst>
          </a:prstGeom>
          <a:solidFill>
            <a:srgbClr val="FF9966"/>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kern="0" dirty="0">
                <a:solidFill>
                  <a:srgbClr val="000000"/>
                </a:solidFill>
                <a:latin typeface="Arial" charset="0"/>
              </a:rPr>
              <a:t> </a:t>
            </a:r>
            <a:r>
              <a:rPr kumimoji="1" lang="ja-JP" altLang="en-US" b="1" kern="0" dirty="0">
                <a:solidFill>
                  <a:srgbClr val="000000"/>
                </a:solidFill>
                <a:latin typeface="Arial" charset="0"/>
              </a:rPr>
              <a:t>職業能力開発施設・校</a:t>
            </a:r>
            <a:endParaRPr kumimoji="1" lang="ja-JP" altLang="en-US" sz="1800" b="1" i="0" u="none" strike="noStrike" kern="0" cap="none" spc="0" normalizeH="0" baseline="0" noProof="0" dirty="0">
              <a:ln>
                <a:noFill/>
              </a:ln>
              <a:solidFill>
                <a:srgbClr val="000000"/>
              </a:solidFill>
              <a:effectLst/>
              <a:uLnTx/>
              <a:uFillTx/>
              <a:latin typeface="Arial" charset="0"/>
            </a:endParaRPr>
          </a:p>
        </p:txBody>
      </p:sp>
      <p:sp>
        <p:nvSpPr>
          <p:cNvPr id="8" name="AutoShape 16">
            <a:extLst>
              <a:ext uri="{FF2B5EF4-FFF2-40B4-BE49-F238E27FC236}">
                <a16:creationId xmlns:a16="http://schemas.microsoft.com/office/drawing/2014/main" id="{2CF7D9B4-A17A-F376-F577-904081927199}"/>
              </a:ext>
            </a:extLst>
          </p:cNvPr>
          <p:cNvSpPr>
            <a:spLocks noChangeArrowheads="1"/>
          </p:cNvSpPr>
          <p:nvPr/>
        </p:nvSpPr>
        <p:spPr bwMode="auto">
          <a:xfrm>
            <a:off x="7518709" y="1041545"/>
            <a:ext cx="2778622" cy="503238"/>
          </a:xfrm>
          <a:prstGeom prst="roundRect">
            <a:avLst>
              <a:gd name="adj" fmla="val 16667"/>
            </a:avLst>
          </a:prstGeom>
          <a:solidFill>
            <a:srgbClr val="FFFF66"/>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000000"/>
                </a:solidFill>
                <a:effectLst/>
                <a:uLnTx/>
                <a:uFillTx/>
                <a:latin typeface="Arial" charset="0"/>
              </a:rPr>
              <a:t>就労移行</a:t>
            </a:r>
            <a:r>
              <a:rPr kumimoji="1" lang="en-US" altLang="ja-JP" sz="1800" b="1" i="0" u="none" strike="noStrike" kern="0" cap="none" spc="0" normalizeH="0" baseline="0" noProof="0" dirty="0">
                <a:ln>
                  <a:noFill/>
                </a:ln>
                <a:solidFill>
                  <a:srgbClr val="000000"/>
                </a:solidFill>
                <a:effectLst/>
                <a:uLnTx/>
                <a:uFillTx/>
                <a:latin typeface="Arial" charset="0"/>
              </a:rPr>
              <a:t>,</a:t>
            </a:r>
            <a:r>
              <a:rPr kumimoji="1" lang="ja-JP" altLang="en-US" sz="1800" b="1" i="0" u="none" strike="noStrike" kern="0" cap="none" spc="0" normalizeH="0" baseline="0" noProof="0" dirty="0">
                <a:ln>
                  <a:noFill/>
                </a:ln>
                <a:solidFill>
                  <a:srgbClr val="000000"/>
                </a:solidFill>
                <a:effectLst/>
                <a:uLnTx/>
                <a:uFillTx/>
                <a:latin typeface="Arial" charset="0"/>
              </a:rPr>
              <a:t>就労継続</a:t>
            </a:r>
            <a:r>
              <a:rPr kumimoji="1" lang="en-US" altLang="ja-JP" sz="1800" b="1" i="0" u="none" strike="noStrike" kern="0" cap="none" spc="0" normalizeH="0" baseline="0" noProof="0" dirty="0">
                <a:ln>
                  <a:noFill/>
                </a:ln>
                <a:solidFill>
                  <a:srgbClr val="000000"/>
                </a:solidFill>
                <a:effectLst/>
                <a:uLnTx/>
                <a:uFillTx/>
                <a:latin typeface="Arial" charset="0"/>
              </a:rPr>
              <a:t>A</a:t>
            </a:r>
            <a:r>
              <a:rPr kumimoji="1" lang="ja-JP" altLang="en-US" sz="1800" b="1" i="0" u="none" strike="noStrike" kern="0" cap="none" spc="0" normalizeH="0" baseline="0" noProof="0" dirty="0">
                <a:ln>
                  <a:noFill/>
                </a:ln>
                <a:solidFill>
                  <a:srgbClr val="000000"/>
                </a:solidFill>
                <a:effectLst/>
                <a:uLnTx/>
                <a:uFillTx/>
                <a:latin typeface="Arial" charset="0"/>
              </a:rPr>
              <a:t>・</a:t>
            </a:r>
            <a:r>
              <a:rPr kumimoji="1" lang="en-US" altLang="ja-JP" sz="1800" b="1" i="0" u="none" strike="noStrike" kern="0" cap="none" spc="0" normalizeH="0" baseline="0" noProof="0" dirty="0">
                <a:ln>
                  <a:noFill/>
                </a:ln>
                <a:solidFill>
                  <a:srgbClr val="000000"/>
                </a:solidFill>
                <a:effectLst/>
                <a:uLnTx/>
                <a:uFillTx/>
                <a:latin typeface="Arial" charset="0"/>
              </a:rPr>
              <a:t>B</a:t>
            </a:r>
            <a:r>
              <a:rPr kumimoji="1" lang="ja-JP" altLang="en-US" sz="1800" b="1" i="0" u="none" strike="noStrike" kern="0" cap="none" spc="0" normalizeH="0" baseline="0" noProof="0" dirty="0">
                <a:ln>
                  <a:noFill/>
                </a:ln>
                <a:solidFill>
                  <a:srgbClr val="000000"/>
                </a:solidFill>
                <a:effectLst/>
                <a:uLnTx/>
                <a:uFillTx/>
                <a:latin typeface="Arial" charset="0"/>
              </a:rPr>
              <a:t>他</a:t>
            </a:r>
          </a:p>
        </p:txBody>
      </p:sp>
      <p:sp>
        <p:nvSpPr>
          <p:cNvPr id="9" name="AutoShape 16">
            <a:extLst>
              <a:ext uri="{FF2B5EF4-FFF2-40B4-BE49-F238E27FC236}">
                <a16:creationId xmlns:a16="http://schemas.microsoft.com/office/drawing/2014/main" id="{02A82D16-9D34-DB6A-E44E-B4E4800139B8}"/>
              </a:ext>
            </a:extLst>
          </p:cNvPr>
          <p:cNvSpPr>
            <a:spLocks noChangeArrowheads="1"/>
          </p:cNvSpPr>
          <p:nvPr/>
        </p:nvSpPr>
        <p:spPr bwMode="auto">
          <a:xfrm>
            <a:off x="5342235" y="1833615"/>
            <a:ext cx="1790550" cy="584775"/>
          </a:xfrm>
          <a:prstGeom prst="roundRect">
            <a:avLst>
              <a:gd name="adj" fmla="val 16667"/>
            </a:avLst>
          </a:prstGeom>
          <a:solidFill>
            <a:srgbClr val="FFFFCC"/>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24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家　族</a:t>
            </a:r>
          </a:p>
        </p:txBody>
      </p:sp>
      <p:sp>
        <p:nvSpPr>
          <p:cNvPr id="10" name="AutoShape 16">
            <a:extLst>
              <a:ext uri="{FF2B5EF4-FFF2-40B4-BE49-F238E27FC236}">
                <a16:creationId xmlns:a16="http://schemas.microsoft.com/office/drawing/2014/main" id="{68810EEA-D703-D27F-24FF-63463D9516EC}"/>
              </a:ext>
            </a:extLst>
          </p:cNvPr>
          <p:cNvSpPr>
            <a:spLocks noChangeArrowheads="1"/>
          </p:cNvSpPr>
          <p:nvPr/>
        </p:nvSpPr>
        <p:spPr bwMode="auto">
          <a:xfrm>
            <a:off x="1630418" y="4251111"/>
            <a:ext cx="2803377" cy="618721"/>
          </a:xfrm>
          <a:prstGeom prst="roundRect">
            <a:avLst>
              <a:gd name="adj" fmla="val 16667"/>
            </a:avLst>
          </a:prstGeom>
          <a:solidFill>
            <a:srgbClr val="CCFFCC"/>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000000"/>
                </a:solidFill>
                <a:effectLst/>
                <a:uLnTx/>
                <a:uFillTx/>
                <a:latin typeface="Arial" charset="0"/>
              </a:rPr>
              <a:t>後見支援（権利擁護）</a:t>
            </a:r>
            <a:endParaRPr kumimoji="1" lang="en-US" altLang="ja-JP" sz="1800" b="1" i="0" u="none" strike="noStrike" kern="0" cap="none" spc="0" normalizeH="0" baseline="0" noProof="0" dirty="0">
              <a:ln>
                <a:noFill/>
              </a:ln>
              <a:solidFill>
                <a:srgbClr val="000000"/>
              </a:solidFill>
              <a:effectLst/>
              <a:uLnTx/>
              <a:uFillTx/>
              <a:latin typeface="Arial" charset="0"/>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kern="0" dirty="0">
                <a:solidFill>
                  <a:srgbClr val="000000"/>
                </a:solidFill>
                <a:latin typeface="Arial" charset="0"/>
              </a:rPr>
              <a:t>弁護士・法人後見事業所</a:t>
            </a:r>
            <a:endParaRPr kumimoji="1" lang="ja-JP" altLang="en-US" sz="1400" b="1" i="0" u="none" strike="noStrike" kern="0" cap="none" spc="0" normalizeH="0" baseline="0" noProof="0" dirty="0">
              <a:ln>
                <a:noFill/>
              </a:ln>
              <a:solidFill>
                <a:srgbClr val="000000"/>
              </a:solidFill>
              <a:effectLst/>
              <a:uLnTx/>
              <a:uFillTx/>
              <a:latin typeface="Arial" charset="0"/>
            </a:endParaRPr>
          </a:p>
        </p:txBody>
      </p:sp>
      <p:sp>
        <p:nvSpPr>
          <p:cNvPr id="11" name="AutoShape 16">
            <a:extLst>
              <a:ext uri="{FF2B5EF4-FFF2-40B4-BE49-F238E27FC236}">
                <a16:creationId xmlns:a16="http://schemas.microsoft.com/office/drawing/2014/main" id="{BE7313E2-452D-DD00-90A7-CCEFD4E26373}"/>
              </a:ext>
            </a:extLst>
          </p:cNvPr>
          <p:cNvSpPr>
            <a:spLocks noChangeArrowheads="1"/>
          </p:cNvSpPr>
          <p:nvPr/>
        </p:nvSpPr>
        <p:spPr bwMode="auto">
          <a:xfrm>
            <a:off x="2086397" y="2865753"/>
            <a:ext cx="2214679" cy="336386"/>
          </a:xfrm>
          <a:prstGeom prst="roundRect">
            <a:avLst>
              <a:gd name="adj" fmla="val 38376"/>
            </a:avLst>
          </a:prstGeom>
          <a:solidFill>
            <a:srgbClr val="66FFCC"/>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000000"/>
                </a:solidFill>
                <a:effectLst/>
                <a:uLnTx/>
                <a:uFillTx/>
                <a:latin typeface="Arial" charset="0"/>
              </a:rPr>
              <a:t>自立生活援助事業</a:t>
            </a:r>
          </a:p>
        </p:txBody>
      </p:sp>
      <p:sp>
        <p:nvSpPr>
          <p:cNvPr id="12" name="AutoShape 16">
            <a:extLst>
              <a:ext uri="{FF2B5EF4-FFF2-40B4-BE49-F238E27FC236}">
                <a16:creationId xmlns:a16="http://schemas.microsoft.com/office/drawing/2014/main" id="{ED519179-467D-383C-88C0-00B72F18560F}"/>
              </a:ext>
            </a:extLst>
          </p:cNvPr>
          <p:cNvSpPr>
            <a:spLocks noChangeArrowheads="1"/>
          </p:cNvSpPr>
          <p:nvPr/>
        </p:nvSpPr>
        <p:spPr bwMode="auto">
          <a:xfrm>
            <a:off x="2024744" y="3242689"/>
            <a:ext cx="2751164" cy="394091"/>
          </a:xfrm>
          <a:prstGeom prst="roundRect">
            <a:avLst>
              <a:gd name="adj" fmla="val 50000"/>
            </a:avLst>
          </a:prstGeom>
          <a:solidFill>
            <a:srgbClr val="66FFCC"/>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1" kern="0" dirty="0">
                <a:solidFill>
                  <a:srgbClr val="000000"/>
                </a:solidFill>
                <a:latin typeface="Arial" charset="0"/>
              </a:rPr>
              <a:t>居宅介護事業（ﾍﾙﾊﾟｰ派遣</a:t>
            </a:r>
            <a:r>
              <a:rPr kumimoji="1" lang="ja-JP" altLang="en-US" b="1" kern="0" dirty="0">
                <a:solidFill>
                  <a:srgbClr val="000000"/>
                </a:solidFill>
                <a:latin typeface="Arial" charset="0"/>
              </a:rPr>
              <a:t>）</a:t>
            </a:r>
            <a:endParaRPr kumimoji="1" lang="ja-JP" altLang="en-US" sz="1800" b="1" i="0" u="none" strike="noStrike" kern="0" cap="none" spc="0" normalizeH="0" baseline="0" noProof="0" dirty="0">
              <a:ln>
                <a:noFill/>
              </a:ln>
              <a:solidFill>
                <a:srgbClr val="000000"/>
              </a:solidFill>
              <a:effectLst/>
              <a:uLnTx/>
              <a:uFillTx/>
              <a:latin typeface="Arial" charset="0"/>
            </a:endParaRPr>
          </a:p>
        </p:txBody>
      </p:sp>
      <p:sp>
        <p:nvSpPr>
          <p:cNvPr id="13" name="AutoShape 16">
            <a:extLst>
              <a:ext uri="{FF2B5EF4-FFF2-40B4-BE49-F238E27FC236}">
                <a16:creationId xmlns:a16="http://schemas.microsoft.com/office/drawing/2014/main" id="{C7F5E133-475F-5900-1919-DA8F169ACC8C}"/>
              </a:ext>
            </a:extLst>
          </p:cNvPr>
          <p:cNvSpPr>
            <a:spLocks noChangeArrowheads="1"/>
          </p:cNvSpPr>
          <p:nvPr/>
        </p:nvSpPr>
        <p:spPr bwMode="auto">
          <a:xfrm>
            <a:off x="7607279" y="3731756"/>
            <a:ext cx="3944904" cy="503238"/>
          </a:xfrm>
          <a:prstGeom prst="roundRect">
            <a:avLst>
              <a:gd name="adj" fmla="val 16667"/>
            </a:avLst>
          </a:prstGeom>
          <a:solidFill>
            <a:srgbClr val="FF9966"/>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000000"/>
                </a:solidFill>
                <a:effectLst/>
                <a:uLnTx/>
                <a:uFillTx/>
                <a:latin typeface="Arial" charset="0"/>
              </a:rPr>
              <a:t>障がい者就業・生活支援ｾﾝﾀｰ（就ポツ）</a:t>
            </a:r>
          </a:p>
        </p:txBody>
      </p:sp>
      <p:sp>
        <p:nvSpPr>
          <p:cNvPr id="14" name="AutoShape 16">
            <a:extLst>
              <a:ext uri="{FF2B5EF4-FFF2-40B4-BE49-F238E27FC236}">
                <a16:creationId xmlns:a16="http://schemas.microsoft.com/office/drawing/2014/main" id="{177A51DE-C484-E3C4-D0E6-1AF45480FBDB}"/>
              </a:ext>
            </a:extLst>
          </p:cNvPr>
          <p:cNvSpPr>
            <a:spLocks noChangeArrowheads="1"/>
          </p:cNvSpPr>
          <p:nvPr/>
        </p:nvSpPr>
        <p:spPr bwMode="auto">
          <a:xfrm>
            <a:off x="7554994" y="1565829"/>
            <a:ext cx="2448196" cy="326500"/>
          </a:xfrm>
          <a:prstGeom prst="roundRect">
            <a:avLst>
              <a:gd name="adj" fmla="val 16667"/>
            </a:avLst>
          </a:prstGeom>
          <a:solidFill>
            <a:srgbClr val="FFFF66"/>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b="1" kern="0" dirty="0">
                <a:solidFill>
                  <a:srgbClr val="000000"/>
                </a:solidFill>
                <a:latin typeface="Arial" charset="0"/>
              </a:rPr>
              <a:t>就労定着支援事業</a:t>
            </a:r>
            <a:endParaRPr kumimoji="1" lang="ja-JP" altLang="en-US" sz="1800" b="1" i="0" u="none" strike="noStrike" kern="0" cap="none" spc="0" normalizeH="0" baseline="0" noProof="0" dirty="0">
              <a:ln>
                <a:noFill/>
              </a:ln>
              <a:solidFill>
                <a:srgbClr val="000000"/>
              </a:solidFill>
              <a:effectLst/>
              <a:uLnTx/>
              <a:uFillTx/>
              <a:latin typeface="Arial" charset="0"/>
            </a:endParaRPr>
          </a:p>
        </p:txBody>
      </p:sp>
      <p:sp>
        <p:nvSpPr>
          <p:cNvPr id="15" name="AutoShape 16">
            <a:extLst>
              <a:ext uri="{FF2B5EF4-FFF2-40B4-BE49-F238E27FC236}">
                <a16:creationId xmlns:a16="http://schemas.microsoft.com/office/drawing/2014/main" id="{B0F2995A-BDAF-7591-6F46-F310B2755C97}"/>
              </a:ext>
            </a:extLst>
          </p:cNvPr>
          <p:cNvSpPr>
            <a:spLocks noChangeArrowheads="1"/>
          </p:cNvSpPr>
          <p:nvPr/>
        </p:nvSpPr>
        <p:spPr bwMode="auto">
          <a:xfrm>
            <a:off x="5315707" y="2768262"/>
            <a:ext cx="1918051" cy="1150425"/>
          </a:xfrm>
          <a:prstGeom prst="roundRect">
            <a:avLst>
              <a:gd name="adj" fmla="val 16667"/>
            </a:avLst>
          </a:prstGeom>
          <a:solidFill>
            <a:srgbClr val="FFFFFF"/>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36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　本人</a:t>
            </a:r>
            <a:endParaRPr kumimoji="1" lang="en-US" altLang="ja-JP" sz="36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20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（自己決定）</a:t>
            </a:r>
          </a:p>
        </p:txBody>
      </p:sp>
      <p:sp>
        <p:nvSpPr>
          <p:cNvPr id="16" name="AutoShape 16">
            <a:extLst>
              <a:ext uri="{FF2B5EF4-FFF2-40B4-BE49-F238E27FC236}">
                <a16:creationId xmlns:a16="http://schemas.microsoft.com/office/drawing/2014/main" id="{36EF19A7-A585-14C2-6F50-605E94C15996}"/>
              </a:ext>
            </a:extLst>
          </p:cNvPr>
          <p:cNvSpPr>
            <a:spLocks noChangeArrowheads="1"/>
          </p:cNvSpPr>
          <p:nvPr/>
        </p:nvSpPr>
        <p:spPr bwMode="auto">
          <a:xfrm>
            <a:off x="5372979" y="4542969"/>
            <a:ext cx="1868928" cy="944169"/>
          </a:xfrm>
          <a:prstGeom prst="roundRect">
            <a:avLst>
              <a:gd name="adj" fmla="val 16667"/>
            </a:avLst>
          </a:prstGeom>
          <a:solidFill>
            <a:srgbClr val="FFCC66"/>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24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雇用企業</a:t>
            </a:r>
            <a:endParaRPr kumimoji="1" lang="en-US" altLang="ja-JP" sz="24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ctr" defTabSz="914400" eaLnBrk="1" fontAlgn="base" latinLnBrk="0" hangingPunct="1">
              <a:lnSpc>
                <a:spcPct val="100000"/>
              </a:lnSpc>
              <a:spcBef>
                <a:spcPct val="0"/>
              </a:spcBef>
              <a:spcAft>
                <a:spcPct val="0"/>
              </a:spcAft>
              <a:buClrTx/>
              <a:buSzTx/>
              <a:buFontTx/>
              <a:buNone/>
              <a:tabLst/>
              <a:defRPr/>
            </a:pPr>
            <a:endParaRPr kumimoji="1" lang="ja-JP" altLang="en-US" sz="24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17" name="AutoShape 16">
            <a:extLst>
              <a:ext uri="{FF2B5EF4-FFF2-40B4-BE49-F238E27FC236}">
                <a16:creationId xmlns:a16="http://schemas.microsoft.com/office/drawing/2014/main" id="{49EBA74C-5165-EFB6-3F60-EC3240E9184B}"/>
              </a:ext>
            </a:extLst>
          </p:cNvPr>
          <p:cNvSpPr>
            <a:spLocks noChangeArrowheads="1"/>
          </p:cNvSpPr>
          <p:nvPr/>
        </p:nvSpPr>
        <p:spPr bwMode="auto">
          <a:xfrm>
            <a:off x="5049934" y="694020"/>
            <a:ext cx="2489800" cy="370972"/>
          </a:xfrm>
          <a:prstGeom prst="roundRect">
            <a:avLst>
              <a:gd name="adj" fmla="val 50000"/>
            </a:avLst>
          </a:prstGeom>
          <a:solidFill>
            <a:srgbClr val="66FFCC"/>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2000" kern="0" dirty="0">
                <a:solidFill>
                  <a:srgbClr val="000000"/>
                </a:solidFill>
                <a:latin typeface="HGP創英角ｺﾞｼｯｸUB" panose="020B0900000000000000" pitchFamily="50" charset="-128"/>
                <a:ea typeface="HGP創英角ｺﾞｼｯｸUB" panose="020B0900000000000000" pitchFamily="50" charset="-128"/>
              </a:rPr>
              <a:t>役所：府市区福祉</a:t>
            </a:r>
            <a:endParaRPr kumimoji="1" lang="ja-JP" altLang="en-US" sz="2000" b="0" i="0" u="none" strike="noStrike" kern="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endParaRPr>
          </a:p>
        </p:txBody>
      </p:sp>
      <p:sp>
        <p:nvSpPr>
          <p:cNvPr id="18" name="AutoShape 16">
            <a:extLst>
              <a:ext uri="{FF2B5EF4-FFF2-40B4-BE49-F238E27FC236}">
                <a16:creationId xmlns:a16="http://schemas.microsoft.com/office/drawing/2014/main" id="{506F03D7-F7BE-1D4A-CE68-BD767460577B}"/>
              </a:ext>
            </a:extLst>
          </p:cNvPr>
          <p:cNvSpPr>
            <a:spLocks noChangeArrowheads="1"/>
          </p:cNvSpPr>
          <p:nvPr/>
        </p:nvSpPr>
        <p:spPr bwMode="auto">
          <a:xfrm>
            <a:off x="7836591" y="4279949"/>
            <a:ext cx="3256882" cy="584775"/>
          </a:xfrm>
          <a:prstGeom prst="roundRect">
            <a:avLst>
              <a:gd name="adj" fmla="val 16667"/>
            </a:avLst>
          </a:prstGeom>
          <a:solidFill>
            <a:srgbClr val="FF9966"/>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dirty="0">
                <a:ln>
                  <a:noFill/>
                </a:ln>
                <a:solidFill>
                  <a:srgbClr val="000000"/>
                </a:solidFill>
                <a:effectLst/>
                <a:uLnTx/>
                <a:uFillTx/>
                <a:latin typeface="Arial" charset="0"/>
              </a:rPr>
              <a:t>高齢・障害・求職者雇用支援機構</a:t>
            </a: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000000"/>
                </a:solidFill>
                <a:effectLst/>
                <a:uLnTx/>
                <a:uFillTx/>
                <a:latin typeface="Arial" charset="0"/>
              </a:rPr>
              <a:t>障害者職業センター</a:t>
            </a:r>
          </a:p>
        </p:txBody>
      </p:sp>
      <p:sp>
        <p:nvSpPr>
          <p:cNvPr id="19" name="AutoShape 16">
            <a:extLst>
              <a:ext uri="{FF2B5EF4-FFF2-40B4-BE49-F238E27FC236}">
                <a16:creationId xmlns:a16="http://schemas.microsoft.com/office/drawing/2014/main" id="{7827A50C-CFEA-0F3C-6722-45DB8022C94C}"/>
              </a:ext>
            </a:extLst>
          </p:cNvPr>
          <p:cNvSpPr>
            <a:spLocks noChangeArrowheads="1"/>
          </p:cNvSpPr>
          <p:nvPr/>
        </p:nvSpPr>
        <p:spPr bwMode="auto">
          <a:xfrm>
            <a:off x="7852601" y="2951157"/>
            <a:ext cx="3089707" cy="502955"/>
          </a:xfrm>
          <a:prstGeom prst="roundRect">
            <a:avLst>
              <a:gd name="adj" fmla="val 35703"/>
            </a:avLst>
          </a:prstGeom>
          <a:solidFill>
            <a:srgbClr val="FFFF99"/>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000000"/>
                </a:solidFill>
                <a:effectLst/>
                <a:uLnTx/>
                <a:uFillTx/>
                <a:latin typeface="Arial" charset="0"/>
              </a:rPr>
              <a:t>学校：支援学校</a:t>
            </a:r>
            <a:endParaRPr kumimoji="1" lang="en-US" altLang="ja-JP" sz="1800" b="1" i="0" u="none" strike="noStrike" kern="0" cap="none" spc="0" normalizeH="0" baseline="0" noProof="0" dirty="0">
              <a:ln>
                <a:noFill/>
              </a:ln>
              <a:solidFill>
                <a:srgbClr val="000000"/>
              </a:solidFill>
              <a:effectLst/>
              <a:uLnTx/>
              <a:uFillTx/>
              <a:latin typeface="Arial"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000000"/>
                </a:solidFill>
                <a:effectLst/>
                <a:uLnTx/>
                <a:uFillTx/>
                <a:latin typeface="Arial" charset="0"/>
              </a:rPr>
              <a:t>　　　　</a:t>
            </a:r>
            <a:r>
              <a:rPr kumimoji="1" lang="ja-JP" altLang="en-US" sz="1400" b="1" i="0" u="none" strike="noStrike" kern="0" cap="none" spc="0" normalizeH="0" baseline="0" noProof="0" dirty="0">
                <a:ln>
                  <a:noFill/>
                </a:ln>
                <a:solidFill>
                  <a:srgbClr val="000000"/>
                </a:solidFill>
                <a:effectLst/>
                <a:uLnTx/>
                <a:uFillTx/>
                <a:latin typeface="Arial" charset="0"/>
              </a:rPr>
              <a:t>高校・</a:t>
            </a:r>
            <a:r>
              <a:rPr kumimoji="1" lang="ja-JP" altLang="en-US" sz="1400" b="1" kern="0" dirty="0">
                <a:solidFill>
                  <a:srgbClr val="000000"/>
                </a:solidFill>
                <a:latin typeface="Arial" charset="0"/>
              </a:rPr>
              <a:t>専修・専門学校・大学</a:t>
            </a:r>
            <a:endParaRPr kumimoji="1" lang="ja-JP" altLang="en-US" sz="1400" b="1" i="0" u="none" strike="noStrike" kern="0" cap="none" spc="0" normalizeH="0" baseline="0" noProof="0" dirty="0">
              <a:ln>
                <a:noFill/>
              </a:ln>
              <a:solidFill>
                <a:srgbClr val="000000"/>
              </a:solidFill>
              <a:effectLst/>
              <a:uLnTx/>
              <a:uFillTx/>
              <a:latin typeface="Arial" charset="0"/>
            </a:endParaRPr>
          </a:p>
        </p:txBody>
      </p:sp>
      <p:sp>
        <p:nvSpPr>
          <p:cNvPr id="26" name="AutoShape 16">
            <a:extLst>
              <a:ext uri="{FF2B5EF4-FFF2-40B4-BE49-F238E27FC236}">
                <a16:creationId xmlns:a16="http://schemas.microsoft.com/office/drawing/2014/main" id="{EBD962A5-7A4E-B6AA-A559-8889F208EF15}"/>
              </a:ext>
            </a:extLst>
          </p:cNvPr>
          <p:cNvSpPr>
            <a:spLocks noChangeArrowheads="1"/>
          </p:cNvSpPr>
          <p:nvPr/>
        </p:nvSpPr>
        <p:spPr bwMode="auto">
          <a:xfrm>
            <a:off x="2216773" y="5503450"/>
            <a:ext cx="2880397" cy="358919"/>
          </a:xfrm>
          <a:prstGeom prst="roundRect">
            <a:avLst>
              <a:gd name="adj" fmla="val 16667"/>
            </a:avLst>
          </a:prstGeom>
          <a:solidFill>
            <a:srgbClr val="CCFFCC"/>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b="1" kern="0" dirty="0">
                <a:solidFill>
                  <a:srgbClr val="000000"/>
                </a:solidFill>
                <a:latin typeface="Arial" charset="0"/>
              </a:rPr>
              <a:t>医療機関・精神科クリニック</a:t>
            </a:r>
            <a:endParaRPr kumimoji="1" lang="ja-JP" altLang="en-US" sz="1800" b="1" i="0" u="none" strike="noStrike" kern="0" cap="none" spc="0" normalizeH="0" baseline="0" noProof="0" dirty="0">
              <a:ln>
                <a:noFill/>
              </a:ln>
              <a:solidFill>
                <a:srgbClr val="000000"/>
              </a:solidFill>
              <a:effectLst/>
              <a:uLnTx/>
              <a:uFillTx/>
              <a:latin typeface="Arial" charset="0"/>
            </a:endParaRPr>
          </a:p>
        </p:txBody>
      </p:sp>
      <p:sp>
        <p:nvSpPr>
          <p:cNvPr id="27" name="AutoShape 16">
            <a:extLst>
              <a:ext uri="{FF2B5EF4-FFF2-40B4-BE49-F238E27FC236}">
                <a16:creationId xmlns:a16="http://schemas.microsoft.com/office/drawing/2014/main" id="{BD4B0800-A2BC-5350-5359-55A286716512}"/>
              </a:ext>
            </a:extLst>
          </p:cNvPr>
          <p:cNvSpPr>
            <a:spLocks noChangeArrowheads="1"/>
          </p:cNvSpPr>
          <p:nvPr/>
        </p:nvSpPr>
        <p:spPr bwMode="auto">
          <a:xfrm>
            <a:off x="3610680" y="5987008"/>
            <a:ext cx="2691651" cy="492880"/>
          </a:xfrm>
          <a:prstGeom prst="roundRect">
            <a:avLst>
              <a:gd name="adj" fmla="val 16667"/>
            </a:avLst>
          </a:prstGeom>
          <a:solidFill>
            <a:srgbClr val="66FFCC"/>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800" b="0" i="0" u="none" strike="noStrike" kern="0" cap="none" spc="0" normalizeH="0" baseline="0" noProof="0" dirty="0">
                <a:ln>
                  <a:noFill/>
                </a:ln>
                <a:solidFill>
                  <a:srgbClr val="000000"/>
                </a:solidFill>
                <a:effectLst/>
                <a:uLnTx/>
                <a:uFillTx/>
                <a:latin typeface="Arial" charset="0"/>
              </a:rPr>
              <a:t>発達障がい者支援ｾﾝﾀｰ</a:t>
            </a:r>
          </a:p>
        </p:txBody>
      </p:sp>
      <p:sp>
        <p:nvSpPr>
          <p:cNvPr id="28" name="AutoShape 16">
            <a:extLst>
              <a:ext uri="{FF2B5EF4-FFF2-40B4-BE49-F238E27FC236}">
                <a16:creationId xmlns:a16="http://schemas.microsoft.com/office/drawing/2014/main" id="{1349B9E5-FC60-C1EE-8C3B-9B19A097D777}"/>
              </a:ext>
            </a:extLst>
          </p:cNvPr>
          <p:cNvSpPr>
            <a:spLocks noChangeArrowheads="1"/>
          </p:cNvSpPr>
          <p:nvPr/>
        </p:nvSpPr>
        <p:spPr bwMode="auto">
          <a:xfrm>
            <a:off x="6710600" y="5740631"/>
            <a:ext cx="2063388" cy="778843"/>
          </a:xfrm>
          <a:prstGeom prst="roundRect">
            <a:avLst>
              <a:gd name="adj" fmla="val 16667"/>
            </a:avLst>
          </a:prstGeom>
          <a:solidFill>
            <a:srgbClr val="FF9966"/>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2400" b="1" i="0" u="none" strike="noStrike" kern="0" cap="none" spc="0" normalizeH="0" baseline="0" noProof="0" dirty="0">
                <a:ln>
                  <a:noFill/>
                </a:ln>
                <a:solidFill>
                  <a:srgbClr val="000000"/>
                </a:solidFill>
                <a:effectLst/>
                <a:uLnTx/>
                <a:uFillTx/>
                <a:latin typeface="Arial" charset="0"/>
              </a:rPr>
              <a:t>ハローワーク</a:t>
            </a:r>
          </a:p>
        </p:txBody>
      </p:sp>
      <p:sp>
        <p:nvSpPr>
          <p:cNvPr id="29" name="AutoShape 16">
            <a:extLst>
              <a:ext uri="{FF2B5EF4-FFF2-40B4-BE49-F238E27FC236}">
                <a16:creationId xmlns:a16="http://schemas.microsoft.com/office/drawing/2014/main" id="{E515E38E-0EB2-ADBE-59DE-488B7ADADAF1}"/>
              </a:ext>
            </a:extLst>
          </p:cNvPr>
          <p:cNvSpPr>
            <a:spLocks noChangeArrowheads="1"/>
          </p:cNvSpPr>
          <p:nvPr/>
        </p:nvSpPr>
        <p:spPr bwMode="auto">
          <a:xfrm>
            <a:off x="2910215" y="1503873"/>
            <a:ext cx="2331099" cy="367257"/>
          </a:xfrm>
          <a:prstGeom prst="roundRect">
            <a:avLst>
              <a:gd name="adj" fmla="val 23589"/>
            </a:avLst>
          </a:prstGeom>
          <a:solidFill>
            <a:srgbClr val="66FFCC"/>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000000"/>
                </a:solidFill>
                <a:effectLst/>
                <a:uLnTx/>
                <a:uFillTx/>
                <a:latin typeface="Arial" charset="0"/>
              </a:rPr>
              <a:t>一般・特定相談支援事業所</a:t>
            </a:r>
          </a:p>
        </p:txBody>
      </p:sp>
      <p:sp>
        <p:nvSpPr>
          <p:cNvPr id="32" name="テキスト ボックス 31">
            <a:extLst>
              <a:ext uri="{FF2B5EF4-FFF2-40B4-BE49-F238E27FC236}">
                <a16:creationId xmlns:a16="http://schemas.microsoft.com/office/drawing/2014/main" id="{307ED546-133E-CD68-04A4-7C60A5CE3CCD}"/>
              </a:ext>
            </a:extLst>
          </p:cNvPr>
          <p:cNvSpPr txBox="1"/>
          <p:nvPr/>
        </p:nvSpPr>
        <p:spPr>
          <a:xfrm>
            <a:off x="10607032" y="855884"/>
            <a:ext cx="972882" cy="461665"/>
          </a:xfrm>
          <a:prstGeom prst="rect">
            <a:avLst/>
          </a:prstGeom>
          <a:noFill/>
        </p:spPr>
        <p:txBody>
          <a:bodyPr wrap="square" rtlCol="0">
            <a:spAutoFit/>
          </a:bodyPr>
          <a:lstStyle/>
          <a:p>
            <a:r>
              <a:rPr kumimoji="1" lang="ja-JP" altLang="en-US" sz="1200" dirty="0">
                <a:solidFill>
                  <a:srgbClr val="FF0000"/>
                </a:solidFill>
                <a:latin typeface="ＭＳ 明朝" panose="02020609040205080304" pitchFamily="17" charset="-128"/>
                <a:ea typeface="ＭＳ 明朝" panose="02020609040205080304" pitchFamily="17" charset="-128"/>
              </a:rPr>
              <a:t>障害者総合</a:t>
            </a:r>
            <a:endParaRPr kumimoji="1" lang="en-US" altLang="ja-JP" sz="1200" dirty="0">
              <a:solidFill>
                <a:srgbClr val="FF0000"/>
              </a:solidFill>
              <a:latin typeface="ＭＳ 明朝" panose="02020609040205080304" pitchFamily="17" charset="-128"/>
              <a:ea typeface="ＭＳ 明朝" panose="02020609040205080304" pitchFamily="17" charset="-128"/>
            </a:endParaRPr>
          </a:p>
          <a:p>
            <a:r>
              <a:rPr kumimoji="1" lang="ja-JP" altLang="en-US" sz="1200" dirty="0">
                <a:solidFill>
                  <a:srgbClr val="FF0000"/>
                </a:solidFill>
                <a:latin typeface="ＭＳ 明朝" panose="02020609040205080304" pitchFamily="17" charset="-128"/>
                <a:ea typeface="ＭＳ 明朝" panose="02020609040205080304" pitchFamily="17" charset="-128"/>
              </a:rPr>
              <a:t>支援法</a:t>
            </a:r>
          </a:p>
        </p:txBody>
      </p:sp>
      <p:sp>
        <p:nvSpPr>
          <p:cNvPr id="36" name="テキスト ボックス 35">
            <a:extLst>
              <a:ext uri="{FF2B5EF4-FFF2-40B4-BE49-F238E27FC236}">
                <a16:creationId xmlns:a16="http://schemas.microsoft.com/office/drawing/2014/main" id="{07C24CB0-0C08-F960-AEBF-7E94B37DFDC1}"/>
              </a:ext>
            </a:extLst>
          </p:cNvPr>
          <p:cNvSpPr txBox="1"/>
          <p:nvPr/>
        </p:nvSpPr>
        <p:spPr>
          <a:xfrm>
            <a:off x="661845" y="2111061"/>
            <a:ext cx="949511" cy="461665"/>
          </a:xfrm>
          <a:prstGeom prst="rect">
            <a:avLst/>
          </a:prstGeom>
          <a:noFill/>
        </p:spPr>
        <p:txBody>
          <a:bodyPr wrap="square" rtlCol="0">
            <a:spAutoFit/>
          </a:bodyPr>
          <a:lstStyle/>
          <a:p>
            <a:r>
              <a:rPr kumimoji="1" lang="ja-JP" altLang="en-US" sz="1200" dirty="0">
                <a:solidFill>
                  <a:srgbClr val="FF0000"/>
                </a:solidFill>
                <a:latin typeface="ＭＳ 明朝" panose="02020609040205080304" pitchFamily="17" charset="-128"/>
                <a:ea typeface="ＭＳ 明朝" panose="02020609040205080304" pitchFamily="17" charset="-128"/>
              </a:rPr>
              <a:t>障害者総合</a:t>
            </a:r>
            <a:endParaRPr kumimoji="1" lang="en-US" altLang="ja-JP" sz="1200" dirty="0">
              <a:solidFill>
                <a:srgbClr val="FF0000"/>
              </a:solidFill>
              <a:latin typeface="ＭＳ 明朝" panose="02020609040205080304" pitchFamily="17" charset="-128"/>
              <a:ea typeface="ＭＳ 明朝" panose="02020609040205080304" pitchFamily="17" charset="-128"/>
            </a:endParaRPr>
          </a:p>
          <a:p>
            <a:r>
              <a:rPr kumimoji="1" lang="ja-JP" altLang="en-US" sz="1200" dirty="0">
                <a:solidFill>
                  <a:srgbClr val="FF0000"/>
                </a:solidFill>
                <a:latin typeface="ＭＳ 明朝" panose="02020609040205080304" pitchFamily="17" charset="-128"/>
                <a:ea typeface="ＭＳ 明朝" panose="02020609040205080304" pitchFamily="17" charset="-128"/>
              </a:rPr>
              <a:t>支援法</a:t>
            </a:r>
          </a:p>
        </p:txBody>
      </p:sp>
      <p:sp>
        <p:nvSpPr>
          <p:cNvPr id="22" name="AutoShape 16">
            <a:extLst>
              <a:ext uri="{FF2B5EF4-FFF2-40B4-BE49-F238E27FC236}">
                <a16:creationId xmlns:a16="http://schemas.microsoft.com/office/drawing/2014/main" id="{529E85CD-8E6C-E8DD-6F52-4E366F3826BB}"/>
              </a:ext>
            </a:extLst>
          </p:cNvPr>
          <p:cNvSpPr>
            <a:spLocks noChangeArrowheads="1"/>
          </p:cNvSpPr>
          <p:nvPr/>
        </p:nvSpPr>
        <p:spPr bwMode="auto">
          <a:xfrm>
            <a:off x="2081044" y="3702009"/>
            <a:ext cx="2511081" cy="454008"/>
          </a:xfrm>
          <a:prstGeom prst="roundRect">
            <a:avLst>
              <a:gd name="adj" fmla="val 50000"/>
            </a:avLst>
          </a:prstGeom>
          <a:solidFill>
            <a:srgbClr val="CCFFCC"/>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kern="0" dirty="0">
                <a:solidFill>
                  <a:srgbClr val="000000"/>
                </a:solidFill>
                <a:latin typeface="Meiryo UI" panose="020B0604030504040204" pitchFamily="50" charset="-128"/>
                <a:ea typeface="Meiryo UI" panose="020B0604030504040204" pitchFamily="50" charset="-128"/>
              </a:rPr>
              <a:t>社会福祉協議会</a:t>
            </a:r>
            <a:endParaRPr kumimoji="1" lang="en-US" altLang="ja-JP" sz="1400" b="1" kern="0" dirty="0">
              <a:solidFill>
                <a:srgbClr val="000000"/>
              </a:solidFill>
              <a:latin typeface="Meiryo UI" panose="020B0604030504040204" pitchFamily="50" charset="-128"/>
              <a:ea typeface="Meiryo UI" panose="020B0604030504040204" pitchFamily="50" charset="-128"/>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kern="0" dirty="0">
                <a:solidFill>
                  <a:srgbClr val="000000"/>
                </a:solidFill>
                <a:latin typeface="Meiryo UI" panose="020B0604030504040204" pitchFamily="50" charset="-128"/>
                <a:ea typeface="Meiryo UI" panose="020B0604030504040204" pitchFamily="50" charset="-128"/>
              </a:rPr>
              <a:t>金銭管理（あんしんｻﾎﾟｰﾄ）</a:t>
            </a:r>
            <a:endParaRPr kumimoji="1" lang="ja-JP" altLang="en-US" sz="14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9357BF17-3DB5-2927-4E3B-59C22C6E05CB}"/>
              </a:ext>
            </a:extLst>
          </p:cNvPr>
          <p:cNvSpPr txBox="1"/>
          <p:nvPr/>
        </p:nvSpPr>
        <p:spPr>
          <a:xfrm flipH="1">
            <a:off x="794068" y="2834368"/>
            <a:ext cx="400979" cy="1815882"/>
          </a:xfrm>
          <a:prstGeom prst="rect">
            <a:avLst/>
          </a:prstGeom>
          <a:noFill/>
        </p:spPr>
        <p:txBody>
          <a:bodyPr wrap="square" rtlCol="0">
            <a:spAutoFit/>
          </a:bodyPr>
          <a:lstStyle/>
          <a:p>
            <a:r>
              <a:rPr kumimoji="1" lang="ja-JP" altLang="en-US" sz="2800" dirty="0">
                <a:solidFill>
                  <a:srgbClr val="FF0000"/>
                </a:solidFill>
                <a:latin typeface="HGP創英角ｺﾞｼｯｸUB" panose="020B0900000000000000" pitchFamily="50" charset="-128"/>
                <a:ea typeface="HGP創英角ｺﾞｼｯｸUB" panose="020B0900000000000000" pitchFamily="50" charset="-128"/>
              </a:rPr>
              <a:t>生活領域</a:t>
            </a:r>
          </a:p>
        </p:txBody>
      </p:sp>
      <p:sp>
        <p:nvSpPr>
          <p:cNvPr id="24" name="テキスト ボックス 23">
            <a:extLst>
              <a:ext uri="{FF2B5EF4-FFF2-40B4-BE49-F238E27FC236}">
                <a16:creationId xmlns:a16="http://schemas.microsoft.com/office/drawing/2014/main" id="{22592727-9DDB-7E9F-270B-5028D30231F1}"/>
              </a:ext>
            </a:extLst>
          </p:cNvPr>
          <p:cNvSpPr txBox="1"/>
          <p:nvPr/>
        </p:nvSpPr>
        <p:spPr>
          <a:xfrm flipH="1">
            <a:off x="11315692" y="1144235"/>
            <a:ext cx="533415" cy="1815882"/>
          </a:xfrm>
          <a:prstGeom prst="rect">
            <a:avLst/>
          </a:prstGeom>
          <a:noFill/>
        </p:spPr>
        <p:txBody>
          <a:bodyPr wrap="square" rtlCol="0">
            <a:spAutoFit/>
          </a:bodyPr>
          <a:lstStyle/>
          <a:p>
            <a:r>
              <a:rPr kumimoji="1" lang="ja-JP" altLang="en-US" sz="2800" dirty="0">
                <a:solidFill>
                  <a:srgbClr val="0070C0"/>
                </a:solidFill>
                <a:latin typeface="HGP創英角ｺﾞｼｯｸUB" panose="020B0900000000000000" pitchFamily="50" charset="-128"/>
                <a:ea typeface="HGP創英角ｺﾞｼｯｸUB" panose="020B0900000000000000" pitchFamily="50" charset="-128"/>
              </a:rPr>
              <a:t>就労領域</a:t>
            </a:r>
          </a:p>
        </p:txBody>
      </p:sp>
      <p:sp>
        <p:nvSpPr>
          <p:cNvPr id="25" name="AutoShape 16">
            <a:extLst>
              <a:ext uri="{FF2B5EF4-FFF2-40B4-BE49-F238E27FC236}">
                <a16:creationId xmlns:a16="http://schemas.microsoft.com/office/drawing/2014/main" id="{CB3B2E3D-09D5-EDFD-13D7-CCAEF1E9C965}"/>
              </a:ext>
            </a:extLst>
          </p:cNvPr>
          <p:cNvSpPr>
            <a:spLocks noChangeArrowheads="1"/>
          </p:cNvSpPr>
          <p:nvPr/>
        </p:nvSpPr>
        <p:spPr bwMode="auto">
          <a:xfrm>
            <a:off x="2389405" y="987324"/>
            <a:ext cx="2660529" cy="461976"/>
          </a:xfrm>
          <a:prstGeom prst="roundRect">
            <a:avLst>
              <a:gd name="adj" fmla="val 23589"/>
            </a:avLst>
          </a:prstGeom>
          <a:solidFill>
            <a:srgbClr val="66FFCC"/>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2000" b="0" i="0" u="none" strike="noStrike" kern="0" cap="none" spc="0" normalizeH="0" baseline="0" noProof="0" dirty="0">
                <a:ln>
                  <a:noFill/>
                </a:ln>
                <a:solidFill>
                  <a:srgbClr val="000000"/>
                </a:solidFill>
                <a:effectLst/>
                <a:uLnTx/>
                <a:uFillTx/>
                <a:latin typeface="Arial" charset="0"/>
              </a:rPr>
              <a:t>基幹相談支援センター</a:t>
            </a:r>
          </a:p>
        </p:txBody>
      </p:sp>
      <p:sp>
        <p:nvSpPr>
          <p:cNvPr id="30" name="テキスト ボックス 29">
            <a:extLst>
              <a:ext uri="{FF2B5EF4-FFF2-40B4-BE49-F238E27FC236}">
                <a16:creationId xmlns:a16="http://schemas.microsoft.com/office/drawing/2014/main" id="{7FAE5FB8-8A78-281E-3373-250934449DD3}"/>
              </a:ext>
            </a:extLst>
          </p:cNvPr>
          <p:cNvSpPr txBox="1"/>
          <p:nvPr/>
        </p:nvSpPr>
        <p:spPr>
          <a:xfrm>
            <a:off x="1700082" y="3136551"/>
            <a:ext cx="400110" cy="1291007"/>
          </a:xfrm>
          <a:prstGeom prst="rect">
            <a:avLst/>
          </a:prstGeom>
          <a:noFill/>
        </p:spPr>
        <p:txBody>
          <a:bodyPr vert="eaVert" wrap="square" rtlCol="0">
            <a:spAutoFit/>
          </a:bodyPr>
          <a:lstStyle/>
          <a:p>
            <a:r>
              <a:rPr kumimoji="1" lang="ja-JP" altLang="en-US" sz="1400" dirty="0"/>
              <a:t>一人暮らし</a:t>
            </a:r>
          </a:p>
        </p:txBody>
      </p:sp>
      <p:sp>
        <p:nvSpPr>
          <p:cNvPr id="31" name="AutoShape 16">
            <a:extLst>
              <a:ext uri="{FF2B5EF4-FFF2-40B4-BE49-F238E27FC236}">
                <a16:creationId xmlns:a16="http://schemas.microsoft.com/office/drawing/2014/main" id="{8722284E-EA4B-DB69-673C-68B3C8FD3538}"/>
              </a:ext>
            </a:extLst>
          </p:cNvPr>
          <p:cNvSpPr>
            <a:spLocks noChangeArrowheads="1"/>
          </p:cNvSpPr>
          <p:nvPr/>
        </p:nvSpPr>
        <p:spPr bwMode="auto">
          <a:xfrm>
            <a:off x="2297730" y="4976798"/>
            <a:ext cx="2279304" cy="356588"/>
          </a:xfrm>
          <a:prstGeom prst="roundRect">
            <a:avLst>
              <a:gd name="adj" fmla="val 16667"/>
            </a:avLst>
          </a:prstGeom>
          <a:solidFill>
            <a:srgbClr val="CCFFCC"/>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kern="0" dirty="0">
                <a:solidFill>
                  <a:srgbClr val="000000"/>
                </a:solidFill>
                <a:latin typeface="Arial" charset="0"/>
              </a:rPr>
              <a:t>民生委員・地域住民</a:t>
            </a:r>
            <a:endParaRPr kumimoji="1" lang="ja-JP" altLang="en-US" sz="1800" b="0" i="0" u="none" strike="noStrike" kern="0" cap="none" spc="0" normalizeH="0" baseline="0" noProof="0" dirty="0">
              <a:ln>
                <a:noFill/>
              </a:ln>
              <a:solidFill>
                <a:srgbClr val="000000"/>
              </a:solidFill>
              <a:effectLst/>
              <a:uLnTx/>
              <a:uFillTx/>
              <a:latin typeface="Arial" charset="0"/>
            </a:endParaRPr>
          </a:p>
        </p:txBody>
      </p:sp>
      <p:sp>
        <p:nvSpPr>
          <p:cNvPr id="33" name="AutoShape 16">
            <a:extLst>
              <a:ext uri="{FF2B5EF4-FFF2-40B4-BE49-F238E27FC236}">
                <a16:creationId xmlns:a16="http://schemas.microsoft.com/office/drawing/2014/main" id="{A113ABEE-F7BC-FC5D-3FE8-2D851B157C46}"/>
              </a:ext>
            </a:extLst>
          </p:cNvPr>
          <p:cNvSpPr>
            <a:spLocks noChangeArrowheads="1"/>
          </p:cNvSpPr>
          <p:nvPr/>
        </p:nvSpPr>
        <p:spPr bwMode="auto">
          <a:xfrm>
            <a:off x="7584021" y="5430003"/>
            <a:ext cx="2180507" cy="243644"/>
          </a:xfrm>
          <a:prstGeom prst="roundRect">
            <a:avLst>
              <a:gd name="adj" fmla="val 35703"/>
            </a:avLst>
          </a:prstGeom>
          <a:solidFill>
            <a:srgbClr val="FF9966"/>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800" b="0" i="0" u="none" strike="noStrike" kern="0" cap="none" spc="0" normalizeH="0" baseline="0" noProof="0" dirty="0">
                <a:ln>
                  <a:noFill/>
                </a:ln>
                <a:solidFill>
                  <a:srgbClr val="000000"/>
                </a:solidFill>
                <a:effectLst/>
                <a:uLnTx/>
                <a:uFillTx/>
                <a:latin typeface="Arial" charset="0"/>
              </a:rPr>
              <a:t>助成金ｾﾝﾀｰ</a:t>
            </a:r>
          </a:p>
        </p:txBody>
      </p:sp>
      <p:sp>
        <p:nvSpPr>
          <p:cNvPr id="34" name="AutoShape 16">
            <a:extLst>
              <a:ext uri="{FF2B5EF4-FFF2-40B4-BE49-F238E27FC236}">
                <a16:creationId xmlns:a16="http://schemas.microsoft.com/office/drawing/2014/main" id="{43F731FB-DE1C-92F0-5179-0E17C47E5A3C}"/>
              </a:ext>
            </a:extLst>
          </p:cNvPr>
          <p:cNvSpPr>
            <a:spLocks noChangeArrowheads="1"/>
          </p:cNvSpPr>
          <p:nvPr/>
        </p:nvSpPr>
        <p:spPr bwMode="auto">
          <a:xfrm>
            <a:off x="7901859" y="4821654"/>
            <a:ext cx="2180507" cy="310288"/>
          </a:xfrm>
          <a:prstGeom prst="roundRect">
            <a:avLst>
              <a:gd name="adj" fmla="val 35703"/>
            </a:avLst>
          </a:prstGeom>
          <a:solidFill>
            <a:srgbClr val="FFCC99"/>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b="1" i="0" u="none" strike="noStrike" kern="0" cap="none" spc="0" normalizeH="0" baseline="0" noProof="0" dirty="0">
                <a:ln>
                  <a:noFill/>
                </a:ln>
                <a:solidFill>
                  <a:srgbClr val="000000"/>
                </a:solidFill>
                <a:effectLst/>
                <a:uLnTx/>
                <a:uFillTx/>
                <a:latin typeface="HGP明朝B" panose="02020800000000000000" pitchFamily="18" charset="-128"/>
                <a:ea typeface="HGP明朝B" panose="02020800000000000000" pitchFamily="18" charset="-128"/>
              </a:rPr>
              <a:t>JC</a:t>
            </a:r>
            <a:r>
              <a:rPr kumimoji="1" lang="ja-JP" altLang="en-US" b="1" i="0" u="none" strike="noStrike" kern="0" cap="none" spc="0" normalizeH="0" baseline="0" noProof="0" dirty="0">
                <a:ln>
                  <a:noFill/>
                </a:ln>
                <a:solidFill>
                  <a:srgbClr val="000000"/>
                </a:solidFill>
                <a:effectLst/>
                <a:uLnTx/>
                <a:uFillTx/>
                <a:latin typeface="HGP明朝B" panose="02020800000000000000" pitchFamily="18" charset="-128"/>
                <a:ea typeface="HGP明朝B" panose="02020800000000000000" pitchFamily="18" charset="-128"/>
              </a:rPr>
              <a:t>支援（配置型）</a:t>
            </a:r>
          </a:p>
        </p:txBody>
      </p:sp>
      <p:sp>
        <p:nvSpPr>
          <p:cNvPr id="35" name="AutoShape 16">
            <a:extLst>
              <a:ext uri="{FF2B5EF4-FFF2-40B4-BE49-F238E27FC236}">
                <a16:creationId xmlns:a16="http://schemas.microsoft.com/office/drawing/2014/main" id="{2EAD687A-4CCA-2E9D-E0A2-9F727EBB758C}"/>
              </a:ext>
            </a:extLst>
          </p:cNvPr>
          <p:cNvSpPr>
            <a:spLocks noChangeArrowheads="1"/>
          </p:cNvSpPr>
          <p:nvPr/>
        </p:nvSpPr>
        <p:spPr bwMode="auto">
          <a:xfrm>
            <a:off x="5312241" y="5097995"/>
            <a:ext cx="2068280" cy="310288"/>
          </a:xfrm>
          <a:prstGeom prst="roundRect">
            <a:avLst>
              <a:gd name="adj" fmla="val 35703"/>
            </a:avLst>
          </a:prstGeom>
          <a:solidFill>
            <a:srgbClr val="FFCC99"/>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b="1" i="0" u="none" strike="noStrike" kern="0" cap="none" spc="0" normalizeH="0" baseline="0" noProof="0" dirty="0">
                <a:ln>
                  <a:noFill/>
                </a:ln>
                <a:solidFill>
                  <a:srgbClr val="000000"/>
                </a:solidFill>
                <a:effectLst/>
                <a:uLnTx/>
                <a:uFillTx/>
                <a:latin typeface="HGP明朝B" panose="02020800000000000000" pitchFamily="18" charset="-128"/>
                <a:ea typeface="HGP明朝B" panose="02020800000000000000" pitchFamily="18" charset="-128"/>
              </a:rPr>
              <a:t>JC</a:t>
            </a:r>
            <a:r>
              <a:rPr kumimoji="1" lang="ja-JP" altLang="en-US" b="1" i="0" u="none" strike="noStrike" kern="0" cap="none" spc="0" normalizeH="0" baseline="0" noProof="0" dirty="0">
                <a:ln>
                  <a:noFill/>
                </a:ln>
                <a:solidFill>
                  <a:srgbClr val="000000"/>
                </a:solidFill>
                <a:effectLst/>
                <a:uLnTx/>
                <a:uFillTx/>
                <a:latin typeface="HGP明朝B" panose="02020800000000000000" pitchFamily="18" charset="-128"/>
                <a:ea typeface="HGP明朝B" panose="02020800000000000000" pitchFamily="18" charset="-128"/>
              </a:rPr>
              <a:t>支援（企業在籍）</a:t>
            </a:r>
          </a:p>
        </p:txBody>
      </p:sp>
      <p:sp>
        <p:nvSpPr>
          <p:cNvPr id="38" name="AutoShape 16">
            <a:extLst>
              <a:ext uri="{FF2B5EF4-FFF2-40B4-BE49-F238E27FC236}">
                <a16:creationId xmlns:a16="http://schemas.microsoft.com/office/drawing/2014/main" id="{572F707D-0008-4A7F-F8E3-6B897E180C7C}"/>
              </a:ext>
            </a:extLst>
          </p:cNvPr>
          <p:cNvSpPr>
            <a:spLocks noChangeArrowheads="1"/>
          </p:cNvSpPr>
          <p:nvPr/>
        </p:nvSpPr>
        <p:spPr bwMode="auto">
          <a:xfrm>
            <a:off x="7541904" y="1907302"/>
            <a:ext cx="2222624" cy="275827"/>
          </a:xfrm>
          <a:prstGeom prst="roundRect">
            <a:avLst>
              <a:gd name="adj" fmla="val 35703"/>
            </a:avLst>
          </a:prstGeom>
          <a:solidFill>
            <a:srgbClr val="FFCC99"/>
          </a:solidFill>
          <a:ln w="9525">
            <a:solidFill>
              <a:srgbClr val="000000"/>
            </a:solidFill>
            <a:round/>
            <a:headEnd/>
            <a:tailEnd/>
          </a:ln>
          <a:effectLst>
            <a:outerShdw dist="107763" dir="2700000" algn="ctr" rotWithShape="0">
              <a:srgbClr val="000000">
                <a:alpha val="50000"/>
              </a:srgbClr>
            </a:outerShdw>
          </a:effectLst>
        </p:spPr>
        <p:txBody>
          <a:bodyPr wrap="none" anchor="ctr"/>
          <a:lstStyle/>
          <a:p>
            <a:pPr lvl="0" algn="ctr" fontAlgn="base">
              <a:spcBef>
                <a:spcPct val="0"/>
              </a:spcBef>
              <a:spcAft>
                <a:spcPct val="0"/>
              </a:spcAft>
              <a:defRPr/>
            </a:pPr>
            <a:r>
              <a:rPr kumimoji="1" lang="en-US" altLang="ja-JP" b="1" kern="0" dirty="0">
                <a:solidFill>
                  <a:srgbClr val="000000"/>
                </a:solidFill>
                <a:latin typeface="HGP明朝B" panose="02020800000000000000" pitchFamily="18" charset="-128"/>
                <a:ea typeface="HGP明朝B" panose="02020800000000000000" pitchFamily="18" charset="-128"/>
              </a:rPr>
              <a:t>JC</a:t>
            </a:r>
            <a:r>
              <a:rPr kumimoji="1" lang="ja-JP" altLang="en-US" b="1" kern="0" dirty="0">
                <a:solidFill>
                  <a:srgbClr val="000000"/>
                </a:solidFill>
                <a:latin typeface="HGP明朝B" panose="02020800000000000000" pitchFamily="18" charset="-128"/>
                <a:ea typeface="HGP明朝B" panose="02020800000000000000" pitchFamily="18" charset="-128"/>
              </a:rPr>
              <a:t>支援（訪問型）</a:t>
            </a:r>
            <a:endParaRPr kumimoji="1" lang="ja-JP" altLang="en-US" b="1" i="0" u="none" strike="noStrike" kern="0" cap="none" spc="0" normalizeH="0" baseline="0" noProof="0" dirty="0">
              <a:ln>
                <a:noFill/>
              </a:ln>
              <a:solidFill>
                <a:srgbClr val="000000"/>
              </a:solidFill>
              <a:effectLst/>
              <a:uLnTx/>
              <a:uFillTx/>
              <a:latin typeface="HGP明朝B" panose="02020800000000000000" pitchFamily="18" charset="-128"/>
              <a:ea typeface="HGP明朝B" panose="02020800000000000000" pitchFamily="18" charset="-128"/>
            </a:endParaRPr>
          </a:p>
        </p:txBody>
      </p:sp>
      <p:sp>
        <p:nvSpPr>
          <p:cNvPr id="39" name="矢印: 下 38">
            <a:extLst>
              <a:ext uri="{FF2B5EF4-FFF2-40B4-BE49-F238E27FC236}">
                <a16:creationId xmlns:a16="http://schemas.microsoft.com/office/drawing/2014/main" id="{ED2961BB-62E5-08DD-A44C-2F62F8480A04}"/>
              </a:ext>
            </a:extLst>
          </p:cNvPr>
          <p:cNvSpPr/>
          <p:nvPr/>
        </p:nvSpPr>
        <p:spPr>
          <a:xfrm>
            <a:off x="5927464" y="4061517"/>
            <a:ext cx="279698" cy="48145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矢印: 下 39">
            <a:extLst>
              <a:ext uri="{FF2B5EF4-FFF2-40B4-BE49-F238E27FC236}">
                <a16:creationId xmlns:a16="http://schemas.microsoft.com/office/drawing/2014/main" id="{8A6BFD75-AA11-2FAF-6788-BE99CED13C35}"/>
              </a:ext>
            </a:extLst>
          </p:cNvPr>
          <p:cNvSpPr/>
          <p:nvPr/>
        </p:nvSpPr>
        <p:spPr>
          <a:xfrm rot="10800000">
            <a:off x="6441584" y="4040828"/>
            <a:ext cx="279698" cy="44896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左中かっこ 45">
            <a:extLst>
              <a:ext uri="{FF2B5EF4-FFF2-40B4-BE49-F238E27FC236}">
                <a16:creationId xmlns:a16="http://schemas.microsoft.com/office/drawing/2014/main" id="{FFA8653D-F924-9480-7F6B-B7025329E1A0}"/>
              </a:ext>
            </a:extLst>
          </p:cNvPr>
          <p:cNvSpPr/>
          <p:nvPr/>
        </p:nvSpPr>
        <p:spPr>
          <a:xfrm>
            <a:off x="1356294" y="1136340"/>
            <a:ext cx="406432" cy="250696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7" name="左中かっこ 46">
            <a:extLst>
              <a:ext uri="{FF2B5EF4-FFF2-40B4-BE49-F238E27FC236}">
                <a16:creationId xmlns:a16="http://schemas.microsoft.com/office/drawing/2014/main" id="{42589B9B-1ADC-58BD-AF02-29E104D18ADE}"/>
              </a:ext>
            </a:extLst>
          </p:cNvPr>
          <p:cNvSpPr/>
          <p:nvPr/>
        </p:nvSpPr>
        <p:spPr>
          <a:xfrm flipH="1">
            <a:off x="10462522" y="1136340"/>
            <a:ext cx="177877" cy="69727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pic>
        <p:nvPicPr>
          <p:cNvPr id="21" name="Picture 12" descr="BD09206_">
            <a:extLst>
              <a:ext uri="{FF2B5EF4-FFF2-40B4-BE49-F238E27FC236}">
                <a16:creationId xmlns:a16="http://schemas.microsoft.com/office/drawing/2014/main" id="{9BBB779A-A534-4E9C-F709-F8F8980C6AB7}"/>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7017072" y="4358622"/>
            <a:ext cx="766763" cy="71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テキスト ボックス 40">
            <a:extLst>
              <a:ext uri="{FF2B5EF4-FFF2-40B4-BE49-F238E27FC236}">
                <a16:creationId xmlns:a16="http://schemas.microsoft.com/office/drawing/2014/main" id="{6D629400-A7A3-19A3-0B11-3434A4A305B0}"/>
              </a:ext>
            </a:extLst>
          </p:cNvPr>
          <p:cNvSpPr txBox="1"/>
          <p:nvPr/>
        </p:nvSpPr>
        <p:spPr>
          <a:xfrm>
            <a:off x="10381901" y="5862369"/>
            <a:ext cx="1423144" cy="276999"/>
          </a:xfrm>
          <a:prstGeom prst="rect">
            <a:avLst/>
          </a:prstGeom>
          <a:noFill/>
        </p:spPr>
        <p:txBody>
          <a:bodyPr wrap="square" rtlCol="0">
            <a:spAutoFit/>
          </a:bodyPr>
          <a:lstStyle/>
          <a:p>
            <a:r>
              <a:rPr kumimoji="1" lang="ja-JP" altLang="en-US" sz="1200" dirty="0">
                <a:solidFill>
                  <a:srgbClr val="FF0000"/>
                </a:solidFill>
                <a:latin typeface="ＭＳ 明朝" panose="02020609040205080304" pitchFamily="17" charset="-128"/>
                <a:ea typeface="ＭＳ 明朝" panose="02020609040205080304" pitchFamily="17" charset="-128"/>
              </a:rPr>
              <a:t>障害者雇用促進法</a:t>
            </a:r>
          </a:p>
        </p:txBody>
      </p:sp>
      <p:sp>
        <p:nvSpPr>
          <p:cNvPr id="42" name="左中かっこ 41">
            <a:extLst>
              <a:ext uri="{FF2B5EF4-FFF2-40B4-BE49-F238E27FC236}">
                <a16:creationId xmlns:a16="http://schemas.microsoft.com/office/drawing/2014/main" id="{EBAFD98A-F8D3-4E52-C69F-C7D67DB8B52F}"/>
              </a:ext>
            </a:extLst>
          </p:cNvPr>
          <p:cNvSpPr/>
          <p:nvPr/>
        </p:nvSpPr>
        <p:spPr>
          <a:xfrm rot="2459005" flipH="1">
            <a:off x="10416013" y="4268601"/>
            <a:ext cx="448583" cy="263928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pic>
        <p:nvPicPr>
          <p:cNvPr id="20" name="図 19" descr="時計 が含まれている画像&#10;&#10;説明は自動で生成されたものです">
            <a:extLst>
              <a:ext uri="{FF2B5EF4-FFF2-40B4-BE49-F238E27FC236}">
                <a16:creationId xmlns:a16="http://schemas.microsoft.com/office/drawing/2014/main" id="{EB2712DB-42C1-0BF1-A258-995B8157B5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6536" y="2748332"/>
            <a:ext cx="705499" cy="776438"/>
          </a:xfrm>
          <a:prstGeom prst="rect">
            <a:avLst/>
          </a:prstGeom>
        </p:spPr>
      </p:pic>
      <p:sp>
        <p:nvSpPr>
          <p:cNvPr id="37" name="スライド番号プレースホルダー 1">
            <a:extLst>
              <a:ext uri="{FF2B5EF4-FFF2-40B4-BE49-F238E27FC236}">
                <a16:creationId xmlns:a16="http://schemas.microsoft.com/office/drawing/2014/main" id="{2B524434-A62A-5C17-F30D-AB438977BDC2}"/>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C339E4E8-780C-47DA-9976-8D59F520AA81}" type="slidenum">
              <a:rPr lang="ja-JP" altLang="en-US" smtClean="0"/>
              <a:pPr/>
              <a:t>31</a:t>
            </a:fld>
            <a:endParaRPr lang="ja-JP" altLang="en-US" dirty="0"/>
          </a:p>
        </p:txBody>
      </p:sp>
    </p:spTree>
    <p:extLst>
      <p:ext uri="{BB962C8B-B14F-4D97-AF65-F5344CB8AC3E}">
        <p14:creationId xmlns:p14="http://schemas.microsoft.com/office/powerpoint/2010/main" val="1478747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E92EE-242A-BC45-3059-933315817EFD}"/>
              </a:ext>
            </a:extLst>
          </p:cNvPr>
          <p:cNvSpPr>
            <a:spLocks noGrp="1"/>
          </p:cNvSpPr>
          <p:nvPr>
            <p:ph type="title"/>
          </p:nvPr>
        </p:nvSpPr>
        <p:spPr>
          <a:xfrm>
            <a:off x="838200" y="365126"/>
            <a:ext cx="10515600" cy="1002036"/>
          </a:xfrm>
        </p:spPr>
        <p:txBody>
          <a:bodyPr>
            <a:normAutofit/>
          </a:bodyPr>
          <a:lstStyle/>
          <a:p>
            <a:r>
              <a:rPr lang="ja-JP" altLang="en-US" sz="3600" b="1" dirty="0">
                <a:latin typeface="UD デジタル 教科書体 NK-R" panose="02020400000000000000" pitchFamily="18" charset="-128"/>
                <a:ea typeface="UD デジタル 教科書体 NK-R" panose="02020400000000000000" pitchFamily="18" charset="-128"/>
              </a:rPr>
              <a:t>地域資源マップを使って「気づき」「アイデア発想」を</a:t>
            </a:r>
            <a:r>
              <a:rPr lang="en-US" altLang="ja-JP" sz="3600" b="1" dirty="0">
                <a:latin typeface="UD デジタル 教科書体 NK-R" panose="02020400000000000000" pitchFamily="18" charset="-128"/>
                <a:ea typeface="UD デジタル 教科書体 NK-R" panose="02020400000000000000" pitchFamily="18" charset="-128"/>
              </a:rPr>
              <a:t>!</a:t>
            </a:r>
            <a:endParaRPr lang="ja-JP" altLang="en-US" sz="3600" b="1" dirty="0">
              <a:latin typeface="UD デジタル 教科書体 NK-R" panose="02020400000000000000" pitchFamily="18" charset="-128"/>
              <a:ea typeface="UD デジタル 教科書体 NK-R" panose="02020400000000000000" pitchFamily="18" charset="-128"/>
            </a:endParaRPr>
          </a:p>
        </p:txBody>
      </p:sp>
      <p:sp>
        <p:nvSpPr>
          <p:cNvPr id="3" name="コンテンツ プレースホルダー 2">
            <a:extLst>
              <a:ext uri="{FF2B5EF4-FFF2-40B4-BE49-F238E27FC236}">
                <a16:creationId xmlns:a16="http://schemas.microsoft.com/office/drawing/2014/main" id="{4EBB2F5A-679A-B260-70E0-8B09763630C7}"/>
              </a:ext>
            </a:extLst>
          </p:cNvPr>
          <p:cNvSpPr>
            <a:spLocks noGrp="1"/>
          </p:cNvSpPr>
          <p:nvPr>
            <p:ph sz="half" idx="1"/>
          </p:nvPr>
        </p:nvSpPr>
        <p:spPr>
          <a:xfrm>
            <a:off x="822755" y="1868666"/>
            <a:ext cx="4639321" cy="4350058"/>
          </a:xfrm>
        </p:spPr>
        <p:txBody>
          <a:bodyPr>
            <a:normAutofit/>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en-US" sz="2600" dirty="0">
                <a:latin typeface="UD デジタル 教科書体 NK-R" panose="02020400000000000000" pitchFamily="18" charset="-128"/>
                <a:ea typeface="UD デジタル 教科書体 NK-R" panose="02020400000000000000" pitchFamily="18" charset="-128"/>
              </a:rPr>
              <a:t>地域資源マップの使い方</a:t>
            </a:r>
          </a:p>
          <a:p>
            <a:pPr marL="0" indent="0">
              <a:buNone/>
            </a:pPr>
            <a:endParaRPr lang="en-US" altLang="ja-JP" sz="100" dirty="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2600" dirty="0">
                <a:latin typeface="UD デジタル 教科書体 NK-R" panose="02020400000000000000" pitchFamily="18" charset="-128"/>
                <a:ea typeface="UD デジタル 教科書体 NK-R" panose="02020400000000000000" pitchFamily="18" charset="-128"/>
              </a:rPr>
              <a:t>【</a:t>
            </a:r>
            <a:r>
              <a:rPr lang="ja-JP" altLang="en-US" sz="2600" dirty="0">
                <a:latin typeface="UD デジタル 教科書体 NK-R" panose="02020400000000000000" pitchFamily="18" charset="-128"/>
                <a:ea typeface="UD デジタル 教科書体 NK-R" panose="02020400000000000000" pitchFamily="18" charset="-128"/>
              </a:rPr>
              <a:t>例</a:t>
            </a:r>
            <a:r>
              <a:rPr lang="en-US" altLang="ja-JP" sz="2600" dirty="0">
                <a:latin typeface="UD デジタル 教科書体 NK-R" panose="02020400000000000000" pitchFamily="18" charset="-128"/>
                <a:ea typeface="UD デジタル 教科書体 NK-R" panose="02020400000000000000" pitchFamily="18" charset="-128"/>
              </a:rPr>
              <a:t>】</a:t>
            </a:r>
          </a:p>
          <a:p>
            <a:pPr marL="0" indent="0">
              <a:buNone/>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lang="ja-JP" altLang="en-US" sz="1000" dirty="0">
              <a:latin typeface="UD デジタル 教科書体 NK-R" panose="02020400000000000000" pitchFamily="18" charset="-128"/>
              <a:ea typeface="UD デジタル 教科書体 NK-R" panose="02020400000000000000" pitchFamily="18" charset="-128"/>
            </a:endParaRPr>
          </a:p>
        </p:txBody>
      </p:sp>
      <p:sp>
        <p:nvSpPr>
          <p:cNvPr id="4" name="コンテンツ プレースホルダー 3">
            <a:extLst>
              <a:ext uri="{FF2B5EF4-FFF2-40B4-BE49-F238E27FC236}">
                <a16:creationId xmlns:a16="http://schemas.microsoft.com/office/drawing/2014/main" id="{DF0B9CA4-2177-FB8B-4545-399D01A50AD3}"/>
              </a:ext>
            </a:extLst>
          </p:cNvPr>
          <p:cNvSpPr>
            <a:spLocks noGrp="1"/>
          </p:cNvSpPr>
          <p:nvPr>
            <p:ph sz="half" idx="2"/>
          </p:nvPr>
        </p:nvSpPr>
        <p:spPr>
          <a:xfrm>
            <a:off x="6052349" y="1820046"/>
            <a:ext cx="5587373" cy="4672827"/>
          </a:xfrm>
        </p:spPr>
        <p:txBody>
          <a:bodyPr>
            <a:normAutofit/>
          </a:bodyPr>
          <a:lstStyle/>
          <a:p>
            <a:pPr marL="0" indent="0">
              <a:lnSpc>
                <a:spcPct val="120000"/>
              </a:lnSpc>
              <a:buNone/>
            </a:pPr>
            <a:r>
              <a:rPr lang="ja-JP" altLang="en-US" sz="2000" dirty="0">
                <a:latin typeface="UD デジタル 教科書体 NK-R" panose="02020400000000000000" pitchFamily="18" charset="-128"/>
                <a:ea typeface="UD デジタル 教科書体 NK-R" panose="02020400000000000000" pitchFamily="18" charset="-128"/>
              </a:rPr>
              <a:t>「障がいのある人たちが地域で暮らし・働くために必要なことを、既存の制度だけで解決しようとしていませんか」</a:t>
            </a:r>
            <a:endParaRPr lang="en-US" altLang="ja-JP" sz="2000" dirty="0">
              <a:latin typeface="UD デジタル 教科書体 NK-R" panose="02020400000000000000" pitchFamily="18" charset="-128"/>
              <a:ea typeface="UD デジタル 教科書体 NK-R" panose="02020400000000000000" pitchFamily="18" charset="-128"/>
            </a:endParaRPr>
          </a:p>
          <a:p>
            <a:pPr marL="0" indent="0">
              <a:lnSpc>
                <a:spcPct val="120000"/>
              </a:lnSpc>
              <a:buNone/>
            </a:pPr>
            <a:r>
              <a:rPr lang="ja-JP" altLang="en-US" sz="1400" dirty="0">
                <a:latin typeface="UD デジタル 教科書体 NK-R" panose="02020400000000000000" pitchFamily="18" charset="-128"/>
                <a:ea typeface="UD デジタル 教科書体 NK-R" panose="02020400000000000000" pitchFamily="18" charset="-128"/>
              </a:rPr>
              <a:t>演習では、地域資源マップを使って、</a:t>
            </a:r>
          </a:p>
          <a:p>
            <a:pPr marL="0" indent="0">
              <a:lnSpc>
                <a:spcPct val="120000"/>
              </a:lnSpc>
              <a:buNone/>
            </a:pPr>
            <a:r>
              <a:rPr lang="ja-JP" altLang="en-US" sz="1400" dirty="0">
                <a:latin typeface="UD デジタル 教科書体 NK-R" panose="02020400000000000000" pitchFamily="18" charset="-128"/>
                <a:ea typeface="UD デジタル 教科書体 NK-R" panose="02020400000000000000" pitchFamily="18" charset="-128"/>
              </a:rPr>
              <a:t>①それぞれのカテゴリーごとに地域にある資源を出し合いその資源と連携したい理由を話し合う</a:t>
            </a:r>
            <a:endParaRPr lang="en-US" altLang="ja-JP" sz="1400" dirty="0">
              <a:latin typeface="UD デジタル 教科書体 NK-R" panose="02020400000000000000" pitchFamily="18" charset="-128"/>
              <a:ea typeface="UD デジタル 教科書体 NK-R" panose="02020400000000000000" pitchFamily="18" charset="-128"/>
            </a:endParaRPr>
          </a:p>
          <a:p>
            <a:pPr marL="0" indent="0">
              <a:lnSpc>
                <a:spcPct val="120000"/>
              </a:lnSpc>
              <a:buNone/>
            </a:pPr>
            <a:r>
              <a:rPr lang="ja-JP" altLang="en-US" sz="1400" dirty="0">
                <a:latin typeface="UD デジタル 教科書体 NK-R" panose="02020400000000000000" pitchFamily="18" charset="-128"/>
                <a:ea typeface="UD デジタル 教科書体 NK-R" panose="02020400000000000000" pitchFamily="18" charset="-128"/>
              </a:rPr>
              <a:t>②どのような社会資源に、どのようなアプローチができるのかを話し合う</a:t>
            </a:r>
          </a:p>
          <a:p>
            <a:pPr marL="0" indent="0">
              <a:lnSpc>
                <a:spcPct val="120000"/>
              </a:lnSpc>
              <a:buNone/>
            </a:pPr>
            <a:r>
              <a:rPr lang="en-US" altLang="ja-JP" sz="1400" dirty="0">
                <a:latin typeface="UD デジタル 教科書体 NK-R" panose="02020400000000000000" pitchFamily="18" charset="-128"/>
                <a:ea typeface="UD デジタル 教科書体 NK-R" panose="02020400000000000000" pitchFamily="18" charset="-128"/>
              </a:rPr>
              <a:t>※</a:t>
            </a:r>
            <a:r>
              <a:rPr lang="ja-JP" altLang="en-US" sz="1400" dirty="0">
                <a:latin typeface="UD デジタル 教科書体 NK-R" panose="02020400000000000000" pitchFamily="18" charset="-128"/>
                <a:ea typeface="UD デジタル 教科書体 NK-R" panose="02020400000000000000" pitchFamily="18" charset="-128"/>
              </a:rPr>
              <a:t>留意点</a:t>
            </a:r>
            <a:endParaRPr lang="en-US" altLang="ja-JP" sz="1400" dirty="0">
              <a:latin typeface="UD デジタル 教科書体 NK-R" panose="02020400000000000000" pitchFamily="18" charset="-128"/>
              <a:ea typeface="UD デジタル 教科書体 NK-R" panose="02020400000000000000" pitchFamily="18" charset="-128"/>
            </a:endParaRPr>
          </a:p>
          <a:p>
            <a:pPr marL="0" indent="0">
              <a:lnSpc>
                <a:spcPct val="120000"/>
              </a:lnSpc>
              <a:buNone/>
            </a:pPr>
            <a:r>
              <a:rPr lang="ja-JP" altLang="en-US" sz="1400" dirty="0">
                <a:latin typeface="UD デジタル 教科書体 NK-R" panose="02020400000000000000" pitchFamily="18" charset="-128"/>
                <a:ea typeface="UD デジタル 教科書体 NK-R" panose="02020400000000000000" pitchFamily="18" charset="-128"/>
              </a:rPr>
              <a:t>連携等が「ご本人にどのようなメリットがあるのか」を基本に話し合いを進めて下さい</a:t>
            </a:r>
            <a:endParaRPr lang="en-US" altLang="ja-JP" sz="1600" dirty="0">
              <a:latin typeface="UD デジタル 教科書体 NK-R" panose="02020400000000000000" pitchFamily="18" charset="-128"/>
              <a:ea typeface="UD デジタル 教科書体 NK-R" panose="02020400000000000000" pitchFamily="18" charset="-128"/>
            </a:endParaRPr>
          </a:p>
          <a:p>
            <a:pPr marL="0" indent="0">
              <a:lnSpc>
                <a:spcPct val="120000"/>
              </a:lnSpc>
              <a:buNone/>
            </a:pPr>
            <a:r>
              <a:rPr lang="en-US" altLang="ja-JP" sz="1400" dirty="0">
                <a:latin typeface="UD デジタル 教科書体 NK-R" panose="02020400000000000000" pitchFamily="18" charset="-128"/>
                <a:ea typeface="UD デジタル 教科書体 NK-R" panose="02020400000000000000" pitchFamily="18" charset="-128"/>
              </a:rPr>
              <a:t>※</a:t>
            </a:r>
            <a:r>
              <a:rPr lang="ja-JP" altLang="en-US" sz="1400" dirty="0">
                <a:latin typeface="UD デジタル 教科書体 NK-R" panose="02020400000000000000" pitchFamily="18" charset="-128"/>
                <a:ea typeface="UD デジタル 教科書体 NK-R" panose="02020400000000000000" pitchFamily="18" charset="-128"/>
              </a:rPr>
              <a:t>時間があれば・・・</a:t>
            </a:r>
          </a:p>
          <a:p>
            <a:pPr marL="0" indent="0">
              <a:lnSpc>
                <a:spcPct val="120000"/>
              </a:lnSpc>
              <a:buNone/>
            </a:pPr>
            <a:r>
              <a:rPr lang="ja-JP" altLang="en-US" sz="1400" dirty="0">
                <a:latin typeface="UD デジタル 教科書体 NK-R" panose="02020400000000000000" pitchFamily="18" charset="-128"/>
                <a:ea typeface="UD デジタル 教科書体 NK-R" panose="02020400000000000000" pitchFamily="18" charset="-128"/>
              </a:rPr>
              <a:t>あったらいいなと思う資源や事業・企画等のアイデアもあれば取り入れる</a:t>
            </a:r>
          </a:p>
          <a:p>
            <a:pPr marL="0" indent="0">
              <a:lnSpc>
                <a:spcPct val="120000"/>
              </a:lnSpc>
              <a:buNone/>
            </a:pPr>
            <a:endParaRPr lang="en-US" altLang="ja-JP" sz="1400" dirty="0">
              <a:latin typeface="UD デジタル 教科書体 NK-R" panose="02020400000000000000" pitchFamily="18" charset="-128"/>
              <a:ea typeface="UD デジタル 教科書体 NK-R" panose="02020400000000000000" pitchFamily="18" charset="-128"/>
            </a:endParaRPr>
          </a:p>
          <a:p>
            <a:pPr marL="0" indent="0">
              <a:lnSpc>
                <a:spcPct val="120000"/>
              </a:lnSpc>
              <a:buNone/>
            </a:pPr>
            <a:endParaRPr lang="ja-JP" altLang="en-US" dirty="0">
              <a:latin typeface="UD デジタル 教科書体 NK-R" panose="02020400000000000000" pitchFamily="18" charset="-128"/>
              <a:ea typeface="UD デジタル 教科書体 NK-R" panose="02020400000000000000" pitchFamily="18" charset="-128"/>
            </a:endParaRPr>
          </a:p>
        </p:txBody>
      </p:sp>
      <p:sp>
        <p:nvSpPr>
          <p:cNvPr id="5" name="四角形: 角を丸くする 4">
            <a:extLst>
              <a:ext uri="{FF2B5EF4-FFF2-40B4-BE49-F238E27FC236}">
                <a16:creationId xmlns:a16="http://schemas.microsoft.com/office/drawing/2014/main" id="{5BB72424-CCE4-1014-0C60-34740F32809C}"/>
              </a:ext>
            </a:extLst>
          </p:cNvPr>
          <p:cNvSpPr/>
          <p:nvPr/>
        </p:nvSpPr>
        <p:spPr>
          <a:xfrm>
            <a:off x="1258960" y="3212434"/>
            <a:ext cx="3904325" cy="2802188"/>
          </a:xfrm>
          <a:prstGeom prst="roundRect">
            <a:avLst>
              <a:gd name="adj" fmla="val 9429"/>
            </a:avLst>
          </a:prstGeom>
          <a:solidFill>
            <a:srgbClr val="FFE5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　　</a:t>
            </a:r>
          </a:p>
          <a:p>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　　　地域にある資源　　 　　連携したい理由</a:t>
            </a:r>
            <a:endParaRPr lang="ja-JP" altLang="en-US" sz="1100" dirty="0">
              <a:latin typeface="UD デジタル 教科書体 NK-R" panose="02020400000000000000" pitchFamily="18" charset="-128"/>
              <a:ea typeface="UD デジタル 教科書体 NK-R" panose="02020400000000000000" pitchFamily="18" charset="-128"/>
            </a:endParaRPr>
          </a:p>
        </p:txBody>
      </p:sp>
      <p:sp>
        <p:nvSpPr>
          <p:cNvPr id="6" name="正方形/長方形 5">
            <a:extLst>
              <a:ext uri="{FF2B5EF4-FFF2-40B4-BE49-F238E27FC236}">
                <a16:creationId xmlns:a16="http://schemas.microsoft.com/office/drawing/2014/main" id="{358A731E-E2F1-1AFA-33EA-D5D64066A408}"/>
              </a:ext>
            </a:extLst>
          </p:cNvPr>
          <p:cNvSpPr/>
          <p:nvPr/>
        </p:nvSpPr>
        <p:spPr>
          <a:xfrm>
            <a:off x="1550999" y="3792763"/>
            <a:ext cx="1660124" cy="1993473"/>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ja-JP" altLang="en-US" sz="1100" dirty="0"/>
              <a:t>・例を参考に、地域を </a:t>
            </a:r>
            <a:endParaRPr lang="en-US" altLang="ja-JP" sz="1100" dirty="0"/>
          </a:p>
          <a:p>
            <a:r>
              <a:rPr lang="en-US" altLang="ja-JP" sz="1100" dirty="0"/>
              <a:t>   </a:t>
            </a:r>
            <a:r>
              <a:rPr lang="ja-JP" altLang="en-US" sz="1100" dirty="0"/>
              <a:t>見渡して、今ある資</a:t>
            </a:r>
            <a:endParaRPr lang="en-US" altLang="ja-JP" sz="1100" dirty="0"/>
          </a:p>
          <a:p>
            <a:r>
              <a:rPr lang="en-US" altLang="ja-JP" sz="1100" dirty="0"/>
              <a:t>   </a:t>
            </a:r>
            <a:r>
              <a:rPr lang="ja-JP" altLang="en-US" sz="1100" dirty="0"/>
              <a:t>源を列挙する</a:t>
            </a:r>
            <a:endParaRPr lang="en-US" altLang="ja-JP" sz="1100" dirty="0"/>
          </a:p>
          <a:p>
            <a:endParaRPr lang="en-US" altLang="ja-JP" sz="1100" dirty="0"/>
          </a:p>
          <a:p>
            <a:r>
              <a:rPr lang="ja-JP" altLang="en-US" sz="1100" dirty="0"/>
              <a:t>・あらゆる分野から、</a:t>
            </a:r>
            <a:endParaRPr lang="en-US" altLang="ja-JP" sz="1100" dirty="0"/>
          </a:p>
          <a:p>
            <a:r>
              <a:rPr lang="en-US" altLang="ja-JP" sz="1100" dirty="0"/>
              <a:t>   </a:t>
            </a:r>
            <a:r>
              <a:rPr lang="ja-JP" altLang="en-US" sz="1100" dirty="0"/>
              <a:t>できるだけたくさん</a:t>
            </a:r>
            <a:endParaRPr lang="en-US" altLang="ja-JP" sz="1100" dirty="0"/>
          </a:p>
          <a:p>
            <a:r>
              <a:rPr lang="en-US" altLang="ja-JP" sz="1100" dirty="0"/>
              <a:t>   </a:t>
            </a:r>
            <a:r>
              <a:rPr lang="ja-JP" altLang="en-US" sz="1100" dirty="0"/>
              <a:t>の資源を見つける</a:t>
            </a:r>
            <a:endParaRPr lang="en-US" altLang="ja-JP" sz="1100" dirty="0"/>
          </a:p>
          <a:p>
            <a:endParaRPr lang="en-US" altLang="ja-JP" sz="1100" dirty="0"/>
          </a:p>
          <a:p>
            <a:r>
              <a:rPr lang="ja-JP" altLang="en-US" sz="1100" dirty="0"/>
              <a:t>・フォーマル・イン</a:t>
            </a:r>
            <a:endParaRPr lang="en-US" altLang="ja-JP" sz="1100" dirty="0"/>
          </a:p>
          <a:p>
            <a:r>
              <a:rPr lang="en-US" altLang="ja-JP" sz="1100" dirty="0"/>
              <a:t>   </a:t>
            </a:r>
            <a:r>
              <a:rPr lang="ja-JP" altLang="en-US" sz="1100" dirty="0"/>
              <a:t>フォーマルも含めて</a:t>
            </a:r>
            <a:endParaRPr lang="en-US" altLang="ja-JP" sz="1100" dirty="0"/>
          </a:p>
          <a:p>
            <a:r>
              <a:rPr lang="en-US" altLang="ja-JP" sz="1100" dirty="0"/>
              <a:t>   </a:t>
            </a:r>
            <a:r>
              <a:rPr lang="ja-JP" altLang="en-US" sz="1100" dirty="0"/>
              <a:t>考える</a:t>
            </a:r>
            <a:endParaRPr lang="en-US" altLang="ja-JP" sz="1100" dirty="0"/>
          </a:p>
          <a:p>
            <a:endParaRPr lang="en-US" altLang="ja-JP" sz="1200" dirty="0"/>
          </a:p>
          <a:p>
            <a:endParaRPr lang="ja-JP" altLang="en-US" sz="1200" dirty="0"/>
          </a:p>
        </p:txBody>
      </p:sp>
      <p:sp>
        <p:nvSpPr>
          <p:cNvPr id="10" name="正方形/長方形 9">
            <a:extLst>
              <a:ext uri="{FF2B5EF4-FFF2-40B4-BE49-F238E27FC236}">
                <a16:creationId xmlns:a16="http://schemas.microsoft.com/office/drawing/2014/main" id="{AF1051EA-CEED-D3BC-67A1-7559C4922E76}"/>
              </a:ext>
            </a:extLst>
          </p:cNvPr>
          <p:cNvSpPr/>
          <p:nvPr/>
        </p:nvSpPr>
        <p:spPr>
          <a:xfrm>
            <a:off x="3211123" y="3792763"/>
            <a:ext cx="1660124" cy="1993473"/>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ja-JP" altLang="en-US" sz="1100" dirty="0"/>
              <a:t>その資源と連携したい理由を挙げる</a:t>
            </a:r>
            <a:endParaRPr lang="en-US" altLang="ja-JP" sz="1100" dirty="0"/>
          </a:p>
          <a:p>
            <a:endParaRPr lang="en-US" altLang="ja-JP" sz="1200" dirty="0"/>
          </a:p>
          <a:p>
            <a:endParaRPr lang="ja-JP" altLang="en-US" sz="1200" dirty="0"/>
          </a:p>
        </p:txBody>
      </p:sp>
      <p:cxnSp>
        <p:nvCxnSpPr>
          <p:cNvPr id="7" name="直線コネクタ 6">
            <a:extLst>
              <a:ext uri="{FF2B5EF4-FFF2-40B4-BE49-F238E27FC236}">
                <a16:creationId xmlns:a16="http://schemas.microsoft.com/office/drawing/2014/main" id="{ADBBF8EE-5823-29BE-7E00-78BC3C4A91C1}"/>
              </a:ext>
            </a:extLst>
          </p:cNvPr>
          <p:cNvCxnSpPr>
            <a:cxnSpLocks/>
          </p:cNvCxnSpPr>
          <p:nvPr/>
        </p:nvCxnSpPr>
        <p:spPr>
          <a:xfrm flipH="1">
            <a:off x="5760866" y="1820046"/>
            <a:ext cx="8138" cy="4672829"/>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
        <p:nvSpPr>
          <p:cNvPr id="8" name="スライド番号プレースホルダー 7">
            <a:extLst>
              <a:ext uri="{FF2B5EF4-FFF2-40B4-BE49-F238E27FC236}">
                <a16:creationId xmlns:a16="http://schemas.microsoft.com/office/drawing/2014/main" id="{1CA54F16-D723-1C22-BFB4-48C00AEA49C5}"/>
              </a:ext>
            </a:extLst>
          </p:cNvPr>
          <p:cNvSpPr>
            <a:spLocks noGrp="1"/>
          </p:cNvSpPr>
          <p:nvPr>
            <p:ph type="sldNum" sz="quarter" idx="12"/>
          </p:nvPr>
        </p:nvSpPr>
        <p:spPr/>
        <p:txBody>
          <a:bodyPr/>
          <a:lstStyle/>
          <a:p>
            <a:fld id="{C339E4E8-780C-47DA-9976-8D59F520AA81}" type="slidenum">
              <a:rPr kumimoji="1" lang="ja-JP" altLang="en-US" smtClean="0"/>
              <a:t>32</a:t>
            </a:fld>
            <a:endParaRPr kumimoji="1" lang="ja-JP" altLang="en-US"/>
          </a:p>
        </p:txBody>
      </p:sp>
    </p:spTree>
    <p:extLst>
      <p:ext uri="{BB962C8B-B14F-4D97-AF65-F5344CB8AC3E}">
        <p14:creationId xmlns:p14="http://schemas.microsoft.com/office/powerpoint/2010/main" val="3916727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09CEE080-05E9-7F70-DB2F-BB8E5CA5FAD6}"/>
              </a:ext>
            </a:extLst>
          </p:cNvPr>
          <p:cNvPicPr>
            <a:picLocks noChangeAspect="1"/>
          </p:cNvPicPr>
          <p:nvPr/>
        </p:nvPicPr>
        <p:blipFill>
          <a:blip r:embed="rId3"/>
          <a:stretch>
            <a:fillRect/>
          </a:stretch>
        </p:blipFill>
        <p:spPr>
          <a:xfrm>
            <a:off x="1032897" y="0"/>
            <a:ext cx="10359003" cy="6858000"/>
          </a:xfrm>
          <a:prstGeom prst="rect">
            <a:avLst/>
          </a:prstGeom>
        </p:spPr>
      </p:pic>
      <p:sp>
        <p:nvSpPr>
          <p:cNvPr id="2" name="スライド番号プレースホルダー 1">
            <a:extLst>
              <a:ext uri="{FF2B5EF4-FFF2-40B4-BE49-F238E27FC236}">
                <a16:creationId xmlns:a16="http://schemas.microsoft.com/office/drawing/2014/main" id="{2F21B7B6-6D80-0C1B-F7FC-2F8BD73E3955}"/>
              </a:ext>
            </a:extLst>
          </p:cNvPr>
          <p:cNvSpPr>
            <a:spLocks noGrp="1"/>
          </p:cNvSpPr>
          <p:nvPr>
            <p:ph type="sldNum" sz="quarter" idx="12"/>
          </p:nvPr>
        </p:nvSpPr>
        <p:spPr/>
        <p:txBody>
          <a:bodyPr/>
          <a:lstStyle/>
          <a:p>
            <a:fld id="{C339E4E8-780C-47DA-9976-8D59F520AA81}" type="slidenum">
              <a:rPr kumimoji="1" lang="ja-JP" altLang="en-US" smtClean="0"/>
              <a:t>33</a:t>
            </a:fld>
            <a:endParaRPr kumimoji="1" lang="ja-JP" altLang="en-US"/>
          </a:p>
        </p:txBody>
      </p:sp>
      <p:sp>
        <p:nvSpPr>
          <p:cNvPr id="3" name="テキスト ボックス 2">
            <a:extLst>
              <a:ext uri="{FF2B5EF4-FFF2-40B4-BE49-F238E27FC236}">
                <a16:creationId xmlns:a16="http://schemas.microsoft.com/office/drawing/2014/main" id="{679BAEF9-C59D-769E-59AA-466DBD767B0F}"/>
              </a:ext>
            </a:extLst>
          </p:cNvPr>
          <p:cNvSpPr txBox="1"/>
          <p:nvPr/>
        </p:nvSpPr>
        <p:spPr>
          <a:xfrm>
            <a:off x="5153025" y="2686050"/>
            <a:ext cx="2019300" cy="507831"/>
          </a:xfrm>
          <a:prstGeom prst="rect">
            <a:avLst/>
          </a:prstGeom>
          <a:solidFill>
            <a:schemeClr val="bg1"/>
          </a:solidFill>
        </p:spPr>
        <p:txBody>
          <a:bodyPr wrap="square" rtlCol="0">
            <a:spAutoFit/>
          </a:bodyPr>
          <a:lstStyle/>
          <a:p>
            <a:r>
              <a:rPr kumimoji="1" lang="ja-JP" altLang="en-US" sz="900" dirty="0">
                <a:latin typeface="UD デジタル 教科書体 NK-R" panose="02020400000000000000" pitchFamily="18" charset="-128"/>
                <a:ea typeface="UD デジタル 教科書体 NK-R" panose="02020400000000000000" pitchFamily="18" charset="-128"/>
              </a:rPr>
              <a:t>就労を希望する花咲未来さんの</a:t>
            </a:r>
            <a:endParaRPr kumimoji="1" lang="en-US" altLang="ja-JP" sz="900" dirty="0">
              <a:latin typeface="UD デジタル 教科書体 NK-R" panose="02020400000000000000" pitchFamily="18" charset="-128"/>
              <a:ea typeface="UD デジタル 教科書体 NK-R" panose="02020400000000000000" pitchFamily="18" charset="-128"/>
            </a:endParaRPr>
          </a:p>
          <a:p>
            <a:r>
              <a:rPr kumimoji="1" lang="ja-JP" altLang="en-US" sz="900" dirty="0">
                <a:latin typeface="UD デジタル 教科書体 NK-R" panose="02020400000000000000" pitchFamily="18" charset="-128"/>
                <a:ea typeface="UD デジタル 教科書体 NK-R" panose="02020400000000000000" pitchFamily="18" charset="-128"/>
              </a:rPr>
              <a:t>「より良い選択」を支援するための</a:t>
            </a:r>
            <a:endParaRPr kumimoji="1" lang="en-US" altLang="ja-JP" sz="900" dirty="0">
              <a:latin typeface="UD デジタル 教科書体 NK-R" panose="02020400000000000000" pitchFamily="18" charset="-128"/>
              <a:ea typeface="UD デジタル 教科書体 NK-R" panose="02020400000000000000" pitchFamily="18" charset="-128"/>
            </a:endParaRPr>
          </a:p>
          <a:p>
            <a:r>
              <a:rPr kumimoji="1" lang="ja-JP" altLang="en-US" sz="900" dirty="0">
                <a:latin typeface="UD デジタル 教科書体 NK-R" panose="02020400000000000000" pitchFamily="18" charset="-128"/>
                <a:ea typeface="UD デジタル 教科書体 NK-R" panose="02020400000000000000" pitchFamily="18" charset="-128"/>
              </a:rPr>
              <a:t>連携を考える</a:t>
            </a:r>
          </a:p>
        </p:txBody>
      </p:sp>
    </p:spTree>
    <p:extLst>
      <p:ext uri="{BB962C8B-B14F-4D97-AF65-F5344CB8AC3E}">
        <p14:creationId xmlns:p14="http://schemas.microsoft.com/office/powerpoint/2010/main" val="2312691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63DCC8-514D-91F5-D473-B27BA170848E}"/>
              </a:ext>
            </a:extLst>
          </p:cNvPr>
          <p:cNvSpPr>
            <a:spLocks noGrp="1"/>
          </p:cNvSpPr>
          <p:nvPr>
            <p:ph type="title"/>
          </p:nvPr>
        </p:nvSpPr>
        <p:spPr>
          <a:xfrm>
            <a:off x="838200" y="365126"/>
            <a:ext cx="10515600" cy="560564"/>
          </a:xfrm>
        </p:spPr>
        <p:txBody>
          <a:bodyPr>
            <a:normAutofit fontScale="90000"/>
          </a:bodyPr>
          <a:lstStyle/>
          <a:p>
            <a:pPr algn="ctr"/>
            <a:br>
              <a:rPr kumimoji="1" lang="ja-JP" altLang="en-US" sz="4000" dirty="0"/>
            </a:br>
            <a:r>
              <a:rPr lang="ja-JP" altLang="en-US" sz="4000" dirty="0">
                <a:latin typeface="UD デジタル 教科書体 NK-R" panose="02020400000000000000" pitchFamily="18" charset="-128"/>
                <a:ea typeface="UD デジタル 教科書体 NK-R" panose="02020400000000000000" pitchFamily="18" charset="-128"/>
              </a:rPr>
              <a:t>サービス等利用計画を作成する際のポイント</a:t>
            </a:r>
            <a:br>
              <a:rPr kumimoji="1" lang="ja-JP" altLang="en-US" dirty="0"/>
            </a:br>
            <a:endParaRPr kumimoji="1" lang="ja-JP" altLang="en-US" dirty="0"/>
          </a:p>
        </p:txBody>
      </p:sp>
      <p:sp>
        <p:nvSpPr>
          <p:cNvPr id="4" name="コンテンツ プレースホルダー 2">
            <a:extLst>
              <a:ext uri="{FF2B5EF4-FFF2-40B4-BE49-F238E27FC236}">
                <a16:creationId xmlns:a16="http://schemas.microsoft.com/office/drawing/2014/main" id="{67CD2C90-E7D4-9285-888F-06F83E94CD0A}"/>
              </a:ext>
            </a:extLst>
          </p:cNvPr>
          <p:cNvSpPr>
            <a:spLocks noGrp="1"/>
          </p:cNvSpPr>
          <p:nvPr>
            <p:ph idx="1"/>
          </p:nvPr>
        </p:nvSpPr>
        <p:spPr>
          <a:xfrm>
            <a:off x="838200" y="1072444"/>
            <a:ext cx="10515600" cy="5546565"/>
          </a:xfrm>
        </p:spPr>
        <p:txBody>
          <a:bodyPr>
            <a:normAutofit fontScale="92500" lnSpcReduction="10000"/>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サービス管理責任者としてサービス担当者会議に参加する際のポイントを参考にして、サービス等利用計画を作成する</a:t>
            </a:r>
          </a:p>
          <a:p>
            <a:pPr marL="0" indent="0" algn="ctr">
              <a:buNone/>
            </a:pPr>
            <a:r>
              <a:rPr lang="ja-JP" altLang="en-US" sz="3200" dirty="0"/>
              <a:t>⇓</a:t>
            </a:r>
            <a:endParaRPr lang="ja-JP" altLang="en-US" sz="4000" dirty="0">
              <a:latin typeface="UD デジタル 教科書体 NK-R" panose="02020400000000000000" pitchFamily="18" charset="-128"/>
              <a:ea typeface="UD デジタル 教科書体 NK-R" panose="02020400000000000000" pitchFamily="18" charset="-128"/>
            </a:endParaRPr>
          </a:p>
          <a:p>
            <a:r>
              <a:rPr lang="ja-JP" altLang="en-US" sz="2400" dirty="0">
                <a:latin typeface="UD デジタル 教科書体 NK-R" panose="02020400000000000000" pitchFamily="18" charset="-128"/>
                <a:ea typeface="UD デジタル 教科書体 NK-R" panose="02020400000000000000" pitchFamily="18" charset="-128"/>
              </a:rPr>
              <a:t>　　サービス利用に至る経緯を確認する</a:t>
            </a:r>
          </a:p>
          <a:p>
            <a:r>
              <a:rPr lang="ja-JP" altLang="en-US" sz="2400" dirty="0">
                <a:latin typeface="UD デジタル 教科書体 NK-R" panose="02020400000000000000" pitchFamily="18" charset="-128"/>
                <a:ea typeface="UD デジタル 教科書体 NK-R" panose="02020400000000000000" pitchFamily="18" charset="-128"/>
              </a:rPr>
              <a:t>　　ご本人の意向を、ご本人の言葉により確認する</a:t>
            </a:r>
          </a:p>
          <a:p>
            <a:r>
              <a:rPr lang="ja-JP" altLang="en-US" sz="2400" dirty="0">
                <a:latin typeface="UD デジタル 教科書体 NK-R" panose="02020400000000000000" pitchFamily="18" charset="-128"/>
                <a:ea typeface="UD デジタル 教科書体 NK-R" panose="02020400000000000000" pitchFamily="18" charset="-128"/>
              </a:rPr>
              <a:t>　　ご家族の意向を、ご家族の言葉により確認する</a:t>
            </a:r>
          </a:p>
          <a:p>
            <a:r>
              <a:rPr lang="ja-JP" altLang="en-US" sz="2400" dirty="0">
                <a:latin typeface="UD デジタル 教科書体 NK-R" panose="02020400000000000000" pitchFamily="18" charset="-128"/>
                <a:ea typeface="UD デジタル 教科書体 NK-R" panose="02020400000000000000" pitchFamily="18" charset="-128"/>
              </a:rPr>
              <a:t>　　相談支援専門員によるアセスメントの内容やニーズの整理について不明な点を確認　</a:t>
            </a:r>
            <a:endParaRPr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dirty="0">
                <a:latin typeface="UD デジタル 教科書体 NK-R" panose="02020400000000000000" pitchFamily="18" charset="-128"/>
                <a:ea typeface="UD デジタル 教科書体 NK-R" panose="02020400000000000000" pitchFamily="18" charset="-128"/>
              </a:rPr>
              <a:t>　　　 したり、意見を述べる</a:t>
            </a:r>
          </a:p>
          <a:p>
            <a:r>
              <a:rPr lang="ja-JP" altLang="en-US" sz="2400" dirty="0">
                <a:latin typeface="UD デジタル 教科書体 NK-R" panose="02020400000000000000" pitchFamily="18" charset="-128"/>
                <a:ea typeface="UD デジタル 教科書体 NK-R" panose="02020400000000000000" pitchFamily="18" charset="-128"/>
              </a:rPr>
              <a:t>　　サービス等利用計画案に示されている支援の方向性や必要な支援内容の全体像を  </a:t>
            </a:r>
            <a:endParaRPr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dirty="0">
                <a:latin typeface="UD デジタル 教科書体 NK-R" panose="02020400000000000000" pitchFamily="18" charset="-128"/>
                <a:ea typeface="UD デジタル 教科書体 NK-R" panose="02020400000000000000" pitchFamily="18" charset="-128"/>
              </a:rPr>
              <a:t>      確認する</a:t>
            </a:r>
          </a:p>
          <a:p>
            <a:r>
              <a:rPr lang="ja-JP" altLang="en-US" sz="2400" dirty="0">
                <a:latin typeface="UD デジタル 教科書体 NK-R" panose="02020400000000000000" pitchFamily="18" charset="-128"/>
                <a:ea typeface="UD デジタル 教科書体 NK-R" panose="02020400000000000000" pitchFamily="18" charset="-128"/>
              </a:rPr>
              <a:t>　　それぞれの事業所に求められていることについて確認すると共に、対応可能なこと、</a:t>
            </a:r>
            <a:endParaRPr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dirty="0">
                <a:latin typeface="UD デジタル 教科書体 NK-R" panose="02020400000000000000" pitchFamily="18" charset="-128"/>
                <a:ea typeface="UD デジタル 教科書体 NK-R" panose="02020400000000000000" pitchFamily="18" charset="-128"/>
              </a:rPr>
              <a:t>      現状では困難なことについて確認する</a:t>
            </a:r>
          </a:p>
          <a:p>
            <a:r>
              <a:rPr lang="ja-JP" altLang="en-US" sz="2400" dirty="0">
                <a:latin typeface="UD デジタル 教科書体 NK-R" panose="02020400000000000000" pitchFamily="18" charset="-128"/>
                <a:ea typeface="UD デジタル 教科書体 NK-R" panose="02020400000000000000" pitchFamily="18" charset="-128"/>
              </a:rPr>
              <a:t>　　今後のスケジュールについて確認する</a:t>
            </a:r>
          </a:p>
          <a:p>
            <a:pPr marL="0" indent="0">
              <a:buNone/>
            </a:pPr>
            <a:endParaRPr lang="ja-JP" altLang="en-US" sz="3200" dirty="0">
              <a:latin typeface="UD デジタル 教科書体 NK-R" panose="02020400000000000000" pitchFamily="18" charset="-128"/>
              <a:ea typeface="UD デジタル 教科書体 NK-R" panose="02020400000000000000" pitchFamily="18" charset="-128"/>
            </a:endParaRPr>
          </a:p>
          <a:p>
            <a:pPr marL="0" indent="0">
              <a:buNone/>
            </a:pPr>
            <a:endParaRPr lang="ja-JP" altLang="en-US" dirty="0"/>
          </a:p>
          <a:p>
            <a:pPr marL="0" indent="0">
              <a:buNone/>
            </a:pPr>
            <a:endParaRPr lang="ja-JP" altLang="en-US" dirty="0"/>
          </a:p>
          <a:p>
            <a:pPr marL="0" indent="0">
              <a:buNone/>
            </a:pPr>
            <a:endParaRPr lang="ja-JP" altLang="en-US" dirty="0"/>
          </a:p>
          <a:p>
            <a:pPr marL="0" indent="0">
              <a:buNone/>
            </a:pPr>
            <a:endParaRPr lang="ja-JP" altLang="en-US" dirty="0"/>
          </a:p>
          <a:p>
            <a:pPr marL="0" indent="0">
              <a:buNone/>
            </a:pPr>
            <a:endParaRPr lang="en-US" altLang="ja-JP" dirty="0"/>
          </a:p>
        </p:txBody>
      </p:sp>
      <p:sp>
        <p:nvSpPr>
          <p:cNvPr id="3" name="スライド番号プレースホルダー 2">
            <a:extLst>
              <a:ext uri="{FF2B5EF4-FFF2-40B4-BE49-F238E27FC236}">
                <a16:creationId xmlns:a16="http://schemas.microsoft.com/office/drawing/2014/main" id="{9D23D210-F21D-DA1F-A97D-D7419D5369B1}"/>
              </a:ext>
            </a:extLst>
          </p:cNvPr>
          <p:cNvSpPr>
            <a:spLocks noGrp="1"/>
          </p:cNvSpPr>
          <p:nvPr>
            <p:ph type="sldNum" sz="quarter" idx="12"/>
          </p:nvPr>
        </p:nvSpPr>
        <p:spPr/>
        <p:txBody>
          <a:bodyPr/>
          <a:lstStyle/>
          <a:p>
            <a:fld id="{C339E4E8-780C-47DA-9976-8D59F520AA81}" type="slidenum">
              <a:rPr kumimoji="1" lang="ja-JP" altLang="en-US" smtClean="0"/>
              <a:t>34</a:t>
            </a:fld>
            <a:endParaRPr kumimoji="1" lang="ja-JP" altLang="en-US"/>
          </a:p>
        </p:txBody>
      </p:sp>
    </p:spTree>
    <p:extLst>
      <p:ext uri="{BB962C8B-B14F-4D97-AF65-F5344CB8AC3E}">
        <p14:creationId xmlns:p14="http://schemas.microsoft.com/office/powerpoint/2010/main" val="27875075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6D8364A-CAF2-F8AA-CB16-D3FE724F2E9C}"/>
              </a:ext>
            </a:extLst>
          </p:cNvPr>
          <p:cNvSpPr>
            <a:spLocks noGrp="1"/>
          </p:cNvSpPr>
          <p:nvPr>
            <p:ph type="sldNum" sz="quarter" idx="12"/>
          </p:nvPr>
        </p:nvSpPr>
        <p:spPr>
          <a:xfrm>
            <a:off x="9436100" y="6502400"/>
            <a:ext cx="2743200" cy="365125"/>
          </a:xfrm>
        </p:spPr>
        <p:txBody>
          <a:bodyPr/>
          <a:lstStyle/>
          <a:p>
            <a:fld id="{C339E4E8-780C-47DA-9976-8D59F520AA81}" type="slidenum">
              <a:rPr kumimoji="1" lang="ja-JP" altLang="en-US" smtClean="0"/>
              <a:t>35</a:t>
            </a:fld>
            <a:endParaRPr kumimoji="1" lang="ja-JP" altLang="en-US" dirty="0"/>
          </a:p>
        </p:txBody>
      </p:sp>
      <p:pic>
        <p:nvPicPr>
          <p:cNvPr id="15" name="図 14">
            <a:extLst>
              <a:ext uri="{FF2B5EF4-FFF2-40B4-BE49-F238E27FC236}">
                <a16:creationId xmlns:a16="http://schemas.microsoft.com/office/drawing/2014/main" id="{1C8C9A4A-C797-5111-7202-B92F64713269}"/>
              </a:ext>
            </a:extLst>
          </p:cNvPr>
          <p:cNvPicPr>
            <a:picLocks noChangeAspect="1"/>
          </p:cNvPicPr>
          <p:nvPr/>
        </p:nvPicPr>
        <p:blipFill>
          <a:blip r:embed="rId3"/>
          <a:stretch>
            <a:fillRect/>
          </a:stretch>
        </p:blipFill>
        <p:spPr>
          <a:xfrm>
            <a:off x="544800" y="0"/>
            <a:ext cx="11102400" cy="6813550"/>
          </a:xfrm>
          <a:prstGeom prst="rect">
            <a:avLst/>
          </a:prstGeom>
          <a:ln w="3175">
            <a:solidFill>
              <a:schemeClr val="tx1"/>
            </a:solidFill>
          </a:ln>
        </p:spPr>
      </p:pic>
    </p:spTree>
    <p:extLst>
      <p:ext uri="{BB962C8B-B14F-4D97-AF65-F5344CB8AC3E}">
        <p14:creationId xmlns:p14="http://schemas.microsoft.com/office/powerpoint/2010/main" val="4239673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0CBAD-480E-ABD6-0180-2C9C2D87EB7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73C73E9-DE1F-C49E-3761-4752088E1628}"/>
              </a:ext>
            </a:extLst>
          </p:cNvPr>
          <p:cNvSpPr>
            <a:spLocks noGrp="1"/>
          </p:cNvSpPr>
          <p:nvPr>
            <p:ph type="title"/>
          </p:nvPr>
        </p:nvSpPr>
        <p:spPr>
          <a:xfrm>
            <a:off x="384202" y="592282"/>
            <a:ext cx="11380053" cy="5621482"/>
          </a:xfrm>
        </p:spPr>
        <p:txBody>
          <a:bodyPr>
            <a:normAutofit/>
          </a:bodyPr>
          <a:lstStyle/>
          <a:p>
            <a:pPr algn="ctr" fontAlgn="ctr"/>
            <a:r>
              <a:rPr lang="ja-JP" altLang="en-US" dirty="0">
                <a:latin typeface="UD デジタル 教科書体 NK-R" panose="02020400000000000000" pitchFamily="18" charset="-128"/>
                <a:ea typeface="UD デジタル 教科書体 NK-R" panose="02020400000000000000" pitchFamily="18" charset="-128"/>
              </a:rPr>
              <a:t>演習②</a:t>
            </a:r>
            <a:br>
              <a:rPr lang="en-US" altLang="ja-JP" sz="3600" dirty="0">
                <a:latin typeface="UD デジタル 教科書体 NK-R" panose="02020400000000000000" pitchFamily="18" charset="-128"/>
                <a:ea typeface="UD デジタル 教科書体 NK-R" panose="02020400000000000000" pitchFamily="18" charset="-128"/>
              </a:rPr>
            </a:br>
            <a:br>
              <a:rPr lang="en-US" altLang="ja-JP" sz="3600" dirty="0">
                <a:latin typeface="UD デジタル 教科書体 NK-R" panose="02020400000000000000" pitchFamily="18" charset="-128"/>
                <a:ea typeface="UD デジタル 教科書体 NK-R" panose="02020400000000000000" pitchFamily="18" charset="-128"/>
              </a:rPr>
            </a:br>
            <a:r>
              <a:rPr lang="ja-JP" altLang="en-US" sz="3600" dirty="0">
                <a:latin typeface="UD デジタル 教科書体 NK-R" panose="02020400000000000000" pitchFamily="18" charset="-128"/>
                <a:ea typeface="UD デジタル 教科書体 NK-R" panose="02020400000000000000" pitchFamily="18" charset="-128"/>
              </a:rPr>
              <a:t>就労継続支援</a:t>
            </a:r>
            <a:r>
              <a:rPr lang="en-US" altLang="ja-JP" sz="3600" dirty="0">
                <a:latin typeface="UD デジタル 教科書体 NK-R" panose="02020400000000000000" pitchFamily="18" charset="-128"/>
                <a:ea typeface="UD デジタル 教科書体 NK-R" panose="02020400000000000000" pitchFamily="18" charset="-128"/>
              </a:rPr>
              <a:t>B</a:t>
            </a:r>
            <a:r>
              <a:rPr lang="ja-JP" altLang="en-US" sz="3600" dirty="0">
                <a:latin typeface="UD デジタル 教科書体 NK-R" panose="02020400000000000000" pitchFamily="18" charset="-128"/>
                <a:ea typeface="UD デジタル 教科書体 NK-R" panose="02020400000000000000" pitchFamily="18" charset="-128"/>
              </a:rPr>
              <a:t>型利用からの</a:t>
            </a:r>
            <a:br>
              <a:rPr lang="en-US" altLang="ja-JP" sz="3600" dirty="0">
                <a:latin typeface="UD デジタル 教科書体 NK-R" panose="02020400000000000000" pitchFamily="18" charset="-128"/>
                <a:ea typeface="UD デジタル 教科書体 NK-R" panose="02020400000000000000" pitchFamily="18" charset="-128"/>
              </a:rPr>
            </a:br>
            <a:r>
              <a:rPr lang="ja-JP" altLang="en-US" sz="3600" dirty="0">
                <a:latin typeface="UD デジタル 教科書体 NK-R" panose="02020400000000000000" pitchFamily="18" charset="-128"/>
                <a:ea typeface="UD デジタル 教科書体 NK-R" panose="02020400000000000000" pitchFamily="18" charset="-128"/>
              </a:rPr>
              <a:t>個別支援計画（案）の作成会議</a:t>
            </a:r>
            <a:br>
              <a:rPr lang="en-US" altLang="ja-JP" sz="3600" dirty="0">
                <a:latin typeface="UD デジタル 教科書体 NK-R" panose="02020400000000000000" pitchFamily="18" charset="-128"/>
                <a:ea typeface="UD デジタル 教科書体 NK-R" panose="02020400000000000000" pitchFamily="18" charset="-128"/>
              </a:rPr>
            </a:br>
            <a:r>
              <a:rPr lang="ja-JP" altLang="en-US" sz="3600" dirty="0">
                <a:latin typeface="UD デジタル 教科書体 NK-R" panose="02020400000000000000" pitchFamily="18" charset="-128"/>
                <a:ea typeface="UD デジタル 教科書体 NK-R" panose="02020400000000000000" pitchFamily="18" charset="-128"/>
              </a:rPr>
              <a:t>（</a:t>
            </a:r>
            <a:r>
              <a:rPr lang="en-US" altLang="ja-JP" sz="3600" dirty="0">
                <a:latin typeface="UD デジタル 教科書体 NK-R" panose="02020400000000000000" pitchFamily="18" charset="-128"/>
                <a:ea typeface="UD デジタル 教科書体 NK-R" panose="02020400000000000000" pitchFamily="18" charset="-128"/>
              </a:rPr>
              <a:t>3</a:t>
            </a:r>
            <a:r>
              <a:rPr lang="ja-JP" altLang="en-US" sz="3600" dirty="0">
                <a:latin typeface="UD デジタル 教科書体 NK-R" panose="02020400000000000000" pitchFamily="18" charset="-128"/>
                <a:ea typeface="UD デジタル 教科書体 NK-R" panose="02020400000000000000" pitchFamily="18" charset="-128"/>
              </a:rPr>
              <a:t>年後の支給決定更新段階、一般就労に向けて）</a:t>
            </a:r>
            <a:endParaRPr kumimoji="1" lang="ja-JP" altLang="en-US" sz="3600" dirty="0">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a:extLst>
              <a:ext uri="{FF2B5EF4-FFF2-40B4-BE49-F238E27FC236}">
                <a16:creationId xmlns:a16="http://schemas.microsoft.com/office/drawing/2014/main" id="{E128B164-0968-57D3-FB76-0FCBEE059EF4}"/>
              </a:ext>
            </a:extLst>
          </p:cNvPr>
          <p:cNvSpPr>
            <a:spLocks noGrp="1"/>
          </p:cNvSpPr>
          <p:nvPr>
            <p:ph type="sldNum" sz="quarter" idx="12"/>
          </p:nvPr>
        </p:nvSpPr>
        <p:spPr/>
        <p:txBody>
          <a:bodyPr/>
          <a:lstStyle/>
          <a:p>
            <a:fld id="{C339E4E8-780C-47DA-9976-8D59F520AA81}" type="slidenum">
              <a:rPr kumimoji="1" lang="ja-JP" altLang="en-US" smtClean="0"/>
              <a:t>36</a:t>
            </a:fld>
            <a:endParaRPr kumimoji="1" lang="ja-JP" altLang="en-US"/>
          </a:p>
        </p:txBody>
      </p:sp>
    </p:spTree>
    <p:extLst>
      <p:ext uri="{BB962C8B-B14F-4D97-AF65-F5344CB8AC3E}">
        <p14:creationId xmlns:p14="http://schemas.microsoft.com/office/powerpoint/2010/main" val="570911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48459-B141-AB4D-9758-F2B2F1E1D93B}"/>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082CC3A-66E2-49F0-3DFD-ED40466554CE}"/>
              </a:ext>
            </a:extLst>
          </p:cNvPr>
          <p:cNvSpPr>
            <a:spLocks noGrp="1"/>
          </p:cNvSpPr>
          <p:nvPr>
            <p:ph type="sldNum" sz="quarter" idx="12"/>
          </p:nvPr>
        </p:nvSpPr>
        <p:spPr/>
        <p:txBody>
          <a:bodyPr/>
          <a:lstStyle/>
          <a:p>
            <a:fld id="{C339E4E8-780C-47DA-9976-8D59F520AA81}" type="slidenum">
              <a:rPr kumimoji="1" lang="ja-JP" altLang="en-US" smtClean="0"/>
              <a:t>37</a:t>
            </a:fld>
            <a:endParaRPr kumimoji="1" lang="ja-JP" altLang="en-US"/>
          </a:p>
        </p:txBody>
      </p:sp>
      <p:sp>
        <p:nvSpPr>
          <p:cNvPr id="3" name="コンテンツ プレースホルダー 2">
            <a:extLst>
              <a:ext uri="{FF2B5EF4-FFF2-40B4-BE49-F238E27FC236}">
                <a16:creationId xmlns:a16="http://schemas.microsoft.com/office/drawing/2014/main" id="{F145B90B-32D2-414B-7B29-EFEAA12A604E}"/>
              </a:ext>
            </a:extLst>
          </p:cNvPr>
          <p:cNvSpPr txBox="1">
            <a:spLocks/>
          </p:cNvSpPr>
          <p:nvPr/>
        </p:nvSpPr>
        <p:spPr>
          <a:xfrm>
            <a:off x="838200" y="279209"/>
            <a:ext cx="10515600" cy="661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ja-JP" altLang="en-US" sz="2600" dirty="0">
                <a:latin typeface="UD デジタル 教科書体 NK-R" panose="02020400000000000000" pitchFamily="18" charset="-128"/>
                <a:ea typeface="UD デジタル 教科書体 NK-R" panose="02020400000000000000" pitchFamily="18" charset="-128"/>
              </a:rPr>
              <a:t>演習進行表参照</a:t>
            </a:r>
          </a:p>
        </p:txBody>
      </p:sp>
      <p:graphicFrame>
        <p:nvGraphicFramePr>
          <p:cNvPr id="12" name="コンテンツ プレースホルダー 11">
            <a:extLst>
              <a:ext uri="{FF2B5EF4-FFF2-40B4-BE49-F238E27FC236}">
                <a16:creationId xmlns:a16="http://schemas.microsoft.com/office/drawing/2014/main" id="{8FD5EA5C-B320-DF30-87E5-DCC7ED7D6777}"/>
              </a:ext>
            </a:extLst>
          </p:cNvPr>
          <p:cNvGraphicFramePr>
            <a:graphicFrameLocks noGrp="1"/>
          </p:cNvGraphicFramePr>
          <p:nvPr>
            <p:ph idx="1"/>
            <p:extLst>
              <p:ext uri="{D42A27DB-BD31-4B8C-83A1-F6EECF244321}">
                <p14:modId xmlns:p14="http://schemas.microsoft.com/office/powerpoint/2010/main" val="1428120566"/>
              </p:ext>
            </p:extLst>
          </p:nvPr>
        </p:nvGraphicFramePr>
        <p:xfrm>
          <a:off x="838200" y="849068"/>
          <a:ext cx="10834587" cy="5650205"/>
        </p:xfrm>
        <a:graphic>
          <a:graphicData uri="http://schemas.openxmlformats.org/drawingml/2006/table">
            <a:tbl>
              <a:tblPr/>
              <a:tblGrid>
                <a:gridCol w="229670">
                  <a:extLst>
                    <a:ext uri="{9D8B030D-6E8A-4147-A177-3AD203B41FA5}">
                      <a16:colId xmlns:a16="http://schemas.microsoft.com/office/drawing/2014/main" val="1763644211"/>
                    </a:ext>
                  </a:extLst>
                </a:gridCol>
                <a:gridCol w="229670">
                  <a:extLst>
                    <a:ext uri="{9D8B030D-6E8A-4147-A177-3AD203B41FA5}">
                      <a16:colId xmlns:a16="http://schemas.microsoft.com/office/drawing/2014/main" val="2517636080"/>
                    </a:ext>
                  </a:extLst>
                </a:gridCol>
                <a:gridCol w="576157">
                  <a:extLst>
                    <a:ext uri="{9D8B030D-6E8A-4147-A177-3AD203B41FA5}">
                      <a16:colId xmlns:a16="http://schemas.microsoft.com/office/drawing/2014/main" val="711685555"/>
                    </a:ext>
                  </a:extLst>
                </a:gridCol>
                <a:gridCol w="2556079">
                  <a:extLst>
                    <a:ext uri="{9D8B030D-6E8A-4147-A177-3AD203B41FA5}">
                      <a16:colId xmlns:a16="http://schemas.microsoft.com/office/drawing/2014/main" val="1368657659"/>
                    </a:ext>
                  </a:extLst>
                </a:gridCol>
                <a:gridCol w="599490">
                  <a:extLst>
                    <a:ext uri="{9D8B030D-6E8A-4147-A177-3AD203B41FA5}">
                      <a16:colId xmlns:a16="http://schemas.microsoft.com/office/drawing/2014/main" val="3933673877"/>
                    </a:ext>
                  </a:extLst>
                </a:gridCol>
                <a:gridCol w="599490">
                  <a:extLst>
                    <a:ext uri="{9D8B030D-6E8A-4147-A177-3AD203B41FA5}">
                      <a16:colId xmlns:a16="http://schemas.microsoft.com/office/drawing/2014/main" val="893125055"/>
                    </a:ext>
                  </a:extLst>
                </a:gridCol>
                <a:gridCol w="6044031">
                  <a:extLst>
                    <a:ext uri="{9D8B030D-6E8A-4147-A177-3AD203B41FA5}">
                      <a16:colId xmlns:a16="http://schemas.microsoft.com/office/drawing/2014/main" val="266824616"/>
                    </a:ext>
                  </a:extLst>
                </a:gridCol>
              </a:tblGrid>
              <a:tr h="180957">
                <a:tc grid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時間</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DEDED"/>
                    </a:solidFill>
                  </a:tcPr>
                </a:tc>
                <a:tc hMerge="1">
                  <a:txBody>
                    <a:bodyPr/>
                    <a:lstStyle/>
                    <a:p>
                      <a:endParaRPr kumimoji="1" lang="ja-JP" altLang="en-US"/>
                    </a:p>
                  </a:txBody>
                  <a:tcPr/>
                </a:tc>
                <a:tc rowSpan="2">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小単元</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(項目)</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gridSpan="2">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学習内容</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hMerge="1">
                  <a:txBody>
                    <a:bodyPr/>
                    <a:lstStyle/>
                    <a:p>
                      <a:endParaRPr kumimoji="1" lang="ja-JP" altLang="en-US"/>
                    </a:p>
                  </a:txBody>
                  <a:tcPr/>
                </a:tc>
                <a:tc row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形態</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row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手順の詳細、指導・評価上の留意点</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141928718"/>
                  </a:ext>
                </a:extLst>
              </a:tr>
              <a:tr h="537382">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　</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所要</a:t>
                      </a:r>
                    </a:p>
                  </a:txBody>
                  <a:tcPr marL="3770" marR="3770" marT="377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vMerge="1">
                  <a:txBody>
                    <a:bodyPr/>
                    <a:lstStyle/>
                    <a:p>
                      <a:endParaRPr kumimoji="1" lang="ja-JP" altLang="en-US"/>
                    </a:p>
                  </a:txBody>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内容</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使用する教材・ツール</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727825639"/>
                  </a:ext>
                </a:extLst>
              </a:tr>
              <a:tr h="376993">
                <a:tc rowSpan="4">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70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4">
                  <a:txBody>
                    <a:bodyPr/>
                    <a:lstStyle/>
                    <a:p>
                      <a:pPr algn="l" fontAlgn="t">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演習②　就労継続支援B型利用からの個別支援計画（案）の作成会議（3年後の支給決定更新段階、一般就労に向けて）</a:t>
                      </a:r>
                    </a:p>
                  </a:txBody>
                  <a:tcPr marL="4763" marR="4763" marT="4763" marB="0" vert="ea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事例の説明</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事例の概要</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講義</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各自で事例の概要を読み込む</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❖留意点</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資料を事前に配布し、参加者が内容を事前に確認したうえで演習に臨めるようにする</a:t>
                      </a: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6577491"/>
                  </a:ext>
                </a:extLst>
              </a:tr>
              <a:tr h="1397137">
                <a:tc vMerge="1">
                  <a:txBody>
                    <a:bodyPr/>
                    <a:lstStyle/>
                    <a:p>
                      <a:endParaRPr kumimoji="1" lang="ja-JP" altLang="en-US"/>
                    </a:p>
                  </a:txBody>
                  <a:tcPr/>
                </a:tc>
                <a:tc>
                  <a:txBody>
                    <a:bodyPr/>
                    <a:lstStyle/>
                    <a:p>
                      <a:pPr algn="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15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(就労継続支援B型事業所のサービス管理責任者としての個人ワーク)</a:t>
                      </a:r>
                      <a:b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個別支援計画の原案作成</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ニーズの整理票</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個別支援計画の様式</a:t>
                      </a: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個人</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演習</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サービス等利用計画</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案</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を確認する</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就労継続支援</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B</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型事業所のサービス管理責任者の立場で、個別支援計画</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案</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作成のためニーズ整理と個別支援計画</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案</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を作成する</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❖留意点</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サービス管理責任者として個別支援計画</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案</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の作成を体験する</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個別支援計画作成会議に招集する人や機関の設定も含めて考える</a:t>
                      </a: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44887248"/>
                  </a:ext>
                </a:extLst>
              </a:tr>
              <a:tr h="1032961">
                <a:tc vMerge="1">
                  <a:txBody>
                    <a:bodyPr/>
                    <a:lstStyle/>
                    <a:p>
                      <a:endParaRPr kumimoji="1" lang="ja-JP" altLang="en-US"/>
                    </a:p>
                  </a:txBody>
                  <a:tcPr/>
                </a:tc>
                <a:tc>
                  <a:txBody>
                    <a:bodyPr/>
                    <a:lstStyle/>
                    <a:p>
                      <a:pPr algn="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45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(就労継続支援B型事業所のサービス管理責任者としてのグループワーク)</a:t>
                      </a:r>
                      <a:b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個別支援計画作成会議(ロールプレイ)</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Ｇ</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演習</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1)</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ロールプレイの配役を決めて、役付けを行う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この時、他機関からの参加者を一人以上設定、また観察者を置く</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2)</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グループにおいてロールプレイを行う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進行はサービス管理責任者が行う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3)</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役を解き、観察者が振り返りを行う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❖留意点</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受講者がそれぞれ根拠をもって発言することを意識させる</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定められた時間内で検討が終了するよう進行管理を行う</a:t>
                      </a: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74177339"/>
                  </a:ext>
                </a:extLst>
              </a:tr>
              <a:tr h="1032961">
                <a:tc vMerge="1">
                  <a:txBody>
                    <a:bodyPr/>
                    <a:lstStyle/>
                    <a:p>
                      <a:endParaRPr kumimoji="1" lang="ja-JP" alt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グループ発表</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全体</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演習</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各グループでの討議の概要を会場全体で共有</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❖留意点</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特に議論となった点や課題を簡潔に発表する</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議論には多様性を持たせる</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支給決定の更新段階では、これまでの振り返りや自分の働き方について、就労に関する知識や能力が向上した利用者には、本人の希望も重視しながら、就労移行支援の利用や一般就労等への選択の機会を適切に提供することの大切さを考える</a:t>
                      </a: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757056"/>
                  </a:ext>
                </a:extLst>
              </a:tr>
            </a:tbl>
          </a:graphicData>
        </a:graphic>
      </p:graphicFrame>
    </p:spTree>
    <p:extLst>
      <p:ext uri="{BB962C8B-B14F-4D97-AF65-F5344CB8AC3E}">
        <p14:creationId xmlns:p14="http://schemas.microsoft.com/office/powerpoint/2010/main" val="17017255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9B454-8DEC-B7C2-33D5-A397A0243A4C}"/>
            </a:ext>
          </a:extLst>
        </p:cNvPr>
        <p:cNvGrpSpPr/>
        <p:nvPr/>
      </p:nvGrpSpPr>
      <p:grpSpPr>
        <a:xfrm>
          <a:off x="0" y="0"/>
          <a:ext cx="0" cy="0"/>
          <a:chOff x="0" y="0"/>
          <a:chExt cx="0" cy="0"/>
        </a:xfrm>
      </p:grpSpPr>
      <p:sp>
        <p:nvSpPr>
          <p:cNvPr id="3" name="字幕 2">
            <a:extLst>
              <a:ext uri="{FF2B5EF4-FFF2-40B4-BE49-F238E27FC236}">
                <a16:creationId xmlns:a16="http://schemas.microsoft.com/office/drawing/2014/main" id="{E77ABC56-04FB-D2B1-7BA5-4008D1CBB2A1}"/>
              </a:ext>
            </a:extLst>
          </p:cNvPr>
          <p:cNvSpPr>
            <a:spLocks noGrp="1"/>
          </p:cNvSpPr>
          <p:nvPr>
            <p:ph type="subTitle" idx="1"/>
          </p:nvPr>
        </p:nvSpPr>
        <p:spPr>
          <a:xfrm>
            <a:off x="800099" y="1146517"/>
            <a:ext cx="10889673" cy="5002613"/>
          </a:xfrm>
        </p:spPr>
        <p:txBody>
          <a:bodyPr>
            <a:noAutofit/>
          </a:bodyPr>
          <a:lstStyle/>
          <a:p>
            <a:r>
              <a:rPr lang="ja-JP" altLang="en-US" sz="3600" u="sng" dirty="0">
                <a:latin typeface="UD デジタル 教科書体 NK-R" panose="02020400000000000000" pitchFamily="18" charset="-128"/>
                <a:ea typeface="UD デジタル 教科書体 NK-R" panose="02020400000000000000" pitchFamily="18" charset="-128"/>
              </a:rPr>
              <a:t>資料</a:t>
            </a:r>
            <a:r>
              <a:rPr lang="en-US" altLang="ja-JP" sz="3600" u="sng" dirty="0">
                <a:latin typeface="UD デジタル 教科書体 NK-R" panose="02020400000000000000" pitchFamily="18" charset="-128"/>
                <a:ea typeface="UD デジタル 教科書体 NK-R" panose="02020400000000000000" pitchFamily="18" charset="-128"/>
              </a:rPr>
              <a:t>PG C-08-3</a:t>
            </a:r>
            <a:r>
              <a:rPr lang="ja-JP" altLang="en-US" sz="3600" u="sng" dirty="0">
                <a:latin typeface="UD デジタル 教科書体 NK-R" panose="02020400000000000000" pitchFamily="18" charset="-128"/>
                <a:ea typeface="UD デジタル 教科書体 NK-R" panose="02020400000000000000" pitchFamily="18" charset="-128"/>
              </a:rPr>
              <a:t>　演習②参照</a:t>
            </a:r>
            <a:endParaRPr lang="en-US" altLang="ja-JP" sz="3600" u="sng" dirty="0">
              <a:latin typeface="UD デジタル 教科書体 NK-R" panose="02020400000000000000" pitchFamily="18" charset="-128"/>
              <a:ea typeface="UD デジタル 教科書体 NK-R" panose="02020400000000000000" pitchFamily="18" charset="-128"/>
            </a:endParaRPr>
          </a:p>
          <a:p>
            <a:endParaRPr kumimoji="1" lang="en-US" altLang="ja-JP" sz="3600" dirty="0">
              <a:latin typeface="BIZ UDPゴシック" panose="020B0400000000000000" pitchFamily="50" charset="-128"/>
              <a:ea typeface="BIZ UDPゴシック" panose="020B0400000000000000" pitchFamily="50" charset="-128"/>
            </a:endParaRPr>
          </a:p>
          <a:p>
            <a:r>
              <a:rPr kumimoji="1" lang="en-US" altLang="ja-JP" sz="3600" dirty="0">
                <a:latin typeface="UD デジタル 教科書体 NK-R" panose="02020400000000000000" pitchFamily="18" charset="-128"/>
                <a:ea typeface="UD デジタル 教科書体 NK-R" panose="02020400000000000000" pitchFamily="18" charset="-128"/>
              </a:rPr>
              <a:t>【</a:t>
            </a:r>
            <a:r>
              <a:rPr kumimoji="1" lang="ja-JP" altLang="en-US" sz="3600" dirty="0">
                <a:latin typeface="UD デジタル 教科書体 NK-R" panose="02020400000000000000" pitchFamily="18" charset="-128"/>
                <a:ea typeface="UD デジタル 教科書体 NK-R" panose="02020400000000000000" pitchFamily="18" charset="-128"/>
              </a:rPr>
              <a:t>事例研究の概要</a:t>
            </a:r>
            <a:r>
              <a:rPr kumimoji="1" lang="en-US" altLang="ja-JP" sz="3600" dirty="0">
                <a:latin typeface="UD デジタル 教科書体 NK-R" panose="02020400000000000000" pitchFamily="18" charset="-128"/>
                <a:ea typeface="UD デジタル 教科書体 NK-R" panose="02020400000000000000" pitchFamily="18" charset="-128"/>
              </a:rPr>
              <a:t>】</a:t>
            </a:r>
          </a:p>
          <a:p>
            <a:r>
              <a:rPr kumimoji="1" lang="ja-JP" altLang="en-US" sz="3600" dirty="0">
                <a:latin typeface="UD デジタル 教科書体 NK-R" panose="02020400000000000000" pitchFamily="18" charset="-128"/>
                <a:ea typeface="UD デジタル 教科書体 NK-R" panose="02020400000000000000" pitchFamily="18" charset="-128"/>
              </a:rPr>
              <a:t>ケースから学ぶ就労支援プロセスの実際</a:t>
            </a:r>
            <a:endParaRPr kumimoji="1" lang="en-US" altLang="ja-JP" sz="3600" dirty="0">
              <a:latin typeface="UD デジタル 教科書体 NK-R" panose="02020400000000000000" pitchFamily="18" charset="-128"/>
              <a:ea typeface="UD デジタル 教科書体 NK-R" panose="02020400000000000000" pitchFamily="18" charset="-128"/>
            </a:endParaRPr>
          </a:p>
          <a:p>
            <a:r>
              <a:rPr lang="ja-JP" altLang="en-US" sz="3600" dirty="0">
                <a:latin typeface="UD デジタル 教科書体 NK-R" panose="02020400000000000000" pitchFamily="18" charset="-128"/>
                <a:ea typeface="UD デジタル 教科書体 NK-R" panose="02020400000000000000" pitchFamily="18" charset="-128"/>
              </a:rPr>
              <a:t>～花咲　未来</a:t>
            </a:r>
            <a:r>
              <a:rPr lang="en-US" altLang="ja-JP" sz="3600" dirty="0">
                <a:latin typeface="UD デジタル 教科書体 NK-R" panose="02020400000000000000" pitchFamily="18" charset="-128"/>
                <a:ea typeface="UD デジタル 教科書体 NK-R" panose="02020400000000000000" pitchFamily="18" charset="-128"/>
              </a:rPr>
              <a:t>(</a:t>
            </a:r>
            <a:r>
              <a:rPr lang="ja-JP" altLang="en-US" sz="3600" dirty="0">
                <a:latin typeface="UD デジタル 教科書体 NK-R" panose="02020400000000000000" pitchFamily="18" charset="-128"/>
                <a:ea typeface="UD デジタル 教科書体 NK-R" panose="02020400000000000000" pitchFamily="18" charset="-128"/>
              </a:rPr>
              <a:t>はなさく　みらい</a:t>
            </a:r>
            <a:r>
              <a:rPr lang="en-US" altLang="ja-JP" sz="3600" dirty="0">
                <a:latin typeface="UD デジタル 教科書体 NK-R" panose="02020400000000000000" pitchFamily="18" charset="-128"/>
                <a:ea typeface="UD デジタル 教科書体 NK-R" panose="02020400000000000000" pitchFamily="18" charset="-128"/>
              </a:rPr>
              <a:t>)</a:t>
            </a:r>
            <a:r>
              <a:rPr lang="ja-JP" altLang="en-US" sz="3600" dirty="0">
                <a:latin typeface="UD デジタル 教科書体 NK-R" panose="02020400000000000000" pitchFamily="18" charset="-128"/>
                <a:ea typeface="UD デジタル 教科書体 NK-R" panose="02020400000000000000" pitchFamily="18" charset="-128"/>
              </a:rPr>
              <a:t>さんの</a:t>
            </a:r>
          </a:p>
          <a:p>
            <a:r>
              <a:rPr lang="ja-JP" altLang="en-US" sz="3600" dirty="0">
                <a:latin typeface="UD デジタル 教科書体 NK-R" panose="02020400000000000000" pitchFamily="18" charset="-128"/>
                <a:ea typeface="UD デジタル 教科書体 NK-R" panose="02020400000000000000" pitchFamily="18" charset="-128"/>
              </a:rPr>
              <a:t>「より良い選択」を支援するために～</a:t>
            </a:r>
          </a:p>
          <a:p>
            <a:r>
              <a:rPr lang="en-US" altLang="ja-JP" sz="2800" dirty="0">
                <a:latin typeface="UD デジタル 教科書体 NK-R" panose="02020400000000000000" pitchFamily="18" charset="-128"/>
                <a:ea typeface="UD デジタル 教科書体 NK-R" panose="02020400000000000000" pitchFamily="18" charset="-128"/>
              </a:rPr>
              <a:t>(</a:t>
            </a:r>
            <a:r>
              <a:rPr lang="ja-JP" altLang="en-US" sz="2800" dirty="0">
                <a:latin typeface="UD デジタル 教科書体 NK-R" panose="02020400000000000000" pitchFamily="18" charset="-128"/>
                <a:ea typeface="UD デジタル 教科書体 NK-R" panose="02020400000000000000" pitchFamily="18" charset="-128"/>
              </a:rPr>
              <a:t>地域資源マップを活用した地域の社会資源のアセスメントを中心に</a:t>
            </a:r>
            <a:r>
              <a:rPr lang="en-US" altLang="ja-JP" sz="2800" dirty="0">
                <a:latin typeface="UD デジタル 教科書体 NK-R" panose="02020400000000000000" pitchFamily="18" charset="-128"/>
                <a:ea typeface="UD デジタル 教科書体 NK-R" panose="02020400000000000000" pitchFamily="18" charset="-128"/>
              </a:rPr>
              <a:t>)</a:t>
            </a:r>
            <a:endParaRPr lang="en-US" altLang="ja-JP" sz="3600" dirty="0">
              <a:latin typeface="BIZ UDPゴシック" panose="020B0400000000000000" pitchFamily="50" charset="-128"/>
              <a:ea typeface="BIZ UDPゴシック" panose="020B0400000000000000" pitchFamily="50" charset="-128"/>
            </a:endParaRPr>
          </a:p>
          <a:p>
            <a:endParaRPr lang="en-US" altLang="ja-JP" sz="3600" dirty="0">
              <a:latin typeface="HG丸ｺﾞｼｯｸM-PRO" panose="020F0600000000000000" pitchFamily="50" charset="-128"/>
              <a:ea typeface="HG丸ｺﾞｼｯｸM-PRO" panose="020F0600000000000000" pitchFamily="50" charset="-128"/>
            </a:endParaRPr>
          </a:p>
          <a:p>
            <a:endParaRPr kumimoji="1" lang="en-US" altLang="ja-JP" sz="3600" dirty="0">
              <a:latin typeface="BIZ UDPゴシック" panose="020B0400000000000000" pitchFamily="50" charset="-128"/>
              <a:ea typeface="BIZ UDPゴシック" panose="020B0400000000000000" pitchFamily="50" charset="-128"/>
            </a:endParaRPr>
          </a:p>
          <a:p>
            <a:endParaRPr lang="en-US" altLang="ja-JP" sz="3600" dirty="0">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31B2D93E-8CCD-9534-B0AC-030C3EABFD38}"/>
              </a:ext>
            </a:extLst>
          </p:cNvPr>
          <p:cNvSpPr>
            <a:spLocks noGrp="1"/>
          </p:cNvSpPr>
          <p:nvPr>
            <p:ph type="sldNum" sz="quarter" idx="12"/>
          </p:nvPr>
        </p:nvSpPr>
        <p:spPr/>
        <p:txBody>
          <a:bodyPr/>
          <a:lstStyle/>
          <a:p>
            <a:fld id="{C339E4E8-780C-47DA-9976-8D59F520AA81}" type="slidenum">
              <a:rPr kumimoji="1" lang="ja-JP" altLang="en-US" smtClean="0"/>
              <a:t>38</a:t>
            </a:fld>
            <a:endParaRPr kumimoji="1" lang="ja-JP" altLang="en-US"/>
          </a:p>
        </p:txBody>
      </p:sp>
    </p:spTree>
    <p:extLst>
      <p:ext uri="{BB962C8B-B14F-4D97-AF65-F5344CB8AC3E}">
        <p14:creationId xmlns:p14="http://schemas.microsoft.com/office/powerpoint/2010/main" val="16922402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A38A9-9265-A4D2-E4E9-5A7909820F37}"/>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D884EB3-5EB0-8988-5C82-6D5ED24866EE}"/>
              </a:ext>
            </a:extLst>
          </p:cNvPr>
          <p:cNvSpPr>
            <a:spLocks noGrp="1"/>
          </p:cNvSpPr>
          <p:nvPr>
            <p:ph type="sldNum" sz="quarter" idx="12"/>
          </p:nvPr>
        </p:nvSpPr>
        <p:spPr>
          <a:xfrm>
            <a:off x="9401175" y="6356350"/>
            <a:ext cx="2743200" cy="365125"/>
          </a:xfrm>
        </p:spPr>
        <p:txBody>
          <a:bodyPr/>
          <a:lstStyle/>
          <a:p>
            <a:fld id="{C339E4E8-780C-47DA-9976-8D59F520AA81}" type="slidenum">
              <a:rPr kumimoji="1" lang="ja-JP" altLang="en-US" smtClean="0"/>
              <a:t>39</a:t>
            </a:fld>
            <a:endParaRPr kumimoji="1" lang="ja-JP" altLang="en-US" dirty="0"/>
          </a:p>
        </p:txBody>
      </p:sp>
      <p:pic>
        <p:nvPicPr>
          <p:cNvPr id="10" name="図 9">
            <a:extLst>
              <a:ext uri="{FF2B5EF4-FFF2-40B4-BE49-F238E27FC236}">
                <a16:creationId xmlns:a16="http://schemas.microsoft.com/office/drawing/2014/main" id="{9A8B7741-5C67-F7D4-D689-DAF0C57EC19D}"/>
              </a:ext>
            </a:extLst>
          </p:cNvPr>
          <p:cNvPicPr>
            <a:picLocks noChangeAspect="1"/>
          </p:cNvPicPr>
          <p:nvPr/>
        </p:nvPicPr>
        <p:blipFill>
          <a:blip r:embed="rId3"/>
          <a:stretch>
            <a:fillRect/>
          </a:stretch>
        </p:blipFill>
        <p:spPr>
          <a:xfrm>
            <a:off x="1358080" y="42862"/>
            <a:ext cx="9475839" cy="6756837"/>
          </a:xfrm>
          <a:prstGeom prst="rect">
            <a:avLst/>
          </a:prstGeom>
          <a:ln>
            <a:solidFill>
              <a:schemeClr val="tx1"/>
            </a:solidFill>
          </a:ln>
        </p:spPr>
      </p:pic>
    </p:spTree>
    <p:extLst>
      <p:ext uri="{BB962C8B-B14F-4D97-AF65-F5344CB8AC3E}">
        <p14:creationId xmlns:p14="http://schemas.microsoft.com/office/powerpoint/2010/main" val="1295357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EB001-8F2C-46B7-2F16-2076C6FD36EB}"/>
            </a:ext>
          </a:extLst>
        </p:cNvPr>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88FD9D3A-FB74-92D9-731B-2EDC2F978A1D}"/>
              </a:ext>
            </a:extLst>
          </p:cNvPr>
          <p:cNvPicPr>
            <a:picLocks noChangeAspect="1"/>
          </p:cNvPicPr>
          <p:nvPr/>
        </p:nvPicPr>
        <p:blipFill>
          <a:blip r:embed="rId3"/>
          <a:stretch>
            <a:fillRect/>
          </a:stretch>
        </p:blipFill>
        <p:spPr>
          <a:xfrm>
            <a:off x="8191944" y="3458240"/>
            <a:ext cx="3251791" cy="3251791"/>
          </a:xfrm>
          <a:prstGeom prst="rect">
            <a:avLst/>
          </a:prstGeom>
        </p:spPr>
      </p:pic>
      <p:sp>
        <p:nvSpPr>
          <p:cNvPr id="3" name="正方形/長方形 2">
            <a:extLst>
              <a:ext uri="{FF2B5EF4-FFF2-40B4-BE49-F238E27FC236}">
                <a16:creationId xmlns:a16="http://schemas.microsoft.com/office/drawing/2014/main" id="{3E6B4635-8D2F-21E5-5257-BE361F07D721}"/>
              </a:ext>
            </a:extLst>
          </p:cNvPr>
          <p:cNvSpPr/>
          <p:nvPr/>
        </p:nvSpPr>
        <p:spPr>
          <a:xfrm>
            <a:off x="10660912" y="6404344"/>
            <a:ext cx="1417675" cy="3437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4</a:t>
            </a:r>
            <a:endParaRPr lang="ja-JP" altLang="en-US" sz="1200" dirty="0">
              <a:solidFill>
                <a:schemeClr val="tx1"/>
              </a:solidFill>
            </a:endParaRPr>
          </a:p>
        </p:txBody>
      </p:sp>
      <p:sp>
        <p:nvSpPr>
          <p:cNvPr id="6" name="Text 2">
            <a:extLst>
              <a:ext uri="{FF2B5EF4-FFF2-40B4-BE49-F238E27FC236}">
                <a16:creationId xmlns:a16="http://schemas.microsoft.com/office/drawing/2014/main" id="{DC0D7CE3-0F18-8F91-6CF0-D05BEA45D571}"/>
              </a:ext>
            </a:extLst>
          </p:cNvPr>
          <p:cNvSpPr/>
          <p:nvPr/>
        </p:nvSpPr>
        <p:spPr>
          <a:xfrm>
            <a:off x="368755" y="479446"/>
            <a:ext cx="7115019" cy="675991"/>
          </a:xfrm>
          <a:prstGeom prst="rect">
            <a:avLst/>
          </a:prstGeom>
          <a:noFill/>
          <a:ln/>
        </p:spPr>
        <p:txBody>
          <a:bodyPr wrap="square" lIns="0" tIns="0" rIns="0" bIns="0" rtlCol="0" anchor="t">
            <a:no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②</a:t>
            </a:r>
            <a:r>
              <a:rPr lang="en-US" altLang="ja-JP" sz="4400" dirty="0">
                <a:latin typeface="UD デジタル 教科書体 NK-R" panose="02020400000000000000" pitchFamily="18" charset="-128"/>
                <a:ea typeface="UD デジタル 教科書体 NK-R" panose="02020400000000000000" pitchFamily="18" charset="-128"/>
              </a:rPr>
              <a:t>【</a:t>
            </a:r>
            <a:r>
              <a:rPr lang="ja-JP" altLang="en-US" sz="4400" dirty="0">
                <a:latin typeface="UD デジタル 教科書体 NK-R" panose="02020400000000000000" pitchFamily="18" charset="-128"/>
                <a:ea typeface="UD デジタル 教科書体 NK-R" panose="02020400000000000000" pitchFamily="18" charset="-128"/>
              </a:rPr>
              <a:t>広がる支援の対象</a:t>
            </a:r>
            <a:r>
              <a:rPr lang="en-US" altLang="ja-JP" sz="4400" dirty="0">
                <a:latin typeface="UD デジタル 教科書体 NK-R" panose="02020400000000000000" pitchFamily="18" charset="-128"/>
                <a:ea typeface="UD デジタル 教科書体 NK-R" panose="02020400000000000000" pitchFamily="18" charset="-128"/>
              </a:rPr>
              <a:t>】</a:t>
            </a:r>
            <a:endParaRPr lang="ja-JP" altLang="en-US" sz="4400" dirty="0">
              <a:latin typeface="UD デジタル 教科書体 NK-R" panose="02020400000000000000" pitchFamily="18" charset="-128"/>
              <a:ea typeface="UD デジタル 教科書体 NK-R" panose="02020400000000000000" pitchFamily="18" charset="-128"/>
            </a:endParaRPr>
          </a:p>
        </p:txBody>
      </p:sp>
      <p:sp>
        <p:nvSpPr>
          <p:cNvPr id="8" name="Text 1">
            <a:extLst>
              <a:ext uri="{FF2B5EF4-FFF2-40B4-BE49-F238E27FC236}">
                <a16:creationId xmlns:a16="http://schemas.microsoft.com/office/drawing/2014/main" id="{3A3F6DE5-BA40-BD31-22BE-496BE467D2EF}"/>
              </a:ext>
            </a:extLst>
          </p:cNvPr>
          <p:cNvSpPr/>
          <p:nvPr/>
        </p:nvSpPr>
        <p:spPr>
          <a:xfrm>
            <a:off x="1107557" y="1412833"/>
            <a:ext cx="10246243" cy="4696236"/>
          </a:xfrm>
          <a:prstGeom prst="rect">
            <a:avLst/>
          </a:prstGeom>
          <a:noFill/>
          <a:ln/>
        </p:spPr>
        <p:txBody>
          <a:bodyPr wrap="square" lIns="0" tIns="0" rIns="0" bIns="0" rtlCol="0" anchor="t">
            <a:noAutofit/>
          </a:bodyPr>
          <a:lstStyle/>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障害福祉の支援対象は、従来の「障害の診断や制度上の区分」にとどまらず、より多様な生活上の困難を抱える人へと広が</a:t>
            </a:r>
            <a:r>
              <a:rPr lang="ja-JP" altLang="en-US" sz="2200" dirty="0">
                <a:latin typeface="UD デジタル 教科書体 NK-R" panose="02020400000000000000" pitchFamily="18" charset="-128"/>
                <a:ea typeface="UD デジタル 教科書体 NK-R" panose="02020400000000000000" pitchFamily="18" charset="-128"/>
              </a:rPr>
              <a:t>っている。</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障</a:t>
            </a:r>
            <a:r>
              <a:rPr lang="ja-JP" altLang="en-US" sz="2200" dirty="0">
                <a:latin typeface="UD デジタル 教科書体 NK-R" panose="02020400000000000000" pitchFamily="18" charset="-128"/>
                <a:ea typeface="UD デジタル 教科書体 NK-R" panose="02020400000000000000" pitchFamily="18" charset="-128"/>
              </a:rPr>
              <a:t>がい</a:t>
            </a:r>
            <a:r>
              <a:rPr lang="ja-JP" altLang="ja-JP" sz="2200" dirty="0">
                <a:latin typeface="UD デジタル 教科書体 NK-R" panose="02020400000000000000" pitchFamily="18" charset="-128"/>
                <a:ea typeface="UD デジタル 教科書体 NK-R" panose="02020400000000000000" pitchFamily="18" charset="-128"/>
              </a:rPr>
              <a:t>のある人の高齢化や障害の重度化・多様化に加え、発達特性や精神的な不調、ひきこもり、家族関係、就労や生活上の困難など、複数の課題を抱えながら地域で暮らす人も</a:t>
            </a:r>
            <a:r>
              <a:rPr lang="ja-JP" altLang="en-US" sz="2200" dirty="0">
                <a:latin typeface="UD デジタル 教科書体 NK-R" panose="02020400000000000000" pitchFamily="18" charset="-128"/>
                <a:ea typeface="UD デジタル 教科書体 NK-R" panose="02020400000000000000" pitchFamily="18" charset="-128"/>
              </a:rPr>
              <a:t>増えている。</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ja-JP"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制度の対象であるかどうかだけでは、</a:t>
            </a:r>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その人が抱える</a:t>
            </a:r>
            <a:r>
              <a:rPr lang="ja-JP" altLang="en-US" sz="2200" dirty="0">
                <a:latin typeface="UD デジタル 教科書体 NK-R" panose="02020400000000000000" pitchFamily="18" charset="-128"/>
                <a:ea typeface="UD デジタル 教科書体 NK-R" panose="02020400000000000000" pitchFamily="18" charset="-128"/>
              </a:rPr>
              <a:t>「働きづらさ」や「生きづらさ」は見えてこない</a:t>
            </a:r>
            <a:r>
              <a:rPr lang="ja-JP" altLang="ja-JP" sz="2200" dirty="0">
                <a:latin typeface="UD デジタル 教科書体 NK-R" panose="02020400000000000000" pitchFamily="18" charset="-128"/>
                <a:ea typeface="UD デジタル 教科書体 NK-R" panose="02020400000000000000" pitchFamily="18" charset="-128"/>
              </a:rPr>
              <a:t>。</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en-US" sz="2200" dirty="0">
                <a:latin typeface="UD デジタル 教科書体 NK-R" panose="02020400000000000000" pitchFamily="18" charset="-128"/>
                <a:ea typeface="UD デジタル 教科書体 NK-R" panose="02020400000000000000" pitchFamily="18" charset="-128"/>
              </a:rPr>
              <a:t>就労支援の対象像が、確実に変化している。</a:t>
            </a:r>
            <a:endParaRPr lang="ja-JP" altLang="ja-JP" sz="2200" dirty="0">
              <a:latin typeface="UD デジタル 教科書体 NK-R" panose="02020400000000000000" pitchFamily="18" charset="-128"/>
              <a:ea typeface="UD デジタル 教科書体 NK-R" panose="02020400000000000000" pitchFamily="18" charset="-128"/>
            </a:endParaRPr>
          </a:p>
          <a:p>
            <a:pPr>
              <a:lnSpc>
                <a:spcPct val="133000"/>
              </a:lnSpc>
            </a:pPr>
            <a:endParaRPr lang="ja-JP" altLang="en-US" sz="2133"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17779247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2234" name="Group 2794"/>
          <p:cNvGraphicFramePr>
            <a:graphicFrameLocks noGrp="1"/>
          </p:cNvGraphicFramePr>
          <p:nvPr>
            <p:ph idx="1"/>
            <p:extLst>
              <p:ext uri="{D42A27DB-BD31-4B8C-83A1-F6EECF244321}">
                <p14:modId xmlns:p14="http://schemas.microsoft.com/office/powerpoint/2010/main" val="3438380462"/>
              </p:ext>
            </p:extLst>
          </p:nvPr>
        </p:nvGraphicFramePr>
        <p:xfrm>
          <a:off x="1150957" y="908051"/>
          <a:ext cx="9874357" cy="5689301"/>
        </p:xfrm>
        <a:graphic>
          <a:graphicData uri="http://schemas.openxmlformats.org/drawingml/2006/table">
            <a:tbl>
              <a:tblPr/>
              <a:tblGrid>
                <a:gridCol w="672321">
                  <a:extLst>
                    <a:ext uri="{9D8B030D-6E8A-4147-A177-3AD203B41FA5}">
                      <a16:colId xmlns:a16="http://schemas.microsoft.com/office/drawing/2014/main" val="20000"/>
                    </a:ext>
                  </a:extLst>
                </a:gridCol>
                <a:gridCol w="2020685">
                  <a:extLst>
                    <a:ext uri="{9D8B030D-6E8A-4147-A177-3AD203B41FA5}">
                      <a16:colId xmlns:a16="http://schemas.microsoft.com/office/drawing/2014/main" val="20001"/>
                    </a:ext>
                  </a:extLst>
                </a:gridCol>
                <a:gridCol w="2366583">
                  <a:extLst>
                    <a:ext uri="{9D8B030D-6E8A-4147-A177-3AD203B41FA5}">
                      <a16:colId xmlns:a16="http://schemas.microsoft.com/office/drawing/2014/main" val="20002"/>
                    </a:ext>
                  </a:extLst>
                </a:gridCol>
                <a:gridCol w="2514259">
                  <a:extLst>
                    <a:ext uri="{9D8B030D-6E8A-4147-A177-3AD203B41FA5}">
                      <a16:colId xmlns:a16="http://schemas.microsoft.com/office/drawing/2014/main" val="20003"/>
                    </a:ext>
                  </a:extLst>
                </a:gridCol>
                <a:gridCol w="2300509">
                  <a:extLst>
                    <a:ext uri="{9D8B030D-6E8A-4147-A177-3AD203B41FA5}">
                      <a16:colId xmlns:a16="http://schemas.microsoft.com/office/drawing/2014/main" val="20004"/>
                    </a:ext>
                  </a:extLst>
                </a:gridCol>
              </a:tblGrid>
              <a:tr h="82623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800" b="0" i="0" u="none" strike="noStrike" cap="none" normalizeH="0" baseline="0" dirty="0">
                          <a:ln>
                            <a:noFill/>
                          </a:ln>
                          <a:solidFill>
                            <a:schemeClr val="tx1"/>
                          </a:solidFill>
                          <a:effectLst/>
                          <a:latin typeface="Arial" charset="0"/>
                          <a:ea typeface="ＭＳ Ｐゴシック" pitchFamily="50" charset="-128"/>
                        </a:rPr>
                        <a:t>№</a:t>
                      </a:r>
                      <a:endParaRPr kumimoji="1" lang="ja-JP" altLang="ja-JP" sz="1800" b="0" i="0" u="none" strike="noStrike" cap="none" normalizeH="0" baseline="0" dirty="0">
                        <a:ln>
                          <a:noFill/>
                        </a:ln>
                        <a:solidFill>
                          <a:schemeClr val="tx1"/>
                        </a:solidFill>
                        <a:effectLst/>
                        <a:latin typeface="Arial" charset="0"/>
                        <a:ea typeface="ＭＳ Ｐゴシック" pitchFamily="50" charset="-128"/>
                      </a:endParaRPr>
                    </a:p>
                  </a:txBody>
                  <a:tcPr marL="101537" marR="101537"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サービス等利用計画で整理された解決すべき課題（本人のニーズ）</a:t>
                      </a:r>
                    </a:p>
                  </a:txBody>
                  <a:tcPr marL="101537" marR="10153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初期状態の評価</a:t>
                      </a:r>
                      <a:endParaRPr kumimoji="1" lang="en-US" altLang="ja-JP" sz="14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（利用者の状況</a:t>
                      </a:r>
                      <a:endParaRPr kumimoji="1" lang="en-US" altLang="ja-JP" sz="14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・環境の状況）</a:t>
                      </a:r>
                    </a:p>
                  </a:txBody>
                  <a:tcPr marL="101537" marR="10153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支援者の気になること</a:t>
                      </a:r>
                      <a:endParaRPr kumimoji="1" lang="en-US" altLang="ja-JP" sz="14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・推測できること</a:t>
                      </a:r>
                      <a:endParaRPr kumimoji="1" lang="en-US" altLang="ja-JP" sz="14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（事例の強み・可能性）</a:t>
                      </a:r>
                    </a:p>
                  </a:txBody>
                  <a:tcPr marL="101537" marR="10153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整理されたニーズ</a:t>
                      </a: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（願いや希望を満たすための具体的な到達目標）</a:t>
                      </a:r>
                    </a:p>
                  </a:txBody>
                  <a:tcPr marL="101537" marR="10153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extLst>
                  <a:ext uri="{0D108BD9-81ED-4DB2-BD59-A6C34878D82A}">
                    <a16:rowId xmlns:a16="http://schemas.microsoft.com/office/drawing/2014/main" val="10000"/>
                  </a:ext>
                </a:extLst>
              </a:tr>
              <a:tr h="486307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en-US" sz="1800" b="0" i="0" u="none" strike="noStrike" cap="none" normalizeH="0" baseline="0" dirty="0">
                        <a:ln>
                          <a:noFill/>
                        </a:ln>
                        <a:solidFill>
                          <a:schemeClr val="tx1"/>
                        </a:solidFill>
                        <a:effectLst/>
                        <a:latin typeface="Arial" charset="0"/>
                        <a:ea typeface="ＭＳ Ｐゴシック" pitchFamily="50" charset="-128"/>
                      </a:endParaRPr>
                    </a:p>
                  </a:txBody>
                  <a:tcPr marL="101537" marR="10153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800" b="0" i="0" u="none" strike="noStrike" cap="none" normalizeH="0" baseline="0" dirty="0">
                        <a:ln>
                          <a:noFill/>
                        </a:ln>
                        <a:solidFill>
                          <a:schemeClr val="tx1"/>
                        </a:solidFill>
                        <a:effectLst/>
                        <a:latin typeface="Arial" charset="0"/>
                        <a:ea typeface="ＭＳ Ｐゴシック" pitchFamily="50" charset="-128"/>
                      </a:endParaRPr>
                    </a:p>
                  </a:txBody>
                  <a:tcPr marL="101537" marR="1015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1600" b="0" i="0" u="none" strike="noStrike" cap="none" normalizeH="0" baseline="0" dirty="0">
                          <a:ln>
                            <a:noFill/>
                          </a:ln>
                          <a:solidFill>
                            <a:schemeClr val="tx1"/>
                          </a:solidFill>
                          <a:effectLst/>
                          <a:latin typeface="Arial" charset="0"/>
                          <a:ea typeface="ＭＳ Ｐゴシック" pitchFamily="50" charset="-128"/>
                        </a:rPr>
                        <a:t>（留意点）</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1600" b="0" i="0" u="none" strike="noStrike" cap="none" normalizeH="0" baseline="0" dirty="0">
                          <a:ln>
                            <a:noFill/>
                          </a:ln>
                          <a:solidFill>
                            <a:schemeClr val="tx1"/>
                          </a:solidFill>
                          <a:effectLst/>
                          <a:latin typeface="Arial" charset="0"/>
                          <a:ea typeface="ＭＳ Ｐゴシック" pitchFamily="50" charset="-128"/>
                        </a:rPr>
                        <a:t>本人の能力・家族・インフォーマルな支援の状況も記載する</a:t>
                      </a:r>
                      <a:endParaRPr kumimoji="1" lang="ja-JP" altLang="ja-JP" sz="1600" b="0" i="0" u="none" strike="noStrike" cap="none" normalizeH="0" baseline="0" dirty="0">
                        <a:ln>
                          <a:noFill/>
                        </a:ln>
                        <a:solidFill>
                          <a:schemeClr val="tx1"/>
                        </a:solidFill>
                        <a:effectLst/>
                        <a:latin typeface="Arial" charset="0"/>
                        <a:ea typeface="ＭＳ Ｐゴシック" pitchFamily="50" charset="-128"/>
                      </a:endParaRPr>
                    </a:p>
                  </a:txBody>
                  <a:tcPr marL="101537" marR="1015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1600" b="0" i="0" u="none" strike="noStrike" cap="none" normalizeH="0" baseline="0" dirty="0">
                          <a:ln>
                            <a:noFill/>
                          </a:ln>
                          <a:solidFill>
                            <a:schemeClr val="tx1"/>
                          </a:solidFill>
                          <a:effectLst/>
                          <a:latin typeface="Arial" charset="0"/>
                          <a:ea typeface="ＭＳ Ｐゴシック" pitchFamily="50" charset="-128"/>
                        </a:rPr>
                        <a:t>（留意点）</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600" b="0" i="0" u="none" strike="noStrike" cap="none" normalizeH="0" baseline="0" dirty="0">
                          <a:ln>
                            <a:noFill/>
                          </a:ln>
                          <a:solidFill>
                            <a:schemeClr val="tx1"/>
                          </a:solidFill>
                          <a:effectLst/>
                          <a:latin typeface="Arial" charset="0"/>
                          <a:ea typeface="ＭＳ Ｐゴシック" pitchFamily="50" charset="-128"/>
                        </a:rPr>
                        <a:t>本人の強さ・可能性・揺れ具合も含めた見立てとして整理する</a:t>
                      </a:r>
                      <a:endParaRPr kumimoji="1" lang="ja-JP" altLang="ja-JP" sz="1600" b="0" i="0" u="none" strike="noStrike" cap="none" normalizeH="0" baseline="0" dirty="0">
                        <a:ln>
                          <a:noFill/>
                        </a:ln>
                        <a:solidFill>
                          <a:schemeClr val="tx1"/>
                        </a:solidFill>
                        <a:effectLst/>
                        <a:latin typeface="Arial" charset="0"/>
                        <a:ea typeface="ＭＳ Ｐゴシック" pitchFamily="50" charset="-128"/>
                      </a:endParaRPr>
                    </a:p>
                  </a:txBody>
                  <a:tcPr marL="101537" marR="1015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800" b="0" i="0" u="none" strike="noStrike" cap="none" normalizeH="0" baseline="0" dirty="0">
                        <a:ln>
                          <a:noFill/>
                        </a:ln>
                        <a:solidFill>
                          <a:schemeClr val="tx1"/>
                        </a:solidFill>
                        <a:effectLst/>
                        <a:latin typeface="Arial" charset="0"/>
                        <a:ea typeface="ＭＳ Ｐゴシック" pitchFamily="50" charset="-128"/>
                      </a:endParaRPr>
                    </a:p>
                  </a:txBody>
                  <a:tcPr marL="101537" marR="1015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4839" name="Rectangle 2786"/>
          <p:cNvSpPr>
            <a:spLocks noChangeArrowheads="1"/>
          </p:cNvSpPr>
          <p:nvPr/>
        </p:nvSpPr>
        <p:spPr bwMode="auto">
          <a:xfrm>
            <a:off x="3336966" y="115888"/>
            <a:ext cx="5165766" cy="576262"/>
          </a:xfrm>
          <a:prstGeom prst="rect">
            <a:avLst/>
          </a:prstGeom>
          <a:noFill/>
          <a:ln w="12700" algn="ctr">
            <a:noFill/>
            <a:miter lim="800000"/>
            <a:headEnd/>
            <a:tailEnd/>
          </a:ln>
        </p:spPr>
        <p:txBody>
          <a:bodyPr anchor="ctr"/>
          <a:lstStyle/>
          <a:p>
            <a:r>
              <a:rPr lang="ja-JP" altLang="en-US" sz="2800" b="1" dirty="0">
                <a:solidFill>
                  <a:schemeClr val="tx2"/>
                </a:solidFill>
              </a:rPr>
              <a:t>ニーズの整理表の一例</a:t>
            </a:r>
            <a:endParaRPr lang="ja-JP" altLang="en-US" sz="1600" b="1" dirty="0">
              <a:solidFill>
                <a:schemeClr val="tx2"/>
              </a:solidFill>
            </a:endParaRPr>
          </a:p>
        </p:txBody>
      </p:sp>
      <p:sp>
        <p:nvSpPr>
          <p:cNvPr id="34841" name="Rectangle 2786"/>
          <p:cNvSpPr>
            <a:spLocks noChangeArrowheads="1"/>
          </p:cNvSpPr>
          <p:nvPr/>
        </p:nvSpPr>
        <p:spPr bwMode="auto">
          <a:xfrm>
            <a:off x="7294581" y="476285"/>
            <a:ext cx="3730733" cy="346075"/>
          </a:xfrm>
          <a:prstGeom prst="rect">
            <a:avLst/>
          </a:prstGeom>
          <a:noFill/>
          <a:ln w="12700" algn="ctr">
            <a:noFill/>
            <a:miter lim="800000"/>
            <a:headEnd/>
            <a:tailEnd/>
          </a:ln>
        </p:spPr>
        <p:txBody>
          <a:bodyPr anchor="ctr"/>
          <a:lstStyle/>
          <a:p>
            <a:r>
              <a:rPr lang="ja-JP" altLang="en-US" sz="1400" b="1" dirty="0">
                <a:solidFill>
                  <a:schemeClr val="tx2"/>
                </a:solidFill>
              </a:rPr>
              <a:t>　　　　　　　　　　　　　　　　　　　　　　　　　　　　　　　　　　　　　　　　　　　</a:t>
            </a:r>
            <a:r>
              <a:rPr lang="ja-JP" altLang="en-US" sz="1600" b="1" u="sng" dirty="0">
                <a:solidFill>
                  <a:schemeClr val="tx2"/>
                </a:solidFill>
              </a:rPr>
              <a:t>利用者名　　　　　　　　　　　様</a:t>
            </a:r>
            <a:br>
              <a:rPr lang="ja-JP" altLang="en-US" sz="1600" b="1" dirty="0">
                <a:solidFill>
                  <a:schemeClr val="tx2"/>
                </a:solidFill>
              </a:rPr>
            </a:br>
            <a:endParaRPr lang="ja-JP" altLang="en-US" sz="1600" b="1" dirty="0">
              <a:solidFill>
                <a:schemeClr val="tx2"/>
              </a:solidFill>
            </a:endParaRPr>
          </a:p>
        </p:txBody>
      </p:sp>
      <p:sp>
        <p:nvSpPr>
          <p:cNvPr id="2" name="スライド番号プレースホルダー 1">
            <a:extLst>
              <a:ext uri="{FF2B5EF4-FFF2-40B4-BE49-F238E27FC236}">
                <a16:creationId xmlns:a16="http://schemas.microsoft.com/office/drawing/2014/main" id="{834A0083-5D01-0BDF-9F50-817E8B4E1214}"/>
              </a:ext>
            </a:extLst>
          </p:cNvPr>
          <p:cNvSpPr>
            <a:spLocks noGrp="1"/>
          </p:cNvSpPr>
          <p:nvPr>
            <p:ph type="sldNum" sz="quarter" idx="12"/>
          </p:nvPr>
        </p:nvSpPr>
        <p:spPr/>
        <p:txBody>
          <a:bodyPr/>
          <a:lstStyle/>
          <a:p>
            <a:fld id="{C339E4E8-780C-47DA-9976-8D59F520AA81}" type="slidenum">
              <a:rPr kumimoji="1" lang="ja-JP" altLang="en-US" smtClean="0"/>
              <a:t>40</a:t>
            </a:fld>
            <a:endParaRPr kumimoji="1" lang="ja-JP" altLang="en-US"/>
          </a:p>
        </p:txBody>
      </p:sp>
    </p:spTree>
    <p:extLst>
      <p:ext uri="{BB962C8B-B14F-4D97-AF65-F5344CB8AC3E}">
        <p14:creationId xmlns:p14="http://schemas.microsoft.com/office/powerpoint/2010/main" val="26675797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BA6FF-E31E-63F9-9B06-20797E61D6B9}"/>
              </a:ext>
            </a:extLst>
          </p:cNvPr>
          <p:cNvSpPr>
            <a:spLocks noGrp="1"/>
          </p:cNvSpPr>
          <p:nvPr>
            <p:ph type="title"/>
          </p:nvPr>
        </p:nvSpPr>
        <p:spPr>
          <a:xfrm>
            <a:off x="838200" y="365125"/>
            <a:ext cx="10515600" cy="1784309"/>
          </a:xfrm>
        </p:spPr>
        <p:txBody>
          <a:bodyPr>
            <a:noAutofit/>
          </a:bodyPr>
          <a:lstStyle/>
          <a:p>
            <a:br>
              <a:rPr lang="en-US" altLang="ja-JP" sz="2000" b="1" dirty="0">
                <a:latin typeface="UD デジタル 教科書体 NK-R" panose="02020400000000000000" pitchFamily="18" charset="-128"/>
                <a:ea typeface="UD デジタル 教科書体 NK-R" panose="02020400000000000000" pitchFamily="18" charset="-128"/>
              </a:rPr>
            </a:br>
            <a:r>
              <a:rPr lang="ja-JP" altLang="en-US" sz="2600" b="1" dirty="0">
                <a:latin typeface="UD デジタル 教科書体 NK-R" panose="02020400000000000000" pitchFamily="18" charset="-128"/>
                <a:ea typeface="UD デジタル 教科書体 NK-R" panose="02020400000000000000" pitchFamily="18" charset="-128"/>
              </a:rPr>
              <a:t>就労支援のニーズ整理では、就労よりも先に解決しておかねばならない領域があるので、初期段階で他の領域のニーズも確認する</a:t>
            </a:r>
            <a:br>
              <a:rPr lang="ja-JP" altLang="en-US" sz="2800" b="1" dirty="0">
                <a:latin typeface="UD デジタル 教科書体 NK-R" panose="02020400000000000000" pitchFamily="18" charset="-128"/>
                <a:ea typeface="UD デジタル 教科書体 NK-R" panose="02020400000000000000" pitchFamily="18" charset="-128"/>
              </a:rPr>
            </a:br>
            <a:r>
              <a:rPr lang="ja-JP" altLang="en-US" sz="1800" dirty="0">
                <a:latin typeface="UD デジタル 教科書体 NK-R" panose="02020400000000000000" pitchFamily="18" charset="-128"/>
                <a:ea typeface="UD デジタル 教科書体 NK-R" panose="02020400000000000000" pitchFamily="18" charset="-128"/>
              </a:rPr>
              <a:t>例えば、住居・医療・収入・家族・交友・趣味への希望等広く生活を聴取していく中で本当のニーズを知ることができる</a:t>
            </a:r>
            <a:endParaRPr kumimoji="1" lang="ja-JP" altLang="en-US" sz="2800" dirty="0">
              <a:latin typeface="UD デジタル 教科書体 NK-R" panose="02020400000000000000" pitchFamily="18" charset="-128"/>
              <a:ea typeface="UD デジタル 教科書体 NK-R" panose="02020400000000000000" pitchFamily="18" charset="-128"/>
            </a:endParaRPr>
          </a:p>
        </p:txBody>
      </p:sp>
      <p:sp>
        <p:nvSpPr>
          <p:cNvPr id="3" name="コンテンツ プレースホルダー 2">
            <a:extLst>
              <a:ext uri="{FF2B5EF4-FFF2-40B4-BE49-F238E27FC236}">
                <a16:creationId xmlns:a16="http://schemas.microsoft.com/office/drawing/2014/main" id="{4274F1A0-DF42-3739-9318-2267C8940C9D}"/>
              </a:ext>
            </a:extLst>
          </p:cNvPr>
          <p:cNvSpPr>
            <a:spLocks noGrp="1"/>
          </p:cNvSpPr>
          <p:nvPr>
            <p:ph idx="1"/>
          </p:nvPr>
        </p:nvSpPr>
        <p:spPr>
          <a:xfrm>
            <a:off x="838200" y="2149433"/>
            <a:ext cx="10515600" cy="4631856"/>
          </a:xfrm>
        </p:spPr>
        <p:txBody>
          <a:bodyPr>
            <a:normAutofit lnSpcReduction="10000"/>
          </a:bodyPr>
          <a:lstStyle/>
          <a:p>
            <a:pPr marL="0" indent="0">
              <a:buNone/>
            </a:pPr>
            <a:endParaRPr lang="ja-JP" altLang="en-US" sz="800" dirty="0">
              <a:latin typeface="+mn-ea"/>
            </a:endParaRPr>
          </a:p>
          <a:p>
            <a:pPr marL="0" indent="0">
              <a:buNone/>
            </a:pPr>
            <a:r>
              <a:rPr lang="ja-JP" altLang="en-US" sz="2600" dirty="0">
                <a:latin typeface="UD デジタル 教科書体 NK-R" panose="02020400000000000000" pitchFamily="18" charset="-128"/>
                <a:ea typeface="UD デジタル 教科書体 NK-R" panose="02020400000000000000" pitchFamily="18" charset="-128"/>
              </a:rPr>
              <a:t>（</a:t>
            </a:r>
            <a:r>
              <a:rPr lang="en-US" altLang="ja-JP" sz="2600" dirty="0">
                <a:latin typeface="UD デジタル 教科書体 NK-R" panose="02020400000000000000" pitchFamily="18" charset="-128"/>
                <a:ea typeface="UD デジタル 教科書体 NK-R" panose="02020400000000000000" pitchFamily="18" charset="-128"/>
              </a:rPr>
              <a:t>1</a:t>
            </a:r>
            <a:r>
              <a:rPr lang="ja-JP" altLang="en-US" sz="2600" dirty="0">
                <a:latin typeface="UD デジタル 教科書体 NK-R" panose="02020400000000000000" pitchFamily="18" charset="-128"/>
                <a:ea typeface="UD デジタル 教科書体 NK-R" panose="02020400000000000000" pitchFamily="18" charset="-128"/>
              </a:rPr>
              <a:t>）ニーズ整理のポイントとは</a:t>
            </a:r>
          </a:p>
          <a:p>
            <a:r>
              <a:rPr lang="ja-JP" altLang="en-US" sz="1800" dirty="0">
                <a:latin typeface="UD デジタル 教科書体 NK-R" panose="02020400000000000000" pitchFamily="18" charset="-128"/>
                <a:ea typeface="UD デジタル 教科書体 NK-R" panose="02020400000000000000" pitchFamily="18" charset="-128"/>
              </a:rPr>
              <a:t>利用者の意向に沿っているか</a:t>
            </a:r>
          </a:p>
          <a:p>
            <a:r>
              <a:rPr lang="ja-JP" altLang="en-US" sz="1800" dirty="0">
                <a:latin typeface="UD デジタル 教科書体 NK-R" panose="02020400000000000000" pitchFamily="18" charset="-128"/>
                <a:ea typeface="UD デジタル 教科書体 NK-R" panose="02020400000000000000" pitchFamily="18" charset="-128"/>
              </a:rPr>
              <a:t>人生の一部分としてとらえているか</a:t>
            </a:r>
          </a:p>
          <a:p>
            <a:r>
              <a:rPr lang="ja-JP" altLang="en-US" sz="1800" dirty="0">
                <a:latin typeface="UD デジタル 教科書体 NK-R" panose="02020400000000000000" pitchFamily="18" charset="-128"/>
                <a:ea typeface="UD デジタル 教科書体 NK-R" panose="02020400000000000000" pitchFamily="18" charset="-128"/>
              </a:rPr>
              <a:t>全体像をとらえている</a:t>
            </a:r>
          </a:p>
          <a:p>
            <a:r>
              <a:rPr lang="ja-JP" altLang="en-US" sz="1800" dirty="0">
                <a:latin typeface="UD デジタル 教科書体 NK-R" panose="02020400000000000000" pitchFamily="18" charset="-128"/>
                <a:ea typeface="UD デジタル 教科書体 NK-R" panose="02020400000000000000" pitchFamily="18" charset="-128"/>
              </a:rPr>
              <a:t>多面的にとらえているか</a:t>
            </a:r>
          </a:p>
          <a:p>
            <a:r>
              <a:rPr lang="ja-JP" altLang="en-US" sz="1800" dirty="0">
                <a:latin typeface="UD デジタル 教科書体 NK-R" panose="02020400000000000000" pitchFamily="18" charset="-128"/>
                <a:ea typeface="UD デジタル 教科書体 NK-R" panose="02020400000000000000" pitchFamily="18" charset="-128"/>
              </a:rPr>
              <a:t>複数の立場、職種の意見が反映されているか</a:t>
            </a:r>
          </a:p>
          <a:p>
            <a:r>
              <a:rPr lang="ja-JP" altLang="en-US" sz="1800" dirty="0">
                <a:latin typeface="UD デジタル 教科書体 NK-R" panose="02020400000000000000" pitchFamily="18" charset="-128"/>
                <a:ea typeface="UD デジタル 教科書体 NK-R" panose="02020400000000000000" pitchFamily="18" charset="-128"/>
              </a:rPr>
              <a:t>課題は検証可能か</a:t>
            </a:r>
          </a:p>
          <a:p>
            <a:pPr marL="0" indent="0">
              <a:buNone/>
            </a:pPr>
            <a:endParaRPr lang="ja-JP" altLang="en-US" sz="4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600" dirty="0">
                <a:latin typeface="UD デジタル 教科書体 NK-R" panose="02020400000000000000" pitchFamily="18" charset="-128"/>
                <a:ea typeface="UD デジタル 教科書体 NK-R" panose="02020400000000000000" pitchFamily="18" charset="-128"/>
              </a:rPr>
              <a:t>（</a:t>
            </a:r>
            <a:r>
              <a:rPr lang="en-US" altLang="ja-JP" sz="2600" dirty="0">
                <a:latin typeface="UD デジタル 教科書体 NK-R" panose="02020400000000000000" pitchFamily="18" charset="-128"/>
                <a:ea typeface="UD デジタル 教科書体 NK-R" panose="02020400000000000000" pitchFamily="18" charset="-128"/>
              </a:rPr>
              <a:t>2</a:t>
            </a:r>
            <a:r>
              <a:rPr lang="ja-JP" altLang="en-US" sz="2600" dirty="0">
                <a:latin typeface="UD デジタル 教科書体 NK-R" panose="02020400000000000000" pitchFamily="18" charset="-128"/>
                <a:ea typeface="UD デジタル 教科書体 NK-R" panose="02020400000000000000" pitchFamily="18" charset="-128"/>
              </a:rPr>
              <a:t>）ニーズ整理の記入についての工夫（一例）</a:t>
            </a:r>
          </a:p>
          <a:p>
            <a:r>
              <a:rPr lang="ja-JP" altLang="en-US" sz="1800" dirty="0">
                <a:latin typeface="UD デジタル 教科書体 NK-R" panose="02020400000000000000" pitchFamily="18" charset="-128"/>
                <a:ea typeface="UD デジタル 教科書体 NK-R" panose="02020400000000000000" pitchFamily="18" charset="-128"/>
              </a:rPr>
              <a:t>アセスメントでは、できること、できないことをチェックしているうちに本人の全体像がぼやけることがあるので、１００字程度でアセスメントを要約してみる</a:t>
            </a:r>
          </a:p>
          <a:p>
            <a:r>
              <a:rPr lang="ja-JP" altLang="en-US" sz="1800" dirty="0">
                <a:latin typeface="UD デジタル 教科書体 NK-R" panose="02020400000000000000" pitchFamily="18" charset="-128"/>
                <a:ea typeface="UD デジタル 教科書体 NK-R" panose="02020400000000000000" pitchFamily="18" charset="-128"/>
              </a:rPr>
              <a:t>支援者の見立ての上で、ご本人の希望に即した支援を行うために、改めて、本人の全体像を確認するため「○○さんってどんな人」かを１００字程度でまとめてみる</a:t>
            </a:r>
            <a:endParaRPr lang="en-US" altLang="ja-JP" sz="1800"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F36E52C7-153C-4F58-B015-BDF578C3E6F0}"/>
              </a:ext>
            </a:extLst>
          </p:cNvPr>
          <p:cNvSpPr>
            <a:spLocks noGrp="1"/>
          </p:cNvSpPr>
          <p:nvPr>
            <p:ph type="sldNum" sz="quarter" idx="12"/>
          </p:nvPr>
        </p:nvSpPr>
        <p:spPr/>
        <p:txBody>
          <a:bodyPr/>
          <a:lstStyle/>
          <a:p>
            <a:fld id="{C339E4E8-780C-47DA-9976-8D59F520AA81}" type="slidenum">
              <a:rPr kumimoji="1" lang="ja-JP" altLang="en-US" smtClean="0"/>
              <a:t>41</a:t>
            </a:fld>
            <a:endParaRPr kumimoji="1" lang="ja-JP" altLang="en-US"/>
          </a:p>
        </p:txBody>
      </p:sp>
    </p:spTree>
    <p:extLst>
      <p:ext uri="{BB962C8B-B14F-4D97-AF65-F5344CB8AC3E}">
        <p14:creationId xmlns:p14="http://schemas.microsoft.com/office/powerpoint/2010/main" val="11328883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67CD2C90-E7D4-9285-888F-06F83E94CD0A}"/>
              </a:ext>
            </a:extLst>
          </p:cNvPr>
          <p:cNvSpPr>
            <a:spLocks noGrp="1"/>
          </p:cNvSpPr>
          <p:nvPr>
            <p:ph idx="1"/>
          </p:nvPr>
        </p:nvSpPr>
        <p:spPr>
          <a:xfrm>
            <a:off x="838200" y="1448790"/>
            <a:ext cx="10515600" cy="5301966"/>
          </a:xfrm>
        </p:spPr>
        <p:txBody>
          <a:bodyPr>
            <a:normAutofit fontScale="92500" lnSpcReduction="10000"/>
          </a:bodyPr>
          <a:lstStyle/>
          <a:p>
            <a:pPr marL="0" indent="0">
              <a:buNone/>
            </a:pPr>
            <a:endParaRPr lang="ja-JP" altLang="en-US" sz="2000" dirty="0">
              <a:latin typeface="+mn-ea"/>
            </a:endParaRPr>
          </a:p>
          <a:p>
            <a:r>
              <a:rPr lang="ja-JP" altLang="en-US" sz="2600" dirty="0">
                <a:latin typeface="UD デジタル 教科書体 NK-R" panose="02020400000000000000" pitchFamily="18" charset="-128"/>
                <a:ea typeface="UD デジタル 教科書体 NK-R" panose="02020400000000000000" pitchFamily="18" charset="-128"/>
              </a:rPr>
              <a:t>サービス等利用計画に基づいた個別支援計画を作成しているかを確認</a:t>
            </a:r>
          </a:p>
          <a:p>
            <a:r>
              <a:rPr lang="ja-JP" altLang="en-US" sz="2600" dirty="0">
                <a:latin typeface="UD デジタル 教科書体 NK-R" panose="02020400000000000000" pitchFamily="18" charset="-128"/>
                <a:ea typeface="UD デジタル 教科書体 NK-R" panose="02020400000000000000" pitchFamily="18" charset="-128"/>
              </a:rPr>
              <a:t>本人のニーズがきちんと反映されているか、支援者の押し付けになっていないかを確認</a:t>
            </a:r>
          </a:p>
          <a:p>
            <a:r>
              <a:rPr lang="ja-JP" altLang="en-US" sz="2600" dirty="0">
                <a:latin typeface="UD デジタル 教科書体 NK-R" panose="02020400000000000000" pitchFamily="18" charset="-128"/>
                <a:ea typeface="UD デジタル 教科書体 NK-R" panose="02020400000000000000" pitchFamily="18" charset="-128"/>
              </a:rPr>
              <a:t>本人にわかりやすい言葉で書いてあるかを確認</a:t>
            </a:r>
          </a:p>
          <a:p>
            <a:r>
              <a:rPr lang="ja-JP" altLang="en-US" sz="2600" dirty="0">
                <a:latin typeface="UD デジタル 教科書体 NK-R" panose="02020400000000000000" pitchFamily="18" charset="-128"/>
                <a:ea typeface="UD デジタル 教科書体 NK-R" panose="02020400000000000000" pitchFamily="18" charset="-128"/>
              </a:rPr>
              <a:t>支援内容を抽象的な言葉で表現していないかを確認</a:t>
            </a:r>
          </a:p>
          <a:p>
            <a:pPr marL="0" indent="0">
              <a:buNone/>
            </a:pPr>
            <a:r>
              <a:rPr lang="ja-JP" altLang="en-US" sz="2600" dirty="0">
                <a:latin typeface="UD デジタル 教科書体 NK-R" panose="02020400000000000000" pitchFamily="18" charset="-128"/>
                <a:ea typeface="UD デジタル 教科書体 NK-R" panose="02020400000000000000" pitchFamily="18" charset="-128"/>
              </a:rPr>
              <a:t>  （例　安定した生活、楽しい暮らし、薬をちゃんと飲む等）</a:t>
            </a:r>
          </a:p>
          <a:p>
            <a:r>
              <a:rPr lang="ja-JP" altLang="en-US" sz="2600" dirty="0">
                <a:latin typeface="UD デジタル 教科書体 NK-R" panose="02020400000000000000" pitchFamily="18" charset="-128"/>
                <a:ea typeface="UD デジタル 教科書体 NK-R" panose="02020400000000000000" pitchFamily="18" charset="-128"/>
              </a:rPr>
              <a:t>具体的な目標と期間を設定してあるかを確認</a:t>
            </a:r>
          </a:p>
          <a:p>
            <a:r>
              <a:rPr lang="ja-JP" altLang="en-US" sz="2600" dirty="0">
                <a:latin typeface="UD デジタル 教科書体 NK-R" panose="02020400000000000000" pitchFamily="18" charset="-128"/>
                <a:ea typeface="UD デジタル 教科書体 NK-R" panose="02020400000000000000" pitchFamily="18" charset="-128"/>
              </a:rPr>
              <a:t>小さなステップを踏むような計画作成に留意してあるかを確認</a:t>
            </a:r>
            <a:endParaRPr lang="en-US" altLang="ja-JP" sz="2600" dirty="0">
              <a:latin typeface="UD デジタル 教科書体 NK-R" panose="02020400000000000000" pitchFamily="18" charset="-128"/>
              <a:ea typeface="UD デジタル 教科書体 NK-R" panose="02020400000000000000" pitchFamily="18" charset="-128"/>
            </a:endParaRPr>
          </a:p>
          <a:p>
            <a:pPr marL="0" indent="0">
              <a:buNone/>
            </a:pPr>
            <a:endParaRPr lang="ja-JP" altLang="en-US" dirty="0">
              <a:latin typeface="UD デジタル 教科書体 NK-R" panose="02020400000000000000" pitchFamily="18" charset="-128"/>
              <a:ea typeface="UD デジタル 教科書体 NK-R" panose="02020400000000000000" pitchFamily="18" charset="-128"/>
            </a:endParaRPr>
          </a:p>
          <a:p>
            <a:pPr marL="0" indent="0" algn="ctr">
              <a:buNone/>
            </a:pPr>
            <a:r>
              <a:rPr lang="ja-JP" altLang="en-US" b="1" dirty="0">
                <a:latin typeface="UD デジタル 教科書体 NK-R" panose="02020400000000000000" pitchFamily="18" charset="-128"/>
                <a:ea typeface="UD デジタル 教科書体 NK-R" panose="02020400000000000000" pitchFamily="18" charset="-128"/>
              </a:rPr>
              <a:t>本人を中心とした計画を、本人と一緒に作っていくプロセスが重要</a:t>
            </a:r>
            <a:endParaRPr lang="en-US" altLang="ja-JP" b="1" dirty="0">
              <a:latin typeface="UD デジタル 教科書体 NK-R" panose="02020400000000000000" pitchFamily="18" charset="-128"/>
              <a:ea typeface="UD デジタル 教科書体 NK-R" panose="02020400000000000000" pitchFamily="18" charset="-128"/>
            </a:endParaRPr>
          </a:p>
          <a:p>
            <a:pPr marL="0" indent="0" algn="ctr">
              <a:buNone/>
            </a:pPr>
            <a:r>
              <a:rPr lang="ja-JP" altLang="en-US" sz="2000" b="1" dirty="0">
                <a:latin typeface="UD デジタル 教科書体 NK-R" panose="02020400000000000000" pitchFamily="18" charset="-128"/>
                <a:ea typeface="UD デジタル 教科書体 NK-R" panose="02020400000000000000" pitchFamily="18" charset="-128"/>
              </a:rPr>
              <a:t>本人が自分の支援計画を自分でラフスケッチする力を養う</a:t>
            </a:r>
          </a:p>
          <a:p>
            <a:pPr marL="0" indent="0">
              <a:buNone/>
            </a:pPr>
            <a:r>
              <a:rPr lang="ja-JP" altLang="en-US" sz="2000" b="1" dirty="0">
                <a:latin typeface="UD デジタル 教科書体 NK-R" panose="02020400000000000000" pitchFamily="18" charset="-128"/>
                <a:ea typeface="UD デジタル 教科書体 NK-R" panose="02020400000000000000" pitchFamily="18" charset="-128"/>
              </a:rPr>
              <a:t>　　　　  　　   　　　　　　　    自分の人生に責任を持つという視点を伝える</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6" name="タイトル 5">
            <a:extLst>
              <a:ext uri="{FF2B5EF4-FFF2-40B4-BE49-F238E27FC236}">
                <a16:creationId xmlns:a16="http://schemas.microsoft.com/office/drawing/2014/main" id="{608DF8CA-02AB-2A22-EDD6-78756BE0CA4D}"/>
              </a:ext>
            </a:extLst>
          </p:cNvPr>
          <p:cNvSpPr>
            <a:spLocks noGrp="1"/>
          </p:cNvSpPr>
          <p:nvPr>
            <p:ph type="title"/>
          </p:nvPr>
        </p:nvSpPr>
        <p:spPr/>
        <p:txBody>
          <a:bodyPr>
            <a:normAutofit/>
          </a:bodyPr>
          <a:lstStyle/>
          <a:p>
            <a:pPr algn="ctr"/>
            <a:r>
              <a:rPr lang="ja-JP" altLang="en-US" sz="3600" dirty="0">
                <a:latin typeface="UD デジタル 教科書体 NK-R" panose="02020400000000000000" pitchFamily="18" charset="-128"/>
                <a:ea typeface="UD デジタル 教科書体 NK-R" panose="02020400000000000000" pitchFamily="18" charset="-128"/>
              </a:rPr>
              <a:t>個別支援計画作成のポイント</a:t>
            </a:r>
          </a:p>
        </p:txBody>
      </p:sp>
      <p:sp>
        <p:nvSpPr>
          <p:cNvPr id="2" name="スライド番号プレースホルダー 1">
            <a:extLst>
              <a:ext uri="{FF2B5EF4-FFF2-40B4-BE49-F238E27FC236}">
                <a16:creationId xmlns:a16="http://schemas.microsoft.com/office/drawing/2014/main" id="{ED54E708-2F7C-B6CD-A565-8C739762E6E5}"/>
              </a:ext>
            </a:extLst>
          </p:cNvPr>
          <p:cNvSpPr>
            <a:spLocks noGrp="1"/>
          </p:cNvSpPr>
          <p:nvPr>
            <p:ph type="sldNum" sz="quarter" idx="12"/>
          </p:nvPr>
        </p:nvSpPr>
        <p:spPr/>
        <p:txBody>
          <a:bodyPr/>
          <a:lstStyle/>
          <a:p>
            <a:fld id="{C339E4E8-780C-47DA-9976-8D59F520AA81}" type="slidenum">
              <a:rPr kumimoji="1" lang="ja-JP" altLang="en-US" smtClean="0"/>
              <a:t>42</a:t>
            </a:fld>
            <a:endParaRPr kumimoji="1" lang="ja-JP" altLang="en-US"/>
          </a:p>
        </p:txBody>
      </p:sp>
    </p:spTree>
    <p:extLst>
      <p:ext uri="{BB962C8B-B14F-4D97-AF65-F5344CB8AC3E}">
        <p14:creationId xmlns:p14="http://schemas.microsoft.com/office/powerpoint/2010/main" val="424130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67CD2C90-E7D4-9285-888F-06F83E94CD0A}"/>
              </a:ext>
            </a:extLst>
          </p:cNvPr>
          <p:cNvSpPr>
            <a:spLocks noGrp="1"/>
          </p:cNvSpPr>
          <p:nvPr>
            <p:ph idx="1"/>
          </p:nvPr>
        </p:nvSpPr>
        <p:spPr>
          <a:xfrm>
            <a:off x="838200" y="1151906"/>
            <a:ext cx="10515600" cy="5706094"/>
          </a:xfrm>
        </p:spPr>
        <p:txBody>
          <a:bodyPr anchor="ctr">
            <a:normAutofit/>
          </a:bodyPr>
          <a:lstStyle/>
          <a:p>
            <a:pPr marL="0" lvl="0" indent="0">
              <a:lnSpc>
                <a:spcPct val="100000"/>
              </a:lnSpc>
              <a:buNone/>
            </a:pPr>
            <a:r>
              <a:rPr lang="ja-JP" altLang="en-US" sz="1800" b="1" dirty="0">
                <a:latin typeface="UD デジタル 教科書体 NK-R" panose="02020400000000000000" pitchFamily="18" charset="-128"/>
                <a:ea typeface="UD デジタル 教科書体 NK-R" panose="02020400000000000000" pitchFamily="18" charset="-128"/>
              </a:rPr>
              <a:t>（</a:t>
            </a:r>
            <a:r>
              <a:rPr lang="en-US" altLang="ja-JP" sz="1800" b="1" dirty="0">
                <a:latin typeface="UD デジタル 教科書体 NK-R" panose="02020400000000000000" pitchFamily="18" charset="-128"/>
                <a:ea typeface="UD デジタル 教科書体 NK-R" panose="02020400000000000000" pitchFamily="18" charset="-128"/>
              </a:rPr>
              <a:t>1</a:t>
            </a:r>
            <a:r>
              <a:rPr lang="ja-JP" altLang="en-US" sz="1800" b="1" dirty="0">
                <a:latin typeface="UD デジタル 教科書体 NK-R" panose="02020400000000000000" pitchFamily="18" charset="-128"/>
                <a:ea typeface="UD デジタル 教科書体 NK-R" panose="02020400000000000000" pitchFamily="18" charset="-128"/>
              </a:rPr>
              <a:t>）登場人物の設定</a:t>
            </a:r>
          </a:p>
          <a:p>
            <a:pPr marL="0" lvl="0" indent="0">
              <a:lnSpc>
                <a:spcPct val="100000"/>
              </a:lnSpc>
              <a:buNone/>
            </a:pPr>
            <a:r>
              <a:rPr lang="ja-JP" altLang="en-US" sz="1800" dirty="0">
                <a:latin typeface="UD デジタル 教科書体 NK-R" panose="02020400000000000000" pitchFamily="18" charset="-128"/>
                <a:ea typeface="UD デジタル 教科書体 NK-R" panose="02020400000000000000" pitchFamily="18" charset="-128"/>
              </a:rPr>
              <a:t>　ご本人・サービス管理責任者・</a:t>
            </a:r>
            <a:r>
              <a:rPr lang="en-US" altLang="ja-JP" sz="1800" dirty="0">
                <a:latin typeface="UD デジタル 教科書体 NK-R" panose="02020400000000000000" pitchFamily="18" charset="-128"/>
                <a:ea typeface="UD デジタル 教科書体 NK-R" panose="02020400000000000000" pitchFamily="18" charset="-128"/>
              </a:rPr>
              <a:t>B</a:t>
            </a:r>
            <a:r>
              <a:rPr lang="ja-JP" altLang="en-US" sz="1800" dirty="0">
                <a:latin typeface="UD デジタル 教科書体 NK-R" panose="02020400000000000000" pitchFamily="18" charset="-128"/>
                <a:ea typeface="UD デジタル 教科書体 NK-R" panose="02020400000000000000" pitchFamily="18" charset="-128"/>
              </a:rPr>
              <a:t>型生活支援員・</a:t>
            </a:r>
            <a:r>
              <a:rPr lang="en-US" altLang="ja-JP" sz="1800" dirty="0">
                <a:latin typeface="UD デジタル 教科書体 NK-R" panose="02020400000000000000" pitchFamily="18" charset="-128"/>
                <a:ea typeface="UD デジタル 教科書体 NK-R" panose="02020400000000000000" pitchFamily="18" charset="-128"/>
              </a:rPr>
              <a:t>B</a:t>
            </a:r>
            <a:r>
              <a:rPr lang="ja-JP" altLang="en-US" sz="1800" dirty="0">
                <a:latin typeface="UD デジタル 教科書体 NK-R" panose="02020400000000000000" pitchFamily="18" charset="-128"/>
                <a:ea typeface="UD デジタル 教科書体 NK-R" panose="02020400000000000000" pitchFamily="18" charset="-128"/>
              </a:rPr>
              <a:t>型職業指導員</a:t>
            </a:r>
          </a:p>
          <a:p>
            <a:pPr marL="0" lvl="0" indent="0">
              <a:lnSpc>
                <a:spcPct val="100000"/>
              </a:lnSpc>
              <a:buNone/>
            </a:pPr>
            <a:r>
              <a:rPr lang="ja-JP" altLang="en-US" sz="1800" dirty="0">
                <a:latin typeface="UD デジタル 教科書体 NK-R" panose="02020400000000000000" pitchFamily="18" charset="-128"/>
                <a:ea typeface="UD デジタル 教科書体 NK-R" panose="02020400000000000000" pitchFamily="18" charset="-128"/>
              </a:rPr>
              <a:t>　その他にどなたを会議に招くのかを検討</a:t>
            </a:r>
          </a:p>
          <a:p>
            <a:pPr marL="0" lvl="0" indent="0">
              <a:lnSpc>
                <a:spcPct val="100000"/>
              </a:lnSpc>
              <a:buNone/>
            </a:pPr>
            <a:r>
              <a:rPr lang="ja-JP" altLang="en-US" sz="1800" b="1" dirty="0">
                <a:latin typeface="UD デジタル 教科書体 NK-R" panose="02020400000000000000" pitchFamily="18" charset="-128"/>
                <a:ea typeface="UD デジタル 教科書体 NK-R" panose="02020400000000000000" pitchFamily="18" charset="-128"/>
              </a:rPr>
              <a:t>（</a:t>
            </a:r>
            <a:r>
              <a:rPr lang="en-US" altLang="ja-JP" sz="1800" b="1" dirty="0">
                <a:latin typeface="UD デジタル 教科書体 NK-R" panose="02020400000000000000" pitchFamily="18" charset="-128"/>
                <a:ea typeface="UD デジタル 教科書体 NK-R" panose="02020400000000000000" pitchFamily="18" charset="-128"/>
              </a:rPr>
              <a:t>2</a:t>
            </a:r>
            <a:r>
              <a:rPr lang="ja-JP" altLang="en-US" sz="1800" b="1" dirty="0">
                <a:latin typeface="UD デジタル 教科書体 NK-R" panose="02020400000000000000" pitchFamily="18" charset="-128"/>
                <a:ea typeface="UD デジタル 教科書体 NK-R" panose="02020400000000000000" pitchFamily="18" charset="-128"/>
              </a:rPr>
              <a:t>）会議の次第</a:t>
            </a:r>
          </a:p>
          <a:p>
            <a:pPr marL="0" indent="0">
              <a:lnSpc>
                <a:spcPct val="100000"/>
              </a:lnSpc>
              <a:buNone/>
            </a:pPr>
            <a:r>
              <a:rPr kumimoji="1" lang="ja-JP" altLang="en-US" sz="1800" dirty="0">
                <a:latin typeface="UD デジタル 教科書体 NK-R" panose="02020400000000000000" pitchFamily="18" charset="-128"/>
                <a:ea typeface="UD デジタル 教科書体 NK-R" panose="02020400000000000000" pitchFamily="18" charset="-128"/>
              </a:rPr>
              <a:t>　① 自己紹介　② 本日の会議の目的　③ ご本人が思いを語る　④ 現在の各所での様子の共有</a:t>
            </a:r>
          </a:p>
          <a:p>
            <a:pPr marL="0" indent="0">
              <a:lnSpc>
                <a:spcPct val="100000"/>
              </a:lnSpc>
              <a:buNone/>
            </a:pPr>
            <a:r>
              <a:rPr kumimoji="1" lang="ja-JP" altLang="en-US" sz="1800" dirty="0">
                <a:latin typeface="UD デジタル 教科書体 NK-R" panose="02020400000000000000" pitchFamily="18" charset="-128"/>
                <a:ea typeface="UD デジタル 教科書体 NK-R" panose="02020400000000000000" pitchFamily="18" charset="-128"/>
              </a:rPr>
              <a:t>　⑤ 支援方針と個別支援計画案の説明　⑥ 質疑　⑦ 役割の確認　⑧ 次回会議の日程</a:t>
            </a:r>
          </a:p>
          <a:p>
            <a:pPr marL="0" indent="0">
              <a:lnSpc>
                <a:spcPct val="100000"/>
              </a:lnSpc>
              <a:buNone/>
            </a:pPr>
            <a:r>
              <a:rPr lang="ja-JP" altLang="en-US" sz="1800" b="1" dirty="0">
                <a:latin typeface="UD デジタル 教科書体 NK-R" panose="02020400000000000000" pitchFamily="18" charset="-128"/>
                <a:ea typeface="UD デジタル 教科書体 NK-R" panose="02020400000000000000" pitchFamily="18" charset="-128"/>
              </a:rPr>
              <a:t>（</a:t>
            </a:r>
            <a:r>
              <a:rPr lang="en-US" altLang="ja-JP" sz="1800" b="1" dirty="0">
                <a:latin typeface="UD デジタル 教科書体 NK-R" panose="02020400000000000000" pitchFamily="18" charset="-128"/>
                <a:ea typeface="UD デジタル 教科書体 NK-R" panose="02020400000000000000" pitchFamily="18" charset="-128"/>
              </a:rPr>
              <a:t>3</a:t>
            </a:r>
            <a:r>
              <a:rPr lang="ja-JP" altLang="en-US" sz="1800" b="1" dirty="0">
                <a:latin typeface="UD デジタル 教科書体 NK-R" panose="02020400000000000000" pitchFamily="18" charset="-128"/>
                <a:ea typeface="UD デジタル 教科書体 NK-R" panose="02020400000000000000" pitchFamily="18" charset="-128"/>
              </a:rPr>
              <a:t>）個別支援計画作成</a:t>
            </a:r>
            <a:r>
              <a:rPr kumimoji="1" lang="ja-JP" altLang="en-US" sz="1800" b="1" dirty="0">
                <a:latin typeface="UD デジタル 教科書体 NK-R" panose="02020400000000000000" pitchFamily="18" charset="-128"/>
                <a:ea typeface="UD デジタル 教科書体 NK-R" panose="02020400000000000000" pitchFamily="18" charset="-128"/>
              </a:rPr>
              <a:t>会議の留意点</a:t>
            </a:r>
            <a:endParaRPr kumimoji="1" lang="ja-JP" altLang="en-US" sz="1600" b="1" dirty="0">
              <a:latin typeface="UD デジタル 教科書体 NK-R" panose="02020400000000000000" pitchFamily="18" charset="-128"/>
              <a:ea typeface="UD デジタル 教科書体 NK-R" panose="02020400000000000000" pitchFamily="18" charset="-128"/>
            </a:endParaRPr>
          </a:p>
          <a:p>
            <a:pPr marL="0" indent="0">
              <a:lnSpc>
                <a:spcPct val="100000"/>
              </a:lnSpc>
              <a:buNone/>
            </a:pPr>
            <a:r>
              <a:rPr lang="ja-JP" altLang="en-US" sz="1800" dirty="0">
                <a:latin typeface="UD デジタル 教科書体 NK-R" panose="02020400000000000000" pitchFamily="18" charset="-128"/>
                <a:ea typeface="UD デジタル 教科書体 NK-R" panose="02020400000000000000" pitchFamily="18" charset="-128"/>
              </a:rPr>
              <a:t>　・</a:t>
            </a:r>
            <a:r>
              <a:rPr kumimoji="1" lang="ja-JP" altLang="en-US" sz="1800" dirty="0">
                <a:latin typeface="UD デジタル 教科書体 NK-R" panose="02020400000000000000" pitchFamily="18" charset="-128"/>
                <a:ea typeface="UD デジタル 教科書体 NK-R" panose="02020400000000000000" pitchFamily="18" charset="-128"/>
              </a:rPr>
              <a:t>ここでも基本的な価値が問われる　「本人が中心か」「本人の意思決定の支援か」</a:t>
            </a:r>
          </a:p>
          <a:p>
            <a:pPr marL="0" indent="0">
              <a:lnSpc>
                <a:spcPct val="100000"/>
              </a:lnSpc>
              <a:buNone/>
            </a:pPr>
            <a:r>
              <a:rPr kumimoji="1" lang="ja-JP" altLang="en-US" sz="1800" dirty="0">
                <a:latin typeface="UD デジタル 教科書体 NK-R" panose="02020400000000000000" pitchFamily="18" charset="-128"/>
                <a:ea typeface="UD デジタル 教科書体 NK-R" panose="02020400000000000000" pitchFamily="18" charset="-128"/>
              </a:rPr>
              <a:t>　・本人・関係者のことを考えぬいた環境設定</a:t>
            </a:r>
          </a:p>
          <a:p>
            <a:pPr marL="0" indent="0">
              <a:lnSpc>
                <a:spcPct val="100000"/>
              </a:lnSpc>
              <a:buNone/>
            </a:pPr>
            <a:r>
              <a:rPr kumimoji="1" lang="ja-JP" altLang="en-US" sz="1800" dirty="0">
                <a:latin typeface="UD デジタル 教科書体 NK-R" panose="02020400000000000000" pitchFamily="18" charset="-128"/>
                <a:ea typeface="UD デジタル 教科書体 NK-R" panose="02020400000000000000" pitchFamily="18" charset="-128"/>
              </a:rPr>
              <a:t>　・共有と分担、連携が具現化されているか</a:t>
            </a:r>
          </a:p>
          <a:p>
            <a:pPr marL="0" indent="0">
              <a:lnSpc>
                <a:spcPct val="100000"/>
              </a:lnSpc>
              <a:buNone/>
            </a:pPr>
            <a:r>
              <a:rPr kumimoji="1" lang="ja-JP" altLang="en-US" sz="1800" dirty="0">
                <a:latin typeface="UD デジタル 教科書体 NK-R" panose="02020400000000000000" pitchFamily="18" charset="-128"/>
                <a:ea typeface="UD デジタル 教科書体 NK-R" panose="02020400000000000000" pitchFamily="18" charset="-128"/>
              </a:rPr>
              <a:t>　・みんな参加し、みんな発言する</a:t>
            </a:r>
          </a:p>
          <a:p>
            <a:pPr marL="0" indent="0">
              <a:lnSpc>
                <a:spcPct val="100000"/>
              </a:lnSpc>
              <a:buNone/>
            </a:pPr>
            <a:r>
              <a:rPr lang="ja-JP" altLang="en-US" sz="1800" dirty="0">
                <a:latin typeface="UD デジタル 教科書体 NK-R" panose="02020400000000000000" pitchFamily="18" charset="-128"/>
                <a:ea typeface="UD デジタル 教科書体 NK-R" panose="02020400000000000000" pitchFamily="18" charset="-128"/>
              </a:rPr>
              <a:t>　・</a:t>
            </a:r>
            <a:r>
              <a:rPr kumimoji="1" lang="ja-JP" altLang="en-US" sz="1800" dirty="0">
                <a:latin typeface="UD デジタル 教科書体 NK-R" panose="02020400000000000000" pitchFamily="18" charset="-128"/>
                <a:ea typeface="UD デジタル 教科書体 NK-R" panose="02020400000000000000" pitchFamily="18" charset="-128"/>
              </a:rPr>
              <a:t>関係者との事前調整</a:t>
            </a:r>
          </a:p>
          <a:p>
            <a:pPr marL="0" indent="0">
              <a:lnSpc>
                <a:spcPct val="100000"/>
              </a:lnSpc>
              <a:buNone/>
            </a:pPr>
            <a:r>
              <a:rPr kumimoji="1" lang="ja-JP" altLang="en-US" sz="1800" dirty="0">
                <a:latin typeface="UD デジタル 教科書体 NK-R" panose="02020400000000000000" pitchFamily="18" charset="-128"/>
                <a:ea typeface="UD デジタル 教科書体 NK-R" panose="02020400000000000000" pitchFamily="18" charset="-128"/>
              </a:rPr>
              <a:t>　・いい雰囲気で、支援チームを作る</a:t>
            </a:r>
            <a:endParaRPr kumimoji="1" lang="ja-JP" altLang="en-US" sz="1800" dirty="0">
              <a:latin typeface="+mn-ea"/>
            </a:endParaRPr>
          </a:p>
        </p:txBody>
      </p:sp>
      <p:sp>
        <p:nvSpPr>
          <p:cNvPr id="6" name="タイトル 5">
            <a:extLst>
              <a:ext uri="{FF2B5EF4-FFF2-40B4-BE49-F238E27FC236}">
                <a16:creationId xmlns:a16="http://schemas.microsoft.com/office/drawing/2014/main" id="{608DF8CA-02AB-2A22-EDD6-78756BE0CA4D}"/>
              </a:ext>
            </a:extLst>
          </p:cNvPr>
          <p:cNvSpPr>
            <a:spLocks noGrp="1"/>
          </p:cNvSpPr>
          <p:nvPr>
            <p:ph type="title"/>
          </p:nvPr>
        </p:nvSpPr>
        <p:spPr>
          <a:xfrm>
            <a:off x="838200" y="365125"/>
            <a:ext cx="10515600" cy="786781"/>
          </a:xfrm>
        </p:spPr>
        <p:txBody>
          <a:bodyPr>
            <a:normAutofit/>
          </a:bodyPr>
          <a:lstStyle/>
          <a:p>
            <a:pPr algn="ctr"/>
            <a:r>
              <a:rPr lang="ja-JP" altLang="en-US" sz="3600" dirty="0">
                <a:latin typeface="UD デジタル 教科書体 NK-R" panose="02020400000000000000" pitchFamily="18" charset="-128"/>
                <a:ea typeface="UD デジタル 教科書体 NK-R" panose="02020400000000000000" pitchFamily="18" charset="-128"/>
              </a:rPr>
              <a:t>個別支援計画作成会議（ロールプレイ）</a:t>
            </a:r>
          </a:p>
        </p:txBody>
      </p:sp>
      <p:sp>
        <p:nvSpPr>
          <p:cNvPr id="2" name="スライド番号プレースホルダー 1">
            <a:extLst>
              <a:ext uri="{FF2B5EF4-FFF2-40B4-BE49-F238E27FC236}">
                <a16:creationId xmlns:a16="http://schemas.microsoft.com/office/drawing/2014/main" id="{8CBF10F0-DF61-7084-34D5-D6A662094D97}"/>
              </a:ext>
            </a:extLst>
          </p:cNvPr>
          <p:cNvSpPr>
            <a:spLocks noGrp="1"/>
          </p:cNvSpPr>
          <p:nvPr>
            <p:ph type="sldNum" sz="quarter" idx="12"/>
          </p:nvPr>
        </p:nvSpPr>
        <p:spPr/>
        <p:txBody>
          <a:bodyPr/>
          <a:lstStyle/>
          <a:p>
            <a:fld id="{C339E4E8-780C-47DA-9976-8D59F520AA81}" type="slidenum">
              <a:rPr kumimoji="1" lang="ja-JP" altLang="en-US" smtClean="0"/>
              <a:t>43</a:t>
            </a:fld>
            <a:endParaRPr kumimoji="1" lang="ja-JP" altLang="en-US"/>
          </a:p>
        </p:txBody>
      </p:sp>
    </p:spTree>
    <p:extLst>
      <p:ext uri="{BB962C8B-B14F-4D97-AF65-F5344CB8AC3E}">
        <p14:creationId xmlns:p14="http://schemas.microsoft.com/office/powerpoint/2010/main" val="10401707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コンテンツ プレースホルダー 3">
            <a:extLst>
              <a:ext uri="{FF2B5EF4-FFF2-40B4-BE49-F238E27FC236}">
                <a16:creationId xmlns:a16="http://schemas.microsoft.com/office/drawing/2014/main" id="{FDEF69CF-D6F1-6216-FEF5-6D057BF37402}"/>
              </a:ext>
            </a:extLst>
          </p:cNvPr>
          <p:cNvGraphicFramePr>
            <a:graphicFrameLocks noGrp="1"/>
          </p:cNvGraphicFramePr>
          <p:nvPr>
            <p:ph idx="1"/>
            <p:extLst>
              <p:ext uri="{D42A27DB-BD31-4B8C-83A1-F6EECF244321}">
                <p14:modId xmlns:p14="http://schemas.microsoft.com/office/powerpoint/2010/main" val="552106445"/>
              </p:ext>
            </p:extLst>
          </p:nvPr>
        </p:nvGraphicFramePr>
        <p:xfrm>
          <a:off x="838200" y="332508"/>
          <a:ext cx="10515604" cy="6275323"/>
        </p:xfrm>
        <a:graphic>
          <a:graphicData uri="http://schemas.openxmlformats.org/drawingml/2006/table">
            <a:tbl>
              <a:tblPr firstRow="1" firstCol="1" bandRow="1"/>
              <a:tblGrid>
                <a:gridCol w="1841396">
                  <a:extLst>
                    <a:ext uri="{9D8B030D-6E8A-4147-A177-3AD203B41FA5}">
                      <a16:colId xmlns:a16="http://schemas.microsoft.com/office/drawing/2014/main" val="4245070696"/>
                    </a:ext>
                  </a:extLst>
                </a:gridCol>
                <a:gridCol w="1975531">
                  <a:extLst>
                    <a:ext uri="{9D8B030D-6E8A-4147-A177-3AD203B41FA5}">
                      <a16:colId xmlns:a16="http://schemas.microsoft.com/office/drawing/2014/main" val="149573477"/>
                    </a:ext>
                  </a:extLst>
                </a:gridCol>
                <a:gridCol w="952364">
                  <a:extLst>
                    <a:ext uri="{9D8B030D-6E8A-4147-A177-3AD203B41FA5}">
                      <a16:colId xmlns:a16="http://schemas.microsoft.com/office/drawing/2014/main" val="1720171062"/>
                    </a:ext>
                  </a:extLst>
                </a:gridCol>
                <a:gridCol w="1033073">
                  <a:extLst>
                    <a:ext uri="{9D8B030D-6E8A-4147-A177-3AD203B41FA5}">
                      <a16:colId xmlns:a16="http://schemas.microsoft.com/office/drawing/2014/main" val="1419247443"/>
                    </a:ext>
                  </a:extLst>
                </a:gridCol>
                <a:gridCol w="632721">
                  <a:extLst>
                    <a:ext uri="{9D8B030D-6E8A-4147-A177-3AD203B41FA5}">
                      <a16:colId xmlns:a16="http://schemas.microsoft.com/office/drawing/2014/main" val="2483282375"/>
                    </a:ext>
                  </a:extLst>
                </a:gridCol>
                <a:gridCol w="479944">
                  <a:extLst>
                    <a:ext uri="{9D8B030D-6E8A-4147-A177-3AD203B41FA5}">
                      <a16:colId xmlns:a16="http://schemas.microsoft.com/office/drawing/2014/main" val="3240510856"/>
                    </a:ext>
                  </a:extLst>
                </a:gridCol>
                <a:gridCol w="1343269">
                  <a:extLst>
                    <a:ext uri="{9D8B030D-6E8A-4147-A177-3AD203B41FA5}">
                      <a16:colId xmlns:a16="http://schemas.microsoft.com/office/drawing/2014/main" val="1272248809"/>
                    </a:ext>
                  </a:extLst>
                </a:gridCol>
                <a:gridCol w="641188">
                  <a:extLst>
                    <a:ext uri="{9D8B030D-6E8A-4147-A177-3AD203B41FA5}">
                      <a16:colId xmlns:a16="http://schemas.microsoft.com/office/drawing/2014/main" val="1044700546"/>
                    </a:ext>
                  </a:extLst>
                </a:gridCol>
                <a:gridCol w="808059">
                  <a:extLst>
                    <a:ext uri="{9D8B030D-6E8A-4147-A177-3AD203B41FA5}">
                      <a16:colId xmlns:a16="http://schemas.microsoft.com/office/drawing/2014/main" val="918484771"/>
                    </a:ext>
                  </a:extLst>
                </a:gridCol>
                <a:gridCol w="808059">
                  <a:extLst>
                    <a:ext uri="{9D8B030D-6E8A-4147-A177-3AD203B41FA5}">
                      <a16:colId xmlns:a16="http://schemas.microsoft.com/office/drawing/2014/main" val="883107751"/>
                    </a:ext>
                  </a:extLst>
                </a:gridCol>
              </a:tblGrid>
              <a:tr h="412193">
                <a:tc gridSpan="10">
                  <a:txBody>
                    <a:bodyPr/>
                    <a:lstStyle/>
                    <a:p>
                      <a:pPr algn="ctr" fontAlgn="ctr">
                        <a:spcBef>
                          <a:spcPts val="0"/>
                        </a:spcBef>
                        <a:spcAft>
                          <a:spcPts val="0"/>
                        </a:spcAft>
                      </a:pPr>
                      <a:r>
                        <a:rPr lang="ja-JP" altLang="en-US" sz="2400" b="1" i="0" u="none" strike="noStrike" dirty="0">
                          <a:effectLst/>
                          <a:latin typeface="+mn-ea"/>
                          <a:ea typeface="+mn-ea"/>
                          <a:cs typeface="ＭＳ Ｐゴシック" panose="020B0600070205080204" pitchFamily="34" charset="-128"/>
                        </a:rPr>
                        <a:t>個別支援計画（案）作成の会議録</a:t>
                      </a:r>
                      <a:endParaRPr lang="ja-JP" altLang="en-US" sz="3600" b="0" i="0" u="none" strike="noStrike" dirty="0">
                        <a:effectLst/>
                        <a:latin typeface="+mn-ea"/>
                        <a:ea typeface="+mn-ea"/>
                      </a:endParaRPr>
                    </a:p>
                  </a:txBody>
                  <a:tcPr marL="59415" marR="59415" marT="29708" marB="29708">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mpd="sng">
                      <a:noFill/>
                      <a:prstDash val="solid"/>
                    </a:lnL>
                  </a:tcPr>
                </a:tc>
                <a:tc hMerge="1">
                  <a:txBody>
                    <a:bodyPr/>
                    <a:lstStyle/>
                    <a:p>
                      <a:endParaRPr kumimoji="1" lang="ja-JP" altLang="en-US"/>
                    </a:p>
                  </a:txBody>
                  <a:tcPr/>
                </a:tc>
                <a:tc hMerge="1">
                  <a:txBody>
                    <a:bodyPr/>
                    <a:lstStyle/>
                    <a:p>
                      <a:endParaRPr kumimoji="1" lang="ja-JP" altLang="en-US"/>
                    </a:p>
                  </a:txBody>
                  <a:tcPr>
                    <a:lnL w="12700" cmpd="sng">
                      <a:noFill/>
                      <a:prstDash val="soli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0953068"/>
                  </a:ext>
                </a:extLst>
              </a:tr>
              <a:tr h="559939">
                <a:tc>
                  <a:txBody>
                    <a:bodyPr/>
                    <a:lstStyle/>
                    <a:p>
                      <a:pPr algn="l" fontAlgn="ctr">
                        <a:spcBef>
                          <a:spcPts val="0"/>
                        </a:spcBef>
                        <a:spcAft>
                          <a:spcPts val="0"/>
                        </a:spcAft>
                      </a:pPr>
                      <a:endParaRPr lang="ja-JP" altLang="en-US" sz="3200" b="0" i="0" u="none" strike="noStrike" dirty="0">
                        <a:effectLst/>
                        <a:latin typeface="Arial" panose="020B0604020202020204" pitchFamily="34" charset="0"/>
                      </a:endParaRPr>
                    </a:p>
                  </a:txBody>
                  <a:tcPr marL="40848" marR="40848" marT="6189"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fontAlgn="ctr">
                        <a:spcBef>
                          <a:spcPts val="0"/>
                        </a:spcBef>
                        <a:spcAft>
                          <a:spcPts val="0"/>
                        </a:spcAft>
                      </a:pPr>
                      <a:endParaRPr lang="ja-JP" altLang="en-US" sz="3600" b="0" i="0" u="none" strike="noStrike" dirty="0">
                        <a:effectLst/>
                        <a:latin typeface="+mn-ea"/>
                        <a:ea typeface="+mn-ea"/>
                      </a:endParaRPr>
                    </a:p>
                  </a:txBody>
                  <a:tcPr marL="40848" marR="40848" marT="6189"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l" fontAlgn="ctr">
                        <a:spcBef>
                          <a:spcPts val="0"/>
                        </a:spcBef>
                        <a:spcAft>
                          <a:spcPts val="0"/>
                        </a:spcAft>
                      </a:pPr>
                      <a:endParaRPr lang="ja-JP" altLang="en-US" sz="2400" b="0" i="0" u="none" strike="noStrike" dirty="0">
                        <a:effectLst/>
                        <a:latin typeface="+mn-ea"/>
                        <a:ea typeface="+mn-ea"/>
                      </a:endParaRPr>
                    </a:p>
                  </a:txBody>
                  <a:tcPr marL="40848" marR="40848" marT="618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endParaRPr lang="ja-JP" altLang="en-US" sz="3600" b="0" i="0" u="none" strike="noStrike" dirty="0">
                        <a:effectLst/>
                        <a:latin typeface="+mn-ea"/>
                        <a:ea typeface="+mn-ea"/>
                      </a:endParaRPr>
                    </a:p>
                  </a:txBody>
                  <a:tcPr marL="40848" marR="40848" marT="6189"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endParaRPr lang="ja-JP" altLang="en-US" sz="3600" b="0" i="0" u="none" strike="noStrike" dirty="0">
                        <a:effectLst/>
                        <a:latin typeface="+mn-ea"/>
                        <a:ea typeface="+mn-ea"/>
                      </a:endParaRPr>
                    </a:p>
                  </a:txBody>
                  <a:tcPr marL="40848" marR="40848" marT="6189"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endParaRPr lang="ja-JP" altLang="en-US" sz="1800" b="0" i="0" u="none" strike="noStrike" dirty="0">
                        <a:effectLst/>
                        <a:latin typeface="Arial" panose="020B0604020202020204" pitchFamily="34" charset="0"/>
                      </a:endParaRPr>
                    </a:p>
                  </a:txBody>
                  <a:tcPr marL="40848" marR="40848" marT="6189"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endParaRPr lang="ja-JP" altLang="en-US" sz="9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endParaRPr>
                    </a:p>
                    <a:p>
                      <a:pPr algn="ctr" fontAlgn="ctr">
                        <a:spcBef>
                          <a:spcPts val="0"/>
                        </a:spcBef>
                        <a:spcAft>
                          <a:spcPts val="0"/>
                        </a:spcAft>
                      </a:pPr>
                      <a:endParaRPr lang="ja-JP" altLang="en-US" sz="9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endParaRPr>
                    </a:p>
                    <a:p>
                      <a:pPr algn="ctr" fontAlgn="ctr">
                        <a:spcBef>
                          <a:spcPts val="0"/>
                        </a:spcBef>
                        <a:spcAft>
                          <a:spcPts val="0"/>
                        </a:spcAft>
                      </a:pPr>
                      <a:endParaRPr lang="ja-JP" altLang="en-US" sz="1800" b="0" i="0" u="none" strike="noStrike" dirty="0">
                        <a:effectLst/>
                        <a:latin typeface="Arial" panose="020B0604020202020204" pitchFamily="34" charset="0"/>
                      </a:endParaRPr>
                    </a:p>
                  </a:txBody>
                  <a:tcPr marL="40848" marR="40848" marT="6189"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fontAlgn="ctr">
                        <a:spcBef>
                          <a:spcPts val="0"/>
                        </a:spcBef>
                        <a:spcAft>
                          <a:spcPts val="0"/>
                        </a:spcAft>
                      </a:pPr>
                      <a:endParaRPr lang="ja-JP" altLang="en-US" sz="11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endParaRPr>
                    </a:p>
                    <a:p>
                      <a:pPr algn="ctr" fontAlgn="ctr">
                        <a:spcBef>
                          <a:spcPts val="0"/>
                        </a:spcBef>
                        <a:spcAft>
                          <a:spcPts val="0"/>
                        </a:spcAft>
                      </a:pPr>
                      <a:endParaRPr lang="ja-JP" altLang="en-US" sz="11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endParaRPr>
                    </a:p>
                    <a:p>
                      <a:pPr algn="ctr" fontAlgn="ctr">
                        <a:spcBef>
                          <a:spcPts val="0"/>
                        </a:spcBef>
                        <a:spcAft>
                          <a:spcPts val="0"/>
                        </a:spcAft>
                      </a:pPr>
                      <a:r>
                        <a:rPr lang="ja-JP" altLang="en-US" sz="12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作成日　　令和〇年〇月〇日</a:t>
                      </a:r>
                      <a:endParaRPr lang="ja-JP" altLang="en-US" sz="3200" b="0" i="0" u="none" strike="noStrike" dirty="0">
                        <a:effectLst/>
                        <a:latin typeface="Arial" panose="020B0604020202020204" pitchFamily="34" charset="0"/>
                      </a:endParaRPr>
                    </a:p>
                  </a:txBody>
                  <a:tcPr marL="59415" marR="59415" marT="29708" marB="29708">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858873878"/>
                  </a:ext>
                </a:extLst>
              </a:tr>
              <a:tr h="250172">
                <a:tc>
                  <a:txBody>
                    <a:bodyPr/>
                    <a:lstStyle/>
                    <a:p>
                      <a:pPr algn="ctr" fontAlgn="ctr">
                        <a:spcBef>
                          <a:spcPts val="0"/>
                        </a:spcBef>
                        <a:spcAft>
                          <a:spcPts val="0"/>
                        </a:spcAft>
                      </a:pPr>
                      <a:r>
                        <a:rPr lang="ja-JP" altLang="en-US" sz="105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利用者氏名</a:t>
                      </a:r>
                      <a:endParaRPr lang="ja-JP" altLang="en-US" sz="2400" b="0" i="0" u="none" strike="noStrike">
                        <a:effectLst/>
                        <a:latin typeface="Arial" panose="020B0604020202020204" pitchFamily="34" charset="0"/>
                      </a:endParaRPr>
                    </a:p>
                  </a:txBody>
                  <a:tcPr marL="40848" marR="40848" marT="61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fontAlgn="ctr">
                        <a:spcBef>
                          <a:spcPts val="0"/>
                        </a:spcBef>
                        <a:spcAft>
                          <a:spcPts val="0"/>
                        </a:spcAft>
                      </a:pPr>
                      <a:r>
                        <a:rPr lang="ja-JP" altLang="en-US" sz="1100" b="0" i="0" u="none" strike="noStrike" dirty="0">
                          <a:effectLst/>
                          <a:latin typeface="+mn-ea"/>
                          <a:ea typeface="+mn-ea"/>
                          <a:cs typeface="ＭＳ Ｐゴシック" panose="020B0600070205080204" pitchFamily="34" charset="-128"/>
                        </a:rPr>
                        <a:t>花咲　未来（はなさく　みらい）様</a:t>
                      </a:r>
                      <a:endParaRPr lang="ja-JP" altLang="en-US" sz="2800" b="0" i="0" u="none" strike="noStrike" dirty="0">
                        <a:effectLst/>
                        <a:latin typeface="+mn-ea"/>
                        <a:ea typeface="+mn-ea"/>
                      </a:endParaRPr>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spcBef>
                          <a:spcPts val="0"/>
                        </a:spcBef>
                        <a:spcAft>
                          <a:spcPts val="0"/>
                        </a:spcAft>
                      </a:pPr>
                      <a:r>
                        <a:rPr lang="ja-JP" altLang="en-US" sz="1050" b="0" i="0" u="none" strike="noStrike">
                          <a:effectLst/>
                          <a:latin typeface="+mn-ea"/>
                          <a:ea typeface="+mn-ea"/>
                          <a:cs typeface="ＭＳ Ｐゴシック" panose="020B0600070205080204" pitchFamily="34" charset="-128"/>
                        </a:rPr>
                        <a:t>事業者名</a:t>
                      </a:r>
                      <a:endParaRPr lang="ja-JP" altLang="en-US" sz="2400" b="0" i="0" u="none" strike="noStrike">
                        <a:effectLst/>
                        <a:latin typeface="+mn-ea"/>
                        <a:ea typeface="+mn-ea"/>
                      </a:endParaRPr>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gridSpan="3">
                  <a:txBody>
                    <a:bodyPr/>
                    <a:lstStyle/>
                    <a:p>
                      <a:pPr algn="ctr" fontAlgn="ctr">
                        <a:spcBef>
                          <a:spcPts val="0"/>
                        </a:spcBef>
                        <a:spcAft>
                          <a:spcPts val="0"/>
                        </a:spcAft>
                      </a:pPr>
                      <a:r>
                        <a:rPr lang="ja-JP" altLang="en-US" sz="11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就労継続支援</a:t>
                      </a:r>
                      <a:r>
                        <a:rPr lang="en-US" altLang="ja-JP" sz="11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B</a:t>
                      </a:r>
                      <a:r>
                        <a:rPr lang="ja-JP" altLang="en-US" sz="11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型事業所「〇〇」</a:t>
                      </a:r>
                      <a:endParaRPr lang="ja-JP" altLang="en-US" sz="2800" b="0" i="0" u="none" strike="noStrike" dirty="0">
                        <a:effectLst/>
                        <a:latin typeface="Arial" panose="020B0604020202020204" pitchFamily="34" charset="0"/>
                      </a:endParaRPr>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22182989"/>
                  </a:ext>
                </a:extLst>
              </a:tr>
              <a:tr h="250172">
                <a:tc>
                  <a:txBody>
                    <a:bodyPr/>
                    <a:lstStyle/>
                    <a:p>
                      <a:pPr algn="ctr" fontAlgn="ctr">
                        <a:spcBef>
                          <a:spcPts val="0"/>
                        </a:spcBef>
                        <a:spcAft>
                          <a:spcPts val="0"/>
                        </a:spcAft>
                      </a:pPr>
                      <a:r>
                        <a:rPr lang="ja-JP" altLang="en-US" sz="105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開催日時</a:t>
                      </a:r>
                      <a:endParaRPr lang="ja-JP" altLang="en-US" sz="2400" b="0" i="0" u="none" strike="noStrike">
                        <a:effectLst/>
                        <a:latin typeface="Arial" panose="020B0604020202020204" pitchFamily="34" charset="0"/>
                      </a:endParaRPr>
                    </a:p>
                  </a:txBody>
                  <a:tcPr marL="40848" marR="40848" marT="61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fontAlgn="ctr">
                        <a:spcBef>
                          <a:spcPts val="0"/>
                        </a:spcBef>
                        <a:spcAft>
                          <a:spcPts val="0"/>
                        </a:spcAft>
                      </a:pPr>
                      <a:r>
                        <a:rPr lang="ja-JP" altLang="en-US" sz="1100" b="0" i="0" u="none" strike="noStrike" dirty="0">
                          <a:effectLst/>
                          <a:latin typeface="+mn-ea"/>
                          <a:ea typeface="+mn-ea"/>
                          <a:cs typeface="ＭＳ Ｐゴシック" panose="020B0600070205080204" pitchFamily="34" charset="-128"/>
                        </a:rPr>
                        <a:t>令和〇年〇月〇日　　〇時～〇時</a:t>
                      </a:r>
                      <a:endParaRPr lang="ja-JP" altLang="en-US" sz="2800" b="0" i="0" u="none" strike="noStrike" dirty="0">
                        <a:effectLst/>
                        <a:latin typeface="+mn-ea"/>
                        <a:ea typeface="+mn-ea"/>
                      </a:endParaRPr>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spcBef>
                          <a:spcPts val="0"/>
                        </a:spcBef>
                        <a:spcAft>
                          <a:spcPts val="0"/>
                        </a:spcAft>
                      </a:pPr>
                      <a:r>
                        <a:rPr lang="ja-JP" altLang="en-US" sz="1050" b="0" i="0" u="none" strike="noStrike">
                          <a:effectLst/>
                          <a:latin typeface="+mn-ea"/>
                          <a:ea typeface="+mn-ea"/>
                          <a:cs typeface="ＭＳ Ｐゴシック" panose="020B0600070205080204" pitchFamily="34" charset="-128"/>
                        </a:rPr>
                        <a:t>サービス管理責任者氏名</a:t>
                      </a:r>
                      <a:endParaRPr lang="ja-JP" altLang="en-US" sz="2400" b="0" i="0" u="none" strike="noStrike">
                        <a:effectLst/>
                        <a:latin typeface="+mn-ea"/>
                        <a:ea typeface="+mn-ea"/>
                      </a:endParaRPr>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hMerge="1">
                  <a:txBody>
                    <a:bodyPr/>
                    <a:lstStyle/>
                    <a:p>
                      <a:endParaRPr kumimoji="1" lang="ja-JP" altLang="en-US"/>
                    </a:p>
                  </a:txBody>
                  <a:tcPr/>
                </a:tc>
                <a:tc gridSpan="3">
                  <a:txBody>
                    <a:bodyPr/>
                    <a:lstStyle/>
                    <a:p>
                      <a:pPr algn="ctr" fontAlgn="ctr">
                        <a:spcBef>
                          <a:spcPts val="0"/>
                        </a:spcBef>
                        <a:spcAft>
                          <a:spcPts val="0"/>
                        </a:spcAft>
                      </a:pPr>
                      <a:r>
                        <a:rPr lang="ja-JP" altLang="en-US" sz="11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〇〇〇〇</a:t>
                      </a:r>
                      <a:endParaRPr lang="ja-JP" altLang="en-US" sz="2800" b="0" i="0" u="none" strike="noStrike" dirty="0">
                        <a:effectLst/>
                        <a:latin typeface="Arial" panose="020B0604020202020204" pitchFamily="34" charset="0"/>
                      </a:endParaRPr>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094150812"/>
                  </a:ext>
                </a:extLst>
              </a:tr>
              <a:tr h="250172">
                <a:tc>
                  <a:txBody>
                    <a:bodyPr/>
                    <a:lstStyle/>
                    <a:p>
                      <a:pPr algn="ctr" fontAlgn="ctr">
                        <a:spcBef>
                          <a:spcPts val="0"/>
                        </a:spcBef>
                        <a:spcAft>
                          <a:spcPts val="0"/>
                        </a:spcAft>
                      </a:pPr>
                      <a:r>
                        <a:rPr lang="ja-JP" altLang="en-US" sz="105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開催場所</a:t>
                      </a:r>
                      <a:endParaRPr lang="ja-JP" altLang="en-US" sz="2400" b="0" i="0" u="none" strike="noStrike">
                        <a:effectLst/>
                        <a:latin typeface="Arial" panose="020B0604020202020204" pitchFamily="34" charset="0"/>
                      </a:endParaRPr>
                    </a:p>
                  </a:txBody>
                  <a:tcPr marL="40848" marR="40848" marT="61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fontAlgn="ctr">
                        <a:spcBef>
                          <a:spcPts val="0"/>
                        </a:spcBef>
                        <a:spcAft>
                          <a:spcPts val="0"/>
                        </a:spcAft>
                      </a:pPr>
                      <a:r>
                        <a:rPr lang="ja-JP" altLang="en-US" sz="1100" b="0" i="0" u="none" strike="noStrike" dirty="0">
                          <a:effectLst/>
                          <a:latin typeface="+mn-ea"/>
                          <a:ea typeface="+mn-ea"/>
                          <a:cs typeface="ＭＳ Ｐゴシック" panose="020B0600070205080204" pitchFamily="34" charset="-128"/>
                        </a:rPr>
                        <a:t>就労継続支援</a:t>
                      </a:r>
                      <a:r>
                        <a:rPr lang="en-US" sz="1100" b="0" i="0" u="none" strike="noStrike" dirty="0">
                          <a:effectLst/>
                          <a:latin typeface="+mn-ea"/>
                          <a:ea typeface="+mn-ea"/>
                          <a:cs typeface="ＭＳ Ｐゴシック" panose="020B0600070205080204" pitchFamily="34" charset="-128"/>
                        </a:rPr>
                        <a:t>B</a:t>
                      </a:r>
                      <a:r>
                        <a:rPr lang="ja-JP" altLang="en-US" sz="1100" b="0" i="0" u="none" strike="noStrike" dirty="0">
                          <a:effectLst/>
                          <a:latin typeface="+mn-ea"/>
                          <a:ea typeface="+mn-ea"/>
                          <a:cs typeface="ＭＳ Ｐゴシック" panose="020B0600070205080204" pitchFamily="34" charset="-128"/>
                        </a:rPr>
                        <a:t>型事業所「〇〇」　相談室</a:t>
                      </a:r>
                      <a:endParaRPr lang="ja-JP" altLang="en-US" sz="2800" b="0" i="0" u="none" strike="noStrike" dirty="0">
                        <a:effectLst/>
                        <a:latin typeface="+mn-ea"/>
                        <a:ea typeface="+mn-ea"/>
                      </a:endParaRPr>
                    </a:p>
                  </a:txBody>
                  <a:tcPr marL="59415" marR="59415" marT="29708" marB="29708">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2">
                  <a:txBody>
                    <a:bodyPr/>
                    <a:lstStyle/>
                    <a:p>
                      <a:r>
                        <a:rPr lang="ja-JP" altLang="en-US" sz="60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　</a:t>
                      </a:r>
                      <a:endParaRPr kumimoji="1" lang="ja-JP" altLang="en-US"/>
                    </a:p>
                  </a:txBody>
                  <a:tcPr marL="40848" marR="40848" marT="618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l" fontAlgn="ctr">
                        <a:spcBef>
                          <a:spcPts val="0"/>
                        </a:spcBef>
                        <a:spcAft>
                          <a:spcPts val="0"/>
                        </a:spcAft>
                      </a:pPr>
                      <a:r>
                        <a:rPr lang="ja-JP" altLang="en-US" sz="60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　</a:t>
                      </a:r>
                      <a:endParaRPr lang="ja-JP" altLang="en-US" sz="1200" b="0" i="0" u="none" strike="noStrike">
                        <a:effectLst/>
                        <a:latin typeface="Arial" panose="020B0604020202020204" pitchFamily="34" charset="0"/>
                      </a:endParaRPr>
                    </a:p>
                  </a:txBody>
                  <a:tcPr marL="40848" marR="40848" marT="6189" marB="0" anchor="ctr">
                    <a:lnL>
                      <a:noFill/>
                    </a:lnL>
                    <a:lnR>
                      <a:noFill/>
                    </a:lnR>
                    <a:lnB w="1270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ja-JP" altLang="en-US" sz="60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　</a:t>
                      </a:r>
                      <a:endParaRPr lang="ja-JP" altLang="en-US" sz="1200" b="0" i="0" u="none" strike="noStrike">
                        <a:effectLst/>
                        <a:latin typeface="Arial" panose="020B0604020202020204" pitchFamily="34" charset="0"/>
                      </a:endParaRPr>
                    </a:p>
                  </a:txBody>
                  <a:tcPr marL="40848" marR="40848" marT="618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ja-JP" altLang="en-US" sz="60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　</a:t>
                      </a:r>
                      <a:endParaRPr lang="ja-JP" altLang="en-US" sz="1200" b="0" i="0" u="none" strike="noStrike">
                        <a:effectLst/>
                        <a:latin typeface="Arial" panose="020B0604020202020204" pitchFamily="34" charset="0"/>
                      </a:endParaRPr>
                    </a:p>
                  </a:txBody>
                  <a:tcPr marL="40848" marR="40848" marT="618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ja-JP" altLang="en-US" sz="60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　</a:t>
                      </a:r>
                      <a:endParaRPr lang="ja-JP" altLang="en-US" sz="1200" b="0" i="0" u="none" strike="noStrike">
                        <a:effectLst/>
                        <a:latin typeface="Arial" panose="020B0604020202020204" pitchFamily="34" charset="0"/>
                      </a:endParaRPr>
                    </a:p>
                  </a:txBody>
                  <a:tcPr marL="40848" marR="40848" marT="618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ja-JP" altLang="en-US" sz="60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　</a:t>
                      </a:r>
                      <a:endParaRPr lang="ja-JP" altLang="en-US" sz="1200" b="0" i="0" u="none" strike="noStrike">
                        <a:effectLst/>
                        <a:latin typeface="Arial" panose="020B0604020202020204" pitchFamily="34" charset="0"/>
                      </a:endParaRPr>
                    </a:p>
                  </a:txBody>
                  <a:tcPr marL="40848" marR="40848" marT="618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6075603"/>
                  </a:ext>
                </a:extLst>
              </a:tr>
              <a:tr h="250172">
                <a:tc rowSpan="5">
                  <a:txBody>
                    <a:bodyPr/>
                    <a:lstStyle/>
                    <a:p>
                      <a:pPr algn="ctr" fontAlgn="ctr">
                        <a:spcBef>
                          <a:spcPts val="0"/>
                        </a:spcBef>
                        <a:spcAft>
                          <a:spcPts val="0"/>
                        </a:spcAft>
                      </a:pPr>
                      <a:r>
                        <a:rPr lang="ja-JP" altLang="en-US" sz="105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会議出席者</a:t>
                      </a:r>
                      <a:endParaRPr lang="ja-JP" altLang="en-US" sz="2400" b="0" i="0" u="none" strike="noStrike">
                        <a:effectLst/>
                        <a:latin typeface="Arial" panose="020B0604020202020204" pitchFamily="34" charset="0"/>
                      </a:endParaRPr>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ja-JP" altLang="en-US" sz="1200" b="0" i="0" u="none" strike="noStrike" dirty="0">
                          <a:effectLst/>
                          <a:latin typeface="+mn-ea"/>
                          <a:ea typeface="+mn-ea"/>
                          <a:cs typeface="ＭＳ Ｐゴシック" panose="020B0600070205080204" pitchFamily="34" charset="-128"/>
                        </a:rPr>
                        <a:t>所　属（職種）</a:t>
                      </a:r>
                      <a:endParaRPr lang="ja-JP" altLang="en-US" sz="3200" b="0" i="0" u="none" strike="noStrike" dirty="0">
                        <a:effectLst/>
                        <a:latin typeface="+mn-ea"/>
                        <a:ea typeface="+mn-ea"/>
                      </a:endParaRPr>
                    </a:p>
                  </a:txBody>
                  <a:tcPr marL="40848" marR="40848" marT="6189"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ctr">
                        <a:spcBef>
                          <a:spcPts val="0"/>
                        </a:spcBef>
                        <a:spcAft>
                          <a:spcPts val="0"/>
                        </a:spcAft>
                      </a:pPr>
                      <a:r>
                        <a:rPr lang="ja-JP" altLang="en-US" sz="1200" b="0" i="0" u="none" strike="noStrike" dirty="0">
                          <a:effectLst/>
                          <a:latin typeface="+mn-ea"/>
                          <a:ea typeface="+mn-ea"/>
                          <a:cs typeface="ＭＳ Ｐゴシック" panose="020B0600070205080204" pitchFamily="34" charset="-128"/>
                        </a:rPr>
                        <a:t>氏　名</a:t>
                      </a:r>
                      <a:endParaRPr lang="ja-JP" altLang="en-US" sz="3200" b="0" i="0" u="none" strike="noStrike" dirty="0">
                        <a:effectLst/>
                        <a:latin typeface="+mn-ea"/>
                        <a:ea typeface="+mn-ea"/>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fontAlgn="ctr">
                        <a:spcBef>
                          <a:spcPts val="0"/>
                        </a:spcBef>
                        <a:spcAft>
                          <a:spcPts val="0"/>
                        </a:spcAft>
                      </a:pPr>
                      <a:r>
                        <a:rPr lang="ja-JP" altLang="en-US" sz="1050" b="0" i="0" u="none" strike="noStrike">
                          <a:effectLst/>
                          <a:latin typeface="+mn-ea"/>
                          <a:ea typeface="+mn-ea"/>
                          <a:cs typeface="ＭＳ Ｐゴシック" panose="020B0600070205080204" pitchFamily="34" charset="-128"/>
                        </a:rPr>
                        <a:t>氏　名</a:t>
                      </a:r>
                      <a:endParaRPr lang="ja-JP" altLang="en-US" sz="2400" b="0" i="0" u="none" strike="noStrike">
                        <a:effectLst/>
                        <a:latin typeface="+mn-ea"/>
                        <a:ea typeface="+mn-ea"/>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r>
                        <a:rPr lang="ja-JP" altLang="en-US" sz="12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所　属（職種）</a:t>
                      </a:r>
                      <a:endParaRPr kumimoji="1" lang="ja-JP" altLang="en-US" sz="4400" dirty="0"/>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fontAlgn="ctr">
                        <a:spcBef>
                          <a:spcPts val="0"/>
                        </a:spcBef>
                        <a:spcAft>
                          <a:spcPts val="0"/>
                        </a:spcAft>
                      </a:pPr>
                      <a:r>
                        <a:rPr lang="ja-JP" altLang="en-US" sz="60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所　属（職種）</a:t>
                      </a:r>
                      <a:endParaRPr lang="ja-JP" altLang="en-US" sz="1200" b="0" i="0" u="none" strike="noStrike">
                        <a:effectLst/>
                        <a:latin typeface="Arial" panose="020B0604020202020204" pitchFamily="34" charset="0"/>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3">
                  <a:txBody>
                    <a:bodyPr/>
                    <a:lstStyle/>
                    <a:p>
                      <a:pPr algn="ctr" fontAlgn="ctr">
                        <a:spcBef>
                          <a:spcPts val="0"/>
                        </a:spcBef>
                        <a:spcAft>
                          <a:spcPts val="0"/>
                        </a:spcAft>
                      </a:pPr>
                      <a:r>
                        <a:rPr lang="ja-JP" altLang="en-US" sz="11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氏　名</a:t>
                      </a:r>
                      <a:endParaRPr lang="ja-JP" altLang="en-US" sz="2800" b="0" i="0" u="none" strike="noStrike" dirty="0">
                        <a:effectLst/>
                        <a:latin typeface="Arial" panose="020B0604020202020204" pitchFamily="34" charset="0"/>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615406063"/>
                  </a:ext>
                </a:extLst>
              </a:tr>
              <a:tr h="257078">
                <a:tc vMerge="1">
                  <a:txBody>
                    <a:bodyPr/>
                    <a:lstStyle/>
                    <a:p>
                      <a:endParaRPr kumimoji="1" lang="ja-JP" altLang="en-US"/>
                    </a:p>
                  </a:txBody>
                  <a:tcPr/>
                </a:tc>
                <a:tc>
                  <a:txBody>
                    <a:bodyPr/>
                    <a:lstStyle/>
                    <a:p>
                      <a:pPr algn="ctr" fontAlgn="ctr">
                        <a:spcBef>
                          <a:spcPts val="0"/>
                        </a:spcBef>
                        <a:spcAft>
                          <a:spcPts val="0"/>
                        </a:spcAft>
                      </a:pPr>
                      <a:r>
                        <a:rPr lang="ja-JP" altLang="en-US" sz="1200" b="0" i="0" u="none" strike="noStrike" dirty="0">
                          <a:effectLst/>
                          <a:latin typeface="+mn-ea"/>
                          <a:ea typeface="+mn-ea"/>
                          <a:cs typeface="ＭＳ Ｐゴシック" panose="020B0600070205080204" pitchFamily="34" charset="-128"/>
                        </a:rPr>
                        <a:t>ご本人</a:t>
                      </a:r>
                      <a:endParaRPr lang="ja-JP" altLang="en-US" sz="3200" b="0" i="0" u="none" strike="noStrike" dirty="0">
                        <a:effectLst/>
                        <a:latin typeface="+mn-ea"/>
                        <a:ea typeface="+mn-ea"/>
                      </a:endParaRPr>
                    </a:p>
                  </a:txBody>
                  <a:tcPr marL="40848" marR="40848" marT="6189"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gridSpan="2">
                  <a:txBody>
                    <a:bodyPr/>
                    <a:lstStyle/>
                    <a:p>
                      <a:pPr algn="ctr" fontAlgn="ctr">
                        <a:spcBef>
                          <a:spcPts val="0"/>
                        </a:spcBef>
                        <a:spcAft>
                          <a:spcPts val="0"/>
                        </a:spcAft>
                      </a:pPr>
                      <a:endParaRPr lang="ja-JP" altLang="en-US" sz="1000" b="0" i="0" u="none" strike="noStrike" dirty="0">
                        <a:effectLst/>
                        <a:latin typeface="+mn-ea"/>
                        <a:ea typeface="+mn-ea"/>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hMerge="1">
                  <a:txBody>
                    <a:bodyPr/>
                    <a:lstStyle/>
                    <a:p>
                      <a:pPr algn="ctr" fontAlgn="ctr">
                        <a:spcBef>
                          <a:spcPts val="0"/>
                        </a:spcBef>
                        <a:spcAft>
                          <a:spcPts val="0"/>
                        </a:spcAft>
                      </a:pPr>
                      <a:r>
                        <a:rPr lang="ja-JP" altLang="en-US" sz="1050" b="0" i="0" u="none" strike="noStrike" dirty="0">
                          <a:effectLst/>
                          <a:latin typeface="+mn-ea"/>
                          <a:ea typeface="+mn-ea"/>
                          <a:cs typeface="ＭＳ Ｐゴシック" panose="020B0600070205080204" pitchFamily="34" charset="-128"/>
                        </a:rPr>
                        <a:t>羽田良　光（はたら　こう）様</a:t>
                      </a:r>
                      <a:endParaRPr lang="ja-JP" altLang="en-US" sz="2400" b="0" i="0" u="none" strike="noStrike" dirty="0">
                        <a:effectLst/>
                        <a:latin typeface="+mn-ea"/>
                        <a:ea typeface="+mn-ea"/>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gridSpan="3">
                  <a:txBody>
                    <a:bodyPr/>
                    <a:lstStyle/>
                    <a:p>
                      <a:pPr algn="ctr"/>
                      <a:r>
                        <a:rPr lang="ja-JP" altLang="en-US" sz="12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〇〇〇〇</a:t>
                      </a:r>
                      <a:endParaRPr kumimoji="1" lang="ja-JP" altLang="en-US" sz="2800" dirty="0"/>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hMerge="1">
                  <a:txBody>
                    <a:bodyPr/>
                    <a:lstStyle/>
                    <a:p>
                      <a:pPr algn="ctr" fontAlgn="ctr">
                        <a:spcBef>
                          <a:spcPts val="0"/>
                        </a:spcBef>
                        <a:spcAft>
                          <a:spcPts val="0"/>
                        </a:spcAft>
                      </a:pPr>
                      <a:r>
                        <a:rPr lang="ja-JP" altLang="en-US" sz="10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〇〇〇〇</a:t>
                      </a:r>
                      <a:endParaRPr lang="ja-JP" altLang="en-US" sz="2000" b="0" i="0" u="none" strike="noStrike" dirty="0">
                        <a:effectLst/>
                        <a:latin typeface="Arial" panose="020B0604020202020204" pitchFamily="34" charset="0"/>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hMerge="1">
                  <a:txBody>
                    <a:bodyPr/>
                    <a:lstStyle/>
                    <a:p>
                      <a:endParaRPr kumimoji="1" lang="ja-JP" altLang="en-US"/>
                    </a:p>
                  </a:txBody>
                  <a:tcPr/>
                </a:tc>
                <a:tc gridSpan="3">
                  <a:txBody>
                    <a:bodyPr/>
                    <a:lstStyle/>
                    <a:p>
                      <a:pPr algn="ctr" fontAlgn="ctr">
                        <a:spcBef>
                          <a:spcPts val="0"/>
                        </a:spcBef>
                        <a:spcAft>
                          <a:spcPts val="0"/>
                        </a:spcAft>
                      </a:pPr>
                      <a:r>
                        <a:rPr lang="ja-JP" altLang="en-US" sz="6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　</a:t>
                      </a:r>
                      <a:endParaRPr lang="ja-JP" altLang="en-US" sz="1200" b="0" i="0" u="none" strike="noStrike" dirty="0">
                        <a:effectLst/>
                        <a:latin typeface="Arial" panose="020B0604020202020204" pitchFamily="34" charset="0"/>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166173685"/>
                  </a:ext>
                </a:extLst>
              </a:tr>
              <a:tr h="250172">
                <a:tc vMerge="1">
                  <a:txBody>
                    <a:bodyPr/>
                    <a:lstStyle/>
                    <a:p>
                      <a:endParaRPr kumimoji="1" lang="ja-JP" altLang="en-US"/>
                    </a:p>
                  </a:txBody>
                  <a:tcPr/>
                </a:tc>
                <a:tc>
                  <a:txBody>
                    <a:bodyPr/>
                    <a:lstStyle/>
                    <a:p>
                      <a:pPr algn="ctr" fontAlgn="ctr">
                        <a:spcBef>
                          <a:spcPts val="0"/>
                        </a:spcBef>
                        <a:spcAft>
                          <a:spcPts val="0"/>
                        </a:spcAft>
                      </a:pPr>
                      <a:r>
                        <a:rPr lang="en-US" altLang="ja-JP" sz="1200" b="0" i="0" u="none" strike="noStrike" dirty="0">
                          <a:effectLst/>
                          <a:latin typeface="+mn-ea"/>
                          <a:ea typeface="+mn-ea"/>
                          <a:cs typeface="ＭＳ Ｐゴシック" panose="020B0600070205080204" pitchFamily="34" charset="-128"/>
                        </a:rPr>
                        <a:t>B</a:t>
                      </a:r>
                      <a:r>
                        <a:rPr lang="ja-JP" altLang="en-US" sz="1200" b="0" i="0" u="none" strike="noStrike" dirty="0">
                          <a:effectLst/>
                          <a:latin typeface="+mn-ea"/>
                          <a:ea typeface="+mn-ea"/>
                          <a:cs typeface="ＭＳ Ｐゴシック" panose="020B0600070205080204" pitchFamily="34" charset="-128"/>
                        </a:rPr>
                        <a:t>型生活支援員</a:t>
                      </a:r>
                      <a:endParaRPr lang="ja-JP" altLang="en-US" sz="3200" b="0" i="0" u="none" strike="noStrike" dirty="0">
                        <a:effectLst/>
                        <a:latin typeface="+mn-ea"/>
                        <a:ea typeface="+mn-ea"/>
                      </a:endParaRPr>
                    </a:p>
                  </a:txBody>
                  <a:tcPr marL="40848" marR="40848" marT="6189"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gridSpan="2">
                  <a:txBody>
                    <a:bodyPr/>
                    <a:lstStyle/>
                    <a:p>
                      <a:pPr algn="ctr" fontAlgn="ctr">
                        <a:spcBef>
                          <a:spcPts val="0"/>
                        </a:spcBef>
                        <a:spcAft>
                          <a:spcPts val="0"/>
                        </a:spcAft>
                      </a:pPr>
                      <a:r>
                        <a:rPr lang="ja-JP" altLang="en-US" sz="1050" b="0" i="0" u="none" strike="noStrike" dirty="0">
                          <a:effectLst/>
                          <a:latin typeface="+mn-ea"/>
                          <a:ea typeface="+mn-ea"/>
                          <a:cs typeface="ＭＳ Ｐゴシック" panose="020B0600070205080204" pitchFamily="34" charset="-128"/>
                        </a:rPr>
                        <a:t>　</a:t>
                      </a:r>
                      <a:endParaRPr lang="ja-JP" altLang="en-US" sz="2400" b="0" i="0" u="none" strike="noStrike" dirty="0">
                        <a:effectLst/>
                        <a:latin typeface="+mn-ea"/>
                        <a:ea typeface="+mn-ea"/>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hMerge="1">
                  <a:txBody>
                    <a:bodyPr/>
                    <a:lstStyle/>
                    <a:p>
                      <a:pPr algn="ctr" fontAlgn="ctr">
                        <a:spcBef>
                          <a:spcPts val="0"/>
                        </a:spcBef>
                        <a:spcAft>
                          <a:spcPts val="0"/>
                        </a:spcAft>
                      </a:pPr>
                      <a:r>
                        <a:rPr lang="ja-JP" altLang="en-US" sz="1050" b="0" i="0" u="none" strike="noStrike">
                          <a:effectLst/>
                          <a:latin typeface="+mn-ea"/>
                          <a:ea typeface="+mn-ea"/>
                          <a:cs typeface="ＭＳ Ｐゴシック" panose="020B0600070205080204" pitchFamily="34" charset="-128"/>
                        </a:rPr>
                        <a:t>　</a:t>
                      </a:r>
                      <a:endParaRPr lang="ja-JP" altLang="en-US" sz="2400" b="0" i="0" u="none" strike="noStrike">
                        <a:effectLst/>
                        <a:latin typeface="+mn-ea"/>
                        <a:ea typeface="+mn-ea"/>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gridSpan="3">
                  <a:txBody>
                    <a:bodyPr/>
                    <a:lstStyle/>
                    <a:p>
                      <a:pPr algn="ctr"/>
                      <a:r>
                        <a:rPr lang="ja-JP" altLang="en-US" sz="12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〇〇〇〇</a:t>
                      </a:r>
                      <a:endParaRPr kumimoji="1" lang="ja-JP" altLang="en-US" sz="2800" dirty="0"/>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hMerge="1">
                  <a:txBody>
                    <a:bodyPr/>
                    <a:lstStyle/>
                    <a:p>
                      <a:pPr algn="ctr" fontAlgn="ctr">
                        <a:spcBef>
                          <a:spcPts val="0"/>
                        </a:spcBef>
                        <a:spcAft>
                          <a:spcPts val="0"/>
                        </a:spcAft>
                      </a:pPr>
                      <a:r>
                        <a:rPr lang="ja-JP" altLang="en-US" sz="10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〇〇〇〇</a:t>
                      </a:r>
                      <a:endParaRPr lang="ja-JP" altLang="en-US" sz="2000" b="0" i="0" u="none" strike="noStrike" dirty="0">
                        <a:effectLst/>
                        <a:latin typeface="Arial" panose="020B0604020202020204" pitchFamily="34" charset="0"/>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hMerge="1">
                  <a:txBody>
                    <a:bodyPr/>
                    <a:lstStyle/>
                    <a:p>
                      <a:endParaRPr kumimoji="1" lang="ja-JP" altLang="en-US"/>
                    </a:p>
                  </a:txBody>
                  <a:tcPr/>
                </a:tc>
                <a:tc gridSpan="3">
                  <a:txBody>
                    <a:bodyPr/>
                    <a:lstStyle/>
                    <a:p>
                      <a:pPr algn="ctr" fontAlgn="ctr">
                        <a:spcBef>
                          <a:spcPts val="0"/>
                        </a:spcBef>
                        <a:spcAft>
                          <a:spcPts val="0"/>
                        </a:spcAft>
                      </a:pPr>
                      <a:r>
                        <a:rPr lang="ja-JP" altLang="en-US" sz="60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　</a:t>
                      </a:r>
                      <a:endParaRPr lang="ja-JP" altLang="en-US" sz="1200" b="0" i="0" u="none" strike="noStrike">
                        <a:effectLst/>
                        <a:latin typeface="Arial" panose="020B0604020202020204" pitchFamily="34" charset="0"/>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147645856"/>
                  </a:ext>
                </a:extLst>
              </a:tr>
              <a:tr h="250172">
                <a:tc vMerge="1">
                  <a:txBody>
                    <a:bodyPr/>
                    <a:lstStyle/>
                    <a:p>
                      <a:endParaRPr kumimoji="1" lang="ja-JP" altLang="en-US"/>
                    </a:p>
                  </a:txBody>
                  <a:tcPr/>
                </a:tc>
                <a:tc>
                  <a:txBody>
                    <a:bodyPr/>
                    <a:lstStyle/>
                    <a:p>
                      <a:pPr algn="ctr" fontAlgn="ctr">
                        <a:spcBef>
                          <a:spcPts val="0"/>
                        </a:spcBef>
                        <a:spcAft>
                          <a:spcPts val="0"/>
                        </a:spcAft>
                      </a:pPr>
                      <a:r>
                        <a:rPr lang="en-US" altLang="ja-JP" sz="1200" b="0" i="0" u="none" strike="noStrike" dirty="0">
                          <a:effectLst/>
                          <a:latin typeface="+mn-ea"/>
                          <a:ea typeface="+mn-ea"/>
                          <a:cs typeface="ＭＳ Ｐゴシック" panose="020B0600070205080204" pitchFamily="34" charset="-128"/>
                        </a:rPr>
                        <a:t>B</a:t>
                      </a:r>
                      <a:r>
                        <a:rPr lang="ja-JP" altLang="en-US" sz="1200" b="0" i="0" u="none" strike="noStrike" dirty="0">
                          <a:effectLst/>
                          <a:latin typeface="+mn-ea"/>
                          <a:ea typeface="+mn-ea"/>
                          <a:cs typeface="ＭＳ Ｐゴシック" panose="020B0600070205080204" pitchFamily="34" charset="-128"/>
                        </a:rPr>
                        <a:t>型職業指導員</a:t>
                      </a:r>
                      <a:endParaRPr lang="ja-JP" altLang="en-US" sz="3200" b="0" i="0" u="none" strike="noStrike" dirty="0">
                        <a:effectLst/>
                        <a:latin typeface="+mn-ea"/>
                        <a:ea typeface="+mn-ea"/>
                      </a:endParaRPr>
                    </a:p>
                  </a:txBody>
                  <a:tcPr marL="40848" marR="40848" marT="6189"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gridSpan="2">
                  <a:txBody>
                    <a:bodyPr/>
                    <a:lstStyle/>
                    <a:p>
                      <a:pPr algn="ctr" fontAlgn="ctr">
                        <a:spcBef>
                          <a:spcPts val="0"/>
                        </a:spcBef>
                        <a:spcAft>
                          <a:spcPts val="0"/>
                        </a:spcAft>
                      </a:pPr>
                      <a:r>
                        <a:rPr lang="ja-JP" altLang="en-US" sz="1050" b="0" i="0" u="none" strike="noStrike">
                          <a:effectLst/>
                          <a:latin typeface="+mn-ea"/>
                          <a:ea typeface="+mn-ea"/>
                          <a:cs typeface="ＭＳ Ｐゴシック" panose="020B0600070205080204" pitchFamily="34" charset="-128"/>
                        </a:rPr>
                        <a:t>　</a:t>
                      </a:r>
                      <a:endParaRPr lang="ja-JP" altLang="en-US" sz="2400" b="0" i="0" u="none" strike="noStrike">
                        <a:effectLst/>
                        <a:latin typeface="+mn-ea"/>
                        <a:ea typeface="+mn-ea"/>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hMerge="1">
                  <a:txBody>
                    <a:bodyPr/>
                    <a:lstStyle/>
                    <a:p>
                      <a:pPr algn="ctr" fontAlgn="ctr">
                        <a:spcBef>
                          <a:spcPts val="0"/>
                        </a:spcBef>
                        <a:spcAft>
                          <a:spcPts val="0"/>
                        </a:spcAft>
                      </a:pPr>
                      <a:r>
                        <a:rPr lang="ja-JP" altLang="en-US" sz="1050" b="0" i="0" u="none" strike="noStrike" dirty="0">
                          <a:effectLst/>
                          <a:latin typeface="+mn-ea"/>
                          <a:ea typeface="+mn-ea"/>
                          <a:cs typeface="ＭＳ Ｐゴシック" panose="020B0600070205080204" pitchFamily="34" charset="-128"/>
                        </a:rPr>
                        <a:t>　</a:t>
                      </a:r>
                      <a:endParaRPr lang="ja-JP" altLang="en-US" sz="2400" b="0" i="0" u="none" strike="noStrike" dirty="0">
                        <a:effectLst/>
                        <a:latin typeface="+mn-ea"/>
                        <a:ea typeface="+mn-ea"/>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gridSpan="3">
                  <a:txBody>
                    <a:bodyPr/>
                    <a:lstStyle/>
                    <a:p>
                      <a:pPr algn="ctr"/>
                      <a:r>
                        <a:rPr lang="ja-JP" altLang="en-US" sz="12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〇〇〇〇</a:t>
                      </a:r>
                      <a:endParaRPr kumimoji="1" lang="ja-JP" altLang="en-US" sz="2800" dirty="0"/>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hMerge="1">
                  <a:txBody>
                    <a:bodyPr/>
                    <a:lstStyle/>
                    <a:p>
                      <a:pPr algn="ctr" fontAlgn="ctr">
                        <a:spcBef>
                          <a:spcPts val="0"/>
                        </a:spcBef>
                        <a:spcAft>
                          <a:spcPts val="0"/>
                        </a:spcAft>
                      </a:pPr>
                      <a:r>
                        <a:rPr lang="ja-JP" altLang="en-US" sz="10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〇〇〇〇</a:t>
                      </a:r>
                      <a:endParaRPr lang="ja-JP" altLang="en-US" sz="2000" b="0" i="0" u="none" strike="noStrike" dirty="0">
                        <a:effectLst/>
                        <a:latin typeface="Arial" panose="020B0604020202020204" pitchFamily="34" charset="0"/>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hMerge="1">
                  <a:txBody>
                    <a:bodyPr/>
                    <a:lstStyle/>
                    <a:p>
                      <a:endParaRPr kumimoji="1" lang="ja-JP" altLang="en-US"/>
                    </a:p>
                  </a:txBody>
                  <a:tcPr/>
                </a:tc>
                <a:tc gridSpan="3">
                  <a:txBody>
                    <a:bodyPr/>
                    <a:lstStyle/>
                    <a:p>
                      <a:pPr algn="ctr" fontAlgn="ctr">
                        <a:spcBef>
                          <a:spcPts val="0"/>
                        </a:spcBef>
                        <a:spcAft>
                          <a:spcPts val="0"/>
                        </a:spcAft>
                      </a:pPr>
                      <a:r>
                        <a:rPr lang="ja-JP" altLang="en-US" sz="6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　</a:t>
                      </a:r>
                      <a:endParaRPr lang="ja-JP" altLang="en-US" sz="1200" b="0" i="0" u="none" strike="noStrike" dirty="0">
                        <a:effectLst/>
                        <a:latin typeface="Arial" panose="020B0604020202020204" pitchFamily="34" charset="0"/>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643939628"/>
                  </a:ext>
                </a:extLst>
              </a:tr>
              <a:tr h="250172">
                <a:tc vMerge="1">
                  <a:txBody>
                    <a:bodyPr/>
                    <a:lstStyle/>
                    <a:p>
                      <a:endParaRPr kumimoji="1" lang="ja-JP" altLang="en-US"/>
                    </a:p>
                  </a:txBody>
                  <a:tcPr/>
                </a:tc>
                <a:tc>
                  <a:txBody>
                    <a:bodyPr/>
                    <a:lstStyle/>
                    <a:p>
                      <a:pPr algn="ctr" fontAlgn="ctr">
                        <a:spcBef>
                          <a:spcPts val="0"/>
                        </a:spcBef>
                        <a:spcAft>
                          <a:spcPts val="0"/>
                        </a:spcAft>
                      </a:pPr>
                      <a:r>
                        <a:rPr lang="ja-JP" altLang="en-US" sz="1200" b="0" i="0" u="none" strike="noStrike" dirty="0">
                          <a:effectLst/>
                          <a:latin typeface="+mn-ea"/>
                          <a:ea typeface="+mn-ea"/>
                          <a:cs typeface="ＭＳ Ｐゴシック" panose="020B0600070205080204" pitchFamily="34" charset="-128"/>
                        </a:rPr>
                        <a:t>〇〇〇〇</a:t>
                      </a:r>
                      <a:endParaRPr lang="ja-JP" altLang="en-US" sz="3200" b="0" i="0" u="none" strike="noStrike" dirty="0">
                        <a:effectLst/>
                        <a:latin typeface="+mn-ea"/>
                        <a:ea typeface="+mn-ea"/>
                      </a:endParaRPr>
                    </a:p>
                  </a:txBody>
                  <a:tcPr marL="40848" marR="40848" marT="6189"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ctr">
                        <a:spcBef>
                          <a:spcPts val="0"/>
                        </a:spcBef>
                        <a:spcAft>
                          <a:spcPts val="0"/>
                        </a:spcAft>
                      </a:pPr>
                      <a:r>
                        <a:rPr lang="ja-JP" altLang="en-US" sz="1050" b="0" i="0" u="none" strike="noStrike" dirty="0">
                          <a:effectLst/>
                          <a:latin typeface="+mn-ea"/>
                          <a:ea typeface="+mn-ea"/>
                          <a:cs typeface="ＭＳ Ｐゴシック" panose="020B0600070205080204" pitchFamily="34" charset="-128"/>
                        </a:rPr>
                        <a:t>　</a:t>
                      </a:r>
                      <a:endParaRPr lang="ja-JP" altLang="en-US" sz="2400" b="0" i="0" u="none" strike="noStrike" dirty="0">
                        <a:effectLst/>
                        <a:latin typeface="+mn-ea"/>
                        <a:ea typeface="+mn-ea"/>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fontAlgn="ctr">
                        <a:spcBef>
                          <a:spcPts val="0"/>
                        </a:spcBef>
                        <a:spcAft>
                          <a:spcPts val="0"/>
                        </a:spcAft>
                      </a:pPr>
                      <a:r>
                        <a:rPr lang="ja-JP" altLang="en-US" sz="1050" b="0" i="0" u="none" strike="noStrike">
                          <a:effectLst/>
                          <a:latin typeface="+mn-ea"/>
                          <a:ea typeface="+mn-ea"/>
                          <a:cs typeface="ＭＳ Ｐゴシック" panose="020B0600070205080204" pitchFamily="34" charset="-128"/>
                        </a:rPr>
                        <a:t>　</a:t>
                      </a:r>
                      <a:endParaRPr lang="ja-JP" altLang="en-US" sz="2400" b="0" i="0" u="none" strike="noStrike">
                        <a:effectLst/>
                        <a:latin typeface="+mn-ea"/>
                        <a:ea typeface="+mn-ea"/>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r>
                        <a:rPr lang="ja-JP" altLang="en-US" sz="12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サービス管理責任者</a:t>
                      </a:r>
                      <a:endParaRPr kumimoji="1" lang="ja-JP" altLang="en-US" sz="2800" dirty="0"/>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fontAlgn="ctr">
                        <a:spcBef>
                          <a:spcPts val="0"/>
                        </a:spcBef>
                        <a:spcAft>
                          <a:spcPts val="0"/>
                        </a:spcAft>
                      </a:pPr>
                      <a:r>
                        <a:rPr lang="ja-JP" altLang="en-US" sz="10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サービス管理責任者</a:t>
                      </a:r>
                      <a:endParaRPr lang="ja-JP" altLang="en-US" sz="2000" b="0" i="0" u="none" strike="noStrike" dirty="0">
                        <a:effectLst/>
                        <a:latin typeface="Arial" panose="020B0604020202020204" pitchFamily="34" charset="0"/>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3">
                  <a:txBody>
                    <a:bodyPr/>
                    <a:lstStyle/>
                    <a:p>
                      <a:pPr algn="ctr" fontAlgn="ctr">
                        <a:spcBef>
                          <a:spcPts val="0"/>
                        </a:spcBef>
                        <a:spcAft>
                          <a:spcPts val="0"/>
                        </a:spcAft>
                      </a:pPr>
                      <a:r>
                        <a:rPr lang="ja-JP" altLang="en-US" sz="600" b="0" i="0" u="none" strike="noStrike">
                          <a:effectLst/>
                          <a:latin typeface="游明朝" panose="02020400000000000000" pitchFamily="18" charset="-128"/>
                          <a:ea typeface="ＭＳ Ｐ明朝" panose="02020600040205080304" pitchFamily="18" charset="-128"/>
                          <a:cs typeface="ＭＳ Ｐゴシック" panose="020B0600070205080204" pitchFamily="34" charset="-128"/>
                        </a:rPr>
                        <a:t>　</a:t>
                      </a:r>
                      <a:endParaRPr lang="ja-JP" altLang="en-US" sz="1200" b="0" i="0" u="none" strike="noStrike">
                        <a:effectLst/>
                        <a:latin typeface="Arial" panose="020B0604020202020204" pitchFamily="34" charset="0"/>
                      </a:endParaRPr>
                    </a:p>
                  </a:txBody>
                  <a:tcPr marL="59415" marR="59415" marT="29708" marB="29708">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749747787"/>
                  </a:ext>
                </a:extLst>
              </a:tr>
              <a:tr h="365398">
                <a:tc gridSpan="4">
                  <a:txBody>
                    <a:bodyPr/>
                    <a:lstStyle/>
                    <a:p>
                      <a:pPr algn="ctr" fontAlgn="ctr">
                        <a:spcBef>
                          <a:spcPts val="0"/>
                        </a:spcBef>
                        <a:spcAft>
                          <a:spcPts val="0"/>
                        </a:spcAft>
                      </a:pPr>
                      <a:r>
                        <a:rPr lang="ja-JP" altLang="en-US" sz="1200" b="0" i="0" u="none" strike="noStrike" dirty="0">
                          <a:effectLst/>
                          <a:latin typeface="+mn-ea"/>
                          <a:ea typeface="+mn-ea"/>
                          <a:cs typeface="ＭＳ Ｐゴシック" panose="020B0600070205080204" pitchFamily="34" charset="-128"/>
                        </a:rPr>
                        <a:t>現状および検討事項</a:t>
                      </a:r>
                      <a:endParaRPr lang="ja-JP" altLang="en-US" sz="3200" b="0" i="0" u="none" strike="noStrike" dirty="0">
                        <a:effectLst/>
                        <a:latin typeface="+mn-ea"/>
                        <a:ea typeface="+mn-ea"/>
                      </a:endParaRPr>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6">
                  <a:txBody>
                    <a:bodyPr/>
                    <a:lstStyle/>
                    <a:p>
                      <a:pPr algn="ctr" fontAlgn="ctr">
                        <a:spcBef>
                          <a:spcPts val="0"/>
                        </a:spcBef>
                        <a:spcAft>
                          <a:spcPts val="0"/>
                        </a:spcAft>
                      </a:pPr>
                      <a:r>
                        <a:rPr lang="ja-JP" altLang="en-US" sz="1200" b="0" i="0" u="none" strike="noStrike" dirty="0">
                          <a:effectLst/>
                          <a:latin typeface="+mn-ea"/>
                          <a:ea typeface="+mn-ea"/>
                          <a:cs typeface="ＭＳ Ｐゴシック" panose="020B0600070205080204" pitchFamily="34" charset="-128"/>
                        </a:rPr>
                        <a:t>検討内容・対応</a:t>
                      </a:r>
                      <a:endParaRPr lang="ja-JP" altLang="en-US" sz="3200" b="0" i="0" u="none" strike="noStrike" dirty="0">
                        <a:effectLst/>
                        <a:latin typeface="+mn-ea"/>
                        <a:ea typeface="+mn-ea"/>
                      </a:endParaRPr>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004457885"/>
                  </a:ext>
                </a:extLst>
              </a:tr>
              <a:tr h="1830558">
                <a:tc gridSpan="4">
                  <a:txBody>
                    <a:bodyPr/>
                    <a:lstStyle/>
                    <a:p>
                      <a:pPr algn="l" fontAlgn="t">
                        <a:spcBef>
                          <a:spcPts val="0"/>
                        </a:spcBef>
                        <a:spcAft>
                          <a:spcPts val="0"/>
                        </a:spcAft>
                      </a:pPr>
                      <a:r>
                        <a:rPr lang="ja-JP" altLang="en-US" sz="1200" b="0" i="0" u="none" strike="noStrike" dirty="0">
                          <a:effectLst/>
                          <a:latin typeface="+mn-ea"/>
                          <a:ea typeface="+mn-ea"/>
                          <a:cs typeface="ＭＳ Ｐゴシック" panose="020B0600070205080204" pitchFamily="34" charset="-128"/>
                        </a:rPr>
                        <a:t>・サービス等利用計画の確認について</a:t>
                      </a:r>
                      <a:br>
                        <a:rPr lang="ja-JP" altLang="en-US" sz="1200" b="0" i="0" u="none" strike="noStrike" dirty="0">
                          <a:effectLst/>
                          <a:latin typeface="+mn-ea"/>
                          <a:ea typeface="+mn-ea"/>
                          <a:cs typeface="ＭＳ Ｐゴシック" panose="020B0600070205080204" pitchFamily="34" charset="-128"/>
                        </a:rPr>
                      </a:br>
                      <a:br>
                        <a:rPr lang="ja-JP" altLang="en-US" sz="1200" b="0" i="0" u="none" strike="noStrike" dirty="0">
                          <a:effectLst/>
                          <a:latin typeface="+mn-ea"/>
                          <a:ea typeface="+mn-ea"/>
                          <a:cs typeface="ＭＳ Ｐゴシック" panose="020B0600070205080204" pitchFamily="34" charset="-128"/>
                        </a:rPr>
                      </a:br>
                      <a:r>
                        <a:rPr lang="ja-JP" altLang="en-US" sz="1200" b="0" i="0" u="none" strike="noStrike" dirty="0">
                          <a:effectLst/>
                          <a:latin typeface="+mn-ea"/>
                          <a:ea typeface="+mn-ea"/>
                          <a:cs typeface="ＭＳ Ｐゴシック" panose="020B0600070205080204" pitchFamily="34" charset="-128"/>
                        </a:rPr>
                        <a:t>・ご本人から</a:t>
                      </a:r>
                      <a:br>
                        <a:rPr lang="ja-JP" altLang="en-US" sz="1200" b="0" i="0" u="none" strike="noStrike" dirty="0">
                          <a:effectLst/>
                          <a:latin typeface="+mn-ea"/>
                          <a:ea typeface="+mn-ea"/>
                          <a:cs typeface="ＭＳ Ｐゴシック" panose="020B0600070205080204" pitchFamily="34" charset="-128"/>
                        </a:rPr>
                      </a:br>
                      <a:r>
                        <a:rPr lang="ja-JP" altLang="en-US" sz="1200" b="0" i="0" u="none" strike="noStrike" dirty="0">
                          <a:effectLst/>
                          <a:latin typeface="+mn-ea"/>
                          <a:ea typeface="+mn-ea"/>
                          <a:cs typeface="ＭＳ Ｐゴシック" panose="020B0600070205080204" pitchFamily="34" charset="-128"/>
                        </a:rPr>
                        <a:t>　　</a:t>
                      </a:r>
                      <a:br>
                        <a:rPr lang="ja-JP" altLang="en-US" sz="1200" b="0" i="0" u="none" strike="noStrike" dirty="0">
                          <a:effectLst/>
                          <a:latin typeface="+mn-ea"/>
                          <a:ea typeface="+mn-ea"/>
                          <a:cs typeface="ＭＳ Ｐゴシック" panose="020B0600070205080204" pitchFamily="34" charset="-128"/>
                        </a:rPr>
                      </a:br>
                      <a:r>
                        <a:rPr lang="ja-JP" altLang="en-US" sz="1200" b="0" i="0" u="none" strike="noStrike" dirty="0">
                          <a:effectLst/>
                          <a:latin typeface="+mn-ea"/>
                          <a:ea typeface="+mn-ea"/>
                          <a:cs typeface="ＭＳ Ｐゴシック" panose="020B0600070205080204" pitchFamily="34" charset="-128"/>
                        </a:rPr>
                        <a:t>・〇〇〇〇からの報告</a:t>
                      </a:r>
                      <a:br>
                        <a:rPr lang="ja-JP" altLang="en-US" sz="1200" b="0" i="0" u="none" strike="noStrike" dirty="0">
                          <a:effectLst/>
                          <a:latin typeface="+mn-ea"/>
                          <a:ea typeface="+mn-ea"/>
                          <a:cs typeface="ＭＳ Ｐゴシック" panose="020B0600070205080204" pitchFamily="34" charset="-128"/>
                        </a:rPr>
                      </a:br>
                      <a:r>
                        <a:rPr lang="ja-JP" altLang="en-US" sz="1200" b="0" i="0" u="none" strike="noStrike" dirty="0">
                          <a:effectLst/>
                          <a:latin typeface="+mn-ea"/>
                          <a:ea typeface="+mn-ea"/>
                          <a:cs typeface="ＭＳ Ｐゴシック" panose="020B0600070205080204" pitchFamily="34" charset="-128"/>
                        </a:rPr>
                        <a:t>　</a:t>
                      </a:r>
                      <a:br>
                        <a:rPr lang="ja-JP" altLang="en-US" sz="1200" b="0" i="0" u="none" strike="noStrike" dirty="0">
                          <a:effectLst/>
                          <a:latin typeface="+mn-ea"/>
                          <a:ea typeface="+mn-ea"/>
                          <a:cs typeface="ＭＳ Ｐゴシック" panose="020B0600070205080204" pitchFamily="34" charset="-128"/>
                        </a:rPr>
                      </a:br>
                      <a:r>
                        <a:rPr lang="ja-JP" altLang="en-US" sz="1200" b="0" i="0" u="none" strike="noStrike" dirty="0">
                          <a:effectLst/>
                          <a:latin typeface="+mn-ea"/>
                          <a:ea typeface="+mn-ea"/>
                          <a:cs typeface="ＭＳ Ｐゴシック" panose="020B0600070205080204" pitchFamily="34" charset="-128"/>
                        </a:rPr>
                        <a:t>・〇〇〇〇からの報告　　　　</a:t>
                      </a:r>
                      <a:br>
                        <a:rPr lang="ja-JP" altLang="en-US" sz="1200" b="0" i="0" u="none" strike="noStrike" dirty="0">
                          <a:effectLst/>
                          <a:latin typeface="+mn-ea"/>
                          <a:ea typeface="+mn-ea"/>
                          <a:cs typeface="ＭＳ Ｐゴシック" panose="020B0600070205080204" pitchFamily="34" charset="-128"/>
                        </a:rPr>
                      </a:br>
                      <a:r>
                        <a:rPr lang="ja-JP" altLang="en-US" sz="1200" b="0" i="0" u="none" strike="noStrike" dirty="0">
                          <a:effectLst/>
                          <a:latin typeface="+mn-ea"/>
                          <a:ea typeface="+mn-ea"/>
                          <a:cs typeface="ＭＳ Ｐゴシック" panose="020B0600070205080204" pitchFamily="34" charset="-128"/>
                        </a:rPr>
                        <a:t>　　</a:t>
                      </a:r>
                      <a:br>
                        <a:rPr lang="ja-JP" altLang="en-US" sz="1200" b="0" i="0" u="none" strike="noStrike" dirty="0">
                          <a:effectLst/>
                          <a:latin typeface="+mn-ea"/>
                          <a:ea typeface="+mn-ea"/>
                          <a:cs typeface="ＭＳ Ｐゴシック" panose="020B0600070205080204" pitchFamily="34" charset="-128"/>
                        </a:rPr>
                      </a:br>
                      <a:r>
                        <a:rPr lang="ja-JP" altLang="en-US" sz="1200" b="0" i="0" u="none" strike="noStrike" dirty="0">
                          <a:effectLst/>
                          <a:latin typeface="+mn-ea"/>
                          <a:ea typeface="+mn-ea"/>
                          <a:cs typeface="ＭＳ Ｐゴシック" panose="020B0600070205080204" pitchFamily="34" charset="-128"/>
                        </a:rPr>
                        <a:t>　　</a:t>
                      </a:r>
                      <a:br>
                        <a:rPr lang="ja-JP" altLang="en-US" sz="1200" b="0" i="0" u="none" strike="noStrike" dirty="0">
                          <a:effectLst/>
                          <a:latin typeface="+mn-ea"/>
                          <a:ea typeface="+mn-ea"/>
                          <a:cs typeface="ＭＳ Ｐゴシック" panose="020B0600070205080204" pitchFamily="34" charset="-128"/>
                        </a:rPr>
                      </a:br>
                      <a:r>
                        <a:rPr lang="ja-JP" altLang="en-US" sz="1200" b="0" i="0" u="none" strike="noStrike" dirty="0">
                          <a:effectLst/>
                          <a:latin typeface="+mn-ea"/>
                          <a:ea typeface="+mn-ea"/>
                          <a:cs typeface="ＭＳ Ｐゴシック" panose="020B0600070205080204" pitchFamily="34" charset="-128"/>
                        </a:rPr>
                        <a:t>　　</a:t>
                      </a:r>
                      <a:endParaRPr lang="ja-JP" altLang="en-US" sz="3200" b="0" i="0" u="none" strike="noStrike" dirty="0">
                        <a:effectLst/>
                        <a:latin typeface="+mn-ea"/>
                        <a:ea typeface="+mn-ea"/>
                      </a:endParaRPr>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6">
                  <a:txBody>
                    <a:bodyPr/>
                    <a:lstStyle/>
                    <a:p>
                      <a:pPr algn="l" fontAlgn="t">
                        <a:spcBef>
                          <a:spcPts val="0"/>
                        </a:spcBef>
                        <a:spcAft>
                          <a:spcPts val="0"/>
                        </a:spcAft>
                      </a:pPr>
                      <a:r>
                        <a:rPr lang="ja-JP" altLang="en-US" sz="1200" b="0" i="0" u="none" strike="noStrike" dirty="0">
                          <a:effectLst/>
                          <a:latin typeface="+mn-ea"/>
                          <a:ea typeface="+mn-ea"/>
                          <a:cs typeface="ＭＳ Ｐゴシック" panose="020B0600070205080204" pitchFamily="34" charset="-128"/>
                        </a:rPr>
                        <a:t>・検討事項</a:t>
                      </a:r>
                      <a:br>
                        <a:rPr lang="ja-JP" altLang="en-US" sz="1200" b="0" i="0" u="none" strike="noStrike" dirty="0">
                          <a:effectLst/>
                          <a:latin typeface="+mn-ea"/>
                          <a:ea typeface="+mn-ea"/>
                          <a:cs typeface="ＭＳ Ｐゴシック" panose="020B0600070205080204" pitchFamily="34" charset="-128"/>
                        </a:rPr>
                      </a:br>
                      <a:br>
                        <a:rPr lang="ja-JP" altLang="en-US" sz="1200" b="0" i="0" u="none" strike="noStrike" dirty="0">
                          <a:effectLst/>
                          <a:latin typeface="+mn-ea"/>
                          <a:ea typeface="+mn-ea"/>
                          <a:cs typeface="ＭＳ Ｐゴシック" panose="020B0600070205080204" pitchFamily="34" charset="-128"/>
                        </a:rPr>
                      </a:br>
                      <a:r>
                        <a:rPr lang="ja-JP" altLang="en-US" sz="1200" b="0" i="0" u="none" strike="noStrike" dirty="0">
                          <a:effectLst/>
                          <a:latin typeface="+mn-ea"/>
                          <a:ea typeface="+mn-ea"/>
                          <a:cs typeface="ＭＳ Ｐゴシック" panose="020B0600070205080204" pitchFamily="34" charset="-128"/>
                        </a:rPr>
                        <a:t>・対応</a:t>
                      </a:r>
                      <a:br>
                        <a:rPr lang="ja-JP" altLang="en-US" sz="1200" b="0" i="0" u="none" strike="noStrike" dirty="0">
                          <a:effectLst/>
                          <a:latin typeface="+mn-ea"/>
                          <a:ea typeface="+mn-ea"/>
                          <a:cs typeface="ＭＳ Ｐゴシック" panose="020B0600070205080204" pitchFamily="34" charset="-128"/>
                        </a:rPr>
                      </a:br>
                      <a:r>
                        <a:rPr lang="ja-JP" altLang="en-US" sz="1200" b="0" i="0" u="none" strike="noStrike" dirty="0">
                          <a:effectLst/>
                          <a:latin typeface="+mn-ea"/>
                          <a:ea typeface="+mn-ea"/>
                          <a:cs typeface="ＭＳ Ｐゴシック" panose="020B0600070205080204" pitchFamily="34" charset="-128"/>
                        </a:rPr>
                        <a:t>　</a:t>
                      </a:r>
                      <a:br>
                        <a:rPr lang="ja-JP" altLang="en-US" sz="1200" b="0" i="0" u="none" strike="noStrike" dirty="0">
                          <a:effectLst/>
                          <a:latin typeface="+mn-ea"/>
                          <a:ea typeface="+mn-ea"/>
                          <a:cs typeface="ＭＳ Ｐゴシック" panose="020B0600070205080204" pitchFamily="34" charset="-128"/>
                        </a:rPr>
                      </a:br>
                      <a:br>
                        <a:rPr lang="ja-JP" altLang="en-US" sz="1200" b="0" i="0" u="none" strike="noStrike" dirty="0">
                          <a:effectLst/>
                          <a:latin typeface="+mn-ea"/>
                          <a:ea typeface="+mn-ea"/>
                          <a:cs typeface="ＭＳ Ｐゴシック" panose="020B0600070205080204" pitchFamily="34" charset="-128"/>
                        </a:rPr>
                      </a:br>
                      <a:r>
                        <a:rPr lang="ja-JP" altLang="en-US" sz="1200" b="0" i="0" u="none" strike="noStrike" dirty="0">
                          <a:effectLst/>
                          <a:latin typeface="+mn-ea"/>
                          <a:ea typeface="+mn-ea"/>
                          <a:cs typeface="ＭＳ Ｐゴシック" panose="020B0600070205080204" pitchFamily="34" charset="-128"/>
                        </a:rPr>
                        <a:t>　</a:t>
                      </a:r>
                      <a:endParaRPr lang="ja-JP" altLang="en-US" sz="3200" b="0" i="0" u="none" strike="noStrike" dirty="0">
                        <a:effectLst/>
                        <a:latin typeface="+mn-ea"/>
                        <a:ea typeface="+mn-ea"/>
                      </a:endParaRPr>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28341705"/>
                  </a:ext>
                </a:extLst>
              </a:tr>
              <a:tr h="1010675">
                <a:tc>
                  <a:txBody>
                    <a:bodyPr/>
                    <a:lstStyle/>
                    <a:p>
                      <a:pPr algn="l" fontAlgn="ctr">
                        <a:spcBef>
                          <a:spcPts val="0"/>
                        </a:spcBef>
                        <a:spcAft>
                          <a:spcPts val="0"/>
                        </a:spcAft>
                      </a:pPr>
                      <a:endParaRPr lang="ja-JP" altLang="en-US" sz="12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endParaRPr>
                    </a:p>
                    <a:p>
                      <a:pPr algn="l" fontAlgn="ctr">
                        <a:spcBef>
                          <a:spcPts val="0"/>
                        </a:spcBef>
                        <a:spcAft>
                          <a:spcPts val="0"/>
                        </a:spcAft>
                      </a:pPr>
                      <a:r>
                        <a:rPr lang="ja-JP" altLang="en-US" sz="12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今後の課題</a:t>
                      </a:r>
                      <a:br>
                        <a:rPr lang="ja-JP" altLang="en-US" sz="12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br>
                      <a:r>
                        <a:rPr lang="ja-JP" altLang="en-US" sz="1200" b="0" i="0" u="none" strike="noStrike" dirty="0">
                          <a:effectLst/>
                          <a:latin typeface="游明朝" panose="02020400000000000000" pitchFamily="18" charset="-128"/>
                          <a:ea typeface="ＭＳ Ｐ明朝" panose="02020600040205080304" pitchFamily="18" charset="-128"/>
                          <a:cs typeface="ＭＳ Ｐゴシック" panose="020B0600070205080204" pitchFamily="34" charset="-128"/>
                        </a:rPr>
                        <a:t>　　　および確認等</a:t>
                      </a:r>
                      <a:endParaRPr lang="ja-JP" altLang="en-US" sz="3200" b="0" i="0" u="none" strike="noStrike" dirty="0">
                        <a:effectLst/>
                        <a:latin typeface="Arial" panose="020B0604020202020204" pitchFamily="34" charset="0"/>
                      </a:endParaRPr>
                    </a:p>
                  </a:txBody>
                  <a:tcPr marL="40848" marR="40848" marT="61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9">
                  <a:txBody>
                    <a:bodyPr/>
                    <a:lstStyle/>
                    <a:p>
                      <a:pPr algn="l" fontAlgn="ctr">
                        <a:spcBef>
                          <a:spcPts val="0"/>
                        </a:spcBef>
                        <a:spcAft>
                          <a:spcPts val="0"/>
                        </a:spcAft>
                      </a:pPr>
                      <a:r>
                        <a:rPr lang="ja-JP" altLang="en-US" sz="1200" b="0" i="0" u="none" strike="noStrike" dirty="0">
                          <a:effectLst/>
                          <a:latin typeface="+mn-ea"/>
                          <a:ea typeface="+mn-ea"/>
                          <a:cs typeface="ＭＳ Ｐゴシック" panose="020B0600070205080204" pitchFamily="34" charset="-128"/>
                        </a:rPr>
                        <a:t>　</a:t>
                      </a:r>
                      <a:endParaRPr lang="ja-JP" altLang="en-US" sz="3200" b="0" i="0" u="none" strike="noStrike" dirty="0">
                        <a:effectLst/>
                        <a:latin typeface="+mn-ea"/>
                        <a:ea typeface="+mn-ea"/>
                      </a:endParaRPr>
                    </a:p>
                  </a:txBody>
                  <a:tcPr marL="59415" marR="59415" marT="29708" marB="297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190797578"/>
                  </a:ext>
                </a:extLst>
              </a:tr>
            </a:tbl>
          </a:graphicData>
        </a:graphic>
      </p:graphicFrame>
      <p:sp>
        <p:nvSpPr>
          <p:cNvPr id="2" name="スライド番号プレースホルダー 1">
            <a:extLst>
              <a:ext uri="{FF2B5EF4-FFF2-40B4-BE49-F238E27FC236}">
                <a16:creationId xmlns:a16="http://schemas.microsoft.com/office/drawing/2014/main" id="{FFD036EA-C240-9F60-0844-080140AE581F}"/>
              </a:ext>
            </a:extLst>
          </p:cNvPr>
          <p:cNvSpPr>
            <a:spLocks noGrp="1"/>
          </p:cNvSpPr>
          <p:nvPr>
            <p:ph type="sldNum" sz="quarter" idx="12"/>
          </p:nvPr>
        </p:nvSpPr>
        <p:spPr/>
        <p:txBody>
          <a:bodyPr/>
          <a:lstStyle/>
          <a:p>
            <a:fld id="{C339E4E8-780C-47DA-9976-8D59F520AA81}" type="slidenum">
              <a:rPr kumimoji="1" lang="ja-JP" altLang="en-US" smtClean="0"/>
              <a:t>44</a:t>
            </a:fld>
            <a:endParaRPr kumimoji="1" lang="ja-JP" altLang="en-US"/>
          </a:p>
        </p:txBody>
      </p:sp>
    </p:spTree>
    <p:extLst>
      <p:ext uri="{BB962C8B-B14F-4D97-AF65-F5344CB8AC3E}">
        <p14:creationId xmlns:p14="http://schemas.microsoft.com/office/powerpoint/2010/main" val="26274600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CF1B1-F568-7062-294B-ED6BB230247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E55AA74-F5FA-8984-5581-84EF9C076530}"/>
              </a:ext>
            </a:extLst>
          </p:cNvPr>
          <p:cNvSpPr>
            <a:spLocks noGrp="1"/>
          </p:cNvSpPr>
          <p:nvPr>
            <p:ph type="title"/>
          </p:nvPr>
        </p:nvSpPr>
        <p:spPr>
          <a:xfrm>
            <a:off x="384202" y="592282"/>
            <a:ext cx="11380053" cy="5621482"/>
          </a:xfrm>
        </p:spPr>
        <p:txBody>
          <a:bodyPr>
            <a:normAutofit/>
          </a:bodyPr>
          <a:lstStyle/>
          <a:p>
            <a:pPr algn="ctr" fontAlgn="ctr"/>
            <a:r>
              <a:rPr lang="ja-JP" altLang="en-US" dirty="0">
                <a:latin typeface="UD デジタル 教科書体 NK-R" panose="02020400000000000000" pitchFamily="18" charset="-128"/>
                <a:ea typeface="UD デジタル 教科書体 NK-R" panose="02020400000000000000" pitchFamily="18" charset="-128"/>
              </a:rPr>
              <a:t>演習③</a:t>
            </a:r>
            <a:br>
              <a:rPr lang="en-US" altLang="ja-JP" sz="3600" dirty="0">
                <a:latin typeface="UD デジタル 教科書体 NK-R" panose="02020400000000000000" pitchFamily="18" charset="-128"/>
                <a:ea typeface="UD デジタル 教科書体 NK-R" panose="02020400000000000000" pitchFamily="18" charset="-128"/>
              </a:rPr>
            </a:br>
            <a:br>
              <a:rPr lang="en-US" altLang="ja-JP" sz="3600" dirty="0">
                <a:latin typeface="UD デジタル 教科書体 NK-R" panose="02020400000000000000" pitchFamily="18" charset="-128"/>
                <a:ea typeface="UD デジタル 教科書体 NK-R" panose="02020400000000000000" pitchFamily="18" charset="-128"/>
              </a:rPr>
            </a:br>
            <a:r>
              <a:rPr lang="ja-JP" altLang="en-US" sz="3600" dirty="0">
                <a:latin typeface="UD デジタル 教科書体 NK-R" panose="02020400000000000000" pitchFamily="18" charset="-128"/>
                <a:ea typeface="UD デジタル 教科書体 NK-R" panose="02020400000000000000" pitchFamily="18" charset="-128"/>
              </a:rPr>
              <a:t>就労分野のサービス管理責任者の役割と</a:t>
            </a:r>
            <a:br>
              <a:rPr lang="en-US" altLang="ja-JP" sz="3600" dirty="0">
                <a:latin typeface="UD デジタル 教科書体 NK-R" panose="02020400000000000000" pitchFamily="18" charset="-128"/>
                <a:ea typeface="UD デジタル 教科書体 NK-R" panose="02020400000000000000" pitchFamily="18" charset="-128"/>
              </a:rPr>
            </a:br>
            <a:r>
              <a:rPr lang="ja-JP" altLang="en-US" sz="3600" dirty="0">
                <a:latin typeface="UD デジタル 教科書体 NK-R" panose="02020400000000000000" pitchFamily="18" charset="-128"/>
                <a:ea typeface="UD デジタル 教科書体 NK-R" panose="02020400000000000000" pitchFamily="18" charset="-128"/>
              </a:rPr>
              <a:t>立ち位置について</a:t>
            </a:r>
            <a:endParaRPr kumimoji="1" lang="ja-JP" altLang="en-US" sz="3600" dirty="0">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a:extLst>
              <a:ext uri="{FF2B5EF4-FFF2-40B4-BE49-F238E27FC236}">
                <a16:creationId xmlns:a16="http://schemas.microsoft.com/office/drawing/2014/main" id="{BAD40E08-539B-AEC9-C9E8-E8747C62F58F}"/>
              </a:ext>
            </a:extLst>
          </p:cNvPr>
          <p:cNvSpPr>
            <a:spLocks noGrp="1"/>
          </p:cNvSpPr>
          <p:nvPr>
            <p:ph type="sldNum" sz="quarter" idx="12"/>
          </p:nvPr>
        </p:nvSpPr>
        <p:spPr/>
        <p:txBody>
          <a:bodyPr/>
          <a:lstStyle/>
          <a:p>
            <a:fld id="{C339E4E8-780C-47DA-9976-8D59F520AA81}" type="slidenum">
              <a:rPr kumimoji="1" lang="ja-JP" altLang="en-US" smtClean="0"/>
              <a:t>45</a:t>
            </a:fld>
            <a:endParaRPr kumimoji="1" lang="ja-JP" altLang="en-US"/>
          </a:p>
        </p:txBody>
      </p:sp>
    </p:spTree>
    <p:extLst>
      <p:ext uri="{BB962C8B-B14F-4D97-AF65-F5344CB8AC3E}">
        <p14:creationId xmlns:p14="http://schemas.microsoft.com/office/powerpoint/2010/main" val="16037439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21F18-B60D-DD0E-0567-9B5D451AEB31}"/>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E63A582-8264-C950-B02A-4ABC3CB5E78C}"/>
              </a:ext>
            </a:extLst>
          </p:cNvPr>
          <p:cNvSpPr>
            <a:spLocks noGrp="1"/>
          </p:cNvSpPr>
          <p:nvPr>
            <p:ph type="sldNum" sz="quarter" idx="12"/>
          </p:nvPr>
        </p:nvSpPr>
        <p:spPr/>
        <p:txBody>
          <a:bodyPr/>
          <a:lstStyle/>
          <a:p>
            <a:fld id="{C339E4E8-780C-47DA-9976-8D59F520AA81}" type="slidenum">
              <a:rPr kumimoji="1" lang="ja-JP" altLang="en-US" smtClean="0"/>
              <a:t>46</a:t>
            </a:fld>
            <a:endParaRPr kumimoji="1" lang="ja-JP" altLang="en-US"/>
          </a:p>
        </p:txBody>
      </p:sp>
      <p:sp>
        <p:nvSpPr>
          <p:cNvPr id="3" name="コンテンツ プレースホルダー 2">
            <a:extLst>
              <a:ext uri="{FF2B5EF4-FFF2-40B4-BE49-F238E27FC236}">
                <a16:creationId xmlns:a16="http://schemas.microsoft.com/office/drawing/2014/main" id="{1F500764-C098-4CB2-103C-099A9EBEE744}"/>
              </a:ext>
            </a:extLst>
          </p:cNvPr>
          <p:cNvSpPr txBox="1">
            <a:spLocks/>
          </p:cNvSpPr>
          <p:nvPr/>
        </p:nvSpPr>
        <p:spPr>
          <a:xfrm>
            <a:off x="838200" y="279209"/>
            <a:ext cx="10515600" cy="661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ja-JP" altLang="en-US" sz="2600" dirty="0">
                <a:latin typeface="UD デジタル 教科書体 NK-R" panose="02020400000000000000" pitchFamily="18" charset="-128"/>
                <a:ea typeface="UD デジタル 教科書体 NK-R" panose="02020400000000000000" pitchFamily="18" charset="-128"/>
              </a:rPr>
              <a:t>演習進行表参照</a:t>
            </a:r>
          </a:p>
        </p:txBody>
      </p:sp>
      <p:graphicFrame>
        <p:nvGraphicFramePr>
          <p:cNvPr id="12" name="コンテンツ プレースホルダー 11">
            <a:extLst>
              <a:ext uri="{FF2B5EF4-FFF2-40B4-BE49-F238E27FC236}">
                <a16:creationId xmlns:a16="http://schemas.microsoft.com/office/drawing/2014/main" id="{554F71F5-FFD1-B7E1-6522-BCE0576032B3}"/>
              </a:ext>
            </a:extLst>
          </p:cNvPr>
          <p:cNvGraphicFramePr>
            <a:graphicFrameLocks noGrp="1"/>
          </p:cNvGraphicFramePr>
          <p:nvPr>
            <p:ph idx="1"/>
            <p:extLst>
              <p:ext uri="{D42A27DB-BD31-4B8C-83A1-F6EECF244321}">
                <p14:modId xmlns:p14="http://schemas.microsoft.com/office/powerpoint/2010/main" val="3624644401"/>
              </p:ext>
            </p:extLst>
          </p:nvPr>
        </p:nvGraphicFramePr>
        <p:xfrm>
          <a:off x="838201" y="861681"/>
          <a:ext cx="10847199" cy="3772506"/>
        </p:xfrm>
        <a:graphic>
          <a:graphicData uri="http://schemas.openxmlformats.org/drawingml/2006/table">
            <a:tbl>
              <a:tblPr/>
              <a:tblGrid>
                <a:gridCol w="229937">
                  <a:extLst>
                    <a:ext uri="{9D8B030D-6E8A-4147-A177-3AD203B41FA5}">
                      <a16:colId xmlns:a16="http://schemas.microsoft.com/office/drawing/2014/main" val="1763644211"/>
                    </a:ext>
                  </a:extLst>
                </a:gridCol>
                <a:gridCol w="229937">
                  <a:extLst>
                    <a:ext uri="{9D8B030D-6E8A-4147-A177-3AD203B41FA5}">
                      <a16:colId xmlns:a16="http://schemas.microsoft.com/office/drawing/2014/main" val="2517636080"/>
                    </a:ext>
                  </a:extLst>
                </a:gridCol>
                <a:gridCol w="576828">
                  <a:extLst>
                    <a:ext uri="{9D8B030D-6E8A-4147-A177-3AD203B41FA5}">
                      <a16:colId xmlns:a16="http://schemas.microsoft.com/office/drawing/2014/main" val="711685555"/>
                    </a:ext>
                  </a:extLst>
                </a:gridCol>
                <a:gridCol w="2559054">
                  <a:extLst>
                    <a:ext uri="{9D8B030D-6E8A-4147-A177-3AD203B41FA5}">
                      <a16:colId xmlns:a16="http://schemas.microsoft.com/office/drawing/2014/main" val="1368657659"/>
                    </a:ext>
                  </a:extLst>
                </a:gridCol>
                <a:gridCol w="600188">
                  <a:extLst>
                    <a:ext uri="{9D8B030D-6E8A-4147-A177-3AD203B41FA5}">
                      <a16:colId xmlns:a16="http://schemas.microsoft.com/office/drawing/2014/main" val="3933673877"/>
                    </a:ext>
                  </a:extLst>
                </a:gridCol>
                <a:gridCol w="600188">
                  <a:extLst>
                    <a:ext uri="{9D8B030D-6E8A-4147-A177-3AD203B41FA5}">
                      <a16:colId xmlns:a16="http://schemas.microsoft.com/office/drawing/2014/main" val="893125055"/>
                    </a:ext>
                  </a:extLst>
                </a:gridCol>
                <a:gridCol w="6051067">
                  <a:extLst>
                    <a:ext uri="{9D8B030D-6E8A-4147-A177-3AD203B41FA5}">
                      <a16:colId xmlns:a16="http://schemas.microsoft.com/office/drawing/2014/main" val="266824616"/>
                    </a:ext>
                  </a:extLst>
                </a:gridCol>
              </a:tblGrid>
              <a:tr h="180957">
                <a:tc grid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時間</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DEDED"/>
                    </a:solidFill>
                  </a:tcPr>
                </a:tc>
                <a:tc hMerge="1">
                  <a:txBody>
                    <a:bodyPr/>
                    <a:lstStyle/>
                    <a:p>
                      <a:endParaRPr kumimoji="1" lang="ja-JP" altLang="en-US"/>
                    </a:p>
                  </a:txBody>
                  <a:tcPr/>
                </a:tc>
                <a:tc rowSpan="2">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小単元</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(項目)</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gridSpan="2">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学習内容</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hMerge="1">
                  <a:txBody>
                    <a:bodyPr/>
                    <a:lstStyle/>
                    <a:p>
                      <a:endParaRPr kumimoji="1" lang="ja-JP" altLang="en-US"/>
                    </a:p>
                  </a:txBody>
                  <a:tcPr/>
                </a:tc>
                <a:tc row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形態</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row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手順の詳細、指導・評価上の留意点</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141928718"/>
                  </a:ext>
                </a:extLst>
              </a:tr>
              <a:tr h="537382">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　</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所要</a:t>
                      </a:r>
                    </a:p>
                  </a:txBody>
                  <a:tcPr marL="3770" marR="3770" marT="377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vMerge="1">
                  <a:txBody>
                    <a:bodyPr/>
                    <a:lstStyle/>
                    <a:p>
                      <a:endParaRPr kumimoji="1" lang="ja-JP" altLang="en-US"/>
                    </a:p>
                  </a:txBody>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内容</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使用する教材・ツール</a:t>
                      </a:r>
                    </a:p>
                  </a:txBody>
                  <a:tcPr marL="3770" marR="3770" marT="37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727825639"/>
                  </a:ext>
                </a:extLst>
              </a:tr>
              <a:tr h="1010603">
                <a:tc rowSpan="2">
                  <a:txBody>
                    <a:bodyPr/>
                    <a:lstStyle/>
                    <a:p>
                      <a:pPr algn="ct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55</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45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l" fontAlgn="t">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演習③　就労分野のサービス管理責任者の役割と立ち位置について</a:t>
                      </a:r>
                    </a:p>
                  </a:txBody>
                  <a:tcPr marL="4763" marR="4763" marT="4763" marB="0" vert="ea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(グループワーク)</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就労分野のサービス管理責任者の役割と立ち位置について</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振り返りシート</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Ｇ</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演習</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1)</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振り返りシートをもとに、項目毎に振り返りの共有</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2)</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今後に向けた課題や実践したいこと等を共有</a:t>
                      </a:r>
                    </a:p>
                    <a:p>
                      <a:pPr algn="l" fontAlgn="ctr">
                        <a:buNone/>
                      </a:pPr>
                      <a:endPar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❖留意点</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就労分野で押さえておくべきサービス管理責任者の視点を再整理する</a:t>
                      </a:r>
                      <a:endPar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6577491"/>
                  </a:ext>
                </a:extLst>
              </a:tr>
              <a:tr h="941480">
                <a:tc vMerge="1">
                  <a:txBody>
                    <a:bodyPr/>
                    <a:lstStyle/>
                    <a:p>
                      <a:pPr algn="ctr" fontAlgn="ctr">
                        <a:buNone/>
                      </a:pP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10</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pPr algn="l" fontAlgn="t">
                        <a:buNone/>
                      </a:pP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vert="ea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グループ発表</a:t>
                      </a:r>
                      <a:endPar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Ｇ</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演習</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❖手順</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a:t>
                      </a:r>
                      <a:r>
                        <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1)</a:t>
                      </a: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各グループでの討議の概要を会場全体で共有</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特に議論となった点や課題を簡潔に発表する</a:t>
                      </a:r>
                    </a:p>
                    <a:p>
                      <a:pPr algn="l" fontAlgn="ctr">
                        <a:buNone/>
                      </a:pPr>
                      <a:endPar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❖留意点</a:t>
                      </a:r>
                    </a:p>
                    <a:p>
                      <a:pPr algn="l" fontAlgn="ctr">
                        <a:buNone/>
                      </a:pPr>
                      <a:r>
                        <a:rPr lang="ja-JP" altLang="en-US"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議論には多様性を持たせる</a:t>
                      </a:r>
                      <a:endParaRPr lang="en-US" alt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17112232"/>
                  </a:ext>
                </a:extLst>
              </a:tr>
              <a:tr h="1032961">
                <a:tc>
                  <a:txBody>
                    <a:bodyPr/>
                    <a:lstStyle/>
                    <a:p>
                      <a:pPr algn="r"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5</a:t>
                      </a:r>
                    </a:p>
                  </a:txBody>
                  <a:tcPr marL="4763" marR="4763" marT="4763" marB="0" anchor="ctr">
                    <a:lnL w="6350" cap="flat" cmpd="sng" algn="ctr">
                      <a:solidFill>
                        <a:schemeClr val="tx1"/>
                      </a:solidFill>
                      <a:prstDash val="solid"/>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5</a:t>
                      </a:r>
                    </a:p>
                  </a:txBody>
                  <a:tcPr marL="4763" marR="4763" marT="4763" marB="0" anchor="ctr">
                    <a:lnL w="6350" cap="flat" cmpd="sng" algn="ctr">
                      <a:solidFill>
                        <a:schemeClr val="tx1"/>
                      </a:solidFill>
                      <a:prstDash val="sys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まとめ</a:t>
                      </a:r>
                    </a:p>
                  </a:txBody>
                  <a:tcPr marL="4763" marR="4763" marT="4763" marB="0" vert="ea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本日のまとめ</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全体</a:t>
                      </a:r>
                      <a:b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br>
                      <a:r>
                        <a:rPr lang="ja-JP" sz="1100" b="0" i="0" u="none" strike="noStrike">
                          <a:solidFill>
                            <a:srgbClr val="000000"/>
                          </a:solidFill>
                          <a:effectLst/>
                          <a:latin typeface="UD デジタル 教科書体 NK-R" panose="02020400000000000000" pitchFamily="18" charset="-128"/>
                          <a:ea typeface="UD デジタル 教科書体 NK-R" panose="02020400000000000000" pitchFamily="18" charset="-128"/>
                        </a:rPr>
                        <a:t>講義</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sz="1100" b="0" i="0" u="none" strike="noStrike" dirty="0">
                          <a:solidFill>
                            <a:srgbClr val="000000"/>
                          </a:solidFill>
                          <a:effectLst/>
                          <a:latin typeface="UD デジタル 教科書体 NK-R" panose="02020400000000000000" pitchFamily="18" charset="-128"/>
                          <a:ea typeface="UD デジタル 教科書体 NK-R" panose="02020400000000000000" pitchFamily="18" charset="-128"/>
                        </a:rPr>
                        <a:t>　</a:t>
                      </a:r>
                    </a:p>
                  </a:txBody>
                  <a:tcPr marL="4763" marR="4763" marT="4763"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74177339"/>
                  </a:ext>
                </a:extLst>
              </a:tr>
            </a:tbl>
          </a:graphicData>
        </a:graphic>
      </p:graphicFrame>
    </p:spTree>
    <p:extLst>
      <p:ext uri="{BB962C8B-B14F-4D97-AF65-F5344CB8AC3E}">
        <p14:creationId xmlns:p14="http://schemas.microsoft.com/office/powerpoint/2010/main" val="19197416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9B0ACF-C713-7722-9C07-1947E76506B9}"/>
              </a:ext>
            </a:extLst>
          </p:cNvPr>
          <p:cNvSpPr>
            <a:spLocks noGrp="1"/>
          </p:cNvSpPr>
          <p:nvPr>
            <p:ph type="title"/>
          </p:nvPr>
        </p:nvSpPr>
        <p:spPr/>
        <p:txBody>
          <a:bodyPr>
            <a:normAutofit/>
          </a:bodyPr>
          <a:lstStyle/>
          <a:p>
            <a:pPr algn="ctr"/>
            <a:r>
              <a:rPr lang="ja-JP" altLang="en-US" sz="3600" dirty="0">
                <a:latin typeface="UD デジタル 教科書体 NK-R" panose="02020400000000000000" pitchFamily="18" charset="-128"/>
                <a:ea typeface="UD デジタル 教科書体 NK-R" panose="02020400000000000000" pitchFamily="18" charset="-128"/>
              </a:rPr>
              <a:t>演習のポイント</a:t>
            </a:r>
            <a:endParaRPr kumimoji="1" lang="ja-JP" altLang="en-US" sz="3600" dirty="0">
              <a:latin typeface="UD デジタル 教科書体 NK-R" panose="02020400000000000000" pitchFamily="18" charset="-128"/>
              <a:ea typeface="UD デジタル 教科書体 NK-R" panose="02020400000000000000" pitchFamily="18" charset="-128"/>
            </a:endParaRPr>
          </a:p>
        </p:txBody>
      </p:sp>
      <p:sp>
        <p:nvSpPr>
          <p:cNvPr id="3" name="コンテンツ プレースホルダー 2">
            <a:extLst>
              <a:ext uri="{FF2B5EF4-FFF2-40B4-BE49-F238E27FC236}">
                <a16:creationId xmlns:a16="http://schemas.microsoft.com/office/drawing/2014/main" id="{CEC2C481-49DE-D795-2A0E-355C1611CF71}"/>
              </a:ext>
            </a:extLst>
          </p:cNvPr>
          <p:cNvSpPr>
            <a:spLocks noGrp="1"/>
          </p:cNvSpPr>
          <p:nvPr>
            <p:ph idx="1"/>
          </p:nvPr>
        </p:nvSpPr>
        <p:spPr/>
        <p:txBody>
          <a:bodyPr>
            <a:normAutofit/>
          </a:bodyPr>
          <a:lstStyle/>
          <a:p>
            <a:pPr marL="0" indent="0">
              <a:buNone/>
            </a:pPr>
            <a:r>
              <a:rPr kumimoji="1" lang="ja-JP" altLang="en-US" sz="2600" dirty="0"/>
              <a:t>　</a:t>
            </a:r>
            <a:endParaRPr kumimoji="1" lang="en-US" altLang="ja-JP" sz="2600" dirty="0"/>
          </a:p>
          <a:p>
            <a:pPr marL="0" indent="0">
              <a:lnSpc>
                <a:spcPct val="150000"/>
              </a:lnSpc>
              <a:buNone/>
            </a:pPr>
            <a:r>
              <a:rPr lang="ja-JP" altLang="en-US" sz="2600" dirty="0"/>
              <a:t>　</a:t>
            </a:r>
            <a:r>
              <a:rPr kumimoji="1" lang="ja-JP" altLang="en-US" sz="2600" dirty="0">
                <a:latin typeface="UD デジタル 教科書体 NK-R" panose="02020400000000000000" pitchFamily="18" charset="-128"/>
                <a:ea typeface="UD デジタル 教科書体 NK-R" panose="02020400000000000000" pitchFamily="18" charset="-128"/>
              </a:rPr>
              <a:t>演習①・②を受け、就労分野のサービス管理責任者として、障害者の就労支援とはどのようなものか、どのようなことを大事にして展開されるべきかについて気づきを促す。</a:t>
            </a:r>
            <a:endParaRPr kumimoji="1" lang="en-US" altLang="ja-JP" sz="2600"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600" dirty="0"/>
          </a:p>
          <a:p>
            <a:pPr marL="0" indent="0">
              <a:buNone/>
            </a:pPr>
            <a:endParaRPr kumimoji="1" lang="ja-JP" altLang="en-US" sz="2600" dirty="0"/>
          </a:p>
        </p:txBody>
      </p:sp>
      <p:sp>
        <p:nvSpPr>
          <p:cNvPr id="4" name="スライド番号プレースホルダー 3">
            <a:extLst>
              <a:ext uri="{FF2B5EF4-FFF2-40B4-BE49-F238E27FC236}">
                <a16:creationId xmlns:a16="http://schemas.microsoft.com/office/drawing/2014/main" id="{8F27EE99-0C5F-369F-7B8E-7AEB3F681B6B}"/>
              </a:ext>
            </a:extLst>
          </p:cNvPr>
          <p:cNvSpPr>
            <a:spLocks noGrp="1"/>
          </p:cNvSpPr>
          <p:nvPr>
            <p:ph type="sldNum" sz="quarter" idx="12"/>
          </p:nvPr>
        </p:nvSpPr>
        <p:spPr/>
        <p:txBody>
          <a:bodyPr/>
          <a:lstStyle/>
          <a:p>
            <a:fld id="{C339E4E8-780C-47DA-9976-8D59F520AA81}" type="slidenum">
              <a:rPr kumimoji="1" lang="ja-JP" altLang="en-US" smtClean="0"/>
              <a:t>47</a:t>
            </a:fld>
            <a:endParaRPr kumimoji="1" lang="ja-JP" altLang="en-US"/>
          </a:p>
        </p:txBody>
      </p:sp>
    </p:spTree>
    <p:extLst>
      <p:ext uri="{BB962C8B-B14F-4D97-AF65-F5344CB8AC3E}">
        <p14:creationId xmlns:p14="http://schemas.microsoft.com/office/powerpoint/2010/main" val="18201101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9B0ACF-C713-7722-9C07-1947E76506B9}"/>
              </a:ext>
            </a:extLst>
          </p:cNvPr>
          <p:cNvSpPr>
            <a:spLocks noGrp="1"/>
          </p:cNvSpPr>
          <p:nvPr>
            <p:ph type="title"/>
          </p:nvPr>
        </p:nvSpPr>
        <p:spPr/>
        <p:txBody>
          <a:bodyPr>
            <a:normAutofit/>
          </a:bodyPr>
          <a:lstStyle/>
          <a:p>
            <a:pPr algn="ctr"/>
            <a:r>
              <a:rPr lang="ja-JP" altLang="en-US" sz="3600" dirty="0">
                <a:latin typeface="UD デジタル 教科書体 NK-R" panose="02020400000000000000" pitchFamily="18" charset="-128"/>
                <a:ea typeface="UD デジタル 教科書体 NK-R" panose="02020400000000000000" pitchFamily="18" charset="-128"/>
              </a:rPr>
              <a:t>討議のポイント</a:t>
            </a:r>
            <a:endParaRPr kumimoji="1" lang="ja-JP" altLang="en-US" sz="3600" dirty="0">
              <a:latin typeface="UD デジタル 教科書体 NK-R" panose="02020400000000000000" pitchFamily="18" charset="-128"/>
              <a:ea typeface="UD デジタル 教科書体 NK-R" panose="02020400000000000000" pitchFamily="18" charset="-128"/>
            </a:endParaRPr>
          </a:p>
        </p:txBody>
      </p:sp>
      <p:sp>
        <p:nvSpPr>
          <p:cNvPr id="3" name="コンテンツ プレースホルダー 2">
            <a:extLst>
              <a:ext uri="{FF2B5EF4-FFF2-40B4-BE49-F238E27FC236}">
                <a16:creationId xmlns:a16="http://schemas.microsoft.com/office/drawing/2014/main" id="{CEC2C481-49DE-D795-2A0E-355C1611CF71}"/>
              </a:ext>
            </a:extLst>
          </p:cNvPr>
          <p:cNvSpPr>
            <a:spLocks noGrp="1"/>
          </p:cNvSpPr>
          <p:nvPr>
            <p:ph idx="1"/>
          </p:nvPr>
        </p:nvSpPr>
        <p:spPr>
          <a:xfrm>
            <a:off x="838200" y="1690688"/>
            <a:ext cx="10515600" cy="4351338"/>
          </a:xfrm>
        </p:spPr>
        <p:txBody>
          <a:bodyPr>
            <a:normAutofit/>
          </a:bodyPr>
          <a:lstStyle/>
          <a:p>
            <a:pPr>
              <a:lnSpc>
                <a:spcPts val="3600"/>
              </a:lnSpc>
            </a:pPr>
            <a:r>
              <a:rPr lang="ja-JP" altLang="en-US" sz="2600" dirty="0">
                <a:latin typeface="UD デジタル 教科書体 NK-R" panose="02020400000000000000" pitchFamily="18" charset="-128"/>
                <a:ea typeface="UD デジタル 教科書体 NK-R" panose="02020400000000000000" pitchFamily="18" charset="-128"/>
              </a:rPr>
              <a:t>利用者が自分の人生の主人公となるため、ケアマネジメントの視点を用いた支援が重要になる。</a:t>
            </a:r>
            <a:endParaRPr lang="en-US" altLang="ja-JP" sz="2600" dirty="0">
              <a:latin typeface="UD デジタル 教科書体 NK-R" panose="02020400000000000000" pitchFamily="18" charset="-128"/>
              <a:ea typeface="UD デジタル 教科書体 NK-R" panose="02020400000000000000" pitchFamily="18" charset="-128"/>
            </a:endParaRPr>
          </a:p>
          <a:p>
            <a:pPr>
              <a:lnSpc>
                <a:spcPts val="3600"/>
              </a:lnSpc>
            </a:pPr>
            <a:r>
              <a:rPr kumimoji="1" lang="ja-JP" altLang="en-US" sz="2600" dirty="0">
                <a:latin typeface="UD デジタル 教科書体 NK-R" panose="02020400000000000000" pitchFamily="18" charset="-128"/>
                <a:ea typeface="UD デジタル 教科書体 NK-R" panose="02020400000000000000" pitchFamily="18" charset="-128"/>
              </a:rPr>
              <a:t>地域ネットワークを構築・活用して幅広い支援の選択肢を持つ</a:t>
            </a:r>
            <a:endParaRPr kumimoji="1" lang="en-US" altLang="ja-JP" sz="2600" dirty="0">
              <a:latin typeface="UD デジタル 教科書体 NK-R" panose="02020400000000000000" pitchFamily="18" charset="-128"/>
              <a:ea typeface="UD デジタル 教科書体 NK-R" panose="02020400000000000000" pitchFamily="18" charset="-128"/>
            </a:endParaRPr>
          </a:p>
          <a:p>
            <a:endParaRPr lang="en-US" altLang="ja-JP" sz="2600" dirty="0">
              <a:latin typeface="UD デジタル 教科書体 NK-R" panose="02020400000000000000" pitchFamily="18" charset="-128"/>
              <a:ea typeface="UD デジタル 教科書体 NK-R" panose="02020400000000000000" pitchFamily="18" charset="-128"/>
            </a:endParaRPr>
          </a:p>
          <a:p>
            <a:pPr marL="0" indent="0">
              <a:lnSpc>
                <a:spcPts val="3600"/>
              </a:lnSpc>
              <a:buNone/>
            </a:pPr>
            <a:r>
              <a:rPr kumimoji="1" lang="en-US" altLang="ja-JP" sz="2600" dirty="0">
                <a:latin typeface="UD デジタル 教科書体 NK-R" panose="02020400000000000000" pitchFamily="18" charset="-128"/>
                <a:ea typeface="UD デジタル 教科書体 NK-R" panose="02020400000000000000" pitchFamily="18" charset="-128"/>
              </a:rPr>
              <a:t>※</a:t>
            </a:r>
            <a:r>
              <a:rPr kumimoji="1" lang="ja-JP" altLang="en-US" sz="2600" dirty="0">
                <a:latin typeface="UD デジタル 教科書体 NK-R" panose="02020400000000000000" pitchFamily="18" charset="-128"/>
                <a:ea typeface="UD デジタル 教科書体 NK-R" panose="02020400000000000000" pitchFamily="18" charset="-128"/>
              </a:rPr>
              <a:t>就労支援は、利用者の生活全体を見据えた「暮らしのあり方」を柱に、将来をも見越して、就労支援と生活支援を一体的に支援することを意識し、そのために企業、行政、医療、他の福祉サービス等の地域社会資源の連携が必要な</a:t>
            </a:r>
            <a:r>
              <a:rPr lang="ja-JP" altLang="en-US" sz="2600" dirty="0">
                <a:latin typeface="UD デジタル 教科書体 NK-R" panose="02020400000000000000" pitchFamily="18" charset="-128"/>
                <a:ea typeface="UD デジタル 教科書体 NK-R" panose="02020400000000000000" pitchFamily="18" charset="-128"/>
              </a:rPr>
              <a:t>こと</a:t>
            </a:r>
            <a:r>
              <a:rPr kumimoji="1" lang="ja-JP" altLang="en-US" sz="2600" dirty="0">
                <a:latin typeface="UD デジタル 教科書体 NK-R" panose="02020400000000000000" pitchFamily="18" charset="-128"/>
                <a:ea typeface="UD デジタル 教科書体 NK-R" panose="02020400000000000000" pitchFamily="18" charset="-128"/>
              </a:rPr>
              <a:t>を認識する</a:t>
            </a:r>
          </a:p>
        </p:txBody>
      </p:sp>
      <p:sp>
        <p:nvSpPr>
          <p:cNvPr id="4" name="スライド番号プレースホルダー 3">
            <a:extLst>
              <a:ext uri="{FF2B5EF4-FFF2-40B4-BE49-F238E27FC236}">
                <a16:creationId xmlns:a16="http://schemas.microsoft.com/office/drawing/2014/main" id="{183B128B-F3FC-D9D4-BC33-4CFB5E2F9711}"/>
              </a:ext>
            </a:extLst>
          </p:cNvPr>
          <p:cNvSpPr>
            <a:spLocks noGrp="1"/>
          </p:cNvSpPr>
          <p:nvPr>
            <p:ph type="sldNum" sz="quarter" idx="12"/>
          </p:nvPr>
        </p:nvSpPr>
        <p:spPr/>
        <p:txBody>
          <a:bodyPr/>
          <a:lstStyle/>
          <a:p>
            <a:fld id="{C339E4E8-780C-47DA-9976-8D59F520AA81}" type="slidenum">
              <a:rPr kumimoji="1" lang="ja-JP" altLang="en-US" smtClean="0"/>
              <a:t>48</a:t>
            </a:fld>
            <a:endParaRPr kumimoji="1" lang="ja-JP" altLang="en-US"/>
          </a:p>
        </p:txBody>
      </p:sp>
    </p:spTree>
    <p:extLst>
      <p:ext uri="{BB962C8B-B14F-4D97-AF65-F5344CB8AC3E}">
        <p14:creationId xmlns:p14="http://schemas.microsoft.com/office/powerpoint/2010/main" val="41777283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C5797D-9E01-D351-F830-F83FF5964494}"/>
              </a:ext>
            </a:extLst>
          </p:cNvPr>
          <p:cNvSpPr>
            <a:spLocks noGrp="1"/>
          </p:cNvSpPr>
          <p:nvPr>
            <p:ph type="title"/>
          </p:nvPr>
        </p:nvSpPr>
        <p:spPr>
          <a:xfrm>
            <a:off x="838200" y="527774"/>
            <a:ext cx="10515600" cy="904129"/>
          </a:xfrm>
        </p:spPr>
        <p:txBody>
          <a:bodyPr>
            <a:normAutofit/>
          </a:bodyPr>
          <a:lstStyle/>
          <a:p>
            <a:pPr algn="ctr"/>
            <a:r>
              <a:rPr kumimoji="1" lang="ja-JP" altLang="en-US" sz="3600" dirty="0">
                <a:latin typeface="UD デジタル 教科書体 NK-R" panose="02020400000000000000" pitchFamily="18" charset="-128"/>
                <a:ea typeface="UD デジタル 教科書体 NK-R" panose="02020400000000000000" pitchFamily="18" charset="-128"/>
              </a:rPr>
              <a:t>振り返りシート</a:t>
            </a:r>
          </a:p>
        </p:txBody>
      </p:sp>
      <p:graphicFrame>
        <p:nvGraphicFramePr>
          <p:cNvPr id="4" name="表 4">
            <a:extLst>
              <a:ext uri="{FF2B5EF4-FFF2-40B4-BE49-F238E27FC236}">
                <a16:creationId xmlns:a16="http://schemas.microsoft.com/office/drawing/2014/main" id="{27570C25-4E4C-A70C-A669-3D3402819E29}"/>
              </a:ext>
            </a:extLst>
          </p:cNvPr>
          <p:cNvGraphicFramePr>
            <a:graphicFrameLocks noGrp="1"/>
          </p:cNvGraphicFramePr>
          <p:nvPr>
            <p:ph idx="1"/>
            <p:extLst>
              <p:ext uri="{D42A27DB-BD31-4B8C-83A1-F6EECF244321}">
                <p14:modId xmlns:p14="http://schemas.microsoft.com/office/powerpoint/2010/main" val="1846666369"/>
              </p:ext>
            </p:extLst>
          </p:nvPr>
        </p:nvGraphicFramePr>
        <p:xfrm>
          <a:off x="838200" y="1644479"/>
          <a:ext cx="10515597" cy="5046595"/>
        </p:xfrm>
        <a:graphic>
          <a:graphicData uri="http://schemas.openxmlformats.org/drawingml/2006/table">
            <a:tbl>
              <a:tblPr firstRow="1" bandRow="1">
                <a:tableStyleId>{5C22544A-7EE6-4342-B048-85BDC9FD1C3A}</a:tableStyleId>
              </a:tblPr>
              <a:tblGrid>
                <a:gridCol w="1189008">
                  <a:extLst>
                    <a:ext uri="{9D8B030D-6E8A-4147-A177-3AD203B41FA5}">
                      <a16:colId xmlns:a16="http://schemas.microsoft.com/office/drawing/2014/main" val="2272234337"/>
                    </a:ext>
                  </a:extLst>
                </a:gridCol>
                <a:gridCol w="4080294">
                  <a:extLst>
                    <a:ext uri="{9D8B030D-6E8A-4147-A177-3AD203B41FA5}">
                      <a16:colId xmlns:a16="http://schemas.microsoft.com/office/drawing/2014/main" val="1617872442"/>
                    </a:ext>
                  </a:extLst>
                </a:gridCol>
                <a:gridCol w="5246295">
                  <a:extLst>
                    <a:ext uri="{9D8B030D-6E8A-4147-A177-3AD203B41FA5}">
                      <a16:colId xmlns:a16="http://schemas.microsoft.com/office/drawing/2014/main" val="2730396563"/>
                    </a:ext>
                  </a:extLst>
                </a:gridCol>
              </a:tblGrid>
              <a:tr h="640080">
                <a:tc>
                  <a:txBody>
                    <a:bodyPr/>
                    <a:lstStyle/>
                    <a:p>
                      <a:pPr algn="ctr"/>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指導ポイント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気づき等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963479"/>
                  </a:ext>
                </a:extLst>
              </a:tr>
              <a:tr h="881303">
                <a:tc>
                  <a:txBody>
                    <a:bodyPr/>
                    <a:lstStyle/>
                    <a:p>
                      <a:pPr algn="ct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働くことの意義と就労の場との関係</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7509952"/>
                  </a:ext>
                </a:extLst>
              </a:tr>
              <a:tr h="881303">
                <a:tc>
                  <a:txBody>
                    <a:bodyPr/>
                    <a:lstStyle/>
                    <a:p>
                      <a:pPr algn="ct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生活支援と就労支援を一体的に継続して実施</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1012564"/>
                  </a:ext>
                </a:extLst>
              </a:tr>
              <a:tr h="881303">
                <a:tc>
                  <a:txBody>
                    <a:bodyPr/>
                    <a:lstStyle/>
                    <a:p>
                      <a:pPr algn="ct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利用者が自分の人生の主人公となることを支援</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5933266"/>
                  </a:ext>
                </a:extLst>
              </a:tr>
              <a:tr h="881303">
                <a:tc>
                  <a:txBody>
                    <a:bodyPr/>
                    <a:lstStyle/>
                    <a:p>
                      <a:pPr algn="ct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地域ネットワークの構築と活用</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667807"/>
                  </a:ext>
                </a:extLst>
              </a:tr>
              <a:tr h="881303">
                <a:tc>
                  <a:txBody>
                    <a:bodyPr/>
                    <a:lstStyle/>
                    <a:p>
                      <a:pPr algn="ct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ケアマネジメントの視点を活用する</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9809401"/>
                  </a:ext>
                </a:extLst>
              </a:tr>
            </a:tbl>
          </a:graphicData>
        </a:graphic>
      </p:graphicFrame>
      <p:sp>
        <p:nvSpPr>
          <p:cNvPr id="3" name="スライド番号プレースホルダー 2">
            <a:extLst>
              <a:ext uri="{FF2B5EF4-FFF2-40B4-BE49-F238E27FC236}">
                <a16:creationId xmlns:a16="http://schemas.microsoft.com/office/drawing/2014/main" id="{B076C997-28FB-5497-56B3-D49E94397011}"/>
              </a:ext>
            </a:extLst>
          </p:cNvPr>
          <p:cNvSpPr>
            <a:spLocks noGrp="1"/>
          </p:cNvSpPr>
          <p:nvPr>
            <p:ph type="sldNum" sz="quarter" idx="12"/>
          </p:nvPr>
        </p:nvSpPr>
        <p:spPr/>
        <p:txBody>
          <a:bodyPr/>
          <a:lstStyle/>
          <a:p>
            <a:fld id="{C339E4E8-780C-47DA-9976-8D59F520AA81}" type="slidenum">
              <a:rPr kumimoji="1" lang="ja-JP" altLang="en-US" smtClean="0"/>
              <a:t>49</a:t>
            </a:fld>
            <a:endParaRPr kumimoji="1" lang="ja-JP" altLang="en-US"/>
          </a:p>
        </p:txBody>
      </p:sp>
      <p:sp>
        <p:nvSpPr>
          <p:cNvPr id="6" name="テキスト ボックス 5">
            <a:extLst>
              <a:ext uri="{FF2B5EF4-FFF2-40B4-BE49-F238E27FC236}">
                <a16:creationId xmlns:a16="http://schemas.microsoft.com/office/drawing/2014/main" id="{0EB7C9F6-BAE4-68A1-1202-B8BC7091806F}"/>
              </a:ext>
            </a:extLst>
          </p:cNvPr>
          <p:cNvSpPr txBox="1"/>
          <p:nvPr/>
        </p:nvSpPr>
        <p:spPr>
          <a:xfrm>
            <a:off x="838200" y="128041"/>
            <a:ext cx="6097022" cy="369332"/>
          </a:xfrm>
          <a:prstGeom prst="rect">
            <a:avLst/>
          </a:prstGeom>
          <a:noFill/>
        </p:spPr>
        <p:txBody>
          <a:bodyPr wrap="square">
            <a:spAutoFit/>
          </a:bodyPr>
          <a:lstStyle/>
          <a:p>
            <a:r>
              <a:rPr kumimoji="1" lang="ja-JP" altLang="en-US" sz="1800" b="0" i="0" u="none" strike="noStrike" kern="1200" cap="none" spc="0" normalizeH="0" baseline="0" noProof="0" dirty="0">
                <a:ln>
                  <a:noFill/>
                </a:ln>
                <a:solidFill>
                  <a:prstClr val="black"/>
                </a:solidFill>
                <a:effectLst/>
                <a:uLnTx/>
                <a:uFillTx/>
                <a:latin typeface="游ゴシック Light" panose="020F0302020204030204"/>
                <a:ea typeface="游ゴシック Light" panose="020B0300000000000000" pitchFamily="50" charset="-128"/>
                <a:cs typeface="+mj-cs"/>
              </a:rPr>
              <a:t>記入様式</a:t>
            </a:r>
            <a:endParaRPr lang="ja-JP" altLang="en-US" dirty="0"/>
          </a:p>
        </p:txBody>
      </p:sp>
    </p:spTree>
    <p:extLst>
      <p:ext uri="{BB962C8B-B14F-4D97-AF65-F5344CB8AC3E}">
        <p14:creationId xmlns:p14="http://schemas.microsoft.com/office/powerpoint/2010/main" val="2898790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3A7E0-06E5-0AF1-45D1-88C6FB14B34E}"/>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C783E6F8-F080-08AE-E74B-E2EC4CBD03E7}"/>
              </a:ext>
            </a:extLst>
          </p:cNvPr>
          <p:cNvSpPr/>
          <p:nvPr/>
        </p:nvSpPr>
        <p:spPr>
          <a:xfrm>
            <a:off x="10660912" y="6404344"/>
            <a:ext cx="1417675" cy="3437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2400" dirty="0"/>
          </a:p>
        </p:txBody>
      </p:sp>
      <p:sp>
        <p:nvSpPr>
          <p:cNvPr id="6" name="Text 2">
            <a:extLst>
              <a:ext uri="{FF2B5EF4-FFF2-40B4-BE49-F238E27FC236}">
                <a16:creationId xmlns:a16="http://schemas.microsoft.com/office/drawing/2014/main" id="{73BFB659-0735-BCA4-5C42-F4B2CB391C82}"/>
              </a:ext>
            </a:extLst>
          </p:cNvPr>
          <p:cNvSpPr/>
          <p:nvPr/>
        </p:nvSpPr>
        <p:spPr>
          <a:xfrm>
            <a:off x="415781" y="487377"/>
            <a:ext cx="9509269" cy="675991"/>
          </a:xfrm>
          <a:prstGeom prst="rect">
            <a:avLst/>
          </a:prstGeom>
          <a:noFill/>
          <a:ln/>
        </p:spPr>
        <p:txBody>
          <a:bodyPr wrap="square" lIns="0" tIns="0" rIns="0" bIns="0" rtlCol="0" anchor="t">
            <a:no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③</a:t>
            </a:r>
            <a:r>
              <a:rPr lang="en-US" altLang="ja-JP" sz="4400" dirty="0">
                <a:latin typeface="UD デジタル 教科書体 NK-R" panose="02020400000000000000" pitchFamily="18" charset="-128"/>
                <a:ea typeface="UD デジタル 教科書体 NK-R" panose="02020400000000000000" pitchFamily="18" charset="-128"/>
              </a:rPr>
              <a:t>【</a:t>
            </a:r>
            <a:r>
              <a:rPr lang="ja-JP" altLang="en-US" sz="4400" dirty="0">
                <a:latin typeface="UD デジタル 教科書体 NK-R" panose="02020400000000000000" pitchFamily="18" charset="-128"/>
                <a:ea typeface="UD デジタル 教科書体 NK-R" panose="02020400000000000000" pitchFamily="18" charset="-128"/>
              </a:rPr>
              <a:t>障害者雇用の拡大</a:t>
            </a:r>
            <a:r>
              <a:rPr lang="en-US" altLang="ja-JP" sz="4400" dirty="0">
                <a:latin typeface="UD デジタル 教科書体 NK-R" panose="02020400000000000000" pitchFamily="18" charset="-128"/>
                <a:ea typeface="UD デジタル 教科書体 NK-R" panose="02020400000000000000" pitchFamily="18" charset="-128"/>
              </a:rPr>
              <a:t>】</a:t>
            </a:r>
            <a:endParaRPr lang="ja-JP" altLang="en-US" sz="4400" dirty="0">
              <a:latin typeface="UD デジタル 教科書体 NK-R" panose="02020400000000000000" pitchFamily="18" charset="-128"/>
              <a:ea typeface="UD デジタル 教科書体 NK-R" panose="02020400000000000000" pitchFamily="18" charset="-128"/>
            </a:endParaRPr>
          </a:p>
        </p:txBody>
      </p:sp>
      <p:sp>
        <p:nvSpPr>
          <p:cNvPr id="8" name="Text 1">
            <a:extLst>
              <a:ext uri="{FF2B5EF4-FFF2-40B4-BE49-F238E27FC236}">
                <a16:creationId xmlns:a16="http://schemas.microsoft.com/office/drawing/2014/main" id="{14BCFD2A-1D33-CCBD-C758-CF2D2ED07335}"/>
              </a:ext>
            </a:extLst>
          </p:cNvPr>
          <p:cNvSpPr/>
          <p:nvPr/>
        </p:nvSpPr>
        <p:spPr>
          <a:xfrm>
            <a:off x="30576" y="4855335"/>
            <a:ext cx="11413440" cy="1733155"/>
          </a:xfrm>
          <a:prstGeom prst="rect">
            <a:avLst/>
          </a:prstGeom>
          <a:noFill/>
          <a:ln/>
        </p:spPr>
        <p:txBody>
          <a:bodyPr wrap="square" lIns="0" tIns="0" rIns="0" bIns="0" rtlCol="0" anchor="t">
            <a:noAutofit/>
          </a:bodyPr>
          <a:lstStyle/>
          <a:p>
            <a:pPr>
              <a:lnSpc>
                <a:spcPct val="133000"/>
              </a:lnSpc>
            </a:pPr>
            <a:endParaRPr lang="ja-JP" altLang="en-US" sz="2133" dirty="0">
              <a:latin typeface="+mn-ea"/>
            </a:endParaRPr>
          </a:p>
        </p:txBody>
      </p:sp>
      <p:sp>
        <p:nvSpPr>
          <p:cNvPr id="4" name="テキスト ボックス 3">
            <a:extLst>
              <a:ext uri="{FF2B5EF4-FFF2-40B4-BE49-F238E27FC236}">
                <a16:creationId xmlns:a16="http://schemas.microsoft.com/office/drawing/2014/main" id="{6E0EC14A-F883-ECB3-F961-167960792564}"/>
              </a:ext>
            </a:extLst>
          </p:cNvPr>
          <p:cNvSpPr txBox="1"/>
          <p:nvPr/>
        </p:nvSpPr>
        <p:spPr>
          <a:xfrm>
            <a:off x="940968" y="1351508"/>
            <a:ext cx="10734743" cy="3816429"/>
          </a:xfrm>
          <a:prstGeom prst="rect">
            <a:avLst/>
          </a:prstGeom>
          <a:noFill/>
        </p:spPr>
        <p:txBody>
          <a:bodyPr wrap="square">
            <a:spAutoFit/>
          </a:bodyPr>
          <a:lstStyle/>
          <a:p>
            <a:r>
              <a:rPr lang="ja-JP" altLang="ja-JP" sz="2200" dirty="0">
                <a:latin typeface="UD デジタル 教科書体 NK-R" panose="02020400000000000000" pitchFamily="18" charset="-128"/>
                <a:ea typeface="UD デジタル 教科書体 NK-R" panose="02020400000000000000" pitchFamily="18" charset="-128"/>
              </a:rPr>
              <a:t>民間企業における障害者雇用は着実に</a:t>
            </a:r>
            <a:r>
              <a:rPr lang="ja-JP" altLang="en-US" sz="2200" dirty="0">
                <a:latin typeface="UD デジタル 教科書体 NK-R" panose="02020400000000000000" pitchFamily="18" charset="-128"/>
                <a:ea typeface="UD デジタル 教科書体 NK-R" panose="02020400000000000000" pitchFamily="18" charset="-128"/>
              </a:rPr>
              <a:t>進展して</a:t>
            </a:r>
            <a:r>
              <a:rPr lang="ja-JP" altLang="ja-JP" sz="2200" dirty="0">
                <a:latin typeface="UD デジタル 教科書体 NK-R" panose="02020400000000000000" pitchFamily="18" charset="-128"/>
                <a:ea typeface="UD デジタル 教科書体 NK-R" panose="02020400000000000000" pitchFamily="18" charset="-128"/>
              </a:rPr>
              <a:t>い</a:t>
            </a:r>
            <a:r>
              <a:rPr lang="ja-JP" altLang="en-US" sz="2200" dirty="0">
                <a:latin typeface="UD デジタル 教科書体 NK-R" panose="02020400000000000000" pitchFamily="18" charset="-128"/>
                <a:ea typeface="UD デジタル 教科書体 NK-R" panose="02020400000000000000" pitchFamily="18" charset="-128"/>
              </a:rPr>
              <a:t>る。</a:t>
            </a:r>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雇用されている障害者数は22年連続で過去最高を更新し、実雇用率も過去最高</a:t>
            </a:r>
            <a:r>
              <a:rPr lang="ja-JP" altLang="en-US" sz="2200" dirty="0">
                <a:latin typeface="UD デジタル 教科書体 NK-R" panose="02020400000000000000" pitchFamily="18" charset="-128"/>
                <a:ea typeface="UD デジタル 教科書体 NK-R" panose="02020400000000000000" pitchFamily="18" charset="-128"/>
              </a:rPr>
              <a:t>。</a:t>
            </a:r>
            <a:endParaRPr lang="ja-JP"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一方で、法定雇用率を達成している企業は</a:t>
            </a:r>
            <a:r>
              <a:rPr lang="en-US" altLang="ja-JP" sz="2200" dirty="0">
                <a:latin typeface="UD デジタル 教科書体 NK-R" panose="02020400000000000000" pitchFamily="18" charset="-128"/>
                <a:ea typeface="UD デジタル 教科書体 NK-R" panose="02020400000000000000" pitchFamily="18" charset="-128"/>
              </a:rPr>
              <a:t>46.0</a:t>
            </a:r>
            <a:r>
              <a:rPr lang="ja-JP" altLang="en-US" sz="2200" dirty="0">
                <a:latin typeface="UD デジタル 教科書体 NK-R" panose="02020400000000000000" pitchFamily="18" charset="-128"/>
                <a:ea typeface="UD デジタル 教科書体 NK-R" panose="02020400000000000000" pitchFamily="18" charset="-128"/>
              </a:rPr>
              <a:t>％に</a:t>
            </a:r>
            <a:r>
              <a:rPr lang="ja-JP" altLang="ja-JP" sz="2200" dirty="0">
                <a:latin typeface="UD デジタル 教科書体 NK-R" panose="02020400000000000000" pitchFamily="18" charset="-128"/>
                <a:ea typeface="UD デジタル 教科書体 NK-R" panose="02020400000000000000" pitchFamily="18" charset="-128"/>
              </a:rPr>
              <a:t>とどまっ</a:t>
            </a:r>
            <a:r>
              <a:rPr lang="ja-JP" altLang="en-US" sz="2200" dirty="0">
                <a:latin typeface="UD デジタル 教科書体 NK-R" panose="02020400000000000000" pitchFamily="18" charset="-128"/>
                <a:ea typeface="UD デジタル 教科書体 NK-R" panose="02020400000000000000" pitchFamily="18" charset="-128"/>
              </a:rPr>
              <a:t>ており、</a:t>
            </a:r>
            <a:r>
              <a:rPr lang="ja-JP" altLang="ja-JP" sz="2200" dirty="0">
                <a:latin typeface="UD デジタル 教科書体 NK-R" panose="02020400000000000000" pitchFamily="18" charset="-128"/>
                <a:ea typeface="UD デジタル 教科書体 NK-R" panose="02020400000000000000" pitchFamily="18" charset="-128"/>
              </a:rPr>
              <a:t>2026年7月から法定雇用率が2.7％へ引き上げられ</a:t>
            </a:r>
            <a:r>
              <a:rPr lang="ja-JP" altLang="en-US" sz="2200" dirty="0">
                <a:latin typeface="UD デジタル 教科書体 NK-R" panose="02020400000000000000" pitchFamily="18" charset="-128"/>
                <a:ea typeface="UD デジタル 教科書体 NK-R" panose="02020400000000000000" pitchFamily="18" charset="-128"/>
              </a:rPr>
              <a:t>た。</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ja-JP" altLang="ja-JP" sz="2200" dirty="0">
              <a:latin typeface="UD デジタル 教科書体 NK-R" panose="02020400000000000000" pitchFamily="18" charset="-128"/>
              <a:ea typeface="UD デジタル 教科書体 NK-R" panose="02020400000000000000" pitchFamily="18" charset="-128"/>
            </a:endParaRPr>
          </a:p>
          <a:p>
            <a:r>
              <a:rPr lang="ja-JP" altLang="en-US" sz="2200" dirty="0">
                <a:latin typeface="UD デジタル 教科書体 NK-R" panose="02020400000000000000" pitchFamily="18" charset="-128"/>
                <a:ea typeface="UD デジタル 教科書体 NK-R" panose="02020400000000000000" pitchFamily="18" charset="-128"/>
              </a:rPr>
              <a:t>社会問題として、人材不足・人材確保が</a:t>
            </a:r>
            <a:r>
              <a:rPr lang="ja-JP" altLang="ja-JP" sz="2200" dirty="0">
                <a:latin typeface="UD デジタル 教科書体 NK-R" panose="02020400000000000000" pitchFamily="18" charset="-128"/>
                <a:ea typeface="UD デジタル 教科書体 NK-R" panose="02020400000000000000" pitchFamily="18" charset="-128"/>
              </a:rPr>
              <a:t>深刻化</a:t>
            </a:r>
            <a:r>
              <a:rPr lang="ja-JP" altLang="en-US" sz="2200" dirty="0">
                <a:latin typeface="UD デジタル 教科書体 NK-R" panose="02020400000000000000" pitchFamily="18" charset="-128"/>
                <a:ea typeface="UD デジタル 教科書体 NK-R" panose="02020400000000000000" pitchFamily="18" charset="-128"/>
              </a:rPr>
              <a:t>している状況の中で、</a:t>
            </a:r>
            <a:r>
              <a:rPr lang="ja-JP" altLang="ja-JP" sz="2200" dirty="0">
                <a:latin typeface="UD デジタル 教科書体 NK-R" panose="02020400000000000000" pitchFamily="18" charset="-128"/>
                <a:ea typeface="UD デジタル 教科書体 NK-R" panose="02020400000000000000" pitchFamily="18" charset="-128"/>
              </a:rPr>
              <a:t>「障害者を雇用したい」という社会的・制度的な要請と、「人材を確保したい」とい</a:t>
            </a:r>
            <a:r>
              <a:rPr lang="ja-JP" altLang="en-US" sz="2200" dirty="0">
                <a:latin typeface="UD デジタル 教科書体 NK-R" panose="02020400000000000000" pitchFamily="18" charset="-128"/>
                <a:ea typeface="UD デジタル 教科書体 NK-R" panose="02020400000000000000" pitchFamily="18" charset="-128"/>
              </a:rPr>
              <a:t>う</a:t>
            </a:r>
            <a:r>
              <a:rPr lang="ja-JP" altLang="ja-JP" sz="2200" dirty="0">
                <a:latin typeface="UD デジタル 教科書体 NK-R" panose="02020400000000000000" pitchFamily="18" charset="-128"/>
                <a:ea typeface="UD デジタル 教科書体 NK-R" panose="02020400000000000000" pitchFamily="18" charset="-128"/>
              </a:rPr>
              <a:t>ニーズが同時に高まっている</a:t>
            </a:r>
            <a:r>
              <a:rPr lang="ja-JP" altLang="en-US" sz="2200" dirty="0">
                <a:latin typeface="UD デジタル 教科書体 NK-R" panose="02020400000000000000" pitchFamily="18" charset="-128"/>
                <a:ea typeface="UD デジタル 教科書体 NK-R" panose="02020400000000000000" pitchFamily="18" charset="-128"/>
              </a:rPr>
              <a:t>。</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障</a:t>
            </a:r>
            <a:r>
              <a:rPr lang="ja-JP" altLang="en-US" sz="2200" dirty="0">
                <a:latin typeface="UD デジタル 教科書体 NK-R" panose="02020400000000000000" pitchFamily="18" charset="-128"/>
                <a:ea typeface="UD デジタル 教科書体 NK-R" panose="02020400000000000000" pitchFamily="18" charset="-128"/>
              </a:rPr>
              <a:t>がい</a:t>
            </a:r>
            <a:r>
              <a:rPr lang="ja-JP" altLang="ja-JP" sz="2200" dirty="0">
                <a:latin typeface="UD デジタル 教科書体 NK-R" panose="02020400000000000000" pitchFamily="18" charset="-128"/>
                <a:ea typeface="UD デジタル 教科書体 NK-R" panose="02020400000000000000" pitchFamily="18" charset="-128"/>
              </a:rPr>
              <a:t>のある人にとって</a:t>
            </a:r>
            <a:r>
              <a:rPr lang="ja-JP" altLang="en-US" sz="2200" dirty="0">
                <a:latin typeface="UD デジタル 教科書体 NK-R" panose="02020400000000000000" pitchFamily="18" charset="-128"/>
                <a:ea typeface="UD デジタル 教科書体 NK-R" panose="02020400000000000000" pitchFamily="18" charset="-128"/>
              </a:rPr>
              <a:t>は、</a:t>
            </a:r>
            <a:r>
              <a:rPr lang="ja-JP" altLang="ja-JP" sz="2200" dirty="0">
                <a:latin typeface="UD デジタル 教科書体 NK-R" panose="02020400000000000000" pitchFamily="18" charset="-128"/>
                <a:ea typeface="UD デジタル 教科書体 NK-R" panose="02020400000000000000" pitchFamily="18" charset="-128"/>
              </a:rPr>
              <a:t>就労の機会が広がるという大きな可能性</a:t>
            </a:r>
            <a:r>
              <a:rPr lang="ja-JP" altLang="en-US" sz="2200" dirty="0">
                <a:latin typeface="UD デジタル 教科書体 NK-R" panose="02020400000000000000" pitchFamily="18" charset="-128"/>
                <a:ea typeface="UD デジタル 教科書体 NK-R" panose="02020400000000000000" pitchFamily="18" charset="-128"/>
              </a:rPr>
              <a:t>ではあるが、事業所および支援者は、表面的な支援がなされていないか等、自らの支援をアセスメントすることが重要。</a:t>
            </a:r>
            <a:endParaRPr lang="en-US" altLang="ja-JP" sz="2200" dirty="0">
              <a:latin typeface="UD デジタル 教科書体 NK-R" panose="02020400000000000000" pitchFamily="18" charset="-128"/>
              <a:ea typeface="UD デジタル 教科書体 NK-R" panose="02020400000000000000" pitchFamily="18" charset="-128"/>
            </a:endParaRPr>
          </a:p>
        </p:txBody>
      </p:sp>
      <p:sp>
        <p:nvSpPr>
          <p:cNvPr id="10" name="角丸四角形 6">
            <a:extLst>
              <a:ext uri="{FF2B5EF4-FFF2-40B4-BE49-F238E27FC236}">
                <a16:creationId xmlns:a16="http://schemas.microsoft.com/office/drawing/2014/main" id="{0946E5B2-F752-CC4C-3829-48226BD9576B}"/>
              </a:ext>
            </a:extLst>
          </p:cNvPr>
          <p:cNvSpPr>
            <a:spLocks noChangeArrowheads="1"/>
          </p:cNvSpPr>
          <p:nvPr/>
        </p:nvSpPr>
        <p:spPr bwMode="auto">
          <a:xfrm>
            <a:off x="1028700" y="5310812"/>
            <a:ext cx="10647011" cy="1060442"/>
          </a:xfrm>
          <a:prstGeom prst="roundRect">
            <a:avLst>
              <a:gd name="adj" fmla="val 12190"/>
            </a:avLst>
          </a:prstGeom>
          <a:solidFill>
            <a:schemeClr val="bg1"/>
          </a:solidFill>
          <a:ln w="12700" cmpd="sng" algn="ctr">
            <a:solidFill>
              <a:schemeClr val="accent1"/>
            </a:solidFill>
            <a:round/>
            <a:headEnd/>
            <a:tailEnd/>
          </a:ln>
        </p:spPr>
        <p:txBody>
          <a:bodyPr lIns="121848" tIns="60925" rIns="121848" bIns="60925" anchor="ctr"/>
          <a:lstStyle/>
          <a:p>
            <a:pPr>
              <a:lnSpc>
                <a:spcPts val="2533"/>
              </a:lnSpc>
            </a:pP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○民間企業の雇用状況（令和</a:t>
            </a:r>
            <a:r>
              <a:rPr lang="en-US" altLang="ja-JP" sz="1600" dirty="0">
                <a:solidFill>
                  <a:srgbClr val="000000"/>
                </a:solidFill>
                <a:latin typeface="UD デジタル 教科書体 NK-R" panose="02020400000000000000" pitchFamily="18" charset="-128"/>
                <a:ea typeface="UD デジタル 教科書体 NK-R" panose="02020400000000000000" pitchFamily="18" charset="-128"/>
              </a:rPr>
              <a:t>7</a:t>
            </a: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年</a:t>
            </a:r>
            <a:r>
              <a:rPr lang="en-US" altLang="ja-JP" sz="1600" dirty="0">
                <a:solidFill>
                  <a:srgbClr val="000000"/>
                </a:solidFill>
                <a:latin typeface="UD デジタル 教科書体 NK-R" panose="02020400000000000000" pitchFamily="18" charset="-128"/>
                <a:ea typeface="UD デジタル 教科書体 NK-R" panose="02020400000000000000" pitchFamily="18" charset="-128"/>
              </a:rPr>
              <a:t>6</a:t>
            </a: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月</a:t>
            </a:r>
            <a:r>
              <a:rPr lang="en-US" altLang="ja-JP" sz="1600" dirty="0">
                <a:solidFill>
                  <a:srgbClr val="000000"/>
                </a:solidFill>
                <a:latin typeface="UD デジタル 教科書体 NK-R" panose="02020400000000000000" pitchFamily="18" charset="-128"/>
                <a:ea typeface="UD デジタル 教科書体 NK-R" panose="02020400000000000000" pitchFamily="18" charset="-128"/>
              </a:rPr>
              <a:t>1</a:t>
            </a: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日現在）</a:t>
            </a:r>
          </a:p>
          <a:p>
            <a:pPr>
              <a:lnSpc>
                <a:spcPts val="2533"/>
              </a:lnSpc>
            </a:pP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　  　　雇用者数 </a:t>
            </a:r>
            <a:r>
              <a:rPr lang="en-US" altLang="ja-JP" sz="1600" dirty="0">
                <a:solidFill>
                  <a:srgbClr val="000000"/>
                </a:solidFill>
                <a:latin typeface="UD デジタル 教科書体 NK-R" panose="02020400000000000000" pitchFamily="18" charset="-128"/>
                <a:ea typeface="UD デジタル 教科書体 NK-R" panose="02020400000000000000" pitchFamily="18" charset="-128"/>
              </a:rPr>
              <a:t>704,610.0</a:t>
            </a: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人　（身体障害者</a:t>
            </a:r>
            <a:r>
              <a:rPr lang="en-US" altLang="ja-JP" sz="1600" dirty="0">
                <a:solidFill>
                  <a:srgbClr val="000000"/>
                </a:solidFill>
                <a:latin typeface="UD デジタル 教科書体 NK-R" panose="02020400000000000000" pitchFamily="18" charset="-128"/>
                <a:ea typeface="UD デジタル 教科書体 NK-R" panose="02020400000000000000" pitchFamily="18" charset="-128"/>
              </a:rPr>
              <a:t>373,914.5</a:t>
            </a: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人、知的障害者</a:t>
            </a:r>
            <a:r>
              <a:rPr lang="en-US" altLang="ja-JP" sz="1600" dirty="0">
                <a:solidFill>
                  <a:srgbClr val="000000"/>
                </a:solidFill>
                <a:latin typeface="UD デジタル 教科書体 NK-R" panose="02020400000000000000" pitchFamily="18" charset="-128"/>
                <a:ea typeface="UD デジタル 教科書体 NK-R" panose="02020400000000000000" pitchFamily="18" charset="-128"/>
              </a:rPr>
              <a:t>162,153.5</a:t>
            </a: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人、精神障害者</a:t>
            </a:r>
            <a:r>
              <a:rPr lang="en-US" altLang="ja-JP" sz="1600" dirty="0">
                <a:solidFill>
                  <a:srgbClr val="000000"/>
                </a:solidFill>
                <a:latin typeface="UD デジタル 教科書体 NK-R" panose="02020400000000000000" pitchFamily="18" charset="-128"/>
                <a:ea typeface="UD デジタル 教科書体 NK-R" panose="02020400000000000000" pitchFamily="18" charset="-128"/>
              </a:rPr>
              <a:t>168,542.0</a:t>
            </a: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人）</a:t>
            </a:r>
          </a:p>
          <a:p>
            <a:pPr>
              <a:lnSpc>
                <a:spcPts val="2533"/>
              </a:lnSpc>
            </a:pP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　　　　実雇用率 </a:t>
            </a:r>
            <a:r>
              <a:rPr lang="en-US" altLang="ja-JP" sz="1600" dirty="0">
                <a:solidFill>
                  <a:srgbClr val="000000"/>
                </a:solidFill>
                <a:latin typeface="UD デジタル 教科書体 NK-R" panose="02020400000000000000" pitchFamily="18" charset="-128"/>
                <a:ea typeface="UD デジタル 教科書体 NK-R" panose="02020400000000000000" pitchFamily="18" charset="-128"/>
              </a:rPr>
              <a:t>2.41</a:t>
            </a: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　法定雇用率達成企業割合　</a:t>
            </a:r>
            <a:r>
              <a:rPr lang="en-US" altLang="ja-JP" sz="1600" dirty="0">
                <a:solidFill>
                  <a:srgbClr val="000000"/>
                </a:solidFill>
                <a:latin typeface="UD デジタル 教科書体 NK-R" panose="02020400000000000000" pitchFamily="18" charset="-128"/>
                <a:ea typeface="UD デジタル 教科書体 NK-R" panose="02020400000000000000" pitchFamily="18" charset="-128"/>
              </a:rPr>
              <a:t>46.0</a:t>
            </a: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　→ </a:t>
            </a:r>
            <a:r>
              <a:rPr lang="ja-JP" altLang="en-US" sz="1600" b="1" dirty="0">
                <a:latin typeface="UD デジタル 教科書体 NK-R" panose="02020400000000000000" pitchFamily="18" charset="-128"/>
                <a:ea typeface="UD デジタル 教科書体 NK-R" panose="02020400000000000000" pitchFamily="18" charset="-128"/>
              </a:rPr>
              <a:t>雇用者数は</a:t>
            </a:r>
            <a:r>
              <a:rPr lang="en-US" altLang="ja-JP" sz="1600" b="1" dirty="0">
                <a:latin typeface="UD デジタル 教科書体 NK-R" panose="02020400000000000000" pitchFamily="18" charset="-128"/>
                <a:ea typeface="UD デジタル 教科書体 NK-R" panose="02020400000000000000" pitchFamily="18" charset="-128"/>
              </a:rPr>
              <a:t>22</a:t>
            </a:r>
            <a:r>
              <a:rPr lang="ja-JP" altLang="en-US" sz="1600" b="1" dirty="0">
                <a:latin typeface="UD デジタル 教科書体 NK-R" panose="02020400000000000000" pitchFamily="18" charset="-128"/>
                <a:ea typeface="UD デジタル 教科書体 NK-R" panose="02020400000000000000" pitchFamily="18" charset="-128"/>
              </a:rPr>
              <a:t>年連続で過去最高を更新</a:t>
            </a:r>
          </a:p>
        </p:txBody>
      </p:sp>
      <p:sp>
        <p:nvSpPr>
          <p:cNvPr id="5" name="正方形/長方形 4">
            <a:extLst>
              <a:ext uri="{FF2B5EF4-FFF2-40B4-BE49-F238E27FC236}">
                <a16:creationId xmlns:a16="http://schemas.microsoft.com/office/drawing/2014/main" id="{0AE2E9C5-76BF-2C53-54F2-2141E5076374}"/>
              </a:ext>
            </a:extLst>
          </p:cNvPr>
          <p:cNvSpPr/>
          <p:nvPr/>
        </p:nvSpPr>
        <p:spPr>
          <a:xfrm>
            <a:off x="11272838" y="6495785"/>
            <a:ext cx="805749" cy="3012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5</a:t>
            </a:r>
          </a:p>
        </p:txBody>
      </p:sp>
    </p:spTree>
    <p:extLst>
      <p:ext uri="{BB962C8B-B14F-4D97-AF65-F5344CB8AC3E}">
        <p14:creationId xmlns:p14="http://schemas.microsoft.com/office/powerpoint/2010/main" val="20343348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26DFA4D7-69E4-D3DB-0653-4EF60D3F3C57}"/>
              </a:ext>
            </a:extLst>
          </p:cNvPr>
          <p:cNvSpPr>
            <a:spLocks noGrp="1"/>
          </p:cNvSpPr>
          <p:nvPr>
            <p:ph type="ctrTitle"/>
          </p:nvPr>
        </p:nvSpPr>
        <p:spPr>
          <a:xfrm>
            <a:off x="4065104" y="379924"/>
            <a:ext cx="3985592" cy="1320811"/>
          </a:xfrm>
          <a:noFill/>
        </p:spPr>
        <p:txBody>
          <a:bodyPr/>
          <a:lstStyle/>
          <a:p>
            <a:pPr algn="l"/>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　　　　　　　　　　　　演習のまとめ</a:t>
            </a:r>
          </a:p>
        </p:txBody>
      </p:sp>
      <p:sp>
        <p:nvSpPr>
          <p:cNvPr id="11" name="字幕 2">
            <a:extLst>
              <a:ext uri="{FF2B5EF4-FFF2-40B4-BE49-F238E27FC236}">
                <a16:creationId xmlns:a16="http://schemas.microsoft.com/office/drawing/2014/main" id="{B19A92C5-17B7-4C7A-9512-6C21D26C25B2}"/>
              </a:ext>
            </a:extLst>
          </p:cNvPr>
          <p:cNvSpPr txBox="1">
            <a:spLocks/>
          </p:cNvSpPr>
          <p:nvPr/>
        </p:nvSpPr>
        <p:spPr>
          <a:xfrm>
            <a:off x="1647503" y="3550075"/>
            <a:ext cx="8939943" cy="2460978"/>
          </a:xfrm>
          <a:prstGeom prst="rect">
            <a:avLst/>
          </a:prstGeom>
        </p:spPr>
        <p:txBody>
          <a:bodyPr>
            <a:normAutofit/>
          </a:bodyPr>
          <a:lstStyle>
            <a:lvl1pPr marL="228602" indent="-228602" algn="l" defTabSz="914406"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8" indent="-228602" algn="l" defTabSz="914406"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10"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13"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19"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25"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514350" indent="-514350">
              <a:buFont typeface="+mj-lt"/>
              <a:buAutoNum type="arabicPeriod"/>
            </a:pPr>
            <a:endParaRPr lang="en-US" altLang="ja-JP" dirty="0">
              <a:latin typeface="UD デジタル 教科書体 NK-R" panose="02020400000000000000" pitchFamily="18" charset="-128"/>
              <a:ea typeface="UD デジタル 教科書体 NK-R" panose="02020400000000000000" pitchFamily="18" charset="-128"/>
            </a:endParaRPr>
          </a:p>
          <a:p>
            <a:pPr marL="514350" indent="-514350">
              <a:buFont typeface="+mj-lt"/>
              <a:buAutoNum type="arabicPeriod"/>
            </a:pPr>
            <a:r>
              <a:rPr lang="ja-JP" altLang="en-US" dirty="0">
                <a:latin typeface="UD デジタル 教科書体 NK-R" panose="02020400000000000000" pitchFamily="18" charset="-128"/>
                <a:ea typeface="UD デジタル 教科書体 NK-R" panose="02020400000000000000" pitchFamily="18" charset="-128"/>
              </a:rPr>
              <a:t>就労支援に求められる専門性</a:t>
            </a:r>
            <a:endParaRPr lang="en-US" altLang="ja-JP" dirty="0">
              <a:latin typeface="UD デジタル 教科書体 NK-R" panose="02020400000000000000" pitchFamily="18" charset="-128"/>
              <a:ea typeface="UD デジタル 教科書体 NK-R" panose="02020400000000000000" pitchFamily="18" charset="-128"/>
            </a:endParaRPr>
          </a:p>
          <a:p>
            <a:pPr marL="514350" indent="-514350">
              <a:buFont typeface="+mj-lt"/>
              <a:buAutoNum type="arabicPeriod"/>
            </a:pPr>
            <a:r>
              <a:rPr lang="ja-JP" altLang="en-US" dirty="0">
                <a:latin typeface="UD デジタル 教科書体 NK-R" panose="02020400000000000000" pitchFamily="18" charset="-128"/>
                <a:ea typeface="UD デジタル 教科書体 NK-R" panose="02020400000000000000" pitchFamily="18" charset="-128"/>
              </a:rPr>
              <a:t>職場への働き方と調整力</a:t>
            </a:r>
            <a:endParaRPr lang="en-US" altLang="ja-JP" dirty="0">
              <a:latin typeface="UD デジタル 教科書体 NK-R" panose="02020400000000000000" pitchFamily="18" charset="-128"/>
              <a:ea typeface="UD デジタル 教科書体 NK-R" panose="02020400000000000000" pitchFamily="18" charset="-128"/>
            </a:endParaRPr>
          </a:p>
          <a:p>
            <a:pPr marL="514350" indent="-514350">
              <a:buFont typeface="+mj-lt"/>
              <a:buAutoNum type="arabicPeriod"/>
            </a:pPr>
            <a:r>
              <a:rPr lang="ja-JP" altLang="en-US" dirty="0">
                <a:latin typeface="UD デジタル 教科書体 NK-R" panose="02020400000000000000" pitchFamily="18" charset="-128"/>
                <a:ea typeface="UD デジタル 教科書体 NK-R" panose="02020400000000000000" pitchFamily="18" charset="-128"/>
              </a:rPr>
              <a:t>就労後の変化に応じて、支援をつなぎ直す力</a:t>
            </a:r>
            <a:endParaRPr lang="en-US" altLang="ja-JP" dirty="0">
              <a:latin typeface="UD デジタル 教科書体 NK-R" panose="02020400000000000000" pitchFamily="18" charset="-128"/>
              <a:ea typeface="UD デジタル 教科書体 NK-R" panose="02020400000000000000" pitchFamily="18" charset="-128"/>
            </a:endParaRPr>
          </a:p>
          <a:p>
            <a:pPr marL="457200" indent="-457200">
              <a:buFont typeface="+mj-lt"/>
              <a:buAutoNum type="arabicPeriod"/>
            </a:pPr>
            <a:endParaRPr lang="ja-JP" altLang="en-US" sz="240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2" name="テキスト ボックス 11">
            <a:extLst>
              <a:ext uri="{FF2B5EF4-FFF2-40B4-BE49-F238E27FC236}">
                <a16:creationId xmlns:a16="http://schemas.microsoft.com/office/drawing/2014/main" id="{C7E3CA7F-5332-BA0E-9193-0BA5979B0E94}"/>
              </a:ext>
            </a:extLst>
          </p:cNvPr>
          <p:cNvSpPr txBox="1"/>
          <p:nvPr/>
        </p:nvSpPr>
        <p:spPr>
          <a:xfrm>
            <a:off x="957858" y="1982450"/>
            <a:ext cx="9762640" cy="1446550"/>
          </a:xfrm>
          <a:prstGeom prst="rect">
            <a:avLst/>
          </a:prstGeom>
          <a:noFill/>
        </p:spPr>
        <p:txBody>
          <a:bodyPr wrap="square">
            <a:spAutoFit/>
          </a:bodyPr>
          <a:lstStyle/>
          <a:p>
            <a:pPr algn="ctr"/>
            <a:r>
              <a:rPr lang="ja-JP" altLang="en-US" sz="3200" dirty="0">
                <a:latin typeface="UD デジタル 教科書体 NK-R" panose="02020400000000000000" pitchFamily="18" charset="-128"/>
                <a:ea typeface="UD デジタル 教科書体 NK-R" panose="02020400000000000000" pitchFamily="18" charset="-128"/>
              </a:rPr>
              <a:t>～就労系サービスの支援者として</a:t>
            </a:r>
          </a:p>
          <a:p>
            <a:pPr algn="ctr"/>
            <a:r>
              <a:rPr kumimoji="1" lang="ja-JP" altLang="en-US" sz="3200" dirty="0">
                <a:latin typeface="UD デジタル 教科書体 NK-R" panose="02020400000000000000" pitchFamily="18" charset="-128"/>
                <a:ea typeface="UD デジタル 教科書体 NK-R" panose="02020400000000000000" pitchFamily="18" charset="-128"/>
              </a:rPr>
              <a:t>私たちにできることを考える～</a:t>
            </a:r>
            <a:br>
              <a:rPr kumimoji="1" lang="en-US" altLang="ja-JP" sz="1200" dirty="0">
                <a:latin typeface="UD デジタル 教科書体 NK-R" panose="02020400000000000000" pitchFamily="18" charset="-128"/>
                <a:ea typeface="UD デジタル 教科書体 NK-R" panose="02020400000000000000" pitchFamily="18" charset="-128"/>
              </a:rPr>
            </a:br>
            <a:endParaRPr lang="ja-JP" altLang="en-US" sz="2400" dirty="0">
              <a:latin typeface="UD デジタル 教科書体 NK-R" panose="02020400000000000000" pitchFamily="18" charset="-128"/>
              <a:ea typeface="UD デジタル 教科書体 NK-R" panose="02020400000000000000" pitchFamily="18" charset="-128"/>
            </a:endParaRPr>
          </a:p>
        </p:txBody>
      </p:sp>
      <p:sp>
        <p:nvSpPr>
          <p:cNvPr id="14" name="Shape 1">
            <a:extLst>
              <a:ext uri="{FF2B5EF4-FFF2-40B4-BE49-F238E27FC236}">
                <a16:creationId xmlns:a16="http://schemas.microsoft.com/office/drawing/2014/main" id="{1E16AEE5-99E8-AD27-C36A-66793E4D353C}"/>
              </a:ext>
            </a:extLst>
          </p:cNvPr>
          <p:cNvSpPr/>
          <p:nvPr/>
        </p:nvSpPr>
        <p:spPr>
          <a:xfrm>
            <a:off x="4065104" y="846947"/>
            <a:ext cx="3985592" cy="783377"/>
          </a:xfrm>
          <a:prstGeom prst="roundRect">
            <a:avLst>
              <a:gd name="adj" fmla="val 22119"/>
            </a:avLst>
          </a:prstGeom>
          <a:noFill/>
          <a:ln/>
        </p:spPr>
        <p:txBody>
          <a:bodyPr/>
          <a:lstStyle/>
          <a:p>
            <a:endParaRPr lang="ja-JP" altLang="en-US" sz="2400"/>
          </a:p>
        </p:txBody>
      </p:sp>
    </p:spTree>
    <p:extLst>
      <p:ext uri="{BB962C8B-B14F-4D97-AF65-F5344CB8AC3E}">
        <p14:creationId xmlns:p14="http://schemas.microsoft.com/office/powerpoint/2010/main" val="3319892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3233F-4FED-6BB7-35D9-1B91BA32F9F5}"/>
            </a:ext>
          </a:extLst>
        </p:cNvPr>
        <p:cNvGrpSpPr/>
        <p:nvPr/>
      </p:nvGrpSpPr>
      <p:grpSpPr>
        <a:xfrm>
          <a:off x="0" y="0"/>
          <a:ext cx="0" cy="0"/>
          <a:chOff x="0" y="0"/>
          <a:chExt cx="0" cy="0"/>
        </a:xfrm>
      </p:grpSpPr>
      <p:sp>
        <p:nvSpPr>
          <p:cNvPr id="3" name="字幕 2">
            <a:extLst>
              <a:ext uri="{FF2B5EF4-FFF2-40B4-BE49-F238E27FC236}">
                <a16:creationId xmlns:a16="http://schemas.microsoft.com/office/drawing/2014/main" id="{7EFD0DE4-0F45-BDC7-3C44-5A43EC86F2BF}"/>
              </a:ext>
            </a:extLst>
          </p:cNvPr>
          <p:cNvSpPr>
            <a:spLocks noGrp="1"/>
          </p:cNvSpPr>
          <p:nvPr>
            <p:ph type="subTitle" idx="1"/>
          </p:nvPr>
        </p:nvSpPr>
        <p:spPr>
          <a:xfrm>
            <a:off x="2067339" y="1576388"/>
            <a:ext cx="7841974" cy="4779962"/>
          </a:xfrm>
        </p:spPr>
        <p:txBody>
          <a:bodyPr>
            <a:normAutofit fontScale="92500" lnSpcReduction="10000"/>
          </a:bodyPr>
          <a:lstStyle/>
          <a:p>
            <a:pPr algn="l"/>
            <a:r>
              <a:rPr lang="ja-JP" altLang="en-US" dirty="0">
                <a:latin typeface="UD デジタル 教科書体 NK-R" panose="02020400000000000000" pitchFamily="18" charset="-128"/>
                <a:ea typeface="UD デジタル 教科書体 NK-R" panose="02020400000000000000" pitchFamily="18" charset="-128"/>
              </a:rPr>
              <a:t>〇</a:t>
            </a:r>
            <a:r>
              <a:rPr lang="ja-JP" altLang="ja-JP" dirty="0">
                <a:latin typeface="UD デジタル 教科書体 NK-R" panose="02020400000000000000" pitchFamily="18" charset="-128"/>
                <a:ea typeface="UD デジタル 教科書体 NK-R" panose="02020400000000000000" pitchFamily="18" charset="-128"/>
              </a:rPr>
              <a:t>“そばにいるだけ”では課題は解決しない</a:t>
            </a:r>
          </a:p>
          <a:p>
            <a:pPr algn="l"/>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困っているから一緒にいるだけでは職場は変わらない</a:t>
            </a:r>
          </a:p>
          <a:p>
            <a:pPr algn="l"/>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専門的な判断と働きかけが必要</a:t>
            </a:r>
          </a:p>
          <a:p>
            <a:pPr algn="l"/>
            <a:r>
              <a:rPr lang="ja-JP" altLang="en-US" dirty="0">
                <a:latin typeface="UD デジタル 教科書体 NK-R" panose="02020400000000000000" pitchFamily="18" charset="-128"/>
                <a:ea typeface="UD デジタル 教科書体 NK-R" panose="02020400000000000000" pitchFamily="18" charset="-128"/>
              </a:rPr>
              <a:t>〇</a:t>
            </a:r>
            <a:r>
              <a:rPr lang="ja-JP" altLang="ja-JP" dirty="0">
                <a:latin typeface="UD デジタル 教科書体 NK-R" panose="02020400000000000000" pitchFamily="18" charset="-128"/>
                <a:ea typeface="UD デジタル 教科書体 NK-R" panose="02020400000000000000" pitchFamily="18" charset="-128"/>
              </a:rPr>
              <a:t>状況を見立てる力</a:t>
            </a:r>
          </a:p>
          <a:p>
            <a:pPr algn="l"/>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何が起きているか</a:t>
            </a:r>
            <a:r>
              <a:rPr lang="en-US" altLang="ja-JP" dirty="0">
                <a:latin typeface="UD デジタル 教科書体 NK-R" panose="02020400000000000000" pitchFamily="18" charset="-128"/>
                <a:ea typeface="UD デジタル 教科書体 NK-R" panose="02020400000000000000" pitchFamily="18" charset="-128"/>
              </a:rPr>
              <a:t>/</a:t>
            </a:r>
            <a:r>
              <a:rPr lang="ja-JP" altLang="ja-JP" dirty="0">
                <a:latin typeface="UD デジタル 教科書体 NK-R" panose="02020400000000000000" pitchFamily="18" charset="-128"/>
                <a:ea typeface="UD デジタル 教科書体 NK-R" panose="02020400000000000000" pitchFamily="18" charset="-128"/>
              </a:rPr>
              <a:t>なぜ起きているか</a:t>
            </a:r>
            <a:r>
              <a:rPr lang="en-US" altLang="ja-JP" dirty="0">
                <a:latin typeface="UD デジタル 教科書体 NK-R" panose="02020400000000000000" pitchFamily="18" charset="-128"/>
                <a:ea typeface="UD デジタル 教科書体 NK-R" panose="02020400000000000000" pitchFamily="18" charset="-128"/>
              </a:rPr>
              <a:t>/</a:t>
            </a:r>
            <a:r>
              <a:rPr lang="ja-JP" altLang="ja-JP" dirty="0">
                <a:latin typeface="UD デジタル 教科書体 NK-R" panose="02020400000000000000" pitchFamily="18" charset="-128"/>
                <a:ea typeface="UD デジタル 教科書体 NK-R" panose="02020400000000000000" pitchFamily="18" charset="-128"/>
              </a:rPr>
              <a:t>どう変えられるか</a:t>
            </a:r>
            <a:endParaRPr lang="ja-JP" altLang="en-US" dirty="0">
              <a:latin typeface="UD デジタル 教科書体 NK-R" panose="02020400000000000000" pitchFamily="18" charset="-128"/>
              <a:ea typeface="UD デジタル 教科書体 NK-R" panose="02020400000000000000" pitchFamily="18" charset="-128"/>
            </a:endParaRPr>
          </a:p>
          <a:p>
            <a:pPr algn="l"/>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原因を整理し、改善策を説明できることが専門性</a:t>
            </a:r>
          </a:p>
          <a:p>
            <a:pPr algn="l"/>
            <a:r>
              <a:rPr lang="ja-JP" altLang="en-US" dirty="0">
                <a:latin typeface="UD デジタル 教科書体 NK-R" panose="02020400000000000000" pitchFamily="18" charset="-128"/>
                <a:ea typeface="UD デジタル 教科書体 NK-R" panose="02020400000000000000" pitchFamily="18" charset="-128"/>
              </a:rPr>
              <a:t>〇</a:t>
            </a:r>
            <a:r>
              <a:rPr lang="ja-JP" altLang="ja-JP" dirty="0">
                <a:latin typeface="UD デジタル 教科書体 NK-R" panose="02020400000000000000" pitchFamily="18" charset="-128"/>
                <a:ea typeface="UD デジタル 教科書体 NK-R" panose="02020400000000000000" pitchFamily="18" charset="-128"/>
              </a:rPr>
              <a:t>具体的な提案力</a:t>
            </a:r>
          </a:p>
          <a:p>
            <a:pPr algn="l"/>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理論だけでなく、現場で実行できる改善策を提示</a:t>
            </a:r>
          </a:p>
          <a:p>
            <a:pPr algn="l"/>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周囲を納得させる説得力・課題解決力が求められる</a:t>
            </a:r>
          </a:p>
          <a:p>
            <a:pPr algn="l"/>
            <a:r>
              <a:rPr lang="ja-JP" altLang="en-US" dirty="0">
                <a:latin typeface="UD デジタル 教科書体 NK-R" panose="02020400000000000000" pitchFamily="18" charset="-128"/>
                <a:ea typeface="UD デジタル 教科書体 NK-R" panose="02020400000000000000" pitchFamily="18" charset="-128"/>
              </a:rPr>
              <a:t>〇</a:t>
            </a:r>
            <a:r>
              <a:rPr lang="ja-JP" altLang="ja-JP" dirty="0">
                <a:latin typeface="UD デジタル 教科書体 NK-R" panose="02020400000000000000" pitchFamily="18" charset="-128"/>
                <a:ea typeface="UD デジタル 教科書体 NK-R" panose="02020400000000000000" pitchFamily="18" charset="-128"/>
              </a:rPr>
              <a:t>特性 × 職場環境の分析</a:t>
            </a:r>
          </a:p>
          <a:p>
            <a:pPr algn="l"/>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障がい特性と職場の状況を正しく理解する</a:t>
            </a:r>
          </a:p>
          <a:p>
            <a:pPr algn="l"/>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特性が見えにくい障害では環境調整が重要</a:t>
            </a:r>
          </a:p>
          <a:p>
            <a:endParaRPr kumimoji="1" lang="ja-JP" altLang="en-US" dirty="0"/>
          </a:p>
        </p:txBody>
      </p:sp>
      <p:sp>
        <p:nvSpPr>
          <p:cNvPr id="4" name="スライド番号プレースホルダー 3">
            <a:extLst>
              <a:ext uri="{FF2B5EF4-FFF2-40B4-BE49-F238E27FC236}">
                <a16:creationId xmlns:a16="http://schemas.microsoft.com/office/drawing/2014/main" id="{64A0FF3F-BC12-6375-CF73-D5624868C223}"/>
              </a:ext>
            </a:extLst>
          </p:cNvPr>
          <p:cNvSpPr>
            <a:spLocks noGrp="1"/>
          </p:cNvSpPr>
          <p:nvPr>
            <p:ph type="sldNum" sz="quarter" idx="12"/>
          </p:nvPr>
        </p:nvSpPr>
        <p:spPr/>
        <p:txBody>
          <a:bodyPr/>
          <a:lstStyle/>
          <a:p>
            <a:fld id="{C339E4E8-780C-47DA-9976-8D59F520AA81}" type="slidenum">
              <a:rPr kumimoji="1" lang="ja-JP" altLang="en-US" smtClean="0"/>
              <a:t>51</a:t>
            </a:fld>
            <a:endParaRPr kumimoji="1" lang="ja-JP" altLang="en-US"/>
          </a:p>
        </p:txBody>
      </p:sp>
      <p:sp>
        <p:nvSpPr>
          <p:cNvPr id="6" name="Text 2">
            <a:extLst>
              <a:ext uri="{FF2B5EF4-FFF2-40B4-BE49-F238E27FC236}">
                <a16:creationId xmlns:a16="http://schemas.microsoft.com/office/drawing/2014/main" id="{AAAADC7F-E9C2-F7B8-66BB-2B9EB568A9AE}"/>
              </a:ext>
            </a:extLst>
          </p:cNvPr>
          <p:cNvSpPr/>
          <p:nvPr/>
        </p:nvSpPr>
        <p:spPr>
          <a:xfrm>
            <a:off x="1340540" y="606892"/>
            <a:ext cx="9801226" cy="675991"/>
          </a:xfrm>
          <a:prstGeom prst="rect">
            <a:avLst/>
          </a:prstGeom>
          <a:noFill/>
          <a:ln/>
        </p:spPr>
        <p:txBody>
          <a:bodyPr wrap="square" lIns="0" tIns="0" rIns="0" bIns="0" rtlCol="0" anchor="t">
            <a:no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就労支援に求められる専門性</a:t>
            </a:r>
          </a:p>
        </p:txBody>
      </p:sp>
    </p:spTree>
    <p:extLst>
      <p:ext uri="{BB962C8B-B14F-4D97-AF65-F5344CB8AC3E}">
        <p14:creationId xmlns:p14="http://schemas.microsoft.com/office/powerpoint/2010/main" val="21274457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84D88-1469-B052-B504-DB7CC488296B}"/>
            </a:ext>
          </a:extLst>
        </p:cNvPr>
        <p:cNvGrpSpPr/>
        <p:nvPr/>
      </p:nvGrpSpPr>
      <p:grpSpPr>
        <a:xfrm>
          <a:off x="0" y="0"/>
          <a:ext cx="0" cy="0"/>
          <a:chOff x="0" y="0"/>
          <a:chExt cx="0" cy="0"/>
        </a:xfrm>
      </p:grpSpPr>
      <p:sp>
        <p:nvSpPr>
          <p:cNvPr id="3" name="字幕 2">
            <a:extLst>
              <a:ext uri="{FF2B5EF4-FFF2-40B4-BE49-F238E27FC236}">
                <a16:creationId xmlns:a16="http://schemas.microsoft.com/office/drawing/2014/main" id="{F1DA9AE5-65C2-3152-F6B8-EAA51B9F3585}"/>
              </a:ext>
            </a:extLst>
          </p:cNvPr>
          <p:cNvSpPr>
            <a:spLocks noGrp="1"/>
          </p:cNvSpPr>
          <p:nvPr>
            <p:ph type="subTitle" idx="1"/>
          </p:nvPr>
        </p:nvSpPr>
        <p:spPr>
          <a:xfrm>
            <a:off x="1047751" y="1576388"/>
            <a:ext cx="10182224" cy="4779962"/>
          </a:xfrm>
        </p:spPr>
        <p:txBody>
          <a:bodyPr>
            <a:normAutofit/>
          </a:bodyPr>
          <a:lstStyle/>
          <a:p>
            <a:pPr algn="l"/>
            <a:r>
              <a:rPr lang="ja-JP" altLang="en-US" sz="2200" dirty="0">
                <a:latin typeface="UD デジタル 教科書体 NK-R" panose="02020400000000000000" pitchFamily="18" charset="-128"/>
                <a:ea typeface="UD デジタル 教科書体 NK-R" panose="02020400000000000000" pitchFamily="18" charset="-128"/>
              </a:rPr>
              <a:t>〇</a:t>
            </a:r>
            <a:r>
              <a:rPr lang="ja-JP" altLang="ja-JP" sz="2200" dirty="0">
                <a:latin typeface="UD デジタル 教科書体 NK-R" panose="02020400000000000000" pitchFamily="18" charset="-128"/>
                <a:ea typeface="UD デジタル 教科書体 NK-R" panose="02020400000000000000" pitchFamily="18" charset="-128"/>
              </a:rPr>
              <a:t>職場への働きかけは必須</a:t>
            </a: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本人だけの支援では十分</a:t>
            </a:r>
            <a:r>
              <a:rPr lang="ja-JP" altLang="en-US" sz="2200" dirty="0">
                <a:latin typeface="UD デジタル 教科書体 NK-R" panose="02020400000000000000" pitchFamily="18" charset="-128"/>
                <a:ea typeface="UD デジタル 教科書体 NK-R" panose="02020400000000000000" pitchFamily="18" charset="-128"/>
              </a:rPr>
              <a:t>でない</a:t>
            </a:r>
            <a:endParaRPr lang="ja-JP"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職場環境に変化をつくれなければ安定就労は難しい</a:t>
            </a: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仕事内容・人間関係・文化・ストレス要因を踏まえて助言する</a:t>
            </a:r>
          </a:p>
          <a:p>
            <a:pPr algn="l"/>
            <a:r>
              <a:rPr lang="ja-JP" altLang="en-US" sz="2200" dirty="0">
                <a:latin typeface="UD デジタル 教科書体 NK-R" panose="02020400000000000000" pitchFamily="18" charset="-128"/>
                <a:ea typeface="UD デジタル 教科書体 NK-R" panose="02020400000000000000" pitchFamily="18" charset="-128"/>
              </a:rPr>
              <a:t>〇</a:t>
            </a:r>
            <a:r>
              <a:rPr lang="ja-JP" altLang="ja-JP" sz="2200" dirty="0">
                <a:latin typeface="UD デジタル 教科書体 NK-R" panose="02020400000000000000" pitchFamily="18" charset="-128"/>
                <a:ea typeface="UD デジタル 教科書体 NK-R" panose="02020400000000000000" pitchFamily="18" charset="-128"/>
              </a:rPr>
              <a:t>本人中心の支援を社会につなぐ</a:t>
            </a: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「思いを代わりに伝える」だけでなく、 本人が自分の思いを実現できるよう支える</a:t>
            </a:r>
            <a:r>
              <a:rPr lang="ja-JP" altLang="en-US" sz="2200" dirty="0">
                <a:latin typeface="UD デジタル 教科書体 NK-R" panose="02020400000000000000" pitchFamily="18" charset="-128"/>
                <a:ea typeface="UD デジタル 教科書体 NK-R" panose="02020400000000000000" pitchFamily="18" charset="-128"/>
              </a:rPr>
              <a:t>　　</a:t>
            </a: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存在に</a:t>
            </a:r>
            <a:endParaRPr lang="ja-JP" altLang="en-US"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社会と職場の立場を理解し、双方をつなぐ調整力が必要</a:t>
            </a:r>
          </a:p>
          <a:p>
            <a:pPr algn="l"/>
            <a:r>
              <a:rPr lang="ja-JP" altLang="en-US" sz="2200" dirty="0">
                <a:latin typeface="UD デジタル 教科書体 NK-R" panose="02020400000000000000" pitchFamily="18" charset="-128"/>
                <a:ea typeface="UD デジタル 教科書体 NK-R" panose="02020400000000000000" pitchFamily="18" charset="-128"/>
              </a:rPr>
              <a:t>〇</a:t>
            </a:r>
            <a:r>
              <a:rPr lang="ja-JP" altLang="ja-JP" sz="2200" dirty="0">
                <a:latin typeface="UD デジタル 教科書体 NK-R" panose="02020400000000000000" pitchFamily="18" charset="-128"/>
                <a:ea typeface="UD デジタル 教科書体 NK-R" panose="02020400000000000000" pitchFamily="18" charset="-128"/>
              </a:rPr>
              <a:t>働き続けるための共通条件</a:t>
            </a:r>
          </a:p>
          <a:p>
            <a:pPr algn="l"/>
            <a:r>
              <a:rPr lang="ja-JP" altLang="en-US" sz="2200" dirty="0">
                <a:latin typeface="UD デジタル 教科書体 NK-R" panose="02020400000000000000" pitchFamily="18" charset="-128"/>
                <a:ea typeface="UD デジタル 教科書体 NK-R" panose="02020400000000000000" pitchFamily="18" charset="-128"/>
              </a:rPr>
              <a:t>　　　　　　職場で</a:t>
            </a:r>
            <a:r>
              <a:rPr lang="ja-JP" altLang="ja-JP" sz="2200" dirty="0">
                <a:latin typeface="UD デジタル 教科書体 NK-R" panose="02020400000000000000" pitchFamily="18" charset="-128"/>
                <a:ea typeface="UD デジタル 教科書体 NK-R" panose="02020400000000000000" pitchFamily="18" charset="-128"/>
              </a:rPr>
              <a:t>必要とされること</a:t>
            </a:r>
            <a:r>
              <a:rPr lang="en-US" altLang="ja-JP" sz="2200" dirty="0">
                <a:latin typeface="UD デジタル 教科書体 NK-R" panose="02020400000000000000" pitchFamily="18" charset="-128"/>
                <a:ea typeface="UD デジタル 教科書体 NK-R" panose="02020400000000000000" pitchFamily="18" charset="-128"/>
              </a:rPr>
              <a:t>/</a:t>
            </a:r>
            <a:r>
              <a:rPr lang="ja-JP" altLang="ja-JP" sz="2200" dirty="0">
                <a:latin typeface="UD デジタル 教科書体 NK-R" panose="02020400000000000000" pitchFamily="18" charset="-128"/>
                <a:ea typeface="UD デジタル 教科書体 NK-R" panose="02020400000000000000" pitchFamily="18" charset="-128"/>
              </a:rPr>
              <a:t>仕事に誇りを持てること</a:t>
            </a:r>
          </a:p>
          <a:p>
            <a:endParaRPr kumimoji="1" lang="ja-JP" altLang="en-US" dirty="0"/>
          </a:p>
        </p:txBody>
      </p:sp>
      <p:sp>
        <p:nvSpPr>
          <p:cNvPr id="4" name="スライド番号プレースホルダー 3">
            <a:extLst>
              <a:ext uri="{FF2B5EF4-FFF2-40B4-BE49-F238E27FC236}">
                <a16:creationId xmlns:a16="http://schemas.microsoft.com/office/drawing/2014/main" id="{4BCDFBEC-2730-6CD6-4B7D-17C2F8709938}"/>
              </a:ext>
            </a:extLst>
          </p:cNvPr>
          <p:cNvSpPr>
            <a:spLocks noGrp="1"/>
          </p:cNvSpPr>
          <p:nvPr>
            <p:ph type="sldNum" sz="quarter" idx="12"/>
          </p:nvPr>
        </p:nvSpPr>
        <p:spPr/>
        <p:txBody>
          <a:bodyPr/>
          <a:lstStyle/>
          <a:p>
            <a:fld id="{C339E4E8-780C-47DA-9976-8D59F520AA81}" type="slidenum">
              <a:rPr kumimoji="1" lang="ja-JP" altLang="en-US" smtClean="0"/>
              <a:t>52</a:t>
            </a:fld>
            <a:endParaRPr kumimoji="1" lang="ja-JP" altLang="en-US"/>
          </a:p>
        </p:txBody>
      </p:sp>
      <p:sp>
        <p:nvSpPr>
          <p:cNvPr id="6" name="Text 2">
            <a:extLst>
              <a:ext uri="{FF2B5EF4-FFF2-40B4-BE49-F238E27FC236}">
                <a16:creationId xmlns:a16="http://schemas.microsoft.com/office/drawing/2014/main" id="{D63AE944-C3F1-2433-04EC-752EDE6143CB}"/>
              </a:ext>
            </a:extLst>
          </p:cNvPr>
          <p:cNvSpPr/>
          <p:nvPr/>
        </p:nvSpPr>
        <p:spPr>
          <a:xfrm>
            <a:off x="1310723" y="646649"/>
            <a:ext cx="9801226" cy="675991"/>
          </a:xfrm>
          <a:prstGeom prst="rect">
            <a:avLst/>
          </a:prstGeom>
          <a:noFill/>
          <a:ln/>
        </p:spPr>
        <p:txBody>
          <a:bodyPr wrap="square" lIns="0" tIns="0" rIns="0" bIns="0" rtlCol="0" anchor="t">
            <a:no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職場への働き方と調整力</a:t>
            </a:r>
          </a:p>
        </p:txBody>
      </p:sp>
    </p:spTree>
    <p:extLst>
      <p:ext uri="{BB962C8B-B14F-4D97-AF65-F5344CB8AC3E}">
        <p14:creationId xmlns:p14="http://schemas.microsoft.com/office/powerpoint/2010/main" val="9590700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78DE5-6CD7-062D-7DE7-CB52A731F90B}"/>
            </a:ext>
          </a:extLst>
        </p:cNvPr>
        <p:cNvGrpSpPr/>
        <p:nvPr/>
      </p:nvGrpSpPr>
      <p:grpSpPr>
        <a:xfrm>
          <a:off x="0" y="0"/>
          <a:ext cx="0" cy="0"/>
          <a:chOff x="0" y="0"/>
          <a:chExt cx="0" cy="0"/>
        </a:xfrm>
      </p:grpSpPr>
      <p:sp>
        <p:nvSpPr>
          <p:cNvPr id="3" name="字幕 2">
            <a:extLst>
              <a:ext uri="{FF2B5EF4-FFF2-40B4-BE49-F238E27FC236}">
                <a16:creationId xmlns:a16="http://schemas.microsoft.com/office/drawing/2014/main" id="{57055801-A304-F45B-8EA1-E2C77AE1B742}"/>
              </a:ext>
            </a:extLst>
          </p:cNvPr>
          <p:cNvSpPr>
            <a:spLocks noGrp="1"/>
          </p:cNvSpPr>
          <p:nvPr>
            <p:ph type="subTitle" idx="1"/>
          </p:nvPr>
        </p:nvSpPr>
        <p:spPr>
          <a:xfrm>
            <a:off x="1004887" y="1597998"/>
            <a:ext cx="10895375" cy="4221162"/>
          </a:xfrm>
        </p:spPr>
        <p:txBody>
          <a:bodyPr>
            <a:noAutofit/>
          </a:bodyPr>
          <a:lstStyle/>
          <a:p>
            <a:pPr algn="l"/>
            <a:r>
              <a:rPr lang="ja-JP" altLang="en-US" sz="2200" dirty="0">
                <a:latin typeface="UD デジタル 教科書体 NK-R" panose="02020400000000000000" pitchFamily="18" charset="-128"/>
                <a:ea typeface="UD デジタル 教科書体 NK-R" panose="02020400000000000000" pitchFamily="18" charset="-128"/>
              </a:rPr>
              <a:t>〇状態の見立てとニーズの把握</a:t>
            </a:r>
            <a:endParaRPr lang="ja-JP"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長い就労経験を持つ一方、年齢・体力・認知面の変化が生じやすい</a:t>
            </a: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「以前はできていたことが難しくなる」ことへの戸惑い</a:t>
            </a: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自尊心の低下や不安が強く出ることがある</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en-US" sz="2200" dirty="0">
                <a:solidFill>
                  <a:srgbClr val="FF0000"/>
                </a:solidFill>
                <a:latin typeface="UD デジタル 教科書体 NK-R" panose="02020400000000000000" pitchFamily="18" charset="-128"/>
                <a:ea typeface="UD デジタル 教科書体 NK-R" panose="02020400000000000000" pitchFamily="18" charset="-128"/>
              </a:rPr>
              <a:t>　</a:t>
            </a:r>
            <a:r>
              <a:rPr lang="ja-JP" altLang="en-US" sz="2200" dirty="0">
                <a:latin typeface="UD デジタル 教科書体 NK-R" panose="02020400000000000000" pitchFamily="18" charset="-128"/>
                <a:ea typeface="UD デジタル 教科書体 NK-R" panose="02020400000000000000" pitchFamily="18" charset="-128"/>
              </a:rPr>
              <a:t>これまでの経験だけで判断せず、現在の状態とニーズを捉え直す</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endParaRPr lang="ja-JP"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〇</a:t>
            </a:r>
            <a:r>
              <a:rPr lang="ja-JP" altLang="ja-JP" sz="2200" dirty="0">
                <a:latin typeface="UD デジタル 教科書体 NK-R" panose="02020400000000000000" pitchFamily="18" charset="-128"/>
                <a:ea typeface="UD デジタル 教科書体 NK-R" panose="02020400000000000000" pitchFamily="18" charset="-128"/>
              </a:rPr>
              <a:t>支援</a:t>
            </a:r>
            <a:r>
              <a:rPr lang="ja-JP" altLang="en-US" sz="2200" dirty="0">
                <a:latin typeface="UD デジタル 教科書体 NK-R" panose="02020400000000000000" pitchFamily="18" charset="-128"/>
                <a:ea typeface="UD デジタル 教科書体 NK-R" panose="02020400000000000000" pitchFamily="18" charset="-128"/>
              </a:rPr>
              <a:t>上</a:t>
            </a:r>
            <a:r>
              <a:rPr lang="ja-JP" altLang="ja-JP" sz="2200" dirty="0">
                <a:latin typeface="UD デジタル 教科書体 NK-R" panose="02020400000000000000" pitchFamily="18" charset="-128"/>
                <a:ea typeface="UD デジタル 教科書体 NK-R" panose="02020400000000000000" pitchFamily="18" charset="-128"/>
              </a:rPr>
              <a:t>のポイント</a:t>
            </a: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経験を尊重し、強みとして再評価する</a:t>
            </a: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現在の状態に合わせて働き方を再構築する （作業量・ペース・指示方法・環境調整）</a:t>
            </a: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今</a:t>
            </a:r>
            <a:r>
              <a:rPr lang="ja-JP" altLang="ja-JP" sz="2200" dirty="0">
                <a:latin typeface="UD デジタル 教科書体 NK-R" panose="02020400000000000000" pitchFamily="18" charset="-128"/>
                <a:ea typeface="UD デジタル 教科書体 NK-R" panose="02020400000000000000" pitchFamily="18" charset="-128"/>
              </a:rPr>
              <a:t>できること」を基盤に役割を再設計</a:t>
            </a: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年齢による変化への理解を職場に促し、誤解や過度な期待を防ぐ</a:t>
            </a:r>
          </a:p>
          <a:p>
            <a:pPr algn="l"/>
            <a:r>
              <a:rPr lang="ja-JP" altLang="en-US" sz="2200" dirty="0">
                <a:latin typeface="UD デジタル 教科書体 NK-R" panose="02020400000000000000" pitchFamily="18" charset="-128"/>
                <a:ea typeface="UD デジタル 教科書体 NK-R" panose="02020400000000000000" pitchFamily="18" charset="-128"/>
              </a:rPr>
              <a:t>　　　　　</a:t>
            </a:r>
            <a:r>
              <a:rPr lang="ja-JP" altLang="ja-JP" sz="2200" dirty="0">
                <a:latin typeface="UD デジタル 教科書体 NK-R" panose="02020400000000000000" pitchFamily="18" charset="-128"/>
                <a:ea typeface="UD デジタル 教科書体 NK-R" panose="02020400000000000000" pitchFamily="18" charset="-128"/>
              </a:rPr>
              <a:t>本人の“働きたい”を丁寧に再確認し、現実的な選択肢を整理する</a:t>
            </a:r>
          </a:p>
          <a:p>
            <a:endParaRPr kumimoji="1" lang="ja-JP" altLang="en-US" sz="2200" dirty="0"/>
          </a:p>
        </p:txBody>
      </p:sp>
      <p:sp>
        <p:nvSpPr>
          <p:cNvPr id="4" name="スライド番号プレースホルダー 3">
            <a:extLst>
              <a:ext uri="{FF2B5EF4-FFF2-40B4-BE49-F238E27FC236}">
                <a16:creationId xmlns:a16="http://schemas.microsoft.com/office/drawing/2014/main" id="{66B82114-4173-7575-CB11-FC8EF1C49701}"/>
              </a:ext>
            </a:extLst>
          </p:cNvPr>
          <p:cNvSpPr>
            <a:spLocks noGrp="1"/>
          </p:cNvSpPr>
          <p:nvPr>
            <p:ph type="sldNum" sz="quarter" idx="12"/>
          </p:nvPr>
        </p:nvSpPr>
        <p:spPr/>
        <p:txBody>
          <a:bodyPr/>
          <a:lstStyle/>
          <a:p>
            <a:fld id="{C339E4E8-780C-47DA-9976-8D59F520AA81}" type="slidenum">
              <a:rPr kumimoji="1" lang="ja-JP" altLang="en-US" smtClean="0"/>
              <a:t>53</a:t>
            </a:fld>
            <a:endParaRPr kumimoji="1" lang="ja-JP" altLang="en-US"/>
          </a:p>
        </p:txBody>
      </p:sp>
      <p:sp>
        <p:nvSpPr>
          <p:cNvPr id="6" name="Text 2">
            <a:extLst>
              <a:ext uri="{FF2B5EF4-FFF2-40B4-BE49-F238E27FC236}">
                <a16:creationId xmlns:a16="http://schemas.microsoft.com/office/drawing/2014/main" id="{6CC7D31B-1883-20CD-6690-6D9D50A1F7E5}"/>
              </a:ext>
            </a:extLst>
          </p:cNvPr>
          <p:cNvSpPr/>
          <p:nvPr/>
        </p:nvSpPr>
        <p:spPr>
          <a:xfrm>
            <a:off x="1261028" y="547257"/>
            <a:ext cx="10454722" cy="919593"/>
          </a:xfrm>
          <a:prstGeom prst="rect">
            <a:avLst/>
          </a:prstGeom>
          <a:noFill/>
          <a:ln/>
        </p:spPr>
        <p:txBody>
          <a:bodyPr wrap="square" lIns="0" tIns="0" rIns="0" bIns="0" rtlCol="0" anchor="t">
            <a:no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就労後の変化に応じて、支援をつなぎ直す力</a:t>
            </a:r>
          </a:p>
        </p:txBody>
      </p:sp>
    </p:spTree>
    <p:extLst>
      <p:ext uri="{BB962C8B-B14F-4D97-AF65-F5344CB8AC3E}">
        <p14:creationId xmlns:p14="http://schemas.microsoft.com/office/powerpoint/2010/main" val="14261563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F8366-D3DA-EBE9-D382-5181C202C177}"/>
            </a:ext>
          </a:extLst>
        </p:cNvPr>
        <p:cNvGrpSpPr/>
        <p:nvPr/>
      </p:nvGrpSpPr>
      <p:grpSpPr>
        <a:xfrm>
          <a:off x="0" y="0"/>
          <a:ext cx="0" cy="0"/>
          <a:chOff x="0" y="0"/>
          <a:chExt cx="0" cy="0"/>
        </a:xfrm>
      </p:grpSpPr>
      <p:sp>
        <p:nvSpPr>
          <p:cNvPr id="3" name="字幕 2">
            <a:extLst>
              <a:ext uri="{FF2B5EF4-FFF2-40B4-BE49-F238E27FC236}">
                <a16:creationId xmlns:a16="http://schemas.microsoft.com/office/drawing/2014/main" id="{22B201EC-F652-1C40-B2B2-65F739F3C7E0}"/>
              </a:ext>
            </a:extLst>
          </p:cNvPr>
          <p:cNvSpPr>
            <a:spLocks noGrp="1"/>
          </p:cNvSpPr>
          <p:nvPr>
            <p:ph type="subTitle" idx="1"/>
          </p:nvPr>
        </p:nvSpPr>
        <p:spPr>
          <a:xfrm>
            <a:off x="2739182" y="3230217"/>
            <a:ext cx="4842718" cy="2820453"/>
          </a:xfrm>
        </p:spPr>
        <p:txBody>
          <a:bodyPr>
            <a:normAutofit fontScale="85000" lnSpcReduction="10000"/>
          </a:bodyPr>
          <a:lstStyle/>
          <a:p>
            <a:pPr algn="l"/>
            <a:r>
              <a:rPr lang="ja-JP" altLang="en-US" sz="4200" dirty="0">
                <a:latin typeface="UD デジタル 教科書体 NK-R" panose="02020400000000000000" pitchFamily="18" charset="-128"/>
                <a:ea typeface="UD デジタル 教科書体 NK-R" panose="02020400000000000000" pitchFamily="18" charset="-128"/>
              </a:rPr>
              <a:t>〇　</a:t>
            </a:r>
            <a:r>
              <a:rPr lang="ja-JP" altLang="ja-JP" sz="4200" dirty="0">
                <a:latin typeface="UD デジタル 教科書体 NK-R" panose="02020400000000000000" pitchFamily="18" charset="-128"/>
                <a:ea typeface="UD デジタル 教科書体 NK-R" panose="02020400000000000000" pitchFamily="18" charset="-128"/>
              </a:rPr>
              <a:t>見立てる力</a:t>
            </a:r>
          </a:p>
          <a:p>
            <a:pPr algn="l"/>
            <a:r>
              <a:rPr lang="ja-JP" altLang="en-US" sz="4200" dirty="0">
                <a:latin typeface="UD デジタル 教科書体 NK-R" panose="02020400000000000000" pitchFamily="18" charset="-128"/>
                <a:ea typeface="UD デジタル 教科書体 NK-R" panose="02020400000000000000" pitchFamily="18" charset="-128"/>
              </a:rPr>
              <a:t>〇　</a:t>
            </a:r>
            <a:r>
              <a:rPr lang="ja-JP" altLang="ja-JP" sz="4200" dirty="0">
                <a:latin typeface="UD デジタル 教科書体 NK-R" panose="02020400000000000000" pitchFamily="18" charset="-128"/>
                <a:ea typeface="UD デジタル 教科書体 NK-R" panose="02020400000000000000" pitchFamily="18" charset="-128"/>
              </a:rPr>
              <a:t>提案力</a:t>
            </a:r>
          </a:p>
          <a:p>
            <a:pPr algn="l"/>
            <a:r>
              <a:rPr lang="ja-JP" altLang="en-US" sz="4200" dirty="0">
                <a:latin typeface="UD デジタル 教科書体 NK-R" panose="02020400000000000000" pitchFamily="18" charset="-128"/>
                <a:ea typeface="UD デジタル 教科書体 NK-R" panose="02020400000000000000" pitchFamily="18" charset="-128"/>
              </a:rPr>
              <a:t>〇　</a:t>
            </a:r>
            <a:r>
              <a:rPr lang="ja-JP" altLang="ja-JP" sz="4200" dirty="0">
                <a:latin typeface="UD デジタル 教科書体 NK-R" panose="02020400000000000000" pitchFamily="18" charset="-128"/>
                <a:ea typeface="UD デジタル 教科書体 NK-R" panose="02020400000000000000" pitchFamily="18" charset="-128"/>
              </a:rPr>
              <a:t>調整力</a:t>
            </a:r>
          </a:p>
          <a:p>
            <a:pPr algn="l"/>
            <a:r>
              <a:rPr lang="ja-JP" altLang="en-US" sz="4200" dirty="0">
                <a:latin typeface="UD デジタル 教科書体 NK-R" panose="02020400000000000000" pitchFamily="18" charset="-128"/>
                <a:ea typeface="UD デジタル 教科書体 NK-R" panose="02020400000000000000" pitchFamily="18" charset="-128"/>
              </a:rPr>
              <a:t>〇　支援をつなぎ直す力</a:t>
            </a:r>
            <a:r>
              <a:rPr lang="ja-JP" altLang="ja-JP" sz="4200" dirty="0">
                <a:latin typeface="UD デジタル 教科書体 NK-R" panose="02020400000000000000" pitchFamily="18" charset="-128"/>
                <a:ea typeface="UD デジタル 教科書体 NK-R" panose="02020400000000000000" pitchFamily="18" charset="-128"/>
              </a:rPr>
              <a:t> </a:t>
            </a:r>
            <a:endParaRPr lang="en-US" altLang="ja-JP" sz="4200" dirty="0">
              <a:latin typeface="UD デジタル 教科書体 NK-R" panose="02020400000000000000" pitchFamily="18" charset="-128"/>
              <a:ea typeface="UD デジタル 教科書体 NK-R" panose="02020400000000000000" pitchFamily="18" charset="-128"/>
            </a:endParaRPr>
          </a:p>
          <a:p>
            <a:pPr algn="l"/>
            <a:r>
              <a:rPr lang="ja-JP" altLang="en-US" sz="3200" dirty="0">
                <a:latin typeface="UD デジタル 教科書体 NK-R" panose="02020400000000000000" pitchFamily="18" charset="-128"/>
                <a:ea typeface="UD デジタル 教科書体 NK-R" panose="02020400000000000000" pitchFamily="18" charset="-128"/>
              </a:rPr>
              <a:t>　</a:t>
            </a:r>
            <a:r>
              <a:rPr lang="ja-JP" altLang="ja-JP" sz="3200" dirty="0">
                <a:latin typeface="UD デジタル 教科書体 NK-R" panose="02020400000000000000" pitchFamily="18" charset="-128"/>
                <a:ea typeface="UD デジタル 教科書体 NK-R" panose="02020400000000000000" pitchFamily="18" charset="-128"/>
              </a:rPr>
              <a:t> </a:t>
            </a:r>
            <a:r>
              <a:rPr lang="ja-JP" altLang="en-US" sz="3200" dirty="0">
                <a:latin typeface="UD デジタル 教科書体 NK-R" panose="02020400000000000000" pitchFamily="18" charset="-128"/>
                <a:ea typeface="UD デジタル 教科書体 NK-R" panose="02020400000000000000" pitchFamily="18" charset="-128"/>
              </a:rPr>
              <a:t>　</a:t>
            </a:r>
          </a:p>
          <a:p>
            <a:endParaRPr kumimoji="1" lang="ja-JP" altLang="en-US" dirty="0"/>
          </a:p>
        </p:txBody>
      </p:sp>
      <p:sp>
        <p:nvSpPr>
          <p:cNvPr id="4" name="スライド番号プレースホルダー 3">
            <a:extLst>
              <a:ext uri="{FF2B5EF4-FFF2-40B4-BE49-F238E27FC236}">
                <a16:creationId xmlns:a16="http://schemas.microsoft.com/office/drawing/2014/main" id="{4AF44841-D46F-7A9A-BF51-F826330E7FCB}"/>
              </a:ext>
            </a:extLst>
          </p:cNvPr>
          <p:cNvSpPr>
            <a:spLocks noGrp="1"/>
          </p:cNvSpPr>
          <p:nvPr>
            <p:ph type="sldNum" sz="quarter" idx="12"/>
          </p:nvPr>
        </p:nvSpPr>
        <p:spPr/>
        <p:txBody>
          <a:bodyPr/>
          <a:lstStyle/>
          <a:p>
            <a:fld id="{C339E4E8-780C-47DA-9976-8D59F520AA81}" type="slidenum">
              <a:rPr kumimoji="1" lang="ja-JP" altLang="en-US" smtClean="0"/>
              <a:t>54</a:t>
            </a:fld>
            <a:endParaRPr kumimoji="1" lang="ja-JP" altLang="en-US"/>
          </a:p>
        </p:txBody>
      </p:sp>
      <p:sp>
        <p:nvSpPr>
          <p:cNvPr id="6" name="Text 2">
            <a:extLst>
              <a:ext uri="{FF2B5EF4-FFF2-40B4-BE49-F238E27FC236}">
                <a16:creationId xmlns:a16="http://schemas.microsoft.com/office/drawing/2014/main" id="{A4101073-2958-3CDC-F9DA-A17D7DB6BD9C}"/>
              </a:ext>
            </a:extLst>
          </p:cNvPr>
          <p:cNvSpPr/>
          <p:nvPr/>
        </p:nvSpPr>
        <p:spPr>
          <a:xfrm>
            <a:off x="1103243" y="807330"/>
            <a:ext cx="10250557" cy="1707270"/>
          </a:xfrm>
          <a:prstGeom prst="rect">
            <a:avLst/>
          </a:prstGeom>
          <a:noFill/>
          <a:ln/>
        </p:spPr>
        <p:txBody>
          <a:bodyPr wrap="square" lIns="0" tIns="0" rIns="0" bIns="0" rtlCol="0" anchor="t">
            <a:noAutofit/>
          </a:bodyPr>
          <a:lstStyle/>
          <a:p>
            <a:pPr>
              <a:lnSpc>
                <a:spcPct val="104000"/>
              </a:lnSpc>
            </a:pPr>
            <a:r>
              <a:rPr lang="ja-JP" altLang="ja-JP" sz="4400" dirty="0">
                <a:latin typeface="UD デジタル 教科書体 NK-R" panose="02020400000000000000" pitchFamily="18" charset="-128"/>
                <a:ea typeface="UD デジタル 教科書体 NK-R" panose="02020400000000000000" pitchFamily="18" charset="-128"/>
              </a:rPr>
              <a:t>本人も周囲も働きやすい</a:t>
            </a:r>
            <a:r>
              <a:rPr lang="ja-JP" altLang="en-US" sz="4400" dirty="0">
                <a:latin typeface="UD デジタル 教科書体 NK-R" panose="02020400000000000000" pitchFamily="18" charset="-128"/>
                <a:ea typeface="UD デジタル 教科書体 NK-R" panose="02020400000000000000" pitchFamily="18" charset="-128"/>
              </a:rPr>
              <a:t>環境</a:t>
            </a:r>
            <a:r>
              <a:rPr lang="ja-JP" altLang="ja-JP" sz="4400" dirty="0">
                <a:latin typeface="UD デジタル 教科書体 NK-R" panose="02020400000000000000" pitchFamily="18" charset="-128"/>
                <a:ea typeface="UD デジタル 教科書体 NK-R" panose="02020400000000000000" pitchFamily="18" charset="-128"/>
              </a:rPr>
              <a:t>をつくることが支援者の専門性</a:t>
            </a:r>
          </a:p>
        </p:txBody>
      </p:sp>
    </p:spTree>
    <p:extLst>
      <p:ext uri="{BB962C8B-B14F-4D97-AF65-F5344CB8AC3E}">
        <p14:creationId xmlns:p14="http://schemas.microsoft.com/office/powerpoint/2010/main" val="1763464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0D44B-FC11-54B9-F155-B16E2CD440C8}"/>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1D6E3C42-FA8A-A701-9BCC-04797971BCA7}"/>
              </a:ext>
            </a:extLst>
          </p:cNvPr>
          <p:cNvSpPr/>
          <p:nvPr/>
        </p:nvSpPr>
        <p:spPr>
          <a:xfrm>
            <a:off x="10660912" y="6404344"/>
            <a:ext cx="1417675" cy="3437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6</a:t>
            </a:r>
            <a:endParaRPr lang="ja-JP" altLang="en-US" sz="1200" dirty="0">
              <a:solidFill>
                <a:schemeClr val="tx1"/>
              </a:solidFill>
            </a:endParaRPr>
          </a:p>
        </p:txBody>
      </p:sp>
      <p:sp>
        <p:nvSpPr>
          <p:cNvPr id="6" name="Text 2">
            <a:extLst>
              <a:ext uri="{FF2B5EF4-FFF2-40B4-BE49-F238E27FC236}">
                <a16:creationId xmlns:a16="http://schemas.microsoft.com/office/drawing/2014/main" id="{B6657F75-0521-8F3F-170F-8D777B743AD1}"/>
              </a:ext>
            </a:extLst>
          </p:cNvPr>
          <p:cNvSpPr/>
          <p:nvPr/>
        </p:nvSpPr>
        <p:spPr>
          <a:xfrm>
            <a:off x="371475" y="673981"/>
            <a:ext cx="9801226" cy="675991"/>
          </a:xfrm>
          <a:prstGeom prst="rect">
            <a:avLst/>
          </a:prstGeom>
          <a:noFill/>
          <a:ln/>
        </p:spPr>
        <p:txBody>
          <a:bodyPr wrap="square" lIns="0" tIns="0" rIns="0" bIns="0" rtlCol="0" anchor="t">
            <a:no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④</a:t>
            </a:r>
            <a:r>
              <a:rPr lang="en-US" altLang="ja-JP" sz="4400" dirty="0">
                <a:latin typeface="UD デジタル 教科書体 NK-R" panose="02020400000000000000" pitchFamily="18" charset="-128"/>
                <a:ea typeface="UD デジタル 教科書体 NK-R" panose="02020400000000000000" pitchFamily="18" charset="-128"/>
              </a:rPr>
              <a:t>【</a:t>
            </a:r>
            <a:r>
              <a:rPr lang="ja-JP" altLang="en-US" sz="4400" dirty="0">
                <a:latin typeface="UD デジタル 教科書体 NK-R" panose="02020400000000000000" pitchFamily="18" charset="-128"/>
                <a:ea typeface="UD デジタル 教科書体 NK-R" panose="02020400000000000000" pitchFamily="18" charset="-128"/>
              </a:rPr>
              <a:t>活躍につながるマッチングへ</a:t>
            </a:r>
            <a:r>
              <a:rPr lang="en-US" altLang="ja-JP" sz="4400" dirty="0">
                <a:latin typeface="UD デジタル 教科書体 NK-R" panose="02020400000000000000" pitchFamily="18" charset="-128"/>
                <a:ea typeface="UD デジタル 教科書体 NK-R" panose="02020400000000000000" pitchFamily="18" charset="-128"/>
              </a:rPr>
              <a:t>】</a:t>
            </a:r>
            <a:endParaRPr lang="ja-JP" altLang="en-US" sz="4400" dirty="0">
              <a:latin typeface="UD デジタル 教科書体 NK-R" panose="02020400000000000000" pitchFamily="18" charset="-128"/>
              <a:ea typeface="UD デジタル 教科書体 NK-R" panose="02020400000000000000" pitchFamily="18" charset="-128"/>
            </a:endParaRPr>
          </a:p>
        </p:txBody>
      </p:sp>
      <p:sp>
        <p:nvSpPr>
          <p:cNvPr id="8" name="Text 1">
            <a:extLst>
              <a:ext uri="{FF2B5EF4-FFF2-40B4-BE49-F238E27FC236}">
                <a16:creationId xmlns:a16="http://schemas.microsoft.com/office/drawing/2014/main" id="{C66D9BBE-4093-9F70-A608-8A51C75C01EC}"/>
              </a:ext>
            </a:extLst>
          </p:cNvPr>
          <p:cNvSpPr/>
          <p:nvPr/>
        </p:nvSpPr>
        <p:spPr>
          <a:xfrm>
            <a:off x="30576" y="4855335"/>
            <a:ext cx="11413440" cy="1733155"/>
          </a:xfrm>
          <a:prstGeom prst="rect">
            <a:avLst/>
          </a:prstGeom>
          <a:noFill/>
          <a:ln/>
        </p:spPr>
        <p:txBody>
          <a:bodyPr wrap="square" lIns="0" tIns="0" rIns="0" bIns="0" rtlCol="0" anchor="t">
            <a:noAutofit/>
          </a:bodyPr>
          <a:lstStyle/>
          <a:p>
            <a:pPr>
              <a:lnSpc>
                <a:spcPct val="133000"/>
              </a:lnSpc>
            </a:pPr>
            <a:endParaRPr lang="ja-JP" altLang="en-US" sz="2133" dirty="0">
              <a:latin typeface="+mn-ea"/>
            </a:endParaRPr>
          </a:p>
        </p:txBody>
      </p:sp>
      <p:sp>
        <p:nvSpPr>
          <p:cNvPr id="4" name="テキスト ボックス 3">
            <a:extLst>
              <a:ext uri="{FF2B5EF4-FFF2-40B4-BE49-F238E27FC236}">
                <a16:creationId xmlns:a16="http://schemas.microsoft.com/office/drawing/2014/main" id="{03A7E813-79C3-A7FE-ADED-21A702C00300}"/>
              </a:ext>
            </a:extLst>
          </p:cNvPr>
          <p:cNvSpPr txBox="1"/>
          <p:nvPr/>
        </p:nvSpPr>
        <p:spPr>
          <a:xfrm>
            <a:off x="1133475" y="1351508"/>
            <a:ext cx="10191750" cy="4493538"/>
          </a:xfrm>
          <a:prstGeom prst="rect">
            <a:avLst/>
          </a:prstGeom>
          <a:noFill/>
        </p:spPr>
        <p:txBody>
          <a:bodyPr wrap="square">
            <a:spAutoFit/>
          </a:bodyPr>
          <a:lstStyle/>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en-US" sz="2200" dirty="0">
                <a:latin typeface="UD デジタル 教科書体 NK-R" panose="02020400000000000000" pitchFamily="18" charset="-128"/>
                <a:ea typeface="UD デジタル 教科書体 NK-R" panose="02020400000000000000" pitchFamily="18" charset="-128"/>
              </a:rPr>
              <a:t>人手不足・人材確保を背景に、障害者雇用が「不足している人数を埋めるための採用」になってしまえば、本人の力を活かし、活躍できる仕事や役割をつくる視点が失われてしまう可能性がある。</a:t>
            </a:r>
          </a:p>
          <a:p>
            <a:endParaRPr lang="ja-JP" altLang="en-US" sz="2200" dirty="0">
              <a:latin typeface="UD デジタル 教科書体 NK-R" panose="02020400000000000000" pitchFamily="18" charset="-128"/>
              <a:ea typeface="UD デジタル 教科書体 NK-R" panose="02020400000000000000" pitchFamily="18" charset="-128"/>
            </a:endParaRPr>
          </a:p>
          <a:p>
            <a:r>
              <a:rPr lang="ja-JP" altLang="en-US" sz="2200" dirty="0">
                <a:latin typeface="UD デジタル 教科書体 NK-R" panose="02020400000000000000" pitchFamily="18" charset="-128"/>
                <a:ea typeface="UD デジタル 教科書体 NK-R" panose="02020400000000000000" pitchFamily="18" charset="-128"/>
              </a:rPr>
              <a:t>雇用された後に、障がいのある人が自分の力を発揮し、役割を持ち、企業の中で必要とされる存在として活躍できることが重要である。</a:t>
            </a:r>
          </a:p>
          <a:p>
            <a:r>
              <a:rPr lang="ja-JP" altLang="en-US" sz="2200" dirty="0">
                <a:latin typeface="UD デジタル 教科書体 NK-R" panose="02020400000000000000" pitchFamily="18" charset="-128"/>
                <a:ea typeface="UD デジタル 教科書体 NK-R" panose="02020400000000000000" pitchFamily="18" charset="-128"/>
              </a:rPr>
              <a:t>だからこそ、一人ひとりが持つ力や可能性を活かし、企業の中で役割を持って活躍できる場を確保することが重要である。</a:t>
            </a:r>
          </a:p>
          <a:p>
            <a:endParaRPr lang="ja-JP" altLang="en-US" sz="2200" dirty="0">
              <a:latin typeface="UD デジタル 教科書体 NK-R" panose="02020400000000000000" pitchFamily="18" charset="-128"/>
              <a:ea typeface="UD デジタル 教科書体 NK-R" panose="02020400000000000000" pitchFamily="18" charset="-128"/>
            </a:endParaRPr>
          </a:p>
          <a:p>
            <a:r>
              <a:rPr lang="ja-JP" altLang="en-US" sz="2200" dirty="0">
                <a:latin typeface="UD デジタル 教科書体 NK-R" panose="02020400000000000000" pitchFamily="18" charset="-128"/>
                <a:ea typeface="UD デジタル 教科書体 NK-R" panose="02020400000000000000" pitchFamily="18" charset="-128"/>
              </a:rPr>
              <a:t>本人の強みと企業の仕事・役割を結びつけ、障がいのある人が力を発揮し、企業にとっても必要な人材として活躍できる、より良いマッチングをつくる支援が求められている。</a:t>
            </a:r>
          </a:p>
          <a:p>
            <a:endParaRPr lang="ja-JP" altLang="en-US" sz="22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1344077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C460F-FC2B-FA2D-9404-3C3BB2D7E5F0}"/>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1BD4CD3B-4A84-E47C-A359-B9976906FC4C}"/>
              </a:ext>
            </a:extLst>
          </p:cNvPr>
          <p:cNvSpPr/>
          <p:nvPr/>
        </p:nvSpPr>
        <p:spPr>
          <a:xfrm>
            <a:off x="10660912" y="6404344"/>
            <a:ext cx="1417675" cy="3437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7</a:t>
            </a:r>
            <a:endParaRPr lang="ja-JP" altLang="en-US" sz="1200" dirty="0">
              <a:solidFill>
                <a:schemeClr val="tx1"/>
              </a:solidFill>
            </a:endParaRPr>
          </a:p>
        </p:txBody>
      </p:sp>
      <p:sp>
        <p:nvSpPr>
          <p:cNvPr id="6" name="Text 2">
            <a:extLst>
              <a:ext uri="{FF2B5EF4-FFF2-40B4-BE49-F238E27FC236}">
                <a16:creationId xmlns:a16="http://schemas.microsoft.com/office/drawing/2014/main" id="{688D0B59-733E-0413-4E0B-93C5E6AD99DE}"/>
              </a:ext>
            </a:extLst>
          </p:cNvPr>
          <p:cNvSpPr/>
          <p:nvPr/>
        </p:nvSpPr>
        <p:spPr>
          <a:xfrm>
            <a:off x="333375" y="453791"/>
            <a:ext cx="9701264" cy="870365"/>
          </a:xfrm>
          <a:prstGeom prst="rect">
            <a:avLst/>
          </a:prstGeom>
          <a:noFill/>
          <a:ln/>
        </p:spPr>
        <p:txBody>
          <a:bodyPr wrap="square" lIns="0" tIns="0" rIns="0" bIns="0" rtlCol="0" anchor="t">
            <a:no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⑤</a:t>
            </a:r>
            <a:r>
              <a:rPr lang="en-US" altLang="ja-JP" sz="4400" dirty="0">
                <a:latin typeface="UD デジタル 教科書体 NK-R" panose="02020400000000000000" pitchFamily="18" charset="-128"/>
                <a:ea typeface="UD デジタル 教科書体 NK-R" panose="02020400000000000000" pitchFamily="18" charset="-128"/>
              </a:rPr>
              <a:t>【</a:t>
            </a:r>
            <a:r>
              <a:rPr lang="ja-JP" altLang="en-US" sz="4400" dirty="0">
                <a:latin typeface="UD デジタル 教科書体 NK-R" panose="02020400000000000000" pitchFamily="18" charset="-128"/>
                <a:ea typeface="UD デジタル 教科書体 NK-R" panose="02020400000000000000" pitchFamily="18" charset="-128"/>
              </a:rPr>
              <a:t>就労と生活は一体化している</a:t>
            </a:r>
            <a:r>
              <a:rPr lang="en-US" altLang="ja-JP" sz="4400" dirty="0">
                <a:latin typeface="UD デジタル 教科書体 NK-R" panose="02020400000000000000" pitchFamily="18" charset="-128"/>
                <a:ea typeface="UD デジタル 教科書体 NK-R" panose="02020400000000000000" pitchFamily="18" charset="-128"/>
              </a:rPr>
              <a:t>】</a:t>
            </a:r>
            <a:endParaRPr lang="ja-JP" altLang="en-US" sz="4400" dirty="0">
              <a:latin typeface="UD デジタル 教科書体 NK-R" panose="02020400000000000000" pitchFamily="18" charset="-128"/>
              <a:ea typeface="UD デジタル 教科書体 NK-R" panose="02020400000000000000" pitchFamily="18" charset="-128"/>
            </a:endParaRPr>
          </a:p>
        </p:txBody>
      </p:sp>
      <p:sp>
        <p:nvSpPr>
          <p:cNvPr id="8" name="Text 1">
            <a:extLst>
              <a:ext uri="{FF2B5EF4-FFF2-40B4-BE49-F238E27FC236}">
                <a16:creationId xmlns:a16="http://schemas.microsoft.com/office/drawing/2014/main" id="{56054AAE-2822-A146-CA80-2120D1C7765F}"/>
              </a:ext>
            </a:extLst>
          </p:cNvPr>
          <p:cNvSpPr/>
          <p:nvPr/>
        </p:nvSpPr>
        <p:spPr>
          <a:xfrm>
            <a:off x="597216" y="1693325"/>
            <a:ext cx="10730003" cy="4586972"/>
          </a:xfrm>
          <a:prstGeom prst="rect">
            <a:avLst/>
          </a:prstGeom>
          <a:noFill/>
          <a:ln/>
        </p:spPr>
        <p:txBody>
          <a:bodyPr wrap="square" lIns="0" tIns="0" rIns="0" bIns="0" rtlCol="0" anchor="t">
            <a:noAutofit/>
          </a:bodyPr>
          <a:lstStyle/>
          <a:p>
            <a:pPr>
              <a:lnSpc>
                <a:spcPct val="133000"/>
              </a:lnSpc>
            </a:pPr>
            <a:endParaRPr lang="ja-JP" altLang="en-US" sz="2133" dirty="0">
              <a:latin typeface="+mn-ea"/>
            </a:endParaRPr>
          </a:p>
        </p:txBody>
      </p:sp>
      <p:sp>
        <p:nvSpPr>
          <p:cNvPr id="4" name="テキスト ボックス 3">
            <a:extLst>
              <a:ext uri="{FF2B5EF4-FFF2-40B4-BE49-F238E27FC236}">
                <a16:creationId xmlns:a16="http://schemas.microsoft.com/office/drawing/2014/main" id="{0F56A4E9-66F2-6A11-A0BF-6A9A31900684}"/>
              </a:ext>
            </a:extLst>
          </p:cNvPr>
          <p:cNvSpPr txBox="1"/>
          <p:nvPr/>
        </p:nvSpPr>
        <p:spPr>
          <a:xfrm>
            <a:off x="1009650" y="1671262"/>
            <a:ext cx="10317569" cy="4359335"/>
          </a:xfrm>
          <a:prstGeom prst="rect">
            <a:avLst/>
          </a:prstGeom>
          <a:noFill/>
        </p:spPr>
        <p:txBody>
          <a:bodyPr wrap="square">
            <a:spAutoFit/>
          </a:bodyPr>
          <a:lstStyle/>
          <a:p>
            <a:r>
              <a:rPr lang="ja-JP" altLang="ja-JP" sz="2133" b="1" dirty="0">
                <a:latin typeface="UD デジタル 教科書体 NK-R" panose="02020400000000000000" pitchFamily="18" charset="-128"/>
                <a:ea typeface="UD デジタル 教科書体 NK-R" panose="02020400000000000000" pitchFamily="18" charset="-128"/>
              </a:rPr>
              <a:t>就労支援＝雇用支援、就職支援</a:t>
            </a:r>
            <a:r>
              <a:rPr lang="ja-JP" altLang="ja-JP" sz="2133" dirty="0">
                <a:latin typeface="UD デジタル 教科書体 NK-R" panose="02020400000000000000" pitchFamily="18" charset="-128"/>
                <a:ea typeface="UD デジタル 教科書体 NK-R" panose="02020400000000000000" pitchFamily="18" charset="-128"/>
              </a:rPr>
              <a:t>と考えてしまうと、障</a:t>
            </a:r>
            <a:r>
              <a:rPr lang="ja-JP" altLang="en-US" sz="2133" dirty="0">
                <a:latin typeface="UD デジタル 教科書体 NK-R" panose="02020400000000000000" pitchFamily="18" charset="-128"/>
                <a:ea typeface="UD デジタル 教科書体 NK-R" panose="02020400000000000000" pitchFamily="18" charset="-128"/>
              </a:rPr>
              <a:t>がい</a:t>
            </a:r>
            <a:r>
              <a:rPr lang="ja-JP" altLang="ja-JP" sz="2133" dirty="0">
                <a:latin typeface="UD デジタル 教科書体 NK-R" panose="02020400000000000000" pitchFamily="18" charset="-128"/>
                <a:ea typeface="UD デジタル 教科書体 NK-R" panose="02020400000000000000" pitchFamily="18" charset="-128"/>
              </a:rPr>
              <a:t>のある</a:t>
            </a:r>
            <a:r>
              <a:rPr lang="ja-JP" altLang="en-US" sz="2133" dirty="0">
                <a:latin typeface="UD デジタル 教科書体 NK-R" panose="02020400000000000000" pitchFamily="18" charset="-128"/>
                <a:ea typeface="UD デジタル 教科書体 NK-R" panose="02020400000000000000" pitchFamily="18" charset="-128"/>
              </a:rPr>
              <a:t>人</a:t>
            </a:r>
            <a:r>
              <a:rPr lang="ja-JP" altLang="ja-JP" sz="2133" dirty="0">
                <a:latin typeface="UD デジタル 教科書体 NK-R" panose="02020400000000000000" pitchFamily="18" charset="-128"/>
                <a:ea typeface="UD デジタル 教科書体 NK-R" panose="02020400000000000000" pitchFamily="18" charset="-128"/>
              </a:rPr>
              <a:t>への支援としては十分では</a:t>
            </a:r>
            <a:r>
              <a:rPr lang="ja-JP" altLang="en-US" sz="2133" dirty="0">
                <a:latin typeface="UD デジタル 教科書体 NK-R" panose="02020400000000000000" pitchFamily="18" charset="-128"/>
                <a:ea typeface="UD デジタル 教科書体 NK-R" panose="02020400000000000000" pitchFamily="18" charset="-128"/>
              </a:rPr>
              <a:t>ない。</a:t>
            </a:r>
            <a:endParaRPr lang="en-US" altLang="ja-JP" sz="2133" dirty="0">
              <a:latin typeface="UD デジタル 教科書体 NK-R" panose="02020400000000000000" pitchFamily="18" charset="-128"/>
              <a:ea typeface="UD デジタル 教科書体 NK-R" panose="02020400000000000000" pitchFamily="18" charset="-128"/>
            </a:endParaRPr>
          </a:p>
          <a:p>
            <a:endParaRPr lang="en-US" altLang="ja-JP" sz="2133" dirty="0">
              <a:latin typeface="UD デジタル 教科書体 NK-R" panose="02020400000000000000" pitchFamily="18" charset="-128"/>
              <a:ea typeface="UD デジタル 教科書体 NK-R" panose="02020400000000000000" pitchFamily="18" charset="-128"/>
            </a:endParaRPr>
          </a:p>
          <a:p>
            <a:r>
              <a:rPr lang="ja-JP" altLang="ja-JP" sz="2133" dirty="0">
                <a:latin typeface="UD デジタル 教科書体 NK-R" panose="02020400000000000000" pitchFamily="18" charset="-128"/>
                <a:ea typeface="UD デジタル 教科書体 NK-R" panose="02020400000000000000" pitchFamily="18" charset="-128"/>
              </a:rPr>
              <a:t>働くことで収入を得る。</a:t>
            </a:r>
            <a:br>
              <a:rPr lang="ja-JP" altLang="ja-JP" sz="2133" dirty="0">
                <a:latin typeface="UD デジタル 教科書体 NK-R" panose="02020400000000000000" pitchFamily="18" charset="-128"/>
                <a:ea typeface="UD デジタル 教科書体 NK-R" panose="02020400000000000000" pitchFamily="18" charset="-128"/>
              </a:rPr>
            </a:br>
            <a:r>
              <a:rPr lang="ja-JP" altLang="ja-JP" sz="2133" dirty="0">
                <a:latin typeface="UD デジタル 教科書体 NK-R" panose="02020400000000000000" pitchFamily="18" charset="-128"/>
                <a:ea typeface="UD デジタル 教科書体 NK-R" panose="02020400000000000000" pitchFamily="18" charset="-128"/>
              </a:rPr>
              <a:t>収入が増えることで、「やってみたい」「買ってみたい」「行ってみたい」「楽しみたい」という新しい欲求が生まれる。これまでにはなかった選択肢が増え、生活の幅が広がって</a:t>
            </a:r>
            <a:r>
              <a:rPr lang="ja-JP" altLang="en-US" sz="2133" dirty="0">
                <a:latin typeface="UD デジタル 教科書体 NK-R" panose="02020400000000000000" pitchFamily="18" charset="-128"/>
                <a:ea typeface="UD デジタル 教科書体 NK-R" panose="02020400000000000000" pitchFamily="18" charset="-128"/>
              </a:rPr>
              <a:t>いく。</a:t>
            </a:r>
            <a:endParaRPr lang="en-US" altLang="ja-JP" sz="2133" dirty="0">
              <a:latin typeface="UD デジタル 教科書体 NK-R" panose="02020400000000000000" pitchFamily="18" charset="-128"/>
              <a:ea typeface="UD デジタル 教科書体 NK-R" panose="02020400000000000000" pitchFamily="18" charset="-128"/>
            </a:endParaRPr>
          </a:p>
          <a:p>
            <a:endParaRPr lang="ja-JP" altLang="ja-JP" sz="2133" dirty="0">
              <a:latin typeface="UD デジタル 教科書体 NK-R" panose="02020400000000000000" pitchFamily="18" charset="-128"/>
              <a:ea typeface="UD デジタル 教科書体 NK-R" panose="02020400000000000000" pitchFamily="18" charset="-128"/>
            </a:endParaRPr>
          </a:p>
          <a:p>
            <a:r>
              <a:rPr lang="ja-JP" altLang="ja-JP" sz="2133" dirty="0">
                <a:latin typeface="UD デジタル 教科書体 NK-R" panose="02020400000000000000" pitchFamily="18" charset="-128"/>
                <a:ea typeface="UD デジタル 教科書体 NK-R" panose="02020400000000000000" pitchFamily="18" charset="-128"/>
              </a:rPr>
              <a:t>一方で、そこには新たな課題も生まれ</a:t>
            </a:r>
            <a:r>
              <a:rPr lang="ja-JP" altLang="en-US" sz="2133" dirty="0">
                <a:latin typeface="UD デジタル 教科書体 NK-R" panose="02020400000000000000" pitchFamily="18" charset="-128"/>
                <a:ea typeface="UD デジタル 教科書体 NK-R" panose="02020400000000000000" pitchFamily="18" charset="-128"/>
              </a:rPr>
              <a:t>る。</a:t>
            </a:r>
            <a:br>
              <a:rPr lang="ja-JP" altLang="ja-JP" sz="2133" dirty="0">
                <a:latin typeface="UD デジタル 教科書体 NK-R" panose="02020400000000000000" pitchFamily="18" charset="-128"/>
                <a:ea typeface="UD デジタル 教科書体 NK-R" panose="02020400000000000000" pitchFamily="18" charset="-128"/>
              </a:rPr>
            </a:br>
            <a:r>
              <a:rPr lang="ja-JP" altLang="ja-JP" sz="2133" dirty="0">
                <a:latin typeface="UD デジタル 教科書体 NK-R" panose="02020400000000000000" pitchFamily="18" charset="-128"/>
                <a:ea typeface="UD デジタル 教科書体 NK-R" panose="02020400000000000000" pitchFamily="18" charset="-128"/>
              </a:rPr>
              <a:t>「お金をどう使えばよいかわからない」「欲しいものを我慢できない」</a:t>
            </a:r>
            <a:endParaRPr lang="en-US" altLang="ja-JP" sz="2133" dirty="0">
              <a:latin typeface="UD デジタル 教科書体 NK-R" panose="02020400000000000000" pitchFamily="18" charset="-128"/>
              <a:ea typeface="UD デジタル 教科書体 NK-R" panose="02020400000000000000" pitchFamily="18" charset="-128"/>
            </a:endParaRPr>
          </a:p>
          <a:p>
            <a:r>
              <a:rPr lang="ja-JP" altLang="ja-JP" sz="2133" dirty="0">
                <a:latin typeface="UD デジタル 教科書体 NK-R" panose="02020400000000000000" pitchFamily="18" charset="-128"/>
                <a:ea typeface="UD デジタル 教科書体 NK-R" panose="02020400000000000000" pitchFamily="18" charset="-128"/>
              </a:rPr>
              <a:t>「給料を計画的に使えない」「生活費とのバランスを考えることが難しい」</a:t>
            </a:r>
            <a:endParaRPr lang="en-US" altLang="ja-JP" sz="2133" dirty="0">
              <a:latin typeface="UD デジタル 教科書体 NK-R" panose="02020400000000000000" pitchFamily="18" charset="-128"/>
              <a:ea typeface="UD デジタル 教科書体 NK-R" panose="02020400000000000000" pitchFamily="18" charset="-128"/>
            </a:endParaRPr>
          </a:p>
          <a:p>
            <a:endParaRPr lang="en-US" altLang="ja-JP" sz="2133" dirty="0">
              <a:latin typeface="UD デジタル 教科書体 NK-R" panose="02020400000000000000" pitchFamily="18" charset="-128"/>
              <a:ea typeface="UD デジタル 教科書体 NK-R" panose="02020400000000000000" pitchFamily="18" charset="-128"/>
            </a:endParaRPr>
          </a:p>
          <a:p>
            <a:r>
              <a:rPr lang="ja-JP" altLang="en-US" sz="2133" dirty="0">
                <a:latin typeface="UD デジタル 教科書体 NK-R" panose="02020400000000000000" pitchFamily="18" charset="-128"/>
                <a:ea typeface="UD デジタル 教科書体 NK-R" panose="02020400000000000000" pitchFamily="18" charset="-128"/>
              </a:rPr>
              <a:t>働</a:t>
            </a:r>
            <a:r>
              <a:rPr lang="ja-JP" altLang="ja-JP" sz="2133" dirty="0">
                <a:latin typeface="UD デジタル 教科書体 NK-R" panose="02020400000000000000" pitchFamily="18" charset="-128"/>
                <a:ea typeface="UD デジタル 教科書体 NK-R" panose="02020400000000000000" pitchFamily="18" charset="-128"/>
              </a:rPr>
              <a:t>くことで</a:t>
            </a:r>
            <a:r>
              <a:rPr lang="ja-JP" altLang="en-US" sz="2133" dirty="0">
                <a:latin typeface="UD デジタル 教科書体 NK-R" panose="02020400000000000000" pitchFamily="18" charset="-128"/>
                <a:ea typeface="UD デジタル 教科書体 NK-R" panose="02020400000000000000" pitchFamily="18" charset="-128"/>
              </a:rPr>
              <a:t>の新たな</a:t>
            </a:r>
            <a:r>
              <a:rPr lang="ja-JP" altLang="ja-JP" sz="2133" dirty="0">
                <a:latin typeface="UD デジタル 教科書体 NK-R" panose="02020400000000000000" pitchFamily="18" charset="-128"/>
                <a:ea typeface="UD デジタル 教科書体 NK-R" panose="02020400000000000000" pitchFamily="18" charset="-128"/>
              </a:rPr>
              <a:t>生活上の課題も、障</a:t>
            </a:r>
            <a:r>
              <a:rPr lang="ja-JP" altLang="en-US" sz="2133" dirty="0">
                <a:latin typeface="UD デジタル 教科書体 NK-R" panose="02020400000000000000" pitchFamily="18" charset="-128"/>
                <a:ea typeface="UD デジタル 教科書体 NK-R" panose="02020400000000000000" pitchFamily="18" charset="-128"/>
              </a:rPr>
              <a:t>がい</a:t>
            </a:r>
            <a:r>
              <a:rPr lang="ja-JP" altLang="ja-JP" sz="2133" dirty="0">
                <a:latin typeface="UD デジタル 教科書体 NK-R" panose="02020400000000000000" pitchFamily="18" charset="-128"/>
                <a:ea typeface="UD デジタル 教科書体 NK-R" panose="02020400000000000000" pitchFamily="18" charset="-128"/>
              </a:rPr>
              <a:t>のある</a:t>
            </a:r>
            <a:r>
              <a:rPr lang="ja-JP" altLang="en-US" sz="2133" dirty="0">
                <a:latin typeface="UD デジタル 教科書体 NK-R" panose="02020400000000000000" pitchFamily="18" charset="-128"/>
                <a:ea typeface="UD デジタル 教科書体 NK-R" panose="02020400000000000000" pitchFamily="18" charset="-128"/>
              </a:rPr>
              <a:t>人</a:t>
            </a:r>
            <a:r>
              <a:rPr lang="ja-JP" altLang="ja-JP" sz="2133" dirty="0">
                <a:latin typeface="UD デジタル 教科書体 NK-R" panose="02020400000000000000" pitchFamily="18" charset="-128"/>
                <a:ea typeface="UD デジタル 教科書体 NK-R" panose="02020400000000000000" pitchFamily="18" charset="-128"/>
              </a:rPr>
              <a:t>の就労支援に求められる視点</a:t>
            </a:r>
            <a:r>
              <a:rPr lang="ja-JP" altLang="en-US" sz="2133" dirty="0">
                <a:latin typeface="UD デジタル 教科書体 NK-R" panose="02020400000000000000" pitchFamily="18" charset="-128"/>
                <a:ea typeface="UD デジタル 教科書体 NK-R" panose="02020400000000000000" pitchFamily="18" charset="-128"/>
              </a:rPr>
              <a:t>である。</a:t>
            </a:r>
            <a:endParaRPr lang="ja-JP" altLang="ja-JP" sz="2133" dirty="0">
              <a:latin typeface="UD デジタル 教科書体 NK-R" panose="02020400000000000000" pitchFamily="18" charset="-128"/>
              <a:ea typeface="UD デジタル 教科書体 NK-R" panose="02020400000000000000" pitchFamily="18" charset="-128"/>
            </a:endParaRPr>
          </a:p>
          <a:p>
            <a:endParaRPr lang="ja-JP" altLang="ja-JP" sz="2133"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506039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EEAE5-A9E2-5277-360C-F754FC3061D9}"/>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8CB68FF3-BAF9-3D86-E631-3AD445CF7F73}"/>
              </a:ext>
            </a:extLst>
          </p:cNvPr>
          <p:cNvSpPr/>
          <p:nvPr/>
        </p:nvSpPr>
        <p:spPr>
          <a:xfrm>
            <a:off x="10660912" y="6404344"/>
            <a:ext cx="1417675" cy="3437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8</a:t>
            </a:r>
            <a:endParaRPr lang="ja-JP" altLang="en-US" sz="1200" dirty="0">
              <a:solidFill>
                <a:schemeClr val="tx1"/>
              </a:solidFill>
            </a:endParaRPr>
          </a:p>
        </p:txBody>
      </p:sp>
      <p:sp>
        <p:nvSpPr>
          <p:cNvPr id="6" name="Text 2">
            <a:extLst>
              <a:ext uri="{FF2B5EF4-FFF2-40B4-BE49-F238E27FC236}">
                <a16:creationId xmlns:a16="http://schemas.microsoft.com/office/drawing/2014/main" id="{EFAF71D6-B1E2-95B1-1EC4-DFFBE537AE71}"/>
              </a:ext>
            </a:extLst>
          </p:cNvPr>
          <p:cNvSpPr/>
          <p:nvPr/>
        </p:nvSpPr>
        <p:spPr>
          <a:xfrm>
            <a:off x="371475" y="401087"/>
            <a:ext cx="9643381" cy="870365"/>
          </a:xfrm>
          <a:prstGeom prst="rect">
            <a:avLst/>
          </a:prstGeom>
          <a:noFill/>
          <a:ln/>
        </p:spPr>
        <p:txBody>
          <a:bodyPr wrap="square" lIns="0" tIns="0" rIns="0" bIns="0" rtlCol="0" anchor="t">
            <a:no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⑥</a:t>
            </a:r>
            <a:r>
              <a:rPr lang="en-US" altLang="ja-JP" sz="4400" dirty="0">
                <a:latin typeface="UD デジタル 教科書体 NK-R" panose="02020400000000000000" pitchFamily="18" charset="-128"/>
                <a:ea typeface="UD デジタル 教科書体 NK-R" panose="02020400000000000000" pitchFamily="18" charset="-128"/>
              </a:rPr>
              <a:t>【</a:t>
            </a:r>
            <a:r>
              <a:rPr lang="ja-JP" altLang="en-US" sz="4400" dirty="0">
                <a:latin typeface="UD デジタル 教科書体 NK-R" panose="02020400000000000000" pitchFamily="18" charset="-128"/>
                <a:ea typeface="UD デジタル 教科書体 NK-R" panose="02020400000000000000" pitchFamily="18" charset="-128"/>
              </a:rPr>
              <a:t>他機</a:t>
            </a:r>
            <a:r>
              <a:rPr lang="ja-JP" altLang="ja-JP" sz="4400" dirty="0">
                <a:latin typeface="UD デジタル 教科書体 NK-R" panose="02020400000000000000" pitchFamily="18" charset="-128"/>
                <a:ea typeface="UD デジタル 教科書体 NK-R" panose="02020400000000000000" pitchFamily="18" charset="-128"/>
              </a:rPr>
              <a:t>関連携</a:t>
            </a:r>
            <a:r>
              <a:rPr lang="ja-JP" altLang="en-US" sz="4400" dirty="0">
                <a:latin typeface="UD デジタル 教科書体 NK-R" panose="02020400000000000000" pitchFamily="18" charset="-128"/>
                <a:ea typeface="UD デジタル 教科書体 NK-R" panose="02020400000000000000" pitchFamily="18" charset="-128"/>
              </a:rPr>
              <a:t>・</a:t>
            </a:r>
            <a:r>
              <a:rPr lang="ja-JP" altLang="ja-JP" sz="4400" dirty="0">
                <a:latin typeface="UD デジタル 教科書体 NK-R" panose="02020400000000000000" pitchFamily="18" charset="-128"/>
                <a:ea typeface="UD デジタル 教科書体 NK-R" panose="02020400000000000000" pitchFamily="18" charset="-128"/>
              </a:rPr>
              <a:t>地域ネットワーク</a:t>
            </a:r>
            <a:r>
              <a:rPr lang="en-US" altLang="ja-JP" sz="4400" dirty="0">
                <a:latin typeface="UD デジタル 教科書体 NK-R" panose="02020400000000000000" pitchFamily="18" charset="-128"/>
                <a:ea typeface="UD デジタル 教科書体 NK-R" panose="02020400000000000000" pitchFamily="18" charset="-128"/>
              </a:rPr>
              <a:t>】</a:t>
            </a:r>
            <a:endParaRPr lang="ja-JP" altLang="en-US" sz="4400" dirty="0">
              <a:latin typeface="UD デジタル 教科書体 NK-R" panose="02020400000000000000" pitchFamily="18" charset="-128"/>
              <a:ea typeface="UD デジタル 教科書体 NK-R" panose="02020400000000000000" pitchFamily="18" charset="-128"/>
            </a:endParaRPr>
          </a:p>
        </p:txBody>
      </p:sp>
      <p:sp>
        <p:nvSpPr>
          <p:cNvPr id="8" name="Text 1">
            <a:extLst>
              <a:ext uri="{FF2B5EF4-FFF2-40B4-BE49-F238E27FC236}">
                <a16:creationId xmlns:a16="http://schemas.microsoft.com/office/drawing/2014/main" id="{35F60FC6-0D49-40B5-2F2C-642A649611AB}"/>
              </a:ext>
            </a:extLst>
          </p:cNvPr>
          <p:cNvSpPr/>
          <p:nvPr/>
        </p:nvSpPr>
        <p:spPr>
          <a:xfrm>
            <a:off x="597216" y="1693325"/>
            <a:ext cx="10730003" cy="4586972"/>
          </a:xfrm>
          <a:prstGeom prst="rect">
            <a:avLst/>
          </a:prstGeom>
          <a:noFill/>
          <a:ln/>
        </p:spPr>
        <p:txBody>
          <a:bodyPr wrap="square" lIns="0" tIns="0" rIns="0" bIns="0" rtlCol="0" anchor="t">
            <a:noAutofit/>
          </a:bodyPr>
          <a:lstStyle/>
          <a:p>
            <a:pPr>
              <a:lnSpc>
                <a:spcPct val="133000"/>
              </a:lnSpc>
            </a:pPr>
            <a:endParaRPr lang="ja-JP" altLang="en-US" sz="2133" dirty="0">
              <a:latin typeface="+mn-ea"/>
            </a:endParaRPr>
          </a:p>
        </p:txBody>
      </p:sp>
      <p:sp>
        <p:nvSpPr>
          <p:cNvPr id="4" name="テキスト ボックス 3">
            <a:extLst>
              <a:ext uri="{FF2B5EF4-FFF2-40B4-BE49-F238E27FC236}">
                <a16:creationId xmlns:a16="http://schemas.microsoft.com/office/drawing/2014/main" id="{EC3530B4-AC58-D160-38D6-470F4453FDFC}"/>
              </a:ext>
            </a:extLst>
          </p:cNvPr>
          <p:cNvSpPr txBox="1"/>
          <p:nvPr/>
        </p:nvSpPr>
        <p:spPr>
          <a:xfrm>
            <a:off x="1066799" y="1561056"/>
            <a:ext cx="10260419" cy="4821769"/>
          </a:xfrm>
          <a:prstGeom prst="rect">
            <a:avLst/>
          </a:prstGeom>
          <a:noFill/>
        </p:spPr>
        <p:txBody>
          <a:bodyPr wrap="square">
            <a:spAutoFit/>
          </a:bodyPr>
          <a:lstStyle/>
          <a:p>
            <a:r>
              <a:rPr lang="ja-JP" altLang="ja-JP" sz="2200" dirty="0">
                <a:latin typeface="UD デジタル 教科書体 NK-R" panose="02020400000000000000" pitchFamily="18" charset="-128"/>
                <a:ea typeface="UD デジタル 教科書体 NK-R" panose="02020400000000000000" pitchFamily="18" charset="-128"/>
              </a:rPr>
              <a:t>生活支援という領域は</a:t>
            </a:r>
            <a:r>
              <a:rPr lang="ja-JP" altLang="en-US" sz="2200" dirty="0">
                <a:latin typeface="UD デジタル 教科書体 NK-R" panose="02020400000000000000" pitchFamily="18" charset="-128"/>
                <a:ea typeface="UD デジタル 教科書体 NK-R" panose="02020400000000000000" pitchFamily="18" charset="-128"/>
              </a:rPr>
              <a:t>とても</a:t>
            </a:r>
            <a:r>
              <a:rPr lang="ja-JP" altLang="ja-JP" sz="2200" dirty="0">
                <a:latin typeface="UD デジタル 教科書体 NK-R" panose="02020400000000000000" pitchFamily="18" charset="-128"/>
                <a:ea typeface="UD デジタル 教科書体 NK-R" panose="02020400000000000000" pitchFamily="18" charset="-128"/>
              </a:rPr>
              <a:t>広く、</a:t>
            </a:r>
            <a:r>
              <a:rPr lang="ja-JP" altLang="en-US" sz="2200" dirty="0">
                <a:latin typeface="UD デジタル 教科書体 NK-R" panose="02020400000000000000" pitchFamily="18" charset="-128"/>
                <a:ea typeface="UD デジタル 教科書体 NK-R" panose="02020400000000000000" pitchFamily="18" charset="-128"/>
              </a:rPr>
              <a:t>「誰が？どこまで？」という思いに直面することがある。</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ja-JP"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そこで重要になるのが、</a:t>
            </a:r>
          </a:p>
          <a:p>
            <a:r>
              <a:rPr lang="ja-JP" altLang="ja-JP" sz="2200" dirty="0">
                <a:latin typeface="UD デジタル 教科書体 NK-R" panose="02020400000000000000" pitchFamily="18" charset="-128"/>
                <a:ea typeface="UD デジタル 教科書体 NK-R" panose="02020400000000000000" pitchFamily="18" charset="-128"/>
              </a:rPr>
              <a:t>「誰が支援するのか」「どこまでを</a:t>
            </a:r>
            <a:r>
              <a:rPr kumimoji="0" lang="ja-JP" altLang="en-US" sz="2200" dirty="0">
                <a:solidFill>
                  <a:prstClr val="black"/>
                </a:solidFill>
                <a:latin typeface="UD デジタル 教科書体 NK-R" panose="02020400000000000000" pitchFamily="18" charset="-128"/>
                <a:ea typeface="UD デジタル 教科書体 NK-R" panose="02020400000000000000" pitchFamily="18" charset="-128"/>
              </a:rPr>
              <a:t>事業所および支援者が</a:t>
            </a:r>
            <a:r>
              <a:rPr lang="ja-JP" altLang="ja-JP" sz="2200" dirty="0">
                <a:latin typeface="UD デジタル 教科書体 NK-R" panose="02020400000000000000" pitchFamily="18" charset="-128"/>
                <a:ea typeface="UD デジタル 教科書体 NK-R" panose="02020400000000000000" pitchFamily="18" charset="-128"/>
              </a:rPr>
              <a:t>担うのか」</a:t>
            </a:r>
            <a:br>
              <a:rPr lang="ja-JP" altLang="ja-JP" sz="2200" dirty="0">
                <a:latin typeface="UD デジタル 教科書体 NK-R" panose="02020400000000000000" pitchFamily="18" charset="-128"/>
                <a:ea typeface="UD デジタル 教科書体 NK-R" panose="02020400000000000000" pitchFamily="18" charset="-128"/>
              </a:rPr>
            </a:br>
            <a:r>
              <a:rPr lang="ja-JP" altLang="ja-JP" sz="2200" dirty="0">
                <a:latin typeface="UD デジタル 教科書体 NK-R" panose="02020400000000000000" pitchFamily="18" charset="-128"/>
                <a:ea typeface="UD デジタル 教科書体 NK-R" panose="02020400000000000000" pitchFamily="18" charset="-128"/>
              </a:rPr>
              <a:t>「</a:t>
            </a:r>
            <a:r>
              <a:rPr kumimoji="0" lang="ja-JP" altLang="en-US" sz="2200" dirty="0">
                <a:solidFill>
                  <a:prstClr val="black"/>
                </a:solidFill>
                <a:latin typeface="UD デジタル 教科書体 NK-R" panose="02020400000000000000" pitchFamily="18" charset="-128"/>
                <a:ea typeface="UD デジタル 教科書体 NK-R" panose="02020400000000000000" pitchFamily="18" charset="-128"/>
              </a:rPr>
              <a:t>事業所および支援者</a:t>
            </a:r>
            <a:r>
              <a:rPr lang="ja-JP" altLang="ja-JP" sz="2200" dirty="0">
                <a:latin typeface="UD デジタル 教科書体 NK-R" panose="02020400000000000000" pitchFamily="18" charset="-128"/>
                <a:ea typeface="UD デジタル 教科書体 NK-R" panose="02020400000000000000" pitchFamily="18" charset="-128"/>
              </a:rPr>
              <a:t>だけでは支援できない部分を、誰につなぐのか」</a:t>
            </a:r>
            <a:r>
              <a:rPr lang="ja-JP" altLang="en-US" sz="2200" dirty="0">
                <a:latin typeface="UD デジタル 教科書体 NK-R" panose="02020400000000000000" pitchFamily="18" charset="-128"/>
                <a:ea typeface="UD デジタル 教科書体 NK-R" panose="02020400000000000000" pitchFamily="18" charset="-128"/>
              </a:rPr>
              <a:t>ということ。</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大切なのは、すべてを</a:t>
            </a:r>
            <a:r>
              <a:rPr lang="ja-JP" altLang="en-US" sz="2200" dirty="0">
                <a:latin typeface="UD デジタル 教科書体 NK-R" panose="02020400000000000000" pitchFamily="18" charset="-128"/>
                <a:ea typeface="UD デジタル 教科書体 NK-R" panose="02020400000000000000" pitchFamily="18" charset="-128"/>
              </a:rPr>
              <a:t>事業所および支援者が</a:t>
            </a:r>
            <a:r>
              <a:rPr lang="ja-JP" altLang="ja-JP" sz="2200" dirty="0">
                <a:latin typeface="UD デジタル 教科書体 NK-R" panose="02020400000000000000" pitchFamily="18" charset="-128"/>
                <a:ea typeface="UD デジタル 教科書体 NK-R" panose="02020400000000000000" pitchFamily="18" charset="-128"/>
              </a:rPr>
              <a:t>行うことではなく、担う役割を明確にし、必要な支援を適切な機関につないでいくこと</a:t>
            </a:r>
            <a:r>
              <a:rPr lang="ja-JP" altLang="en-US" sz="2200" dirty="0">
                <a:latin typeface="UD デジタル 教科書体 NK-R" panose="02020400000000000000" pitchFamily="18" charset="-128"/>
                <a:ea typeface="UD デジタル 教科書体 NK-R" panose="02020400000000000000" pitchFamily="18" charset="-128"/>
              </a:rPr>
              <a:t>。</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そのためには、さまざまな関係機関との連携が</a:t>
            </a:r>
            <a:r>
              <a:rPr lang="ja-JP" altLang="en-US" sz="2200" dirty="0">
                <a:latin typeface="UD デジタル 教科書体 NK-R" panose="02020400000000000000" pitchFamily="18" charset="-128"/>
                <a:ea typeface="UD デジタル 教科書体 NK-R" panose="02020400000000000000" pitchFamily="18" charset="-128"/>
              </a:rPr>
              <a:t>欠かせない。</a:t>
            </a:r>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本人を中心に、必要な</a:t>
            </a:r>
            <a:r>
              <a:rPr lang="ja-JP" altLang="en-US" sz="2200" dirty="0">
                <a:latin typeface="UD デジタル 教科書体 NK-R" panose="02020400000000000000" pitchFamily="18" charset="-128"/>
                <a:ea typeface="UD デジタル 教科書体 NK-R" panose="02020400000000000000" pitchFamily="18" charset="-128"/>
              </a:rPr>
              <a:t>人</a:t>
            </a:r>
            <a:r>
              <a:rPr lang="ja-JP" altLang="ja-JP" sz="2200" dirty="0">
                <a:latin typeface="UD デジタル 教科書体 NK-R" panose="02020400000000000000" pitchFamily="18" charset="-128"/>
                <a:ea typeface="UD デジタル 教科書体 NK-R" panose="02020400000000000000" pitchFamily="18" charset="-128"/>
              </a:rPr>
              <a:t>や機関をつなぎ、役割を分担しながら支援を組み立てる</a:t>
            </a:r>
            <a:r>
              <a:rPr lang="ja-JP" altLang="en-US" sz="2200" dirty="0">
                <a:latin typeface="UD デジタル 教科書体 NK-R" panose="02020400000000000000" pitchFamily="18" charset="-128"/>
                <a:ea typeface="UD デジタル 教科書体 NK-R" panose="02020400000000000000" pitchFamily="18" charset="-128"/>
              </a:rPr>
              <a:t>「他機</a:t>
            </a:r>
            <a:r>
              <a:rPr lang="ja-JP" altLang="ja-JP" sz="2200" dirty="0">
                <a:latin typeface="UD デジタル 教科書体 NK-R" panose="02020400000000000000" pitchFamily="18" charset="-128"/>
                <a:ea typeface="UD デジタル 教科書体 NK-R" panose="02020400000000000000" pitchFamily="18" charset="-128"/>
              </a:rPr>
              <a:t>関連携と地域ネットワーク</a:t>
            </a:r>
            <a:r>
              <a:rPr lang="ja-JP" altLang="en-US" sz="2200" dirty="0">
                <a:latin typeface="UD デジタル 教科書体 NK-R" panose="02020400000000000000" pitchFamily="18" charset="-128"/>
                <a:ea typeface="UD デジタル 教科書体 NK-R" panose="02020400000000000000" pitchFamily="18" charset="-128"/>
              </a:rPr>
              <a:t>」を図っていくことが大切。</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b="1" dirty="0">
              <a:latin typeface="UD デジタル 教科書体 NK-R" panose="02020400000000000000" pitchFamily="18" charset="-128"/>
              <a:ea typeface="UD デジタル 教科書体 NK-R" panose="02020400000000000000" pitchFamily="18" charset="-128"/>
            </a:endParaRPr>
          </a:p>
          <a:p>
            <a:endParaRPr lang="ja-JP" altLang="ja-JP" sz="2133"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088873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764EC-2598-BAF1-CFBC-26F6AD5537D2}"/>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207D08F3-0C7D-5BF9-D712-FF3F7C8A5B1D}"/>
              </a:ext>
            </a:extLst>
          </p:cNvPr>
          <p:cNvSpPr/>
          <p:nvPr/>
        </p:nvSpPr>
        <p:spPr>
          <a:xfrm>
            <a:off x="10660912" y="6404344"/>
            <a:ext cx="1417675" cy="3437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9</a:t>
            </a:r>
            <a:endParaRPr lang="ja-JP" altLang="en-US" sz="1200" dirty="0">
              <a:solidFill>
                <a:schemeClr val="tx1"/>
              </a:solidFill>
            </a:endParaRPr>
          </a:p>
        </p:txBody>
      </p:sp>
      <p:sp>
        <p:nvSpPr>
          <p:cNvPr id="6" name="Text 2">
            <a:extLst>
              <a:ext uri="{FF2B5EF4-FFF2-40B4-BE49-F238E27FC236}">
                <a16:creationId xmlns:a16="http://schemas.microsoft.com/office/drawing/2014/main" id="{AC8C5290-62B1-D169-EAFC-B20FDA9F8C36}"/>
              </a:ext>
            </a:extLst>
          </p:cNvPr>
          <p:cNvSpPr/>
          <p:nvPr/>
        </p:nvSpPr>
        <p:spPr>
          <a:xfrm>
            <a:off x="381000" y="401087"/>
            <a:ext cx="9633856" cy="870365"/>
          </a:xfrm>
          <a:prstGeom prst="rect">
            <a:avLst/>
          </a:prstGeom>
          <a:noFill/>
          <a:ln/>
        </p:spPr>
        <p:txBody>
          <a:bodyPr wrap="square" lIns="0" tIns="0" rIns="0" bIns="0" rtlCol="0" anchor="t">
            <a:noAutofit/>
          </a:bodyPr>
          <a:lstStyle/>
          <a:p>
            <a:pPr>
              <a:lnSpc>
                <a:spcPct val="104000"/>
              </a:lnSpc>
            </a:pPr>
            <a:r>
              <a:rPr lang="ja-JP" altLang="en-US" sz="4400" dirty="0">
                <a:latin typeface="UD デジタル 教科書体 NK-R" panose="02020400000000000000" pitchFamily="18" charset="-128"/>
                <a:ea typeface="UD デジタル 教科書体 NK-R" panose="02020400000000000000" pitchFamily="18" charset="-128"/>
              </a:rPr>
              <a:t>⑦</a:t>
            </a:r>
            <a:r>
              <a:rPr lang="en-US" altLang="ja-JP" sz="4400" dirty="0">
                <a:latin typeface="UD デジタル 教科書体 NK-R" panose="02020400000000000000" pitchFamily="18" charset="-128"/>
                <a:ea typeface="UD デジタル 教科書体 NK-R" panose="02020400000000000000" pitchFamily="18" charset="-128"/>
              </a:rPr>
              <a:t>【</a:t>
            </a:r>
            <a:r>
              <a:rPr lang="ja-JP" altLang="en-US" sz="4400" dirty="0">
                <a:latin typeface="UD デジタル 教科書体 NK-R" panose="02020400000000000000" pitchFamily="18" charset="-128"/>
                <a:ea typeface="UD デジタル 教科書体 NK-R" panose="02020400000000000000" pitchFamily="18" charset="-128"/>
              </a:rPr>
              <a:t>自己理解・自己決定</a:t>
            </a:r>
            <a:r>
              <a:rPr lang="en-US" altLang="ja-JP" sz="4400" dirty="0">
                <a:latin typeface="UD デジタル 教科書体 NK-R" panose="02020400000000000000" pitchFamily="18" charset="-128"/>
                <a:ea typeface="UD デジタル 教科書体 NK-R" panose="02020400000000000000" pitchFamily="18" charset="-128"/>
              </a:rPr>
              <a:t>】</a:t>
            </a:r>
            <a:endParaRPr lang="ja-JP" altLang="en-US" sz="4400" dirty="0">
              <a:latin typeface="UD デジタル 教科書体 NK-R" panose="02020400000000000000" pitchFamily="18" charset="-128"/>
              <a:ea typeface="UD デジタル 教科書体 NK-R" panose="02020400000000000000" pitchFamily="18" charset="-128"/>
            </a:endParaRPr>
          </a:p>
        </p:txBody>
      </p:sp>
      <p:sp>
        <p:nvSpPr>
          <p:cNvPr id="8" name="Text 1">
            <a:extLst>
              <a:ext uri="{FF2B5EF4-FFF2-40B4-BE49-F238E27FC236}">
                <a16:creationId xmlns:a16="http://schemas.microsoft.com/office/drawing/2014/main" id="{2DCAB687-23D7-945D-7B22-8CD1A8051ECB}"/>
              </a:ext>
            </a:extLst>
          </p:cNvPr>
          <p:cNvSpPr/>
          <p:nvPr/>
        </p:nvSpPr>
        <p:spPr>
          <a:xfrm>
            <a:off x="597216" y="1693325"/>
            <a:ext cx="10730003" cy="4586972"/>
          </a:xfrm>
          <a:prstGeom prst="rect">
            <a:avLst/>
          </a:prstGeom>
          <a:noFill/>
          <a:ln/>
        </p:spPr>
        <p:txBody>
          <a:bodyPr wrap="square" lIns="0" tIns="0" rIns="0" bIns="0" rtlCol="0" anchor="t">
            <a:noAutofit/>
          </a:bodyPr>
          <a:lstStyle/>
          <a:p>
            <a:pPr>
              <a:lnSpc>
                <a:spcPct val="133000"/>
              </a:lnSpc>
            </a:pPr>
            <a:endParaRPr lang="ja-JP" altLang="en-US" sz="2133" dirty="0">
              <a:latin typeface="+mn-ea"/>
            </a:endParaRPr>
          </a:p>
        </p:txBody>
      </p:sp>
      <p:sp>
        <p:nvSpPr>
          <p:cNvPr id="4" name="テキスト ボックス 3">
            <a:extLst>
              <a:ext uri="{FF2B5EF4-FFF2-40B4-BE49-F238E27FC236}">
                <a16:creationId xmlns:a16="http://schemas.microsoft.com/office/drawing/2014/main" id="{D412D5B2-4C3B-5CA5-4DD5-4BD8C64F4117}"/>
              </a:ext>
            </a:extLst>
          </p:cNvPr>
          <p:cNvSpPr txBox="1"/>
          <p:nvPr/>
        </p:nvSpPr>
        <p:spPr>
          <a:xfrm>
            <a:off x="989603" y="1271452"/>
            <a:ext cx="10212794" cy="4493538"/>
          </a:xfrm>
          <a:prstGeom prst="rect">
            <a:avLst/>
          </a:prstGeom>
          <a:noFill/>
        </p:spPr>
        <p:txBody>
          <a:bodyPr wrap="square">
            <a:spAutoFit/>
          </a:bodyPr>
          <a:lstStyle/>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就労支援では、本人が自分の性格や個性、強み、得意なこと・苦手なこと、これまでできてきたこと、そして「今の自分にできること」を知り、自分自身を理解していくことが大切である。</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単に「できること・できないこと」を整理することではなく、</a:t>
            </a:r>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「自分は何が得意なのか」「どのような環境なら力を発揮できるのか」「何があると困りやすいのか」「どのような働き方をしたいのか」を本人自身が考えていくことにつな</a:t>
            </a:r>
            <a:r>
              <a:rPr lang="ja-JP" altLang="en-US" sz="2200" dirty="0">
                <a:latin typeface="UD デジタル 教科書体 NK-R" panose="02020400000000000000" pitchFamily="18" charset="-128"/>
                <a:ea typeface="UD デジタル 教科書体 NK-R" panose="02020400000000000000" pitchFamily="18" charset="-128"/>
              </a:rPr>
              <a:t>げ</a:t>
            </a:r>
            <a:r>
              <a:rPr lang="ja-JP" altLang="ja-JP" sz="2200" dirty="0">
                <a:latin typeface="UD デジタル 教科書体 NK-R" panose="02020400000000000000" pitchFamily="18" charset="-128"/>
                <a:ea typeface="UD デジタル 教科書体 NK-R" panose="02020400000000000000" pitchFamily="18" charset="-128"/>
              </a:rPr>
              <a:t>る。</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その気づきが、自分に</a:t>
            </a:r>
            <a:r>
              <a:rPr lang="ja-JP" altLang="en-US" sz="2200" dirty="0">
                <a:latin typeface="UD デジタル 教科書体 NK-R" panose="02020400000000000000" pitchFamily="18" charset="-128"/>
                <a:ea typeface="UD デジタル 教科書体 NK-R" panose="02020400000000000000" pitchFamily="18" charset="-128"/>
              </a:rPr>
              <a:t>あった</a:t>
            </a:r>
            <a:r>
              <a:rPr lang="ja-JP" altLang="ja-JP" sz="2200" dirty="0">
                <a:latin typeface="UD デジタル 教科書体 NK-R" panose="02020400000000000000" pitchFamily="18" charset="-128"/>
                <a:ea typeface="UD デジタル 教科書体 NK-R" panose="02020400000000000000" pitchFamily="18" charset="-128"/>
              </a:rPr>
              <a:t>働き方</a:t>
            </a:r>
            <a:r>
              <a:rPr lang="ja-JP" altLang="en-US" sz="2200" dirty="0">
                <a:latin typeface="UD デジタル 教科書体 NK-R" panose="02020400000000000000" pitchFamily="18" charset="-128"/>
                <a:ea typeface="UD デジタル 教科書体 NK-R" panose="02020400000000000000" pitchFamily="18" charset="-128"/>
              </a:rPr>
              <a:t>や暮らし方を</a:t>
            </a:r>
            <a:r>
              <a:rPr lang="ja-JP" altLang="ja-JP" sz="2200" dirty="0">
                <a:latin typeface="UD デジタル 教科書体 NK-R" panose="02020400000000000000" pitchFamily="18" charset="-128"/>
                <a:ea typeface="UD デジタル 教科書体 NK-R" panose="02020400000000000000" pitchFamily="18" charset="-128"/>
              </a:rPr>
              <a:t>考えるための第一歩となる。</a:t>
            </a:r>
            <a:endParaRPr lang="en-US" altLang="ja-JP" sz="2200" dirty="0">
              <a:latin typeface="UD デジタル 教科書体 NK-R" panose="02020400000000000000" pitchFamily="18" charset="-128"/>
              <a:ea typeface="UD デジタル 教科書体 NK-R" panose="02020400000000000000" pitchFamily="18" charset="-128"/>
            </a:endParaRPr>
          </a:p>
          <a:p>
            <a:endParaRPr lang="en-US" altLang="ja-JP" sz="2200" dirty="0">
              <a:latin typeface="UD デジタル 教科書体 NK-R" panose="02020400000000000000" pitchFamily="18" charset="-128"/>
              <a:ea typeface="UD デジタル 教科書体 NK-R" panose="02020400000000000000" pitchFamily="18" charset="-128"/>
            </a:endParaRPr>
          </a:p>
          <a:p>
            <a:r>
              <a:rPr lang="ja-JP" altLang="ja-JP" sz="2200" dirty="0">
                <a:latin typeface="UD デジタル 教科書体 NK-R" panose="02020400000000000000" pitchFamily="18" charset="-128"/>
                <a:ea typeface="UD デジタル 教科書体 NK-R" panose="02020400000000000000" pitchFamily="18" charset="-128"/>
              </a:rPr>
              <a:t>本人の気づきや思いを尊重しながら、必要な情報や体験の機会を提供し、本人自身が選択・決定できるよう支えることが求められている。</a:t>
            </a:r>
          </a:p>
        </p:txBody>
      </p:sp>
    </p:spTree>
    <p:extLst>
      <p:ext uri="{BB962C8B-B14F-4D97-AF65-F5344CB8AC3E}">
        <p14:creationId xmlns:p14="http://schemas.microsoft.com/office/powerpoint/2010/main" val="247591387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74B6B82DB004D46816416437228CFDA" ma:contentTypeVersion="15" ma:contentTypeDescription="新しいドキュメントを作成します。" ma:contentTypeScope="" ma:versionID="a723a85411dc36c33e4b1130281861fa">
  <xsd:schema xmlns:xsd="http://www.w3.org/2001/XMLSchema" xmlns:xs="http://www.w3.org/2001/XMLSchema" xmlns:p="http://schemas.microsoft.com/office/2006/metadata/properties" xmlns:ns2="7ba608ac-4d1c-4c85-8325-32933235d56e" xmlns:ns3="e0e86db0-997c-4cb6-bb34-f88ecb8e7e9c" targetNamespace="http://schemas.microsoft.com/office/2006/metadata/properties" ma:root="true" ma:fieldsID="d93bfe5fb9f7557c3c620d9a66b597cf" ns2:_="" ns3:_="">
    <xsd:import namespace="7ba608ac-4d1c-4c85-8325-32933235d56e"/>
    <xsd:import namespace="e0e86db0-997c-4cb6-bb34-f88ecb8e7e9c"/>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608ac-4d1c-4c85-8325-32933235d56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6c071f7-5b06-478e-9825-313a81a7c9c3}"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Owner xmlns="7ba608ac-4d1c-4c85-8325-32933235d56e">
      <UserInfo>
        <DisplayName/>
        <AccountId xsi:nil="true"/>
        <AccountType/>
      </UserInfo>
    </Owner>
    <lcf76f155ced4ddcb4097134ff3c332f xmlns="7ba608ac-4d1c-4c85-8325-32933235d56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7FCA316-D2C5-4572-A489-07494B6F101B}"/>
</file>

<file path=customXml/itemProps2.xml><?xml version="1.0" encoding="utf-8"?>
<ds:datastoreItem xmlns:ds="http://schemas.openxmlformats.org/officeDocument/2006/customXml" ds:itemID="{DB03504F-4100-40A4-9C08-6D36295F3BB4}">
  <ds:schemaRefs>
    <ds:schemaRef ds:uri="http://schemas.microsoft.com/sharepoint/v3/contenttype/forms"/>
  </ds:schemaRefs>
</ds:datastoreItem>
</file>

<file path=customXml/itemProps3.xml><?xml version="1.0" encoding="utf-8"?>
<ds:datastoreItem xmlns:ds="http://schemas.openxmlformats.org/officeDocument/2006/customXml" ds:itemID="{7191285A-C7E7-47B8-96F0-F15DA92B7E47}">
  <ds:schemaRefs>
    <ds:schemaRef ds:uri="http://schemas.microsoft.com/office/infopath/2007/PartnerControls"/>
    <ds:schemaRef ds:uri="263dbbe5-076b-4606-a03b-9598f5f2f35a"/>
    <ds:schemaRef ds:uri="http://www.w3.org/XML/1998/namespace"/>
    <ds:schemaRef ds:uri="http://schemas.openxmlformats.org/package/2006/metadata/core-properties"/>
    <ds:schemaRef ds:uri="http://schemas.microsoft.com/office/2006/documentManagement/types"/>
    <ds:schemaRef ds:uri="http://purl.org/dc/elements/1.1/"/>
    <ds:schemaRef ds:uri="3b7b391f-316a-4bc7-a585-b2bcaf106fac"/>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TM03457444[[fn=基礎]]</Template>
  <TotalTime>5282</TotalTime>
  <Words>7187</Words>
  <Application>Microsoft Office PowerPoint</Application>
  <PresentationFormat>ワイド画面</PresentationFormat>
  <Paragraphs>848</Paragraphs>
  <Slides>54</Slides>
  <Notes>54</Notes>
  <HiddenSlides>0</HiddenSlides>
  <MMClips>0</MMClips>
  <ScaleCrop>false</ScaleCrop>
  <HeadingPairs>
    <vt:vector size="6" baseType="variant">
      <vt:variant>
        <vt:lpstr>使用されているフォント</vt:lpstr>
      </vt:variant>
      <vt:variant>
        <vt:i4>15</vt:i4>
      </vt:variant>
      <vt:variant>
        <vt:lpstr>テーマ</vt:lpstr>
      </vt:variant>
      <vt:variant>
        <vt:i4>1</vt:i4>
      </vt:variant>
      <vt:variant>
        <vt:lpstr>スライド タイトル</vt:lpstr>
      </vt:variant>
      <vt:variant>
        <vt:i4>54</vt:i4>
      </vt:variant>
    </vt:vector>
  </HeadingPairs>
  <TitlesOfParts>
    <vt:vector size="70" baseType="lpstr">
      <vt:lpstr>BIZ UDPゴシック</vt:lpstr>
      <vt:lpstr>HGP創英角ｺﾞｼｯｸUB</vt:lpstr>
      <vt:lpstr>HGP明朝B</vt:lpstr>
      <vt:lpstr>HG丸ｺﾞｼｯｸM-PRO</vt:lpstr>
      <vt:lpstr>HG教科書体</vt:lpstr>
      <vt:lpstr>Meiryo UI</vt:lpstr>
      <vt:lpstr>ＭＳ Ｐゴシック</vt:lpstr>
      <vt:lpstr>ＭＳ 明朝</vt:lpstr>
      <vt:lpstr>UD デジタル 教科書体 NK-R</vt:lpstr>
      <vt:lpstr>游ゴシック</vt:lpstr>
      <vt:lpstr>游ゴシック Light</vt:lpstr>
      <vt:lpstr>游明朝</vt:lpstr>
      <vt:lpstr>Arial</vt:lpstr>
      <vt:lpstr>Times New Roman</vt:lpstr>
      <vt:lpstr>Wingdings</vt:lpstr>
      <vt:lpstr>Office テーマ</vt:lpstr>
      <vt:lpstr>ケースから学ぶ 就労支援プロセスの実際 （演習）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ガイダンス  演習の進め方について</vt:lpstr>
      <vt:lpstr>「ケースから学ぶ就労支援プロセスの実際（演習）」進行表 </vt:lpstr>
      <vt:lpstr>本科目における獲得目標</vt:lpstr>
      <vt:lpstr>本科目のねらい</vt:lpstr>
      <vt:lpstr>科目概要</vt:lpstr>
      <vt:lpstr>指導ポイント</vt:lpstr>
      <vt:lpstr>就労支援の視点　「５本の矢🏹」</vt:lpstr>
      <vt:lpstr>①働くことの意義と就労の場との関係</vt:lpstr>
      <vt:lpstr>②就労支援と生活支援を一体的に継続</vt:lpstr>
      <vt:lpstr>③利用者が自分の人生の主人公となることを支援</vt:lpstr>
      <vt:lpstr>④地域ネットワークの構築と活用</vt:lpstr>
      <vt:lpstr>⑤ケアマネジメントの視点を活用</vt:lpstr>
      <vt:lpstr>演習①  就労選択支援を活用して、 就労継続支援B型への利用につながったケースにおける サービス等利用計画（案）の作成 (地域の社会資源のアセスメントを中心に)</vt:lpstr>
      <vt:lpstr>PowerPoint プレゼンテーション</vt:lpstr>
      <vt:lpstr>PowerPoint プレゼンテーション</vt:lpstr>
      <vt:lpstr> サービス管理責任者と相談支援専門員の連携 </vt:lpstr>
      <vt:lpstr>PowerPoint プレゼンテーション</vt:lpstr>
      <vt:lpstr>PowerPoint プレゼンテーション</vt:lpstr>
      <vt:lpstr>PowerPoint プレゼンテーション</vt:lpstr>
      <vt:lpstr>地域資源マップを使って「気づき」「アイデア発想」を!</vt:lpstr>
      <vt:lpstr>PowerPoint プレゼンテーション</vt:lpstr>
      <vt:lpstr> サービス等利用計画を作成する際のポイント </vt:lpstr>
      <vt:lpstr>PowerPoint プレゼンテーション</vt:lpstr>
      <vt:lpstr>演習②  就労継続支援B型利用からの 個別支援計画（案）の作成会議 （3年後の支給決定更新段階、一般就労に向けて）</vt:lpstr>
      <vt:lpstr>PowerPoint プレゼンテーション</vt:lpstr>
      <vt:lpstr>PowerPoint プレゼンテーション</vt:lpstr>
      <vt:lpstr>PowerPoint プレゼンテーション</vt:lpstr>
      <vt:lpstr>PowerPoint プレゼンテーション</vt:lpstr>
      <vt:lpstr> 就労支援のニーズ整理では、就労よりも先に解決しておかねばならない領域があるので、初期段階で他の領域のニーズも確認する 例えば、住居・医療・収入・家族・交友・趣味への希望等広く生活を聴取していく中で本当のニーズを知ることができる</vt:lpstr>
      <vt:lpstr>個別支援計画作成のポイント</vt:lpstr>
      <vt:lpstr>個別支援計画作成会議（ロールプレイ）</vt:lpstr>
      <vt:lpstr>PowerPoint プレゼンテーション</vt:lpstr>
      <vt:lpstr>演習③  就労分野のサービス管理責任者の役割と 立ち位置について</vt:lpstr>
      <vt:lpstr>PowerPoint プレゼンテーション</vt:lpstr>
      <vt:lpstr>演習のポイント</vt:lpstr>
      <vt:lpstr>討議のポイント</vt:lpstr>
      <vt:lpstr>振り返りシート</vt:lpstr>
      <vt:lpstr>　　　　　　　　　　　　演習のまとめ</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edogawa01</dc:creator>
  <cp:lastModifiedBy>小川 陽(ogawa-akira.nc1)</cp:lastModifiedBy>
  <cp:revision>304</cp:revision>
  <cp:lastPrinted>2026-08-10T08:53:43Z</cp:lastPrinted>
  <dcterms:created xsi:type="dcterms:W3CDTF">2022-07-25T06:58:29Z</dcterms:created>
  <dcterms:modified xsi:type="dcterms:W3CDTF">2026-08-18T10:43:40Z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0x010100674B6B82DB004D46816416437228CFDA</vt:lpwstr>
  </property>
  <property fmtid="{D5CDD505-2E9C-101B-9397-08002B2CF9AE}" pid="3" name="MediaServiceImageTags">
    <vt:lpwstr/>
  </property>
</Properties>
</file>